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56"/>
  </p:notesMasterIdLst>
  <p:sldIdLst>
    <p:sldId id="256" r:id="rId2"/>
    <p:sldId id="450" r:id="rId3"/>
    <p:sldId id="451" r:id="rId4"/>
    <p:sldId id="452" r:id="rId5"/>
    <p:sldId id="453" r:id="rId6"/>
    <p:sldId id="454" r:id="rId7"/>
    <p:sldId id="455" r:id="rId8"/>
    <p:sldId id="456"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4" r:id="rId27"/>
    <p:sldId id="475" r:id="rId28"/>
    <p:sldId id="476" r:id="rId29"/>
    <p:sldId id="477" r:id="rId30"/>
    <p:sldId id="478" r:id="rId31"/>
    <p:sldId id="479" r:id="rId32"/>
    <p:sldId id="480" r:id="rId33"/>
    <p:sldId id="481" r:id="rId34"/>
    <p:sldId id="482" r:id="rId35"/>
    <p:sldId id="483" r:id="rId36"/>
    <p:sldId id="484" r:id="rId37"/>
    <p:sldId id="485" r:id="rId38"/>
    <p:sldId id="486" r:id="rId39"/>
    <p:sldId id="487" r:id="rId40"/>
    <p:sldId id="488" r:id="rId41"/>
    <p:sldId id="489" r:id="rId42"/>
    <p:sldId id="490" r:id="rId43"/>
    <p:sldId id="491" r:id="rId44"/>
    <p:sldId id="492" r:id="rId45"/>
    <p:sldId id="447" r:id="rId46"/>
    <p:sldId id="265" r:id="rId47"/>
    <p:sldId id="264" r:id="rId48"/>
    <p:sldId id="263" r:id="rId49"/>
    <p:sldId id="262" r:id="rId50"/>
    <p:sldId id="261" r:id="rId51"/>
    <p:sldId id="266" r:id="rId52"/>
    <p:sldId id="267" r:id="rId53"/>
    <p:sldId id="283" r:id="rId54"/>
    <p:sldId id="284" r:id="rId55"/>
    <p:sldId id="282" r:id="rId56"/>
    <p:sldId id="285" r:id="rId57"/>
    <p:sldId id="286" r:id="rId58"/>
    <p:sldId id="287" r:id="rId59"/>
    <p:sldId id="268" r:id="rId60"/>
    <p:sldId id="274" r:id="rId61"/>
    <p:sldId id="273" r:id="rId62"/>
    <p:sldId id="272" r:id="rId63"/>
    <p:sldId id="271" r:id="rId64"/>
    <p:sldId id="276" r:id="rId65"/>
    <p:sldId id="280" r:id="rId66"/>
    <p:sldId id="279" r:id="rId67"/>
    <p:sldId id="278" r:id="rId68"/>
    <p:sldId id="300" r:id="rId69"/>
    <p:sldId id="288" r:id="rId70"/>
    <p:sldId id="292" r:id="rId71"/>
    <p:sldId id="289" r:id="rId72"/>
    <p:sldId id="291" r:id="rId73"/>
    <p:sldId id="293" r:id="rId74"/>
    <p:sldId id="295" r:id="rId75"/>
    <p:sldId id="296" r:id="rId76"/>
    <p:sldId id="297" r:id="rId77"/>
    <p:sldId id="298" r:id="rId78"/>
    <p:sldId id="299" r:id="rId79"/>
    <p:sldId id="277" r:id="rId80"/>
    <p:sldId id="301" r:id="rId81"/>
    <p:sldId id="302" r:id="rId82"/>
    <p:sldId id="326" r:id="rId83"/>
    <p:sldId id="303" r:id="rId84"/>
    <p:sldId id="311" r:id="rId85"/>
    <p:sldId id="310" r:id="rId86"/>
    <p:sldId id="306" r:id="rId87"/>
    <p:sldId id="307" r:id="rId88"/>
    <p:sldId id="324" r:id="rId89"/>
    <p:sldId id="312" r:id="rId90"/>
    <p:sldId id="313" r:id="rId91"/>
    <p:sldId id="325" r:id="rId92"/>
    <p:sldId id="334" r:id="rId93"/>
    <p:sldId id="315" r:id="rId94"/>
    <p:sldId id="316" r:id="rId95"/>
    <p:sldId id="319" r:id="rId96"/>
    <p:sldId id="318" r:id="rId97"/>
    <p:sldId id="322" r:id="rId98"/>
    <p:sldId id="320" r:id="rId99"/>
    <p:sldId id="327" r:id="rId100"/>
    <p:sldId id="328" r:id="rId101"/>
    <p:sldId id="329" r:id="rId102"/>
    <p:sldId id="335" r:id="rId103"/>
    <p:sldId id="331" r:id="rId104"/>
    <p:sldId id="330" r:id="rId105"/>
    <p:sldId id="332" r:id="rId106"/>
    <p:sldId id="336" r:id="rId107"/>
    <p:sldId id="337" r:id="rId108"/>
    <p:sldId id="338" r:id="rId109"/>
    <p:sldId id="347" r:id="rId110"/>
    <p:sldId id="339" r:id="rId111"/>
    <p:sldId id="348" r:id="rId112"/>
    <p:sldId id="340" r:id="rId113"/>
    <p:sldId id="341" r:id="rId114"/>
    <p:sldId id="342" r:id="rId115"/>
    <p:sldId id="349" r:id="rId116"/>
    <p:sldId id="344" r:id="rId117"/>
    <p:sldId id="350" r:id="rId118"/>
    <p:sldId id="351" r:id="rId119"/>
    <p:sldId id="352" r:id="rId120"/>
    <p:sldId id="424" r:id="rId121"/>
    <p:sldId id="425" r:id="rId122"/>
    <p:sldId id="355" r:id="rId123"/>
    <p:sldId id="346" r:id="rId124"/>
    <p:sldId id="426" r:id="rId125"/>
    <p:sldId id="393" r:id="rId126"/>
    <p:sldId id="394" r:id="rId127"/>
    <p:sldId id="395" r:id="rId128"/>
    <p:sldId id="396" r:id="rId129"/>
    <p:sldId id="397" r:id="rId130"/>
    <p:sldId id="398" r:id="rId131"/>
    <p:sldId id="399" r:id="rId132"/>
    <p:sldId id="400" r:id="rId133"/>
    <p:sldId id="401" r:id="rId134"/>
    <p:sldId id="402" r:id="rId135"/>
    <p:sldId id="440" r:id="rId136"/>
    <p:sldId id="441" r:id="rId137"/>
    <p:sldId id="428" r:id="rId138"/>
    <p:sldId id="429" r:id="rId139"/>
    <p:sldId id="430" r:id="rId140"/>
    <p:sldId id="431" r:id="rId141"/>
    <p:sldId id="432" r:id="rId142"/>
    <p:sldId id="433" r:id="rId143"/>
    <p:sldId id="434" r:id="rId144"/>
    <p:sldId id="435" r:id="rId145"/>
    <p:sldId id="442" r:id="rId146"/>
    <p:sldId id="436" r:id="rId147"/>
    <p:sldId id="437" r:id="rId148"/>
    <p:sldId id="446" r:id="rId149"/>
    <p:sldId id="438" r:id="rId150"/>
    <p:sldId id="439" r:id="rId151"/>
    <p:sldId id="427" r:id="rId152"/>
    <p:sldId id="443" r:id="rId153"/>
    <p:sldId id="444" r:id="rId154"/>
    <p:sldId id="445" r:id="rId155"/>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C427"/>
    <a:srgbClr val="FC0A0A"/>
    <a:srgbClr val="D72103"/>
    <a:srgbClr val="D60427"/>
    <a:srgbClr val="2920E6"/>
    <a:srgbClr val="040408"/>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22" autoAdjust="0"/>
    <p:restoredTop sz="90929"/>
  </p:normalViewPr>
  <p:slideViewPr>
    <p:cSldViewPr>
      <p:cViewPr varScale="1">
        <p:scale>
          <a:sx n="78" d="100"/>
          <a:sy n="78" d="100"/>
        </p:scale>
        <p:origin x="129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4" Type="http://schemas.openxmlformats.org/officeDocument/2006/relationships/image" Target="../media/image81.pn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image" Target="../media/image85.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3.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4" Type="http://schemas.openxmlformats.org/officeDocument/2006/relationships/image" Target="../media/image110.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11.png"/></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image" Target="../media/image121.wmf"/><Relationship Id="rId7" Type="http://schemas.openxmlformats.org/officeDocument/2006/relationships/image" Target="../media/image125.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2.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2.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2.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2.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3.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image" Target="../media/image140.png"/></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wmf"/><Relationship Id="rId7" Type="http://schemas.openxmlformats.org/officeDocument/2006/relationships/image" Target="../media/image148.png"/><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wmf"/><Relationship Id="rId9" Type="http://schemas.openxmlformats.org/officeDocument/2006/relationships/image" Target="../media/image150.png"/></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image" Target="../media/image15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5" Type="http://schemas.openxmlformats.org/officeDocument/2006/relationships/image" Target="../media/image157.wmf"/><Relationship Id="rId4" Type="http://schemas.openxmlformats.org/officeDocument/2006/relationships/image" Target="../media/image156.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4.wmf"/><Relationship Id="rId5" Type="http://schemas.openxmlformats.org/officeDocument/2006/relationships/image" Target="../media/image161.wmf"/><Relationship Id="rId4" Type="http://schemas.openxmlformats.org/officeDocument/2006/relationships/image" Target="../media/image160.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6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42.wmf"/><Relationship Id="rId1" Type="http://schemas.openxmlformats.org/officeDocument/2006/relationships/image" Target="../media/image168.wmf"/><Relationship Id="rId4" Type="http://schemas.openxmlformats.org/officeDocument/2006/relationships/image" Target="../media/image170.png"/></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71.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74.wmf"/><Relationship Id="rId7" Type="http://schemas.openxmlformats.org/officeDocument/2006/relationships/image" Target="../media/image178.wmf"/><Relationship Id="rId2" Type="http://schemas.openxmlformats.org/officeDocument/2006/relationships/image" Target="../media/image173.wmf"/><Relationship Id="rId1" Type="http://schemas.openxmlformats.org/officeDocument/2006/relationships/image" Target="../media/image172.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80.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71.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image" Target="../media/image184.png"/></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86.png"/></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image" Target="../media/image188.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5287D585-2AD6-4D3D-A179-EC3D7F84802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New Roman" pitchFamily="18" charset="0"/>
              </a:defRPr>
            </a:lvl1pPr>
          </a:lstStyle>
          <a:p>
            <a:pPr>
              <a:defRPr/>
            </a:pPr>
            <a:endParaRPr lang="en-US" altLang="zh-CN"/>
          </a:p>
        </p:txBody>
      </p:sp>
      <p:sp>
        <p:nvSpPr>
          <p:cNvPr id="239619" name="Rectangle 3">
            <a:extLst>
              <a:ext uri="{FF2B5EF4-FFF2-40B4-BE49-F238E27FC236}">
                <a16:creationId xmlns:a16="http://schemas.microsoft.com/office/drawing/2014/main" id="{E63AC6AD-21EC-4652-B175-C996FBD77DB7}"/>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New Roman" pitchFamily="18" charset="0"/>
              </a:defRPr>
            </a:lvl1pPr>
          </a:lstStyle>
          <a:p>
            <a:pPr>
              <a:defRPr/>
            </a:pPr>
            <a:endParaRPr lang="en-US" altLang="zh-CN"/>
          </a:p>
        </p:txBody>
      </p:sp>
      <p:sp>
        <p:nvSpPr>
          <p:cNvPr id="160772" name="Rectangle 4">
            <a:extLst>
              <a:ext uri="{FF2B5EF4-FFF2-40B4-BE49-F238E27FC236}">
                <a16:creationId xmlns:a16="http://schemas.microsoft.com/office/drawing/2014/main" id="{8C98CDAD-6D82-429D-870A-6164A70CDBA4}"/>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1" name="Rectangle 5">
            <a:extLst>
              <a:ext uri="{FF2B5EF4-FFF2-40B4-BE49-F238E27FC236}">
                <a16:creationId xmlns:a16="http://schemas.microsoft.com/office/drawing/2014/main" id="{1A8B0E64-1040-46F8-B084-EDF75868A23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39622" name="Rectangle 6">
            <a:extLst>
              <a:ext uri="{FF2B5EF4-FFF2-40B4-BE49-F238E27FC236}">
                <a16:creationId xmlns:a16="http://schemas.microsoft.com/office/drawing/2014/main" id="{E6B6F32C-E588-4DDC-8C32-11437F6D489E}"/>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New Roman" pitchFamily="18" charset="0"/>
              </a:defRPr>
            </a:lvl1pPr>
          </a:lstStyle>
          <a:p>
            <a:pPr>
              <a:defRPr/>
            </a:pPr>
            <a:endParaRPr lang="en-US" altLang="zh-CN"/>
          </a:p>
        </p:txBody>
      </p:sp>
      <p:sp>
        <p:nvSpPr>
          <p:cNvPr id="239623" name="Rectangle 7">
            <a:extLst>
              <a:ext uri="{FF2B5EF4-FFF2-40B4-BE49-F238E27FC236}">
                <a16:creationId xmlns:a16="http://schemas.microsoft.com/office/drawing/2014/main" id="{D322A13D-E86A-4833-AE41-C737C09C791C}"/>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6C835004-30E1-4D7A-8A57-05FB3E58544D}"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8C361167-255F-4274-8FDB-7FAEB79517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E2DF4AD-41BA-4839-8490-8F18F782BB37}" type="slidenum">
              <a:rPr lang="en-US" altLang="zh-CN" sz="1200">
                <a:latin typeface="Times New Roman" panose="02020603050405020304" pitchFamily="18" charset="0"/>
              </a:rPr>
              <a:pPr eaLnBrk="1" hangingPunct="1"/>
              <a:t>5</a:t>
            </a:fld>
            <a:endParaRPr lang="en-US" altLang="zh-CN" sz="1200">
              <a:latin typeface="Times New Roman" panose="02020603050405020304" pitchFamily="18" charset="0"/>
            </a:endParaRPr>
          </a:p>
        </p:txBody>
      </p:sp>
      <p:sp>
        <p:nvSpPr>
          <p:cNvPr id="161795" name="Rectangle 2">
            <a:extLst>
              <a:ext uri="{FF2B5EF4-FFF2-40B4-BE49-F238E27FC236}">
                <a16:creationId xmlns:a16="http://schemas.microsoft.com/office/drawing/2014/main" id="{72573DE4-78B9-41EB-9F52-7DA398D9E91F}"/>
              </a:ext>
            </a:extLst>
          </p:cNvPr>
          <p:cNvSpPr>
            <a:spLocks noRot="1" noChangeArrowheads="1" noTextEdit="1"/>
          </p:cNvSpPr>
          <p:nvPr>
            <p:ph type="sldImg"/>
          </p:nvPr>
        </p:nvSpPr>
        <p:spPr>
          <a:ln/>
        </p:spPr>
      </p:sp>
      <p:sp>
        <p:nvSpPr>
          <p:cNvPr id="161796" name="Rectangle 3">
            <a:extLst>
              <a:ext uri="{FF2B5EF4-FFF2-40B4-BE49-F238E27FC236}">
                <a16:creationId xmlns:a16="http://schemas.microsoft.com/office/drawing/2014/main" id="{7C53A18F-E07A-4BBF-B34B-2E8CE8A0CD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E5B809B0-76CD-485E-8FD4-34ED892C5C14}"/>
              </a:ext>
            </a:extLst>
          </p:cNvPr>
          <p:cNvGrpSpPr>
            <a:grpSpLocks/>
          </p:cNvGrpSpPr>
          <p:nvPr/>
        </p:nvGrpSpPr>
        <p:grpSpPr bwMode="auto">
          <a:xfrm>
            <a:off x="0" y="0"/>
            <a:ext cx="9144000" cy="6858000"/>
            <a:chOff x="0" y="0"/>
            <a:chExt cx="5760" cy="4320"/>
          </a:xfrm>
        </p:grpSpPr>
        <p:grpSp>
          <p:nvGrpSpPr>
            <p:cNvPr id="5" name="Group 3">
              <a:extLst>
                <a:ext uri="{FF2B5EF4-FFF2-40B4-BE49-F238E27FC236}">
                  <a16:creationId xmlns:a16="http://schemas.microsoft.com/office/drawing/2014/main" id="{FDA4876A-800D-4506-A73D-CF2CA3FD76DB}"/>
                </a:ext>
              </a:extLst>
            </p:cNvPr>
            <p:cNvGrpSpPr>
              <a:grpSpLocks/>
            </p:cNvGrpSpPr>
            <p:nvPr/>
          </p:nvGrpSpPr>
          <p:grpSpPr bwMode="auto">
            <a:xfrm>
              <a:off x="0" y="0"/>
              <a:ext cx="5760" cy="4320"/>
              <a:chOff x="0" y="0"/>
              <a:chExt cx="5760" cy="4320"/>
            </a:xfrm>
          </p:grpSpPr>
          <p:sp>
            <p:nvSpPr>
              <p:cNvPr id="15" name="Rectangle 4">
                <a:extLst>
                  <a:ext uri="{FF2B5EF4-FFF2-40B4-BE49-F238E27FC236}">
                    <a16:creationId xmlns:a16="http://schemas.microsoft.com/office/drawing/2014/main" id="{08FA42D1-D267-414D-BAA9-DF049AED016E}"/>
                  </a:ext>
                </a:extLst>
              </p:cNvPr>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zh-CN" altLang="en-US"/>
              </a:p>
            </p:txBody>
          </p:sp>
          <p:grpSp>
            <p:nvGrpSpPr>
              <p:cNvPr id="16" name="Group 5">
                <a:extLst>
                  <a:ext uri="{FF2B5EF4-FFF2-40B4-BE49-F238E27FC236}">
                    <a16:creationId xmlns:a16="http://schemas.microsoft.com/office/drawing/2014/main" id="{C26BA2EA-F8A8-45B3-9716-711E762BA89D}"/>
                  </a:ext>
                </a:extLst>
              </p:cNvPr>
              <p:cNvGrpSpPr>
                <a:grpSpLocks/>
              </p:cNvGrpSpPr>
              <p:nvPr userDrawn="1"/>
            </p:nvGrpSpPr>
            <p:grpSpPr bwMode="auto">
              <a:xfrm>
                <a:off x="0" y="0"/>
                <a:ext cx="5760" cy="4320"/>
                <a:chOff x="0" y="0"/>
                <a:chExt cx="5760" cy="4320"/>
              </a:xfrm>
            </p:grpSpPr>
            <p:sp>
              <p:nvSpPr>
                <p:cNvPr id="18" name="Line 6">
                  <a:extLst>
                    <a:ext uri="{FF2B5EF4-FFF2-40B4-BE49-F238E27FC236}">
                      <a16:creationId xmlns:a16="http://schemas.microsoft.com/office/drawing/2014/main" id="{6CECCFF8-0AAC-4097-9272-955B7EBB5F3F}"/>
                    </a:ext>
                  </a:extLst>
                </p:cNvPr>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9" name="Line 7">
                  <a:extLst>
                    <a:ext uri="{FF2B5EF4-FFF2-40B4-BE49-F238E27FC236}">
                      <a16:creationId xmlns:a16="http://schemas.microsoft.com/office/drawing/2014/main" id="{E7F92F9C-E4FE-4DDB-8069-BFC0911A4465}"/>
                    </a:ext>
                  </a:extLst>
                </p:cNvPr>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0" name="Line 8">
                  <a:extLst>
                    <a:ext uri="{FF2B5EF4-FFF2-40B4-BE49-F238E27FC236}">
                      <a16:creationId xmlns:a16="http://schemas.microsoft.com/office/drawing/2014/main" id="{CF0D68BC-F985-4A4C-830D-CD105A65E31D}"/>
                    </a:ext>
                  </a:extLst>
                </p:cNvPr>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1" name="Line 9">
                  <a:extLst>
                    <a:ext uri="{FF2B5EF4-FFF2-40B4-BE49-F238E27FC236}">
                      <a16:creationId xmlns:a16="http://schemas.microsoft.com/office/drawing/2014/main" id="{32B49E34-F675-49AE-B91A-000C9C11AE45}"/>
                    </a:ext>
                  </a:extLst>
                </p:cNvPr>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2" name="Line 10">
                  <a:extLst>
                    <a:ext uri="{FF2B5EF4-FFF2-40B4-BE49-F238E27FC236}">
                      <a16:creationId xmlns:a16="http://schemas.microsoft.com/office/drawing/2014/main" id="{858AD1E5-6904-4CDA-9FC9-8424CBE74861}"/>
                    </a:ext>
                  </a:extLst>
                </p:cNvPr>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3" name="Line 11">
                  <a:extLst>
                    <a:ext uri="{FF2B5EF4-FFF2-40B4-BE49-F238E27FC236}">
                      <a16:creationId xmlns:a16="http://schemas.microsoft.com/office/drawing/2014/main" id="{4F12E9E0-95C7-4A72-BCEA-55E6B9E65CC7}"/>
                    </a:ext>
                  </a:extLst>
                </p:cNvPr>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4" name="Line 12">
                  <a:extLst>
                    <a:ext uri="{FF2B5EF4-FFF2-40B4-BE49-F238E27FC236}">
                      <a16:creationId xmlns:a16="http://schemas.microsoft.com/office/drawing/2014/main" id="{EA206B17-00D9-417A-8E35-45B771E777A8}"/>
                    </a:ext>
                  </a:extLst>
                </p:cNvPr>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5" name="Line 13">
                  <a:extLst>
                    <a:ext uri="{FF2B5EF4-FFF2-40B4-BE49-F238E27FC236}">
                      <a16:creationId xmlns:a16="http://schemas.microsoft.com/office/drawing/2014/main" id="{7414A39C-792A-4980-991F-5314206A1194}"/>
                    </a:ext>
                  </a:extLst>
                </p:cNvPr>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6" name="Line 14">
                  <a:extLst>
                    <a:ext uri="{FF2B5EF4-FFF2-40B4-BE49-F238E27FC236}">
                      <a16:creationId xmlns:a16="http://schemas.microsoft.com/office/drawing/2014/main" id="{17BDF7F3-9470-4AA6-A7D9-59B4B8558C7A}"/>
                    </a:ext>
                  </a:extLst>
                </p:cNvPr>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7" name="Line 15">
                  <a:extLst>
                    <a:ext uri="{FF2B5EF4-FFF2-40B4-BE49-F238E27FC236}">
                      <a16:creationId xmlns:a16="http://schemas.microsoft.com/office/drawing/2014/main" id="{E8B90017-18D4-4E12-84FA-FB5D1754304A}"/>
                    </a:ext>
                  </a:extLst>
                </p:cNvPr>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8" name="Line 16">
                  <a:extLst>
                    <a:ext uri="{FF2B5EF4-FFF2-40B4-BE49-F238E27FC236}">
                      <a16:creationId xmlns:a16="http://schemas.microsoft.com/office/drawing/2014/main" id="{722884F2-8777-40B9-97F7-4153AE7E3546}"/>
                    </a:ext>
                  </a:extLst>
                </p:cNvPr>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9" name="Line 17">
                  <a:extLst>
                    <a:ext uri="{FF2B5EF4-FFF2-40B4-BE49-F238E27FC236}">
                      <a16:creationId xmlns:a16="http://schemas.microsoft.com/office/drawing/2014/main" id="{9B7EB3C6-E567-4745-BC48-D13BC384DF3B}"/>
                    </a:ext>
                  </a:extLst>
                </p:cNvPr>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0" name="Line 18">
                  <a:extLst>
                    <a:ext uri="{FF2B5EF4-FFF2-40B4-BE49-F238E27FC236}">
                      <a16:creationId xmlns:a16="http://schemas.microsoft.com/office/drawing/2014/main" id="{816B07AB-0E99-450D-B711-7F61A1D6B5C1}"/>
                    </a:ext>
                  </a:extLst>
                </p:cNvPr>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 name="Line 19">
                  <a:extLst>
                    <a:ext uri="{FF2B5EF4-FFF2-40B4-BE49-F238E27FC236}">
                      <a16:creationId xmlns:a16="http://schemas.microsoft.com/office/drawing/2014/main" id="{4D89E9D9-156D-42B9-B88D-AB1B487F7B19}"/>
                    </a:ext>
                  </a:extLst>
                </p:cNvPr>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2" name="Line 20">
                  <a:extLst>
                    <a:ext uri="{FF2B5EF4-FFF2-40B4-BE49-F238E27FC236}">
                      <a16:creationId xmlns:a16="http://schemas.microsoft.com/office/drawing/2014/main" id="{CC934E4B-10EE-480E-BD5D-3652FF1DE612}"/>
                    </a:ext>
                  </a:extLst>
                </p:cNvPr>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3" name="Line 21">
                  <a:extLst>
                    <a:ext uri="{FF2B5EF4-FFF2-40B4-BE49-F238E27FC236}">
                      <a16:creationId xmlns:a16="http://schemas.microsoft.com/office/drawing/2014/main" id="{0244320C-D5FE-45DB-AC0A-9788B52EB295}"/>
                    </a:ext>
                  </a:extLst>
                </p:cNvPr>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4" name="Line 22">
                  <a:extLst>
                    <a:ext uri="{FF2B5EF4-FFF2-40B4-BE49-F238E27FC236}">
                      <a16:creationId xmlns:a16="http://schemas.microsoft.com/office/drawing/2014/main" id="{9B5981C6-F60C-4390-BD24-322F6A4C09D3}"/>
                    </a:ext>
                  </a:extLst>
                </p:cNvPr>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5" name="Line 23">
                  <a:extLst>
                    <a:ext uri="{FF2B5EF4-FFF2-40B4-BE49-F238E27FC236}">
                      <a16:creationId xmlns:a16="http://schemas.microsoft.com/office/drawing/2014/main" id="{633C3DDE-69F0-4E84-9C5B-2DAF60136287}"/>
                    </a:ext>
                  </a:extLst>
                </p:cNvPr>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6" name="Line 24">
                  <a:extLst>
                    <a:ext uri="{FF2B5EF4-FFF2-40B4-BE49-F238E27FC236}">
                      <a16:creationId xmlns:a16="http://schemas.microsoft.com/office/drawing/2014/main" id="{A2258D53-DF0B-427C-8125-D907DA33DD0E}"/>
                    </a:ext>
                  </a:extLst>
                </p:cNvPr>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7" name="Line 25">
                  <a:extLst>
                    <a:ext uri="{FF2B5EF4-FFF2-40B4-BE49-F238E27FC236}">
                      <a16:creationId xmlns:a16="http://schemas.microsoft.com/office/drawing/2014/main" id="{B390DC2A-5612-4084-87DA-580DECA1F33C}"/>
                    </a:ext>
                  </a:extLst>
                </p:cNvPr>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8" name="Line 26">
                  <a:extLst>
                    <a:ext uri="{FF2B5EF4-FFF2-40B4-BE49-F238E27FC236}">
                      <a16:creationId xmlns:a16="http://schemas.microsoft.com/office/drawing/2014/main" id="{AC5D48F2-C032-4A45-916E-B6959850980D}"/>
                    </a:ext>
                  </a:extLst>
                </p:cNvPr>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9" name="Line 27">
                  <a:extLst>
                    <a:ext uri="{FF2B5EF4-FFF2-40B4-BE49-F238E27FC236}">
                      <a16:creationId xmlns:a16="http://schemas.microsoft.com/office/drawing/2014/main" id="{8D1A872A-D2EC-42ED-AFB2-3BB549632A26}"/>
                    </a:ext>
                  </a:extLst>
                </p:cNvPr>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0" name="Line 28">
                  <a:extLst>
                    <a:ext uri="{FF2B5EF4-FFF2-40B4-BE49-F238E27FC236}">
                      <a16:creationId xmlns:a16="http://schemas.microsoft.com/office/drawing/2014/main" id="{D2D2238D-4ACB-4D89-A1C8-964EAFFF38FF}"/>
                    </a:ext>
                  </a:extLst>
                </p:cNvPr>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1" name="Line 29">
                  <a:extLst>
                    <a:ext uri="{FF2B5EF4-FFF2-40B4-BE49-F238E27FC236}">
                      <a16:creationId xmlns:a16="http://schemas.microsoft.com/office/drawing/2014/main" id="{5BE46F3E-E805-4FBA-9130-29E3FC864A21}"/>
                    </a:ext>
                  </a:extLst>
                </p:cNvPr>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2" name="Line 30">
                  <a:extLst>
                    <a:ext uri="{FF2B5EF4-FFF2-40B4-BE49-F238E27FC236}">
                      <a16:creationId xmlns:a16="http://schemas.microsoft.com/office/drawing/2014/main" id="{5FF1E65F-C440-4151-9425-D1FA0B629E2A}"/>
                    </a:ext>
                  </a:extLst>
                </p:cNvPr>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3" name="Line 31">
                  <a:extLst>
                    <a:ext uri="{FF2B5EF4-FFF2-40B4-BE49-F238E27FC236}">
                      <a16:creationId xmlns:a16="http://schemas.microsoft.com/office/drawing/2014/main" id="{487EF77F-8BAC-46AF-A82C-94297C167D0D}"/>
                    </a:ext>
                  </a:extLst>
                </p:cNvPr>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4" name="Line 32">
                  <a:extLst>
                    <a:ext uri="{FF2B5EF4-FFF2-40B4-BE49-F238E27FC236}">
                      <a16:creationId xmlns:a16="http://schemas.microsoft.com/office/drawing/2014/main" id="{98FABCB7-B7D0-487F-8252-8B9B2A459B95}"/>
                    </a:ext>
                  </a:extLst>
                </p:cNvPr>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5" name="Line 33">
                  <a:extLst>
                    <a:ext uri="{FF2B5EF4-FFF2-40B4-BE49-F238E27FC236}">
                      <a16:creationId xmlns:a16="http://schemas.microsoft.com/office/drawing/2014/main" id="{AAB6DF8F-90AA-4456-AA7B-5F1197831FDF}"/>
                    </a:ext>
                  </a:extLst>
                </p:cNvPr>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6" name="Line 34">
                  <a:extLst>
                    <a:ext uri="{FF2B5EF4-FFF2-40B4-BE49-F238E27FC236}">
                      <a16:creationId xmlns:a16="http://schemas.microsoft.com/office/drawing/2014/main" id="{3139FFE8-CE33-4896-A2A6-3420599ED552}"/>
                    </a:ext>
                  </a:extLst>
                </p:cNvPr>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7" name="Line 35">
                  <a:extLst>
                    <a:ext uri="{FF2B5EF4-FFF2-40B4-BE49-F238E27FC236}">
                      <a16:creationId xmlns:a16="http://schemas.microsoft.com/office/drawing/2014/main" id="{C554539D-670F-4A3A-8425-DDE9D571A8A3}"/>
                    </a:ext>
                  </a:extLst>
                </p:cNvPr>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8" name="Line 36">
                  <a:extLst>
                    <a:ext uri="{FF2B5EF4-FFF2-40B4-BE49-F238E27FC236}">
                      <a16:creationId xmlns:a16="http://schemas.microsoft.com/office/drawing/2014/main" id="{0B4CCF9E-0CDB-41B2-B181-CB833E541BC1}"/>
                    </a:ext>
                  </a:extLst>
                </p:cNvPr>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9" name="Line 37">
                  <a:extLst>
                    <a:ext uri="{FF2B5EF4-FFF2-40B4-BE49-F238E27FC236}">
                      <a16:creationId xmlns:a16="http://schemas.microsoft.com/office/drawing/2014/main" id="{1E1EFC15-EA7D-463A-A6FF-9E7E0587DC7C}"/>
                    </a:ext>
                  </a:extLst>
                </p:cNvPr>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0" name="Line 38">
                  <a:extLst>
                    <a:ext uri="{FF2B5EF4-FFF2-40B4-BE49-F238E27FC236}">
                      <a16:creationId xmlns:a16="http://schemas.microsoft.com/office/drawing/2014/main" id="{1D0E8C4E-739C-4935-9F42-F9D95077CB42}"/>
                    </a:ext>
                  </a:extLst>
                </p:cNvPr>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1" name="Line 39">
                  <a:extLst>
                    <a:ext uri="{FF2B5EF4-FFF2-40B4-BE49-F238E27FC236}">
                      <a16:creationId xmlns:a16="http://schemas.microsoft.com/office/drawing/2014/main" id="{0F1BB9C5-CF5C-4944-A8C1-FF86BF5D6FDB}"/>
                    </a:ext>
                  </a:extLst>
                </p:cNvPr>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2" name="Line 40">
                  <a:extLst>
                    <a:ext uri="{FF2B5EF4-FFF2-40B4-BE49-F238E27FC236}">
                      <a16:creationId xmlns:a16="http://schemas.microsoft.com/office/drawing/2014/main" id="{375D1C75-6D4A-41C9-8EBE-B466F0B3B2B5}"/>
                    </a:ext>
                  </a:extLst>
                </p:cNvPr>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3" name="Line 41">
                  <a:extLst>
                    <a:ext uri="{FF2B5EF4-FFF2-40B4-BE49-F238E27FC236}">
                      <a16:creationId xmlns:a16="http://schemas.microsoft.com/office/drawing/2014/main" id="{933C31C2-63D0-4C97-8166-7D41776DA5A1}"/>
                    </a:ext>
                  </a:extLst>
                </p:cNvPr>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4" name="Line 42">
                  <a:extLst>
                    <a:ext uri="{FF2B5EF4-FFF2-40B4-BE49-F238E27FC236}">
                      <a16:creationId xmlns:a16="http://schemas.microsoft.com/office/drawing/2014/main" id="{001B3A92-38F7-4B7D-8648-BECAA172145B}"/>
                    </a:ext>
                  </a:extLst>
                </p:cNvPr>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5" name="Line 43">
                  <a:extLst>
                    <a:ext uri="{FF2B5EF4-FFF2-40B4-BE49-F238E27FC236}">
                      <a16:creationId xmlns:a16="http://schemas.microsoft.com/office/drawing/2014/main" id="{00872D45-ECA7-4F4F-9AA6-C7FF3AB10ECB}"/>
                    </a:ext>
                  </a:extLst>
                </p:cNvPr>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6" name="Line 44">
                  <a:extLst>
                    <a:ext uri="{FF2B5EF4-FFF2-40B4-BE49-F238E27FC236}">
                      <a16:creationId xmlns:a16="http://schemas.microsoft.com/office/drawing/2014/main" id="{FD31D459-C32E-4C5F-84D9-ECCA69AA2B46}"/>
                    </a:ext>
                  </a:extLst>
                </p:cNvPr>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7" name="Line 45">
                  <a:extLst>
                    <a:ext uri="{FF2B5EF4-FFF2-40B4-BE49-F238E27FC236}">
                      <a16:creationId xmlns:a16="http://schemas.microsoft.com/office/drawing/2014/main" id="{C68C8D62-2A3F-4255-AE3A-50B3D3E36453}"/>
                    </a:ext>
                  </a:extLst>
                </p:cNvPr>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8" name="Line 46">
                  <a:extLst>
                    <a:ext uri="{FF2B5EF4-FFF2-40B4-BE49-F238E27FC236}">
                      <a16:creationId xmlns:a16="http://schemas.microsoft.com/office/drawing/2014/main" id="{EDEDB931-9DC1-4E54-8A03-738FA0F8DFE7}"/>
                    </a:ext>
                  </a:extLst>
                </p:cNvPr>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9" name="Line 47">
                  <a:extLst>
                    <a:ext uri="{FF2B5EF4-FFF2-40B4-BE49-F238E27FC236}">
                      <a16:creationId xmlns:a16="http://schemas.microsoft.com/office/drawing/2014/main" id="{E18512C6-A450-433F-8862-7AA8BA1416AA}"/>
                    </a:ext>
                  </a:extLst>
                </p:cNvPr>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0" name="Line 48">
                  <a:extLst>
                    <a:ext uri="{FF2B5EF4-FFF2-40B4-BE49-F238E27FC236}">
                      <a16:creationId xmlns:a16="http://schemas.microsoft.com/office/drawing/2014/main" id="{4B70D55C-70AF-48CA-8EAE-903F0DDE89F6}"/>
                    </a:ext>
                  </a:extLst>
                </p:cNvPr>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1" name="Line 49">
                  <a:extLst>
                    <a:ext uri="{FF2B5EF4-FFF2-40B4-BE49-F238E27FC236}">
                      <a16:creationId xmlns:a16="http://schemas.microsoft.com/office/drawing/2014/main" id="{0D42B838-F388-4A72-B02B-8C0C1772A961}"/>
                    </a:ext>
                  </a:extLst>
                </p:cNvPr>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2" name="Line 50">
                  <a:extLst>
                    <a:ext uri="{FF2B5EF4-FFF2-40B4-BE49-F238E27FC236}">
                      <a16:creationId xmlns:a16="http://schemas.microsoft.com/office/drawing/2014/main" id="{D25B3324-9355-4D51-A45E-CE4419DD9B76}"/>
                    </a:ext>
                  </a:extLst>
                </p:cNvPr>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3" name="Line 51">
                  <a:extLst>
                    <a:ext uri="{FF2B5EF4-FFF2-40B4-BE49-F238E27FC236}">
                      <a16:creationId xmlns:a16="http://schemas.microsoft.com/office/drawing/2014/main" id="{4403C160-4E35-458D-907C-5D3FE029F0F1}"/>
                    </a:ext>
                  </a:extLst>
                </p:cNvPr>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4" name="Line 52">
                  <a:extLst>
                    <a:ext uri="{FF2B5EF4-FFF2-40B4-BE49-F238E27FC236}">
                      <a16:creationId xmlns:a16="http://schemas.microsoft.com/office/drawing/2014/main" id="{A5F6DD87-88E6-4C37-96E6-F3D45732840D}"/>
                    </a:ext>
                  </a:extLst>
                </p:cNvPr>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5" name="Line 53">
                  <a:extLst>
                    <a:ext uri="{FF2B5EF4-FFF2-40B4-BE49-F238E27FC236}">
                      <a16:creationId xmlns:a16="http://schemas.microsoft.com/office/drawing/2014/main" id="{09E5A5EE-F415-42B7-BDEB-323B577E904E}"/>
                    </a:ext>
                  </a:extLst>
                </p:cNvPr>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6" name="Line 54">
                  <a:extLst>
                    <a:ext uri="{FF2B5EF4-FFF2-40B4-BE49-F238E27FC236}">
                      <a16:creationId xmlns:a16="http://schemas.microsoft.com/office/drawing/2014/main" id="{75BDD8C3-D0A7-4551-B736-2C02596CC99A}"/>
                    </a:ext>
                  </a:extLst>
                </p:cNvPr>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7" name="Line 55">
                  <a:extLst>
                    <a:ext uri="{FF2B5EF4-FFF2-40B4-BE49-F238E27FC236}">
                      <a16:creationId xmlns:a16="http://schemas.microsoft.com/office/drawing/2014/main" id="{CF6C4CDD-F8B3-4898-825E-28E7F30B0AE8}"/>
                    </a:ext>
                  </a:extLst>
                </p:cNvPr>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8" name="Line 56">
                  <a:extLst>
                    <a:ext uri="{FF2B5EF4-FFF2-40B4-BE49-F238E27FC236}">
                      <a16:creationId xmlns:a16="http://schemas.microsoft.com/office/drawing/2014/main" id="{D35437E8-C976-4157-A88D-F8F15CDDD84C}"/>
                    </a:ext>
                  </a:extLst>
                </p:cNvPr>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grpSp>
          <p:sp>
            <p:nvSpPr>
              <p:cNvPr id="17" name="Line 57">
                <a:extLst>
                  <a:ext uri="{FF2B5EF4-FFF2-40B4-BE49-F238E27FC236}">
                    <a16:creationId xmlns:a16="http://schemas.microsoft.com/office/drawing/2014/main" id="{D1B7C280-DAFD-4F0E-9532-6F89B6AA713F}"/>
                  </a:ext>
                </a:extLst>
              </p:cNvPr>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zh-CN" altLang="en-US"/>
              </a:p>
            </p:txBody>
          </p:sp>
        </p:grpSp>
        <p:grpSp>
          <p:nvGrpSpPr>
            <p:cNvPr id="6" name="Group 58">
              <a:extLst>
                <a:ext uri="{FF2B5EF4-FFF2-40B4-BE49-F238E27FC236}">
                  <a16:creationId xmlns:a16="http://schemas.microsoft.com/office/drawing/2014/main" id="{57597E8E-BBED-4A8A-8A12-CD1B5665FCF3}"/>
                </a:ext>
              </a:extLst>
            </p:cNvPr>
            <p:cNvGrpSpPr>
              <a:grpSpLocks/>
            </p:cNvGrpSpPr>
            <p:nvPr userDrawn="1"/>
          </p:nvGrpSpPr>
          <p:grpSpPr bwMode="auto">
            <a:xfrm>
              <a:off x="3" y="559"/>
              <a:ext cx="4192" cy="1796"/>
              <a:chOff x="3" y="559"/>
              <a:chExt cx="4192" cy="1796"/>
            </a:xfrm>
          </p:grpSpPr>
          <p:sp>
            <p:nvSpPr>
              <p:cNvPr id="11" name="Line 59">
                <a:extLst>
                  <a:ext uri="{FF2B5EF4-FFF2-40B4-BE49-F238E27FC236}">
                    <a16:creationId xmlns:a16="http://schemas.microsoft.com/office/drawing/2014/main" id="{DA4EB184-B78B-42AD-AFC5-3669E9A3F4DE}"/>
                  </a:ext>
                </a:extLst>
              </p:cNvPr>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2" name="Line 60">
                <a:extLst>
                  <a:ext uri="{FF2B5EF4-FFF2-40B4-BE49-F238E27FC236}">
                    <a16:creationId xmlns:a16="http://schemas.microsoft.com/office/drawing/2014/main" id="{C849ABAC-1C13-4BAF-944A-AEE5908E72D4}"/>
                  </a:ext>
                </a:extLst>
              </p:cNvPr>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3" name="Line 61">
                <a:extLst>
                  <a:ext uri="{FF2B5EF4-FFF2-40B4-BE49-F238E27FC236}">
                    <a16:creationId xmlns:a16="http://schemas.microsoft.com/office/drawing/2014/main" id="{BB920CB4-D3B5-4361-A5C1-70816551F598}"/>
                  </a:ext>
                </a:extLst>
              </p:cNvPr>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4" name="Arc 62">
                <a:extLst>
                  <a:ext uri="{FF2B5EF4-FFF2-40B4-BE49-F238E27FC236}">
                    <a16:creationId xmlns:a16="http://schemas.microsoft.com/office/drawing/2014/main" id="{EC2EA024-3983-483E-8038-8F52C576DCB6}"/>
                  </a:ext>
                </a:extLst>
              </p:cNvPr>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zh-CN" altLang="en-US"/>
              </a:p>
            </p:txBody>
          </p:sp>
        </p:grpSp>
        <p:grpSp>
          <p:nvGrpSpPr>
            <p:cNvPr id="7" name="Group 63">
              <a:extLst>
                <a:ext uri="{FF2B5EF4-FFF2-40B4-BE49-F238E27FC236}">
                  <a16:creationId xmlns:a16="http://schemas.microsoft.com/office/drawing/2014/main" id="{BC2ECFE0-FF2E-4C05-A130-8A10A100F92D}"/>
                </a:ext>
              </a:extLst>
            </p:cNvPr>
            <p:cNvGrpSpPr>
              <a:grpSpLocks/>
            </p:cNvGrpSpPr>
            <p:nvPr userDrawn="1"/>
          </p:nvGrpSpPr>
          <p:grpSpPr bwMode="auto">
            <a:xfrm>
              <a:off x="1480" y="1952"/>
              <a:ext cx="3808" cy="1812"/>
              <a:chOff x="1480" y="1952"/>
              <a:chExt cx="3808" cy="1812"/>
            </a:xfrm>
          </p:grpSpPr>
          <p:sp>
            <p:nvSpPr>
              <p:cNvPr id="8" name="Line 64">
                <a:extLst>
                  <a:ext uri="{FF2B5EF4-FFF2-40B4-BE49-F238E27FC236}">
                    <a16:creationId xmlns:a16="http://schemas.microsoft.com/office/drawing/2014/main" id="{00DA2058-FC61-4E37-8E22-B7C35C02E143}"/>
                  </a:ext>
                </a:extLst>
              </p:cNvPr>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9" name="Line 65">
                <a:extLst>
                  <a:ext uri="{FF2B5EF4-FFF2-40B4-BE49-F238E27FC236}">
                    <a16:creationId xmlns:a16="http://schemas.microsoft.com/office/drawing/2014/main" id="{A248332F-0802-4D85-8507-44160C739DA5}"/>
                  </a:ext>
                </a:extLst>
              </p:cNvPr>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0" name="Arc 66">
                <a:extLst>
                  <a:ext uri="{FF2B5EF4-FFF2-40B4-BE49-F238E27FC236}">
                    <a16:creationId xmlns:a16="http://schemas.microsoft.com/office/drawing/2014/main" id="{51866F4C-6D40-43EE-91A5-B931C79005DD}"/>
                  </a:ext>
                </a:extLst>
              </p:cNvPr>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zh-CN" altLang="en-US"/>
              </a:p>
            </p:txBody>
          </p:sp>
        </p:grpSp>
      </p:grpSp>
      <p:sp>
        <p:nvSpPr>
          <p:cNvPr id="32835" name="Rectangle 67"/>
          <p:cNvSpPr>
            <a:spLocks noGrp="1" noChangeArrowheads="1"/>
          </p:cNvSpPr>
          <p:nvPr>
            <p:ph type="ctrTitle"/>
          </p:nvPr>
        </p:nvSpPr>
        <p:spPr>
          <a:xfrm>
            <a:off x="990600" y="1752600"/>
            <a:ext cx="7772400" cy="1143000"/>
          </a:xfrm>
        </p:spPr>
        <p:txBody>
          <a:bodyPr/>
          <a:lstStyle>
            <a:lvl1pPr>
              <a:defRPr/>
            </a:lvl1pPr>
          </a:lstStyle>
          <a:p>
            <a:r>
              <a:rPr lang="zh-CN" altLang="en-US"/>
              <a:t>单击此处编辑母版标题样式</a:t>
            </a:r>
          </a:p>
        </p:txBody>
      </p:sp>
      <p:sp>
        <p:nvSpPr>
          <p:cNvPr id="32836"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zh-CN" altLang="en-US"/>
              <a:t>单击此处编辑母版副标题样式</a:t>
            </a:r>
          </a:p>
        </p:txBody>
      </p:sp>
      <p:sp>
        <p:nvSpPr>
          <p:cNvPr id="69" name="Rectangle 69">
            <a:extLst>
              <a:ext uri="{FF2B5EF4-FFF2-40B4-BE49-F238E27FC236}">
                <a16:creationId xmlns:a16="http://schemas.microsoft.com/office/drawing/2014/main" id="{14768351-2B18-4E7B-AF14-57C4426C46A0}"/>
              </a:ext>
            </a:extLst>
          </p:cNvPr>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a:extLst>
              <a:ext uri="{FF2B5EF4-FFF2-40B4-BE49-F238E27FC236}">
                <a16:creationId xmlns:a16="http://schemas.microsoft.com/office/drawing/2014/main" id="{72A6C372-D22A-487E-84C2-EF184249D62F}"/>
              </a:ext>
            </a:extLst>
          </p:cNvPr>
          <p:cNvSpPr>
            <a:spLocks noGrp="1" noChangeArrowheads="1"/>
          </p:cNvSpPr>
          <p:nvPr>
            <p:ph type="ftr" sz="quarter" idx="11"/>
          </p:nvPr>
        </p:nvSpPr>
        <p:spPr/>
        <p:txBody>
          <a:bodyPr/>
          <a:lstStyle>
            <a:lvl1pPr>
              <a:defRPr smtClean="0"/>
            </a:lvl1pPr>
          </a:lstStyle>
          <a:p>
            <a:pPr>
              <a:defRPr/>
            </a:pPr>
            <a:endParaRPr lang="en-US" altLang="zh-CN"/>
          </a:p>
        </p:txBody>
      </p:sp>
      <p:sp>
        <p:nvSpPr>
          <p:cNvPr id="71" name="Rectangle 71">
            <a:extLst>
              <a:ext uri="{FF2B5EF4-FFF2-40B4-BE49-F238E27FC236}">
                <a16:creationId xmlns:a16="http://schemas.microsoft.com/office/drawing/2014/main" id="{0DC7642A-0C6E-45CA-B6B9-B2E054D166D8}"/>
              </a:ext>
            </a:extLst>
          </p:cNvPr>
          <p:cNvSpPr>
            <a:spLocks noGrp="1" noChangeArrowheads="1"/>
          </p:cNvSpPr>
          <p:nvPr>
            <p:ph type="sldNum" sz="quarter" idx="12"/>
          </p:nvPr>
        </p:nvSpPr>
        <p:spPr/>
        <p:txBody>
          <a:bodyPr/>
          <a:lstStyle>
            <a:lvl1pPr>
              <a:defRPr/>
            </a:lvl1pPr>
          </a:lstStyle>
          <a:p>
            <a:fld id="{1C90F016-D04F-48A6-B362-78B3F18F9C87}" type="slidenum">
              <a:rPr lang="en-US" altLang="zh-CN"/>
              <a:pPr/>
              <a:t>‹#›</a:t>
            </a:fld>
            <a:endParaRPr lang="en-US" altLang="zh-CN"/>
          </a:p>
        </p:txBody>
      </p:sp>
    </p:spTree>
    <p:extLst>
      <p:ext uri="{BB962C8B-B14F-4D97-AF65-F5344CB8AC3E}">
        <p14:creationId xmlns:p14="http://schemas.microsoft.com/office/powerpoint/2010/main" val="467765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a:extLst>
              <a:ext uri="{FF2B5EF4-FFF2-40B4-BE49-F238E27FC236}">
                <a16:creationId xmlns:a16="http://schemas.microsoft.com/office/drawing/2014/main" id="{B6145AE1-2E2A-42B7-8291-4069279EE17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6">
            <a:extLst>
              <a:ext uri="{FF2B5EF4-FFF2-40B4-BE49-F238E27FC236}">
                <a16:creationId xmlns:a16="http://schemas.microsoft.com/office/drawing/2014/main" id="{A5EB74BF-86B6-49AB-824A-77FA6989F6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7">
            <a:extLst>
              <a:ext uri="{FF2B5EF4-FFF2-40B4-BE49-F238E27FC236}">
                <a16:creationId xmlns:a16="http://schemas.microsoft.com/office/drawing/2014/main" id="{72DE9512-004D-4D82-8A28-9DCB752470B9}"/>
              </a:ext>
            </a:extLst>
          </p:cNvPr>
          <p:cNvSpPr>
            <a:spLocks noGrp="1" noChangeArrowheads="1"/>
          </p:cNvSpPr>
          <p:nvPr>
            <p:ph type="sldNum" sz="quarter" idx="12"/>
          </p:nvPr>
        </p:nvSpPr>
        <p:spPr>
          <a:ln/>
        </p:spPr>
        <p:txBody>
          <a:bodyPr/>
          <a:lstStyle>
            <a:lvl1pPr>
              <a:defRPr/>
            </a:lvl1pPr>
          </a:lstStyle>
          <a:p>
            <a:fld id="{5846164D-E9A3-4708-BC70-0A7F3E02A1EE}" type="slidenum">
              <a:rPr lang="en-US" altLang="zh-CN"/>
              <a:pPr/>
              <a:t>‹#›</a:t>
            </a:fld>
            <a:endParaRPr lang="en-US" altLang="zh-CN"/>
          </a:p>
        </p:txBody>
      </p:sp>
    </p:spTree>
    <p:extLst>
      <p:ext uri="{BB962C8B-B14F-4D97-AF65-F5344CB8AC3E}">
        <p14:creationId xmlns:p14="http://schemas.microsoft.com/office/powerpoint/2010/main" val="3012493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a:extLst>
              <a:ext uri="{FF2B5EF4-FFF2-40B4-BE49-F238E27FC236}">
                <a16:creationId xmlns:a16="http://schemas.microsoft.com/office/drawing/2014/main" id="{71DBF022-6FF5-4370-BBBE-D9AB527D4D2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6">
            <a:extLst>
              <a:ext uri="{FF2B5EF4-FFF2-40B4-BE49-F238E27FC236}">
                <a16:creationId xmlns:a16="http://schemas.microsoft.com/office/drawing/2014/main" id="{2EAB0950-20A7-438C-AF4D-D34FC801D1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7">
            <a:extLst>
              <a:ext uri="{FF2B5EF4-FFF2-40B4-BE49-F238E27FC236}">
                <a16:creationId xmlns:a16="http://schemas.microsoft.com/office/drawing/2014/main" id="{464CCC35-8CE8-4756-B24F-2E0FEAB7D405}"/>
              </a:ext>
            </a:extLst>
          </p:cNvPr>
          <p:cNvSpPr>
            <a:spLocks noGrp="1" noChangeArrowheads="1"/>
          </p:cNvSpPr>
          <p:nvPr>
            <p:ph type="sldNum" sz="quarter" idx="12"/>
          </p:nvPr>
        </p:nvSpPr>
        <p:spPr>
          <a:ln/>
        </p:spPr>
        <p:txBody>
          <a:bodyPr/>
          <a:lstStyle>
            <a:lvl1pPr>
              <a:defRPr/>
            </a:lvl1pPr>
          </a:lstStyle>
          <a:p>
            <a:fld id="{49524168-1F2F-41EF-9C2B-01DA14A1F653}" type="slidenum">
              <a:rPr lang="en-US" altLang="zh-CN"/>
              <a:pPr/>
              <a:t>‹#›</a:t>
            </a:fld>
            <a:endParaRPr lang="en-US" altLang="zh-CN"/>
          </a:p>
        </p:txBody>
      </p:sp>
    </p:spTree>
    <p:extLst>
      <p:ext uri="{BB962C8B-B14F-4D97-AF65-F5344CB8AC3E}">
        <p14:creationId xmlns:p14="http://schemas.microsoft.com/office/powerpoint/2010/main" val="2933490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a:extLst>
              <a:ext uri="{FF2B5EF4-FFF2-40B4-BE49-F238E27FC236}">
                <a16:creationId xmlns:a16="http://schemas.microsoft.com/office/drawing/2014/main" id="{38870E3F-F80D-4157-B711-E2197220E48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6">
            <a:extLst>
              <a:ext uri="{FF2B5EF4-FFF2-40B4-BE49-F238E27FC236}">
                <a16:creationId xmlns:a16="http://schemas.microsoft.com/office/drawing/2014/main" id="{489C612B-EB19-4736-9E3E-0C10FDFABE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7">
            <a:extLst>
              <a:ext uri="{FF2B5EF4-FFF2-40B4-BE49-F238E27FC236}">
                <a16:creationId xmlns:a16="http://schemas.microsoft.com/office/drawing/2014/main" id="{56792024-E59A-4C57-B6E1-2409401F83C9}"/>
              </a:ext>
            </a:extLst>
          </p:cNvPr>
          <p:cNvSpPr>
            <a:spLocks noGrp="1" noChangeArrowheads="1"/>
          </p:cNvSpPr>
          <p:nvPr>
            <p:ph type="sldNum" sz="quarter" idx="12"/>
          </p:nvPr>
        </p:nvSpPr>
        <p:spPr>
          <a:ln/>
        </p:spPr>
        <p:txBody>
          <a:bodyPr/>
          <a:lstStyle>
            <a:lvl1pPr>
              <a:defRPr/>
            </a:lvl1pPr>
          </a:lstStyle>
          <a:p>
            <a:fld id="{76DF1457-34B1-4B59-837C-C56E8180983E}" type="slidenum">
              <a:rPr lang="en-US" altLang="zh-CN"/>
              <a:pPr/>
              <a:t>‹#›</a:t>
            </a:fld>
            <a:endParaRPr lang="en-US" altLang="zh-CN"/>
          </a:p>
        </p:txBody>
      </p:sp>
    </p:spTree>
    <p:extLst>
      <p:ext uri="{BB962C8B-B14F-4D97-AF65-F5344CB8AC3E}">
        <p14:creationId xmlns:p14="http://schemas.microsoft.com/office/powerpoint/2010/main" val="1053337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a:extLst>
              <a:ext uri="{FF2B5EF4-FFF2-40B4-BE49-F238E27FC236}">
                <a16:creationId xmlns:a16="http://schemas.microsoft.com/office/drawing/2014/main" id="{DD3F3044-4743-4656-9D9E-47DF4283077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6">
            <a:extLst>
              <a:ext uri="{FF2B5EF4-FFF2-40B4-BE49-F238E27FC236}">
                <a16:creationId xmlns:a16="http://schemas.microsoft.com/office/drawing/2014/main" id="{666940EF-606E-4702-9FDA-79E1B79662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7">
            <a:extLst>
              <a:ext uri="{FF2B5EF4-FFF2-40B4-BE49-F238E27FC236}">
                <a16:creationId xmlns:a16="http://schemas.microsoft.com/office/drawing/2014/main" id="{05334E8A-FC2A-47CF-B994-C39D0BF6200F}"/>
              </a:ext>
            </a:extLst>
          </p:cNvPr>
          <p:cNvSpPr>
            <a:spLocks noGrp="1" noChangeArrowheads="1"/>
          </p:cNvSpPr>
          <p:nvPr>
            <p:ph type="sldNum" sz="quarter" idx="12"/>
          </p:nvPr>
        </p:nvSpPr>
        <p:spPr>
          <a:ln/>
        </p:spPr>
        <p:txBody>
          <a:bodyPr/>
          <a:lstStyle>
            <a:lvl1pPr>
              <a:defRPr/>
            </a:lvl1pPr>
          </a:lstStyle>
          <a:p>
            <a:fld id="{62A02BCA-6D97-4537-8380-912E934A66B3}" type="slidenum">
              <a:rPr lang="en-US" altLang="zh-CN"/>
              <a:pPr/>
              <a:t>‹#›</a:t>
            </a:fld>
            <a:endParaRPr lang="en-US" altLang="zh-CN"/>
          </a:p>
        </p:txBody>
      </p:sp>
    </p:spTree>
    <p:extLst>
      <p:ext uri="{BB962C8B-B14F-4D97-AF65-F5344CB8AC3E}">
        <p14:creationId xmlns:p14="http://schemas.microsoft.com/office/powerpoint/2010/main" val="4158334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a:extLst>
              <a:ext uri="{FF2B5EF4-FFF2-40B4-BE49-F238E27FC236}">
                <a16:creationId xmlns:a16="http://schemas.microsoft.com/office/drawing/2014/main" id="{0F9A5BC1-DF19-4CDA-B34B-FD2F980898E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6">
            <a:extLst>
              <a:ext uri="{FF2B5EF4-FFF2-40B4-BE49-F238E27FC236}">
                <a16:creationId xmlns:a16="http://schemas.microsoft.com/office/drawing/2014/main" id="{D33AEDEE-FF24-4F48-99AA-8529D52FFFA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7">
            <a:extLst>
              <a:ext uri="{FF2B5EF4-FFF2-40B4-BE49-F238E27FC236}">
                <a16:creationId xmlns:a16="http://schemas.microsoft.com/office/drawing/2014/main" id="{0B2BB218-3DE5-4771-A844-FD31F4480EE1}"/>
              </a:ext>
            </a:extLst>
          </p:cNvPr>
          <p:cNvSpPr>
            <a:spLocks noGrp="1" noChangeArrowheads="1"/>
          </p:cNvSpPr>
          <p:nvPr>
            <p:ph type="sldNum" sz="quarter" idx="12"/>
          </p:nvPr>
        </p:nvSpPr>
        <p:spPr>
          <a:ln/>
        </p:spPr>
        <p:txBody>
          <a:bodyPr/>
          <a:lstStyle>
            <a:lvl1pPr>
              <a:defRPr/>
            </a:lvl1pPr>
          </a:lstStyle>
          <a:p>
            <a:fld id="{B61090A8-7B41-4A12-8C30-FF26E121D427}" type="slidenum">
              <a:rPr lang="en-US" altLang="zh-CN"/>
              <a:pPr/>
              <a:t>‹#›</a:t>
            </a:fld>
            <a:endParaRPr lang="en-US" altLang="zh-CN"/>
          </a:p>
        </p:txBody>
      </p:sp>
    </p:spTree>
    <p:extLst>
      <p:ext uri="{BB962C8B-B14F-4D97-AF65-F5344CB8AC3E}">
        <p14:creationId xmlns:p14="http://schemas.microsoft.com/office/powerpoint/2010/main" val="865061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a:extLst>
              <a:ext uri="{FF2B5EF4-FFF2-40B4-BE49-F238E27FC236}">
                <a16:creationId xmlns:a16="http://schemas.microsoft.com/office/drawing/2014/main" id="{23DFDB84-C832-4572-8637-38C5D6D55B5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6">
            <a:extLst>
              <a:ext uri="{FF2B5EF4-FFF2-40B4-BE49-F238E27FC236}">
                <a16:creationId xmlns:a16="http://schemas.microsoft.com/office/drawing/2014/main" id="{47B9BFFC-23EB-404F-8D80-6976879525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7">
            <a:extLst>
              <a:ext uri="{FF2B5EF4-FFF2-40B4-BE49-F238E27FC236}">
                <a16:creationId xmlns:a16="http://schemas.microsoft.com/office/drawing/2014/main" id="{E8620ECA-6C6B-4D3A-99EB-C436AFD812A9}"/>
              </a:ext>
            </a:extLst>
          </p:cNvPr>
          <p:cNvSpPr>
            <a:spLocks noGrp="1" noChangeArrowheads="1"/>
          </p:cNvSpPr>
          <p:nvPr>
            <p:ph type="sldNum" sz="quarter" idx="12"/>
          </p:nvPr>
        </p:nvSpPr>
        <p:spPr>
          <a:ln/>
        </p:spPr>
        <p:txBody>
          <a:bodyPr/>
          <a:lstStyle>
            <a:lvl1pPr>
              <a:defRPr/>
            </a:lvl1pPr>
          </a:lstStyle>
          <a:p>
            <a:fld id="{41058F98-08D3-4F36-9F59-ADF6DEC48CCA}" type="slidenum">
              <a:rPr lang="en-US" altLang="zh-CN"/>
              <a:pPr/>
              <a:t>‹#›</a:t>
            </a:fld>
            <a:endParaRPr lang="en-US" altLang="zh-CN"/>
          </a:p>
        </p:txBody>
      </p:sp>
    </p:spTree>
    <p:extLst>
      <p:ext uri="{BB962C8B-B14F-4D97-AF65-F5344CB8AC3E}">
        <p14:creationId xmlns:p14="http://schemas.microsoft.com/office/powerpoint/2010/main" val="302837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a:extLst>
              <a:ext uri="{FF2B5EF4-FFF2-40B4-BE49-F238E27FC236}">
                <a16:creationId xmlns:a16="http://schemas.microsoft.com/office/drawing/2014/main" id="{626A0C87-E448-466E-8661-1C07D2D3CC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6">
            <a:extLst>
              <a:ext uri="{FF2B5EF4-FFF2-40B4-BE49-F238E27FC236}">
                <a16:creationId xmlns:a16="http://schemas.microsoft.com/office/drawing/2014/main" id="{5B15784B-0E42-462C-98BE-46B022D16A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7">
            <a:extLst>
              <a:ext uri="{FF2B5EF4-FFF2-40B4-BE49-F238E27FC236}">
                <a16:creationId xmlns:a16="http://schemas.microsoft.com/office/drawing/2014/main" id="{413FE0A7-1EEC-462B-8CCC-8331189EB070}"/>
              </a:ext>
            </a:extLst>
          </p:cNvPr>
          <p:cNvSpPr>
            <a:spLocks noGrp="1" noChangeArrowheads="1"/>
          </p:cNvSpPr>
          <p:nvPr>
            <p:ph type="sldNum" sz="quarter" idx="12"/>
          </p:nvPr>
        </p:nvSpPr>
        <p:spPr>
          <a:ln/>
        </p:spPr>
        <p:txBody>
          <a:bodyPr/>
          <a:lstStyle>
            <a:lvl1pPr>
              <a:defRPr/>
            </a:lvl1pPr>
          </a:lstStyle>
          <a:p>
            <a:fld id="{EA2285E7-D1B4-40D0-9EAF-E32175C41773}" type="slidenum">
              <a:rPr lang="en-US" altLang="zh-CN"/>
              <a:pPr/>
              <a:t>‹#›</a:t>
            </a:fld>
            <a:endParaRPr lang="en-US" altLang="zh-CN"/>
          </a:p>
        </p:txBody>
      </p:sp>
    </p:spTree>
    <p:extLst>
      <p:ext uri="{BB962C8B-B14F-4D97-AF65-F5344CB8AC3E}">
        <p14:creationId xmlns:p14="http://schemas.microsoft.com/office/powerpoint/2010/main" val="424812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a:extLst>
              <a:ext uri="{FF2B5EF4-FFF2-40B4-BE49-F238E27FC236}">
                <a16:creationId xmlns:a16="http://schemas.microsoft.com/office/drawing/2014/main" id="{FACCCF5E-E7D4-4C16-BC50-0A2DCA12C8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6">
            <a:extLst>
              <a:ext uri="{FF2B5EF4-FFF2-40B4-BE49-F238E27FC236}">
                <a16:creationId xmlns:a16="http://schemas.microsoft.com/office/drawing/2014/main" id="{BB58F6B9-6101-4576-B70C-D692FC1E458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7">
            <a:extLst>
              <a:ext uri="{FF2B5EF4-FFF2-40B4-BE49-F238E27FC236}">
                <a16:creationId xmlns:a16="http://schemas.microsoft.com/office/drawing/2014/main" id="{9416226E-F3A6-4A89-AECA-2591700F7347}"/>
              </a:ext>
            </a:extLst>
          </p:cNvPr>
          <p:cNvSpPr>
            <a:spLocks noGrp="1" noChangeArrowheads="1"/>
          </p:cNvSpPr>
          <p:nvPr>
            <p:ph type="sldNum" sz="quarter" idx="12"/>
          </p:nvPr>
        </p:nvSpPr>
        <p:spPr>
          <a:ln/>
        </p:spPr>
        <p:txBody>
          <a:bodyPr/>
          <a:lstStyle>
            <a:lvl1pPr>
              <a:defRPr/>
            </a:lvl1pPr>
          </a:lstStyle>
          <a:p>
            <a:fld id="{3DA1B132-1901-44DA-AAB6-5549653AF3C2}" type="slidenum">
              <a:rPr lang="en-US" altLang="zh-CN"/>
              <a:pPr/>
              <a:t>‹#›</a:t>
            </a:fld>
            <a:endParaRPr lang="en-US" altLang="zh-CN"/>
          </a:p>
        </p:txBody>
      </p:sp>
    </p:spTree>
    <p:extLst>
      <p:ext uri="{BB962C8B-B14F-4D97-AF65-F5344CB8AC3E}">
        <p14:creationId xmlns:p14="http://schemas.microsoft.com/office/powerpoint/2010/main" val="2635361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a:extLst>
              <a:ext uri="{FF2B5EF4-FFF2-40B4-BE49-F238E27FC236}">
                <a16:creationId xmlns:a16="http://schemas.microsoft.com/office/drawing/2014/main" id="{95245948-7267-4B3C-98C3-72A37D5FF2B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6">
            <a:extLst>
              <a:ext uri="{FF2B5EF4-FFF2-40B4-BE49-F238E27FC236}">
                <a16:creationId xmlns:a16="http://schemas.microsoft.com/office/drawing/2014/main" id="{BCD14130-E26C-42AE-86EC-A0978471D6F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7">
            <a:extLst>
              <a:ext uri="{FF2B5EF4-FFF2-40B4-BE49-F238E27FC236}">
                <a16:creationId xmlns:a16="http://schemas.microsoft.com/office/drawing/2014/main" id="{73702864-5AEA-41EC-AA2F-9435340260C4}"/>
              </a:ext>
            </a:extLst>
          </p:cNvPr>
          <p:cNvSpPr>
            <a:spLocks noGrp="1" noChangeArrowheads="1"/>
          </p:cNvSpPr>
          <p:nvPr>
            <p:ph type="sldNum" sz="quarter" idx="12"/>
          </p:nvPr>
        </p:nvSpPr>
        <p:spPr>
          <a:ln/>
        </p:spPr>
        <p:txBody>
          <a:bodyPr/>
          <a:lstStyle>
            <a:lvl1pPr>
              <a:defRPr/>
            </a:lvl1pPr>
          </a:lstStyle>
          <a:p>
            <a:fld id="{E141909E-C6B1-478F-83FB-001C470BF6C6}" type="slidenum">
              <a:rPr lang="en-US" altLang="zh-CN"/>
              <a:pPr/>
              <a:t>‹#›</a:t>
            </a:fld>
            <a:endParaRPr lang="en-US" altLang="zh-CN"/>
          </a:p>
        </p:txBody>
      </p:sp>
    </p:spTree>
    <p:extLst>
      <p:ext uri="{BB962C8B-B14F-4D97-AF65-F5344CB8AC3E}">
        <p14:creationId xmlns:p14="http://schemas.microsoft.com/office/powerpoint/2010/main" val="738560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a:extLst>
              <a:ext uri="{FF2B5EF4-FFF2-40B4-BE49-F238E27FC236}">
                <a16:creationId xmlns:a16="http://schemas.microsoft.com/office/drawing/2014/main" id="{5A94BECD-3497-455F-A8A2-B745D6FBBA1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6">
            <a:extLst>
              <a:ext uri="{FF2B5EF4-FFF2-40B4-BE49-F238E27FC236}">
                <a16:creationId xmlns:a16="http://schemas.microsoft.com/office/drawing/2014/main" id="{45B37279-2E95-405D-B4EA-CB4BA13D43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7">
            <a:extLst>
              <a:ext uri="{FF2B5EF4-FFF2-40B4-BE49-F238E27FC236}">
                <a16:creationId xmlns:a16="http://schemas.microsoft.com/office/drawing/2014/main" id="{52D896D1-F57F-48DA-BAA7-6B092E430E0B}"/>
              </a:ext>
            </a:extLst>
          </p:cNvPr>
          <p:cNvSpPr>
            <a:spLocks noGrp="1" noChangeArrowheads="1"/>
          </p:cNvSpPr>
          <p:nvPr>
            <p:ph type="sldNum" sz="quarter" idx="12"/>
          </p:nvPr>
        </p:nvSpPr>
        <p:spPr>
          <a:ln/>
        </p:spPr>
        <p:txBody>
          <a:bodyPr/>
          <a:lstStyle>
            <a:lvl1pPr>
              <a:defRPr/>
            </a:lvl1pPr>
          </a:lstStyle>
          <a:p>
            <a:fld id="{0F8D0BEA-BFCD-4846-9E6D-1C5F270B2CA2}" type="slidenum">
              <a:rPr lang="en-US" altLang="zh-CN"/>
              <a:pPr/>
              <a:t>‹#›</a:t>
            </a:fld>
            <a:endParaRPr lang="en-US" altLang="zh-CN"/>
          </a:p>
        </p:txBody>
      </p:sp>
    </p:spTree>
    <p:extLst>
      <p:ext uri="{BB962C8B-B14F-4D97-AF65-F5344CB8AC3E}">
        <p14:creationId xmlns:p14="http://schemas.microsoft.com/office/powerpoint/2010/main" val="2242647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a:extLst>
              <a:ext uri="{FF2B5EF4-FFF2-40B4-BE49-F238E27FC236}">
                <a16:creationId xmlns:a16="http://schemas.microsoft.com/office/drawing/2014/main" id="{10F58122-466B-4F37-A6D5-2EB27BCF9B2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6">
            <a:extLst>
              <a:ext uri="{FF2B5EF4-FFF2-40B4-BE49-F238E27FC236}">
                <a16:creationId xmlns:a16="http://schemas.microsoft.com/office/drawing/2014/main" id="{FEF96036-3892-4DA8-B304-3249D227F9B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7">
            <a:extLst>
              <a:ext uri="{FF2B5EF4-FFF2-40B4-BE49-F238E27FC236}">
                <a16:creationId xmlns:a16="http://schemas.microsoft.com/office/drawing/2014/main" id="{86F67BCC-CEAD-4D7E-813A-CBBE3B79826B}"/>
              </a:ext>
            </a:extLst>
          </p:cNvPr>
          <p:cNvSpPr>
            <a:spLocks noGrp="1" noChangeArrowheads="1"/>
          </p:cNvSpPr>
          <p:nvPr>
            <p:ph type="sldNum" sz="quarter" idx="12"/>
          </p:nvPr>
        </p:nvSpPr>
        <p:spPr>
          <a:ln/>
        </p:spPr>
        <p:txBody>
          <a:bodyPr/>
          <a:lstStyle>
            <a:lvl1pPr>
              <a:defRPr/>
            </a:lvl1pPr>
          </a:lstStyle>
          <a:p>
            <a:fld id="{DE776B5C-B96E-417C-9569-781B6A3395DC}" type="slidenum">
              <a:rPr lang="en-US" altLang="zh-CN"/>
              <a:pPr/>
              <a:t>‹#›</a:t>
            </a:fld>
            <a:endParaRPr lang="en-US" altLang="zh-CN"/>
          </a:p>
        </p:txBody>
      </p:sp>
    </p:spTree>
    <p:extLst>
      <p:ext uri="{BB962C8B-B14F-4D97-AF65-F5344CB8AC3E}">
        <p14:creationId xmlns:p14="http://schemas.microsoft.com/office/powerpoint/2010/main" val="84116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538" name="Group 2">
            <a:extLst>
              <a:ext uri="{FF2B5EF4-FFF2-40B4-BE49-F238E27FC236}">
                <a16:creationId xmlns:a16="http://schemas.microsoft.com/office/drawing/2014/main" id="{EC2FB8E6-077B-4F7F-80A0-8CE3C960D148}"/>
              </a:ext>
            </a:extLst>
          </p:cNvPr>
          <p:cNvGrpSpPr>
            <a:grpSpLocks/>
          </p:cNvGrpSpPr>
          <p:nvPr/>
        </p:nvGrpSpPr>
        <p:grpSpPr bwMode="auto">
          <a:xfrm>
            <a:off x="0" y="0"/>
            <a:ext cx="9144000" cy="6858000"/>
            <a:chOff x="0" y="0"/>
            <a:chExt cx="5760" cy="4320"/>
          </a:xfrm>
        </p:grpSpPr>
        <p:grpSp>
          <p:nvGrpSpPr>
            <p:cNvPr id="65544" name="Group 3">
              <a:extLst>
                <a:ext uri="{FF2B5EF4-FFF2-40B4-BE49-F238E27FC236}">
                  <a16:creationId xmlns:a16="http://schemas.microsoft.com/office/drawing/2014/main" id="{1C018F33-88A6-4786-AB58-0DB2C9DDE687}"/>
                </a:ext>
              </a:extLst>
            </p:cNvPr>
            <p:cNvGrpSpPr>
              <a:grpSpLocks/>
            </p:cNvGrpSpPr>
            <p:nvPr/>
          </p:nvGrpSpPr>
          <p:grpSpPr bwMode="auto">
            <a:xfrm>
              <a:off x="0" y="0"/>
              <a:ext cx="5760" cy="4320"/>
              <a:chOff x="0" y="0"/>
              <a:chExt cx="5760" cy="4320"/>
            </a:xfrm>
          </p:grpSpPr>
          <p:grpSp>
            <p:nvGrpSpPr>
              <p:cNvPr id="65551" name="Group 4">
                <a:extLst>
                  <a:ext uri="{FF2B5EF4-FFF2-40B4-BE49-F238E27FC236}">
                    <a16:creationId xmlns:a16="http://schemas.microsoft.com/office/drawing/2014/main" id="{2444F4A4-0A77-4FF2-B327-F168ACCE434F}"/>
                  </a:ext>
                </a:extLst>
              </p:cNvPr>
              <p:cNvGrpSpPr>
                <a:grpSpLocks/>
              </p:cNvGrpSpPr>
              <p:nvPr/>
            </p:nvGrpSpPr>
            <p:grpSpPr bwMode="auto">
              <a:xfrm>
                <a:off x="0" y="192"/>
                <a:ext cx="5760" cy="4032"/>
                <a:chOff x="0" y="192"/>
                <a:chExt cx="5760" cy="4032"/>
              </a:xfrm>
            </p:grpSpPr>
            <p:sp>
              <p:nvSpPr>
                <p:cNvPr id="31749" name="Line 5">
                  <a:extLst>
                    <a:ext uri="{FF2B5EF4-FFF2-40B4-BE49-F238E27FC236}">
                      <a16:creationId xmlns:a16="http://schemas.microsoft.com/office/drawing/2014/main" id="{E3F54E5D-20B8-4F4B-849E-3F6CA6585DE1}"/>
                    </a:ext>
                  </a:extLst>
                </p:cNvPr>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0" name="Line 6">
                  <a:extLst>
                    <a:ext uri="{FF2B5EF4-FFF2-40B4-BE49-F238E27FC236}">
                      <a16:creationId xmlns:a16="http://schemas.microsoft.com/office/drawing/2014/main" id="{42020423-C7DA-4DE1-82E9-9EB17546FC07}"/>
                    </a:ext>
                  </a:extLst>
                </p:cNvPr>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1" name="Line 7">
                  <a:extLst>
                    <a:ext uri="{FF2B5EF4-FFF2-40B4-BE49-F238E27FC236}">
                      <a16:creationId xmlns:a16="http://schemas.microsoft.com/office/drawing/2014/main" id="{E2750E85-FD8A-4F64-A159-26A2B044666F}"/>
                    </a:ext>
                  </a:extLst>
                </p:cNvPr>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2" name="Line 8">
                  <a:extLst>
                    <a:ext uri="{FF2B5EF4-FFF2-40B4-BE49-F238E27FC236}">
                      <a16:creationId xmlns:a16="http://schemas.microsoft.com/office/drawing/2014/main" id="{9B6EA0CE-8EFB-4378-A772-711C03DB21C5}"/>
                    </a:ext>
                  </a:extLst>
                </p:cNvPr>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3" name="Line 9">
                  <a:extLst>
                    <a:ext uri="{FF2B5EF4-FFF2-40B4-BE49-F238E27FC236}">
                      <a16:creationId xmlns:a16="http://schemas.microsoft.com/office/drawing/2014/main" id="{8364737C-856F-413D-A4E3-610F3AC578DC}"/>
                    </a:ext>
                  </a:extLst>
                </p:cNvPr>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4" name="Line 10">
                  <a:extLst>
                    <a:ext uri="{FF2B5EF4-FFF2-40B4-BE49-F238E27FC236}">
                      <a16:creationId xmlns:a16="http://schemas.microsoft.com/office/drawing/2014/main" id="{9B07152D-D165-44E7-AA01-17AEC0BC9C63}"/>
                    </a:ext>
                  </a:extLst>
                </p:cNvPr>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5" name="Line 11">
                  <a:extLst>
                    <a:ext uri="{FF2B5EF4-FFF2-40B4-BE49-F238E27FC236}">
                      <a16:creationId xmlns:a16="http://schemas.microsoft.com/office/drawing/2014/main" id="{30703A2D-1599-4F00-A61F-53B6D9A32D65}"/>
                    </a:ext>
                  </a:extLst>
                </p:cNvPr>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6" name="Line 12">
                  <a:extLst>
                    <a:ext uri="{FF2B5EF4-FFF2-40B4-BE49-F238E27FC236}">
                      <a16:creationId xmlns:a16="http://schemas.microsoft.com/office/drawing/2014/main" id="{1A5EC393-C850-4A64-9DB5-8AF816070837}"/>
                    </a:ext>
                  </a:extLst>
                </p:cNvPr>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7" name="Line 13">
                  <a:extLst>
                    <a:ext uri="{FF2B5EF4-FFF2-40B4-BE49-F238E27FC236}">
                      <a16:creationId xmlns:a16="http://schemas.microsoft.com/office/drawing/2014/main" id="{0046EA4C-D642-437F-B5DA-E3D1B894B472}"/>
                    </a:ext>
                  </a:extLst>
                </p:cNvPr>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8" name="Line 14">
                  <a:extLst>
                    <a:ext uri="{FF2B5EF4-FFF2-40B4-BE49-F238E27FC236}">
                      <a16:creationId xmlns:a16="http://schemas.microsoft.com/office/drawing/2014/main" id="{C0E9056C-138A-459B-8E9C-77A72CB79FA2}"/>
                    </a:ext>
                  </a:extLst>
                </p:cNvPr>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59" name="Line 15">
                  <a:extLst>
                    <a:ext uri="{FF2B5EF4-FFF2-40B4-BE49-F238E27FC236}">
                      <a16:creationId xmlns:a16="http://schemas.microsoft.com/office/drawing/2014/main" id="{92DD7C1B-E40B-46EC-A591-47F73BB8032E}"/>
                    </a:ext>
                  </a:extLst>
                </p:cNvPr>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0" name="Line 16">
                  <a:extLst>
                    <a:ext uri="{FF2B5EF4-FFF2-40B4-BE49-F238E27FC236}">
                      <a16:creationId xmlns:a16="http://schemas.microsoft.com/office/drawing/2014/main" id="{CFDC0CEF-0E37-4F1F-B44F-2F20CFE464FE}"/>
                    </a:ext>
                  </a:extLst>
                </p:cNvPr>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1" name="Line 17">
                  <a:extLst>
                    <a:ext uri="{FF2B5EF4-FFF2-40B4-BE49-F238E27FC236}">
                      <a16:creationId xmlns:a16="http://schemas.microsoft.com/office/drawing/2014/main" id="{29354D96-B6C7-4127-9D32-A99F1CB98168}"/>
                    </a:ext>
                  </a:extLst>
                </p:cNvPr>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2" name="Line 18">
                  <a:extLst>
                    <a:ext uri="{FF2B5EF4-FFF2-40B4-BE49-F238E27FC236}">
                      <a16:creationId xmlns:a16="http://schemas.microsoft.com/office/drawing/2014/main" id="{9224BC32-19D2-436A-A522-D28A1D617328}"/>
                    </a:ext>
                  </a:extLst>
                </p:cNvPr>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3" name="Line 19">
                  <a:extLst>
                    <a:ext uri="{FF2B5EF4-FFF2-40B4-BE49-F238E27FC236}">
                      <a16:creationId xmlns:a16="http://schemas.microsoft.com/office/drawing/2014/main" id="{AB38837D-5271-4E27-A698-C6438568EB45}"/>
                    </a:ext>
                  </a:extLst>
                </p:cNvPr>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4" name="Line 20">
                  <a:extLst>
                    <a:ext uri="{FF2B5EF4-FFF2-40B4-BE49-F238E27FC236}">
                      <a16:creationId xmlns:a16="http://schemas.microsoft.com/office/drawing/2014/main" id="{2076A7F4-5375-4AD2-ADCF-FEE702EF8313}"/>
                    </a:ext>
                  </a:extLst>
                </p:cNvPr>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5" name="Line 21">
                  <a:extLst>
                    <a:ext uri="{FF2B5EF4-FFF2-40B4-BE49-F238E27FC236}">
                      <a16:creationId xmlns:a16="http://schemas.microsoft.com/office/drawing/2014/main" id="{640DEEBD-C5E5-4EAD-AFC5-D6515B6014F0}"/>
                    </a:ext>
                  </a:extLst>
                </p:cNvPr>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6" name="Line 22">
                  <a:extLst>
                    <a:ext uri="{FF2B5EF4-FFF2-40B4-BE49-F238E27FC236}">
                      <a16:creationId xmlns:a16="http://schemas.microsoft.com/office/drawing/2014/main" id="{CB58FF0A-1374-496C-950A-70C868223DB6}"/>
                    </a:ext>
                  </a:extLst>
                </p:cNvPr>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7" name="Line 23">
                  <a:extLst>
                    <a:ext uri="{FF2B5EF4-FFF2-40B4-BE49-F238E27FC236}">
                      <a16:creationId xmlns:a16="http://schemas.microsoft.com/office/drawing/2014/main" id="{6CD7C392-0813-46D4-9323-D4835593C3C4}"/>
                    </a:ext>
                  </a:extLst>
                </p:cNvPr>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8" name="Line 24">
                  <a:extLst>
                    <a:ext uri="{FF2B5EF4-FFF2-40B4-BE49-F238E27FC236}">
                      <a16:creationId xmlns:a16="http://schemas.microsoft.com/office/drawing/2014/main" id="{40D6F028-A9B6-42E7-B1FC-1537F57FCF9A}"/>
                    </a:ext>
                  </a:extLst>
                </p:cNvPr>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69" name="Line 25">
                  <a:extLst>
                    <a:ext uri="{FF2B5EF4-FFF2-40B4-BE49-F238E27FC236}">
                      <a16:creationId xmlns:a16="http://schemas.microsoft.com/office/drawing/2014/main" id="{AB3248E4-1FC9-40B5-A784-FF690A8157F4}"/>
                    </a:ext>
                  </a:extLst>
                </p:cNvPr>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70" name="Line 26">
                  <a:extLst>
                    <a:ext uri="{FF2B5EF4-FFF2-40B4-BE49-F238E27FC236}">
                      <a16:creationId xmlns:a16="http://schemas.microsoft.com/office/drawing/2014/main" id="{A1E7C8F9-49DA-4A7B-97A1-DBDB71E3E11A}"/>
                    </a:ext>
                  </a:extLst>
                </p:cNvPr>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grpSp>
          <p:grpSp>
            <p:nvGrpSpPr>
              <p:cNvPr id="65552" name="Group 27">
                <a:extLst>
                  <a:ext uri="{FF2B5EF4-FFF2-40B4-BE49-F238E27FC236}">
                    <a16:creationId xmlns:a16="http://schemas.microsoft.com/office/drawing/2014/main" id="{B8EE6CDC-5E4B-496B-961E-60CAB5D36370}"/>
                  </a:ext>
                </a:extLst>
              </p:cNvPr>
              <p:cNvGrpSpPr>
                <a:grpSpLocks/>
              </p:cNvGrpSpPr>
              <p:nvPr/>
            </p:nvGrpSpPr>
            <p:grpSpPr bwMode="auto">
              <a:xfrm>
                <a:off x="192" y="0"/>
                <a:ext cx="5376" cy="4320"/>
                <a:chOff x="192" y="0"/>
                <a:chExt cx="5376" cy="4320"/>
              </a:xfrm>
            </p:grpSpPr>
            <p:sp>
              <p:nvSpPr>
                <p:cNvPr id="31772" name="Line 28">
                  <a:extLst>
                    <a:ext uri="{FF2B5EF4-FFF2-40B4-BE49-F238E27FC236}">
                      <a16:creationId xmlns:a16="http://schemas.microsoft.com/office/drawing/2014/main" id="{745EE1EA-DFC7-4874-829A-34CE6F2D1518}"/>
                    </a:ext>
                  </a:extLst>
                </p:cNvPr>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73" name="Line 29">
                  <a:extLst>
                    <a:ext uri="{FF2B5EF4-FFF2-40B4-BE49-F238E27FC236}">
                      <a16:creationId xmlns:a16="http://schemas.microsoft.com/office/drawing/2014/main" id="{7AFB35D2-97A7-4AB4-AC5E-297912C5C946}"/>
                    </a:ext>
                  </a:extLst>
                </p:cNvPr>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74" name="Line 30">
                  <a:extLst>
                    <a:ext uri="{FF2B5EF4-FFF2-40B4-BE49-F238E27FC236}">
                      <a16:creationId xmlns:a16="http://schemas.microsoft.com/office/drawing/2014/main" id="{69A420D9-2F75-4746-A74C-092C1F95EB32}"/>
                    </a:ext>
                  </a:extLst>
                </p:cNvPr>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75" name="Line 31">
                  <a:extLst>
                    <a:ext uri="{FF2B5EF4-FFF2-40B4-BE49-F238E27FC236}">
                      <a16:creationId xmlns:a16="http://schemas.microsoft.com/office/drawing/2014/main" id="{2F9B7FA4-082A-47F9-A7CB-6FE11D7F5159}"/>
                    </a:ext>
                  </a:extLst>
                </p:cNvPr>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76" name="Line 32">
                  <a:extLst>
                    <a:ext uri="{FF2B5EF4-FFF2-40B4-BE49-F238E27FC236}">
                      <a16:creationId xmlns:a16="http://schemas.microsoft.com/office/drawing/2014/main" id="{29982706-DAE8-4233-BE6A-AFCDC4876842}"/>
                    </a:ext>
                  </a:extLst>
                </p:cNvPr>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77" name="Line 33">
                  <a:extLst>
                    <a:ext uri="{FF2B5EF4-FFF2-40B4-BE49-F238E27FC236}">
                      <a16:creationId xmlns:a16="http://schemas.microsoft.com/office/drawing/2014/main" id="{66AC1DA2-9AC1-40CA-8EEF-1861E8B2BEBE}"/>
                    </a:ext>
                  </a:extLst>
                </p:cNvPr>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78" name="Line 34">
                  <a:extLst>
                    <a:ext uri="{FF2B5EF4-FFF2-40B4-BE49-F238E27FC236}">
                      <a16:creationId xmlns:a16="http://schemas.microsoft.com/office/drawing/2014/main" id="{7B55BBC8-7C6F-4019-8617-71796E1B77C5}"/>
                    </a:ext>
                  </a:extLst>
                </p:cNvPr>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79" name="Line 35">
                  <a:extLst>
                    <a:ext uri="{FF2B5EF4-FFF2-40B4-BE49-F238E27FC236}">
                      <a16:creationId xmlns:a16="http://schemas.microsoft.com/office/drawing/2014/main" id="{76EEA59D-5C73-429A-932A-3AA45A8ED31F}"/>
                    </a:ext>
                  </a:extLst>
                </p:cNvPr>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0" name="Line 36">
                  <a:extLst>
                    <a:ext uri="{FF2B5EF4-FFF2-40B4-BE49-F238E27FC236}">
                      <a16:creationId xmlns:a16="http://schemas.microsoft.com/office/drawing/2014/main" id="{3568828E-B2EC-4F78-972A-16CABC07618F}"/>
                    </a:ext>
                  </a:extLst>
                </p:cNvPr>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1" name="Line 37">
                  <a:extLst>
                    <a:ext uri="{FF2B5EF4-FFF2-40B4-BE49-F238E27FC236}">
                      <a16:creationId xmlns:a16="http://schemas.microsoft.com/office/drawing/2014/main" id="{BBED2D74-F5DF-48C0-9E8F-A0B44D51B723}"/>
                    </a:ext>
                  </a:extLst>
                </p:cNvPr>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2" name="Line 38">
                  <a:extLst>
                    <a:ext uri="{FF2B5EF4-FFF2-40B4-BE49-F238E27FC236}">
                      <a16:creationId xmlns:a16="http://schemas.microsoft.com/office/drawing/2014/main" id="{77484961-D6B2-4B26-856F-61DB943E0597}"/>
                    </a:ext>
                  </a:extLst>
                </p:cNvPr>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3" name="Line 39">
                  <a:extLst>
                    <a:ext uri="{FF2B5EF4-FFF2-40B4-BE49-F238E27FC236}">
                      <a16:creationId xmlns:a16="http://schemas.microsoft.com/office/drawing/2014/main" id="{9733310F-557F-45B7-9060-801A21BF9E80}"/>
                    </a:ext>
                  </a:extLst>
                </p:cNvPr>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4" name="Line 40">
                  <a:extLst>
                    <a:ext uri="{FF2B5EF4-FFF2-40B4-BE49-F238E27FC236}">
                      <a16:creationId xmlns:a16="http://schemas.microsoft.com/office/drawing/2014/main" id="{5DE06BD9-4B7C-414B-8F18-24DF6F8C650F}"/>
                    </a:ext>
                  </a:extLst>
                </p:cNvPr>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5" name="Line 41">
                  <a:extLst>
                    <a:ext uri="{FF2B5EF4-FFF2-40B4-BE49-F238E27FC236}">
                      <a16:creationId xmlns:a16="http://schemas.microsoft.com/office/drawing/2014/main" id="{F71B0185-D973-4573-8FAA-9B68453E0986}"/>
                    </a:ext>
                  </a:extLst>
                </p:cNvPr>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6" name="Line 42">
                  <a:extLst>
                    <a:ext uri="{FF2B5EF4-FFF2-40B4-BE49-F238E27FC236}">
                      <a16:creationId xmlns:a16="http://schemas.microsoft.com/office/drawing/2014/main" id="{04C20563-B2E2-411A-98AE-BA431B20015F}"/>
                    </a:ext>
                  </a:extLst>
                </p:cNvPr>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7" name="Line 43">
                  <a:extLst>
                    <a:ext uri="{FF2B5EF4-FFF2-40B4-BE49-F238E27FC236}">
                      <a16:creationId xmlns:a16="http://schemas.microsoft.com/office/drawing/2014/main" id="{C62EED68-B18A-4C19-B25B-22D00EE447C1}"/>
                    </a:ext>
                  </a:extLst>
                </p:cNvPr>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8" name="Line 44">
                  <a:extLst>
                    <a:ext uri="{FF2B5EF4-FFF2-40B4-BE49-F238E27FC236}">
                      <a16:creationId xmlns:a16="http://schemas.microsoft.com/office/drawing/2014/main" id="{345BF7C1-F2F9-4747-A684-1ADF656692E4}"/>
                    </a:ext>
                  </a:extLst>
                </p:cNvPr>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89" name="Line 45">
                  <a:extLst>
                    <a:ext uri="{FF2B5EF4-FFF2-40B4-BE49-F238E27FC236}">
                      <a16:creationId xmlns:a16="http://schemas.microsoft.com/office/drawing/2014/main" id="{61A2C873-BC8F-4F04-94D5-1F01CE33DCA0}"/>
                    </a:ext>
                  </a:extLst>
                </p:cNvPr>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0" name="Line 46">
                  <a:extLst>
                    <a:ext uri="{FF2B5EF4-FFF2-40B4-BE49-F238E27FC236}">
                      <a16:creationId xmlns:a16="http://schemas.microsoft.com/office/drawing/2014/main" id="{5A2A693E-D32A-4660-BD34-8C9BDAED05E3}"/>
                    </a:ext>
                  </a:extLst>
                </p:cNvPr>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1" name="Line 47">
                  <a:extLst>
                    <a:ext uri="{FF2B5EF4-FFF2-40B4-BE49-F238E27FC236}">
                      <a16:creationId xmlns:a16="http://schemas.microsoft.com/office/drawing/2014/main" id="{886747D1-F5A6-41AB-8C57-2FFEE79C2391}"/>
                    </a:ext>
                  </a:extLst>
                </p:cNvPr>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2" name="Line 48">
                  <a:extLst>
                    <a:ext uri="{FF2B5EF4-FFF2-40B4-BE49-F238E27FC236}">
                      <a16:creationId xmlns:a16="http://schemas.microsoft.com/office/drawing/2014/main" id="{C29EB71D-3443-4143-B18D-722ABB503D8A}"/>
                    </a:ext>
                  </a:extLst>
                </p:cNvPr>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3" name="Line 49">
                  <a:extLst>
                    <a:ext uri="{FF2B5EF4-FFF2-40B4-BE49-F238E27FC236}">
                      <a16:creationId xmlns:a16="http://schemas.microsoft.com/office/drawing/2014/main" id="{97844765-1743-4B40-A97B-CC7431E88CE1}"/>
                    </a:ext>
                  </a:extLst>
                </p:cNvPr>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4" name="Line 50">
                  <a:extLst>
                    <a:ext uri="{FF2B5EF4-FFF2-40B4-BE49-F238E27FC236}">
                      <a16:creationId xmlns:a16="http://schemas.microsoft.com/office/drawing/2014/main" id="{BC13F48C-2E57-4BAD-9222-8904DF6139A5}"/>
                    </a:ext>
                  </a:extLst>
                </p:cNvPr>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5" name="Line 51">
                  <a:extLst>
                    <a:ext uri="{FF2B5EF4-FFF2-40B4-BE49-F238E27FC236}">
                      <a16:creationId xmlns:a16="http://schemas.microsoft.com/office/drawing/2014/main" id="{D83F0CB8-5B64-49B4-9045-DBDC30CB77FD}"/>
                    </a:ext>
                  </a:extLst>
                </p:cNvPr>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6" name="Line 52">
                  <a:extLst>
                    <a:ext uri="{FF2B5EF4-FFF2-40B4-BE49-F238E27FC236}">
                      <a16:creationId xmlns:a16="http://schemas.microsoft.com/office/drawing/2014/main" id="{20212AF4-A517-415F-9F72-FFFDB0467D81}"/>
                    </a:ext>
                  </a:extLst>
                </p:cNvPr>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7" name="Line 53">
                  <a:extLst>
                    <a:ext uri="{FF2B5EF4-FFF2-40B4-BE49-F238E27FC236}">
                      <a16:creationId xmlns:a16="http://schemas.microsoft.com/office/drawing/2014/main" id="{23AA534C-A25B-4DFD-BDD2-7519E96C8829}"/>
                    </a:ext>
                  </a:extLst>
                </p:cNvPr>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8" name="Line 54">
                  <a:extLst>
                    <a:ext uri="{FF2B5EF4-FFF2-40B4-BE49-F238E27FC236}">
                      <a16:creationId xmlns:a16="http://schemas.microsoft.com/office/drawing/2014/main" id="{7B25686E-1C5E-4577-A286-08B7FF23F9CE}"/>
                    </a:ext>
                  </a:extLst>
                </p:cNvPr>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799" name="Line 55">
                  <a:extLst>
                    <a:ext uri="{FF2B5EF4-FFF2-40B4-BE49-F238E27FC236}">
                      <a16:creationId xmlns:a16="http://schemas.microsoft.com/office/drawing/2014/main" id="{9FD3195A-E5E3-43F4-B351-55F8A98C5AB5}"/>
                    </a:ext>
                  </a:extLst>
                </p:cNvPr>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800" name="Line 56">
                  <a:extLst>
                    <a:ext uri="{FF2B5EF4-FFF2-40B4-BE49-F238E27FC236}">
                      <a16:creationId xmlns:a16="http://schemas.microsoft.com/office/drawing/2014/main" id="{F7F57E74-8433-49C1-9642-36558029BB0A}"/>
                    </a:ext>
                  </a:extLst>
                </p:cNvPr>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grpSp>
        </p:grpSp>
        <p:sp>
          <p:nvSpPr>
            <p:cNvPr id="31801" name="Rectangle 57" descr="60%">
              <a:extLst>
                <a:ext uri="{FF2B5EF4-FFF2-40B4-BE49-F238E27FC236}">
                  <a16:creationId xmlns:a16="http://schemas.microsoft.com/office/drawing/2014/main" id="{8B6E880D-A4CD-417A-9B49-23FF0B9FF5AF}"/>
                </a:ext>
              </a:extLst>
            </p:cNvPr>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zh-CN" altLang="en-US"/>
            </a:p>
          </p:txBody>
        </p:sp>
        <p:sp>
          <p:nvSpPr>
            <p:cNvPr id="31802" name="Line 58">
              <a:extLst>
                <a:ext uri="{FF2B5EF4-FFF2-40B4-BE49-F238E27FC236}">
                  <a16:creationId xmlns:a16="http://schemas.microsoft.com/office/drawing/2014/main" id="{BD9DCD0F-9F89-4864-B897-DE9A641A1CC7}"/>
                </a:ext>
              </a:extLst>
            </p:cNvPr>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zh-CN" altLang="en-US"/>
            </a:p>
          </p:txBody>
        </p:sp>
        <p:grpSp>
          <p:nvGrpSpPr>
            <p:cNvPr id="65547" name="Group 59">
              <a:extLst>
                <a:ext uri="{FF2B5EF4-FFF2-40B4-BE49-F238E27FC236}">
                  <a16:creationId xmlns:a16="http://schemas.microsoft.com/office/drawing/2014/main" id="{67450B64-BF21-49E7-B0DE-5DD63D7FF621}"/>
                </a:ext>
              </a:extLst>
            </p:cNvPr>
            <p:cNvGrpSpPr>
              <a:grpSpLocks/>
            </p:cNvGrpSpPr>
            <p:nvPr/>
          </p:nvGrpSpPr>
          <p:grpSpPr bwMode="auto">
            <a:xfrm>
              <a:off x="261" y="892"/>
              <a:ext cx="1124" cy="1464"/>
              <a:chOff x="96" y="916"/>
              <a:chExt cx="2208" cy="2876"/>
            </a:xfrm>
          </p:grpSpPr>
          <p:sp>
            <p:nvSpPr>
              <p:cNvPr id="31804" name="Line 60">
                <a:extLst>
                  <a:ext uri="{FF2B5EF4-FFF2-40B4-BE49-F238E27FC236}">
                    <a16:creationId xmlns:a16="http://schemas.microsoft.com/office/drawing/2014/main" id="{D7BCD74B-E989-4F99-952F-0229059A5F69}"/>
                  </a:ext>
                </a:extLst>
              </p:cNvPr>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31805" name="Line 61">
                <a:extLst>
                  <a:ext uri="{FF2B5EF4-FFF2-40B4-BE49-F238E27FC236}">
                    <a16:creationId xmlns:a16="http://schemas.microsoft.com/office/drawing/2014/main" id="{81CC5FB6-0013-4CE7-A95E-133B71A64AAD}"/>
                  </a:ext>
                </a:extLst>
              </p:cNvPr>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31806" name="Arc 62">
                <a:extLst>
                  <a:ext uri="{FF2B5EF4-FFF2-40B4-BE49-F238E27FC236}">
                    <a16:creationId xmlns:a16="http://schemas.microsoft.com/office/drawing/2014/main" id="{CE789BC5-E8DC-4BE9-BB8B-6E63B0426C4E}"/>
                  </a:ext>
                </a:extLst>
              </p:cNvPr>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zh-CN" altLang="en-US"/>
              </a:p>
            </p:txBody>
          </p:sp>
        </p:grpSp>
      </p:grpSp>
      <p:sp>
        <p:nvSpPr>
          <p:cNvPr id="65539" name="Rectangle 63">
            <a:extLst>
              <a:ext uri="{FF2B5EF4-FFF2-40B4-BE49-F238E27FC236}">
                <a16:creationId xmlns:a16="http://schemas.microsoft.com/office/drawing/2014/main" id="{2674EB2B-7911-4A0D-899F-BCDDCFFC8626}"/>
              </a:ext>
            </a:extLst>
          </p:cNvPr>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5540" name="Rectangle 64" descr="Rectangle: Click to edit Master text styles&#10;Second level&#10;Third level&#10;Fourth level&#10;Fifth level">
            <a:extLst>
              <a:ext uri="{FF2B5EF4-FFF2-40B4-BE49-F238E27FC236}">
                <a16:creationId xmlns:a16="http://schemas.microsoft.com/office/drawing/2014/main" id="{D64F8C88-4D41-4CB5-A16D-9D4A99D725D1}"/>
              </a:ext>
            </a:extLst>
          </p:cNvPr>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809" name="Rectangle 65">
            <a:extLst>
              <a:ext uri="{FF2B5EF4-FFF2-40B4-BE49-F238E27FC236}">
                <a16:creationId xmlns:a16="http://schemas.microsoft.com/office/drawing/2014/main" id="{07A02C46-C891-4102-A6C3-4BC21F7D8F32}"/>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smtClean="0"/>
            </a:lvl1pPr>
          </a:lstStyle>
          <a:p>
            <a:pPr>
              <a:defRPr/>
            </a:pPr>
            <a:endParaRPr lang="en-US" altLang="zh-CN"/>
          </a:p>
        </p:txBody>
      </p:sp>
      <p:sp>
        <p:nvSpPr>
          <p:cNvPr id="31810" name="Rectangle 66">
            <a:extLst>
              <a:ext uri="{FF2B5EF4-FFF2-40B4-BE49-F238E27FC236}">
                <a16:creationId xmlns:a16="http://schemas.microsoft.com/office/drawing/2014/main" id="{652B9156-3209-4DFA-9E17-415CEA16A9ED}"/>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smtClean="0"/>
            </a:lvl1pPr>
          </a:lstStyle>
          <a:p>
            <a:pPr>
              <a:defRPr/>
            </a:pPr>
            <a:endParaRPr lang="en-US" altLang="zh-CN"/>
          </a:p>
        </p:txBody>
      </p:sp>
      <p:sp>
        <p:nvSpPr>
          <p:cNvPr id="31811" name="Rectangle 67">
            <a:extLst>
              <a:ext uri="{FF2B5EF4-FFF2-40B4-BE49-F238E27FC236}">
                <a16:creationId xmlns:a16="http://schemas.microsoft.com/office/drawing/2014/main" id="{74AABA8A-D0AC-4DC4-B964-155670314CAB}"/>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fld id="{87AF15C6-4F33-4233-AB43-BC46CDC7E6F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76"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4"/>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08.wmf"/><Relationship Id="rId5" Type="http://schemas.openxmlformats.org/officeDocument/2006/relationships/oleObject" Target="../embeddings/oleObject79.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81.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10.wmf"/><Relationship Id="rId5" Type="http://schemas.openxmlformats.org/officeDocument/2006/relationships/oleObject" Target="../embeddings/oleObject83.bin"/><Relationship Id="rId4" Type="http://schemas.openxmlformats.org/officeDocument/2006/relationships/image" Target="../media/image111.png"/></Relationships>
</file>

<file path=ppt/slides/_rels/slide102.xml.rels><?xml version="1.0" encoding="UTF-8" standalone="yes"?>
<Relationships xmlns="http://schemas.openxmlformats.org/package/2006/relationships"><Relationship Id="rId3" Type="http://schemas.openxmlformats.org/officeDocument/2006/relationships/hyperlink" Target="file:///J:\&#24320;&#20851;&#30005;&#28304;2.ppt#-1,1," TargetMode="External"/><Relationship Id="rId2" Type="http://schemas.openxmlformats.org/officeDocument/2006/relationships/hyperlink" Target="file:///J:\&#24320;&#20851;&#30005;&#28304;1.ppt#-1,1," TargetMode="External"/><Relationship Id="rId1" Type="http://schemas.openxmlformats.org/officeDocument/2006/relationships/slideLayout" Target="../slideLayouts/slideLayout2.xml"/><Relationship Id="rId5" Type="http://schemas.openxmlformats.org/officeDocument/2006/relationships/hyperlink" Target="file:///D:\&#24037;&#20316;\&#25945;&#23398;\zy\&#26700;&#38754;\&#24320;&#20851;&#30005;&#28304;.avi" TargetMode="External"/><Relationship Id="rId4" Type="http://schemas.openxmlformats.org/officeDocument/2006/relationships/hyperlink" Target="file:///J:\&#24320;&#20851;&#30005;&#28304;3.ppt#-1,1,"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file:///D:\&#24037;&#20316;\&#25945;&#23398;\&#20849;&#36798;&#30005;&#21147;&#30005;&#23376;\&#24322;&#27493;&#30005;&#21160;&#26426;&#24037;&#20316;&#21407;&#29702;.av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slideLayout" Target="../slideLayouts/slideLayout2.xml"/><Relationship Id="rId4" Type="http://schemas.openxmlformats.org/officeDocument/2006/relationships/image" Target="../media/image117.wmf"/></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89.bin"/><Relationship Id="rId18" Type="http://schemas.openxmlformats.org/officeDocument/2006/relationships/image" Target="../media/image126.wmf"/><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123.wmf"/><Relationship Id="rId17" Type="http://schemas.openxmlformats.org/officeDocument/2006/relationships/oleObject" Target="../embeddings/oleObject91.bin"/><Relationship Id="rId2" Type="http://schemas.openxmlformats.org/officeDocument/2006/relationships/slideLayout" Target="../slideLayouts/slideLayout2.xml"/><Relationship Id="rId16" Type="http://schemas.openxmlformats.org/officeDocument/2006/relationships/image" Target="../media/image125.wmf"/><Relationship Id="rId1" Type="http://schemas.openxmlformats.org/officeDocument/2006/relationships/vmlDrawing" Target="../drawings/vmlDrawing34.vml"/><Relationship Id="rId6" Type="http://schemas.openxmlformats.org/officeDocument/2006/relationships/image" Target="../media/image120.wmf"/><Relationship Id="rId11" Type="http://schemas.openxmlformats.org/officeDocument/2006/relationships/oleObject" Target="../embeddings/oleObject88.bin"/><Relationship Id="rId5" Type="http://schemas.openxmlformats.org/officeDocument/2006/relationships/oleObject" Target="../embeddings/oleObject85.bin"/><Relationship Id="rId15" Type="http://schemas.openxmlformats.org/officeDocument/2006/relationships/oleObject" Target="../embeddings/oleObject90.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87.bin"/><Relationship Id="rId14" Type="http://schemas.openxmlformats.org/officeDocument/2006/relationships/image" Target="../media/image124.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125.wmf"/><Relationship Id="rId4" Type="http://schemas.openxmlformats.org/officeDocument/2006/relationships/oleObject" Target="../embeddings/oleObject92.bin"/></Relationships>
</file>

<file path=ppt/slides/_rels/slide115.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125.wmf"/><Relationship Id="rId4" Type="http://schemas.openxmlformats.org/officeDocument/2006/relationships/oleObject" Target="../embeddings/oleObject93.bin"/></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w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slide" Target="slide69.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1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32.png"/></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hyperlink" Target="file:///D:\&#24037;&#20316;\&#25945;&#23398;\&#20849;&#36798;&#30005;&#21147;&#30005;&#23376;\&#30452;&#27969;&#36755;&#30005;.flv" TargetMode="External"/><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133.png"/><Relationship Id="rId4" Type="http://schemas.openxmlformats.org/officeDocument/2006/relationships/oleObject" Target="../embeddings/oleObject98.bin"/></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134.pn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135.png"/></Relationships>
</file>

<file path=ppt/slides/_rels/slide125.xml.rels><?xml version="1.0" encoding="UTF-8" standalone="yes"?>
<Relationships xmlns="http://schemas.openxmlformats.org/package/2006/relationships"><Relationship Id="rId2" Type="http://schemas.openxmlformats.org/officeDocument/2006/relationships/hyperlink" Target="file:///D:\&#24037;&#20316;\&#25945;&#23398;\&#20849;&#36798;&#30005;&#21147;&#30005;&#23376;\&#30005;&#21147;&#25112;&#20105;.avi" TargetMode="Externa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136.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2.bin"/><Relationship Id="rId7" Type="http://schemas.openxmlformats.org/officeDocument/2006/relationships/slide" Target="slide63.xml"/><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138.wmf"/><Relationship Id="rId5" Type="http://schemas.openxmlformats.org/officeDocument/2006/relationships/oleObject" Target="../embeddings/oleObject103.bin"/><Relationship Id="rId4" Type="http://schemas.openxmlformats.org/officeDocument/2006/relationships/image" Target="../media/image137.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139.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41.png"/><Relationship Id="rId5" Type="http://schemas.openxmlformats.org/officeDocument/2006/relationships/oleObject" Target="../embeddings/oleObject106.bin"/><Relationship Id="rId4" Type="http://schemas.openxmlformats.org/officeDocument/2006/relationships/image" Target="../media/image140.png"/></Relationships>
</file>

<file path=ppt/slides/_rels/slide131.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oleObject" Target="../embeddings/oleObject112.bin"/><Relationship Id="rId18" Type="http://schemas.openxmlformats.org/officeDocument/2006/relationships/image" Target="../media/image149.png"/><Relationship Id="rId3" Type="http://schemas.openxmlformats.org/officeDocument/2006/relationships/oleObject" Target="../embeddings/oleObject107.bin"/><Relationship Id="rId7" Type="http://schemas.openxmlformats.org/officeDocument/2006/relationships/oleObject" Target="../embeddings/oleObject109.bin"/><Relationship Id="rId12" Type="http://schemas.openxmlformats.org/officeDocument/2006/relationships/image" Target="../media/image146.png"/><Relationship Id="rId17" Type="http://schemas.openxmlformats.org/officeDocument/2006/relationships/oleObject" Target="../embeddings/oleObject114.bin"/><Relationship Id="rId2" Type="http://schemas.openxmlformats.org/officeDocument/2006/relationships/slideLayout" Target="../slideLayouts/slideLayout2.xml"/><Relationship Id="rId16" Type="http://schemas.openxmlformats.org/officeDocument/2006/relationships/image" Target="../media/image148.png"/><Relationship Id="rId20" Type="http://schemas.openxmlformats.org/officeDocument/2006/relationships/image" Target="../media/image150.png"/><Relationship Id="rId1" Type="http://schemas.openxmlformats.org/officeDocument/2006/relationships/vmlDrawing" Target="../drawings/vmlDrawing48.vml"/><Relationship Id="rId6" Type="http://schemas.openxmlformats.org/officeDocument/2006/relationships/image" Target="../media/image143.wmf"/><Relationship Id="rId11" Type="http://schemas.openxmlformats.org/officeDocument/2006/relationships/oleObject" Target="../embeddings/oleObject111.bin"/><Relationship Id="rId5" Type="http://schemas.openxmlformats.org/officeDocument/2006/relationships/oleObject" Target="../embeddings/oleObject108.bin"/><Relationship Id="rId15" Type="http://schemas.openxmlformats.org/officeDocument/2006/relationships/oleObject" Target="../embeddings/oleObject113.bin"/><Relationship Id="rId10" Type="http://schemas.openxmlformats.org/officeDocument/2006/relationships/image" Target="../media/image145.wmf"/><Relationship Id="rId19" Type="http://schemas.openxmlformats.org/officeDocument/2006/relationships/oleObject" Target="../embeddings/oleObject115.bin"/><Relationship Id="rId4" Type="http://schemas.openxmlformats.org/officeDocument/2006/relationships/image" Target="../media/image142.wmf"/><Relationship Id="rId9" Type="http://schemas.openxmlformats.org/officeDocument/2006/relationships/oleObject" Target="../embeddings/oleObject110.bin"/><Relationship Id="rId14" Type="http://schemas.openxmlformats.org/officeDocument/2006/relationships/image" Target="../media/image147.png"/></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152.png"/><Relationship Id="rId5" Type="http://schemas.openxmlformats.org/officeDocument/2006/relationships/oleObject" Target="../embeddings/oleObject117.bin"/><Relationship Id="rId4" Type="http://schemas.openxmlformats.org/officeDocument/2006/relationships/image" Target="../media/image151.wmf"/></Relationships>
</file>

<file path=ppt/slides/_rels/slide133.x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57.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154.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56.wmf"/><Relationship Id="rId4" Type="http://schemas.openxmlformats.org/officeDocument/2006/relationships/image" Target="../media/image153.wmf"/><Relationship Id="rId9" Type="http://schemas.openxmlformats.org/officeDocument/2006/relationships/oleObject" Target="../embeddings/oleObject121.bin"/></Relationships>
</file>

<file path=ppt/slides/_rels/slide134.x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161.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58.wmf"/><Relationship Id="rId11" Type="http://schemas.openxmlformats.org/officeDocument/2006/relationships/oleObject" Target="../embeddings/oleObject127.bin"/><Relationship Id="rId5" Type="http://schemas.openxmlformats.org/officeDocument/2006/relationships/oleObject" Target="../embeddings/oleObject124.bin"/><Relationship Id="rId10" Type="http://schemas.openxmlformats.org/officeDocument/2006/relationships/image" Target="../media/image160.wmf"/><Relationship Id="rId4" Type="http://schemas.openxmlformats.org/officeDocument/2006/relationships/image" Target="../media/image154.wmf"/><Relationship Id="rId9" Type="http://schemas.openxmlformats.org/officeDocument/2006/relationships/oleObject" Target="../embeddings/oleObject126.bin"/></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63.wmf"/><Relationship Id="rId5" Type="http://schemas.openxmlformats.org/officeDocument/2006/relationships/oleObject" Target="../embeddings/oleObject129.bin"/><Relationship Id="rId4" Type="http://schemas.openxmlformats.org/officeDocument/2006/relationships/image" Target="../media/image162.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164.wmf"/></Relationships>
</file>

<file path=ppt/slides/_rels/slide137.xml.rels><?xml version="1.0" encoding="UTF-8" standalone="yes"?>
<Relationships xmlns="http://schemas.openxmlformats.org/package/2006/relationships"><Relationship Id="rId8" Type="http://schemas.openxmlformats.org/officeDocument/2006/relationships/slide" Target="slide122.xml"/><Relationship Id="rId3" Type="http://schemas.openxmlformats.org/officeDocument/2006/relationships/oleObject" Target="../embeddings/oleObject131.bin"/><Relationship Id="rId7" Type="http://schemas.openxmlformats.org/officeDocument/2006/relationships/slide" Target="slide98.xml"/><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166.wmf"/><Relationship Id="rId5" Type="http://schemas.openxmlformats.org/officeDocument/2006/relationships/oleObject" Target="../embeddings/oleObject132.bin"/><Relationship Id="rId4" Type="http://schemas.openxmlformats.org/officeDocument/2006/relationships/image" Target="../media/image165.w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167.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142.wmf"/><Relationship Id="rId5" Type="http://schemas.openxmlformats.org/officeDocument/2006/relationships/oleObject" Target="../embeddings/oleObject135.bin"/><Relationship Id="rId10" Type="http://schemas.openxmlformats.org/officeDocument/2006/relationships/image" Target="../media/image170.png"/><Relationship Id="rId4" Type="http://schemas.openxmlformats.org/officeDocument/2006/relationships/image" Target="../media/image168.wmf"/><Relationship Id="rId9" Type="http://schemas.openxmlformats.org/officeDocument/2006/relationships/oleObject" Target="../embeddings/oleObject137.bin"/></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169.wmf"/><Relationship Id="rId5" Type="http://schemas.openxmlformats.org/officeDocument/2006/relationships/oleObject" Target="../embeddings/oleObject139.bin"/><Relationship Id="rId4" Type="http://schemas.openxmlformats.org/officeDocument/2006/relationships/image" Target="../media/image171.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oleObject" Target="../embeddings/oleObject145.bin"/><Relationship Id="rId3" Type="http://schemas.openxmlformats.org/officeDocument/2006/relationships/oleObject" Target="../embeddings/oleObject140.bin"/><Relationship Id="rId7" Type="http://schemas.openxmlformats.org/officeDocument/2006/relationships/oleObject" Target="../embeddings/oleObject142.bin"/><Relationship Id="rId12" Type="http://schemas.openxmlformats.org/officeDocument/2006/relationships/image" Target="../media/image176.wmf"/><Relationship Id="rId2" Type="http://schemas.openxmlformats.org/officeDocument/2006/relationships/slideLayout" Target="../slideLayouts/slideLayout2.xml"/><Relationship Id="rId16" Type="http://schemas.openxmlformats.org/officeDocument/2006/relationships/image" Target="../media/image178.wmf"/><Relationship Id="rId1" Type="http://schemas.openxmlformats.org/officeDocument/2006/relationships/vmlDrawing" Target="../drawings/vmlDrawing58.vml"/><Relationship Id="rId6" Type="http://schemas.openxmlformats.org/officeDocument/2006/relationships/image" Target="../media/image173.wmf"/><Relationship Id="rId11" Type="http://schemas.openxmlformats.org/officeDocument/2006/relationships/oleObject" Target="../embeddings/oleObject144.bin"/><Relationship Id="rId5" Type="http://schemas.openxmlformats.org/officeDocument/2006/relationships/oleObject" Target="../embeddings/oleObject141.bin"/><Relationship Id="rId15" Type="http://schemas.openxmlformats.org/officeDocument/2006/relationships/oleObject" Target="../embeddings/oleObject146.bin"/><Relationship Id="rId10" Type="http://schemas.openxmlformats.org/officeDocument/2006/relationships/image" Target="../media/image175.wmf"/><Relationship Id="rId4" Type="http://schemas.openxmlformats.org/officeDocument/2006/relationships/image" Target="../media/image172.wmf"/><Relationship Id="rId9" Type="http://schemas.openxmlformats.org/officeDocument/2006/relationships/oleObject" Target="../embeddings/oleObject143.bin"/><Relationship Id="rId14" Type="http://schemas.openxmlformats.org/officeDocument/2006/relationships/image" Target="../media/image177.wmf"/></Relationships>
</file>

<file path=ppt/slides/_rels/slide144.x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180.png"/></Relationships>
</file>

<file path=ppt/slides/_rels/slide14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oleObject" Target="../embeddings/oleObject148.bin"/><Relationship Id="rId7"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182.png"/><Relationship Id="rId5" Type="http://schemas.openxmlformats.org/officeDocument/2006/relationships/oleObject" Target="../embeddings/oleObject149.bin"/><Relationship Id="rId4" Type="http://schemas.openxmlformats.org/officeDocument/2006/relationships/image" Target="../media/image171.w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185.png"/><Relationship Id="rId5" Type="http://schemas.openxmlformats.org/officeDocument/2006/relationships/oleObject" Target="../embeddings/oleObject152.bin"/><Relationship Id="rId4" Type="http://schemas.openxmlformats.org/officeDocument/2006/relationships/image" Target="../media/image184.png"/></Relationships>
</file>

<file path=ppt/slides/_rels/slide149.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86.png"/><Relationship Id="rId4" Type="http://schemas.openxmlformats.org/officeDocument/2006/relationships/oleObject" Target="../embeddings/oleObject153.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189.png"/><Relationship Id="rId5" Type="http://schemas.openxmlformats.org/officeDocument/2006/relationships/oleObject" Target="../embeddings/oleObject155.bin"/><Relationship Id="rId4" Type="http://schemas.openxmlformats.org/officeDocument/2006/relationships/image" Target="../media/image18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10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slide" Target="slide93.xml"/><Relationship Id="rId4" Type="http://schemas.openxmlformats.org/officeDocument/2006/relationships/slide" Target="slide8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14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1.png"/><Relationship Id="rId4" Type="http://schemas.openxmlformats.org/officeDocument/2006/relationships/image" Target="../media/image1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wmf"/><Relationship Id="rId5" Type="http://schemas.openxmlformats.org/officeDocument/2006/relationships/image" Target="../media/image25.png"/><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7.bin"/><Relationship Id="rId14" Type="http://schemas.openxmlformats.org/officeDocument/2006/relationships/image" Target="../media/image34.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15.bin"/><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6.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13.bin"/><Relationship Id="rId14" Type="http://schemas.openxmlformats.org/officeDocument/2006/relationships/image" Target="../media/image40.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4.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19.bin"/><Relationship Id="rId14" Type="http://schemas.openxmlformats.org/officeDocument/2006/relationships/image" Target="../media/image48.wmf"/></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0.wmf"/><Relationship Id="rId5" Type="http://schemas.openxmlformats.org/officeDocument/2006/relationships/oleObject" Target="../embeddings/oleObject23.bin"/><Relationship Id="rId4" Type="http://schemas.openxmlformats.org/officeDocument/2006/relationships/image" Target="../media/image49.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3.wmf"/><Relationship Id="rId5" Type="http://schemas.openxmlformats.org/officeDocument/2006/relationships/oleObject" Target="../embeddings/oleObject26.bin"/><Relationship Id="rId4" Type="http://schemas.openxmlformats.org/officeDocument/2006/relationships/image" Target="../media/image52.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4.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4.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4.wmf"/></Relationships>
</file>

<file path=ppt/slides/_rels/slide66.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6.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33.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1.wmf"/><Relationship Id="rId5" Type="http://schemas.openxmlformats.org/officeDocument/2006/relationships/oleObject" Target="../embeddings/oleObject36.bin"/><Relationship Id="rId4" Type="http://schemas.openxmlformats.org/officeDocument/2006/relationships/image" Target="../media/image60.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0.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3.png"/><Relationship Id="rId5" Type="http://schemas.openxmlformats.org/officeDocument/2006/relationships/oleObject" Target="../embeddings/oleObject39.bin"/><Relationship Id="rId4" Type="http://schemas.openxmlformats.org/officeDocument/2006/relationships/image" Target="../media/image62.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62.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62.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5.wmf"/><Relationship Id="rId5" Type="http://schemas.openxmlformats.org/officeDocument/2006/relationships/oleObject" Target="../embeddings/oleObject43.bin"/><Relationship Id="rId4" Type="http://schemas.openxmlformats.org/officeDocument/2006/relationships/image" Target="../media/image64.wmf"/></Relationships>
</file>

<file path=ppt/slides/_rels/slide73.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67.wmf"/><Relationship Id="rId5" Type="http://schemas.openxmlformats.org/officeDocument/2006/relationships/oleObject" Target="../embeddings/oleObject45.bin"/><Relationship Id="rId4" Type="http://schemas.openxmlformats.org/officeDocument/2006/relationships/image" Target="../media/image66.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slide" Target="slide122.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2.wmf"/><Relationship Id="rId5" Type="http://schemas.openxmlformats.org/officeDocument/2006/relationships/oleObject" Target="../embeddings/oleObject48.bin"/><Relationship Id="rId4" Type="http://schemas.openxmlformats.org/officeDocument/2006/relationships/image" Target="../media/image69.wmf"/></Relationships>
</file>

<file path=ppt/slides/_rels/slide75.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1.wmf"/><Relationship Id="rId5" Type="http://schemas.openxmlformats.org/officeDocument/2006/relationships/oleObject" Target="../embeddings/oleObject50.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52.bin"/></Relationships>
</file>

<file path=ppt/slides/_rels/slide76.xml.rels><?xml version="1.0" encoding="UTF-8" standalone="yes"?>
<Relationships xmlns="http://schemas.openxmlformats.org/package/2006/relationships"><Relationship Id="rId3" Type="http://schemas.openxmlformats.org/officeDocument/2006/relationships/hyperlink" Target="file:///D:\&#24037;&#20316;\&#25945;&#23398;\zy\&#26700;&#38754;\&#30452;&#27969;&#30005;&#26426;.avi" TargetMode="External"/><Relationship Id="rId2" Type="http://schemas.openxmlformats.org/officeDocument/2006/relationships/hyperlink" Target="file:///D:\&#24037;&#20316;\&#25945;&#23398;\zy\&#26700;&#38754;\&#30005;&#21160;&#26426;&#21407;&#29702;.avi" TargetMode="External"/><Relationship Id="rId1" Type="http://schemas.openxmlformats.org/officeDocument/2006/relationships/slideLayout" Target="../slideLayouts/slideLayout2.xml"/><Relationship Id="rId5" Type="http://schemas.openxmlformats.org/officeDocument/2006/relationships/hyperlink" Target="file:///D:\&#24037;&#20316;\&#25945;&#23398;\zy\&#26700;&#38754;\&#39118;&#21147;&#21457;&#30005;.avi" TargetMode="External"/><Relationship Id="rId4" Type="http://schemas.openxmlformats.org/officeDocument/2006/relationships/hyperlink" Target="file:///D:\&#24037;&#20316;\&#25945;&#23398;\zy\&#26700;&#38754;\&#22826;&#38451;&#33021;.avi"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79.png"/><Relationship Id="rId5" Type="http://schemas.openxmlformats.org/officeDocument/2006/relationships/oleObject" Target="../embeddings/oleObject56.bin"/><Relationship Id="rId10"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oleObject" Target="../embeddings/oleObject58.bin"/></Relationships>
</file>

<file path=ppt/slides/_rels/slide8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3.png"/><Relationship Id="rId5" Type="http://schemas.openxmlformats.org/officeDocument/2006/relationships/oleObject" Target="../embeddings/oleObject60.bin"/><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86.png"/><Relationship Id="rId5" Type="http://schemas.openxmlformats.org/officeDocument/2006/relationships/oleObject" Target="../embeddings/oleObject63.bin"/><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hyperlink" Target="file:///D:\&#24037;&#20316;\&#25945;&#23398;\zy\&#26700;&#38754;\&#29992;&#30005;&#23433;&#20840;.avi" TargetMode="Externa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91.png"/><Relationship Id="rId11" Type="http://schemas.openxmlformats.org/officeDocument/2006/relationships/oleObject" Target="../embeddings/oleObject69.bin"/><Relationship Id="rId5" Type="http://schemas.openxmlformats.org/officeDocument/2006/relationships/oleObject" Target="../embeddings/oleObject66.bin"/><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oleObject" Target="../embeddings/oleObject68.bin"/></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99.wmf"/><Relationship Id="rId4" Type="http://schemas.openxmlformats.org/officeDocument/2006/relationships/oleObject" Target="../embeddings/oleObject70.bin"/></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00.wmf"/></Relationships>
</file>

<file path=ppt/slides/_rels/slide99.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77.bin"/><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02.w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75.bin"/><Relationship Id="rId14" Type="http://schemas.openxmlformats.org/officeDocument/2006/relationships/image" Target="../media/image10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a:extLst>
              <a:ext uri="{FF2B5EF4-FFF2-40B4-BE49-F238E27FC236}">
                <a16:creationId xmlns:a16="http://schemas.microsoft.com/office/drawing/2014/main" id="{208C2A33-6CCB-4218-8EEF-9C7E828BB3C0}"/>
              </a:ext>
            </a:extLst>
          </p:cNvPr>
          <p:cNvSpPr>
            <a:spLocks noGrp="1" noChangeArrowheads="1"/>
          </p:cNvSpPr>
          <p:nvPr>
            <p:ph type="title"/>
          </p:nvPr>
        </p:nvSpPr>
        <p:spPr>
          <a:xfrm>
            <a:off x="533400" y="1143000"/>
            <a:ext cx="7772400" cy="658813"/>
          </a:xfrm>
        </p:spPr>
        <p:txBody>
          <a:bodyPr/>
          <a:lstStyle/>
          <a:p>
            <a:pPr algn="ctr" eaLnBrk="1" hangingPunct="1"/>
            <a:r>
              <a:rPr lang="zh-CN" altLang="en-US" sz="4800" b="1">
                <a:solidFill>
                  <a:srgbClr val="040408"/>
                </a:solidFill>
                <a:ea typeface="黑体" panose="02010609060101010101" pitchFamily="49" charset="-122"/>
              </a:rPr>
              <a:t>电力电子技术</a:t>
            </a:r>
          </a:p>
        </p:txBody>
      </p:sp>
      <p:sp>
        <p:nvSpPr>
          <p:cNvPr id="67587" name="Rectangle 1027" descr="Rectangle: Click to edit Master text styles&#10;Second level&#10;Third level&#10;Fourth level&#10;Fifth level">
            <a:extLst>
              <a:ext uri="{FF2B5EF4-FFF2-40B4-BE49-F238E27FC236}">
                <a16:creationId xmlns:a16="http://schemas.microsoft.com/office/drawing/2014/main" id="{E5F5F0F9-5B30-4CAA-9BFD-9F9EAAEDD1CC}"/>
              </a:ext>
            </a:extLst>
          </p:cNvPr>
          <p:cNvSpPr>
            <a:spLocks noGrp="1" noChangeArrowheads="1"/>
          </p:cNvSpPr>
          <p:nvPr>
            <p:ph type="body" idx="1"/>
          </p:nvPr>
        </p:nvSpPr>
        <p:spPr>
          <a:xfrm>
            <a:off x="533400" y="1905000"/>
            <a:ext cx="7772400" cy="4114800"/>
          </a:xfrm>
        </p:spPr>
        <p:txBody>
          <a:bodyPr/>
          <a:lstStyle/>
          <a:p>
            <a:pPr algn="ctr" eaLnBrk="1" hangingPunct="1"/>
            <a:endParaRPr lang="en-US" altLang="zh-CN"/>
          </a:p>
          <a:p>
            <a:pPr algn="ctr" eaLnBrk="1" hangingPunct="1"/>
            <a:r>
              <a:rPr lang="zh-CN" altLang="en-US">
                <a:solidFill>
                  <a:srgbClr val="040408"/>
                </a:solidFill>
              </a:rPr>
              <a:t>西安交通大学</a:t>
            </a:r>
          </a:p>
          <a:p>
            <a:pPr algn="ctr" eaLnBrk="1" hangingPunct="1"/>
            <a:r>
              <a:rPr lang="zh-CN" altLang="en-US">
                <a:solidFill>
                  <a:srgbClr val="040408"/>
                </a:solidFill>
              </a:rPr>
              <a:t>王兆安  黄俊 主编 </a:t>
            </a:r>
            <a:r>
              <a:rPr lang="en-US" altLang="zh-CN">
                <a:solidFill>
                  <a:srgbClr val="040408"/>
                </a:solidFill>
              </a:rPr>
              <a:t>(</a:t>
            </a:r>
            <a:r>
              <a:rPr lang="zh-CN" altLang="en-US">
                <a:solidFill>
                  <a:srgbClr val="040408"/>
                </a:solidFill>
              </a:rPr>
              <a:t>第五版</a:t>
            </a:r>
            <a:r>
              <a:rPr lang="en-US" altLang="zh-CN">
                <a:solidFill>
                  <a:srgbClr val="040408"/>
                </a:solidFill>
              </a:rPr>
              <a:t>)</a:t>
            </a:r>
          </a:p>
          <a:p>
            <a:pPr algn="ctr" eaLnBrk="1" hangingPunct="1">
              <a:buFont typeface="Wingdings" panose="05000000000000000000" pitchFamily="2" charset="2"/>
              <a:buNone/>
            </a:pPr>
            <a:endParaRPr lang="en-US" altLang="zh-CN">
              <a:solidFill>
                <a:srgbClr val="040408"/>
              </a:solidFill>
            </a:endParaRPr>
          </a:p>
          <a:p>
            <a:pPr algn="ctr" eaLnBrk="1" hangingPunct="1"/>
            <a:r>
              <a:rPr lang="zh-CN" altLang="en-US">
                <a:solidFill>
                  <a:srgbClr val="040408"/>
                </a:solidFill>
              </a:rPr>
              <a:t>机械工业出版社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9B3B774-ECC1-4FE9-A781-195129BD221B}"/>
              </a:ext>
            </a:extLst>
          </p:cNvPr>
          <p:cNvSpPr>
            <a:spLocks noGrp="1" noChangeArrowheads="1"/>
          </p:cNvSpPr>
          <p:nvPr>
            <p:ph type="title"/>
          </p:nvPr>
        </p:nvSpPr>
        <p:spPr>
          <a:xfrm>
            <a:off x="609600" y="409575"/>
            <a:ext cx="7772400" cy="617538"/>
          </a:xfrm>
        </p:spPr>
        <p:txBody>
          <a:bodyPr/>
          <a:lstStyle/>
          <a:p>
            <a:pPr eaLnBrk="1" hangingPunct="1"/>
            <a:r>
              <a:rPr lang="en-US" altLang="zh-CN" sz="4000" b="1"/>
              <a:t>1.2 </a:t>
            </a:r>
            <a:r>
              <a:rPr lang="zh-CN" altLang="en-US" sz="4000" b="1"/>
              <a:t>电力电子技术的发展史</a:t>
            </a:r>
          </a:p>
        </p:txBody>
      </p:sp>
      <p:sp>
        <p:nvSpPr>
          <p:cNvPr id="76803" name="Rectangle 3" descr="Rectangle: Click to edit Master text styles&#10;Second level&#10;Third level&#10;Fourth level&#10;Fifth level">
            <a:extLst>
              <a:ext uri="{FF2B5EF4-FFF2-40B4-BE49-F238E27FC236}">
                <a16:creationId xmlns:a16="http://schemas.microsoft.com/office/drawing/2014/main" id="{B8752CEC-13F4-4208-89F6-C0E70472A8D7}"/>
              </a:ext>
            </a:extLst>
          </p:cNvPr>
          <p:cNvSpPr>
            <a:spLocks noGrp="1" noChangeArrowheads="1"/>
          </p:cNvSpPr>
          <p:nvPr>
            <p:ph type="body" idx="1"/>
          </p:nvPr>
        </p:nvSpPr>
        <p:spPr/>
        <p:txBody>
          <a:bodyPr/>
          <a:lstStyle/>
          <a:p>
            <a:pPr eaLnBrk="1" hangingPunct="1">
              <a:lnSpc>
                <a:spcPct val="80000"/>
              </a:lnSpc>
              <a:buFont typeface="Wingdings" panose="05000000000000000000" pitchFamily="2" charset="2"/>
              <a:buNone/>
            </a:pPr>
            <a:r>
              <a:rPr lang="en-US" altLang="zh-CN" sz="2800" b="1">
                <a:solidFill>
                  <a:srgbClr val="0000FF"/>
                </a:solidFill>
                <a:latin typeface="Times New Roman" panose="02020603050405020304" pitchFamily="18" charset="0"/>
              </a:rPr>
              <a:t>◆</a:t>
            </a:r>
            <a:r>
              <a:rPr lang="zh-CN" altLang="en-US" sz="2800" b="1">
                <a:latin typeface="Times New Roman" panose="02020603050405020304" pitchFamily="18" charset="0"/>
              </a:rPr>
              <a:t>晶闸管时代</a:t>
            </a:r>
          </a:p>
          <a:p>
            <a:pPr eaLnBrk="1" hangingPunct="1">
              <a:lnSpc>
                <a:spcPct val="80000"/>
              </a:lnSpc>
              <a:buFont typeface="Wingdings" panose="05000000000000000000" pitchFamily="2" charset="2"/>
              <a:buNone/>
            </a:pPr>
            <a:r>
              <a:rPr lang="zh-CN" altLang="en-US" sz="2800" b="1">
                <a:solidFill>
                  <a:srgbClr val="0000FF"/>
                </a:solidFill>
                <a:latin typeface="Times New Roman" panose="02020603050405020304" pitchFamily="18" charset="0"/>
              </a:rPr>
              <a:t>    </a:t>
            </a:r>
            <a:r>
              <a:rPr lang="zh-CN" altLang="en-US" sz="2800" b="1">
                <a:solidFill>
                  <a:srgbClr val="009900"/>
                </a:solidFill>
                <a:latin typeface="Times New Roman" panose="02020603050405020304" pitchFamily="18" charset="0"/>
              </a:rPr>
              <a:t>☞</a:t>
            </a:r>
            <a:r>
              <a:rPr lang="zh-CN" altLang="en-US" sz="2800" b="1">
                <a:solidFill>
                  <a:srgbClr val="E35449"/>
                </a:solidFill>
                <a:latin typeface="Times New Roman" panose="02020603050405020304" pitchFamily="18" charset="0"/>
              </a:rPr>
              <a:t>晶闸管</a:t>
            </a:r>
            <a:r>
              <a:rPr lang="zh-CN" altLang="en-US" sz="2800" b="1">
                <a:latin typeface="Times New Roman" panose="02020603050405020304" pitchFamily="18" charset="0"/>
              </a:rPr>
              <a:t>由于其优越的电气性能和控制性能，使</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之很快就取代了水银整流器和旋转变流机组，并且</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其应用范围也迅速扩大。电力电子技术的概念和基</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础就是由于晶闸管及晶闸管变流技术的发展而确立</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的。</a:t>
            </a:r>
          </a:p>
          <a:p>
            <a:pPr eaLnBrk="1" hangingPunct="1">
              <a:lnSpc>
                <a:spcPct val="80000"/>
              </a:lnSpc>
              <a:buFont typeface="Wingdings" panose="05000000000000000000" pitchFamily="2" charset="2"/>
              <a:buNone/>
            </a:pPr>
            <a:r>
              <a:rPr lang="zh-CN" altLang="en-US" sz="2800" b="1">
                <a:solidFill>
                  <a:srgbClr val="009900"/>
                </a:solidFill>
                <a:latin typeface="Times New Roman" panose="02020603050405020304" pitchFamily="18" charset="0"/>
              </a:rPr>
              <a:t>    ☞</a:t>
            </a:r>
            <a:r>
              <a:rPr lang="zh-CN" altLang="en-US" sz="2800" b="1">
                <a:latin typeface="Times New Roman" panose="02020603050405020304" pitchFamily="18" charset="0"/>
              </a:rPr>
              <a:t>晶闸管是通过对门极的控制能够使其导通而不</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能使其关断的器件，属于</a:t>
            </a:r>
            <a:r>
              <a:rPr lang="zh-CN" altLang="en-US" sz="2800" b="1">
                <a:solidFill>
                  <a:srgbClr val="E35449"/>
                </a:solidFill>
                <a:latin typeface="Times New Roman" panose="02020603050405020304" pitchFamily="18" charset="0"/>
              </a:rPr>
              <a:t>半控型器件</a:t>
            </a:r>
            <a:r>
              <a:rPr lang="zh-CN" altLang="en-US" sz="2800" b="1">
                <a:latin typeface="Times New Roman" panose="02020603050405020304" pitchFamily="18" charset="0"/>
              </a:rPr>
              <a:t>。对晶闸管电</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路的控制方式主要是相位控制方式，简称</a:t>
            </a:r>
            <a:r>
              <a:rPr lang="zh-CN" altLang="en-US" sz="2800" b="1">
                <a:solidFill>
                  <a:srgbClr val="E35449"/>
                </a:solidFill>
                <a:latin typeface="Times New Roman" panose="02020603050405020304" pitchFamily="18" charset="0"/>
              </a:rPr>
              <a:t>相控方式</a:t>
            </a:r>
            <a:r>
              <a:rPr lang="zh-CN" altLang="en-US" sz="2800" b="1">
                <a:latin typeface="Times New Roman" panose="02020603050405020304" pitchFamily="18" charset="0"/>
              </a:rPr>
              <a:t>。</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晶闸管的关断通常依靠电网电压等外部条件来实</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现。这就使得晶闸管的应用受到了很大的局限。</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a:extLst>
              <a:ext uri="{FF2B5EF4-FFF2-40B4-BE49-F238E27FC236}">
                <a16:creationId xmlns:a16="http://schemas.microsoft.com/office/drawing/2014/main" id="{7CC7AED9-BD7F-486A-9BBC-67EC450C1645}"/>
              </a:ext>
            </a:extLst>
          </p:cNvPr>
          <p:cNvSpPr>
            <a:spLocks noGrp="1" noChangeArrowheads="1"/>
          </p:cNvSpPr>
          <p:nvPr>
            <p:ph type="title"/>
          </p:nvPr>
        </p:nvSpPr>
        <p:spPr>
          <a:xfrm>
            <a:off x="609600" y="228600"/>
            <a:ext cx="7772400" cy="762000"/>
          </a:xfrm>
        </p:spPr>
        <p:txBody>
          <a:bodyPr/>
          <a:lstStyle/>
          <a:p>
            <a:pPr algn="ctr" eaLnBrk="1" hangingPunct="1"/>
            <a:r>
              <a:rPr lang="zh-CN" altLang="en-US" sz="3600" b="1">
                <a:solidFill>
                  <a:srgbClr val="040408"/>
                </a:solidFill>
                <a:latin typeface="宋体" panose="02010600030101010101" pitchFamily="2" charset="-122"/>
              </a:rPr>
              <a:t>升降压斩波电路</a:t>
            </a:r>
            <a:endParaRPr lang="zh-CN" altLang="en-US" sz="3600" b="1">
              <a:solidFill>
                <a:srgbClr val="040408"/>
              </a:solidFill>
            </a:endParaRPr>
          </a:p>
        </p:txBody>
      </p:sp>
      <p:graphicFrame>
        <p:nvGraphicFramePr>
          <p:cNvPr id="100356" name="Object 4">
            <a:extLst>
              <a:ext uri="{FF2B5EF4-FFF2-40B4-BE49-F238E27FC236}">
                <a16:creationId xmlns:a16="http://schemas.microsoft.com/office/drawing/2014/main" id="{DDEBA970-CBF5-458B-B752-2CAD88C6BF3C}"/>
              </a:ext>
            </a:extLst>
          </p:cNvPr>
          <p:cNvGraphicFramePr>
            <a:graphicFrameLocks noChangeAspect="1"/>
          </p:cNvGraphicFramePr>
          <p:nvPr/>
        </p:nvGraphicFramePr>
        <p:xfrm>
          <a:off x="4489450" y="1143000"/>
          <a:ext cx="4476750" cy="4648200"/>
        </p:xfrm>
        <a:graphic>
          <a:graphicData uri="http://schemas.openxmlformats.org/presentationml/2006/ole">
            <mc:AlternateContent xmlns:mc="http://schemas.openxmlformats.org/markup-compatibility/2006">
              <mc:Choice xmlns:v="urn:schemas-microsoft-com:vml" Requires="v">
                <p:oleObj spid="_x0000_s32798" r:id="rId3" imgW="3327840" imgH="2318760" progId="">
                  <p:embed/>
                </p:oleObj>
              </mc:Choice>
              <mc:Fallback>
                <p:oleObj r:id="rId3" imgW="3327840" imgH="231876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19472" r="23799"/>
                      <a:stretch>
                        <a:fillRect/>
                      </a:stretch>
                    </p:blipFill>
                    <p:spPr bwMode="auto">
                      <a:xfrm>
                        <a:off x="4489450" y="1143000"/>
                        <a:ext cx="4476750" cy="464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357" name="Rectangle 5">
            <a:extLst>
              <a:ext uri="{FF2B5EF4-FFF2-40B4-BE49-F238E27FC236}">
                <a16:creationId xmlns:a16="http://schemas.microsoft.com/office/drawing/2014/main" id="{8CF7E54D-29E3-4EBC-B5C5-CE793E4E3D02}"/>
              </a:ext>
            </a:extLst>
          </p:cNvPr>
          <p:cNvSpPr>
            <a:spLocks noChangeArrowheads="1"/>
          </p:cNvSpPr>
          <p:nvPr/>
        </p:nvSpPr>
        <p:spPr bwMode="auto">
          <a:xfrm>
            <a:off x="609600" y="1828800"/>
            <a:ext cx="3962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b="1">
                <a:solidFill>
                  <a:srgbClr val="040408"/>
                </a:solidFill>
                <a:latin typeface="宋体" panose="02010600030101010101" pitchFamily="2" charset="-122"/>
              </a:rPr>
              <a:t>1</a:t>
            </a:r>
            <a:r>
              <a:rPr lang="zh-CN" altLang="en-US" sz="1600" b="1">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通时，电源</a:t>
            </a:r>
            <a:r>
              <a:rPr lang="en-US" altLang="zh-CN" sz="1600">
                <a:solidFill>
                  <a:srgbClr val="040408"/>
                </a:solidFill>
                <a:latin typeface="宋体" panose="02010600030101010101" pitchFamily="2" charset="-122"/>
              </a:rPr>
              <a:t>E</a:t>
            </a:r>
            <a:r>
              <a:rPr lang="zh-CN" altLang="en-US" sz="1600">
                <a:solidFill>
                  <a:srgbClr val="040408"/>
                </a:solidFill>
                <a:latin typeface="宋体" panose="02010600030101010101" pitchFamily="2" charset="-122"/>
              </a:rPr>
              <a:t>经</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向</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供电使其贮能，此时电流为</a:t>
            </a:r>
            <a:r>
              <a:rPr lang="en-US" altLang="zh-CN" sz="1600">
                <a:solidFill>
                  <a:srgbClr val="040408"/>
                </a:solidFill>
                <a:latin typeface="宋体" panose="02010600030101010101" pitchFamily="2" charset="-122"/>
              </a:rPr>
              <a:t>i1</a:t>
            </a:r>
            <a:r>
              <a:rPr lang="zh-CN" altLang="en-US" sz="1600">
                <a:solidFill>
                  <a:srgbClr val="040408"/>
                </a:solidFill>
                <a:latin typeface="宋体" panose="02010600030101010101" pitchFamily="2" charset="-122"/>
              </a:rPr>
              <a:t>。同时，</a:t>
            </a:r>
            <a:r>
              <a:rPr lang="en-US" altLang="zh-CN" sz="1600">
                <a:solidFill>
                  <a:srgbClr val="040408"/>
                </a:solidFill>
                <a:latin typeface="宋体" panose="02010600030101010101" pitchFamily="2" charset="-122"/>
              </a:rPr>
              <a:t>C</a:t>
            </a:r>
            <a:r>
              <a:rPr lang="zh-CN" altLang="en-US" sz="1600">
                <a:solidFill>
                  <a:srgbClr val="040408"/>
                </a:solidFill>
                <a:latin typeface="宋体" panose="02010600030101010101" pitchFamily="2" charset="-122"/>
              </a:rPr>
              <a:t>维持输出电压恒定并向负载</a:t>
            </a:r>
            <a:r>
              <a:rPr lang="en-US" altLang="zh-CN" sz="1600">
                <a:solidFill>
                  <a:srgbClr val="040408"/>
                </a:solidFill>
                <a:latin typeface="宋体" panose="02010600030101010101" pitchFamily="2" charset="-122"/>
              </a:rPr>
              <a:t>R</a:t>
            </a:r>
            <a:r>
              <a:rPr lang="zh-CN" altLang="en-US" sz="1600">
                <a:solidFill>
                  <a:srgbClr val="040408"/>
                </a:solidFill>
                <a:latin typeface="宋体" panose="02010600030101010101" pitchFamily="2" charset="-122"/>
              </a:rPr>
              <a:t>供电。</a:t>
            </a:r>
          </a:p>
        </p:txBody>
      </p:sp>
      <p:sp>
        <p:nvSpPr>
          <p:cNvPr id="100358" name="Rectangle 6">
            <a:extLst>
              <a:ext uri="{FF2B5EF4-FFF2-40B4-BE49-F238E27FC236}">
                <a16:creationId xmlns:a16="http://schemas.microsoft.com/office/drawing/2014/main" id="{D1BD262D-3964-4890-BDDC-2281ED0D9EEF}"/>
              </a:ext>
            </a:extLst>
          </p:cNvPr>
          <p:cNvSpPr>
            <a:spLocks noChangeArrowheads="1"/>
          </p:cNvSpPr>
          <p:nvPr/>
        </p:nvSpPr>
        <p:spPr bwMode="auto">
          <a:xfrm>
            <a:off x="609600" y="2819400"/>
            <a:ext cx="3886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b="1">
                <a:solidFill>
                  <a:srgbClr val="040408"/>
                </a:solidFill>
                <a:latin typeface="宋体" panose="02010600030101010101" pitchFamily="2" charset="-122"/>
              </a:rPr>
              <a:t>2</a:t>
            </a:r>
            <a:r>
              <a:rPr lang="zh-CN" altLang="en-US" sz="1600" b="1">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断时，</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的能量向负载释放，电流为</a:t>
            </a:r>
            <a:r>
              <a:rPr lang="en-US" altLang="zh-CN" sz="1600">
                <a:solidFill>
                  <a:srgbClr val="040408"/>
                </a:solidFill>
                <a:latin typeface="宋体" panose="02010600030101010101" pitchFamily="2" charset="-122"/>
              </a:rPr>
              <a:t>i2</a:t>
            </a:r>
            <a:r>
              <a:rPr lang="zh-CN" altLang="en-US" sz="1600">
                <a:solidFill>
                  <a:srgbClr val="040408"/>
                </a:solidFill>
                <a:latin typeface="宋体" panose="02010600030101010101" pitchFamily="2" charset="-122"/>
              </a:rPr>
              <a:t>。负载电压极性为上负下正，与电源电压极性相反，该电路也称作反极性斩波电路。</a:t>
            </a:r>
          </a:p>
        </p:txBody>
      </p:sp>
      <p:grpSp>
        <p:nvGrpSpPr>
          <p:cNvPr id="2" name="Group 33">
            <a:extLst>
              <a:ext uri="{FF2B5EF4-FFF2-40B4-BE49-F238E27FC236}">
                <a16:creationId xmlns:a16="http://schemas.microsoft.com/office/drawing/2014/main" id="{6FA76B1C-79BD-44FA-8237-5FB1D43BD0BC}"/>
              </a:ext>
            </a:extLst>
          </p:cNvPr>
          <p:cNvGrpSpPr>
            <a:grpSpLocks/>
          </p:cNvGrpSpPr>
          <p:nvPr/>
        </p:nvGrpSpPr>
        <p:grpSpPr bwMode="auto">
          <a:xfrm>
            <a:off x="304800" y="4038600"/>
            <a:ext cx="4876800" cy="744538"/>
            <a:chOff x="192" y="2544"/>
            <a:chExt cx="3072" cy="469"/>
          </a:xfrm>
        </p:grpSpPr>
        <p:graphicFrame>
          <p:nvGraphicFramePr>
            <p:cNvPr id="32773" name="Object 7">
              <a:extLst>
                <a:ext uri="{FF2B5EF4-FFF2-40B4-BE49-F238E27FC236}">
                  <a16:creationId xmlns:a16="http://schemas.microsoft.com/office/drawing/2014/main" id="{5AECFA5A-1D9D-4ED5-8687-905DF664D8C5}"/>
                </a:ext>
              </a:extLst>
            </p:cNvPr>
            <p:cNvGraphicFramePr>
              <a:graphicFrameLocks noChangeAspect="1"/>
            </p:cNvGraphicFramePr>
            <p:nvPr/>
          </p:nvGraphicFramePr>
          <p:xfrm>
            <a:off x="912" y="2736"/>
            <a:ext cx="960" cy="277"/>
          </p:xfrm>
          <a:graphic>
            <a:graphicData uri="http://schemas.openxmlformats.org/presentationml/2006/ole">
              <mc:AlternateContent xmlns:mc="http://schemas.openxmlformats.org/markup-compatibility/2006">
                <mc:Choice xmlns:v="urn:schemas-microsoft-com:vml" Requires="v">
                  <p:oleObj spid="_x0000_s32799" name="Equation" r:id="rId5" imgW="736560" imgH="330120" progId="Equation.DSMT4">
                    <p:embed/>
                  </p:oleObj>
                </mc:Choice>
                <mc:Fallback>
                  <p:oleObj name="Equation" r:id="rId5" imgW="736560" imgH="33012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36"/>
                          <a:ext cx="960" cy="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97" name="Rectangle 8">
              <a:extLst>
                <a:ext uri="{FF2B5EF4-FFF2-40B4-BE49-F238E27FC236}">
                  <a16:creationId xmlns:a16="http://schemas.microsoft.com/office/drawing/2014/main" id="{CCBB80BE-3A7F-4D0D-887F-4BE31940E78F}"/>
                </a:ext>
              </a:extLst>
            </p:cNvPr>
            <p:cNvSpPr>
              <a:spLocks noChangeArrowheads="1"/>
            </p:cNvSpPr>
            <p:nvPr/>
          </p:nvSpPr>
          <p:spPr bwMode="auto">
            <a:xfrm>
              <a:off x="192" y="2544"/>
              <a:ext cx="30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一个周期</a:t>
              </a:r>
              <a:r>
                <a:rPr lang="en-US" altLang="zh-CN" sz="1600">
                  <a:solidFill>
                    <a:srgbClr val="040408"/>
                  </a:solidFill>
                  <a:latin typeface="宋体" panose="02010600030101010101" pitchFamily="2" charset="-122"/>
                </a:rPr>
                <a:t>T</a:t>
              </a:r>
              <a:r>
                <a:rPr lang="zh-CN" altLang="en-US" sz="1600">
                  <a:solidFill>
                    <a:srgbClr val="040408"/>
                  </a:solidFill>
                  <a:latin typeface="宋体" panose="02010600030101010101" pitchFamily="2" charset="-122"/>
                </a:rPr>
                <a:t>内电感</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两端电压</a:t>
              </a:r>
              <a:r>
                <a:rPr lang="en-US" altLang="zh-CN" sz="1600">
                  <a:solidFill>
                    <a:srgbClr val="040408"/>
                  </a:solidFill>
                  <a:latin typeface="宋体" panose="02010600030101010101" pitchFamily="2" charset="-122"/>
                </a:rPr>
                <a:t>uL</a:t>
              </a:r>
              <a:r>
                <a:rPr lang="zh-CN" altLang="en-US" sz="1600">
                  <a:solidFill>
                    <a:srgbClr val="040408"/>
                  </a:solidFill>
                  <a:latin typeface="宋体" panose="02010600030101010101" pitchFamily="2" charset="-122"/>
                </a:rPr>
                <a:t>对时间的积分为零 </a:t>
              </a:r>
            </a:p>
          </p:txBody>
        </p:sp>
      </p:grpSp>
      <p:grpSp>
        <p:nvGrpSpPr>
          <p:cNvPr id="3" name="Group 34">
            <a:extLst>
              <a:ext uri="{FF2B5EF4-FFF2-40B4-BE49-F238E27FC236}">
                <a16:creationId xmlns:a16="http://schemas.microsoft.com/office/drawing/2014/main" id="{8066C754-3592-4609-AD2D-E3F5FCAD3A69}"/>
              </a:ext>
            </a:extLst>
          </p:cNvPr>
          <p:cNvGrpSpPr>
            <a:grpSpLocks/>
          </p:cNvGrpSpPr>
          <p:nvPr/>
        </p:nvGrpSpPr>
        <p:grpSpPr bwMode="auto">
          <a:xfrm>
            <a:off x="228600" y="4724400"/>
            <a:ext cx="5334000" cy="790575"/>
            <a:chOff x="144" y="2976"/>
            <a:chExt cx="3360" cy="498"/>
          </a:xfrm>
        </p:grpSpPr>
        <p:sp>
          <p:nvSpPr>
            <p:cNvPr id="32796" name="Rectangle 9">
              <a:extLst>
                <a:ext uri="{FF2B5EF4-FFF2-40B4-BE49-F238E27FC236}">
                  <a16:creationId xmlns:a16="http://schemas.microsoft.com/office/drawing/2014/main" id="{7B43179A-52C2-4628-9608-96407E8C8EE4}"/>
                </a:ext>
              </a:extLst>
            </p:cNvPr>
            <p:cNvSpPr>
              <a:spLocks noChangeArrowheads="1"/>
            </p:cNvSpPr>
            <p:nvPr/>
          </p:nvSpPr>
          <p:spPr bwMode="auto">
            <a:xfrm>
              <a:off x="144" y="2976"/>
              <a:ext cx="336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当</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处于通态期间，</a:t>
              </a:r>
              <a:r>
                <a:rPr lang="en-US" altLang="zh-CN" sz="1600">
                  <a:solidFill>
                    <a:srgbClr val="040408"/>
                  </a:solidFill>
                  <a:latin typeface="宋体" panose="02010600030101010101" pitchFamily="2" charset="-122"/>
                </a:rPr>
                <a:t>uL = E</a:t>
              </a:r>
              <a:r>
                <a:rPr lang="zh-CN" altLang="en-US" sz="1600">
                  <a:solidFill>
                    <a:srgbClr val="040408"/>
                  </a:solidFill>
                  <a:latin typeface="宋体" panose="02010600030101010101" pitchFamily="2" charset="-122"/>
                </a:rPr>
                <a:t>；而当</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处于断态期间，</a:t>
              </a:r>
            </a:p>
            <a:p>
              <a:pPr eaLnBrk="1" hangingPunct="1"/>
              <a:r>
                <a:rPr lang="en-US" altLang="zh-CN" sz="1600">
                  <a:solidFill>
                    <a:srgbClr val="040408"/>
                  </a:solidFill>
                  <a:latin typeface="宋体" panose="02010600030101010101" pitchFamily="2" charset="-122"/>
                </a:rPr>
                <a:t>uL = - uo</a:t>
              </a:r>
              <a:r>
                <a:rPr lang="zh-CN" altLang="en-US" sz="1600">
                  <a:solidFill>
                    <a:srgbClr val="040408"/>
                  </a:solidFill>
                  <a:latin typeface="宋体" panose="02010600030101010101" pitchFamily="2" charset="-122"/>
                </a:rPr>
                <a:t>；</a:t>
              </a:r>
            </a:p>
          </p:txBody>
        </p:sp>
        <p:graphicFrame>
          <p:nvGraphicFramePr>
            <p:cNvPr id="32772" name="Object 10">
              <a:extLst>
                <a:ext uri="{FF2B5EF4-FFF2-40B4-BE49-F238E27FC236}">
                  <a16:creationId xmlns:a16="http://schemas.microsoft.com/office/drawing/2014/main" id="{1BB18DA9-5D54-4CCC-8B2F-B7CCC5B844D5}"/>
                </a:ext>
              </a:extLst>
            </p:cNvPr>
            <p:cNvGraphicFramePr>
              <a:graphicFrameLocks noChangeAspect="1"/>
            </p:cNvGraphicFramePr>
            <p:nvPr/>
          </p:nvGraphicFramePr>
          <p:xfrm>
            <a:off x="1056" y="3264"/>
            <a:ext cx="864" cy="210"/>
          </p:xfrm>
          <a:graphic>
            <a:graphicData uri="http://schemas.openxmlformats.org/presentationml/2006/ole">
              <mc:AlternateContent xmlns:mc="http://schemas.openxmlformats.org/markup-compatibility/2006">
                <mc:Choice xmlns:v="urn:schemas-microsoft-com:vml" Requires="v">
                  <p:oleObj spid="_x0000_s32800" name="Equation" r:id="rId7" imgW="939600" imgH="228600" progId="Equation.DSMT4">
                    <p:embed/>
                  </p:oleObj>
                </mc:Choice>
                <mc:Fallback>
                  <p:oleObj name="Equation" r:id="rId7" imgW="939600" imgH="2286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3264"/>
                          <a:ext cx="864"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0363" name="Object 11">
            <a:extLst>
              <a:ext uri="{FF2B5EF4-FFF2-40B4-BE49-F238E27FC236}">
                <a16:creationId xmlns:a16="http://schemas.microsoft.com/office/drawing/2014/main" id="{2BC9EDED-3DC5-4C2E-85F6-B3502F6A1678}"/>
              </a:ext>
            </a:extLst>
          </p:cNvPr>
          <p:cNvGraphicFramePr>
            <a:graphicFrameLocks noChangeAspect="1"/>
          </p:cNvGraphicFramePr>
          <p:nvPr/>
        </p:nvGraphicFramePr>
        <p:xfrm>
          <a:off x="685800" y="5715000"/>
          <a:ext cx="2743200" cy="601663"/>
        </p:xfrm>
        <a:graphic>
          <a:graphicData uri="http://schemas.openxmlformats.org/presentationml/2006/ole">
            <mc:AlternateContent xmlns:mc="http://schemas.openxmlformats.org/markup-compatibility/2006">
              <mc:Choice xmlns:v="urn:schemas-microsoft-com:vml" Requires="v">
                <p:oleObj spid="_x0000_s32801" name="Equation" r:id="rId9" imgW="1968480" imgH="431640" progId="Equation.DSMT4">
                  <p:embed/>
                </p:oleObj>
              </mc:Choice>
              <mc:Fallback>
                <p:oleObj name="Equation" r:id="rId9" imgW="1968480" imgH="43164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5715000"/>
                        <a:ext cx="2743200"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5">
            <a:extLst>
              <a:ext uri="{FF2B5EF4-FFF2-40B4-BE49-F238E27FC236}">
                <a16:creationId xmlns:a16="http://schemas.microsoft.com/office/drawing/2014/main" id="{FBEE70F6-E80B-4129-8077-84CACB2AEE39}"/>
              </a:ext>
            </a:extLst>
          </p:cNvPr>
          <p:cNvGrpSpPr>
            <a:grpSpLocks/>
          </p:cNvGrpSpPr>
          <p:nvPr/>
        </p:nvGrpSpPr>
        <p:grpSpPr bwMode="auto">
          <a:xfrm>
            <a:off x="3886200" y="5562600"/>
            <a:ext cx="2286000" cy="914400"/>
            <a:chOff x="2448" y="3504"/>
            <a:chExt cx="1440" cy="576"/>
          </a:xfrm>
        </p:grpSpPr>
        <p:grpSp>
          <p:nvGrpSpPr>
            <p:cNvPr id="32788" name="Group 19">
              <a:extLst>
                <a:ext uri="{FF2B5EF4-FFF2-40B4-BE49-F238E27FC236}">
                  <a16:creationId xmlns:a16="http://schemas.microsoft.com/office/drawing/2014/main" id="{BF19A64C-2B90-47DB-9D5F-0DE53B4C9C6A}"/>
                </a:ext>
              </a:extLst>
            </p:cNvPr>
            <p:cNvGrpSpPr>
              <a:grpSpLocks/>
            </p:cNvGrpSpPr>
            <p:nvPr/>
          </p:nvGrpSpPr>
          <p:grpSpPr bwMode="auto">
            <a:xfrm>
              <a:off x="2448" y="3504"/>
              <a:ext cx="1440" cy="576"/>
              <a:chOff x="2640" y="3648"/>
              <a:chExt cx="1440" cy="576"/>
            </a:xfrm>
          </p:grpSpPr>
          <p:sp>
            <p:nvSpPr>
              <p:cNvPr id="32792" name="AutoShape 12">
                <a:extLst>
                  <a:ext uri="{FF2B5EF4-FFF2-40B4-BE49-F238E27FC236}">
                    <a16:creationId xmlns:a16="http://schemas.microsoft.com/office/drawing/2014/main" id="{A89D8E2C-232E-48F2-A472-F70A263BBD4F}"/>
                  </a:ext>
                </a:extLst>
              </p:cNvPr>
              <p:cNvSpPr>
                <a:spLocks/>
              </p:cNvSpPr>
              <p:nvPr/>
            </p:nvSpPr>
            <p:spPr bwMode="auto">
              <a:xfrm>
                <a:off x="2640" y="3696"/>
                <a:ext cx="96" cy="528"/>
              </a:xfrm>
              <a:prstGeom prst="leftBrace">
                <a:avLst>
                  <a:gd name="adj1" fmla="val 458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32793" name="Group 18">
                <a:extLst>
                  <a:ext uri="{FF2B5EF4-FFF2-40B4-BE49-F238E27FC236}">
                    <a16:creationId xmlns:a16="http://schemas.microsoft.com/office/drawing/2014/main" id="{E036FB85-20E3-4DF3-BE54-E0E25A4E534A}"/>
                  </a:ext>
                </a:extLst>
              </p:cNvPr>
              <p:cNvGrpSpPr>
                <a:grpSpLocks/>
              </p:cNvGrpSpPr>
              <p:nvPr/>
            </p:nvGrpSpPr>
            <p:grpSpPr bwMode="auto">
              <a:xfrm>
                <a:off x="2832" y="3648"/>
                <a:ext cx="1248" cy="212"/>
                <a:chOff x="2832" y="3648"/>
                <a:chExt cx="1248" cy="212"/>
              </a:xfrm>
            </p:grpSpPr>
            <p:sp>
              <p:nvSpPr>
                <p:cNvPr id="32794" name="Rectangle 13">
                  <a:extLst>
                    <a:ext uri="{FF2B5EF4-FFF2-40B4-BE49-F238E27FC236}">
                      <a16:creationId xmlns:a16="http://schemas.microsoft.com/office/drawing/2014/main" id="{DCBC3D9E-B978-4075-ABA7-B32C80E7DA00}"/>
                    </a:ext>
                  </a:extLst>
                </p:cNvPr>
                <p:cNvSpPr>
                  <a:spLocks noChangeArrowheads="1"/>
                </p:cNvSpPr>
                <p:nvPr/>
              </p:nvSpPr>
              <p:spPr bwMode="auto">
                <a:xfrm>
                  <a:off x="2832" y="3648"/>
                  <a:ext cx="7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0&lt;α&lt;1/2</a:t>
                  </a:r>
                  <a:r>
                    <a:rPr lang="en-US" altLang="zh-CN" sz="1100"/>
                    <a:t> </a:t>
                  </a:r>
                  <a:endParaRPr lang="en-US" altLang="zh-CN">
                    <a:latin typeface="Times New Roman" panose="02020603050405020304" pitchFamily="18" charset="0"/>
                  </a:endParaRPr>
                </a:p>
              </p:txBody>
            </p:sp>
            <p:sp>
              <p:nvSpPr>
                <p:cNvPr id="32795" name="Rectangle 15">
                  <a:extLst>
                    <a:ext uri="{FF2B5EF4-FFF2-40B4-BE49-F238E27FC236}">
                      <a16:creationId xmlns:a16="http://schemas.microsoft.com/office/drawing/2014/main" id="{E309E234-6D8F-437F-83F8-1709DA36D556}"/>
                    </a:ext>
                  </a:extLst>
                </p:cNvPr>
                <p:cNvSpPr>
                  <a:spLocks noChangeArrowheads="1"/>
                </p:cNvSpPr>
                <p:nvPr/>
              </p:nvSpPr>
              <p:spPr bwMode="auto">
                <a:xfrm>
                  <a:off x="3600" y="3648"/>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a:solidFill>
                        <a:srgbClr val="040408"/>
                      </a:solidFill>
                      <a:latin typeface="宋体" panose="02010600030101010101" pitchFamily="2" charset="-122"/>
                    </a:rPr>
                    <a:t>降压</a:t>
                  </a:r>
                  <a:r>
                    <a:rPr lang="zh-CN" altLang="en-US" sz="1100"/>
                    <a:t> </a:t>
                  </a:r>
                  <a:endParaRPr lang="zh-CN" altLang="en-US">
                    <a:latin typeface="Times New Roman" panose="02020603050405020304" pitchFamily="18" charset="0"/>
                  </a:endParaRPr>
                </a:p>
              </p:txBody>
            </p:sp>
          </p:grpSp>
        </p:grpSp>
        <p:grpSp>
          <p:nvGrpSpPr>
            <p:cNvPr id="32789" name="Group 17">
              <a:extLst>
                <a:ext uri="{FF2B5EF4-FFF2-40B4-BE49-F238E27FC236}">
                  <a16:creationId xmlns:a16="http://schemas.microsoft.com/office/drawing/2014/main" id="{12984426-5D46-4468-9297-3912CDCB0A02}"/>
                </a:ext>
              </a:extLst>
            </p:cNvPr>
            <p:cNvGrpSpPr>
              <a:grpSpLocks/>
            </p:cNvGrpSpPr>
            <p:nvPr/>
          </p:nvGrpSpPr>
          <p:grpSpPr bwMode="auto">
            <a:xfrm>
              <a:off x="2640" y="3840"/>
              <a:ext cx="1248" cy="212"/>
              <a:chOff x="2832" y="3984"/>
              <a:chExt cx="1248" cy="212"/>
            </a:xfrm>
          </p:grpSpPr>
          <p:sp>
            <p:nvSpPr>
              <p:cNvPr id="32790" name="Rectangle 14">
                <a:extLst>
                  <a:ext uri="{FF2B5EF4-FFF2-40B4-BE49-F238E27FC236}">
                    <a16:creationId xmlns:a16="http://schemas.microsoft.com/office/drawing/2014/main" id="{99F954C1-1DA5-4E24-9A18-B5FF6F5D8BC3}"/>
                  </a:ext>
                </a:extLst>
              </p:cNvPr>
              <p:cNvSpPr>
                <a:spLocks noChangeArrowheads="1"/>
              </p:cNvSpPr>
              <p:nvPr/>
            </p:nvSpPr>
            <p:spPr bwMode="auto">
              <a:xfrm>
                <a:off x="2832" y="3984"/>
                <a:ext cx="7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1/2&lt;α&lt;1</a:t>
                </a:r>
                <a:r>
                  <a:rPr lang="en-US" altLang="zh-CN" sz="1100"/>
                  <a:t> </a:t>
                </a:r>
                <a:endParaRPr lang="en-US" altLang="zh-CN">
                  <a:latin typeface="Times New Roman" panose="02020603050405020304" pitchFamily="18" charset="0"/>
                </a:endParaRPr>
              </a:p>
            </p:txBody>
          </p:sp>
          <p:sp>
            <p:nvSpPr>
              <p:cNvPr id="32791" name="Rectangle 16">
                <a:extLst>
                  <a:ext uri="{FF2B5EF4-FFF2-40B4-BE49-F238E27FC236}">
                    <a16:creationId xmlns:a16="http://schemas.microsoft.com/office/drawing/2014/main" id="{2A8E54A5-A23C-46A0-BEBE-EE095C1AADBB}"/>
                  </a:ext>
                </a:extLst>
              </p:cNvPr>
              <p:cNvSpPr>
                <a:spLocks noChangeArrowheads="1"/>
              </p:cNvSpPr>
              <p:nvPr/>
            </p:nvSpPr>
            <p:spPr bwMode="auto">
              <a:xfrm>
                <a:off x="3600" y="3984"/>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a:solidFill>
                      <a:srgbClr val="040408"/>
                    </a:solidFill>
                    <a:latin typeface="宋体" panose="02010600030101010101" pitchFamily="2" charset="-122"/>
                  </a:rPr>
                  <a:t>升压</a:t>
                </a:r>
                <a:r>
                  <a:rPr lang="zh-CN" altLang="en-US" sz="1100"/>
                  <a:t> </a:t>
                </a:r>
              </a:p>
            </p:txBody>
          </p:sp>
        </p:grpSp>
      </p:grpSp>
      <p:grpSp>
        <p:nvGrpSpPr>
          <p:cNvPr id="8" name="Group 21">
            <a:extLst>
              <a:ext uri="{FF2B5EF4-FFF2-40B4-BE49-F238E27FC236}">
                <a16:creationId xmlns:a16="http://schemas.microsoft.com/office/drawing/2014/main" id="{7E4FF284-97F2-49D0-8845-18E519EC0900}"/>
              </a:ext>
            </a:extLst>
          </p:cNvPr>
          <p:cNvGrpSpPr>
            <a:grpSpLocks/>
          </p:cNvGrpSpPr>
          <p:nvPr/>
        </p:nvGrpSpPr>
        <p:grpSpPr bwMode="auto">
          <a:xfrm>
            <a:off x="5410200" y="2057400"/>
            <a:ext cx="685800" cy="533400"/>
            <a:chOff x="808" y="1016"/>
            <a:chExt cx="496" cy="328"/>
          </a:xfrm>
        </p:grpSpPr>
        <p:sp>
          <p:nvSpPr>
            <p:cNvPr id="32786" name="Freeform 22">
              <a:extLst>
                <a:ext uri="{FF2B5EF4-FFF2-40B4-BE49-F238E27FC236}">
                  <a16:creationId xmlns:a16="http://schemas.microsoft.com/office/drawing/2014/main" id="{4AE7A5A6-7739-408A-8D30-E1034F28DDFC}"/>
                </a:ext>
              </a:extLst>
            </p:cNvPr>
            <p:cNvSpPr>
              <a:spLocks/>
            </p:cNvSpPr>
            <p:nvPr/>
          </p:nvSpPr>
          <p:spPr bwMode="auto">
            <a:xfrm>
              <a:off x="808" y="1016"/>
              <a:ext cx="496" cy="328"/>
            </a:xfrm>
            <a:custGeom>
              <a:avLst/>
              <a:gdLst>
                <a:gd name="T0" fmla="*/ 104 w 496"/>
                <a:gd name="T1" fmla="*/ 328 h 328"/>
                <a:gd name="T2" fmla="*/ 56 w 496"/>
                <a:gd name="T3" fmla="*/ 88 h 328"/>
                <a:gd name="T4" fmla="*/ 440 w 496"/>
                <a:gd name="T5" fmla="*/ 40 h 328"/>
                <a:gd name="T6" fmla="*/ 392 w 496"/>
                <a:gd name="T7" fmla="*/ 328 h 328"/>
                <a:gd name="T8" fmla="*/ 0 60000 65536"/>
                <a:gd name="T9" fmla="*/ 0 60000 65536"/>
                <a:gd name="T10" fmla="*/ 0 60000 65536"/>
                <a:gd name="T11" fmla="*/ 0 60000 65536"/>
                <a:gd name="T12" fmla="*/ 0 w 496"/>
                <a:gd name="T13" fmla="*/ 0 h 328"/>
                <a:gd name="T14" fmla="*/ 496 w 496"/>
                <a:gd name="T15" fmla="*/ 328 h 328"/>
              </a:gdLst>
              <a:ahLst/>
              <a:cxnLst>
                <a:cxn ang="T8">
                  <a:pos x="T0" y="T1"/>
                </a:cxn>
                <a:cxn ang="T9">
                  <a:pos x="T2" y="T3"/>
                </a:cxn>
                <a:cxn ang="T10">
                  <a:pos x="T4" y="T5"/>
                </a:cxn>
                <a:cxn ang="T11">
                  <a:pos x="T6" y="T7"/>
                </a:cxn>
              </a:cxnLst>
              <a:rect l="T12" t="T13" r="T14" b="T15"/>
              <a:pathLst>
                <a:path w="496" h="328">
                  <a:moveTo>
                    <a:pt x="104" y="328"/>
                  </a:moveTo>
                  <a:cubicBezTo>
                    <a:pt x="52" y="232"/>
                    <a:pt x="0" y="136"/>
                    <a:pt x="56" y="88"/>
                  </a:cubicBezTo>
                  <a:cubicBezTo>
                    <a:pt x="112" y="40"/>
                    <a:pt x="384" y="0"/>
                    <a:pt x="440" y="40"/>
                  </a:cubicBezTo>
                  <a:cubicBezTo>
                    <a:pt x="496" y="80"/>
                    <a:pt x="444" y="204"/>
                    <a:pt x="392" y="328"/>
                  </a:cubicBezTo>
                </a:path>
              </a:pathLst>
            </a:custGeom>
            <a:noFill/>
            <a:ln w="952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87" name="Line 23">
              <a:extLst>
                <a:ext uri="{FF2B5EF4-FFF2-40B4-BE49-F238E27FC236}">
                  <a16:creationId xmlns:a16="http://schemas.microsoft.com/office/drawing/2014/main" id="{B9B752D3-33E5-4CD5-9720-0E62D7F985C9}"/>
                </a:ext>
              </a:extLst>
            </p:cNvPr>
            <p:cNvSpPr>
              <a:spLocks noChangeShapeType="1"/>
            </p:cNvSpPr>
            <p:nvPr/>
          </p:nvSpPr>
          <p:spPr bwMode="auto">
            <a:xfrm flipH="1">
              <a:off x="1200" y="1200"/>
              <a:ext cx="48" cy="144"/>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28">
            <a:extLst>
              <a:ext uri="{FF2B5EF4-FFF2-40B4-BE49-F238E27FC236}">
                <a16:creationId xmlns:a16="http://schemas.microsoft.com/office/drawing/2014/main" id="{18F887DA-29EF-406B-9047-4044FC6E74D6}"/>
              </a:ext>
            </a:extLst>
          </p:cNvPr>
          <p:cNvGrpSpPr>
            <a:grpSpLocks/>
          </p:cNvGrpSpPr>
          <p:nvPr/>
        </p:nvGrpSpPr>
        <p:grpSpPr bwMode="auto">
          <a:xfrm flipV="1">
            <a:off x="6781800" y="2209800"/>
            <a:ext cx="1219200" cy="762000"/>
            <a:chOff x="816" y="1056"/>
            <a:chExt cx="1584" cy="480"/>
          </a:xfrm>
        </p:grpSpPr>
        <p:sp>
          <p:nvSpPr>
            <p:cNvPr id="32782" name="Line 29">
              <a:extLst>
                <a:ext uri="{FF2B5EF4-FFF2-40B4-BE49-F238E27FC236}">
                  <a16:creationId xmlns:a16="http://schemas.microsoft.com/office/drawing/2014/main" id="{9E1CA03B-D60A-495A-B30C-03273DF1D5C3}"/>
                </a:ext>
              </a:extLst>
            </p:cNvPr>
            <p:cNvSpPr>
              <a:spLocks noChangeShapeType="1"/>
            </p:cNvSpPr>
            <p:nvPr/>
          </p:nvSpPr>
          <p:spPr bwMode="auto">
            <a:xfrm flipV="1">
              <a:off x="816" y="1056"/>
              <a:ext cx="0" cy="48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2783" name="Group 30">
              <a:extLst>
                <a:ext uri="{FF2B5EF4-FFF2-40B4-BE49-F238E27FC236}">
                  <a16:creationId xmlns:a16="http://schemas.microsoft.com/office/drawing/2014/main" id="{36AEA965-88E6-4448-9C97-755C78DC23CE}"/>
                </a:ext>
              </a:extLst>
            </p:cNvPr>
            <p:cNvGrpSpPr>
              <a:grpSpLocks/>
            </p:cNvGrpSpPr>
            <p:nvPr/>
          </p:nvGrpSpPr>
          <p:grpSpPr bwMode="auto">
            <a:xfrm>
              <a:off x="816" y="1056"/>
              <a:ext cx="1584" cy="384"/>
              <a:chOff x="816" y="1056"/>
              <a:chExt cx="1584" cy="384"/>
            </a:xfrm>
          </p:grpSpPr>
          <p:sp>
            <p:nvSpPr>
              <p:cNvPr id="32784" name="Line 31">
                <a:extLst>
                  <a:ext uri="{FF2B5EF4-FFF2-40B4-BE49-F238E27FC236}">
                    <a16:creationId xmlns:a16="http://schemas.microsoft.com/office/drawing/2014/main" id="{BB34BCFA-26B0-4861-95CC-C3AAC4766200}"/>
                  </a:ext>
                </a:extLst>
              </p:cNvPr>
              <p:cNvSpPr>
                <a:spLocks noChangeShapeType="1"/>
              </p:cNvSpPr>
              <p:nvPr/>
            </p:nvSpPr>
            <p:spPr bwMode="auto">
              <a:xfrm>
                <a:off x="816" y="1056"/>
                <a:ext cx="1584" cy="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5" name="Line 32">
                <a:extLst>
                  <a:ext uri="{FF2B5EF4-FFF2-40B4-BE49-F238E27FC236}">
                    <a16:creationId xmlns:a16="http://schemas.microsoft.com/office/drawing/2014/main" id="{CE30C987-362F-43C2-8B9D-B454A0EB95A9}"/>
                  </a:ext>
                </a:extLst>
              </p:cNvPr>
              <p:cNvSpPr>
                <a:spLocks noChangeShapeType="1"/>
              </p:cNvSpPr>
              <p:nvPr/>
            </p:nvSpPr>
            <p:spPr bwMode="auto">
              <a:xfrm>
                <a:off x="2400" y="1056"/>
                <a:ext cx="0" cy="384"/>
              </a:xfrm>
              <a:prstGeom prst="line">
                <a:avLst/>
              </a:prstGeom>
              <a:noFill/>
              <a:ln w="952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blinds(horizontal)">
                                      <p:cBhvr>
                                        <p:cTn id="7" dur="500"/>
                                        <p:tgtEl>
                                          <p:spTgt spid="100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357"/>
                                        </p:tgtEl>
                                        <p:attrNameLst>
                                          <p:attrName>style.visibility</p:attrName>
                                        </p:attrNameLst>
                                      </p:cBhvr>
                                      <p:to>
                                        <p:strVal val="visible"/>
                                      </p:to>
                                    </p:set>
                                    <p:animEffect transition="in" filter="blinds(horizontal)">
                                      <p:cBhvr>
                                        <p:cTn id="12" dur="500"/>
                                        <p:tgtEl>
                                          <p:spTgt spid="1003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0358"/>
                                        </p:tgtEl>
                                        <p:attrNameLst>
                                          <p:attrName>style.visibility</p:attrName>
                                        </p:attrNameLst>
                                      </p:cBhvr>
                                      <p:to>
                                        <p:strVal val="visible"/>
                                      </p:to>
                                    </p:set>
                                    <p:animEffect transition="in" filter="blinds(horizontal)">
                                      <p:cBhvr>
                                        <p:cTn id="22" dur="500"/>
                                        <p:tgtEl>
                                          <p:spTgt spid="1003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0363"/>
                                        </p:tgtEl>
                                        <p:attrNameLst>
                                          <p:attrName>style.visibility</p:attrName>
                                        </p:attrNameLst>
                                      </p:cBhvr>
                                      <p:to>
                                        <p:strVal val="visible"/>
                                      </p:to>
                                    </p:set>
                                    <p:animEffect transition="in" filter="blinds(horizontal)">
                                      <p:cBhvr>
                                        <p:cTn id="42" dur="500"/>
                                        <p:tgtEl>
                                          <p:spTgt spid="10036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horizontal)">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1405" name="Object 29">
            <a:extLst>
              <a:ext uri="{FF2B5EF4-FFF2-40B4-BE49-F238E27FC236}">
                <a16:creationId xmlns:a16="http://schemas.microsoft.com/office/drawing/2014/main" id="{648C5D35-223B-484B-8695-563BCC18BE10}"/>
              </a:ext>
            </a:extLst>
          </p:cNvPr>
          <p:cNvGraphicFramePr>
            <a:graphicFrameLocks noChangeAspect="1"/>
          </p:cNvGraphicFramePr>
          <p:nvPr/>
        </p:nvGraphicFramePr>
        <p:xfrm>
          <a:off x="1981200" y="1295400"/>
          <a:ext cx="5105400" cy="1917700"/>
        </p:xfrm>
        <a:graphic>
          <a:graphicData uri="http://schemas.openxmlformats.org/presentationml/2006/ole">
            <mc:AlternateContent xmlns:mc="http://schemas.openxmlformats.org/markup-compatibility/2006">
              <mc:Choice xmlns:v="urn:schemas-microsoft-com:vml" Requires="v">
                <p:oleObj spid="_x0000_s33817" name="位图图像" r:id="rId3" imgW="3142857" imgH="1181265" progId="Paint.Picture">
                  <p:embed/>
                </p:oleObj>
              </mc:Choice>
              <mc:Fallback>
                <p:oleObj name="位图图像" r:id="rId3" imgW="3142857" imgH="1181265" progId="Paint.Picture">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295400"/>
                        <a:ext cx="51054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6" name="Rectangle 2">
            <a:extLst>
              <a:ext uri="{FF2B5EF4-FFF2-40B4-BE49-F238E27FC236}">
                <a16:creationId xmlns:a16="http://schemas.microsoft.com/office/drawing/2014/main" id="{476E80E9-E9F4-4B95-9C84-6610C1272D47}"/>
              </a:ext>
            </a:extLst>
          </p:cNvPr>
          <p:cNvSpPr>
            <a:spLocks noGrp="1" noChangeArrowheads="1"/>
          </p:cNvSpPr>
          <p:nvPr>
            <p:ph type="title"/>
          </p:nvPr>
        </p:nvSpPr>
        <p:spPr>
          <a:xfrm>
            <a:off x="609600" y="304800"/>
            <a:ext cx="7772400" cy="609600"/>
          </a:xfrm>
        </p:spPr>
        <p:txBody>
          <a:bodyPr/>
          <a:lstStyle/>
          <a:p>
            <a:pPr algn="ctr" eaLnBrk="1" hangingPunct="1"/>
            <a:r>
              <a:rPr lang="en-US" altLang="zh-CN" sz="3600" b="1">
                <a:solidFill>
                  <a:srgbClr val="040408"/>
                </a:solidFill>
                <a:latin typeface="宋体" panose="02010600030101010101" pitchFamily="2" charset="-122"/>
              </a:rPr>
              <a:t>Sepic</a:t>
            </a:r>
            <a:r>
              <a:rPr lang="zh-CN" altLang="en-US" sz="3600" b="1">
                <a:solidFill>
                  <a:srgbClr val="040408"/>
                </a:solidFill>
                <a:latin typeface="宋体" panose="02010600030101010101" pitchFamily="2" charset="-122"/>
              </a:rPr>
              <a:t>斩波电路</a:t>
            </a:r>
          </a:p>
        </p:txBody>
      </p:sp>
      <p:sp>
        <p:nvSpPr>
          <p:cNvPr id="101381" name="Rectangle 5">
            <a:extLst>
              <a:ext uri="{FF2B5EF4-FFF2-40B4-BE49-F238E27FC236}">
                <a16:creationId xmlns:a16="http://schemas.microsoft.com/office/drawing/2014/main" id="{78C1B7AC-906D-4405-B7ED-ACFE15EE4DCF}"/>
              </a:ext>
            </a:extLst>
          </p:cNvPr>
          <p:cNvSpPr>
            <a:spLocks noChangeArrowheads="1"/>
          </p:cNvSpPr>
          <p:nvPr/>
        </p:nvSpPr>
        <p:spPr bwMode="auto">
          <a:xfrm>
            <a:off x="1066800" y="3670300"/>
            <a:ext cx="7543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b="1">
                <a:solidFill>
                  <a:srgbClr val="040408"/>
                </a:solidFill>
                <a:latin typeface="宋体" panose="02010600030101010101" pitchFamily="2" charset="-122"/>
              </a:rPr>
              <a:t>1</a:t>
            </a:r>
            <a:r>
              <a:rPr lang="zh-CN" altLang="en-US" sz="1600" b="1">
                <a:solidFill>
                  <a:srgbClr val="040408"/>
                </a:solidFill>
                <a:latin typeface="宋体" panose="02010600030101010101" pitchFamily="2" charset="-122"/>
              </a:rPr>
              <a:t>、</a:t>
            </a:r>
            <a:r>
              <a:rPr lang="zh-CN" altLang="en-US" sz="1600">
                <a:solidFill>
                  <a:srgbClr val="040408"/>
                </a:solidFill>
                <a:latin typeface="宋体" panose="02010600030101010101" pitchFamily="2" charset="-122"/>
              </a:rPr>
              <a:t>当</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处于通态时，</a:t>
            </a:r>
            <a:r>
              <a:rPr lang="en-US" altLang="zh-CN" sz="1600">
                <a:solidFill>
                  <a:srgbClr val="040408"/>
                </a:solidFill>
                <a:latin typeface="宋体" panose="02010600030101010101" pitchFamily="2" charset="-122"/>
              </a:rPr>
              <a:t>E</a:t>
            </a:r>
            <a:r>
              <a:rPr lang="en-US" altLang="zh-CN"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L1</a:t>
            </a:r>
            <a:r>
              <a:rPr lang="en-US" altLang="zh-CN"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回路和</a:t>
            </a:r>
            <a:r>
              <a:rPr lang="en-US" altLang="zh-CN" sz="1600">
                <a:solidFill>
                  <a:srgbClr val="040408"/>
                </a:solidFill>
                <a:latin typeface="宋体" panose="02010600030101010101" pitchFamily="2" charset="-122"/>
              </a:rPr>
              <a:t>C1</a:t>
            </a:r>
            <a:r>
              <a:rPr lang="en-US" altLang="zh-CN"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V</a:t>
            </a:r>
            <a:r>
              <a:rPr lang="en-US" altLang="zh-CN"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L2</a:t>
            </a:r>
            <a:r>
              <a:rPr lang="zh-CN" altLang="en-US" sz="1600">
                <a:solidFill>
                  <a:srgbClr val="040408"/>
                </a:solidFill>
                <a:latin typeface="宋体" panose="02010600030101010101" pitchFamily="2" charset="-122"/>
              </a:rPr>
              <a:t>回路同时导电，</a:t>
            </a:r>
            <a:r>
              <a:rPr lang="en-US" altLang="zh-CN" sz="1600">
                <a:solidFill>
                  <a:srgbClr val="040408"/>
                </a:solidFill>
                <a:latin typeface="宋体" panose="02010600030101010101" pitchFamily="2" charset="-122"/>
              </a:rPr>
              <a:t>L1</a:t>
            </a:r>
            <a:r>
              <a:rPr lang="zh-CN" altLang="en-US" sz="1600">
                <a:solidFill>
                  <a:srgbClr val="040408"/>
                </a:solidFill>
                <a:latin typeface="宋体" panose="02010600030101010101" pitchFamily="2" charset="-122"/>
              </a:rPr>
              <a:t>和</a:t>
            </a:r>
            <a:r>
              <a:rPr lang="en-US" altLang="zh-CN" sz="1600">
                <a:solidFill>
                  <a:srgbClr val="040408"/>
                </a:solidFill>
                <a:latin typeface="宋体" panose="02010600030101010101" pitchFamily="2" charset="-122"/>
              </a:rPr>
              <a:t>L2</a:t>
            </a:r>
            <a:r>
              <a:rPr lang="zh-CN" altLang="en-US" sz="1600">
                <a:solidFill>
                  <a:srgbClr val="040408"/>
                </a:solidFill>
                <a:latin typeface="宋体" panose="02010600030101010101" pitchFamily="2" charset="-122"/>
              </a:rPr>
              <a:t>贮能。 </a:t>
            </a:r>
          </a:p>
        </p:txBody>
      </p:sp>
      <p:grpSp>
        <p:nvGrpSpPr>
          <p:cNvPr id="2" name="Group 30">
            <a:extLst>
              <a:ext uri="{FF2B5EF4-FFF2-40B4-BE49-F238E27FC236}">
                <a16:creationId xmlns:a16="http://schemas.microsoft.com/office/drawing/2014/main" id="{8EBAC68B-230E-4220-89A9-867F67B72978}"/>
              </a:ext>
            </a:extLst>
          </p:cNvPr>
          <p:cNvGrpSpPr>
            <a:grpSpLocks/>
          </p:cNvGrpSpPr>
          <p:nvPr/>
        </p:nvGrpSpPr>
        <p:grpSpPr bwMode="auto">
          <a:xfrm>
            <a:off x="2667000" y="2057400"/>
            <a:ext cx="1981200" cy="520700"/>
            <a:chOff x="1680" y="1296"/>
            <a:chExt cx="1248" cy="328"/>
          </a:xfrm>
        </p:grpSpPr>
        <p:grpSp>
          <p:nvGrpSpPr>
            <p:cNvPr id="33811" name="Group 8">
              <a:extLst>
                <a:ext uri="{FF2B5EF4-FFF2-40B4-BE49-F238E27FC236}">
                  <a16:creationId xmlns:a16="http://schemas.microsoft.com/office/drawing/2014/main" id="{282AF1C7-A93A-4EAF-B4CB-B0B851EF8CD7}"/>
                </a:ext>
              </a:extLst>
            </p:cNvPr>
            <p:cNvGrpSpPr>
              <a:grpSpLocks/>
            </p:cNvGrpSpPr>
            <p:nvPr/>
          </p:nvGrpSpPr>
          <p:grpSpPr bwMode="auto">
            <a:xfrm>
              <a:off x="1680" y="1296"/>
              <a:ext cx="528" cy="328"/>
              <a:chOff x="808" y="1016"/>
              <a:chExt cx="496" cy="328"/>
            </a:xfrm>
          </p:grpSpPr>
          <p:sp>
            <p:nvSpPr>
              <p:cNvPr id="33815" name="Freeform 6">
                <a:extLst>
                  <a:ext uri="{FF2B5EF4-FFF2-40B4-BE49-F238E27FC236}">
                    <a16:creationId xmlns:a16="http://schemas.microsoft.com/office/drawing/2014/main" id="{960E8B65-9D48-4676-B0F5-9B5B916380B5}"/>
                  </a:ext>
                </a:extLst>
              </p:cNvPr>
              <p:cNvSpPr>
                <a:spLocks/>
              </p:cNvSpPr>
              <p:nvPr/>
            </p:nvSpPr>
            <p:spPr bwMode="auto">
              <a:xfrm>
                <a:off x="808" y="1016"/>
                <a:ext cx="496" cy="328"/>
              </a:xfrm>
              <a:custGeom>
                <a:avLst/>
                <a:gdLst>
                  <a:gd name="T0" fmla="*/ 104 w 496"/>
                  <a:gd name="T1" fmla="*/ 328 h 328"/>
                  <a:gd name="T2" fmla="*/ 56 w 496"/>
                  <a:gd name="T3" fmla="*/ 88 h 328"/>
                  <a:gd name="T4" fmla="*/ 440 w 496"/>
                  <a:gd name="T5" fmla="*/ 40 h 328"/>
                  <a:gd name="T6" fmla="*/ 392 w 496"/>
                  <a:gd name="T7" fmla="*/ 328 h 328"/>
                  <a:gd name="T8" fmla="*/ 0 60000 65536"/>
                  <a:gd name="T9" fmla="*/ 0 60000 65536"/>
                  <a:gd name="T10" fmla="*/ 0 60000 65536"/>
                  <a:gd name="T11" fmla="*/ 0 60000 65536"/>
                  <a:gd name="T12" fmla="*/ 0 w 496"/>
                  <a:gd name="T13" fmla="*/ 0 h 328"/>
                  <a:gd name="T14" fmla="*/ 496 w 496"/>
                  <a:gd name="T15" fmla="*/ 328 h 328"/>
                </a:gdLst>
                <a:ahLst/>
                <a:cxnLst>
                  <a:cxn ang="T8">
                    <a:pos x="T0" y="T1"/>
                  </a:cxn>
                  <a:cxn ang="T9">
                    <a:pos x="T2" y="T3"/>
                  </a:cxn>
                  <a:cxn ang="T10">
                    <a:pos x="T4" y="T5"/>
                  </a:cxn>
                  <a:cxn ang="T11">
                    <a:pos x="T6" y="T7"/>
                  </a:cxn>
                </a:cxnLst>
                <a:rect l="T12" t="T13" r="T14" b="T15"/>
                <a:pathLst>
                  <a:path w="496" h="328">
                    <a:moveTo>
                      <a:pt x="104" y="328"/>
                    </a:moveTo>
                    <a:cubicBezTo>
                      <a:pt x="52" y="232"/>
                      <a:pt x="0" y="136"/>
                      <a:pt x="56" y="88"/>
                    </a:cubicBezTo>
                    <a:cubicBezTo>
                      <a:pt x="112" y="40"/>
                      <a:pt x="384" y="0"/>
                      <a:pt x="440" y="40"/>
                    </a:cubicBezTo>
                    <a:cubicBezTo>
                      <a:pt x="496" y="80"/>
                      <a:pt x="444" y="204"/>
                      <a:pt x="392" y="328"/>
                    </a:cubicBezTo>
                  </a:path>
                </a:pathLst>
              </a:custGeom>
              <a:noFill/>
              <a:ln w="952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3816" name="Line 7">
                <a:extLst>
                  <a:ext uri="{FF2B5EF4-FFF2-40B4-BE49-F238E27FC236}">
                    <a16:creationId xmlns:a16="http://schemas.microsoft.com/office/drawing/2014/main" id="{85A3EF38-7A60-4668-8B47-B7CF04D7F29F}"/>
                  </a:ext>
                </a:extLst>
              </p:cNvPr>
              <p:cNvSpPr>
                <a:spLocks noChangeShapeType="1"/>
              </p:cNvSpPr>
              <p:nvPr/>
            </p:nvSpPr>
            <p:spPr bwMode="auto">
              <a:xfrm flipH="1">
                <a:off x="1200" y="1200"/>
                <a:ext cx="48" cy="144"/>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12" name="Group 9">
              <a:extLst>
                <a:ext uri="{FF2B5EF4-FFF2-40B4-BE49-F238E27FC236}">
                  <a16:creationId xmlns:a16="http://schemas.microsoft.com/office/drawing/2014/main" id="{F323E64A-387E-49AE-95F4-BFFDFD56F89A}"/>
                </a:ext>
              </a:extLst>
            </p:cNvPr>
            <p:cNvGrpSpPr>
              <a:grpSpLocks/>
            </p:cNvGrpSpPr>
            <p:nvPr/>
          </p:nvGrpSpPr>
          <p:grpSpPr bwMode="auto">
            <a:xfrm flipH="1">
              <a:off x="2400" y="1296"/>
              <a:ext cx="528" cy="328"/>
              <a:chOff x="808" y="1016"/>
              <a:chExt cx="496" cy="328"/>
            </a:xfrm>
          </p:grpSpPr>
          <p:sp>
            <p:nvSpPr>
              <p:cNvPr id="33813" name="Freeform 10">
                <a:extLst>
                  <a:ext uri="{FF2B5EF4-FFF2-40B4-BE49-F238E27FC236}">
                    <a16:creationId xmlns:a16="http://schemas.microsoft.com/office/drawing/2014/main" id="{54CE775E-E78B-43D9-916B-9FF5BBD0C607}"/>
                  </a:ext>
                </a:extLst>
              </p:cNvPr>
              <p:cNvSpPr>
                <a:spLocks/>
              </p:cNvSpPr>
              <p:nvPr/>
            </p:nvSpPr>
            <p:spPr bwMode="auto">
              <a:xfrm>
                <a:off x="808" y="1016"/>
                <a:ext cx="496" cy="328"/>
              </a:xfrm>
              <a:custGeom>
                <a:avLst/>
                <a:gdLst>
                  <a:gd name="T0" fmla="*/ 104 w 496"/>
                  <a:gd name="T1" fmla="*/ 328 h 328"/>
                  <a:gd name="T2" fmla="*/ 56 w 496"/>
                  <a:gd name="T3" fmla="*/ 88 h 328"/>
                  <a:gd name="T4" fmla="*/ 440 w 496"/>
                  <a:gd name="T5" fmla="*/ 40 h 328"/>
                  <a:gd name="T6" fmla="*/ 392 w 496"/>
                  <a:gd name="T7" fmla="*/ 328 h 328"/>
                  <a:gd name="T8" fmla="*/ 0 60000 65536"/>
                  <a:gd name="T9" fmla="*/ 0 60000 65536"/>
                  <a:gd name="T10" fmla="*/ 0 60000 65536"/>
                  <a:gd name="T11" fmla="*/ 0 60000 65536"/>
                  <a:gd name="T12" fmla="*/ 0 w 496"/>
                  <a:gd name="T13" fmla="*/ 0 h 328"/>
                  <a:gd name="T14" fmla="*/ 496 w 496"/>
                  <a:gd name="T15" fmla="*/ 328 h 328"/>
                </a:gdLst>
                <a:ahLst/>
                <a:cxnLst>
                  <a:cxn ang="T8">
                    <a:pos x="T0" y="T1"/>
                  </a:cxn>
                  <a:cxn ang="T9">
                    <a:pos x="T2" y="T3"/>
                  </a:cxn>
                  <a:cxn ang="T10">
                    <a:pos x="T4" y="T5"/>
                  </a:cxn>
                  <a:cxn ang="T11">
                    <a:pos x="T6" y="T7"/>
                  </a:cxn>
                </a:cxnLst>
                <a:rect l="T12" t="T13" r="T14" b="T15"/>
                <a:pathLst>
                  <a:path w="496" h="328">
                    <a:moveTo>
                      <a:pt x="104" y="328"/>
                    </a:moveTo>
                    <a:cubicBezTo>
                      <a:pt x="52" y="232"/>
                      <a:pt x="0" y="136"/>
                      <a:pt x="56" y="88"/>
                    </a:cubicBezTo>
                    <a:cubicBezTo>
                      <a:pt x="112" y="40"/>
                      <a:pt x="384" y="0"/>
                      <a:pt x="440" y="40"/>
                    </a:cubicBezTo>
                    <a:cubicBezTo>
                      <a:pt x="496" y="80"/>
                      <a:pt x="444" y="204"/>
                      <a:pt x="392" y="328"/>
                    </a:cubicBezTo>
                  </a:path>
                </a:pathLst>
              </a:custGeom>
              <a:noFill/>
              <a:ln w="952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3814" name="Line 11">
                <a:extLst>
                  <a:ext uri="{FF2B5EF4-FFF2-40B4-BE49-F238E27FC236}">
                    <a16:creationId xmlns:a16="http://schemas.microsoft.com/office/drawing/2014/main" id="{94C9691D-1EC7-4CE0-9F18-C00380843CD4}"/>
                  </a:ext>
                </a:extLst>
              </p:cNvPr>
              <p:cNvSpPr>
                <a:spLocks noChangeShapeType="1"/>
              </p:cNvSpPr>
              <p:nvPr/>
            </p:nvSpPr>
            <p:spPr bwMode="auto">
              <a:xfrm flipH="1">
                <a:off x="1200" y="1200"/>
                <a:ext cx="48" cy="144"/>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1389" name="Rectangle 13">
            <a:extLst>
              <a:ext uri="{FF2B5EF4-FFF2-40B4-BE49-F238E27FC236}">
                <a16:creationId xmlns:a16="http://schemas.microsoft.com/office/drawing/2014/main" id="{61BBD1E5-A5E1-4897-B846-83261BCE72DD}"/>
              </a:ext>
            </a:extLst>
          </p:cNvPr>
          <p:cNvSpPr>
            <a:spLocks noChangeArrowheads="1"/>
          </p:cNvSpPr>
          <p:nvPr/>
        </p:nvSpPr>
        <p:spPr bwMode="auto">
          <a:xfrm>
            <a:off x="1066800" y="4114800"/>
            <a:ext cx="6705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b="1">
                <a:solidFill>
                  <a:srgbClr val="040408"/>
                </a:solidFill>
                <a:latin typeface="宋体" panose="02010600030101010101" pitchFamily="2" charset="-122"/>
              </a:rPr>
              <a:t>2</a:t>
            </a:r>
            <a:r>
              <a:rPr lang="zh-CN" altLang="en-US" sz="1600" b="1">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断时，</a:t>
            </a:r>
            <a:r>
              <a:rPr lang="en-US" altLang="zh-CN" sz="1600">
                <a:solidFill>
                  <a:srgbClr val="040408"/>
                </a:solidFill>
                <a:latin typeface="宋体" panose="02010600030101010101" pitchFamily="2" charset="-122"/>
              </a:rPr>
              <a:t>E</a:t>
            </a:r>
            <a:r>
              <a:rPr lang="en-US" altLang="zh-CN"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L1</a:t>
            </a:r>
            <a:r>
              <a:rPr lang="en-US" altLang="zh-CN"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C1</a:t>
            </a:r>
            <a:r>
              <a:rPr lang="en-US" altLang="zh-CN"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VD</a:t>
            </a:r>
            <a:r>
              <a:rPr lang="zh-CN" altLang="en-US" sz="1600">
                <a:solidFill>
                  <a:srgbClr val="040408"/>
                </a:solidFill>
                <a:latin typeface="宋体" panose="02010600030101010101" pitchFamily="2" charset="-122"/>
              </a:rPr>
              <a:t>回路和</a:t>
            </a:r>
            <a:r>
              <a:rPr lang="en-US" altLang="zh-CN" sz="1600">
                <a:solidFill>
                  <a:srgbClr val="040408"/>
                </a:solidFill>
                <a:latin typeface="宋体" panose="02010600030101010101" pitchFamily="2" charset="-122"/>
              </a:rPr>
              <a:t>L2</a:t>
            </a:r>
            <a:r>
              <a:rPr lang="en-US" altLang="zh-CN"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VD</a:t>
            </a:r>
            <a:r>
              <a:rPr lang="en-US" altLang="zh-CN"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R</a:t>
            </a:r>
            <a:r>
              <a:rPr lang="zh-CN" altLang="en-US" sz="1600">
                <a:solidFill>
                  <a:srgbClr val="040408"/>
                </a:solidFill>
                <a:latin typeface="宋体" panose="02010600030101010101" pitchFamily="2" charset="-122"/>
              </a:rPr>
              <a:t>回路分别流过电流；</a:t>
            </a:r>
          </a:p>
        </p:txBody>
      </p:sp>
      <p:grpSp>
        <p:nvGrpSpPr>
          <p:cNvPr id="5" name="Group 26">
            <a:extLst>
              <a:ext uri="{FF2B5EF4-FFF2-40B4-BE49-F238E27FC236}">
                <a16:creationId xmlns:a16="http://schemas.microsoft.com/office/drawing/2014/main" id="{62984602-ADC6-4B30-9522-2A82A38F2253}"/>
              </a:ext>
            </a:extLst>
          </p:cNvPr>
          <p:cNvGrpSpPr>
            <a:grpSpLocks/>
          </p:cNvGrpSpPr>
          <p:nvPr/>
        </p:nvGrpSpPr>
        <p:grpSpPr bwMode="auto">
          <a:xfrm>
            <a:off x="2819400" y="1828800"/>
            <a:ext cx="3352800" cy="762000"/>
            <a:chOff x="816" y="1056"/>
            <a:chExt cx="1680" cy="480"/>
          </a:xfrm>
        </p:grpSpPr>
        <p:grpSp>
          <p:nvGrpSpPr>
            <p:cNvPr id="33801" name="Group 20">
              <a:extLst>
                <a:ext uri="{FF2B5EF4-FFF2-40B4-BE49-F238E27FC236}">
                  <a16:creationId xmlns:a16="http://schemas.microsoft.com/office/drawing/2014/main" id="{0895CCDD-28C0-4D6E-8A73-2495640B5694}"/>
                </a:ext>
              </a:extLst>
            </p:cNvPr>
            <p:cNvGrpSpPr>
              <a:grpSpLocks/>
            </p:cNvGrpSpPr>
            <p:nvPr/>
          </p:nvGrpSpPr>
          <p:grpSpPr bwMode="auto">
            <a:xfrm>
              <a:off x="816" y="1056"/>
              <a:ext cx="1680" cy="480"/>
              <a:chOff x="816" y="1056"/>
              <a:chExt cx="1584" cy="480"/>
            </a:xfrm>
          </p:grpSpPr>
          <p:sp>
            <p:nvSpPr>
              <p:cNvPr id="33807" name="Line 15">
                <a:extLst>
                  <a:ext uri="{FF2B5EF4-FFF2-40B4-BE49-F238E27FC236}">
                    <a16:creationId xmlns:a16="http://schemas.microsoft.com/office/drawing/2014/main" id="{7D7FC96F-5B60-45DB-B274-342D3F7F10F7}"/>
                  </a:ext>
                </a:extLst>
              </p:cNvPr>
              <p:cNvSpPr>
                <a:spLocks noChangeShapeType="1"/>
              </p:cNvSpPr>
              <p:nvPr/>
            </p:nvSpPr>
            <p:spPr bwMode="auto">
              <a:xfrm flipV="1">
                <a:off x="816" y="1056"/>
                <a:ext cx="0" cy="48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3808" name="Group 18">
                <a:extLst>
                  <a:ext uri="{FF2B5EF4-FFF2-40B4-BE49-F238E27FC236}">
                    <a16:creationId xmlns:a16="http://schemas.microsoft.com/office/drawing/2014/main" id="{5BD0515F-CEFF-444C-A2EC-9119F9EFB11F}"/>
                  </a:ext>
                </a:extLst>
              </p:cNvPr>
              <p:cNvGrpSpPr>
                <a:grpSpLocks/>
              </p:cNvGrpSpPr>
              <p:nvPr/>
            </p:nvGrpSpPr>
            <p:grpSpPr bwMode="auto">
              <a:xfrm>
                <a:off x="816" y="1056"/>
                <a:ext cx="1584" cy="384"/>
                <a:chOff x="816" y="1056"/>
                <a:chExt cx="1584" cy="384"/>
              </a:xfrm>
            </p:grpSpPr>
            <p:sp>
              <p:nvSpPr>
                <p:cNvPr id="33809" name="Line 16">
                  <a:extLst>
                    <a:ext uri="{FF2B5EF4-FFF2-40B4-BE49-F238E27FC236}">
                      <a16:creationId xmlns:a16="http://schemas.microsoft.com/office/drawing/2014/main" id="{7AE5BF4E-CBFB-4727-8038-02344E5F0672}"/>
                    </a:ext>
                  </a:extLst>
                </p:cNvPr>
                <p:cNvSpPr>
                  <a:spLocks noChangeShapeType="1"/>
                </p:cNvSpPr>
                <p:nvPr/>
              </p:nvSpPr>
              <p:spPr bwMode="auto">
                <a:xfrm>
                  <a:off x="816" y="1056"/>
                  <a:ext cx="1584" cy="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10" name="Line 17">
                  <a:extLst>
                    <a:ext uri="{FF2B5EF4-FFF2-40B4-BE49-F238E27FC236}">
                      <a16:creationId xmlns:a16="http://schemas.microsoft.com/office/drawing/2014/main" id="{D6F3D1C8-94F4-4806-8F30-CBD33A49468A}"/>
                    </a:ext>
                  </a:extLst>
                </p:cNvPr>
                <p:cNvSpPr>
                  <a:spLocks noChangeShapeType="1"/>
                </p:cNvSpPr>
                <p:nvPr/>
              </p:nvSpPr>
              <p:spPr bwMode="auto">
                <a:xfrm>
                  <a:off x="2400" y="1056"/>
                  <a:ext cx="0" cy="384"/>
                </a:xfrm>
                <a:prstGeom prst="line">
                  <a:avLst/>
                </a:prstGeom>
                <a:noFill/>
                <a:ln w="952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33802" name="Group 21">
              <a:extLst>
                <a:ext uri="{FF2B5EF4-FFF2-40B4-BE49-F238E27FC236}">
                  <a16:creationId xmlns:a16="http://schemas.microsoft.com/office/drawing/2014/main" id="{874D45B8-2D6C-4CCC-A291-2DC7FF45B6F1}"/>
                </a:ext>
              </a:extLst>
            </p:cNvPr>
            <p:cNvGrpSpPr>
              <a:grpSpLocks/>
            </p:cNvGrpSpPr>
            <p:nvPr/>
          </p:nvGrpSpPr>
          <p:grpSpPr bwMode="auto">
            <a:xfrm>
              <a:off x="1872" y="1104"/>
              <a:ext cx="528" cy="432"/>
              <a:chOff x="816" y="1056"/>
              <a:chExt cx="1584" cy="480"/>
            </a:xfrm>
          </p:grpSpPr>
          <p:sp>
            <p:nvSpPr>
              <p:cNvPr id="33803" name="Line 22">
                <a:extLst>
                  <a:ext uri="{FF2B5EF4-FFF2-40B4-BE49-F238E27FC236}">
                    <a16:creationId xmlns:a16="http://schemas.microsoft.com/office/drawing/2014/main" id="{CB0019A1-8897-4ABF-953A-B2CC15F12F35}"/>
                  </a:ext>
                </a:extLst>
              </p:cNvPr>
              <p:cNvSpPr>
                <a:spLocks noChangeShapeType="1"/>
              </p:cNvSpPr>
              <p:nvPr/>
            </p:nvSpPr>
            <p:spPr bwMode="auto">
              <a:xfrm flipV="1">
                <a:off x="816" y="1056"/>
                <a:ext cx="0" cy="48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3804" name="Group 23">
                <a:extLst>
                  <a:ext uri="{FF2B5EF4-FFF2-40B4-BE49-F238E27FC236}">
                    <a16:creationId xmlns:a16="http://schemas.microsoft.com/office/drawing/2014/main" id="{164D7F66-271A-4363-B626-6A2EDBD19477}"/>
                  </a:ext>
                </a:extLst>
              </p:cNvPr>
              <p:cNvGrpSpPr>
                <a:grpSpLocks/>
              </p:cNvGrpSpPr>
              <p:nvPr/>
            </p:nvGrpSpPr>
            <p:grpSpPr bwMode="auto">
              <a:xfrm>
                <a:off x="816" y="1056"/>
                <a:ext cx="1584" cy="384"/>
                <a:chOff x="816" y="1056"/>
                <a:chExt cx="1584" cy="384"/>
              </a:xfrm>
            </p:grpSpPr>
            <p:sp>
              <p:nvSpPr>
                <p:cNvPr id="33805" name="Line 24">
                  <a:extLst>
                    <a:ext uri="{FF2B5EF4-FFF2-40B4-BE49-F238E27FC236}">
                      <a16:creationId xmlns:a16="http://schemas.microsoft.com/office/drawing/2014/main" id="{CE0BC3D2-92D6-4D2F-97D2-6108B7207BDF}"/>
                    </a:ext>
                  </a:extLst>
                </p:cNvPr>
                <p:cNvSpPr>
                  <a:spLocks noChangeShapeType="1"/>
                </p:cNvSpPr>
                <p:nvPr/>
              </p:nvSpPr>
              <p:spPr bwMode="auto">
                <a:xfrm>
                  <a:off x="816" y="1056"/>
                  <a:ext cx="1584" cy="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06" name="Line 25">
                  <a:extLst>
                    <a:ext uri="{FF2B5EF4-FFF2-40B4-BE49-F238E27FC236}">
                      <a16:creationId xmlns:a16="http://schemas.microsoft.com/office/drawing/2014/main" id="{0D725187-477F-4B8E-B782-AEE1D0D3330C}"/>
                    </a:ext>
                  </a:extLst>
                </p:cNvPr>
                <p:cNvSpPr>
                  <a:spLocks noChangeShapeType="1"/>
                </p:cNvSpPr>
                <p:nvPr/>
              </p:nvSpPr>
              <p:spPr bwMode="auto">
                <a:xfrm>
                  <a:off x="2400" y="1056"/>
                  <a:ext cx="0" cy="384"/>
                </a:xfrm>
                <a:prstGeom prst="line">
                  <a:avLst/>
                </a:prstGeom>
                <a:noFill/>
                <a:ln w="952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graphicFrame>
        <p:nvGraphicFramePr>
          <p:cNvPr id="101404" name="Object 28">
            <a:extLst>
              <a:ext uri="{FF2B5EF4-FFF2-40B4-BE49-F238E27FC236}">
                <a16:creationId xmlns:a16="http://schemas.microsoft.com/office/drawing/2014/main" id="{59A9FABD-9B93-4CA1-936E-510C65418DB0}"/>
              </a:ext>
            </a:extLst>
          </p:cNvPr>
          <p:cNvGraphicFramePr>
            <a:graphicFrameLocks noChangeAspect="1"/>
          </p:cNvGraphicFramePr>
          <p:nvPr/>
        </p:nvGraphicFramePr>
        <p:xfrm>
          <a:off x="2286000" y="4660900"/>
          <a:ext cx="2971800" cy="650875"/>
        </p:xfrm>
        <a:graphic>
          <a:graphicData uri="http://schemas.openxmlformats.org/presentationml/2006/ole">
            <mc:AlternateContent xmlns:mc="http://schemas.openxmlformats.org/markup-compatibility/2006">
              <mc:Choice xmlns:v="urn:schemas-microsoft-com:vml" Requires="v">
                <p:oleObj spid="_x0000_s33818" name="Equation" r:id="rId5" imgW="1968480" imgH="431640" progId="Equation.DSMT4">
                  <p:embed/>
                </p:oleObj>
              </mc:Choice>
              <mc:Fallback>
                <p:oleObj name="Equation" r:id="rId5" imgW="1968480" imgH="431640" progId="Equation.DSMT4">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660900"/>
                        <a:ext cx="2971800"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1405"/>
                                        </p:tgtEl>
                                        <p:attrNameLst>
                                          <p:attrName>style.visibility</p:attrName>
                                        </p:attrNameLst>
                                      </p:cBhvr>
                                      <p:to>
                                        <p:strVal val="visible"/>
                                      </p:to>
                                    </p:set>
                                    <p:animEffect transition="in" filter="blinds(horizontal)">
                                      <p:cBhvr>
                                        <p:cTn id="7" dur="500"/>
                                        <p:tgtEl>
                                          <p:spTgt spid="1014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1381"/>
                                        </p:tgtEl>
                                        <p:attrNameLst>
                                          <p:attrName>style.visibility</p:attrName>
                                        </p:attrNameLst>
                                      </p:cBhvr>
                                      <p:to>
                                        <p:strVal val="visible"/>
                                      </p:to>
                                    </p:set>
                                    <p:animEffect transition="in" filter="blinds(horizontal)">
                                      <p:cBhvr>
                                        <p:cTn id="12" dur="500"/>
                                        <p:tgtEl>
                                          <p:spTgt spid="1013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1389"/>
                                        </p:tgtEl>
                                        <p:attrNameLst>
                                          <p:attrName>style.visibility</p:attrName>
                                        </p:attrNameLst>
                                      </p:cBhvr>
                                      <p:to>
                                        <p:strVal val="visible"/>
                                      </p:to>
                                    </p:set>
                                    <p:animEffect transition="in" filter="blinds(horizontal)">
                                      <p:cBhvr>
                                        <p:cTn id="22" dur="500"/>
                                        <p:tgtEl>
                                          <p:spTgt spid="1013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1404"/>
                                        </p:tgtEl>
                                        <p:attrNameLst>
                                          <p:attrName>style.visibility</p:attrName>
                                        </p:attrNameLst>
                                      </p:cBhvr>
                                      <p:to>
                                        <p:strVal val="visible"/>
                                      </p:to>
                                    </p:set>
                                    <p:animEffect transition="in" filter="blinds(horizontal)">
                                      <p:cBhvr>
                                        <p:cTn id="32" dur="500"/>
                                        <p:tgtEl>
                                          <p:spTgt spid="101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autoUpdateAnimBg="0"/>
      <p:bldP spid="101389"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C8432F2-EBA4-40D1-A433-31952740BFDF}"/>
              </a:ext>
            </a:extLst>
          </p:cNvPr>
          <p:cNvSpPr>
            <a:spLocks noGrp="1" noChangeArrowheads="1"/>
          </p:cNvSpPr>
          <p:nvPr>
            <p:ph type="title"/>
          </p:nvPr>
        </p:nvSpPr>
        <p:spPr>
          <a:xfrm>
            <a:off x="609600" y="228600"/>
            <a:ext cx="7772400" cy="685800"/>
          </a:xfrm>
        </p:spPr>
        <p:txBody>
          <a:bodyPr/>
          <a:lstStyle/>
          <a:p>
            <a:pPr algn="ctr" eaLnBrk="1" hangingPunct="1"/>
            <a:r>
              <a:rPr lang="zh-CN" altLang="en-US" sz="3600" b="1">
                <a:solidFill>
                  <a:srgbClr val="040408"/>
                </a:solidFill>
              </a:rPr>
              <a:t>开关电源分类</a:t>
            </a:r>
            <a:endParaRPr lang="zh-CN" altLang="en-US"/>
          </a:p>
        </p:txBody>
      </p:sp>
      <p:sp>
        <p:nvSpPr>
          <p:cNvPr id="137219" name="Rectangle 4">
            <a:extLst>
              <a:ext uri="{FF2B5EF4-FFF2-40B4-BE49-F238E27FC236}">
                <a16:creationId xmlns:a16="http://schemas.microsoft.com/office/drawing/2014/main" id="{ACC833B0-DB28-4923-B1A8-CBEEA7D4C5A9}"/>
              </a:ext>
            </a:extLst>
          </p:cNvPr>
          <p:cNvSpPr>
            <a:spLocks noChangeArrowheads="1"/>
          </p:cNvSpPr>
          <p:nvPr/>
        </p:nvSpPr>
        <p:spPr bwMode="auto">
          <a:xfrm>
            <a:off x="685800" y="1676400"/>
            <a:ext cx="4495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solidFill>
                  <a:srgbClr val="040408"/>
                </a:solidFill>
              </a:rPr>
              <a:t>1</a:t>
            </a:r>
            <a:r>
              <a:rPr lang="zh-CN" altLang="en-US">
                <a:solidFill>
                  <a:srgbClr val="040408"/>
                </a:solidFill>
              </a:rPr>
              <a:t>、按负载与开关管</a:t>
            </a:r>
          </a:p>
          <a:p>
            <a:pPr eaLnBrk="1" hangingPunct="1"/>
            <a:r>
              <a:rPr lang="zh-CN" altLang="en-US">
                <a:solidFill>
                  <a:srgbClr val="040408"/>
                </a:solidFill>
              </a:rPr>
              <a:t>     联接方式分：</a:t>
            </a:r>
          </a:p>
        </p:txBody>
      </p:sp>
      <p:grpSp>
        <p:nvGrpSpPr>
          <p:cNvPr id="137220" name="Group 14">
            <a:extLst>
              <a:ext uri="{FF2B5EF4-FFF2-40B4-BE49-F238E27FC236}">
                <a16:creationId xmlns:a16="http://schemas.microsoft.com/office/drawing/2014/main" id="{856C7160-2169-4ED6-AEAB-83DF6B408268}"/>
              </a:ext>
            </a:extLst>
          </p:cNvPr>
          <p:cNvGrpSpPr>
            <a:grpSpLocks/>
          </p:cNvGrpSpPr>
          <p:nvPr/>
        </p:nvGrpSpPr>
        <p:grpSpPr bwMode="auto">
          <a:xfrm>
            <a:off x="3810000" y="1371600"/>
            <a:ext cx="1752600" cy="1447800"/>
            <a:chOff x="3312" y="864"/>
            <a:chExt cx="1104" cy="912"/>
          </a:xfrm>
        </p:grpSpPr>
        <p:sp>
          <p:nvSpPr>
            <p:cNvPr id="137237" name="AutoShape 5">
              <a:extLst>
                <a:ext uri="{FF2B5EF4-FFF2-40B4-BE49-F238E27FC236}">
                  <a16:creationId xmlns:a16="http://schemas.microsoft.com/office/drawing/2014/main" id="{87651F1C-FC33-4390-BA6E-3F18C48026DF}"/>
                </a:ext>
              </a:extLst>
            </p:cNvPr>
            <p:cNvSpPr>
              <a:spLocks/>
            </p:cNvSpPr>
            <p:nvPr/>
          </p:nvSpPr>
          <p:spPr bwMode="auto">
            <a:xfrm>
              <a:off x="3312" y="1008"/>
              <a:ext cx="96" cy="672"/>
            </a:xfrm>
            <a:prstGeom prst="leftBrace">
              <a:avLst>
                <a:gd name="adj1" fmla="val 58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7238" name="Rectangle 6">
              <a:extLst>
                <a:ext uri="{FF2B5EF4-FFF2-40B4-BE49-F238E27FC236}">
                  <a16:creationId xmlns:a16="http://schemas.microsoft.com/office/drawing/2014/main" id="{8D0D0307-73D8-45A6-A784-494C3D8D3C25}"/>
                </a:ext>
              </a:extLst>
            </p:cNvPr>
            <p:cNvSpPr>
              <a:spLocks noChangeArrowheads="1"/>
            </p:cNvSpPr>
            <p:nvPr/>
          </p:nvSpPr>
          <p:spPr bwMode="auto">
            <a:xfrm>
              <a:off x="3312" y="864"/>
              <a:ext cx="110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串联型</a:t>
              </a:r>
            </a:p>
          </p:txBody>
        </p:sp>
        <p:sp>
          <p:nvSpPr>
            <p:cNvPr id="137239" name="Rectangle 7">
              <a:extLst>
                <a:ext uri="{FF2B5EF4-FFF2-40B4-BE49-F238E27FC236}">
                  <a16:creationId xmlns:a16="http://schemas.microsoft.com/office/drawing/2014/main" id="{F15DBCFE-A243-4FFC-8DA3-77E3501D5996}"/>
                </a:ext>
              </a:extLst>
            </p:cNvPr>
            <p:cNvSpPr>
              <a:spLocks noChangeArrowheads="1"/>
            </p:cNvSpPr>
            <p:nvPr/>
          </p:nvSpPr>
          <p:spPr bwMode="auto">
            <a:xfrm>
              <a:off x="3312" y="1344"/>
              <a:ext cx="110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并联型</a:t>
              </a:r>
            </a:p>
          </p:txBody>
        </p:sp>
      </p:grpSp>
      <p:grpSp>
        <p:nvGrpSpPr>
          <p:cNvPr id="137221" name="Group 16">
            <a:extLst>
              <a:ext uri="{FF2B5EF4-FFF2-40B4-BE49-F238E27FC236}">
                <a16:creationId xmlns:a16="http://schemas.microsoft.com/office/drawing/2014/main" id="{F8605870-22F2-4E6A-BB12-6575D76953C9}"/>
              </a:ext>
            </a:extLst>
          </p:cNvPr>
          <p:cNvGrpSpPr>
            <a:grpSpLocks/>
          </p:cNvGrpSpPr>
          <p:nvPr/>
        </p:nvGrpSpPr>
        <p:grpSpPr bwMode="auto">
          <a:xfrm>
            <a:off x="685800" y="2819400"/>
            <a:ext cx="4876800" cy="1447800"/>
            <a:chOff x="432" y="1776"/>
            <a:chExt cx="3072" cy="912"/>
          </a:xfrm>
        </p:grpSpPr>
        <p:sp>
          <p:nvSpPr>
            <p:cNvPr id="137232" name="Rectangle 10">
              <a:extLst>
                <a:ext uri="{FF2B5EF4-FFF2-40B4-BE49-F238E27FC236}">
                  <a16:creationId xmlns:a16="http://schemas.microsoft.com/office/drawing/2014/main" id="{BA3A0DAA-97AE-4873-92ED-A2C54DC1A524}"/>
                </a:ext>
              </a:extLst>
            </p:cNvPr>
            <p:cNvSpPr>
              <a:spLocks noChangeArrowheads="1"/>
            </p:cNvSpPr>
            <p:nvPr/>
          </p:nvSpPr>
          <p:spPr bwMode="auto">
            <a:xfrm>
              <a:off x="432" y="1920"/>
              <a:ext cx="182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solidFill>
                    <a:srgbClr val="040408"/>
                  </a:solidFill>
                </a:rPr>
                <a:t>2</a:t>
              </a:r>
              <a:r>
                <a:rPr lang="zh-CN" altLang="en-US">
                  <a:solidFill>
                    <a:srgbClr val="040408"/>
                  </a:solidFill>
                </a:rPr>
                <a:t>、按激励方式分：</a:t>
              </a:r>
            </a:p>
          </p:txBody>
        </p:sp>
        <p:grpSp>
          <p:nvGrpSpPr>
            <p:cNvPr id="137233" name="Group 15">
              <a:extLst>
                <a:ext uri="{FF2B5EF4-FFF2-40B4-BE49-F238E27FC236}">
                  <a16:creationId xmlns:a16="http://schemas.microsoft.com/office/drawing/2014/main" id="{11855DD4-BFF3-454C-A77C-27735360F9E5}"/>
                </a:ext>
              </a:extLst>
            </p:cNvPr>
            <p:cNvGrpSpPr>
              <a:grpSpLocks/>
            </p:cNvGrpSpPr>
            <p:nvPr/>
          </p:nvGrpSpPr>
          <p:grpSpPr bwMode="auto">
            <a:xfrm>
              <a:off x="2400" y="1776"/>
              <a:ext cx="1104" cy="912"/>
              <a:chOff x="3312" y="1632"/>
              <a:chExt cx="1104" cy="912"/>
            </a:xfrm>
          </p:grpSpPr>
          <p:sp>
            <p:nvSpPr>
              <p:cNvPr id="137234" name="AutoShape 11">
                <a:extLst>
                  <a:ext uri="{FF2B5EF4-FFF2-40B4-BE49-F238E27FC236}">
                    <a16:creationId xmlns:a16="http://schemas.microsoft.com/office/drawing/2014/main" id="{E7DFA2E1-1D14-413C-AD29-C219EDE667F0}"/>
                  </a:ext>
                </a:extLst>
              </p:cNvPr>
              <p:cNvSpPr>
                <a:spLocks/>
              </p:cNvSpPr>
              <p:nvPr/>
            </p:nvSpPr>
            <p:spPr bwMode="auto">
              <a:xfrm>
                <a:off x="3312" y="1776"/>
                <a:ext cx="96" cy="672"/>
              </a:xfrm>
              <a:prstGeom prst="leftBrace">
                <a:avLst>
                  <a:gd name="adj1" fmla="val 58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7235" name="Rectangle 12">
                <a:extLst>
                  <a:ext uri="{FF2B5EF4-FFF2-40B4-BE49-F238E27FC236}">
                    <a16:creationId xmlns:a16="http://schemas.microsoft.com/office/drawing/2014/main" id="{F0D9BD04-E1AB-4126-B181-012738233815}"/>
                  </a:ext>
                </a:extLst>
              </p:cNvPr>
              <p:cNvSpPr>
                <a:spLocks noChangeArrowheads="1"/>
              </p:cNvSpPr>
              <p:nvPr/>
            </p:nvSpPr>
            <p:spPr bwMode="auto">
              <a:xfrm>
                <a:off x="3312" y="1632"/>
                <a:ext cx="110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自激式</a:t>
                </a:r>
              </a:p>
            </p:txBody>
          </p:sp>
          <p:sp>
            <p:nvSpPr>
              <p:cNvPr id="137236" name="Rectangle 13">
                <a:extLst>
                  <a:ext uri="{FF2B5EF4-FFF2-40B4-BE49-F238E27FC236}">
                    <a16:creationId xmlns:a16="http://schemas.microsoft.com/office/drawing/2014/main" id="{3ED29E0C-E453-45F8-A2D2-3F193F5AEAED}"/>
                  </a:ext>
                </a:extLst>
              </p:cNvPr>
              <p:cNvSpPr>
                <a:spLocks noChangeArrowheads="1"/>
              </p:cNvSpPr>
              <p:nvPr/>
            </p:nvSpPr>
            <p:spPr bwMode="auto">
              <a:xfrm>
                <a:off x="3312" y="2112"/>
                <a:ext cx="110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它激式</a:t>
                </a:r>
              </a:p>
            </p:txBody>
          </p:sp>
        </p:grpSp>
      </p:grpSp>
      <p:grpSp>
        <p:nvGrpSpPr>
          <p:cNvPr id="137222" name="Group 24">
            <a:extLst>
              <a:ext uri="{FF2B5EF4-FFF2-40B4-BE49-F238E27FC236}">
                <a16:creationId xmlns:a16="http://schemas.microsoft.com/office/drawing/2014/main" id="{EFBEF67F-1A70-4BA1-AF18-DA61EFE59356}"/>
              </a:ext>
            </a:extLst>
          </p:cNvPr>
          <p:cNvGrpSpPr>
            <a:grpSpLocks/>
          </p:cNvGrpSpPr>
          <p:nvPr/>
        </p:nvGrpSpPr>
        <p:grpSpPr bwMode="auto">
          <a:xfrm>
            <a:off x="685800" y="4267200"/>
            <a:ext cx="5638800" cy="1600200"/>
            <a:chOff x="432" y="2688"/>
            <a:chExt cx="3552" cy="1008"/>
          </a:xfrm>
        </p:grpSpPr>
        <p:sp>
          <p:nvSpPr>
            <p:cNvPr id="137227" name="Rectangle 18">
              <a:extLst>
                <a:ext uri="{FF2B5EF4-FFF2-40B4-BE49-F238E27FC236}">
                  <a16:creationId xmlns:a16="http://schemas.microsoft.com/office/drawing/2014/main" id="{AD06B915-6C2C-473C-B009-D413419E611A}"/>
                </a:ext>
              </a:extLst>
            </p:cNvPr>
            <p:cNvSpPr>
              <a:spLocks noChangeArrowheads="1"/>
            </p:cNvSpPr>
            <p:nvPr/>
          </p:nvSpPr>
          <p:spPr bwMode="auto">
            <a:xfrm>
              <a:off x="432" y="2928"/>
              <a:ext cx="182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solidFill>
                    <a:srgbClr val="040408"/>
                  </a:solidFill>
                </a:rPr>
                <a:t>3</a:t>
              </a:r>
              <a:r>
                <a:rPr lang="zh-CN" altLang="en-US">
                  <a:solidFill>
                    <a:srgbClr val="040408"/>
                  </a:solidFill>
                </a:rPr>
                <a:t>、按稳压控制方式分：</a:t>
              </a:r>
            </a:p>
          </p:txBody>
        </p:sp>
        <p:grpSp>
          <p:nvGrpSpPr>
            <p:cNvPr id="137228" name="Group 23">
              <a:extLst>
                <a:ext uri="{FF2B5EF4-FFF2-40B4-BE49-F238E27FC236}">
                  <a16:creationId xmlns:a16="http://schemas.microsoft.com/office/drawing/2014/main" id="{4B413E12-BADB-4BA0-AB80-684C8B957870}"/>
                </a:ext>
              </a:extLst>
            </p:cNvPr>
            <p:cNvGrpSpPr>
              <a:grpSpLocks/>
            </p:cNvGrpSpPr>
            <p:nvPr/>
          </p:nvGrpSpPr>
          <p:grpSpPr bwMode="auto">
            <a:xfrm>
              <a:off x="2448" y="2688"/>
              <a:ext cx="1536" cy="1008"/>
              <a:chOff x="2448" y="2688"/>
              <a:chExt cx="1536" cy="1008"/>
            </a:xfrm>
          </p:grpSpPr>
          <p:sp>
            <p:nvSpPr>
              <p:cNvPr id="137229" name="AutoShape 20">
                <a:extLst>
                  <a:ext uri="{FF2B5EF4-FFF2-40B4-BE49-F238E27FC236}">
                    <a16:creationId xmlns:a16="http://schemas.microsoft.com/office/drawing/2014/main" id="{793EE809-CB80-43A0-B897-9B7CFCB3B46F}"/>
                  </a:ext>
                </a:extLst>
              </p:cNvPr>
              <p:cNvSpPr>
                <a:spLocks/>
              </p:cNvSpPr>
              <p:nvPr/>
            </p:nvSpPr>
            <p:spPr bwMode="auto">
              <a:xfrm>
                <a:off x="2496" y="2880"/>
                <a:ext cx="96" cy="672"/>
              </a:xfrm>
              <a:prstGeom prst="leftBrace">
                <a:avLst>
                  <a:gd name="adj1" fmla="val 58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7230" name="Rectangle 21">
                <a:extLst>
                  <a:ext uri="{FF2B5EF4-FFF2-40B4-BE49-F238E27FC236}">
                    <a16:creationId xmlns:a16="http://schemas.microsoft.com/office/drawing/2014/main" id="{5AA38AD1-666D-4852-844E-6AC180C3FDEA}"/>
                  </a:ext>
                </a:extLst>
              </p:cNvPr>
              <p:cNvSpPr>
                <a:spLocks noChangeArrowheads="1"/>
              </p:cNvSpPr>
              <p:nvPr/>
            </p:nvSpPr>
            <p:spPr bwMode="auto">
              <a:xfrm>
                <a:off x="2448" y="2688"/>
                <a:ext cx="153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脉宽调制式 </a:t>
                </a:r>
              </a:p>
            </p:txBody>
          </p:sp>
          <p:sp>
            <p:nvSpPr>
              <p:cNvPr id="137231" name="Rectangle 22">
                <a:extLst>
                  <a:ext uri="{FF2B5EF4-FFF2-40B4-BE49-F238E27FC236}">
                    <a16:creationId xmlns:a16="http://schemas.microsoft.com/office/drawing/2014/main" id="{D530370E-A760-463E-AC3A-4D5C51349095}"/>
                  </a:ext>
                </a:extLst>
              </p:cNvPr>
              <p:cNvSpPr>
                <a:spLocks noChangeArrowheads="1"/>
              </p:cNvSpPr>
              <p:nvPr/>
            </p:nvSpPr>
            <p:spPr bwMode="auto">
              <a:xfrm>
                <a:off x="2640" y="3264"/>
                <a:ext cx="110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频率调制式</a:t>
                </a:r>
              </a:p>
            </p:txBody>
          </p:sp>
        </p:grpSp>
      </p:grpSp>
      <p:sp>
        <p:nvSpPr>
          <p:cNvPr id="137223" name="AutoShape 25">
            <a:hlinkClick r:id="rId2" action="ppaction://hlinkpres?slideindex=1&amp;slidetitle=" highlightClick="1"/>
            <a:extLst>
              <a:ext uri="{FF2B5EF4-FFF2-40B4-BE49-F238E27FC236}">
                <a16:creationId xmlns:a16="http://schemas.microsoft.com/office/drawing/2014/main" id="{9193F584-85A6-42B6-A755-BEB31BB98628}"/>
              </a:ext>
            </a:extLst>
          </p:cNvPr>
          <p:cNvSpPr>
            <a:spLocks noChangeArrowheads="1"/>
          </p:cNvSpPr>
          <p:nvPr/>
        </p:nvSpPr>
        <p:spPr bwMode="auto">
          <a:xfrm>
            <a:off x="7086600" y="1752600"/>
            <a:ext cx="762000" cy="4572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7224" name="AutoShape 26">
            <a:hlinkClick r:id="rId3" action="ppaction://hlinkpres?slideindex=1&amp;slidetitle=" highlightClick="1"/>
            <a:extLst>
              <a:ext uri="{FF2B5EF4-FFF2-40B4-BE49-F238E27FC236}">
                <a16:creationId xmlns:a16="http://schemas.microsoft.com/office/drawing/2014/main" id="{25F302A8-09B2-4C37-86D5-028F0A966FC7}"/>
              </a:ext>
            </a:extLst>
          </p:cNvPr>
          <p:cNvSpPr>
            <a:spLocks noChangeArrowheads="1"/>
          </p:cNvSpPr>
          <p:nvPr/>
        </p:nvSpPr>
        <p:spPr bwMode="auto">
          <a:xfrm>
            <a:off x="7086600" y="3048000"/>
            <a:ext cx="762000" cy="4572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7225" name="AutoShape 27">
            <a:hlinkClick r:id="rId4" action="ppaction://hlinkpres?slideindex=1&amp;slidetitle=" highlightClick="1"/>
            <a:extLst>
              <a:ext uri="{FF2B5EF4-FFF2-40B4-BE49-F238E27FC236}">
                <a16:creationId xmlns:a16="http://schemas.microsoft.com/office/drawing/2014/main" id="{ABD35459-54E0-4C7B-BDE3-40FE17EFF3C0}"/>
              </a:ext>
            </a:extLst>
          </p:cNvPr>
          <p:cNvSpPr>
            <a:spLocks noChangeArrowheads="1"/>
          </p:cNvSpPr>
          <p:nvPr/>
        </p:nvSpPr>
        <p:spPr bwMode="auto">
          <a:xfrm>
            <a:off x="7086600" y="4495800"/>
            <a:ext cx="762000" cy="4572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7226" name="AutoShape 28">
            <a:hlinkClick r:id="rId5" action="ppaction://hlinkfile" highlightClick="1"/>
            <a:extLst>
              <a:ext uri="{FF2B5EF4-FFF2-40B4-BE49-F238E27FC236}">
                <a16:creationId xmlns:a16="http://schemas.microsoft.com/office/drawing/2014/main" id="{EBD3829E-B23C-4B70-B40F-AE61AAF4DD15}"/>
              </a:ext>
            </a:extLst>
          </p:cNvPr>
          <p:cNvSpPr>
            <a:spLocks noChangeArrowheads="1"/>
          </p:cNvSpPr>
          <p:nvPr/>
        </p:nvSpPr>
        <p:spPr bwMode="auto">
          <a:xfrm>
            <a:off x="7086600" y="5791200"/>
            <a:ext cx="762000" cy="4572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64466D2B-4ABA-4CE4-B757-80A2F9C70AE7}"/>
              </a:ext>
            </a:extLst>
          </p:cNvPr>
          <p:cNvSpPr>
            <a:spLocks noGrp="1" noChangeArrowheads="1"/>
          </p:cNvSpPr>
          <p:nvPr>
            <p:ph type="title"/>
          </p:nvPr>
        </p:nvSpPr>
        <p:spPr>
          <a:xfrm>
            <a:off x="609600" y="533400"/>
            <a:ext cx="7772400" cy="457200"/>
          </a:xfrm>
        </p:spPr>
        <p:txBody>
          <a:bodyPr/>
          <a:lstStyle/>
          <a:p>
            <a:pPr algn="ctr" eaLnBrk="1" hangingPunct="1"/>
            <a:r>
              <a:rPr lang="zh-CN" altLang="en-US" sz="3200" b="1">
                <a:solidFill>
                  <a:srgbClr val="040408"/>
                </a:solidFill>
              </a:rPr>
              <a:t>晶体管开关稳压电源</a:t>
            </a:r>
          </a:p>
        </p:txBody>
      </p:sp>
      <p:pic>
        <p:nvPicPr>
          <p:cNvPr id="103428" name="Picture 4">
            <a:extLst>
              <a:ext uri="{FF2B5EF4-FFF2-40B4-BE49-F238E27FC236}">
                <a16:creationId xmlns:a16="http://schemas.microsoft.com/office/drawing/2014/main" id="{E59C7F0D-E1AC-457E-BD99-01F05AFB7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057400"/>
            <a:ext cx="1478280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7">
            <a:extLst>
              <a:ext uri="{FF2B5EF4-FFF2-40B4-BE49-F238E27FC236}">
                <a16:creationId xmlns:a16="http://schemas.microsoft.com/office/drawing/2014/main" id="{FDB00989-4519-47D4-8471-E923B0709C4B}"/>
              </a:ext>
            </a:extLst>
          </p:cNvPr>
          <p:cNvGrpSpPr>
            <a:grpSpLocks/>
          </p:cNvGrpSpPr>
          <p:nvPr/>
        </p:nvGrpSpPr>
        <p:grpSpPr bwMode="auto">
          <a:xfrm>
            <a:off x="1143000" y="1143000"/>
            <a:ext cx="2768600" cy="2921000"/>
            <a:chOff x="720" y="720"/>
            <a:chExt cx="1744" cy="1840"/>
          </a:xfrm>
        </p:grpSpPr>
        <p:sp>
          <p:nvSpPr>
            <p:cNvPr id="138264" name="Freeform 6">
              <a:extLst>
                <a:ext uri="{FF2B5EF4-FFF2-40B4-BE49-F238E27FC236}">
                  <a16:creationId xmlns:a16="http://schemas.microsoft.com/office/drawing/2014/main" id="{A6E627CC-B488-494B-AFBB-E8C8BC2D7B1B}"/>
                </a:ext>
              </a:extLst>
            </p:cNvPr>
            <p:cNvSpPr>
              <a:spLocks/>
            </p:cNvSpPr>
            <p:nvPr/>
          </p:nvSpPr>
          <p:spPr bwMode="auto">
            <a:xfrm>
              <a:off x="1200" y="1392"/>
              <a:ext cx="1264" cy="1168"/>
            </a:xfrm>
            <a:custGeom>
              <a:avLst/>
              <a:gdLst>
                <a:gd name="T0" fmla="*/ 72 w 1264"/>
                <a:gd name="T1" fmla="*/ 736 h 1168"/>
                <a:gd name="T2" fmla="*/ 72 w 1264"/>
                <a:gd name="T3" fmla="*/ 352 h 1168"/>
                <a:gd name="T4" fmla="*/ 504 w 1264"/>
                <a:gd name="T5" fmla="*/ 16 h 1168"/>
                <a:gd name="T6" fmla="*/ 1176 w 1264"/>
                <a:gd name="T7" fmla="*/ 256 h 1168"/>
                <a:gd name="T8" fmla="*/ 1032 w 1264"/>
                <a:gd name="T9" fmla="*/ 976 h 1168"/>
                <a:gd name="T10" fmla="*/ 312 w 1264"/>
                <a:gd name="T11" fmla="*/ 1120 h 1168"/>
                <a:gd name="T12" fmla="*/ 72 w 1264"/>
                <a:gd name="T13" fmla="*/ 688 h 1168"/>
                <a:gd name="T14" fmla="*/ 0 60000 65536"/>
                <a:gd name="T15" fmla="*/ 0 60000 65536"/>
                <a:gd name="T16" fmla="*/ 0 60000 65536"/>
                <a:gd name="T17" fmla="*/ 0 60000 65536"/>
                <a:gd name="T18" fmla="*/ 0 60000 65536"/>
                <a:gd name="T19" fmla="*/ 0 60000 65536"/>
                <a:gd name="T20" fmla="*/ 0 60000 65536"/>
                <a:gd name="T21" fmla="*/ 0 w 1264"/>
                <a:gd name="T22" fmla="*/ 0 h 1168"/>
                <a:gd name="T23" fmla="*/ 1264 w 1264"/>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4" h="1168">
                  <a:moveTo>
                    <a:pt x="72" y="736"/>
                  </a:moveTo>
                  <a:cubicBezTo>
                    <a:pt x="36" y="604"/>
                    <a:pt x="0" y="472"/>
                    <a:pt x="72" y="352"/>
                  </a:cubicBezTo>
                  <a:cubicBezTo>
                    <a:pt x="144" y="232"/>
                    <a:pt x="320" y="32"/>
                    <a:pt x="504" y="16"/>
                  </a:cubicBezTo>
                  <a:cubicBezTo>
                    <a:pt x="688" y="0"/>
                    <a:pt x="1088" y="96"/>
                    <a:pt x="1176" y="256"/>
                  </a:cubicBezTo>
                  <a:cubicBezTo>
                    <a:pt x="1264" y="416"/>
                    <a:pt x="1176" y="832"/>
                    <a:pt x="1032" y="976"/>
                  </a:cubicBezTo>
                  <a:cubicBezTo>
                    <a:pt x="888" y="1120"/>
                    <a:pt x="472" y="1168"/>
                    <a:pt x="312" y="1120"/>
                  </a:cubicBezTo>
                  <a:cubicBezTo>
                    <a:pt x="152" y="1072"/>
                    <a:pt x="112" y="880"/>
                    <a:pt x="72" y="688"/>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38265" name="Group 9">
              <a:extLst>
                <a:ext uri="{FF2B5EF4-FFF2-40B4-BE49-F238E27FC236}">
                  <a16:creationId xmlns:a16="http://schemas.microsoft.com/office/drawing/2014/main" id="{6452C628-2902-473A-8E95-71D8769D98BB}"/>
                </a:ext>
              </a:extLst>
            </p:cNvPr>
            <p:cNvGrpSpPr>
              <a:grpSpLocks/>
            </p:cNvGrpSpPr>
            <p:nvPr/>
          </p:nvGrpSpPr>
          <p:grpSpPr bwMode="auto">
            <a:xfrm>
              <a:off x="720" y="720"/>
              <a:ext cx="960" cy="576"/>
              <a:chOff x="720" y="528"/>
              <a:chExt cx="960" cy="576"/>
            </a:xfrm>
          </p:grpSpPr>
          <p:sp>
            <p:nvSpPr>
              <p:cNvPr id="138266" name="Rectangle 7">
                <a:extLst>
                  <a:ext uri="{FF2B5EF4-FFF2-40B4-BE49-F238E27FC236}">
                    <a16:creationId xmlns:a16="http://schemas.microsoft.com/office/drawing/2014/main" id="{3D28FC30-5DE5-4837-A264-582E2C85E581}"/>
                  </a:ext>
                </a:extLst>
              </p:cNvPr>
              <p:cNvSpPr>
                <a:spLocks noChangeArrowheads="1"/>
              </p:cNvSpPr>
              <p:nvPr/>
            </p:nvSpPr>
            <p:spPr bwMode="auto">
              <a:xfrm>
                <a:off x="720" y="528"/>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b="1">
                    <a:solidFill>
                      <a:srgbClr val="040408"/>
                    </a:solidFill>
                  </a:rPr>
                  <a:t>开关管</a:t>
                </a:r>
              </a:p>
            </p:txBody>
          </p:sp>
          <p:sp>
            <p:nvSpPr>
              <p:cNvPr id="138267" name="Line 8">
                <a:extLst>
                  <a:ext uri="{FF2B5EF4-FFF2-40B4-BE49-F238E27FC236}">
                    <a16:creationId xmlns:a16="http://schemas.microsoft.com/office/drawing/2014/main" id="{B1AB8BF1-04CA-44FF-85F3-847F1CE8FE26}"/>
                  </a:ext>
                </a:extLst>
              </p:cNvPr>
              <p:cNvSpPr>
                <a:spLocks noChangeShapeType="1"/>
              </p:cNvSpPr>
              <p:nvPr/>
            </p:nvSpPr>
            <p:spPr bwMode="auto">
              <a:xfrm>
                <a:off x="1248" y="768"/>
                <a:ext cx="432" cy="336"/>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4" name="Group 26">
            <a:extLst>
              <a:ext uri="{FF2B5EF4-FFF2-40B4-BE49-F238E27FC236}">
                <a16:creationId xmlns:a16="http://schemas.microsoft.com/office/drawing/2014/main" id="{6627909E-55E3-43F2-A764-46064225D6EF}"/>
              </a:ext>
            </a:extLst>
          </p:cNvPr>
          <p:cNvGrpSpPr>
            <a:grpSpLocks/>
          </p:cNvGrpSpPr>
          <p:nvPr/>
        </p:nvGrpSpPr>
        <p:grpSpPr bwMode="auto">
          <a:xfrm>
            <a:off x="0" y="1143000"/>
            <a:ext cx="2133600" cy="3683000"/>
            <a:chOff x="0" y="720"/>
            <a:chExt cx="1344" cy="2320"/>
          </a:xfrm>
        </p:grpSpPr>
        <p:sp>
          <p:nvSpPr>
            <p:cNvPr id="138260" name="Freeform 10">
              <a:extLst>
                <a:ext uri="{FF2B5EF4-FFF2-40B4-BE49-F238E27FC236}">
                  <a16:creationId xmlns:a16="http://schemas.microsoft.com/office/drawing/2014/main" id="{3BD33F8D-7FFB-47A6-A744-35814B957750}"/>
                </a:ext>
              </a:extLst>
            </p:cNvPr>
            <p:cNvSpPr>
              <a:spLocks/>
            </p:cNvSpPr>
            <p:nvPr/>
          </p:nvSpPr>
          <p:spPr bwMode="auto">
            <a:xfrm>
              <a:off x="624" y="2448"/>
              <a:ext cx="720" cy="592"/>
            </a:xfrm>
            <a:custGeom>
              <a:avLst/>
              <a:gdLst>
                <a:gd name="T0" fmla="*/ 72 w 1264"/>
                <a:gd name="T1" fmla="*/ 736 h 1168"/>
                <a:gd name="T2" fmla="*/ 72 w 1264"/>
                <a:gd name="T3" fmla="*/ 352 h 1168"/>
                <a:gd name="T4" fmla="*/ 504 w 1264"/>
                <a:gd name="T5" fmla="*/ 16 h 1168"/>
                <a:gd name="T6" fmla="*/ 1176 w 1264"/>
                <a:gd name="T7" fmla="*/ 256 h 1168"/>
                <a:gd name="T8" fmla="*/ 1032 w 1264"/>
                <a:gd name="T9" fmla="*/ 976 h 1168"/>
                <a:gd name="T10" fmla="*/ 312 w 1264"/>
                <a:gd name="T11" fmla="*/ 1120 h 1168"/>
                <a:gd name="T12" fmla="*/ 72 w 1264"/>
                <a:gd name="T13" fmla="*/ 688 h 1168"/>
                <a:gd name="T14" fmla="*/ 0 60000 65536"/>
                <a:gd name="T15" fmla="*/ 0 60000 65536"/>
                <a:gd name="T16" fmla="*/ 0 60000 65536"/>
                <a:gd name="T17" fmla="*/ 0 60000 65536"/>
                <a:gd name="T18" fmla="*/ 0 60000 65536"/>
                <a:gd name="T19" fmla="*/ 0 60000 65536"/>
                <a:gd name="T20" fmla="*/ 0 60000 65536"/>
                <a:gd name="T21" fmla="*/ 0 w 1264"/>
                <a:gd name="T22" fmla="*/ 0 h 1168"/>
                <a:gd name="T23" fmla="*/ 1264 w 1264"/>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4" h="1168">
                  <a:moveTo>
                    <a:pt x="72" y="736"/>
                  </a:moveTo>
                  <a:cubicBezTo>
                    <a:pt x="36" y="604"/>
                    <a:pt x="0" y="472"/>
                    <a:pt x="72" y="352"/>
                  </a:cubicBezTo>
                  <a:cubicBezTo>
                    <a:pt x="144" y="232"/>
                    <a:pt x="320" y="32"/>
                    <a:pt x="504" y="16"/>
                  </a:cubicBezTo>
                  <a:cubicBezTo>
                    <a:pt x="688" y="0"/>
                    <a:pt x="1088" y="96"/>
                    <a:pt x="1176" y="256"/>
                  </a:cubicBezTo>
                  <a:cubicBezTo>
                    <a:pt x="1264" y="416"/>
                    <a:pt x="1176" y="832"/>
                    <a:pt x="1032" y="976"/>
                  </a:cubicBezTo>
                  <a:cubicBezTo>
                    <a:pt x="888" y="1120"/>
                    <a:pt x="472" y="1168"/>
                    <a:pt x="312" y="1120"/>
                  </a:cubicBezTo>
                  <a:cubicBezTo>
                    <a:pt x="152" y="1072"/>
                    <a:pt x="112" y="880"/>
                    <a:pt x="72" y="688"/>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38261" name="Group 14">
              <a:extLst>
                <a:ext uri="{FF2B5EF4-FFF2-40B4-BE49-F238E27FC236}">
                  <a16:creationId xmlns:a16="http://schemas.microsoft.com/office/drawing/2014/main" id="{5C8D2483-3D27-49BC-87D1-9AE50A9283E6}"/>
                </a:ext>
              </a:extLst>
            </p:cNvPr>
            <p:cNvGrpSpPr>
              <a:grpSpLocks/>
            </p:cNvGrpSpPr>
            <p:nvPr/>
          </p:nvGrpSpPr>
          <p:grpSpPr bwMode="auto">
            <a:xfrm>
              <a:off x="0" y="720"/>
              <a:ext cx="960" cy="1728"/>
              <a:chOff x="0" y="528"/>
              <a:chExt cx="960" cy="1728"/>
            </a:xfrm>
          </p:grpSpPr>
          <p:sp>
            <p:nvSpPr>
              <p:cNvPr id="138262" name="Rectangle 12">
                <a:extLst>
                  <a:ext uri="{FF2B5EF4-FFF2-40B4-BE49-F238E27FC236}">
                    <a16:creationId xmlns:a16="http://schemas.microsoft.com/office/drawing/2014/main" id="{3B076F06-E6C7-41FD-A99A-50964FE8B069}"/>
                  </a:ext>
                </a:extLst>
              </p:cNvPr>
              <p:cNvSpPr>
                <a:spLocks noChangeArrowheads="1"/>
              </p:cNvSpPr>
              <p:nvPr/>
            </p:nvSpPr>
            <p:spPr bwMode="auto">
              <a:xfrm>
                <a:off x="0" y="528"/>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b="1">
                    <a:solidFill>
                      <a:srgbClr val="040408"/>
                    </a:solidFill>
                  </a:rPr>
                  <a:t>脉宽调整</a:t>
                </a:r>
              </a:p>
            </p:txBody>
          </p:sp>
          <p:sp>
            <p:nvSpPr>
              <p:cNvPr id="138263" name="Line 13">
                <a:extLst>
                  <a:ext uri="{FF2B5EF4-FFF2-40B4-BE49-F238E27FC236}">
                    <a16:creationId xmlns:a16="http://schemas.microsoft.com/office/drawing/2014/main" id="{D9240F19-E8B3-4AB2-BE8C-670ACDB8A763}"/>
                  </a:ext>
                </a:extLst>
              </p:cNvPr>
              <p:cNvSpPr>
                <a:spLocks noChangeShapeType="1"/>
              </p:cNvSpPr>
              <p:nvPr/>
            </p:nvSpPr>
            <p:spPr bwMode="auto">
              <a:xfrm>
                <a:off x="528" y="768"/>
                <a:ext cx="432" cy="1488"/>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 name="Group 29">
            <a:extLst>
              <a:ext uri="{FF2B5EF4-FFF2-40B4-BE49-F238E27FC236}">
                <a16:creationId xmlns:a16="http://schemas.microsoft.com/office/drawing/2014/main" id="{5B314659-5334-474B-8750-197CDD0B6BB5}"/>
              </a:ext>
            </a:extLst>
          </p:cNvPr>
          <p:cNvGrpSpPr>
            <a:grpSpLocks/>
          </p:cNvGrpSpPr>
          <p:nvPr/>
        </p:nvGrpSpPr>
        <p:grpSpPr bwMode="auto">
          <a:xfrm>
            <a:off x="5791200" y="1371600"/>
            <a:ext cx="2743200" cy="4292600"/>
            <a:chOff x="3600" y="720"/>
            <a:chExt cx="1728" cy="2704"/>
          </a:xfrm>
        </p:grpSpPr>
        <p:sp>
          <p:nvSpPr>
            <p:cNvPr id="138256" name="Freeform 15">
              <a:extLst>
                <a:ext uri="{FF2B5EF4-FFF2-40B4-BE49-F238E27FC236}">
                  <a16:creationId xmlns:a16="http://schemas.microsoft.com/office/drawing/2014/main" id="{167DCAC4-3D55-407D-AED8-3FADE710E049}"/>
                </a:ext>
              </a:extLst>
            </p:cNvPr>
            <p:cNvSpPr>
              <a:spLocks/>
            </p:cNvSpPr>
            <p:nvPr/>
          </p:nvSpPr>
          <p:spPr bwMode="auto">
            <a:xfrm>
              <a:off x="3600" y="2832"/>
              <a:ext cx="720" cy="592"/>
            </a:xfrm>
            <a:custGeom>
              <a:avLst/>
              <a:gdLst>
                <a:gd name="T0" fmla="*/ 72 w 1264"/>
                <a:gd name="T1" fmla="*/ 736 h 1168"/>
                <a:gd name="T2" fmla="*/ 72 w 1264"/>
                <a:gd name="T3" fmla="*/ 352 h 1168"/>
                <a:gd name="T4" fmla="*/ 504 w 1264"/>
                <a:gd name="T5" fmla="*/ 16 h 1168"/>
                <a:gd name="T6" fmla="*/ 1176 w 1264"/>
                <a:gd name="T7" fmla="*/ 256 h 1168"/>
                <a:gd name="T8" fmla="*/ 1032 w 1264"/>
                <a:gd name="T9" fmla="*/ 976 h 1168"/>
                <a:gd name="T10" fmla="*/ 312 w 1264"/>
                <a:gd name="T11" fmla="*/ 1120 h 1168"/>
                <a:gd name="T12" fmla="*/ 72 w 1264"/>
                <a:gd name="T13" fmla="*/ 688 h 1168"/>
                <a:gd name="T14" fmla="*/ 0 60000 65536"/>
                <a:gd name="T15" fmla="*/ 0 60000 65536"/>
                <a:gd name="T16" fmla="*/ 0 60000 65536"/>
                <a:gd name="T17" fmla="*/ 0 60000 65536"/>
                <a:gd name="T18" fmla="*/ 0 60000 65536"/>
                <a:gd name="T19" fmla="*/ 0 60000 65536"/>
                <a:gd name="T20" fmla="*/ 0 60000 65536"/>
                <a:gd name="T21" fmla="*/ 0 w 1264"/>
                <a:gd name="T22" fmla="*/ 0 h 1168"/>
                <a:gd name="T23" fmla="*/ 1264 w 1264"/>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4" h="1168">
                  <a:moveTo>
                    <a:pt x="72" y="736"/>
                  </a:moveTo>
                  <a:cubicBezTo>
                    <a:pt x="36" y="604"/>
                    <a:pt x="0" y="472"/>
                    <a:pt x="72" y="352"/>
                  </a:cubicBezTo>
                  <a:cubicBezTo>
                    <a:pt x="144" y="232"/>
                    <a:pt x="320" y="32"/>
                    <a:pt x="504" y="16"/>
                  </a:cubicBezTo>
                  <a:cubicBezTo>
                    <a:pt x="688" y="0"/>
                    <a:pt x="1088" y="96"/>
                    <a:pt x="1176" y="256"/>
                  </a:cubicBezTo>
                  <a:cubicBezTo>
                    <a:pt x="1264" y="416"/>
                    <a:pt x="1176" y="832"/>
                    <a:pt x="1032" y="976"/>
                  </a:cubicBezTo>
                  <a:cubicBezTo>
                    <a:pt x="888" y="1120"/>
                    <a:pt x="472" y="1168"/>
                    <a:pt x="312" y="1120"/>
                  </a:cubicBezTo>
                  <a:cubicBezTo>
                    <a:pt x="152" y="1072"/>
                    <a:pt x="112" y="880"/>
                    <a:pt x="72" y="688"/>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38257" name="Group 18">
              <a:extLst>
                <a:ext uri="{FF2B5EF4-FFF2-40B4-BE49-F238E27FC236}">
                  <a16:creationId xmlns:a16="http://schemas.microsoft.com/office/drawing/2014/main" id="{6A34F24C-9ECB-4BCD-B0AB-1FD3F8585C11}"/>
                </a:ext>
              </a:extLst>
            </p:cNvPr>
            <p:cNvGrpSpPr>
              <a:grpSpLocks/>
            </p:cNvGrpSpPr>
            <p:nvPr/>
          </p:nvGrpSpPr>
          <p:grpSpPr bwMode="auto">
            <a:xfrm>
              <a:off x="4128" y="720"/>
              <a:ext cx="1200" cy="2160"/>
              <a:chOff x="4128" y="720"/>
              <a:chExt cx="1200" cy="2160"/>
            </a:xfrm>
          </p:grpSpPr>
          <p:sp>
            <p:nvSpPr>
              <p:cNvPr id="138258" name="Rectangle 16">
                <a:extLst>
                  <a:ext uri="{FF2B5EF4-FFF2-40B4-BE49-F238E27FC236}">
                    <a16:creationId xmlns:a16="http://schemas.microsoft.com/office/drawing/2014/main" id="{86FA1E32-8910-4D11-9C29-E9C442CD5112}"/>
                  </a:ext>
                </a:extLst>
              </p:cNvPr>
              <p:cNvSpPr>
                <a:spLocks noChangeArrowheads="1"/>
              </p:cNvSpPr>
              <p:nvPr/>
            </p:nvSpPr>
            <p:spPr bwMode="auto">
              <a:xfrm>
                <a:off x="4560" y="720"/>
                <a:ext cx="768"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rgbClr val="040408"/>
                    </a:solidFill>
                    <a:latin typeface="Times New Roman" panose="02020603050405020304" pitchFamily="18" charset="0"/>
                  </a:rPr>
                  <a:t>误差放大器</a:t>
                </a:r>
                <a:r>
                  <a:rPr lang="zh-CN" altLang="en-US">
                    <a:latin typeface="Times New Roman" panose="02020603050405020304" pitchFamily="18" charset="0"/>
                  </a:rPr>
                  <a:t> </a:t>
                </a:r>
              </a:p>
            </p:txBody>
          </p:sp>
          <p:sp>
            <p:nvSpPr>
              <p:cNvPr id="138259" name="Line 17">
                <a:extLst>
                  <a:ext uri="{FF2B5EF4-FFF2-40B4-BE49-F238E27FC236}">
                    <a16:creationId xmlns:a16="http://schemas.microsoft.com/office/drawing/2014/main" id="{F369435F-480A-43F7-A7D9-5EC84D29926A}"/>
                  </a:ext>
                </a:extLst>
              </p:cNvPr>
              <p:cNvSpPr>
                <a:spLocks noChangeShapeType="1"/>
              </p:cNvSpPr>
              <p:nvPr/>
            </p:nvSpPr>
            <p:spPr bwMode="auto">
              <a:xfrm flipH="1">
                <a:off x="4128" y="912"/>
                <a:ext cx="672" cy="1968"/>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8" name="Group 28">
            <a:extLst>
              <a:ext uri="{FF2B5EF4-FFF2-40B4-BE49-F238E27FC236}">
                <a16:creationId xmlns:a16="http://schemas.microsoft.com/office/drawing/2014/main" id="{3CD530BC-E995-40F7-B1EF-44226BBE3CD5}"/>
              </a:ext>
            </a:extLst>
          </p:cNvPr>
          <p:cNvGrpSpPr>
            <a:grpSpLocks/>
          </p:cNvGrpSpPr>
          <p:nvPr/>
        </p:nvGrpSpPr>
        <p:grpSpPr bwMode="auto">
          <a:xfrm>
            <a:off x="3200400" y="1219200"/>
            <a:ext cx="1752600" cy="3733800"/>
            <a:chOff x="2016" y="768"/>
            <a:chExt cx="1104" cy="2352"/>
          </a:xfrm>
        </p:grpSpPr>
        <p:sp>
          <p:nvSpPr>
            <p:cNvPr id="138253" name="Rectangle 19">
              <a:extLst>
                <a:ext uri="{FF2B5EF4-FFF2-40B4-BE49-F238E27FC236}">
                  <a16:creationId xmlns:a16="http://schemas.microsoft.com/office/drawing/2014/main" id="{3CA3D16B-25AA-4E47-87F8-53FBCA1FAD9A}"/>
                </a:ext>
              </a:extLst>
            </p:cNvPr>
            <p:cNvSpPr>
              <a:spLocks noChangeArrowheads="1"/>
            </p:cNvSpPr>
            <p:nvPr/>
          </p:nvSpPr>
          <p:spPr bwMode="auto">
            <a:xfrm>
              <a:off x="2016" y="768"/>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rgbClr val="040408"/>
                  </a:solidFill>
                  <a:latin typeface="宋体" panose="02010600030101010101" pitchFamily="2" charset="-122"/>
                </a:rPr>
                <a:t>自激振荡电路</a:t>
              </a:r>
              <a:r>
                <a:rPr lang="zh-CN" altLang="en-US" sz="1600">
                  <a:solidFill>
                    <a:srgbClr val="040408"/>
                  </a:solidFill>
                  <a:latin typeface="宋体" panose="02010600030101010101" pitchFamily="2" charset="-122"/>
                </a:rPr>
                <a:t> </a:t>
              </a:r>
            </a:p>
          </p:txBody>
        </p:sp>
        <p:sp>
          <p:nvSpPr>
            <p:cNvPr id="138254" name="Freeform 20">
              <a:extLst>
                <a:ext uri="{FF2B5EF4-FFF2-40B4-BE49-F238E27FC236}">
                  <a16:creationId xmlns:a16="http://schemas.microsoft.com/office/drawing/2014/main" id="{E443CC98-FEBD-43FF-ADF4-A91955235CFE}"/>
                </a:ext>
              </a:extLst>
            </p:cNvPr>
            <p:cNvSpPr>
              <a:spLocks/>
            </p:cNvSpPr>
            <p:nvPr/>
          </p:nvSpPr>
          <p:spPr bwMode="auto">
            <a:xfrm>
              <a:off x="2352" y="1824"/>
              <a:ext cx="432" cy="1296"/>
            </a:xfrm>
            <a:custGeom>
              <a:avLst/>
              <a:gdLst>
                <a:gd name="T0" fmla="*/ 72 w 1264"/>
                <a:gd name="T1" fmla="*/ 736 h 1168"/>
                <a:gd name="T2" fmla="*/ 72 w 1264"/>
                <a:gd name="T3" fmla="*/ 352 h 1168"/>
                <a:gd name="T4" fmla="*/ 504 w 1264"/>
                <a:gd name="T5" fmla="*/ 16 h 1168"/>
                <a:gd name="T6" fmla="*/ 1176 w 1264"/>
                <a:gd name="T7" fmla="*/ 256 h 1168"/>
                <a:gd name="T8" fmla="*/ 1032 w 1264"/>
                <a:gd name="T9" fmla="*/ 976 h 1168"/>
                <a:gd name="T10" fmla="*/ 312 w 1264"/>
                <a:gd name="T11" fmla="*/ 1120 h 1168"/>
                <a:gd name="T12" fmla="*/ 72 w 1264"/>
                <a:gd name="T13" fmla="*/ 688 h 1168"/>
                <a:gd name="T14" fmla="*/ 0 60000 65536"/>
                <a:gd name="T15" fmla="*/ 0 60000 65536"/>
                <a:gd name="T16" fmla="*/ 0 60000 65536"/>
                <a:gd name="T17" fmla="*/ 0 60000 65536"/>
                <a:gd name="T18" fmla="*/ 0 60000 65536"/>
                <a:gd name="T19" fmla="*/ 0 60000 65536"/>
                <a:gd name="T20" fmla="*/ 0 60000 65536"/>
                <a:gd name="T21" fmla="*/ 0 w 1264"/>
                <a:gd name="T22" fmla="*/ 0 h 1168"/>
                <a:gd name="T23" fmla="*/ 1264 w 1264"/>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4" h="1168">
                  <a:moveTo>
                    <a:pt x="72" y="736"/>
                  </a:moveTo>
                  <a:cubicBezTo>
                    <a:pt x="36" y="604"/>
                    <a:pt x="0" y="472"/>
                    <a:pt x="72" y="352"/>
                  </a:cubicBezTo>
                  <a:cubicBezTo>
                    <a:pt x="144" y="232"/>
                    <a:pt x="320" y="32"/>
                    <a:pt x="504" y="16"/>
                  </a:cubicBezTo>
                  <a:cubicBezTo>
                    <a:pt x="688" y="0"/>
                    <a:pt x="1088" y="96"/>
                    <a:pt x="1176" y="256"/>
                  </a:cubicBezTo>
                  <a:cubicBezTo>
                    <a:pt x="1264" y="416"/>
                    <a:pt x="1176" y="832"/>
                    <a:pt x="1032" y="976"/>
                  </a:cubicBezTo>
                  <a:cubicBezTo>
                    <a:pt x="888" y="1120"/>
                    <a:pt x="472" y="1168"/>
                    <a:pt x="312" y="1120"/>
                  </a:cubicBezTo>
                  <a:cubicBezTo>
                    <a:pt x="152" y="1072"/>
                    <a:pt x="112" y="880"/>
                    <a:pt x="72" y="688"/>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8255" name="Line 21">
              <a:extLst>
                <a:ext uri="{FF2B5EF4-FFF2-40B4-BE49-F238E27FC236}">
                  <a16:creationId xmlns:a16="http://schemas.microsoft.com/office/drawing/2014/main" id="{D94ECB4F-D97B-4B5E-9624-705223743F9A}"/>
                </a:ext>
              </a:extLst>
            </p:cNvPr>
            <p:cNvSpPr>
              <a:spLocks noChangeShapeType="1"/>
            </p:cNvSpPr>
            <p:nvPr/>
          </p:nvSpPr>
          <p:spPr bwMode="auto">
            <a:xfrm>
              <a:off x="2640" y="91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30">
            <a:extLst>
              <a:ext uri="{FF2B5EF4-FFF2-40B4-BE49-F238E27FC236}">
                <a16:creationId xmlns:a16="http://schemas.microsoft.com/office/drawing/2014/main" id="{B394559C-2D05-410D-8422-A98839C87E25}"/>
              </a:ext>
            </a:extLst>
          </p:cNvPr>
          <p:cNvGrpSpPr>
            <a:grpSpLocks/>
          </p:cNvGrpSpPr>
          <p:nvPr/>
        </p:nvGrpSpPr>
        <p:grpSpPr bwMode="auto">
          <a:xfrm>
            <a:off x="3657600" y="5638800"/>
            <a:ext cx="2590800" cy="838200"/>
            <a:chOff x="2304" y="3552"/>
            <a:chExt cx="1632" cy="528"/>
          </a:xfrm>
        </p:grpSpPr>
        <p:sp>
          <p:nvSpPr>
            <p:cNvPr id="138249" name="Freeform 22">
              <a:extLst>
                <a:ext uri="{FF2B5EF4-FFF2-40B4-BE49-F238E27FC236}">
                  <a16:creationId xmlns:a16="http://schemas.microsoft.com/office/drawing/2014/main" id="{6F23750A-66C4-443C-8BFD-840A5214106D}"/>
                </a:ext>
              </a:extLst>
            </p:cNvPr>
            <p:cNvSpPr>
              <a:spLocks/>
            </p:cNvSpPr>
            <p:nvPr/>
          </p:nvSpPr>
          <p:spPr bwMode="auto">
            <a:xfrm>
              <a:off x="3504" y="3552"/>
              <a:ext cx="432" cy="528"/>
            </a:xfrm>
            <a:custGeom>
              <a:avLst/>
              <a:gdLst>
                <a:gd name="T0" fmla="*/ 72 w 1264"/>
                <a:gd name="T1" fmla="*/ 736 h 1168"/>
                <a:gd name="T2" fmla="*/ 72 w 1264"/>
                <a:gd name="T3" fmla="*/ 352 h 1168"/>
                <a:gd name="T4" fmla="*/ 504 w 1264"/>
                <a:gd name="T5" fmla="*/ 16 h 1168"/>
                <a:gd name="T6" fmla="*/ 1176 w 1264"/>
                <a:gd name="T7" fmla="*/ 256 h 1168"/>
                <a:gd name="T8" fmla="*/ 1032 w 1264"/>
                <a:gd name="T9" fmla="*/ 976 h 1168"/>
                <a:gd name="T10" fmla="*/ 312 w 1264"/>
                <a:gd name="T11" fmla="*/ 1120 h 1168"/>
                <a:gd name="T12" fmla="*/ 72 w 1264"/>
                <a:gd name="T13" fmla="*/ 688 h 1168"/>
                <a:gd name="T14" fmla="*/ 0 60000 65536"/>
                <a:gd name="T15" fmla="*/ 0 60000 65536"/>
                <a:gd name="T16" fmla="*/ 0 60000 65536"/>
                <a:gd name="T17" fmla="*/ 0 60000 65536"/>
                <a:gd name="T18" fmla="*/ 0 60000 65536"/>
                <a:gd name="T19" fmla="*/ 0 60000 65536"/>
                <a:gd name="T20" fmla="*/ 0 60000 65536"/>
                <a:gd name="T21" fmla="*/ 0 w 1264"/>
                <a:gd name="T22" fmla="*/ 0 h 1168"/>
                <a:gd name="T23" fmla="*/ 1264 w 1264"/>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4" h="1168">
                  <a:moveTo>
                    <a:pt x="72" y="736"/>
                  </a:moveTo>
                  <a:cubicBezTo>
                    <a:pt x="36" y="604"/>
                    <a:pt x="0" y="472"/>
                    <a:pt x="72" y="352"/>
                  </a:cubicBezTo>
                  <a:cubicBezTo>
                    <a:pt x="144" y="232"/>
                    <a:pt x="320" y="32"/>
                    <a:pt x="504" y="16"/>
                  </a:cubicBezTo>
                  <a:cubicBezTo>
                    <a:pt x="688" y="0"/>
                    <a:pt x="1088" y="96"/>
                    <a:pt x="1176" y="256"/>
                  </a:cubicBezTo>
                  <a:cubicBezTo>
                    <a:pt x="1264" y="416"/>
                    <a:pt x="1176" y="832"/>
                    <a:pt x="1032" y="976"/>
                  </a:cubicBezTo>
                  <a:cubicBezTo>
                    <a:pt x="888" y="1120"/>
                    <a:pt x="472" y="1168"/>
                    <a:pt x="312" y="1120"/>
                  </a:cubicBezTo>
                  <a:cubicBezTo>
                    <a:pt x="152" y="1072"/>
                    <a:pt x="112" y="880"/>
                    <a:pt x="72" y="688"/>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38250" name="Group 25">
              <a:extLst>
                <a:ext uri="{FF2B5EF4-FFF2-40B4-BE49-F238E27FC236}">
                  <a16:creationId xmlns:a16="http://schemas.microsoft.com/office/drawing/2014/main" id="{46A49348-F5D0-4579-8EA8-9AAF7657DAD1}"/>
                </a:ext>
              </a:extLst>
            </p:cNvPr>
            <p:cNvGrpSpPr>
              <a:grpSpLocks/>
            </p:cNvGrpSpPr>
            <p:nvPr/>
          </p:nvGrpSpPr>
          <p:grpSpPr bwMode="auto">
            <a:xfrm>
              <a:off x="2304" y="3648"/>
              <a:ext cx="1200" cy="231"/>
              <a:chOff x="2304" y="3648"/>
              <a:chExt cx="1200" cy="231"/>
            </a:xfrm>
          </p:grpSpPr>
          <p:sp>
            <p:nvSpPr>
              <p:cNvPr id="138251" name="Rectangle 23">
                <a:extLst>
                  <a:ext uri="{FF2B5EF4-FFF2-40B4-BE49-F238E27FC236}">
                    <a16:creationId xmlns:a16="http://schemas.microsoft.com/office/drawing/2014/main" id="{A5A14738-47AC-42E9-B0C6-A4C67E34D377}"/>
                  </a:ext>
                </a:extLst>
              </p:cNvPr>
              <p:cNvSpPr>
                <a:spLocks noChangeArrowheads="1"/>
              </p:cNvSpPr>
              <p:nvPr/>
            </p:nvSpPr>
            <p:spPr bwMode="auto">
              <a:xfrm>
                <a:off x="2304" y="3648"/>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rgbClr val="040408"/>
                    </a:solidFill>
                    <a:latin typeface="宋体" panose="02010600030101010101" pitchFamily="2" charset="-122"/>
                  </a:rPr>
                  <a:t>基准电压源</a:t>
                </a:r>
                <a:r>
                  <a:rPr lang="zh-CN" altLang="en-US" sz="1800">
                    <a:solidFill>
                      <a:srgbClr val="040408"/>
                    </a:solidFill>
                    <a:latin typeface="宋体" panose="02010600030101010101" pitchFamily="2" charset="-122"/>
                  </a:rPr>
                  <a:t> </a:t>
                </a:r>
              </a:p>
            </p:txBody>
          </p:sp>
          <p:sp>
            <p:nvSpPr>
              <p:cNvPr id="138252" name="Line 24">
                <a:extLst>
                  <a:ext uri="{FF2B5EF4-FFF2-40B4-BE49-F238E27FC236}">
                    <a16:creationId xmlns:a16="http://schemas.microsoft.com/office/drawing/2014/main" id="{4314055A-1F49-41F5-905F-DD606A09F2AC}"/>
                  </a:ext>
                </a:extLst>
              </p:cNvPr>
              <p:cNvSpPr>
                <a:spLocks noChangeShapeType="1"/>
              </p:cNvSpPr>
              <p:nvPr/>
            </p:nvSpPr>
            <p:spPr bwMode="auto">
              <a:xfrm>
                <a:off x="3072" y="3744"/>
                <a:ext cx="432"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blinds(horizontal)">
                                      <p:cBhvr>
                                        <p:cTn id="7" dur="500"/>
                                        <p:tgtEl>
                                          <p:spTgt spid="1034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5DADF10F-74C7-44A0-9830-1FD773774155}"/>
              </a:ext>
            </a:extLst>
          </p:cNvPr>
          <p:cNvSpPr>
            <a:spLocks noGrp="1" noChangeArrowheads="1"/>
          </p:cNvSpPr>
          <p:nvPr>
            <p:ph type="title"/>
          </p:nvPr>
        </p:nvSpPr>
        <p:spPr>
          <a:xfrm>
            <a:off x="609600" y="381000"/>
            <a:ext cx="7772400" cy="533400"/>
          </a:xfrm>
        </p:spPr>
        <p:txBody>
          <a:bodyPr/>
          <a:lstStyle/>
          <a:p>
            <a:pPr algn="ctr" eaLnBrk="1" hangingPunct="1"/>
            <a:r>
              <a:rPr lang="zh-CN" altLang="en-US" sz="3600" b="1">
                <a:solidFill>
                  <a:srgbClr val="040408"/>
                </a:solidFill>
              </a:rPr>
              <a:t>半桥型开关稳压电源</a:t>
            </a:r>
            <a:endParaRPr lang="zh-CN" altLang="en-US"/>
          </a:p>
        </p:txBody>
      </p:sp>
      <p:pic>
        <p:nvPicPr>
          <p:cNvPr id="139267" name="Picture 7" descr="sg3525">
            <a:extLst>
              <a:ext uri="{FF2B5EF4-FFF2-40B4-BE49-F238E27FC236}">
                <a16:creationId xmlns:a16="http://schemas.microsoft.com/office/drawing/2014/main" id="{E0DDD7CB-69EC-4A40-92DF-6489FF079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150938"/>
            <a:ext cx="8351837"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CE02A729-03B8-4E01-9228-89D675FE5163}"/>
              </a:ext>
            </a:extLst>
          </p:cNvPr>
          <p:cNvSpPr>
            <a:spLocks noGrp="1" noChangeArrowheads="1"/>
          </p:cNvSpPr>
          <p:nvPr>
            <p:ph type="title"/>
          </p:nvPr>
        </p:nvSpPr>
        <p:spPr>
          <a:xfrm>
            <a:off x="457200" y="0"/>
            <a:ext cx="7772400" cy="609600"/>
          </a:xfrm>
        </p:spPr>
        <p:txBody>
          <a:bodyPr/>
          <a:lstStyle/>
          <a:p>
            <a:pPr algn="ctr" eaLnBrk="1" hangingPunct="1"/>
            <a:r>
              <a:rPr lang="zh-CN" altLang="en-US" sz="3200">
                <a:solidFill>
                  <a:srgbClr val="07080F"/>
                </a:solidFill>
                <a:ea typeface="黑体" panose="02010609060101010101" pitchFamily="49" charset="-122"/>
              </a:rPr>
              <a:t>波形分析</a:t>
            </a:r>
            <a:endParaRPr lang="zh-CN" altLang="en-US"/>
          </a:p>
        </p:txBody>
      </p:sp>
      <p:grpSp>
        <p:nvGrpSpPr>
          <p:cNvPr id="140291" name="Group 4">
            <a:extLst>
              <a:ext uri="{FF2B5EF4-FFF2-40B4-BE49-F238E27FC236}">
                <a16:creationId xmlns:a16="http://schemas.microsoft.com/office/drawing/2014/main" id="{18D407A9-9711-48B3-B1C3-4D58D1E1E306}"/>
              </a:ext>
            </a:extLst>
          </p:cNvPr>
          <p:cNvGrpSpPr>
            <a:grpSpLocks/>
          </p:cNvGrpSpPr>
          <p:nvPr/>
        </p:nvGrpSpPr>
        <p:grpSpPr bwMode="auto">
          <a:xfrm>
            <a:off x="762000" y="381000"/>
            <a:ext cx="7772400" cy="6477000"/>
            <a:chOff x="1216" y="1695"/>
            <a:chExt cx="8780" cy="10950"/>
          </a:xfrm>
        </p:grpSpPr>
        <p:grpSp>
          <p:nvGrpSpPr>
            <p:cNvPr id="140298" name="Group 5">
              <a:extLst>
                <a:ext uri="{FF2B5EF4-FFF2-40B4-BE49-F238E27FC236}">
                  <a16:creationId xmlns:a16="http://schemas.microsoft.com/office/drawing/2014/main" id="{2F7E8B01-E7B8-432D-9B51-4C6FCF473B34}"/>
                </a:ext>
              </a:extLst>
            </p:cNvPr>
            <p:cNvGrpSpPr>
              <a:grpSpLocks/>
            </p:cNvGrpSpPr>
            <p:nvPr/>
          </p:nvGrpSpPr>
          <p:grpSpPr bwMode="auto">
            <a:xfrm>
              <a:off x="1216" y="9450"/>
              <a:ext cx="7864" cy="1800"/>
              <a:chOff x="1216" y="9450"/>
              <a:chExt cx="7864" cy="1800"/>
            </a:xfrm>
          </p:grpSpPr>
          <p:grpSp>
            <p:nvGrpSpPr>
              <p:cNvPr id="140439" name="Group 6">
                <a:extLst>
                  <a:ext uri="{FF2B5EF4-FFF2-40B4-BE49-F238E27FC236}">
                    <a16:creationId xmlns:a16="http://schemas.microsoft.com/office/drawing/2014/main" id="{8020E835-90FC-413C-BF62-590050D38939}"/>
                  </a:ext>
                </a:extLst>
              </p:cNvPr>
              <p:cNvGrpSpPr>
                <a:grpSpLocks/>
              </p:cNvGrpSpPr>
              <p:nvPr/>
            </p:nvGrpSpPr>
            <p:grpSpPr bwMode="auto">
              <a:xfrm>
                <a:off x="1746" y="9645"/>
                <a:ext cx="7334" cy="1605"/>
                <a:chOff x="1756" y="1950"/>
                <a:chExt cx="7334" cy="1860"/>
              </a:xfrm>
            </p:grpSpPr>
            <p:sp>
              <p:nvSpPr>
                <p:cNvPr id="140452" name="Line 7">
                  <a:extLst>
                    <a:ext uri="{FF2B5EF4-FFF2-40B4-BE49-F238E27FC236}">
                      <a16:creationId xmlns:a16="http://schemas.microsoft.com/office/drawing/2014/main" id="{57BFD08E-A2A2-4B14-97D1-CFE8EF31A78A}"/>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453" name="Line 8">
                  <a:extLst>
                    <a:ext uri="{FF2B5EF4-FFF2-40B4-BE49-F238E27FC236}">
                      <a16:creationId xmlns:a16="http://schemas.microsoft.com/office/drawing/2014/main" id="{044B473C-85CB-4DF7-97E4-DF91159B61B9}"/>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440" name="Group 9">
                <a:extLst>
                  <a:ext uri="{FF2B5EF4-FFF2-40B4-BE49-F238E27FC236}">
                    <a16:creationId xmlns:a16="http://schemas.microsoft.com/office/drawing/2014/main" id="{0282096B-0002-49E8-A8C5-B5A7665111AB}"/>
                  </a:ext>
                </a:extLst>
              </p:cNvPr>
              <p:cNvGrpSpPr>
                <a:grpSpLocks/>
              </p:cNvGrpSpPr>
              <p:nvPr/>
            </p:nvGrpSpPr>
            <p:grpSpPr bwMode="auto">
              <a:xfrm>
                <a:off x="1830" y="9699"/>
                <a:ext cx="7004" cy="1034"/>
                <a:chOff x="1830" y="9699"/>
                <a:chExt cx="7004" cy="1034"/>
              </a:xfrm>
            </p:grpSpPr>
            <p:grpSp>
              <p:nvGrpSpPr>
                <p:cNvPr id="140442" name="Group 10">
                  <a:extLst>
                    <a:ext uri="{FF2B5EF4-FFF2-40B4-BE49-F238E27FC236}">
                      <a16:creationId xmlns:a16="http://schemas.microsoft.com/office/drawing/2014/main" id="{C8EADF19-D1BD-4633-B458-1D91C4820A50}"/>
                    </a:ext>
                  </a:extLst>
                </p:cNvPr>
                <p:cNvGrpSpPr>
                  <a:grpSpLocks/>
                </p:cNvGrpSpPr>
                <p:nvPr/>
              </p:nvGrpSpPr>
              <p:grpSpPr bwMode="auto">
                <a:xfrm>
                  <a:off x="1964" y="9699"/>
                  <a:ext cx="6870" cy="1034"/>
                  <a:chOff x="1964" y="9699"/>
                  <a:chExt cx="6870" cy="1034"/>
                </a:xfrm>
              </p:grpSpPr>
              <p:sp>
                <p:nvSpPr>
                  <p:cNvPr id="140444" name="Line 11">
                    <a:extLst>
                      <a:ext uri="{FF2B5EF4-FFF2-40B4-BE49-F238E27FC236}">
                        <a16:creationId xmlns:a16="http://schemas.microsoft.com/office/drawing/2014/main" id="{05384E3C-64FD-45BD-A75C-D1524081C71F}"/>
                      </a:ext>
                    </a:extLst>
                  </p:cNvPr>
                  <p:cNvSpPr>
                    <a:spLocks noChangeShapeType="1"/>
                  </p:cNvSpPr>
                  <p:nvPr/>
                </p:nvSpPr>
                <p:spPr bwMode="auto">
                  <a:xfrm rot="5400000">
                    <a:off x="5715" y="10208"/>
                    <a:ext cx="103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45" name="Line 12">
                    <a:extLst>
                      <a:ext uri="{FF2B5EF4-FFF2-40B4-BE49-F238E27FC236}">
                        <a16:creationId xmlns:a16="http://schemas.microsoft.com/office/drawing/2014/main" id="{DC4711F7-345D-4C88-9D3D-5BA4D38262EE}"/>
                      </a:ext>
                    </a:extLst>
                  </p:cNvPr>
                  <p:cNvSpPr>
                    <a:spLocks noChangeShapeType="1"/>
                  </p:cNvSpPr>
                  <p:nvPr/>
                </p:nvSpPr>
                <p:spPr bwMode="auto">
                  <a:xfrm flipV="1">
                    <a:off x="2774" y="9879"/>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46" name="Line 13">
                    <a:extLst>
                      <a:ext uri="{FF2B5EF4-FFF2-40B4-BE49-F238E27FC236}">
                        <a16:creationId xmlns:a16="http://schemas.microsoft.com/office/drawing/2014/main" id="{16C4F696-981B-4A7C-A050-34C221B798DC}"/>
                      </a:ext>
                    </a:extLst>
                  </p:cNvPr>
                  <p:cNvSpPr>
                    <a:spLocks noChangeShapeType="1"/>
                  </p:cNvSpPr>
                  <p:nvPr/>
                </p:nvSpPr>
                <p:spPr bwMode="auto">
                  <a:xfrm>
                    <a:off x="2774" y="10659"/>
                    <a:ext cx="3420" cy="3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47" name="Line 14">
                    <a:extLst>
                      <a:ext uri="{FF2B5EF4-FFF2-40B4-BE49-F238E27FC236}">
                        <a16:creationId xmlns:a16="http://schemas.microsoft.com/office/drawing/2014/main" id="{FBF66FAD-05A1-4FB2-A008-3C16D5BC0508}"/>
                      </a:ext>
                    </a:extLst>
                  </p:cNvPr>
                  <p:cNvSpPr>
                    <a:spLocks noChangeShapeType="1"/>
                  </p:cNvSpPr>
                  <p:nvPr/>
                </p:nvSpPr>
                <p:spPr bwMode="auto">
                  <a:xfrm>
                    <a:off x="1964" y="9894"/>
                    <a:ext cx="82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0448" name="Group 15">
                    <a:extLst>
                      <a:ext uri="{FF2B5EF4-FFF2-40B4-BE49-F238E27FC236}">
                        <a16:creationId xmlns:a16="http://schemas.microsoft.com/office/drawing/2014/main" id="{C8756018-6174-46C2-97D9-FB2CF9A78C46}"/>
                      </a:ext>
                    </a:extLst>
                  </p:cNvPr>
                  <p:cNvGrpSpPr>
                    <a:grpSpLocks/>
                  </p:cNvGrpSpPr>
                  <p:nvPr/>
                </p:nvGrpSpPr>
                <p:grpSpPr bwMode="auto">
                  <a:xfrm>
                    <a:off x="6254" y="9714"/>
                    <a:ext cx="2580" cy="960"/>
                    <a:chOff x="1964" y="9879"/>
                    <a:chExt cx="2940" cy="795"/>
                  </a:xfrm>
                </p:grpSpPr>
                <p:sp>
                  <p:nvSpPr>
                    <p:cNvPr id="140449" name="Line 16">
                      <a:extLst>
                        <a:ext uri="{FF2B5EF4-FFF2-40B4-BE49-F238E27FC236}">
                          <a16:creationId xmlns:a16="http://schemas.microsoft.com/office/drawing/2014/main" id="{46097435-7147-46D7-9EEF-DF0A1122A2B3}"/>
                        </a:ext>
                      </a:extLst>
                    </p:cNvPr>
                    <p:cNvSpPr>
                      <a:spLocks noChangeShapeType="1"/>
                    </p:cNvSpPr>
                    <p:nvPr/>
                  </p:nvSpPr>
                  <p:spPr bwMode="auto">
                    <a:xfrm flipV="1">
                      <a:off x="2774" y="9879"/>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50" name="Line 17">
                      <a:extLst>
                        <a:ext uri="{FF2B5EF4-FFF2-40B4-BE49-F238E27FC236}">
                          <a16:creationId xmlns:a16="http://schemas.microsoft.com/office/drawing/2014/main" id="{FC9D924F-8FF2-4A5C-9165-B69CA348BCE2}"/>
                        </a:ext>
                      </a:extLst>
                    </p:cNvPr>
                    <p:cNvSpPr>
                      <a:spLocks noChangeShapeType="1"/>
                    </p:cNvSpPr>
                    <p:nvPr/>
                  </p:nvSpPr>
                  <p:spPr bwMode="auto">
                    <a:xfrm>
                      <a:off x="2774" y="10659"/>
                      <a:ext cx="2130"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51" name="Line 18">
                      <a:extLst>
                        <a:ext uri="{FF2B5EF4-FFF2-40B4-BE49-F238E27FC236}">
                          <a16:creationId xmlns:a16="http://schemas.microsoft.com/office/drawing/2014/main" id="{D74BC3A8-2A2B-42DC-9873-C3FEDF97463A}"/>
                        </a:ext>
                      </a:extLst>
                    </p:cNvPr>
                    <p:cNvSpPr>
                      <a:spLocks noChangeShapeType="1"/>
                    </p:cNvSpPr>
                    <p:nvPr/>
                  </p:nvSpPr>
                  <p:spPr bwMode="auto">
                    <a:xfrm>
                      <a:off x="1964" y="9894"/>
                      <a:ext cx="82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40443" name="Line 19">
                  <a:extLst>
                    <a:ext uri="{FF2B5EF4-FFF2-40B4-BE49-F238E27FC236}">
                      <a16:creationId xmlns:a16="http://schemas.microsoft.com/office/drawing/2014/main" id="{FBF5DE44-0191-4790-B687-19B2BCF24CB1}"/>
                    </a:ext>
                  </a:extLst>
                </p:cNvPr>
                <p:cNvSpPr>
                  <a:spLocks noChangeShapeType="1"/>
                </p:cNvSpPr>
                <p:nvPr/>
              </p:nvSpPr>
              <p:spPr bwMode="auto">
                <a:xfrm flipH="1">
                  <a:off x="1830" y="9900"/>
                  <a:ext cx="570" cy="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441" name="Text Box 20">
                <a:extLst>
                  <a:ext uri="{FF2B5EF4-FFF2-40B4-BE49-F238E27FC236}">
                    <a16:creationId xmlns:a16="http://schemas.microsoft.com/office/drawing/2014/main" id="{D99F1BA5-9DC8-4381-B119-279F495A0C77}"/>
                  </a:ext>
                </a:extLst>
              </p:cNvPr>
              <p:cNvSpPr txBox="1">
                <a:spLocks noChangeArrowheads="1"/>
              </p:cNvSpPr>
              <p:nvPr/>
            </p:nvSpPr>
            <p:spPr bwMode="auto">
              <a:xfrm>
                <a:off x="1216" y="9450"/>
                <a:ext cx="838"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Vo1</a:t>
                </a:r>
              </a:p>
            </p:txBody>
          </p:sp>
        </p:grpSp>
        <p:sp>
          <p:nvSpPr>
            <p:cNvPr id="140299" name="Line 21">
              <a:extLst>
                <a:ext uri="{FF2B5EF4-FFF2-40B4-BE49-F238E27FC236}">
                  <a16:creationId xmlns:a16="http://schemas.microsoft.com/office/drawing/2014/main" id="{1139FDE3-3DCD-487A-A6AB-4391C1BB63C3}"/>
                </a:ext>
              </a:extLst>
            </p:cNvPr>
            <p:cNvSpPr>
              <a:spLocks noChangeShapeType="1"/>
            </p:cNvSpPr>
            <p:nvPr/>
          </p:nvSpPr>
          <p:spPr bwMode="auto">
            <a:xfrm>
              <a:off x="3884" y="2370"/>
              <a:ext cx="0" cy="2730"/>
            </a:xfrm>
            <a:prstGeom prst="line">
              <a:avLst/>
            </a:prstGeom>
            <a:noFill/>
            <a:ln w="19050">
              <a:solidFill>
                <a:srgbClr val="3333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0300" name="Group 22">
              <a:extLst>
                <a:ext uri="{FF2B5EF4-FFF2-40B4-BE49-F238E27FC236}">
                  <a16:creationId xmlns:a16="http://schemas.microsoft.com/office/drawing/2014/main" id="{F5B8F976-2345-45CF-A690-DD5C14B9CEDA}"/>
                </a:ext>
              </a:extLst>
            </p:cNvPr>
            <p:cNvGrpSpPr>
              <a:grpSpLocks/>
            </p:cNvGrpSpPr>
            <p:nvPr/>
          </p:nvGrpSpPr>
          <p:grpSpPr bwMode="auto">
            <a:xfrm>
              <a:off x="1218" y="1695"/>
              <a:ext cx="8778" cy="10950"/>
              <a:chOff x="1218" y="1695"/>
              <a:chExt cx="8778" cy="10950"/>
            </a:xfrm>
          </p:grpSpPr>
          <p:grpSp>
            <p:nvGrpSpPr>
              <p:cNvPr id="140301" name="Group 23">
                <a:extLst>
                  <a:ext uri="{FF2B5EF4-FFF2-40B4-BE49-F238E27FC236}">
                    <a16:creationId xmlns:a16="http://schemas.microsoft.com/office/drawing/2014/main" id="{00CE9A38-3492-49A2-899B-609009D8B879}"/>
                  </a:ext>
                </a:extLst>
              </p:cNvPr>
              <p:cNvGrpSpPr>
                <a:grpSpLocks/>
              </p:cNvGrpSpPr>
              <p:nvPr/>
            </p:nvGrpSpPr>
            <p:grpSpPr bwMode="auto">
              <a:xfrm>
                <a:off x="1236" y="6396"/>
                <a:ext cx="8124" cy="1800"/>
                <a:chOff x="1218" y="6816"/>
                <a:chExt cx="8124" cy="1800"/>
              </a:xfrm>
            </p:grpSpPr>
            <p:grpSp>
              <p:nvGrpSpPr>
                <p:cNvPr id="140422" name="Group 24">
                  <a:extLst>
                    <a:ext uri="{FF2B5EF4-FFF2-40B4-BE49-F238E27FC236}">
                      <a16:creationId xmlns:a16="http://schemas.microsoft.com/office/drawing/2014/main" id="{DFD41CC3-CAA0-450F-A956-D9E4F128A440}"/>
                    </a:ext>
                  </a:extLst>
                </p:cNvPr>
                <p:cNvGrpSpPr>
                  <a:grpSpLocks/>
                </p:cNvGrpSpPr>
                <p:nvPr/>
              </p:nvGrpSpPr>
              <p:grpSpPr bwMode="auto">
                <a:xfrm>
                  <a:off x="1902" y="7140"/>
                  <a:ext cx="3792" cy="900"/>
                  <a:chOff x="1918" y="5670"/>
                  <a:chExt cx="3792" cy="900"/>
                </a:xfrm>
              </p:grpSpPr>
              <p:sp>
                <p:nvSpPr>
                  <p:cNvPr id="140436" name="Line 25">
                    <a:extLst>
                      <a:ext uri="{FF2B5EF4-FFF2-40B4-BE49-F238E27FC236}">
                        <a16:creationId xmlns:a16="http://schemas.microsoft.com/office/drawing/2014/main" id="{33726172-CA0E-4EA2-9426-A6651D5B5E93}"/>
                      </a:ext>
                    </a:extLst>
                  </p:cNvPr>
                  <p:cNvSpPr>
                    <a:spLocks noChangeShapeType="1"/>
                  </p:cNvSpPr>
                  <p:nvPr/>
                </p:nvSpPr>
                <p:spPr bwMode="auto">
                  <a:xfrm>
                    <a:off x="3581" y="5670"/>
                    <a:ext cx="212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37" name="Line 26">
                    <a:extLst>
                      <a:ext uri="{FF2B5EF4-FFF2-40B4-BE49-F238E27FC236}">
                        <a16:creationId xmlns:a16="http://schemas.microsoft.com/office/drawing/2014/main" id="{E2DF01C4-9C8D-42BF-97B8-B3E78A321A58}"/>
                      </a:ext>
                    </a:extLst>
                  </p:cNvPr>
                  <p:cNvSpPr>
                    <a:spLocks noChangeShapeType="1"/>
                  </p:cNvSpPr>
                  <p:nvPr/>
                </p:nvSpPr>
                <p:spPr bwMode="auto">
                  <a:xfrm flipH="1">
                    <a:off x="3570" y="568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38" name="Line 27">
                    <a:extLst>
                      <a:ext uri="{FF2B5EF4-FFF2-40B4-BE49-F238E27FC236}">
                        <a16:creationId xmlns:a16="http://schemas.microsoft.com/office/drawing/2014/main" id="{EC46D4CD-DD5C-4502-9970-B1BA58D90920}"/>
                      </a:ext>
                    </a:extLst>
                  </p:cNvPr>
                  <p:cNvSpPr>
                    <a:spLocks noChangeShapeType="1"/>
                  </p:cNvSpPr>
                  <p:nvPr/>
                </p:nvSpPr>
                <p:spPr bwMode="auto">
                  <a:xfrm>
                    <a:off x="1918" y="6570"/>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423" name="Group 28">
                  <a:extLst>
                    <a:ext uri="{FF2B5EF4-FFF2-40B4-BE49-F238E27FC236}">
                      <a16:creationId xmlns:a16="http://schemas.microsoft.com/office/drawing/2014/main" id="{B48D6BE2-B9B0-4E6D-9FDE-719B28588EF2}"/>
                    </a:ext>
                  </a:extLst>
                </p:cNvPr>
                <p:cNvGrpSpPr>
                  <a:grpSpLocks/>
                </p:cNvGrpSpPr>
                <p:nvPr/>
              </p:nvGrpSpPr>
              <p:grpSpPr bwMode="auto">
                <a:xfrm>
                  <a:off x="1218" y="6816"/>
                  <a:ext cx="8124" cy="1800"/>
                  <a:chOff x="1232" y="5340"/>
                  <a:chExt cx="8124" cy="1800"/>
                </a:xfrm>
              </p:grpSpPr>
              <p:grpSp>
                <p:nvGrpSpPr>
                  <p:cNvPr id="140424" name="Group 29">
                    <a:extLst>
                      <a:ext uri="{FF2B5EF4-FFF2-40B4-BE49-F238E27FC236}">
                        <a16:creationId xmlns:a16="http://schemas.microsoft.com/office/drawing/2014/main" id="{540D9286-4825-4152-A84F-28598C118582}"/>
                      </a:ext>
                    </a:extLst>
                  </p:cNvPr>
                  <p:cNvGrpSpPr>
                    <a:grpSpLocks/>
                  </p:cNvGrpSpPr>
                  <p:nvPr/>
                </p:nvGrpSpPr>
                <p:grpSpPr bwMode="auto">
                  <a:xfrm>
                    <a:off x="1756" y="5535"/>
                    <a:ext cx="7334" cy="1605"/>
                    <a:chOff x="1756" y="1950"/>
                    <a:chExt cx="7334" cy="1860"/>
                  </a:xfrm>
                </p:grpSpPr>
                <p:sp>
                  <p:nvSpPr>
                    <p:cNvPr id="140434" name="Line 30">
                      <a:extLst>
                        <a:ext uri="{FF2B5EF4-FFF2-40B4-BE49-F238E27FC236}">
                          <a16:creationId xmlns:a16="http://schemas.microsoft.com/office/drawing/2014/main" id="{B908A5EE-06D8-48D1-8D4F-607264BB9D02}"/>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435" name="Line 31">
                      <a:extLst>
                        <a:ext uri="{FF2B5EF4-FFF2-40B4-BE49-F238E27FC236}">
                          <a16:creationId xmlns:a16="http://schemas.microsoft.com/office/drawing/2014/main" id="{EB38F462-BB95-4C1F-8ED9-4E72A8721745}"/>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425" name="Group 32">
                    <a:extLst>
                      <a:ext uri="{FF2B5EF4-FFF2-40B4-BE49-F238E27FC236}">
                        <a16:creationId xmlns:a16="http://schemas.microsoft.com/office/drawing/2014/main" id="{D12C287A-D05D-469B-8C5F-DA29703D2CC8}"/>
                      </a:ext>
                    </a:extLst>
                  </p:cNvPr>
                  <p:cNvGrpSpPr>
                    <a:grpSpLocks/>
                  </p:cNvGrpSpPr>
                  <p:nvPr/>
                </p:nvGrpSpPr>
                <p:grpSpPr bwMode="auto">
                  <a:xfrm flipH="1">
                    <a:off x="3614" y="5670"/>
                    <a:ext cx="3792" cy="900"/>
                    <a:chOff x="1918" y="5670"/>
                    <a:chExt cx="3792" cy="900"/>
                  </a:xfrm>
                </p:grpSpPr>
                <p:sp>
                  <p:nvSpPr>
                    <p:cNvPr id="140431" name="Line 33">
                      <a:extLst>
                        <a:ext uri="{FF2B5EF4-FFF2-40B4-BE49-F238E27FC236}">
                          <a16:creationId xmlns:a16="http://schemas.microsoft.com/office/drawing/2014/main" id="{22801454-6DE0-4D18-A241-76970143D563}"/>
                        </a:ext>
                      </a:extLst>
                    </p:cNvPr>
                    <p:cNvSpPr>
                      <a:spLocks noChangeShapeType="1"/>
                    </p:cNvSpPr>
                    <p:nvPr/>
                  </p:nvSpPr>
                  <p:spPr bwMode="auto">
                    <a:xfrm>
                      <a:off x="3581" y="5670"/>
                      <a:ext cx="212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32" name="Line 34">
                      <a:extLst>
                        <a:ext uri="{FF2B5EF4-FFF2-40B4-BE49-F238E27FC236}">
                          <a16:creationId xmlns:a16="http://schemas.microsoft.com/office/drawing/2014/main" id="{FBF32EC2-514F-492C-9398-55DD5645F6D2}"/>
                        </a:ext>
                      </a:extLst>
                    </p:cNvPr>
                    <p:cNvSpPr>
                      <a:spLocks noChangeShapeType="1"/>
                    </p:cNvSpPr>
                    <p:nvPr/>
                  </p:nvSpPr>
                  <p:spPr bwMode="auto">
                    <a:xfrm flipH="1">
                      <a:off x="3570" y="568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33" name="Line 35">
                      <a:extLst>
                        <a:ext uri="{FF2B5EF4-FFF2-40B4-BE49-F238E27FC236}">
                          <a16:creationId xmlns:a16="http://schemas.microsoft.com/office/drawing/2014/main" id="{35A2BD72-465C-46AA-9E96-7B26813741E1}"/>
                        </a:ext>
                      </a:extLst>
                    </p:cNvPr>
                    <p:cNvSpPr>
                      <a:spLocks noChangeShapeType="1"/>
                    </p:cNvSpPr>
                    <p:nvPr/>
                  </p:nvSpPr>
                  <p:spPr bwMode="auto">
                    <a:xfrm>
                      <a:off x="1918" y="6570"/>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426" name="Text Box 36">
                    <a:extLst>
                      <a:ext uri="{FF2B5EF4-FFF2-40B4-BE49-F238E27FC236}">
                        <a16:creationId xmlns:a16="http://schemas.microsoft.com/office/drawing/2014/main" id="{ADF85EDF-FA02-42AD-9AD1-71ECFA968544}"/>
                      </a:ext>
                    </a:extLst>
                  </p:cNvPr>
                  <p:cNvSpPr txBox="1">
                    <a:spLocks noChangeArrowheads="1"/>
                  </p:cNvSpPr>
                  <p:nvPr/>
                </p:nvSpPr>
                <p:spPr bwMode="auto">
                  <a:xfrm>
                    <a:off x="1232" y="5340"/>
                    <a:ext cx="842"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40408"/>
                        </a:solidFill>
                        <a:latin typeface="Times New Roman" panose="02020603050405020304" pitchFamily="18" charset="0"/>
                      </a:rPr>
                      <a:t>TQ</a:t>
                    </a:r>
                  </a:p>
                </p:txBody>
              </p:sp>
              <p:grpSp>
                <p:nvGrpSpPr>
                  <p:cNvPr id="140427" name="Group 37">
                    <a:extLst>
                      <a:ext uri="{FF2B5EF4-FFF2-40B4-BE49-F238E27FC236}">
                        <a16:creationId xmlns:a16="http://schemas.microsoft.com/office/drawing/2014/main" id="{B3374E24-8A01-4391-8A82-761E27656395}"/>
                      </a:ext>
                    </a:extLst>
                  </p:cNvPr>
                  <p:cNvGrpSpPr>
                    <a:grpSpLocks/>
                  </p:cNvGrpSpPr>
                  <p:nvPr/>
                </p:nvGrpSpPr>
                <p:grpSpPr bwMode="auto">
                  <a:xfrm>
                    <a:off x="6780" y="5670"/>
                    <a:ext cx="2576" cy="900"/>
                    <a:chOff x="1918" y="5670"/>
                    <a:chExt cx="3792" cy="900"/>
                  </a:xfrm>
                </p:grpSpPr>
                <p:sp>
                  <p:nvSpPr>
                    <p:cNvPr id="140428" name="Line 38">
                      <a:extLst>
                        <a:ext uri="{FF2B5EF4-FFF2-40B4-BE49-F238E27FC236}">
                          <a16:creationId xmlns:a16="http://schemas.microsoft.com/office/drawing/2014/main" id="{0AB8F18B-F4C2-4396-8E74-D8040214A2FF}"/>
                        </a:ext>
                      </a:extLst>
                    </p:cNvPr>
                    <p:cNvSpPr>
                      <a:spLocks noChangeShapeType="1"/>
                    </p:cNvSpPr>
                    <p:nvPr/>
                  </p:nvSpPr>
                  <p:spPr bwMode="auto">
                    <a:xfrm>
                      <a:off x="3581" y="5670"/>
                      <a:ext cx="212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29" name="Line 39">
                      <a:extLst>
                        <a:ext uri="{FF2B5EF4-FFF2-40B4-BE49-F238E27FC236}">
                          <a16:creationId xmlns:a16="http://schemas.microsoft.com/office/drawing/2014/main" id="{3C8F10E4-A6E6-4B57-B4F6-F50852A73D37}"/>
                        </a:ext>
                      </a:extLst>
                    </p:cNvPr>
                    <p:cNvSpPr>
                      <a:spLocks noChangeShapeType="1"/>
                    </p:cNvSpPr>
                    <p:nvPr/>
                  </p:nvSpPr>
                  <p:spPr bwMode="auto">
                    <a:xfrm flipH="1">
                      <a:off x="3570" y="568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30" name="Line 40">
                      <a:extLst>
                        <a:ext uri="{FF2B5EF4-FFF2-40B4-BE49-F238E27FC236}">
                          <a16:creationId xmlns:a16="http://schemas.microsoft.com/office/drawing/2014/main" id="{DA77E682-6916-4F74-AE0A-8858AD6548B8}"/>
                        </a:ext>
                      </a:extLst>
                    </p:cNvPr>
                    <p:cNvSpPr>
                      <a:spLocks noChangeShapeType="1"/>
                    </p:cNvSpPr>
                    <p:nvPr/>
                  </p:nvSpPr>
                  <p:spPr bwMode="auto">
                    <a:xfrm>
                      <a:off x="1918" y="6570"/>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40302" name="Group 41">
                <a:extLst>
                  <a:ext uri="{FF2B5EF4-FFF2-40B4-BE49-F238E27FC236}">
                    <a16:creationId xmlns:a16="http://schemas.microsoft.com/office/drawing/2014/main" id="{BF401270-FD17-4A5E-948E-35CE1B483268}"/>
                  </a:ext>
                </a:extLst>
              </p:cNvPr>
              <p:cNvGrpSpPr>
                <a:grpSpLocks/>
              </p:cNvGrpSpPr>
              <p:nvPr/>
            </p:nvGrpSpPr>
            <p:grpSpPr bwMode="auto">
              <a:xfrm>
                <a:off x="1218" y="1695"/>
                <a:ext cx="8778" cy="10950"/>
                <a:chOff x="1218" y="1695"/>
                <a:chExt cx="8778" cy="10950"/>
              </a:xfrm>
            </p:grpSpPr>
            <p:grpSp>
              <p:nvGrpSpPr>
                <p:cNvPr id="140303" name="Group 42">
                  <a:extLst>
                    <a:ext uri="{FF2B5EF4-FFF2-40B4-BE49-F238E27FC236}">
                      <a16:creationId xmlns:a16="http://schemas.microsoft.com/office/drawing/2014/main" id="{64A90065-2BE9-4AEB-A100-FA1A0A8AE022}"/>
                    </a:ext>
                  </a:extLst>
                </p:cNvPr>
                <p:cNvGrpSpPr>
                  <a:grpSpLocks/>
                </p:cNvGrpSpPr>
                <p:nvPr/>
              </p:nvGrpSpPr>
              <p:grpSpPr bwMode="auto">
                <a:xfrm>
                  <a:off x="1434" y="4905"/>
                  <a:ext cx="7646" cy="1710"/>
                  <a:chOff x="1432" y="5175"/>
                  <a:chExt cx="7646" cy="1710"/>
                </a:xfrm>
              </p:grpSpPr>
              <p:grpSp>
                <p:nvGrpSpPr>
                  <p:cNvPr id="140400" name="Group 43">
                    <a:extLst>
                      <a:ext uri="{FF2B5EF4-FFF2-40B4-BE49-F238E27FC236}">
                        <a16:creationId xmlns:a16="http://schemas.microsoft.com/office/drawing/2014/main" id="{3CE13C48-1DB4-4599-854F-D0821C109FCC}"/>
                      </a:ext>
                    </a:extLst>
                  </p:cNvPr>
                  <p:cNvGrpSpPr>
                    <a:grpSpLocks/>
                  </p:cNvGrpSpPr>
                  <p:nvPr/>
                </p:nvGrpSpPr>
                <p:grpSpPr bwMode="auto">
                  <a:xfrm>
                    <a:off x="1744" y="5280"/>
                    <a:ext cx="7334" cy="1605"/>
                    <a:chOff x="1756" y="1950"/>
                    <a:chExt cx="7334" cy="1860"/>
                  </a:xfrm>
                </p:grpSpPr>
                <p:sp>
                  <p:nvSpPr>
                    <p:cNvPr id="140420" name="Line 44">
                      <a:extLst>
                        <a:ext uri="{FF2B5EF4-FFF2-40B4-BE49-F238E27FC236}">
                          <a16:creationId xmlns:a16="http://schemas.microsoft.com/office/drawing/2014/main" id="{ED2B4376-7E9B-4B10-B40B-DA2707E7859D}"/>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421" name="Line 45">
                      <a:extLst>
                        <a:ext uri="{FF2B5EF4-FFF2-40B4-BE49-F238E27FC236}">
                          <a16:creationId xmlns:a16="http://schemas.microsoft.com/office/drawing/2014/main" id="{A97CA128-A0B8-446B-AF88-2F5DA2354FE0}"/>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401" name="Text Box 46">
                    <a:extLst>
                      <a:ext uri="{FF2B5EF4-FFF2-40B4-BE49-F238E27FC236}">
                        <a16:creationId xmlns:a16="http://schemas.microsoft.com/office/drawing/2014/main" id="{A5ABE1F1-69F9-4B93-ACCE-AC360723674C}"/>
                      </a:ext>
                    </a:extLst>
                  </p:cNvPr>
                  <p:cNvSpPr txBox="1">
                    <a:spLocks noChangeArrowheads="1"/>
                  </p:cNvSpPr>
                  <p:nvPr/>
                </p:nvSpPr>
                <p:spPr bwMode="auto">
                  <a:xfrm>
                    <a:off x="1432" y="5175"/>
                    <a:ext cx="1158"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40408"/>
                        </a:solidFill>
                        <a:latin typeface="Times New Roman" panose="02020603050405020304" pitchFamily="18" charset="0"/>
                      </a:rPr>
                      <a:t>CP</a:t>
                    </a:r>
                  </a:p>
                </p:txBody>
              </p:sp>
              <p:grpSp>
                <p:nvGrpSpPr>
                  <p:cNvPr id="140402" name="Group 47">
                    <a:extLst>
                      <a:ext uri="{FF2B5EF4-FFF2-40B4-BE49-F238E27FC236}">
                        <a16:creationId xmlns:a16="http://schemas.microsoft.com/office/drawing/2014/main" id="{74E80A54-BCA5-450A-90B4-4DCFE954A388}"/>
                      </a:ext>
                    </a:extLst>
                  </p:cNvPr>
                  <p:cNvGrpSpPr>
                    <a:grpSpLocks/>
                  </p:cNvGrpSpPr>
                  <p:nvPr/>
                </p:nvGrpSpPr>
                <p:grpSpPr bwMode="auto">
                  <a:xfrm>
                    <a:off x="1922" y="5430"/>
                    <a:ext cx="2160" cy="900"/>
                    <a:chOff x="1934" y="4005"/>
                    <a:chExt cx="2160" cy="900"/>
                  </a:xfrm>
                </p:grpSpPr>
                <p:grpSp>
                  <p:nvGrpSpPr>
                    <p:cNvPr id="140415" name="Group 48">
                      <a:extLst>
                        <a:ext uri="{FF2B5EF4-FFF2-40B4-BE49-F238E27FC236}">
                          <a16:creationId xmlns:a16="http://schemas.microsoft.com/office/drawing/2014/main" id="{62446B8A-31EB-453C-A401-FE050E6AC86E}"/>
                        </a:ext>
                      </a:extLst>
                    </p:cNvPr>
                    <p:cNvGrpSpPr>
                      <a:grpSpLocks/>
                    </p:cNvGrpSpPr>
                    <p:nvPr/>
                  </p:nvGrpSpPr>
                  <p:grpSpPr bwMode="auto">
                    <a:xfrm>
                      <a:off x="3586" y="4005"/>
                      <a:ext cx="508" cy="900"/>
                      <a:chOff x="3586" y="4005"/>
                      <a:chExt cx="508" cy="900"/>
                    </a:xfrm>
                  </p:grpSpPr>
                  <p:sp>
                    <p:nvSpPr>
                      <p:cNvPr id="140417" name="Line 49">
                        <a:extLst>
                          <a:ext uri="{FF2B5EF4-FFF2-40B4-BE49-F238E27FC236}">
                            <a16:creationId xmlns:a16="http://schemas.microsoft.com/office/drawing/2014/main" id="{E369E56B-31A3-40D0-AEB9-AD77084047E2}"/>
                          </a:ext>
                        </a:extLst>
                      </p:cNvPr>
                      <p:cNvSpPr>
                        <a:spLocks noChangeShapeType="1"/>
                      </p:cNvSpPr>
                      <p:nvPr/>
                    </p:nvSpPr>
                    <p:spPr bwMode="auto">
                      <a:xfrm>
                        <a:off x="3597" y="4005"/>
                        <a:ext cx="4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18" name="Line 50">
                        <a:extLst>
                          <a:ext uri="{FF2B5EF4-FFF2-40B4-BE49-F238E27FC236}">
                            <a16:creationId xmlns:a16="http://schemas.microsoft.com/office/drawing/2014/main" id="{733FF7FD-B068-4162-B04A-836D9BCE28BB}"/>
                          </a:ext>
                        </a:extLst>
                      </p:cNvPr>
                      <p:cNvSpPr>
                        <a:spLocks noChangeShapeType="1"/>
                      </p:cNvSpPr>
                      <p:nvPr/>
                    </p:nvSpPr>
                    <p:spPr bwMode="auto">
                      <a:xfrm flipH="1">
                        <a:off x="4080" y="400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19" name="Line 51">
                        <a:extLst>
                          <a:ext uri="{FF2B5EF4-FFF2-40B4-BE49-F238E27FC236}">
                            <a16:creationId xmlns:a16="http://schemas.microsoft.com/office/drawing/2014/main" id="{38AC1D47-9A33-4EBF-85EE-DD9957E851A9}"/>
                          </a:ext>
                        </a:extLst>
                      </p:cNvPr>
                      <p:cNvSpPr>
                        <a:spLocks noChangeShapeType="1"/>
                      </p:cNvSpPr>
                      <p:nvPr/>
                    </p:nvSpPr>
                    <p:spPr bwMode="auto">
                      <a:xfrm flipH="1">
                        <a:off x="3586" y="4020"/>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416" name="Line 52">
                      <a:extLst>
                        <a:ext uri="{FF2B5EF4-FFF2-40B4-BE49-F238E27FC236}">
                          <a16:creationId xmlns:a16="http://schemas.microsoft.com/office/drawing/2014/main" id="{D0B784F4-10EC-45A0-83A2-14B4B49D73C7}"/>
                        </a:ext>
                      </a:extLst>
                    </p:cNvPr>
                    <p:cNvSpPr>
                      <a:spLocks noChangeShapeType="1"/>
                    </p:cNvSpPr>
                    <p:nvPr/>
                  </p:nvSpPr>
                  <p:spPr bwMode="auto">
                    <a:xfrm>
                      <a:off x="1934" y="4905"/>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403" name="Group 53">
                    <a:extLst>
                      <a:ext uri="{FF2B5EF4-FFF2-40B4-BE49-F238E27FC236}">
                        <a16:creationId xmlns:a16="http://schemas.microsoft.com/office/drawing/2014/main" id="{FF30C8D7-C63D-42B3-B4AC-3570ECC5FD19}"/>
                      </a:ext>
                    </a:extLst>
                  </p:cNvPr>
                  <p:cNvGrpSpPr>
                    <a:grpSpLocks/>
                  </p:cNvGrpSpPr>
                  <p:nvPr/>
                </p:nvGrpSpPr>
                <p:grpSpPr bwMode="auto">
                  <a:xfrm>
                    <a:off x="4082" y="5415"/>
                    <a:ext cx="2160" cy="900"/>
                    <a:chOff x="1934" y="4005"/>
                    <a:chExt cx="2160" cy="900"/>
                  </a:xfrm>
                </p:grpSpPr>
                <p:grpSp>
                  <p:nvGrpSpPr>
                    <p:cNvPr id="140410" name="Group 54">
                      <a:extLst>
                        <a:ext uri="{FF2B5EF4-FFF2-40B4-BE49-F238E27FC236}">
                          <a16:creationId xmlns:a16="http://schemas.microsoft.com/office/drawing/2014/main" id="{774540BD-0D60-478D-84E3-9BFE109B8A43}"/>
                        </a:ext>
                      </a:extLst>
                    </p:cNvPr>
                    <p:cNvGrpSpPr>
                      <a:grpSpLocks/>
                    </p:cNvGrpSpPr>
                    <p:nvPr/>
                  </p:nvGrpSpPr>
                  <p:grpSpPr bwMode="auto">
                    <a:xfrm>
                      <a:off x="3586" y="4005"/>
                      <a:ext cx="508" cy="900"/>
                      <a:chOff x="3586" y="4005"/>
                      <a:chExt cx="508" cy="900"/>
                    </a:xfrm>
                  </p:grpSpPr>
                  <p:sp>
                    <p:nvSpPr>
                      <p:cNvPr id="140412" name="Line 55">
                        <a:extLst>
                          <a:ext uri="{FF2B5EF4-FFF2-40B4-BE49-F238E27FC236}">
                            <a16:creationId xmlns:a16="http://schemas.microsoft.com/office/drawing/2014/main" id="{E46F0B7F-079E-45FF-BF74-D98CA2185EC4}"/>
                          </a:ext>
                        </a:extLst>
                      </p:cNvPr>
                      <p:cNvSpPr>
                        <a:spLocks noChangeShapeType="1"/>
                      </p:cNvSpPr>
                      <p:nvPr/>
                    </p:nvSpPr>
                    <p:spPr bwMode="auto">
                      <a:xfrm>
                        <a:off x="3597" y="4005"/>
                        <a:ext cx="4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13" name="Line 56">
                        <a:extLst>
                          <a:ext uri="{FF2B5EF4-FFF2-40B4-BE49-F238E27FC236}">
                            <a16:creationId xmlns:a16="http://schemas.microsoft.com/office/drawing/2014/main" id="{18DC01CD-7B65-4BD4-88B6-49C910AC49FA}"/>
                          </a:ext>
                        </a:extLst>
                      </p:cNvPr>
                      <p:cNvSpPr>
                        <a:spLocks noChangeShapeType="1"/>
                      </p:cNvSpPr>
                      <p:nvPr/>
                    </p:nvSpPr>
                    <p:spPr bwMode="auto">
                      <a:xfrm flipH="1">
                        <a:off x="4080" y="400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14" name="Line 57">
                        <a:extLst>
                          <a:ext uri="{FF2B5EF4-FFF2-40B4-BE49-F238E27FC236}">
                            <a16:creationId xmlns:a16="http://schemas.microsoft.com/office/drawing/2014/main" id="{D545ECE6-F9A4-4FEF-AD1D-85E1B7A79144}"/>
                          </a:ext>
                        </a:extLst>
                      </p:cNvPr>
                      <p:cNvSpPr>
                        <a:spLocks noChangeShapeType="1"/>
                      </p:cNvSpPr>
                      <p:nvPr/>
                    </p:nvSpPr>
                    <p:spPr bwMode="auto">
                      <a:xfrm flipH="1">
                        <a:off x="3586" y="4020"/>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411" name="Line 58">
                      <a:extLst>
                        <a:ext uri="{FF2B5EF4-FFF2-40B4-BE49-F238E27FC236}">
                          <a16:creationId xmlns:a16="http://schemas.microsoft.com/office/drawing/2014/main" id="{00FB4DC0-D3BE-475A-97CB-F118A69900FE}"/>
                        </a:ext>
                      </a:extLst>
                    </p:cNvPr>
                    <p:cNvSpPr>
                      <a:spLocks noChangeShapeType="1"/>
                    </p:cNvSpPr>
                    <p:nvPr/>
                  </p:nvSpPr>
                  <p:spPr bwMode="auto">
                    <a:xfrm>
                      <a:off x="1934" y="4905"/>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404" name="Group 59">
                    <a:extLst>
                      <a:ext uri="{FF2B5EF4-FFF2-40B4-BE49-F238E27FC236}">
                        <a16:creationId xmlns:a16="http://schemas.microsoft.com/office/drawing/2014/main" id="{CBC5017A-5765-4BC3-B52B-D42FAA763A28}"/>
                      </a:ext>
                    </a:extLst>
                  </p:cNvPr>
                  <p:cNvGrpSpPr>
                    <a:grpSpLocks/>
                  </p:cNvGrpSpPr>
                  <p:nvPr/>
                </p:nvGrpSpPr>
                <p:grpSpPr bwMode="auto">
                  <a:xfrm>
                    <a:off x="6304" y="5415"/>
                    <a:ext cx="2160" cy="900"/>
                    <a:chOff x="1934" y="4005"/>
                    <a:chExt cx="2160" cy="900"/>
                  </a:xfrm>
                </p:grpSpPr>
                <p:grpSp>
                  <p:nvGrpSpPr>
                    <p:cNvPr id="140405" name="Group 60">
                      <a:extLst>
                        <a:ext uri="{FF2B5EF4-FFF2-40B4-BE49-F238E27FC236}">
                          <a16:creationId xmlns:a16="http://schemas.microsoft.com/office/drawing/2014/main" id="{397AD6C6-AB75-401F-AE78-E2D131F00637}"/>
                        </a:ext>
                      </a:extLst>
                    </p:cNvPr>
                    <p:cNvGrpSpPr>
                      <a:grpSpLocks/>
                    </p:cNvGrpSpPr>
                    <p:nvPr/>
                  </p:nvGrpSpPr>
                  <p:grpSpPr bwMode="auto">
                    <a:xfrm>
                      <a:off x="3586" y="4005"/>
                      <a:ext cx="508" cy="900"/>
                      <a:chOff x="3586" y="4005"/>
                      <a:chExt cx="508" cy="900"/>
                    </a:xfrm>
                  </p:grpSpPr>
                  <p:sp>
                    <p:nvSpPr>
                      <p:cNvPr id="140407" name="Line 61">
                        <a:extLst>
                          <a:ext uri="{FF2B5EF4-FFF2-40B4-BE49-F238E27FC236}">
                            <a16:creationId xmlns:a16="http://schemas.microsoft.com/office/drawing/2014/main" id="{5DDAA801-F223-459B-98CF-F4480C7497CC}"/>
                          </a:ext>
                        </a:extLst>
                      </p:cNvPr>
                      <p:cNvSpPr>
                        <a:spLocks noChangeShapeType="1"/>
                      </p:cNvSpPr>
                      <p:nvPr/>
                    </p:nvSpPr>
                    <p:spPr bwMode="auto">
                      <a:xfrm>
                        <a:off x="3597" y="4005"/>
                        <a:ext cx="4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08" name="Line 62">
                        <a:extLst>
                          <a:ext uri="{FF2B5EF4-FFF2-40B4-BE49-F238E27FC236}">
                            <a16:creationId xmlns:a16="http://schemas.microsoft.com/office/drawing/2014/main" id="{004EBEF0-5798-4857-B4A1-7D5CD96A439C}"/>
                          </a:ext>
                        </a:extLst>
                      </p:cNvPr>
                      <p:cNvSpPr>
                        <a:spLocks noChangeShapeType="1"/>
                      </p:cNvSpPr>
                      <p:nvPr/>
                    </p:nvSpPr>
                    <p:spPr bwMode="auto">
                      <a:xfrm flipH="1">
                        <a:off x="4080" y="400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409" name="Line 63">
                        <a:extLst>
                          <a:ext uri="{FF2B5EF4-FFF2-40B4-BE49-F238E27FC236}">
                            <a16:creationId xmlns:a16="http://schemas.microsoft.com/office/drawing/2014/main" id="{DDA48BEF-3E77-40F3-B062-0D238A663957}"/>
                          </a:ext>
                        </a:extLst>
                      </p:cNvPr>
                      <p:cNvSpPr>
                        <a:spLocks noChangeShapeType="1"/>
                      </p:cNvSpPr>
                      <p:nvPr/>
                    </p:nvSpPr>
                    <p:spPr bwMode="auto">
                      <a:xfrm flipH="1">
                        <a:off x="3586" y="4020"/>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406" name="Line 64">
                      <a:extLst>
                        <a:ext uri="{FF2B5EF4-FFF2-40B4-BE49-F238E27FC236}">
                          <a16:creationId xmlns:a16="http://schemas.microsoft.com/office/drawing/2014/main" id="{11493C59-342B-443F-A2CC-54223737440D}"/>
                        </a:ext>
                      </a:extLst>
                    </p:cNvPr>
                    <p:cNvSpPr>
                      <a:spLocks noChangeShapeType="1"/>
                    </p:cNvSpPr>
                    <p:nvPr/>
                  </p:nvSpPr>
                  <p:spPr bwMode="auto">
                    <a:xfrm>
                      <a:off x="1934" y="4905"/>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40304" name="Group 65">
                  <a:extLst>
                    <a:ext uri="{FF2B5EF4-FFF2-40B4-BE49-F238E27FC236}">
                      <a16:creationId xmlns:a16="http://schemas.microsoft.com/office/drawing/2014/main" id="{872047CB-F58D-48E1-A56A-42FF4C643002}"/>
                    </a:ext>
                  </a:extLst>
                </p:cNvPr>
                <p:cNvGrpSpPr>
                  <a:grpSpLocks/>
                </p:cNvGrpSpPr>
                <p:nvPr/>
              </p:nvGrpSpPr>
              <p:grpSpPr bwMode="auto">
                <a:xfrm>
                  <a:off x="1318" y="8010"/>
                  <a:ext cx="8002" cy="1779"/>
                  <a:chOff x="1310" y="7095"/>
                  <a:chExt cx="8090" cy="1659"/>
                </a:xfrm>
              </p:grpSpPr>
              <p:grpSp>
                <p:nvGrpSpPr>
                  <p:cNvPr id="140380" name="Group 66">
                    <a:extLst>
                      <a:ext uri="{FF2B5EF4-FFF2-40B4-BE49-F238E27FC236}">
                        <a16:creationId xmlns:a16="http://schemas.microsoft.com/office/drawing/2014/main" id="{9CFBBE9C-7925-4515-A221-E179E4BFB432}"/>
                      </a:ext>
                    </a:extLst>
                  </p:cNvPr>
                  <p:cNvGrpSpPr>
                    <a:grpSpLocks/>
                  </p:cNvGrpSpPr>
                  <p:nvPr/>
                </p:nvGrpSpPr>
                <p:grpSpPr bwMode="auto">
                  <a:xfrm>
                    <a:off x="1742" y="7149"/>
                    <a:ext cx="7334" cy="1605"/>
                    <a:chOff x="1756" y="1950"/>
                    <a:chExt cx="7334" cy="1860"/>
                  </a:xfrm>
                </p:grpSpPr>
                <p:sp>
                  <p:nvSpPr>
                    <p:cNvPr id="140398" name="Line 67">
                      <a:extLst>
                        <a:ext uri="{FF2B5EF4-FFF2-40B4-BE49-F238E27FC236}">
                          <a16:creationId xmlns:a16="http://schemas.microsoft.com/office/drawing/2014/main" id="{2C1C2FB1-CF73-4EBA-86F0-01B0F9CFE4FF}"/>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99" name="Line 68">
                      <a:extLst>
                        <a:ext uri="{FF2B5EF4-FFF2-40B4-BE49-F238E27FC236}">
                          <a16:creationId xmlns:a16="http://schemas.microsoft.com/office/drawing/2014/main" id="{99D76566-88CB-4E50-96D7-EBD429F6DC6D}"/>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81" name="Group 69">
                    <a:extLst>
                      <a:ext uri="{FF2B5EF4-FFF2-40B4-BE49-F238E27FC236}">
                        <a16:creationId xmlns:a16="http://schemas.microsoft.com/office/drawing/2014/main" id="{76A459FD-C61C-48A1-993F-1F7718A4D5BE}"/>
                      </a:ext>
                    </a:extLst>
                  </p:cNvPr>
                  <p:cNvGrpSpPr>
                    <a:grpSpLocks/>
                  </p:cNvGrpSpPr>
                  <p:nvPr/>
                </p:nvGrpSpPr>
                <p:grpSpPr bwMode="auto">
                  <a:xfrm>
                    <a:off x="1310" y="7095"/>
                    <a:ext cx="842" cy="885"/>
                    <a:chOff x="1310" y="7095"/>
                    <a:chExt cx="842" cy="885"/>
                  </a:xfrm>
                </p:grpSpPr>
                <p:sp>
                  <p:nvSpPr>
                    <p:cNvPr id="140396" name="Text Box 70">
                      <a:extLst>
                        <a:ext uri="{FF2B5EF4-FFF2-40B4-BE49-F238E27FC236}">
                          <a16:creationId xmlns:a16="http://schemas.microsoft.com/office/drawing/2014/main" id="{80537ECF-8F3F-4EAF-9779-32D15371A12B}"/>
                        </a:ext>
                      </a:extLst>
                    </p:cNvPr>
                    <p:cNvSpPr txBox="1">
                      <a:spLocks noChangeArrowheads="1"/>
                    </p:cNvSpPr>
                    <p:nvPr/>
                  </p:nvSpPr>
                  <p:spPr bwMode="auto">
                    <a:xfrm>
                      <a:off x="1310" y="7095"/>
                      <a:ext cx="842"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40408"/>
                          </a:solidFill>
                          <a:latin typeface="Times New Roman" panose="02020603050405020304" pitchFamily="18" charset="0"/>
                        </a:rPr>
                        <a:t>TQ</a:t>
                      </a:r>
                    </a:p>
                  </p:txBody>
                </p:sp>
                <p:sp>
                  <p:nvSpPr>
                    <p:cNvPr id="140397" name="Line 71">
                      <a:extLst>
                        <a:ext uri="{FF2B5EF4-FFF2-40B4-BE49-F238E27FC236}">
                          <a16:creationId xmlns:a16="http://schemas.microsoft.com/office/drawing/2014/main" id="{9891CE01-B550-456D-8FE4-35D913A4684C}"/>
                        </a:ext>
                      </a:extLst>
                    </p:cNvPr>
                    <p:cNvSpPr>
                      <a:spLocks noChangeShapeType="1"/>
                    </p:cNvSpPr>
                    <p:nvPr/>
                  </p:nvSpPr>
                  <p:spPr bwMode="auto">
                    <a:xfrm>
                      <a:off x="1456" y="7257"/>
                      <a:ext cx="37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82" name="Group 72">
                    <a:extLst>
                      <a:ext uri="{FF2B5EF4-FFF2-40B4-BE49-F238E27FC236}">
                        <a16:creationId xmlns:a16="http://schemas.microsoft.com/office/drawing/2014/main" id="{E59E9576-6141-4FB1-870D-2C3038CA1DDD}"/>
                      </a:ext>
                    </a:extLst>
                  </p:cNvPr>
                  <p:cNvGrpSpPr>
                    <a:grpSpLocks/>
                  </p:cNvGrpSpPr>
                  <p:nvPr/>
                </p:nvGrpSpPr>
                <p:grpSpPr bwMode="auto">
                  <a:xfrm>
                    <a:off x="2006" y="7287"/>
                    <a:ext cx="7394" cy="903"/>
                    <a:chOff x="2006" y="7287"/>
                    <a:chExt cx="7394" cy="903"/>
                  </a:xfrm>
                </p:grpSpPr>
                <p:grpSp>
                  <p:nvGrpSpPr>
                    <p:cNvPr id="140383" name="Group 73">
                      <a:extLst>
                        <a:ext uri="{FF2B5EF4-FFF2-40B4-BE49-F238E27FC236}">
                          <a16:creationId xmlns:a16="http://schemas.microsoft.com/office/drawing/2014/main" id="{C73ADB91-9B2B-497F-95A5-A25C9F66F2C9}"/>
                        </a:ext>
                      </a:extLst>
                    </p:cNvPr>
                    <p:cNvGrpSpPr>
                      <a:grpSpLocks/>
                    </p:cNvGrpSpPr>
                    <p:nvPr/>
                  </p:nvGrpSpPr>
                  <p:grpSpPr bwMode="auto">
                    <a:xfrm flipV="1">
                      <a:off x="2006" y="7287"/>
                      <a:ext cx="5488" cy="900"/>
                      <a:chOff x="1918" y="5670"/>
                      <a:chExt cx="5488" cy="900"/>
                    </a:xfrm>
                  </p:grpSpPr>
                  <p:grpSp>
                    <p:nvGrpSpPr>
                      <p:cNvPr id="140388" name="Group 74">
                        <a:extLst>
                          <a:ext uri="{FF2B5EF4-FFF2-40B4-BE49-F238E27FC236}">
                            <a16:creationId xmlns:a16="http://schemas.microsoft.com/office/drawing/2014/main" id="{34AF9D5F-17D1-445C-B51C-A2B78FD6A164}"/>
                          </a:ext>
                        </a:extLst>
                      </p:cNvPr>
                      <p:cNvGrpSpPr>
                        <a:grpSpLocks/>
                      </p:cNvGrpSpPr>
                      <p:nvPr/>
                    </p:nvGrpSpPr>
                    <p:grpSpPr bwMode="auto">
                      <a:xfrm>
                        <a:off x="1918" y="5670"/>
                        <a:ext cx="3792" cy="900"/>
                        <a:chOff x="1918" y="5670"/>
                        <a:chExt cx="3792" cy="900"/>
                      </a:xfrm>
                    </p:grpSpPr>
                    <p:sp>
                      <p:nvSpPr>
                        <p:cNvPr id="140393" name="Line 75">
                          <a:extLst>
                            <a:ext uri="{FF2B5EF4-FFF2-40B4-BE49-F238E27FC236}">
                              <a16:creationId xmlns:a16="http://schemas.microsoft.com/office/drawing/2014/main" id="{A9682C94-0068-4E0C-A22F-D7A4EE2D5210}"/>
                            </a:ext>
                          </a:extLst>
                        </p:cNvPr>
                        <p:cNvSpPr>
                          <a:spLocks noChangeShapeType="1"/>
                        </p:cNvSpPr>
                        <p:nvPr/>
                      </p:nvSpPr>
                      <p:spPr bwMode="auto">
                        <a:xfrm>
                          <a:off x="3581" y="5670"/>
                          <a:ext cx="212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94" name="Line 76">
                          <a:extLst>
                            <a:ext uri="{FF2B5EF4-FFF2-40B4-BE49-F238E27FC236}">
                              <a16:creationId xmlns:a16="http://schemas.microsoft.com/office/drawing/2014/main" id="{8858A9EF-8A5C-4AF7-A2D8-1AE6141E9FB0}"/>
                            </a:ext>
                          </a:extLst>
                        </p:cNvPr>
                        <p:cNvSpPr>
                          <a:spLocks noChangeShapeType="1"/>
                        </p:cNvSpPr>
                        <p:nvPr/>
                      </p:nvSpPr>
                      <p:spPr bwMode="auto">
                        <a:xfrm flipH="1">
                          <a:off x="3570" y="568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95" name="Line 77">
                          <a:extLst>
                            <a:ext uri="{FF2B5EF4-FFF2-40B4-BE49-F238E27FC236}">
                              <a16:creationId xmlns:a16="http://schemas.microsoft.com/office/drawing/2014/main" id="{BFEAA9FD-4C0C-405E-BB16-1F70CE9E9AEF}"/>
                            </a:ext>
                          </a:extLst>
                        </p:cNvPr>
                        <p:cNvSpPr>
                          <a:spLocks noChangeShapeType="1"/>
                        </p:cNvSpPr>
                        <p:nvPr/>
                      </p:nvSpPr>
                      <p:spPr bwMode="auto">
                        <a:xfrm>
                          <a:off x="1918" y="6570"/>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89" name="Group 78">
                        <a:extLst>
                          <a:ext uri="{FF2B5EF4-FFF2-40B4-BE49-F238E27FC236}">
                            <a16:creationId xmlns:a16="http://schemas.microsoft.com/office/drawing/2014/main" id="{C9C11262-7D61-43A9-AF82-6D1E54822071}"/>
                          </a:ext>
                        </a:extLst>
                      </p:cNvPr>
                      <p:cNvGrpSpPr>
                        <a:grpSpLocks/>
                      </p:cNvGrpSpPr>
                      <p:nvPr/>
                    </p:nvGrpSpPr>
                    <p:grpSpPr bwMode="auto">
                      <a:xfrm flipH="1">
                        <a:off x="3614" y="5670"/>
                        <a:ext cx="3792" cy="900"/>
                        <a:chOff x="1918" y="5670"/>
                        <a:chExt cx="3792" cy="900"/>
                      </a:xfrm>
                    </p:grpSpPr>
                    <p:sp>
                      <p:nvSpPr>
                        <p:cNvPr id="140390" name="Line 79">
                          <a:extLst>
                            <a:ext uri="{FF2B5EF4-FFF2-40B4-BE49-F238E27FC236}">
                              <a16:creationId xmlns:a16="http://schemas.microsoft.com/office/drawing/2014/main" id="{B983C7B6-5EDB-420D-B43F-C043D25FAD94}"/>
                            </a:ext>
                          </a:extLst>
                        </p:cNvPr>
                        <p:cNvSpPr>
                          <a:spLocks noChangeShapeType="1"/>
                        </p:cNvSpPr>
                        <p:nvPr/>
                      </p:nvSpPr>
                      <p:spPr bwMode="auto">
                        <a:xfrm>
                          <a:off x="3581" y="5670"/>
                          <a:ext cx="212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91" name="Line 80">
                          <a:extLst>
                            <a:ext uri="{FF2B5EF4-FFF2-40B4-BE49-F238E27FC236}">
                              <a16:creationId xmlns:a16="http://schemas.microsoft.com/office/drawing/2014/main" id="{F7C99E0B-3624-4B82-8B53-A0633C8F3BD4}"/>
                            </a:ext>
                          </a:extLst>
                        </p:cNvPr>
                        <p:cNvSpPr>
                          <a:spLocks noChangeShapeType="1"/>
                        </p:cNvSpPr>
                        <p:nvPr/>
                      </p:nvSpPr>
                      <p:spPr bwMode="auto">
                        <a:xfrm flipH="1">
                          <a:off x="3570" y="568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92" name="Line 81">
                          <a:extLst>
                            <a:ext uri="{FF2B5EF4-FFF2-40B4-BE49-F238E27FC236}">
                              <a16:creationId xmlns:a16="http://schemas.microsoft.com/office/drawing/2014/main" id="{FEBE81EC-3BC2-4A4B-A654-C5131906E886}"/>
                            </a:ext>
                          </a:extLst>
                        </p:cNvPr>
                        <p:cNvSpPr>
                          <a:spLocks noChangeShapeType="1"/>
                        </p:cNvSpPr>
                        <p:nvPr/>
                      </p:nvSpPr>
                      <p:spPr bwMode="auto">
                        <a:xfrm>
                          <a:off x="1918" y="6570"/>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40384" name="Group 82">
                      <a:extLst>
                        <a:ext uri="{FF2B5EF4-FFF2-40B4-BE49-F238E27FC236}">
                          <a16:creationId xmlns:a16="http://schemas.microsoft.com/office/drawing/2014/main" id="{DA5B1ADB-D40A-4D4D-A4B3-1DAB0C2EB76B}"/>
                        </a:ext>
                      </a:extLst>
                    </p:cNvPr>
                    <p:cNvGrpSpPr>
                      <a:grpSpLocks/>
                    </p:cNvGrpSpPr>
                    <p:nvPr/>
                  </p:nvGrpSpPr>
                  <p:grpSpPr bwMode="auto">
                    <a:xfrm flipV="1">
                      <a:off x="6824" y="7290"/>
                      <a:ext cx="2576" cy="900"/>
                      <a:chOff x="1918" y="5670"/>
                      <a:chExt cx="3792" cy="900"/>
                    </a:xfrm>
                  </p:grpSpPr>
                  <p:sp>
                    <p:nvSpPr>
                      <p:cNvPr id="140385" name="Line 83">
                        <a:extLst>
                          <a:ext uri="{FF2B5EF4-FFF2-40B4-BE49-F238E27FC236}">
                            <a16:creationId xmlns:a16="http://schemas.microsoft.com/office/drawing/2014/main" id="{1B830E50-A5B2-4DF0-9ECE-60F96835C9DA}"/>
                          </a:ext>
                        </a:extLst>
                      </p:cNvPr>
                      <p:cNvSpPr>
                        <a:spLocks noChangeShapeType="1"/>
                      </p:cNvSpPr>
                      <p:nvPr/>
                    </p:nvSpPr>
                    <p:spPr bwMode="auto">
                      <a:xfrm>
                        <a:off x="3581" y="5670"/>
                        <a:ext cx="212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86" name="Line 84">
                        <a:extLst>
                          <a:ext uri="{FF2B5EF4-FFF2-40B4-BE49-F238E27FC236}">
                            <a16:creationId xmlns:a16="http://schemas.microsoft.com/office/drawing/2014/main" id="{B41768D7-0BA9-41E1-AD4D-C2DEDB7C5B07}"/>
                          </a:ext>
                        </a:extLst>
                      </p:cNvPr>
                      <p:cNvSpPr>
                        <a:spLocks noChangeShapeType="1"/>
                      </p:cNvSpPr>
                      <p:nvPr/>
                    </p:nvSpPr>
                    <p:spPr bwMode="auto">
                      <a:xfrm flipH="1">
                        <a:off x="3570" y="568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87" name="Line 85">
                        <a:extLst>
                          <a:ext uri="{FF2B5EF4-FFF2-40B4-BE49-F238E27FC236}">
                            <a16:creationId xmlns:a16="http://schemas.microsoft.com/office/drawing/2014/main" id="{001964C7-8F74-4F90-B67F-A585A0C7C030}"/>
                          </a:ext>
                        </a:extLst>
                      </p:cNvPr>
                      <p:cNvSpPr>
                        <a:spLocks noChangeShapeType="1"/>
                      </p:cNvSpPr>
                      <p:nvPr/>
                    </p:nvSpPr>
                    <p:spPr bwMode="auto">
                      <a:xfrm>
                        <a:off x="1918" y="6570"/>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40305" name="Group 86">
                  <a:extLst>
                    <a:ext uri="{FF2B5EF4-FFF2-40B4-BE49-F238E27FC236}">
                      <a16:creationId xmlns:a16="http://schemas.microsoft.com/office/drawing/2014/main" id="{4E724AD7-C400-4433-8EB4-BA08B1C904AB}"/>
                    </a:ext>
                  </a:extLst>
                </p:cNvPr>
                <p:cNvGrpSpPr>
                  <a:grpSpLocks/>
                </p:cNvGrpSpPr>
                <p:nvPr/>
              </p:nvGrpSpPr>
              <p:grpSpPr bwMode="auto">
                <a:xfrm>
                  <a:off x="1338" y="2130"/>
                  <a:ext cx="8658" cy="1605"/>
                  <a:chOff x="1338" y="2130"/>
                  <a:chExt cx="8658" cy="1605"/>
                </a:xfrm>
              </p:grpSpPr>
              <p:grpSp>
                <p:nvGrpSpPr>
                  <p:cNvPr id="140365" name="Group 87">
                    <a:extLst>
                      <a:ext uri="{FF2B5EF4-FFF2-40B4-BE49-F238E27FC236}">
                        <a16:creationId xmlns:a16="http://schemas.microsoft.com/office/drawing/2014/main" id="{960B03D8-1D1D-406D-BB1E-4C35B76708FD}"/>
                      </a:ext>
                    </a:extLst>
                  </p:cNvPr>
                  <p:cNvGrpSpPr>
                    <a:grpSpLocks/>
                  </p:cNvGrpSpPr>
                  <p:nvPr/>
                </p:nvGrpSpPr>
                <p:grpSpPr bwMode="auto">
                  <a:xfrm>
                    <a:off x="1774" y="2130"/>
                    <a:ext cx="7334" cy="1605"/>
                    <a:chOff x="1756" y="1950"/>
                    <a:chExt cx="7334" cy="1860"/>
                  </a:xfrm>
                </p:grpSpPr>
                <p:sp>
                  <p:nvSpPr>
                    <p:cNvPr id="140378" name="Line 88">
                      <a:extLst>
                        <a:ext uri="{FF2B5EF4-FFF2-40B4-BE49-F238E27FC236}">
                          <a16:creationId xmlns:a16="http://schemas.microsoft.com/office/drawing/2014/main" id="{1FEBD926-A730-4F82-B625-C0637731B1A2}"/>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79" name="Line 89">
                      <a:extLst>
                        <a:ext uri="{FF2B5EF4-FFF2-40B4-BE49-F238E27FC236}">
                          <a16:creationId xmlns:a16="http://schemas.microsoft.com/office/drawing/2014/main" id="{A4592826-5DFD-4250-BE47-012A10CC5780}"/>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66" name="Group 90">
                    <a:extLst>
                      <a:ext uri="{FF2B5EF4-FFF2-40B4-BE49-F238E27FC236}">
                        <a16:creationId xmlns:a16="http://schemas.microsoft.com/office/drawing/2014/main" id="{271BA5D9-DC0F-4792-B437-A714BE217650}"/>
                      </a:ext>
                    </a:extLst>
                  </p:cNvPr>
                  <p:cNvGrpSpPr>
                    <a:grpSpLocks/>
                  </p:cNvGrpSpPr>
                  <p:nvPr/>
                </p:nvGrpSpPr>
                <p:grpSpPr bwMode="auto">
                  <a:xfrm>
                    <a:off x="1947" y="2187"/>
                    <a:ext cx="2144" cy="915"/>
                    <a:chOff x="1947" y="2235"/>
                    <a:chExt cx="2144" cy="915"/>
                  </a:xfrm>
                </p:grpSpPr>
                <p:sp>
                  <p:nvSpPr>
                    <p:cNvPr id="140376" name="Line 91">
                      <a:extLst>
                        <a:ext uri="{FF2B5EF4-FFF2-40B4-BE49-F238E27FC236}">
                          <a16:creationId xmlns:a16="http://schemas.microsoft.com/office/drawing/2014/main" id="{8CF2059A-3AB3-47DF-9B7A-5D4EDA21C54E}"/>
                        </a:ext>
                      </a:extLst>
                    </p:cNvPr>
                    <p:cNvSpPr>
                      <a:spLocks noChangeShapeType="1"/>
                    </p:cNvSpPr>
                    <p:nvPr/>
                  </p:nvSpPr>
                  <p:spPr bwMode="auto">
                    <a:xfrm flipV="1">
                      <a:off x="1947" y="2235"/>
                      <a:ext cx="1680" cy="9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77" name="Line 92">
                      <a:extLst>
                        <a:ext uri="{FF2B5EF4-FFF2-40B4-BE49-F238E27FC236}">
                          <a16:creationId xmlns:a16="http://schemas.microsoft.com/office/drawing/2014/main" id="{C12BBD6C-4AF8-45CD-93D5-6509822B8DF9}"/>
                        </a:ext>
                      </a:extLst>
                    </p:cNvPr>
                    <p:cNvSpPr>
                      <a:spLocks noChangeShapeType="1"/>
                    </p:cNvSpPr>
                    <p:nvPr/>
                  </p:nvSpPr>
                  <p:spPr bwMode="auto">
                    <a:xfrm>
                      <a:off x="3597" y="2235"/>
                      <a:ext cx="494" cy="9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67" name="Group 93">
                    <a:extLst>
                      <a:ext uri="{FF2B5EF4-FFF2-40B4-BE49-F238E27FC236}">
                        <a16:creationId xmlns:a16="http://schemas.microsoft.com/office/drawing/2014/main" id="{5DF4D075-26FA-4BB9-9E93-8E64EF09EE8D}"/>
                      </a:ext>
                    </a:extLst>
                  </p:cNvPr>
                  <p:cNvGrpSpPr>
                    <a:grpSpLocks/>
                  </p:cNvGrpSpPr>
                  <p:nvPr/>
                </p:nvGrpSpPr>
                <p:grpSpPr bwMode="auto">
                  <a:xfrm>
                    <a:off x="4078" y="2187"/>
                    <a:ext cx="2144" cy="915"/>
                    <a:chOff x="4078" y="2235"/>
                    <a:chExt cx="2144" cy="915"/>
                  </a:xfrm>
                </p:grpSpPr>
                <p:sp>
                  <p:nvSpPr>
                    <p:cNvPr id="140374" name="Line 94">
                      <a:extLst>
                        <a:ext uri="{FF2B5EF4-FFF2-40B4-BE49-F238E27FC236}">
                          <a16:creationId xmlns:a16="http://schemas.microsoft.com/office/drawing/2014/main" id="{F1BBC216-69C0-4D06-81A4-CC02F5DAD704}"/>
                        </a:ext>
                      </a:extLst>
                    </p:cNvPr>
                    <p:cNvSpPr>
                      <a:spLocks noChangeShapeType="1"/>
                    </p:cNvSpPr>
                    <p:nvPr/>
                  </p:nvSpPr>
                  <p:spPr bwMode="auto">
                    <a:xfrm flipV="1">
                      <a:off x="4078" y="2235"/>
                      <a:ext cx="1680" cy="9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75" name="Line 95">
                      <a:extLst>
                        <a:ext uri="{FF2B5EF4-FFF2-40B4-BE49-F238E27FC236}">
                          <a16:creationId xmlns:a16="http://schemas.microsoft.com/office/drawing/2014/main" id="{2C551D30-6ACA-490B-9339-4F0EAEA9B09C}"/>
                        </a:ext>
                      </a:extLst>
                    </p:cNvPr>
                    <p:cNvSpPr>
                      <a:spLocks noChangeShapeType="1"/>
                    </p:cNvSpPr>
                    <p:nvPr/>
                  </p:nvSpPr>
                  <p:spPr bwMode="auto">
                    <a:xfrm>
                      <a:off x="5728" y="2235"/>
                      <a:ext cx="494" cy="9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68" name="Group 96">
                    <a:extLst>
                      <a:ext uri="{FF2B5EF4-FFF2-40B4-BE49-F238E27FC236}">
                        <a16:creationId xmlns:a16="http://schemas.microsoft.com/office/drawing/2014/main" id="{DF4585E6-626E-4FA7-92A4-9E67D884BFE3}"/>
                      </a:ext>
                    </a:extLst>
                  </p:cNvPr>
                  <p:cNvGrpSpPr>
                    <a:grpSpLocks/>
                  </p:cNvGrpSpPr>
                  <p:nvPr/>
                </p:nvGrpSpPr>
                <p:grpSpPr bwMode="auto">
                  <a:xfrm>
                    <a:off x="6268" y="2169"/>
                    <a:ext cx="2144" cy="915"/>
                    <a:chOff x="1950" y="2235"/>
                    <a:chExt cx="2144" cy="915"/>
                  </a:xfrm>
                </p:grpSpPr>
                <p:sp>
                  <p:nvSpPr>
                    <p:cNvPr id="140372" name="Line 97">
                      <a:extLst>
                        <a:ext uri="{FF2B5EF4-FFF2-40B4-BE49-F238E27FC236}">
                          <a16:creationId xmlns:a16="http://schemas.microsoft.com/office/drawing/2014/main" id="{8A158CE6-B0E1-4A39-A649-181B8717617C}"/>
                        </a:ext>
                      </a:extLst>
                    </p:cNvPr>
                    <p:cNvSpPr>
                      <a:spLocks noChangeShapeType="1"/>
                    </p:cNvSpPr>
                    <p:nvPr/>
                  </p:nvSpPr>
                  <p:spPr bwMode="auto">
                    <a:xfrm flipV="1">
                      <a:off x="1950" y="2235"/>
                      <a:ext cx="1680" cy="9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73" name="Line 98">
                      <a:extLst>
                        <a:ext uri="{FF2B5EF4-FFF2-40B4-BE49-F238E27FC236}">
                          <a16:creationId xmlns:a16="http://schemas.microsoft.com/office/drawing/2014/main" id="{53E0BE01-4624-46E7-9A5E-79F3F29680DF}"/>
                        </a:ext>
                      </a:extLst>
                    </p:cNvPr>
                    <p:cNvSpPr>
                      <a:spLocks noChangeShapeType="1"/>
                    </p:cNvSpPr>
                    <p:nvPr/>
                  </p:nvSpPr>
                  <p:spPr bwMode="auto">
                    <a:xfrm>
                      <a:off x="3600" y="2235"/>
                      <a:ext cx="494" cy="9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369" name="Text Box 99">
                    <a:extLst>
                      <a:ext uri="{FF2B5EF4-FFF2-40B4-BE49-F238E27FC236}">
                        <a16:creationId xmlns:a16="http://schemas.microsoft.com/office/drawing/2014/main" id="{1185E877-5B1A-4F03-AAD2-EF1D99741F91}"/>
                      </a:ext>
                    </a:extLst>
                  </p:cNvPr>
                  <p:cNvSpPr txBox="1">
                    <a:spLocks noChangeArrowheads="1"/>
                  </p:cNvSpPr>
                  <p:nvPr/>
                </p:nvSpPr>
                <p:spPr bwMode="auto">
                  <a:xfrm>
                    <a:off x="1338" y="2145"/>
                    <a:ext cx="842"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40408"/>
                        </a:solidFill>
                        <a:latin typeface="Times New Roman" panose="02020603050405020304" pitchFamily="18" charset="0"/>
                      </a:rPr>
                      <a:t>U5</a:t>
                    </a:r>
                  </a:p>
                </p:txBody>
              </p:sp>
              <p:sp>
                <p:nvSpPr>
                  <p:cNvPr id="140370" name="Text Box 100">
                    <a:extLst>
                      <a:ext uri="{FF2B5EF4-FFF2-40B4-BE49-F238E27FC236}">
                        <a16:creationId xmlns:a16="http://schemas.microsoft.com/office/drawing/2014/main" id="{5E126FE3-C400-46E6-B62B-803FAAA19D8D}"/>
                      </a:ext>
                    </a:extLst>
                  </p:cNvPr>
                  <p:cNvSpPr txBox="1">
                    <a:spLocks noChangeArrowheads="1"/>
                  </p:cNvSpPr>
                  <p:nvPr/>
                </p:nvSpPr>
                <p:spPr bwMode="auto">
                  <a:xfrm>
                    <a:off x="9154" y="2805"/>
                    <a:ext cx="842"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t</a:t>
                    </a:r>
                  </a:p>
                </p:txBody>
              </p:sp>
              <p:sp>
                <p:nvSpPr>
                  <p:cNvPr id="140371" name="Line 101">
                    <a:extLst>
                      <a:ext uri="{FF2B5EF4-FFF2-40B4-BE49-F238E27FC236}">
                        <a16:creationId xmlns:a16="http://schemas.microsoft.com/office/drawing/2014/main" id="{C34F0BCE-5AE7-4A7E-B47E-28393F59053C}"/>
                      </a:ext>
                    </a:extLst>
                  </p:cNvPr>
                  <p:cNvSpPr>
                    <a:spLocks noChangeShapeType="1"/>
                  </p:cNvSpPr>
                  <p:nvPr/>
                </p:nvSpPr>
                <p:spPr bwMode="auto">
                  <a:xfrm>
                    <a:off x="1947" y="2700"/>
                    <a:ext cx="670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06" name="Group 102">
                  <a:extLst>
                    <a:ext uri="{FF2B5EF4-FFF2-40B4-BE49-F238E27FC236}">
                      <a16:creationId xmlns:a16="http://schemas.microsoft.com/office/drawing/2014/main" id="{F647007E-D108-4DBD-B9C1-D82F1E3CB24F}"/>
                    </a:ext>
                  </a:extLst>
                </p:cNvPr>
                <p:cNvGrpSpPr>
                  <a:grpSpLocks/>
                </p:cNvGrpSpPr>
                <p:nvPr/>
              </p:nvGrpSpPr>
              <p:grpSpPr bwMode="auto">
                <a:xfrm>
                  <a:off x="1432" y="3570"/>
                  <a:ext cx="7662" cy="1605"/>
                  <a:chOff x="1432" y="3615"/>
                  <a:chExt cx="7662" cy="1605"/>
                </a:xfrm>
              </p:grpSpPr>
              <p:grpSp>
                <p:nvGrpSpPr>
                  <p:cNvPr id="140344" name="Group 103">
                    <a:extLst>
                      <a:ext uri="{FF2B5EF4-FFF2-40B4-BE49-F238E27FC236}">
                        <a16:creationId xmlns:a16="http://schemas.microsoft.com/office/drawing/2014/main" id="{EC97225D-8955-4ED5-811A-9F4CA33703A6}"/>
                      </a:ext>
                    </a:extLst>
                  </p:cNvPr>
                  <p:cNvGrpSpPr>
                    <a:grpSpLocks/>
                  </p:cNvGrpSpPr>
                  <p:nvPr/>
                </p:nvGrpSpPr>
                <p:grpSpPr bwMode="auto">
                  <a:xfrm>
                    <a:off x="1760" y="3615"/>
                    <a:ext cx="7334" cy="1605"/>
                    <a:chOff x="1756" y="1950"/>
                    <a:chExt cx="7334" cy="1860"/>
                  </a:xfrm>
                </p:grpSpPr>
                <p:sp>
                  <p:nvSpPr>
                    <p:cNvPr id="140363" name="Line 104">
                      <a:extLst>
                        <a:ext uri="{FF2B5EF4-FFF2-40B4-BE49-F238E27FC236}">
                          <a16:creationId xmlns:a16="http://schemas.microsoft.com/office/drawing/2014/main" id="{67EB0A4E-FCAD-4C74-92F8-32504875CEC0}"/>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64" name="Line 105">
                      <a:extLst>
                        <a:ext uri="{FF2B5EF4-FFF2-40B4-BE49-F238E27FC236}">
                          <a16:creationId xmlns:a16="http://schemas.microsoft.com/office/drawing/2014/main" id="{8D52BAB0-563D-421C-B6F1-226E92EC36EA}"/>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45" name="Group 106">
                    <a:extLst>
                      <a:ext uri="{FF2B5EF4-FFF2-40B4-BE49-F238E27FC236}">
                        <a16:creationId xmlns:a16="http://schemas.microsoft.com/office/drawing/2014/main" id="{63E849F0-FFD3-4960-8E97-12203703472B}"/>
                      </a:ext>
                    </a:extLst>
                  </p:cNvPr>
                  <p:cNvGrpSpPr>
                    <a:grpSpLocks/>
                  </p:cNvGrpSpPr>
                  <p:nvPr/>
                </p:nvGrpSpPr>
                <p:grpSpPr bwMode="auto">
                  <a:xfrm>
                    <a:off x="1934" y="3834"/>
                    <a:ext cx="6734" cy="831"/>
                    <a:chOff x="1934" y="3834"/>
                    <a:chExt cx="6734" cy="831"/>
                  </a:xfrm>
                </p:grpSpPr>
                <p:grpSp>
                  <p:nvGrpSpPr>
                    <p:cNvPr id="140347" name="Group 107">
                      <a:extLst>
                        <a:ext uri="{FF2B5EF4-FFF2-40B4-BE49-F238E27FC236}">
                          <a16:creationId xmlns:a16="http://schemas.microsoft.com/office/drawing/2014/main" id="{35F558AD-A31D-485A-BD05-57E8A79BDCF0}"/>
                        </a:ext>
                      </a:extLst>
                    </p:cNvPr>
                    <p:cNvGrpSpPr>
                      <a:grpSpLocks/>
                    </p:cNvGrpSpPr>
                    <p:nvPr/>
                  </p:nvGrpSpPr>
                  <p:grpSpPr bwMode="auto">
                    <a:xfrm>
                      <a:off x="2790" y="3855"/>
                      <a:ext cx="1094" cy="795"/>
                      <a:chOff x="2790" y="3855"/>
                      <a:chExt cx="1094" cy="795"/>
                    </a:xfrm>
                  </p:grpSpPr>
                  <p:sp>
                    <p:nvSpPr>
                      <p:cNvPr id="140360" name="Line 108">
                        <a:extLst>
                          <a:ext uri="{FF2B5EF4-FFF2-40B4-BE49-F238E27FC236}">
                            <a16:creationId xmlns:a16="http://schemas.microsoft.com/office/drawing/2014/main" id="{D79344AC-F12E-400F-AEF9-38269EB1CA99}"/>
                          </a:ext>
                        </a:extLst>
                      </p:cNvPr>
                      <p:cNvSpPr>
                        <a:spLocks noChangeShapeType="1"/>
                      </p:cNvSpPr>
                      <p:nvPr/>
                    </p:nvSpPr>
                    <p:spPr bwMode="auto">
                      <a:xfrm>
                        <a:off x="2790" y="3870"/>
                        <a:ext cx="10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61" name="Line 109">
                        <a:extLst>
                          <a:ext uri="{FF2B5EF4-FFF2-40B4-BE49-F238E27FC236}">
                            <a16:creationId xmlns:a16="http://schemas.microsoft.com/office/drawing/2014/main" id="{2BB8896C-D0A7-4317-A37F-01377975A482}"/>
                          </a:ext>
                        </a:extLst>
                      </p:cNvPr>
                      <p:cNvSpPr>
                        <a:spLocks noChangeShapeType="1"/>
                      </p:cNvSpPr>
                      <p:nvPr/>
                    </p:nvSpPr>
                    <p:spPr bwMode="auto">
                      <a:xfrm>
                        <a:off x="2790"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62" name="Line 110">
                        <a:extLst>
                          <a:ext uri="{FF2B5EF4-FFF2-40B4-BE49-F238E27FC236}">
                            <a16:creationId xmlns:a16="http://schemas.microsoft.com/office/drawing/2014/main" id="{FBEB4541-0CAA-4ED0-B42B-AD95BBEFD35F}"/>
                          </a:ext>
                        </a:extLst>
                      </p:cNvPr>
                      <p:cNvSpPr>
                        <a:spLocks noChangeShapeType="1"/>
                      </p:cNvSpPr>
                      <p:nvPr/>
                    </p:nvSpPr>
                    <p:spPr bwMode="auto">
                      <a:xfrm>
                        <a:off x="3874"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348" name="Line 111">
                      <a:extLst>
                        <a:ext uri="{FF2B5EF4-FFF2-40B4-BE49-F238E27FC236}">
                          <a16:creationId xmlns:a16="http://schemas.microsoft.com/office/drawing/2014/main" id="{54ECDA3B-4653-4B6A-AE13-DB47B0D4B2B6}"/>
                        </a:ext>
                      </a:extLst>
                    </p:cNvPr>
                    <p:cNvSpPr>
                      <a:spLocks noChangeShapeType="1"/>
                    </p:cNvSpPr>
                    <p:nvPr/>
                  </p:nvSpPr>
                  <p:spPr bwMode="auto">
                    <a:xfrm>
                      <a:off x="1934" y="4635"/>
                      <a:ext cx="82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0349" name="Group 112">
                      <a:extLst>
                        <a:ext uri="{FF2B5EF4-FFF2-40B4-BE49-F238E27FC236}">
                          <a16:creationId xmlns:a16="http://schemas.microsoft.com/office/drawing/2014/main" id="{F3FD93BA-EA18-4E21-BAE7-D5FB998981FB}"/>
                        </a:ext>
                      </a:extLst>
                    </p:cNvPr>
                    <p:cNvGrpSpPr>
                      <a:grpSpLocks/>
                    </p:cNvGrpSpPr>
                    <p:nvPr/>
                  </p:nvGrpSpPr>
                  <p:grpSpPr bwMode="auto">
                    <a:xfrm>
                      <a:off x="4944" y="3870"/>
                      <a:ext cx="1094" cy="795"/>
                      <a:chOff x="2790" y="3855"/>
                      <a:chExt cx="1094" cy="795"/>
                    </a:xfrm>
                  </p:grpSpPr>
                  <p:sp>
                    <p:nvSpPr>
                      <p:cNvPr id="140357" name="Line 113">
                        <a:extLst>
                          <a:ext uri="{FF2B5EF4-FFF2-40B4-BE49-F238E27FC236}">
                            <a16:creationId xmlns:a16="http://schemas.microsoft.com/office/drawing/2014/main" id="{96A2EF3B-7D06-4A8F-A8CA-1C06A69BBC01}"/>
                          </a:ext>
                        </a:extLst>
                      </p:cNvPr>
                      <p:cNvSpPr>
                        <a:spLocks noChangeShapeType="1"/>
                      </p:cNvSpPr>
                      <p:nvPr/>
                    </p:nvSpPr>
                    <p:spPr bwMode="auto">
                      <a:xfrm>
                        <a:off x="2790" y="3870"/>
                        <a:ext cx="10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58" name="Line 114">
                        <a:extLst>
                          <a:ext uri="{FF2B5EF4-FFF2-40B4-BE49-F238E27FC236}">
                            <a16:creationId xmlns:a16="http://schemas.microsoft.com/office/drawing/2014/main" id="{594F09B7-349C-4189-BA80-3F73947A49D4}"/>
                          </a:ext>
                        </a:extLst>
                      </p:cNvPr>
                      <p:cNvSpPr>
                        <a:spLocks noChangeShapeType="1"/>
                      </p:cNvSpPr>
                      <p:nvPr/>
                    </p:nvSpPr>
                    <p:spPr bwMode="auto">
                      <a:xfrm>
                        <a:off x="2790"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59" name="Line 115">
                        <a:extLst>
                          <a:ext uri="{FF2B5EF4-FFF2-40B4-BE49-F238E27FC236}">
                            <a16:creationId xmlns:a16="http://schemas.microsoft.com/office/drawing/2014/main" id="{E9137936-14CF-45E8-84E4-12CAA8E57352}"/>
                          </a:ext>
                        </a:extLst>
                      </p:cNvPr>
                      <p:cNvSpPr>
                        <a:spLocks noChangeShapeType="1"/>
                      </p:cNvSpPr>
                      <p:nvPr/>
                    </p:nvSpPr>
                    <p:spPr bwMode="auto">
                      <a:xfrm>
                        <a:off x="3874"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350" name="Line 116">
                      <a:extLst>
                        <a:ext uri="{FF2B5EF4-FFF2-40B4-BE49-F238E27FC236}">
                          <a16:creationId xmlns:a16="http://schemas.microsoft.com/office/drawing/2014/main" id="{D17D95AA-D5BE-4B37-B99A-FC904CE4B9D2}"/>
                        </a:ext>
                      </a:extLst>
                    </p:cNvPr>
                    <p:cNvSpPr>
                      <a:spLocks noChangeShapeType="1"/>
                    </p:cNvSpPr>
                    <p:nvPr/>
                  </p:nvSpPr>
                  <p:spPr bwMode="auto">
                    <a:xfrm>
                      <a:off x="3870" y="4635"/>
                      <a:ext cx="103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51" name="Line 117">
                      <a:extLst>
                        <a:ext uri="{FF2B5EF4-FFF2-40B4-BE49-F238E27FC236}">
                          <a16:creationId xmlns:a16="http://schemas.microsoft.com/office/drawing/2014/main" id="{7615F93F-B6AE-4F1A-909F-E47A20E5A109}"/>
                        </a:ext>
                      </a:extLst>
                    </p:cNvPr>
                    <p:cNvSpPr>
                      <a:spLocks noChangeShapeType="1"/>
                    </p:cNvSpPr>
                    <p:nvPr/>
                  </p:nvSpPr>
                  <p:spPr bwMode="auto">
                    <a:xfrm>
                      <a:off x="8174" y="4635"/>
                      <a:ext cx="4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0352" name="Group 118">
                      <a:extLst>
                        <a:ext uri="{FF2B5EF4-FFF2-40B4-BE49-F238E27FC236}">
                          <a16:creationId xmlns:a16="http://schemas.microsoft.com/office/drawing/2014/main" id="{95CB36A4-CA24-429F-BFC9-35BD0723C47A}"/>
                        </a:ext>
                      </a:extLst>
                    </p:cNvPr>
                    <p:cNvGrpSpPr>
                      <a:grpSpLocks/>
                    </p:cNvGrpSpPr>
                    <p:nvPr/>
                  </p:nvGrpSpPr>
                  <p:grpSpPr bwMode="auto">
                    <a:xfrm>
                      <a:off x="7126" y="3834"/>
                      <a:ext cx="1094" cy="795"/>
                      <a:chOff x="2790" y="3855"/>
                      <a:chExt cx="1094" cy="795"/>
                    </a:xfrm>
                  </p:grpSpPr>
                  <p:sp>
                    <p:nvSpPr>
                      <p:cNvPr id="140354" name="Line 119">
                        <a:extLst>
                          <a:ext uri="{FF2B5EF4-FFF2-40B4-BE49-F238E27FC236}">
                            <a16:creationId xmlns:a16="http://schemas.microsoft.com/office/drawing/2014/main" id="{6D4BCD8F-8440-4089-8A2E-24DEB56899C0}"/>
                          </a:ext>
                        </a:extLst>
                      </p:cNvPr>
                      <p:cNvSpPr>
                        <a:spLocks noChangeShapeType="1"/>
                      </p:cNvSpPr>
                      <p:nvPr/>
                    </p:nvSpPr>
                    <p:spPr bwMode="auto">
                      <a:xfrm>
                        <a:off x="2790" y="3870"/>
                        <a:ext cx="10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55" name="Line 120">
                        <a:extLst>
                          <a:ext uri="{FF2B5EF4-FFF2-40B4-BE49-F238E27FC236}">
                            <a16:creationId xmlns:a16="http://schemas.microsoft.com/office/drawing/2014/main" id="{20811B76-54C4-41FB-8C78-E13463E8FF1D}"/>
                          </a:ext>
                        </a:extLst>
                      </p:cNvPr>
                      <p:cNvSpPr>
                        <a:spLocks noChangeShapeType="1"/>
                      </p:cNvSpPr>
                      <p:nvPr/>
                    </p:nvSpPr>
                    <p:spPr bwMode="auto">
                      <a:xfrm>
                        <a:off x="2790"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56" name="Line 121">
                        <a:extLst>
                          <a:ext uri="{FF2B5EF4-FFF2-40B4-BE49-F238E27FC236}">
                            <a16:creationId xmlns:a16="http://schemas.microsoft.com/office/drawing/2014/main" id="{76A999E1-662D-4715-9778-F64566C1C8E6}"/>
                          </a:ext>
                        </a:extLst>
                      </p:cNvPr>
                      <p:cNvSpPr>
                        <a:spLocks noChangeShapeType="1"/>
                      </p:cNvSpPr>
                      <p:nvPr/>
                    </p:nvSpPr>
                    <p:spPr bwMode="auto">
                      <a:xfrm>
                        <a:off x="3874"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353" name="Line 122">
                      <a:extLst>
                        <a:ext uri="{FF2B5EF4-FFF2-40B4-BE49-F238E27FC236}">
                          <a16:creationId xmlns:a16="http://schemas.microsoft.com/office/drawing/2014/main" id="{BA245855-0646-49DA-A3FA-5E1F1990F849}"/>
                        </a:ext>
                      </a:extLst>
                    </p:cNvPr>
                    <p:cNvSpPr>
                      <a:spLocks noChangeShapeType="1"/>
                    </p:cNvSpPr>
                    <p:nvPr/>
                  </p:nvSpPr>
                  <p:spPr bwMode="auto">
                    <a:xfrm>
                      <a:off x="6014" y="4635"/>
                      <a:ext cx="109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346" name="Text Box 123">
                    <a:extLst>
                      <a:ext uri="{FF2B5EF4-FFF2-40B4-BE49-F238E27FC236}">
                        <a16:creationId xmlns:a16="http://schemas.microsoft.com/office/drawing/2014/main" id="{BBB1DB96-4285-4C95-8F21-D537854CBAAF}"/>
                      </a:ext>
                    </a:extLst>
                  </p:cNvPr>
                  <p:cNvSpPr txBox="1">
                    <a:spLocks noChangeArrowheads="1"/>
                  </p:cNvSpPr>
                  <p:nvPr/>
                </p:nvSpPr>
                <p:spPr bwMode="auto">
                  <a:xfrm>
                    <a:off x="1432" y="3675"/>
                    <a:ext cx="1068"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40408"/>
                        </a:solidFill>
                        <a:latin typeface="Times New Roman" panose="02020603050405020304" pitchFamily="18" charset="0"/>
                      </a:rPr>
                      <a:t>Up</a:t>
                    </a:r>
                  </a:p>
                </p:txBody>
              </p:sp>
            </p:grpSp>
            <p:grpSp>
              <p:nvGrpSpPr>
                <p:cNvPr id="140307" name="Group 124">
                  <a:extLst>
                    <a:ext uri="{FF2B5EF4-FFF2-40B4-BE49-F238E27FC236}">
                      <a16:creationId xmlns:a16="http://schemas.microsoft.com/office/drawing/2014/main" id="{7EC0C0D9-A7CC-43B2-A3DF-449B3651FB2F}"/>
                    </a:ext>
                  </a:extLst>
                </p:cNvPr>
                <p:cNvGrpSpPr>
                  <a:grpSpLocks/>
                </p:cNvGrpSpPr>
                <p:nvPr/>
              </p:nvGrpSpPr>
              <p:grpSpPr bwMode="auto">
                <a:xfrm>
                  <a:off x="1218" y="10830"/>
                  <a:ext cx="7864" cy="1605"/>
                  <a:chOff x="1218" y="10830"/>
                  <a:chExt cx="7864" cy="1605"/>
                </a:xfrm>
              </p:grpSpPr>
              <p:grpSp>
                <p:nvGrpSpPr>
                  <p:cNvPr id="140331" name="Group 125">
                    <a:extLst>
                      <a:ext uri="{FF2B5EF4-FFF2-40B4-BE49-F238E27FC236}">
                        <a16:creationId xmlns:a16="http://schemas.microsoft.com/office/drawing/2014/main" id="{E7AB507F-2B75-4E1F-BB96-0CDC980903D1}"/>
                      </a:ext>
                    </a:extLst>
                  </p:cNvPr>
                  <p:cNvGrpSpPr>
                    <a:grpSpLocks/>
                  </p:cNvGrpSpPr>
                  <p:nvPr/>
                </p:nvGrpSpPr>
                <p:grpSpPr bwMode="auto">
                  <a:xfrm>
                    <a:off x="1748" y="10830"/>
                    <a:ext cx="7334" cy="1605"/>
                    <a:chOff x="1756" y="1950"/>
                    <a:chExt cx="7334" cy="1860"/>
                  </a:xfrm>
                </p:grpSpPr>
                <p:sp>
                  <p:nvSpPr>
                    <p:cNvPr id="140342" name="Line 126">
                      <a:extLst>
                        <a:ext uri="{FF2B5EF4-FFF2-40B4-BE49-F238E27FC236}">
                          <a16:creationId xmlns:a16="http://schemas.microsoft.com/office/drawing/2014/main" id="{A8FE21B2-3D93-4065-8419-137F87BAA596}"/>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43" name="Line 127">
                      <a:extLst>
                        <a:ext uri="{FF2B5EF4-FFF2-40B4-BE49-F238E27FC236}">
                          <a16:creationId xmlns:a16="http://schemas.microsoft.com/office/drawing/2014/main" id="{204E23CF-A4E0-4649-A0D7-23547522A410}"/>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32" name="Group 128">
                    <a:extLst>
                      <a:ext uri="{FF2B5EF4-FFF2-40B4-BE49-F238E27FC236}">
                        <a16:creationId xmlns:a16="http://schemas.microsoft.com/office/drawing/2014/main" id="{592F3DAF-7B26-4E7E-9DC0-A6C4BBBF6C63}"/>
                      </a:ext>
                    </a:extLst>
                  </p:cNvPr>
                  <p:cNvGrpSpPr>
                    <a:grpSpLocks/>
                  </p:cNvGrpSpPr>
                  <p:nvPr/>
                </p:nvGrpSpPr>
                <p:grpSpPr bwMode="auto">
                  <a:xfrm>
                    <a:off x="1920" y="11025"/>
                    <a:ext cx="7094" cy="840"/>
                    <a:chOff x="1920" y="11025"/>
                    <a:chExt cx="7094" cy="840"/>
                  </a:xfrm>
                </p:grpSpPr>
                <p:grpSp>
                  <p:nvGrpSpPr>
                    <p:cNvPr id="140334" name="Group 129">
                      <a:extLst>
                        <a:ext uri="{FF2B5EF4-FFF2-40B4-BE49-F238E27FC236}">
                          <a16:creationId xmlns:a16="http://schemas.microsoft.com/office/drawing/2014/main" id="{D3FE198B-9AB7-4CAA-AD0C-F35681F7B609}"/>
                        </a:ext>
                      </a:extLst>
                    </p:cNvPr>
                    <p:cNvGrpSpPr>
                      <a:grpSpLocks/>
                    </p:cNvGrpSpPr>
                    <p:nvPr/>
                  </p:nvGrpSpPr>
                  <p:grpSpPr bwMode="auto">
                    <a:xfrm>
                      <a:off x="1920" y="11025"/>
                      <a:ext cx="6524" cy="840"/>
                      <a:chOff x="1920" y="10935"/>
                      <a:chExt cx="6524" cy="840"/>
                    </a:xfrm>
                  </p:grpSpPr>
                  <p:sp>
                    <p:nvSpPr>
                      <p:cNvPr id="140337" name="Line 130">
                        <a:extLst>
                          <a:ext uri="{FF2B5EF4-FFF2-40B4-BE49-F238E27FC236}">
                            <a16:creationId xmlns:a16="http://schemas.microsoft.com/office/drawing/2014/main" id="{66450EB5-384B-4A10-9F79-FDDE6BCA99A8}"/>
                          </a:ext>
                        </a:extLst>
                      </p:cNvPr>
                      <p:cNvSpPr>
                        <a:spLocks noChangeShapeType="1"/>
                      </p:cNvSpPr>
                      <p:nvPr/>
                    </p:nvSpPr>
                    <p:spPr bwMode="auto">
                      <a:xfrm>
                        <a:off x="1920" y="11775"/>
                        <a:ext cx="209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38" name="Line 131">
                        <a:extLst>
                          <a:ext uri="{FF2B5EF4-FFF2-40B4-BE49-F238E27FC236}">
                            <a16:creationId xmlns:a16="http://schemas.microsoft.com/office/drawing/2014/main" id="{829D8751-8FC6-4687-BE20-6B047FB012AA}"/>
                          </a:ext>
                        </a:extLst>
                      </p:cNvPr>
                      <p:cNvSpPr>
                        <a:spLocks noChangeShapeType="1"/>
                      </p:cNvSpPr>
                      <p:nvPr/>
                    </p:nvSpPr>
                    <p:spPr bwMode="auto">
                      <a:xfrm flipV="1">
                        <a:off x="4064" y="10935"/>
                        <a:ext cx="0" cy="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39" name="Line 132">
                        <a:extLst>
                          <a:ext uri="{FF2B5EF4-FFF2-40B4-BE49-F238E27FC236}">
                            <a16:creationId xmlns:a16="http://schemas.microsoft.com/office/drawing/2014/main" id="{7550DF3B-2643-4A92-8653-824B86831EBA}"/>
                          </a:ext>
                        </a:extLst>
                      </p:cNvPr>
                      <p:cNvSpPr>
                        <a:spLocks noChangeShapeType="1"/>
                      </p:cNvSpPr>
                      <p:nvPr/>
                    </p:nvSpPr>
                    <p:spPr bwMode="auto">
                      <a:xfrm>
                        <a:off x="4064" y="10950"/>
                        <a:ext cx="9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40" name="Line 133">
                        <a:extLst>
                          <a:ext uri="{FF2B5EF4-FFF2-40B4-BE49-F238E27FC236}">
                            <a16:creationId xmlns:a16="http://schemas.microsoft.com/office/drawing/2014/main" id="{DFAC4328-3EBF-4B74-8D05-A77ABE011A03}"/>
                          </a:ext>
                        </a:extLst>
                      </p:cNvPr>
                      <p:cNvSpPr>
                        <a:spLocks noChangeShapeType="1"/>
                      </p:cNvSpPr>
                      <p:nvPr/>
                    </p:nvSpPr>
                    <p:spPr bwMode="auto">
                      <a:xfrm>
                        <a:off x="4950" y="10935"/>
                        <a:ext cx="14" cy="8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41" name="Line 134">
                        <a:extLst>
                          <a:ext uri="{FF2B5EF4-FFF2-40B4-BE49-F238E27FC236}">
                            <a16:creationId xmlns:a16="http://schemas.microsoft.com/office/drawing/2014/main" id="{3329AA06-5D58-4E8F-8B7D-2CB51693C13B}"/>
                          </a:ext>
                        </a:extLst>
                      </p:cNvPr>
                      <p:cNvSpPr>
                        <a:spLocks noChangeShapeType="1"/>
                      </p:cNvSpPr>
                      <p:nvPr/>
                    </p:nvSpPr>
                    <p:spPr bwMode="auto">
                      <a:xfrm>
                        <a:off x="4980" y="11760"/>
                        <a:ext cx="3464"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335" name="Line 135">
                      <a:extLst>
                        <a:ext uri="{FF2B5EF4-FFF2-40B4-BE49-F238E27FC236}">
                          <a16:creationId xmlns:a16="http://schemas.microsoft.com/office/drawing/2014/main" id="{1CE53643-4BD0-489C-9B84-C1321D57D99C}"/>
                        </a:ext>
                      </a:extLst>
                    </p:cNvPr>
                    <p:cNvSpPr>
                      <a:spLocks noChangeShapeType="1"/>
                    </p:cNvSpPr>
                    <p:nvPr/>
                  </p:nvSpPr>
                  <p:spPr bwMode="auto">
                    <a:xfrm flipH="1" flipV="1">
                      <a:off x="8444" y="11025"/>
                      <a:ext cx="2" cy="8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36" name="Line 136">
                      <a:extLst>
                        <a:ext uri="{FF2B5EF4-FFF2-40B4-BE49-F238E27FC236}">
                          <a16:creationId xmlns:a16="http://schemas.microsoft.com/office/drawing/2014/main" id="{3A1E5026-75C5-47A0-AE23-6B390D09EB26}"/>
                        </a:ext>
                      </a:extLst>
                    </p:cNvPr>
                    <p:cNvSpPr>
                      <a:spLocks noChangeShapeType="1"/>
                    </p:cNvSpPr>
                    <p:nvPr/>
                  </p:nvSpPr>
                  <p:spPr bwMode="auto">
                    <a:xfrm>
                      <a:off x="8430" y="11040"/>
                      <a:ext cx="58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333" name="Text Box 137">
                    <a:extLst>
                      <a:ext uri="{FF2B5EF4-FFF2-40B4-BE49-F238E27FC236}">
                        <a16:creationId xmlns:a16="http://schemas.microsoft.com/office/drawing/2014/main" id="{51B7C8C3-90D0-466F-B306-27DFFC9C61F9}"/>
                      </a:ext>
                    </a:extLst>
                  </p:cNvPr>
                  <p:cNvSpPr txBox="1">
                    <a:spLocks noChangeArrowheads="1"/>
                  </p:cNvSpPr>
                  <p:nvPr/>
                </p:nvSpPr>
                <p:spPr bwMode="auto">
                  <a:xfrm>
                    <a:off x="1218" y="10830"/>
                    <a:ext cx="838"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Vo2</a:t>
                    </a:r>
                  </a:p>
                </p:txBody>
              </p:sp>
            </p:grpSp>
            <p:grpSp>
              <p:nvGrpSpPr>
                <p:cNvPr id="140308" name="Group 138">
                  <a:extLst>
                    <a:ext uri="{FF2B5EF4-FFF2-40B4-BE49-F238E27FC236}">
                      <a16:creationId xmlns:a16="http://schemas.microsoft.com/office/drawing/2014/main" id="{BC3BC628-9E15-43AA-B3C5-0818B38287DC}"/>
                    </a:ext>
                  </a:extLst>
                </p:cNvPr>
                <p:cNvGrpSpPr>
                  <a:grpSpLocks/>
                </p:cNvGrpSpPr>
                <p:nvPr/>
              </p:nvGrpSpPr>
              <p:grpSpPr bwMode="auto">
                <a:xfrm>
                  <a:off x="2776" y="1695"/>
                  <a:ext cx="5682" cy="10950"/>
                  <a:chOff x="2776" y="1695"/>
                  <a:chExt cx="5682" cy="10950"/>
                </a:xfrm>
              </p:grpSpPr>
              <p:sp>
                <p:nvSpPr>
                  <p:cNvPr id="140309" name="Line 139">
                    <a:extLst>
                      <a:ext uri="{FF2B5EF4-FFF2-40B4-BE49-F238E27FC236}">
                        <a16:creationId xmlns:a16="http://schemas.microsoft.com/office/drawing/2014/main" id="{43A545E1-3927-45AC-BA38-5B6222CB27B8}"/>
                      </a:ext>
                    </a:extLst>
                  </p:cNvPr>
                  <p:cNvSpPr>
                    <a:spLocks noChangeShapeType="1"/>
                  </p:cNvSpPr>
                  <p:nvPr/>
                </p:nvSpPr>
                <p:spPr bwMode="auto">
                  <a:xfrm>
                    <a:off x="4932" y="4230"/>
                    <a:ext cx="14" cy="8280"/>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0310" name="Group 140">
                    <a:extLst>
                      <a:ext uri="{FF2B5EF4-FFF2-40B4-BE49-F238E27FC236}">
                        <a16:creationId xmlns:a16="http://schemas.microsoft.com/office/drawing/2014/main" id="{7C85F3F4-1D06-4ADA-8982-E30EDEFBCBA1}"/>
                      </a:ext>
                    </a:extLst>
                  </p:cNvPr>
                  <p:cNvGrpSpPr>
                    <a:grpSpLocks/>
                  </p:cNvGrpSpPr>
                  <p:nvPr/>
                </p:nvGrpSpPr>
                <p:grpSpPr bwMode="auto">
                  <a:xfrm>
                    <a:off x="2776" y="1695"/>
                    <a:ext cx="5682" cy="10950"/>
                    <a:chOff x="2776" y="1695"/>
                    <a:chExt cx="5682" cy="10950"/>
                  </a:xfrm>
                </p:grpSpPr>
                <p:grpSp>
                  <p:nvGrpSpPr>
                    <p:cNvPr id="140311" name="Group 141">
                      <a:extLst>
                        <a:ext uri="{FF2B5EF4-FFF2-40B4-BE49-F238E27FC236}">
                          <a16:creationId xmlns:a16="http://schemas.microsoft.com/office/drawing/2014/main" id="{DDFA2E19-055E-4538-9FD2-434CCDB05E69}"/>
                        </a:ext>
                      </a:extLst>
                    </p:cNvPr>
                    <p:cNvGrpSpPr>
                      <a:grpSpLocks/>
                    </p:cNvGrpSpPr>
                    <p:nvPr/>
                  </p:nvGrpSpPr>
                  <p:grpSpPr bwMode="auto">
                    <a:xfrm>
                      <a:off x="3597" y="1740"/>
                      <a:ext cx="481" cy="10905"/>
                      <a:chOff x="3597" y="2235"/>
                      <a:chExt cx="481" cy="2865"/>
                    </a:xfrm>
                  </p:grpSpPr>
                  <p:sp>
                    <p:nvSpPr>
                      <p:cNvPr id="140329" name="Line 142">
                        <a:extLst>
                          <a:ext uri="{FF2B5EF4-FFF2-40B4-BE49-F238E27FC236}">
                            <a16:creationId xmlns:a16="http://schemas.microsoft.com/office/drawing/2014/main" id="{FB49BE67-F769-418C-B435-C86A398F3859}"/>
                          </a:ext>
                        </a:extLst>
                      </p:cNvPr>
                      <p:cNvSpPr>
                        <a:spLocks noChangeShapeType="1"/>
                      </p:cNvSpPr>
                      <p:nvPr/>
                    </p:nvSpPr>
                    <p:spPr bwMode="auto">
                      <a:xfrm>
                        <a:off x="3597" y="2235"/>
                        <a:ext cx="0" cy="2850"/>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30" name="Line 143">
                        <a:extLst>
                          <a:ext uri="{FF2B5EF4-FFF2-40B4-BE49-F238E27FC236}">
                            <a16:creationId xmlns:a16="http://schemas.microsoft.com/office/drawing/2014/main" id="{EB5FA491-9E7D-46D5-8107-6AD19430734D}"/>
                          </a:ext>
                        </a:extLst>
                      </p:cNvPr>
                      <p:cNvSpPr>
                        <a:spLocks noChangeShapeType="1"/>
                      </p:cNvSpPr>
                      <p:nvPr/>
                    </p:nvSpPr>
                    <p:spPr bwMode="auto">
                      <a:xfrm>
                        <a:off x="4078" y="3105"/>
                        <a:ext cx="0" cy="1995"/>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12" name="Group 144">
                      <a:extLst>
                        <a:ext uri="{FF2B5EF4-FFF2-40B4-BE49-F238E27FC236}">
                          <a16:creationId xmlns:a16="http://schemas.microsoft.com/office/drawing/2014/main" id="{CE841D9E-4F44-4568-A356-22798FB08943}"/>
                        </a:ext>
                      </a:extLst>
                    </p:cNvPr>
                    <p:cNvGrpSpPr>
                      <a:grpSpLocks/>
                    </p:cNvGrpSpPr>
                    <p:nvPr/>
                  </p:nvGrpSpPr>
                  <p:grpSpPr bwMode="auto">
                    <a:xfrm>
                      <a:off x="5744" y="1785"/>
                      <a:ext cx="480" cy="10785"/>
                      <a:chOff x="3597" y="2235"/>
                      <a:chExt cx="481" cy="2865"/>
                    </a:xfrm>
                  </p:grpSpPr>
                  <p:sp>
                    <p:nvSpPr>
                      <p:cNvPr id="140327" name="Line 145">
                        <a:extLst>
                          <a:ext uri="{FF2B5EF4-FFF2-40B4-BE49-F238E27FC236}">
                            <a16:creationId xmlns:a16="http://schemas.microsoft.com/office/drawing/2014/main" id="{4100ED3D-2B61-4D8B-9167-45D6650559DA}"/>
                          </a:ext>
                        </a:extLst>
                      </p:cNvPr>
                      <p:cNvSpPr>
                        <a:spLocks noChangeShapeType="1"/>
                      </p:cNvSpPr>
                      <p:nvPr/>
                    </p:nvSpPr>
                    <p:spPr bwMode="auto">
                      <a:xfrm>
                        <a:off x="3597" y="2235"/>
                        <a:ext cx="0" cy="2850"/>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28" name="Line 146">
                        <a:extLst>
                          <a:ext uri="{FF2B5EF4-FFF2-40B4-BE49-F238E27FC236}">
                            <a16:creationId xmlns:a16="http://schemas.microsoft.com/office/drawing/2014/main" id="{23481FE0-2608-4603-AB61-866398B3D4B4}"/>
                          </a:ext>
                        </a:extLst>
                      </p:cNvPr>
                      <p:cNvSpPr>
                        <a:spLocks noChangeShapeType="1"/>
                      </p:cNvSpPr>
                      <p:nvPr/>
                    </p:nvSpPr>
                    <p:spPr bwMode="auto">
                      <a:xfrm>
                        <a:off x="4078" y="3105"/>
                        <a:ext cx="0" cy="1995"/>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13" name="Group 147">
                      <a:extLst>
                        <a:ext uri="{FF2B5EF4-FFF2-40B4-BE49-F238E27FC236}">
                          <a16:creationId xmlns:a16="http://schemas.microsoft.com/office/drawing/2014/main" id="{5E0F63AB-3CBE-414F-97BF-4385773AAA82}"/>
                        </a:ext>
                      </a:extLst>
                    </p:cNvPr>
                    <p:cNvGrpSpPr>
                      <a:grpSpLocks/>
                    </p:cNvGrpSpPr>
                    <p:nvPr/>
                  </p:nvGrpSpPr>
                  <p:grpSpPr bwMode="auto">
                    <a:xfrm>
                      <a:off x="7966" y="1695"/>
                      <a:ext cx="481" cy="10860"/>
                      <a:chOff x="3597" y="2235"/>
                      <a:chExt cx="481" cy="2865"/>
                    </a:xfrm>
                  </p:grpSpPr>
                  <p:sp>
                    <p:nvSpPr>
                      <p:cNvPr id="140325" name="Line 148">
                        <a:extLst>
                          <a:ext uri="{FF2B5EF4-FFF2-40B4-BE49-F238E27FC236}">
                            <a16:creationId xmlns:a16="http://schemas.microsoft.com/office/drawing/2014/main" id="{FDD7F66B-7438-40F1-B088-7A43220058B0}"/>
                          </a:ext>
                        </a:extLst>
                      </p:cNvPr>
                      <p:cNvSpPr>
                        <a:spLocks noChangeShapeType="1"/>
                      </p:cNvSpPr>
                      <p:nvPr/>
                    </p:nvSpPr>
                    <p:spPr bwMode="auto">
                      <a:xfrm>
                        <a:off x="3597" y="2235"/>
                        <a:ext cx="0" cy="2850"/>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26" name="Line 149">
                        <a:extLst>
                          <a:ext uri="{FF2B5EF4-FFF2-40B4-BE49-F238E27FC236}">
                            <a16:creationId xmlns:a16="http://schemas.microsoft.com/office/drawing/2014/main" id="{3C7A6DF2-7639-4B29-AC1A-957180B5E47D}"/>
                          </a:ext>
                        </a:extLst>
                      </p:cNvPr>
                      <p:cNvSpPr>
                        <a:spLocks noChangeShapeType="1"/>
                      </p:cNvSpPr>
                      <p:nvPr/>
                    </p:nvSpPr>
                    <p:spPr bwMode="auto">
                      <a:xfrm>
                        <a:off x="4078" y="3105"/>
                        <a:ext cx="0" cy="1995"/>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14" name="Group 150">
                      <a:extLst>
                        <a:ext uri="{FF2B5EF4-FFF2-40B4-BE49-F238E27FC236}">
                          <a16:creationId xmlns:a16="http://schemas.microsoft.com/office/drawing/2014/main" id="{8E1F1753-DB07-48F0-854A-7E257AB45329}"/>
                        </a:ext>
                      </a:extLst>
                    </p:cNvPr>
                    <p:cNvGrpSpPr>
                      <a:grpSpLocks/>
                    </p:cNvGrpSpPr>
                    <p:nvPr/>
                  </p:nvGrpSpPr>
                  <p:grpSpPr bwMode="auto">
                    <a:xfrm>
                      <a:off x="2788" y="2430"/>
                      <a:ext cx="1290" cy="2160"/>
                      <a:chOff x="2788" y="2430"/>
                      <a:chExt cx="1066" cy="9150"/>
                    </a:xfrm>
                  </p:grpSpPr>
                  <p:sp>
                    <p:nvSpPr>
                      <p:cNvPr id="140323" name="Line 151">
                        <a:extLst>
                          <a:ext uri="{FF2B5EF4-FFF2-40B4-BE49-F238E27FC236}">
                            <a16:creationId xmlns:a16="http://schemas.microsoft.com/office/drawing/2014/main" id="{BA9C05C4-705B-460D-8811-D4BD858251CF}"/>
                          </a:ext>
                        </a:extLst>
                      </p:cNvPr>
                      <p:cNvSpPr>
                        <a:spLocks noChangeShapeType="1"/>
                      </p:cNvSpPr>
                      <p:nvPr/>
                    </p:nvSpPr>
                    <p:spPr bwMode="auto">
                      <a:xfrm>
                        <a:off x="2788" y="2430"/>
                        <a:ext cx="14" cy="9150"/>
                      </a:xfrm>
                      <a:prstGeom prst="line">
                        <a:avLst/>
                      </a:prstGeom>
                      <a:noFill/>
                      <a:ln w="19050">
                        <a:solidFill>
                          <a:srgbClr val="3333FF"/>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24" name="Line 152">
                        <a:extLst>
                          <a:ext uri="{FF2B5EF4-FFF2-40B4-BE49-F238E27FC236}">
                            <a16:creationId xmlns:a16="http://schemas.microsoft.com/office/drawing/2014/main" id="{538DF738-3741-4CB5-832A-85A272856AA9}"/>
                          </a:ext>
                        </a:extLst>
                      </p:cNvPr>
                      <p:cNvSpPr>
                        <a:spLocks noChangeShapeType="1"/>
                      </p:cNvSpPr>
                      <p:nvPr/>
                    </p:nvSpPr>
                    <p:spPr bwMode="auto">
                      <a:xfrm>
                        <a:off x="3854" y="2445"/>
                        <a:ext cx="0" cy="9105"/>
                      </a:xfrm>
                      <a:prstGeom prst="line">
                        <a:avLst/>
                      </a:prstGeom>
                      <a:noFill/>
                      <a:ln w="19050">
                        <a:solidFill>
                          <a:srgbClr val="3333FF"/>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15" name="Group 153">
                      <a:extLst>
                        <a:ext uri="{FF2B5EF4-FFF2-40B4-BE49-F238E27FC236}">
                          <a16:creationId xmlns:a16="http://schemas.microsoft.com/office/drawing/2014/main" id="{35277675-2EDA-4225-8A95-FACDDBC03B9B}"/>
                        </a:ext>
                      </a:extLst>
                    </p:cNvPr>
                    <p:cNvGrpSpPr>
                      <a:grpSpLocks/>
                    </p:cNvGrpSpPr>
                    <p:nvPr/>
                  </p:nvGrpSpPr>
                  <p:grpSpPr bwMode="auto">
                    <a:xfrm>
                      <a:off x="4932" y="2445"/>
                      <a:ext cx="1306" cy="2310"/>
                      <a:chOff x="2788" y="2430"/>
                      <a:chExt cx="1066" cy="9150"/>
                    </a:xfrm>
                  </p:grpSpPr>
                  <p:sp>
                    <p:nvSpPr>
                      <p:cNvPr id="140321" name="Line 154">
                        <a:extLst>
                          <a:ext uri="{FF2B5EF4-FFF2-40B4-BE49-F238E27FC236}">
                            <a16:creationId xmlns:a16="http://schemas.microsoft.com/office/drawing/2014/main" id="{FE6F8243-242C-4A77-95AB-6A46AB45F119}"/>
                          </a:ext>
                        </a:extLst>
                      </p:cNvPr>
                      <p:cNvSpPr>
                        <a:spLocks noChangeShapeType="1"/>
                      </p:cNvSpPr>
                      <p:nvPr/>
                    </p:nvSpPr>
                    <p:spPr bwMode="auto">
                      <a:xfrm>
                        <a:off x="2788" y="2430"/>
                        <a:ext cx="14" cy="9150"/>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22" name="Line 155">
                        <a:extLst>
                          <a:ext uri="{FF2B5EF4-FFF2-40B4-BE49-F238E27FC236}">
                            <a16:creationId xmlns:a16="http://schemas.microsoft.com/office/drawing/2014/main" id="{5D9D61FD-E890-49BF-8185-F5A097AADD62}"/>
                          </a:ext>
                        </a:extLst>
                      </p:cNvPr>
                      <p:cNvSpPr>
                        <a:spLocks noChangeShapeType="1"/>
                      </p:cNvSpPr>
                      <p:nvPr/>
                    </p:nvSpPr>
                    <p:spPr bwMode="auto">
                      <a:xfrm>
                        <a:off x="3854" y="2445"/>
                        <a:ext cx="0" cy="9105"/>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0316" name="Group 156">
                      <a:extLst>
                        <a:ext uri="{FF2B5EF4-FFF2-40B4-BE49-F238E27FC236}">
                          <a16:creationId xmlns:a16="http://schemas.microsoft.com/office/drawing/2014/main" id="{382908E5-00A4-4C7B-AF64-2A87D1015F57}"/>
                        </a:ext>
                      </a:extLst>
                    </p:cNvPr>
                    <p:cNvGrpSpPr>
                      <a:grpSpLocks/>
                    </p:cNvGrpSpPr>
                    <p:nvPr/>
                  </p:nvGrpSpPr>
                  <p:grpSpPr bwMode="auto">
                    <a:xfrm>
                      <a:off x="7122" y="2490"/>
                      <a:ext cx="1336" cy="2355"/>
                      <a:chOff x="2788" y="2430"/>
                      <a:chExt cx="1066" cy="9150"/>
                    </a:xfrm>
                  </p:grpSpPr>
                  <p:sp>
                    <p:nvSpPr>
                      <p:cNvPr id="140319" name="Line 157">
                        <a:extLst>
                          <a:ext uri="{FF2B5EF4-FFF2-40B4-BE49-F238E27FC236}">
                            <a16:creationId xmlns:a16="http://schemas.microsoft.com/office/drawing/2014/main" id="{9E69C433-785E-4299-840F-DFA5EC8D8049}"/>
                          </a:ext>
                        </a:extLst>
                      </p:cNvPr>
                      <p:cNvSpPr>
                        <a:spLocks noChangeShapeType="1"/>
                      </p:cNvSpPr>
                      <p:nvPr/>
                    </p:nvSpPr>
                    <p:spPr bwMode="auto">
                      <a:xfrm>
                        <a:off x="2788" y="2430"/>
                        <a:ext cx="14" cy="9150"/>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20" name="Line 158">
                        <a:extLst>
                          <a:ext uri="{FF2B5EF4-FFF2-40B4-BE49-F238E27FC236}">
                            <a16:creationId xmlns:a16="http://schemas.microsoft.com/office/drawing/2014/main" id="{58B36491-EE3C-46FF-95CD-1EA1B6D42C9C}"/>
                          </a:ext>
                        </a:extLst>
                      </p:cNvPr>
                      <p:cNvSpPr>
                        <a:spLocks noChangeShapeType="1"/>
                      </p:cNvSpPr>
                      <p:nvPr/>
                    </p:nvSpPr>
                    <p:spPr bwMode="auto">
                      <a:xfrm>
                        <a:off x="3854" y="2445"/>
                        <a:ext cx="0" cy="9105"/>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0317" name="Line 159">
                      <a:extLst>
                        <a:ext uri="{FF2B5EF4-FFF2-40B4-BE49-F238E27FC236}">
                          <a16:creationId xmlns:a16="http://schemas.microsoft.com/office/drawing/2014/main" id="{B20AE7D0-9657-4859-8DAE-7A9877225A1E}"/>
                        </a:ext>
                      </a:extLst>
                    </p:cNvPr>
                    <p:cNvSpPr>
                      <a:spLocks noChangeShapeType="1"/>
                    </p:cNvSpPr>
                    <p:nvPr/>
                  </p:nvSpPr>
                  <p:spPr bwMode="auto">
                    <a:xfrm flipH="1">
                      <a:off x="2776" y="4485"/>
                      <a:ext cx="14" cy="8070"/>
                    </a:xfrm>
                    <a:prstGeom prst="line">
                      <a:avLst/>
                    </a:prstGeom>
                    <a:noFill/>
                    <a:ln w="19050">
                      <a:solidFill>
                        <a:srgbClr val="3333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18" name="Line 160">
                      <a:extLst>
                        <a:ext uri="{FF2B5EF4-FFF2-40B4-BE49-F238E27FC236}">
                          <a16:creationId xmlns:a16="http://schemas.microsoft.com/office/drawing/2014/main" id="{86894A5A-4077-4DB9-A999-B48AA7B43A19}"/>
                        </a:ext>
                      </a:extLst>
                    </p:cNvPr>
                    <p:cNvSpPr>
                      <a:spLocks noChangeShapeType="1"/>
                    </p:cNvSpPr>
                    <p:nvPr/>
                  </p:nvSpPr>
                  <p:spPr bwMode="auto">
                    <a:xfrm>
                      <a:off x="8204" y="2505"/>
                      <a:ext cx="0" cy="2730"/>
                    </a:xfrm>
                    <a:prstGeom prst="line">
                      <a:avLst/>
                    </a:prstGeom>
                    <a:noFill/>
                    <a:ln w="19050">
                      <a:solidFill>
                        <a:srgbClr val="3333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sp>
        <p:nvSpPr>
          <p:cNvPr id="140292" name="Line 161">
            <a:extLst>
              <a:ext uri="{FF2B5EF4-FFF2-40B4-BE49-F238E27FC236}">
                <a16:creationId xmlns:a16="http://schemas.microsoft.com/office/drawing/2014/main" id="{7765F1F8-CE02-494F-876A-67EA3731EF4D}"/>
              </a:ext>
            </a:extLst>
          </p:cNvPr>
          <p:cNvSpPr>
            <a:spLocks noChangeShapeType="1"/>
          </p:cNvSpPr>
          <p:nvPr/>
        </p:nvSpPr>
        <p:spPr bwMode="auto">
          <a:xfrm>
            <a:off x="3276600" y="6019800"/>
            <a:ext cx="0" cy="533400"/>
          </a:xfrm>
          <a:prstGeom prst="line">
            <a:avLst/>
          </a:prstGeom>
          <a:noFill/>
          <a:ln w="952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293" name="Line 162">
            <a:extLst>
              <a:ext uri="{FF2B5EF4-FFF2-40B4-BE49-F238E27FC236}">
                <a16:creationId xmlns:a16="http://schemas.microsoft.com/office/drawing/2014/main" id="{0539C19E-911A-4B29-997B-EC55C46BE5FC}"/>
              </a:ext>
            </a:extLst>
          </p:cNvPr>
          <p:cNvSpPr>
            <a:spLocks noChangeShapeType="1"/>
          </p:cNvSpPr>
          <p:nvPr/>
        </p:nvSpPr>
        <p:spPr bwMode="auto">
          <a:xfrm flipH="1">
            <a:off x="1295400" y="6400800"/>
            <a:ext cx="1905000" cy="0"/>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294" name="Text Box 163">
            <a:extLst>
              <a:ext uri="{FF2B5EF4-FFF2-40B4-BE49-F238E27FC236}">
                <a16:creationId xmlns:a16="http://schemas.microsoft.com/office/drawing/2014/main" id="{6B1BFA5F-9CBA-48BB-B477-1F225924D0C6}"/>
              </a:ext>
            </a:extLst>
          </p:cNvPr>
          <p:cNvSpPr txBox="1">
            <a:spLocks noChangeArrowheads="1"/>
          </p:cNvSpPr>
          <p:nvPr/>
        </p:nvSpPr>
        <p:spPr bwMode="auto">
          <a:xfrm>
            <a:off x="7239000" y="609600"/>
            <a:ext cx="5334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40408"/>
                </a:solidFill>
                <a:latin typeface="Times New Roman" panose="02020603050405020304" pitchFamily="18" charset="0"/>
              </a:rPr>
              <a:t>U1</a:t>
            </a:r>
          </a:p>
        </p:txBody>
      </p:sp>
      <p:grpSp>
        <p:nvGrpSpPr>
          <p:cNvPr id="140295" name="Group 165">
            <a:extLst>
              <a:ext uri="{FF2B5EF4-FFF2-40B4-BE49-F238E27FC236}">
                <a16:creationId xmlns:a16="http://schemas.microsoft.com/office/drawing/2014/main" id="{4CFAA9DE-A906-4FC6-A935-B47D0E9C49D6}"/>
              </a:ext>
            </a:extLst>
          </p:cNvPr>
          <p:cNvGrpSpPr>
            <a:grpSpLocks/>
          </p:cNvGrpSpPr>
          <p:nvPr/>
        </p:nvGrpSpPr>
        <p:grpSpPr bwMode="auto">
          <a:xfrm>
            <a:off x="838200" y="5029200"/>
            <a:ext cx="304800" cy="762000"/>
            <a:chOff x="528" y="3168"/>
            <a:chExt cx="192" cy="480"/>
          </a:xfrm>
        </p:grpSpPr>
        <p:sp>
          <p:nvSpPr>
            <p:cNvPr id="140296" name="Line 166">
              <a:extLst>
                <a:ext uri="{FF2B5EF4-FFF2-40B4-BE49-F238E27FC236}">
                  <a16:creationId xmlns:a16="http://schemas.microsoft.com/office/drawing/2014/main" id="{784B5FCF-695E-4135-AB6C-C8E386837A12}"/>
                </a:ext>
              </a:extLst>
            </p:cNvPr>
            <p:cNvSpPr>
              <a:spLocks noChangeShapeType="1"/>
            </p:cNvSpPr>
            <p:nvPr/>
          </p:nvSpPr>
          <p:spPr bwMode="auto">
            <a:xfrm>
              <a:off x="528" y="3168"/>
              <a:ext cx="192" cy="0"/>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297" name="Line 167">
              <a:extLst>
                <a:ext uri="{FF2B5EF4-FFF2-40B4-BE49-F238E27FC236}">
                  <a16:creationId xmlns:a16="http://schemas.microsoft.com/office/drawing/2014/main" id="{F46F36E4-92F2-4533-8281-8934EFFB3C4E}"/>
                </a:ext>
              </a:extLst>
            </p:cNvPr>
            <p:cNvSpPr>
              <a:spLocks noChangeShapeType="1"/>
            </p:cNvSpPr>
            <p:nvPr/>
          </p:nvSpPr>
          <p:spPr bwMode="auto">
            <a:xfrm>
              <a:off x="528" y="3648"/>
              <a:ext cx="192" cy="0"/>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88005201-33CF-4B70-8758-B2E8989E4FF4}"/>
              </a:ext>
            </a:extLst>
          </p:cNvPr>
          <p:cNvSpPr>
            <a:spLocks noGrp="1" noChangeArrowheads="1"/>
          </p:cNvSpPr>
          <p:nvPr>
            <p:ph type="title"/>
          </p:nvPr>
        </p:nvSpPr>
        <p:spPr>
          <a:xfrm>
            <a:off x="609600" y="533400"/>
            <a:ext cx="7772400" cy="685800"/>
          </a:xfrm>
        </p:spPr>
        <p:txBody>
          <a:bodyPr/>
          <a:lstStyle/>
          <a:p>
            <a:pPr algn="ctr" eaLnBrk="1" hangingPunct="1"/>
            <a:r>
              <a:rPr lang="zh-CN" altLang="en-US" sz="3600" b="1">
                <a:solidFill>
                  <a:srgbClr val="07080F"/>
                </a:solidFill>
              </a:rPr>
              <a:t>半桥型开关稳压电源主电路</a:t>
            </a:r>
          </a:p>
        </p:txBody>
      </p:sp>
      <p:pic>
        <p:nvPicPr>
          <p:cNvPr id="141315" name="Picture 5" descr="3525电路">
            <a:extLst>
              <a:ext uri="{FF2B5EF4-FFF2-40B4-BE49-F238E27FC236}">
                <a16:creationId xmlns:a16="http://schemas.microsoft.com/office/drawing/2014/main" id="{B881B7E4-BC69-4844-A3CF-BE1B1DBEF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38400"/>
            <a:ext cx="8407400"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a:extLst>
              <a:ext uri="{FF2B5EF4-FFF2-40B4-BE49-F238E27FC236}">
                <a16:creationId xmlns:a16="http://schemas.microsoft.com/office/drawing/2014/main" id="{55D2D3CE-D46A-4FA8-8468-60C9CFBCC7B8}"/>
              </a:ext>
            </a:extLst>
          </p:cNvPr>
          <p:cNvGrpSpPr>
            <a:grpSpLocks/>
          </p:cNvGrpSpPr>
          <p:nvPr/>
        </p:nvGrpSpPr>
        <p:grpSpPr bwMode="auto">
          <a:xfrm>
            <a:off x="3505200" y="2514600"/>
            <a:ext cx="1676400" cy="1600200"/>
            <a:chOff x="2208" y="1584"/>
            <a:chExt cx="1056" cy="1008"/>
          </a:xfrm>
        </p:grpSpPr>
        <p:sp>
          <p:nvSpPr>
            <p:cNvPr id="141341" name="Line 7">
              <a:extLst>
                <a:ext uri="{FF2B5EF4-FFF2-40B4-BE49-F238E27FC236}">
                  <a16:creationId xmlns:a16="http://schemas.microsoft.com/office/drawing/2014/main" id="{8C40F9E2-0F62-47C2-B6B7-A903070D51CE}"/>
                </a:ext>
              </a:extLst>
            </p:cNvPr>
            <p:cNvSpPr>
              <a:spLocks noChangeShapeType="1"/>
            </p:cNvSpPr>
            <p:nvPr/>
          </p:nvSpPr>
          <p:spPr bwMode="auto">
            <a:xfrm>
              <a:off x="2304" y="2400"/>
              <a:ext cx="0" cy="192"/>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1342" name="Line 8">
              <a:extLst>
                <a:ext uri="{FF2B5EF4-FFF2-40B4-BE49-F238E27FC236}">
                  <a16:creationId xmlns:a16="http://schemas.microsoft.com/office/drawing/2014/main" id="{5CB8080D-FDA0-40F4-B725-8C3AEA488806}"/>
                </a:ext>
              </a:extLst>
            </p:cNvPr>
            <p:cNvSpPr>
              <a:spLocks noChangeShapeType="1"/>
            </p:cNvSpPr>
            <p:nvPr/>
          </p:nvSpPr>
          <p:spPr bwMode="auto">
            <a:xfrm>
              <a:off x="2208" y="1584"/>
              <a:ext cx="91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43" name="Line 9">
              <a:extLst>
                <a:ext uri="{FF2B5EF4-FFF2-40B4-BE49-F238E27FC236}">
                  <a16:creationId xmlns:a16="http://schemas.microsoft.com/office/drawing/2014/main" id="{A620903B-656C-4376-9940-B3D199508D05}"/>
                </a:ext>
              </a:extLst>
            </p:cNvPr>
            <p:cNvSpPr>
              <a:spLocks noChangeShapeType="1"/>
            </p:cNvSpPr>
            <p:nvPr/>
          </p:nvSpPr>
          <p:spPr bwMode="auto">
            <a:xfrm>
              <a:off x="3120" y="1584"/>
              <a:ext cx="0" cy="432"/>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44" name="Line 10">
              <a:extLst>
                <a:ext uri="{FF2B5EF4-FFF2-40B4-BE49-F238E27FC236}">
                  <a16:creationId xmlns:a16="http://schemas.microsoft.com/office/drawing/2014/main" id="{CCB11986-B235-4E66-B9C2-BC2A710AE390}"/>
                </a:ext>
              </a:extLst>
            </p:cNvPr>
            <p:cNvSpPr>
              <a:spLocks noChangeShapeType="1"/>
            </p:cNvSpPr>
            <p:nvPr/>
          </p:nvSpPr>
          <p:spPr bwMode="auto">
            <a:xfrm>
              <a:off x="3120" y="2016"/>
              <a:ext cx="144"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45" name="Line 11">
              <a:extLst>
                <a:ext uri="{FF2B5EF4-FFF2-40B4-BE49-F238E27FC236}">
                  <a16:creationId xmlns:a16="http://schemas.microsoft.com/office/drawing/2014/main" id="{D387DB9A-5061-4FBC-A67B-D3731F599260}"/>
                </a:ext>
              </a:extLst>
            </p:cNvPr>
            <p:cNvSpPr>
              <a:spLocks noChangeShapeType="1"/>
            </p:cNvSpPr>
            <p:nvPr/>
          </p:nvSpPr>
          <p:spPr bwMode="auto">
            <a:xfrm>
              <a:off x="3264" y="2016"/>
              <a:ext cx="0" cy="38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46" name="Line 12">
              <a:extLst>
                <a:ext uri="{FF2B5EF4-FFF2-40B4-BE49-F238E27FC236}">
                  <a16:creationId xmlns:a16="http://schemas.microsoft.com/office/drawing/2014/main" id="{3A0936BA-ADFC-4EAB-8940-3C61E76C5788}"/>
                </a:ext>
              </a:extLst>
            </p:cNvPr>
            <p:cNvSpPr>
              <a:spLocks noChangeShapeType="1"/>
            </p:cNvSpPr>
            <p:nvPr/>
          </p:nvSpPr>
          <p:spPr bwMode="auto">
            <a:xfrm flipH="1">
              <a:off x="2304" y="2400"/>
              <a:ext cx="960"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13">
            <a:extLst>
              <a:ext uri="{FF2B5EF4-FFF2-40B4-BE49-F238E27FC236}">
                <a16:creationId xmlns:a16="http://schemas.microsoft.com/office/drawing/2014/main" id="{EC654C4A-73D4-4B19-A864-21FA4548B5A8}"/>
              </a:ext>
            </a:extLst>
          </p:cNvPr>
          <p:cNvGrpSpPr>
            <a:grpSpLocks/>
          </p:cNvGrpSpPr>
          <p:nvPr/>
        </p:nvGrpSpPr>
        <p:grpSpPr bwMode="auto">
          <a:xfrm>
            <a:off x="3581400" y="3276600"/>
            <a:ext cx="1676400" cy="1219200"/>
            <a:chOff x="2256" y="2064"/>
            <a:chExt cx="1056" cy="768"/>
          </a:xfrm>
        </p:grpSpPr>
        <p:sp>
          <p:nvSpPr>
            <p:cNvPr id="141335" name="Line 14">
              <a:extLst>
                <a:ext uri="{FF2B5EF4-FFF2-40B4-BE49-F238E27FC236}">
                  <a16:creationId xmlns:a16="http://schemas.microsoft.com/office/drawing/2014/main" id="{8E38ECF9-DA8B-4EE3-954D-F018E11DA6BA}"/>
                </a:ext>
              </a:extLst>
            </p:cNvPr>
            <p:cNvSpPr>
              <a:spLocks noChangeShapeType="1"/>
            </p:cNvSpPr>
            <p:nvPr/>
          </p:nvSpPr>
          <p:spPr bwMode="auto">
            <a:xfrm flipV="1">
              <a:off x="3312" y="2064"/>
              <a:ext cx="0" cy="288"/>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1336" name="Group 15">
              <a:extLst>
                <a:ext uri="{FF2B5EF4-FFF2-40B4-BE49-F238E27FC236}">
                  <a16:creationId xmlns:a16="http://schemas.microsoft.com/office/drawing/2014/main" id="{BCECD1AF-AD80-4273-A43A-C7FD3F334B21}"/>
                </a:ext>
              </a:extLst>
            </p:cNvPr>
            <p:cNvGrpSpPr>
              <a:grpSpLocks/>
            </p:cNvGrpSpPr>
            <p:nvPr/>
          </p:nvGrpSpPr>
          <p:grpSpPr bwMode="auto">
            <a:xfrm>
              <a:off x="2256" y="2064"/>
              <a:ext cx="1056" cy="768"/>
              <a:chOff x="2256" y="2064"/>
              <a:chExt cx="1056" cy="768"/>
            </a:xfrm>
          </p:grpSpPr>
          <p:sp>
            <p:nvSpPr>
              <p:cNvPr id="141337" name="Line 16">
                <a:extLst>
                  <a:ext uri="{FF2B5EF4-FFF2-40B4-BE49-F238E27FC236}">
                    <a16:creationId xmlns:a16="http://schemas.microsoft.com/office/drawing/2014/main" id="{BE9F73BD-651C-40E4-A317-D48CBB39F113}"/>
                  </a:ext>
                </a:extLst>
              </p:cNvPr>
              <p:cNvSpPr>
                <a:spLocks noChangeShapeType="1"/>
              </p:cNvSpPr>
              <p:nvPr/>
            </p:nvSpPr>
            <p:spPr bwMode="auto">
              <a:xfrm>
                <a:off x="2256" y="2352"/>
                <a:ext cx="1056"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38" name="Line 17">
                <a:extLst>
                  <a:ext uri="{FF2B5EF4-FFF2-40B4-BE49-F238E27FC236}">
                    <a16:creationId xmlns:a16="http://schemas.microsoft.com/office/drawing/2014/main" id="{22DE21DB-22D6-468F-9D6B-5D102EFA110E}"/>
                  </a:ext>
                </a:extLst>
              </p:cNvPr>
              <p:cNvSpPr>
                <a:spLocks noChangeShapeType="1"/>
              </p:cNvSpPr>
              <p:nvPr/>
            </p:nvSpPr>
            <p:spPr bwMode="auto">
              <a:xfrm flipH="1">
                <a:off x="3120" y="2064"/>
                <a:ext cx="192"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39" name="Line 18">
                <a:extLst>
                  <a:ext uri="{FF2B5EF4-FFF2-40B4-BE49-F238E27FC236}">
                    <a16:creationId xmlns:a16="http://schemas.microsoft.com/office/drawing/2014/main" id="{2F78D05F-B67F-4515-992F-B64B7DACA4E0}"/>
                  </a:ext>
                </a:extLst>
              </p:cNvPr>
              <p:cNvSpPr>
                <a:spLocks noChangeShapeType="1"/>
              </p:cNvSpPr>
              <p:nvPr/>
            </p:nvSpPr>
            <p:spPr bwMode="auto">
              <a:xfrm>
                <a:off x="3120" y="2064"/>
                <a:ext cx="0" cy="768"/>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40" name="Line 19">
                <a:extLst>
                  <a:ext uri="{FF2B5EF4-FFF2-40B4-BE49-F238E27FC236}">
                    <a16:creationId xmlns:a16="http://schemas.microsoft.com/office/drawing/2014/main" id="{FF6A0503-FEDD-435C-8223-C8F3962A1930}"/>
                  </a:ext>
                </a:extLst>
              </p:cNvPr>
              <p:cNvSpPr>
                <a:spLocks noChangeShapeType="1"/>
              </p:cNvSpPr>
              <p:nvPr/>
            </p:nvSpPr>
            <p:spPr bwMode="auto">
              <a:xfrm flipH="1">
                <a:off x="2448" y="2832"/>
                <a:ext cx="672" cy="0"/>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5" name="Group 20">
            <a:extLst>
              <a:ext uri="{FF2B5EF4-FFF2-40B4-BE49-F238E27FC236}">
                <a16:creationId xmlns:a16="http://schemas.microsoft.com/office/drawing/2014/main" id="{55BA7F85-0231-4C60-8E62-EEB91CD90C21}"/>
              </a:ext>
            </a:extLst>
          </p:cNvPr>
          <p:cNvGrpSpPr>
            <a:grpSpLocks/>
          </p:cNvGrpSpPr>
          <p:nvPr/>
        </p:nvGrpSpPr>
        <p:grpSpPr bwMode="auto">
          <a:xfrm>
            <a:off x="5486400" y="3048000"/>
            <a:ext cx="2438400" cy="990600"/>
            <a:chOff x="3456" y="1920"/>
            <a:chExt cx="1536" cy="624"/>
          </a:xfrm>
        </p:grpSpPr>
        <p:sp>
          <p:nvSpPr>
            <p:cNvPr id="141329" name="Line 21">
              <a:extLst>
                <a:ext uri="{FF2B5EF4-FFF2-40B4-BE49-F238E27FC236}">
                  <a16:creationId xmlns:a16="http://schemas.microsoft.com/office/drawing/2014/main" id="{26C1DE79-1C8F-407E-A91B-BEC15B1B632D}"/>
                </a:ext>
              </a:extLst>
            </p:cNvPr>
            <p:cNvSpPr>
              <a:spLocks noChangeShapeType="1"/>
            </p:cNvSpPr>
            <p:nvPr/>
          </p:nvSpPr>
          <p:spPr bwMode="auto">
            <a:xfrm flipV="1">
              <a:off x="3456" y="1920"/>
              <a:ext cx="0" cy="288"/>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30" name="Line 22">
              <a:extLst>
                <a:ext uri="{FF2B5EF4-FFF2-40B4-BE49-F238E27FC236}">
                  <a16:creationId xmlns:a16="http://schemas.microsoft.com/office/drawing/2014/main" id="{334E8C32-3587-41B0-A1D7-B35FB2C0A0E5}"/>
                </a:ext>
              </a:extLst>
            </p:cNvPr>
            <p:cNvSpPr>
              <a:spLocks noChangeShapeType="1"/>
            </p:cNvSpPr>
            <p:nvPr/>
          </p:nvSpPr>
          <p:spPr bwMode="auto">
            <a:xfrm>
              <a:off x="3456" y="1920"/>
              <a:ext cx="15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1331" name="Line 23">
              <a:extLst>
                <a:ext uri="{FF2B5EF4-FFF2-40B4-BE49-F238E27FC236}">
                  <a16:creationId xmlns:a16="http://schemas.microsoft.com/office/drawing/2014/main" id="{A9EF3C9E-65DA-4543-BEE6-0ED9698685E4}"/>
                </a:ext>
              </a:extLst>
            </p:cNvPr>
            <p:cNvSpPr>
              <a:spLocks noChangeShapeType="1"/>
            </p:cNvSpPr>
            <p:nvPr/>
          </p:nvSpPr>
          <p:spPr bwMode="auto">
            <a:xfrm>
              <a:off x="4992" y="1920"/>
              <a:ext cx="0" cy="62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32" name="Line 24">
              <a:extLst>
                <a:ext uri="{FF2B5EF4-FFF2-40B4-BE49-F238E27FC236}">
                  <a16:creationId xmlns:a16="http://schemas.microsoft.com/office/drawing/2014/main" id="{8D8C64FE-2FBA-4A61-A460-EA8B12F0E357}"/>
                </a:ext>
              </a:extLst>
            </p:cNvPr>
            <p:cNvSpPr>
              <a:spLocks noChangeShapeType="1"/>
            </p:cNvSpPr>
            <p:nvPr/>
          </p:nvSpPr>
          <p:spPr bwMode="auto">
            <a:xfrm flipH="1">
              <a:off x="4128" y="2544"/>
              <a:ext cx="864"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1333" name="Line 25">
              <a:extLst>
                <a:ext uri="{FF2B5EF4-FFF2-40B4-BE49-F238E27FC236}">
                  <a16:creationId xmlns:a16="http://schemas.microsoft.com/office/drawing/2014/main" id="{BFE39381-FF60-4489-9263-36D3BA41F2CC}"/>
                </a:ext>
              </a:extLst>
            </p:cNvPr>
            <p:cNvSpPr>
              <a:spLocks noChangeShapeType="1"/>
            </p:cNvSpPr>
            <p:nvPr/>
          </p:nvSpPr>
          <p:spPr bwMode="auto">
            <a:xfrm flipV="1">
              <a:off x="4128" y="2304"/>
              <a:ext cx="0" cy="24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34" name="Line 26">
              <a:extLst>
                <a:ext uri="{FF2B5EF4-FFF2-40B4-BE49-F238E27FC236}">
                  <a16:creationId xmlns:a16="http://schemas.microsoft.com/office/drawing/2014/main" id="{EEBAA61D-F03D-4022-AEB1-8753E52B8B22}"/>
                </a:ext>
              </a:extLst>
            </p:cNvPr>
            <p:cNvSpPr>
              <a:spLocks noChangeShapeType="1"/>
            </p:cNvSpPr>
            <p:nvPr/>
          </p:nvSpPr>
          <p:spPr bwMode="auto">
            <a:xfrm flipH="1">
              <a:off x="3456" y="2304"/>
              <a:ext cx="624"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27">
            <a:extLst>
              <a:ext uri="{FF2B5EF4-FFF2-40B4-BE49-F238E27FC236}">
                <a16:creationId xmlns:a16="http://schemas.microsoft.com/office/drawing/2014/main" id="{8C549FB8-4E32-4553-B638-E5B79551F6F1}"/>
              </a:ext>
            </a:extLst>
          </p:cNvPr>
          <p:cNvGrpSpPr>
            <a:grpSpLocks/>
          </p:cNvGrpSpPr>
          <p:nvPr/>
        </p:nvGrpSpPr>
        <p:grpSpPr bwMode="auto">
          <a:xfrm>
            <a:off x="5486400" y="3124200"/>
            <a:ext cx="2286000" cy="1066800"/>
            <a:chOff x="3456" y="1968"/>
            <a:chExt cx="1440" cy="672"/>
          </a:xfrm>
        </p:grpSpPr>
        <p:grpSp>
          <p:nvGrpSpPr>
            <p:cNvPr id="141320" name="Group 28">
              <a:extLst>
                <a:ext uri="{FF2B5EF4-FFF2-40B4-BE49-F238E27FC236}">
                  <a16:creationId xmlns:a16="http://schemas.microsoft.com/office/drawing/2014/main" id="{480C9275-BAAC-4F3A-AA3F-924E4BE8EBB0}"/>
                </a:ext>
              </a:extLst>
            </p:cNvPr>
            <p:cNvGrpSpPr>
              <a:grpSpLocks/>
            </p:cNvGrpSpPr>
            <p:nvPr/>
          </p:nvGrpSpPr>
          <p:grpSpPr bwMode="auto">
            <a:xfrm>
              <a:off x="3456" y="1968"/>
              <a:ext cx="1440" cy="672"/>
              <a:chOff x="3456" y="1968"/>
              <a:chExt cx="1440" cy="672"/>
            </a:xfrm>
          </p:grpSpPr>
          <p:sp>
            <p:nvSpPr>
              <p:cNvPr id="141324" name="Line 29">
                <a:extLst>
                  <a:ext uri="{FF2B5EF4-FFF2-40B4-BE49-F238E27FC236}">
                    <a16:creationId xmlns:a16="http://schemas.microsoft.com/office/drawing/2014/main" id="{91DF3CAF-F230-4E67-ACA9-4B9B9281BD95}"/>
                  </a:ext>
                </a:extLst>
              </p:cNvPr>
              <p:cNvSpPr>
                <a:spLocks noChangeShapeType="1"/>
              </p:cNvSpPr>
              <p:nvPr/>
            </p:nvSpPr>
            <p:spPr bwMode="auto">
              <a:xfrm>
                <a:off x="3456" y="2352"/>
                <a:ext cx="0" cy="288"/>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25" name="Line 30">
                <a:extLst>
                  <a:ext uri="{FF2B5EF4-FFF2-40B4-BE49-F238E27FC236}">
                    <a16:creationId xmlns:a16="http://schemas.microsoft.com/office/drawing/2014/main" id="{CE8F5761-BF8A-4E1A-B8C3-0C063C5DF9E3}"/>
                  </a:ext>
                </a:extLst>
              </p:cNvPr>
              <p:cNvSpPr>
                <a:spLocks noChangeShapeType="1"/>
              </p:cNvSpPr>
              <p:nvPr/>
            </p:nvSpPr>
            <p:spPr bwMode="auto">
              <a:xfrm>
                <a:off x="3456" y="2640"/>
                <a:ext cx="480" cy="0"/>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1326" name="Line 31">
                <a:extLst>
                  <a:ext uri="{FF2B5EF4-FFF2-40B4-BE49-F238E27FC236}">
                    <a16:creationId xmlns:a16="http://schemas.microsoft.com/office/drawing/2014/main" id="{B1BDF857-0B03-453F-A47D-2E89BEA417E4}"/>
                  </a:ext>
                </a:extLst>
              </p:cNvPr>
              <p:cNvSpPr>
                <a:spLocks noChangeShapeType="1"/>
              </p:cNvSpPr>
              <p:nvPr/>
            </p:nvSpPr>
            <p:spPr bwMode="auto">
              <a:xfrm flipV="1">
                <a:off x="3936" y="1968"/>
                <a:ext cx="0" cy="672"/>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27" name="Line 32">
                <a:extLst>
                  <a:ext uri="{FF2B5EF4-FFF2-40B4-BE49-F238E27FC236}">
                    <a16:creationId xmlns:a16="http://schemas.microsoft.com/office/drawing/2014/main" id="{613ED5AC-A9F2-4DB0-B384-FF5B08945D64}"/>
                  </a:ext>
                </a:extLst>
              </p:cNvPr>
              <p:cNvSpPr>
                <a:spLocks noChangeShapeType="1"/>
              </p:cNvSpPr>
              <p:nvPr/>
            </p:nvSpPr>
            <p:spPr bwMode="auto">
              <a:xfrm>
                <a:off x="3984" y="1968"/>
                <a:ext cx="912"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28" name="Line 33">
                <a:extLst>
                  <a:ext uri="{FF2B5EF4-FFF2-40B4-BE49-F238E27FC236}">
                    <a16:creationId xmlns:a16="http://schemas.microsoft.com/office/drawing/2014/main" id="{F0EA991B-5A1D-49DC-AC8D-AA6FA5A8BDBE}"/>
                  </a:ext>
                </a:extLst>
              </p:cNvPr>
              <p:cNvSpPr>
                <a:spLocks noChangeShapeType="1"/>
              </p:cNvSpPr>
              <p:nvPr/>
            </p:nvSpPr>
            <p:spPr bwMode="auto">
              <a:xfrm>
                <a:off x="4896" y="1968"/>
                <a:ext cx="0" cy="576"/>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41321" name="Line 34">
              <a:extLst>
                <a:ext uri="{FF2B5EF4-FFF2-40B4-BE49-F238E27FC236}">
                  <a16:creationId xmlns:a16="http://schemas.microsoft.com/office/drawing/2014/main" id="{2A818C66-7831-4DBE-87A8-085D40E7A2B0}"/>
                </a:ext>
              </a:extLst>
            </p:cNvPr>
            <p:cNvSpPr>
              <a:spLocks noChangeShapeType="1"/>
            </p:cNvSpPr>
            <p:nvPr/>
          </p:nvSpPr>
          <p:spPr bwMode="auto">
            <a:xfrm flipH="1">
              <a:off x="4224" y="2496"/>
              <a:ext cx="672"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322" name="Line 35">
              <a:extLst>
                <a:ext uri="{FF2B5EF4-FFF2-40B4-BE49-F238E27FC236}">
                  <a16:creationId xmlns:a16="http://schemas.microsoft.com/office/drawing/2014/main" id="{286F89F9-E852-456E-96A4-47BD060764D2}"/>
                </a:ext>
              </a:extLst>
            </p:cNvPr>
            <p:cNvSpPr>
              <a:spLocks noChangeShapeType="1"/>
            </p:cNvSpPr>
            <p:nvPr/>
          </p:nvSpPr>
          <p:spPr bwMode="auto">
            <a:xfrm flipV="1">
              <a:off x="4224" y="2208"/>
              <a:ext cx="0" cy="288"/>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1323" name="Line 36">
              <a:extLst>
                <a:ext uri="{FF2B5EF4-FFF2-40B4-BE49-F238E27FC236}">
                  <a16:creationId xmlns:a16="http://schemas.microsoft.com/office/drawing/2014/main" id="{B502BC83-835E-4C6E-8B71-2A0668998FC3}"/>
                </a:ext>
              </a:extLst>
            </p:cNvPr>
            <p:cNvSpPr>
              <a:spLocks noChangeShapeType="1"/>
            </p:cNvSpPr>
            <p:nvPr/>
          </p:nvSpPr>
          <p:spPr bwMode="auto">
            <a:xfrm flipH="1">
              <a:off x="3504" y="2208"/>
              <a:ext cx="720" cy="0"/>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descr="3525电路">
            <a:extLst>
              <a:ext uri="{FF2B5EF4-FFF2-40B4-BE49-F238E27FC236}">
                <a16:creationId xmlns:a16="http://schemas.microsoft.com/office/drawing/2014/main" id="{3FCC0795-FDAE-4A8E-87DA-A9D2FBC27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8407400"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a:extLst>
              <a:ext uri="{FF2B5EF4-FFF2-40B4-BE49-F238E27FC236}">
                <a16:creationId xmlns:a16="http://schemas.microsoft.com/office/drawing/2014/main" id="{8780515E-6696-481D-9171-CEEFA75FCEFC}"/>
              </a:ext>
            </a:extLst>
          </p:cNvPr>
          <p:cNvGrpSpPr>
            <a:grpSpLocks/>
          </p:cNvGrpSpPr>
          <p:nvPr/>
        </p:nvGrpSpPr>
        <p:grpSpPr bwMode="auto">
          <a:xfrm>
            <a:off x="6096000" y="2209800"/>
            <a:ext cx="1219200" cy="304800"/>
            <a:chOff x="3888" y="1728"/>
            <a:chExt cx="768" cy="192"/>
          </a:xfrm>
        </p:grpSpPr>
        <p:sp>
          <p:nvSpPr>
            <p:cNvPr id="142353" name="Line 6">
              <a:extLst>
                <a:ext uri="{FF2B5EF4-FFF2-40B4-BE49-F238E27FC236}">
                  <a16:creationId xmlns:a16="http://schemas.microsoft.com/office/drawing/2014/main" id="{4EC77857-B142-4D30-90D1-4A61615ACF2C}"/>
                </a:ext>
              </a:extLst>
            </p:cNvPr>
            <p:cNvSpPr>
              <a:spLocks noChangeShapeType="1"/>
            </p:cNvSpPr>
            <p:nvPr/>
          </p:nvSpPr>
          <p:spPr bwMode="auto">
            <a:xfrm>
              <a:off x="3888" y="1824"/>
              <a:ext cx="144" cy="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54" name="Line 7">
              <a:extLst>
                <a:ext uri="{FF2B5EF4-FFF2-40B4-BE49-F238E27FC236}">
                  <a16:creationId xmlns:a16="http://schemas.microsoft.com/office/drawing/2014/main" id="{404A7B98-AB27-4964-9840-564BE845B2E6}"/>
                </a:ext>
              </a:extLst>
            </p:cNvPr>
            <p:cNvSpPr>
              <a:spLocks noChangeShapeType="1"/>
            </p:cNvSpPr>
            <p:nvPr/>
          </p:nvSpPr>
          <p:spPr bwMode="auto">
            <a:xfrm flipH="1">
              <a:off x="4560" y="1728"/>
              <a:ext cx="0" cy="192"/>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55" name="Line 8">
              <a:extLst>
                <a:ext uri="{FF2B5EF4-FFF2-40B4-BE49-F238E27FC236}">
                  <a16:creationId xmlns:a16="http://schemas.microsoft.com/office/drawing/2014/main" id="{2D7A354E-D4B1-4726-8DCF-0C46D40BDCAA}"/>
                </a:ext>
              </a:extLst>
            </p:cNvPr>
            <p:cNvSpPr>
              <a:spLocks noChangeShapeType="1"/>
            </p:cNvSpPr>
            <p:nvPr/>
          </p:nvSpPr>
          <p:spPr bwMode="auto">
            <a:xfrm>
              <a:off x="4464" y="1824"/>
              <a:ext cx="192" cy="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9">
            <a:extLst>
              <a:ext uri="{FF2B5EF4-FFF2-40B4-BE49-F238E27FC236}">
                <a16:creationId xmlns:a16="http://schemas.microsoft.com/office/drawing/2014/main" id="{D042D14D-DC61-4FCE-93A9-4C4A4767ED99}"/>
              </a:ext>
            </a:extLst>
          </p:cNvPr>
          <p:cNvGrpSpPr>
            <a:grpSpLocks/>
          </p:cNvGrpSpPr>
          <p:nvPr/>
        </p:nvGrpSpPr>
        <p:grpSpPr bwMode="auto">
          <a:xfrm>
            <a:off x="5486400" y="2514600"/>
            <a:ext cx="2590800" cy="990600"/>
            <a:chOff x="3504" y="1920"/>
            <a:chExt cx="1632" cy="624"/>
          </a:xfrm>
        </p:grpSpPr>
        <p:sp>
          <p:nvSpPr>
            <p:cNvPr id="142348" name="Line 10">
              <a:extLst>
                <a:ext uri="{FF2B5EF4-FFF2-40B4-BE49-F238E27FC236}">
                  <a16:creationId xmlns:a16="http://schemas.microsoft.com/office/drawing/2014/main" id="{F3E6071E-1984-4832-B487-0165EFC96744}"/>
                </a:ext>
              </a:extLst>
            </p:cNvPr>
            <p:cNvSpPr>
              <a:spLocks noChangeShapeType="1"/>
            </p:cNvSpPr>
            <p:nvPr/>
          </p:nvSpPr>
          <p:spPr bwMode="auto">
            <a:xfrm>
              <a:off x="4656" y="1920"/>
              <a:ext cx="480" cy="0"/>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49" name="Line 11">
              <a:extLst>
                <a:ext uri="{FF2B5EF4-FFF2-40B4-BE49-F238E27FC236}">
                  <a16:creationId xmlns:a16="http://schemas.microsoft.com/office/drawing/2014/main" id="{A3A5E1B7-3812-4720-93E8-7097F774DF80}"/>
                </a:ext>
              </a:extLst>
            </p:cNvPr>
            <p:cNvSpPr>
              <a:spLocks noChangeShapeType="1"/>
            </p:cNvSpPr>
            <p:nvPr/>
          </p:nvSpPr>
          <p:spPr bwMode="auto">
            <a:xfrm>
              <a:off x="5088" y="1920"/>
              <a:ext cx="0" cy="624"/>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0" name="Line 12">
              <a:extLst>
                <a:ext uri="{FF2B5EF4-FFF2-40B4-BE49-F238E27FC236}">
                  <a16:creationId xmlns:a16="http://schemas.microsoft.com/office/drawing/2014/main" id="{7F8EDA31-1A16-4FA6-A7CD-A9B4767A316D}"/>
                </a:ext>
              </a:extLst>
            </p:cNvPr>
            <p:cNvSpPr>
              <a:spLocks noChangeShapeType="1"/>
            </p:cNvSpPr>
            <p:nvPr/>
          </p:nvSpPr>
          <p:spPr bwMode="auto">
            <a:xfrm flipH="1">
              <a:off x="4224" y="2544"/>
              <a:ext cx="864" cy="0"/>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1" name="Line 13">
              <a:extLst>
                <a:ext uri="{FF2B5EF4-FFF2-40B4-BE49-F238E27FC236}">
                  <a16:creationId xmlns:a16="http://schemas.microsoft.com/office/drawing/2014/main" id="{8DEA9F37-3E7D-4A7D-9338-7348F7802BE2}"/>
                </a:ext>
              </a:extLst>
            </p:cNvPr>
            <p:cNvSpPr>
              <a:spLocks noChangeShapeType="1"/>
            </p:cNvSpPr>
            <p:nvPr/>
          </p:nvSpPr>
          <p:spPr bwMode="auto">
            <a:xfrm flipV="1">
              <a:off x="4224" y="2208"/>
              <a:ext cx="0" cy="3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52" name="Line 14">
              <a:extLst>
                <a:ext uri="{FF2B5EF4-FFF2-40B4-BE49-F238E27FC236}">
                  <a16:creationId xmlns:a16="http://schemas.microsoft.com/office/drawing/2014/main" id="{01394EAF-3C0D-4FEE-94FF-D662090BB775}"/>
                </a:ext>
              </a:extLst>
            </p:cNvPr>
            <p:cNvSpPr>
              <a:spLocks noChangeShapeType="1"/>
            </p:cNvSpPr>
            <p:nvPr/>
          </p:nvSpPr>
          <p:spPr bwMode="auto">
            <a:xfrm flipH="1">
              <a:off x="3504" y="2208"/>
              <a:ext cx="720" cy="0"/>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15">
            <a:extLst>
              <a:ext uri="{FF2B5EF4-FFF2-40B4-BE49-F238E27FC236}">
                <a16:creationId xmlns:a16="http://schemas.microsoft.com/office/drawing/2014/main" id="{43DD496B-A8DB-4069-A8F7-47771BFCD015}"/>
              </a:ext>
            </a:extLst>
          </p:cNvPr>
          <p:cNvGrpSpPr>
            <a:grpSpLocks/>
          </p:cNvGrpSpPr>
          <p:nvPr/>
        </p:nvGrpSpPr>
        <p:grpSpPr bwMode="auto">
          <a:xfrm>
            <a:off x="5562600" y="2667000"/>
            <a:ext cx="685800" cy="838200"/>
            <a:chOff x="3552" y="2016"/>
            <a:chExt cx="432" cy="528"/>
          </a:xfrm>
        </p:grpSpPr>
        <p:sp>
          <p:nvSpPr>
            <p:cNvPr id="142345" name="Line 16">
              <a:extLst>
                <a:ext uri="{FF2B5EF4-FFF2-40B4-BE49-F238E27FC236}">
                  <a16:creationId xmlns:a16="http://schemas.microsoft.com/office/drawing/2014/main" id="{BD4222E0-698F-4168-AF52-3F79B1341230}"/>
                </a:ext>
              </a:extLst>
            </p:cNvPr>
            <p:cNvSpPr>
              <a:spLocks noChangeShapeType="1"/>
            </p:cNvSpPr>
            <p:nvPr/>
          </p:nvSpPr>
          <p:spPr bwMode="auto">
            <a:xfrm>
              <a:off x="3552" y="2304"/>
              <a:ext cx="0" cy="240"/>
            </a:xfrm>
            <a:prstGeom prst="line">
              <a:avLst/>
            </a:prstGeom>
            <a:noFill/>
            <a:ln w="28575">
              <a:solidFill>
                <a:srgbClr val="33CC33"/>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46" name="Line 17">
              <a:extLst>
                <a:ext uri="{FF2B5EF4-FFF2-40B4-BE49-F238E27FC236}">
                  <a16:creationId xmlns:a16="http://schemas.microsoft.com/office/drawing/2014/main" id="{61AA2972-AA57-4796-9935-18C1F99DF435}"/>
                </a:ext>
              </a:extLst>
            </p:cNvPr>
            <p:cNvSpPr>
              <a:spLocks noChangeShapeType="1"/>
            </p:cNvSpPr>
            <p:nvPr/>
          </p:nvSpPr>
          <p:spPr bwMode="auto">
            <a:xfrm>
              <a:off x="3552" y="2544"/>
              <a:ext cx="432" cy="0"/>
            </a:xfrm>
            <a:prstGeom prst="line">
              <a:avLst/>
            </a:prstGeom>
            <a:noFill/>
            <a:ln w="9525">
              <a:solidFill>
                <a:srgbClr val="33CC33"/>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47" name="Line 18">
              <a:extLst>
                <a:ext uri="{FF2B5EF4-FFF2-40B4-BE49-F238E27FC236}">
                  <a16:creationId xmlns:a16="http://schemas.microsoft.com/office/drawing/2014/main" id="{D0C12301-F568-43C6-95AE-DB3E5E2B508E}"/>
                </a:ext>
              </a:extLst>
            </p:cNvPr>
            <p:cNvSpPr>
              <a:spLocks noChangeShapeType="1"/>
            </p:cNvSpPr>
            <p:nvPr/>
          </p:nvSpPr>
          <p:spPr bwMode="auto">
            <a:xfrm flipV="1">
              <a:off x="3984" y="2016"/>
              <a:ext cx="0" cy="528"/>
            </a:xfrm>
            <a:prstGeom prst="line">
              <a:avLst/>
            </a:prstGeom>
            <a:noFill/>
            <a:ln w="28575">
              <a:solidFill>
                <a:srgbClr val="33CC33"/>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 name="Group 19">
            <a:extLst>
              <a:ext uri="{FF2B5EF4-FFF2-40B4-BE49-F238E27FC236}">
                <a16:creationId xmlns:a16="http://schemas.microsoft.com/office/drawing/2014/main" id="{6F4597DC-8D3E-4087-BA25-F04D1A9CA8B9}"/>
              </a:ext>
            </a:extLst>
          </p:cNvPr>
          <p:cNvGrpSpPr>
            <a:grpSpLocks/>
          </p:cNvGrpSpPr>
          <p:nvPr/>
        </p:nvGrpSpPr>
        <p:grpSpPr bwMode="auto">
          <a:xfrm>
            <a:off x="5562600" y="2438400"/>
            <a:ext cx="685800" cy="533400"/>
            <a:chOff x="3552" y="1872"/>
            <a:chExt cx="432" cy="336"/>
          </a:xfrm>
        </p:grpSpPr>
        <p:sp>
          <p:nvSpPr>
            <p:cNvPr id="142343" name="Line 20">
              <a:extLst>
                <a:ext uri="{FF2B5EF4-FFF2-40B4-BE49-F238E27FC236}">
                  <a16:creationId xmlns:a16="http://schemas.microsoft.com/office/drawing/2014/main" id="{9D7986C3-377B-4616-8800-1B734EBA239A}"/>
                </a:ext>
              </a:extLst>
            </p:cNvPr>
            <p:cNvSpPr>
              <a:spLocks noChangeShapeType="1"/>
            </p:cNvSpPr>
            <p:nvPr/>
          </p:nvSpPr>
          <p:spPr bwMode="auto">
            <a:xfrm flipV="1">
              <a:off x="3552" y="1872"/>
              <a:ext cx="0" cy="336"/>
            </a:xfrm>
            <a:prstGeom prst="line">
              <a:avLst/>
            </a:prstGeom>
            <a:noFill/>
            <a:ln w="28575">
              <a:solidFill>
                <a:srgbClr val="FF3399"/>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44" name="Line 21">
              <a:extLst>
                <a:ext uri="{FF2B5EF4-FFF2-40B4-BE49-F238E27FC236}">
                  <a16:creationId xmlns:a16="http://schemas.microsoft.com/office/drawing/2014/main" id="{7D74CCA7-863D-4DB0-A5EA-8A0FE6474DAA}"/>
                </a:ext>
              </a:extLst>
            </p:cNvPr>
            <p:cNvSpPr>
              <a:spLocks noChangeShapeType="1"/>
            </p:cNvSpPr>
            <p:nvPr/>
          </p:nvSpPr>
          <p:spPr bwMode="auto">
            <a:xfrm>
              <a:off x="3552" y="1920"/>
              <a:ext cx="432" cy="0"/>
            </a:xfrm>
            <a:prstGeom prst="line">
              <a:avLst/>
            </a:prstGeom>
            <a:noFill/>
            <a:ln w="28575">
              <a:solidFill>
                <a:srgbClr val="FF3399"/>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out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7E829EF1-ED96-4CB4-BE27-B6F00A193895}"/>
              </a:ext>
            </a:extLst>
          </p:cNvPr>
          <p:cNvSpPr>
            <a:spLocks noGrp="1" noChangeArrowheads="1"/>
          </p:cNvSpPr>
          <p:nvPr>
            <p:ph type="title"/>
          </p:nvPr>
        </p:nvSpPr>
        <p:spPr>
          <a:xfrm>
            <a:off x="609600" y="152400"/>
            <a:ext cx="7772400" cy="685800"/>
          </a:xfrm>
        </p:spPr>
        <p:txBody>
          <a:bodyPr/>
          <a:lstStyle/>
          <a:p>
            <a:pPr algn="ctr" eaLnBrk="1" hangingPunct="1"/>
            <a:r>
              <a:rPr lang="zh-CN" altLang="en-US" sz="3200" b="1">
                <a:solidFill>
                  <a:srgbClr val="07080F"/>
                </a:solidFill>
              </a:rPr>
              <a:t>反馈控制</a:t>
            </a:r>
          </a:p>
        </p:txBody>
      </p:sp>
      <p:sp>
        <p:nvSpPr>
          <p:cNvPr id="143363" name="Rectangle 4">
            <a:extLst>
              <a:ext uri="{FF2B5EF4-FFF2-40B4-BE49-F238E27FC236}">
                <a16:creationId xmlns:a16="http://schemas.microsoft.com/office/drawing/2014/main" id="{71DD9F93-D923-48E0-B236-DED25B5213BC}"/>
              </a:ext>
            </a:extLst>
          </p:cNvPr>
          <p:cNvSpPr>
            <a:spLocks noChangeArrowheads="1"/>
          </p:cNvSpPr>
          <p:nvPr/>
        </p:nvSpPr>
        <p:spPr bwMode="auto">
          <a:xfrm>
            <a:off x="533400" y="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sz="3200" b="1">
              <a:solidFill>
                <a:srgbClr val="07080F"/>
              </a:solidFill>
            </a:endParaRPr>
          </a:p>
        </p:txBody>
      </p:sp>
      <p:grpSp>
        <p:nvGrpSpPr>
          <p:cNvPr id="2" name="Group 5">
            <a:extLst>
              <a:ext uri="{FF2B5EF4-FFF2-40B4-BE49-F238E27FC236}">
                <a16:creationId xmlns:a16="http://schemas.microsoft.com/office/drawing/2014/main" id="{C13C8CD1-F672-4240-89DF-EA73B25F28FE}"/>
              </a:ext>
            </a:extLst>
          </p:cNvPr>
          <p:cNvGrpSpPr>
            <a:grpSpLocks/>
          </p:cNvGrpSpPr>
          <p:nvPr/>
        </p:nvGrpSpPr>
        <p:grpSpPr bwMode="auto">
          <a:xfrm>
            <a:off x="1689100" y="1295400"/>
            <a:ext cx="6246813" cy="4829175"/>
            <a:chOff x="1536" y="816"/>
            <a:chExt cx="2873" cy="2736"/>
          </a:xfrm>
        </p:grpSpPr>
        <p:grpSp>
          <p:nvGrpSpPr>
            <p:cNvPr id="143473" name="Group 6">
              <a:extLst>
                <a:ext uri="{FF2B5EF4-FFF2-40B4-BE49-F238E27FC236}">
                  <a16:creationId xmlns:a16="http://schemas.microsoft.com/office/drawing/2014/main" id="{1CC8888D-7E7C-410F-97A4-8A285ABF8D67}"/>
                </a:ext>
              </a:extLst>
            </p:cNvPr>
            <p:cNvGrpSpPr>
              <a:grpSpLocks/>
            </p:cNvGrpSpPr>
            <p:nvPr/>
          </p:nvGrpSpPr>
          <p:grpSpPr bwMode="auto">
            <a:xfrm>
              <a:off x="1536" y="816"/>
              <a:ext cx="2873" cy="2736"/>
              <a:chOff x="1964" y="2670"/>
              <a:chExt cx="7184" cy="6840"/>
            </a:xfrm>
          </p:grpSpPr>
          <p:sp>
            <p:nvSpPr>
              <p:cNvPr id="143475" name="Line 7">
                <a:extLst>
                  <a:ext uri="{FF2B5EF4-FFF2-40B4-BE49-F238E27FC236}">
                    <a16:creationId xmlns:a16="http://schemas.microsoft.com/office/drawing/2014/main" id="{58FD7234-0700-499D-91AC-E0447CED2970}"/>
                  </a:ext>
                </a:extLst>
              </p:cNvPr>
              <p:cNvSpPr>
                <a:spLocks noChangeShapeType="1"/>
              </p:cNvSpPr>
              <p:nvPr/>
            </p:nvSpPr>
            <p:spPr bwMode="auto">
              <a:xfrm>
                <a:off x="1964" y="3000"/>
                <a:ext cx="6722"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76" name="Group 8">
                <a:extLst>
                  <a:ext uri="{FF2B5EF4-FFF2-40B4-BE49-F238E27FC236}">
                    <a16:creationId xmlns:a16="http://schemas.microsoft.com/office/drawing/2014/main" id="{FAF67CBE-62B5-43D0-B11C-0FC8EA9B03E6}"/>
                  </a:ext>
                </a:extLst>
              </p:cNvPr>
              <p:cNvGrpSpPr>
                <a:grpSpLocks/>
              </p:cNvGrpSpPr>
              <p:nvPr/>
            </p:nvGrpSpPr>
            <p:grpSpPr bwMode="auto">
              <a:xfrm>
                <a:off x="2144" y="2910"/>
                <a:ext cx="1860" cy="6585"/>
                <a:chOff x="2144" y="2910"/>
                <a:chExt cx="1860" cy="6420"/>
              </a:xfrm>
            </p:grpSpPr>
            <p:sp>
              <p:nvSpPr>
                <p:cNvPr id="143508" name="Line 9">
                  <a:extLst>
                    <a:ext uri="{FF2B5EF4-FFF2-40B4-BE49-F238E27FC236}">
                      <a16:creationId xmlns:a16="http://schemas.microsoft.com/office/drawing/2014/main" id="{5AFA7E25-1F9B-4667-9D4B-243D0D97C7F3}"/>
                    </a:ext>
                  </a:extLst>
                </p:cNvPr>
                <p:cNvSpPr>
                  <a:spLocks noChangeShapeType="1"/>
                </p:cNvSpPr>
                <p:nvPr/>
              </p:nvSpPr>
              <p:spPr bwMode="auto">
                <a:xfrm>
                  <a:off x="2144" y="2910"/>
                  <a:ext cx="0" cy="6360"/>
                </a:xfrm>
                <a:prstGeom prst="line">
                  <a:avLst/>
                </a:prstGeom>
                <a:noFill/>
                <a:ln w="952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9" name="Line 10">
                  <a:extLst>
                    <a:ext uri="{FF2B5EF4-FFF2-40B4-BE49-F238E27FC236}">
                      <a16:creationId xmlns:a16="http://schemas.microsoft.com/office/drawing/2014/main" id="{818C2FD1-0FB8-499C-A25E-BC73895B651E}"/>
                    </a:ext>
                  </a:extLst>
                </p:cNvPr>
                <p:cNvSpPr>
                  <a:spLocks noChangeShapeType="1"/>
                </p:cNvSpPr>
                <p:nvPr/>
              </p:nvSpPr>
              <p:spPr bwMode="auto">
                <a:xfrm>
                  <a:off x="4004" y="2970"/>
                  <a:ext cx="0" cy="6360"/>
                </a:xfrm>
                <a:prstGeom prst="line">
                  <a:avLst/>
                </a:prstGeom>
                <a:noFill/>
                <a:ln w="952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77" name="Group 11">
                <a:extLst>
                  <a:ext uri="{FF2B5EF4-FFF2-40B4-BE49-F238E27FC236}">
                    <a16:creationId xmlns:a16="http://schemas.microsoft.com/office/drawing/2014/main" id="{D697694A-1E3D-4AA1-975B-72703D3C63BC}"/>
                  </a:ext>
                </a:extLst>
              </p:cNvPr>
              <p:cNvGrpSpPr>
                <a:grpSpLocks/>
              </p:cNvGrpSpPr>
              <p:nvPr/>
            </p:nvGrpSpPr>
            <p:grpSpPr bwMode="auto">
              <a:xfrm>
                <a:off x="4290" y="2670"/>
                <a:ext cx="1874" cy="6765"/>
                <a:chOff x="2144" y="2910"/>
                <a:chExt cx="1860" cy="6420"/>
              </a:xfrm>
            </p:grpSpPr>
            <p:sp>
              <p:nvSpPr>
                <p:cNvPr id="143506" name="Line 12">
                  <a:extLst>
                    <a:ext uri="{FF2B5EF4-FFF2-40B4-BE49-F238E27FC236}">
                      <a16:creationId xmlns:a16="http://schemas.microsoft.com/office/drawing/2014/main" id="{CBDA71F2-6D0C-49E4-9B89-FE16F4A0BC4D}"/>
                    </a:ext>
                  </a:extLst>
                </p:cNvPr>
                <p:cNvSpPr>
                  <a:spLocks noChangeShapeType="1"/>
                </p:cNvSpPr>
                <p:nvPr/>
              </p:nvSpPr>
              <p:spPr bwMode="auto">
                <a:xfrm>
                  <a:off x="2144" y="2910"/>
                  <a:ext cx="0" cy="6360"/>
                </a:xfrm>
                <a:prstGeom prst="line">
                  <a:avLst/>
                </a:prstGeom>
                <a:noFill/>
                <a:ln w="952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7" name="Line 13">
                  <a:extLst>
                    <a:ext uri="{FF2B5EF4-FFF2-40B4-BE49-F238E27FC236}">
                      <a16:creationId xmlns:a16="http://schemas.microsoft.com/office/drawing/2014/main" id="{0CF4A237-F7BC-469C-AF9E-E4E1F7DA1695}"/>
                    </a:ext>
                  </a:extLst>
                </p:cNvPr>
                <p:cNvSpPr>
                  <a:spLocks noChangeShapeType="1"/>
                </p:cNvSpPr>
                <p:nvPr/>
              </p:nvSpPr>
              <p:spPr bwMode="auto">
                <a:xfrm>
                  <a:off x="4004" y="2970"/>
                  <a:ext cx="0" cy="6360"/>
                </a:xfrm>
                <a:prstGeom prst="line">
                  <a:avLst/>
                </a:prstGeom>
                <a:noFill/>
                <a:ln w="952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78" name="Group 14">
                <a:extLst>
                  <a:ext uri="{FF2B5EF4-FFF2-40B4-BE49-F238E27FC236}">
                    <a16:creationId xmlns:a16="http://schemas.microsoft.com/office/drawing/2014/main" id="{F1B1055E-18ED-487F-969E-EE00761492E3}"/>
                  </a:ext>
                </a:extLst>
              </p:cNvPr>
              <p:cNvGrpSpPr>
                <a:grpSpLocks/>
              </p:cNvGrpSpPr>
              <p:nvPr/>
            </p:nvGrpSpPr>
            <p:grpSpPr bwMode="auto">
              <a:xfrm>
                <a:off x="6464" y="2925"/>
                <a:ext cx="1860" cy="6585"/>
                <a:chOff x="2144" y="2910"/>
                <a:chExt cx="1860" cy="6420"/>
              </a:xfrm>
            </p:grpSpPr>
            <p:sp>
              <p:nvSpPr>
                <p:cNvPr id="143504" name="Line 15">
                  <a:extLst>
                    <a:ext uri="{FF2B5EF4-FFF2-40B4-BE49-F238E27FC236}">
                      <a16:creationId xmlns:a16="http://schemas.microsoft.com/office/drawing/2014/main" id="{4325547C-8E15-4D65-889B-4D1C03FD651B}"/>
                    </a:ext>
                  </a:extLst>
                </p:cNvPr>
                <p:cNvSpPr>
                  <a:spLocks noChangeShapeType="1"/>
                </p:cNvSpPr>
                <p:nvPr/>
              </p:nvSpPr>
              <p:spPr bwMode="auto">
                <a:xfrm>
                  <a:off x="2144" y="2910"/>
                  <a:ext cx="0" cy="6360"/>
                </a:xfrm>
                <a:prstGeom prst="line">
                  <a:avLst/>
                </a:prstGeom>
                <a:noFill/>
                <a:ln w="952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5" name="Line 16">
                  <a:extLst>
                    <a:ext uri="{FF2B5EF4-FFF2-40B4-BE49-F238E27FC236}">
                      <a16:creationId xmlns:a16="http://schemas.microsoft.com/office/drawing/2014/main" id="{0D9E1B9C-A793-46A1-B880-4E8FC4DE5272}"/>
                    </a:ext>
                  </a:extLst>
                </p:cNvPr>
                <p:cNvSpPr>
                  <a:spLocks noChangeShapeType="1"/>
                </p:cNvSpPr>
                <p:nvPr/>
              </p:nvSpPr>
              <p:spPr bwMode="auto">
                <a:xfrm>
                  <a:off x="4004" y="2970"/>
                  <a:ext cx="0" cy="6360"/>
                </a:xfrm>
                <a:prstGeom prst="line">
                  <a:avLst/>
                </a:prstGeom>
                <a:noFill/>
                <a:ln w="952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79" name="Group 17">
                <a:extLst>
                  <a:ext uri="{FF2B5EF4-FFF2-40B4-BE49-F238E27FC236}">
                    <a16:creationId xmlns:a16="http://schemas.microsoft.com/office/drawing/2014/main" id="{A64FD1D9-3546-4615-8FF2-D06243B1F6DD}"/>
                  </a:ext>
                </a:extLst>
              </p:cNvPr>
              <p:cNvGrpSpPr>
                <a:grpSpLocks/>
              </p:cNvGrpSpPr>
              <p:nvPr/>
            </p:nvGrpSpPr>
            <p:grpSpPr bwMode="auto">
              <a:xfrm>
                <a:off x="1964" y="3750"/>
                <a:ext cx="7184" cy="5535"/>
                <a:chOff x="1964" y="3750"/>
                <a:chExt cx="7184" cy="5535"/>
              </a:xfrm>
            </p:grpSpPr>
            <p:grpSp>
              <p:nvGrpSpPr>
                <p:cNvPr id="143480" name="Group 18">
                  <a:extLst>
                    <a:ext uri="{FF2B5EF4-FFF2-40B4-BE49-F238E27FC236}">
                      <a16:creationId xmlns:a16="http://schemas.microsoft.com/office/drawing/2014/main" id="{A3580AFD-FDC6-47AA-A187-60C55099A639}"/>
                    </a:ext>
                  </a:extLst>
                </p:cNvPr>
                <p:cNvGrpSpPr>
                  <a:grpSpLocks/>
                </p:cNvGrpSpPr>
                <p:nvPr/>
              </p:nvGrpSpPr>
              <p:grpSpPr bwMode="auto">
                <a:xfrm>
                  <a:off x="1980" y="8475"/>
                  <a:ext cx="4394" cy="810"/>
                  <a:chOff x="1980" y="8475"/>
                  <a:chExt cx="4394" cy="810"/>
                </a:xfrm>
              </p:grpSpPr>
              <p:sp>
                <p:nvSpPr>
                  <p:cNvPr id="143501" name="Line 19">
                    <a:extLst>
                      <a:ext uri="{FF2B5EF4-FFF2-40B4-BE49-F238E27FC236}">
                        <a16:creationId xmlns:a16="http://schemas.microsoft.com/office/drawing/2014/main" id="{5FB3446B-2C0A-42F3-9D4D-25907D3CB0B1}"/>
                      </a:ext>
                    </a:extLst>
                  </p:cNvPr>
                  <p:cNvSpPr>
                    <a:spLocks noChangeShapeType="1"/>
                  </p:cNvSpPr>
                  <p:nvPr/>
                </p:nvSpPr>
                <p:spPr bwMode="auto">
                  <a:xfrm>
                    <a:off x="1980" y="8475"/>
                    <a:ext cx="16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2" name="Line 20">
                    <a:extLst>
                      <a:ext uri="{FF2B5EF4-FFF2-40B4-BE49-F238E27FC236}">
                        <a16:creationId xmlns:a16="http://schemas.microsoft.com/office/drawing/2014/main" id="{CFC5DE45-3C85-4977-90EA-501DF335DDC0}"/>
                      </a:ext>
                    </a:extLst>
                  </p:cNvPr>
                  <p:cNvSpPr>
                    <a:spLocks noChangeShapeType="1"/>
                  </p:cNvSpPr>
                  <p:nvPr/>
                </p:nvSpPr>
                <p:spPr bwMode="auto">
                  <a:xfrm>
                    <a:off x="2130" y="8490"/>
                    <a:ext cx="14" cy="79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3" name="Line 21">
                    <a:extLst>
                      <a:ext uri="{FF2B5EF4-FFF2-40B4-BE49-F238E27FC236}">
                        <a16:creationId xmlns:a16="http://schemas.microsoft.com/office/drawing/2014/main" id="{F9C735F5-694D-4F5B-8AD6-F96CDE5DB1E4}"/>
                      </a:ext>
                    </a:extLst>
                  </p:cNvPr>
                  <p:cNvSpPr>
                    <a:spLocks noChangeShapeType="1"/>
                  </p:cNvSpPr>
                  <p:nvPr/>
                </p:nvSpPr>
                <p:spPr bwMode="auto">
                  <a:xfrm flipV="1">
                    <a:off x="2144" y="9255"/>
                    <a:ext cx="4230" cy="1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81" name="Group 22">
                  <a:extLst>
                    <a:ext uri="{FF2B5EF4-FFF2-40B4-BE49-F238E27FC236}">
                      <a16:creationId xmlns:a16="http://schemas.microsoft.com/office/drawing/2014/main" id="{C5C8BB15-EA60-428A-BA52-9E74E04F8D5E}"/>
                    </a:ext>
                  </a:extLst>
                </p:cNvPr>
                <p:cNvGrpSpPr>
                  <a:grpSpLocks/>
                </p:cNvGrpSpPr>
                <p:nvPr/>
              </p:nvGrpSpPr>
              <p:grpSpPr bwMode="auto">
                <a:xfrm>
                  <a:off x="1964" y="3750"/>
                  <a:ext cx="6398" cy="831"/>
                  <a:chOff x="1964" y="3750"/>
                  <a:chExt cx="6398" cy="831"/>
                </a:xfrm>
              </p:grpSpPr>
              <p:grpSp>
                <p:nvGrpSpPr>
                  <p:cNvPr id="143486" name="Group 23">
                    <a:extLst>
                      <a:ext uri="{FF2B5EF4-FFF2-40B4-BE49-F238E27FC236}">
                        <a16:creationId xmlns:a16="http://schemas.microsoft.com/office/drawing/2014/main" id="{44BBFB5B-DF0A-44EB-AD70-A578481C6867}"/>
                      </a:ext>
                    </a:extLst>
                  </p:cNvPr>
                  <p:cNvGrpSpPr>
                    <a:grpSpLocks/>
                  </p:cNvGrpSpPr>
                  <p:nvPr/>
                </p:nvGrpSpPr>
                <p:grpSpPr bwMode="auto">
                  <a:xfrm>
                    <a:off x="1964" y="3750"/>
                    <a:ext cx="2056" cy="810"/>
                    <a:chOff x="1964" y="3750"/>
                    <a:chExt cx="2056" cy="810"/>
                  </a:xfrm>
                </p:grpSpPr>
                <p:sp>
                  <p:nvSpPr>
                    <p:cNvPr id="143497" name="Line 24">
                      <a:extLst>
                        <a:ext uri="{FF2B5EF4-FFF2-40B4-BE49-F238E27FC236}">
                          <a16:creationId xmlns:a16="http://schemas.microsoft.com/office/drawing/2014/main" id="{6EED232C-1C57-4B52-B350-701492C9899F}"/>
                        </a:ext>
                      </a:extLst>
                    </p:cNvPr>
                    <p:cNvSpPr>
                      <a:spLocks noChangeShapeType="1"/>
                    </p:cNvSpPr>
                    <p:nvPr/>
                  </p:nvSpPr>
                  <p:spPr bwMode="auto">
                    <a:xfrm>
                      <a:off x="2144" y="3750"/>
                      <a:ext cx="1876"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8" name="Line 25">
                      <a:extLst>
                        <a:ext uri="{FF2B5EF4-FFF2-40B4-BE49-F238E27FC236}">
                          <a16:creationId xmlns:a16="http://schemas.microsoft.com/office/drawing/2014/main" id="{91A4C17C-CE9E-4E6C-A06D-B6CE06607EB8}"/>
                        </a:ext>
                      </a:extLst>
                    </p:cNvPr>
                    <p:cNvSpPr>
                      <a:spLocks noChangeShapeType="1"/>
                    </p:cNvSpPr>
                    <p:nvPr/>
                  </p:nvSpPr>
                  <p:spPr bwMode="auto">
                    <a:xfrm>
                      <a:off x="2144" y="3765"/>
                      <a:ext cx="0" cy="79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9" name="Line 26">
                      <a:extLst>
                        <a:ext uri="{FF2B5EF4-FFF2-40B4-BE49-F238E27FC236}">
                          <a16:creationId xmlns:a16="http://schemas.microsoft.com/office/drawing/2014/main" id="{7A786A9E-2389-4DB4-9E7C-4A0C24A908A6}"/>
                        </a:ext>
                      </a:extLst>
                    </p:cNvPr>
                    <p:cNvSpPr>
                      <a:spLocks noChangeShapeType="1"/>
                    </p:cNvSpPr>
                    <p:nvPr/>
                  </p:nvSpPr>
                  <p:spPr bwMode="auto">
                    <a:xfrm flipH="1">
                      <a:off x="1964" y="4530"/>
                      <a:ext cx="166"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0" name="Line 27">
                      <a:extLst>
                        <a:ext uri="{FF2B5EF4-FFF2-40B4-BE49-F238E27FC236}">
                          <a16:creationId xmlns:a16="http://schemas.microsoft.com/office/drawing/2014/main" id="{4AD5B312-6A05-493B-9F19-F6F6046457ED}"/>
                        </a:ext>
                      </a:extLst>
                    </p:cNvPr>
                    <p:cNvSpPr>
                      <a:spLocks noChangeShapeType="1"/>
                    </p:cNvSpPr>
                    <p:nvPr/>
                  </p:nvSpPr>
                  <p:spPr bwMode="auto">
                    <a:xfrm>
                      <a:off x="4004" y="3750"/>
                      <a:ext cx="0" cy="79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87" name="Group 28">
                    <a:extLst>
                      <a:ext uri="{FF2B5EF4-FFF2-40B4-BE49-F238E27FC236}">
                        <a16:creationId xmlns:a16="http://schemas.microsoft.com/office/drawing/2014/main" id="{61195FBA-7F62-47CC-8301-27A04322E93E}"/>
                      </a:ext>
                    </a:extLst>
                  </p:cNvPr>
                  <p:cNvGrpSpPr>
                    <a:grpSpLocks/>
                  </p:cNvGrpSpPr>
                  <p:nvPr/>
                </p:nvGrpSpPr>
                <p:grpSpPr bwMode="auto">
                  <a:xfrm>
                    <a:off x="4072" y="3771"/>
                    <a:ext cx="2102" cy="810"/>
                    <a:chOff x="1964" y="3750"/>
                    <a:chExt cx="2056" cy="810"/>
                  </a:xfrm>
                </p:grpSpPr>
                <p:sp>
                  <p:nvSpPr>
                    <p:cNvPr id="143493" name="Line 29">
                      <a:extLst>
                        <a:ext uri="{FF2B5EF4-FFF2-40B4-BE49-F238E27FC236}">
                          <a16:creationId xmlns:a16="http://schemas.microsoft.com/office/drawing/2014/main" id="{C555EA19-038E-477D-B21E-5CD4C18A8D32}"/>
                        </a:ext>
                      </a:extLst>
                    </p:cNvPr>
                    <p:cNvSpPr>
                      <a:spLocks noChangeShapeType="1"/>
                    </p:cNvSpPr>
                    <p:nvPr/>
                  </p:nvSpPr>
                  <p:spPr bwMode="auto">
                    <a:xfrm>
                      <a:off x="2144" y="3750"/>
                      <a:ext cx="1876"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4" name="Line 30">
                      <a:extLst>
                        <a:ext uri="{FF2B5EF4-FFF2-40B4-BE49-F238E27FC236}">
                          <a16:creationId xmlns:a16="http://schemas.microsoft.com/office/drawing/2014/main" id="{D621FC09-0B00-4A91-82EC-20C9A9A5D0CF}"/>
                        </a:ext>
                      </a:extLst>
                    </p:cNvPr>
                    <p:cNvSpPr>
                      <a:spLocks noChangeShapeType="1"/>
                    </p:cNvSpPr>
                    <p:nvPr/>
                  </p:nvSpPr>
                  <p:spPr bwMode="auto">
                    <a:xfrm>
                      <a:off x="2144" y="3765"/>
                      <a:ext cx="0" cy="79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5" name="Line 31">
                      <a:extLst>
                        <a:ext uri="{FF2B5EF4-FFF2-40B4-BE49-F238E27FC236}">
                          <a16:creationId xmlns:a16="http://schemas.microsoft.com/office/drawing/2014/main" id="{D7CE7F8E-F751-429F-AA2F-7D8B46F9A334}"/>
                        </a:ext>
                      </a:extLst>
                    </p:cNvPr>
                    <p:cNvSpPr>
                      <a:spLocks noChangeShapeType="1"/>
                    </p:cNvSpPr>
                    <p:nvPr/>
                  </p:nvSpPr>
                  <p:spPr bwMode="auto">
                    <a:xfrm flipH="1">
                      <a:off x="1964" y="4530"/>
                      <a:ext cx="166"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6" name="Line 32">
                      <a:extLst>
                        <a:ext uri="{FF2B5EF4-FFF2-40B4-BE49-F238E27FC236}">
                          <a16:creationId xmlns:a16="http://schemas.microsoft.com/office/drawing/2014/main" id="{51BF40FA-6116-4EBD-8038-EC3F8703BD98}"/>
                        </a:ext>
                      </a:extLst>
                    </p:cNvPr>
                    <p:cNvSpPr>
                      <a:spLocks noChangeShapeType="1"/>
                    </p:cNvSpPr>
                    <p:nvPr/>
                  </p:nvSpPr>
                  <p:spPr bwMode="auto">
                    <a:xfrm>
                      <a:off x="4004" y="3750"/>
                      <a:ext cx="0" cy="79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88" name="Group 33">
                    <a:extLst>
                      <a:ext uri="{FF2B5EF4-FFF2-40B4-BE49-F238E27FC236}">
                        <a16:creationId xmlns:a16="http://schemas.microsoft.com/office/drawing/2014/main" id="{9FD8B54A-2B6B-47E6-9116-2E8C8D465CA1}"/>
                      </a:ext>
                    </a:extLst>
                  </p:cNvPr>
                  <p:cNvGrpSpPr>
                    <a:grpSpLocks/>
                  </p:cNvGrpSpPr>
                  <p:nvPr/>
                </p:nvGrpSpPr>
                <p:grpSpPr bwMode="auto">
                  <a:xfrm>
                    <a:off x="6276" y="3762"/>
                    <a:ext cx="2086" cy="810"/>
                    <a:chOff x="1964" y="3750"/>
                    <a:chExt cx="2056" cy="810"/>
                  </a:xfrm>
                </p:grpSpPr>
                <p:sp>
                  <p:nvSpPr>
                    <p:cNvPr id="143489" name="Line 34">
                      <a:extLst>
                        <a:ext uri="{FF2B5EF4-FFF2-40B4-BE49-F238E27FC236}">
                          <a16:creationId xmlns:a16="http://schemas.microsoft.com/office/drawing/2014/main" id="{8EA732C0-8F59-4783-97F0-AA1CFA73FF24}"/>
                        </a:ext>
                      </a:extLst>
                    </p:cNvPr>
                    <p:cNvSpPr>
                      <a:spLocks noChangeShapeType="1"/>
                    </p:cNvSpPr>
                    <p:nvPr/>
                  </p:nvSpPr>
                  <p:spPr bwMode="auto">
                    <a:xfrm>
                      <a:off x="2144" y="3750"/>
                      <a:ext cx="187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0" name="Line 35">
                      <a:extLst>
                        <a:ext uri="{FF2B5EF4-FFF2-40B4-BE49-F238E27FC236}">
                          <a16:creationId xmlns:a16="http://schemas.microsoft.com/office/drawing/2014/main" id="{C5532F6F-F393-4026-B079-21F7FC96B632}"/>
                        </a:ext>
                      </a:extLst>
                    </p:cNvPr>
                    <p:cNvSpPr>
                      <a:spLocks noChangeShapeType="1"/>
                    </p:cNvSpPr>
                    <p:nvPr/>
                  </p:nvSpPr>
                  <p:spPr bwMode="auto">
                    <a:xfrm>
                      <a:off x="2144" y="3765"/>
                      <a:ext cx="0" cy="79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1" name="Line 36">
                      <a:extLst>
                        <a:ext uri="{FF2B5EF4-FFF2-40B4-BE49-F238E27FC236}">
                          <a16:creationId xmlns:a16="http://schemas.microsoft.com/office/drawing/2014/main" id="{80A00B7D-7523-4930-A0DA-A466C9364086}"/>
                        </a:ext>
                      </a:extLst>
                    </p:cNvPr>
                    <p:cNvSpPr>
                      <a:spLocks noChangeShapeType="1"/>
                    </p:cNvSpPr>
                    <p:nvPr/>
                  </p:nvSpPr>
                  <p:spPr bwMode="auto">
                    <a:xfrm flipH="1">
                      <a:off x="1964" y="4530"/>
                      <a:ext cx="16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2" name="Line 37">
                      <a:extLst>
                        <a:ext uri="{FF2B5EF4-FFF2-40B4-BE49-F238E27FC236}">
                          <a16:creationId xmlns:a16="http://schemas.microsoft.com/office/drawing/2014/main" id="{495D0D79-4FD2-4F73-8758-6A8DADEDC384}"/>
                        </a:ext>
                      </a:extLst>
                    </p:cNvPr>
                    <p:cNvSpPr>
                      <a:spLocks noChangeShapeType="1"/>
                    </p:cNvSpPr>
                    <p:nvPr/>
                  </p:nvSpPr>
                  <p:spPr bwMode="auto">
                    <a:xfrm>
                      <a:off x="4004" y="3750"/>
                      <a:ext cx="0" cy="79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43482" name="Group 38">
                  <a:extLst>
                    <a:ext uri="{FF2B5EF4-FFF2-40B4-BE49-F238E27FC236}">
                      <a16:creationId xmlns:a16="http://schemas.microsoft.com/office/drawing/2014/main" id="{3DC56DC6-9A97-4EDB-83A6-F226E921A5E7}"/>
                    </a:ext>
                  </a:extLst>
                </p:cNvPr>
                <p:cNvGrpSpPr>
                  <a:grpSpLocks/>
                </p:cNvGrpSpPr>
                <p:nvPr/>
              </p:nvGrpSpPr>
              <p:grpSpPr bwMode="auto">
                <a:xfrm>
                  <a:off x="6404" y="8475"/>
                  <a:ext cx="2744" cy="810"/>
                  <a:chOff x="1980" y="8475"/>
                  <a:chExt cx="4394" cy="810"/>
                </a:xfrm>
              </p:grpSpPr>
              <p:sp>
                <p:nvSpPr>
                  <p:cNvPr id="143483" name="Line 39">
                    <a:extLst>
                      <a:ext uri="{FF2B5EF4-FFF2-40B4-BE49-F238E27FC236}">
                        <a16:creationId xmlns:a16="http://schemas.microsoft.com/office/drawing/2014/main" id="{C06FBCA4-E8EA-4C18-9001-46C141CE54DB}"/>
                      </a:ext>
                    </a:extLst>
                  </p:cNvPr>
                  <p:cNvSpPr>
                    <a:spLocks noChangeShapeType="1"/>
                  </p:cNvSpPr>
                  <p:nvPr/>
                </p:nvSpPr>
                <p:spPr bwMode="auto">
                  <a:xfrm>
                    <a:off x="1980" y="8475"/>
                    <a:ext cx="16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84" name="Line 40">
                    <a:extLst>
                      <a:ext uri="{FF2B5EF4-FFF2-40B4-BE49-F238E27FC236}">
                        <a16:creationId xmlns:a16="http://schemas.microsoft.com/office/drawing/2014/main" id="{66B08259-B17E-411C-AF64-50FFFE38B9DA}"/>
                      </a:ext>
                    </a:extLst>
                  </p:cNvPr>
                  <p:cNvSpPr>
                    <a:spLocks noChangeShapeType="1"/>
                  </p:cNvSpPr>
                  <p:nvPr/>
                </p:nvSpPr>
                <p:spPr bwMode="auto">
                  <a:xfrm>
                    <a:off x="2130" y="8490"/>
                    <a:ext cx="14" cy="79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85" name="Line 41">
                    <a:extLst>
                      <a:ext uri="{FF2B5EF4-FFF2-40B4-BE49-F238E27FC236}">
                        <a16:creationId xmlns:a16="http://schemas.microsoft.com/office/drawing/2014/main" id="{CBBBACBB-E5DB-4D3A-AD13-AE6AAD0A98EF}"/>
                      </a:ext>
                    </a:extLst>
                  </p:cNvPr>
                  <p:cNvSpPr>
                    <a:spLocks noChangeShapeType="1"/>
                  </p:cNvSpPr>
                  <p:nvPr/>
                </p:nvSpPr>
                <p:spPr bwMode="auto">
                  <a:xfrm flipV="1">
                    <a:off x="2144" y="9255"/>
                    <a:ext cx="4230" cy="1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43474" name="Line 42">
              <a:extLst>
                <a:ext uri="{FF2B5EF4-FFF2-40B4-BE49-F238E27FC236}">
                  <a16:creationId xmlns:a16="http://schemas.microsoft.com/office/drawing/2014/main" id="{8E82A554-6CE9-4EED-92D4-CE90E43149CD}"/>
                </a:ext>
              </a:extLst>
            </p:cNvPr>
            <p:cNvSpPr>
              <a:spLocks noChangeShapeType="1"/>
            </p:cNvSpPr>
            <p:nvPr/>
          </p:nvSpPr>
          <p:spPr bwMode="auto">
            <a:xfrm>
              <a:off x="3264" y="3120"/>
              <a:ext cx="0" cy="336"/>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3365" name="Group 43">
            <a:extLst>
              <a:ext uri="{FF2B5EF4-FFF2-40B4-BE49-F238E27FC236}">
                <a16:creationId xmlns:a16="http://schemas.microsoft.com/office/drawing/2014/main" id="{ECCD8DFD-D834-4B60-A9CD-496110D4FE63}"/>
              </a:ext>
            </a:extLst>
          </p:cNvPr>
          <p:cNvGrpSpPr>
            <a:grpSpLocks/>
          </p:cNvGrpSpPr>
          <p:nvPr/>
        </p:nvGrpSpPr>
        <p:grpSpPr bwMode="auto">
          <a:xfrm>
            <a:off x="1066800" y="914400"/>
            <a:ext cx="7620000" cy="5486400"/>
            <a:chOff x="1248" y="576"/>
            <a:chExt cx="3505" cy="3108"/>
          </a:xfrm>
        </p:grpSpPr>
        <p:grpSp>
          <p:nvGrpSpPr>
            <p:cNvPr id="143366" name="Group 44">
              <a:extLst>
                <a:ext uri="{FF2B5EF4-FFF2-40B4-BE49-F238E27FC236}">
                  <a16:creationId xmlns:a16="http://schemas.microsoft.com/office/drawing/2014/main" id="{69447EC3-2662-445E-A227-123B1528489B}"/>
                </a:ext>
              </a:extLst>
            </p:cNvPr>
            <p:cNvGrpSpPr>
              <a:grpSpLocks/>
            </p:cNvGrpSpPr>
            <p:nvPr/>
          </p:nvGrpSpPr>
          <p:grpSpPr bwMode="auto">
            <a:xfrm>
              <a:off x="1248" y="576"/>
              <a:ext cx="3505" cy="3108"/>
              <a:chOff x="1232" y="2115"/>
              <a:chExt cx="8764" cy="7770"/>
            </a:xfrm>
          </p:grpSpPr>
          <p:grpSp>
            <p:nvGrpSpPr>
              <p:cNvPr id="143368" name="Group 45">
                <a:extLst>
                  <a:ext uri="{FF2B5EF4-FFF2-40B4-BE49-F238E27FC236}">
                    <a16:creationId xmlns:a16="http://schemas.microsoft.com/office/drawing/2014/main" id="{39023512-F3D3-413E-AC80-536EE9F9A72D}"/>
                  </a:ext>
                </a:extLst>
              </p:cNvPr>
              <p:cNvGrpSpPr>
                <a:grpSpLocks/>
              </p:cNvGrpSpPr>
              <p:nvPr/>
            </p:nvGrpSpPr>
            <p:grpSpPr bwMode="auto">
              <a:xfrm>
                <a:off x="1464" y="4905"/>
                <a:ext cx="7646" cy="1710"/>
                <a:chOff x="1432" y="5175"/>
                <a:chExt cx="7646" cy="1710"/>
              </a:xfrm>
            </p:grpSpPr>
            <p:grpSp>
              <p:nvGrpSpPr>
                <p:cNvPr id="143451" name="Group 46">
                  <a:extLst>
                    <a:ext uri="{FF2B5EF4-FFF2-40B4-BE49-F238E27FC236}">
                      <a16:creationId xmlns:a16="http://schemas.microsoft.com/office/drawing/2014/main" id="{BBA23668-369D-4F40-9FAD-9B6FA140D2B5}"/>
                    </a:ext>
                  </a:extLst>
                </p:cNvPr>
                <p:cNvGrpSpPr>
                  <a:grpSpLocks/>
                </p:cNvGrpSpPr>
                <p:nvPr/>
              </p:nvGrpSpPr>
              <p:grpSpPr bwMode="auto">
                <a:xfrm>
                  <a:off x="1744" y="5280"/>
                  <a:ext cx="7334" cy="1605"/>
                  <a:chOff x="1756" y="1950"/>
                  <a:chExt cx="7334" cy="1860"/>
                </a:xfrm>
              </p:grpSpPr>
              <p:sp>
                <p:nvSpPr>
                  <p:cNvPr id="143471" name="Line 47">
                    <a:extLst>
                      <a:ext uri="{FF2B5EF4-FFF2-40B4-BE49-F238E27FC236}">
                        <a16:creationId xmlns:a16="http://schemas.microsoft.com/office/drawing/2014/main" id="{3441DCED-3743-487C-B64C-8A8411F1CF82}"/>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72" name="Line 48">
                    <a:extLst>
                      <a:ext uri="{FF2B5EF4-FFF2-40B4-BE49-F238E27FC236}">
                        <a16:creationId xmlns:a16="http://schemas.microsoft.com/office/drawing/2014/main" id="{155BD9E6-883D-47E5-9EC7-83FF7C4F80BA}"/>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52" name="Text Box 49">
                  <a:extLst>
                    <a:ext uri="{FF2B5EF4-FFF2-40B4-BE49-F238E27FC236}">
                      <a16:creationId xmlns:a16="http://schemas.microsoft.com/office/drawing/2014/main" id="{DC6AAD3B-9AC2-4961-83C4-BA846EC47E8C}"/>
                    </a:ext>
                  </a:extLst>
                </p:cNvPr>
                <p:cNvSpPr txBox="1">
                  <a:spLocks noChangeArrowheads="1"/>
                </p:cNvSpPr>
                <p:nvPr/>
              </p:nvSpPr>
              <p:spPr bwMode="auto">
                <a:xfrm>
                  <a:off x="1432" y="5175"/>
                  <a:ext cx="1158"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latin typeface="Times New Roman" panose="02020603050405020304" pitchFamily="18" charset="0"/>
                    </a:rPr>
                    <a:t>CP</a:t>
                  </a:r>
                </a:p>
              </p:txBody>
            </p:sp>
            <p:grpSp>
              <p:nvGrpSpPr>
                <p:cNvPr id="143453" name="Group 50">
                  <a:extLst>
                    <a:ext uri="{FF2B5EF4-FFF2-40B4-BE49-F238E27FC236}">
                      <a16:creationId xmlns:a16="http://schemas.microsoft.com/office/drawing/2014/main" id="{5D88FCC5-D40A-4A0B-8856-9BD5DA53AA86}"/>
                    </a:ext>
                  </a:extLst>
                </p:cNvPr>
                <p:cNvGrpSpPr>
                  <a:grpSpLocks/>
                </p:cNvGrpSpPr>
                <p:nvPr/>
              </p:nvGrpSpPr>
              <p:grpSpPr bwMode="auto">
                <a:xfrm>
                  <a:off x="1922" y="5430"/>
                  <a:ext cx="2160" cy="900"/>
                  <a:chOff x="1934" y="4005"/>
                  <a:chExt cx="2160" cy="900"/>
                </a:xfrm>
              </p:grpSpPr>
              <p:grpSp>
                <p:nvGrpSpPr>
                  <p:cNvPr id="143466" name="Group 51">
                    <a:extLst>
                      <a:ext uri="{FF2B5EF4-FFF2-40B4-BE49-F238E27FC236}">
                        <a16:creationId xmlns:a16="http://schemas.microsoft.com/office/drawing/2014/main" id="{766690A6-D3AC-4DE1-80D1-23658236808E}"/>
                      </a:ext>
                    </a:extLst>
                  </p:cNvPr>
                  <p:cNvGrpSpPr>
                    <a:grpSpLocks/>
                  </p:cNvGrpSpPr>
                  <p:nvPr/>
                </p:nvGrpSpPr>
                <p:grpSpPr bwMode="auto">
                  <a:xfrm>
                    <a:off x="3586" y="4005"/>
                    <a:ext cx="508" cy="900"/>
                    <a:chOff x="3586" y="4005"/>
                    <a:chExt cx="508" cy="900"/>
                  </a:xfrm>
                </p:grpSpPr>
                <p:sp>
                  <p:nvSpPr>
                    <p:cNvPr id="143468" name="Line 52">
                      <a:extLst>
                        <a:ext uri="{FF2B5EF4-FFF2-40B4-BE49-F238E27FC236}">
                          <a16:creationId xmlns:a16="http://schemas.microsoft.com/office/drawing/2014/main" id="{8E8E9261-31E1-4D43-AE53-8DEEC1E5286A}"/>
                        </a:ext>
                      </a:extLst>
                    </p:cNvPr>
                    <p:cNvSpPr>
                      <a:spLocks noChangeShapeType="1"/>
                    </p:cNvSpPr>
                    <p:nvPr/>
                  </p:nvSpPr>
                  <p:spPr bwMode="auto">
                    <a:xfrm>
                      <a:off x="3597" y="4005"/>
                      <a:ext cx="4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9" name="Line 53">
                      <a:extLst>
                        <a:ext uri="{FF2B5EF4-FFF2-40B4-BE49-F238E27FC236}">
                          <a16:creationId xmlns:a16="http://schemas.microsoft.com/office/drawing/2014/main" id="{EE976748-A3E5-4D83-B032-ADB2E714C620}"/>
                        </a:ext>
                      </a:extLst>
                    </p:cNvPr>
                    <p:cNvSpPr>
                      <a:spLocks noChangeShapeType="1"/>
                    </p:cNvSpPr>
                    <p:nvPr/>
                  </p:nvSpPr>
                  <p:spPr bwMode="auto">
                    <a:xfrm flipH="1">
                      <a:off x="4080" y="400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70" name="Line 54">
                      <a:extLst>
                        <a:ext uri="{FF2B5EF4-FFF2-40B4-BE49-F238E27FC236}">
                          <a16:creationId xmlns:a16="http://schemas.microsoft.com/office/drawing/2014/main" id="{BFCE9105-D9BC-4529-B121-CB57EBF56639}"/>
                        </a:ext>
                      </a:extLst>
                    </p:cNvPr>
                    <p:cNvSpPr>
                      <a:spLocks noChangeShapeType="1"/>
                    </p:cNvSpPr>
                    <p:nvPr/>
                  </p:nvSpPr>
                  <p:spPr bwMode="auto">
                    <a:xfrm flipH="1">
                      <a:off x="3586" y="4020"/>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67" name="Line 55">
                    <a:extLst>
                      <a:ext uri="{FF2B5EF4-FFF2-40B4-BE49-F238E27FC236}">
                        <a16:creationId xmlns:a16="http://schemas.microsoft.com/office/drawing/2014/main" id="{D3BD1F07-0AE7-4870-B1B5-6E92DF9D6148}"/>
                      </a:ext>
                    </a:extLst>
                  </p:cNvPr>
                  <p:cNvSpPr>
                    <a:spLocks noChangeShapeType="1"/>
                  </p:cNvSpPr>
                  <p:nvPr/>
                </p:nvSpPr>
                <p:spPr bwMode="auto">
                  <a:xfrm>
                    <a:off x="1934" y="4905"/>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54" name="Group 56">
                  <a:extLst>
                    <a:ext uri="{FF2B5EF4-FFF2-40B4-BE49-F238E27FC236}">
                      <a16:creationId xmlns:a16="http://schemas.microsoft.com/office/drawing/2014/main" id="{D7D54664-8137-415D-BBE7-D5222ACC8A75}"/>
                    </a:ext>
                  </a:extLst>
                </p:cNvPr>
                <p:cNvGrpSpPr>
                  <a:grpSpLocks/>
                </p:cNvGrpSpPr>
                <p:nvPr/>
              </p:nvGrpSpPr>
              <p:grpSpPr bwMode="auto">
                <a:xfrm>
                  <a:off x="4082" y="5415"/>
                  <a:ext cx="2160" cy="900"/>
                  <a:chOff x="1934" y="4005"/>
                  <a:chExt cx="2160" cy="900"/>
                </a:xfrm>
              </p:grpSpPr>
              <p:grpSp>
                <p:nvGrpSpPr>
                  <p:cNvPr id="143461" name="Group 57">
                    <a:extLst>
                      <a:ext uri="{FF2B5EF4-FFF2-40B4-BE49-F238E27FC236}">
                        <a16:creationId xmlns:a16="http://schemas.microsoft.com/office/drawing/2014/main" id="{B9C70BB2-2A11-4ED4-9FE6-EB1EA43C8C90}"/>
                      </a:ext>
                    </a:extLst>
                  </p:cNvPr>
                  <p:cNvGrpSpPr>
                    <a:grpSpLocks/>
                  </p:cNvGrpSpPr>
                  <p:nvPr/>
                </p:nvGrpSpPr>
                <p:grpSpPr bwMode="auto">
                  <a:xfrm>
                    <a:off x="3586" y="4005"/>
                    <a:ext cx="508" cy="900"/>
                    <a:chOff x="3586" y="4005"/>
                    <a:chExt cx="508" cy="900"/>
                  </a:xfrm>
                </p:grpSpPr>
                <p:sp>
                  <p:nvSpPr>
                    <p:cNvPr id="143463" name="Line 58">
                      <a:extLst>
                        <a:ext uri="{FF2B5EF4-FFF2-40B4-BE49-F238E27FC236}">
                          <a16:creationId xmlns:a16="http://schemas.microsoft.com/office/drawing/2014/main" id="{9F61123E-8BFB-45C5-93AB-E59702561521}"/>
                        </a:ext>
                      </a:extLst>
                    </p:cNvPr>
                    <p:cNvSpPr>
                      <a:spLocks noChangeShapeType="1"/>
                    </p:cNvSpPr>
                    <p:nvPr/>
                  </p:nvSpPr>
                  <p:spPr bwMode="auto">
                    <a:xfrm>
                      <a:off x="3597" y="4005"/>
                      <a:ext cx="4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4" name="Line 59">
                      <a:extLst>
                        <a:ext uri="{FF2B5EF4-FFF2-40B4-BE49-F238E27FC236}">
                          <a16:creationId xmlns:a16="http://schemas.microsoft.com/office/drawing/2014/main" id="{D9A1D62D-C6B5-46E2-9355-2CD37D7027B2}"/>
                        </a:ext>
                      </a:extLst>
                    </p:cNvPr>
                    <p:cNvSpPr>
                      <a:spLocks noChangeShapeType="1"/>
                    </p:cNvSpPr>
                    <p:nvPr/>
                  </p:nvSpPr>
                  <p:spPr bwMode="auto">
                    <a:xfrm flipH="1">
                      <a:off x="4080" y="400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5" name="Line 60">
                      <a:extLst>
                        <a:ext uri="{FF2B5EF4-FFF2-40B4-BE49-F238E27FC236}">
                          <a16:creationId xmlns:a16="http://schemas.microsoft.com/office/drawing/2014/main" id="{92DF0077-455D-4863-92E8-B8704C3A1546}"/>
                        </a:ext>
                      </a:extLst>
                    </p:cNvPr>
                    <p:cNvSpPr>
                      <a:spLocks noChangeShapeType="1"/>
                    </p:cNvSpPr>
                    <p:nvPr/>
                  </p:nvSpPr>
                  <p:spPr bwMode="auto">
                    <a:xfrm flipH="1">
                      <a:off x="3586" y="4020"/>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62" name="Line 61">
                    <a:extLst>
                      <a:ext uri="{FF2B5EF4-FFF2-40B4-BE49-F238E27FC236}">
                        <a16:creationId xmlns:a16="http://schemas.microsoft.com/office/drawing/2014/main" id="{A20742EF-A37B-4A07-AAAD-1F6CBA3A7A72}"/>
                      </a:ext>
                    </a:extLst>
                  </p:cNvPr>
                  <p:cNvSpPr>
                    <a:spLocks noChangeShapeType="1"/>
                  </p:cNvSpPr>
                  <p:nvPr/>
                </p:nvSpPr>
                <p:spPr bwMode="auto">
                  <a:xfrm>
                    <a:off x="1934" y="4905"/>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55" name="Group 62">
                  <a:extLst>
                    <a:ext uri="{FF2B5EF4-FFF2-40B4-BE49-F238E27FC236}">
                      <a16:creationId xmlns:a16="http://schemas.microsoft.com/office/drawing/2014/main" id="{503E2ED9-C4C5-4C40-85F0-B4A4B8D0F95B}"/>
                    </a:ext>
                  </a:extLst>
                </p:cNvPr>
                <p:cNvGrpSpPr>
                  <a:grpSpLocks/>
                </p:cNvGrpSpPr>
                <p:nvPr/>
              </p:nvGrpSpPr>
              <p:grpSpPr bwMode="auto">
                <a:xfrm>
                  <a:off x="6304" y="5415"/>
                  <a:ext cx="2160" cy="900"/>
                  <a:chOff x="1934" y="4005"/>
                  <a:chExt cx="2160" cy="900"/>
                </a:xfrm>
              </p:grpSpPr>
              <p:grpSp>
                <p:nvGrpSpPr>
                  <p:cNvPr id="143456" name="Group 63">
                    <a:extLst>
                      <a:ext uri="{FF2B5EF4-FFF2-40B4-BE49-F238E27FC236}">
                        <a16:creationId xmlns:a16="http://schemas.microsoft.com/office/drawing/2014/main" id="{7D87C766-1DA2-40F6-B4E1-CACC8B5FC205}"/>
                      </a:ext>
                    </a:extLst>
                  </p:cNvPr>
                  <p:cNvGrpSpPr>
                    <a:grpSpLocks/>
                  </p:cNvGrpSpPr>
                  <p:nvPr/>
                </p:nvGrpSpPr>
                <p:grpSpPr bwMode="auto">
                  <a:xfrm>
                    <a:off x="3586" y="4005"/>
                    <a:ext cx="508" cy="900"/>
                    <a:chOff x="3586" y="4005"/>
                    <a:chExt cx="508" cy="900"/>
                  </a:xfrm>
                </p:grpSpPr>
                <p:sp>
                  <p:nvSpPr>
                    <p:cNvPr id="143458" name="Line 64">
                      <a:extLst>
                        <a:ext uri="{FF2B5EF4-FFF2-40B4-BE49-F238E27FC236}">
                          <a16:creationId xmlns:a16="http://schemas.microsoft.com/office/drawing/2014/main" id="{3DAD82FB-564D-4726-85E4-F10A98A97211}"/>
                        </a:ext>
                      </a:extLst>
                    </p:cNvPr>
                    <p:cNvSpPr>
                      <a:spLocks noChangeShapeType="1"/>
                    </p:cNvSpPr>
                    <p:nvPr/>
                  </p:nvSpPr>
                  <p:spPr bwMode="auto">
                    <a:xfrm>
                      <a:off x="3597" y="4005"/>
                      <a:ext cx="4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9" name="Line 65">
                      <a:extLst>
                        <a:ext uri="{FF2B5EF4-FFF2-40B4-BE49-F238E27FC236}">
                          <a16:creationId xmlns:a16="http://schemas.microsoft.com/office/drawing/2014/main" id="{1CE4451A-FCE2-4B22-9847-E6B7D0022295}"/>
                        </a:ext>
                      </a:extLst>
                    </p:cNvPr>
                    <p:cNvSpPr>
                      <a:spLocks noChangeShapeType="1"/>
                    </p:cNvSpPr>
                    <p:nvPr/>
                  </p:nvSpPr>
                  <p:spPr bwMode="auto">
                    <a:xfrm flipH="1">
                      <a:off x="4080" y="400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0" name="Line 66">
                      <a:extLst>
                        <a:ext uri="{FF2B5EF4-FFF2-40B4-BE49-F238E27FC236}">
                          <a16:creationId xmlns:a16="http://schemas.microsoft.com/office/drawing/2014/main" id="{FC0AEF05-7488-41EC-85D4-81FA3051D2C0}"/>
                        </a:ext>
                      </a:extLst>
                    </p:cNvPr>
                    <p:cNvSpPr>
                      <a:spLocks noChangeShapeType="1"/>
                    </p:cNvSpPr>
                    <p:nvPr/>
                  </p:nvSpPr>
                  <p:spPr bwMode="auto">
                    <a:xfrm flipH="1">
                      <a:off x="3586" y="4020"/>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57" name="Line 67">
                    <a:extLst>
                      <a:ext uri="{FF2B5EF4-FFF2-40B4-BE49-F238E27FC236}">
                        <a16:creationId xmlns:a16="http://schemas.microsoft.com/office/drawing/2014/main" id="{40CFED7E-9250-427F-B74B-C82A46638DBD}"/>
                      </a:ext>
                    </a:extLst>
                  </p:cNvPr>
                  <p:cNvSpPr>
                    <a:spLocks noChangeShapeType="1"/>
                  </p:cNvSpPr>
                  <p:nvPr/>
                </p:nvSpPr>
                <p:spPr bwMode="auto">
                  <a:xfrm>
                    <a:off x="1934" y="4905"/>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43369" name="Group 68">
                <a:extLst>
                  <a:ext uri="{FF2B5EF4-FFF2-40B4-BE49-F238E27FC236}">
                    <a16:creationId xmlns:a16="http://schemas.microsoft.com/office/drawing/2014/main" id="{227AB7F9-21B4-4537-82F3-0AEF9C41E4C2}"/>
                  </a:ext>
                </a:extLst>
              </p:cNvPr>
              <p:cNvGrpSpPr>
                <a:grpSpLocks/>
              </p:cNvGrpSpPr>
              <p:nvPr/>
            </p:nvGrpSpPr>
            <p:grpSpPr bwMode="auto">
              <a:xfrm>
                <a:off x="1236" y="6396"/>
                <a:ext cx="8124" cy="1800"/>
                <a:chOff x="1218" y="6816"/>
                <a:chExt cx="8124" cy="1800"/>
              </a:xfrm>
            </p:grpSpPr>
            <p:grpSp>
              <p:nvGrpSpPr>
                <p:cNvPr id="143434" name="Group 69">
                  <a:extLst>
                    <a:ext uri="{FF2B5EF4-FFF2-40B4-BE49-F238E27FC236}">
                      <a16:creationId xmlns:a16="http://schemas.microsoft.com/office/drawing/2014/main" id="{E088DEA5-8743-4EFE-8825-F1E32F52E8CA}"/>
                    </a:ext>
                  </a:extLst>
                </p:cNvPr>
                <p:cNvGrpSpPr>
                  <a:grpSpLocks/>
                </p:cNvGrpSpPr>
                <p:nvPr/>
              </p:nvGrpSpPr>
              <p:grpSpPr bwMode="auto">
                <a:xfrm>
                  <a:off x="1902" y="7140"/>
                  <a:ext cx="3792" cy="900"/>
                  <a:chOff x="1918" y="5670"/>
                  <a:chExt cx="3792" cy="900"/>
                </a:xfrm>
              </p:grpSpPr>
              <p:sp>
                <p:nvSpPr>
                  <p:cNvPr id="143448" name="Line 70">
                    <a:extLst>
                      <a:ext uri="{FF2B5EF4-FFF2-40B4-BE49-F238E27FC236}">
                        <a16:creationId xmlns:a16="http://schemas.microsoft.com/office/drawing/2014/main" id="{13210458-D7F0-445E-9BCA-5697925940F1}"/>
                      </a:ext>
                    </a:extLst>
                  </p:cNvPr>
                  <p:cNvSpPr>
                    <a:spLocks noChangeShapeType="1"/>
                  </p:cNvSpPr>
                  <p:nvPr/>
                </p:nvSpPr>
                <p:spPr bwMode="auto">
                  <a:xfrm>
                    <a:off x="3581" y="5670"/>
                    <a:ext cx="212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49" name="Line 71">
                    <a:extLst>
                      <a:ext uri="{FF2B5EF4-FFF2-40B4-BE49-F238E27FC236}">
                        <a16:creationId xmlns:a16="http://schemas.microsoft.com/office/drawing/2014/main" id="{BEC28242-DF5F-4B2A-B4CB-CF3F39F6E99D}"/>
                      </a:ext>
                    </a:extLst>
                  </p:cNvPr>
                  <p:cNvSpPr>
                    <a:spLocks noChangeShapeType="1"/>
                  </p:cNvSpPr>
                  <p:nvPr/>
                </p:nvSpPr>
                <p:spPr bwMode="auto">
                  <a:xfrm flipH="1">
                    <a:off x="3570" y="568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0" name="Line 72">
                    <a:extLst>
                      <a:ext uri="{FF2B5EF4-FFF2-40B4-BE49-F238E27FC236}">
                        <a16:creationId xmlns:a16="http://schemas.microsoft.com/office/drawing/2014/main" id="{4F1368E4-A581-4C65-9059-27E4C1DCFFB0}"/>
                      </a:ext>
                    </a:extLst>
                  </p:cNvPr>
                  <p:cNvSpPr>
                    <a:spLocks noChangeShapeType="1"/>
                  </p:cNvSpPr>
                  <p:nvPr/>
                </p:nvSpPr>
                <p:spPr bwMode="auto">
                  <a:xfrm>
                    <a:off x="1918" y="6570"/>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35" name="Group 73">
                  <a:extLst>
                    <a:ext uri="{FF2B5EF4-FFF2-40B4-BE49-F238E27FC236}">
                      <a16:creationId xmlns:a16="http://schemas.microsoft.com/office/drawing/2014/main" id="{711732F6-7482-404A-9E9D-CE13F33F87ED}"/>
                    </a:ext>
                  </a:extLst>
                </p:cNvPr>
                <p:cNvGrpSpPr>
                  <a:grpSpLocks/>
                </p:cNvGrpSpPr>
                <p:nvPr/>
              </p:nvGrpSpPr>
              <p:grpSpPr bwMode="auto">
                <a:xfrm>
                  <a:off x="1218" y="6816"/>
                  <a:ext cx="8124" cy="1800"/>
                  <a:chOff x="1232" y="5340"/>
                  <a:chExt cx="8124" cy="1800"/>
                </a:xfrm>
              </p:grpSpPr>
              <p:grpSp>
                <p:nvGrpSpPr>
                  <p:cNvPr id="143436" name="Group 74">
                    <a:extLst>
                      <a:ext uri="{FF2B5EF4-FFF2-40B4-BE49-F238E27FC236}">
                        <a16:creationId xmlns:a16="http://schemas.microsoft.com/office/drawing/2014/main" id="{2B48A089-E5AA-45CC-B02C-1DCDA33AD54E}"/>
                      </a:ext>
                    </a:extLst>
                  </p:cNvPr>
                  <p:cNvGrpSpPr>
                    <a:grpSpLocks/>
                  </p:cNvGrpSpPr>
                  <p:nvPr/>
                </p:nvGrpSpPr>
                <p:grpSpPr bwMode="auto">
                  <a:xfrm>
                    <a:off x="1756" y="5535"/>
                    <a:ext cx="7334" cy="1605"/>
                    <a:chOff x="1756" y="1950"/>
                    <a:chExt cx="7334" cy="1860"/>
                  </a:xfrm>
                </p:grpSpPr>
                <p:sp>
                  <p:nvSpPr>
                    <p:cNvPr id="143446" name="Line 75">
                      <a:extLst>
                        <a:ext uri="{FF2B5EF4-FFF2-40B4-BE49-F238E27FC236}">
                          <a16:creationId xmlns:a16="http://schemas.microsoft.com/office/drawing/2014/main" id="{D2B27E5B-6D02-4C8E-A47D-904450591A07}"/>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47" name="Line 76">
                      <a:extLst>
                        <a:ext uri="{FF2B5EF4-FFF2-40B4-BE49-F238E27FC236}">
                          <a16:creationId xmlns:a16="http://schemas.microsoft.com/office/drawing/2014/main" id="{8F9DBE94-1FA3-450D-9F06-C2925ADEABDF}"/>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37" name="Group 77">
                    <a:extLst>
                      <a:ext uri="{FF2B5EF4-FFF2-40B4-BE49-F238E27FC236}">
                        <a16:creationId xmlns:a16="http://schemas.microsoft.com/office/drawing/2014/main" id="{DDCCEF9F-E4FB-478D-8D00-D4216FBABBD1}"/>
                      </a:ext>
                    </a:extLst>
                  </p:cNvPr>
                  <p:cNvGrpSpPr>
                    <a:grpSpLocks/>
                  </p:cNvGrpSpPr>
                  <p:nvPr/>
                </p:nvGrpSpPr>
                <p:grpSpPr bwMode="auto">
                  <a:xfrm flipH="1">
                    <a:off x="3614" y="5670"/>
                    <a:ext cx="3792" cy="900"/>
                    <a:chOff x="1918" y="5670"/>
                    <a:chExt cx="3792" cy="900"/>
                  </a:xfrm>
                </p:grpSpPr>
                <p:sp>
                  <p:nvSpPr>
                    <p:cNvPr id="143443" name="Line 78">
                      <a:extLst>
                        <a:ext uri="{FF2B5EF4-FFF2-40B4-BE49-F238E27FC236}">
                          <a16:creationId xmlns:a16="http://schemas.microsoft.com/office/drawing/2014/main" id="{2F5B37CF-CE3B-429A-9997-5F3AC82F74CF}"/>
                        </a:ext>
                      </a:extLst>
                    </p:cNvPr>
                    <p:cNvSpPr>
                      <a:spLocks noChangeShapeType="1"/>
                    </p:cNvSpPr>
                    <p:nvPr/>
                  </p:nvSpPr>
                  <p:spPr bwMode="auto">
                    <a:xfrm>
                      <a:off x="3581" y="5670"/>
                      <a:ext cx="212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44" name="Line 79">
                      <a:extLst>
                        <a:ext uri="{FF2B5EF4-FFF2-40B4-BE49-F238E27FC236}">
                          <a16:creationId xmlns:a16="http://schemas.microsoft.com/office/drawing/2014/main" id="{35BD80C3-AE37-41FB-A5AF-5FC372D824D6}"/>
                        </a:ext>
                      </a:extLst>
                    </p:cNvPr>
                    <p:cNvSpPr>
                      <a:spLocks noChangeShapeType="1"/>
                    </p:cNvSpPr>
                    <p:nvPr/>
                  </p:nvSpPr>
                  <p:spPr bwMode="auto">
                    <a:xfrm flipH="1">
                      <a:off x="3570" y="568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45" name="Line 80">
                      <a:extLst>
                        <a:ext uri="{FF2B5EF4-FFF2-40B4-BE49-F238E27FC236}">
                          <a16:creationId xmlns:a16="http://schemas.microsoft.com/office/drawing/2014/main" id="{B4E92F7E-F482-41F7-BA6E-51D3AAFCA12B}"/>
                        </a:ext>
                      </a:extLst>
                    </p:cNvPr>
                    <p:cNvSpPr>
                      <a:spLocks noChangeShapeType="1"/>
                    </p:cNvSpPr>
                    <p:nvPr/>
                  </p:nvSpPr>
                  <p:spPr bwMode="auto">
                    <a:xfrm>
                      <a:off x="1918" y="6570"/>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38" name="Text Box 81">
                    <a:extLst>
                      <a:ext uri="{FF2B5EF4-FFF2-40B4-BE49-F238E27FC236}">
                        <a16:creationId xmlns:a16="http://schemas.microsoft.com/office/drawing/2014/main" id="{C53180E9-7D23-4626-89BC-9C8D586E1632}"/>
                      </a:ext>
                    </a:extLst>
                  </p:cNvPr>
                  <p:cNvSpPr txBox="1">
                    <a:spLocks noChangeArrowheads="1"/>
                  </p:cNvSpPr>
                  <p:nvPr/>
                </p:nvSpPr>
                <p:spPr bwMode="auto">
                  <a:xfrm>
                    <a:off x="1232" y="5340"/>
                    <a:ext cx="842"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latin typeface="Times New Roman" panose="02020603050405020304" pitchFamily="18" charset="0"/>
                      </a:rPr>
                      <a:t>TQ</a:t>
                    </a:r>
                  </a:p>
                </p:txBody>
              </p:sp>
              <p:grpSp>
                <p:nvGrpSpPr>
                  <p:cNvPr id="143439" name="Group 82">
                    <a:extLst>
                      <a:ext uri="{FF2B5EF4-FFF2-40B4-BE49-F238E27FC236}">
                        <a16:creationId xmlns:a16="http://schemas.microsoft.com/office/drawing/2014/main" id="{1FB449EB-6947-46DA-A339-948DC81FB2F5}"/>
                      </a:ext>
                    </a:extLst>
                  </p:cNvPr>
                  <p:cNvGrpSpPr>
                    <a:grpSpLocks/>
                  </p:cNvGrpSpPr>
                  <p:nvPr/>
                </p:nvGrpSpPr>
                <p:grpSpPr bwMode="auto">
                  <a:xfrm>
                    <a:off x="6780" y="5670"/>
                    <a:ext cx="2576" cy="900"/>
                    <a:chOff x="1918" y="5670"/>
                    <a:chExt cx="3792" cy="900"/>
                  </a:xfrm>
                </p:grpSpPr>
                <p:sp>
                  <p:nvSpPr>
                    <p:cNvPr id="143440" name="Line 83">
                      <a:extLst>
                        <a:ext uri="{FF2B5EF4-FFF2-40B4-BE49-F238E27FC236}">
                          <a16:creationId xmlns:a16="http://schemas.microsoft.com/office/drawing/2014/main" id="{0765B76C-B191-4576-91D7-DB16AD8C0AC4}"/>
                        </a:ext>
                      </a:extLst>
                    </p:cNvPr>
                    <p:cNvSpPr>
                      <a:spLocks noChangeShapeType="1"/>
                    </p:cNvSpPr>
                    <p:nvPr/>
                  </p:nvSpPr>
                  <p:spPr bwMode="auto">
                    <a:xfrm>
                      <a:off x="3581" y="5670"/>
                      <a:ext cx="212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41" name="Line 84">
                      <a:extLst>
                        <a:ext uri="{FF2B5EF4-FFF2-40B4-BE49-F238E27FC236}">
                          <a16:creationId xmlns:a16="http://schemas.microsoft.com/office/drawing/2014/main" id="{500D4EC5-4209-40B4-A172-4B30125C0DE8}"/>
                        </a:ext>
                      </a:extLst>
                    </p:cNvPr>
                    <p:cNvSpPr>
                      <a:spLocks noChangeShapeType="1"/>
                    </p:cNvSpPr>
                    <p:nvPr/>
                  </p:nvSpPr>
                  <p:spPr bwMode="auto">
                    <a:xfrm flipH="1">
                      <a:off x="3570" y="5685"/>
                      <a:ext cx="14" cy="88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42" name="Line 85">
                      <a:extLst>
                        <a:ext uri="{FF2B5EF4-FFF2-40B4-BE49-F238E27FC236}">
                          <a16:creationId xmlns:a16="http://schemas.microsoft.com/office/drawing/2014/main" id="{3B862CDB-CACB-48F4-BFE5-B354239220FE}"/>
                        </a:ext>
                      </a:extLst>
                    </p:cNvPr>
                    <p:cNvSpPr>
                      <a:spLocks noChangeShapeType="1"/>
                    </p:cNvSpPr>
                    <p:nvPr/>
                  </p:nvSpPr>
                  <p:spPr bwMode="auto">
                    <a:xfrm>
                      <a:off x="1918" y="6570"/>
                      <a:ext cx="168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43370" name="Group 86">
                <a:extLst>
                  <a:ext uri="{FF2B5EF4-FFF2-40B4-BE49-F238E27FC236}">
                    <a16:creationId xmlns:a16="http://schemas.microsoft.com/office/drawing/2014/main" id="{BC144F98-1070-4F63-881A-CD34AB7F4DE6}"/>
                  </a:ext>
                </a:extLst>
              </p:cNvPr>
              <p:cNvGrpSpPr>
                <a:grpSpLocks/>
              </p:cNvGrpSpPr>
              <p:nvPr/>
            </p:nvGrpSpPr>
            <p:grpSpPr bwMode="auto">
              <a:xfrm>
                <a:off x="1432" y="3570"/>
                <a:ext cx="7662" cy="1605"/>
                <a:chOff x="1432" y="3615"/>
                <a:chExt cx="7662" cy="1605"/>
              </a:xfrm>
            </p:grpSpPr>
            <p:grpSp>
              <p:nvGrpSpPr>
                <p:cNvPr id="143413" name="Group 87">
                  <a:extLst>
                    <a:ext uri="{FF2B5EF4-FFF2-40B4-BE49-F238E27FC236}">
                      <a16:creationId xmlns:a16="http://schemas.microsoft.com/office/drawing/2014/main" id="{6FD197C8-3DAA-4EB7-84E3-062AFB2EFB28}"/>
                    </a:ext>
                  </a:extLst>
                </p:cNvPr>
                <p:cNvGrpSpPr>
                  <a:grpSpLocks/>
                </p:cNvGrpSpPr>
                <p:nvPr/>
              </p:nvGrpSpPr>
              <p:grpSpPr bwMode="auto">
                <a:xfrm>
                  <a:off x="1760" y="3615"/>
                  <a:ext cx="7334" cy="1605"/>
                  <a:chOff x="1756" y="1950"/>
                  <a:chExt cx="7334" cy="1860"/>
                </a:xfrm>
              </p:grpSpPr>
              <p:sp>
                <p:nvSpPr>
                  <p:cNvPr id="143432" name="Line 88">
                    <a:extLst>
                      <a:ext uri="{FF2B5EF4-FFF2-40B4-BE49-F238E27FC236}">
                        <a16:creationId xmlns:a16="http://schemas.microsoft.com/office/drawing/2014/main" id="{0B9A1057-E8FD-4A4E-B01F-3880A609C804}"/>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33" name="Line 89">
                    <a:extLst>
                      <a:ext uri="{FF2B5EF4-FFF2-40B4-BE49-F238E27FC236}">
                        <a16:creationId xmlns:a16="http://schemas.microsoft.com/office/drawing/2014/main" id="{AA9A2691-6013-4E8E-BD1E-F05715482736}"/>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414" name="Group 90">
                  <a:extLst>
                    <a:ext uri="{FF2B5EF4-FFF2-40B4-BE49-F238E27FC236}">
                      <a16:creationId xmlns:a16="http://schemas.microsoft.com/office/drawing/2014/main" id="{CC72E223-2206-462E-84E5-3334355AA3DE}"/>
                    </a:ext>
                  </a:extLst>
                </p:cNvPr>
                <p:cNvGrpSpPr>
                  <a:grpSpLocks/>
                </p:cNvGrpSpPr>
                <p:nvPr/>
              </p:nvGrpSpPr>
              <p:grpSpPr bwMode="auto">
                <a:xfrm>
                  <a:off x="1934" y="3834"/>
                  <a:ext cx="6734" cy="831"/>
                  <a:chOff x="1934" y="3834"/>
                  <a:chExt cx="6734" cy="831"/>
                </a:xfrm>
              </p:grpSpPr>
              <p:grpSp>
                <p:nvGrpSpPr>
                  <p:cNvPr id="143416" name="Group 91">
                    <a:extLst>
                      <a:ext uri="{FF2B5EF4-FFF2-40B4-BE49-F238E27FC236}">
                        <a16:creationId xmlns:a16="http://schemas.microsoft.com/office/drawing/2014/main" id="{4830B08E-B3E9-4A59-AF89-22C76CA3CBCD}"/>
                      </a:ext>
                    </a:extLst>
                  </p:cNvPr>
                  <p:cNvGrpSpPr>
                    <a:grpSpLocks/>
                  </p:cNvGrpSpPr>
                  <p:nvPr/>
                </p:nvGrpSpPr>
                <p:grpSpPr bwMode="auto">
                  <a:xfrm>
                    <a:off x="2790" y="3855"/>
                    <a:ext cx="1094" cy="795"/>
                    <a:chOff x="2790" y="3855"/>
                    <a:chExt cx="1094" cy="795"/>
                  </a:xfrm>
                </p:grpSpPr>
                <p:sp>
                  <p:nvSpPr>
                    <p:cNvPr id="143429" name="Line 92">
                      <a:extLst>
                        <a:ext uri="{FF2B5EF4-FFF2-40B4-BE49-F238E27FC236}">
                          <a16:creationId xmlns:a16="http://schemas.microsoft.com/office/drawing/2014/main" id="{5F06B5DE-E152-4D5D-AFE7-B00CBC7A7ED1}"/>
                        </a:ext>
                      </a:extLst>
                    </p:cNvPr>
                    <p:cNvSpPr>
                      <a:spLocks noChangeShapeType="1"/>
                    </p:cNvSpPr>
                    <p:nvPr/>
                  </p:nvSpPr>
                  <p:spPr bwMode="auto">
                    <a:xfrm>
                      <a:off x="2790" y="3870"/>
                      <a:ext cx="10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0" name="Line 93">
                      <a:extLst>
                        <a:ext uri="{FF2B5EF4-FFF2-40B4-BE49-F238E27FC236}">
                          <a16:creationId xmlns:a16="http://schemas.microsoft.com/office/drawing/2014/main" id="{EF2CDCF0-84C3-4BB0-B816-FF25EBEB5211}"/>
                        </a:ext>
                      </a:extLst>
                    </p:cNvPr>
                    <p:cNvSpPr>
                      <a:spLocks noChangeShapeType="1"/>
                    </p:cNvSpPr>
                    <p:nvPr/>
                  </p:nvSpPr>
                  <p:spPr bwMode="auto">
                    <a:xfrm>
                      <a:off x="2790"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1" name="Line 94">
                      <a:extLst>
                        <a:ext uri="{FF2B5EF4-FFF2-40B4-BE49-F238E27FC236}">
                          <a16:creationId xmlns:a16="http://schemas.microsoft.com/office/drawing/2014/main" id="{9CCE6B05-241D-4D2A-921B-3F4587B8F6EB}"/>
                        </a:ext>
                      </a:extLst>
                    </p:cNvPr>
                    <p:cNvSpPr>
                      <a:spLocks noChangeShapeType="1"/>
                    </p:cNvSpPr>
                    <p:nvPr/>
                  </p:nvSpPr>
                  <p:spPr bwMode="auto">
                    <a:xfrm>
                      <a:off x="3874"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17" name="Line 95">
                    <a:extLst>
                      <a:ext uri="{FF2B5EF4-FFF2-40B4-BE49-F238E27FC236}">
                        <a16:creationId xmlns:a16="http://schemas.microsoft.com/office/drawing/2014/main" id="{7813F408-9F9D-48B9-A90D-D3B2E4FBA03D}"/>
                      </a:ext>
                    </a:extLst>
                  </p:cNvPr>
                  <p:cNvSpPr>
                    <a:spLocks noChangeShapeType="1"/>
                  </p:cNvSpPr>
                  <p:nvPr/>
                </p:nvSpPr>
                <p:spPr bwMode="auto">
                  <a:xfrm>
                    <a:off x="1934" y="4635"/>
                    <a:ext cx="82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18" name="Group 96">
                    <a:extLst>
                      <a:ext uri="{FF2B5EF4-FFF2-40B4-BE49-F238E27FC236}">
                        <a16:creationId xmlns:a16="http://schemas.microsoft.com/office/drawing/2014/main" id="{2AF2CE2A-F733-46EC-BABD-9D1E5E18D925}"/>
                      </a:ext>
                    </a:extLst>
                  </p:cNvPr>
                  <p:cNvGrpSpPr>
                    <a:grpSpLocks/>
                  </p:cNvGrpSpPr>
                  <p:nvPr/>
                </p:nvGrpSpPr>
                <p:grpSpPr bwMode="auto">
                  <a:xfrm>
                    <a:off x="4944" y="3870"/>
                    <a:ext cx="1094" cy="795"/>
                    <a:chOff x="2790" y="3855"/>
                    <a:chExt cx="1094" cy="795"/>
                  </a:xfrm>
                </p:grpSpPr>
                <p:sp>
                  <p:nvSpPr>
                    <p:cNvPr id="143426" name="Line 97">
                      <a:extLst>
                        <a:ext uri="{FF2B5EF4-FFF2-40B4-BE49-F238E27FC236}">
                          <a16:creationId xmlns:a16="http://schemas.microsoft.com/office/drawing/2014/main" id="{3BC1431D-A63A-4651-92D9-692A67AC7FCA}"/>
                        </a:ext>
                      </a:extLst>
                    </p:cNvPr>
                    <p:cNvSpPr>
                      <a:spLocks noChangeShapeType="1"/>
                    </p:cNvSpPr>
                    <p:nvPr/>
                  </p:nvSpPr>
                  <p:spPr bwMode="auto">
                    <a:xfrm>
                      <a:off x="2790" y="3870"/>
                      <a:ext cx="10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7" name="Line 98">
                      <a:extLst>
                        <a:ext uri="{FF2B5EF4-FFF2-40B4-BE49-F238E27FC236}">
                          <a16:creationId xmlns:a16="http://schemas.microsoft.com/office/drawing/2014/main" id="{0FA6A866-D684-4CB4-9E10-FDF125B86A3C}"/>
                        </a:ext>
                      </a:extLst>
                    </p:cNvPr>
                    <p:cNvSpPr>
                      <a:spLocks noChangeShapeType="1"/>
                    </p:cNvSpPr>
                    <p:nvPr/>
                  </p:nvSpPr>
                  <p:spPr bwMode="auto">
                    <a:xfrm>
                      <a:off x="2790"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8" name="Line 99">
                      <a:extLst>
                        <a:ext uri="{FF2B5EF4-FFF2-40B4-BE49-F238E27FC236}">
                          <a16:creationId xmlns:a16="http://schemas.microsoft.com/office/drawing/2014/main" id="{5533B05A-0FBF-4CB6-91DF-9B85B4D72425}"/>
                        </a:ext>
                      </a:extLst>
                    </p:cNvPr>
                    <p:cNvSpPr>
                      <a:spLocks noChangeShapeType="1"/>
                    </p:cNvSpPr>
                    <p:nvPr/>
                  </p:nvSpPr>
                  <p:spPr bwMode="auto">
                    <a:xfrm>
                      <a:off x="3874"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19" name="Line 100">
                    <a:extLst>
                      <a:ext uri="{FF2B5EF4-FFF2-40B4-BE49-F238E27FC236}">
                        <a16:creationId xmlns:a16="http://schemas.microsoft.com/office/drawing/2014/main" id="{AEB79138-65B3-414B-A851-9109D74F4BF4}"/>
                      </a:ext>
                    </a:extLst>
                  </p:cNvPr>
                  <p:cNvSpPr>
                    <a:spLocks noChangeShapeType="1"/>
                  </p:cNvSpPr>
                  <p:nvPr/>
                </p:nvSpPr>
                <p:spPr bwMode="auto">
                  <a:xfrm>
                    <a:off x="3870" y="4635"/>
                    <a:ext cx="103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0" name="Line 101">
                    <a:extLst>
                      <a:ext uri="{FF2B5EF4-FFF2-40B4-BE49-F238E27FC236}">
                        <a16:creationId xmlns:a16="http://schemas.microsoft.com/office/drawing/2014/main" id="{6FBDAF51-8A0E-4B7E-A4FB-173B1BFF63CE}"/>
                      </a:ext>
                    </a:extLst>
                  </p:cNvPr>
                  <p:cNvSpPr>
                    <a:spLocks noChangeShapeType="1"/>
                  </p:cNvSpPr>
                  <p:nvPr/>
                </p:nvSpPr>
                <p:spPr bwMode="auto">
                  <a:xfrm>
                    <a:off x="8174" y="4635"/>
                    <a:ext cx="4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21" name="Group 102">
                    <a:extLst>
                      <a:ext uri="{FF2B5EF4-FFF2-40B4-BE49-F238E27FC236}">
                        <a16:creationId xmlns:a16="http://schemas.microsoft.com/office/drawing/2014/main" id="{875CE793-E379-4868-AA0E-E558BF4CE7D5}"/>
                      </a:ext>
                    </a:extLst>
                  </p:cNvPr>
                  <p:cNvGrpSpPr>
                    <a:grpSpLocks/>
                  </p:cNvGrpSpPr>
                  <p:nvPr/>
                </p:nvGrpSpPr>
                <p:grpSpPr bwMode="auto">
                  <a:xfrm>
                    <a:off x="7126" y="3834"/>
                    <a:ext cx="1094" cy="795"/>
                    <a:chOff x="2790" y="3855"/>
                    <a:chExt cx="1094" cy="795"/>
                  </a:xfrm>
                </p:grpSpPr>
                <p:sp>
                  <p:nvSpPr>
                    <p:cNvPr id="143423" name="Line 103">
                      <a:extLst>
                        <a:ext uri="{FF2B5EF4-FFF2-40B4-BE49-F238E27FC236}">
                          <a16:creationId xmlns:a16="http://schemas.microsoft.com/office/drawing/2014/main" id="{B431D2FE-DB1C-477F-BE03-AEAB40235EE0}"/>
                        </a:ext>
                      </a:extLst>
                    </p:cNvPr>
                    <p:cNvSpPr>
                      <a:spLocks noChangeShapeType="1"/>
                    </p:cNvSpPr>
                    <p:nvPr/>
                  </p:nvSpPr>
                  <p:spPr bwMode="auto">
                    <a:xfrm>
                      <a:off x="2790" y="3870"/>
                      <a:ext cx="1094"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4" name="Line 104">
                      <a:extLst>
                        <a:ext uri="{FF2B5EF4-FFF2-40B4-BE49-F238E27FC236}">
                          <a16:creationId xmlns:a16="http://schemas.microsoft.com/office/drawing/2014/main" id="{6DAFF495-F349-440B-9873-CE55DDB1CBC1}"/>
                        </a:ext>
                      </a:extLst>
                    </p:cNvPr>
                    <p:cNvSpPr>
                      <a:spLocks noChangeShapeType="1"/>
                    </p:cNvSpPr>
                    <p:nvPr/>
                  </p:nvSpPr>
                  <p:spPr bwMode="auto">
                    <a:xfrm>
                      <a:off x="2790"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5" name="Line 105">
                      <a:extLst>
                        <a:ext uri="{FF2B5EF4-FFF2-40B4-BE49-F238E27FC236}">
                          <a16:creationId xmlns:a16="http://schemas.microsoft.com/office/drawing/2014/main" id="{098A5065-BDD0-4746-BBFE-DFE3D1F0D324}"/>
                        </a:ext>
                      </a:extLst>
                    </p:cNvPr>
                    <p:cNvSpPr>
                      <a:spLocks noChangeShapeType="1"/>
                    </p:cNvSpPr>
                    <p:nvPr/>
                  </p:nvSpPr>
                  <p:spPr bwMode="auto">
                    <a:xfrm>
                      <a:off x="3874" y="3855"/>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22" name="Line 106">
                    <a:extLst>
                      <a:ext uri="{FF2B5EF4-FFF2-40B4-BE49-F238E27FC236}">
                        <a16:creationId xmlns:a16="http://schemas.microsoft.com/office/drawing/2014/main" id="{ED7B23EA-AD4C-4623-B4BF-0DBBAF64DE04}"/>
                      </a:ext>
                    </a:extLst>
                  </p:cNvPr>
                  <p:cNvSpPr>
                    <a:spLocks noChangeShapeType="1"/>
                  </p:cNvSpPr>
                  <p:nvPr/>
                </p:nvSpPr>
                <p:spPr bwMode="auto">
                  <a:xfrm>
                    <a:off x="6014" y="4635"/>
                    <a:ext cx="109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15" name="Text Box 107">
                  <a:extLst>
                    <a:ext uri="{FF2B5EF4-FFF2-40B4-BE49-F238E27FC236}">
                      <a16:creationId xmlns:a16="http://schemas.microsoft.com/office/drawing/2014/main" id="{8FA8B9D2-984A-42FD-91A7-A1B80BAEC9F2}"/>
                    </a:ext>
                  </a:extLst>
                </p:cNvPr>
                <p:cNvSpPr txBox="1">
                  <a:spLocks noChangeArrowheads="1"/>
                </p:cNvSpPr>
                <p:nvPr/>
              </p:nvSpPr>
              <p:spPr bwMode="auto">
                <a:xfrm>
                  <a:off x="1432" y="3675"/>
                  <a:ext cx="1068"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latin typeface="Times New Roman" panose="02020603050405020304" pitchFamily="18" charset="0"/>
                    </a:rPr>
                    <a:t>Up</a:t>
                  </a:r>
                </a:p>
              </p:txBody>
            </p:sp>
          </p:grpSp>
          <p:sp>
            <p:nvSpPr>
              <p:cNvPr id="143371" name="Line 108">
                <a:extLst>
                  <a:ext uri="{FF2B5EF4-FFF2-40B4-BE49-F238E27FC236}">
                    <a16:creationId xmlns:a16="http://schemas.microsoft.com/office/drawing/2014/main" id="{17BE4BFA-17BE-4718-A1C8-5988DB675B0A}"/>
                  </a:ext>
                </a:extLst>
              </p:cNvPr>
              <p:cNvSpPr>
                <a:spLocks noChangeShapeType="1"/>
              </p:cNvSpPr>
              <p:nvPr/>
            </p:nvSpPr>
            <p:spPr bwMode="auto">
              <a:xfrm>
                <a:off x="2764" y="2235"/>
                <a:ext cx="32" cy="7260"/>
              </a:xfrm>
              <a:prstGeom prst="line">
                <a:avLst/>
              </a:prstGeom>
              <a:noFill/>
              <a:ln w="19050">
                <a:solidFill>
                  <a:srgbClr val="0000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372" name="Group 109">
                <a:extLst>
                  <a:ext uri="{FF2B5EF4-FFF2-40B4-BE49-F238E27FC236}">
                    <a16:creationId xmlns:a16="http://schemas.microsoft.com/office/drawing/2014/main" id="{96AF0031-17C8-4AFE-8938-803A7CDDA5AF}"/>
                  </a:ext>
                </a:extLst>
              </p:cNvPr>
              <p:cNvGrpSpPr>
                <a:grpSpLocks/>
              </p:cNvGrpSpPr>
              <p:nvPr/>
            </p:nvGrpSpPr>
            <p:grpSpPr bwMode="auto">
              <a:xfrm>
                <a:off x="3588" y="2235"/>
                <a:ext cx="528" cy="7335"/>
                <a:chOff x="3588" y="2235"/>
                <a:chExt cx="528" cy="7335"/>
              </a:xfrm>
            </p:grpSpPr>
            <p:sp>
              <p:nvSpPr>
                <p:cNvPr id="143411" name="Line 110">
                  <a:extLst>
                    <a:ext uri="{FF2B5EF4-FFF2-40B4-BE49-F238E27FC236}">
                      <a16:creationId xmlns:a16="http://schemas.microsoft.com/office/drawing/2014/main" id="{70844E15-FB23-424D-B202-C0EA8D91C3BD}"/>
                    </a:ext>
                  </a:extLst>
                </p:cNvPr>
                <p:cNvSpPr>
                  <a:spLocks noChangeShapeType="1"/>
                </p:cNvSpPr>
                <p:nvPr/>
              </p:nvSpPr>
              <p:spPr bwMode="auto">
                <a:xfrm>
                  <a:off x="4084" y="2310"/>
                  <a:ext cx="32" cy="7260"/>
                </a:xfrm>
                <a:prstGeom prst="line">
                  <a:avLst/>
                </a:prstGeom>
                <a:noFill/>
                <a:ln w="19050">
                  <a:solidFill>
                    <a:srgbClr val="0000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2" name="Line 111">
                  <a:extLst>
                    <a:ext uri="{FF2B5EF4-FFF2-40B4-BE49-F238E27FC236}">
                      <a16:creationId xmlns:a16="http://schemas.microsoft.com/office/drawing/2014/main" id="{C107F003-905A-487E-8676-A6EF7692A14D}"/>
                    </a:ext>
                  </a:extLst>
                </p:cNvPr>
                <p:cNvSpPr>
                  <a:spLocks noChangeShapeType="1"/>
                </p:cNvSpPr>
                <p:nvPr/>
              </p:nvSpPr>
              <p:spPr bwMode="auto">
                <a:xfrm>
                  <a:off x="3588" y="2235"/>
                  <a:ext cx="32" cy="7260"/>
                </a:xfrm>
                <a:prstGeom prst="line">
                  <a:avLst/>
                </a:prstGeom>
                <a:noFill/>
                <a:ln w="19050">
                  <a:solidFill>
                    <a:srgbClr val="0000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373" name="Group 112">
                <a:extLst>
                  <a:ext uri="{FF2B5EF4-FFF2-40B4-BE49-F238E27FC236}">
                    <a16:creationId xmlns:a16="http://schemas.microsoft.com/office/drawing/2014/main" id="{EAF83735-507D-4DB8-A2F7-147C5C0C08AB}"/>
                  </a:ext>
                </a:extLst>
              </p:cNvPr>
              <p:cNvGrpSpPr>
                <a:grpSpLocks/>
              </p:cNvGrpSpPr>
              <p:nvPr/>
            </p:nvGrpSpPr>
            <p:grpSpPr bwMode="auto">
              <a:xfrm>
                <a:off x="1232" y="8220"/>
                <a:ext cx="7912" cy="1665"/>
                <a:chOff x="1200" y="8175"/>
                <a:chExt cx="7912" cy="1710"/>
              </a:xfrm>
            </p:grpSpPr>
            <p:grpSp>
              <p:nvGrpSpPr>
                <p:cNvPr id="143395" name="Group 113">
                  <a:extLst>
                    <a:ext uri="{FF2B5EF4-FFF2-40B4-BE49-F238E27FC236}">
                      <a16:creationId xmlns:a16="http://schemas.microsoft.com/office/drawing/2014/main" id="{86CBB596-C252-49C0-A9FF-2D65F718FBF2}"/>
                    </a:ext>
                  </a:extLst>
                </p:cNvPr>
                <p:cNvGrpSpPr>
                  <a:grpSpLocks/>
                </p:cNvGrpSpPr>
                <p:nvPr/>
              </p:nvGrpSpPr>
              <p:grpSpPr bwMode="auto">
                <a:xfrm>
                  <a:off x="1778" y="8280"/>
                  <a:ext cx="7334" cy="1605"/>
                  <a:chOff x="1746" y="9645"/>
                  <a:chExt cx="7334" cy="1605"/>
                </a:xfrm>
              </p:grpSpPr>
              <p:grpSp>
                <p:nvGrpSpPr>
                  <p:cNvPr id="143397" name="Group 114">
                    <a:extLst>
                      <a:ext uri="{FF2B5EF4-FFF2-40B4-BE49-F238E27FC236}">
                        <a16:creationId xmlns:a16="http://schemas.microsoft.com/office/drawing/2014/main" id="{FE419B00-2ACD-41FF-9411-94A0B53FA9DA}"/>
                      </a:ext>
                    </a:extLst>
                  </p:cNvPr>
                  <p:cNvGrpSpPr>
                    <a:grpSpLocks/>
                  </p:cNvGrpSpPr>
                  <p:nvPr/>
                </p:nvGrpSpPr>
                <p:grpSpPr bwMode="auto">
                  <a:xfrm>
                    <a:off x="1830" y="9699"/>
                    <a:ext cx="7004" cy="1034"/>
                    <a:chOff x="1830" y="9699"/>
                    <a:chExt cx="7004" cy="1034"/>
                  </a:xfrm>
                </p:grpSpPr>
                <p:grpSp>
                  <p:nvGrpSpPr>
                    <p:cNvPr id="143401" name="Group 115">
                      <a:extLst>
                        <a:ext uri="{FF2B5EF4-FFF2-40B4-BE49-F238E27FC236}">
                          <a16:creationId xmlns:a16="http://schemas.microsoft.com/office/drawing/2014/main" id="{7FA013BA-2604-4922-8F9B-BE989EEFDAE4}"/>
                        </a:ext>
                      </a:extLst>
                    </p:cNvPr>
                    <p:cNvGrpSpPr>
                      <a:grpSpLocks/>
                    </p:cNvGrpSpPr>
                    <p:nvPr/>
                  </p:nvGrpSpPr>
                  <p:grpSpPr bwMode="auto">
                    <a:xfrm>
                      <a:off x="1964" y="9699"/>
                      <a:ext cx="6870" cy="1034"/>
                      <a:chOff x="1964" y="9699"/>
                      <a:chExt cx="6870" cy="1034"/>
                    </a:xfrm>
                  </p:grpSpPr>
                  <p:sp>
                    <p:nvSpPr>
                      <p:cNvPr id="143403" name="Line 116">
                        <a:extLst>
                          <a:ext uri="{FF2B5EF4-FFF2-40B4-BE49-F238E27FC236}">
                            <a16:creationId xmlns:a16="http://schemas.microsoft.com/office/drawing/2014/main" id="{724D9BB3-B342-47BE-98F0-832DB3C8975C}"/>
                          </a:ext>
                        </a:extLst>
                      </p:cNvPr>
                      <p:cNvSpPr>
                        <a:spLocks noChangeShapeType="1"/>
                      </p:cNvSpPr>
                      <p:nvPr/>
                    </p:nvSpPr>
                    <p:spPr bwMode="auto">
                      <a:xfrm rot="5400000">
                        <a:off x="5715" y="10208"/>
                        <a:ext cx="103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4" name="Line 117">
                        <a:extLst>
                          <a:ext uri="{FF2B5EF4-FFF2-40B4-BE49-F238E27FC236}">
                            <a16:creationId xmlns:a16="http://schemas.microsoft.com/office/drawing/2014/main" id="{C2687632-C13D-4C58-8508-8E62539B5F80}"/>
                          </a:ext>
                        </a:extLst>
                      </p:cNvPr>
                      <p:cNvSpPr>
                        <a:spLocks noChangeShapeType="1"/>
                      </p:cNvSpPr>
                      <p:nvPr/>
                    </p:nvSpPr>
                    <p:spPr bwMode="auto">
                      <a:xfrm flipV="1">
                        <a:off x="2774" y="9879"/>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5" name="Line 118">
                        <a:extLst>
                          <a:ext uri="{FF2B5EF4-FFF2-40B4-BE49-F238E27FC236}">
                            <a16:creationId xmlns:a16="http://schemas.microsoft.com/office/drawing/2014/main" id="{994C8FA1-0B15-43A4-8C0A-6F9C08DFA559}"/>
                          </a:ext>
                        </a:extLst>
                      </p:cNvPr>
                      <p:cNvSpPr>
                        <a:spLocks noChangeShapeType="1"/>
                      </p:cNvSpPr>
                      <p:nvPr/>
                    </p:nvSpPr>
                    <p:spPr bwMode="auto">
                      <a:xfrm>
                        <a:off x="2774" y="10659"/>
                        <a:ext cx="3420" cy="3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6" name="Line 119">
                        <a:extLst>
                          <a:ext uri="{FF2B5EF4-FFF2-40B4-BE49-F238E27FC236}">
                            <a16:creationId xmlns:a16="http://schemas.microsoft.com/office/drawing/2014/main" id="{469D343B-CE17-4F8A-808A-47DE4B62D80C}"/>
                          </a:ext>
                        </a:extLst>
                      </p:cNvPr>
                      <p:cNvSpPr>
                        <a:spLocks noChangeShapeType="1"/>
                      </p:cNvSpPr>
                      <p:nvPr/>
                    </p:nvSpPr>
                    <p:spPr bwMode="auto">
                      <a:xfrm>
                        <a:off x="1964" y="9894"/>
                        <a:ext cx="82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07" name="Group 120">
                        <a:extLst>
                          <a:ext uri="{FF2B5EF4-FFF2-40B4-BE49-F238E27FC236}">
                            <a16:creationId xmlns:a16="http://schemas.microsoft.com/office/drawing/2014/main" id="{88FF4BF4-8595-42A7-88AC-2B5CC2E92736}"/>
                          </a:ext>
                        </a:extLst>
                      </p:cNvPr>
                      <p:cNvGrpSpPr>
                        <a:grpSpLocks/>
                      </p:cNvGrpSpPr>
                      <p:nvPr/>
                    </p:nvGrpSpPr>
                    <p:grpSpPr bwMode="auto">
                      <a:xfrm>
                        <a:off x="6254" y="9714"/>
                        <a:ext cx="2580" cy="960"/>
                        <a:chOff x="1964" y="9879"/>
                        <a:chExt cx="2940" cy="795"/>
                      </a:xfrm>
                    </p:grpSpPr>
                    <p:sp>
                      <p:nvSpPr>
                        <p:cNvPr id="143408" name="Line 121">
                          <a:extLst>
                            <a:ext uri="{FF2B5EF4-FFF2-40B4-BE49-F238E27FC236}">
                              <a16:creationId xmlns:a16="http://schemas.microsoft.com/office/drawing/2014/main" id="{108D4424-5E59-4DD6-A1E7-31AA3DF13EDE}"/>
                            </a:ext>
                          </a:extLst>
                        </p:cNvPr>
                        <p:cNvSpPr>
                          <a:spLocks noChangeShapeType="1"/>
                        </p:cNvSpPr>
                        <p:nvPr/>
                      </p:nvSpPr>
                      <p:spPr bwMode="auto">
                        <a:xfrm flipV="1">
                          <a:off x="2774" y="9879"/>
                          <a:ext cx="0" cy="7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9" name="Line 122">
                          <a:extLst>
                            <a:ext uri="{FF2B5EF4-FFF2-40B4-BE49-F238E27FC236}">
                              <a16:creationId xmlns:a16="http://schemas.microsoft.com/office/drawing/2014/main" id="{6BBFE612-15D2-4A82-A8ED-29870FEB7339}"/>
                            </a:ext>
                          </a:extLst>
                        </p:cNvPr>
                        <p:cNvSpPr>
                          <a:spLocks noChangeShapeType="1"/>
                        </p:cNvSpPr>
                        <p:nvPr/>
                      </p:nvSpPr>
                      <p:spPr bwMode="auto">
                        <a:xfrm>
                          <a:off x="2774" y="10659"/>
                          <a:ext cx="2130"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0" name="Line 123">
                          <a:extLst>
                            <a:ext uri="{FF2B5EF4-FFF2-40B4-BE49-F238E27FC236}">
                              <a16:creationId xmlns:a16="http://schemas.microsoft.com/office/drawing/2014/main" id="{C415B788-9E14-4292-A597-19DCCD1C920F}"/>
                            </a:ext>
                          </a:extLst>
                        </p:cNvPr>
                        <p:cNvSpPr>
                          <a:spLocks noChangeShapeType="1"/>
                        </p:cNvSpPr>
                        <p:nvPr/>
                      </p:nvSpPr>
                      <p:spPr bwMode="auto">
                        <a:xfrm>
                          <a:off x="1964" y="9894"/>
                          <a:ext cx="824" cy="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43402" name="Line 124">
                      <a:extLst>
                        <a:ext uri="{FF2B5EF4-FFF2-40B4-BE49-F238E27FC236}">
                          <a16:creationId xmlns:a16="http://schemas.microsoft.com/office/drawing/2014/main" id="{2704A03C-4E2B-4C41-ADE3-A007088DD089}"/>
                        </a:ext>
                      </a:extLst>
                    </p:cNvPr>
                    <p:cNvSpPr>
                      <a:spLocks noChangeShapeType="1"/>
                    </p:cNvSpPr>
                    <p:nvPr/>
                  </p:nvSpPr>
                  <p:spPr bwMode="auto">
                    <a:xfrm flipH="1">
                      <a:off x="1830" y="9900"/>
                      <a:ext cx="570" cy="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398" name="Group 125">
                    <a:extLst>
                      <a:ext uri="{FF2B5EF4-FFF2-40B4-BE49-F238E27FC236}">
                        <a16:creationId xmlns:a16="http://schemas.microsoft.com/office/drawing/2014/main" id="{99FF5CD7-E405-497E-9F45-5B4D063B8858}"/>
                      </a:ext>
                    </a:extLst>
                  </p:cNvPr>
                  <p:cNvGrpSpPr>
                    <a:grpSpLocks/>
                  </p:cNvGrpSpPr>
                  <p:nvPr/>
                </p:nvGrpSpPr>
                <p:grpSpPr bwMode="auto">
                  <a:xfrm>
                    <a:off x="1746" y="9645"/>
                    <a:ext cx="7334" cy="1605"/>
                    <a:chOff x="1756" y="1950"/>
                    <a:chExt cx="7334" cy="1860"/>
                  </a:xfrm>
                </p:grpSpPr>
                <p:sp>
                  <p:nvSpPr>
                    <p:cNvPr id="143399" name="Line 126">
                      <a:extLst>
                        <a:ext uri="{FF2B5EF4-FFF2-40B4-BE49-F238E27FC236}">
                          <a16:creationId xmlns:a16="http://schemas.microsoft.com/office/drawing/2014/main" id="{E2F78330-3A2B-4A50-9CC2-45A2BF6BE044}"/>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00" name="Line 127">
                      <a:extLst>
                        <a:ext uri="{FF2B5EF4-FFF2-40B4-BE49-F238E27FC236}">
                          <a16:creationId xmlns:a16="http://schemas.microsoft.com/office/drawing/2014/main" id="{85338B25-35A9-4868-8783-C810D0B33128}"/>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43396" name="Text Box 128">
                  <a:extLst>
                    <a:ext uri="{FF2B5EF4-FFF2-40B4-BE49-F238E27FC236}">
                      <a16:creationId xmlns:a16="http://schemas.microsoft.com/office/drawing/2014/main" id="{F57BBDBF-FDCD-4ACC-A63D-6CAAA48C93CD}"/>
                    </a:ext>
                  </a:extLst>
                </p:cNvPr>
                <p:cNvSpPr txBox="1">
                  <a:spLocks noChangeArrowheads="1"/>
                </p:cNvSpPr>
                <p:nvPr/>
              </p:nvSpPr>
              <p:spPr bwMode="auto">
                <a:xfrm>
                  <a:off x="1200" y="8175"/>
                  <a:ext cx="838"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latin typeface="Times New Roman" panose="02020603050405020304" pitchFamily="18" charset="0"/>
                    </a:rPr>
                    <a:t>Vo1</a:t>
                  </a:r>
                </a:p>
              </p:txBody>
            </p:sp>
          </p:grpSp>
          <p:grpSp>
            <p:nvGrpSpPr>
              <p:cNvPr id="143374" name="Group 129">
                <a:extLst>
                  <a:ext uri="{FF2B5EF4-FFF2-40B4-BE49-F238E27FC236}">
                    <a16:creationId xmlns:a16="http://schemas.microsoft.com/office/drawing/2014/main" id="{8526A6F2-6E22-4D3A-BAED-B61ADA9E6D32}"/>
                  </a:ext>
                </a:extLst>
              </p:cNvPr>
              <p:cNvGrpSpPr>
                <a:grpSpLocks/>
              </p:cNvGrpSpPr>
              <p:nvPr/>
            </p:nvGrpSpPr>
            <p:grpSpPr bwMode="auto">
              <a:xfrm>
                <a:off x="1338" y="2115"/>
                <a:ext cx="8658" cy="1620"/>
                <a:chOff x="1338" y="2115"/>
                <a:chExt cx="8658" cy="1620"/>
              </a:xfrm>
            </p:grpSpPr>
            <p:grpSp>
              <p:nvGrpSpPr>
                <p:cNvPr id="143378" name="Group 130">
                  <a:extLst>
                    <a:ext uri="{FF2B5EF4-FFF2-40B4-BE49-F238E27FC236}">
                      <a16:creationId xmlns:a16="http://schemas.microsoft.com/office/drawing/2014/main" id="{D650D2C6-4014-4F2D-8930-D499CBC90033}"/>
                    </a:ext>
                  </a:extLst>
                </p:cNvPr>
                <p:cNvGrpSpPr>
                  <a:grpSpLocks/>
                </p:cNvGrpSpPr>
                <p:nvPr/>
              </p:nvGrpSpPr>
              <p:grpSpPr bwMode="auto">
                <a:xfrm>
                  <a:off x="1338" y="2130"/>
                  <a:ext cx="8658" cy="1605"/>
                  <a:chOff x="1338" y="2130"/>
                  <a:chExt cx="8658" cy="1605"/>
                </a:xfrm>
              </p:grpSpPr>
              <p:grpSp>
                <p:nvGrpSpPr>
                  <p:cNvPr id="143380" name="Group 131">
                    <a:extLst>
                      <a:ext uri="{FF2B5EF4-FFF2-40B4-BE49-F238E27FC236}">
                        <a16:creationId xmlns:a16="http://schemas.microsoft.com/office/drawing/2014/main" id="{47C90485-2DA9-4FB8-87DD-6DBD816C0FED}"/>
                      </a:ext>
                    </a:extLst>
                  </p:cNvPr>
                  <p:cNvGrpSpPr>
                    <a:grpSpLocks/>
                  </p:cNvGrpSpPr>
                  <p:nvPr/>
                </p:nvGrpSpPr>
                <p:grpSpPr bwMode="auto">
                  <a:xfrm>
                    <a:off x="1774" y="2130"/>
                    <a:ext cx="7334" cy="1605"/>
                    <a:chOff x="1756" y="1950"/>
                    <a:chExt cx="7334" cy="1860"/>
                  </a:xfrm>
                </p:grpSpPr>
                <p:sp>
                  <p:nvSpPr>
                    <p:cNvPr id="143393" name="Line 132">
                      <a:extLst>
                        <a:ext uri="{FF2B5EF4-FFF2-40B4-BE49-F238E27FC236}">
                          <a16:creationId xmlns:a16="http://schemas.microsoft.com/office/drawing/2014/main" id="{1F9CF1DF-44A1-45D8-BA70-82FC8D99A2FC}"/>
                        </a:ext>
                      </a:extLst>
                    </p:cNvPr>
                    <p:cNvSpPr>
                      <a:spLocks noChangeShapeType="1"/>
                    </p:cNvSpPr>
                    <p:nvPr/>
                  </p:nvSpPr>
                  <p:spPr bwMode="auto">
                    <a:xfrm>
                      <a:off x="1756" y="3150"/>
                      <a:ext cx="73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94" name="Line 133">
                      <a:extLst>
                        <a:ext uri="{FF2B5EF4-FFF2-40B4-BE49-F238E27FC236}">
                          <a16:creationId xmlns:a16="http://schemas.microsoft.com/office/drawing/2014/main" id="{EAB9CD0F-CD97-4A9E-A45B-8D83F92DAC51}"/>
                        </a:ext>
                      </a:extLst>
                    </p:cNvPr>
                    <p:cNvSpPr>
                      <a:spLocks noChangeShapeType="1"/>
                    </p:cNvSpPr>
                    <p:nvPr/>
                  </p:nvSpPr>
                  <p:spPr bwMode="auto">
                    <a:xfrm>
                      <a:off x="1947" y="1950"/>
                      <a:ext cx="1" cy="18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381" name="Group 134">
                    <a:extLst>
                      <a:ext uri="{FF2B5EF4-FFF2-40B4-BE49-F238E27FC236}">
                        <a16:creationId xmlns:a16="http://schemas.microsoft.com/office/drawing/2014/main" id="{439F54B7-83E6-4525-B362-D8CAAEF24CDB}"/>
                      </a:ext>
                    </a:extLst>
                  </p:cNvPr>
                  <p:cNvGrpSpPr>
                    <a:grpSpLocks/>
                  </p:cNvGrpSpPr>
                  <p:nvPr/>
                </p:nvGrpSpPr>
                <p:grpSpPr bwMode="auto">
                  <a:xfrm>
                    <a:off x="1947" y="2187"/>
                    <a:ext cx="2144" cy="915"/>
                    <a:chOff x="1947" y="2235"/>
                    <a:chExt cx="2144" cy="915"/>
                  </a:xfrm>
                </p:grpSpPr>
                <p:sp>
                  <p:nvSpPr>
                    <p:cNvPr id="143391" name="Line 135">
                      <a:extLst>
                        <a:ext uri="{FF2B5EF4-FFF2-40B4-BE49-F238E27FC236}">
                          <a16:creationId xmlns:a16="http://schemas.microsoft.com/office/drawing/2014/main" id="{FBF03956-B0FF-47F7-8A21-6059EAF69FE3}"/>
                        </a:ext>
                      </a:extLst>
                    </p:cNvPr>
                    <p:cNvSpPr>
                      <a:spLocks noChangeShapeType="1"/>
                    </p:cNvSpPr>
                    <p:nvPr/>
                  </p:nvSpPr>
                  <p:spPr bwMode="auto">
                    <a:xfrm flipV="1">
                      <a:off x="1947" y="2235"/>
                      <a:ext cx="1680" cy="9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92" name="Line 136">
                      <a:extLst>
                        <a:ext uri="{FF2B5EF4-FFF2-40B4-BE49-F238E27FC236}">
                          <a16:creationId xmlns:a16="http://schemas.microsoft.com/office/drawing/2014/main" id="{543EABD4-501F-4676-88AA-19AB8FA0E65A}"/>
                        </a:ext>
                      </a:extLst>
                    </p:cNvPr>
                    <p:cNvSpPr>
                      <a:spLocks noChangeShapeType="1"/>
                    </p:cNvSpPr>
                    <p:nvPr/>
                  </p:nvSpPr>
                  <p:spPr bwMode="auto">
                    <a:xfrm>
                      <a:off x="3597" y="2235"/>
                      <a:ext cx="494" cy="9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382" name="Group 137">
                    <a:extLst>
                      <a:ext uri="{FF2B5EF4-FFF2-40B4-BE49-F238E27FC236}">
                        <a16:creationId xmlns:a16="http://schemas.microsoft.com/office/drawing/2014/main" id="{32E19BDB-9D9C-45EB-B26B-4585ACFBCD45}"/>
                      </a:ext>
                    </a:extLst>
                  </p:cNvPr>
                  <p:cNvGrpSpPr>
                    <a:grpSpLocks/>
                  </p:cNvGrpSpPr>
                  <p:nvPr/>
                </p:nvGrpSpPr>
                <p:grpSpPr bwMode="auto">
                  <a:xfrm>
                    <a:off x="4078" y="2187"/>
                    <a:ext cx="2144" cy="915"/>
                    <a:chOff x="4078" y="2235"/>
                    <a:chExt cx="2144" cy="915"/>
                  </a:xfrm>
                </p:grpSpPr>
                <p:sp>
                  <p:nvSpPr>
                    <p:cNvPr id="143389" name="Line 138">
                      <a:extLst>
                        <a:ext uri="{FF2B5EF4-FFF2-40B4-BE49-F238E27FC236}">
                          <a16:creationId xmlns:a16="http://schemas.microsoft.com/office/drawing/2014/main" id="{A884D28B-A415-4D8B-8A56-E8A82330F12E}"/>
                        </a:ext>
                      </a:extLst>
                    </p:cNvPr>
                    <p:cNvSpPr>
                      <a:spLocks noChangeShapeType="1"/>
                    </p:cNvSpPr>
                    <p:nvPr/>
                  </p:nvSpPr>
                  <p:spPr bwMode="auto">
                    <a:xfrm flipV="1">
                      <a:off x="4078" y="2235"/>
                      <a:ext cx="1680" cy="9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90" name="Line 139">
                      <a:extLst>
                        <a:ext uri="{FF2B5EF4-FFF2-40B4-BE49-F238E27FC236}">
                          <a16:creationId xmlns:a16="http://schemas.microsoft.com/office/drawing/2014/main" id="{C170D4EE-C0D2-41DA-8FC7-36E0E0277C53}"/>
                        </a:ext>
                      </a:extLst>
                    </p:cNvPr>
                    <p:cNvSpPr>
                      <a:spLocks noChangeShapeType="1"/>
                    </p:cNvSpPr>
                    <p:nvPr/>
                  </p:nvSpPr>
                  <p:spPr bwMode="auto">
                    <a:xfrm>
                      <a:off x="5728" y="2235"/>
                      <a:ext cx="494" cy="9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3383" name="Group 140">
                    <a:extLst>
                      <a:ext uri="{FF2B5EF4-FFF2-40B4-BE49-F238E27FC236}">
                        <a16:creationId xmlns:a16="http://schemas.microsoft.com/office/drawing/2014/main" id="{9C530BA0-8174-4FEF-9E83-37CDB4E91CCB}"/>
                      </a:ext>
                    </a:extLst>
                  </p:cNvPr>
                  <p:cNvGrpSpPr>
                    <a:grpSpLocks/>
                  </p:cNvGrpSpPr>
                  <p:nvPr/>
                </p:nvGrpSpPr>
                <p:grpSpPr bwMode="auto">
                  <a:xfrm>
                    <a:off x="6268" y="2169"/>
                    <a:ext cx="2144" cy="915"/>
                    <a:chOff x="1950" y="2235"/>
                    <a:chExt cx="2144" cy="915"/>
                  </a:xfrm>
                </p:grpSpPr>
                <p:sp>
                  <p:nvSpPr>
                    <p:cNvPr id="143387" name="Line 141">
                      <a:extLst>
                        <a:ext uri="{FF2B5EF4-FFF2-40B4-BE49-F238E27FC236}">
                          <a16:creationId xmlns:a16="http://schemas.microsoft.com/office/drawing/2014/main" id="{7DA6F0F3-2418-4801-AC1E-C968C34E348A}"/>
                        </a:ext>
                      </a:extLst>
                    </p:cNvPr>
                    <p:cNvSpPr>
                      <a:spLocks noChangeShapeType="1"/>
                    </p:cNvSpPr>
                    <p:nvPr/>
                  </p:nvSpPr>
                  <p:spPr bwMode="auto">
                    <a:xfrm flipV="1">
                      <a:off x="1950" y="2235"/>
                      <a:ext cx="1680" cy="9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8" name="Line 142">
                      <a:extLst>
                        <a:ext uri="{FF2B5EF4-FFF2-40B4-BE49-F238E27FC236}">
                          <a16:creationId xmlns:a16="http://schemas.microsoft.com/office/drawing/2014/main" id="{0D0E410D-2102-441B-95B1-4FABE0BC0486}"/>
                        </a:ext>
                      </a:extLst>
                    </p:cNvPr>
                    <p:cNvSpPr>
                      <a:spLocks noChangeShapeType="1"/>
                    </p:cNvSpPr>
                    <p:nvPr/>
                  </p:nvSpPr>
                  <p:spPr bwMode="auto">
                    <a:xfrm>
                      <a:off x="3600" y="2235"/>
                      <a:ext cx="494" cy="9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384" name="Text Box 143">
                    <a:extLst>
                      <a:ext uri="{FF2B5EF4-FFF2-40B4-BE49-F238E27FC236}">
                        <a16:creationId xmlns:a16="http://schemas.microsoft.com/office/drawing/2014/main" id="{D12FF1E0-1910-4E1A-A2F8-99CEE8998BD3}"/>
                      </a:ext>
                    </a:extLst>
                  </p:cNvPr>
                  <p:cNvSpPr txBox="1">
                    <a:spLocks noChangeArrowheads="1"/>
                  </p:cNvSpPr>
                  <p:nvPr/>
                </p:nvSpPr>
                <p:spPr bwMode="auto">
                  <a:xfrm>
                    <a:off x="1338" y="2145"/>
                    <a:ext cx="842"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latin typeface="Times New Roman" panose="02020603050405020304" pitchFamily="18" charset="0"/>
                      </a:rPr>
                      <a:t>U5</a:t>
                    </a:r>
                  </a:p>
                </p:txBody>
              </p:sp>
              <p:sp>
                <p:nvSpPr>
                  <p:cNvPr id="143385" name="Text Box 144">
                    <a:extLst>
                      <a:ext uri="{FF2B5EF4-FFF2-40B4-BE49-F238E27FC236}">
                        <a16:creationId xmlns:a16="http://schemas.microsoft.com/office/drawing/2014/main" id="{9E547BD0-410B-40F3-ABFF-8E509393C0A5}"/>
                      </a:ext>
                    </a:extLst>
                  </p:cNvPr>
                  <p:cNvSpPr txBox="1">
                    <a:spLocks noChangeArrowheads="1"/>
                  </p:cNvSpPr>
                  <p:nvPr/>
                </p:nvSpPr>
                <p:spPr bwMode="auto">
                  <a:xfrm>
                    <a:off x="9154" y="2805"/>
                    <a:ext cx="842"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latin typeface="Times New Roman" panose="02020603050405020304" pitchFamily="18" charset="0"/>
                      </a:rPr>
                      <a:t>t</a:t>
                    </a:r>
                  </a:p>
                </p:txBody>
              </p:sp>
              <p:sp>
                <p:nvSpPr>
                  <p:cNvPr id="143386" name="Line 145">
                    <a:extLst>
                      <a:ext uri="{FF2B5EF4-FFF2-40B4-BE49-F238E27FC236}">
                        <a16:creationId xmlns:a16="http://schemas.microsoft.com/office/drawing/2014/main" id="{10F6E7E8-7CD1-45BC-BC47-60DEF2E8493A}"/>
                      </a:ext>
                    </a:extLst>
                  </p:cNvPr>
                  <p:cNvSpPr>
                    <a:spLocks noChangeShapeType="1"/>
                  </p:cNvSpPr>
                  <p:nvPr/>
                </p:nvSpPr>
                <p:spPr bwMode="auto">
                  <a:xfrm>
                    <a:off x="1947" y="2700"/>
                    <a:ext cx="670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379" name="Text Box 146">
                  <a:extLst>
                    <a:ext uri="{FF2B5EF4-FFF2-40B4-BE49-F238E27FC236}">
                      <a16:creationId xmlns:a16="http://schemas.microsoft.com/office/drawing/2014/main" id="{C756D4B0-23DD-4108-BDB0-4569525938AF}"/>
                    </a:ext>
                  </a:extLst>
                </p:cNvPr>
                <p:cNvSpPr txBox="1">
                  <a:spLocks noChangeArrowheads="1"/>
                </p:cNvSpPr>
                <p:nvPr/>
              </p:nvSpPr>
              <p:spPr bwMode="auto">
                <a:xfrm>
                  <a:off x="8224" y="2115"/>
                  <a:ext cx="842"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latin typeface="Times New Roman" panose="02020603050405020304" pitchFamily="18" charset="0"/>
                    </a:rPr>
                    <a:t>U1</a:t>
                  </a:r>
                </a:p>
              </p:txBody>
            </p:sp>
          </p:grpSp>
          <p:grpSp>
            <p:nvGrpSpPr>
              <p:cNvPr id="143375" name="Group 147">
                <a:extLst>
                  <a:ext uri="{FF2B5EF4-FFF2-40B4-BE49-F238E27FC236}">
                    <a16:creationId xmlns:a16="http://schemas.microsoft.com/office/drawing/2014/main" id="{5B308E7F-8F30-4D9D-BB83-93B78220A341}"/>
                  </a:ext>
                </a:extLst>
              </p:cNvPr>
              <p:cNvGrpSpPr>
                <a:grpSpLocks/>
              </p:cNvGrpSpPr>
              <p:nvPr/>
            </p:nvGrpSpPr>
            <p:grpSpPr bwMode="auto">
              <a:xfrm>
                <a:off x="5780" y="2130"/>
                <a:ext cx="528" cy="7335"/>
                <a:chOff x="3588" y="2235"/>
                <a:chExt cx="528" cy="7335"/>
              </a:xfrm>
            </p:grpSpPr>
            <p:sp>
              <p:nvSpPr>
                <p:cNvPr id="143376" name="Line 148">
                  <a:extLst>
                    <a:ext uri="{FF2B5EF4-FFF2-40B4-BE49-F238E27FC236}">
                      <a16:creationId xmlns:a16="http://schemas.microsoft.com/office/drawing/2014/main" id="{A6A62F75-C5E6-4FFA-AC2F-450EAD791612}"/>
                    </a:ext>
                  </a:extLst>
                </p:cNvPr>
                <p:cNvSpPr>
                  <a:spLocks noChangeShapeType="1"/>
                </p:cNvSpPr>
                <p:nvPr/>
              </p:nvSpPr>
              <p:spPr bwMode="auto">
                <a:xfrm>
                  <a:off x="4084" y="2310"/>
                  <a:ext cx="32" cy="7260"/>
                </a:xfrm>
                <a:prstGeom prst="line">
                  <a:avLst/>
                </a:prstGeom>
                <a:noFill/>
                <a:ln w="19050">
                  <a:solidFill>
                    <a:srgbClr val="0000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77" name="Line 149">
                  <a:extLst>
                    <a:ext uri="{FF2B5EF4-FFF2-40B4-BE49-F238E27FC236}">
                      <a16:creationId xmlns:a16="http://schemas.microsoft.com/office/drawing/2014/main" id="{E17A2F7E-0DA7-4044-84F0-48514EEE2F29}"/>
                    </a:ext>
                  </a:extLst>
                </p:cNvPr>
                <p:cNvSpPr>
                  <a:spLocks noChangeShapeType="1"/>
                </p:cNvSpPr>
                <p:nvPr/>
              </p:nvSpPr>
              <p:spPr bwMode="auto">
                <a:xfrm>
                  <a:off x="3588" y="2235"/>
                  <a:ext cx="32" cy="7260"/>
                </a:xfrm>
                <a:prstGeom prst="line">
                  <a:avLst/>
                </a:prstGeom>
                <a:noFill/>
                <a:ln w="19050">
                  <a:solidFill>
                    <a:srgbClr val="0000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43367" name="Line 150">
              <a:extLst>
                <a:ext uri="{FF2B5EF4-FFF2-40B4-BE49-F238E27FC236}">
                  <a16:creationId xmlns:a16="http://schemas.microsoft.com/office/drawing/2014/main" id="{EB371235-5946-4815-8400-EE5483D58B0C}"/>
                </a:ext>
              </a:extLst>
            </p:cNvPr>
            <p:cNvSpPr>
              <a:spLocks noChangeShapeType="1"/>
            </p:cNvSpPr>
            <p:nvPr/>
          </p:nvSpPr>
          <p:spPr bwMode="auto">
            <a:xfrm>
              <a:off x="1296" y="3024"/>
              <a:ext cx="192" cy="0"/>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B2C30655-D5BC-4CC0-B87F-903AB41F835E}"/>
              </a:ext>
            </a:extLst>
          </p:cNvPr>
          <p:cNvSpPr>
            <a:spLocks noGrp="1" noChangeArrowheads="1"/>
          </p:cNvSpPr>
          <p:nvPr>
            <p:ph type="title"/>
          </p:nvPr>
        </p:nvSpPr>
        <p:spPr>
          <a:xfrm>
            <a:off x="457200" y="304800"/>
            <a:ext cx="7924800" cy="762000"/>
          </a:xfrm>
        </p:spPr>
        <p:txBody>
          <a:bodyPr/>
          <a:lstStyle/>
          <a:p>
            <a:pPr eaLnBrk="1" hangingPunct="1"/>
            <a:r>
              <a:rPr lang="en-US" altLang="zh-CN" sz="3200" b="1">
                <a:solidFill>
                  <a:srgbClr val="040408"/>
                </a:solidFill>
                <a:latin typeface="宋体" panose="02010600030101010101" pitchFamily="2" charset="-122"/>
              </a:rPr>
              <a:t>§4 </a:t>
            </a:r>
            <a:r>
              <a:rPr lang="zh-CN" altLang="en-US" sz="3600" b="1">
                <a:solidFill>
                  <a:srgbClr val="040408"/>
                </a:solidFill>
                <a:latin typeface="Times New Roman" panose="02020603050405020304" pitchFamily="18" charset="0"/>
              </a:rPr>
              <a:t>交流电力控制电路和交交变频电路</a:t>
            </a:r>
          </a:p>
        </p:txBody>
      </p:sp>
      <p:sp>
        <p:nvSpPr>
          <p:cNvPr id="121862" name="Rectangle 6">
            <a:extLst>
              <a:ext uri="{FF2B5EF4-FFF2-40B4-BE49-F238E27FC236}">
                <a16:creationId xmlns:a16="http://schemas.microsoft.com/office/drawing/2014/main" id="{35107945-4EC3-4619-9CE0-E6B36CC8F4D9}"/>
              </a:ext>
            </a:extLst>
          </p:cNvPr>
          <p:cNvSpPr>
            <a:spLocks noChangeArrowheads="1"/>
          </p:cNvSpPr>
          <p:nvPr/>
        </p:nvSpPr>
        <p:spPr bwMode="auto">
          <a:xfrm>
            <a:off x="1066800" y="2819400"/>
            <a:ext cx="1403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改变电压电流</a:t>
            </a:r>
          </a:p>
          <a:p>
            <a:pPr eaLnBrk="1" hangingPunct="1"/>
            <a:r>
              <a:rPr lang="zh-CN" altLang="en-US" sz="1600">
                <a:solidFill>
                  <a:srgbClr val="040408"/>
                </a:solidFill>
                <a:latin typeface="宋体" panose="02010600030101010101" pitchFamily="2" charset="-122"/>
              </a:rPr>
              <a:t>或电路通断</a:t>
            </a:r>
          </a:p>
        </p:txBody>
      </p:sp>
      <p:grpSp>
        <p:nvGrpSpPr>
          <p:cNvPr id="2" name="Group 30">
            <a:extLst>
              <a:ext uri="{FF2B5EF4-FFF2-40B4-BE49-F238E27FC236}">
                <a16:creationId xmlns:a16="http://schemas.microsoft.com/office/drawing/2014/main" id="{8ED9EE69-D148-4FEE-B796-A6B0C3DF96E6}"/>
              </a:ext>
            </a:extLst>
          </p:cNvPr>
          <p:cNvGrpSpPr>
            <a:grpSpLocks/>
          </p:cNvGrpSpPr>
          <p:nvPr/>
        </p:nvGrpSpPr>
        <p:grpSpPr bwMode="auto">
          <a:xfrm>
            <a:off x="2895600" y="2057400"/>
            <a:ext cx="1276350" cy="1692275"/>
            <a:chOff x="1824" y="1296"/>
            <a:chExt cx="804" cy="1066"/>
          </a:xfrm>
        </p:grpSpPr>
        <p:sp>
          <p:nvSpPr>
            <p:cNvPr id="144420" name="AutoShape 5">
              <a:extLst>
                <a:ext uri="{FF2B5EF4-FFF2-40B4-BE49-F238E27FC236}">
                  <a16:creationId xmlns:a16="http://schemas.microsoft.com/office/drawing/2014/main" id="{9E611DB6-B3B3-4656-9028-3EC12019BA18}"/>
                </a:ext>
              </a:extLst>
            </p:cNvPr>
            <p:cNvSpPr>
              <a:spLocks/>
            </p:cNvSpPr>
            <p:nvPr/>
          </p:nvSpPr>
          <p:spPr bwMode="auto">
            <a:xfrm>
              <a:off x="1824" y="1344"/>
              <a:ext cx="48" cy="864"/>
            </a:xfrm>
            <a:prstGeom prst="leftBrace">
              <a:avLst>
                <a:gd name="adj1" fmla="val 150000"/>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421" name="Rectangle 7">
              <a:extLst>
                <a:ext uri="{FF2B5EF4-FFF2-40B4-BE49-F238E27FC236}">
                  <a16:creationId xmlns:a16="http://schemas.microsoft.com/office/drawing/2014/main" id="{CF992842-4C74-48D9-82DA-54533A809673}"/>
                </a:ext>
              </a:extLst>
            </p:cNvPr>
            <p:cNvSpPr>
              <a:spLocks noChangeArrowheads="1"/>
            </p:cNvSpPr>
            <p:nvPr/>
          </p:nvSpPr>
          <p:spPr bwMode="auto">
            <a:xfrm>
              <a:off x="1872" y="1296"/>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相位控制</a:t>
              </a:r>
            </a:p>
          </p:txBody>
        </p:sp>
        <p:sp>
          <p:nvSpPr>
            <p:cNvPr id="144422" name="Rectangle 8">
              <a:extLst>
                <a:ext uri="{FF2B5EF4-FFF2-40B4-BE49-F238E27FC236}">
                  <a16:creationId xmlns:a16="http://schemas.microsoft.com/office/drawing/2014/main" id="{AA3AC954-B495-45D8-8B5B-548EBF0C298F}"/>
                </a:ext>
              </a:extLst>
            </p:cNvPr>
            <p:cNvSpPr>
              <a:spLocks noChangeArrowheads="1"/>
            </p:cNvSpPr>
            <p:nvPr/>
          </p:nvSpPr>
          <p:spPr bwMode="auto">
            <a:xfrm>
              <a:off x="1872" y="2112"/>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通断控制</a:t>
              </a:r>
            </a:p>
          </p:txBody>
        </p:sp>
      </p:grpSp>
      <p:grpSp>
        <p:nvGrpSpPr>
          <p:cNvPr id="3" name="Group 35">
            <a:extLst>
              <a:ext uri="{FF2B5EF4-FFF2-40B4-BE49-F238E27FC236}">
                <a16:creationId xmlns:a16="http://schemas.microsoft.com/office/drawing/2014/main" id="{AEBFA622-5AE0-4032-9FEB-E8CDABE9D321}"/>
              </a:ext>
            </a:extLst>
          </p:cNvPr>
          <p:cNvGrpSpPr>
            <a:grpSpLocks/>
          </p:cNvGrpSpPr>
          <p:nvPr/>
        </p:nvGrpSpPr>
        <p:grpSpPr bwMode="auto">
          <a:xfrm>
            <a:off x="4267200" y="2057400"/>
            <a:ext cx="1962150" cy="396875"/>
            <a:chOff x="2688" y="1296"/>
            <a:chExt cx="1236" cy="250"/>
          </a:xfrm>
        </p:grpSpPr>
        <p:sp>
          <p:nvSpPr>
            <p:cNvPr id="144418" name="AutoShape 9">
              <a:extLst>
                <a:ext uri="{FF2B5EF4-FFF2-40B4-BE49-F238E27FC236}">
                  <a16:creationId xmlns:a16="http://schemas.microsoft.com/office/drawing/2014/main" id="{220C2FB1-F69D-406B-AFCD-2F028DDBB776}"/>
                </a:ext>
              </a:extLst>
            </p:cNvPr>
            <p:cNvSpPr>
              <a:spLocks noChangeArrowheads="1"/>
            </p:cNvSpPr>
            <p:nvPr/>
          </p:nvSpPr>
          <p:spPr bwMode="auto">
            <a:xfrm>
              <a:off x="2688" y="1392"/>
              <a:ext cx="432" cy="96"/>
            </a:xfrm>
            <a:prstGeom prst="rightArrow">
              <a:avLst>
                <a:gd name="adj1" fmla="val 50000"/>
                <a:gd name="adj2" fmla="val 11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419" name="Rectangle 10">
              <a:extLst>
                <a:ext uri="{FF2B5EF4-FFF2-40B4-BE49-F238E27FC236}">
                  <a16:creationId xmlns:a16="http://schemas.microsoft.com/office/drawing/2014/main" id="{2B3AE9B1-37CE-4CD8-A975-C9A091591FB9}"/>
                </a:ext>
              </a:extLst>
            </p:cNvPr>
            <p:cNvSpPr>
              <a:spLocks noChangeArrowheads="1"/>
            </p:cNvSpPr>
            <p:nvPr/>
          </p:nvSpPr>
          <p:spPr bwMode="auto">
            <a:xfrm>
              <a:off x="3168" y="1296"/>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FC0A0A"/>
                  </a:solidFill>
                  <a:latin typeface="宋体" panose="02010600030101010101" pitchFamily="2" charset="-122"/>
                </a:rPr>
                <a:t>交流调压</a:t>
              </a:r>
            </a:p>
          </p:txBody>
        </p:sp>
      </p:grpSp>
      <p:grpSp>
        <p:nvGrpSpPr>
          <p:cNvPr id="4" name="Group 36">
            <a:extLst>
              <a:ext uri="{FF2B5EF4-FFF2-40B4-BE49-F238E27FC236}">
                <a16:creationId xmlns:a16="http://schemas.microsoft.com/office/drawing/2014/main" id="{16CBF364-939A-4E39-B258-8CD232013C5D}"/>
              </a:ext>
            </a:extLst>
          </p:cNvPr>
          <p:cNvGrpSpPr>
            <a:grpSpLocks/>
          </p:cNvGrpSpPr>
          <p:nvPr/>
        </p:nvGrpSpPr>
        <p:grpSpPr bwMode="auto">
          <a:xfrm>
            <a:off x="4343400" y="3352800"/>
            <a:ext cx="1885950" cy="396875"/>
            <a:chOff x="2736" y="2112"/>
            <a:chExt cx="1188" cy="250"/>
          </a:xfrm>
        </p:grpSpPr>
        <p:sp>
          <p:nvSpPr>
            <p:cNvPr id="144416" name="AutoShape 11">
              <a:extLst>
                <a:ext uri="{FF2B5EF4-FFF2-40B4-BE49-F238E27FC236}">
                  <a16:creationId xmlns:a16="http://schemas.microsoft.com/office/drawing/2014/main" id="{0B1DB830-EF59-48D3-84BD-7AFA74F3BD76}"/>
                </a:ext>
              </a:extLst>
            </p:cNvPr>
            <p:cNvSpPr>
              <a:spLocks noChangeArrowheads="1"/>
            </p:cNvSpPr>
            <p:nvPr/>
          </p:nvSpPr>
          <p:spPr bwMode="auto">
            <a:xfrm>
              <a:off x="2736" y="2208"/>
              <a:ext cx="432" cy="96"/>
            </a:xfrm>
            <a:prstGeom prst="rightArrow">
              <a:avLst>
                <a:gd name="adj1" fmla="val 50000"/>
                <a:gd name="adj2" fmla="val 11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417" name="Rectangle 12">
              <a:extLst>
                <a:ext uri="{FF2B5EF4-FFF2-40B4-BE49-F238E27FC236}">
                  <a16:creationId xmlns:a16="http://schemas.microsoft.com/office/drawing/2014/main" id="{D1EA7FB5-695A-4A93-A0C2-4B160B2E9195}"/>
                </a:ext>
              </a:extLst>
            </p:cNvPr>
            <p:cNvSpPr>
              <a:spLocks noChangeArrowheads="1"/>
            </p:cNvSpPr>
            <p:nvPr/>
          </p:nvSpPr>
          <p:spPr bwMode="auto">
            <a:xfrm>
              <a:off x="3168" y="2112"/>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交流调功</a:t>
              </a:r>
            </a:p>
          </p:txBody>
        </p:sp>
      </p:grpSp>
      <p:grpSp>
        <p:nvGrpSpPr>
          <p:cNvPr id="5" name="Group 31">
            <a:extLst>
              <a:ext uri="{FF2B5EF4-FFF2-40B4-BE49-F238E27FC236}">
                <a16:creationId xmlns:a16="http://schemas.microsoft.com/office/drawing/2014/main" id="{F0A0FEED-593D-4445-A596-BC7D28F83036}"/>
              </a:ext>
            </a:extLst>
          </p:cNvPr>
          <p:cNvGrpSpPr>
            <a:grpSpLocks/>
          </p:cNvGrpSpPr>
          <p:nvPr/>
        </p:nvGrpSpPr>
        <p:grpSpPr bwMode="auto">
          <a:xfrm>
            <a:off x="685800" y="2286000"/>
            <a:ext cx="2228850" cy="2987675"/>
            <a:chOff x="432" y="1440"/>
            <a:chExt cx="1404" cy="1882"/>
          </a:xfrm>
        </p:grpSpPr>
        <p:sp>
          <p:nvSpPr>
            <p:cNvPr id="144414" name="Rectangle 4">
              <a:extLst>
                <a:ext uri="{FF2B5EF4-FFF2-40B4-BE49-F238E27FC236}">
                  <a16:creationId xmlns:a16="http://schemas.microsoft.com/office/drawing/2014/main" id="{3804F09D-3A3A-4B7C-9B07-EC359398F043}"/>
                </a:ext>
              </a:extLst>
            </p:cNvPr>
            <p:cNvSpPr>
              <a:spLocks noChangeArrowheads="1"/>
            </p:cNvSpPr>
            <p:nvPr/>
          </p:nvSpPr>
          <p:spPr bwMode="auto">
            <a:xfrm>
              <a:off x="432" y="1440"/>
              <a:ext cx="14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040408"/>
                  </a:solidFill>
                  <a:latin typeface="宋体" panose="02010600030101010101" pitchFamily="2" charset="-122"/>
                </a:rPr>
                <a:t>交流电力控制电路</a:t>
              </a:r>
            </a:p>
          </p:txBody>
        </p:sp>
        <p:sp>
          <p:nvSpPr>
            <p:cNvPr id="144415" name="Rectangle 13">
              <a:extLst>
                <a:ext uri="{FF2B5EF4-FFF2-40B4-BE49-F238E27FC236}">
                  <a16:creationId xmlns:a16="http://schemas.microsoft.com/office/drawing/2014/main" id="{FD84C9EB-8B6E-4767-9F09-78B67D8EE92D}"/>
                </a:ext>
              </a:extLst>
            </p:cNvPr>
            <p:cNvSpPr>
              <a:spLocks noChangeArrowheads="1"/>
            </p:cNvSpPr>
            <p:nvPr/>
          </p:nvSpPr>
          <p:spPr bwMode="auto">
            <a:xfrm>
              <a:off x="480" y="3072"/>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040408"/>
                  </a:solidFill>
                  <a:latin typeface="宋体" panose="02010600030101010101" pitchFamily="2" charset="-122"/>
                </a:rPr>
                <a:t>变频电路</a:t>
              </a:r>
            </a:p>
          </p:txBody>
        </p:sp>
      </p:grpSp>
      <p:sp>
        <p:nvSpPr>
          <p:cNvPr id="121871" name="Rectangle 15">
            <a:extLst>
              <a:ext uri="{FF2B5EF4-FFF2-40B4-BE49-F238E27FC236}">
                <a16:creationId xmlns:a16="http://schemas.microsoft.com/office/drawing/2014/main" id="{DEA7645E-FCD2-4352-99D5-6B4B2BBFEA28}"/>
              </a:ext>
            </a:extLst>
          </p:cNvPr>
          <p:cNvSpPr>
            <a:spLocks noChangeArrowheads="1"/>
          </p:cNvSpPr>
          <p:nvPr/>
        </p:nvSpPr>
        <p:spPr bwMode="auto">
          <a:xfrm>
            <a:off x="1066800" y="5386388"/>
            <a:ext cx="160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改变频率的电路</a:t>
            </a:r>
          </a:p>
        </p:txBody>
      </p:sp>
      <p:grpSp>
        <p:nvGrpSpPr>
          <p:cNvPr id="6" name="Group 32">
            <a:extLst>
              <a:ext uri="{FF2B5EF4-FFF2-40B4-BE49-F238E27FC236}">
                <a16:creationId xmlns:a16="http://schemas.microsoft.com/office/drawing/2014/main" id="{3302D6E3-3093-41F1-B0A2-A03922D9240C}"/>
              </a:ext>
            </a:extLst>
          </p:cNvPr>
          <p:cNvGrpSpPr>
            <a:grpSpLocks/>
          </p:cNvGrpSpPr>
          <p:nvPr/>
        </p:nvGrpSpPr>
        <p:grpSpPr bwMode="auto">
          <a:xfrm>
            <a:off x="2895600" y="4632325"/>
            <a:ext cx="1606550" cy="1463675"/>
            <a:chOff x="1824" y="2918"/>
            <a:chExt cx="1012" cy="922"/>
          </a:xfrm>
        </p:grpSpPr>
        <p:sp>
          <p:nvSpPr>
            <p:cNvPr id="144411" name="AutoShape 14">
              <a:extLst>
                <a:ext uri="{FF2B5EF4-FFF2-40B4-BE49-F238E27FC236}">
                  <a16:creationId xmlns:a16="http://schemas.microsoft.com/office/drawing/2014/main" id="{39FFAD7A-40ED-4558-896B-5F9FD0B71138}"/>
                </a:ext>
              </a:extLst>
            </p:cNvPr>
            <p:cNvSpPr>
              <a:spLocks/>
            </p:cNvSpPr>
            <p:nvPr/>
          </p:nvSpPr>
          <p:spPr bwMode="auto">
            <a:xfrm>
              <a:off x="1824" y="2966"/>
              <a:ext cx="48" cy="864"/>
            </a:xfrm>
            <a:prstGeom prst="leftBrace">
              <a:avLst>
                <a:gd name="adj1" fmla="val 150000"/>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412" name="Rectangle 16">
              <a:extLst>
                <a:ext uri="{FF2B5EF4-FFF2-40B4-BE49-F238E27FC236}">
                  <a16:creationId xmlns:a16="http://schemas.microsoft.com/office/drawing/2014/main" id="{E79C0A2F-04C0-4B83-B885-0A847B9E7132}"/>
                </a:ext>
              </a:extLst>
            </p:cNvPr>
            <p:cNvSpPr>
              <a:spLocks noChangeArrowheads="1"/>
            </p:cNvSpPr>
            <p:nvPr/>
          </p:nvSpPr>
          <p:spPr bwMode="auto">
            <a:xfrm>
              <a:off x="1920" y="2918"/>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交交变频</a:t>
              </a:r>
            </a:p>
          </p:txBody>
        </p:sp>
        <p:sp>
          <p:nvSpPr>
            <p:cNvPr id="144413" name="Rectangle 17">
              <a:extLst>
                <a:ext uri="{FF2B5EF4-FFF2-40B4-BE49-F238E27FC236}">
                  <a16:creationId xmlns:a16="http://schemas.microsoft.com/office/drawing/2014/main" id="{525D9DC4-B738-426B-BE54-EC236B2EA3CC}"/>
                </a:ext>
              </a:extLst>
            </p:cNvPr>
            <p:cNvSpPr>
              <a:spLocks noChangeArrowheads="1"/>
            </p:cNvSpPr>
            <p:nvPr/>
          </p:nvSpPr>
          <p:spPr bwMode="auto">
            <a:xfrm>
              <a:off x="1920" y="3590"/>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交直交变频</a:t>
              </a:r>
            </a:p>
          </p:txBody>
        </p:sp>
      </p:grpSp>
      <p:grpSp>
        <p:nvGrpSpPr>
          <p:cNvPr id="7" name="Group 33">
            <a:extLst>
              <a:ext uri="{FF2B5EF4-FFF2-40B4-BE49-F238E27FC236}">
                <a16:creationId xmlns:a16="http://schemas.microsoft.com/office/drawing/2014/main" id="{38EE916E-8EE6-4DED-9DDA-6B98468736A3}"/>
              </a:ext>
            </a:extLst>
          </p:cNvPr>
          <p:cNvGrpSpPr>
            <a:grpSpLocks/>
          </p:cNvGrpSpPr>
          <p:nvPr/>
        </p:nvGrpSpPr>
        <p:grpSpPr bwMode="auto">
          <a:xfrm>
            <a:off x="4514850" y="4632325"/>
            <a:ext cx="1962150" cy="396875"/>
            <a:chOff x="2736" y="2918"/>
            <a:chExt cx="1236" cy="250"/>
          </a:xfrm>
        </p:grpSpPr>
        <p:sp>
          <p:nvSpPr>
            <p:cNvPr id="144409" name="AutoShape 18">
              <a:extLst>
                <a:ext uri="{FF2B5EF4-FFF2-40B4-BE49-F238E27FC236}">
                  <a16:creationId xmlns:a16="http://schemas.microsoft.com/office/drawing/2014/main" id="{327E77CC-E7CF-4192-8B84-09AD5A872476}"/>
                </a:ext>
              </a:extLst>
            </p:cNvPr>
            <p:cNvSpPr>
              <a:spLocks noChangeArrowheads="1"/>
            </p:cNvSpPr>
            <p:nvPr/>
          </p:nvSpPr>
          <p:spPr bwMode="auto">
            <a:xfrm>
              <a:off x="2736" y="3014"/>
              <a:ext cx="432" cy="96"/>
            </a:xfrm>
            <a:prstGeom prst="rightArrow">
              <a:avLst>
                <a:gd name="adj1" fmla="val 50000"/>
                <a:gd name="adj2" fmla="val 11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410" name="Rectangle 19">
              <a:extLst>
                <a:ext uri="{FF2B5EF4-FFF2-40B4-BE49-F238E27FC236}">
                  <a16:creationId xmlns:a16="http://schemas.microsoft.com/office/drawing/2014/main" id="{55C6776C-6F6D-4FCD-966E-1FDE0AC16915}"/>
                </a:ext>
              </a:extLst>
            </p:cNvPr>
            <p:cNvSpPr>
              <a:spLocks noChangeArrowheads="1"/>
            </p:cNvSpPr>
            <p:nvPr/>
          </p:nvSpPr>
          <p:spPr bwMode="auto">
            <a:xfrm>
              <a:off x="3216" y="2918"/>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FC0A0A"/>
                  </a:solidFill>
                  <a:latin typeface="宋体" panose="02010600030101010101" pitchFamily="2" charset="-122"/>
                </a:rPr>
                <a:t>直接变频</a:t>
              </a:r>
            </a:p>
          </p:txBody>
        </p:sp>
      </p:grpSp>
      <p:grpSp>
        <p:nvGrpSpPr>
          <p:cNvPr id="8" name="Group 34">
            <a:extLst>
              <a:ext uri="{FF2B5EF4-FFF2-40B4-BE49-F238E27FC236}">
                <a16:creationId xmlns:a16="http://schemas.microsoft.com/office/drawing/2014/main" id="{5A12BE8E-7F05-4992-9C83-B873E31FBBAA}"/>
              </a:ext>
            </a:extLst>
          </p:cNvPr>
          <p:cNvGrpSpPr>
            <a:grpSpLocks/>
          </p:cNvGrpSpPr>
          <p:nvPr/>
        </p:nvGrpSpPr>
        <p:grpSpPr bwMode="auto">
          <a:xfrm>
            <a:off x="4514850" y="5699125"/>
            <a:ext cx="1962150" cy="396875"/>
            <a:chOff x="2736" y="3590"/>
            <a:chExt cx="1236" cy="250"/>
          </a:xfrm>
        </p:grpSpPr>
        <p:sp>
          <p:nvSpPr>
            <p:cNvPr id="144407" name="AutoShape 20">
              <a:extLst>
                <a:ext uri="{FF2B5EF4-FFF2-40B4-BE49-F238E27FC236}">
                  <a16:creationId xmlns:a16="http://schemas.microsoft.com/office/drawing/2014/main" id="{7F4A9D46-A039-46C8-8945-AF2770D16537}"/>
                </a:ext>
              </a:extLst>
            </p:cNvPr>
            <p:cNvSpPr>
              <a:spLocks noChangeArrowheads="1"/>
            </p:cNvSpPr>
            <p:nvPr/>
          </p:nvSpPr>
          <p:spPr bwMode="auto">
            <a:xfrm>
              <a:off x="2736" y="3686"/>
              <a:ext cx="432" cy="96"/>
            </a:xfrm>
            <a:prstGeom prst="rightArrow">
              <a:avLst>
                <a:gd name="adj1" fmla="val 50000"/>
                <a:gd name="adj2" fmla="val 11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408" name="Rectangle 21">
              <a:extLst>
                <a:ext uri="{FF2B5EF4-FFF2-40B4-BE49-F238E27FC236}">
                  <a16:creationId xmlns:a16="http://schemas.microsoft.com/office/drawing/2014/main" id="{6C170B2F-E15A-4CCE-AAB6-EDBA8D205AA2}"/>
                </a:ext>
              </a:extLst>
            </p:cNvPr>
            <p:cNvSpPr>
              <a:spLocks noChangeArrowheads="1"/>
            </p:cNvSpPr>
            <p:nvPr/>
          </p:nvSpPr>
          <p:spPr bwMode="auto">
            <a:xfrm>
              <a:off x="3216" y="359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间接变频</a:t>
              </a:r>
            </a:p>
          </p:txBody>
        </p:sp>
      </p:grpSp>
      <p:grpSp>
        <p:nvGrpSpPr>
          <p:cNvPr id="9" name="Group 37">
            <a:extLst>
              <a:ext uri="{FF2B5EF4-FFF2-40B4-BE49-F238E27FC236}">
                <a16:creationId xmlns:a16="http://schemas.microsoft.com/office/drawing/2014/main" id="{14AD830B-AE54-4BDD-838E-DDEC819255FE}"/>
              </a:ext>
            </a:extLst>
          </p:cNvPr>
          <p:cNvGrpSpPr>
            <a:grpSpLocks/>
          </p:cNvGrpSpPr>
          <p:nvPr/>
        </p:nvGrpSpPr>
        <p:grpSpPr bwMode="auto">
          <a:xfrm>
            <a:off x="6324600" y="1524000"/>
            <a:ext cx="2114550" cy="1539875"/>
            <a:chOff x="3984" y="960"/>
            <a:chExt cx="1332" cy="970"/>
          </a:xfrm>
        </p:grpSpPr>
        <p:sp>
          <p:nvSpPr>
            <p:cNvPr id="144403" name="AutoShape 22">
              <a:extLst>
                <a:ext uri="{FF2B5EF4-FFF2-40B4-BE49-F238E27FC236}">
                  <a16:creationId xmlns:a16="http://schemas.microsoft.com/office/drawing/2014/main" id="{37DE7182-2193-4381-BF1A-9A48F25F976D}"/>
                </a:ext>
              </a:extLst>
            </p:cNvPr>
            <p:cNvSpPr>
              <a:spLocks/>
            </p:cNvSpPr>
            <p:nvPr/>
          </p:nvSpPr>
          <p:spPr bwMode="auto">
            <a:xfrm>
              <a:off x="3984" y="1008"/>
              <a:ext cx="48" cy="864"/>
            </a:xfrm>
            <a:prstGeom prst="leftBrace">
              <a:avLst>
                <a:gd name="adj1" fmla="val 150000"/>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404" name="Rectangle 23">
              <a:extLst>
                <a:ext uri="{FF2B5EF4-FFF2-40B4-BE49-F238E27FC236}">
                  <a16:creationId xmlns:a16="http://schemas.microsoft.com/office/drawing/2014/main" id="{E902DCC5-9D0E-484C-AE1B-2DDA020C3678}"/>
                </a:ext>
              </a:extLst>
            </p:cNvPr>
            <p:cNvSpPr>
              <a:spLocks noChangeArrowheads="1"/>
            </p:cNvSpPr>
            <p:nvPr/>
          </p:nvSpPr>
          <p:spPr bwMode="auto">
            <a:xfrm>
              <a:off x="4080" y="96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灯光控制</a:t>
              </a:r>
            </a:p>
          </p:txBody>
        </p:sp>
        <p:sp>
          <p:nvSpPr>
            <p:cNvPr id="144405" name="Rectangle 24">
              <a:extLst>
                <a:ext uri="{FF2B5EF4-FFF2-40B4-BE49-F238E27FC236}">
                  <a16:creationId xmlns:a16="http://schemas.microsoft.com/office/drawing/2014/main" id="{F7DEF587-98C0-466A-AC4D-5F9A1C34A6DE}"/>
                </a:ext>
              </a:extLst>
            </p:cNvPr>
            <p:cNvSpPr>
              <a:spLocks noChangeArrowheads="1"/>
            </p:cNvSpPr>
            <p:nvPr/>
          </p:nvSpPr>
          <p:spPr bwMode="auto">
            <a:xfrm>
              <a:off x="4080" y="1344"/>
              <a:ext cx="10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异步电机调速</a:t>
              </a:r>
            </a:p>
          </p:txBody>
        </p:sp>
        <p:sp>
          <p:nvSpPr>
            <p:cNvPr id="144406" name="Rectangle 25">
              <a:extLst>
                <a:ext uri="{FF2B5EF4-FFF2-40B4-BE49-F238E27FC236}">
                  <a16:creationId xmlns:a16="http://schemas.microsoft.com/office/drawing/2014/main" id="{DEF8527F-7C20-41B4-A780-A0A5623AE0D0}"/>
                </a:ext>
              </a:extLst>
            </p:cNvPr>
            <p:cNvSpPr>
              <a:spLocks noChangeArrowheads="1"/>
            </p:cNvSpPr>
            <p:nvPr/>
          </p:nvSpPr>
          <p:spPr bwMode="auto">
            <a:xfrm>
              <a:off x="4080" y="1680"/>
              <a:ext cx="1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异步电机软启动</a:t>
              </a:r>
            </a:p>
          </p:txBody>
        </p:sp>
      </p:grpSp>
      <p:grpSp>
        <p:nvGrpSpPr>
          <p:cNvPr id="10" name="Group 39">
            <a:extLst>
              <a:ext uri="{FF2B5EF4-FFF2-40B4-BE49-F238E27FC236}">
                <a16:creationId xmlns:a16="http://schemas.microsoft.com/office/drawing/2014/main" id="{A385A3C2-B03C-46B4-9CD3-757A681F1208}"/>
              </a:ext>
            </a:extLst>
          </p:cNvPr>
          <p:cNvGrpSpPr>
            <a:grpSpLocks/>
          </p:cNvGrpSpPr>
          <p:nvPr/>
        </p:nvGrpSpPr>
        <p:grpSpPr bwMode="auto">
          <a:xfrm>
            <a:off x="6324600" y="3124200"/>
            <a:ext cx="1860550" cy="838200"/>
            <a:chOff x="3984" y="1968"/>
            <a:chExt cx="1172" cy="528"/>
          </a:xfrm>
        </p:grpSpPr>
        <p:sp>
          <p:nvSpPr>
            <p:cNvPr id="144401" name="AutoShape 26">
              <a:extLst>
                <a:ext uri="{FF2B5EF4-FFF2-40B4-BE49-F238E27FC236}">
                  <a16:creationId xmlns:a16="http://schemas.microsoft.com/office/drawing/2014/main" id="{17EA61F6-B88B-4A2F-875F-9D44DBF70402}"/>
                </a:ext>
              </a:extLst>
            </p:cNvPr>
            <p:cNvSpPr>
              <a:spLocks/>
            </p:cNvSpPr>
            <p:nvPr/>
          </p:nvSpPr>
          <p:spPr bwMode="auto">
            <a:xfrm>
              <a:off x="3984" y="2016"/>
              <a:ext cx="48" cy="480"/>
            </a:xfrm>
            <a:prstGeom prst="leftBrace">
              <a:avLst>
                <a:gd name="adj1" fmla="val 83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402" name="Rectangle 27">
              <a:extLst>
                <a:ext uri="{FF2B5EF4-FFF2-40B4-BE49-F238E27FC236}">
                  <a16:creationId xmlns:a16="http://schemas.microsoft.com/office/drawing/2014/main" id="{542BDA00-29F5-4845-B07A-ED3B77B82D35}"/>
                </a:ext>
              </a:extLst>
            </p:cNvPr>
            <p:cNvSpPr>
              <a:spLocks noChangeArrowheads="1"/>
            </p:cNvSpPr>
            <p:nvPr/>
          </p:nvSpPr>
          <p:spPr bwMode="auto">
            <a:xfrm>
              <a:off x="4080" y="1968"/>
              <a:ext cx="10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电炉温度控制</a:t>
              </a:r>
            </a:p>
          </p:txBody>
        </p:sp>
      </p:grpSp>
      <p:sp>
        <p:nvSpPr>
          <p:cNvPr id="121884" name="AutoShape 28">
            <a:hlinkClick r:id="" action="ppaction://hlinkshowjump?jump=lastslide" highlightClick="1"/>
            <a:extLst>
              <a:ext uri="{FF2B5EF4-FFF2-40B4-BE49-F238E27FC236}">
                <a16:creationId xmlns:a16="http://schemas.microsoft.com/office/drawing/2014/main" id="{9C3A8264-79AC-422F-9DEE-A4FF3595B522}"/>
              </a:ext>
            </a:extLst>
          </p:cNvPr>
          <p:cNvSpPr>
            <a:spLocks noChangeArrowheads="1"/>
          </p:cNvSpPr>
          <p:nvPr/>
        </p:nvSpPr>
        <p:spPr bwMode="auto">
          <a:xfrm>
            <a:off x="6858000" y="3657600"/>
            <a:ext cx="7620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885" name="AutoShape 29">
            <a:hlinkClick r:id="rId2" action="ppaction://hlinkfile" highlightClick="1"/>
            <a:extLst>
              <a:ext uri="{FF2B5EF4-FFF2-40B4-BE49-F238E27FC236}">
                <a16:creationId xmlns:a16="http://schemas.microsoft.com/office/drawing/2014/main" id="{54462D98-AA29-4F41-8314-84F458C75E6A}"/>
              </a:ext>
            </a:extLst>
          </p:cNvPr>
          <p:cNvSpPr>
            <a:spLocks noChangeArrowheads="1"/>
          </p:cNvSpPr>
          <p:nvPr/>
        </p:nvSpPr>
        <p:spPr bwMode="auto">
          <a:xfrm>
            <a:off x="8153400" y="2209800"/>
            <a:ext cx="7620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400" name="AutoShape 40">
            <a:hlinkClick r:id="" action="ppaction://hlinkshowjump?jump=lastslideviewed" highlightClick="1"/>
            <a:extLst>
              <a:ext uri="{FF2B5EF4-FFF2-40B4-BE49-F238E27FC236}">
                <a16:creationId xmlns:a16="http://schemas.microsoft.com/office/drawing/2014/main" id="{CDC84AFF-485B-451B-BD17-72B18197A92F}"/>
              </a:ext>
            </a:extLst>
          </p:cNvPr>
          <p:cNvSpPr>
            <a:spLocks noChangeArrowheads="1"/>
          </p:cNvSpPr>
          <p:nvPr/>
        </p:nvSpPr>
        <p:spPr bwMode="auto">
          <a:xfrm>
            <a:off x="7772400" y="5257800"/>
            <a:ext cx="8382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1862"/>
                                        </p:tgtEl>
                                        <p:attrNameLst>
                                          <p:attrName>style.visibility</p:attrName>
                                        </p:attrNameLst>
                                      </p:cBhvr>
                                      <p:to>
                                        <p:strVal val="visible"/>
                                      </p:to>
                                    </p:set>
                                    <p:animEffect transition="in" filter="blinds(horizontal)">
                                      <p:cBhvr>
                                        <p:cTn id="12" dur="500"/>
                                        <p:tgtEl>
                                          <p:spTgt spid="1218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1885"/>
                                        </p:tgtEl>
                                        <p:attrNameLst>
                                          <p:attrName>style.visibility</p:attrName>
                                        </p:attrNameLst>
                                      </p:cBhvr>
                                      <p:to>
                                        <p:strVal val="visible"/>
                                      </p:to>
                                    </p:set>
                                    <p:animEffect transition="in" filter="blinds(horizontal)">
                                      <p:cBhvr>
                                        <p:cTn id="37" dur="500"/>
                                        <p:tgtEl>
                                          <p:spTgt spid="12188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1884"/>
                                        </p:tgtEl>
                                        <p:attrNameLst>
                                          <p:attrName>style.visibility</p:attrName>
                                        </p:attrNameLst>
                                      </p:cBhvr>
                                      <p:to>
                                        <p:strVal val="visible"/>
                                      </p:to>
                                    </p:set>
                                    <p:animEffect transition="in" filter="blinds(horizontal)">
                                      <p:cBhvr>
                                        <p:cTn id="47" dur="500"/>
                                        <p:tgtEl>
                                          <p:spTgt spid="12188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21871"/>
                                        </p:tgtEl>
                                        <p:attrNameLst>
                                          <p:attrName>style.visibility</p:attrName>
                                        </p:attrNameLst>
                                      </p:cBhvr>
                                      <p:to>
                                        <p:strVal val="visible"/>
                                      </p:to>
                                    </p:set>
                                    <p:animEffect transition="in" filter="blinds(horizontal)">
                                      <p:cBhvr>
                                        <p:cTn id="52" dur="500"/>
                                        <p:tgtEl>
                                          <p:spTgt spid="12187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linds(horizontal)">
                                      <p:cBhvr>
                                        <p:cTn id="57" dur="500"/>
                                        <p:tgtEl>
                                          <p:spTgt spid="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linds(horizontal)">
                                      <p:cBhvr>
                                        <p:cTn id="62" dur="500"/>
                                        <p:tgtEl>
                                          <p:spTgt spid="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blinds(horizontal)">
                                      <p:cBhvr>
                                        <p:cTn id="6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2" grpId="0" autoUpdateAnimBg="0"/>
      <p:bldP spid="121871" grpId="0" autoUpdateAnimBg="0"/>
      <p:bldP spid="121884" grpId="0" animBg="1"/>
      <p:bldP spid="12188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6B26D77D-240D-4B17-822A-2A440A6C4490}"/>
              </a:ext>
            </a:extLst>
          </p:cNvPr>
          <p:cNvSpPr>
            <a:spLocks noGrp="1" noChangeArrowheads="1"/>
          </p:cNvSpPr>
          <p:nvPr>
            <p:ph type="title"/>
          </p:nvPr>
        </p:nvSpPr>
        <p:spPr>
          <a:xfrm>
            <a:off x="609600" y="409575"/>
            <a:ext cx="7772400" cy="617538"/>
          </a:xfrm>
        </p:spPr>
        <p:txBody>
          <a:bodyPr/>
          <a:lstStyle/>
          <a:p>
            <a:pPr eaLnBrk="1" hangingPunct="1"/>
            <a:r>
              <a:rPr lang="en-US" altLang="zh-CN" sz="4000" b="1"/>
              <a:t>1.2 </a:t>
            </a:r>
            <a:r>
              <a:rPr lang="zh-CN" altLang="en-US" sz="4000" b="1"/>
              <a:t>电力电子技术的发展史</a:t>
            </a:r>
          </a:p>
        </p:txBody>
      </p:sp>
      <p:sp>
        <p:nvSpPr>
          <p:cNvPr id="77827" name="Rectangle 3" descr="Rectangle: Click to edit Master text styles&#10;Second level&#10;Third level&#10;Fourth level&#10;Fifth level">
            <a:extLst>
              <a:ext uri="{FF2B5EF4-FFF2-40B4-BE49-F238E27FC236}">
                <a16:creationId xmlns:a16="http://schemas.microsoft.com/office/drawing/2014/main" id="{0393EAFA-CB1A-4FE9-9BDB-05E7E8184D06}"/>
              </a:ext>
            </a:extLst>
          </p:cNvPr>
          <p:cNvSpPr>
            <a:spLocks noGrp="1" noChangeArrowheads="1"/>
          </p:cNvSpPr>
          <p:nvPr>
            <p:ph type="body" idx="1"/>
          </p:nvPr>
        </p:nvSpPr>
        <p:spPr>
          <a:xfrm>
            <a:off x="611188" y="1195388"/>
            <a:ext cx="8064500" cy="4897437"/>
          </a:xfrm>
        </p:spPr>
        <p:txBody>
          <a:bodyPr/>
          <a:lstStyle/>
          <a:p>
            <a:pPr eaLnBrk="1" hangingPunct="1">
              <a:buFont typeface="Wingdings" panose="05000000000000000000" pitchFamily="2" charset="2"/>
              <a:buNone/>
            </a:pPr>
            <a:r>
              <a:rPr lang="en-US" altLang="zh-CN" sz="2000" b="1">
                <a:solidFill>
                  <a:srgbClr val="0000FF"/>
                </a:solidFill>
                <a:latin typeface="Times New Roman" panose="02020603050405020304" pitchFamily="18" charset="0"/>
              </a:rPr>
              <a:t>◆</a:t>
            </a:r>
            <a:r>
              <a:rPr lang="zh-CN" altLang="en-US" sz="2000" b="1">
                <a:latin typeface="Times New Roman" panose="02020603050405020304" pitchFamily="18" charset="0"/>
              </a:rPr>
              <a:t>全控型器件和电力电子集成电路（</a:t>
            </a:r>
            <a:r>
              <a:rPr lang="en-US" altLang="zh-CN" sz="2000" b="1">
                <a:latin typeface="Times New Roman" panose="02020603050405020304" pitchFamily="18" charset="0"/>
              </a:rPr>
              <a:t>PIC</a:t>
            </a:r>
            <a:r>
              <a:rPr lang="zh-CN" altLang="en-US" sz="2000" b="1">
                <a:latin typeface="Times New Roman" panose="02020603050405020304" pitchFamily="18" charset="0"/>
              </a:rPr>
              <a:t>）</a:t>
            </a:r>
          </a:p>
          <a:p>
            <a:pPr eaLnBrk="1" hangingPunct="1">
              <a:buFont typeface="Wingdings" panose="05000000000000000000" pitchFamily="2" charset="2"/>
              <a:buNone/>
            </a:pPr>
            <a:r>
              <a:rPr lang="zh-CN" altLang="en-US" sz="2000" b="1">
                <a:solidFill>
                  <a:srgbClr val="009900"/>
                </a:solidFill>
                <a:latin typeface="Times New Roman" panose="02020603050405020304" pitchFamily="18" charset="0"/>
              </a:rPr>
              <a:t>    ☞</a:t>
            </a:r>
            <a:r>
              <a:rPr lang="en-US" altLang="zh-CN" sz="2000" b="1">
                <a:latin typeface="Times New Roman" panose="02020603050405020304" pitchFamily="18" charset="0"/>
              </a:rPr>
              <a:t>70</a:t>
            </a:r>
            <a:r>
              <a:rPr lang="zh-CN" altLang="en-US" sz="2000" b="1">
                <a:latin typeface="Times New Roman" panose="02020603050405020304" pitchFamily="18" charset="0"/>
              </a:rPr>
              <a:t>年代后期，以</a:t>
            </a:r>
            <a:r>
              <a:rPr lang="zh-CN" altLang="en-US" sz="2000" b="1">
                <a:solidFill>
                  <a:srgbClr val="E35449"/>
                </a:solidFill>
                <a:latin typeface="Times New Roman" panose="02020603050405020304" pitchFamily="18" charset="0"/>
              </a:rPr>
              <a:t>门极可关断晶闸管（</a:t>
            </a:r>
            <a:r>
              <a:rPr lang="en-US" altLang="zh-CN" sz="2000" b="1">
                <a:solidFill>
                  <a:srgbClr val="E35449"/>
                </a:solidFill>
                <a:latin typeface="Times New Roman" panose="02020603050405020304" pitchFamily="18" charset="0"/>
              </a:rPr>
              <a:t>GTO</a:t>
            </a:r>
            <a:r>
              <a:rPr lang="zh-CN" altLang="en-US" sz="2000" b="1">
                <a:solidFill>
                  <a:srgbClr val="E35449"/>
                </a:solidFill>
                <a:latin typeface="Times New Roman" panose="02020603050405020304" pitchFamily="18" charset="0"/>
              </a:rPr>
              <a:t>）</a:t>
            </a:r>
            <a:r>
              <a:rPr lang="zh-CN" altLang="en-US" sz="2000" b="1">
                <a:latin typeface="Times New Roman" panose="02020603050405020304" pitchFamily="18" charset="0"/>
              </a:rPr>
              <a:t>、</a:t>
            </a:r>
            <a:r>
              <a:rPr lang="zh-CN" altLang="en-US" sz="2000" b="1">
                <a:solidFill>
                  <a:srgbClr val="E35449"/>
                </a:solidFill>
                <a:latin typeface="Times New Roman" panose="02020603050405020304" pitchFamily="18" charset="0"/>
              </a:rPr>
              <a:t>电力双极型晶体管</a:t>
            </a:r>
          </a:p>
          <a:p>
            <a:pPr eaLnBrk="1" hangingPunct="1">
              <a:buFont typeface="Wingdings" panose="05000000000000000000" pitchFamily="2" charset="2"/>
              <a:buNone/>
            </a:pPr>
            <a:r>
              <a:rPr lang="zh-CN" altLang="en-US" sz="2000" b="1">
                <a:solidFill>
                  <a:srgbClr val="E35449"/>
                </a:solidFill>
                <a:latin typeface="Times New Roman" panose="02020603050405020304" pitchFamily="18" charset="0"/>
              </a:rPr>
              <a:t>（</a:t>
            </a:r>
            <a:r>
              <a:rPr lang="en-US" altLang="zh-CN" sz="2000" b="1">
                <a:solidFill>
                  <a:srgbClr val="E35449"/>
                </a:solidFill>
                <a:latin typeface="Times New Roman" panose="02020603050405020304" pitchFamily="18" charset="0"/>
              </a:rPr>
              <a:t>BJT</a:t>
            </a:r>
            <a:r>
              <a:rPr lang="zh-CN" altLang="en-US" sz="2000" b="1">
                <a:solidFill>
                  <a:srgbClr val="E35449"/>
                </a:solidFill>
                <a:latin typeface="Times New Roman" panose="02020603050405020304" pitchFamily="18" charset="0"/>
              </a:rPr>
              <a:t>）</a:t>
            </a:r>
            <a:r>
              <a:rPr lang="zh-CN" altLang="en-US" sz="2000" b="1">
                <a:latin typeface="Times New Roman" panose="02020603050405020304" pitchFamily="18" charset="0"/>
              </a:rPr>
              <a:t>和</a:t>
            </a:r>
            <a:r>
              <a:rPr lang="zh-CN" altLang="en-US" sz="2000" b="1">
                <a:solidFill>
                  <a:srgbClr val="E35449"/>
                </a:solidFill>
                <a:latin typeface="Times New Roman" panose="02020603050405020304" pitchFamily="18" charset="0"/>
              </a:rPr>
              <a:t>电力场效应晶体管（</a:t>
            </a:r>
            <a:r>
              <a:rPr lang="en-US" altLang="zh-CN" sz="2000" b="1">
                <a:solidFill>
                  <a:srgbClr val="E35449"/>
                </a:solidFill>
                <a:latin typeface="Times New Roman" panose="02020603050405020304" pitchFamily="18" charset="0"/>
              </a:rPr>
              <a:t>Power-MOSFET</a:t>
            </a:r>
            <a:r>
              <a:rPr lang="zh-CN" altLang="en-US" sz="2000" b="1">
                <a:solidFill>
                  <a:srgbClr val="E35449"/>
                </a:solidFill>
                <a:latin typeface="Times New Roman" panose="02020603050405020304" pitchFamily="18" charset="0"/>
              </a:rPr>
              <a:t>）</a:t>
            </a:r>
            <a:r>
              <a:rPr lang="zh-CN" altLang="en-US" sz="2000" b="1">
                <a:latin typeface="Times New Roman" panose="02020603050405020304" pitchFamily="18" charset="0"/>
              </a:rPr>
              <a:t>为代表的</a:t>
            </a:r>
            <a:r>
              <a:rPr lang="zh-CN" altLang="en-US" sz="2000" b="1">
                <a:solidFill>
                  <a:srgbClr val="E35449"/>
                </a:solidFill>
                <a:latin typeface="Times New Roman" panose="02020603050405020304" pitchFamily="18" charset="0"/>
              </a:rPr>
              <a:t>全控型器</a:t>
            </a:r>
          </a:p>
          <a:p>
            <a:pPr eaLnBrk="1" hangingPunct="1">
              <a:buFont typeface="Wingdings" panose="05000000000000000000" pitchFamily="2" charset="2"/>
              <a:buNone/>
            </a:pPr>
            <a:r>
              <a:rPr lang="zh-CN" altLang="en-US" sz="2000" b="1">
                <a:solidFill>
                  <a:srgbClr val="E35449"/>
                </a:solidFill>
                <a:latin typeface="Times New Roman" panose="02020603050405020304" pitchFamily="18" charset="0"/>
              </a:rPr>
              <a:t>件</a:t>
            </a:r>
            <a:r>
              <a:rPr lang="zh-CN" altLang="en-US" sz="2000" b="1">
                <a:latin typeface="Times New Roman" panose="02020603050405020304" pitchFamily="18" charset="0"/>
              </a:rPr>
              <a:t>迅速发展。全控型器件的特点是，通过对门极（基极、栅极）的控</a:t>
            </a:r>
          </a:p>
          <a:p>
            <a:pPr eaLnBrk="1" hangingPunct="1">
              <a:buFont typeface="Wingdings" panose="05000000000000000000" pitchFamily="2" charset="2"/>
              <a:buNone/>
            </a:pPr>
            <a:r>
              <a:rPr lang="zh-CN" altLang="en-US" sz="2000" b="1">
                <a:latin typeface="Times New Roman" panose="02020603050405020304" pitchFamily="18" charset="0"/>
              </a:rPr>
              <a:t>制既可使其</a:t>
            </a:r>
            <a:r>
              <a:rPr lang="zh-CN" altLang="en-US" sz="2000" b="1">
                <a:solidFill>
                  <a:srgbClr val="E35449"/>
                </a:solidFill>
                <a:latin typeface="Times New Roman" panose="02020603050405020304" pitchFamily="18" charset="0"/>
              </a:rPr>
              <a:t>开通</a:t>
            </a:r>
            <a:r>
              <a:rPr lang="zh-CN" altLang="en-US" sz="2000" b="1">
                <a:latin typeface="Times New Roman" panose="02020603050405020304" pitchFamily="18" charset="0"/>
              </a:rPr>
              <a:t>又可使其</a:t>
            </a:r>
            <a:r>
              <a:rPr lang="zh-CN" altLang="en-US" sz="2000" b="1">
                <a:solidFill>
                  <a:srgbClr val="E35449"/>
                </a:solidFill>
                <a:latin typeface="Times New Roman" panose="02020603050405020304" pitchFamily="18" charset="0"/>
              </a:rPr>
              <a:t>关断</a:t>
            </a:r>
            <a:r>
              <a:rPr lang="zh-CN" altLang="en-US" sz="2000" b="1">
                <a:latin typeface="Times New Roman" panose="02020603050405020304" pitchFamily="18" charset="0"/>
              </a:rPr>
              <a:t>。</a:t>
            </a:r>
          </a:p>
          <a:p>
            <a:pPr eaLnBrk="1" hangingPunct="1">
              <a:buFont typeface="Wingdings" panose="05000000000000000000" pitchFamily="2" charset="2"/>
              <a:buNone/>
            </a:pPr>
            <a:endParaRPr lang="zh-CN" altLang="en-US" sz="2000" b="1">
              <a:solidFill>
                <a:srgbClr val="009900"/>
              </a:solidFill>
              <a:latin typeface="Times New Roman" panose="02020603050405020304" pitchFamily="18" charset="0"/>
            </a:endParaRPr>
          </a:p>
          <a:p>
            <a:pPr eaLnBrk="1" hangingPunct="1">
              <a:buFont typeface="Wingdings" panose="05000000000000000000" pitchFamily="2" charset="2"/>
              <a:buNone/>
            </a:pPr>
            <a:r>
              <a:rPr lang="zh-CN" altLang="en-US" sz="2000" b="1">
                <a:solidFill>
                  <a:srgbClr val="009900"/>
                </a:solidFill>
                <a:latin typeface="Times New Roman" panose="02020603050405020304" pitchFamily="18" charset="0"/>
              </a:rPr>
              <a:t>    ☞</a:t>
            </a:r>
            <a:r>
              <a:rPr lang="zh-CN" altLang="en-US" sz="2000" b="1">
                <a:latin typeface="Times New Roman" panose="02020603050405020304" pitchFamily="18" charset="0"/>
              </a:rPr>
              <a:t>采用全控型器件的电路的主要控制方式为</a:t>
            </a:r>
            <a:r>
              <a:rPr lang="zh-CN" altLang="en-US" sz="2000" b="1">
                <a:solidFill>
                  <a:srgbClr val="E35449"/>
                </a:solidFill>
                <a:latin typeface="Times New Roman" panose="02020603050405020304" pitchFamily="18" charset="0"/>
              </a:rPr>
              <a:t>脉冲宽度调制（</a:t>
            </a:r>
            <a:r>
              <a:rPr lang="en-US" altLang="zh-CN" sz="2000" b="1">
                <a:solidFill>
                  <a:srgbClr val="E35449"/>
                </a:solidFill>
                <a:latin typeface="Times New Roman" panose="02020603050405020304" pitchFamily="18" charset="0"/>
              </a:rPr>
              <a:t>PWM</a:t>
            </a:r>
            <a:r>
              <a:rPr lang="zh-CN" altLang="en-US" sz="2000" b="1">
                <a:solidFill>
                  <a:srgbClr val="E35449"/>
                </a:solidFill>
                <a:latin typeface="Times New Roman" panose="02020603050405020304" pitchFamily="18" charset="0"/>
              </a:rPr>
              <a:t>）</a:t>
            </a:r>
          </a:p>
          <a:p>
            <a:pPr eaLnBrk="1" hangingPunct="1">
              <a:buFont typeface="Wingdings" panose="05000000000000000000" pitchFamily="2" charset="2"/>
              <a:buNone/>
            </a:pPr>
            <a:r>
              <a:rPr lang="zh-CN" altLang="en-US" sz="2000" b="1">
                <a:latin typeface="Times New Roman" panose="02020603050405020304" pitchFamily="18" charset="0"/>
              </a:rPr>
              <a:t>方式。相对于相位控制方式，可称之为</a:t>
            </a:r>
            <a:r>
              <a:rPr lang="zh-CN" altLang="en-US" sz="2000" b="1">
                <a:solidFill>
                  <a:srgbClr val="E35449"/>
                </a:solidFill>
                <a:latin typeface="Times New Roman" panose="02020603050405020304" pitchFamily="18" charset="0"/>
              </a:rPr>
              <a:t>斩波控制方式</a:t>
            </a:r>
            <a:r>
              <a:rPr lang="zh-CN" altLang="en-US" sz="2000" b="1">
                <a:latin typeface="Times New Roman" panose="02020603050405020304" pitchFamily="18" charset="0"/>
              </a:rPr>
              <a:t>，简称</a:t>
            </a:r>
            <a:r>
              <a:rPr lang="zh-CN" altLang="en-US" sz="2000" b="1">
                <a:solidFill>
                  <a:srgbClr val="E35449"/>
                </a:solidFill>
                <a:latin typeface="Times New Roman" panose="02020603050405020304" pitchFamily="18" charset="0"/>
              </a:rPr>
              <a:t>斩控方式</a:t>
            </a:r>
            <a:r>
              <a:rPr lang="zh-CN" altLang="en-US" sz="2000" b="1">
                <a:latin typeface="Times New Roman" panose="02020603050405020304" pitchFamily="18" charset="0"/>
              </a:rPr>
              <a:t>。</a:t>
            </a:r>
          </a:p>
          <a:p>
            <a:pPr eaLnBrk="1" hangingPunct="1">
              <a:buFont typeface="Wingdings" panose="05000000000000000000" pitchFamily="2" charset="2"/>
              <a:buNone/>
            </a:pPr>
            <a:r>
              <a:rPr lang="zh-CN" altLang="en-US" sz="2000" b="1">
                <a:solidFill>
                  <a:srgbClr val="009900"/>
                </a:solidFill>
                <a:latin typeface="Times New Roman" panose="02020603050405020304" pitchFamily="18" charset="0"/>
              </a:rPr>
              <a:t>    </a:t>
            </a:r>
          </a:p>
          <a:p>
            <a:pPr eaLnBrk="1" hangingPunct="1">
              <a:buFont typeface="Wingdings" panose="05000000000000000000" pitchFamily="2" charset="2"/>
              <a:buNone/>
            </a:pPr>
            <a:r>
              <a:rPr lang="zh-CN" altLang="en-US" sz="2000" b="1">
                <a:solidFill>
                  <a:srgbClr val="009900"/>
                </a:solidFill>
                <a:latin typeface="Times New Roman" panose="02020603050405020304" pitchFamily="18" charset="0"/>
              </a:rPr>
              <a:t>    ☞</a:t>
            </a:r>
            <a:r>
              <a:rPr lang="zh-CN" altLang="en-US" sz="2000" b="1">
                <a:latin typeface="Times New Roman" panose="02020603050405020304" pitchFamily="18" charset="0"/>
              </a:rPr>
              <a:t>在</a:t>
            </a:r>
            <a:r>
              <a:rPr lang="en-US" altLang="zh-CN" sz="2000" b="1">
                <a:latin typeface="Times New Roman" panose="02020603050405020304" pitchFamily="18" charset="0"/>
              </a:rPr>
              <a:t>80</a:t>
            </a:r>
            <a:r>
              <a:rPr lang="zh-CN" altLang="en-US" sz="2000" b="1">
                <a:latin typeface="Times New Roman" panose="02020603050405020304" pitchFamily="18" charset="0"/>
              </a:rPr>
              <a:t>年代后期，以</a:t>
            </a:r>
            <a:r>
              <a:rPr lang="zh-CN" altLang="en-US" sz="2000" b="1">
                <a:solidFill>
                  <a:srgbClr val="E35449"/>
                </a:solidFill>
                <a:latin typeface="Times New Roman" panose="02020603050405020304" pitchFamily="18" charset="0"/>
              </a:rPr>
              <a:t>绝缘栅极双极型晶体管（</a:t>
            </a:r>
            <a:r>
              <a:rPr lang="en-US" altLang="zh-CN" sz="2000" b="1">
                <a:solidFill>
                  <a:srgbClr val="E35449"/>
                </a:solidFill>
                <a:latin typeface="Times New Roman" panose="02020603050405020304" pitchFamily="18" charset="0"/>
              </a:rPr>
              <a:t>IGBT</a:t>
            </a:r>
            <a:r>
              <a:rPr lang="zh-CN" altLang="en-US" sz="2000" b="1">
                <a:solidFill>
                  <a:srgbClr val="E35449"/>
                </a:solidFill>
                <a:latin typeface="Times New Roman" panose="02020603050405020304" pitchFamily="18" charset="0"/>
              </a:rPr>
              <a:t>）</a:t>
            </a:r>
            <a:r>
              <a:rPr lang="zh-CN" altLang="en-US" sz="2000" b="1">
                <a:latin typeface="Times New Roman" panose="02020603050405020304" pitchFamily="18" charset="0"/>
              </a:rPr>
              <a:t>为代表的</a:t>
            </a:r>
            <a:r>
              <a:rPr lang="zh-CN" altLang="en-US" sz="2000" b="1">
                <a:solidFill>
                  <a:srgbClr val="E35449"/>
                </a:solidFill>
                <a:latin typeface="Times New Roman" panose="02020603050405020304" pitchFamily="18" charset="0"/>
              </a:rPr>
              <a:t>复合</a:t>
            </a:r>
          </a:p>
          <a:p>
            <a:pPr eaLnBrk="1" hangingPunct="1">
              <a:buFont typeface="Wingdings" panose="05000000000000000000" pitchFamily="2" charset="2"/>
              <a:buNone/>
            </a:pPr>
            <a:r>
              <a:rPr lang="zh-CN" altLang="en-US" sz="2000" b="1">
                <a:solidFill>
                  <a:srgbClr val="E35449"/>
                </a:solidFill>
                <a:latin typeface="Times New Roman" panose="02020603050405020304" pitchFamily="18" charset="0"/>
              </a:rPr>
              <a:t>型器件</a:t>
            </a:r>
            <a:r>
              <a:rPr lang="zh-CN" altLang="en-US" sz="2000" b="1">
                <a:latin typeface="Times New Roman" panose="02020603050405020304" pitchFamily="18" charset="0"/>
              </a:rPr>
              <a:t>异军突起。它是</a:t>
            </a:r>
            <a:r>
              <a:rPr lang="en-US" altLang="zh-CN" sz="2000" b="1">
                <a:solidFill>
                  <a:srgbClr val="E35449"/>
                </a:solidFill>
                <a:latin typeface="Times New Roman" panose="02020603050405020304" pitchFamily="18" charset="0"/>
              </a:rPr>
              <a:t>MOSFET</a:t>
            </a:r>
            <a:r>
              <a:rPr lang="zh-CN" altLang="en-US" sz="2000" b="1">
                <a:latin typeface="Times New Roman" panose="02020603050405020304" pitchFamily="18" charset="0"/>
              </a:rPr>
              <a:t>和</a:t>
            </a:r>
            <a:r>
              <a:rPr lang="en-US" altLang="zh-CN" sz="2000" b="1">
                <a:solidFill>
                  <a:srgbClr val="E35449"/>
                </a:solidFill>
                <a:latin typeface="Times New Roman" panose="02020603050405020304" pitchFamily="18" charset="0"/>
              </a:rPr>
              <a:t>BJT</a:t>
            </a:r>
            <a:r>
              <a:rPr lang="zh-CN" altLang="en-US" sz="2000" b="1">
                <a:latin typeface="Times New Roman" panose="02020603050405020304" pitchFamily="18" charset="0"/>
              </a:rPr>
              <a:t>的复合，综合了两者的优点。</a:t>
            </a:r>
          </a:p>
          <a:p>
            <a:pPr eaLnBrk="1" hangingPunct="1">
              <a:buFont typeface="Wingdings" panose="05000000000000000000" pitchFamily="2" charset="2"/>
              <a:buNone/>
            </a:pPr>
            <a:r>
              <a:rPr lang="zh-CN" altLang="en-US" sz="2000" b="1">
                <a:latin typeface="Times New Roman" panose="02020603050405020304" pitchFamily="18" charset="0"/>
              </a:rPr>
              <a:t>与此相对，</a:t>
            </a:r>
            <a:r>
              <a:rPr lang="en-US" altLang="zh-CN" sz="2000" b="1">
                <a:solidFill>
                  <a:srgbClr val="E35449"/>
                </a:solidFill>
                <a:latin typeface="Times New Roman" panose="02020603050405020304" pitchFamily="18" charset="0"/>
              </a:rPr>
              <a:t>MOS</a:t>
            </a:r>
            <a:r>
              <a:rPr lang="zh-CN" altLang="en-US" sz="2000" b="1">
                <a:solidFill>
                  <a:srgbClr val="E35449"/>
                </a:solidFill>
                <a:latin typeface="Times New Roman" panose="02020603050405020304" pitchFamily="18" charset="0"/>
              </a:rPr>
              <a:t>控制晶闸管（</a:t>
            </a:r>
            <a:r>
              <a:rPr lang="en-US" altLang="zh-CN" sz="2000" b="1">
                <a:solidFill>
                  <a:srgbClr val="E35449"/>
                </a:solidFill>
                <a:latin typeface="Times New Roman" panose="02020603050405020304" pitchFamily="18" charset="0"/>
              </a:rPr>
              <a:t>MCT</a:t>
            </a:r>
            <a:r>
              <a:rPr lang="zh-CN" altLang="en-US" sz="2000" b="1">
                <a:solidFill>
                  <a:srgbClr val="E35449"/>
                </a:solidFill>
                <a:latin typeface="Times New Roman" panose="02020603050405020304" pitchFamily="18" charset="0"/>
              </a:rPr>
              <a:t>）</a:t>
            </a:r>
            <a:r>
              <a:rPr lang="zh-CN" altLang="en-US" sz="2000" b="1">
                <a:latin typeface="Times New Roman" panose="02020603050405020304" pitchFamily="18" charset="0"/>
              </a:rPr>
              <a:t>和</a:t>
            </a:r>
            <a:r>
              <a:rPr lang="zh-CN" altLang="en-US" sz="2000" b="1">
                <a:solidFill>
                  <a:srgbClr val="E35449"/>
                </a:solidFill>
                <a:latin typeface="Times New Roman" panose="02020603050405020304" pitchFamily="18" charset="0"/>
              </a:rPr>
              <a:t>集成门极换流晶闸管（</a:t>
            </a:r>
            <a:r>
              <a:rPr lang="en-US" altLang="zh-CN" sz="2000" b="1">
                <a:solidFill>
                  <a:srgbClr val="E35449"/>
                </a:solidFill>
                <a:latin typeface="Times New Roman" panose="02020603050405020304" pitchFamily="18" charset="0"/>
              </a:rPr>
              <a:t>IGCT</a:t>
            </a:r>
            <a:r>
              <a:rPr lang="zh-CN" altLang="en-US" sz="2000" b="1">
                <a:solidFill>
                  <a:srgbClr val="E35449"/>
                </a:solidFill>
                <a:latin typeface="Times New Roman" panose="02020603050405020304" pitchFamily="18" charset="0"/>
              </a:rPr>
              <a:t>）</a:t>
            </a:r>
          </a:p>
          <a:p>
            <a:pPr eaLnBrk="1" hangingPunct="1">
              <a:buFont typeface="Wingdings" panose="05000000000000000000" pitchFamily="2" charset="2"/>
              <a:buNone/>
            </a:pPr>
            <a:r>
              <a:rPr lang="zh-CN" altLang="en-US" sz="2000" b="1">
                <a:latin typeface="Times New Roman" panose="02020603050405020304" pitchFamily="18" charset="0"/>
              </a:rPr>
              <a:t>复合了</a:t>
            </a:r>
            <a:r>
              <a:rPr lang="en-US" altLang="zh-CN" sz="2000" b="1">
                <a:solidFill>
                  <a:srgbClr val="E35449"/>
                </a:solidFill>
                <a:latin typeface="Times New Roman" panose="02020603050405020304" pitchFamily="18" charset="0"/>
              </a:rPr>
              <a:t>MOSFET</a:t>
            </a:r>
            <a:r>
              <a:rPr lang="zh-CN" altLang="en-US" sz="2000" b="1">
                <a:latin typeface="Times New Roman" panose="02020603050405020304" pitchFamily="18" charset="0"/>
              </a:rPr>
              <a:t>和</a:t>
            </a:r>
            <a:r>
              <a:rPr lang="en-US" altLang="zh-CN" sz="2000" b="1">
                <a:solidFill>
                  <a:srgbClr val="E35449"/>
                </a:solidFill>
                <a:latin typeface="Times New Roman" panose="02020603050405020304" pitchFamily="18" charset="0"/>
              </a:rPr>
              <a:t>GTO</a:t>
            </a:r>
            <a:r>
              <a:rPr lang="zh-CN" altLang="en-US" sz="2000" b="1">
                <a:latin typeface="Times New Roman" panose="02020603050405020304" pitchFamily="18" charset="0"/>
              </a:rPr>
              <a:t>。</a:t>
            </a:r>
          </a:p>
          <a:p>
            <a:pPr eaLnBrk="1" hangingPunct="1">
              <a:buFont typeface="Wingdings" panose="05000000000000000000" pitchFamily="2" charset="2"/>
              <a:buNone/>
            </a:pPr>
            <a:endParaRPr lang="en-US" altLang="zh-CN" sz="2000" b="1">
              <a:latin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80940F37-1552-4876-B1F8-264147532711}"/>
              </a:ext>
            </a:extLst>
          </p:cNvPr>
          <p:cNvSpPr>
            <a:spLocks noGrp="1" noChangeArrowheads="1"/>
          </p:cNvSpPr>
          <p:nvPr>
            <p:ph type="title"/>
          </p:nvPr>
        </p:nvSpPr>
        <p:spPr>
          <a:xfrm>
            <a:off x="685800" y="228600"/>
            <a:ext cx="8001000" cy="609600"/>
          </a:xfrm>
        </p:spPr>
        <p:txBody>
          <a:bodyPr/>
          <a:lstStyle/>
          <a:p>
            <a:pPr algn="ctr" eaLnBrk="1" hangingPunct="1"/>
            <a:r>
              <a:rPr lang="en-US" altLang="zh-CN" sz="3200" b="1">
                <a:solidFill>
                  <a:srgbClr val="040408"/>
                </a:solidFill>
                <a:latin typeface="宋体" panose="02010600030101010101" pitchFamily="2" charset="-122"/>
              </a:rPr>
              <a:t>§4.1</a:t>
            </a:r>
            <a:r>
              <a:rPr lang="zh-CN" altLang="en-US" sz="3200" b="1">
                <a:solidFill>
                  <a:srgbClr val="040408"/>
                </a:solidFill>
                <a:latin typeface="Times New Roman" panose="02020603050405020304" pitchFamily="18" charset="0"/>
              </a:rPr>
              <a:t>交流调压电路</a:t>
            </a:r>
          </a:p>
        </p:txBody>
      </p:sp>
      <p:grpSp>
        <p:nvGrpSpPr>
          <p:cNvPr id="2" name="Group 6">
            <a:extLst>
              <a:ext uri="{FF2B5EF4-FFF2-40B4-BE49-F238E27FC236}">
                <a16:creationId xmlns:a16="http://schemas.microsoft.com/office/drawing/2014/main" id="{D9B10E41-A8F5-4D55-890E-883D8BF3152C}"/>
              </a:ext>
            </a:extLst>
          </p:cNvPr>
          <p:cNvGrpSpPr>
            <a:grpSpLocks/>
          </p:cNvGrpSpPr>
          <p:nvPr/>
        </p:nvGrpSpPr>
        <p:grpSpPr bwMode="auto">
          <a:xfrm>
            <a:off x="1143000" y="1600200"/>
            <a:ext cx="3124200" cy="2074863"/>
            <a:chOff x="3120" y="1890"/>
            <a:chExt cx="4006" cy="2667"/>
          </a:xfrm>
        </p:grpSpPr>
        <p:grpSp>
          <p:nvGrpSpPr>
            <p:cNvPr id="145489" name="Group 7">
              <a:extLst>
                <a:ext uri="{FF2B5EF4-FFF2-40B4-BE49-F238E27FC236}">
                  <a16:creationId xmlns:a16="http://schemas.microsoft.com/office/drawing/2014/main" id="{C847FCEE-D5A1-4E80-84DA-B17F0110E2E4}"/>
                </a:ext>
              </a:extLst>
            </p:cNvPr>
            <p:cNvGrpSpPr>
              <a:grpSpLocks/>
            </p:cNvGrpSpPr>
            <p:nvPr/>
          </p:nvGrpSpPr>
          <p:grpSpPr bwMode="auto">
            <a:xfrm>
              <a:off x="5654" y="3090"/>
              <a:ext cx="1336" cy="0"/>
              <a:chOff x="5654" y="3090"/>
              <a:chExt cx="1336" cy="0"/>
            </a:xfrm>
          </p:grpSpPr>
          <p:sp>
            <p:nvSpPr>
              <p:cNvPr id="145525" name="Line 8">
                <a:extLst>
                  <a:ext uri="{FF2B5EF4-FFF2-40B4-BE49-F238E27FC236}">
                    <a16:creationId xmlns:a16="http://schemas.microsoft.com/office/drawing/2014/main" id="{445C6E19-51C3-4347-819B-0E1FEF674928}"/>
                  </a:ext>
                </a:extLst>
              </p:cNvPr>
              <p:cNvSpPr>
                <a:spLocks noChangeShapeType="1"/>
              </p:cNvSpPr>
              <p:nvPr/>
            </p:nvSpPr>
            <p:spPr bwMode="auto">
              <a:xfrm>
                <a:off x="5654" y="3090"/>
                <a:ext cx="13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26" name="Line 9">
                <a:extLst>
                  <a:ext uri="{FF2B5EF4-FFF2-40B4-BE49-F238E27FC236}">
                    <a16:creationId xmlns:a16="http://schemas.microsoft.com/office/drawing/2014/main" id="{F15C32D2-E678-4462-9306-9ED56649D7AD}"/>
                  </a:ext>
                </a:extLst>
              </p:cNvPr>
              <p:cNvSpPr>
                <a:spLocks noChangeShapeType="1"/>
              </p:cNvSpPr>
              <p:nvPr/>
            </p:nvSpPr>
            <p:spPr bwMode="auto">
              <a:xfrm>
                <a:off x="5654" y="3090"/>
                <a:ext cx="52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5490" name="Group 10">
              <a:extLst>
                <a:ext uri="{FF2B5EF4-FFF2-40B4-BE49-F238E27FC236}">
                  <a16:creationId xmlns:a16="http://schemas.microsoft.com/office/drawing/2014/main" id="{D61EFD54-0B6E-4BAD-BE69-93FE6E1BD95B}"/>
                </a:ext>
              </a:extLst>
            </p:cNvPr>
            <p:cNvGrpSpPr>
              <a:grpSpLocks/>
            </p:cNvGrpSpPr>
            <p:nvPr/>
          </p:nvGrpSpPr>
          <p:grpSpPr bwMode="auto">
            <a:xfrm>
              <a:off x="6870" y="3090"/>
              <a:ext cx="210" cy="1425"/>
              <a:chOff x="6870" y="3090"/>
              <a:chExt cx="210" cy="1425"/>
            </a:xfrm>
          </p:grpSpPr>
          <p:sp>
            <p:nvSpPr>
              <p:cNvPr id="145523" name="Line 11">
                <a:extLst>
                  <a:ext uri="{FF2B5EF4-FFF2-40B4-BE49-F238E27FC236}">
                    <a16:creationId xmlns:a16="http://schemas.microsoft.com/office/drawing/2014/main" id="{0E486B6E-5A9F-4713-9B73-F4A85B645B54}"/>
                  </a:ext>
                </a:extLst>
              </p:cNvPr>
              <p:cNvSpPr>
                <a:spLocks noChangeShapeType="1"/>
              </p:cNvSpPr>
              <p:nvPr/>
            </p:nvSpPr>
            <p:spPr bwMode="auto">
              <a:xfrm>
                <a:off x="6990" y="3090"/>
                <a:ext cx="0" cy="1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24" name="Rectangle 12">
                <a:extLst>
                  <a:ext uri="{FF2B5EF4-FFF2-40B4-BE49-F238E27FC236}">
                    <a16:creationId xmlns:a16="http://schemas.microsoft.com/office/drawing/2014/main" id="{91F1A17D-33EA-4104-BEC4-451EDB9E87E8}"/>
                  </a:ext>
                </a:extLst>
              </p:cNvPr>
              <p:cNvSpPr>
                <a:spLocks noChangeArrowheads="1"/>
              </p:cNvSpPr>
              <p:nvPr/>
            </p:nvSpPr>
            <p:spPr bwMode="auto">
              <a:xfrm>
                <a:off x="6870" y="3720"/>
                <a:ext cx="210" cy="34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5491" name="Group 13">
              <a:extLst>
                <a:ext uri="{FF2B5EF4-FFF2-40B4-BE49-F238E27FC236}">
                  <a16:creationId xmlns:a16="http://schemas.microsoft.com/office/drawing/2014/main" id="{7D38086D-56B1-4F35-B144-D3CE0A23035D}"/>
                </a:ext>
              </a:extLst>
            </p:cNvPr>
            <p:cNvGrpSpPr>
              <a:grpSpLocks/>
            </p:cNvGrpSpPr>
            <p:nvPr/>
          </p:nvGrpSpPr>
          <p:grpSpPr bwMode="auto">
            <a:xfrm>
              <a:off x="3390" y="4497"/>
              <a:ext cx="3600" cy="60"/>
              <a:chOff x="3390" y="4497"/>
              <a:chExt cx="3600" cy="60"/>
            </a:xfrm>
          </p:grpSpPr>
          <p:sp>
            <p:nvSpPr>
              <p:cNvPr id="145521" name="Line 14">
                <a:extLst>
                  <a:ext uri="{FF2B5EF4-FFF2-40B4-BE49-F238E27FC236}">
                    <a16:creationId xmlns:a16="http://schemas.microsoft.com/office/drawing/2014/main" id="{E4BEDEFF-68FC-4F11-8339-2C74AC55FEF3}"/>
                  </a:ext>
                </a:extLst>
              </p:cNvPr>
              <p:cNvSpPr>
                <a:spLocks noChangeShapeType="1"/>
              </p:cNvSpPr>
              <p:nvPr/>
            </p:nvSpPr>
            <p:spPr bwMode="auto">
              <a:xfrm>
                <a:off x="3434" y="4530"/>
                <a:ext cx="35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22" name="Oval 15">
                <a:extLst>
                  <a:ext uri="{FF2B5EF4-FFF2-40B4-BE49-F238E27FC236}">
                    <a16:creationId xmlns:a16="http://schemas.microsoft.com/office/drawing/2014/main" id="{0C0C1947-BC14-4279-BC74-757612687381}"/>
                  </a:ext>
                </a:extLst>
              </p:cNvPr>
              <p:cNvSpPr>
                <a:spLocks noChangeArrowheads="1"/>
              </p:cNvSpPr>
              <p:nvPr/>
            </p:nvSpPr>
            <p:spPr bwMode="auto">
              <a:xfrm>
                <a:off x="3390" y="4497"/>
                <a:ext cx="60" cy="6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5492" name="Group 16">
              <a:extLst>
                <a:ext uri="{FF2B5EF4-FFF2-40B4-BE49-F238E27FC236}">
                  <a16:creationId xmlns:a16="http://schemas.microsoft.com/office/drawing/2014/main" id="{134AEDFD-4C1C-4198-BCBD-A2EDDA659FD2}"/>
                </a:ext>
              </a:extLst>
            </p:cNvPr>
            <p:cNvGrpSpPr>
              <a:grpSpLocks/>
            </p:cNvGrpSpPr>
            <p:nvPr/>
          </p:nvGrpSpPr>
          <p:grpSpPr bwMode="auto">
            <a:xfrm>
              <a:off x="3344" y="1890"/>
              <a:ext cx="2400" cy="2535"/>
              <a:chOff x="3344" y="1890"/>
              <a:chExt cx="2400" cy="2535"/>
            </a:xfrm>
          </p:grpSpPr>
          <p:grpSp>
            <p:nvGrpSpPr>
              <p:cNvPr id="145500" name="Group 17">
                <a:extLst>
                  <a:ext uri="{FF2B5EF4-FFF2-40B4-BE49-F238E27FC236}">
                    <a16:creationId xmlns:a16="http://schemas.microsoft.com/office/drawing/2014/main" id="{A810CACD-C7D0-47DA-B5DE-F129F187DCEB}"/>
                  </a:ext>
                </a:extLst>
              </p:cNvPr>
              <p:cNvGrpSpPr>
                <a:grpSpLocks/>
              </p:cNvGrpSpPr>
              <p:nvPr/>
            </p:nvGrpSpPr>
            <p:grpSpPr bwMode="auto">
              <a:xfrm>
                <a:off x="3344" y="3090"/>
                <a:ext cx="930" cy="60"/>
                <a:chOff x="3344" y="3090"/>
                <a:chExt cx="930" cy="60"/>
              </a:xfrm>
            </p:grpSpPr>
            <p:sp>
              <p:nvSpPr>
                <p:cNvPr id="145519" name="Line 18">
                  <a:extLst>
                    <a:ext uri="{FF2B5EF4-FFF2-40B4-BE49-F238E27FC236}">
                      <a16:creationId xmlns:a16="http://schemas.microsoft.com/office/drawing/2014/main" id="{F700F0EC-4AD5-4D90-AE72-8718F809A269}"/>
                    </a:ext>
                  </a:extLst>
                </p:cNvPr>
                <p:cNvSpPr>
                  <a:spLocks noChangeShapeType="1"/>
                </p:cNvSpPr>
                <p:nvPr/>
              </p:nvSpPr>
              <p:spPr bwMode="auto">
                <a:xfrm>
                  <a:off x="3404" y="3120"/>
                  <a:ext cx="8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20" name="Oval 19">
                  <a:extLst>
                    <a:ext uri="{FF2B5EF4-FFF2-40B4-BE49-F238E27FC236}">
                      <a16:creationId xmlns:a16="http://schemas.microsoft.com/office/drawing/2014/main" id="{967F33E8-8830-452C-B91F-0621E0A589E6}"/>
                    </a:ext>
                  </a:extLst>
                </p:cNvPr>
                <p:cNvSpPr>
                  <a:spLocks noChangeArrowheads="1"/>
                </p:cNvSpPr>
                <p:nvPr/>
              </p:nvSpPr>
              <p:spPr bwMode="auto">
                <a:xfrm>
                  <a:off x="3344" y="3090"/>
                  <a:ext cx="60" cy="6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5501" name="Group 20">
                <a:extLst>
                  <a:ext uri="{FF2B5EF4-FFF2-40B4-BE49-F238E27FC236}">
                    <a16:creationId xmlns:a16="http://schemas.microsoft.com/office/drawing/2014/main" id="{50B6625A-EB9C-455D-8C75-7B7E4AA623FA}"/>
                  </a:ext>
                </a:extLst>
              </p:cNvPr>
              <p:cNvGrpSpPr>
                <a:grpSpLocks/>
              </p:cNvGrpSpPr>
              <p:nvPr/>
            </p:nvGrpSpPr>
            <p:grpSpPr bwMode="auto">
              <a:xfrm>
                <a:off x="4260" y="1890"/>
                <a:ext cx="1484" cy="2535"/>
                <a:chOff x="4260" y="1890"/>
                <a:chExt cx="1484" cy="2535"/>
              </a:xfrm>
            </p:grpSpPr>
            <p:grpSp>
              <p:nvGrpSpPr>
                <p:cNvPr id="145502" name="Group 21">
                  <a:extLst>
                    <a:ext uri="{FF2B5EF4-FFF2-40B4-BE49-F238E27FC236}">
                      <a16:creationId xmlns:a16="http://schemas.microsoft.com/office/drawing/2014/main" id="{D3E5B49C-EA4F-4C6C-968C-DEA61CCC1B94}"/>
                    </a:ext>
                  </a:extLst>
                </p:cNvPr>
                <p:cNvGrpSpPr>
                  <a:grpSpLocks/>
                </p:cNvGrpSpPr>
                <p:nvPr/>
              </p:nvGrpSpPr>
              <p:grpSpPr bwMode="auto">
                <a:xfrm>
                  <a:off x="4260" y="2400"/>
                  <a:ext cx="1428" cy="1545"/>
                  <a:chOff x="4260" y="2400"/>
                  <a:chExt cx="1428" cy="1545"/>
                </a:xfrm>
              </p:grpSpPr>
              <p:grpSp>
                <p:nvGrpSpPr>
                  <p:cNvPr id="145505" name="Group 22">
                    <a:extLst>
                      <a:ext uri="{FF2B5EF4-FFF2-40B4-BE49-F238E27FC236}">
                        <a16:creationId xmlns:a16="http://schemas.microsoft.com/office/drawing/2014/main" id="{CB11D92D-5A99-4EF9-8F51-A512D9799DEE}"/>
                      </a:ext>
                    </a:extLst>
                  </p:cNvPr>
                  <p:cNvGrpSpPr>
                    <a:grpSpLocks/>
                  </p:cNvGrpSpPr>
                  <p:nvPr/>
                </p:nvGrpSpPr>
                <p:grpSpPr bwMode="auto">
                  <a:xfrm>
                    <a:off x="4260" y="2400"/>
                    <a:ext cx="1394" cy="630"/>
                    <a:chOff x="3044" y="2250"/>
                    <a:chExt cx="1394" cy="630"/>
                  </a:xfrm>
                </p:grpSpPr>
                <p:sp>
                  <p:nvSpPr>
                    <p:cNvPr id="145514" name="AutoShape 23">
                      <a:extLst>
                        <a:ext uri="{FF2B5EF4-FFF2-40B4-BE49-F238E27FC236}">
                          <a16:creationId xmlns:a16="http://schemas.microsoft.com/office/drawing/2014/main" id="{051C7278-4531-463B-BC8D-51FFDF799BA2}"/>
                        </a:ext>
                      </a:extLst>
                    </p:cNvPr>
                    <p:cNvSpPr>
                      <a:spLocks noChangeArrowheads="1"/>
                    </p:cNvSpPr>
                    <p:nvPr/>
                  </p:nvSpPr>
                  <p:spPr bwMode="auto">
                    <a:xfrm rot="5400000">
                      <a:off x="3396" y="2258"/>
                      <a:ext cx="450" cy="494"/>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5515" name="Line 24">
                      <a:extLst>
                        <a:ext uri="{FF2B5EF4-FFF2-40B4-BE49-F238E27FC236}">
                          <a16:creationId xmlns:a16="http://schemas.microsoft.com/office/drawing/2014/main" id="{C2DA89EB-BD20-4CCF-99F4-12FA88AD3ADD}"/>
                        </a:ext>
                      </a:extLst>
                    </p:cNvPr>
                    <p:cNvSpPr>
                      <a:spLocks noChangeShapeType="1"/>
                    </p:cNvSpPr>
                    <p:nvPr/>
                  </p:nvSpPr>
                  <p:spPr bwMode="auto">
                    <a:xfrm>
                      <a:off x="3044" y="2505"/>
                      <a:ext cx="13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16" name="Line 25">
                      <a:extLst>
                        <a:ext uri="{FF2B5EF4-FFF2-40B4-BE49-F238E27FC236}">
                          <a16:creationId xmlns:a16="http://schemas.microsoft.com/office/drawing/2014/main" id="{F0D371AC-DB75-4D6D-98BF-B673D24129A4}"/>
                        </a:ext>
                      </a:extLst>
                    </p:cNvPr>
                    <p:cNvSpPr>
                      <a:spLocks noChangeShapeType="1"/>
                    </p:cNvSpPr>
                    <p:nvPr/>
                  </p:nvSpPr>
                  <p:spPr bwMode="auto">
                    <a:xfrm>
                      <a:off x="3854" y="2250"/>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17" name="Line 26">
                      <a:extLst>
                        <a:ext uri="{FF2B5EF4-FFF2-40B4-BE49-F238E27FC236}">
                          <a16:creationId xmlns:a16="http://schemas.microsoft.com/office/drawing/2014/main" id="{824E16CB-592B-4170-B440-DDBD7A5EF92F}"/>
                        </a:ext>
                      </a:extLst>
                    </p:cNvPr>
                    <p:cNvSpPr>
                      <a:spLocks noChangeShapeType="1"/>
                    </p:cNvSpPr>
                    <p:nvPr/>
                  </p:nvSpPr>
                  <p:spPr bwMode="auto">
                    <a:xfrm>
                      <a:off x="3854" y="2625"/>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18" name="Line 27">
                      <a:extLst>
                        <a:ext uri="{FF2B5EF4-FFF2-40B4-BE49-F238E27FC236}">
                          <a16:creationId xmlns:a16="http://schemas.microsoft.com/office/drawing/2014/main" id="{F37E6E76-DE05-4FC6-A77A-EC23F2CDBB5D}"/>
                        </a:ext>
                      </a:extLst>
                    </p:cNvPr>
                    <p:cNvSpPr>
                      <a:spLocks noChangeShapeType="1"/>
                    </p:cNvSpPr>
                    <p:nvPr/>
                  </p:nvSpPr>
                  <p:spPr bwMode="auto">
                    <a:xfrm flipH="1">
                      <a:off x="4004" y="2625"/>
                      <a:ext cx="0" cy="2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5506" name="Group 28">
                    <a:extLst>
                      <a:ext uri="{FF2B5EF4-FFF2-40B4-BE49-F238E27FC236}">
                        <a16:creationId xmlns:a16="http://schemas.microsoft.com/office/drawing/2014/main" id="{C286B980-A858-4B57-A47E-E4B036F52B7A}"/>
                      </a:ext>
                    </a:extLst>
                  </p:cNvPr>
                  <p:cNvGrpSpPr>
                    <a:grpSpLocks/>
                  </p:cNvGrpSpPr>
                  <p:nvPr/>
                </p:nvGrpSpPr>
                <p:grpSpPr bwMode="auto">
                  <a:xfrm flipH="1">
                    <a:off x="4294" y="3315"/>
                    <a:ext cx="1394" cy="630"/>
                    <a:chOff x="3044" y="2250"/>
                    <a:chExt cx="1394" cy="630"/>
                  </a:xfrm>
                </p:grpSpPr>
                <p:sp>
                  <p:nvSpPr>
                    <p:cNvPr id="145509" name="AutoShape 29">
                      <a:extLst>
                        <a:ext uri="{FF2B5EF4-FFF2-40B4-BE49-F238E27FC236}">
                          <a16:creationId xmlns:a16="http://schemas.microsoft.com/office/drawing/2014/main" id="{A313133C-B660-4E28-9A55-8327BE7524BE}"/>
                        </a:ext>
                      </a:extLst>
                    </p:cNvPr>
                    <p:cNvSpPr>
                      <a:spLocks noChangeArrowheads="1"/>
                    </p:cNvSpPr>
                    <p:nvPr/>
                  </p:nvSpPr>
                  <p:spPr bwMode="auto">
                    <a:xfrm rot="5400000">
                      <a:off x="3396" y="2258"/>
                      <a:ext cx="450" cy="494"/>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5510" name="Line 30">
                      <a:extLst>
                        <a:ext uri="{FF2B5EF4-FFF2-40B4-BE49-F238E27FC236}">
                          <a16:creationId xmlns:a16="http://schemas.microsoft.com/office/drawing/2014/main" id="{5830F13B-6279-4B72-9A9D-A31E765CA2FE}"/>
                        </a:ext>
                      </a:extLst>
                    </p:cNvPr>
                    <p:cNvSpPr>
                      <a:spLocks noChangeShapeType="1"/>
                    </p:cNvSpPr>
                    <p:nvPr/>
                  </p:nvSpPr>
                  <p:spPr bwMode="auto">
                    <a:xfrm>
                      <a:off x="3044" y="2505"/>
                      <a:ext cx="13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11" name="Line 31">
                      <a:extLst>
                        <a:ext uri="{FF2B5EF4-FFF2-40B4-BE49-F238E27FC236}">
                          <a16:creationId xmlns:a16="http://schemas.microsoft.com/office/drawing/2014/main" id="{AADCD04E-AF73-4648-9DAF-F454AD1FFE88}"/>
                        </a:ext>
                      </a:extLst>
                    </p:cNvPr>
                    <p:cNvSpPr>
                      <a:spLocks noChangeShapeType="1"/>
                    </p:cNvSpPr>
                    <p:nvPr/>
                  </p:nvSpPr>
                  <p:spPr bwMode="auto">
                    <a:xfrm>
                      <a:off x="3854" y="2250"/>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12" name="Line 32">
                      <a:extLst>
                        <a:ext uri="{FF2B5EF4-FFF2-40B4-BE49-F238E27FC236}">
                          <a16:creationId xmlns:a16="http://schemas.microsoft.com/office/drawing/2014/main" id="{6E11BBFF-CB0A-44D0-B7FE-7FDB7DC7E00A}"/>
                        </a:ext>
                      </a:extLst>
                    </p:cNvPr>
                    <p:cNvSpPr>
                      <a:spLocks noChangeShapeType="1"/>
                    </p:cNvSpPr>
                    <p:nvPr/>
                  </p:nvSpPr>
                  <p:spPr bwMode="auto">
                    <a:xfrm>
                      <a:off x="3854" y="2625"/>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13" name="Line 33">
                      <a:extLst>
                        <a:ext uri="{FF2B5EF4-FFF2-40B4-BE49-F238E27FC236}">
                          <a16:creationId xmlns:a16="http://schemas.microsoft.com/office/drawing/2014/main" id="{DBB5A3E0-9ACE-416A-B3F8-EC24475E84C8}"/>
                        </a:ext>
                      </a:extLst>
                    </p:cNvPr>
                    <p:cNvSpPr>
                      <a:spLocks noChangeShapeType="1"/>
                    </p:cNvSpPr>
                    <p:nvPr/>
                  </p:nvSpPr>
                  <p:spPr bwMode="auto">
                    <a:xfrm flipH="1">
                      <a:off x="4004" y="2625"/>
                      <a:ext cx="0" cy="2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5507" name="Line 34">
                    <a:extLst>
                      <a:ext uri="{FF2B5EF4-FFF2-40B4-BE49-F238E27FC236}">
                        <a16:creationId xmlns:a16="http://schemas.microsoft.com/office/drawing/2014/main" id="{EA52C72C-9770-406B-9EF0-4A6C32BDD65C}"/>
                      </a:ext>
                    </a:extLst>
                  </p:cNvPr>
                  <p:cNvSpPr>
                    <a:spLocks noChangeShapeType="1"/>
                  </p:cNvSpPr>
                  <p:nvPr/>
                </p:nvSpPr>
                <p:spPr bwMode="auto">
                  <a:xfrm>
                    <a:off x="4274" y="2655"/>
                    <a:ext cx="0" cy="9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08" name="Line 35">
                    <a:extLst>
                      <a:ext uri="{FF2B5EF4-FFF2-40B4-BE49-F238E27FC236}">
                        <a16:creationId xmlns:a16="http://schemas.microsoft.com/office/drawing/2014/main" id="{86ABD189-5517-4245-8F92-0737CD41DEB4}"/>
                      </a:ext>
                    </a:extLst>
                  </p:cNvPr>
                  <p:cNvSpPr>
                    <a:spLocks noChangeShapeType="1"/>
                  </p:cNvSpPr>
                  <p:nvPr/>
                </p:nvSpPr>
                <p:spPr bwMode="auto">
                  <a:xfrm>
                    <a:off x="5654" y="2655"/>
                    <a:ext cx="0" cy="9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5503" name="Rectangle 36">
                  <a:extLst>
                    <a:ext uri="{FF2B5EF4-FFF2-40B4-BE49-F238E27FC236}">
                      <a16:creationId xmlns:a16="http://schemas.microsoft.com/office/drawing/2014/main" id="{C7235089-CA99-42CF-B4B7-F804063055C7}"/>
                    </a:ext>
                  </a:extLst>
                </p:cNvPr>
                <p:cNvSpPr>
                  <a:spLocks noChangeArrowheads="1"/>
                </p:cNvSpPr>
                <p:nvPr/>
              </p:nvSpPr>
              <p:spPr bwMode="auto">
                <a:xfrm>
                  <a:off x="4800" y="189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VT1</a:t>
                  </a:r>
                </a:p>
              </p:txBody>
            </p:sp>
            <p:sp>
              <p:nvSpPr>
                <p:cNvPr id="145504" name="Rectangle 37">
                  <a:extLst>
                    <a:ext uri="{FF2B5EF4-FFF2-40B4-BE49-F238E27FC236}">
                      <a16:creationId xmlns:a16="http://schemas.microsoft.com/office/drawing/2014/main" id="{37ADE709-8FC2-4864-859C-C12BF48383AC}"/>
                    </a:ext>
                  </a:extLst>
                </p:cNvPr>
                <p:cNvSpPr>
                  <a:spLocks noChangeArrowheads="1"/>
                </p:cNvSpPr>
                <p:nvPr/>
              </p:nvSpPr>
              <p:spPr bwMode="auto">
                <a:xfrm>
                  <a:off x="4814" y="378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VT2</a:t>
                  </a:r>
                </a:p>
              </p:txBody>
            </p:sp>
          </p:grpSp>
        </p:grpSp>
        <p:grpSp>
          <p:nvGrpSpPr>
            <p:cNvPr id="145493" name="Group 38">
              <a:extLst>
                <a:ext uri="{FF2B5EF4-FFF2-40B4-BE49-F238E27FC236}">
                  <a16:creationId xmlns:a16="http://schemas.microsoft.com/office/drawing/2014/main" id="{80CFD66A-155A-4CEC-81ED-FD9F700C5744}"/>
                </a:ext>
              </a:extLst>
            </p:cNvPr>
            <p:cNvGrpSpPr>
              <a:grpSpLocks/>
            </p:cNvGrpSpPr>
            <p:nvPr/>
          </p:nvGrpSpPr>
          <p:grpSpPr bwMode="auto">
            <a:xfrm>
              <a:off x="6196" y="3345"/>
              <a:ext cx="930" cy="1020"/>
              <a:chOff x="6196" y="3345"/>
              <a:chExt cx="930" cy="1020"/>
            </a:xfrm>
          </p:grpSpPr>
          <p:sp>
            <p:nvSpPr>
              <p:cNvPr id="145498" name="Line 39">
                <a:extLst>
                  <a:ext uri="{FF2B5EF4-FFF2-40B4-BE49-F238E27FC236}">
                    <a16:creationId xmlns:a16="http://schemas.microsoft.com/office/drawing/2014/main" id="{7476A8EF-7D8E-41B2-BE7F-F85308CCB1FC}"/>
                  </a:ext>
                </a:extLst>
              </p:cNvPr>
              <p:cNvSpPr>
                <a:spLocks noChangeShapeType="1"/>
              </p:cNvSpPr>
              <p:nvPr/>
            </p:nvSpPr>
            <p:spPr bwMode="auto">
              <a:xfrm>
                <a:off x="6778" y="3345"/>
                <a:ext cx="0" cy="10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99" name="Rectangle 40">
                <a:extLst>
                  <a:ext uri="{FF2B5EF4-FFF2-40B4-BE49-F238E27FC236}">
                    <a16:creationId xmlns:a16="http://schemas.microsoft.com/office/drawing/2014/main" id="{AC6AC634-6888-416B-8F28-D62CD422FBA0}"/>
                  </a:ext>
                </a:extLst>
              </p:cNvPr>
              <p:cNvSpPr>
                <a:spLocks noChangeArrowheads="1"/>
              </p:cNvSpPr>
              <p:nvPr/>
            </p:nvSpPr>
            <p:spPr bwMode="auto">
              <a:xfrm>
                <a:off x="6196" y="3495"/>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uo</a:t>
                </a:r>
              </a:p>
            </p:txBody>
          </p:sp>
        </p:grpSp>
        <p:grpSp>
          <p:nvGrpSpPr>
            <p:cNvPr id="145494" name="Group 41">
              <a:extLst>
                <a:ext uri="{FF2B5EF4-FFF2-40B4-BE49-F238E27FC236}">
                  <a16:creationId xmlns:a16="http://schemas.microsoft.com/office/drawing/2014/main" id="{DBE735FB-71E0-46EF-A354-D4D7674C526B}"/>
                </a:ext>
              </a:extLst>
            </p:cNvPr>
            <p:cNvGrpSpPr>
              <a:grpSpLocks/>
            </p:cNvGrpSpPr>
            <p:nvPr/>
          </p:nvGrpSpPr>
          <p:grpSpPr bwMode="auto">
            <a:xfrm>
              <a:off x="3120" y="3450"/>
              <a:ext cx="930" cy="795"/>
              <a:chOff x="3120" y="3450"/>
              <a:chExt cx="930" cy="795"/>
            </a:xfrm>
          </p:grpSpPr>
          <p:sp>
            <p:nvSpPr>
              <p:cNvPr id="145496" name="Line 42">
                <a:extLst>
                  <a:ext uri="{FF2B5EF4-FFF2-40B4-BE49-F238E27FC236}">
                    <a16:creationId xmlns:a16="http://schemas.microsoft.com/office/drawing/2014/main" id="{C59E049B-F419-41FC-9B53-BC0DC3D9E412}"/>
                  </a:ext>
                </a:extLst>
              </p:cNvPr>
              <p:cNvSpPr>
                <a:spLocks noChangeShapeType="1"/>
              </p:cNvSpPr>
              <p:nvPr/>
            </p:nvSpPr>
            <p:spPr bwMode="auto">
              <a:xfrm>
                <a:off x="3644" y="3450"/>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97" name="Rectangle 43">
                <a:extLst>
                  <a:ext uri="{FF2B5EF4-FFF2-40B4-BE49-F238E27FC236}">
                    <a16:creationId xmlns:a16="http://schemas.microsoft.com/office/drawing/2014/main" id="{D2A0A432-A37C-453F-B1DF-8C8EA9B2D6D4}"/>
                  </a:ext>
                </a:extLst>
              </p:cNvPr>
              <p:cNvSpPr>
                <a:spLocks noChangeArrowheads="1"/>
              </p:cNvSpPr>
              <p:nvPr/>
            </p:nvSpPr>
            <p:spPr bwMode="auto">
              <a:xfrm>
                <a:off x="3120" y="360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u1</a:t>
                </a:r>
              </a:p>
            </p:txBody>
          </p:sp>
        </p:grpSp>
        <p:sp>
          <p:nvSpPr>
            <p:cNvPr id="145495" name="Rectangle 44">
              <a:extLst>
                <a:ext uri="{FF2B5EF4-FFF2-40B4-BE49-F238E27FC236}">
                  <a16:creationId xmlns:a16="http://schemas.microsoft.com/office/drawing/2014/main" id="{E994EFFC-EFA3-40B8-8D0F-5FF36152573B}"/>
                </a:ext>
              </a:extLst>
            </p:cNvPr>
            <p:cNvSpPr>
              <a:spLocks noChangeArrowheads="1"/>
            </p:cNvSpPr>
            <p:nvPr/>
          </p:nvSpPr>
          <p:spPr bwMode="auto">
            <a:xfrm>
              <a:off x="5924" y="249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io</a:t>
              </a:r>
            </a:p>
          </p:txBody>
        </p:sp>
      </p:grpSp>
      <p:sp>
        <p:nvSpPr>
          <p:cNvPr id="145412" name="Rectangle 45">
            <a:extLst>
              <a:ext uri="{FF2B5EF4-FFF2-40B4-BE49-F238E27FC236}">
                <a16:creationId xmlns:a16="http://schemas.microsoft.com/office/drawing/2014/main" id="{BD17E4FD-6277-42A7-9C25-94CABCDA706E}"/>
              </a:ext>
            </a:extLst>
          </p:cNvPr>
          <p:cNvSpPr>
            <a:spLocks noChangeArrowheads="1"/>
          </p:cNvSpPr>
          <p:nvPr/>
        </p:nvSpPr>
        <p:spPr bwMode="auto">
          <a:xfrm>
            <a:off x="838200" y="9906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rgbClr val="040408"/>
                </a:solidFill>
                <a:latin typeface="宋体" panose="02010600030101010101" pitchFamily="2" charset="-122"/>
              </a:rPr>
              <a:t>一、电阻负载</a:t>
            </a:r>
            <a:r>
              <a:rPr lang="zh-CN" altLang="en-US" sz="2000">
                <a:solidFill>
                  <a:srgbClr val="040408"/>
                </a:solidFill>
              </a:rPr>
              <a:t> </a:t>
            </a:r>
          </a:p>
        </p:txBody>
      </p:sp>
      <p:grpSp>
        <p:nvGrpSpPr>
          <p:cNvPr id="14" name="Group 116">
            <a:extLst>
              <a:ext uri="{FF2B5EF4-FFF2-40B4-BE49-F238E27FC236}">
                <a16:creationId xmlns:a16="http://schemas.microsoft.com/office/drawing/2014/main" id="{C17D7849-5DFA-4E27-BCE3-6A60C6B5DC44}"/>
              </a:ext>
            </a:extLst>
          </p:cNvPr>
          <p:cNvGrpSpPr>
            <a:grpSpLocks/>
          </p:cNvGrpSpPr>
          <p:nvPr/>
        </p:nvGrpSpPr>
        <p:grpSpPr bwMode="auto">
          <a:xfrm>
            <a:off x="5167313" y="2876550"/>
            <a:ext cx="1117600" cy="390525"/>
            <a:chOff x="2444" y="7608"/>
            <a:chExt cx="1761" cy="616"/>
          </a:xfrm>
        </p:grpSpPr>
        <p:sp>
          <p:nvSpPr>
            <p:cNvPr id="145486" name="Line 117">
              <a:extLst>
                <a:ext uri="{FF2B5EF4-FFF2-40B4-BE49-F238E27FC236}">
                  <a16:creationId xmlns:a16="http://schemas.microsoft.com/office/drawing/2014/main" id="{A8A0125A-AE88-44E6-A138-0BF6CA2C9C4A}"/>
                </a:ext>
              </a:extLst>
            </p:cNvPr>
            <p:cNvSpPr>
              <a:spLocks noChangeShapeType="1"/>
            </p:cNvSpPr>
            <p:nvPr/>
          </p:nvSpPr>
          <p:spPr bwMode="auto">
            <a:xfrm>
              <a:off x="2444" y="8220"/>
              <a:ext cx="31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7" name="Line 118">
              <a:extLst>
                <a:ext uri="{FF2B5EF4-FFF2-40B4-BE49-F238E27FC236}">
                  <a16:creationId xmlns:a16="http://schemas.microsoft.com/office/drawing/2014/main" id="{9B8171E2-CA5C-42F2-B522-B2BB38722C36}"/>
                </a:ext>
              </a:extLst>
            </p:cNvPr>
            <p:cNvSpPr>
              <a:spLocks noChangeShapeType="1"/>
            </p:cNvSpPr>
            <p:nvPr/>
          </p:nvSpPr>
          <p:spPr bwMode="auto">
            <a:xfrm flipV="1">
              <a:off x="2774" y="7875"/>
              <a:ext cx="0" cy="34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8" name="Freeform 119">
              <a:extLst>
                <a:ext uri="{FF2B5EF4-FFF2-40B4-BE49-F238E27FC236}">
                  <a16:creationId xmlns:a16="http://schemas.microsoft.com/office/drawing/2014/main" id="{B6210E7F-7E63-4A6E-8F13-8ADD90F5C07D}"/>
                </a:ext>
              </a:extLst>
            </p:cNvPr>
            <p:cNvSpPr>
              <a:spLocks/>
            </p:cNvSpPr>
            <p:nvPr/>
          </p:nvSpPr>
          <p:spPr bwMode="auto">
            <a:xfrm>
              <a:off x="2774" y="7608"/>
              <a:ext cx="1431" cy="616"/>
            </a:xfrm>
            <a:custGeom>
              <a:avLst/>
              <a:gdLst>
                <a:gd name="T0" fmla="*/ 20 w 1431"/>
                <a:gd name="T1" fmla="*/ 290 h 616"/>
                <a:gd name="T2" fmla="*/ 47 w 1431"/>
                <a:gd name="T3" fmla="*/ 265 h 616"/>
                <a:gd name="T4" fmla="*/ 78 w 1431"/>
                <a:gd name="T5" fmla="*/ 241 h 616"/>
                <a:gd name="T6" fmla="*/ 104 w 1431"/>
                <a:gd name="T7" fmla="*/ 216 h 616"/>
                <a:gd name="T8" fmla="*/ 131 w 1431"/>
                <a:gd name="T9" fmla="*/ 191 h 616"/>
                <a:gd name="T10" fmla="*/ 157 w 1431"/>
                <a:gd name="T11" fmla="*/ 170 h 616"/>
                <a:gd name="T12" fmla="*/ 183 w 1431"/>
                <a:gd name="T13" fmla="*/ 148 h 616"/>
                <a:gd name="T14" fmla="*/ 215 w 1431"/>
                <a:gd name="T15" fmla="*/ 131 h 616"/>
                <a:gd name="T16" fmla="*/ 241 w 1431"/>
                <a:gd name="T17" fmla="*/ 113 h 616"/>
                <a:gd name="T18" fmla="*/ 267 w 1431"/>
                <a:gd name="T19" fmla="*/ 95 h 616"/>
                <a:gd name="T20" fmla="*/ 293 w 1431"/>
                <a:gd name="T21" fmla="*/ 78 h 616"/>
                <a:gd name="T22" fmla="*/ 325 w 1431"/>
                <a:gd name="T23" fmla="*/ 63 h 616"/>
                <a:gd name="T24" fmla="*/ 351 w 1431"/>
                <a:gd name="T25" fmla="*/ 53 h 616"/>
                <a:gd name="T26" fmla="*/ 377 w 1431"/>
                <a:gd name="T27" fmla="*/ 42 h 616"/>
                <a:gd name="T28" fmla="*/ 403 w 1431"/>
                <a:gd name="T29" fmla="*/ 32 h 616"/>
                <a:gd name="T30" fmla="*/ 430 w 1431"/>
                <a:gd name="T31" fmla="*/ 21 h 616"/>
                <a:gd name="T32" fmla="*/ 461 w 1431"/>
                <a:gd name="T33" fmla="*/ 14 h 616"/>
                <a:gd name="T34" fmla="*/ 487 w 1431"/>
                <a:gd name="T35" fmla="*/ 7 h 616"/>
                <a:gd name="T36" fmla="*/ 513 w 1431"/>
                <a:gd name="T37" fmla="*/ 3 h 616"/>
                <a:gd name="T38" fmla="*/ 540 w 1431"/>
                <a:gd name="T39" fmla="*/ 3 h 616"/>
                <a:gd name="T40" fmla="*/ 571 w 1431"/>
                <a:gd name="T41" fmla="*/ 0 h 616"/>
                <a:gd name="T42" fmla="*/ 597 w 1431"/>
                <a:gd name="T43" fmla="*/ 0 h 616"/>
                <a:gd name="T44" fmla="*/ 624 w 1431"/>
                <a:gd name="T45" fmla="*/ 3 h 616"/>
                <a:gd name="T46" fmla="*/ 650 w 1431"/>
                <a:gd name="T47" fmla="*/ 7 h 616"/>
                <a:gd name="T48" fmla="*/ 676 w 1431"/>
                <a:gd name="T49" fmla="*/ 10 h 616"/>
                <a:gd name="T50" fmla="*/ 708 w 1431"/>
                <a:gd name="T51" fmla="*/ 17 h 616"/>
                <a:gd name="T52" fmla="*/ 734 w 1431"/>
                <a:gd name="T53" fmla="*/ 28 h 616"/>
                <a:gd name="T54" fmla="*/ 760 w 1431"/>
                <a:gd name="T55" fmla="*/ 39 h 616"/>
                <a:gd name="T56" fmla="*/ 786 w 1431"/>
                <a:gd name="T57" fmla="*/ 49 h 616"/>
                <a:gd name="T58" fmla="*/ 812 w 1431"/>
                <a:gd name="T59" fmla="*/ 60 h 616"/>
                <a:gd name="T60" fmla="*/ 844 w 1431"/>
                <a:gd name="T61" fmla="*/ 74 h 616"/>
                <a:gd name="T62" fmla="*/ 870 w 1431"/>
                <a:gd name="T63" fmla="*/ 92 h 616"/>
                <a:gd name="T64" fmla="*/ 896 w 1431"/>
                <a:gd name="T65" fmla="*/ 106 h 616"/>
                <a:gd name="T66" fmla="*/ 923 w 1431"/>
                <a:gd name="T67" fmla="*/ 124 h 616"/>
                <a:gd name="T68" fmla="*/ 954 w 1431"/>
                <a:gd name="T69" fmla="*/ 145 h 616"/>
                <a:gd name="T70" fmla="*/ 980 w 1431"/>
                <a:gd name="T71" fmla="*/ 166 h 616"/>
                <a:gd name="T72" fmla="*/ 1006 w 1431"/>
                <a:gd name="T73" fmla="*/ 187 h 616"/>
                <a:gd name="T74" fmla="*/ 1033 w 1431"/>
                <a:gd name="T75" fmla="*/ 209 h 616"/>
                <a:gd name="T76" fmla="*/ 1059 w 1431"/>
                <a:gd name="T77" fmla="*/ 233 h 616"/>
                <a:gd name="T78" fmla="*/ 1090 w 1431"/>
                <a:gd name="T79" fmla="*/ 258 h 616"/>
                <a:gd name="T80" fmla="*/ 1117 w 1431"/>
                <a:gd name="T81" fmla="*/ 283 h 616"/>
                <a:gd name="T82" fmla="*/ 1143 w 1431"/>
                <a:gd name="T83" fmla="*/ 308 h 616"/>
                <a:gd name="T84" fmla="*/ 1169 w 1431"/>
                <a:gd name="T85" fmla="*/ 336 h 616"/>
                <a:gd name="T86" fmla="*/ 1195 w 1431"/>
                <a:gd name="T87" fmla="*/ 364 h 616"/>
                <a:gd name="T88" fmla="*/ 1227 w 1431"/>
                <a:gd name="T89" fmla="*/ 393 h 616"/>
                <a:gd name="T90" fmla="*/ 1253 w 1431"/>
                <a:gd name="T91" fmla="*/ 421 h 616"/>
                <a:gd name="T92" fmla="*/ 1279 w 1431"/>
                <a:gd name="T93" fmla="*/ 449 h 616"/>
                <a:gd name="T94" fmla="*/ 1305 w 1431"/>
                <a:gd name="T95" fmla="*/ 481 h 616"/>
                <a:gd name="T96" fmla="*/ 1337 w 1431"/>
                <a:gd name="T97" fmla="*/ 513 h 616"/>
                <a:gd name="T98" fmla="*/ 1363 w 1431"/>
                <a:gd name="T99" fmla="*/ 542 h 616"/>
                <a:gd name="T100" fmla="*/ 1389 w 1431"/>
                <a:gd name="T101" fmla="*/ 573 h 616"/>
                <a:gd name="T102" fmla="*/ 1416 w 1431"/>
                <a:gd name="T103" fmla="*/ 602 h 6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31"/>
                <a:gd name="T157" fmla="*/ 0 h 616"/>
                <a:gd name="T158" fmla="*/ 1431 w 1431"/>
                <a:gd name="T159" fmla="*/ 616 h 6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31" h="616">
                  <a:moveTo>
                    <a:pt x="0" y="311"/>
                  </a:moveTo>
                  <a:lnTo>
                    <a:pt x="5" y="308"/>
                  </a:lnTo>
                  <a:lnTo>
                    <a:pt x="10" y="301"/>
                  </a:lnTo>
                  <a:lnTo>
                    <a:pt x="15" y="297"/>
                  </a:lnTo>
                  <a:lnTo>
                    <a:pt x="20" y="290"/>
                  </a:lnTo>
                  <a:lnTo>
                    <a:pt x="31" y="283"/>
                  </a:lnTo>
                  <a:lnTo>
                    <a:pt x="31" y="279"/>
                  </a:lnTo>
                  <a:lnTo>
                    <a:pt x="41" y="272"/>
                  </a:lnTo>
                  <a:lnTo>
                    <a:pt x="41" y="269"/>
                  </a:lnTo>
                  <a:lnTo>
                    <a:pt x="47" y="265"/>
                  </a:lnTo>
                  <a:lnTo>
                    <a:pt x="57" y="258"/>
                  </a:lnTo>
                  <a:lnTo>
                    <a:pt x="57" y="255"/>
                  </a:lnTo>
                  <a:lnTo>
                    <a:pt x="68" y="248"/>
                  </a:lnTo>
                  <a:lnTo>
                    <a:pt x="73" y="244"/>
                  </a:lnTo>
                  <a:lnTo>
                    <a:pt x="78" y="241"/>
                  </a:lnTo>
                  <a:lnTo>
                    <a:pt x="83" y="233"/>
                  </a:lnTo>
                  <a:lnTo>
                    <a:pt x="83" y="230"/>
                  </a:lnTo>
                  <a:lnTo>
                    <a:pt x="94" y="226"/>
                  </a:lnTo>
                  <a:lnTo>
                    <a:pt x="99" y="219"/>
                  </a:lnTo>
                  <a:lnTo>
                    <a:pt x="104" y="216"/>
                  </a:lnTo>
                  <a:lnTo>
                    <a:pt x="110" y="209"/>
                  </a:lnTo>
                  <a:lnTo>
                    <a:pt x="115" y="205"/>
                  </a:lnTo>
                  <a:lnTo>
                    <a:pt x="120" y="202"/>
                  </a:lnTo>
                  <a:lnTo>
                    <a:pt x="125" y="198"/>
                  </a:lnTo>
                  <a:lnTo>
                    <a:pt x="131" y="191"/>
                  </a:lnTo>
                  <a:lnTo>
                    <a:pt x="136" y="187"/>
                  </a:lnTo>
                  <a:lnTo>
                    <a:pt x="141" y="184"/>
                  </a:lnTo>
                  <a:lnTo>
                    <a:pt x="146" y="180"/>
                  </a:lnTo>
                  <a:lnTo>
                    <a:pt x="152" y="177"/>
                  </a:lnTo>
                  <a:lnTo>
                    <a:pt x="157" y="170"/>
                  </a:lnTo>
                  <a:lnTo>
                    <a:pt x="167" y="166"/>
                  </a:lnTo>
                  <a:lnTo>
                    <a:pt x="167" y="163"/>
                  </a:lnTo>
                  <a:lnTo>
                    <a:pt x="178" y="159"/>
                  </a:lnTo>
                  <a:lnTo>
                    <a:pt x="183" y="152"/>
                  </a:lnTo>
                  <a:lnTo>
                    <a:pt x="183" y="148"/>
                  </a:lnTo>
                  <a:lnTo>
                    <a:pt x="194" y="145"/>
                  </a:lnTo>
                  <a:lnTo>
                    <a:pt x="194" y="141"/>
                  </a:lnTo>
                  <a:lnTo>
                    <a:pt x="204" y="138"/>
                  </a:lnTo>
                  <a:lnTo>
                    <a:pt x="209" y="134"/>
                  </a:lnTo>
                  <a:lnTo>
                    <a:pt x="215" y="131"/>
                  </a:lnTo>
                  <a:lnTo>
                    <a:pt x="220" y="127"/>
                  </a:lnTo>
                  <a:lnTo>
                    <a:pt x="225" y="124"/>
                  </a:lnTo>
                  <a:lnTo>
                    <a:pt x="230" y="120"/>
                  </a:lnTo>
                  <a:lnTo>
                    <a:pt x="236" y="117"/>
                  </a:lnTo>
                  <a:lnTo>
                    <a:pt x="241" y="113"/>
                  </a:lnTo>
                  <a:lnTo>
                    <a:pt x="246" y="110"/>
                  </a:lnTo>
                  <a:lnTo>
                    <a:pt x="251" y="106"/>
                  </a:lnTo>
                  <a:lnTo>
                    <a:pt x="256" y="102"/>
                  </a:lnTo>
                  <a:lnTo>
                    <a:pt x="262" y="99"/>
                  </a:lnTo>
                  <a:lnTo>
                    <a:pt x="267" y="95"/>
                  </a:lnTo>
                  <a:lnTo>
                    <a:pt x="277" y="92"/>
                  </a:lnTo>
                  <a:lnTo>
                    <a:pt x="277" y="88"/>
                  </a:lnTo>
                  <a:lnTo>
                    <a:pt x="283" y="85"/>
                  </a:lnTo>
                  <a:lnTo>
                    <a:pt x="288" y="81"/>
                  </a:lnTo>
                  <a:lnTo>
                    <a:pt x="293" y="78"/>
                  </a:lnTo>
                  <a:lnTo>
                    <a:pt x="304" y="74"/>
                  </a:lnTo>
                  <a:lnTo>
                    <a:pt x="314" y="71"/>
                  </a:lnTo>
                  <a:lnTo>
                    <a:pt x="319" y="67"/>
                  </a:lnTo>
                  <a:lnTo>
                    <a:pt x="325" y="63"/>
                  </a:lnTo>
                  <a:lnTo>
                    <a:pt x="330" y="63"/>
                  </a:lnTo>
                  <a:lnTo>
                    <a:pt x="330" y="60"/>
                  </a:lnTo>
                  <a:lnTo>
                    <a:pt x="340" y="56"/>
                  </a:lnTo>
                  <a:lnTo>
                    <a:pt x="346" y="53"/>
                  </a:lnTo>
                  <a:lnTo>
                    <a:pt x="351" y="53"/>
                  </a:lnTo>
                  <a:lnTo>
                    <a:pt x="356" y="49"/>
                  </a:lnTo>
                  <a:lnTo>
                    <a:pt x="361" y="46"/>
                  </a:lnTo>
                  <a:lnTo>
                    <a:pt x="367" y="46"/>
                  </a:lnTo>
                  <a:lnTo>
                    <a:pt x="372" y="42"/>
                  </a:lnTo>
                  <a:lnTo>
                    <a:pt x="377" y="42"/>
                  </a:lnTo>
                  <a:lnTo>
                    <a:pt x="382" y="39"/>
                  </a:lnTo>
                  <a:lnTo>
                    <a:pt x="388" y="35"/>
                  </a:lnTo>
                  <a:lnTo>
                    <a:pt x="393" y="35"/>
                  </a:lnTo>
                  <a:lnTo>
                    <a:pt x="398" y="32"/>
                  </a:lnTo>
                  <a:lnTo>
                    <a:pt x="403" y="32"/>
                  </a:lnTo>
                  <a:lnTo>
                    <a:pt x="414" y="28"/>
                  </a:lnTo>
                  <a:lnTo>
                    <a:pt x="424" y="25"/>
                  </a:lnTo>
                  <a:lnTo>
                    <a:pt x="430" y="21"/>
                  </a:lnTo>
                  <a:lnTo>
                    <a:pt x="440" y="17"/>
                  </a:lnTo>
                  <a:lnTo>
                    <a:pt x="451" y="17"/>
                  </a:lnTo>
                  <a:lnTo>
                    <a:pt x="456" y="14"/>
                  </a:lnTo>
                  <a:lnTo>
                    <a:pt x="461" y="14"/>
                  </a:lnTo>
                  <a:lnTo>
                    <a:pt x="466" y="14"/>
                  </a:lnTo>
                  <a:lnTo>
                    <a:pt x="472" y="10"/>
                  </a:lnTo>
                  <a:lnTo>
                    <a:pt x="477" y="10"/>
                  </a:lnTo>
                  <a:lnTo>
                    <a:pt x="482" y="10"/>
                  </a:lnTo>
                  <a:lnTo>
                    <a:pt x="487" y="7"/>
                  </a:lnTo>
                  <a:lnTo>
                    <a:pt x="492" y="7"/>
                  </a:lnTo>
                  <a:lnTo>
                    <a:pt x="498" y="7"/>
                  </a:lnTo>
                  <a:lnTo>
                    <a:pt x="503" y="7"/>
                  </a:lnTo>
                  <a:lnTo>
                    <a:pt x="508" y="3"/>
                  </a:lnTo>
                  <a:lnTo>
                    <a:pt x="513" y="3"/>
                  </a:lnTo>
                  <a:lnTo>
                    <a:pt x="524" y="3"/>
                  </a:lnTo>
                  <a:lnTo>
                    <a:pt x="529" y="3"/>
                  </a:lnTo>
                  <a:lnTo>
                    <a:pt x="540" y="3"/>
                  </a:lnTo>
                  <a:lnTo>
                    <a:pt x="550" y="0"/>
                  </a:lnTo>
                  <a:lnTo>
                    <a:pt x="561" y="0"/>
                  </a:lnTo>
                  <a:lnTo>
                    <a:pt x="566" y="0"/>
                  </a:lnTo>
                  <a:lnTo>
                    <a:pt x="571" y="0"/>
                  </a:lnTo>
                  <a:lnTo>
                    <a:pt x="576" y="0"/>
                  </a:lnTo>
                  <a:lnTo>
                    <a:pt x="587" y="0"/>
                  </a:lnTo>
                  <a:lnTo>
                    <a:pt x="592" y="0"/>
                  </a:lnTo>
                  <a:lnTo>
                    <a:pt x="597" y="0"/>
                  </a:lnTo>
                  <a:lnTo>
                    <a:pt x="603" y="0"/>
                  </a:lnTo>
                  <a:lnTo>
                    <a:pt x="608" y="3"/>
                  </a:lnTo>
                  <a:lnTo>
                    <a:pt x="613" y="3"/>
                  </a:lnTo>
                  <a:lnTo>
                    <a:pt x="618" y="3"/>
                  </a:lnTo>
                  <a:lnTo>
                    <a:pt x="624" y="3"/>
                  </a:lnTo>
                  <a:lnTo>
                    <a:pt x="629" y="3"/>
                  </a:lnTo>
                  <a:lnTo>
                    <a:pt x="634" y="3"/>
                  </a:lnTo>
                  <a:lnTo>
                    <a:pt x="639" y="7"/>
                  </a:lnTo>
                  <a:lnTo>
                    <a:pt x="650" y="7"/>
                  </a:lnTo>
                  <a:lnTo>
                    <a:pt x="660" y="7"/>
                  </a:lnTo>
                  <a:lnTo>
                    <a:pt x="660" y="10"/>
                  </a:lnTo>
                  <a:lnTo>
                    <a:pt x="666" y="10"/>
                  </a:lnTo>
                  <a:lnTo>
                    <a:pt x="676" y="10"/>
                  </a:lnTo>
                  <a:lnTo>
                    <a:pt x="687" y="14"/>
                  </a:lnTo>
                  <a:lnTo>
                    <a:pt x="697" y="14"/>
                  </a:lnTo>
                  <a:lnTo>
                    <a:pt x="702" y="17"/>
                  </a:lnTo>
                  <a:lnTo>
                    <a:pt x="708" y="17"/>
                  </a:lnTo>
                  <a:lnTo>
                    <a:pt x="713" y="21"/>
                  </a:lnTo>
                  <a:lnTo>
                    <a:pt x="718" y="21"/>
                  </a:lnTo>
                  <a:lnTo>
                    <a:pt x="723" y="25"/>
                  </a:lnTo>
                  <a:lnTo>
                    <a:pt x="728" y="28"/>
                  </a:lnTo>
                  <a:lnTo>
                    <a:pt x="734" y="28"/>
                  </a:lnTo>
                  <a:lnTo>
                    <a:pt x="739" y="32"/>
                  </a:lnTo>
                  <a:lnTo>
                    <a:pt x="744" y="32"/>
                  </a:lnTo>
                  <a:lnTo>
                    <a:pt x="749" y="35"/>
                  </a:lnTo>
                  <a:lnTo>
                    <a:pt x="760" y="35"/>
                  </a:lnTo>
                  <a:lnTo>
                    <a:pt x="760" y="39"/>
                  </a:lnTo>
                  <a:lnTo>
                    <a:pt x="765" y="39"/>
                  </a:lnTo>
                  <a:lnTo>
                    <a:pt x="770" y="42"/>
                  </a:lnTo>
                  <a:lnTo>
                    <a:pt x="776" y="42"/>
                  </a:lnTo>
                  <a:lnTo>
                    <a:pt x="786" y="46"/>
                  </a:lnTo>
                  <a:lnTo>
                    <a:pt x="786" y="49"/>
                  </a:lnTo>
                  <a:lnTo>
                    <a:pt x="797" y="49"/>
                  </a:lnTo>
                  <a:lnTo>
                    <a:pt x="797" y="53"/>
                  </a:lnTo>
                  <a:lnTo>
                    <a:pt x="807" y="56"/>
                  </a:lnTo>
                  <a:lnTo>
                    <a:pt x="812" y="56"/>
                  </a:lnTo>
                  <a:lnTo>
                    <a:pt x="812" y="60"/>
                  </a:lnTo>
                  <a:lnTo>
                    <a:pt x="823" y="63"/>
                  </a:lnTo>
                  <a:lnTo>
                    <a:pt x="828" y="67"/>
                  </a:lnTo>
                  <a:lnTo>
                    <a:pt x="833" y="67"/>
                  </a:lnTo>
                  <a:lnTo>
                    <a:pt x="839" y="71"/>
                  </a:lnTo>
                  <a:lnTo>
                    <a:pt x="844" y="74"/>
                  </a:lnTo>
                  <a:lnTo>
                    <a:pt x="849" y="78"/>
                  </a:lnTo>
                  <a:lnTo>
                    <a:pt x="854" y="81"/>
                  </a:lnTo>
                  <a:lnTo>
                    <a:pt x="860" y="85"/>
                  </a:lnTo>
                  <a:lnTo>
                    <a:pt x="865" y="85"/>
                  </a:lnTo>
                  <a:lnTo>
                    <a:pt x="870" y="92"/>
                  </a:lnTo>
                  <a:lnTo>
                    <a:pt x="875" y="95"/>
                  </a:lnTo>
                  <a:lnTo>
                    <a:pt x="881" y="99"/>
                  </a:lnTo>
                  <a:lnTo>
                    <a:pt x="886" y="99"/>
                  </a:lnTo>
                  <a:lnTo>
                    <a:pt x="896" y="102"/>
                  </a:lnTo>
                  <a:lnTo>
                    <a:pt x="896" y="106"/>
                  </a:lnTo>
                  <a:lnTo>
                    <a:pt x="907" y="110"/>
                  </a:lnTo>
                  <a:lnTo>
                    <a:pt x="907" y="113"/>
                  </a:lnTo>
                  <a:lnTo>
                    <a:pt x="912" y="117"/>
                  </a:lnTo>
                  <a:lnTo>
                    <a:pt x="923" y="120"/>
                  </a:lnTo>
                  <a:lnTo>
                    <a:pt x="923" y="124"/>
                  </a:lnTo>
                  <a:lnTo>
                    <a:pt x="933" y="127"/>
                  </a:lnTo>
                  <a:lnTo>
                    <a:pt x="938" y="131"/>
                  </a:lnTo>
                  <a:lnTo>
                    <a:pt x="944" y="134"/>
                  </a:lnTo>
                  <a:lnTo>
                    <a:pt x="949" y="138"/>
                  </a:lnTo>
                  <a:lnTo>
                    <a:pt x="954" y="145"/>
                  </a:lnTo>
                  <a:lnTo>
                    <a:pt x="959" y="148"/>
                  </a:lnTo>
                  <a:lnTo>
                    <a:pt x="965" y="152"/>
                  </a:lnTo>
                  <a:lnTo>
                    <a:pt x="970" y="156"/>
                  </a:lnTo>
                  <a:lnTo>
                    <a:pt x="975" y="163"/>
                  </a:lnTo>
                  <a:lnTo>
                    <a:pt x="980" y="166"/>
                  </a:lnTo>
                  <a:lnTo>
                    <a:pt x="985" y="170"/>
                  </a:lnTo>
                  <a:lnTo>
                    <a:pt x="991" y="173"/>
                  </a:lnTo>
                  <a:lnTo>
                    <a:pt x="996" y="177"/>
                  </a:lnTo>
                  <a:lnTo>
                    <a:pt x="1006" y="180"/>
                  </a:lnTo>
                  <a:lnTo>
                    <a:pt x="1006" y="187"/>
                  </a:lnTo>
                  <a:lnTo>
                    <a:pt x="1012" y="191"/>
                  </a:lnTo>
                  <a:lnTo>
                    <a:pt x="1017" y="195"/>
                  </a:lnTo>
                  <a:lnTo>
                    <a:pt x="1022" y="198"/>
                  </a:lnTo>
                  <a:lnTo>
                    <a:pt x="1033" y="205"/>
                  </a:lnTo>
                  <a:lnTo>
                    <a:pt x="1033" y="209"/>
                  </a:lnTo>
                  <a:lnTo>
                    <a:pt x="1043" y="212"/>
                  </a:lnTo>
                  <a:lnTo>
                    <a:pt x="1048" y="216"/>
                  </a:lnTo>
                  <a:lnTo>
                    <a:pt x="1054" y="223"/>
                  </a:lnTo>
                  <a:lnTo>
                    <a:pt x="1059" y="226"/>
                  </a:lnTo>
                  <a:lnTo>
                    <a:pt x="1059" y="233"/>
                  </a:lnTo>
                  <a:lnTo>
                    <a:pt x="1069" y="237"/>
                  </a:lnTo>
                  <a:lnTo>
                    <a:pt x="1075" y="241"/>
                  </a:lnTo>
                  <a:lnTo>
                    <a:pt x="1080" y="248"/>
                  </a:lnTo>
                  <a:lnTo>
                    <a:pt x="1085" y="251"/>
                  </a:lnTo>
                  <a:lnTo>
                    <a:pt x="1090" y="258"/>
                  </a:lnTo>
                  <a:lnTo>
                    <a:pt x="1096" y="262"/>
                  </a:lnTo>
                  <a:lnTo>
                    <a:pt x="1101" y="265"/>
                  </a:lnTo>
                  <a:lnTo>
                    <a:pt x="1106" y="272"/>
                  </a:lnTo>
                  <a:lnTo>
                    <a:pt x="1111" y="276"/>
                  </a:lnTo>
                  <a:lnTo>
                    <a:pt x="1117" y="283"/>
                  </a:lnTo>
                  <a:lnTo>
                    <a:pt x="1122" y="287"/>
                  </a:lnTo>
                  <a:lnTo>
                    <a:pt x="1127" y="294"/>
                  </a:lnTo>
                  <a:lnTo>
                    <a:pt x="1132" y="297"/>
                  </a:lnTo>
                  <a:lnTo>
                    <a:pt x="1143" y="304"/>
                  </a:lnTo>
                  <a:lnTo>
                    <a:pt x="1143" y="308"/>
                  </a:lnTo>
                  <a:lnTo>
                    <a:pt x="1153" y="315"/>
                  </a:lnTo>
                  <a:lnTo>
                    <a:pt x="1159" y="318"/>
                  </a:lnTo>
                  <a:lnTo>
                    <a:pt x="1159" y="326"/>
                  </a:lnTo>
                  <a:lnTo>
                    <a:pt x="1169" y="329"/>
                  </a:lnTo>
                  <a:lnTo>
                    <a:pt x="1169" y="336"/>
                  </a:lnTo>
                  <a:lnTo>
                    <a:pt x="1180" y="340"/>
                  </a:lnTo>
                  <a:lnTo>
                    <a:pt x="1185" y="347"/>
                  </a:lnTo>
                  <a:lnTo>
                    <a:pt x="1190" y="350"/>
                  </a:lnTo>
                  <a:lnTo>
                    <a:pt x="1195" y="357"/>
                  </a:lnTo>
                  <a:lnTo>
                    <a:pt x="1195" y="364"/>
                  </a:lnTo>
                  <a:lnTo>
                    <a:pt x="1206" y="372"/>
                  </a:lnTo>
                  <a:lnTo>
                    <a:pt x="1211" y="375"/>
                  </a:lnTo>
                  <a:lnTo>
                    <a:pt x="1216" y="382"/>
                  </a:lnTo>
                  <a:lnTo>
                    <a:pt x="1221" y="386"/>
                  </a:lnTo>
                  <a:lnTo>
                    <a:pt x="1227" y="393"/>
                  </a:lnTo>
                  <a:lnTo>
                    <a:pt x="1232" y="396"/>
                  </a:lnTo>
                  <a:lnTo>
                    <a:pt x="1237" y="403"/>
                  </a:lnTo>
                  <a:lnTo>
                    <a:pt x="1242" y="411"/>
                  </a:lnTo>
                  <a:lnTo>
                    <a:pt x="1248" y="414"/>
                  </a:lnTo>
                  <a:lnTo>
                    <a:pt x="1253" y="421"/>
                  </a:lnTo>
                  <a:lnTo>
                    <a:pt x="1258" y="428"/>
                  </a:lnTo>
                  <a:lnTo>
                    <a:pt x="1263" y="435"/>
                  </a:lnTo>
                  <a:lnTo>
                    <a:pt x="1269" y="439"/>
                  </a:lnTo>
                  <a:lnTo>
                    <a:pt x="1279" y="446"/>
                  </a:lnTo>
                  <a:lnTo>
                    <a:pt x="1279" y="449"/>
                  </a:lnTo>
                  <a:lnTo>
                    <a:pt x="1290" y="457"/>
                  </a:lnTo>
                  <a:lnTo>
                    <a:pt x="1295" y="464"/>
                  </a:lnTo>
                  <a:lnTo>
                    <a:pt x="1295" y="467"/>
                  </a:lnTo>
                  <a:lnTo>
                    <a:pt x="1305" y="474"/>
                  </a:lnTo>
                  <a:lnTo>
                    <a:pt x="1305" y="481"/>
                  </a:lnTo>
                  <a:lnTo>
                    <a:pt x="1316" y="485"/>
                  </a:lnTo>
                  <a:lnTo>
                    <a:pt x="1321" y="495"/>
                  </a:lnTo>
                  <a:lnTo>
                    <a:pt x="1326" y="499"/>
                  </a:lnTo>
                  <a:lnTo>
                    <a:pt x="1332" y="506"/>
                  </a:lnTo>
                  <a:lnTo>
                    <a:pt x="1337" y="513"/>
                  </a:lnTo>
                  <a:lnTo>
                    <a:pt x="1342" y="517"/>
                  </a:lnTo>
                  <a:lnTo>
                    <a:pt x="1347" y="524"/>
                  </a:lnTo>
                  <a:lnTo>
                    <a:pt x="1353" y="531"/>
                  </a:lnTo>
                  <a:lnTo>
                    <a:pt x="1358" y="534"/>
                  </a:lnTo>
                  <a:lnTo>
                    <a:pt x="1363" y="542"/>
                  </a:lnTo>
                  <a:lnTo>
                    <a:pt x="1368" y="549"/>
                  </a:lnTo>
                  <a:lnTo>
                    <a:pt x="1374" y="552"/>
                  </a:lnTo>
                  <a:lnTo>
                    <a:pt x="1379" y="563"/>
                  </a:lnTo>
                  <a:lnTo>
                    <a:pt x="1389" y="566"/>
                  </a:lnTo>
                  <a:lnTo>
                    <a:pt x="1389" y="573"/>
                  </a:lnTo>
                  <a:lnTo>
                    <a:pt x="1395" y="580"/>
                  </a:lnTo>
                  <a:lnTo>
                    <a:pt x="1405" y="584"/>
                  </a:lnTo>
                  <a:lnTo>
                    <a:pt x="1405" y="591"/>
                  </a:lnTo>
                  <a:lnTo>
                    <a:pt x="1416" y="598"/>
                  </a:lnTo>
                  <a:lnTo>
                    <a:pt x="1416" y="602"/>
                  </a:lnTo>
                  <a:lnTo>
                    <a:pt x="1426" y="609"/>
                  </a:lnTo>
                  <a:lnTo>
                    <a:pt x="1431" y="616"/>
                  </a:lnTo>
                </a:path>
              </a:pathLst>
            </a:custGeom>
            <a:noFill/>
            <a:ln w="2667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5" name="Group 121">
            <a:extLst>
              <a:ext uri="{FF2B5EF4-FFF2-40B4-BE49-F238E27FC236}">
                <a16:creationId xmlns:a16="http://schemas.microsoft.com/office/drawing/2014/main" id="{8573F505-86E2-4A17-BCD0-3D62C9B0EEA5}"/>
              </a:ext>
            </a:extLst>
          </p:cNvPr>
          <p:cNvGrpSpPr>
            <a:grpSpLocks/>
          </p:cNvGrpSpPr>
          <p:nvPr/>
        </p:nvGrpSpPr>
        <p:grpSpPr bwMode="auto">
          <a:xfrm flipV="1">
            <a:off x="6291263" y="3257550"/>
            <a:ext cx="1117600" cy="390525"/>
            <a:chOff x="2444" y="7608"/>
            <a:chExt cx="1761" cy="616"/>
          </a:xfrm>
        </p:grpSpPr>
        <p:sp>
          <p:nvSpPr>
            <p:cNvPr id="145483" name="Line 122">
              <a:extLst>
                <a:ext uri="{FF2B5EF4-FFF2-40B4-BE49-F238E27FC236}">
                  <a16:creationId xmlns:a16="http://schemas.microsoft.com/office/drawing/2014/main" id="{0954F5A3-EC56-42CB-89A9-89D8BBB1DFD7}"/>
                </a:ext>
              </a:extLst>
            </p:cNvPr>
            <p:cNvSpPr>
              <a:spLocks noChangeShapeType="1"/>
            </p:cNvSpPr>
            <p:nvPr/>
          </p:nvSpPr>
          <p:spPr bwMode="auto">
            <a:xfrm>
              <a:off x="2444" y="8220"/>
              <a:ext cx="31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4" name="Line 123">
              <a:extLst>
                <a:ext uri="{FF2B5EF4-FFF2-40B4-BE49-F238E27FC236}">
                  <a16:creationId xmlns:a16="http://schemas.microsoft.com/office/drawing/2014/main" id="{0264B69F-DB8A-4C4D-AC6B-23F232A63C75}"/>
                </a:ext>
              </a:extLst>
            </p:cNvPr>
            <p:cNvSpPr>
              <a:spLocks noChangeShapeType="1"/>
            </p:cNvSpPr>
            <p:nvPr/>
          </p:nvSpPr>
          <p:spPr bwMode="auto">
            <a:xfrm flipV="1">
              <a:off x="2774" y="7875"/>
              <a:ext cx="0" cy="34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5" name="Freeform 124">
              <a:extLst>
                <a:ext uri="{FF2B5EF4-FFF2-40B4-BE49-F238E27FC236}">
                  <a16:creationId xmlns:a16="http://schemas.microsoft.com/office/drawing/2014/main" id="{F8BA6E32-7F9C-4C16-B2D7-3A027C413CB8}"/>
                </a:ext>
              </a:extLst>
            </p:cNvPr>
            <p:cNvSpPr>
              <a:spLocks/>
            </p:cNvSpPr>
            <p:nvPr/>
          </p:nvSpPr>
          <p:spPr bwMode="auto">
            <a:xfrm>
              <a:off x="2774" y="7608"/>
              <a:ext cx="1431" cy="616"/>
            </a:xfrm>
            <a:custGeom>
              <a:avLst/>
              <a:gdLst>
                <a:gd name="T0" fmla="*/ 20 w 1431"/>
                <a:gd name="T1" fmla="*/ 290 h 616"/>
                <a:gd name="T2" fmla="*/ 47 w 1431"/>
                <a:gd name="T3" fmla="*/ 265 h 616"/>
                <a:gd name="T4" fmla="*/ 78 w 1431"/>
                <a:gd name="T5" fmla="*/ 241 h 616"/>
                <a:gd name="T6" fmla="*/ 104 w 1431"/>
                <a:gd name="T7" fmla="*/ 216 h 616"/>
                <a:gd name="T8" fmla="*/ 131 w 1431"/>
                <a:gd name="T9" fmla="*/ 191 h 616"/>
                <a:gd name="T10" fmla="*/ 157 w 1431"/>
                <a:gd name="T11" fmla="*/ 170 h 616"/>
                <a:gd name="T12" fmla="*/ 183 w 1431"/>
                <a:gd name="T13" fmla="*/ 148 h 616"/>
                <a:gd name="T14" fmla="*/ 215 w 1431"/>
                <a:gd name="T15" fmla="*/ 131 h 616"/>
                <a:gd name="T16" fmla="*/ 241 w 1431"/>
                <a:gd name="T17" fmla="*/ 113 h 616"/>
                <a:gd name="T18" fmla="*/ 267 w 1431"/>
                <a:gd name="T19" fmla="*/ 95 h 616"/>
                <a:gd name="T20" fmla="*/ 293 w 1431"/>
                <a:gd name="T21" fmla="*/ 78 h 616"/>
                <a:gd name="T22" fmla="*/ 325 w 1431"/>
                <a:gd name="T23" fmla="*/ 63 h 616"/>
                <a:gd name="T24" fmla="*/ 351 w 1431"/>
                <a:gd name="T25" fmla="*/ 53 h 616"/>
                <a:gd name="T26" fmla="*/ 377 w 1431"/>
                <a:gd name="T27" fmla="*/ 42 h 616"/>
                <a:gd name="T28" fmla="*/ 403 w 1431"/>
                <a:gd name="T29" fmla="*/ 32 h 616"/>
                <a:gd name="T30" fmla="*/ 430 w 1431"/>
                <a:gd name="T31" fmla="*/ 21 h 616"/>
                <a:gd name="T32" fmla="*/ 461 w 1431"/>
                <a:gd name="T33" fmla="*/ 14 h 616"/>
                <a:gd name="T34" fmla="*/ 487 w 1431"/>
                <a:gd name="T35" fmla="*/ 7 h 616"/>
                <a:gd name="T36" fmla="*/ 513 w 1431"/>
                <a:gd name="T37" fmla="*/ 3 h 616"/>
                <a:gd name="T38" fmla="*/ 540 w 1431"/>
                <a:gd name="T39" fmla="*/ 3 h 616"/>
                <a:gd name="T40" fmla="*/ 571 w 1431"/>
                <a:gd name="T41" fmla="*/ 0 h 616"/>
                <a:gd name="T42" fmla="*/ 597 w 1431"/>
                <a:gd name="T43" fmla="*/ 0 h 616"/>
                <a:gd name="T44" fmla="*/ 624 w 1431"/>
                <a:gd name="T45" fmla="*/ 3 h 616"/>
                <a:gd name="T46" fmla="*/ 650 w 1431"/>
                <a:gd name="T47" fmla="*/ 7 h 616"/>
                <a:gd name="T48" fmla="*/ 676 w 1431"/>
                <a:gd name="T49" fmla="*/ 10 h 616"/>
                <a:gd name="T50" fmla="*/ 708 w 1431"/>
                <a:gd name="T51" fmla="*/ 17 h 616"/>
                <a:gd name="T52" fmla="*/ 734 w 1431"/>
                <a:gd name="T53" fmla="*/ 28 h 616"/>
                <a:gd name="T54" fmla="*/ 760 w 1431"/>
                <a:gd name="T55" fmla="*/ 39 h 616"/>
                <a:gd name="T56" fmla="*/ 786 w 1431"/>
                <a:gd name="T57" fmla="*/ 49 h 616"/>
                <a:gd name="T58" fmla="*/ 812 w 1431"/>
                <a:gd name="T59" fmla="*/ 60 h 616"/>
                <a:gd name="T60" fmla="*/ 844 w 1431"/>
                <a:gd name="T61" fmla="*/ 74 h 616"/>
                <a:gd name="T62" fmla="*/ 870 w 1431"/>
                <a:gd name="T63" fmla="*/ 92 h 616"/>
                <a:gd name="T64" fmla="*/ 896 w 1431"/>
                <a:gd name="T65" fmla="*/ 106 h 616"/>
                <a:gd name="T66" fmla="*/ 923 w 1431"/>
                <a:gd name="T67" fmla="*/ 124 h 616"/>
                <a:gd name="T68" fmla="*/ 954 w 1431"/>
                <a:gd name="T69" fmla="*/ 145 h 616"/>
                <a:gd name="T70" fmla="*/ 980 w 1431"/>
                <a:gd name="T71" fmla="*/ 166 h 616"/>
                <a:gd name="T72" fmla="*/ 1006 w 1431"/>
                <a:gd name="T73" fmla="*/ 187 h 616"/>
                <a:gd name="T74" fmla="*/ 1033 w 1431"/>
                <a:gd name="T75" fmla="*/ 209 h 616"/>
                <a:gd name="T76" fmla="*/ 1059 w 1431"/>
                <a:gd name="T77" fmla="*/ 233 h 616"/>
                <a:gd name="T78" fmla="*/ 1090 w 1431"/>
                <a:gd name="T79" fmla="*/ 258 h 616"/>
                <a:gd name="T80" fmla="*/ 1117 w 1431"/>
                <a:gd name="T81" fmla="*/ 283 h 616"/>
                <a:gd name="T82" fmla="*/ 1143 w 1431"/>
                <a:gd name="T83" fmla="*/ 308 h 616"/>
                <a:gd name="T84" fmla="*/ 1169 w 1431"/>
                <a:gd name="T85" fmla="*/ 336 h 616"/>
                <a:gd name="T86" fmla="*/ 1195 w 1431"/>
                <a:gd name="T87" fmla="*/ 364 h 616"/>
                <a:gd name="T88" fmla="*/ 1227 w 1431"/>
                <a:gd name="T89" fmla="*/ 393 h 616"/>
                <a:gd name="T90" fmla="*/ 1253 w 1431"/>
                <a:gd name="T91" fmla="*/ 421 h 616"/>
                <a:gd name="T92" fmla="*/ 1279 w 1431"/>
                <a:gd name="T93" fmla="*/ 449 h 616"/>
                <a:gd name="T94" fmla="*/ 1305 w 1431"/>
                <a:gd name="T95" fmla="*/ 481 h 616"/>
                <a:gd name="T96" fmla="*/ 1337 w 1431"/>
                <a:gd name="T97" fmla="*/ 513 h 616"/>
                <a:gd name="T98" fmla="*/ 1363 w 1431"/>
                <a:gd name="T99" fmla="*/ 542 h 616"/>
                <a:gd name="T100" fmla="*/ 1389 w 1431"/>
                <a:gd name="T101" fmla="*/ 573 h 616"/>
                <a:gd name="T102" fmla="*/ 1416 w 1431"/>
                <a:gd name="T103" fmla="*/ 602 h 6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31"/>
                <a:gd name="T157" fmla="*/ 0 h 616"/>
                <a:gd name="T158" fmla="*/ 1431 w 1431"/>
                <a:gd name="T159" fmla="*/ 616 h 6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31" h="616">
                  <a:moveTo>
                    <a:pt x="0" y="311"/>
                  </a:moveTo>
                  <a:lnTo>
                    <a:pt x="5" y="308"/>
                  </a:lnTo>
                  <a:lnTo>
                    <a:pt x="10" y="301"/>
                  </a:lnTo>
                  <a:lnTo>
                    <a:pt x="15" y="297"/>
                  </a:lnTo>
                  <a:lnTo>
                    <a:pt x="20" y="290"/>
                  </a:lnTo>
                  <a:lnTo>
                    <a:pt x="31" y="283"/>
                  </a:lnTo>
                  <a:lnTo>
                    <a:pt x="31" y="279"/>
                  </a:lnTo>
                  <a:lnTo>
                    <a:pt x="41" y="272"/>
                  </a:lnTo>
                  <a:lnTo>
                    <a:pt x="41" y="269"/>
                  </a:lnTo>
                  <a:lnTo>
                    <a:pt x="47" y="265"/>
                  </a:lnTo>
                  <a:lnTo>
                    <a:pt x="57" y="258"/>
                  </a:lnTo>
                  <a:lnTo>
                    <a:pt x="57" y="255"/>
                  </a:lnTo>
                  <a:lnTo>
                    <a:pt x="68" y="248"/>
                  </a:lnTo>
                  <a:lnTo>
                    <a:pt x="73" y="244"/>
                  </a:lnTo>
                  <a:lnTo>
                    <a:pt x="78" y="241"/>
                  </a:lnTo>
                  <a:lnTo>
                    <a:pt x="83" y="233"/>
                  </a:lnTo>
                  <a:lnTo>
                    <a:pt x="83" y="230"/>
                  </a:lnTo>
                  <a:lnTo>
                    <a:pt x="94" y="226"/>
                  </a:lnTo>
                  <a:lnTo>
                    <a:pt x="99" y="219"/>
                  </a:lnTo>
                  <a:lnTo>
                    <a:pt x="104" y="216"/>
                  </a:lnTo>
                  <a:lnTo>
                    <a:pt x="110" y="209"/>
                  </a:lnTo>
                  <a:lnTo>
                    <a:pt x="115" y="205"/>
                  </a:lnTo>
                  <a:lnTo>
                    <a:pt x="120" y="202"/>
                  </a:lnTo>
                  <a:lnTo>
                    <a:pt x="125" y="198"/>
                  </a:lnTo>
                  <a:lnTo>
                    <a:pt x="131" y="191"/>
                  </a:lnTo>
                  <a:lnTo>
                    <a:pt x="136" y="187"/>
                  </a:lnTo>
                  <a:lnTo>
                    <a:pt x="141" y="184"/>
                  </a:lnTo>
                  <a:lnTo>
                    <a:pt x="146" y="180"/>
                  </a:lnTo>
                  <a:lnTo>
                    <a:pt x="152" y="177"/>
                  </a:lnTo>
                  <a:lnTo>
                    <a:pt x="157" y="170"/>
                  </a:lnTo>
                  <a:lnTo>
                    <a:pt x="167" y="166"/>
                  </a:lnTo>
                  <a:lnTo>
                    <a:pt x="167" y="163"/>
                  </a:lnTo>
                  <a:lnTo>
                    <a:pt x="178" y="159"/>
                  </a:lnTo>
                  <a:lnTo>
                    <a:pt x="183" y="152"/>
                  </a:lnTo>
                  <a:lnTo>
                    <a:pt x="183" y="148"/>
                  </a:lnTo>
                  <a:lnTo>
                    <a:pt x="194" y="145"/>
                  </a:lnTo>
                  <a:lnTo>
                    <a:pt x="194" y="141"/>
                  </a:lnTo>
                  <a:lnTo>
                    <a:pt x="204" y="138"/>
                  </a:lnTo>
                  <a:lnTo>
                    <a:pt x="209" y="134"/>
                  </a:lnTo>
                  <a:lnTo>
                    <a:pt x="215" y="131"/>
                  </a:lnTo>
                  <a:lnTo>
                    <a:pt x="220" y="127"/>
                  </a:lnTo>
                  <a:lnTo>
                    <a:pt x="225" y="124"/>
                  </a:lnTo>
                  <a:lnTo>
                    <a:pt x="230" y="120"/>
                  </a:lnTo>
                  <a:lnTo>
                    <a:pt x="236" y="117"/>
                  </a:lnTo>
                  <a:lnTo>
                    <a:pt x="241" y="113"/>
                  </a:lnTo>
                  <a:lnTo>
                    <a:pt x="246" y="110"/>
                  </a:lnTo>
                  <a:lnTo>
                    <a:pt x="251" y="106"/>
                  </a:lnTo>
                  <a:lnTo>
                    <a:pt x="256" y="102"/>
                  </a:lnTo>
                  <a:lnTo>
                    <a:pt x="262" y="99"/>
                  </a:lnTo>
                  <a:lnTo>
                    <a:pt x="267" y="95"/>
                  </a:lnTo>
                  <a:lnTo>
                    <a:pt x="277" y="92"/>
                  </a:lnTo>
                  <a:lnTo>
                    <a:pt x="277" y="88"/>
                  </a:lnTo>
                  <a:lnTo>
                    <a:pt x="283" y="85"/>
                  </a:lnTo>
                  <a:lnTo>
                    <a:pt x="288" y="81"/>
                  </a:lnTo>
                  <a:lnTo>
                    <a:pt x="293" y="78"/>
                  </a:lnTo>
                  <a:lnTo>
                    <a:pt x="304" y="74"/>
                  </a:lnTo>
                  <a:lnTo>
                    <a:pt x="314" y="71"/>
                  </a:lnTo>
                  <a:lnTo>
                    <a:pt x="319" y="67"/>
                  </a:lnTo>
                  <a:lnTo>
                    <a:pt x="325" y="63"/>
                  </a:lnTo>
                  <a:lnTo>
                    <a:pt x="330" y="63"/>
                  </a:lnTo>
                  <a:lnTo>
                    <a:pt x="330" y="60"/>
                  </a:lnTo>
                  <a:lnTo>
                    <a:pt x="340" y="56"/>
                  </a:lnTo>
                  <a:lnTo>
                    <a:pt x="346" y="53"/>
                  </a:lnTo>
                  <a:lnTo>
                    <a:pt x="351" y="53"/>
                  </a:lnTo>
                  <a:lnTo>
                    <a:pt x="356" y="49"/>
                  </a:lnTo>
                  <a:lnTo>
                    <a:pt x="361" y="46"/>
                  </a:lnTo>
                  <a:lnTo>
                    <a:pt x="367" y="46"/>
                  </a:lnTo>
                  <a:lnTo>
                    <a:pt x="372" y="42"/>
                  </a:lnTo>
                  <a:lnTo>
                    <a:pt x="377" y="42"/>
                  </a:lnTo>
                  <a:lnTo>
                    <a:pt x="382" y="39"/>
                  </a:lnTo>
                  <a:lnTo>
                    <a:pt x="388" y="35"/>
                  </a:lnTo>
                  <a:lnTo>
                    <a:pt x="393" y="35"/>
                  </a:lnTo>
                  <a:lnTo>
                    <a:pt x="398" y="32"/>
                  </a:lnTo>
                  <a:lnTo>
                    <a:pt x="403" y="32"/>
                  </a:lnTo>
                  <a:lnTo>
                    <a:pt x="414" y="28"/>
                  </a:lnTo>
                  <a:lnTo>
                    <a:pt x="424" y="25"/>
                  </a:lnTo>
                  <a:lnTo>
                    <a:pt x="430" y="21"/>
                  </a:lnTo>
                  <a:lnTo>
                    <a:pt x="440" y="17"/>
                  </a:lnTo>
                  <a:lnTo>
                    <a:pt x="451" y="17"/>
                  </a:lnTo>
                  <a:lnTo>
                    <a:pt x="456" y="14"/>
                  </a:lnTo>
                  <a:lnTo>
                    <a:pt x="461" y="14"/>
                  </a:lnTo>
                  <a:lnTo>
                    <a:pt x="466" y="14"/>
                  </a:lnTo>
                  <a:lnTo>
                    <a:pt x="472" y="10"/>
                  </a:lnTo>
                  <a:lnTo>
                    <a:pt x="477" y="10"/>
                  </a:lnTo>
                  <a:lnTo>
                    <a:pt x="482" y="10"/>
                  </a:lnTo>
                  <a:lnTo>
                    <a:pt x="487" y="7"/>
                  </a:lnTo>
                  <a:lnTo>
                    <a:pt x="492" y="7"/>
                  </a:lnTo>
                  <a:lnTo>
                    <a:pt x="498" y="7"/>
                  </a:lnTo>
                  <a:lnTo>
                    <a:pt x="503" y="7"/>
                  </a:lnTo>
                  <a:lnTo>
                    <a:pt x="508" y="3"/>
                  </a:lnTo>
                  <a:lnTo>
                    <a:pt x="513" y="3"/>
                  </a:lnTo>
                  <a:lnTo>
                    <a:pt x="524" y="3"/>
                  </a:lnTo>
                  <a:lnTo>
                    <a:pt x="529" y="3"/>
                  </a:lnTo>
                  <a:lnTo>
                    <a:pt x="540" y="3"/>
                  </a:lnTo>
                  <a:lnTo>
                    <a:pt x="550" y="0"/>
                  </a:lnTo>
                  <a:lnTo>
                    <a:pt x="561" y="0"/>
                  </a:lnTo>
                  <a:lnTo>
                    <a:pt x="566" y="0"/>
                  </a:lnTo>
                  <a:lnTo>
                    <a:pt x="571" y="0"/>
                  </a:lnTo>
                  <a:lnTo>
                    <a:pt x="576" y="0"/>
                  </a:lnTo>
                  <a:lnTo>
                    <a:pt x="587" y="0"/>
                  </a:lnTo>
                  <a:lnTo>
                    <a:pt x="592" y="0"/>
                  </a:lnTo>
                  <a:lnTo>
                    <a:pt x="597" y="0"/>
                  </a:lnTo>
                  <a:lnTo>
                    <a:pt x="603" y="0"/>
                  </a:lnTo>
                  <a:lnTo>
                    <a:pt x="608" y="3"/>
                  </a:lnTo>
                  <a:lnTo>
                    <a:pt x="613" y="3"/>
                  </a:lnTo>
                  <a:lnTo>
                    <a:pt x="618" y="3"/>
                  </a:lnTo>
                  <a:lnTo>
                    <a:pt x="624" y="3"/>
                  </a:lnTo>
                  <a:lnTo>
                    <a:pt x="629" y="3"/>
                  </a:lnTo>
                  <a:lnTo>
                    <a:pt x="634" y="3"/>
                  </a:lnTo>
                  <a:lnTo>
                    <a:pt x="639" y="7"/>
                  </a:lnTo>
                  <a:lnTo>
                    <a:pt x="650" y="7"/>
                  </a:lnTo>
                  <a:lnTo>
                    <a:pt x="660" y="7"/>
                  </a:lnTo>
                  <a:lnTo>
                    <a:pt x="660" y="10"/>
                  </a:lnTo>
                  <a:lnTo>
                    <a:pt x="666" y="10"/>
                  </a:lnTo>
                  <a:lnTo>
                    <a:pt x="676" y="10"/>
                  </a:lnTo>
                  <a:lnTo>
                    <a:pt x="687" y="14"/>
                  </a:lnTo>
                  <a:lnTo>
                    <a:pt x="697" y="14"/>
                  </a:lnTo>
                  <a:lnTo>
                    <a:pt x="702" y="17"/>
                  </a:lnTo>
                  <a:lnTo>
                    <a:pt x="708" y="17"/>
                  </a:lnTo>
                  <a:lnTo>
                    <a:pt x="713" y="21"/>
                  </a:lnTo>
                  <a:lnTo>
                    <a:pt x="718" y="21"/>
                  </a:lnTo>
                  <a:lnTo>
                    <a:pt x="723" y="25"/>
                  </a:lnTo>
                  <a:lnTo>
                    <a:pt x="728" y="28"/>
                  </a:lnTo>
                  <a:lnTo>
                    <a:pt x="734" y="28"/>
                  </a:lnTo>
                  <a:lnTo>
                    <a:pt x="739" y="32"/>
                  </a:lnTo>
                  <a:lnTo>
                    <a:pt x="744" y="32"/>
                  </a:lnTo>
                  <a:lnTo>
                    <a:pt x="749" y="35"/>
                  </a:lnTo>
                  <a:lnTo>
                    <a:pt x="760" y="35"/>
                  </a:lnTo>
                  <a:lnTo>
                    <a:pt x="760" y="39"/>
                  </a:lnTo>
                  <a:lnTo>
                    <a:pt x="765" y="39"/>
                  </a:lnTo>
                  <a:lnTo>
                    <a:pt x="770" y="42"/>
                  </a:lnTo>
                  <a:lnTo>
                    <a:pt x="776" y="42"/>
                  </a:lnTo>
                  <a:lnTo>
                    <a:pt x="786" y="46"/>
                  </a:lnTo>
                  <a:lnTo>
                    <a:pt x="786" y="49"/>
                  </a:lnTo>
                  <a:lnTo>
                    <a:pt x="797" y="49"/>
                  </a:lnTo>
                  <a:lnTo>
                    <a:pt x="797" y="53"/>
                  </a:lnTo>
                  <a:lnTo>
                    <a:pt x="807" y="56"/>
                  </a:lnTo>
                  <a:lnTo>
                    <a:pt x="812" y="56"/>
                  </a:lnTo>
                  <a:lnTo>
                    <a:pt x="812" y="60"/>
                  </a:lnTo>
                  <a:lnTo>
                    <a:pt x="823" y="63"/>
                  </a:lnTo>
                  <a:lnTo>
                    <a:pt x="828" y="67"/>
                  </a:lnTo>
                  <a:lnTo>
                    <a:pt x="833" y="67"/>
                  </a:lnTo>
                  <a:lnTo>
                    <a:pt x="839" y="71"/>
                  </a:lnTo>
                  <a:lnTo>
                    <a:pt x="844" y="74"/>
                  </a:lnTo>
                  <a:lnTo>
                    <a:pt x="849" y="78"/>
                  </a:lnTo>
                  <a:lnTo>
                    <a:pt x="854" y="81"/>
                  </a:lnTo>
                  <a:lnTo>
                    <a:pt x="860" y="85"/>
                  </a:lnTo>
                  <a:lnTo>
                    <a:pt x="865" y="85"/>
                  </a:lnTo>
                  <a:lnTo>
                    <a:pt x="870" y="92"/>
                  </a:lnTo>
                  <a:lnTo>
                    <a:pt x="875" y="95"/>
                  </a:lnTo>
                  <a:lnTo>
                    <a:pt x="881" y="99"/>
                  </a:lnTo>
                  <a:lnTo>
                    <a:pt x="886" y="99"/>
                  </a:lnTo>
                  <a:lnTo>
                    <a:pt x="896" y="102"/>
                  </a:lnTo>
                  <a:lnTo>
                    <a:pt x="896" y="106"/>
                  </a:lnTo>
                  <a:lnTo>
                    <a:pt x="907" y="110"/>
                  </a:lnTo>
                  <a:lnTo>
                    <a:pt x="907" y="113"/>
                  </a:lnTo>
                  <a:lnTo>
                    <a:pt x="912" y="117"/>
                  </a:lnTo>
                  <a:lnTo>
                    <a:pt x="923" y="120"/>
                  </a:lnTo>
                  <a:lnTo>
                    <a:pt x="923" y="124"/>
                  </a:lnTo>
                  <a:lnTo>
                    <a:pt x="933" y="127"/>
                  </a:lnTo>
                  <a:lnTo>
                    <a:pt x="938" y="131"/>
                  </a:lnTo>
                  <a:lnTo>
                    <a:pt x="944" y="134"/>
                  </a:lnTo>
                  <a:lnTo>
                    <a:pt x="949" y="138"/>
                  </a:lnTo>
                  <a:lnTo>
                    <a:pt x="954" y="145"/>
                  </a:lnTo>
                  <a:lnTo>
                    <a:pt x="959" y="148"/>
                  </a:lnTo>
                  <a:lnTo>
                    <a:pt x="965" y="152"/>
                  </a:lnTo>
                  <a:lnTo>
                    <a:pt x="970" y="156"/>
                  </a:lnTo>
                  <a:lnTo>
                    <a:pt x="975" y="163"/>
                  </a:lnTo>
                  <a:lnTo>
                    <a:pt x="980" y="166"/>
                  </a:lnTo>
                  <a:lnTo>
                    <a:pt x="985" y="170"/>
                  </a:lnTo>
                  <a:lnTo>
                    <a:pt x="991" y="173"/>
                  </a:lnTo>
                  <a:lnTo>
                    <a:pt x="996" y="177"/>
                  </a:lnTo>
                  <a:lnTo>
                    <a:pt x="1006" y="180"/>
                  </a:lnTo>
                  <a:lnTo>
                    <a:pt x="1006" y="187"/>
                  </a:lnTo>
                  <a:lnTo>
                    <a:pt x="1012" y="191"/>
                  </a:lnTo>
                  <a:lnTo>
                    <a:pt x="1017" y="195"/>
                  </a:lnTo>
                  <a:lnTo>
                    <a:pt x="1022" y="198"/>
                  </a:lnTo>
                  <a:lnTo>
                    <a:pt x="1033" y="205"/>
                  </a:lnTo>
                  <a:lnTo>
                    <a:pt x="1033" y="209"/>
                  </a:lnTo>
                  <a:lnTo>
                    <a:pt x="1043" y="212"/>
                  </a:lnTo>
                  <a:lnTo>
                    <a:pt x="1048" y="216"/>
                  </a:lnTo>
                  <a:lnTo>
                    <a:pt x="1054" y="223"/>
                  </a:lnTo>
                  <a:lnTo>
                    <a:pt x="1059" y="226"/>
                  </a:lnTo>
                  <a:lnTo>
                    <a:pt x="1059" y="233"/>
                  </a:lnTo>
                  <a:lnTo>
                    <a:pt x="1069" y="237"/>
                  </a:lnTo>
                  <a:lnTo>
                    <a:pt x="1075" y="241"/>
                  </a:lnTo>
                  <a:lnTo>
                    <a:pt x="1080" y="248"/>
                  </a:lnTo>
                  <a:lnTo>
                    <a:pt x="1085" y="251"/>
                  </a:lnTo>
                  <a:lnTo>
                    <a:pt x="1090" y="258"/>
                  </a:lnTo>
                  <a:lnTo>
                    <a:pt x="1096" y="262"/>
                  </a:lnTo>
                  <a:lnTo>
                    <a:pt x="1101" y="265"/>
                  </a:lnTo>
                  <a:lnTo>
                    <a:pt x="1106" y="272"/>
                  </a:lnTo>
                  <a:lnTo>
                    <a:pt x="1111" y="276"/>
                  </a:lnTo>
                  <a:lnTo>
                    <a:pt x="1117" y="283"/>
                  </a:lnTo>
                  <a:lnTo>
                    <a:pt x="1122" y="287"/>
                  </a:lnTo>
                  <a:lnTo>
                    <a:pt x="1127" y="294"/>
                  </a:lnTo>
                  <a:lnTo>
                    <a:pt x="1132" y="297"/>
                  </a:lnTo>
                  <a:lnTo>
                    <a:pt x="1143" y="304"/>
                  </a:lnTo>
                  <a:lnTo>
                    <a:pt x="1143" y="308"/>
                  </a:lnTo>
                  <a:lnTo>
                    <a:pt x="1153" y="315"/>
                  </a:lnTo>
                  <a:lnTo>
                    <a:pt x="1159" y="318"/>
                  </a:lnTo>
                  <a:lnTo>
                    <a:pt x="1159" y="326"/>
                  </a:lnTo>
                  <a:lnTo>
                    <a:pt x="1169" y="329"/>
                  </a:lnTo>
                  <a:lnTo>
                    <a:pt x="1169" y="336"/>
                  </a:lnTo>
                  <a:lnTo>
                    <a:pt x="1180" y="340"/>
                  </a:lnTo>
                  <a:lnTo>
                    <a:pt x="1185" y="347"/>
                  </a:lnTo>
                  <a:lnTo>
                    <a:pt x="1190" y="350"/>
                  </a:lnTo>
                  <a:lnTo>
                    <a:pt x="1195" y="357"/>
                  </a:lnTo>
                  <a:lnTo>
                    <a:pt x="1195" y="364"/>
                  </a:lnTo>
                  <a:lnTo>
                    <a:pt x="1206" y="372"/>
                  </a:lnTo>
                  <a:lnTo>
                    <a:pt x="1211" y="375"/>
                  </a:lnTo>
                  <a:lnTo>
                    <a:pt x="1216" y="382"/>
                  </a:lnTo>
                  <a:lnTo>
                    <a:pt x="1221" y="386"/>
                  </a:lnTo>
                  <a:lnTo>
                    <a:pt x="1227" y="393"/>
                  </a:lnTo>
                  <a:lnTo>
                    <a:pt x="1232" y="396"/>
                  </a:lnTo>
                  <a:lnTo>
                    <a:pt x="1237" y="403"/>
                  </a:lnTo>
                  <a:lnTo>
                    <a:pt x="1242" y="411"/>
                  </a:lnTo>
                  <a:lnTo>
                    <a:pt x="1248" y="414"/>
                  </a:lnTo>
                  <a:lnTo>
                    <a:pt x="1253" y="421"/>
                  </a:lnTo>
                  <a:lnTo>
                    <a:pt x="1258" y="428"/>
                  </a:lnTo>
                  <a:lnTo>
                    <a:pt x="1263" y="435"/>
                  </a:lnTo>
                  <a:lnTo>
                    <a:pt x="1269" y="439"/>
                  </a:lnTo>
                  <a:lnTo>
                    <a:pt x="1279" y="446"/>
                  </a:lnTo>
                  <a:lnTo>
                    <a:pt x="1279" y="449"/>
                  </a:lnTo>
                  <a:lnTo>
                    <a:pt x="1290" y="457"/>
                  </a:lnTo>
                  <a:lnTo>
                    <a:pt x="1295" y="464"/>
                  </a:lnTo>
                  <a:lnTo>
                    <a:pt x="1295" y="467"/>
                  </a:lnTo>
                  <a:lnTo>
                    <a:pt x="1305" y="474"/>
                  </a:lnTo>
                  <a:lnTo>
                    <a:pt x="1305" y="481"/>
                  </a:lnTo>
                  <a:lnTo>
                    <a:pt x="1316" y="485"/>
                  </a:lnTo>
                  <a:lnTo>
                    <a:pt x="1321" y="495"/>
                  </a:lnTo>
                  <a:lnTo>
                    <a:pt x="1326" y="499"/>
                  </a:lnTo>
                  <a:lnTo>
                    <a:pt x="1332" y="506"/>
                  </a:lnTo>
                  <a:lnTo>
                    <a:pt x="1337" y="513"/>
                  </a:lnTo>
                  <a:lnTo>
                    <a:pt x="1342" y="517"/>
                  </a:lnTo>
                  <a:lnTo>
                    <a:pt x="1347" y="524"/>
                  </a:lnTo>
                  <a:lnTo>
                    <a:pt x="1353" y="531"/>
                  </a:lnTo>
                  <a:lnTo>
                    <a:pt x="1358" y="534"/>
                  </a:lnTo>
                  <a:lnTo>
                    <a:pt x="1363" y="542"/>
                  </a:lnTo>
                  <a:lnTo>
                    <a:pt x="1368" y="549"/>
                  </a:lnTo>
                  <a:lnTo>
                    <a:pt x="1374" y="552"/>
                  </a:lnTo>
                  <a:lnTo>
                    <a:pt x="1379" y="563"/>
                  </a:lnTo>
                  <a:lnTo>
                    <a:pt x="1389" y="566"/>
                  </a:lnTo>
                  <a:lnTo>
                    <a:pt x="1389" y="573"/>
                  </a:lnTo>
                  <a:lnTo>
                    <a:pt x="1395" y="580"/>
                  </a:lnTo>
                  <a:lnTo>
                    <a:pt x="1405" y="584"/>
                  </a:lnTo>
                  <a:lnTo>
                    <a:pt x="1405" y="591"/>
                  </a:lnTo>
                  <a:lnTo>
                    <a:pt x="1416" y="598"/>
                  </a:lnTo>
                  <a:lnTo>
                    <a:pt x="1416" y="602"/>
                  </a:lnTo>
                  <a:lnTo>
                    <a:pt x="1426" y="609"/>
                  </a:lnTo>
                  <a:lnTo>
                    <a:pt x="1431" y="616"/>
                  </a:lnTo>
                </a:path>
              </a:pathLst>
            </a:custGeom>
            <a:noFill/>
            <a:ln w="2667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6" name="Group 125">
            <a:extLst>
              <a:ext uri="{FF2B5EF4-FFF2-40B4-BE49-F238E27FC236}">
                <a16:creationId xmlns:a16="http://schemas.microsoft.com/office/drawing/2014/main" id="{9D67F8BC-423C-49E0-802F-11C4020D3934}"/>
              </a:ext>
            </a:extLst>
          </p:cNvPr>
          <p:cNvGrpSpPr>
            <a:grpSpLocks/>
          </p:cNvGrpSpPr>
          <p:nvPr/>
        </p:nvGrpSpPr>
        <p:grpSpPr bwMode="auto">
          <a:xfrm>
            <a:off x="5181600" y="4021138"/>
            <a:ext cx="1117600" cy="390525"/>
            <a:chOff x="2444" y="7608"/>
            <a:chExt cx="1761" cy="616"/>
          </a:xfrm>
        </p:grpSpPr>
        <p:sp>
          <p:nvSpPr>
            <p:cNvPr id="145480" name="Line 126">
              <a:extLst>
                <a:ext uri="{FF2B5EF4-FFF2-40B4-BE49-F238E27FC236}">
                  <a16:creationId xmlns:a16="http://schemas.microsoft.com/office/drawing/2014/main" id="{8C8CB8BB-117F-49BD-ACC3-6E658307A625}"/>
                </a:ext>
              </a:extLst>
            </p:cNvPr>
            <p:cNvSpPr>
              <a:spLocks noChangeShapeType="1"/>
            </p:cNvSpPr>
            <p:nvPr/>
          </p:nvSpPr>
          <p:spPr bwMode="auto">
            <a:xfrm>
              <a:off x="2444" y="8220"/>
              <a:ext cx="31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1" name="Line 127">
              <a:extLst>
                <a:ext uri="{FF2B5EF4-FFF2-40B4-BE49-F238E27FC236}">
                  <a16:creationId xmlns:a16="http://schemas.microsoft.com/office/drawing/2014/main" id="{07998E26-7BF9-4578-9D55-DF0BA774003C}"/>
                </a:ext>
              </a:extLst>
            </p:cNvPr>
            <p:cNvSpPr>
              <a:spLocks noChangeShapeType="1"/>
            </p:cNvSpPr>
            <p:nvPr/>
          </p:nvSpPr>
          <p:spPr bwMode="auto">
            <a:xfrm flipV="1">
              <a:off x="2774" y="7875"/>
              <a:ext cx="0" cy="34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2" name="Freeform 128">
              <a:extLst>
                <a:ext uri="{FF2B5EF4-FFF2-40B4-BE49-F238E27FC236}">
                  <a16:creationId xmlns:a16="http://schemas.microsoft.com/office/drawing/2014/main" id="{9FB20D34-89EF-41E8-87C6-A14201863E7E}"/>
                </a:ext>
              </a:extLst>
            </p:cNvPr>
            <p:cNvSpPr>
              <a:spLocks/>
            </p:cNvSpPr>
            <p:nvPr/>
          </p:nvSpPr>
          <p:spPr bwMode="auto">
            <a:xfrm>
              <a:off x="2774" y="7608"/>
              <a:ext cx="1431" cy="616"/>
            </a:xfrm>
            <a:custGeom>
              <a:avLst/>
              <a:gdLst>
                <a:gd name="T0" fmla="*/ 20 w 1431"/>
                <a:gd name="T1" fmla="*/ 290 h 616"/>
                <a:gd name="T2" fmla="*/ 47 w 1431"/>
                <a:gd name="T3" fmla="*/ 265 h 616"/>
                <a:gd name="T4" fmla="*/ 78 w 1431"/>
                <a:gd name="T5" fmla="*/ 241 h 616"/>
                <a:gd name="T6" fmla="*/ 104 w 1431"/>
                <a:gd name="T7" fmla="*/ 216 h 616"/>
                <a:gd name="T8" fmla="*/ 131 w 1431"/>
                <a:gd name="T9" fmla="*/ 191 h 616"/>
                <a:gd name="T10" fmla="*/ 157 w 1431"/>
                <a:gd name="T11" fmla="*/ 170 h 616"/>
                <a:gd name="T12" fmla="*/ 183 w 1431"/>
                <a:gd name="T13" fmla="*/ 148 h 616"/>
                <a:gd name="T14" fmla="*/ 215 w 1431"/>
                <a:gd name="T15" fmla="*/ 131 h 616"/>
                <a:gd name="T16" fmla="*/ 241 w 1431"/>
                <a:gd name="T17" fmla="*/ 113 h 616"/>
                <a:gd name="T18" fmla="*/ 267 w 1431"/>
                <a:gd name="T19" fmla="*/ 95 h 616"/>
                <a:gd name="T20" fmla="*/ 293 w 1431"/>
                <a:gd name="T21" fmla="*/ 78 h 616"/>
                <a:gd name="T22" fmla="*/ 325 w 1431"/>
                <a:gd name="T23" fmla="*/ 63 h 616"/>
                <a:gd name="T24" fmla="*/ 351 w 1431"/>
                <a:gd name="T25" fmla="*/ 53 h 616"/>
                <a:gd name="T26" fmla="*/ 377 w 1431"/>
                <a:gd name="T27" fmla="*/ 42 h 616"/>
                <a:gd name="T28" fmla="*/ 403 w 1431"/>
                <a:gd name="T29" fmla="*/ 32 h 616"/>
                <a:gd name="T30" fmla="*/ 430 w 1431"/>
                <a:gd name="T31" fmla="*/ 21 h 616"/>
                <a:gd name="T32" fmla="*/ 461 w 1431"/>
                <a:gd name="T33" fmla="*/ 14 h 616"/>
                <a:gd name="T34" fmla="*/ 487 w 1431"/>
                <a:gd name="T35" fmla="*/ 7 h 616"/>
                <a:gd name="T36" fmla="*/ 513 w 1431"/>
                <a:gd name="T37" fmla="*/ 3 h 616"/>
                <a:gd name="T38" fmla="*/ 540 w 1431"/>
                <a:gd name="T39" fmla="*/ 3 h 616"/>
                <a:gd name="T40" fmla="*/ 571 w 1431"/>
                <a:gd name="T41" fmla="*/ 0 h 616"/>
                <a:gd name="T42" fmla="*/ 597 w 1431"/>
                <a:gd name="T43" fmla="*/ 0 h 616"/>
                <a:gd name="T44" fmla="*/ 624 w 1431"/>
                <a:gd name="T45" fmla="*/ 3 h 616"/>
                <a:gd name="T46" fmla="*/ 650 w 1431"/>
                <a:gd name="T47" fmla="*/ 7 h 616"/>
                <a:gd name="T48" fmla="*/ 676 w 1431"/>
                <a:gd name="T49" fmla="*/ 10 h 616"/>
                <a:gd name="T50" fmla="*/ 708 w 1431"/>
                <a:gd name="T51" fmla="*/ 17 h 616"/>
                <a:gd name="T52" fmla="*/ 734 w 1431"/>
                <a:gd name="T53" fmla="*/ 28 h 616"/>
                <a:gd name="T54" fmla="*/ 760 w 1431"/>
                <a:gd name="T55" fmla="*/ 39 h 616"/>
                <a:gd name="T56" fmla="*/ 786 w 1431"/>
                <a:gd name="T57" fmla="*/ 49 h 616"/>
                <a:gd name="T58" fmla="*/ 812 w 1431"/>
                <a:gd name="T59" fmla="*/ 60 h 616"/>
                <a:gd name="T60" fmla="*/ 844 w 1431"/>
                <a:gd name="T61" fmla="*/ 74 h 616"/>
                <a:gd name="T62" fmla="*/ 870 w 1431"/>
                <a:gd name="T63" fmla="*/ 92 h 616"/>
                <a:gd name="T64" fmla="*/ 896 w 1431"/>
                <a:gd name="T65" fmla="*/ 106 h 616"/>
                <a:gd name="T66" fmla="*/ 923 w 1431"/>
                <a:gd name="T67" fmla="*/ 124 h 616"/>
                <a:gd name="T68" fmla="*/ 954 w 1431"/>
                <a:gd name="T69" fmla="*/ 145 h 616"/>
                <a:gd name="T70" fmla="*/ 980 w 1431"/>
                <a:gd name="T71" fmla="*/ 166 h 616"/>
                <a:gd name="T72" fmla="*/ 1006 w 1431"/>
                <a:gd name="T73" fmla="*/ 187 h 616"/>
                <a:gd name="T74" fmla="*/ 1033 w 1431"/>
                <a:gd name="T75" fmla="*/ 209 h 616"/>
                <a:gd name="T76" fmla="*/ 1059 w 1431"/>
                <a:gd name="T77" fmla="*/ 233 h 616"/>
                <a:gd name="T78" fmla="*/ 1090 w 1431"/>
                <a:gd name="T79" fmla="*/ 258 h 616"/>
                <a:gd name="T80" fmla="*/ 1117 w 1431"/>
                <a:gd name="T81" fmla="*/ 283 h 616"/>
                <a:gd name="T82" fmla="*/ 1143 w 1431"/>
                <a:gd name="T83" fmla="*/ 308 h 616"/>
                <a:gd name="T84" fmla="*/ 1169 w 1431"/>
                <a:gd name="T85" fmla="*/ 336 h 616"/>
                <a:gd name="T86" fmla="*/ 1195 w 1431"/>
                <a:gd name="T87" fmla="*/ 364 h 616"/>
                <a:gd name="T88" fmla="*/ 1227 w 1431"/>
                <a:gd name="T89" fmla="*/ 393 h 616"/>
                <a:gd name="T90" fmla="*/ 1253 w 1431"/>
                <a:gd name="T91" fmla="*/ 421 h 616"/>
                <a:gd name="T92" fmla="*/ 1279 w 1431"/>
                <a:gd name="T93" fmla="*/ 449 h 616"/>
                <a:gd name="T94" fmla="*/ 1305 w 1431"/>
                <a:gd name="T95" fmla="*/ 481 h 616"/>
                <a:gd name="T96" fmla="*/ 1337 w 1431"/>
                <a:gd name="T97" fmla="*/ 513 h 616"/>
                <a:gd name="T98" fmla="*/ 1363 w 1431"/>
                <a:gd name="T99" fmla="*/ 542 h 616"/>
                <a:gd name="T100" fmla="*/ 1389 w 1431"/>
                <a:gd name="T101" fmla="*/ 573 h 616"/>
                <a:gd name="T102" fmla="*/ 1416 w 1431"/>
                <a:gd name="T103" fmla="*/ 602 h 6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31"/>
                <a:gd name="T157" fmla="*/ 0 h 616"/>
                <a:gd name="T158" fmla="*/ 1431 w 1431"/>
                <a:gd name="T159" fmla="*/ 616 h 6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31" h="616">
                  <a:moveTo>
                    <a:pt x="0" y="311"/>
                  </a:moveTo>
                  <a:lnTo>
                    <a:pt x="5" y="308"/>
                  </a:lnTo>
                  <a:lnTo>
                    <a:pt x="10" y="301"/>
                  </a:lnTo>
                  <a:lnTo>
                    <a:pt x="15" y="297"/>
                  </a:lnTo>
                  <a:lnTo>
                    <a:pt x="20" y="290"/>
                  </a:lnTo>
                  <a:lnTo>
                    <a:pt x="31" y="283"/>
                  </a:lnTo>
                  <a:lnTo>
                    <a:pt x="31" y="279"/>
                  </a:lnTo>
                  <a:lnTo>
                    <a:pt x="41" y="272"/>
                  </a:lnTo>
                  <a:lnTo>
                    <a:pt x="41" y="269"/>
                  </a:lnTo>
                  <a:lnTo>
                    <a:pt x="47" y="265"/>
                  </a:lnTo>
                  <a:lnTo>
                    <a:pt x="57" y="258"/>
                  </a:lnTo>
                  <a:lnTo>
                    <a:pt x="57" y="255"/>
                  </a:lnTo>
                  <a:lnTo>
                    <a:pt x="68" y="248"/>
                  </a:lnTo>
                  <a:lnTo>
                    <a:pt x="73" y="244"/>
                  </a:lnTo>
                  <a:lnTo>
                    <a:pt x="78" y="241"/>
                  </a:lnTo>
                  <a:lnTo>
                    <a:pt x="83" y="233"/>
                  </a:lnTo>
                  <a:lnTo>
                    <a:pt x="83" y="230"/>
                  </a:lnTo>
                  <a:lnTo>
                    <a:pt x="94" y="226"/>
                  </a:lnTo>
                  <a:lnTo>
                    <a:pt x="99" y="219"/>
                  </a:lnTo>
                  <a:lnTo>
                    <a:pt x="104" y="216"/>
                  </a:lnTo>
                  <a:lnTo>
                    <a:pt x="110" y="209"/>
                  </a:lnTo>
                  <a:lnTo>
                    <a:pt x="115" y="205"/>
                  </a:lnTo>
                  <a:lnTo>
                    <a:pt x="120" y="202"/>
                  </a:lnTo>
                  <a:lnTo>
                    <a:pt x="125" y="198"/>
                  </a:lnTo>
                  <a:lnTo>
                    <a:pt x="131" y="191"/>
                  </a:lnTo>
                  <a:lnTo>
                    <a:pt x="136" y="187"/>
                  </a:lnTo>
                  <a:lnTo>
                    <a:pt x="141" y="184"/>
                  </a:lnTo>
                  <a:lnTo>
                    <a:pt x="146" y="180"/>
                  </a:lnTo>
                  <a:lnTo>
                    <a:pt x="152" y="177"/>
                  </a:lnTo>
                  <a:lnTo>
                    <a:pt x="157" y="170"/>
                  </a:lnTo>
                  <a:lnTo>
                    <a:pt x="167" y="166"/>
                  </a:lnTo>
                  <a:lnTo>
                    <a:pt x="167" y="163"/>
                  </a:lnTo>
                  <a:lnTo>
                    <a:pt x="178" y="159"/>
                  </a:lnTo>
                  <a:lnTo>
                    <a:pt x="183" y="152"/>
                  </a:lnTo>
                  <a:lnTo>
                    <a:pt x="183" y="148"/>
                  </a:lnTo>
                  <a:lnTo>
                    <a:pt x="194" y="145"/>
                  </a:lnTo>
                  <a:lnTo>
                    <a:pt x="194" y="141"/>
                  </a:lnTo>
                  <a:lnTo>
                    <a:pt x="204" y="138"/>
                  </a:lnTo>
                  <a:lnTo>
                    <a:pt x="209" y="134"/>
                  </a:lnTo>
                  <a:lnTo>
                    <a:pt x="215" y="131"/>
                  </a:lnTo>
                  <a:lnTo>
                    <a:pt x="220" y="127"/>
                  </a:lnTo>
                  <a:lnTo>
                    <a:pt x="225" y="124"/>
                  </a:lnTo>
                  <a:lnTo>
                    <a:pt x="230" y="120"/>
                  </a:lnTo>
                  <a:lnTo>
                    <a:pt x="236" y="117"/>
                  </a:lnTo>
                  <a:lnTo>
                    <a:pt x="241" y="113"/>
                  </a:lnTo>
                  <a:lnTo>
                    <a:pt x="246" y="110"/>
                  </a:lnTo>
                  <a:lnTo>
                    <a:pt x="251" y="106"/>
                  </a:lnTo>
                  <a:lnTo>
                    <a:pt x="256" y="102"/>
                  </a:lnTo>
                  <a:lnTo>
                    <a:pt x="262" y="99"/>
                  </a:lnTo>
                  <a:lnTo>
                    <a:pt x="267" y="95"/>
                  </a:lnTo>
                  <a:lnTo>
                    <a:pt x="277" y="92"/>
                  </a:lnTo>
                  <a:lnTo>
                    <a:pt x="277" y="88"/>
                  </a:lnTo>
                  <a:lnTo>
                    <a:pt x="283" y="85"/>
                  </a:lnTo>
                  <a:lnTo>
                    <a:pt x="288" y="81"/>
                  </a:lnTo>
                  <a:lnTo>
                    <a:pt x="293" y="78"/>
                  </a:lnTo>
                  <a:lnTo>
                    <a:pt x="304" y="74"/>
                  </a:lnTo>
                  <a:lnTo>
                    <a:pt x="314" y="71"/>
                  </a:lnTo>
                  <a:lnTo>
                    <a:pt x="319" y="67"/>
                  </a:lnTo>
                  <a:lnTo>
                    <a:pt x="325" y="63"/>
                  </a:lnTo>
                  <a:lnTo>
                    <a:pt x="330" y="63"/>
                  </a:lnTo>
                  <a:lnTo>
                    <a:pt x="330" y="60"/>
                  </a:lnTo>
                  <a:lnTo>
                    <a:pt x="340" y="56"/>
                  </a:lnTo>
                  <a:lnTo>
                    <a:pt x="346" y="53"/>
                  </a:lnTo>
                  <a:lnTo>
                    <a:pt x="351" y="53"/>
                  </a:lnTo>
                  <a:lnTo>
                    <a:pt x="356" y="49"/>
                  </a:lnTo>
                  <a:lnTo>
                    <a:pt x="361" y="46"/>
                  </a:lnTo>
                  <a:lnTo>
                    <a:pt x="367" y="46"/>
                  </a:lnTo>
                  <a:lnTo>
                    <a:pt x="372" y="42"/>
                  </a:lnTo>
                  <a:lnTo>
                    <a:pt x="377" y="42"/>
                  </a:lnTo>
                  <a:lnTo>
                    <a:pt x="382" y="39"/>
                  </a:lnTo>
                  <a:lnTo>
                    <a:pt x="388" y="35"/>
                  </a:lnTo>
                  <a:lnTo>
                    <a:pt x="393" y="35"/>
                  </a:lnTo>
                  <a:lnTo>
                    <a:pt x="398" y="32"/>
                  </a:lnTo>
                  <a:lnTo>
                    <a:pt x="403" y="32"/>
                  </a:lnTo>
                  <a:lnTo>
                    <a:pt x="414" y="28"/>
                  </a:lnTo>
                  <a:lnTo>
                    <a:pt x="424" y="25"/>
                  </a:lnTo>
                  <a:lnTo>
                    <a:pt x="430" y="21"/>
                  </a:lnTo>
                  <a:lnTo>
                    <a:pt x="440" y="17"/>
                  </a:lnTo>
                  <a:lnTo>
                    <a:pt x="451" y="17"/>
                  </a:lnTo>
                  <a:lnTo>
                    <a:pt x="456" y="14"/>
                  </a:lnTo>
                  <a:lnTo>
                    <a:pt x="461" y="14"/>
                  </a:lnTo>
                  <a:lnTo>
                    <a:pt x="466" y="14"/>
                  </a:lnTo>
                  <a:lnTo>
                    <a:pt x="472" y="10"/>
                  </a:lnTo>
                  <a:lnTo>
                    <a:pt x="477" y="10"/>
                  </a:lnTo>
                  <a:lnTo>
                    <a:pt x="482" y="10"/>
                  </a:lnTo>
                  <a:lnTo>
                    <a:pt x="487" y="7"/>
                  </a:lnTo>
                  <a:lnTo>
                    <a:pt x="492" y="7"/>
                  </a:lnTo>
                  <a:lnTo>
                    <a:pt x="498" y="7"/>
                  </a:lnTo>
                  <a:lnTo>
                    <a:pt x="503" y="7"/>
                  </a:lnTo>
                  <a:lnTo>
                    <a:pt x="508" y="3"/>
                  </a:lnTo>
                  <a:lnTo>
                    <a:pt x="513" y="3"/>
                  </a:lnTo>
                  <a:lnTo>
                    <a:pt x="524" y="3"/>
                  </a:lnTo>
                  <a:lnTo>
                    <a:pt x="529" y="3"/>
                  </a:lnTo>
                  <a:lnTo>
                    <a:pt x="540" y="3"/>
                  </a:lnTo>
                  <a:lnTo>
                    <a:pt x="550" y="0"/>
                  </a:lnTo>
                  <a:lnTo>
                    <a:pt x="561" y="0"/>
                  </a:lnTo>
                  <a:lnTo>
                    <a:pt x="566" y="0"/>
                  </a:lnTo>
                  <a:lnTo>
                    <a:pt x="571" y="0"/>
                  </a:lnTo>
                  <a:lnTo>
                    <a:pt x="576" y="0"/>
                  </a:lnTo>
                  <a:lnTo>
                    <a:pt x="587" y="0"/>
                  </a:lnTo>
                  <a:lnTo>
                    <a:pt x="592" y="0"/>
                  </a:lnTo>
                  <a:lnTo>
                    <a:pt x="597" y="0"/>
                  </a:lnTo>
                  <a:lnTo>
                    <a:pt x="603" y="0"/>
                  </a:lnTo>
                  <a:lnTo>
                    <a:pt x="608" y="3"/>
                  </a:lnTo>
                  <a:lnTo>
                    <a:pt x="613" y="3"/>
                  </a:lnTo>
                  <a:lnTo>
                    <a:pt x="618" y="3"/>
                  </a:lnTo>
                  <a:lnTo>
                    <a:pt x="624" y="3"/>
                  </a:lnTo>
                  <a:lnTo>
                    <a:pt x="629" y="3"/>
                  </a:lnTo>
                  <a:lnTo>
                    <a:pt x="634" y="3"/>
                  </a:lnTo>
                  <a:lnTo>
                    <a:pt x="639" y="7"/>
                  </a:lnTo>
                  <a:lnTo>
                    <a:pt x="650" y="7"/>
                  </a:lnTo>
                  <a:lnTo>
                    <a:pt x="660" y="7"/>
                  </a:lnTo>
                  <a:lnTo>
                    <a:pt x="660" y="10"/>
                  </a:lnTo>
                  <a:lnTo>
                    <a:pt x="666" y="10"/>
                  </a:lnTo>
                  <a:lnTo>
                    <a:pt x="676" y="10"/>
                  </a:lnTo>
                  <a:lnTo>
                    <a:pt x="687" y="14"/>
                  </a:lnTo>
                  <a:lnTo>
                    <a:pt x="697" y="14"/>
                  </a:lnTo>
                  <a:lnTo>
                    <a:pt x="702" y="17"/>
                  </a:lnTo>
                  <a:lnTo>
                    <a:pt x="708" y="17"/>
                  </a:lnTo>
                  <a:lnTo>
                    <a:pt x="713" y="21"/>
                  </a:lnTo>
                  <a:lnTo>
                    <a:pt x="718" y="21"/>
                  </a:lnTo>
                  <a:lnTo>
                    <a:pt x="723" y="25"/>
                  </a:lnTo>
                  <a:lnTo>
                    <a:pt x="728" y="28"/>
                  </a:lnTo>
                  <a:lnTo>
                    <a:pt x="734" y="28"/>
                  </a:lnTo>
                  <a:lnTo>
                    <a:pt x="739" y="32"/>
                  </a:lnTo>
                  <a:lnTo>
                    <a:pt x="744" y="32"/>
                  </a:lnTo>
                  <a:lnTo>
                    <a:pt x="749" y="35"/>
                  </a:lnTo>
                  <a:lnTo>
                    <a:pt x="760" y="35"/>
                  </a:lnTo>
                  <a:lnTo>
                    <a:pt x="760" y="39"/>
                  </a:lnTo>
                  <a:lnTo>
                    <a:pt x="765" y="39"/>
                  </a:lnTo>
                  <a:lnTo>
                    <a:pt x="770" y="42"/>
                  </a:lnTo>
                  <a:lnTo>
                    <a:pt x="776" y="42"/>
                  </a:lnTo>
                  <a:lnTo>
                    <a:pt x="786" y="46"/>
                  </a:lnTo>
                  <a:lnTo>
                    <a:pt x="786" y="49"/>
                  </a:lnTo>
                  <a:lnTo>
                    <a:pt x="797" y="49"/>
                  </a:lnTo>
                  <a:lnTo>
                    <a:pt x="797" y="53"/>
                  </a:lnTo>
                  <a:lnTo>
                    <a:pt x="807" y="56"/>
                  </a:lnTo>
                  <a:lnTo>
                    <a:pt x="812" y="56"/>
                  </a:lnTo>
                  <a:lnTo>
                    <a:pt x="812" y="60"/>
                  </a:lnTo>
                  <a:lnTo>
                    <a:pt x="823" y="63"/>
                  </a:lnTo>
                  <a:lnTo>
                    <a:pt x="828" y="67"/>
                  </a:lnTo>
                  <a:lnTo>
                    <a:pt x="833" y="67"/>
                  </a:lnTo>
                  <a:lnTo>
                    <a:pt x="839" y="71"/>
                  </a:lnTo>
                  <a:lnTo>
                    <a:pt x="844" y="74"/>
                  </a:lnTo>
                  <a:lnTo>
                    <a:pt x="849" y="78"/>
                  </a:lnTo>
                  <a:lnTo>
                    <a:pt x="854" y="81"/>
                  </a:lnTo>
                  <a:lnTo>
                    <a:pt x="860" y="85"/>
                  </a:lnTo>
                  <a:lnTo>
                    <a:pt x="865" y="85"/>
                  </a:lnTo>
                  <a:lnTo>
                    <a:pt x="870" y="92"/>
                  </a:lnTo>
                  <a:lnTo>
                    <a:pt x="875" y="95"/>
                  </a:lnTo>
                  <a:lnTo>
                    <a:pt x="881" y="99"/>
                  </a:lnTo>
                  <a:lnTo>
                    <a:pt x="886" y="99"/>
                  </a:lnTo>
                  <a:lnTo>
                    <a:pt x="896" y="102"/>
                  </a:lnTo>
                  <a:lnTo>
                    <a:pt x="896" y="106"/>
                  </a:lnTo>
                  <a:lnTo>
                    <a:pt x="907" y="110"/>
                  </a:lnTo>
                  <a:lnTo>
                    <a:pt x="907" y="113"/>
                  </a:lnTo>
                  <a:lnTo>
                    <a:pt x="912" y="117"/>
                  </a:lnTo>
                  <a:lnTo>
                    <a:pt x="923" y="120"/>
                  </a:lnTo>
                  <a:lnTo>
                    <a:pt x="923" y="124"/>
                  </a:lnTo>
                  <a:lnTo>
                    <a:pt x="933" y="127"/>
                  </a:lnTo>
                  <a:lnTo>
                    <a:pt x="938" y="131"/>
                  </a:lnTo>
                  <a:lnTo>
                    <a:pt x="944" y="134"/>
                  </a:lnTo>
                  <a:lnTo>
                    <a:pt x="949" y="138"/>
                  </a:lnTo>
                  <a:lnTo>
                    <a:pt x="954" y="145"/>
                  </a:lnTo>
                  <a:lnTo>
                    <a:pt x="959" y="148"/>
                  </a:lnTo>
                  <a:lnTo>
                    <a:pt x="965" y="152"/>
                  </a:lnTo>
                  <a:lnTo>
                    <a:pt x="970" y="156"/>
                  </a:lnTo>
                  <a:lnTo>
                    <a:pt x="975" y="163"/>
                  </a:lnTo>
                  <a:lnTo>
                    <a:pt x="980" y="166"/>
                  </a:lnTo>
                  <a:lnTo>
                    <a:pt x="985" y="170"/>
                  </a:lnTo>
                  <a:lnTo>
                    <a:pt x="991" y="173"/>
                  </a:lnTo>
                  <a:lnTo>
                    <a:pt x="996" y="177"/>
                  </a:lnTo>
                  <a:lnTo>
                    <a:pt x="1006" y="180"/>
                  </a:lnTo>
                  <a:lnTo>
                    <a:pt x="1006" y="187"/>
                  </a:lnTo>
                  <a:lnTo>
                    <a:pt x="1012" y="191"/>
                  </a:lnTo>
                  <a:lnTo>
                    <a:pt x="1017" y="195"/>
                  </a:lnTo>
                  <a:lnTo>
                    <a:pt x="1022" y="198"/>
                  </a:lnTo>
                  <a:lnTo>
                    <a:pt x="1033" y="205"/>
                  </a:lnTo>
                  <a:lnTo>
                    <a:pt x="1033" y="209"/>
                  </a:lnTo>
                  <a:lnTo>
                    <a:pt x="1043" y="212"/>
                  </a:lnTo>
                  <a:lnTo>
                    <a:pt x="1048" y="216"/>
                  </a:lnTo>
                  <a:lnTo>
                    <a:pt x="1054" y="223"/>
                  </a:lnTo>
                  <a:lnTo>
                    <a:pt x="1059" y="226"/>
                  </a:lnTo>
                  <a:lnTo>
                    <a:pt x="1059" y="233"/>
                  </a:lnTo>
                  <a:lnTo>
                    <a:pt x="1069" y="237"/>
                  </a:lnTo>
                  <a:lnTo>
                    <a:pt x="1075" y="241"/>
                  </a:lnTo>
                  <a:lnTo>
                    <a:pt x="1080" y="248"/>
                  </a:lnTo>
                  <a:lnTo>
                    <a:pt x="1085" y="251"/>
                  </a:lnTo>
                  <a:lnTo>
                    <a:pt x="1090" y="258"/>
                  </a:lnTo>
                  <a:lnTo>
                    <a:pt x="1096" y="262"/>
                  </a:lnTo>
                  <a:lnTo>
                    <a:pt x="1101" y="265"/>
                  </a:lnTo>
                  <a:lnTo>
                    <a:pt x="1106" y="272"/>
                  </a:lnTo>
                  <a:lnTo>
                    <a:pt x="1111" y="276"/>
                  </a:lnTo>
                  <a:lnTo>
                    <a:pt x="1117" y="283"/>
                  </a:lnTo>
                  <a:lnTo>
                    <a:pt x="1122" y="287"/>
                  </a:lnTo>
                  <a:lnTo>
                    <a:pt x="1127" y="294"/>
                  </a:lnTo>
                  <a:lnTo>
                    <a:pt x="1132" y="297"/>
                  </a:lnTo>
                  <a:lnTo>
                    <a:pt x="1143" y="304"/>
                  </a:lnTo>
                  <a:lnTo>
                    <a:pt x="1143" y="308"/>
                  </a:lnTo>
                  <a:lnTo>
                    <a:pt x="1153" y="315"/>
                  </a:lnTo>
                  <a:lnTo>
                    <a:pt x="1159" y="318"/>
                  </a:lnTo>
                  <a:lnTo>
                    <a:pt x="1159" y="326"/>
                  </a:lnTo>
                  <a:lnTo>
                    <a:pt x="1169" y="329"/>
                  </a:lnTo>
                  <a:lnTo>
                    <a:pt x="1169" y="336"/>
                  </a:lnTo>
                  <a:lnTo>
                    <a:pt x="1180" y="340"/>
                  </a:lnTo>
                  <a:lnTo>
                    <a:pt x="1185" y="347"/>
                  </a:lnTo>
                  <a:lnTo>
                    <a:pt x="1190" y="350"/>
                  </a:lnTo>
                  <a:lnTo>
                    <a:pt x="1195" y="357"/>
                  </a:lnTo>
                  <a:lnTo>
                    <a:pt x="1195" y="364"/>
                  </a:lnTo>
                  <a:lnTo>
                    <a:pt x="1206" y="372"/>
                  </a:lnTo>
                  <a:lnTo>
                    <a:pt x="1211" y="375"/>
                  </a:lnTo>
                  <a:lnTo>
                    <a:pt x="1216" y="382"/>
                  </a:lnTo>
                  <a:lnTo>
                    <a:pt x="1221" y="386"/>
                  </a:lnTo>
                  <a:lnTo>
                    <a:pt x="1227" y="393"/>
                  </a:lnTo>
                  <a:lnTo>
                    <a:pt x="1232" y="396"/>
                  </a:lnTo>
                  <a:lnTo>
                    <a:pt x="1237" y="403"/>
                  </a:lnTo>
                  <a:lnTo>
                    <a:pt x="1242" y="411"/>
                  </a:lnTo>
                  <a:lnTo>
                    <a:pt x="1248" y="414"/>
                  </a:lnTo>
                  <a:lnTo>
                    <a:pt x="1253" y="421"/>
                  </a:lnTo>
                  <a:lnTo>
                    <a:pt x="1258" y="428"/>
                  </a:lnTo>
                  <a:lnTo>
                    <a:pt x="1263" y="435"/>
                  </a:lnTo>
                  <a:lnTo>
                    <a:pt x="1269" y="439"/>
                  </a:lnTo>
                  <a:lnTo>
                    <a:pt x="1279" y="446"/>
                  </a:lnTo>
                  <a:lnTo>
                    <a:pt x="1279" y="449"/>
                  </a:lnTo>
                  <a:lnTo>
                    <a:pt x="1290" y="457"/>
                  </a:lnTo>
                  <a:lnTo>
                    <a:pt x="1295" y="464"/>
                  </a:lnTo>
                  <a:lnTo>
                    <a:pt x="1295" y="467"/>
                  </a:lnTo>
                  <a:lnTo>
                    <a:pt x="1305" y="474"/>
                  </a:lnTo>
                  <a:lnTo>
                    <a:pt x="1305" y="481"/>
                  </a:lnTo>
                  <a:lnTo>
                    <a:pt x="1316" y="485"/>
                  </a:lnTo>
                  <a:lnTo>
                    <a:pt x="1321" y="495"/>
                  </a:lnTo>
                  <a:lnTo>
                    <a:pt x="1326" y="499"/>
                  </a:lnTo>
                  <a:lnTo>
                    <a:pt x="1332" y="506"/>
                  </a:lnTo>
                  <a:lnTo>
                    <a:pt x="1337" y="513"/>
                  </a:lnTo>
                  <a:lnTo>
                    <a:pt x="1342" y="517"/>
                  </a:lnTo>
                  <a:lnTo>
                    <a:pt x="1347" y="524"/>
                  </a:lnTo>
                  <a:lnTo>
                    <a:pt x="1353" y="531"/>
                  </a:lnTo>
                  <a:lnTo>
                    <a:pt x="1358" y="534"/>
                  </a:lnTo>
                  <a:lnTo>
                    <a:pt x="1363" y="542"/>
                  </a:lnTo>
                  <a:lnTo>
                    <a:pt x="1368" y="549"/>
                  </a:lnTo>
                  <a:lnTo>
                    <a:pt x="1374" y="552"/>
                  </a:lnTo>
                  <a:lnTo>
                    <a:pt x="1379" y="563"/>
                  </a:lnTo>
                  <a:lnTo>
                    <a:pt x="1389" y="566"/>
                  </a:lnTo>
                  <a:lnTo>
                    <a:pt x="1389" y="573"/>
                  </a:lnTo>
                  <a:lnTo>
                    <a:pt x="1395" y="580"/>
                  </a:lnTo>
                  <a:lnTo>
                    <a:pt x="1405" y="584"/>
                  </a:lnTo>
                  <a:lnTo>
                    <a:pt x="1405" y="591"/>
                  </a:lnTo>
                  <a:lnTo>
                    <a:pt x="1416" y="598"/>
                  </a:lnTo>
                  <a:lnTo>
                    <a:pt x="1416" y="602"/>
                  </a:lnTo>
                  <a:lnTo>
                    <a:pt x="1426" y="609"/>
                  </a:lnTo>
                  <a:lnTo>
                    <a:pt x="1431" y="616"/>
                  </a:lnTo>
                </a:path>
              </a:pathLst>
            </a:custGeom>
            <a:noFill/>
            <a:ln w="2667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7" name="Group 129">
            <a:extLst>
              <a:ext uri="{FF2B5EF4-FFF2-40B4-BE49-F238E27FC236}">
                <a16:creationId xmlns:a16="http://schemas.microsoft.com/office/drawing/2014/main" id="{511E2EC0-074E-4AB1-B861-47D941224211}"/>
              </a:ext>
            </a:extLst>
          </p:cNvPr>
          <p:cNvGrpSpPr>
            <a:grpSpLocks/>
          </p:cNvGrpSpPr>
          <p:nvPr/>
        </p:nvGrpSpPr>
        <p:grpSpPr bwMode="auto">
          <a:xfrm flipV="1">
            <a:off x="6305550" y="4402138"/>
            <a:ext cx="1117600" cy="390525"/>
            <a:chOff x="2444" y="7608"/>
            <a:chExt cx="1761" cy="616"/>
          </a:xfrm>
        </p:grpSpPr>
        <p:sp>
          <p:nvSpPr>
            <p:cNvPr id="145477" name="Line 130">
              <a:extLst>
                <a:ext uri="{FF2B5EF4-FFF2-40B4-BE49-F238E27FC236}">
                  <a16:creationId xmlns:a16="http://schemas.microsoft.com/office/drawing/2014/main" id="{F086E4E9-4D8F-4042-A8C4-5C0AF88B3F14}"/>
                </a:ext>
              </a:extLst>
            </p:cNvPr>
            <p:cNvSpPr>
              <a:spLocks noChangeShapeType="1"/>
            </p:cNvSpPr>
            <p:nvPr/>
          </p:nvSpPr>
          <p:spPr bwMode="auto">
            <a:xfrm>
              <a:off x="2444" y="8220"/>
              <a:ext cx="31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8" name="Line 131">
              <a:extLst>
                <a:ext uri="{FF2B5EF4-FFF2-40B4-BE49-F238E27FC236}">
                  <a16:creationId xmlns:a16="http://schemas.microsoft.com/office/drawing/2014/main" id="{733C99CE-8228-4D37-A1AD-7DE43F30A2CA}"/>
                </a:ext>
              </a:extLst>
            </p:cNvPr>
            <p:cNvSpPr>
              <a:spLocks noChangeShapeType="1"/>
            </p:cNvSpPr>
            <p:nvPr/>
          </p:nvSpPr>
          <p:spPr bwMode="auto">
            <a:xfrm flipV="1">
              <a:off x="2774" y="7875"/>
              <a:ext cx="0" cy="34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9" name="Freeform 132">
              <a:extLst>
                <a:ext uri="{FF2B5EF4-FFF2-40B4-BE49-F238E27FC236}">
                  <a16:creationId xmlns:a16="http://schemas.microsoft.com/office/drawing/2014/main" id="{090998AE-198B-45C2-8244-1940776152ED}"/>
                </a:ext>
              </a:extLst>
            </p:cNvPr>
            <p:cNvSpPr>
              <a:spLocks/>
            </p:cNvSpPr>
            <p:nvPr/>
          </p:nvSpPr>
          <p:spPr bwMode="auto">
            <a:xfrm>
              <a:off x="2774" y="7608"/>
              <a:ext cx="1431" cy="616"/>
            </a:xfrm>
            <a:custGeom>
              <a:avLst/>
              <a:gdLst>
                <a:gd name="T0" fmla="*/ 20 w 1431"/>
                <a:gd name="T1" fmla="*/ 290 h 616"/>
                <a:gd name="T2" fmla="*/ 47 w 1431"/>
                <a:gd name="T3" fmla="*/ 265 h 616"/>
                <a:gd name="T4" fmla="*/ 78 w 1431"/>
                <a:gd name="T5" fmla="*/ 241 h 616"/>
                <a:gd name="T6" fmla="*/ 104 w 1431"/>
                <a:gd name="T7" fmla="*/ 216 h 616"/>
                <a:gd name="T8" fmla="*/ 131 w 1431"/>
                <a:gd name="T9" fmla="*/ 191 h 616"/>
                <a:gd name="T10" fmla="*/ 157 w 1431"/>
                <a:gd name="T11" fmla="*/ 170 h 616"/>
                <a:gd name="T12" fmla="*/ 183 w 1431"/>
                <a:gd name="T13" fmla="*/ 148 h 616"/>
                <a:gd name="T14" fmla="*/ 215 w 1431"/>
                <a:gd name="T15" fmla="*/ 131 h 616"/>
                <a:gd name="T16" fmla="*/ 241 w 1431"/>
                <a:gd name="T17" fmla="*/ 113 h 616"/>
                <a:gd name="T18" fmla="*/ 267 w 1431"/>
                <a:gd name="T19" fmla="*/ 95 h 616"/>
                <a:gd name="T20" fmla="*/ 293 w 1431"/>
                <a:gd name="T21" fmla="*/ 78 h 616"/>
                <a:gd name="T22" fmla="*/ 325 w 1431"/>
                <a:gd name="T23" fmla="*/ 63 h 616"/>
                <a:gd name="T24" fmla="*/ 351 w 1431"/>
                <a:gd name="T25" fmla="*/ 53 h 616"/>
                <a:gd name="T26" fmla="*/ 377 w 1431"/>
                <a:gd name="T27" fmla="*/ 42 h 616"/>
                <a:gd name="T28" fmla="*/ 403 w 1431"/>
                <a:gd name="T29" fmla="*/ 32 h 616"/>
                <a:gd name="T30" fmla="*/ 430 w 1431"/>
                <a:gd name="T31" fmla="*/ 21 h 616"/>
                <a:gd name="T32" fmla="*/ 461 w 1431"/>
                <a:gd name="T33" fmla="*/ 14 h 616"/>
                <a:gd name="T34" fmla="*/ 487 w 1431"/>
                <a:gd name="T35" fmla="*/ 7 h 616"/>
                <a:gd name="T36" fmla="*/ 513 w 1431"/>
                <a:gd name="T37" fmla="*/ 3 h 616"/>
                <a:gd name="T38" fmla="*/ 540 w 1431"/>
                <a:gd name="T39" fmla="*/ 3 h 616"/>
                <a:gd name="T40" fmla="*/ 571 w 1431"/>
                <a:gd name="T41" fmla="*/ 0 h 616"/>
                <a:gd name="T42" fmla="*/ 597 w 1431"/>
                <a:gd name="T43" fmla="*/ 0 h 616"/>
                <a:gd name="T44" fmla="*/ 624 w 1431"/>
                <a:gd name="T45" fmla="*/ 3 h 616"/>
                <a:gd name="T46" fmla="*/ 650 w 1431"/>
                <a:gd name="T47" fmla="*/ 7 h 616"/>
                <a:gd name="T48" fmla="*/ 676 w 1431"/>
                <a:gd name="T49" fmla="*/ 10 h 616"/>
                <a:gd name="T50" fmla="*/ 708 w 1431"/>
                <a:gd name="T51" fmla="*/ 17 h 616"/>
                <a:gd name="T52" fmla="*/ 734 w 1431"/>
                <a:gd name="T53" fmla="*/ 28 h 616"/>
                <a:gd name="T54" fmla="*/ 760 w 1431"/>
                <a:gd name="T55" fmla="*/ 39 h 616"/>
                <a:gd name="T56" fmla="*/ 786 w 1431"/>
                <a:gd name="T57" fmla="*/ 49 h 616"/>
                <a:gd name="T58" fmla="*/ 812 w 1431"/>
                <a:gd name="T59" fmla="*/ 60 h 616"/>
                <a:gd name="T60" fmla="*/ 844 w 1431"/>
                <a:gd name="T61" fmla="*/ 74 h 616"/>
                <a:gd name="T62" fmla="*/ 870 w 1431"/>
                <a:gd name="T63" fmla="*/ 92 h 616"/>
                <a:gd name="T64" fmla="*/ 896 w 1431"/>
                <a:gd name="T65" fmla="*/ 106 h 616"/>
                <a:gd name="T66" fmla="*/ 923 w 1431"/>
                <a:gd name="T67" fmla="*/ 124 h 616"/>
                <a:gd name="T68" fmla="*/ 954 w 1431"/>
                <a:gd name="T69" fmla="*/ 145 h 616"/>
                <a:gd name="T70" fmla="*/ 980 w 1431"/>
                <a:gd name="T71" fmla="*/ 166 h 616"/>
                <a:gd name="T72" fmla="*/ 1006 w 1431"/>
                <a:gd name="T73" fmla="*/ 187 h 616"/>
                <a:gd name="T74" fmla="*/ 1033 w 1431"/>
                <a:gd name="T75" fmla="*/ 209 h 616"/>
                <a:gd name="T76" fmla="*/ 1059 w 1431"/>
                <a:gd name="T77" fmla="*/ 233 h 616"/>
                <a:gd name="T78" fmla="*/ 1090 w 1431"/>
                <a:gd name="T79" fmla="*/ 258 h 616"/>
                <a:gd name="T80" fmla="*/ 1117 w 1431"/>
                <a:gd name="T81" fmla="*/ 283 h 616"/>
                <a:gd name="T82" fmla="*/ 1143 w 1431"/>
                <a:gd name="T83" fmla="*/ 308 h 616"/>
                <a:gd name="T84" fmla="*/ 1169 w 1431"/>
                <a:gd name="T85" fmla="*/ 336 h 616"/>
                <a:gd name="T86" fmla="*/ 1195 w 1431"/>
                <a:gd name="T87" fmla="*/ 364 h 616"/>
                <a:gd name="T88" fmla="*/ 1227 w 1431"/>
                <a:gd name="T89" fmla="*/ 393 h 616"/>
                <a:gd name="T90" fmla="*/ 1253 w 1431"/>
                <a:gd name="T91" fmla="*/ 421 h 616"/>
                <a:gd name="T92" fmla="*/ 1279 w 1431"/>
                <a:gd name="T93" fmla="*/ 449 h 616"/>
                <a:gd name="T94" fmla="*/ 1305 w 1431"/>
                <a:gd name="T95" fmla="*/ 481 h 616"/>
                <a:gd name="T96" fmla="*/ 1337 w 1431"/>
                <a:gd name="T97" fmla="*/ 513 h 616"/>
                <a:gd name="T98" fmla="*/ 1363 w 1431"/>
                <a:gd name="T99" fmla="*/ 542 h 616"/>
                <a:gd name="T100" fmla="*/ 1389 w 1431"/>
                <a:gd name="T101" fmla="*/ 573 h 616"/>
                <a:gd name="T102" fmla="*/ 1416 w 1431"/>
                <a:gd name="T103" fmla="*/ 602 h 6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31"/>
                <a:gd name="T157" fmla="*/ 0 h 616"/>
                <a:gd name="T158" fmla="*/ 1431 w 1431"/>
                <a:gd name="T159" fmla="*/ 616 h 6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31" h="616">
                  <a:moveTo>
                    <a:pt x="0" y="311"/>
                  </a:moveTo>
                  <a:lnTo>
                    <a:pt x="5" y="308"/>
                  </a:lnTo>
                  <a:lnTo>
                    <a:pt x="10" y="301"/>
                  </a:lnTo>
                  <a:lnTo>
                    <a:pt x="15" y="297"/>
                  </a:lnTo>
                  <a:lnTo>
                    <a:pt x="20" y="290"/>
                  </a:lnTo>
                  <a:lnTo>
                    <a:pt x="31" y="283"/>
                  </a:lnTo>
                  <a:lnTo>
                    <a:pt x="31" y="279"/>
                  </a:lnTo>
                  <a:lnTo>
                    <a:pt x="41" y="272"/>
                  </a:lnTo>
                  <a:lnTo>
                    <a:pt x="41" y="269"/>
                  </a:lnTo>
                  <a:lnTo>
                    <a:pt x="47" y="265"/>
                  </a:lnTo>
                  <a:lnTo>
                    <a:pt x="57" y="258"/>
                  </a:lnTo>
                  <a:lnTo>
                    <a:pt x="57" y="255"/>
                  </a:lnTo>
                  <a:lnTo>
                    <a:pt x="68" y="248"/>
                  </a:lnTo>
                  <a:lnTo>
                    <a:pt x="73" y="244"/>
                  </a:lnTo>
                  <a:lnTo>
                    <a:pt x="78" y="241"/>
                  </a:lnTo>
                  <a:lnTo>
                    <a:pt x="83" y="233"/>
                  </a:lnTo>
                  <a:lnTo>
                    <a:pt x="83" y="230"/>
                  </a:lnTo>
                  <a:lnTo>
                    <a:pt x="94" y="226"/>
                  </a:lnTo>
                  <a:lnTo>
                    <a:pt x="99" y="219"/>
                  </a:lnTo>
                  <a:lnTo>
                    <a:pt x="104" y="216"/>
                  </a:lnTo>
                  <a:lnTo>
                    <a:pt x="110" y="209"/>
                  </a:lnTo>
                  <a:lnTo>
                    <a:pt x="115" y="205"/>
                  </a:lnTo>
                  <a:lnTo>
                    <a:pt x="120" y="202"/>
                  </a:lnTo>
                  <a:lnTo>
                    <a:pt x="125" y="198"/>
                  </a:lnTo>
                  <a:lnTo>
                    <a:pt x="131" y="191"/>
                  </a:lnTo>
                  <a:lnTo>
                    <a:pt x="136" y="187"/>
                  </a:lnTo>
                  <a:lnTo>
                    <a:pt x="141" y="184"/>
                  </a:lnTo>
                  <a:lnTo>
                    <a:pt x="146" y="180"/>
                  </a:lnTo>
                  <a:lnTo>
                    <a:pt x="152" y="177"/>
                  </a:lnTo>
                  <a:lnTo>
                    <a:pt x="157" y="170"/>
                  </a:lnTo>
                  <a:lnTo>
                    <a:pt x="167" y="166"/>
                  </a:lnTo>
                  <a:lnTo>
                    <a:pt x="167" y="163"/>
                  </a:lnTo>
                  <a:lnTo>
                    <a:pt x="178" y="159"/>
                  </a:lnTo>
                  <a:lnTo>
                    <a:pt x="183" y="152"/>
                  </a:lnTo>
                  <a:lnTo>
                    <a:pt x="183" y="148"/>
                  </a:lnTo>
                  <a:lnTo>
                    <a:pt x="194" y="145"/>
                  </a:lnTo>
                  <a:lnTo>
                    <a:pt x="194" y="141"/>
                  </a:lnTo>
                  <a:lnTo>
                    <a:pt x="204" y="138"/>
                  </a:lnTo>
                  <a:lnTo>
                    <a:pt x="209" y="134"/>
                  </a:lnTo>
                  <a:lnTo>
                    <a:pt x="215" y="131"/>
                  </a:lnTo>
                  <a:lnTo>
                    <a:pt x="220" y="127"/>
                  </a:lnTo>
                  <a:lnTo>
                    <a:pt x="225" y="124"/>
                  </a:lnTo>
                  <a:lnTo>
                    <a:pt x="230" y="120"/>
                  </a:lnTo>
                  <a:lnTo>
                    <a:pt x="236" y="117"/>
                  </a:lnTo>
                  <a:lnTo>
                    <a:pt x="241" y="113"/>
                  </a:lnTo>
                  <a:lnTo>
                    <a:pt x="246" y="110"/>
                  </a:lnTo>
                  <a:lnTo>
                    <a:pt x="251" y="106"/>
                  </a:lnTo>
                  <a:lnTo>
                    <a:pt x="256" y="102"/>
                  </a:lnTo>
                  <a:lnTo>
                    <a:pt x="262" y="99"/>
                  </a:lnTo>
                  <a:lnTo>
                    <a:pt x="267" y="95"/>
                  </a:lnTo>
                  <a:lnTo>
                    <a:pt x="277" y="92"/>
                  </a:lnTo>
                  <a:lnTo>
                    <a:pt x="277" y="88"/>
                  </a:lnTo>
                  <a:lnTo>
                    <a:pt x="283" y="85"/>
                  </a:lnTo>
                  <a:lnTo>
                    <a:pt x="288" y="81"/>
                  </a:lnTo>
                  <a:lnTo>
                    <a:pt x="293" y="78"/>
                  </a:lnTo>
                  <a:lnTo>
                    <a:pt x="304" y="74"/>
                  </a:lnTo>
                  <a:lnTo>
                    <a:pt x="314" y="71"/>
                  </a:lnTo>
                  <a:lnTo>
                    <a:pt x="319" y="67"/>
                  </a:lnTo>
                  <a:lnTo>
                    <a:pt x="325" y="63"/>
                  </a:lnTo>
                  <a:lnTo>
                    <a:pt x="330" y="63"/>
                  </a:lnTo>
                  <a:lnTo>
                    <a:pt x="330" y="60"/>
                  </a:lnTo>
                  <a:lnTo>
                    <a:pt x="340" y="56"/>
                  </a:lnTo>
                  <a:lnTo>
                    <a:pt x="346" y="53"/>
                  </a:lnTo>
                  <a:lnTo>
                    <a:pt x="351" y="53"/>
                  </a:lnTo>
                  <a:lnTo>
                    <a:pt x="356" y="49"/>
                  </a:lnTo>
                  <a:lnTo>
                    <a:pt x="361" y="46"/>
                  </a:lnTo>
                  <a:lnTo>
                    <a:pt x="367" y="46"/>
                  </a:lnTo>
                  <a:lnTo>
                    <a:pt x="372" y="42"/>
                  </a:lnTo>
                  <a:lnTo>
                    <a:pt x="377" y="42"/>
                  </a:lnTo>
                  <a:lnTo>
                    <a:pt x="382" y="39"/>
                  </a:lnTo>
                  <a:lnTo>
                    <a:pt x="388" y="35"/>
                  </a:lnTo>
                  <a:lnTo>
                    <a:pt x="393" y="35"/>
                  </a:lnTo>
                  <a:lnTo>
                    <a:pt x="398" y="32"/>
                  </a:lnTo>
                  <a:lnTo>
                    <a:pt x="403" y="32"/>
                  </a:lnTo>
                  <a:lnTo>
                    <a:pt x="414" y="28"/>
                  </a:lnTo>
                  <a:lnTo>
                    <a:pt x="424" y="25"/>
                  </a:lnTo>
                  <a:lnTo>
                    <a:pt x="430" y="21"/>
                  </a:lnTo>
                  <a:lnTo>
                    <a:pt x="440" y="17"/>
                  </a:lnTo>
                  <a:lnTo>
                    <a:pt x="451" y="17"/>
                  </a:lnTo>
                  <a:lnTo>
                    <a:pt x="456" y="14"/>
                  </a:lnTo>
                  <a:lnTo>
                    <a:pt x="461" y="14"/>
                  </a:lnTo>
                  <a:lnTo>
                    <a:pt x="466" y="14"/>
                  </a:lnTo>
                  <a:lnTo>
                    <a:pt x="472" y="10"/>
                  </a:lnTo>
                  <a:lnTo>
                    <a:pt x="477" y="10"/>
                  </a:lnTo>
                  <a:lnTo>
                    <a:pt x="482" y="10"/>
                  </a:lnTo>
                  <a:lnTo>
                    <a:pt x="487" y="7"/>
                  </a:lnTo>
                  <a:lnTo>
                    <a:pt x="492" y="7"/>
                  </a:lnTo>
                  <a:lnTo>
                    <a:pt x="498" y="7"/>
                  </a:lnTo>
                  <a:lnTo>
                    <a:pt x="503" y="7"/>
                  </a:lnTo>
                  <a:lnTo>
                    <a:pt x="508" y="3"/>
                  </a:lnTo>
                  <a:lnTo>
                    <a:pt x="513" y="3"/>
                  </a:lnTo>
                  <a:lnTo>
                    <a:pt x="524" y="3"/>
                  </a:lnTo>
                  <a:lnTo>
                    <a:pt x="529" y="3"/>
                  </a:lnTo>
                  <a:lnTo>
                    <a:pt x="540" y="3"/>
                  </a:lnTo>
                  <a:lnTo>
                    <a:pt x="550" y="0"/>
                  </a:lnTo>
                  <a:lnTo>
                    <a:pt x="561" y="0"/>
                  </a:lnTo>
                  <a:lnTo>
                    <a:pt x="566" y="0"/>
                  </a:lnTo>
                  <a:lnTo>
                    <a:pt x="571" y="0"/>
                  </a:lnTo>
                  <a:lnTo>
                    <a:pt x="576" y="0"/>
                  </a:lnTo>
                  <a:lnTo>
                    <a:pt x="587" y="0"/>
                  </a:lnTo>
                  <a:lnTo>
                    <a:pt x="592" y="0"/>
                  </a:lnTo>
                  <a:lnTo>
                    <a:pt x="597" y="0"/>
                  </a:lnTo>
                  <a:lnTo>
                    <a:pt x="603" y="0"/>
                  </a:lnTo>
                  <a:lnTo>
                    <a:pt x="608" y="3"/>
                  </a:lnTo>
                  <a:lnTo>
                    <a:pt x="613" y="3"/>
                  </a:lnTo>
                  <a:lnTo>
                    <a:pt x="618" y="3"/>
                  </a:lnTo>
                  <a:lnTo>
                    <a:pt x="624" y="3"/>
                  </a:lnTo>
                  <a:lnTo>
                    <a:pt x="629" y="3"/>
                  </a:lnTo>
                  <a:lnTo>
                    <a:pt x="634" y="3"/>
                  </a:lnTo>
                  <a:lnTo>
                    <a:pt x="639" y="7"/>
                  </a:lnTo>
                  <a:lnTo>
                    <a:pt x="650" y="7"/>
                  </a:lnTo>
                  <a:lnTo>
                    <a:pt x="660" y="7"/>
                  </a:lnTo>
                  <a:lnTo>
                    <a:pt x="660" y="10"/>
                  </a:lnTo>
                  <a:lnTo>
                    <a:pt x="666" y="10"/>
                  </a:lnTo>
                  <a:lnTo>
                    <a:pt x="676" y="10"/>
                  </a:lnTo>
                  <a:lnTo>
                    <a:pt x="687" y="14"/>
                  </a:lnTo>
                  <a:lnTo>
                    <a:pt x="697" y="14"/>
                  </a:lnTo>
                  <a:lnTo>
                    <a:pt x="702" y="17"/>
                  </a:lnTo>
                  <a:lnTo>
                    <a:pt x="708" y="17"/>
                  </a:lnTo>
                  <a:lnTo>
                    <a:pt x="713" y="21"/>
                  </a:lnTo>
                  <a:lnTo>
                    <a:pt x="718" y="21"/>
                  </a:lnTo>
                  <a:lnTo>
                    <a:pt x="723" y="25"/>
                  </a:lnTo>
                  <a:lnTo>
                    <a:pt x="728" y="28"/>
                  </a:lnTo>
                  <a:lnTo>
                    <a:pt x="734" y="28"/>
                  </a:lnTo>
                  <a:lnTo>
                    <a:pt x="739" y="32"/>
                  </a:lnTo>
                  <a:lnTo>
                    <a:pt x="744" y="32"/>
                  </a:lnTo>
                  <a:lnTo>
                    <a:pt x="749" y="35"/>
                  </a:lnTo>
                  <a:lnTo>
                    <a:pt x="760" y="35"/>
                  </a:lnTo>
                  <a:lnTo>
                    <a:pt x="760" y="39"/>
                  </a:lnTo>
                  <a:lnTo>
                    <a:pt x="765" y="39"/>
                  </a:lnTo>
                  <a:lnTo>
                    <a:pt x="770" y="42"/>
                  </a:lnTo>
                  <a:lnTo>
                    <a:pt x="776" y="42"/>
                  </a:lnTo>
                  <a:lnTo>
                    <a:pt x="786" y="46"/>
                  </a:lnTo>
                  <a:lnTo>
                    <a:pt x="786" y="49"/>
                  </a:lnTo>
                  <a:lnTo>
                    <a:pt x="797" y="49"/>
                  </a:lnTo>
                  <a:lnTo>
                    <a:pt x="797" y="53"/>
                  </a:lnTo>
                  <a:lnTo>
                    <a:pt x="807" y="56"/>
                  </a:lnTo>
                  <a:lnTo>
                    <a:pt x="812" y="56"/>
                  </a:lnTo>
                  <a:lnTo>
                    <a:pt x="812" y="60"/>
                  </a:lnTo>
                  <a:lnTo>
                    <a:pt x="823" y="63"/>
                  </a:lnTo>
                  <a:lnTo>
                    <a:pt x="828" y="67"/>
                  </a:lnTo>
                  <a:lnTo>
                    <a:pt x="833" y="67"/>
                  </a:lnTo>
                  <a:lnTo>
                    <a:pt x="839" y="71"/>
                  </a:lnTo>
                  <a:lnTo>
                    <a:pt x="844" y="74"/>
                  </a:lnTo>
                  <a:lnTo>
                    <a:pt x="849" y="78"/>
                  </a:lnTo>
                  <a:lnTo>
                    <a:pt x="854" y="81"/>
                  </a:lnTo>
                  <a:lnTo>
                    <a:pt x="860" y="85"/>
                  </a:lnTo>
                  <a:lnTo>
                    <a:pt x="865" y="85"/>
                  </a:lnTo>
                  <a:lnTo>
                    <a:pt x="870" y="92"/>
                  </a:lnTo>
                  <a:lnTo>
                    <a:pt x="875" y="95"/>
                  </a:lnTo>
                  <a:lnTo>
                    <a:pt x="881" y="99"/>
                  </a:lnTo>
                  <a:lnTo>
                    <a:pt x="886" y="99"/>
                  </a:lnTo>
                  <a:lnTo>
                    <a:pt x="896" y="102"/>
                  </a:lnTo>
                  <a:lnTo>
                    <a:pt x="896" y="106"/>
                  </a:lnTo>
                  <a:lnTo>
                    <a:pt x="907" y="110"/>
                  </a:lnTo>
                  <a:lnTo>
                    <a:pt x="907" y="113"/>
                  </a:lnTo>
                  <a:lnTo>
                    <a:pt x="912" y="117"/>
                  </a:lnTo>
                  <a:lnTo>
                    <a:pt x="923" y="120"/>
                  </a:lnTo>
                  <a:lnTo>
                    <a:pt x="923" y="124"/>
                  </a:lnTo>
                  <a:lnTo>
                    <a:pt x="933" y="127"/>
                  </a:lnTo>
                  <a:lnTo>
                    <a:pt x="938" y="131"/>
                  </a:lnTo>
                  <a:lnTo>
                    <a:pt x="944" y="134"/>
                  </a:lnTo>
                  <a:lnTo>
                    <a:pt x="949" y="138"/>
                  </a:lnTo>
                  <a:lnTo>
                    <a:pt x="954" y="145"/>
                  </a:lnTo>
                  <a:lnTo>
                    <a:pt x="959" y="148"/>
                  </a:lnTo>
                  <a:lnTo>
                    <a:pt x="965" y="152"/>
                  </a:lnTo>
                  <a:lnTo>
                    <a:pt x="970" y="156"/>
                  </a:lnTo>
                  <a:lnTo>
                    <a:pt x="975" y="163"/>
                  </a:lnTo>
                  <a:lnTo>
                    <a:pt x="980" y="166"/>
                  </a:lnTo>
                  <a:lnTo>
                    <a:pt x="985" y="170"/>
                  </a:lnTo>
                  <a:lnTo>
                    <a:pt x="991" y="173"/>
                  </a:lnTo>
                  <a:lnTo>
                    <a:pt x="996" y="177"/>
                  </a:lnTo>
                  <a:lnTo>
                    <a:pt x="1006" y="180"/>
                  </a:lnTo>
                  <a:lnTo>
                    <a:pt x="1006" y="187"/>
                  </a:lnTo>
                  <a:lnTo>
                    <a:pt x="1012" y="191"/>
                  </a:lnTo>
                  <a:lnTo>
                    <a:pt x="1017" y="195"/>
                  </a:lnTo>
                  <a:lnTo>
                    <a:pt x="1022" y="198"/>
                  </a:lnTo>
                  <a:lnTo>
                    <a:pt x="1033" y="205"/>
                  </a:lnTo>
                  <a:lnTo>
                    <a:pt x="1033" y="209"/>
                  </a:lnTo>
                  <a:lnTo>
                    <a:pt x="1043" y="212"/>
                  </a:lnTo>
                  <a:lnTo>
                    <a:pt x="1048" y="216"/>
                  </a:lnTo>
                  <a:lnTo>
                    <a:pt x="1054" y="223"/>
                  </a:lnTo>
                  <a:lnTo>
                    <a:pt x="1059" y="226"/>
                  </a:lnTo>
                  <a:lnTo>
                    <a:pt x="1059" y="233"/>
                  </a:lnTo>
                  <a:lnTo>
                    <a:pt x="1069" y="237"/>
                  </a:lnTo>
                  <a:lnTo>
                    <a:pt x="1075" y="241"/>
                  </a:lnTo>
                  <a:lnTo>
                    <a:pt x="1080" y="248"/>
                  </a:lnTo>
                  <a:lnTo>
                    <a:pt x="1085" y="251"/>
                  </a:lnTo>
                  <a:lnTo>
                    <a:pt x="1090" y="258"/>
                  </a:lnTo>
                  <a:lnTo>
                    <a:pt x="1096" y="262"/>
                  </a:lnTo>
                  <a:lnTo>
                    <a:pt x="1101" y="265"/>
                  </a:lnTo>
                  <a:lnTo>
                    <a:pt x="1106" y="272"/>
                  </a:lnTo>
                  <a:lnTo>
                    <a:pt x="1111" y="276"/>
                  </a:lnTo>
                  <a:lnTo>
                    <a:pt x="1117" y="283"/>
                  </a:lnTo>
                  <a:lnTo>
                    <a:pt x="1122" y="287"/>
                  </a:lnTo>
                  <a:lnTo>
                    <a:pt x="1127" y="294"/>
                  </a:lnTo>
                  <a:lnTo>
                    <a:pt x="1132" y="297"/>
                  </a:lnTo>
                  <a:lnTo>
                    <a:pt x="1143" y="304"/>
                  </a:lnTo>
                  <a:lnTo>
                    <a:pt x="1143" y="308"/>
                  </a:lnTo>
                  <a:lnTo>
                    <a:pt x="1153" y="315"/>
                  </a:lnTo>
                  <a:lnTo>
                    <a:pt x="1159" y="318"/>
                  </a:lnTo>
                  <a:lnTo>
                    <a:pt x="1159" y="326"/>
                  </a:lnTo>
                  <a:lnTo>
                    <a:pt x="1169" y="329"/>
                  </a:lnTo>
                  <a:lnTo>
                    <a:pt x="1169" y="336"/>
                  </a:lnTo>
                  <a:lnTo>
                    <a:pt x="1180" y="340"/>
                  </a:lnTo>
                  <a:lnTo>
                    <a:pt x="1185" y="347"/>
                  </a:lnTo>
                  <a:lnTo>
                    <a:pt x="1190" y="350"/>
                  </a:lnTo>
                  <a:lnTo>
                    <a:pt x="1195" y="357"/>
                  </a:lnTo>
                  <a:lnTo>
                    <a:pt x="1195" y="364"/>
                  </a:lnTo>
                  <a:lnTo>
                    <a:pt x="1206" y="372"/>
                  </a:lnTo>
                  <a:lnTo>
                    <a:pt x="1211" y="375"/>
                  </a:lnTo>
                  <a:lnTo>
                    <a:pt x="1216" y="382"/>
                  </a:lnTo>
                  <a:lnTo>
                    <a:pt x="1221" y="386"/>
                  </a:lnTo>
                  <a:lnTo>
                    <a:pt x="1227" y="393"/>
                  </a:lnTo>
                  <a:lnTo>
                    <a:pt x="1232" y="396"/>
                  </a:lnTo>
                  <a:lnTo>
                    <a:pt x="1237" y="403"/>
                  </a:lnTo>
                  <a:lnTo>
                    <a:pt x="1242" y="411"/>
                  </a:lnTo>
                  <a:lnTo>
                    <a:pt x="1248" y="414"/>
                  </a:lnTo>
                  <a:lnTo>
                    <a:pt x="1253" y="421"/>
                  </a:lnTo>
                  <a:lnTo>
                    <a:pt x="1258" y="428"/>
                  </a:lnTo>
                  <a:lnTo>
                    <a:pt x="1263" y="435"/>
                  </a:lnTo>
                  <a:lnTo>
                    <a:pt x="1269" y="439"/>
                  </a:lnTo>
                  <a:lnTo>
                    <a:pt x="1279" y="446"/>
                  </a:lnTo>
                  <a:lnTo>
                    <a:pt x="1279" y="449"/>
                  </a:lnTo>
                  <a:lnTo>
                    <a:pt x="1290" y="457"/>
                  </a:lnTo>
                  <a:lnTo>
                    <a:pt x="1295" y="464"/>
                  </a:lnTo>
                  <a:lnTo>
                    <a:pt x="1295" y="467"/>
                  </a:lnTo>
                  <a:lnTo>
                    <a:pt x="1305" y="474"/>
                  </a:lnTo>
                  <a:lnTo>
                    <a:pt x="1305" y="481"/>
                  </a:lnTo>
                  <a:lnTo>
                    <a:pt x="1316" y="485"/>
                  </a:lnTo>
                  <a:lnTo>
                    <a:pt x="1321" y="495"/>
                  </a:lnTo>
                  <a:lnTo>
                    <a:pt x="1326" y="499"/>
                  </a:lnTo>
                  <a:lnTo>
                    <a:pt x="1332" y="506"/>
                  </a:lnTo>
                  <a:lnTo>
                    <a:pt x="1337" y="513"/>
                  </a:lnTo>
                  <a:lnTo>
                    <a:pt x="1342" y="517"/>
                  </a:lnTo>
                  <a:lnTo>
                    <a:pt x="1347" y="524"/>
                  </a:lnTo>
                  <a:lnTo>
                    <a:pt x="1353" y="531"/>
                  </a:lnTo>
                  <a:lnTo>
                    <a:pt x="1358" y="534"/>
                  </a:lnTo>
                  <a:lnTo>
                    <a:pt x="1363" y="542"/>
                  </a:lnTo>
                  <a:lnTo>
                    <a:pt x="1368" y="549"/>
                  </a:lnTo>
                  <a:lnTo>
                    <a:pt x="1374" y="552"/>
                  </a:lnTo>
                  <a:lnTo>
                    <a:pt x="1379" y="563"/>
                  </a:lnTo>
                  <a:lnTo>
                    <a:pt x="1389" y="566"/>
                  </a:lnTo>
                  <a:lnTo>
                    <a:pt x="1389" y="573"/>
                  </a:lnTo>
                  <a:lnTo>
                    <a:pt x="1395" y="580"/>
                  </a:lnTo>
                  <a:lnTo>
                    <a:pt x="1405" y="584"/>
                  </a:lnTo>
                  <a:lnTo>
                    <a:pt x="1405" y="591"/>
                  </a:lnTo>
                  <a:lnTo>
                    <a:pt x="1416" y="598"/>
                  </a:lnTo>
                  <a:lnTo>
                    <a:pt x="1416" y="602"/>
                  </a:lnTo>
                  <a:lnTo>
                    <a:pt x="1426" y="609"/>
                  </a:lnTo>
                  <a:lnTo>
                    <a:pt x="1431" y="616"/>
                  </a:lnTo>
                </a:path>
              </a:pathLst>
            </a:custGeom>
            <a:noFill/>
            <a:ln w="2667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8" name="Group 133">
            <a:extLst>
              <a:ext uri="{FF2B5EF4-FFF2-40B4-BE49-F238E27FC236}">
                <a16:creationId xmlns:a16="http://schemas.microsoft.com/office/drawing/2014/main" id="{B0E043A3-70C1-4D16-8B0A-EE958B32B6AB}"/>
              </a:ext>
            </a:extLst>
          </p:cNvPr>
          <p:cNvGrpSpPr>
            <a:grpSpLocks/>
          </p:cNvGrpSpPr>
          <p:nvPr/>
        </p:nvGrpSpPr>
        <p:grpSpPr bwMode="auto">
          <a:xfrm>
            <a:off x="5195888" y="5326063"/>
            <a:ext cx="1076325" cy="215900"/>
            <a:chOff x="2490" y="11464"/>
            <a:chExt cx="1694" cy="341"/>
          </a:xfrm>
        </p:grpSpPr>
        <p:sp>
          <p:nvSpPr>
            <p:cNvPr id="145474" name="Freeform 134">
              <a:extLst>
                <a:ext uri="{FF2B5EF4-FFF2-40B4-BE49-F238E27FC236}">
                  <a16:creationId xmlns:a16="http://schemas.microsoft.com/office/drawing/2014/main" id="{42217BA2-04C3-4739-BDFC-A94F66435582}"/>
                </a:ext>
              </a:extLst>
            </p:cNvPr>
            <p:cNvSpPr>
              <a:spLocks/>
            </p:cNvSpPr>
            <p:nvPr/>
          </p:nvSpPr>
          <p:spPr bwMode="auto">
            <a:xfrm>
              <a:off x="2490" y="11464"/>
              <a:ext cx="294" cy="308"/>
            </a:xfrm>
            <a:custGeom>
              <a:avLst/>
              <a:gdLst>
                <a:gd name="T0" fmla="*/ 0 w 294"/>
                <a:gd name="T1" fmla="*/ 308 h 308"/>
                <a:gd name="T2" fmla="*/ 5 w 294"/>
                <a:gd name="T3" fmla="*/ 301 h 308"/>
                <a:gd name="T4" fmla="*/ 10 w 294"/>
                <a:gd name="T5" fmla="*/ 297 h 308"/>
                <a:gd name="T6" fmla="*/ 16 w 294"/>
                <a:gd name="T7" fmla="*/ 290 h 308"/>
                <a:gd name="T8" fmla="*/ 21 w 294"/>
                <a:gd name="T9" fmla="*/ 283 h 308"/>
                <a:gd name="T10" fmla="*/ 26 w 294"/>
                <a:gd name="T11" fmla="*/ 279 h 308"/>
                <a:gd name="T12" fmla="*/ 31 w 294"/>
                <a:gd name="T13" fmla="*/ 272 h 308"/>
                <a:gd name="T14" fmla="*/ 37 w 294"/>
                <a:gd name="T15" fmla="*/ 265 h 308"/>
                <a:gd name="T16" fmla="*/ 42 w 294"/>
                <a:gd name="T17" fmla="*/ 258 h 308"/>
                <a:gd name="T18" fmla="*/ 47 w 294"/>
                <a:gd name="T19" fmla="*/ 255 h 308"/>
                <a:gd name="T20" fmla="*/ 52 w 294"/>
                <a:gd name="T21" fmla="*/ 248 h 308"/>
                <a:gd name="T22" fmla="*/ 57 w 294"/>
                <a:gd name="T23" fmla="*/ 240 h 308"/>
                <a:gd name="T24" fmla="*/ 68 w 294"/>
                <a:gd name="T25" fmla="*/ 233 h 308"/>
                <a:gd name="T26" fmla="*/ 73 w 294"/>
                <a:gd name="T27" fmla="*/ 230 h 308"/>
                <a:gd name="T28" fmla="*/ 78 w 294"/>
                <a:gd name="T29" fmla="*/ 223 h 308"/>
                <a:gd name="T30" fmla="*/ 84 w 294"/>
                <a:gd name="T31" fmla="*/ 216 h 308"/>
                <a:gd name="T32" fmla="*/ 89 w 294"/>
                <a:gd name="T33" fmla="*/ 209 h 308"/>
                <a:gd name="T34" fmla="*/ 94 w 294"/>
                <a:gd name="T35" fmla="*/ 205 h 308"/>
                <a:gd name="T36" fmla="*/ 99 w 294"/>
                <a:gd name="T37" fmla="*/ 198 h 308"/>
                <a:gd name="T38" fmla="*/ 105 w 294"/>
                <a:gd name="T39" fmla="*/ 191 h 308"/>
                <a:gd name="T40" fmla="*/ 110 w 294"/>
                <a:gd name="T41" fmla="*/ 184 h 308"/>
                <a:gd name="T42" fmla="*/ 115 w 294"/>
                <a:gd name="T43" fmla="*/ 180 h 308"/>
                <a:gd name="T44" fmla="*/ 120 w 294"/>
                <a:gd name="T45" fmla="*/ 173 h 308"/>
                <a:gd name="T46" fmla="*/ 126 w 294"/>
                <a:gd name="T47" fmla="*/ 166 h 308"/>
                <a:gd name="T48" fmla="*/ 131 w 294"/>
                <a:gd name="T49" fmla="*/ 159 h 308"/>
                <a:gd name="T50" fmla="*/ 141 w 294"/>
                <a:gd name="T51" fmla="*/ 155 h 308"/>
                <a:gd name="T52" fmla="*/ 147 w 294"/>
                <a:gd name="T53" fmla="*/ 148 h 308"/>
                <a:gd name="T54" fmla="*/ 152 w 294"/>
                <a:gd name="T55" fmla="*/ 141 h 308"/>
                <a:gd name="T56" fmla="*/ 157 w 294"/>
                <a:gd name="T57" fmla="*/ 138 h 308"/>
                <a:gd name="T58" fmla="*/ 162 w 294"/>
                <a:gd name="T59" fmla="*/ 131 h 308"/>
                <a:gd name="T60" fmla="*/ 168 w 294"/>
                <a:gd name="T61" fmla="*/ 124 h 308"/>
                <a:gd name="T62" fmla="*/ 173 w 294"/>
                <a:gd name="T63" fmla="*/ 120 h 308"/>
                <a:gd name="T64" fmla="*/ 178 w 294"/>
                <a:gd name="T65" fmla="*/ 113 h 308"/>
                <a:gd name="T66" fmla="*/ 183 w 294"/>
                <a:gd name="T67" fmla="*/ 106 h 308"/>
                <a:gd name="T68" fmla="*/ 189 w 294"/>
                <a:gd name="T69" fmla="*/ 102 h 308"/>
                <a:gd name="T70" fmla="*/ 194 w 294"/>
                <a:gd name="T71" fmla="*/ 95 h 308"/>
                <a:gd name="T72" fmla="*/ 204 w 294"/>
                <a:gd name="T73" fmla="*/ 88 h 308"/>
                <a:gd name="T74" fmla="*/ 210 w 294"/>
                <a:gd name="T75" fmla="*/ 81 h 308"/>
                <a:gd name="T76" fmla="*/ 215 w 294"/>
                <a:gd name="T77" fmla="*/ 78 h 308"/>
                <a:gd name="T78" fmla="*/ 220 w 294"/>
                <a:gd name="T79" fmla="*/ 70 h 308"/>
                <a:gd name="T80" fmla="*/ 225 w 294"/>
                <a:gd name="T81" fmla="*/ 67 h 308"/>
                <a:gd name="T82" fmla="*/ 231 w 294"/>
                <a:gd name="T83" fmla="*/ 60 h 308"/>
                <a:gd name="T84" fmla="*/ 236 w 294"/>
                <a:gd name="T85" fmla="*/ 53 h 308"/>
                <a:gd name="T86" fmla="*/ 241 w 294"/>
                <a:gd name="T87" fmla="*/ 49 h 308"/>
                <a:gd name="T88" fmla="*/ 246 w 294"/>
                <a:gd name="T89" fmla="*/ 42 h 308"/>
                <a:gd name="T90" fmla="*/ 252 w 294"/>
                <a:gd name="T91" fmla="*/ 39 h 308"/>
                <a:gd name="T92" fmla="*/ 257 w 294"/>
                <a:gd name="T93" fmla="*/ 32 h 308"/>
                <a:gd name="T94" fmla="*/ 262 w 294"/>
                <a:gd name="T95" fmla="*/ 24 h 308"/>
                <a:gd name="T96" fmla="*/ 267 w 294"/>
                <a:gd name="T97" fmla="*/ 21 h 308"/>
                <a:gd name="T98" fmla="*/ 278 w 294"/>
                <a:gd name="T99" fmla="*/ 14 h 308"/>
                <a:gd name="T100" fmla="*/ 283 w 294"/>
                <a:gd name="T101" fmla="*/ 10 h 308"/>
                <a:gd name="T102" fmla="*/ 288 w 294"/>
                <a:gd name="T103" fmla="*/ 3 h 308"/>
                <a:gd name="T104" fmla="*/ 294 w 294"/>
                <a:gd name="T105" fmla="*/ 0 h 3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94"/>
                <a:gd name="T160" fmla="*/ 0 h 308"/>
                <a:gd name="T161" fmla="*/ 294 w 294"/>
                <a:gd name="T162" fmla="*/ 308 h 3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94" h="308">
                  <a:moveTo>
                    <a:pt x="0" y="308"/>
                  </a:moveTo>
                  <a:lnTo>
                    <a:pt x="5" y="301"/>
                  </a:lnTo>
                  <a:lnTo>
                    <a:pt x="10" y="297"/>
                  </a:lnTo>
                  <a:lnTo>
                    <a:pt x="16" y="290"/>
                  </a:lnTo>
                  <a:lnTo>
                    <a:pt x="21" y="283"/>
                  </a:lnTo>
                  <a:lnTo>
                    <a:pt x="26" y="279"/>
                  </a:lnTo>
                  <a:lnTo>
                    <a:pt x="31" y="272"/>
                  </a:lnTo>
                  <a:lnTo>
                    <a:pt x="37" y="265"/>
                  </a:lnTo>
                  <a:lnTo>
                    <a:pt x="42" y="258"/>
                  </a:lnTo>
                  <a:lnTo>
                    <a:pt x="47" y="255"/>
                  </a:lnTo>
                  <a:lnTo>
                    <a:pt x="52" y="248"/>
                  </a:lnTo>
                  <a:lnTo>
                    <a:pt x="57" y="240"/>
                  </a:lnTo>
                  <a:lnTo>
                    <a:pt x="68" y="233"/>
                  </a:lnTo>
                  <a:lnTo>
                    <a:pt x="73" y="230"/>
                  </a:lnTo>
                  <a:lnTo>
                    <a:pt x="78" y="223"/>
                  </a:lnTo>
                  <a:lnTo>
                    <a:pt x="84" y="216"/>
                  </a:lnTo>
                  <a:lnTo>
                    <a:pt x="89" y="209"/>
                  </a:lnTo>
                  <a:lnTo>
                    <a:pt x="94" y="205"/>
                  </a:lnTo>
                  <a:lnTo>
                    <a:pt x="99" y="198"/>
                  </a:lnTo>
                  <a:lnTo>
                    <a:pt x="105" y="191"/>
                  </a:lnTo>
                  <a:lnTo>
                    <a:pt x="110" y="184"/>
                  </a:lnTo>
                  <a:lnTo>
                    <a:pt x="115" y="180"/>
                  </a:lnTo>
                  <a:lnTo>
                    <a:pt x="120" y="173"/>
                  </a:lnTo>
                  <a:lnTo>
                    <a:pt x="126" y="166"/>
                  </a:lnTo>
                  <a:lnTo>
                    <a:pt x="131" y="159"/>
                  </a:lnTo>
                  <a:lnTo>
                    <a:pt x="141" y="155"/>
                  </a:lnTo>
                  <a:lnTo>
                    <a:pt x="147" y="148"/>
                  </a:lnTo>
                  <a:lnTo>
                    <a:pt x="152" y="141"/>
                  </a:lnTo>
                  <a:lnTo>
                    <a:pt x="157" y="138"/>
                  </a:lnTo>
                  <a:lnTo>
                    <a:pt x="162" y="131"/>
                  </a:lnTo>
                  <a:lnTo>
                    <a:pt x="168" y="124"/>
                  </a:lnTo>
                  <a:lnTo>
                    <a:pt x="173" y="120"/>
                  </a:lnTo>
                  <a:lnTo>
                    <a:pt x="178" y="113"/>
                  </a:lnTo>
                  <a:lnTo>
                    <a:pt x="183" y="106"/>
                  </a:lnTo>
                  <a:lnTo>
                    <a:pt x="189" y="102"/>
                  </a:lnTo>
                  <a:lnTo>
                    <a:pt x="194" y="95"/>
                  </a:lnTo>
                  <a:lnTo>
                    <a:pt x="204" y="88"/>
                  </a:lnTo>
                  <a:lnTo>
                    <a:pt x="210" y="81"/>
                  </a:lnTo>
                  <a:lnTo>
                    <a:pt x="215" y="78"/>
                  </a:lnTo>
                  <a:lnTo>
                    <a:pt x="220" y="70"/>
                  </a:lnTo>
                  <a:lnTo>
                    <a:pt x="225" y="67"/>
                  </a:lnTo>
                  <a:lnTo>
                    <a:pt x="231" y="60"/>
                  </a:lnTo>
                  <a:lnTo>
                    <a:pt x="236" y="53"/>
                  </a:lnTo>
                  <a:lnTo>
                    <a:pt x="241" y="49"/>
                  </a:lnTo>
                  <a:lnTo>
                    <a:pt x="246" y="42"/>
                  </a:lnTo>
                  <a:lnTo>
                    <a:pt x="252" y="39"/>
                  </a:lnTo>
                  <a:lnTo>
                    <a:pt x="257" y="32"/>
                  </a:lnTo>
                  <a:lnTo>
                    <a:pt x="262" y="24"/>
                  </a:lnTo>
                  <a:lnTo>
                    <a:pt x="267" y="21"/>
                  </a:lnTo>
                  <a:lnTo>
                    <a:pt x="278" y="14"/>
                  </a:lnTo>
                  <a:lnTo>
                    <a:pt x="283" y="10"/>
                  </a:lnTo>
                  <a:lnTo>
                    <a:pt x="288" y="3"/>
                  </a:lnTo>
                  <a:lnTo>
                    <a:pt x="294" y="0"/>
                  </a:lnTo>
                </a:path>
              </a:pathLst>
            </a:custGeom>
            <a:noFill/>
            <a:ln w="2667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5475" name="Line 135">
              <a:extLst>
                <a:ext uri="{FF2B5EF4-FFF2-40B4-BE49-F238E27FC236}">
                  <a16:creationId xmlns:a16="http://schemas.microsoft.com/office/drawing/2014/main" id="{C1462209-28C5-4DD1-9399-E4FED7EA9F6D}"/>
                </a:ext>
              </a:extLst>
            </p:cNvPr>
            <p:cNvSpPr>
              <a:spLocks noChangeShapeType="1"/>
            </p:cNvSpPr>
            <p:nvPr/>
          </p:nvSpPr>
          <p:spPr bwMode="auto">
            <a:xfrm flipH="1">
              <a:off x="2744" y="11475"/>
              <a:ext cx="16" cy="33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6" name="Line 136">
              <a:extLst>
                <a:ext uri="{FF2B5EF4-FFF2-40B4-BE49-F238E27FC236}">
                  <a16:creationId xmlns:a16="http://schemas.microsoft.com/office/drawing/2014/main" id="{0603F428-1036-47BA-823C-8C45F647A020}"/>
                </a:ext>
              </a:extLst>
            </p:cNvPr>
            <p:cNvSpPr>
              <a:spLocks noChangeShapeType="1"/>
            </p:cNvSpPr>
            <p:nvPr/>
          </p:nvSpPr>
          <p:spPr bwMode="auto">
            <a:xfrm flipV="1">
              <a:off x="2774" y="11790"/>
              <a:ext cx="1410" cy="1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137">
            <a:extLst>
              <a:ext uri="{FF2B5EF4-FFF2-40B4-BE49-F238E27FC236}">
                <a16:creationId xmlns:a16="http://schemas.microsoft.com/office/drawing/2014/main" id="{F8BD9789-E302-430E-8797-9583243896BC}"/>
              </a:ext>
            </a:extLst>
          </p:cNvPr>
          <p:cNvGrpSpPr>
            <a:grpSpLocks/>
          </p:cNvGrpSpPr>
          <p:nvPr/>
        </p:nvGrpSpPr>
        <p:grpSpPr bwMode="auto">
          <a:xfrm flipV="1">
            <a:off x="6299200" y="5524500"/>
            <a:ext cx="1076325" cy="215900"/>
            <a:chOff x="2490" y="11464"/>
            <a:chExt cx="1694" cy="341"/>
          </a:xfrm>
        </p:grpSpPr>
        <p:sp>
          <p:nvSpPr>
            <p:cNvPr id="145471" name="Freeform 138">
              <a:extLst>
                <a:ext uri="{FF2B5EF4-FFF2-40B4-BE49-F238E27FC236}">
                  <a16:creationId xmlns:a16="http://schemas.microsoft.com/office/drawing/2014/main" id="{80040AC2-BD53-4A59-B710-A770D5CF502D}"/>
                </a:ext>
              </a:extLst>
            </p:cNvPr>
            <p:cNvSpPr>
              <a:spLocks/>
            </p:cNvSpPr>
            <p:nvPr/>
          </p:nvSpPr>
          <p:spPr bwMode="auto">
            <a:xfrm>
              <a:off x="2490" y="11464"/>
              <a:ext cx="294" cy="308"/>
            </a:xfrm>
            <a:custGeom>
              <a:avLst/>
              <a:gdLst>
                <a:gd name="T0" fmla="*/ 0 w 294"/>
                <a:gd name="T1" fmla="*/ 308 h 308"/>
                <a:gd name="T2" fmla="*/ 5 w 294"/>
                <a:gd name="T3" fmla="*/ 301 h 308"/>
                <a:gd name="T4" fmla="*/ 10 w 294"/>
                <a:gd name="T5" fmla="*/ 297 h 308"/>
                <a:gd name="T6" fmla="*/ 16 w 294"/>
                <a:gd name="T7" fmla="*/ 290 h 308"/>
                <a:gd name="T8" fmla="*/ 21 w 294"/>
                <a:gd name="T9" fmla="*/ 283 h 308"/>
                <a:gd name="T10" fmla="*/ 26 w 294"/>
                <a:gd name="T11" fmla="*/ 279 h 308"/>
                <a:gd name="T12" fmla="*/ 31 w 294"/>
                <a:gd name="T13" fmla="*/ 272 h 308"/>
                <a:gd name="T14" fmla="*/ 37 w 294"/>
                <a:gd name="T15" fmla="*/ 265 h 308"/>
                <a:gd name="T16" fmla="*/ 42 w 294"/>
                <a:gd name="T17" fmla="*/ 258 h 308"/>
                <a:gd name="T18" fmla="*/ 47 w 294"/>
                <a:gd name="T19" fmla="*/ 255 h 308"/>
                <a:gd name="T20" fmla="*/ 52 w 294"/>
                <a:gd name="T21" fmla="*/ 248 h 308"/>
                <a:gd name="T22" fmla="*/ 57 w 294"/>
                <a:gd name="T23" fmla="*/ 240 h 308"/>
                <a:gd name="T24" fmla="*/ 68 w 294"/>
                <a:gd name="T25" fmla="*/ 233 h 308"/>
                <a:gd name="T26" fmla="*/ 73 w 294"/>
                <a:gd name="T27" fmla="*/ 230 h 308"/>
                <a:gd name="T28" fmla="*/ 78 w 294"/>
                <a:gd name="T29" fmla="*/ 223 h 308"/>
                <a:gd name="T30" fmla="*/ 84 w 294"/>
                <a:gd name="T31" fmla="*/ 216 h 308"/>
                <a:gd name="T32" fmla="*/ 89 w 294"/>
                <a:gd name="T33" fmla="*/ 209 h 308"/>
                <a:gd name="T34" fmla="*/ 94 w 294"/>
                <a:gd name="T35" fmla="*/ 205 h 308"/>
                <a:gd name="T36" fmla="*/ 99 w 294"/>
                <a:gd name="T37" fmla="*/ 198 h 308"/>
                <a:gd name="T38" fmla="*/ 105 w 294"/>
                <a:gd name="T39" fmla="*/ 191 h 308"/>
                <a:gd name="T40" fmla="*/ 110 w 294"/>
                <a:gd name="T41" fmla="*/ 184 h 308"/>
                <a:gd name="T42" fmla="*/ 115 w 294"/>
                <a:gd name="T43" fmla="*/ 180 h 308"/>
                <a:gd name="T44" fmla="*/ 120 w 294"/>
                <a:gd name="T45" fmla="*/ 173 h 308"/>
                <a:gd name="T46" fmla="*/ 126 w 294"/>
                <a:gd name="T47" fmla="*/ 166 h 308"/>
                <a:gd name="T48" fmla="*/ 131 w 294"/>
                <a:gd name="T49" fmla="*/ 159 h 308"/>
                <a:gd name="T50" fmla="*/ 141 w 294"/>
                <a:gd name="T51" fmla="*/ 155 h 308"/>
                <a:gd name="T52" fmla="*/ 147 w 294"/>
                <a:gd name="T53" fmla="*/ 148 h 308"/>
                <a:gd name="T54" fmla="*/ 152 w 294"/>
                <a:gd name="T55" fmla="*/ 141 h 308"/>
                <a:gd name="T56" fmla="*/ 157 w 294"/>
                <a:gd name="T57" fmla="*/ 138 h 308"/>
                <a:gd name="T58" fmla="*/ 162 w 294"/>
                <a:gd name="T59" fmla="*/ 131 h 308"/>
                <a:gd name="T60" fmla="*/ 168 w 294"/>
                <a:gd name="T61" fmla="*/ 124 h 308"/>
                <a:gd name="T62" fmla="*/ 173 w 294"/>
                <a:gd name="T63" fmla="*/ 120 h 308"/>
                <a:gd name="T64" fmla="*/ 178 w 294"/>
                <a:gd name="T65" fmla="*/ 113 h 308"/>
                <a:gd name="T66" fmla="*/ 183 w 294"/>
                <a:gd name="T67" fmla="*/ 106 h 308"/>
                <a:gd name="T68" fmla="*/ 189 w 294"/>
                <a:gd name="T69" fmla="*/ 102 h 308"/>
                <a:gd name="T70" fmla="*/ 194 w 294"/>
                <a:gd name="T71" fmla="*/ 95 h 308"/>
                <a:gd name="T72" fmla="*/ 204 w 294"/>
                <a:gd name="T73" fmla="*/ 88 h 308"/>
                <a:gd name="T74" fmla="*/ 210 w 294"/>
                <a:gd name="T75" fmla="*/ 81 h 308"/>
                <a:gd name="T76" fmla="*/ 215 w 294"/>
                <a:gd name="T77" fmla="*/ 78 h 308"/>
                <a:gd name="T78" fmla="*/ 220 w 294"/>
                <a:gd name="T79" fmla="*/ 70 h 308"/>
                <a:gd name="T80" fmla="*/ 225 w 294"/>
                <a:gd name="T81" fmla="*/ 67 h 308"/>
                <a:gd name="T82" fmla="*/ 231 w 294"/>
                <a:gd name="T83" fmla="*/ 60 h 308"/>
                <a:gd name="T84" fmla="*/ 236 w 294"/>
                <a:gd name="T85" fmla="*/ 53 h 308"/>
                <a:gd name="T86" fmla="*/ 241 w 294"/>
                <a:gd name="T87" fmla="*/ 49 h 308"/>
                <a:gd name="T88" fmla="*/ 246 w 294"/>
                <a:gd name="T89" fmla="*/ 42 h 308"/>
                <a:gd name="T90" fmla="*/ 252 w 294"/>
                <a:gd name="T91" fmla="*/ 39 h 308"/>
                <a:gd name="T92" fmla="*/ 257 w 294"/>
                <a:gd name="T93" fmla="*/ 32 h 308"/>
                <a:gd name="T94" fmla="*/ 262 w 294"/>
                <a:gd name="T95" fmla="*/ 24 h 308"/>
                <a:gd name="T96" fmla="*/ 267 w 294"/>
                <a:gd name="T97" fmla="*/ 21 h 308"/>
                <a:gd name="T98" fmla="*/ 278 w 294"/>
                <a:gd name="T99" fmla="*/ 14 h 308"/>
                <a:gd name="T100" fmla="*/ 283 w 294"/>
                <a:gd name="T101" fmla="*/ 10 h 308"/>
                <a:gd name="T102" fmla="*/ 288 w 294"/>
                <a:gd name="T103" fmla="*/ 3 h 308"/>
                <a:gd name="T104" fmla="*/ 294 w 294"/>
                <a:gd name="T105" fmla="*/ 0 h 3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94"/>
                <a:gd name="T160" fmla="*/ 0 h 308"/>
                <a:gd name="T161" fmla="*/ 294 w 294"/>
                <a:gd name="T162" fmla="*/ 308 h 3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94" h="308">
                  <a:moveTo>
                    <a:pt x="0" y="308"/>
                  </a:moveTo>
                  <a:lnTo>
                    <a:pt x="5" y="301"/>
                  </a:lnTo>
                  <a:lnTo>
                    <a:pt x="10" y="297"/>
                  </a:lnTo>
                  <a:lnTo>
                    <a:pt x="16" y="290"/>
                  </a:lnTo>
                  <a:lnTo>
                    <a:pt x="21" y="283"/>
                  </a:lnTo>
                  <a:lnTo>
                    <a:pt x="26" y="279"/>
                  </a:lnTo>
                  <a:lnTo>
                    <a:pt x="31" y="272"/>
                  </a:lnTo>
                  <a:lnTo>
                    <a:pt x="37" y="265"/>
                  </a:lnTo>
                  <a:lnTo>
                    <a:pt x="42" y="258"/>
                  </a:lnTo>
                  <a:lnTo>
                    <a:pt x="47" y="255"/>
                  </a:lnTo>
                  <a:lnTo>
                    <a:pt x="52" y="248"/>
                  </a:lnTo>
                  <a:lnTo>
                    <a:pt x="57" y="240"/>
                  </a:lnTo>
                  <a:lnTo>
                    <a:pt x="68" y="233"/>
                  </a:lnTo>
                  <a:lnTo>
                    <a:pt x="73" y="230"/>
                  </a:lnTo>
                  <a:lnTo>
                    <a:pt x="78" y="223"/>
                  </a:lnTo>
                  <a:lnTo>
                    <a:pt x="84" y="216"/>
                  </a:lnTo>
                  <a:lnTo>
                    <a:pt x="89" y="209"/>
                  </a:lnTo>
                  <a:lnTo>
                    <a:pt x="94" y="205"/>
                  </a:lnTo>
                  <a:lnTo>
                    <a:pt x="99" y="198"/>
                  </a:lnTo>
                  <a:lnTo>
                    <a:pt x="105" y="191"/>
                  </a:lnTo>
                  <a:lnTo>
                    <a:pt x="110" y="184"/>
                  </a:lnTo>
                  <a:lnTo>
                    <a:pt x="115" y="180"/>
                  </a:lnTo>
                  <a:lnTo>
                    <a:pt x="120" y="173"/>
                  </a:lnTo>
                  <a:lnTo>
                    <a:pt x="126" y="166"/>
                  </a:lnTo>
                  <a:lnTo>
                    <a:pt x="131" y="159"/>
                  </a:lnTo>
                  <a:lnTo>
                    <a:pt x="141" y="155"/>
                  </a:lnTo>
                  <a:lnTo>
                    <a:pt x="147" y="148"/>
                  </a:lnTo>
                  <a:lnTo>
                    <a:pt x="152" y="141"/>
                  </a:lnTo>
                  <a:lnTo>
                    <a:pt x="157" y="138"/>
                  </a:lnTo>
                  <a:lnTo>
                    <a:pt x="162" y="131"/>
                  </a:lnTo>
                  <a:lnTo>
                    <a:pt x="168" y="124"/>
                  </a:lnTo>
                  <a:lnTo>
                    <a:pt x="173" y="120"/>
                  </a:lnTo>
                  <a:lnTo>
                    <a:pt x="178" y="113"/>
                  </a:lnTo>
                  <a:lnTo>
                    <a:pt x="183" y="106"/>
                  </a:lnTo>
                  <a:lnTo>
                    <a:pt x="189" y="102"/>
                  </a:lnTo>
                  <a:lnTo>
                    <a:pt x="194" y="95"/>
                  </a:lnTo>
                  <a:lnTo>
                    <a:pt x="204" y="88"/>
                  </a:lnTo>
                  <a:lnTo>
                    <a:pt x="210" y="81"/>
                  </a:lnTo>
                  <a:lnTo>
                    <a:pt x="215" y="78"/>
                  </a:lnTo>
                  <a:lnTo>
                    <a:pt x="220" y="70"/>
                  </a:lnTo>
                  <a:lnTo>
                    <a:pt x="225" y="67"/>
                  </a:lnTo>
                  <a:lnTo>
                    <a:pt x="231" y="60"/>
                  </a:lnTo>
                  <a:lnTo>
                    <a:pt x="236" y="53"/>
                  </a:lnTo>
                  <a:lnTo>
                    <a:pt x="241" y="49"/>
                  </a:lnTo>
                  <a:lnTo>
                    <a:pt x="246" y="42"/>
                  </a:lnTo>
                  <a:lnTo>
                    <a:pt x="252" y="39"/>
                  </a:lnTo>
                  <a:lnTo>
                    <a:pt x="257" y="32"/>
                  </a:lnTo>
                  <a:lnTo>
                    <a:pt x="262" y="24"/>
                  </a:lnTo>
                  <a:lnTo>
                    <a:pt x="267" y="21"/>
                  </a:lnTo>
                  <a:lnTo>
                    <a:pt x="278" y="14"/>
                  </a:lnTo>
                  <a:lnTo>
                    <a:pt x="283" y="10"/>
                  </a:lnTo>
                  <a:lnTo>
                    <a:pt x="288" y="3"/>
                  </a:lnTo>
                  <a:lnTo>
                    <a:pt x="294" y="0"/>
                  </a:lnTo>
                </a:path>
              </a:pathLst>
            </a:custGeom>
            <a:noFill/>
            <a:ln w="2667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5472" name="Line 139">
              <a:extLst>
                <a:ext uri="{FF2B5EF4-FFF2-40B4-BE49-F238E27FC236}">
                  <a16:creationId xmlns:a16="http://schemas.microsoft.com/office/drawing/2014/main" id="{D3701AAA-11B9-4333-A874-5B68F686488F}"/>
                </a:ext>
              </a:extLst>
            </p:cNvPr>
            <p:cNvSpPr>
              <a:spLocks noChangeShapeType="1"/>
            </p:cNvSpPr>
            <p:nvPr/>
          </p:nvSpPr>
          <p:spPr bwMode="auto">
            <a:xfrm flipH="1">
              <a:off x="2744" y="11475"/>
              <a:ext cx="16" cy="33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3" name="Line 140">
              <a:extLst>
                <a:ext uri="{FF2B5EF4-FFF2-40B4-BE49-F238E27FC236}">
                  <a16:creationId xmlns:a16="http://schemas.microsoft.com/office/drawing/2014/main" id="{3E6647BA-9003-458F-8AC8-B4FA0A07B36E}"/>
                </a:ext>
              </a:extLst>
            </p:cNvPr>
            <p:cNvSpPr>
              <a:spLocks noChangeShapeType="1"/>
            </p:cNvSpPr>
            <p:nvPr/>
          </p:nvSpPr>
          <p:spPr bwMode="auto">
            <a:xfrm flipV="1">
              <a:off x="2774" y="11790"/>
              <a:ext cx="1410" cy="1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 name="Group 244">
            <a:extLst>
              <a:ext uri="{FF2B5EF4-FFF2-40B4-BE49-F238E27FC236}">
                <a16:creationId xmlns:a16="http://schemas.microsoft.com/office/drawing/2014/main" id="{0674E3E9-B4D6-4C96-8723-82DB604B34C8}"/>
              </a:ext>
            </a:extLst>
          </p:cNvPr>
          <p:cNvGrpSpPr>
            <a:grpSpLocks/>
          </p:cNvGrpSpPr>
          <p:nvPr/>
        </p:nvGrpSpPr>
        <p:grpSpPr bwMode="auto">
          <a:xfrm>
            <a:off x="4794250" y="1560513"/>
            <a:ext cx="3562350" cy="1095375"/>
            <a:chOff x="3020" y="983"/>
            <a:chExt cx="2244" cy="690"/>
          </a:xfrm>
        </p:grpSpPr>
        <p:grpSp>
          <p:nvGrpSpPr>
            <p:cNvPr id="145462" name="Group 111">
              <a:extLst>
                <a:ext uri="{FF2B5EF4-FFF2-40B4-BE49-F238E27FC236}">
                  <a16:creationId xmlns:a16="http://schemas.microsoft.com/office/drawing/2014/main" id="{2C712022-E841-4D2E-8B7D-3DD85A79942F}"/>
                </a:ext>
              </a:extLst>
            </p:cNvPr>
            <p:cNvGrpSpPr>
              <a:grpSpLocks/>
            </p:cNvGrpSpPr>
            <p:nvPr/>
          </p:nvGrpSpPr>
          <p:grpSpPr bwMode="auto">
            <a:xfrm>
              <a:off x="3264" y="1104"/>
              <a:ext cx="1358" cy="468"/>
              <a:chOff x="2468" y="5838"/>
              <a:chExt cx="3395" cy="1170"/>
            </a:xfrm>
          </p:grpSpPr>
          <p:sp>
            <p:nvSpPr>
              <p:cNvPr id="145469" name="Freeform 112">
                <a:extLst>
                  <a:ext uri="{FF2B5EF4-FFF2-40B4-BE49-F238E27FC236}">
                    <a16:creationId xmlns:a16="http://schemas.microsoft.com/office/drawing/2014/main" id="{6158B470-F697-4823-B1E1-4FE61E167A00}"/>
                  </a:ext>
                </a:extLst>
              </p:cNvPr>
              <p:cNvSpPr>
                <a:spLocks/>
              </p:cNvSpPr>
              <p:nvPr/>
            </p:nvSpPr>
            <p:spPr bwMode="auto">
              <a:xfrm>
                <a:off x="2468" y="5838"/>
                <a:ext cx="1715" cy="609"/>
              </a:xfrm>
              <a:custGeom>
                <a:avLst/>
                <a:gdLst>
                  <a:gd name="T0" fmla="*/ 1694 w 1715"/>
                  <a:gd name="T1" fmla="*/ 584 h 609"/>
                  <a:gd name="T2" fmla="*/ 1668 w 1715"/>
                  <a:gd name="T3" fmla="*/ 553 h 609"/>
                  <a:gd name="T4" fmla="*/ 1642 w 1715"/>
                  <a:gd name="T5" fmla="*/ 524 h 609"/>
                  <a:gd name="T6" fmla="*/ 1615 w 1715"/>
                  <a:gd name="T7" fmla="*/ 492 h 609"/>
                  <a:gd name="T8" fmla="*/ 1584 w 1715"/>
                  <a:gd name="T9" fmla="*/ 461 h 609"/>
                  <a:gd name="T10" fmla="*/ 1558 w 1715"/>
                  <a:gd name="T11" fmla="*/ 432 h 609"/>
                  <a:gd name="T12" fmla="*/ 1531 w 1715"/>
                  <a:gd name="T13" fmla="*/ 407 h 609"/>
                  <a:gd name="T14" fmla="*/ 1500 w 1715"/>
                  <a:gd name="T15" fmla="*/ 376 h 609"/>
                  <a:gd name="T16" fmla="*/ 1474 w 1715"/>
                  <a:gd name="T17" fmla="*/ 347 h 609"/>
                  <a:gd name="T18" fmla="*/ 1448 w 1715"/>
                  <a:gd name="T19" fmla="*/ 319 h 609"/>
                  <a:gd name="T20" fmla="*/ 1421 w 1715"/>
                  <a:gd name="T21" fmla="*/ 294 h 609"/>
                  <a:gd name="T22" fmla="*/ 1395 w 1715"/>
                  <a:gd name="T23" fmla="*/ 266 h 609"/>
                  <a:gd name="T24" fmla="*/ 1369 w 1715"/>
                  <a:gd name="T25" fmla="*/ 245 h 609"/>
                  <a:gd name="T26" fmla="*/ 1337 w 1715"/>
                  <a:gd name="T27" fmla="*/ 220 h 609"/>
                  <a:gd name="T28" fmla="*/ 1311 w 1715"/>
                  <a:gd name="T29" fmla="*/ 198 h 609"/>
                  <a:gd name="T30" fmla="*/ 1285 w 1715"/>
                  <a:gd name="T31" fmla="*/ 177 h 609"/>
                  <a:gd name="T32" fmla="*/ 1259 w 1715"/>
                  <a:gd name="T33" fmla="*/ 152 h 609"/>
                  <a:gd name="T34" fmla="*/ 1227 w 1715"/>
                  <a:gd name="T35" fmla="*/ 131 h 609"/>
                  <a:gd name="T36" fmla="*/ 1201 w 1715"/>
                  <a:gd name="T37" fmla="*/ 117 h 609"/>
                  <a:gd name="T38" fmla="*/ 1175 w 1715"/>
                  <a:gd name="T39" fmla="*/ 96 h 609"/>
                  <a:gd name="T40" fmla="*/ 1149 w 1715"/>
                  <a:gd name="T41" fmla="*/ 78 h 609"/>
                  <a:gd name="T42" fmla="*/ 1122 w 1715"/>
                  <a:gd name="T43" fmla="*/ 67 h 609"/>
                  <a:gd name="T44" fmla="*/ 1096 w 1715"/>
                  <a:gd name="T45" fmla="*/ 53 h 609"/>
                  <a:gd name="T46" fmla="*/ 1065 w 1715"/>
                  <a:gd name="T47" fmla="*/ 43 h 609"/>
                  <a:gd name="T48" fmla="*/ 1038 w 1715"/>
                  <a:gd name="T49" fmla="*/ 32 h 609"/>
                  <a:gd name="T50" fmla="*/ 1012 w 1715"/>
                  <a:gd name="T51" fmla="*/ 21 h 609"/>
                  <a:gd name="T52" fmla="*/ 981 w 1715"/>
                  <a:gd name="T53" fmla="*/ 14 h 609"/>
                  <a:gd name="T54" fmla="*/ 955 w 1715"/>
                  <a:gd name="T55" fmla="*/ 11 h 609"/>
                  <a:gd name="T56" fmla="*/ 934 w 1715"/>
                  <a:gd name="T57" fmla="*/ 4 h 609"/>
                  <a:gd name="T58" fmla="*/ 902 w 1715"/>
                  <a:gd name="T59" fmla="*/ 0 h 609"/>
                  <a:gd name="T60" fmla="*/ 876 w 1715"/>
                  <a:gd name="T61" fmla="*/ 0 h 609"/>
                  <a:gd name="T62" fmla="*/ 850 w 1715"/>
                  <a:gd name="T63" fmla="*/ 0 h 609"/>
                  <a:gd name="T64" fmla="*/ 818 w 1715"/>
                  <a:gd name="T65" fmla="*/ 0 h 609"/>
                  <a:gd name="T66" fmla="*/ 792 w 1715"/>
                  <a:gd name="T67" fmla="*/ 4 h 609"/>
                  <a:gd name="T68" fmla="*/ 766 w 1715"/>
                  <a:gd name="T69" fmla="*/ 4 h 609"/>
                  <a:gd name="T70" fmla="*/ 734 w 1715"/>
                  <a:gd name="T71" fmla="*/ 14 h 609"/>
                  <a:gd name="T72" fmla="*/ 708 w 1715"/>
                  <a:gd name="T73" fmla="*/ 21 h 609"/>
                  <a:gd name="T74" fmla="*/ 687 w 1715"/>
                  <a:gd name="T75" fmla="*/ 32 h 609"/>
                  <a:gd name="T76" fmla="*/ 656 w 1715"/>
                  <a:gd name="T77" fmla="*/ 36 h 609"/>
                  <a:gd name="T78" fmla="*/ 629 w 1715"/>
                  <a:gd name="T79" fmla="*/ 53 h 609"/>
                  <a:gd name="T80" fmla="*/ 603 w 1715"/>
                  <a:gd name="T81" fmla="*/ 64 h 609"/>
                  <a:gd name="T82" fmla="*/ 572 w 1715"/>
                  <a:gd name="T83" fmla="*/ 78 h 609"/>
                  <a:gd name="T84" fmla="*/ 545 w 1715"/>
                  <a:gd name="T85" fmla="*/ 96 h 609"/>
                  <a:gd name="T86" fmla="*/ 519 w 1715"/>
                  <a:gd name="T87" fmla="*/ 110 h 609"/>
                  <a:gd name="T88" fmla="*/ 493 w 1715"/>
                  <a:gd name="T89" fmla="*/ 128 h 609"/>
                  <a:gd name="T90" fmla="*/ 462 w 1715"/>
                  <a:gd name="T91" fmla="*/ 149 h 609"/>
                  <a:gd name="T92" fmla="*/ 435 w 1715"/>
                  <a:gd name="T93" fmla="*/ 170 h 609"/>
                  <a:gd name="T94" fmla="*/ 409 w 1715"/>
                  <a:gd name="T95" fmla="*/ 191 h 609"/>
                  <a:gd name="T96" fmla="*/ 383 w 1715"/>
                  <a:gd name="T97" fmla="*/ 213 h 609"/>
                  <a:gd name="T98" fmla="*/ 357 w 1715"/>
                  <a:gd name="T99" fmla="*/ 241 h 609"/>
                  <a:gd name="T100" fmla="*/ 330 w 1715"/>
                  <a:gd name="T101" fmla="*/ 262 h 609"/>
                  <a:gd name="T102" fmla="*/ 299 w 1715"/>
                  <a:gd name="T103" fmla="*/ 287 h 609"/>
                  <a:gd name="T104" fmla="*/ 273 w 1715"/>
                  <a:gd name="T105" fmla="*/ 315 h 609"/>
                  <a:gd name="T106" fmla="*/ 247 w 1715"/>
                  <a:gd name="T107" fmla="*/ 344 h 609"/>
                  <a:gd name="T108" fmla="*/ 215 w 1715"/>
                  <a:gd name="T109" fmla="*/ 368 h 609"/>
                  <a:gd name="T110" fmla="*/ 189 w 1715"/>
                  <a:gd name="T111" fmla="*/ 397 h 609"/>
                  <a:gd name="T112" fmla="*/ 168 w 1715"/>
                  <a:gd name="T113" fmla="*/ 429 h 609"/>
                  <a:gd name="T114" fmla="*/ 136 w 1715"/>
                  <a:gd name="T115" fmla="*/ 453 h 609"/>
                  <a:gd name="T116" fmla="*/ 110 w 1715"/>
                  <a:gd name="T117" fmla="*/ 485 h 609"/>
                  <a:gd name="T118" fmla="*/ 84 w 1715"/>
                  <a:gd name="T119" fmla="*/ 514 h 609"/>
                  <a:gd name="T120" fmla="*/ 52 w 1715"/>
                  <a:gd name="T121" fmla="*/ 546 h 609"/>
                  <a:gd name="T122" fmla="*/ 26 w 1715"/>
                  <a:gd name="T123" fmla="*/ 577 h 609"/>
                  <a:gd name="T124" fmla="*/ 0 w 1715"/>
                  <a:gd name="T125" fmla="*/ 606 h 6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5"/>
                  <a:gd name="T190" fmla="*/ 0 h 609"/>
                  <a:gd name="T191" fmla="*/ 1715 w 1715"/>
                  <a:gd name="T192" fmla="*/ 609 h 6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5" h="609">
                    <a:moveTo>
                      <a:pt x="1715" y="609"/>
                    </a:moveTo>
                    <a:lnTo>
                      <a:pt x="1710" y="599"/>
                    </a:lnTo>
                    <a:lnTo>
                      <a:pt x="1705" y="595"/>
                    </a:lnTo>
                    <a:lnTo>
                      <a:pt x="1699" y="588"/>
                    </a:lnTo>
                    <a:lnTo>
                      <a:pt x="1694" y="584"/>
                    </a:lnTo>
                    <a:lnTo>
                      <a:pt x="1689" y="577"/>
                    </a:lnTo>
                    <a:lnTo>
                      <a:pt x="1684" y="574"/>
                    </a:lnTo>
                    <a:lnTo>
                      <a:pt x="1678" y="567"/>
                    </a:lnTo>
                    <a:lnTo>
                      <a:pt x="1673" y="556"/>
                    </a:lnTo>
                    <a:lnTo>
                      <a:pt x="1668" y="553"/>
                    </a:lnTo>
                    <a:lnTo>
                      <a:pt x="1663" y="546"/>
                    </a:lnTo>
                    <a:lnTo>
                      <a:pt x="1657" y="542"/>
                    </a:lnTo>
                    <a:lnTo>
                      <a:pt x="1647" y="535"/>
                    </a:lnTo>
                    <a:lnTo>
                      <a:pt x="1647" y="531"/>
                    </a:lnTo>
                    <a:lnTo>
                      <a:pt x="1642" y="524"/>
                    </a:lnTo>
                    <a:lnTo>
                      <a:pt x="1631" y="521"/>
                    </a:lnTo>
                    <a:lnTo>
                      <a:pt x="1631" y="507"/>
                    </a:lnTo>
                    <a:lnTo>
                      <a:pt x="1626" y="503"/>
                    </a:lnTo>
                    <a:lnTo>
                      <a:pt x="1615" y="496"/>
                    </a:lnTo>
                    <a:lnTo>
                      <a:pt x="1615" y="492"/>
                    </a:lnTo>
                    <a:lnTo>
                      <a:pt x="1605" y="485"/>
                    </a:lnTo>
                    <a:lnTo>
                      <a:pt x="1600" y="482"/>
                    </a:lnTo>
                    <a:lnTo>
                      <a:pt x="1600" y="475"/>
                    </a:lnTo>
                    <a:lnTo>
                      <a:pt x="1589" y="471"/>
                    </a:lnTo>
                    <a:lnTo>
                      <a:pt x="1584" y="461"/>
                    </a:lnTo>
                    <a:lnTo>
                      <a:pt x="1584" y="453"/>
                    </a:lnTo>
                    <a:lnTo>
                      <a:pt x="1573" y="450"/>
                    </a:lnTo>
                    <a:lnTo>
                      <a:pt x="1568" y="443"/>
                    </a:lnTo>
                    <a:lnTo>
                      <a:pt x="1563" y="439"/>
                    </a:lnTo>
                    <a:lnTo>
                      <a:pt x="1558" y="432"/>
                    </a:lnTo>
                    <a:lnTo>
                      <a:pt x="1552" y="429"/>
                    </a:lnTo>
                    <a:lnTo>
                      <a:pt x="1547" y="422"/>
                    </a:lnTo>
                    <a:lnTo>
                      <a:pt x="1542" y="418"/>
                    </a:lnTo>
                    <a:lnTo>
                      <a:pt x="1537" y="411"/>
                    </a:lnTo>
                    <a:lnTo>
                      <a:pt x="1531" y="407"/>
                    </a:lnTo>
                    <a:lnTo>
                      <a:pt x="1526" y="400"/>
                    </a:lnTo>
                    <a:lnTo>
                      <a:pt x="1516" y="390"/>
                    </a:lnTo>
                    <a:lnTo>
                      <a:pt x="1516" y="386"/>
                    </a:lnTo>
                    <a:lnTo>
                      <a:pt x="1510" y="379"/>
                    </a:lnTo>
                    <a:lnTo>
                      <a:pt x="1500" y="376"/>
                    </a:lnTo>
                    <a:lnTo>
                      <a:pt x="1500" y="368"/>
                    </a:lnTo>
                    <a:lnTo>
                      <a:pt x="1490" y="365"/>
                    </a:lnTo>
                    <a:lnTo>
                      <a:pt x="1484" y="358"/>
                    </a:lnTo>
                    <a:lnTo>
                      <a:pt x="1484" y="354"/>
                    </a:lnTo>
                    <a:lnTo>
                      <a:pt x="1474" y="347"/>
                    </a:lnTo>
                    <a:lnTo>
                      <a:pt x="1469" y="344"/>
                    </a:lnTo>
                    <a:lnTo>
                      <a:pt x="1469" y="337"/>
                    </a:lnTo>
                    <a:lnTo>
                      <a:pt x="1458" y="329"/>
                    </a:lnTo>
                    <a:lnTo>
                      <a:pt x="1453" y="326"/>
                    </a:lnTo>
                    <a:lnTo>
                      <a:pt x="1448" y="319"/>
                    </a:lnTo>
                    <a:lnTo>
                      <a:pt x="1442" y="315"/>
                    </a:lnTo>
                    <a:lnTo>
                      <a:pt x="1437" y="308"/>
                    </a:lnTo>
                    <a:lnTo>
                      <a:pt x="1432" y="305"/>
                    </a:lnTo>
                    <a:lnTo>
                      <a:pt x="1427" y="298"/>
                    </a:lnTo>
                    <a:lnTo>
                      <a:pt x="1421" y="294"/>
                    </a:lnTo>
                    <a:lnTo>
                      <a:pt x="1416" y="287"/>
                    </a:lnTo>
                    <a:lnTo>
                      <a:pt x="1411" y="283"/>
                    </a:lnTo>
                    <a:lnTo>
                      <a:pt x="1400" y="276"/>
                    </a:lnTo>
                    <a:lnTo>
                      <a:pt x="1400" y="273"/>
                    </a:lnTo>
                    <a:lnTo>
                      <a:pt x="1395" y="266"/>
                    </a:lnTo>
                    <a:lnTo>
                      <a:pt x="1385" y="262"/>
                    </a:lnTo>
                    <a:lnTo>
                      <a:pt x="1385" y="255"/>
                    </a:lnTo>
                    <a:lnTo>
                      <a:pt x="1379" y="252"/>
                    </a:lnTo>
                    <a:lnTo>
                      <a:pt x="1369" y="252"/>
                    </a:lnTo>
                    <a:lnTo>
                      <a:pt x="1369" y="245"/>
                    </a:lnTo>
                    <a:lnTo>
                      <a:pt x="1358" y="241"/>
                    </a:lnTo>
                    <a:lnTo>
                      <a:pt x="1353" y="234"/>
                    </a:lnTo>
                    <a:lnTo>
                      <a:pt x="1353" y="230"/>
                    </a:lnTo>
                    <a:lnTo>
                      <a:pt x="1343" y="223"/>
                    </a:lnTo>
                    <a:lnTo>
                      <a:pt x="1337" y="220"/>
                    </a:lnTo>
                    <a:lnTo>
                      <a:pt x="1337" y="213"/>
                    </a:lnTo>
                    <a:lnTo>
                      <a:pt x="1327" y="209"/>
                    </a:lnTo>
                    <a:lnTo>
                      <a:pt x="1322" y="209"/>
                    </a:lnTo>
                    <a:lnTo>
                      <a:pt x="1316" y="202"/>
                    </a:lnTo>
                    <a:lnTo>
                      <a:pt x="1311" y="198"/>
                    </a:lnTo>
                    <a:lnTo>
                      <a:pt x="1306" y="191"/>
                    </a:lnTo>
                    <a:lnTo>
                      <a:pt x="1301" y="188"/>
                    </a:lnTo>
                    <a:lnTo>
                      <a:pt x="1295" y="181"/>
                    </a:lnTo>
                    <a:lnTo>
                      <a:pt x="1290" y="181"/>
                    </a:lnTo>
                    <a:lnTo>
                      <a:pt x="1285" y="177"/>
                    </a:lnTo>
                    <a:lnTo>
                      <a:pt x="1280" y="170"/>
                    </a:lnTo>
                    <a:lnTo>
                      <a:pt x="1274" y="163"/>
                    </a:lnTo>
                    <a:lnTo>
                      <a:pt x="1269" y="160"/>
                    </a:lnTo>
                    <a:lnTo>
                      <a:pt x="1264" y="160"/>
                    </a:lnTo>
                    <a:lnTo>
                      <a:pt x="1259" y="152"/>
                    </a:lnTo>
                    <a:lnTo>
                      <a:pt x="1254" y="149"/>
                    </a:lnTo>
                    <a:lnTo>
                      <a:pt x="1243" y="142"/>
                    </a:lnTo>
                    <a:lnTo>
                      <a:pt x="1238" y="142"/>
                    </a:lnTo>
                    <a:lnTo>
                      <a:pt x="1238" y="138"/>
                    </a:lnTo>
                    <a:lnTo>
                      <a:pt x="1227" y="131"/>
                    </a:lnTo>
                    <a:lnTo>
                      <a:pt x="1222" y="128"/>
                    </a:lnTo>
                    <a:lnTo>
                      <a:pt x="1212" y="121"/>
                    </a:lnTo>
                    <a:lnTo>
                      <a:pt x="1206" y="117"/>
                    </a:lnTo>
                    <a:lnTo>
                      <a:pt x="1201" y="117"/>
                    </a:lnTo>
                    <a:lnTo>
                      <a:pt x="1196" y="110"/>
                    </a:lnTo>
                    <a:lnTo>
                      <a:pt x="1191" y="106"/>
                    </a:lnTo>
                    <a:lnTo>
                      <a:pt x="1185" y="106"/>
                    </a:lnTo>
                    <a:lnTo>
                      <a:pt x="1180" y="99"/>
                    </a:lnTo>
                    <a:lnTo>
                      <a:pt x="1175" y="96"/>
                    </a:lnTo>
                    <a:lnTo>
                      <a:pt x="1170" y="96"/>
                    </a:lnTo>
                    <a:lnTo>
                      <a:pt x="1164" y="89"/>
                    </a:lnTo>
                    <a:lnTo>
                      <a:pt x="1159" y="89"/>
                    </a:lnTo>
                    <a:lnTo>
                      <a:pt x="1154" y="85"/>
                    </a:lnTo>
                    <a:lnTo>
                      <a:pt x="1149" y="78"/>
                    </a:lnTo>
                    <a:lnTo>
                      <a:pt x="1143" y="78"/>
                    </a:lnTo>
                    <a:lnTo>
                      <a:pt x="1138" y="75"/>
                    </a:lnTo>
                    <a:lnTo>
                      <a:pt x="1133" y="75"/>
                    </a:lnTo>
                    <a:lnTo>
                      <a:pt x="1128" y="67"/>
                    </a:lnTo>
                    <a:lnTo>
                      <a:pt x="1122" y="67"/>
                    </a:lnTo>
                    <a:lnTo>
                      <a:pt x="1112" y="64"/>
                    </a:lnTo>
                    <a:lnTo>
                      <a:pt x="1107" y="57"/>
                    </a:lnTo>
                    <a:lnTo>
                      <a:pt x="1096" y="57"/>
                    </a:lnTo>
                    <a:lnTo>
                      <a:pt x="1096" y="53"/>
                    </a:lnTo>
                    <a:lnTo>
                      <a:pt x="1086" y="53"/>
                    </a:lnTo>
                    <a:lnTo>
                      <a:pt x="1080" y="46"/>
                    </a:lnTo>
                    <a:lnTo>
                      <a:pt x="1075" y="46"/>
                    </a:lnTo>
                    <a:lnTo>
                      <a:pt x="1070" y="43"/>
                    </a:lnTo>
                    <a:lnTo>
                      <a:pt x="1065" y="43"/>
                    </a:lnTo>
                    <a:lnTo>
                      <a:pt x="1059" y="43"/>
                    </a:lnTo>
                    <a:lnTo>
                      <a:pt x="1054" y="36"/>
                    </a:lnTo>
                    <a:lnTo>
                      <a:pt x="1049" y="36"/>
                    </a:lnTo>
                    <a:lnTo>
                      <a:pt x="1044" y="32"/>
                    </a:lnTo>
                    <a:lnTo>
                      <a:pt x="1038" y="32"/>
                    </a:lnTo>
                    <a:lnTo>
                      <a:pt x="1033" y="32"/>
                    </a:lnTo>
                    <a:lnTo>
                      <a:pt x="1028" y="25"/>
                    </a:lnTo>
                    <a:lnTo>
                      <a:pt x="1023" y="25"/>
                    </a:lnTo>
                    <a:lnTo>
                      <a:pt x="1017" y="25"/>
                    </a:lnTo>
                    <a:lnTo>
                      <a:pt x="1012" y="21"/>
                    </a:lnTo>
                    <a:lnTo>
                      <a:pt x="1007" y="21"/>
                    </a:lnTo>
                    <a:lnTo>
                      <a:pt x="997" y="21"/>
                    </a:lnTo>
                    <a:lnTo>
                      <a:pt x="997" y="14"/>
                    </a:lnTo>
                    <a:lnTo>
                      <a:pt x="991" y="14"/>
                    </a:lnTo>
                    <a:lnTo>
                      <a:pt x="981" y="14"/>
                    </a:lnTo>
                    <a:lnTo>
                      <a:pt x="976" y="11"/>
                    </a:lnTo>
                    <a:lnTo>
                      <a:pt x="965" y="11"/>
                    </a:lnTo>
                    <a:lnTo>
                      <a:pt x="955" y="11"/>
                    </a:lnTo>
                    <a:lnTo>
                      <a:pt x="949" y="4"/>
                    </a:lnTo>
                    <a:lnTo>
                      <a:pt x="939" y="4"/>
                    </a:lnTo>
                    <a:lnTo>
                      <a:pt x="934" y="4"/>
                    </a:lnTo>
                    <a:lnTo>
                      <a:pt x="923" y="4"/>
                    </a:lnTo>
                    <a:lnTo>
                      <a:pt x="918" y="4"/>
                    </a:lnTo>
                    <a:lnTo>
                      <a:pt x="913" y="0"/>
                    </a:lnTo>
                    <a:lnTo>
                      <a:pt x="907" y="0"/>
                    </a:lnTo>
                    <a:lnTo>
                      <a:pt x="902" y="0"/>
                    </a:lnTo>
                    <a:lnTo>
                      <a:pt x="897" y="0"/>
                    </a:lnTo>
                    <a:lnTo>
                      <a:pt x="892" y="0"/>
                    </a:lnTo>
                    <a:lnTo>
                      <a:pt x="886" y="0"/>
                    </a:lnTo>
                    <a:lnTo>
                      <a:pt x="881" y="0"/>
                    </a:lnTo>
                    <a:lnTo>
                      <a:pt x="876" y="0"/>
                    </a:lnTo>
                    <a:lnTo>
                      <a:pt x="865" y="0"/>
                    </a:lnTo>
                    <a:lnTo>
                      <a:pt x="860" y="0"/>
                    </a:lnTo>
                    <a:lnTo>
                      <a:pt x="850" y="0"/>
                    </a:lnTo>
                    <a:lnTo>
                      <a:pt x="839" y="0"/>
                    </a:lnTo>
                    <a:lnTo>
                      <a:pt x="834" y="0"/>
                    </a:lnTo>
                    <a:lnTo>
                      <a:pt x="823" y="0"/>
                    </a:lnTo>
                    <a:lnTo>
                      <a:pt x="818" y="0"/>
                    </a:lnTo>
                    <a:lnTo>
                      <a:pt x="808" y="0"/>
                    </a:lnTo>
                    <a:lnTo>
                      <a:pt x="802" y="0"/>
                    </a:lnTo>
                    <a:lnTo>
                      <a:pt x="797" y="4"/>
                    </a:lnTo>
                    <a:lnTo>
                      <a:pt x="792" y="4"/>
                    </a:lnTo>
                    <a:lnTo>
                      <a:pt x="787" y="4"/>
                    </a:lnTo>
                    <a:lnTo>
                      <a:pt x="781" y="4"/>
                    </a:lnTo>
                    <a:lnTo>
                      <a:pt x="776" y="4"/>
                    </a:lnTo>
                    <a:lnTo>
                      <a:pt x="771" y="4"/>
                    </a:lnTo>
                    <a:lnTo>
                      <a:pt x="766" y="4"/>
                    </a:lnTo>
                    <a:lnTo>
                      <a:pt x="761" y="11"/>
                    </a:lnTo>
                    <a:lnTo>
                      <a:pt x="750" y="11"/>
                    </a:lnTo>
                    <a:lnTo>
                      <a:pt x="745" y="11"/>
                    </a:lnTo>
                    <a:lnTo>
                      <a:pt x="734" y="14"/>
                    </a:lnTo>
                    <a:lnTo>
                      <a:pt x="729" y="14"/>
                    </a:lnTo>
                    <a:lnTo>
                      <a:pt x="719" y="14"/>
                    </a:lnTo>
                    <a:lnTo>
                      <a:pt x="719" y="21"/>
                    </a:lnTo>
                    <a:lnTo>
                      <a:pt x="708" y="21"/>
                    </a:lnTo>
                    <a:lnTo>
                      <a:pt x="703" y="21"/>
                    </a:lnTo>
                    <a:lnTo>
                      <a:pt x="703" y="25"/>
                    </a:lnTo>
                    <a:lnTo>
                      <a:pt x="692" y="25"/>
                    </a:lnTo>
                    <a:lnTo>
                      <a:pt x="687" y="25"/>
                    </a:lnTo>
                    <a:lnTo>
                      <a:pt x="687" y="32"/>
                    </a:lnTo>
                    <a:lnTo>
                      <a:pt x="677" y="32"/>
                    </a:lnTo>
                    <a:lnTo>
                      <a:pt x="671" y="32"/>
                    </a:lnTo>
                    <a:lnTo>
                      <a:pt x="666" y="36"/>
                    </a:lnTo>
                    <a:lnTo>
                      <a:pt x="661" y="36"/>
                    </a:lnTo>
                    <a:lnTo>
                      <a:pt x="656" y="36"/>
                    </a:lnTo>
                    <a:lnTo>
                      <a:pt x="650" y="43"/>
                    </a:lnTo>
                    <a:lnTo>
                      <a:pt x="645" y="43"/>
                    </a:lnTo>
                    <a:lnTo>
                      <a:pt x="640" y="46"/>
                    </a:lnTo>
                    <a:lnTo>
                      <a:pt x="635" y="46"/>
                    </a:lnTo>
                    <a:lnTo>
                      <a:pt x="629" y="53"/>
                    </a:lnTo>
                    <a:lnTo>
                      <a:pt x="624" y="53"/>
                    </a:lnTo>
                    <a:lnTo>
                      <a:pt x="619" y="57"/>
                    </a:lnTo>
                    <a:lnTo>
                      <a:pt x="614" y="57"/>
                    </a:lnTo>
                    <a:lnTo>
                      <a:pt x="603" y="64"/>
                    </a:lnTo>
                    <a:lnTo>
                      <a:pt x="593" y="67"/>
                    </a:lnTo>
                    <a:lnTo>
                      <a:pt x="587" y="67"/>
                    </a:lnTo>
                    <a:lnTo>
                      <a:pt x="587" y="75"/>
                    </a:lnTo>
                    <a:lnTo>
                      <a:pt x="577" y="75"/>
                    </a:lnTo>
                    <a:lnTo>
                      <a:pt x="572" y="78"/>
                    </a:lnTo>
                    <a:lnTo>
                      <a:pt x="561" y="85"/>
                    </a:lnTo>
                    <a:lnTo>
                      <a:pt x="556" y="89"/>
                    </a:lnTo>
                    <a:lnTo>
                      <a:pt x="551" y="89"/>
                    </a:lnTo>
                    <a:lnTo>
                      <a:pt x="545" y="96"/>
                    </a:lnTo>
                    <a:lnTo>
                      <a:pt x="540" y="96"/>
                    </a:lnTo>
                    <a:lnTo>
                      <a:pt x="535" y="99"/>
                    </a:lnTo>
                    <a:lnTo>
                      <a:pt x="530" y="106"/>
                    </a:lnTo>
                    <a:lnTo>
                      <a:pt x="525" y="106"/>
                    </a:lnTo>
                    <a:lnTo>
                      <a:pt x="519" y="110"/>
                    </a:lnTo>
                    <a:lnTo>
                      <a:pt x="514" y="117"/>
                    </a:lnTo>
                    <a:lnTo>
                      <a:pt x="509" y="117"/>
                    </a:lnTo>
                    <a:lnTo>
                      <a:pt x="504" y="121"/>
                    </a:lnTo>
                    <a:lnTo>
                      <a:pt x="498" y="128"/>
                    </a:lnTo>
                    <a:lnTo>
                      <a:pt x="493" y="128"/>
                    </a:lnTo>
                    <a:lnTo>
                      <a:pt x="488" y="131"/>
                    </a:lnTo>
                    <a:lnTo>
                      <a:pt x="483" y="138"/>
                    </a:lnTo>
                    <a:lnTo>
                      <a:pt x="477" y="142"/>
                    </a:lnTo>
                    <a:lnTo>
                      <a:pt x="472" y="142"/>
                    </a:lnTo>
                    <a:lnTo>
                      <a:pt x="462" y="149"/>
                    </a:lnTo>
                    <a:lnTo>
                      <a:pt x="462" y="152"/>
                    </a:lnTo>
                    <a:lnTo>
                      <a:pt x="456" y="152"/>
                    </a:lnTo>
                    <a:lnTo>
                      <a:pt x="446" y="160"/>
                    </a:lnTo>
                    <a:lnTo>
                      <a:pt x="441" y="163"/>
                    </a:lnTo>
                    <a:lnTo>
                      <a:pt x="435" y="170"/>
                    </a:lnTo>
                    <a:lnTo>
                      <a:pt x="430" y="177"/>
                    </a:lnTo>
                    <a:lnTo>
                      <a:pt x="425" y="177"/>
                    </a:lnTo>
                    <a:lnTo>
                      <a:pt x="420" y="181"/>
                    </a:lnTo>
                    <a:lnTo>
                      <a:pt x="414" y="188"/>
                    </a:lnTo>
                    <a:lnTo>
                      <a:pt x="409" y="191"/>
                    </a:lnTo>
                    <a:lnTo>
                      <a:pt x="404" y="198"/>
                    </a:lnTo>
                    <a:lnTo>
                      <a:pt x="399" y="202"/>
                    </a:lnTo>
                    <a:lnTo>
                      <a:pt x="393" y="202"/>
                    </a:lnTo>
                    <a:lnTo>
                      <a:pt x="388" y="209"/>
                    </a:lnTo>
                    <a:lnTo>
                      <a:pt x="383" y="213"/>
                    </a:lnTo>
                    <a:lnTo>
                      <a:pt x="378" y="220"/>
                    </a:lnTo>
                    <a:lnTo>
                      <a:pt x="372" y="223"/>
                    </a:lnTo>
                    <a:lnTo>
                      <a:pt x="367" y="230"/>
                    </a:lnTo>
                    <a:lnTo>
                      <a:pt x="362" y="234"/>
                    </a:lnTo>
                    <a:lnTo>
                      <a:pt x="357" y="241"/>
                    </a:lnTo>
                    <a:lnTo>
                      <a:pt x="346" y="241"/>
                    </a:lnTo>
                    <a:lnTo>
                      <a:pt x="346" y="245"/>
                    </a:lnTo>
                    <a:lnTo>
                      <a:pt x="341" y="252"/>
                    </a:lnTo>
                    <a:lnTo>
                      <a:pt x="330" y="255"/>
                    </a:lnTo>
                    <a:lnTo>
                      <a:pt x="330" y="262"/>
                    </a:lnTo>
                    <a:lnTo>
                      <a:pt x="325" y="266"/>
                    </a:lnTo>
                    <a:lnTo>
                      <a:pt x="315" y="273"/>
                    </a:lnTo>
                    <a:lnTo>
                      <a:pt x="315" y="276"/>
                    </a:lnTo>
                    <a:lnTo>
                      <a:pt x="304" y="283"/>
                    </a:lnTo>
                    <a:lnTo>
                      <a:pt x="299" y="287"/>
                    </a:lnTo>
                    <a:lnTo>
                      <a:pt x="299" y="294"/>
                    </a:lnTo>
                    <a:lnTo>
                      <a:pt x="289" y="298"/>
                    </a:lnTo>
                    <a:lnTo>
                      <a:pt x="283" y="305"/>
                    </a:lnTo>
                    <a:lnTo>
                      <a:pt x="278" y="308"/>
                    </a:lnTo>
                    <a:lnTo>
                      <a:pt x="273" y="315"/>
                    </a:lnTo>
                    <a:lnTo>
                      <a:pt x="268" y="319"/>
                    </a:lnTo>
                    <a:lnTo>
                      <a:pt x="262" y="326"/>
                    </a:lnTo>
                    <a:lnTo>
                      <a:pt x="257" y="329"/>
                    </a:lnTo>
                    <a:lnTo>
                      <a:pt x="252" y="337"/>
                    </a:lnTo>
                    <a:lnTo>
                      <a:pt x="247" y="344"/>
                    </a:lnTo>
                    <a:lnTo>
                      <a:pt x="241" y="347"/>
                    </a:lnTo>
                    <a:lnTo>
                      <a:pt x="231" y="354"/>
                    </a:lnTo>
                    <a:lnTo>
                      <a:pt x="231" y="358"/>
                    </a:lnTo>
                    <a:lnTo>
                      <a:pt x="226" y="365"/>
                    </a:lnTo>
                    <a:lnTo>
                      <a:pt x="215" y="368"/>
                    </a:lnTo>
                    <a:lnTo>
                      <a:pt x="215" y="376"/>
                    </a:lnTo>
                    <a:lnTo>
                      <a:pt x="210" y="379"/>
                    </a:lnTo>
                    <a:lnTo>
                      <a:pt x="199" y="386"/>
                    </a:lnTo>
                    <a:lnTo>
                      <a:pt x="199" y="390"/>
                    </a:lnTo>
                    <a:lnTo>
                      <a:pt x="189" y="397"/>
                    </a:lnTo>
                    <a:lnTo>
                      <a:pt x="184" y="400"/>
                    </a:lnTo>
                    <a:lnTo>
                      <a:pt x="184" y="407"/>
                    </a:lnTo>
                    <a:lnTo>
                      <a:pt x="173" y="418"/>
                    </a:lnTo>
                    <a:lnTo>
                      <a:pt x="168" y="422"/>
                    </a:lnTo>
                    <a:lnTo>
                      <a:pt x="168" y="429"/>
                    </a:lnTo>
                    <a:lnTo>
                      <a:pt x="157" y="432"/>
                    </a:lnTo>
                    <a:lnTo>
                      <a:pt x="152" y="439"/>
                    </a:lnTo>
                    <a:lnTo>
                      <a:pt x="147" y="443"/>
                    </a:lnTo>
                    <a:lnTo>
                      <a:pt x="142" y="450"/>
                    </a:lnTo>
                    <a:lnTo>
                      <a:pt x="136" y="453"/>
                    </a:lnTo>
                    <a:lnTo>
                      <a:pt x="131" y="461"/>
                    </a:lnTo>
                    <a:lnTo>
                      <a:pt x="126" y="464"/>
                    </a:lnTo>
                    <a:lnTo>
                      <a:pt x="121" y="475"/>
                    </a:lnTo>
                    <a:lnTo>
                      <a:pt x="115" y="482"/>
                    </a:lnTo>
                    <a:lnTo>
                      <a:pt x="110" y="485"/>
                    </a:lnTo>
                    <a:lnTo>
                      <a:pt x="100" y="492"/>
                    </a:lnTo>
                    <a:lnTo>
                      <a:pt x="100" y="496"/>
                    </a:lnTo>
                    <a:lnTo>
                      <a:pt x="94" y="503"/>
                    </a:lnTo>
                    <a:lnTo>
                      <a:pt x="84" y="507"/>
                    </a:lnTo>
                    <a:lnTo>
                      <a:pt x="84" y="514"/>
                    </a:lnTo>
                    <a:lnTo>
                      <a:pt x="79" y="521"/>
                    </a:lnTo>
                    <a:lnTo>
                      <a:pt x="68" y="531"/>
                    </a:lnTo>
                    <a:lnTo>
                      <a:pt x="68" y="535"/>
                    </a:lnTo>
                    <a:lnTo>
                      <a:pt x="58" y="542"/>
                    </a:lnTo>
                    <a:lnTo>
                      <a:pt x="52" y="546"/>
                    </a:lnTo>
                    <a:lnTo>
                      <a:pt x="52" y="553"/>
                    </a:lnTo>
                    <a:lnTo>
                      <a:pt x="42" y="556"/>
                    </a:lnTo>
                    <a:lnTo>
                      <a:pt x="37" y="563"/>
                    </a:lnTo>
                    <a:lnTo>
                      <a:pt x="32" y="574"/>
                    </a:lnTo>
                    <a:lnTo>
                      <a:pt x="26" y="577"/>
                    </a:lnTo>
                    <a:lnTo>
                      <a:pt x="21" y="584"/>
                    </a:lnTo>
                    <a:lnTo>
                      <a:pt x="16" y="588"/>
                    </a:lnTo>
                    <a:lnTo>
                      <a:pt x="11" y="595"/>
                    </a:lnTo>
                    <a:lnTo>
                      <a:pt x="5" y="599"/>
                    </a:lnTo>
                    <a:lnTo>
                      <a:pt x="0" y="606"/>
                    </a:lnTo>
                  </a:path>
                </a:pathLst>
              </a:custGeom>
              <a:noFill/>
              <a:ln w="2667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5470" name="Freeform 113">
                <a:extLst>
                  <a:ext uri="{FF2B5EF4-FFF2-40B4-BE49-F238E27FC236}">
                    <a16:creationId xmlns:a16="http://schemas.microsoft.com/office/drawing/2014/main" id="{7073B005-86AF-4F33-8D93-B8B38BB290FE}"/>
                  </a:ext>
                </a:extLst>
              </p:cNvPr>
              <p:cNvSpPr>
                <a:spLocks/>
              </p:cNvSpPr>
              <p:nvPr/>
            </p:nvSpPr>
            <p:spPr bwMode="auto">
              <a:xfrm flipV="1">
                <a:off x="4148" y="6399"/>
                <a:ext cx="1715" cy="609"/>
              </a:xfrm>
              <a:custGeom>
                <a:avLst/>
                <a:gdLst>
                  <a:gd name="T0" fmla="*/ 1694 w 1715"/>
                  <a:gd name="T1" fmla="*/ 584 h 609"/>
                  <a:gd name="T2" fmla="*/ 1668 w 1715"/>
                  <a:gd name="T3" fmla="*/ 553 h 609"/>
                  <a:gd name="T4" fmla="*/ 1642 w 1715"/>
                  <a:gd name="T5" fmla="*/ 524 h 609"/>
                  <a:gd name="T6" fmla="*/ 1615 w 1715"/>
                  <a:gd name="T7" fmla="*/ 492 h 609"/>
                  <a:gd name="T8" fmla="*/ 1584 w 1715"/>
                  <a:gd name="T9" fmla="*/ 461 h 609"/>
                  <a:gd name="T10" fmla="*/ 1558 w 1715"/>
                  <a:gd name="T11" fmla="*/ 432 h 609"/>
                  <a:gd name="T12" fmla="*/ 1531 w 1715"/>
                  <a:gd name="T13" fmla="*/ 407 h 609"/>
                  <a:gd name="T14" fmla="*/ 1500 w 1715"/>
                  <a:gd name="T15" fmla="*/ 376 h 609"/>
                  <a:gd name="T16" fmla="*/ 1474 w 1715"/>
                  <a:gd name="T17" fmla="*/ 347 h 609"/>
                  <a:gd name="T18" fmla="*/ 1448 w 1715"/>
                  <a:gd name="T19" fmla="*/ 319 h 609"/>
                  <a:gd name="T20" fmla="*/ 1421 w 1715"/>
                  <a:gd name="T21" fmla="*/ 294 h 609"/>
                  <a:gd name="T22" fmla="*/ 1395 w 1715"/>
                  <a:gd name="T23" fmla="*/ 266 h 609"/>
                  <a:gd name="T24" fmla="*/ 1369 w 1715"/>
                  <a:gd name="T25" fmla="*/ 245 h 609"/>
                  <a:gd name="T26" fmla="*/ 1337 w 1715"/>
                  <a:gd name="T27" fmla="*/ 220 h 609"/>
                  <a:gd name="T28" fmla="*/ 1311 w 1715"/>
                  <a:gd name="T29" fmla="*/ 198 h 609"/>
                  <a:gd name="T30" fmla="*/ 1285 w 1715"/>
                  <a:gd name="T31" fmla="*/ 177 h 609"/>
                  <a:gd name="T32" fmla="*/ 1259 w 1715"/>
                  <a:gd name="T33" fmla="*/ 152 h 609"/>
                  <a:gd name="T34" fmla="*/ 1227 w 1715"/>
                  <a:gd name="T35" fmla="*/ 131 h 609"/>
                  <a:gd name="T36" fmla="*/ 1201 w 1715"/>
                  <a:gd name="T37" fmla="*/ 117 h 609"/>
                  <a:gd name="T38" fmla="*/ 1175 w 1715"/>
                  <a:gd name="T39" fmla="*/ 96 h 609"/>
                  <a:gd name="T40" fmla="*/ 1149 w 1715"/>
                  <a:gd name="T41" fmla="*/ 78 h 609"/>
                  <a:gd name="T42" fmla="*/ 1122 w 1715"/>
                  <a:gd name="T43" fmla="*/ 67 h 609"/>
                  <a:gd name="T44" fmla="*/ 1096 w 1715"/>
                  <a:gd name="T45" fmla="*/ 53 h 609"/>
                  <a:gd name="T46" fmla="*/ 1065 w 1715"/>
                  <a:gd name="T47" fmla="*/ 43 h 609"/>
                  <a:gd name="T48" fmla="*/ 1038 w 1715"/>
                  <a:gd name="T49" fmla="*/ 32 h 609"/>
                  <a:gd name="T50" fmla="*/ 1012 w 1715"/>
                  <a:gd name="T51" fmla="*/ 21 h 609"/>
                  <a:gd name="T52" fmla="*/ 981 w 1715"/>
                  <a:gd name="T53" fmla="*/ 14 h 609"/>
                  <a:gd name="T54" fmla="*/ 955 w 1715"/>
                  <a:gd name="T55" fmla="*/ 11 h 609"/>
                  <a:gd name="T56" fmla="*/ 934 w 1715"/>
                  <a:gd name="T57" fmla="*/ 4 h 609"/>
                  <a:gd name="T58" fmla="*/ 902 w 1715"/>
                  <a:gd name="T59" fmla="*/ 0 h 609"/>
                  <a:gd name="T60" fmla="*/ 876 w 1715"/>
                  <a:gd name="T61" fmla="*/ 0 h 609"/>
                  <a:gd name="T62" fmla="*/ 850 w 1715"/>
                  <a:gd name="T63" fmla="*/ 0 h 609"/>
                  <a:gd name="T64" fmla="*/ 818 w 1715"/>
                  <a:gd name="T65" fmla="*/ 0 h 609"/>
                  <a:gd name="T66" fmla="*/ 792 w 1715"/>
                  <a:gd name="T67" fmla="*/ 4 h 609"/>
                  <a:gd name="T68" fmla="*/ 766 w 1715"/>
                  <a:gd name="T69" fmla="*/ 4 h 609"/>
                  <a:gd name="T70" fmla="*/ 734 w 1715"/>
                  <a:gd name="T71" fmla="*/ 14 h 609"/>
                  <a:gd name="T72" fmla="*/ 708 w 1715"/>
                  <a:gd name="T73" fmla="*/ 21 h 609"/>
                  <a:gd name="T74" fmla="*/ 687 w 1715"/>
                  <a:gd name="T75" fmla="*/ 32 h 609"/>
                  <a:gd name="T76" fmla="*/ 656 w 1715"/>
                  <a:gd name="T77" fmla="*/ 36 h 609"/>
                  <a:gd name="T78" fmla="*/ 629 w 1715"/>
                  <a:gd name="T79" fmla="*/ 53 h 609"/>
                  <a:gd name="T80" fmla="*/ 603 w 1715"/>
                  <a:gd name="T81" fmla="*/ 64 h 609"/>
                  <a:gd name="T82" fmla="*/ 572 w 1715"/>
                  <a:gd name="T83" fmla="*/ 78 h 609"/>
                  <a:gd name="T84" fmla="*/ 545 w 1715"/>
                  <a:gd name="T85" fmla="*/ 96 h 609"/>
                  <a:gd name="T86" fmla="*/ 519 w 1715"/>
                  <a:gd name="T87" fmla="*/ 110 h 609"/>
                  <a:gd name="T88" fmla="*/ 493 w 1715"/>
                  <a:gd name="T89" fmla="*/ 128 h 609"/>
                  <a:gd name="T90" fmla="*/ 462 w 1715"/>
                  <a:gd name="T91" fmla="*/ 149 h 609"/>
                  <a:gd name="T92" fmla="*/ 435 w 1715"/>
                  <a:gd name="T93" fmla="*/ 170 h 609"/>
                  <a:gd name="T94" fmla="*/ 409 w 1715"/>
                  <a:gd name="T95" fmla="*/ 191 h 609"/>
                  <a:gd name="T96" fmla="*/ 383 w 1715"/>
                  <a:gd name="T97" fmla="*/ 213 h 609"/>
                  <a:gd name="T98" fmla="*/ 357 w 1715"/>
                  <a:gd name="T99" fmla="*/ 241 h 609"/>
                  <a:gd name="T100" fmla="*/ 330 w 1715"/>
                  <a:gd name="T101" fmla="*/ 262 h 609"/>
                  <a:gd name="T102" fmla="*/ 299 w 1715"/>
                  <a:gd name="T103" fmla="*/ 287 h 609"/>
                  <a:gd name="T104" fmla="*/ 273 w 1715"/>
                  <a:gd name="T105" fmla="*/ 315 h 609"/>
                  <a:gd name="T106" fmla="*/ 247 w 1715"/>
                  <a:gd name="T107" fmla="*/ 344 h 609"/>
                  <a:gd name="T108" fmla="*/ 215 w 1715"/>
                  <a:gd name="T109" fmla="*/ 368 h 609"/>
                  <a:gd name="T110" fmla="*/ 189 w 1715"/>
                  <a:gd name="T111" fmla="*/ 397 h 609"/>
                  <a:gd name="T112" fmla="*/ 168 w 1715"/>
                  <a:gd name="T113" fmla="*/ 429 h 609"/>
                  <a:gd name="T114" fmla="*/ 136 w 1715"/>
                  <a:gd name="T115" fmla="*/ 453 h 609"/>
                  <a:gd name="T116" fmla="*/ 110 w 1715"/>
                  <a:gd name="T117" fmla="*/ 485 h 609"/>
                  <a:gd name="T118" fmla="*/ 84 w 1715"/>
                  <a:gd name="T119" fmla="*/ 514 h 609"/>
                  <a:gd name="T120" fmla="*/ 52 w 1715"/>
                  <a:gd name="T121" fmla="*/ 546 h 609"/>
                  <a:gd name="T122" fmla="*/ 26 w 1715"/>
                  <a:gd name="T123" fmla="*/ 577 h 609"/>
                  <a:gd name="T124" fmla="*/ 0 w 1715"/>
                  <a:gd name="T125" fmla="*/ 606 h 6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5"/>
                  <a:gd name="T190" fmla="*/ 0 h 609"/>
                  <a:gd name="T191" fmla="*/ 1715 w 1715"/>
                  <a:gd name="T192" fmla="*/ 609 h 6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5" h="609">
                    <a:moveTo>
                      <a:pt x="1715" y="609"/>
                    </a:moveTo>
                    <a:lnTo>
                      <a:pt x="1710" y="599"/>
                    </a:lnTo>
                    <a:lnTo>
                      <a:pt x="1705" y="595"/>
                    </a:lnTo>
                    <a:lnTo>
                      <a:pt x="1699" y="588"/>
                    </a:lnTo>
                    <a:lnTo>
                      <a:pt x="1694" y="584"/>
                    </a:lnTo>
                    <a:lnTo>
                      <a:pt x="1689" y="577"/>
                    </a:lnTo>
                    <a:lnTo>
                      <a:pt x="1684" y="574"/>
                    </a:lnTo>
                    <a:lnTo>
                      <a:pt x="1678" y="567"/>
                    </a:lnTo>
                    <a:lnTo>
                      <a:pt x="1673" y="556"/>
                    </a:lnTo>
                    <a:lnTo>
                      <a:pt x="1668" y="553"/>
                    </a:lnTo>
                    <a:lnTo>
                      <a:pt x="1663" y="546"/>
                    </a:lnTo>
                    <a:lnTo>
                      <a:pt x="1657" y="542"/>
                    </a:lnTo>
                    <a:lnTo>
                      <a:pt x="1647" y="535"/>
                    </a:lnTo>
                    <a:lnTo>
                      <a:pt x="1647" y="531"/>
                    </a:lnTo>
                    <a:lnTo>
                      <a:pt x="1642" y="524"/>
                    </a:lnTo>
                    <a:lnTo>
                      <a:pt x="1631" y="521"/>
                    </a:lnTo>
                    <a:lnTo>
                      <a:pt x="1631" y="507"/>
                    </a:lnTo>
                    <a:lnTo>
                      <a:pt x="1626" y="503"/>
                    </a:lnTo>
                    <a:lnTo>
                      <a:pt x="1615" y="496"/>
                    </a:lnTo>
                    <a:lnTo>
                      <a:pt x="1615" y="492"/>
                    </a:lnTo>
                    <a:lnTo>
                      <a:pt x="1605" y="485"/>
                    </a:lnTo>
                    <a:lnTo>
                      <a:pt x="1600" y="482"/>
                    </a:lnTo>
                    <a:lnTo>
                      <a:pt x="1600" y="475"/>
                    </a:lnTo>
                    <a:lnTo>
                      <a:pt x="1589" y="471"/>
                    </a:lnTo>
                    <a:lnTo>
                      <a:pt x="1584" y="461"/>
                    </a:lnTo>
                    <a:lnTo>
                      <a:pt x="1584" y="453"/>
                    </a:lnTo>
                    <a:lnTo>
                      <a:pt x="1573" y="450"/>
                    </a:lnTo>
                    <a:lnTo>
                      <a:pt x="1568" y="443"/>
                    </a:lnTo>
                    <a:lnTo>
                      <a:pt x="1563" y="439"/>
                    </a:lnTo>
                    <a:lnTo>
                      <a:pt x="1558" y="432"/>
                    </a:lnTo>
                    <a:lnTo>
                      <a:pt x="1552" y="429"/>
                    </a:lnTo>
                    <a:lnTo>
                      <a:pt x="1547" y="422"/>
                    </a:lnTo>
                    <a:lnTo>
                      <a:pt x="1542" y="418"/>
                    </a:lnTo>
                    <a:lnTo>
                      <a:pt x="1537" y="411"/>
                    </a:lnTo>
                    <a:lnTo>
                      <a:pt x="1531" y="407"/>
                    </a:lnTo>
                    <a:lnTo>
                      <a:pt x="1526" y="400"/>
                    </a:lnTo>
                    <a:lnTo>
                      <a:pt x="1516" y="390"/>
                    </a:lnTo>
                    <a:lnTo>
                      <a:pt x="1516" y="386"/>
                    </a:lnTo>
                    <a:lnTo>
                      <a:pt x="1510" y="379"/>
                    </a:lnTo>
                    <a:lnTo>
                      <a:pt x="1500" y="376"/>
                    </a:lnTo>
                    <a:lnTo>
                      <a:pt x="1500" y="368"/>
                    </a:lnTo>
                    <a:lnTo>
                      <a:pt x="1490" y="365"/>
                    </a:lnTo>
                    <a:lnTo>
                      <a:pt x="1484" y="358"/>
                    </a:lnTo>
                    <a:lnTo>
                      <a:pt x="1484" y="354"/>
                    </a:lnTo>
                    <a:lnTo>
                      <a:pt x="1474" y="347"/>
                    </a:lnTo>
                    <a:lnTo>
                      <a:pt x="1469" y="344"/>
                    </a:lnTo>
                    <a:lnTo>
                      <a:pt x="1469" y="337"/>
                    </a:lnTo>
                    <a:lnTo>
                      <a:pt x="1458" y="329"/>
                    </a:lnTo>
                    <a:lnTo>
                      <a:pt x="1453" y="326"/>
                    </a:lnTo>
                    <a:lnTo>
                      <a:pt x="1448" y="319"/>
                    </a:lnTo>
                    <a:lnTo>
                      <a:pt x="1442" y="315"/>
                    </a:lnTo>
                    <a:lnTo>
                      <a:pt x="1437" y="308"/>
                    </a:lnTo>
                    <a:lnTo>
                      <a:pt x="1432" y="305"/>
                    </a:lnTo>
                    <a:lnTo>
                      <a:pt x="1427" y="298"/>
                    </a:lnTo>
                    <a:lnTo>
                      <a:pt x="1421" y="294"/>
                    </a:lnTo>
                    <a:lnTo>
                      <a:pt x="1416" y="287"/>
                    </a:lnTo>
                    <a:lnTo>
                      <a:pt x="1411" y="283"/>
                    </a:lnTo>
                    <a:lnTo>
                      <a:pt x="1400" y="276"/>
                    </a:lnTo>
                    <a:lnTo>
                      <a:pt x="1400" y="273"/>
                    </a:lnTo>
                    <a:lnTo>
                      <a:pt x="1395" y="266"/>
                    </a:lnTo>
                    <a:lnTo>
                      <a:pt x="1385" y="262"/>
                    </a:lnTo>
                    <a:lnTo>
                      <a:pt x="1385" y="255"/>
                    </a:lnTo>
                    <a:lnTo>
                      <a:pt x="1379" y="252"/>
                    </a:lnTo>
                    <a:lnTo>
                      <a:pt x="1369" y="252"/>
                    </a:lnTo>
                    <a:lnTo>
                      <a:pt x="1369" y="245"/>
                    </a:lnTo>
                    <a:lnTo>
                      <a:pt x="1358" y="241"/>
                    </a:lnTo>
                    <a:lnTo>
                      <a:pt x="1353" y="234"/>
                    </a:lnTo>
                    <a:lnTo>
                      <a:pt x="1353" y="230"/>
                    </a:lnTo>
                    <a:lnTo>
                      <a:pt x="1343" y="223"/>
                    </a:lnTo>
                    <a:lnTo>
                      <a:pt x="1337" y="220"/>
                    </a:lnTo>
                    <a:lnTo>
                      <a:pt x="1337" y="213"/>
                    </a:lnTo>
                    <a:lnTo>
                      <a:pt x="1327" y="209"/>
                    </a:lnTo>
                    <a:lnTo>
                      <a:pt x="1322" y="209"/>
                    </a:lnTo>
                    <a:lnTo>
                      <a:pt x="1316" y="202"/>
                    </a:lnTo>
                    <a:lnTo>
                      <a:pt x="1311" y="198"/>
                    </a:lnTo>
                    <a:lnTo>
                      <a:pt x="1306" y="191"/>
                    </a:lnTo>
                    <a:lnTo>
                      <a:pt x="1301" y="188"/>
                    </a:lnTo>
                    <a:lnTo>
                      <a:pt x="1295" y="181"/>
                    </a:lnTo>
                    <a:lnTo>
                      <a:pt x="1290" y="181"/>
                    </a:lnTo>
                    <a:lnTo>
                      <a:pt x="1285" y="177"/>
                    </a:lnTo>
                    <a:lnTo>
                      <a:pt x="1280" y="170"/>
                    </a:lnTo>
                    <a:lnTo>
                      <a:pt x="1274" y="163"/>
                    </a:lnTo>
                    <a:lnTo>
                      <a:pt x="1269" y="160"/>
                    </a:lnTo>
                    <a:lnTo>
                      <a:pt x="1264" y="160"/>
                    </a:lnTo>
                    <a:lnTo>
                      <a:pt x="1259" y="152"/>
                    </a:lnTo>
                    <a:lnTo>
                      <a:pt x="1254" y="149"/>
                    </a:lnTo>
                    <a:lnTo>
                      <a:pt x="1243" y="142"/>
                    </a:lnTo>
                    <a:lnTo>
                      <a:pt x="1238" y="142"/>
                    </a:lnTo>
                    <a:lnTo>
                      <a:pt x="1238" y="138"/>
                    </a:lnTo>
                    <a:lnTo>
                      <a:pt x="1227" y="131"/>
                    </a:lnTo>
                    <a:lnTo>
                      <a:pt x="1222" y="128"/>
                    </a:lnTo>
                    <a:lnTo>
                      <a:pt x="1212" y="121"/>
                    </a:lnTo>
                    <a:lnTo>
                      <a:pt x="1206" y="117"/>
                    </a:lnTo>
                    <a:lnTo>
                      <a:pt x="1201" y="117"/>
                    </a:lnTo>
                    <a:lnTo>
                      <a:pt x="1196" y="110"/>
                    </a:lnTo>
                    <a:lnTo>
                      <a:pt x="1191" y="106"/>
                    </a:lnTo>
                    <a:lnTo>
                      <a:pt x="1185" y="106"/>
                    </a:lnTo>
                    <a:lnTo>
                      <a:pt x="1180" y="99"/>
                    </a:lnTo>
                    <a:lnTo>
                      <a:pt x="1175" y="96"/>
                    </a:lnTo>
                    <a:lnTo>
                      <a:pt x="1170" y="96"/>
                    </a:lnTo>
                    <a:lnTo>
                      <a:pt x="1164" y="89"/>
                    </a:lnTo>
                    <a:lnTo>
                      <a:pt x="1159" y="89"/>
                    </a:lnTo>
                    <a:lnTo>
                      <a:pt x="1154" y="85"/>
                    </a:lnTo>
                    <a:lnTo>
                      <a:pt x="1149" y="78"/>
                    </a:lnTo>
                    <a:lnTo>
                      <a:pt x="1143" y="78"/>
                    </a:lnTo>
                    <a:lnTo>
                      <a:pt x="1138" y="75"/>
                    </a:lnTo>
                    <a:lnTo>
                      <a:pt x="1133" y="75"/>
                    </a:lnTo>
                    <a:lnTo>
                      <a:pt x="1128" y="67"/>
                    </a:lnTo>
                    <a:lnTo>
                      <a:pt x="1122" y="67"/>
                    </a:lnTo>
                    <a:lnTo>
                      <a:pt x="1112" y="64"/>
                    </a:lnTo>
                    <a:lnTo>
                      <a:pt x="1107" y="57"/>
                    </a:lnTo>
                    <a:lnTo>
                      <a:pt x="1096" y="57"/>
                    </a:lnTo>
                    <a:lnTo>
                      <a:pt x="1096" y="53"/>
                    </a:lnTo>
                    <a:lnTo>
                      <a:pt x="1086" y="53"/>
                    </a:lnTo>
                    <a:lnTo>
                      <a:pt x="1080" y="46"/>
                    </a:lnTo>
                    <a:lnTo>
                      <a:pt x="1075" y="46"/>
                    </a:lnTo>
                    <a:lnTo>
                      <a:pt x="1070" y="43"/>
                    </a:lnTo>
                    <a:lnTo>
                      <a:pt x="1065" y="43"/>
                    </a:lnTo>
                    <a:lnTo>
                      <a:pt x="1059" y="43"/>
                    </a:lnTo>
                    <a:lnTo>
                      <a:pt x="1054" y="36"/>
                    </a:lnTo>
                    <a:lnTo>
                      <a:pt x="1049" y="36"/>
                    </a:lnTo>
                    <a:lnTo>
                      <a:pt x="1044" y="32"/>
                    </a:lnTo>
                    <a:lnTo>
                      <a:pt x="1038" y="32"/>
                    </a:lnTo>
                    <a:lnTo>
                      <a:pt x="1033" y="32"/>
                    </a:lnTo>
                    <a:lnTo>
                      <a:pt x="1028" y="25"/>
                    </a:lnTo>
                    <a:lnTo>
                      <a:pt x="1023" y="25"/>
                    </a:lnTo>
                    <a:lnTo>
                      <a:pt x="1017" y="25"/>
                    </a:lnTo>
                    <a:lnTo>
                      <a:pt x="1012" y="21"/>
                    </a:lnTo>
                    <a:lnTo>
                      <a:pt x="1007" y="21"/>
                    </a:lnTo>
                    <a:lnTo>
                      <a:pt x="997" y="21"/>
                    </a:lnTo>
                    <a:lnTo>
                      <a:pt x="997" y="14"/>
                    </a:lnTo>
                    <a:lnTo>
                      <a:pt x="991" y="14"/>
                    </a:lnTo>
                    <a:lnTo>
                      <a:pt x="981" y="14"/>
                    </a:lnTo>
                    <a:lnTo>
                      <a:pt x="976" y="11"/>
                    </a:lnTo>
                    <a:lnTo>
                      <a:pt x="965" y="11"/>
                    </a:lnTo>
                    <a:lnTo>
                      <a:pt x="955" y="11"/>
                    </a:lnTo>
                    <a:lnTo>
                      <a:pt x="949" y="4"/>
                    </a:lnTo>
                    <a:lnTo>
                      <a:pt x="939" y="4"/>
                    </a:lnTo>
                    <a:lnTo>
                      <a:pt x="934" y="4"/>
                    </a:lnTo>
                    <a:lnTo>
                      <a:pt x="923" y="4"/>
                    </a:lnTo>
                    <a:lnTo>
                      <a:pt x="918" y="4"/>
                    </a:lnTo>
                    <a:lnTo>
                      <a:pt x="913" y="0"/>
                    </a:lnTo>
                    <a:lnTo>
                      <a:pt x="907" y="0"/>
                    </a:lnTo>
                    <a:lnTo>
                      <a:pt x="902" y="0"/>
                    </a:lnTo>
                    <a:lnTo>
                      <a:pt x="897" y="0"/>
                    </a:lnTo>
                    <a:lnTo>
                      <a:pt x="892" y="0"/>
                    </a:lnTo>
                    <a:lnTo>
                      <a:pt x="886" y="0"/>
                    </a:lnTo>
                    <a:lnTo>
                      <a:pt x="881" y="0"/>
                    </a:lnTo>
                    <a:lnTo>
                      <a:pt x="876" y="0"/>
                    </a:lnTo>
                    <a:lnTo>
                      <a:pt x="865" y="0"/>
                    </a:lnTo>
                    <a:lnTo>
                      <a:pt x="860" y="0"/>
                    </a:lnTo>
                    <a:lnTo>
                      <a:pt x="850" y="0"/>
                    </a:lnTo>
                    <a:lnTo>
                      <a:pt x="839" y="0"/>
                    </a:lnTo>
                    <a:lnTo>
                      <a:pt x="834" y="0"/>
                    </a:lnTo>
                    <a:lnTo>
                      <a:pt x="823" y="0"/>
                    </a:lnTo>
                    <a:lnTo>
                      <a:pt x="818" y="0"/>
                    </a:lnTo>
                    <a:lnTo>
                      <a:pt x="808" y="0"/>
                    </a:lnTo>
                    <a:lnTo>
                      <a:pt x="802" y="0"/>
                    </a:lnTo>
                    <a:lnTo>
                      <a:pt x="797" y="4"/>
                    </a:lnTo>
                    <a:lnTo>
                      <a:pt x="792" y="4"/>
                    </a:lnTo>
                    <a:lnTo>
                      <a:pt x="787" y="4"/>
                    </a:lnTo>
                    <a:lnTo>
                      <a:pt x="781" y="4"/>
                    </a:lnTo>
                    <a:lnTo>
                      <a:pt x="776" y="4"/>
                    </a:lnTo>
                    <a:lnTo>
                      <a:pt x="771" y="4"/>
                    </a:lnTo>
                    <a:lnTo>
                      <a:pt x="766" y="4"/>
                    </a:lnTo>
                    <a:lnTo>
                      <a:pt x="761" y="11"/>
                    </a:lnTo>
                    <a:lnTo>
                      <a:pt x="750" y="11"/>
                    </a:lnTo>
                    <a:lnTo>
                      <a:pt x="745" y="11"/>
                    </a:lnTo>
                    <a:lnTo>
                      <a:pt x="734" y="14"/>
                    </a:lnTo>
                    <a:lnTo>
                      <a:pt x="729" y="14"/>
                    </a:lnTo>
                    <a:lnTo>
                      <a:pt x="719" y="14"/>
                    </a:lnTo>
                    <a:lnTo>
                      <a:pt x="719" y="21"/>
                    </a:lnTo>
                    <a:lnTo>
                      <a:pt x="708" y="21"/>
                    </a:lnTo>
                    <a:lnTo>
                      <a:pt x="703" y="21"/>
                    </a:lnTo>
                    <a:lnTo>
                      <a:pt x="703" y="25"/>
                    </a:lnTo>
                    <a:lnTo>
                      <a:pt x="692" y="25"/>
                    </a:lnTo>
                    <a:lnTo>
                      <a:pt x="687" y="25"/>
                    </a:lnTo>
                    <a:lnTo>
                      <a:pt x="687" y="32"/>
                    </a:lnTo>
                    <a:lnTo>
                      <a:pt x="677" y="32"/>
                    </a:lnTo>
                    <a:lnTo>
                      <a:pt x="671" y="32"/>
                    </a:lnTo>
                    <a:lnTo>
                      <a:pt x="666" y="36"/>
                    </a:lnTo>
                    <a:lnTo>
                      <a:pt x="661" y="36"/>
                    </a:lnTo>
                    <a:lnTo>
                      <a:pt x="656" y="36"/>
                    </a:lnTo>
                    <a:lnTo>
                      <a:pt x="650" y="43"/>
                    </a:lnTo>
                    <a:lnTo>
                      <a:pt x="645" y="43"/>
                    </a:lnTo>
                    <a:lnTo>
                      <a:pt x="640" y="46"/>
                    </a:lnTo>
                    <a:lnTo>
                      <a:pt x="635" y="46"/>
                    </a:lnTo>
                    <a:lnTo>
                      <a:pt x="629" y="53"/>
                    </a:lnTo>
                    <a:lnTo>
                      <a:pt x="624" y="53"/>
                    </a:lnTo>
                    <a:lnTo>
                      <a:pt x="619" y="57"/>
                    </a:lnTo>
                    <a:lnTo>
                      <a:pt x="614" y="57"/>
                    </a:lnTo>
                    <a:lnTo>
                      <a:pt x="603" y="64"/>
                    </a:lnTo>
                    <a:lnTo>
                      <a:pt x="593" y="67"/>
                    </a:lnTo>
                    <a:lnTo>
                      <a:pt x="587" y="67"/>
                    </a:lnTo>
                    <a:lnTo>
                      <a:pt x="587" y="75"/>
                    </a:lnTo>
                    <a:lnTo>
                      <a:pt x="577" y="75"/>
                    </a:lnTo>
                    <a:lnTo>
                      <a:pt x="572" y="78"/>
                    </a:lnTo>
                    <a:lnTo>
                      <a:pt x="561" y="85"/>
                    </a:lnTo>
                    <a:lnTo>
                      <a:pt x="556" y="89"/>
                    </a:lnTo>
                    <a:lnTo>
                      <a:pt x="551" y="89"/>
                    </a:lnTo>
                    <a:lnTo>
                      <a:pt x="545" y="96"/>
                    </a:lnTo>
                    <a:lnTo>
                      <a:pt x="540" y="96"/>
                    </a:lnTo>
                    <a:lnTo>
                      <a:pt x="535" y="99"/>
                    </a:lnTo>
                    <a:lnTo>
                      <a:pt x="530" y="106"/>
                    </a:lnTo>
                    <a:lnTo>
                      <a:pt x="525" y="106"/>
                    </a:lnTo>
                    <a:lnTo>
                      <a:pt x="519" y="110"/>
                    </a:lnTo>
                    <a:lnTo>
                      <a:pt x="514" y="117"/>
                    </a:lnTo>
                    <a:lnTo>
                      <a:pt x="509" y="117"/>
                    </a:lnTo>
                    <a:lnTo>
                      <a:pt x="504" y="121"/>
                    </a:lnTo>
                    <a:lnTo>
                      <a:pt x="498" y="128"/>
                    </a:lnTo>
                    <a:lnTo>
                      <a:pt x="493" y="128"/>
                    </a:lnTo>
                    <a:lnTo>
                      <a:pt x="488" y="131"/>
                    </a:lnTo>
                    <a:lnTo>
                      <a:pt x="483" y="138"/>
                    </a:lnTo>
                    <a:lnTo>
                      <a:pt x="477" y="142"/>
                    </a:lnTo>
                    <a:lnTo>
                      <a:pt x="472" y="142"/>
                    </a:lnTo>
                    <a:lnTo>
                      <a:pt x="462" y="149"/>
                    </a:lnTo>
                    <a:lnTo>
                      <a:pt x="462" y="152"/>
                    </a:lnTo>
                    <a:lnTo>
                      <a:pt x="456" y="152"/>
                    </a:lnTo>
                    <a:lnTo>
                      <a:pt x="446" y="160"/>
                    </a:lnTo>
                    <a:lnTo>
                      <a:pt x="441" y="163"/>
                    </a:lnTo>
                    <a:lnTo>
                      <a:pt x="435" y="170"/>
                    </a:lnTo>
                    <a:lnTo>
                      <a:pt x="430" y="177"/>
                    </a:lnTo>
                    <a:lnTo>
                      <a:pt x="425" y="177"/>
                    </a:lnTo>
                    <a:lnTo>
                      <a:pt x="420" y="181"/>
                    </a:lnTo>
                    <a:lnTo>
                      <a:pt x="414" y="188"/>
                    </a:lnTo>
                    <a:lnTo>
                      <a:pt x="409" y="191"/>
                    </a:lnTo>
                    <a:lnTo>
                      <a:pt x="404" y="198"/>
                    </a:lnTo>
                    <a:lnTo>
                      <a:pt x="399" y="202"/>
                    </a:lnTo>
                    <a:lnTo>
                      <a:pt x="393" y="202"/>
                    </a:lnTo>
                    <a:lnTo>
                      <a:pt x="388" y="209"/>
                    </a:lnTo>
                    <a:lnTo>
                      <a:pt x="383" y="213"/>
                    </a:lnTo>
                    <a:lnTo>
                      <a:pt x="378" y="220"/>
                    </a:lnTo>
                    <a:lnTo>
                      <a:pt x="372" y="223"/>
                    </a:lnTo>
                    <a:lnTo>
                      <a:pt x="367" y="230"/>
                    </a:lnTo>
                    <a:lnTo>
                      <a:pt x="362" y="234"/>
                    </a:lnTo>
                    <a:lnTo>
                      <a:pt x="357" y="241"/>
                    </a:lnTo>
                    <a:lnTo>
                      <a:pt x="346" y="241"/>
                    </a:lnTo>
                    <a:lnTo>
                      <a:pt x="346" y="245"/>
                    </a:lnTo>
                    <a:lnTo>
                      <a:pt x="341" y="252"/>
                    </a:lnTo>
                    <a:lnTo>
                      <a:pt x="330" y="255"/>
                    </a:lnTo>
                    <a:lnTo>
                      <a:pt x="330" y="262"/>
                    </a:lnTo>
                    <a:lnTo>
                      <a:pt x="325" y="266"/>
                    </a:lnTo>
                    <a:lnTo>
                      <a:pt x="315" y="273"/>
                    </a:lnTo>
                    <a:lnTo>
                      <a:pt x="315" y="276"/>
                    </a:lnTo>
                    <a:lnTo>
                      <a:pt x="304" y="283"/>
                    </a:lnTo>
                    <a:lnTo>
                      <a:pt x="299" y="287"/>
                    </a:lnTo>
                    <a:lnTo>
                      <a:pt x="299" y="294"/>
                    </a:lnTo>
                    <a:lnTo>
                      <a:pt x="289" y="298"/>
                    </a:lnTo>
                    <a:lnTo>
                      <a:pt x="283" y="305"/>
                    </a:lnTo>
                    <a:lnTo>
                      <a:pt x="278" y="308"/>
                    </a:lnTo>
                    <a:lnTo>
                      <a:pt x="273" y="315"/>
                    </a:lnTo>
                    <a:lnTo>
                      <a:pt x="268" y="319"/>
                    </a:lnTo>
                    <a:lnTo>
                      <a:pt x="262" y="326"/>
                    </a:lnTo>
                    <a:lnTo>
                      <a:pt x="257" y="329"/>
                    </a:lnTo>
                    <a:lnTo>
                      <a:pt x="252" y="337"/>
                    </a:lnTo>
                    <a:lnTo>
                      <a:pt x="247" y="344"/>
                    </a:lnTo>
                    <a:lnTo>
                      <a:pt x="241" y="347"/>
                    </a:lnTo>
                    <a:lnTo>
                      <a:pt x="231" y="354"/>
                    </a:lnTo>
                    <a:lnTo>
                      <a:pt x="231" y="358"/>
                    </a:lnTo>
                    <a:lnTo>
                      <a:pt x="226" y="365"/>
                    </a:lnTo>
                    <a:lnTo>
                      <a:pt x="215" y="368"/>
                    </a:lnTo>
                    <a:lnTo>
                      <a:pt x="215" y="376"/>
                    </a:lnTo>
                    <a:lnTo>
                      <a:pt x="210" y="379"/>
                    </a:lnTo>
                    <a:lnTo>
                      <a:pt x="199" y="386"/>
                    </a:lnTo>
                    <a:lnTo>
                      <a:pt x="199" y="390"/>
                    </a:lnTo>
                    <a:lnTo>
                      <a:pt x="189" y="397"/>
                    </a:lnTo>
                    <a:lnTo>
                      <a:pt x="184" y="400"/>
                    </a:lnTo>
                    <a:lnTo>
                      <a:pt x="184" y="407"/>
                    </a:lnTo>
                    <a:lnTo>
                      <a:pt x="173" y="418"/>
                    </a:lnTo>
                    <a:lnTo>
                      <a:pt x="168" y="422"/>
                    </a:lnTo>
                    <a:lnTo>
                      <a:pt x="168" y="429"/>
                    </a:lnTo>
                    <a:lnTo>
                      <a:pt x="157" y="432"/>
                    </a:lnTo>
                    <a:lnTo>
                      <a:pt x="152" y="439"/>
                    </a:lnTo>
                    <a:lnTo>
                      <a:pt x="147" y="443"/>
                    </a:lnTo>
                    <a:lnTo>
                      <a:pt x="142" y="450"/>
                    </a:lnTo>
                    <a:lnTo>
                      <a:pt x="136" y="453"/>
                    </a:lnTo>
                    <a:lnTo>
                      <a:pt x="131" y="461"/>
                    </a:lnTo>
                    <a:lnTo>
                      <a:pt x="126" y="464"/>
                    </a:lnTo>
                    <a:lnTo>
                      <a:pt x="121" y="475"/>
                    </a:lnTo>
                    <a:lnTo>
                      <a:pt x="115" y="482"/>
                    </a:lnTo>
                    <a:lnTo>
                      <a:pt x="110" y="485"/>
                    </a:lnTo>
                    <a:lnTo>
                      <a:pt x="100" y="492"/>
                    </a:lnTo>
                    <a:lnTo>
                      <a:pt x="100" y="496"/>
                    </a:lnTo>
                    <a:lnTo>
                      <a:pt x="94" y="503"/>
                    </a:lnTo>
                    <a:lnTo>
                      <a:pt x="84" y="507"/>
                    </a:lnTo>
                    <a:lnTo>
                      <a:pt x="84" y="514"/>
                    </a:lnTo>
                    <a:lnTo>
                      <a:pt x="79" y="521"/>
                    </a:lnTo>
                    <a:lnTo>
                      <a:pt x="68" y="531"/>
                    </a:lnTo>
                    <a:lnTo>
                      <a:pt x="68" y="535"/>
                    </a:lnTo>
                    <a:lnTo>
                      <a:pt x="58" y="542"/>
                    </a:lnTo>
                    <a:lnTo>
                      <a:pt x="52" y="546"/>
                    </a:lnTo>
                    <a:lnTo>
                      <a:pt x="52" y="553"/>
                    </a:lnTo>
                    <a:lnTo>
                      <a:pt x="42" y="556"/>
                    </a:lnTo>
                    <a:lnTo>
                      <a:pt x="37" y="563"/>
                    </a:lnTo>
                    <a:lnTo>
                      <a:pt x="32" y="574"/>
                    </a:lnTo>
                    <a:lnTo>
                      <a:pt x="26" y="577"/>
                    </a:lnTo>
                    <a:lnTo>
                      <a:pt x="21" y="584"/>
                    </a:lnTo>
                    <a:lnTo>
                      <a:pt x="16" y="588"/>
                    </a:lnTo>
                    <a:lnTo>
                      <a:pt x="11" y="595"/>
                    </a:lnTo>
                    <a:lnTo>
                      <a:pt x="5" y="599"/>
                    </a:lnTo>
                    <a:lnTo>
                      <a:pt x="0" y="606"/>
                    </a:lnTo>
                  </a:path>
                </a:pathLst>
              </a:custGeom>
              <a:noFill/>
              <a:ln w="2667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5463" name="Group 141">
              <a:extLst>
                <a:ext uri="{FF2B5EF4-FFF2-40B4-BE49-F238E27FC236}">
                  <a16:creationId xmlns:a16="http://schemas.microsoft.com/office/drawing/2014/main" id="{20D50590-2186-4DC1-9C01-BC2EF197E409}"/>
                </a:ext>
              </a:extLst>
            </p:cNvPr>
            <p:cNvGrpSpPr>
              <a:grpSpLocks/>
            </p:cNvGrpSpPr>
            <p:nvPr/>
          </p:nvGrpSpPr>
          <p:grpSpPr bwMode="auto">
            <a:xfrm>
              <a:off x="3020" y="983"/>
              <a:ext cx="2244" cy="690"/>
              <a:chOff x="1858" y="5535"/>
              <a:chExt cx="5610" cy="1725"/>
            </a:xfrm>
          </p:grpSpPr>
          <p:grpSp>
            <p:nvGrpSpPr>
              <p:cNvPr id="145464" name="Group 142">
                <a:extLst>
                  <a:ext uri="{FF2B5EF4-FFF2-40B4-BE49-F238E27FC236}">
                    <a16:creationId xmlns:a16="http://schemas.microsoft.com/office/drawing/2014/main" id="{F9CED019-D31D-4AB1-9435-CB085B8C554B}"/>
                  </a:ext>
                </a:extLst>
              </p:cNvPr>
              <p:cNvGrpSpPr>
                <a:grpSpLocks/>
              </p:cNvGrpSpPr>
              <p:nvPr/>
            </p:nvGrpSpPr>
            <p:grpSpPr bwMode="auto">
              <a:xfrm>
                <a:off x="2250" y="5535"/>
                <a:ext cx="5204" cy="1725"/>
                <a:chOff x="2250" y="5490"/>
                <a:chExt cx="5204" cy="1815"/>
              </a:xfrm>
            </p:grpSpPr>
            <p:sp>
              <p:nvSpPr>
                <p:cNvPr id="145467" name="Line 143">
                  <a:extLst>
                    <a:ext uri="{FF2B5EF4-FFF2-40B4-BE49-F238E27FC236}">
                      <a16:creationId xmlns:a16="http://schemas.microsoft.com/office/drawing/2014/main" id="{D00878E3-505E-47EF-AD36-FE7568C40EB0}"/>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68" name="Line 144">
                  <a:extLst>
                    <a:ext uri="{FF2B5EF4-FFF2-40B4-BE49-F238E27FC236}">
                      <a16:creationId xmlns:a16="http://schemas.microsoft.com/office/drawing/2014/main" id="{7B803D43-02B6-47CD-BBA1-BE77C4FFAFCD}"/>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5465" name="Rectangle 145">
                <a:extLst>
                  <a:ext uri="{FF2B5EF4-FFF2-40B4-BE49-F238E27FC236}">
                    <a16:creationId xmlns:a16="http://schemas.microsoft.com/office/drawing/2014/main" id="{FBEB3D2D-42BE-46F3-B27B-29E2D02FAB01}"/>
                  </a:ext>
                </a:extLst>
              </p:cNvPr>
              <p:cNvSpPr>
                <a:spLocks noChangeArrowheads="1"/>
              </p:cNvSpPr>
              <p:nvPr/>
            </p:nvSpPr>
            <p:spPr bwMode="auto">
              <a:xfrm>
                <a:off x="1858" y="5655"/>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u1</a:t>
                </a:r>
              </a:p>
              <a:p>
                <a:endParaRPr lang="en-US" altLang="zh-CN" sz="1600">
                  <a:solidFill>
                    <a:srgbClr val="040408"/>
                  </a:solidFill>
                  <a:latin typeface="Times New Roman" panose="02020603050405020304" pitchFamily="18" charset="0"/>
                </a:endParaRPr>
              </a:p>
            </p:txBody>
          </p:sp>
          <p:sp>
            <p:nvSpPr>
              <p:cNvPr id="145466" name="Rectangle 146">
                <a:extLst>
                  <a:ext uri="{FF2B5EF4-FFF2-40B4-BE49-F238E27FC236}">
                    <a16:creationId xmlns:a16="http://schemas.microsoft.com/office/drawing/2014/main" id="{37FB039B-2596-4FF3-A2AA-5506F5FF469A}"/>
                  </a:ext>
                </a:extLst>
              </p:cNvPr>
              <p:cNvSpPr>
                <a:spLocks noChangeArrowheads="1"/>
              </p:cNvSpPr>
              <p:nvPr/>
            </p:nvSpPr>
            <p:spPr bwMode="auto">
              <a:xfrm>
                <a:off x="6672" y="6465"/>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sz="1600">
                  <a:solidFill>
                    <a:srgbClr val="040408"/>
                  </a:solidFill>
                  <a:latin typeface="Times New Roman" panose="02020603050405020304" pitchFamily="18" charset="0"/>
                </a:endParaRPr>
              </a:p>
            </p:txBody>
          </p:sp>
        </p:grpSp>
      </p:grpSp>
      <p:grpSp>
        <p:nvGrpSpPr>
          <p:cNvPr id="24" name="Group 243">
            <a:extLst>
              <a:ext uri="{FF2B5EF4-FFF2-40B4-BE49-F238E27FC236}">
                <a16:creationId xmlns:a16="http://schemas.microsoft.com/office/drawing/2014/main" id="{D14E34BD-A9BC-48BF-B86C-FF8EF4607C30}"/>
              </a:ext>
            </a:extLst>
          </p:cNvPr>
          <p:cNvGrpSpPr>
            <a:grpSpLocks/>
          </p:cNvGrpSpPr>
          <p:nvPr/>
        </p:nvGrpSpPr>
        <p:grpSpPr bwMode="auto">
          <a:xfrm>
            <a:off x="4813300" y="2693988"/>
            <a:ext cx="3630613" cy="3371850"/>
            <a:chOff x="3032" y="1697"/>
            <a:chExt cx="2287" cy="2124"/>
          </a:xfrm>
        </p:grpSpPr>
        <p:grpSp>
          <p:nvGrpSpPr>
            <p:cNvPr id="145444" name="Group 147">
              <a:extLst>
                <a:ext uri="{FF2B5EF4-FFF2-40B4-BE49-F238E27FC236}">
                  <a16:creationId xmlns:a16="http://schemas.microsoft.com/office/drawing/2014/main" id="{82AA2676-CA18-4FA2-883F-C07146E75D8F}"/>
                </a:ext>
              </a:extLst>
            </p:cNvPr>
            <p:cNvGrpSpPr>
              <a:grpSpLocks/>
            </p:cNvGrpSpPr>
            <p:nvPr/>
          </p:nvGrpSpPr>
          <p:grpSpPr bwMode="auto">
            <a:xfrm>
              <a:off x="3032" y="1697"/>
              <a:ext cx="2262" cy="690"/>
              <a:chOff x="1888" y="7320"/>
              <a:chExt cx="5656" cy="1725"/>
            </a:xfrm>
          </p:grpSpPr>
          <p:grpSp>
            <p:nvGrpSpPr>
              <p:cNvPr id="145457" name="Group 148">
                <a:extLst>
                  <a:ext uri="{FF2B5EF4-FFF2-40B4-BE49-F238E27FC236}">
                    <a16:creationId xmlns:a16="http://schemas.microsoft.com/office/drawing/2014/main" id="{B88FED9F-BAF7-4225-A11F-2FD5A89021F4}"/>
                  </a:ext>
                </a:extLst>
              </p:cNvPr>
              <p:cNvGrpSpPr>
                <a:grpSpLocks/>
              </p:cNvGrpSpPr>
              <p:nvPr/>
            </p:nvGrpSpPr>
            <p:grpSpPr bwMode="auto">
              <a:xfrm>
                <a:off x="2250" y="7320"/>
                <a:ext cx="5204" cy="1725"/>
                <a:chOff x="2250" y="5490"/>
                <a:chExt cx="5204" cy="1815"/>
              </a:xfrm>
            </p:grpSpPr>
            <p:sp>
              <p:nvSpPr>
                <p:cNvPr id="145460" name="Line 149">
                  <a:extLst>
                    <a:ext uri="{FF2B5EF4-FFF2-40B4-BE49-F238E27FC236}">
                      <a16:creationId xmlns:a16="http://schemas.microsoft.com/office/drawing/2014/main" id="{DA8E56A6-0145-4CC4-9ACB-B2859332BA58}"/>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61" name="Line 150">
                  <a:extLst>
                    <a:ext uri="{FF2B5EF4-FFF2-40B4-BE49-F238E27FC236}">
                      <a16:creationId xmlns:a16="http://schemas.microsoft.com/office/drawing/2014/main" id="{20DB104E-0001-489E-A30B-2B6118520343}"/>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5458" name="Rectangle 151">
                <a:extLst>
                  <a:ext uri="{FF2B5EF4-FFF2-40B4-BE49-F238E27FC236}">
                    <a16:creationId xmlns:a16="http://schemas.microsoft.com/office/drawing/2014/main" id="{825D7D52-EA6F-4776-813C-6123D3EF5953}"/>
                  </a:ext>
                </a:extLst>
              </p:cNvPr>
              <p:cNvSpPr>
                <a:spLocks noChangeArrowheads="1"/>
              </p:cNvSpPr>
              <p:nvPr/>
            </p:nvSpPr>
            <p:spPr bwMode="auto">
              <a:xfrm>
                <a:off x="6748" y="8145"/>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sz="1600">
                  <a:solidFill>
                    <a:srgbClr val="040408"/>
                  </a:solidFill>
                  <a:latin typeface="Times New Roman" panose="02020603050405020304" pitchFamily="18" charset="0"/>
                </a:endParaRPr>
              </a:p>
            </p:txBody>
          </p:sp>
          <p:sp>
            <p:nvSpPr>
              <p:cNvPr id="145459" name="Rectangle 152">
                <a:extLst>
                  <a:ext uri="{FF2B5EF4-FFF2-40B4-BE49-F238E27FC236}">
                    <a16:creationId xmlns:a16="http://schemas.microsoft.com/office/drawing/2014/main" id="{00F7615B-84B3-41E4-A996-1EF5214758F1}"/>
                  </a:ext>
                </a:extLst>
              </p:cNvPr>
              <p:cNvSpPr>
                <a:spLocks noChangeArrowheads="1"/>
              </p:cNvSpPr>
              <p:nvPr/>
            </p:nvSpPr>
            <p:spPr bwMode="auto">
              <a:xfrm>
                <a:off x="1888" y="7395"/>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uo</a:t>
                </a:r>
              </a:p>
              <a:p>
                <a:endParaRPr lang="en-US" altLang="zh-CN" sz="1600">
                  <a:solidFill>
                    <a:srgbClr val="040408"/>
                  </a:solidFill>
                  <a:latin typeface="Times New Roman" panose="02020603050405020304" pitchFamily="18" charset="0"/>
                </a:endParaRPr>
              </a:p>
            </p:txBody>
          </p:sp>
        </p:grpSp>
        <p:grpSp>
          <p:nvGrpSpPr>
            <p:cNvPr id="145445" name="Group 153">
              <a:extLst>
                <a:ext uri="{FF2B5EF4-FFF2-40B4-BE49-F238E27FC236}">
                  <a16:creationId xmlns:a16="http://schemas.microsoft.com/office/drawing/2014/main" id="{0A96861E-00B6-4752-B37D-55DEBF3E940E}"/>
                </a:ext>
              </a:extLst>
            </p:cNvPr>
            <p:cNvGrpSpPr>
              <a:grpSpLocks/>
            </p:cNvGrpSpPr>
            <p:nvPr/>
          </p:nvGrpSpPr>
          <p:grpSpPr bwMode="auto">
            <a:xfrm>
              <a:off x="3092" y="2417"/>
              <a:ext cx="2214" cy="690"/>
              <a:chOff x="2038" y="9120"/>
              <a:chExt cx="5536" cy="1725"/>
            </a:xfrm>
          </p:grpSpPr>
          <p:grpSp>
            <p:nvGrpSpPr>
              <p:cNvPr id="145452" name="Group 154">
                <a:extLst>
                  <a:ext uri="{FF2B5EF4-FFF2-40B4-BE49-F238E27FC236}">
                    <a16:creationId xmlns:a16="http://schemas.microsoft.com/office/drawing/2014/main" id="{F4474AAC-2ED0-45E5-BF15-419026ACA26B}"/>
                  </a:ext>
                </a:extLst>
              </p:cNvPr>
              <p:cNvGrpSpPr>
                <a:grpSpLocks/>
              </p:cNvGrpSpPr>
              <p:nvPr/>
            </p:nvGrpSpPr>
            <p:grpSpPr bwMode="auto">
              <a:xfrm>
                <a:off x="2250" y="9120"/>
                <a:ext cx="5204" cy="1725"/>
                <a:chOff x="2250" y="5490"/>
                <a:chExt cx="5204" cy="1815"/>
              </a:xfrm>
            </p:grpSpPr>
            <p:sp>
              <p:nvSpPr>
                <p:cNvPr id="145455" name="Line 155">
                  <a:extLst>
                    <a:ext uri="{FF2B5EF4-FFF2-40B4-BE49-F238E27FC236}">
                      <a16:creationId xmlns:a16="http://schemas.microsoft.com/office/drawing/2014/main" id="{EF3059E3-3C66-4C53-9D0C-CD878203DBAF}"/>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56" name="Line 156">
                  <a:extLst>
                    <a:ext uri="{FF2B5EF4-FFF2-40B4-BE49-F238E27FC236}">
                      <a16:creationId xmlns:a16="http://schemas.microsoft.com/office/drawing/2014/main" id="{C961CDCF-54CF-40BD-85E6-60C5EF6AF2AC}"/>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5453" name="Rectangle 157">
                <a:extLst>
                  <a:ext uri="{FF2B5EF4-FFF2-40B4-BE49-F238E27FC236}">
                    <a16:creationId xmlns:a16="http://schemas.microsoft.com/office/drawing/2014/main" id="{618C41EC-7650-4015-913C-8D6614F84198}"/>
                  </a:ext>
                </a:extLst>
              </p:cNvPr>
              <p:cNvSpPr>
                <a:spLocks noChangeArrowheads="1"/>
              </p:cNvSpPr>
              <p:nvPr/>
            </p:nvSpPr>
            <p:spPr bwMode="auto">
              <a:xfrm>
                <a:off x="6778" y="10035"/>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sz="1600">
                  <a:solidFill>
                    <a:srgbClr val="040408"/>
                  </a:solidFill>
                  <a:latin typeface="Times New Roman" panose="02020603050405020304" pitchFamily="18" charset="0"/>
                </a:endParaRPr>
              </a:p>
            </p:txBody>
          </p:sp>
          <p:sp>
            <p:nvSpPr>
              <p:cNvPr id="145454" name="Rectangle 158">
                <a:extLst>
                  <a:ext uri="{FF2B5EF4-FFF2-40B4-BE49-F238E27FC236}">
                    <a16:creationId xmlns:a16="http://schemas.microsoft.com/office/drawing/2014/main" id="{C051AA2B-6547-4763-B7C5-397963BDE5E2}"/>
                  </a:ext>
                </a:extLst>
              </p:cNvPr>
              <p:cNvSpPr>
                <a:spLocks noChangeArrowheads="1"/>
              </p:cNvSpPr>
              <p:nvPr/>
            </p:nvSpPr>
            <p:spPr bwMode="auto">
              <a:xfrm>
                <a:off x="2038" y="9255"/>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io</a:t>
                </a:r>
              </a:p>
              <a:p>
                <a:endParaRPr lang="en-US" altLang="zh-CN" sz="1600">
                  <a:solidFill>
                    <a:srgbClr val="040408"/>
                  </a:solidFill>
                  <a:latin typeface="Times New Roman" panose="02020603050405020304" pitchFamily="18" charset="0"/>
                </a:endParaRPr>
              </a:p>
            </p:txBody>
          </p:sp>
        </p:grpSp>
        <p:grpSp>
          <p:nvGrpSpPr>
            <p:cNvPr id="145446" name="Group 159">
              <a:extLst>
                <a:ext uri="{FF2B5EF4-FFF2-40B4-BE49-F238E27FC236}">
                  <a16:creationId xmlns:a16="http://schemas.microsoft.com/office/drawing/2014/main" id="{43104CE1-E6D6-409E-9205-D4ABC7F3DE01}"/>
                </a:ext>
              </a:extLst>
            </p:cNvPr>
            <p:cNvGrpSpPr>
              <a:grpSpLocks/>
            </p:cNvGrpSpPr>
            <p:nvPr/>
          </p:nvGrpSpPr>
          <p:grpSpPr bwMode="auto">
            <a:xfrm>
              <a:off x="3050" y="3131"/>
              <a:ext cx="2269" cy="690"/>
              <a:chOff x="1932" y="10905"/>
              <a:chExt cx="5672" cy="1725"/>
            </a:xfrm>
          </p:grpSpPr>
          <p:grpSp>
            <p:nvGrpSpPr>
              <p:cNvPr id="145447" name="Group 160">
                <a:extLst>
                  <a:ext uri="{FF2B5EF4-FFF2-40B4-BE49-F238E27FC236}">
                    <a16:creationId xmlns:a16="http://schemas.microsoft.com/office/drawing/2014/main" id="{51DAED75-2C3A-430D-98BA-C55F2DF31069}"/>
                  </a:ext>
                </a:extLst>
              </p:cNvPr>
              <p:cNvGrpSpPr>
                <a:grpSpLocks/>
              </p:cNvGrpSpPr>
              <p:nvPr/>
            </p:nvGrpSpPr>
            <p:grpSpPr bwMode="auto">
              <a:xfrm>
                <a:off x="2250" y="10905"/>
                <a:ext cx="5204" cy="1725"/>
                <a:chOff x="2250" y="5490"/>
                <a:chExt cx="5204" cy="1815"/>
              </a:xfrm>
            </p:grpSpPr>
            <p:sp>
              <p:nvSpPr>
                <p:cNvPr id="145450" name="Line 161">
                  <a:extLst>
                    <a:ext uri="{FF2B5EF4-FFF2-40B4-BE49-F238E27FC236}">
                      <a16:creationId xmlns:a16="http://schemas.microsoft.com/office/drawing/2014/main" id="{4F516031-E134-4709-B769-D3FEDF2E3E3E}"/>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51" name="Line 162">
                  <a:extLst>
                    <a:ext uri="{FF2B5EF4-FFF2-40B4-BE49-F238E27FC236}">
                      <a16:creationId xmlns:a16="http://schemas.microsoft.com/office/drawing/2014/main" id="{076AC40D-BC2E-49B4-9EBB-CF38CBD330C8}"/>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5448" name="Rectangle 163">
                <a:extLst>
                  <a:ext uri="{FF2B5EF4-FFF2-40B4-BE49-F238E27FC236}">
                    <a16:creationId xmlns:a16="http://schemas.microsoft.com/office/drawing/2014/main" id="{78F4F618-083B-4466-9634-19DBDFD6E444}"/>
                  </a:ext>
                </a:extLst>
              </p:cNvPr>
              <p:cNvSpPr>
                <a:spLocks noChangeArrowheads="1"/>
              </p:cNvSpPr>
              <p:nvPr/>
            </p:nvSpPr>
            <p:spPr bwMode="auto">
              <a:xfrm>
                <a:off x="6808" y="11790"/>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sz="1600">
                  <a:solidFill>
                    <a:srgbClr val="040408"/>
                  </a:solidFill>
                  <a:latin typeface="Times New Roman" panose="02020603050405020304" pitchFamily="18" charset="0"/>
                </a:endParaRPr>
              </a:p>
            </p:txBody>
          </p:sp>
          <p:sp>
            <p:nvSpPr>
              <p:cNvPr id="145449" name="Rectangle 164">
                <a:extLst>
                  <a:ext uri="{FF2B5EF4-FFF2-40B4-BE49-F238E27FC236}">
                    <a16:creationId xmlns:a16="http://schemas.microsoft.com/office/drawing/2014/main" id="{7E072971-8959-44C4-B785-5E952FCFD1E2}"/>
                  </a:ext>
                </a:extLst>
              </p:cNvPr>
              <p:cNvSpPr>
                <a:spLocks noChangeArrowheads="1"/>
              </p:cNvSpPr>
              <p:nvPr/>
            </p:nvSpPr>
            <p:spPr bwMode="auto">
              <a:xfrm>
                <a:off x="1932" y="11100"/>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040408"/>
                    </a:solidFill>
                    <a:latin typeface="Times New Roman" panose="02020603050405020304" pitchFamily="18" charset="0"/>
                  </a:rPr>
                  <a:t>uVT</a:t>
                </a:r>
              </a:p>
              <a:p>
                <a:endParaRPr lang="en-US" altLang="zh-CN">
                  <a:solidFill>
                    <a:srgbClr val="040408"/>
                  </a:solidFill>
                  <a:latin typeface="Times New Roman" panose="02020603050405020304" pitchFamily="18" charset="0"/>
                </a:endParaRPr>
              </a:p>
            </p:txBody>
          </p:sp>
        </p:grpSp>
      </p:grpSp>
      <p:grpSp>
        <p:nvGrpSpPr>
          <p:cNvPr id="31" name="Group 169">
            <a:extLst>
              <a:ext uri="{FF2B5EF4-FFF2-40B4-BE49-F238E27FC236}">
                <a16:creationId xmlns:a16="http://schemas.microsoft.com/office/drawing/2014/main" id="{53DA126D-AD5B-472E-8232-72BD1795BA07}"/>
              </a:ext>
            </a:extLst>
          </p:cNvPr>
          <p:cNvGrpSpPr>
            <a:grpSpLocks/>
          </p:cNvGrpSpPr>
          <p:nvPr/>
        </p:nvGrpSpPr>
        <p:grpSpPr bwMode="auto">
          <a:xfrm>
            <a:off x="4876800" y="1512888"/>
            <a:ext cx="1614488" cy="4124325"/>
            <a:chOff x="3072" y="953"/>
            <a:chExt cx="1017" cy="2598"/>
          </a:xfrm>
        </p:grpSpPr>
        <p:sp>
          <p:nvSpPr>
            <p:cNvPr id="145437" name="Line 114">
              <a:extLst>
                <a:ext uri="{FF2B5EF4-FFF2-40B4-BE49-F238E27FC236}">
                  <a16:creationId xmlns:a16="http://schemas.microsoft.com/office/drawing/2014/main" id="{15AC6294-28C5-49CD-8E99-A008CB2C82D4}"/>
                </a:ext>
              </a:extLst>
            </p:cNvPr>
            <p:cNvSpPr>
              <a:spLocks noChangeShapeType="1"/>
            </p:cNvSpPr>
            <p:nvPr/>
          </p:nvSpPr>
          <p:spPr bwMode="auto">
            <a:xfrm flipH="1">
              <a:off x="3387" y="959"/>
              <a:ext cx="6" cy="256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8" name="Line 115">
              <a:extLst>
                <a:ext uri="{FF2B5EF4-FFF2-40B4-BE49-F238E27FC236}">
                  <a16:creationId xmlns:a16="http://schemas.microsoft.com/office/drawing/2014/main" id="{F1E97F24-2CBB-4B71-AC76-76536C9B68B8}"/>
                </a:ext>
              </a:extLst>
            </p:cNvPr>
            <p:cNvSpPr>
              <a:spLocks noChangeShapeType="1"/>
            </p:cNvSpPr>
            <p:nvPr/>
          </p:nvSpPr>
          <p:spPr bwMode="auto">
            <a:xfrm flipH="1">
              <a:off x="4083" y="959"/>
              <a:ext cx="6" cy="256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9" name="Line 120">
              <a:extLst>
                <a:ext uri="{FF2B5EF4-FFF2-40B4-BE49-F238E27FC236}">
                  <a16:creationId xmlns:a16="http://schemas.microsoft.com/office/drawing/2014/main" id="{6D849719-B14A-4B46-BD67-C379DCA4AEBB}"/>
                </a:ext>
              </a:extLst>
            </p:cNvPr>
            <p:cNvSpPr>
              <a:spLocks noChangeShapeType="1"/>
            </p:cNvSpPr>
            <p:nvPr/>
          </p:nvSpPr>
          <p:spPr bwMode="auto">
            <a:xfrm>
              <a:off x="3939" y="953"/>
              <a:ext cx="0" cy="259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5440" name="Group 168">
              <a:extLst>
                <a:ext uri="{FF2B5EF4-FFF2-40B4-BE49-F238E27FC236}">
                  <a16:creationId xmlns:a16="http://schemas.microsoft.com/office/drawing/2014/main" id="{E5880DBD-E0E0-4131-9167-4C0F1F901F18}"/>
                </a:ext>
              </a:extLst>
            </p:cNvPr>
            <p:cNvGrpSpPr>
              <a:grpSpLocks/>
            </p:cNvGrpSpPr>
            <p:nvPr/>
          </p:nvGrpSpPr>
          <p:grpSpPr bwMode="auto">
            <a:xfrm>
              <a:off x="3072" y="1392"/>
              <a:ext cx="528" cy="288"/>
              <a:chOff x="3072" y="1392"/>
              <a:chExt cx="528" cy="288"/>
            </a:xfrm>
          </p:grpSpPr>
          <p:sp>
            <p:nvSpPr>
              <p:cNvPr id="145441" name="Line 165">
                <a:extLst>
                  <a:ext uri="{FF2B5EF4-FFF2-40B4-BE49-F238E27FC236}">
                    <a16:creationId xmlns:a16="http://schemas.microsoft.com/office/drawing/2014/main" id="{86693FF0-54A7-47C3-AC66-48ADB2B7A149}"/>
                  </a:ext>
                </a:extLst>
              </p:cNvPr>
              <p:cNvSpPr>
                <a:spLocks noChangeShapeType="1"/>
              </p:cNvSpPr>
              <p:nvPr/>
            </p:nvSpPr>
            <p:spPr bwMode="auto">
              <a:xfrm>
                <a:off x="3072" y="1536"/>
                <a:ext cx="192"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5442" name="Rectangle 167">
                <a:extLst>
                  <a:ext uri="{FF2B5EF4-FFF2-40B4-BE49-F238E27FC236}">
                    <a16:creationId xmlns:a16="http://schemas.microsoft.com/office/drawing/2014/main" id="{52B354F3-828B-41B0-9BB1-EE0B48595CB4}"/>
                  </a:ext>
                </a:extLst>
              </p:cNvPr>
              <p:cNvSpPr>
                <a:spLocks noChangeArrowheads="1"/>
              </p:cNvSpPr>
              <p:nvPr/>
            </p:nvSpPr>
            <p:spPr bwMode="auto">
              <a:xfrm>
                <a:off x="3216" y="139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solidFill>
                      <a:srgbClr val="040408"/>
                    </a:solidFill>
                    <a:latin typeface="宋体" panose="02010600030101010101" pitchFamily="2" charset="-122"/>
                  </a:rPr>
                  <a:t>α</a:t>
                </a:r>
                <a:r>
                  <a:rPr lang="en-US" altLang="zh-CN"/>
                  <a:t> </a:t>
                </a:r>
              </a:p>
            </p:txBody>
          </p:sp>
          <p:sp>
            <p:nvSpPr>
              <p:cNvPr id="145443" name="Line 166">
                <a:extLst>
                  <a:ext uri="{FF2B5EF4-FFF2-40B4-BE49-F238E27FC236}">
                    <a16:creationId xmlns:a16="http://schemas.microsoft.com/office/drawing/2014/main" id="{647A2D74-D5E3-43D2-B0E9-7A9240C70F8D}"/>
                  </a:ext>
                </a:extLst>
              </p:cNvPr>
              <p:cNvSpPr>
                <a:spLocks noChangeShapeType="1"/>
              </p:cNvSpPr>
              <p:nvPr/>
            </p:nvSpPr>
            <p:spPr bwMode="auto">
              <a:xfrm flipH="1">
                <a:off x="3408" y="1536"/>
                <a:ext cx="192"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12681" name="Group 240">
            <a:extLst>
              <a:ext uri="{FF2B5EF4-FFF2-40B4-BE49-F238E27FC236}">
                <a16:creationId xmlns:a16="http://schemas.microsoft.com/office/drawing/2014/main" id="{0C697AA3-6823-4588-B8D7-0C8D698C01DE}"/>
              </a:ext>
            </a:extLst>
          </p:cNvPr>
          <p:cNvGrpSpPr>
            <a:grpSpLocks/>
          </p:cNvGrpSpPr>
          <p:nvPr/>
        </p:nvGrpSpPr>
        <p:grpSpPr bwMode="auto">
          <a:xfrm>
            <a:off x="0" y="3886200"/>
            <a:ext cx="4953000" cy="762000"/>
            <a:chOff x="0" y="2592"/>
            <a:chExt cx="3120" cy="480"/>
          </a:xfrm>
        </p:grpSpPr>
        <p:sp>
          <p:nvSpPr>
            <p:cNvPr id="145433" name="Rectangle 170">
              <a:extLst>
                <a:ext uri="{FF2B5EF4-FFF2-40B4-BE49-F238E27FC236}">
                  <a16:creationId xmlns:a16="http://schemas.microsoft.com/office/drawing/2014/main" id="{875FFFC0-E933-4237-9D10-2282AD74B0BC}"/>
                </a:ext>
              </a:extLst>
            </p:cNvPr>
            <p:cNvSpPr>
              <a:spLocks noChangeArrowheads="1"/>
            </p:cNvSpPr>
            <p:nvPr/>
          </p:nvSpPr>
          <p:spPr bwMode="auto">
            <a:xfrm>
              <a:off x="0" y="2736"/>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a:solidFill>
                    <a:srgbClr val="040408"/>
                  </a:solidFill>
                  <a:latin typeface="Times New Roman" panose="02020603050405020304" pitchFamily="18" charset="0"/>
                </a:rPr>
                <a:t>负载电压</a:t>
              </a:r>
            </a:p>
            <a:p>
              <a:pPr algn="just" eaLnBrk="1" hangingPunct="1"/>
              <a:r>
                <a:rPr lang="zh-CN" altLang="en-US" sz="1400">
                  <a:solidFill>
                    <a:srgbClr val="040408"/>
                  </a:solidFill>
                  <a:latin typeface="Times New Roman" panose="02020603050405020304" pitchFamily="18" charset="0"/>
                </a:rPr>
                <a:t>有效值</a:t>
              </a:r>
            </a:p>
          </p:txBody>
        </p:sp>
        <p:grpSp>
          <p:nvGrpSpPr>
            <p:cNvPr id="145434" name="Group 225">
              <a:extLst>
                <a:ext uri="{FF2B5EF4-FFF2-40B4-BE49-F238E27FC236}">
                  <a16:creationId xmlns:a16="http://schemas.microsoft.com/office/drawing/2014/main" id="{71B51381-FF00-4843-8401-1F2E101F7D2A}"/>
                </a:ext>
              </a:extLst>
            </p:cNvPr>
            <p:cNvGrpSpPr>
              <a:grpSpLocks/>
            </p:cNvGrpSpPr>
            <p:nvPr/>
          </p:nvGrpSpPr>
          <p:grpSpPr bwMode="auto">
            <a:xfrm>
              <a:off x="624" y="2592"/>
              <a:ext cx="2496" cy="480"/>
              <a:chOff x="1632" y="3936"/>
              <a:chExt cx="2352" cy="384"/>
            </a:xfrm>
          </p:grpSpPr>
          <p:sp>
            <p:nvSpPr>
              <p:cNvPr id="145435" name="Rectangle 223">
                <a:extLst>
                  <a:ext uri="{FF2B5EF4-FFF2-40B4-BE49-F238E27FC236}">
                    <a16:creationId xmlns:a16="http://schemas.microsoft.com/office/drawing/2014/main" id="{35A6109D-89F6-43C5-9A2D-0236DFC0D451}"/>
                  </a:ext>
                </a:extLst>
              </p:cNvPr>
              <p:cNvSpPr>
                <a:spLocks noChangeArrowheads="1"/>
              </p:cNvSpPr>
              <p:nvPr/>
            </p:nvSpPr>
            <p:spPr bwMode="auto">
              <a:xfrm>
                <a:off x="1632" y="3936"/>
                <a:ext cx="23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pic>
            <p:nvPicPr>
              <p:cNvPr id="145436" name="Picture 224">
                <a:extLst>
                  <a:ext uri="{FF2B5EF4-FFF2-40B4-BE49-F238E27FC236}">
                    <a16:creationId xmlns:a16="http://schemas.microsoft.com/office/drawing/2014/main" id="{B29A763B-187F-42E4-942A-FD1FFF6E4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 y="4035"/>
                <a:ext cx="215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grpSp>
      <p:grpSp>
        <p:nvGrpSpPr>
          <p:cNvPr id="112687" name="Group 242">
            <a:extLst>
              <a:ext uri="{FF2B5EF4-FFF2-40B4-BE49-F238E27FC236}">
                <a16:creationId xmlns:a16="http://schemas.microsoft.com/office/drawing/2014/main" id="{6AD2BF2E-3A33-43D3-8175-777A6DF0E140}"/>
              </a:ext>
            </a:extLst>
          </p:cNvPr>
          <p:cNvGrpSpPr>
            <a:grpSpLocks/>
          </p:cNvGrpSpPr>
          <p:nvPr/>
        </p:nvGrpSpPr>
        <p:grpSpPr bwMode="auto">
          <a:xfrm>
            <a:off x="0" y="5867400"/>
            <a:ext cx="6553200" cy="762000"/>
            <a:chOff x="0" y="3840"/>
            <a:chExt cx="4128" cy="480"/>
          </a:xfrm>
        </p:grpSpPr>
        <p:sp>
          <p:nvSpPr>
            <p:cNvPr id="145429" name="Rectangle 226">
              <a:extLst>
                <a:ext uri="{FF2B5EF4-FFF2-40B4-BE49-F238E27FC236}">
                  <a16:creationId xmlns:a16="http://schemas.microsoft.com/office/drawing/2014/main" id="{46FC3A9D-44BC-43C9-A87B-00F984D32DC1}"/>
                </a:ext>
              </a:extLst>
            </p:cNvPr>
            <p:cNvSpPr>
              <a:spLocks noChangeArrowheads="1"/>
            </p:cNvSpPr>
            <p:nvPr/>
          </p:nvSpPr>
          <p:spPr bwMode="auto">
            <a:xfrm>
              <a:off x="0" y="3888"/>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a:solidFill>
                    <a:srgbClr val="040408"/>
                  </a:solidFill>
                  <a:latin typeface="宋体" panose="02010600030101010101" pitchFamily="2" charset="-122"/>
                </a:rPr>
                <a:t>晶闸管电流有效值</a:t>
              </a:r>
              <a:r>
                <a:rPr lang="zh-CN" altLang="en-US" sz="1400">
                  <a:solidFill>
                    <a:srgbClr val="040408"/>
                  </a:solidFill>
                  <a:latin typeface="Times New Roman" panose="02020603050405020304" pitchFamily="18" charset="0"/>
                </a:rPr>
                <a:t> </a:t>
              </a:r>
            </a:p>
          </p:txBody>
        </p:sp>
        <p:grpSp>
          <p:nvGrpSpPr>
            <p:cNvPr id="145430" name="Group 233">
              <a:extLst>
                <a:ext uri="{FF2B5EF4-FFF2-40B4-BE49-F238E27FC236}">
                  <a16:creationId xmlns:a16="http://schemas.microsoft.com/office/drawing/2014/main" id="{8E3A7EFB-824B-4047-9068-8F2E603995DC}"/>
                </a:ext>
              </a:extLst>
            </p:cNvPr>
            <p:cNvGrpSpPr>
              <a:grpSpLocks/>
            </p:cNvGrpSpPr>
            <p:nvPr/>
          </p:nvGrpSpPr>
          <p:grpSpPr bwMode="auto">
            <a:xfrm>
              <a:off x="672" y="3840"/>
              <a:ext cx="3456" cy="480"/>
              <a:chOff x="288" y="2112"/>
              <a:chExt cx="5328" cy="720"/>
            </a:xfrm>
          </p:grpSpPr>
          <p:pic>
            <p:nvPicPr>
              <p:cNvPr id="145431" name="Picture 234">
                <a:extLst>
                  <a:ext uri="{FF2B5EF4-FFF2-40B4-BE49-F238E27FC236}">
                    <a16:creationId xmlns:a16="http://schemas.microsoft.com/office/drawing/2014/main" id="{C4B36E86-156D-44D7-AB0E-48571D24B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2160"/>
                <a:ext cx="489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45432" name="Rectangle 235">
                <a:extLst>
                  <a:ext uri="{FF2B5EF4-FFF2-40B4-BE49-F238E27FC236}">
                    <a16:creationId xmlns:a16="http://schemas.microsoft.com/office/drawing/2014/main" id="{0AC55857-13C8-47F9-9D2F-1E0A4AC2946E}"/>
                  </a:ext>
                </a:extLst>
              </p:cNvPr>
              <p:cNvSpPr>
                <a:spLocks noChangeArrowheads="1"/>
              </p:cNvSpPr>
              <p:nvPr/>
            </p:nvSpPr>
            <p:spPr bwMode="auto">
              <a:xfrm>
                <a:off x="288" y="2112"/>
                <a:ext cx="532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grpSp>
      </p:grpSp>
      <p:grpSp>
        <p:nvGrpSpPr>
          <p:cNvPr id="112689" name="Group 241">
            <a:extLst>
              <a:ext uri="{FF2B5EF4-FFF2-40B4-BE49-F238E27FC236}">
                <a16:creationId xmlns:a16="http://schemas.microsoft.com/office/drawing/2014/main" id="{30561B1A-30AD-4B2E-B1CD-D8D62DB5346A}"/>
              </a:ext>
            </a:extLst>
          </p:cNvPr>
          <p:cNvGrpSpPr>
            <a:grpSpLocks/>
          </p:cNvGrpSpPr>
          <p:nvPr/>
        </p:nvGrpSpPr>
        <p:grpSpPr bwMode="auto">
          <a:xfrm>
            <a:off x="0" y="4876800"/>
            <a:ext cx="5029200" cy="762000"/>
            <a:chOff x="0" y="3216"/>
            <a:chExt cx="3168" cy="480"/>
          </a:xfrm>
        </p:grpSpPr>
        <p:sp>
          <p:nvSpPr>
            <p:cNvPr id="145425" name="Rectangle 236">
              <a:extLst>
                <a:ext uri="{FF2B5EF4-FFF2-40B4-BE49-F238E27FC236}">
                  <a16:creationId xmlns:a16="http://schemas.microsoft.com/office/drawing/2014/main" id="{411C9B37-FB50-4A5C-9826-7BE7D78893C6}"/>
                </a:ext>
              </a:extLst>
            </p:cNvPr>
            <p:cNvSpPr>
              <a:spLocks noChangeArrowheads="1"/>
            </p:cNvSpPr>
            <p:nvPr/>
          </p:nvSpPr>
          <p:spPr bwMode="auto">
            <a:xfrm>
              <a:off x="0" y="3312"/>
              <a:ext cx="43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400">
                  <a:solidFill>
                    <a:srgbClr val="040408"/>
                  </a:solidFill>
                  <a:latin typeface="宋体" panose="02010600030101010101" pitchFamily="2" charset="-122"/>
                </a:rPr>
                <a:t> </a:t>
              </a:r>
              <a:r>
                <a:rPr lang="zh-CN" altLang="en-US" sz="1400">
                  <a:solidFill>
                    <a:srgbClr val="040408"/>
                  </a:solidFill>
                  <a:latin typeface="宋体" panose="02010600030101010101" pitchFamily="2" charset="-122"/>
                </a:rPr>
                <a:t>功率</a:t>
              </a:r>
            </a:p>
            <a:p>
              <a:pPr algn="just" eaLnBrk="1" hangingPunct="1"/>
              <a:r>
                <a:rPr lang="zh-CN" altLang="en-US" sz="1400">
                  <a:solidFill>
                    <a:srgbClr val="040408"/>
                  </a:solidFill>
                  <a:latin typeface="宋体" panose="02010600030101010101" pitchFamily="2" charset="-122"/>
                </a:rPr>
                <a:t> 因数 </a:t>
              </a:r>
            </a:p>
          </p:txBody>
        </p:sp>
        <p:grpSp>
          <p:nvGrpSpPr>
            <p:cNvPr id="145426" name="Group 237">
              <a:extLst>
                <a:ext uri="{FF2B5EF4-FFF2-40B4-BE49-F238E27FC236}">
                  <a16:creationId xmlns:a16="http://schemas.microsoft.com/office/drawing/2014/main" id="{318490A5-F371-4A36-97D6-FD73463EA45E}"/>
                </a:ext>
              </a:extLst>
            </p:cNvPr>
            <p:cNvGrpSpPr>
              <a:grpSpLocks/>
            </p:cNvGrpSpPr>
            <p:nvPr/>
          </p:nvGrpSpPr>
          <p:grpSpPr bwMode="auto">
            <a:xfrm>
              <a:off x="288" y="3216"/>
              <a:ext cx="2880" cy="480"/>
              <a:chOff x="480" y="2064"/>
              <a:chExt cx="5088" cy="864"/>
            </a:xfrm>
          </p:grpSpPr>
          <p:pic>
            <p:nvPicPr>
              <p:cNvPr id="145427" name="Picture 238">
                <a:extLst>
                  <a:ext uri="{FF2B5EF4-FFF2-40B4-BE49-F238E27FC236}">
                    <a16:creationId xmlns:a16="http://schemas.microsoft.com/office/drawing/2014/main" id="{B7DF2833-75F3-41A8-95A7-A0EB09B93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2140"/>
                <a:ext cx="4896"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45428" name="Rectangle 239">
                <a:extLst>
                  <a:ext uri="{FF2B5EF4-FFF2-40B4-BE49-F238E27FC236}">
                    <a16:creationId xmlns:a16="http://schemas.microsoft.com/office/drawing/2014/main" id="{7ABF514C-CBFA-40AF-B01B-A71118F67E54}"/>
                  </a:ext>
                </a:extLst>
              </p:cNvPr>
              <p:cNvSpPr>
                <a:spLocks noChangeArrowheads="1"/>
              </p:cNvSpPr>
              <p:nvPr/>
            </p:nvSpPr>
            <p:spPr bwMode="auto">
              <a:xfrm>
                <a:off x="480" y="2064"/>
                <a:ext cx="508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ppt_x</p:attrName>
                                        </p:attrNameLst>
                                      </p:cBhvr>
                                      <p:tavLst>
                                        <p:tav tm="0">
                                          <p:val>
                                            <p:strVal val="#ppt_x-#ppt_w/2"/>
                                          </p:val>
                                        </p:tav>
                                        <p:tav tm="100000">
                                          <p:val>
                                            <p:strVal val="#ppt_x"/>
                                          </p:val>
                                        </p:tav>
                                      </p:tavLst>
                                    </p:anim>
                                    <p:anim calcmode="lin" valueType="num">
                                      <p:cBhvr>
                                        <p:cTn id="28" dur="500" fill="hold"/>
                                        <p:tgtEl>
                                          <p:spTgt spid="14"/>
                                        </p:tgtEl>
                                        <p:attrNameLst>
                                          <p:attrName>ppt_y</p:attrName>
                                        </p:attrNameLst>
                                      </p:cBhvr>
                                      <p:tavLst>
                                        <p:tav tm="0">
                                          <p:val>
                                            <p:strVal val="#ppt_y"/>
                                          </p:val>
                                        </p:tav>
                                        <p:tav tm="100000">
                                          <p:val>
                                            <p:strVal val="#ppt_y"/>
                                          </p:val>
                                        </p:tav>
                                      </p:tavLst>
                                    </p:anim>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ppt_x</p:attrName>
                                        </p:attrNameLst>
                                      </p:cBhvr>
                                      <p:tavLst>
                                        <p:tav tm="0">
                                          <p:val>
                                            <p:strVal val="#ppt_x-#ppt_w/2"/>
                                          </p:val>
                                        </p:tav>
                                        <p:tav tm="100000">
                                          <p:val>
                                            <p:strVal val="#ppt_x"/>
                                          </p:val>
                                        </p:tav>
                                      </p:tavLst>
                                    </p:anim>
                                    <p:anim calcmode="lin" valueType="num">
                                      <p:cBhvr>
                                        <p:cTn id="36" dur="500" fill="hold"/>
                                        <p:tgtEl>
                                          <p:spTgt spid="15"/>
                                        </p:tgtEl>
                                        <p:attrNameLst>
                                          <p:attrName>ppt_y</p:attrName>
                                        </p:attrNameLst>
                                      </p:cBhvr>
                                      <p:tavLst>
                                        <p:tav tm="0">
                                          <p:val>
                                            <p:strVal val="#ppt_y"/>
                                          </p:val>
                                        </p:tav>
                                        <p:tav tm="100000">
                                          <p:val>
                                            <p:strVal val="#ppt_y"/>
                                          </p:val>
                                        </p:tav>
                                      </p:tavLst>
                                    </p:anim>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ppt_x</p:attrName>
                                        </p:attrNameLst>
                                      </p:cBhvr>
                                      <p:tavLst>
                                        <p:tav tm="0">
                                          <p:val>
                                            <p:strVal val="#ppt_x-#ppt_w/2"/>
                                          </p:val>
                                        </p:tav>
                                        <p:tav tm="100000">
                                          <p:val>
                                            <p:strVal val="#ppt_x"/>
                                          </p:val>
                                        </p:tav>
                                      </p:tavLst>
                                    </p:anim>
                                    <p:anim calcmode="lin" valueType="num">
                                      <p:cBhvr>
                                        <p:cTn id="44" dur="500" fill="hold"/>
                                        <p:tgtEl>
                                          <p:spTgt spid="16"/>
                                        </p:tgtEl>
                                        <p:attrNameLst>
                                          <p:attrName>ppt_y</p:attrName>
                                        </p:attrNameLst>
                                      </p:cBhvr>
                                      <p:tavLst>
                                        <p:tav tm="0">
                                          <p:val>
                                            <p:strVal val="#ppt_y"/>
                                          </p:val>
                                        </p:tav>
                                        <p:tav tm="100000">
                                          <p:val>
                                            <p:strVal val="#ppt_y"/>
                                          </p:val>
                                        </p:tav>
                                      </p:tavLst>
                                    </p:anim>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8"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ppt_x</p:attrName>
                                        </p:attrNameLst>
                                      </p:cBhvr>
                                      <p:tavLst>
                                        <p:tav tm="0">
                                          <p:val>
                                            <p:strVal val="#ppt_x-#ppt_w/2"/>
                                          </p:val>
                                        </p:tav>
                                        <p:tav tm="100000">
                                          <p:val>
                                            <p:strVal val="#ppt_x"/>
                                          </p:val>
                                        </p:tav>
                                      </p:tavLst>
                                    </p:anim>
                                    <p:anim calcmode="lin" valueType="num">
                                      <p:cBhvr>
                                        <p:cTn id="52" dur="500" fill="hold"/>
                                        <p:tgtEl>
                                          <p:spTgt spid="17"/>
                                        </p:tgtEl>
                                        <p:attrNameLst>
                                          <p:attrName>ppt_y</p:attrName>
                                        </p:attrNameLst>
                                      </p:cBhvr>
                                      <p:tavLst>
                                        <p:tav tm="0">
                                          <p:val>
                                            <p:strVal val="#ppt_y"/>
                                          </p:val>
                                        </p:tav>
                                        <p:tav tm="100000">
                                          <p:val>
                                            <p:strVal val="#ppt_y"/>
                                          </p:val>
                                        </p:tav>
                                      </p:tavLst>
                                    </p:anim>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8"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ppt_x</p:attrName>
                                        </p:attrNameLst>
                                      </p:cBhvr>
                                      <p:tavLst>
                                        <p:tav tm="0">
                                          <p:val>
                                            <p:strVal val="#ppt_x-#ppt_w/2"/>
                                          </p:val>
                                        </p:tav>
                                        <p:tav tm="100000">
                                          <p:val>
                                            <p:strVal val="#ppt_x"/>
                                          </p:val>
                                        </p:tav>
                                      </p:tavLst>
                                    </p:anim>
                                    <p:anim calcmode="lin" valueType="num">
                                      <p:cBhvr>
                                        <p:cTn id="60" dur="500" fill="hold"/>
                                        <p:tgtEl>
                                          <p:spTgt spid="18"/>
                                        </p:tgtEl>
                                        <p:attrNameLst>
                                          <p:attrName>ppt_y</p:attrName>
                                        </p:attrNameLst>
                                      </p:cBhvr>
                                      <p:tavLst>
                                        <p:tav tm="0">
                                          <p:val>
                                            <p:strVal val="#ppt_y"/>
                                          </p:val>
                                        </p:tav>
                                        <p:tav tm="100000">
                                          <p:val>
                                            <p:strVal val="#ppt_y"/>
                                          </p:val>
                                        </p:tav>
                                      </p:tavLst>
                                    </p:anim>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ppt_x</p:attrName>
                                        </p:attrNameLst>
                                      </p:cBhvr>
                                      <p:tavLst>
                                        <p:tav tm="0">
                                          <p:val>
                                            <p:strVal val="#ppt_x-#ppt_w/2"/>
                                          </p:val>
                                        </p:tav>
                                        <p:tav tm="100000">
                                          <p:val>
                                            <p:strVal val="#ppt_x"/>
                                          </p:val>
                                        </p:tav>
                                      </p:tavLst>
                                    </p:anim>
                                    <p:anim calcmode="lin" valueType="num">
                                      <p:cBhvr>
                                        <p:cTn id="68" dur="500" fill="hold"/>
                                        <p:tgtEl>
                                          <p:spTgt spid="19"/>
                                        </p:tgtEl>
                                        <p:attrNameLst>
                                          <p:attrName>ppt_y</p:attrName>
                                        </p:attrNameLst>
                                      </p:cBhvr>
                                      <p:tavLst>
                                        <p:tav tm="0">
                                          <p:val>
                                            <p:strVal val="#ppt_y"/>
                                          </p:val>
                                        </p:tav>
                                        <p:tav tm="100000">
                                          <p:val>
                                            <p:strVal val="#ppt_y"/>
                                          </p:val>
                                        </p:tav>
                                      </p:tavLst>
                                    </p:anim>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112681"/>
                                        </p:tgtEl>
                                        <p:attrNameLst>
                                          <p:attrName>style.visibility</p:attrName>
                                        </p:attrNameLst>
                                      </p:cBhvr>
                                      <p:to>
                                        <p:strVal val="visible"/>
                                      </p:to>
                                    </p:set>
                                    <p:animEffect transition="in" filter="blinds(horizontal)">
                                      <p:cBhvr>
                                        <p:cTn id="75" dur="500"/>
                                        <p:tgtEl>
                                          <p:spTgt spid="11268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112687"/>
                                        </p:tgtEl>
                                        <p:attrNameLst>
                                          <p:attrName>style.visibility</p:attrName>
                                        </p:attrNameLst>
                                      </p:cBhvr>
                                      <p:to>
                                        <p:strVal val="visible"/>
                                      </p:to>
                                    </p:set>
                                    <p:animEffect transition="in" filter="blinds(horizontal)">
                                      <p:cBhvr>
                                        <p:cTn id="80" dur="500"/>
                                        <p:tgtEl>
                                          <p:spTgt spid="11268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ntr" presetSubtype="10" fill="hold" nodeType="clickEffect">
                                  <p:stCondLst>
                                    <p:cond delay="0"/>
                                  </p:stCondLst>
                                  <p:childTnLst>
                                    <p:set>
                                      <p:cBhvr>
                                        <p:cTn id="84" dur="1" fill="hold">
                                          <p:stCondLst>
                                            <p:cond delay="0"/>
                                          </p:stCondLst>
                                        </p:cTn>
                                        <p:tgtEl>
                                          <p:spTgt spid="112689"/>
                                        </p:tgtEl>
                                        <p:attrNameLst>
                                          <p:attrName>style.visibility</p:attrName>
                                        </p:attrNameLst>
                                      </p:cBhvr>
                                      <p:to>
                                        <p:strVal val="visible"/>
                                      </p:to>
                                    </p:set>
                                    <p:animEffect transition="in" filter="blinds(horizontal)">
                                      <p:cBhvr>
                                        <p:cTn id="85" dur="500"/>
                                        <p:tgtEl>
                                          <p:spTgt spid="112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FB97E962-3D3B-43ED-A8D0-8882D7E5D223}"/>
              </a:ext>
            </a:extLst>
          </p:cNvPr>
          <p:cNvSpPr>
            <a:spLocks noGrp="1" noChangeArrowheads="1"/>
          </p:cNvSpPr>
          <p:nvPr>
            <p:ph type="title"/>
          </p:nvPr>
        </p:nvSpPr>
        <p:spPr>
          <a:xfrm>
            <a:off x="609600" y="304800"/>
            <a:ext cx="7772400" cy="685800"/>
          </a:xfrm>
        </p:spPr>
        <p:txBody>
          <a:bodyPr/>
          <a:lstStyle/>
          <a:p>
            <a:pPr algn="ctr" eaLnBrk="1" hangingPunct="1"/>
            <a:r>
              <a:rPr lang="zh-CN" altLang="en-US" sz="2800" b="1">
                <a:solidFill>
                  <a:srgbClr val="040408"/>
                </a:solidFill>
              </a:rPr>
              <a:t>二、</a:t>
            </a:r>
            <a:r>
              <a:rPr lang="zh-CN" altLang="en-US" sz="2800" b="1">
                <a:solidFill>
                  <a:srgbClr val="040408"/>
                </a:solidFill>
                <a:latin typeface="宋体" panose="02010600030101010101" pitchFamily="2" charset="-122"/>
              </a:rPr>
              <a:t>阻感负载</a:t>
            </a:r>
          </a:p>
        </p:txBody>
      </p:sp>
      <p:pic>
        <p:nvPicPr>
          <p:cNvPr id="146435" name="Picture 5" descr="1">
            <a:extLst>
              <a:ext uri="{FF2B5EF4-FFF2-40B4-BE49-F238E27FC236}">
                <a16:creationId xmlns:a16="http://schemas.microsoft.com/office/drawing/2014/main" id="{F2C6E08A-08EE-407F-BB97-8170E67A5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3199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21">
            <a:extLst>
              <a:ext uri="{FF2B5EF4-FFF2-40B4-BE49-F238E27FC236}">
                <a16:creationId xmlns:a16="http://schemas.microsoft.com/office/drawing/2014/main" id="{9845B7B2-7D37-46E3-AE55-CFD633694F0A}"/>
              </a:ext>
            </a:extLst>
          </p:cNvPr>
          <p:cNvGrpSpPr>
            <a:grpSpLocks/>
          </p:cNvGrpSpPr>
          <p:nvPr/>
        </p:nvGrpSpPr>
        <p:grpSpPr bwMode="auto">
          <a:xfrm>
            <a:off x="5181600" y="1981200"/>
            <a:ext cx="3630613" cy="3371850"/>
            <a:chOff x="3264" y="1248"/>
            <a:chExt cx="2287" cy="2124"/>
          </a:xfrm>
        </p:grpSpPr>
        <p:grpSp>
          <p:nvGrpSpPr>
            <p:cNvPr id="34948" name="Group 220">
              <a:extLst>
                <a:ext uri="{FF2B5EF4-FFF2-40B4-BE49-F238E27FC236}">
                  <a16:creationId xmlns:a16="http://schemas.microsoft.com/office/drawing/2014/main" id="{2E9A2F4C-8EE2-4F0E-9213-B20030975934}"/>
                </a:ext>
              </a:extLst>
            </p:cNvPr>
            <p:cNvGrpSpPr>
              <a:grpSpLocks/>
            </p:cNvGrpSpPr>
            <p:nvPr/>
          </p:nvGrpSpPr>
          <p:grpSpPr bwMode="auto">
            <a:xfrm>
              <a:off x="3264" y="1248"/>
              <a:ext cx="2287" cy="2124"/>
              <a:chOff x="3264" y="1248"/>
              <a:chExt cx="2287" cy="2124"/>
            </a:xfrm>
          </p:grpSpPr>
          <p:grpSp>
            <p:nvGrpSpPr>
              <p:cNvPr id="34952" name="Group 219">
                <a:extLst>
                  <a:ext uri="{FF2B5EF4-FFF2-40B4-BE49-F238E27FC236}">
                    <a16:creationId xmlns:a16="http://schemas.microsoft.com/office/drawing/2014/main" id="{519F2C0B-2892-4536-B624-C80693937484}"/>
                  </a:ext>
                </a:extLst>
              </p:cNvPr>
              <p:cNvGrpSpPr>
                <a:grpSpLocks/>
              </p:cNvGrpSpPr>
              <p:nvPr/>
            </p:nvGrpSpPr>
            <p:grpSpPr bwMode="auto">
              <a:xfrm>
                <a:off x="3264" y="1248"/>
                <a:ext cx="2287" cy="2124"/>
                <a:chOff x="3264" y="1248"/>
                <a:chExt cx="2287" cy="2124"/>
              </a:xfrm>
            </p:grpSpPr>
            <p:grpSp>
              <p:nvGrpSpPr>
                <p:cNvPr id="34956" name="Group 209">
                  <a:extLst>
                    <a:ext uri="{FF2B5EF4-FFF2-40B4-BE49-F238E27FC236}">
                      <a16:creationId xmlns:a16="http://schemas.microsoft.com/office/drawing/2014/main" id="{C7A61517-C84F-462D-870C-8A1A25EF2E79}"/>
                    </a:ext>
                  </a:extLst>
                </p:cNvPr>
                <p:cNvGrpSpPr>
                  <a:grpSpLocks/>
                </p:cNvGrpSpPr>
                <p:nvPr/>
              </p:nvGrpSpPr>
              <p:grpSpPr bwMode="auto">
                <a:xfrm>
                  <a:off x="3264" y="1248"/>
                  <a:ext cx="2287" cy="2124"/>
                  <a:chOff x="3281" y="1242"/>
                  <a:chExt cx="2287" cy="2124"/>
                </a:xfrm>
              </p:grpSpPr>
              <p:grpSp>
                <p:nvGrpSpPr>
                  <p:cNvPr id="34960" name="Group 112">
                    <a:extLst>
                      <a:ext uri="{FF2B5EF4-FFF2-40B4-BE49-F238E27FC236}">
                        <a16:creationId xmlns:a16="http://schemas.microsoft.com/office/drawing/2014/main" id="{08754500-367F-468A-8971-733255E2DE4B}"/>
                      </a:ext>
                    </a:extLst>
                  </p:cNvPr>
                  <p:cNvGrpSpPr>
                    <a:grpSpLocks/>
                  </p:cNvGrpSpPr>
                  <p:nvPr/>
                </p:nvGrpSpPr>
                <p:grpSpPr bwMode="auto">
                  <a:xfrm>
                    <a:off x="3341" y="1962"/>
                    <a:ext cx="2214" cy="690"/>
                    <a:chOff x="2038" y="9120"/>
                    <a:chExt cx="5536" cy="1725"/>
                  </a:xfrm>
                </p:grpSpPr>
                <p:grpSp>
                  <p:nvGrpSpPr>
                    <p:cNvPr id="34973" name="Group 113">
                      <a:extLst>
                        <a:ext uri="{FF2B5EF4-FFF2-40B4-BE49-F238E27FC236}">
                          <a16:creationId xmlns:a16="http://schemas.microsoft.com/office/drawing/2014/main" id="{D077B142-C7B7-4E60-A555-66244AC4BF05}"/>
                        </a:ext>
                      </a:extLst>
                    </p:cNvPr>
                    <p:cNvGrpSpPr>
                      <a:grpSpLocks/>
                    </p:cNvGrpSpPr>
                    <p:nvPr/>
                  </p:nvGrpSpPr>
                  <p:grpSpPr bwMode="auto">
                    <a:xfrm>
                      <a:off x="2250" y="9120"/>
                      <a:ext cx="5204" cy="1725"/>
                      <a:chOff x="2250" y="5490"/>
                      <a:chExt cx="5204" cy="1815"/>
                    </a:xfrm>
                  </p:grpSpPr>
                  <p:sp>
                    <p:nvSpPr>
                      <p:cNvPr id="34976" name="Line 114">
                        <a:extLst>
                          <a:ext uri="{FF2B5EF4-FFF2-40B4-BE49-F238E27FC236}">
                            <a16:creationId xmlns:a16="http://schemas.microsoft.com/office/drawing/2014/main" id="{0EBDA5F2-5F21-4F0E-A9E6-672B7F97F4DA}"/>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977" name="Line 115">
                        <a:extLst>
                          <a:ext uri="{FF2B5EF4-FFF2-40B4-BE49-F238E27FC236}">
                            <a16:creationId xmlns:a16="http://schemas.microsoft.com/office/drawing/2014/main" id="{A557C8E8-1DC8-4155-B34F-84A6AEC2CCD4}"/>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4974" name="Rectangle 116">
                      <a:extLst>
                        <a:ext uri="{FF2B5EF4-FFF2-40B4-BE49-F238E27FC236}">
                          <a16:creationId xmlns:a16="http://schemas.microsoft.com/office/drawing/2014/main" id="{20919F43-CD63-4691-B4F9-40C4D84110D2}"/>
                        </a:ext>
                      </a:extLst>
                    </p:cNvPr>
                    <p:cNvSpPr>
                      <a:spLocks noChangeArrowheads="1"/>
                    </p:cNvSpPr>
                    <p:nvPr/>
                  </p:nvSpPr>
                  <p:spPr bwMode="auto">
                    <a:xfrm>
                      <a:off x="6778" y="10035"/>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sz="1600">
                        <a:solidFill>
                          <a:srgbClr val="040408"/>
                        </a:solidFill>
                        <a:latin typeface="Times New Roman" panose="02020603050405020304" pitchFamily="18" charset="0"/>
                      </a:endParaRPr>
                    </a:p>
                  </p:txBody>
                </p:sp>
                <p:sp>
                  <p:nvSpPr>
                    <p:cNvPr id="34975" name="Rectangle 117">
                      <a:extLst>
                        <a:ext uri="{FF2B5EF4-FFF2-40B4-BE49-F238E27FC236}">
                          <a16:creationId xmlns:a16="http://schemas.microsoft.com/office/drawing/2014/main" id="{86D7837D-BF10-4DA4-A474-9FADE1D08200}"/>
                        </a:ext>
                      </a:extLst>
                    </p:cNvPr>
                    <p:cNvSpPr>
                      <a:spLocks noChangeArrowheads="1"/>
                    </p:cNvSpPr>
                    <p:nvPr/>
                  </p:nvSpPr>
                  <p:spPr bwMode="auto">
                    <a:xfrm>
                      <a:off x="2038" y="9255"/>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io</a:t>
                      </a:r>
                      <a:endParaRPr lang="en-US" altLang="zh-CN" sz="1600">
                        <a:latin typeface="Times New Roman" panose="02020603050405020304" pitchFamily="18" charset="0"/>
                      </a:endParaRPr>
                    </a:p>
                    <a:p>
                      <a:endParaRPr lang="en-US" altLang="zh-CN" sz="1600">
                        <a:latin typeface="Times New Roman" panose="02020603050405020304" pitchFamily="18" charset="0"/>
                      </a:endParaRPr>
                    </a:p>
                  </p:txBody>
                </p:sp>
              </p:grpSp>
              <p:grpSp>
                <p:nvGrpSpPr>
                  <p:cNvPr id="34961" name="Group 123">
                    <a:extLst>
                      <a:ext uri="{FF2B5EF4-FFF2-40B4-BE49-F238E27FC236}">
                        <a16:creationId xmlns:a16="http://schemas.microsoft.com/office/drawing/2014/main" id="{BB55AD6C-8540-4EB4-8F5C-BBB916C60382}"/>
                      </a:ext>
                    </a:extLst>
                  </p:cNvPr>
                  <p:cNvGrpSpPr>
                    <a:grpSpLocks/>
                  </p:cNvGrpSpPr>
                  <p:nvPr/>
                </p:nvGrpSpPr>
                <p:grpSpPr bwMode="auto">
                  <a:xfrm>
                    <a:off x="3281" y="1242"/>
                    <a:ext cx="2262" cy="690"/>
                    <a:chOff x="1888" y="7320"/>
                    <a:chExt cx="5656" cy="1725"/>
                  </a:xfrm>
                </p:grpSpPr>
                <p:grpSp>
                  <p:nvGrpSpPr>
                    <p:cNvPr id="34968" name="Group 124">
                      <a:extLst>
                        <a:ext uri="{FF2B5EF4-FFF2-40B4-BE49-F238E27FC236}">
                          <a16:creationId xmlns:a16="http://schemas.microsoft.com/office/drawing/2014/main" id="{A93293D2-8C11-4B10-9566-EAAF2720145F}"/>
                        </a:ext>
                      </a:extLst>
                    </p:cNvPr>
                    <p:cNvGrpSpPr>
                      <a:grpSpLocks/>
                    </p:cNvGrpSpPr>
                    <p:nvPr/>
                  </p:nvGrpSpPr>
                  <p:grpSpPr bwMode="auto">
                    <a:xfrm>
                      <a:off x="2250" y="7320"/>
                      <a:ext cx="5204" cy="1725"/>
                      <a:chOff x="2250" y="5490"/>
                      <a:chExt cx="5204" cy="1815"/>
                    </a:xfrm>
                  </p:grpSpPr>
                  <p:sp>
                    <p:nvSpPr>
                      <p:cNvPr id="34971" name="Line 125">
                        <a:extLst>
                          <a:ext uri="{FF2B5EF4-FFF2-40B4-BE49-F238E27FC236}">
                            <a16:creationId xmlns:a16="http://schemas.microsoft.com/office/drawing/2014/main" id="{F6D27173-C0A2-4469-BAC6-094FCFE82812}"/>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972" name="Line 126">
                        <a:extLst>
                          <a:ext uri="{FF2B5EF4-FFF2-40B4-BE49-F238E27FC236}">
                            <a16:creationId xmlns:a16="http://schemas.microsoft.com/office/drawing/2014/main" id="{1825D325-9129-483D-9EDB-CFEBA4B4CFF1}"/>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4969" name="Rectangle 127">
                      <a:extLst>
                        <a:ext uri="{FF2B5EF4-FFF2-40B4-BE49-F238E27FC236}">
                          <a16:creationId xmlns:a16="http://schemas.microsoft.com/office/drawing/2014/main" id="{650D5AA4-FF35-4E9A-8149-02F78DEA8E14}"/>
                        </a:ext>
                      </a:extLst>
                    </p:cNvPr>
                    <p:cNvSpPr>
                      <a:spLocks noChangeArrowheads="1"/>
                    </p:cNvSpPr>
                    <p:nvPr/>
                  </p:nvSpPr>
                  <p:spPr bwMode="auto">
                    <a:xfrm>
                      <a:off x="6748" y="8145"/>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sz="1600">
                        <a:solidFill>
                          <a:srgbClr val="040408"/>
                        </a:solidFill>
                        <a:latin typeface="Times New Roman" panose="02020603050405020304" pitchFamily="18" charset="0"/>
                      </a:endParaRPr>
                    </a:p>
                  </p:txBody>
                </p:sp>
                <p:sp>
                  <p:nvSpPr>
                    <p:cNvPr id="34970" name="Rectangle 128">
                      <a:extLst>
                        <a:ext uri="{FF2B5EF4-FFF2-40B4-BE49-F238E27FC236}">
                          <a16:creationId xmlns:a16="http://schemas.microsoft.com/office/drawing/2014/main" id="{8C58CAD1-F546-407A-ABD2-08813F511D37}"/>
                        </a:ext>
                      </a:extLst>
                    </p:cNvPr>
                    <p:cNvSpPr>
                      <a:spLocks noChangeArrowheads="1"/>
                    </p:cNvSpPr>
                    <p:nvPr/>
                  </p:nvSpPr>
                  <p:spPr bwMode="auto">
                    <a:xfrm>
                      <a:off x="1888" y="7395"/>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uo</a:t>
                      </a:r>
                      <a:endParaRPr lang="en-US" altLang="zh-CN" sz="1600">
                        <a:latin typeface="Times New Roman" panose="02020603050405020304" pitchFamily="18" charset="0"/>
                      </a:endParaRPr>
                    </a:p>
                    <a:p>
                      <a:endParaRPr lang="en-US" altLang="zh-CN" sz="1600">
                        <a:latin typeface="Times New Roman" panose="02020603050405020304" pitchFamily="18" charset="0"/>
                      </a:endParaRPr>
                    </a:p>
                  </p:txBody>
                </p:sp>
              </p:grpSp>
              <p:grpSp>
                <p:nvGrpSpPr>
                  <p:cNvPr id="34962" name="Group 129">
                    <a:extLst>
                      <a:ext uri="{FF2B5EF4-FFF2-40B4-BE49-F238E27FC236}">
                        <a16:creationId xmlns:a16="http://schemas.microsoft.com/office/drawing/2014/main" id="{B65A59DE-3A33-4CB1-915B-B2D24684ACCE}"/>
                      </a:ext>
                    </a:extLst>
                  </p:cNvPr>
                  <p:cNvGrpSpPr>
                    <a:grpSpLocks/>
                  </p:cNvGrpSpPr>
                  <p:nvPr/>
                </p:nvGrpSpPr>
                <p:grpSpPr bwMode="auto">
                  <a:xfrm>
                    <a:off x="3299" y="2676"/>
                    <a:ext cx="2269" cy="690"/>
                    <a:chOff x="1932" y="10905"/>
                    <a:chExt cx="5672" cy="1725"/>
                  </a:xfrm>
                </p:grpSpPr>
                <p:grpSp>
                  <p:nvGrpSpPr>
                    <p:cNvPr id="34963" name="Group 130">
                      <a:extLst>
                        <a:ext uri="{FF2B5EF4-FFF2-40B4-BE49-F238E27FC236}">
                          <a16:creationId xmlns:a16="http://schemas.microsoft.com/office/drawing/2014/main" id="{A08B9AFA-4942-424D-9079-4AEB08F63D9C}"/>
                        </a:ext>
                      </a:extLst>
                    </p:cNvPr>
                    <p:cNvGrpSpPr>
                      <a:grpSpLocks/>
                    </p:cNvGrpSpPr>
                    <p:nvPr/>
                  </p:nvGrpSpPr>
                  <p:grpSpPr bwMode="auto">
                    <a:xfrm>
                      <a:off x="2250" y="10905"/>
                      <a:ext cx="5204" cy="1725"/>
                      <a:chOff x="2250" y="5490"/>
                      <a:chExt cx="5204" cy="1815"/>
                    </a:xfrm>
                  </p:grpSpPr>
                  <p:sp>
                    <p:nvSpPr>
                      <p:cNvPr id="34966" name="Line 131">
                        <a:extLst>
                          <a:ext uri="{FF2B5EF4-FFF2-40B4-BE49-F238E27FC236}">
                            <a16:creationId xmlns:a16="http://schemas.microsoft.com/office/drawing/2014/main" id="{65A06F58-9017-4320-91C6-DAF55BE7B140}"/>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967" name="Line 132">
                        <a:extLst>
                          <a:ext uri="{FF2B5EF4-FFF2-40B4-BE49-F238E27FC236}">
                            <a16:creationId xmlns:a16="http://schemas.microsoft.com/office/drawing/2014/main" id="{24384D95-33DC-438C-8685-F66E4116FF43}"/>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4964" name="Rectangle 133">
                      <a:extLst>
                        <a:ext uri="{FF2B5EF4-FFF2-40B4-BE49-F238E27FC236}">
                          <a16:creationId xmlns:a16="http://schemas.microsoft.com/office/drawing/2014/main" id="{70E03427-69D8-40B7-8109-6EFF9BBAD837}"/>
                        </a:ext>
                      </a:extLst>
                    </p:cNvPr>
                    <p:cNvSpPr>
                      <a:spLocks noChangeArrowheads="1"/>
                    </p:cNvSpPr>
                    <p:nvPr/>
                  </p:nvSpPr>
                  <p:spPr bwMode="auto">
                    <a:xfrm>
                      <a:off x="6808" y="11790"/>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sz="1600">
                        <a:solidFill>
                          <a:srgbClr val="040408"/>
                        </a:solidFill>
                        <a:latin typeface="Times New Roman" panose="02020603050405020304" pitchFamily="18" charset="0"/>
                      </a:endParaRPr>
                    </a:p>
                  </p:txBody>
                </p:sp>
                <p:sp>
                  <p:nvSpPr>
                    <p:cNvPr id="34965" name="Rectangle 134">
                      <a:extLst>
                        <a:ext uri="{FF2B5EF4-FFF2-40B4-BE49-F238E27FC236}">
                          <a16:creationId xmlns:a16="http://schemas.microsoft.com/office/drawing/2014/main" id="{618FFF1B-A1EB-4E65-9566-B815CD40E078}"/>
                        </a:ext>
                      </a:extLst>
                    </p:cNvPr>
                    <p:cNvSpPr>
                      <a:spLocks noChangeArrowheads="1"/>
                    </p:cNvSpPr>
                    <p:nvPr/>
                  </p:nvSpPr>
                  <p:spPr bwMode="auto">
                    <a:xfrm>
                      <a:off x="1932" y="11100"/>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000000"/>
                          </a:solidFill>
                          <a:latin typeface="Times New Roman" panose="02020603050405020304" pitchFamily="18" charset="0"/>
                        </a:rPr>
                        <a:t>uVT</a:t>
                      </a:r>
                      <a:endParaRPr lang="en-US" altLang="zh-CN" sz="1000">
                        <a:latin typeface="Times New Roman" panose="02020603050405020304" pitchFamily="18" charset="0"/>
                      </a:endParaRPr>
                    </a:p>
                    <a:p>
                      <a:endParaRPr lang="en-US" altLang="zh-CN" sz="1000">
                        <a:latin typeface="Times New Roman" panose="02020603050405020304" pitchFamily="18" charset="0"/>
                      </a:endParaRPr>
                    </a:p>
                  </p:txBody>
                </p:sp>
              </p:grpSp>
            </p:grpSp>
            <p:grpSp>
              <p:nvGrpSpPr>
                <p:cNvPr id="34957" name="Group 138">
                  <a:extLst>
                    <a:ext uri="{FF2B5EF4-FFF2-40B4-BE49-F238E27FC236}">
                      <a16:creationId xmlns:a16="http://schemas.microsoft.com/office/drawing/2014/main" id="{CDA7C798-A419-4A9E-B34E-CE1DEE8F53EE}"/>
                    </a:ext>
                  </a:extLst>
                </p:cNvPr>
                <p:cNvGrpSpPr>
                  <a:grpSpLocks/>
                </p:cNvGrpSpPr>
                <p:nvPr/>
              </p:nvGrpSpPr>
              <p:grpSpPr bwMode="auto">
                <a:xfrm>
                  <a:off x="3508" y="1439"/>
                  <a:ext cx="1242" cy="306"/>
                  <a:chOff x="2438" y="6057"/>
                  <a:chExt cx="2295" cy="764"/>
                </a:xfrm>
              </p:grpSpPr>
              <p:sp>
                <p:nvSpPr>
                  <p:cNvPr id="34958" name="Freeform 139">
                    <a:extLst>
                      <a:ext uri="{FF2B5EF4-FFF2-40B4-BE49-F238E27FC236}">
                        <a16:creationId xmlns:a16="http://schemas.microsoft.com/office/drawing/2014/main" id="{7AFA6A2F-D693-4A7F-8744-DEABACD2B2D6}"/>
                      </a:ext>
                    </a:extLst>
                  </p:cNvPr>
                  <p:cNvSpPr>
                    <a:spLocks/>
                  </p:cNvSpPr>
                  <p:nvPr/>
                </p:nvSpPr>
                <p:spPr bwMode="auto">
                  <a:xfrm>
                    <a:off x="2438" y="6057"/>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959" name="Freeform 140">
                    <a:extLst>
                      <a:ext uri="{FF2B5EF4-FFF2-40B4-BE49-F238E27FC236}">
                        <a16:creationId xmlns:a16="http://schemas.microsoft.com/office/drawing/2014/main" id="{BF4A2523-67B4-4FA4-AD33-6C281653D9E0}"/>
                      </a:ext>
                    </a:extLst>
                  </p:cNvPr>
                  <p:cNvSpPr>
                    <a:spLocks/>
                  </p:cNvSpPr>
                  <p:nvPr/>
                </p:nvSpPr>
                <p:spPr bwMode="auto">
                  <a:xfrm flipV="1">
                    <a:off x="3548" y="6402"/>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34953" name="Group 141">
                <a:extLst>
                  <a:ext uri="{FF2B5EF4-FFF2-40B4-BE49-F238E27FC236}">
                    <a16:creationId xmlns:a16="http://schemas.microsoft.com/office/drawing/2014/main" id="{C93D6430-188D-4CBE-BE72-3E09AE70FAFF}"/>
                  </a:ext>
                </a:extLst>
              </p:cNvPr>
              <p:cNvGrpSpPr>
                <a:grpSpLocks/>
              </p:cNvGrpSpPr>
              <p:nvPr/>
            </p:nvGrpSpPr>
            <p:grpSpPr bwMode="auto">
              <a:xfrm>
                <a:off x="3513" y="2159"/>
                <a:ext cx="1242" cy="306"/>
                <a:chOff x="2438" y="6057"/>
                <a:chExt cx="2295" cy="764"/>
              </a:xfrm>
            </p:grpSpPr>
            <p:sp>
              <p:nvSpPr>
                <p:cNvPr id="34954" name="Freeform 142">
                  <a:extLst>
                    <a:ext uri="{FF2B5EF4-FFF2-40B4-BE49-F238E27FC236}">
                      <a16:creationId xmlns:a16="http://schemas.microsoft.com/office/drawing/2014/main" id="{47644B8E-9985-4738-BDB8-FB96E56B498A}"/>
                    </a:ext>
                  </a:extLst>
                </p:cNvPr>
                <p:cNvSpPr>
                  <a:spLocks/>
                </p:cNvSpPr>
                <p:nvPr/>
              </p:nvSpPr>
              <p:spPr bwMode="auto">
                <a:xfrm>
                  <a:off x="2438" y="6057"/>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955" name="Freeform 143">
                  <a:extLst>
                    <a:ext uri="{FF2B5EF4-FFF2-40B4-BE49-F238E27FC236}">
                      <a16:creationId xmlns:a16="http://schemas.microsoft.com/office/drawing/2014/main" id="{0B8DC558-6FDB-40BD-8608-FCE49230F70A}"/>
                    </a:ext>
                  </a:extLst>
                </p:cNvPr>
                <p:cNvSpPr>
                  <a:spLocks/>
                </p:cNvSpPr>
                <p:nvPr/>
              </p:nvSpPr>
              <p:spPr bwMode="auto">
                <a:xfrm flipV="1">
                  <a:off x="3548" y="6402"/>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34949" name="Group 144">
              <a:extLst>
                <a:ext uri="{FF2B5EF4-FFF2-40B4-BE49-F238E27FC236}">
                  <a16:creationId xmlns:a16="http://schemas.microsoft.com/office/drawing/2014/main" id="{C1697EFC-DA32-42F8-B027-BB62A10ABD04}"/>
                </a:ext>
              </a:extLst>
            </p:cNvPr>
            <p:cNvGrpSpPr>
              <a:grpSpLocks/>
            </p:cNvGrpSpPr>
            <p:nvPr/>
          </p:nvGrpSpPr>
          <p:grpSpPr bwMode="auto">
            <a:xfrm>
              <a:off x="3501" y="2885"/>
              <a:ext cx="1242" cy="306"/>
              <a:chOff x="2438" y="6057"/>
              <a:chExt cx="2295" cy="764"/>
            </a:xfrm>
          </p:grpSpPr>
          <p:sp>
            <p:nvSpPr>
              <p:cNvPr id="34950" name="Freeform 145">
                <a:extLst>
                  <a:ext uri="{FF2B5EF4-FFF2-40B4-BE49-F238E27FC236}">
                    <a16:creationId xmlns:a16="http://schemas.microsoft.com/office/drawing/2014/main" id="{C9E0DEF9-5D3A-4142-8B3C-E4DA871007BB}"/>
                  </a:ext>
                </a:extLst>
              </p:cNvPr>
              <p:cNvSpPr>
                <a:spLocks/>
              </p:cNvSpPr>
              <p:nvPr/>
            </p:nvSpPr>
            <p:spPr bwMode="auto">
              <a:xfrm>
                <a:off x="2438" y="6057"/>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951" name="Freeform 146">
                <a:extLst>
                  <a:ext uri="{FF2B5EF4-FFF2-40B4-BE49-F238E27FC236}">
                    <a16:creationId xmlns:a16="http://schemas.microsoft.com/office/drawing/2014/main" id="{E7F7421E-F14A-492F-872E-1480B0E32D72}"/>
                  </a:ext>
                </a:extLst>
              </p:cNvPr>
              <p:cNvSpPr>
                <a:spLocks/>
              </p:cNvSpPr>
              <p:nvPr/>
            </p:nvSpPr>
            <p:spPr bwMode="auto">
              <a:xfrm flipV="1">
                <a:off x="3548" y="6402"/>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5" name="Group 205">
            <a:extLst>
              <a:ext uri="{FF2B5EF4-FFF2-40B4-BE49-F238E27FC236}">
                <a16:creationId xmlns:a16="http://schemas.microsoft.com/office/drawing/2014/main" id="{D2BE479B-B0A2-463A-B2C4-CD8A421E70D6}"/>
              </a:ext>
            </a:extLst>
          </p:cNvPr>
          <p:cNvGrpSpPr>
            <a:grpSpLocks/>
          </p:cNvGrpSpPr>
          <p:nvPr/>
        </p:nvGrpSpPr>
        <p:grpSpPr bwMode="auto">
          <a:xfrm>
            <a:off x="5334000" y="1295400"/>
            <a:ext cx="762000" cy="701675"/>
            <a:chOff x="3360" y="816"/>
            <a:chExt cx="480" cy="442"/>
          </a:xfrm>
        </p:grpSpPr>
        <p:sp>
          <p:nvSpPr>
            <p:cNvPr id="34945" name="Rectangle 200">
              <a:extLst>
                <a:ext uri="{FF2B5EF4-FFF2-40B4-BE49-F238E27FC236}">
                  <a16:creationId xmlns:a16="http://schemas.microsoft.com/office/drawing/2014/main" id="{7010B378-2B4F-4E7F-AAE9-1B5BE1FD7235}"/>
                </a:ext>
              </a:extLst>
            </p:cNvPr>
            <p:cNvSpPr>
              <a:spLocks noChangeArrowheads="1"/>
            </p:cNvSpPr>
            <p:nvPr/>
          </p:nvSpPr>
          <p:spPr bwMode="auto">
            <a:xfrm>
              <a:off x="3408" y="816"/>
              <a:ext cx="2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solidFill>
                    <a:srgbClr val="FC0A0A"/>
                  </a:solidFill>
                  <a:latin typeface="宋体" panose="02010600030101010101" pitchFamily="2" charset="-122"/>
                </a:rPr>
                <a:t>α</a:t>
              </a:r>
              <a:r>
                <a:rPr lang="en-US" altLang="zh-CN" sz="1600">
                  <a:solidFill>
                    <a:srgbClr val="040408"/>
                  </a:solidFill>
                  <a:latin typeface="宋体" panose="02010600030101010101" pitchFamily="2" charset="-122"/>
                </a:rPr>
                <a:t> </a:t>
              </a:r>
            </a:p>
          </p:txBody>
        </p:sp>
        <p:sp>
          <p:nvSpPr>
            <p:cNvPr id="34946" name="Line 203">
              <a:extLst>
                <a:ext uri="{FF2B5EF4-FFF2-40B4-BE49-F238E27FC236}">
                  <a16:creationId xmlns:a16="http://schemas.microsoft.com/office/drawing/2014/main" id="{25419591-5D3A-44B6-86E5-AE4E7DC97F74}"/>
                </a:ext>
              </a:extLst>
            </p:cNvPr>
            <p:cNvSpPr>
              <a:spLocks noChangeShapeType="1"/>
            </p:cNvSpPr>
            <p:nvPr/>
          </p:nvSpPr>
          <p:spPr bwMode="auto">
            <a:xfrm>
              <a:off x="3360" y="960"/>
              <a:ext cx="144"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947" name="Line 204">
              <a:extLst>
                <a:ext uri="{FF2B5EF4-FFF2-40B4-BE49-F238E27FC236}">
                  <a16:creationId xmlns:a16="http://schemas.microsoft.com/office/drawing/2014/main" id="{72BD6850-878A-4B86-A5D3-FC5252707B2D}"/>
                </a:ext>
              </a:extLst>
            </p:cNvPr>
            <p:cNvSpPr>
              <a:spLocks noChangeShapeType="1"/>
            </p:cNvSpPr>
            <p:nvPr/>
          </p:nvSpPr>
          <p:spPr bwMode="auto">
            <a:xfrm flipH="1">
              <a:off x="3648" y="960"/>
              <a:ext cx="192"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4828" name="Rectangle 2">
            <a:extLst>
              <a:ext uri="{FF2B5EF4-FFF2-40B4-BE49-F238E27FC236}">
                <a16:creationId xmlns:a16="http://schemas.microsoft.com/office/drawing/2014/main" id="{9D61ACC2-5B5C-4D41-9210-BD6210F8E3C1}"/>
              </a:ext>
            </a:extLst>
          </p:cNvPr>
          <p:cNvSpPr>
            <a:spLocks noGrp="1" noChangeArrowheads="1"/>
          </p:cNvSpPr>
          <p:nvPr>
            <p:ph type="title"/>
          </p:nvPr>
        </p:nvSpPr>
        <p:spPr>
          <a:xfrm>
            <a:off x="609600" y="228600"/>
            <a:ext cx="7772400" cy="609600"/>
          </a:xfrm>
        </p:spPr>
        <p:txBody>
          <a:bodyPr/>
          <a:lstStyle/>
          <a:p>
            <a:pPr algn="ctr" eaLnBrk="1" hangingPunct="1"/>
            <a:r>
              <a:rPr lang="en-US" altLang="zh-CN" sz="3600" b="1">
                <a:solidFill>
                  <a:srgbClr val="040408"/>
                </a:solidFill>
                <a:latin typeface="Times New Roman" panose="02020603050405020304" pitchFamily="18" charset="0"/>
              </a:rPr>
              <a:t>α&gt;</a:t>
            </a:r>
            <a:r>
              <a:rPr lang="en-US" altLang="zh-CN" sz="3600">
                <a:solidFill>
                  <a:srgbClr val="040408"/>
                </a:solidFill>
                <a:latin typeface="宋体" panose="02010600030101010101" pitchFamily="2" charset="-122"/>
              </a:rPr>
              <a:t>φ</a:t>
            </a:r>
          </a:p>
        </p:txBody>
      </p:sp>
      <p:sp>
        <p:nvSpPr>
          <p:cNvPr id="34829" name="Rectangle 58">
            <a:extLst>
              <a:ext uri="{FF2B5EF4-FFF2-40B4-BE49-F238E27FC236}">
                <a16:creationId xmlns:a16="http://schemas.microsoft.com/office/drawing/2014/main" id="{B9D0A10F-4441-48F6-8E34-697F23AE6198}"/>
              </a:ext>
            </a:extLst>
          </p:cNvPr>
          <p:cNvSpPr>
            <a:spLocks noChangeArrowheads="1"/>
          </p:cNvSpPr>
          <p:nvPr/>
        </p:nvSpPr>
        <p:spPr bwMode="auto">
          <a:xfrm>
            <a:off x="0" y="-368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6" name="Group 69">
            <a:extLst>
              <a:ext uri="{FF2B5EF4-FFF2-40B4-BE49-F238E27FC236}">
                <a16:creationId xmlns:a16="http://schemas.microsoft.com/office/drawing/2014/main" id="{F8A30097-06E7-45E1-9616-1A2A73483B0A}"/>
              </a:ext>
            </a:extLst>
          </p:cNvPr>
          <p:cNvGrpSpPr>
            <a:grpSpLocks/>
          </p:cNvGrpSpPr>
          <p:nvPr/>
        </p:nvGrpSpPr>
        <p:grpSpPr bwMode="auto">
          <a:xfrm>
            <a:off x="457200" y="609600"/>
            <a:ext cx="3543300" cy="2074863"/>
            <a:chOff x="1844" y="1515"/>
            <a:chExt cx="5580" cy="3267"/>
          </a:xfrm>
        </p:grpSpPr>
        <p:grpSp>
          <p:nvGrpSpPr>
            <p:cNvPr id="34903" name="Group 70">
              <a:extLst>
                <a:ext uri="{FF2B5EF4-FFF2-40B4-BE49-F238E27FC236}">
                  <a16:creationId xmlns:a16="http://schemas.microsoft.com/office/drawing/2014/main" id="{3D152793-5462-4614-BC55-DF9437798DA6}"/>
                </a:ext>
              </a:extLst>
            </p:cNvPr>
            <p:cNvGrpSpPr>
              <a:grpSpLocks/>
            </p:cNvGrpSpPr>
            <p:nvPr/>
          </p:nvGrpSpPr>
          <p:grpSpPr bwMode="auto">
            <a:xfrm>
              <a:off x="1844" y="1515"/>
              <a:ext cx="4920" cy="3267"/>
              <a:chOff x="3120" y="1890"/>
              <a:chExt cx="4006" cy="2667"/>
            </a:xfrm>
          </p:grpSpPr>
          <p:grpSp>
            <p:nvGrpSpPr>
              <p:cNvPr id="34907" name="Group 71">
                <a:extLst>
                  <a:ext uri="{FF2B5EF4-FFF2-40B4-BE49-F238E27FC236}">
                    <a16:creationId xmlns:a16="http://schemas.microsoft.com/office/drawing/2014/main" id="{291F3757-1726-4E9A-8C90-37898956167B}"/>
                  </a:ext>
                </a:extLst>
              </p:cNvPr>
              <p:cNvGrpSpPr>
                <a:grpSpLocks/>
              </p:cNvGrpSpPr>
              <p:nvPr/>
            </p:nvGrpSpPr>
            <p:grpSpPr bwMode="auto">
              <a:xfrm>
                <a:off x="5654" y="3090"/>
                <a:ext cx="1336" cy="0"/>
                <a:chOff x="5654" y="3090"/>
                <a:chExt cx="1336" cy="0"/>
              </a:xfrm>
            </p:grpSpPr>
            <p:sp>
              <p:nvSpPr>
                <p:cNvPr id="34943" name="Line 72">
                  <a:extLst>
                    <a:ext uri="{FF2B5EF4-FFF2-40B4-BE49-F238E27FC236}">
                      <a16:creationId xmlns:a16="http://schemas.microsoft.com/office/drawing/2014/main" id="{5D826E6C-87B1-4FBF-878A-72DBDDDD5857}"/>
                    </a:ext>
                  </a:extLst>
                </p:cNvPr>
                <p:cNvSpPr>
                  <a:spLocks noChangeShapeType="1"/>
                </p:cNvSpPr>
                <p:nvPr/>
              </p:nvSpPr>
              <p:spPr bwMode="auto">
                <a:xfrm>
                  <a:off x="5654" y="3090"/>
                  <a:ext cx="13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44" name="Line 73">
                  <a:extLst>
                    <a:ext uri="{FF2B5EF4-FFF2-40B4-BE49-F238E27FC236}">
                      <a16:creationId xmlns:a16="http://schemas.microsoft.com/office/drawing/2014/main" id="{1305B9DA-3217-4CCD-B673-59D2D48824FD}"/>
                    </a:ext>
                  </a:extLst>
                </p:cNvPr>
                <p:cNvSpPr>
                  <a:spLocks noChangeShapeType="1"/>
                </p:cNvSpPr>
                <p:nvPr/>
              </p:nvSpPr>
              <p:spPr bwMode="auto">
                <a:xfrm>
                  <a:off x="5654" y="3090"/>
                  <a:ext cx="52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4908" name="Group 74">
                <a:extLst>
                  <a:ext uri="{FF2B5EF4-FFF2-40B4-BE49-F238E27FC236}">
                    <a16:creationId xmlns:a16="http://schemas.microsoft.com/office/drawing/2014/main" id="{B4AD4BDD-6079-4BD1-B8A2-839E5D591C4A}"/>
                  </a:ext>
                </a:extLst>
              </p:cNvPr>
              <p:cNvGrpSpPr>
                <a:grpSpLocks/>
              </p:cNvGrpSpPr>
              <p:nvPr/>
            </p:nvGrpSpPr>
            <p:grpSpPr bwMode="auto">
              <a:xfrm>
                <a:off x="6870" y="3090"/>
                <a:ext cx="210" cy="1425"/>
                <a:chOff x="6870" y="3090"/>
                <a:chExt cx="210" cy="1425"/>
              </a:xfrm>
            </p:grpSpPr>
            <p:sp>
              <p:nvSpPr>
                <p:cNvPr id="34941" name="Line 75">
                  <a:extLst>
                    <a:ext uri="{FF2B5EF4-FFF2-40B4-BE49-F238E27FC236}">
                      <a16:creationId xmlns:a16="http://schemas.microsoft.com/office/drawing/2014/main" id="{7AD341F9-FCAA-4DB2-A9DB-12C41E07FF17}"/>
                    </a:ext>
                  </a:extLst>
                </p:cNvPr>
                <p:cNvSpPr>
                  <a:spLocks noChangeShapeType="1"/>
                </p:cNvSpPr>
                <p:nvPr/>
              </p:nvSpPr>
              <p:spPr bwMode="auto">
                <a:xfrm>
                  <a:off x="6990" y="3090"/>
                  <a:ext cx="0" cy="1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42" name="Rectangle 76">
                  <a:extLst>
                    <a:ext uri="{FF2B5EF4-FFF2-40B4-BE49-F238E27FC236}">
                      <a16:creationId xmlns:a16="http://schemas.microsoft.com/office/drawing/2014/main" id="{9890D9D1-DED7-4D90-9622-917057949973}"/>
                    </a:ext>
                  </a:extLst>
                </p:cNvPr>
                <p:cNvSpPr>
                  <a:spLocks noChangeArrowheads="1"/>
                </p:cNvSpPr>
                <p:nvPr/>
              </p:nvSpPr>
              <p:spPr bwMode="auto">
                <a:xfrm>
                  <a:off x="6870" y="3720"/>
                  <a:ext cx="210" cy="34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4909" name="Group 77">
                <a:extLst>
                  <a:ext uri="{FF2B5EF4-FFF2-40B4-BE49-F238E27FC236}">
                    <a16:creationId xmlns:a16="http://schemas.microsoft.com/office/drawing/2014/main" id="{BFB55E61-186B-41F5-9364-1875F7D1AD16}"/>
                  </a:ext>
                </a:extLst>
              </p:cNvPr>
              <p:cNvGrpSpPr>
                <a:grpSpLocks/>
              </p:cNvGrpSpPr>
              <p:nvPr/>
            </p:nvGrpSpPr>
            <p:grpSpPr bwMode="auto">
              <a:xfrm>
                <a:off x="3390" y="4497"/>
                <a:ext cx="3600" cy="60"/>
                <a:chOff x="3390" y="4497"/>
                <a:chExt cx="3600" cy="60"/>
              </a:xfrm>
            </p:grpSpPr>
            <p:sp>
              <p:nvSpPr>
                <p:cNvPr id="34939" name="Line 78">
                  <a:extLst>
                    <a:ext uri="{FF2B5EF4-FFF2-40B4-BE49-F238E27FC236}">
                      <a16:creationId xmlns:a16="http://schemas.microsoft.com/office/drawing/2014/main" id="{B3A7D855-2591-4529-ADAE-AD891AFBB407}"/>
                    </a:ext>
                  </a:extLst>
                </p:cNvPr>
                <p:cNvSpPr>
                  <a:spLocks noChangeShapeType="1"/>
                </p:cNvSpPr>
                <p:nvPr/>
              </p:nvSpPr>
              <p:spPr bwMode="auto">
                <a:xfrm>
                  <a:off x="3434" y="4530"/>
                  <a:ext cx="35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40" name="Oval 79">
                  <a:extLst>
                    <a:ext uri="{FF2B5EF4-FFF2-40B4-BE49-F238E27FC236}">
                      <a16:creationId xmlns:a16="http://schemas.microsoft.com/office/drawing/2014/main" id="{BC2339F2-EDE4-4F62-A819-7572D50BC493}"/>
                    </a:ext>
                  </a:extLst>
                </p:cNvPr>
                <p:cNvSpPr>
                  <a:spLocks noChangeArrowheads="1"/>
                </p:cNvSpPr>
                <p:nvPr/>
              </p:nvSpPr>
              <p:spPr bwMode="auto">
                <a:xfrm>
                  <a:off x="3390" y="4497"/>
                  <a:ext cx="60" cy="6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4910" name="Group 80">
                <a:extLst>
                  <a:ext uri="{FF2B5EF4-FFF2-40B4-BE49-F238E27FC236}">
                    <a16:creationId xmlns:a16="http://schemas.microsoft.com/office/drawing/2014/main" id="{54A11B77-CAA4-4E99-AF85-7CFD2EBE5CF5}"/>
                  </a:ext>
                </a:extLst>
              </p:cNvPr>
              <p:cNvGrpSpPr>
                <a:grpSpLocks/>
              </p:cNvGrpSpPr>
              <p:nvPr/>
            </p:nvGrpSpPr>
            <p:grpSpPr bwMode="auto">
              <a:xfrm>
                <a:off x="3344" y="1890"/>
                <a:ext cx="2400" cy="2535"/>
                <a:chOff x="3344" y="1890"/>
                <a:chExt cx="2400" cy="2535"/>
              </a:xfrm>
            </p:grpSpPr>
            <p:grpSp>
              <p:nvGrpSpPr>
                <p:cNvPr id="34918" name="Group 81">
                  <a:extLst>
                    <a:ext uri="{FF2B5EF4-FFF2-40B4-BE49-F238E27FC236}">
                      <a16:creationId xmlns:a16="http://schemas.microsoft.com/office/drawing/2014/main" id="{6F993F68-D539-45AF-ADF4-2F79EC01DB30}"/>
                    </a:ext>
                  </a:extLst>
                </p:cNvPr>
                <p:cNvGrpSpPr>
                  <a:grpSpLocks/>
                </p:cNvGrpSpPr>
                <p:nvPr/>
              </p:nvGrpSpPr>
              <p:grpSpPr bwMode="auto">
                <a:xfrm>
                  <a:off x="3344" y="3090"/>
                  <a:ext cx="930" cy="60"/>
                  <a:chOff x="3344" y="3090"/>
                  <a:chExt cx="930" cy="60"/>
                </a:xfrm>
              </p:grpSpPr>
              <p:sp>
                <p:nvSpPr>
                  <p:cNvPr id="34937" name="Line 82">
                    <a:extLst>
                      <a:ext uri="{FF2B5EF4-FFF2-40B4-BE49-F238E27FC236}">
                        <a16:creationId xmlns:a16="http://schemas.microsoft.com/office/drawing/2014/main" id="{EFCF467D-C895-4867-A344-E0F7549A2ACE}"/>
                      </a:ext>
                    </a:extLst>
                  </p:cNvPr>
                  <p:cNvSpPr>
                    <a:spLocks noChangeShapeType="1"/>
                  </p:cNvSpPr>
                  <p:nvPr/>
                </p:nvSpPr>
                <p:spPr bwMode="auto">
                  <a:xfrm>
                    <a:off x="3404" y="3120"/>
                    <a:ext cx="8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8" name="Oval 83">
                    <a:extLst>
                      <a:ext uri="{FF2B5EF4-FFF2-40B4-BE49-F238E27FC236}">
                        <a16:creationId xmlns:a16="http://schemas.microsoft.com/office/drawing/2014/main" id="{78309110-5EB1-4A18-8B88-AFAAF0D0A5EC}"/>
                      </a:ext>
                    </a:extLst>
                  </p:cNvPr>
                  <p:cNvSpPr>
                    <a:spLocks noChangeArrowheads="1"/>
                  </p:cNvSpPr>
                  <p:nvPr/>
                </p:nvSpPr>
                <p:spPr bwMode="auto">
                  <a:xfrm>
                    <a:off x="3344" y="3090"/>
                    <a:ext cx="60" cy="6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4919" name="Group 84">
                  <a:extLst>
                    <a:ext uri="{FF2B5EF4-FFF2-40B4-BE49-F238E27FC236}">
                      <a16:creationId xmlns:a16="http://schemas.microsoft.com/office/drawing/2014/main" id="{A1BA11F6-549B-4CE7-84DA-44E5480B2817}"/>
                    </a:ext>
                  </a:extLst>
                </p:cNvPr>
                <p:cNvGrpSpPr>
                  <a:grpSpLocks/>
                </p:cNvGrpSpPr>
                <p:nvPr/>
              </p:nvGrpSpPr>
              <p:grpSpPr bwMode="auto">
                <a:xfrm>
                  <a:off x="4260" y="1890"/>
                  <a:ext cx="1484" cy="2535"/>
                  <a:chOff x="4260" y="1890"/>
                  <a:chExt cx="1484" cy="2535"/>
                </a:xfrm>
              </p:grpSpPr>
              <p:grpSp>
                <p:nvGrpSpPr>
                  <p:cNvPr id="34920" name="Group 85">
                    <a:extLst>
                      <a:ext uri="{FF2B5EF4-FFF2-40B4-BE49-F238E27FC236}">
                        <a16:creationId xmlns:a16="http://schemas.microsoft.com/office/drawing/2014/main" id="{8197B388-779D-4A7D-936B-B3713C122791}"/>
                      </a:ext>
                    </a:extLst>
                  </p:cNvPr>
                  <p:cNvGrpSpPr>
                    <a:grpSpLocks/>
                  </p:cNvGrpSpPr>
                  <p:nvPr/>
                </p:nvGrpSpPr>
                <p:grpSpPr bwMode="auto">
                  <a:xfrm>
                    <a:off x="4260" y="2400"/>
                    <a:ext cx="1428" cy="1545"/>
                    <a:chOff x="4260" y="2400"/>
                    <a:chExt cx="1428" cy="1545"/>
                  </a:xfrm>
                </p:grpSpPr>
                <p:grpSp>
                  <p:nvGrpSpPr>
                    <p:cNvPr id="34923" name="Group 86">
                      <a:extLst>
                        <a:ext uri="{FF2B5EF4-FFF2-40B4-BE49-F238E27FC236}">
                          <a16:creationId xmlns:a16="http://schemas.microsoft.com/office/drawing/2014/main" id="{F948E22B-CD4B-4FFB-A47D-45C9958416B7}"/>
                        </a:ext>
                      </a:extLst>
                    </p:cNvPr>
                    <p:cNvGrpSpPr>
                      <a:grpSpLocks/>
                    </p:cNvGrpSpPr>
                    <p:nvPr/>
                  </p:nvGrpSpPr>
                  <p:grpSpPr bwMode="auto">
                    <a:xfrm>
                      <a:off x="4260" y="2400"/>
                      <a:ext cx="1394" cy="630"/>
                      <a:chOff x="3044" y="2250"/>
                      <a:chExt cx="1394" cy="630"/>
                    </a:xfrm>
                  </p:grpSpPr>
                  <p:sp>
                    <p:nvSpPr>
                      <p:cNvPr id="34932" name="AutoShape 87">
                        <a:extLst>
                          <a:ext uri="{FF2B5EF4-FFF2-40B4-BE49-F238E27FC236}">
                            <a16:creationId xmlns:a16="http://schemas.microsoft.com/office/drawing/2014/main" id="{D7B127F5-EF33-4CD3-B5A3-D57B67DE8095}"/>
                          </a:ext>
                        </a:extLst>
                      </p:cNvPr>
                      <p:cNvSpPr>
                        <a:spLocks noChangeArrowheads="1"/>
                      </p:cNvSpPr>
                      <p:nvPr/>
                    </p:nvSpPr>
                    <p:spPr bwMode="auto">
                      <a:xfrm rot="5400000">
                        <a:off x="3396" y="2258"/>
                        <a:ext cx="450" cy="494"/>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933" name="Line 88">
                        <a:extLst>
                          <a:ext uri="{FF2B5EF4-FFF2-40B4-BE49-F238E27FC236}">
                            <a16:creationId xmlns:a16="http://schemas.microsoft.com/office/drawing/2014/main" id="{48D2CA2E-58A2-4E9B-9056-7C7768E8AD29}"/>
                          </a:ext>
                        </a:extLst>
                      </p:cNvPr>
                      <p:cNvSpPr>
                        <a:spLocks noChangeShapeType="1"/>
                      </p:cNvSpPr>
                      <p:nvPr/>
                    </p:nvSpPr>
                    <p:spPr bwMode="auto">
                      <a:xfrm>
                        <a:off x="3044" y="2505"/>
                        <a:ext cx="13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4" name="Line 89">
                        <a:extLst>
                          <a:ext uri="{FF2B5EF4-FFF2-40B4-BE49-F238E27FC236}">
                            <a16:creationId xmlns:a16="http://schemas.microsoft.com/office/drawing/2014/main" id="{FB463048-3230-4DBE-BFD7-1814ED021873}"/>
                          </a:ext>
                        </a:extLst>
                      </p:cNvPr>
                      <p:cNvSpPr>
                        <a:spLocks noChangeShapeType="1"/>
                      </p:cNvSpPr>
                      <p:nvPr/>
                    </p:nvSpPr>
                    <p:spPr bwMode="auto">
                      <a:xfrm>
                        <a:off x="3854" y="2250"/>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5" name="Line 90">
                        <a:extLst>
                          <a:ext uri="{FF2B5EF4-FFF2-40B4-BE49-F238E27FC236}">
                            <a16:creationId xmlns:a16="http://schemas.microsoft.com/office/drawing/2014/main" id="{98916384-C78C-4949-9D7A-EF17C5D20493}"/>
                          </a:ext>
                        </a:extLst>
                      </p:cNvPr>
                      <p:cNvSpPr>
                        <a:spLocks noChangeShapeType="1"/>
                      </p:cNvSpPr>
                      <p:nvPr/>
                    </p:nvSpPr>
                    <p:spPr bwMode="auto">
                      <a:xfrm>
                        <a:off x="3854" y="2625"/>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6" name="Line 91">
                        <a:extLst>
                          <a:ext uri="{FF2B5EF4-FFF2-40B4-BE49-F238E27FC236}">
                            <a16:creationId xmlns:a16="http://schemas.microsoft.com/office/drawing/2014/main" id="{68AE790D-3234-43D0-BCF6-C45EF87B2900}"/>
                          </a:ext>
                        </a:extLst>
                      </p:cNvPr>
                      <p:cNvSpPr>
                        <a:spLocks noChangeShapeType="1"/>
                      </p:cNvSpPr>
                      <p:nvPr/>
                    </p:nvSpPr>
                    <p:spPr bwMode="auto">
                      <a:xfrm flipH="1">
                        <a:off x="4004" y="2625"/>
                        <a:ext cx="0" cy="2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924" name="Group 92">
                      <a:extLst>
                        <a:ext uri="{FF2B5EF4-FFF2-40B4-BE49-F238E27FC236}">
                          <a16:creationId xmlns:a16="http://schemas.microsoft.com/office/drawing/2014/main" id="{9FB80B82-E828-4888-9A77-04577A83B646}"/>
                        </a:ext>
                      </a:extLst>
                    </p:cNvPr>
                    <p:cNvGrpSpPr>
                      <a:grpSpLocks/>
                    </p:cNvGrpSpPr>
                    <p:nvPr/>
                  </p:nvGrpSpPr>
                  <p:grpSpPr bwMode="auto">
                    <a:xfrm flipH="1">
                      <a:off x="4294" y="3315"/>
                      <a:ext cx="1394" cy="630"/>
                      <a:chOff x="3044" y="2250"/>
                      <a:chExt cx="1394" cy="630"/>
                    </a:xfrm>
                  </p:grpSpPr>
                  <p:sp>
                    <p:nvSpPr>
                      <p:cNvPr id="34927" name="AutoShape 93">
                        <a:extLst>
                          <a:ext uri="{FF2B5EF4-FFF2-40B4-BE49-F238E27FC236}">
                            <a16:creationId xmlns:a16="http://schemas.microsoft.com/office/drawing/2014/main" id="{DD214253-D094-4960-A15F-89C68BDD32D8}"/>
                          </a:ext>
                        </a:extLst>
                      </p:cNvPr>
                      <p:cNvSpPr>
                        <a:spLocks noChangeArrowheads="1"/>
                      </p:cNvSpPr>
                      <p:nvPr/>
                    </p:nvSpPr>
                    <p:spPr bwMode="auto">
                      <a:xfrm rot="5400000">
                        <a:off x="3396" y="2258"/>
                        <a:ext cx="450" cy="494"/>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928" name="Line 94">
                        <a:extLst>
                          <a:ext uri="{FF2B5EF4-FFF2-40B4-BE49-F238E27FC236}">
                            <a16:creationId xmlns:a16="http://schemas.microsoft.com/office/drawing/2014/main" id="{B9718AF7-8A7E-4D8E-AC72-E86924171198}"/>
                          </a:ext>
                        </a:extLst>
                      </p:cNvPr>
                      <p:cNvSpPr>
                        <a:spLocks noChangeShapeType="1"/>
                      </p:cNvSpPr>
                      <p:nvPr/>
                    </p:nvSpPr>
                    <p:spPr bwMode="auto">
                      <a:xfrm>
                        <a:off x="3044" y="2505"/>
                        <a:ext cx="13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9" name="Line 95">
                        <a:extLst>
                          <a:ext uri="{FF2B5EF4-FFF2-40B4-BE49-F238E27FC236}">
                            <a16:creationId xmlns:a16="http://schemas.microsoft.com/office/drawing/2014/main" id="{AC8FDEB7-B485-449E-9BAF-7B69D187E2FB}"/>
                          </a:ext>
                        </a:extLst>
                      </p:cNvPr>
                      <p:cNvSpPr>
                        <a:spLocks noChangeShapeType="1"/>
                      </p:cNvSpPr>
                      <p:nvPr/>
                    </p:nvSpPr>
                    <p:spPr bwMode="auto">
                      <a:xfrm>
                        <a:off x="3854" y="2250"/>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0" name="Line 96">
                        <a:extLst>
                          <a:ext uri="{FF2B5EF4-FFF2-40B4-BE49-F238E27FC236}">
                            <a16:creationId xmlns:a16="http://schemas.microsoft.com/office/drawing/2014/main" id="{E4F5D82E-B77D-4245-85DD-28CFD38A711F}"/>
                          </a:ext>
                        </a:extLst>
                      </p:cNvPr>
                      <p:cNvSpPr>
                        <a:spLocks noChangeShapeType="1"/>
                      </p:cNvSpPr>
                      <p:nvPr/>
                    </p:nvSpPr>
                    <p:spPr bwMode="auto">
                      <a:xfrm>
                        <a:off x="3854" y="2625"/>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1" name="Line 97">
                        <a:extLst>
                          <a:ext uri="{FF2B5EF4-FFF2-40B4-BE49-F238E27FC236}">
                            <a16:creationId xmlns:a16="http://schemas.microsoft.com/office/drawing/2014/main" id="{5512798D-7C8F-4001-A93E-DE771D7C80F6}"/>
                          </a:ext>
                        </a:extLst>
                      </p:cNvPr>
                      <p:cNvSpPr>
                        <a:spLocks noChangeShapeType="1"/>
                      </p:cNvSpPr>
                      <p:nvPr/>
                    </p:nvSpPr>
                    <p:spPr bwMode="auto">
                      <a:xfrm flipH="1">
                        <a:off x="4004" y="2625"/>
                        <a:ext cx="0" cy="2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925" name="Line 98">
                      <a:extLst>
                        <a:ext uri="{FF2B5EF4-FFF2-40B4-BE49-F238E27FC236}">
                          <a16:creationId xmlns:a16="http://schemas.microsoft.com/office/drawing/2014/main" id="{76AD1AA7-D75E-4480-8CBF-F60AE41067AF}"/>
                        </a:ext>
                      </a:extLst>
                    </p:cNvPr>
                    <p:cNvSpPr>
                      <a:spLocks noChangeShapeType="1"/>
                    </p:cNvSpPr>
                    <p:nvPr/>
                  </p:nvSpPr>
                  <p:spPr bwMode="auto">
                    <a:xfrm>
                      <a:off x="4274" y="2655"/>
                      <a:ext cx="0" cy="9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6" name="Line 99">
                      <a:extLst>
                        <a:ext uri="{FF2B5EF4-FFF2-40B4-BE49-F238E27FC236}">
                          <a16:creationId xmlns:a16="http://schemas.microsoft.com/office/drawing/2014/main" id="{2A3EA783-382B-433C-981E-57B7E3E7DF97}"/>
                        </a:ext>
                      </a:extLst>
                    </p:cNvPr>
                    <p:cNvSpPr>
                      <a:spLocks noChangeShapeType="1"/>
                    </p:cNvSpPr>
                    <p:nvPr/>
                  </p:nvSpPr>
                  <p:spPr bwMode="auto">
                    <a:xfrm>
                      <a:off x="5654" y="2655"/>
                      <a:ext cx="0" cy="9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921" name="Rectangle 100">
                    <a:extLst>
                      <a:ext uri="{FF2B5EF4-FFF2-40B4-BE49-F238E27FC236}">
                        <a16:creationId xmlns:a16="http://schemas.microsoft.com/office/drawing/2014/main" id="{79A9D223-3F0E-461A-9F87-0CE8E8412BC0}"/>
                      </a:ext>
                    </a:extLst>
                  </p:cNvPr>
                  <p:cNvSpPr>
                    <a:spLocks noChangeArrowheads="1"/>
                  </p:cNvSpPr>
                  <p:nvPr/>
                </p:nvSpPr>
                <p:spPr bwMode="auto">
                  <a:xfrm>
                    <a:off x="4800" y="189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VT1</a:t>
                    </a:r>
                  </a:p>
                </p:txBody>
              </p:sp>
              <p:sp>
                <p:nvSpPr>
                  <p:cNvPr id="34922" name="Rectangle 101">
                    <a:extLst>
                      <a:ext uri="{FF2B5EF4-FFF2-40B4-BE49-F238E27FC236}">
                        <a16:creationId xmlns:a16="http://schemas.microsoft.com/office/drawing/2014/main" id="{31164F00-6646-4216-94F6-AD472C1D39E6}"/>
                      </a:ext>
                    </a:extLst>
                  </p:cNvPr>
                  <p:cNvSpPr>
                    <a:spLocks noChangeArrowheads="1"/>
                  </p:cNvSpPr>
                  <p:nvPr/>
                </p:nvSpPr>
                <p:spPr bwMode="auto">
                  <a:xfrm>
                    <a:off x="4814" y="378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VT2</a:t>
                    </a:r>
                  </a:p>
                </p:txBody>
              </p:sp>
            </p:grpSp>
          </p:grpSp>
          <p:grpSp>
            <p:nvGrpSpPr>
              <p:cNvPr id="34911" name="Group 102">
                <a:extLst>
                  <a:ext uri="{FF2B5EF4-FFF2-40B4-BE49-F238E27FC236}">
                    <a16:creationId xmlns:a16="http://schemas.microsoft.com/office/drawing/2014/main" id="{7C9CC0C3-E986-4934-A1C9-DE6DF31D0806}"/>
                  </a:ext>
                </a:extLst>
              </p:cNvPr>
              <p:cNvGrpSpPr>
                <a:grpSpLocks/>
              </p:cNvGrpSpPr>
              <p:nvPr/>
            </p:nvGrpSpPr>
            <p:grpSpPr bwMode="auto">
              <a:xfrm>
                <a:off x="6196" y="3345"/>
                <a:ext cx="930" cy="1020"/>
                <a:chOff x="6196" y="3345"/>
                <a:chExt cx="930" cy="1020"/>
              </a:xfrm>
            </p:grpSpPr>
            <p:sp>
              <p:nvSpPr>
                <p:cNvPr id="34916" name="Line 103">
                  <a:extLst>
                    <a:ext uri="{FF2B5EF4-FFF2-40B4-BE49-F238E27FC236}">
                      <a16:creationId xmlns:a16="http://schemas.microsoft.com/office/drawing/2014/main" id="{33ECC81A-E505-4F12-BC7B-F64D7DBF5EDE}"/>
                    </a:ext>
                  </a:extLst>
                </p:cNvPr>
                <p:cNvSpPr>
                  <a:spLocks noChangeShapeType="1"/>
                </p:cNvSpPr>
                <p:nvPr/>
              </p:nvSpPr>
              <p:spPr bwMode="auto">
                <a:xfrm>
                  <a:off x="6778" y="3345"/>
                  <a:ext cx="0" cy="10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917" name="Rectangle 104">
                  <a:extLst>
                    <a:ext uri="{FF2B5EF4-FFF2-40B4-BE49-F238E27FC236}">
                      <a16:creationId xmlns:a16="http://schemas.microsoft.com/office/drawing/2014/main" id="{5AA86C54-C573-46C6-808B-7DA660377477}"/>
                    </a:ext>
                  </a:extLst>
                </p:cNvPr>
                <p:cNvSpPr>
                  <a:spLocks noChangeArrowheads="1"/>
                </p:cNvSpPr>
                <p:nvPr/>
              </p:nvSpPr>
              <p:spPr bwMode="auto">
                <a:xfrm>
                  <a:off x="6196" y="3495"/>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uo</a:t>
                  </a:r>
                </a:p>
              </p:txBody>
            </p:sp>
          </p:grpSp>
          <p:grpSp>
            <p:nvGrpSpPr>
              <p:cNvPr id="34912" name="Group 105">
                <a:extLst>
                  <a:ext uri="{FF2B5EF4-FFF2-40B4-BE49-F238E27FC236}">
                    <a16:creationId xmlns:a16="http://schemas.microsoft.com/office/drawing/2014/main" id="{A58E510C-2C79-4107-96DC-831C96F4D194}"/>
                  </a:ext>
                </a:extLst>
              </p:cNvPr>
              <p:cNvGrpSpPr>
                <a:grpSpLocks/>
              </p:cNvGrpSpPr>
              <p:nvPr/>
            </p:nvGrpSpPr>
            <p:grpSpPr bwMode="auto">
              <a:xfrm>
                <a:off x="3120" y="3450"/>
                <a:ext cx="930" cy="795"/>
                <a:chOff x="3120" y="3450"/>
                <a:chExt cx="930" cy="795"/>
              </a:xfrm>
            </p:grpSpPr>
            <p:sp>
              <p:nvSpPr>
                <p:cNvPr id="34914" name="Line 106">
                  <a:extLst>
                    <a:ext uri="{FF2B5EF4-FFF2-40B4-BE49-F238E27FC236}">
                      <a16:creationId xmlns:a16="http://schemas.microsoft.com/office/drawing/2014/main" id="{1D9011E4-B41E-4C0C-B38F-66FF0FCCEE7E}"/>
                    </a:ext>
                  </a:extLst>
                </p:cNvPr>
                <p:cNvSpPr>
                  <a:spLocks noChangeShapeType="1"/>
                </p:cNvSpPr>
                <p:nvPr/>
              </p:nvSpPr>
              <p:spPr bwMode="auto">
                <a:xfrm>
                  <a:off x="3644" y="3450"/>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915" name="Rectangle 107">
                  <a:extLst>
                    <a:ext uri="{FF2B5EF4-FFF2-40B4-BE49-F238E27FC236}">
                      <a16:creationId xmlns:a16="http://schemas.microsoft.com/office/drawing/2014/main" id="{C8C3B691-D308-4BAB-913D-B3F1F9BFDC48}"/>
                    </a:ext>
                  </a:extLst>
                </p:cNvPr>
                <p:cNvSpPr>
                  <a:spLocks noChangeArrowheads="1"/>
                </p:cNvSpPr>
                <p:nvPr/>
              </p:nvSpPr>
              <p:spPr bwMode="auto">
                <a:xfrm>
                  <a:off x="3120" y="360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u1</a:t>
                  </a:r>
                </a:p>
              </p:txBody>
            </p:sp>
          </p:grpSp>
          <p:sp>
            <p:nvSpPr>
              <p:cNvPr id="34913" name="Rectangle 108">
                <a:extLst>
                  <a:ext uri="{FF2B5EF4-FFF2-40B4-BE49-F238E27FC236}">
                    <a16:creationId xmlns:a16="http://schemas.microsoft.com/office/drawing/2014/main" id="{EAB8FD90-595F-47DE-8074-B34B54E581F5}"/>
                  </a:ext>
                </a:extLst>
              </p:cNvPr>
              <p:cNvSpPr>
                <a:spLocks noChangeArrowheads="1"/>
              </p:cNvSpPr>
              <p:nvPr/>
            </p:nvSpPr>
            <p:spPr bwMode="auto">
              <a:xfrm>
                <a:off x="5924" y="249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io</a:t>
                </a:r>
              </a:p>
            </p:txBody>
          </p:sp>
        </p:grpSp>
        <p:sp>
          <p:nvSpPr>
            <p:cNvPr id="34904" name="Freeform 109">
              <a:extLst>
                <a:ext uri="{FF2B5EF4-FFF2-40B4-BE49-F238E27FC236}">
                  <a16:creationId xmlns:a16="http://schemas.microsoft.com/office/drawing/2014/main" id="{2FF41139-4E73-4692-A081-675A3647FB89}"/>
                </a:ext>
              </a:extLst>
            </p:cNvPr>
            <p:cNvSpPr>
              <a:spLocks/>
            </p:cNvSpPr>
            <p:nvPr/>
          </p:nvSpPr>
          <p:spPr bwMode="auto">
            <a:xfrm>
              <a:off x="6570" y="3192"/>
              <a:ext cx="90" cy="419"/>
            </a:xfrm>
            <a:custGeom>
              <a:avLst/>
              <a:gdLst>
                <a:gd name="T0" fmla="*/ 6 w 61"/>
                <a:gd name="T1" fmla="*/ 0 h 239"/>
                <a:gd name="T2" fmla="*/ 18 w 61"/>
                <a:gd name="T3" fmla="*/ 1 h 239"/>
                <a:gd name="T4" fmla="*/ 33 w 61"/>
                <a:gd name="T5" fmla="*/ 6 h 239"/>
                <a:gd name="T6" fmla="*/ 49 w 61"/>
                <a:gd name="T7" fmla="*/ 16 h 239"/>
                <a:gd name="T8" fmla="*/ 56 w 61"/>
                <a:gd name="T9" fmla="*/ 27 h 239"/>
                <a:gd name="T10" fmla="*/ 58 w 61"/>
                <a:gd name="T11" fmla="*/ 34 h 239"/>
                <a:gd name="T12" fmla="*/ 58 w 61"/>
                <a:gd name="T13" fmla="*/ 44 h 239"/>
                <a:gd name="T14" fmla="*/ 56 w 61"/>
                <a:gd name="T15" fmla="*/ 51 h 239"/>
                <a:gd name="T16" fmla="*/ 49 w 61"/>
                <a:gd name="T17" fmla="*/ 62 h 239"/>
                <a:gd name="T18" fmla="*/ 33 w 61"/>
                <a:gd name="T19" fmla="*/ 72 h 239"/>
                <a:gd name="T20" fmla="*/ 18 w 61"/>
                <a:gd name="T21" fmla="*/ 77 h 239"/>
                <a:gd name="T22" fmla="*/ 6 w 61"/>
                <a:gd name="T23" fmla="*/ 78 h 239"/>
                <a:gd name="T24" fmla="*/ 0 w 61"/>
                <a:gd name="T25" fmla="*/ 80 h 239"/>
                <a:gd name="T26" fmla="*/ 11 w 61"/>
                <a:gd name="T27" fmla="*/ 80 h 239"/>
                <a:gd name="T28" fmla="*/ 22 w 61"/>
                <a:gd name="T29" fmla="*/ 83 h 239"/>
                <a:gd name="T30" fmla="*/ 43 w 61"/>
                <a:gd name="T31" fmla="*/ 91 h 239"/>
                <a:gd name="T32" fmla="*/ 56 w 61"/>
                <a:gd name="T33" fmla="*/ 104 h 239"/>
                <a:gd name="T34" fmla="*/ 58 w 61"/>
                <a:gd name="T35" fmla="*/ 112 h 239"/>
                <a:gd name="T36" fmla="*/ 61 w 61"/>
                <a:gd name="T37" fmla="*/ 119 h 239"/>
                <a:gd name="T38" fmla="*/ 58 w 61"/>
                <a:gd name="T39" fmla="*/ 127 h 239"/>
                <a:gd name="T40" fmla="*/ 56 w 61"/>
                <a:gd name="T41" fmla="*/ 135 h 239"/>
                <a:gd name="T42" fmla="*/ 43 w 61"/>
                <a:gd name="T43" fmla="*/ 148 h 239"/>
                <a:gd name="T44" fmla="*/ 22 w 61"/>
                <a:gd name="T45" fmla="*/ 156 h 239"/>
                <a:gd name="T46" fmla="*/ 11 w 61"/>
                <a:gd name="T47" fmla="*/ 159 h 239"/>
                <a:gd name="T48" fmla="*/ 0 w 61"/>
                <a:gd name="T49" fmla="*/ 159 h 239"/>
                <a:gd name="T50" fmla="*/ 11 w 61"/>
                <a:gd name="T51" fmla="*/ 160 h 239"/>
                <a:gd name="T52" fmla="*/ 22 w 61"/>
                <a:gd name="T53" fmla="*/ 163 h 239"/>
                <a:gd name="T54" fmla="*/ 43 w 61"/>
                <a:gd name="T55" fmla="*/ 171 h 239"/>
                <a:gd name="T56" fmla="*/ 56 w 61"/>
                <a:gd name="T57" fmla="*/ 185 h 239"/>
                <a:gd name="T58" fmla="*/ 58 w 61"/>
                <a:gd name="T59" fmla="*/ 192 h 239"/>
                <a:gd name="T60" fmla="*/ 61 w 61"/>
                <a:gd name="T61" fmla="*/ 200 h 239"/>
                <a:gd name="T62" fmla="*/ 58 w 61"/>
                <a:gd name="T63" fmla="*/ 207 h 239"/>
                <a:gd name="T64" fmla="*/ 56 w 61"/>
                <a:gd name="T65" fmla="*/ 215 h 239"/>
                <a:gd name="T66" fmla="*/ 43 w 61"/>
                <a:gd name="T67" fmla="*/ 229 h 239"/>
                <a:gd name="T68" fmla="*/ 22 w 61"/>
                <a:gd name="T69" fmla="*/ 236 h 239"/>
                <a:gd name="T70" fmla="*/ 11 w 61"/>
                <a:gd name="T71" fmla="*/ 239 h 239"/>
                <a:gd name="T72" fmla="*/ 0 w 61"/>
                <a:gd name="T73" fmla="*/ 239 h 239"/>
                <a:gd name="T74" fmla="*/ 0 w 61"/>
                <a:gd name="T75" fmla="*/ 239 h 239"/>
                <a:gd name="T76" fmla="*/ 0 w 61"/>
                <a:gd name="T77" fmla="*/ 239 h 239"/>
                <a:gd name="T78" fmla="*/ 0 w 61"/>
                <a:gd name="T79" fmla="*/ 239 h 239"/>
                <a:gd name="T80" fmla="*/ 0 w 61"/>
                <a:gd name="T81" fmla="*/ 239 h 239"/>
                <a:gd name="T82" fmla="*/ 0 w 61"/>
                <a:gd name="T83" fmla="*/ 239 h 239"/>
                <a:gd name="T84" fmla="*/ 0 w 61"/>
                <a:gd name="T85" fmla="*/ 239 h 239"/>
                <a:gd name="T86" fmla="*/ 0 w 61"/>
                <a:gd name="T87" fmla="*/ 239 h 239"/>
                <a:gd name="T88" fmla="*/ 0 w 61"/>
                <a:gd name="T89" fmla="*/ 239 h 239"/>
                <a:gd name="T90" fmla="*/ 0 w 61"/>
                <a:gd name="T91" fmla="*/ 239 h 239"/>
                <a:gd name="T92" fmla="*/ 0 w 61"/>
                <a:gd name="T93" fmla="*/ 239 h 239"/>
                <a:gd name="T94" fmla="*/ 0 w 61"/>
                <a:gd name="T95" fmla="*/ 239 h 239"/>
                <a:gd name="T96" fmla="*/ 0 w 61"/>
                <a:gd name="T97" fmla="*/ 239 h 239"/>
                <a:gd name="T98" fmla="*/ 0 w 61"/>
                <a:gd name="T99" fmla="*/ 239 h 239"/>
                <a:gd name="T100" fmla="*/ 0 w 61"/>
                <a:gd name="T101" fmla="*/ 239 h 2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1"/>
                <a:gd name="T154" fmla="*/ 0 h 239"/>
                <a:gd name="T155" fmla="*/ 61 w 61"/>
                <a:gd name="T156" fmla="*/ 239 h 2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1" h="239">
                  <a:moveTo>
                    <a:pt x="0" y="0"/>
                  </a:moveTo>
                  <a:lnTo>
                    <a:pt x="6" y="0"/>
                  </a:lnTo>
                  <a:lnTo>
                    <a:pt x="11" y="0"/>
                  </a:lnTo>
                  <a:lnTo>
                    <a:pt x="18" y="1"/>
                  </a:lnTo>
                  <a:lnTo>
                    <a:pt x="22" y="3"/>
                  </a:lnTo>
                  <a:lnTo>
                    <a:pt x="33" y="6"/>
                  </a:lnTo>
                  <a:lnTo>
                    <a:pt x="43" y="10"/>
                  </a:lnTo>
                  <a:lnTo>
                    <a:pt x="49" y="16"/>
                  </a:lnTo>
                  <a:lnTo>
                    <a:pt x="56" y="24"/>
                  </a:lnTo>
                  <a:lnTo>
                    <a:pt x="56" y="27"/>
                  </a:lnTo>
                  <a:lnTo>
                    <a:pt x="58" y="31"/>
                  </a:lnTo>
                  <a:lnTo>
                    <a:pt x="58" y="34"/>
                  </a:lnTo>
                  <a:lnTo>
                    <a:pt x="61" y="39"/>
                  </a:lnTo>
                  <a:lnTo>
                    <a:pt x="58" y="44"/>
                  </a:lnTo>
                  <a:lnTo>
                    <a:pt x="58" y="47"/>
                  </a:lnTo>
                  <a:lnTo>
                    <a:pt x="56" y="51"/>
                  </a:lnTo>
                  <a:lnTo>
                    <a:pt x="56" y="54"/>
                  </a:lnTo>
                  <a:lnTo>
                    <a:pt x="49" y="62"/>
                  </a:lnTo>
                  <a:lnTo>
                    <a:pt x="43" y="68"/>
                  </a:lnTo>
                  <a:lnTo>
                    <a:pt x="33" y="72"/>
                  </a:lnTo>
                  <a:lnTo>
                    <a:pt x="22" y="77"/>
                  </a:lnTo>
                  <a:lnTo>
                    <a:pt x="18" y="77"/>
                  </a:lnTo>
                  <a:lnTo>
                    <a:pt x="11" y="78"/>
                  </a:lnTo>
                  <a:lnTo>
                    <a:pt x="6" y="78"/>
                  </a:lnTo>
                  <a:lnTo>
                    <a:pt x="0" y="80"/>
                  </a:lnTo>
                  <a:lnTo>
                    <a:pt x="6" y="80"/>
                  </a:lnTo>
                  <a:lnTo>
                    <a:pt x="11" y="80"/>
                  </a:lnTo>
                  <a:lnTo>
                    <a:pt x="18" y="81"/>
                  </a:lnTo>
                  <a:lnTo>
                    <a:pt x="22" y="83"/>
                  </a:lnTo>
                  <a:lnTo>
                    <a:pt x="33" y="86"/>
                  </a:lnTo>
                  <a:lnTo>
                    <a:pt x="43" y="91"/>
                  </a:lnTo>
                  <a:lnTo>
                    <a:pt x="49" y="97"/>
                  </a:lnTo>
                  <a:lnTo>
                    <a:pt x="56" y="104"/>
                  </a:lnTo>
                  <a:lnTo>
                    <a:pt x="56" y="107"/>
                  </a:lnTo>
                  <a:lnTo>
                    <a:pt x="58" y="112"/>
                  </a:lnTo>
                  <a:lnTo>
                    <a:pt x="58" y="115"/>
                  </a:lnTo>
                  <a:lnTo>
                    <a:pt x="61" y="119"/>
                  </a:lnTo>
                  <a:lnTo>
                    <a:pt x="58" y="124"/>
                  </a:lnTo>
                  <a:lnTo>
                    <a:pt x="58" y="127"/>
                  </a:lnTo>
                  <a:lnTo>
                    <a:pt x="56" y="131"/>
                  </a:lnTo>
                  <a:lnTo>
                    <a:pt x="56" y="135"/>
                  </a:lnTo>
                  <a:lnTo>
                    <a:pt x="49" y="142"/>
                  </a:lnTo>
                  <a:lnTo>
                    <a:pt x="43" y="148"/>
                  </a:lnTo>
                  <a:lnTo>
                    <a:pt x="33" y="153"/>
                  </a:lnTo>
                  <a:lnTo>
                    <a:pt x="22" y="156"/>
                  </a:lnTo>
                  <a:lnTo>
                    <a:pt x="18" y="157"/>
                  </a:lnTo>
                  <a:lnTo>
                    <a:pt x="11" y="159"/>
                  </a:lnTo>
                  <a:lnTo>
                    <a:pt x="6" y="159"/>
                  </a:lnTo>
                  <a:lnTo>
                    <a:pt x="0" y="159"/>
                  </a:lnTo>
                  <a:lnTo>
                    <a:pt x="6" y="160"/>
                  </a:lnTo>
                  <a:lnTo>
                    <a:pt x="11" y="160"/>
                  </a:lnTo>
                  <a:lnTo>
                    <a:pt x="18" y="162"/>
                  </a:lnTo>
                  <a:lnTo>
                    <a:pt x="22" y="163"/>
                  </a:lnTo>
                  <a:lnTo>
                    <a:pt x="33" y="166"/>
                  </a:lnTo>
                  <a:lnTo>
                    <a:pt x="43" y="171"/>
                  </a:lnTo>
                  <a:lnTo>
                    <a:pt x="49" y="177"/>
                  </a:lnTo>
                  <a:lnTo>
                    <a:pt x="56" y="185"/>
                  </a:lnTo>
                  <a:lnTo>
                    <a:pt x="56" y="188"/>
                  </a:lnTo>
                  <a:lnTo>
                    <a:pt x="58" y="192"/>
                  </a:lnTo>
                  <a:lnTo>
                    <a:pt x="58" y="195"/>
                  </a:lnTo>
                  <a:lnTo>
                    <a:pt x="61" y="200"/>
                  </a:lnTo>
                  <a:lnTo>
                    <a:pt x="58" y="204"/>
                  </a:lnTo>
                  <a:lnTo>
                    <a:pt x="58" y="207"/>
                  </a:lnTo>
                  <a:lnTo>
                    <a:pt x="56" y="212"/>
                  </a:lnTo>
                  <a:lnTo>
                    <a:pt x="56" y="215"/>
                  </a:lnTo>
                  <a:lnTo>
                    <a:pt x="49" y="222"/>
                  </a:lnTo>
                  <a:lnTo>
                    <a:pt x="43" y="229"/>
                  </a:lnTo>
                  <a:lnTo>
                    <a:pt x="33" y="233"/>
                  </a:lnTo>
                  <a:lnTo>
                    <a:pt x="22" y="236"/>
                  </a:lnTo>
                  <a:lnTo>
                    <a:pt x="18" y="238"/>
                  </a:lnTo>
                  <a:lnTo>
                    <a:pt x="11" y="239"/>
                  </a:lnTo>
                  <a:lnTo>
                    <a:pt x="6" y="239"/>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path>
              </a:pathLst>
            </a:custGeom>
            <a:noFill/>
            <a:ln w="889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905" name="Rectangle 110">
              <a:extLst>
                <a:ext uri="{FF2B5EF4-FFF2-40B4-BE49-F238E27FC236}">
                  <a16:creationId xmlns:a16="http://schemas.microsoft.com/office/drawing/2014/main" id="{71197385-B025-475D-8CAB-6BA462976997}"/>
                </a:ext>
              </a:extLst>
            </p:cNvPr>
            <p:cNvSpPr>
              <a:spLocks noChangeArrowheads="1"/>
            </p:cNvSpPr>
            <p:nvPr/>
          </p:nvSpPr>
          <p:spPr bwMode="auto">
            <a:xfrm>
              <a:off x="6748" y="3060"/>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000">
                  <a:solidFill>
                    <a:srgbClr val="000000"/>
                  </a:solidFill>
                  <a:latin typeface="Times New Roman" panose="02020603050405020304" pitchFamily="18" charset="0"/>
                </a:rPr>
                <a:t>L</a:t>
              </a:r>
            </a:p>
          </p:txBody>
        </p:sp>
        <p:sp>
          <p:nvSpPr>
            <p:cNvPr id="34906" name="Rectangle 111">
              <a:extLst>
                <a:ext uri="{FF2B5EF4-FFF2-40B4-BE49-F238E27FC236}">
                  <a16:creationId xmlns:a16="http://schemas.microsoft.com/office/drawing/2014/main" id="{C8C3A441-21E1-4964-ACF4-4D6BE6842B53}"/>
                </a:ext>
              </a:extLst>
            </p:cNvPr>
            <p:cNvSpPr>
              <a:spLocks noChangeArrowheads="1"/>
            </p:cNvSpPr>
            <p:nvPr/>
          </p:nvSpPr>
          <p:spPr bwMode="auto">
            <a:xfrm>
              <a:off x="6748" y="3780"/>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000">
                  <a:solidFill>
                    <a:srgbClr val="000000"/>
                  </a:solidFill>
                  <a:latin typeface="Times New Roman" panose="02020603050405020304" pitchFamily="18" charset="0"/>
                </a:rPr>
                <a:t>R</a:t>
              </a:r>
            </a:p>
          </p:txBody>
        </p:sp>
      </p:grpSp>
      <p:grpSp>
        <p:nvGrpSpPr>
          <p:cNvPr id="29" name="Group 208">
            <a:extLst>
              <a:ext uri="{FF2B5EF4-FFF2-40B4-BE49-F238E27FC236}">
                <a16:creationId xmlns:a16="http://schemas.microsoft.com/office/drawing/2014/main" id="{1DCFD98A-5021-46B6-BBD0-8D5E4F4B4772}"/>
              </a:ext>
            </a:extLst>
          </p:cNvPr>
          <p:cNvGrpSpPr>
            <a:grpSpLocks/>
          </p:cNvGrpSpPr>
          <p:nvPr/>
        </p:nvGrpSpPr>
        <p:grpSpPr bwMode="auto">
          <a:xfrm>
            <a:off x="5189538" y="838200"/>
            <a:ext cx="3562350" cy="1095375"/>
            <a:chOff x="3269" y="528"/>
            <a:chExt cx="2244" cy="690"/>
          </a:xfrm>
        </p:grpSpPr>
        <p:grpSp>
          <p:nvGrpSpPr>
            <p:cNvPr id="34895" name="Group 118">
              <a:extLst>
                <a:ext uri="{FF2B5EF4-FFF2-40B4-BE49-F238E27FC236}">
                  <a16:creationId xmlns:a16="http://schemas.microsoft.com/office/drawing/2014/main" id="{6F0012A5-7CB2-4915-BD58-A7BCF36052D2}"/>
                </a:ext>
              </a:extLst>
            </p:cNvPr>
            <p:cNvGrpSpPr>
              <a:grpSpLocks/>
            </p:cNvGrpSpPr>
            <p:nvPr/>
          </p:nvGrpSpPr>
          <p:grpSpPr bwMode="auto">
            <a:xfrm>
              <a:off x="3426" y="528"/>
              <a:ext cx="2082" cy="690"/>
              <a:chOff x="2250" y="5490"/>
              <a:chExt cx="5204" cy="1815"/>
            </a:xfrm>
          </p:grpSpPr>
          <p:sp>
            <p:nvSpPr>
              <p:cNvPr id="34901" name="Line 119">
                <a:extLst>
                  <a:ext uri="{FF2B5EF4-FFF2-40B4-BE49-F238E27FC236}">
                    <a16:creationId xmlns:a16="http://schemas.microsoft.com/office/drawing/2014/main" id="{E0762694-E46B-448A-9021-4E9FDB23436F}"/>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902" name="Line 120">
                <a:extLst>
                  <a:ext uri="{FF2B5EF4-FFF2-40B4-BE49-F238E27FC236}">
                    <a16:creationId xmlns:a16="http://schemas.microsoft.com/office/drawing/2014/main" id="{05BFCF01-0A60-4306-B8D0-621250DA5C4F}"/>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4896" name="Rectangle 121">
              <a:extLst>
                <a:ext uri="{FF2B5EF4-FFF2-40B4-BE49-F238E27FC236}">
                  <a16:creationId xmlns:a16="http://schemas.microsoft.com/office/drawing/2014/main" id="{58F792DC-23DD-4424-AF8C-58B3ABF6C8C1}"/>
                </a:ext>
              </a:extLst>
            </p:cNvPr>
            <p:cNvSpPr>
              <a:spLocks noChangeArrowheads="1"/>
            </p:cNvSpPr>
            <p:nvPr/>
          </p:nvSpPr>
          <p:spPr bwMode="auto">
            <a:xfrm>
              <a:off x="3269" y="576"/>
              <a:ext cx="27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u1</a:t>
              </a:r>
              <a:endParaRPr lang="en-US" altLang="zh-CN" sz="1600">
                <a:latin typeface="Times New Roman" panose="02020603050405020304" pitchFamily="18" charset="0"/>
              </a:endParaRPr>
            </a:p>
            <a:p>
              <a:endParaRPr lang="en-US" altLang="zh-CN" sz="1600">
                <a:latin typeface="Times New Roman" panose="02020603050405020304" pitchFamily="18" charset="0"/>
              </a:endParaRPr>
            </a:p>
          </p:txBody>
        </p:sp>
        <p:sp>
          <p:nvSpPr>
            <p:cNvPr id="34897" name="Rectangle 122">
              <a:extLst>
                <a:ext uri="{FF2B5EF4-FFF2-40B4-BE49-F238E27FC236}">
                  <a16:creationId xmlns:a16="http://schemas.microsoft.com/office/drawing/2014/main" id="{2440E1C0-2A8D-4AC3-AED8-35B27E2551DA}"/>
                </a:ext>
              </a:extLst>
            </p:cNvPr>
            <p:cNvSpPr>
              <a:spLocks noChangeArrowheads="1"/>
            </p:cNvSpPr>
            <p:nvPr/>
          </p:nvSpPr>
          <p:spPr bwMode="auto">
            <a:xfrm>
              <a:off x="5195" y="900"/>
              <a:ext cx="31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sz="1600">
                <a:solidFill>
                  <a:srgbClr val="040408"/>
                </a:solidFill>
                <a:latin typeface="Times New Roman" panose="02020603050405020304" pitchFamily="18" charset="0"/>
              </a:endParaRPr>
            </a:p>
          </p:txBody>
        </p:sp>
        <p:grpSp>
          <p:nvGrpSpPr>
            <p:cNvPr id="34898" name="Group 135">
              <a:extLst>
                <a:ext uri="{FF2B5EF4-FFF2-40B4-BE49-F238E27FC236}">
                  <a16:creationId xmlns:a16="http://schemas.microsoft.com/office/drawing/2014/main" id="{B121599B-AE2D-4A66-8604-2AA6406C1025}"/>
                </a:ext>
              </a:extLst>
            </p:cNvPr>
            <p:cNvGrpSpPr>
              <a:grpSpLocks/>
            </p:cNvGrpSpPr>
            <p:nvPr/>
          </p:nvGrpSpPr>
          <p:grpSpPr bwMode="auto">
            <a:xfrm>
              <a:off x="3501" y="737"/>
              <a:ext cx="1242" cy="306"/>
              <a:chOff x="2438" y="6057"/>
              <a:chExt cx="2295" cy="764"/>
            </a:xfrm>
          </p:grpSpPr>
          <p:sp>
            <p:nvSpPr>
              <p:cNvPr id="34899" name="Freeform 136">
                <a:extLst>
                  <a:ext uri="{FF2B5EF4-FFF2-40B4-BE49-F238E27FC236}">
                    <a16:creationId xmlns:a16="http://schemas.microsoft.com/office/drawing/2014/main" id="{62D98CFF-3C0F-4937-940F-7F91FA8A3D53}"/>
                  </a:ext>
                </a:extLst>
              </p:cNvPr>
              <p:cNvSpPr>
                <a:spLocks/>
              </p:cNvSpPr>
              <p:nvPr/>
            </p:nvSpPr>
            <p:spPr bwMode="auto">
              <a:xfrm>
                <a:off x="2438" y="6057"/>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900" name="Freeform 137">
                <a:extLst>
                  <a:ext uri="{FF2B5EF4-FFF2-40B4-BE49-F238E27FC236}">
                    <a16:creationId xmlns:a16="http://schemas.microsoft.com/office/drawing/2014/main" id="{36EA5485-753B-401F-A66A-4826BCD173E4}"/>
                  </a:ext>
                </a:extLst>
              </p:cNvPr>
              <p:cNvSpPr>
                <a:spLocks/>
              </p:cNvSpPr>
              <p:nvPr/>
            </p:nvSpPr>
            <p:spPr bwMode="auto">
              <a:xfrm flipV="1">
                <a:off x="3548" y="6402"/>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13793" name="Group 161">
            <a:extLst>
              <a:ext uri="{FF2B5EF4-FFF2-40B4-BE49-F238E27FC236}">
                <a16:creationId xmlns:a16="http://schemas.microsoft.com/office/drawing/2014/main" id="{F4B2AF80-1E5D-4D04-A8FF-0145AC1D4930}"/>
              </a:ext>
            </a:extLst>
          </p:cNvPr>
          <p:cNvGrpSpPr>
            <a:grpSpLocks/>
          </p:cNvGrpSpPr>
          <p:nvPr/>
        </p:nvGrpSpPr>
        <p:grpSpPr bwMode="auto">
          <a:xfrm>
            <a:off x="5578475" y="2273300"/>
            <a:ext cx="992188" cy="296863"/>
            <a:chOff x="2484" y="9579"/>
            <a:chExt cx="1562" cy="467"/>
          </a:xfrm>
        </p:grpSpPr>
        <p:grpSp>
          <p:nvGrpSpPr>
            <p:cNvPr id="34889" name="Group 162">
              <a:extLst>
                <a:ext uri="{FF2B5EF4-FFF2-40B4-BE49-F238E27FC236}">
                  <a16:creationId xmlns:a16="http://schemas.microsoft.com/office/drawing/2014/main" id="{72E43476-8983-4057-A0F1-8A833B843830}"/>
                </a:ext>
              </a:extLst>
            </p:cNvPr>
            <p:cNvGrpSpPr>
              <a:grpSpLocks/>
            </p:cNvGrpSpPr>
            <p:nvPr/>
          </p:nvGrpSpPr>
          <p:grpSpPr bwMode="auto">
            <a:xfrm>
              <a:off x="2484" y="9579"/>
              <a:ext cx="1562" cy="467"/>
              <a:chOff x="2484" y="9579"/>
              <a:chExt cx="1562" cy="467"/>
            </a:xfrm>
          </p:grpSpPr>
          <p:sp>
            <p:nvSpPr>
              <p:cNvPr id="34891" name="Freeform 163">
                <a:extLst>
                  <a:ext uri="{FF2B5EF4-FFF2-40B4-BE49-F238E27FC236}">
                    <a16:creationId xmlns:a16="http://schemas.microsoft.com/office/drawing/2014/main" id="{5C78FE33-1A4A-4308-94B0-91786B26F1F0}"/>
                  </a:ext>
                </a:extLst>
              </p:cNvPr>
              <p:cNvSpPr>
                <a:spLocks/>
              </p:cNvSpPr>
              <p:nvPr/>
            </p:nvSpPr>
            <p:spPr bwMode="auto">
              <a:xfrm>
                <a:off x="2484" y="9834"/>
                <a:ext cx="200" cy="212"/>
              </a:xfrm>
              <a:custGeom>
                <a:avLst/>
                <a:gdLst>
                  <a:gd name="T0" fmla="*/ 0 w 200"/>
                  <a:gd name="T1" fmla="*/ 212 h 212"/>
                  <a:gd name="T2" fmla="*/ 9 w 200"/>
                  <a:gd name="T3" fmla="*/ 203 h 212"/>
                  <a:gd name="T4" fmla="*/ 12 w 200"/>
                  <a:gd name="T5" fmla="*/ 200 h 212"/>
                  <a:gd name="T6" fmla="*/ 23 w 200"/>
                  <a:gd name="T7" fmla="*/ 186 h 212"/>
                  <a:gd name="T8" fmla="*/ 27 w 200"/>
                  <a:gd name="T9" fmla="*/ 182 h 212"/>
                  <a:gd name="T10" fmla="*/ 32 w 200"/>
                  <a:gd name="T11" fmla="*/ 177 h 212"/>
                  <a:gd name="T12" fmla="*/ 34 w 200"/>
                  <a:gd name="T13" fmla="*/ 174 h 212"/>
                  <a:gd name="T14" fmla="*/ 43 w 200"/>
                  <a:gd name="T15" fmla="*/ 165 h 212"/>
                  <a:gd name="T16" fmla="*/ 48 w 200"/>
                  <a:gd name="T17" fmla="*/ 160 h 212"/>
                  <a:gd name="T18" fmla="*/ 50 w 200"/>
                  <a:gd name="T19" fmla="*/ 157 h 212"/>
                  <a:gd name="T20" fmla="*/ 61 w 200"/>
                  <a:gd name="T21" fmla="*/ 144 h 212"/>
                  <a:gd name="T22" fmla="*/ 66 w 200"/>
                  <a:gd name="T23" fmla="*/ 141 h 212"/>
                  <a:gd name="T24" fmla="*/ 73 w 200"/>
                  <a:gd name="T25" fmla="*/ 132 h 212"/>
                  <a:gd name="T26" fmla="*/ 77 w 200"/>
                  <a:gd name="T27" fmla="*/ 127 h 212"/>
                  <a:gd name="T28" fmla="*/ 82 w 200"/>
                  <a:gd name="T29" fmla="*/ 123 h 212"/>
                  <a:gd name="T30" fmla="*/ 84 w 200"/>
                  <a:gd name="T31" fmla="*/ 120 h 212"/>
                  <a:gd name="T32" fmla="*/ 89 w 200"/>
                  <a:gd name="T33" fmla="*/ 115 h 212"/>
                  <a:gd name="T34" fmla="*/ 95 w 200"/>
                  <a:gd name="T35" fmla="*/ 106 h 212"/>
                  <a:gd name="T36" fmla="*/ 100 w 200"/>
                  <a:gd name="T37" fmla="*/ 103 h 212"/>
                  <a:gd name="T38" fmla="*/ 105 w 200"/>
                  <a:gd name="T39" fmla="*/ 98 h 212"/>
                  <a:gd name="T40" fmla="*/ 107 w 200"/>
                  <a:gd name="T41" fmla="*/ 94 h 212"/>
                  <a:gd name="T42" fmla="*/ 111 w 200"/>
                  <a:gd name="T43" fmla="*/ 89 h 212"/>
                  <a:gd name="T44" fmla="*/ 116 w 200"/>
                  <a:gd name="T45" fmla="*/ 86 h 212"/>
                  <a:gd name="T46" fmla="*/ 118 w 200"/>
                  <a:gd name="T47" fmla="*/ 82 h 212"/>
                  <a:gd name="T48" fmla="*/ 123 w 200"/>
                  <a:gd name="T49" fmla="*/ 77 h 212"/>
                  <a:gd name="T50" fmla="*/ 129 w 200"/>
                  <a:gd name="T51" fmla="*/ 69 h 212"/>
                  <a:gd name="T52" fmla="*/ 134 w 200"/>
                  <a:gd name="T53" fmla="*/ 65 h 212"/>
                  <a:gd name="T54" fmla="*/ 138 w 200"/>
                  <a:gd name="T55" fmla="*/ 62 h 212"/>
                  <a:gd name="T56" fmla="*/ 141 w 200"/>
                  <a:gd name="T57" fmla="*/ 57 h 212"/>
                  <a:gd name="T58" fmla="*/ 150 w 200"/>
                  <a:gd name="T59" fmla="*/ 50 h 212"/>
                  <a:gd name="T60" fmla="*/ 154 w 200"/>
                  <a:gd name="T61" fmla="*/ 45 h 212"/>
                  <a:gd name="T62" fmla="*/ 163 w 200"/>
                  <a:gd name="T63" fmla="*/ 35 h 212"/>
                  <a:gd name="T64" fmla="*/ 168 w 200"/>
                  <a:gd name="T65" fmla="*/ 30 h 212"/>
                  <a:gd name="T66" fmla="*/ 172 w 200"/>
                  <a:gd name="T67" fmla="*/ 26 h 212"/>
                  <a:gd name="T68" fmla="*/ 184 w 200"/>
                  <a:gd name="T69" fmla="*/ 15 h 212"/>
                  <a:gd name="T70" fmla="*/ 188 w 200"/>
                  <a:gd name="T71" fmla="*/ 10 h 212"/>
                  <a:gd name="T72" fmla="*/ 200 w 200"/>
                  <a:gd name="T73" fmla="*/ 0 h 2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0"/>
                  <a:gd name="T112" fmla="*/ 0 h 212"/>
                  <a:gd name="T113" fmla="*/ 200 w 200"/>
                  <a:gd name="T114" fmla="*/ 212 h 2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0" h="212">
                    <a:moveTo>
                      <a:pt x="0" y="212"/>
                    </a:moveTo>
                    <a:lnTo>
                      <a:pt x="9" y="203"/>
                    </a:lnTo>
                    <a:lnTo>
                      <a:pt x="12" y="200"/>
                    </a:lnTo>
                    <a:lnTo>
                      <a:pt x="23" y="186"/>
                    </a:lnTo>
                    <a:lnTo>
                      <a:pt x="27" y="182"/>
                    </a:lnTo>
                    <a:lnTo>
                      <a:pt x="32" y="177"/>
                    </a:lnTo>
                    <a:lnTo>
                      <a:pt x="34" y="174"/>
                    </a:lnTo>
                    <a:lnTo>
                      <a:pt x="43" y="165"/>
                    </a:lnTo>
                    <a:lnTo>
                      <a:pt x="48" y="160"/>
                    </a:lnTo>
                    <a:lnTo>
                      <a:pt x="50" y="157"/>
                    </a:lnTo>
                    <a:lnTo>
                      <a:pt x="61" y="144"/>
                    </a:lnTo>
                    <a:lnTo>
                      <a:pt x="66" y="141"/>
                    </a:lnTo>
                    <a:lnTo>
                      <a:pt x="73" y="132"/>
                    </a:lnTo>
                    <a:lnTo>
                      <a:pt x="77" y="127"/>
                    </a:lnTo>
                    <a:lnTo>
                      <a:pt x="82" y="123"/>
                    </a:lnTo>
                    <a:lnTo>
                      <a:pt x="84" y="120"/>
                    </a:lnTo>
                    <a:lnTo>
                      <a:pt x="89" y="115"/>
                    </a:lnTo>
                    <a:lnTo>
                      <a:pt x="95" y="106"/>
                    </a:lnTo>
                    <a:lnTo>
                      <a:pt x="100" y="103"/>
                    </a:lnTo>
                    <a:lnTo>
                      <a:pt x="105" y="98"/>
                    </a:lnTo>
                    <a:lnTo>
                      <a:pt x="107" y="94"/>
                    </a:lnTo>
                    <a:lnTo>
                      <a:pt x="111" y="89"/>
                    </a:lnTo>
                    <a:lnTo>
                      <a:pt x="116" y="86"/>
                    </a:lnTo>
                    <a:lnTo>
                      <a:pt x="118" y="82"/>
                    </a:lnTo>
                    <a:lnTo>
                      <a:pt x="123" y="77"/>
                    </a:lnTo>
                    <a:lnTo>
                      <a:pt x="129" y="69"/>
                    </a:lnTo>
                    <a:lnTo>
                      <a:pt x="134" y="65"/>
                    </a:lnTo>
                    <a:lnTo>
                      <a:pt x="138" y="62"/>
                    </a:lnTo>
                    <a:lnTo>
                      <a:pt x="141" y="57"/>
                    </a:lnTo>
                    <a:lnTo>
                      <a:pt x="150" y="50"/>
                    </a:lnTo>
                    <a:lnTo>
                      <a:pt x="154" y="45"/>
                    </a:lnTo>
                    <a:lnTo>
                      <a:pt x="163" y="35"/>
                    </a:lnTo>
                    <a:lnTo>
                      <a:pt x="168" y="30"/>
                    </a:lnTo>
                    <a:lnTo>
                      <a:pt x="172" y="26"/>
                    </a:lnTo>
                    <a:lnTo>
                      <a:pt x="184" y="15"/>
                    </a:lnTo>
                    <a:lnTo>
                      <a:pt x="188" y="10"/>
                    </a:lnTo>
                    <a:lnTo>
                      <a:pt x="20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892" name="Line 164">
                <a:extLst>
                  <a:ext uri="{FF2B5EF4-FFF2-40B4-BE49-F238E27FC236}">
                    <a16:creationId xmlns:a16="http://schemas.microsoft.com/office/drawing/2014/main" id="{70D865B9-1A56-4D72-9967-560286B93636}"/>
                  </a:ext>
                </a:extLst>
              </p:cNvPr>
              <p:cNvSpPr>
                <a:spLocks noChangeShapeType="1"/>
              </p:cNvSpPr>
              <p:nvPr/>
            </p:nvSpPr>
            <p:spPr bwMode="auto">
              <a:xfrm>
                <a:off x="2684" y="9855"/>
                <a:ext cx="0" cy="1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3" name="Line 165">
                <a:extLst>
                  <a:ext uri="{FF2B5EF4-FFF2-40B4-BE49-F238E27FC236}">
                    <a16:creationId xmlns:a16="http://schemas.microsoft.com/office/drawing/2014/main" id="{CFCD430C-FE80-43AC-A012-541FB8811C11}"/>
                  </a:ext>
                </a:extLst>
              </p:cNvPr>
              <p:cNvSpPr>
                <a:spLocks noChangeShapeType="1"/>
              </p:cNvSpPr>
              <p:nvPr/>
            </p:nvSpPr>
            <p:spPr bwMode="auto">
              <a:xfrm flipH="1" flipV="1">
                <a:off x="2804" y="9735"/>
                <a:ext cx="16" cy="3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4" name="Freeform 166">
                <a:extLst>
                  <a:ext uri="{FF2B5EF4-FFF2-40B4-BE49-F238E27FC236}">
                    <a16:creationId xmlns:a16="http://schemas.microsoft.com/office/drawing/2014/main" id="{A121002C-FF76-44C0-AE4F-F6825E632A43}"/>
                  </a:ext>
                </a:extLst>
              </p:cNvPr>
              <p:cNvSpPr>
                <a:spLocks/>
              </p:cNvSpPr>
              <p:nvPr/>
            </p:nvSpPr>
            <p:spPr bwMode="auto">
              <a:xfrm>
                <a:off x="2876" y="9579"/>
                <a:ext cx="1170" cy="450"/>
              </a:xfrm>
              <a:custGeom>
                <a:avLst/>
                <a:gdLst>
                  <a:gd name="T0" fmla="*/ 11 w 886"/>
                  <a:gd name="T1" fmla="*/ 116 h 421"/>
                  <a:gd name="T2" fmla="*/ 25 w 886"/>
                  <a:gd name="T3" fmla="*/ 104 h 421"/>
                  <a:gd name="T4" fmla="*/ 40 w 886"/>
                  <a:gd name="T5" fmla="*/ 94 h 421"/>
                  <a:gd name="T6" fmla="*/ 59 w 886"/>
                  <a:gd name="T7" fmla="*/ 81 h 421"/>
                  <a:gd name="T8" fmla="*/ 74 w 886"/>
                  <a:gd name="T9" fmla="*/ 71 h 421"/>
                  <a:gd name="T10" fmla="*/ 102 w 886"/>
                  <a:gd name="T11" fmla="*/ 54 h 421"/>
                  <a:gd name="T12" fmla="*/ 120 w 886"/>
                  <a:gd name="T13" fmla="*/ 45 h 421"/>
                  <a:gd name="T14" fmla="*/ 136 w 886"/>
                  <a:gd name="T15" fmla="*/ 37 h 421"/>
                  <a:gd name="T16" fmla="*/ 151 w 886"/>
                  <a:gd name="T17" fmla="*/ 31 h 421"/>
                  <a:gd name="T18" fmla="*/ 167 w 886"/>
                  <a:gd name="T19" fmla="*/ 25 h 421"/>
                  <a:gd name="T20" fmla="*/ 185 w 886"/>
                  <a:gd name="T21" fmla="*/ 19 h 421"/>
                  <a:gd name="T22" fmla="*/ 201 w 886"/>
                  <a:gd name="T23" fmla="*/ 13 h 421"/>
                  <a:gd name="T24" fmla="*/ 213 w 886"/>
                  <a:gd name="T25" fmla="*/ 10 h 421"/>
                  <a:gd name="T26" fmla="*/ 228 w 886"/>
                  <a:gd name="T27" fmla="*/ 6 h 421"/>
                  <a:gd name="T28" fmla="*/ 244 w 886"/>
                  <a:gd name="T29" fmla="*/ 4 h 421"/>
                  <a:gd name="T30" fmla="*/ 262 w 886"/>
                  <a:gd name="T31" fmla="*/ 1 h 421"/>
                  <a:gd name="T32" fmla="*/ 315 w 886"/>
                  <a:gd name="T33" fmla="*/ 1 h 421"/>
                  <a:gd name="T34" fmla="*/ 344 w 886"/>
                  <a:gd name="T35" fmla="*/ 4 h 421"/>
                  <a:gd name="T36" fmla="*/ 358 w 886"/>
                  <a:gd name="T37" fmla="*/ 6 h 421"/>
                  <a:gd name="T38" fmla="*/ 373 w 886"/>
                  <a:gd name="T39" fmla="*/ 9 h 421"/>
                  <a:gd name="T40" fmla="*/ 389 w 886"/>
                  <a:gd name="T41" fmla="*/ 13 h 421"/>
                  <a:gd name="T42" fmla="*/ 405 w 886"/>
                  <a:gd name="T43" fmla="*/ 18 h 421"/>
                  <a:gd name="T44" fmla="*/ 423 w 886"/>
                  <a:gd name="T45" fmla="*/ 24 h 421"/>
                  <a:gd name="T46" fmla="*/ 446 w 886"/>
                  <a:gd name="T47" fmla="*/ 33 h 421"/>
                  <a:gd name="T48" fmla="*/ 460 w 886"/>
                  <a:gd name="T49" fmla="*/ 40 h 421"/>
                  <a:gd name="T50" fmla="*/ 475 w 886"/>
                  <a:gd name="T51" fmla="*/ 47 h 421"/>
                  <a:gd name="T52" fmla="*/ 512 w 886"/>
                  <a:gd name="T53" fmla="*/ 68 h 421"/>
                  <a:gd name="T54" fmla="*/ 528 w 886"/>
                  <a:gd name="T55" fmla="*/ 77 h 421"/>
                  <a:gd name="T56" fmla="*/ 543 w 886"/>
                  <a:gd name="T57" fmla="*/ 87 h 421"/>
                  <a:gd name="T58" fmla="*/ 559 w 886"/>
                  <a:gd name="T59" fmla="*/ 98 h 421"/>
                  <a:gd name="T60" fmla="*/ 575 w 886"/>
                  <a:gd name="T61" fmla="*/ 109 h 421"/>
                  <a:gd name="T62" fmla="*/ 586 w 886"/>
                  <a:gd name="T63" fmla="*/ 121 h 421"/>
                  <a:gd name="T64" fmla="*/ 602 w 886"/>
                  <a:gd name="T65" fmla="*/ 133 h 421"/>
                  <a:gd name="T66" fmla="*/ 618 w 886"/>
                  <a:gd name="T67" fmla="*/ 145 h 421"/>
                  <a:gd name="T68" fmla="*/ 634 w 886"/>
                  <a:gd name="T69" fmla="*/ 159 h 421"/>
                  <a:gd name="T70" fmla="*/ 648 w 886"/>
                  <a:gd name="T71" fmla="*/ 171 h 421"/>
                  <a:gd name="T72" fmla="*/ 664 w 886"/>
                  <a:gd name="T73" fmla="*/ 186 h 421"/>
                  <a:gd name="T74" fmla="*/ 682 w 886"/>
                  <a:gd name="T75" fmla="*/ 204 h 421"/>
                  <a:gd name="T76" fmla="*/ 698 w 886"/>
                  <a:gd name="T77" fmla="*/ 219 h 421"/>
                  <a:gd name="T78" fmla="*/ 716 w 886"/>
                  <a:gd name="T79" fmla="*/ 238 h 421"/>
                  <a:gd name="T80" fmla="*/ 731 w 886"/>
                  <a:gd name="T81" fmla="*/ 253 h 421"/>
                  <a:gd name="T82" fmla="*/ 750 w 886"/>
                  <a:gd name="T83" fmla="*/ 272 h 421"/>
                  <a:gd name="T84" fmla="*/ 765 w 886"/>
                  <a:gd name="T85" fmla="*/ 288 h 421"/>
                  <a:gd name="T86" fmla="*/ 781 w 886"/>
                  <a:gd name="T87" fmla="*/ 304 h 421"/>
                  <a:gd name="T88" fmla="*/ 797 w 886"/>
                  <a:gd name="T89" fmla="*/ 321 h 421"/>
                  <a:gd name="T90" fmla="*/ 813 w 886"/>
                  <a:gd name="T91" fmla="*/ 336 h 421"/>
                  <a:gd name="T92" fmla="*/ 827 w 886"/>
                  <a:gd name="T93" fmla="*/ 354 h 421"/>
                  <a:gd name="T94" fmla="*/ 845 w 886"/>
                  <a:gd name="T95" fmla="*/ 374 h 421"/>
                  <a:gd name="T96" fmla="*/ 861 w 886"/>
                  <a:gd name="T97" fmla="*/ 391 h 421"/>
                  <a:gd name="T98" fmla="*/ 877 w 886"/>
                  <a:gd name="T99" fmla="*/ 409 h 4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6"/>
                  <a:gd name="T151" fmla="*/ 0 h 421"/>
                  <a:gd name="T152" fmla="*/ 886 w 886"/>
                  <a:gd name="T153" fmla="*/ 421 h 4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6" h="421">
                    <a:moveTo>
                      <a:pt x="0" y="124"/>
                    </a:moveTo>
                    <a:lnTo>
                      <a:pt x="4" y="121"/>
                    </a:lnTo>
                    <a:lnTo>
                      <a:pt x="6" y="118"/>
                    </a:lnTo>
                    <a:lnTo>
                      <a:pt x="11" y="116"/>
                    </a:lnTo>
                    <a:lnTo>
                      <a:pt x="15" y="112"/>
                    </a:lnTo>
                    <a:lnTo>
                      <a:pt x="18" y="109"/>
                    </a:lnTo>
                    <a:lnTo>
                      <a:pt x="22" y="107"/>
                    </a:lnTo>
                    <a:lnTo>
                      <a:pt x="25" y="104"/>
                    </a:lnTo>
                    <a:lnTo>
                      <a:pt x="29" y="101"/>
                    </a:lnTo>
                    <a:lnTo>
                      <a:pt x="34" y="98"/>
                    </a:lnTo>
                    <a:lnTo>
                      <a:pt x="38" y="95"/>
                    </a:lnTo>
                    <a:lnTo>
                      <a:pt x="40" y="94"/>
                    </a:lnTo>
                    <a:lnTo>
                      <a:pt x="45" y="90"/>
                    </a:lnTo>
                    <a:lnTo>
                      <a:pt x="52" y="86"/>
                    </a:lnTo>
                    <a:lnTo>
                      <a:pt x="56" y="83"/>
                    </a:lnTo>
                    <a:lnTo>
                      <a:pt x="59" y="81"/>
                    </a:lnTo>
                    <a:lnTo>
                      <a:pt x="63" y="78"/>
                    </a:lnTo>
                    <a:lnTo>
                      <a:pt x="68" y="75"/>
                    </a:lnTo>
                    <a:lnTo>
                      <a:pt x="72" y="74"/>
                    </a:lnTo>
                    <a:lnTo>
                      <a:pt x="74" y="71"/>
                    </a:lnTo>
                    <a:lnTo>
                      <a:pt x="79" y="68"/>
                    </a:lnTo>
                    <a:lnTo>
                      <a:pt x="86" y="63"/>
                    </a:lnTo>
                    <a:lnTo>
                      <a:pt x="97" y="57"/>
                    </a:lnTo>
                    <a:lnTo>
                      <a:pt x="102" y="54"/>
                    </a:lnTo>
                    <a:lnTo>
                      <a:pt x="106" y="54"/>
                    </a:lnTo>
                    <a:lnTo>
                      <a:pt x="111" y="48"/>
                    </a:lnTo>
                    <a:lnTo>
                      <a:pt x="117" y="47"/>
                    </a:lnTo>
                    <a:lnTo>
                      <a:pt x="120" y="45"/>
                    </a:lnTo>
                    <a:lnTo>
                      <a:pt x="124" y="43"/>
                    </a:lnTo>
                    <a:lnTo>
                      <a:pt x="127" y="40"/>
                    </a:lnTo>
                    <a:lnTo>
                      <a:pt x="133" y="40"/>
                    </a:lnTo>
                    <a:lnTo>
                      <a:pt x="136" y="37"/>
                    </a:lnTo>
                    <a:lnTo>
                      <a:pt x="140" y="36"/>
                    </a:lnTo>
                    <a:lnTo>
                      <a:pt x="142" y="34"/>
                    </a:lnTo>
                    <a:lnTo>
                      <a:pt x="145" y="33"/>
                    </a:lnTo>
                    <a:lnTo>
                      <a:pt x="151" y="31"/>
                    </a:lnTo>
                    <a:lnTo>
                      <a:pt x="154" y="30"/>
                    </a:lnTo>
                    <a:lnTo>
                      <a:pt x="158" y="28"/>
                    </a:lnTo>
                    <a:lnTo>
                      <a:pt x="161" y="27"/>
                    </a:lnTo>
                    <a:lnTo>
                      <a:pt x="167" y="25"/>
                    </a:lnTo>
                    <a:lnTo>
                      <a:pt x="170" y="24"/>
                    </a:lnTo>
                    <a:lnTo>
                      <a:pt x="174" y="22"/>
                    </a:lnTo>
                    <a:lnTo>
                      <a:pt x="179" y="19"/>
                    </a:lnTo>
                    <a:lnTo>
                      <a:pt x="185" y="19"/>
                    </a:lnTo>
                    <a:lnTo>
                      <a:pt x="188" y="18"/>
                    </a:lnTo>
                    <a:lnTo>
                      <a:pt x="192" y="16"/>
                    </a:lnTo>
                    <a:lnTo>
                      <a:pt x="194" y="15"/>
                    </a:lnTo>
                    <a:lnTo>
                      <a:pt x="201" y="13"/>
                    </a:lnTo>
                    <a:lnTo>
                      <a:pt x="204" y="13"/>
                    </a:lnTo>
                    <a:lnTo>
                      <a:pt x="208" y="12"/>
                    </a:lnTo>
                    <a:lnTo>
                      <a:pt x="210" y="12"/>
                    </a:lnTo>
                    <a:lnTo>
                      <a:pt x="213" y="10"/>
                    </a:lnTo>
                    <a:lnTo>
                      <a:pt x="219" y="9"/>
                    </a:lnTo>
                    <a:lnTo>
                      <a:pt x="222" y="7"/>
                    </a:lnTo>
                    <a:lnTo>
                      <a:pt x="226" y="7"/>
                    </a:lnTo>
                    <a:lnTo>
                      <a:pt x="228" y="6"/>
                    </a:lnTo>
                    <a:lnTo>
                      <a:pt x="235" y="6"/>
                    </a:lnTo>
                    <a:lnTo>
                      <a:pt x="238" y="6"/>
                    </a:lnTo>
                    <a:lnTo>
                      <a:pt x="242" y="6"/>
                    </a:lnTo>
                    <a:lnTo>
                      <a:pt x="244" y="4"/>
                    </a:lnTo>
                    <a:lnTo>
                      <a:pt x="247" y="4"/>
                    </a:lnTo>
                    <a:lnTo>
                      <a:pt x="253" y="3"/>
                    </a:lnTo>
                    <a:lnTo>
                      <a:pt x="260" y="3"/>
                    </a:lnTo>
                    <a:lnTo>
                      <a:pt x="262" y="1"/>
                    </a:lnTo>
                    <a:lnTo>
                      <a:pt x="276" y="1"/>
                    </a:lnTo>
                    <a:lnTo>
                      <a:pt x="278" y="0"/>
                    </a:lnTo>
                    <a:lnTo>
                      <a:pt x="312" y="0"/>
                    </a:lnTo>
                    <a:lnTo>
                      <a:pt x="315" y="1"/>
                    </a:lnTo>
                    <a:lnTo>
                      <a:pt x="328" y="1"/>
                    </a:lnTo>
                    <a:lnTo>
                      <a:pt x="330" y="3"/>
                    </a:lnTo>
                    <a:lnTo>
                      <a:pt x="340" y="3"/>
                    </a:lnTo>
                    <a:lnTo>
                      <a:pt x="344" y="4"/>
                    </a:lnTo>
                    <a:lnTo>
                      <a:pt x="346" y="4"/>
                    </a:lnTo>
                    <a:lnTo>
                      <a:pt x="349" y="6"/>
                    </a:lnTo>
                    <a:lnTo>
                      <a:pt x="355" y="6"/>
                    </a:lnTo>
                    <a:lnTo>
                      <a:pt x="358" y="6"/>
                    </a:lnTo>
                    <a:lnTo>
                      <a:pt x="362" y="6"/>
                    </a:lnTo>
                    <a:lnTo>
                      <a:pt x="364" y="7"/>
                    </a:lnTo>
                    <a:lnTo>
                      <a:pt x="371" y="7"/>
                    </a:lnTo>
                    <a:lnTo>
                      <a:pt x="373" y="9"/>
                    </a:lnTo>
                    <a:lnTo>
                      <a:pt x="378" y="10"/>
                    </a:lnTo>
                    <a:lnTo>
                      <a:pt x="380" y="12"/>
                    </a:lnTo>
                    <a:lnTo>
                      <a:pt x="383" y="12"/>
                    </a:lnTo>
                    <a:lnTo>
                      <a:pt x="389" y="13"/>
                    </a:lnTo>
                    <a:lnTo>
                      <a:pt x="392" y="13"/>
                    </a:lnTo>
                    <a:lnTo>
                      <a:pt x="396" y="15"/>
                    </a:lnTo>
                    <a:lnTo>
                      <a:pt x="398" y="16"/>
                    </a:lnTo>
                    <a:lnTo>
                      <a:pt x="405" y="18"/>
                    </a:lnTo>
                    <a:lnTo>
                      <a:pt x="407" y="19"/>
                    </a:lnTo>
                    <a:lnTo>
                      <a:pt x="412" y="19"/>
                    </a:lnTo>
                    <a:lnTo>
                      <a:pt x="417" y="22"/>
                    </a:lnTo>
                    <a:lnTo>
                      <a:pt x="423" y="24"/>
                    </a:lnTo>
                    <a:lnTo>
                      <a:pt x="426" y="25"/>
                    </a:lnTo>
                    <a:lnTo>
                      <a:pt x="430" y="27"/>
                    </a:lnTo>
                    <a:lnTo>
                      <a:pt x="441" y="31"/>
                    </a:lnTo>
                    <a:lnTo>
                      <a:pt x="446" y="33"/>
                    </a:lnTo>
                    <a:lnTo>
                      <a:pt x="448" y="34"/>
                    </a:lnTo>
                    <a:lnTo>
                      <a:pt x="451" y="36"/>
                    </a:lnTo>
                    <a:lnTo>
                      <a:pt x="457" y="37"/>
                    </a:lnTo>
                    <a:lnTo>
                      <a:pt x="460" y="40"/>
                    </a:lnTo>
                    <a:lnTo>
                      <a:pt x="464" y="40"/>
                    </a:lnTo>
                    <a:lnTo>
                      <a:pt x="466" y="43"/>
                    </a:lnTo>
                    <a:lnTo>
                      <a:pt x="473" y="45"/>
                    </a:lnTo>
                    <a:lnTo>
                      <a:pt x="475" y="47"/>
                    </a:lnTo>
                    <a:lnTo>
                      <a:pt x="491" y="54"/>
                    </a:lnTo>
                    <a:lnTo>
                      <a:pt x="494" y="57"/>
                    </a:lnTo>
                    <a:lnTo>
                      <a:pt x="507" y="63"/>
                    </a:lnTo>
                    <a:lnTo>
                      <a:pt x="512" y="68"/>
                    </a:lnTo>
                    <a:lnTo>
                      <a:pt x="516" y="71"/>
                    </a:lnTo>
                    <a:lnTo>
                      <a:pt x="519" y="74"/>
                    </a:lnTo>
                    <a:lnTo>
                      <a:pt x="525" y="75"/>
                    </a:lnTo>
                    <a:lnTo>
                      <a:pt x="528" y="77"/>
                    </a:lnTo>
                    <a:lnTo>
                      <a:pt x="532" y="80"/>
                    </a:lnTo>
                    <a:lnTo>
                      <a:pt x="534" y="81"/>
                    </a:lnTo>
                    <a:lnTo>
                      <a:pt x="541" y="84"/>
                    </a:lnTo>
                    <a:lnTo>
                      <a:pt x="543" y="87"/>
                    </a:lnTo>
                    <a:lnTo>
                      <a:pt x="546" y="90"/>
                    </a:lnTo>
                    <a:lnTo>
                      <a:pt x="550" y="94"/>
                    </a:lnTo>
                    <a:lnTo>
                      <a:pt x="552" y="95"/>
                    </a:lnTo>
                    <a:lnTo>
                      <a:pt x="559" y="98"/>
                    </a:lnTo>
                    <a:lnTo>
                      <a:pt x="562" y="101"/>
                    </a:lnTo>
                    <a:lnTo>
                      <a:pt x="566" y="103"/>
                    </a:lnTo>
                    <a:lnTo>
                      <a:pt x="568" y="107"/>
                    </a:lnTo>
                    <a:lnTo>
                      <a:pt x="575" y="109"/>
                    </a:lnTo>
                    <a:lnTo>
                      <a:pt x="577" y="112"/>
                    </a:lnTo>
                    <a:lnTo>
                      <a:pt x="580" y="116"/>
                    </a:lnTo>
                    <a:lnTo>
                      <a:pt x="584" y="118"/>
                    </a:lnTo>
                    <a:lnTo>
                      <a:pt x="586" y="121"/>
                    </a:lnTo>
                    <a:lnTo>
                      <a:pt x="593" y="124"/>
                    </a:lnTo>
                    <a:lnTo>
                      <a:pt x="596" y="127"/>
                    </a:lnTo>
                    <a:lnTo>
                      <a:pt x="600" y="130"/>
                    </a:lnTo>
                    <a:lnTo>
                      <a:pt x="602" y="133"/>
                    </a:lnTo>
                    <a:lnTo>
                      <a:pt x="609" y="136"/>
                    </a:lnTo>
                    <a:lnTo>
                      <a:pt x="611" y="139"/>
                    </a:lnTo>
                    <a:lnTo>
                      <a:pt x="614" y="144"/>
                    </a:lnTo>
                    <a:lnTo>
                      <a:pt x="618" y="145"/>
                    </a:lnTo>
                    <a:lnTo>
                      <a:pt x="623" y="150"/>
                    </a:lnTo>
                    <a:lnTo>
                      <a:pt x="627" y="151"/>
                    </a:lnTo>
                    <a:lnTo>
                      <a:pt x="630" y="156"/>
                    </a:lnTo>
                    <a:lnTo>
                      <a:pt x="634" y="159"/>
                    </a:lnTo>
                    <a:lnTo>
                      <a:pt x="636" y="162"/>
                    </a:lnTo>
                    <a:lnTo>
                      <a:pt x="643" y="165"/>
                    </a:lnTo>
                    <a:lnTo>
                      <a:pt x="645" y="169"/>
                    </a:lnTo>
                    <a:lnTo>
                      <a:pt x="648" y="171"/>
                    </a:lnTo>
                    <a:lnTo>
                      <a:pt x="652" y="175"/>
                    </a:lnTo>
                    <a:lnTo>
                      <a:pt x="657" y="178"/>
                    </a:lnTo>
                    <a:lnTo>
                      <a:pt x="661" y="183"/>
                    </a:lnTo>
                    <a:lnTo>
                      <a:pt x="664" y="186"/>
                    </a:lnTo>
                    <a:lnTo>
                      <a:pt x="668" y="189"/>
                    </a:lnTo>
                    <a:lnTo>
                      <a:pt x="670" y="192"/>
                    </a:lnTo>
                    <a:lnTo>
                      <a:pt x="677" y="197"/>
                    </a:lnTo>
                    <a:lnTo>
                      <a:pt x="682" y="204"/>
                    </a:lnTo>
                    <a:lnTo>
                      <a:pt x="686" y="207"/>
                    </a:lnTo>
                    <a:lnTo>
                      <a:pt x="691" y="212"/>
                    </a:lnTo>
                    <a:lnTo>
                      <a:pt x="695" y="215"/>
                    </a:lnTo>
                    <a:lnTo>
                      <a:pt x="698" y="219"/>
                    </a:lnTo>
                    <a:lnTo>
                      <a:pt x="702" y="222"/>
                    </a:lnTo>
                    <a:lnTo>
                      <a:pt x="704" y="225"/>
                    </a:lnTo>
                    <a:lnTo>
                      <a:pt x="711" y="230"/>
                    </a:lnTo>
                    <a:lnTo>
                      <a:pt x="716" y="238"/>
                    </a:lnTo>
                    <a:lnTo>
                      <a:pt x="720" y="241"/>
                    </a:lnTo>
                    <a:lnTo>
                      <a:pt x="725" y="245"/>
                    </a:lnTo>
                    <a:lnTo>
                      <a:pt x="729" y="248"/>
                    </a:lnTo>
                    <a:lnTo>
                      <a:pt x="731" y="253"/>
                    </a:lnTo>
                    <a:lnTo>
                      <a:pt x="736" y="256"/>
                    </a:lnTo>
                    <a:lnTo>
                      <a:pt x="738" y="260"/>
                    </a:lnTo>
                    <a:lnTo>
                      <a:pt x="745" y="265"/>
                    </a:lnTo>
                    <a:lnTo>
                      <a:pt x="750" y="272"/>
                    </a:lnTo>
                    <a:lnTo>
                      <a:pt x="754" y="275"/>
                    </a:lnTo>
                    <a:lnTo>
                      <a:pt x="759" y="280"/>
                    </a:lnTo>
                    <a:lnTo>
                      <a:pt x="763" y="285"/>
                    </a:lnTo>
                    <a:lnTo>
                      <a:pt x="765" y="288"/>
                    </a:lnTo>
                    <a:lnTo>
                      <a:pt x="770" y="292"/>
                    </a:lnTo>
                    <a:lnTo>
                      <a:pt x="772" y="295"/>
                    </a:lnTo>
                    <a:lnTo>
                      <a:pt x="779" y="300"/>
                    </a:lnTo>
                    <a:lnTo>
                      <a:pt x="781" y="304"/>
                    </a:lnTo>
                    <a:lnTo>
                      <a:pt x="784" y="309"/>
                    </a:lnTo>
                    <a:lnTo>
                      <a:pt x="788" y="312"/>
                    </a:lnTo>
                    <a:lnTo>
                      <a:pt x="793" y="316"/>
                    </a:lnTo>
                    <a:lnTo>
                      <a:pt x="797" y="321"/>
                    </a:lnTo>
                    <a:lnTo>
                      <a:pt x="799" y="324"/>
                    </a:lnTo>
                    <a:lnTo>
                      <a:pt x="804" y="330"/>
                    </a:lnTo>
                    <a:lnTo>
                      <a:pt x="809" y="333"/>
                    </a:lnTo>
                    <a:lnTo>
                      <a:pt x="813" y="336"/>
                    </a:lnTo>
                    <a:lnTo>
                      <a:pt x="815" y="342"/>
                    </a:lnTo>
                    <a:lnTo>
                      <a:pt x="818" y="345"/>
                    </a:lnTo>
                    <a:lnTo>
                      <a:pt x="822" y="350"/>
                    </a:lnTo>
                    <a:lnTo>
                      <a:pt x="827" y="354"/>
                    </a:lnTo>
                    <a:lnTo>
                      <a:pt x="831" y="357"/>
                    </a:lnTo>
                    <a:lnTo>
                      <a:pt x="833" y="362"/>
                    </a:lnTo>
                    <a:lnTo>
                      <a:pt x="838" y="366"/>
                    </a:lnTo>
                    <a:lnTo>
                      <a:pt x="845" y="374"/>
                    </a:lnTo>
                    <a:lnTo>
                      <a:pt x="849" y="379"/>
                    </a:lnTo>
                    <a:lnTo>
                      <a:pt x="852" y="383"/>
                    </a:lnTo>
                    <a:lnTo>
                      <a:pt x="856" y="388"/>
                    </a:lnTo>
                    <a:lnTo>
                      <a:pt x="861" y="391"/>
                    </a:lnTo>
                    <a:lnTo>
                      <a:pt x="865" y="395"/>
                    </a:lnTo>
                    <a:lnTo>
                      <a:pt x="867" y="400"/>
                    </a:lnTo>
                    <a:lnTo>
                      <a:pt x="872" y="404"/>
                    </a:lnTo>
                    <a:lnTo>
                      <a:pt x="877" y="409"/>
                    </a:lnTo>
                    <a:lnTo>
                      <a:pt x="879" y="412"/>
                    </a:lnTo>
                    <a:lnTo>
                      <a:pt x="883" y="416"/>
                    </a:lnTo>
                    <a:lnTo>
                      <a:pt x="886" y="42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4890" name="Line 167">
              <a:extLst>
                <a:ext uri="{FF2B5EF4-FFF2-40B4-BE49-F238E27FC236}">
                  <a16:creationId xmlns:a16="http://schemas.microsoft.com/office/drawing/2014/main" id="{3344DC62-B416-4D30-A4D5-6427470FDB93}"/>
                </a:ext>
              </a:extLst>
            </p:cNvPr>
            <p:cNvSpPr>
              <a:spLocks noChangeShapeType="1"/>
            </p:cNvSpPr>
            <p:nvPr/>
          </p:nvSpPr>
          <p:spPr bwMode="auto">
            <a:xfrm>
              <a:off x="2684" y="10020"/>
              <a:ext cx="12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832" name="Freeform 168">
            <a:extLst>
              <a:ext uri="{FF2B5EF4-FFF2-40B4-BE49-F238E27FC236}">
                <a16:creationId xmlns:a16="http://schemas.microsoft.com/office/drawing/2014/main" id="{D3706298-5218-4532-A5B4-BA3638D3B128}"/>
              </a:ext>
            </a:extLst>
          </p:cNvPr>
          <p:cNvSpPr>
            <a:spLocks/>
          </p:cNvSpPr>
          <p:nvPr/>
        </p:nvSpPr>
        <p:spPr bwMode="auto">
          <a:xfrm>
            <a:off x="6580188" y="2568575"/>
            <a:ext cx="115887" cy="96838"/>
          </a:xfrm>
          <a:custGeom>
            <a:avLst/>
            <a:gdLst>
              <a:gd name="T0" fmla="*/ 0 w 197"/>
              <a:gd name="T1" fmla="*/ 0 h 212"/>
              <a:gd name="T2" fmla="*/ 6 w 197"/>
              <a:gd name="T3" fmla="*/ 9 h 212"/>
              <a:gd name="T4" fmla="*/ 11 w 197"/>
              <a:gd name="T5" fmla="*/ 12 h 212"/>
              <a:gd name="T6" fmla="*/ 22 w 197"/>
              <a:gd name="T7" fmla="*/ 26 h 212"/>
              <a:gd name="T8" fmla="*/ 27 w 197"/>
              <a:gd name="T9" fmla="*/ 30 h 212"/>
              <a:gd name="T10" fmla="*/ 31 w 197"/>
              <a:gd name="T11" fmla="*/ 35 h 212"/>
              <a:gd name="T12" fmla="*/ 34 w 197"/>
              <a:gd name="T13" fmla="*/ 38 h 212"/>
              <a:gd name="T14" fmla="*/ 40 w 197"/>
              <a:gd name="T15" fmla="*/ 47 h 212"/>
              <a:gd name="T16" fmla="*/ 45 w 197"/>
              <a:gd name="T17" fmla="*/ 52 h 212"/>
              <a:gd name="T18" fmla="*/ 49 w 197"/>
              <a:gd name="T19" fmla="*/ 56 h 212"/>
              <a:gd name="T20" fmla="*/ 61 w 197"/>
              <a:gd name="T21" fmla="*/ 68 h 212"/>
              <a:gd name="T22" fmla="*/ 65 w 197"/>
              <a:gd name="T23" fmla="*/ 73 h 212"/>
              <a:gd name="T24" fmla="*/ 72 w 197"/>
              <a:gd name="T25" fmla="*/ 82 h 212"/>
              <a:gd name="T26" fmla="*/ 77 w 197"/>
              <a:gd name="T27" fmla="*/ 85 h 212"/>
              <a:gd name="T28" fmla="*/ 79 w 197"/>
              <a:gd name="T29" fmla="*/ 89 h 212"/>
              <a:gd name="T30" fmla="*/ 83 w 197"/>
              <a:gd name="T31" fmla="*/ 94 h 212"/>
              <a:gd name="T32" fmla="*/ 88 w 197"/>
              <a:gd name="T33" fmla="*/ 97 h 212"/>
              <a:gd name="T34" fmla="*/ 95 w 197"/>
              <a:gd name="T35" fmla="*/ 106 h 212"/>
              <a:gd name="T36" fmla="*/ 99 w 197"/>
              <a:gd name="T37" fmla="*/ 111 h 212"/>
              <a:gd name="T38" fmla="*/ 102 w 197"/>
              <a:gd name="T39" fmla="*/ 114 h 212"/>
              <a:gd name="T40" fmla="*/ 106 w 197"/>
              <a:gd name="T41" fmla="*/ 118 h 212"/>
              <a:gd name="T42" fmla="*/ 111 w 197"/>
              <a:gd name="T43" fmla="*/ 123 h 212"/>
              <a:gd name="T44" fmla="*/ 113 w 197"/>
              <a:gd name="T45" fmla="*/ 127 h 212"/>
              <a:gd name="T46" fmla="*/ 117 w 197"/>
              <a:gd name="T47" fmla="*/ 130 h 212"/>
              <a:gd name="T48" fmla="*/ 122 w 197"/>
              <a:gd name="T49" fmla="*/ 135 h 212"/>
              <a:gd name="T50" fmla="*/ 129 w 197"/>
              <a:gd name="T51" fmla="*/ 143 h 212"/>
              <a:gd name="T52" fmla="*/ 133 w 197"/>
              <a:gd name="T53" fmla="*/ 147 h 212"/>
              <a:gd name="T54" fmla="*/ 136 w 197"/>
              <a:gd name="T55" fmla="*/ 150 h 212"/>
              <a:gd name="T56" fmla="*/ 140 w 197"/>
              <a:gd name="T57" fmla="*/ 155 h 212"/>
              <a:gd name="T58" fmla="*/ 147 w 197"/>
              <a:gd name="T59" fmla="*/ 162 h 212"/>
              <a:gd name="T60" fmla="*/ 151 w 197"/>
              <a:gd name="T61" fmla="*/ 167 h 212"/>
              <a:gd name="T62" fmla="*/ 163 w 197"/>
              <a:gd name="T63" fmla="*/ 179 h 212"/>
              <a:gd name="T64" fmla="*/ 167 w 197"/>
              <a:gd name="T65" fmla="*/ 182 h 212"/>
              <a:gd name="T66" fmla="*/ 169 w 197"/>
              <a:gd name="T67" fmla="*/ 187 h 212"/>
              <a:gd name="T68" fmla="*/ 181 w 197"/>
              <a:gd name="T69" fmla="*/ 197 h 212"/>
              <a:gd name="T70" fmla="*/ 185 w 197"/>
              <a:gd name="T71" fmla="*/ 202 h 212"/>
              <a:gd name="T72" fmla="*/ 197 w 197"/>
              <a:gd name="T73" fmla="*/ 212 h 2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212"/>
              <a:gd name="T113" fmla="*/ 197 w 197"/>
              <a:gd name="T114" fmla="*/ 212 h 2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212">
                <a:moveTo>
                  <a:pt x="0" y="0"/>
                </a:moveTo>
                <a:lnTo>
                  <a:pt x="6" y="9"/>
                </a:lnTo>
                <a:lnTo>
                  <a:pt x="11" y="12"/>
                </a:lnTo>
                <a:lnTo>
                  <a:pt x="22" y="26"/>
                </a:lnTo>
                <a:lnTo>
                  <a:pt x="27" y="30"/>
                </a:lnTo>
                <a:lnTo>
                  <a:pt x="31" y="35"/>
                </a:lnTo>
                <a:lnTo>
                  <a:pt x="34" y="38"/>
                </a:lnTo>
                <a:lnTo>
                  <a:pt x="40" y="47"/>
                </a:lnTo>
                <a:lnTo>
                  <a:pt x="45" y="52"/>
                </a:lnTo>
                <a:lnTo>
                  <a:pt x="49" y="56"/>
                </a:lnTo>
                <a:lnTo>
                  <a:pt x="61" y="68"/>
                </a:lnTo>
                <a:lnTo>
                  <a:pt x="65" y="73"/>
                </a:lnTo>
                <a:lnTo>
                  <a:pt x="72" y="82"/>
                </a:lnTo>
                <a:lnTo>
                  <a:pt x="77" y="85"/>
                </a:lnTo>
                <a:lnTo>
                  <a:pt x="79" y="89"/>
                </a:lnTo>
                <a:lnTo>
                  <a:pt x="83" y="94"/>
                </a:lnTo>
                <a:lnTo>
                  <a:pt x="88" y="97"/>
                </a:lnTo>
                <a:lnTo>
                  <a:pt x="95" y="106"/>
                </a:lnTo>
                <a:lnTo>
                  <a:pt x="99" y="111"/>
                </a:lnTo>
                <a:lnTo>
                  <a:pt x="102" y="114"/>
                </a:lnTo>
                <a:lnTo>
                  <a:pt x="106" y="118"/>
                </a:lnTo>
                <a:lnTo>
                  <a:pt x="111" y="123"/>
                </a:lnTo>
                <a:lnTo>
                  <a:pt x="113" y="127"/>
                </a:lnTo>
                <a:lnTo>
                  <a:pt x="117" y="130"/>
                </a:lnTo>
                <a:lnTo>
                  <a:pt x="122" y="135"/>
                </a:lnTo>
                <a:lnTo>
                  <a:pt x="129" y="143"/>
                </a:lnTo>
                <a:lnTo>
                  <a:pt x="133" y="147"/>
                </a:lnTo>
                <a:lnTo>
                  <a:pt x="136" y="150"/>
                </a:lnTo>
                <a:lnTo>
                  <a:pt x="140" y="155"/>
                </a:lnTo>
                <a:lnTo>
                  <a:pt x="147" y="162"/>
                </a:lnTo>
                <a:lnTo>
                  <a:pt x="151" y="167"/>
                </a:lnTo>
                <a:lnTo>
                  <a:pt x="163" y="179"/>
                </a:lnTo>
                <a:lnTo>
                  <a:pt x="167" y="182"/>
                </a:lnTo>
                <a:lnTo>
                  <a:pt x="169" y="187"/>
                </a:lnTo>
                <a:lnTo>
                  <a:pt x="181" y="197"/>
                </a:lnTo>
                <a:lnTo>
                  <a:pt x="185" y="202"/>
                </a:lnTo>
                <a:lnTo>
                  <a:pt x="197" y="212"/>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13799" name="Group 169">
            <a:extLst>
              <a:ext uri="{FF2B5EF4-FFF2-40B4-BE49-F238E27FC236}">
                <a16:creationId xmlns:a16="http://schemas.microsoft.com/office/drawing/2014/main" id="{ADAAB309-BFF8-40F0-B9FD-1FF1B18030E1}"/>
              </a:ext>
            </a:extLst>
          </p:cNvPr>
          <p:cNvGrpSpPr>
            <a:grpSpLocks/>
          </p:cNvGrpSpPr>
          <p:nvPr/>
        </p:nvGrpSpPr>
        <p:grpSpPr bwMode="auto">
          <a:xfrm>
            <a:off x="6688138" y="2524125"/>
            <a:ext cx="865187" cy="288925"/>
            <a:chOff x="4256" y="9965"/>
            <a:chExt cx="1362" cy="456"/>
          </a:xfrm>
        </p:grpSpPr>
        <p:sp>
          <p:nvSpPr>
            <p:cNvPr id="34885" name="Line 170">
              <a:extLst>
                <a:ext uri="{FF2B5EF4-FFF2-40B4-BE49-F238E27FC236}">
                  <a16:creationId xmlns:a16="http://schemas.microsoft.com/office/drawing/2014/main" id="{E0339847-9FDF-48C4-87EA-704460BBB58C}"/>
                </a:ext>
              </a:extLst>
            </p:cNvPr>
            <p:cNvSpPr>
              <a:spLocks noChangeShapeType="1"/>
            </p:cNvSpPr>
            <p:nvPr/>
          </p:nvSpPr>
          <p:spPr bwMode="auto">
            <a:xfrm flipV="1">
              <a:off x="4256" y="9995"/>
              <a:ext cx="0" cy="15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86" name="Line 171">
              <a:extLst>
                <a:ext uri="{FF2B5EF4-FFF2-40B4-BE49-F238E27FC236}">
                  <a16:creationId xmlns:a16="http://schemas.microsoft.com/office/drawing/2014/main" id="{A7B5FAA5-1730-460A-AEEC-3C4C60543B50}"/>
                </a:ext>
              </a:extLst>
            </p:cNvPr>
            <p:cNvSpPr>
              <a:spLocks noChangeShapeType="1"/>
            </p:cNvSpPr>
            <p:nvPr/>
          </p:nvSpPr>
          <p:spPr bwMode="auto">
            <a:xfrm flipH="1">
              <a:off x="4376" y="9965"/>
              <a:ext cx="16" cy="30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87" name="Freeform 172">
              <a:extLst>
                <a:ext uri="{FF2B5EF4-FFF2-40B4-BE49-F238E27FC236}">
                  <a16:creationId xmlns:a16="http://schemas.microsoft.com/office/drawing/2014/main" id="{FD2B1C48-08C8-4FA9-A56C-070B01D0096A}"/>
                </a:ext>
              </a:extLst>
            </p:cNvPr>
            <p:cNvSpPr>
              <a:spLocks/>
            </p:cNvSpPr>
            <p:nvPr/>
          </p:nvSpPr>
          <p:spPr bwMode="auto">
            <a:xfrm flipV="1">
              <a:off x="4448" y="9971"/>
              <a:ext cx="1170" cy="450"/>
            </a:xfrm>
            <a:custGeom>
              <a:avLst/>
              <a:gdLst>
                <a:gd name="T0" fmla="*/ 11 w 886"/>
                <a:gd name="T1" fmla="*/ 116 h 421"/>
                <a:gd name="T2" fmla="*/ 25 w 886"/>
                <a:gd name="T3" fmla="*/ 104 h 421"/>
                <a:gd name="T4" fmla="*/ 40 w 886"/>
                <a:gd name="T5" fmla="*/ 94 h 421"/>
                <a:gd name="T6" fmla="*/ 59 w 886"/>
                <a:gd name="T7" fmla="*/ 81 h 421"/>
                <a:gd name="T8" fmla="*/ 74 w 886"/>
                <a:gd name="T9" fmla="*/ 71 h 421"/>
                <a:gd name="T10" fmla="*/ 102 w 886"/>
                <a:gd name="T11" fmla="*/ 54 h 421"/>
                <a:gd name="T12" fmla="*/ 120 w 886"/>
                <a:gd name="T13" fmla="*/ 45 h 421"/>
                <a:gd name="T14" fmla="*/ 136 w 886"/>
                <a:gd name="T15" fmla="*/ 37 h 421"/>
                <a:gd name="T16" fmla="*/ 151 w 886"/>
                <a:gd name="T17" fmla="*/ 31 h 421"/>
                <a:gd name="T18" fmla="*/ 167 w 886"/>
                <a:gd name="T19" fmla="*/ 25 h 421"/>
                <a:gd name="T20" fmla="*/ 185 w 886"/>
                <a:gd name="T21" fmla="*/ 19 h 421"/>
                <a:gd name="T22" fmla="*/ 201 w 886"/>
                <a:gd name="T23" fmla="*/ 13 h 421"/>
                <a:gd name="T24" fmla="*/ 213 w 886"/>
                <a:gd name="T25" fmla="*/ 10 h 421"/>
                <a:gd name="T26" fmla="*/ 228 w 886"/>
                <a:gd name="T27" fmla="*/ 6 h 421"/>
                <a:gd name="T28" fmla="*/ 244 w 886"/>
                <a:gd name="T29" fmla="*/ 4 h 421"/>
                <a:gd name="T30" fmla="*/ 262 w 886"/>
                <a:gd name="T31" fmla="*/ 1 h 421"/>
                <a:gd name="T32" fmla="*/ 315 w 886"/>
                <a:gd name="T33" fmla="*/ 1 h 421"/>
                <a:gd name="T34" fmla="*/ 344 w 886"/>
                <a:gd name="T35" fmla="*/ 4 h 421"/>
                <a:gd name="T36" fmla="*/ 358 w 886"/>
                <a:gd name="T37" fmla="*/ 6 h 421"/>
                <a:gd name="T38" fmla="*/ 373 w 886"/>
                <a:gd name="T39" fmla="*/ 9 h 421"/>
                <a:gd name="T40" fmla="*/ 389 w 886"/>
                <a:gd name="T41" fmla="*/ 13 h 421"/>
                <a:gd name="T42" fmla="*/ 405 w 886"/>
                <a:gd name="T43" fmla="*/ 18 h 421"/>
                <a:gd name="T44" fmla="*/ 423 w 886"/>
                <a:gd name="T45" fmla="*/ 24 h 421"/>
                <a:gd name="T46" fmla="*/ 446 w 886"/>
                <a:gd name="T47" fmla="*/ 33 h 421"/>
                <a:gd name="T48" fmla="*/ 460 w 886"/>
                <a:gd name="T49" fmla="*/ 40 h 421"/>
                <a:gd name="T50" fmla="*/ 475 w 886"/>
                <a:gd name="T51" fmla="*/ 47 h 421"/>
                <a:gd name="T52" fmla="*/ 512 w 886"/>
                <a:gd name="T53" fmla="*/ 68 h 421"/>
                <a:gd name="T54" fmla="*/ 528 w 886"/>
                <a:gd name="T55" fmla="*/ 77 h 421"/>
                <a:gd name="T56" fmla="*/ 543 w 886"/>
                <a:gd name="T57" fmla="*/ 87 h 421"/>
                <a:gd name="T58" fmla="*/ 559 w 886"/>
                <a:gd name="T59" fmla="*/ 98 h 421"/>
                <a:gd name="T60" fmla="*/ 575 w 886"/>
                <a:gd name="T61" fmla="*/ 109 h 421"/>
                <a:gd name="T62" fmla="*/ 586 w 886"/>
                <a:gd name="T63" fmla="*/ 121 h 421"/>
                <a:gd name="T64" fmla="*/ 602 w 886"/>
                <a:gd name="T65" fmla="*/ 133 h 421"/>
                <a:gd name="T66" fmla="*/ 618 w 886"/>
                <a:gd name="T67" fmla="*/ 145 h 421"/>
                <a:gd name="T68" fmla="*/ 634 w 886"/>
                <a:gd name="T69" fmla="*/ 159 h 421"/>
                <a:gd name="T70" fmla="*/ 648 w 886"/>
                <a:gd name="T71" fmla="*/ 171 h 421"/>
                <a:gd name="T72" fmla="*/ 664 w 886"/>
                <a:gd name="T73" fmla="*/ 186 h 421"/>
                <a:gd name="T74" fmla="*/ 682 w 886"/>
                <a:gd name="T75" fmla="*/ 204 h 421"/>
                <a:gd name="T76" fmla="*/ 698 w 886"/>
                <a:gd name="T77" fmla="*/ 219 h 421"/>
                <a:gd name="T78" fmla="*/ 716 w 886"/>
                <a:gd name="T79" fmla="*/ 238 h 421"/>
                <a:gd name="T80" fmla="*/ 731 w 886"/>
                <a:gd name="T81" fmla="*/ 253 h 421"/>
                <a:gd name="T82" fmla="*/ 750 w 886"/>
                <a:gd name="T83" fmla="*/ 272 h 421"/>
                <a:gd name="T84" fmla="*/ 765 w 886"/>
                <a:gd name="T85" fmla="*/ 288 h 421"/>
                <a:gd name="T86" fmla="*/ 781 w 886"/>
                <a:gd name="T87" fmla="*/ 304 h 421"/>
                <a:gd name="T88" fmla="*/ 797 w 886"/>
                <a:gd name="T89" fmla="*/ 321 h 421"/>
                <a:gd name="T90" fmla="*/ 813 w 886"/>
                <a:gd name="T91" fmla="*/ 336 h 421"/>
                <a:gd name="T92" fmla="*/ 827 w 886"/>
                <a:gd name="T93" fmla="*/ 354 h 421"/>
                <a:gd name="T94" fmla="*/ 845 w 886"/>
                <a:gd name="T95" fmla="*/ 374 h 421"/>
                <a:gd name="T96" fmla="*/ 861 w 886"/>
                <a:gd name="T97" fmla="*/ 391 h 421"/>
                <a:gd name="T98" fmla="*/ 877 w 886"/>
                <a:gd name="T99" fmla="*/ 409 h 4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6"/>
                <a:gd name="T151" fmla="*/ 0 h 421"/>
                <a:gd name="T152" fmla="*/ 886 w 886"/>
                <a:gd name="T153" fmla="*/ 421 h 4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6" h="421">
                  <a:moveTo>
                    <a:pt x="0" y="124"/>
                  </a:moveTo>
                  <a:lnTo>
                    <a:pt x="4" y="121"/>
                  </a:lnTo>
                  <a:lnTo>
                    <a:pt x="6" y="118"/>
                  </a:lnTo>
                  <a:lnTo>
                    <a:pt x="11" y="116"/>
                  </a:lnTo>
                  <a:lnTo>
                    <a:pt x="15" y="112"/>
                  </a:lnTo>
                  <a:lnTo>
                    <a:pt x="18" y="109"/>
                  </a:lnTo>
                  <a:lnTo>
                    <a:pt x="22" y="107"/>
                  </a:lnTo>
                  <a:lnTo>
                    <a:pt x="25" y="104"/>
                  </a:lnTo>
                  <a:lnTo>
                    <a:pt x="29" y="101"/>
                  </a:lnTo>
                  <a:lnTo>
                    <a:pt x="34" y="98"/>
                  </a:lnTo>
                  <a:lnTo>
                    <a:pt x="38" y="95"/>
                  </a:lnTo>
                  <a:lnTo>
                    <a:pt x="40" y="94"/>
                  </a:lnTo>
                  <a:lnTo>
                    <a:pt x="45" y="90"/>
                  </a:lnTo>
                  <a:lnTo>
                    <a:pt x="52" y="86"/>
                  </a:lnTo>
                  <a:lnTo>
                    <a:pt x="56" y="83"/>
                  </a:lnTo>
                  <a:lnTo>
                    <a:pt x="59" y="81"/>
                  </a:lnTo>
                  <a:lnTo>
                    <a:pt x="63" y="78"/>
                  </a:lnTo>
                  <a:lnTo>
                    <a:pt x="68" y="75"/>
                  </a:lnTo>
                  <a:lnTo>
                    <a:pt x="72" y="74"/>
                  </a:lnTo>
                  <a:lnTo>
                    <a:pt x="74" y="71"/>
                  </a:lnTo>
                  <a:lnTo>
                    <a:pt x="79" y="68"/>
                  </a:lnTo>
                  <a:lnTo>
                    <a:pt x="86" y="63"/>
                  </a:lnTo>
                  <a:lnTo>
                    <a:pt x="97" y="57"/>
                  </a:lnTo>
                  <a:lnTo>
                    <a:pt x="102" y="54"/>
                  </a:lnTo>
                  <a:lnTo>
                    <a:pt x="106" y="54"/>
                  </a:lnTo>
                  <a:lnTo>
                    <a:pt x="111" y="48"/>
                  </a:lnTo>
                  <a:lnTo>
                    <a:pt x="117" y="47"/>
                  </a:lnTo>
                  <a:lnTo>
                    <a:pt x="120" y="45"/>
                  </a:lnTo>
                  <a:lnTo>
                    <a:pt x="124" y="43"/>
                  </a:lnTo>
                  <a:lnTo>
                    <a:pt x="127" y="40"/>
                  </a:lnTo>
                  <a:lnTo>
                    <a:pt x="133" y="40"/>
                  </a:lnTo>
                  <a:lnTo>
                    <a:pt x="136" y="37"/>
                  </a:lnTo>
                  <a:lnTo>
                    <a:pt x="140" y="36"/>
                  </a:lnTo>
                  <a:lnTo>
                    <a:pt x="142" y="34"/>
                  </a:lnTo>
                  <a:lnTo>
                    <a:pt x="145" y="33"/>
                  </a:lnTo>
                  <a:lnTo>
                    <a:pt x="151" y="31"/>
                  </a:lnTo>
                  <a:lnTo>
                    <a:pt x="154" y="30"/>
                  </a:lnTo>
                  <a:lnTo>
                    <a:pt x="158" y="28"/>
                  </a:lnTo>
                  <a:lnTo>
                    <a:pt x="161" y="27"/>
                  </a:lnTo>
                  <a:lnTo>
                    <a:pt x="167" y="25"/>
                  </a:lnTo>
                  <a:lnTo>
                    <a:pt x="170" y="24"/>
                  </a:lnTo>
                  <a:lnTo>
                    <a:pt x="174" y="22"/>
                  </a:lnTo>
                  <a:lnTo>
                    <a:pt x="179" y="19"/>
                  </a:lnTo>
                  <a:lnTo>
                    <a:pt x="185" y="19"/>
                  </a:lnTo>
                  <a:lnTo>
                    <a:pt x="188" y="18"/>
                  </a:lnTo>
                  <a:lnTo>
                    <a:pt x="192" y="16"/>
                  </a:lnTo>
                  <a:lnTo>
                    <a:pt x="194" y="15"/>
                  </a:lnTo>
                  <a:lnTo>
                    <a:pt x="201" y="13"/>
                  </a:lnTo>
                  <a:lnTo>
                    <a:pt x="204" y="13"/>
                  </a:lnTo>
                  <a:lnTo>
                    <a:pt x="208" y="12"/>
                  </a:lnTo>
                  <a:lnTo>
                    <a:pt x="210" y="12"/>
                  </a:lnTo>
                  <a:lnTo>
                    <a:pt x="213" y="10"/>
                  </a:lnTo>
                  <a:lnTo>
                    <a:pt x="219" y="9"/>
                  </a:lnTo>
                  <a:lnTo>
                    <a:pt x="222" y="7"/>
                  </a:lnTo>
                  <a:lnTo>
                    <a:pt x="226" y="7"/>
                  </a:lnTo>
                  <a:lnTo>
                    <a:pt x="228" y="6"/>
                  </a:lnTo>
                  <a:lnTo>
                    <a:pt x="235" y="6"/>
                  </a:lnTo>
                  <a:lnTo>
                    <a:pt x="238" y="6"/>
                  </a:lnTo>
                  <a:lnTo>
                    <a:pt x="242" y="6"/>
                  </a:lnTo>
                  <a:lnTo>
                    <a:pt x="244" y="4"/>
                  </a:lnTo>
                  <a:lnTo>
                    <a:pt x="247" y="4"/>
                  </a:lnTo>
                  <a:lnTo>
                    <a:pt x="253" y="3"/>
                  </a:lnTo>
                  <a:lnTo>
                    <a:pt x="260" y="3"/>
                  </a:lnTo>
                  <a:lnTo>
                    <a:pt x="262" y="1"/>
                  </a:lnTo>
                  <a:lnTo>
                    <a:pt x="276" y="1"/>
                  </a:lnTo>
                  <a:lnTo>
                    <a:pt x="278" y="0"/>
                  </a:lnTo>
                  <a:lnTo>
                    <a:pt x="312" y="0"/>
                  </a:lnTo>
                  <a:lnTo>
                    <a:pt x="315" y="1"/>
                  </a:lnTo>
                  <a:lnTo>
                    <a:pt x="328" y="1"/>
                  </a:lnTo>
                  <a:lnTo>
                    <a:pt x="330" y="3"/>
                  </a:lnTo>
                  <a:lnTo>
                    <a:pt x="340" y="3"/>
                  </a:lnTo>
                  <a:lnTo>
                    <a:pt x="344" y="4"/>
                  </a:lnTo>
                  <a:lnTo>
                    <a:pt x="346" y="4"/>
                  </a:lnTo>
                  <a:lnTo>
                    <a:pt x="349" y="6"/>
                  </a:lnTo>
                  <a:lnTo>
                    <a:pt x="355" y="6"/>
                  </a:lnTo>
                  <a:lnTo>
                    <a:pt x="358" y="6"/>
                  </a:lnTo>
                  <a:lnTo>
                    <a:pt x="362" y="6"/>
                  </a:lnTo>
                  <a:lnTo>
                    <a:pt x="364" y="7"/>
                  </a:lnTo>
                  <a:lnTo>
                    <a:pt x="371" y="7"/>
                  </a:lnTo>
                  <a:lnTo>
                    <a:pt x="373" y="9"/>
                  </a:lnTo>
                  <a:lnTo>
                    <a:pt x="378" y="10"/>
                  </a:lnTo>
                  <a:lnTo>
                    <a:pt x="380" y="12"/>
                  </a:lnTo>
                  <a:lnTo>
                    <a:pt x="383" y="12"/>
                  </a:lnTo>
                  <a:lnTo>
                    <a:pt x="389" y="13"/>
                  </a:lnTo>
                  <a:lnTo>
                    <a:pt x="392" y="13"/>
                  </a:lnTo>
                  <a:lnTo>
                    <a:pt x="396" y="15"/>
                  </a:lnTo>
                  <a:lnTo>
                    <a:pt x="398" y="16"/>
                  </a:lnTo>
                  <a:lnTo>
                    <a:pt x="405" y="18"/>
                  </a:lnTo>
                  <a:lnTo>
                    <a:pt x="407" y="19"/>
                  </a:lnTo>
                  <a:lnTo>
                    <a:pt x="412" y="19"/>
                  </a:lnTo>
                  <a:lnTo>
                    <a:pt x="417" y="22"/>
                  </a:lnTo>
                  <a:lnTo>
                    <a:pt x="423" y="24"/>
                  </a:lnTo>
                  <a:lnTo>
                    <a:pt x="426" y="25"/>
                  </a:lnTo>
                  <a:lnTo>
                    <a:pt x="430" y="27"/>
                  </a:lnTo>
                  <a:lnTo>
                    <a:pt x="441" y="31"/>
                  </a:lnTo>
                  <a:lnTo>
                    <a:pt x="446" y="33"/>
                  </a:lnTo>
                  <a:lnTo>
                    <a:pt x="448" y="34"/>
                  </a:lnTo>
                  <a:lnTo>
                    <a:pt x="451" y="36"/>
                  </a:lnTo>
                  <a:lnTo>
                    <a:pt x="457" y="37"/>
                  </a:lnTo>
                  <a:lnTo>
                    <a:pt x="460" y="40"/>
                  </a:lnTo>
                  <a:lnTo>
                    <a:pt x="464" y="40"/>
                  </a:lnTo>
                  <a:lnTo>
                    <a:pt x="466" y="43"/>
                  </a:lnTo>
                  <a:lnTo>
                    <a:pt x="473" y="45"/>
                  </a:lnTo>
                  <a:lnTo>
                    <a:pt x="475" y="47"/>
                  </a:lnTo>
                  <a:lnTo>
                    <a:pt x="491" y="54"/>
                  </a:lnTo>
                  <a:lnTo>
                    <a:pt x="494" y="57"/>
                  </a:lnTo>
                  <a:lnTo>
                    <a:pt x="507" y="63"/>
                  </a:lnTo>
                  <a:lnTo>
                    <a:pt x="512" y="68"/>
                  </a:lnTo>
                  <a:lnTo>
                    <a:pt x="516" y="71"/>
                  </a:lnTo>
                  <a:lnTo>
                    <a:pt x="519" y="74"/>
                  </a:lnTo>
                  <a:lnTo>
                    <a:pt x="525" y="75"/>
                  </a:lnTo>
                  <a:lnTo>
                    <a:pt x="528" y="77"/>
                  </a:lnTo>
                  <a:lnTo>
                    <a:pt x="532" y="80"/>
                  </a:lnTo>
                  <a:lnTo>
                    <a:pt x="534" y="81"/>
                  </a:lnTo>
                  <a:lnTo>
                    <a:pt x="541" y="84"/>
                  </a:lnTo>
                  <a:lnTo>
                    <a:pt x="543" y="87"/>
                  </a:lnTo>
                  <a:lnTo>
                    <a:pt x="546" y="90"/>
                  </a:lnTo>
                  <a:lnTo>
                    <a:pt x="550" y="94"/>
                  </a:lnTo>
                  <a:lnTo>
                    <a:pt x="552" y="95"/>
                  </a:lnTo>
                  <a:lnTo>
                    <a:pt x="559" y="98"/>
                  </a:lnTo>
                  <a:lnTo>
                    <a:pt x="562" y="101"/>
                  </a:lnTo>
                  <a:lnTo>
                    <a:pt x="566" y="103"/>
                  </a:lnTo>
                  <a:lnTo>
                    <a:pt x="568" y="107"/>
                  </a:lnTo>
                  <a:lnTo>
                    <a:pt x="575" y="109"/>
                  </a:lnTo>
                  <a:lnTo>
                    <a:pt x="577" y="112"/>
                  </a:lnTo>
                  <a:lnTo>
                    <a:pt x="580" y="116"/>
                  </a:lnTo>
                  <a:lnTo>
                    <a:pt x="584" y="118"/>
                  </a:lnTo>
                  <a:lnTo>
                    <a:pt x="586" y="121"/>
                  </a:lnTo>
                  <a:lnTo>
                    <a:pt x="593" y="124"/>
                  </a:lnTo>
                  <a:lnTo>
                    <a:pt x="596" y="127"/>
                  </a:lnTo>
                  <a:lnTo>
                    <a:pt x="600" y="130"/>
                  </a:lnTo>
                  <a:lnTo>
                    <a:pt x="602" y="133"/>
                  </a:lnTo>
                  <a:lnTo>
                    <a:pt x="609" y="136"/>
                  </a:lnTo>
                  <a:lnTo>
                    <a:pt x="611" y="139"/>
                  </a:lnTo>
                  <a:lnTo>
                    <a:pt x="614" y="144"/>
                  </a:lnTo>
                  <a:lnTo>
                    <a:pt x="618" y="145"/>
                  </a:lnTo>
                  <a:lnTo>
                    <a:pt x="623" y="150"/>
                  </a:lnTo>
                  <a:lnTo>
                    <a:pt x="627" y="151"/>
                  </a:lnTo>
                  <a:lnTo>
                    <a:pt x="630" y="156"/>
                  </a:lnTo>
                  <a:lnTo>
                    <a:pt x="634" y="159"/>
                  </a:lnTo>
                  <a:lnTo>
                    <a:pt x="636" y="162"/>
                  </a:lnTo>
                  <a:lnTo>
                    <a:pt x="643" y="165"/>
                  </a:lnTo>
                  <a:lnTo>
                    <a:pt x="645" y="169"/>
                  </a:lnTo>
                  <a:lnTo>
                    <a:pt x="648" y="171"/>
                  </a:lnTo>
                  <a:lnTo>
                    <a:pt x="652" y="175"/>
                  </a:lnTo>
                  <a:lnTo>
                    <a:pt x="657" y="178"/>
                  </a:lnTo>
                  <a:lnTo>
                    <a:pt x="661" y="183"/>
                  </a:lnTo>
                  <a:lnTo>
                    <a:pt x="664" y="186"/>
                  </a:lnTo>
                  <a:lnTo>
                    <a:pt x="668" y="189"/>
                  </a:lnTo>
                  <a:lnTo>
                    <a:pt x="670" y="192"/>
                  </a:lnTo>
                  <a:lnTo>
                    <a:pt x="677" y="197"/>
                  </a:lnTo>
                  <a:lnTo>
                    <a:pt x="682" y="204"/>
                  </a:lnTo>
                  <a:lnTo>
                    <a:pt x="686" y="207"/>
                  </a:lnTo>
                  <a:lnTo>
                    <a:pt x="691" y="212"/>
                  </a:lnTo>
                  <a:lnTo>
                    <a:pt x="695" y="215"/>
                  </a:lnTo>
                  <a:lnTo>
                    <a:pt x="698" y="219"/>
                  </a:lnTo>
                  <a:lnTo>
                    <a:pt x="702" y="222"/>
                  </a:lnTo>
                  <a:lnTo>
                    <a:pt x="704" y="225"/>
                  </a:lnTo>
                  <a:lnTo>
                    <a:pt x="711" y="230"/>
                  </a:lnTo>
                  <a:lnTo>
                    <a:pt x="716" y="238"/>
                  </a:lnTo>
                  <a:lnTo>
                    <a:pt x="720" y="241"/>
                  </a:lnTo>
                  <a:lnTo>
                    <a:pt x="725" y="245"/>
                  </a:lnTo>
                  <a:lnTo>
                    <a:pt x="729" y="248"/>
                  </a:lnTo>
                  <a:lnTo>
                    <a:pt x="731" y="253"/>
                  </a:lnTo>
                  <a:lnTo>
                    <a:pt x="736" y="256"/>
                  </a:lnTo>
                  <a:lnTo>
                    <a:pt x="738" y="260"/>
                  </a:lnTo>
                  <a:lnTo>
                    <a:pt x="745" y="265"/>
                  </a:lnTo>
                  <a:lnTo>
                    <a:pt x="750" y="272"/>
                  </a:lnTo>
                  <a:lnTo>
                    <a:pt x="754" y="275"/>
                  </a:lnTo>
                  <a:lnTo>
                    <a:pt x="759" y="280"/>
                  </a:lnTo>
                  <a:lnTo>
                    <a:pt x="763" y="285"/>
                  </a:lnTo>
                  <a:lnTo>
                    <a:pt x="765" y="288"/>
                  </a:lnTo>
                  <a:lnTo>
                    <a:pt x="770" y="292"/>
                  </a:lnTo>
                  <a:lnTo>
                    <a:pt x="772" y="295"/>
                  </a:lnTo>
                  <a:lnTo>
                    <a:pt x="779" y="300"/>
                  </a:lnTo>
                  <a:lnTo>
                    <a:pt x="781" y="304"/>
                  </a:lnTo>
                  <a:lnTo>
                    <a:pt x="784" y="309"/>
                  </a:lnTo>
                  <a:lnTo>
                    <a:pt x="788" y="312"/>
                  </a:lnTo>
                  <a:lnTo>
                    <a:pt x="793" y="316"/>
                  </a:lnTo>
                  <a:lnTo>
                    <a:pt x="797" y="321"/>
                  </a:lnTo>
                  <a:lnTo>
                    <a:pt x="799" y="324"/>
                  </a:lnTo>
                  <a:lnTo>
                    <a:pt x="804" y="330"/>
                  </a:lnTo>
                  <a:lnTo>
                    <a:pt x="809" y="333"/>
                  </a:lnTo>
                  <a:lnTo>
                    <a:pt x="813" y="336"/>
                  </a:lnTo>
                  <a:lnTo>
                    <a:pt x="815" y="342"/>
                  </a:lnTo>
                  <a:lnTo>
                    <a:pt x="818" y="345"/>
                  </a:lnTo>
                  <a:lnTo>
                    <a:pt x="822" y="350"/>
                  </a:lnTo>
                  <a:lnTo>
                    <a:pt x="827" y="354"/>
                  </a:lnTo>
                  <a:lnTo>
                    <a:pt x="831" y="357"/>
                  </a:lnTo>
                  <a:lnTo>
                    <a:pt x="833" y="362"/>
                  </a:lnTo>
                  <a:lnTo>
                    <a:pt x="838" y="366"/>
                  </a:lnTo>
                  <a:lnTo>
                    <a:pt x="845" y="374"/>
                  </a:lnTo>
                  <a:lnTo>
                    <a:pt x="849" y="379"/>
                  </a:lnTo>
                  <a:lnTo>
                    <a:pt x="852" y="383"/>
                  </a:lnTo>
                  <a:lnTo>
                    <a:pt x="856" y="388"/>
                  </a:lnTo>
                  <a:lnTo>
                    <a:pt x="861" y="391"/>
                  </a:lnTo>
                  <a:lnTo>
                    <a:pt x="865" y="395"/>
                  </a:lnTo>
                  <a:lnTo>
                    <a:pt x="867" y="400"/>
                  </a:lnTo>
                  <a:lnTo>
                    <a:pt x="872" y="404"/>
                  </a:lnTo>
                  <a:lnTo>
                    <a:pt x="877" y="409"/>
                  </a:lnTo>
                  <a:lnTo>
                    <a:pt x="879" y="412"/>
                  </a:lnTo>
                  <a:lnTo>
                    <a:pt x="883" y="416"/>
                  </a:lnTo>
                  <a:lnTo>
                    <a:pt x="886" y="421"/>
                  </a:ln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888" name="Line 173">
              <a:extLst>
                <a:ext uri="{FF2B5EF4-FFF2-40B4-BE49-F238E27FC236}">
                  <a16:creationId xmlns:a16="http://schemas.microsoft.com/office/drawing/2014/main" id="{CA37F9DA-7891-4D93-93DD-84C239786F7E}"/>
                </a:ext>
              </a:extLst>
            </p:cNvPr>
            <p:cNvSpPr>
              <a:spLocks noChangeShapeType="1"/>
            </p:cNvSpPr>
            <p:nvPr/>
          </p:nvSpPr>
          <p:spPr bwMode="auto">
            <a:xfrm flipV="1">
              <a:off x="4256" y="9980"/>
              <a:ext cx="120" cy="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838" name="Freeform 174">
            <a:extLst>
              <a:ext uri="{FF2B5EF4-FFF2-40B4-BE49-F238E27FC236}">
                <a16:creationId xmlns:a16="http://schemas.microsoft.com/office/drawing/2014/main" id="{B50356C9-2A2E-4C28-881D-21CF8C49EB5F}"/>
              </a:ext>
            </a:extLst>
          </p:cNvPr>
          <p:cNvSpPr>
            <a:spLocks/>
          </p:cNvSpPr>
          <p:nvPr/>
        </p:nvSpPr>
        <p:spPr bwMode="auto">
          <a:xfrm>
            <a:off x="5562600" y="3733800"/>
            <a:ext cx="152400" cy="87313"/>
          </a:xfrm>
          <a:custGeom>
            <a:avLst/>
            <a:gdLst>
              <a:gd name="T0" fmla="*/ 200 w 200"/>
              <a:gd name="T1" fmla="*/ 0 h 139"/>
              <a:gd name="T2" fmla="*/ 193 w 200"/>
              <a:gd name="T3" fmla="*/ 5 h 139"/>
              <a:gd name="T4" fmla="*/ 188 w 200"/>
              <a:gd name="T5" fmla="*/ 5 h 139"/>
              <a:gd name="T6" fmla="*/ 178 w 200"/>
              <a:gd name="T7" fmla="*/ 15 h 139"/>
              <a:gd name="T8" fmla="*/ 173 w 200"/>
              <a:gd name="T9" fmla="*/ 18 h 139"/>
              <a:gd name="T10" fmla="*/ 168 w 200"/>
              <a:gd name="T11" fmla="*/ 20 h 139"/>
              <a:gd name="T12" fmla="*/ 163 w 200"/>
              <a:gd name="T13" fmla="*/ 23 h 139"/>
              <a:gd name="T14" fmla="*/ 158 w 200"/>
              <a:gd name="T15" fmla="*/ 30 h 139"/>
              <a:gd name="T16" fmla="*/ 153 w 200"/>
              <a:gd name="T17" fmla="*/ 33 h 139"/>
              <a:gd name="T18" fmla="*/ 150 w 200"/>
              <a:gd name="T19" fmla="*/ 35 h 139"/>
              <a:gd name="T20" fmla="*/ 138 w 200"/>
              <a:gd name="T21" fmla="*/ 45 h 139"/>
              <a:gd name="T22" fmla="*/ 135 w 200"/>
              <a:gd name="T23" fmla="*/ 45 h 139"/>
              <a:gd name="T24" fmla="*/ 128 w 200"/>
              <a:gd name="T25" fmla="*/ 53 h 139"/>
              <a:gd name="T26" fmla="*/ 123 w 200"/>
              <a:gd name="T27" fmla="*/ 56 h 139"/>
              <a:gd name="T28" fmla="*/ 118 w 200"/>
              <a:gd name="T29" fmla="*/ 58 h 139"/>
              <a:gd name="T30" fmla="*/ 118 w 200"/>
              <a:gd name="T31" fmla="*/ 61 h 139"/>
              <a:gd name="T32" fmla="*/ 113 w 200"/>
              <a:gd name="T33" fmla="*/ 63 h 139"/>
              <a:gd name="T34" fmla="*/ 105 w 200"/>
              <a:gd name="T35" fmla="*/ 68 h 139"/>
              <a:gd name="T36" fmla="*/ 100 w 200"/>
              <a:gd name="T37" fmla="*/ 71 h 139"/>
              <a:gd name="T38" fmla="*/ 95 w 200"/>
              <a:gd name="T39" fmla="*/ 76 h 139"/>
              <a:gd name="T40" fmla="*/ 93 w 200"/>
              <a:gd name="T41" fmla="*/ 76 h 139"/>
              <a:gd name="T42" fmla="*/ 90 w 200"/>
              <a:gd name="T43" fmla="*/ 81 h 139"/>
              <a:gd name="T44" fmla="*/ 85 w 200"/>
              <a:gd name="T45" fmla="*/ 83 h 139"/>
              <a:gd name="T46" fmla="*/ 80 w 200"/>
              <a:gd name="T47" fmla="*/ 86 h 139"/>
              <a:gd name="T48" fmla="*/ 78 w 200"/>
              <a:gd name="T49" fmla="*/ 88 h 139"/>
              <a:gd name="T50" fmla="*/ 73 w 200"/>
              <a:gd name="T51" fmla="*/ 94 h 139"/>
              <a:gd name="T52" fmla="*/ 68 w 200"/>
              <a:gd name="T53" fmla="*/ 96 h 139"/>
              <a:gd name="T54" fmla="*/ 63 w 200"/>
              <a:gd name="T55" fmla="*/ 99 h 139"/>
              <a:gd name="T56" fmla="*/ 58 w 200"/>
              <a:gd name="T57" fmla="*/ 101 h 139"/>
              <a:gd name="T58" fmla="*/ 50 w 200"/>
              <a:gd name="T59" fmla="*/ 106 h 139"/>
              <a:gd name="T60" fmla="*/ 48 w 200"/>
              <a:gd name="T61" fmla="*/ 109 h 139"/>
              <a:gd name="T62" fmla="*/ 35 w 200"/>
              <a:gd name="T63" fmla="*/ 116 h 139"/>
              <a:gd name="T64" fmla="*/ 33 w 200"/>
              <a:gd name="T65" fmla="*/ 119 h 139"/>
              <a:gd name="T66" fmla="*/ 28 w 200"/>
              <a:gd name="T67" fmla="*/ 121 h 139"/>
              <a:gd name="T68" fmla="*/ 18 w 200"/>
              <a:gd name="T69" fmla="*/ 131 h 139"/>
              <a:gd name="T70" fmla="*/ 13 w 200"/>
              <a:gd name="T71" fmla="*/ 134 h 139"/>
              <a:gd name="T72" fmla="*/ 0 w 200"/>
              <a:gd name="T73" fmla="*/ 139 h 13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0"/>
              <a:gd name="T112" fmla="*/ 0 h 139"/>
              <a:gd name="T113" fmla="*/ 200 w 200"/>
              <a:gd name="T114" fmla="*/ 139 h 13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0" h="139">
                <a:moveTo>
                  <a:pt x="200" y="0"/>
                </a:moveTo>
                <a:lnTo>
                  <a:pt x="193" y="5"/>
                </a:lnTo>
                <a:lnTo>
                  <a:pt x="188" y="5"/>
                </a:lnTo>
                <a:lnTo>
                  <a:pt x="178" y="15"/>
                </a:lnTo>
                <a:lnTo>
                  <a:pt x="173" y="18"/>
                </a:lnTo>
                <a:lnTo>
                  <a:pt x="168" y="20"/>
                </a:lnTo>
                <a:lnTo>
                  <a:pt x="163" y="23"/>
                </a:lnTo>
                <a:lnTo>
                  <a:pt x="158" y="30"/>
                </a:lnTo>
                <a:lnTo>
                  <a:pt x="153" y="33"/>
                </a:lnTo>
                <a:lnTo>
                  <a:pt x="150" y="35"/>
                </a:lnTo>
                <a:lnTo>
                  <a:pt x="138" y="45"/>
                </a:lnTo>
                <a:lnTo>
                  <a:pt x="135" y="45"/>
                </a:lnTo>
                <a:lnTo>
                  <a:pt x="128" y="53"/>
                </a:lnTo>
                <a:lnTo>
                  <a:pt x="123" y="56"/>
                </a:lnTo>
                <a:lnTo>
                  <a:pt x="118" y="58"/>
                </a:lnTo>
                <a:lnTo>
                  <a:pt x="118" y="61"/>
                </a:lnTo>
                <a:lnTo>
                  <a:pt x="113" y="63"/>
                </a:lnTo>
                <a:lnTo>
                  <a:pt x="105" y="68"/>
                </a:lnTo>
                <a:lnTo>
                  <a:pt x="100" y="71"/>
                </a:lnTo>
                <a:lnTo>
                  <a:pt x="95" y="76"/>
                </a:lnTo>
                <a:lnTo>
                  <a:pt x="93" y="76"/>
                </a:lnTo>
                <a:lnTo>
                  <a:pt x="90" y="81"/>
                </a:lnTo>
                <a:lnTo>
                  <a:pt x="85" y="83"/>
                </a:lnTo>
                <a:lnTo>
                  <a:pt x="80" y="86"/>
                </a:lnTo>
                <a:lnTo>
                  <a:pt x="78" y="88"/>
                </a:lnTo>
                <a:lnTo>
                  <a:pt x="73" y="94"/>
                </a:lnTo>
                <a:lnTo>
                  <a:pt x="68" y="96"/>
                </a:lnTo>
                <a:lnTo>
                  <a:pt x="63" y="99"/>
                </a:lnTo>
                <a:lnTo>
                  <a:pt x="58" y="101"/>
                </a:lnTo>
                <a:lnTo>
                  <a:pt x="50" y="106"/>
                </a:lnTo>
                <a:lnTo>
                  <a:pt x="48" y="109"/>
                </a:lnTo>
                <a:lnTo>
                  <a:pt x="35" y="116"/>
                </a:lnTo>
                <a:lnTo>
                  <a:pt x="33" y="119"/>
                </a:lnTo>
                <a:lnTo>
                  <a:pt x="28" y="121"/>
                </a:lnTo>
                <a:lnTo>
                  <a:pt x="18" y="131"/>
                </a:lnTo>
                <a:lnTo>
                  <a:pt x="13" y="134"/>
                </a:lnTo>
                <a:lnTo>
                  <a:pt x="0" y="139"/>
                </a:ln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840" name="Line 176">
            <a:extLst>
              <a:ext uri="{FF2B5EF4-FFF2-40B4-BE49-F238E27FC236}">
                <a16:creationId xmlns:a16="http://schemas.microsoft.com/office/drawing/2014/main" id="{340E41A3-1D0C-4079-B2DA-CF45679CB61C}"/>
              </a:ext>
            </a:extLst>
          </p:cNvPr>
          <p:cNvSpPr>
            <a:spLocks noChangeShapeType="1"/>
          </p:cNvSpPr>
          <p:nvPr/>
        </p:nvSpPr>
        <p:spPr bwMode="auto">
          <a:xfrm flipH="1">
            <a:off x="5705475" y="3695700"/>
            <a:ext cx="95250"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841" name="Freeform 177">
            <a:extLst>
              <a:ext uri="{FF2B5EF4-FFF2-40B4-BE49-F238E27FC236}">
                <a16:creationId xmlns:a16="http://schemas.microsoft.com/office/drawing/2014/main" id="{37BB7324-E7C6-40AB-91E7-A0D22F815F6C}"/>
              </a:ext>
            </a:extLst>
          </p:cNvPr>
          <p:cNvSpPr>
            <a:spLocks/>
          </p:cNvSpPr>
          <p:nvPr/>
        </p:nvSpPr>
        <p:spPr bwMode="auto">
          <a:xfrm>
            <a:off x="5778500" y="3441700"/>
            <a:ext cx="866775" cy="241300"/>
          </a:xfrm>
          <a:custGeom>
            <a:avLst/>
            <a:gdLst>
              <a:gd name="T0" fmla="*/ 1076 w 1078"/>
              <a:gd name="T1" fmla="*/ 361 h 378"/>
              <a:gd name="T2" fmla="*/ 1067 w 1078"/>
              <a:gd name="T3" fmla="*/ 328 h 378"/>
              <a:gd name="T4" fmla="*/ 1058 w 1078"/>
              <a:gd name="T5" fmla="*/ 294 h 378"/>
              <a:gd name="T6" fmla="*/ 1044 w 1078"/>
              <a:gd name="T7" fmla="*/ 262 h 378"/>
              <a:gd name="T8" fmla="*/ 1028 w 1078"/>
              <a:gd name="T9" fmla="*/ 229 h 378"/>
              <a:gd name="T10" fmla="*/ 1008 w 1078"/>
              <a:gd name="T11" fmla="*/ 197 h 378"/>
              <a:gd name="T12" fmla="*/ 983 w 1078"/>
              <a:gd name="T13" fmla="*/ 164 h 378"/>
              <a:gd name="T14" fmla="*/ 956 w 1078"/>
              <a:gd name="T15" fmla="*/ 131 h 378"/>
              <a:gd name="T16" fmla="*/ 922 w 1078"/>
              <a:gd name="T17" fmla="*/ 97 h 378"/>
              <a:gd name="T18" fmla="*/ 881 w 1078"/>
              <a:gd name="T19" fmla="*/ 62 h 378"/>
              <a:gd name="T20" fmla="*/ 858 w 1078"/>
              <a:gd name="T21" fmla="*/ 47 h 378"/>
              <a:gd name="T22" fmla="*/ 836 w 1078"/>
              <a:gd name="T23" fmla="*/ 33 h 378"/>
              <a:gd name="T24" fmla="*/ 811 w 1078"/>
              <a:gd name="T25" fmla="*/ 21 h 378"/>
              <a:gd name="T26" fmla="*/ 784 w 1078"/>
              <a:gd name="T27" fmla="*/ 12 h 378"/>
              <a:gd name="T28" fmla="*/ 756 w 1078"/>
              <a:gd name="T29" fmla="*/ 5 h 378"/>
              <a:gd name="T30" fmla="*/ 725 w 1078"/>
              <a:gd name="T31" fmla="*/ 2 h 378"/>
              <a:gd name="T32" fmla="*/ 693 w 1078"/>
              <a:gd name="T33" fmla="*/ 0 h 378"/>
              <a:gd name="T34" fmla="*/ 661 w 1078"/>
              <a:gd name="T35" fmla="*/ 3 h 378"/>
              <a:gd name="T36" fmla="*/ 627 w 1078"/>
              <a:gd name="T37" fmla="*/ 6 h 378"/>
              <a:gd name="T38" fmla="*/ 593 w 1078"/>
              <a:gd name="T39" fmla="*/ 12 h 378"/>
              <a:gd name="T40" fmla="*/ 528 w 1078"/>
              <a:gd name="T41" fmla="*/ 27 h 378"/>
              <a:gd name="T42" fmla="*/ 466 w 1078"/>
              <a:gd name="T43" fmla="*/ 46 h 378"/>
              <a:gd name="T44" fmla="*/ 410 w 1078"/>
              <a:gd name="T45" fmla="*/ 65 h 378"/>
              <a:gd name="T46" fmla="*/ 360 w 1078"/>
              <a:gd name="T47" fmla="*/ 85 h 378"/>
              <a:gd name="T48" fmla="*/ 315 w 1078"/>
              <a:gd name="T49" fmla="*/ 106 h 378"/>
              <a:gd name="T50" fmla="*/ 276 w 1078"/>
              <a:gd name="T51" fmla="*/ 128 h 378"/>
              <a:gd name="T52" fmla="*/ 240 w 1078"/>
              <a:gd name="T53" fmla="*/ 149 h 378"/>
              <a:gd name="T54" fmla="*/ 208 w 1078"/>
              <a:gd name="T55" fmla="*/ 170 h 378"/>
              <a:gd name="T56" fmla="*/ 179 w 1078"/>
              <a:gd name="T57" fmla="*/ 193 h 378"/>
              <a:gd name="T58" fmla="*/ 149 w 1078"/>
              <a:gd name="T59" fmla="*/ 217 h 378"/>
              <a:gd name="T60" fmla="*/ 120 w 1078"/>
              <a:gd name="T61" fmla="*/ 244 h 378"/>
              <a:gd name="T62" fmla="*/ 93 w 1078"/>
              <a:gd name="T63" fmla="*/ 270 h 378"/>
              <a:gd name="T64" fmla="*/ 70 w 1078"/>
              <a:gd name="T65" fmla="*/ 294 h 378"/>
              <a:gd name="T66" fmla="*/ 49 w 1078"/>
              <a:gd name="T67" fmla="*/ 319 h 378"/>
              <a:gd name="T68" fmla="*/ 34 w 1078"/>
              <a:gd name="T69" fmla="*/ 338 h 378"/>
              <a:gd name="T70" fmla="*/ 18 w 1078"/>
              <a:gd name="T71" fmla="*/ 356 h 378"/>
              <a:gd name="T72" fmla="*/ 4 w 1078"/>
              <a:gd name="T73" fmla="*/ 37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78"/>
              <a:gd name="T112" fmla="*/ 0 h 378"/>
              <a:gd name="T113" fmla="*/ 1078 w 1078"/>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78" h="378">
                <a:moveTo>
                  <a:pt x="1078" y="378"/>
                </a:moveTo>
                <a:lnTo>
                  <a:pt x="1076" y="361"/>
                </a:lnTo>
                <a:lnTo>
                  <a:pt x="1071" y="344"/>
                </a:lnTo>
                <a:lnTo>
                  <a:pt x="1067" y="328"/>
                </a:lnTo>
                <a:lnTo>
                  <a:pt x="1062" y="311"/>
                </a:lnTo>
                <a:lnTo>
                  <a:pt x="1058" y="294"/>
                </a:lnTo>
                <a:lnTo>
                  <a:pt x="1051" y="278"/>
                </a:lnTo>
                <a:lnTo>
                  <a:pt x="1044" y="262"/>
                </a:lnTo>
                <a:lnTo>
                  <a:pt x="1035" y="246"/>
                </a:lnTo>
                <a:lnTo>
                  <a:pt x="1028" y="229"/>
                </a:lnTo>
                <a:lnTo>
                  <a:pt x="1017" y="212"/>
                </a:lnTo>
                <a:lnTo>
                  <a:pt x="1008" y="197"/>
                </a:lnTo>
                <a:lnTo>
                  <a:pt x="994" y="181"/>
                </a:lnTo>
                <a:lnTo>
                  <a:pt x="983" y="164"/>
                </a:lnTo>
                <a:lnTo>
                  <a:pt x="969" y="147"/>
                </a:lnTo>
                <a:lnTo>
                  <a:pt x="956" y="131"/>
                </a:lnTo>
                <a:lnTo>
                  <a:pt x="940" y="114"/>
                </a:lnTo>
                <a:lnTo>
                  <a:pt x="922" y="97"/>
                </a:lnTo>
                <a:lnTo>
                  <a:pt x="901" y="79"/>
                </a:lnTo>
                <a:lnTo>
                  <a:pt x="881" y="62"/>
                </a:lnTo>
                <a:lnTo>
                  <a:pt x="870" y="55"/>
                </a:lnTo>
                <a:lnTo>
                  <a:pt x="858" y="47"/>
                </a:lnTo>
                <a:lnTo>
                  <a:pt x="847" y="40"/>
                </a:lnTo>
                <a:lnTo>
                  <a:pt x="836" y="33"/>
                </a:lnTo>
                <a:lnTo>
                  <a:pt x="824" y="27"/>
                </a:lnTo>
                <a:lnTo>
                  <a:pt x="811" y="21"/>
                </a:lnTo>
                <a:lnTo>
                  <a:pt x="797" y="17"/>
                </a:lnTo>
                <a:lnTo>
                  <a:pt x="784" y="12"/>
                </a:lnTo>
                <a:lnTo>
                  <a:pt x="770" y="8"/>
                </a:lnTo>
                <a:lnTo>
                  <a:pt x="756" y="5"/>
                </a:lnTo>
                <a:lnTo>
                  <a:pt x="741" y="3"/>
                </a:lnTo>
                <a:lnTo>
                  <a:pt x="725" y="2"/>
                </a:lnTo>
                <a:lnTo>
                  <a:pt x="709" y="0"/>
                </a:lnTo>
                <a:lnTo>
                  <a:pt x="693" y="0"/>
                </a:lnTo>
                <a:lnTo>
                  <a:pt x="677" y="2"/>
                </a:lnTo>
                <a:lnTo>
                  <a:pt x="661" y="3"/>
                </a:lnTo>
                <a:lnTo>
                  <a:pt x="643" y="5"/>
                </a:lnTo>
                <a:lnTo>
                  <a:pt x="627" y="6"/>
                </a:lnTo>
                <a:lnTo>
                  <a:pt x="609" y="9"/>
                </a:lnTo>
                <a:lnTo>
                  <a:pt x="593" y="12"/>
                </a:lnTo>
                <a:lnTo>
                  <a:pt x="559" y="20"/>
                </a:lnTo>
                <a:lnTo>
                  <a:pt x="528" y="27"/>
                </a:lnTo>
                <a:lnTo>
                  <a:pt x="496" y="37"/>
                </a:lnTo>
                <a:lnTo>
                  <a:pt x="466" y="46"/>
                </a:lnTo>
                <a:lnTo>
                  <a:pt x="437" y="56"/>
                </a:lnTo>
                <a:lnTo>
                  <a:pt x="410" y="65"/>
                </a:lnTo>
                <a:lnTo>
                  <a:pt x="385" y="76"/>
                </a:lnTo>
                <a:lnTo>
                  <a:pt x="360" y="85"/>
                </a:lnTo>
                <a:lnTo>
                  <a:pt x="337" y="96"/>
                </a:lnTo>
                <a:lnTo>
                  <a:pt x="315" y="106"/>
                </a:lnTo>
                <a:lnTo>
                  <a:pt x="294" y="117"/>
                </a:lnTo>
                <a:lnTo>
                  <a:pt x="276" y="128"/>
                </a:lnTo>
                <a:lnTo>
                  <a:pt x="258" y="138"/>
                </a:lnTo>
                <a:lnTo>
                  <a:pt x="240" y="149"/>
                </a:lnTo>
                <a:lnTo>
                  <a:pt x="224" y="159"/>
                </a:lnTo>
                <a:lnTo>
                  <a:pt x="208" y="170"/>
                </a:lnTo>
                <a:lnTo>
                  <a:pt x="192" y="181"/>
                </a:lnTo>
                <a:lnTo>
                  <a:pt x="179" y="193"/>
                </a:lnTo>
                <a:lnTo>
                  <a:pt x="165" y="203"/>
                </a:lnTo>
                <a:lnTo>
                  <a:pt x="149" y="217"/>
                </a:lnTo>
                <a:lnTo>
                  <a:pt x="133" y="231"/>
                </a:lnTo>
                <a:lnTo>
                  <a:pt x="120" y="244"/>
                </a:lnTo>
                <a:lnTo>
                  <a:pt x="106" y="256"/>
                </a:lnTo>
                <a:lnTo>
                  <a:pt x="93" y="270"/>
                </a:lnTo>
                <a:lnTo>
                  <a:pt x="81" y="282"/>
                </a:lnTo>
                <a:lnTo>
                  <a:pt x="70" y="294"/>
                </a:lnTo>
                <a:lnTo>
                  <a:pt x="61" y="306"/>
                </a:lnTo>
                <a:lnTo>
                  <a:pt x="49" y="319"/>
                </a:lnTo>
                <a:lnTo>
                  <a:pt x="40" y="329"/>
                </a:lnTo>
                <a:lnTo>
                  <a:pt x="34" y="338"/>
                </a:lnTo>
                <a:lnTo>
                  <a:pt x="25" y="349"/>
                </a:lnTo>
                <a:lnTo>
                  <a:pt x="18" y="356"/>
                </a:lnTo>
                <a:lnTo>
                  <a:pt x="11" y="364"/>
                </a:lnTo>
                <a:lnTo>
                  <a:pt x="4" y="372"/>
                </a:lnTo>
                <a:lnTo>
                  <a:pt x="0" y="37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13802" name="Group 206">
            <a:extLst>
              <a:ext uri="{FF2B5EF4-FFF2-40B4-BE49-F238E27FC236}">
                <a16:creationId xmlns:a16="http://schemas.microsoft.com/office/drawing/2014/main" id="{59555B90-B92E-4247-81DD-101690F1F409}"/>
              </a:ext>
            </a:extLst>
          </p:cNvPr>
          <p:cNvGrpSpPr>
            <a:grpSpLocks/>
          </p:cNvGrpSpPr>
          <p:nvPr/>
        </p:nvGrpSpPr>
        <p:grpSpPr bwMode="auto">
          <a:xfrm>
            <a:off x="5334000" y="1676400"/>
            <a:ext cx="685800" cy="581025"/>
            <a:chOff x="3360" y="1056"/>
            <a:chExt cx="432" cy="366"/>
          </a:xfrm>
        </p:grpSpPr>
        <p:grpSp>
          <p:nvGrpSpPr>
            <p:cNvPr id="34881" name="Group 201">
              <a:extLst>
                <a:ext uri="{FF2B5EF4-FFF2-40B4-BE49-F238E27FC236}">
                  <a16:creationId xmlns:a16="http://schemas.microsoft.com/office/drawing/2014/main" id="{FD13575A-D26A-42B8-A958-CE2A19E547E9}"/>
                </a:ext>
              </a:extLst>
            </p:cNvPr>
            <p:cNvGrpSpPr>
              <a:grpSpLocks/>
            </p:cNvGrpSpPr>
            <p:nvPr/>
          </p:nvGrpSpPr>
          <p:grpSpPr bwMode="auto">
            <a:xfrm>
              <a:off x="3360" y="1152"/>
              <a:ext cx="432" cy="0"/>
              <a:chOff x="3360" y="1152"/>
              <a:chExt cx="432" cy="0"/>
            </a:xfrm>
          </p:grpSpPr>
          <p:sp>
            <p:nvSpPr>
              <p:cNvPr id="34883" name="Line 196">
                <a:extLst>
                  <a:ext uri="{FF2B5EF4-FFF2-40B4-BE49-F238E27FC236}">
                    <a16:creationId xmlns:a16="http://schemas.microsoft.com/office/drawing/2014/main" id="{2C0F44CC-1961-4820-99E4-AF01942D5EDC}"/>
                  </a:ext>
                </a:extLst>
              </p:cNvPr>
              <p:cNvSpPr>
                <a:spLocks noChangeShapeType="1"/>
              </p:cNvSpPr>
              <p:nvPr/>
            </p:nvSpPr>
            <p:spPr bwMode="auto">
              <a:xfrm>
                <a:off x="3360" y="1152"/>
                <a:ext cx="144"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884" name="Line 197">
                <a:extLst>
                  <a:ext uri="{FF2B5EF4-FFF2-40B4-BE49-F238E27FC236}">
                    <a16:creationId xmlns:a16="http://schemas.microsoft.com/office/drawing/2014/main" id="{669C4532-A4DE-4296-8ABF-7F2F987CDF4A}"/>
                  </a:ext>
                </a:extLst>
              </p:cNvPr>
              <p:cNvSpPr>
                <a:spLocks noChangeShapeType="1"/>
              </p:cNvSpPr>
              <p:nvPr/>
            </p:nvSpPr>
            <p:spPr bwMode="auto">
              <a:xfrm flipH="1">
                <a:off x="3600" y="1152"/>
                <a:ext cx="192"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4882" name="Rectangle 199">
              <a:extLst>
                <a:ext uri="{FF2B5EF4-FFF2-40B4-BE49-F238E27FC236}">
                  <a16:creationId xmlns:a16="http://schemas.microsoft.com/office/drawing/2014/main" id="{DFAEB91D-9B93-4925-AE46-257438642AAB}"/>
                </a:ext>
              </a:extLst>
            </p:cNvPr>
            <p:cNvSpPr>
              <a:spLocks noChangeArrowheads="1"/>
            </p:cNvSpPr>
            <p:nvPr/>
          </p:nvSpPr>
          <p:spPr bwMode="auto">
            <a:xfrm>
              <a:off x="3456" y="1056"/>
              <a:ext cx="24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FC0A0A"/>
                  </a:solidFill>
                  <a:latin typeface="宋体" panose="02010600030101010101" pitchFamily="2" charset="-122"/>
                </a:rPr>
                <a:t>φ</a:t>
              </a:r>
              <a:r>
                <a:rPr lang="en-US" altLang="zh-CN" sz="1600">
                  <a:solidFill>
                    <a:srgbClr val="040408"/>
                  </a:solidFill>
                  <a:latin typeface="宋体" panose="02010600030101010101" pitchFamily="2" charset="-122"/>
                </a:rPr>
                <a:t> </a:t>
              </a:r>
            </a:p>
          </p:txBody>
        </p:sp>
      </p:grpSp>
      <p:grpSp>
        <p:nvGrpSpPr>
          <p:cNvPr id="113808" name="Group 178">
            <a:extLst>
              <a:ext uri="{FF2B5EF4-FFF2-40B4-BE49-F238E27FC236}">
                <a16:creationId xmlns:a16="http://schemas.microsoft.com/office/drawing/2014/main" id="{8C884790-887C-4B14-92E4-9C834C4FCA9A}"/>
              </a:ext>
            </a:extLst>
          </p:cNvPr>
          <p:cNvGrpSpPr>
            <a:grpSpLocks/>
          </p:cNvGrpSpPr>
          <p:nvPr/>
        </p:nvGrpSpPr>
        <p:grpSpPr bwMode="auto">
          <a:xfrm flipV="1">
            <a:off x="6657975" y="3679825"/>
            <a:ext cx="939800" cy="254000"/>
            <a:chOff x="2670" y="11421"/>
            <a:chExt cx="1480" cy="399"/>
          </a:xfrm>
        </p:grpSpPr>
        <p:sp>
          <p:nvSpPr>
            <p:cNvPr id="34879" name="Line 179">
              <a:extLst>
                <a:ext uri="{FF2B5EF4-FFF2-40B4-BE49-F238E27FC236}">
                  <a16:creationId xmlns:a16="http://schemas.microsoft.com/office/drawing/2014/main" id="{857F87B5-65EC-47A4-A252-A10D91854E13}"/>
                </a:ext>
              </a:extLst>
            </p:cNvPr>
            <p:cNvSpPr>
              <a:spLocks noChangeShapeType="1"/>
            </p:cNvSpPr>
            <p:nvPr/>
          </p:nvSpPr>
          <p:spPr bwMode="auto">
            <a:xfrm flipH="1">
              <a:off x="2670" y="11820"/>
              <a:ext cx="150" cy="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80" name="Freeform 180">
              <a:extLst>
                <a:ext uri="{FF2B5EF4-FFF2-40B4-BE49-F238E27FC236}">
                  <a16:creationId xmlns:a16="http://schemas.microsoft.com/office/drawing/2014/main" id="{49A8C038-5E5E-4C0D-AFB7-1D6554ECE493}"/>
                </a:ext>
              </a:extLst>
            </p:cNvPr>
            <p:cNvSpPr>
              <a:spLocks/>
            </p:cNvSpPr>
            <p:nvPr/>
          </p:nvSpPr>
          <p:spPr bwMode="auto">
            <a:xfrm>
              <a:off x="2786" y="11421"/>
              <a:ext cx="1364" cy="378"/>
            </a:xfrm>
            <a:custGeom>
              <a:avLst/>
              <a:gdLst>
                <a:gd name="T0" fmla="*/ 1076 w 1078"/>
                <a:gd name="T1" fmla="*/ 361 h 378"/>
                <a:gd name="T2" fmla="*/ 1067 w 1078"/>
                <a:gd name="T3" fmla="*/ 328 h 378"/>
                <a:gd name="T4" fmla="*/ 1058 w 1078"/>
                <a:gd name="T5" fmla="*/ 294 h 378"/>
                <a:gd name="T6" fmla="*/ 1044 w 1078"/>
                <a:gd name="T7" fmla="*/ 262 h 378"/>
                <a:gd name="T8" fmla="*/ 1028 w 1078"/>
                <a:gd name="T9" fmla="*/ 229 h 378"/>
                <a:gd name="T10" fmla="*/ 1008 w 1078"/>
                <a:gd name="T11" fmla="*/ 197 h 378"/>
                <a:gd name="T12" fmla="*/ 983 w 1078"/>
                <a:gd name="T13" fmla="*/ 164 h 378"/>
                <a:gd name="T14" fmla="*/ 956 w 1078"/>
                <a:gd name="T15" fmla="*/ 131 h 378"/>
                <a:gd name="T16" fmla="*/ 922 w 1078"/>
                <a:gd name="T17" fmla="*/ 97 h 378"/>
                <a:gd name="T18" fmla="*/ 881 w 1078"/>
                <a:gd name="T19" fmla="*/ 62 h 378"/>
                <a:gd name="T20" fmla="*/ 858 w 1078"/>
                <a:gd name="T21" fmla="*/ 47 h 378"/>
                <a:gd name="T22" fmla="*/ 836 w 1078"/>
                <a:gd name="T23" fmla="*/ 33 h 378"/>
                <a:gd name="T24" fmla="*/ 811 w 1078"/>
                <a:gd name="T25" fmla="*/ 21 h 378"/>
                <a:gd name="T26" fmla="*/ 784 w 1078"/>
                <a:gd name="T27" fmla="*/ 12 h 378"/>
                <a:gd name="T28" fmla="*/ 756 w 1078"/>
                <a:gd name="T29" fmla="*/ 5 h 378"/>
                <a:gd name="T30" fmla="*/ 725 w 1078"/>
                <a:gd name="T31" fmla="*/ 2 h 378"/>
                <a:gd name="T32" fmla="*/ 693 w 1078"/>
                <a:gd name="T33" fmla="*/ 0 h 378"/>
                <a:gd name="T34" fmla="*/ 661 w 1078"/>
                <a:gd name="T35" fmla="*/ 3 h 378"/>
                <a:gd name="T36" fmla="*/ 627 w 1078"/>
                <a:gd name="T37" fmla="*/ 6 h 378"/>
                <a:gd name="T38" fmla="*/ 593 w 1078"/>
                <a:gd name="T39" fmla="*/ 12 h 378"/>
                <a:gd name="T40" fmla="*/ 528 w 1078"/>
                <a:gd name="T41" fmla="*/ 27 h 378"/>
                <a:gd name="T42" fmla="*/ 466 w 1078"/>
                <a:gd name="T43" fmla="*/ 46 h 378"/>
                <a:gd name="T44" fmla="*/ 410 w 1078"/>
                <a:gd name="T45" fmla="*/ 65 h 378"/>
                <a:gd name="T46" fmla="*/ 360 w 1078"/>
                <a:gd name="T47" fmla="*/ 85 h 378"/>
                <a:gd name="T48" fmla="*/ 315 w 1078"/>
                <a:gd name="T49" fmla="*/ 106 h 378"/>
                <a:gd name="T50" fmla="*/ 276 w 1078"/>
                <a:gd name="T51" fmla="*/ 128 h 378"/>
                <a:gd name="T52" fmla="*/ 240 w 1078"/>
                <a:gd name="T53" fmla="*/ 149 h 378"/>
                <a:gd name="T54" fmla="*/ 208 w 1078"/>
                <a:gd name="T55" fmla="*/ 170 h 378"/>
                <a:gd name="T56" fmla="*/ 179 w 1078"/>
                <a:gd name="T57" fmla="*/ 193 h 378"/>
                <a:gd name="T58" fmla="*/ 149 w 1078"/>
                <a:gd name="T59" fmla="*/ 217 h 378"/>
                <a:gd name="T60" fmla="*/ 120 w 1078"/>
                <a:gd name="T61" fmla="*/ 244 h 378"/>
                <a:gd name="T62" fmla="*/ 93 w 1078"/>
                <a:gd name="T63" fmla="*/ 270 h 378"/>
                <a:gd name="T64" fmla="*/ 70 w 1078"/>
                <a:gd name="T65" fmla="*/ 294 h 378"/>
                <a:gd name="T66" fmla="*/ 49 w 1078"/>
                <a:gd name="T67" fmla="*/ 319 h 378"/>
                <a:gd name="T68" fmla="*/ 34 w 1078"/>
                <a:gd name="T69" fmla="*/ 338 h 378"/>
                <a:gd name="T70" fmla="*/ 18 w 1078"/>
                <a:gd name="T71" fmla="*/ 356 h 378"/>
                <a:gd name="T72" fmla="*/ 4 w 1078"/>
                <a:gd name="T73" fmla="*/ 37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78"/>
                <a:gd name="T112" fmla="*/ 0 h 378"/>
                <a:gd name="T113" fmla="*/ 1078 w 1078"/>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78" h="378">
                  <a:moveTo>
                    <a:pt x="1078" y="378"/>
                  </a:moveTo>
                  <a:lnTo>
                    <a:pt x="1076" y="361"/>
                  </a:lnTo>
                  <a:lnTo>
                    <a:pt x="1071" y="344"/>
                  </a:lnTo>
                  <a:lnTo>
                    <a:pt x="1067" y="328"/>
                  </a:lnTo>
                  <a:lnTo>
                    <a:pt x="1062" y="311"/>
                  </a:lnTo>
                  <a:lnTo>
                    <a:pt x="1058" y="294"/>
                  </a:lnTo>
                  <a:lnTo>
                    <a:pt x="1051" y="278"/>
                  </a:lnTo>
                  <a:lnTo>
                    <a:pt x="1044" y="262"/>
                  </a:lnTo>
                  <a:lnTo>
                    <a:pt x="1035" y="246"/>
                  </a:lnTo>
                  <a:lnTo>
                    <a:pt x="1028" y="229"/>
                  </a:lnTo>
                  <a:lnTo>
                    <a:pt x="1017" y="212"/>
                  </a:lnTo>
                  <a:lnTo>
                    <a:pt x="1008" y="197"/>
                  </a:lnTo>
                  <a:lnTo>
                    <a:pt x="994" y="181"/>
                  </a:lnTo>
                  <a:lnTo>
                    <a:pt x="983" y="164"/>
                  </a:lnTo>
                  <a:lnTo>
                    <a:pt x="969" y="147"/>
                  </a:lnTo>
                  <a:lnTo>
                    <a:pt x="956" y="131"/>
                  </a:lnTo>
                  <a:lnTo>
                    <a:pt x="940" y="114"/>
                  </a:lnTo>
                  <a:lnTo>
                    <a:pt x="922" y="97"/>
                  </a:lnTo>
                  <a:lnTo>
                    <a:pt x="901" y="79"/>
                  </a:lnTo>
                  <a:lnTo>
                    <a:pt x="881" y="62"/>
                  </a:lnTo>
                  <a:lnTo>
                    <a:pt x="870" y="55"/>
                  </a:lnTo>
                  <a:lnTo>
                    <a:pt x="858" y="47"/>
                  </a:lnTo>
                  <a:lnTo>
                    <a:pt x="847" y="40"/>
                  </a:lnTo>
                  <a:lnTo>
                    <a:pt x="836" y="33"/>
                  </a:lnTo>
                  <a:lnTo>
                    <a:pt x="824" y="27"/>
                  </a:lnTo>
                  <a:lnTo>
                    <a:pt x="811" y="21"/>
                  </a:lnTo>
                  <a:lnTo>
                    <a:pt x="797" y="17"/>
                  </a:lnTo>
                  <a:lnTo>
                    <a:pt x="784" y="12"/>
                  </a:lnTo>
                  <a:lnTo>
                    <a:pt x="770" y="8"/>
                  </a:lnTo>
                  <a:lnTo>
                    <a:pt x="756" y="5"/>
                  </a:lnTo>
                  <a:lnTo>
                    <a:pt x="741" y="3"/>
                  </a:lnTo>
                  <a:lnTo>
                    <a:pt x="725" y="2"/>
                  </a:lnTo>
                  <a:lnTo>
                    <a:pt x="709" y="0"/>
                  </a:lnTo>
                  <a:lnTo>
                    <a:pt x="693" y="0"/>
                  </a:lnTo>
                  <a:lnTo>
                    <a:pt x="677" y="2"/>
                  </a:lnTo>
                  <a:lnTo>
                    <a:pt x="661" y="3"/>
                  </a:lnTo>
                  <a:lnTo>
                    <a:pt x="643" y="5"/>
                  </a:lnTo>
                  <a:lnTo>
                    <a:pt x="627" y="6"/>
                  </a:lnTo>
                  <a:lnTo>
                    <a:pt x="609" y="9"/>
                  </a:lnTo>
                  <a:lnTo>
                    <a:pt x="593" y="12"/>
                  </a:lnTo>
                  <a:lnTo>
                    <a:pt x="559" y="20"/>
                  </a:lnTo>
                  <a:lnTo>
                    <a:pt x="528" y="27"/>
                  </a:lnTo>
                  <a:lnTo>
                    <a:pt x="496" y="37"/>
                  </a:lnTo>
                  <a:lnTo>
                    <a:pt x="466" y="46"/>
                  </a:lnTo>
                  <a:lnTo>
                    <a:pt x="437" y="56"/>
                  </a:lnTo>
                  <a:lnTo>
                    <a:pt x="410" y="65"/>
                  </a:lnTo>
                  <a:lnTo>
                    <a:pt x="385" y="76"/>
                  </a:lnTo>
                  <a:lnTo>
                    <a:pt x="360" y="85"/>
                  </a:lnTo>
                  <a:lnTo>
                    <a:pt x="337" y="96"/>
                  </a:lnTo>
                  <a:lnTo>
                    <a:pt x="315" y="106"/>
                  </a:lnTo>
                  <a:lnTo>
                    <a:pt x="294" y="117"/>
                  </a:lnTo>
                  <a:lnTo>
                    <a:pt x="276" y="128"/>
                  </a:lnTo>
                  <a:lnTo>
                    <a:pt x="258" y="138"/>
                  </a:lnTo>
                  <a:lnTo>
                    <a:pt x="240" y="149"/>
                  </a:lnTo>
                  <a:lnTo>
                    <a:pt x="224" y="159"/>
                  </a:lnTo>
                  <a:lnTo>
                    <a:pt x="208" y="170"/>
                  </a:lnTo>
                  <a:lnTo>
                    <a:pt x="192" y="181"/>
                  </a:lnTo>
                  <a:lnTo>
                    <a:pt x="179" y="193"/>
                  </a:lnTo>
                  <a:lnTo>
                    <a:pt x="165" y="203"/>
                  </a:lnTo>
                  <a:lnTo>
                    <a:pt x="149" y="217"/>
                  </a:lnTo>
                  <a:lnTo>
                    <a:pt x="133" y="231"/>
                  </a:lnTo>
                  <a:lnTo>
                    <a:pt x="120" y="244"/>
                  </a:lnTo>
                  <a:lnTo>
                    <a:pt x="106" y="256"/>
                  </a:lnTo>
                  <a:lnTo>
                    <a:pt x="93" y="270"/>
                  </a:lnTo>
                  <a:lnTo>
                    <a:pt x="81" y="282"/>
                  </a:lnTo>
                  <a:lnTo>
                    <a:pt x="70" y="294"/>
                  </a:lnTo>
                  <a:lnTo>
                    <a:pt x="61" y="306"/>
                  </a:lnTo>
                  <a:lnTo>
                    <a:pt x="49" y="319"/>
                  </a:lnTo>
                  <a:lnTo>
                    <a:pt x="40" y="329"/>
                  </a:lnTo>
                  <a:lnTo>
                    <a:pt x="34" y="338"/>
                  </a:lnTo>
                  <a:lnTo>
                    <a:pt x="25" y="349"/>
                  </a:lnTo>
                  <a:lnTo>
                    <a:pt x="18" y="356"/>
                  </a:lnTo>
                  <a:lnTo>
                    <a:pt x="11" y="364"/>
                  </a:lnTo>
                  <a:lnTo>
                    <a:pt x="4" y="372"/>
                  </a:lnTo>
                  <a:lnTo>
                    <a:pt x="0" y="378"/>
                  </a:ln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811" name="Group 222">
            <a:extLst>
              <a:ext uri="{FF2B5EF4-FFF2-40B4-BE49-F238E27FC236}">
                <a16:creationId xmlns:a16="http://schemas.microsoft.com/office/drawing/2014/main" id="{733CE1F4-BF93-43BA-9983-13FF36F88E9B}"/>
              </a:ext>
            </a:extLst>
          </p:cNvPr>
          <p:cNvGrpSpPr>
            <a:grpSpLocks/>
          </p:cNvGrpSpPr>
          <p:nvPr/>
        </p:nvGrpSpPr>
        <p:grpSpPr bwMode="auto">
          <a:xfrm>
            <a:off x="0" y="5257800"/>
            <a:ext cx="3198813" cy="1600200"/>
            <a:chOff x="0" y="3312"/>
            <a:chExt cx="2015" cy="1008"/>
          </a:xfrm>
        </p:grpSpPr>
        <p:sp>
          <p:nvSpPr>
            <p:cNvPr id="34878" name="Rectangle 211">
              <a:extLst>
                <a:ext uri="{FF2B5EF4-FFF2-40B4-BE49-F238E27FC236}">
                  <a16:creationId xmlns:a16="http://schemas.microsoft.com/office/drawing/2014/main" id="{8A40AFA4-D2E9-402A-853F-016842751FB0}"/>
                </a:ext>
              </a:extLst>
            </p:cNvPr>
            <p:cNvSpPr>
              <a:spLocks noChangeArrowheads="1"/>
            </p:cNvSpPr>
            <p:nvPr/>
          </p:nvSpPr>
          <p:spPr bwMode="auto">
            <a:xfrm>
              <a:off x="0" y="3312"/>
              <a:ext cx="10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负载电压有效值</a:t>
              </a:r>
              <a:r>
                <a:rPr lang="zh-CN" altLang="en-US" sz="1600">
                  <a:solidFill>
                    <a:srgbClr val="040408"/>
                  </a:solidFill>
                </a:rPr>
                <a:t> </a:t>
              </a:r>
              <a:endParaRPr lang="zh-CN" altLang="en-US" sz="1600">
                <a:solidFill>
                  <a:srgbClr val="040408"/>
                </a:solidFill>
                <a:latin typeface="Times New Roman" panose="02020603050405020304" pitchFamily="18" charset="0"/>
              </a:endParaRPr>
            </a:p>
          </p:txBody>
        </p:sp>
        <p:graphicFrame>
          <p:nvGraphicFramePr>
            <p:cNvPr id="34824" name="Object 212">
              <a:extLst>
                <a:ext uri="{FF2B5EF4-FFF2-40B4-BE49-F238E27FC236}">
                  <a16:creationId xmlns:a16="http://schemas.microsoft.com/office/drawing/2014/main" id="{AFA12093-601C-42CD-A603-90927EB63648}"/>
                </a:ext>
              </a:extLst>
            </p:cNvPr>
            <p:cNvGraphicFramePr>
              <a:graphicFrameLocks noChangeAspect="1"/>
            </p:cNvGraphicFramePr>
            <p:nvPr/>
          </p:nvGraphicFramePr>
          <p:xfrm>
            <a:off x="96" y="3552"/>
            <a:ext cx="1731" cy="373"/>
          </p:xfrm>
          <a:graphic>
            <a:graphicData uri="http://schemas.openxmlformats.org/presentationml/2006/ole">
              <mc:AlternateContent xmlns:mc="http://schemas.openxmlformats.org/markup-compatibility/2006">
                <mc:Choice xmlns:v="urn:schemas-microsoft-com:vml" Requires="v">
                  <p:oleObj spid="_x0000_s34978" name="Equation" r:id="rId3" imgW="2095200" imgH="444240" progId="Equation.DSMT4">
                    <p:embed/>
                  </p:oleObj>
                </mc:Choice>
                <mc:Fallback>
                  <p:oleObj name="Equation" r:id="rId3" imgW="2095200" imgH="444240" progId="Equation.DSMT4">
                    <p:embed/>
                    <p:pic>
                      <p:nvPicPr>
                        <p:cNvPr id="0" name="Object 2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3552"/>
                          <a:ext cx="1731" cy="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5" name="Object 213">
              <a:extLst>
                <a:ext uri="{FF2B5EF4-FFF2-40B4-BE49-F238E27FC236}">
                  <a16:creationId xmlns:a16="http://schemas.microsoft.com/office/drawing/2014/main" id="{53BAC0ED-6305-4722-8416-1DCFBD69536D}"/>
                </a:ext>
              </a:extLst>
            </p:cNvPr>
            <p:cNvGraphicFramePr>
              <a:graphicFrameLocks noChangeAspect="1"/>
            </p:cNvGraphicFramePr>
            <p:nvPr/>
          </p:nvGraphicFramePr>
          <p:xfrm>
            <a:off x="240" y="3944"/>
            <a:ext cx="1775" cy="376"/>
          </p:xfrm>
          <a:graphic>
            <a:graphicData uri="http://schemas.openxmlformats.org/presentationml/2006/ole">
              <mc:AlternateContent xmlns:mc="http://schemas.openxmlformats.org/markup-compatibility/2006">
                <mc:Choice xmlns:v="urn:schemas-microsoft-com:vml" Requires="v">
                  <p:oleObj spid="_x0000_s34979" name="Equation" r:id="rId5" imgW="2133360" imgH="444240" progId="Equation.DSMT4">
                    <p:embed/>
                  </p:oleObj>
                </mc:Choice>
                <mc:Fallback>
                  <p:oleObj name="Equation" r:id="rId5" imgW="2133360" imgH="444240" progId="Equation.DSMT4">
                    <p:embed/>
                    <p:pic>
                      <p:nvPicPr>
                        <p:cNvPr id="0" name="Object 2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3944"/>
                          <a:ext cx="1775"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3814" name="Group 223">
            <a:extLst>
              <a:ext uri="{FF2B5EF4-FFF2-40B4-BE49-F238E27FC236}">
                <a16:creationId xmlns:a16="http://schemas.microsoft.com/office/drawing/2014/main" id="{6AA65E58-BF4F-4961-B353-BCA327EE991D}"/>
              </a:ext>
            </a:extLst>
          </p:cNvPr>
          <p:cNvGrpSpPr>
            <a:grpSpLocks/>
          </p:cNvGrpSpPr>
          <p:nvPr/>
        </p:nvGrpSpPr>
        <p:grpSpPr bwMode="auto">
          <a:xfrm>
            <a:off x="3352800" y="5181600"/>
            <a:ext cx="4713288" cy="1676400"/>
            <a:chOff x="2112" y="3264"/>
            <a:chExt cx="2969" cy="1056"/>
          </a:xfrm>
        </p:grpSpPr>
        <p:sp>
          <p:nvSpPr>
            <p:cNvPr id="34877" name="Rectangle 215">
              <a:extLst>
                <a:ext uri="{FF2B5EF4-FFF2-40B4-BE49-F238E27FC236}">
                  <a16:creationId xmlns:a16="http://schemas.microsoft.com/office/drawing/2014/main" id="{9A29B820-1C39-4505-966B-A22B8FAFC47A}"/>
                </a:ext>
              </a:extLst>
            </p:cNvPr>
            <p:cNvSpPr>
              <a:spLocks noChangeArrowheads="1"/>
            </p:cNvSpPr>
            <p:nvPr/>
          </p:nvSpPr>
          <p:spPr bwMode="auto">
            <a:xfrm>
              <a:off x="2112" y="3264"/>
              <a:ext cx="12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晶闸管电流有效值</a:t>
              </a:r>
              <a:r>
                <a:rPr lang="zh-CN" altLang="en-US" sz="1600">
                  <a:solidFill>
                    <a:srgbClr val="040408"/>
                  </a:solidFill>
                </a:rPr>
                <a:t> </a:t>
              </a:r>
              <a:endParaRPr lang="zh-CN" altLang="en-US" sz="1600">
                <a:solidFill>
                  <a:srgbClr val="040408"/>
                </a:solidFill>
                <a:latin typeface="Times New Roman" panose="02020603050405020304" pitchFamily="18" charset="0"/>
              </a:endParaRPr>
            </a:p>
          </p:txBody>
        </p:sp>
        <p:graphicFrame>
          <p:nvGraphicFramePr>
            <p:cNvPr id="34822" name="Object 216">
              <a:extLst>
                <a:ext uri="{FF2B5EF4-FFF2-40B4-BE49-F238E27FC236}">
                  <a16:creationId xmlns:a16="http://schemas.microsoft.com/office/drawing/2014/main" id="{0ADAB487-D8BD-491F-9973-657BC4473EC2}"/>
                </a:ext>
              </a:extLst>
            </p:cNvPr>
            <p:cNvGraphicFramePr>
              <a:graphicFrameLocks noChangeAspect="1"/>
            </p:cNvGraphicFramePr>
            <p:nvPr/>
          </p:nvGraphicFramePr>
          <p:xfrm>
            <a:off x="2496" y="3456"/>
            <a:ext cx="2585" cy="463"/>
          </p:xfrm>
          <a:graphic>
            <a:graphicData uri="http://schemas.openxmlformats.org/presentationml/2006/ole">
              <mc:AlternateContent xmlns:mc="http://schemas.openxmlformats.org/markup-compatibility/2006">
                <mc:Choice xmlns:v="urn:schemas-microsoft-com:vml" Requires="v">
                  <p:oleObj spid="_x0000_s34980" name="Equation" r:id="rId7" imgW="3784320" imgH="634680" progId="Equation.DSMT4">
                    <p:embed/>
                  </p:oleObj>
                </mc:Choice>
                <mc:Fallback>
                  <p:oleObj name="Equation" r:id="rId7" imgW="3784320" imgH="634680" progId="Equation.DSMT4">
                    <p:embed/>
                    <p:pic>
                      <p:nvPicPr>
                        <p:cNvPr id="0" name="Object 2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6" y="3456"/>
                          <a:ext cx="2585" cy="4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3" name="Object 217">
              <a:extLst>
                <a:ext uri="{FF2B5EF4-FFF2-40B4-BE49-F238E27FC236}">
                  <a16:creationId xmlns:a16="http://schemas.microsoft.com/office/drawing/2014/main" id="{D0F046D8-317A-4117-B910-20FF0273F7E4}"/>
                </a:ext>
              </a:extLst>
            </p:cNvPr>
            <p:cNvGraphicFramePr>
              <a:graphicFrameLocks noChangeAspect="1"/>
            </p:cNvGraphicFramePr>
            <p:nvPr/>
          </p:nvGraphicFramePr>
          <p:xfrm>
            <a:off x="2640" y="3892"/>
            <a:ext cx="1872" cy="428"/>
          </p:xfrm>
          <a:graphic>
            <a:graphicData uri="http://schemas.openxmlformats.org/presentationml/2006/ole">
              <mc:AlternateContent xmlns:mc="http://schemas.openxmlformats.org/markup-compatibility/2006">
                <mc:Choice xmlns:v="urn:schemas-microsoft-com:vml" Requires="v">
                  <p:oleObj spid="_x0000_s34981" name="Equation" r:id="rId9" imgW="2197080" imgH="469800" progId="Equation.DSMT4">
                    <p:embed/>
                  </p:oleObj>
                </mc:Choice>
                <mc:Fallback>
                  <p:oleObj name="Equation" r:id="rId9" imgW="2197080" imgH="469800" progId="Equation.DSMT4">
                    <p:embed/>
                    <p:pic>
                      <p:nvPicPr>
                        <p:cNvPr id="0" name="Object 2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 y="3892"/>
                          <a:ext cx="1872" cy="42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3817" name="Group 233">
            <a:extLst>
              <a:ext uri="{FF2B5EF4-FFF2-40B4-BE49-F238E27FC236}">
                <a16:creationId xmlns:a16="http://schemas.microsoft.com/office/drawing/2014/main" id="{7B28710E-D4B3-42CC-96C6-636230DF1BA4}"/>
              </a:ext>
            </a:extLst>
          </p:cNvPr>
          <p:cNvGrpSpPr>
            <a:grpSpLocks/>
          </p:cNvGrpSpPr>
          <p:nvPr/>
        </p:nvGrpSpPr>
        <p:grpSpPr bwMode="auto">
          <a:xfrm>
            <a:off x="762000" y="3124200"/>
            <a:ext cx="3657600" cy="561975"/>
            <a:chOff x="480" y="1968"/>
            <a:chExt cx="2304" cy="354"/>
          </a:xfrm>
        </p:grpSpPr>
        <p:graphicFrame>
          <p:nvGraphicFramePr>
            <p:cNvPr id="34820" name="Object 224">
              <a:extLst>
                <a:ext uri="{FF2B5EF4-FFF2-40B4-BE49-F238E27FC236}">
                  <a16:creationId xmlns:a16="http://schemas.microsoft.com/office/drawing/2014/main" id="{8D841A97-AB9E-4901-9872-457A6747257C}"/>
                </a:ext>
              </a:extLst>
            </p:cNvPr>
            <p:cNvGraphicFramePr>
              <a:graphicFrameLocks noChangeAspect="1"/>
            </p:cNvGraphicFramePr>
            <p:nvPr/>
          </p:nvGraphicFramePr>
          <p:xfrm>
            <a:off x="480" y="1968"/>
            <a:ext cx="1392" cy="354"/>
          </p:xfrm>
          <a:graphic>
            <a:graphicData uri="http://schemas.openxmlformats.org/presentationml/2006/ole">
              <mc:AlternateContent xmlns:mc="http://schemas.openxmlformats.org/markup-compatibility/2006">
                <mc:Choice xmlns:v="urn:schemas-microsoft-com:vml" Requires="v">
                  <p:oleObj spid="_x0000_s34982" name="Microsoft 公式 3.0" r:id="rId11" imgW="1549080" imgH="393480" progId="Equation.3">
                    <p:embed/>
                  </p:oleObj>
                </mc:Choice>
                <mc:Fallback>
                  <p:oleObj name="Microsoft 公式 3.0" r:id="rId11" imgW="1549080" imgH="393480" progId="Equation.3">
                    <p:embed/>
                    <p:pic>
                      <p:nvPicPr>
                        <p:cNvPr id="0" name="Object 2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 y="1968"/>
                          <a:ext cx="1392"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1" name="Object 225">
              <a:extLst>
                <a:ext uri="{FF2B5EF4-FFF2-40B4-BE49-F238E27FC236}">
                  <a16:creationId xmlns:a16="http://schemas.microsoft.com/office/drawing/2014/main" id="{57B461D8-AA98-4158-8A57-BB7C9AA92A8A}"/>
                </a:ext>
              </a:extLst>
            </p:cNvPr>
            <p:cNvGraphicFramePr>
              <a:graphicFrameLocks noChangeAspect="1"/>
            </p:cNvGraphicFramePr>
            <p:nvPr/>
          </p:nvGraphicFramePr>
          <p:xfrm>
            <a:off x="2064" y="1968"/>
            <a:ext cx="720" cy="307"/>
          </p:xfrm>
          <a:graphic>
            <a:graphicData uri="http://schemas.openxmlformats.org/presentationml/2006/ole">
              <mc:AlternateContent xmlns:mc="http://schemas.openxmlformats.org/markup-compatibility/2006">
                <mc:Choice xmlns:v="urn:schemas-microsoft-com:vml" Requires="v">
                  <p:oleObj spid="_x0000_s34983" name="Equation" r:id="rId13" imgW="596880" imgH="253800" progId="Equation.3">
                    <p:embed/>
                  </p:oleObj>
                </mc:Choice>
                <mc:Fallback>
                  <p:oleObj name="Equation" r:id="rId13" imgW="596880" imgH="253800" progId="Equation.3">
                    <p:embed/>
                    <p:pic>
                      <p:nvPicPr>
                        <p:cNvPr id="0" name="Object 2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 y="1968"/>
                          <a:ext cx="720"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3890" name="Rectangle 226">
            <a:extLst>
              <a:ext uri="{FF2B5EF4-FFF2-40B4-BE49-F238E27FC236}">
                <a16:creationId xmlns:a16="http://schemas.microsoft.com/office/drawing/2014/main" id="{DC8809E8-4466-4AD9-86D1-666A0C0A253D}"/>
              </a:ext>
            </a:extLst>
          </p:cNvPr>
          <p:cNvSpPr>
            <a:spLocks noChangeArrowheads="1"/>
          </p:cNvSpPr>
          <p:nvPr/>
        </p:nvSpPr>
        <p:spPr bwMode="auto">
          <a:xfrm>
            <a:off x="685800" y="2743200"/>
            <a:ext cx="3657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在</a:t>
            </a:r>
            <a:r>
              <a:rPr lang="en-US" altLang="zh-CN" sz="1600" i="1">
                <a:solidFill>
                  <a:srgbClr val="040408"/>
                </a:solidFill>
                <a:latin typeface="宋体" panose="02010600030101010101" pitchFamily="2" charset="-122"/>
              </a:rPr>
              <a:t>ω</a:t>
            </a:r>
            <a:r>
              <a:rPr lang="en-US" altLang="zh-CN" sz="1600" i="1">
                <a:solidFill>
                  <a:srgbClr val="040408"/>
                </a:solidFill>
              </a:rPr>
              <a:t>t </a:t>
            </a:r>
            <a:r>
              <a:rPr lang="en-US" altLang="zh-CN" sz="1600">
                <a:solidFill>
                  <a:srgbClr val="040408"/>
                </a:solidFill>
                <a:latin typeface="Times New Roman" panose="02020603050405020304" pitchFamily="18" charset="0"/>
              </a:rPr>
              <a:t>= </a:t>
            </a:r>
            <a:r>
              <a:rPr lang="en-US" altLang="zh-CN" sz="1600" i="1">
                <a:solidFill>
                  <a:srgbClr val="040408"/>
                </a:solidFill>
                <a:latin typeface="Times New Roman" panose="02020603050405020304" pitchFamily="18" charset="0"/>
              </a:rPr>
              <a:t>a </a:t>
            </a:r>
            <a:r>
              <a:rPr lang="zh-CN" altLang="en-US" sz="1600">
                <a:solidFill>
                  <a:srgbClr val="040408"/>
                </a:solidFill>
                <a:latin typeface="宋体" panose="02010600030101010101" pitchFamily="2" charset="-122"/>
              </a:rPr>
              <a:t>时刻开通</a:t>
            </a:r>
            <a:r>
              <a:rPr lang="en-US" altLang="zh-CN" sz="1600">
                <a:solidFill>
                  <a:srgbClr val="040408"/>
                </a:solidFill>
              </a:rPr>
              <a:t>VT1</a:t>
            </a:r>
            <a:r>
              <a:rPr lang="zh-CN" altLang="en-US" sz="1600">
                <a:solidFill>
                  <a:srgbClr val="040408"/>
                </a:solidFill>
                <a:latin typeface="宋体" panose="02010600030101010101" pitchFamily="2" charset="-122"/>
              </a:rPr>
              <a:t>，负载电流满足</a:t>
            </a:r>
            <a:r>
              <a:rPr lang="zh-CN" altLang="en-US" sz="1600">
                <a:solidFill>
                  <a:srgbClr val="040408"/>
                </a:solidFill>
              </a:rPr>
              <a:t> </a:t>
            </a:r>
            <a:endParaRPr lang="zh-CN" altLang="en-US" sz="1600">
              <a:solidFill>
                <a:srgbClr val="040408"/>
              </a:solidFill>
              <a:latin typeface="Times New Roman" panose="02020603050405020304" pitchFamily="18" charset="0"/>
            </a:endParaRPr>
          </a:p>
        </p:txBody>
      </p:sp>
      <p:grpSp>
        <p:nvGrpSpPr>
          <p:cNvPr id="113818" name="Group 241">
            <a:extLst>
              <a:ext uri="{FF2B5EF4-FFF2-40B4-BE49-F238E27FC236}">
                <a16:creationId xmlns:a16="http://schemas.microsoft.com/office/drawing/2014/main" id="{23AC5937-552B-4B93-B20E-D0B470349F02}"/>
              </a:ext>
            </a:extLst>
          </p:cNvPr>
          <p:cNvGrpSpPr>
            <a:grpSpLocks/>
          </p:cNvGrpSpPr>
          <p:nvPr/>
        </p:nvGrpSpPr>
        <p:grpSpPr bwMode="auto">
          <a:xfrm>
            <a:off x="685800" y="3581400"/>
            <a:ext cx="4114800" cy="1036638"/>
            <a:chOff x="432" y="2256"/>
            <a:chExt cx="2592" cy="653"/>
          </a:xfrm>
        </p:grpSpPr>
        <p:graphicFrame>
          <p:nvGraphicFramePr>
            <p:cNvPr id="34819" name="Object 227">
              <a:extLst>
                <a:ext uri="{FF2B5EF4-FFF2-40B4-BE49-F238E27FC236}">
                  <a16:creationId xmlns:a16="http://schemas.microsoft.com/office/drawing/2014/main" id="{65BA0014-ED1D-47FF-BF99-0D6D3DD521FA}"/>
                </a:ext>
              </a:extLst>
            </p:cNvPr>
            <p:cNvGraphicFramePr>
              <a:graphicFrameLocks noChangeAspect="1"/>
            </p:cNvGraphicFramePr>
            <p:nvPr/>
          </p:nvGraphicFramePr>
          <p:xfrm>
            <a:off x="432" y="2448"/>
            <a:ext cx="2592" cy="461"/>
          </p:xfrm>
          <a:graphic>
            <a:graphicData uri="http://schemas.openxmlformats.org/presentationml/2006/ole">
              <mc:AlternateContent xmlns:mc="http://schemas.openxmlformats.org/markup-compatibility/2006">
                <mc:Choice xmlns:v="urn:schemas-microsoft-com:vml" Requires="v">
                  <p:oleObj spid="_x0000_s34984" name="Equation" r:id="rId15" imgW="2501640" imgH="444240" progId="Equation.3">
                    <p:embed/>
                  </p:oleObj>
                </mc:Choice>
                <mc:Fallback>
                  <p:oleObj name="Equation" r:id="rId15" imgW="2501640" imgH="444240" progId="Equation.3">
                    <p:embed/>
                    <p:pic>
                      <p:nvPicPr>
                        <p:cNvPr id="0" name="Object 2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 y="2448"/>
                          <a:ext cx="2592" cy="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76" name="AutoShape 228">
              <a:extLst>
                <a:ext uri="{FF2B5EF4-FFF2-40B4-BE49-F238E27FC236}">
                  <a16:creationId xmlns:a16="http://schemas.microsoft.com/office/drawing/2014/main" id="{653E80CA-443E-46FE-9DEC-9B9926C34F81}"/>
                </a:ext>
              </a:extLst>
            </p:cNvPr>
            <p:cNvSpPr>
              <a:spLocks noChangeArrowheads="1"/>
            </p:cNvSpPr>
            <p:nvPr/>
          </p:nvSpPr>
          <p:spPr bwMode="auto">
            <a:xfrm>
              <a:off x="1632" y="2256"/>
              <a:ext cx="192" cy="336"/>
            </a:xfrm>
            <a:prstGeom prst="downArrow">
              <a:avLst>
                <a:gd name="adj1" fmla="val 50000"/>
                <a:gd name="adj2" fmla="val 43750"/>
              </a:avLst>
            </a:prstGeom>
            <a:solidFill>
              <a:schemeClr val="accent1"/>
            </a:solidFill>
            <a:ln w="9525">
              <a:solidFill>
                <a:schemeClr val="tx1"/>
              </a:solidFill>
              <a:miter lim="800000"/>
              <a:headEnd/>
              <a:tailEnd/>
            </a:ln>
          </p:spPr>
          <p:txBody>
            <a:bodyPr vert="eaVert"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aphicFrame>
        <p:nvGraphicFramePr>
          <p:cNvPr id="113893" name="Object 229">
            <a:extLst>
              <a:ext uri="{FF2B5EF4-FFF2-40B4-BE49-F238E27FC236}">
                <a16:creationId xmlns:a16="http://schemas.microsoft.com/office/drawing/2014/main" id="{DC9F0029-CFE8-4069-8177-F13751D848FC}"/>
              </a:ext>
            </a:extLst>
          </p:cNvPr>
          <p:cNvGraphicFramePr>
            <a:graphicFrameLocks noChangeAspect="1"/>
          </p:cNvGraphicFramePr>
          <p:nvPr/>
        </p:nvGraphicFramePr>
        <p:xfrm>
          <a:off x="838200" y="4724400"/>
          <a:ext cx="1371600" cy="376238"/>
        </p:xfrm>
        <a:graphic>
          <a:graphicData uri="http://schemas.openxmlformats.org/presentationml/2006/ole">
            <mc:AlternateContent xmlns:mc="http://schemas.openxmlformats.org/markup-compatibility/2006">
              <mc:Choice xmlns:v="urn:schemas-microsoft-com:vml" Requires="v">
                <p:oleObj spid="_x0000_s34985" name="Equation" r:id="rId17" imgW="1066680" imgH="291960" progId="Equation.3">
                  <p:embed/>
                </p:oleObj>
              </mc:Choice>
              <mc:Fallback>
                <p:oleObj name="Equation" r:id="rId17" imgW="1066680" imgH="291960" progId="Equation.3">
                  <p:embed/>
                  <p:pic>
                    <p:nvPicPr>
                      <p:cNvPr id="0" name="Object 2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8200" y="4724400"/>
                        <a:ext cx="137160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19" name="Group 232">
            <a:extLst>
              <a:ext uri="{FF2B5EF4-FFF2-40B4-BE49-F238E27FC236}">
                <a16:creationId xmlns:a16="http://schemas.microsoft.com/office/drawing/2014/main" id="{E1BF6BF2-741C-48A7-82F0-2899DDC052A9}"/>
              </a:ext>
            </a:extLst>
          </p:cNvPr>
          <p:cNvGrpSpPr>
            <a:grpSpLocks/>
          </p:cNvGrpSpPr>
          <p:nvPr/>
        </p:nvGrpSpPr>
        <p:grpSpPr bwMode="auto">
          <a:xfrm>
            <a:off x="2362200" y="4724400"/>
            <a:ext cx="1828800" cy="336550"/>
            <a:chOff x="1488" y="2976"/>
            <a:chExt cx="1152" cy="212"/>
          </a:xfrm>
        </p:grpSpPr>
        <p:sp>
          <p:nvSpPr>
            <p:cNvPr id="34874" name="AutoShape 230">
              <a:extLst>
                <a:ext uri="{FF2B5EF4-FFF2-40B4-BE49-F238E27FC236}">
                  <a16:creationId xmlns:a16="http://schemas.microsoft.com/office/drawing/2014/main" id="{2B178216-0210-4F72-80C8-B4A64F281F74}"/>
                </a:ext>
              </a:extLst>
            </p:cNvPr>
            <p:cNvSpPr>
              <a:spLocks noChangeArrowheads="1"/>
            </p:cNvSpPr>
            <p:nvPr/>
          </p:nvSpPr>
          <p:spPr bwMode="auto">
            <a:xfrm>
              <a:off x="1488" y="3024"/>
              <a:ext cx="384" cy="96"/>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875" name="Rectangle 231">
              <a:extLst>
                <a:ext uri="{FF2B5EF4-FFF2-40B4-BE49-F238E27FC236}">
                  <a16:creationId xmlns:a16="http://schemas.microsoft.com/office/drawing/2014/main" id="{CF71A12A-901E-436A-93B0-38C31B67FDDA}"/>
                </a:ext>
              </a:extLst>
            </p:cNvPr>
            <p:cNvSpPr>
              <a:spLocks noChangeArrowheads="1"/>
            </p:cNvSpPr>
            <p:nvPr/>
          </p:nvSpPr>
          <p:spPr bwMode="auto">
            <a:xfrm>
              <a:off x="1920" y="2976"/>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阻抗的模</a:t>
              </a:r>
              <a:r>
                <a:rPr lang="zh-CN" altLang="en-US" sz="1600">
                  <a:solidFill>
                    <a:srgbClr val="040408"/>
                  </a:solidFill>
                </a:rPr>
                <a:t> </a:t>
              </a:r>
              <a:endParaRPr lang="zh-CN" altLang="en-US" sz="1600">
                <a:solidFill>
                  <a:srgbClr val="040408"/>
                </a:solidFill>
                <a:latin typeface="Times New Roman" panose="02020603050405020304" pitchFamily="18" charset="0"/>
              </a:endParaRPr>
            </a:p>
          </p:txBody>
        </p:sp>
      </p:grpSp>
      <p:grpSp>
        <p:nvGrpSpPr>
          <p:cNvPr id="113820" name="Group 236">
            <a:extLst>
              <a:ext uri="{FF2B5EF4-FFF2-40B4-BE49-F238E27FC236}">
                <a16:creationId xmlns:a16="http://schemas.microsoft.com/office/drawing/2014/main" id="{531A66E9-1771-476C-85A0-BE13B35D284A}"/>
              </a:ext>
            </a:extLst>
          </p:cNvPr>
          <p:cNvGrpSpPr>
            <a:grpSpLocks/>
          </p:cNvGrpSpPr>
          <p:nvPr/>
        </p:nvGrpSpPr>
        <p:grpSpPr bwMode="auto">
          <a:xfrm>
            <a:off x="3581400" y="1524000"/>
            <a:ext cx="152400" cy="533400"/>
            <a:chOff x="2784" y="1200"/>
            <a:chExt cx="96" cy="336"/>
          </a:xfrm>
        </p:grpSpPr>
        <p:grpSp>
          <p:nvGrpSpPr>
            <p:cNvPr id="34870" name="Group 237">
              <a:extLst>
                <a:ext uri="{FF2B5EF4-FFF2-40B4-BE49-F238E27FC236}">
                  <a16:creationId xmlns:a16="http://schemas.microsoft.com/office/drawing/2014/main" id="{30FCB9D6-C9DC-44B4-883A-24C3F717B5E1}"/>
                </a:ext>
              </a:extLst>
            </p:cNvPr>
            <p:cNvGrpSpPr>
              <a:grpSpLocks/>
            </p:cNvGrpSpPr>
            <p:nvPr/>
          </p:nvGrpSpPr>
          <p:grpSpPr bwMode="auto">
            <a:xfrm>
              <a:off x="2784" y="1440"/>
              <a:ext cx="96" cy="96"/>
              <a:chOff x="720" y="1824"/>
              <a:chExt cx="96" cy="96"/>
            </a:xfrm>
          </p:grpSpPr>
          <p:sp>
            <p:nvSpPr>
              <p:cNvPr id="34872" name="Line 238">
                <a:extLst>
                  <a:ext uri="{FF2B5EF4-FFF2-40B4-BE49-F238E27FC236}">
                    <a16:creationId xmlns:a16="http://schemas.microsoft.com/office/drawing/2014/main" id="{C5C0EECE-9B86-4426-BC98-D93354A9468C}"/>
                  </a:ext>
                </a:extLst>
              </p:cNvPr>
              <p:cNvSpPr>
                <a:spLocks noChangeShapeType="1"/>
              </p:cNvSpPr>
              <p:nvPr/>
            </p:nvSpPr>
            <p:spPr bwMode="auto">
              <a:xfrm>
                <a:off x="720" y="1872"/>
                <a:ext cx="96"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73" name="Line 239">
                <a:extLst>
                  <a:ext uri="{FF2B5EF4-FFF2-40B4-BE49-F238E27FC236}">
                    <a16:creationId xmlns:a16="http://schemas.microsoft.com/office/drawing/2014/main" id="{B03DBBC6-C246-4F7D-B94F-26C72D19DAE4}"/>
                  </a:ext>
                </a:extLst>
              </p:cNvPr>
              <p:cNvSpPr>
                <a:spLocks noChangeShapeType="1"/>
              </p:cNvSpPr>
              <p:nvPr/>
            </p:nvSpPr>
            <p:spPr bwMode="auto">
              <a:xfrm>
                <a:off x="768" y="1824"/>
                <a:ext cx="0" cy="96"/>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4871" name="Line 240">
              <a:extLst>
                <a:ext uri="{FF2B5EF4-FFF2-40B4-BE49-F238E27FC236}">
                  <a16:creationId xmlns:a16="http://schemas.microsoft.com/office/drawing/2014/main" id="{94D9EE8F-F9ED-4FAE-8024-14E0F31902CE}"/>
                </a:ext>
              </a:extLst>
            </p:cNvPr>
            <p:cNvSpPr>
              <a:spLocks noChangeShapeType="1"/>
            </p:cNvSpPr>
            <p:nvPr/>
          </p:nvSpPr>
          <p:spPr bwMode="auto">
            <a:xfrm>
              <a:off x="2784" y="1200"/>
              <a:ext cx="96"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3822" name="Group 243">
            <a:extLst>
              <a:ext uri="{FF2B5EF4-FFF2-40B4-BE49-F238E27FC236}">
                <a16:creationId xmlns:a16="http://schemas.microsoft.com/office/drawing/2014/main" id="{6269AAE9-9381-4B67-9F40-F8CE6B7E8F7A}"/>
              </a:ext>
            </a:extLst>
          </p:cNvPr>
          <p:cNvGrpSpPr>
            <a:grpSpLocks/>
          </p:cNvGrpSpPr>
          <p:nvPr/>
        </p:nvGrpSpPr>
        <p:grpSpPr bwMode="auto">
          <a:xfrm>
            <a:off x="5715000" y="838200"/>
            <a:ext cx="1828800" cy="4572000"/>
            <a:chOff x="3600" y="528"/>
            <a:chExt cx="1152" cy="2880"/>
          </a:xfrm>
        </p:grpSpPr>
        <p:grpSp>
          <p:nvGrpSpPr>
            <p:cNvPr id="34861" name="Group 195">
              <a:extLst>
                <a:ext uri="{FF2B5EF4-FFF2-40B4-BE49-F238E27FC236}">
                  <a16:creationId xmlns:a16="http://schemas.microsoft.com/office/drawing/2014/main" id="{66D4AB0E-F6B7-4ADD-80C6-D7D432BFF3BE}"/>
                </a:ext>
              </a:extLst>
            </p:cNvPr>
            <p:cNvGrpSpPr>
              <a:grpSpLocks/>
            </p:cNvGrpSpPr>
            <p:nvPr/>
          </p:nvGrpSpPr>
          <p:grpSpPr bwMode="auto">
            <a:xfrm>
              <a:off x="3600" y="576"/>
              <a:ext cx="653" cy="2832"/>
              <a:chOff x="3600" y="576"/>
              <a:chExt cx="653" cy="2832"/>
            </a:xfrm>
          </p:grpSpPr>
          <p:grpSp>
            <p:nvGrpSpPr>
              <p:cNvPr id="34863" name="Group 147">
                <a:extLst>
                  <a:ext uri="{FF2B5EF4-FFF2-40B4-BE49-F238E27FC236}">
                    <a16:creationId xmlns:a16="http://schemas.microsoft.com/office/drawing/2014/main" id="{5141A131-742D-4494-90F6-7A7D49B20C9B}"/>
                  </a:ext>
                </a:extLst>
              </p:cNvPr>
              <p:cNvGrpSpPr>
                <a:grpSpLocks/>
              </p:cNvGrpSpPr>
              <p:nvPr/>
            </p:nvGrpSpPr>
            <p:grpSpPr bwMode="auto">
              <a:xfrm>
                <a:off x="3600" y="582"/>
                <a:ext cx="48" cy="2766"/>
                <a:chOff x="2684" y="5670"/>
                <a:chExt cx="120" cy="6915"/>
              </a:xfrm>
            </p:grpSpPr>
            <p:sp>
              <p:nvSpPr>
                <p:cNvPr id="34868" name="Line 148">
                  <a:extLst>
                    <a:ext uri="{FF2B5EF4-FFF2-40B4-BE49-F238E27FC236}">
                      <a16:creationId xmlns:a16="http://schemas.microsoft.com/office/drawing/2014/main" id="{FB2B3EFE-7037-4016-804C-26BDF59CFF3A}"/>
                    </a:ext>
                  </a:extLst>
                </p:cNvPr>
                <p:cNvSpPr>
                  <a:spLocks noChangeShapeType="1"/>
                </p:cNvSpPr>
                <p:nvPr/>
              </p:nvSpPr>
              <p:spPr bwMode="auto">
                <a:xfrm>
                  <a:off x="2684" y="5670"/>
                  <a:ext cx="0" cy="691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9" name="Line 149">
                  <a:extLst>
                    <a:ext uri="{FF2B5EF4-FFF2-40B4-BE49-F238E27FC236}">
                      <a16:creationId xmlns:a16="http://schemas.microsoft.com/office/drawing/2014/main" id="{963B4A33-4CCA-4EC1-BE68-747C873447E4}"/>
                    </a:ext>
                  </a:extLst>
                </p:cNvPr>
                <p:cNvSpPr>
                  <a:spLocks noChangeShapeType="1"/>
                </p:cNvSpPr>
                <p:nvPr/>
              </p:nvSpPr>
              <p:spPr bwMode="auto">
                <a:xfrm>
                  <a:off x="2804" y="5670"/>
                  <a:ext cx="0" cy="691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864" name="Group 150">
                <a:extLst>
                  <a:ext uri="{FF2B5EF4-FFF2-40B4-BE49-F238E27FC236}">
                    <a16:creationId xmlns:a16="http://schemas.microsoft.com/office/drawing/2014/main" id="{62E73B01-96DF-42A0-A6D8-FD72CDB76FAE}"/>
                  </a:ext>
                </a:extLst>
              </p:cNvPr>
              <p:cNvGrpSpPr>
                <a:grpSpLocks/>
              </p:cNvGrpSpPr>
              <p:nvPr/>
            </p:nvGrpSpPr>
            <p:grpSpPr bwMode="auto">
              <a:xfrm>
                <a:off x="4205" y="582"/>
                <a:ext cx="48" cy="2766"/>
                <a:chOff x="2684" y="5670"/>
                <a:chExt cx="120" cy="6915"/>
              </a:xfrm>
            </p:grpSpPr>
            <p:sp>
              <p:nvSpPr>
                <p:cNvPr id="34866" name="Line 151">
                  <a:extLst>
                    <a:ext uri="{FF2B5EF4-FFF2-40B4-BE49-F238E27FC236}">
                      <a16:creationId xmlns:a16="http://schemas.microsoft.com/office/drawing/2014/main" id="{66C5BE3D-E019-4769-A926-1A2943F178C6}"/>
                    </a:ext>
                  </a:extLst>
                </p:cNvPr>
                <p:cNvSpPr>
                  <a:spLocks noChangeShapeType="1"/>
                </p:cNvSpPr>
                <p:nvPr/>
              </p:nvSpPr>
              <p:spPr bwMode="auto">
                <a:xfrm>
                  <a:off x="2684" y="5670"/>
                  <a:ext cx="0" cy="691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7" name="Line 152">
                  <a:extLst>
                    <a:ext uri="{FF2B5EF4-FFF2-40B4-BE49-F238E27FC236}">
                      <a16:creationId xmlns:a16="http://schemas.microsoft.com/office/drawing/2014/main" id="{0EFE7F5D-7111-4438-ADF8-04746A359DBF}"/>
                    </a:ext>
                  </a:extLst>
                </p:cNvPr>
                <p:cNvSpPr>
                  <a:spLocks noChangeShapeType="1"/>
                </p:cNvSpPr>
                <p:nvPr/>
              </p:nvSpPr>
              <p:spPr bwMode="auto">
                <a:xfrm>
                  <a:off x="2804" y="5670"/>
                  <a:ext cx="0" cy="691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65" name="Line 194">
                <a:extLst>
                  <a:ext uri="{FF2B5EF4-FFF2-40B4-BE49-F238E27FC236}">
                    <a16:creationId xmlns:a16="http://schemas.microsoft.com/office/drawing/2014/main" id="{9DA90BDA-5B3F-4E6B-9E21-71C3BD01BB89}"/>
                  </a:ext>
                </a:extLst>
              </p:cNvPr>
              <p:cNvSpPr>
                <a:spLocks noChangeShapeType="1"/>
              </p:cNvSpPr>
              <p:nvPr/>
            </p:nvSpPr>
            <p:spPr bwMode="auto">
              <a:xfrm>
                <a:off x="4128" y="576"/>
                <a:ext cx="0" cy="2832"/>
              </a:xfrm>
              <a:prstGeom prst="line">
                <a:avLst/>
              </a:prstGeom>
              <a:noFill/>
              <a:ln w="952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4862" name="Line 242">
              <a:extLst>
                <a:ext uri="{FF2B5EF4-FFF2-40B4-BE49-F238E27FC236}">
                  <a16:creationId xmlns:a16="http://schemas.microsoft.com/office/drawing/2014/main" id="{DC461A21-081E-4D1D-BAA4-29E4EDB1ADFE}"/>
                </a:ext>
              </a:extLst>
            </p:cNvPr>
            <p:cNvSpPr>
              <a:spLocks noChangeShapeType="1"/>
            </p:cNvSpPr>
            <p:nvPr/>
          </p:nvSpPr>
          <p:spPr bwMode="auto">
            <a:xfrm>
              <a:off x="4752" y="528"/>
              <a:ext cx="0" cy="2832"/>
            </a:xfrm>
            <a:prstGeom prst="line">
              <a:avLst/>
            </a:prstGeom>
            <a:noFill/>
            <a:ln w="9525">
              <a:solidFill>
                <a:srgbClr val="040408"/>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3826" name="Group 244">
            <a:extLst>
              <a:ext uri="{FF2B5EF4-FFF2-40B4-BE49-F238E27FC236}">
                <a16:creationId xmlns:a16="http://schemas.microsoft.com/office/drawing/2014/main" id="{807D0832-B495-4ADB-8C37-991AF6398002}"/>
              </a:ext>
            </a:extLst>
          </p:cNvPr>
          <p:cNvGrpSpPr>
            <a:grpSpLocks/>
          </p:cNvGrpSpPr>
          <p:nvPr/>
        </p:nvGrpSpPr>
        <p:grpSpPr bwMode="auto">
          <a:xfrm>
            <a:off x="5553075" y="4651375"/>
            <a:ext cx="2085975" cy="361950"/>
            <a:chOff x="3498" y="2930"/>
            <a:chExt cx="1314" cy="228"/>
          </a:xfrm>
        </p:grpSpPr>
        <p:grpSp>
          <p:nvGrpSpPr>
            <p:cNvPr id="34849" name="Group 188">
              <a:extLst>
                <a:ext uri="{FF2B5EF4-FFF2-40B4-BE49-F238E27FC236}">
                  <a16:creationId xmlns:a16="http://schemas.microsoft.com/office/drawing/2014/main" id="{EA2A8821-5784-4C37-93CC-551C262E72A8}"/>
                </a:ext>
              </a:extLst>
            </p:cNvPr>
            <p:cNvGrpSpPr>
              <a:grpSpLocks/>
            </p:cNvGrpSpPr>
            <p:nvPr/>
          </p:nvGrpSpPr>
          <p:grpSpPr bwMode="auto">
            <a:xfrm flipV="1">
              <a:off x="4104" y="3032"/>
              <a:ext cx="708" cy="126"/>
              <a:chOff x="2430" y="11541"/>
              <a:chExt cx="1770" cy="316"/>
            </a:xfrm>
          </p:grpSpPr>
          <p:grpSp>
            <p:nvGrpSpPr>
              <p:cNvPr id="34856" name="Group 189">
                <a:extLst>
                  <a:ext uri="{FF2B5EF4-FFF2-40B4-BE49-F238E27FC236}">
                    <a16:creationId xmlns:a16="http://schemas.microsoft.com/office/drawing/2014/main" id="{7FD4AB42-F3BB-46EA-AB86-8E381D8C9859}"/>
                  </a:ext>
                </a:extLst>
              </p:cNvPr>
              <p:cNvGrpSpPr>
                <a:grpSpLocks/>
              </p:cNvGrpSpPr>
              <p:nvPr/>
            </p:nvGrpSpPr>
            <p:grpSpPr bwMode="auto">
              <a:xfrm>
                <a:off x="2686" y="11541"/>
                <a:ext cx="114" cy="316"/>
                <a:chOff x="2686" y="11541"/>
                <a:chExt cx="114" cy="316"/>
              </a:xfrm>
            </p:grpSpPr>
            <p:sp>
              <p:nvSpPr>
                <p:cNvPr id="34859" name="Freeform 190">
                  <a:extLst>
                    <a:ext uri="{FF2B5EF4-FFF2-40B4-BE49-F238E27FC236}">
                      <a16:creationId xmlns:a16="http://schemas.microsoft.com/office/drawing/2014/main" id="{BEAEEC34-4B40-4919-AF0E-55221C061EBF}"/>
                    </a:ext>
                  </a:extLst>
                </p:cNvPr>
                <p:cNvSpPr>
                  <a:spLocks/>
                </p:cNvSpPr>
                <p:nvPr/>
              </p:nvSpPr>
              <p:spPr bwMode="auto">
                <a:xfrm>
                  <a:off x="2698" y="11541"/>
                  <a:ext cx="102" cy="316"/>
                </a:xfrm>
                <a:custGeom>
                  <a:avLst/>
                  <a:gdLst>
                    <a:gd name="T0" fmla="*/ 0 w 102"/>
                    <a:gd name="T1" fmla="*/ 92 h 301"/>
                    <a:gd name="T2" fmla="*/ 102 w 102"/>
                    <a:gd name="T3" fmla="*/ 0 h 301"/>
                    <a:gd name="T4" fmla="*/ 102 w 102"/>
                    <a:gd name="T5" fmla="*/ 301 h 301"/>
                    <a:gd name="T6" fmla="*/ 0 60000 65536"/>
                    <a:gd name="T7" fmla="*/ 0 60000 65536"/>
                    <a:gd name="T8" fmla="*/ 0 60000 65536"/>
                    <a:gd name="T9" fmla="*/ 0 w 102"/>
                    <a:gd name="T10" fmla="*/ 0 h 301"/>
                    <a:gd name="T11" fmla="*/ 102 w 102"/>
                    <a:gd name="T12" fmla="*/ 301 h 301"/>
                  </a:gdLst>
                  <a:ahLst/>
                  <a:cxnLst>
                    <a:cxn ang="T6">
                      <a:pos x="T0" y="T1"/>
                    </a:cxn>
                    <a:cxn ang="T7">
                      <a:pos x="T2" y="T3"/>
                    </a:cxn>
                    <a:cxn ang="T8">
                      <a:pos x="T4" y="T5"/>
                    </a:cxn>
                  </a:cxnLst>
                  <a:rect l="T9" t="T10" r="T11" b="T12"/>
                  <a:pathLst>
                    <a:path w="102" h="301">
                      <a:moveTo>
                        <a:pt x="0" y="92"/>
                      </a:moveTo>
                      <a:lnTo>
                        <a:pt x="102" y="0"/>
                      </a:lnTo>
                      <a:lnTo>
                        <a:pt x="102" y="301"/>
                      </a:ln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860" name="Line 191">
                  <a:extLst>
                    <a:ext uri="{FF2B5EF4-FFF2-40B4-BE49-F238E27FC236}">
                      <a16:creationId xmlns:a16="http://schemas.microsoft.com/office/drawing/2014/main" id="{3052F144-D71C-44FB-986F-DCB4F8AA9573}"/>
                    </a:ext>
                  </a:extLst>
                </p:cNvPr>
                <p:cNvSpPr>
                  <a:spLocks noChangeShapeType="1"/>
                </p:cNvSpPr>
                <p:nvPr/>
              </p:nvSpPr>
              <p:spPr bwMode="auto">
                <a:xfrm flipV="1">
                  <a:off x="2686" y="11646"/>
                  <a:ext cx="1" cy="209"/>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57" name="Line 192">
                <a:extLst>
                  <a:ext uri="{FF2B5EF4-FFF2-40B4-BE49-F238E27FC236}">
                    <a16:creationId xmlns:a16="http://schemas.microsoft.com/office/drawing/2014/main" id="{30E9A9D0-7CD2-4459-A48D-FBE71A93B6D5}"/>
                  </a:ext>
                </a:extLst>
              </p:cNvPr>
              <p:cNvSpPr>
                <a:spLocks noChangeShapeType="1"/>
              </p:cNvSpPr>
              <p:nvPr/>
            </p:nvSpPr>
            <p:spPr bwMode="auto">
              <a:xfrm flipH="1" flipV="1">
                <a:off x="2430" y="11805"/>
                <a:ext cx="240" cy="15"/>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8" name="Line 193">
                <a:extLst>
                  <a:ext uri="{FF2B5EF4-FFF2-40B4-BE49-F238E27FC236}">
                    <a16:creationId xmlns:a16="http://schemas.microsoft.com/office/drawing/2014/main" id="{BF9A47D2-22FA-4275-B4BD-045092CC5402}"/>
                  </a:ext>
                </a:extLst>
              </p:cNvPr>
              <p:cNvSpPr>
                <a:spLocks noChangeShapeType="1"/>
              </p:cNvSpPr>
              <p:nvPr/>
            </p:nvSpPr>
            <p:spPr bwMode="auto">
              <a:xfrm flipV="1">
                <a:off x="2820" y="11820"/>
                <a:ext cx="1380" cy="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850" name="Group 182">
              <a:extLst>
                <a:ext uri="{FF2B5EF4-FFF2-40B4-BE49-F238E27FC236}">
                  <a16:creationId xmlns:a16="http://schemas.microsoft.com/office/drawing/2014/main" id="{136A988F-262E-49B2-840D-BA561C6FD934}"/>
                </a:ext>
              </a:extLst>
            </p:cNvPr>
            <p:cNvGrpSpPr>
              <a:grpSpLocks/>
            </p:cNvGrpSpPr>
            <p:nvPr/>
          </p:nvGrpSpPr>
          <p:grpSpPr bwMode="auto">
            <a:xfrm>
              <a:off x="3498" y="2930"/>
              <a:ext cx="708" cy="126"/>
              <a:chOff x="2430" y="11541"/>
              <a:chExt cx="1770" cy="316"/>
            </a:xfrm>
          </p:grpSpPr>
          <p:grpSp>
            <p:nvGrpSpPr>
              <p:cNvPr id="34851" name="Group 183">
                <a:extLst>
                  <a:ext uri="{FF2B5EF4-FFF2-40B4-BE49-F238E27FC236}">
                    <a16:creationId xmlns:a16="http://schemas.microsoft.com/office/drawing/2014/main" id="{020DC738-8961-48B9-9B54-B5D5A3E189C3}"/>
                  </a:ext>
                </a:extLst>
              </p:cNvPr>
              <p:cNvGrpSpPr>
                <a:grpSpLocks/>
              </p:cNvGrpSpPr>
              <p:nvPr/>
            </p:nvGrpSpPr>
            <p:grpSpPr bwMode="auto">
              <a:xfrm>
                <a:off x="2686" y="11541"/>
                <a:ext cx="114" cy="316"/>
                <a:chOff x="2686" y="11541"/>
                <a:chExt cx="114" cy="316"/>
              </a:xfrm>
            </p:grpSpPr>
            <p:sp>
              <p:nvSpPr>
                <p:cNvPr id="34854" name="Freeform 184">
                  <a:extLst>
                    <a:ext uri="{FF2B5EF4-FFF2-40B4-BE49-F238E27FC236}">
                      <a16:creationId xmlns:a16="http://schemas.microsoft.com/office/drawing/2014/main" id="{6D09B8AF-6677-488D-A8D3-0801171E4AAB}"/>
                    </a:ext>
                  </a:extLst>
                </p:cNvPr>
                <p:cNvSpPr>
                  <a:spLocks/>
                </p:cNvSpPr>
                <p:nvPr/>
              </p:nvSpPr>
              <p:spPr bwMode="auto">
                <a:xfrm>
                  <a:off x="2698" y="11541"/>
                  <a:ext cx="102" cy="316"/>
                </a:xfrm>
                <a:custGeom>
                  <a:avLst/>
                  <a:gdLst>
                    <a:gd name="T0" fmla="*/ 0 w 102"/>
                    <a:gd name="T1" fmla="*/ 92 h 301"/>
                    <a:gd name="T2" fmla="*/ 102 w 102"/>
                    <a:gd name="T3" fmla="*/ 0 h 301"/>
                    <a:gd name="T4" fmla="*/ 102 w 102"/>
                    <a:gd name="T5" fmla="*/ 301 h 301"/>
                    <a:gd name="T6" fmla="*/ 0 60000 65536"/>
                    <a:gd name="T7" fmla="*/ 0 60000 65536"/>
                    <a:gd name="T8" fmla="*/ 0 60000 65536"/>
                    <a:gd name="T9" fmla="*/ 0 w 102"/>
                    <a:gd name="T10" fmla="*/ 0 h 301"/>
                    <a:gd name="T11" fmla="*/ 102 w 102"/>
                    <a:gd name="T12" fmla="*/ 301 h 301"/>
                  </a:gdLst>
                  <a:ahLst/>
                  <a:cxnLst>
                    <a:cxn ang="T6">
                      <a:pos x="T0" y="T1"/>
                    </a:cxn>
                    <a:cxn ang="T7">
                      <a:pos x="T2" y="T3"/>
                    </a:cxn>
                    <a:cxn ang="T8">
                      <a:pos x="T4" y="T5"/>
                    </a:cxn>
                  </a:cxnLst>
                  <a:rect l="T9" t="T10" r="T11" b="T12"/>
                  <a:pathLst>
                    <a:path w="102" h="301">
                      <a:moveTo>
                        <a:pt x="0" y="92"/>
                      </a:moveTo>
                      <a:lnTo>
                        <a:pt x="102" y="0"/>
                      </a:lnTo>
                      <a:lnTo>
                        <a:pt x="102" y="30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855" name="Line 185">
                  <a:extLst>
                    <a:ext uri="{FF2B5EF4-FFF2-40B4-BE49-F238E27FC236}">
                      <a16:creationId xmlns:a16="http://schemas.microsoft.com/office/drawing/2014/main" id="{98723332-2EF5-48C7-B888-534EA922A5D5}"/>
                    </a:ext>
                  </a:extLst>
                </p:cNvPr>
                <p:cNvSpPr>
                  <a:spLocks noChangeShapeType="1"/>
                </p:cNvSpPr>
                <p:nvPr/>
              </p:nvSpPr>
              <p:spPr bwMode="auto">
                <a:xfrm flipV="1">
                  <a:off x="2686" y="11646"/>
                  <a:ext cx="1" cy="20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52" name="Line 186">
                <a:extLst>
                  <a:ext uri="{FF2B5EF4-FFF2-40B4-BE49-F238E27FC236}">
                    <a16:creationId xmlns:a16="http://schemas.microsoft.com/office/drawing/2014/main" id="{41D46EC9-0BFF-4B90-9102-649219CFB2F0}"/>
                  </a:ext>
                </a:extLst>
              </p:cNvPr>
              <p:cNvSpPr>
                <a:spLocks noChangeShapeType="1"/>
              </p:cNvSpPr>
              <p:nvPr/>
            </p:nvSpPr>
            <p:spPr bwMode="auto">
              <a:xfrm flipH="1" flipV="1">
                <a:off x="2430" y="11805"/>
                <a:ext cx="240" cy="1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3" name="Line 187">
                <a:extLst>
                  <a:ext uri="{FF2B5EF4-FFF2-40B4-BE49-F238E27FC236}">
                    <a16:creationId xmlns:a16="http://schemas.microsoft.com/office/drawing/2014/main" id="{43D2D3FA-5895-4D10-9616-A507B907F701}"/>
                  </a:ext>
                </a:extLst>
              </p:cNvPr>
              <p:cNvSpPr>
                <a:spLocks noChangeShapeType="1"/>
              </p:cNvSpPr>
              <p:nvPr/>
            </p:nvSpPr>
            <p:spPr bwMode="auto">
              <a:xfrm flipV="1">
                <a:off x="2820" y="11820"/>
                <a:ext cx="138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3822"/>
                                        </p:tgtEl>
                                        <p:attrNameLst>
                                          <p:attrName>style.visibility</p:attrName>
                                        </p:attrNameLst>
                                      </p:cBhvr>
                                      <p:to>
                                        <p:strVal val="visible"/>
                                      </p:to>
                                    </p:set>
                                    <p:animEffect transition="in" filter="blinds(horizontal)">
                                      <p:cBhvr>
                                        <p:cTn id="17" dur="500"/>
                                        <p:tgtEl>
                                          <p:spTgt spid="1138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1" fill="hold" nodeType="clickEffect">
                                  <p:stCondLst>
                                    <p:cond delay="0"/>
                                  </p:stCondLst>
                                  <p:childTnLst>
                                    <p:set>
                                      <p:cBhvr>
                                        <p:cTn id="26" dur="1" fill="hold">
                                          <p:stCondLst>
                                            <p:cond delay="0"/>
                                          </p:stCondLst>
                                        </p:cTn>
                                        <p:tgtEl>
                                          <p:spTgt spid="113802"/>
                                        </p:tgtEl>
                                        <p:attrNameLst>
                                          <p:attrName>style.visibility</p:attrName>
                                        </p:attrNameLst>
                                      </p:cBhvr>
                                      <p:to>
                                        <p:strVal val="visible"/>
                                      </p:to>
                                    </p:set>
                                    <p:anim calcmode="lin" valueType="num">
                                      <p:cBhvr additive="base">
                                        <p:cTn id="27" dur="500" fill="hold"/>
                                        <p:tgtEl>
                                          <p:spTgt spid="113802"/>
                                        </p:tgtEl>
                                        <p:attrNameLst>
                                          <p:attrName>ppt_x</p:attrName>
                                        </p:attrNameLst>
                                      </p:cBhvr>
                                      <p:tavLst>
                                        <p:tav tm="0">
                                          <p:val>
                                            <p:strVal val="#ppt_x"/>
                                          </p:val>
                                        </p:tav>
                                        <p:tav tm="100000">
                                          <p:val>
                                            <p:strVal val="#ppt_x"/>
                                          </p:val>
                                        </p:tav>
                                      </p:tavLst>
                                    </p:anim>
                                    <p:anim calcmode="lin" valueType="num">
                                      <p:cBhvr additive="base">
                                        <p:cTn id="28" dur="500" fill="hold"/>
                                        <p:tgtEl>
                                          <p:spTgt spid="113802"/>
                                        </p:tgtEl>
                                        <p:attrNameLst>
                                          <p:attrName>ppt_y</p:attrName>
                                        </p:attrNameLst>
                                      </p:cBhvr>
                                      <p:tavLst>
                                        <p:tav tm="0">
                                          <p:val>
                                            <p:strVal val="0-#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1"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p:cTn id="38" dur="1" fill="hold">
                                          <p:stCondLst>
                                            <p:cond delay="0"/>
                                          </p:stCondLst>
                                        </p:cTn>
                                        <p:tgtEl>
                                          <p:spTgt spid="113793"/>
                                        </p:tgtEl>
                                        <p:attrNameLst>
                                          <p:attrName>style.visibility</p:attrName>
                                        </p:attrNameLst>
                                      </p:cBhvr>
                                      <p:to>
                                        <p:strVal val="visible"/>
                                      </p:to>
                                    </p:set>
                                    <p:anim calcmode="lin" valueType="num">
                                      <p:cBhvr>
                                        <p:cTn id="39" dur="500" fill="hold"/>
                                        <p:tgtEl>
                                          <p:spTgt spid="113793"/>
                                        </p:tgtEl>
                                        <p:attrNameLst>
                                          <p:attrName>ppt_x</p:attrName>
                                        </p:attrNameLst>
                                      </p:cBhvr>
                                      <p:tavLst>
                                        <p:tav tm="0">
                                          <p:val>
                                            <p:strVal val="#ppt_x-#ppt_w/2"/>
                                          </p:val>
                                        </p:tav>
                                        <p:tav tm="100000">
                                          <p:val>
                                            <p:strVal val="#ppt_x"/>
                                          </p:val>
                                        </p:tav>
                                      </p:tavLst>
                                    </p:anim>
                                    <p:anim calcmode="lin" valueType="num">
                                      <p:cBhvr>
                                        <p:cTn id="40" dur="500" fill="hold"/>
                                        <p:tgtEl>
                                          <p:spTgt spid="113793"/>
                                        </p:tgtEl>
                                        <p:attrNameLst>
                                          <p:attrName>ppt_y</p:attrName>
                                        </p:attrNameLst>
                                      </p:cBhvr>
                                      <p:tavLst>
                                        <p:tav tm="0">
                                          <p:val>
                                            <p:strVal val="#ppt_y"/>
                                          </p:val>
                                        </p:tav>
                                        <p:tav tm="100000">
                                          <p:val>
                                            <p:strVal val="#ppt_y"/>
                                          </p:val>
                                        </p:tav>
                                      </p:tavLst>
                                    </p:anim>
                                    <p:anim calcmode="lin" valueType="num">
                                      <p:cBhvr>
                                        <p:cTn id="41" dur="500" fill="hold"/>
                                        <p:tgtEl>
                                          <p:spTgt spid="113793"/>
                                        </p:tgtEl>
                                        <p:attrNameLst>
                                          <p:attrName>ppt_w</p:attrName>
                                        </p:attrNameLst>
                                      </p:cBhvr>
                                      <p:tavLst>
                                        <p:tav tm="0">
                                          <p:val>
                                            <p:fltVal val="0"/>
                                          </p:val>
                                        </p:tav>
                                        <p:tav tm="100000">
                                          <p:val>
                                            <p:strVal val="#ppt_w"/>
                                          </p:val>
                                        </p:tav>
                                      </p:tavLst>
                                    </p:anim>
                                    <p:anim calcmode="lin" valueType="num">
                                      <p:cBhvr>
                                        <p:cTn id="42" dur="500" fill="hold"/>
                                        <p:tgtEl>
                                          <p:spTgt spid="113793"/>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1" fill="hold" nodeType="clickEffect">
                                  <p:stCondLst>
                                    <p:cond delay="0"/>
                                  </p:stCondLst>
                                  <p:childTnLst>
                                    <p:set>
                                      <p:cBhvr>
                                        <p:cTn id="46" dur="1" fill="hold">
                                          <p:stCondLst>
                                            <p:cond delay="0"/>
                                          </p:stCondLst>
                                        </p:cTn>
                                        <p:tgtEl>
                                          <p:spTgt spid="113840"/>
                                        </p:tgtEl>
                                        <p:attrNameLst>
                                          <p:attrName>style.visibility</p:attrName>
                                        </p:attrNameLst>
                                      </p:cBhvr>
                                      <p:to>
                                        <p:strVal val="visible"/>
                                      </p:to>
                                    </p:set>
                                    <p:anim calcmode="lin" valueType="num">
                                      <p:cBhvr additive="base">
                                        <p:cTn id="47" dur="500" fill="hold"/>
                                        <p:tgtEl>
                                          <p:spTgt spid="113840"/>
                                        </p:tgtEl>
                                        <p:attrNameLst>
                                          <p:attrName>ppt_x</p:attrName>
                                        </p:attrNameLst>
                                      </p:cBhvr>
                                      <p:tavLst>
                                        <p:tav tm="0">
                                          <p:val>
                                            <p:strVal val="#ppt_x"/>
                                          </p:val>
                                        </p:tav>
                                        <p:tav tm="100000">
                                          <p:val>
                                            <p:strVal val="#ppt_x"/>
                                          </p:val>
                                        </p:tav>
                                      </p:tavLst>
                                    </p:anim>
                                    <p:anim calcmode="lin" valueType="num">
                                      <p:cBhvr additive="base">
                                        <p:cTn id="48" dur="500" fill="hold"/>
                                        <p:tgtEl>
                                          <p:spTgt spid="113840"/>
                                        </p:tgtEl>
                                        <p:attrNameLst>
                                          <p:attrName>ppt_y</p:attrName>
                                        </p:attrNameLst>
                                      </p:cBhvr>
                                      <p:tavLst>
                                        <p:tav tm="0">
                                          <p:val>
                                            <p:strVal val="0-#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fill="hold" grpId="0" nodeType="clickEffect">
                                  <p:stCondLst>
                                    <p:cond delay="0"/>
                                  </p:stCondLst>
                                  <p:childTnLst>
                                    <p:set>
                                      <p:cBhvr>
                                        <p:cTn id="52" dur="1" fill="hold">
                                          <p:stCondLst>
                                            <p:cond delay="0"/>
                                          </p:stCondLst>
                                        </p:cTn>
                                        <p:tgtEl>
                                          <p:spTgt spid="113841"/>
                                        </p:tgtEl>
                                        <p:attrNameLst>
                                          <p:attrName>style.visibility</p:attrName>
                                        </p:attrNameLst>
                                      </p:cBhvr>
                                      <p:to>
                                        <p:strVal val="visible"/>
                                      </p:to>
                                    </p:set>
                                    <p:anim calcmode="lin" valueType="num">
                                      <p:cBhvr>
                                        <p:cTn id="53" dur="500" fill="hold"/>
                                        <p:tgtEl>
                                          <p:spTgt spid="113841"/>
                                        </p:tgtEl>
                                        <p:attrNameLst>
                                          <p:attrName>ppt_x</p:attrName>
                                        </p:attrNameLst>
                                      </p:cBhvr>
                                      <p:tavLst>
                                        <p:tav tm="0">
                                          <p:val>
                                            <p:strVal val="#ppt_x-#ppt_w/2"/>
                                          </p:val>
                                        </p:tav>
                                        <p:tav tm="100000">
                                          <p:val>
                                            <p:strVal val="#ppt_x"/>
                                          </p:val>
                                        </p:tav>
                                      </p:tavLst>
                                    </p:anim>
                                    <p:anim calcmode="lin" valueType="num">
                                      <p:cBhvr>
                                        <p:cTn id="54" dur="500" fill="hold"/>
                                        <p:tgtEl>
                                          <p:spTgt spid="113841"/>
                                        </p:tgtEl>
                                        <p:attrNameLst>
                                          <p:attrName>ppt_y</p:attrName>
                                        </p:attrNameLst>
                                      </p:cBhvr>
                                      <p:tavLst>
                                        <p:tav tm="0">
                                          <p:val>
                                            <p:strVal val="#ppt_y"/>
                                          </p:val>
                                        </p:tav>
                                        <p:tav tm="100000">
                                          <p:val>
                                            <p:strVal val="#ppt_y"/>
                                          </p:val>
                                        </p:tav>
                                      </p:tavLst>
                                    </p:anim>
                                    <p:anim calcmode="lin" valueType="num">
                                      <p:cBhvr>
                                        <p:cTn id="55" dur="500" fill="hold"/>
                                        <p:tgtEl>
                                          <p:spTgt spid="113841"/>
                                        </p:tgtEl>
                                        <p:attrNameLst>
                                          <p:attrName>ppt_w</p:attrName>
                                        </p:attrNameLst>
                                      </p:cBhvr>
                                      <p:tavLst>
                                        <p:tav tm="0">
                                          <p:val>
                                            <p:fltVal val="0"/>
                                          </p:val>
                                        </p:tav>
                                        <p:tav tm="100000">
                                          <p:val>
                                            <p:strVal val="#ppt_w"/>
                                          </p:val>
                                        </p:tav>
                                      </p:tavLst>
                                    </p:anim>
                                    <p:anim calcmode="lin" valueType="num">
                                      <p:cBhvr>
                                        <p:cTn id="56" dur="500" fill="hold"/>
                                        <p:tgtEl>
                                          <p:spTgt spid="113841"/>
                                        </p:tgtEl>
                                        <p:attrNameLst>
                                          <p:attrName>ppt_h</p:attrName>
                                        </p:attrNameLst>
                                      </p:cBhvr>
                                      <p:tavLst>
                                        <p:tav tm="0">
                                          <p:val>
                                            <p:strVal val="#ppt_h"/>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nodeType="clickEffect">
                                  <p:stCondLst>
                                    <p:cond delay="0"/>
                                  </p:stCondLst>
                                  <p:childTnLst>
                                    <p:set>
                                      <p:cBhvr>
                                        <p:cTn id="60" dur="1" fill="hold">
                                          <p:stCondLst>
                                            <p:cond delay="0"/>
                                          </p:stCondLst>
                                        </p:cTn>
                                        <p:tgtEl>
                                          <p:spTgt spid="113820"/>
                                        </p:tgtEl>
                                        <p:attrNameLst>
                                          <p:attrName>style.visibility</p:attrName>
                                        </p:attrNameLst>
                                      </p:cBhvr>
                                      <p:to>
                                        <p:strVal val="visible"/>
                                      </p:to>
                                    </p:set>
                                    <p:anim calcmode="lin" valueType="num">
                                      <p:cBhvr additive="base">
                                        <p:cTn id="61" dur="500" fill="hold"/>
                                        <p:tgtEl>
                                          <p:spTgt spid="113820"/>
                                        </p:tgtEl>
                                        <p:attrNameLst>
                                          <p:attrName>ppt_x</p:attrName>
                                        </p:attrNameLst>
                                      </p:cBhvr>
                                      <p:tavLst>
                                        <p:tav tm="0">
                                          <p:val>
                                            <p:strVal val="#ppt_x"/>
                                          </p:val>
                                        </p:tav>
                                        <p:tav tm="100000">
                                          <p:val>
                                            <p:strVal val="#ppt_x"/>
                                          </p:val>
                                        </p:tav>
                                      </p:tavLst>
                                    </p:anim>
                                    <p:anim calcmode="lin" valueType="num">
                                      <p:cBhvr additive="base">
                                        <p:cTn id="62" dur="500" fill="hold"/>
                                        <p:tgtEl>
                                          <p:spTgt spid="113820"/>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grpId="0" nodeType="clickEffect">
                                  <p:stCondLst>
                                    <p:cond delay="0"/>
                                  </p:stCondLst>
                                  <p:childTnLst>
                                    <p:set>
                                      <p:cBhvr>
                                        <p:cTn id="66" dur="1" fill="hold">
                                          <p:stCondLst>
                                            <p:cond delay="0"/>
                                          </p:stCondLst>
                                        </p:cTn>
                                        <p:tgtEl>
                                          <p:spTgt spid="113832"/>
                                        </p:tgtEl>
                                        <p:attrNameLst>
                                          <p:attrName>style.visibility</p:attrName>
                                        </p:attrNameLst>
                                      </p:cBhvr>
                                      <p:to>
                                        <p:strVal val="visible"/>
                                      </p:to>
                                    </p:set>
                                    <p:anim calcmode="lin" valueType="num">
                                      <p:cBhvr>
                                        <p:cTn id="67" dur="500" fill="hold"/>
                                        <p:tgtEl>
                                          <p:spTgt spid="113832"/>
                                        </p:tgtEl>
                                        <p:attrNameLst>
                                          <p:attrName>ppt_x</p:attrName>
                                        </p:attrNameLst>
                                      </p:cBhvr>
                                      <p:tavLst>
                                        <p:tav tm="0">
                                          <p:val>
                                            <p:strVal val="#ppt_x-#ppt_w/2"/>
                                          </p:val>
                                        </p:tav>
                                        <p:tav tm="100000">
                                          <p:val>
                                            <p:strVal val="#ppt_x"/>
                                          </p:val>
                                        </p:tav>
                                      </p:tavLst>
                                    </p:anim>
                                    <p:anim calcmode="lin" valueType="num">
                                      <p:cBhvr>
                                        <p:cTn id="68" dur="500" fill="hold"/>
                                        <p:tgtEl>
                                          <p:spTgt spid="113832"/>
                                        </p:tgtEl>
                                        <p:attrNameLst>
                                          <p:attrName>ppt_y</p:attrName>
                                        </p:attrNameLst>
                                      </p:cBhvr>
                                      <p:tavLst>
                                        <p:tav tm="0">
                                          <p:val>
                                            <p:strVal val="#ppt_y"/>
                                          </p:val>
                                        </p:tav>
                                        <p:tav tm="100000">
                                          <p:val>
                                            <p:strVal val="#ppt_y"/>
                                          </p:val>
                                        </p:tav>
                                      </p:tavLst>
                                    </p:anim>
                                    <p:anim calcmode="lin" valueType="num">
                                      <p:cBhvr>
                                        <p:cTn id="69" dur="500" fill="hold"/>
                                        <p:tgtEl>
                                          <p:spTgt spid="113832"/>
                                        </p:tgtEl>
                                        <p:attrNameLst>
                                          <p:attrName>ppt_w</p:attrName>
                                        </p:attrNameLst>
                                      </p:cBhvr>
                                      <p:tavLst>
                                        <p:tav tm="0">
                                          <p:val>
                                            <p:fltVal val="0"/>
                                          </p:val>
                                        </p:tav>
                                        <p:tav tm="100000">
                                          <p:val>
                                            <p:strVal val="#ppt_w"/>
                                          </p:val>
                                        </p:tav>
                                      </p:tavLst>
                                    </p:anim>
                                    <p:anim calcmode="lin" valueType="num">
                                      <p:cBhvr>
                                        <p:cTn id="70" dur="500" fill="hold"/>
                                        <p:tgtEl>
                                          <p:spTgt spid="113832"/>
                                        </p:tgtEl>
                                        <p:attrNameLst>
                                          <p:attrName>ppt_h</p:attrName>
                                        </p:attrNameLst>
                                      </p:cBhvr>
                                      <p:tavLst>
                                        <p:tav tm="0">
                                          <p:val>
                                            <p:strVal val="#ppt_h"/>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8" fill="hold" nodeType="clickEffect">
                                  <p:stCondLst>
                                    <p:cond delay="0"/>
                                  </p:stCondLst>
                                  <p:childTnLst>
                                    <p:set>
                                      <p:cBhvr>
                                        <p:cTn id="74" dur="1" fill="hold">
                                          <p:stCondLst>
                                            <p:cond delay="0"/>
                                          </p:stCondLst>
                                        </p:cTn>
                                        <p:tgtEl>
                                          <p:spTgt spid="113799"/>
                                        </p:tgtEl>
                                        <p:attrNameLst>
                                          <p:attrName>style.visibility</p:attrName>
                                        </p:attrNameLst>
                                      </p:cBhvr>
                                      <p:to>
                                        <p:strVal val="visible"/>
                                      </p:to>
                                    </p:set>
                                    <p:anim calcmode="lin" valueType="num">
                                      <p:cBhvr>
                                        <p:cTn id="75" dur="500" fill="hold"/>
                                        <p:tgtEl>
                                          <p:spTgt spid="113799"/>
                                        </p:tgtEl>
                                        <p:attrNameLst>
                                          <p:attrName>ppt_x</p:attrName>
                                        </p:attrNameLst>
                                      </p:cBhvr>
                                      <p:tavLst>
                                        <p:tav tm="0">
                                          <p:val>
                                            <p:strVal val="#ppt_x-#ppt_w/2"/>
                                          </p:val>
                                        </p:tav>
                                        <p:tav tm="100000">
                                          <p:val>
                                            <p:strVal val="#ppt_x"/>
                                          </p:val>
                                        </p:tav>
                                      </p:tavLst>
                                    </p:anim>
                                    <p:anim calcmode="lin" valueType="num">
                                      <p:cBhvr>
                                        <p:cTn id="76" dur="500" fill="hold"/>
                                        <p:tgtEl>
                                          <p:spTgt spid="113799"/>
                                        </p:tgtEl>
                                        <p:attrNameLst>
                                          <p:attrName>ppt_y</p:attrName>
                                        </p:attrNameLst>
                                      </p:cBhvr>
                                      <p:tavLst>
                                        <p:tav tm="0">
                                          <p:val>
                                            <p:strVal val="#ppt_y"/>
                                          </p:val>
                                        </p:tav>
                                        <p:tav tm="100000">
                                          <p:val>
                                            <p:strVal val="#ppt_y"/>
                                          </p:val>
                                        </p:tav>
                                      </p:tavLst>
                                    </p:anim>
                                    <p:anim calcmode="lin" valueType="num">
                                      <p:cBhvr>
                                        <p:cTn id="77" dur="500" fill="hold"/>
                                        <p:tgtEl>
                                          <p:spTgt spid="113799"/>
                                        </p:tgtEl>
                                        <p:attrNameLst>
                                          <p:attrName>ppt_w</p:attrName>
                                        </p:attrNameLst>
                                      </p:cBhvr>
                                      <p:tavLst>
                                        <p:tav tm="0">
                                          <p:val>
                                            <p:fltVal val="0"/>
                                          </p:val>
                                        </p:tav>
                                        <p:tav tm="100000">
                                          <p:val>
                                            <p:strVal val="#ppt_w"/>
                                          </p:val>
                                        </p:tav>
                                      </p:tavLst>
                                    </p:anim>
                                    <p:anim calcmode="lin" valueType="num">
                                      <p:cBhvr>
                                        <p:cTn id="78" dur="500" fill="hold"/>
                                        <p:tgtEl>
                                          <p:spTgt spid="113799"/>
                                        </p:tgtEl>
                                        <p:attrNameLst>
                                          <p:attrName>ppt_h</p:attrName>
                                        </p:attrNameLst>
                                      </p:cBhvr>
                                      <p:tavLst>
                                        <p:tav tm="0">
                                          <p:val>
                                            <p:strVal val="#ppt_h"/>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8" fill="hold" nodeType="clickEffect">
                                  <p:stCondLst>
                                    <p:cond delay="0"/>
                                  </p:stCondLst>
                                  <p:childTnLst>
                                    <p:set>
                                      <p:cBhvr>
                                        <p:cTn id="82" dur="1" fill="hold">
                                          <p:stCondLst>
                                            <p:cond delay="0"/>
                                          </p:stCondLst>
                                        </p:cTn>
                                        <p:tgtEl>
                                          <p:spTgt spid="113808"/>
                                        </p:tgtEl>
                                        <p:attrNameLst>
                                          <p:attrName>style.visibility</p:attrName>
                                        </p:attrNameLst>
                                      </p:cBhvr>
                                      <p:to>
                                        <p:strVal val="visible"/>
                                      </p:to>
                                    </p:set>
                                    <p:anim calcmode="lin" valueType="num">
                                      <p:cBhvr>
                                        <p:cTn id="83" dur="500" fill="hold"/>
                                        <p:tgtEl>
                                          <p:spTgt spid="113808"/>
                                        </p:tgtEl>
                                        <p:attrNameLst>
                                          <p:attrName>ppt_x</p:attrName>
                                        </p:attrNameLst>
                                      </p:cBhvr>
                                      <p:tavLst>
                                        <p:tav tm="0">
                                          <p:val>
                                            <p:strVal val="#ppt_x-#ppt_w/2"/>
                                          </p:val>
                                        </p:tav>
                                        <p:tav tm="100000">
                                          <p:val>
                                            <p:strVal val="#ppt_x"/>
                                          </p:val>
                                        </p:tav>
                                      </p:tavLst>
                                    </p:anim>
                                    <p:anim calcmode="lin" valueType="num">
                                      <p:cBhvr>
                                        <p:cTn id="84" dur="500" fill="hold"/>
                                        <p:tgtEl>
                                          <p:spTgt spid="113808"/>
                                        </p:tgtEl>
                                        <p:attrNameLst>
                                          <p:attrName>ppt_y</p:attrName>
                                        </p:attrNameLst>
                                      </p:cBhvr>
                                      <p:tavLst>
                                        <p:tav tm="0">
                                          <p:val>
                                            <p:strVal val="#ppt_y"/>
                                          </p:val>
                                        </p:tav>
                                        <p:tav tm="100000">
                                          <p:val>
                                            <p:strVal val="#ppt_y"/>
                                          </p:val>
                                        </p:tav>
                                      </p:tavLst>
                                    </p:anim>
                                    <p:anim calcmode="lin" valueType="num">
                                      <p:cBhvr>
                                        <p:cTn id="85" dur="500" fill="hold"/>
                                        <p:tgtEl>
                                          <p:spTgt spid="113808"/>
                                        </p:tgtEl>
                                        <p:attrNameLst>
                                          <p:attrName>ppt_w</p:attrName>
                                        </p:attrNameLst>
                                      </p:cBhvr>
                                      <p:tavLst>
                                        <p:tav tm="0">
                                          <p:val>
                                            <p:fltVal val="0"/>
                                          </p:val>
                                        </p:tav>
                                        <p:tav tm="100000">
                                          <p:val>
                                            <p:strVal val="#ppt_w"/>
                                          </p:val>
                                        </p:tav>
                                      </p:tavLst>
                                    </p:anim>
                                    <p:anim calcmode="lin" valueType="num">
                                      <p:cBhvr>
                                        <p:cTn id="86" dur="500" fill="hold"/>
                                        <p:tgtEl>
                                          <p:spTgt spid="113808"/>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13838"/>
                                        </p:tgtEl>
                                        <p:attrNameLst>
                                          <p:attrName>style.visibility</p:attrName>
                                        </p:attrNameLst>
                                      </p:cBhvr>
                                      <p:to>
                                        <p:strVal val="visible"/>
                                      </p:to>
                                    </p:set>
                                    <p:anim calcmode="lin" valueType="num">
                                      <p:cBhvr additive="base">
                                        <p:cTn id="91" dur="500" fill="hold"/>
                                        <p:tgtEl>
                                          <p:spTgt spid="113838"/>
                                        </p:tgtEl>
                                        <p:attrNameLst>
                                          <p:attrName>ppt_x</p:attrName>
                                        </p:attrNameLst>
                                      </p:cBhvr>
                                      <p:tavLst>
                                        <p:tav tm="0">
                                          <p:val>
                                            <p:strVal val="0-#ppt_w/2"/>
                                          </p:val>
                                        </p:tav>
                                        <p:tav tm="100000">
                                          <p:val>
                                            <p:strVal val="#ppt_x"/>
                                          </p:val>
                                        </p:tav>
                                      </p:tavLst>
                                    </p:anim>
                                    <p:anim calcmode="lin" valueType="num">
                                      <p:cBhvr additive="base">
                                        <p:cTn id="92" dur="500" fill="hold"/>
                                        <p:tgtEl>
                                          <p:spTgt spid="113838"/>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7" presetClass="entr" presetSubtype="8" fill="hold" nodeType="clickEffect">
                                  <p:stCondLst>
                                    <p:cond delay="0"/>
                                  </p:stCondLst>
                                  <p:childTnLst>
                                    <p:set>
                                      <p:cBhvr>
                                        <p:cTn id="96" dur="1" fill="hold">
                                          <p:stCondLst>
                                            <p:cond delay="0"/>
                                          </p:stCondLst>
                                        </p:cTn>
                                        <p:tgtEl>
                                          <p:spTgt spid="113826"/>
                                        </p:tgtEl>
                                        <p:attrNameLst>
                                          <p:attrName>style.visibility</p:attrName>
                                        </p:attrNameLst>
                                      </p:cBhvr>
                                      <p:to>
                                        <p:strVal val="visible"/>
                                      </p:to>
                                    </p:set>
                                    <p:anim calcmode="lin" valueType="num">
                                      <p:cBhvr>
                                        <p:cTn id="97" dur="500" fill="hold"/>
                                        <p:tgtEl>
                                          <p:spTgt spid="113826"/>
                                        </p:tgtEl>
                                        <p:attrNameLst>
                                          <p:attrName>ppt_x</p:attrName>
                                        </p:attrNameLst>
                                      </p:cBhvr>
                                      <p:tavLst>
                                        <p:tav tm="0">
                                          <p:val>
                                            <p:strVal val="#ppt_x-#ppt_w/2"/>
                                          </p:val>
                                        </p:tav>
                                        <p:tav tm="100000">
                                          <p:val>
                                            <p:strVal val="#ppt_x"/>
                                          </p:val>
                                        </p:tav>
                                      </p:tavLst>
                                    </p:anim>
                                    <p:anim calcmode="lin" valueType="num">
                                      <p:cBhvr>
                                        <p:cTn id="98" dur="500" fill="hold"/>
                                        <p:tgtEl>
                                          <p:spTgt spid="113826"/>
                                        </p:tgtEl>
                                        <p:attrNameLst>
                                          <p:attrName>ppt_y</p:attrName>
                                        </p:attrNameLst>
                                      </p:cBhvr>
                                      <p:tavLst>
                                        <p:tav tm="0">
                                          <p:val>
                                            <p:strVal val="#ppt_y"/>
                                          </p:val>
                                        </p:tav>
                                        <p:tav tm="100000">
                                          <p:val>
                                            <p:strVal val="#ppt_y"/>
                                          </p:val>
                                        </p:tav>
                                      </p:tavLst>
                                    </p:anim>
                                    <p:anim calcmode="lin" valueType="num">
                                      <p:cBhvr>
                                        <p:cTn id="99" dur="500" fill="hold"/>
                                        <p:tgtEl>
                                          <p:spTgt spid="113826"/>
                                        </p:tgtEl>
                                        <p:attrNameLst>
                                          <p:attrName>ppt_w</p:attrName>
                                        </p:attrNameLst>
                                      </p:cBhvr>
                                      <p:tavLst>
                                        <p:tav tm="0">
                                          <p:val>
                                            <p:fltVal val="0"/>
                                          </p:val>
                                        </p:tav>
                                        <p:tav tm="100000">
                                          <p:val>
                                            <p:strVal val="#ppt_w"/>
                                          </p:val>
                                        </p:tav>
                                      </p:tavLst>
                                    </p:anim>
                                    <p:anim calcmode="lin" valueType="num">
                                      <p:cBhvr>
                                        <p:cTn id="100" dur="500" fill="hold"/>
                                        <p:tgtEl>
                                          <p:spTgt spid="113826"/>
                                        </p:tgtEl>
                                        <p:attrNameLst>
                                          <p:attrName>ppt_h</p:attrName>
                                        </p:attrNameLst>
                                      </p:cBhvr>
                                      <p:tavLst>
                                        <p:tav tm="0">
                                          <p:val>
                                            <p:strVal val="#ppt_h"/>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113890"/>
                                        </p:tgtEl>
                                        <p:attrNameLst>
                                          <p:attrName>style.visibility</p:attrName>
                                        </p:attrNameLst>
                                      </p:cBhvr>
                                      <p:to>
                                        <p:strVal val="visible"/>
                                      </p:to>
                                    </p:set>
                                    <p:animEffect transition="in" filter="blinds(horizontal)">
                                      <p:cBhvr>
                                        <p:cTn id="105" dur="500"/>
                                        <p:tgtEl>
                                          <p:spTgt spid="113890"/>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 presetClass="entr" presetSubtype="10" fill="hold" nodeType="clickEffect">
                                  <p:stCondLst>
                                    <p:cond delay="0"/>
                                  </p:stCondLst>
                                  <p:childTnLst>
                                    <p:set>
                                      <p:cBhvr>
                                        <p:cTn id="109" dur="1" fill="hold">
                                          <p:stCondLst>
                                            <p:cond delay="0"/>
                                          </p:stCondLst>
                                        </p:cTn>
                                        <p:tgtEl>
                                          <p:spTgt spid="113817"/>
                                        </p:tgtEl>
                                        <p:attrNameLst>
                                          <p:attrName>style.visibility</p:attrName>
                                        </p:attrNameLst>
                                      </p:cBhvr>
                                      <p:to>
                                        <p:strVal val="visible"/>
                                      </p:to>
                                    </p:set>
                                    <p:animEffect transition="in" filter="blinds(horizontal)">
                                      <p:cBhvr>
                                        <p:cTn id="110" dur="500"/>
                                        <p:tgtEl>
                                          <p:spTgt spid="113817"/>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113818"/>
                                        </p:tgtEl>
                                        <p:attrNameLst>
                                          <p:attrName>style.visibility</p:attrName>
                                        </p:attrNameLst>
                                      </p:cBhvr>
                                      <p:to>
                                        <p:strVal val="visible"/>
                                      </p:to>
                                    </p:set>
                                    <p:animEffect transition="in" filter="blinds(horizontal)">
                                      <p:cBhvr>
                                        <p:cTn id="115" dur="500"/>
                                        <p:tgtEl>
                                          <p:spTgt spid="113818"/>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nodeType="clickEffect">
                                  <p:stCondLst>
                                    <p:cond delay="0"/>
                                  </p:stCondLst>
                                  <p:childTnLst>
                                    <p:set>
                                      <p:cBhvr>
                                        <p:cTn id="119" dur="1" fill="hold">
                                          <p:stCondLst>
                                            <p:cond delay="0"/>
                                          </p:stCondLst>
                                        </p:cTn>
                                        <p:tgtEl>
                                          <p:spTgt spid="113893"/>
                                        </p:tgtEl>
                                        <p:attrNameLst>
                                          <p:attrName>style.visibility</p:attrName>
                                        </p:attrNameLst>
                                      </p:cBhvr>
                                      <p:to>
                                        <p:strVal val="visible"/>
                                      </p:to>
                                    </p:set>
                                    <p:animEffect transition="in" filter="blinds(horizontal)">
                                      <p:cBhvr>
                                        <p:cTn id="120" dur="500"/>
                                        <p:tgtEl>
                                          <p:spTgt spid="11389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113819"/>
                                        </p:tgtEl>
                                        <p:attrNameLst>
                                          <p:attrName>style.visibility</p:attrName>
                                        </p:attrNameLst>
                                      </p:cBhvr>
                                      <p:to>
                                        <p:strVal val="visible"/>
                                      </p:to>
                                    </p:set>
                                    <p:animEffect transition="in" filter="blinds(horizontal)">
                                      <p:cBhvr>
                                        <p:cTn id="125" dur="500"/>
                                        <p:tgtEl>
                                          <p:spTgt spid="113819"/>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 presetClass="entr" presetSubtype="10" fill="hold" nodeType="clickEffect">
                                  <p:stCondLst>
                                    <p:cond delay="0"/>
                                  </p:stCondLst>
                                  <p:childTnLst>
                                    <p:set>
                                      <p:cBhvr>
                                        <p:cTn id="129" dur="1" fill="hold">
                                          <p:stCondLst>
                                            <p:cond delay="0"/>
                                          </p:stCondLst>
                                        </p:cTn>
                                        <p:tgtEl>
                                          <p:spTgt spid="113811"/>
                                        </p:tgtEl>
                                        <p:attrNameLst>
                                          <p:attrName>style.visibility</p:attrName>
                                        </p:attrNameLst>
                                      </p:cBhvr>
                                      <p:to>
                                        <p:strVal val="visible"/>
                                      </p:to>
                                    </p:set>
                                    <p:animEffect transition="in" filter="blinds(horizontal)">
                                      <p:cBhvr>
                                        <p:cTn id="130" dur="500"/>
                                        <p:tgtEl>
                                          <p:spTgt spid="113811"/>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13814"/>
                                        </p:tgtEl>
                                        <p:attrNameLst>
                                          <p:attrName>style.visibility</p:attrName>
                                        </p:attrNameLst>
                                      </p:cBhvr>
                                      <p:to>
                                        <p:strVal val="visible"/>
                                      </p:to>
                                    </p:set>
                                    <p:animEffect transition="in" filter="blinds(horizontal)">
                                      <p:cBhvr>
                                        <p:cTn id="135" dur="500"/>
                                        <p:tgtEl>
                                          <p:spTgt spid="113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32" grpId="0" animBg="1"/>
      <p:bldP spid="113838" grpId="0" animBg="1"/>
      <p:bldP spid="113841" grpId="0" animBg="1"/>
      <p:bldP spid="113890"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F51A56BD-B3E3-4AE6-9C12-AA8BE9F7E39D}"/>
              </a:ext>
            </a:extLst>
          </p:cNvPr>
          <p:cNvSpPr>
            <a:spLocks noGrp="1" noChangeArrowheads="1"/>
          </p:cNvSpPr>
          <p:nvPr>
            <p:ph type="title"/>
          </p:nvPr>
        </p:nvSpPr>
        <p:spPr>
          <a:xfrm>
            <a:off x="609600" y="304800"/>
            <a:ext cx="7772400" cy="762000"/>
          </a:xfrm>
        </p:spPr>
        <p:txBody>
          <a:bodyPr/>
          <a:lstStyle/>
          <a:p>
            <a:pPr algn="ctr" eaLnBrk="1" hangingPunct="1"/>
            <a:r>
              <a:rPr lang="en-US" altLang="zh-CN" sz="3600" b="1">
                <a:solidFill>
                  <a:srgbClr val="040408"/>
                </a:solidFill>
                <a:latin typeface="Times New Roman" panose="02020603050405020304" pitchFamily="18" charset="0"/>
              </a:rPr>
              <a:t>α= </a:t>
            </a:r>
            <a:r>
              <a:rPr lang="en-US" altLang="zh-CN" sz="3600">
                <a:solidFill>
                  <a:srgbClr val="040408"/>
                </a:solidFill>
                <a:latin typeface="宋体" panose="02010600030101010101" pitchFamily="2" charset="-122"/>
              </a:rPr>
              <a:t>φ</a:t>
            </a:r>
          </a:p>
        </p:txBody>
      </p:sp>
      <p:sp>
        <p:nvSpPr>
          <p:cNvPr id="147459" name="Rectangle 86">
            <a:extLst>
              <a:ext uri="{FF2B5EF4-FFF2-40B4-BE49-F238E27FC236}">
                <a16:creationId xmlns:a16="http://schemas.microsoft.com/office/drawing/2014/main" id="{9D43B720-743C-4D7A-B67A-2FF33E981D6B}"/>
              </a:ext>
            </a:extLst>
          </p:cNvPr>
          <p:cNvSpPr>
            <a:spLocks noChangeArrowheads="1"/>
          </p:cNvSpPr>
          <p:nvPr/>
        </p:nvSpPr>
        <p:spPr bwMode="auto">
          <a:xfrm>
            <a:off x="0" y="-246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 name="Group 288">
            <a:extLst>
              <a:ext uri="{FF2B5EF4-FFF2-40B4-BE49-F238E27FC236}">
                <a16:creationId xmlns:a16="http://schemas.microsoft.com/office/drawing/2014/main" id="{BD77C2C1-94EB-4401-BEC4-BA4F4A021195}"/>
              </a:ext>
            </a:extLst>
          </p:cNvPr>
          <p:cNvGrpSpPr>
            <a:grpSpLocks/>
          </p:cNvGrpSpPr>
          <p:nvPr/>
        </p:nvGrpSpPr>
        <p:grpSpPr bwMode="auto">
          <a:xfrm>
            <a:off x="4656138" y="1304925"/>
            <a:ext cx="3562350" cy="1095375"/>
            <a:chOff x="2933" y="822"/>
            <a:chExt cx="2244" cy="690"/>
          </a:xfrm>
        </p:grpSpPr>
        <p:grpSp>
          <p:nvGrpSpPr>
            <p:cNvPr id="147564" name="Group 284">
              <a:extLst>
                <a:ext uri="{FF2B5EF4-FFF2-40B4-BE49-F238E27FC236}">
                  <a16:creationId xmlns:a16="http://schemas.microsoft.com/office/drawing/2014/main" id="{4EEB86C6-DCDC-43A5-951E-580C35B1235F}"/>
                </a:ext>
              </a:extLst>
            </p:cNvPr>
            <p:cNvGrpSpPr>
              <a:grpSpLocks/>
            </p:cNvGrpSpPr>
            <p:nvPr/>
          </p:nvGrpSpPr>
          <p:grpSpPr bwMode="auto">
            <a:xfrm>
              <a:off x="2933" y="822"/>
              <a:ext cx="2244" cy="690"/>
              <a:chOff x="2933" y="822"/>
              <a:chExt cx="2244" cy="690"/>
            </a:xfrm>
          </p:grpSpPr>
          <p:grpSp>
            <p:nvGrpSpPr>
              <p:cNvPr id="147568" name="Group 185">
                <a:extLst>
                  <a:ext uri="{FF2B5EF4-FFF2-40B4-BE49-F238E27FC236}">
                    <a16:creationId xmlns:a16="http://schemas.microsoft.com/office/drawing/2014/main" id="{A52AB911-3C02-4C10-98C1-405F012419CD}"/>
                  </a:ext>
                </a:extLst>
              </p:cNvPr>
              <p:cNvGrpSpPr>
                <a:grpSpLocks/>
              </p:cNvGrpSpPr>
              <p:nvPr/>
            </p:nvGrpSpPr>
            <p:grpSpPr bwMode="auto">
              <a:xfrm>
                <a:off x="3090" y="822"/>
                <a:ext cx="2082" cy="690"/>
                <a:chOff x="2250" y="5490"/>
                <a:chExt cx="5204" cy="1815"/>
              </a:xfrm>
            </p:grpSpPr>
            <p:sp>
              <p:nvSpPr>
                <p:cNvPr id="147571" name="Line 187">
                  <a:extLst>
                    <a:ext uri="{FF2B5EF4-FFF2-40B4-BE49-F238E27FC236}">
                      <a16:creationId xmlns:a16="http://schemas.microsoft.com/office/drawing/2014/main" id="{5BB249D8-8009-4E62-950D-F2C79A61BBC8}"/>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72" name="Line 186">
                  <a:extLst>
                    <a:ext uri="{FF2B5EF4-FFF2-40B4-BE49-F238E27FC236}">
                      <a16:creationId xmlns:a16="http://schemas.microsoft.com/office/drawing/2014/main" id="{5EB08D96-AD15-4AEC-88A7-1EEEF2BB22EE}"/>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7569" name="Rectangle 184">
                <a:extLst>
                  <a:ext uri="{FF2B5EF4-FFF2-40B4-BE49-F238E27FC236}">
                    <a16:creationId xmlns:a16="http://schemas.microsoft.com/office/drawing/2014/main" id="{AD6EDF9A-72BF-4D8A-90CE-5FFC0A460367}"/>
                  </a:ext>
                </a:extLst>
              </p:cNvPr>
              <p:cNvSpPr>
                <a:spLocks noChangeArrowheads="1"/>
              </p:cNvSpPr>
              <p:nvPr/>
            </p:nvSpPr>
            <p:spPr bwMode="auto">
              <a:xfrm>
                <a:off x="2933" y="870"/>
                <a:ext cx="27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u1</a:t>
                </a:r>
              </a:p>
              <a:p>
                <a:endParaRPr lang="en-US" altLang="zh-CN" sz="1400">
                  <a:latin typeface="Times New Roman" panose="02020603050405020304" pitchFamily="18" charset="0"/>
                </a:endParaRPr>
              </a:p>
            </p:txBody>
          </p:sp>
          <p:sp>
            <p:nvSpPr>
              <p:cNvPr id="147570" name="Rectangle 183">
                <a:extLst>
                  <a:ext uri="{FF2B5EF4-FFF2-40B4-BE49-F238E27FC236}">
                    <a16:creationId xmlns:a16="http://schemas.microsoft.com/office/drawing/2014/main" id="{8E33580E-87CB-4A0A-B81A-59C877932CFE}"/>
                  </a:ext>
                </a:extLst>
              </p:cNvPr>
              <p:cNvSpPr>
                <a:spLocks noChangeArrowheads="1"/>
              </p:cNvSpPr>
              <p:nvPr/>
            </p:nvSpPr>
            <p:spPr bwMode="auto">
              <a:xfrm>
                <a:off x="4859" y="1194"/>
                <a:ext cx="31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ωt</a:t>
                </a:r>
              </a:p>
              <a:p>
                <a:endParaRPr lang="en-US" altLang="zh-CN" sz="1400">
                  <a:latin typeface="Times New Roman" panose="02020603050405020304" pitchFamily="18" charset="0"/>
                </a:endParaRPr>
              </a:p>
            </p:txBody>
          </p:sp>
        </p:grpSp>
        <p:grpSp>
          <p:nvGrpSpPr>
            <p:cNvPr id="147565" name="Group 168">
              <a:extLst>
                <a:ext uri="{FF2B5EF4-FFF2-40B4-BE49-F238E27FC236}">
                  <a16:creationId xmlns:a16="http://schemas.microsoft.com/office/drawing/2014/main" id="{483837A0-FD25-4B31-BF01-5438FB375331}"/>
                </a:ext>
              </a:extLst>
            </p:cNvPr>
            <p:cNvGrpSpPr>
              <a:grpSpLocks/>
            </p:cNvGrpSpPr>
            <p:nvPr/>
          </p:nvGrpSpPr>
          <p:grpSpPr bwMode="auto">
            <a:xfrm>
              <a:off x="3165" y="1031"/>
              <a:ext cx="1242" cy="306"/>
              <a:chOff x="2438" y="6057"/>
              <a:chExt cx="2295" cy="764"/>
            </a:xfrm>
          </p:grpSpPr>
          <p:sp>
            <p:nvSpPr>
              <p:cNvPr id="147566" name="Freeform 170">
                <a:extLst>
                  <a:ext uri="{FF2B5EF4-FFF2-40B4-BE49-F238E27FC236}">
                    <a16:creationId xmlns:a16="http://schemas.microsoft.com/office/drawing/2014/main" id="{615BAEB9-328B-4620-A358-17F7E978558B}"/>
                  </a:ext>
                </a:extLst>
              </p:cNvPr>
              <p:cNvSpPr>
                <a:spLocks/>
              </p:cNvSpPr>
              <p:nvPr/>
            </p:nvSpPr>
            <p:spPr bwMode="auto">
              <a:xfrm>
                <a:off x="2438" y="6057"/>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7567" name="Freeform 169">
                <a:extLst>
                  <a:ext uri="{FF2B5EF4-FFF2-40B4-BE49-F238E27FC236}">
                    <a16:creationId xmlns:a16="http://schemas.microsoft.com/office/drawing/2014/main" id="{02280FD8-2A42-4EBE-B167-6C25CB55D287}"/>
                  </a:ext>
                </a:extLst>
              </p:cNvPr>
              <p:cNvSpPr>
                <a:spLocks/>
              </p:cNvSpPr>
              <p:nvPr/>
            </p:nvSpPr>
            <p:spPr bwMode="auto">
              <a:xfrm flipV="1">
                <a:off x="3548" y="6402"/>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6" name="Group 289">
            <a:extLst>
              <a:ext uri="{FF2B5EF4-FFF2-40B4-BE49-F238E27FC236}">
                <a16:creationId xmlns:a16="http://schemas.microsoft.com/office/drawing/2014/main" id="{931E3E3F-6689-4E11-AD5B-02CA94FAE13E}"/>
              </a:ext>
            </a:extLst>
          </p:cNvPr>
          <p:cNvGrpSpPr>
            <a:grpSpLocks/>
          </p:cNvGrpSpPr>
          <p:nvPr/>
        </p:nvGrpSpPr>
        <p:grpSpPr bwMode="auto">
          <a:xfrm>
            <a:off x="4675188" y="2438400"/>
            <a:ext cx="3630612" cy="3371850"/>
            <a:chOff x="2945" y="1536"/>
            <a:chExt cx="2287" cy="2124"/>
          </a:xfrm>
        </p:grpSpPr>
        <p:grpSp>
          <p:nvGrpSpPr>
            <p:cNvPr id="147534" name="Group 287">
              <a:extLst>
                <a:ext uri="{FF2B5EF4-FFF2-40B4-BE49-F238E27FC236}">
                  <a16:creationId xmlns:a16="http://schemas.microsoft.com/office/drawing/2014/main" id="{9088AB21-0CC6-4D3F-A5B7-226FB662F6E2}"/>
                </a:ext>
              </a:extLst>
            </p:cNvPr>
            <p:cNvGrpSpPr>
              <a:grpSpLocks/>
            </p:cNvGrpSpPr>
            <p:nvPr/>
          </p:nvGrpSpPr>
          <p:grpSpPr bwMode="auto">
            <a:xfrm>
              <a:off x="2945" y="1536"/>
              <a:ext cx="2262" cy="690"/>
              <a:chOff x="2945" y="1536"/>
              <a:chExt cx="2262" cy="690"/>
            </a:xfrm>
          </p:grpSpPr>
          <p:grpSp>
            <p:nvGrpSpPr>
              <p:cNvPr id="147555" name="Group 177">
                <a:extLst>
                  <a:ext uri="{FF2B5EF4-FFF2-40B4-BE49-F238E27FC236}">
                    <a16:creationId xmlns:a16="http://schemas.microsoft.com/office/drawing/2014/main" id="{E69E7740-7F18-4614-B454-59D8EAB42DCB}"/>
                  </a:ext>
                </a:extLst>
              </p:cNvPr>
              <p:cNvGrpSpPr>
                <a:grpSpLocks/>
              </p:cNvGrpSpPr>
              <p:nvPr/>
            </p:nvGrpSpPr>
            <p:grpSpPr bwMode="auto">
              <a:xfrm>
                <a:off x="2945" y="1536"/>
                <a:ext cx="2262" cy="690"/>
                <a:chOff x="1888" y="7320"/>
                <a:chExt cx="5656" cy="1725"/>
              </a:xfrm>
            </p:grpSpPr>
            <p:grpSp>
              <p:nvGrpSpPr>
                <p:cNvPr id="147559" name="Group 180">
                  <a:extLst>
                    <a:ext uri="{FF2B5EF4-FFF2-40B4-BE49-F238E27FC236}">
                      <a16:creationId xmlns:a16="http://schemas.microsoft.com/office/drawing/2014/main" id="{4CBDA4EC-E010-410B-B8E0-6CB3CD1E18E1}"/>
                    </a:ext>
                  </a:extLst>
                </p:cNvPr>
                <p:cNvGrpSpPr>
                  <a:grpSpLocks/>
                </p:cNvGrpSpPr>
                <p:nvPr/>
              </p:nvGrpSpPr>
              <p:grpSpPr bwMode="auto">
                <a:xfrm>
                  <a:off x="2250" y="7320"/>
                  <a:ext cx="5204" cy="1725"/>
                  <a:chOff x="2250" y="5490"/>
                  <a:chExt cx="5204" cy="1815"/>
                </a:xfrm>
              </p:grpSpPr>
              <p:sp>
                <p:nvSpPr>
                  <p:cNvPr id="147562" name="Line 182">
                    <a:extLst>
                      <a:ext uri="{FF2B5EF4-FFF2-40B4-BE49-F238E27FC236}">
                        <a16:creationId xmlns:a16="http://schemas.microsoft.com/office/drawing/2014/main" id="{59DD4301-E67B-414B-B9DC-A4EEF828E0E0}"/>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63" name="Line 181">
                    <a:extLst>
                      <a:ext uri="{FF2B5EF4-FFF2-40B4-BE49-F238E27FC236}">
                        <a16:creationId xmlns:a16="http://schemas.microsoft.com/office/drawing/2014/main" id="{E5C47834-C1FA-46E0-ABDA-48D3AF92FE6F}"/>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7560" name="Rectangle 179">
                  <a:extLst>
                    <a:ext uri="{FF2B5EF4-FFF2-40B4-BE49-F238E27FC236}">
                      <a16:creationId xmlns:a16="http://schemas.microsoft.com/office/drawing/2014/main" id="{205E4D55-D1AE-4709-A92B-2844CF3FFFC8}"/>
                    </a:ext>
                  </a:extLst>
                </p:cNvPr>
                <p:cNvSpPr>
                  <a:spLocks noChangeArrowheads="1"/>
                </p:cNvSpPr>
                <p:nvPr/>
              </p:nvSpPr>
              <p:spPr bwMode="auto">
                <a:xfrm>
                  <a:off x="6748" y="8145"/>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ωt</a:t>
                  </a:r>
                </a:p>
                <a:p>
                  <a:endParaRPr lang="en-US" altLang="zh-CN" sz="1400">
                    <a:latin typeface="Times New Roman" panose="02020603050405020304" pitchFamily="18" charset="0"/>
                  </a:endParaRPr>
                </a:p>
              </p:txBody>
            </p:sp>
            <p:sp>
              <p:nvSpPr>
                <p:cNvPr id="147561" name="Rectangle 178">
                  <a:extLst>
                    <a:ext uri="{FF2B5EF4-FFF2-40B4-BE49-F238E27FC236}">
                      <a16:creationId xmlns:a16="http://schemas.microsoft.com/office/drawing/2014/main" id="{D1E77404-A26C-4334-95D4-30E2523AA007}"/>
                    </a:ext>
                  </a:extLst>
                </p:cNvPr>
                <p:cNvSpPr>
                  <a:spLocks noChangeArrowheads="1"/>
                </p:cNvSpPr>
                <p:nvPr/>
              </p:nvSpPr>
              <p:spPr bwMode="auto">
                <a:xfrm>
                  <a:off x="1888" y="7395"/>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uo</a:t>
                  </a:r>
                  <a:endParaRPr lang="en-US" altLang="zh-CN" sz="1400">
                    <a:latin typeface="Times New Roman" panose="02020603050405020304" pitchFamily="18" charset="0"/>
                  </a:endParaRPr>
                </a:p>
                <a:p>
                  <a:endParaRPr lang="en-US" altLang="zh-CN" sz="1400">
                    <a:latin typeface="Times New Roman" panose="02020603050405020304" pitchFamily="18" charset="0"/>
                  </a:endParaRPr>
                </a:p>
              </p:txBody>
            </p:sp>
          </p:grpSp>
          <p:grpSp>
            <p:nvGrpSpPr>
              <p:cNvPr id="147556" name="Group 165">
                <a:extLst>
                  <a:ext uri="{FF2B5EF4-FFF2-40B4-BE49-F238E27FC236}">
                    <a16:creationId xmlns:a16="http://schemas.microsoft.com/office/drawing/2014/main" id="{24B5FF81-B370-411D-BA0A-A9E8941FB7BF}"/>
                  </a:ext>
                </a:extLst>
              </p:cNvPr>
              <p:cNvGrpSpPr>
                <a:grpSpLocks/>
              </p:cNvGrpSpPr>
              <p:nvPr/>
            </p:nvGrpSpPr>
            <p:grpSpPr bwMode="auto">
              <a:xfrm>
                <a:off x="3174" y="1733"/>
                <a:ext cx="1242" cy="306"/>
                <a:chOff x="2438" y="6057"/>
                <a:chExt cx="2295" cy="764"/>
              </a:xfrm>
            </p:grpSpPr>
            <p:sp>
              <p:nvSpPr>
                <p:cNvPr id="147557" name="Freeform 167">
                  <a:extLst>
                    <a:ext uri="{FF2B5EF4-FFF2-40B4-BE49-F238E27FC236}">
                      <a16:creationId xmlns:a16="http://schemas.microsoft.com/office/drawing/2014/main" id="{4BE098A8-C249-4C19-BB27-385CA95936E3}"/>
                    </a:ext>
                  </a:extLst>
                </p:cNvPr>
                <p:cNvSpPr>
                  <a:spLocks/>
                </p:cNvSpPr>
                <p:nvPr/>
              </p:nvSpPr>
              <p:spPr bwMode="auto">
                <a:xfrm>
                  <a:off x="2438" y="6057"/>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7558" name="Freeform 166">
                  <a:extLst>
                    <a:ext uri="{FF2B5EF4-FFF2-40B4-BE49-F238E27FC236}">
                      <a16:creationId xmlns:a16="http://schemas.microsoft.com/office/drawing/2014/main" id="{6EBF5EFB-ACCD-474D-AFD8-109925425FF6}"/>
                    </a:ext>
                  </a:extLst>
                </p:cNvPr>
                <p:cNvSpPr>
                  <a:spLocks/>
                </p:cNvSpPr>
                <p:nvPr/>
              </p:nvSpPr>
              <p:spPr bwMode="auto">
                <a:xfrm flipV="1">
                  <a:off x="3548" y="6402"/>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47535" name="Group 285">
              <a:extLst>
                <a:ext uri="{FF2B5EF4-FFF2-40B4-BE49-F238E27FC236}">
                  <a16:creationId xmlns:a16="http://schemas.microsoft.com/office/drawing/2014/main" id="{18186B73-AFE1-4F13-ADA6-7D2488F7881C}"/>
                </a:ext>
              </a:extLst>
            </p:cNvPr>
            <p:cNvGrpSpPr>
              <a:grpSpLocks/>
            </p:cNvGrpSpPr>
            <p:nvPr/>
          </p:nvGrpSpPr>
          <p:grpSpPr bwMode="auto">
            <a:xfrm>
              <a:off x="3005" y="2256"/>
              <a:ext cx="2214" cy="690"/>
              <a:chOff x="3005" y="2256"/>
              <a:chExt cx="2214" cy="690"/>
            </a:xfrm>
          </p:grpSpPr>
          <p:grpSp>
            <p:nvGrpSpPr>
              <p:cNvPr id="147546" name="Group 188">
                <a:extLst>
                  <a:ext uri="{FF2B5EF4-FFF2-40B4-BE49-F238E27FC236}">
                    <a16:creationId xmlns:a16="http://schemas.microsoft.com/office/drawing/2014/main" id="{29F49110-E804-46A5-BA45-1399F880D680}"/>
                  </a:ext>
                </a:extLst>
              </p:cNvPr>
              <p:cNvGrpSpPr>
                <a:grpSpLocks/>
              </p:cNvGrpSpPr>
              <p:nvPr/>
            </p:nvGrpSpPr>
            <p:grpSpPr bwMode="auto">
              <a:xfrm>
                <a:off x="3005" y="2256"/>
                <a:ext cx="2214" cy="690"/>
                <a:chOff x="2038" y="9120"/>
                <a:chExt cx="5536" cy="1725"/>
              </a:xfrm>
            </p:grpSpPr>
            <p:grpSp>
              <p:nvGrpSpPr>
                <p:cNvPr id="147550" name="Group 191">
                  <a:extLst>
                    <a:ext uri="{FF2B5EF4-FFF2-40B4-BE49-F238E27FC236}">
                      <a16:creationId xmlns:a16="http://schemas.microsoft.com/office/drawing/2014/main" id="{22009798-6C74-4772-A1E9-AD7D58C7FA25}"/>
                    </a:ext>
                  </a:extLst>
                </p:cNvPr>
                <p:cNvGrpSpPr>
                  <a:grpSpLocks/>
                </p:cNvGrpSpPr>
                <p:nvPr/>
              </p:nvGrpSpPr>
              <p:grpSpPr bwMode="auto">
                <a:xfrm>
                  <a:off x="2250" y="9120"/>
                  <a:ext cx="5204" cy="1725"/>
                  <a:chOff x="2250" y="5490"/>
                  <a:chExt cx="5204" cy="1815"/>
                </a:xfrm>
              </p:grpSpPr>
              <p:sp>
                <p:nvSpPr>
                  <p:cNvPr id="147553" name="Line 193">
                    <a:extLst>
                      <a:ext uri="{FF2B5EF4-FFF2-40B4-BE49-F238E27FC236}">
                        <a16:creationId xmlns:a16="http://schemas.microsoft.com/office/drawing/2014/main" id="{40814C3E-7F56-43E8-8EC6-F7909D51BB8A}"/>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54" name="Line 192">
                    <a:extLst>
                      <a:ext uri="{FF2B5EF4-FFF2-40B4-BE49-F238E27FC236}">
                        <a16:creationId xmlns:a16="http://schemas.microsoft.com/office/drawing/2014/main" id="{C90B5D68-2275-42EE-869C-D0F7B764D916}"/>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7551" name="Rectangle 190">
                  <a:extLst>
                    <a:ext uri="{FF2B5EF4-FFF2-40B4-BE49-F238E27FC236}">
                      <a16:creationId xmlns:a16="http://schemas.microsoft.com/office/drawing/2014/main" id="{68B0B197-5447-4840-AE6D-2C52F4F75BAB}"/>
                    </a:ext>
                  </a:extLst>
                </p:cNvPr>
                <p:cNvSpPr>
                  <a:spLocks noChangeArrowheads="1"/>
                </p:cNvSpPr>
                <p:nvPr/>
              </p:nvSpPr>
              <p:spPr bwMode="auto">
                <a:xfrm>
                  <a:off x="6778" y="10035"/>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ωt</a:t>
                  </a:r>
                </a:p>
                <a:p>
                  <a:endParaRPr lang="en-US" altLang="zh-CN" sz="1400">
                    <a:solidFill>
                      <a:srgbClr val="040408"/>
                    </a:solidFill>
                    <a:latin typeface="Times New Roman" panose="02020603050405020304" pitchFamily="18" charset="0"/>
                  </a:endParaRPr>
                </a:p>
              </p:txBody>
            </p:sp>
            <p:sp>
              <p:nvSpPr>
                <p:cNvPr id="147552" name="Rectangle 189">
                  <a:extLst>
                    <a:ext uri="{FF2B5EF4-FFF2-40B4-BE49-F238E27FC236}">
                      <a16:creationId xmlns:a16="http://schemas.microsoft.com/office/drawing/2014/main" id="{557ABF97-E7A1-484B-8C76-5FC59357B4A6}"/>
                    </a:ext>
                  </a:extLst>
                </p:cNvPr>
                <p:cNvSpPr>
                  <a:spLocks noChangeArrowheads="1"/>
                </p:cNvSpPr>
                <p:nvPr/>
              </p:nvSpPr>
              <p:spPr bwMode="auto">
                <a:xfrm>
                  <a:off x="2038" y="9255"/>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io</a:t>
                  </a:r>
                  <a:endParaRPr lang="en-US" altLang="zh-CN" sz="1400">
                    <a:latin typeface="Times New Roman" panose="02020603050405020304" pitchFamily="18" charset="0"/>
                  </a:endParaRPr>
                </a:p>
                <a:p>
                  <a:endParaRPr lang="en-US" altLang="zh-CN" sz="1400">
                    <a:latin typeface="Times New Roman" panose="02020603050405020304" pitchFamily="18" charset="0"/>
                  </a:endParaRPr>
                </a:p>
              </p:txBody>
            </p:sp>
          </p:grpSp>
          <p:grpSp>
            <p:nvGrpSpPr>
              <p:cNvPr id="147547" name="Group 162">
                <a:extLst>
                  <a:ext uri="{FF2B5EF4-FFF2-40B4-BE49-F238E27FC236}">
                    <a16:creationId xmlns:a16="http://schemas.microsoft.com/office/drawing/2014/main" id="{0B7DAF8B-26F3-4814-A075-1CA958645C7C}"/>
                  </a:ext>
                </a:extLst>
              </p:cNvPr>
              <p:cNvGrpSpPr>
                <a:grpSpLocks/>
              </p:cNvGrpSpPr>
              <p:nvPr/>
            </p:nvGrpSpPr>
            <p:grpSpPr bwMode="auto">
              <a:xfrm>
                <a:off x="3168" y="2453"/>
                <a:ext cx="1242" cy="306"/>
                <a:chOff x="2438" y="6057"/>
                <a:chExt cx="2295" cy="764"/>
              </a:xfrm>
            </p:grpSpPr>
            <p:sp>
              <p:nvSpPr>
                <p:cNvPr id="147548" name="Freeform 164">
                  <a:extLst>
                    <a:ext uri="{FF2B5EF4-FFF2-40B4-BE49-F238E27FC236}">
                      <a16:creationId xmlns:a16="http://schemas.microsoft.com/office/drawing/2014/main" id="{4F00C1B1-E89C-4622-856E-EBFFEF446CA4}"/>
                    </a:ext>
                  </a:extLst>
                </p:cNvPr>
                <p:cNvSpPr>
                  <a:spLocks/>
                </p:cNvSpPr>
                <p:nvPr/>
              </p:nvSpPr>
              <p:spPr bwMode="auto">
                <a:xfrm>
                  <a:off x="2438" y="6057"/>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7549" name="Freeform 163">
                  <a:extLst>
                    <a:ext uri="{FF2B5EF4-FFF2-40B4-BE49-F238E27FC236}">
                      <a16:creationId xmlns:a16="http://schemas.microsoft.com/office/drawing/2014/main" id="{5CA3FF44-D5BE-474A-AAC8-0D06DE526EE7}"/>
                    </a:ext>
                  </a:extLst>
                </p:cNvPr>
                <p:cNvSpPr>
                  <a:spLocks/>
                </p:cNvSpPr>
                <p:nvPr/>
              </p:nvSpPr>
              <p:spPr bwMode="auto">
                <a:xfrm flipV="1">
                  <a:off x="3548" y="6402"/>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47536" name="Group 286">
              <a:extLst>
                <a:ext uri="{FF2B5EF4-FFF2-40B4-BE49-F238E27FC236}">
                  <a16:creationId xmlns:a16="http://schemas.microsoft.com/office/drawing/2014/main" id="{EF6885C2-7150-4C8C-AA53-DB1F9C144AD6}"/>
                </a:ext>
              </a:extLst>
            </p:cNvPr>
            <p:cNvGrpSpPr>
              <a:grpSpLocks/>
            </p:cNvGrpSpPr>
            <p:nvPr/>
          </p:nvGrpSpPr>
          <p:grpSpPr bwMode="auto">
            <a:xfrm>
              <a:off x="2963" y="2970"/>
              <a:ext cx="2269" cy="690"/>
              <a:chOff x="2963" y="2970"/>
              <a:chExt cx="2269" cy="690"/>
            </a:xfrm>
          </p:grpSpPr>
          <p:grpSp>
            <p:nvGrpSpPr>
              <p:cNvPr id="147537" name="Group 171">
                <a:extLst>
                  <a:ext uri="{FF2B5EF4-FFF2-40B4-BE49-F238E27FC236}">
                    <a16:creationId xmlns:a16="http://schemas.microsoft.com/office/drawing/2014/main" id="{5602EB6D-E4B1-4C6E-A777-00A17256FBB7}"/>
                  </a:ext>
                </a:extLst>
              </p:cNvPr>
              <p:cNvGrpSpPr>
                <a:grpSpLocks/>
              </p:cNvGrpSpPr>
              <p:nvPr/>
            </p:nvGrpSpPr>
            <p:grpSpPr bwMode="auto">
              <a:xfrm>
                <a:off x="2963" y="2970"/>
                <a:ext cx="2269" cy="690"/>
                <a:chOff x="1932" y="10905"/>
                <a:chExt cx="5672" cy="1725"/>
              </a:xfrm>
            </p:grpSpPr>
            <p:grpSp>
              <p:nvGrpSpPr>
                <p:cNvPr id="147541" name="Group 174">
                  <a:extLst>
                    <a:ext uri="{FF2B5EF4-FFF2-40B4-BE49-F238E27FC236}">
                      <a16:creationId xmlns:a16="http://schemas.microsoft.com/office/drawing/2014/main" id="{2B12EFAD-5A6C-4E51-9220-FD71FF607B88}"/>
                    </a:ext>
                  </a:extLst>
                </p:cNvPr>
                <p:cNvGrpSpPr>
                  <a:grpSpLocks/>
                </p:cNvGrpSpPr>
                <p:nvPr/>
              </p:nvGrpSpPr>
              <p:grpSpPr bwMode="auto">
                <a:xfrm>
                  <a:off x="2250" y="10905"/>
                  <a:ext cx="5204" cy="1725"/>
                  <a:chOff x="2250" y="5490"/>
                  <a:chExt cx="5204" cy="1815"/>
                </a:xfrm>
              </p:grpSpPr>
              <p:sp>
                <p:nvSpPr>
                  <p:cNvPr id="147544" name="Line 176">
                    <a:extLst>
                      <a:ext uri="{FF2B5EF4-FFF2-40B4-BE49-F238E27FC236}">
                        <a16:creationId xmlns:a16="http://schemas.microsoft.com/office/drawing/2014/main" id="{479ADC30-54CA-4A37-942C-EDF1F8EFD7F0}"/>
                      </a:ext>
                    </a:extLst>
                  </p:cNvPr>
                  <p:cNvSpPr>
                    <a:spLocks noChangeShapeType="1"/>
                  </p:cNvSpPr>
                  <p:nvPr/>
                </p:nvSpPr>
                <p:spPr bwMode="auto">
                  <a:xfrm>
                    <a:off x="2250" y="6435"/>
                    <a:ext cx="5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45" name="Line 175">
                    <a:extLst>
                      <a:ext uri="{FF2B5EF4-FFF2-40B4-BE49-F238E27FC236}">
                        <a16:creationId xmlns:a16="http://schemas.microsoft.com/office/drawing/2014/main" id="{8049CAF4-0F33-4811-8FCF-13D56D1E98C4}"/>
                      </a:ext>
                    </a:extLst>
                  </p:cNvPr>
                  <p:cNvSpPr>
                    <a:spLocks noChangeShapeType="1"/>
                  </p:cNvSpPr>
                  <p:nvPr/>
                </p:nvSpPr>
                <p:spPr bwMode="auto">
                  <a:xfrm flipV="1">
                    <a:off x="2460" y="5490"/>
                    <a:ext cx="0"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7542" name="Rectangle 173">
                  <a:extLst>
                    <a:ext uri="{FF2B5EF4-FFF2-40B4-BE49-F238E27FC236}">
                      <a16:creationId xmlns:a16="http://schemas.microsoft.com/office/drawing/2014/main" id="{C1B6F1AA-6C66-4A32-A8BC-745C5B6E471A}"/>
                    </a:ext>
                  </a:extLst>
                </p:cNvPr>
                <p:cNvSpPr>
                  <a:spLocks noChangeArrowheads="1"/>
                </p:cNvSpPr>
                <p:nvPr/>
              </p:nvSpPr>
              <p:spPr bwMode="auto">
                <a:xfrm>
                  <a:off x="6808" y="11790"/>
                  <a:ext cx="79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ωt</a:t>
                  </a:r>
                </a:p>
                <a:p>
                  <a:endParaRPr lang="en-US" altLang="zh-CN" sz="1400">
                    <a:solidFill>
                      <a:srgbClr val="040408"/>
                    </a:solidFill>
                    <a:latin typeface="Times New Roman" panose="02020603050405020304" pitchFamily="18" charset="0"/>
                  </a:endParaRPr>
                </a:p>
              </p:txBody>
            </p:sp>
            <p:sp>
              <p:nvSpPr>
                <p:cNvPr id="147543" name="Rectangle 172">
                  <a:extLst>
                    <a:ext uri="{FF2B5EF4-FFF2-40B4-BE49-F238E27FC236}">
                      <a16:creationId xmlns:a16="http://schemas.microsoft.com/office/drawing/2014/main" id="{A3414851-EE96-4DF3-8588-2557D61B0A2E}"/>
                    </a:ext>
                  </a:extLst>
                </p:cNvPr>
                <p:cNvSpPr>
                  <a:spLocks noChangeArrowheads="1"/>
                </p:cNvSpPr>
                <p:nvPr/>
              </p:nvSpPr>
              <p:spPr bwMode="auto">
                <a:xfrm>
                  <a:off x="1932" y="11100"/>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000000"/>
                      </a:solidFill>
                      <a:latin typeface="Times New Roman" panose="02020603050405020304" pitchFamily="18" charset="0"/>
                    </a:rPr>
                    <a:t>uVT</a:t>
                  </a:r>
                  <a:endParaRPr lang="en-US" altLang="zh-CN" sz="1000">
                    <a:latin typeface="Times New Roman" panose="02020603050405020304" pitchFamily="18" charset="0"/>
                  </a:endParaRPr>
                </a:p>
                <a:p>
                  <a:endParaRPr lang="en-US" altLang="zh-CN" sz="1000">
                    <a:latin typeface="Times New Roman" panose="02020603050405020304" pitchFamily="18" charset="0"/>
                  </a:endParaRPr>
                </a:p>
              </p:txBody>
            </p:sp>
          </p:grpSp>
          <p:grpSp>
            <p:nvGrpSpPr>
              <p:cNvPr id="147538" name="Group 159">
                <a:extLst>
                  <a:ext uri="{FF2B5EF4-FFF2-40B4-BE49-F238E27FC236}">
                    <a16:creationId xmlns:a16="http://schemas.microsoft.com/office/drawing/2014/main" id="{80259B13-7D94-424C-BB21-643DBC0132ED}"/>
                  </a:ext>
                </a:extLst>
              </p:cNvPr>
              <p:cNvGrpSpPr>
                <a:grpSpLocks/>
              </p:cNvGrpSpPr>
              <p:nvPr/>
            </p:nvGrpSpPr>
            <p:grpSpPr bwMode="auto">
              <a:xfrm>
                <a:off x="3165" y="3179"/>
                <a:ext cx="1242" cy="306"/>
                <a:chOff x="2438" y="6057"/>
                <a:chExt cx="2295" cy="764"/>
              </a:xfrm>
            </p:grpSpPr>
            <p:sp>
              <p:nvSpPr>
                <p:cNvPr id="147539" name="Freeform 161">
                  <a:extLst>
                    <a:ext uri="{FF2B5EF4-FFF2-40B4-BE49-F238E27FC236}">
                      <a16:creationId xmlns:a16="http://schemas.microsoft.com/office/drawing/2014/main" id="{A711C090-C2E1-4C2E-B39D-D013C82B9EF5}"/>
                    </a:ext>
                  </a:extLst>
                </p:cNvPr>
                <p:cNvSpPr>
                  <a:spLocks/>
                </p:cNvSpPr>
                <p:nvPr/>
              </p:nvSpPr>
              <p:spPr bwMode="auto">
                <a:xfrm>
                  <a:off x="2438" y="6057"/>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7540" name="Freeform 160">
                  <a:extLst>
                    <a:ext uri="{FF2B5EF4-FFF2-40B4-BE49-F238E27FC236}">
                      <a16:creationId xmlns:a16="http://schemas.microsoft.com/office/drawing/2014/main" id="{8B088FD0-5014-4836-8A41-31CAC9361A26}"/>
                    </a:ext>
                  </a:extLst>
                </p:cNvPr>
                <p:cNvSpPr>
                  <a:spLocks/>
                </p:cNvSpPr>
                <p:nvPr/>
              </p:nvSpPr>
              <p:spPr bwMode="auto">
                <a:xfrm flipV="1">
                  <a:off x="3548" y="6402"/>
                  <a:ext cx="1185" cy="419"/>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1841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nvGrpSpPr>
          <p:cNvPr id="19" name="Group 223">
            <a:extLst>
              <a:ext uri="{FF2B5EF4-FFF2-40B4-BE49-F238E27FC236}">
                <a16:creationId xmlns:a16="http://schemas.microsoft.com/office/drawing/2014/main" id="{6844F44F-FF2D-429B-99D8-249C6731C271}"/>
              </a:ext>
            </a:extLst>
          </p:cNvPr>
          <p:cNvGrpSpPr>
            <a:grpSpLocks/>
          </p:cNvGrpSpPr>
          <p:nvPr/>
        </p:nvGrpSpPr>
        <p:grpSpPr bwMode="auto">
          <a:xfrm>
            <a:off x="5005388" y="2751138"/>
            <a:ext cx="1971675" cy="485775"/>
            <a:chOff x="639" y="1919"/>
            <a:chExt cx="1242" cy="306"/>
          </a:xfrm>
        </p:grpSpPr>
        <p:sp>
          <p:nvSpPr>
            <p:cNvPr id="147532" name="Freeform 102">
              <a:extLst>
                <a:ext uri="{FF2B5EF4-FFF2-40B4-BE49-F238E27FC236}">
                  <a16:creationId xmlns:a16="http://schemas.microsoft.com/office/drawing/2014/main" id="{D4BB7C8D-9297-4D76-8BA9-6DCC8DC57CD4}"/>
                </a:ext>
              </a:extLst>
            </p:cNvPr>
            <p:cNvSpPr>
              <a:spLocks/>
            </p:cNvSpPr>
            <p:nvPr/>
          </p:nvSpPr>
          <p:spPr bwMode="auto">
            <a:xfrm>
              <a:off x="639" y="1919"/>
              <a:ext cx="641" cy="168"/>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7533" name="Freeform 101">
              <a:extLst>
                <a:ext uri="{FF2B5EF4-FFF2-40B4-BE49-F238E27FC236}">
                  <a16:creationId xmlns:a16="http://schemas.microsoft.com/office/drawing/2014/main" id="{3574686C-51E8-436E-901B-C5F4A43325D5}"/>
                </a:ext>
              </a:extLst>
            </p:cNvPr>
            <p:cNvSpPr>
              <a:spLocks/>
            </p:cNvSpPr>
            <p:nvPr/>
          </p:nvSpPr>
          <p:spPr bwMode="auto">
            <a:xfrm flipV="1">
              <a:off x="1240" y="2057"/>
              <a:ext cx="641" cy="168"/>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47463" name="Rectangle 202">
            <a:extLst>
              <a:ext uri="{FF2B5EF4-FFF2-40B4-BE49-F238E27FC236}">
                <a16:creationId xmlns:a16="http://schemas.microsoft.com/office/drawing/2014/main" id="{4FD290F0-58BD-4FB3-85FF-E9995959109F}"/>
              </a:ext>
            </a:extLst>
          </p:cNvPr>
          <p:cNvSpPr>
            <a:spLocks noChangeArrowheads="1"/>
          </p:cNvSpPr>
          <p:nvPr/>
        </p:nvSpPr>
        <p:spPr bwMode="auto">
          <a:xfrm>
            <a:off x="0" y="-123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0" name="Group 221">
            <a:extLst>
              <a:ext uri="{FF2B5EF4-FFF2-40B4-BE49-F238E27FC236}">
                <a16:creationId xmlns:a16="http://schemas.microsoft.com/office/drawing/2014/main" id="{D06AF534-B7EF-4495-B918-B7B5032CE6BD}"/>
              </a:ext>
            </a:extLst>
          </p:cNvPr>
          <p:cNvGrpSpPr>
            <a:grpSpLocks/>
          </p:cNvGrpSpPr>
          <p:nvPr/>
        </p:nvGrpSpPr>
        <p:grpSpPr bwMode="auto">
          <a:xfrm>
            <a:off x="5210175" y="3895725"/>
            <a:ext cx="1971675" cy="485775"/>
            <a:chOff x="768" y="2640"/>
            <a:chExt cx="1242" cy="306"/>
          </a:xfrm>
        </p:grpSpPr>
        <p:sp>
          <p:nvSpPr>
            <p:cNvPr id="147530" name="Freeform 219">
              <a:extLst>
                <a:ext uri="{FF2B5EF4-FFF2-40B4-BE49-F238E27FC236}">
                  <a16:creationId xmlns:a16="http://schemas.microsoft.com/office/drawing/2014/main" id="{D7C1EF57-4E21-4852-8ECD-AD77C8843FB8}"/>
                </a:ext>
              </a:extLst>
            </p:cNvPr>
            <p:cNvSpPr>
              <a:spLocks/>
            </p:cNvSpPr>
            <p:nvPr/>
          </p:nvSpPr>
          <p:spPr bwMode="auto">
            <a:xfrm>
              <a:off x="768" y="2640"/>
              <a:ext cx="641" cy="168"/>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7531" name="Freeform 220">
              <a:extLst>
                <a:ext uri="{FF2B5EF4-FFF2-40B4-BE49-F238E27FC236}">
                  <a16:creationId xmlns:a16="http://schemas.microsoft.com/office/drawing/2014/main" id="{92DAB849-56CF-4BE5-ADD7-A376EAD22477}"/>
                </a:ext>
              </a:extLst>
            </p:cNvPr>
            <p:cNvSpPr>
              <a:spLocks/>
            </p:cNvSpPr>
            <p:nvPr/>
          </p:nvSpPr>
          <p:spPr bwMode="auto">
            <a:xfrm flipV="1">
              <a:off x="1369" y="2778"/>
              <a:ext cx="641" cy="168"/>
            </a:xfrm>
            <a:custGeom>
              <a:avLst/>
              <a:gdLst>
                <a:gd name="T0" fmla="*/ 1176 w 1185"/>
                <a:gd name="T1" fmla="*/ 405 h 419"/>
                <a:gd name="T2" fmla="*/ 1156 w 1185"/>
                <a:gd name="T3" fmla="*/ 383 h 419"/>
                <a:gd name="T4" fmla="*/ 1140 w 1185"/>
                <a:gd name="T5" fmla="*/ 367 h 419"/>
                <a:gd name="T6" fmla="*/ 1124 w 1185"/>
                <a:gd name="T7" fmla="*/ 346 h 419"/>
                <a:gd name="T8" fmla="*/ 1104 w 1185"/>
                <a:gd name="T9" fmla="*/ 328 h 419"/>
                <a:gd name="T10" fmla="*/ 1088 w 1185"/>
                <a:gd name="T11" fmla="*/ 310 h 419"/>
                <a:gd name="T12" fmla="*/ 1067 w 1185"/>
                <a:gd name="T13" fmla="*/ 292 h 419"/>
                <a:gd name="T14" fmla="*/ 1038 w 1185"/>
                <a:gd name="T15" fmla="*/ 258 h 419"/>
                <a:gd name="T16" fmla="*/ 1020 w 1185"/>
                <a:gd name="T17" fmla="*/ 240 h 419"/>
                <a:gd name="T18" fmla="*/ 1000 w 1185"/>
                <a:gd name="T19" fmla="*/ 220 h 419"/>
                <a:gd name="T20" fmla="*/ 979 w 1185"/>
                <a:gd name="T21" fmla="*/ 199 h 419"/>
                <a:gd name="T22" fmla="*/ 959 w 1185"/>
                <a:gd name="T23" fmla="*/ 181 h 419"/>
                <a:gd name="T24" fmla="*/ 941 w 1185"/>
                <a:gd name="T25" fmla="*/ 166 h 419"/>
                <a:gd name="T26" fmla="*/ 918 w 1185"/>
                <a:gd name="T27" fmla="*/ 145 h 419"/>
                <a:gd name="T28" fmla="*/ 898 w 1185"/>
                <a:gd name="T29" fmla="*/ 129 h 419"/>
                <a:gd name="T30" fmla="*/ 879 w 1185"/>
                <a:gd name="T31" fmla="*/ 114 h 419"/>
                <a:gd name="T32" fmla="*/ 866 w 1185"/>
                <a:gd name="T33" fmla="*/ 104 h 419"/>
                <a:gd name="T34" fmla="*/ 850 w 1185"/>
                <a:gd name="T35" fmla="*/ 93 h 419"/>
                <a:gd name="T36" fmla="*/ 836 w 1185"/>
                <a:gd name="T37" fmla="*/ 81 h 419"/>
                <a:gd name="T38" fmla="*/ 814 w 1185"/>
                <a:gd name="T39" fmla="*/ 67 h 419"/>
                <a:gd name="T40" fmla="*/ 793 w 1185"/>
                <a:gd name="T41" fmla="*/ 55 h 419"/>
                <a:gd name="T42" fmla="*/ 777 w 1185"/>
                <a:gd name="T43" fmla="*/ 49 h 419"/>
                <a:gd name="T44" fmla="*/ 764 w 1185"/>
                <a:gd name="T45" fmla="*/ 41 h 419"/>
                <a:gd name="T46" fmla="*/ 748 w 1185"/>
                <a:gd name="T47" fmla="*/ 34 h 419"/>
                <a:gd name="T48" fmla="*/ 728 w 1185"/>
                <a:gd name="T49" fmla="*/ 26 h 419"/>
                <a:gd name="T50" fmla="*/ 709 w 1185"/>
                <a:gd name="T51" fmla="*/ 19 h 419"/>
                <a:gd name="T52" fmla="*/ 687 w 1185"/>
                <a:gd name="T53" fmla="*/ 11 h 419"/>
                <a:gd name="T54" fmla="*/ 657 w 1185"/>
                <a:gd name="T55" fmla="*/ 4 h 419"/>
                <a:gd name="T56" fmla="*/ 551 w 1185"/>
                <a:gd name="T57" fmla="*/ 4 h 419"/>
                <a:gd name="T58" fmla="*/ 510 w 1185"/>
                <a:gd name="T59" fmla="*/ 11 h 419"/>
                <a:gd name="T60" fmla="*/ 485 w 1185"/>
                <a:gd name="T61" fmla="*/ 19 h 419"/>
                <a:gd name="T62" fmla="*/ 460 w 1185"/>
                <a:gd name="T63" fmla="*/ 26 h 419"/>
                <a:gd name="T64" fmla="*/ 440 w 1185"/>
                <a:gd name="T65" fmla="*/ 34 h 419"/>
                <a:gd name="T66" fmla="*/ 426 w 1185"/>
                <a:gd name="T67" fmla="*/ 41 h 419"/>
                <a:gd name="T68" fmla="*/ 410 w 1185"/>
                <a:gd name="T69" fmla="*/ 49 h 419"/>
                <a:gd name="T70" fmla="*/ 397 w 1185"/>
                <a:gd name="T71" fmla="*/ 55 h 419"/>
                <a:gd name="T72" fmla="*/ 381 w 1185"/>
                <a:gd name="T73" fmla="*/ 63 h 419"/>
                <a:gd name="T74" fmla="*/ 367 w 1185"/>
                <a:gd name="T75" fmla="*/ 75 h 419"/>
                <a:gd name="T76" fmla="*/ 349 w 1185"/>
                <a:gd name="T77" fmla="*/ 81 h 419"/>
                <a:gd name="T78" fmla="*/ 329 w 1185"/>
                <a:gd name="T79" fmla="*/ 99 h 419"/>
                <a:gd name="T80" fmla="*/ 315 w 1185"/>
                <a:gd name="T81" fmla="*/ 107 h 419"/>
                <a:gd name="T82" fmla="*/ 297 w 1185"/>
                <a:gd name="T83" fmla="*/ 122 h 419"/>
                <a:gd name="T84" fmla="*/ 279 w 1185"/>
                <a:gd name="T85" fmla="*/ 137 h 419"/>
                <a:gd name="T86" fmla="*/ 261 w 1185"/>
                <a:gd name="T87" fmla="*/ 151 h 419"/>
                <a:gd name="T88" fmla="*/ 240 w 1185"/>
                <a:gd name="T89" fmla="*/ 166 h 419"/>
                <a:gd name="T90" fmla="*/ 218 w 1185"/>
                <a:gd name="T91" fmla="*/ 188 h 419"/>
                <a:gd name="T92" fmla="*/ 200 w 1185"/>
                <a:gd name="T93" fmla="*/ 207 h 419"/>
                <a:gd name="T94" fmla="*/ 179 w 1185"/>
                <a:gd name="T95" fmla="*/ 225 h 419"/>
                <a:gd name="T96" fmla="*/ 161 w 1185"/>
                <a:gd name="T97" fmla="*/ 243 h 419"/>
                <a:gd name="T98" fmla="*/ 138 w 1185"/>
                <a:gd name="T99" fmla="*/ 266 h 419"/>
                <a:gd name="T100" fmla="*/ 109 w 1185"/>
                <a:gd name="T101" fmla="*/ 298 h 419"/>
                <a:gd name="T102" fmla="*/ 91 w 1185"/>
                <a:gd name="T103" fmla="*/ 317 h 419"/>
                <a:gd name="T104" fmla="*/ 77 w 1185"/>
                <a:gd name="T105" fmla="*/ 336 h 419"/>
                <a:gd name="T106" fmla="*/ 46 w 1185"/>
                <a:gd name="T107" fmla="*/ 367 h 419"/>
                <a:gd name="T108" fmla="*/ 16 w 1185"/>
                <a:gd name="T109" fmla="*/ 401 h 4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5"/>
                <a:gd name="T166" fmla="*/ 0 h 419"/>
                <a:gd name="T167" fmla="*/ 1185 w 1185"/>
                <a:gd name="T168" fmla="*/ 419 h 4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5" h="419">
                  <a:moveTo>
                    <a:pt x="1185" y="419"/>
                  </a:moveTo>
                  <a:lnTo>
                    <a:pt x="1183" y="413"/>
                  </a:lnTo>
                  <a:lnTo>
                    <a:pt x="1179" y="408"/>
                  </a:lnTo>
                  <a:lnTo>
                    <a:pt x="1176" y="405"/>
                  </a:lnTo>
                  <a:lnTo>
                    <a:pt x="1169" y="401"/>
                  </a:lnTo>
                  <a:lnTo>
                    <a:pt x="1165" y="393"/>
                  </a:lnTo>
                  <a:lnTo>
                    <a:pt x="1158" y="390"/>
                  </a:lnTo>
                  <a:lnTo>
                    <a:pt x="1156" y="383"/>
                  </a:lnTo>
                  <a:lnTo>
                    <a:pt x="1154" y="380"/>
                  </a:lnTo>
                  <a:lnTo>
                    <a:pt x="1149" y="375"/>
                  </a:lnTo>
                  <a:lnTo>
                    <a:pt x="1145" y="372"/>
                  </a:lnTo>
                  <a:lnTo>
                    <a:pt x="1140" y="367"/>
                  </a:lnTo>
                  <a:lnTo>
                    <a:pt x="1133" y="361"/>
                  </a:lnTo>
                  <a:lnTo>
                    <a:pt x="1129" y="357"/>
                  </a:lnTo>
                  <a:lnTo>
                    <a:pt x="1126" y="349"/>
                  </a:lnTo>
                  <a:lnTo>
                    <a:pt x="1124" y="346"/>
                  </a:lnTo>
                  <a:lnTo>
                    <a:pt x="1117" y="343"/>
                  </a:lnTo>
                  <a:lnTo>
                    <a:pt x="1115" y="339"/>
                  </a:lnTo>
                  <a:lnTo>
                    <a:pt x="1111" y="336"/>
                  </a:lnTo>
                  <a:lnTo>
                    <a:pt x="1104" y="328"/>
                  </a:lnTo>
                  <a:lnTo>
                    <a:pt x="1099" y="323"/>
                  </a:lnTo>
                  <a:lnTo>
                    <a:pt x="1097" y="317"/>
                  </a:lnTo>
                  <a:lnTo>
                    <a:pt x="1092" y="313"/>
                  </a:lnTo>
                  <a:lnTo>
                    <a:pt x="1088" y="310"/>
                  </a:lnTo>
                  <a:lnTo>
                    <a:pt x="1086" y="305"/>
                  </a:lnTo>
                  <a:lnTo>
                    <a:pt x="1079" y="302"/>
                  </a:lnTo>
                  <a:lnTo>
                    <a:pt x="1074" y="295"/>
                  </a:lnTo>
                  <a:lnTo>
                    <a:pt x="1067" y="292"/>
                  </a:lnTo>
                  <a:lnTo>
                    <a:pt x="1063" y="284"/>
                  </a:lnTo>
                  <a:lnTo>
                    <a:pt x="1058" y="279"/>
                  </a:lnTo>
                  <a:lnTo>
                    <a:pt x="1045" y="261"/>
                  </a:lnTo>
                  <a:lnTo>
                    <a:pt x="1038" y="258"/>
                  </a:lnTo>
                  <a:lnTo>
                    <a:pt x="1036" y="254"/>
                  </a:lnTo>
                  <a:lnTo>
                    <a:pt x="1031" y="251"/>
                  </a:lnTo>
                  <a:lnTo>
                    <a:pt x="1024" y="243"/>
                  </a:lnTo>
                  <a:lnTo>
                    <a:pt x="1020" y="240"/>
                  </a:lnTo>
                  <a:lnTo>
                    <a:pt x="1013" y="232"/>
                  </a:lnTo>
                  <a:lnTo>
                    <a:pt x="1009" y="228"/>
                  </a:lnTo>
                  <a:lnTo>
                    <a:pt x="1006" y="225"/>
                  </a:lnTo>
                  <a:lnTo>
                    <a:pt x="1000" y="220"/>
                  </a:lnTo>
                  <a:lnTo>
                    <a:pt x="995" y="214"/>
                  </a:lnTo>
                  <a:lnTo>
                    <a:pt x="988" y="210"/>
                  </a:lnTo>
                  <a:lnTo>
                    <a:pt x="984" y="202"/>
                  </a:lnTo>
                  <a:lnTo>
                    <a:pt x="979" y="199"/>
                  </a:lnTo>
                  <a:lnTo>
                    <a:pt x="975" y="196"/>
                  </a:lnTo>
                  <a:lnTo>
                    <a:pt x="970" y="192"/>
                  </a:lnTo>
                  <a:lnTo>
                    <a:pt x="963" y="184"/>
                  </a:lnTo>
                  <a:lnTo>
                    <a:pt x="959" y="181"/>
                  </a:lnTo>
                  <a:lnTo>
                    <a:pt x="954" y="173"/>
                  </a:lnTo>
                  <a:lnTo>
                    <a:pt x="947" y="173"/>
                  </a:lnTo>
                  <a:lnTo>
                    <a:pt x="945" y="170"/>
                  </a:lnTo>
                  <a:lnTo>
                    <a:pt x="941" y="166"/>
                  </a:lnTo>
                  <a:lnTo>
                    <a:pt x="934" y="158"/>
                  </a:lnTo>
                  <a:lnTo>
                    <a:pt x="929" y="155"/>
                  </a:lnTo>
                  <a:lnTo>
                    <a:pt x="922" y="148"/>
                  </a:lnTo>
                  <a:lnTo>
                    <a:pt x="918" y="145"/>
                  </a:lnTo>
                  <a:lnTo>
                    <a:pt x="916" y="145"/>
                  </a:lnTo>
                  <a:lnTo>
                    <a:pt x="909" y="140"/>
                  </a:lnTo>
                  <a:lnTo>
                    <a:pt x="904" y="132"/>
                  </a:lnTo>
                  <a:lnTo>
                    <a:pt x="898" y="129"/>
                  </a:lnTo>
                  <a:lnTo>
                    <a:pt x="895" y="125"/>
                  </a:lnTo>
                  <a:lnTo>
                    <a:pt x="891" y="125"/>
                  </a:lnTo>
                  <a:lnTo>
                    <a:pt x="884" y="119"/>
                  </a:lnTo>
                  <a:lnTo>
                    <a:pt x="879" y="114"/>
                  </a:lnTo>
                  <a:lnTo>
                    <a:pt x="877" y="111"/>
                  </a:lnTo>
                  <a:lnTo>
                    <a:pt x="875" y="111"/>
                  </a:lnTo>
                  <a:lnTo>
                    <a:pt x="868" y="107"/>
                  </a:lnTo>
                  <a:lnTo>
                    <a:pt x="866" y="104"/>
                  </a:lnTo>
                  <a:lnTo>
                    <a:pt x="861" y="99"/>
                  </a:lnTo>
                  <a:lnTo>
                    <a:pt x="857" y="99"/>
                  </a:lnTo>
                  <a:lnTo>
                    <a:pt x="854" y="96"/>
                  </a:lnTo>
                  <a:lnTo>
                    <a:pt x="850" y="93"/>
                  </a:lnTo>
                  <a:lnTo>
                    <a:pt x="845" y="88"/>
                  </a:lnTo>
                  <a:lnTo>
                    <a:pt x="843" y="88"/>
                  </a:lnTo>
                  <a:lnTo>
                    <a:pt x="839" y="85"/>
                  </a:lnTo>
                  <a:lnTo>
                    <a:pt x="836" y="81"/>
                  </a:lnTo>
                  <a:lnTo>
                    <a:pt x="830" y="81"/>
                  </a:lnTo>
                  <a:lnTo>
                    <a:pt x="825" y="75"/>
                  </a:lnTo>
                  <a:lnTo>
                    <a:pt x="818" y="75"/>
                  </a:lnTo>
                  <a:lnTo>
                    <a:pt x="814" y="67"/>
                  </a:lnTo>
                  <a:lnTo>
                    <a:pt x="809" y="67"/>
                  </a:lnTo>
                  <a:lnTo>
                    <a:pt x="805" y="63"/>
                  </a:lnTo>
                  <a:lnTo>
                    <a:pt x="800" y="63"/>
                  </a:lnTo>
                  <a:lnTo>
                    <a:pt x="793" y="55"/>
                  </a:lnTo>
                  <a:lnTo>
                    <a:pt x="789" y="55"/>
                  </a:lnTo>
                  <a:lnTo>
                    <a:pt x="787" y="52"/>
                  </a:lnTo>
                  <a:lnTo>
                    <a:pt x="784" y="52"/>
                  </a:lnTo>
                  <a:lnTo>
                    <a:pt x="777" y="49"/>
                  </a:lnTo>
                  <a:lnTo>
                    <a:pt x="775" y="49"/>
                  </a:lnTo>
                  <a:lnTo>
                    <a:pt x="771" y="44"/>
                  </a:lnTo>
                  <a:lnTo>
                    <a:pt x="766" y="44"/>
                  </a:lnTo>
                  <a:lnTo>
                    <a:pt x="764" y="41"/>
                  </a:lnTo>
                  <a:lnTo>
                    <a:pt x="759" y="41"/>
                  </a:lnTo>
                  <a:lnTo>
                    <a:pt x="757" y="37"/>
                  </a:lnTo>
                  <a:lnTo>
                    <a:pt x="750" y="37"/>
                  </a:lnTo>
                  <a:lnTo>
                    <a:pt x="748" y="34"/>
                  </a:lnTo>
                  <a:lnTo>
                    <a:pt x="746" y="34"/>
                  </a:lnTo>
                  <a:lnTo>
                    <a:pt x="739" y="29"/>
                  </a:lnTo>
                  <a:lnTo>
                    <a:pt x="734" y="29"/>
                  </a:lnTo>
                  <a:lnTo>
                    <a:pt x="728" y="26"/>
                  </a:lnTo>
                  <a:lnTo>
                    <a:pt x="725" y="26"/>
                  </a:lnTo>
                  <a:lnTo>
                    <a:pt x="721" y="23"/>
                  </a:lnTo>
                  <a:lnTo>
                    <a:pt x="714" y="23"/>
                  </a:lnTo>
                  <a:lnTo>
                    <a:pt x="709" y="19"/>
                  </a:lnTo>
                  <a:lnTo>
                    <a:pt x="705" y="19"/>
                  </a:lnTo>
                  <a:lnTo>
                    <a:pt x="698" y="16"/>
                  </a:lnTo>
                  <a:lnTo>
                    <a:pt x="689" y="16"/>
                  </a:lnTo>
                  <a:lnTo>
                    <a:pt x="687" y="11"/>
                  </a:lnTo>
                  <a:lnTo>
                    <a:pt x="675" y="11"/>
                  </a:lnTo>
                  <a:lnTo>
                    <a:pt x="673" y="8"/>
                  </a:lnTo>
                  <a:lnTo>
                    <a:pt x="660" y="8"/>
                  </a:lnTo>
                  <a:lnTo>
                    <a:pt x="657" y="4"/>
                  </a:lnTo>
                  <a:lnTo>
                    <a:pt x="635" y="4"/>
                  </a:lnTo>
                  <a:lnTo>
                    <a:pt x="630" y="0"/>
                  </a:lnTo>
                  <a:lnTo>
                    <a:pt x="555" y="0"/>
                  </a:lnTo>
                  <a:lnTo>
                    <a:pt x="551" y="4"/>
                  </a:lnTo>
                  <a:lnTo>
                    <a:pt x="528" y="4"/>
                  </a:lnTo>
                  <a:lnTo>
                    <a:pt x="526" y="8"/>
                  </a:lnTo>
                  <a:lnTo>
                    <a:pt x="515" y="8"/>
                  </a:lnTo>
                  <a:lnTo>
                    <a:pt x="510" y="11"/>
                  </a:lnTo>
                  <a:lnTo>
                    <a:pt x="499" y="11"/>
                  </a:lnTo>
                  <a:lnTo>
                    <a:pt x="496" y="16"/>
                  </a:lnTo>
                  <a:lnTo>
                    <a:pt x="487" y="16"/>
                  </a:lnTo>
                  <a:lnTo>
                    <a:pt x="485" y="19"/>
                  </a:lnTo>
                  <a:lnTo>
                    <a:pt x="476" y="19"/>
                  </a:lnTo>
                  <a:lnTo>
                    <a:pt x="474" y="23"/>
                  </a:lnTo>
                  <a:lnTo>
                    <a:pt x="465" y="23"/>
                  </a:lnTo>
                  <a:lnTo>
                    <a:pt x="460" y="26"/>
                  </a:lnTo>
                  <a:lnTo>
                    <a:pt x="453" y="26"/>
                  </a:lnTo>
                  <a:lnTo>
                    <a:pt x="449" y="29"/>
                  </a:lnTo>
                  <a:lnTo>
                    <a:pt x="447" y="29"/>
                  </a:lnTo>
                  <a:lnTo>
                    <a:pt x="440" y="34"/>
                  </a:lnTo>
                  <a:lnTo>
                    <a:pt x="438" y="34"/>
                  </a:lnTo>
                  <a:lnTo>
                    <a:pt x="435" y="37"/>
                  </a:lnTo>
                  <a:lnTo>
                    <a:pt x="431" y="37"/>
                  </a:lnTo>
                  <a:lnTo>
                    <a:pt x="426" y="41"/>
                  </a:lnTo>
                  <a:lnTo>
                    <a:pt x="424" y="41"/>
                  </a:lnTo>
                  <a:lnTo>
                    <a:pt x="419" y="44"/>
                  </a:lnTo>
                  <a:lnTo>
                    <a:pt x="417" y="44"/>
                  </a:lnTo>
                  <a:lnTo>
                    <a:pt x="410" y="49"/>
                  </a:lnTo>
                  <a:lnTo>
                    <a:pt x="408" y="49"/>
                  </a:lnTo>
                  <a:lnTo>
                    <a:pt x="406" y="52"/>
                  </a:lnTo>
                  <a:lnTo>
                    <a:pt x="399" y="52"/>
                  </a:lnTo>
                  <a:lnTo>
                    <a:pt x="397" y="55"/>
                  </a:lnTo>
                  <a:lnTo>
                    <a:pt x="395" y="55"/>
                  </a:lnTo>
                  <a:lnTo>
                    <a:pt x="388" y="60"/>
                  </a:lnTo>
                  <a:lnTo>
                    <a:pt x="385" y="63"/>
                  </a:lnTo>
                  <a:lnTo>
                    <a:pt x="381" y="63"/>
                  </a:lnTo>
                  <a:lnTo>
                    <a:pt x="379" y="67"/>
                  </a:lnTo>
                  <a:lnTo>
                    <a:pt x="374" y="67"/>
                  </a:lnTo>
                  <a:lnTo>
                    <a:pt x="370" y="70"/>
                  </a:lnTo>
                  <a:lnTo>
                    <a:pt x="367" y="75"/>
                  </a:lnTo>
                  <a:lnTo>
                    <a:pt x="365" y="75"/>
                  </a:lnTo>
                  <a:lnTo>
                    <a:pt x="358" y="78"/>
                  </a:lnTo>
                  <a:lnTo>
                    <a:pt x="356" y="81"/>
                  </a:lnTo>
                  <a:lnTo>
                    <a:pt x="349" y="81"/>
                  </a:lnTo>
                  <a:lnTo>
                    <a:pt x="345" y="88"/>
                  </a:lnTo>
                  <a:lnTo>
                    <a:pt x="340" y="88"/>
                  </a:lnTo>
                  <a:lnTo>
                    <a:pt x="333" y="96"/>
                  </a:lnTo>
                  <a:lnTo>
                    <a:pt x="329" y="99"/>
                  </a:lnTo>
                  <a:lnTo>
                    <a:pt x="327" y="99"/>
                  </a:lnTo>
                  <a:lnTo>
                    <a:pt x="320" y="104"/>
                  </a:lnTo>
                  <a:lnTo>
                    <a:pt x="317" y="107"/>
                  </a:lnTo>
                  <a:lnTo>
                    <a:pt x="315" y="107"/>
                  </a:lnTo>
                  <a:lnTo>
                    <a:pt x="308" y="111"/>
                  </a:lnTo>
                  <a:lnTo>
                    <a:pt x="306" y="114"/>
                  </a:lnTo>
                  <a:lnTo>
                    <a:pt x="302" y="119"/>
                  </a:lnTo>
                  <a:lnTo>
                    <a:pt x="297" y="122"/>
                  </a:lnTo>
                  <a:lnTo>
                    <a:pt x="295" y="122"/>
                  </a:lnTo>
                  <a:lnTo>
                    <a:pt x="290" y="125"/>
                  </a:lnTo>
                  <a:lnTo>
                    <a:pt x="284" y="132"/>
                  </a:lnTo>
                  <a:lnTo>
                    <a:pt x="279" y="137"/>
                  </a:lnTo>
                  <a:lnTo>
                    <a:pt x="277" y="140"/>
                  </a:lnTo>
                  <a:lnTo>
                    <a:pt x="270" y="140"/>
                  </a:lnTo>
                  <a:lnTo>
                    <a:pt x="265" y="148"/>
                  </a:lnTo>
                  <a:lnTo>
                    <a:pt x="261" y="151"/>
                  </a:lnTo>
                  <a:lnTo>
                    <a:pt x="254" y="158"/>
                  </a:lnTo>
                  <a:lnTo>
                    <a:pt x="250" y="163"/>
                  </a:lnTo>
                  <a:lnTo>
                    <a:pt x="247" y="166"/>
                  </a:lnTo>
                  <a:lnTo>
                    <a:pt x="240" y="166"/>
                  </a:lnTo>
                  <a:lnTo>
                    <a:pt x="236" y="173"/>
                  </a:lnTo>
                  <a:lnTo>
                    <a:pt x="229" y="176"/>
                  </a:lnTo>
                  <a:lnTo>
                    <a:pt x="225" y="184"/>
                  </a:lnTo>
                  <a:lnTo>
                    <a:pt x="218" y="188"/>
                  </a:lnTo>
                  <a:lnTo>
                    <a:pt x="216" y="192"/>
                  </a:lnTo>
                  <a:lnTo>
                    <a:pt x="211" y="196"/>
                  </a:lnTo>
                  <a:lnTo>
                    <a:pt x="204" y="202"/>
                  </a:lnTo>
                  <a:lnTo>
                    <a:pt x="200" y="207"/>
                  </a:lnTo>
                  <a:lnTo>
                    <a:pt x="195" y="214"/>
                  </a:lnTo>
                  <a:lnTo>
                    <a:pt x="188" y="217"/>
                  </a:lnTo>
                  <a:lnTo>
                    <a:pt x="186" y="220"/>
                  </a:lnTo>
                  <a:lnTo>
                    <a:pt x="179" y="225"/>
                  </a:lnTo>
                  <a:lnTo>
                    <a:pt x="175" y="232"/>
                  </a:lnTo>
                  <a:lnTo>
                    <a:pt x="170" y="235"/>
                  </a:lnTo>
                  <a:lnTo>
                    <a:pt x="166" y="240"/>
                  </a:lnTo>
                  <a:lnTo>
                    <a:pt x="161" y="243"/>
                  </a:lnTo>
                  <a:lnTo>
                    <a:pt x="157" y="251"/>
                  </a:lnTo>
                  <a:lnTo>
                    <a:pt x="150" y="254"/>
                  </a:lnTo>
                  <a:lnTo>
                    <a:pt x="145" y="261"/>
                  </a:lnTo>
                  <a:lnTo>
                    <a:pt x="138" y="266"/>
                  </a:lnTo>
                  <a:lnTo>
                    <a:pt x="136" y="269"/>
                  </a:lnTo>
                  <a:lnTo>
                    <a:pt x="132" y="272"/>
                  </a:lnTo>
                  <a:lnTo>
                    <a:pt x="114" y="295"/>
                  </a:lnTo>
                  <a:lnTo>
                    <a:pt x="109" y="298"/>
                  </a:lnTo>
                  <a:lnTo>
                    <a:pt x="107" y="302"/>
                  </a:lnTo>
                  <a:lnTo>
                    <a:pt x="100" y="305"/>
                  </a:lnTo>
                  <a:lnTo>
                    <a:pt x="95" y="313"/>
                  </a:lnTo>
                  <a:lnTo>
                    <a:pt x="91" y="317"/>
                  </a:lnTo>
                  <a:lnTo>
                    <a:pt x="86" y="320"/>
                  </a:lnTo>
                  <a:lnTo>
                    <a:pt x="84" y="328"/>
                  </a:lnTo>
                  <a:lnTo>
                    <a:pt x="80" y="331"/>
                  </a:lnTo>
                  <a:lnTo>
                    <a:pt x="77" y="336"/>
                  </a:lnTo>
                  <a:lnTo>
                    <a:pt x="71" y="339"/>
                  </a:lnTo>
                  <a:lnTo>
                    <a:pt x="66" y="346"/>
                  </a:lnTo>
                  <a:lnTo>
                    <a:pt x="59" y="349"/>
                  </a:lnTo>
                  <a:lnTo>
                    <a:pt x="46" y="367"/>
                  </a:lnTo>
                  <a:lnTo>
                    <a:pt x="41" y="372"/>
                  </a:lnTo>
                  <a:lnTo>
                    <a:pt x="34" y="380"/>
                  </a:lnTo>
                  <a:lnTo>
                    <a:pt x="30" y="383"/>
                  </a:lnTo>
                  <a:lnTo>
                    <a:pt x="16" y="401"/>
                  </a:lnTo>
                  <a:lnTo>
                    <a:pt x="9" y="405"/>
                  </a:lnTo>
                  <a:lnTo>
                    <a:pt x="5" y="413"/>
                  </a:lnTo>
                  <a:lnTo>
                    <a:pt x="0" y="416"/>
                  </a:ln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21" name="Group 230">
            <a:extLst>
              <a:ext uri="{FF2B5EF4-FFF2-40B4-BE49-F238E27FC236}">
                <a16:creationId xmlns:a16="http://schemas.microsoft.com/office/drawing/2014/main" id="{42C1F910-C462-471C-8916-877E3E0E1B35}"/>
              </a:ext>
            </a:extLst>
          </p:cNvPr>
          <p:cNvGrpSpPr>
            <a:grpSpLocks/>
          </p:cNvGrpSpPr>
          <p:nvPr/>
        </p:nvGrpSpPr>
        <p:grpSpPr bwMode="auto">
          <a:xfrm>
            <a:off x="457200" y="1600200"/>
            <a:ext cx="3543300" cy="2074863"/>
            <a:chOff x="1844" y="1515"/>
            <a:chExt cx="5580" cy="3267"/>
          </a:xfrm>
        </p:grpSpPr>
        <p:grpSp>
          <p:nvGrpSpPr>
            <p:cNvPr id="147488" name="Group 231">
              <a:extLst>
                <a:ext uri="{FF2B5EF4-FFF2-40B4-BE49-F238E27FC236}">
                  <a16:creationId xmlns:a16="http://schemas.microsoft.com/office/drawing/2014/main" id="{3D647501-206A-4BED-AE4C-6FE6EB58CAC8}"/>
                </a:ext>
              </a:extLst>
            </p:cNvPr>
            <p:cNvGrpSpPr>
              <a:grpSpLocks/>
            </p:cNvGrpSpPr>
            <p:nvPr/>
          </p:nvGrpSpPr>
          <p:grpSpPr bwMode="auto">
            <a:xfrm>
              <a:off x="1844" y="1515"/>
              <a:ext cx="4920" cy="3267"/>
              <a:chOff x="3120" y="1890"/>
              <a:chExt cx="4006" cy="2667"/>
            </a:xfrm>
          </p:grpSpPr>
          <p:grpSp>
            <p:nvGrpSpPr>
              <p:cNvPr id="147492" name="Group 232">
                <a:extLst>
                  <a:ext uri="{FF2B5EF4-FFF2-40B4-BE49-F238E27FC236}">
                    <a16:creationId xmlns:a16="http://schemas.microsoft.com/office/drawing/2014/main" id="{BF5990A6-46C6-4BF9-B48B-C4C14F51628B}"/>
                  </a:ext>
                </a:extLst>
              </p:cNvPr>
              <p:cNvGrpSpPr>
                <a:grpSpLocks/>
              </p:cNvGrpSpPr>
              <p:nvPr/>
            </p:nvGrpSpPr>
            <p:grpSpPr bwMode="auto">
              <a:xfrm>
                <a:off x="5654" y="3090"/>
                <a:ext cx="1336" cy="0"/>
                <a:chOff x="5654" y="3090"/>
                <a:chExt cx="1336" cy="0"/>
              </a:xfrm>
            </p:grpSpPr>
            <p:sp>
              <p:nvSpPr>
                <p:cNvPr id="147528" name="Line 233">
                  <a:extLst>
                    <a:ext uri="{FF2B5EF4-FFF2-40B4-BE49-F238E27FC236}">
                      <a16:creationId xmlns:a16="http://schemas.microsoft.com/office/drawing/2014/main" id="{52C8C22B-C3A4-45E9-85B8-38656C63CB89}"/>
                    </a:ext>
                  </a:extLst>
                </p:cNvPr>
                <p:cNvSpPr>
                  <a:spLocks noChangeShapeType="1"/>
                </p:cNvSpPr>
                <p:nvPr/>
              </p:nvSpPr>
              <p:spPr bwMode="auto">
                <a:xfrm>
                  <a:off x="5654" y="3090"/>
                  <a:ext cx="13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9" name="Line 234">
                  <a:extLst>
                    <a:ext uri="{FF2B5EF4-FFF2-40B4-BE49-F238E27FC236}">
                      <a16:creationId xmlns:a16="http://schemas.microsoft.com/office/drawing/2014/main" id="{D3C5C494-449F-4CF7-AFA9-873C4C0ADE2C}"/>
                    </a:ext>
                  </a:extLst>
                </p:cNvPr>
                <p:cNvSpPr>
                  <a:spLocks noChangeShapeType="1"/>
                </p:cNvSpPr>
                <p:nvPr/>
              </p:nvSpPr>
              <p:spPr bwMode="auto">
                <a:xfrm>
                  <a:off x="5654" y="3090"/>
                  <a:ext cx="52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493" name="Group 235">
                <a:extLst>
                  <a:ext uri="{FF2B5EF4-FFF2-40B4-BE49-F238E27FC236}">
                    <a16:creationId xmlns:a16="http://schemas.microsoft.com/office/drawing/2014/main" id="{E4C52123-8A26-452D-88C8-6F15F2E43362}"/>
                  </a:ext>
                </a:extLst>
              </p:cNvPr>
              <p:cNvGrpSpPr>
                <a:grpSpLocks/>
              </p:cNvGrpSpPr>
              <p:nvPr/>
            </p:nvGrpSpPr>
            <p:grpSpPr bwMode="auto">
              <a:xfrm>
                <a:off x="6870" y="3090"/>
                <a:ext cx="210" cy="1425"/>
                <a:chOff x="6870" y="3090"/>
                <a:chExt cx="210" cy="1425"/>
              </a:xfrm>
            </p:grpSpPr>
            <p:sp>
              <p:nvSpPr>
                <p:cNvPr id="147526" name="Line 236">
                  <a:extLst>
                    <a:ext uri="{FF2B5EF4-FFF2-40B4-BE49-F238E27FC236}">
                      <a16:creationId xmlns:a16="http://schemas.microsoft.com/office/drawing/2014/main" id="{8429A2DA-4F43-4C00-BE9D-07784E9DF39E}"/>
                    </a:ext>
                  </a:extLst>
                </p:cNvPr>
                <p:cNvSpPr>
                  <a:spLocks noChangeShapeType="1"/>
                </p:cNvSpPr>
                <p:nvPr/>
              </p:nvSpPr>
              <p:spPr bwMode="auto">
                <a:xfrm>
                  <a:off x="6990" y="3090"/>
                  <a:ext cx="0" cy="1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7" name="Rectangle 237">
                  <a:extLst>
                    <a:ext uri="{FF2B5EF4-FFF2-40B4-BE49-F238E27FC236}">
                      <a16:creationId xmlns:a16="http://schemas.microsoft.com/office/drawing/2014/main" id="{34E7B4D4-2F91-4491-BD96-6EF4453AC253}"/>
                    </a:ext>
                  </a:extLst>
                </p:cNvPr>
                <p:cNvSpPr>
                  <a:spLocks noChangeArrowheads="1"/>
                </p:cNvSpPr>
                <p:nvPr/>
              </p:nvSpPr>
              <p:spPr bwMode="auto">
                <a:xfrm>
                  <a:off x="6870" y="3720"/>
                  <a:ext cx="210" cy="34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7494" name="Group 238">
                <a:extLst>
                  <a:ext uri="{FF2B5EF4-FFF2-40B4-BE49-F238E27FC236}">
                    <a16:creationId xmlns:a16="http://schemas.microsoft.com/office/drawing/2014/main" id="{A81A5A3A-EF94-4BBC-BF23-AAC790A0499C}"/>
                  </a:ext>
                </a:extLst>
              </p:cNvPr>
              <p:cNvGrpSpPr>
                <a:grpSpLocks/>
              </p:cNvGrpSpPr>
              <p:nvPr/>
            </p:nvGrpSpPr>
            <p:grpSpPr bwMode="auto">
              <a:xfrm>
                <a:off x="3390" y="4497"/>
                <a:ext cx="3600" cy="60"/>
                <a:chOff x="3390" y="4497"/>
                <a:chExt cx="3600" cy="60"/>
              </a:xfrm>
            </p:grpSpPr>
            <p:sp>
              <p:nvSpPr>
                <p:cNvPr id="147524" name="Line 239">
                  <a:extLst>
                    <a:ext uri="{FF2B5EF4-FFF2-40B4-BE49-F238E27FC236}">
                      <a16:creationId xmlns:a16="http://schemas.microsoft.com/office/drawing/2014/main" id="{9CC54755-3619-4EB8-99A4-893B7BABE774}"/>
                    </a:ext>
                  </a:extLst>
                </p:cNvPr>
                <p:cNvSpPr>
                  <a:spLocks noChangeShapeType="1"/>
                </p:cNvSpPr>
                <p:nvPr/>
              </p:nvSpPr>
              <p:spPr bwMode="auto">
                <a:xfrm>
                  <a:off x="3434" y="4530"/>
                  <a:ext cx="35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5" name="Oval 240">
                  <a:extLst>
                    <a:ext uri="{FF2B5EF4-FFF2-40B4-BE49-F238E27FC236}">
                      <a16:creationId xmlns:a16="http://schemas.microsoft.com/office/drawing/2014/main" id="{2128DB46-7B19-483C-BF4C-7165959EE229}"/>
                    </a:ext>
                  </a:extLst>
                </p:cNvPr>
                <p:cNvSpPr>
                  <a:spLocks noChangeArrowheads="1"/>
                </p:cNvSpPr>
                <p:nvPr/>
              </p:nvSpPr>
              <p:spPr bwMode="auto">
                <a:xfrm>
                  <a:off x="3390" y="4497"/>
                  <a:ext cx="60" cy="6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7495" name="Group 241">
                <a:extLst>
                  <a:ext uri="{FF2B5EF4-FFF2-40B4-BE49-F238E27FC236}">
                    <a16:creationId xmlns:a16="http://schemas.microsoft.com/office/drawing/2014/main" id="{AD624BD3-1FBA-4940-A056-91CA06DB3BB4}"/>
                  </a:ext>
                </a:extLst>
              </p:cNvPr>
              <p:cNvGrpSpPr>
                <a:grpSpLocks/>
              </p:cNvGrpSpPr>
              <p:nvPr/>
            </p:nvGrpSpPr>
            <p:grpSpPr bwMode="auto">
              <a:xfrm>
                <a:off x="3344" y="1890"/>
                <a:ext cx="2400" cy="2535"/>
                <a:chOff x="3344" y="1890"/>
                <a:chExt cx="2400" cy="2535"/>
              </a:xfrm>
            </p:grpSpPr>
            <p:grpSp>
              <p:nvGrpSpPr>
                <p:cNvPr id="147503" name="Group 242">
                  <a:extLst>
                    <a:ext uri="{FF2B5EF4-FFF2-40B4-BE49-F238E27FC236}">
                      <a16:creationId xmlns:a16="http://schemas.microsoft.com/office/drawing/2014/main" id="{B5F7C340-E0CE-48C0-877E-2AD35A23E102}"/>
                    </a:ext>
                  </a:extLst>
                </p:cNvPr>
                <p:cNvGrpSpPr>
                  <a:grpSpLocks/>
                </p:cNvGrpSpPr>
                <p:nvPr/>
              </p:nvGrpSpPr>
              <p:grpSpPr bwMode="auto">
                <a:xfrm>
                  <a:off x="3344" y="3090"/>
                  <a:ext cx="930" cy="60"/>
                  <a:chOff x="3344" y="3090"/>
                  <a:chExt cx="930" cy="60"/>
                </a:xfrm>
              </p:grpSpPr>
              <p:sp>
                <p:nvSpPr>
                  <p:cNvPr id="147522" name="Line 243">
                    <a:extLst>
                      <a:ext uri="{FF2B5EF4-FFF2-40B4-BE49-F238E27FC236}">
                        <a16:creationId xmlns:a16="http://schemas.microsoft.com/office/drawing/2014/main" id="{8CC93078-BF56-42CD-AECA-9E06DBFE228B}"/>
                      </a:ext>
                    </a:extLst>
                  </p:cNvPr>
                  <p:cNvSpPr>
                    <a:spLocks noChangeShapeType="1"/>
                  </p:cNvSpPr>
                  <p:nvPr/>
                </p:nvSpPr>
                <p:spPr bwMode="auto">
                  <a:xfrm>
                    <a:off x="3404" y="3120"/>
                    <a:ext cx="8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3" name="Oval 244">
                    <a:extLst>
                      <a:ext uri="{FF2B5EF4-FFF2-40B4-BE49-F238E27FC236}">
                        <a16:creationId xmlns:a16="http://schemas.microsoft.com/office/drawing/2014/main" id="{1DD3AC1E-7E54-4CDE-96F7-23D3DDBE5822}"/>
                      </a:ext>
                    </a:extLst>
                  </p:cNvPr>
                  <p:cNvSpPr>
                    <a:spLocks noChangeArrowheads="1"/>
                  </p:cNvSpPr>
                  <p:nvPr/>
                </p:nvSpPr>
                <p:spPr bwMode="auto">
                  <a:xfrm>
                    <a:off x="3344" y="3090"/>
                    <a:ext cx="60" cy="6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7504" name="Group 245">
                  <a:extLst>
                    <a:ext uri="{FF2B5EF4-FFF2-40B4-BE49-F238E27FC236}">
                      <a16:creationId xmlns:a16="http://schemas.microsoft.com/office/drawing/2014/main" id="{A6652DE0-CDD7-4CBD-B881-D17535DCA85D}"/>
                    </a:ext>
                  </a:extLst>
                </p:cNvPr>
                <p:cNvGrpSpPr>
                  <a:grpSpLocks/>
                </p:cNvGrpSpPr>
                <p:nvPr/>
              </p:nvGrpSpPr>
              <p:grpSpPr bwMode="auto">
                <a:xfrm>
                  <a:off x="4260" y="1890"/>
                  <a:ext cx="1484" cy="2535"/>
                  <a:chOff x="4260" y="1890"/>
                  <a:chExt cx="1484" cy="2535"/>
                </a:xfrm>
              </p:grpSpPr>
              <p:grpSp>
                <p:nvGrpSpPr>
                  <p:cNvPr id="147505" name="Group 246">
                    <a:extLst>
                      <a:ext uri="{FF2B5EF4-FFF2-40B4-BE49-F238E27FC236}">
                        <a16:creationId xmlns:a16="http://schemas.microsoft.com/office/drawing/2014/main" id="{9449B709-E384-4C9B-A9E8-0DB7B47591A6}"/>
                      </a:ext>
                    </a:extLst>
                  </p:cNvPr>
                  <p:cNvGrpSpPr>
                    <a:grpSpLocks/>
                  </p:cNvGrpSpPr>
                  <p:nvPr/>
                </p:nvGrpSpPr>
                <p:grpSpPr bwMode="auto">
                  <a:xfrm>
                    <a:off x="4260" y="2400"/>
                    <a:ext cx="1428" cy="1545"/>
                    <a:chOff x="4260" y="2400"/>
                    <a:chExt cx="1428" cy="1545"/>
                  </a:xfrm>
                </p:grpSpPr>
                <p:grpSp>
                  <p:nvGrpSpPr>
                    <p:cNvPr id="147508" name="Group 247">
                      <a:extLst>
                        <a:ext uri="{FF2B5EF4-FFF2-40B4-BE49-F238E27FC236}">
                          <a16:creationId xmlns:a16="http://schemas.microsoft.com/office/drawing/2014/main" id="{C3F8C974-BA23-4EA4-95B5-78A596B61FE4}"/>
                        </a:ext>
                      </a:extLst>
                    </p:cNvPr>
                    <p:cNvGrpSpPr>
                      <a:grpSpLocks/>
                    </p:cNvGrpSpPr>
                    <p:nvPr/>
                  </p:nvGrpSpPr>
                  <p:grpSpPr bwMode="auto">
                    <a:xfrm>
                      <a:off x="4260" y="2400"/>
                      <a:ext cx="1394" cy="630"/>
                      <a:chOff x="3044" y="2250"/>
                      <a:chExt cx="1394" cy="630"/>
                    </a:xfrm>
                  </p:grpSpPr>
                  <p:sp>
                    <p:nvSpPr>
                      <p:cNvPr id="147517" name="AutoShape 248">
                        <a:extLst>
                          <a:ext uri="{FF2B5EF4-FFF2-40B4-BE49-F238E27FC236}">
                            <a16:creationId xmlns:a16="http://schemas.microsoft.com/office/drawing/2014/main" id="{37036FC5-82F6-494E-880B-60F4A6437566}"/>
                          </a:ext>
                        </a:extLst>
                      </p:cNvPr>
                      <p:cNvSpPr>
                        <a:spLocks noChangeArrowheads="1"/>
                      </p:cNvSpPr>
                      <p:nvPr/>
                    </p:nvSpPr>
                    <p:spPr bwMode="auto">
                      <a:xfrm rot="5400000">
                        <a:off x="3396" y="2258"/>
                        <a:ext cx="450" cy="494"/>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7518" name="Line 249">
                        <a:extLst>
                          <a:ext uri="{FF2B5EF4-FFF2-40B4-BE49-F238E27FC236}">
                            <a16:creationId xmlns:a16="http://schemas.microsoft.com/office/drawing/2014/main" id="{8589366E-5063-46E9-BF51-52CC8854B987}"/>
                          </a:ext>
                        </a:extLst>
                      </p:cNvPr>
                      <p:cNvSpPr>
                        <a:spLocks noChangeShapeType="1"/>
                      </p:cNvSpPr>
                      <p:nvPr/>
                    </p:nvSpPr>
                    <p:spPr bwMode="auto">
                      <a:xfrm>
                        <a:off x="3044" y="2505"/>
                        <a:ext cx="13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9" name="Line 250">
                        <a:extLst>
                          <a:ext uri="{FF2B5EF4-FFF2-40B4-BE49-F238E27FC236}">
                            <a16:creationId xmlns:a16="http://schemas.microsoft.com/office/drawing/2014/main" id="{B7ABBED8-8F44-4560-BB6A-4363AB181013}"/>
                          </a:ext>
                        </a:extLst>
                      </p:cNvPr>
                      <p:cNvSpPr>
                        <a:spLocks noChangeShapeType="1"/>
                      </p:cNvSpPr>
                      <p:nvPr/>
                    </p:nvSpPr>
                    <p:spPr bwMode="auto">
                      <a:xfrm>
                        <a:off x="3854" y="2250"/>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0" name="Line 251">
                        <a:extLst>
                          <a:ext uri="{FF2B5EF4-FFF2-40B4-BE49-F238E27FC236}">
                            <a16:creationId xmlns:a16="http://schemas.microsoft.com/office/drawing/2014/main" id="{104B61D4-B57A-479A-833C-36A3A2132BE4}"/>
                          </a:ext>
                        </a:extLst>
                      </p:cNvPr>
                      <p:cNvSpPr>
                        <a:spLocks noChangeShapeType="1"/>
                      </p:cNvSpPr>
                      <p:nvPr/>
                    </p:nvSpPr>
                    <p:spPr bwMode="auto">
                      <a:xfrm>
                        <a:off x="3854" y="2625"/>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1" name="Line 252">
                        <a:extLst>
                          <a:ext uri="{FF2B5EF4-FFF2-40B4-BE49-F238E27FC236}">
                            <a16:creationId xmlns:a16="http://schemas.microsoft.com/office/drawing/2014/main" id="{B946E184-FDA9-4991-B448-A1F136A4FAA9}"/>
                          </a:ext>
                        </a:extLst>
                      </p:cNvPr>
                      <p:cNvSpPr>
                        <a:spLocks noChangeShapeType="1"/>
                      </p:cNvSpPr>
                      <p:nvPr/>
                    </p:nvSpPr>
                    <p:spPr bwMode="auto">
                      <a:xfrm flipH="1">
                        <a:off x="4004" y="2625"/>
                        <a:ext cx="0" cy="2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9" name="Group 253">
                      <a:extLst>
                        <a:ext uri="{FF2B5EF4-FFF2-40B4-BE49-F238E27FC236}">
                          <a16:creationId xmlns:a16="http://schemas.microsoft.com/office/drawing/2014/main" id="{0E03EFBF-A48E-4109-B579-E8F571550057}"/>
                        </a:ext>
                      </a:extLst>
                    </p:cNvPr>
                    <p:cNvGrpSpPr>
                      <a:grpSpLocks/>
                    </p:cNvGrpSpPr>
                    <p:nvPr/>
                  </p:nvGrpSpPr>
                  <p:grpSpPr bwMode="auto">
                    <a:xfrm flipH="1">
                      <a:off x="4294" y="3315"/>
                      <a:ext cx="1394" cy="630"/>
                      <a:chOff x="3044" y="2250"/>
                      <a:chExt cx="1394" cy="630"/>
                    </a:xfrm>
                  </p:grpSpPr>
                  <p:sp>
                    <p:nvSpPr>
                      <p:cNvPr id="147512" name="AutoShape 254">
                        <a:extLst>
                          <a:ext uri="{FF2B5EF4-FFF2-40B4-BE49-F238E27FC236}">
                            <a16:creationId xmlns:a16="http://schemas.microsoft.com/office/drawing/2014/main" id="{E2D1E4DE-793F-4CB9-B122-119E92F2B94E}"/>
                          </a:ext>
                        </a:extLst>
                      </p:cNvPr>
                      <p:cNvSpPr>
                        <a:spLocks noChangeArrowheads="1"/>
                      </p:cNvSpPr>
                      <p:nvPr/>
                    </p:nvSpPr>
                    <p:spPr bwMode="auto">
                      <a:xfrm rot="5400000">
                        <a:off x="3396" y="2258"/>
                        <a:ext cx="450" cy="494"/>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7513" name="Line 255">
                        <a:extLst>
                          <a:ext uri="{FF2B5EF4-FFF2-40B4-BE49-F238E27FC236}">
                            <a16:creationId xmlns:a16="http://schemas.microsoft.com/office/drawing/2014/main" id="{9BA4CB02-4C3E-4B20-8357-B8729AE66150}"/>
                          </a:ext>
                        </a:extLst>
                      </p:cNvPr>
                      <p:cNvSpPr>
                        <a:spLocks noChangeShapeType="1"/>
                      </p:cNvSpPr>
                      <p:nvPr/>
                    </p:nvSpPr>
                    <p:spPr bwMode="auto">
                      <a:xfrm>
                        <a:off x="3044" y="2505"/>
                        <a:ext cx="13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4" name="Line 256">
                        <a:extLst>
                          <a:ext uri="{FF2B5EF4-FFF2-40B4-BE49-F238E27FC236}">
                            <a16:creationId xmlns:a16="http://schemas.microsoft.com/office/drawing/2014/main" id="{E7613823-544C-4AD7-A0D8-05B79A75F12F}"/>
                          </a:ext>
                        </a:extLst>
                      </p:cNvPr>
                      <p:cNvSpPr>
                        <a:spLocks noChangeShapeType="1"/>
                      </p:cNvSpPr>
                      <p:nvPr/>
                    </p:nvSpPr>
                    <p:spPr bwMode="auto">
                      <a:xfrm>
                        <a:off x="3854" y="2250"/>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5" name="Line 257">
                        <a:extLst>
                          <a:ext uri="{FF2B5EF4-FFF2-40B4-BE49-F238E27FC236}">
                            <a16:creationId xmlns:a16="http://schemas.microsoft.com/office/drawing/2014/main" id="{A7DEBED6-66B3-4445-B016-899A646C5DA8}"/>
                          </a:ext>
                        </a:extLst>
                      </p:cNvPr>
                      <p:cNvSpPr>
                        <a:spLocks noChangeShapeType="1"/>
                      </p:cNvSpPr>
                      <p:nvPr/>
                    </p:nvSpPr>
                    <p:spPr bwMode="auto">
                      <a:xfrm>
                        <a:off x="3854" y="2625"/>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6" name="Line 258">
                        <a:extLst>
                          <a:ext uri="{FF2B5EF4-FFF2-40B4-BE49-F238E27FC236}">
                            <a16:creationId xmlns:a16="http://schemas.microsoft.com/office/drawing/2014/main" id="{CB142EEA-98F4-43F3-93B4-79C0D6DF5F84}"/>
                          </a:ext>
                        </a:extLst>
                      </p:cNvPr>
                      <p:cNvSpPr>
                        <a:spLocks noChangeShapeType="1"/>
                      </p:cNvSpPr>
                      <p:nvPr/>
                    </p:nvSpPr>
                    <p:spPr bwMode="auto">
                      <a:xfrm flipH="1">
                        <a:off x="4004" y="2625"/>
                        <a:ext cx="0" cy="2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7510" name="Line 259">
                      <a:extLst>
                        <a:ext uri="{FF2B5EF4-FFF2-40B4-BE49-F238E27FC236}">
                          <a16:creationId xmlns:a16="http://schemas.microsoft.com/office/drawing/2014/main" id="{200D35FE-462E-4319-9014-A4EC79DF9276}"/>
                        </a:ext>
                      </a:extLst>
                    </p:cNvPr>
                    <p:cNvSpPr>
                      <a:spLocks noChangeShapeType="1"/>
                    </p:cNvSpPr>
                    <p:nvPr/>
                  </p:nvSpPr>
                  <p:spPr bwMode="auto">
                    <a:xfrm>
                      <a:off x="4274" y="2655"/>
                      <a:ext cx="0" cy="9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1" name="Line 260">
                      <a:extLst>
                        <a:ext uri="{FF2B5EF4-FFF2-40B4-BE49-F238E27FC236}">
                          <a16:creationId xmlns:a16="http://schemas.microsoft.com/office/drawing/2014/main" id="{FFCCFCCC-4246-416B-A397-34E94DC51487}"/>
                        </a:ext>
                      </a:extLst>
                    </p:cNvPr>
                    <p:cNvSpPr>
                      <a:spLocks noChangeShapeType="1"/>
                    </p:cNvSpPr>
                    <p:nvPr/>
                  </p:nvSpPr>
                  <p:spPr bwMode="auto">
                    <a:xfrm>
                      <a:off x="5654" y="2655"/>
                      <a:ext cx="0" cy="9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7506" name="Rectangle 261">
                    <a:extLst>
                      <a:ext uri="{FF2B5EF4-FFF2-40B4-BE49-F238E27FC236}">
                        <a16:creationId xmlns:a16="http://schemas.microsoft.com/office/drawing/2014/main" id="{2B28CA66-4BF5-4AAF-9C45-2E609B926E1D}"/>
                      </a:ext>
                    </a:extLst>
                  </p:cNvPr>
                  <p:cNvSpPr>
                    <a:spLocks noChangeArrowheads="1"/>
                  </p:cNvSpPr>
                  <p:nvPr/>
                </p:nvSpPr>
                <p:spPr bwMode="auto">
                  <a:xfrm>
                    <a:off x="4800" y="189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VT1</a:t>
                    </a:r>
                  </a:p>
                </p:txBody>
              </p:sp>
              <p:sp>
                <p:nvSpPr>
                  <p:cNvPr id="147507" name="Rectangle 262">
                    <a:extLst>
                      <a:ext uri="{FF2B5EF4-FFF2-40B4-BE49-F238E27FC236}">
                        <a16:creationId xmlns:a16="http://schemas.microsoft.com/office/drawing/2014/main" id="{211CD438-14CD-41C2-AA94-D5406D576147}"/>
                      </a:ext>
                    </a:extLst>
                  </p:cNvPr>
                  <p:cNvSpPr>
                    <a:spLocks noChangeArrowheads="1"/>
                  </p:cNvSpPr>
                  <p:nvPr/>
                </p:nvSpPr>
                <p:spPr bwMode="auto">
                  <a:xfrm>
                    <a:off x="4814" y="378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VT2</a:t>
                    </a:r>
                  </a:p>
                </p:txBody>
              </p:sp>
            </p:grpSp>
          </p:grpSp>
          <p:grpSp>
            <p:nvGrpSpPr>
              <p:cNvPr id="147496" name="Group 263">
                <a:extLst>
                  <a:ext uri="{FF2B5EF4-FFF2-40B4-BE49-F238E27FC236}">
                    <a16:creationId xmlns:a16="http://schemas.microsoft.com/office/drawing/2014/main" id="{6584D5A5-FC49-4B27-BB62-FDD2DCE59643}"/>
                  </a:ext>
                </a:extLst>
              </p:cNvPr>
              <p:cNvGrpSpPr>
                <a:grpSpLocks/>
              </p:cNvGrpSpPr>
              <p:nvPr/>
            </p:nvGrpSpPr>
            <p:grpSpPr bwMode="auto">
              <a:xfrm>
                <a:off x="6196" y="3345"/>
                <a:ext cx="930" cy="1020"/>
                <a:chOff x="6196" y="3345"/>
                <a:chExt cx="930" cy="1020"/>
              </a:xfrm>
            </p:grpSpPr>
            <p:sp>
              <p:nvSpPr>
                <p:cNvPr id="147501" name="Line 264">
                  <a:extLst>
                    <a:ext uri="{FF2B5EF4-FFF2-40B4-BE49-F238E27FC236}">
                      <a16:creationId xmlns:a16="http://schemas.microsoft.com/office/drawing/2014/main" id="{548EDED3-BBAD-43CB-9796-C5140405C2DE}"/>
                    </a:ext>
                  </a:extLst>
                </p:cNvPr>
                <p:cNvSpPr>
                  <a:spLocks noChangeShapeType="1"/>
                </p:cNvSpPr>
                <p:nvPr/>
              </p:nvSpPr>
              <p:spPr bwMode="auto">
                <a:xfrm>
                  <a:off x="6778" y="3345"/>
                  <a:ext cx="0" cy="10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02" name="Rectangle 265">
                  <a:extLst>
                    <a:ext uri="{FF2B5EF4-FFF2-40B4-BE49-F238E27FC236}">
                      <a16:creationId xmlns:a16="http://schemas.microsoft.com/office/drawing/2014/main" id="{C6BE2DAC-0A87-4CE2-8658-CDFAC63E42C1}"/>
                    </a:ext>
                  </a:extLst>
                </p:cNvPr>
                <p:cNvSpPr>
                  <a:spLocks noChangeArrowheads="1"/>
                </p:cNvSpPr>
                <p:nvPr/>
              </p:nvSpPr>
              <p:spPr bwMode="auto">
                <a:xfrm>
                  <a:off x="6196" y="3495"/>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uo</a:t>
                  </a:r>
                </a:p>
              </p:txBody>
            </p:sp>
          </p:grpSp>
          <p:grpSp>
            <p:nvGrpSpPr>
              <p:cNvPr id="147497" name="Group 266">
                <a:extLst>
                  <a:ext uri="{FF2B5EF4-FFF2-40B4-BE49-F238E27FC236}">
                    <a16:creationId xmlns:a16="http://schemas.microsoft.com/office/drawing/2014/main" id="{FE2EAA59-5A6D-4D31-B362-7989BB1FF267}"/>
                  </a:ext>
                </a:extLst>
              </p:cNvPr>
              <p:cNvGrpSpPr>
                <a:grpSpLocks/>
              </p:cNvGrpSpPr>
              <p:nvPr/>
            </p:nvGrpSpPr>
            <p:grpSpPr bwMode="auto">
              <a:xfrm>
                <a:off x="3120" y="3450"/>
                <a:ext cx="930" cy="795"/>
                <a:chOff x="3120" y="3450"/>
                <a:chExt cx="930" cy="795"/>
              </a:xfrm>
            </p:grpSpPr>
            <p:sp>
              <p:nvSpPr>
                <p:cNvPr id="147499" name="Line 267">
                  <a:extLst>
                    <a:ext uri="{FF2B5EF4-FFF2-40B4-BE49-F238E27FC236}">
                      <a16:creationId xmlns:a16="http://schemas.microsoft.com/office/drawing/2014/main" id="{6321A5A1-2448-4E44-AC11-07EA6E9B4933}"/>
                    </a:ext>
                  </a:extLst>
                </p:cNvPr>
                <p:cNvSpPr>
                  <a:spLocks noChangeShapeType="1"/>
                </p:cNvSpPr>
                <p:nvPr/>
              </p:nvSpPr>
              <p:spPr bwMode="auto">
                <a:xfrm>
                  <a:off x="3644" y="3450"/>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00" name="Rectangle 268">
                  <a:extLst>
                    <a:ext uri="{FF2B5EF4-FFF2-40B4-BE49-F238E27FC236}">
                      <a16:creationId xmlns:a16="http://schemas.microsoft.com/office/drawing/2014/main" id="{C640F645-F792-4662-9B44-963075BCB9A5}"/>
                    </a:ext>
                  </a:extLst>
                </p:cNvPr>
                <p:cNvSpPr>
                  <a:spLocks noChangeArrowheads="1"/>
                </p:cNvSpPr>
                <p:nvPr/>
              </p:nvSpPr>
              <p:spPr bwMode="auto">
                <a:xfrm>
                  <a:off x="3120" y="360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u1</a:t>
                  </a:r>
                </a:p>
              </p:txBody>
            </p:sp>
          </p:grpSp>
          <p:sp>
            <p:nvSpPr>
              <p:cNvPr id="147498" name="Rectangle 269">
                <a:extLst>
                  <a:ext uri="{FF2B5EF4-FFF2-40B4-BE49-F238E27FC236}">
                    <a16:creationId xmlns:a16="http://schemas.microsoft.com/office/drawing/2014/main" id="{9124B296-5415-4E4B-B858-3C6BA2D77EA2}"/>
                  </a:ext>
                </a:extLst>
              </p:cNvPr>
              <p:cNvSpPr>
                <a:spLocks noChangeArrowheads="1"/>
              </p:cNvSpPr>
              <p:nvPr/>
            </p:nvSpPr>
            <p:spPr bwMode="auto">
              <a:xfrm>
                <a:off x="5924" y="2490"/>
                <a:ext cx="93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io</a:t>
                </a:r>
              </a:p>
            </p:txBody>
          </p:sp>
        </p:grpSp>
        <p:sp>
          <p:nvSpPr>
            <p:cNvPr id="147489" name="Freeform 270">
              <a:extLst>
                <a:ext uri="{FF2B5EF4-FFF2-40B4-BE49-F238E27FC236}">
                  <a16:creationId xmlns:a16="http://schemas.microsoft.com/office/drawing/2014/main" id="{30F06D13-337B-4C8F-8958-B0B9854B4C4A}"/>
                </a:ext>
              </a:extLst>
            </p:cNvPr>
            <p:cNvSpPr>
              <a:spLocks/>
            </p:cNvSpPr>
            <p:nvPr/>
          </p:nvSpPr>
          <p:spPr bwMode="auto">
            <a:xfrm>
              <a:off x="6570" y="3192"/>
              <a:ext cx="90" cy="419"/>
            </a:xfrm>
            <a:custGeom>
              <a:avLst/>
              <a:gdLst>
                <a:gd name="T0" fmla="*/ 6 w 61"/>
                <a:gd name="T1" fmla="*/ 0 h 239"/>
                <a:gd name="T2" fmla="*/ 18 w 61"/>
                <a:gd name="T3" fmla="*/ 1 h 239"/>
                <a:gd name="T4" fmla="*/ 33 w 61"/>
                <a:gd name="T5" fmla="*/ 6 h 239"/>
                <a:gd name="T6" fmla="*/ 49 w 61"/>
                <a:gd name="T7" fmla="*/ 16 h 239"/>
                <a:gd name="T8" fmla="*/ 56 w 61"/>
                <a:gd name="T9" fmla="*/ 27 h 239"/>
                <a:gd name="T10" fmla="*/ 58 w 61"/>
                <a:gd name="T11" fmla="*/ 34 h 239"/>
                <a:gd name="T12" fmla="*/ 58 w 61"/>
                <a:gd name="T13" fmla="*/ 44 h 239"/>
                <a:gd name="T14" fmla="*/ 56 w 61"/>
                <a:gd name="T15" fmla="*/ 51 h 239"/>
                <a:gd name="T16" fmla="*/ 49 w 61"/>
                <a:gd name="T17" fmla="*/ 62 h 239"/>
                <a:gd name="T18" fmla="*/ 33 w 61"/>
                <a:gd name="T19" fmla="*/ 72 h 239"/>
                <a:gd name="T20" fmla="*/ 18 w 61"/>
                <a:gd name="T21" fmla="*/ 77 h 239"/>
                <a:gd name="T22" fmla="*/ 6 w 61"/>
                <a:gd name="T23" fmla="*/ 78 h 239"/>
                <a:gd name="T24" fmla="*/ 0 w 61"/>
                <a:gd name="T25" fmla="*/ 80 h 239"/>
                <a:gd name="T26" fmla="*/ 11 w 61"/>
                <a:gd name="T27" fmla="*/ 80 h 239"/>
                <a:gd name="T28" fmla="*/ 22 w 61"/>
                <a:gd name="T29" fmla="*/ 83 h 239"/>
                <a:gd name="T30" fmla="*/ 43 w 61"/>
                <a:gd name="T31" fmla="*/ 91 h 239"/>
                <a:gd name="T32" fmla="*/ 56 w 61"/>
                <a:gd name="T33" fmla="*/ 104 h 239"/>
                <a:gd name="T34" fmla="*/ 58 w 61"/>
                <a:gd name="T35" fmla="*/ 112 h 239"/>
                <a:gd name="T36" fmla="*/ 61 w 61"/>
                <a:gd name="T37" fmla="*/ 119 h 239"/>
                <a:gd name="T38" fmla="*/ 58 w 61"/>
                <a:gd name="T39" fmla="*/ 127 h 239"/>
                <a:gd name="T40" fmla="*/ 56 w 61"/>
                <a:gd name="T41" fmla="*/ 135 h 239"/>
                <a:gd name="T42" fmla="*/ 43 w 61"/>
                <a:gd name="T43" fmla="*/ 148 h 239"/>
                <a:gd name="T44" fmla="*/ 22 w 61"/>
                <a:gd name="T45" fmla="*/ 156 h 239"/>
                <a:gd name="T46" fmla="*/ 11 w 61"/>
                <a:gd name="T47" fmla="*/ 159 h 239"/>
                <a:gd name="T48" fmla="*/ 0 w 61"/>
                <a:gd name="T49" fmla="*/ 159 h 239"/>
                <a:gd name="T50" fmla="*/ 11 w 61"/>
                <a:gd name="T51" fmla="*/ 160 h 239"/>
                <a:gd name="T52" fmla="*/ 22 w 61"/>
                <a:gd name="T53" fmla="*/ 163 h 239"/>
                <a:gd name="T54" fmla="*/ 43 w 61"/>
                <a:gd name="T55" fmla="*/ 171 h 239"/>
                <a:gd name="T56" fmla="*/ 56 w 61"/>
                <a:gd name="T57" fmla="*/ 185 h 239"/>
                <a:gd name="T58" fmla="*/ 58 w 61"/>
                <a:gd name="T59" fmla="*/ 192 h 239"/>
                <a:gd name="T60" fmla="*/ 61 w 61"/>
                <a:gd name="T61" fmla="*/ 200 h 239"/>
                <a:gd name="T62" fmla="*/ 58 w 61"/>
                <a:gd name="T63" fmla="*/ 207 h 239"/>
                <a:gd name="T64" fmla="*/ 56 w 61"/>
                <a:gd name="T65" fmla="*/ 215 h 239"/>
                <a:gd name="T66" fmla="*/ 43 w 61"/>
                <a:gd name="T67" fmla="*/ 229 h 239"/>
                <a:gd name="T68" fmla="*/ 22 w 61"/>
                <a:gd name="T69" fmla="*/ 236 h 239"/>
                <a:gd name="T70" fmla="*/ 11 w 61"/>
                <a:gd name="T71" fmla="*/ 239 h 239"/>
                <a:gd name="T72" fmla="*/ 0 w 61"/>
                <a:gd name="T73" fmla="*/ 239 h 239"/>
                <a:gd name="T74" fmla="*/ 0 w 61"/>
                <a:gd name="T75" fmla="*/ 239 h 239"/>
                <a:gd name="T76" fmla="*/ 0 w 61"/>
                <a:gd name="T77" fmla="*/ 239 h 239"/>
                <a:gd name="T78" fmla="*/ 0 w 61"/>
                <a:gd name="T79" fmla="*/ 239 h 239"/>
                <a:gd name="T80" fmla="*/ 0 w 61"/>
                <a:gd name="T81" fmla="*/ 239 h 239"/>
                <a:gd name="T82" fmla="*/ 0 w 61"/>
                <a:gd name="T83" fmla="*/ 239 h 239"/>
                <a:gd name="T84" fmla="*/ 0 w 61"/>
                <a:gd name="T85" fmla="*/ 239 h 239"/>
                <a:gd name="T86" fmla="*/ 0 w 61"/>
                <a:gd name="T87" fmla="*/ 239 h 239"/>
                <a:gd name="T88" fmla="*/ 0 w 61"/>
                <a:gd name="T89" fmla="*/ 239 h 239"/>
                <a:gd name="T90" fmla="*/ 0 w 61"/>
                <a:gd name="T91" fmla="*/ 239 h 239"/>
                <a:gd name="T92" fmla="*/ 0 w 61"/>
                <a:gd name="T93" fmla="*/ 239 h 239"/>
                <a:gd name="T94" fmla="*/ 0 w 61"/>
                <a:gd name="T95" fmla="*/ 239 h 239"/>
                <a:gd name="T96" fmla="*/ 0 w 61"/>
                <a:gd name="T97" fmla="*/ 239 h 239"/>
                <a:gd name="T98" fmla="*/ 0 w 61"/>
                <a:gd name="T99" fmla="*/ 239 h 239"/>
                <a:gd name="T100" fmla="*/ 0 w 61"/>
                <a:gd name="T101" fmla="*/ 239 h 2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1"/>
                <a:gd name="T154" fmla="*/ 0 h 239"/>
                <a:gd name="T155" fmla="*/ 61 w 61"/>
                <a:gd name="T156" fmla="*/ 239 h 2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1" h="239">
                  <a:moveTo>
                    <a:pt x="0" y="0"/>
                  </a:moveTo>
                  <a:lnTo>
                    <a:pt x="6" y="0"/>
                  </a:lnTo>
                  <a:lnTo>
                    <a:pt x="11" y="0"/>
                  </a:lnTo>
                  <a:lnTo>
                    <a:pt x="18" y="1"/>
                  </a:lnTo>
                  <a:lnTo>
                    <a:pt x="22" y="3"/>
                  </a:lnTo>
                  <a:lnTo>
                    <a:pt x="33" y="6"/>
                  </a:lnTo>
                  <a:lnTo>
                    <a:pt x="43" y="10"/>
                  </a:lnTo>
                  <a:lnTo>
                    <a:pt x="49" y="16"/>
                  </a:lnTo>
                  <a:lnTo>
                    <a:pt x="56" y="24"/>
                  </a:lnTo>
                  <a:lnTo>
                    <a:pt x="56" y="27"/>
                  </a:lnTo>
                  <a:lnTo>
                    <a:pt x="58" y="31"/>
                  </a:lnTo>
                  <a:lnTo>
                    <a:pt x="58" y="34"/>
                  </a:lnTo>
                  <a:lnTo>
                    <a:pt x="61" y="39"/>
                  </a:lnTo>
                  <a:lnTo>
                    <a:pt x="58" y="44"/>
                  </a:lnTo>
                  <a:lnTo>
                    <a:pt x="58" y="47"/>
                  </a:lnTo>
                  <a:lnTo>
                    <a:pt x="56" y="51"/>
                  </a:lnTo>
                  <a:lnTo>
                    <a:pt x="56" y="54"/>
                  </a:lnTo>
                  <a:lnTo>
                    <a:pt x="49" y="62"/>
                  </a:lnTo>
                  <a:lnTo>
                    <a:pt x="43" y="68"/>
                  </a:lnTo>
                  <a:lnTo>
                    <a:pt x="33" y="72"/>
                  </a:lnTo>
                  <a:lnTo>
                    <a:pt x="22" y="77"/>
                  </a:lnTo>
                  <a:lnTo>
                    <a:pt x="18" y="77"/>
                  </a:lnTo>
                  <a:lnTo>
                    <a:pt x="11" y="78"/>
                  </a:lnTo>
                  <a:lnTo>
                    <a:pt x="6" y="78"/>
                  </a:lnTo>
                  <a:lnTo>
                    <a:pt x="0" y="80"/>
                  </a:lnTo>
                  <a:lnTo>
                    <a:pt x="6" y="80"/>
                  </a:lnTo>
                  <a:lnTo>
                    <a:pt x="11" y="80"/>
                  </a:lnTo>
                  <a:lnTo>
                    <a:pt x="18" y="81"/>
                  </a:lnTo>
                  <a:lnTo>
                    <a:pt x="22" y="83"/>
                  </a:lnTo>
                  <a:lnTo>
                    <a:pt x="33" y="86"/>
                  </a:lnTo>
                  <a:lnTo>
                    <a:pt x="43" y="91"/>
                  </a:lnTo>
                  <a:lnTo>
                    <a:pt x="49" y="97"/>
                  </a:lnTo>
                  <a:lnTo>
                    <a:pt x="56" y="104"/>
                  </a:lnTo>
                  <a:lnTo>
                    <a:pt x="56" y="107"/>
                  </a:lnTo>
                  <a:lnTo>
                    <a:pt x="58" y="112"/>
                  </a:lnTo>
                  <a:lnTo>
                    <a:pt x="58" y="115"/>
                  </a:lnTo>
                  <a:lnTo>
                    <a:pt x="61" y="119"/>
                  </a:lnTo>
                  <a:lnTo>
                    <a:pt x="58" y="124"/>
                  </a:lnTo>
                  <a:lnTo>
                    <a:pt x="58" y="127"/>
                  </a:lnTo>
                  <a:lnTo>
                    <a:pt x="56" y="131"/>
                  </a:lnTo>
                  <a:lnTo>
                    <a:pt x="56" y="135"/>
                  </a:lnTo>
                  <a:lnTo>
                    <a:pt x="49" y="142"/>
                  </a:lnTo>
                  <a:lnTo>
                    <a:pt x="43" y="148"/>
                  </a:lnTo>
                  <a:lnTo>
                    <a:pt x="33" y="153"/>
                  </a:lnTo>
                  <a:lnTo>
                    <a:pt x="22" y="156"/>
                  </a:lnTo>
                  <a:lnTo>
                    <a:pt x="18" y="157"/>
                  </a:lnTo>
                  <a:lnTo>
                    <a:pt x="11" y="159"/>
                  </a:lnTo>
                  <a:lnTo>
                    <a:pt x="6" y="159"/>
                  </a:lnTo>
                  <a:lnTo>
                    <a:pt x="0" y="159"/>
                  </a:lnTo>
                  <a:lnTo>
                    <a:pt x="6" y="160"/>
                  </a:lnTo>
                  <a:lnTo>
                    <a:pt x="11" y="160"/>
                  </a:lnTo>
                  <a:lnTo>
                    <a:pt x="18" y="162"/>
                  </a:lnTo>
                  <a:lnTo>
                    <a:pt x="22" y="163"/>
                  </a:lnTo>
                  <a:lnTo>
                    <a:pt x="33" y="166"/>
                  </a:lnTo>
                  <a:lnTo>
                    <a:pt x="43" y="171"/>
                  </a:lnTo>
                  <a:lnTo>
                    <a:pt x="49" y="177"/>
                  </a:lnTo>
                  <a:lnTo>
                    <a:pt x="56" y="185"/>
                  </a:lnTo>
                  <a:lnTo>
                    <a:pt x="56" y="188"/>
                  </a:lnTo>
                  <a:lnTo>
                    <a:pt x="58" y="192"/>
                  </a:lnTo>
                  <a:lnTo>
                    <a:pt x="58" y="195"/>
                  </a:lnTo>
                  <a:lnTo>
                    <a:pt x="61" y="200"/>
                  </a:lnTo>
                  <a:lnTo>
                    <a:pt x="58" y="204"/>
                  </a:lnTo>
                  <a:lnTo>
                    <a:pt x="58" y="207"/>
                  </a:lnTo>
                  <a:lnTo>
                    <a:pt x="56" y="212"/>
                  </a:lnTo>
                  <a:lnTo>
                    <a:pt x="56" y="215"/>
                  </a:lnTo>
                  <a:lnTo>
                    <a:pt x="49" y="222"/>
                  </a:lnTo>
                  <a:lnTo>
                    <a:pt x="43" y="229"/>
                  </a:lnTo>
                  <a:lnTo>
                    <a:pt x="33" y="233"/>
                  </a:lnTo>
                  <a:lnTo>
                    <a:pt x="22" y="236"/>
                  </a:lnTo>
                  <a:lnTo>
                    <a:pt x="18" y="238"/>
                  </a:lnTo>
                  <a:lnTo>
                    <a:pt x="11" y="239"/>
                  </a:lnTo>
                  <a:lnTo>
                    <a:pt x="6" y="239"/>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lnTo>
                    <a:pt x="61" y="0"/>
                  </a:lnTo>
                  <a:lnTo>
                    <a:pt x="0" y="239"/>
                  </a:lnTo>
                </a:path>
              </a:pathLst>
            </a:custGeom>
            <a:noFill/>
            <a:ln w="889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7490" name="Rectangle 271">
              <a:extLst>
                <a:ext uri="{FF2B5EF4-FFF2-40B4-BE49-F238E27FC236}">
                  <a16:creationId xmlns:a16="http://schemas.microsoft.com/office/drawing/2014/main" id="{1C305869-3FB7-4456-969E-F7B2924AEE8E}"/>
                </a:ext>
              </a:extLst>
            </p:cNvPr>
            <p:cNvSpPr>
              <a:spLocks noChangeArrowheads="1"/>
            </p:cNvSpPr>
            <p:nvPr/>
          </p:nvSpPr>
          <p:spPr bwMode="auto">
            <a:xfrm>
              <a:off x="6748" y="3060"/>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000">
                  <a:solidFill>
                    <a:srgbClr val="000000"/>
                  </a:solidFill>
                  <a:latin typeface="Times New Roman" panose="02020603050405020304" pitchFamily="18" charset="0"/>
                </a:rPr>
                <a:t>L</a:t>
              </a:r>
            </a:p>
          </p:txBody>
        </p:sp>
        <p:sp>
          <p:nvSpPr>
            <p:cNvPr id="147491" name="Rectangle 272">
              <a:extLst>
                <a:ext uri="{FF2B5EF4-FFF2-40B4-BE49-F238E27FC236}">
                  <a16:creationId xmlns:a16="http://schemas.microsoft.com/office/drawing/2014/main" id="{34528B00-214C-4701-AEBB-730D665F3465}"/>
                </a:ext>
              </a:extLst>
            </p:cNvPr>
            <p:cNvSpPr>
              <a:spLocks noChangeArrowheads="1"/>
            </p:cNvSpPr>
            <p:nvPr/>
          </p:nvSpPr>
          <p:spPr bwMode="auto">
            <a:xfrm>
              <a:off x="6748" y="3780"/>
              <a:ext cx="6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000">
                  <a:solidFill>
                    <a:srgbClr val="000000"/>
                  </a:solidFill>
                  <a:latin typeface="Times New Roman" panose="02020603050405020304" pitchFamily="18" charset="0"/>
                </a:rPr>
                <a:t>R</a:t>
              </a:r>
            </a:p>
          </p:txBody>
        </p:sp>
      </p:grpSp>
      <p:grpSp>
        <p:nvGrpSpPr>
          <p:cNvPr id="115715" name="Group 291">
            <a:extLst>
              <a:ext uri="{FF2B5EF4-FFF2-40B4-BE49-F238E27FC236}">
                <a16:creationId xmlns:a16="http://schemas.microsoft.com/office/drawing/2014/main" id="{DF2F740E-FE43-4CA2-91DD-A9F2C93254DC}"/>
              </a:ext>
            </a:extLst>
          </p:cNvPr>
          <p:cNvGrpSpPr>
            <a:grpSpLocks/>
          </p:cNvGrpSpPr>
          <p:nvPr/>
        </p:nvGrpSpPr>
        <p:grpSpPr bwMode="auto">
          <a:xfrm>
            <a:off x="4800600" y="1371600"/>
            <a:ext cx="2362200" cy="4410075"/>
            <a:chOff x="3024" y="864"/>
            <a:chExt cx="1488" cy="2778"/>
          </a:xfrm>
        </p:grpSpPr>
        <p:grpSp>
          <p:nvGrpSpPr>
            <p:cNvPr id="147472" name="Group 283">
              <a:extLst>
                <a:ext uri="{FF2B5EF4-FFF2-40B4-BE49-F238E27FC236}">
                  <a16:creationId xmlns:a16="http://schemas.microsoft.com/office/drawing/2014/main" id="{49FA30C5-D546-40E7-B25E-DD7FB0E93EED}"/>
                </a:ext>
              </a:extLst>
            </p:cNvPr>
            <p:cNvGrpSpPr>
              <a:grpSpLocks/>
            </p:cNvGrpSpPr>
            <p:nvPr/>
          </p:nvGrpSpPr>
          <p:grpSpPr bwMode="auto">
            <a:xfrm>
              <a:off x="3024" y="864"/>
              <a:ext cx="1392" cy="2778"/>
              <a:chOff x="3024" y="864"/>
              <a:chExt cx="1392" cy="2778"/>
            </a:xfrm>
          </p:grpSpPr>
          <p:grpSp>
            <p:nvGrpSpPr>
              <p:cNvPr id="147474" name="Group 279">
                <a:extLst>
                  <a:ext uri="{FF2B5EF4-FFF2-40B4-BE49-F238E27FC236}">
                    <a16:creationId xmlns:a16="http://schemas.microsoft.com/office/drawing/2014/main" id="{A8046ACF-7CF4-49C1-B84E-7139BF6ED51D}"/>
                  </a:ext>
                </a:extLst>
              </p:cNvPr>
              <p:cNvGrpSpPr>
                <a:grpSpLocks/>
              </p:cNvGrpSpPr>
              <p:nvPr/>
            </p:nvGrpSpPr>
            <p:grpSpPr bwMode="auto">
              <a:xfrm>
                <a:off x="3024" y="1200"/>
                <a:ext cx="377" cy="324"/>
                <a:chOff x="3024" y="1200"/>
                <a:chExt cx="377" cy="324"/>
              </a:xfrm>
            </p:grpSpPr>
            <p:grpSp>
              <p:nvGrpSpPr>
                <p:cNvPr id="147480" name="Group 194">
                  <a:extLst>
                    <a:ext uri="{FF2B5EF4-FFF2-40B4-BE49-F238E27FC236}">
                      <a16:creationId xmlns:a16="http://schemas.microsoft.com/office/drawing/2014/main" id="{7358B7AD-BC4B-446B-99EA-20D82BB1CD39}"/>
                    </a:ext>
                  </a:extLst>
                </p:cNvPr>
                <p:cNvGrpSpPr>
                  <a:grpSpLocks/>
                </p:cNvGrpSpPr>
                <p:nvPr/>
              </p:nvGrpSpPr>
              <p:grpSpPr bwMode="auto">
                <a:xfrm>
                  <a:off x="3024" y="1200"/>
                  <a:ext cx="377" cy="180"/>
                  <a:chOff x="2160" y="6525"/>
                  <a:chExt cx="942" cy="450"/>
                </a:xfrm>
              </p:grpSpPr>
              <p:sp>
                <p:nvSpPr>
                  <p:cNvPr id="147485" name="Line 197">
                    <a:extLst>
                      <a:ext uri="{FF2B5EF4-FFF2-40B4-BE49-F238E27FC236}">
                        <a16:creationId xmlns:a16="http://schemas.microsoft.com/office/drawing/2014/main" id="{5F245FB2-52DC-4E4E-9ED5-E1B6C72C12CD}"/>
                      </a:ext>
                    </a:extLst>
                  </p:cNvPr>
                  <p:cNvSpPr>
                    <a:spLocks noChangeShapeType="1"/>
                  </p:cNvSpPr>
                  <p:nvPr/>
                </p:nvSpPr>
                <p:spPr bwMode="auto">
                  <a:xfrm>
                    <a:off x="2160" y="6765"/>
                    <a:ext cx="3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6" name="Line 196">
                    <a:extLst>
                      <a:ext uri="{FF2B5EF4-FFF2-40B4-BE49-F238E27FC236}">
                        <a16:creationId xmlns:a16="http://schemas.microsoft.com/office/drawing/2014/main" id="{CD2EBA00-E47D-4249-8F1C-8A4BB8755BC6}"/>
                      </a:ext>
                    </a:extLst>
                  </p:cNvPr>
                  <p:cNvSpPr>
                    <a:spLocks noChangeShapeType="1"/>
                  </p:cNvSpPr>
                  <p:nvPr/>
                </p:nvSpPr>
                <p:spPr bwMode="auto">
                  <a:xfrm flipH="1">
                    <a:off x="2802" y="6771"/>
                    <a:ext cx="3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7" name="Rectangle 195">
                    <a:extLst>
                      <a:ext uri="{FF2B5EF4-FFF2-40B4-BE49-F238E27FC236}">
                        <a16:creationId xmlns:a16="http://schemas.microsoft.com/office/drawing/2014/main" id="{32437D26-B58A-42A7-B40A-A8121F7CC6AE}"/>
                      </a:ext>
                    </a:extLst>
                  </p:cNvPr>
                  <p:cNvSpPr>
                    <a:spLocks noChangeArrowheads="1"/>
                  </p:cNvSpPr>
                  <p:nvPr/>
                </p:nvSpPr>
                <p:spPr bwMode="auto">
                  <a:xfrm>
                    <a:off x="2396" y="6525"/>
                    <a:ext cx="61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b="1">
                        <a:solidFill>
                          <a:srgbClr val="FF0000"/>
                        </a:solidFill>
                        <a:latin typeface="Times New Roman" panose="02020603050405020304" pitchFamily="18" charset="0"/>
                      </a:rPr>
                      <a:t>α</a:t>
                    </a:r>
                    <a:endParaRPr lang="en-US" altLang="zh-CN" sz="1400">
                      <a:latin typeface="Times New Roman" panose="02020603050405020304" pitchFamily="18" charset="0"/>
                    </a:endParaRPr>
                  </a:p>
                  <a:p>
                    <a:endParaRPr lang="en-US" altLang="zh-CN" sz="1400">
                      <a:latin typeface="Times New Roman" panose="02020603050405020304" pitchFamily="18" charset="0"/>
                    </a:endParaRPr>
                  </a:p>
                </p:txBody>
              </p:sp>
            </p:grpSp>
            <p:grpSp>
              <p:nvGrpSpPr>
                <p:cNvPr id="147481" name="Group 278">
                  <a:extLst>
                    <a:ext uri="{FF2B5EF4-FFF2-40B4-BE49-F238E27FC236}">
                      <a16:creationId xmlns:a16="http://schemas.microsoft.com/office/drawing/2014/main" id="{FCD61AE7-6468-4B15-AFCA-16FAE142ACC4}"/>
                    </a:ext>
                  </a:extLst>
                </p:cNvPr>
                <p:cNvGrpSpPr>
                  <a:grpSpLocks/>
                </p:cNvGrpSpPr>
                <p:nvPr/>
              </p:nvGrpSpPr>
              <p:grpSpPr bwMode="auto">
                <a:xfrm>
                  <a:off x="3024" y="1344"/>
                  <a:ext cx="360" cy="180"/>
                  <a:chOff x="3024" y="1344"/>
                  <a:chExt cx="360" cy="180"/>
                </a:xfrm>
              </p:grpSpPr>
              <p:sp>
                <p:nvSpPr>
                  <p:cNvPr id="147482" name="Rectangle 201">
                    <a:extLst>
                      <a:ext uri="{FF2B5EF4-FFF2-40B4-BE49-F238E27FC236}">
                        <a16:creationId xmlns:a16="http://schemas.microsoft.com/office/drawing/2014/main" id="{A74BACC7-5DED-4245-8D16-017929AD7653}"/>
                      </a:ext>
                    </a:extLst>
                  </p:cNvPr>
                  <p:cNvSpPr>
                    <a:spLocks noChangeArrowheads="1"/>
                  </p:cNvSpPr>
                  <p:nvPr/>
                </p:nvSpPr>
                <p:spPr bwMode="auto">
                  <a:xfrm>
                    <a:off x="3100" y="1344"/>
                    <a:ext cx="24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FC0A0A"/>
                        </a:solidFill>
                        <a:latin typeface="宋体" panose="02010600030101010101" pitchFamily="2" charset="-122"/>
                      </a:rPr>
                      <a:t>φ</a:t>
                    </a:r>
                    <a:endParaRPr lang="en-US" altLang="zh-CN" sz="1400">
                      <a:latin typeface="Times New Roman" panose="02020603050405020304" pitchFamily="18" charset="0"/>
                    </a:endParaRPr>
                  </a:p>
                  <a:p>
                    <a:endParaRPr lang="en-US" altLang="zh-CN" sz="1400">
                      <a:latin typeface="Times New Roman" panose="02020603050405020304" pitchFamily="18" charset="0"/>
                    </a:endParaRPr>
                  </a:p>
                </p:txBody>
              </p:sp>
              <p:sp>
                <p:nvSpPr>
                  <p:cNvPr id="147483" name="Line 200">
                    <a:extLst>
                      <a:ext uri="{FF2B5EF4-FFF2-40B4-BE49-F238E27FC236}">
                        <a16:creationId xmlns:a16="http://schemas.microsoft.com/office/drawing/2014/main" id="{185EE5CB-6E85-4400-9BA6-95C6083AB141}"/>
                      </a:ext>
                    </a:extLst>
                  </p:cNvPr>
                  <p:cNvSpPr>
                    <a:spLocks noChangeShapeType="1"/>
                  </p:cNvSpPr>
                  <p:nvPr/>
                </p:nvSpPr>
                <p:spPr bwMode="auto">
                  <a:xfrm>
                    <a:off x="3024" y="1440"/>
                    <a:ext cx="120" cy="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4" name="Line 199">
                    <a:extLst>
                      <a:ext uri="{FF2B5EF4-FFF2-40B4-BE49-F238E27FC236}">
                        <a16:creationId xmlns:a16="http://schemas.microsoft.com/office/drawing/2014/main" id="{A4569AC3-5616-4C34-B23A-A5D44976B85E}"/>
                      </a:ext>
                    </a:extLst>
                  </p:cNvPr>
                  <p:cNvSpPr>
                    <a:spLocks noChangeShapeType="1"/>
                  </p:cNvSpPr>
                  <p:nvPr/>
                </p:nvSpPr>
                <p:spPr bwMode="auto">
                  <a:xfrm flipH="1">
                    <a:off x="3264" y="1440"/>
                    <a:ext cx="120" cy="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47475" name="Group 282">
                <a:extLst>
                  <a:ext uri="{FF2B5EF4-FFF2-40B4-BE49-F238E27FC236}">
                    <a16:creationId xmlns:a16="http://schemas.microsoft.com/office/drawing/2014/main" id="{A0B4CE9B-76A0-4FE8-BD9A-738FCA471572}"/>
                  </a:ext>
                </a:extLst>
              </p:cNvPr>
              <p:cNvGrpSpPr>
                <a:grpSpLocks/>
              </p:cNvGrpSpPr>
              <p:nvPr/>
            </p:nvGrpSpPr>
            <p:grpSpPr bwMode="auto">
              <a:xfrm>
                <a:off x="3264" y="864"/>
                <a:ext cx="1152" cy="2778"/>
                <a:chOff x="3264" y="864"/>
                <a:chExt cx="1152" cy="2778"/>
              </a:xfrm>
            </p:grpSpPr>
            <p:sp>
              <p:nvSpPr>
                <p:cNvPr id="147476" name="Line 158">
                  <a:extLst>
                    <a:ext uri="{FF2B5EF4-FFF2-40B4-BE49-F238E27FC236}">
                      <a16:creationId xmlns:a16="http://schemas.microsoft.com/office/drawing/2014/main" id="{C1CB3A2A-9B89-4CEF-828E-63D0532DD2FA}"/>
                    </a:ext>
                  </a:extLst>
                </p:cNvPr>
                <p:cNvSpPr>
                  <a:spLocks noChangeShapeType="1"/>
                </p:cNvSpPr>
                <p:nvPr/>
              </p:nvSpPr>
              <p:spPr bwMode="auto">
                <a:xfrm>
                  <a:off x="3264" y="876"/>
                  <a:ext cx="0" cy="276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7" name="Line 155">
                  <a:extLst>
                    <a:ext uri="{FF2B5EF4-FFF2-40B4-BE49-F238E27FC236}">
                      <a16:creationId xmlns:a16="http://schemas.microsoft.com/office/drawing/2014/main" id="{560EA089-5170-4069-BAFB-E6553D8556EB}"/>
                    </a:ext>
                  </a:extLst>
                </p:cNvPr>
                <p:cNvSpPr>
                  <a:spLocks noChangeShapeType="1"/>
                </p:cNvSpPr>
                <p:nvPr/>
              </p:nvSpPr>
              <p:spPr bwMode="auto">
                <a:xfrm>
                  <a:off x="3869" y="876"/>
                  <a:ext cx="0" cy="276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8" name="Line 154">
                  <a:extLst>
                    <a:ext uri="{FF2B5EF4-FFF2-40B4-BE49-F238E27FC236}">
                      <a16:creationId xmlns:a16="http://schemas.microsoft.com/office/drawing/2014/main" id="{EC4E5824-EE59-4F23-A3FB-2371DA0B774E}"/>
                    </a:ext>
                  </a:extLst>
                </p:cNvPr>
                <p:cNvSpPr>
                  <a:spLocks noChangeShapeType="1"/>
                </p:cNvSpPr>
                <p:nvPr/>
              </p:nvSpPr>
              <p:spPr bwMode="auto">
                <a:xfrm>
                  <a:off x="3773" y="864"/>
                  <a:ext cx="0" cy="27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9" name="Line 280">
                  <a:extLst>
                    <a:ext uri="{FF2B5EF4-FFF2-40B4-BE49-F238E27FC236}">
                      <a16:creationId xmlns:a16="http://schemas.microsoft.com/office/drawing/2014/main" id="{575F9EAF-9D1F-48EF-B989-C978FE2C078E}"/>
                    </a:ext>
                  </a:extLst>
                </p:cNvPr>
                <p:cNvSpPr>
                  <a:spLocks noChangeShapeType="1"/>
                </p:cNvSpPr>
                <p:nvPr/>
              </p:nvSpPr>
              <p:spPr bwMode="auto">
                <a:xfrm>
                  <a:off x="4416" y="864"/>
                  <a:ext cx="0" cy="27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47473" name="Line 290">
              <a:extLst>
                <a:ext uri="{FF2B5EF4-FFF2-40B4-BE49-F238E27FC236}">
                  <a16:creationId xmlns:a16="http://schemas.microsoft.com/office/drawing/2014/main" id="{EABFFEED-6FB5-4B6F-A618-6AF3A7A71358}"/>
                </a:ext>
              </a:extLst>
            </p:cNvPr>
            <p:cNvSpPr>
              <a:spLocks noChangeShapeType="1"/>
            </p:cNvSpPr>
            <p:nvPr/>
          </p:nvSpPr>
          <p:spPr bwMode="auto">
            <a:xfrm flipV="1">
              <a:off x="4512" y="864"/>
              <a:ext cx="0" cy="2688"/>
            </a:xfrm>
            <a:prstGeom prst="line">
              <a:avLst/>
            </a:prstGeom>
            <a:noFill/>
            <a:ln w="9525">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5721" name="Group 293">
            <a:extLst>
              <a:ext uri="{FF2B5EF4-FFF2-40B4-BE49-F238E27FC236}">
                <a16:creationId xmlns:a16="http://schemas.microsoft.com/office/drawing/2014/main" id="{7887D2C4-7397-423D-9B6B-3179E7A1C463}"/>
              </a:ext>
            </a:extLst>
          </p:cNvPr>
          <p:cNvGrpSpPr>
            <a:grpSpLocks/>
          </p:cNvGrpSpPr>
          <p:nvPr/>
        </p:nvGrpSpPr>
        <p:grpSpPr bwMode="auto">
          <a:xfrm>
            <a:off x="5029200" y="5257800"/>
            <a:ext cx="1981200" cy="9525"/>
            <a:chOff x="3168" y="3312"/>
            <a:chExt cx="1248" cy="6"/>
          </a:xfrm>
        </p:grpSpPr>
        <p:sp>
          <p:nvSpPr>
            <p:cNvPr id="147469" name="Line 96">
              <a:extLst>
                <a:ext uri="{FF2B5EF4-FFF2-40B4-BE49-F238E27FC236}">
                  <a16:creationId xmlns:a16="http://schemas.microsoft.com/office/drawing/2014/main" id="{DD81C674-2F5E-44C0-B0E6-08B66C995F3E}"/>
                </a:ext>
              </a:extLst>
            </p:cNvPr>
            <p:cNvSpPr>
              <a:spLocks noChangeShapeType="1"/>
            </p:cNvSpPr>
            <p:nvPr/>
          </p:nvSpPr>
          <p:spPr bwMode="auto">
            <a:xfrm>
              <a:off x="3264" y="3312"/>
              <a:ext cx="594" cy="6"/>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0" name="Line 224">
              <a:extLst>
                <a:ext uri="{FF2B5EF4-FFF2-40B4-BE49-F238E27FC236}">
                  <a16:creationId xmlns:a16="http://schemas.microsoft.com/office/drawing/2014/main" id="{79893DE5-24B5-425D-BD18-C92D26E17370}"/>
                </a:ext>
              </a:extLst>
            </p:cNvPr>
            <p:cNvSpPr>
              <a:spLocks noChangeShapeType="1"/>
            </p:cNvSpPr>
            <p:nvPr/>
          </p:nvSpPr>
          <p:spPr bwMode="auto">
            <a:xfrm flipV="1">
              <a:off x="3858" y="3312"/>
              <a:ext cx="558" cy="6"/>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71" name="Line 292">
              <a:extLst>
                <a:ext uri="{FF2B5EF4-FFF2-40B4-BE49-F238E27FC236}">
                  <a16:creationId xmlns:a16="http://schemas.microsoft.com/office/drawing/2014/main" id="{D782F230-C50C-40CA-809C-1722E48475B2}"/>
                </a:ext>
              </a:extLst>
            </p:cNvPr>
            <p:cNvSpPr>
              <a:spLocks noChangeShapeType="1"/>
            </p:cNvSpPr>
            <p:nvPr/>
          </p:nvSpPr>
          <p:spPr bwMode="auto">
            <a:xfrm>
              <a:off x="3168" y="3312"/>
              <a:ext cx="96" cy="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6006" name="Rectangle 294">
            <a:extLst>
              <a:ext uri="{FF2B5EF4-FFF2-40B4-BE49-F238E27FC236}">
                <a16:creationId xmlns:a16="http://schemas.microsoft.com/office/drawing/2014/main" id="{2B92C292-1204-4301-BAC4-C448690EC0DB}"/>
              </a:ext>
            </a:extLst>
          </p:cNvPr>
          <p:cNvSpPr>
            <a:spLocks noChangeArrowheads="1"/>
          </p:cNvSpPr>
          <p:nvPr/>
        </p:nvSpPr>
        <p:spPr bwMode="auto">
          <a:xfrm>
            <a:off x="1219200" y="4876800"/>
            <a:ext cx="18176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600" b="1" i="1">
                <a:solidFill>
                  <a:srgbClr val="040408"/>
                </a:solidFill>
                <a:latin typeface="宋体" panose="02010600030101010101" pitchFamily="2" charset="-122"/>
              </a:rPr>
              <a:t>θ</a:t>
            </a:r>
            <a:r>
              <a:rPr lang="en-US" altLang="zh-CN" sz="3600" b="1">
                <a:solidFill>
                  <a:srgbClr val="040408"/>
                </a:solidFill>
                <a:latin typeface="Times New Roman" panose="02020603050405020304" pitchFamily="18" charset="0"/>
              </a:rPr>
              <a:t> = </a:t>
            </a:r>
            <a:r>
              <a:rPr lang="en-US" altLang="zh-CN" sz="3600">
                <a:solidFill>
                  <a:srgbClr val="040408"/>
                </a:solidFill>
                <a:latin typeface="宋体" panose="02010600030101010101" pitchFamily="2" charset="-122"/>
              </a:rPr>
              <a:t>π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5715"/>
                                        </p:tgtEl>
                                        <p:attrNameLst>
                                          <p:attrName>style.visibility</p:attrName>
                                        </p:attrNameLst>
                                      </p:cBhvr>
                                      <p:to>
                                        <p:strVal val="visible"/>
                                      </p:to>
                                    </p:set>
                                    <p:animEffect transition="in" filter="blinds(horizontal)">
                                      <p:cBhvr>
                                        <p:cTn id="17" dur="500"/>
                                        <p:tgtEl>
                                          <p:spTgt spid="1157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ppt_x</p:attrName>
                                        </p:attrNameLst>
                                      </p:cBhvr>
                                      <p:tavLst>
                                        <p:tav tm="0">
                                          <p:val>
                                            <p:strVal val="#ppt_x-#ppt_w/2"/>
                                          </p:val>
                                        </p:tav>
                                        <p:tav tm="100000">
                                          <p:val>
                                            <p:strVal val="#ppt_x"/>
                                          </p:val>
                                        </p:tav>
                                      </p:tavLst>
                                    </p:anim>
                                    <p:anim calcmode="lin" valueType="num">
                                      <p:cBhvr>
                                        <p:cTn id="28" dur="500" fill="hold"/>
                                        <p:tgtEl>
                                          <p:spTgt spid="19"/>
                                        </p:tgtEl>
                                        <p:attrNameLst>
                                          <p:attrName>ppt_y</p:attrName>
                                        </p:attrNameLst>
                                      </p:cBhvr>
                                      <p:tavLst>
                                        <p:tav tm="0">
                                          <p:val>
                                            <p:strVal val="#ppt_y"/>
                                          </p:val>
                                        </p:tav>
                                        <p:tav tm="100000">
                                          <p:val>
                                            <p:strVal val="#ppt_y"/>
                                          </p:val>
                                        </p:tav>
                                      </p:tavLst>
                                    </p:anim>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ppt_x</p:attrName>
                                        </p:attrNameLst>
                                      </p:cBhvr>
                                      <p:tavLst>
                                        <p:tav tm="0">
                                          <p:val>
                                            <p:strVal val="#ppt_x-#ppt_w/2"/>
                                          </p:val>
                                        </p:tav>
                                        <p:tav tm="100000">
                                          <p:val>
                                            <p:strVal val="#ppt_x"/>
                                          </p:val>
                                        </p:tav>
                                      </p:tavLst>
                                    </p:anim>
                                    <p:anim calcmode="lin" valueType="num">
                                      <p:cBhvr>
                                        <p:cTn id="36" dur="500" fill="hold"/>
                                        <p:tgtEl>
                                          <p:spTgt spid="20"/>
                                        </p:tgtEl>
                                        <p:attrNameLst>
                                          <p:attrName>ppt_y</p:attrName>
                                        </p:attrNameLst>
                                      </p:cBhvr>
                                      <p:tavLst>
                                        <p:tav tm="0">
                                          <p:val>
                                            <p:strVal val="#ppt_y"/>
                                          </p:val>
                                        </p:tav>
                                        <p:tav tm="100000">
                                          <p:val>
                                            <p:strVal val="#ppt_y"/>
                                          </p:val>
                                        </p:tav>
                                      </p:tavLst>
                                    </p:anim>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21"/>
                                        </p:tgtEl>
                                        <p:attrNameLst>
                                          <p:attrName>style.visibility</p:attrName>
                                        </p:attrNameLst>
                                      </p:cBhvr>
                                      <p:to>
                                        <p:strVal val="visible"/>
                                      </p:to>
                                    </p:set>
                                    <p:anim calcmode="lin" valueType="num">
                                      <p:cBhvr>
                                        <p:cTn id="43" dur="500" fill="hold"/>
                                        <p:tgtEl>
                                          <p:spTgt spid="115721"/>
                                        </p:tgtEl>
                                        <p:attrNameLst>
                                          <p:attrName>ppt_x</p:attrName>
                                        </p:attrNameLst>
                                      </p:cBhvr>
                                      <p:tavLst>
                                        <p:tav tm="0">
                                          <p:val>
                                            <p:strVal val="#ppt_x-#ppt_w/2"/>
                                          </p:val>
                                        </p:tav>
                                        <p:tav tm="100000">
                                          <p:val>
                                            <p:strVal val="#ppt_x"/>
                                          </p:val>
                                        </p:tav>
                                      </p:tavLst>
                                    </p:anim>
                                    <p:anim calcmode="lin" valueType="num">
                                      <p:cBhvr>
                                        <p:cTn id="44" dur="500" fill="hold"/>
                                        <p:tgtEl>
                                          <p:spTgt spid="115721"/>
                                        </p:tgtEl>
                                        <p:attrNameLst>
                                          <p:attrName>ppt_y</p:attrName>
                                        </p:attrNameLst>
                                      </p:cBhvr>
                                      <p:tavLst>
                                        <p:tav tm="0">
                                          <p:val>
                                            <p:strVal val="#ppt_y"/>
                                          </p:val>
                                        </p:tav>
                                        <p:tav tm="100000">
                                          <p:val>
                                            <p:strVal val="#ppt_y"/>
                                          </p:val>
                                        </p:tav>
                                      </p:tavLst>
                                    </p:anim>
                                    <p:anim calcmode="lin" valueType="num">
                                      <p:cBhvr>
                                        <p:cTn id="45" dur="500" fill="hold"/>
                                        <p:tgtEl>
                                          <p:spTgt spid="115721"/>
                                        </p:tgtEl>
                                        <p:attrNameLst>
                                          <p:attrName>ppt_w</p:attrName>
                                        </p:attrNameLst>
                                      </p:cBhvr>
                                      <p:tavLst>
                                        <p:tav tm="0">
                                          <p:val>
                                            <p:fltVal val="0"/>
                                          </p:val>
                                        </p:tav>
                                        <p:tav tm="100000">
                                          <p:val>
                                            <p:strVal val="#ppt_w"/>
                                          </p:val>
                                        </p:tav>
                                      </p:tavLst>
                                    </p:anim>
                                    <p:anim calcmode="lin" valueType="num">
                                      <p:cBhvr>
                                        <p:cTn id="46" dur="500" fill="hold"/>
                                        <p:tgtEl>
                                          <p:spTgt spid="115721"/>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16006"/>
                                        </p:tgtEl>
                                        <p:attrNameLst>
                                          <p:attrName>style.visibility</p:attrName>
                                        </p:attrNameLst>
                                      </p:cBhvr>
                                      <p:to>
                                        <p:strVal val="visible"/>
                                      </p:to>
                                    </p:set>
                                    <p:animEffect transition="in" filter="blinds(horizontal)">
                                      <p:cBhvr>
                                        <p:cTn id="51" dur="500"/>
                                        <p:tgtEl>
                                          <p:spTgt spid="116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006"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D07A24C7-A17C-454D-B8BC-A22D195A51D9}"/>
              </a:ext>
            </a:extLst>
          </p:cNvPr>
          <p:cNvGrpSpPr>
            <a:grpSpLocks/>
          </p:cNvGrpSpPr>
          <p:nvPr/>
        </p:nvGrpSpPr>
        <p:grpSpPr bwMode="auto">
          <a:xfrm>
            <a:off x="1447800" y="2005013"/>
            <a:ext cx="6477000" cy="4852987"/>
            <a:chOff x="912" y="1263"/>
            <a:chExt cx="4080" cy="3057"/>
          </a:xfrm>
        </p:grpSpPr>
        <p:pic>
          <p:nvPicPr>
            <p:cNvPr id="35847" name="Picture 15" descr="2">
              <a:extLst>
                <a:ext uri="{FF2B5EF4-FFF2-40B4-BE49-F238E27FC236}">
                  <a16:creationId xmlns:a16="http://schemas.microsoft.com/office/drawing/2014/main" id="{7365AF2E-553F-4C0D-8818-785538BD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 y="1263"/>
              <a:ext cx="4080" cy="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Line 19">
              <a:extLst>
                <a:ext uri="{FF2B5EF4-FFF2-40B4-BE49-F238E27FC236}">
                  <a16:creationId xmlns:a16="http://schemas.microsoft.com/office/drawing/2014/main" id="{BD67A906-FA9A-4DE9-9942-B2054CF5C8F1}"/>
                </a:ext>
              </a:extLst>
            </p:cNvPr>
            <p:cNvSpPr>
              <a:spLocks noChangeShapeType="1"/>
            </p:cNvSpPr>
            <p:nvPr/>
          </p:nvSpPr>
          <p:spPr bwMode="auto">
            <a:xfrm>
              <a:off x="1200" y="2976"/>
              <a:ext cx="3552" cy="0"/>
            </a:xfrm>
            <a:prstGeom prst="line">
              <a:avLst/>
            </a:prstGeom>
            <a:noFill/>
            <a:ln w="9525">
              <a:solidFill>
                <a:srgbClr val="040408"/>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5844" name="Rectangle 2">
            <a:extLst>
              <a:ext uri="{FF2B5EF4-FFF2-40B4-BE49-F238E27FC236}">
                <a16:creationId xmlns:a16="http://schemas.microsoft.com/office/drawing/2014/main" id="{AA18B044-A7D4-4D83-B7D6-64F3233B69BD}"/>
              </a:ext>
            </a:extLst>
          </p:cNvPr>
          <p:cNvSpPr>
            <a:spLocks noGrp="1" noChangeArrowheads="1"/>
          </p:cNvSpPr>
          <p:nvPr>
            <p:ph type="title"/>
          </p:nvPr>
        </p:nvSpPr>
        <p:spPr>
          <a:xfrm>
            <a:off x="609600" y="304800"/>
            <a:ext cx="7772400" cy="685800"/>
          </a:xfrm>
        </p:spPr>
        <p:txBody>
          <a:bodyPr/>
          <a:lstStyle/>
          <a:p>
            <a:pPr algn="ctr" eaLnBrk="1" hangingPunct="1"/>
            <a:r>
              <a:rPr lang="en-US" altLang="zh-CN" sz="3600" b="1">
                <a:solidFill>
                  <a:srgbClr val="040408"/>
                </a:solidFill>
                <a:latin typeface="Times New Roman" panose="02020603050405020304" pitchFamily="18" charset="0"/>
              </a:rPr>
              <a:t>α&lt;</a:t>
            </a:r>
            <a:r>
              <a:rPr lang="en-US" altLang="zh-CN" sz="3600">
                <a:solidFill>
                  <a:srgbClr val="040408"/>
                </a:solidFill>
                <a:latin typeface="宋体" panose="02010600030101010101" pitchFamily="2" charset="-122"/>
              </a:rPr>
              <a:t>φ(</a:t>
            </a:r>
            <a:r>
              <a:rPr lang="en-US" altLang="zh-CN" sz="3600" b="1">
                <a:solidFill>
                  <a:srgbClr val="040408"/>
                </a:solidFill>
                <a:latin typeface="Times New Roman" panose="02020603050405020304" pitchFamily="18" charset="0"/>
              </a:rPr>
              <a:t>α=</a:t>
            </a:r>
            <a:r>
              <a:rPr lang="en-US" altLang="zh-CN" sz="3600" b="1">
                <a:solidFill>
                  <a:srgbClr val="040408"/>
                </a:solidFill>
                <a:latin typeface="宋体" panose="02010600030101010101" pitchFamily="2" charset="-122"/>
              </a:rPr>
              <a:t>0</a:t>
            </a:r>
            <a:r>
              <a:rPr lang="en-US" altLang="zh-CN" sz="3600">
                <a:solidFill>
                  <a:srgbClr val="040408"/>
                </a:solidFill>
                <a:latin typeface="宋体" panose="02010600030101010101" pitchFamily="2" charset="-122"/>
              </a:rPr>
              <a:t>)</a:t>
            </a:r>
          </a:p>
        </p:txBody>
      </p:sp>
      <p:sp>
        <p:nvSpPr>
          <p:cNvPr id="116752" name="Line 16">
            <a:extLst>
              <a:ext uri="{FF2B5EF4-FFF2-40B4-BE49-F238E27FC236}">
                <a16:creationId xmlns:a16="http://schemas.microsoft.com/office/drawing/2014/main" id="{2CAC74AC-685E-43C1-874F-7239022840DE}"/>
              </a:ext>
            </a:extLst>
          </p:cNvPr>
          <p:cNvSpPr>
            <a:spLocks noChangeShapeType="1"/>
          </p:cNvSpPr>
          <p:nvPr/>
        </p:nvSpPr>
        <p:spPr bwMode="auto">
          <a:xfrm>
            <a:off x="2286000" y="2819400"/>
            <a:ext cx="5029200"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753" name="Line 17">
            <a:extLst>
              <a:ext uri="{FF2B5EF4-FFF2-40B4-BE49-F238E27FC236}">
                <a16:creationId xmlns:a16="http://schemas.microsoft.com/office/drawing/2014/main" id="{071DE80B-1941-423C-9675-F87C064CA0D3}"/>
              </a:ext>
            </a:extLst>
          </p:cNvPr>
          <p:cNvSpPr>
            <a:spLocks noChangeShapeType="1"/>
          </p:cNvSpPr>
          <p:nvPr/>
        </p:nvSpPr>
        <p:spPr bwMode="auto">
          <a:xfrm>
            <a:off x="2286000" y="6248400"/>
            <a:ext cx="5029200"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5842" name="Object 22">
            <a:extLst>
              <a:ext uri="{FF2B5EF4-FFF2-40B4-BE49-F238E27FC236}">
                <a16:creationId xmlns:a16="http://schemas.microsoft.com/office/drawing/2014/main" id="{FD16CA92-1288-4AAA-BCB8-F095A75F99B9}"/>
              </a:ext>
            </a:extLst>
          </p:cNvPr>
          <p:cNvGraphicFramePr>
            <a:graphicFrameLocks noChangeAspect="1"/>
          </p:cNvGraphicFramePr>
          <p:nvPr/>
        </p:nvGraphicFramePr>
        <p:xfrm>
          <a:off x="2667000" y="1143000"/>
          <a:ext cx="4114800" cy="731838"/>
        </p:xfrm>
        <a:graphic>
          <a:graphicData uri="http://schemas.openxmlformats.org/presentationml/2006/ole">
            <mc:AlternateContent xmlns:mc="http://schemas.openxmlformats.org/markup-compatibility/2006">
              <mc:Choice xmlns:v="urn:schemas-microsoft-com:vml" Requires="v">
                <p:oleObj spid="_x0000_s35849" name="Equation" r:id="rId4" imgW="2501640" imgH="444240" progId="Equation.3">
                  <p:embed/>
                </p:oleObj>
              </mc:Choice>
              <mc:Fallback>
                <p:oleObj name="Equation" r:id="rId4" imgW="2501640" imgH="44424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143000"/>
                        <a:ext cx="411480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16752"/>
                                        </p:tgtEl>
                                        <p:attrNameLst>
                                          <p:attrName>style.visibility</p:attrName>
                                        </p:attrNameLst>
                                      </p:cBhvr>
                                      <p:to>
                                        <p:strVal val="visible"/>
                                      </p:to>
                                    </p:set>
                                    <p:anim calcmode="lin" valueType="num">
                                      <p:cBhvr additive="base">
                                        <p:cTn id="12" dur="500" fill="hold"/>
                                        <p:tgtEl>
                                          <p:spTgt spid="116752"/>
                                        </p:tgtEl>
                                        <p:attrNameLst>
                                          <p:attrName>ppt_x</p:attrName>
                                        </p:attrNameLst>
                                      </p:cBhvr>
                                      <p:tavLst>
                                        <p:tav tm="0">
                                          <p:val>
                                            <p:strVal val="#ppt_x"/>
                                          </p:val>
                                        </p:tav>
                                        <p:tav tm="100000">
                                          <p:val>
                                            <p:strVal val="#ppt_x"/>
                                          </p:val>
                                        </p:tav>
                                      </p:tavLst>
                                    </p:anim>
                                    <p:anim calcmode="lin" valueType="num">
                                      <p:cBhvr additive="base">
                                        <p:cTn id="13" dur="500" fill="hold"/>
                                        <p:tgtEl>
                                          <p:spTgt spid="11675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16753"/>
                                        </p:tgtEl>
                                        <p:attrNameLst>
                                          <p:attrName>style.visibility</p:attrName>
                                        </p:attrNameLst>
                                      </p:cBhvr>
                                      <p:to>
                                        <p:strVal val="visible"/>
                                      </p:to>
                                    </p:set>
                                    <p:anim calcmode="lin" valueType="num">
                                      <p:cBhvr additive="base">
                                        <p:cTn id="18" dur="500" fill="hold"/>
                                        <p:tgtEl>
                                          <p:spTgt spid="116753"/>
                                        </p:tgtEl>
                                        <p:attrNameLst>
                                          <p:attrName>ppt_x</p:attrName>
                                        </p:attrNameLst>
                                      </p:cBhvr>
                                      <p:tavLst>
                                        <p:tav tm="0">
                                          <p:val>
                                            <p:strVal val="#ppt_x"/>
                                          </p:val>
                                        </p:tav>
                                        <p:tav tm="100000">
                                          <p:val>
                                            <p:strVal val="#ppt_x"/>
                                          </p:val>
                                        </p:tav>
                                      </p:tavLst>
                                    </p:anim>
                                    <p:anim calcmode="lin" valueType="num">
                                      <p:cBhvr additive="base">
                                        <p:cTn id="19" dur="500" fill="hold"/>
                                        <p:tgtEl>
                                          <p:spTgt spid="1167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1" name="Rectangle 7">
            <a:extLst>
              <a:ext uri="{FF2B5EF4-FFF2-40B4-BE49-F238E27FC236}">
                <a16:creationId xmlns:a16="http://schemas.microsoft.com/office/drawing/2014/main" id="{33C68833-AB53-45CA-AAA8-25274D38D346}"/>
              </a:ext>
            </a:extLst>
          </p:cNvPr>
          <p:cNvSpPr>
            <a:spLocks noChangeArrowheads="1"/>
          </p:cNvSpPr>
          <p:nvPr/>
        </p:nvSpPr>
        <p:spPr bwMode="auto">
          <a:xfrm>
            <a:off x="381000" y="4768850"/>
            <a:ext cx="716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1</a:t>
            </a:r>
            <a:r>
              <a:rPr lang="zh-CN" altLang="en-US" sz="1600">
                <a:solidFill>
                  <a:srgbClr val="040408"/>
                </a:solidFill>
                <a:latin typeface="Times New Roman" panose="02020603050405020304" pitchFamily="18" charset="0"/>
              </a:rPr>
              <a:t>、</a:t>
            </a:r>
            <a:r>
              <a:rPr lang="en-US" altLang="zh-CN" sz="1600">
                <a:solidFill>
                  <a:srgbClr val="040408"/>
                </a:solidFill>
                <a:latin typeface="宋体" panose="02010600030101010101" pitchFamily="2" charset="-122"/>
              </a:rPr>
              <a:t>VT1</a:t>
            </a:r>
            <a:r>
              <a:rPr lang="zh-CN" altLang="en-US" sz="1600">
                <a:solidFill>
                  <a:srgbClr val="040408"/>
                </a:solidFill>
                <a:latin typeface="宋体" panose="02010600030101010101" pitchFamily="2" charset="-122"/>
              </a:rPr>
              <a:t>提前导通，</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被过充电，放电时间延长， </a:t>
            </a:r>
            <a:r>
              <a:rPr lang="en-US" altLang="zh-CN" sz="1600">
                <a:solidFill>
                  <a:srgbClr val="040408"/>
                </a:solidFill>
                <a:latin typeface="宋体" panose="02010600030101010101" pitchFamily="2" charset="-122"/>
              </a:rPr>
              <a:t>VT1</a:t>
            </a:r>
            <a:r>
              <a:rPr lang="zh-CN" altLang="en-US" sz="1600">
                <a:solidFill>
                  <a:srgbClr val="040408"/>
                </a:solidFill>
                <a:latin typeface="宋体" panose="02010600030101010101" pitchFamily="2" charset="-122"/>
              </a:rPr>
              <a:t>的导通角超过</a:t>
            </a:r>
            <a:r>
              <a:rPr lang="en-US" altLang="zh-CN" sz="1600">
                <a:solidFill>
                  <a:srgbClr val="040408"/>
                </a:solidFill>
                <a:latin typeface="宋体" panose="02010600030101010101" pitchFamily="2" charset="-122"/>
              </a:rPr>
              <a:t>π</a:t>
            </a:r>
            <a:r>
              <a:rPr lang="zh-CN" altLang="en-US" sz="1600">
                <a:solidFill>
                  <a:srgbClr val="040408"/>
                </a:solidFill>
                <a:latin typeface="宋体" panose="02010600030101010101" pitchFamily="2" charset="-122"/>
              </a:rPr>
              <a:t>；</a:t>
            </a:r>
            <a:r>
              <a:rPr lang="zh-CN" altLang="en-US" sz="1100">
                <a:latin typeface="宋体" panose="02010600030101010101" pitchFamily="2" charset="-122"/>
              </a:rPr>
              <a:t> </a:t>
            </a:r>
            <a:endParaRPr lang="zh-CN" altLang="en-US">
              <a:latin typeface="宋体" panose="02010600030101010101" pitchFamily="2" charset="-122"/>
            </a:endParaRPr>
          </a:p>
        </p:txBody>
      </p:sp>
      <p:sp>
        <p:nvSpPr>
          <p:cNvPr id="123912" name="Rectangle 8">
            <a:extLst>
              <a:ext uri="{FF2B5EF4-FFF2-40B4-BE49-F238E27FC236}">
                <a16:creationId xmlns:a16="http://schemas.microsoft.com/office/drawing/2014/main" id="{766E391E-1C6D-4CD9-8A08-B5B5895EF9AE}"/>
              </a:ext>
            </a:extLst>
          </p:cNvPr>
          <p:cNvSpPr>
            <a:spLocks noChangeArrowheads="1"/>
          </p:cNvSpPr>
          <p:nvPr/>
        </p:nvSpPr>
        <p:spPr bwMode="auto">
          <a:xfrm>
            <a:off x="381000" y="5226050"/>
            <a:ext cx="541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2</a:t>
            </a:r>
            <a:r>
              <a:rPr lang="zh-CN" altLang="en-US" sz="1600">
                <a:solidFill>
                  <a:srgbClr val="040408"/>
                </a:solidFill>
                <a:latin typeface="宋体" panose="02010600030101010101" pitchFamily="2" charset="-122"/>
              </a:rPr>
              <a:t>、触发</a:t>
            </a:r>
            <a:r>
              <a:rPr lang="en-US" altLang="zh-CN" sz="1600">
                <a:solidFill>
                  <a:srgbClr val="040408"/>
                </a:solidFill>
              </a:rPr>
              <a:t>VT2</a:t>
            </a:r>
            <a:r>
              <a:rPr lang="zh-CN" altLang="en-US" sz="1600">
                <a:solidFill>
                  <a:srgbClr val="040408"/>
                </a:solidFill>
                <a:latin typeface="宋体" panose="02010600030101010101" pitchFamily="2" charset="-122"/>
              </a:rPr>
              <a:t>时，</a:t>
            </a:r>
            <a:r>
              <a:rPr lang="zh-CN" altLang="en-US" sz="1600" i="1">
                <a:solidFill>
                  <a:srgbClr val="040408"/>
                </a:solidFill>
              </a:rPr>
              <a:t> </a:t>
            </a:r>
            <a:r>
              <a:rPr lang="en-US" altLang="zh-CN" sz="1600">
                <a:solidFill>
                  <a:srgbClr val="040408"/>
                </a:solidFill>
                <a:latin typeface="宋体" panose="02010600030101010101" pitchFamily="2" charset="-122"/>
              </a:rPr>
              <a:t>io</a:t>
            </a:r>
            <a:r>
              <a:rPr lang="zh-CN" altLang="en-US" sz="1600">
                <a:solidFill>
                  <a:srgbClr val="040408"/>
                </a:solidFill>
                <a:latin typeface="宋体" panose="02010600030101010101" pitchFamily="2" charset="-122"/>
              </a:rPr>
              <a:t>尚未过零， </a:t>
            </a:r>
            <a:r>
              <a:rPr lang="en-US" altLang="zh-CN" sz="1600">
                <a:solidFill>
                  <a:srgbClr val="040408"/>
                </a:solidFill>
                <a:latin typeface="宋体" panose="02010600030101010101" pitchFamily="2" charset="-122"/>
              </a:rPr>
              <a:t>VT1</a:t>
            </a:r>
            <a:r>
              <a:rPr lang="zh-CN" altLang="en-US" sz="1600">
                <a:solidFill>
                  <a:srgbClr val="040408"/>
                </a:solidFill>
                <a:latin typeface="宋体" panose="02010600030101010101" pitchFamily="2" charset="-122"/>
              </a:rPr>
              <a:t>仍导通， </a:t>
            </a:r>
            <a:r>
              <a:rPr lang="en-US" altLang="zh-CN" sz="1600">
                <a:solidFill>
                  <a:srgbClr val="040408"/>
                </a:solidFill>
                <a:latin typeface="宋体" panose="02010600030101010101" pitchFamily="2" charset="-122"/>
              </a:rPr>
              <a:t>VT2</a:t>
            </a:r>
            <a:r>
              <a:rPr lang="zh-CN" altLang="en-US" sz="1600">
                <a:solidFill>
                  <a:srgbClr val="040408"/>
                </a:solidFill>
                <a:latin typeface="宋体" panose="02010600030101010101" pitchFamily="2" charset="-122"/>
              </a:rPr>
              <a:t>不通；</a:t>
            </a:r>
          </a:p>
        </p:txBody>
      </p:sp>
      <p:grpSp>
        <p:nvGrpSpPr>
          <p:cNvPr id="36869" name="Group 13">
            <a:extLst>
              <a:ext uri="{FF2B5EF4-FFF2-40B4-BE49-F238E27FC236}">
                <a16:creationId xmlns:a16="http://schemas.microsoft.com/office/drawing/2014/main" id="{4FBA4E1B-150B-4E12-B509-FE906C9922B1}"/>
              </a:ext>
            </a:extLst>
          </p:cNvPr>
          <p:cNvGrpSpPr>
            <a:grpSpLocks/>
          </p:cNvGrpSpPr>
          <p:nvPr/>
        </p:nvGrpSpPr>
        <p:grpSpPr bwMode="auto">
          <a:xfrm>
            <a:off x="1295400" y="914400"/>
            <a:ext cx="6629400" cy="3962400"/>
            <a:chOff x="816" y="576"/>
            <a:chExt cx="4176" cy="2496"/>
          </a:xfrm>
        </p:grpSpPr>
        <p:grpSp>
          <p:nvGrpSpPr>
            <p:cNvPr id="36872" name="Group 4">
              <a:extLst>
                <a:ext uri="{FF2B5EF4-FFF2-40B4-BE49-F238E27FC236}">
                  <a16:creationId xmlns:a16="http://schemas.microsoft.com/office/drawing/2014/main" id="{ABD32799-520B-4C5B-A8D1-5252EE4CC837}"/>
                </a:ext>
              </a:extLst>
            </p:cNvPr>
            <p:cNvGrpSpPr>
              <a:grpSpLocks/>
            </p:cNvGrpSpPr>
            <p:nvPr/>
          </p:nvGrpSpPr>
          <p:grpSpPr bwMode="auto">
            <a:xfrm>
              <a:off x="816" y="576"/>
              <a:ext cx="4176" cy="2496"/>
              <a:chOff x="1295" y="576"/>
              <a:chExt cx="3073" cy="1632"/>
            </a:xfrm>
          </p:grpSpPr>
          <p:pic>
            <p:nvPicPr>
              <p:cNvPr id="36874" name="Picture 5">
                <a:extLst>
                  <a:ext uri="{FF2B5EF4-FFF2-40B4-BE49-F238E27FC236}">
                    <a16:creationId xmlns:a16="http://schemas.microsoft.com/office/drawing/2014/main" id="{542F72EE-878B-40AC-84D4-F961DD04B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 y="576"/>
                <a:ext cx="2916"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36875" name="Rectangle 6">
                <a:extLst>
                  <a:ext uri="{FF2B5EF4-FFF2-40B4-BE49-F238E27FC236}">
                    <a16:creationId xmlns:a16="http://schemas.microsoft.com/office/drawing/2014/main" id="{8AB273F2-5859-481A-B1B5-F47BD559FF6A}"/>
                  </a:ext>
                </a:extLst>
              </p:cNvPr>
              <p:cNvSpPr>
                <a:spLocks noChangeArrowheads="1"/>
              </p:cNvSpPr>
              <p:nvPr/>
            </p:nvSpPr>
            <p:spPr bwMode="auto">
              <a:xfrm>
                <a:off x="1344" y="576"/>
                <a:ext cx="3024"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grpSp>
        <p:sp>
          <p:nvSpPr>
            <p:cNvPr id="36873" name="Line 9">
              <a:extLst>
                <a:ext uri="{FF2B5EF4-FFF2-40B4-BE49-F238E27FC236}">
                  <a16:creationId xmlns:a16="http://schemas.microsoft.com/office/drawing/2014/main" id="{B80718C8-FFF1-4929-9A0A-6515C9FEFAAD}"/>
                </a:ext>
              </a:extLst>
            </p:cNvPr>
            <p:cNvSpPr>
              <a:spLocks noChangeShapeType="1"/>
            </p:cNvSpPr>
            <p:nvPr/>
          </p:nvSpPr>
          <p:spPr bwMode="auto">
            <a:xfrm>
              <a:off x="1680" y="624"/>
              <a:ext cx="0" cy="1776"/>
            </a:xfrm>
            <a:prstGeom prst="line">
              <a:avLst/>
            </a:prstGeom>
            <a:noFill/>
            <a:ln w="28575">
              <a:solidFill>
                <a:srgbClr val="2920E6"/>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3914" name="Rectangle 10">
            <a:extLst>
              <a:ext uri="{FF2B5EF4-FFF2-40B4-BE49-F238E27FC236}">
                <a16:creationId xmlns:a16="http://schemas.microsoft.com/office/drawing/2014/main" id="{4FE6AECD-C2CD-4881-B366-54266F4CBC7D}"/>
              </a:ext>
            </a:extLst>
          </p:cNvPr>
          <p:cNvSpPr>
            <a:spLocks noChangeArrowheads="1"/>
          </p:cNvSpPr>
          <p:nvPr/>
        </p:nvSpPr>
        <p:spPr bwMode="auto">
          <a:xfrm>
            <a:off x="381000" y="5638800"/>
            <a:ext cx="502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a:solidFill>
                  <a:srgbClr val="040408"/>
                </a:solidFill>
                <a:latin typeface="宋体" panose="02010600030101010101" pitchFamily="2" charset="-122"/>
              </a:rPr>
              <a:t>3</a:t>
            </a:r>
            <a:r>
              <a:rPr lang="zh-CN" altLang="en-US" sz="1600">
                <a:solidFill>
                  <a:srgbClr val="040408"/>
                </a:solidFill>
                <a:latin typeface="Times New Roman" panose="02020603050405020304" pitchFamily="18" charset="0"/>
              </a:rPr>
              <a:t>、</a:t>
            </a:r>
            <a:r>
              <a:rPr lang="en-US" altLang="zh-CN" sz="1600">
                <a:solidFill>
                  <a:srgbClr val="040408"/>
                </a:solidFill>
                <a:latin typeface="Times New Roman" panose="02020603050405020304" pitchFamily="18" charset="0"/>
              </a:rPr>
              <a:t>io</a:t>
            </a:r>
            <a:r>
              <a:rPr lang="zh-CN" altLang="en-US" sz="1600">
                <a:solidFill>
                  <a:srgbClr val="040408"/>
                </a:solidFill>
                <a:latin typeface="Times New Roman" panose="02020603050405020304" pitchFamily="18" charset="0"/>
              </a:rPr>
              <a:t>过</a:t>
            </a:r>
            <a:r>
              <a:rPr lang="zh-CN" altLang="en-US" sz="1600">
                <a:solidFill>
                  <a:srgbClr val="040408"/>
                </a:solidFill>
                <a:latin typeface="宋体" panose="02010600030101010101" pitchFamily="2" charset="-122"/>
              </a:rPr>
              <a:t>零后， </a:t>
            </a:r>
            <a:r>
              <a:rPr lang="en-US" altLang="zh-CN" sz="1600">
                <a:solidFill>
                  <a:srgbClr val="040408"/>
                </a:solidFill>
                <a:latin typeface="宋体" panose="02010600030101010101" pitchFamily="2" charset="-122"/>
              </a:rPr>
              <a:t>VT2</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VT2</a:t>
            </a:r>
            <a:r>
              <a:rPr lang="zh-CN" altLang="en-US" sz="1600">
                <a:solidFill>
                  <a:srgbClr val="040408"/>
                </a:solidFill>
                <a:latin typeface="宋体" panose="02010600030101010101" pitchFamily="2" charset="-122"/>
              </a:rPr>
              <a:t>导通角小于</a:t>
            </a:r>
            <a:r>
              <a:rPr lang="en-US" altLang="zh-CN" sz="1600">
                <a:solidFill>
                  <a:srgbClr val="040408"/>
                </a:solidFill>
                <a:latin typeface="宋体" panose="02010600030101010101" pitchFamily="2" charset="-122"/>
              </a:rPr>
              <a:t>π</a:t>
            </a:r>
            <a:r>
              <a:rPr lang="zh-CN" altLang="en-US" sz="1600">
                <a:solidFill>
                  <a:srgbClr val="040408"/>
                </a:solidFill>
                <a:latin typeface="宋体" panose="02010600030101010101" pitchFamily="2" charset="-122"/>
              </a:rPr>
              <a:t>；</a:t>
            </a:r>
          </a:p>
        </p:txBody>
      </p:sp>
      <p:graphicFrame>
        <p:nvGraphicFramePr>
          <p:cNvPr id="36866" name="Object 11">
            <a:extLst>
              <a:ext uri="{FF2B5EF4-FFF2-40B4-BE49-F238E27FC236}">
                <a16:creationId xmlns:a16="http://schemas.microsoft.com/office/drawing/2014/main" id="{C784934C-0789-4E80-B55C-513974478397}"/>
              </a:ext>
            </a:extLst>
          </p:cNvPr>
          <p:cNvGraphicFramePr>
            <a:graphicFrameLocks noChangeAspect="1"/>
          </p:cNvGraphicFramePr>
          <p:nvPr/>
        </p:nvGraphicFramePr>
        <p:xfrm>
          <a:off x="2590800" y="381000"/>
          <a:ext cx="4114800" cy="731838"/>
        </p:xfrm>
        <a:graphic>
          <a:graphicData uri="http://schemas.openxmlformats.org/presentationml/2006/ole">
            <mc:AlternateContent xmlns:mc="http://schemas.openxmlformats.org/markup-compatibility/2006">
              <mc:Choice xmlns:v="urn:schemas-microsoft-com:vml" Requires="v">
                <p:oleObj spid="_x0000_s36876" name="Equation" r:id="rId4" imgW="2501640" imgH="444240" progId="Equation.3">
                  <p:embed/>
                </p:oleObj>
              </mc:Choice>
              <mc:Fallback>
                <p:oleObj name="Equation" r:id="rId4" imgW="2501640" imgH="44424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381000"/>
                        <a:ext cx="411480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16" name="Rectangle 12">
            <a:extLst>
              <a:ext uri="{FF2B5EF4-FFF2-40B4-BE49-F238E27FC236}">
                <a16:creationId xmlns:a16="http://schemas.microsoft.com/office/drawing/2014/main" id="{5B2D3B53-AEED-4643-8CE2-B4B1568244C2}"/>
              </a:ext>
            </a:extLst>
          </p:cNvPr>
          <p:cNvSpPr>
            <a:spLocks noChangeArrowheads="1"/>
          </p:cNvSpPr>
          <p:nvPr/>
        </p:nvSpPr>
        <p:spPr bwMode="auto">
          <a:xfrm>
            <a:off x="304800" y="6032500"/>
            <a:ext cx="8229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6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a:solidFill>
                  <a:srgbClr val="040408"/>
                </a:solidFill>
                <a:latin typeface="宋体" panose="02010600030101010101" pitchFamily="2" charset="-122"/>
              </a:rPr>
              <a:t>4</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io</a:t>
            </a:r>
            <a:r>
              <a:rPr lang="zh-CN" altLang="en-US" sz="1600">
                <a:solidFill>
                  <a:srgbClr val="040408"/>
                </a:solidFill>
                <a:latin typeface="宋体" panose="02010600030101010101" pitchFamily="2" charset="-122"/>
              </a:rPr>
              <a:t>由两个分量组成：正弦稳态分量、指数衰减分量；衰减过程中， </a:t>
            </a:r>
            <a:r>
              <a:rPr lang="en-US" altLang="zh-CN" sz="1600">
                <a:solidFill>
                  <a:srgbClr val="040408"/>
                </a:solidFill>
                <a:latin typeface="宋体" panose="02010600030101010101" pitchFamily="2" charset="-122"/>
              </a:rPr>
              <a:t>VT1</a:t>
            </a:r>
            <a:r>
              <a:rPr lang="zh-CN" altLang="en-US" sz="1600">
                <a:solidFill>
                  <a:srgbClr val="040408"/>
                </a:solidFill>
                <a:latin typeface="宋体" panose="02010600030101010101" pitchFamily="2" charset="-122"/>
              </a:rPr>
              <a:t>导通时间渐短，                              </a:t>
            </a:r>
            <a:r>
              <a:rPr lang="en-US" altLang="zh-CN" sz="1600">
                <a:solidFill>
                  <a:srgbClr val="040408"/>
                </a:solidFill>
                <a:latin typeface="宋体" panose="02010600030101010101" pitchFamily="2" charset="-122"/>
              </a:rPr>
              <a:t>VT2</a:t>
            </a:r>
            <a:r>
              <a:rPr lang="zh-CN" altLang="en-US" sz="1600">
                <a:solidFill>
                  <a:srgbClr val="040408"/>
                </a:solidFill>
                <a:latin typeface="宋体" panose="02010600030101010101" pitchFamily="2" charset="-122"/>
              </a:rPr>
              <a:t>的导通时间渐长，最终</a:t>
            </a:r>
            <a:r>
              <a:rPr lang="en-US" altLang="zh-CN" sz="1600">
                <a:solidFill>
                  <a:srgbClr val="040408"/>
                </a:solidFill>
                <a:latin typeface="宋体" panose="02010600030101010101" pitchFamily="2" charset="-122"/>
              </a:rPr>
              <a:t>VT1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VT2</a:t>
            </a:r>
            <a:r>
              <a:rPr lang="zh-CN" altLang="en-US" sz="1600">
                <a:solidFill>
                  <a:srgbClr val="040408"/>
                </a:solidFill>
                <a:latin typeface="宋体" panose="02010600030101010101" pitchFamily="2" charset="-122"/>
              </a:rPr>
              <a:t>导通角趋近于</a:t>
            </a:r>
            <a:r>
              <a:rPr lang="en-US" altLang="zh-CN" sz="1600">
                <a:solidFill>
                  <a:srgbClr val="040408"/>
                </a:solidFill>
                <a:latin typeface="宋体" panose="02010600030101010101" pitchFamily="2" charset="-122"/>
              </a:rPr>
              <a:t>π </a:t>
            </a:r>
            <a:r>
              <a:rPr lang="zh-CN" altLang="en-US" sz="1600">
                <a:solidFill>
                  <a:srgbClr val="040408"/>
                </a:solidFill>
                <a:latin typeface="宋体" panose="02010600030101010101" pitchFamily="2" charset="-122"/>
              </a:rPr>
              <a:t>。</a:t>
            </a:r>
          </a:p>
          <a:p>
            <a:endParaRPr lang="en-US" altLang="zh-CN" sz="1600">
              <a:solidFill>
                <a:srgbClr val="040408"/>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3911"/>
                                        </p:tgtEl>
                                        <p:attrNameLst>
                                          <p:attrName>style.visibility</p:attrName>
                                        </p:attrNameLst>
                                      </p:cBhvr>
                                      <p:to>
                                        <p:strVal val="visible"/>
                                      </p:to>
                                    </p:set>
                                    <p:animEffect transition="in" filter="blinds(horizontal)">
                                      <p:cBhvr>
                                        <p:cTn id="7" dur="500"/>
                                        <p:tgtEl>
                                          <p:spTgt spid="1239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3912"/>
                                        </p:tgtEl>
                                        <p:attrNameLst>
                                          <p:attrName>style.visibility</p:attrName>
                                        </p:attrNameLst>
                                      </p:cBhvr>
                                      <p:to>
                                        <p:strVal val="visible"/>
                                      </p:to>
                                    </p:set>
                                    <p:animEffect transition="in" filter="blinds(horizontal)">
                                      <p:cBhvr>
                                        <p:cTn id="12" dur="500"/>
                                        <p:tgtEl>
                                          <p:spTgt spid="1239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3914"/>
                                        </p:tgtEl>
                                        <p:attrNameLst>
                                          <p:attrName>style.visibility</p:attrName>
                                        </p:attrNameLst>
                                      </p:cBhvr>
                                      <p:to>
                                        <p:strVal val="visible"/>
                                      </p:to>
                                    </p:set>
                                    <p:animEffect transition="in" filter="blinds(horizontal)">
                                      <p:cBhvr>
                                        <p:cTn id="17" dur="500"/>
                                        <p:tgtEl>
                                          <p:spTgt spid="1239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3916"/>
                                        </p:tgtEl>
                                        <p:attrNameLst>
                                          <p:attrName>style.visibility</p:attrName>
                                        </p:attrNameLst>
                                      </p:cBhvr>
                                      <p:to>
                                        <p:strVal val="visible"/>
                                      </p:to>
                                    </p:set>
                                    <p:animEffect transition="in" filter="blinds(horizontal)">
                                      <p:cBhvr>
                                        <p:cTn id="22" dur="500"/>
                                        <p:tgtEl>
                                          <p:spTgt spid="123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1" grpId="0" autoUpdateAnimBg="0"/>
      <p:bldP spid="123912" grpId="0" autoUpdateAnimBg="0"/>
      <p:bldP spid="123914" grpId="0" autoUpdateAnimBg="0"/>
      <p:bldP spid="123916"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4A269634-DF11-4D97-A90C-2BBA5139FF31}"/>
              </a:ext>
            </a:extLst>
          </p:cNvPr>
          <p:cNvGrpSpPr>
            <a:grpSpLocks/>
          </p:cNvGrpSpPr>
          <p:nvPr/>
        </p:nvGrpSpPr>
        <p:grpSpPr bwMode="auto">
          <a:xfrm>
            <a:off x="533400" y="2455863"/>
            <a:ext cx="3359150" cy="3792537"/>
            <a:chOff x="336" y="1547"/>
            <a:chExt cx="2116" cy="2389"/>
          </a:xfrm>
        </p:grpSpPr>
        <p:grpSp>
          <p:nvGrpSpPr>
            <p:cNvPr id="148527" name="Group 16">
              <a:extLst>
                <a:ext uri="{FF2B5EF4-FFF2-40B4-BE49-F238E27FC236}">
                  <a16:creationId xmlns:a16="http://schemas.microsoft.com/office/drawing/2014/main" id="{80E6604C-6AAD-4DE0-9A3E-669267904D5E}"/>
                </a:ext>
              </a:extLst>
            </p:cNvPr>
            <p:cNvGrpSpPr>
              <a:grpSpLocks/>
            </p:cNvGrpSpPr>
            <p:nvPr/>
          </p:nvGrpSpPr>
          <p:grpSpPr bwMode="auto">
            <a:xfrm>
              <a:off x="348" y="1547"/>
              <a:ext cx="2104" cy="763"/>
              <a:chOff x="1412" y="1905"/>
              <a:chExt cx="5260" cy="1908"/>
            </a:xfrm>
          </p:grpSpPr>
          <p:grpSp>
            <p:nvGrpSpPr>
              <p:cNvPr id="148540" name="Group 17">
                <a:extLst>
                  <a:ext uri="{FF2B5EF4-FFF2-40B4-BE49-F238E27FC236}">
                    <a16:creationId xmlns:a16="http://schemas.microsoft.com/office/drawing/2014/main" id="{AC2D85F1-8936-4E14-ABBA-7FF321244246}"/>
                  </a:ext>
                </a:extLst>
              </p:cNvPr>
              <p:cNvGrpSpPr>
                <a:grpSpLocks/>
              </p:cNvGrpSpPr>
              <p:nvPr/>
            </p:nvGrpSpPr>
            <p:grpSpPr bwMode="auto">
              <a:xfrm>
                <a:off x="1904" y="1905"/>
                <a:ext cx="4756" cy="1905"/>
                <a:chOff x="1904" y="1905"/>
                <a:chExt cx="4756" cy="1905"/>
              </a:xfrm>
            </p:grpSpPr>
            <p:sp>
              <p:nvSpPr>
                <p:cNvPr id="148543" name="Line 18">
                  <a:extLst>
                    <a:ext uri="{FF2B5EF4-FFF2-40B4-BE49-F238E27FC236}">
                      <a16:creationId xmlns:a16="http://schemas.microsoft.com/office/drawing/2014/main" id="{75BEAE49-7812-4C57-9265-38605F19622B}"/>
                    </a:ext>
                  </a:extLst>
                </p:cNvPr>
                <p:cNvSpPr>
                  <a:spLocks noChangeShapeType="1"/>
                </p:cNvSpPr>
                <p:nvPr/>
              </p:nvSpPr>
              <p:spPr bwMode="auto">
                <a:xfrm>
                  <a:off x="1904" y="2925"/>
                  <a:ext cx="475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44" name="Line 19">
                  <a:extLst>
                    <a:ext uri="{FF2B5EF4-FFF2-40B4-BE49-F238E27FC236}">
                      <a16:creationId xmlns:a16="http://schemas.microsoft.com/office/drawing/2014/main" id="{CC2418FC-691C-4BFC-8510-2D0BE3FAB451}"/>
                    </a:ext>
                  </a:extLst>
                </p:cNvPr>
                <p:cNvSpPr>
                  <a:spLocks noChangeShapeType="1"/>
                </p:cNvSpPr>
                <p:nvPr/>
              </p:nvSpPr>
              <p:spPr bwMode="auto">
                <a:xfrm flipV="1">
                  <a:off x="2114" y="1905"/>
                  <a:ext cx="0" cy="19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8541" name="Rectangle 20">
                <a:extLst>
                  <a:ext uri="{FF2B5EF4-FFF2-40B4-BE49-F238E27FC236}">
                    <a16:creationId xmlns:a16="http://schemas.microsoft.com/office/drawing/2014/main" id="{FB9E3BB4-5A3B-40D7-AEA9-99F285826AEB}"/>
                  </a:ext>
                </a:extLst>
              </p:cNvPr>
              <p:cNvSpPr>
                <a:spLocks noChangeArrowheads="1"/>
              </p:cNvSpPr>
              <p:nvPr/>
            </p:nvSpPr>
            <p:spPr bwMode="auto">
              <a:xfrm>
                <a:off x="5848" y="3108"/>
                <a:ext cx="824"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宋体" panose="02010600030101010101" pitchFamily="2" charset="-122"/>
                  </a:rPr>
                  <a:t>ω</a:t>
                </a:r>
                <a:r>
                  <a:rPr kumimoji="0" lang="en-US" altLang="zh-CN" sz="1800">
                    <a:solidFill>
                      <a:srgbClr val="040408"/>
                    </a:solidFill>
                    <a:latin typeface="Times New Roman" panose="02020603050405020304" pitchFamily="18" charset="0"/>
                  </a:rPr>
                  <a:t>t</a:t>
                </a:r>
              </a:p>
            </p:txBody>
          </p:sp>
          <p:sp>
            <p:nvSpPr>
              <p:cNvPr id="148542" name="Rectangle 21">
                <a:extLst>
                  <a:ext uri="{FF2B5EF4-FFF2-40B4-BE49-F238E27FC236}">
                    <a16:creationId xmlns:a16="http://schemas.microsoft.com/office/drawing/2014/main" id="{99609067-420F-41B5-A658-C23D804BF6A2}"/>
                  </a:ext>
                </a:extLst>
              </p:cNvPr>
              <p:cNvSpPr>
                <a:spLocks noChangeArrowheads="1"/>
              </p:cNvSpPr>
              <p:nvPr/>
            </p:nvSpPr>
            <p:spPr bwMode="auto">
              <a:xfrm>
                <a:off x="1412" y="1953"/>
                <a:ext cx="824"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宋体" panose="02010600030101010101" pitchFamily="2" charset="-122"/>
                  </a:rPr>
                  <a:t>u1</a:t>
                </a:r>
                <a:endParaRPr kumimoji="0" lang="en-US" altLang="zh-CN" sz="1800">
                  <a:solidFill>
                    <a:srgbClr val="040408"/>
                  </a:solidFill>
                  <a:latin typeface="Times New Roman" panose="02020603050405020304" pitchFamily="18" charset="0"/>
                </a:endParaRPr>
              </a:p>
            </p:txBody>
          </p:sp>
        </p:grpSp>
        <p:grpSp>
          <p:nvGrpSpPr>
            <p:cNvPr id="148528" name="Group 22">
              <a:extLst>
                <a:ext uri="{FF2B5EF4-FFF2-40B4-BE49-F238E27FC236}">
                  <a16:creationId xmlns:a16="http://schemas.microsoft.com/office/drawing/2014/main" id="{F9D829F0-4FAB-42EB-9B51-8B8DFC4E977E}"/>
                </a:ext>
              </a:extLst>
            </p:cNvPr>
            <p:cNvGrpSpPr>
              <a:grpSpLocks/>
            </p:cNvGrpSpPr>
            <p:nvPr/>
          </p:nvGrpSpPr>
          <p:grpSpPr bwMode="auto">
            <a:xfrm>
              <a:off x="336" y="2357"/>
              <a:ext cx="2104" cy="763"/>
              <a:chOff x="1412" y="1905"/>
              <a:chExt cx="5260" cy="1908"/>
            </a:xfrm>
          </p:grpSpPr>
          <p:grpSp>
            <p:nvGrpSpPr>
              <p:cNvPr id="148535" name="Group 23">
                <a:extLst>
                  <a:ext uri="{FF2B5EF4-FFF2-40B4-BE49-F238E27FC236}">
                    <a16:creationId xmlns:a16="http://schemas.microsoft.com/office/drawing/2014/main" id="{84DFAF61-5FC3-4F95-955A-63C47032878A}"/>
                  </a:ext>
                </a:extLst>
              </p:cNvPr>
              <p:cNvGrpSpPr>
                <a:grpSpLocks/>
              </p:cNvGrpSpPr>
              <p:nvPr/>
            </p:nvGrpSpPr>
            <p:grpSpPr bwMode="auto">
              <a:xfrm>
                <a:off x="1904" y="1905"/>
                <a:ext cx="4756" cy="1905"/>
                <a:chOff x="1904" y="1905"/>
                <a:chExt cx="4756" cy="1905"/>
              </a:xfrm>
            </p:grpSpPr>
            <p:sp>
              <p:nvSpPr>
                <p:cNvPr id="148538" name="Line 24">
                  <a:extLst>
                    <a:ext uri="{FF2B5EF4-FFF2-40B4-BE49-F238E27FC236}">
                      <a16:creationId xmlns:a16="http://schemas.microsoft.com/office/drawing/2014/main" id="{C08A981E-377F-4D37-A187-B8D642BC3A30}"/>
                    </a:ext>
                  </a:extLst>
                </p:cNvPr>
                <p:cNvSpPr>
                  <a:spLocks noChangeShapeType="1"/>
                </p:cNvSpPr>
                <p:nvPr/>
              </p:nvSpPr>
              <p:spPr bwMode="auto">
                <a:xfrm>
                  <a:off x="1904" y="2925"/>
                  <a:ext cx="475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9" name="Line 25">
                  <a:extLst>
                    <a:ext uri="{FF2B5EF4-FFF2-40B4-BE49-F238E27FC236}">
                      <a16:creationId xmlns:a16="http://schemas.microsoft.com/office/drawing/2014/main" id="{B881AFF9-0257-4FC0-8D89-A224C65FCA0A}"/>
                    </a:ext>
                  </a:extLst>
                </p:cNvPr>
                <p:cNvSpPr>
                  <a:spLocks noChangeShapeType="1"/>
                </p:cNvSpPr>
                <p:nvPr/>
              </p:nvSpPr>
              <p:spPr bwMode="auto">
                <a:xfrm flipV="1">
                  <a:off x="2114" y="1905"/>
                  <a:ext cx="0" cy="19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8536" name="Rectangle 26">
                <a:extLst>
                  <a:ext uri="{FF2B5EF4-FFF2-40B4-BE49-F238E27FC236}">
                    <a16:creationId xmlns:a16="http://schemas.microsoft.com/office/drawing/2014/main" id="{B93195BF-FEFA-4021-BF1E-B6F92C6D76D3}"/>
                  </a:ext>
                </a:extLst>
              </p:cNvPr>
              <p:cNvSpPr>
                <a:spLocks noChangeArrowheads="1"/>
              </p:cNvSpPr>
              <p:nvPr/>
            </p:nvSpPr>
            <p:spPr bwMode="auto">
              <a:xfrm>
                <a:off x="5848" y="3108"/>
                <a:ext cx="824"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宋体" panose="02010600030101010101" pitchFamily="2" charset="-122"/>
                  </a:rPr>
                  <a:t>ω</a:t>
                </a:r>
                <a:r>
                  <a:rPr kumimoji="0" lang="en-US" altLang="zh-CN" sz="1800">
                    <a:solidFill>
                      <a:srgbClr val="040408"/>
                    </a:solidFill>
                    <a:latin typeface="Times New Roman" panose="02020603050405020304" pitchFamily="18" charset="0"/>
                  </a:rPr>
                  <a:t>t</a:t>
                </a:r>
              </a:p>
            </p:txBody>
          </p:sp>
          <p:sp>
            <p:nvSpPr>
              <p:cNvPr id="148537" name="Rectangle 27">
                <a:extLst>
                  <a:ext uri="{FF2B5EF4-FFF2-40B4-BE49-F238E27FC236}">
                    <a16:creationId xmlns:a16="http://schemas.microsoft.com/office/drawing/2014/main" id="{70451F42-1BB2-4CF0-9640-66B5899895A4}"/>
                  </a:ext>
                </a:extLst>
              </p:cNvPr>
              <p:cNvSpPr>
                <a:spLocks noChangeArrowheads="1"/>
              </p:cNvSpPr>
              <p:nvPr/>
            </p:nvSpPr>
            <p:spPr bwMode="auto">
              <a:xfrm>
                <a:off x="1412" y="1953"/>
                <a:ext cx="824"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宋体" panose="02010600030101010101" pitchFamily="2" charset="-122"/>
                  </a:rPr>
                  <a:t>uo</a:t>
                </a:r>
                <a:endParaRPr kumimoji="0" lang="en-US" altLang="zh-CN" sz="1800">
                  <a:solidFill>
                    <a:srgbClr val="040408"/>
                  </a:solidFill>
                  <a:latin typeface="Times New Roman" panose="02020603050405020304" pitchFamily="18" charset="0"/>
                </a:endParaRPr>
              </a:p>
            </p:txBody>
          </p:sp>
        </p:grpSp>
        <p:grpSp>
          <p:nvGrpSpPr>
            <p:cNvPr id="148529" name="Group 28">
              <a:extLst>
                <a:ext uri="{FF2B5EF4-FFF2-40B4-BE49-F238E27FC236}">
                  <a16:creationId xmlns:a16="http://schemas.microsoft.com/office/drawing/2014/main" id="{66734665-62A4-40FE-8E51-12367409434E}"/>
                </a:ext>
              </a:extLst>
            </p:cNvPr>
            <p:cNvGrpSpPr>
              <a:grpSpLocks/>
            </p:cNvGrpSpPr>
            <p:nvPr/>
          </p:nvGrpSpPr>
          <p:grpSpPr bwMode="auto">
            <a:xfrm>
              <a:off x="336" y="3173"/>
              <a:ext cx="2104" cy="763"/>
              <a:chOff x="1412" y="1905"/>
              <a:chExt cx="5260" cy="1908"/>
            </a:xfrm>
          </p:grpSpPr>
          <p:grpSp>
            <p:nvGrpSpPr>
              <p:cNvPr id="148530" name="Group 29">
                <a:extLst>
                  <a:ext uri="{FF2B5EF4-FFF2-40B4-BE49-F238E27FC236}">
                    <a16:creationId xmlns:a16="http://schemas.microsoft.com/office/drawing/2014/main" id="{964249B4-90DD-4402-AB58-1D9A99860ECF}"/>
                  </a:ext>
                </a:extLst>
              </p:cNvPr>
              <p:cNvGrpSpPr>
                <a:grpSpLocks/>
              </p:cNvGrpSpPr>
              <p:nvPr/>
            </p:nvGrpSpPr>
            <p:grpSpPr bwMode="auto">
              <a:xfrm>
                <a:off x="1904" y="1905"/>
                <a:ext cx="4756" cy="1905"/>
                <a:chOff x="1904" y="1905"/>
                <a:chExt cx="4756" cy="1905"/>
              </a:xfrm>
            </p:grpSpPr>
            <p:sp>
              <p:nvSpPr>
                <p:cNvPr id="148533" name="Line 30">
                  <a:extLst>
                    <a:ext uri="{FF2B5EF4-FFF2-40B4-BE49-F238E27FC236}">
                      <a16:creationId xmlns:a16="http://schemas.microsoft.com/office/drawing/2014/main" id="{FABB29F0-41DC-4B84-85AF-68A6926124F8}"/>
                    </a:ext>
                  </a:extLst>
                </p:cNvPr>
                <p:cNvSpPr>
                  <a:spLocks noChangeShapeType="1"/>
                </p:cNvSpPr>
                <p:nvPr/>
              </p:nvSpPr>
              <p:spPr bwMode="auto">
                <a:xfrm>
                  <a:off x="1904" y="2925"/>
                  <a:ext cx="475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4" name="Line 31">
                  <a:extLst>
                    <a:ext uri="{FF2B5EF4-FFF2-40B4-BE49-F238E27FC236}">
                      <a16:creationId xmlns:a16="http://schemas.microsoft.com/office/drawing/2014/main" id="{46D670E8-532D-4F8B-B6E7-C8B4370AB67D}"/>
                    </a:ext>
                  </a:extLst>
                </p:cNvPr>
                <p:cNvSpPr>
                  <a:spLocks noChangeShapeType="1"/>
                </p:cNvSpPr>
                <p:nvPr/>
              </p:nvSpPr>
              <p:spPr bwMode="auto">
                <a:xfrm flipV="1">
                  <a:off x="2114" y="1905"/>
                  <a:ext cx="0" cy="19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8531" name="Rectangle 32">
                <a:extLst>
                  <a:ext uri="{FF2B5EF4-FFF2-40B4-BE49-F238E27FC236}">
                    <a16:creationId xmlns:a16="http://schemas.microsoft.com/office/drawing/2014/main" id="{BC113846-4EB2-4EFD-AF43-7EFAA20C4DAB}"/>
                  </a:ext>
                </a:extLst>
              </p:cNvPr>
              <p:cNvSpPr>
                <a:spLocks noChangeArrowheads="1"/>
              </p:cNvSpPr>
              <p:nvPr/>
            </p:nvSpPr>
            <p:spPr bwMode="auto">
              <a:xfrm>
                <a:off x="5848" y="3108"/>
                <a:ext cx="824"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宋体" panose="02010600030101010101" pitchFamily="2" charset="-122"/>
                  </a:rPr>
                  <a:t>ω</a:t>
                </a:r>
                <a:r>
                  <a:rPr kumimoji="0" lang="en-US" altLang="zh-CN" sz="1800">
                    <a:solidFill>
                      <a:srgbClr val="040408"/>
                    </a:solidFill>
                    <a:latin typeface="Times New Roman" panose="02020603050405020304" pitchFamily="18" charset="0"/>
                  </a:rPr>
                  <a:t>t</a:t>
                </a:r>
              </a:p>
            </p:txBody>
          </p:sp>
          <p:sp>
            <p:nvSpPr>
              <p:cNvPr id="148532" name="Rectangle 33">
                <a:extLst>
                  <a:ext uri="{FF2B5EF4-FFF2-40B4-BE49-F238E27FC236}">
                    <a16:creationId xmlns:a16="http://schemas.microsoft.com/office/drawing/2014/main" id="{A25EEF5E-5200-411E-BECA-B6A8D4786024}"/>
                  </a:ext>
                </a:extLst>
              </p:cNvPr>
              <p:cNvSpPr>
                <a:spLocks noChangeArrowheads="1"/>
              </p:cNvSpPr>
              <p:nvPr/>
            </p:nvSpPr>
            <p:spPr bwMode="auto">
              <a:xfrm>
                <a:off x="1412" y="1953"/>
                <a:ext cx="824"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宋体" panose="02010600030101010101" pitchFamily="2" charset="-122"/>
                  </a:rPr>
                  <a:t>io</a:t>
                </a:r>
                <a:endParaRPr kumimoji="0" lang="en-US" altLang="zh-CN" sz="1800">
                  <a:solidFill>
                    <a:srgbClr val="040408"/>
                  </a:solidFill>
                  <a:latin typeface="Times New Roman" panose="02020603050405020304" pitchFamily="18" charset="0"/>
                </a:endParaRPr>
              </a:p>
            </p:txBody>
          </p:sp>
        </p:grpSp>
      </p:grpSp>
      <p:sp>
        <p:nvSpPr>
          <p:cNvPr id="148483" name="Rectangle 2">
            <a:extLst>
              <a:ext uri="{FF2B5EF4-FFF2-40B4-BE49-F238E27FC236}">
                <a16:creationId xmlns:a16="http://schemas.microsoft.com/office/drawing/2014/main" id="{90175F9A-B586-4A4F-A58D-E495CDFFF52C}"/>
              </a:ext>
            </a:extLst>
          </p:cNvPr>
          <p:cNvSpPr>
            <a:spLocks noGrp="1" noChangeArrowheads="1"/>
          </p:cNvSpPr>
          <p:nvPr>
            <p:ph type="title"/>
          </p:nvPr>
        </p:nvSpPr>
        <p:spPr>
          <a:xfrm>
            <a:off x="533400" y="228600"/>
            <a:ext cx="2819400" cy="1295400"/>
          </a:xfrm>
        </p:spPr>
        <p:txBody>
          <a:bodyPr/>
          <a:lstStyle/>
          <a:p>
            <a:pPr algn="ctr" eaLnBrk="1" hangingPunct="1"/>
            <a:r>
              <a:rPr lang="zh-CN" altLang="en-US" sz="2800" b="1">
                <a:solidFill>
                  <a:srgbClr val="040408"/>
                </a:solidFill>
                <a:latin typeface="宋体" panose="02010600030101010101" pitchFamily="2" charset="-122"/>
              </a:rPr>
              <a:t>三、斩控式交流调压电路</a:t>
            </a:r>
            <a:r>
              <a:rPr lang="zh-CN" altLang="en-US" sz="3600" b="1">
                <a:solidFill>
                  <a:srgbClr val="040408"/>
                </a:solidFill>
              </a:rPr>
              <a:t> </a:t>
            </a:r>
          </a:p>
        </p:txBody>
      </p:sp>
      <p:grpSp>
        <p:nvGrpSpPr>
          <p:cNvPr id="9" name="Group 4">
            <a:extLst>
              <a:ext uri="{FF2B5EF4-FFF2-40B4-BE49-F238E27FC236}">
                <a16:creationId xmlns:a16="http://schemas.microsoft.com/office/drawing/2014/main" id="{E91E3B97-8801-4402-ADD9-D645FA177E8D}"/>
              </a:ext>
            </a:extLst>
          </p:cNvPr>
          <p:cNvGrpSpPr>
            <a:grpSpLocks/>
          </p:cNvGrpSpPr>
          <p:nvPr/>
        </p:nvGrpSpPr>
        <p:grpSpPr bwMode="auto">
          <a:xfrm>
            <a:off x="4114800" y="228600"/>
            <a:ext cx="4800600" cy="2625725"/>
            <a:chOff x="3597" y="6276"/>
            <a:chExt cx="6120" cy="3174"/>
          </a:xfrm>
        </p:grpSpPr>
        <p:pic>
          <p:nvPicPr>
            <p:cNvPr id="148525" name="Picture 5">
              <a:extLst>
                <a:ext uri="{FF2B5EF4-FFF2-40B4-BE49-F238E27FC236}">
                  <a16:creationId xmlns:a16="http://schemas.microsoft.com/office/drawing/2014/main" id="{1242ED99-2D22-453C-A00C-B2A3C94EC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 y="6555"/>
              <a:ext cx="5760" cy="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48526" name="Rectangle 6">
              <a:extLst>
                <a:ext uri="{FF2B5EF4-FFF2-40B4-BE49-F238E27FC236}">
                  <a16:creationId xmlns:a16="http://schemas.microsoft.com/office/drawing/2014/main" id="{7EA85D18-B0A5-46B7-8575-032F801CC520}"/>
                </a:ext>
              </a:extLst>
            </p:cNvPr>
            <p:cNvSpPr>
              <a:spLocks noChangeArrowheads="1"/>
            </p:cNvSpPr>
            <p:nvPr/>
          </p:nvSpPr>
          <p:spPr bwMode="auto">
            <a:xfrm>
              <a:off x="3597" y="6276"/>
              <a:ext cx="6120" cy="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pic>
        <p:nvPicPr>
          <p:cNvPr id="118791" name="Picture 7" descr="3">
            <a:extLst>
              <a:ext uri="{FF2B5EF4-FFF2-40B4-BE49-F238E27FC236}">
                <a16:creationId xmlns:a16="http://schemas.microsoft.com/office/drawing/2014/main" id="{9FC1F628-5469-49CF-9B1A-DA3D3D95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124200"/>
            <a:ext cx="46513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5">
            <a:extLst>
              <a:ext uri="{FF2B5EF4-FFF2-40B4-BE49-F238E27FC236}">
                <a16:creationId xmlns:a16="http://schemas.microsoft.com/office/drawing/2014/main" id="{9CCC26F8-B7EA-47BB-B6E4-04FDBCE68C8F}"/>
              </a:ext>
            </a:extLst>
          </p:cNvPr>
          <p:cNvGrpSpPr>
            <a:grpSpLocks/>
          </p:cNvGrpSpPr>
          <p:nvPr/>
        </p:nvGrpSpPr>
        <p:grpSpPr bwMode="auto">
          <a:xfrm>
            <a:off x="4495800" y="1066800"/>
            <a:ext cx="3810000" cy="1676400"/>
            <a:chOff x="2208" y="672"/>
            <a:chExt cx="2400" cy="1056"/>
          </a:xfrm>
        </p:grpSpPr>
        <p:sp>
          <p:nvSpPr>
            <p:cNvPr id="148522" name="Line 8">
              <a:extLst>
                <a:ext uri="{FF2B5EF4-FFF2-40B4-BE49-F238E27FC236}">
                  <a16:creationId xmlns:a16="http://schemas.microsoft.com/office/drawing/2014/main" id="{60D1833C-3BF0-420E-9870-2BA712A79EAC}"/>
                </a:ext>
              </a:extLst>
            </p:cNvPr>
            <p:cNvSpPr>
              <a:spLocks noChangeShapeType="1"/>
            </p:cNvSpPr>
            <p:nvPr/>
          </p:nvSpPr>
          <p:spPr bwMode="auto">
            <a:xfrm>
              <a:off x="2544" y="672"/>
              <a:ext cx="2064" cy="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523" name="Line 9">
              <a:extLst>
                <a:ext uri="{FF2B5EF4-FFF2-40B4-BE49-F238E27FC236}">
                  <a16:creationId xmlns:a16="http://schemas.microsoft.com/office/drawing/2014/main" id="{1CFC2E67-FAEF-413F-B401-8E9B295A16AC}"/>
                </a:ext>
              </a:extLst>
            </p:cNvPr>
            <p:cNvSpPr>
              <a:spLocks noChangeShapeType="1"/>
            </p:cNvSpPr>
            <p:nvPr/>
          </p:nvSpPr>
          <p:spPr bwMode="auto">
            <a:xfrm>
              <a:off x="4608" y="672"/>
              <a:ext cx="0" cy="1056"/>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524" name="Line 10">
              <a:extLst>
                <a:ext uri="{FF2B5EF4-FFF2-40B4-BE49-F238E27FC236}">
                  <a16:creationId xmlns:a16="http://schemas.microsoft.com/office/drawing/2014/main" id="{00988BAB-A9CE-48C1-82E6-E7BAFB16D177}"/>
                </a:ext>
              </a:extLst>
            </p:cNvPr>
            <p:cNvSpPr>
              <a:spLocks noChangeShapeType="1"/>
            </p:cNvSpPr>
            <p:nvPr/>
          </p:nvSpPr>
          <p:spPr bwMode="auto">
            <a:xfrm flipH="1">
              <a:off x="2208" y="1728"/>
              <a:ext cx="2400" cy="0"/>
            </a:xfrm>
            <a:prstGeom prst="line">
              <a:avLst/>
            </a:prstGeom>
            <a:noFill/>
            <a:ln w="952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 name="Group 11">
            <a:extLst>
              <a:ext uri="{FF2B5EF4-FFF2-40B4-BE49-F238E27FC236}">
                <a16:creationId xmlns:a16="http://schemas.microsoft.com/office/drawing/2014/main" id="{0253B43D-A640-422E-B7D5-37DB61647449}"/>
              </a:ext>
            </a:extLst>
          </p:cNvPr>
          <p:cNvGrpSpPr>
            <a:grpSpLocks/>
          </p:cNvGrpSpPr>
          <p:nvPr/>
        </p:nvGrpSpPr>
        <p:grpSpPr bwMode="auto">
          <a:xfrm flipH="1" flipV="1">
            <a:off x="6477000" y="1295400"/>
            <a:ext cx="1752600" cy="1447800"/>
            <a:chOff x="808" y="1016"/>
            <a:chExt cx="496" cy="328"/>
          </a:xfrm>
        </p:grpSpPr>
        <p:sp>
          <p:nvSpPr>
            <p:cNvPr id="148520" name="Freeform 12">
              <a:extLst>
                <a:ext uri="{FF2B5EF4-FFF2-40B4-BE49-F238E27FC236}">
                  <a16:creationId xmlns:a16="http://schemas.microsoft.com/office/drawing/2014/main" id="{B8BCF86F-56B9-4F96-8F64-3202FB51B87A}"/>
                </a:ext>
              </a:extLst>
            </p:cNvPr>
            <p:cNvSpPr>
              <a:spLocks/>
            </p:cNvSpPr>
            <p:nvPr/>
          </p:nvSpPr>
          <p:spPr bwMode="auto">
            <a:xfrm>
              <a:off x="808" y="1016"/>
              <a:ext cx="496" cy="328"/>
            </a:xfrm>
            <a:custGeom>
              <a:avLst/>
              <a:gdLst>
                <a:gd name="T0" fmla="*/ 104 w 496"/>
                <a:gd name="T1" fmla="*/ 328 h 328"/>
                <a:gd name="T2" fmla="*/ 56 w 496"/>
                <a:gd name="T3" fmla="*/ 88 h 328"/>
                <a:gd name="T4" fmla="*/ 440 w 496"/>
                <a:gd name="T5" fmla="*/ 40 h 328"/>
                <a:gd name="T6" fmla="*/ 392 w 496"/>
                <a:gd name="T7" fmla="*/ 328 h 328"/>
                <a:gd name="T8" fmla="*/ 0 60000 65536"/>
                <a:gd name="T9" fmla="*/ 0 60000 65536"/>
                <a:gd name="T10" fmla="*/ 0 60000 65536"/>
                <a:gd name="T11" fmla="*/ 0 60000 65536"/>
                <a:gd name="T12" fmla="*/ 0 w 496"/>
                <a:gd name="T13" fmla="*/ 0 h 328"/>
                <a:gd name="T14" fmla="*/ 496 w 496"/>
                <a:gd name="T15" fmla="*/ 328 h 328"/>
              </a:gdLst>
              <a:ahLst/>
              <a:cxnLst>
                <a:cxn ang="T8">
                  <a:pos x="T0" y="T1"/>
                </a:cxn>
                <a:cxn ang="T9">
                  <a:pos x="T2" y="T3"/>
                </a:cxn>
                <a:cxn ang="T10">
                  <a:pos x="T4" y="T5"/>
                </a:cxn>
                <a:cxn ang="T11">
                  <a:pos x="T6" y="T7"/>
                </a:cxn>
              </a:cxnLst>
              <a:rect l="T12" t="T13" r="T14" b="T15"/>
              <a:pathLst>
                <a:path w="496" h="328">
                  <a:moveTo>
                    <a:pt x="104" y="328"/>
                  </a:moveTo>
                  <a:cubicBezTo>
                    <a:pt x="52" y="232"/>
                    <a:pt x="0" y="136"/>
                    <a:pt x="56" y="88"/>
                  </a:cubicBezTo>
                  <a:cubicBezTo>
                    <a:pt x="112" y="40"/>
                    <a:pt x="384" y="0"/>
                    <a:pt x="440" y="40"/>
                  </a:cubicBezTo>
                  <a:cubicBezTo>
                    <a:pt x="496" y="80"/>
                    <a:pt x="444" y="204"/>
                    <a:pt x="392" y="328"/>
                  </a:cubicBezTo>
                </a:path>
              </a:pathLst>
            </a:custGeom>
            <a:noFill/>
            <a:ln w="9525">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8521" name="Line 13">
              <a:extLst>
                <a:ext uri="{FF2B5EF4-FFF2-40B4-BE49-F238E27FC236}">
                  <a16:creationId xmlns:a16="http://schemas.microsoft.com/office/drawing/2014/main" id="{C7EA1852-9BCD-4809-868F-EF83DDC52ADD}"/>
                </a:ext>
              </a:extLst>
            </p:cNvPr>
            <p:cNvSpPr>
              <a:spLocks noChangeShapeType="1"/>
            </p:cNvSpPr>
            <p:nvPr/>
          </p:nvSpPr>
          <p:spPr bwMode="auto">
            <a:xfrm flipH="1">
              <a:off x="1200" y="1200"/>
              <a:ext cx="48" cy="144"/>
            </a:xfrm>
            <a:prstGeom prst="line">
              <a:avLst/>
            </a:prstGeom>
            <a:noFill/>
            <a:ln w="952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8798" name="Line 14">
            <a:extLst>
              <a:ext uri="{FF2B5EF4-FFF2-40B4-BE49-F238E27FC236}">
                <a16:creationId xmlns:a16="http://schemas.microsoft.com/office/drawing/2014/main" id="{3760176A-2B0A-49E5-B952-B53576C2F55C}"/>
              </a:ext>
            </a:extLst>
          </p:cNvPr>
          <p:cNvSpPr>
            <a:spLocks noChangeShapeType="1"/>
          </p:cNvSpPr>
          <p:nvPr/>
        </p:nvSpPr>
        <p:spPr bwMode="auto">
          <a:xfrm>
            <a:off x="6019800" y="685800"/>
            <a:ext cx="0" cy="533400"/>
          </a:xfrm>
          <a:prstGeom prst="line">
            <a:avLst/>
          </a:prstGeom>
          <a:noFill/>
          <a:ln w="762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 name="Group 86">
            <a:extLst>
              <a:ext uri="{FF2B5EF4-FFF2-40B4-BE49-F238E27FC236}">
                <a16:creationId xmlns:a16="http://schemas.microsoft.com/office/drawing/2014/main" id="{CF238097-A723-4E99-9C77-D20197AC546F}"/>
              </a:ext>
            </a:extLst>
          </p:cNvPr>
          <p:cNvGrpSpPr>
            <a:grpSpLocks/>
          </p:cNvGrpSpPr>
          <p:nvPr/>
        </p:nvGrpSpPr>
        <p:grpSpPr bwMode="auto">
          <a:xfrm>
            <a:off x="1295400" y="4953000"/>
            <a:ext cx="1600200" cy="422275"/>
            <a:chOff x="816" y="3120"/>
            <a:chExt cx="1008" cy="266"/>
          </a:xfrm>
        </p:grpSpPr>
        <p:sp>
          <p:nvSpPr>
            <p:cNvPr id="148517" name="Freeform 45">
              <a:extLst>
                <a:ext uri="{FF2B5EF4-FFF2-40B4-BE49-F238E27FC236}">
                  <a16:creationId xmlns:a16="http://schemas.microsoft.com/office/drawing/2014/main" id="{0DF06077-C7F4-4649-8D8F-8C0779DC8EA3}"/>
                </a:ext>
              </a:extLst>
            </p:cNvPr>
            <p:cNvSpPr>
              <a:spLocks/>
            </p:cNvSpPr>
            <p:nvPr/>
          </p:nvSpPr>
          <p:spPr bwMode="auto">
            <a:xfrm>
              <a:off x="816" y="3216"/>
              <a:ext cx="432" cy="170"/>
            </a:xfrm>
            <a:custGeom>
              <a:avLst/>
              <a:gdLst>
                <a:gd name="T0" fmla="*/ 0 w 914"/>
                <a:gd name="T1" fmla="*/ 765 h 765"/>
                <a:gd name="T2" fmla="*/ 540 w 914"/>
                <a:gd name="T3" fmla="*/ 210 h 765"/>
                <a:gd name="T4" fmla="*/ 914 w 914"/>
                <a:gd name="T5" fmla="*/ 0 h 765"/>
                <a:gd name="T6" fmla="*/ 0 60000 65536"/>
                <a:gd name="T7" fmla="*/ 0 60000 65536"/>
                <a:gd name="T8" fmla="*/ 0 60000 65536"/>
                <a:gd name="T9" fmla="*/ 0 w 914"/>
                <a:gd name="T10" fmla="*/ 0 h 765"/>
                <a:gd name="T11" fmla="*/ 914 w 914"/>
                <a:gd name="T12" fmla="*/ 765 h 765"/>
              </a:gdLst>
              <a:ahLst/>
              <a:cxnLst>
                <a:cxn ang="T6">
                  <a:pos x="T0" y="T1"/>
                </a:cxn>
                <a:cxn ang="T7">
                  <a:pos x="T2" y="T3"/>
                </a:cxn>
                <a:cxn ang="T8">
                  <a:pos x="T4" y="T5"/>
                </a:cxn>
              </a:cxnLst>
              <a:rect l="T9" t="T10" r="T11" b="T12"/>
              <a:pathLst>
                <a:path w="914" h="765">
                  <a:moveTo>
                    <a:pt x="0" y="765"/>
                  </a:moveTo>
                  <a:cubicBezTo>
                    <a:pt x="194" y="551"/>
                    <a:pt x="388" y="337"/>
                    <a:pt x="540" y="210"/>
                  </a:cubicBezTo>
                  <a:cubicBezTo>
                    <a:pt x="692" y="83"/>
                    <a:pt x="803" y="41"/>
                    <a:pt x="91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8518" name="Line 47">
              <a:extLst>
                <a:ext uri="{FF2B5EF4-FFF2-40B4-BE49-F238E27FC236}">
                  <a16:creationId xmlns:a16="http://schemas.microsoft.com/office/drawing/2014/main" id="{220BB06D-2172-4584-8E23-94EC42428C42}"/>
                </a:ext>
              </a:extLst>
            </p:cNvPr>
            <p:cNvSpPr>
              <a:spLocks noChangeShapeType="1"/>
            </p:cNvSpPr>
            <p:nvPr/>
          </p:nvSpPr>
          <p:spPr bwMode="auto">
            <a:xfrm>
              <a:off x="1248" y="3216"/>
              <a:ext cx="192" cy="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9" name="Freeform 72">
              <a:extLst>
                <a:ext uri="{FF2B5EF4-FFF2-40B4-BE49-F238E27FC236}">
                  <a16:creationId xmlns:a16="http://schemas.microsoft.com/office/drawing/2014/main" id="{C71C7FA4-6A03-4AE7-A630-012925D4D7F4}"/>
                </a:ext>
              </a:extLst>
            </p:cNvPr>
            <p:cNvSpPr>
              <a:spLocks/>
            </p:cNvSpPr>
            <p:nvPr/>
          </p:nvSpPr>
          <p:spPr bwMode="auto">
            <a:xfrm>
              <a:off x="1440" y="3120"/>
              <a:ext cx="384" cy="134"/>
            </a:xfrm>
            <a:custGeom>
              <a:avLst/>
              <a:gdLst>
                <a:gd name="T0" fmla="*/ 0 w 914"/>
                <a:gd name="T1" fmla="*/ 765 h 765"/>
                <a:gd name="T2" fmla="*/ 540 w 914"/>
                <a:gd name="T3" fmla="*/ 210 h 765"/>
                <a:gd name="T4" fmla="*/ 914 w 914"/>
                <a:gd name="T5" fmla="*/ 0 h 765"/>
                <a:gd name="T6" fmla="*/ 0 60000 65536"/>
                <a:gd name="T7" fmla="*/ 0 60000 65536"/>
                <a:gd name="T8" fmla="*/ 0 60000 65536"/>
                <a:gd name="T9" fmla="*/ 0 w 914"/>
                <a:gd name="T10" fmla="*/ 0 h 765"/>
                <a:gd name="T11" fmla="*/ 914 w 914"/>
                <a:gd name="T12" fmla="*/ 765 h 765"/>
              </a:gdLst>
              <a:ahLst/>
              <a:cxnLst>
                <a:cxn ang="T6">
                  <a:pos x="T0" y="T1"/>
                </a:cxn>
                <a:cxn ang="T7">
                  <a:pos x="T2" y="T3"/>
                </a:cxn>
                <a:cxn ang="T8">
                  <a:pos x="T4" y="T5"/>
                </a:cxn>
              </a:cxnLst>
              <a:rect l="T9" t="T10" r="T11" b="T12"/>
              <a:pathLst>
                <a:path w="914" h="765">
                  <a:moveTo>
                    <a:pt x="0" y="765"/>
                  </a:moveTo>
                  <a:cubicBezTo>
                    <a:pt x="194" y="551"/>
                    <a:pt x="388" y="337"/>
                    <a:pt x="540" y="210"/>
                  </a:cubicBezTo>
                  <a:cubicBezTo>
                    <a:pt x="692" y="83"/>
                    <a:pt x="803" y="41"/>
                    <a:pt x="91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18864" name="Freeform 80">
            <a:extLst>
              <a:ext uri="{FF2B5EF4-FFF2-40B4-BE49-F238E27FC236}">
                <a16:creationId xmlns:a16="http://schemas.microsoft.com/office/drawing/2014/main" id="{90FE92A1-DD32-462A-AE6D-D4CC216B5CB6}"/>
              </a:ext>
            </a:extLst>
          </p:cNvPr>
          <p:cNvSpPr>
            <a:spLocks/>
          </p:cNvSpPr>
          <p:nvPr/>
        </p:nvSpPr>
        <p:spPr bwMode="auto">
          <a:xfrm flipV="1">
            <a:off x="990600" y="2209800"/>
            <a:ext cx="3505200" cy="947738"/>
          </a:xfrm>
          <a:custGeom>
            <a:avLst/>
            <a:gdLst>
              <a:gd name="T0" fmla="*/ 773 w 779"/>
              <a:gd name="T1" fmla="*/ 14 h 413"/>
              <a:gd name="T2" fmla="*/ 761 w 779"/>
              <a:gd name="T3" fmla="*/ 35 h 413"/>
              <a:gd name="T4" fmla="*/ 750 w 779"/>
              <a:gd name="T5" fmla="*/ 51 h 413"/>
              <a:gd name="T6" fmla="*/ 739 w 779"/>
              <a:gd name="T7" fmla="*/ 72 h 413"/>
              <a:gd name="T8" fmla="*/ 725 w 779"/>
              <a:gd name="T9" fmla="*/ 90 h 413"/>
              <a:gd name="T10" fmla="*/ 716 w 779"/>
              <a:gd name="T11" fmla="*/ 109 h 413"/>
              <a:gd name="T12" fmla="*/ 702 w 779"/>
              <a:gd name="T13" fmla="*/ 126 h 413"/>
              <a:gd name="T14" fmla="*/ 682 w 779"/>
              <a:gd name="T15" fmla="*/ 160 h 413"/>
              <a:gd name="T16" fmla="*/ 671 w 779"/>
              <a:gd name="T17" fmla="*/ 177 h 413"/>
              <a:gd name="T18" fmla="*/ 657 w 779"/>
              <a:gd name="T19" fmla="*/ 195 h 413"/>
              <a:gd name="T20" fmla="*/ 643 w 779"/>
              <a:gd name="T21" fmla="*/ 218 h 413"/>
              <a:gd name="T22" fmla="*/ 630 w 779"/>
              <a:gd name="T23" fmla="*/ 235 h 413"/>
              <a:gd name="T24" fmla="*/ 618 w 779"/>
              <a:gd name="T25" fmla="*/ 250 h 413"/>
              <a:gd name="T26" fmla="*/ 603 w 779"/>
              <a:gd name="T27" fmla="*/ 272 h 413"/>
              <a:gd name="T28" fmla="*/ 591 w 779"/>
              <a:gd name="T29" fmla="*/ 286 h 413"/>
              <a:gd name="T30" fmla="*/ 578 w 779"/>
              <a:gd name="T31" fmla="*/ 301 h 413"/>
              <a:gd name="T32" fmla="*/ 569 w 779"/>
              <a:gd name="T33" fmla="*/ 311 h 413"/>
              <a:gd name="T34" fmla="*/ 557 w 779"/>
              <a:gd name="T35" fmla="*/ 323 h 413"/>
              <a:gd name="T36" fmla="*/ 550 w 779"/>
              <a:gd name="T37" fmla="*/ 334 h 413"/>
              <a:gd name="T38" fmla="*/ 535 w 779"/>
              <a:gd name="T39" fmla="*/ 348 h 413"/>
              <a:gd name="T40" fmla="*/ 523 w 779"/>
              <a:gd name="T41" fmla="*/ 359 h 413"/>
              <a:gd name="T42" fmla="*/ 512 w 779"/>
              <a:gd name="T43" fmla="*/ 366 h 413"/>
              <a:gd name="T44" fmla="*/ 503 w 779"/>
              <a:gd name="T45" fmla="*/ 374 h 413"/>
              <a:gd name="T46" fmla="*/ 491 w 779"/>
              <a:gd name="T47" fmla="*/ 381 h 413"/>
              <a:gd name="T48" fmla="*/ 478 w 779"/>
              <a:gd name="T49" fmla="*/ 388 h 413"/>
              <a:gd name="T50" fmla="*/ 467 w 779"/>
              <a:gd name="T51" fmla="*/ 395 h 413"/>
              <a:gd name="T52" fmla="*/ 453 w 779"/>
              <a:gd name="T53" fmla="*/ 402 h 413"/>
              <a:gd name="T54" fmla="*/ 433 w 779"/>
              <a:gd name="T55" fmla="*/ 410 h 413"/>
              <a:gd name="T56" fmla="*/ 362 w 779"/>
              <a:gd name="T57" fmla="*/ 410 h 413"/>
              <a:gd name="T58" fmla="*/ 335 w 779"/>
              <a:gd name="T59" fmla="*/ 402 h 413"/>
              <a:gd name="T60" fmla="*/ 319 w 779"/>
              <a:gd name="T61" fmla="*/ 395 h 413"/>
              <a:gd name="T62" fmla="*/ 303 w 779"/>
              <a:gd name="T63" fmla="*/ 388 h 413"/>
              <a:gd name="T64" fmla="*/ 290 w 779"/>
              <a:gd name="T65" fmla="*/ 381 h 413"/>
              <a:gd name="T66" fmla="*/ 281 w 779"/>
              <a:gd name="T67" fmla="*/ 374 h 413"/>
              <a:gd name="T68" fmla="*/ 269 w 779"/>
              <a:gd name="T69" fmla="*/ 366 h 413"/>
              <a:gd name="T70" fmla="*/ 260 w 779"/>
              <a:gd name="T71" fmla="*/ 359 h 413"/>
              <a:gd name="T72" fmla="*/ 251 w 779"/>
              <a:gd name="T73" fmla="*/ 351 h 413"/>
              <a:gd name="T74" fmla="*/ 242 w 779"/>
              <a:gd name="T75" fmla="*/ 341 h 413"/>
              <a:gd name="T76" fmla="*/ 231 w 779"/>
              <a:gd name="T77" fmla="*/ 334 h 413"/>
              <a:gd name="T78" fmla="*/ 215 w 779"/>
              <a:gd name="T79" fmla="*/ 315 h 413"/>
              <a:gd name="T80" fmla="*/ 206 w 779"/>
              <a:gd name="T81" fmla="*/ 308 h 413"/>
              <a:gd name="T82" fmla="*/ 197 w 779"/>
              <a:gd name="T83" fmla="*/ 293 h 413"/>
              <a:gd name="T84" fmla="*/ 183 w 779"/>
              <a:gd name="T85" fmla="*/ 279 h 413"/>
              <a:gd name="T86" fmla="*/ 172 w 779"/>
              <a:gd name="T87" fmla="*/ 264 h 413"/>
              <a:gd name="T88" fmla="*/ 158 w 779"/>
              <a:gd name="T89" fmla="*/ 250 h 413"/>
              <a:gd name="T90" fmla="*/ 145 w 779"/>
              <a:gd name="T91" fmla="*/ 228 h 413"/>
              <a:gd name="T92" fmla="*/ 131 w 779"/>
              <a:gd name="T93" fmla="*/ 209 h 413"/>
              <a:gd name="T94" fmla="*/ 117 w 779"/>
              <a:gd name="T95" fmla="*/ 192 h 413"/>
              <a:gd name="T96" fmla="*/ 106 w 779"/>
              <a:gd name="T97" fmla="*/ 174 h 413"/>
              <a:gd name="T98" fmla="*/ 93 w 779"/>
              <a:gd name="T99" fmla="*/ 151 h 413"/>
              <a:gd name="T100" fmla="*/ 72 w 779"/>
              <a:gd name="T101" fmla="*/ 119 h 413"/>
              <a:gd name="T102" fmla="*/ 59 w 779"/>
              <a:gd name="T103" fmla="*/ 100 h 413"/>
              <a:gd name="T104" fmla="*/ 49 w 779"/>
              <a:gd name="T105" fmla="*/ 83 h 413"/>
              <a:gd name="T106" fmla="*/ 29 w 779"/>
              <a:gd name="T107" fmla="*/ 51 h 413"/>
              <a:gd name="T108" fmla="*/ 11 w 779"/>
              <a:gd name="T109" fmla="*/ 17 h 4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9"/>
              <a:gd name="T166" fmla="*/ 0 h 413"/>
              <a:gd name="T167" fmla="*/ 779 w 779"/>
              <a:gd name="T168" fmla="*/ 413 h 4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9" h="413">
                <a:moveTo>
                  <a:pt x="779" y="0"/>
                </a:moveTo>
                <a:lnTo>
                  <a:pt x="779" y="7"/>
                </a:lnTo>
                <a:lnTo>
                  <a:pt x="775" y="9"/>
                </a:lnTo>
                <a:lnTo>
                  <a:pt x="773" y="14"/>
                </a:lnTo>
                <a:lnTo>
                  <a:pt x="770" y="17"/>
                </a:lnTo>
                <a:lnTo>
                  <a:pt x="766" y="25"/>
                </a:lnTo>
                <a:lnTo>
                  <a:pt x="761" y="28"/>
                </a:lnTo>
                <a:lnTo>
                  <a:pt x="761" y="35"/>
                </a:lnTo>
                <a:lnTo>
                  <a:pt x="759" y="39"/>
                </a:lnTo>
                <a:lnTo>
                  <a:pt x="754" y="42"/>
                </a:lnTo>
                <a:lnTo>
                  <a:pt x="752" y="46"/>
                </a:lnTo>
                <a:lnTo>
                  <a:pt x="750" y="51"/>
                </a:lnTo>
                <a:lnTo>
                  <a:pt x="745" y="58"/>
                </a:lnTo>
                <a:lnTo>
                  <a:pt x="743" y="60"/>
                </a:lnTo>
                <a:lnTo>
                  <a:pt x="741" y="68"/>
                </a:lnTo>
                <a:lnTo>
                  <a:pt x="739" y="72"/>
                </a:lnTo>
                <a:lnTo>
                  <a:pt x="734" y="75"/>
                </a:lnTo>
                <a:lnTo>
                  <a:pt x="734" y="79"/>
                </a:lnTo>
                <a:lnTo>
                  <a:pt x="730" y="83"/>
                </a:lnTo>
                <a:lnTo>
                  <a:pt x="725" y="90"/>
                </a:lnTo>
                <a:lnTo>
                  <a:pt x="723" y="93"/>
                </a:lnTo>
                <a:lnTo>
                  <a:pt x="720" y="100"/>
                </a:lnTo>
                <a:lnTo>
                  <a:pt x="718" y="104"/>
                </a:lnTo>
                <a:lnTo>
                  <a:pt x="716" y="109"/>
                </a:lnTo>
                <a:lnTo>
                  <a:pt x="714" y="111"/>
                </a:lnTo>
                <a:lnTo>
                  <a:pt x="709" y="116"/>
                </a:lnTo>
                <a:lnTo>
                  <a:pt x="707" y="123"/>
                </a:lnTo>
                <a:lnTo>
                  <a:pt x="702" y="126"/>
                </a:lnTo>
                <a:lnTo>
                  <a:pt x="700" y="134"/>
                </a:lnTo>
                <a:lnTo>
                  <a:pt x="696" y="137"/>
                </a:lnTo>
                <a:lnTo>
                  <a:pt x="686" y="155"/>
                </a:lnTo>
                <a:lnTo>
                  <a:pt x="682" y="160"/>
                </a:lnTo>
                <a:lnTo>
                  <a:pt x="682" y="162"/>
                </a:lnTo>
                <a:lnTo>
                  <a:pt x="677" y="167"/>
                </a:lnTo>
                <a:lnTo>
                  <a:pt x="673" y="174"/>
                </a:lnTo>
                <a:lnTo>
                  <a:pt x="671" y="177"/>
                </a:lnTo>
                <a:lnTo>
                  <a:pt x="666" y="184"/>
                </a:lnTo>
                <a:lnTo>
                  <a:pt x="664" y="188"/>
                </a:lnTo>
                <a:lnTo>
                  <a:pt x="662" y="192"/>
                </a:lnTo>
                <a:lnTo>
                  <a:pt x="657" y="195"/>
                </a:lnTo>
                <a:lnTo>
                  <a:pt x="655" y="202"/>
                </a:lnTo>
                <a:lnTo>
                  <a:pt x="650" y="206"/>
                </a:lnTo>
                <a:lnTo>
                  <a:pt x="646" y="213"/>
                </a:lnTo>
                <a:lnTo>
                  <a:pt x="643" y="218"/>
                </a:lnTo>
                <a:lnTo>
                  <a:pt x="641" y="221"/>
                </a:lnTo>
                <a:lnTo>
                  <a:pt x="637" y="225"/>
                </a:lnTo>
                <a:lnTo>
                  <a:pt x="634" y="232"/>
                </a:lnTo>
                <a:lnTo>
                  <a:pt x="630" y="235"/>
                </a:lnTo>
                <a:lnTo>
                  <a:pt x="628" y="243"/>
                </a:lnTo>
                <a:lnTo>
                  <a:pt x="623" y="243"/>
                </a:lnTo>
                <a:lnTo>
                  <a:pt x="621" y="246"/>
                </a:lnTo>
                <a:lnTo>
                  <a:pt x="618" y="250"/>
                </a:lnTo>
                <a:lnTo>
                  <a:pt x="614" y="257"/>
                </a:lnTo>
                <a:lnTo>
                  <a:pt x="612" y="260"/>
                </a:lnTo>
                <a:lnTo>
                  <a:pt x="607" y="267"/>
                </a:lnTo>
                <a:lnTo>
                  <a:pt x="603" y="272"/>
                </a:lnTo>
                <a:lnTo>
                  <a:pt x="598" y="276"/>
                </a:lnTo>
                <a:lnTo>
                  <a:pt x="594" y="283"/>
                </a:lnTo>
                <a:lnTo>
                  <a:pt x="591" y="286"/>
                </a:lnTo>
                <a:lnTo>
                  <a:pt x="589" y="290"/>
                </a:lnTo>
                <a:lnTo>
                  <a:pt x="584" y="290"/>
                </a:lnTo>
                <a:lnTo>
                  <a:pt x="582" y="297"/>
                </a:lnTo>
                <a:lnTo>
                  <a:pt x="578" y="301"/>
                </a:lnTo>
                <a:lnTo>
                  <a:pt x="575" y="304"/>
                </a:lnTo>
                <a:lnTo>
                  <a:pt x="571" y="308"/>
                </a:lnTo>
                <a:lnTo>
                  <a:pt x="569" y="311"/>
                </a:lnTo>
                <a:lnTo>
                  <a:pt x="566" y="315"/>
                </a:lnTo>
                <a:lnTo>
                  <a:pt x="564" y="315"/>
                </a:lnTo>
                <a:lnTo>
                  <a:pt x="562" y="318"/>
                </a:lnTo>
                <a:lnTo>
                  <a:pt x="557" y="323"/>
                </a:lnTo>
                <a:lnTo>
                  <a:pt x="557" y="327"/>
                </a:lnTo>
                <a:lnTo>
                  <a:pt x="555" y="327"/>
                </a:lnTo>
                <a:lnTo>
                  <a:pt x="550" y="330"/>
                </a:lnTo>
                <a:lnTo>
                  <a:pt x="550" y="334"/>
                </a:lnTo>
                <a:lnTo>
                  <a:pt x="546" y="334"/>
                </a:lnTo>
                <a:lnTo>
                  <a:pt x="541" y="341"/>
                </a:lnTo>
                <a:lnTo>
                  <a:pt x="539" y="341"/>
                </a:lnTo>
                <a:lnTo>
                  <a:pt x="535" y="348"/>
                </a:lnTo>
                <a:lnTo>
                  <a:pt x="532" y="348"/>
                </a:lnTo>
                <a:lnTo>
                  <a:pt x="530" y="351"/>
                </a:lnTo>
                <a:lnTo>
                  <a:pt x="525" y="351"/>
                </a:lnTo>
                <a:lnTo>
                  <a:pt x="523" y="359"/>
                </a:lnTo>
                <a:lnTo>
                  <a:pt x="519" y="359"/>
                </a:lnTo>
                <a:lnTo>
                  <a:pt x="516" y="362"/>
                </a:lnTo>
                <a:lnTo>
                  <a:pt x="514" y="362"/>
                </a:lnTo>
                <a:lnTo>
                  <a:pt x="512" y="366"/>
                </a:lnTo>
                <a:lnTo>
                  <a:pt x="510" y="366"/>
                </a:lnTo>
                <a:lnTo>
                  <a:pt x="505" y="369"/>
                </a:lnTo>
                <a:lnTo>
                  <a:pt x="503" y="374"/>
                </a:lnTo>
                <a:lnTo>
                  <a:pt x="498" y="374"/>
                </a:lnTo>
                <a:lnTo>
                  <a:pt x="496" y="376"/>
                </a:lnTo>
                <a:lnTo>
                  <a:pt x="494" y="376"/>
                </a:lnTo>
                <a:lnTo>
                  <a:pt x="491" y="381"/>
                </a:lnTo>
                <a:lnTo>
                  <a:pt x="489" y="381"/>
                </a:lnTo>
                <a:lnTo>
                  <a:pt x="487" y="385"/>
                </a:lnTo>
                <a:lnTo>
                  <a:pt x="482" y="385"/>
                </a:lnTo>
                <a:lnTo>
                  <a:pt x="478" y="388"/>
                </a:lnTo>
                <a:lnTo>
                  <a:pt x="473" y="392"/>
                </a:lnTo>
                <a:lnTo>
                  <a:pt x="471" y="392"/>
                </a:lnTo>
                <a:lnTo>
                  <a:pt x="467" y="395"/>
                </a:lnTo>
                <a:lnTo>
                  <a:pt x="462" y="395"/>
                </a:lnTo>
                <a:lnTo>
                  <a:pt x="460" y="399"/>
                </a:lnTo>
                <a:lnTo>
                  <a:pt x="453" y="399"/>
                </a:lnTo>
                <a:lnTo>
                  <a:pt x="453" y="402"/>
                </a:lnTo>
                <a:lnTo>
                  <a:pt x="444" y="402"/>
                </a:lnTo>
                <a:lnTo>
                  <a:pt x="444" y="406"/>
                </a:lnTo>
                <a:lnTo>
                  <a:pt x="435" y="406"/>
                </a:lnTo>
                <a:lnTo>
                  <a:pt x="433" y="410"/>
                </a:lnTo>
                <a:lnTo>
                  <a:pt x="417" y="410"/>
                </a:lnTo>
                <a:lnTo>
                  <a:pt x="414" y="413"/>
                </a:lnTo>
                <a:lnTo>
                  <a:pt x="365" y="413"/>
                </a:lnTo>
                <a:lnTo>
                  <a:pt x="362" y="410"/>
                </a:lnTo>
                <a:lnTo>
                  <a:pt x="346" y="410"/>
                </a:lnTo>
                <a:lnTo>
                  <a:pt x="346" y="406"/>
                </a:lnTo>
                <a:lnTo>
                  <a:pt x="337" y="406"/>
                </a:lnTo>
                <a:lnTo>
                  <a:pt x="335" y="402"/>
                </a:lnTo>
                <a:lnTo>
                  <a:pt x="328" y="402"/>
                </a:lnTo>
                <a:lnTo>
                  <a:pt x="326" y="399"/>
                </a:lnTo>
                <a:lnTo>
                  <a:pt x="321" y="399"/>
                </a:lnTo>
                <a:lnTo>
                  <a:pt x="319" y="395"/>
                </a:lnTo>
                <a:lnTo>
                  <a:pt x="312" y="395"/>
                </a:lnTo>
                <a:lnTo>
                  <a:pt x="312" y="392"/>
                </a:lnTo>
                <a:lnTo>
                  <a:pt x="306" y="392"/>
                </a:lnTo>
                <a:lnTo>
                  <a:pt x="303" y="388"/>
                </a:lnTo>
                <a:lnTo>
                  <a:pt x="299" y="388"/>
                </a:lnTo>
                <a:lnTo>
                  <a:pt x="294" y="385"/>
                </a:lnTo>
                <a:lnTo>
                  <a:pt x="290" y="381"/>
                </a:lnTo>
                <a:lnTo>
                  <a:pt x="287" y="381"/>
                </a:lnTo>
                <a:lnTo>
                  <a:pt x="285" y="376"/>
                </a:lnTo>
                <a:lnTo>
                  <a:pt x="283" y="376"/>
                </a:lnTo>
                <a:lnTo>
                  <a:pt x="281" y="374"/>
                </a:lnTo>
                <a:lnTo>
                  <a:pt x="278" y="374"/>
                </a:lnTo>
                <a:lnTo>
                  <a:pt x="276" y="369"/>
                </a:lnTo>
                <a:lnTo>
                  <a:pt x="274" y="369"/>
                </a:lnTo>
                <a:lnTo>
                  <a:pt x="269" y="366"/>
                </a:lnTo>
                <a:lnTo>
                  <a:pt x="267" y="366"/>
                </a:lnTo>
                <a:lnTo>
                  <a:pt x="267" y="362"/>
                </a:lnTo>
                <a:lnTo>
                  <a:pt x="263" y="362"/>
                </a:lnTo>
                <a:lnTo>
                  <a:pt x="260" y="359"/>
                </a:lnTo>
                <a:lnTo>
                  <a:pt x="258" y="359"/>
                </a:lnTo>
                <a:lnTo>
                  <a:pt x="256" y="355"/>
                </a:lnTo>
                <a:lnTo>
                  <a:pt x="253" y="351"/>
                </a:lnTo>
                <a:lnTo>
                  <a:pt x="251" y="351"/>
                </a:lnTo>
                <a:lnTo>
                  <a:pt x="249" y="348"/>
                </a:lnTo>
                <a:lnTo>
                  <a:pt x="247" y="348"/>
                </a:lnTo>
                <a:lnTo>
                  <a:pt x="242" y="344"/>
                </a:lnTo>
                <a:lnTo>
                  <a:pt x="242" y="341"/>
                </a:lnTo>
                <a:lnTo>
                  <a:pt x="240" y="341"/>
                </a:lnTo>
                <a:lnTo>
                  <a:pt x="235" y="337"/>
                </a:lnTo>
                <a:lnTo>
                  <a:pt x="233" y="334"/>
                </a:lnTo>
                <a:lnTo>
                  <a:pt x="231" y="334"/>
                </a:lnTo>
                <a:lnTo>
                  <a:pt x="226" y="327"/>
                </a:lnTo>
                <a:lnTo>
                  <a:pt x="224" y="327"/>
                </a:lnTo>
                <a:lnTo>
                  <a:pt x="219" y="318"/>
                </a:lnTo>
                <a:lnTo>
                  <a:pt x="215" y="315"/>
                </a:lnTo>
                <a:lnTo>
                  <a:pt x="210" y="311"/>
                </a:lnTo>
                <a:lnTo>
                  <a:pt x="208" y="308"/>
                </a:lnTo>
                <a:lnTo>
                  <a:pt x="206" y="308"/>
                </a:lnTo>
                <a:lnTo>
                  <a:pt x="204" y="304"/>
                </a:lnTo>
                <a:lnTo>
                  <a:pt x="201" y="301"/>
                </a:lnTo>
                <a:lnTo>
                  <a:pt x="197" y="297"/>
                </a:lnTo>
                <a:lnTo>
                  <a:pt x="197" y="293"/>
                </a:lnTo>
                <a:lnTo>
                  <a:pt x="195" y="293"/>
                </a:lnTo>
                <a:lnTo>
                  <a:pt x="190" y="290"/>
                </a:lnTo>
                <a:lnTo>
                  <a:pt x="188" y="283"/>
                </a:lnTo>
                <a:lnTo>
                  <a:pt x="183" y="279"/>
                </a:lnTo>
                <a:lnTo>
                  <a:pt x="181" y="276"/>
                </a:lnTo>
                <a:lnTo>
                  <a:pt x="179" y="276"/>
                </a:lnTo>
                <a:lnTo>
                  <a:pt x="174" y="267"/>
                </a:lnTo>
                <a:lnTo>
                  <a:pt x="172" y="264"/>
                </a:lnTo>
                <a:lnTo>
                  <a:pt x="167" y="257"/>
                </a:lnTo>
                <a:lnTo>
                  <a:pt x="163" y="253"/>
                </a:lnTo>
                <a:lnTo>
                  <a:pt x="163" y="250"/>
                </a:lnTo>
                <a:lnTo>
                  <a:pt x="158" y="250"/>
                </a:lnTo>
                <a:lnTo>
                  <a:pt x="154" y="243"/>
                </a:lnTo>
                <a:lnTo>
                  <a:pt x="151" y="239"/>
                </a:lnTo>
                <a:lnTo>
                  <a:pt x="147" y="232"/>
                </a:lnTo>
                <a:lnTo>
                  <a:pt x="145" y="228"/>
                </a:lnTo>
                <a:lnTo>
                  <a:pt x="142" y="225"/>
                </a:lnTo>
                <a:lnTo>
                  <a:pt x="138" y="221"/>
                </a:lnTo>
                <a:lnTo>
                  <a:pt x="136" y="213"/>
                </a:lnTo>
                <a:lnTo>
                  <a:pt x="131" y="209"/>
                </a:lnTo>
                <a:lnTo>
                  <a:pt x="127" y="202"/>
                </a:lnTo>
                <a:lnTo>
                  <a:pt x="124" y="199"/>
                </a:lnTo>
                <a:lnTo>
                  <a:pt x="122" y="195"/>
                </a:lnTo>
                <a:lnTo>
                  <a:pt x="117" y="192"/>
                </a:lnTo>
                <a:lnTo>
                  <a:pt x="115" y="184"/>
                </a:lnTo>
                <a:lnTo>
                  <a:pt x="111" y="181"/>
                </a:lnTo>
                <a:lnTo>
                  <a:pt x="108" y="177"/>
                </a:lnTo>
                <a:lnTo>
                  <a:pt x="106" y="174"/>
                </a:lnTo>
                <a:lnTo>
                  <a:pt x="102" y="167"/>
                </a:lnTo>
                <a:lnTo>
                  <a:pt x="99" y="162"/>
                </a:lnTo>
                <a:lnTo>
                  <a:pt x="95" y="155"/>
                </a:lnTo>
                <a:lnTo>
                  <a:pt x="93" y="151"/>
                </a:lnTo>
                <a:lnTo>
                  <a:pt x="90" y="148"/>
                </a:lnTo>
                <a:lnTo>
                  <a:pt x="86" y="144"/>
                </a:lnTo>
                <a:lnTo>
                  <a:pt x="74" y="123"/>
                </a:lnTo>
                <a:lnTo>
                  <a:pt x="72" y="119"/>
                </a:lnTo>
                <a:lnTo>
                  <a:pt x="70" y="116"/>
                </a:lnTo>
                <a:lnTo>
                  <a:pt x="65" y="111"/>
                </a:lnTo>
                <a:lnTo>
                  <a:pt x="63" y="104"/>
                </a:lnTo>
                <a:lnTo>
                  <a:pt x="59" y="100"/>
                </a:lnTo>
                <a:lnTo>
                  <a:pt x="56" y="97"/>
                </a:lnTo>
                <a:lnTo>
                  <a:pt x="56" y="90"/>
                </a:lnTo>
                <a:lnTo>
                  <a:pt x="52" y="86"/>
                </a:lnTo>
                <a:lnTo>
                  <a:pt x="49" y="83"/>
                </a:lnTo>
                <a:lnTo>
                  <a:pt x="47" y="79"/>
                </a:lnTo>
                <a:lnTo>
                  <a:pt x="43" y="72"/>
                </a:lnTo>
                <a:lnTo>
                  <a:pt x="38" y="68"/>
                </a:lnTo>
                <a:lnTo>
                  <a:pt x="29" y="51"/>
                </a:lnTo>
                <a:lnTo>
                  <a:pt x="27" y="46"/>
                </a:lnTo>
                <a:lnTo>
                  <a:pt x="22" y="39"/>
                </a:lnTo>
                <a:lnTo>
                  <a:pt x="20" y="35"/>
                </a:lnTo>
                <a:lnTo>
                  <a:pt x="11" y="17"/>
                </a:lnTo>
                <a:lnTo>
                  <a:pt x="6" y="14"/>
                </a:lnTo>
                <a:lnTo>
                  <a:pt x="4" y="7"/>
                </a:lnTo>
                <a:lnTo>
                  <a:pt x="0" y="2"/>
                </a:lnTo>
              </a:path>
            </a:pathLst>
          </a:custGeom>
          <a:noFill/>
          <a:ln w="28575">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3" name="Group 85">
            <a:extLst>
              <a:ext uri="{FF2B5EF4-FFF2-40B4-BE49-F238E27FC236}">
                <a16:creationId xmlns:a16="http://schemas.microsoft.com/office/drawing/2014/main" id="{70CDD394-8788-41C2-8024-64B773DD120D}"/>
              </a:ext>
            </a:extLst>
          </p:cNvPr>
          <p:cNvGrpSpPr>
            <a:grpSpLocks/>
          </p:cNvGrpSpPr>
          <p:nvPr/>
        </p:nvGrpSpPr>
        <p:grpSpPr bwMode="auto">
          <a:xfrm>
            <a:off x="914400" y="3352800"/>
            <a:ext cx="2286000" cy="1074738"/>
            <a:chOff x="576" y="2112"/>
            <a:chExt cx="1440" cy="677"/>
          </a:xfrm>
        </p:grpSpPr>
        <p:grpSp>
          <p:nvGrpSpPr>
            <p:cNvPr id="148506" name="Group 34">
              <a:extLst>
                <a:ext uri="{FF2B5EF4-FFF2-40B4-BE49-F238E27FC236}">
                  <a16:creationId xmlns:a16="http://schemas.microsoft.com/office/drawing/2014/main" id="{B6368183-BCD6-4D49-A964-2F3CA3B25BC0}"/>
                </a:ext>
              </a:extLst>
            </p:cNvPr>
            <p:cNvGrpSpPr>
              <a:grpSpLocks/>
            </p:cNvGrpSpPr>
            <p:nvPr/>
          </p:nvGrpSpPr>
          <p:grpSpPr bwMode="auto">
            <a:xfrm>
              <a:off x="816" y="2400"/>
              <a:ext cx="366" cy="389"/>
              <a:chOff x="2428" y="9390"/>
              <a:chExt cx="916" cy="2127"/>
            </a:xfrm>
          </p:grpSpPr>
          <p:sp>
            <p:nvSpPr>
              <p:cNvPr id="148514" name="Line 35">
                <a:extLst>
                  <a:ext uri="{FF2B5EF4-FFF2-40B4-BE49-F238E27FC236}">
                    <a16:creationId xmlns:a16="http://schemas.microsoft.com/office/drawing/2014/main" id="{0B6FCBC6-1B05-4EB9-92FF-2A4ACE43AE3F}"/>
                  </a:ext>
                </a:extLst>
              </p:cNvPr>
              <p:cNvSpPr>
                <a:spLocks noChangeShapeType="1"/>
              </p:cNvSpPr>
              <p:nvPr/>
            </p:nvSpPr>
            <p:spPr bwMode="auto">
              <a:xfrm flipV="1">
                <a:off x="2428" y="10122"/>
                <a:ext cx="0" cy="13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5" name="Freeform 36">
                <a:extLst>
                  <a:ext uri="{FF2B5EF4-FFF2-40B4-BE49-F238E27FC236}">
                    <a16:creationId xmlns:a16="http://schemas.microsoft.com/office/drawing/2014/main" id="{9A025A2C-B1EC-470F-9FE3-91ABFDA3029B}"/>
                  </a:ext>
                </a:extLst>
              </p:cNvPr>
              <p:cNvSpPr>
                <a:spLocks/>
              </p:cNvSpPr>
              <p:nvPr/>
            </p:nvSpPr>
            <p:spPr bwMode="auto">
              <a:xfrm>
                <a:off x="2430" y="9405"/>
                <a:ext cx="914" cy="765"/>
              </a:xfrm>
              <a:custGeom>
                <a:avLst/>
                <a:gdLst>
                  <a:gd name="T0" fmla="*/ 0 w 914"/>
                  <a:gd name="T1" fmla="*/ 765 h 765"/>
                  <a:gd name="T2" fmla="*/ 540 w 914"/>
                  <a:gd name="T3" fmla="*/ 210 h 765"/>
                  <a:gd name="T4" fmla="*/ 914 w 914"/>
                  <a:gd name="T5" fmla="*/ 0 h 765"/>
                  <a:gd name="T6" fmla="*/ 0 60000 65536"/>
                  <a:gd name="T7" fmla="*/ 0 60000 65536"/>
                  <a:gd name="T8" fmla="*/ 0 60000 65536"/>
                  <a:gd name="T9" fmla="*/ 0 w 914"/>
                  <a:gd name="T10" fmla="*/ 0 h 765"/>
                  <a:gd name="T11" fmla="*/ 914 w 914"/>
                  <a:gd name="T12" fmla="*/ 765 h 765"/>
                </a:gdLst>
                <a:ahLst/>
                <a:cxnLst>
                  <a:cxn ang="T6">
                    <a:pos x="T0" y="T1"/>
                  </a:cxn>
                  <a:cxn ang="T7">
                    <a:pos x="T2" y="T3"/>
                  </a:cxn>
                  <a:cxn ang="T8">
                    <a:pos x="T4" y="T5"/>
                  </a:cxn>
                </a:cxnLst>
                <a:rect l="T9" t="T10" r="T11" b="T12"/>
                <a:pathLst>
                  <a:path w="914" h="765">
                    <a:moveTo>
                      <a:pt x="0" y="765"/>
                    </a:moveTo>
                    <a:cubicBezTo>
                      <a:pt x="194" y="551"/>
                      <a:pt x="388" y="337"/>
                      <a:pt x="540" y="210"/>
                    </a:cubicBezTo>
                    <a:cubicBezTo>
                      <a:pt x="692" y="83"/>
                      <a:pt x="803" y="41"/>
                      <a:pt x="91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8516" name="Line 37">
                <a:extLst>
                  <a:ext uri="{FF2B5EF4-FFF2-40B4-BE49-F238E27FC236}">
                    <a16:creationId xmlns:a16="http://schemas.microsoft.com/office/drawing/2014/main" id="{D236D39B-5452-4578-B11D-56167ED784E8}"/>
                  </a:ext>
                </a:extLst>
              </p:cNvPr>
              <p:cNvSpPr>
                <a:spLocks noChangeShapeType="1"/>
              </p:cNvSpPr>
              <p:nvPr/>
            </p:nvSpPr>
            <p:spPr bwMode="auto">
              <a:xfrm>
                <a:off x="3344" y="9390"/>
                <a:ext cx="0" cy="21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8507" name="Group 61">
              <a:extLst>
                <a:ext uri="{FF2B5EF4-FFF2-40B4-BE49-F238E27FC236}">
                  <a16:creationId xmlns:a16="http://schemas.microsoft.com/office/drawing/2014/main" id="{A3AB2EB6-F522-4E1C-8E57-13DB6D0E7F41}"/>
                </a:ext>
              </a:extLst>
            </p:cNvPr>
            <p:cNvGrpSpPr>
              <a:grpSpLocks/>
            </p:cNvGrpSpPr>
            <p:nvPr/>
          </p:nvGrpSpPr>
          <p:grpSpPr bwMode="auto">
            <a:xfrm>
              <a:off x="1440" y="2112"/>
              <a:ext cx="576" cy="654"/>
              <a:chOff x="2594" y="9555"/>
              <a:chExt cx="916" cy="1965"/>
            </a:xfrm>
          </p:grpSpPr>
          <p:sp>
            <p:nvSpPr>
              <p:cNvPr id="148510" name="Line 62">
                <a:extLst>
                  <a:ext uri="{FF2B5EF4-FFF2-40B4-BE49-F238E27FC236}">
                    <a16:creationId xmlns:a16="http://schemas.microsoft.com/office/drawing/2014/main" id="{4D8E32A3-6525-46F8-9A50-B87CD876BF88}"/>
                  </a:ext>
                </a:extLst>
              </p:cNvPr>
              <p:cNvSpPr>
                <a:spLocks noChangeShapeType="1"/>
              </p:cNvSpPr>
              <p:nvPr/>
            </p:nvSpPr>
            <p:spPr bwMode="auto">
              <a:xfrm flipV="1">
                <a:off x="2594" y="10087"/>
                <a:ext cx="0" cy="14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1" name="Freeform 63">
                <a:extLst>
                  <a:ext uri="{FF2B5EF4-FFF2-40B4-BE49-F238E27FC236}">
                    <a16:creationId xmlns:a16="http://schemas.microsoft.com/office/drawing/2014/main" id="{177A9C43-5930-46C5-A84A-7646754D79AF}"/>
                  </a:ext>
                </a:extLst>
              </p:cNvPr>
              <p:cNvSpPr>
                <a:spLocks/>
              </p:cNvSpPr>
              <p:nvPr/>
            </p:nvSpPr>
            <p:spPr bwMode="auto">
              <a:xfrm>
                <a:off x="2596" y="9555"/>
                <a:ext cx="630" cy="581"/>
              </a:xfrm>
              <a:custGeom>
                <a:avLst/>
                <a:gdLst>
                  <a:gd name="T0" fmla="*/ 0 w 914"/>
                  <a:gd name="T1" fmla="*/ 765 h 765"/>
                  <a:gd name="T2" fmla="*/ 540 w 914"/>
                  <a:gd name="T3" fmla="*/ 210 h 765"/>
                  <a:gd name="T4" fmla="*/ 914 w 914"/>
                  <a:gd name="T5" fmla="*/ 0 h 765"/>
                  <a:gd name="T6" fmla="*/ 0 60000 65536"/>
                  <a:gd name="T7" fmla="*/ 0 60000 65536"/>
                  <a:gd name="T8" fmla="*/ 0 60000 65536"/>
                  <a:gd name="T9" fmla="*/ 0 w 914"/>
                  <a:gd name="T10" fmla="*/ 0 h 765"/>
                  <a:gd name="T11" fmla="*/ 914 w 914"/>
                  <a:gd name="T12" fmla="*/ 765 h 765"/>
                </a:gdLst>
                <a:ahLst/>
                <a:cxnLst>
                  <a:cxn ang="T6">
                    <a:pos x="T0" y="T1"/>
                  </a:cxn>
                  <a:cxn ang="T7">
                    <a:pos x="T2" y="T3"/>
                  </a:cxn>
                  <a:cxn ang="T8">
                    <a:pos x="T4" y="T5"/>
                  </a:cxn>
                </a:cxnLst>
                <a:rect l="T9" t="T10" r="T11" b="T12"/>
                <a:pathLst>
                  <a:path w="914" h="765">
                    <a:moveTo>
                      <a:pt x="0" y="765"/>
                    </a:moveTo>
                    <a:cubicBezTo>
                      <a:pt x="194" y="551"/>
                      <a:pt x="388" y="337"/>
                      <a:pt x="540" y="210"/>
                    </a:cubicBezTo>
                    <a:cubicBezTo>
                      <a:pt x="692" y="83"/>
                      <a:pt x="803" y="41"/>
                      <a:pt x="91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8512" name="Line 64">
                <a:extLst>
                  <a:ext uri="{FF2B5EF4-FFF2-40B4-BE49-F238E27FC236}">
                    <a16:creationId xmlns:a16="http://schemas.microsoft.com/office/drawing/2014/main" id="{5C59B1DE-827C-452B-9F69-4BA960D919DE}"/>
                  </a:ext>
                </a:extLst>
              </p:cNvPr>
              <p:cNvSpPr>
                <a:spLocks noChangeShapeType="1"/>
              </p:cNvSpPr>
              <p:nvPr/>
            </p:nvSpPr>
            <p:spPr bwMode="auto">
              <a:xfrm>
                <a:off x="3210" y="9570"/>
                <a:ext cx="16" cy="19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3" name="Line 65">
                <a:extLst>
                  <a:ext uri="{FF2B5EF4-FFF2-40B4-BE49-F238E27FC236}">
                    <a16:creationId xmlns:a16="http://schemas.microsoft.com/office/drawing/2014/main" id="{F3CF1B93-ECA9-4609-834E-879E169D5B33}"/>
                  </a:ext>
                </a:extLst>
              </p:cNvPr>
              <p:cNvSpPr>
                <a:spLocks noChangeShapeType="1"/>
              </p:cNvSpPr>
              <p:nvPr/>
            </p:nvSpPr>
            <p:spPr bwMode="auto">
              <a:xfrm>
                <a:off x="3180" y="11520"/>
                <a:ext cx="33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8508" name="Line 81">
              <a:extLst>
                <a:ext uri="{FF2B5EF4-FFF2-40B4-BE49-F238E27FC236}">
                  <a16:creationId xmlns:a16="http://schemas.microsoft.com/office/drawing/2014/main" id="{AD0C5DDA-F309-4578-A7C7-D8C7F2A3B443}"/>
                </a:ext>
              </a:extLst>
            </p:cNvPr>
            <p:cNvSpPr>
              <a:spLocks noChangeShapeType="1"/>
            </p:cNvSpPr>
            <p:nvPr/>
          </p:nvSpPr>
          <p:spPr bwMode="auto">
            <a:xfrm>
              <a:off x="1200" y="2784"/>
              <a:ext cx="24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8509" name="Line 82">
              <a:extLst>
                <a:ext uri="{FF2B5EF4-FFF2-40B4-BE49-F238E27FC236}">
                  <a16:creationId xmlns:a16="http://schemas.microsoft.com/office/drawing/2014/main" id="{952B8A4A-C4BF-468E-BE1A-D80BB5E2F791}"/>
                </a:ext>
              </a:extLst>
            </p:cNvPr>
            <p:cNvSpPr>
              <a:spLocks noChangeShapeType="1"/>
            </p:cNvSpPr>
            <p:nvPr/>
          </p:nvSpPr>
          <p:spPr bwMode="auto">
            <a:xfrm>
              <a:off x="576" y="2784"/>
              <a:ext cx="24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8871" name="AutoShape 87">
            <a:extLst>
              <a:ext uri="{FF2B5EF4-FFF2-40B4-BE49-F238E27FC236}">
                <a16:creationId xmlns:a16="http://schemas.microsoft.com/office/drawing/2014/main" id="{A500788C-7F03-4F23-9068-E8806441A613}"/>
              </a:ext>
            </a:extLst>
          </p:cNvPr>
          <p:cNvSpPr>
            <a:spLocks noChangeArrowheads="1"/>
          </p:cNvSpPr>
          <p:nvPr/>
        </p:nvSpPr>
        <p:spPr bwMode="auto">
          <a:xfrm>
            <a:off x="3733800" y="3886200"/>
            <a:ext cx="1295400" cy="152400"/>
          </a:xfrm>
          <a:prstGeom prst="leftArrow">
            <a:avLst>
              <a:gd name="adj1" fmla="val 50000"/>
              <a:gd name="adj2" fmla="val 212500"/>
            </a:avLst>
          </a:prstGeom>
          <a:solidFill>
            <a:schemeClr val="accent1"/>
          </a:solidFill>
          <a:ln w="9525">
            <a:solidFill>
              <a:srgbClr val="D60427"/>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6" name="Group 92">
            <a:extLst>
              <a:ext uri="{FF2B5EF4-FFF2-40B4-BE49-F238E27FC236}">
                <a16:creationId xmlns:a16="http://schemas.microsoft.com/office/drawing/2014/main" id="{405C726C-6A0D-4890-A019-6DEC4C2A5F8B}"/>
              </a:ext>
            </a:extLst>
          </p:cNvPr>
          <p:cNvGrpSpPr>
            <a:grpSpLocks/>
          </p:cNvGrpSpPr>
          <p:nvPr/>
        </p:nvGrpSpPr>
        <p:grpSpPr bwMode="auto">
          <a:xfrm>
            <a:off x="838200" y="1981200"/>
            <a:ext cx="2057400" cy="4267200"/>
            <a:chOff x="528" y="1248"/>
            <a:chExt cx="1296" cy="2688"/>
          </a:xfrm>
        </p:grpSpPr>
        <p:grpSp>
          <p:nvGrpSpPr>
            <p:cNvPr id="148494" name="Group 88">
              <a:extLst>
                <a:ext uri="{FF2B5EF4-FFF2-40B4-BE49-F238E27FC236}">
                  <a16:creationId xmlns:a16="http://schemas.microsoft.com/office/drawing/2014/main" id="{194C6605-0129-4028-B5AF-45C926A530E9}"/>
                </a:ext>
              </a:extLst>
            </p:cNvPr>
            <p:cNvGrpSpPr>
              <a:grpSpLocks/>
            </p:cNvGrpSpPr>
            <p:nvPr/>
          </p:nvGrpSpPr>
          <p:grpSpPr bwMode="auto">
            <a:xfrm>
              <a:off x="528" y="1248"/>
              <a:ext cx="1296" cy="2688"/>
              <a:chOff x="528" y="1248"/>
              <a:chExt cx="1296" cy="2688"/>
            </a:xfrm>
          </p:grpSpPr>
          <p:grpSp>
            <p:nvGrpSpPr>
              <p:cNvPr id="148497" name="Group 60">
                <a:extLst>
                  <a:ext uri="{FF2B5EF4-FFF2-40B4-BE49-F238E27FC236}">
                    <a16:creationId xmlns:a16="http://schemas.microsoft.com/office/drawing/2014/main" id="{8F5C48EC-F751-4BC8-9995-42CB31187F23}"/>
                  </a:ext>
                </a:extLst>
              </p:cNvPr>
              <p:cNvGrpSpPr>
                <a:grpSpLocks/>
              </p:cNvGrpSpPr>
              <p:nvPr/>
            </p:nvGrpSpPr>
            <p:grpSpPr bwMode="auto">
              <a:xfrm>
                <a:off x="528" y="2016"/>
                <a:ext cx="960" cy="250"/>
                <a:chOff x="624" y="1536"/>
                <a:chExt cx="624" cy="250"/>
              </a:xfrm>
            </p:grpSpPr>
            <p:sp>
              <p:nvSpPr>
                <p:cNvPr id="148503" name="Line 57">
                  <a:extLst>
                    <a:ext uri="{FF2B5EF4-FFF2-40B4-BE49-F238E27FC236}">
                      <a16:creationId xmlns:a16="http://schemas.microsoft.com/office/drawing/2014/main" id="{D7B9C26E-5F5A-44AD-914C-8E1F9C852BDA}"/>
                    </a:ext>
                  </a:extLst>
                </p:cNvPr>
                <p:cNvSpPr>
                  <a:spLocks noChangeShapeType="1"/>
                </p:cNvSpPr>
                <p:nvPr/>
              </p:nvSpPr>
              <p:spPr bwMode="auto">
                <a:xfrm>
                  <a:off x="624" y="1632"/>
                  <a:ext cx="192"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8504" name="Line 58">
                  <a:extLst>
                    <a:ext uri="{FF2B5EF4-FFF2-40B4-BE49-F238E27FC236}">
                      <a16:creationId xmlns:a16="http://schemas.microsoft.com/office/drawing/2014/main" id="{B25A7AFF-84B9-4D0E-BEAF-5B5FA9E9E697}"/>
                    </a:ext>
                  </a:extLst>
                </p:cNvPr>
                <p:cNvSpPr>
                  <a:spLocks noChangeShapeType="1"/>
                </p:cNvSpPr>
                <p:nvPr/>
              </p:nvSpPr>
              <p:spPr bwMode="auto">
                <a:xfrm flipH="1" flipV="1">
                  <a:off x="1056" y="1632"/>
                  <a:ext cx="192"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8505" name="Rectangle 59">
                  <a:extLst>
                    <a:ext uri="{FF2B5EF4-FFF2-40B4-BE49-F238E27FC236}">
                      <a16:creationId xmlns:a16="http://schemas.microsoft.com/office/drawing/2014/main" id="{F02201AE-CAD9-4DAD-8782-CC258967257D}"/>
                    </a:ext>
                  </a:extLst>
                </p:cNvPr>
                <p:cNvSpPr>
                  <a:spLocks noChangeArrowheads="1"/>
                </p:cNvSpPr>
                <p:nvPr/>
              </p:nvSpPr>
              <p:spPr bwMode="auto">
                <a:xfrm>
                  <a:off x="864" y="1536"/>
                  <a:ext cx="1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b="1" i="1">
                      <a:solidFill>
                        <a:srgbClr val="FC0A0A"/>
                      </a:solidFill>
                      <a:latin typeface="宋体" panose="02010600030101010101" pitchFamily="2" charset="-122"/>
                      <a:cs typeface="Times New Roman" panose="02020603050405020304" pitchFamily="18" charset="0"/>
                    </a:rPr>
                    <a:t>θ</a:t>
                  </a:r>
                </a:p>
              </p:txBody>
            </p:sp>
          </p:grpSp>
          <p:grpSp>
            <p:nvGrpSpPr>
              <p:cNvPr id="148498" name="Group 83">
                <a:extLst>
                  <a:ext uri="{FF2B5EF4-FFF2-40B4-BE49-F238E27FC236}">
                    <a16:creationId xmlns:a16="http://schemas.microsoft.com/office/drawing/2014/main" id="{E5D0799B-F99E-49F3-B791-A2EA7BC507E0}"/>
                  </a:ext>
                </a:extLst>
              </p:cNvPr>
              <p:cNvGrpSpPr>
                <a:grpSpLocks/>
              </p:cNvGrpSpPr>
              <p:nvPr/>
            </p:nvGrpSpPr>
            <p:grpSpPr bwMode="auto">
              <a:xfrm>
                <a:off x="816" y="1248"/>
                <a:ext cx="1008" cy="2688"/>
                <a:chOff x="816" y="1248"/>
                <a:chExt cx="1008" cy="2688"/>
              </a:xfrm>
            </p:grpSpPr>
            <p:sp>
              <p:nvSpPr>
                <p:cNvPr id="148499" name="Line 49">
                  <a:extLst>
                    <a:ext uri="{FF2B5EF4-FFF2-40B4-BE49-F238E27FC236}">
                      <a16:creationId xmlns:a16="http://schemas.microsoft.com/office/drawing/2014/main" id="{85F16C95-764F-4A01-8340-6D1FA11418D7}"/>
                    </a:ext>
                  </a:extLst>
                </p:cNvPr>
                <p:cNvSpPr>
                  <a:spLocks noChangeShapeType="1"/>
                </p:cNvSpPr>
                <p:nvPr/>
              </p:nvSpPr>
              <p:spPr bwMode="auto">
                <a:xfrm>
                  <a:off x="816" y="1278"/>
                  <a:ext cx="0" cy="265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0" name="Line 50">
                  <a:extLst>
                    <a:ext uri="{FF2B5EF4-FFF2-40B4-BE49-F238E27FC236}">
                      <a16:creationId xmlns:a16="http://schemas.microsoft.com/office/drawing/2014/main" id="{D0BBD1D8-C9DA-43AC-9CCC-406423CF7C5D}"/>
                    </a:ext>
                  </a:extLst>
                </p:cNvPr>
                <p:cNvSpPr>
                  <a:spLocks noChangeShapeType="1"/>
                </p:cNvSpPr>
                <p:nvPr/>
              </p:nvSpPr>
              <p:spPr bwMode="auto">
                <a:xfrm>
                  <a:off x="1188" y="1278"/>
                  <a:ext cx="0" cy="265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1" name="Line 51">
                  <a:extLst>
                    <a:ext uri="{FF2B5EF4-FFF2-40B4-BE49-F238E27FC236}">
                      <a16:creationId xmlns:a16="http://schemas.microsoft.com/office/drawing/2014/main" id="{B219B5B0-D7A2-4565-A732-2500C9F82AFC}"/>
                    </a:ext>
                  </a:extLst>
                </p:cNvPr>
                <p:cNvSpPr>
                  <a:spLocks noChangeShapeType="1"/>
                </p:cNvSpPr>
                <p:nvPr/>
              </p:nvSpPr>
              <p:spPr bwMode="auto">
                <a:xfrm>
                  <a:off x="1824" y="1278"/>
                  <a:ext cx="0" cy="265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2" name="Line 71">
                  <a:extLst>
                    <a:ext uri="{FF2B5EF4-FFF2-40B4-BE49-F238E27FC236}">
                      <a16:creationId xmlns:a16="http://schemas.microsoft.com/office/drawing/2014/main" id="{FF834CDB-8B31-4715-8A29-4E2BBC85F60B}"/>
                    </a:ext>
                  </a:extLst>
                </p:cNvPr>
                <p:cNvSpPr>
                  <a:spLocks noChangeShapeType="1"/>
                </p:cNvSpPr>
                <p:nvPr/>
              </p:nvSpPr>
              <p:spPr bwMode="auto">
                <a:xfrm>
                  <a:off x="1440" y="1248"/>
                  <a:ext cx="0" cy="2688"/>
                </a:xfrm>
                <a:prstGeom prst="line">
                  <a:avLst/>
                </a:prstGeom>
                <a:noFill/>
                <a:ln w="9525">
                  <a:solidFill>
                    <a:srgbClr val="040408"/>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48495" name="Rectangle 89">
              <a:extLst>
                <a:ext uri="{FF2B5EF4-FFF2-40B4-BE49-F238E27FC236}">
                  <a16:creationId xmlns:a16="http://schemas.microsoft.com/office/drawing/2014/main" id="{49C4C61B-0D22-464A-BCD6-745638CDC4B7}"/>
                </a:ext>
              </a:extLst>
            </p:cNvPr>
            <p:cNvSpPr>
              <a:spLocks noChangeArrowheads="1"/>
            </p:cNvSpPr>
            <p:nvPr/>
          </p:nvSpPr>
          <p:spPr bwMode="auto">
            <a:xfrm>
              <a:off x="816" y="1872"/>
              <a:ext cx="384" cy="96"/>
            </a:xfrm>
            <a:prstGeom prst="rect">
              <a:avLst/>
            </a:prstGeom>
            <a:solidFill>
              <a:schemeClr val="accent1"/>
            </a:solidFill>
            <a:ln w="9525">
              <a:solidFill>
                <a:srgbClr val="FC0A0A"/>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8496" name="Rectangle 90">
              <a:extLst>
                <a:ext uri="{FF2B5EF4-FFF2-40B4-BE49-F238E27FC236}">
                  <a16:creationId xmlns:a16="http://schemas.microsoft.com/office/drawing/2014/main" id="{DC860489-D6ED-4268-9C4B-0CDCD6EE999C}"/>
                </a:ext>
              </a:extLst>
            </p:cNvPr>
            <p:cNvSpPr>
              <a:spLocks noChangeArrowheads="1"/>
            </p:cNvSpPr>
            <p:nvPr/>
          </p:nvSpPr>
          <p:spPr bwMode="auto">
            <a:xfrm>
              <a:off x="1440" y="1872"/>
              <a:ext cx="384" cy="96"/>
            </a:xfrm>
            <a:prstGeom prst="rect">
              <a:avLst/>
            </a:prstGeom>
            <a:solidFill>
              <a:schemeClr val="accent1"/>
            </a:solidFill>
            <a:ln w="9525">
              <a:solidFill>
                <a:srgbClr val="FC0A0A"/>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ppt_h/2"/>
                                          </p:val>
                                        </p:tav>
                                        <p:tav tm="100000">
                                          <p:val>
                                            <p:strVal val="#ppt_y"/>
                                          </p:val>
                                        </p:tav>
                                      </p:tavLst>
                                    </p:anim>
                                    <p:anim calcmode="lin" valueType="num">
                                      <p:cBhvr>
                                        <p:cTn id="14" dur="500" fill="hold"/>
                                        <p:tgtEl>
                                          <p:spTgt spid="10"/>
                                        </p:tgtEl>
                                        <p:attrNameLst>
                                          <p:attrName>ppt_w</p:attrName>
                                        </p:attrNameLst>
                                      </p:cBhvr>
                                      <p:tavLst>
                                        <p:tav tm="0">
                                          <p:val>
                                            <p:strVal val="#ppt_w"/>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1" fill="hold" nodeType="clickEffect">
                                  <p:stCondLst>
                                    <p:cond delay="0"/>
                                  </p:stCondLst>
                                  <p:childTnLst>
                                    <p:set>
                                      <p:cBhvr>
                                        <p:cTn id="19" dur="1" fill="hold">
                                          <p:stCondLst>
                                            <p:cond delay="0"/>
                                          </p:stCondLst>
                                        </p:cTn>
                                        <p:tgtEl>
                                          <p:spTgt spid="118798"/>
                                        </p:tgtEl>
                                        <p:attrNameLst>
                                          <p:attrName>style.visibility</p:attrName>
                                        </p:attrNameLst>
                                      </p:cBhvr>
                                      <p:to>
                                        <p:strVal val="visible"/>
                                      </p:to>
                                    </p:set>
                                    <p:anim calcmode="lin" valueType="num">
                                      <p:cBhvr additive="base">
                                        <p:cTn id="20" dur="500" fill="hold"/>
                                        <p:tgtEl>
                                          <p:spTgt spid="118798"/>
                                        </p:tgtEl>
                                        <p:attrNameLst>
                                          <p:attrName>ppt_x</p:attrName>
                                        </p:attrNameLst>
                                      </p:cBhvr>
                                      <p:tavLst>
                                        <p:tav tm="0">
                                          <p:val>
                                            <p:strVal val="#ppt_x"/>
                                          </p:val>
                                        </p:tav>
                                        <p:tav tm="100000">
                                          <p:val>
                                            <p:strVal val="#ppt_x"/>
                                          </p:val>
                                        </p:tav>
                                      </p:tavLst>
                                    </p:anim>
                                    <p:anim calcmode="lin" valueType="num">
                                      <p:cBhvr additive="base">
                                        <p:cTn id="21" dur="500" fill="hold"/>
                                        <p:tgtEl>
                                          <p:spTgt spid="118798"/>
                                        </p:tgtEl>
                                        <p:attrNameLst>
                                          <p:attrName>ppt_y</p:attrName>
                                        </p:attrNameLst>
                                      </p:cBhvr>
                                      <p:tavLst>
                                        <p:tav tm="0">
                                          <p:val>
                                            <p:strVal val="0-#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2"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ppt_x</p:attrName>
                                        </p:attrNameLst>
                                      </p:cBhvr>
                                      <p:tavLst>
                                        <p:tav tm="0">
                                          <p:val>
                                            <p:strVal val="#ppt_x+#ppt_w/2"/>
                                          </p:val>
                                        </p:tav>
                                        <p:tav tm="100000">
                                          <p:val>
                                            <p:strVal val="#ppt_x"/>
                                          </p:val>
                                        </p:tav>
                                      </p:tavLst>
                                    </p:anim>
                                    <p:anim calcmode="lin" valueType="num">
                                      <p:cBhvr>
                                        <p:cTn id="27" dur="500" fill="hold"/>
                                        <p:tgtEl>
                                          <p:spTgt spid="11"/>
                                        </p:tgtEl>
                                        <p:attrNameLst>
                                          <p:attrName>ppt_y</p:attrName>
                                        </p:attrNameLst>
                                      </p:cBhvr>
                                      <p:tavLst>
                                        <p:tav tm="0">
                                          <p:val>
                                            <p:strVal val="#ppt_y"/>
                                          </p:val>
                                        </p:tav>
                                        <p:tav tm="100000">
                                          <p:val>
                                            <p:strVal val="#ppt_y"/>
                                          </p:val>
                                        </p:tav>
                                      </p:tavLst>
                                    </p:anim>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18791"/>
                                        </p:tgtEl>
                                        <p:attrNameLst>
                                          <p:attrName>style.visibility</p:attrName>
                                        </p:attrNameLst>
                                      </p:cBhvr>
                                      <p:to>
                                        <p:strVal val="visible"/>
                                      </p:to>
                                    </p:set>
                                    <p:animEffect transition="in" filter="blinds(horizontal)">
                                      <p:cBhvr>
                                        <p:cTn id="34" dur="500"/>
                                        <p:tgtEl>
                                          <p:spTgt spid="11879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2" fill="hold" grpId="0" nodeType="clickEffect">
                                  <p:stCondLst>
                                    <p:cond delay="0"/>
                                  </p:stCondLst>
                                  <p:childTnLst>
                                    <p:set>
                                      <p:cBhvr>
                                        <p:cTn id="38" dur="1" fill="hold">
                                          <p:stCondLst>
                                            <p:cond delay="0"/>
                                          </p:stCondLst>
                                        </p:cTn>
                                        <p:tgtEl>
                                          <p:spTgt spid="118871"/>
                                        </p:tgtEl>
                                        <p:attrNameLst>
                                          <p:attrName>style.visibility</p:attrName>
                                        </p:attrNameLst>
                                      </p:cBhvr>
                                      <p:to>
                                        <p:strVal val="visible"/>
                                      </p:to>
                                    </p:set>
                                    <p:anim calcmode="lin" valueType="num">
                                      <p:cBhvr>
                                        <p:cTn id="39" dur="500" fill="hold"/>
                                        <p:tgtEl>
                                          <p:spTgt spid="118871"/>
                                        </p:tgtEl>
                                        <p:attrNameLst>
                                          <p:attrName>ppt_x</p:attrName>
                                        </p:attrNameLst>
                                      </p:cBhvr>
                                      <p:tavLst>
                                        <p:tav tm="0">
                                          <p:val>
                                            <p:strVal val="#ppt_x+#ppt_w/2"/>
                                          </p:val>
                                        </p:tav>
                                        <p:tav tm="100000">
                                          <p:val>
                                            <p:strVal val="#ppt_x"/>
                                          </p:val>
                                        </p:tav>
                                      </p:tavLst>
                                    </p:anim>
                                    <p:anim calcmode="lin" valueType="num">
                                      <p:cBhvr>
                                        <p:cTn id="40" dur="500" fill="hold"/>
                                        <p:tgtEl>
                                          <p:spTgt spid="118871"/>
                                        </p:tgtEl>
                                        <p:attrNameLst>
                                          <p:attrName>ppt_y</p:attrName>
                                        </p:attrNameLst>
                                      </p:cBhvr>
                                      <p:tavLst>
                                        <p:tav tm="0">
                                          <p:val>
                                            <p:strVal val="#ppt_y"/>
                                          </p:val>
                                        </p:tav>
                                        <p:tav tm="100000">
                                          <p:val>
                                            <p:strVal val="#ppt_y"/>
                                          </p:val>
                                        </p:tav>
                                      </p:tavLst>
                                    </p:anim>
                                    <p:anim calcmode="lin" valueType="num">
                                      <p:cBhvr>
                                        <p:cTn id="41" dur="500" fill="hold"/>
                                        <p:tgtEl>
                                          <p:spTgt spid="118871"/>
                                        </p:tgtEl>
                                        <p:attrNameLst>
                                          <p:attrName>ppt_w</p:attrName>
                                        </p:attrNameLst>
                                      </p:cBhvr>
                                      <p:tavLst>
                                        <p:tav tm="0">
                                          <p:val>
                                            <p:fltVal val="0"/>
                                          </p:val>
                                        </p:tav>
                                        <p:tav tm="100000">
                                          <p:val>
                                            <p:strVal val="#ppt_w"/>
                                          </p:val>
                                        </p:tav>
                                      </p:tavLst>
                                    </p:anim>
                                    <p:anim calcmode="lin" valueType="num">
                                      <p:cBhvr>
                                        <p:cTn id="42" dur="500" fill="hold"/>
                                        <p:tgtEl>
                                          <p:spTgt spid="118871"/>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8864"/>
                                        </p:tgtEl>
                                        <p:attrNameLst>
                                          <p:attrName>style.visibility</p:attrName>
                                        </p:attrNameLst>
                                      </p:cBhvr>
                                      <p:to>
                                        <p:strVal val="visible"/>
                                      </p:to>
                                    </p:set>
                                    <p:animEffect transition="in" filter="blinds(horizontal)">
                                      <p:cBhvr>
                                        <p:cTn id="52" dur="500"/>
                                        <p:tgtEl>
                                          <p:spTgt spid="11886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linds(horizontal)">
                                      <p:cBhvr>
                                        <p:cTn id="62" dur="500"/>
                                        <p:tgtEl>
                                          <p:spTgt spid="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linds(horizontal)">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64" grpId="0" animBg="1"/>
      <p:bldP spid="11887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EFE97ED3-DD97-40DC-A1BF-384AA9C2E8EF}"/>
              </a:ext>
            </a:extLst>
          </p:cNvPr>
          <p:cNvSpPr>
            <a:spLocks noGrp="1" noChangeArrowheads="1"/>
          </p:cNvSpPr>
          <p:nvPr>
            <p:ph type="title"/>
          </p:nvPr>
        </p:nvSpPr>
        <p:spPr>
          <a:xfrm>
            <a:off x="609600" y="304800"/>
            <a:ext cx="7772400" cy="685800"/>
          </a:xfrm>
        </p:spPr>
        <p:txBody>
          <a:bodyPr/>
          <a:lstStyle/>
          <a:p>
            <a:pPr algn="ctr" eaLnBrk="1" hangingPunct="1"/>
            <a:r>
              <a:rPr lang="en-US" altLang="zh-CN" sz="3200" b="1">
                <a:solidFill>
                  <a:srgbClr val="040408"/>
                </a:solidFill>
                <a:latin typeface="宋体" panose="02010600030101010101" pitchFamily="2" charset="-122"/>
              </a:rPr>
              <a:t>§4.2 </a:t>
            </a:r>
            <a:r>
              <a:rPr lang="zh-CN" altLang="en-US" sz="3200" b="1">
                <a:solidFill>
                  <a:srgbClr val="040408"/>
                </a:solidFill>
                <a:latin typeface="宋体" panose="02010600030101010101" pitchFamily="2" charset="-122"/>
              </a:rPr>
              <a:t>三相</a:t>
            </a:r>
            <a:r>
              <a:rPr lang="zh-CN" altLang="en-US" sz="3200" b="1">
                <a:solidFill>
                  <a:srgbClr val="040408"/>
                </a:solidFill>
                <a:latin typeface="Times New Roman" panose="02020603050405020304" pitchFamily="18" charset="0"/>
              </a:rPr>
              <a:t>交流调压电路</a:t>
            </a:r>
          </a:p>
        </p:txBody>
      </p:sp>
      <p:grpSp>
        <p:nvGrpSpPr>
          <p:cNvPr id="149507" name="Group 6">
            <a:extLst>
              <a:ext uri="{FF2B5EF4-FFF2-40B4-BE49-F238E27FC236}">
                <a16:creationId xmlns:a16="http://schemas.microsoft.com/office/drawing/2014/main" id="{397B8FD2-F515-4D9A-B3C3-0973175E7239}"/>
              </a:ext>
            </a:extLst>
          </p:cNvPr>
          <p:cNvGrpSpPr>
            <a:grpSpLocks/>
          </p:cNvGrpSpPr>
          <p:nvPr/>
        </p:nvGrpSpPr>
        <p:grpSpPr bwMode="auto">
          <a:xfrm>
            <a:off x="1219200" y="1219200"/>
            <a:ext cx="6858000" cy="5410200"/>
            <a:chOff x="2388" y="1281"/>
            <a:chExt cx="9312" cy="6396"/>
          </a:xfrm>
        </p:grpSpPr>
        <p:sp>
          <p:nvSpPr>
            <p:cNvPr id="149512" name="Rectangle 7">
              <a:extLst>
                <a:ext uri="{FF2B5EF4-FFF2-40B4-BE49-F238E27FC236}">
                  <a16:creationId xmlns:a16="http://schemas.microsoft.com/office/drawing/2014/main" id="{DD30E4C1-A3FF-4812-A1AC-50D8F41A3F92}"/>
                </a:ext>
              </a:extLst>
            </p:cNvPr>
            <p:cNvSpPr>
              <a:spLocks noChangeArrowheads="1"/>
            </p:cNvSpPr>
            <p:nvPr/>
          </p:nvSpPr>
          <p:spPr bwMode="auto">
            <a:xfrm>
              <a:off x="2700" y="1281"/>
              <a:ext cx="9000" cy="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zh-CN" altLang="zh-CN" sz="1000">
                <a:latin typeface="Times New Roman" panose="02020603050405020304" pitchFamily="18" charset="0"/>
              </a:endParaRPr>
            </a:p>
          </p:txBody>
        </p:sp>
        <p:pic>
          <p:nvPicPr>
            <p:cNvPr id="149513" name="Picture 8">
              <a:extLst>
                <a:ext uri="{FF2B5EF4-FFF2-40B4-BE49-F238E27FC236}">
                  <a16:creationId xmlns:a16="http://schemas.microsoft.com/office/drawing/2014/main" id="{00CB03A0-6970-42CD-90CE-B80CCB86C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 y="1440"/>
              <a:ext cx="9120" cy="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sp>
        <p:nvSpPr>
          <p:cNvPr id="124938" name="Rectangle 10">
            <a:extLst>
              <a:ext uri="{FF2B5EF4-FFF2-40B4-BE49-F238E27FC236}">
                <a16:creationId xmlns:a16="http://schemas.microsoft.com/office/drawing/2014/main" id="{2B283C76-ED3B-42E8-B8DC-CBA677F11E1F}"/>
              </a:ext>
            </a:extLst>
          </p:cNvPr>
          <p:cNvSpPr>
            <a:spLocks noChangeArrowheads="1"/>
          </p:cNvSpPr>
          <p:nvPr/>
        </p:nvSpPr>
        <p:spPr bwMode="auto">
          <a:xfrm>
            <a:off x="457200" y="2133600"/>
            <a:ext cx="91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星形</a:t>
            </a:r>
          </a:p>
          <a:p>
            <a:pPr algn="ctr" eaLnBrk="1" hangingPunct="1"/>
            <a:r>
              <a:rPr lang="zh-CN" altLang="en-US">
                <a:solidFill>
                  <a:srgbClr val="040408"/>
                </a:solidFill>
              </a:rPr>
              <a:t>联接</a:t>
            </a:r>
          </a:p>
        </p:txBody>
      </p:sp>
      <p:sp>
        <p:nvSpPr>
          <p:cNvPr id="124939" name="Rectangle 11">
            <a:extLst>
              <a:ext uri="{FF2B5EF4-FFF2-40B4-BE49-F238E27FC236}">
                <a16:creationId xmlns:a16="http://schemas.microsoft.com/office/drawing/2014/main" id="{8AE02473-D41C-4CC4-A407-BF3B387CA677}"/>
              </a:ext>
            </a:extLst>
          </p:cNvPr>
          <p:cNvSpPr>
            <a:spLocks noChangeArrowheads="1"/>
          </p:cNvSpPr>
          <p:nvPr/>
        </p:nvSpPr>
        <p:spPr bwMode="auto">
          <a:xfrm>
            <a:off x="7848600" y="1905000"/>
            <a:ext cx="914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线路控制</a:t>
            </a:r>
          </a:p>
          <a:p>
            <a:pPr algn="ctr" eaLnBrk="1" hangingPunct="1"/>
            <a:r>
              <a:rPr lang="zh-CN" altLang="en-US">
                <a:solidFill>
                  <a:srgbClr val="040408"/>
                </a:solidFill>
              </a:rPr>
              <a:t>三角形</a:t>
            </a:r>
          </a:p>
          <a:p>
            <a:pPr algn="ctr" eaLnBrk="1" hangingPunct="1"/>
            <a:r>
              <a:rPr lang="zh-CN" altLang="en-US">
                <a:solidFill>
                  <a:srgbClr val="040408"/>
                </a:solidFill>
              </a:rPr>
              <a:t>联接</a:t>
            </a:r>
          </a:p>
        </p:txBody>
      </p:sp>
      <p:sp>
        <p:nvSpPr>
          <p:cNvPr id="124940" name="Rectangle 12">
            <a:extLst>
              <a:ext uri="{FF2B5EF4-FFF2-40B4-BE49-F238E27FC236}">
                <a16:creationId xmlns:a16="http://schemas.microsoft.com/office/drawing/2014/main" id="{C17241C8-39C8-4B40-9F37-60D044C7F533}"/>
              </a:ext>
            </a:extLst>
          </p:cNvPr>
          <p:cNvSpPr>
            <a:spLocks noChangeArrowheads="1"/>
          </p:cNvSpPr>
          <p:nvPr/>
        </p:nvSpPr>
        <p:spPr bwMode="auto">
          <a:xfrm>
            <a:off x="381000" y="4267200"/>
            <a:ext cx="914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支路控制</a:t>
            </a:r>
          </a:p>
          <a:p>
            <a:pPr algn="ctr" eaLnBrk="1" hangingPunct="1"/>
            <a:r>
              <a:rPr lang="zh-CN" altLang="en-US">
                <a:solidFill>
                  <a:srgbClr val="040408"/>
                </a:solidFill>
              </a:rPr>
              <a:t>三角形</a:t>
            </a:r>
          </a:p>
          <a:p>
            <a:pPr algn="ctr" eaLnBrk="1" hangingPunct="1"/>
            <a:r>
              <a:rPr lang="zh-CN" altLang="en-US">
                <a:solidFill>
                  <a:srgbClr val="040408"/>
                </a:solidFill>
              </a:rPr>
              <a:t>联接</a:t>
            </a:r>
          </a:p>
        </p:txBody>
      </p:sp>
      <p:sp>
        <p:nvSpPr>
          <p:cNvPr id="124941" name="Rectangle 13">
            <a:extLst>
              <a:ext uri="{FF2B5EF4-FFF2-40B4-BE49-F238E27FC236}">
                <a16:creationId xmlns:a16="http://schemas.microsoft.com/office/drawing/2014/main" id="{94681F11-B108-470F-948F-22D5A5C9E540}"/>
              </a:ext>
            </a:extLst>
          </p:cNvPr>
          <p:cNvSpPr>
            <a:spLocks noChangeArrowheads="1"/>
          </p:cNvSpPr>
          <p:nvPr/>
        </p:nvSpPr>
        <p:spPr bwMode="auto">
          <a:xfrm>
            <a:off x="8077200" y="4191000"/>
            <a:ext cx="914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中点控制</a:t>
            </a:r>
          </a:p>
          <a:p>
            <a:pPr algn="ctr" eaLnBrk="1" hangingPunct="1"/>
            <a:r>
              <a:rPr lang="zh-CN" altLang="en-US">
                <a:solidFill>
                  <a:srgbClr val="040408"/>
                </a:solidFill>
              </a:rPr>
              <a:t>三角形</a:t>
            </a:r>
          </a:p>
          <a:p>
            <a:pPr algn="ctr" eaLnBrk="1" hangingPunct="1"/>
            <a:r>
              <a:rPr lang="zh-CN" altLang="en-US">
                <a:solidFill>
                  <a:srgbClr val="040408"/>
                </a:solidFill>
              </a:rPr>
              <a:t>联接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38"/>
                                        </p:tgtEl>
                                        <p:attrNameLst>
                                          <p:attrName>style.visibility</p:attrName>
                                        </p:attrNameLst>
                                      </p:cBhvr>
                                      <p:to>
                                        <p:strVal val="visible"/>
                                      </p:to>
                                    </p:set>
                                    <p:animEffect transition="in" filter="blinds(horizontal)">
                                      <p:cBhvr>
                                        <p:cTn id="7" dur="500"/>
                                        <p:tgtEl>
                                          <p:spTgt spid="124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4939"/>
                                        </p:tgtEl>
                                        <p:attrNameLst>
                                          <p:attrName>style.visibility</p:attrName>
                                        </p:attrNameLst>
                                      </p:cBhvr>
                                      <p:to>
                                        <p:strVal val="visible"/>
                                      </p:to>
                                    </p:set>
                                    <p:animEffect transition="in" filter="blinds(horizontal)">
                                      <p:cBhvr>
                                        <p:cTn id="12" dur="500"/>
                                        <p:tgtEl>
                                          <p:spTgt spid="1249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4940"/>
                                        </p:tgtEl>
                                        <p:attrNameLst>
                                          <p:attrName>style.visibility</p:attrName>
                                        </p:attrNameLst>
                                      </p:cBhvr>
                                      <p:to>
                                        <p:strVal val="visible"/>
                                      </p:to>
                                    </p:set>
                                    <p:animEffect transition="in" filter="blinds(horizontal)">
                                      <p:cBhvr>
                                        <p:cTn id="17" dur="500"/>
                                        <p:tgtEl>
                                          <p:spTgt spid="1249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4941"/>
                                        </p:tgtEl>
                                        <p:attrNameLst>
                                          <p:attrName>style.visibility</p:attrName>
                                        </p:attrNameLst>
                                      </p:cBhvr>
                                      <p:to>
                                        <p:strVal val="visible"/>
                                      </p:to>
                                    </p:set>
                                    <p:animEffect transition="in" filter="blinds(horizontal)">
                                      <p:cBhvr>
                                        <p:cTn id="22" dur="500"/>
                                        <p:tgtEl>
                                          <p:spTgt spid="124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8" grpId="0" autoUpdateAnimBg="0"/>
      <p:bldP spid="124939" grpId="0" autoUpdateAnimBg="0"/>
      <p:bldP spid="124940" grpId="0" autoUpdateAnimBg="0"/>
      <p:bldP spid="124941"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a:extLst>
              <a:ext uri="{FF2B5EF4-FFF2-40B4-BE49-F238E27FC236}">
                <a16:creationId xmlns:a16="http://schemas.microsoft.com/office/drawing/2014/main" id="{F2EAE8EA-A549-4BC1-A205-682E8E2B87DB}"/>
              </a:ext>
            </a:extLst>
          </p:cNvPr>
          <p:cNvGrpSpPr>
            <a:grpSpLocks/>
          </p:cNvGrpSpPr>
          <p:nvPr/>
        </p:nvGrpSpPr>
        <p:grpSpPr bwMode="auto">
          <a:xfrm>
            <a:off x="4895850" y="2362200"/>
            <a:ext cx="3714750" cy="912813"/>
            <a:chOff x="1456" y="3180"/>
            <a:chExt cx="5850" cy="1437"/>
          </a:xfrm>
        </p:grpSpPr>
        <p:grpSp>
          <p:nvGrpSpPr>
            <p:cNvPr id="37960" name="Group 40">
              <a:extLst>
                <a:ext uri="{FF2B5EF4-FFF2-40B4-BE49-F238E27FC236}">
                  <a16:creationId xmlns:a16="http://schemas.microsoft.com/office/drawing/2014/main" id="{DFB28A7D-3E88-4C9D-9FFC-E4C6C1D61284}"/>
                </a:ext>
              </a:extLst>
            </p:cNvPr>
            <p:cNvGrpSpPr>
              <a:grpSpLocks/>
            </p:cNvGrpSpPr>
            <p:nvPr/>
          </p:nvGrpSpPr>
          <p:grpSpPr bwMode="auto">
            <a:xfrm>
              <a:off x="2040" y="3684"/>
              <a:ext cx="3132" cy="357"/>
              <a:chOff x="2040" y="3684"/>
              <a:chExt cx="3132" cy="357"/>
            </a:xfrm>
          </p:grpSpPr>
          <p:grpSp>
            <p:nvGrpSpPr>
              <p:cNvPr id="37967" name="Group 46">
                <a:extLst>
                  <a:ext uri="{FF2B5EF4-FFF2-40B4-BE49-F238E27FC236}">
                    <a16:creationId xmlns:a16="http://schemas.microsoft.com/office/drawing/2014/main" id="{27994F29-03DF-4261-8BC8-3AC05E58A8B3}"/>
                  </a:ext>
                </a:extLst>
              </p:cNvPr>
              <p:cNvGrpSpPr>
                <a:grpSpLocks/>
              </p:cNvGrpSpPr>
              <p:nvPr/>
            </p:nvGrpSpPr>
            <p:grpSpPr bwMode="auto">
              <a:xfrm>
                <a:off x="2546" y="3684"/>
                <a:ext cx="1126" cy="348"/>
                <a:chOff x="2546" y="3900"/>
                <a:chExt cx="1126" cy="348"/>
              </a:xfrm>
            </p:grpSpPr>
            <p:sp>
              <p:nvSpPr>
                <p:cNvPr id="37973" name="Rectangle 49">
                  <a:extLst>
                    <a:ext uri="{FF2B5EF4-FFF2-40B4-BE49-F238E27FC236}">
                      <a16:creationId xmlns:a16="http://schemas.microsoft.com/office/drawing/2014/main" id="{8B846053-56FA-4FBB-BBD1-B6D9E44121AD}"/>
                    </a:ext>
                  </a:extLst>
                </p:cNvPr>
                <p:cNvSpPr>
                  <a:spLocks noChangeArrowheads="1"/>
                </p:cNvSpPr>
                <p:nvPr/>
              </p:nvSpPr>
              <p:spPr bwMode="auto">
                <a:xfrm>
                  <a:off x="2546" y="3909"/>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74" name="Rectangle 48">
                  <a:extLst>
                    <a:ext uri="{FF2B5EF4-FFF2-40B4-BE49-F238E27FC236}">
                      <a16:creationId xmlns:a16="http://schemas.microsoft.com/office/drawing/2014/main" id="{19C01C83-F3F4-47BA-B0B0-03B01BEB328D}"/>
                    </a:ext>
                  </a:extLst>
                </p:cNvPr>
                <p:cNvSpPr>
                  <a:spLocks noChangeArrowheads="1"/>
                </p:cNvSpPr>
                <p:nvPr/>
              </p:nvSpPr>
              <p:spPr bwMode="auto">
                <a:xfrm>
                  <a:off x="3040" y="3906"/>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75" name="Rectangle 47">
                  <a:extLst>
                    <a:ext uri="{FF2B5EF4-FFF2-40B4-BE49-F238E27FC236}">
                      <a16:creationId xmlns:a16="http://schemas.microsoft.com/office/drawing/2014/main" id="{0E69C544-22BF-4A84-ABCA-6C92C1BFB02E}"/>
                    </a:ext>
                  </a:extLst>
                </p:cNvPr>
                <p:cNvSpPr>
                  <a:spLocks noChangeArrowheads="1"/>
                </p:cNvSpPr>
                <p:nvPr/>
              </p:nvSpPr>
              <p:spPr bwMode="auto">
                <a:xfrm>
                  <a:off x="3550" y="3900"/>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968" name="Group 42">
                <a:extLst>
                  <a:ext uri="{FF2B5EF4-FFF2-40B4-BE49-F238E27FC236}">
                    <a16:creationId xmlns:a16="http://schemas.microsoft.com/office/drawing/2014/main" id="{AAE3A417-3D1E-40A0-82CD-57662620AE43}"/>
                  </a:ext>
                </a:extLst>
              </p:cNvPr>
              <p:cNvGrpSpPr>
                <a:grpSpLocks/>
              </p:cNvGrpSpPr>
              <p:nvPr/>
            </p:nvGrpSpPr>
            <p:grpSpPr bwMode="auto">
              <a:xfrm>
                <a:off x="4046" y="3693"/>
                <a:ext cx="1126" cy="348"/>
                <a:chOff x="2546" y="3900"/>
                <a:chExt cx="1126" cy="348"/>
              </a:xfrm>
            </p:grpSpPr>
            <p:sp>
              <p:nvSpPr>
                <p:cNvPr id="37970" name="Rectangle 45">
                  <a:extLst>
                    <a:ext uri="{FF2B5EF4-FFF2-40B4-BE49-F238E27FC236}">
                      <a16:creationId xmlns:a16="http://schemas.microsoft.com/office/drawing/2014/main" id="{C355C845-06EC-4DD7-B547-AF7999676E01}"/>
                    </a:ext>
                  </a:extLst>
                </p:cNvPr>
                <p:cNvSpPr>
                  <a:spLocks noChangeArrowheads="1"/>
                </p:cNvSpPr>
                <p:nvPr/>
              </p:nvSpPr>
              <p:spPr bwMode="auto">
                <a:xfrm>
                  <a:off x="2546" y="3909"/>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71" name="Rectangle 44">
                  <a:extLst>
                    <a:ext uri="{FF2B5EF4-FFF2-40B4-BE49-F238E27FC236}">
                      <a16:creationId xmlns:a16="http://schemas.microsoft.com/office/drawing/2014/main" id="{7403F7A3-D593-449A-8917-42B5CFA504C9}"/>
                    </a:ext>
                  </a:extLst>
                </p:cNvPr>
                <p:cNvSpPr>
                  <a:spLocks noChangeArrowheads="1"/>
                </p:cNvSpPr>
                <p:nvPr/>
              </p:nvSpPr>
              <p:spPr bwMode="auto">
                <a:xfrm>
                  <a:off x="3040" y="3906"/>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72" name="Rectangle 43">
                  <a:extLst>
                    <a:ext uri="{FF2B5EF4-FFF2-40B4-BE49-F238E27FC236}">
                      <a16:creationId xmlns:a16="http://schemas.microsoft.com/office/drawing/2014/main" id="{7D7FB243-0701-4805-98F1-28C1019920D2}"/>
                    </a:ext>
                  </a:extLst>
                </p:cNvPr>
                <p:cNvSpPr>
                  <a:spLocks noChangeArrowheads="1"/>
                </p:cNvSpPr>
                <p:nvPr/>
              </p:nvSpPr>
              <p:spPr bwMode="auto">
                <a:xfrm>
                  <a:off x="3550" y="3900"/>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7969" name="Rectangle 41">
                <a:extLst>
                  <a:ext uri="{FF2B5EF4-FFF2-40B4-BE49-F238E27FC236}">
                    <a16:creationId xmlns:a16="http://schemas.microsoft.com/office/drawing/2014/main" id="{18C1DB60-3A7D-4363-8A58-796DA5E7B957}"/>
                  </a:ext>
                </a:extLst>
              </p:cNvPr>
              <p:cNvSpPr>
                <a:spLocks noChangeArrowheads="1"/>
              </p:cNvSpPr>
              <p:nvPr/>
            </p:nvSpPr>
            <p:spPr bwMode="auto">
              <a:xfrm>
                <a:off x="2040" y="3705"/>
                <a:ext cx="104" cy="315"/>
              </a:xfrm>
              <a:prstGeom prst="rect">
                <a:avLst/>
              </a:prstGeom>
              <a:solidFill>
                <a:srgbClr val="FFFFFF"/>
              </a:solidFill>
              <a:ln w="19050">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961" name="Group 34">
              <a:extLst>
                <a:ext uri="{FF2B5EF4-FFF2-40B4-BE49-F238E27FC236}">
                  <a16:creationId xmlns:a16="http://schemas.microsoft.com/office/drawing/2014/main" id="{93E11EDB-0B4D-4EA3-8E92-AE50C1238AE1}"/>
                </a:ext>
              </a:extLst>
            </p:cNvPr>
            <p:cNvGrpSpPr>
              <a:grpSpLocks/>
            </p:cNvGrpSpPr>
            <p:nvPr/>
          </p:nvGrpSpPr>
          <p:grpSpPr bwMode="auto">
            <a:xfrm>
              <a:off x="1456" y="3180"/>
              <a:ext cx="5850" cy="1437"/>
              <a:chOff x="1456" y="3180"/>
              <a:chExt cx="5850" cy="1437"/>
            </a:xfrm>
          </p:grpSpPr>
          <p:grpSp>
            <p:nvGrpSpPr>
              <p:cNvPr id="37962" name="Group 37">
                <a:extLst>
                  <a:ext uri="{FF2B5EF4-FFF2-40B4-BE49-F238E27FC236}">
                    <a16:creationId xmlns:a16="http://schemas.microsoft.com/office/drawing/2014/main" id="{C7DC5E2E-6122-4397-A7E6-09BCDF6BEFF9}"/>
                  </a:ext>
                </a:extLst>
              </p:cNvPr>
              <p:cNvGrpSpPr>
                <a:grpSpLocks/>
              </p:cNvGrpSpPr>
              <p:nvPr/>
            </p:nvGrpSpPr>
            <p:grpSpPr bwMode="auto">
              <a:xfrm>
                <a:off x="1802" y="3342"/>
                <a:ext cx="5220" cy="1275"/>
                <a:chOff x="1830" y="1380"/>
                <a:chExt cx="4904" cy="1815"/>
              </a:xfrm>
            </p:grpSpPr>
            <p:sp>
              <p:nvSpPr>
                <p:cNvPr id="37965" name="Line 39">
                  <a:extLst>
                    <a:ext uri="{FF2B5EF4-FFF2-40B4-BE49-F238E27FC236}">
                      <a16:creationId xmlns:a16="http://schemas.microsoft.com/office/drawing/2014/main" id="{FC313CD9-6FDB-40E5-8A6F-F49897D9EBCB}"/>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66" name="Line 38">
                  <a:extLst>
                    <a:ext uri="{FF2B5EF4-FFF2-40B4-BE49-F238E27FC236}">
                      <a16:creationId xmlns:a16="http://schemas.microsoft.com/office/drawing/2014/main" id="{E20B8729-F1B4-4215-8E64-36DDC654C29B}"/>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7963" name="Rectangle 36">
                <a:extLst>
                  <a:ext uri="{FF2B5EF4-FFF2-40B4-BE49-F238E27FC236}">
                    <a16:creationId xmlns:a16="http://schemas.microsoft.com/office/drawing/2014/main" id="{B23F6658-3CAC-4FA2-82A5-CB8A98E0D837}"/>
                  </a:ext>
                </a:extLst>
              </p:cNvPr>
              <p:cNvSpPr>
                <a:spLocks noChangeArrowheads="1"/>
              </p:cNvSpPr>
              <p:nvPr/>
            </p:nvSpPr>
            <p:spPr bwMode="auto">
              <a:xfrm>
                <a:off x="1456" y="318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ug</a:t>
                </a:r>
                <a:endParaRPr lang="en-US" altLang="zh-CN" sz="1600">
                  <a:solidFill>
                    <a:srgbClr val="040408"/>
                  </a:solidFill>
                </a:endParaRPr>
              </a:p>
              <a:p>
                <a:endParaRPr lang="en-US" altLang="zh-CN" sz="1600">
                  <a:solidFill>
                    <a:srgbClr val="040408"/>
                  </a:solidFill>
                  <a:latin typeface="Times New Roman" panose="02020603050405020304" pitchFamily="18" charset="0"/>
                </a:endParaRPr>
              </a:p>
            </p:txBody>
          </p:sp>
          <p:sp>
            <p:nvSpPr>
              <p:cNvPr id="37964" name="Rectangle 35">
                <a:extLst>
                  <a:ext uri="{FF2B5EF4-FFF2-40B4-BE49-F238E27FC236}">
                    <a16:creationId xmlns:a16="http://schemas.microsoft.com/office/drawing/2014/main" id="{10B62171-DF8C-4AA6-B3E4-335CABD15FBA}"/>
                  </a:ext>
                </a:extLst>
              </p:cNvPr>
              <p:cNvSpPr>
                <a:spLocks noChangeArrowheads="1"/>
              </p:cNvSpPr>
              <p:nvPr/>
            </p:nvSpPr>
            <p:spPr bwMode="auto">
              <a:xfrm>
                <a:off x="6572" y="381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a:t>
                </a:r>
                <a:r>
                  <a:rPr lang="en-US" altLang="zh-CN" sz="1600">
                    <a:solidFill>
                      <a:srgbClr val="040408"/>
                    </a:solidFill>
                  </a:rPr>
                  <a:t>t</a:t>
                </a:r>
                <a:endParaRPr lang="en-US" altLang="zh-CN" sz="1600">
                  <a:solidFill>
                    <a:srgbClr val="040408"/>
                  </a:solidFill>
                  <a:latin typeface="Times New Roman" panose="02020603050405020304" pitchFamily="18" charset="0"/>
                </a:endParaRPr>
              </a:p>
              <a:p>
                <a:endParaRPr lang="en-US" altLang="zh-CN" sz="1600">
                  <a:solidFill>
                    <a:srgbClr val="040408"/>
                  </a:solidFill>
                  <a:latin typeface="Times New Roman" panose="02020603050405020304" pitchFamily="18" charset="0"/>
                </a:endParaRPr>
              </a:p>
            </p:txBody>
          </p:sp>
        </p:grpSp>
      </p:grpSp>
      <p:sp>
        <p:nvSpPr>
          <p:cNvPr id="37892" name="Rectangle 2">
            <a:extLst>
              <a:ext uri="{FF2B5EF4-FFF2-40B4-BE49-F238E27FC236}">
                <a16:creationId xmlns:a16="http://schemas.microsoft.com/office/drawing/2014/main" id="{FAC71A40-5522-486A-93AD-BDC765CA529F}"/>
              </a:ext>
            </a:extLst>
          </p:cNvPr>
          <p:cNvSpPr>
            <a:spLocks noGrp="1" noChangeArrowheads="1"/>
          </p:cNvSpPr>
          <p:nvPr>
            <p:ph type="title"/>
          </p:nvPr>
        </p:nvSpPr>
        <p:spPr>
          <a:xfrm>
            <a:off x="609600" y="304800"/>
            <a:ext cx="7772400" cy="685800"/>
          </a:xfrm>
        </p:spPr>
        <p:txBody>
          <a:bodyPr/>
          <a:lstStyle/>
          <a:p>
            <a:pPr algn="ctr" eaLnBrk="1" hangingPunct="1"/>
            <a:r>
              <a:rPr lang="en-US" altLang="zh-CN" sz="3600" b="1">
                <a:solidFill>
                  <a:srgbClr val="040408"/>
                </a:solidFill>
                <a:latin typeface="Times New Roman" panose="02020603050405020304" pitchFamily="18" charset="0"/>
              </a:rPr>
              <a:t>α=</a:t>
            </a:r>
            <a:r>
              <a:rPr lang="en-US" altLang="zh-CN" sz="3600" b="1">
                <a:solidFill>
                  <a:srgbClr val="040408"/>
                </a:solidFill>
                <a:latin typeface="宋体" panose="02010600030101010101" pitchFamily="2" charset="-122"/>
              </a:rPr>
              <a:t>0</a:t>
            </a:r>
            <a:r>
              <a:rPr lang="en-US" altLang="zh-CN" sz="3600" b="1" baseline="30000">
                <a:solidFill>
                  <a:srgbClr val="040408"/>
                </a:solidFill>
                <a:latin typeface="宋体" panose="02010600030101010101" pitchFamily="2" charset="-122"/>
              </a:rPr>
              <a:t>0</a:t>
            </a:r>
            <a:r>
              <a:rPr lang="en-US" altLang="zh-CN" sz="3600">
                <a:solidFill>
                  <a:srgbClr val="040408"/>
                </a:solidFill>
                <a:latin typeface="宋体" panose="02010600030101010101" pitchFamily="2" charset="-122"/>
              </a:rPr>
              <a:t> </a:t>
            </a:r>
          </a:p>
        </p:txBody>
      </p:sp>
      <p:grpSp>
        <p:nvGrpSpPr>
          <p:cNvPr id="8" name="Group 68">
            <a:extLst>
              <a:ext uri="{FF2B5EF4-FFF2-40B4-BE49-F238E27FC236}">
                <a16:creationId xmlns:a16="http://schemas.microsoft.com/office/drawing/2014/main" id="{AF217151-928B-439C-ADE6-5B36980CE8E5}"/>
              </a:ext>
            </a:extLst>
          </p:cNvPr>
          <p:cNvGrpSpPr>
            <a:grpSpLocks/>
          </p:cNvGrpSpPr>
          <p:nvPr/>
        </p:nvGrpSpPr>
        <p:grpSpPr bwMode="auto">
          <a:xfrm>
            <a:off x="5278438" y="3300413"/>
            <a:ext cx="1895475" cy="381000"/>
            <a:chOff x="2040" y="4965"/>
            <a:chExt cx="2986" cy="600"/>
          </a:xfrm>
        </p:grpSpPr>
        <p:sp>
          <p:nvSpPr>
            <p:cNvPr id="37958" name="Rectangle 70">
              <a:extLst>
                <a:ext uri="{FF2B5EF4-FFF2-40B4-BE49-F238E27FC236}">
                  <a16:creationId xmlns:a16="http://schemas.microsoft.com/office/drawing/2014/main" id="{3AD291F9-E965-4125-9CBA-1FF6EC9D145B}"/>
                </a:ext>
              </a:extLst>
            </p:cNvPr>
            <p:cNvSpPr>
              <a:spLocks noChangeArrowheads="1"/>
            </p:cNvSpPr>
            <p:nvPr/>
          </p:nvSpPr>
          <p:spPr bwMode="auto">
            <a:xfrm>
              <a:off x="2040" y="4965"/>
              <a:ext cx="1516"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   VT1</a:t>
              </a:r>
            </a:p>
            <a:p>
              <a:endParaRPr lang="en-US" altLang="zh-CN">
                <a:latin typeface="Times New Roman" panose="02020603050405020304" pitchFamily="18" charset="0"/>
              </a:endParaRPr>
            </a:p>
          </p:txBody>
        </p:sp>
        <p:sp>
          <p:nvSpPr>
            <p:cNvPr id="37959" name="Rectangle 69">
              <a:extLst>
                <a:ext uri="{FF2B5EF4-FFF2-40B4-BE49-F238E27FC236}">
                  <a16:creationId xmlns:a16="http://schemas.microsoft.com/office/drawing/2014/main" id="{11136512-D9BF-4F7F-ADE3-724073AF5FD9}"/>
                </a:ext>
              </a:extLst>
            </p:cNvPr>
            <p:cNvSpPr>
              <a:spLocks noChangeArrowheads="1"/>
            </p:cNvSpPr>
            <p:nvPr/>
          </p:nvSpPr>
          <p:spPr bwMode="auto">
            <a:xfrm>
              <a:off x="3556" y="4965"/>
              <a:ext cx="1470"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9" name="Group 64">
            <a:extLst>
              <a:ext uri="{FF2B5EF4-FFF2-40B4-BE49-F238E27FC236}">
                <a16:creationId xmlns:a16="http://schemas.microsoft.com/office/drawing/2014/main" id="{F0A0DD39-A1FC-4167-B4F7-409B6530C1E8}"/>
              </a:ext>
            </a:extLst>
          </p:cNvPr>
          <p:cNvGrpSpPr>
            <a:grpSpLocks/>
          </p:cNvGrpSpPr>
          <p:nvPr/>
        </p:nvGrpSpPr>
        <p:grpSpPr bwMode="auto">
          <a:xfrm>
            <a:off x="5268913" y="3600450"/>
            <a:ext cx="1903412" cy="381000"/>
            <a:chOff x="2026" y="5580"/>
            <a:chExt cx="2998" cy="600"/>
          </a:xfrm>
        </p:grpSpPr>
        <p:sp>
          <p:nvSpPr>
            <p:cNvPr id="37955" name="Rectangle 67">
              <a:extLst>
                <a:ext uri="{FF2B5EF4-FFF2-40B4-BE49-F238E27FC236}">
                  <a16:creationId xmlns:a16="http://schemas.microsoft.com/office/drawing/2014/main" id="{9C943043-7E4D-4457-9A93-3EBD0E2BD618}"/>
                </a:ext>
              </a:extLst>
            </p:cNvPr>
            <p:cNvSpPr>
              <a:spLocks noChangeArrowheads="1"/>
            </p:cNvSpPr>
            <p:nvPr/>
          </p:nvSpPr>
          <p:spPr bwMode="auto">
            <a:xfrm>
              <a:off x="2548" y="5580"/>
              <a:ext cx="1486"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   VT2</a:t>
              </a:r>
            </a:p>
            <a:p>
              <a:endParaRPr lang="en-US" altLang="zh-CN">
                <a:latin typeface="Times New Roman" panose="02020603050405020304" pitchFamily="18" charset="0"/>
              </a:endParaRPr>
            </a:p>
          </p:txBody>
        </p:sp>
        <p:sp>
          <p:nvSpPr>
            <p:cNvPr id="37956" name="Rectangle 66">
              <a:extLst>
                <a:ext uri="{FF2B5EF4-FFF2-40B4-BE49-F238E27FC236}">
                  <a16:creationId xmlns:a16="http://schemas.microsoft.com/office/drawing/2014/main" id="{D0C2E03F-8079-4F3E-9BEE-5FD66D05A0D0}"/>
                </a:ext>
              </a:extLst>
            </p:cNvPr>
            <p:cNvSpPr>
              <a:spLocks noChangeArrowheads="1"/>
            </p:cNvSpPr>
            <p:nvPr/>
          </p:nvSpPr>
          <p:spPr bwMode="auto">
            <a:xfrm>
              <a:off x="4050" y="5580"/>
              <a:ext cx="974"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57" name="Rectangle 65">
              <a:extLst>
                <a:ext uri="{FF2B5EF4-FFF2-40B4-BE49-F238E27FC236}">
                  <a16:creationId xmlns:a16="http://schemas.microsoft.com/office/drawing/2014/main" id="{FD39A1E7-68B5-43AD-8428-49D304F14C8C}"/>
                </a:ext>
              </a:extLst>
            </p:cNvPr>
            <p:cNvSpPr>
              <a:spLocks noChangeArrowheads="1"/>
            </p:cNvSpPr>
            <p:nvPr/>
          </p:nvSpPr>
          <p:spPr bwMode="auto">
            <a:xfrm>
              <a:off x="2026" y="5580"/>
              <a:ext cx="510"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0" name="Group 60">
            <a:extLst>
              <a:ext uri="{FF2B5EF4-FFF2-40B4-BE49-F238E27FC236}">
                <a16:creationId xmlns:a16="http://schemas.microsoft.com/office/drawing/2014/main" id="{A5A259C6-2448-482C-8F83-B47A14775F51}"/>
              </a:ext>
            </a:extLst>
          </p:cNvPr>
          <p:cNvGrpSpPr>
            <a:grpSpLocks/>
          </p:cNvGrpSpPr>
          <p:nvPr/>
        </p:nvGrpSpPr>
        <p:grpSpPr bwMode="auto">
          <a:xfrm>
            <a:off x="5268913" y="3898900"/>
            <a:ext cx="1920875" cy="381000"/>
            <a:chOff x="2026" y="6195"/>
            <a:chExt cx="3026" cy="600"/>
          </a:xfrm>
        </p:grpSpPr>
        <p:sp>
          <p:nvSpPr>
            <p:cNvPr id="37952" name="Rectangle 63">
              <a:extLst>
                <a:ext uri="{FF2B5EF4-FFF2-40B4-BE49-F238E27FC236}">
                  <a16:creationId xmlns:a16="http://schemas.microsoft.com/office/drawing/2014/main" id="{9427C364-2BF8-47D2-B069-6829AC5FF555}"/>
                </a:ext>
              </a:extLst>
            </p:cNvPr>
            <p:cNvSpPr>
              <a:spLocks noChangeArrowheads="1"/>
            </p:cNvSpPr>
            <p:nvPr/>
          </p:nvSpPr>
          <p:spPr bwMode="auto">
            <a:xfrm>
              <a:off x="3042" y="6195"/>
              <a:ext cx="1486"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   VT3</a:t>
              </a:r>
            </a:p>
            <a:p>
              <a:endParaRPr lang="en-US" altLang="zh-CN">
                <a:latin typeface="Times New Roman" panose="02020603050405020304" pitchFamily="18" charset="0"/>
              </a:endParaRPr>
            </a:p>
          </p:txBody>
        </p:sp>
        <p:sp>
          <p:nvSpPr>
            <p:cNvPr id="37953" name="Rectangle 62">
              <a:extLst>
                <a:ext uri="{FF2B5EF4-FFF2-40B4-BE49-F238E27FC236}">
                  <a16:creationId xmlns:a16="http://schemas.microsoft.com/office/drawing/2014/main" id="{F50E593E-A879-475C-B4E3-43DC8ED62A04}"/>
                </a:ext>
              </a:extLst>
            </p:cNvPr>
            <p:cNvSpPr>
              <a:spLocks noChangeArrowheads="1"/>
            </p:cNvSpPr>
            <p:nvPr/>
          </p:nvSpPr>
          <p:spPr bwMode="auto">
            <a:xfrm>
              <a:off x="4542" y="6195"/>
              <a:ext cx="510"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54" name="Rectangle 61">
              <a:extLst>
                <a:ext uri="{FF2B5EF4-FFF2-40B4-BE49-F238E27FC236}">
                  <a16:creationId xmlns:a16="http://schemas.microsoft.com/office/drawing/2014/main" id="{C32A1B8F-6A54-45A7-9967-E5EB31BE5A5C}"/>
                </a:ext>
              </a:extLst>
            </p:cNvPr>
            <p:cNvSpPr>
              <a:spLocks noChangeArrowheads="1"/>
            </p:cNvSpPr>
            <p:nvPr/>
          </p:nvSpPr>
          <p:spPr bwMode="auto">
            <a:xfrm>
              <a:off x="2026" y="6195"/>
              <a:ext cx="1004"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 name="Group 56">
            <a:extLst>
              <a:ext uri="{FF2B5EF4-FFF2-40B4-BE49-F238E27FC236}">
                <a16:creationId xmlns:a16="http://schemas.microsoft.com/office/drawing/2014/main" id="{C40B21A4-51B6-46AF-B810-12B702EF661C}"/>
              </a:ext>
            </a:extLst>
          </p:cNvPr>
          <p:cNvGrpSpPr>
            <a:grpSpLocks/>
          </p:cNvGrpSpPr>
          <p:nvPr/>
        </p:nvGrpSpPr>
        <p:grpSpPr bwMode="auto">
          <a:xfrm>
            <a:off x="5257800" y="4648200"/>
            <a:ext cx="1917700" cy="381000"/>
            <a:chOff x="2008" y="7410"/>
            <a:chExt cx="3019" cy="600"/>
          </a:xfrm>
        </p:grpSpPr>
        <p:sp>
          <p:nvSpPr>
            <p:cNvPr id="37949" name="Rectangle 59">
              <a:extLst>
                <a:ext uri="{FF2B5EF4-FFF2-40B4-BE49-F238E27FC236}">
                  <a16:creationId xmlns:a16="http://schemas.microsoft.com/office/drawing/2014/main" id="{CDAE4AEE-355B-4391-A666-202E7B6DEF1D}"/>
                </a:ext>
              </a:extLst>
            </p:cNvPr>
            <p:cNvSpPr>
              <a:spLocks noChangeArrowheads="1"/>
            </p:cNvSpPr>
            <p:nvPr/>
          </p:nvSpPr>
          <p:spPr bwMode="auto">
            <a:xfrm>
              <a:off x="2008" y="7410"/>
              <a:ext cx="540"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50" name="Rectangle 58">
              <a:extLst>
                <a:ext uri="{FF2B5EF4-FFF2-40B4-BE49-F238E27FC236}">
                  <a16:creationId xmlns:a16="http://schemas.microsoft.com/office/drawing/2014/main" id="{86406C4A-4B8D-4D93-8338-E7E3C14C312D}"/>
                </a:ext>
              </a:extLst>
            </p:cNvPr>
            <p:cNvSpPr>
              <a:spLocks noChangeArrowheads="1"/>
            </p:cNvSpPr>
            <p:nvPr/>
          </p:nvSpPr>
          <p:spPr bwMode="auto">
            <a:xfrm>
              <a:off x="4023" y="7410"/>
              <a:ext cx="1004"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VT5</a:t>
              </a:r>
            </a:p>
            <a:p>
              <a:endParaRPr lang="en-US" altLang="zh-CN" sz="1600">
                <a:solidFill>
                  <a:srgbClr val="040408"/>
                </a:solidFill>
                <a:latin typeface="宋体" panose="02010600030101010101" pitchFamily="2" charset="-122"/>
              </a:endParaRPr>
            </a:p>
          </p:txBody>
        </p:sp>
        <p:sp>
          <p:nvSpPr>
            <p:cNvPr id="37951" name="Rectangle 57">
              <a:extLst>
                <a:ext uri="{FF2B5EF4-FFF2-40B4-BE49-F238E27FC236}">
                  <a16:creationId xmlns:a16="http://schemas.microsoft.com/office/drawing/2014/main" id="{8C44AE87-8DFB-493B-933C-BB6E5413E74B}"/>
                </a:ext>
              </a:extLst>
            </p:cNvPr>
            <p:cNvSpPr>
              <a:spLocks noChangeArrowheads="1"/>
            </p:cNvSpPr>
            <p:nvPr/>
          </p:nvSpPr>
          <p:spPr bwMode="auto">
            <a:xfrm>
              <a:off x="2532" y="7410"/>
              <a:ext cx="1500" cy="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2" name="Group 96">
            <a:extLst>
              <a:ext uri="{FF2B5EF4-FFF2-40B4-BE49-F238E27FC236}">
                <a16:creationId xmlns:a16="http://schemas.microsoft.com/office/drawing/2014/main" id="{E240836A-9319-4BAA-BEB0-1FB240980D12}"/>
              </a:ext>
            </a:extLst>
          </p:cNvPr>
          <p:cNvGrpSpPr>
            <a:grpSpLocks/>
          </p:cNvGrpSpPr>
          <p:nvPr/>
        </p:nvGrpSpPr>
        <p:grpSpPr bwMode="auto">
          <a:xfrm>
            <a:off x="5257800" y="5029200"/>
            <a:ext cx="1924050" cy="390525"/>
            <a:chOff x="3312" y="3168"/>
            <a:chExt cx="1212" cy="246"/>
          </a:xfrm>
        </p:grpSpPr>
        <p:sp>
          <p:nvSpPr>
            <p:cNvPr id="37945" name="Rectangle 54">
              <a:extLst>
                <a:ext uri="{FF2B5EF4-FFF2-40B4-BE49-F238E27FC236}">
                  <a16:creationId xmlns:a16="http://schemas.microsoft.com/office/drawing/2014/main" id="{A8C3BA7A-065F-4699-AFF7-5721E22CFC3F}"/>
                </a:ext>
              </a:extLst>
            </p:cNvPr>
            <p:cNvSpPr>
              <a:spLocks noChangeArrowheads="1"/>
            </p:cNvSpPr>
            <p:nvPr/>
          </p:nvSpPr>
          <p:spPr bwMode="auto">
            <a:xfrm>
              <a:off x="3730" y="3168"/>
              <a:ext cx="583" cy="2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Times New Roman" panose="02020603050405020304" pitchFamily="18" charset="0"/>
                </a:rPr>
                <a:t>  </a:t>
              </a:r>
            </a:p>
            <a:p>
              <a:endParaRPr lang="en-US" altLang="zh-CN">
                <a:latin typeface="Times New Roman" panose="02020603050405020304" pitchFamily="18" charset="0"/>
              </a:endParaRPr>
            </a:p>
          </p:txBody>
        </p:sp>
        <p:grpSp>
          <p:nvGrpSpPr>
            <p:cNvPr id="37946" name="Group 90">
              <a:extLst>
                <a:ext uri="{FF2B5EF4-FFF2-40B4-BE49-F238E27FC236}">
                  <a16:creationId xmlns:a16="http://schemas.microsoft.com/office/drawing/2014/main" id="{BC4711A1-8F4D-41B2-810F-81AFA030B02D}"/>
                </a:ext>
              </a:extLst>
            </p:cNvPr>
            <p:cNvGrpSpPr>
              <a:grpSpLocks/>
            </p:cNvGrpSpPr>
            <p:nvPr/>
          </p:nvGrpSpPr>
          <p:grpSpPr bwMode="auto">
            <a:xfrm>
              <a:off x="3312" y="3168"/>
              <a:ext cx="1212" cy="246"/>
              <a:chOff x="3312" y="3312"/>
              <a:chExt cx="1212" cy="246"/>
            </a:xfrm>
          </p:grpSpPr>
          <p:sp>
            <p:nvSpPr>
              <p:cNvPr id="37947" name="Rectangle 53">
                <a:extLst>
                  <a:ext uri="{FF2B5EF4-FFF2-40B4-BE49-F238E27FC236}">
                    <a16:creationId xmlns:a16="http://schemas.microsoft.com/office/drawing/2014/main" id="{6019A6D4-E413-4279-8C05-B58156B19657}"/>
                  </a:ext>
                </a:extLst>
              </p:cNvPr>
              <p:cNvSpPr>
                <a:spLocks noChangeArrowheads="1"/>
              </p:cNvSpPr>
              <p:nvPr/>
            </p:nvSpPr>
            <p:spPr bwMode="auto">
              <a:xfrm>
                <a:off x="3312" y="3318"/>
                <a:ext cx="414" cy="24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VT6</a:t>
                </a:r>
              </a:p>
              <a:p>
                <a:endParaRPr lang="en-US" altLang="zh-CN" sz="1600">
                  <a:solidFill>
                    <a:srgbClr val="040408"/>
                  </a:solidFill>
                  <a:latin typeface="宋体" panose="02010600030101010101" pitchFamily="2" charset="-122"/>
                </a:endParaRPr>
              </a:p>
            </p:txBody>
          </p:sp>
          <p:sp>
            <p:nvSpPr>
              <p:cNvPr id="37948" name="Rectangle 52">
                <a:extLst>
                  <a:ext uri="{FF2B5EF4-FFF2-40B4-BE49-F238E27FC236}">
                    <a16:creationId xmlns:a16="http://schemas.microsoft.com/office/drawing/2014/main" id="{B8556627-F9FF-4219-A6CB-70CD16294A77}"/>
                  </a:ext>
                </a:extLst>
              </p:cNvPr>
              <p:cNvSpPr>
                <a:spLocks noChangeArrowheads="1"/>
              </p:cNvSpPr>
              <p:nvPr/>
            </p:nvSpPr>
            <p:spPr bwMode="auto">
              <a:xfrm>
                <a:off x="4320" y="3312"/>
                <a:ext cx="204" cy="24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26002" name="Freeform 50">
            <a:extLst>
              <a:ext uri="{FF2B5EF4-FFF2-40B4-BE49-F238E27FC236}">
                <a16:creationId xmlns:a16="http://schemas.microsoft.com/office/drawing/2014/main" id="{7B60EB69-ED92-444B-AA40-8BC3CBA9A43F}"/>
              </a:ext>
            </a:extLst>
          </p:cNvPr>
          <p:cNvSpPr>
            <a:spLocks/>
          </p:cNvSpPr>
          <p:nvPr/>
        </p:nvSpPr>
        <p:spPr bwMode="auto">
          <a:xfrm>
            <a:off x="5181600" y="5715000"/>
            <a:ext cx="2984500" cy="641350"/>
          </a:xfrm>
          <a:custGeom>
            <a:avLst/>
            <a:gdLst>
              <a:gd name="T0" fmla="*/ 0 w 2721"/>
              <a:gd name="T1" fmla="*/ 502 h 996"/>
              <a:gd name="T2" fmla="*/ 55 w 2721"/>
              <a:gd name="T3" fmla="*/ 401 h 996"/>
              <a:gd name="T4" fmla="*/ 108 w 2721"/>
              <a:gd name="T5" fmla="*/ 303 h 996"/>
              <a:gd name="T6" fmla="*/ 168 w 2721"/>
              <a:gd name="T7" fmla="*/ 216 h 996"/>
              <a:gd name="T8" fmla="*/ 220 w 2721"/>
              <a:gd name="T9" fmla="*/ 142 h 996"/>
              <a:gd name="T10" fmla="*/ 273 w 2721"/>
              <a:gd name="T11" fmla="*/ 80 h 996"/>
              <a:gd name="T12" fmla="*/ 326 w 2721"/>
              <a:gd name="T13" fmla="*/ 36 h 996"/>
              <a:gd name="T14" fmla="*/ 379 w 2721"/>
              <a:gd name="T15" fmla="*/ 5 h 996"/>
              <a:gd name="T16" fmla="*/ 439 w 2721"/>
              <a:gd name="T17" fmla="*/ 0 h 996"/>
              <a:gd name="T18" fmla="*/ 492 w 2721"/>
              <a:gd name="T19" fmla="*/ 15 h 996"/>
              <a:gd name="T20" fmla="*/ 547 w 2721"/>
              <a:gd name="T21" fmla="*/ 46 h 996"/>
              <a:gd name="T22" fmla="*/ 600 w 2721"/>
              <a:gd name="T23" fmla="*/ 96 h 996"/>
              <a:gd name="T24" fmla="*/ 652 w 2721"/>
              <a:gd name="T25" fmla="*/ 164 h 996"/>
              <a:gd name="T26" fmla="*/ 705 w 2721"/>
              <a:gd name="T27" fmla="*/ 243 h 996"/>
              <a:gd name="T28" fmla="*/ 765 w 2721"/>
              <a:gd name="T29" fmla="*/ 329 h 996"/>
              <a:gd name="T30" fmla="*/ 818 w 2721"/>
              <a:gd name="T31" fmla="*/ 428 h 996"/>
              <a:gd name="T32" fmla="*/ 873 w 2721"/>
              <a:gd name="T33" fmla="*/ 528 h 996"/>
              <a:gd name="T34" fmla="*/ 926 w 2721"/>
              <a:gd name="T35" fmla="*/ 629 h 996"/>
              <a:gd name="T36" fmla="*/ 979 w 2721"/>
              <a:gd name="T37" fmla="*/ 720 h 996"/>
              <a:gd name="T38" fmla="*/ 1039 w 2721"/>
              <a:gd name="T39" fmla="*/ 804 h 996"/>
              <a:gd name="T40" fmla="*/ 1091 w 2721"/>
              <a:gd name="T41" fmla="*/ 879 h 996"/>
              <a:gd name="T42" fmla="*/ 1144 w 2721"/>
              <a:gd name="T43" fmla="*/ 936 h 996"/>
              <a:gd name="T44" fmla="*/ 1197 w 2721"/>
              <a:gd name="T45" fmla="*/ 975 h 996"/>
              <a:gd name="T46" fmla="*/ 1252 w 2721"/>
              <a:gd name="T47" fmla="*/ 994 h 996"/>
              <a:gd name="T48" fmla="*/ 1310 w 2721"/>
              <a:gd name="T49" fmla="*/ 996 h 996"/>
              <a:gd name="T50" fmla="*/ 1365 w 2721"/>
              <a:gd name="T51" fmla="*/ 975 h 996"/>
              <a:gd name="T52" fmla="*/ 1418 w 2721"/>
              <a:gd name="T53" fmla="*/ 941 h 996"/>
              <a:gd name="T54" fmla="*/ 1471 w 2721"/>
              <a:gd name="T55" fmla="*/ 884 h 996"/>
              <a:gd name="T56" fmla="*/ 1523 w 2721"/>
              <a:gd name="T57" fmla="*/ 814 h 996"/>
              <a:gd name="T58" fmla="*/ 1576 w 2721"/>
              <a:gd name="T59" fmla="*/ 730 h 996"/>
              <a:gd name="T60" fmla="*/ 1636 w 2721"/>
              <a:gd name="T61" fmla="*/ 636 h 996"/>
              <a:gd name="T62" fmla="*/ 1689 w 2721"/>
              <a:gd name="T63" fmla="*/ 540 h 996"/>
              <a:gd name="T64" fmla="*/ 1744 w 2721"/>
              <a:gd name="T65" fmla="*/ 440 h 996"/>
              <a:gd name="T66" fmla="*/ 1797 w 2721"/>
              <a:gd name="T67" fmla="*/ 344 h 996"/>
              <a:gd name="T68" fmla="*/ 1850 w 2721"/>
              <a:gd name="T69" fmla="*/ 250 h 996"/>
              <a:gd name="T70" fmla="*/ 1910 w 2721"/>
              <a:gd name="T71" fmla="*/ 173 h 996"/>
              <a:gd name="T72" fmla="*/ 1962 w 2721"/>
              <a:gd name="T73" fmla="*/ 101 h 996"/>
              <a:gd name="T74" fmla="*/ 2015 w 2721"/>
              <a:gd name="T75" fmla="*/ 48 h 996"/>
              <a:gd name="T76" fmla="*/ 2070 w 2721"/>
              <a:gd name="T77" fmla="*/ 15 h 996"/>
              <a:gd name="T78" fmla="*/ 2123 w 2721"/>
              <a:gd name="T79" fmla="*/ 0 h 996"/>
              <a:gd name="T80" fmla="*/ 2181 w 2721"/>
              <a:gd name="T81" fmla="*/ 5 h 996"/>
              <a:gd name="T82" fmla="*/ 2236 w 2721"/>
              <a:gd name="T83" fmla="*/ 32 h 996"/>
              <a:gd name="T84" fmla="*/ 2289 w 2721"/>
              <a:gd name="T85" fmla="*/ 70 h 996"/>
              <a:gd name="T86" fmla="*/ 2342 w 2721"/>
              <a:gd name="T87" fmla="*/ 132 h 996"/>
              <a:gd name="T88" fmla="*/ 2394 w 2721"/>
              <a:gd name="T89" fmla="*/ 207 h 996"/>
              <a:gd name="T90" fmla="*/ 2450 w 2721"/>
              <a:gd name="T91" fmla="*/ 296 h 996"/>
              <a:gd name="T92" fmla="*/ 2507 w 2721"/>
              <a:gd name="T93" fmla="*/ 387 h 996"/>
              <a:gd name="T94" fmla="*/ 2562 w 2721"/>
              <a:gd name="T95" fmla="*/ 488 h 996"/>
              <a:gd name="T96" fmla="*/ 2615 w 2721"/>
              <a:gd name="T97" fmla="*/ 584 h 996"/>
              <a:gd name="T98" fmla="*/ 2668 w 2721"/>
              <a:gd name="T99" fmla="*/ 682 h 996"/>
              <a:gd name="T100" fmla="*/ 2721 w 2721"/>
              <a:gd name="T101" fmla="*/ 768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502"/>
                </a:moveTo>
                <a:lnTo>
                  <a:pt x="55" y="401"/>
                </a:lnTo>
                <a:lnTo>
                  <a:pt x="108" y="303"/>
                </a:lnTo>
                <a:lnTo>
                  <a:pt x="168" y="216"/>
                </a:lnTo>
                <a:lnTo>
                  <a:pt x="220" y="142"/>
                </a:lnTo>
                <a:lnTo>
                  <a:pt x="273" y="80"/>
                </a:lnTo>
                <a:lnTo>
                  <a:pt x="326" y="36"/>
                </a:lnTo>
                <a:lnTo>
                  <a:pt x="379" y="5"/>
                </a:lnTo>
                <a:lnTo>
                  <a:pt x="439" y="0"/>
                </a:lnTo>
                <a:lnTo>
                  <a:pt x="492" y="15"/>
                </a:lnTo>
                <a:lnTo>
                  <a:pt x="547" y="46"/>
                </a:lnTo>
                <a:lnTo>
                  <a:pt x="600" y="96"/>
                </a:lnTo>
                <a:lnTo>
                  <a:pt x="652" y="164"/>
                </a:lnTo>
                <a:lnTo>
                  <a:pt x="705" y="243"/>
                </a:lnTo>
                <a:lnTo>
                  <a:pt x="765" y="329"/>
                </a:lnTo>
                <a:lnTo>
                  <a:pt x="818" y="428"/>
                </a:lnTo>
                <a:lnTo>
                  <a:pt x="873" y="528"/>
                </a:lnTo>
                <a:lnTo>
                  <a:pt x="926" y="629"/>
                </a:lnTo>
                <a:lnTo>
                  <a:pt x="979" y="720"/>
                </a:lnTo>
                <a:lnTo>
                  <a:pt x="1039" y="804"/>
                </a:lnTo>
                <a:lnTo>
                  <a:pt x="1091" y="879"/>
                </a:lnTo>
                <a:lnTo>
                  <a:pt x="1144" y="936"/>
                </a:lnTo>
                <a:lnTo>
                  <a:pt x="1197" y="975"/>
                </a:lnTo>
                <a:lnTo>
                  <a:pt x="1252" y="994"/>
                </a:lnTo>
                <a:lnTo>
                  <a:pt x="1310" y="996"/>
                </a:lnTo>
                <a:lnTo>
                  <a:pt x="1365" y="975"/>
                </a:lnTo>
                <a:lnTo>
                  <a:pt x="1418" y="941"/>
                </a:lnTo>
                <a:lnTo>
                  <a:pt x="1471" y="884"/>
                </a:lnTo>
                <a:lnTo>
                  <a:pt x="1523" y="814"/>
                </a:lnTo>
                <a:lnTo>
                  <a:pt x="1576" y="730"/>
                </a:lnTo>
                <a:lnTo>
                  <a:pt x="1636" y="636"/>
                </a:lnTo>
                <a:lnTo>
                  <a:pt x="1689" y="540"/>
                </a:lnTo>
                <a:lnTo>
                  <a:pt x="1744" y="440"/>
                </a:lnTo>
                <a:lnTo>
                  <a:pt x="1797" y="344"/>
                </a:lnTo>
                <a:lnTo>
                  <a:pt x="1850" y="250"/>
                </a:lnTo>
                <a:lnTo>
                  <a:pt x="1910" y="173"/>
                </a:lnTo>
                <a:lnTo>
                  <a:pt x="1962" y="101"/>
                </a:lnTo>
                <a:lnTo>
                  <a:pt x="2015" y="48"/>
                </a:lnTo>
                <a:lnTo>
                  <a:pt x="2070" y="15"/>
                </a:lnTo>
                <a:lnTo>
                  <a:pt x="2123" y="0"/>
                </a:lnTo>
                <a:lnTo>
                  <a:pt x="2181" y="5"/>
                </a:lnTo>
                <a:lnTo>
                  <a:pt x="2236" y="32"/>
                </a:lnTo>
                <a:lnTo>
                  <a:pt x="2289" y="70"/>
                </a:lnTo>
                <a:lnTo>
                  <a:pt x="2342" y="132"/>
                </a:lnTo>
                <a:lnTo>
                  <a:pt x="2394" y="207"/>
                </a:lnTo>
                <a:lnTo>
                  <a:pt x="2450" y="296"/>
                </a:lnTo>
                <a:lnTo>
                  <a:pt x="2507" y="387"/>
                </a:lnTo>
                <a:lnTo>
                  <a:pt x="2562" y="488"/>
                </a:lnTo>
                <a:lnTo>
                  <a:pt x="2615" y="584"/>
                </a:lnTo>
                <a:lnTo>
                  <a:pt x="2668" y="682"/>
                </a:lnTo>
                <a:lnTo>
                  <a:pt x="2721" y="76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4" name="Group 28">
            <a:extLst>
              <a:ext uri="{FF2B5EF4-FFF2-40B4-BE49-F238E27FC236}">
                <a16:creationId xmlns:a16="http://schemas.microsoft.com/office/drawing/2014/main" id="{54706F51-8ACD-4B75-A8BC-20003E271E30}"/>
              </a:ext>
            </a:extLst>
          </p:cNvPr>
          <p:cNvGrpSpPr>
            <a:grpSpLocks/>
          </p:cNvGrpSpPr>
          <p:nvPr/>
        </p:nvGrpSpPr>
        <p:grpSpPr bwMode="auto">
          <a:xfrm>
            <a:off x="4800600" y="5410200"/>
            <a:ext cx="3657600" cy="1055688"/>
            <a:chOff x="1250" y="8295"/>
            <a:chExt cx="5642" cy="1662"/>
          </a:xfrm>
        </p:grpSpPr>
        <p:grpSp>
          <p:nvGrpSpPr>
            <p:cNvPr id="37941" name="Group 30">
              <a:extLst>
                <a:ext uri="{FF2B5EF4-FFF2-40B4-BE49-F238E27FC236}">
                  <a16:creationId xmlns:a16="http://schemas.microsoft.com/office/drawing/2014/main" id="{62B791AF-7607-4409-8393-EB649AF38A71}"/>
                </a:ext>
              </a:extLst>
            </p:cNvPr>
            <p:cNvGrpSpPr>
              <a:grpSpLocks/>
            </p:cNvGrpSpPr>
            <p:nvPr/>
          </p:nvGrpSpPr>
          <p:grpSpPr bwMode="auto">
            <a:xfrm>
              <a:off x="1672" y="8427"/>
              <a:ext cx="5220" cy="1530"/>
              <a:chOff x="1830" y="1380"/>
              <a:chExt cx="4904" cy="1815"/>
            </a:xfrm>
          </p:grpSpPr>
          <p:sp>
            <p:nvSpPr>
              <p:cNvPr id="37943" name="Line 32">
                <a:extLst>
                  <a:ext uri="{FF2B5EF4-FFF2-40B4-BE49-F238E27FC236}">
                    <a16:creationId xmlns:a16="http://schemas.microsoft.com/office/drawing/2014/main" id="{75154216-9541-444D-BAD0-590B218E2F14}"/>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44" name="Line 31">
                <a:extLst>
                  <a:ext uri="{FF2B5EF4-FFF2-40B4-BE49-F238E27FC236}">
                    <a16:creationId xmlns:a16="http://schemas.microsoft.com/office/drawing/2014/main" id="{36A0E95A-2859-4A91-A24C-431F391D545B}"/>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7942" name="Rectangle 29">
              <a:extLst>
                <a:ext uri="{FF2B5EF4-FFF2-40B4-BE49-F238E27FC236}">
                  <a16:creationId xmlns:a16="http://schemas.microsoft.com/office/drawing/2014/main" id="{C093B513-D533-48AD-8799-87DFE4398915}"/>
                </a:ext>
              </a:extLst>
            </p:cNvPr>
            <p:cNvSpPr>
              <a:spLocks noChangeArrowheads="1"/>
            </p:cNvSpPr>
            <p:nvPr/>
          </p:nvSpPr>
          <p:spPr bwMode="auto">
            <a:xfrm>
              <a:off x="1250" y="8295"/>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040408"/>
                  </a:solidFill>
                  <a:latin typeface="宋体" panose="02010600030101010101" pitchFamily="2" charset="-122"/>
                </a:rPr>
                <a:t>u</a:t>
              </a:r>
              <a:r>
                <a:rPr lang="en-US" altLang="zh-CN" sz="1200">
                  <a:solidFill>
                    <a:srgbClr val="040408"/>
                  </a:solidFill>
                  <a:latin typeface="宋体" panose="02010600030101010101" pitchFamily="2" charset="-122"/>
                </a:rPr>
                <a:t>RA</a:t>
              </a:r>
              <a:endParaRPr lang="en-US" altLang="zh-CN" sz="1200">
                <a:solidFill>
                  <a:srgbClr val="040408"/>
                </a:solidFill>
              </a:endParaRPr>
            </a:p>
            <a:p>
              <a:endParaRPr lang="en-US" altLang="zh-CN" sz="1400">
                <a:latin typeface="Times New Roman" panose="02020603050405020304" pitchFamily="18" charset="0"/>
              </a:endParaRPr>
            </a:p>
          </p:txBody>
        </p:sp>
      </p:grpSp>
      <p:grpSp>
        <p:nvGrpSpPr>
          <p:cNvPr id="16" name="Group 14">
            <a:extLst>
              <a:ext uri="{FF2B5EF4-FFF2-40B4-BE49-F238E27FC236}">
                <a16:creationId xmlns:a16="http://schemas.microsoft.com/office/drawing/2014/main" id="{889F52E1-15D8-47EB-8C4E-53ED97482AD3}"/>
              </a:ext>
            </a:extLst>
          </p:cNvPr>
          <p:cNvGrpSpPr>
            <a:grpSpLocks/>
          </p:cNvGrpSpPr>
          <p:nvPr/>
        </p:nvGrpSpPr>
        <p:grpSpPr bwMode="auto">
          <a:xfrm>
            <a:off x="5030788" y="1066800"/>
            <a:ext cx="3503612" cy="1393825"/>
            <a:chOff x="1650" y="1095"/>
            <a:chExt cx="5517" cy="2195"/>
          </a:xfrm>
        </p:grpSpPr>
        <p:grpSp>
          <p:nvGrpSpPr>
            <p:cNvPr id="37928" name="Group 24">
              <a:extLst>
                <a:ext uri="{FF2B5EF4-FFF2-40B4-BE49-F238E27FC236}">
                  <a16:creationId xmlns:a16="http://schemas.microsoft.com/office/drawing/2014/main" id="{0DD2E925-C0FA-476F-8F0F-1CBFA1541528}"/>
                </a:ext>
              </a:extLst>
            </p:cNvPr>
            <p:cNvGrpSpPr>
              <a:grpSpLocks/>
            </p:cNvGrpSpPr>
            <p:nvPr/>
          </p:nvGrpSpPr>
          <p:grpSpPr bwMode="auto">
            <a:xfrm>
              <a:off x="2060" y="1662"/>
              <a:ext cx="4700" cy="1341"/>
              <a:chOff x="2060" y="1662"/>
              <a:chExt cx="4176" cy="1341"/>
            </a:xfrm>
          </p:grpSpPr>
          <p:sp>
            <p:nvSpPr>
              <p:cNvPr id="37938" name="Freeform 27">
                <a:extLst>
                  <a:ext uri="{FF2B5EF4-FFF2-40B4-BE49-F238E27FC236}">
                    <a16:creationId xmlns:a16="http://schemas.microsoft.com/office/drawing/2014/main" id="{87B5FB5B-B098-4B9C-A37B-6A2C016091D9}"/>
                  </a:ext>
                </a:extLst>
              </p:cNvPr>
              <p:cNvSpPr>
                <a:spLocks/>
              </p:cNvSpPr>
              <p:nvPr/>
            </p:nvSpPr>
            <p:spPr bwMode="auto">
              <a:xfrm>
                <a:off x="2060" y="1662"/>
                <a:ext cx="4176" cy="1341"/>
              </a:xfrm>
              <a:custGeom>
                <a:avLst/>
                <a:gdLst>
                  <a:gd name="T0" fmla="*/ 0 w 2721"/>
                  <a:gd name="T1" fmla="*/ 502 h 996"/>
                  <a:gd name="T2" fmla="*/ 55 w 2721"/>
                  <a:gd name="T3" fmla="*/ 401 h 996"/>
                  <a:gd name="T4" fmla="*/ 108 w 2721"/>
                  <a:gd name="T5" fmla="*/ 303 h 996"/>
                  <a:gd name="T6" fmla="*/ 168 w 2721"/>
                  <a:gd name="T7" fmla="*/ 216 h 996"/>
                  <a:gd name="T8" fmla="*/ 220 w 2721"/>
                  <a:gd name="T9" fmla="*/ 142 h 996"/>
                  <a:gd name="T10" fmla="*/ 273 w 2721"/>
                  <a:gd name="T11" fmla="*/ 80 h 996"/>
                  <a:gd name="T12" fmla="*/ 326 w 2721"/>
                  <a:gd name="T13" fmla="*/ 36 h 996"/>
                  <a:gd name="T14" fmla="*/ 379 w 2721"/>
                  <a:gd name="T15" fmla="*/ 5 h 996"/>
                  <a:gd name="T16" fmla="*/ 439 w 2721"/>
                  <a:gd name="T17" fmla="*/ 0 h 996"/>
                  <a:gd name="T18" fmla="*/ 492 w 2721"/>
                  <a:gd name="T19" fmla="*/ 15 h 996"/>
                  <a:gd name="T20" fmla="*/ 547 w 2721"/>
                  <a:gd name="T21" fmla="*/ 46 h 996"/>
                  <a:gd name="T22" fmla="*/ 600 w 2721"/>
                  <a:gd name="T23" fmla="*/ 96 h 996"/>
                  <a:gd name="T24" fmla="*/ 652 w 2721"/>
                  <a:gd name="T25" fmla="*/ 164 h 996"/>
                  <a:gd name="T26" fmla="*/ 705 w 2721"/>
                  <a:gd name="T27" fmla="*/ 243 h 996"/>
                  <a:gd name="T28" fmla="*/ 765 w 2721"/>
                  <a:gd name="T29" fmla="*/ 329 h 996"/>
                  <a:gd name="T30" fmla="*/ 818 w 2721"/>
                  <a:gd name="T31" fmla="*/ 428 h 996"/>
                  <a:gd name="T32" fmla="*/ 873 w 2721"/>
                  <a:gd name="T33" fmla="*/ 528 h 996"/>
                  <a:gd name="T34" fmla="*/ 926 w 2721"/>
                  <a:gd name="T35" fmla="*/ 629 h 996"/>
                  <a:gd name="T36" fmla="*/ 979 w 2721"/>
                  <a:gd name="T37" fmla="*/ 720 h 996"/>
                  <a:gd name="T38" fmla="*/ 1039 w 2721"/>
                  <a:gd name="T39" fmla="*/ 804 h 996"/>
                  <a:gd name="T40" fmla="*/ 1091 w 2721"/>
                  <a:gd name="T41" fmla="*/ 879 h 996"/>
                  <a:gd name="T42" fmla="*/ 1144 w 2721"/>
                  <a:gd name="T43" fmla="*/ 936 h 996"/>
                  <a:gd name="T44" fmla="*/ 1197 w 2721"/>
                  <a:gd name="T45" fmla="*/ 975 h 996"/>
                  <a:gd name="T46" fmla="*/ 1252 w 2721"/>
                  <a:gd name="T47" fmla="*/ 994 h 996"/>
                  <a:gd name="T48" fmla="*/ 1310 w 2721"/>
                  <a:gd name="T49" fmla="*/ 996 h 996"/>
                  <a:gd name="T50" fmla="*/ 1365 w 2721"/>
                  <a:gd name="T51" fmla="*/ 975 h 996"/>
                  <a:gd name="T52" fmla="*/ 1418 w 2721"/>
                  <a:gd name="T53" fmla="*/ 941 h 996"/>
                  <a:gd name="T54" fmla="*/ 1471 w 2721"/>
                  <a:gd name="T55" fmla="*/ 884 h 996"/>
                  <a:gd name="T56" fmla="*/ 1523 w 2721"/>
                  <a:gd name="T57" fmla="*/ 814 h 996"/>
                  <a:gd name="T58" fmla="*/ 1576 w 2721"/>
                  <a:gd name="T59" fmla="*/ 730 h 996"/>
                  <a:gd name="T60" fmla="*/ 1636 w 2721"/>
                  <a:gd name="T61" fmla="*/ 636 h 996"/>
                  <a:gd name="T62" fmla="*/ 1689 w 2721"/>
                  <a:gd name="T63" fmla="*/ 540 h 996"/>
                  <a:gd name="T64" fmla="*/ 1744 w 2721"/>
                  <a:gd name="T65" fmla="*/ 440 h 996"/>
                  <a:gd name="T66" fmla="*/ 1797 w 2721"/>
                  <a:gd name="T67" fmla="*/ 344 h 996"/>
                  <a:gd name="T68" fmla="*/ 1850 w 2721"/>
                  <a:gd name="T69" fmla="*/ 250 h 996"/>
                  <a:gd name="T70" fmla="*/ 1910 w 2721"/>
                  <a:gd name="T71" fmla="*/ 173 h 996"/>
                  <a:gd name="T72" fmla="*/ 1962 w 2721"/>
                  <a:gd name="T73" fmla="*/ 101 h 996"/>
                  <a:gd name="T74" fmla="*/ 2015 w 2721"/>
                  <a:gd name="T75" fmla="*/ 48 h 996"/>
                  <a:gd name="T76" fmla="*/ 2070 w 2721"/>
                  <a:gd name="T77" fmla="*/ 15 h 996"/>
                  <a:gd name="T78" fmla="*/ 2123 w 2721"/>
                  <a:gd name="T79" fmla="*/ 0 h 996"/>
                  <a:gd name="T80" fmla="*/ 2181 w 2721"/>
                  <a:gd name="T81" fmla="*/ 5 h 996"/>
                  <a:gd name="T82" fmla="*/ 2236 w 2721"/>
                  <a:gd name="T83" fmla="*/ 32 h 996"/>
                  <a:gd name="T84" fmla="*/ 2289 w 2721"/>
                  <a:gd name="T85" fmla="*/ 70 h 996"/>
                  <a:gd name="T86" fmla="*/ 2342 w 2721"/>
                  <a:gd name="T87" fmla="*/ 132 h 996"/>
                  <a:gd name="T88" fmla="*/ 2394 w 2721"/>
                  <a:gd name="T89" fmla="*/ 207 h 996"/>
                  <a:gd name="T90" fmla="*/ 2450 w 2721"/>
                  <a:gd name="T91" fmla="*/ 296 h 996"/>
                  <a:gd name="T92" fmla="*/ 2507 w 2721"/>
                  <a:gd name="T93" fmla="*/ 387 h 996"/>
                  <a:gd name="T94" fmla="*/ 2562 w 2721"/>
                  <a:gd name="T95" fmla="*/ 488 h 996"/>
                  <a:gd name="T96" fmla="*/ 2615 w 2721"/>
                  <a:gd name="T97" fmla="*/ 584 h 996"/>
                  <a:gd name="T98" fmla="*/ 2668 w 2721"/>
                  <a:gd name="T99" fmla="*/ 682 h 996"/>
                  <a:gd name="T100" fmla="*/ 2721 w 2721"/>
                  <a:gd name="T101" fmla="*/ 768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502"/>
                    </a:moveTo>
                    <a:lnTo>
                      <a:pt x="55" y="401"/>
                    </a:lnTo>
                    <a:lnTo>
                      <a:pt x="108" y="303"/>
                    </a:lnTo>
                    <a:lnTo>
                      <a:pt x="168" y="216"/>
                    </a:lnTo>
                    <a:lnTo>
                      <a:pt x="220" y="142"/>
                    </a:lnTo>
                    <a:lnTo>
                      <a:pt x="273" y="80"/>
                    </a:lnTo>
                    <a:lnTo>
                      <a:pt x="326" y="36"/>
                    </a:lnTo>
                    <a:lnTo>
                      <a:pt x="379" y="5"/>
                    </a:lnTo>
                    <a:lnTo>
                      <a:pt x="439" y="0"/>
                    </a:lnTo>
                    <a:lnTo>
                      <a:pt x="492" y="15"/>
                    </a:lnTo>
                    <a:lnTo>
                      <a:pt x="547" y="46"/>
                    </a:lnTo>
                    <a:lnTo>
                      <a:pt x="600" y="96"/>
                    </a:lnTo>
                    <a:lnTo>
                      <a:pt x="652" y="164"/>
                    </a:lnTo>
                    <a:lnTo>
                      <a:pt x="705" y="243"/>
                    </a:lnTo>
                    <a:lnTo>
                      <a:pt x="765" y="329"/>
                    </a:lnTo>
                    <a:lnTo>
                      <a:pt x="818" y="428"/>
                    </a:lnTo>
                    <a:lnTo>
                      <a:pt x="873" y="528"/>
                    </a:lnTo>
                    <a:lnTo>
                      <a:pt x="926" y="629"/>
                    </a:lnTo>
                    <a:lnTo>
                      <a:pt x="979" y="720"/>
                    </a:lnTo>
                    <a:lnTo>
                      <a:pt x="1039" y="804"/>
                    </a:lnTo>
                    <a:lnTo>
                      <a:pt x="1091" y="879"/>
                    </a:lnTo>
                    <a:lnTo>
                      <a:pt x="1144" y="936"/>
                    </a:lnTo>
                    <a:lnTo>
                      <a:pt x="1197" y="975"/>
                    </a:lnTo>
                    <a:lnTo>
                      <a:pt x="1252" y="994"/>
                    </a:lnTo>
                    <a:lnTo>
                      <a:pt x="1310" y="996"/>
                    </a:lnTo>
                    <a:lnTo>
                      <a:pt x="1365" y="975"/>
                    </a:lnTo>
                    <a:lnTo>
                      <a:pt x="1418" y="941"/>
                    </a:lnTo>
                    <a:lnTo>
                      <a:pt x="1471" y="884"/>
                    </a:lnTo>
                    <a:lnTo>
                      <a:pt x="1523" y="814"/>
                    </a:lnTo>
                    <a:lnTo>
                      <a:pt x="1576" y="730"/>
                    </a:lnTo>
                    <a:lnTo>
                      <a:pt x="1636" y="636"/>
                    </a:lnTo>
                    <a:lnTo>
                      <a:pt x="1689" y="540"/>
                    </a:lnTo>
                    <a:lnTo>
                      <a:pt x="1744" y="440"/>
                    </a:lnTo>
                    <a:lnTo>
                      <a:pt x="1797" y="344"/>
                    </a:lnTo>
                    <a:lnTo>
                      <a:pt x="1850" y="250"/>
                    </a:lnTo>
                    <a:lnTo>
                      <a:pt x="1910" y="173"/>
                    </a:lnTo>
                    <a:lnTo>
                      <a:pt x="1962" y="101"/>
                    </a:lnTo>
                    <a:lnTo>
                      <a:pt x="2015" y="48"/>
                    </a:lnTo>
                    <a:lnTo>
                      <a:pt x="2070" y="15"/>
                    </a:lnTo>
                    <a:lnTo>
                      <a:pt x="2123" y="0"/>
                    </a:lnTo>
                    <a:lnTo>
                      <a:pt x="2181" y="5"/>
                    </a:lnTo>
                    <a:lnTo>
                      <a:pt x="2236" y="32"/>
                    </a:lnTo>
                    <a:lnTo>
                      <a:pt x="2289" y="70"/>
                    </a:lnTo>
                    <a:lnTo>
                      <a:pt x="2342" y="132"/>
                    </a:lnTo>
                    <a:lnTo>
                      <a:pt x="2394" y="207"/>
                    </a:lnTo>
                    <a:lnTo>
                      <a:pt x="2450" y="296"/>
                    </a:lnTo>
                    <a:lnTo>
                      <a:pt x="2507" y="387"/>
                    </a:lnTo>
                    <a:lnTo>
                      <a:pt x="2562" y="488"/>
                    </a:lnTo>
                    <a:lnTo>
                      <a:pt x="2615" y="584"/>
                    </a:lnTo>
                    <a:lnTo>
                      <a:pt x="2668" y="682"/>
                    </a:lnTo>
                    <a:lnTo>
                      <a:pt x="2721" y="76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39" name="Freeform 26">
                <a:extLst>
                  <a:ext uri="{FF2B5EF4-FFF2-40B4-BE49-F238E27FC236}">
                    <a16:creationId xmlns:a16="http://schemas.microsoft.com/office/drawing/2014/main" id="{694B16D3-65CD-4BFD-802C-DAEDC1CF5C16}"/>
                  </a:ext>
                </a:extLst>
              </p:cNvPr>
              <p:cNvSpPr>
                <a:spLocks/>
              </p:cNvSpPr>
              <p:nvPr/>
            </p:nvSpPr>
            <p:spPr bwMode="auto">
              <a:xfrm>
                <a:off x="2060" y="1662"/>
                <a:ext cx="4176" cy="1341"/>
              </a:xfrm>
              <a:custGeom>
                <a:avLst/>
                <a:gdLst>
                  <a:gd name="T0" fmla="*/ 0 w 2721"/>
                  <a:gd name="T1" fmla="*/ 932 h 996"/>
                  <a:gd name="T2" fmla="*/ 55 w 2721"/>
                  <a:gd name="T3" fmla="*/ 970 h 996"/>
                  <a:gd name="T4" fmla="*/ 108 w 2721"/>
                  <a:gd name="T5" fmla="*/ 994 h 996"/>
                  <a:gd name="T6" fmla="*/ 168 w 2721"/>
                  <a:gd name="T7" fmla="*/ 996 h 996"/>
                  <a:gd name="T8" fmla="*/ 220 w 2721"/>
                  <a:gd name="T9" fmla="*/ 980 h 996"/>
                  <a:gd name="T10" fmla="*/ 273 w 2721"/>
                  <a:gd name="T11" fmla="*/ 944 h 996"/>
                  <a:gd name="T12" fmla="*/ 326 w 2721"/>
                  <a:gd name="T13" fmla="*/ 888 h 996"/>
                  <a:gd name="T14" fmla="*/ 379 w 2721"/>
                  <a:gd name="T15" fmla="*/ 816 h 996"/>
                  <a:gd name="T16" fmla="*/ 439 w 2721"/>
                  <a:gd name="T17" fmla="*/ 735 h 996"/>
                  <a:gd name="T18" fmla="*/ 492 w 2721"/>
                  <a:gd name="T19" fmla="*/ 641 h 996"/>
                  <a:gd name="T20" fmla="*/ 547 w 2721"/>
                  <a:gd name="T21" fmla="*/ 545 h 996"/>
                  <a:gd name="T22" fmla="*/ 600 w 2721"/>
                  <a:gd name="T23" fmla="*/ 449 h 996"/>
                  <a:gd name="T24" fmla="*/ 652 w 2721"/>
                  <a:gd name="T25" fmla="*/ 348 h 996"/>
                  <a:gd name="T26" fmla="*/ 705 w 2721"/>
                  <a:gd name="T27" fmla="*/ 255 h 996"/>
                  <a:gd name="T28" fmla="*/ 765 w 2721"/>
                  <a:gd name="T29" fmla="*/ 176 h 996"/>
                  <a:gd name="T30" fmla="*/ 818 w 2721"/>
                  <a:gd name="T31" fmla="*/ 106 h 996"/>
                  <a:gd name="T32" fmla="*/ 873 w 2721"/>
                  <a:gd name="T33" fmla="*/ 53 h 996"/>
                  <a:gd name="T34" fmla="*/ 926 w 2721"/>
                  <a:gd name="T35" fmla="*/ 20 h 996"/>
                  <a:gd name="T36" fmla="*/ 979 w 2721"/>
                  <a:gd name="T37" fmla="*/ 0 h 996"/>
                  <a:gd name="T38" fmla="*/ 1039 w 2721"/>
                  <a:gd name="T39" fmla="*/ 5 h 996"/>
                  <a:gd name="T40" fmla="*/ 1091 w 2721"/>
                  <a:gd name="T41" fmla="*/ 27 h 996"/>
                  <a:gd name="T42" fmla="*/ 1144 w 2721"/>
                  <a:gd name="T43" fmla="*/ 70 h 996"/>
                  <a:gd name="T44" fmla="*/ 1197 w 2721"/>
                  <a:gd name="T45" fmla="*/ 128 h 996"/>
                  <a:gd name="T46" fmla="*/ 1252 w 2721"/>
                  <a:gd name="T47" fmla="*/ 202 h 996"/>
                  <a:gd name="T48" fmla="*/ 1310 w 2721"/>
                  <a:gd name="T49" fmla="*/ 286 h 996"/>
                  <a:gd name="T50" fmla="*/ 1365 w 2721"/>
                  <a:gd name="T51" fmla="*/ 382 h 996"/>
                  <a:gd name="T52" fmla="*/ 1418 w 2721"/>
                  <a:gd name="T53" fmla="*/ 480 h 996"/>
                  <a:gd name="T54" fmla="*/ 1471 w 2721"/>
                  <a:gd name="T55" fmla="*/ 581 h 996"/>
                  <a:gd name="T56" fmla="*/ 1523 w 2721"/>
                  <a:gd name="T57" fmla="*/ 677 h 996"/>
                  <a:gd name="T58" fmla="*/ 1576 w 2721"/>
                  <a:gd name="T59" fmla="*/ 764 h 996"/>
                  <a:gd name="T60" fmla="*/ 1636 w 2721"/>
                  <a:gd name="T61" fmla="*/ 843 h 996"/>
                  <a:gd name="T62" fmla="*/ 1689 w 2721"/>
                  <a:gd name="T63" fmla="*/ 910 h 996"/>
                  <a:gd name="T64" fmla="*/ 1744 w 2721"/>
                  <a:gd name="T65" fmla="*/ 958 h 996"/>
                  <a:gd name="T66" fmla="*/ 1797 w 2721"/>
                  <a:gd name="T67" fmla="*/ 989 h 996"/>
                  <a:gd name="T68" fmla="*/ 1850 w 2721"/>
                  <a:gd name="T69" fmla="*/ 996 h 996"/>
                  <a:gd name="T70" fmla="*/ 1910 w 2721"/>
                  <a:gd name="T71" fmla="*/ 989 h 996"/>
                  <a:gd name="T72" fmla="*/ 1962 w 2721"/>
                  <a:gd name="T73" fmla="*/ 958 h 996"/>
                  <a:gd name="T74" fmla="*/ 2015 w 2721"/>
                  <a:gd name="T75" fmla="*/ 915 h 996"/>
                  <a:gd name="T76" fmla="*/ 2070 w 2721"/>
                  <a:gd name="T77" fmla="*/ 848 h 996"/>
                  <a:gd name="T78" fmla="*/ 2123 w 2721"/>
                  <a:gd name="T79" fmla="*/ 773 h 996"/>
                  <a:gd name="T80" fmla="*/ 2181 w 2721"/>
                  <a:gd name="T81" fmla="*/ 682 h 996"/>
                  <a:gd name="T82" fmla="*/ 2236 w 2721"/>
                  <a:gd name="T83" fmla="*/ 588 h 996"/>
                  <a:gd name="T84" fmla="*/ 2289 w 2721"/>
                  <a:gd name="T85" fmla="*/ 488 h 996"/>
                  <a:gd name="T86" fmla="*/ 2342 w 2721"/>
                  <a:gd name="T87" fmla="*/ 387 h 996"/>
                  <a:gd name="T88" fmla="*/ 2394 w 2721"/>
                  <a:gd name="T89" fmla="*/ 296 h 996"/>
                  <a:gd name="T90" fmla="*/ 2450 w 2721"/>
                  <a:gd name="T91" fmla="*/ 207 h 996"/>
                  <a:gd name="T92" fmla="*/ 2507 w 2721"/>
                  <a:gd name="T93" fmla="*/ 132 h 996"/>
                  <a:gd name="T94" fmla="*/ 2562 w 2721"/>
                  <a:gd name="T95" fmla="*/ 75 h 996"/>
                  <a:gd name="T96" fmla="*/ 2615 w 2721"/>
                  <a:gd name="T97" fmla="*/ 32 h 996"/>
                  <a:gd name="T98" fmla="*/ 2668 w 2721"/>
                  <a:gd name="T99" fmla="*/ 5 h 996"/>
                  <a:gd name="T100" fmla="*/ 2721 w 2721"/>
                  <a:gd name="T101" fmla="*/ 0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932"/>
                    </a:moveTo>
                    <a:lnTo>
                      <a:pt x="55" y="970"/>
                    </a:lnTo>
                    <a:lnTo>
                      <a:pt x="108" y="994"/>
                    </a:lnTo>
                    <a:lnTo>
                      <a:pt x="168" y="996"/>
                    </a:lnTo>
                    <a:lnTo>
                      <a:pt x="220" y="980"/>
                    </a:lnTo>
                    <a:lnTo>
                      <a:pt x="273" y="944"/>
                    </a:lnTo>
                    <a:lnTo>
                      <a:pt x="326" y="888"/>
                    </a:lnTo>
                    <a:lnTo>
                      <a:pt x="379" y="816"/>
                    </a:lnTo>
                    <a:lnTo>
                      <a:pt x="439" y="735"/>
                    </a:lnTo>
                    <a:lnTo>
                      <a:pt x="492" y="641"/>
                    </a:lnTo>
                    <a:lnTo>
                      <a:pt x="547" y="545"/>
                    </a:lnTo>
                    <a:lnTo>
                      <a:pt x="600" y="449"/>
                    </a:lnTo>
                    <a:lnTo>
                      <a:pt x="652" y="348"/>
                    </a:lnTo>
                    <a:lnTo>
                      <a:pt x="705" y="255"/>
                    </a:lnTo>
                    <a:lnTo>
                      <a:pt x="765" y="176"/>
                    </a:lnTo>
                    <a:lnTo>
                      <a:pt x="818" y="106"/>
                    </a:lnTo>
                    <a:lnTo>
                      <a:pt x="873" y="53"/>
                    </a:lnTo>
                    <a:lnTo>
                      <a:pt x="926" y="20"/>
                    </a:lnTo>
                    <a:lnTo>
                      <a:pt x="979" y="0"/>
                    </a:lnTo>
                    <a:lnTo>
                      <a:pt x="1039" y="5"/>
                    </a:lnTo>
                    <a:lnTo>
                      <a:pt x="1091" y="27"/>
                    </a:lnTo>
                    <a:lnTo>
                      <a:pt x="1144" y="70"/>
                    </a:lnTo>
                    <a:lnTo>
                      <a:pt x="1197" y="128"/>
                    </a:lnTo>
                    <a:lnTo>
                      <a:pt x="1252" y="202"/>
                    </a:lnTo>
                    <a:lnTo>
                      <a:pt x="1310" y="286"/>
                    </a:lnTo>
                    <a:lnTo>
                      <a:pt x="1365" y="382"/>
                    </a:lnTo>
                    <a:lnTo>
                      <a:pt x="1418" y="480"/>
                    </a:lnTo>
                    <a:lnTo>
                      <a:pt x="1471" y="581"/>
                    </a:lnTo>
                    <a:lnTo>
                      <a:pt x="1523" y="677"/>
                    </a:lnTo>
                    <a:lnTo>
                      <a:pt x="1576" y="764"/>
                    </a:lnTo>
                    <a:lnTo>
                      <a:pt x="1636" y="843"/>
                    </a:lnTo>
                    <a:lnTo>
                      <a:pt x="1689" y="910"/>
                    </a:lnTo>
                    <a:lnTo>
                      <a:pt x="1744" y="958"/>
                    </a:lnTo>
                    <a:lnTo>
                      <a:pt x="1797" y="989"/>
                    </a:lnTo>
                    <a:lnTo>
                      <a:pt x="1850" y="996"/>
                    </a:lnTo>
                    <a:lnTo>
                      <a:pt x="1910" y="989"/>
                    </a:lnTo>
                    <a:lnTo>
                      <a:pt x="1962" y="958"/>
                    </a:lnTo>
                    <a:lnTo>
                      <a:pt x="2015" y="915"/>
                    </a:lnTo>
                    <a:lnTo>
                      <a:pt x="2070" y="848"/>
                    </a:lnTo>
                    <a:lnTo>
                      <a:pt x="2123" y="773"/>
                    </a:lnTo>
                    <a:lnTo>
                      <a:pt x="2181" y="682"/>
                    </a:lnTo>
                    <a:lnTo>
                      <a:pt x="2236" y="588"/>
                    </a:lnTo>
                    <a:lnTo>
                      <a:pt x="2289" y="488"/>
                    </a:lnTo>
                    <a:lnTo>
                      <a:pt x="2342" y="387"/>
                    </a:lnTo>
                    <a:lnTo>
                      <a:pt x="2394" y="296"/>
                    </a:lnTo>
                    <a:lnTo>
                      <a:pt x="2450" y="207"/>
                    </a:lnTo>
                    <a:lnTo>
                      <a:pt x="2507" y="132"/>
                    </a:lnTo>
                    <a:lnTo>
                      <a:pt x="2562" y="75"/>
                    </a:lnTo>
                    <a:lnTo>
                      <a:pt x="2615" y="32"/>
                    </a:lnTo>
                    <a:lnTo>
                      <a:pt x="2668" y="5"/>
                    </a:lnTo>
                    <a:lnTo>
                      <a:pt x="2721" y="0"/>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40" name="Freeform 25">
                <a:extLst>
                  <a:ext uri="{FF2B5EF4-FFF2-40B4-BE49-F238E27FC236}">
                    <a16:creationId xmlns:a16="http://schemas.microsoft.com/office/drawing/2014/main" id="{BD34B374-0E56-4AF4-970D-57F334FCBB78}"/>
                  </a:ext>
                </a:extLst>
              </p:cNvPr>
              <p:cNvSpPr>
                <a:spLocks/>
              </p:cNvSpPr>
              <p:nvPr/>
            </p:nvSpPr>
            <p:spPr bwMode="auto">
              <a:xfrm>
                <a:off x="2060" y="1662"/>
                <a:ext cx="4176" cy="1341"/>
              </a:xfrm>
              <a:custGeom>
                <a:avLst/>
                <a:gdLst>
                  <a:gd name="T0" fmla="*/ 0 w 2721"/>
                  <a:gd name="T1" fmla="*/ 68 h 996"/>
                  <a:gd name="T2" fmla="*/ 55 w 2721"/>
                  <a:gd name="T3" fmla="*/ 123 h 996"/>
                  <a:gd name="T4" fmla="*/ 108 w 2721"/>
                  <a:gd name="T5" fmla="*/ 200 h 996"/>
                  <a:gd name="T6" fmla="*/ 168 w 2721"/>
                  <a:gd name="T7" fmla="*/ 281 h 996"/>
                  <a:gd name="T8" fmla="*/ 220 w 2721"/>
                  <a:gd name="T9" fmla="*/ 380 h 996"/>
                  <a:gd name="T10" fmla="*/ 273 w 2721"/>
                  <a:gd name="T11" fmla="*/ 476 h 996"/>
                  <a:gd name="T12" fmla="*/ 326 w 2721"/>
                  <a:gd name="T13" fmla="*/ 576 h 996"/>
                  <a:gd name="T14" fmla="*/ 379 w 2721"/>
                  <a:gd name="T15" fmla="*/ 672 h 996"/>
                  <a:gd name="T16" fmla="*/ 439 w 2721"/>
                  <a:gd name="T17" fmla="*/ 761 h 996"/>
                  <a:gd name="T18" fmla="*/ 492 w 2721"/>
                  <a:gd name="T19" fmla="*/ 840 h 996"/>
                  <a:gd name="T20" fmla="*/ 547 w 2721"/>
                  <a:gd name="T21" fmla="*/ 905 h 996"/>
                  <a:gd name="T22" fmla="*/ 600 w 2721"/>
                  <a:gd name="T23" fmla="*/ 953 h 996"/>
                  <a:gd name="T24" fmla="*/ 652 w 2721"/>
                  <a:gd name="T25" fmla="*/ 984 h 996"/>
                  <a:gd name="T26" fmla="*/ 705 w 2721"/>
                  <a:gd name="T27" fmla="*/ 996 h 996"/>
                  <a:gd name="T28" fmla="*/ 765 w 2721"/>
                  <a:gd name="T29" fmla="*/ 989 h 996"/>
                  <a:gd name="T30" fmla="*/ 818 w 2721"/>
                  <a:gd name="T31" fmla="*/ 963 h 996"/>
                  <a:gd name="T32" fmla="*/ 873 w 2721"/>
                  <a:gd name="T33" fmla="*/ 915 h 996"/>
                  <a:gd name="T34" fmla="*/ 926 w 2721"/>
                  <a:gd name="T35" fmla="*/ 852 h 996"/>
                  <a:gd name="T36" fmla="*/ 979 w 2721"/>
                  <a:gd name="T37" fmla="*/ 778 h 996"/>
                  <a:gd name="T38" fmla="*/ 1039 w 2721"/>
                  <a:gd name="T39" fmla="*/ 689 h 996"/>
                  <a:gd name="T40" fmla="*/ 1091 w 2721"/>
                  <a:gd name="T41" fmla="*/ 593 h 996"/>
                  <a:gd name="T42" fmla="*/ 1144 w 2721"/>
                  <a:gd name="T43" fmla="*/ 492 h 996"/>
                  <a:gd name="T44" fmla="*/ 1197 w 2721"/>
                  <a:gd name="T45" fmla="*/ 396 h 996"/>
                  <a:gd name="T46" fmla="*/ 1252 w 2721"/>
                  <a:gd name="T47" fmla="*/ 300 h 996"/>
                  <a:gd name="T48" fmla="*/ 1310 w 2721"/>
                  <a:gd name="T49" fmla="*/ 212 h 996"/>
                  <a:gd name="T50" fmla="*/ 1365 w 2721"/>
                  <a:gd name="T51" fmla="*/ 137 h 996"/>
                  <a:gd name="T52" fmla="*/ 1418 w 2721"/>
                  <a:gd name="T53" fmla="*/ 75 h 996"/>
                  <a:gd name="T54" fmla="*/ 1471 w 2721"/>
                  <a:gd name="T55" fmla="*/ 32 h 996"/>
                  <a:gd name="T56" fmla="*/ 1523 w 2721"/>
                  <a:gd name="T57" fmla="*/ 5 h 996"/>
                  <a:gd name="T58" fmla="*/ 1576 w 2721"/>
                  <a:gd name="T59" fmla="*/ 0 h 996"/>
                  <a:gd name="T60" fmla="*/ 1636 w 2721"/>
                  <a:gd name="T61" fmla="*/ 15 h 996"/>
                  <a:gd name="T62" fmla="*/ 1689 w 2721"/>
                  <a:gd name="T63" fmla="*/ 48 h 996"/>
                  <a:gd name="T64" fmla="*/ 1744 w 2721"/>
                  <a:gd name="T65" fmla="*/ 96 h 996"/>
                  <a:gd name="T66" fmla="*/ 1797 w 2721"/>
                  <a:gd name="T67" fmla="*/ 168 h 996"/>
                  <a:gd name="T68" fmla="*/ 1850 w 2721"/>
                  <a:gd name="T69" fmla="*/ 248 h 996"/>
                  <a:gd name="T70" fmla="*/ 1910 w 2721"/>
                  <a:gd name="T71" fmla="*/ 339 h 996"/>
                  <a:gd name="T72" fmla="*/ 1962 w 2721"/>
                  <a:gd name="T73" fmla="*/ 435 h 996"/>
                  <a:gd name="T74" fmla="*/ 2015 w 2721"/>
                  <a:gd name="T75" fmla="*/ 533 h 996"/>
                  <a:gd name="T76" fmla="*/ 2070 w 2721"/>
                  <a:gd name="T77" fmla="*/ 634 h 996"/>
                  <a:gd name="T78" fmla="*/ 2123 w 2721"/>
                  <a:gd name="T79" fmla="*/ 725 h 996"/>
                  <a:gd name="T80" fmla="*/ 2181 w 2721"/>
                  <a:gd name="T81" fmla="*/ 809 h 996"/>
                  <a:gd name="T82" fmla="*/ 2236 w 2721"/>
                  <a:gd name="T83" fmla="*/ 879 h 996"/>
                  <a:gd name="T84" fmla="*/ 2289 w 2721"/>
                  <a:gd name="T85" fmla="*/ 936 h 996"/>
                  <a:gd name="T86" fmla="*/ 2342 w 2721"/>
                  <a:gd name="T87" fmla="*/ 975 h 996"/>
                  <a:gd name="T88" fmla="*/ 2394 w 2721"/>
                  <a:gd name="T89" fmla="*/ 996 h 996"/>
                  <a:gd name="T90" fmla="*/ 2450 w 2721"/>
                  <a:gd name="T91" fmla="*/ 996 h 996"/>
                  <a:gd name="T92" fmla="*/ 2507 w 2721"/>
                  <a:gd name="T93" fmla="*/ 975 h 996"/>
                  <a:gd name="T94" fmla="*/ 2562 w 2721"/>
                  <a:gd name="T95" fmla="*/ 936 h 996"/>
                  <a:gd name="T96" fmla="*/ 2615 w 2721"/>
                  <a:gd name="T97" fmla="*/ 884 h 996"/>
                  <a:gd name="T98" fmla="*/ 2668 w 2721"/>
                  <a:gd name="T99" fmla="*/ 809 h 996"/>
                  <a:gd name="T100" fmla="*/ 2721 w 2721"/>
                  <a:gd name="T101" fmla="*/ 725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68"/>
                    </a:moveTo>
                    <a:lnTo>
                      <a:pt x="55" y="123"/>
                    </a:lnTo>
                    <a:lnTo>
                      <a:pt x="108" y="200"/>
                    </a:lnTo>
                    <a:lnTo>
                      <a:pt x="168" y="281"/>
                    </a:lnTo>
                    <a:lnTo>
                      <a:pt x="220" y="380"/>
                    </a:lnTo>
                    <a:lnTo>
                      <a:pt x="273" y="476"/>
                    </a:lnTo>
                    <a:lnTo>
                      <a:pt x="326" y="576"/>
                    </a:lnTo>
                    <a:lnTo>
                      <a:pt x="379" y="672"/>
                    </a:lnTo>
                    <a:lnTo>
                      <a:pt x="439" y="761"/>
                    </a:lnTo>
                    <a:lnTo>
                      <a:pt x="492" y="840"/>
                    </a:lnTo>
                    <a:lnTo>
                      <a:pt x="547" y="905"/>
                    </a:lnTo>
                    <a:lnTo>
                      <a:pt x="600" y="953"/>
                    </a:lnTo>
                    <a:lnTo>
                      <a:pt x="652" y="984"/>
                    </a:lnTo>
                    <a:lnTo>
                      <a:pt x="705" y="996"/>
                    </a:lnTo>
                    <a:lnTo>
                      <a:pt x="765" y="989"/>
                    </a:lnTo>
                    <a:lnTo>
                      <a:pt x="818" y="963"/>
                    </a:lnTo>
                    <a:lnTo>
                      <a:pt x="873" y="915"/>
                    </a:lnTo>
                    <a:lnTo>
                      <a:pt x="926" y="852"/>
                    </a:lnTo>
                    <a:lnTo>
                      <a:pt x="979" y="778"/>
                    </a:lnTo>
                    <a:lnTo>
                      <a:pt x="1039" y="689"/>
                    </a:lnTo>
                    <a:lnTo>
                      <a:pt x="1091" y="593"/>
                    </a:lnTo>
                    <a:lnTo>
                      <a:pt x="1144" y="492"/>
                    </a:lnTo>
                    <a:lnTo>
                      <a:pt x="1197" y="396"/>
                    </a:lnTo>
                    <a:lnTo>
                      <a:pt x="1252" y="300"/>
                    </a:lnTo>
                    <a:lnTo>
                      <a:pt x="1310" y="212"/>
                    </a:lnTo>
                    <a:lnTo>
                      <a:pt x="1365" y="137"/>
                    </a:lnTo>
                    <a:lnTo>
                      <a:pt x="1418" y="75"/>
                    </a:lnTo>
                    <a:lnTo>
                      <a:pt x="1471" y="32"/>
                    </a:lnTo>
                    <a:lnTo>
                      <a:pt x="1523" y="5"/>
                    </a:lnTo>
                    <a:lnTo>
                      <a:pt x="1576" y="0"/>
                    </a:lnTo>
                    <a:lnTo>
                      <a:pt x="1636" y="15"/>
                    </a:lnTo>
                    <a:lnTo>
                      <a:pt x="1689" y="48"/>
                    </a:lnTo>
                    <a:lnTo>
                      <a:pt x="1744" y="96"/>
                    </a:lnTo>
                    <a:lnTo>
                      <a:pt x="1797" y="168"/>
                    </a:lnTo>
                    <a:lnTo>
                      <a:pt x="1850" y="248"/>
                    </a:lnTo>
                    <a:lnTo>
                      <a:pt x="1910" y="339"/>
                    </a:lnTo>
                    <a:lnTo>
                      <a:pt x="1962" y="435"/>
                    </a:lnTo>
                    <a:lnTo>
                      <a:pt x="2015" y="533"/>
                    </a:lnTo>
                    <a:lnTo>
                      <a:pt x="2070" y="634"/>
                    </a:lnTo>
                    <a:lnTo>
                      <a:pt x="2123" y="725"/>
                    </a:lnTo>
                    <a:lnTo>
                      <a:pt x="2181" y="809"/>
                    </a:lnTo>
                    <a:lnTo>
                      <a:pt x="2236" y="879"/>
                    </a:lnTo>
                    <a:lnTo>
                      <a:pt x="2289" y="936"/>
                    </a:lnTo>
                    <a:lnTo>
                      <a:pt x="2342" y="975"/>
                    </a:lnTo>
                    <a:lnTo>
                      <a:pt x="2394" y="996"/>
                    </a:lnTo>
                    <a:lnTo>
                      <a:pt x="2450" y="996"/>
                    </a:lnTo>
                    <a:lnTo>
                      <a:pt x="2507" y="975"/>
                    </a:lnTo>
                    <a:lnTo>
                      <a:pt x="2562" y="936"/>
                    </a:lnTo>
                    <a:lnTo>
                      <a:pt x="2615" y="884"/>
                    </a:lnTo>
                    <a:lnTo>
                      <a:pt x="2668" y="809"/>
                    </a:lnTo>
                    <a:lnTo>
                      <a:pt x="2721" y="72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7929" name="Group 18">
              <a:extLst>
                <a:ext uri="{FF2B5EF4-FFF2-40B4-BE49-F238E27FC236}">
                  <a16:creationId xmlns:a16="http://schemas.microsoft.com/office/drawing/2014/main" id="{8659F11B-D255-4B6D-942E-B0EBC78A8107}"/>
                </a:ext>
              </a:extLst>
            </p:cNvPr>
            <p:cNvGrpSpPr>
              <a:grpSpLocks/>
            </p:cNvGrpSpPr>
            <p:nvPr/>
          </p:nvGrpSpPr>
          <p:grpSpPr bwMode="auto">
            <a:xfrm>
              <a:off x="1650" y="1315"/>
              <a:ext cx="5517" cy="1975"/>
              <a:chOff x="1650" y="1315"/>
              <a:chExt cx="5517" cy="1975"/>
            </a:xfrm>
          </p:grpSpPr>
          <p:grpSp>
            <p:nvGrpSpPr>
              <p:cNvPr id="37933" name="Group 21">
                <a:extLst>
                  <a:ext uri="{FF2B5EF4-FFF2-40B4-BE49-F238E27FC236}">
                    <a16:creationId xmlns:a16="http://schemas.microsoft.com/office/drawing/2014/main" id="{D8A916D9-8F55-433E-A632-BE25846552D0}"/>
                  </a:ext>
                </a:extLst>
              </p:cNvPr>
              <p:cNvGrpSpPr>
                <a:grpSpLocks/>
              </p:cNvGrpSpPr>
              <p:nvPr/>
            </p:nvGrpSpPr>
            <p:grpSpPr bwMode="auto">
              <a:xfrm>
                <a:off x="1830" y="1380"/>
                <a:ext cx="5220" cy="1815"/>
                <a:chOff x="1830" y="1380"/>
                <a:chExt cx="4904" cy="1815"/>
              </a:xfrm>
            </p:grpSpPr>
            <p:sp>
              <p:nvSpPr>
                <p:cNvPr id="37936" name="Line 23">
                  <a:extLst>
                    <a:ext uri="{FF2B5EF4-FFF2-40B4-BE49-F238E27FC236}">
                      <a16:creationId xmlns:a16="http://schemas.microsoft.com/office/drawing/2014/main" id="{44F8B1F0-FF6C-4C28-B535-2467495F6E22}"/>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37" name="Line 22">
                  <a:extLst>
                    <a:ext uri="{FF2B5EF4-FFF2-40B4-BE49-F238E27FC236}">
                      <a16:creationId xmlns:a16="http://schemas.microsoft.com/office/drawing/2014/main" id="{25AC5988-7118-416E-A465-00FE0BAE00D7}"/>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7934" name="Rectangle 20">
                <a:extLst>
                  <a:ext uri="{FF2B5EF4-FFF2-40B4-BE49-F238E27FC236}">
                    <a16:creationId xmlns:a16="http://schemas.microsoft.com/office/drawing/2014/main" id="{F93906AA-A050-45FE-929B-5BB235032FE5}"/>
                  </a:ext>
                </a:extLst>
              </p:cNvPr>
              <p:cNvSpPr>
                <a:spLocks noChangeArrowheads="1"/>
              </p:cNvSpPr>
              <p:nvPr/>
            </p:nvSpPr>
            <p:spPr bwMode="auto">
              <a:xfrm>
                <a:off x="6794" y="2380"/>
                <a:ext cx="373"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ω</a:t>
                </a:r>
                <a:r>
                  <a:rPr lang="en-US" altLang="zh-CN" sz="1400">
                    <a:solidFill>
                      <a:srgbClr val="040408"/>
                    </a:solidFill>
                  </a:rPr>
                  <a:t>t</a:t>
                </a:r>
                <a:endParaRPr lang="en-US" altLang="zh-CN" sz="1000">
                  <a:solidFill>
                    <a:srgbClr val="040408"/>
                  </a:solidFill>
                  <a:latin typeface="Times New Roman" panose="02020603050405020304" pitchFamily="18" charset="0"/>
                </a:endParaRPr>
              </a:p>
              <a:p>
                <a:endParaRPr lang="en-US" altLang="zh-CN">
                  <a:latin typeface="Times New Roman" panose="02020603050405020304" pitchFamily="18" charset="0"/>
                </a:endParaRPr>
              </a:p>
            </p:txBody>
          </p:sp>
          <p:sp>
            <p:nvSpPr>
              <p:cNvPr id="37935" name="Rectangle 19">
                <a:extLst>
                  <a:ext uri="{FF2B5EF4-FFF2-40B4-BE49-F238E27FC236}">
                    <a16:creationId xmlns:a16="http://schemas.microsoft.com/office/drawing/2014/main" id="{534ADFC5-9A9A-442E-8207-E2EF41AD9C68}"/>
                  </a:ext>
                </a:extLst>
              </p:cNvPr>
              <p:cNvSpPr>
                <a:spLocks noChangeArrowheads="1"/>
              </p:cNvSpPr>
              <p:nvPr/>
            </p:nvSpPr>
            <p:spPr bwMode="auto">
              <a:xfrm>
                <a:off x="1650" y="1315"/>
                <a:ext cx="1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u</a:t>
                </a:r>
                <a:endParaRPr lang="en-US" altLang="zh-CN" sz="1600">
                  <a:solidFill>
                    <a:srgbClr val="040408"/>
                  </a:solidFill>
                </a:endParaRPr>
              </a:p>
              <a:p>
                <a:endParaRPr lang="en-US" altLang="zh-CN">
                  <a:latin typeface="Times New Roman" panose="02020603050405020304" pitchFamily="18" charset="0"/>
                </a:endParaRPr>
              </a:p>
            </p:txBody>
          </p:sp>
        </p:grpSp>
        <p:sp>
          <p:nvSpPr>
            <p:cNvPr id="37930" name="Rectangle 17">
              <a:extLst>
                <a:ext uri="{FF2B5EF4-FFF2-40B4-BE49-F238E27FC236}">
                  <a16:creationId xmlns:a16="http://schemas.microsoft.com/office/drawing/2014/main" id="{55F75D29-C9B5-4E5A-AD13-556A8192E354}"/>
                </a:ext>
              </a:extLst>
            </p:cNvPr>
            <p:cNvSpPr>
              <a:spLocks noChangeArrowheads="1"/>
            </p:cNvSpPr>
            <p:nvPr/>
          </p:nvSpPr>
          <p:spPr bwMode="auto">
            <a:xfrm>
              <a:off x="2506" y="1095"/>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ua</a:t>
              </a:r>
              <a:endParaRPr lang="en-US" altLang="zh-CN" sz="1600">
                <a:solidFill>
                  <a:srgbClr val="040408"/>
                </a:solidFill>
              </a:endParaRPr>
            </a:p>
            <a:p>
              <a:endParaRPr lang="en-US" altLang="zh-CN">
                <a:latin typeface="Times New Roman" panose="02020603050405020304" pitchFamily="18" charset="0"/>
              </a:endParaRPr>
            </a:p>
          </p:txBody>
        </p:sp>
        <p:sp>
          <p:nvSpPr>
            <p:cNvPr id="37931" name="Rectangle 16">
              <a:extLst>
                <a:ext uri="{FF2B5EF4-FFF2-40B4-BE49-F238E27FC236}">
                  <a16:creationId xmlns:a16="http://schemas.microsoft.com/office/drawing/2014/main" id="{DD8B0D7E-9DAB-458D-A1AB-914DB71BFD85}"/>
                </a:ext>
              </a:extLst>
            </p:cNvPr>
            <p:cNvSpPr>
              <a:spLocks noChangeArrowheads="1"/>
            </p:cNvSpPr>
            <p:nvPr/>
          </p:nvSpPr>
          <p:spPr bwMode="auto">
            <a:xfrm>
              <a:off x="3436" y="114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ub</a:t>
              </a:r>
              <a:endParaRPr lang="en-US" altLang="zh-CN" sz="1000">
                <a:solidFill>
                  <a:srgbClr val="040408"/>
                </a:solidFill>
              </a:endParaRPr>
            </a:p>
            <a:p>
              <a:endParaRPr lang="en-US" altLang="zh-CN">
                <a:latin typeface="Times New Roman" panose="02020603050405020304" pitchFamily="18" charset="0"/>
              </a:endParaRPr>
            </a:p>
          </p:txBody>
        </p:sp>
        <p:sp>
          <p:nvSpPr>
            <p:cNvPr id="37932" name="Rectangle 15">
              <a:extLst>
                <a:ext uri="{FF2B5EF4-FFF2-40B4-BE49-F238E27FC236}">
                  <a16:creationId xmlns:a16="http://schemas.microsoft.com/office/drawing/2014/main" id="{C33A8681-D84E-46CC-8D89-1AA59A9EEF8B}"/>
                </a:ext>
              </a:extLst>
            </p:cNvPr>
            <p:cNvSpPr>
              <a:spLocks noChangeArrowheads="1"/>
            </p:cNvSpPr>
            <p:nvPr/>
          </p:nvSpPr>
          <p:spPr bwMode="auto">
            <a:xfrm>
              <a:off x="4440" y="111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uc</a:t>
              </a:r>
              <a:endParaRPr lang="en-US" altLang="zh-CN" sz="1000">
                <a:solidFill>
                  <a:srgbClr val="040408"/>
                </a:solidFill>
              </a:endParaRPr>
            </a:p>
            <a:p>
              <a:endParaRPr lang="en-US" altLang="zh-CN">
                <a:solidFill>
                  <a:srgbClr val="040408"/>
                </a:solidFill>
                <a:latin typeface="Times New Roman" panose="02020603050405020304" pitchFamily="18" charset="0"/>
              </a:endParaRPr>
            </a:p>
          </p:txBody>
        </p:sp>
      </p:grpSp>
      <p:grpSp>
        <p:nvGrpSpPr>
          <p:cNvPr id="20" name="Group 11">
            <a:extLst>
              <a:ext uri="{FF2B5EF4-FFF2-40B4-BE49-F238E27FC236}">
                <a16:creationId xmlns:a16="http://schemas.microsoft.com/office/drawing/2014/main" id="{E7B9C8DC-A076-4FFA-A0F3-C8E4A4BD048E}"/>
              </a:ext>
            </a:extLst>
          </p:cNvPr>
          <p:cNvGrpSpPr>
            <a:grpSpLocks/>
          </p:cNvGrpSpPr>
          <p:nvPr/>
        </p:nvGrpSpPr>
        <p:grpSpPr bwMode="auto">
          <a:xfrm>
            <a:off x="5257800" y="4267200"/>
            <a:ext cx="1919288" cy="390525"/>
            <a:chOff x="2015" y="6795"/>
            <a:chExt cx="3023" cy="615"/>
          </a:xfrm>
        </p:grpSpPr>
        <p:sp>
          <p:nvSpPr>
            <p:cNvPr id="37926" name="Rectangle 13">
              <a:extLst>
                <a:ext uri="{FF2B5EF4-FFF2-40B4-BE49-F238E27FC236}">
                  <a16:creationId xmlns:a16="http://schemas.microsoft.com/office/drawing/2014/main" id="{78BF0F01-91E0-4061-AE25-87C446D3A324}"/>
                </a:ext>
              </a:extLst>
            </p:cNvPr>
            <p:cNvSpPr>
              <a:spLocks noChangeArrowheads="1"/>
            </p:cNvSpPr>
            <p:nvPr/>
          </p:nvSpPr>
          <p:spPr bwMode="auto">
            <a:xfrm>
              <a:off x="3552" y="6795"/>
              <a:ext cx="1486"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   VT4</a:t>
              </a:r>
            </a:p>
            <a:p>
              <a:endParaRPr lang="en-US" altLang="zh-CN" sz="1600">
                <a:solidFill>
                  <a:srgbClr val="040408"/>
                </a:solidFill>
                <a:latin typeface="Times New Roman" panose="02020603050405020304" pitchFamily="18" charset="0"/>
              </a:endParaRPr>
            </a:p>
          </p:txBody>
        </p:sp>
        <p:sp>
          <p:nvSpPr>
            <p:cNvPr id="37927" name="Rectangle 12">
              <a:extLst>
                <a:ext uri="{FF2B5EF4-FFF2-40B4-BE49-F238E27FC236}">
                  <a16:creationId xmlns:a16="http://schemas.microsoft.com/office/drawing/2014/main" id="{09E359E6-1D85-4C8F-9965-F7E0CE0CBFB9}"/>
                </a:ext>
              </a:extLst>
            </p:cNvPr>
            <p:cNvSpPr>
              <a:spLocks noChangeArrowheads="1"/>
            </p:cNvSpPr>
            <p:nvPr/>
          </p:nvSpPr>
          <p:spPr bwMode="auto">
            <a:xfrm>
              <a:off x="2015" y="6810"/>
              <a:ext cx="1547" cy="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Times New Roman" panose="02020603050405020304" pitchFamily="18" charset="0"/>
                </a:rPr>
                <a:t>  </a:t>
              </a:r>
            </a:p>
            <a:p>
              <a:endParaRPr lang="en-US" altLang="zh-CN">
                <a:latin typeface="Times New Roman" panose="02020603050405020304" pitchFamily="18" charset="0"/>
              </a:endParaRPr>
            </a:p>
          </p:txBody>
        </p:sp>
      </p:grpSp>
      <p:grpSp>
        <p:nvGrpSpPr>
          <p:cNvPr id="37902" name="Group 95">
            <a:extLst>
              <a:ext uri="{FF2B5EF4-FFF2-40B4-BE49-F238E27FC236}">
                <a16:creationId xmlns:a16="http://schemas.microsoft.com/office/drawing/2014/main" id="{31ECDD6F-636E-4966-8D7E-5D476349CF6C}"/>
              </a:ext>
            </a:extLst>
          </p:cNvPr>
          <p:cNvGrpSpPr>
            <a:grpSpLocks/>
          </p:cNvGrpSpPr>
          <p:nvPr/>
        </p:nvGrpSpPr>
        <p:grpSpPr bwMode="auto">
          <a:xfrm>
            <a:off x="838200" y="1676400"/>
            <a:ext cx="3886200" cy="2698750"/>
            <a:chOff x="528" y="1056"/>
            <a:chExt cx="2448" cy="1700"/>
          </a:xfrm>
        </p:grpSpPr>
        <p:sp>
          <p:nvSpPr>
            <p:cNvPr id="37925" name="Rectangle 89">
              <a:extLst>
                <a:ext uri="{FF2B5EF4-FFF2-40B4-BE49-F238E27FC236}">
                  <a16:creationId xmlns:a16="http://schemas.microsoft.com/office/drawing/2014/main" id="{F08B3679-9D57-45BB-A59E-5EBA397EF6CC}"/>
                </a:ext>
              </a:extLst>
            </p:cNvPr>
            <p:cNvSpPr>
              <a:spLocks noChangeArrowheads="1"/>
            </p:cNvSpPr>
            <p:nvPr/>
          </p:nvSpPr>
          <p:spPr bwMode="auto">
            <a:xfrm>
              <a:off x="624" y="2544"/>
              <a:ext cx="19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a:solidFill>
                    <a:srgbClr val="040408"/>
                  </a:solidFill>
                  <a:latin typeface="Times New Roman" panose="02020603050405020304" pitchFamily="18" charset="0"/>
                </a:rPr>
                <a:t> </a:t>
              </a:r>
              <a:r>
                <a:rPr lang="zh-CN" altLang="en-US" sz="1600">
                  <a:solidFill>
                    <a:srgbClr val="040408"/>
                  </a:solidFill>
                  <a:latin typeface="Times New Roman" panose="02020603050405020304" pitchFamily="18" charset="0"/>
                </a:rPr>
                <a:t>三相全波星形连接的调压电路</a:t>
              </a:r>
            </a:p>
          </p:txBody>
        </p:sp>
        <p:graphicFrame>
          <p:nvGraphicFramePr>
            <p:cNvPr id="37890" name="Object 91">
              <a:extLst>
                <a:ext uri="{FF2B5EF4-FFF2-40B4-BE49-F238E27FC236}">
                  <a16:creationId xmlns:a16="http://schemas.microsoft.com/office/drawing/2014/main" id="{AE18D5E7-A40B-4F9E-8ADE-822205F0722A}"/>
                </a:ext>
              </a:extLst>
            </p:cNvPr>
            <p:cNvGraphicFramePr>
              <a:graphicFrameLocks noChangeAspect="1"/>
            </p:cNvGraphicFramePr>
            <p:nvPr/>
          </p:nvGraphicFramePr>
          <p:xfrm>
            <a:off x="528" y="1056"/>
            <a:ext cx="2448" cy="1486"/>
          </p:xfrm>
          <a:graphic>
            <a:graphicData uri="http://schemas.openxmlformats.org/presentationml/2006/ole">
              <mc:AlternateContent xmlns:mc="http://schemas.openxmlformats.org/markup-compatibility/2006">
                <mc:Choice xmlns:v="urn:schemas-microsoft-com:vml" Requires="v">
                  <p:oleObj spid="_x0000_s37976" name="位图图像" r:id="rId3" imgW="2933333" imgH="1781424" progId="Paint.Picture">
                    <p:embed/>
                  </p:oleObj>
                </mc:Choice>
                <mc:Fallback>
                  <p:oleObj name="位图图像" r:id="rId3" imgW="2933333" imgH="1781424" progId="Paint.Picture">
                    <p:embed/>
                    <p:pic>
                      <p:nvPicPr>
                        <p:cNvPr id="0" name="Object 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1056"/>
                          <a:ext cx="2448" cy="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6044" name="Rectangle 92">
            <a:extLst>
              <a:ext uri="{FF2B5EF4-FFF2-40B4-BE49-F238E27FC236}">
                <a16:creationId xmlns:a16="http://schemas.microsoft.com/office/drawing/2014/main" id="{1B7A663E-8E33-408C-B36C-FC62B759FA6C}"/>
              </a:ext>
            </a:extLst>
          </p:cNvPr>
          <p:cNvSpPr>
            <a:spLocks noChangeArrowheads="1"/>
          </p:cNvSpPr>
          <p:nvPr/>
        </p:nvSpPr>
        <p:spPr bwMode="auto">
          <a:xfrm>
            <a:off x="609600" y="4648200"/>
            <a:ext cx="4114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a:solidFill>
                  <a:srgbClr val="040408"/>
                </a:solidFill>
                <a:latin typeface="宋体" panose="02010600030101010101" pitchFamily="2" charset="-122"/>
              </a:rPr>
              <a:t>   </a:t>
            </a:r>
            <a:r>
              <a:rPr lang="zh-CN" altLang="en-US" sz="1600" b="1">
                <a:solidFill>
                  <a:srgbClr val="FC0A0A"/>
                </a:solidFill>
                <a:latin typeface="宋体" panose="02010600030101010101" pitchFamily="2" charset="-122"/>
              </a:rPr>
              <a:t>相电压过零点定为</a:t>
            </a:r>
            <a:r>
              <a:rPr lang="en-US" altLang="zh-CN" sz="1600" b="1">
                <a:solidFill>
                  <a:srgbClr val="FC0A0A"/>
                </a:solidFill>
                <a:latin typeface="宋体" panose="02010600030101010101" pitchFamily="2" charset="-122"/>
              </a:rPr>
              <a:t>a</a:t>
            </a:r>
            <a:r>
              <a:rPr lang="zh-CN" altLang="en-US" sz="1600" b="1">
                <a:solidFill>
                  <a:srgbClr val="FC0A0A"/>
                </a:solidFill>
                <a:latin typeface="宋体" panose="02010600030101010101" pitchFamily="2" charset="-122"/>
              </a:rPr>
              <a:t>的起点，</a:t>
            </a:r>
            <a:r>
              <a:rPr lang="en-US" altLang="zh-CN" sz="1600" b="1" i="1">
                <a:solidFill>
                  <a:srgbClr val="FC0A0A"/>
                </a:solidFill>
                <a:latin typeface="宋体" panose="02010600030101010101" pitchFamily="2" charset="-122"/>
              </a:rPr>
              <a:t>a</a:t>
            </a:r>
            <a:r>
              <a:rPr lang="en-US" altLang="zh-CN" sz="1600" b="1">
                <a:solidFill>
                  <a:srgbClr val="FC0A0A"/>
                </a:solidFill>
                <a:latin typeface="宋体" panose="02010600030101010101" pitchFamily="2" charset="-122"/>
              </a:rPr>
              <a:t> =0°</a:t>
            </a:r>
            <a:r>
              <a:rPr lang="zh-CN" altLang="en-US" sz="1600" b="1">
                <a:solidFill>
                  <a:srgbClr val="FC0A0A"/>
                </a:solidFill>
                <a:latin typeface="宋体" panose="02010600030101010101" pitchFamily="2" charset="-122"/>
              </a:rPr>
              <a:t>时一直有三个晶闸管导通；</a:t>
            </a:r>
          </a:p>
        </p:txBody>
      </p:sp>
      <p:sp>
        <p:nvSpPr>
          <p:cNvPr id="126045" name="Rectangle 93">
            <a:extLst>
              <a:ext uri="{FF2B5EF4-FFF2-40B4-BE49-F238E27FC236}">
                <a16:creationId xmlns:a16="http://schemas.microsoft.com/office/drawing/2014/main" id="{32101C07-7AC5-44B0-BB8A-41FAF0C03A9E}"/>
              </a:ext>
            </a:extLst>
          </p:cNvPr>
          <p:cNvSpPr>
            <a:spLocks noChangeArrowheads="1"/>
          </p:cNvSpPr>
          <p:nvPr/>
        </p:nvSpPr>
        <p:spPr bwMode="auto">
          <a:xfrm>
            <a:off x="609600" y="5410200"/>
            <a:ext cx="281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  VT1- VT6,</a:t>
            </a:r>
            <a:r>
              <a:rPr lang="zh-CN" altLang="en-US" sz="1600">
                <a:solidFill>
                  <a:srgbClr val="040408"/>
                </a:solidFill>
                <a:latin typeface="宋体" panose="02010600030101010101" pitchFamily="2" charset="-122"/>
              </a:rPr>
              <a:t>依次相差</a:t>
            </a:r>
            <a:r>
              <a:rPr lang="en-US" altLang="zh-CN" sz="1600">
                <a:solidFill>
                  <a:srgbClr val="040408"/>
                </a:solidFill>
                <a:latin typeface="宋体" panose="02010600030101010101" pitchFamily="2" charset="-122"/>
              </a:rPr>
              <a:t>60°</a:t>
            </a:r>
            <a:r>
              <a:rPr lang="en-US" altLang="zh-CN" sz="1100"/>
              <a:t> </a:t>
            </a:r>
            <a:endParaRPr lang="en-US" altLang="zh-CN">
              <a:latin typeface="Times New Roman" panose="02020603050405020304" pitchFamily="18" charset="0"/>
            </a:endParaRPr>
          </a:p>
        </p:txBody>
      </p:sp>
      <p:sp>
        <p:nvSpPr>
          <p:cNvPr id="126046" name="Rectangle 94">
            <a:extLst>
              <a:ext uri="{FF2B5EF4-FFF2-40B4-BE49-F238E27FC236}">
                <a16:creationId xmlns:a16="http://schemas.microsoft.com/office/drawing/2014/main" id="{07991AE4-3685-40D8-BFCF-EEB7410FB0BE}"/>
              </a:ext>
            </a:extLst>
          </p:cNvPr>
          <p:cNvSpPr>
            <a:spLocks noChangeArrowheads="1"/>
          </p:cNvSpPr>
          <p:nvPr/>
        </p:nvSpPr>
        <p:spPr bwMode="auto">
          <a:xfrm>
            <a:off x="609600" y="6019800"/>
            <a:ext cx="281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  VT1- VT6,</a:t>
            </a:r>
            <a:r>
              <a:rPr lang="zh-CN" altLang="en-US" sz="1600">
                <a:solidFill>
                  <a:srgbClr val="040408"/>
                </a:solidFill>
                <a:latin typeface="宋体" panose="02010600030101010101" pitchFamily="2" charset="-122"/>
              </a:rPr>
              <a:t>导通角为</a:t>
            </a:r>
            <a:r>
              <a:rPr lang="en-US" altLang="zh-CN" sz="1600">
                <a:solidFill>
                  <a:srgbClr val="040408"/>
                </a:solidFill>
                <a:latin typeface="宋体" panose="02010600030101010101" pitchFamily="2" charset="-122"/>
              </a:rPr>
              <a:t>180°</a:t>
            </a:r>
            <a:r>
              <a:rPr lang="en-US" altLang="zh-CN" sz="1100"/>
              <a:t> </a:t>
            </a:r>
            <a:endParaRPr lang="en-US" altLang="zh-CN">
              <a:latin typeface="Times New Roman" panose="02020603050405020304" pitchFamily="18" charset="0"/>
            </a:endParaRPr>
          </a:p>
        </p:txBody>
      </p:sp>
      <p:grpSp>
        <p:nvGrpSpPr>
          <p:cNvPr id="22" name="Group 107">
            <a:extLst>
              <a:ext uri="{FF2B5EF4-FFF2-40B4-BE49-F238E27FC236}">
                <a16:creationId xmlns:a16="http://schemas.microsoft.com/office/drawing/2014/main" id="{0092C432-0796-44CC-9756-904F71A08161}"/>
              </a:ext>
            </a:extLst>
          </p:cNvPr>
          <p:cNvGrpSpPr>
            <a:grpSpLocks/>
          </p:cNvGrpSpPr>
          <p:nvPr/>
        </p:nvGrpSpPr>
        <p:grpSpPr bwMode="auto">
          <a:xfrm>
            <a:off x="5257800" y="1247775"/>
            <a:ext cx="1916113" cy="5229225"/>
            <a:chOff x="3312" y="786"/>
            <a:chExt cx="1207" cy="3294"/>
          </a:xfrm>
        </p:grpSpPr>
        <p:grpSp>
          <p:nvGrpSpPr>
            <p:cNvPr id="37908" name="Group 4">
              <a:extLst>
                <a:ext uri="{FF2B5EF4-FFF2-40B4-BE49-F238E27FC236}">
                  <a16:creationId xmlns:a16="http://schemas.microsoft.com/office/drawing/2014/main" id="{318513E3-2A38-46A2-B6DB-FF0D5B404FCB}"/>
                </a:ext>
              </a:extLst>
            </p:cNvPr>
            <p:cNvGrpSpPr>
              <a:grpSpLocks/>
            </p:cNvGrpSpPr>
            <p:nvPr/>
          </p:nvGrpSpPr>
          <p:grpSpPr bwMode="auto">
            <a:xfrm>
              <a:off x="3529" y="786"/>
              <a:ext cx="990" cy="3294"/>
              <a:chOff x="2550" y="1380"/>
              <a:chExt cx="2474" cy="5865"/>
            </a:xfrm>
          </p:grpSpPr>
          <p:sp>
            <p:nvSpPr>
              <p:cNvPr id="37919" name="Line 10">
                <a:extLst>
                  <a:ext uri="{FF2B5EF4-FFF2-40B4-BE49-F238E27FC236}">
                    <a16:creationId xmlns:a16="http://schemas.microsoft.com/office/drawing/2014/main" id="{C4B1852E-439B-4911-A28F-F666A2C17CB8}"/>
                  </a:ext>
                </a:extLst>
              </p:cNvPr>
              <p:cNvSpPr>
                <a:spLocks noChangeShapeType="1"/>
              </p:cNvSpPr>
              <p:nvPr/>
            </p:nvSpPr>
            <p:spPr bwMode="auto">
              <a:xfrm>
                <a:off x="2550" y="1395"/>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9">
                <a:extLst>
                  <a:ext uri="{FF2B5EF4-FFF2-40B4-BE49-F238E27FC236}">
                    <a16:creationId xmlns:a16="http://schemas.microsoft.com/office/drawing/2014/main" id="{9310AD93-7594-4D5E-BF66-F7C8BFAA794A}"/>
                  </a:ext>
                </a:extLst>
              </p:cNvPr>
              <p:cNvSpPr>
                <a:spLocks noChangeShapeType="1"/>
              </p:cNvSpPr>
              <p:nvPr/>
            </p:nvSpPr>
            <p:spPr bwMode="auto">
              <a:xfrm>
                <a:off x="304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8">
                <a:extLst>
                  <a:ext uri="{FF2B5EF4-FFF2-40B4-BE49-F238E27FC236}">
                    <a16:creationId xmlns:a16="http://schemas.microsoft.com/office/drawing/2014/main" id="{03B9EC30-E722-4293-9161-65E59A236E68}"/>
                  </a:ext>
                </a:extLst>
              </p:cNvPr>
              <p:cNvSpPr>
                <a:spLocks noChangeShapeType="1"/>
              </p:cNvSpPr>
              <p:nvPr/>
            </p:nvSpPr>
            <p:spPr bwMode="auto">
              <a:xfrm>
                <a:off x="355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
                <a:extLst>
                  <a:ext uri="{FF2B5EF4-FFF2-40B4-BE49-F238E27FC236}">
                    <a16:creationId xmlns:a16="http://schemas.microsoft.com/office/drawing/2014/main" id="{C3CDB681-5D5E-4204-9480-8C6A1B73E150}"/>
                  </a:ext>
                </a:extLst>
              </p:cNvPr>
              <p:cNvSpPr>
                <a:spLocks noChangeShapeType="1"/>
              </p:cNvSpPr>
              <p:nvPr/>
            </p:nvSpPr>
            <p:spPr bwMode="auto">
              <a:xfrm>
                <a:off x="403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6">
                <a:extLst>
                  <a:ext uri="{FF2B5EF4-FFF2-40B4-BE49-F238E27FC236}">
                    <a16:creationId xmlns:a16="http://schemas.microsoft.com/office/drawing/2014/main" id="{025D3887-D08A-4B35-A42B-D0B1DD3387AB}"/>
                  </a:ext>
                </a:extLst>
              </p:cNvPr>
              <p:cNvSpPr>
                <a:spLocks noChangeShapeType="1"/>
              </p:cNvSpPr>
              <p:nvPr/>
            </p:nvSpPr>
            <p:spPr bwMode="auto">
              <a:xfrm>
                <a:off x="454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5">
                <a:extLst>
                  <a:ext uri="{FF2B5EF4-FFF2-40B4-BE49-F238E27FC236}">
                    <a16:creationId xmlns:a16="http://schemas.microsoft.com/office/drawing/2014/main" id="{44E42F53-980B-4038-B263-E13382764695}"/>
                  </a:ext>
                </a:extLst>
              </p:cNvPr>
              <p:cNvSpPr>
                <a:spLocks noChangeShapeType="1"/>
              </p:cNvSpPr>
              <p:nvPr/>
            </p:nvSpPr>
            <p:spPr bwMode="auto">
              <a:xfrm>
                <a:off x="502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09" name="Group 106">
              <a:extLst>
                <a:ext uri="{FF2B5EF4-FFF2-40B4-BE49-F238E27FC236}">
                  <a16:creationId xmlns:a16="http://schemas.microsoft.com/office/drawing/2014/main" id="{679E8A1B-8895-417D-9788-9F403AD13E77}"/>
                </a:ext>
              </a:extLst>
            </p:cNvPr>
            <p:cNvGrpSpPr>
              <a:grpSpLocks/>
            </p:cNvGrpSpPr>
            <p:nvPr/>
          </p:nvGrpSpPr>
          <p:grpSpPr bwMode="auto">
            <a:xfrm>
              <a:off x="3312" y="1536"/>
              <a:ext cx="1152" cy="216"/>
              <a:chOff x="3312" y="1536"/>
              <a:chExt cx="1152" cy="216"/>
            </a:xfrm>
          </p:grpSpPr>
          <p:grpSp>
            <p:nvGrpSpPr>
              <p:cNvPr id="37910" name="Group 99">
                <a:extLst>
                  <a:ext uri="{FF2B5EF4-FFF2-40B4-BE49-F238E27FC236}">
                    <a16:creationId xmlns:a16="http://schemas.microsoft.com/office/drawing/2014/main" id="{7A772D4E-F629-457F-AED9-3F55D881F429}"/>
                  </a:ext>
                </a:extLst>
              </p:cNvPr>
              <p:cNvGrpSpPr>
                <a:grpSpLocks/>
              </p:cNvGrpSpPr>
              <p:nvPr/>
            </p:nvGrpSpPr>
            <p:grpSpPr bwMode="auto">
              <a:xfrm>
                <a:off x="3312" y="1536"/>
                <a:ext cx="336" cy="216"/>
                <a:chOff x="3312" y="1536"/>
                <a:chExt cx="336" cy="216"/>
              </a:xfrm>
            </p:grpSpPr>
            <p:sp>
              <p:nvSpPr>
                <p:cNvPr id="37917" name="Rectangle 97">
                  <a:extLst>
                    <a:ext uri="{FF2B5EF4-FFF2-40B4-BE49-F238E27FC236}">
                      <a16:creationId xmlns:a16="http://schemas.microsoft.com/office/drawing/2014/main" id="{328F20B1-3DC6-4529-A4AC-4607FF71FA21}"/>
                    </a:ext>
                  </a:extLst>
                </p:cNvPr>
                <p:cNvSpPr>
                  <a:spLocks noChangeArrowheads="1"/>
                </p:cNvSpPr>
                <p:nvPr/>
              </p:nvSpPr>
              <p:spPr bwMode="auto">
                <a:xfrm>
                  <a:off x="3312" y="1536"/>
                  <a:ext cx="19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1</a:t>
                  </a:r>
                </a:p>
              </p:txBody>
            </p:sp>
            <p:sp>
              <p:nvSpPr>
                <p:cNvPr id="37918" name="Rectangle 98">
                  <a:extLst>
                    <a:ext uri="{FF2B5EF4-FFF2-40B4-BE49-F238E27FC236}">
                      <a16:creationId xmlns:a16="http://schemas.microsoft.com/office/drawing/2014/main" id="{7EAFA56B-90D7-4C66-A0D6-93152BFD9A1E}"/>
                    </a:ext>
                  </a:extLst>
                </p:cNvPr>
                <p:cNvSpPr>
                  <a:spLocks noChangeArrowheads="1"/>
                </p:cNvSpPr>
                <p:nvPr/>
              </p:nvSpPr>
              <p:spPr bwMode="auto">
                <a:xfrm>
                  <a:off x="3504" y="1536"/>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2</a:t>
                  </a:r>
                </a:p>
              </p:txBody>
            </p:sp>
          </p:grpSp>
          <p:grpSp>
            <p:nvGrpSpPr>
              <p:cNvPr id="37911" name="Group 100">
                <a:extLst>
                  <a:ext uri="{FF2B5EF4-FFF2-40B4-BE49-F238E27FC236}">
                    <a16:creationId xmlns:a16="http://schemas.microsoft.com/office/drawing/2014/main" id="{CEDD2E68-1785-46F7-9BD1-7D356B9F0692}"/>
                  </a:ext>
                </a:extLst>
              </p:cNvPr>
              <p:cNvGrpSpPr>
                <a:grpSpLocks/>
              </p:cNvGrpSpPr>
              <p:nvPr/>
            </p:nvGrpSpPr>
            <p:grpSpPr bwMode="auto">
              <a:xfrm>
                <a:off x="3696" y="1536"/>
                <a:ext cx="384" cy="216"/>
                <a:chOff x="3312" y="1536"/>
                <a:chExt cx="336" cy="216"/>
              </a:xfrm>
            </p:grpSpPr>
            <p:sp>
              <p:nvSpPr>
                <p:cNvPr id="37915" name="Rectangle 101">
                  <a:extLst>
                    <a:ext uri="{FF2B5EF4-FFF2-40B4-BE49-F238E27FC236}">
                      <a16:creationId xmlns:a16="http://schemas.microsoft.com/office/drawing/2014/main" id="{F714399E-0B2C-424F-A52A-451470475C28}"/>
                    </a:ext>
                  </a:extLst>
                </p:cNvPr>
                <p:cNvSpPr>
                  <a:spLocks noChangeArrowheads="1"/>
                </p:cNvSpPr>
                <p:nvPr/>
              </p:nvSpPr>
              <p:spPr bwMode="auto">
                <a:xfrm>
                  <a:off x="3312" y="1536"/>
                  <a:ext cx="19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3</a:t>
                  </a:r>
                </a:p>
              </p:txBody>
            </p:sp>
            <p:sp>
              <p:nvSpPr>
                <p:cNvPr id="37916" name="Rectangle 102">
                  <a:extLst>
                    <a:ext uri="{FF2B5EF4-FFF2-40B4-BE49-F238E27FC236}">
                      <a16:creationId xmlns:a16="http://schemas.microsoft.com/office/drawing/2014/main" id="{E4F1CDF7-B675-4958-B3FA-501556C955CF}"/>
                    </a:ext>
                  </a:extLst>
                </p:cNvPr>
                <p:cNvSpPr>
                  <a:spLocks noChangeArrowheads="1"/>
                </p:cNvSpPr>
                <p:nvPr/>
              </p:nvSpPr>
              <p:spPr bwMode="auto">
                <a:xfrm>
                  <a:off x="3504" y="1536"/>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4</a:t>
                  </a:r>
                </a:p>
              </p:txBody>
            </p:sp>
          </p:grpSp>
          <p:grpSp>
            <p:nvGrpSpPr>
              <p:cNvPr id="37912" name="Group 103">
                <a:extLst>
                  <a:ext uri="{FF2B5EF4-FFF2-40B4-BE49-F238E27FC236}">
                    <a16:creationId xmlns:a16="http://schemas.microsoft.com/office/drawing/2014/main" id="{2FA4B98A-C155-434B-9216-DB34FFCED681}"/>
                  </a:ext>
                </a:extLst>
              </p:cNvPr>
              <p:cNvGrpSpPr>
                <a:grpSpLocks/>
              </p:cNvGrpSpPr>
              <p:nvPr/>
            </p:nvGrpSpPr>
            <p:grpSpPr bwMode="auto">
              <a:xfrm>
                <a:off x="4080" y="1536"/>
                <a:ext cx="384" cy="216"/>
                <a:chOff x="3312" y="1536"/>
                <a:chExt cx="336" cy="216"/>
              </a:xfrm>
            </p:grpSpPr>
            <p:sp>
              <p:nvSpPr>
                <p:cNvPr id="37913" name="Rectangle 104">
                  <a:extLst>
                    <a:ext uri="{FF2B5EF4-FFF2-40B4-BE49-F238E27FC236}">
                      <a16:creationId xmlns:a16="http://schemas.microsoft.com/office/drawing/2014/main" id="{5350E81E-9C5C-45BF-9946-83719D23BA91}"/>
                    </a:ext>
                  </a:extLst>
                </p:cNvPr>
                <p:cNvSpPr>
                  <a:spLocks noChangeArrowheads="1"/>
                </p:cNvSpPr>
                <p:nvPr/>
              </p:nvSpPr>
              <p:spPr bwMode="auto">
                <a:xfrm>
                  <a:off x="3312" y="1536"/>
                  <a:ext cx="19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5</a:t>
                  </a:r>
                </a:p>
              </p:txBody>
            </p:sp>
            <p:sp>
              <p:nvSpPr>
                <p:cNvPr id="37914" name="Rectangle 105">
                  <a:extLst>
                    <a:ext uri="{FF2B5EF4-FFF2-40B4-BE49-F238E27FC236}">
                      <a16:creationId xmlns:a16="http://schemas.microsoft.com/office/drawing/2014/main" id="{5D16081F-28F6-4D69-8BCD-2B124C1DD404}"/>
                    </a:ext>
                  </a:extLst>
                </p:cNvPr>
                <p:cNvSpPr>
                  <a:spLocks noChangeArrowheads="1"/>
                </p:cNvSpPr>
                <p:nvPr/>
              </p:nvSpPr>
              <p:spPr bwMode="auto">
                <a:xfrm>
                  <a:off x="3504" y="1536"/>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6</a:t>
                  </a:r>
                </a:p>
              </p:txBody>
            </p:sp>
          </p:grpSp>
        </p:grpSp>
      </p:grpSp>
      <p:sp>
        <p:nvSpPr>
          <p:cNvPr id="37907" name="AutoShape 108">
            <a:hlinkClick r:id="rId5" action="ppaction://hlinksldjump" highlightClick="1"/>
            <a:extLst>
              <a:ext uri="{FF2B5EF4-FFF2-40B4-BE49-F238E27FC236}">
                <a16:creationId xmlns:a16="http://schemas.microsoft.com/office/drawing/2014/main" id="{9669D1F9-E861-4156-807F-44BC8A6CD122}"/>
              </a:ext>
            </a:extLst>
          </p:cNvPr>
          <p:cNvSpPr>
            <a:spLocks noChangeArrowheads="1"/>
          </p:cNvSpPr>
          <p:nvPr/>
        </p:nvSpPr>
        <p:spPr bwMode="auto">
          <a:xfrm>
            <a:off x="914400" y="914400"/>
            <a:ext cx="6096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in)">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ox(in)">
                                      <p:cBhvr>
                                        <p:cTn id="37" dur="5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ox(in)">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ox(in)">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8" fill="hold" grpId="0" nodeType="clickEffect">
                                  <p:stCondLst>
                                    <p:cond delay="0"/>
                                  </p:stCondLst>
                                  <p:childTnLst>
                                    <p:set>
                                      <p:cBhvr>
                                        <p:cTn id="56" dur="1" fill="hold">
                                          <p:stCondLst>
                                            <p:cond delay="0"/>
                                          </p:stCondLst>
                                        </p:cTn>
                                        <p:tgtEl>
                                          <p:spTgt spid="126002"/>
                                        </p:tgtEl>
                                        <p:attrNameLst>
                                          <p:attrName>style.visibility</p:attrName>
                                        </p:attrNameLst>
                                      </p:cBhvr>
                                      <p:to>
                                        <p:strVal val="visible"/>
                                      </p:to>
                                    </p:set>
                                    <p:anim calcmode="lin" valueType="num">
                                      <p:cBhvr>
                                        <p:cTn id="57" dur="500" fill="hold"/>
                                        <p:tgtEl>
                                          <p:spTgt spid="126002"/>
                                        </p:tgtEl>
                                        <p:attrNameLst>
                                          <p:attrName>ppt_x</p:attrName>
                                        </p:attrNameLst>
                                      </p:cBhvr>
                                      <p:tavLst>
                                        <p:tav tm="0">
                                          <p:val>
                                            <p:strVal val="#ppt_x-#ppt_w/2"/>
                                          </p:val>
                                        </p:tav>
                                        <p:tav tm="100000">
                                          <p:val>
                                            <p:strVal val="#ppt_x"/>
                                          </p:val>
                                        </p:tav>
                                      </p:tavLst>
                                    </p:anim>
                                    <p:anim calcmode="lin" valueType="num">
                                      <p:cBhvr>
                                        <p:cTn id="58" dur="500" fill="hold"/>
                                        <p:tgtEl>
                                          <p:spTgt spid="126002"/>
                                        </p:tgtEl>
                                        <p:attrNameLst>
                                          <p:attrName>ppt_y</p:attrName>
                                        </p:attrNameLst>
                                      </p:cBhvr>
                                      <p:tavLst>
                                        <p:tav tm="0">
                                          <p:val>
                                            <p:strVal val="#ppt_y"/>
                                          </p:val>
                                        </p:tav>
                                        <p:tav tm="100000">
                                          <p:val>
                                            <p:strVal val="#ppt_y"/>
                                          </p:val>
                                        </p:tav>
                                      </p:tavLst>
                                    </p:anim>
                                    <p:anim calcmode="lin" valueType="num">
                                      <p:cBhvr>
                                        <p:cTn id="59" dur="500" fill="hold"/>
                                        <p:tgtEl>
                                          <p:spTgt spid="126002"/>
                                        </p:tgtEl>
                                        <p:attrNameLst>
                                          <p:attrName>ppt_w</p:attrName>
                                        </p:attrNameLst>
                                      </p:cBhvr>
                                      <p:tavLst>
                                        <p:tav tm="0">
                                          <p:val>
                                            <p:fltVal val="0"/>
                                          </p:val>
                                        </p:tav>
                                        <p:tav tm="100000">
                                          <p:val>
                                            <p:strVal val="#ppt_w"/>
                                          </p:val>
                                        </p:tav>
                                      </p:tavLst>
                                    </p:anim>
                                    <p:anim calcmode="lin" valueType="num">
                                      <p:cBhvr>
                                        <p:cTn id="60" dur="500" fill="hold"/>
                                        <p:tgtEl>
                                          <p:spTgt spid="126002"/>
                                        </p:tgtEl>
                                        <p:attrNameLst>
                                          <p:attrName>ppt_h</p:attrName>
                                        </p:attrNameLst>
                                      </p:cBhvr>
                                      <p:tavLst>
                                        <p:tav tm="0">
                                          <p:val>
                                            <p:strVal val="#ppt_h"/>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26044"/>
                                        </p:tgtEl>
                                        <p:attrNameLst>
                                          <p:attrName>style.visibility</p:attrName>
                                        </p:attrNameLst>
                                      </p:cBhvr>
                                      <p:to>
                                        <p:strVal val="visible"/>
                                      </p:to>
                                    </p:set>
                                    <p:animEffect transition="in" filter="blinds(horizontal)">
                                      <p:cBhvr>
                                        <p:cTn id="65" dur="500"/>
                                        <p:tgtEl>
                                          <p:spTgt spid="12604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26045"/>
                                        </p:tgtEl>
                                        <p:attrNameLst>
                                          <p:attrName>style.visibility</p:attrName>
                                        </p:attrNameLst>
                                      </p:cBhvr>
                                      <p:to>
                                        <p:strVal val="visible"/>
                                      </p:to>
                                    </p:set>
                                    <p:animEffect transition="in" filter="blinds(horizontal)">
                                      <p:cBhvr>
                                        <p:cTn id="70" dur="500"/>
                                        <p:tgtEl>
                                          <p:spTgt spid="12604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26046"/>
                                        </p:tgtEl>
                                        <p:attrNameLst>
                                          <p:attrName>style.visibility</p:attrName>
                                        </p:attrNameLst>
                                      </p:cBhvr>
                                      <p:to>
                                        <p:strVal val="visible"/>
                                      </p:to>
                                    </p:set>
                                    <p:animEffect transition="in" filter="blinds(horizontal)">
                                      <p:cBhvr>
                                        <p:cTn id="75" dur="500"/>
                                        <p:tgtEl>
                                          <p:spTgt spid="126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02" grpId="0" animBg="1"/>
      <p:bldP spid="126044" grpId="0" autoUpdateAnimBg="0"/>
      <p:bldP spid="126045" grpId="0" autoUpdateAnimBg="0"/>
      <p:bldP spid="12604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4">
            <a:extLst>
              <a:ext uri="{FF2B5EF4-FFF2-40B4-BE49-F238E27FC236}">
                <a16:creationId xmlns:a16="http://schemas.microsoft.com/office/drawing/2014/main" id="{12A6F8E7-CBB7-48BB-86F5-40F7DCF8E50D}"/>
              </a:ext>
            </a:extLst>
          </p:cNvPr>
          <p:cNvGrpSpPr>
            <a:grpSpLocks/>
          </p:cNvGrpSpPr>
          <p:nvPr/>
        </p:nvGrpSpPr>
        <p:grpSpPr bwMode="auto">
          <a:xfrm>
            <a:off x="5410200" y="4267200"/>
            <a:ext cx="2057400" cy="388938"/>
            <a:chOff x="3408" y="2688"/>
            <a:chExt cx="1296" cy="245"/>
          </a:xfrm>
        </p:grpSpPr>
        <p:sp>
          <p:nvSpPr>
            <p:cNvPr id="39022" name="Rectangle 21">
              <a:extLst>
                <a:ext uri="{FF2B5EF4-FFF2-40B4-BE49-F238E27FC236}">
                  <a16:creationId xmlns:a16="http://schemas.microsoft.com/office/drawing/2014/main" id="{364363A1-5B06-4C72-B141-86B519D719CC}"/>
                </a:ext>
              </a:extLst>
            </p:cNvPr>
            <p:cNvSpPr>
              <a:spLocks noChangeArrowheads="1"/>
            </p:cNvSpPr>
            <p:nvPr/>
          </p:nvSpPr>
          <p:spPr bwMode="auto">
            <a:xfrm>
              <a:off x="4309" y="2693"/>
              <a:ext cx="395" cy="24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cs typeface="Times New Roman" panose="02020603050405020304" pitchFamily="18" charset="0"/>
                </a:rPr>
                <a:t>VT5</a:t>
              </a:r>
            </a:p>
            <a:p>
              <a:endParaRPr lang="en-US" altLang="zh-CN" sz="1600">
                <a:solidFill>
                  <a:srgbClr val="040408"/>
                </a:solidFill>
                <a:latin typeface="Times New Roman" panose="02020603050405020304" pitchFamily="18" charset="0"/>
              </a:endParaRPr>
            </a:p>
          </p:txBody>
        </p:sp>
        <p:sp>
          <p:nvSpPr>
            <p:cNvPr id="39023" name="Rectangle 19">
              <a:extLst>
                <a:ext uri="{FF2B5EF4-FFF2-40B4-BE49-F238E27FC236}">
                  <a16:creationId xmlns:a16="http://schemas.microsoft.com/office/drawing/2014/main" id="{9DFBEB6F-8CA2-4DB8-ACCB-A8EB627BDF98}"/>
                </a:ext>
              </a:extLst>
            </p:cNvPr>
            <p:cNvSpPr>
              <a:spLocks noChangeArrowheads="1"/>
            </p:cNvSpPr>
            <p:nvPr/>
          </p:nvSpPr>
          <p:spPr bwMode="auto">
            <a:xfrm>
              <a:off x="3504" y="2693"/>
              <a:ext cx="800" cy="24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024" name="Rectangle 20">
              <a:extLst>
                <a:ext uri="{FF2B5EF4-FFF2-40B4-BE49-F238E27FC236}">
                  <a16:creationId xmlns:a16="http://schemas.microsoft.com/office/drawing/2014/main" id="{29057D68-2A7A-4CDC-9B3C-22C8276D3862}"/>
                </a:ext>
              </a:extLst>
            </p:cNvPr>
            <p:cNvSpPr>
              <a:spLocks noChangeArrowheads="1"/>
            </p:cNvSpPr>
            <p:nvPr/>
          </p:nvSpPr>
          <p:spPr bwMode="auto">
            <a:xfrm>
              <a:off x="3408" y="2688"/>
              <a:ext cx="240" cy="24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600" b="1">
                  <a:latin typeface="Times New Roman" panose="02020603050405020304" pitchFamily="18" charset="0"/>
                  <a:cs typeface="Times New Roman" panose="02020603050405020304" pitchFamily="18" charset="0"/>
                </a:rPr>
                <a:t> </a:t>
              </a:r>
            </a:p>
            <a:p>
              <a:endParaRPr lang="en-US" altLang="zh-CN">
                <a:latin typeface="Times New Roman" panose="02020603050405020304" pitchFamily="18" charset="0"/>
              </a:endParaRPr>
            </a:p>
          </p:txBody>
        </p:sp>
      </p:grpSp>
      <p:sp>
        <p:nvSpPr>
          <p:cNvPr id="38916" name="Rectangle 2">
            <a:extLst>
              <a:ext uri="{FF2B5EF4-FFF2-40B4-BE49-F238E27FC236}">
                <a16:creationId xmlns:a16="http://schemas.microsoft.com/office/drawing/2014/main" id="{F005AA8D-A1A2-49C6-9619-2D93EC947374}"/>
              </a:ext>
            </a:extLst>
          </p:cNvPr>
          <p:cNvSpPr>
            <a:spLocks noGrp="1" noChangeArrowheads="1"/>
          </p:cNvSpPr>
          <p:nvPr>
            <p:ph type="title"/>
          </p:nvPr>
        </p:nvSpPr>
        <p:spPr>
          <a:xfrm>
            <a:off x="533400" y="381000"/>
            <a:ext cx="7772400" cy="609600"/>
          </a:xfrm>
        </p:spPr>
        <p:txBody>
          <a:bodyPr/>
          <a:lstStyle/>
          <a:p>
            <a:pPr algn="ctr" eaLnBrk="1" hangingPunct="1"/>
            <a:r>
              <a:rPr lang="en-US" altLang="zh-CN" sz="3600" b="1">
                <a:solidFill>
                  <a:srgbClr val="040408"/>
                </a:solidFill>
                <a:latin typeface="Times New Roman" panose="02020603050405020304" pitchFamily="18" charset="0"/>
              </a:rPr>
              <a:t>α=</a:t>
            </a:r>
            <a:r>
              <a:rPr lang="en-US" altLang="zh-CN" sz="3600" b="1">
                <a:solidFill>
                  <a:srgbClr val="040408"/>
                </a:solidFill>
                <a:latin typeface="宋体" panose="02010600030101010101" pitchFamily="2" charset="-122"/>
              </a:rPr>
              <a:t>30</a:t>
            </a:r>
            <a:r>
              <a:rPr lang="en-US" altLang="zh-CN" sz="3600" b="1" baseline="30000">
                <a:solidFill>
                  <a:srgbClr val="040408"/>
                </a:solidFill>
                <a:latin typeface="宋体" panose="02010600030101010101" pitchFamily="2" charset="-122"/>
              </a:rPr>
              <a:t>0</a:t>
            </a:r>
          </a:p>
        </p:txBody>
      </p:sp>
      <p:graphicFrame>
        <p:nvGraphicFramePr>
          <p:cNvPr id="38914" name="Object 4">
            <a:extLst>
              <a:ext uri="{FF2B5EF4-FFF2-40B4-BE49-F238E27FC236}">
                <a16:creationId xmlns:a16="http://schemas.microsoft.com/office/drawing/2014/main" id="{B916E1BD-4D35-49D0-935B-99E0147C33D4}"/>
              </a:ext>
            </a:extLst>
          </p:cNvPr>
          <p:cNvGraphicFramePr>
            <a:graphicFrameLocks noChangeAspect="1"/>
          </p:cNvGraphicFramePr>
          <p:nvPr/>
        </p:nvGraphicFramePr>
        <p:xfrm>
          <a:off x="838200" y="990600"/>
          <a:ext cx="3886200" cy="2359025"/>
        </p:xfrm>
        <a:graphic>
          <a:graphicData uri="http://schemas.openxmlformats.org/presentationml/2006/ole">
            <mc:AlternateContent xmlns:mc="http://schemas.openxmlformats.org/markup-compatibility/2006">
              <mc:Choice xmlns:v="urn:schemas-microsoft-com:vml" Requires="v">
                <p:oleObj spid="_x0000_s39025" name="位图图像" r:id="rId3" imgW="2933333" imgH="1781424" progId="Paint.Picture">
                  <p:embed/>
                </p:oleObj>
              </mc:Choice>
              <mc:Fallback>
                <p:oleObj name="位图图像" r:id="rId3" imgW="2933333" imgH="1781424"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90600"/>
                        <a:ext cx="3886200"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27">
            <a:extLst>
              <a:ext uri="{FF2B5EF4-FFF2-40B4-BE49-F238E27FC236}">
                <a16:creationId xmlns:a16="http://schemas.microsoft.com/office/drawing/2014/main" id="{F080BF4F-C09C-4737-822F-0F4C4206301F}"/>
              </a:ext>
            </a:extLst>
          </p:cNvPr>
          <p:cNvGrpSpPr>
            <a:grpSpLocks/>
          </p:cNvGrpSpPr>
          <p:nvPr/>
        </p:nvGrpSpPr>
        <p:grpSpPr bwMode="auto">
          <a:xfrm>
            <a:off x="5048250" y="2038350"/>
            <a:ext cx="3714750" cy="912813"/>
            <a:chOff x="3180" y="1284"/>
            <a:chExt cx="2340" cy="575"/>
          </a:xfrm>
        </p:grpSpPr>
        <p:grpSp>
          <p:nvGrpSpPr>
            <p:cNvPr id="39006" name="Group 59">
              <a:extLst>
                <a:ext uri="{FF2B5EF4-FFF2-40B4-BE49-F238E27FC236}">
                  <a16:creationId xmlns:a16="http://schemas.microsoft.com/office/drawing/2014/main" id="{28546A28-78F4-4C31-9653-C300808F854F}"/>
                </a:ext>
              </a:extLst>
            </p:cNvPr>
            <p:cNvGrpSpPr>
              <a:grpSpLocks/>
            </p:cNvGrpSpPr>
            <p:nvPr/>
          </p:nvGrpSpPr>
          <p:grpSpPr bwMode="auto">
            <a:xfrm>
              <a:off x="3524" y="1489"/>
              <a:ext cx="1234" cy="143"/>
              <a:chOff x="2040" y="3684"/>
              <a:chExt cx="3132" cy="357"/>
            </a:xfrm>
          </p:grpSpPr>
          <p:grpSp>
            <p:nvGrpSpPr>
              <p:cNvPr id="39013" name="Group 65">
                <a:extLst>
                  <a:ext uri="{FF2B5EF4-FFF2-40B4-BE49-F238E27FC236}">
                    <a16:creationId xmlns:a16="http://schemas.microsoft.com/office/drawing/2014/main" id="{51CF0A43-F618-4EF2-97FB-3F0FEDF3C060}"/>
                  </a:ext>
                </a:extLst>
              </p:cNvPr>
              <p:cNvGrpSpPr>
                <a:grpSpLocks/>
              </p:cNvGrpSpPr>
              <p:nvPr/>
            </p:nvGrpSpPr>
            <p:grpSpPr bwMode="auto">
              <a:xfrm>
                <a:off x="2546" y="3684"/>
                <a:ext cx="1126" cy="348"/>
                <a:chOff x="2546" y="3900"/>
                <a:chExt cx="1126" cy="348"/>
              </a:xfrm>
            </p:grpSpPr>
            <p:sp>
              <p:nvSpPr>
                <p:cNvPr id="39019" name="Rectangle 68">
                  <a:extLst>
                    <a:ext uri="{FF2B5EF4-FFF2-40B4-BE49-F238E27FC236}">
                      <a16:creationId xmlns:a16="http://schemas.microsoft.com/office/drawing/2014/main" id="{CB785230-CA2E-4741-AC5A-8A4DD417BDA8}"/>
                    </a:ext>
                  </a:extLst>
                </p:cNvPr>
                <p:cNvSpPr>
                  <a:spLocks noChangeArrowheads="1"/>
                </p:cNvSpPr>
                <p:nvPr/>
              </p:nvSpPr>
              <p:spPr bwMode="auto">
                <a:xfrm>
                  <a:off x="2546" y="3909"/>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020" name="Rectangle 67">
                  <a:extLst>
                    <a:ext uri="{FF2B5EF4-FFF2-40B4-BE49-F238E27FC236}">
                      <a16:creationId xmlns:a16="http://schemas.microsoft.com/office/drawing/2014/main" id="{3898474E-B3E8-41FF-A1B2-05292C5FD68F}"/>
                    </a:ext>
                  </a:extLst>
                </p:cNvPr>
                <p:cNvSpPr>
                  <a:spLocks noChangeArrowheads="1"/>
                </p:cNvSpPr>
                <p:nvPr/>
              </p:nvSpPr>
              <p:spPr bwMode="auto">
                <a:xfrm>
                  <a:off x="3040" y="3906"/>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021" name="Rectangle 66">
                  <a:extLst>
                    <a:ext uri="{FF2B5EF4-FFF2-40B4-BE49-F238E27FC236}">
                      <a16:creationId xmlns:a16="http://schemas.microsoft.com/office/drawing/2014/main" id="{472A41C4-7C6E-4086-AC16-E4F8EAAAF8A7}"/>
                    </a:ext>
                  </a:extLst>
                </p:cNvPr>
                <p:cNvSpPr>
                  <a:spLocks noChangeArrowheads="1"/>
                </p:cNvSpPr>
                <p:nvPr/>
              </p:nvSpPr>
              <p:spPr bwMode="auto">
                <a:xfrm>
                  <a:off x="3550" y="3900"/>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9014" name="Group 61">
                <a:extLst>
                  <a:ext uri="{FF2B5EF4-FFF2-40B4-BE49-F238E27FC236}">
                    <a16:creationId xmlns:a16="http://schemas.microsoft.com/office/drawing/2014/main" id="{4E542455-18B6-4A56-B866-4CE1E3C0DBE4}"/>
                  </a:ext>
                </a:extLst>
              </p:cNvPr>
              <p:cNvGrpSpPr>
                <a:grpSpLocks/>
              </p:cNvGrpSpPr>
              <p:nvPr/>
            </p:nvGrpSpPr>
            <p:grpSpPr bwMode="auto">
              <a:xfrm>
                <a:off x="4046" y="3693"/>
                <a:ext cx="1126" cy="348"/>
                <a:chOff x="2546" y="3900"/>
                <a:chExt cx="1126" cy="348"/>
              </a:xfrm>
            </p:grpSpPr>
            <p:sp>
              <p:nvSpPr>
                <p:cNvPr id="39016" name="Rectangle 64">
                  <a:extLst>
                    <a:ext uri="{FF2B5EF4-FFF2-40B4-BE49-F238E27FC236}">
                      <a16:creationId xmlns:a16="http://schemas.microsoft.com/office/drawing/2014/main" id="{18DE3BDA-9287-4241-86DB-A2B914CCC87A}"/>
                    </a:ext>
                  </a:extLst>
                </p:cNvPr>
                <p:cNvSpPr>
                  <a:spLocks noChangeArrowheads="1"/>
                </p:cNvSpPr>
                <p:nvPr/>
              </p:nvSpPr>
              <p:spPr bwMode="auto">
                <a:xfrm>
                  <a:off x="2546" y="3909"/>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017" name="Rectangle 63">
                  <a:extLst>
                    <a:ext uri="{FF2B5EF4-FFF2-40B4-BE49-F238E27FC236}">
                      <a16:creationId xmlns:a16="http://schemas.microsoft.com/office/drawing/2014/main" id="{78EF7F4E-D59A-48CB-A790-5FF76EE85E21}"/>
                    </a:ext>
                  </a:extLst>
                </p:cNvPr>
                <p:cNvSpPr>
                  <a:spLocks noChangeArrowheads="1"/>
                </p:cNvSpPr>
                <p:nvPr/>
              </p:nvSpPr>
              <p:spPr bwMode="auto">
                <a:xfrm>
                  <a:off x="3040" y="3906"/>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018" name="Rectangle 62">
                  <a:extLst>
                    <a:ext uri="{FF2B5EF4-FFF2-40B4-BE49-F238E27FC236}">
                      <a16:creationId xmlns:a16="http://schemas.microsoft.com/office/drawing/2014/main" id="{78FC5165-993E-440B-AC69-5E1C27A88AA8}"/>
                    </a:ext>
                  </a:extLst>
                </p:cNvPr>
                <p:cNvSpPr>
                  <a:spLocks noChangeArrowheads="1"/>
                </p:cNvSpPr>
                <p:nvPr/>
              </p:nvSpPr>
              <p:spPr bwMode="auto">
                <a:xfrm>
                  <a:off x="3550" y="3900"/>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9015" name="Rectangle 60">
                <a:extLst>
                  <a:ext uri="{FF2B5EF4-FFF2-40B4-BE49-F238E27FC236}">
                    <a16:creationId xmlns:a16="http://schemas.microsoft.com/office/drawing/2014/main" id="{CA1C02D5-678E-4C9B-9DA1-689CC7C49E60}"/>
                  </a:ext>
                </a:extLst>
              </p:cNvPr>
              <p:cNvSpPr>
                <a:spLocks noChangeArrowheads="1"/>
              </p:cNvSpPr>
              <p:nvPr/>
            </p:nvSpPr>
            <p:spPr bwMode="auto">
              <a:xfrm>
                <a:off x="2040" y="3705"/>
                <a:ext cx="104" cy="315"/>
              </a:xfrm>
              <a:prstGeom prst="rect">
                <a:avLst/>
              </a:prstGeom>
              <a:solidFill>
                <a:srgbClr val="FFFFFF"/>
              </a:solidFill>
              <a:ln w="19050">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9007" name="Group 53">
              <a:extLst>
                <a:ext uri="{FF2B5EF4-FFF2-40B4-BE49-F238E27FC236}">
                  <a16:creationId xmlns:a16="http://schemas.microsoft.com/office/drawing/2014/main" id="{4057FF3C-20DB-4AFB-BDC2-07AD2D2856A4}"/>
                </a:ext>
              </a:extLst>
            </p:cNvPr>
            <p:cNvGrpSpPr>
              <a:grpSpLocks/>
            </p:cNvGrpSpPr>
            <p:nvPr/>
          </p:nvGrpSpPr>
          <p:grpSpPr bwMode="auto">
            <a:xfrm>
              <a:off x="3180" y="1284"/>
              <a:ext cx="2340" cy="575"/>
              <a:chOff x="1456" y="3180"/>
              <a:chExt cx="5850" cy="1437"/>
            </a:xfrm>
          </p:grpSpPr>
          <p:grpSp>
            <p:nvGrpSpPr>
              <p:cNvPr id="39008" name="Group 56">
                <a:extLst>
                  <a:ext uri="{FF2B5EF4-FFF2-40B4-BE49-F238E27FC236}">
                    <a16:creationId xmlns:a16="http://schemas.microsoft.com/office/drawing/2014/main" id="{6D5453E0-BF5E-478E-9DA6-9414BCCF4EE0}"/>
                  </a:ext>
                </a:extLst>
              </p:cNvPr>
              <p:cNvGrpSpPr>
                <a:grpSpLocks/>
              </p:cNvGrpSpPr>
              <p:nvPr/>
            </p:nvGrpSpPr>
            <p:grpSpPr bwMode="auto">
              <a:xfrm>
                <a:off x="1802" y="3342"/>
                <a:ext cx="5220" cy="1275"/>
                <a:chOff x="1830" y="1380"/>
                <a:chExt cx="4904" cy="1815"/>
              </a:xfrm>
            </p:grpSpPr>
            <p:sp>
              <p:nvSpPr>
                <p:cNvPr id="39011" name="Line 58">
                  <a:extLst>
                    <a:ext uri="{FF2B5EF4-FFF2-40B4-BE49-F238E27FC236}">
                      <a16:creationId xmlns:a16="http://schemas.microsoft.com/office/drawing/2014/main" id="{4A10F9B7-C7CC-4E98-942F-DAF40732DE49}"/>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012" name="Line 57">
                  <a:extLst>
                    <a:ext uri="{FF2B5EF4-FFF2-40B4-BE49-F238E27FC236}">
                      <a16:creationId xmlns:a16="http://schemas.microsoft.com/office/drawing/2014/main" id="{ED5A0E8D-162B-41F4-8981-23234E455C6C}"/>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009" name="Rectangle 55">
                <a:extLst>
                  <a:ext uri="{FF2B5EF4-FFF2-40B4-BE49-F238E27FC236}">
                    <a16:creationId xmlns:a16="http://schemas.microsoft.com/office/drawing/2014/main" id="{E4472AD8-9502-4133-B635-7FA09CFFCBAF}"/>
                  </a:ext>
                </a:extLst>
              </p:cNvPr>
              <p:cNvSpPr>
                <a:spLocks noChangeArrowheads="1"/>
              </p:cNvSpPr>
              <p:nvPr/>
            </p:nvSpPr>
            <p:spPr bwMode="auto">
              <a:xfrm>
                <a:off x="1456" y="318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ug</a:t>
                </a:r>
                <a:endParaRPr lang="en-US" altLang="zh-CN" sz="1000">
                  <a:solidFill>
                    <a:srgbClr val="040408"/>
                  </a:solidFill>
                </a:endParaRPr>
              </a:p>
              <a:p>
                <a:endParaRPr lang="en-US" altLang="zh-CN">
                  <a:solidFill>
                    <a:srgbClr val="040408"/>
                  </a:solidFill>
                  <a:latin typeface="Times New Roman" panose="02020603050405020304" pitchFamily="18" charset="0"/>
                </a:endParaRPr>
              </a:p>
            </p:txBody>
          </p:sp>
          <p:sp>
            <p:nvSpPr>
              <p:cNvPr id="39010" name="Rectangle 54">
                <a:extLst>
                  <a:ext uri="{FF2B5EF4-FFF2-40B4-BE49-F238E27FC236}">
                    <a16:creationId xmlns:a16="http://schemas.microsoft.com/office/drawing/2014/main" id="{0DD0470F-ED89-46B2-AFD0-4AA37AF3B102}"/>
                  </a:ext>
                </a:extLst>
              </p:cNvPr>
              <p:cNvSpPr>
                <a:spLocks noChangeArrowheads="1"/>
              </p:cNvSpPr>
              <p:nvPr/>
            </p:nvSpPr>
            <p:spPr bwMode="auto">
              <a:xfrm>
                <a:off x="6572" y="381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ω</a:t>
                </a:r>
                <a:r>
                  <a:rPr lang="en-US" altLang="zh-CN" sz="1400">
                    <a:solidFill>
                      <a:srgbClr val="040408"/>
                    </a:solidFill>
                  </a:rPr>
                  <a:t>t</a:t>
                </a:r>
                <a:endParaRPr lang="en-US" altLang="zh-CN" sz="1000">
                  <a:solidFill>
                    <a:srgbClr val="040408"/>
                  </a:solidFill>
                  <a:latin typeface="Times New Roman" panose="02020603050405020304" pitchFamily="18" charset="0"/>
                </a:endParaRPr>
              </a:p>
              <a:p>
                <a:endParaRPr lang="en-US" altLang="zh-CN">
                  <a:solidFill>
                    <a:srgbClr val="040408"/>
                  </a:solidFill>
                  <a:latin typeface="Times New Roman" panose="02020603050405020304" pitchFamily="18" charset="0"/>
                </a:endParaRPr>
              </a:p>
            </p:txBody>
          </p:sp>
        </p:grpSp>
      </p:grpSp>
      <p:grpSp>
        <p:nvGrpSpPr>
          <p:cNvPr id="9" name="Group 125">
            <a:extLst>
              <a:ext uri="{FF2B5EF4-FFF2-40B4-BE49-F238E27FC236}">
                <a16:creationId xmlns:a16="http://schemas.microsoft.com/office/drawing/2014/main" id="{1574A268-3EF6-4297-9D24-8D5CB6B570D3}"/>
              </a:ext>
            </a:extLst>
          </p:cNvPr>
          <p:cNvGrpSpPr>
            <a:grpSpLocks/>
          </p:cNvGrpSpPr>
          <p:nvPr/>
        </p:nvGrpSpPr>
        <p:grpSpPr bwMode="auto">
          <a:xfrm>
            <a:off x="5027613" y="5181600"/>
            <a:ext cx="3582987" cy="1143000"/>
            <a:chOff x="3167" y="3264"/>
            <a:chExt cx="2257" cy="720"/>
          </a:xfrm>
        </p:grpSpPr>
        <p:sp>
          <p:nvSpPr>
            <p:cNvPr id="39000" name="Freeform 69">
              <a:extLst>
                <a:ext uri="{FF2B5EF4-FFF2-40B4-BE49-F238E27FC236}">
                  <a16:creationId xmlns:a16="http://schemas.microsoft.com/office/drawing/2014/main" id="{370CBADD-C9FB-4E39-9E6C-8719AD640E70}"/>
                </a:ext>
              </a:extLst>
            </p:cNvPr>
            <p:cNvSpPr>
              <a:spLocks/>
            </p:cNvSpPr>
            <p:nvPr/>
          </p:nvSpPr>
          <p:spPr bwMode="auto">
            <a:xfrm>
              <a:off x="3408" y="3360"/>
              <a:ext cx="1968" cy="624"/>
            </a:xfrm>
            <a:custGeom>
              <a:avLst/>
              <a:gdLst>
                <a:gd name="T0" fmla="*/ 0 w 2721"/>
                <a:gd name="T1" fmla="*/ 502 h 996"/>
                <a:gd name="T2" fmla="*/ 55 w 2721"/>
                <a:gd name="T3" fmla="*/ 401 h 996"/>
                <a:gd name="T4" fmla="*/ 108 w 2721"/>
                <a:gd name="T5" fmla="*/ 303 h 996"/>
                <a:gd name="T6" fmla="*/ 168 w 2721"/>
                <a:gd name="T7" fmla="*/ 216 h 996"/>
                <a:gd name="T8" fmla="*/ 220 w 2721"/>
                <a:gd name="T9" fmla="*/ 142 h 996"/>
                <a:gd name="T10" fmla="*/ 273 w 2721"/>
                <a:gd name="T11" fmla="*/ 80 h 996"/>
                <a:gd name="T12" fmla="*/ 326 w 2721"/>
                <a:gd name="T13" fmla="*/ 36 h 996"/>
                <a:gd name="T14" fmla="*/ 379 w 2721"/>
                <a:gd name="T15" fmla="*/ 5 h 996"/>
                <a:gd name="T16" fmla="*/ 439 w 2721"/>
                <a:gd name="T17" fmla="*/ 0 h 996"/>
                <a:gd name="T18" fmla="*/ 492 w 2721"/>
                <a:gd name="T19" fmla="*/ 15 h 996"/>
                <a:gd name="T20" fmla="*/ 547 w 2721"/>
                <a:gd name="T21" fmla="*/ 46 h 996"/>
                <a:gd name="T22" fmla="*/ 600 w 2721"/>
                <a:gd name="T23" fmla="*/ 96 h 996"/>
                <a:gd name="T24" fmla="*/ 652 w 2721"/>
                <a:gd name="T25" fmla="*/ 164 h 996"/>
                <a:gd name="T26" fmla="*/ 705 w 2721"/>
                <a:gd name="T27" fmla="*/ 243 h 996"/>
                <a:gd name="T28" fmla="*/ 765 w 2721"/>
                <a:gd name="T29" fmla="*/ 329 h 996"/>
                <a:gd name="T30" fmla="*/ 818 w 2721"/>
                <a:gd name="T31" fmla="*/ 428 h 996"/>
                <a:gd name="T32" fmla="*/ 873 w 2721"/>
                <a:gd name="T33" fmla="*/ 528 h 996"/>
                <a:gd name="T34" fmla="*/ 926 w 2721"/>
                <a:gd name="T35" fmla="*/ 629 h 996"/>
                <a:gd name="T36" fmla="*/ 979 w 2721"/>
                <a:gd name="T37" fmla="*/ 720 h 996"/>
                <a:gd name="T38" fmla="*/ 1039 w 2721"/>
                <a:gd name="T39" fmla="*/ 804 h 996"/>
                <a:gd name="T40" fmla="*/ 1091 w 2721"/>
                <a:gd name="T41" fmla="*/ 879 h 996"/>
                <a:gd name="T42" fmla="*/ 1144 w 2721"/>
                <a:gd name="T43" fmla="*/ 936 h 996"/>
                <a:gd name="T44" fmla="*/ 1197 w 2721"/>
                <a:gd name="T45" fmla="*/ 975 h 996"/>
                <a:gd name="T46" fmla="*/ 1252 w 2721"/>
                <a:gd name="T47" fmla="*/ 994 h 996"/>
                <a:gd name="T48" fmla="*/ 1310 w 2721"/>
                <a:gd name="T49" fmla="*/ 996 h 996"/>
                <a:gd name="T50" fmla="*/ 1365 w 2721"/>
                <a:gd name="T51" fmla="*/ 975 h 996"/>
                <a:gd name="T52" fmla="*/ 1418 w 2721"/>
                <a:gd name="T53" fmla="*/ 941 h 996"/>
                <a:gd name="T54" fmla="*/ 1471 w 2721"/>
                <a:gd name="T55" fmla="*/ 884 h 996"/>
                <a:gd name="T56" fmla="*/ 1523 w 2721"/>
                <a:gd name="T57" fmla="*/ 814 h 996"/>
                <a:gd name="T58" fmla="*/ 1576 w 2721"/>
                <a:gd name="T59" fmla="*/ 730 h 996"/>
                <a:gd name="T60" fmla="*/ 1636 w 2721"/>
                <a:gd name="T61" fmla="*/ 636 h 996"/>
                <a:gd name="T62" fmla="*/ 1689 w 2721"/>
                <a:gd name="T63" fmla="*/ 540 h 996"/>
                <a:gd name="T64" fmla="*/ 1744 w 2721"/>
                <a:gd name="T65" fmla="*/ 440 h 996"/>
                <a:gd name="T66" fmla="*/ 1797 w 2721"/>
                <a:gd name="T67" fmla="*/ 344 h 996"/>
                <a:gd name="T68" fmla="*/ 1850 w 2721"/>
                <a:gd name="T69" fmla="*/ 250 h 996"/>
                <a:gd name="T70" fmla="*/ 1910 w 2721"/>
                <a:gd name="T71" fmla="*/ 173 h 996"/>
                <a:gd name="T72" fmla="*/ 1962 w 2721"/>
                <a:gd name="T73" fmla="*/ 101 h 996"/>
                <a:gd name="T74" fmla="*/ 2015 w 2721"/>
                <a:gd name="T75" fmla="*/ 48 h 996"/>
                <a:gd name="T76" fmla="*/ 2070 w 2721"/>
                <a:gd name="T77" fmla="*/ 15 h 996"/>
                <a:gd name="T78" fmla="*/ 2123 w 2721"/>
                <a:gd name="T79" fmla="*/ 0 h 996"/>
                <a:gd name="T80" fmla="*/ 2181 w 2721"/>
                <a:gd name="T81" fmla="*/ 5 h 996"/>
                <a:gd name="T82" fmla="*/ 2236 w 2721"/>
                <a:gd name="T83" fmla="*/ 32 h 996"/>
                <a:gd name="T84" fmla="*/ 2289 w 2721"/>
                <a:gd name="T85" fmla="*/ 70 h 996"/>
                <a:gd name="T86" fmla="*/ 2342 w 2721"/>
                <a:gd name="T87" fmla="*/ 132 h 996"/>
                <a:gd name="T88" fmla="*/ 2394 w 2721"/>
                <a:gd name="T89" fmla="*/ 207 h 996"/>
                <a:gd name="T90" fmla="*/ 2450 w 2721"/>
                <a:gd name="T91" fmla="*/ 296 h 996"/>
                <a:gd name="T92" fmla="*/ 2507 w 2721"/>
                <a:gd name="T93" fmla="*/ 387 h 996"/>
                <a:gd name="T94" fmla="*/ 2562 w 2721"/>
                <a:gd name="T95" fmla="*/ 488 h 996"/>
                <a:gd name="T96" fmla="*/ 2615 w 2721"/>
                <a:gd name="T97" fmla="*/ 584 h 996"/>
                <a:gd name="T98" fmla="*/ 2668 w 2721"/>
                <a:gd name="T99" fmla="*/ 682 h 996"/>
                <a:gd name="T100" fmla="*/ 2721 w 2721"/>
                <a:gd name="T101" fmla="*/ 768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502"/>
                  </a:moveTo>
                  <a:lnTo>
                    <a:pt x="55" y="401"/>
                  </a:lnTo>
                  <a:lnTo>
                    <a:pt x="108" y="303"/>
                  </a:lnTo>
                  <a:lnTo>
                    <a:pt x="168" y="216"/>
                  </a:lnTo>
                  <a:lnTo>
                    <a:pt x="220" y="142"/>
                  </a:lnTo>
                  <a:lnTo>
                    <a:pt x="273" y="80"/>
                  </a:lnTo>
                  <a:lnTo>
                    <a:pt x="326" y="36"/>
                  </a:lnTo>
                  <a:lnTo>
                    <a:pt x="379" y="5"/>
                  </a:lnTo>
                  <a:lnTo>
                    <a:pt x="439" y="0"/>
                  </a:lnTo>
                  <a:lnTo>
                    <a:pt x="492" y="15"/>
                  </a:lnTo>
                  <a:lnTo>
                    <a:pt x="547" y="46"/>
                  </a:lnTo>
                  <a:lnTo>
                    <a:pt x="600" y="96"/>
                  </a:lnTo>
                  <a:lnTo>
                    <a:pt x="652" y="164"/>
                  </a:lnTo>
                  <a:lnTo>
                    <a:pt x="705" y="243"/>
                  </a:lnTo>
                  <a:lnTo>
                    <a:pt x="765" y="329"/>
                  </a:lnTo>
                  <a:lnTo>
                    <a:pt x="818" y="428"/>
                  </a:lnTo>
                  <a:lnTo>
                    <a:pt x="873" y="528"/>
                  </a:lnTo>
                  <a:lnTo>
                    <a:pt x="926" y="629"/>
                  </a:lnTo>
                  <a:lnTo>
                    <a:pt x="979" y="720"/>
                  </a:lnTo>
                  <a:lnTo>
                    <a:pt x="1039" y="804"/>
                  </a:lnTo>
                  <a:lnTo>
                    <a:pt x="1091" y="879"/>
                  </a:lnTo>
                  <a:lnTo>
                    <a:pt x="1144" y="936"/>
                  </a:lnTo>
                  <a:lnTo>
                    <a:pt x="1197" y="975"/>
                  </a:lnTo>
                  <a:lnTo>
                    <a:pt x="1252" y="994"/>
                  </a:lnTo>
                  <a:lnTo>
                    <a:pt x="1310" y="996"/>
                  </a:lnTo>
                  <a:lnTo>
                    <a:pt x="1365" y="975"/>
                  </a:lnTo>
                  <a:lnTo>
                    <a:pt x="1418" y="941"/>
                  </a:lnTo>
                  <a:lnTo>
                    <a:pt x="1471" y="884"/>
                  </a:lnTo>
                  <a:lnTo>
                    <a:pt x="1523" y="814"/>
                  </a:lnTo>
                  <a:lnTo>
                    <a:pt x="1576" y="730"/>
                  </a:lnTo>
                  <a:lnTo>
                    <a:pt x="1636" y="636"/>
                  </a:lnTo>
                  <a:lnTo>
                    <a:pt x="1689" y="540"/>
                  </a:lnTo>
                  <a:lnTo>
                    <a:pt x="1744" y="440"/>
                  </a:lnTo>
                  <a:lnTo>
                    <a:pt x="1797" y="344"/>
                  </a:lnTo>
                  <a:lnTo>
                    <a:pt x="1850" y="250"/>
                  </a:lnTo>
                  <a:lnTo>
                    <a:pt x="1910" y="173"/>
                  </a:lnTo>
                  <a:lnTo>
                    <a:pt x="1962" y="101"/>
                  </a:lnTo>
                  <a:lnTo>
                    <a:pt x="2015" y="48"/>
                  </a:lnTo>
                  <a:lnTo>
                    <a:pt x="2070" y="15"/>
                  </a:lnTo>
                  <a:lnTo>
                    <a:pt x="2123" y="0"/>
                  </a:lnTo>
                  <a:lnTo>
                    <a:pt x="2181" y="5"/>
                  </a:lnTo>
                  <a:lnTo>
                    <a:pt x="2236" y="32"/>
                  </a:lnTo>
                  <a:lnTo>
                    <a:pt x="2289" y="70"/>
                  </a:lnTo>
                  <a:lnTo>
                    <a:pt x="2342" y="132"/>
                  </a:lnTo>
                  <a:lnTo>
                    <a:pt x="2394" y="207"/>
                  </a:lnTo>
                  <a:lnTo>
                    <a:pt x="2450" y="296"/>
                  </a:lnTo>
                  <a:lnTo>
                    <a:pt x="2507" y="387"/>
                  </a:lnTo>
                  <a:lnTo>
                    <a:pt x="2562" y="488"/>
                  </a:lnTo>
                  <a:lnTo>
                    <a:pt x="2615" y="584"/>
                  </a:lnTo>
                  <a:lnTo>
                    <a:pt x="2668" y="682"/>
                  </a:lnTo>
                  <a:lnTo>
                    <a:pt x="2721" y="768"/>
                  </a:lnTo>
                </a:path>
              </a:pathLst>
            </a:custGeom>
            <a:noFill/>
            <a:ln w="19050">
              <a:solidFill>
                <a:srgbClr val="040408"/>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39001" name="Group 48">
              <a:extLst>
                <a:ext uri="{FF2B5EF4-FFF2-40B4-BE49-F238E27FC236}">
                  <a16:creationId xmlns:a16="http://schemas.microsoft.com/office/drawing/2014/main" id="{244A02D4-E8CC-40DE-91D5-2C26F2068DC4}"/>
                </a:ext>
              </a:extLst>
            </p:cNvPr>
            <p:cNvGrpSpPr>
              <a:grpSpLocks/>
            </p:cNvGrpSpPr>
            <p:nvPr/>
          </p:nvGrpSpPr>
          <p:grpSpPr bwMode="auto">
            <a:xfrm>
              <a:off x="3167" y="3264"/>
              <a:ext cx="2257" cy="665"/>
              <a:chOff x="1250" y="8295"/>
              <a:chExt cx="5642" cy="1662"/>
            </a:xfrm>
          </p:grpSpPr>
          <p:grpSp>
            <p:nvGrpSpPr>
              <p:cNvPr id="39002" name="Group 50">
                <a:extLst>
                  <a:ext uri="{FF2B5EF4-FFF2-40B4-BE49-F238E27FC236}">
                    <a16:creationId xmlns:a16="http://schemas.microsoft.com/office/drawing/2014/main" id="{6FEF0FAE-9D60-4799-A155-5C6282C12917}"/>
                  </a:ext>
                </a:extLst>
              </p:cNvPr>
              <p:cNvGrpSpPr>
                <a:grpSpLocks/>
              </p:cNvGrpSpPr>
              <p:nvPr/>
            </p:nvGrpSpPr>
            <p:grpSpPr bwMode="auto">
              <a:xfrm>
                <a:off x="1672" y="8427"/>
                <a:ext cx="5220" cy="1530"/>
                <a:chOff x="1830" y="1380"/>
                <a:chExt cx="4904" cy="1815"/>
              </a:xfrm>
            </p:grpSpPr>
            <p:sp>
              <p:nvSpPr>
                <p:cNvPr id="39004" name="Line 52">
                  <a:extLst>
                    <a:ext uri="{FF2B5EF4-FFF2-40B4-BE49-F238E27FC236}">
                      <a16:creationId xmlns:a16="http://schemas.microsoft.com/office/drawing/2014/main" id="{4167B282-85AE-4952-821A-8E1B1515E820}"/>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005" name="Line 51">
                  <a:extLst>
                    <a:ext uri="{FF2B5EF4-FFF2-40B4-BE49-F238E27FC236}">
                      <a16:creationId xmlns:a16="http://schemas.microsoft.com/office/drawing/2014/main" id="{AA6C4F55-EAD3-4AB7-9F31-DAD35FFAD922}"/>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003" name="Rectangle 49">
                <a:extLst>
                  <a:ext uri="{FF2B5EF4-FFF2-40B4-BE49-F238E27FC236}">
                    <a16:creationId xmlns:a16="http://schemas.microsoft.com/office/drawing/2014/main" id="{8A64EFD1-B944-44FC-A850-C9BF75ACF896}"/>
                  </a:ext>
                </a:extLst>
              </p:cNvPr>
              <p:cNvSpPr>
                <a:spLocks noChangeArrowheads="1"/>
              </p:cNvSpPr>
              <p:nvPr/>
            </p:nvSpPr>
            <p:spPr bwMode="auto">
              <a:xfrm>
                <a:off x="1250" y="8295"/>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uRA</a:t>
                </a:r>
                <a:endParaRPr lang="en-US" altLang="zh-CN" sz="1000">
                  <a:solidFill>
                    <a:srgbClr val="040408"/>
                  </a:solidFill>
                </a:endParaRPr>
              </a:p>
              <a:p>
                <a:endParaRPr lang="en-US" altLang="zh-CN">
                  <a:latin typeface="Times New Roman" panose="02020603050405020304" pitchFamily="18" charset="0"/>
                </a:endParaRPr>
              </a:p>
            </p:txBody>
          </p:sp>
        </p:grpSp>
      </p:grpSp>
      <p:grpSp>
        <p:nvGrpSpPr>
          <p:cNvPr id="12" name="Group 34">
            <a:extLst>
              <a:ext uri="{FF2B5EF4-FFF2-40B4-BE49-F238E27FC236}">
                <a16:creationId xmlns:a16="http://schemas.microsoft.com/office/drawing/2014/main" id="{68511F07-9128-4E35-A9D9-76DBBBCC5338}"/>
              </a:ext>
            </a:extLst>
          </p:cNvPr>
          <p:cNvGrpSpPr>
            <a:grpSpLocks/>
          </p:cNvGrpSpPr>
          <p:nvPr/>
        </p:nvGrpSpPr>
        <p:grpSpPr bwMode="auto">
          <a:xfrm>
            <a:off x="5172075" y="942975"/>
            <a:ext cx="3503613" cy="1393825"/>
            <a:chOff x="1650" y="1095"/>
            <a:chExt cx="5517" cy="2195"/>
          </a:xfrm>
        </p:grpSpPr>
        <p:grpSp>
          <p:nvGrpSpPr>
            <p:cNvPr id="38987" name="Group 44">
              <a:extLst>
                <a:ext uri="{FF2B5EF4-FFF2-40B4-BE49-F238E27FC236}">
                  <a16:creationId xmlns:a16="http://schemas.microsoft.com/office/drawing/2014/main" id="{5DA5D452-FC4B-4B15-8E0C-B1B8F3EF952B}"/>
                </a:ext>
              </a:extLst>
            </p:cNvPr>
            <p:cNvGrpSpPr>
              <a:grpSpLocks/>
            </p:cNvGrpSpPr>
            <p:nvPr/>
          </p:nvGrpSpPr>
          <p:grpSpPr bwMode="auto">
            <a:xfrm>
              <a:off x="2060" y="1662"/>
              <a:ext cx="4700" cy="1341"/>
              <a:chOff x="2060" y="1662"/>
              <a:chExt cx="4176" cy="1341"/>
            </a:xfrm>
          </p:grpSpPr>
          <p:sp>
            <p:nvSpPr>
              <p:cNvPr id="38997" name="Freeform 47">
                <a:extLst>
                  <a:ext uri="{FF2B5EF4-FFF2-40B4-BE49-F238E27FC236}">
                    <a16:creationId xmlns:a16="http://schemas.microsoft.com/office/drawing/2014/main" id="{FCDCFEF4-9404-443D-8100-DC6EF643F0E9}"/>
                  </a:ext>
                </a:extLst>
              </p:cNvPr>
              <p:cNvSpPr>
                <a:spLocks/>
              </p:cNvSpPr>
              <p:nvPr/>
            </p:nvSpPr>
            <p:spPr bwMode="auto">
              <a:xfrm>
                <a:off x="2060" y="1662"/>
                <a:ext cx="4176" cy="1341"/>
              </a:xfrm>
              <a:custGeom>
                <a:avLst/>
                <a:gdLst>
                  <a:gd name="T0" fmla="*/ 0 w 2721"/>
                  <a:gd name="T1" fmla="*/ 502 h 996"/>
                  <a:gd name="T2" fmla="*/ 55 w 2721"/>
                  <a:gd name="T3" fmla="*/ 401 h 996"/>
                  <a:gd name="T4" fmla="*/ 108 w 2721"/>
                  <a:gd name="T5" fmla="*/ 303 h 996"/>
                  <a:gd name="T6" fmla="*/ 168 w 2721"/>
                  <a:gd name="T7" fmla="*/ 216 h 996"/>
                  <a:gd name="T8" fmla="*/ 220 w 2721"/>
                  <a:gd name="T9" fmla="*/ 142 h 996"/>
                  <a:gd name="T10" fmla="*/ 273 w 2721"/>
                  <a:gd name="T11" fmla="*/ 80 h 996"/>
                  <a:gd name="T12" fmla="*/ 326 w 2721"/>
                  <a:gd name="T13" fmla="*/ 36 h 996"/>
                  <a:gd name="T14" fmla="*/ 379 w 2721"/>
                  <a:gd name="T15" fmla="*/ 5 h 996"/>
                  <a:gd name="T16" fmla="*/ 439 w 2721"/>
                  <a:gd name="T17" fmla="*/ 0 h 996"/>
                  <a:gd name="T18" fmla="*/ 492 w 2721"/>
                  <a:gd name="T19" fmla="*/ 15 h 996"/>
                  <a:gd name="T20" fmla="*/ 547 w 2721"/>
                  <a:gd name="T21" fmla="*/ 46 h 996"/>
                  <a:gd name="T22" fmla="*/ 600 w 2721"/>
                  <a:gd name="T23" fmla="*/ 96 h 996"/>
                  <a:gd name="T24" fmla="*/ 652 w 2721"/>
                  <a:gd name="T25" fmla="*/ 164 h 996"/>
                  <a:gd name="T26" fmla="*/ 705 w 2721"/>
                  <a:gd name="T27" fmla="*/ 243 h 996"/>
                  <a:gd name="T28" fmla="*/ 765 w 2721"/>
                  <a:gd name="T29" fmla="*/ 329 h 996"/>
                  <a:gd name="T30" fmla="*/ 818 w 2721"/>
                  <a:gd name="T31" fmla="*/ 428 h 996"/>
                  <a:gd name="T32" fmla="*/ 873 w 2721"/>
                  <a:gd name="T33" fmla="*/ 528 h 996"/>
                  <a:gd name="T34" fmla="*/ 926 w 2721"/>
                  <a:gd name="T35" fmla="*/ 629 h 996"/>
                  <a:gd name="T36" fmla="*/ 979 w 2721"/>
                  <a:gd name="T37" fmla="*/ 720 h 996"/>
                  <a:gd name="T38" fmla="*/ 1039 w 2721"/>
                  <a:gd name="T39" fmla="*/ 804 h 996"/>
                  <a:gd name="T40" fmla="*/ 1091 w 2721"/>
                  <a:gd name="T41" fmla="*/ 879 h 996"/>
                  <a:gd name="T42" fmla="*/ 1144 w 2721"/>
                  <a:gd name="T43" fmla="*/ 936 h 996"/>
                  <a:gd name="T44" fmla="*/ 1197 w 2721"/>
                  <a:gd name="T45" fmla="*/ 975 h 996"/>
                  <a:gd name="T46" fmla="*/ 1252 w 2721"/>
                  <a:gd name="T47" fmla="*/ 994 h 996"/>
                  <a:gd name="T48" fmla="*/ 1310 w 2721"/>
                  <a:gd name="T49" fmla="*/ 996 h 996"/>
                  <a:gd name="T50" fmla="*/ 1365 w 2721"/>
                  <a:gd name="T51" fmla="*/ 975 h 996"/>
                  <a:gd name="T52" fmla="*/ 1418 w 2721"/>
                  <a:gd name="T53" fmla="*/ 941 h 996"/>
                  <a:gd name="T54" fmla="*/ 1471 w 2721"/>
                  <a:gd name="T55" fmla="*/ 884 h 996"/>
                  <a:gd name="T56" fmla="*/ 1523 w 2721"/>
                  <a:gd name="T57" fmla="*/ 814 h 996"/>
                  <a:gd name="T58" fmla="*/ 1576 w 2721"/>
                  <a:gd name="T59" fmla="*/ 730 h 996"/>
                  <a:gd name="T60" fmla="*/ 1636 w 2721"/>
                  <a:gd name="T61" fmla="*/ 636 h 996"/>
                  <a:gd name="T62" fmla="*/ 1689 w 2721"/>
                  <a:gd name="T63" fmla="*/ 540 h 996"/>
                  <a:gd name="T64" fmla="*/ 1744 w 2721"/>
                  <a:gd name="T65" fmla="*/ 440 h 996"/>
                  <a:gd name="T66" fmla="*/ 1797 w 2721"/>
                  <a:gd name="T67" fmla="*/ 344 h 996"/>
                  <a:gd name="T68" fmla="*/ 1850 w 2721"/>
                  <a:gd name="T69" fmla="*/ 250 h 996"/>
                  <a:gd name="T70" fmla="*/ 1910 w 2721"/>
                  <a:gd name="T71" fmla="*/ 173 h 996"/>
                  <a:gd name="T72" fmla="*/ 1962 w 2721"/>
                  <a:gd name="T73" fmla="*/ 101 h 996"/>
                  <a:gd name="T74" fmla="*/ 2015 w 2721"/>
                  <a:gd name="T75" fmla="*/ 48 h 996"/>
                  <a:gd name="T76" fmla="*/ 2070 w 2721"/>
                  <a:gd name="T77" fmla="*/ 15 h 996"/>
                  <a:gd name="T78" fmla="*/ 2123 w 2721"/>
                  <a:gd name="T79" fmla="*/ 0 h 996"/>
                  <a:gd name="T80" fmla="*/ 2181 w 2721"/>
                  <a:gd name="T81" fmla="*/ 5 h 996"/>
                  <a:gd name="T82" fmla="*/ 2236 w 2721"/>
                  <a:gd name="T83" fmla="*/ 32 h 996"/>
                  <a:gd name="T84" fmla="*/ 2289 w 2721"/>
                  <a:gd name="T85" fmla="*/ 70 h 996"/>
                  <a:gd name="T86" fmla="*/ 2342 w 2721"/>
                  <a:gd name="T87" fmla="*/ 132 h 996"/>
                  <a:gd name="T88" fmla="*/ 2394 w 2721"/>
                  <a:gd name="T89" fmla="*/ 207 h 996"/>
                  <a:gd name="T90" fmla="*/ 2450 w 2721"/>
                  <a:gd name="T91" fmla="*/ 296 h 996"/>
                  <a:gd name="T92" fmla="*/ 2507 w 2721"/>
                  <a:gd name="T93" fmla="*/ 387 h 996"/>
                  <a:gd name="T94" fmla="*/ 2562 w 2721"/>
                  <a:gd name="T95" fmla="*/ 488 h 996"/>
                  <a:gd name="T96" fmla="*/ 2615 w 2721"/>
                  <a:gd name="T97" fmla="*/ 584 h 996"/>
                  <a:gd name="T98" fmla="*/ 2668 w 2721"/>
                  <a:gd name="T99" fmla="*/ 682 h 996"/>
                  <a:gd name="T100" fmla="*/ 2721 w 2721"/>
                  <a:gd name="T101" fmla="*/ 768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502"/>
                    </a:moveTo>
                    <a:lnTo>
                      <a:pt x="55" y="401"/>
                    </a:lnTo>
                    <a:lnTo>
                      <a:pt x="108" y="303"/>
                    </a:lnTo>
                    <a:lnTo>
                      <a:pt x="168" y="216"/>
                    </a:lnTo>
                    <a:lnTo>
                      <a:pt x="220" y="142"/>
                    </a:lnTo>
                    <a:lnTo>
                      <a:pt x="273" y="80"/>
                    </a:lnTo>
                    <a:lnTo>
                      <a:pt x="326" y="36"/>
                    </a:lnTo>
                    <a:lnTo>
                      <a:pt x="379" y="5"/>
                    </a:lnTo>
                    <a:lnTo>
                      <a:pt x="439" y="0"/>
                    </a:lnTo>
                    <a:lnTo>
                      <a:pt x="492" y="15"/>
                    </a:lnTo>
                    <a:lnTo>
                      <a:pt x="547" y="46"/>
                    </a:lnTo>
                    <a:lnTo>
                      <a:pt x="600" y="96"/>
                    </a:lnTo>
                    <a:lnTo>
                      <a:pt x="652" y="164"/>
                    </a:lnTo>
                    <a:lnTo>
                      <a:pt x="705" y="243"/>
                    </a:lnTo>
                    <a:lnTo>
                      <a:pt x="765" y="329"/>
                    </a:lnTo>
                    <a:lnTo>
                      <a:pt x="818" y="428"/>
                    </a:lnTo>
                    <a:lnTo>
                      <a:pt x="873" y="528"/>
                    </a:lnTo>
                    <a:lnTo>
                      <a:pt x="926" y="629"/>
                    </a:lnTo>
                    <a:lnTo>
                      <a:pt x="979" y="720"/>
                    </a:lnTo>
                    <a:lnTo>
                      <a:pt x="1039" y="804"/>
                    </a:lnTo>
                    <a:lnTo>
                      <a:pt x="1091" y="879"/>
                    </a:lnTo>
                    <a:lnTo>
                      <a:pt x="1144" y="936"/>
                    </a:lnTo>
                    <a:lnTo>
                      <a:pt x="1197" y="975"/>
                    </a:lnTo>
                    <a:lnTo>
                      <a:pt x="1252" y="994"/>
                    </a:lnTo>
                    <a:lnTo>
                      <a:pt x="1310" y="996"/>
                    </a:lnTo>
                    <a:lnTo>
                      <a:pt x="1365" y="975"/>
                    </a:lnTo>
                    <a:lnTo>
                      <a:pt x="1418" y="941"/>
                    </a:lnTo>
                    <a:lnTo>
                      <a:pt x="1471" y="884"/>
                    </a:lnTo>
                    <a:lnTo>
                      <a:pt x="1523" y="814"/>
                    </a:lnTo>
                    <a:lnTo>
                      <a:pt x="1576" y="730"/>
                    </a:lnTo>
                    <a:lnTo>
                      <a:pt x="1636" y="636"/>
                    </a:lnTo>
                    <a:lnTo>
                      <a:pt x="1689" y="540"/>
                    </a:lnTo>
                    <a:lnTo>
                      <a:pt x="1744" y="440"/>
                    </a:lnTo>
                    <a:lnTo>
                      <a:pt x="1797" y="344"/>
                    </a:lnTo>
                    <a:lnTo>
                      <a:pt x="1850" y="250"/>
                    </a:lnTo>
                    <a:lnTo>
                      <a:pt x="1910" y="173"/>
                    </a:lnTo>
                    <a:lnTo>
                      <a:pt x="1962" y="101"/>
                    </a:lnTo>
                    <a:lnTo>
                      <a:pt x="2015" y="48"/>
                    </a:lnTo>
                    <a:lnTo>
                      <a:pt x="2070" y="15"/>
                    </a:lnTo>
                    <a:lnTo>
                      <a:pt x="2123" y="0"/>
                    </a:lnTo>
                    <a:lnTo>
                      <a:pt x="2181" y="5"/>
                    </a:lnTo>
                    <a:lnTo>
                      <a:pt x="2236" y="32"/>
                    </a:lnTo>
                    <a:lnTo>
                      <a:pt x="2289" y="70"/>
                    </a:lnTo>
                    <a:lnTo>
                      <a:pt x="2342" y="132"/>
                    </a:lnTo>
                    <a:lnTo>
                      <a:pt x="2394" y="207"/>
                    </a:lnTo>
                    <a:lnTo>
                      <a:pt x="2450" y="296"/>
                    </a:lnTo>
                    <a:lnTo>
                      <a:pt x="2507" y="387"/>
                    </a:lnTo>
                    <a:lnTo>
                      <a:pt x="2562" y="488"/>
                    </a:lnTo>
                    <a:lnTo>
                      <a:pt x="2615" y="584"/>
                    </a:lnTo>
                    <a:lnTo>
                      <a:pt x="2668" y="682"/>
                    </a:lnTo>
                    <a:lnTo>
                      <a:pt x="2721" y="76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98" name="Freeform 46">
                <a:extLst>
                  <a:ext uri="{FF2B5EF4-FFF2-40B4-BE49-F238E27FC236}">
                    <a16:creationId xmlns:a16="http://schemas.microsoft.com/office/drawing/2014/main" id="{AB11F2C0-6FE6-422C-A75F-1ACD0038372A}"/>
                  </a:ext>
                </a:extLst>
              </p:cNvPr>
              <p:cNvSpPr>
                <a:spLocks/>
              </p:cNvSpPr>
              <p:nvPr/>
            </p:nvSpPr>
            <p:spPr bwMode="auto">
              <a:xfrm>
                <a:off x="2060" y="1662"/>
                <a:ext cx="4176" cy="1341"/>
              </a:xfrm>
              <a:custGeom>
                <a:avLst/>
                <a:gdLst>
                  <a:gd name="T0" fmla="*/ 0 w 2721"/>
                  <a:gd name="T1" fmla="*/ 932 h 996"/>
                  <a:gd name="T2" fmla="*/ 55 w 2721"/>
                  <a:gd name="T3" fmla="*/ 970 h 996"/>
                  <a:gd name="T4" fmla="*/ 108 w 2721"/>
                  <a:gd name="T5" fmla="*/ 994 h 996"/>
                  <a:gd name="T6" fmla="*/ 168 w 2721"/>
                  <a:gd name="T7" fmla="*/ 996 h 996"/>
                  <a:gd name="T8" fmla="*/ 220 w 2721"/>
                  <a:gd name="T9" fmla="*/ 980 h 996"/>
                  <a:gd name="T10" fmla="*/ 273 w 2721"/>
                  <a:gd name="T11" fmla="*/ 944 h 996"/>
                  <a:gd name="T12" fmla="*/ 326 w 2721"/>
                  <a:gd name="T13" fmla="*/ 888 h 996"/>
                  <a:gd name="T14" fmla="*/ 379 w 2721"/>
                  <a:gd name="T15" fmla="*/ 816 h 996"/>
                  <a:gd name="T16" fmla="*/ 439 w 2721"/>
                  <a:gd name="T17" fmla="*/ 735 h 996"/>
                  <a:gd name="T18" fmla="*/ 492 w 2721"/>
                  <a:gd name="T19" fmla="*/ 641 h 996"/>
                  <a:gd name="T20" fmla="*/ 547 w 2721"/>
                  <a:gd name="T21" fmla="*/ 545 h 996"/>
                  <a:gd name="T22" fmla="*/ 600 w 2721"/>
                  <a:gd name="T23" fmla="*/ 449 h 996"/>
                  <a:gd name="T24" fmla="*/ 652 w 2721"/>
                  <a:gd name="T25" fmla="*/ 348 h 996"/>
                  <a:gd name="T26" fmla="*/ 705 w 2721"/>
                  <a:gd name="T27" fmla="*/ 255 h 996"/>
                  <a:gd name="T28" fmla="*/ 765 w 2721"/>
                  <a:gd name="T29" fmla="*/ 176 h 996"/>
                  <a:gd name="T30" fmla="*/ 818 w 2721"/>
                  <a:gd name="T31" fmla="*/ 106 h 996"/>
                  <a:gd name="T32" fmla="*/ 873 w 2721"/>
                  <a:gd name="T33" fmla="*/ 53 h 996"/>
                  <a:gd name="T34" fmla="*/ 926 w 2721"/>
                  <a:gd name="T35" fmla="*/ 20 h 996"/>
                  <a:gd name="T36" fmla="*/ 979 w 2721"/>
                  <a:gd name="T37" fmla="*/ 0 h 996"/>
                  <a:gd name="T38" fmla="*/ 1039 w 2721"/>
                  <a:gd name="T39" fmla="*/ 5 h 996"/>
                  <a:gd name="T40" fmla="*/ 1091 w 2721"/>
                  <a:gd name="T41" fmla="*/ 27 h 996"/>
                  <a:gd name="T42" fmla="*/ 1144 w 2721"/>
                  <a:gd name="T43" fmla="*/ 70 h 996"/>
                  <a:gd name="T44" fmla="*/ 1197 w 2721"/>
                  <a:gd name="T45" fmla="*/ 128 h 996"/>
                  <a:gd name="T46" fmla="*/ 1252 w 2721"/>
                  <a:gd name="T47" fmla="*/ 202 h 996"/>
                  <a:gd name="T48" fmla="*/ 1310 w 2721"/>
                  <a:gd name="T49" fmla="*/ 286 h 996"/>
                  <a:gd name="T50" fmla="*/ 1365 w 2721"/>
                  <a:gd name="T51" fmla="*/ 382 h 996"/>
                  <a:gd name="T52" fmla="*/ 1418 w 2721"/>
                  <a:gd name="T53" fmla="*/ 480 h 996"/>
                  <a:gd name="T54" fmla="*/ 1471 w 2721"/>
                  <a:gd name="T55" fmla="*/ 581 h 996"/>
                  <a:gd name="T56" fmla="*/ 1523 w 2721"/>
                  <a:gd name="T57" fmla="*/ 677 h 996"/>
                  <a:gd name="T58" fmla="*/ 1576 w 2721"/>
                  <a:gd name="T59" fmla="*/ 764 h 996"/>
                  <a:gd name="T60" fmla="*/ 1636 w 2721"/>
                  <a:gd name="T61" fmla="*/ 843 h 996"/>
                  <a:gd name="T62" fmla="*/ 1689 w 2721"/>
                  <a:gd name="T63" fmla="*/ 910 h 996"/>
                  <a:gd name="T64" fmla="*/ 1744 w 2721"/>
                  <a:gd name="T65" fmla="*/ 958 h 996"/>
                  <a:gd name="T66" fmla="*/ 1797 w 2721"/>
                  <a:gd name="T67" fmla="*/ 989 h 996"/>
                  <a:gd name="T68" fmla="*/ 1850 w 2721"/>
                  <a:gd name="T69" fmla="*/ 996 h 996"/>
                  <a:gd name="T70" fmla="*/ 1910 w 2721"/>
                  <a:gd name="T71" fmla="*/ 989 h 996"/>
                  <a:gd name="T72" fmla="*/ 1962 w 2721"/>
                  <a:gd name="T73" fmla="*/ 958 h 996"/>
                  <a:gd name="T74" fmla="*/ 2015 w 2721"/>
                  <a:gd name="T75" fmla="*/ 915 h 996"/>
                  <a:gd name="T76" fmla="*/ 2070 w 2721"/>
                  <a:gd name="T77" fmla="*/ 848 h 996"/>
                  <a:gd name="T78" fmla="*/ 2123 w 2721"/>
                  <a:gd name="T79" fmla="*/ 773 h 996"/>
                  <a:gd name="T80" fmla="*/ 2181 w 2721"/>
                  <a:gd name="T81" fmla="*/ 682 h 996"/>
                  <a:gd name="T82" fmla="*/ 2236 w 2721"/>
                  <a:gd name="T83" fmla="*/ 588 h 996"/>
                  <a:gd name="T84" fmla="*/ 2289 w 2721"/>
                  <a:gd name="T85" fmla="*/ 488 h 996"/>
                  <a:gd name="T86" fmla="*/ 2342 w 2721"/>
                  <a:gd name="T87" fmla="*/ 387 h 996"/>
                  <a:gd name="T88" fmla="*/ 2394 w 2721"/>
                  <a:gd name="T89" fmla="*/ 296 h 996"/>
                  <a:gd name="T90" fmla="*/ 2450 w 2721"/>
                  <a:gd name="T91" fmla="*/ 207 h 996"/>
                  <a:gd name="T92" fmla="*/ 2507 w 2721"/>
                  <a:gd name="T93" fmla="*/ 132 h 996"/>
                  <a:gd name="T94" fmla="*/ 2562 w 2721"/>
                  <a:gd name="T95" fmla="*/ 75 h 996"/>
                  <a:gd name="T96" fmla="*/ 2615 w 2721"/>
                  <a:gd name="T97" fmla="*/ 32 h 996"/>
                  <a:gd name="T98" fmla="*/ 2668 w 2721"/>
                  <a:gd name="T99" fmla="*/ 5 h 996"/>
                  <a:gd name="T100" fmla="*/ 2721 w 2721"/>
                  <a:gd name="T101" fmla="*/ 0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932"/>
                    </a:moveTo>
                    <a:lnTo>
                      <a:pt x="55" y="970"/>
                    </a:lnTo>
                    <a:lnTo>
                      <a:pt x="108" y="994"/>
                    </a:lnTo>
                    <a:lnTo>
                      <a:pt x="168" y="996"/>
                    </a:lnTo>
                    <a:lnTo>
                      <a:pt x="220" y="980"/>
                    </a:lnTo>
                    <a:lnTo>
                      <a:pt x="273" y="944"/>
                    </a:lnTo>
                    <a:lnTo>
                      <a:pt x="326" y="888"/>
                    </a:lnTo>
                    <a:lnTo>
                      <a:pt x="379" y="816"/>
                    </a:lnTo>
                    <a:lnTo>
                      <a:pt x="439" y="735"/>
                    </a:lnTo>
                    <a:lnTo>
                      <a:pt x="492" y="641"/>
                    </a:lnTo>
                    <a:lnTo>
                      <a:pt x="547" y="545"/>
                    </a:lnTo>
                    <a:lnTo>
                      <a:pt x="600" y="449"/>
                    </a:lnTo>
                    <a:lnTo>
                      <a:pt x="652" y="348"/>
                    </a:lnTo>
                    <a:lnTo>
                      <a:pt x="705" y="255"/>
                    </a:lnTo>
                    <a:lnTo>
                      <a:pt x="765" y="176"/>
                    </a:lnTo>
                    <a:lnTo>
                      <a:pt x="818" y="106"/>
                    </a:lnTo>
                    <a:lnTo>
                      <a:pt x="873" y="53"/>
                    </a:lnTo>
                    <a:lnTo>
                      <a:pt x="926" y="20"/>
                    </a:lnTo>
                    <a:lnTo>
                      <a:pt x="979" y="0"/>
                    </a:lnTo>
                    <a:lnTo>
                      <a:pt x="1039" y="5"/>
                    </a:lnTo>
                    <a:lnTo>
                      <a:pt x="1091" y="27"/>
                    </a:lnTo>
                    <a:lnTo>
                      <a:pt x="1144" y="70"/>
                    </a:lnTo>
                    <a:lnTo>
                      <a:pt x="1197" y="128"/>
                    </a:lnTo>
                    <a:lnTo>
                      <a:pt x="1252" y="202"/>
                    </a:lnTo>
                    <a:lnTo>
                      <a:pt x="1310" y="286"/>
                    </a:lnTo>
                    <a:lnTo>
                      <a:pt x="1365" y="382"/>
                    </a:lnTo>
                    <a:lnTo>
                      <a:pt x="1418" y="480"/>
                    </a:lnTo>
                    <a:lnTo>
                      <a:pt x="1471" y="581"/>
                    </a:lnTo>
                    <a:lnTo>
                      <a:pt x="1523" y="677"/>
                    </a:lnTo>
                    <a:lnTo>
                      <a:pt x="1576" y="764"/>
                    </a:lnTo>
                    <a:lnTo>
                      <a:pt x="1636" y="843"/>
                    </a:lnTo>
                    <a:lnTo>
                      <a:pt x="1689" y="910"/>
                    </a:lnTo>
                    <a:lnTo>
                      <a:pt x="1744" y="958"/>
                    </a:lnTo>
                    <a:lnTo>
                      <a:pt x="1797" y="989"/>
                    </a:lnTo>
                    <a:lnTo>
                      <a:pt x="1850" y="996"/>
                    </a:lnTo>
                    <a:lnTo>
                      <a:pt x="1910" y="989"/>
                    </a:lnTo>
                    <a:lnTo>
                      <a:pt x="1962" y="958"/>
                    </a:lnTo>
                    <a:lnTo>
                      <a:pt x="2015" y="915"/>
                    </a:lnTo>
                    <a:lnTo>
                      <a:pt x="2070" y="848"/>
                    </a:lnTo>
                    <a:lnTo>
                      <a:pt x="2123" y="773"/>
                    </a:lnTo>
                    <a:lnTo>
                      <a:pt x="2181" y="682"/>
                    </a:lnTo>
                    <a:lnTo>
                      <a:pt x="2236" y="588"/>
                    </a:lnTo>
                    <a:lnTo>
                      <a:pt x="2289" y="488"/>
                    </a:lnTo>
                    <a:lnTo>
                      <a:pt x="2342" y="387"/>
                    </a:lnTo>
                    <a:lnTo>
                      <a:pt x="2394" y="296"/>
                    </a:lnTo>
                    <a:lnTo>
                      <a:pt x="2450" y="207"/>
                    </a:lnTo>
                    <a:lnTo>
                      <a:pt x="2507" y="132"/>
                    </a:lnTo>
                    <a:lnTo>
                      <a:pt x="2562" y="75"/>
                    </a:lnTo>
                    <a:lnTo>
                      <a:pt x="2615" y="32"/>
                    </a:lnTo>
                    <a:lnTo>
                      <a:pt x="2668" y="5"/>
                    </a:lnTo>
                    <a:lnTo>
                      <a:pt x="2721" y="0"/>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99" name="Freeform 45">
                <a:extLst>
                  <a:ext uri="{FF2B5EF4-FFF2-40B4-BE49-F238E27FC236}">
                    <a16:creationId xmlns:a16="http://schemas.microsoft.com/office/drawing/2014/main" id="{22AD7452-6952-4B22-8E47-E5277C100A31}"/>
                  </a:ext>
                </a:extLst>
              </p:cNvPr>
              <p:cNvSpPr>
                <a:spLocks/>
              </p:cNvSpPr>
              <p:nvPr/>
            </p:nvSpPr>
            <p:spPr bwMode="auto">
              <a:xfrm>
                <a:off x="2060" y="1662"/>
                <a:ext cx="4176" cy="1341"/>
              </a:xfrm>
              <a:custGeom>
                <a:avLst/>
                <a:gdLst>
                  <a:gd name="T0" fmla="*/ 0 w 2721"/>
                  <a:gd name="T1" fmla="*/ 68 h 996"/>
                  <a:gd name="T2" fmla="*/ 55 w 2721"/>
                  <a:gd name="T3" fmla="*/ 123 h 996"/>
                  <a:gd name="T4" fmla="*/ 108 w 2721"/>
                  <a:gd name="T5" fmla="*/ 200 h 996"/>
                  <a:gd name="T6" fmla="*/ 168 w 2721"/>
                  <a:gd name="T7" fmla="*/ 281 h 996"/>
                  <a:gd name="T8" fmla="*/ 220 w 2721"/>
                  <a:gd name="T9" fmla="*/ 380 h 996"/>
                  <a:gd name="T10" fmla="*/ 273 w 2721"/>
                  <a:gd name="T11" fmla="*/ 476 h 996"/>
                  <a:gd name="T12" fmla="*/ 326 w 2721"/>
                  <a:gd name="T13" fmla="*/ 576 h 996"/>
                  <a:gd name="T14" fmla="*/ 379 w 2721"/>
                  <a:gd name="T15" fmla="*/ 672 h 996"/>
                  <a:gd name="T16" fmla="*/ 439 w 2721"/>
                  <a:gd name="T17" fmla="*/ 761 h 996"/>
                  <a:gd name="T18" fmla="*/ 492 w 2721"/>
                  <a:gd name="T19" fmla="*/ 840 h 996"/>
                  <a:gd name="T20" fmla="*/ 547 w 2721"/>
                  <a:gd name="T21" fmla="*/ 905 h 996"/>
                  <a:gd name="T22" fmla="*/ 600 w 2721"/>
                  <a:gd name="T23" fmla="*/ 953 h 996"/>
                  <a:gd name="T24" fmla="*/ 652 w 2721"/>
                  <a:gd name="T25" fmla="*/ 984 h 996"/>
                  <a:gd name="T26" fmla="*/ 705 w 2721"/>
                  <a:gd name="T27" fmla="*/ 996 h 996"/>
                  <a:gd name="T28" fmla="*/ 765 w 2721"/>
                  <a:gd name="T29" fmla="*/ 989 h 996"/>
                  <a:gd name="T30" fmla="*/ 818 w 2721"/>
                  <a:gd name="T31" fmla="*/ 963 h 996"/>
                  <a:gd name="T32" fmla="*/ 873 w 2721"/>
                  <a:gd name="T33" fmla="*/ 915 h 996"/>
                  <a:gd name="T34" fmla="*/ 926 w 2721"/>
                  <a:gd name="T35" fmla="*/ 852 h 996"/>
                  <a:gd name="T36" fmla="*/ 979 w 2721"/>
                  <a:gd name="T37" fmla="*/ 778 h 996"/>
                  <a:gd name="T38" fmla="*/ 1039 w 2721"/>
                  <a:gd name="T39" fmla="*/ 689 h 996"/>
                  <a:gd name="T40" fmla="*/ 1091 w 2721"/>
                  <a:gd name="T41" fmla="*/ 593 h 996"/>
                  <a:gd name="T42" fmla="*/ 1144 w 2721"/>
                  <a:gd name="T43" fmla="*/ 492 h 996"/>
                  <a:gd name="T44" fmla="*/ 1197 w 2721"/>
                  <a:gd name="T45" fmla="*/ 396 h 996"/>
                  <a:gd name="T46" fmla="*/ 1252 w 2721"/>
                  <a:gd name="T47" fmla="*/ 300 h 996"/>
                  <a:gd name="T48" fmla="*/ 1310 w 2721"/>
                  <a:gd name="T49" fmla="*/ 212 h 996"/>
                  <a:gd name="T50" fmla="*/ 1365 w 2721"/>
                  <a:gd name="T51" fmla="*/ 137 h 996"/>
                  <a:gd name="T52" fmla="*/ 1418 w 2721"/>
                  <a:gd name="T53" fmla="*/ 75 h 996"/>
                  <a:gd name="T54" fmla="*/ 1471 w 2721"/>
                  <a:gd name="T55" fmla="*/ 32 h 996"/>
                  <a:gd name="T56" fmla="*/ 1523 w 2721"/>
                  <a:gd name="T57" fmla="*/ 5 h 996"/>
                  <a:gd name="T58" fmla="*/ 1576 w 2721"/>
                  <a:gd name="T59" fmla="*/ 0 h 996"/>
                  <a:gd name="T60" fmla="*/ 1636 w 2721"/>
                  <a:gd name="T61" fmla="*/ 15 h 996"/>
                  <a:gd name="T62" fmla="*/ 1689 w 2721"/>
                  <a:gd name="T63" fmla="*/ 48 h 996"/>
                  <a:gd name="T64" fmla="*/ 1744 w 2721"/>
                  <a:gd name="T65" fmla="*/ 96 h 996"/>
                  <a:gd name="T66" fmla="*/ 1797 w 2721"/>
                  <a:gd name="T67" fmla="*/ 168 h 996"/>
                  <a:gd name="T68" fmla="*/ 1850 w 2721"/>
                  <a:gd name="T69" fmla="*/ 248 h 996"/>
                  <a:gd name="T70" fmla="*/ 1910 w 2721"/>
                  <a:gd name="T71" fmla="*/ 339 h 996"/>
                  <a:gd name="T72" fmla="*/ 1962 w 2721"/>
                  <a:gd name="T73" fmla="*/ 435 h 996"/>
                  <a:gd name="T74" fmla="*/ 2015 w 2721"/>
                  <a:gd name="T75" fmla="*/ 533 h 996"/>
                  <a:gd name="T76" fmla="*/ 2070 w 2721"/>
                  <a:gd name="T77" fmla="*/ 634 h 996"/>
                  <a:gd name="T78" fmla="*/ 2123 w 2721"/>
                  <a:gd name="T79" fmla="*/ 725 h 996"/>
                  <a:gd name="T80" fmla="*/ 2181 w 2721"/>
                  <a:gd name="T81" fmla="*/ 809 h 996"/>
                  <a:gd name="T82" fmla="*/ 2236 w 2721"/>
                  <a:gd name="T83" fmla="*/ 879 h 996"/>
                  <a:gd name="T84" fmla="*/ 2289 w 2721"/>
                  <a:gd name="T85" fmla="*/ 936 h 996"/>
                  <a:gd name="T86" fmla="*/ 2342 w 2721"/>
                  <a:gd name="T87" fmla="*/ 975 h 996"/>
                  <a:gd name="T88" fmla="*/ 2394 w 2721"/>
                  <a:gd name="T89" fmla="*/ 996 h 996"/>
                  <a:gd name="T90" fmla="*/ 2450 w 2721"/>
                  <a:gd name="T91" fmla="*/ 996 h 996"/>
                  <a:gd name="T92" fmla="*/ 2507 w 2721"/>
                  <a:gd name="T93" fmla="*/ 975 h 996"/>
                  <a:gd name="T94" fmla="*/ 2562 w 2721"/>
                  <a:gd name="T95" fmla="*/ 936 h 996"/>
                  <a:gd name="T96" fmla="*/ 2615 w 2721"/>
                  <a:gd name="T97" fmla="*/ 884 h 996"/>
                  <a:gd name="T98" fmla="*/ 2668 w 2721"/>
                  <a:gd name="T99" fmla="*/ 809 h 996"/>
                  <a:gd name="T100" fmla="*/ 2721 w 2721"/>
                  <a:gd name="T101" fmla="*/ 725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68"/>
                    </a:moveTo>
                    <a:lnTo>
                      <a:pt x="55" y="123"/>
                    </a:lnTo>
                    <a:lnTo>
                      <a:pt x="108" y="200"/>
                    </a:lnTo>
                    <a:lnTo>
                      <a:pt x="168" y="281"/>
                    </a:lnTo>
                    <a:lnTo>
                      <a:pt x="220" y="380"/>
                    </a:lnTo>
                    <a:lnTo>
                      <a:pt x="273" y="476"/>
                    </a:lnTo>
                    <a:lnTo>
                      <a:pt x="326" y="576"/>
                    </a:lnTo>
                    <a:lnTo>
                      <a:pt x="379" y="672"/>
                    </a:lnTo>
                    <a:lnTo>
                      <a:pt x="439" y="761"/>
                    </a:lnTo>
                    <a:lnTo>
                      <a:pt x="492" y="840"/>
                    </a:lnTo>
                    <a:lnTo>
                      <a:pt x="547" y="905"/>
                    </a:lnTo>
                    <a:lnTo>
                      <a:pt x="600" y="953"/>
                    </a:lnTo>
                    <a:lnTo>
                      <a:pt x="652" y="984"/>
                    </a:lnTo>
                    <a:lnTo>
                      <a:pt x="705" y="996"/>
                    </a:lnTo>
                    <a:lnTo>
                      <a:pt x="765" y="989"/>
                    </a:lnTo>
                    <a:lnTo>
                      <a:pt x="818" y="963"/>
                    </a:lnTo>
                    <a:lnTo>
                      <a:pt x="873" y="915"/>
                    </a:lnTo>
                    <a:lnTo>
                      <a:pt x="926" y="852"/>
                    </a:lnTo>
                    <a:lnTo>
                      <a:pt x="979" y="778"/>
                    </a:lnTo>
                    <a:lnTo>
                      <a:pt x="1039" y="689"/>
                    </a:lnTo>
                    <a:lnTo>
                      <a:pt x="1091" y="593"/>
                    </a:lnTo>
                    <a:lnTo>
                      <a:pt x="1144" y="492"/>
                    </a:lnTo>
                    <a:lnTo>
                      <a:pt x="1197" y="396"/>
                    </a:lnTo>
                    <a:lnTo>
                      <a:pt x="1252" y="300"/>
                    </a:lnTo>
                    <a:lnTo>
                      <a:pt x="1310" y="212"/>
                    </a:lnTo>
                    <a:lnTo>
                      <a:pt x="1365" y="137"/>
                    </a:lnTo>
                    <a:lnTo>
                      <a:pt x="1418" y="75"/>
                    </a:lnTo>
                    <a:lnTo>
                      <a:pt x="1471" y="32"/>
                    </a:lnTo>
                    <a:lnTo>
                      <a:pt x="1523" y="5"/>
                    </a:lnTo>
                    <a:lnTo>
                      <a:pt x="1576" y="0"/>
                    </a:lnTo>
                    <a:lnTo>
                      <a:pt x="1636" y="15"/>
                    </a:lnTo>
                    <a:lnTo>
                      <a:pt x="1689" y="48"/>
                    </a:lnTo>
                    <a:lnTo>
                      <a:pt x="1744" y="96"/>
                    </a:lnTo>
                    <a:lnTo>
                      <a:pt x="1797" y="168"/>
                    </a:lnTo>
                    <a:lnTo>
                      <a:pt x="1850" y="248"/>
                    </a:lnTo>
                    <a:lnTo>
                      <a:pt x="1910" y="339"/>
                    </a:lnTo>
                    <a:lnTo>
                      <a:pt x="1962" y="435"/>
                    </a:lnTo>
                    <a:lnTo>
                      <a:pt x="2015" y="533"/>
                    </a:lnTo>
                    <a:lnTo>
                      <a:pt x="2070" y="634"/>
                    </a:lnTo>
                    <a:lnTo>
                      <a:pt x="2123" y="725"/>
                    </a:lnTo>
                    <a:lnTo>
                      <a:pt x="2181" y="809"/>
                    </a:lnTo>
                    <a:lnTo>
                      <a:pt x="2236" y="879"/>
                    </a:lnTo>
                    <a:lnTo>
                      <a:pt x="2289" y="936"/>
                    </a:lnTo>
                    <a:lnTo>
                      <a:pt x="2342" y="975"/>
                    </a:lnTo>
                    <a:lnTo>
                      <a:pt x="2394" y="996"/>
                    </a:lnTo>
                    <a:lnTo>
                      <a:pt x="2450" y="996"/>
                    </a:lnTo>
                    <a:lnTo>
                      <a:pt x="2507" y="975"/>
                    </a:lnTo>
                    <a:lnTo>
                      <a:pt x="2562" y="936"/>
                    </a:lnTo>
                    <a:lnTo>
                      <a:pt x="2615" y="884"/>
                    </a:lnTo>
                    <a:lnTo>
                      <a:pt x="2668" y="809"/>
                    </a:lnTo>
                    <a:lnTo>
                      <a:pt x="2721" y="72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8988" name="Group 38">
              <a:extLst>
                <a:ext uri="{FF2B5EF4-FFF2-40B4-BE49-F238E27FC236}">
                  <a16:creationId xmlns:a16="http://schemas.microsoft.com/office/drawing/2014/main" id="{5876F7F5-1278-445A-A59A-53A663ED5B48}"/>
                </a:ext>
              </a:extLst>
            </p:cNvPr>
            <p:cNvGrpSpPr>
              <a:grpSpLocks/>
            </p:cNvGrpSpPr>
            <p:nvPr/>
          </p:nvGrpSpPr>
          <p:grpSpPr bwMode="auto">
            <a:xfrm>
              <a:off x="1650" y="1315"/>
              <a:ext cx="5517" cy="1975"/>
              <a:chOff x="1650" y="1315"/>
              <a:chExt cx="5517" cy="1975"/>
            </a:xfrm>
          </p:grpSpPr>
          <p:grpSp>
            <p:nvGrpSpPr>
              <p:cNvPr id="38992" name="Group 41">
                <a:extLst>
                  <a:ext uri="{FF2B5EF4-FFF2-40B4-BE49-F238E27FC236}">
                    <a16:creationId xmlns:a16="http://schemas.microsoft.com/office/drawing/2014/main" id="{D0F121B8-BF28-4A42-A649-736388659EC0}"/>
                  </a:ext>
                </a:extLst>
              </p:cNvPr>
              <p:cNvGrpSpPr>
                <a:grpSpLocks/>
              </p:cNvGrpSpPr>
              <p:nvPr/>
            </p:nvGrpSpPr>
            <p:grpSpPr bwMode="auto">
              <a:xfrm>
                <a:off x="1830" y="1380"/>
                <a:ext cx="5220" cy="1815"/>
                <a:chOff x="1830" y="1380"/>
                <a:chExt cx="4904" cy="1815"/>
              </a:xfrm>
            </p:grpSpPr>
            <p:sp>
              <p:nvSpPr>
                <p:cNvPr id="38995" name="Line 43">
                  <a:extLst>
                    <a:ext uri="{FF2B5EF4-FFF2-40B4-BE49-F238E27FC236}">
                      <a16:creationId xmlns:a16="http://schemas.microsoft.com/office/drawing/2014/main" id="{30C05ED1-5E3C-4398-B978-8BE09F8BA401}"/>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96" name="Line 42">
                  <a:extLst>
                    <a:ext uri="{FF2B5EF4-FFF2-40B4-BE49-F238E27FC236}">
                      <a16:creationId xmlns:a16="http://schemas.microsoft.com/office/drawing/2014/main" id="{83D107B7-EF9C-4742-9BAF-0637E836F787}"/>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8993" name="Rectangle 40">
                <a:extLst>
                  <a:ext uri="{FF2B5EF4-FFF2-40B4-BE49-F238E27FC236}">
                    <a16:creationId xmlns:a16="http://schemas.microsoft.com/office/drawing/2014/main" id="{EA6BF51E-C8D3-4957-9701-494A5E623558}"/>
                  </a:ext>
                </a:extLst>
              </p:cNvPr>
              <p:cNvSpPr>
                <a:spLocks noChangeArrowheads="1"/>
              </p:cNvSpPr>
              <p:nvPr/>
            </p:nvSpPr>
            <p:spPr bwMode="auto">
              <a:xfrm>
                <a:off x="6794" y="2380"/>
                <a:ext cx="373"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ω</a:t>
                </a:r>
                <a:r>
                  <a:rPr lang="en-US" altLang="zh-CN" sz="1400">
                    <a:solidFill>
                      <a:srgbClr val="040408"/>
                    </a:solidFill>
                  </a:rPr>
                  <a:t>t</a:t>
                </a:r>
                <a:endParaRPr lang="en-US" altLang="zh-CN" sz="1000">
                  <a:solidFill>
                    <a:srgbClr val="040408"/>
                  </a:solidFill>
                  <a:latin typeface="Times New Roman" panose="02020603050405020304" pitchFamily="18" charset="0"/>
                </a:endParaRPr>
              </a:p>
              <a:p>
                <a:endParaRPr lang="en-US" altLang="zh-CN">
                  <a:latin typeface="Times New Roman" panose="02020603050405020304" pitchFamily="18" charset="0"/>
                </a:endParaRPr>
              </a:p>
            </p:txBody>
          </p:sp>
          <p:sp>
            <p:nvSpPr>
              <p:cNvPr id="38994" name="Rectangle 39">
                <a:extLst>
                  <a:ext uri="{FF2B5EF4-FFF2-40B4-BE49-F238E27FC236}">
                    <a16:creationId xmlns:a16="http://schemas.microsoft.com/office/drawing/2014/main" id="{10075EC0-2287-4883-8D6F-0101488CE313}"/>
                  </a:ext>
                </a:extLst>
              </p:cNvPr>
              <p:cNvSpPr>
                <a:spLocks noChangeArrowheads="1"/>
              </p:cNvSpPr>
              <p:nvPr/>
            </p:nvSpPr>
            <p:spPr bwMode="auto">
              <a:xfrm>
                <a:off x="1650" y="1315"/>
                <a:ext cx="14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u</a:t>
                </a:r>
                <a:endParaRPr lang="en-US" altLang="zh-CN" sz="1000">
                  <a:solidFill>
                    <a:srgbClr val="040408"/>
                  </a:solidFill>
                </a:endParaRPr>
              </a:p>
              <a:p>
                <a:endParaRPr lang="en-US" altLang="zh-CN">
                  <a:latin typeface="Times New Roman" panose="02020603050405020304" pitchFamily="18" charset="0"/>
                </a:endParaRPr>
              </a:p>
            </p:txBody>
          </p:sp>
        </p:grpSp>
        <p:sp>
          <p:nvSpPr>
            <p:cNvPr id="38989" name="Rectangle 37">
              <a:extLst>
                <a:ext uri="{FF2B5EF4-FFF2-40B4-BE49-F238E27FC236}">
                  <a16:creationId xmlns:a16="http://schemas.microsoft.com/office/drawing/2014/main" id="{5F5C355C-464F-48E6-8289-3DA58576CF83}"/>
                </a:ext>
              </a:extLst>
            </p:cNvPr>
            <p:cNvSpPr>
              <a:spLocks noChangeArrowheads="1"/>
            </p:cNvSpPr>
            <p:nvPr/>
          </p:nvSpPr>
          <p:spPr bwMode="auto">
            <a:xfrm>
              <a:off x="2506" y="1095"/>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ua</a:t>
              </a:r>
              <a:endParaRPr lang="en-US" altLang="zh-CN" sz="1000">
                <a:solidFill>
                  <a:srgbClr val="040408"/>
                </a:solidFill>
              </a:endParaRPr>
            </a:p>
            <a:p>
              <a:endParaRPr lang="en-US" altLang="zh-CN">
                <a:solidFill>
                  <a:srgbClr val="040408"/>
                </a:solidFill>
                <a:latin typeface="Times New Roman" panose="02020603050405020304" pitchFamily="18" charset="0"/>
              </a:endParaRPr>
            </a:p>
          </p:txBody>
        </p:sp>
        <p:sp>
          <p:nvSpPr>
            <p:cNvPr id="38990" name="Rectangle 36">
              <a:extLst>
                <a:ext uri="{FF2B5EF4-FFF2-40B4-BE49-F238E27FC236}">
                  <a16:creationId xmlns:a16="http://schemas.microsoft.com/office/drawing/2014/main" id="{B2EF7683-4B6A-4D1E-916A-3AC1D065FA84}"/>
                </a:ext>
              </a:extLst>
            </p:cNvPr>
            <p:cNvSpPr>
              <a:spLocks noChangeArrowheads="1"/>
            </p:cNvSpPr>
            <p:nvPr/>
          </p:nvSpPr>
          <p:spPr bwMode="auto">
            <a:xfrm>
              <a:off x="3436" y="114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ub</a:t>
              </a:r>
              <a:endParaRPr lang="en-US" altLang="zh-CN" sz="1000">
                <a:solidFill>
                  <a:srgbClr val="040408"/>
                </a:solidFill>
              </a:endParaRPr>
            </a:p>
            <a:p>
              <a:endParaRPr lang="en-US" altLang="zh-CN">
                <a:latin typeface="Times New Roman" panose="02020603050405020304" pitchFamily="18" charset="0"/>
              </a:endParaRPr>
            </a:p>
          </p:txBody>
        </p:sp>
        <p:sp>
          <p:nvSpPr>
            <p:cNvPr id="38991" name="Rectangle 35">
              <a:extLst>
                <a:ext uri="{FF2B5EF4-FFF2-40B4-BE49-F238E27FC236}">
                  <a16:creationId xmlns:a16="http://schemas.microsoft.com/office/drawing/2014/main" id="{1674F325-29E5-4626-887E-43A71F846939}"/>
                </a:ext>
              </a:extLst>
            </p:cNvPr>
            <p:cNvSpPr>
              <a:spLocks noChangeArrowheads="1"/>
            </p:cNvSpPr>
            <p:nvPr/>
          </p:nvSpPr>
          <p:spPr bwMode="auto">
            <a:xfrm>
              <a:off x="4440" y="111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uc</a:t>
              </a:r>
              <a:endParaRPr lang="en-US" altLang="zh-CN" sz="1000">
                <a:solidFill>
                  <a:srgbClr val="040408"/>
                </a:solidFill>
              </a:endParaRPr>
            </a:p>
            <a:p>
              <a:endParaRPr lang="en-US" altLang="zh-CN">
                <a:solidFill>
                  <a:srgbClr val="040408"/>
                </a:solidFill>
                <a:latin typeface="Times New Roman" panose="02020603050405020304" pitchFamily="18" charset="0"/>
              </a:endParaRPr>
            </a:p>
          </p:txBody>
        </p:sp>
      </p:grpSp>
      <p:grpSp>
        <p:nvGrpSpPr>
          <p:cNvPr id="16" name="Group 30">
            <a:extLst>
              <a:ext uri="{FF2B5EF4-FFF2-40B4-BE49-F238E27FC236}">
                <a16:creationId xmlns:a16="http://schemas.microsoft.com/office/drawing/2014/main" id="{3D9BB86C-5C4A-49D2-969F-423DE19EE405}"/>
              </a:ext>
            </a:extLst>
          </p:cNvPr>
          <p:cNvGrpSpPr>
            <a:grpSpLocks/>
          </p:cNvGrpSpPr>
          <p:nvPr/>
        </p:nvGrpSpPr>
        <p:grpSpPr bwMode="auto">
          <a:xfrm>
            <a:off x="5600700" y="2741613"/>
            <a:ext cx="1736725" cy="384175"/>
            <a:chOff x="2324" y="4647"/>
            <a:chExt cx="2736" cy="606"/>
          </a:xfrm>
        </p:grpSpPr>
        <p:sp>
          <p:nvSpPr>
            <p:cNvPr id="38985" name="Rectangle 32">
              <a:extLst>
                <a:ext uri="{FF2B5EF4-FFF2-40B4-BE49-F238E27FC236}">
                  <a16:creationId xmlns:a16="http://schemas.microsoft.com/office/drawing/2014/main" id="{0FEDA648-48A7-408E-8BB7-97CCB3BF7E72}"/>
                </a:ext>
              </a:extLst>
            </p:cNvPr>
            <p:cNvSpPr>
              <a:spLocks noChangeArrowheads="1"/>
            </p:cNvSpPr>
            <p:nvPr/>
          </p:nvSpPr>
          <p:spPr bwMode="auto">
            <a:xfrm>
              <a:off x="2324" y="4653"/>
              <a:ext cx="1262"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Times New Roman" panose="02020603050405020304" pitchFamily="18" charset="0"/>
                </a:rPr>
                <a:t>   </a:t>
              </a:r>
              <a:r>
                <a:rPr lang="en-US" altLang="zh-CN" sz="1400">
                  <a:solidFill>
                    <a:srgbClr val="040408"/>
                  </a:solidFill>
                  <a:latin typeface="Times New Roman" panose="02020603050405020304" pitchFamily="18" charset="0"/>
                </a:rPr>
                <a:t>VT1</a:t>
              </a:r>
              <a:endParaRPr lang="en-US" altLang="zh-CN" sz="1000">
                <a:solidFill>
                  <a:srgbClr val="040408"/>
                </a:solidFill>
                <a:latin typeface="Times New Roman" panose="02020603050405020304" pitchFamily="18" charset="0"/>
              </a:endParaRPr>
            </a:p>
            <a:p>
              <a:endParaRPr lang="en-US" altLang="zh-CN">
                <a:latin typeface="Times New Roman" panose="02020603050405020304" pitchFamily="18" charset="0"/>
              </a:endParaRPr>
            </a:p>
          </p:txBody>
        </p:sp>
        <p:sp>
          <p:nvSpPr>
            <p:cNvPr id="38986" name="Rectangle 31">
              <a:extLst>
                <a:ext uri="{FF2B5EF4-FFF2-40B4-BE49-F238E27FC236}">
                  <a16:creationId xmlns:a16="http://schemas.microsoft.com/office/drawing/2014/main" id="{C430795E-0338-4953-84BE-4200BB6D8BBE}"/>
                </a:ext>
              </a:extLst>
            </p:cNvPr>
            <p:cNvSpPr>
              <a:spLocks noChangeArrowheads="1"/>
            </p:cNvSpPr>
            <p:nvPr/>
          </p:nvSpPr>
          <p:spPr bwMode="auto">
            <a:xfrm>
              <a:off x="3590" y="4647"/>
              <a:ext cx="1470"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7" name="Group 27">
            <a:extLst>
              <a:ext uri="{FF2B5EF4-FFF2-40B4-BE49-F238E27FC236}">
                <a16:creationId xmlns:a16="http://schemas.microsoft.com/office/drawing/2014/main" id="{AE90877A-D2A8-4433-AEBA-E2C4FADECFF9}"/>
              </a:ext>
            </a:extLst>
          </p:cNvPr>
          <p:cNvGrpSpPr>
            <a:grpSpLocks/>
          </p:cNvGrpSpPr>
          <p:nvPr/>
        </p:nvGrpSpPr>
        <p:grpSpPr bwMode="auto">
          <a:xfrm>
            <a:off x="5915025" y="3124200"/>
            <a:ext cx="1554163" cy="388938"/>
            <a:chOff x="2820" y="5247"/>
            <a:chExt cx="2448" cy="612"/>
          </a:xfrm>
        </p:grpSpPr>
        <p:sp>
          <p:nvSpPr>
            <p:cNvPr id="38983" name="Rectangle 29">
              <a:extLst>
                <a:ext uri="{FF2B5EF4-FFF2-40B4-BE49-F238E27FC236}">
                  <a16:creationId xmlns:a16="http://schemas.microsoft.com/office/drawing/2014/main" id="{B1D37671-2055-459B-8ADA-62BA0876B5FD}"/>
                </a:ext>
              </a:extLst>
            </p:cNvPr>
            <p:cNvSpPr>
              <a:spLocks noChangeArrowheads="1"/>
            </p:cNvSpPr>
            <p:nvPr/>
          </p:nvSpPr>
          <p:spPr bwMode="auto">
            <a:xfrm>
              <a:off x="2820" y="5259"/>
              <a:ext cx="1262"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Times New Roman" panose="02020603050405020304" pitchFamily="18" charset="0"/>
                </a:rPr>
                <a:t>   </a:t>
              </a:r>
              <a:r>
                <a:rPr lang="en-US" altLang="zh-CN" sz="1400">
                  <a:solidFill>
                    <a:srgbClr val="040408"/>
                  </a:solidFill>
                  <a:latin typeface="Times New Roman" panose="02020603050405020304" pitchFamily="18" charset="0"/>
                </a:rPr>
                <a:t>VT2</a:t>
              </a:r>
              <a:endParaRPr lang="en-US" altLang="zh-CN" sz="1000">
                <a:solidFill>
                  <a:srgbClr val="040408"/>
                </a:solidFill>
                <a:latin typeface="Times New Roman" panose="02020603050405020304" pitchFamily="18" charset="0"/>
              </a:endParaRPr>
            </a:p>
            <a:p>
              <a:endParaRPr lang="en-US" altLang="zh-CN">
                <a:solidFill>
                  <a:srgbClr val="040408"/>
                </a:solidFill>
                <a:latin typeface="Times New Roman" panose="02020603050405020304" pitchFamily="18" charset="0"/>
              </a:endParaRPr>
            </a:p>
          </p:txBody>
        </p:sp>
        <p:sp>
          <p:nvSpPr>
            <p:cNvPr id="38984" name="Rectangle 28">
              <a:extLst>
                <a:ext uri="{FF2B5EF4-FFF2-40B4-BE49-F238E27FC236}">
                  <a16:creationId xmlns:a16="http://schemas.microsoft.com/office/drawing/2014/main" id="{73285096-1E09-440E-ACBE-CF50B157636E}"/>
                </a:ext>
              </a:extLst>
            </p:cNvPr>
            <p:cNvSpPr>
              <a:spLocks noChangeArrowheads="1"/>
            </p:cNvSpPr>
            <p:nvPr/>
          </p:nvSpPr>
          <p:spPr bwMode="auto">
            <a:xfrm>
              <a:off x="4084" y="5247"/>
              <a:ext cx="1184"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7002" name="Rectangle 26">
            <a:extLst>
              <a:ext uri="{FF2B5EF4-FFF2-40B4-BE49-F238E27FC236}">
                <a16:creationId xmlns:a16="http://schemas.microsoft.com/office/drawing/2014/main" id="{10CD8816-3CD9-4D42-B355-B4048D4BE515}"/>
              </a:ext>
            </a:extLst>
          </p:cNvPr>
          <p:cNvSpPr>
            <a:spLocks noChangeArrowheads="1"/>
          </p:cNvSpPr>
          <p:nvPr/>
        </p:nvSpPr>
        <p:spPr bwMode="auto">
          <a:xfrm>
            <a:off x="6553200" y="3886200"/>
            <a:ext cx="801688" cy="3810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Times New Roman" panose="02020603050405020304" pitchFamily="18" charset="0"/>
              </a:rPr>
              <a:t>   </a:t>
            </a:r>
            <a:r>
              <a:rPr lang="en-US" altLang="zh-CN" sz="1400">
                <a:solidFill>
                  <a:srgbClr val="040408"/>
                </a:solidFill>
                <a:latin typeface="Times New Roman" panose="02020603050405020304" pitchFamily="18" charset="0"/>
              </a:rPr>
              <a:t>VT4</a:t>
            </a:r>
            <a:endParaRPr lang="en-US" altLang="zh-CN" sz="1000">
              <a:solidFill>
                <a:srgbClr val="040408"/>
              </a:solidFill>
              <a:latin typeface="Times New Roman" panose="02020603050405020304" pitchFamily="18" charset="0"/>
            </a:endParaRPr>
          </a:p>
          <a:p>
            <a:endParaRPr lang="en-US" altLang="zh-CN">
              <a:solidFill>
                <a:srgbClr val="040408"/>
              </a:solidFill>
              <a:latin typeface="Times New Roman" panose="02020603050405020304" pitchFamily="18" charset="0"/>
            </a:endParaRPr>
          </a:p>
        </p:txBody>
      </p:sp>
      <p:grpSp>
        <p:nvGrpSpPr>
          <p:cNvPr id="18" name="Group 22">
            <a:extLst>
              <a:ext uri="{FF2B5EF4-FFF2-40B4-BE49-F238E27FC236}">
                <a16:creationId xmlns:a16="http://schemas.microsoft.com/office/drawing/2014/main" id="{2F33867C-53E9-4B05-8EFB-910361A0A0CC}"/>
              </a:ext>
            </a:extLst>
          </p:cNvPr>
          <p:cNvGrpSpPr>
            <a:grpSpLocks/>
          </p:cNvGrpSpPr>
          <p:nvPr/>
        </p:nvGrpSpPr>
        <p:grpSpPr bwMode="auto">
          <a:xfrm>
            <a:off x="5591175" y="3505200"/>
            <a:ext cx="1876425" cy="392113"/>
            <a:chOff x="2316" y="5859"/>
            <a:chExt cx="2956" cy="618"/>
          </a:xfrm>
        </p:grpSpPr>
        <p:sp>
          <p:nvSpPr>
            <p:cNvPr id="38980" name="Rectangle 25">
              <a:extLst>
                <a:ext uri="{FF2B5EF4-FFF2-40B4-BE49-F238E27FC236}">
                  <a16:creationId xmlns:a16="http://schemas.microsoft.com/office/drawing/2014/main" id="{994B8E4A-BCEF-4102-9D92-1E7623005D35}"/>
                </a:ext>
              </a:extLst>
            </p:cNvPr>
            <p:cNvSpPr>
              <a:spLocks noChangeArrowheads="1"/>
            </p:cNvSpPr>
            <p:nvPr/>
          </p:nvSpPr>
          <p:spPr bwMode="auto">
            <a:xfrm>
              <a:off x="3316" y="5859"/>
              <a:ext cx="1262"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Times New Roman" panose="02020603050405020304" pitchFamily="18" charset="0"/>
                </a:rPr>
                <a:t>   </a:t>
              </a:r>
              <a:r>
                <a:rPr lang="en-US" altLang="zh-CN" sz="1400">
                  <a:solidFill>
                    <a:srgbClr val="040408"/>
                  </a:solidFill>
                  <a:latin typeface="Times New Roman" panose="02020603050405020304" pitchFamily="18" charset="0"/>
                </a:rPr>
                <a:t>VT3</a:t>
              </a:r>
              <a:endParaRPr lang="en-US" altLang="zh-CN" sz="1000">
                <a:solidFill>
                  <a:srgbClr val="040408"/>
                </a:solidFill>
                <a:latin typeface="Times New Roman" panose="02020603050405020304" pitchFamily="18" charset="0"/>
              </a:endParaRPr>
            </a:p>
            <a:p>
              <a:endParaRPr lang="en-US" altLang="zh-CN">
                <a:solidFill>
                  <a:srgbClr val="040408"/>
                </a:solidFill>
                <a:latin typeface="Times New Roman" panose="02020603050405020304" pitchFamily="18" charset="0"/>
              </a:endParaRPr>
            </a:p>
          </p:txBody>
        </p:sp>
        <p:sp>
          <p:nvSpPr>
            <p:cNvPr id="38981" name="Rectangle 24">
              <a:extLst>
                <a:ext uri="{FF2B5EF4-FFF2-40B4-BE49-F238E27FC236}">
                  <a16:creationId xmlns:a16="http://schemas.microsoft.com/office/drawing/2014/main" id="{AD486277-DDC5-49BA-B8DE-34A0EBD96BE3}"/>
                </a:ext>
              </a:extLst>
            </p:cNvPr>
            <p:cNvSpPr>
              <a:spLocks noChangeArrowheads="1"/>
            </p:cNvSpPr>
            <p:nvPr/>
          </p:nvSpPr>
          <p:spPr bwMode="auto">
            <a:xfrm>
              <a:off x="4580" y="5862"/>
              <a:ext cx="692"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82" name="Rectangle 23">
              <a:extLst>
                <a:ext uri="{FF2B5EF4-FFF2-40B4-BE49-F238E27FC236}">
                  <a16:creationId xmlns:a16="http://schemas.microsoft.com/office/drawing/2014/main" id="{2402D959-E3D0-4383-9CD8-85004B40C36C}"/>
                </a:ext>
              </a:extLst>
            </p:cNvPr>
            <p:cNvSpPr>
              <a:spLocks noChangeArrowheads="1"/>
            </p:cNvSpPr>
            <p:nvPr/>
          </p:nvSpPr>
          <p:spPr bwMode="auto">
            <a:xfrm>
              <a:off x="2316" y="5877"/>
              <a:ext cx="990"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7066" name="Rectangle 90">
            <a:extLst>
              <a:ext uri="{FF2B5EF4-FFF2-40B4-BE49-F238E27FC236}">
                <a16:creationId xmlns:a16="http://schemas.microsoft.com/office/drawing/2014/main" id="{A9DCE07E-B8B1-4E8A-BF8A-D9610D1CEF61}"/>
              </a:ext>
            </a:extLst>
          </p:cNvPr>
          <p:cNvSpPr>
            <a:spLocks noChangeArrowheads="1"/>
          </p:cNvSpPr>
          <p:nvPr/>
        </p:nvSpPr>
        <p:spPr bwMode="auto">
          <a:xfrm>
            <a:off x="762000" y="3429000"/>
            <a:ext cx="3581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-30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a:t>
            </a:r>
            <a:r>
              <a:rPr lang="zh-CN" altLang="en-US" sz="1600">
                <a:solidFill>
                  <a:srgbClr val="040408"/>
                </a:solidFill>
                <a:latin typeface="宋体" panose="02010600030101010101" pitchFamily="2" charset="-122"/>
              </a:rPr>
              <a:t>时 </a:t>
            </a:r>
            <a:r>
              <a:rPr lang="en-US" altLang="zh-CN" sz="1600">
                <a:solidFill>
                  <a:srgbClr val="040408"/>
                </a:solidFill>
                <a:latin typeface="宋体" panose="02010600030101010101" pitchFamily="2" charset="-122"/>
              </a:rPr>
              <a:t>VT5,VT6</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=O </a:t>
            </a:r>
          </a:p>
        </p:txBody>
      </p:sp>
      <p:sp>
        <p:nvSpPr>
          <p:cNvPr id="127067" name="Rectangle 91">
            <a:extLst>
              <a:ext uri="{FF2B5EF4-FFF2-40B4-BE49-F238E27FC236}">
                <a16:creationId xmlns:a16="http://schemas.microsoft.com/office/drawing/2014/main" id="{EA8EB9FE-AD8D-4706-84A1-B56A6CF52F4C}"/>
              </a:ext>
            </a:extLst>
          </p:cNvPr>
          <p:cNvSpPr>
            <a:spLocks noChangeArrowheads="1"/>
          </p:cNvSpPr>
          <p:nvPr/>
        </p:nvSpPr>
        <p:spPr bwMode="auto">
          <a:xfrm>
            <a:off x="762000" y="3962400"/>
            <a:ext cx="411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ωt=30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-60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VT5</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VT6</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u</a:t>
            </a:r>
            <a:r>
              <a:rPr lang="en-US" altLang="zh-CN" sz="2000" baseline="-30000">
                <a:solidFill>
                  <a:srgbClr val="040408"/>
                </a:solidFill>
                <a:latin typeface="宋体" panose="02010600030101010101" pitchFamily="2" charset="-122"/>
              </a:rPr>
              <a:t>A</a:t>
            </a:r>
            <a:r>
              <a:rPr lang="en-US" altLang="zh-CN" sz="2000">
                <a:solidFill>
                  <a:srgbClr val="000000"/>
                </a:solidFill>
                <a:latin typeface="宋体" panose="02010600030101010101" pitchFamily="2" charset="-122"/>
              </a:rPr>
              <a:t> </a:t>
            </a:r>
            <a:endParaRPr lang="en-US" altLang="zh-CN" sz="2000">
              <a:latin typeface="Times New Roman" panose="02020603050405020304" pitchFamily="18" charset="0"/>
            </a:endParaRPr>
          </a:p>
        </p:txBody>
      </p:sp>
      <p:sp>
        <p:nvSpPr>
          <p:cNvPr id="127070" name="Rectangle 94">
            <a:extLst>
              <a:ext uri="{FF2B5EF4-FFF2-40B4-BE49-F238E27FC236}">
                <a16:creationId xmlns:a16="http://schemas.microsoft.com/office/drawing/2014/main" id="{BF80B623-6352-4B96-A703-31E30DFAD554}"/>
              </a:ext>
            </a:extLst>
          </p:cNvPr>
          <p:cNvSpPr>
            <a:spLocks noChangeArrowheads="1"/>
          </p:cNvSpPr>
          <p:nvPr/>
        </p:nvSpPr>
        <p:spPr bwMode="auto">
          <a:xfrm>
            <a:off x="762000" y="4572000"/>
            <a:ext cx="411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ωt=60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-90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VT6</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u</a:t>
            </a:r>
            <a:r>
              <a:rPr lang="en-US" altLang="zh-CN" sz="2000" baseline="-30000">
                <a:solidFill>
                  <a:srgbClr val="040408"/>
                </a:solidFill>
                <a:latin typeface="宋体" panose="02010600030101010101" pitchFamily="2" charset="-122"/>
              </a:rPr>
              <a:t>AB</a:t>
            </a:r>
            <a:r>
              <a:rPr lang="en-US" altLang="zh-CN" sz="1600">
                <a:solidFill>
                  <a:srgbClr val="040408"/>
                </a:solidFill>
                <a:latin typeface="宋体" panose="02010600030101010101" pitchFamily="2" charset="-122"/>
              </a:rPr>
              <a:t>/</a:t>
            </a:r>
            <a:r>
              <a:rPr lang="en-US" altLang="zh-CN" sz="1600">
                <a:solidFill>
                  <a:srgbClr val="000000"/>
                </a:solidFill>
                <a:latin typeface="宋体" panose="02010600030101010101" pitchFamily="2" charset="-122"/>
              </a:rPr>
              <a:t>2</a:t>
            </a:r>
            <a:endParaRPr lang="en-US" altLang="zh-CN" sz="1600">
              <a:latin typeface="Times New Roman" panose="02020603050405020304" pitchFamily="18" charset="0"/>
            </a:endParaRPr>
          </a:p>
        </p:txBody>
      </p:sp>
      <p:sp>
        <p:nvSpPr>
          <p:cNvPr id="127072" name="Rectangle 96">
            <a:extLst>
              <a:ext uri="{FF2B5EF4-FFF2-40B4-BE49-F238E27FC236}">
                <a16:creationId xmlns:a16="http://schemas.microsoft.com/office/drawing/2014/main" id="{0DB75163-B42E-4F02-9E0C-67F408E79B7C}"/>
              </a:ext>
            </a:extLst>
          </p:cNvPr>
          <p:cNvSpPr>
            <a:spLocks noChangeArrowheads="1"/>
          </p:cNvSpPr>
          <p:nvPr/>
        </p:nvSpPr>
        <p:spPr bwMode="auto">
          <a:xfrm>
            <a:off x="762000" y="5029200"/>
            <a:ext cx="441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ωt=90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-120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VT2</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VT6</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u</a:t>
            </a:r>
            <a:r>
              <a:rPr lang="en-US" altLang="zh-CN" sz="2000" baseline="-30000">
                <a:solidFill>
                  <a:srgbClr val="040408"/>
                </a:solidFill>
                <a:latin typeface="宋体" panose="02010600030101010101" pitchFamily="2" charset="-122"/>
              </a:rPr>
              <a:t>A</a:t>
            </a:r>
            <a:endParaRPr lang="en-US" altLang="zh-CN" sz="1600">
              <a:latin typeface="Times New Roman" panose="02020603050405020304" pitchFamily="18" charset="0"/>
            </a:endParaRPr>
          </a:p>
        </p:txBody>
      </p:sp>
      <p:sp>
        <p:nvSpPr>
          <p:cNvPr id="127073" name="Rectangle 97">
            <a:extLst>
              <a:ext uri="{FF2B5EF4-FFF2-40B4-BE49-F238E27FC236}">
                <a16:creationId xmlns:a16="http://schemas.microsoft.com/office/drawing/2014/main" id="{27AE0ABB-3FFB-4FA0-8F0F-D401E7E961B6}"/>
              </a:ext>
            </a:extLst>
          </p:cNvPr>
          <p:cNvSpPr>
            <a:spLocks noChangeArrowheads="1"/>
          </p:cNvSpPr>
          <p:nvPr/>
        </p:nvSpPr>
        <p:spPr bwMode="auto">
          <a:xfrm>
            <a:off x="762000" y="5562600"/>
            <a:ext cx="441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ωt=120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-150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VT2</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u</a:t>
            </a:r>
            <a:r>
              <a:rPr lang="en-US" altLang="zh-CN" sz="2000" baseline="-30000">
                <a:solidFill>
                  <a:srgbClr val="040408"/>
                </a:solidFill>
                <a:latin typeface="宋体" panose="02010600030101010101" pitchFamily="2" charset="-122"/>
              </a:rPr>
              <a:t>AC </a:t>
            </a:r>
            <a:r>
              <a:rPr lang="en-US" altLang="zh-CN" sz="1600">
                <a:solidFill>
                  <a:srgbClr val="040408"/>
                </a:solidFill>
                <a:latin typeface="宋体" panose="02010600030101010101" pitchFamily="2" charset="-122"/>
              </a:rPr>
              <a:t>/</a:t>
            </a:r>
            <a:r>
              <a:rPr lang="en-US" altLang="zh-CN" sz="1600">
                <a:solidFill>
                  <a:srgbClr val="000000"/>
                </a:solidFill>
                <a:latin typeface="宋体" panose="02010600030101010101" pitchFamily="2" charset="-122"/>
              </a:rPr>
              <a:t>2</a:t>
            </a:r>
          </a:p>
        </p:txBody>
      </p:sp>
      <p:sp>
        <p:nvSpPr>
          <p:cNvPr id="127074" name="Rectangle 98">
            <a:extLst>
              <a:ext uri="{FF2B5EF4-FFF2-40B4-BE49-F238E27FC236}">
                <a16:creationId xmlns:a16="http://schemas.microsoft.com/office/drawing/2014/main" id="{4A54C227-96CC-4994-A52D-D6D1414DE51B}"/>
              </a:ext>
            </a:extLst>
          </p:cNvPr>
          <p:cNvSpPr>
            <a:spLocks noChangeArrowheads="1"/>
          </p:cNvSpPr>
          <p:nvPr/>
        </p:nvSpPr>
        <p:spPr bwMode="auto">
          <a:xfrm>
            <a:off x="762000" y="6019800"/>
            <a:ext cx="457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ωt=150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-180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VT2</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VT3</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u</a:t>
            </a:r>
            <a:r>
              <a:rPr lang="en-US" altLang="zh-CN" sz="2000" baseline="-30000">
                <a:solidFill>
                  <a:srgbClr val="040408"/>
                </a:solidFill>
                <a:latin typeface="宋体" panose="02010600030101010101" pitchFamily="2" charset="-122"/>
              </a:rPr>
              <a:t>A</a:t>
            </a:r>
            <a:endParaRPr lang="en-US" altLang="zh-CN" sz="1600">
              <a:solidFill>
                <a:srgbClr val="000000"/>
              </a:solidFill>
              <a:latin typeface="宋体" panose="02010600030101010101" pitchFamily="2" charset="-122"/>
            </a:endParaRPr>
          </a:p>
        </p:txBody>
      </p:sp>
      <p:sp>
        <p:nvSpPr>
          <p:cNvPr id="127068" name="Freeform 92">
            <a:extLst>
              <a:ext uri="{FF2B5EF4-FFF2-40B4-BE49-F238E27FC236}">
                <a16:creationId xmlns:a16="http://schemas.microsoft.com/office/drawing/2014/main" id="{837AD41D-71C2-4A2C-ACFB-939C0195A3E7}"/>
              </a:ext>
            </a:extLst>
          </p:cNvPr>
          <p:cNvSpPr>
            <a:spLocks/>
          </p:cNvSpPr>
          <p:nvPr/>
        </p:nvSpPr>
        <p:spPr bwMode="auto">
          <a:xfrm>
            <a:off x="5562600" y="5410200"/>
            <a:ext cx="228600" cy="152400"/>
          </a:xfrm>
          <a:custGeom>
            <a:avLst/>
            <a:gdLst>
              <a:gd name="T0" fmla="*/ 294 w 294"/>
              <a:gd name="T1" fmla="*/ 0 h 265"/>
              <a:gd name="T2" fmla="*/ 279 w 294"/>
              <a:gd name="T3" fmla="*/ 7 h 265"/>
              <a:gd name="T4" fmla="*/ 265 w 294"/>
              <a:gd name="T5" fmla="*/ 18 h 265"/>
              <a:gd name="T6" fmla="*/ 250 w 294"/>
              <a:gd name="T7" fmla="*/ 29 h 265"/>
              <a:gd name="T8" fmla="*/ 236 w 294"/>
              <a:gd name="T9" fmla="*/ 40 h 265"/>
              <a:gd name="T10" fmla="*/ 217 w 294"/>
              <a:gd name="T11" fmla="*/ 54 h 265"/>
              <a:gd name="T12" fmla="*/ 202 w 294"/>
              <a:gd name="T13" fmla="*/ 65 h 265"/>
              <a:gd name="T14" fmla="*/ 188 w 294"/>
              <a:gd name="T15" fmla="*/ 79 h 265"/>
              <a:gd name="T16" fmla="*/ 173 w 294"/>
              <a:gd name="T17" fmla="*/ 90 h 265"/>
              <a:gd name="T18" fmla="*/ 159 w 294"/>
              <a:gd name="T19" fmla="*/ 100 h 265"/>
              <a:gd name="T20" fmla="*/ 144 w 294"/>
              <a:gd name="T21" fmla="*/ 111 h 265"/>
              <a:gd name="T22" fmla="*/ 135 w 294"/>
              <a:gd name="T23" fmla="*/ 125 h 265"/>
              <a:gd name="T24" fmla="*/ 130 w 294"/>
              <a:gd name="T25" fmla="*/ 129 h 265"/>
              <a:gd name="T26" fmla="*/ 125 w 294"/>
              <a:gd name="T27" fmla="*/ 136 h 265"/>
              <a:gd name="T28" fmla="*/ 120 w 294"/>
              <a:gd name="T29" fmla="*/ 140 h 265"/>
              <a:gd name="T30" fmla="*/ 115 w 294"/>
              <a:gd name="T31" fmla="*/ 143 h 265"/>
              <a:gd name="T32" fmla="*/ 111 w 294"/>
              <a:gd name="T33" fmla="*/ 147 h 265"/>
              <a:gd name="T34" fmla="*/ 106 w 294"/>
              <a:gd name="T35" fmla="*/ 154 h 265"/>
              <a:gd name="T36" fmla="*/ 101 w 294"/>
              <a:gd name="T37" fmla="*/ 158 h 265"/>
              <a:gd name="T38" fmla="*/ 91 w 294"/>
              <a:gd name="T39" fmla="*/ 165 h 265"/>
              <a:gd name="T40" fmla="*/ 87 w 294"/>
              <a:gd name="T41" fmla="*/ 172 h 265"/>
              <a:gd name="T42" fmla="*/ 82 w 294"/>
              <a:gd name="T43" fmla="*/ 179 h 265"/>
              <a:gd name="T44" fmla="*/ 77 w 294"/>
              <a:gd name="T45" fmla="*/ 183 h 265"/>
              <a:gd name="T46" fmla="*/ 72 w 294"/>
              <a:gd name="T47" fmla="*/ 186 h 265"/>
              <a:gd name="T48" fmla="*/ 67 w 294"/>
              <a:gd name="T49" fmla="*/ 190 h 265"/>
              <a:gd name="T50" fmla="*/ 63 w 294"/>
              <a:gd name="T51" fmla="*/ 197 h 265"/>
              <a:gd name="T52" fmla="*/ 58 w 294"/>
              <a:gd name="T53" fmla="*/ 204 h 265"/>
              <a:gd name="T54" fmla="*/ 48 w 294"/>
              <a:gd name="T55" fmla="*/ 211 h 265"/>
              <a:gd name="T56" fmla="*/ 39 w 294"/>
              <a:gd name="T57" fmla="*/ 222 h 265"/>
              <a:gd name="T58" fmla="*/ 29 w 294"/>
              <a:gd name="T59" fmla="*/ 229 h 265"/>
              <a:gd name="T60" fmla="*/ 19 w 294"/>
              <a:gd name="T61" fmla="*/ 244 h 265"/>
              <a:gd name="T62" fmla="*/ 10 w 294"/>
              <a:gd name="T63" fmla="*/ 254 h 265"/>
              <a:gd name="T64" fmla="*/ 0 w 294"/>
              <a:gd name="T65" fmla="*/ 265 h 2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4"/>
              <a:gd name="T100" fmla="*/ 0 h 265"/>
              <a:gd name="T101" fmla="*/ 294 w 294"/>
              <a:gd name="T102" fmla="*/ 265 h 2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4" h="265">
                <a:moveTo>
                  <a:pt x="294" y="0"/>
                </a:moveTo>
                <a:lnTo>
                  <a:pt x="279" y="7"/>
                </a:lnTo>
                <a:lnTo>
                  <a:pt x="265" y="18"/>
                </a:lnTo>
                <a:lnTo>
                  <a:pt x="250" y="29"/>
                </a:lnTo>
                <a:lnTo>
                  <a:pt x="236" y="40"/>
                </a:lnTo>
                <a:lnTo>
                  <a:pt x="217" y="54"/>
                </a:lnTo>
                <a:lnTo>
                  <a:pt x="202" y="65"/>
                </a:lnTo>
                <a:lnTo>
                  <a:pt x="188" y="79"/>
                </a:lnTo>
                <a:lnTo>
                  <a:pt x="173" y="90"/>
                </a:lnTo>
                <a:lnTo>
                  <a:pt x="159" y="100"/>
                </a:lnTo>
                <a:lnTo>
                  <a:pt x="144" y="111"/>
                </a:lnTo>
                <a:lnTo>
                  <a:pt x="135" y="125"/>
                </a:lnTo>
                <a:lnTo>
                  <a:pt x="130" y="129"/>
                </a:lnTo>
                <a:lnTo>
                  <a:pt x="125" y="136"/>
                </a:lnTo>
                <a:lnTo>
                  <a:pt x="120" y="140"/>
                </a:lnTo>
                <a:lnTo>
                  <a:pt x="115" y="143"/>
                </a:lnTo>
                <a:lnTo>
                  <a:pt x="111" y="147"/>
                </a:lnTo>
                <a:lnTo>
                  <a:pt x="106" y="154"/>
                </a:lnTo>
                <a:lnTo>
                  <a:pt x="101" y="158"/>
                </a:lnTo>
                <a:lnTo>
                  <a:pt x="91" y="165"/>
                </a:lnTo>
                <a:lnTo>
                  <a:pt x="87" y="172"/>
                </a:lnTo>
                <a:lnTo>
                  <a:pt x="82" y="179"/>
                </a:lnTo>
                <a:lnTo>
                  <a:pt x="77" y="183"/>
                </a:lnTo>
                <a:lnTo>
                  <a:pt x="72" y="186"/>
                </a:lnTo>
                <a:lnTo>
                  <a:pt x="67" y="190"/>
                </a:lnTo>
                <a:lnTo>
                  <a:pt x="63" y="197"/>
                </a:lnTo>
                <a:lnTo>
                  <a:pt x="58" y="204"/>
                </a:lnTo>
                <a:lnTo>
                  <a:pt x="48" y="211"/>
                </a:lnTo>
                <a:lnTo>
                  <a:pt x="39" y="222"/>
                </a:lnTo>
                <a:lnTo>
                  <a:pt x="29" y="229"/>
                </a:lnTo>
                <a:lnTo>
                  <a:pt x="19" y="244"/>
                </a:lnTo>
                <a:lnTo>
                  <a:pt x="10" y="254"/>
                </a:lnTo>
                <a:lnTo>
                  <a:pt x="0" y="265"/>
                </a:ln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080" name="Line 104">
            <a:extLst>
              <a:ext uri="{FF2B5EF4-FFF2-40B4-BE49-F238E27FC236}">
                <a16:creationId xmlns:a16="http://schemas.microsoft.com/office/drawing/2014/main" id="{FFD4E1EF-70DA-4CF5-983D-E61BF12EA7D6}"/>
              </a:ext>
            </a:extLst>
          </p:cNvPr>
          <p:cNvSpPr>
            <a:spLocks noChangeShapeType="1"/>
          </p:cNvSpPr>
          <p:nvPr/>
        </p:nvSpPr>
        <p:spPr bwMode="auto">
          <a:xfrm>
            <a:off x="5410200" y="5791200"/>
            <a:ext cx="152400"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081" name="Line 105">
            <a:extLst>
              <a:ext uri="{FF2B5EF4-FFF2-40B4-BE49-F238E27FC236}">
                <a16:creationId xmlns:a16="http://schemas.microsoft.com/office/drawing/2014/main" id="{A2A8AC4B-4C50-4BF3-AA30-63A87308EB3F}"/>
              </a:ext>
            </a:extLst>
          </p:cNvPr>
          <p:cNvSpPr>
            <a:spLocks noChangeShapeType="1"/>
          </p:cNvSpPr>
          <p:nvPr/>
        </p:nvSpPr>
        <p:spPr bwMode="auto">
          <a:xfrm>
            <a:off x="5562600" y="5562600"/>
            <a:ext cx="0" cy="22860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082" name="Line 106">
            <a:extLst>
              <a:ext uri="{FF2B5EF4-FFF2-40B4-BE49-F238E27FC236}">
                <a16:creationId xmlns:a16="http://schemas.microsoft.com/office/drawing/2014/main" id="{52E78322-B500-40C8-968F-E942598A4143}"/>
              </a:ext>
            </a:extLst>
          </p:cNvPr>
          <p:cNvSpPr>
            <a:spLocks noChangeShapeType="1"/>
          </p:cNvSpPr>
          <p:nvPr/>
        </p:nvSpPr>
        <p:spPr bwMode="auto">
          <a:xfrm>
            <a:off x="5791200" y="5410200"/>
            <a:ext cx="152400" cy="7620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083" name="Line 107">
            <a:extLst>
              <a:ext uri="{FF2B5EF4-FFF2-40B4-BE49-F238E27FC236}">
                <a16:creationId xmlns:a16="http://schemas.microsoft.com/office/drawing/2014/main" id="{89B983D8-B35A-4981-8353-9C4C101D08BC}"/>
              </a:ext>
            </a:extLst>
          </p:cNvPr>
          <p:cNvSpPr>
            <a:spLocks noChangeShapeType="1"/>
          </p:cNvSpPr>
          <p:nvPr/>
        </p:nvSpPr>
        <p:spPr bwMode="auto">
          <a:xfrm flipV="1">
            <a:off x="5943600" y="5334000"/>
            <a:ext cx="0" cy="15240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084" name="Line 108">
            <a:extLst>
              <a:ext uri="{FF2B5EF4-FFF2-40B4-BE49-F238E27FC236}">
                <a16:creationId xmlns:a16="http://schemas.microsoft.com/office/drawing/2014/main" id="{7FEFE3A8-CA09-4F9C-8F2B-E20C6184E434}"/>
              </a:ext>
            </a:extLst>
          </p:cNvPr>
          <p:cNvSpPr>
            <a:spLocks noChangeShapeType="1"/>
          </p:cNvSpPr>
          <p:nvPr/>
        </p:nvSpPr>
        <p:spPr bwMode="auto">
          <a:xfrm>
            <a:off x="5943600" y="5334000"/>
            <a:ext cx="152400" cy="15240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087" name="Line 111">
            <a:extLst>
              <a:ext uri="{FF2B5EF4-FFF2-40B4-BE49-F238E27FC236}">
                <a16:creationId xmlns:a16="http://schemas.microsoft.com/office/drawing/2014/main" id="{958A0013-CFC5-46B2-9435-AE6EEBF375CF}"/>
              </a:ext>
            </a:extLst>
          </p:cNvPr>
          <p:cNvSpPr>
            <a:spLocks noChangeShapeType="1"/>
          </p:cNvSpPr>
          <p:nvPr/>
        </p:nvSpPr>
        <p:spPr bwMode="auto">
          <a:xfrm>
            <a:off x="6096000" y="5486400"/>
            <a:ext cx="152400"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088" name="Line 112">
            <a:extLst>
              <a:ext uri="{FF2B5EF4-FFF2-40B4-BE49-F238E27FC236}">
                <a16:creationId xmlns:a16="http://schemas.microsoft.com/office/drawing/2014/main" id="{59EA2C4E-2253-4D96-BAE3-14DB9DE4CA3E}"/>
              </a:ext>
            </a:extLst>
          </p:cNvPr>
          <p:cNvSpPr>
            <a:spLocks noChangeShapeType="1"/>
          </p:cNvSpPr>
          <p:nvPr/>
        </p:nvSpPr>
        <p:spPr bwMode="auto">
          <a:xfrm>
            <a:off x="6248400" y="5486400"/>
            <a:ext cx="0" cy="15240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089" name="Line 113">
            <a:extLst>
              <a:ext uri="{FF2B5EF4-FFF2-40B4-BE49-F238E27FC236}">
                <a16:creationId xmlns:a16="http://schemas.microsoft.com/office/drawing/2014/main" id="{E9F880ED-B94B-4CB9-9069-6B79B8319B55}"/>
              </a:ext>
            </a:extLst>
          </p:cNvPr>
          <p:cNvSpPr>
            <a:spLocks noChangeShapeType="1"/>
          </p:cNvSpPr>
          <p:nvPr/>
        </p:nvSpPr>
        <p:spPr bwMode="auto">
          <a:xfrm>
            <a:off x="6248400" y="5638800"/>
            <a:ext cx="152400" cy="15240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9" name="Group 115">
            <a:extLst>
              <a:ext uri="{FF2B5EF4-FFF2-40B4-BE49-F238E27FC236}">
                <a16:creationId xmlns:a16="http://schemas.microsoft.com/office/drawing/2014/main" id="{6B61D288-11EE-4E3D-BFC4-1ECF925DC5E7}"/>
              </a:ext>
            </a:extLst>
          </p:cNvPr>
          <p:cNvGrpSpPr>
            <a:grpSpLocks/>
          </p:cNvGrpSpPr>
          <p:nvPr/>
        </p:nvGrpSpPr>
        <p:grpSpPr bwMode="auto">
          <a:xfrm flipV="1">
            <a:off x="6400800" y="5791200"/>
            <a:ext cx="990600" cy="609600"/>
            <a:chOff x="3408" y="3360"/>
            <a:chExt cx="624" cy="288"/>
          </a:xfrm>
        </p:grpSpPr>
        <p:sp>
          <p:nvSpPr>
            <p:cNvPr id="38971" name="Freeform 116">
              <a:extLst>
                <a:ext uri="{FF2B5EF4-FFF2-40B4-BE49-F238E27FC236}">
                  <a16:creationId xmlns:a16="http://schemas.microsoft.com/office/drawing/2014/main" id="{5614C3E4-B7AE-467D-9469-C8B772487B45}"/>
                </a:ext>
              </a:extLst>
            </p:cNvPr>
            <p:cNvSpPr>
              <a:spLocks/>
            </p:cNvSpPr>
            <p:nvPr/>
          </p:nvSpPr>
          <p:spPr bwMode="auto">
            <a:xfrm>
              <a:off x="3504" y="3408"/>
              <a:ext cx="144" cy="96"/>
            </a:xfrm>
            <a:custGeom>
              <a:avLst/>
              <a:gdLst>
                <a:gd name="T0" fmla="*/ 294 w 294"/>
                <a:gd name="T1" fmla="*/ 0 h 265"/>
                <a:gd name="T2" fmla="*/ 279 w 294"/>
                <a:gd name="T3" fmla="*/ 7 h 265"/>
                <a:gd name="T4" fmla="*/ 265 w 294"/>
                <a:gd name="T5" fmla="*/ 18 h 265"/>
                <a:gd name="T6" fmla="*/ 250 w 294"/>
                <a:gd name="T7" fmla="*/ 29 h 265"/>
                <a:gd name="T8" fmla="*/ 236 w 294"/>
                <a:gd name="T9" fmla="*/ 40 h 265"/>
                <a:gd name="T10" fmla="*/ 217 w 294"/>
                <a:gd name="T11" fmla="*/ 54 h 265"/>
                <a:gd name="T12" fmla="*/ 202 w 294"/>
                <a:gd name="T13" fmla="*/ 65 h 265"/>
                <a:gd name="T14" fmla="*/ 188 w 294"/>
                <a:gd name="T15" fmla="*/ 79 h 265"/>
                <a:gd name="T16" fmla="*/ 173 w 294"/>
                <a:gd name="T17" fmla="*/ 90 h 265"/>
                <a:gd name="T18" fmla="*/ 159 w 294"/>
                <a:gd name="T19" fmla="*/ 100 h 265"/>
                <a:gd name="T20" fmla="*/ 144 w 294"/>
                <a:gd name="T21" fmla="*/ 111 h 265"/>
                <a:gd name="T22" fmla="*/ 135 w 294"/>
                <a:gd name="T23" fmla="*/ 125 h 265"/>
                <a:gd name="T24" fmla="*/ 130 w 294"/>
                <a:gd name="T25" fmla="*/ 129 h 265"/>
                <a:gd name="T26" fmla="*/ 125 w 294"/>
                <a:gd name="T27" fmla="*/ 136 h 265"/>
                <a:gd name="T28" fmla="*/ 120 w 294"/>
                <a:gd name="T29" fmla="*/ 140 h 265"/>
                <a:gd name="T30" fmla="*/ 115 w 294"/>
                <a:gd name="T31" fmla="*/ 143 h 265"/>
                <a:gd name="T32" fmla="*/ 111 w 294"/>
                <a:gd name="T33" fmla="*/ 147 h 265"/>
                <a:gd name="T34" fmla="*/ 106 w 294"/>
                <a:gd name="T35" fmla="*/ 154 h 265"/>
                <a:gd name="T36" fmla="*/ 101 w 294"/>
                <a:gd name="T37" fmla="*/ 158 h 265"/>
                <a:gd name="T38" fmla="*/ 91 w 294"/>
                <a:gd name="T39" fmla="*/ 165 h 265"/>
                <a:gd name="T40" fmla="*/ 87 w 294"/>
                <a:gd name="T41" fmla="*/ 172 h 265"/>
                <a:gd name="T42" fmla="*/ 82 w 294"/>
                <a:gd name="T43" fmla="*/ 179 h 265"/>
                <a:gd name="T44" fmla="*/ 77 w 294"/>
                <a:gd name="T45" fmla="*/ 183 h 265"/>
                <a:gd name="T46" fmla="*/ 72 w 294"/>
                <a:gd name="T47" fmla="*/ 186 h 265"/>
                <a:gd name="T48" fmla="*/ 67 w 294"/>
                <a:gd name="T49" fmla="*/ 190 h 265"/>
                <a:gd name="T50" fmla="*/ 63 w 294"/>
                <a:gd name="T51" fmla="*/ 197 h 265"/>
                <a:gd name="T52" fmla="*/ 58 w 294"/>
                <a:gd name="T53" fmla="*/ 204 h 265"/>
                <a:gd name="T54" fmla="*/ 48 w 294"/>
                <a:gd name="T55" fmla="*/ 211 h 265"/>
                <a:gd name="T56" fmla="*/ 39 w 294"/>
                <a:gd name="T57" fmla="*/ 222 h 265"/>
                <a:gd name="T58" fmla="*/ 29 w 294"/>
                <a:gd name="T59" fmla="*/ 229 h 265"/>
                <a:gd name="T60" fmla="*/ 19 w 294"/>
                <a:gd name="T61" fmla="*/ 244 h 265"/>
                <a:gd name="T62" fmla="*/ 10 w 294"/>
                <a:gd name="T63" fmla="*/ 254 h 265"/>
                <a:gd name="T64" fmla="*/ 0 w 294"/>
                <a:gd name="T65" fmla="*/ 265 h 2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4"/>
                <a:gd name="T100" fmla="*/ 0 h 265"/>
                <a:gd name="T101" fmla="*/ 294 w 294"/>
                <a:gd name="T102" fmla="*/ 265 h 2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4" h="265">
                  <a:moveTo>
                    <a:pt x="294" y="0"/>
                  </a:moveTo>
                  <a:lnTo>
                    <a:pt x="279" y="7"/>
                  </a:lnTo>
                  <a:lnTo>
                    <a:pt x="265" y="18"/>
                  </a:lnTo>
                  <a:lnTo>
                    <a:pt x="250" y="29"/>
                  </a:lnTo>
                  <a:lnTo>
                    <a:pt x="236" y="40"/>
                  </a:lnTo>
                  <a:lnTo>
                    <a:pt x="217" y="54"/>
                  </a:lnTo>
                  <a:lnTo>
                    <a:pt x="202" y="65"/>
                  </a:lnTo>
                  <a:lnTo>
                    <a:pt x="188" y="79"/>
                  </a:lnTo>
                  <a:lnTo>
                    <a:pt x="173" y="90"/>
                  </a:lnTo>
                  <a:lnTo>
                    <a:pt x="159" y="100"/>
                  </a:lnTo>
                  <a:lnTo>
                    <a:pt x="144" y="111"/>
                  </a:lnTo>
                  <a:lnTo>
                    <a:pt x="135" y="125"/>
                  </a:lnTo>
                  <a:lnTo>
                    <a:pt x="130" y="129"/>
                  </a:lnTo>
                  <a:lnTo>
                    <a:pt x="125" y="136"/>
                  </a:lnTo>
                  <a:lnTo>
                    <a:pt x="120" y="140"/>
                  </a:lnTo>
                  <a:lnTo>
                    <a:pt x="115" y="143"/>
                  </a:lnTo>
                  <a:lnTo>
                    <a:pt x="111" y="147"/>
                  </a:lnTo>
                  <a:lnTo>
                    <a:pt x="106" y="154"/>
                  </a:lnTo>
                  <a:lnTo>
                    <a:pt x="101" y="158"/>
                  </a:lnTo>
                  <a:lnTo>
                    <a:pt x="91" y="165"/>
                  </a:lnTo>
                  <a:lnTo>
                    <a:pt x="87" y="172"/>
                  </a:lnTo>
                  <a:lnTo>
                    <a:pt x="82" y="179"/>
                  </a:lnTo>
                  <a:lnTo>
                    <a:pt x="77" y="183"/>
                  </a:lnTo>
                  <a:lnTo>
                    <a:pt x="72" y="186"/>
                  </a:lnTo>
                  <a:lnTo>
                    <a:pt x="67" y="190"/>
                  </a:lnTo>
                  <a:lnTo>
                    <a:pt x="63" y="197"/>
                  </a:lnTo>
                  <a:lnTo>
                    <a:pt x="58" y="204"/>
                  </a:lnTo>
                  <a:lnTo>
                    <a:pt x="48" y="211"/>
                  </a:lnTo>
                  <a:lnTo>
                    <a:pt x="39" y="222"/>
                  </a:lnTo>
                  <a:lnTo>
                    <a:pt x="29" y="229"/>
                  </a:lnTo>
                  <a:lnTo>
                    <a:pt x="19" y="244"/>
                  </a:lnTo>
                  <a:lnTo>
                    <a:pt x="10" y="254"/>
                  </a:lnTo>
                  <a:lnTo>
                    <a:pt x="0" y="265"/>
                  </a:lnTo>
                </a:path>
              </a:pathLst>
            </a:custGeom>
            <a:noFill/>
            <a:ln w="28575">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72" name="Line 117">
              <a:extLst>
                <a:ext uri="{FF2B5EF4-FFF2-40B4-BE49-F238E27FC236}">
                  <a16:creationId xmlns:a16="http://schemas.microsoft.com/office/drawing/2014/main" id="{76587463-A5A6-435B-9221-57E108E8DEED}"/>
                </a:ext>
              </a:extLst>
            </p:cNvPr>
            <p:cNvSpPr>
              <a:spLocks noChangeShapeType="1"/>
            </p:cNvSpPr>
            <p:nvPr/>
          </p:nvSpPr>
          <p:spPr bwMode="auto">
            <a:xfrm>
              <a:off x="3408" y="3648"/>
              <a:ext cx="96" cy="0"/>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73" name="Line 118">
              <a:extLst>
                <a:ext uri="{FF2B5EF4-FFF2-40B4-BE49-F238E27FC236}">
                  <a16:creationId xmlns:a16="http://schemas.microsoft.com/office/drawing/2014/main" id="{3ED420D4-3BCE-4DB2-93CA-11A9F450C153}"/>
                </a:ext>
              </a:extLst>
            </p:cNvPr>
            <p:cNvSpPr>
              <a:spLocks noChangeShapeType="1"/>
            </p:cNvSpPr>
            <p:nvPr/>
          </p:nvSpPr>
          <p:spPr bwMode="auto">
            <a:xfrm>
              <a:off x="3504" y="3504"/>
              <a:ext cx="0" cy="144"/>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74" name="Line 119">
              <a:extLst>
                <a:ext uri="{FF2B5EF4-FFF2-40B4-BE49-F238E27FC236}">
                  <a16:creationId xmlns:a16="http://schemas.microsoft.com/office/drawing/2014/main" id="{5EC19ABD-74D6-4483-B699-250B63E8247E}"/>
                </a:ext>
              </a:extLst>
            </p:cNvPr>
            <p:cNvSpPr>
              <a:spLocks noChangeShapeType="1"/>
            </p:cNvSpPr>
            <p:nvPr/>
          </p:nvSpPr>
          <p:spPr bwMode="auto">
            <a:xfrm>
              <a:off x="3648" y="3408"/>
              <a:ext cx="96" cy="48"/>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75" name="Line 120">
              <a:extLst>
                <a:ext uri="{FF2B5EF4-FFF2-40B4-BE49-F238E27FC236}">
                  <a16:creationId xmlns:a16="http://schemas.microsoft.com/office/drawing/2014/main" id="{9A8734F4-9513-465E-B55C-60929B402A72}"/>
                </a:ext>
              </a:extLst>
            </p:cNvPr>
            <p:cNvSpPr>
              <a:spLocks noChangeShapeType="1"/>
            </p:cNvSpPr>
            <p:nvPr/>
          </p:nvSpPr>
          <p:spPr bwMode="auto">
            <a:xfrm flipV="1">
              <a:off x="3744" y="3360"/>
              <a:ext cx="0" cy="96"/>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76" name="Line 121">
              <a:extLst>
                <a:ext uri="{FF2B5EF4-FFF2-40B4-BE49-F238E27FC236}">
                  <a16:creationId xmlns:a16="http://schemas.microsoft.com/office/drawing/2014/main" id="{691027C9-0D12-4538-930C-EE09229BB28C}"/>
                </a:ext>
              </a:extLst>
            </p:cNvPr>
            <p:cNvSpPr>
              <a:spLocks noChangeShapeType="1"/>
            </p:cNvSpPr>
            <p:nvPr/>
          </p:nvSpPr>
          <p:spPr bwMode="auto">
            <a:xfrm>
              <a:off x="3744" y="3360"/>
              <a:ext cx="96" cy="96"/>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77" name="Line 122">
              <a:extLst>
                <a:ext uri="{FF2B5EF4-FFF2-40B4-BE49-F238E27FC236}">
                  <a16:creationId xmlns:a16="http://schemas.microsoft.com/office/drawing/2014/main" id="{7D969A8E-8CD9-4EAC-9C0B-8BC1240A7D4D}"/>
                </a:ext>
              </a:extLst>
            </p:cNvPr>
            <p:cNvSpPr>
              <a:spLocks noChangeShapeType="1"/>
            </p:cNvSpPr>
            <p:nvPr/>
          </p:nvSpPr>
          <p:spPr bwMode="auto">
            <a:xfrm>
              <a:off x="3840" y="3456"/>
              <a:ext cx="96" cy="0"/>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78" name="Line 123">
              <a:extLst>
                <a:ext uri="{FF2B5EF4-FFF2-40B4-BE49-F238E27FC236}">
                  <a16:creationId xmlns:a16="http://schemas.microsoft.com/office/drawing/2014/main" id="{EE1745E6-7B01-445E-B25F-DC627A9BB923}"/>
                </a:ext>
              </a:extLst>
            </p:cNvPr>
            <p:cNvSpPr>
              <a:spLocks noChangeShapeType="1"/>
            </p:cNvSpPr>
            <p:nvPr/>
          </p:nvSpPr>
          <p:spPr bwMode="auto">
            <a:xfrm>
              <a:off x="3936" y="3456"/>
              <a:ext cx="0" cy="96"/>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79" name="Line 124">
              <a:extLst>
                <a:ext uri="{FF2B5EF4-FFF2-40B4-BE49-F238E27FC236}">
                  <a16:creationId xmlns:a16="http://schemas.microsoft.com/office/drawing/2014/main" id="{438416A2-4830-493C-A30B-099E2B1ABFFB}"/>
                </a:ext>
              </a:extLst>
            </p:cNvPr>
            <p:cNvSpPr>
              <a:spLocks noChangeShapeType="1"/>
            </p:cNvSpPr>
            <p:nvPr/>
          </p:nvSpPr>
          <p:spPr bwMode="auto">
            <a:xfrm>
              <a:off x="3936" y="3552"/>
              <a:ext cx="96" cy="96"/>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 name="Group 141">
            <a:extLst>
              <a:ext uri="{FF2B5EF4-FFF2-40B4-BE49-F238E27FC236}">
                <a16:creationId xmlns:a16="http://schemas.microsoft.com/office/drawing/2014/main" id="{908A68E6-B538-4302-904A-79AC548A825B}"/>
              </a:ext>
            </a:extLst>
          </p:cNvPr>
          <p:cNvGrpSpPr>
            <a:grpSpLocks/>
          </p:cNvGrpSpPr>
          <p:nvPr/>
        </p:nvGrpSpPr>
        <p:grpSpPr bwMode="auto">
          <a:xfrm>
            <a:off x="5410200" y="1123950"/>
            <a:ext cx="2057400" cy="5429250"/>
            <a:chOff x="3408" y="708"/>
            <a:chExt cx="1296" cy="3420"/>
          </a:xfrm>
        </p:grpSpPr>
        <p:grpSp>
          <p:nvGrpSpPr>
            <p:cNvPr id="38945" name="Group 138">
              <a:extLst>
                <a:ext uri="{FF2B5EF4-FFF2-40B4-BE49-F238E27FC236}">
                  <a16:creationId xmlns:a16="http://schemas.microsoft.com/office/drawing/2014/main" id="{A2945A60-814C-4E12-82F6-859697028121}"/>
                </a:ext>
              </a:extLst>
            </p:cNvPr>
            <p:cNvGrpSpPr>
              <a:grpSpLocks/>
            </p:cNvGrpSpPr>
            <p:nvPr/>
          </p:nvGrpSpPr>
          <p:grpSpPr bwMode="auto">
            <a:xfrm>
              <a:off x="3504" y="708"/>
              <a:ext cx="1200" cy="3420"/>
              <a:chOff x="3504" y="708"/>
              <a:chExt cx="1200" cy="3420"/>
            </a:xfrm>
          </p:grpSpPr>
          <p:grpSp>
            <p:nvGrpSpPr>
              <p:cNvPr id="38947" name="Group 126">
                <a:extLst>
                  <a:ext uri="{FF2B5EF4-FFF2-40B4-BE49-F238E27FC236}">
                    <a16:creationId xmlns:a16="http://schemas.microsoft.com/office/drawing/2014/main" id="{349BDEC9-0E8D-48A1-AD14-AED7C974A2C2}"/>
                  </a:ext>
                </a:extLst>
              </p:cNvPr>
              <p:cNvGrpSpPr>
                <a:grpSpLocks/>
              </p:cNvGrpSpPr>
              <p:nvPr/>
            </p:nvGrpSpPr>
            <p:grpSpPr bwMode="auto">
              <a:xfrm>
                <a:off x="3522" y="708"/>
                <a:ext cx="1182" cy="3420"/>
                <a:chOff x="3522" y="708"/>
                <a:chExt cx="1182" cy="3420"/>
              </a:xfrm>
            </p:grpSpPr>
            <p:grpSp>
              <p:nvGrpSpPr>
                <p:cNvPr id="38958" name="Group 5">
                  <a:extLst>
                    <a:ext uri="{FF2B5EF4-FFF2-40B4-BE49-F238E27FC236}">
                      <a16:creationId xmlns:a16="http://schemas.microsoft.com/office/drawing/2014/main" id="{ECB1E50D-4146-4716-B776-D3EEA1B5F535}"/>
                    </a:ext>
                  </a:extLst>
                </p:cNvPr>
                <p:cNvGrpSpPr>
                  <a:grpSpLocks/>
                </p:cNvGrpSpPr>
                <p:nvPr/>
              </p:nvGrpSpPr>
              <p:grpSpPr bwMode="auto">
                <a:xfrm>
                  <a:off x="3522" y="708"/>
                  <a:ext cx="1182" cy="3420"/>
                  <a:chOff x="2310" y="1380"/>
                  <a:chExt cx="2954" cy="8550"/>
                </a:xfrm>
              </p:grpSpPr>
              <p:sp>
                <p:nvSpPr>
                  <p:cNvPr id="38963" name="Line 13">
                    <a:extLst>
                      <a:ext uri="{FF2B5EF4-FFF2-40B4-BE49-F238E27FC236}">
                        <a16:creationId xmlns:a16="http://schemas.microsoft.com/office/drawing/2014/main" id="{8033F86F-0C2E-40EC-895B-6F50D89D33CF}"/>
                      </a:ext>
                    </a:extLst>
                  </p:cNvPr>
                  <p:cNvSpPr>
                    <a:spLocks noChangeShapeType="1"/>
                  </p:cNvSpPr>
                  <p:nvPr/>
                </p:nvSpPr>
                <p:spPr bwMode="auto">
                  <a:xfrm>
                    <a:off x="5264" y="1650"/>
                    <a:ext cx="0" cy="82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964" name="Group 6">
                    <a:extLst>
                      <a:ext uri="{FF2B5EF4-FFF2-40B4-BE49-F238E27FC236}">
                        <a16:creationId xmlns:a16="http://schemas.microsoft.com/office/drawing/2014/main" id="{7C61ADE9-6E7E-4567-984D-2E73CF135B46}"/>
                      </a:ext>
                    </a:extLst>
                  </p:cNvPr>
                  <p:cNvGrpSpPr>
                    <a:grpSpLocks/>
                  </p:cNvGrpSpPr>
                  <p:nvPr/>
                </p:nvGrpSpPr>
                <p:grpSpPr bwMode="auto">
                  <a:xfrm>
                    <a:off x="2310" y="1380"/>
                    <a:ext cx="2474" cy="8520"/>
                    <a:chOff x="2550" y="1380"/>
                    <a:chExt cx="2474" cy="5865"/>
                  </a:xfrm>
                </p:grpSpPr>
                <p:sp>
                  <p:nvSpPr>
                    <p:cNvPr id="38965" name="Line 12">
                      <a:extLst>
                        <a:ext uri="{FF2B5EF4-FFF2-40B4-BE49-F238E27FC236}">
                          <a16:creationId xmlns:a16="http://schemas.microsoft.com/office/drawing/2014/main" id="{E571A317-9317-44E3-AF68-51619FAEFC75}"/>
                        </a:ext>
                      </a:extLst>
                    </p:cNvPr>
                    <p:cNvSpPr>
                      <a:spLocks noChangeShapeType="1"/>
                    </p:cNvSpPr>
                    <p:nvPr/>
                  </p:nvSpPr>
                  <p:spPr bwMode="auto">
                    <a:xfrm>
                      <a:off x="2550" y="1395"/>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6" name="Line 11">
                      <a:extLst>
                        <a:ext uri="{FF2B5EF4-FFF2-40B4-BE49-F238E27FC236}">
                          <a16:creationId xmlns:a16="http://schemas.microsoft.com/office/drawing/2014/main" id="{34B8AC84-3C0D-4874-9D94-4578EB589B49}"/>
                        </a:ext>
                      </a:extLst>
                    </p:cNvPr>
                    <p:cNvSpPr>
                      <a:spLocks noChangeShapeType="1"/>
                    </p:cNvSpPr>
                    <p:nvPr/>
                  </p:nvSpPr>
                  <p:spPr bwMode="auto">
                    <a:xfrm>
                      <a:off x="304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7" name="Line 10">
                      <a:extLst>
                        <a:ext uri="{FF2B5EF4-FFF2-40B4-BE49-F238E27FC236}">
                          <a16:creationId xmlns:a16="http://schemas.microsoft.com/office/drawing/2014/main" id="{AD607CF9-A564-47F0-8C92-4F750664A0C9}"/>
                        </a:ext>
                      </a:extLst>
                    </p:cNvPr>
                    <p:cNvSpPr>
                      <a:spLocks noChangeShapeType="1"/>
                    </p:cNvSpPr>
                    <p:nvPr/>
                  </p:nvSpPr>
                  <p:spPr bwMode="auto">
                    <a:xfrm>
                      <a:off x="355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8" name="Line 9">
                      <a:extLst>
                        <a:ext uri="{FF2B5EF4-FFF2-40B4-BE49-F238E27FC236}">
                          <a16:creationId xmlns:a16="http://schemas.microsoft.com/office/drawing/2014/main" id="{EE2C2F80-C846-4099-946E-0BE8E14E82F9}"/>
                        </a:ext>
                      </a:extLst>
                    </p:cNvPr>
                    <p:cNvSpPr>
                      <a:spLocks noChangeShapeType="1"/>
                    </p:cNvSpPr>
                    <p:nvPr/>
                  </p:nvSpPr>
                  <p:spPr bwMode="auto">
                    <a:xfrm>
                      <a:off x="403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9" name="Line 8">
                      <a:extLst>
                        <a:ext uri="{FF2B5EF4-FFF2-40B4-BE49-F238E27FC236}">
                          <a16:creationId xmlns:a16="http://schemas.microsoft.com/office/drawing/2014/main" id="{AF983CCB-E7A0-456E-A22B-275D50FCB205}"/>
                        </a:ext>
                      </a:extLst>
                    </p:cNvPr>
                    <p:cNvSpPr>
                      <a:spLocks noChangeShapeType="1"/>
                    </p:cNvSpPr>
                    <p:nvPr/>
                  </p:nvSpPr>
                  <p:spPr bwMode="auto">
                    <a:xfrm>
                      <a:off x="454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0" name="Line 7">
                      <a:extLst>
                        <a:ext uri="{FF2B5EF4-FFF2-40B4-BE49-F238E27FC236}">
                          <a16:creationId xmlns:a16="http://schemas.microsoft.com/office/drawing/2014/main" id="{F105EC31-0809-42C0-8F83-A198ED6502D6}"/>
                        </a:ext>
                      </a:extLst>
                    </p:cNvPr>
                    <p:cNvSpPr>
                      <a:spLocks noChangeShapeType="1"/>
                    </p:cNvSpPr>
                    <p:nvPr/>
                  </p:nvSpPr>
                  <p:spPr bwMode="auto">
                    <a:xfrm>
                      <a:off x="5024" y="1380"/>
                      <a:ext cx="0" cy="5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8959" name="Group 101">
                  <a:extLst>
                    <a:ext uri="{FF2B5EF4-FFF2-40B4-BE49-F238E27FC236}">
                      <a16:creationId xmlns:a16="http://schemas.microsoft.com/office/drawing/2014/main" id="{3DE51E12-F1EE-4174-B9EC-12476CA2C93E}"/>
                    </a:ext>
                  </a:extLst>
                </p:cNvPr>
                <p:cNvGrpSpPr>
                  <a:grpSpLocks/>
                </p:cNvGrpSpPr>
                <p:nvPr/>
              </p:nvGrpSpPr>
              <p:grpSpPr bwMode="auto">
                <a:xfrm>
                  <a:off x="3648" y="720"/>
                  <a:ext cx="384" cy="3264"/>
                  <a:chOff x="3648" y="1536"/>
                  <a:chExt cx="384" cy="1776"/>
                </a:xfrm>
              </p:grpSpPr>
              <p:sp>
                <p:nvSpPr>
                  <p:cNvPr id="38960" name="Line 99">
                    <a:extLst>
                      <a:ext uri="{FF2B5EF4-FFF2-40B4-BE49-F238E27FC236}">
                        <a16:creationId xmlns:a16="http://schemas.microsoft.com/office/drawing/2014/main" id="{D2B16E24-D0DB-4BBC-BE0D-4D12C840FC4C}"/>
                      </a:ext>
                    </a:extLst>
                  </p:cNvPr>
                  <p:cNvSpPr>
                    <a:spLocks noChangeShapeType="1"/>
                  </p:cNvSpPr>
                  <p:nvPr/>
                </p:nvSpPr>
                <p:spPr bwMode="auto">
                  <a:xfrm>
                    <a:off x="3648" y="1536"/>
                    <a:ext cx="0" cy="172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61" name="Line 100">
                    <a:extLst>
                      <a:ext uri="{FF2B5EF4-FFF2-40B4-BE49-F238E27FC236}">
                        <a16:creationId xmlns:a16="http://schemas.microsoft.com/office/drawing/2014/main" id="{94058010-4B32-43C9-B4F6-3062DD963284}"/>
                      </a:ext>
                    </a:extLst>
                  </p:cNvPr>
                  <p:cNvSpPr>
                    <a:spLocks noChangeShapeType="1"/>
                  </p:cNvSpPr>
                  <p:nvPr/>
                </p:nvSpPr>
                <p:spPr bwMode="auto">
                  <a:xfrm>
                    <a:off x="3840" y="1584"/>
                    <a:ext cx="0" cy="172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62" name="Line 33">
                    <a:extLst>
                      <a:ext uri="{FF2B5EF4-FFF2-40B4-BE49-F238E27FC236}">
                        <a16:creationId xmlns:a16="http://schemas.microsoft.com/office/drawing/2014/main" id="{07DC7A10-4265-447E-9100-46249885A193}"/>
                      </a:ext>
                    </a:extLst>
                  </p:cNvPr>
                  <p:cNvSpPr>
                    <a:spLocks noChangeShapeType="1"/>
                  </p:cNvSpPr>
                  <p:nvPr/>
                </p:nvSpPr>
                <p:spPr bwMode="auto">
                  <a:xfrm>
                    <a:off x="4032" y="1632"/>
                    <a:ext cx="0" cy="1680"/>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8948" name="Group 128">
                <a:extLst>
                  <a:ext uri="{FF2B5EF4-FFF2-40B4-BE49-F238E27FC236}">
                    <a16:creationId xmlns:a16="http://schemas.microsoft.com/office/drawing/2014/main" id="{75AA7AD2-6F96-4854-B83A-CBA7C2C1E85F}"/>
                  </a:ext>
                </a:extLst>
              </p:cNvPr>
              <p:cNvGrpSpPr>
                <a:grpSpLocks/>
              </p:cNvGrpSpPr>
              <p:nvPr/>
            </p:nvGrpSpPr>
            <p:grpSpPr bwMode="auto">
              <a:xfrm>
                <a:off x="3504" y="1344"/>
                <a:ext cx="1152" cy="216"/>
                <a:chOff x="3312" y="1536"/>
                <a:chExt cx="1152" cy="216"/>
              </a:xfrm>
            </p:grpSpPr>
            <p:grpSp>
              <p:nvGrpSpPr>
                <p:cNvPr id="38949" name="Group 129">
                  <a:extLst>
                    <a:ext uri="{FF2B5EF4-FFF2-40B4-BE49-F238E27FC236}">
                      <a16:creationId xmlns:a16="http://schemas.microsoft.com/office/drawing/2014/main" id="{255B7523-0405-4DE4-BF47-3F11652C50B4}"/>
                    </a:ext>
                  </a:extLst>
                </p:cNvPr>
                <p:cNvGrpSpPr>
                  <a:grpSpLocks/>
                </p:cNvGrpSpPr>
                <p:nvPr/>
              </p:nvGrpSpPr>
              <p:grpSpPr bwMode="auto">
                <a:xfrm>
                  <a:off x="3312" y="1536"/>
                  <a:ext cx="336" cy="216"/>
                  <a:chOff x="3312" y="1536"/>
                  <a:chExt cx="336" cy="216"/>
                </a:xfrm>
              </p:grpSpPr>
              <p:sp>
                <p:nvSpPr>
                  <p:cNvPr id="38956" name="Rectangle 130">
                    <a:extLst>
                      <a:ext uri="{FF2B5EF4-FFF2-40B4-BE49-F238E27FC236}">
                        <a16:creationId xmlns:a16="http://schemas.microsoft.com/office/drawing/2014/main" id="{01E8669F-C3D3-41FD-B49F-2D3F74BFF52D}"/>
                      </a:ext>
                    </a:extLst>
                  </p:cNvPr>
                  <p:cNvSpPr>
                    <a:spLocks noChangeArrowheads="1"/>
                  </p:cNvSpPr>
                  <p:nvPr/>
                </p:nvSpPr>
                <p:spPr bwMode="auto">
                  <a:xfrm>
                    <a:off x="3312" y="1536"/>
                    <a:ext cx="19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1</a:t>
                    </a:r>
                  </a:p>
                </p:txBody>
              </p:sp>
              <p:sp>
                <p:nvSpPr>
                  <p:cNvPr id="38957" name="Rectangle 131">
                    <a:extLst>
                      <a:ext uri="{FF2B5EF4-FFF2-40B4-BE49-F238E27FC236}">
                        <a16:creationId xmlns:a16="http://schemas.microsoft.com/office/drawing/2014/main" id="{6F5B42CC-C076-4D20-B378-7FC910D635F2}"/>
                      </a:ext>
                    </a:extLst>
                  </p:cNvPr>
                  <p:cNvSpPr>
                    <a:spLocks noChangeArrowheads="1"/>
                  </p:cNvSpPr>
                  <p:nvPr/>
                </p:nvSpPr>
                <p:spPr bwMode="auto">
                  <a:xfrm>
                    <a:off x="3504" y="1536"/>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2</a:t>
                    </a:r>
                  </a:p>
                </p:txBody>
              </p:sp>
            </p:grpSp>
            <p:grpSp>
              <p:nvGrpSpPr>
                <p:cNvPr id="38950" name="Group 132">
                  <a:extLst>
                    <a:ext uri="{FF2B5EF4-FFF2-40B4-BE49-F238E27FC236}">
                      <a16:creationId xmlns:a16="http://schemas.microsoft.com/office/drawing/2014/main" id="{5E456004-B174-4E41-964A-525DB22AE528}"/>
                    </a:ext>
                  </a:extLst>
                </p:cNvPr>
                <p:cNvGrpSpPr>
                  <a:grpSpLocks/>
                </p:cNvGrpSpPr>
                <p:nvPr/>
              </p:nvGrpSpPr>
              <p:grpSpPr bwMode="auto">
                <a:xfrm>
                  <a:off x="3696" y="1536"/>
                  <a:ext cx="384" cy="216"/>
                  <a:chOff x="3312" y="1536"/>
                  <a:chExt cx="336" cy="216"/>
                </a:xfrm>
              </p:grpSpPr>
              <p:sp>
                <p:nvSpPr>
                  <p:cNvPr id="38954" name="Rectangle 133">
                    <a:extLst>
                      <a:ext uri="{FF2B5EF4-FFF2-40B4-BE49-F238E27FC236}">
                        <a16:creationId xmlns:a16="http://schemas.microsoft.com/office/drawing/2014/main" id="{CFE998A0-E42C-48B7-8E5C-9B6A118128A8}"/>
                      </a:ext>
                    </a:extLst>
                  </p:cNvPr>
                  <p:cNvSpPr>
                    <a:spLocks noChangeArrowheads="1"/>
                  </p:cNvSpPr>
                  <p:nvPr/>
                </p:nvSpPr>
                <p:spPr bwMode="auto">
                  <a:xfrm>
                    <a:off x="3312" y="1536"/>
                    <a:ext cx="19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3</a:t>
                    </a:r>
                  </a:p>
                </p:txBody>
              </p:sp>
              <p:sp>
                <p:nvSpPr>
                  <p:cNvPr id="38955" name="Rectangle 134">
                    <a:extLst>
                      <a:ext uri="{FF2B5EF4-FFF2-40B4-BE49-F238E27FC236}">
                        <a16:creationId xmlns:a16="http://schemas.microsoft.com/office/drawing/2014/main" id="{B5ACA643-8439-47DF-B23F-E0C647DB5DB7}"/>
                      </a:ext>
                    </a:extLst>
                  </p:cNvPr>
                  <p:cNvSpPr>
                    <a:spLocks noChangeArrowheads="1"/>
                  </p:cNvSpPr>
                  <p:nvPr/>
                </p:nvSpPr>
                <p:spPr bwMode="auto">
                  <a:xfrm>
                    <a:off x="3504" y="1536"/>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4</a:t>
                    </a:r>
                  </a:p>
                </p:txBody>
              </p:sp>
            </p:grpSp>
            <p:grpSp>
              <p:nvGrpSpPr>
                <p:cNvPr id="38951" name="Group 135">
                  <a:extLst>
                    <a:ext uri="{FF2B5EF4-FFF2-40B4-BE49-F238E27FC236}">
                      <a16:creationId xmlns:a16="http://schemas.microsoft.com/office/drawing/2014/main" id="{69742AE1-22AF-4395-A9B8-925AAB607D60}"/>
                    </a:ext>
                  </a:extLst>
                </p:cNvPr>
                <p:cNvGrpSpPr>
                  <a:grpSpLocks/>
                </p:cNvGrpSpPr>
                <p:nvPr/>
              </p:nvGrpSpPr>
              <p:grpSpPr bwMode="auto">
                <a:xfrm>
                  <a:off x="4080" y="1536"/>
                  <a:ext cx="384" cy="216"/>
                  <a:chOff x="3312" y="1536"/>
                  <a:chExt cx="336" cy="216"/>
                </a:xfrm>
              </p:grpSpPr>
              <p:sp>
                <p:nvSpPr>
                  <p:cNvPr id="38952" name="Rectangle 136">
                    <a:extLst>
                      <a:ext uri="{FF2B5EF4-FFF2-40B4-BE49-F238E27FC236}">
                        <a16:creationId xmlns:a16="http://schemas.microsoft.com/office/drawing/2014/main" id="{B5590448-BBAF-4176-9F76-569BE12AD5BC}"/>
                      </a:ext>
                    </a:extLst>
                  </p:cNvPr>
                  <p:cNvSpPr>
                    <a:spLocks noChangeArrowheads="1"/>
                  </p:cNvSpPr>
                  <p:nvPr/>
                </p:nvSpPr>
                <p:spPr bwMode="auto">
                  <a:xfrm>
                    <a:off x="3312" y="1536"/>
                    <a:ext cx="19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5</a:t>
                    </a:r>
                  </a:p>
                </p:txBody>
              </p:sp>
              <p:sp>
                <p:nvSpPr>
                  <p:cNvPr id="38953" name="Rectangle 137">
                    <a:extLst>
                      <a:ext uri="{FF2B5EF4-FFF2-40B4-BE49-F238E27FC236}">
                        <a16:creationId xmlns:a16="http://schemas.microsoft.com/office/drawing/2014/main" id="{072D6F77-084E-43DB-9385-4780B7404FD4}"/>
                      </a:ext>
                    </a:extLst>
                  </p:cNvPr>
                  <p:cNvSpPr>
                    <a:spLocks noChangeArrowheads="1"/>
                  </p:cNvSpPr>
                  <p:nvPr/>
                </p:nvSpPr>
                <p:spPr bwMode="auto">
                  <a:xfrm>
                    <a:off x="3504" y="1536"/>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b="1">
                        <a:solidFill>
                          <a:srgbClr val="040408"/>
                        </a:solidFill>
                        <a:latin typeface="宋体" panose="02010600030101010101" pitchFamily="2" charset="-122"/>
                      </a:rPr>
                      <a:t>6</a:t>
                    </a:r>
                  </a:p>
                </p:txBody>
              </p:sp>
            </p:grpSp>
          </p:grpSp>
        </p:grpSp>
        <p:sp>
          <p:nvSpPr>
            <p:cNvPr id="38946" name="Line 139">
              <a:extLst>
                <a:ext uri="{FF2B5EF4-FFF2-40B4-BE49-F238E27FC236}">
                  <a16:creationId xmlns:a16="http://schemas.microsoft.com/office/drawing/2014/main" id="{A7FDCFA6-1C2D-42CE-89DF-716DDEB4AA32}"/>
                </a:ext>
              </a:extLst>
            </p:cNvPr>
            <p:cNvSpPr>
              <a:spLocks noChangeShapeType="1"/>
            </p:cNvSpPr>
            <p:nvPr/>
          </p:nvSpPr>
          <p:spPr bwMode="auto">
            <a:xfrm>
              <a:off x="3408" y="1584"/>
              <a:ext cx="0" cy="2160"/>
            </a:xfrm>
            <a:prstGeom prst="line">
              <a:avLst/>
            </a:prstGeom>
            <a:noFill/>
            <a:ln w="952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0" name="Group 145">
            <a:extLst>
              <a:ext uri="{FF2B5EF4-FFF2-40B4-BE49-F238E27FC236}">
                <a16:creationId xmlns:a16="http://schemas.microsoft.com/office/drawing/2014/main" id="{0EFCAB7E-EFC6-4A98-A1AC-B079221C1B75}"/>
              </a:ext>
            </a:extLst>
          </p:cNvPr>
          <p:cNvGrpSpPr>
            <a:grpSpLocks/>
          </p:cNvGrpSpPr>
          <p:nvPr/>
        </p:nvGrpSpPr>
        <p:grpSpPr bwMode="auto">
          <a:xfrm>
            <a:off x="5410200" y="4648200"/>
            <a:ext cx="2057400" cy="398463"/>
            <a:chOff x="3408" y="2928"/>
            <a:chExt cx="1296" cy="251"/>
          </a:xfrm>
        </p:grpSpPr>
        <p:sp>
          <p:nvSpPr>
            <p:cNvPr id="38942" name="Rectangle 17">
              <a:extLst>
                <a:ext uri="{FF2B5EF4-FFF2-40B4-BE49-F238E27FC236}">
                  <a16:creationId xmlns:a16="http://schemas.microsoft.com/office/drawing/2014/main" id="{A4AD8FF5-CA09-4086-8B9F-0493D5662E13}"/>
                </a:ext>
              </a:extLst>
            </p:cNvPr>
            <p:cNvSpPr>
              <a:spLocks noChangeArrowheads="1"/>
            </p:cNvSpPr>
            <p:nvPr/>
          </p:nvSpPr>
          <p:spPr bwMode="auto">
            <a:xfrm>
              <a:off x="4505" y="2928"/>
              <a:ext cx="199" cy="24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Times New Roman" panose="02020603050405020304" pitchFamily="18" charset="0"/>
                </a:rPr>
                <a:t> </a:t>
              </a:r>
            </a:p>
            <a:p>
              <a:endParaRPr lang="en-US" altLang="zh-CN">
                <a:latin typeface="Times New Roman" panose="02020603050405020304" pitchFamily="18" charset="0"/>
              </a:endParaRPr>
            </a:p>
          </p:txBody>
        </p:sp>
        <p:sp>
          <p:nvSpPr>
            <p:cNvPr id="38943" name="Rectangle 15">
              <a:extLst>
                <a:ext uri="{FF2B5EF4-FFF2-40B4-BE49-F238E27FC236}">
                  <a16:creationId xmlns:a16="http://schemas.microsoft.com/office/drawing/2014/main" id="{4DB76698-2014-46AB-8629-20E96BDE15AB}"/>
                </a:ext>
              </a:extLst>
            </p:cNvPr>
            <p:cNvSpPr>
              <a:spLocks noChangeArrowheads="1"/>
            </p:cNvSpPr>
            <p:nvPr/>
          </p:nvSpPr>
          <p:spPr bwMode="auto">
            <a:xfrm>
              <a:off x="3696" y="2939"/>
              <a:ext cx="804" cy="24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44" name="Rectangle 16">
              <a:extLst>
                <a:ext uri="{FF2B5EF4-FFF2-40B4-BE49-F238E27FC236}">
                  <a16:creationId xmlns:a16="http://schemas.microsoft.com/office/drawing/2014/main" id="{FE9F6A38-F4DF-4730-BE0F-348D4DF0E608}"/>
                </a:ext>
              </a:extLst>
            </p:cNvPr>
            <p:cNvSpPr>
              <a:spLocks noChangeArrowheads="1"/>
            </p:cNvSpPr>
            <p:nvPr/>
          </p:nvSpPr>
          <p:spPr bwMode="auto">
            <a:xfrm>
              <a:off x="3408" y="2928"/>
              <a:ext cx="432" cy="24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cs typeface="Times New Roman" panose="02020603050405020304" pitchFamily="18" charset="0"/>
                </a:rPr>
                <a:t>VT6</a:t>
              </a:r>
            </a:p>
            <a:p>
              <a:endParaRPr lang="en-US" altLang="zh-CN" sz="12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ox(in)">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ox(in)">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7002"/>
                                        </p:tgtEl>
                                        <p:attrNameLst>
                                          <p:attrName>style.visibility</p:attrName>
                                        </p:attrNameLst>
                                      </p:cBhvr>
                                      <p:to>
                                        <p:strVal val="visible"/>
                                      </p:to>
                                    </p:set>
                                    <p:animEffect transition="in" filter="blinds(horizontal)">
                                      <p:cBhvr>
                                        <p:cTn id="37" dur="500"/>
                                        <p:tgtEl>
                                          <p:spTgt spid="1270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ox(in)">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ox(in)">
                                      <p:cBhvr>
                                        <p:cTn id="47" dur="500"/>
                                        <p:tgtEl>
                                          <p:spTgt spid="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500"/>
                                        <p:tgtEl>
                                          <p:spTgt spid="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27066"/>
                                        </p:tgtEl>
                                        <p:attrNameLst>
                                          <p:attrName>style.visibility</p:attrName>
                                        </p:attrNameLst>
                                      </p:cBhvr>
                                      <p:to>
                                        <p:strVal val="visible"/>
                                      </p:to>
                                    </p:set>
                                    <p:animEffect transition="in" filter="blinds(horizontal)">
                                      <p:cBhvr>
                                        <p:cTn id="57" dur="500"/>
                                        <p:tgtEl>
                                          <p:spTgt spid="12706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nodeType="clickEffect">
                                  <p:stCondLst>
                                    <p:cond delay="0"/>
                                  </p:stCondLst>
                                  <p:childTnLst>
                                    <p:set>
                                      <p:cBhvr>
                                        <p:cTn id="61" dur="1" fill="hold">
                                          <p:stCondLst>
                                            <p:cond delay="0"/>
                                          </p:stCondLst>
                                        </p:cTn>
                                        <p:tgtEl>
                                          <p:spTgt spid="127080"/>
                                        </p:tgtEl>
                                        <p:attrNameLst>
                                          <p:attrName>style.visibility</p:attrName>
                                        </p:attrNameLst>
                                      </p:cBhvr>
                                      <p:to>
                                        <p:strVal val="visible"/>
                                      </p:to>
                                    </p:set>
                                    <p:anim calcmode="lin" valueType="num">
                                      <p:cBhvr additive="base">
                                        <p:cTn id="62" dur="500" fill="hold"/>
                                        <p:tgtEl>
                                          <p:spTgt spid="127080"/>
                                        </p:tgtEl>
                                        <p:attrNameLst>
                                          <p:attrName>ppt_x</p:attrName>
                                        </p:attrNameLst>
                                      </p:cBhvr>
                                      <p:tavLst>
                                        <p:tav tm="0">
                                          <p:val>
                                            <p:strVal val="#ppt_x"/>
                                          </p:val>
                                        </p:tav>
                                        <p:tav tm="100000">
                                          <p:val>
                                            <p:strVal val="#ppt_x"/>
                                          </p:val>
                                        </p:tav>
                                      </p:tavLst>
                                    </p:anim>
                                    <p:anim calcmode="lin" valueType="num">
                                      <p:cBhvr additive="base">
                                        <p:cTn id="63" dur="500" fill="hold"/>
                                        <p:tgtEl>
                                          <p:spTgt spid="127080"/>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27067"/>
                                        </p:tgtEl>
                                        <p:attrNameLst>
                                          <p:attrName>style.visibility</p:attrName>
                                        </p:attrNameLst>
                                      </p:cBhvr>
                                      <p:to>
                                        <p:strVal val="visible"/>
                                      </p:to>
                                    </p:set>
                                    <p:animEffect transition="in" filter="blinds(horizontal)">
                                      <p:cBhvr>
                                        <p:cTn id="68" dur="500"/>
                                        <p:tgtEl>
                                          <p:spTgt spid="12706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127081"/>
                                        </p:tgtEl>
                                        <p:attrNameLst>
                                          <p:attrName>style.visibility</p:attrName>
                                        </p:attrNameLst>
                                      </p:cBhvr>
                                      <p:to>
                                        <p:strVal val="visible"/>
                                      </p:to>
                                    </p:set>
                                    <p:anim calcmode="lin" valueType="num">
                                      <p:cBhvr additive="base">
                                        <p:cTn id="73" dur="500" fill="hold"/>
                                        <p:tgtEl>
                                          <p:spTgt spid="127081"/>
                                        </p:tgtEl>
                                        <p:attrNameLst>
                                          <p:attrName>ppt_x</p:attrName>
                                        </p:attrNameLst>
                                      </p:cBhvr>
                                      <p:tavLst>
                                        <p:tav tm="0">
                                          <p:val>
                                            <p:strVal val="#ppt_x"/>
                                          </p:val>
                                        </p:tav>
                                        <p:tav tm="100000">
                                          <p:val>
                                            <p:strVal val="#ppt_x"/>
                                          </p:val>
                                        </p:tav>
                                      </p:tavLst>
                                    </p:anim>
                                    <p:anim calcmode="lin" valueType="num">
                                      <p:cBhvr additive="base">
                                        <p:cTn id="74" dur="500" fill="hold"/>
                                        <p:tgtEl>
                                          <p:spTgt spid="127081"/>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7068"/>
                                        </p:tgtEl>
                                        <p:attrNameLst>
                                          <p:attrName>style.visibility</p:attrName>
                                        </p:attrNameLst>
                                      </p:cBhvr>
                                      <p:to>
                                        <p:strVal val="visible"/>
                                      </p:to>
                                    </p:set>
                                    <p:anim calcmode="lin" valueType="num">
                                      <p:cBhvr additive="base">
                                        <p:cTn id="79" dur="500" fill="hold"/>
                                        <p:tgtEl>
                                          <p:spTgt spid="127068"/>
                                        </p:tgtEl>
                                        <p:attrNameLst>
                                          <p:attrName>ppt_x</p:attrName>
                                        </p:attrNameLst>
                                      </p:cBhvr>
                                      <p:tavLst>
                                        <p:tav tm="0">
                                          <p:val>
                                            <p:strVal val="#ppt_x"/>
                                          </p:val>
                                        </p:tav>
                                        <p:tav tm="100000">
                                          <p:val>
                                            <p:strVal val="#ppt_x"/>
                                          </p:val>
                                        </p:tav>
                                      </p:tavLst>
                                    </p:anim>
                                    <p:anim calcmode="lin" valueType="num">
                                      <p:cBhvr additive="base">
                                        <p:cTn id="80" dur="500" fill="hold"/>
                                        <p:tgtEl>
                                          <p:spTgt spid="127068"/>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27070"/>
                                        </p:tgtEl>
                                        <p:attrNameLst>
                                          <p:attrName>style.visibility</p:attrName>
                                        </p:attrNameLst>
                                      </p:cBhvr>
                                      <p:to>
                                        <p:strVal val="visible"/>
                                      </p:to>
                                    </p:set>
                                    <p:animEffect transition="in" filter="blinds(horizontal)">
                                      <p:cBhvr>
                                        <p:cTn id="85" dur="500"/>
                                        <p:tgtEl>
                                          <p:spTgt spid="127070"/>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4" fill="hold" nodeType="clickEffect">
                                  <p:stCondLst>
                                    <p:cond delay="0"/>
                                  </p:stCondLst>
                                  <p:childTnLst>
                                    <p:set>
                                      <p:cBhvr>
                                        <p:cTn id="89" dur="1" fill="hold">
                                          <p:stCondLst>
                                            <p:cond delay="0"/>
                                          </p:stCondLst>
                                        </p:cTn>
                                        <p:tgtEl>
                                          <p:spTgt spid="127082"/>
                                        </p:tgtEl>
                                        <p:attrNameLst>
                                          <p:attrName>style.visibility</p:attrName>
                                        </p:attrNameLst>
                                      </p:cBhvr>
                                      <p:to>
                                        <p:strVal val="visible"/>
                                      </p:to>
                                    </p:set>
                                    <p:anim calcmode="lin" valueType="num">
                                      <p:cBhvr additive="base">
                                        <p:cTn id="90" dur="500" fill="hold"/>
                                        <p:tgtEl>
                                          <p:spTgt spid="127082"/>
                                        </p:tgtEl>
                                        <p:attrNameLst>
                                          <p:attrName>ppt_x</p:attrName>
                                        </p:attrNameLst>
                                      </p:cBhvr>
                                      <p:tavLst>
                                        <p:tav tm="0">
                                          <p:val>
                                            <p:strVal val="#ppt_x"/>
                                          </p:val>
                                        </p:tav>
                                        <p:tav tm="100000">
                                          <p:val>
                                            <p:strVal val="#ppt_x"/>
                                          </p:val>
                                        </p:tav>
                                      </p:tavLst>
                                    </p:anim>
                                    <p:anim calcmode="lin" valueType="num">
                                      <p:cBhvr additive="base">
                                        <p:cTn id="91" dur="500" fill="hold"/>
                                        <p:tgtEl>
                                          <p:spTgt spid="127082"/>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127072"/>
                                        </p:tgtEl>
                                        <p:attrNameLst>
                                          <p:attrName>style.visibility</p:attrName>
                                        </p:attrNameLst>
                                      </p:cBhvr>
                                      <p:to>
                                        <p:strVal val="visible"/>
                                      </p:to>
                                    </p:set>
                                    <p:animEffect transition="in" filter="blinds(horizontal)">
                                      <p:cBhvr>
                                        <p:cTn id="96" dur="500"/>
                                        <p:tgtEl>
                                          <p:spTgt spid="12707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nodeType="clickEffect">
                                  <p:stCondLst>
                                    <p:cond delay="0"/>
                                  </p:stCondLst>
                                  <p:childTnLst>
                                    <p:set>
                                      <p:cBhvr>
                                        <p:cTn id="100" dur="1" fill="hold">
                                          <p:stCondLst>
                                            <p:cond delay="0"/>
                                          </p:stCondLst>
                                        </p:cTn>
                                        <p:tgtEl>
                                          <p:spTgt spid="127083"/>
                                        </p:tgtEl>
                                        <p:attrNameLst>
                                          <p:attrName>style.visibility</p:attrName>
                                        </p:attrNameLst>
                                      </p:cBhvr>
                                      <p:to>
                                        <p:strVal val="visible"/>
                                      </p:to>
                                    </p:set>
                                    <p:anim calcmode="lin" valueType="num">
                                      <p:cBhvr additive="base">
                                        <p:cTn id="101" dur="500" fill="hold"/>
                                        <p:tgtEl>
                                          <p:spTgt spid="127083"/>
                                        </p:tgtEl>
                                        <p:attrNameLst>
                                          <p:attrName>ppt_x</p:attrName>
                                        </p:attrNameLst>
                                      </p:cBhvr>
                                      <p:tavLst>
                                        <p:tav tm="0">
                                          <p:val>
                                            <p:strVal val="#ppt_x"/>
                                          </p:val>
                                        </p:tav>
                                        <p:tav tm="100000">
                                          <p:val>
                                            <p:strVal val="#ppt_x"/>
                                          </p:val>
                                        </p:tav>
                                      </p:tavLst>
                                    </p:anim>
                                    <p:anim calcmode="lin" valueType="num">
                                      <p:cBhvr additive="base">
                                        <p:cTn id="102" dur="500" fill="hold"/>
                                        <p:tgtEl>
                                          <p:spTgt spid="127083"/>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nodeType="clickEffect">
                                  <p:stCondLst>
                                    <p:cond delay="0"/>
                                  </p:stCondLst>
                                  <p:childTnLst>
                                    <p:set>
                                      <p:cBhvr>
                                        <p:cTn id="106" dur="1" fill="hold">
                                          <p:stCondLst>
                                            <p:cond delay="0"/>
                                          </p:stCondLst>
                                        </p:cTn>
                                        <p:tgtEl>
                                          <p:spTgt spid="127084"/>
                                        </p:tgtEl>
                                        <p:attrNameLst>
                                          <p:attrName>style.visibility</p:attrName>
                                        </p:attrNameLst>
                                      </p:cBhvr>
                                      <p:to>
                                        <p:strVal val="visible"/>
                                      </p:to>
                                    </p:set>
                                    <p:anim calcmode="lin" valueType="num">
                                      <p:cBhvr additive="base">
                                        <p:cTn id="107" dur="500" fill="hold"/>
                                        <p:tgtEl>
                                          <p:spTgt spid="127084"/>
                                        </p:tgtEl>
                                        <p:attrNameLst>
                                          <p:attrName>ppt_x</p:attrName>
                                        </p:attrNameLst>
                                      </p:cBhvr>
                                      <p:tavLst>
                                        <p:tav tm="0">
                                          <p:val>
                                            <p:strVal val="#ppt_x"/>
                                          </p:val>
                                        </p:tav>
                                        <p:tav tm="100000">
                                          <p:val>
                                            <p:strVal val="#ppt_x"/>
                                          </p:val>
                                        </p:tav>
                                      </p:tavLst>
                                    </p:anim>
                                    <p:anim calcmode="lin" valueType="num">
                                      <p:cBhvr additive="base">
                                        <p:cTn id="108" dur="500" fill="hold"/>
                                        <p:tgtEl>
                                          <p:spTgt spid="127084"/>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127073"/>
                                        </p:tgtEl>
                                        <p:attrNameLst>
                                          <p:attrName>style.visibility</p:attrName>
                                        </p:attrNameLst>
                                      </p:cBhvr>
                                      <p:to>
                                        <p:strVal val="visible"/>
                                      </p:to>
                                    </p:set>
                                    <p:animEffect transition="in" filter="blinds(horizontal)">
                                      <p:cBhvr>
                                        <p:cTn id="113" dur="500"/>
                                        <p:tgtEl>
                                          <p:spTgt spid="127073"/>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 presetClass="entr" presetSubtype="4" fill="hold" nodeType="clickEffect">
                                  <p:stCondLst>
                                    <p:cond delay="0"/>
                                  </p:stCondLst>
                                  <p:childTnLst>
                                    <p:set>
                                      <p:cBhvr>
                                        <p:cTn id="117" dur="1" fill="hold">
                                          <p:stCondLst>
                                            <p:cond delay="0"/>
                                          </p:stCondLst>
                                        </p:cTn>
                                        <p:tgtEl>
                                          <p:spTgt spid="127087"/>
                                        </p:tgtEl>
                                        <p:attrNameLst>
                                          <p:attrName>style.visibility</p:attrName>
                                        </p:attrNameLst>
                                      </p:cBhvr>
                                      <p:to>
                                        <p:strVal val="visible"/>
                                      </p:to>
                                    </p:set>
                                    <p:anim calcmode="lin" valueType="num">
                                      <p:cBhvr additive="base">
                                        <p:cTn id="118" dur="500" fill="hold"/>
                                        <p:tgtEl>
                                          <p:spTgt spid="127087"/>
                                        </p:tgtEl>
                                        <p:attrNameLst>
                                          <p:attrName>ppt_x</p:attrName>
                                        </p:attrNameLst>
                                      </p:cBhvr>
                                      <p:tavLst>
                                        <p:tav tm="0">
                                          <p:val>
                                            <p:strVal val="#ppt_x"/>
                                          </p:val>
                                        </p:tav>
                                        <p:tav tm="100000">
                                          <p:val>
                                            <p:strVal val="#ppt_x"/>
                                          </p:val>
                                        </p:tav>
                                      </p:tavLst>
                                    </p:anim>
                                    <p:anim calcmode="lin" valueType="num">
                                      <p:cBhvr additive="base">
                                        <p:cTn id="119" dur="500" fill="hold"/>
                                        <p:tgtEl>
                                          <p:spTgt spid="127087"/>
                                        </p:tgtEl>
                                        <p:attrNameLst>
                                          <p:attrName>ppt_y</p:attrName>
                                        </p:attrNameLst>
                                      </p:cBhvr>
                                      <p:tavLst>
                                        <p:tav tm="0">
                                          <p:val>
                                            <p:strVal val="1+#ppt_h/2"/>
                                          </p:val>
                                        </p:tav>
                                        <p:tav tm="100000">
                                          <p:val>
                                            <p:strVal val="#ppt_y"/>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127074"/>
                                        </p:tgtEl>
                                        <p:attrNameLst>
                                          <p:attrName>style.visibility</p:attrName>
                                        </p:attrNameLst>
                                      </p:cBhvr>
                                      <p:to>
                                        <p:strVal val="visible"/>
                                      </p:to>
                                    </p:set>
                                    <p:animEffect transition="in" filter="blinds(horizontal)">
                                      <p:cBhvr>
                                        <p:cTn id="124" dur="500"/>
                                        <p:tgtEl>
                                          <p:spTgt spid="12707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nodeType="clickEffect">
                                  <p:stCondLst>
                                    <p:cond delay="0"/>
                                  </p:stCondLst>
                                  <p:childTnLst>
                                    <p:set>
                                      <p:cBhvr>
                                        <p:cTn id="128" dur="1" fill="hold">
                                          <p:stCondLst>
                                            <p:cond delay="0"/>
                                          </p:stCondLst>
                                        </p:cTn>
                                        <p:tgtEl>
                                          <p:spTgt spid="127088"/>
                                        </p:tgtEl>
                                        <p:attrNameLst>
                                          <p:attrName>style.visibility</p:attrName>
                                        </p:attrNameLst>
                                      </p:cBhvr>
                                      <p:to>
                                        <p:strVal val="visible"/>
                                      </p:to>
                                    </p:set>
                                    <p:anim calcmode="lin" valueType="num">
                                      <p:cBhvr additive="base">
                                        <p:cTn id="129" dur="500" fill="hold"/>
                                        <p:tgtEl>
                                          <p:spTgt spid="127088"/>
                                        </p:tgtEl>
                                        <p:attrNameLst>
                                          <p:attrName>ppt_x</p:attrName>
                                        </p:attrNameLst>
                                      </p:cBhvr>
                                      <p:tavLst>
                                        <p:tav tm="0">
                                          <p:val>
                                            <p:strVal val="#ppt_x"/>
                                          </p:val>
                                        </p:tav>
                                        <p:tav tm="100000">
                                          <p:val>
                                            <p:strVal val="#ppt_x"/>
                                          </p:val>
                                        </p:tav>
                                      </p:tavLst>
                                    </p:anim>
                                    <p:anim calcmode="lin" valueType="num">
                                      <p:cBhvr additive="base">
                                        <p:cTn id="130" dur="500" fill="hold"/>
                                        <p:tgtEl>
                                          <p:spTgt spid="127088"/>
                                        </p:tgtEl>
                                        <p:attrNameLst>
                                          <p:attrName>ppt_y</p:attrName>
                                        </p:attrNameLst>
                                      </p:cBhvr>
                                      <p:tavLst>
                                        <p:tav tm="0">
                                          <p:val>
                                            <p:strVal val="1+#ppt_h/2"/>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nodeType="clickEffect">
                                  <p:stCondLst>
                                    <p:cond delay="0"/>
                                  </p:stCondLst>
                                  <p:childTnLst>
                                    <p:set>
                                      <p:cBhvr>
                                        <p:cTn id="134" dur="1" fill="hold">
                                          <p:stCondLst>
                                            <p:cond delay="0"/>
                                          </p:stCondLst>
                                        </p:cTn>
                                        <p:tgtEl>
                                          <p:spTgt spid="127089"/>
                                        </p:tgtEl>
                                        <p:attrNameLst>
                                          <p:attrName>style.visibility</p:attrName>
                                        </p:attrNameLst>
                                      </p:cBhvr>
                                      <p:to>
                                        <p:strVal val="visible"/>
                                      </p:to>
                                    </p:set>
                                    <p:anim calcmode="lin" valueType="num">
                                      <p:cBhvr additive="base">
                                        <p:cTn id="135" dur="500" fill="hold"/>
                                        <p:tgtEl>
                                          <p:spTgt spid="127089"/>
                                        </p:tgtEl>
                                        <p:attrNameLst>
                                          <p:attrName>ppt_x</p:attrName>
                                        </p:attrNameLst>
                                      </p:cBhvr>
                                      <p:tavLst>
                                        <p:tav tm="0">
                                          <p:val>
                                            <p:strVal val="#ppt_x"/>
                                          </p:val>
                                        </p:tav>
                                        <p:tav tm="100000">
                                          <p:val>
                                            <p:strVal val="#ppt_x"/>
                                          </p:val>
                                        </p:tav>
                                      </p:tavLst>
                                    </p:anim>
                                    <p:anim calcmode="lin" valueType="num">
                                      <p:cBhvr additive="base">
                                        <p:cTn id="136" dur="500" fill="hold"/>
                                        <p:tgtEl>
                                          <p:spTgt spid="127089"/>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8" fill="hold" nodeType="clickEffect">
                                  <p:stCondLst>
                                    <p:cond delay="0"/>
                                  </p:stCondLst>
                                  <p:childTnLst>
                                    <p:set>
                                      <p:cBhvr>
                                        <p:cTn id="140" dur="1" fill="hold">
                                          <p:stCondLst>
                                            <p:cond delay="0"/>
                                          </p:stCondLst>
                                        </p:cTn>
                                        <p:tgtEl>
                                          <p:spTgt spid="19"/>
                                        </p:tgtEl>
                                        <p:attrNameLst>
                                          <p:attrName>style.visibility</p:attrName>
                                        </p:attrNameLst>
                                      </p:cBhvr>
                                      <p:to>
                                        <p:strVal val="visible"/>
                                      </p:to>
                                    </p:set>
                                    <p:anim calcmode="lin" valueType="num">
                                      <p:cBhvr>
                                        <p:cTn id="141" dur="500" fill="hold"/>
                                        <p:tgtEl>
                                          <p:spTgt spid="19"/>
                                        </p:tgtEl>
                                        <p:attrNameLst>
                                          <p:attrName>ppt_x</p:attrName>
                                        </p:attrNameLst>
                                      </p:cBhvr>
                                      <p:tavLst>
                                        <p:tav tm="0">
                                          <p:val>
                                            <p:strVal val="#ppt_x-#ppt_w/2"/>
                                          </p:val>
                                        </p:tav>
                                        <p:tav tm="100000">
                                          <p:val>
                                            <p:strVal val="#ppt_x"/>
                                          </p:val>
                                        </p:tav>
                                      </p:tavLst>
                                    </p:anim>
                                    <p:anim calcmode="lin" valueType="num">
                                      <p:cBhvr>
                                        <p:cTn id="142" dur="500" fill="hold"/>
                                        <p:tgtEl>
                                          <p:spTgt spid="19"/>
                                        </p:tgtEl>
                                        <p:attrNameLst>
                                          <p:attrName>ppt_y</p:attrName>
                                        </p:attrNameLst>
                                      </p:cBhvr>
                                      <p:tavLst>
                                        <p:tav tm="0">
                                          <p:val>
                                            <p:strVal val="#ppt_y"/>
                                          </p:val>
                                        </p:tav>
                                        <p:tav tm="100000">
                                          <p:val>
                                            <p:strVal val="#ppt_y"/>
                                          </p:val>
                                        </p:tav>
                                      </p:tavLst>
                                    </p:anim>
                                    <p:anim calcmode="lin" valueType="num">
                                      <p:cBhvr>
                                        <p:cTn id="143" dur="500" fill="hold"/>
                                        <p:tgtEl>
                                          <p:spTgt spid="19"/>
                                        </p:tgtEl>
                                        <p:attrNameLst>
                                          <p:attrName>ppt_w</p:attrName>
                                        </p:attrNameLst>
                                      </p:cBhvr>
                                      <p:tavLst>
                                        <p:tav tm="0">
                                          <p:val>
                                            <p:fltVal val="0"/>
                                          </p:val>
                                        </p:tav>
                                        <p:tav tm="100000">
                                          <p:val>
                                            <p:strVal val="#ppt_w"/>
                                          </p:val>
                                        </p:tav>
                                      </p:tavLst>
                                    </p:anim>
                                    <p:anim calcmode="lin" valueType="num">
                                      <p:cBhvr>
                                        <p:cTn id="144" dur="5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02" grpId="0" animBg="1" autoUpdateAnimBg="0"/>
      <p:bldP spid="127066" grpId="0" autoUpdateAnimBg="0"/>
      <p:bldP spid="127067" grpId="0" autoUpdateAnimBg="0"/>
      <p:bldP spid="127070" grpId="0" autoUpdateAnimBg="0"/>
      <p:bldP spid="127072" grpId="0" autoUpdateAnimBg="0"/>
      <p:bldP spid="127073" grpId="0" autoUpdateAnimBg="0"/>
      <p:bldP spid="127074" grpId="0" autoUpdateAnimBg="0"/>
      <p:bldP spid="1270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6B35A9AB-4D1F-49CF-8AE0-4EEAC0896EB6}"/>
              </a:ext>
            </a:extLst>
          </p:cNvPr>
          <p:cNvSpPr>
            <a:spLocks noGrp="1" noChangeArrowheads="1"/>
          </p:cNvSpPr>
          <p:nvPr>
            <p:ph type="title"/>
          </p:nvPr>
        </p:nvSpPr>
        <p:spPr>
          <a:xfrm>
            <a:off x="609600" y="304800"/>
            <a:ext cx="7772400" cy="831850"/>
          </a:xfrm>
        </p:spPr>
        <p:txBody>
          <a:bodyPr/>
          <a:lstStyle/>
          <a:p>
            <a:pPr eaLnBrk="1" hangingPunct="1"/>
            <a:r>
              <a:rPr lang="en-US" altLang="zh-CN" sz="4000" b="1"/>
              <a:t>1.2 </a:t>
            </a:r>
            <a:r>
              <a:rPr lang="zh-CN" altLang="en-US" sz="4000" b="1"/>
              <a:t>电力电子技术的发展史</a:t>
            </a:r>
          </a:p>
        </p:txBody>
      </p:sp>
      <p:sp>
        <p:nvSpPr>
          <p:cNvPr id="78851" name="Rectangle 3" descr="Rectangle: Click to edit Master text styles&#10;Second level&#10;Third level&#10;Fourth level&#10;Fifth level">
            <a:extLst>
              <a:ext uri="{FF2B5EF4-FFF2-40B4-BE49-F238E27FC236}">
                <a16:creationId xmlns:a16="http://schemas.microsoft.com/office/drawing/2014/main" id="{AF3B468E-D177-45A6-B911-BD95D68581E0}"/>
              </a:ext>
            </a:extLst>
          </p:cNvPr>
          <p:cNvSpPr>
            <a:spLocks noGrp="1" noChangeArrowheads="1"/>
          </p:cNvSpPr>
          <p:nvPr>
            <p:ph type="body" idx="1"/>
          </p:nvPr>
        </p:nvSpPr>
        <p:spPr/>
        <p:txBody>
          <a:bodyPr/>
          <a:lstStyle/>
          <a:p>
            <a:pPr eaLnBrk="1" hangingPunct="1">
              <a:lnSpc>
                <a:spcPct val="80000"/>
              </a:lnSpc>
              <a:buFont typeface="Wingdings" panose="05000000000000000000" pitchFamily="2" charset="2"/>
              <a:buNone/>
            </a:pPr>
            <a:r>
              <a:rPr lang="en-US" altLang="zh-CN" sz="2800" b="1">
                <a:solidFill>
                  <a:srgbClr val="009900"/>
                </a:solidFill>
                <a:latin typeface="Times New Roman" panose="02020603050405020304" pitchFamily="18" charset="0"/>
              </a:rPr>
              <a:t>☞</a:t>
            </a:r>
            <a:r>
              <a:rPr lang="zh-CN" altLang="en-US" sz="2800" b="1">
                <a:latin typeface="Times New Roman" panose="02020603050405020304" pitchFamily="18" charset="0"/>
              </a:rPr>
              <a:t>把</a:t>
            </a:r>
            <a:r>
              <a:rPr lang="zh-CN" altLang="en-US" sz="2800" b="1">
                <a:solidFill>
                  <a:srgbClr val="E35449"/>
                </a:solidFill>
                <a:latin typeface="Times New Roman" panose="02020603050405020304" pitchFamily="18" charset="0"/>
              </a:rPr>
              <a:t>驱动</a:t>
            </a:r>
            <a:r>
              <a:rPr lang="zh-CN" altLang="en-US" sz="2800" b="1">
                <a:latin typeface="Times New Roman" panose="02020603050405020304" pitchFamily="18" charset="0"/>
              </a:rPr>
              <a:t>、</a:t>
            </a:r>
            <a:r>
              <a:rPr lang="zh-CN" altLang="en-US" sz="2800" b="1">
                <a:solidFill>
                  <a:srgbClr val="E35449"/>
                </a:solidFill>
                <a:latin typeface="Times New Roman" panose="02020603050405020304" pitchFamily="18" charset="0"/>
              </a:rPr>
              <a:t>控制</a:t>
            </a:r>
            <a:r>
              <a:rPr lang="zh-CN" altLang="en-US" sz="2800" b="1">
                <a:latin typeface="Times New Roman" panose="02020603050405020304" pitchFamily="18" charset="0"/>
              </a:rPr>
              <a:t>、</a:t>
            </a:r>
            <a:r>
              <a:rPr lang="zh-CN" altLang="en-US" sz="2800" b="1">
                <a:solidFill>
                  <a:srgbClr val="E35449"/>
                </a:solidFill>
                <a:latin typeface="Times New Roman" panose="02020603050405020304" pitchFamily="18" charset="0"/>
              </a:rPr>
              <a:t>保护电路</a:t>
            </a:r>
            <a:r>
              <a:rPr lang="zh-CN" altLang="en-US" sz="2800" b="1">
                <a:latin typeface="Times New Roman" panose="02020603050405020304" pitchFamily="18" charset="0"/>
              </a:rPr>
              <a:t>和</a:t>
            </a:r>
            <a:r>
              <a:rPr lang="zh-CN" altLang="en-US" sz="2800" b="1">
                <a:solidFill>
                  <a:srgbClr val="E35449"/>
                </a:solidFill>
                <a:latin typeface="Times New Roman" panose="02020603050405020304" pitchFamily="18" charset="0"/>
              </a:rPr>
              <a:t>电力电子器件</a:t>
            </a:r>
            <a:r>
              <a:rPr lang="zh-CN" altLang="en-US" sz="2800" b="1">
                <a:latin typeface="Times New Roman" panose="02020603050405020304" pitchFamily="18" charset="0"/>
              </a:rPr>
              <a:t>集成在</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一起，构成</a:t>
            </a:r>
            <a:r>
              <a:rPr lang="zh-CN" altLang="en-US" sz="2800" b="1">
                <a:solidFill>
                  <a:srgbClr val="E35449"/>
                </a:solidFill>
                <a:latin typeface="Times New Roman" panose="02020603050405020304" pitchFamily="18" charset="0"/>
              </a:rPr>
              <a:t>电力电子集成电路（</a:t>
            </a:r>
            <a:r>
              <a:rPr lang="en-US" altLang="zh-CN" sz="2800" b="1">
                <a:solidFill>
                  <a:srgbClr val="E35449"/>
                </a:solidFill>
                <a:latin typeface="Times New Roman" panose="02020603050405020304" pitchFamily="18" charset="0"/>
              </a:rPr>
              <a:t>PIC</a:t>
            </a:r>
            <a:r>
              <a:rPr lang="zh-CN" altLang="en-US" sz="2800" b="1">
                <a:solidFill>
                  <a:srgbClr val="E35449"/>
                </a:solidFill>
                <a:latin typeface="Times New Roman" panose="02020603050405020304" pitchFamily="18" charset="0"/>
              </a:rPr>
              <a:t>）</a:t>
            </a:r>
            <a:r>
              <a:rPr lang="zh-CN" altLang="en-US" sz="2800" b="1">
                <a:latin typeface="Times New Roman" panose="02020603050405020304" pitchFamily="18" charset="0"/>
              </a:rPr>
              <a:t>，这代表了</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电力电子技术发展的一个重要方向。电力电子集成</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技术包括以</a:t>
            </a:r>
            <a:r>
              <a:rPr lang="en-US" altLang="zh-CN" sz="2800" b="1">
                <a:solidFill>
                  <a:srgbClr val="E35449"/>
                </a:solidFill>
                <a:latin typeface="Times New Roman" panose="02020603050405020304" pitchFamily="18" charset="0"/>
              </a:rPr>
              <a:t>PIC</a:t>
            </a:r>
            <a:r>
              <a:rPr lang="zh-CN" altLang="en-US" sz="2800" b="1">
                <a:latin typeface="Times New Roman" panose="02020603050405020304" pitchFamily="18" charset="0"/>
              </a:rPr>
              <a:t>为代表的</a:t>
            </a:r>
            <a:r>
              <a:rPr lang="zh-CN" altLang="en-US" sz="2800" b="1">
                <a:solidFill>
                  <a:srgbClr val="E35449"/>
                </a:solidFill>
                <a:latin typeface="Times New Roman" panose="02020603050405020304" pitchFamily="18" charset="0"/>
              </a:rPr>
              <a:t>单片集成技术</a:t>
            </a:r>
            <a:r>
              <a:rPr lang="zh-CN" altLang="en-US" sz="2800" b="1">
                <a:latin typeface="Times New Roman" panose="02020603050405020304" pitchFamily="18" charset="0"/>
              </a:rPr>
              <a:t>、</a:t>
            </a:r>
            <a:r>
              <a:rPr lang="zh-CN" altLang="en-US" sz="2800" b="1">
                <a:solidFill>
                  <a:srgbClr val="E35449"/>
                </a:solidFill>
                <a:latin typeface="Times New Roman" panose="02020603050405020304" pitchFamily="18" charset="0"/>
              </a:rPr>
              <a:t>混合集成</a:t>
            </a:r>
          </a:p>
          <a:p>
            <a:pPr eaLnBrk="1" hangingPunct="1">
              <a:lnSpc>
                <a:spcPct val="80000"/>
              </a:lnSpc>
              <a:buFont typeface="Wingdings" panose="05000000000000000000" pitchFamily="2" charset="2"/>
              <a:buNone/>
            </a:pPr>
            <a:r>
              <a:rPr lang="zh-CN" altLang="en-US" sz="2800" b="1">
                <a:solidFill>
                  <a:srgbClr val="E35449"/>
                </a:solidFill>
                <a:latin typeface="Times New Roman" panose="02020603050405020304" pitchFamily="18" charset="0"/>
              </a:rPr>
              <a:t>技术</a:t>
            </a:r>
            <a:r>
              <a:rPr lang="zh-CN" altLang="en-US" sz="2800" b="1">
                <a:latin typeface="Times New Roman" panose="02020603050405020304" pitchFamily="18" charset="0"/>
              </a:rPr>
              <a:t>以及</a:t>
            </a:r>
            <a:r>
              <a:rPr lang="zh-CN" altLang="en-US" sz="2800" b="1">
                <a:solidFill>
                  <a:srgbClr val="E35449"/>
                </a:solidFill>
                <a:latin typeface="Times New Roman" panose="02020603050405020304" pitchFamily="18" charset="0"/>
              </a:rPr>
              <a:t>系统集成技术</a:t>
            </a:r>
            <a:r>
              <a:rPr lang="zh-CN" altLang="en-US" sz="2800" b="1">
                <a:latin typeface="Times New Roman" panose="02020603050405020304" pitchFamily="18" charset="0"/>
              </a:rPr>
              <a:t>。</a:t>
            </a:r>
          </a:p>
          <a:p>
            <a:pPr eaLnBrk="1" hangingPunct="1">
              <a:lnSpc>
                <a:spcPct val="80000"/>
              </a:lnSpc>
              <a:buFont typeface="Wingdings" panose="05000000000000000000" pitchFamily="2" charset="2"/>
              <a:buNone/>
            </a:pPr>
            <a:endParaRPr lang="zh-CN" altLang="en-US" sz="2800" b="1">
              <a:solidFill>
                <a:srgbClr val="009900"/>
              </a:solidFill>
              <a:latin typeface="Times New Roman" panose="02020603050405020304" pitchFamily="18" charset="0"/>
            </a:endParaRPr>
          </a:p>
          <a:p>
            <a:pPr eaLnBrk="1" hangingPunct="1">
              <a:lnSpc>
                <a:spcPct val="80000"/>
              </a:lnSpc>
              <a:buFont typeface="Wingdings" panose="05000000000000000000" pitchFamily="2" charset="2"/>
              <a:buNone/>
            </a:pPr>
            <a:r>
              <a:rPr lang="zh-CN" altLang="en-US" sz="2800" b="1">
                <a:solidFill>
                  <a:srgbClr val="009900"/>
                </a:solidFill>
                <a:latin typeface="Times New Roman" panose="02020603050405020304" pitchFamily="18" charset="0"/>
              </a:rPr>
              <a:t>☞</a:t>
            </a:r>
            <a:r>
              <a:rPr lang="zh-CN" altLang="en-US" sz="2800" b="1">
                <a:latin typeface="Times New Roman" panose="02020603050405020304" pitchFamily="18" charset="0"/>
              </a:rPr>
              <a:t>随着全控型电力电子器件的不断进步，电力电子</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电路的</a:t>
            </a:r>
            <a:r>
              <a:rPr lang="zh-CN" altLang="en-US" sz="2800" b="1">
                <a:solidFill>
                  <a:srgbClr val="E35449"/>
                </a:solidFill>
                <a:latin typeface="Times New Roman" panose="02020603050405020304" pitchFamily="18" charset="0"/>
              </a:rPr>
              <a:t>工作频率</a:t>
            </a:r>
            <a:r>
              <a:rPr lang="zh-CN" altLang="en-US" sz="2800" b="1">
                <a:latin typeface="Times New Roman" panose="02020603050405020304" pitchFamily="18" charset="0"/>
              </a:rPr>
              <a:t>也不断提高。与此同时，</a:t>
            </a:r>
            <a:r>
              <a:rPr lang="zh-CN" altLang="en-US" sz="2800" b="1">
                <a:solidFill>
                  <a:srgbClr val="E35449"/>
                </a:solidFill>
                <a:latin typeface="Times New Roman" panose="02020603050405020304" pitchFamily="18" charset="0"/>
              </a:rPr>
              <a:t>软开关技</a:t>
            </a:r>
          </a:p>
          <a:p>
            <a:pPr eaLnBrk="1" hangingPunct="1">
              <a:lnSpc>
                <a:spcPct val="80000"/>
              </a:lnSpc>
              <a:buFont typeface="Wingdings" panose="05000000000000000000" pitchFamily="2" charset="2"/>
              <a:buNone/>
            </a:pPr>
            <a:r>
              <a:rPr lang="zh-CN" altLang="en-US" sz="2800" b="1">
                <a:solidFill>
                  <a:srgbClr val="E35449"/>
                </a:solidFill>
                <a:latin typeface="Times New Roman" panose="02020603050405020304" pitchFamily="18" charset="0"/>
              </a:rPr>
              <a:t>术</a:t>
            </a:r>
            <a:r>
              <a:rPr lang="zh-CN" altLang="en-US" sz="2800" b="1">
                <a:latin typeface="Times New Roman" panose="02020603050405020304" pitchFamily="18" charset="0"/>
              </a:rPr>
              <a:t>的应用在理论上可以使电力电子器件的</a:t>
            </a:r>
            <a:r>
              <a:rPr lang="zh-CN" altLang="en-US" sz="2800" b="1">
                <a:solidFill>
                  <a:srgbClr val="E35449"/>
                </a:solidFill>
                <a:latin typeface="Times New Roman" panose="02020603050405020304" pitchFamily="18" charset="0"/>
              </a:rPr>
              <a:t>开关损耗</a:t>
            </a:r>
          </a:p>
          <a:p>
            <a:pPr eaLnBrk="1" hangingPunct="1">
              <a:lnSpc>
                <a:spcPct val="80000"/>
              </a:lnSpc>
              <a:buFont typeface="Wingdings" panose="05000000000000000000" pitchFamily="2" charset="2"/>
              <a:buNone/>
            </a:pPr>
            <a:r>
              <a:rPr lang="zh-CN" altLang="en-US" sz="2800" b="1">
                <a:latin typeface="Times New Roman" panose="02020603050405020304" pitchFamily="18" charset="0"/>
              </a:rPr>
              <a:t>降为零，从而提高了电力电子装置的</a:t>
            </a:r>
            <a:r>
              <a:rPr lang="zh-CN" altLang="en-US" sz="2800" b="1">
                <a:solidFill>
                  <a:srgbClr val="E35449"/>
                </a:solidFill>
                <a:latin typeface="Times New Roman" panose="02020603050405020304" pitchFamily="18" charset="0"/>
              </a:rPr>
              <a:t>功率密度</a:t>
            </a:r>
            <a:r>
              <a:rPr lang="zh-CN" altLang="en-US" sz="2800" b="1">
                <a:latin typeface="Times New Roman" panose="02020603050405020304" pitchFamily="18" charset="0"/>
              </a:rPr>
              <a:t>。</a:t>
            </a:r>
            <a:r>
              <a:rPr lang="zh-CN" altLang="en-US"/>
              <a:t>  </a:t>
            </a:r>
            <a:endParaRPr lang="zh-CN" altLang="en-US" sz="2800" b="1"/>
          </a:p>
          <a:p>
            <a:pPr eaLnBrk="1" hangingPunct="1">
              <a:lnSpc>
                <a:spcPct val="80000"/>
              </a:lnSpc>
              <a:buFont typeface="Wingdings" panose="05000000000000000000" pitchFamily="2" charset="2"/>
              <a:buNone/>
            </a:pPr>
            <a:r>
              <a:rPr lang="zh-CN" altLang="en-US"/>
              <a:t> </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ED087579-8796-4FEB-86E5-D7997B011090}"/>
              </a:ext>
            </a:extLst>
          </p:cNvPr>
          <p:cNvSpPr>
            <a:spLocks noGrp="1" noChangeArrowheads="1"/>
          </p:cNvSpPr>
          <p:nvPr>
            <p:ph type="title"/>
          </p:nvPr>
        </p:nvSpPr>
        <p:spPr>
          <a:xfrm>
            <a:off x="609600" y="304800"/>
            <a:ext cx="7772400" cy="609600"/>
          </a:xfrm>
        </p:spPr>
        <p:txBody>
          <a:bodyPr/>
          <a:lstStyle/>
          <a:p>
            <a:pPr algn="ctr" eaLnBrk="1" hangingPunct="1"/>
            <a:r>
              <a:rPr lang="en-US" altLang="zh-CN" sz="3600" b="1">
                <a:solidFill>
                  <a:srgbClr val="040408"/>
                </a:solidFill>
                <a:latin typeface="Times New Roman" panose="02020603050405020304" pitchFamily="18" charset="0"/>
              </a:rPr>
              <a:t>α=</a:t>
            </a:r>
            <a:r>
              <a:rPr lang="en-US" altLang="zh-CN" sz="3600" b="1">
                <a:solidFill>
                  <a:srgbClr val="040408"/>
                </a:solidFill>
                <a:latin typeface="宋体" panose="02010600030101010101" pitchFamily="2" charset="-122"/>
              </a:rPr>
              <a:t>90</a:t>
            </a:r>
            <a:r>
              <a:rPr lang="en-US" altLang="zh-CN" sz="3600" b="1" baseline="30000">
                <a:solidFill>
                  <a:srgbClr val="040408"/>
                </a:solidFill>
                <a:latin typeface="宋体" panose="02010600030101010101" pitchFamily="2" charset="-122"/>
              </a:rPr>
              <a:t>0</a:t>
            </a:r>
          </a:p>
        </p:txBody>
      </p:sp>
      <p:sp>
        <p:nvSpPr>
          <p:cNvPr id="39940" name="Rectangle 129">
            <a:extLst>
              <a:ext uri="{FF2B5EF4-FFF2-40B4-BE49-F238E27FC236}">
                <a16:creationId xmlns:a16="http://schemas.microsoft.com/office/drawing/2014/main" id="{2390785B-DB9E-4BAE-9F4D-65B690C24F59}"/>
              </a:ext>
            </a:extLst>
          </p:cNvPr>
          <p:cNvSpPr>
            <a:spLocks noChangeArrowheads="1"/>
          </p:cNvSpPr>
          <p:nvPr/>
        </p:nvSpPr>
        <p:spPr bwMode="auto">
          <a:xfrm>
            <a:off x="111125" y="363538"/>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 </a:t>
            </a:r>
          </a:p>
          <a:p>
            <a:endParaRPr lang="en-US" altLang="zh-CN">
              <a:latin typeface="Times New Roman" panose="02020603050405020304" pitchFamily="18" charset="0"/>
            </a:endParaRPr>
          </a:p>
        </p:txBody>
      </p:sp>
      <p:sp>
        <p:nvSpPr>
          <p:cNvPr id="39941" name="Rectangle 255">
            <a:extLst>
              <a:ext uri="{FF2B5EF4-FFF2-40B4-BE49-F238E27FC236}">
                <a16:creationId xmlns:a16="http://schemas.microsoft.com/office/drawing/2014/main" id="{8B0077E8-3AD1-409A-BABA-B50908A19EE8}"/>
              </a:ext>
            </a:extLst>
          </p:cNvPr>
          <p:cNvSpPr>
            <a:spLocks noChangeArrowheads="1"/>
          </p:cNvSpPr>
          <p:nvPr/>
        </p:nvSpPr>
        <p:spPr bwMode="auto">
          <a:xfrm>
            <a:off x="111125" y="363538"/>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 </a:t>
            </a:r>
          </a:p>
          <a:p>
            <a:endParaRPr lang="en-US" altLang="zh-CN">
              <a:latin typeface="Times New Roman" panose="02020603050405020304" pitchFamily="18" charset="0"/>
            </a:endParaRPr>
          </a:p>
        </p:txBody>
      </p:sp>
      <p:graphicFrame>
        <p:nvGraphicFramePr>
          <p:cNvPr id="39938" name="Object 256">
            <a:extLst>
              <a:ext uri="{FF2B5EF4-FFF2-40B4-BE49-F238E27FC236}">
                <a16:creationId xmlns:a16="http://schemas.microsoft.com/office/drawing/2014/main" id="{0AA94976-DF69-4802-AEED-E0C07C41F688}"/>
              </a:ext>
            </a:extLst>
          </p:cNvPr>
          <p:cNvGraphicFramePr>
            <a:graphicFrameLocks noChangeAspect="1"/>
          </p:cNvGraphicFramePr>
          <p:nvPr/>
        </p:nvGraphicFramePr>
        <p:xfrm>
          <a:off x="914400" y="1143000"/>
          <a:ext cx="3276600" cy="1989138"/>
        </p:xfrm>
        <a:graphic>
          <a:graphicData uri="http://schemas.openxmlformats.org/presentationml/2006/ole">
            <mc:AlternateContent xmlns:mc="http://schemas.openxmlformats.org/markup-compatibility/2006">
              <mc:Choice xmlns:v="urn:schemas-microsoft-com:vml" Requires="v">
                <p:oleObj spid="_x0000_s40057" name="位图图像" r:id="rId3" imgW="2933333" imgH="1781424" progId="Paint.Picture">
                  <p:embed/>
                </p:oleObj>
              </mc:Choice>
              <mc:Fallback>
                <p:oleObj name="位图图像" r:id="rId3" imgW="2933333" imgH="1781424" progId="Paint.Picture">
                  <p:embed/>
                  <p:pic>
                    <p:nvPicPr>
                      <p:cNvPr id="0" name="Object 2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143000"/>
                        <a:ext cx="3276600"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2" name="Rectangle 475">
            <a:extLst>
              <a:ext uri="{FF2B5EF4-FFF2-40B4-BE49-F238E27FC236}">
                <a16:creationId xmlns:a16="http://schemas.microsoft.com/office/drawing/2014/main" id="{68CA8396-A95E-4BED-B79B-E7CE1080CA5E}"/>
              </a:ext>
            </a:extLst>
          </p:cNvPr>
          <p:cNvSpPr>
            <a:spLocks noChangeArrowheads="1"/>
          </p:cNvSpPr>
          <p:nvPr/>
        </p:nvSpPr>
        <p:spPr bwMode="auto">
          <a:xfrm>
            <a:off x="119063" y="301625"/>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 </a:t>
            </a:r>
          </a:p>
          <a:p>
            <a:endParaRPr lang="en-US" altLang="zh-CN">
              <a:latin typeface="Times New Roman" panose="02020603050405020304" pitchFamily="18" charset="0"/>
            </a:endParaRPr>
          </a:p>
        </p:txBody>
      </p:sp>
      <p:sp>
        <p:nvSpPr>
          <p:cNvPr id="201180" name="Rectangle 476">
            <a:extLst>
              <a:ext uri="{FF2B5EF4-FFF2-40B4-BE49-F238E27FC236}">
                <a16:creationId xmlns:a16="http://schemas.microsoft.com/office/drawing/2014/main" id="{9A4ACF77-D4A6-4499-9A81-6B9C2E33E9D4}"/>
              </a:ext>
            </a:extLst>
          </p:cNvPr>
          <p:cNvSpPr>
            <a:spLocks noChangeArrowheads="1"/>
          </p:cNvSpPr>
          <p:nvPr/>
        </p:nvSpPr>
        <p:spPr bwMode="auto">
          <a:xfrm>
            <a:off x="762000" y="3276600"/>
            <a:ext cx="411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ωt=90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-150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a:t>
            </a:r>
            <a:r>
              <a:rPr lang="zh-CN" altLang="en-US" sz="1600">
                <a:solidFill>
                  <a:srgbClr val="040408"/>
                </a:solidFill>
                <a:latin typeface="宋体" panose="02010600030101010101" pitchFamily="2" charset="-122"/>
              </a:rPr>
              <a:t>时 </a:t>
            </a:r>
            <a:r>
              <a:rPr lang="en-US" altLang="zh-CN" sz="1600">
                <a:solidFill>
                  <a:srgbClr val="040408"/>
                </a:solidFill>
                <a:latin typeface="宋体" panose="02010600030101010101" pitchFamily="2" charset="-122"/>
              </a:rPr>
              <a:t>VT1,VT6</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u</a:t>
            </a:r>
            <a:r>
              <a:rPr lang="en-US" altLang="zh-CN" sz="2000" baseline="-30000">
                <a:solidFill>
                  <a:srgbClr val="040408"/>
                </a:solidFill>
                <a:latin typeface="宋体" panose="02010600030101010101" pitchFamily="2" charset="-122"/>
              </a:rPr>
              <a:t>AB</a:t>
            </a:r>
            <a:r>
              <a:rPr lang="en-US" altLang="zh-CN" sz="1600">
                <a:solidFill>
                  <a:srgbClr val="040408"/>
                </a:solidFill>
                <a:latin typeface="宋体" panose="02010600030101010101" pitchFamily="2" charset="-122"/>
              </a:rPr>
              <a:t>/</a:t>
            </a:r>
            <a:r>
              <a:rPr lang="en-US" altLang="zh-CN" sz="1600">
                <a:solidFill>
                  <a:srgbClr val="000000"/>
                </a:solidFill>
                <a:latin typeface="宋体" panose="02010600030101010101" pitchFamily="2" charset="-122"/>
              </a:rPr>
              <a:t>2</a:t>
            </a:r>
            <a:r>
              <a:rPr lang="en-US" altLang="zh-CN" sz="1600">
                <a:solidFill>
                  <a:srgbClr val="040408"/>
                </a:solidFill>
                <a:latin typeface="宋体" panose="02010600030101010101" pitchFamily="2" charset="-122"/>
              </a:rPr>
              <a:t> </a:t>
            </a:r>
          </a:p>
        </p:txBody>
      </p:sp>
      <p:sp>
        <p:nvSpPr>
          <p:cNvPr id="201181" name="Rectangle 477">
            <a:extLst>
              <a:ext uri="{FF2B5EF4-FFF2-40B4-BE49-F238E27FC236}">
                <a16:creationId xmlns:a16="http://schemas.microsoft.com/office/drawing/2014/main" id="{B17E6A99-2B3A-4322-BCC2-916DE5A44E09}"/>
              </a:ext>
            </a:extLst>
          </p:cNvPr>
          <p:cNvSpPr>
            <a:spLocks noChangeArrowheads="1"/>
          </p:cNvSpPr>
          <p:nvPr/>
        </p:nvSpPr>
        <p:spPr bwMode="auto">
          <a:xfrm>
            <a:off x="762000" y="3810000"/>
            <a:ext cx="441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ωt=150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-210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VT2</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u</a:t>
            </a:r>
            <a:r>
              <a:rPr lang="en-US" altLang="zh-CN" sz="2000" baseline="-30000">
                <a:solidFill>
                  <a:srgbClr val="040408"/>
                </a:solidFill>
                <a:latin typeface="宋体" panose="02010600030101010101" pitchFamily="2" charset="-122"/>
              </a:rPr>
              <a:t>AC </a:t>
            </a:r>
            <a:r>
              <a:rPr lang="en-US" altLang="zh-CN" sz="1600">
                <a:solidFill>
                  <a:srgbClr val="040408"/>
                </a:solidFill>
                <a:latin typeface="宋体" panose="02010600030101010101" pitchFamily="2" charset="-122"/>
              </a:rPr>
              <a:t>/</a:t>
            </a:r>
            <a:r>
              <a:rPr lang="en-US" altLang="zh-CN" sz="1600">
                <a:solidFill>
                  <a:srgbClr val="000000"/>
                </a:solidFill>
                <a:latin typeface="宋体" panose="02010600030101010101" pitchFamily="2" charset="-122"/>
              </a:rPr>
              <a:t>2</a:t>
            </a:r>
            <a:endParaRPr lang="en-US" altLang="zh-CN" sz="2000">
              <a:latin typeface="Times New Roman" panose="02020603050405020304" pitchFamily="18" charset="0"/>
            </a:endParaRPr>
          </a:p>
        </p:txBody>
      </p:sp>
      <p:sp>
        <p:nvSpPr>
          <p:cNvPr id="201182" name="Rectangle 478">
            <a:extLst>
              <a:ext uri="{FF2B5EF4-FFF2-40B4-BE49-F238E27FC236}">
                <a16:creationId xmlns:a16="http://schemas.microsoft.com/office/drawing/2014/main" id="{3356FAE8-80D3-4F83-8CB0-2DF19948FED9}"/>
              </a:ext>
            </a:extLst>
          </p:cNvPr>
          <p:cNvSpPr>
            <a:spLocks noChangeArrowheads="1"/>
          </p:cNvSpPr>
          <p:nvPr/>
        </p:nvSpPr>
        <p:spPr bwMode="auto">
          <a:xfrm>
            <a:off x="762000" y="4419600"/>
            <a:ext cx="411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ωt=210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-270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VT2</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VT3</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=0</a:t>
            </a:r>
            <a:endParaRPr lang="en-US" altLang="zh-CN" sz="1600">
              <a:latin typeface="Times New Roman" panose="02020603050405020304" pitchFamily="18" charset="0"/>
            </a:endParaRPr>
          </a:p>
        </p:txBody>
      </p:sp>
      <p:sp>
        <p:nvSpPr>
          <p:cNvPr id="201183" name="Rectangle 479">
            <a:extLst>
              <a:ext uri="{FF2B5EF4-FFF2-40B4-BE49-F238E27FC236}">
                <a16:creationId xmlns:a16="http://schemas.microsoft.com/office/drawing/2014/main" id="{749E82A7-2B28-4433-9640-070030175914}"/>
              </a:ext>
            </a:extLst>
          </p:cNvPr>
          <p:cNvSpPr>
            <a:spLocks noChangeArrowheads="1"/>
          </p:cNvSpPr>
          <p:nvPr/>
        </p:nvSpPr>
        <p:spPr bwMode="auto">
          <a:xfrm>
            <a:off x="762000" y="4921250"/>
            <a:ext cx="441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ωt=270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-330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VT3</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VT4</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-u</a:t>
            </a:r>
            <a:r>
              <a:rPr lang="en-US" altLang="zh-CN" sz="2000" baseline="-30000">
                <a:solidFill>
                  <a:srgbClr val="040408"/>
                </a:solidFill>
                <a:latin typeface="宋体" panose="02010600030101010101" pitchFamily="2" charset="-122"/>
              </a:rPr>
              <a:t>AB</a:t>
            </a:r>
            <a:r>
              <a:rPr lang="en-US" altLang="zh-CN" sz="1600">
                <a:solidFill>
                  <a:srgbClr val="040408"/>
                </a:solidFill>
                <a:latin typeface="宋体" panose="02010600030101010101" pitchFamily="2" charset="-122"/>
              </a:rPr>
              <a:t>/</a:t>
            </a:r>
            <a:r>
              <a:rPr lang="en-US" altLang="zh-CN" sz="1600">
                <a:solidFill>
                  <a:srgbClr val="000000"/>
                </a:solidFill>
                <a:latin typeface="宋体" panose="02010600030101010101" pitchFamily="2" charset="-122"/>
              </a:rPr>
              <a:t>2</a:t>
            </a:r>
            <a:r>
              <a:rPr lang="en-US" altLang="zh-CN" sz="1600">
                <a:solidFill>
                  <a:srgbClr val="040408"/>
                </a:solidFill>
                <a:latin typeface="宋体" panose="02010600030101010101" pitchFamily="2" charset="-122"/>
              </a:rPr>
              <a:t> </a:t>
            </a:r>
          </a:p>
        </p:txBody>
      </p:sp>
      <p:sp>
        <p:nvSpPr>
          <p:cNvPr id="201184" name="Rectangle 480">
            <a:extLst>
              <a:ext uri="{FF2B5EF4-FFF2-40B4-BE49-F238E27FC236}">
                <a16:creationId xmlns:a16="http://schemas.microsoft.com/office/drawing/2014/main" id="{82AE481D-3587-425E-9EC5-A431ACBD14A1}"/>
              </a:ext>
            </a:extLst>
          </p:cNvPr>
          <p:cNvSpPr>
            <a:spLocks noChangeArrowheads="1"/>
          </p:cNvSpPr>
          <p:nvPr/>
        </p:nvSpPr>
        <p:spPr bwMode="auto">
          <a:xfrm>
            <a:off x="762000" y="5410200"/>
            <a:ext cx="441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ωt=330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-390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VT4</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VT5</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-u</a:t>
            </a:r>
            <a:r>
              <a:rPr lang="en-US" altLang="zh-CN" sz="2000" baseline="-30000">
                <a:solidFill>
                  <a:srgbClr val="040408"/>
                </a:solidFill>
                <a:latin typeface="宋体" panose="02010600030101010101" pitchFamily="2" charset="-122"/>
              </a:rPr>
              <a:t>AC </a:t>
            </a:r>
            <a:r>
              <a:rPr lang="en-US" altLang="zh-CN" sz="1600">
                <a:solidFill>
                  <a:srgbClr val="040408"/>
                </a:solidFill>
                <a:latin typeface="宋体" panose="02010600030101010101" pitchFamily="2" charset="-122"/>
              </a:rPr>
              <a:t>/</a:t>
            </a:r>
            <a:r>
              <a:rPr lang="en-US" altLang="zh-CN" sz="1600">
                <a:solidFill>
                  <a:srgbClr val="000000"/>
                </a:solidFill>
                <a:latin typeface="宋体" panose="02010600030101010101" pitchFamily="2" charset="-122"/>
              </a:rPr>
              <a:t>2</a:t>
            </a:r>
          </a:p>
        </p:txBody>
      </p:sp>
      <p:sp>
        <p:nvSpPr>
          <p:cNvPr id="201185" name="Rectangle 481">
            <a:extLst>
              <a:ext uri="{FF2B5EF4-FFF2-40B4-BE49-F238E27FC236}">
                <a16:creationId xmlns:a16="http://schemas.microsoft.com/office/drawing/2014/main" id="{0DA48D6C-006B-462D-8534-1169FA26801C}"/>
              </a:ext>
            </a:extLst>
          </p:cNvPr>
          <p:cNvSpPr>
            <a:spLocks noChangeArrowheads="1"/>
          </p:cNvSpPr>
          <p:nvPr/>
        </p:nvSpPr>
        <p:spPr bwMode="auto">
          <a:xfrm>
            <a:off x="762000" y="5867400"/>
            <a:ext cx="457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ωt=390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-450</a:t>
            </a:r>
            <a:r>
              <a:rPr lang="en-US" altLang="zh-CN" sz="1600" baseline="30000">
                <a:solidFill>
                  <a:srgbClr val="040408"/>
                </a:solidFill>
                <a:latin typeface="宋体" panose="02010600030101010101" pitchFamily="2" charset="-122"/>
              </a:rPr>
              <a:t>0</a:t>
            </a:r>
            <a:r>
              <a:rPr lang="en-US" altLang="zh-CN" sz="1600">
                <a:solidFill>
                  <a:srgbClr val="040408"/>
                </a:solidFill>
                <a:latin typeface="宋体" panose="02010600030101010101" pitchFamily="2" charset="-122"/>
              </a:rPr>
              <a:t> VT5</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VT6</a:t>
            </a:r>
            <a:r>
              <a:rPr lang="zh-CN" altLang="en-US" sz="1600">
                <a:solidFill>
                  <a:srgbClr val="040408"/>
                </a:solidFill>
                <a:latin typeface="宋体" panose="02010600030101010101" pitchFamily="2" charset="-122"/>
              </a:rPr>
              <a:t>导通， </a:t>
            </a:r>
            <a:r>
              <a:rPr lang="en-US" altLang="zh-CN" sz="1600">
                <a:solidFill>
                  <a:srgbClr val="040408"/>
                </a:solidFill>
                <a:latin typeface="宋体" panose="02010600030101010101" pitchFamily="2" charset="-122"/>
              </a:rPr>
              <a:t>u</a:t>
            </a:r>
            <a:r>
              <a:rPr lang="en-US" altLang="zh-CN" sz="2000" baseline="-30000">
                <a:solidFill>
                  <a:srgbClr val="040408"/>
                </a:solidFill>
                <a:latin typeface="宋体" panose="02010600030101010101" pitchFamily="2" charset="-122"/>
              </a:rPr>
              <a:t>RA</a:t>
            </a:r>
            <a:r>
              <a:rPr lang="en-US" altLang="zh-CN" sz="1600">
                <a:solidFill>
                  <a:srgbClr val="040408"/>
                </a:solidFill>
                <a:latin typeface="宋体" panose="02010600030101010101" pitchFamily="2" charset="-122"/>
              </a:rPr>
              <a:t>= 0</a:t>
            </a:r>
            <a:endParaRPr lang="en-US" altLang="zh-CN" sz="1600">
              <a:solidFill>
                <a:srgbClr val="000000"/>
              </a:solidFill>
              <a:latin typeface="宋体" panose="02010600030101010101" pitchFamily="2" charset="-122"/>
            </a:endParaRPr>
          </a:p>
        </p:txBody>
      </p:sp>
      <p:grpSp>
        <p:nvGrpSpPr>
          <p:cNvPr id="2" name="Group 700">
            <a:extLst>
              <a:ext uri="{FF2B5EF4-FFF2-40B4-BE49-F238E27FC236}">
                <a16:creationId xmlns:a16="http://schemas.microsoft.com/office/drawing/2014/main" id="{B7565324-A520-42A3-86EB-762E70412412}"/>
              </a:ext>
            </a:extLst>
          </p:cNvPr>
          <p:cNvGrpSpPr>
            <a:grpSpLocks/>
          </p:cNvGrpSpPr>
          <p:nvPr/>
        </p:nvGrpSpPr>
        <p:grpSpPr bwMode="auto">
          <a:xfrm>
            <a:off x="5162550" y="5141913"/>
            <a:ext cx="3609975" cy="944562"/>
            <a:chOff x="3252" y="3239"/>
            <a:chExt cx="2274" cy="595"/>
          </a:xfrm>
        </p:grpSpPr>
        <p:sp>
          <p:nvSpPr>
            <p:cNvPr id="40051" name="Freeform 597">
              <a:extLst>
                <a:ext uri="{FF2B5EF4-FFF2-40B4-BE49-F238E27FC236}">
                  <a16:creationId xmlns:a16="http://schemas.microsoft.com/office/drawing/2014/main" id="{DD439BB7-831C-4579-A6BB-333E6966D03A}"/>
                </a:ext>
              </a:extLst>
            </p:cNvPr>
            <p:cNvSpPr>
              <a:spLocks/>
            </p:cNvSpPr>
            <p:nvPr/>
          </p:nvSpPr>
          <p:spPr bwMode="auto">
            <a:xfrm>
              <a:off x="3528" y="3406"/>
              <a:ext cx="1998" cy="294"/>
            </a:xfrm>
            <a:custGeom>
              <a:avLst/>
              <a:gdLst>
                <a:gd name="T0" fmla="*/ 0 w 2721"/>
                <a:gd name="T1" fmla="*/ 502 h 996"/>
                <a:gd name="T2" fmla="*/ 55 w 2721"/>
                <a:gd name="T3" fmla="*/ 401 h 996"/>
                <a:gd name="T4" fmla="*/ 108 w 2721"/>
                <a:gd name="T5" fmla="*/ 303 h 996"/>
                <a:gd name="T6" fmla="*/ 168 w 2721"/>
                <a:gd name="T7" fmla="*/ 216 h 996"/>
                <a:gd name="T8" fmla="*/ 220 w 2721"/>
                <a:gd name="T9" fmla="*/ 142 h 996"/>
                <a:gd name="T10" fmla="*/ 273 w 2721"/>
                <a:gd name="T11" fmla="*/ 80 h 996"/>
                <a:gd name="T12" fmla="*/ 326 w 2721"/>
                <a:gd name="T13" fmla="*/ 36 h 996"/>
                <a:gd name="T14" fmla="*/ 379 w 2721"/>
                <a:gd name="T15" fmla="*/ 5 h 996"/>
                <a:gd name="T16" fmla="*/ 439 w 2721"/>
                <a:gd name="T17" fmla="*/ 0 h 996"/>
                <a:gd name="T18" fmla="*/ 492 w 2721"/>
                <a:gd name="T19" fmla="*/ 15 h 996"/>
                <a:gd name="T20" fmla="*/ 547 w 2721"/>
                <a:gd name="T21" fmla="*/ 46 h 996"/>
                <a:gd name="T22" fmla="*/ 600 w 2721"/>
                <a:gd name="T23" fmla="*/ 96 h 996"/>
                <a:gd name="T24" fmla="*/ 652 w 2721"/>
                <a:gd name="T25" fmla="*/ 164 h 996"/>
                <a:gd name="T26" fmla="*/ 705 w 2721"/>
                <a:gd name="T27" fmla="*/ 243 h 996"/>
                <a:gd name="T28" fmla="*/ 765 w 2721"/>
                <a:gd name="T29" fmla="*/ 329 h 996"/>
                <a:gd name="T30" fmla="*/ 818 w 2721"/>
                <a:gd name="T31" fmla="*/ 428 h 996"/>
                <a:gd name="T32" fmla="*/ 873 w 2721"/>
                <a:gd name="T33" fmla="*/ 528 h 996"/>
                <a:gd name="T34" fmla="*/ 926 w 2721"/>
                <a:gd name="T35" fmla="*/ 629 h 996"/>
                <a:gd name="T36" fmla="*/ 979 w 2721"/>
                <a:gd name="T37" fmla="*/ 720 h 996"/>
                <a:gd name="T38" fmla="*/ 1039 w 2721"/>
                <a:gd name="T39" fmla="*/ 804 h 996"/>
                <a:gd name="T40" fmla="*/ 1091 w 2721"/>
                <a:gd name="T41" fmla="*/ 879 h 996"/>
                <a:gd name="T42" fmla="*/ 1144 w 2721"/>
                <a:gd name="T43" fmla="*/ 936 h 996"/>
                <a:gd name="T44" fmla="*/ 1197 w 2721"/>
                <a:gd name="T45" fmla="*/ 975 h 996"/>
                <a:gd name="T46" fmla="*/ 1252 w 2721"/>
                <a:gd name="T47" fmla="*/ 994 h 996"/>
                <a:gd name="T48" fmla="*/ 1310 w 2721"/>
                <a:gd name="T49" fmla="*/ 996 h 996"/>
                <a:gd name="T50" fmla="*/ 1365 w 2721"/>
                <a:gd name="T51" fmla="*/ 975 h 996"/>
                <a:gd name="T52" fmla="*/ 1418 w 2721"/>
                <a:gd name="T53" fmla="*/ 941 h 996"/>
                <a:gd name="T54" fmla="*/ 1471 w 2721"/>
                <a:gd name="T55" fmla="*/ 884 h 996"/>
                <a:gd name="T56" fmla="*/ 1523 w 2721"/>
                <a:gd name="T57" fmla="*/ 814 h 996"/>
                <a:gd name="T58" fmla="*/ 1576 w 2721"/>
                <a:gd name="T59" fmla="*/ 730 h 996"/>
                <a:gd name="T60" fmla="*/ 1636 w 2721"/>
                <a:gd name="T61" fmla="*/ 636 h 996"/>
                <a:gd name="T62" fmla="*/ 1689 w 2721"/>
                <a:gd name="T63" fmla="*/ 540 h 996"/>
                <a:gd name="T64" fmla="*/ 1744 w 2721"/>
                <a:gd name="T65" fmla="*/ 440 h 996"/>
                <a:gd name="T66" fmla="*/ 1797 w 2721"/>
                <a:gd name="T67" fmla="*/ 344 h 996"/>
                <a:gd name="T68" fmla="*/ 1850 w 2721"/>
                <a:gd name="T69" fmla="*/ 250 h 996"/>
                <a:gd name="T70" fmla="*/ 1910 w 2721"/>
                <a:gd name="T71" fmla="*/ 173 h 996"/>
                <a:gd name="T72" fmla="*/ 1962 w 2721"/>
                <a:gd name="T73" fmla="*/ 101 h 996"/>
                <a:gd name="T74" fmla="*/ 2015 w 2721"/>
                <a:gd name="T75" fmla="*/ 48 h 996"/>
                <a:gd name="T76" fmla="*/ 2070 w 2721"/>
                <a:gd name="T77" fmla="*/ 15 h 996"/>
                <a:gd name="T78" fmla="*/ 2123 w 2721"/>
                <a:gd name="T79" fmla="*/ 0 h 996"/>
                <a:gd name="T80" fmla="*/ 2181 w 2721"/>
                <a:gd name="T81" fmla="*/ 5 h 996"/>
                <a:gd name="T82" fmla="*/ 2236 w 2721"/>
                <a:gd name="T83" fmla="*/ 32 h 996"/>
                <a:gd name="T84" fmla="*/ 2289 w 2721"/>
                <a:gd name="T85" fmla="*/ 70 h 996"/>
                <a:gd name="T86" fmla="*/ 2342 w 2721"/>
                <a:gd name="T87" fmla="*/ 132 h 996"/>
                <a:gd name="T88" fmla="*/ 2394 w 2721"/>
                <a:gd name="T89" fmla="*/ 207 h 996"/>
                <a:gd name="T90" fmla="*/ 2450 w 2721"/>
                <a:gd name="T91" fmla="*/ 296 h 996"/>
                <a:gd name="T92" fmla="*/ 2507 w 2721"/>
                <a:gd name="T93" fmla="*/ 387 h 996"/>
                <a:gd name="T94" fmla="*/ 2562 w 2721"/>
                <a:gd name="T95" fmla="*/ 488 h 996"/>
                <a:gd name="T96" fmla="*/ 2615 w 2721"/>
                <a:gd name="T97" fmla="*/ 584 h 996"/>
                <a:gd name="T98" fmla="*/ 2668 w 2721"/>
                <a:gd name="T99" fmla="*/ 682 h 996"/>
                <a:gd name="T100" fmla="*/ 2721 w 2721"/>
                <a:gd name="T101" fmla="*/ 768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502"/>
                  </a:moveTo>
                  <a:lnTo>
                    <a:pt x="55" y="401"/>
                  </a:lnTo>
                  <a:lnTo>
                    <a:pt x="108" y="303"/>
                  </a:lnTo>
                  <a:lnTo>
                    <a:pt x="168" y="216"/>
                  </a:lnTo>
                  <a:lnTo>
                    <a:pt x="220" y="142"/>
                  </a:lnTo>
                  <a:lnTo>
                    <a:pt x="273" y="80"/>
                  </a:lnTo>
                  <a:lnTo>
                    <a:pt x="326" y="36"/>
                  </a:lnTo>
                  <a:lnTo>
                    <a:pt x="379" y="5"/>
                  </a:lnTo>
                  <a:lnTo>
                    <a:pt x="439" y="0"/>
                  </a:lnTo>
                  <a:lnTo>
                    <a:pt x="492" y="15"/>
                  </a:lnTo>
                  <a:lnTo>
                    <a:pt x="547" y="46"/>
                  </a:lnTo>
                  <a:lnTo>
                    <a:pt x="600" y="96"/>
                  </a:lnTo>
                  <a:lnTo>
                    <a:pt x="652" y="164"/>
                  </a:lnTo>
                  <a:lnTo>
                    <a:pt x="705" y="243"/>
                  </a:lnTo>
                  <a:lnTo>
                    <a:pt x="765" y="329"/>
                  </a:lnTo>
                  <a:lnTo>
                    <a:pt x="818" y="428"/>
                  </a:lnTo>
                  <a:lnTo>
                    <a:pt x="873" y="528"/>
                  </a:lnTo>
                  <a:lnTo>
                    <a:pt x="926" y="629"/>
                  </a:lnTo>
                  <a:lnTo>
                    <a:pt x="979" y="720"/>
                  </a:lnTo>
                  <a:lnTo>
                    <a:pt x="1039" y="804"/>
                  </a:lnTo>
                  <a:lnTo>
                    <a:pt x="1091" y="879"/>
                  </a:lnTo>
                  <a:lnTo>
                    <a:pt x="1144" y="936"/>
                  </a:lnTo>
                  <a:lnTo>
                    <a:pt x="1197" y="975"/>
                  </a:lnTo>
                  <a:lnTo>
                    <a:pt x="1252" y="994"/>
                  </a:lnTo>
                  <a:lnTo>
                    <a:pt x="1310" y="996"/>
                  </a:lnTo>
                  <a:lnTo>
                    <a:pt x="1365" y="975"/>
                  </a:lnTo>
                  <a:lnTo>
                    <a:pt x="1418" y="941"/>
                  </a:lnTo>
                  <a:lnTo>
                    <a:pt x="1471" y="884"/>
                  </a:lnTo>
                  <a:lnTo>
                    <a:pt x="1523" y="814"/>
                  </a:lnTo>
                  <a:lnTo>
                    <a:pt x="1576" y="730"/>
                  </a:lnTo>
                  <a:lnTo>
                    <a:pt x="1636" y="636"/>
                  </a:lnTo>
                  <a:lnTo>
                    <a:pt x="1689" y="540"/>
                  </a:lnTo>
                  <a:lnTo>
                    <a:pt x="1744" y="440"/>
                  </a:lnTo>
                  <a:lnTo>
                    <a:pt x="1797" y="344"/>
                  </a:lnTo>
                  <a:lnTo>
                    <a:pt x="1850" y="250"/>
                  </a:lnTo>
                  <a:lnTo>
                    <a:pt x="1910" y="173"/>
                  </a:lnTo>
                  <a:lnTo>
                    <a:pt x="1962" y="101"/>
                  </a:lnTo>
                  <a:lnTo>
                    <a:pt x="2015" y="48"/>
                  </a:lnTo>
                  <a:lnTo>
                    <a:pt x="2070" y="15"/>
                  </a:lnTo>
                  <a:lnTo>
                    <a:pt x="2123" y="0"/>
                  </a:lnTo>
                  <a:lnTo>
                    <a:pt x="2181" y="5"/>
                  </a:lnTo>
                  <a:lnTo>
                    <a:pt x="2236" y="32"/>
                  </a:lnTo>
                  <a:lnTo>
                    <a:pt x="2289" y="70"/>
                  </a:lnTo>
                  <a:lnTo>
                    <a:pt x="2342" y="132"/>
                  </a:lnTo>
                  <a:lnTo>
                    <a:pt x="2394" y="207"/>
                  </a:lnTo>
                  <a:lnTo>
                    <a:pt x="2450" y="296"/>
                  </a:lnTo>
                  <a:lnTo>
                    <a:pt x="2507" y="387"/>
                  </a:lnTo>
                  <a:lnTo>
                    <a:pt x="2562" y="488"/>
                  </a:lnTo>
                  <a:lnTo>
                    <a:pt x="2615" y="584"/>
                  </a:lnTo>
                  <a:lnTo>
                    <a:pt x="2668" y="682"/>
                  </a:lnTo>
                  <a:lnTo>
                    <a:pt x="2721" y="768"/>
                  </a:lnTo>
                </a:path>
              </a:pathLst>
            </a:custGeom>
            <a:noFill/>
            <a:ln w="19050">
              <a:solidFill>
                <a:srgbClr val="040408"/>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0052" name="Group 598">
              <a:extLst>
                <a:ext uri="{FF2B5EF4-FFF2-40B4-BE49-F238E27FC236}">
                  <a16:creationId xmlns:a16="http://schemas.microsoft.com/office/drawing/2014/main" id="{AB5B6FEA-CF5D-4481-A1AF-0037B58B9ECB}"/>
                </a:ext>
              </a:extLst>
            </p:cNvPr>
            <p:cNvGrpSpPr>
              <a:grpSpLocks/>
            </p:cNvGrpSpPr>
            <p:nvPr/>
          </p:nvGrpSpPr>
          <p:grpSpPr bwMode="auto">
            <a:xfrm>
              <a:off x="3252" y="3239"/>
              <a:ext cx="2257" cy="595"/>
              <a:chOff x="1250" y="8295"/>
              <a:chExt cx="5642" cy="1662"/>
            </a:xfrm>
          </p:grpSpPr>
          <p:grpSp>
            <p:nvGrpSpPr>
              <p:cNvPr id="40053" name="Group 599">
                <a:extLst>
                  <a:ext uri="{FF2B5EF4-FFF2-40B4-BE49-F238E27FC236}">
                    <a16:creationId xmlns:a16="http://schemas.microsoft.com/office/drawing/2014/main" id="{72B77F2E-3098-4650-9878-6880D4B9FB81}"/>
                  </a:ext>
                </a:extLst>
              </p:cNvPr>
              <p:cNvGrpSpPr>
                <a:grpSpLocks/>
              </p:cNvGrpSpPr>
              <p:nvPr/>
            </p:nvGrpSpPr>
            <p:grpSpPr bwMode="auto">
              <a:xfrm>
                <a:off x="1672" y="8427"/>
                <a:ext cx="5220" cy="1530"/>
                <a:chOff x="1830" y="1380"/>
                <a:chExt cx="4904" cy="1815"/>
              </a:xfrm>
            </p:grpSpPr>
            <p:sp>
              <p:nvSpPr>
                <p:cNvPr id="40055" name="Line 600">
                  <a:extLst>
                    <a:ext uri="{FF2B5EF4-FFF2-40B4-BE49-F238E27FC236}">
                      <a16:creationId xmlns:a16="http://schemas.microsoft.com/office/drawing/2014/main" id="{116065A3-CCE8-4D30-AF4C-23C84DFBBDB3}"/>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056" name="Line 601">
                  <a:extLst>
                    <a:ext uri="{FF2B5EF4-FFF2-40B4-BE49-F238E27FC236}">
                      <a16:creationId xmlns:a16="http://schemas.microsoft.com/office/drawing/2014/main" id="{12E1286D-AB00-41BF-86B9-D5372A582EC4}"/>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0054" name="Rectangle 602">
                <a:extLst>
                  <a:ext uri="{FF2B5EF4-FFF2-40B4-BE49-F238E27FC236}">
                    <a16:creationId xmlns:a16="http://schemas.microsoft.com/office/drawing/2014/main" id="{47C8AACB-858E-4F96-8640-B17D396A5153}"/>
                  </a:ext>
                </a:extLst>
              </p:cNvPr>
              <p:cNvSpPr>
                <a:spLocks noChangeArrowheads="1"/>
              </p:cNvSpPr>
              <p:nvPr/>
            </p:nvSpPr>
            <p:spPr bwMode="auto">
              <a:xfrm>
                <a:off x="1250" y="8295"/>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uan</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grpSp>
        <p:nvGrpSpPr>
          <p:cNvPr id="5" name="Group 618">
            <a:extLst>
              <a:ext uri="{FF2B5EF4-FFF2-40B4-BE49-F238E27FC236}">
                <a16:creationId xmlns:a16="http://schemas.microsoft.com/office/drawing/2014/main" id="{062D0CE4-47A3-4A7A-9F66-BCBFBBA0D5A5}"/>
              </a:ext>
            </a:extLst>
          </p:cNvPr>
          <p:cNvGrpSpPr>
            <a:grpSpLocks/>
          </p:cNvGrpSpPr>
          <p:nvPr/>
        </p:nvGrpSpPr>
        <p:grpSpPr bwMode="auto">
          <a:xfrm>
            <a:off x="5324475" y="930275"/>
            <a:ext cx="3494088" cy="1758950"/>
            <a:chOff x="1650" y="1095"/>
            <a:chExt cx="5502" cy="2770"/>
          </a:xfrm>
        </p:grpSpPr>
        <p:grpSp>
          <p:nvGrpSpPr>
            <p:cNvPr id="40038" name="Group 619">
              <a:extLst>
                <a:ext uri="{FF2B5EF4-FFF2-40B4-BE49-F238E27FC236}">
                  <a16:creationId xmlns:a16="http://schemas.microsoft.com/office/drawing/2014/main" id="{9A1C3B7D-9AD2-41E0-9079-7F0D40856037}"/>
                </a:ext>
              </a:extLst>
            </p:cNvPr>
            <p:cNvGrpSpPr>
              <a:grpSpLocks/>
            </p:cNvGrpSpPr>
            <p:nvPr/>
          </p:nvGrpSpPr>
          <p:grpSpPr bwMode="auto">
            <a:xfrm>
              <a:off x="2060" y="1662"/>
              <a:ext cx="4700" cy="1341"/>
              <a:chOff x="2060" y="1662"/>
              <a:chExt cx="4176" cy="1341"/>
            </a:xfrm>
          </p:grpSpPr>
          <p:sp>
            <p:nvSpPr>
              <p:cNvPr id="40048" name="Freeform 620">
                <a:extLst>
                  <a:ext uri="{FF2B5EF4-FFF2-40B4-BE49-F238E27FC236}">
                    <a16:creationId xmlns:a16="http://schemas.microsoft.com/office/drawing/2014/main" id="{83C3E655-F689-491E-A3BB-C66167D2147A}"/>
                  </a:ext>
                </a:extLst>
              </p:cNvPr>
              <p:cNvSpPr>
                <a:spLocks/>
              </p:cNvSpPr>
              <p:nvPr/>
            </p:nvSpPr>
            <p:spPr bwMode="auto">
              <a:xfrm>
                <a:off x="2060" y="1662"/>
                <a:ext cx="4176" cy="1341"/>
              </a:xfrm>
              <a:custGeom>
                <a:avLst/>
                <a:gdLst>
                  <a:gd name="T0" fmla="*/ 0 w 2721"/>
                  <a:gd name="T1" fmla="*/ 502 h 996"/>
                  <a:gd name="T2" fmla="*/ 55 w 2721"/>
                  <a:gd name="T3" fmla="*/ 401 h 996"/>
                  <a:gd name="T4" fmla="*/ 108 w 2721"/>
                  <a:gd name="T5" fmla="*/ 303 h 996"/>
                  <a:gd name="T6" fmla="*/ 168 w 2721"/>
                  <a:gd name="T7" fmla="*/ 216 h 996"/>
                  <a:gd name="T8" fmla="*/ 220 w 2721"/>
                  <a:gd name="T9" fmla="*/ 142 h 996"/>
                  <a:gd name="T10" fmla="*/ 273 w 2721"/>
                  <a:gd name="T11" fmla="*/ 80 h 996"/>
                  <a:gd name="T12" fmla="*/ 326 w 2721"/>
                  <a:gd name="T13" fmla="*/ 36 h 996"/>
                  <a:gd name="T14" fmla="*/ 379 w 2721"/>
                  <a:gd name="T15" fmla="*/ 5 h 996"/>
                  <a:gd name="T16" fmla="*/ 439 w 2721"/>
                  <a:gd name="T17" fmla="*/ 0 h 996"/>
                  <a:gd name="T18" fmla="*/ 492 w 2721"/>
                  <a:gd name="T19" fmla="*/ 15 h 996"/>
                  <a:gd name="T20" fmla="*/ 547 w 2721"/>
                  <a:gd name="T21" fmla="*/ 46 h 996"/>
                  <a:gd name="T22" fmla="*/ 600 w 2721"/>
                  <a:gd name="T23" fmla="*/ 96 h 996"/>
                  <a:gd name="T24" fmla="*/ 652 w 2721"/>
                  <a:gd name="T25" fmla="*/ 164 h 996"/>
                  <a:gd name="T26" fmla="*/ 705 w 2721"/>
                  <a:gd name="T27" fmla="*/ 243 h 996"/>
                  <a:gd name="T28" fmla="*/ 765 w 2721"/>
                  <a:gd name="T29" fmla="*/ 329 h 996"/>
                  <a:gd name="T30" fmla="*/ 818 w 2721"/>
                  <a:gd name="T31" fmla="*/ 428 h 996"/>
                  <a:gd name="T32" fmla="*/ 873 w 2721"/>
                  <a:gd name="T33" fmla="*/ 528 h 996"/>
                  <a:gd name="T34" fmla="*/ 926 w 2721"/>
                  <a:gd name="T35" fmla="*/ 629 h 996"/>
                  <a:gd name="T36" fmla="*/ 979 w 2721"/>
                  <a:gd name="T37" fmla="*/ 720 h 996"/>
                  <a:gd name="T38" fmla="*/ 1039 w 2721"/>
                  <a:gd name="T39" fmla="*/ 804 h 996"/>
                  <a:gd name="T40" fmla="*/ 1091 w 2721"/>
                  <a:gd name="T41" fmla="*/ 879 h 996"/>
                  <a:gd name="T42" fmla="*/ 1144 w 2721"/>
                  <a:gd name="T43" fmla="*/ 936 h 996"/>
                  <a:gd name="T44" fmla="*/ 1197 w 2721"/>
                  <a:gd name="T45" fmla="*/ 975 h 996"/>
                  <a:gd name="T46" fmla="*/ 1252 w 2721"/>
                  <a:gd name="T47" fmla="*/ 994 h 996"/>
                  <a:gd name="T48" fmla="*/ 1310 w 2721"/>
                  <a:gd name="T49" fmla="*/ 996 h 996"/>
                  <a:gd name="T50" fmla="*/ 1365 w 2721"/>
                  <a:gd name="T51" fmla="*/ 975 h 996"/>
                  <a:gd name="T52" fmla="*/ 1418 w 2721"/>
                  <a:gd name="T53" fmla="*/ 941 h 996"/>
                  <a:gd name="T54" fmla="*/ 1471 w 2721"/>
                  <a:gd name="T55" fmla="*/ 884 h 996"/>
                  <a:gd name="T56" fmla="*/ 1523 w 2721"/>
                  <a:gd name="T57" fmla="*/ 814 h 996"/>
                  <a:gd name="T58" fmla="*/ 1576 w 2721"/>
                  <a:gd name="T59" fmla="*/ 730 h 996"/>
                  <a:gd name="T60" fmla="*/ 1636 w 2721"/>
                  <a:gd name="T61" fmla="*/ 636 h 996"/>
                  <a:gd name="T62" fmla="*/ 1689 w 2721"/>
                  <a:gd name="T63" fmla="*/ 540 h 996"/>
                  <a:gd name="T64" fmla="*/ 1744 w 2721"/>
                  <a:gd name="T65" fmla="*/ 440 h 996"/>
                  <a:gd name="T66" fmla="*/ 1797 w 2721"/>
                  <a:gd name="T67" fmla="*/ 344 h 996"/>
                  <a:gd name="T68" fmla="*/ 1850 w 2721"/>
                  <a:gd name="T69" fmla="*/ 250 h 996"/>
                  <a:gd name="T70" fmla="*/ 1910 w 2721"/>
                  <a:gd name="T71" fmla="*/ 173 h 996"/>
                  <a:gd name="T72" fmla="*/ 1962 w 2721"/>
                  <a:gd name="T73" fmla="*/ 101 h 996"/>
                  <a:gd name="T74" fmla="*/ 2015 w 2721"/>
                  <a:gd name="T75" fmla="*/ 48 h 996"/>
                  <a:gd name="T76" fmla="*/ 2070 w 2721"/>
                  <a:gd name="T77" fmla="*/ 15 h 996"/>
                  <a:gd name="T78" fmla="*/ 2123 w 2721"/>
                  <a:gd name="T79" fmla="*/ 0 h 996"/>
                  <a:gd name="T80" fmla="*/ 2181 w 2721"/>
                  <a:gd name="T81" fmla="*/ 5 h 996"/>
                  <a:gd name="T82" fmla="*/ 2236 w 2721"/>
                  <a:gd name="T83" fmla="*/ 32 h 996"/>
                  <a:gd name="T84" fmla="*/ 2289 w 2721"/>
                  <a:gd name="T85" fmla="*/ 70 h 996"/>
                  <a:gd name="T86" fmla="*/ 2342 w 2721"/>
                  <a:gd name="T87" fmla="*/ 132 h 996"/>
                  <a:gd name="T88" fmla="*/ 2394 w 2721"/>
                  <a:gd name="T89" fmla="*/ 207 h 996"/>
                  <a:gd name="T90" fmla="*/ 2450 w 2721"/>
                  <a:gd name="T91" fmla="*/ 296 h 996"/>
                  <a:gd name="T92" fmla="*/ 2507 w 2721"/>
                  <a:gd name="T93" fmla="*/ 387 h 996"/>
                  <a:gd name="T94" fmla="*/ 2562 w 2721"/>
                  <a:gd name="T95" fmla="*/ 488 h 996"/>
                  <a:gd name="T96" fmla="*/ 2615 w 2721"/>
                  <a:gd name="T97" fmla="*/ 584 h 996"/>
                  <a:gd name="T98" fmla="*/ 2668 w 2721"/>
                  <a:gd name="T99" fmla="*/ 682 h 996"/>
                  <a:gd name="T100" fmla="*/ 2721 w 2721"/>
                  <a:gd name="T101" fmla="*/ 768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502"/>
                    </a:moveTo>
                    <a:lnTo>
                      <a:pt x="55" y="401"/>
                    </a:lnTo>
                    <a:lnTo>
                      <a:pt x="108" y="303"/>
                    </a:lnTo>
                    <a:lnTo>
                      <a:pt x="168" y="216"/>
                    </a:lnTo>
                    <a:lnTo>
                      <a:pt x="220" y="142"/>
                    </a:lnTo>
                    <a:lnTo>
                      <a:pt x="273" y="80"/>
                    </a:lnTo>
                    <a:lnTo>
                      <a:pt x="326" y="36"/>
                    </a:lnTo>
                    <a:lnTo>
                      <a:pt x="379" y="5"/>
                    </a:lnTo>
                    <a:lnTo>
                      <a:pt x="439" y="0"/>
                    </a:lnTo>
                    <a:lnTo>
                      <a:pt x="492" y="15"/>
                    </a:lnTo>
                    <a:lnTo>
                      <a:pt x="547" y="46"/>
                    </a:lnTo>
                    <a:lnTo>
                      <a:pt x="600" y="96"/>
                    </a:lnTo>
                    <a:lnTo>
                      <a:pt x="652" y="164"/>
                    </a:lnTo>
                    <a:lnTo>
                      <a:pt x="705" y="243"/>
                    </a:lnTo>
                    <a:lnTo>
                      <a:pt x="765" y="329"/>
                    </a:lnTo>
                    <a:lnTo>
                      <a:pt x="818" y="428"/>
                    </a:lnTo>
                    <a:lnTo>
                      <a:pt x="873" y="528"/>
                    </a:lnTo>
                    <a:lnTo>
                      <a:pt x="926" y="629"/>
                    </a:lnTo>
                    <a:lnTo>
                      <a:pt x="979" y="720"/>
                    </a:lnTo>
                    <a:lnTo>
                      <a:pt x="1039" y="804"/>
                    </a:lnTo>
                    <a:lnTo>
                      <a:pt x="1091" y="879"/>
                    </a:lnTo>
                    <a:lnTo>
                      <a:pt x="1144" y="936"/>
                    </a:lnTo>
                    <a:lnTo>
                      <a:pt x="1197" y="975"/>
                    </a:lnTo>
                    <a:lnTo>
                      <a:pt x="1252" y="994"/>
                    </a:lnTo>
                    <a:lnTo>
                      <a:pt x="1310" y="996"/>
                    </a:lnTo>
                    <a:lnTo>
                      <a:pt x="1365" y="975"/>
                    </a:lnTo>
                    <a:lnTo>
                      <a:pt x="1418" y="941"/>
                    </a:lnTo>
                    <a:lnTo>
                      <a:pt x="1471" y="884"/>
                    </a:lnTo>
                    <a:lnTo>
                      <a:pt x="1523" y="814"/>
                    </a:lnTo>
                    <a:lnTo>
                      <a:pt x="1576" y="730"/>
                    </a:lnTo>
                    <a:lnTo>
                      <a:pt x="1636" y="636"/>
                    </a:lnTo>
                    <a:lnTo>
                      <a:pt x="1689" y="540"/>
                    </a:lnTo>
                    <a:lnTo>
                      <a:pt x="1744" y="440"/>
                    </a:lnTo>
                    <a:lnTo>
                      <a:pt x="1797" y="344"/>
                    </a:lnTo>
                    <a:lnTo>
                      <a:pt x="1850" y="250"/>
                    </a:lnTo>
                    <a:lnTo>
                      <a:pt x="1910" y="173"/>
                    </a:lnTo>
                    <a:lnTo>
                      <a:pt x="1962" y="101"/>
                    </a:lnTo>
                    <a:lnTo>
                      <a:pt x="2015" y="48"/>
                    </a:lnTo>
                    <a:lnTo>
                      <a:pt x="2070" y="15"/>
                    </a:lnTo>
                    <a:lnTo>
                      <a:pt x="2123" y="0"/>
                    </a:lnTo>
                    <a:lnTo>
                      <a:pt x="2181" y="5"/>
                    </a:lnTo>
                    <a:lnTo>
                      <a:pt x="2236" y="32"/>
                    </a:lnTo>
                    <a:lnTo>
                      <a:pt x="2289" y="70"/>
                    </a:lnTo>
                    <a:lnTo>
                      <a:pt x="2342" y="132"/>
                    </a:lnTo>
                    <a:lnTo>
                      <a:pt x="2394" y="207"/>
                    </a:lnTo>
                    <a:lnTo>
                      <a:pt x="2450" y="296"/>
                    </a:lnTo>
                    <a:lnTo>
                      <a:pt x="2507" y="387"/>
                    </a:lnTo>
                    <a:lnTo>
                      <a:pt x="2562" y="488"/>
                    </a:lnTo>
                    <a:lnTo>
                      <a:pt x="2615" y="584"/>
                    </a:lnTo>
                    <a:lnTo>
                      <a:pt x="2668" y="682"/>
                    </a:lnTo>
                    <a:lnTo>
                      <a:pt x="2721" y="76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0049" name="Freeform 621">
                <a:extLst>
                  <a:ext uri="{FF2B5EF4-FFF2-40B4-BE49-F238E27FC236}">
                    <a16:creationId xmlns:a16="http://schemas.microsoft.com/office/drawing/2014/main" id="{62849D24-FDA6-4D78-8CD4-17FBB6C55254}"/>
                  </a:ext>
                </a:extLst>
              </p:cNvPr>
              <p:cNvSpPr>
                <a:spLocks/>
              </p:cNvSpPr>
              <p:nvPr/>
            </p:nvSpPr>
            <p:spPr bwMode="auto">
              <a:xfrm>
                <a:off x="2060" y="1662"/>
                <a:ext cx="4176" cy="1341"/>
              </a:xfrm>
              <a:custGeom>
                <a:avLst/>
                <a:gdLst>
                  <a:gd name="T0" fmla="*/ 0 w 2721"/>
                  <a:gd name="T1" fmla="*/ 932 h 996"/>
                  <a:gd name="T2" fmla="*/ 55 w 2721"/>
                  <a:gd name="T3" fmla="*/ 970 h 996"/>
                  <a:gd name="T4" fmla="*/ 108 w 2721"/>
                  <a:gd name="T5" fmla="*/ 994 h 996"/>
                  <a:gd name="T6" fmla="*/ 168 w 2721"/>
                  <a:gd name="T7" fmla="*/ 996 h 996"/>
                  <a:gd name="T8" fmla="*/ 220 w 2721"/>
                  <a:gd name="T9" fmla="*/ 980 h 996"/>
                  <a:gd name="T10" fmla="*/ 273 w 2721"/>
                  <a:gd name="T11" fmla="*/ 944 h 996"/>
                  <a:gd name="T12" fmla="*/ 326 w 2721"/>
                  <a:gd name="T13" fmla="*/ 888 h 996"/>
                  <a:gd name="T14" fmla="*/ 379 w 2721"/>
                  <a:gd name="T15" fmla="*/ 816 h 996"/>
                  <a:gd name="T16" fmla="*/ 439 w 2721"/>
                  <a:gd name="T17" fmla="*/ 735 h 996"/>
                  <a:gd name="T18" fmla="*/ 492 w 2721"/>
                  <a:gd name="T19" fmla="*/ 641 h 996"/>
                  <a:gd name="T20" fmla="*/ 547 w 2721"/>
                  <a:gd name="T21" fmla="*/ 545 h 996"/>
                  <a:gd name="T22" fmla="*/ 600 w 2721"/>
                  <a:gd name="T23" fmla="*/ 449 h 996"/>
                  <a:gd name="T24" fmla="*/ 652 w 2721"/>
                  <a:gd name="T25" fmla="*/ 348 h 996"/>
                  <a:gd name="T26" fmla="*/ 705 w 2721"/>
                  <a:gd name="T27" fmla="*/ 255 h 996"/>
                  <a:gd name="T28" fmla="*/ 765 w 2721"/>
                  <a:gd name="T29" fmla="*/ 176 h 996"/>
                  <a:gd name="T30" fmla="*/ 818 w 2721"/>
                  <a:gd name="T31" fmla="*/ 106 h 996"/>
                  <a:gd name="T32" fmla="*/ 873 w 2721"/>
                  <a:gd name="T33" fmla="*/ 53 h 996"/>
                  <a:gd name="T34" fmla="*/ 926 w 2721"/>
                  <a:gd name="T35" fmla="*/ 20 h 996"/>
                  <a:gd name="T36" fmla="*/ 979 w 2721"/>
                  <a:gd name="T37" fmla="*/ 0 h 996"/>
                  <a:gd name="T38" fmla="*/ 1039 w 2721"/>
                  <a:gd name="T39" fmla="*/ 5 h 996"/>
                  <a:gd name="T40" fmla="*/ 1091 w 2721"/>
                  <a:gd name="T41" fmla="*/ 27 h 996"/>
                  <a:gd name="T42" fmla="*/ 1144 w 2721"/>
                  <a:gd name="T43" fmla="*/ 70 h 996"/>
                  <a:gd name="T44" fmla="*/ 1197 w 2721"/>
                  <a:gd name="T45" fmla="*/ 128 h 996"/>
                  <a:gd name="T46" fmla="*/ 1252 w 2721"/>
                  <a:gd name="T47" fmla="*/ 202 h 996"/>
                  <a:gd name="T48" fmla="*/ 1310 w 2721"/>
                  <a:gd name="T49" fmla="*/ 286 h 996"/>
                  <a:gd name="T50" fmla="*/ 1365 w 2721"/>
                  <a:gd name="T51" fmla="*/ 382 h 996"/>
                  <a:gd name="T52" fmla="*/ 1418 w 2721"/>
                  <a:gd name="T53" fmla="*/ 480 h 996"/>
                  <a:gd name="T54" fmla="*/ 1471 w 2721"/>
                  <a:gd name="T55" fmla="*/ 581 h 996"/>
                  <a:gd name="T56" fmla="*/ 1523 w 2721"/>
                  <a:gd name="T57" fmla="*/ 677 h 996"/>
                  <a:gd name="T58" fmla="*/ 1576 w 2721"/>
                  <a:gd name="T59" fmla="*/ 764 h 996"/>
                  <a:gd name="T60" fmla="*/ 1636 w 2721"/>
                  <a:gd name="T61" fmla="*/ 843 h 996"/>
                  <a:gd name="T62" fmla="*/ 1689 w 2721"/>
                  <a:gd name="T63" fmla="*/ 910 h 996"/>
                  <a:gd name="T64" fmla="*/ 1744 w 2721"/>
                  <a:gd name="T65" fmla="*/ 958 h 996"/>
                  <a:gd name="T66" fmla="*/ 1797 w 2721"/>
                  <a:gd name="T67" fmla="*/ 989 h 996"/>
                  <a:gd name="T68" fmla="*/ 1850 w 2721"/>
                  <a:gd name="T69" fmla="*/ 996 h 996"/>
                  <a:gd name="T70" fmla="*/ 1910 w 2721"/>
                  <a:gd name="T71" fmla="*/ 989 h 996"/>
                  <a:gd name="T72" fmla="*/ 1962 w 2721"/>
                  <a:gd name="T73" fmla="*/ 958 h 996"/>
                  <a:gd name="T74" fmla="*/ 2015 w 2721"/>
                  <a:gd name="T75" fmla="*/ 915 h 996"/>
                  <a:gd name="T76" fmla="*/ 2070 w 2721"/>
                  <a:gd name="T77" fmla="*/ 848 h 996"/>
                  <a:gd name="T78" fmla="*/ 2123 w 2721"/>
                  <a:gd name="T79" fmla="*/ 773 h 996"/>
                  <a:gd name="T80" fmla="*/ 2181 w 2721"/>
                  <a:gd name="T81" fmla="*/ 682 h 996"/>
                  <a:gd name="T82" fmla="*/ 2236 w 2721"/>
                  <a:gd name="T83" fmla="*/ 588 h 996"/>
                  <a:gd name="T84" fmla="*/ 2289 w 2721"/>
                  <a:gd name="T85" fmla="*/ 488 h 996"/>
                  <a:gd name="T86" fmla="*/ 2342 w 2721"/>
                  <a:gd name="T87" fmla="*/ 387 h 996"/>
                  <a:gd name="T88" fmla="*/ 2394 w 2721"/>
                  <a:gd name="T89" fmla="*/ 296 h 996"/>
                  <a:gd name="T90" fmla="*/ 2450 w 2721"/>
                  <a:gd name="T91" fmla="*/ 207 h 996"/>
                  <a:gd name="T92" fmla="*/ 2507 w 2721"/>
                  <a:gd name="T93" fmla="*/ 132 h 996"/>
                  <a:gd name="T94" fmla="*/ 2562 w 2721"/>
                  <a:gd name="T95" fmla="*/ 75 h 996"/>
                  <a:gd name="T96" fmla="*/ 2615 w 2721"/>
                  <a:gd name="T97" fmla="*/ 32 h 996"/>
                  <a:gd name="T98" fmla="*/ 2668 w 2721"/>
                  <a:gd name="T99" fmla="*/ 5 h 996"/>
                  <a:gd name="T100" fmla="*/ 2721 w 2721"/>
                  <a:gd name="T101" fmla="*/ 0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932"/>
                    </a:moveTo>
                    <a:lnTo>
                      <a:pt x="55" y="970"/>
                    </a:lnTo>
                    <a:lnTo>
                      <a:pt x="108" y="994"/>
                    </a:lnTo>
                    <a:lnTo>
                      <a:pt x="168" y="996"/>
                    </a:lnTo>
                    <a:lnTo>
                      <a:pt x="220" y="980"/>
                    </a:lnTo>
                    <a:lnTo>
                      <a:pt x="273" y="944"/>
                    </a:lnTo>
                    <a:lnTo>
                      <a:pt x="326" y="888"/>
                    </a:lnTo>
                    <a:lnTo>
                      <a:pt x="379" y="816"/>
                    </a:lnTo>
                    <a:lnTo>
                      <a:pt x="439" y="735"/>
                    </a:lnTo>
                    <a:lnTo>
                      <a:pt x="492" y="641"/>
                    </a:lnTo>
                    <a:lnTo>
                      <a:pt x="547" y="545"/>
                    </a:lnTo>
                    <a:lnTo>
                      <a:pt x="600" y="449"/>
                    </a:lnTo>
                    <a:lnTo>
                      <a:pt x="652" y="348"/>
                    </a:lnTo>
                    <a:lnTo>
                      <a:pt x="705" y="255"/>
                    </a:lnTo>
                    <a:lnTo>
                      <a:pt x="765" y="176"/>
                    </a:lnTo>
                    <a:lnTo>
                      <a:pt x="818" y="106"/>
                    </a:lnTo>
                    <a:lnTo>
                      <a:pt x="873" y="53"/>
                    </a:lnTo>
                    <a:lnTo>
                      <a:pt x="926" y="20"/>
                    </a:lnTo>
                    <a:lnTo>
                      <a:pt x="979" y="0"/>
                    </a:lnTo>
                    <a:lnTo>
                      <a:pt x="1039" y="5"/>
                    </a:lnTo>
                    <a:lnTo>
                      <a:pt x="1091" y="27"/>
                    </a:lnTo>
                    <a:lnTo>
                      <a:pt x="1144" y="70"/>
                    </a:lnTo>
                    <a:lnTo>
                      <a:pt x="1197" y="128"/>
                    </a:lnTo>
                    <a:lnTo>
                      <a:pt x="1252" y="202"/>
                    </a:lnTo>
                    <a:lnTo>
                      <a:pt x="1310" y="286"/>
                    </a:lnTo>
                    <a:lnTo>
                      <a:pt x="1365" y="382"/>
                    </a:lnTo>
                    <a:lnTo>
                      <a:pt x="1418" y="480"/>
                    </a:lnTo>
                    <a:lnTo>
                      <a:pt x="1471" y="581"/>
                    </a:lnTo>
                    <a:lnTo>
                      <a:pt x="1523" y="677"/>
                    </a:lnTo>
                    <a:lnTo>
                      <a:pt x="1576" y="764"/>
                    </a:lnTo>
                    <a:lnTo>
                      <a:pt x="1636" y="843"/>
                    </a:lnTo>
                    <a:lnTo>
                      <a:pt x="1689" y="910"/>
                    </a:lnTo>
                    <a:lnTo>
                      <a:pt x="1744" y="958"/>
                    </a:lnTo>
                    <a:lnTo>
                      <a:pt x="1797" y="989"/>
                    </a:lnTo>
                    <a:lnTo>
                      <a:pt x="1850" y="996"/>
                    </a:lnTo>
                    <a:lnTo>
                      <a:pt x="1910" y="989"/>
                    </a:lnTo>
                    <a:lnTo>
                      <a:pt x="1962" y="958"/>
                    </a:lnTo>
                    <a:lnTo>
                      <a:pt x="2015" y="915"/>
                    </a:lnTo>
                    <a:lnTo>
                      <a:pt x="2070" y="848"/>
                    </a:lnTo>
                    <a:lnTo>
                      <a:pt x="2123" y="773"/>
                    </a:lnTo>
                    <a:lnTo>
                      <a:pt x="2181" y="682"/>
                    </a:lnTo>
                    <a:lnTo>
                      <a:pt x="2236" y="588"/>
                    </a:lnTo>
                    <a:lnTo>
                      <a:pt x="2289" y="488"/>
                    </a:lnTo>
                    <a:lnTo>
                      <a:pt x="2342" y="387"/>
                    </a:lnTo>
                    <a:lnTo>
                      <a:pt x="2394" y="296"/>
                    </a:lnTo>
                    <a:lnTo>
                      <a:pt x="2450" y="207"/>
                    </a:lnTo>
                    <a:lnTo>
                      <a:pt x="2507" y="132"/>
                    </a:lnTo>
                    <a:lnTo>
                      <a:pt x="2562" y="75"/>
                    </a:lnTo>
                    <a:lnTo>
                      <a:pt x="2615" y="32"/>
                    </a:lnTo>
                    <a:lnTo>
                      <a:pt x="2668" y="5"/>
                    </a:lnTo>
                    <a:lnTo>
                      <a:pt x="2721" y="0"/>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0050" name="Freeform 622">
                <a:extLst>
                  <a:ext uri="{FF2B5EF4-FFF2-40B4-BE49-F238E27FC236}">
                    <a16:creationId xmlns:a16="http://schemas.microsoft.com/office/drawing/2014/main" id="{E5A91DAD-F90D-49A5-B1E2-DB5A84397CB8}"/>
                  </a:ext>
                </a:extLst>
              </p:cNvPr>
              <p:cNvSpPr>
                <a:spLocks/>
              </p:cNvSpPr>
              <p:nvPr/>
            </p:nvSpPr>
            <p:spPr bwMode="auto">
              <a:xfrm>
                <a:off x="2060" y="1662"/>
                <a:ext cx="4176" cy="1341"/>
              </a:xfrm>
              <a:custGeom>
                <a:avLst/>
                <a:gdLst>
                  <a:gd name="T0" fmla="*/ 0 w 2721"/>
                  <a:gd name="T1" fmla="*/ 68 h 996"/>
                  <a:gd name="T2" fmla="*/ 55 w 2721"/>
                  <a:gd name="T3" fmla="*/ 123 h 996"/>
                  <a:gd name="T4" fmla="*/ 108 w 2721"/>
                  <a:gd name="T5" fmla="*/ 200 h 996"/>
                  <a:gd name="T6" fmla="*/ 168 w 2721"/>
                  <a:gd name="T7" fmla="*/ 281 h 996"/>
                  <a:gd name="T8" fmla="*/ 220 w 2721"/>
                  <a:gd name="T9" fmla="*/ 380 h 996"/>
                  <a:gd name="T10" fmla="*/ 273 w 2721"/>
                  <a:gd name="T11" fmla="*/ 476 h 996"/>
                  <a:gd name="T12" fmla="*/ 326 w 2721"/>
                  <a:gd name="T13" fmla="*/ 576 h 996"/>
                  <a:gd name="T14" fmla="*/ 379 w 2721"/>
                  <a:gd name="T15" fmla="*/ 672 h 996"/>
                  <a:gd name="T16" fmla="*/ 439 w 2721"/>
                  <a:gd name="T17" fmla="*/ 761 h 996"/>
                  <a:gd name="T18" fmla="*/ 492 w 2721"/>
                  <a:gd name="T19" fmla="*/ 840 h 996"/>
                  <a:gd name="T20" fmla="*/ 547 w 2721"/>
                  <a:gd name="T21" fmla="*/ 905 h 996"/>
                  <a:gd name="T22" fmla="*/ 600 w 2721"/>
                  <a:gd name="T23" fmla="*/ 953 h 996"/>
                  <a:gd name="T24" fmla="*/ 652 w 2721"/>
                  <a:gd name="T25" fmla="*/ 984 h 996"/>
                  <a:gd name="T26" fmla="*/ 705 w 2721"/>
                  <a:gd name="T27" fmla="*/ 996 h 996"/>
                  <a:gd name="T28" fmla="*/ 765 w 2721"/>
                  <a:gd name="T29" fmla="*/ 989 h 996"/>
                  <a:gd name="T30" fmla="*/ 818 w 2721"/>
                  <a:gd name="T31" fmla="*/ 963 h 996"/>
                  <a:gd name="T32" fmla="*/ 873 w 2721"/>
                  <a:gd name="T33" fmla="*/ 915 h 996"/>
                  <a:gd name="T34" fmla="*/ 926 w 2721"/>
                  <a:gd name="T35" fmla="*/ 852 h 996"/>
                  <a:gd name="T36" fmla="*/ 979 w 2721"/>
                  <a:gd name="T37" fmla="*/ 778 h 996"/>
                  <a:gd name="T38" fmla="*/ 1039 w 2721"/>
                  <a:gd name="T39" fmla="*/ 689 h 996"/>
                  <a:gd name="T40" fmla="*/ 1091 w 2721"/>
                  <a:gd name="T41" fmla="*/ 593 h 996"/>
                  <a:gd name="T42" fmla="*/ 1144 w 2721"/>
                  <a:gd name="T43" fmla="*/ 492 h 996"/>
                  <a:gd name="T44" fmla="*/ 1197 w 2721"/>
                  <a:gd name="T45" fmla="*/ 396 h 996"/>
                  <a:gd name="T46" fmla="*/ 1252 w 2721"/>
                  <a:gd name="T47" fmla="*/ 300 h 996"/>
                  <a:gd name="T48" fmla="*/ 1310 w 2721"/>
                  <a:gd name="T49" fmla="*/ 212 h 996"/>
                  <a:gd name="T50" fmla="*/ 1365 w 2721"/>
                  <a:gd name="T51" fmla="*/ 137 h 996"/>
                  <a:gd name="T52" fmla="*/ 1418 w 2721"/>
                  <a:gd name="T53" fmla="*/ 75 h 996"/>
                  <a:gd name="T54" fmla="*/ 1471 w 2721"/>
                  <a:gd name="T55" fmla="*/ 32 h 996"/>
                  <a:gd name="T56" fmla="*/ 1523 w 2721"/>
                  <a:gd name="T57" fmla="*/ 5 h 996"/>
                  <a:gd name="T58" fmla="*/ 1576 w 2721"/>
                  <a:gd name="T59" fmla="*/ 0 h 996"/>
                  <a:gd name="T60" fmla="*/ 1636 w 2721"/>
                  <a:gd name="T61" fmla="*/ 15 h 996"/>
                  <a:gd name="T62" fmla="*/ 1689 w 2721"/>
                  <a:gd name="T63" fmla="*/ 48 h 996"/>
                  <a:gd name="T64" fmla="*/ 1744 w 2721"/>
                  <a:gd name="T65" fmla="*/ 96 h 996"/>
                  <a:gd name="T66" fmla="*/ 1797 w 2721"/>
                  <a:gd name="T67" fmla="*/ 168 h 996"/>
                  <a:gd name="T68" fmla="*/ 1850 w 2721"/>
                  <a:gd name="T69" fmla="*/ 248 h 996"/>
                  <a:gd name="T70" fmla="*/ 1910 w 2721"/>
                  <a:gd name="T71" fmla="*/ 339 h 996"/>
                  <a:gd name="T72" fmla="*/ 1962 w 2721"/>
                  <a:gd name="T73" fmla="*/ 435 h 996"/>
                  <a:gd name="T74" fmla="*/ 2015 w 2721"/>
                  <a:gd name="T75" fmla="*/ 533 h 996"/>
                  <a:gd name="T76" fmla="*/ 2070 w 2721"/>
                  <a:gd name="T77" fmla="*/ 634 h 996"/>
                  <a:gd name="T78" fmla="*/ 2123 w 2721"/>
                  <a:gd name="T79" fmla="*/ 725 h 996"/>
                  <a:gd name="T80" fmla="*/ 2181 w 2721"/>
                  <a:gd name="T81" fmla="*/ 809 h 996"/>
                  <a:gd name="T82" fmla="*/ 2236 w 2721"/>
                  <a:gd name="T83" fmla="*/ 879 h 996"/>
                  <a:gd name="T84" fmla="*/ 2289 w 2721"/>
                  <a:gd name="T85" fmla="*/ 936 h 996"/>
                  <a:gd name="T86" fmla="*/ 2342 w 2721"/>
                  <a:gd name="T87" fmla="*/ 975 h 996"/>
                  <a:gd name="T88" fmla="*/ 2394 w 2721"/>
                  <a:gd name="T89" fmla="*/ 996 h 996"/>
                  <a:gd name="T90" fmla="*/ 2450 w 2721"/>
                  <a:gd name="T91" fmla="*/ 996 h 996"/>
                  <a:gd name="T92" fmla="*/ 2507 w 2721"/>
                  <a:gd name="T93" fmla="*/ 975 h 996"/>
                  <a:gd name="T94" fmla="*/ 2562 w 2721"/>
                  <a:gd name="T95" fmla="*/ 936 h 996"/>
                  <a:gd name="T96" fmla="*/ 2615 w 2721"/>
                  <a:gd name="T97" fmla="*/ 884 h 996"/>
                  <a:gd name="T98" fmla="*/ 2668 w 2721"/>
                  <a:gd name="T99" fmla="*/ 809 h 996"/>
                  <a:gd name="T100" fmla="*/ 2721 w 2721"/>
                  <a:gd name="T101" fmla="*/ 725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68"/>
                    </a:moveTo>
                    <a:lnTo>
                      <a:pt x="55" y="123"/>
                    </a:lnTo>
                    <a:lnTo>
                      <a:pt x="108" y="200"/>
                    </a:lnTo>
                    <a:lnTo>
                      <a:pt x="168" y="281"/>
                    </a:lnTo>
                    <a:lnTo>
                      <a:pt x="220" y="380"/>
                    </a:lnTo>
                    <a:lnTo>
                      <a:pt x="273" y="476"/>
                    </a:lnTo>
                    <a:lnTo>
                      <a:pt x="326" y="576"/>
                    </a:lnTo>
                    <a:lnTo>
                      <a:pt x="379" y="672"/>
                    </a:lnTo>
                    <a:lnTo>
                      <a:pt x="439" y="761"/>
                    </a:lnTo>
                    <a:lnTo>
                      <a:pt x="492" y="840"/>
                    </a:lnTo>
                    <a:lnTo>
                      <a:pt x="547" y="905"/>
                    </a:lnTo>
                    <a:lnTo>
                      <a:pt x="600" y="953"/>
                    </a:lnTo>
                    <a:lnTo>
                      <a:pt x="652" y="984"/>
                    </a:lnTo>
                    <a:lnTo>
                      <a:pt x="705" y="996"/>
                    </a:lnTo>
                    <a:lnTo>
                      <a:pt x="765" y="989"/>
                    </a:lnTo>
                    <a:lnTo>
                      <a:pt x="818" y="963"/>
                    </a:lnTo>
                    <a:lnTo>
                      <a:pt x="873" y="915"/>
                    </a:lnTo>
                    <a:lnTo>
                      <a:pt x="926" y="852"/>
                    </a:lnTo>
                    <a:lnTo>
                      <a:pt x="979" y="778"/>
                    </a:lnTo>
                    <a:lnTo>
                      <a:pt x="1039" y="689"/>
                    </a:lnTo>
                    <a:lnTo>
                      <a:pt x="1091" y="593"/>
                    </a:lnTo>
                    <a:lnTo>
                      <a:pt x="1144" y="492"/>
                    </a:lnTo>
                    <a:lnTo>
                      <a:pt x="1197" y="396"/>
                    </a:lnTo>
                    <a:lnTo>
                      <a:pt x="1252" y="300"/>
                    </a:lnTo>
                    <a:lnTo>
                      <a:pt x="1310" y="212"/>
                    </a:lnTo>
                    <a:lnTo>
                      <a:pt x="1365" y="137"/>
                    </a:lnTo>
                    <a:lnTo>
                      <a:pt x="1418" y="75"/>
                    </a:lnTo>
                    <a:lnTo>
                      <a:pt x="1471" y="32"/>
                    </a:lnTo>
                    <a:lnTo>
                      <a:pt x="1523" y="5"/>
                    </a:lnTo>
                    <a:lnTo>
                      <a:pt x="1576" y="0"/>
                    </a:lnTo>
                    <a:lnTo>
                      <a:pt x="1636" y="15"/>
                    </a:lnTo>
                    <a:lnTo>
                      <a:pt x="1689" y="48"/>
                    </a:lnTo>
                    <a:lnTo>
                      <a:pt x="1744" y="96"/>
                    </a:lnTo>
                    <a:lnTo>
                      <a:pt x="1797" y="168"/>
                    </a:lnTo>
                    <a:lnTo>
                      <a:pt x="1850" y="248"/>
                    </a:lnTo>
                    <a:lnTo>
                      <a:pt x="1910" y="339"/>
                    </a:lnTo>
                    <a:lnTo>
                      <a:pt x="1962" y="435"/>
                    </a:lnTo>
                    <a:lnTo>
                      <a:pt x="2015" y="533"/>
                    </a:lnTo>
                    <a:lnTo>
                      <a:pt x="2070" y="634"/>
                    </a:lnTo>
                    <a:lnTo>
                      <a:pt x="2123" y="725"/>
                    </a:lnTo>
                    <a:lnTo>
                      <a:pt x="2181" y="809"/>
                    </a:lnTo>
                    <a:lnTo>
                      <a:pt x="2236" y="879"/>
                    </a:lnTo>
                    <a:lnTo>
                      <a:pt x="2289" y="936"/>
                    </a:lnTo>
                    <a:lnTo>
                      <a:pt x="2342" y="975"/>
                    </a:lnTo>
                    <a:lnTo>
                      <a:pt x="2394" y="996"/>
                    </a:lnTo>
                    <a:lnTo>
                      <a:pt x="2450" y="996"/>
                    </a:lnTo>
                    <a:lnTo>
                      <a:pt x="2507" y="975"/>
                    </a:lnTo>
                    <a:lnTo>
                      <a:pt x="2562" y="936"/>
                    </a:lnTo>
                    <a:lnTo>
                      <a:pt x="2615" y="884"/>
                    </a:lnTo>
                    <a:lnTo>
                      <a:pt x="2668" y="809"/>
                    </a:lnTo>
                    <a:lnTo>
                      <a:pt x="2721" y="72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0039" name="Group 623">
              <a:extLst>
                <a:ext uri="{FF2B5EF4-FFF2-40B4-BE49-F238E27FC236}">
                  <a16:creationId xmlns:a16="http://schemas.microsoft.com/office/drawing/2014/main" id="{81FEA8B0-A4F0-4A75-8A14-80E8CB226C17}"/>
                </a:ext>
              </a:extLst>
            </p:cNvPr>
            <p:cNvGrpSpPr>
              <a:grpSpLocks/>
            </p:cNvGrpSpPr>
            <p:nvPr/>
          </p:nvGrpSpPr>
          <p:grpSpPr bwMode="auto">
            <a:xfrm>
              <a:off x="1650" y="1315"/>
              <a:ext cx="5502" cy="2550"/>
              <a:chOff x="1650" y="1315"/>
              <a:chExt cx="5502" cy="2550"/>
            </a:xfrm>
          </p:grpSpPr>
          <p:grpSp>
            <p:nvGrpSpPr>
              <p:cNvPr id="40043" name="Group 624">
                <a:extLst>
                  <a:ext uri="{FF2B5EF4-FFF2-40B4-BE49-F238E27FC236}">
                    <a16:creationId xmlns:a16="http://schemas.microsoft.com/office/drawing/2014/main" id="{E7615BB9-E87F-40C4-975E-E3186F8F048C}"/>
                  </a:ext>
                </a:extLst>
              </p:cNvPr>
              <p:cNvGrpSpPr>
                <a:grpSpLocks/>
              </p:cNvGrpSpPr>
              <p:nvPr/>
            </p:nvGrpSpPr>
            <p:grpSpPr bwMode="auto">
              <a:xfrm>
                <a:off x="1830" y="1380"/>
                <a:ext cx="5220" cy="1815"/>
                <a:chOff x="1830" y="1380"/>
                <a:chExt cx="4904" cy="1815"/>
              </a:xfrm>
            </p:grpSpPr>
            <p:sp>
              <p:nvSpPr>
                <p:cNvPr id="40046" name="Line 625">
                  <a:extLst>
                    <a:ext uri="{FF2B5EF4-FFF2-40B4-BE49-F238E27FC236}">
                      <a16:creationId xmlns:a16="http://schemas.microsoft.com/office/drawing/2014/main" id="{9FE3F223-CC80-45E8-9691-B20455F4F775}"/>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047" name="Line 626">
                  <a:extLst>
                    <a:ext uri="{FF2B5EF4-FFF2-40B4-BE49-F238E27FC236}">
                      <a16:creationId xmlns:a16="http://schemas.microsoft.com/office/drawing/2014/main" id="{FD76A8C1-5F2D-43D2-B59E-43465B7925F0}"/>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0044" name="Rectangle 627">
                <a:extLst>
                  <a:ext uri="{FF2B5EF4-FFF2-40B4-BE49-F238E27FC236}">
                    <a16:creationId xmlns:a16="http://schemas.microsoft.com/office/drawing/2014/main" id="{65EDBEB1-24DD-42DC-895A-E23DFD21F42D}"/>
                  </a:ext>
                </a:extLst>
              </p:cNvPr>
              <p:cNvSpPr>
                <a:spLocks noChangeArrowheads="1"/>
              </p:cNvSpPr>
              <p:nvPr/>
            </p:nvSpPr>
            <p:spPr bwMode="auto">
              <a:xfrm>
                <a:off x="6795" y="2380"/>
                <a:ext cx="357" cy="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ω</a:t>
                </a:r>
                <a:r>
                  <a:rPr lang="en-US" altLang="zh-CN" sz="1400">
                    <a:solidFill>
                      <a:srgbClr val="040408"/>
                    </a:solidFill>
                    <a:latin typeface="Times New Roman" panose="02020603050405020304" pitchFamily="18" charset="0"/>
                    <a:cs typeface="Times New Roman" panose="02020603050405020304" pitchFamily="18" charset="0"/>
                  </a:rPr>
                  <a:t>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0045" name="Rectangle 628">
                <a:extLst>
                  <a:ext uri="{FF2B5EF4-FFF2-40B4-BE49-F238E27FC236}">
                    <a16:creationId xmlns:a16="http://schemas.microsoft.com/office/drawing/2014/main" id="{3AC72FD1-CDF6-4386-90E7-089A537F4F29}"/>
                  </a:ext>
                </a:extLst>
              </p:cNvPr>
              <p:cNvSpPr>
                <a:spLocks noChangeArrowheads="1"/>
              </p:cNvSpPr>
              <p:nvPr/>
            </p:nvSpPr>
            <p:spPr bwMode="auto">
              <a:xfrm>
                <a:off x="1650" y="1315"/>
                <a:ext cx="140" cy="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40040" name="Rectangle 629">
              <a:extLst>
                <a:ext uri="{FF2B5EF4-FFF2-40B4-BE49-F238E27FC236}">
                  <a16:creationId xmlns:a16="http://schemas.microsoft.com/office/drawing/2014/main" id="{3FD50164-6443-4868-8927-84DD7456B1D2}"/>
                </a:ext>
              </a:extLst>
            </p:cNvPr>
            <p:cNvSpPr>
              <a:spLocks noChangeArrowheads="1"/>
            </p:cNvSpPr>
            <p:nvPr/>
          </p:nvSpPr>
          <p:spPr bwMode="auto">
            <a:xfrm>
              <a:off x="2506" y="1095"/>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ua</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0041" name="Rectangle 630">
              <a:extLst>
                <a:ext uri="{FF2B5EF4-FFF2-40B4-BE49-F238E27FC236}">
                  <a16:creationId xmlns:a16="http://schemas.microsoft.com/office/drawing/2014/main" id="{1BF65DA3-C6B1-4281-A5E2-042F9A69DC16}"/>
                </a:ext>
              </a:extLst>
            </p:cNvPr>
            <p:cNvSpPr>
              <a:spLocks noChangeArrowheads="1"/>
            </p:cNvSpPr>
            <p:nvPr/>
          </p:nvSpPr>
          <p:spPr bwMode="auto">
            <a:xfrm>
              <a:off x="3436" y="114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ub</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0042" name="Rectangle 631">
              <a:extLst>
                <a:ext uri="{FF2B5EF4-FFF2-40B4-BE49-F238E27FC236}">
                  <a16:creationId xmlns:a16="http://schemas.microsoft.com/office/drawing/2014/main" id="{C8CE7185-BA1B-4913-AFC7-C736DA25ADCC}"/>
                </a:ext>
              </a:extLst>
            </p:cNvPr>
            <p:cNvSpPr>
              <a:spLocks noChangeArrowheads="1"/>
            </p:cNvSpPr>
            <p:nvPr/>
          </p:nvSpPr>
          <p:spPr bwMode="auto">
            <a:xfrm>
              <a:off x="4440" y="111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uc</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201336" name="Rectangle 632">
            <a:extLst>
              <a:ext uri="{FF2B5EF4-FFF2-40B4-BE49-F238E27FC236}">
                <a16:creationId xmlns:a16="http://schemas.microsoft.com/office/drawing/2014/main" id="{670581E3-E122-4A99-A235-9B2A730E3F64}"/>
              </a:ext>
            </a:extLst>
          </p:cNvPr>
          <p:cNvSpPr>
            <a:spLocks noChangeArrowheads="1"/>
          </p:cNvSpPr>
          <p:nvPr/>
        </p:nvSpPr>
        <p:spPr bwMode="auto">
          <a:xfrm>
            <a:off x="6208713" y="4635500"/>
            <a:ext cx="163512" cy="3810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201337" name="Line 633">
            <a:extLst>
              <a:ext uri="{FF2B5EF4-FFF2-40B4-BE49-F238E27FC236}">
                <a16:creationId xmlns:a16="http://schemas.microsoft.com/office/drawing/2014/main" id="{0611651E-215E-4748-9B31-F058976E5D75}"/>
              </a:ext>
            </a:extLst>
          </p:cNvPr>
          <p:cNvSpPr>
            <a:spLocks noChangeShapeType="1"/>
          </p:cNvSpPr>
          <p:nvPr/>
        </p:nvSpPr>
        <p:spPr bwMode="auto">
          <a:xfrm>
            <a:off x="6686550" y="5673725"/>
            <a:ext cx="285750"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1338" name="Line 634">
            <a:extLst>
              <a:ext uri="{FF2B5EF4-FFF2-40B4-BE49-F238E27FC236}">
                <a16:creationId xmlns:a16="http://schemas.microsoft.com/office/drawing/2014/main" id="{0D0DE38A-0842-4791-B365-0C1808FE4C25}"/>
              </a:ext>
            </a:extLst>
          </p:cNvPr>
          <p:cNvSpPr>
            <a:spLocks noChangeShapeType="1"/>
          </p:cNvSpPr>
          <p:nvPr/>
        </p:nvSpPr>
        <p:spPr bwMode="auto">
          <a:xfrm>
            <a:off x="5715000" y="5715000"/>
            <a:ext cx="334963"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9" name="Group 651">
            <a:extLst>
              <a:ext uri="{FF2B5EF4-FFF2-40B4-BE49-F238E27FC236}">
                <a16:creationId xmlns:a16="http://schemas.microsoft.com/office/drawing/2014/main" id="{5DF23C34-3C45-4984-B069-863BC790FC2C}"/>
              </a:ext>
            </a:extLst>
          </p:cNvPr>
          <p:cNvGrpSpPr>
            <a:grpSpLocks/>
          </p:cNvGrpSpPr>
          <p:nvPr/>
        </p:nvGrpSpPr>
        <p:grpSpPr bwMode="auto">
          <a:xfrm>
            <a:off x="5580063" y="2719388"/>
            <a:ext cx="2038350" cy="384175"/>
            <a:chOff x="2084" y="4752"/>
            <a:chExt cx="3210" cy="605"/>
          </a:xfrm>
        </p:grpSpPr>
        <p:sp>
          <p:nvSpPr>
            <p:cNvPr id="40036" name="Rectangle 652">
              <a:extLst>
                <a:ext uri="{FF2B5EF4-FFF2-40B4-BE49-F238E27FC236}">
                  <a16:creationId xmlns:a16="http://schemas.microsoft.com/office/drawing/2014/main" id="{7DF20780-3AAB-47B0-8BE2-94C4A1929236}"/>
                </a:ext>
              </a:extLst>
            </p:cNvPr>
            <p:cNvSpPr>
              <a:spLocks noChangeArrowheads="1"/>
            </p:cNvSpPr>
            <p:nvPr/>
          </p:nvSpPr>
          <p:spPr bwMode="auto">
            <a:xfrm>
              <a:off x="2820" y="4758"/>
              <a:ext cx="798" cy="599"/>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a:solidFill>
                    <a:srgbClr val="040408"/>
                  </a:solidFill>
                  <a:latin typeface="Times New Roman" panose="02020603050405020304" pitchFamily="18" charset="0"/>
                </a:rPr>
                <a:t>VT1</a:t>
              </a:r>
              <a:endParaRPr lang="en-US" altLang="zh-CN" sz="1000" b="1">
                <a:solidFill>
                  <a:srgbClr val="040408"/>
                </a:solidFill>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0037" name="Line 653">
              <a:extLst>
                <a:ext uri="{FF2B5EF4-FFF2-40B4-BE49-F238E27FC236}">
                  <a16:creationId xmlns:a16="http://schemas.microsoft.com/office/drawing/2014/main" id="{B1091709-582F-4FC4-89ED-E14C71EB54E8}"/>
                </a:ext>
              </a:extLst>
            </p:cNvPr>
            <p:cNvSpPr>
              <a:spLocks noChangeShapeType="1"/>
            </p:cNvSpPr>
            <p:nvPr/>
          </p:nvSpPr>
          <p:spPr bwMode="auto">
            <a:xfrm>
              <a:off x="2084" y="47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654">
            <a:extLst>
              <a:ext uri="{FF2B5EF4-FFF2-40B4-BE49-F238E27FC236}">
                <a16:creationId xmlns:a16="http://schemas.microsoft.com/office/drawing/2014/main" id="{BC631DC8-1897-41C2-9818-EC1ED8191768}"/>
              </a:ext>
            </a:extLst>
          </p:cNvPr>
          <p:cNvGrpSpPr>
            <a:grpSpLocks/>
          </p:cNvGrpSpPr>
          <p:nvPr/>
        </p:nvGrpSpPr>
        <p:grpSpPr bwMode="auto">
          <a:xfrm>
            <a:off x="5581650" y="3100388"/>
            <a:ext cx="2038350" cy="381000"/>
            <a:chOff x="2084" y="5352"/>
            <a:chExt cx="3210" cy="600"/>
          </a:xfrm>
        </p:grpSpPr>
        <p:sp>
          <p:nvSpPr>
            <p:cNvPr id="40034" name="Rectangle 655">
              <a:extLst>
                <a:ext uri="{FF2B5EF4-FFF2-40B4-BE49-F238E27FC236}">
                  <a16:creationId xmlns:a16="http://schemas.microsoft.com/office/drawing/2014/main" id="{CA66BA90-2363-4D7F-A690-E0ED273DFA24}"/>
                </a:ext>
              </a:extLst>
            </p:cNvPr>
            <p:cNvSpPr>
              <a:spLocks noChangeArrowheads="1"/>
            </p:cNvSpPr>
            <p:nvPr/>
          </p:nvSpPr>
          <p:spPr bwMode="auto">
            <a:xfrm>
              <a:off x="3314" y="5352"/>
              <a:ext cx="766"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a:solidFill>
                    <a:srgbClr val="040408"/>
                  </a:solidFill>
                  <a:latin typeface="Times New Roman" panose="02020603050405020304" pitchFamily="18" charset="0"/>
                </a:rPr>
                <a:t>VT2</a:t>
              </a:r>
              <a:endParaRPr lang="en-US" altLang="zh-CN" sz="1000" b="1">
                <a:solidFill>
                  <a:srgbClr val="040408"/>
                </a:solidFill>
                <a:latin typeface="Times New Roman" panose="02020603050405020304" pitchFamily="18" charset="0"/>
              </a:endParaRPr>
            </a:p>
            <a:p>
              <a:endParaRPr lang="en-US" altLang="zh-CN">
                <a:latin typeface="Times New Roman" panose="02020603050405020304" pitchFamily="18" charset="0"/>
              </a:endParaRPr>
            </a:p>
          </p:txBody>
        </p:sp>
        <p:sp>
          <p:nvSpPr>
            <p:cNvPr id="40035" name="Line 656">
              <a:extLst>
                <a:ext uri="{FF2B5EF4-FFF2-40B4-BE49-F238E27FC236}">
                  <a16:creationId xmlns:a16="http://schemas.microsoft.com/office/drawing/2014/main" id="{38844D4A-B867-49CC-A9A9-2CF79B6AEEF5}"/>
                </a:ext>
              </a:extLst>
            </p:cNvPr>
            <p:cNvSpPr>
              <a:spLocks noChangeShapeType="1"/>
            </p:cNvSpPr>
            <p:nvPr/>
          </p:nvSpPr>
          <p:spPr bwMode="auto">
            <a:xfrm>
              <a:off x="2084" y="53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657">
            <a:extLst>
              <a:ext uri="{FF2B5EF4-FFF2-40B4-BE49-F238E27FC236}">
                <a16:creationId xmlns:a16="http://schemas.microsoft.com/office/drawing/2014/main" id="{E679361A-8509-4DB2-891E-323D26FAAB43}"/>
              </a:ext>
            </a:extLst>
          </p:cNvPr>
          <p:cNvGrpSpPr>
            <a:grpSpLocks/>
          </p:cNvGrpSpPr>
          <p:nvPr/>
        </p:nvGrpSpPr>
        <p:grpSpPr bwMode="auto">
          <a:xfrm>
            <a:off x="5576888" y="3481388"/>
            <a:ext cx="2038350" cy="384175"/>
            <a:chOff x="2078" y="5952"/>
            <a:chExt cx="3210" cy="605"/>
          </a:xfrm>
        </p:grpSpPr>
        <p:sp>
          <p:nvSpPr>
            <p:cNvPr id="40032" name="Rectangle 658">
              <a:extLst>
                <a:ext uri="{FF2B5EF4-FFF2-40B4-BE49-F238E27FC236}">
                  <a16:creationId xmlns:a16="http://schemas.microsoft.com/office/drawing/2014/main" id="{F0753CBF-A93C-49D0-97EF-812D5B588D86}"/>
                </a:ext>
              </a:extLst>
            </p:cNvPr>
            <p:cNvSpPr>
              <a:spLocks noChangeArrowheads="1"/>
            </p:cNvSpPr>
            <p:nvPr/>
          </p:nvSpPr>
          <p:spPr bwMode="auto">
            <a:xfrm>
              <a:off x="3820" y="5958"/>
              <a:ext cx="750" cy="599"/>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100" b="1">
                  <a:solidFill>
                    <a:srgbClr val="040408"/>
                  </a:solidFill>
                  <a:latin typeface="Times New Roman" panose="02020603050405020304" pitchFamily="18" charset="0"/>
                </a:rPr>
                <a:t>VT3</a:t>
              </a:r>
              <a:endParaRPr lang="en-US" altLang="zh-CN" sz="1100">
                <a:latin typeface="Times New Roman" panose="02020603050405020304" pitchFamily="18" charset="0"/>
              </a:endParaRPr>
            </a:p>
          </p:txBody>
        </p:sp>
        <p:sp>
          <p:nvSpPr>
            <p:cNvPr id="40033" name="Line 659">
              <a:extLst>
                <a:ext uri="{FF2B5EF4-FFF2-40B4-BE49-F238E27FC236}">
                  <a16:creationId xmlns:a16="http://schemas.microsoft.com/office/drawing/2014/main" id="{9D22CF45-A820-45F6-BE5C-08A9CC41E78E}"/>
                </a:ext>
              </a:extLst>
            </p:cNvPr>
            <p:cNvSpPr>
              <a:spLocks noChangeShapeType="1"/>
            </p:cNvSpPr>
            <p:nvPr/>
          </p:nvSpPr>
          <p:spPr bwMode="auto">
            <a:xfrm>
              <a:off x="2078" y="59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660">
            <a:extLst>
              <a:ext uri="{FF2B5EF4-FFF2-40B4-BE49-F238E27FC236}">
                <a16:creationId xmlns:a16="http://schemas.microsoft.com/office/drawing/2014/main" id="{8D29FF66-2A38-412B-9EB5-9B3EC45367A4}"/>
              </a:ext>
            </a:extLst>
          </p:cNvPr>
          <p:cNvGrpSpPr>
            <a:grpSpLocks/>
          </p:cNvGrpSpPr>
          <p:nvPr/>
        </p:nvGrpSpPr>
        <p:grpSpPr bwMode="auto">
          <a:xfrm>
            <a:off x="5586413" y="3862388"/>
            <a:ext cx="2038350" cy="384175"/>
            <a:chOff x="2092" y="6552"/>
            <a:chExt cx="3210" cy="606"/>
          </a:xfrm>
        </p:grpSpPr>
        <p:sp>
          <p:nvSpPr>
            <p:cNvPr id="40030" name="Rectangle 661">
              <a:extLst>
                <a:ext uri="{FF2B5EF4-FFF2-40B4-BE49-F238E27FC236}">
                  <a16:creationId xmlns:a16="http://schemas.microsoft.com/office/drawing/2014/main" id="{4C41243B-1150-41C3-B3E0-63CD91BD3CF7}"/>
                </a:ext>
              </a:extLst>
            </p:cNvPr>
            <p:cNvSpPr>
              <a:spLocks noChangeArrowheads="1"/>
            </p:cNvSpPr>
            <p:nvPr/>
          </p:nvSpPr>
          <p:spPr bwMode="auto">
            <a:xfrm>
              <a:off x="4304" y="6558"/>
              <a:ext cx="738"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900" b="1">
                  <a:solidFill>
                    <a:srgbClr val="040408"/>
                  </a:solidFill>
                  <a:latin typeface="Times New Roman" panose="02020603050405020304" pitchFamily="18" charset="0"/>
                </a:rPr>
                <a:t>VT4</a:t>
              </a:r>
            </a:p>
          </p:txBody>
        </p:sp>
        <p:sp>
          <p:nvSpPr>
            <p:cNvPr id="40031" name="Line 662">
              <a:extLst>
                <a:ext uri="{FF2B5EF4-FFF2-40B4-BE49-F238E27FC236}">
                  <a16:creationId xmlns:a16="http://schemas.microsoft.com/office/drawing/2014/main" id="{6FC93016-AF19-4E3B-B432-EFD10D229EB7}"/>
                </a:ext>
              </a:extLst>
            </p:cNvPr>
            <p:cNvSpPr>
              <a:spLocks noChangeShapeType="1"/>
            </p:cNvSpPr>
            <p:nvPr/>
          </p:nvSpPr>
          <p:spPr bwMode="auto">
            <a:xfrm>
              <a:off x="2092" y="65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 name="Group 663">
            <a:extLst>
              <a:ext uri="{FF2B5EF4-FFF2-40B4-BE49-F238E27FC236}">
                <a16:creationId xmlns:a16="http://schemas.microsoft.com/office/drawing/2014/main" id="{7241D8F4-2D33-4232-9764-267BFA1D94EF}"/>
              </a:ext>
            </a:extLst>
          </p:cNvPr>
          <p:cNvGrpSpPr>
            <a:grpSpLocks/>
          </p:cNvGrpSpPr>
          <p:nvPr/>
        </p:nvGrpSpPr>
        <p:grpSpPr bwMode="auto">
          <a:xfrm>
            <a:off x="5584825" y="4243388"/>
            <a:ext cx="2038350" cy="384175"/>
            <a:chOff x="2090" y="7152"/>
            <a:chExt cx="3210" cy="606"/>
          </a:xfrm>
        </p:grpSpPr>
        <p:sp>
          <p:nvSpPr>
            <p:cNvPr id="40027" name="Rectangle 664">
              <a:extLst>
                <a:ext uri="{FF2B5EF4-FFF2-40B4-BE49-F238E27FC236}">
                  <a16:creationId xmlns:a16="http://schemas.microsoft.com/office/drawing/2014/main" id="{E08E7711-7280-4EF9-ADBC-C004C4C5B3D4}"/>
                </a:ext>
              </a:extLst>
            </p:cNvPr>
            <p:cNvSpPr>
              <a:spLocks noChangeArrowheads="1"/>
            </p:cNvSpPr>
            <p:nvPr/>
          </p:nvSpPr>
          <p:spPr bwMode="auto">
            <a:xfrm>
              <a:off x="4808" y="7158"/>
              <a:ext cx="238"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0028" name="Rectangle 665">
              <a:extLst>
                <a:ext uri="{FF2B5EF4-FFF2-40B4-BE49-F238E27FC236}">
                  <a16:creationId xmlns:a16="http://schemas.microsoft.com/office/drawing/2014/main" id="{18B20258-DFA8-45AD-ABEB-B1777E5E3D35}"/>
                </a:ext>
              </a:extLst>
            </p:cNvPr>
            <p:cNvSpPr>
              <a:spLocks noChangeArrowheads="1"/>
            </p:cNvSpPr>
            <p:nvPr/>
          </p:nvSpPr>
          <p:spPr bwMode="auto">
            <a:xfrm>
              <a:off x="2098" y="7158"/>
              <a:ext cx="484"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5</a:t>
              </a:r>
            </a:p>
            <a:p>
              <a:endParaRPr lang="en-US" altLang="zh-CN" b="1">
                <a:solidFill>
                  <a:srgbClr val="040408"/>
                </a:solidFill>
                <a:latin typeface="Times New Roman" panose="02020603050405020304" pitchFamily="18" charset="0"/>
              </a:endParaRPr>
            </a:p>
          </p:txBody>
        </p:sp>
        <p:sp>
          <p:nvSpPr>
            <p:cNvPr id="40029" name="Line 666">
              <a:extLst>
                <a:ext uri="{FF2B5EF4-FFF2-40B4-BE49-F238E27FC236}">
                  <a16:creationId xmlns:a16="http://schemas.microsoft.com/office/drawing/2014/main" id="{19233FF2-17B6-48B9-9AB7-A086D3C4526F}"/>
                </a:ext>
              </a:extLst>
            </p:cNvPr>
            <p:cNvSpPr>
              <a:spLocks noChangeShapeType="1"/>
            </p:cNvSpPr>
            <p:nvPr/>
          </p:nvSpPr>
          <p:spPr bwMode="auto">
            <a:xfrm>
              <a:off x="2090" y="71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667">
            <a:extLst>
              <a:ext uri="{FF2B5EF4-FFF2-40B4-BE49-F238E27FC236}">
                <a16:creationId xmlns:a16="http://schemas.microsoft.com/office/drawing/2014/main" id="{D3268C3B-93C3-47E8-8A5E-EB350EB52043}"/>
              </a:ext>
            </a:extLst>
          </p:cNvPr>
          <p:cNvGrpSpPr>
            <a:grpSpLocks/>
          </p:cNvGrpSpPr>
          <p:nvPr/>
        </p:nvGrpSpPr>
        <p:grpSpPr bwMode="auto">
          <a:xfrm>
            <a:off x="5581650" y="4627563"/>
            <a:ext cx="2055813" cy="388937"/>
            <a:chOff x="2084" y="7758"/>
            <a:chExt cx="3238" cy="612"/>
          </a:xfrm>
        </p:grpSpPr>
        <p:sp>
          <p:nvSpPr>
            <p:cNvPr id="40024" name="Rectangle 668">
              <a:extLst>
                <a:ext uri="{FF2B5EF4-FFF2-40B4-BE49-F238E27FC236}">
                  <a16:creationId xmlns:a16="http://schemas.microsoft.com/office/drawing/2014/main" id="{A1E47379-C2B3-4DE6-81FA-1EA95E2D83BB}"/>
                </a:ext>
              </a:extLst>
            </p:cNvPr>
            <p:cNvSpPr>
              <a:spLocks noChangeArrowheads="1"/>
            </p:cNvSpPr>
            <p:nvPr/>
          </p:nvSpPr>
          <p:spPr bwMode="auto">
            <a:xfrm>
              <a:off x="2324" y="7770"/>
              <a:ext cx="738"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cs typeface="Times New Roman" panose="02020603050405020304" pitchFamily="18" charset="0"/>
                </a:rPr>
                <a:t>VT6</a:t>
              </a:r>
              <a:endParaRPr lang="en-US" altLang="zh-CN" sz="1000" b="1">
                <a:solidFill>
                  <a:srgbClr val="040408"/>
                </a:solidFill>
                <a:latin typeface="Times New Roman" panose="02020603050405020304" pitchFamily="18" charset="0"/>
              </a:endParaRPr>
            </a:p>
          </p:txBody>
        </p:sp>
        <p:sp>
          <p:nvSpPr>
            <p:cNvPr id="40025" name="Line 669">
              <a:extLst>
                <a:ext uri="{FF2B5EF4-FFF2-40B4-BE49-F238E27FC236}">
                  <a16:creationId xmlns:a16="http://schemas.microsoft.com/office/drawing/2014/main" id="{F5981C52-3AFB-47C9-B58F-09A75EEB047A}"/>
                </a:ext>
              </a:extLst>
            </p:cNvPr>
            <p:cNvSpPr>
              <a:spLocks noChangeShapeType="1"/>
            </p:cNvSpPr>
            <p:nvPr/>
          </p:nvSpPr>
          <p:spPr bwMode="auto">
            <a:xfrm>
              <a:off x="2112" y="7758"/>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26" name="Line 670">
              <a:extLst>
                <a:ext uri="{FF2B5EF4-FFF2-40B4-BE49-F238E27FC236}">
                  <a16:creationId xmlns:a16="http://schemas.microsoft.com/office/drawing/2014/main" id="{C43055BD-E0CC-40B0-802E-7577B4E78681}"/>
                </a:ext>
              </a:extLst>
            </p:cNvPr>
            <p:cNvSpPr>
              <a:spLocks noChangeShapeType="1"/>
            </p:cNvSpPr>
            <p:nvPr/>
          </p:nvSpPr>
          <p:spPr bwMode="auto">
            <a:xfrm>
              <a:off x="2084" y="8370"/>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671">
            <a:extLst>
              <a:ext uri="{FF2B5EF4-FFF2-40B4-BE49-F238E27FC236}">
                <a16:creationId xmlns:a16="http://schemas.microsoft.com/office/drawing/2014/main" id="{09DE21AF-2108-4F7A-A90C-E1DEC008E3B9}"/>
              </a:ext>
            </a:extLst>
          </p:cNvPr>
          <p:cNvGrpSpPr>
            <a:grpSpLocks/>
          </p:cNvGrpSpPr>
          <p:nvPr/>
        </p:nvGrpSpPr>
        <p:grpSpPr bwMode="auto">
          <a:xfrm>
            <a:off x="5570538" y="2720975"/>
            <a:ext cx="1754187" cy="1905000"/>
            <a:chOff x="2068" y="4755"/>
            <a:chExt cx="2762" cy="3000"/>
          </a:xfrm>
        </p:grpSpPr>
        <p:sp>
          <p:nvSpPr>
            <p:cNvPr id="40019" name="Rectangle 672">
              <a:extLst>
                <a:ext uri="{FF2B5EF4-FFF2-40B4-BE49-F238E27FC236}">
                  <a16:creationId xmlns:a16="http://schemas.microsoft.com/office/drawing/2014/main" id="{B7818EF5-3363-4857-AEF4-5651EDB9A329}"/>
                </a:ext>
              </a:extLst>
            </p:cNvPr>
            <p:cNvSpPr>
              <a:spLocks noChangeArrowheads="1"/>
            </p:cNvSpPr>
            <p:nvPr/>
          </p:nvSpPr>
          <p:spPr bwMode="auto">
            <a:xfrm>
              <a:off x="3598" y="4755"/>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0020" name="Rectangle 673">
              <a:extLst>
                <a:ext uri="{FF2B5EF4-FFF2-40B4-BE49-F238E27FC236}">
                  <a16:creationId xmlns:a16="http://schemas.microsoft.com/office/drawing/2014/main" id="{315A08ED-2E3A-4D12-BB64-50864FEBD57D}"/>
                </a:ext>
              </a:extLst>
            </p:cNvPr>
            <p:cNvSpPr>
              <a:spLocks noChangeArrowheads="1"/>
            </p:cNvSpPr>
            <p:nvPr/>
          </p:nvSpPr>
          <p:spPr bwMode="auto">
            <a:xfrm>
              <a:off x="4048" y="5355"/>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0021" name="Rectangle 674">
              <a:extLst>
                <a:ext uri="{FF2B5EF4-FFF2-40B4-BE49-F238E27FC236}">
                  <a16:creationId xmlns:a16="http://schemas.microsoft.com/office/drawing/2014/main" id="{EA01AFE4-0002-483F-BFB2-CD1ABDB11EC6}"/>
                </a:ext>
              </a:extLst>
            </p:cNvPr>
            <p:cNvSpPr>
              <a:spLocks noChangeArrowheads="1"/>
            </p:cNvSpPr>
            <p:nvPr/>
          </p:nvSpPr>
          <p:spPr bwMode="auto">
            <a:xfrm>
              <a:off x="4572" y="5970"/>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a:latin typeface="Times New Roman" panose="02020603050405020304" pitchFamily="18" charset="0"/>
              </a:endParaRPr>
            </a:p>
          </p:txBody>
        </p:sp>
        <p:sp>
          <p:nvSpPr>
            <p:cNvPr id="40022" name="Rectangle 675">
              <a:extLst>
                <a:ext uri="{FF2B5EF4-FFF2-40B4-BE49-F238E27FC236}">
                  <a16:creationId xmlns:a16="http://schemas.microsoft.com/office/drawing/2014/main" id="{A9125FA0-1EA3-4BA7-BF09-48045DD02B36}"/>
                </a:ext>
              </a:extLst>
            </p:cNvPr>
            <p:cNvSpPr>
              <a:spLocks noChangeArrowheads="1"/>
            </p:cNvSpPr>
            <p:nvPr/>
          </p:nvSpPr>
          <p:spPr bwMode="auto">
            <a:xfrm>
              <a:off x="2068" y="6570"/>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a:latin typeface="Times New Roman" panose="02020603050405020304" pitchFamily="18" charset="0"/>
              </a:endParaRPr>
            </a:p>
          </p:txBody>
        </p:sp>
        <p:sp>
          <p:nvSpPr>
            <p:cNvPr id="40023" name="Rectangle 676">
              <a:extLst>
                <a:ext uri="{FF2B5EF4-FFF2-40B4-BE49-F238E27FC236}">
                  <a16:creationId xmlns:a16="http://schemas.microsoft.com/office/drawing/2014/main" id="{4973058E-BF84-4E1C-B873-724CB7DF71F3}"/>
                </a:ext>
              </a:extLst>
            </p:cNvPr>
            <p:cNvSpPr>
              <a:spLocks noChangeArrowheads="1"/>
            </p:cNvSpPr>
            <p:nvPr/>
          </p:nvSpPr>
          <p:spPr bwMode="auto">
            <a:xfrm>
              <a:off x="2578" y="7155"/>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6" name="Group 677">
            <a:extLst>
              <a:ext uri="{FF2B5EF4-FFF2-40B4-BE49-F238E27FC236}">
                <a16:creationId xmlns:a16="http://schemas.microsoft.com/office/drawing/2014/main" id="{B3556F66-CD16-4C17-9087-3535EA000EB8}"/>
              </a:ext>
            </a:extLst>
          </p:cNvPr>
          <p:cNvGrpSpPr>
            <a:grpSpLocks/>
          </p:cNvGrpSpPr>
          <p:nvPr/>
        </p:nvGrpSpPr>
        <p:grpSpPr bwMode="auto">
          <a:xfrm>
            <a:off x="6375400" y="5340350"/>
            <a:ext cx="327025" cy="333375"/>
            <a:chOff x="3334" y="8880"/>
            <a:chExt cx="514" cy="525"/>
          </a:xfrm>
        </p:grpSpPr>
        <p:sp>
          <p:nvSpPr>
            <p:cNvPr id="40017" name="Line 678">
              <a:extLst>
                <a:ext uri="{FF2B5EF4-FFF2-40B4-BE49-F238E27FC236}">
                  <a16:creationId xmlns:a16="http://schemas.microsoft.com/office/drawing/2014/main" id="{022220CD-B8DD-4B00-92C7-C4E92C05B75B}"/>
                </a:ext>
              </a:extLst>
            </p:cNvPr>
            <p:cNvSpPr>
              <a:spLocks noChangeShapeType="1"/>
            </p:cNvSpPr>
            <p:nvPr/>
          </p:nvSpPr>
          <p:spPr bwMode="auto">
            <a:xfrm>
              <a:off x="3334" y="8880"/>
              <a:ext cx="0" cy="525"/>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18" name="Freeform 679">
              <a:extLst>
                <a:ext uri="{FF2B5EF4-FFF2-40B4-BE49-F238E27FC236}">
                  <a16:creationId xmlns:a16="http://schemas.microsoft.com/office/drawing/2014/main" id="{71101733-9318-487A-A562-7CA9BA1EDACD}"/>
                </a:ext>
              </a:extLst>
            </p:cNvPr>
            <p:cNvSpPr>
              <a:spLocks/>
            </p:cNvSpPr>
            <p:nvPr/>
          </p:nvSpPr>
          <p:spPr bwMode="auto">
            <a:xfrm>
              <a:off x="3354" y="8880"/>
              <a:ext cx="494" cy="525"/>
            </a:xfrm>
            <a:custGeom>
              <a:avLst/>
              <a:gdLst>
                <a:gd name="T0" fmla="*/ 0 w 494"/>
                <a:gd name="T1" fmla="*/ 0 h 525"/>
                <a:gd name="T2" fmla="*/ 270 w 494"/>
                <a:gd name="T3" fmla="*/ 105 h 525"/>
                <a:gd name="T4" fmla="*/ 494 w 494"/>
                <a:gd name="T5" fmla="*/ 525 h 525"/>
                <a:gd name="T6" fmla="*/ 0 60000 65536"/>
                <a:gd name="T7" fmla="*/ 0 60000 65536"/>
                <a:gd name="T8" fmla="*/ 0 60000 65536"/>
                <a:gd name="T9" fmla="*/ 0 w 494"/>
                <a:gd name="T10" fmla="*/ 0 h 525"/>
                <a:gd name="T11" fmla="*/ 494 w 494"/>
                <a:gd name="T12" fmla="*/ 525 h 525"/>
              </a:gdLst>
              <a:ahLst/>
              <a:cxnLst>
                <a:cxn ang="T6">
                  <a:pos x="T0" y="T1"/>
                </a:cxn>
                <a:cxn ang="T7">
                  <a:pos x="T2" y="T3"/>
                </a:cxn>
                <a:cxn ang="T8">
                  <a:pos x="T4" y="T5"/>
                </a:cxn>
              </a:cxnLst>
              <a:rect l="T9" t="T10" r="T11" b="T12"/>
              <a:pathLst>
                <a:path w="494" h="525">
                  <a:moveTo>
                    <a:pt x="0" y="0"/>
                  </a:moveTo>
                  <a:cubicBezTo>
                    <a:pt x="94" y="9"/>
                    <a:pt x="188" y="18"/>
                    <a:pt x="270" y="105"/>
                  </a:cubicBezTo>
                  <a:cubicBezTo>
                    <a:pt x="352" y="192"/>
                    <a:pt x="423" y="358"/>
                    <a:pt x="494" y="52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7" name="Group 680">
            <a:extLst>
              <a:ext uri="{FF2B5EF4-FFF2-40B4-BE49-F238E27FC236}">
                <a16:creationId xmlns:a16="http://schemas.microsoft.com/office/drawing/2014/main" id="{99E1A9DA-9570-4FD6-97C3-F41A02FBD1EE}"/>
              </a:ext>
            </a:extLst>
          </p:cNvPr>
          <p:cNvGrpSpPr>
            <a:grpSpLocks/>
          </p:cNvGrpSpPr>
          <p:nvPr/>
        </p:nvGrpSpPr>
        <p:grpSpPr bwMode="auto">
          <a:xfrm>
            <a:off x="6972300" y="5662613"/>
            <a:ext cx="328613" cy="352425"/>
            <a:chOff x="4276" y="9387"/>
            <a:chExt cx="518" cy="555"/>
          </a:xfrm>
        </p:grpSpPr>
        <p:sp>
          <p:nvSpPr>
            <p:cNvPr id="40015" name="Line 681">
              <a:extLst>
                <a:ext uri="{FF2B5EF4-FFF2-40B4-BE49-F238E27FC236}">
                  <a16:creationId xmlns:a16="http://schemas.microsoft.com/office/drawing/2014/main" id="{9DEA7559-4472-4264-BCFB-43256EF9FF40}"/>
                </a:ext>
              </a:extLst>
            </p:cNvPr>
            <p:cNvSpPr>
              <a:spLocks noChangeShapeType="1"/>
            </p:cNvSpPr>
            <p:nvPr/>
          </p:nvSpPr>
          <p:spPr bwMode="auto">
            <a:xfrm flipV="1">
              <a:off x="4276" y="9387"/>
              <a:ext cx="14" cy="555"/>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16" name="Freeform 682">
              <a:extLst>
                <a:ext uri="{FF2B5EF4-FFF2-40B4-BE49-F238E27FC236}">
                  <a16:creationId xmlns:a16="http://schemas.microsoft.com/office/drawing/2014/main" id="{7F625CA0-E6A5-479C-9240-D3A1CC2BE484}"/>
                </a:ext>
              </a:extLst>
            </p:cNvPr>
            <p:cNvSpPr>
              <a:spLocks/>
            </p:cNvSpPr>
            <p:nvPr/>
          </p:nvSpPr>
          <p:spPr bwMode="auto">
            <a:xfrm flipV="1">
              <a:off x="4300" y="9405"/>
              <a:ext cx="494" cy="525"/>
            </a:xfrm>
            <a:custGeom>
              <a:avLst/>
              <a:gdLst>
                <a:gd name="T0" fmla="*/ 0 w 494"/>
                <a:gd name="T1" fmla="*/ 0 h 525"/>
                <a:gd name="T2" fmla="*/ 270 w 494"/>
                <a:gd name="T3" fmla="*/ 105 h 525"/>
                <a:gd name="T4" fmla="*/ 494 w 494"/>
                <a:gd name="T5" fmla="*/ 525 h 525"/>
                <a:gd name="T6" fmla="*/ 0 60000 65536"/>
                <a:gd name="T7" fmla="*/ 0 60000 65536"/>
                <a:gd name="T8" fmla="*/ 0 60000 65536"/>
                <a:gd name="T9" fmla="*/ 0 w 494"/>
                <a:gd name="T10" fmla="*/ 0 h 525"/>
                <a:gd name="T11" fmla="*/ 494 w 494"/>
                <a:gd name="T12" fmla="*/ 525 h 525"/>
              </a:gdLst>
              <a:ahLst/>
              <a:cxnLst>
                <a:cxn ang="T6">
                  <a:pos x="T0" y="T1"/>
                </a:cxn>
                <a:cxn ang="T7">
                  <a:pos x="T2" y="T3"/>
                </a:cxn>
                <a:cxn ang="T8">
                  <a:pos x="T4" y="T5"/>
                </a:cxn>
              </a:cxnLst>
              <a:rect l="T9" t="T10" r="T11" b="T12"/>
              <a:pathLst>
                <a:path w="494" h="525">
                  <a:moveTo>
                    <a:pt x="0" y="0"/>
                  </a:moveTo>
                  <a:cubicBezTo>
                    <a:pt x="94" y="9"/>
                    <a:pt x="188" y="18"/>
                    <a:pt x="270" y="105"/>
                  </a:cubicBezTo>
                  <a:cubicBezTo>
                    <a:pt x="352" y="192"/>
                    <a:pt x="423" y="358"/>
                    <a:pt x="494" y="52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8" name="Group 683">
            <a:extLst>
              <a:ext uri="{FF2B5EF4-FFF2-40B4-BE49-F238E27FC236}">
                <a16:creationId xmlns:a16="http://schemas.microsoft.com/office/drawing/2014/main" id="{07D3440C-1BAE-4A91-9809-D14A439EBBEF}"/>
              </a:ext>
            </a:extLst>
          </p:cNvPr>
          <p:cNvGrpSpPr>
            <a:grpSpLocks/>
          </p:cNvGrpSpPr>
          <p:nvPr/>
        </p:nvGrpSpPr>
        <p:grpSpPr bwMode="auto">
          <a:xfrm>
            <a:off x="7305675" y="5662613"/>
            <a:ext cx="309563" cy="352425"/>
            <a:chOff x="4276" y="9387"/>
            <a:chExt cx="518" cy="555"/>
          </a:xfrm>
        </p:grpSpPr>
        <p:sp>
          <p:nvSpPr>
            <p:cNvPr id="40013" name="Line 684">
              <a:extLst>
                <a:ext uri="{FF2B5EF4-FFF2-40B4-BE49-F238E27FC236}">
                  <a16:creationId xmlns:a16="http://schemas.microsoft.com/office/drawing/2014/main" id="{2307B2B8-519B-41A2-9658-6F5CA9F538F4}"/>
                </a:ext>
              </a:extLst>
            </p:cNvPr>
            <p:cNvSpPr>
              <a:spLocks noChangeShapeType="1"/>
            </p:cNvSpPr>
            <p:nvPr/>
          </p:nvSpPr>
          <p:spPr bwMode="auto">
            <a:xfrm flipV="1">
              <a:off x="4276" y="9387"/>
              <a:ext cx="14" cy="555"/>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14" name="Freeform 685">
              <a:extLst>
                <a:ext uri="{FF2B5EF4-FFF2-40B4-BE49-F238E27FC236}">
                  <a16:creationId xmlns:a16="http://schemas.microsoft.com/office/drawing/2014/main" id="{37F15B07-0CA8-43F2-964A-62985FCB4F2D}"/>
                </a:ext>
              </a:extLst>
            </p:cNvPr>
            <p:cNvSpPr>
              <a:spLocks/>
            </p:cNvSpPr>
            <p:nvPr/>
          </p:nvSpPr>
          <p:spPr bwMode="auto">
            <a:xfrm flipV="1">
              <a:off x="4300" y="9405"/>
              <a:ext cx="494" cy="525"/>
            </a:xfrm>
            <a:custGeom>
              <a:avLst/>
              <a:gdLst>
                <a:gd name="T0" fmla="*/ 0 w 494"/>
                <a:gd name="T1" fmla="*/ 0 h 525"/>
                <a:gd name="T2" fmla="*/ 270 w 494"/>
                <a:gd name="T3" fmla="*/ 105 h 525"/>
                <a:gd name="T4" fmla="*/ 494 w 494"/>
                <a:gd name="T5" fmla="*/ 525 h 525"/>
                <a:gd name="T6" fmla="*/ 0 60000 65536"/>
                <a:gd name="T7" fmla="*/ 0 60000 65536"/>
                <a:gd name="T8" fmla="*/ 0 60000 65536"/>
                <a:gd name="T9" fmla="*/ 0 w 494"/>
                <a:gd name="T10" fmla="*/ 0 h 525"/>
                <a:gd name="T11" fmla="*/ 494 w 494"/>
                <a:gd name="T12" fmla="*/ 525 h 525"/>
              </a:gdLst>
              <a:ahLst/>
              <a:cxnLst>
                <a:cxn ang="T6">
                  <a:pos x="T0" y="T1"/>
                </a:cxn>
                <a:cxn ang="T7">
                  <a:pos x="T2" y="T3"/>
                </a:cxn>
                <a:cxn ang="T8">
                  <a:pos x="T4" y="T5"/>
                </a:cxn>
              </a:cxnLst>
              <a:rect l="T9" t="T10" r="T11" b="T12"/>
              <a:pathLst>
                <a:path w="494" h="525">
                  <a:moveTo>
                    <a:pt x="0" y="0"/>
                  </a:moveTo>
                  <a:cubicBezTo>
                    <a:pt x="94" y="9"/>
                    <a:pt x="188" y="18"/>
                    <a:pt x="270" y="105"/>
                  </a:cubicBezTo>
                  <a:cubicBezTo>
                    <a:pt x="352" y="192"/>
                    <a:pt x="423" y="358"/>
                    <a:pt x="494" y="52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9" name="Group 686">
            <a:extLst>
              <a:ext uri="{FF2B5EF4-FFF2-40B4-BE49-F238E27FC236}">
                <a16:creationId xmlns:a16="http://schemas.microsoft.com/office/drawing/2014/main" id="{1CF0AF42-71CE-4D03-A199-C46204CE9AB9}"/>
              </a:ext>
            </a:extLst>
          </p:cNvPr>
          <p:cNvGrpSpPr>
            <a:grpSpLocks/>
          </p:cNvGrpSpPr>
          <p:nvPr/>
        </p:nvGrpSpPr>
        <p:grpSpPr bwMode="auto">
          <a:xfrm>
            <a:off x="6048375" y="5340350"/>
            <a:ext cx="314325" cy="342900"/>
            <a:chOff x="2820" y="8880"/>
            <a:chExt cx="494" cy="540"/>
          </a:xfrm>
        </p:grpSpPr>
        <p:sp>
          <p:nvSpPr>
            <p:cNvPr id="40011" name="Freeform 687">
              <a:extLst>
                <a:ext uri="{FF2B5EF4-FFF2-40B4-BE49-F238E27FC236}">
                  <a16:creationId xmlns:a16="http://schemas.microsoft.com/office/drawing/2014/main" id="{780B233A-CD37-4C38-B4CE-3AE299C8F0A9}"/>
                </a:ext>
              </a:extLst>
            </p:cNvPr>
            <p:cNvSpPr>
              <a:spLocks/>
            </p:cNvSpPr>
            <p:nvPr/>
          </p:nvSpPr>
          <p:spPr bwMode="auto">
            <a:xfrm>
              <a:off x="2820" y="8880"/>
              <a:ext cx="494" cy="525"/>
            </a:xfrm>
            <a:custGeom>
              <a:avLst/>
              <a:gdLst>
                <a:gd name="T0" fmla="*/ 0 w 494"/>
                <a:gd name="T1" fmla="*/ 0 h 525"/>
                <a:gd name="T2" fmla="*/ 270 w 494"/>
                <a:gd name="T3" fmla="*/ 105 h 525"/>
                <a:gd name="T4" fmla="*/ 494 w 494"/>
                <a:gd name="T5" fmla="*/ 525 h 525"/>
                <a:gd name="T6" fmla="*/ 0 60000 65536"/>
                <a:gd name="T7" fmla="*/ 0 60000 65536"/>
                <a:gd name="T8" fmla="*/ 0 60000 65536"/>
                <a:gd name="T9" fmla="*/ 0 w 494"/>
                <a:gd name="T10" fmla="*/ 0 h 525"/>
                <a:gd name="T11" fmla="*/ 494 w 494"/>
                <a:gd name="T12" fmla="*/ 525 h 525"/>
              </a:gdLst>
              <a:ahLst/>
              <a:cxnLst>
                <a:cxn ang="T6">
                  <a:pos x="T0" y="T1"/>
                </a:cxn>
                <a:cxn ang="T7">
                  <a:pos x="T2" y="T3"/>
                </a:cxn>
                <a:cxn ang="T8">
                  <a:pos x="T4" y="T5"/>
                </a:cxn>
              </a:cxnLst>
              <a:rect l="T9" t="T10" r="T11" b="T12"/>
              <a:pathLst>
                <a:path w="494" h="525">
                  <a:moveTo>
                    <a:pt x="0" y="0"/>
                  </a:moveTo>
                  <a:cubicBezTo>
                    <a:pt x="94" y="9"/>
                    <a:pt x="188" y="18"/>
                    <a:pt x="270" y="105"/>
                  </a:cubicBezTo>
                  <a:cubicBezTo>
                    <a:pt x="352" y="192"/>
                    <a:pt x="423" y="358"/>
                    <a:pt x="494" y="52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0012" name="Line 688">
              <a:extLst>
                <a:ext uri="{FF2B5EF4-FFF2-40B4-BE49-F238E27FC236}">
                  <a16:creationId xmlns:a16="http://schemas.microsoft.com/office/drawing/2014/main" id="{5912D13E-4FE8-4D9B-ABBB-14CEC022BB7B}"/>
                </a:ext>
              </a:extLst>
            </p:cNvPr>
            <p:cNvSpPr>
              <a:spLocks noChangeShapeType="1"/>
            </p:cNvSpPr>
            <p:nvPr/>
          </p:nvSpPr>
          <p:spPr bwMode="auto">
            <a:xfrm>
              <a:off x="2824" y="8895"/>
              <a:ext cx="0" cy="525"/>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01394" name="Line 690">
            <a:extLst>
              <a:ext uri="{FF2B5EF4-FFF2-40B4-BE49-F238E27FC236}">
                <a16:creationId xmlns:a16="http://schemas.microsoft.com/office/drawing/2014/main" id="{A7599CEA-A101-4486-BE85-80BE41DEAFD3}"/>
              </a:ext>
            </a:extLst>
          </p:cNvPr>
          <p:cNvSpPr>
            <a:spLocks noChangeShapeType="1"/>
          </p:cNvSpPr>
          <p:nvPr/>
        </p:nvSpPr>
        <p:spPr bwMode="auto">
          <a:xfrm flipV="1">
            <a:off x="5562600" y="5715000"/>
            <a:ext cx="152400" cy="15240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0" name="Group 706">
            <a:extLst>
              <a:ext uri="{FF2B5EF4-FFF2-40B4-BE49-F238E27FC236}">
                <a16:creationId xmlns:a16="http://schemas.microsoft.com/office/drawing/2014/main" id="{F401D9A4-AC2B-4873-ABBF-B709291C329F}"/>
              </a:ext>
            </a:extLst>
          </p:cNvPr>
          <p:cNvGrpSpPr>
            <a:grpSpLocks/>
          </p:cNvGrpSpPr>
          <p:nvPr/>
        </p:nvGrpSpPr>
        <p:grpSpPr bwMode="auto">
          <a:xfrm>
            <a:off x="5200650" y="1092200"/>
            <a:ext cx="3714750" cy="5534025"/>
            <a:chOff x="3276" y="688"/>
            <a:chExt cx="2340" cy="3486"/>
          </a:xfrm>
        </p:grpSpPr>
        <p:grpSp>
          <p:nvGrpSpPr>
            <p:cNvPr id="39970" name="Group 705">
              <a:extLst>
                <a:ext uri="{FF2B5EF4-FFF2-40B4-BE49-F238E27FC236}">
                  <a16:creationId xmlns:a16="http://schemas.microsoft.com/office/drawing/2014/main" id="{52925B04-239D-49FA-8D54-9C3344D70E40}"/>
                </a:ext>
              </a:extLst>
            </p:cNvPr>
            <p:cNvGrpSpPr>
              <a:grpSpLocks/>
            </p:cNvGrpSpPr>
            <p:nvPr/>
          </p:nvGrpSpPr>
          <p:grpSpPr bwMode="auto">
            <a:xfrm>
              <a:off x="3516" y="688"/>
              <a:ext cx="1181" cy="3486"/>
              <a:chOff x="3516" y="688"/>
              <a:chExt cx="1181" cy="3486"/>
            </a:xfrm>
          </p:grpSpPr>
          <p:sp>
            <p:nvSpPr>
              <p:cNvPr id="39994" name="Line 635">
                <a:extLst>
                  <a:ext uri="{FF2B5EF4-FFF2-40B4-BE49-F238E27FC236}">
                    <a16:creationId xmlns:a16="http://schemas.microsoft.com/office/drawing/2014/main" id="{2A701FE9-F9DB-4A0E-953C-403C8F2A4BFC}"/>
                  </a:ext>
                </a:extLst>
              </p:cNvPr>
              <p:cNvSpPr>
                <a:spLocks noChangeShapeType="1"/>
              </p:cNvSpPr>
              <p:nvPr/>
            </p:nvSpPr>
            <p:spPr bwMode="auto">
              <a:xfrm>
                <a:off x="3516" y="862"/>
                <a:ext cx="0" cy="331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9995" name="Group 699">
                <a:extLst>
                  <a:ext uri="{FF2B5EF4-FFF2-40B4-BE49-F238E27FC236}">
                    <a16:creationId xmlns:a16="http://schemas.microsoft.com/office/drawing/2014/main" id="{D450FBA4-DB50-488A-B94D-D8FE2166A9F9}"/>
                  </a:ext>
                </a:extLst>
              </p:cNvPr>
              <p:cNvGrpSpPr>
                <a:grpSpLocks/>
              </p:cNvGrpSpPr>
              <p:nvPr/>
            </p:nvGrpSpPr>
            <p:grpSpPr bwMode="auto">
              <a:xfrm>
                <a:off x="3611" y="688"/>
                <a:ext cx="1086" cy="3408"/>
                <a:chOff x="3611" y="688"/>
                <a:chExt cx="1086" cy="3408"/>
              </a:xfrm>
            </p:grpSpPr>
            <p:sp>
              <p:nvSpPr>
                <p:cNvPr id="39996" name="Line 636">
                  <a:extLst>
                    <a:ext uri="{FF2B5EF4-FFF2-40B4-BE49-F238E27FC236}">
                      <a16:creationId xmlns:a16="http://schemas.microsoft.com/office/drawing/2014/main" id="{E1751B40-A8BE-49F6-A3A6-4C7E82043F3D}"/>
                    </a:ext>
                  </a:extLst>
                </p:cNvPr>
                <p:cNvSpPr>
                  <a:spLocks noChangeShapeType="1"/>
                </p:cNvSpPr>
                <p:nvPr/>
              </p:nvSpPr>
              <p:spPr bwMode="auto">
                <a:xfrm>
                  <a:off x="3810" y="697"/>
                  <a:ext cx="0" cy="33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97" name="Line 637">
                  <a:extLst>
                    <a:ext uri="{FF2B5EF4-FFF2-40B4-BE49-F238E27FC236}">
                      <a16:creationId xmlns:a16="http://schemas.microsoft.com/office/drawing/2014/main" id="{0E71CE7C-9AAB-49A7-8A98-47F809E84A1F}"/>
                    </a:ext>
                  </a:extLst>
                </p:cNvPr>
                <p:cNvSpPr>
                  <a:spLocks noChangeShapeType="1"/>
                </p:cNvSpPr>
                <p:nvPr/>
              </p:nvSpPr>
              <p:spPr bwMode="auto">
                <a:xfrm>
                  <a:off x="4008" y="688"/>
                  <a:ext cx="0" cy="33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98" name="Line 638">
                  <a:extLst>
                    <a:ext uri="{FF2B5EF4-FFF2-40B4-BE49-F238E27FC236}">
                      <a16:creationId xmlns:a16="http://schemas.microsoft.com/office/drawing/2014/main" id="{23B94D75-C6B2-464F-99ED-B60C30E7C93C}"/>
                    </a:ext>
                  </a:extLst>
                </p:cNvPr>
                <p:cNvSpPr>
                  <a:spLocks noChangeShapeType="1"/>
                </p:cNvSpPr>
                <p:nvPr/>
              </p:nvSpPr>
              <p:spPr bwMode="auto">
                <a:xfrm>
                  <a:off x="4212" y="688"/>
                  <a:ext cx="0" cy="33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99" name="Line 639">
                  <a:extLst>
                    <a:ext uri="{FF2B5EF4-FFF2-40B4-BE49-F238E27FC236}">
                      <a16:creationId xmlns:a16="http://schemas.microsoft.com/office/drawing/2014/main" id="{57D9E713-A298-4907-9EFA-4C2A0CC01F94}"/>
                    </a:ext>
                  </a:extLst>
                </p:cNvPr>
                <p:cNvSpPr>
                  <a:spLocks noChangeShapeType="1"/>
                </p:cNvSpPr>
                <p:nvPr/>
              </p:nvSpPr>
              <p:spPr bwMode="auto">
                <a:xfrm>
                  <a:off x="4404" y="688"/>
                  <a:ext cx="0" cy="33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000" name="Group 640">
                  <a:extLst>
                    <a:ext uri="{FF2B5EF4-FFF2-40B4-BE49-F238E27FC236}">
                      <a16:creationId xmlns:a16="http://schemas.microsoft.com/office/drawing/2014/main" id="{F9CDF4DC-93BF-45AA-8EE7-8B25C6507AE8}"/>
                    </a:ext>
                  </a:extLst>
                </p:cNvPr>
                <p:cNvGrpSpPr>
                  <a:grpSpLocks/>
                </p:cNvGrpSpPr>
                <p:nvPr/>
              </p:nvGrpSpPr>
              <p:grpSpPr bwMode="auto">
                <a:xfrm>
                  <a:off x="3611" y="688"/>
                  <a:ext cx="1086" cy="3399"/>
                  <a:chOff x="2322" y="2190"/>
                  <a:chExt cx="2714" cy="8498"/>
                </a:xfrm>
              </p:grpSpPr>
              <p:sp>
                <p:nvSpPr>
                  <p:cNvPr id="40001" name="Line 641">
                    <a:extLst>
                      <a:ext uri="{FF2B5EF4-FFF2-40B4-BE49-F238E27FC236}">
                        <a16:creationId xmlns:a16="http://schemas.microsoft.com/office/drawing/2014/main" id="{30C8C65A-3EE2-4559-A405-1C20EC5AD363}"/>
                      </a:ext>
                    </a:extLst>
                  </p:cNvPr>
                  <p:cNvSpPr>
                    <a:spLocks noChangeShapeType="1"/>
                  </p:cNvSpPr>
                  <p:nvPr/>
                </p:nvSpPr>
                <p:spPr bwMode="auto">
                  <a:xfrm>
                    <a:off x="4815" y="2190"/>
                    <a:ext cx="0" cy="8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002" name="Group 642">
                    <a:extLst>
                      <a:ext uri="{FF2B5EF4-FFF2-40B4-BE49-F238E27FC236}">
                        <a16:creationId xmlns:a16="http://schemas.microsoft.com/office/drawing/2014/main" id="{F064A83C-00FE-41D9-9F6B-2375237F4199}"/>
                      </a:ext>
                    </a:extLst>
                  </p:cNvPr>
                  <p:cNvGrpSpPr>
                    <a:grpSpLocks/>
                  </p:cNvGrpSpPr>
                  <p:nvPr/>
                </p:nvGrpSpPr>
                <p:grpSpPr bwMode="auto">
                  <a:xfrm>
                    <a:off x="2322" y="2415"/>
                    <a:ext cx="2714" cy="7875"/>
                    <a:chOff x="2322" y="2415"/>
                    <a:chExt cx="2714" cy="7875"/>
                  </a:xfrm>
                </p:grpSpPr>
                <p:grpSp>
                  <p:nvGrpSpPr>
                    <p:cNvPr id="40003" name="Group 643">
                      <a:extLst>
                        <a:ext uri="{FF2B5EF4-FFF2-40B4-BE49-F238E27FC236}">
                          <a16:creationId xmlns:a16="http://schemas.microsoft.com/office/drawing/2014/main" id="{89572662-6D14-4511-A06B-7C3E343C4555}"/>
                        </a:ext>
                      </a:extLst>
                    </p:cNvPr>
                    <p:cNvGrpSpPr>
                      <a:grpSpLocks/>
                    </p:cNvGrpSpPr>
                    <p:nvPr/>
                  </p:nvGrpSpPr>
                  <p:grpSpPr bwMode="auto">
                    <a:xfrm>
                      <a:off x="2322" y="2490"/>
                      <a:ext cx="252" cy="7800"/>
                      <a:chOff x="2322" y="2490"/>
                      <a:chExt cx="252" cy="7800"/>
                    </a:xfrm>
                  </p:grpSpPr>
                  <p:sp>
                    <p:nvSpPr>
                      <p:cNvPr id="40009" name="Line 644">
                        <a:extLst>
                          <a:ext uri="{FF2B5EF4-FFF2-40B4-BE49-F238E27FC236}">
                            <a16:creationId xmlns:a16="http://schemas.microsoft.com/office/drawing/2014/main" id="{A5E5F4A7-075D-4538-A839-275539749C4C}"/>
                          </a:ext>
                        </a:extLst>
                      </p:cNvPr>
                      <p:cNvSpPr>
                        <a:spLocks noChangeShapeType="1"/>
                      </p:cNvSpPr>
                      <p:nvPr/>
                    </p:nvSpPr>
                    <p:spPr bwMode="auto">
                      <a:xfrm>
                        <a:off x="2322" y="2490"/>
                        <a:ext cx="0" cy="7729"/>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10" name="Line 645">
                        <a:extLst>
                          <a:ext uri="{FF2B5EF4-FFF2-40B4-BE49-F238E27FC236}">
                            <a16:creationId xmlns:a16="http://schemas.microsoft.com/office/drawing/2014/main" id="{9FDD80A8-7D6A-4938-970E-BA6AE14C16F3}"/>
                          </a:ext>
                        </a:extLst>
                      </p:cNvPr>
                      <p:cNvSpPr>
                        <a:spLocks noChangeShapeType="1"/>
                      </p:cNvSpPr>
                      <p:nvPr/>
                    </p:nvSpPr>
                    <p:spPr bwMode="auto">
                      <a:xfrm>
                        <a:off x="2574" y="2502"/>
                        <a:ext cx="0" cy="778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0004" name="Line 646">
                      <a:extLst>
                        <a:ext uri="{FF2B5EF4-FFF2-40B4-BE49-F238E27FC236}">
                          <a16:creationId xmlns:a16="http://schemas.microsoft.com/office/drawing/2014/main" id="{5093E9D7-A208-4F9E-B258-A30966854C46}"/>
                        </a:ext>
                      </a:extLst>
                    </p:cNvPr>
                    <p:cNvSpPr>
                      <a:spLocks noChangeShapeType="1"/>
                    </p:cNvSpPr>
                    <p:nvPr/>
                  </p:nvSpPr>
                  <p:spPr bwMode="auto">
                    <a:xfrm>
                      <a:off x="3074" y="2415"/>
                      <a:ext cx="0" cy="7729"/>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05" name="Line 647">
                      <a:extLst>
                        <a:ext uri="{FF2B5EF4-FFF2-40B4-BE49-F238E27FC236}">
                          <a16:creationId xmlns:a16="http://schemas.microsoft.com/office/drawing/2014/main" id="{9F64B45A-E516-4DA0-9C16-D5DAE0AF9E49}"/>
                        </a:ext>
                      </a:extLst>
                    </p:cNvPr>
                    <p:cNvSpPr>
                      <a:spLocks noChangeShapeType="1"/>
                    </p:cNvSpPr>
                    <p:nvPr/>
                  </p:nvSpPr>
                  <p:spPr bwMode="auto">
                    <a:xfrm>
                      <a:off x="3580" y="2427"/>
                      <a:ext cx="0" cy="778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06" name="Line 648">
                      <a:extLst>
                        <a:ext uri="{FF2B5EF4-FFF2-40B4-BE49-F238E27FC236}">
                          <a16:creationId xmlns:a16="http://schemas.microsoft.com/office/drawing/2014/main" id="{200D465E-0085-492A-8B2E-D0584C81D4D1}"/>
                        </a:ext>
                      </a:extLst>
                    </p:cNvPr>
                    <p:cNvSpPr>
                      <a:spLocks noChangeShapeType="1"/>
                    </p:cNvSpPr>
                    <p:nvPr/>
                  </p:nvSpPr>
                  <p:spPr bwMode="auto">
                    <a:xfrm>
                      <a:off x="4046" y="2442"/>
                      <a:ext cx="0" cy="778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07" name="Line 649">
                      <a:extLst>
                        <a:ext uri="{FF2B5EF4-FFF2-40B4-BE49-F238E27FC236}">
                          <a16:creationId xmlns:a16="http://schemas.microsoft.com/office/drawing/2014/main" id="{CEA622F7-5BCA-43E6-83A1-87B00B3745D8}"/>
                        </a:ext>
                      </a:extLst>
                    </p:cNvPr>
                    <p:cNvSpPr>
                      <a:spLocks noChangeShapeType="1"/>
                    </p:cNvSpPr>
                    <p:nvPr/>
                  </p:nvSpPr>
                  <p:spPr bwMode="auto">
                    <a:xfrm>
                      <a:off x="4556" y="2457"/>
                      <a:ext cx="0" cy="778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08" name="Line 650">
                      <a:extLst>
                        <a:ext uri="{FF2B5EF4-FFF2-40B4-BE49-F238E27FC236}">
                          <a16:creationId xmlns:a16="http://schemas.microsoft.com/office/drawing/2014/main" id="{17745240-0F27-4797-BB96-9FA9A31F8B8D}"/>
                        </a:ext>
                      </a:extLst>
                    </p:cNvPr>
                    <p:cNvSpPr>
                      <a:spLocks noChangeShapeType="1"/>
                    </p:cNvSpPr>
                    <p:nvPr/>
                  </p:nvSpPr>
                  <p:spPr bwMode="auto">
                    <a:xfrm>
                      <a:off x="5036" y="2487"/>
                      <a:ext cx="0" cy="778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grpSp>
        <p:grpSp>
          <p:nvGrpSpPr>
            <p:cNvPr id="39971" name="Group 698">
              <a:extLst>
                <a:ext uri="{FF2B5EF4-FFF2-40B4-BE49-F238E27FC236}">
                  <a16:creationId xmlns:a16="http://schemas.microsoft.com/office/drawing/2014/main" id="{57EAE5CC-2897-4ADF-9D60-0F2C3B5F6A6E}"/>
                </a:ext>
              </a:extLst>
            </p:cNvPr>
            <p:cNvGrpSpPr>
              <a:grpSpLocks/>
            </p:cNvGrpSpPr>
            <p:nvPr/>
          </p:nvGrpSpPr>
          <p:grpSpPr bwMode="auto">
            <a:xfrm>
              <a:off x="3276" y="1276"/>
              <a:ext cx="2340" cy="575"/>
              <a:chOff x="3276" y="1276"/>
              <a:chExt cx="2340" cy="575"/>
            </a:xfrm>
          </p:grpSpPr>
          <p:grpSp>
            <p:nvGrpSpPr>
              <p:cNvPr id="39972" name="Group 603">
                <a:extLst>
                  <a:ext uri="{FF2B5EF4-FFF2-40B4-BE49-F238E27FC236}">
                    <a16:creationId xmlns:a16="http://schemas.microsoft.com/office/drawing/2014/main" id="{9F0392FF-A579-433E-818D-EF6A5837E864}"/>
                  </a:ext>
                </a:extLst>
              </p:cNvPr>
              <p:cNvGrpSpPr>
                <a:grpSpLocks/>
              </p:cNvGrpSpPr>
              <p:nvPr/>
            </p:nvGrpSpPr>
            <p:grpSpPr bwMode="auto">
              <a:xfrm>
                <a:off x="3276" y="1276"/>
                <a:ext cx="2340" cy="575"/>
                <a:chOff x="1485" y="3660"/>
                <a:chExt cx="5850" cy="1437"/>
              </a:xfrm>
            </p:grpSpPr>
            <p:grpSp>
              <p:nvGrpSpPr>
                <p:cNvPr id="39980" name="Group 604">
                  <a:extLst>
                    <a:ext uri="{FF2B5EF4-FFF2-40B4-BE49-F238E27FC236}">
                      <a16:creationId xmlns:a16="http://schemas.microsoft.com/office/drawing/2014/main" id="{0F7BB8BA-994F-4F45-AD1D-91738F9758F3}"/>
                    </a:ext>
                  </a:extLst>
                </p:cNvPr>
                <p:cNvGrpSpPr>
                  <a:grpSpLocks/>
                </p:cNvGrpSpPr>
                <p:nvPr/>
              </p:nvGrpSpPr>
              <p:grpSpPr bwMode="auto">
                <a:xfrm>
                  <a:off x="2344" y="4173"/>
                  <a:ext cx="2583" cy="358"/>
                  <a:chOff x="2344" y="4173"/>
                  <a:chExt cx="2583" cy="358"/>
                </a:xfrm>
              </p:grpSpPr>
              <p:grpSp>
                <p:nvGrpSpPr>
                  <p:cNvPr id="39987" name="Group 605">
                    <a:extLst>
                      <a:ext uri="{FF2B5EF4-FFF2-40B4-BE49-F238E27FC236}">
                        <a16:creationId xmlns:a16="http://schemas.microsoft.com/office/drawing/2014/main" id="{CB4D91BE-B773-4BD8-82E5-398FD0F0817B}"/>
                      </a:ext>
                    </a:extLst>
                  </p:cNvPr>
                  <p:cNvGrpSpPr>
                    <a:grpSpLocks/>
                  </p:cNvGrpSpPr>
                  <p:nvPr/>
                </p:nvGrpSpPr>
                <p:grpSpPr bwMode="auto">
                  <a:xfrm>
                    <a:off x="2842" y="4173"/>
                    <a:ext cx="1110" cy="349"/>
                    <a:chOff x="2546" y="3900"/>
                    <a:chExt cx="1126" cy="348"/>
                  </a:xfrm>
                </p:grpSpPr>
                <p:sp>
                  <p:nvSpPr>
                    <p:cNvPr id="39991" name="Rectangle 606">
                      <a:extLst>
                        <a:ext uri="{FF2B5EF4-FFF2-40B4-BE49-F238E27FC236}">
                          <a16:creationId xmlns:a16="http://schemas.microsoft.com/office/drawing/2014/main" id="{A486C231-A4C1-44F9-A108-7E8A2DC60498}"/>
                        </a:ext>
                      </a:extLst>
                    </p:cNvPr>
                    <p:cNvSpPr>
                      <a:spLocks noChangeArrowheads="1"/>
                    </p:cNvSpPr>
                    <p:nvPr/>
                  </p:nvSpPr>
                  <p:spPr bwMode="auto">
                    <a:xfrm>
                      <a:off x="2546" y="3909"/>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92" name="Rectangle 607">
                      <a:extLst>
                        <a:ext uri="{FF2B5EF4-FFF2-40B4-BE49-F238E27FC236}">
                          <a16:creationId xmlns:a16="http://schemas.microsoft.com/office/drawing/2014/main" id="{0BBBA7C2-DACD-40C9-BE2F-F4BFB17A0002}"/>
                        </a:ext>
                      </a:extLst>
                    </p:cNvPr>
                    <p:cNvSpPr>
                      <a:spLocks noChangeArrowheads="1"/>
                    </p:cNvSpPr>
                    <p:nvPr/>
                  </p:nvSpPr>
                  <p:spPr bwMode="auto">
                    <a:xfrm>
                      <a:off x="3040" y="3906"/>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93" name="Rectangle 608">
                      <a:extLst>
                        <a:ext uri="{FF2B5EF4-FFF2-40B4-BE49-F238E27FC236}">
                          <a16:creationId xmlns:a16="http://schemas.microsoft.com/office/drawing/2014/main" id="{A40FFA9C-758D-48D0-8D72-89750BC499CF}"/>
                        </a:ext>
                      </a:extLst>
                    </p:cNvPr>
                    <p:cNvSpPr>
                      <a:spLocks noChangeArrowheads="1"/>
                    </p:cNvSpPr>
                    <p:nvPr/>
                  </p:nvSpPr>
                  <p:spPr bwMode="auto">
                    <a:xfrm>
                      <a:off x="3550" y="3900"/>
                      <a:ext cx="122" cy="33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9988" name="Rectangle 609">
                    <a:extLst>
                      <a:ext uri="{FF2B5EF4-FFF2-40B4-BE49-F238E27FC236}">
                        <a16:creationId xmlns:a16="http://schemas.microsoft.com/office/drawing/2014/main" id="{328888FC-7EE7-45F6-9B1D-5384DEC98ECB}"/>
                      </a:ext>
                    </a:extLst>
                  </p:cNvPr>
                  <p:cNvSpPr>
                    <a:spLocks noChangeArrowheads="1"/>
                  </p:cNvSpPr>
                  <p:nvPr/>
                </p:nvSpPr>
                <p:spPr bwMode="auto">
                  <a:xfrm>
                    <a:off x="4320" y="4191"/>
                    <a:ext cx="120" cy="34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89" name="Rectangle 610">
                    <a:extLst>
                      <a:ext uri="{FF2B5EF4-FFF2-40B4-BE49-F238E27FC236}">
                        <a16:creationId xmlns:a16="http://schemas.microsoft.com/office/drawing/2014/main" id="{3EC7988B-EF02-4C6B-A2AD-AC7AFD4CC4E5}"/>
                      </a:ext>
                    </a:extLst>
                  </p:cNvPr>
                  <p:cNvSpPr>
                    <a:spLocks noChangeArrowheads="1"/>
                  </p:cNvSpPr>
                  <p:nvPr/>
                </p:nvSpPr>
                <p:spPr bwMode="auto">
                  <a:xfrm>
                    <a:off x="4807" y="4188"/>
                    <a:ext cx="120" cy="34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90" name="Rectangle 611">
                    <a:extLst>
                      <a:ext uri="{FF2B5EF4-FFF2-40B4-BE49-F238E27FC236}">
                        <a16:creationId xmlns:a16="http://schemas.microsoft.com/office/drawing/2014/main" id="{15C687E2-D0F5-4C54-842F-0C822B6DDED7}"/>
                      </a:ext>
                    </a:extLst>
                  </p:cNvPr>
                  <p:cNvSpPr>
                    <a:spLocks noChangeArrowheads="1"/>
                  </p:cNvSpPr>
                  <p:nvPr/>
                </p:nvSpPr>
                <p:spPr bwMode="auto">
                  <a:xfrm>
                    <a:off x="2344" y="4194"/>
                    <a:ext cx="102" cy="316"/>
                  </a:xfrm>
                  <a:prstGeom prst="rect">
                    <a:avLst/>
                  </a:prstGeom>
                  <a:solidFill>
                    <a:srgbClr val="FFFFFF"/>
                  </a:solidFill>
                  <a:ln w="19050">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9981" name="Group 612">
                  <a:extLst>
                    <a:ext uri="{FF2B5EF4-FFF2-40B4-BE49-F238E27FC236}">
                      <a16:creationId xmlns:a16="http://schemas.microsoft.com/office/drawing/2014/main" id="{7FB2292F-6BDA-406E-9D88-DA322A9E6CEE}"/>
                    </a:ext>
                  </a:extLst>
                </p:cNvPr>
                <p:cNvGrpSpPr>
                  <a:grpSpLocks/>
                </p:cNvGrpSpPr>
                <p:nvPr/>
              </p:nvGrpSpPr>
              <p:grpSpPr bwMode="auto">
                <a:xfrm>
                  <a:off x="1485" y="3660"/>
                  <a:ext cx="5850" cy="1437"/>
                  <a:chOff x="1456" y="3180"/>
                  <a:chExt cx="5850" cy="1437"/>
                </a:xfrm>
              </p:grpSpPr>
              <p:grpSp>
                <p:nvGrpSpPr>
                  <p:cNvPr id="39982" name="Group 613">
                    <a:extLst>
                      <a:ext uri="{FF2B5EF4-FFF2-40B4-BE49-F238E27FC236}">
                        <a16:creationId xmlns:a16="http://schemas.microsoft.com/office/drawing/2014/main" id="{820E6E8E-4AD0-486F-B4DC-1C569CEAC57C}"/>
                      </a:ext>
                    </a:extLst>
                  </p:cNvPr>
                  <p:cNvGrpSpPr>
                    <a:grpSpLocks/>
                  </p:cNvGrpSpPr>
                  <p:nvPr/>
                </p:nvGrpSpPr>
                <p:grpSpPr bwMode="auto">
                  <a:xfrm>
                    <a:off x="1802" y="3342"/>
                    <a:ext cx="5220" cy="1275"/>
                    <a:chOff x="1830" y="1380"/>
                    <a:chExt cx="4904" cy="1815"/>
                  </a:xfrm>
                </p:grpSpPr>
                <p:sp>
                  <p:nvSpPr>
                    <p:cNvPr id="39985" name="Line 614">
                      <a:extLst>
                        <a:ext uri="{FF2B5EF4-FFF2-40B4-BE49-F238E27FC236}">
                          <a16:creationId xmlns:a16="http://schemas.microsoft.com/office/drawing/2014/main" id="{2E695D18-A640-44CD-981C-59E9992A36A6}"/>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86" name="Line 615">
                      <a:extLst>
                        <a:ext uri="{FF2B5EF4-FFF2-40B4-BE49-F238E27FC236}">
                          <a16:creationId xmlns:a16="http://schemas.microsoft.com/office/drawing/2014/main" id="{5E38E14F-2ED8-48E8-B821-FE7D00986711}"/>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983" name="Rectangle 616">
                    <a:extLst>
                      <a:ext uri="{FF2B5EF4-FFF2-40B4-BE49-F238E27FC236}">
                        <a16:creationId xmlns:a16="http://schemas.microsoft.com/office/drawing/2014/main" id="{D5885755-C65B-40B4-86E8-601161FFD3D6}"/>
                      </a:ext>
                    </a:extLst>
                  </p:cNvPr>
                  <p:cNvSpPr>
                    <a:spLocks noChangeArrowheads="1"/>
                  </p:cNvSpPr>
                  <p:nvPr/>
                </p:nvSpPr>
                <p:spPr bwMode="auto">
                  <a:xfrm>
                    <a:off x="1456" y="318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ug</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39984" name="Rectangle 617">
                    <a:extLst>
                      <a:ext uri="{FF2B5EF4-FFF2-40B4-BE49-F238E27FC236}">
                        <a16:creationId xmlns:a16="http://schemas.microsoft.com/office/drawing/2014/main" id="{AFC244C7-A687-445F-8982-EAEF6A5C6032}"/>
                      </a:ext>
                    </a:extLst>
                  </p:cNvPr>
                  <p:cNvSpPr>
                    <a:spLocks noChangeArrowheads="1"/>
                  </p:cNvSpPr>
                  <p:nvPr/>
                </p:nvSpPr>
                <p:spPr bwMode="auto">
                  <a:xfrm>
                    <a:off x="6572" y="381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ω</a:t>
                    </a:r>
                    <a:r>
                      <a:rPr lang="en-US" altLang="zh-CN" sz="1400">
                        <a:solidFill>
                          <a:srgbClr val="040408"/>
                        </a:solidFill>
                        <a:latin typeface="Times New Roman" panose="02020603050405020304" pitchFamily="18" charset="0"/>
                        <a:cs typeface="Times New Roman" panose="02020603050405020304" pitchFamily="18" charset="0"/>
                      </a:rPr>
                      <a:t>t</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grpSp>
            <p:nvGrpSpPr>
              <p:cNvPr id="39973" name="Group 697">
                <a:extLst>
                  <a:ext uri="{FF2B5EF4-FFF2-40B4-BE49-F238E27FC236}">
                    <a16:creationId xmlns:a16="http://schemas.microsoft.com/office/drawing/2014/main" id="{E9B6678A-4564-449C-857B-D8140376BB05}"/>
                  </a:ext>
                </a:extLst>
              </p:cNvPr>
              <p:cNvGrpSpPr>
                <a:grpSpLocks/>
              </p:cNvGrpSpPr>
              <p:nvPr/>
            </p:nvGrpSpPr>
            <p:grpSpPr bwMode="auto">
              <a:xfrm>
                <a:off x="3600" y="1296"/>
                <a:ext cx="1104" cy="240"/>
                <a:chOff x="3600" y="1296"/>
                <a:chExt cx="1104" cy="240"/>
              </a:xfrm>
            </p:grpSpPr>
            <p:sp>
              <p:nvSpPr>
                <p:cNvPr id="39974" name="Rectangle 691">
                  <a:extLst>
                    <a:ext uri="{FF2B5EF4-FFF2-40B4-BE49-F238E27FC236}">
                      <a16:creationId xmlns:a16="http://schemas.microsoft.com/office/drawing/2014/main" id="{64486A54-1261-4F8F-BC90-7EF57C7696E1}"/>
                    </a:ext>
                  </a:extLst>
                </p:cNvPr>
                <p:cNvSpPr>
                  <a:spLocks noChangeArrowheads="1"/>
                </p:cNvSpPr>
                <p:nvPr/>
              </p:nvSpPr>
              <p:spPr bwMode="auto">
                <a:xfrm>
                  <a:off x="3792" y="1296"/>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40408"/>
                      </a:solidFill>
                      <a:latin typeface="宋体" panose="02010600030101010101" pitchFamily="2" charset="-122"/>
                    </a:rPr>
                    <a:t>1</a:t>
                  </a:r>
                </a:p>
              </p:txBody>
            </p:sp>
            <p:sp>
              <p:nvSpPr>
                <p:cNvPr id="39975" name="Rectangle 692">
                  <a:extLst>
                    <a:ext uri="{FF2B5EF4-FFF2-40B4-BE49-F238E27FC236}">
                      <a16:creationId xmlns:a16="http://schemas.microsoft.com/office/drawing/2014/main" id="{466D96B1-BE71-4F29-980E-3D910988B496}"/>
                    </a:ext>
                  </a:extLst>
                </p:cNvPr>
                <p:cNvSpPr>
                  <a:spLocks noChangeArrowheads="1"/>
                </p:cNvSpPr>
                <p:nvPr/>
              </p:nvSpPr>
              <p:spPr bwMode="auto">
                <a:xfrm>
                  <a:off x="3984" y="1296"/>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40408"/>
                      </a:solidFill>
                      <a:latin typeface="宋体" panose="02010600030101010101" pitchFamily="2" charset="-122"/>
                    </a:rPr>
                    <a:t>2</a:t>
                  </a:r>
                </a:p>
              </p:txBody>
            </p:sp>
            <p:sp>
              <p:nvSpPr>
                <p:cNvPr id="39976" name="Rectangle 693">
                  <a:extLst>
                    <a:ext uri="{FF2B5EF4-FFF2-40B4-BE49-F238E27FC236}">
                      <a16:creationId xmlns:a16="http://schemas.microsoft.com/office/drawing/2014/main" id="{1946363A-35DF-46CA-B22A-0D5AB56380E4}"/>
                    </a:ext>
                  </a:extLst>
                </p:cNvPr>
                <p:cNvSpPr>
                  <a:spLocks noChangeArrowheads="1"/>
                </p:cNvSpPr>
                <p:nvPr/>
              </p:nvSpPr>
              <p:spPr bwMode="auto">
                <a:xfrm>
                  <a:off x="4176" y="1296"/>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40408"/>
                      </a:solidFill>
                      <a:latin typeface="宋体" panose="02010600030101010101" pitchFamily="2" charset="-122"/>
                    </a:rPr>
                    <a:t>3</a:t>
                  </a:r>
                </a:p>
              </p:txBody>
            </p:sp>
            <p:sp>
              <p:nvSpPr>
                <p:cNvPr id="39977" name="Rectangle 694">
                  <a:extLst>
                    <a:ext uri="{FF2B5EF4-FFF2-40B4-BE49-F238E27FC236}">
                      <a16:creationId xmlns:a16="http://schemas.microsoft.com/office/drawing/2014/main" id="{A29BA020-EB8A-4C54-8053-FDE2902AA17B}"/>
                    </a:ext>
                  </a:extLst>
                </p:cNvPr>
                <p:cNvSpPr>
                  <a:spLocks noChangeArrowheads="1"/>
                </p:cNvSpPr>
                <p:nvPr/>
              </p:nvSpPr>
              <p:spPr bwMode="auto">
                <a:xfrm>
                  <a:off x="4368" y="1296"/>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40408"/>
                      </a:solidFill>
                      <a:latin typeface="宋体" panose="02010600030101010101" pitchFamily="2" charset="-122"/>
                    </a:rPr>
                    <a:t>4</a:t>
                  </a:r>
                </a:p>
              </p:txBody>
            </p:sp>
            <p:sp>
              <p:nvSpPr>
                <p:cNvPr id="39978" name="Rectangle 695">
                  <a:extLst>
                    <a:ext uri="{FF2B5EF4-FFF2-40B4-BE49-F238E27FC236}">
                      <a16:creationId xmlns:a16="http://schemas.microsoft.com/office/drawing/2014/main" id="{C922F603-2199-4D51-AAA1-9A8CD3AE0683}"/>
                    </a:ext>
                  </a:extLst>
                </p:cNvPr>
                <p:cNvSpPr>
                  <a:spLocks noChangeArrowheads="1"/>
                </p:cNvSpPr>
                <p:nvPr/>
              </p:nvSpPr>
              <p:spPr bwMode="auto">
                <a:xfrm>
                  <a:off x="4560" y="1296"/>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40408"/>
                      </a:solidFill>
                      <a:latin typeface="宋体" panose="02010600030101010101" pitchFamily="2" charset="-122"/>
                    </a:rPr>
                    <a:t>5</a:t>
                  </a:r>
                </a:p>
              </p:txBody>
            </p:sp>
            <p:sp>
              <p:nvSpPr>
                <p:cNvPr id="39979" name="Rectangle 696">
                  <a:extLst>
                    <a:ext uri="{FF2B5EF4-FFF2-40B4-BE49-F238E27FC236}">
                      <a16:creationId xmlns:a16="http://schemas.microsoft.com/office/drawing/2014/main" id="{7A4AAED3-35E6-4429-8112-95A74AFA31B3}"/>
                    </a:ext>
                  </a:extLst>
                </p:cNvPr>
                <p:cNvSpPr>
                  <a:spLocks noChangeArrowheads="1"/>
                </p:cNvSpPr>
                <p:nvPr/>
              </p:nvSpPr>
              <p:spPr bwMode="auto">
                <a:xfrm>
                  <a:off x="3600" y="1296"/>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40408"/>
                      </a:solidFill>
                      <a:latin typeface="宋体" panose="02010600030101010101" pitchFamily="2" charset="-122"/>
                    </a:rPr>
                    <a:t>6</a:t>
                  </a:r>
                </a:p>
              </p:txBody>
            </p:sp>
          </p:grpSp>
        </p:grpSp>
      </p:grpSp>
      <p:grpSp>
        <p:nvGrpSpPr>
          <p:cNvPr id="200929" name="Group 704">
            <a:extLst>
              <a:ext uri="{FF2B5EF4-FFF2-40B4-BE49-F238E27FC236}">
                <a16:creationId xmlns:a16="http://schemas.microsoft.com/office/drawing/2014/main" id="{0965E8CD-F2FA-4B69-BC47-B7C3309D733A}"/>
              </a:ext>
            </a:extLst>
          </p:cNvPr>
          <p:cNvGrpSpPr>
            <a:grpSpLocks/>
          </p:cNvGrpSpPr>
          <p:nvPr/>
        </p:nvGrpSpPr>
        <p:grpSpPr bwMode="auto">
          <a:xfrm>
            <a:off x="2590800" y="1295400"/>
            <a:ext cx="1308100" cy="990600"/>
            <a:chOff x="1632" y="816"/>
            <a:chExt cx="824" cy="624"/>
          </a:xfrm>
        </p:grpSpPr>
        <p:sp>
          <p:nvSpPr>
            <p:cNvPr id="39968" name="Freeform 702">
              <a:extLst>
                <a:ext uri="{FF2B5EF4-FFF2-40B4-BE49-F238E27FC236}">
                  <a16:creationId xmlns:a16="http://schemas.microsoft.com/office/drawing/2014/main" id="{CDF460C2-4EBA-4FF6-8B1A-6B6B3E892FA3}"/>
                </a:ext>
              </a:extLst>
            </p:cNvPr>
            <p:cNvSpPr>
              <a:spLocks/>
            </p:cNvSpPr>
            <p:nvPr/>
          </p:nvSpPr>
          <p:spPr bwMode="auto">
            <a:xfrm>
              <a:off x="1632" y="816"/>
              <a:ext cx="824" cy="624"/>
            </a:xfrm>
            <a:custGeom>
              <a:avLst/>
              <a:gdLst>
                <a:gd name="T0" fmla="*/ 0 w 824"/>
                <a:gd name="T1" fmla="*/ 24 h 408"/>
                <a:gd name="T2" fmla="*/ 624 w 824"/>
                <a:gd name="T3" fmla="*/ 24 h 408"/>
                <a:gd name="T4" fmla="*/ 816 w 824"/>
                <a:gd name="T5" fmla="*/ 168 h 408"/>
                <a:gd name="T6" fmla="*/ 576 w 824"/>
                <a:gd name="T7" fmla="*/ 360 h 408"/>
                <a:gd name="T8" fmla="*/ 0 w 824"/>
                <a:gd name="T9" fmla="*/ 408 h 408"/>
                <a:gd name="T10" fmla="*/ 0 60000 65536"/>
                <a:gd name="T11" fmla="*/ 0 60000 65536"/>
                <a:gd name="T12" fmla="*/ 0 60000 65536"/>
                <a:gd name="T13" fmla="*/ 0 60000 65536"/>
                <a:gd name="T14" fmla="*/ 0 60000 65536"/>
                <a:gd name="T15" fmla="*/ 0 w 824"/>
                <a:gd name="T16" fmla="*/ 0 h 408"/>
                <a:gd name="T17" fmla="*/ 824 w 824"/>
                <a:gd name="T18" fmla="*/ 408 h 408"/>
              </a:gdLst>
              <a:ahLst/>
              <a:cxnLst>
                <a:cxn ang="T10">
                  <a:pos x="T0" y="T1"/>
                </a:cxn>
                <a:cxn ang="T11">
                  <a:pos x="T2" y="T3"/>
                </a:cxn>
                <a:cxn ang="T12">
                  <a:pos x="T4" y="T5"/>
                </a:cxn>
                <a:cxn ang="T13">
                  <a:pos x="T6" y="T7"/>
                </a:cxn>
                <a:cxn ang="T14">
                  <a:pos x="T8" y="T9"/>
                </a:cxn>
              </a:cxnLst>
              <a:rect l="T15" t="T16" r="T17" b="T18"/>
              <a:pathLst>
                <a:path w="824" h="408">
                  <a:moveTo>
                    <a:pt x="0" y="24"/>
                  </a:moveTo>
                  <a:cubicBezTo>
                    <a:pt x="244" y="12"/>
                    <a:pt x="488" y="0"/>
                    <a:pt x="624" y="24"/>
                  </a:cubicBezTo>
                  <a:cubicBezTo>
                    <a:pt x="760" y="48"/>
                    <a:pt x="824" y="112"/>
                    <a:pt x="816" y="168"/>
                  </a:cubicBezTo>
                  <a:cubicBezTo>
                    <a:pt x="808" y="224"/>
                    <a:pt x="712" y="320"/>
                    <a:pt x="576" y="360"/>
                  </a:cubicBezTo>
                  <a:cubicBezTo>
                    <a:pt x="440" y="400"/>
                    <a:pt x="220" y="404"/>
                    <a:pt x="0" y="408"/>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69" name="Line 703">
              <a:extLst>
                <a:ext uri="{FF2B5EF4-FFF2-40B4-BE49-F238E27FC236}">
                  <a16:creationId xmlns:a16="http://schemas.microsoft.com/office/drawing/2014/main" id="{30E263ED-ACDE-4631-89A4-A00890F3F9C5}"/>
                </a:ext>
              </a:extLst>
            </p:cNvPr>
            <p:cNvSpPr>
              <a:spLocks noChangeShapeType="1"/>
            </p:cNvSpPr>
            <p:nvPr/>
          </p:nvSpPr>
          <p:spPr bwMode="auto">
            <a:xfrm flipH="1">
              <a:off x="1872" y="1392"/>
              <a:ext cx="240" cy="48"/>
            </a:xfrm>
            <a:prstGeom prst="line">
              <a:avLst/>
            </a:prstGeom>
            <a:noFill/>
            <a:ln w="2857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in)">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ox(in)">
                                      <p:cBhvr>
                                        <p:cTn id="37" dur="5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ox(in)">
                                      <p:cBhvr>
                                        <p:cTn id="42" dur="5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01336"/>
                                        </p:tgtEl>
                                        <p:attrNameLst>
                                          <p:attrName>style.visibility</p:attrName>
                                        </p:attrNameLst>
                                      </p:cBhvr>
                                      <p:to>
                                        <p:strVal val="visible"/>
                                      </p:to>
                                    </p:set>
                                    <p:anim calcmode="lin" valueType="num">
                                      <p:cBhvr additive="base">
                                        <p:cTn id="52" dur="500" fill="hold"/>
                                        <p:tgtEl>
                                          <p:spTgt spid="201336"/>
                                        </p:tgtEl>
                                        <p:attrNameLst>
                                          <p:attrName>ppt_x</p:attrName>
                                        </p:attrNameLst>
                                      </p:cBhvr>
                                      <p:tavLst>
                                        <p:tav tm="0">
                                          <p:val>
                                            <p:strVal val="#ppt_x"/>
                                          </p:val>
                                        </p:tav>
                                        <p:tav tm="100000">
                                          <p:val>
                                            <p:strVal val="#ppt_x"/>
                                          </p:val>
                                        </p:tav>
                                      </p:tavLst>
                                    </p:anim>
                                    <p:anim calcmode="lin" valueType="num">
                                      <p:cBhvr additive="base">
                                        <p:cTn id="53" dur="500" fill="hold"/>
                                        <p:tgtEl>
                                          <p:spTgt spid="201336"/>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200929"/>
                                        </p:tgtEl>
                                        <p:attrNameLst>
                                          <p:attrName>style.visibility</p:attrName>
                                        </p:attrNameLst>
                                      </p:cBhvr>
                                      <p:to>
                                        <p:strVal val="visible"/>
                                      </p:to>
                                    </p:set>
                                    <p:animEffect transition="in" filter="blinds(horizontal)">
                                      <p:cBhvr>
                                        <p:cTn id="58" dur="500"/>
                                        <p:tgtEl>
                                          <p:spTgt spid="20092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01180"/>
                                        </p:tgtEl>
                                        <p:attrNameLst>
                                          <p:attrName>style.visibility</p:attrName>
                                        </p:attrNameLst>
                                      </p:cBhvr>
                                      <p:to>
                                        <p:strVal val="visible"/>
                                      </p:to>
                                    </p:set>
                                    <p:animEffect transition="in" filter="blinds(horizontal)">
                                      <p:cBhvr>
                                        <p:cTn id="68" dur="500"/>
                                        <p:tgtEl>
                                          <p:spTgt spid="20118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8"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ppt_x</p:attrName>
                                        </p:attrNameLst>
                                      </p:cBhvr>
                                      <p:tavLst>
                                        <p:tav tm="0">
                                          <p:val>
                                            <p:strVal val="#ppt_x-#ppt_w/2"/>
                                          </p:val>
                                        </p:tav>
                                        <p:tav tm="100000">
                                          <p:val>
                                            <p:strVal val="#ppt_x"/>
                                          </p:val>
                                        </p:tav>
                                      </p:tavLst>
                                    </p:anim>
                                    <p:anim calcmode="lin" valueType="num">
                                      <p:cBhvr>
                                        <p:cTn id="74" dur="500" fill="hold"/>
                                        <p:tgtEl>
                                          <p:spTgt spid="19"/>
                                        </p:tgtEl>
                                        <p:attrNameLst>
                                          <p:attrName>ppt_y</p:attrName>
                                        </p:attrNameLst>
                                      </p:cBhvr>
                                      <p:tavLst>
                                        <p:tav tm="0">
                                          <p:val>
                                            <p:strVal val="#ppt_y"/>
                                          </p:val>
                                        </p:tav>
                                        <p:tav tm="100000">
                                          <p:val>
                                            <p:strVal val="#ppt_y"/>
                                          </p:val>
                                        </p:tav>
                                      </p:tavLst>
                                    </p:anim>
                                    <p:anim calcmode="lin" valueType="num">
                                      <p:cBhvr>
                                        <p:cTn id="75" dur="500" fill="hold"/>
                                        <p:tgtEl>
                                          <p:spTgt spid="19"/>
                                        </p:tgtEl>
                                        <p:attrNameLst>
                                          <p:attrName>ppt_w</p:attrName>
                                        </p:attrNameLst>
                                      </p:cBhvr>
                                      <p:tavLst>
                                        <p:tav tm="0">
                                          <p:val>
                                            <p:fltVal val="0"/>
                                          </p:val>
                                        </p:tav>
                                        <p:tav tm="100000">
                                          <p:val>
                                            <p:strVal val="#ppt_w"/>
                                          </p:val>
                                        </p:tav>
                                      </p:tavLst>
                                    </p:anim>
                                    <p:anim calcmode="lin" valueType="num">
                                      <p:cBhvr>
                                        <p:cTn id="76"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201181"/>
                                        </p:tgtEl>
                                        <p:attrNameLst>
                                          <p:attrName>style.visibility</p:attrName>
                                        </p:attrNameLst>
                                      </p:cBhvr>
                                      <p:to>
                                        <p:strVal val="visible"/>
                                      </p:to>
                                    </p:set>
                                    <p:animEffect transition="in" filter="blinds(horizontal)">
                                      <p:cBhvr>
                                        <p:cTn id="81" dur="500"/>
                                        <p:tgtEl>
                                          <p:spTgt spid="20118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7" presetClass="entr" presetSubtype="8"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p:cTn id="86" dur="500" fill="hold"/>
                                        <p:tgtEl>
                                          <p:spTgt spid="16"/>
                                        </p:tgtEl>
                                        <p:attrNameLst>
                                          <p:attrName>ppt_x</p:attrName>
                                        </p:attrNameLst>
                                      </p:cBhvr>
                                      <p:tavLst>
                                        <p:tav tm="0">
                                          <p:val>
                                            <p:strVal val="#ppt_x-#ppt_w/2"/>
                                          </p:val>
                                        </p:tav>
                                        <p:tav tm="100000">
                                          <p:val>
                                            <p:strVal val="#ppt_x"/>
                                          </p:val>
                                        </p:tav>
                                      </p:tavLst>
                                    </p:anim>
                                    <p:anim calcmode="lin" valueType="num">
                                      <p:cBhvr>
                                        <p:cTn id="87" dur="500" fill="hold"/>
                                        <p:tgtEl>
                                          <p:spTgt spid="16"/>
                                        </p:tgtEl>
                                        <p:attrNameLst>
                                          <p:attrName>ppt_y</p:attrName>
                                        </p:attrNameLst>
                                      </p:cBhvr>
                                      <p:tavLst>
                                        <p:tav tm="0">
                                          <p:val>
                                            <p:strVal val="#ppt_y"/>
                                          </p:val>
                                        </p:tav>
                                        <p:tav tm="100000">
                                          <p:val>
                                            <p:strVal val="#ppt_y"/>
                                          </p:val>
                                        </p:tav>
                                      </p:tavLst>
                                    </p:anim>
                                    <p:anim calcmode="lin" valueType="num">
                                      <p:cBhvr>
                                        <p:cTn id="88" dur="500" fill="hold"/>
                                        <p:tgtEl>
                                          <p:spTgt spid="16"/>
                                        </p:tgtEl>
                                        <p:attrNameLst>
                                          <p:attrName>ppt_w</p:attrName>
                                        </p:attrNameLst>
                                      </p:cBhvr>
                                      <p:tavLst>
                                        <p:tav tm="0">
                                          <p:val>
                                            <p:fltVal val="0"/>
                                          </p:val>
                                        </p:tav>
                                        <p:tav tm="100000">
                                          <p:val>
                                            <p:strVal val="#ppt_w"/>
                                          </p:val>
                                        </p:tav>
                                      </p:tavLst>
                                    </p:anim>
                                    <p:anim calcmode="lin" valueType="num">
                                      <p:cBhvr>
                                        <p:cTn id="89"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201182"/>
                                        </p:tgtEl>
                                        <p:attrNameLst>
                                          <p:attrName>style.visibility</p:attrName>
                                        </p:attrNameLst>
                                      </p:cBhvr>
                                      <p:to>
                                        <p:strVal val="visible"/>
                                      </p:to>
                                    </p:set>
                                    <p:animEffect transition="in" filter="blinds(horizontal)">
                                      <p:cBhvr>
                                        <p:cTn id="94" dur="500"/>
                                        <p:tgtEl>
                                          <p:spTgt spid="201182"/>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8" fill="hold" nodeType="clickEffect">
                                  <p:stCondLst>
                                    <p:cond delay="0"/>
                                  </p:stCondLst>
                                  <p:childTnLst>
                                    <p:set>
                                      <p:cBhvr>
                                        <p:cTn id="98" dur="1" fill="hold">
                                          <p:stCondLst>
                                            <p:cond delay="0"/>
                                          </p:stCondLst>
                                        </p:cTn>
                                        <p:tgtEl>
                                          <p:spTgt spid="201337"/>
                                        </p:tgtEl>
                                        <p:attrNameLst>
                                          <p:attrName>style.visibility</p:attrName>
                                        </p:attrNameLst>
                                      </p:cBhvr>
                                      <p:to>
                                        <p:strVal val="visible"/>
                                      </p:to>
                                    </p:set>
                                    <p:anim calcmode="lin" valueType="num">
                                      <p:cBhvr>
                                        <p:cTn id="99" dur="500" fill="hold"/>
                                        <p:tgtEl>
                                          <p:spTgt spid="201337"/>
                                        </p:tgtEl>
                                        <p:attrNameLst>
                                          <p:attrName>ppt_x</p:attrName>
                                        </p:attrNameLst>
                                      </p:cBhvr>
                                      <p:tavLst>
                                        <p:tav tm="0">
                                          <p:val>
                                            <p:strVal val="#ppt_x-#ppt_w/2"/>
                                          </p:val>
                                        </p:tav>
                                        <p:tav tm="100000">
                                          <p:val>
                                            <p:strVal val="#ppt_x"/>
                                          </p:val>
                                        </p:tav>
                                      </p:tavLst>
                                    </p:anim>
                                    <p:anim calcmode="lin" valueType="num">
                                      <p:cBhvr>
                                        <p:cTn id="100" dur="500" fill="hold"/>
                                        <p:tgtEl>
                                          <p:spTgt spid="201337"/>
                                        </p:tgtEl>
                                        <p:attrNameLst>
                                          <p:attrName>ppt_y</p:attrName>
                                        </p:attrNameLst>
                                      </p:cBhvr>
                                      <p:tavLst>
                                        <p:tav tm="0">
                                          <p:val>
                                            <p:strVal val="#ppt_y"/>
                                          </p:val>
                                        </p:tav>
                                        <p:tav tm="100000">
                                          <p:val>
                                            <p:strVal val="#ppt_y"/>
                                          </p:val>
                                        </p:tav>
                                      </p:tavLst>
                                    </p:anim>
                                    <p:anim calcmode="lin" valueType="num">
                                      <p:cBhvr>
                                        <p:cTn id="101" dur="500" fill="hold"/>
                                        <p:tgtEl>
                                          <p:spTgt spid="201337"/>
                                        </p:tgtEl>
                                        <p:attrNameLst>
                                          <p:attrName>ppt_w</p:attrName>
                                        </p:attrNameLst>
                                      </p:cBhvr>
                                      <p:tavLst>
                                        <p:tav tm="0">
                                          <p:val>
                                            <p:fltVal val="0"/>
                                          </p:val>
                                        </p:tav>
                                        <p:tav tm="100000">
                                          <p:val>
                                            <p:strVal val="#ppt_w"/>
                                          </p:val>
                                        </p:tav>
                                      </p:tavLst>
                                    </p:anim>
                                    <p:anim calcmode="lin" valueType="num">
                                      <p:cBhvr>
                                        <p:cTn id="102" dur="500" fill="hold"/>
                                        <p:tgtEl>
                                          <p:spTgt spid="201337"/>
                                        </p:tgtEl>
                                        <p:attrNameLst>
                                          <p:attrName>ppt_h</p:attrName>
                                        </p:attrNameLst>
                                      </p:cBhvr>
                                      <p:tavLst>
                                        <p:tav tm="0">
                                          <p:val>
                                            <p:strVal val="#ppt_h"/>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01183"/>
                                        </p:tgtEl>
                                        <p:attrNameLst>
                                          <p:attrName>style.visibility</p:attrName>
                                        </p:attrNameLst>
                                      </p:cBhvr>
                                      <p:to>
                                        <p:strVal val="visible"/>
                                      </p:to>
                                    </p:set>
                                    <p:animEffect transition="in" filter="blinds(horizontal)">
                                      <p:cBhvr>
                                        <p:cTn id="107" dur="500"/>
                                        <p:tgtEl>
                                          <p:spTgt spid="20118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7" presetClass="entr" presetSubtype="8" fill="hold" nodeType="clickEffect">
                                  <p:stCondLst>
                                    <p:cond delay="0"/>
                                  </p:stCondLst>
                                  <p:childTnLst>
                                    <p:set>
                                      <p:cBhvr>
                                        <p:cTn id="111" dur="1" fill="hold">
                                          <p:stCondLst>
                                            <p:cond delay="0"/>
                                          </p:stCondLst>
                                        </p:cTn>
                                        <p:tgtEl>
                                          <p:spTgt spid="17"/>
                                        </p:tgtEl>
                                        <p:attrNameLst>
                                          <p:attrName>style.visibility</p:attrName>
                                        </p:attrNameLst>
                                      </p:cBhvr>
                                      <p:to>
                                        <p:strVal val="visible"/>
                                      </p:to>
                                    </p:set>
                                    <p:anim calcmode="lin" valueType="num">
                                      <p:cBhvr>
                                        <p:cTn id="112" dur="500" fill="hold"/>
                                        <p:tgtEl>
                                          <p:spTgt spid="17"/>
                                        </p:tgtEl>
                                        <p:attrNameLst>
                                          <p:attrName>ppt_x</p:attrName>
                                        </p:attrNameLst>
                                      </p:cBhvr>
                                      <p:tavLst>
                                        <p:tav tm="0">
                                          <p:val>
                                            <p:strVal val="#ppt_x-#ppt_w/2"/>
                                          </p:val>
                                        </p:tav>
                                        <p:tav tm="100000">
                                          <p:val>
                                            <p:strVal val="#ppt_x"/>
                                          </p:val>
                                        </p:tav>
                                      </p:tavLst>
                                    </p:anim>
                                    <p:anim calcmode="lin" valueType="num">
                                      <p:cBhvr>
                                        <p:cTn id="113" dur="500" fill="hold"/>
                                        <p:tgtEl>
                                          <p:spTgt spid="17"/>
                                        </p:tgtEl>
                                        <p:attrNameLst>
                                          <p:attrName>ppt_y</p:attrName>
                                        </p:attrNameLst>
                                      </p:cBhvr>
                                      <p:tavLst>
                                        <p:tav tm="0">
                                          <p:val>
                                            <p:strVal val="#ppt_y"/>
                                          </p:val>
                                        </p:tav>
                                        <p:tav tm="100000">
                                          <p:val>
                                            <p:strVal val="#ppt_y"/>
                                          </p:val>
                                        </p:tav>
                                      </p:tavLst>
                                    </p:anim>
                                    <p:anim calcmode="lin" valueType="num">
                                      <p:cBhvr>
                                        <p:cTn id="114" dur="500" fill="hold"/>
                                        <p:tgtEl>
                                          <p:spTgt spid="17"/>
                                        </p:tgtEl>
                                        <p:attrNameLst>
                                          <p:attrName>ppt_w</p:attrName>
                                        </p:attrNameLst>
                                      </p:cBhvr>
                                      <p:tavLst>
                                        <p:tav tm="0">
                                          <p:val>
                                            <p:fltVal val="0"/>
                                          </p:val>
                                        </p:tav>
                                        <p:tav tm="100000">
                                          <p:val>
                                            <p:strVal val="#ppt_w"/>
                                          </p:val>
                                        </p:tav>
                                      </p:tavLst>
                                    </p:anim>
                                    <p:anim calcmode="lin" valueType="num">
                                      <p:cBhvr>
                                        <p:cTn id="115"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201184"/>
                                        </p:tgtEl>
                                        <p:attrNameLst>
                                          <p:attrName>style.visibility</p:attrName>
                                        </p:attrNameLst>
                                      </p:cBhvr>
                                      <p:to>
                                        <p:strVal val="visible"/>
                                      </p:to>
                                    </p:set>
                                    <p:animEffect transition="in" filter="blinds(horizontal)">
                                      <p:cBhvr>
                                        <p:cTn id="120" dur="500"/>
                                        <p:tgtEl>
                                          <p:spTgt spid="201184"/>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nodeType="clickEffect">
                                  <p:stCondLst>
                                    <p:cond delay="0"/>
                                  </p:stCondLst>
                                  <p:childTnLst>
                                    <p:set>
                                      <p:cBhvr>
                                        <p:cTn id="124" dur="1" fill="hold">
                                          <p:stCondLst>
                                            <p:cond delay="0"/>
                                          </p:stCondLst>
                                        </p:cTn>
                                        <p:tgtEl>
                                          <p:spTgt spid="18"/>
                                        </p:tgtEl>
                                        <p:attrNameLst>
                                          <p:attrName>style.visibility</p:attrName>
                                        </p:attrNameLst>
                                      </p:cBhvr>
                                      <p:to>
                                        <p:strVal val="visible"/>
                                      </p:to>
                                    </p:set>
                                    <p:anim calcmode="lin" valueType="num">
                                      <p:cBhvr>
                                        <p:cTn id="125" dur="500" fill="hold"/>
                                        <p:tgtEl>
                                          <p:spTgt spid="18"/>
                                        </p:tgtEl>
                                        <p:attrNameLst>
                                          <p:attrName>ppt_x</p:attrName>
                                        </p:attrNameLst>
                                      </p:cBhvr>
                                      <p:tavLst>
                                        <p:tav tm="0">
                                          <p:val>
                                            <p:strVal val="#ppt_x-#ppt_w/2"/>
                                          </p:val>
                                        </p:tav>
                                        <p:tav tm="100000">
                                          <p:val>
                                            <p:strVal val="#ppt_x"/>
                                          </p:val>
                                        </p:tav>
                                      </p:tavLst>
                                    </p:anim>
                                    <p:anim calcmode="lin" valueType="num">
                                      <p:cBhvr>
                                        <p:cTn id="126" dur="500" fill="hold"/>
                                        <p:tgtEl>
                                          <p:spTgt spid="18"/>
                                        </p:tgtEl>
                                        <p:attrNameLst>
                                          <p:attrName>ppt_y</p:attrName>
                                        </p:attrNameLst>
                                      </p:cBhvr>
                                      <p:tavLst>
                                        <p:tav tm="0">
                                          <p:val>
                                            <p:strVal val="#ppt_y"/>
                                          </p:val>
                                        </p:tav>
                                        <p:tav tm="100000">
                                          <p:val>
                                            <p:strVal val="#ppt_y"/>
                                          </p:val>
                                        </p:tav>
                                      </p:tavLst>
                                    </p:anim>
                                    <p:anim calcmode="lin" valueType="num">
                                      <p:cBhvr>
                                        <p:cTn id="127" dur="500" fill="hold"/>
                                        <p:tgtEl>
                                          <p:spTgt spid="18"/>
                                        </p:tgtEl>
                                        <p:attrNameLst>
                                          <p:attrName>ppt_w</p:attrName>
                                        </p:attrNameLst>
                                      </p:cBhvr>
                                      <p:tavLst>
                                        <p:tav tm="0">
                                          <p:val>
                                            <p:fltVal val="0"/>
                                          </p:val>
                                        </p:tav>
                                        <p:tav tm="100000">
                                          <p:val>
                                            <p:strVal val="#ppt_w"/>
                                          </p:val>
                                        </p:tav>
                                      </p:tavLst>
                                    </p:anim>
                                    <p:anim calcmode="lin" valueType="num">
                                      <p:cBhvr>
                                        <p:cTn id="128"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201185"/>
                                        </p:tgtEl>
                                        <p:attrNameLst>
                                          <p:attrName>style.visibility</p:attrName>
                                        </p:attrNameLst>
                                      </p:cBhvr>
                                      <p:to>
                                        <p:strVal val="visible"/>
                                      </p:to>
                                    </p:set>
                                    <p:animEffect transition="in" filter="blinds(horizontal)">
                                      <p:cBhvr>
                                        <p:cTn id="133" dur="500"/>
                                        <p:tgtEl>
                                          <p:spTgt spid="201185"/>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7" presetClass="entr" presetSubtype="8" fill="hold" nodeType="clickEffect">
                                  <p:stCondLst>
                                    <p:cond delay="0"/>
                                  </p:stCondLst>
                                  <p:childTnLst>
                                    <p:set>
                                      <p:cBhvr>
                                        <p:cTn id="137" dur="1" fill="hold">
                                          <p:stCondLst>
                                            <p:cond delay="0"/>
                                          </p:stCondLst>
                                        </p:cTn>
                                        <p:tgtEl>
                                          <p:spTgt spid="201338"/>
                                        </p:tgtEl>
                                        <p:attrNameLst>
                                          <p:attrName>style.visibility</p:attrName>
                                        </p:attrNameLst>
                                      </p:cBhvr>
                                      <p:to>
                                        <p:strVal val="visible"/>
                                      </p:to>
                                    </p:set>
                                    <p:anim calcmode="lin" valueType="num">
                                      <p:cBhvr>
                                        <p:cTn id="138" dur="500" fill="hold"/>
                                        <p:tgtEl>
                                          <p:spTgt spid="201338"/>
                                        </p:tgtEl>
                                        <p:attrNameLst>
                                          <p:attrName>ppt_x</p:attrName>
                                        </p:attrNameLst>
                                      </p:cBhvr>
                                      <p:tavLst>
                                        <p:tav tm="0">
                                          <p:val>
                                            <p:strVal val="#ppt_x-#ppt_w/2"/>
                                          </p:val>
                                        </p:tav>
                                        <p:tav tm="100000">
                                          <p:val>
                                            <p:strVal val="#ppt_x"/>
                                          </p:val>
                                        </p:tav>
                                      </p:tavLst>
                                    </p:anim>
                                    <p:anim calcmode="lin" valueType="num">
                                      <p:cBhvr>
                                        <p:cTn id="139" dur="500" fill="hold"/>
                                        <p:tgtEl>
                                          <p:spTgt spid="201338"/>
                                        </p:tgtEl>
                                        <p:attrNameLst>
                                          <p:attrName>ppt_y</p:attrName>
                                        </p:attrNameLst>
                                      </p:cBhvr>
                                      <p:tavLst>
                                        <p:tav tm="0">
                                          <p:val>
                                            <p:strVal val="#ppt_y"/>
                                          </p:val>
                                        </p:tav>
                                        <p:tav tm="100000">
                                          <p:val>
                                            <p:strVal val="#ppt_y"/>
                                          </p:val>
                                        </p:tav>
                                      </p:tavLst>
                                    </p:anim>
                                    <p:anim calcmode="lin" valueType="num">
                                      <p:cBhvr>
                                        <p:cTn id="140" dur="500" fill="hold"/>
                                        <p:tgtEl>
                                          <p:spTgt spid="201338"/>
                                        </p:tgtEl>
                                        <p:attrNameLst>
                                          <p:attrName>ppt_w</p:attrName>
                                        </p:attrNameLst>
                                      </p:cBhvr>
                                      <p:tavLst>
                                        <p:tav tm="0">
                                          <p:val>
                                            <p:fltVal val="0"/>
                                          </p:val>
                                        </p:tav>
                                        <p:tav tm="100000">
                                          <p:val>
                                            <p:strVal val="#ppt_w"/>
                                          </p:val>
                                        </p:tav>
                                      </p:tavLst>
                                    </p:anim>
                                    <p:anim calcmode="lin" valueType="num">
                                      <p:cBhvr>
                                        <p:cTn id="141" dur="500" fill="hold"/>
                                        <p:tgtEl>
                                          <p:spTgt spid="201338"/>
                                        </p:tgtEl>
                                        <p:attrNameLst>
                                          <p:attrName>ppt_h</p:attrName>
                                        </p:attrNameLst>
                                      </p:cBhvr>
                                      <p:tavLst>
                                        <p:tav tm="0">
                                          <p:val>
                                            <p:strVal val="#ppt_h"/>
                                          </p:val>
                                        </p:tav>
                                        <p:tav tm="100000">
                                          <p:val>
                                            <p:strVal val="#ppt_h"/>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4" fill="hold" nodeType="clickEffect">
                                  <p:stCondLst>
                                    <p:cond delay="0"/>
                                  </p:stCondLst>
                                  <p:childTnLst>
                                    <p:set>
                                      <p:cBhvr>
                                        <p:cTn id="145" dur="1" fill="hold">
                                          <p:stCondLst>
                                            <p:cond delay="0"/>
                                          </p:stCondLst>
                                        </p:cTn>
                                        <p:tgtEl>
                                          <p:spTgt spid="201394"/>
                                        </p:tgtEl>
                                        <p:attrNameLst>
                                          <p:attrName>style.visibility</p:attrName>
                                        </p:attrNameLst>
                                      </p:cBhvr>
                                      <p:to>
                                        <p:strVal val="visible"/>
                                      </p:to>
                                    </p:set>
                                    <p:anim calcmode="lin" valueType="num">
                                      <p:cBhvr additive="base">
                                        <p:cTn id="146" dur="500" fill="hold"/>
                                        <p:tgtEl>
                                          <p:spTgt spid="201394"/>
                                        </p:tgtEl>
                                        <p:attrNameLst>
                                          <p:attrName>ppt_x</p:attrName>
                                        </p:attrNameLst>
                                      </p:cBhvr>
                                      <p:tavLst>
                                        <p:tav tm="0">
                                          <p:val>
                                            <p:strVal val="#ppt_x"/>
                                          </p:val>
                                        </p:tav>
                                        <p:tav tm="100000">
                                          <p:val>
                                            <p:strVal val="#ppt_x"/>
                                          </p:val>
                                        </p:tav>
                                      </p:tavLst>
                                    </p:anim>
                                    <p:anim calcmode="lin" valueType="num">
                                      <p:cBhvr additive="base">
                                        <p:cTn id="147" dur="500" fill="hold"/>
                                        <p:tgtEl>
                                          <p:spTgt spid="2013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180" grpId="0" autoUpdateAnimBg="0"/>
      <p:bldP spid="201181" grpId="0" autoUpdateAnimBg="0"/>
      <p:bldP spid="201182" grpId="0" autoUpdateAnimBg="0"/>
      <p:bldP spid="201183" grpId="0" autoUpdateAnimBg="0"/>
      <p:bldP spid="201184" grpId="0" autoUpdateAnimBg="0"/>
      <p:bldP spid="201185" grpId="0" autoUpdateAnimBg="0"/>
      <p:bldP spid="201336"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027E5885-9BB9-4015-8815-6C678C8C1163}"/>
              </a:ext>
            </a:extLst>
          </p:cNvPr>
          <p:cNvSpPr>
            <a:spLocks noGrp="1" noChangeArrowheads="1"/>
          </p:cNvSpPr>
          <p:nvPr>
            <p:ph type="title"/>
          </p:nvPr>
        </p:nvSpPr>
        <p:spPr>
          <a:xfrm>
            <a:off x="609600" y="304800"/>
            <a:ext cx="7772400" cy="762000"/>
          </a:xfrm>
        </p:spPr>
        <p:txBody>
          <a:bodyPr/>
          <a:lstStyle/>
          <a:p>
            <a:pPr algn="ctr" eaLnBrk="1" hangingPunct="1"/>
            <a:r>
              <a:rPr lang="en-US" altLang="zh-CN" sz="3600" b="1">
                <a:solidFill>
                  <a:srgbClr val="040408"/>
                </a:solidFill>
                <a:latin typeface="Times New Roman" panose="02020603050405020304" pitchFamily="18" charset="0"/>
              </a:rPr>
              <a:t>α=</a:t>
            </a:r>
            <a:r>
              <a:rPr lang="en-US" altLang="zh-CN" sz="3600" b="1">
                <a:solidFill>
                  <a:srgbClr val="040408"/>
                </a:solidFill>
                <a:latin typeface="宋体" panose="02010600030101010101" pitchFamily="2" charset="-122"/>
              </a:rPr>
              <a:t>120</a:t>
            </a:r>
            <a:r>
              <a:rPr lang="en-US" altLang="zh-CN" sz="3600" b="1" baseline="30000">
                <a:solidFill>
                  <a:srgbClr val="040408"/>
                </a:solidFill>
                <a:latin typeface="宋体" panose="02010600030101010101" pitchFamily="2" charset="-122"/>
              </a:rPr>
              <a:t>0</a:t>
            </a:r>
          </a:p>
        </p:txBody>
      </p:sp>
      <p:graphicFrame>
        <p:nvGraphicFramePr>
          <p:cNvPr id="40962" name="Object 4">
            <a:extLst>
              <a:ext uri="{FF2B5EF4-FFF2-40B4-BE49-F238E27FC236}">
                <a16:creationId xmlns:a16="http://schemas.microsoft.com/office/drawing/2014/main" id="{1E13B4E9-5DEE-4BF0-B480-5B7AD480C9D7}"/>
              </a:ext>
            </a:extLst>
          </p:cNvPr>
          <p:cNvGraphicFramePr>
            <a:graphicFrameLocks noChangeAspect="1"/>
          </p:cNvGraphicFramePr>
          <p:nvPr/>
        </p:nvGraphicFramePr>
        <p:xfrm>
          <a:off x="914400" y="1828800"/>
          <a:ext cx="3276600" cy="1989138"/>
        </p:xfrm>
        <a:graphic>
          <a:graphicData uri="http://schemas.openxmlformats.org/presentationml/2006/ole">
            <mc:AlternateContent xmlns:mc="http://schemas.openxmlformats.org/markup-compatibility/2006">
              <mc:Choice xmlns:v="urn:schemas-microsoft-com:vml" Requires="v">
                <p:oleObj spid="_x0000_s41079" name="位图图像" r:id="rId3" imgW="2933333" imgH="1781424" progId="Paint.Picture">
                  <p:embed/>
                </p:oleObj>
              </mc:Choice>
              <mc:Fallback>
                <p:oleObj name="位图图像" r:id="rId3" imgW="2933333" imgH="1781424"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828800"/>
                        <a:ext cx="3276600"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a:extLst>
              <a:ext uri="{FF2B5EF4-FFF2-40B4-BE49-F238E27FC236}">
                <a16:creationId xmlns:a16="http://schemas.microsoft.com/office/drawing/2014/main" id="{63DD04E5-074B-4647-B50D-7CE68FEEA62A}"/>
              </a:ext>
            </a:extLst>
          </p:cNvPr>
          <p:cNvGrpSpPr>
            <a:grpSpLocks/>
          </p:cNvGrpSpPr>
          <p:nvPr/>
        </p:nvGrpSpPr>
        <p:grpSpPr bwMode="auto">
          <a:xfrm>
            <a:off x="2667000" y="1828800"/>
            <a:ext cx="1308100" cy="990600"/>
            <a:chOff x="1632" y="816"/>
            <a:chExt cx="824" cy="624"/>
          </a:xfrm>
        </p:grpSpPr>
        <p:sp>
          <p:nvSpPr>
            <p:cNvPr id="41077" name="Freeform 6">
              <a:extLst>
                <a:ext uri="{FF2B5EF4-FFF2-40B4-BE49-F238E27FC236}">
                  <a16:creationId xmlns:a16="http://schemas.microsoft.com/office/drawing/2014/main" id="{ADF9957A-8848-453E-8284-F2B299E8D291}"/>
                </a:ext>
              </a:extLst>
            </p:cNvPr>
            <p:cNvSpPr>
              <a:spLocks/>
            </p:cNvSpPr>
            <p:nvPr/>
          </p:nvSpPr>
          <p:spPr bwMode="auto">
            <a:xfrm>
              <a:off x="1632" y="816"/>
              <a:ext cx="824" cy="624"/>
            </a:xfrm>
            <a:custGeom>
              <a:avLst/>
              <a:gdLst>
                <a:gd name="T0" fmla="*/ 0 w 824"/>
                <a:gd name="T1" fmla="*/ 24 h 408"/>
                <a:gd name="T2" fmla="*/ 624 w 824"/>
                <a:gd name="T3" fmla="*/ 24 h 408"/>
                <a:gd name="T4" fmla="*/ 816 w 824"/>
                <a:gd name="T5" fmla="*/ 168 h 408"/>
                <a:gd name="T6" fmla="*/ 576 w 824"/>
                <a:gd name="T7" fmla="*/ 360 h 408"/>
                <a:gd name="T8" fmla="*/ 0 w 824"/>
                <a:gd name="T9" fmla="*/ 408 h 408"/>
                <a:gd name="T10" fmla="*/ 0 60000 65536"/>
                <a:gd name="T11" fmla="*/ 0 60000 65536"/>
                <a:gd name="T12" fmla="*/ 0 60000 65536"/>
                <a:gd name="T13" fmla="*/ 0 60000 65536"/>
                <a:gd name="T14" fmla="*/ 0 60000 65536"/>
                <a:gd name="T15" fmla="*/ 0 w 824"/>
                <a:gd name="T16" fmla="*/ 0 h 408"/>
                <a:gd name="T17" fmla="*/ 824 w 824"/>
                <a:gd name="T18" fmla="*/ 408 h 408"/>
              </a:gdLst>
              <a:ahLst/>
              <a:cxnLst>
                <a:cxn ang="T10">
                  <a:pos x="T0" y="T1"/>
                </a:cxn>
                <a:cxn ang="T11">
                  <a:pos x="T2" y="T3"/>
                </a:cxn>
                <a:cxn ang="T12">
                  <a:pos x="T4" y="T5"/>
                </a:cxn>
                <a:cxn ang="T13">
                  <a:pos x="T6" y="T7"/>
                </a:cxn>
                <a:cxn ang="T14">
                  <a:pos x="T8" y="T9"/>
                </a:cxn>
              </a:cxnLst>
              <a:rect l="T15" t="T16" r="T17" b="T18"/>
              <a:pathLst>
                <a:path w="824" h="408">
                  <a:moveTo>
                    <a:pt x="0" y="24"/>
                  </a:moveTo>
                  <a:cubicBezTo>
                    <a:pt x="244" y="12"/>
                    <a:pt x="488" y="0"/>
                    <a:pt x="624" y="24"/>
                  </a:cubicBezTo>
                  <a:cubicBezTo>
                    <a:pt x="760" y="48"/>
                    <a:pt x="824" y="112"/>
                    <a:pt x="816" y="168"/>
                  </a:cubicBezTo>
                  <a:cubicBezTo>
                    <a:pt x="808" y="224"/>
                    <a:pt x="712" y="320"/>
                    <a:pt x="576" y="360"/>
                  </a:cubicBezTo>
                  <a:cubicBezTo>
                    <a:pt x="440" y="400"/>
                    <a:pt x="220" y="404"/>
                    <a:pt x="0" y="408"/>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78" name="Line 7">
              <a:extLst>
                <a:ext uri="{FF2B5EF4-FFF2-40B4-BE49-F238E27FC236}">
                  <a16:creationId xmlns:a16="http://schemas.microsoft.com/office/drawing/2014/main" id="{3FD50D0E-83D3-43C1-9D3D-4B883D522176}"/>
                </a:ext>
              </a:extLst>
            </p:cNvPr>
            <p:cNvSpPr>
              <a:spLocks noChangeShapeType="1"/>
            </p:cNvSpPr>
            <p:nvPr/>
          </p:nvSpPr>
          <p:spPr bwMode="auto">
            <a:xfrm flipH="1">
              <a:off x="1872" y="1392"/>
              <a:ext cx="240" cy="48"/>
            </a:xfrm>
            <a:prstGeom prst="line">
              <a:avLst/>
            </a:prstGeom>
            <a:noFill/>
            <a:ln w="2857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146">
            <a:extLst>
              <a:ext uri="{FF2B5EF4-FFF2-40B4-BE49-F238E27FC236}">
                <a16:creationId xmlns:a16="http://schemas.microsoft.com/office/drawing/2014/main" id="{39872B9D-98E9-4844-BC83-6898C5CE0B29}"/>
              </a:ext>
            </a:extLst>
          </p:cNvPr>
          <p:cNvGrpSpPr>
            <a:grpSpLocks/>
          </p:cNvGrpSpPr>
          <p:nvPr/>
        </p:nvGrpSpPr>
        <p:grpSpPr bwMode="auto">
          <a:xfrm>
            <a:off x="5827713" y="2651125"/>
            <a:ext cx="488950" cy="382588"/>
            <a:chOff x="3072" y="4755"/>
            <a:chExt cx="770" cy="602"/>
          </a:xfrm>
        </p:grpSpPr>
        <p:sp>
          <p:nvSpPr>
            <p:cNvPr id="41075" name="Rectangle 147">
              <a:extLst>
                <a:ext uri="{FF2B5EF4-FFF2-40B4-BE49-F238E27FC236}">
                  <a16:creationId xmlns:a16="http://schemas.microsoft.com/office/drawing/2014/main" id="{246A5B42-388A-4975-B327-A3D30E8144C5}"/>
                </a:ext>
              </a:extLst>
            </p:cNvPr>
            <p:cNvSpPr>
              <a:spLocks noChangeArrowheads="1"/>
            </p:cNvSpPr>
            <p:nvPr/>
          </p:nvSpPr>
          <p:spPr bwMode="auto">
            <a:xfrm>
              <a:off x="3072" y="4758"/>
              <a:ext cx="512" cy="599"/>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1</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76" name="Rectangle 148">
              <a:extLst>
                <a:ext uri="{FF2B5EF4-FFF2-40B4-BE49-F238E27FC236}">
                  <a16:creationId xmlns:a16="http://schemas.microsoft.com/office/drawing/2014/main" id="{9E07E970-4AB8-4E59-9A30-7EFC468AA646}"/>
                </a:ext>
              </a:extLst>
            </p:cNvPr>
            <p:cNvSpPr>
              <a:spLocks noChangeArrowheads="1"/>
            </p:cNvSpPr>
            <p:nvPr/>
          </p:nvSpPr>
          <p:spPr bwMode="auto">
            <a:xfrm>
              <a:off x="3584" y="4755"/>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4" name="Group 149">
            <a:extLst>
              <a:ext uri="{FF2B5EF4-FFF2-40B4-BE49-F238E27FC236}">
                <a16:creationId xmlns:a16="http://schemas.microsoft.com/office/drawing/2014/main" id="{554B21E3-58F7-4315-84D2-F50DD6E53967}"/>
              </a:ext>
            </a:extLst>
          </p:cNvPr>
          <p:cNvGrpSpPr>
            <a:grpSpLocks/>
          </p:cNvGrpSpPr>
          <p:nvPr/>
        </p:nvGrpSpPr>
        <p:grpSpPr bwMode="auto">
          <a:xfrm>
            <a:off x="4781550" y="5072063"/>
            <a:ext cx="3582988" cy="944562"/>
            <a:chOff x="1250" y="8295"/>
            <a:chExt cx="5642" cy="1662"/>
          </a:xfrm>
        </p:grpSpPr>
        <p:grpSp>
          <p:nvGrpSpPr>
            <p:cNvPr id="41071" name="Group 150">
              <a:extLst>
                <a:ext uri="{FF2B5EF4-FFF2-40B4-BE49-F238E27FC236}">
                  <a16:creationId xmlns:a16="http://schemas.microsoft.com/office/drawing/2014/main" id="{E2EB4F76-9CA3-4E85-BC2A-74460454FDF4}"/>
                </a:ext>
              </a:extLst>
            </p:cNvPr>
            <p:cNvGrpSpPr>
              <a:grpSpLocks/>
            </p:cNvGrpSpPr>
            <p:nvPr/>
          </p:nvGrpSpPr>
          <p:grpSpPr bwMode="auto">
            <a:xfrm>
              <a:off x="1672" y="8427"/>
              <a:ext cx="5220" cy="1530"/>
              <a:chOff x="1830" y="1380"/>
              <a:chExt cx="4904" cy="1815"/>
            </a:xfrm>
          </p:grpSpPr>
          <p:sp>
            <p:nvSpPr>
              <p:cNvPr id="41073" name="Line 151">
                <a:extLst>
                  <a:ext uri="{FF2B5EF4-FFF2-40B4-BE49-F238E27FC236}">
                    <a16:creationId xmlns:a16="http://schemas.microsoft.com/office/drawing/2014/main" id="{87EB7C3A-58B8-400C-AFDB-E47CA95820D1}"/>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74" name="Line 152">
                <a:extLst>
                  <a:ext uri="{FF2B5EF4-FFF2-40B4-BE49-F238E27FC236}">
                    <a16:creationId xmlns:a16="http://schemas.microsoft.com/office/drawing/2014/main" id="{0BB0F170-90C9-42FF-A9EC-0A589538566A}"/>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1072" name="Rectangle 153">
              <a:extLst>
                <a:ext uri="{FF2B5EF4-FFF2-40B4-BE49-F238E27FC236}">
                  <a16:creationId xmlns:a16="http://schemas.microsoft.com/office/drawing/2014/main" id="{310222DE-051D-4DA7-A2AF-2CFFF2295821}"/>
                </a:ext>
              </a:extLst>
            </p:cNvPr>
            <p:cNvSpPr>
              <a:spLocks noChangeArrowheads="1"/>
            </p:cNvSpPr>
            <p:nvPr/>
          </p:nvSpPr>
          <p:spPr bwMode="auto">
            <a:xfrm>
              <a:off x="1250" y="8295"/>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a:solidFill>
                    <a:srgbClr val="040408"/>
                  </a:solidFill>
                  <a:latin typeface="宋体" panose="02010600030101010101" pitchFamily="2" charset="-122"/>
                </a:rPr>
                <a:t>u</a:t>
              </a:r>
              <a:r>
                <a:rPr lang="en-US" altLang="zh-CN" sz="1600" b="1" baseline="-30000">
                  <a:solidFill>
                    <a:srgbClr val="040408"/>
                  </a:solidFill>
                  <a:latin typeface="宋体" panose="02010600030101010101" pitchFamily="2" charset="-122"/>
                </a:rPr>
                <a:t>RA</a:t>
              </a:r>
              <a:endParaRPr lang="en-US" altLang="zh-CN" sz="1600">
                <a:latin typeface="宋体" panose="02010600030101010101" pitchFamily="2" charset="-122"/>
              </a:endParaRPr>
            </a:p>
            <a:p>
              <a:r>
                <a:rPr lang="en-US" altLang="zh-CN" sz="1200">
                  <a:solidFill>
                    <a:srgbClr val="40458C"/>
                  </a:solidFill>
                  <a:latin typeface="Times New Roman" panose="02020603050405020304" pitchFamily="18" charset="0"/>
                </a:rPr>
                <a:t> </a:t>
              </a:r>
              <a:endParaRPr lang="en-US" altLang="zh-CN" sz="1200">
                <a:latin typeface="宋体" panose="02010600030101010101" pitchFamily="2" charset="-122"/>
              </a:endParaRPr>
            </a:p>
            <a:p>
              <a:endParaRPr lang="en-US" altLang="zh-CN" sz="1200">
                <a:latin typeface="宋体" panose="02010600030101010101" pitchFamily="2" charset="-122"/>
              </a:endParaRPr>
            </a:p>
          </p:txBody>
        </p:sp>
      </p:grpSp>
      <p:sp>
        <p:nvSpPr>
          <p:cNvPr id="201882" name="Rectangle 154">
            <a:extLst>
              <a:ext uri="{FF2B5EF4-FFF2-40B4-BE49-F238E27FC236}">
                <a16:creationId xmlns:a16="http://schemas.microsoft.com/office/drawing/2014/main" id="{DAB96D11-B1E1-4F1A-A8C4-AD8F3ACC156F}"/>
              </a:ext>
            </a:extLst>
          </p:cNvPr>
          <p:cNvSpPr>
            <a:spLocks noChangeArrowheads="1"/>
          </p:cNvSpPr>
          <p:nvPr/>
        </p:nvSpPr>
        <p:spPr bwMode="auto">
          <a:xfrm>
            <a:off x="5980113" y="2654300"/>
            <a:ext cx="150812" cy="3810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16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nvGrpSpPr>
          <p:cNvPr id="6" name="Group 163">
            <a:extLst>
              <a:ext uri="{FF2B5EF4-FFF2-40B4-BE49-F238E27FC236}">
                <a16:creationId xmlns:a16="http://schemas.microsoft.com/office/drawing/2014/main" id="{536DE4C1-80DD-4EA9-ACCC-805BC1CE6981}"/>
              </a:ext>
            </a:extLst>
          </p:cNvPr>
          <p:cNvGrpSpPr>
            <a:grpSpLocks/>
          </p:cNvGrpSpPr>
          <p:nvPr/>
        </p:nvGrpSpPr>
        <p:grpSpPr bwMode="auto">
          <a:xfrm>
            <a:off x="5818188" y="5270500"/>
            <a:ext cx="161925" cy="342900"/>
            <a:chOff x="2820" y="8880"/>
            <a:chExt cx="494" cy="540"/>
          </a:xfrm>
        </p:grpSpPr>
        <p:sp>
          <p:nvSpPr>
            <p:cNvPr id="41069" name="Freeform 164">
              <a:extLst>
                <a:ext uri="{FF2B5EF4-FFF2-40B4-BE49-F238E27FC236}">
                  <a16:creationId xmlns:a16="http://schemas.microsoft.com/office/drawing/2014/main" id="{081D0ED2-513E-43A3-AD16-B0B735E4BF35}"/>
                </a:ext>
              </a:extLst>
            </p:cNvPr>
            <p:cNvSpPr>
              <a:spLocks/>
            </p:cNvSpPr>
            <p:nvPr/>
          </p:nvSpPr>
          <p:spPr bwMode="auto">
            <a:xfrm>
              <a:off x="2820" y="8880"/>
              <a:ext cx="494" cy="525"/>
            </a:xfrm>
            <a:custGeom>
              <a:avLst/>
              <a:gdLst>
                <a:gd name="T0" fmla="*/ 0 w 494"/>
                <a:gd name="T1" fmla="*/ 0 h 525"/>
                <a:gd name="T2" fmla="*/ 270 w 494"/>
                <a:gd name="T3" fmla="*/ 105 h 525"/>
                <a:gd name="T4" fmla="*/ 494 w 494"/>
                <a:gd name="T5" fmla="*/ 525 h 525"/>
                <a:gd name="T6" fmla="*/ 0 60000 65536"/>
                <a:gd name="T7" fmla="*/ 0 60000 65536"/>
                <a:gd name="T8" fmla="*/ 0 60000 65536"/>
                <a:gd name="T9" fmla="*/ 0 w 494"/>
                <a:gd name="T10" fmla="*/ 0 h 525"/>
                <a:gd name="T11" fmla="*/ 494 w 494"/>
                <a:gd name="T12" fmla="*/ 525 h 525"/>
              </a:gdLst>
              <a:ahLst/>
              <a:cxnLst>
                <a:cxn ang="T6">
                  <a:pos x="T0" y="T1"/>
                </a:cxn>
                <a:cxn ang="T7">
                  <a:pos x="T2" y="T3"/>
                </a:cxn>
                <a:cxn ang="T8">
                  <a:pos x="T4" y="T5"/>
                </a:cxn>
              </a:cxnLst>
              <a:rect l="T9" t="T10" r="T11" b="T12"/>
              <a:pathLst>
                <a:path w="494" h="525">
                  <a:moveTo>
                    <a:pt x="0" y="0"/>
                  </a:moveTo>
                  <a:cubicBezTo>
                    <a:pt x="94" y="9"/>
                    <a:pt x="188" y="18"/>
                    <a:pt x="270" y="105"/>
                  </a:cubicBezTo>
                  <a:cubicBezTo>
                    <a:pt x="352" y="192"/>
                    <a:pt x="423" y="358"/>
                    <a:pt x="494" y="52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70" name="Line 165">
              <a:extLst>
                <a:ext uri="{FF2B5EF4-FFF2-40B4-BE49-F238E27FC236}">
                  <a16:creationId xmlns:a16="http://schemas.microsoft.com/office/drawing/2014/main" id="{B3AAD0E1-D189-42E8-B461-FCDBD39AEC48}"/>
                </a:ext>
              </a:extLst>
            </p:cNvPr>
            <p:cNvSpPr>
              <a:spLocks noChangeShapeType="1"/>
            </p:cNvSpPr>
            <p:nvPr/>
          </p:nvSpPr>
          <p:spPr bwMode="auto">
            <a:xfrm>
              <a:off x="2824" y="8895"/>
              <a:ext cx="0" cy="525"/>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 name="Group 167">
            <a:extLst>
              <a:ext uri="{FF2B5EF4-FFF2-40B4-BE49-F238E27FC236}">
                <a16:creationId xmlns:a16="http://schemas.microsoft.com/office/drawing/2014/main" id="{0C868F72-34FE-4588-8A36-739E16A42A31}"/>
              </a:ext>
            </a:extLst>
          </p:cNvPr>
          <p:cNvGrpSpPr>
            <a:grpSpLocks/>
          </p:cNvGrpSpPr>
          <p:nvPr/>
        </p:nvGrpSpPr>
        <p:grpSpPr bwMode="auto">
          <a:xfrm>
            <a:off x="4819650" y="860425"/>
            <a:ext cx="3714750" cy="5695950"/>
            <a:chOff x="1485" y="1935"/>
            <a:chExt cx="5850" cy="8970"/>
          </a:xfrm>
        </p:grpSpPr>
        <p:grpSp>
          <p:nvGrpSpPr>
            <p:cNvPr id="41021" name="Group 168">
              <a:extLst>
                <a:ext uri="{FF2B5EF4-FFF2-40B4-BE49-F238E27FC236}">
                  <a16:creationId xmlns:a16="http://schemas.microsoft.com/office/drawing/2014/main" id="{8180077E-E7B1-4CA3-9E26-D534A69987FC}"/>
                </a:ext>
              </a:extLst>
            </p:cNvPr>
            <p:cNvGrpSpPr>
              <a:grpSpLocks/>
            </p:cNvGrpSpPr>
            <p:nvPr/>
          </p:nvGrpSpPr>
          <p:grpSpPr bwMode="auto">
            <a:xfrm>
              <a:off x="2084" y="2052"/>
              <a:ext cx="2996" cy="8853"/>
              <a:chOff x="2084" y="2052"/>
              <a:chExt cx="2996" cy="8853"/>
            </a:xfrm>
          </p:grpSpPr>
          <p:grpSp>
            <p:nvGrpSpPr>
              <p:cNvPr id="41053" name="Group 169">
                <a:extLst>
                  <a:ext uri="{FF2B5EF4-FFF2-40B4-BE49-F238E27FC236}">
                    <a16:creationId xmlns:a16="http://schemas.microsoft.com/office/drawing/2014/main" id="{86034647-F79B-411A-A078-0CF6E10378C6}"/>
                  </a:ext>
                </a:extLst>
              </p:cNvPr>
              <p:cNvGrpSpPr>
                <a:grpSpLocks/>
              </p:cNvGrpSpPr>
              <p:nvPr/>
            </p:nvGrpSpPr>
            <p:grpSpPr bwMode="auto">
              <a:xfrm>
                <a:off x="2084" y="2190"/>
                <a:ext cx="1230" cy="8715"/>
                <a:chOff x="2084" y="2190"/>
                <a:chExt cx="1230" cy="8715"/>
              </a:xfrm>
            </p:grpSpPr>
            <p:sp>
              <p:nvSpPr>
                <p:cNvPr id="41062" name="Line 170">
                  <a:extLst>
                    <a:ext uri="{FF2B5EF4-FFF2-40B4-BE49-F238E27FC236}">
                      <a16:creationId xmlns:a16="http://schemas.microsoft.com/office/drawing/2014/main" id="{271F9CFF-ADDB-4DB5-9A88-6D32618204EE}"/>
                    </a:ext>
                  </a:extLst>
                </p:cNvPr>
                <p:cNvSpPr>
                  <a:spLocks noChangeShapeType="1"/>
                </p:cNvSpPr>
                <p:nvPr/>
              </p:nvSpPr>
              <p:spPr bwMode="auto">
                <a:xfrm>
                  <a:off x="2084" y="2625"/>
                  <a:ext cx="0" cy="828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63" name="Line 171">
                  <a:extLst>
                    <a:ext uri="{FF2B5EF4-FFF2-40B4-BE49-F238E27FC236}">
                      <a16:creationId xmlns:a16="http://schemas.microsoft.com/office/drawing/2014/main" id="{FADC03A2-FD14-43D8-9ACB-AC07E38F5474}"/>
                    </a:ext>
                  </a:extLst>
                </p:cNvPr>
                <p:cNvSpPr>
                  <a:spLocks noChangeShapeType="1"/>
                </p:cNvSpPr>
                <p:nvPr/>
              </p:nvSpPr>
              <p:spPr bwMode="auto">
                <a:xfrm>
                  <a:off x="2820" y="2211"/>
                  <a:ext cx="0" cy="8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64" name="Line 172">
                  <a:extLst>
                    <a:ext uri="{FF2B5EF4-FFF2-40B4-BE49-F238E27FC236}">
                      <a16:creationId xmlns:a16="http://schemas.microsoft.com/office/drawing/2014/main" id="{05F4A055-FFAA-47AF-80B8-661F16505964}"/>
                    </a:ext>
                  </a:extLst>
                </p:cNvPr>
                <p:cNvSpPr>
                  <a:spLocks noChangeShapeType="1"/>
                </p:cNvSpPr>
                <p:nvPr/>
              </p:nvSpPr>
              <p:spPr bwMode="auto">
                <a:xfrm>
                  <a:off x="3314" y="2190"/>
                  <a:ext cx="0" cy="8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065" name="Group 173">
                  <a:extLst>
                    <a:ext uri="{FF2B5EF4-FFF2-40B4-BE49-F238E27FC236}">
                      <a16:creationId xmlns:a16="http://schemas.microsoft.com/office/drawing/2014/main" id="{4A8A7412-8309-4168-82BA-116001E95A8A}"/>
                    </a:ext>
                  </a:extLst>
                </p:cNvPr>
                <p:cNvGrpSpPr>
                  <a:grpSpLocks/>
                </p:cNvGrpSpPr>
                <p:nvPr/>
              </p:nvGrpSpPr>
              <p:grpSpPr bwMode="auto">
                <a:xfrm>
                  <a:off x="2354" y="2280"/>
                  <a:ext cx="252" cy="7800"/>
                  <a:chOff x="2322" y="2490"/>
                  <a:chExt cx="252" cy="7800"/>
                </a:xfrm>
              </p:grpSpPr>
              <p:sp>
                <p:nvSpPr>
                  <p:cNvPr id="41067" name="Line 174">
                    <a:extLst>
                      <a:ext uri="{FF2B5EF4-FFF2-40B4-BE49-F238E27FC236}">
                        <a16:creationId xmlns:a16="http://schemas.microsoft.com/office/drawing/2014/main" id="{D29CCF8E-B7B2-4070-82F7-B1A211078358}"/>
                      </a:ext>
                    </a:extLst>
                  </p:cNvPr>
                  <p:cNvSpPr>
                    <a:spLocks noChangeShapeType="1"/>
                  </p:cNvSpPr>
                  <p:nvPr/>
                </p:nvSpPr>
                <p:spPr bwMode="auto">
                  <a:xfrm>
                    <a:off x="2322" y="2490"/>
                    <a:ext cx="0" cy="7729"/>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68" name="Line 175">
                    <a:extLst>
                      <a:ext uri="{FF2B5EF4-FFF2-40B4-BE49-F238E27FC236}">
                        <a16:creationId xmlns:a16="http://schemas.microsoft.com/office/drawing/2014/main" id="{8D6D0E8F-C5C3-45DF-A498-CF47CF265B88}"/>
                      </a:ext>
                    </a:extLst>
                  </p:cNvPr>
                  <p:cNvSpPr>
                    <a:spLocks noChangeShapeType="1"/>
                  </p:cNvSpPr>
                  <p:nvPr/>
                </p:nvSpPr>
                <p:spPr bwMode="auto">
                  <a:xfrm>
                    <a:off x="2574" y="2502"/>
                    <a:ext cx="0" cy="778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1066" name="Line 176">
                  <a:extLst>
                    <a:ext uri="{FF2B5EF4-FFF2-40B4-BE49-F238E27FC236}">
                      <a16:creationId xmlns:a16="http://schemas.microsoft.com/office/drawing/2014/main" id="{627E1CA4-F18B-4D92-806B-D8FB25562653}"/>
                    </a:ext>
                  </a:extLst>
                </p:cNvPr>
                <p:cNvSpPr>
                  <a:spLocks noChangeShapeType="1"/>
                </p:cNvSpPr>
                <p:nvPr/>
              </p:nvSpPr>
              <p:spPr bwMode="auto">
                <a:xfrm>
                  <a:off x="3074" y="2205"/>
                  <a:ext cx="0" cy="7729"/>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1054" name="Group 177">
                <a:extLst>
                  <a:ext uri="{FF2B5EF4-FFF2-40B4-BE49-F238E27FC236}">
                    <a16:creationId xmlns:a16="http://schemas.microsoft.com/office/drawing/2014/main" id="{B471EE0A-0AA8-4A43-BD65-596CAC7C8B77}"/>
                  </a:ext>
                </a:extLst>
              </p:cNvPr>
              <p:cNvGrpSpPr>
                <a:grpSpLocks/>
              </p:cNvGrpSpPr>
              <p:nvPr/>
            </p:nvGrpSpPr>
            <p:grpSpPr bwMode="auto">
              <a:xfrm>
                <a:off x="3580" y="2052"/>
                <a:ext cx="1500" cy="8636"/>
                <a:chOff x="3580" y="2052"/>
                <a:chExt cx="1500" cy="8636"/>
              </a:xfrm>
            </p:grpSpPr>
            <p:sp>
              <p:nvSpPr>
                <p:cNvPr id="41055" name="Line 178">
                  <a:extLst>
                    <a:ext uri="{FF2B5EF4-FFF2-40B4-BE49-F238E27FC236}">
                      <a16:creationId xmlns:a16="http://schemas.microsoft.com/office/drawing/2014/main" id="{28050A9B-E31F-4C0F-BB5C-47C30731CA8C}"/>
                    </a:ext>
                  </a:extLst>
                </p:cNvPr>
                <p:cNvSpPr>
                  <a:spLocks noChangeShapeType="1"/>
                </p:cNvSpPr>
                <p:nvPr/>
              </p:nvSpPr>
              <p:spPr bwMode="auto">
                <a:xfrm>
                  <a:off x="3824" y="2190"/>
                  <a:ext cx="0" cy="8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6" name="Line 179">
                  <a:extLst>
                    <a:ext uri="{FF2B5EF4-FFF2-40B4-BE49-F238E27FC236}">
                      <a16:creationId xmlns:a16="http://schemas.microsoft.com/office/drawing/2014/main" id="{74AB7EBB-F3F3-47D9-90AB-6A850DE4A41B}"/>
                    </a:ext>
                  </a:extLst>
                </p:cNvPr>
                <p:cNvSpPr>
                  <a:spLocks noChangeShapeType="1"/>
                </p:cNvSpPr>
                <p:nvPr/>
              </p:nvSpPr>
              <p:spPr bwMode="auto">
                <a:xfrm>
                  <a:off x="4305" y="2190"/>
                  <a:ext cx="0" cy="8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7" name="Line 180">
                  <a:extLst>
                    <a:ext uri="{FF2B5EF4-FFF2-40B4-BE49-F238E27FC236}">
                      <a16:creationId xmlns:a16="http://schemas.microsoft.com/office/drawing/2014/main" id="{14BC78B7-6A01-49AA-8801-71A43D1E1CFD}"/>
                    </a:ext>
                  </a:extLst>
                </p:cNvPr>
                <p:cNvSpPr>
                  <a:spLocks noChangeShapeType="1"/>
                </p:cNvSpPr>
                <p:nvPr/>
              </p:nvSpPr>
              <p:spPr bwMode="auto">
                <a:xfrm>
                  <a:off x="4815" y="2190"/>
                  <a:ext cx="0" cy="8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8" name="Line 181">
                  <a:extLst>
                    <a:ext uri="{FF2B5EF4-FFF2-40B4-BE49-F238E27FC236}">
                      <a16:creationId xmlns:a16="http://schemas.microsoft.com/office/drawing/2014/main" id="{3D79B11F-B12F-4E29-B5AE-9BBD4B2A8E41}"/>
                    </a:ext>
                  </a:extLst>
                </p:cNvPr>
                <p:cNvSpPr>
                  <a:spLocks noChangeShapeType="1"/>
                </p:cNvSpPr>
                <p:nvPr/>
              </p:nvSpPr>
              <p:spPr bwMode="auto">
                <a:xfrm>
                  <a:off x="3580" y="2247"/>
                  <a:ext cx="0" cy="778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59" name="Line 182">
                  <a:extLst>
                    <a:ext uri="{FF2B5EF4-FFF2-40B4-BE49-F238E27FC236}">
                      <a16:creationId xmlns:a16="http://schemas.microsoft.com/office/drawing/2014/main" id="{3AE23542-288C-4C35-8AC5-C24AA2B161A9}"/>
                    </a:ext>
                  </a:extLst>
                </p:cNvPr>
                <p:cNvSpPr>
                  <a:spLocks noChangeShapeType="1"/>
                </p:cNvSpPr>
                <p:nvPr/>
              </p:nvSpPr>
              <p:spPr bwMode="auto">
                <a:xfrm>
                  <a:off x="4076" y="2202"/>
                  <a:ext cx="0" cy="778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60" name="Line 183">
                  <a:extLst>
                    <a:ext uri="{FF2B5EF4-FFF2-40B4-BE49-F238E27FC236}">
                      <a16:creationId xmlns:a16="http://schemas.microsoft.com/office/drawing/2014/main" id="{9DE02BF1-989B-4344-AD93-47958DA499A5}"/>
                    </a:ext>
                  </a:extLst>
                </p:cNvPr>
                <p:cNvSpPr>
                  <a:spLocks noChangeShapeType="1"/>
                </p:cNvSpPr>
                <p:nvPr/>
              </p:nvSpPr>
              <p:spPr bwMode="auto">
                <a:xfrm>
                  <a:off x="4556" y="2322"/>
                  <a:ext cx="0" cy="7788"/>
                </a:xfrm>
                <a:prstGeom prst="line">
                  <a:avLst/>
                </a:prstGeom>
                <a:noFill/>
                <a:ln w="9525">
                  <a:solidFill>
                    <a:srgbClr val="FC0A0A"/>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61" name="Line 184">
                  <a:extLst>
                    <a:ext uri="{FF2B5EF4-FFF2-40B4-BE49-F238E27FC236}">
                      <a16:creationId xmlns:a16="http://schemas.microsoft.com/office/drawing/2014/main" id="{BDEF067B-3E78-46AB-916A-C2F45920E810}"/>
                    </a:ext>
                  </a:extLst>
                </p:cNvPr>
                <p:cNvSpPr>
                  <a:spLocks noChangeShapeType="1"/>
                </p:cNvSpPr>
                <p:nvPr/>
              </p:nvSpPr>
              <p:spPr bwMode="auto">
                <a:xfrm>
                  <a:off x="5080" y="2052"/>
                  <a:ext cx="0" cy="7788"/>
                </a:xfrm>
                <a:prstGeom prst="line">
                  <a:avLst/>
                </a:prstGeom>
                <a:noFill/>
                <a:ln w="9525">
                  <a:solidFill>
                    <a:srgbClr val="FF00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41022" name="Group 185">
              <a:extLst>
                <a:ext uri="{FF2B5EF4-FFF2-40B4-BE49-F238E27FC236}">
                  <a16:creationId xmlns:a16="http://schemas.microsoft.com/office/drawing/2014/main" id="{C4A7F5A0-C650-4855-B54B-BCB697F0CE01}"/>
                </a:ext>
              </a:extLst>
            </p:cNvPr>
            <p:cNvGrpSpPr>
              <a:grpSpLocks/>
            </p:cNvGrpSpPr>
            <p:nvPr/>
          </p:nvGrpSpPr>
          <p:grpSpPr bwMode="auto">
            <a:xfrm>
              <a:off x="1485" y="1935"/>
              <a:ext cx="5850" cy="3162"/>
              <a:chOff x="1485" y="1935"/>
              <a:chExt cx="5850" cy="3162"/>
            </a:xfrm>
          </p:grpSpPr>
          <p:grpSp>
            <p:nvGrpSpPr>
              <p:cNvPr id="41023" name="Group 186">
                <a:extLst>
                  <a:ext uri="{FF2B5EF4-FFF2-40B4-BE49-F238E27FC236}">
                    <a16:creationId xmlns:a16="http://schemas.microsoft.com/office/drawing/2014/main" id="{52CBEF8E-65A6-4B9E-8F34-152FED244816}"/>
                  </a:ext>
                </a:extLst>
              </p:cNvPr>
              <p:cNvGrpSpPr>
                <a:grpSpLocks/>
              </p:cNvGrpSpPr>
              <p:nvPr/>
            </p:nvGrpSpPr>
            <p:grpSpPr bwMode="auto">
              <a:xfrm>
                <a:off x="1680" y="1935"/>
                <a:ext cx="5503" cy="2770"/>
                <a:chOff x="1650" y="1095"/>
                <a:chExt cx="5502" cy="2770"/>
              </a:xfrm>
            </p:grpSpPr>
            <p:grpSp>
              <p:nvGrpSpPr>
                <p:cNvPr id="41040" name="Group 187">
                  <a:extLst>
                    <a:ext uri="{FF2B5EF4-FFF2-40B4-BE49-F238E27FC236}">
                      <a16:creationId xmlns:a16="http://schemas.microsoft.com/office/drawing/2014/main" id="{89B66E53-04E6-4E82-A7C4-9EE4FB4D97BD}"/>
                    </a:ext>
                  </a:extLst>
                </p:cNvPr>
                <p:cNvGrpSpPr>
                  <a:grpSpLocks/>
                </p:cNvGrpSpPr>
                <p:nvPr/>
              </p:nvGrpSpPr>
              <p:grpSpPr bwMode="auto">
                <a:xfrm>
                  <a:off x="2060" y="1662"/>
                  <a:ext cx="4700" cy="1341"/>
                  <a:chOff x="2060" y="1662"/>
                  <a:chExt cx="4176" cy="1341"/>
                </a:xfrm>
              </p:grpSpPr>
              <p:sp>
                <p:nvSpPr>
                  <p:cNvPr id="41050" name="Freeform 188">
                    <a:extLst>
                      <a:ext uri="{FF2B5EF4-FFF2-40B4-BE49-F238E27FC236}">
                        <a16:creationId xmlns:a16="http://schemas.microsoft.com/office/drawing/2014/main" id="{0A7A0CE9-EB85-4E91-8DF7-3978F6746F63}"/>
                      </a:ext>
                    </a:extLst>
                  </p:cNvPr>
                  <p:cNvSpPr>
                    <a:spLocks/>
                  </p:cNvSpPr>
                  <p:nvPr/>
                </p:nvSpPr>
                <p:spPr bwMode="auto">
                  <a:xfrm>
                    <a:off x="2060" y="1662"/>
                    <a:ext cx="4176" cy="1341"/>
                  </a:xfrm>
                  <a:custGeom>
                    <a:avLst/>
                    <a:gdLst>
                      <a:gd name="T0" fmla="*/ 0 w 2721"/>
                      <a:gd name="T1" fmla="*/ 502 h 996"/>
                      <a:gd name="T2" fmla="*/ 55 w 2721"/>
                      <a:gd name="T3" fmla="*/ 401 h 996"/>
                      <a:gd name="T4" fmla="*/ 108 w 2721"/>
                      <a:gd name="T5" fmla="*/ 303 h 996"/>
                      <a:gd name="T6" fmla="*/ 168 w 2721"/>
                      <a:gd name="T7" fmla="*/ 216 h 996"/>
                      <a:gd name="T8" fmla="*/ 220 w 2721"/>
                      <a:gd name="T9" fmla="*/ 142 h 996"/>
                      <a:gd name="T10" fmla="*/ 273 w 2721"/>
                      <a:gd name="T11" fmla="*/ 80 h 996"/>
                      <a:gd name="T12" fmla="*/ 326 w 2721"/>
                      <a:gd name="T13" fmla="*/ 36 h 996"/>
                      <a:gd name="T14" fmla="*/ 379 w 2721"/>
                      <a:gd name="T15" fmla="*/ 5 h 996"/>
                      <a:gd name="T16" fmla="*/ 439 w 2721"/>
                      <a:gd name="T17" fmla="*/ 0 h 996"/>
                      <a:gd name="T18" fmla="*/ 492 w 2721"/>
                      <a:gd name="T19" fmla="*/ 15 h 996"/>
                      <a:gd name="T20" fmla="*/ 547 w 2721"/>
                      <a:gd name="T21" fmla="*/ 46 h 996"/>
                      <a:gd name="T22" fmla="*/ 600 w 2721"/>
                      <a:gd name="T23" fmla="*/ 96 h 996"/>
                      <a:gd name="T24" fmla="*/ 652 w 2721"/>
                      <a:gd name="T25" fmla="*/ 164 h 996"/>
                      <a:gd name="T26" fmla="*/ 705 w 2721"/>
                      <a:gd name="T27" fmla="*/ 243 h 996"/>
                      <a:gd name="T28" fmla="*/ 765 w 2721"/>
                      <a:gd name="T29" fmla="*/ 329 h 996"/>
                      <a:gd name="T30" fmla="*/ 818 w 2721"/>
                      <a:gd name="T31" fmla="*/ 428 h 996"/>
                      <a:gd name="T32" fmla="*/ 873 w 2721"/>
                      <a:gd name="T33" fmla="*/ 528 h 996"/>
                      <a:gd name="T34" fmla="*/ 926 w 2721"/>
                      <a:gd name="T35" fmla="*/ 629 h 996"/>
                      <a:gd name="T36" fmla="*/ 979 w 2721"/>
                      <a:gd name="T37" fmla="*/ 720 h 996"/>
                      <a:gd name="T38" fmla="*/ 1039 w 2721"/>
                      <a:gd name="T39" fmla="*/ 804 h 996"/>
                      <a:gd name="T40" fmla="*/ 1091 w 2721"/>
                      <a:gd name="T41" fmla="*/ 879 h 996"/>
                      <a:gd name="T42" fmla="*/ 1144 w 2721"/>
                      <a:gd name="T43" fmla="*/ 936 h 996"/>
                      <a:gd name="T44" fmla="*/ 1197 w 2721"/>
                      <a:gd name="T45" fmla="*/ 975 h 996"/>
                      <a:gd name="T46" fmla="*/ 1252 w 2721"/>
                      <a:gd name="T47" fmla="*/ 994 h 996"/>
                      <a:gd name="T48" fmla="*/ 1310 w 2721"/>
                      <a:gd name="T49" fmla="*/ 996 h 996"/>
                      <a:gd name="T50" fmla="*/ 1365 w 2721"/>
                      <a:gd name="T51" fmla="*/ 975 h 996"/>
                      <a:gd name="T52" fmla="*/ 1418 w 2721"/>
                      <a:gd name="T53" fmla="*/ 941 h 996"/>
                      <a:gd name="T54" fmla="*/ 1471 w 2721"/>
                      <a:gd name="T55" fmla="*/ 884 h 996"/>
                      <a:gd name="T56" fmla="*/ 1523 w 2721"/>
                      <a:gd name="T57" fmla="*/ 814 h 996"/>
                      <a:gd name="T58" fmla="*/ 1576 w 2721"/>
                      <a:gd name="T59" fmla="*/ 730 h 996"/>
                      <a:gd name="T60" fmla="*/ 1636 w 2721"/>
                      <a:gd name="T61" fmla="*/ 636 h 996"/>
                      <a:gd name="T62" fmla="*/ 1689 w 2721"/>
                      <a:gd name="T63" fmla="*/ 540 h 996"/>
                      <a:gd name="T64" fmla="*/ 1744 w 2721"/>
                      <a:gd name="T65" fmla="*/ 440 h 996"/>
                      <a:gd name="T66" fmla="*/ 1797 w 2721"/>
                      <a:gd name="T67" fmla="*/ 344 h 996"/>
                      <a:gd name="T68" fmla="*/ 1850 w 2721"/>
                      <a:gd name="T69" fmla="*/ 250 h 996"/>
                      <a:gd name="T70" fmla="*/ 1910 w 2721"/>
                      <a:gd name="T71" fmla="*/ 173 h 996"/>
                      <a:gd name="T72" fmla="*/ 1962 w 2721"/>
                      <a:gd name="T73" fmla="*/ 101 h 996"/>
                      <a:gd name="T74" fmla="*/ 2015 w 2721"/>
                      <a:gd name="T75" fmla="*/ 48 h 996"/>
                      <a:gd name="T76" fmla="*/ 2070 w 2721"/>
                      <a:gd name="T77" fmla="*/ 15 h 996"/>
                      <a:gd name="T78" fmla="*/ 2123 w 2721"/>
                      <a:gd name="T79" fmla="*/ 0 h 996"/>
                      <a:gd name="T80" fmla="*/ 2181 w 2721"/>
                      <a:gd name="T81" fmla="*/ 5 h 996"/>
                      <a:gd name="T82" fmla="*/ 2236 w 2721"/>
                      <a:gd name="T83" fmla="*/ 32 h 996"/>
                      <a:gd name="T84" fmla="*/ 2289 w 2721"/>
                      <a:gd name="T85" fmla="*/ 70 h 996"/>
                      <a:gd name="T86" fmla="*/ 2342 w 2721"/>
                      <a:gd name="T87" fmla="*/ 132 h 996"/>
                      <a:gd name="T88" fmla="*/ 2394 w 2721"/>
                      <a:gd name="T89" fmla="*/ 207 h 996"/>
                      <a:gd name="T90" fmla="*/ 2450 w 2721"/>
                      <a:gd name="T91" fmla="*/ 296 h 996"/>
                      <a:gd name="T92" fmla="*/ 2507 w 2721"/>
                      <a:gd name="T93" fmla="*/ 387 h 996"/>
                      <a:gd name="T94" fmla="*/ 2562 w 2721"/>
                      <a:gd name="T95" fmla="*/ 488 h 996"/>
                      <a:gd name="T96" fmla="*/ 2615 w 2721"/>
                      <a:gd name="T97" fmla="*/ 584 h 996"/>
                      <a:gd name="T98" fmla="*/ 2668 w 2721"/>
                      <a:gd name="T99" fmla="*/ 682 h 996"/>
                      <a:gd name="T100" fmla="*/ 2721 w 2721"/>
                      <a:gd name="T101" fmla="*/ 768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502"/>
                        </a:moveTo>
                        <a:lnTo>
                          <a:pt x="55" y="401"/>
                        </a:lnTo>
                        <a:lnTo>
                          <a:pt x="108" y="303"/>
                        </a:lnTo>
                        <a:lnTo>
                          <a:pt x="168" y="216"/>
                        </a:lnTo>
                        <a:lnTo>
                          <a:pt x="220" y="142"/>
                        </a:lnTo>
                        <a:lnTo>
                          <a:pt x="273" y="80"/>
                        </a:lnTo>
                        <a:lnTo>
                          <a:pt x="326" y="36"/>
                        </a:lnTo>
                        <a:lnTo>
                          <a:pt x="379" y="5"/>
                        </a:lnTo>
                        <a:lnTo>
                          <a:pt x="439" y="0"/>
                        </a:lnTo>
                        <a:lnTo>
                          <a:pt x="492" y="15"/>
                        </a:lnTo>
                        <a:lnTo>
                          <a:pt x="547" y="46"/>
                        </a:lnTo>
                        <a:lnTo>
                          <a:pt x="600" y="96"/>
                        </a:lnTo>
                        <a:lnTo>
                          <a:pt x="652" y="164"/>
                        </a:lnTo>
                        <a:lnTo>
                          <a:pt x="705" y="243"/>
                        </a:lnTo>
                        <a:lnTo>
                          <a:pt x="765" y="329"/>
                        </a:lnTo>
                        <a:lnTo>
                          <a:pt x="818" y="428"/>
                        </a:lnTo>
                        <a:lnTo>
                          <a:pt x="873" y="528"/>
                        </a:lnTo>
                        <a:lnTo>
                          <a:pt x="926" y="629"/>
                        </a:lnTo>
                        <a:lnTo>
                          <a:pt x="979" y="720"/>
                        </a:lnTo>
                        <a:lnTo>
                          <a:pt x="1039" y="804"/>
                        </a:lnTo>
                        <a:lnTo>
                          <a:pt x="1091" y="879"/>
                        </a:lnTo>
                        <a:lnTo>
                          <a:pt x="1144" y="936"/>
                        </a:lnTo>
                        <a:lnTo>
                          <a:pt x="1197" y="975"/>
                        </a:lnTo>
                        <a:lnTo>
                          <a:pt x="1252" y="994"/>
                        </a:lnTo>
                        <a:lnTo>
                          <a:pt x="1310" y="996"/>
                        </a:lnTo>
                        <a:lnTo>
                          <a:pt x="1365" y="975"/>
                        </a:lnTo>
                        <a:lnTo>
                          <a:pt x="1418" y="941"/>
                        </a:lnTo>
                        <a:lnTo>
                          <a:pt x="1471" y="884"/>
                        </a:lnTo>
                        <a:lnTo>
                          <a:pt x="1523" y="814"/>
                        </a:lnTo>
                        <a:lnTo>
                          <a:pt x="1576" y="730"/>
                        </a:lnTo>
                        <a:lnTo>
                          <a:pt x="1636" y="636"/>
                        </a:lnTo>
                        <a:lnTo>
                          <a:pt x="1689" y="540"/>
                        </a:lnTo>
                        <a:lnTo>
                          <a:pt x="1744" y="440"/>
                        </a:lnTo>
                        <a:lnTo>
                          <a:pt x="1797" y="344"/>
                        </a:lnTo>
                        <a:lnTo>
                          <a:pt x="1850" y="250"/>
                        </a:lnTo>
                        <a:lnTo>
                          <a:pt x="1910" y="173"/>
                        </a:lnTo>
                        <a:lnTo>
                          <a:pt x="1962" y="101"/>
                        </a:lnTo>
                        <a:lnTo>
                          <a:pt x="2015" y="48"/>
                        </a:lnTo>
                        <a:lnTo>
                          <a:pt x="2070" y="15"/>
                        </a:lnTo>
                        <a:lnTo>
                          <a:pt x="2123" y="0"/>
                        </a:lnTo>
                        <a:lnTo>
                          <a:pt x="2181" y="5"/>
                        </a:lnTo>
                        <a:lnTo>
                          <a:pt x="2236" y="32"/>
                        </a:lnTo>
                        <a:lnTo>
                          <a:pt x="2289" y="70"/>
                        </a:lnTo>
                        <a:lnTo>
                          <a:pt x="2342" y="132"/>
                        </a:lnTo>
                        <a:lnTo>
                          <a:pt x="2394" y="207"/>
                        </a:lnTo>
                        <a:lnTo>
                          <a:pt x="2450" y="296"/>
                        </a:lnTo>
                        <a:lnTo>
                          <a:pt x="2507" y="387"/>
                        </a:lnTo>
                        <a:lnTo>
                          <a:pt x="2562" y="488"/>
                        </a:lnTo>
                        <a:lnTo>
                          <a:pt x="2615" y="584"/>
                        </a:lnTo>
                        <a:lnTo>
                          <a:pt x="2668" y="682"/>
                        </a:lnTo>
                        <a:lnTo>
                          <a:pt x="2721" y="76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51" name="Freeform 189">
                    <a:extLst>
                      <a:ext uri="{FF2B5EF4-FFF2-40B4-BE49-F238E27FC236}">
                        <a16:creationId xmlns:a16="http://schemas.microsoft.com/office/drawing/2014/main" id="{170F8E98-496D-48BB-9B65-5476E1C25D21}"/>
                      </a:ext>
                    </a:extLst>
                  </p:cNvPr>
                  <p:cNvSpPr>
                    <a:spLocks/>
                  </p:cNvSpPr>
                  <p:nvPr/>
                </p:nvSpPr>
                <p:spPr bwMode="auto">
                  <a:xfrm>
                    <a:off x="2060" y="1662"/>
                    <a:ext cx="4176" cy="1341"/>
                  </a:xfrm>
                  <a:custGeom>
                    <a:avLst/>
                    <a:gdLst>
                      <a:gd name="T0" fmla="*/ 0 w 2721"/>
                      <a:gd name="T1" fmla="*/ 932 h 996"/>
                      <a:gd name="T2" fmla="*/ 55 w 2721"/>
                      <a:gd name="T3" fmla="*/ 970 h 996"/>
                      <a:gd name="T4" fmla="*/ 108 w 2721"/>
                      <a:gd name="T5" fmla="*/ 994 h 996"/>
                      <a:gd name="T6" fmla="*/ 168 w 2721"/>
                      <a:gd name="T7" fmla="*/ 996 h 996"/>
                      <a:gd name="T8" fmla="*/ 220 w 2721"/>
                      <a:gd name="T9" fmla="*/ 980 h 996"/>
                      <a:gd name="T10" fmla="*/ 273 w 2721"/>
                      <a:gd name="T11" fmla="*/ 944 h 996"/>
                      <a:gd name="T12" fmla="*/ 326 w 2721"/>
                      <a:gd name="T13" fmla="*/ 888 h 996"/>
                      <a:gd name="T14" fmla="*/ 379 w 2721"/>
                      <a:gd name="T15" fmla="*/ 816 h 996"/>
                      <a:gd name="T16" fmla="*/ 439 w 2721"/>
                      <a:gd name="T17" fmla="*/ 735 h 996"/>
                      <a:gd name="T18" fmla="*/ 492 w 2721"/>
                      <a:gd name="T19" fmla="*/ 641 h 996"/>
                      <a:gd name="T20" fmla="*/ 547 w 2721"/>
                      <a:gd name="T21" fmla="*/ 545 h 996"/>
                      <a:gd name="T22" fmla="*/ 600 w 2721"/>
                      <a:gd name="T23" fmla="*/ 449 h 996"/>
                      <a:gd name="T24" fmla="*/ 652 w 2721"/>
                      <a:gd name="T25" fmla="*/ 348 h 996"/>
                      <a:gd name="T26" fmla="*/ 705 w 2721"/>
                      <a:gd name="T27" fmla="*/ 255 h 996"/>
                      <a:gd name="T28" fmla="*/ 765 w 2721"/>
                      <a:gd name="T29" fmla="*/ 176 h 996"/>
                      <a:gd name="T30" fmla="*/ 818 w 2721"/>
                      <a:gd name="T31" fmla="*/ 106 h 996"/>
                      <a:gd name="T32" fmla="*/ 873 w 2721"/>
                      <a:gd name="T33" fmla="*/ 53 h 996"/>
                      <a:gd name="T34" fmla="*/ 926 w 2721"/>
                      <a:gd name="T35" fmla="*/ 20 h 996"/>
                      <a:gd name="T36" fmla="*/ 979 w 2721"/>
                      <a:gd name="T37" fmla="*/ 0 h 996"/>
                      <a:gd name="T38" fmla="*/ 1039 w 2721"/>
                      <a:gd name="T39" fmla="*/ 5 h 996"/>
                      <a:gd name="T40" fmla="*/ 1091 w 2721"/>
                      <a:gd name="T41" fmla="*/ 27 h 996"/>
                      <a:gd name="T42" fmla="*/ 1144 w 2721"/>
                      <a:gd name="T43" fmla="*/ 70 h 996"/>
                      <a:gd name="T44" fmla="*/ 1197 w 2721"/>
                      <a:gd name="T45" fmla="*/ 128 h 996"/>
                      <a:gd name="T46" fmla="*/ 1252 w 2721"/>
                      <a:gd name="T47" fmla="*/ 202 h 996"/>
                      <a:gd name="T48" fmla="*/ 1310 w 2721"/>
                      <a:gd name="T49" fmla="*/ 286 h 996"/>
                      <a:gd name="T50" fmla="*/ 1365 w 2721"/>
                      <a:gd name="T51" fmla="*/ 382 h 996"/>
                      <a:gd name="T52" fmla="*/ 1418 w 2721"/>
                      <a:gd name="T53" fmla="*/ 480 h 996"/>
                      <a:gd name="T54" fmla="*/ 1471 w 2721"/>
                      <a:gd name="T55" fmla="*/ 581 h 996"/>
                      <a:gd name="T56" fmla="*/ 1523 w 2721"/>
                      <a:gd name="T57" fmla="*/ 677 h 996"/>
                      <a:gd name="T58" fmla="*/ 1576 w 2721"/>
                      <a:gd name="T59" fmla="*/ 764 h 996"/>
                      <a:gd name="T60" fmla="*/ 1636 w 2721"/>
                      <a:gd name="T61" fmla="*/ 843 h 996"/>
                      <a:gd name="T62" fmla="*/ 1689 w 2721"/>
                      <a:gd name="T63" fmla="*/ 910 h 996"/>
                      <a:gd name="T64" fmla="*/ 1744 w 2721"/>
                      <a:gd name="T65" fmla="*/ 958 h 996"/>
                      <a:gd name="T66" fmla="*/ 1797 w 2721"/>
                      <a:gd name="T67" fmla="*/ 989 h 996"/>
                      <a:gd name="T68" fmla="*/ 1850 w 2721"/>
                      <a:gd name="T69" fmla="*/ 996 h 996"/>
                      <a:gd name="T70" fmla="*/ 1910 w 2721"/>
                      <a:gd name="T71" fmla="*/ 989 h 996"/>
                      <a:gd name="T72" fmla="*/ 1962 w 2721"/>
                      <a:gd name="T73" fmla="*/ 958 h 996"/>
                      <a:gd name="T74" fmla="*/ 2015 w 2721"/>
                      <a:gd name="T75" fmla="*/ 915 h 996"/>
                      <a:gd name="T76" fmla="*/ 2070 w 2721"/>
                      <a:gd name="T77" fmla="*/ 848 h 996"/>
                      <a:gd name="T78" fmla="*/ 2123 w 2721"/>
                      <a:gd name="T79" fmla="*/ 773 h 996"/>
                      <a:gd name="T80" fmla="*/ 2181 w 2721"/>
                      <a:gd name="T81" fmla="*/ 682 h 996"/>
                      <a:gd name="T82" fmla="*/ 2236 w 2721"/>
                      <a:gd name="T83" fmla="*/ 588 h 996"/>
                      <a:gd name="T84" fmla="*/ 2289 w 2721"/>
                      <a:gd name="T85" fmla="*/ 488 h 996"/>
                      <a:gd name="T86" fmla="*/ 2342 w 2721"/>
                      <a:gd name="T87" fmla="*/ 387 h 996"/>
                      <a:gd name="T88" fmla="*/ 2394 w 2721"/>
                      <a:gd name="T89" fmla="*/ 296 h 996"/>
                      <a:gd name="T90" fmla="*/ 2450 w 2721"/>
                      <a:gd name="T91" fmla="*/ 207 h 996"/>
                      <a:gd name="T92" fmla="*/ 2507 w 2721"/>
                      <a:gd name="T93" fmla="*/ 132 h 996"/>
                      <a:gd name="T94" fmla="*/ 2562 w 2721"/>
                      <a:gd name="T95" fmla="*/ 75 h 996"/>
                      <a:gd name="T96" fmla="*/ 2615 w 2721"/>
                      <a:gd name="T97" fmla="*/ 32 h 996"/>
                      <a:gd name="T98" fmla="*/ 2668 w 2721"/>
                      <a:gd name="T99" fmla="*/ 5 h 996"/>
                      <a:gd name="T100" fmla="*/ 2721 w 2721"/>
                      <a:gd name="T101" fmla="*/ 0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932"/>
                        </a:moveTo>
                        <a:lnTo>
                          <a:pt x="55" y="970"/>
                        </a:lnTo>
                        <a:lnTo>
                          <a:pt x="108" y="994"/>
                        </a:lnTo>
                        <a:lnTo>
                          <a:pt x="168" y="996"/>
                        </a:lnTo>
                        <a:lnTo>
                          <a:pt x="220" y="980"/>
                        </a:lnTo>
                        <a:lnTo>
                          <a:pt x="273" y="944"/>
                        </a:lnTo>
                        <a:lnTo>
                          <a:pt x="326" y="888"/>
                        </a:lnTo>
                        <a:lnTo>
                          <a:pt x="379" y="816"/>
                        </a:lnTo>
                        <a:lnTo>
                          <a:pt x="439" y="735"/>
                        </a:lnTo>
                        <a:lnTo>
                          <a:pt x="492" y="641"/>
                        </a:lnTo>
                        <a:lnTo>
                          <a:pt x="547" y="545"/>
                        </a:lnTo>
                        <a:lnTo>
                          <a:pt x="600" y="449"/>
                        </a:lnTo>
                        <a:lnTo>
                          <a:pt x="652" y="348"/>
                        </a:lnTo>
                        <a:lnTo>
                          <a:pt x="705" y="255"/>
                        </a:lnTo>
                        <a:lnTo>
                          <a:pt x="765" y="176"/>
                        </a:lnTo>
                        <a:lnTo>
                          <a:pt x="818" y="106"/>
                        </a:lnTo>
                        <a:lnTo>
                          <a:pt x="873" y="53"/>
                        </a:lnTo>
                        <a:lnTo>
                          <a:pt x="926" y="20"/>
                        </a:lnTo>
                        <a:lnTo>
                          <a:pt x="979" y="0"/>
                        </a:lnTo>
                        <a:lnTo>
                          <a:pt x="1039" y="5"/>
                        </a:lnTo>
                        <a:lnTo>
                          <a:pt x="1091" y="27"/>
                        </a:lnTo>
                        <a:lnTo>
                          <a:pt x="1144" y="70"/>
                        </a:lnTo>
                        <a:lnTo>
                          <a:pt x="1197" y="128"/>
                        </a:lnTo>
                        <a:lnTo>
                          <a:pt x="1252" y="202"/>
                        </a:lnTo>
                        <a:lnTo>
                          <a:pt x="1310" y="286"/>
                        </a:lnTo>
                        <a:lnTo>
                          <a:pt x="1365" y="382"/>
                        </a:lnTo>
                        <a:lnTo>
                          <a:pt x="1418" y="480"/>
                        </a:lnTo>
                        <a:lnTo>
                          <a:pt x="1471" y="581"/>
                        </a:lnTo>
                        <a:lnTo>
                          <a:pt x="1523" y="677"/>
                        </a:lnTo>
                        <a:lnTo>
                          <a:pt x="1576" y="764"/>
                        </a:lnTo>
                        <a:lnTo>
                          <a:pt x="1636" y="843"/>
                        </a:lnTo>
                        <a:lnTo>
                          <a:pt x="1689" y="910"/>
                        </a:lnTo>
                        <a:lnTo>
                          <a:pt x="1744" y="958"/>
                        </a:lnTo>
                        <a:lnTo>
                          <a:pt x="1797" y="989"/>
                        </a:lnTo>
                        <a:lnTo>
                          <a:pt x="1850" y="996"/>
                        </a:lnTo>
                        <a:lnTo>
                          <a:pt x="1910" y="989"/>
                        </a:lnTo>
                        <a:lnTo>
                          <a:pt x="1962" y="958"/>
                        </a:lnTo>
                        <a:lnTo>
                          <a:pt x="2015" y="915"/>
                        </a:lnTo>
                        <a:lnTo>
                          <a:pt x="2070" y="848"/>
                        </a:lnTo>
                        <a:lnTo>
                          <a:pt x="2123" y="773"/>
                        </a:lnTo>
                        <a:lnTo>
                          <a:pt x="2181" y="682"/>
                        </a:lnTo>
                        <a:lnTo>
                          <a:pt x="2236" y="588"/>
                        </a:lnTo>
                        <a:lnTo>
                          <a:pt x="2289" y="488"/>
                        </a:lnTo>
                        <a:lnTo>
                          <a:pt x="2342" y="387"/>
                        </a:lnTo>
                        <a:lnTo>
                          <a:pt x="2394" y="296"/>
                        </a:lnTo>
                        <a:lnTo>
                          <a:pt x="2450" y="207"/>
                        </a:lnTo>
                        <a:lnTo>
                          <a:pt x="2507" y="132"/>
                        </a:lnTo>
                        <a:lnTo>
                          <a:pt x="2562" y="75"/>
                        </a:lnTo>
                        <a:lnTo>
                          <a:pt x="2615" y="32"/>
                        </a:lnTo>
                        <a:lnTo>
                          <a:pt x="2668" y="5"/>
                        </a:lnTo>
                        <a:lnTo>
                          <a:pt x="2721" y="0"/>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52" name="Freeform 190">
                    <a:extLst>
                      <a:ext uri="{FF2B5EF4-FFF2-40B4-BE49-F238E27FC236}">
                        <a16:creationId xmlns:a16="http://schemas.microsoft.com/office/drawing/2014/main" id="{F78BA900-E0EB-4CF5-88E3-5DA204F630D3}"/>
                      </a:ext>
                    </a:extLst>
                  </p:cNvPr>
                  <p:cNvSpPr>
                    <a:spLocks/>
                  </p:cNvSpPr>
                  <p:nvPr/>
                </p:nvSpPr>
                <p:spPr bwMode="auto">
                  <a:xfrm>
                    <a:off x="2060" y="1662"/>
                    <a:ext cx="4176" cy="1341"/>
                  </a:xfrm>
                  <a:custGeom>
                    <a:avLst/>
                    <a:gdLst>
                      <a:gd name="T0" fmla="*/ 0 w 2721"/>
                      <a:gd name="T1" fmla="*/ 68 h 996"/>
                      <a:gd name="T2" fmla="*/ 55 w 2721"/>
                      <a:gd name="T3" fmla="*/ 123 h 996"/>
                      <a:gd name="T4" fmla="*/ 108 w 2721"/>
                      <a:gd name="T5" fmla="*/ 200 h 996"/>
                      <a:gd name="T6" fmla="*/ 168 w 2721"/>
                      <a:gd name="T7" fmla="*/ 281 h 996"/>
                      <a:gd name="T8" fmla="*/ 220 w 2721"/>
                      <a:gd name="T9" fmla="*/ 380 h 996"/>
                      <a:gd name="T10" fmla="*/ 273 w 2721"/>
                      <a:gd name="T11" fmla="*/ 476 h 996"/>
                      <a:gd name="T12" fmla="*/ 326 w 2721"/>
                      <a:gd name="T13" fmla="*/ 576 h 996"/>
                      <a:gd name="T14" fmla="*/ 379 w 2721"/>
                      <a:gd name="T15" fmla="*/ 672 h 996"/>
                      <a:gd name="T16" fmla="*/ 439 w 2721"/>
                      <a:gd name="T17" fmla="*/ 761 h 996"/>
                      <a:gd name="T18" fmla="*/ 492 w 2721"/>
                      <a:gd name="T19" fmla="*/ 840 h 996"/>
                      <a:gd name="T20" fmla="*/ 547 w 2721"/>
                      <a:gd name="T21" fmla="*/ 905 h 996"/>
                      <a:gd name="T22" fmla="*/ 600 w 2721"/>
                      <a:gd name="T23" fmla="*/ 953 h 996"/>
                      <a:gd name="T24" fmla="*/ 652 w 2721"/>
                      <a:gd name="T25" fmla="*/ 984 h 996"/>
                      <a:gd name="T26" fmla="*/ 705 w 2721"/>
                      <a:gd name="T27" fmla="*/ 996 h 996"/>
                      <a:gd name="T28" fmla="*/ 765 w 2721"/>
                      <a:gd name="T29" fmla="*/ 989 h 996"/>
                      <a:gd name="T30" fmla="*/ 818 w 2721"/>
                      <a:gd name="T31" fmla="*/ 963 h 996"/>
                      <a:gd name="T32" fmla="*/ 873 w 2721"/>
                      <a:gd name="T33" fmla="*/ 915 h 996"/>
                      <a:gd name="T34" fmla="*/ 926 w 2721"/>
                      <a:gd name="T35" fmla="*/ 852 h 996"/>
                      <a:gd name="T36" fmla="*/ 979 w 2721"/>
                      <a:gd name="T37" fmla="*/ 778 h 996"/>
                      <a:gd name="T38" fmla="*/ 1039 w 2721"/>
                      <a:gd name="T39" fmla="*/ 689 h 996"/>
                      <a:gd name="T40" fmla="*/ 1091 w 2721"/>
                      <a:gd name="T41" fmla="*/ 593 h 996"/>
                      <a:gd name="T42" fmla="*/ 1144 w 2721"/>
                      <a:gd name="T43" fmla="*/ 492 h 996"/>
                      <a:gd name="T44" fmla="*/ 1197 w 2721"/>
                      <a:gd name="T45" fmla="*/ 396 h 996"/>
                      <a:gd name="T46" fmla="*/ 1252 w 2721"/>
                      <a:gd name="T47" fmla="*/ 300 h 996"/>
                      <a:gd name="T48" fmla="*/ 1310 w 2721"/>
                      <a:gd name="T49" fmla="*/ 212 h 996"/>
                      <a:gd name="T50" fmla="*/ 1365 w 2721"/>
                      <a:gd name="T51" fmla="*/ 137 h 996"/>
                      <a:gd name="T52" fmla="*/ 1418 w 2721"/>
                      <a:gd name="T53" fmla="*/ 75 h 996"/>
                      <a:gd name="T54" fmla="*/ 1471 w 2721"/>
                      <a:gd name="T55" fmla="*/ 32 h 996"/>
                      <a:gd name="T56" fmla="*/ 1523 w 2721"/>
                      <a:gd name="T57" fmla="*/ 5 h 996"/>
                      <a:gd name="T58" fmla="*/ 1576 w 2721"/>
                      <a:gd name="T59" fmla="*/ 0 h 996"/>
                      <a:gd name="T60" fmla="*/ 1636 w 2721"/>
                      <a:gd name="T61" fmla="*/ 15 h 996"/>
                      <a:gd name="T62" fmla="*/ 1689 w 2721"/>
                      <a:gd name="T63" fmla="*/ 48 h 996"/>
                      <a:gd name="T64" fmla="*/ 1744 w 2721"/>
                      <a:gd name="T65" fmla="*/ 96 h 996"/>
                      <a:gd name="T66" fmla="*/ 1797 w 2721"/>
                      <a:gd name="T67" fmla="*/ 168 h 996"/>
                      <a:gd name="T68" fmla="*/ 1850 w 2721"/>
                      <a:gd name="T69" fmla="*/ 248 h 996"/>
                      <a:gd name="T70" fmla="*/ 1910 w 2721"/>
                      <a:gd name="T71" fmla="*/ 339 h 996"/>
                      <a:gd name="T72" fmla="*/ 1962 w 2721"/>
                      <a:gd name="T73" fmla="*/ 435 h 996"/>
                      <a:gd name="T74" fmla="*/ 2015 w 2721"/>
                      <a:gd name="T75" fmla="*/ 533 h 996"/>
                      <a:gd name="T76" fmla="*/ 2070 w 2721"/>
                      <a:gd name="T77" fmla="*/ 634 h 996"/>
                      <a:gd name="T78" fmla="*/ 2123 w 2721"/>
                      <a:gd name="T79" fmla="*/ 725 h 996"/>
                      <a:gd name="T80" fmla="*/ 2181 w 2721"/>
                      <a:gd name="T81" fmla="*/ 809 h 996"/>
                      <a:gd name="T82" fmla="*/ 2236 w 2721"/>
                      <a:gd name="T83" fmla="*/ 879 h 996"/>
                      <a:gd name="T84" fmla="*/ 2289 w 2721"/>
                      <a:gd name="T85" fmla="*/ 936 h 996"/>
                      <a:gd name="T86" fmla="*/ 2342 w 2721"/>
                      <a:gd name="T87" fmla="*/ 975 h 996"/>
                      <a:gd name="T88" fmla="*/ 2394 w 2721"/>
                      <a:gd name="T89" fmla="*/ 996 h 996"/>
                      <a:gd name="T90" fmla="*/ 2450 w 2721"/>
                      <a:gd name="T91" fmla="*/ 996 h 996"/>
                      <a:gd name="T92" fmla="*/ 2507 w 2721"/>
                      <a:gd name="T93" fmla="*/ 975 h 996"/>
                      <a:gd name="T94" fmla="*/ 2562 w 2721"/>
                      <a:gd name="T95" fmla="*/ 936 h 996"/>
                      <a:gd name="T96" fmla="*/ 2615 w 2721"/>
                      <a:gd name="T97" fmla="*/ 884 h 996"/>
                      <a:gd name="T98" fmla="*/ 2668 w 2721"/>
                      <a:gd name="T99" fmla="*/ 809 h 996"/>
                      <a:gd name="T100" fmla="*/ 2721 w 2721"/>
                      <a:gd name="T101" fmla="*/ 725 h 9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21"/>
                      <a:gd name="T154" fmla="*/ 0 h 996"/>
                      <a:gd name="T155" fmla="*/ 2721 w 2721"/>
                      <a:gd name="T156" fmla="*/ 996 h 9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21" h="996">
                        <a:moveTo>
                          <a:pt x="0" y="68"/>
                        </a:moveTo>
                        <a:lnTo>
                          <a:pt x="55" y="123"/>
                        </a:lnTo>
                        <a:lnTo>
                          <a:pt x="108" y="200"/>
                        </a:lnTo>
                        <a:lnTo>
                          <a:pt x="168" y="281"/>
                        </a:lnTo>
                        <a:lnTo>
                          <a:pt x="220" y="380"/>
                        </a:lnTo>
                        <a:lnTo>
                          <a:pt x="273" y="476"/>
                        </a:lnTo>
                        <a:lnTo>
                          <a:pt x="326" y="576"/>
                        </a:lnTo>
                        <a:lnTo>
                          <a:pt x="379" y="672"/>
                        </a:lnTo>
                        <a:lnTo>
                          <a:pt x="439" y="761"/>
                        </a:lnTo>
                        <a:lnTo>
                          <a:pt x="492" y="840"/>
                        </a:lnTo>
                        <a:lnTo>
                          <a:pt x="547" y="905"/>
                        </a:lnTo>
                        <a:lnTo>
                          <a:pt x="600" y="953"/>
                        </a:lnTo>
                        <a:lnTo>
                          <a:pt x="652" y="984"/>
                        </a:lnTo>
                        <a:lnTo>
                          <a:pt x="705" y="996"/>
                        </a:lnTo>
                        <a:lnTo>
                          <a:pt x="765" y="989"/>
                        </a:lnTo>
                        <a:lnTo>
                          <a:pt x="818" y="963"/>
                        </a:lnTo>
                        <a:lnTo>
                          <a:pt x="873" y="915"/>
                        </a:lnTo>
                        <a:lnTo>
                          <a:pt x="926" y="852"/>
                        </a:lnTo>
                        <a:lnTo>
                          <a:pt x="979" y="778"/>
                        </a:lnTo>
                        <a:lnTo>
                          <a:pt x="1039" y="689"/>
                        </a:lnTo>
                        <a:lnTo>
                          <a:pt x="1091" y="593"/>
                        </a:lnTo>
                        <a:lnTo>
                          <a:pt x="1144" y="492"/>
                        </a:lnTo>
                        <a:lnTo>
                          <a:pt x="1197" y="396"/>
                        </a:lnTo>
                        <a:lnTo>
                          <a:pt x="1252" y="300"/>
                        </a:lnTo>
                        <a:lnTo>
                          <a:pt x="1310" y="212"/>
                        </a:lnTo>
                        <a:lnTo>
                          <a:pt x="1365" y="137"/>
                        </a:lnTo>
                        <a:lnTo>
                          <a:pt x="1418" y="75"/>
                        </a:lnTo>
                        <a:lnTo>
                          <a:pt x="1471" y="32"/>
                        </a:lnTo>
                        <a:lnTo>
                          <a:pt x="1523" y="5"/>
                        </a:lnTo>
                        <a:lnTo>
                          <a:pt x="1576" y="0"/>
                        </a:lnTo>
                        <a:lnTo>
                          <a:pt x="1636" y="15"/>
                        </a:lnTo>
                        <a:lnTo>
                          <a:pt x="1689" y="48"/>
                        </a:lnTo>
                        <a:lnTo>
                          <a:pt x="1744" y="96"/>
                        </a:lnTo>
                        <a:lnTo>
                          <a:pt x="1797" y="168"/>
                        </a:lnTo>
                        <a:lnTo>
                          <a:pt x="1850" y="248"/>
                        </a:lnTo>
                        <a:lnTo>
                          <a:pt x="1910" y="339"/>
                        </a:lnTo>
                        <a:lnTo>
                          <a:pt x="1962" y="435"/>
                        </a:lnTo>
                        <a:lnTo>
                          <a:pt x="2015" y="533"/>
                        </a:lnTo>
                        <a:lnTo>
                          <a:pt x="2070" y="634"/>
                        </a:lnTo>
                        <a:lnTo>
                          <a:pt x="2123" y="725"/>
                        </a:lnTo>
                        <a:lnTo>
                          <a:pt x="2181" y="809"/>
                        </a:lnTo>
                        <a:lnTo>
                          <a:pt x="2236" y="879"/>
                        </a:lnTo>
                        <a:lnTo>
                          <a:pt x="2289" y="936"/>
                        </a:lnTo>
                        <a:lnTo>
                          <a:pt x="2342" y="975"/>
                        </a:lnTo>
                        <a:lnTo>
                          <a:pt x="2394" y="996"/>
                        </a:lnTo>
                        <a:lnTo>
                          <a:pt x="2450" y="996"/>
                        </a:lnTo>
                        <a:lnTo>
                          <a:pt x="2507" y="975"/>
                        </a:lnTo>
                        <a:lnTo>
                          <a:pt x="2562" y="936"/>
                        </a:lnTo>
                        <a:lnTo>
                          <a:pt x="2615" y="884"/>
                        </a:lnTo>
                        <a:lnTo>
                          <a:pt x="2668" y="809"/>
                        </a:lnTo>
                        <a:lnTo>
                          <a:pt x="2721" y="72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1041" name="Group 191">
                  <a:extLst>
                    <a:ext uri="{FF2B5EF4-FFF2-40B4-BE49-F238E27FC236}">
                      <a16:creationId xmlns:a16="http://schemas.microsoft.com/office/drawing/2014/main" id="{A3CC1C19-5350-45FB-BE0F-B6386FBC2E8D}"/>
                    </a:ext>
                  </a:extLst>
                </p:cNvPr>
                <p:cNvGrpSpPr>
                  <a:grpSpLocks/>
                </p:cNvGrpSpPr>
                <p:nvPr/>
              </p:nvGrpSpPr>
              <p:grpSpPr bwMode="auto">
                <a:xfrm>
                  <a:off x="1650" y="1315"/>
                  <a:ext cx="5502" cy="2550"/>
                  <a:chOff x="1650" y="1315"/>
                  <a:chExt cx="5502" cy="2550"/>
                </a:xfrm>
              </p:grpSpPr>
              <p:grpSp>
                <p:nvGrpSpPr>
                  <p:cNvPr id="41045" name="Group 192">
                    <a:extLst>
                      <a:ext uri="{FF2B5EF4-FFF2-40B4-BE49-F238E27FC236}">
                        <a16:creationId xmlns:a16="http://schemas.microsoft.com/office/drawing/2014/main" id="{9AA22AD9-4E38-48A6-9556-C6F9E21ED197}"/>
                      </a:ext>
                    </a:extLst>
                  </p:cNvPr>
                  <p:cNvGrpSpPr>
                    <a:grpSpLocks/>
                  </p:cNvGrpSpPr>
                  <p:nvPr/>
                </p:nvGrpSpPr>
                <p:grpSpPr bwMode="auto">
                  <a:xfrm>
                    <a:off x="1830" y="1380"/>
                    <a:ext cx="5220" cy="1815"/>
                    <a:chOff x="1830" y="1380"/>
                    <a:chExt cx="4904" cy="1815"/>
                  </a:xfrm>
                </p:grpSpPr>
                <p:sp>
                  <p:nvSpPr>
                    <p:cNvPr id="41048" name="Line 193">
                      <a:extLst>
                        <a:ext uri="{FF2B5EF4-FFF2-40B4-BE49-F238E27FC236}">
                          <a16:creationId xmlns:a16="http://schemas.microsoft.com/office/drawing/2014/main" id="{81570926-ADB3-412F-9A2B-06B147F3AC08}"/>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49" name="Line 194">
                      <a:extLst>
                        <a:ext uri="{FF2B5EF4-FFF2-40B4-BE49-F238E27FC236}">
                          <a16:creationId xmlns:a16="http://schemas.microsoft.com/office/drawing/2014/main" id="{350A5BA7-420E-4278-86A6-3010462C2E75}"/>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1046" name="Rectangle 195">
                    <a:extLst>
                      <a:ext uri="{FF2B5EF4-FFF2-40B4-BE49-F238E27FC236}">
                        <a16:creationId xmlns:a16="http://schemas.microsoft.com/office/drawing/2014/main" id="{000A8E82-8ADB-486E-BEE2-2B96A13AD9DD}"/>
                      </a:ext>
                    </a:extLst>
                  </p:cNvPr>
                  <p:cNvSpPr>
                    <a:spLocks noChangeArrowheads="1"/>
                  </p:cNvSpPr>
                  <p:nvPr/>
                </p:nvSpPr>
                <p:spPr bwMode="auto">
                  <a:xfrm>
                    <a:off x="6794" y="2380"/>
                    <a:ext cx="358" cy="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ω</a:t>
                    </a:r>
                    <a:r>
                      <a:rPr lang="en-US" altLang="zh-CN" sz="1400">
                        <a:solidFill>
                          <a:srgbClr val="040408"/>
                        </a:solidFill>
                        <a:latin typeface="Times New Roman" panose="02020603050405020304" pitchFamily="18" charset="0"/>
                        <a:cs typeface="Times New Roman" panose="02020603050405020304" pitchFamily="18" charset="0"/>
                      </a:rPr>
                      <a:t>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47" name="Rectangle 196">
                    <a:extLst>
                      <a:ext uri="{FF2B5EF4-FFF2-40B4-BE49-F238E27FC236}">
                        <a16:creationId xmlns:a16="http://schemas.microsoft.com/office/drawing/2014/main" id="{01941C0C-8D57-4B9F-85EB-6FFE1C19736A}"/>
                      </a:ext>
                    </a:extLst>
                  </p:cNvPr>
                  <p:cNvSpPr>
                    <a:spLocks noChangeArrowheads="1"/>
                  </p:cNvSpPr>
                  <p:nvPr/>
                </p:nvSpPr>
                <p:spPr bwMode="auto">
                  <a:xfrm>
                    <a:off x="1650" y="1315"/>
                    <a:ext cx="140" cy="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41042" name="Rectangle 197">
                  <a:extLst>
                    <a:ext uri="{FF2B5EF4-FFF2-40B4-BE49-F238E27FC236}">
                      <a16:creationId xmlns:a16="http://schemas.microsoft.com/office/drawing/2014/main" id="{AAD68319-6F6E-45CC-A104-5AAA3818DC8A}"/>
                    </a:ext>
                  </a:extLst>
                </p:cNvPr>
                <p:cNvSpPr>
                  <a:spLocks noChangeArrowheads="1"/>
                </p:cNvSpPr>
                <p:nvPr/>
              </p:nvSpPr>
              <p:spPr bwMode="auto">
                <a:xfrm>
                  <a:off x="2506" y="1095"/>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ua</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43" name="Rectangle 198">
                  <a:extLst>
                    <a:ext uri="{FF2B5EF4-FFF2-40B4-BE49-F238E27FC236}">
                      <a16:creationId xmlns:a16="http://schemas.microsoft.com/office/drawing/2014/main" id="{2C5D3FDD-FD76-48F3-A21E-E544DE6B6821}"/>
                    </a:ext>
                  </a:extLst>
                </p:cNvPr>
                <p:cNvSpPr>
                  <a:spLocks noChangeArrowheads="1"/>
                </p:cNvSpPr>
                <p:nvPr/>
              </p:nvSpPr>
              <p:spPr bwMode="auto">
                <a:xfrm>
                  <a:off x="3436" y="114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ub</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44" name="Rectangle 199">
                  <a:extLst>
                    <a:ext uri="{FF2B5EF4-FFF2-40B4-BE49-F238E27FC236}">
                      <a16:creationId xmlns:a16="http://schemas.microsoft.com/office/drawing/2014/main" id="{A8269AB2-574F-4300-AC7A-0202A510247D}"/>
                    </a:ext>
                  </a:extLst>
                </p:cNvPr>
                <p:cNvSpPr>
                  <a:spLocks noChangeArrowheads="1"/>
                </p:cNvSpPr>
                <p:nvPr/>
              </p:nvSpPr>
              <p:spPr bwMode="auto">
                <a:xfrm>
                  <a:off x="4440" y="111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uc</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41024" name="Group 200">
                <a:extLst>
                  <a:ext uri="{FF2B5EF4-FFF2-40B4-BE49-F238E27FC236}">
                    <a16:creationId xmlns:a16="http://schemas.microsoft.com/office/drawing/2014/main" id="{CDB55962-FF09-42B8-B10C-B3C7D68A0C50}"/>
                  </a:ext>
                </a:extLst>
              </p:cNvPr>
              <p:cNvGrpSpPr>
                <a:grpSpLocks/>
              </p:cNvGrpSpPr>
              <p:nvPr/>
            </p:nvGrpSpPr>
            <p:grpSpPr bwMode="auto">
              <a:xfrm>
                <a:off x="1485" y="3660"/>
                <a:ext cx="5850" cy="1437"/>
                <a:chOff x="1485" y="3660"/>
                <a:chExt cx="5850" cy="1437"/>
              </a:xfrm>
            </p:grpSpPr>
            <p:grpSp>
              <p:nvGrpSpPr>
                <p:cNvPr id="41025" name="Group 201">
                  <a:extLst>
                    <a:ext uri="{FF2B5EF4-FFF2-40B4-BE49-F238E27FC236}">
                      <a16:creationId xmlns:a16="http://schemas.microsoft.com/office/drawing/2014/main" id="{5F2E76CF-C9CE-43C1-BD5D-B1259A943211}"/>
                    </a:ext>
                  </a:extLst>
                </p:cNvPr>
                <p:cNvGrpSpPr>
                  <a:grpSpLocks/>
                </p:cNvGrpSpPr>
                <p:nvPr/>
              </p:nvGrpSpPr>
              <p:grpSpPr bwMode="auto">
                <a:xfrm>
                  <a:off x="1485" y="3660"/>
                  <a:ext cx="5850" cy="1437"/>
                  <a:chOff x="1456" y="3180"/>
                  <a:chExt cx="5850" cy="1437"/>
                </a:xfrm>
              </p:grpSpPr>
              <p:grpSp>
                <p:nvGrpSpPr>
                  <p:cNvPr id="41035" name="Group 202">
                    <a:extLst>
                      <a:ext uri="{FF2B5EF4-FFF2-40B4-BE49-F238E27FC236}">
                        <a16:creationId xmlns:a16="http://schemas.microsoft.com/office/drawing/2014/main" id="{9DED60C1-76CD-477C-A1A5-1F24612B76E5}"/>
                      </a:ext>
                    </a:extLst>
                  </p:cNvPr>
                  <p:cNvGrpSpPr>
                    <a:grpSpLocks/>
                  </p:cNvGrpSpPr>
                  <p:nvPr/>
                </p:nvGrpSpPr>
                <p:grpSpPr bwMode="auto">
                  <a:xfrm>
                    <a:off x="1802" y="3342"/>
                    <a:ext cx="5220" cy="1275"/>
                    <a:chOff x="1830" y="1380"/>
                    <a:chExt cx="4904" cy="1815"/>
                  </a:xfrm>
                </p:grpSpPr>
                <p:sp>
                  <p:nvSpPr>
                    <p:cNvPr id="41038" name="Line 203">
                      <a:extLst>
                        <a:ext uri="{FF2B5EF4-FFF2-40B4-BE49-F238E27FC236}">
                          <a16:creationId xmlns:a16="http://schemas.microsoft.com/office/drawing/2014/main" id="{2D9905F4-6BF3-4870-B346-4971BEFCA809}"/>
                        </a:ext>
                      </a:extLst>
                    </p:cNvPr>
                    <p:cNvSpPr>
                      <a:spLocks noChangeShapeType="1"/>
                    </p:cNvSpPr>
                    <p:nvPr/>
                  </p:nvSpPr>
                  <p:spPr bwMode="auto">
                    <a:xfrm>
                      <a:off x="1830" y="2355"/>
                      <a:ext cx="49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39" name="Line 204">
                      <a:extLst>
                        <a:ext uri="{FF2B5EF4-FFF2-40B4-BE49-F238E27FC236}">
                          <a16:creationId xmlns:a16="http://schemas.microsoft.com/office/drawing/2014/main" id="{8B8FBDAA-0DC1-4E77-B964-495CEBD4E347}"/>
                        </a:ext>
                      </a:extLst>
                    </p:cNvPr>
                    <p:cNvSpPr>
                      <a:spLocks noChangeShapeType="1"/>
                    </p:cNvSpPr>
                    <p:nvPr/>
                  </p:nvSpPr>
                  <p:spPr bwMode="auto">
                    <a:xfrm flipV="1">
                      <a:off x="2040" y="1380"/>
                      <a:ext cx="14" cy="1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1036" name="Rectangle 205">
                    <a:extLst>
                      <a:ext uri="{FF2B5EF4-FFF2-40B4-BE49-F238E27FC236}">
                        <a16:creationId xmlns:a16="http://schemas.microsoft.com/office/drawing/2014/main" id="{822D0D0E-BD6A-4080-BB10-D612E546AF50}"/>
                      </a:ext>
                    </a:extLst>
                  </p:cNvPr>
                  <p:cNvSpPr>
                    <a:spLocks noChangeArrowheads="1"/>
                  </p:cNvSpPr>
                  <p:nvPr/>
                </p:nvSpPr>
                <p:spPr bwMode="auto">
                  <a:xfrm>
                    <a:off x="1456" y="318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ug</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37" name="Rectangle 206">
                    <a:extLst>
                      <a:ext uri="{FF2B5EF4-FFF2-40B4-BE49-F238E27FC236}">
                        <a16:creationId xmlns:a16="http://schemas.microsoft.com/office/drawing/2014/main" id="{96688EB7-E492-4B46-A989-4EFADF4BF5EB}"/>
                      </a:ext>
                    </a:extLst>
                  </p:cNvPr>
                  <p:cNvSpPr>
                    <a:spLocks noChangeArrowheads="1"/>
                  </p:cNvSpPr>
                  <p:nvPr/>
                </p:nvSpPr>
                <p:spPr bwMode="auto">
                  <a:xfrm>
                    <a:off x="6572" y="3810"/>
                    <a:ext cx="734"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ω</a:t>
                    </a:r>
                    <a:r>
                      <a:rPr lang="en-US" altLang="zh-CN" sz="1400">
                        <a:solidFill>
                          <a:srgbClr val="040408"/>
                        </a:solidFill>
                        <a:latin typeface="Times New Roman" panose="02020603050405020304" pitchFamily="18" charset="0"/>
                        <a:cs typeface="Times New Roman" panose="02020603050405020304" pitchFamily="18" charset="0"/>
                      </a:rPr>
                      <a:t>t</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41026" name="Group 207">
                  <a:extLst>
                    <a:ext uri="{FF2B5EF4-FFF2-40B4-BE49-F238E27FC236}">
                      <a16:creationId xmlns:a16="http://schemas.microsoft.com/office/drawing/2014/main" id="{50D29B68-AFF2-40FF-BEB0-0E89845C3F8F}"/>
                    </a:ext>
                  </a:extLst>
                </p:cNvPr>
                <p:cNvGrpSpPr>
                  <a:grpSpLocks/>
                </p:cNvGrpSpPr>
                <p:nvPr/>
              </p:nvGrpSpPr>
              <p:grpSpPr bwMode="auto">
                <a:xfrm>
                  <a:off x="2078" y="4140"/>
                  <a:ext cx="3142" cy="376"/>
                  <a:chOff x="2078" y="4140"/>
                  <a:chExt cx="3142" cy="376"/>
                </a:xfrm>
              </p:grpSpPr>
              <p:grpSp>
                <p:nvGrpSpPr>
                  <p:cNvPr id="41027" name="Group 208">
                    <a:extLst>
                      <a:ext uri="{FF2B5EF4-FFF2-40B4-BE49-F238E27FC236}">
                        <a16:creationId xmlns:a16="http://schemas.microsoft.com/office/drawing/2014/main" id="{6DE551B2-CCBA-45B0-9475-7D62B0F0CBE9}"/>
                      </a:ext>
                    </a:extLst>
                  </p:cNvPr>
                  <p:cNvGrpSpPr>
                    <a:grpSpLocks/>
                  </p:cNvGrpSpPr>
                  <p:nvPr/>
                </p:nvGrpSpPr>
                <p:grpSpPr bwMode="auto">
                  <a:xfrm>
                    <a:off x="2078" y="4143"/>
                    <a:ext cx="2641" cy="373"/>
                    <a:chOff x="2078" y="4143"/>
                    <a:chExt cx="2641" cy="373"/>
                  </a:xfrm>
                </p:grpSpPr>
                <p:sp>
                  <p:nvSpPr>
                    <p:cNvPr id="41029" name="Rectangle 209">
                      <a:extLst>
                        <a:ext uri="{FF2B5EF4-FFF2-40B4-BE49-F238E27FC236}">
                          <a16:creationId xmlns:a16="http://schemas.microsoft.com/office/drawing/2014/main" id="{28132F7A-B215-44D2-BEEB-70299F296627}"/>
                        </a:ext>
                      </a:extLst>
                    </p:cNvPr>
                    <p:cNvSpPr>
                      <a:spLocks noChangeArrowheads="1"/>
                    </p:cNvSpPr>
                    <p:nvPr/>
                  </p:nvSpPr>
                  <p:spPr bwMode="auto">
                    <a:xfrm>
                      <a:off x="3578" y="4152"/>
                      <a:ext cx="127" cy="34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30" name="Rectangle 210">
                      <a:extLst>
                        <a:ext uri="{FF2B5EF4-FFF2-40B4-BE49-F238E27FC236}">
                          <a16:creationId xmlns:a16="http://schemas.microsoft.com/office/drawing/2014/main" id="{70E20E00-FA39-4416-811B-CC604C11F481}"/>
                        </a:ext>
                      </a:extLst>
                    </p:cNvPr>
                    <p:cNvSpPr>
                      <a:spLocks noChangeArrowheads="1"/>
                    </p:cNvSpPr>
                    <p:nvPr/>
                  </p:nvSpPr>
                  <p:spPr bwMode="auto">
                    <a:xfrm>
                      <a:off x="4091" y="4149"/>
                      <a:ext cx="127" cy="34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31" name="Rectangle 211">
                      <a:extLst>
                        <a:ext uri="{FF2B5EF4-FFF2-40B4-BE49-F238E27FC236}">
                          <a16:creationId xmlns:a16="http://schemas.microsoft.com/office/drawing/2014/main" id="{B871FFC8-9AE2-4D6D-930B-B1E578A60B41}"/>
                        </a:ext>
                      </a:extLst>
                    </p:cNvPr>
                    <p:cNvSpPr>
                      <a:spLocks noChangeArrowheads="1"/>
                    </p:cNvSpPr>
                    <p:nvPr/>
                  </p:nvSpPr>
                  <p:spPr bwMode="auto">
                    <a:xfrm>
                      <a:off x="4592" y="4143"/>
                      <a:ext cx="127" cy="34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32" name="Rectangle 212">
                      <a:extLst>
                        <a:ext uri="{FF2B5EF4-FFF2-40B4-BE49-F238E27FC236}">
                          <a16:creationId xmlns:a16="http://schemas.microsoft.com/office/drawing/2014/main" id="{CC2618D7-B295-4C7C-A31F-AEB73223C448}"/>
                        </a:ext>
                      </a:extLst>
                    </p:cNvPr>
                    <p:cNvSpPr>
                      <a:spLocks noChangeArrowheads="1"/>
                    </p:cNvSpPr>
                    <p:nvPr/>
                  </p:nvSpPr>
                  <p:spPr bwMode="auto">
                    <a:xfrm>
                      <a:off x="2612" y="4176"/>
                      <a:ext cx="120" cy="34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33" name="Rectangle 213">
                      <a:extLst>
                        <a:ext uri="{FF2B5EF4-FFF2-40B4-BE49-F238E27FC236}">
                          <a16:creationId xmlns:a16="http://schemas.microsoft.com/office/drawing/2014/main" id="{2F53BA28-3ED5-4D2F-B985-CD2158A451DD}"/>
                        </a:ext>
                      </a:extLst>
                    </p:cNvPr>
                    <p:cNvSpPr>
                      <a:spLocks noChangeArrowheads="1"/>
                    </p:cNvSpPr>
                    <p:nvPr/>
                  </p:nvSpPr>
                  <p:spPr bwMode="auto">
                    <a:xfrm>
                      <a:off x="2078" y="4173"/>
                      <a:ext cx="120" cy="34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34" name="Rectangle 214">
                      <a:extLst>
                        <a:ext uri="{FF2B5EF4-FFF2-40B4-BE49-F238E27FC236}">
                          <a16:creationId xmlns:a16="http://schemas.microsoft.com/office/drawing/2014/main" id="{25B05807-1191-4EB8-91A6-A1D93FDBDAF2}"/>
                        </a:ext>
                      </a:extLst>
                    </p:cNvPr>
                    <p:cNvSpPr>
                      <a:spLocks noChangeArrowheads="1"/>
                    </p:cNvSpPr>
                    <p:nvPr/>
                  </p:nvSpPr>
                  <p:spPr bwMode="auto">
                    <a:xfrm>
                      <a:off x="3080" y="4164"/>
                      <a:ext cx="102" cy="316"/>
                    </a:xfrm>
                    <a:prstGeom prst="rect">
                      <a:avLst/>
                    </a:prstGeom>
                    <a:solidFill>
                      <a:srgbClr val="FFFFFF"/>
                    </a:solidFill>
                    <a:ln w="19050">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Times New Roman" panose="02020603050405020304" pitchFamily="18" charset="0"/>
                        </a:rPr>
                        <a:t>1</a:t>
                      </a:r>
                    </a:p>
                    <a:p>
                      <a:endParaRPr lang="en-US" altLang="zh-CN">
                        <a:latin typeface="Times New Roman" panose="02020603050405020304" pitchFamily="18" charset="0"/>
                      </a:endParaRPr>
                    </a:p>
                  </p:txBody>
                </p:sp>
              </p:grpSp>
              <p:sp>
                <p:nvSpPr>
                  <p:cNvPr id="41028" name="Rectangle 215">
                    <a:extLst>
                      <a:ext uri="{FF2B5EF4-FFF2-40B4-BE49-F238E27FC236}">
                        <a16:creationId xmlns:a16="http://schemas.microsoft.com/office/drawing/2014/main" id="{54389A7C-434C-404B-B97A-DA9B05CC59E2}"/>
                      </a:ext>
                    </a:extLst>
                  </p:cNvPr>
                  <p:cNvSpPr>
                    <a:spLocks noChangeArrowheads="1"/>
                  </p:cNvSpPr>
                  <p:nvPr/>
                </p:nvSpPr>
                <p:spPr bwMode="auto">
                  <a:xfrm>
                    <a:off x="5084" y="4140"/>
                    <a:ext cx="136" cy="36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grpSp>
        <p:nvGrpSpPr>
          <p:cNvPr id="22" name="Group 233">
            <a:extLst>
              <a:ext uri="{FF2B5EF4-FFF2-40B4-BE49-F238E27FC236}">
                <a16:creationId xmlns:a16="http://schemas.microsoft.com/office/drawing/2014/main" id="{E27459A7-77A9-4170-8ED9-EF635C658180}"/>
              </a:ext>
            </a:extLst>
          </p:cNvPr>
          <p:cNvGrpSpPr>
            <a:grpSpLocks/>
          </p:cNvGrpSpPr>
          <p:nvPr/>
        </p:nvGrpSpPr>
        <p:grpSpPr bwMode="auto">
          <a:xfrm>
            <a:off x="5532438" y="4565650"/>
            <a:ext cx="487362" cy="381000"/>
            <a:chOff x="2608" y="7770"/>
            <a:chExt cx="768" cy="600"/>
          </a:xfrm>
        </p:grpSpPr>
        <p:sp>
          <p:nvSpPr>
            <p:cNvPr id="41019" name="Rectangle 234">
              <a:extLst>
                <a:ext uri="{FF2B5EF4-FFF2-40B4-BE49-F238E27FC236}">
                  <a16:creationId xmlns:a16="http://schemas.microsoft.com/office/drawing/2014/main" id="{77F42CD4-938C-4023-AB40-B84249570371}"/>
                </a:ext>
              </a:extLst>
            </p:cNvPr>
            <p:cNvSpPr>
              <a:spLocks noChangeArrowheads="1"/>
            </p:cNvSpPr>
            <p:nvPr/>
          </p:nvSpPr>
          <p:spPr bwMode="auto">
            <a:xfrm>
              <a:off x="3118" y="7770"/>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lang="zh-CN" altLang="zh-CN">
                <a:latin typeface="Times New Roman" panose="02020603050405020304" pitchFamily="18" charset="0"/>
              </a:endParaRPr>
            </a:p>
          </p:txBody>
        </p:sp>
        <p:sp>
          <p:nvSpPr>
            <p:cNvPr id="41020" name="Rectangle 235">
              <a:extLst>
                <a:ext uri="{FF2B5EF4-FFF2-40B4-BE49-F238E27FC236}">
                  <a16:creationId xmlns:a16="http://schemas.microsoft.com/office/drawing/2014/main" id="{6FDEB3B0-AB26-4BAC-8019-F6FFA823C9B5}"/>
                </a:ext>
              </a:extLst>
            </p:cNvPr>
            <p:cNvSpPr>
              <a:spLocks noChangeArrowheads="1"/>
            </p:cNvSpPr>
            <p:nvPr/>
          </p:nvSpPr>
          <p:spPr bwMode="auto">
            <a:xfrm>
              <a:off x="2608" y="7770"/>
              <a:ext cx="514"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6</a:t>
              </a:r>
              <a:endParaRPr lang="en-US" altLang="zh-CN">
                <a:latin typeface="Times New Roman" panose="02020603050405020304" pitchFamily="18" charset="0"/>
              </a:endParaRPr>
            </a:p>
          </p:txBody>
        </p:sp>
      </p:grpSp>
      <p:grpSp>
        <p:nvGrpSpPr>
          <p:cNvPr id="23" name="Group 255">
            <a:extLst>
              <a:ext uri="{FF2B5EF4-FFF2-40B4-BE49-F238E27FC236}">
                <a16:creationId xmlns:a16="http://schemas.microsoft.com/office/drawing/2014/main" id="{E9626235-3466-4E30-A013-63FB535D44C3}"/>
              </a:ext>
            </a:extLst>
          </p:cNvPr>
          <p:cNvGrpSpPr>
            <a:grpSpLocks/>
          </p:cNvGrpSpPr>
          <p:nvPr/>
        </p:nvGrpSpPr>
        <p:grpSpPr bwMode="auto">
          <a:xfrm>
            <a:off x="5189538" y="2649538"/>
            <a:ext cx="1914525" cy="2297112"/>
            <a:chOff x="3269" y="1669"/>
            <a:chExt cx="1206" cy="1447"/>
          </a:xfrm>
        </p:grpSpPr>
        <p:grpSp>
          <p:nvGrpSpPr>
            <p:cNvPr id="40992" name="Group 155">
              <a:extLst>
                <a:ext uri="{FF2B5EF4-FFF2-40B4-BE49-F238E27FC236}">
                  <a16:creationId xmlns:a16="http://schemas.microsoft.com/office/drawing/2014/main" id="{21A41449-9653-42DE-8F74-A4C262EEE559}"/>
                </a:ext>
              </a:extLst>
            </p:cNvPr>
            <p:cNvGrpSpPr>
              <a:grpSpLocks/>
            </p:cNvGrpSpPr>
            <p:nvPr/>
          </p:nvGrpSpPr>
          <p:grpSpPr bwMode="auto">
            <a:xfrm>
              <a:off x="3273" y="1669"/>
              <a:ext cx="1202" cy="1447"/>
              <a:chOff x="2078" y="4752"/>
              <a:chExt cx="3244" cy="3618"/>
            </a:xfrm>
          </p:grpSpPr>
          <p:sp>
            <p:nvSpPr>
              <p:cNvPr id="41012" name="Line 156">
                <a:extLst>
                  <a:ext uri="{FF2B5EF4-FFF2-40B4-BE49-F238E27FC236}">
                    <a16:creationId xmlns:a16="http://schemas.microsoft.com/office/drawing/2014/main" id="{EC7832A8-8124-4817-A64E-7B23747E6897}"/>
                  </a:ext>
                </a:extLst>
              </p:cNvPr>
              <p:cNvSpPr>
                <a:spLocks noChangeShapeType="1"/>
              </p:cNvSpPr>
              <p:nvPr/>
            </p:nvSpPr>
            <p:spPr bwMode="auto">
              <a:xfrm>
                <a:off x="2082" y="47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3" name="Line 157">
                <a:extLst>
                  <a:ext uri="{FF2B5EF4-FFF2-40B4-BE49-F238E27FC236}">
                    <a16:creationId xmlns:a16="http://schemas.microsoft.com/office/drawing/2014/main" id="{63119724-8BB9-4210-9A06-51D78DAECB95}"/>
                  </a:ext>
                </a:extLst>
              </p:cNvPr>
              <p:cNvSpPr>
                <a:spLocks noChangeShapeType="1"/>
              </p:cNvSpPr>
              <p:nvPr/>
            </p:nvSpPr>
            <p:spPr bwMode="auto">
              <a:xfrm>
                <a:off x="2084" y="53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4" name="Line 158">
                <a:extLst>
                  <a:ext uri="{FF2B5EF4-FFF2-40B4-BE49-F238E27FC236}">
                    <a16:creationId xmlns:a16="http://schemas.microsoft.com/office/drawing/2014/main" id="{B5929DF0-28A9-4495-BB9A-9D9F185E6D53}"/>
                  </a:ext>
                </a:extLst>
              </p:cNvPr>
              <p:cNvSpPr>
                <a:spLocks noChangeShapeType="1"/>
              </p:cNvSpPr>
              <p:nvPr/>
            </p:nvSpPr>
            <p:spPr bwMode="auto">
              <a:xfrm>
                <a:off x="2078" y="59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5" name="Line 159">
                <a:extLst>
                  <a:ext uri="{FF2B5EF4-FFF2-40B4-BE49-F238E27FC236}">
                    <a16:creationId xmlns:a16="http://schemas.microsoft.com/office/drawing/2014/main" id="{F4FB4855-FED5-4E3A-BDB1-EDEA6F1862BB}"/>
                  </a:ext>
                </a:extLst>
              </p:cNvPr>
              <p:cNvSpPr>
                <a:spLocks noChangeShapeType="1"/>
              </p:cNvSpPr>
              <p:nvPr/>
            </p:nvSpPr>
            <p:spPr bwMode="auto">
              <a:xfrm>
                <a:off x="2092" y="65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6" name="Line 160">
                <a:extLst>
                  <a:ext uri="{FF2B5EF4-FFF2-40B4-BE49-F238E27FC236}">
                    <a16:creationId xmlns:a16="http://schemas.microsoft.com/office/drawing/2014/main" id="{9175C1B0-0035-4312-8840-6EFD306BCB0A}"/>
                  </a:ext>
                </a:extLst>
              </p:cNvPr>
              <p:cNvSpPr>
                <a:spLocks noChangeShapeType="1"/>
              </p:cNvSpPr>
              <p:nvPr/>
            </p:nvSpPr>
            <p:spPr bwMode="auto">
              <a:xfrm>
                <a:off x="2090" y="7152"/>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7" name="Line 161">
                <a:extLst>
                  <a:ext uri="{FF2B5EF4-FFF2-40B4-BE49-F238E27FC236}">
                    <a16:creationId xmlns:a16="http://schemas.microsoft.com/office/drawing/2014/main" id="{68C267D7-7C20-4894-9E40-9D0D3F028857}"/>
                  </a:ext>
                </a:extLst>
              </p:cNvPr>
              <p:cNvSpPr>
                <a:spLocks noChangeShapeType="1"/>
              </p:cNvSpPr>
              <p:nvPr/>
            </p:nvSpPr>
            <p:spPr bwMode="auto">
              <a:xfrm>
                <a:off x="2112" y="7758"/>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8" name="Line 162">
                <a:extLst>
                  <a:ext uri="{FF2B5EF4-FFF2-40B4-BE49-F238E27FC236}">
                    <a16:creationId xmlns:a16="http://schemas.microsoft.com/office/drawing/2014/main" id="{98BD6288-AC63-4712-B408-E346C7D3F0DA}"/>
                  </a:ext>
                </a:extLst>
              </p:cNvPr>
              <p:cNvSpPr>
                <a:spLocks noChangeShapeType="1"/>
              </p:cNvSpPr>
              <p:nvPr/>
            </p:nvSpPr>
            <p:spPr bwMode="auto">
              <a:xfrm>
                <a:off x="2084" y="8370"/>
                <a:ext cx="32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93" name="Group 254">
              <a:extLst>
                <a:ext uri="{FF2B5EF4-FFF2-40B4-BE49-F238E27FC236}">
                  <a16:creationId xmlns:a16="http://schemas.microsoft.com/office/drawing/2014/main" id="{3042CB00-7B91-48EA-9249-8F7743A19005}"/>
                </a:ext>
              </a:extLst>
            </p:cNvPr>
            <p:cNvGrpSpPr>
              <a:grpSpLocks/>
            </p:cNvGrpSpPr>
            <p:nvPr/>
          </p:nvGrpSpPr>
          <p:grpSpPr bwMode="auto">
            <a:xfrm>
              <a:off x="3269" y="1915"/>
              <a:ext cx="1202" cy="1197"/>
              <a:chOff x="3269" y="1915"/>
              <a:chExt cx="1202" cy="1197"/>
            </a:xfrm>
          </p:grpSpPr>
          <p:grpSp>
            <p:nvGrpSpPr>
              <p:cNvPr id="40994" name="Group 216">
                <a:extLst>
                  <a:ext uri="{FF2B5EF4-FFF2-40B4-BE49-F238E27FC236}">
                    <a16:creationId xmlns:a16="http://schemas.microsoft.com/office/drawing/2014/main" id="{75C4151E-D22A-4978-AFAD-800305B09A9D}"/>
                  </a:ext>
                </a:extLst>
              </p:cNvPr>
              <p:cNvGrpSpPr>
                <a:grpSpLocks/>
              </p:cNvGrpSpPr>
              <p:nvPr/>
            </p:nvGrpSpPr>
            <p:grpSpPr bwMode="auto">
              <a:xfrm>
                <a:off x="3269" y="1915"/>
                <a:ext cx="1202" cy="958"/>
                <a:chOff x="2068" y="5367"/>
                <a:chExt cx="3004" cy="2394"/>
              </a:xfrm>
            </p:grpSpPr>
            <p:grpSp>
              <p:nvGrpSpPr>
                <p:cNvPr id="40996" name="Group 217">
                  <a:extLst>
                    <a:ext uri="{FF2B5EF4-FFF2-40B4-BE49-F238E27FC236}">
                      <a16:creationId xmlns:a16="http://schemas.microsoft.com/office/drawing/2014/main" id="{C9C99A36-C2CC-41FF-A329-BF3BCD8E4460}"/>
                    </a:ext>
                  </a:extLst>
                </p:cNvPr>
                <p:cNvGrpSpPr>
                  <a:grpSpLocks/>
                </p:cNvGrpSpPr>
                <p:nvPr/>
              </p:nvGrpSpPr>
              <p:grpSpPr bwMode="auto">
                <a:xfrm>
                  <a:off x="3584" y="5367"/>
                  <a:ext cx="752" cy="609"/>
                  <a:chOff x="3584" y="5367"/>
                  <a:chExt cx="752" cy="609"/>
                </a:xfrm>
              </p:grpSpPr>
              <p:sp>
                <p:nvSpPr>
                  <p:cNvPr id="41009" name="Rectangle 218">
                    <a:extLst>
                      <a:ext uri="{FF2B5EF4-FFF2-40B4-BE49-F238E27FC236}">
                        <a16:creationId xmlns:a16="http://schemas.microsoft.com/office/drawing/2014/main" id="{C7C4BF50-1B92-41BD-9537-1B607536FD5C}"/>
                      </a:ext>
                    </a:extLst>
                  </p:cNvPr>
                  <p:cNvSpPr>
                    <a:spLocks noChangeArrowheads="1"/>
                  </p:cNvSpPr>
                  <p:nvPr/>
                </p:nvSpPr>
                <p:spPr bwMode="auto">
                  <a:xfrm>
                    <a:off x="3584" y="5367"/>
                    <a:ext cx="512"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40458C"/>
                        </a:solidFill>
                        <a:latin typeface="宋体" panose="02010600030101010101" pitchFamily="2" charset="-122"/>
                      </a:rPr>
                      <a:t>2</a:t>
                    </a:r>
                    <a:endParaRPr lang="en-US" altLang="zh-CN" sz="1000"/>
                  </a:p>
                  <a:p>
                    <a:endParaRPr lang="en-US" altLang="zh-CN">
                      <a:latin typeface="Times New Roman" panose="02020603050405020304" pitchFamily="18" charset="0"/>
                    </a:endParaRPr>
                  </a:p>
                </p:txBody>
              </p:sp>
              <p:sp>
                <p:nvSpPr>
                  <p:cNvPr id="41010" name="Rectangle 219">
                    <a:extLst>
                      <a:ext uri="{FF2B5EF4-FFF2-40B4-BE49-F238E27FC236}">
                        <a16:creationId xmlns:a16="http://schemas.microsoft.com/office/drawing/2014/main" id="{CEE54B36-0C6C-4D5B-B8F1-1ED0666AC604}"/>
                      </a:ext>
                    </a:extLst>
                  </p:cNvPr>
                  <p:cNvSpPr>
                    <a:spLocks noChangeArrowheads="1"/>
                  </p:cNvSpPr>
                  <p:nvPr/>
                </p:nvSpPr>
                <p:spPr bwMode="auto">
                  <a:xfrm>
                    <a:off x="4078" y="5370"/>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11" name="Rectangle 220">
                    <a:extLst>
                      <a:ext uri="{FF2B5EF4-FFF2-40B4-BE49-F238E27FC236}">
                        <a16:creationId xmlns:a16="http://schemas.microsoft.com/office/drawing/2014/main" id="{01D976F6-2398-4F95-9CA5-64295C07C07B}"/>
                      </a:ext>
                    </a:extLst>
                  </p:cNvPr>
                  <p:cNvSpPr>
                    <a:spLocks noChangeArrowheads="1"/>
                  </p:cNvSpPr>
                  <p:nvPr/>
                </p:nvSpPr>
                <p:spPr bwMode="auto">
                  <a:xfrm>
                    <a:off x="3866" y="5376"/>
                    <a:ext cx="238"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1000">
                      <a:latin typeface="Times New Roman" panose="02020603050405020304" pitchFamily="18" charset="0"/>
                    </a:endParaRPr>
                  </a:p>
                  <a:p>
                    <a:r>
                      <a:rPr lang="en-US" altLang="zh-CN" sz="16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40997" name="Group 221">
                  <a:extLst>
                    <a:ext uri="{FF2B5EF4-FFF2-40B4-BE49-F238E27FC236}">
                      <a16:creationId xmlns:a16="http://schemas.microsoft.com/office/drawing/2014/main" id="{9CA12AEE-E7D4-41F2-8FC4-1CB451887210}"/>
                    </a:ext>
                  </a:extLst>
                </p:cNvPr>
                <p:cNvGrpSpPr>
                  <a:grpSpLocks/>
                </p:cNvGrpSpPr>
                <p:nvPr/>
              </p:nvGrpSpPr>
              <p:grpSpPr bwMode="auto">
                <a:xfrm>
                  <a:off x="4060" y="5958"/>
                  <a:ext cx="770" cy="603"/>
                  <a:chOff x="4060" y="5958"/>
                  <a:chExt cx="770" cy="603"/>
                </a:xfrm>
              </p:grpSpPr>
              <p:sp>
                <p:nvSpPr>
                  <p:cNvPr id="41006" name="Rectangle 222">
                    <a:extLst>
                      <a:ext uri="{FF2B5EF4-FFF2-40B4-BE49-F238E27FC236}">
                        <a16:creationId xmlns:a16="http://schemas.microsoft.com/office/drawing/2014/main" id="{36EB99A8-4396-49DD-B231-F65F318EAD08}"/>
                      </a:ext>
                    </a:extLst>
                  </p:cNvPr>
                  <p:cNvSpPr>
                    <a:spLocks noChangeArrowheads="1"/>
                  </p:cNvSpPr>
                  <p:nvPr/>
                </p:nvSpPr>
                <p:spPr bwMode="auto">
                  <a:xfrm>
                    <a:off x="4060" y="5958"/>
                    <a:ext cx="510" cy="599"/>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3</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07" name="Rectangle 223">
                    <a:extLst>
                      <a:ext uri="{FF2B5EF4-FFF2-40B4-BE49-F238E27FC236}">
                        <a16:creationId xmlns:a16="http://schemas.microsoft.com/office/drawing/2014/main" id="{834046EE-15FD-4DA3-B86E-CE7F2BCD6119}"/>
                      </a:ext>
                    </a:extLst>
                  </p:cNvPr>
                  <p:cNvSpPr>
                    <a:spLocks noChangeArrowheads="1"/>
                  </p:cNvSpPr>
                  <p:nvPr/>
                </p:nvSpPr>
                <p:spPr bwMode="auto">
                  <a:xfrm>
                    <a:off x="4572" y="5958"/>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08" name="Rectangle 224">
                    <a:extLst>
                      <a:ext uri="{FF2B5EF4-FFF2-40B4-BE49-F238E27FC236}">
                        <a16:creationId xmlns:a16="http://schemas.microsoft.com/office/drawing/2014/main" id="{1CB92DD6-249C-4A97-BA0B-0847E1317F64}"/>
                      </a:ext>
                    </a:extLst>
                  </p:cNvPr>
                  <p:cNvSpPr>
                    <a:spLocks noChangeArrowheads="1"/>
                  </p:cNvSpPr>
                  <p:nvPr/>
                </p:nvSpPr>
                <p:spPr bwMode="auto">
                  <a:xfrm>
                    <a:off x="4300" y="5961"/>
                    <a:ext cx="238"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grpSp>
            <p:grpSp>
              <p:nvGrpSpPr>
                <p:cNvPr id="40998" name="Group 225">
                  <a:extLst>
                    <a:ext uri="{FF2B5EF4-FFF2-40B4-BE49-F238E27FC236}">
                      <a16:creationId xmlns:a16="http://schemas.microsoft.com/office/drawing/2014/main" id="{B8A49172-3A51-4D50-910C-817744215AF2}"/>
                    </a:ext>
                  </a:extLst>
                </p:cNvPr>
                <p:cNvGrpSpPr>
                  <a:grpSpLocks/>
                </p:cNvGrpSpPr>
                <p:nvPr/>
              </p:nvGrpSpPr>
              <p:grpSpPr bwMode="auto">
                <a:xfrm>
                  <a:off x="2068" y="6570"/>
                  <a:ext cx="3004" cy="606"/>
                  <a:chOff x="2068" y="6570"/>
                  <a:chExt cx="3004" cy="606"/>
                </a:xfrm>
              </p:grpSpPr>
              <p:sp>
                <p:nvSpPr>
                  <p:cNvPr id="41003" name="Rectangle 226">
                    <a:extLst>
                      <a:ext uri="{FF2B5EF4-FFF2-40B4-BE49-F238E27FC236}">
                        <a16:creationId xmlns:a16="http://schemas.microsoft.com/office/drawing/2014/main" id="{6442374F-2208-4184-BB32-519A7FD63C2E}"/>
                      </a:ext>
                    </a:extLst>
                  </p:cNvPr>
                  <p:cNvSpPr>
                    <a:spLocks noChangeArrowheads="1"/>
                  </p:cNvSpPr>
                  <p:nvPr/>
                </p:nvSpPr>
                <p:spPr bwMode="auto">
                  <a:xfrm>
                    <a:off x="4558" y="6573"/>
                    <a:ext cx="514"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4</a:t>
                    </a:r>
                    <a:endParaRPr lang="en-US" altLang="zh-CN">
                      <a:latin typeface="Times New Roman" panose="02020603050405020304" pitchFamily="18" charset="0"/>
                    </a:endParaRPr>
                  </a:p>
                </p:txBody>
              </p:sp>
              <p:sp>
                <p:nvSpPr>
                  <p:cNvPr id="41004" name="Rectangle 227">
                    <a:extLst>
                      <a:ext uri="{FF2B5EF4-FFF2-40B4-BE49-F238E27FC236}">
                        <a16:creationId xmlns:a16="http://schemas.microsoft.com/office/drawing/2014/main" id="{3DCCEF2C-C730-42C1-B306-B0BB5892AEBF}"/>
                      </a:ext>
                    </a:extLst>
                  </p:cNvPr>
                  <p:cNvSpPr>
                    <a:spLocks noChangeArrowheads="1"/>
                  </p:cNvSpPr>
                  <p:nvPr/>
                </p:nvSpPr>
                <p:spPr bwMode="auto">
                  <a:xfrm>
                    <a:off x="2068" y="6570"/>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05" name="Rectangle 228">
                    <a:extLst>
                      <a:ext uri="{FF2B5EF4-FFF2-40B4-BE49-F238E27FC236}">
                        <a16:creationId xmlns:a16="http://schemas.microsoft.com/office/drawing/2014/main" id="{65C6358F-8F2F-44F6-86EE-BC82B0F7A780}"/>
                      </a:ext>
                    </a:extLst>
                  </p:cNvPr>
                  <p:cNvSpPr>
                    <a:spLocks noChangeArrowheads="1"/>
                  </p:cNvSpPr>
                  <p:nvPr/>
                </p:nvSpPr>
                <p:spPr bwMode="auto">
                  <a:xfrm>
                    <a:off x="4826" y="6576"/>
                    <a:ext cx="238"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40999" name="Group 229">
                  <a:extLst>
                    <a:ext uri="{FF2B5EF4-FFF2-40B4-BE49-F238E27FC236}">
                      <a16:creationId xmlns:a16="http://schemas.microsoft.com/office/drawing/2014/main" id="{44F49732-F585-4617-8CAB-6D3407DCD481}"/>
                    </a:ext>
                  </a:extLst>
                </p:cNvPr>
                <p:cNvGrpSpPr>
                  <a:grpSpLocks/>
                </p:cNvGrpSpPr>
                <p:nvPr/>
              </p:nvGrpSpPr>
              <p:grpSpPr bwMode="auto">
                <a:xfrm>
                  <a:off x="2098" y="7155"/>
                  <a:ext cx="738" cy="606"/>
                  <a:chOff x="2098" y="7155"/>
                  <a:chExt cx="738" cy="606"/>
                </a:xfrm>
              </p:grpSpPr>
              <p:sp>
                <p:nvSpPr>
                  <p:cNvPr id="41000" name="Rectangle 230">
                    <a:extLst>
                      <a:ext uri="{FF2B5EF4-FFF2-40B4-BE49-F238E27FC236}">
                        <a16:creationId xmlns:a16="http://schemas.microsoft.com/office/drawing/2014/main" id="{51D95DC4-A6A5-43F8-9D36-8784E8B16B31}"/>
                      </a:ext>
                    </a:extLst>
                  </p:cNvPr>
                  <p:cNvSpPr>
                    <a:spLocks noChangeArrowheads="1"/>
                  </p:cNvSpPr>
                  <p:nvPr/>
                </p:nvSpPr>
                <p:spPr bwMode="auto">
                  <a:xfrm>
                    <a:off x="2098" y="7158"/>
                    <a:ext cx="484" cy="600"/>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latin typeface="宋体" panose="02010600030101010101" pitchFamily="2" charset="-122"/>
                      </a:rPr>
                      <a:t>5</a:t>
                    </a:r>
                    <a:endParaRPr lang="en-US" altLang="zh-CN">
                      <a:latin typeface="Times New Roman" panose="02020603050405020304" pitchFamily="18" charset="0"/>
                    </a:endParaRPr>
                  </a:p>
                </p:txBody>
              </p:sp>
              <p:sp>
                <p:nvSpPr>
                  <p:cNvPr id="41001" name="Rectangle 231">
                    <a:extLst>
                      <a:ext uri="{FF2B5EF4-FFF2-40B4-BE49-F238E27FC236}">
                        <a16:creationId xmlns:a16="http://schemas.microsoft.com/office/drawing/2014/main" id="{9A9233E1-421B-4D6C-AFAE-A81A07B7DF66}"/>
                      </a:ext>
                    </a:extLst>
                  </p:cNvPr>
                  <p:cNvSpPr>
                    <a:spLocks noChangeArrowheads="1"/>
                  </p:cNvSpPr>
                  <p:nvPr/>
                </p:nvSpPr>
                <p:spPr bwMode="auto">
                  <a:xfrm>
                    <a:off x="2578" y="7155"/>
                    <a:ext cx="258" cy="600"/>
                  </a:xfrm>
                  <a:prstGeom prst="rect">
                    <a:avLst/>
                  </a:prstGeom>
                  <a:solidFill>
                    <a:srgbClr val="FFFF00"/>
                  </a:solidFill>
                  <a:ln w="9525">
                    <a:solidFill>
                      <a:srgbClr val="99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solidFill>
                          <a:srgbClr val="40458C"/>
                        </a:solidFill>
                        <a:latin typeface="Times New Roman" panose="02020603050405020304" pitchFamily="18" charset="0"/>
                      </a:rPr>
                      <a:t> </a:t>
                    </a:r>
                    <a:endParaRPr lang="en-US" altLang="zh-CN" sz="1000"/>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41002" name="Rectangle 232">
                    <a:extLst>
                      <a:ext uri="{FF2B5EF4-FFF2-40B4-BE49-F238E27FC236}">
                        <a16:creationId xmlns:a16="http://schemas.microsoft.com/office/drawing/2014/main" id="{07716B1C-8A98-42CF-8388-21A828E89FC1}"/>
                      </a:ext>
                    </a:extLst>
                  </p:cNvPr>
                  <p:cNvSpPr>
                    <a:spLocks noChangeArrowheads="1"/>
                  </p:cNvSpPr>
                  <p:nvPr/>
                </p:nvSpPr>
                <p:spPr bwMode="auto">
                  <a:xfrm>
                    <a:off x="2336" y="7161"/>
                    <a:ext cx="238"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sp>
            <p:nvSpPr>
              <p:cNvPr id="40995" name="Rectangle 236">
                <a:extLst>
                  <a:ext uri="{FF2B5EF4-FFF2-40B4-BE49-F238E27FC236}">
                    <a16:creationId xmlns:a16="http://schemas.microsoft.com/office/drawing/2014/main" id="{C96053CB-C003-49E7-83D7-8D3E77102327}"/>
                  </a:ext>
                </a:extLst>
              </p:cNvPr>
              <p:cNvSpPr>
                <a:spLocks noChangeArrowheads="1"/>
              </p:cNvSpPr>
              <p:nvPr/>
            </p:nvSpPr>
            <p:spPr bwMode="auto">
              <a:xfrm>
                <a:off x="3580" y="2872"/>
                <a:ext cx="95" cy="24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lang="zh-CN" altLang="zh-CN">
                  <a:latin typeface="Times New Roman" panose="02020603050405020304" pitchFamily="18" charset="0"/>
                </a:endParaRPr>
              </a:p>
            </p:txBody>
          </p:sp>
        </p:grpSp>
      </p:grpSp>
      <p:grpSp>
        <p:nvGrpSpPr>
          <p:cNvPr id="31" name="Group 237">
            <a:extLst>
              <a:ext uri="{FF2B5EF4-FFF2-40B4-BE49-F238E27FC236}">
                <a16:creationId xmlns:a16="http://schemas.microsoft.com/office/drawing/2014/main" id="{EB048C0C-AF8A-48D3-8313-06D4E3EA5954}"/>
              </a:ext>
            </a:extLst>
          </p:cNvPr>
          <p:cNvGrpSpPr>
            <a:grpSpLocks/>
          </p:cNvGrpSpPr>
          <p:nvPr/>
        </p:nvGrpSpPr>
        <p:grpSpPr bwMode="auto">
          <a:xfrm>
            <a:off x="5181600" y="5289550"/>
            <a:ext cx="2247900" cy="666750"/>
            <a:chOff x="2054" y="8910"/>
            <a:chExt cx="3540" cy="1050"/>
          </a:xfrm>
        </p:grpSpPr>
        <p:sp>
          <p:nvSpPr>
            <p:cNvPr id="40976" name="Line 238">
              <a:extLst>
                <a:ext uri="{FF2B5EF4-FFF2-40B4-BE49-F238E27FC236}">
                  <a16:creationId xmlns:a16="http://schemas.microsoft.com/office/drawing/2014/main" id="{88C5B750-4079-41B0-8066-45551CD7C5F2}"/>
                </a:ext>
              </a:extLst>
            </p:cNvPr>
            <p:cNvSpPr>
              <a:spLocks noChangeShapeType="1"/>
            </p:cNvSpPr>
            <p:nvPr/>
          </p:nvSpPr>
          <p:spPr bwMode="auto">
            <a:xfrm>
              <a:off x="3866" y="9420"/>
              <a:ext cx="736"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977" name="Line 239">
              <a:extLst>
                <a:ext uri="{FF2B5EF4-FFF2-40B4-BE49-F238E27FC236}">
                  <a16:creationId xmlns:a16="http://schemas.microsoft.com/office/drawing/2014/main" id="{CF86F10F-5F04-4B60-8C04-49E370A1710C}"/>
                </a:ext>
              </a:extLst>
            </p:cNvPr>
            <p:cNvSpPr>
              <a:spLocks noChangeShapeType="1"/>
            </p:cNvSpPr>
            <p:nvPr/>
          </p:nvSpPr>
          <p:spPr bwMode="auto">
            <a:xfrm>
              <a:off x="2308" y="9405"/>
              <a:ext cx="750"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978" name="Freeform 240">
              <a:extLst>
                <a:ext uri="{FF2B5EF4-FFF2-40B4-BE49-F238E27FC236}">
                  <a16:creationId xmlns:a16="http://schemas.microsoft.com/office/drawing/2014/main" id="{650B9974-A273-4489-9C02-C535466FE0EE}"/>
                </a:ext>
              </a:extLst>
            </p:cNvPr>
            <p:cNvSpPr>
              <a:spLocks/>
            </p:cNvSpPr>
            <p:nvPr/>
          </p:nvSpPr>
          <p:spPr bwMode="auto">
            <a:xfrm>
              <a:off x="2054" y="9420"/>
              <a:ext cx="240" cy="180"/>
            </a:xfrm>
            <a:custGeom>
              <a:avLst/>
              <a:gdLst>
                <a:gd name="T0" fmla="*/ 0 w 210"/>
                <a:gd name="T1" fmla="*/ 225 h 225"/>
                <a:gd name="T2" fmla="*/ 120 w 210"/>
                <a:gd name="T3" fmla="*/ 135 h 225"/>
                <a:gd name="T4" fmla="*/ 210 w 210"/>
                <a:gd name="T5" fmla="*/ 0 h 225"/>
                <a:gd name="T6" fmla="*/ 0 60000 65536"/>
                <a:gd name="T7" fmla="*/ 0 60000 65536"/>
                <a:gd name="T8" fmla="*/ 0 60000 65536"/>
                <a:gd name="T9" fmla="*/ 0 w 210"/>
                <a:gd name="T10" fmla="*/ 0 h 225"/>
                <a:gd name="T11" fmla="*/ 210 w 210"/>
                <a:gd name="T12" fmla="*/ 225 h 225"/>
              </a:gdLst>
              <a:ahLst/>
              <a:cxnLst>
                <a:cxn ang="T6">
                  <a:pos x="T0" y="T1"/>
                </a:cxn>
                <a:cxn ang="T7">
                  <a:pos x="T2" y="T3"/>
                </a:cxn>
                <a:cxn ang="T8">
                  <a:pos x="T4" y="T5"/>
                </a:cxn>
              </a:cxnLst>
              <a:rect l="T9" t="T10" r="T11" b="T12"/>
              <a:pathLst>
                <a:path w="210" h="225">
                  <a:moveTo>
                    <a:pt x="0" y="225"/>
                  </a:moveTo>
                  <a:cubicBezTo>
                    <a:pt x="42" y="198"/>
                    <a:pt x="85" y="172"/>
                    <a:pt x="120" y="135"/>
                  </a:cubicBezTo>
                  <a:cubicBezTo>
                    <a:pt x="155" y="98"/>
                    <a:pt x="182" y="49"/>
                    <a:pt x="210"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0979" name="Line 241">
              <a:extLst>
                <a:ext uri="{FF2B5EF4-FFF2-40B4-BE49-F238E27FC236}">
                  <a16:creationId xmlns:a16="http://schemas.microsoft.com/office/drawing/2014/main" id="{16A94342-EEBB-4DA9-ADBF-A69F3C921694}"/>
                </a:ext>
              </a:extLst>
            </p:cNvPr>
            <p:cNvSpPr>
              <a:spLocks noChangeShapeType="1"/>
            </p:cNvSpPr>
            <p:nvPr/>
          </p:nvSpPr>
          <p:spPr bwMode="auto">
            <a:xfrm>
              <a:off x="3328" y="9420"/>
              <a:ext cx="19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980" name="Group 242">
              <a:extLst>
                <a:ext uri="{FF2B5EF4-FFF2-40B4-BE49-F238E27FC236}">
                  <a16:creationId xmlns:a16="http://schemas.microsoft.com/office/drawing/2014/main" id="{EFFDEF73-D210-4218-B07F-99BE59F3E20E}"/>
                </a:ext>
              </a:extLst>
            </p:cNvPr>
            <p:cNvGrpSpPr>
              <a:grpSpLocks/>
            </p:cNvGrpSpPr>
            <p:nvPr/>
          </p:nvGrpSpPr>
          <p:grpSpPr bwMode="auto">
            <a:xfrm>
              <a:off x="3568" y="8910"/>
              <a:ext cx="256" cy="540"/>
              <a:chOff x="2820" y="8880"/>
              <a:chExt cx="494" cy="540"/>
            </a:xfrm>
          </p:grpSpPr>
          <p:sp>
            <p:nvSpPr>
              <p:cNvPr id="40990" name="Freeform 243">
                <a:extLst>
                  <a:ext uri="{FF2B5EF4-FFF2-40B4-BE49-F238E27FC236}">
                    <a16:creationId xmlns:a16="http://schemas.microsoft.com/office/drawing/2014/main" id="{26206987-2274-4094-89B5-B25DADEDE9B3}"/>
                  </a:ext>
                </a:extLst>
              </p:cNvPr>
              <p:cNvSpPr>
                <a:spLocks/>
              </p:cNvSpPr>
              <p:nvPr/>
            </p:nvSpPr>
            <p:spPr bwMode="auto">
              <a:xfrm>
                <a:off x="2820" y="8880"/>
                <a:ext cx="494" cy="525"/>
              </a:xfrm>
              <a:custGeom>
                <a:avLst/>
                <a:gdLst>
                  <a:gd name="T0" fmla="*/ 0 w 494"/>
                  <a:gd name="T1" fmla="*/ 0 h 525"/>
                  <a:gd name="T2" fmla="*/ 270 w 494"/>
                  <a:gd name="T3" fmla="*/ 105 h 525"/>
                  <a:gd name="T4" fmla="*/ 494 w 494"/>
                  <a:gd name="T5" fmla="*/ 525 h 525"/>
                  <a:gd name="T6" fmla="*/ 0 60000 65536"/>
                  <a:gd name="T7" fmla="*/ 0 60000 65536"/>
                  <a:gd name="T8" fmla="*/ 0 60000 65536"/>
                  <a:gd name="T9" fmla="*/ 0 w 494"/>
                  <a:gd name="T10" fmla="*/ 0 h 525"/>
                  <a:gd name="T11" fmla="*/ 494 w 494"/>
                  <a:gd name="T12" fmla="*/ 525 h 525"/>
                </a:gdLst>
                <a:ahLst/>
                <a:cxnLst>
                  <a:cxn ang="T6">
                    <a:pos x="T0" y="T1"/>
                  </a:cxn>
                  <a:cxn ang="T7">
                    <a:pos x="T2" y="T3"/>
                  </a:cxn>
                  <a:cxn ang="T8">
                    <a:pos x="T4" y="T5"/>
                  </a:cxn>
                </a:cxnLst>
                <a:rect l="T9" t="T10" r="T11" b="T12"/>
                <a:pathLst>
                  <a:path w="494" h="525">
                    <a:moveTo>
                      <a:pt x="0" y="0"/>
                    </a:moveTo>
                    <a:cubicBezTo>
                      <a:pt x="94" y="9"/>
                      <a:pt x="188" y="18"/>
                      <a:pt x="270" y="105"/>
                    </a:cubicBezTo>
                    <a:cubicBezTo>
                      <a:pt x="352" y="192"/>
                      <a:pt x="423" y="358"/>
                      <a:pt x="494" y="52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0991" name="Line 244">
                <a:extLst>
                  <a:ext uri="{FF2B5EF4-FFF2-40B4-BE49-F238E27FC236}">
                    <a16:creationId xmlns:a16="http://schemas.microsoft.com/office/drawing/2014/main" id="{3B2B91AD-FC84-4D11-9B2E-B3CC8695791B}"/>
                  </a:ext>
                </a:extLst>
              </p:cNvPr>
              <p:cNvSpPr>
                <a:spLocks noChangeShapeType="1"/>
              </p:cNvSpPr>
              <p:nvPr/>
            </p:nvSpPr>
            <p:spPr bwMode="auto">
              <a:xfrm>
                <a:off x="2824" y="8895"/>
                <a:ext cx="0" cy="525"/>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0981" name="Group 245">
              <a:extLst>
                <a:ext uri="{FF2B5EF4-FFF2-40B4-BE49-F238E27FC236}">
                  <a16:creationId xmlns:a16="http://schemas.microsoft.com/office/drawing/2014/main" id="{0B8650CE-8F3B-430E-B2EE-C1DCB8D70FB9}"/>
                </a:ext>
              </a:extLst>
            </p:cNvPr>
            <p:cNvGrpSpPr>
              <a:grpSpLocks/>
            </p:cNvGrpSpPr>
            <p:nvPr/>
          </p:nvGrpSpPr>
          <p:grpSpPr bwMode="auto">
            <a:xfrm>
              <a:off x="4560" y="9390"/>
              <a:ext cx="1034" cy="570"/>
              <a:chOff x="4322" y="9390"/>
              <a:chExt cx="1034" cy="570"/>
            </a:xfrm>
          </p:grpSpPr>
          <p:sp>
            <p:nvSpPr>
              <p:cNvPr id="40982" name="Line 246">
                <a:extLst>
                  <a:ext uri="{FF2B5EF4-FFF2-40B4-BE49-F238E27FC236}">
                    <a16:creationId xmlns:a16="http://schemas.microsoft.com/office/drawing/2014/main" id="{BF0BF182-9A5F-451F-BA0C-A8296759CED6}"/>
                  </a:ext>
                </a:extLst>
              </p:cNvPr>
              <p:cNvSpPr>
                <a:spLocks noChangeShapeType="1"/>
              </p:cNvSpPr>
              <p:nvPr/>
            </p:nvSpPr>
            <p:spPr bwMode="auto">
              <a:xfrm flipV="1">
                <a:off x="5040" y="9435"/>
                <a:ext cx="316"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0983" name="Group 247">
                <a:extLst>
                  <a:ext uri="{FF2B5EF4-FFF2-40B4-BE49-F238E27FC236}">
                    <a16:creationId xmlns:a16="http://schemas.microsoft.com/office/drawing/2014/main" id="{701D7E04-BA33-467A-AC19-CCF2EF56D38B}"/>
                  </a:ext>
                </a:extLst>
              </p:cNvPr>
              <p:cNvGrpSpPr>
                <a:grpSpLocks/>
              </p:cNvGrpSpPr>
              <p:nvPr/>
            </p:nvGrpSpPr>
            <p:grpSpPr bwMode="auto">
              <a:xfrm flipV="1">
                <a:off x="4322" y="9420"/>
                <a:ext cx="256" cy="540"/>
                <a:chOff x="2820" y="8880"/>
                <a:chExt cx="494" cy="540"/>
              </a:xfrm>
            </p:grpSpPr>
            <p:sp>
              <p:nvSpPr>
                <p:cNvPr id="40988" name="Freeform 248">
                  <a:extLst>
                    <a:ext uri="{FF2B5EF4-FFF2-40B4-BE49-F238E27FC236}">
                      <a16:creationId xmlns:a16="http://schemas.microsoft.com/office/drawing/2014/main" id="{CE7C9F9D-AF40-46BD-AAEB-8C49E1E3DBA0}"/>
                    </a:ext>
                  </a:extLst>
                </p:cNvPr>
                <p:cNvSpPr>
                  <a:spLocks/>
                </p:cNvSpPr>
                <p:nvPr/>
              </p:nvSpPr>
              <p:spPr bwMode="auto">
                <a:xfrm>
                  <a:off x="2820" y="8880"/>
                  <a:ext cx="494" cy="525"/>
                </a:xfrm>
                <a:custGeom>
                  <a:avLst/>
                  <a:gdLst>
                    <a:gd name="T0" fmla="*/ 0 w 494"/>
                    <a:gd name="T1" fmla="*/ 0 h 525"/>
                    <a:gd name="T2" fmla="*/ 270 w 494"/>
                    <a:gd name="T3" fmla="*/ 105 h 525"/>
                    <a:gd name="T4" fmla="*/ 494 w 494"/>
                    <a:gd name="T5" fmla="*/ 525 h 525"/>
                    <a:gd name="T6" fmla="*/ 0 60000 65536"/>
                    <a:gd name="T7" fmla="*/ 0 60000 65536"/>
                    <a:gd name="T8" fmla="*/ 0 60000 65536"/>
                    <a:gd name="T9" fmla="*/ 0 w 494"/>
                    <a:gd name="T10" fmla="*/ 0 h 525"/>
                    <a:gd name="T11" fmla="*/ 494 w 494"/>
                    <a:gd name="T12" fmla="*/ 525 h 525"/>
                  </a:gdLst>
                  <a:ahLst/>
                  <a:cxnLst>
                    <a:cxn ang="T6">
                      <a:pos x="T0" y="T1"/>
                    </a:cxn>
                    <a:cxn ang="T7">
                      <a:pos x="T2" y="T3"/>
                    </a:cxn>
                    <a:cxn ang="T8">
                      <a:pos x="T4" y="T5"/>
                    </a:cxn>
                  </a:cxnLst>
                  <a:rect l="T9" t="T10" r="T11" b="T12"/>
                  <a:pathLst>
                    <a:path w="494" h="525">
                      <a:moveTo>
                        <a:pt x="0" y="0"/>
                      </a:moveTo>
                      <a:cubicBezTo>
                        <a:pt x="94" y="9"/>
                        <a:pt x="188" y="18"/>
                        <a:pt x="270" y="105"/>
                      </a:cubicBezTo>
                      <a:cubicBezTo>
                        <a:pt x="352" y="192"/>
                        <a:pt x="423" y="358"/>
                        <a:pt x="494" y="52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0989" name="Line 249">
                  <a:extLst>
                    <a:ext uri="{FF2B5EF4-FFF2-40B4-BE49-F238E27FC236}">
                      <a16:creationId xmlns:a16="http://schemas.microsoft.com/office/drawing/2014/main" id="{9CDBE5DC-D3A9-48FF-B491-CD9E41484693}"/>
                    </a:ext>
                  </a:extLst>
                </p:cNvPr>
                <p:cNvSpPr>
                  <a:spLocks noChangeShapeType="1"/>
                </p:cNvSpPr>
                <p:nvPr/>
              </p:nvSpPr>
              <p:spPr bwMode="auto">
                <a:xfrm>
                  <a:off x="2824" y="8895"/>
                  <a:ext cx="0" cy="525"/>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0984" name="Line 250">
                <a:extLst>
                  <a:ext uri="{FF2B5EF4-FFF2-40B4-BE49-F238E27FC236}">
                    <a16:creationId xmlns:a16="http://schemas.microsoft.com/office/drawing/2014/main" id="{8B470C42-4F1A-49BD-A278-735B45FF33EF}"/>
                  </a:ext>
                </a:extLst>
              </p:cNvPr>
              <p:cNvSpPr>
                <a:spLocks noChangeShapeType="1"/>
              </p:cNvSpPr>
              <p:nvPr/>
            </p:nvSpPr>
            <p:spPr bwMode="auto">
              <a:xfrm flipV="1">
                <a:off x="4592" y="9420"/>
                <a:ext cx="19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985" name="Group 251">
                <a:extLst>
                  <a:ext uri="{FF2B5EF4-FFF2-40B4-BE49-F238E27FC236}">
                    <a16:creationId xmlns:a16="http://schemas.microsoft.com/office/drawing/2014/main" id="{DB3C0634-61D4-452E-BF5C-3717771A9223}"/>
                  </a:ext>
                </a:extLst>
              </p:cNvPr>
              <p:cNvGrpSpPr>
                <a:grpSpLocks/>
              </p:cNvGrpSpPr>
              <p:nvPr/>
            </p:nvGrpSpPr>
            <p:grpSpPr bwMode="auto">
              <a:xfrm flipV="1">
                <a:off x="4802" y="9390"/>
                <a:ext cx="256" cy="540"/>
                <a:chOff x="2820" y="8880"/>
                <a:chExt cx="494" cy="540"/>
              </a:xfrm>
            </p:grpSpPr>
            <p:sp>
              <p:nvSpPr>
                <p:cNvPr id="40986" name="Freeform 252">
                  <a:extLst>
                    <a:ext uri="{FF2B5EF4-FFF2-40B4-BE49-F238E27FC236}">
                      <a16:creationId xmlns:a16="http://schemas.microsoft.com/office/drawing/2014/main" id="{BC7E58D5-16F8-4551-A18A-6EEE35CFBEE2}"/>
                    </a:ext>
                  </a:extLst>
                </p:cNvPr>
                <p:cNvSpPr>
                  <a:spLocks/>
                </p:cNvSpPr>
                <p:nvPr/>
              </p:nvSpPr>
              <p:spPr bwMode="auto">
                <a:xfrm>
                  <a:off x="2820" y="8880"/>
                  <a:ext cx="494" cy="525"/>
                </a:xfrm>
                <a:custGeom>
                  <a:avLst/>
                  <a:gdLst>
                    <a:gd name="T0" fmla="*/ 0 w 494"/>
                    <a:gd name="T1" fmla="*/ 0 h 525"/>
                    <a:gd name="T2" fmla="*/ 270 w 494"/>
                    <a:gd name="T3" fmla="*/ 105 h 525"/>
                    <a:gd name="T4" fmla="*/ 494 w 494"/>
                    <a:gd name="T5" fmla="*/ 525 h 525"/>
                    <a:gd name="T6" fmla="*/ 0 60000 65536"/>
                    <a:gd name="T7" fmla="*/ 0 60000 65536"/>
                    <a:gd name="T8" fmla="*/ 0 60000 65536"/>
                    <a:gd name="T9" fmla="*/ 0 w 494"/>
                    <a:gd name="T10" fmla="*/ 0 h 525"/>
                    <a:gd name="T11" fmla="*/ 494 w 494"/>
                    <a:gd name="T12" fmla="*/ 525 h 525"/>
                  </a:gdLst>
                  <a:ahLst/>
                  <a:cxnLst>
                    <a:cxn ang="T6">
                      <a:pos x="T0" y="T1"/>
                    </a:cxn>
                    <a:cxn ang="T7">
                      <a:pos x="T2" y="T3"/>
                    </a:cxn>
                    <a:cxn ang="T8">
                      <a:pos x="T4" y="T5"/>
                    </a:cxn>
                  </a:cxnLst>
                  <a:rect l="T9" t="T10" r="T11" b="T12"/>
                  <a:pathLst>
                    <a:path w="494" h="525">
                      <a:moveTo>
                        <a:pt x="0" y="0"/>
                      </a:moveTo>
                      <a:cubicBezTo>
                        <a:pt x="94" y="9"/>
                        <a:pt x="188" y="18"/>
                        <a:pt x="270" y="105"/>
                      </a:cubicBezTo>
                      <a:cubicBezTo>
                        <a:pt x="352" y="192"/>
                        <a:pt x="423" y="358"/>
                        <a:pt x="494" y="52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0987" name="Line 253">
                  <a:extLst>
                    <a:ext uri="{FF2B5EF4-FFF2-40B4-BE49-F238E27FC236}">
                      <a16:creationId xmlns:a16="http://schemas.microsoft.com/office/drawing/2014/main" id="{DB8918CE-57EF-48B7-9E21-20FF5909B5CB}"/>
                    </a:ext>
                  </a:extLst>
                </p:cNvPr>
                <p:cNvSpPr>
                  <a:spLocks noChangeShapeType="1"/>
                </p:cNvSpPr>
                <p:nvPr/>
              </p:nvSpPr>
              <p:spPr bwMode="auto">
                <a:xfrm>
                  <a:off x="2824" y="8895"/>
                  <a:ext cx="0" cy="525"/>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sp>
        <p:nvSpPr>
          <p:cNvPr id="201984" name="Rectangle 256">
            <a:extLst>
              <a:ext uri="{FF2B5EF4-FFF2-40B4-BE49-F238E27FC236}">
                <a16:creationId xmlns:a16="http://schemas.microsoft.com/office/drawing/2014/main" id="{8E68D025-743C-4B74-9A03-58A6A3819BC5}"/>
              </a:ext>
            </a:extLst>
          </p:cNvPr>
          <p:cNvSpPr>
            <a:spLocks noChangeArrowheads="1"/>
          </p:cNvSpPr>
          <p:nvPr/>
        </p:nvSpPr>
        <p:spPr bwMode="auto">
          <a:xfrm>
            <a:off x="228600" y="3810000"/>
            <a:ext cx="44196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800" b="1">
                <a:solidFill>
                  <a:srgbClr val="040408"/>
                </a:solidFill>
                <a:latin typeface="宋体" panose="02010600030101010101" pitchFamily="2" charset="-122"/>
              </a:rPr>
              <a:t>   </a:t>
            </a:r>
            <a:r>
              <a:rPr lang="zh-CN" altLang="en-US" sz="1800" b="1">
                <a:solidFill>
                  <a:srgbClr val="040408"/>
                </a:solidFill>
                <a:latin typeface="宋体" panose="02010600030101010101" pitchFamily="2" charset="-122"/>
              </a:rPr>
              <a:t>总结：</a:t>
            </a:r>
            <a:r>
              <a:rPr lang="zh-CN" altLang="en-US" sz="1600">
                <a:solidFill>
                  <a:srgbClr val="040408"/>
                </a:solidFill>
                <a:latin typeface="宋体" panose="02010600030101010101" pitchFamily="2" charset="-122"/>
              </a:rPr>
              <a:t>   </a:t>
            </a:r>
          </a:p>
          <a:p>
            <a:pPr algn="just" eaLnBrk="1" hangingPunct="1"/>
            <a:r>
              <a:rPr lang="zh-CN" altLang="en-US" sz="1600">
                <a:solidFill>
                  <a:srgbClr val="040408"/>
                </a:solidFill>
                <a:latin typeface="宋体" panose="02010600030101010101" pitchFamily="2" charset="-122"/>
              </a:rPr>
              <a:t>     </a:t>
            </a:r>
            <a:r>
              <a:rPr lang="en-US" altLang="zh-CN" sz="1600">
                <a:solidFill>
                  <a:srgbClr val="040408"/>
                </a:solidFill>
                <a:latin typeface="宋体" panose="02010600030101010101" pitchFamily="2" charset="-122"/>
              </a:rPr>
              <a:t>1</a:t>
            </a:r>
            <a:r>
              <a:rPr lang="zh-CN" altLang="en-US" sz="1600">
                <a:solidFill>
                  <a:srgbClr val="040408"/>
                </a:solidFill>
                <a:latin typeface="宋体" panose="02010600030101010101" pitchFamily="2" charset="-122"/>
              </a:rPr>
              <a:t>、 </a:t>
            </a:r>
            <a:r>
              <a:rPr lang="en-US" altLang="zh-CN" sz="1600">
                <a:solidFill>
                  <a:srgbClr val="040408"/>
                </a:solidFill>
                <a:latin typeface="宋体" panose="02010600030101010101" pitchFamily="2" charset="-122"/>
              </a:rPr>
              <a:t>0°≤</a:t>
            </a:r>
            <a:r>
              <a:rPr lang="en-US" altLang="zh-CN" sz="1600">
                <a:solidFill>
                  <a:srgbClr val="040408"/>
                </a:solidFill>
                <a:latin typeface="Times New Roman" panose="02020603050405020304" pitchFamily="18" charset="0"/>
              </a:rPr>
              <a:t>α</a:t>
            </a:r>
            <a:r>
              <a:rPr lang="en-US" altLang="zh-CN" sz="1600">
                <a:solidFill>
                  <a:srgbClr val="040408"/>
                </a:solidFill>
                <a:latin typeface="宋体" panose="02010600030101010101" pitchFamily="2" charset="-122"/>
              </a:rPr>
              <a:t>&lt;60°</a:t>
            </a:r>
            <a:r>
              <a:rPr lang="zh-CN" altLang="en-US" sz="1600">
                <a:solidFill>
                  <a:srgbClr val="040408"/>
                </a:solidFill>
                <a:latin typeface="宋体" panose="02010600030101010101" pitchFamily="2" charset="-122"/>
              </a:rPr>
              <a:t>三管导通与两管导通交替，每管导通</a:t>
            </a:r>
            <a:r>
              <a:rPr lang="en-US" altLang="zh-CN" sz="1600">
                <a:solidFill>
                  <a:srgbClr val="040408"/>
                </a:solidFill>
                <a:latin typeface="宋体" panose="02010600030101010101" pitchFamily="2" charset="-122"/>
              </a:rPr>
              <a:t>180°-</a:t>
            </a:r>
            <a:r>
              <a:rPr lang="en-US" altLang="zh-CN" sz="1600">
                <a:solidFill>
                  <a:srgbClr val="040408"/>
                </a:solidFill>
                <a:latin typeface="Times New Roman" panose="02020603050405020304" pitchFamily="18" charset="0"/>
              </a:rPr>
              <a:t>α</a:t>
            </a:r>
            <a:r>
              <a:rPr lang="en-US" altLang="zh-CN" sz="1600">
                <a:solidFill>
                  <a:srgbClr val="040408"/>
                </a:solidFill>
                <a:latin typeface="宋体" panose="02010600030101010101" pitchFamily="2" charset="-122"/>
              </a:rPr>
              <a:t> </a:t>
            </a:r>
            <a:r>
              <a:rPr lang="zh-CN" altLang="en-US" sz="1600">
                <a:solidFill>
                  <a:srgbClr val="040408"/>
                </a:solidFill>
                <a:latin typeface="宋体" panose="02010600030101010101" pitchFamily="2" charset="-122"/>
              </a:rPr>
              <a:t>，但</a:t>
            </a:r>
            <a:r>
              <a:rPr lang="en-US" altLang="zh-CN" sz="1600">
                <a:solidFill>
                  <a:srgbClr val="040408"/>
                </a:solidFill>
                <a:latin typeface="Times New Roman" panose="02020603050405020304" pitchFamily="18" charset="0"/>
              </a:rPr>
              <a:t>α</a:t>
            </a:r>
            <a:r>
              <a:rPr lang="en-US" altLang="zh-CN" sz="1600">
                <a:solidFill>
                  <a:srgbClr val="040408"/>
                </a:solidFill>
                <a:latin typeface="宋体" panose="02010600030101010101" pitchFamily="2" charset="-122"/>
              </a:rPr>
              <a:t>=0°</a:t>
            </a:r>
            <a:r>
              <a:rPr lang="zh-CN" altLang="en-US" sz="1600">
                <a:solidFill>
                  <a:srgbClr val="040408"/>
                </a:solidFill>
                <a:latin typeface="宋体" panose="02010600030101010101" pitchFamily="2" charset="-122"/>
              </a:rPr>
              <a:t>时一直是三管导通；</a:t>
            </a:r>
          </a:p>
        </p:txBody>
      </p:sp>
      <p:sp>
        <p:nvSpPr>
          <p:cNvPr id="201985" name="Rectangle 257">
            <a:extLst>
              <a:ext uri="{FF2B5EF4-FFF2-40B4-BE49-F238E27FC236}">
                <a16:creationId xmlns:a16="http://schemas.microsoft.com/office/drawing/2014/main" id="{5F4E2236-5985-46A3-87E0-5F5F3C20305E}"/>
              </a:ext>
            </a:extLst>
          </p:cNvPr>
          <p:cNvSpPr>
            <a:spLocks noChangeArrowheads="1"/>
          </p:cNvSpPr>
          <p:nvPr/>
        </p:nvSpPr>
        <p:spPr bwMode="auto">
          <a:xfrm>
            <a:off x="381000" y="4953000"/>
            <a:ext cx="457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2</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60°≤</a:t>
            </a:r>
            <a:r>
              <a:rPr lang="en-US" altLang="zh-CN" sz="1600">
                <a:solidFill>
                  <a:srgbClr val="040408"/>
                </a:solidFill>
                <a:latin typeface="Times New Roman" panose="02020603050405020304" pitchFamily="18" charset="0"/>
              </a:rPr>
              <a:t>α</a:t>
            </a:r>
            <a:r>
              <a:rPr lang="en-US" altLang="zh-CN" sz="1600">
                <a:solidFill>
                  <a:srgbClr val="040408"/>
                </a:solidFill>
                <a:latin typeface="宋体" panose="02010600030101010101" pitchFamily="2" charset="-122"/>
              </a:rPr>
              <a:t>&lt;90°</a:t>
            </a:r>
            <a:r>
              <a:rPr lang="zh-CN" altLang="en-US" sz="1600">
                <a:solidFill>
                  <a:srgbClr val="040408"/>
                </a:solidFill>
                <a:latin typeface="宋体" panose="02010600030101010101" pitchFamily="2" charset="-122"/>
              </a:rPr>
              <a:t>两管导通，每管导通</a:t>
            </a:r>
            <a:r>
              <a:rPr lang="en-US" altLang="zh-CN" sz="1600">
                <a:solidFill>
                  <a:srgbClr val="040408"/>
                </a:solidFill>
                <a:latin typeface="宋体" panose="02010600030101010101" pitchFamily="2" charset="-122"/>
              </a:rPr>
              <a:t>120°</a:t>
            </a:r>
            <a:r>
              <a:rPr lang="zh-CN" altLang="en-US" sz="1600">
                <a:solidFill>
                  <a:srgbClr val="040408"/>
                </a:solidFill>
                <a:latin typeface="宋体" panose="02010600030101010101" pitchFamily="2" charset="-122"/>
              </a:rPr>
              <a:t>；</a:t>
            </a:r>
            <a:r>
              <a:rPr lang="zh-CN" altLang="en-US" sz="1100"/>
              <a:t> </a:t>
            </a:r>
          </a:p>
        </p:txBody>
      </p:sp>
      <p:sp>
        <p:nvSpPr>
          <p:cNvPr id="201986" name="Rectangle 258">
            <a:extLst>
              <a:ext uri="{FF2B5EF4-FFF2-40B4-BE49-F238E27FC236}">
                <a16:creationId xmlns:a16="http://schemas.microsoft.com/office/drawing/2014/main" id="{ABE6CE02-7819-4380-BFFA-4B8A30F85761}"/>
              </a:ext>
            </a:extLst>
          </p:cNvPr>
          <p:cNvSpPr>
            <a:spLocks noChangeArrowheads="1"/>
          </p:cNvSpPr>
          <p:nvPr/>
        </p:nvSpPr>
        <p:spPr bwMode="auto">
          <a:xfrm>
            <a:off x="381000" y="5486400"/>
            <a:ext cx="4343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3</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90°≤</a:t>
            </a:r>
            <a:r>
              <a:rPr lang="en-US" altLang="zh-CN" sz="1600">
                <a:solidFill>
                  <a:srgbClr val="040408"/>
                </a:solidFill>
                <a:latin typeface="Times New Roman" panose="02020603050405020304" pitchFamily="18" charset="0"/>
              </a:rPr>
              <a:t>α</a:t>
            </a:r>
            <a:r>
              <a:rPr lang="en-US" altLang="zh-CN" sz="1600">
                <a:solidFill>
                  <a:srgbClr val="040408"/>
                </a:solidFill>
                <a:latin typeface="宋体" panose="02010600030101010101" pitchFamily="2" charset="-122"/>
              </a:rPr>
              <a:t>&lt;150°</a:t>
            </a:r>
            <a:r>
              <a:rPr lang="zh-CN" altLang="en-US" sz="1600">
                <a:solidFill>
                  <a:srgbClr val="040408"/>
                </a:solidFill>
                <a:latin typeface="宋体" panose="02010600030101010101" pitchFamily="2" charset="-122"/>
              </a:rPr>
              <a:t>：两管导通与无晶闸管导通交替，导通角度为</a:t>
            </a:r>
            <a:r>
              <a:rPr lang="en-US" altLang="zh-CN" sz="1600">
                <a:solidFill>
                  <a:srgbClr val="040408"/>
                </a:solidFill>
                <a:latin typeface="宋体" panose="02010600030101010101" pitchFamily="2" charset="-122"/>
              </a:rPr>
              <a:t>300°-2</a:t>
            </a:r>
            <a:r>
              <a:rPr lang="en-US" altLang="zh-CN" sz="1600">
                <a:solidFill>
                  <a:srgbClr val="040408"/>
                </a:solidFill>
                <a:latin typeface="Times New Roman" panose="02020603050405020304" pitchFamily="18" charset="0"/>
              </a:rPr>
              <a:t>α</a:t>
            </a:r>
            <a:r>
              <a:rPr lang="zh-CN" altLang="en-US" sz="1600" i="1">
                <a:solidFill>
                  <a:srgbClr val="040408"/>
                </a:solidFill>
                <a:latin typeface="宋体" panose="02010600030101010101" pitchFamily="2" charset="-122"/>
              </a:rPr>
              <a:t>。</a:t>
            </a:r>
            <a:r>
              <a:rPr lang="zh-CN" altLang="en-US" sz="1600">
                <a:solidFill>
                  <a:srgbClr val="040408"/>
                </a:solidFill>
                <a:latin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1882"/>
                                        </p:tgtEl>
                                        <p:attrNameLst>
                                          <p:attrName>style.visibility</p:attrName>
                                        </p:attrNameLst>
                                      </p:cBhvr>
                                      <p:to>
                                        <p:strVal val="visible"/>
                                      </p:to>
                                    </p:set>
                                    <p:animEffect transition="in" filter="box(in)">
                                      <p:cBhvr>
                                        <p:cTn id="27" dur="500"/>
                                        <p:tgtEl>
                                          <p:spTgt spid="2018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horizontal)">
                                      <p:cBhvr>
                                        <p:cTn id="37" dur="500"/>
                                        <p:tgtEl>
                                          <p:spTgt spid="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blinds(horizontal)">
                                      <p:cBhvr>
                                        <p:cTn id="48" dur="500"/>
                                        <p:tgtEl>
                                          <p:spTgt spid="3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01984"/>
                                        </p:tgtEl>
                                        <p:attrNameLst>
                                          <p:attrName>style.visibility</p:attrName>
                                        </p:attrNameLst>
                                      </p:cBhvr>
                                      <p:to>
                                        <p:strVal val="visible"/>
                                      </p:to>
                                    </p:set>
                                    <p:animEffect transition="in" filter="blinds(horizontal)">
                                      <p:cBhvr>
                                        <p:cTn id="53" dur="500"/>
                                        <p:tgtEl>
                                          <p:spTgt spid="20198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01985"/>
                                        </p:tgtEl>
                                        <p:attrNameLst>
                                          <p:attrName>style.visibility</p:attrName>
                                        </p:attrNameLst>
                                      </p:cBhvr>
                                      <p:to>
                                        <p:strVal val="visible"/>
                                      </p:to>
                                    </p:set>
                                    <p:animEffect transition="in" filter="blinds(horizontal)">
                                      <p:cBhvr>
                                        <p:cTn id="58" dur="500"/>
                                        <p:tgtEl>
                                          <p:spTgt spid="20198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01986"/>
                                        </p:tgtEl>
                                        <p:attrNameLst>
                                          <p:attrName>style.visibility</p:attrName>
                                        </p:attrNameLst>
                                      </p:cBhvr>
                                      <p:to>
                                        <p:strVal val="visible"/>
                                      </p:to>
                                    </p:set>
                                    <p:animEffect transition="in" filter="blinds(horizontal)">
                                      <p:cBhvr>
                                        <p:cTn id="63" dur="500"/>
                                        <p:tgtEl>
                                          <p:spTgt spid="20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82" grpId="0" animBg="1" autoUpdateAnimBg="0"/>
      <p:bldP spid="201984" grpId="0" autoUpdateAnimBg="0"/>
      <p:bldP spid="201985" grpId="0" autoUpdateAnimBg="0"/>
      <p:bldP spid="201986"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AEFD912C-6A08-45BD-9B17-2D288E055478}"/>
              </a:ext>
            </a:extLst>
          </p:cNvPr>
          <p:cNvSpPr>
            <a:spLocks noGrp="1" noChangeArrowheads="1"/>
          </p:cNvSpPr>
          <p:nvPr>
            <p:ph type="title"/>
          </p:nvPr>
        </p:nvSpPr>
        <p:spPr>
          <a:xfrm>
            <a:off x="762000" y="304800"/>
            <a:ext cx="7772400" cy="685800"/>
          </a:xfrm>
        </p:spPr>
        <p:txBody>
          <a:bodyPr/>
          <a:lstStyle/>
          <a:p>
            <a:pPr algn="ctr" eaLnBrk="1" hangingPunct="1"/>
            <a:r>
              <a:rPr lang="en-US" altLang="zh-CN" sz="3200" b="1">
                <a:solidFill>
                  <a:srgbClr val="040408"/>
                </a:solidFill>
                <a:latin typeface="宋体" panose="02010600030101010101" pitchFamily="2" charset="-122"/>
              </a:rPr>
              <a:t>§4.2 </a:t>
            </a:r>
            <a:r>
              <a:rPr lang="zh-CN" altLang="en-US" sz="3200" b="1">
                <a:solidFill>
                  <a:srgbClr val="040408"/>
                </a:solidFill>
                <a:latin typeface="宋体" panose="02010600030101010101" pitchFamily="2" charset="-122"/>
              </a:rPr>
              <a:t>单相交交变频电路</a:t>
            </a:r>
            <a:r>
              <a:rPr lang="zh-CN" altLang="en-US" sz="3200" b="1">
                <a:solidFill>
                  <a:srgbClr val="040408"/>
                </a:solidFill>
                <a:latin typeface="Times New Roman" panose="02020603050405020304" pitchFamily="18" charset="0"/>
              </a:rPr>
              <a:t> </a:t>
            </a:r>
          </a:p>
        </p:txBody>
      </p:sp>
      <p:sp>
        <p:nvSpPr>
          <p:cNvPr id="130052" name="Rectangle 4">
            <a:extLst>
              <a:ext uri="{FF2B5EF4-FFF2-40B4-BE49-F238E27FC236}">
                <a16:creationId xmlns:a16="http://schemas.microsoft.com/office/drawing/2014/main" id="{EAEABEFE-B7EE-4760-8029-BB6DF08544D5}"/>
              </a:ext>
            </a:extLst>
          </p:cNvPr>
          <p:cNvSpPr>
            <a:spLocks noChangeArrowheads="1"/>
          </p:cNvSpPr>
          <p:nvPr/>
        </p:nvSpPr>
        <p:spPr bwMode="auto">
          <a:xfrm>
            <a:off x="838200" y="1066800"/>
            <a:ext cx="670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a:solidFill>
                  <a:srgbClr val="040408"/>
                </a:solidFill>
                <a:latin typeface="Times New Roman" panose="02020603050405020304" pitchFamily="18" charset="0"/>
              </a:rPr>
              <a:t>Ø    </a:t>
            </a:r>
            <a:r>
              <a:rPr lang="zh-CN" altLang="en-US" sz="1800">
                <a:solidFill>
                  <a:srgbClr val="040408"/>
                </a:solidFill>
                <a:latin typeface="宋体" panose="02010600030101010101" pitchFamily="2" charset="-122"/>
              </a:rPr>
              <a:t>交交变频电路</a:t>
            </a:r>
            <a:r>
              <a:rPr lang="en-US" altLang="zh-CN" sz="1800">
                <a:solidFill>
                  <a:srgbClr val="040408"/>
                </a:solidFill>
                <a:latin typeface="Times New Roman" panose="02020603050405020304" pitchFamily="18" charset="0"/>
              </a:rPr>
              <a:t>——</a:t>
            </a:r>
            <a:r>
              <a:rPr lang="zh-CN" altLang="en-US" sz="1800">
                <a:solidFill>
                  <a:srgbClr val="040408"/>
                </a:solidFill>
                <a:latin typeface="宋体" panose="02010600030101010101" pitchFamily="2" charset="-122"/>
              </a:rPr>
              <a:t>把电网频率的交流电变成可调频率的交流电，属于直接变频电路。</a:t>
            </a:r>
          </a:p>
        </p:txBody>
      </p:sp>
      <p:sp>
        <p:nvSpPr>
          <p:cNvPr id="130053" name="Rectangle 5">
            <a:extLst>
              <a:ext uri="{FF2B5EF4-FFF2-40B4-BE49-F238E27FC236}">
                <a16:creationId xmlns:a16="http://schemas.microsoft.com/office/drawing/2014/main" id="{D9AAE692-9E2C-46F3-BE7F-F33859052590}"/>
              </a:ext>
            </a:extLst>
          </p:cNvPr>
          <p:cNvSpPr>
            <a:spLocks noChangeArrowheads="1"/>
          </p:cNvSpPr>
          <p:nvPr/>
        </p:nvSpPr>
        <p:spPr bwMode="auto">
          <a:xfrm>
            <a:off x="838200" y="1676400"/>
            <a:ext cx="7086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200">
                <a:latin typeface="Times New Roman" panose="02020603050405020304" pitchFamily="18" charset="0"/>
              </a:rPr>
              <a:t>Ø</a:t>
            </a:r>
            <a:r>
              <a:rPr lang="en-US" altLang="zh-CN" sz="1800">
                <a:solidFill>
                  <a:srgbClr val="040408"/>
                </a:solidFill>
                <a:latin typeface="Times New Roman" panose="02020603050405020304" pitchFamily="18" charset="0"/>
              </a:rPr>
              <a:t>  </a:t>
            </a:r>
            <a:r>
              <a:rPr lang="zh-CN" altLang="en-US" sz="1800">
                <a:solidFill>
                  <a:srgbClr val="040408"/>
                </a:solidFill>
                <a:latin typeface="宋体" panose="02010600030101010101" pitchFamily="2" charset="-122"/>
              </a:rPr>
              <a:t>广泛用于大功率交流电动机调速传动系统，实用的主要是三相输出交交变频电路。</a:t>
            </a:r>
          </a:p>
        </p:txBody>
      </p:sp>
      <p:sp>
        <p:nvSpPr>
          <p:cNvPr id="130054" name="AutoShape 6">
            <a:hlinkClick r:id="rId3" action="ppaction://hlinkfile" highlightClick="1"/>
            <a:extLst>
              <a:ext uri="{FF2B5EF4-FFF2-40B4-BE49-F238E27FC236}">
                <a16:creationId xmlns:a16="http://schemas.microsoft.com/office/drawing/2014/main" id="{691388F0-011E-44B6-9A3D-F7B68D40527D}"/>
              </a:ext>
            </a:extLst>
          </p:cNvPr>
          <p:cNvSpPr>
            <a:spLocks noChangeArrowheads="1"/>
          </p:cNvSpPr>
          <p:nvPr/>
        </p:nvSpPr>
        <p:spPr bwMode="auto">
          <a:xfrm>
            <a:off x="8077200" y="990600"/>
            <a:ext cx="6096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 name="Group 593">
            <a:extLst>
              <a:ext uri="{FF2B5EF4-FFF2-40B4-BE49-F238E27FC236}">
                <a16:creationId xmlns:a16="http://schemas.microsoft.com/office/drawing/2014/main" id="{9594A695-5E0C-4561-9ECD-3F3B9BE94D67}"/>
              </a:ext>
            </a:extLst>
          </p:cNvPr>
          <p:cNvGrpSpPr>
            <a:grpSpLocks/>
          </p:cNvGrpSpPr>
          <p:nvPr/>
        </p:nvGrpSpPr>
        <p:grpSpPr bwMode="auto">
          <a:xfrm>
            <a:off x="762000" y="2438400"/>
            <a:ext cx="4419600" cy="1174750"/>
            <a:chOff x="480" y="1536"/>
            <a:chExt cx="2784" cy="740"/>
          </a:xfrm>
        </p:grpSpPr>
        <p:sp>
          <p:nvSpPr>
            <p:cNvPr id="42130" name="Rectangle 8">
              <a:extLst>
                <a:ext uri="{FF2B5EF4-FFF2-40B4-BE49-F238E27FC236}">
                  <a16:creationId xmlns:a16="http://schemas.microsoft.com/office/drawing/2014/main" id="{04692117-E4F7-4804-92FC-EF6A55178B8F}"/>
                </a:ext>
              </a:extLst>
            </p:cNvPr>
            <p:cNvSpPr>
              <a:spLocks noChangeArrowheads="1"/>
            </p:cNvSpPr>
            <p:nvPr/>
          </p:nvSpPr>
          <p:spPr bwMode="auto">
            <a:xfrm>
              <a:off x="480" y="1680"/>
              <a:ext cx="6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a:solidFill>
                    <a:srgbClr val="040408"/>
                  </a:solidFill>
                  <a:latin typeface="宋体" panose="02010600030101010101" pitchFamily="2" charset="-122"/>
                </a:rPr>
                <a:t>电路构成</a:t>
              </a:r>
            </a:p>
          </p:txBody>
        </p:sp>
        <p:graphicFrame>
          <p:nvGraphicFramePr>
            <p:cNvPr id="41986" name="Object 10">
              <a:extLst>
                <a:ext uri="{FF2B5EF4-FFF2-40B4-BE49-F238E27FC236}">
                  <a16:creationId xmlns:a16="http://schemas.microsoft.com/office/drawing/2014/main" id="{0C4F13B6-4EE2-4B8B-B981-F47758DBB6A5}"/>
                </a:ext>
              </a:extLst>
            </p:cNvPr>
            <p:cNvGraphicFramePr>
              <a:graphicFrameLocks noChangeAspect="1"/>
            </p:cNvGraphicFramePr>
            <p:nvPr/>
          </p:nvGraphicFramePr>
          <p:xfrm>
            <a:off x="1200" y="1536"/>
            <a:ext cx="2064" cy="740"/>
          </p:xfrm>
          <a:graphic>
            <a:graphicData uri="http://schemas.openxmlformats.org/presentationml/2006/ole">
              <mc:AlternateContent xmlns:mc="http://schemas.openxmlformats.org/markup-compatibility/2006">
                <mc:Choice xmlns:v="urn:schemas-microsoft-com:vml" Requires="v">
                  <p:oleObj spid="_x0000_s42131" name="位图图像" r:id="rId4" imgW="3191320" imgH="1142857" progId="Paint.Picture">
                    <p:embed/>
                  </p:oleObj>
                </mc:Choice>
                <mc:Fallback>
                  <p:oleObj name="位图图像" r:id="rId4" imgW="3191320" imgH="1142857" progId="Paint.Picture">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1536"/>
                          <a:ext cx="2064" cy="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594">
            <a:extLst>
              <a:ext uri="{FF2B5EF4-FFF2-40B4-BE49-F238E27FC236}">
                <a16:creationId xmlns:a16="http://schemas.microsoft.com/office/drawing/2014/main" id="{D1874BDE-6AC2-40BC-A862-4FE524BDF8F6}"/>
              </a:ext>
            </a:extLst>
          </p:cNvPr>
          <p:cNvGrpSpPr>
            <a:grpSpLocks/>
          </p:cNvGrpSpPr>
          <p:nvPr/>
        </p:nvGrpSpPr>
        <p:grpSpPr bwMode="auto">
          <a:xfrm>
            <a:off x="381000" y="4114800"/>
            <a:ext cx="5273675" cy="2408238"/>
            <a:chOff x="240" y="2592"/>
            <a:chExt cx="3322" cy="1517"/>
          </a:xfrm>
        </p:grpSpPr>
        <p:grpSp>
          <p:nvGrpSpPr>
            <p:cNvPr id="42000" name="Group 573">
              <a:extLst>
                <a:ext uri="{FF2B5EF4-FFF2-40B4-BE49-F238E27FC236}">
                  <a16:creationId xmlns:a16="http://schemas.microsoft.com/office/drawing/2014/main" id="{846CAB13-7513-43E6-806C-897D0F29CB2F}"/>
                </a:ext>
              </a:extLst>
            </p:cNvPr>
            <p:cNvGrpSpPr>
              <a:grpSpLocks/>
            </p:cNvGrpSpPr>
            <p:nvPr/>
          </p:nvGrpSpPr>
          <p:grpSpPr bwMode="auto">
            <a:xfrm>
              <a:off x="240" y="2832"/>
              <a:ext cx="3322" cy="1277"/>
              <a:chOff x="912" y="2688"/>
              <a:chExt cx="3322" cy="1277"/>
            </a:xfrm>
          </p:grpSpPr>
          <p:sp>
            <p:nvSpPr>
              <p:cNvPr id="42011" name="Line 452">
                <a:extLst>
                  <a:ext uri="{FF2B5EF4-FFF2-40B4-BE49-F238E27FC236}">
                    <a16:creationId xmlns:a16="http://schemas.microsoft.com/office/drawing/2014/main" id="{8E33F14C-7307-4B96-AA44-7454C710ADB5}"/>
                  </a:ext>
                </a:extLst>
              </p:cNvPr>
              <p:cNvSpPr>
                <a:spLocks noChangeShapeType="1"/>
              </p:cNvSpPr>
              <p:nvPr/>
            </p:nvSpPr>
            <p:spPr bwMode="auto">
              <a:xfrm flipH="1" flipV="1">
                <a:off x="3294" y="2989"/>
                <a:ext cx="0" cy="440"/>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2012" name="Group 572">
                <a:extLst>
                  <a:ext uri="{FF2B5EF4-FFF2-40B4-BE49-F238E27FC236}">
                    <a16:creationId xmlns:a16="http://schemas.microsoft.com/office/drawing/2014/main" id="{EED9D611-1409-4F97-982C-42F1AD2DE247}"/>
                  </a:ext>
                </a:extLst>
              </p:cNvPr>
              <p:cNvGrpSpPr>
                <a:grpSpLocks/>
              </p:cNvGrpSpPr>
              <p:nvPr/>
            </p:nvGrpSpPr>
            <p:grpSpPr bwMode="auto">
              <a:xfrm>
                <a:off x="912" y="2688"/>
                <a:ext cx="3322" cy="1277"/>
                <a:chOff x="912" y="2688"/>
                <a:chExt cx="3322" cy="1277"/>
              </a:xfrm>
            </p:grpSpPr>
            <p:grpSp>
              <p:nvGrpSpPr>
                <p:cNvPr id="42013" name="Group 453">
                  <a:extLst>
                    <a:ext uri="{FF2B5EF4-FFF2-40B4-BE49-F238E27FC236}">
                      <a16:creationId xmlns:a16="http://schemas.microsoft.com/office/drawing/2014/main" id="{09E7141F-19FD-4D10-9B18-5B98607A0E34}"/>
                    </a:ext>
                  </a:extLst>
                </p:cNvPr>
                <p:cNvGrpSpPr>
                  <a:grpSpLocks/>
                </p:cNvGrpSpPr>
                <p:nvPr/>
              </p:nvGrpSpPr>
              <p:grpSpPr bwMode="auto">
                <a:xfrm>
                  <a:off x="3088" y="3262"/>
                  <a:ext cx="214" cy="321"/>
                  <a:chOff x="5662" y="12651"/>
                  <a:chExt cx="256" cy="453"/>
                </a:xfrm>
              </p:grpSpPr>
              <p:grpSp>
                <p:nvGrpSpPr>
                  <p:cNvPr id="42116" name="Group 454">
                    <a:extLst>
                      <a:ext uri="{FF2B5EF4-FFF2-40B4-BE49-F238E27FC236}">
                        <a16:creationId xmlns:a16="http://schemas.microsoft.com/office/drawing/2014/main" id="{2E44CEF1-0C83-4E31-91F1-BDFA6061E7A2}"/>
                      </a:ext>
                    </a:extLst>
                  </p:cNvPr>
                  <p:cNvGrpSpPr>
                    <a:grpSpLocks/>
                  </p:cNvGrpSpPr>
                  <p:nvPr/>
                </p:nvGrpSpPr>
                <p:grpSpPr bwMode="auto">
                  <a:xfrm>
                    <a:off x="5662" y="12651"/>
                    <a:ext cx="142" cy="228"/>
                    <a:chOff x="5662" y="12651"/>
                    <a:chExt cx="142" cy="228"/>
                  </a:xfrm>
                </p:grpSpPr>
                <p:grpSp>
                  <p:nvGrpSpPr>
                    <p:cNvPr id="42122" name="Group 455">
                      <a:extLst>
                        <a:ext uri="{FF2B5EF4-FFF2-40B4-BE49-F238E27FC236}">
                          <a16:creationId xmlns:a16="http://schemas.microsoft.com/office/drawing/2014/main" id="{943FB12D-4AFA-4363-B38B-9177FE5AC45B}"/>
                        </a:ext>
                      </a:extLst>
                    </p:cNvPr>
                    <p:cNvGrpSpPr>
                      <a:grpSpLocks/>
                    </p:cNvGrpSpPr>
                    <p:nvPr/>
                  </p:nvGrpSpPr>
                  <p:grpSpPr bwMode="auto">
                    <a:xfrm>
                      <a:off x="5662" y="12651"/>
                      <a:ext cx="118" cy="162"/>
                      <a:chOff x="5662" y="12651"/>
                      <a:chExt cx="146" cy="252"/>
                    </a:xfrm>
                  </p:grpSpPr>
                  <p:sp>
                    <p:nvSpPr>
                      <p:cNvPr id="42125" name="Line 456">
                        <a:extLst>
                          <a:ext uri="{FF2B5EF4-FFF2-40B4-BE49-F238E27FC236}">
                            <a16:creationId xmlns:a16="http://schemas.microsoft.com/office/drawing/2014/main" id="{7EF6B93F-DCB7-40BE-ACC7-0355BB3ED295}"/>
                          </a:ext>
                        </a:extLst>
                      </p:cNvPr>
                      <p:cNvSpPr>
                        <a:spLocks noChangeShapeType="1"/>
                      </p:cNvSpPr>
                      <p:nvPr/>
                    </p:nvSpPr>
                    <p:spPr bwMode="auto">
                      <a:xfrm flipH="1">
                        <a:off x="5662" y="12675"/>
                        <a:ext cx="102" cy="12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6" name="Line 457">
                        <a:extLst>
                          <a:ext uri="{FF2B5EF4-FFF2-40B4-BE49-F238E27FC236}">
                            <a16:creationId xmlns:a16="http://schemas.microsoft.com/office/drawing/2014/main" id="{2AE676B6-AA50-481D-9C47-329F625F7FAB}"/>
                          </a:ext>
                        </a:extLst>
                      </p:cNvPr>
                      <p:cNvSpPr>
                        <a:spLocks noChangeShapeType="1"/>
                      </p:cNvSpPr>
                      <p:nvPr/>
                    </p:nvSpPr>
                    <p:spPr bwMode="auto">
                      <a:xfrm flipH="1">
                        <a:off x="5676" y="12651"/>
                        <a:ext cx="66" cy="8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7" name="Line 458">
                        <a:extLst>
                          <a:ext uri="{FF2B5EF4-FFF2-40B4-BE49-F238E27FC236}">
                            <a16:creationId xmlns:a16="http://schemas.microsoft.com/office/drawing/2014/main" id="{BFD60D06-633D-4C91-9A14-3E5E828E9C48}"/>
                          </a:ext>
                        </a:extLst>
                      </p:cNvPr>
                      <p:cNvSpPr>
                        <a:spLocks noChangeShapeType="1"/>
                      </p:cNvSpPr>
                      <p:nvPr/>
                    </p:nvSpPr>
                    <p:spPr bwMode="auto">
                      <a:xfrm flipH="1">
                        <a:off x="5670" y="12729"/>
                        <a:ext cx="102" cy="12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8" name="Line 459">
                        <a:extLst>
                          <a:ext uri="{FF2B5EF4-FFF2-40B4-BE49-F238E27FC236}">
                            <a16:creationId xmlns:a16="http://schemas.microsoft.com/office/drawing/2014/main" id="{089EEB8B-9C14-4238-895D-194D385EF737}"/>
                          </a:ext>
                        </a:extLst>
                      </p:cNvPr>
                      <p:cNvSpPr>
                        <a:spLocks noChangeShapeType="1"/>
                      </p:cNvSpPr>
                      <p:nvPr/>
                    </p:nvSpPr>
                    <p:spPr bwMode="auto">
                      <a:xfrm flipH="1">
                        <a:off x="5684" y="12774"/>
                        <a:ext cx="102" cy="12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9" name="Line 460">
                        <a:extLst>
                          <a:ext uri="{FF2B5EF4-FFF2-40B4-BE49-F238E27FC236}">
                            <a16:creationId xmlns:a16="http://schemas.microsoft.com/office/drawing/2014/main" id="{DA1C8302-E288-40AD-B72C-647409137901}"/>
                          </a:ext>
                        </a:extLst>
                      </p:cNvPr>
                      <p:cNvSpPr>
                        <a:spLocks noChangeShapeType="1"/>
                      </p:cNvSpPr>
                      <p:nvPr/>
                    </p:nvSpPr>
                    <p:spPr bwMode="auto">
                      <a:xfrm flipH="1">
                        <a:off x="5736" y="12804"/>
                        <a:ext cx="72" cy="9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123" name="Line 461">
                      <a:extLst>
                        <a:ext uri="{FF2B5EF4-FFF2-40B4-BE49-F238E27FC236}">
                          <a16:creationId xmlns:a16="http://schemas.microsoft.com/office/drawing/2014/main" id="{BDEEC53C-A243-4E51-965F-752D10997985}"/>
                        </a:ext>
                      </a:extLst>
                    </p:cNvPr>
                    <p:cNvSpPr>
                      <a:spLocks noChangeShapeType="1"/>
                    </p:cNvSpPr>
                    <p:nvPr/>
                  </p:nvSpPr>
                  <p:spPr bwMode="auto">
                    <a:xfrm flipH="1">
                      <a:off x="5684" y="12780"/>
                      <a:ext cx="106" cy="9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4" name="Line 462">
                      <a:extLst>
                        <a:ext uri="{FF2B5EF4-FFF2-40B4-BE49-F238E27FC236}">
                          <a16:creationId xmlns:a16="http://schemas.microsoft.com/office/drawing/2014/main" id="{49AD1C3A-1405-44E7-A311-D178C83CB285}"/>
                        </a:ext>
                      </a:extLst>
                    </p:cNvPr>
                    <p:cNvSpPr>
                      <a:spLocks noChangeShapeType="1"/>
                    </p:cNvSpPr>
                    <p:nvPr/>
                  </p:nvSpPr>
                  <p:spPr bwMode="auto">
                    <a:xfrm flipH="1">
                      <a:off x="5774" y="12834"/>
                      <a:ext cx="30"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117" name="Group 463">
                    <a:extLst>
                      <a:ext uri="{FF2B5EF4-FFF2-40B4-BE49-F238E27FC236}">
                        <a16:creationId xmlns:a16="http://schemas.microsoft.com/office/drawing/2014/main" id="{68A5A721-1351-42D9-9AD5-B940D826A3BD}"/>
                      </a:ext>
                    </a:extLst>
                  </p:cNvPr>
                  <p:cNvGrpSpPr>
                    <a:grpSpLocks/>
                  </p:cNvGrpSpPr>
                  <p:nvPr/>
                </p:nvGrpSpPr>
                <p:grpSpPr bwMode="auto">
                  <a:xfrm>
                    <a:off x="5842" y="12885"/>
                    <a:ext cx="76" cy="219"/>
                    <a:chOff x="5842" y="12885"/>
                    <a:chExt cx="76" cy="219"/>
                  </a:xfrm>
                </p:grpSpPr>
                <p:sp>
                  <p:nvSpPr>
                    <p:cNvPr id="42118" name="Line 464">
                      <a:extLst>
                        <a:ext uri="{FF2B5EF4-FFF2-40B4-BE49-F238E27FC236}">
                          <a16:creationId xmlns:a16="http://schemas.microsoft.com/office/drawing/2014/main" id="{B84500DE-CC65-4253-AEC7-FF775A42C4C1}"/>
                        </a:ext>
                      </a:extLst>
                    </p:cNvPr>
                    <p:cNvSpPr>
                      <a:spLocks noChangeShapeType="1"/>
                    </p:cNvSpPr>
                    <p:nvPr/>
                  </p:nvSpPr>
                  <p:spPr bwMode="auto">
                    <a:xfrm>
                      <a:off x="5918" y="12885"/>
                      <a:ext cx="0" cy="2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9" name="Line 465">
                      <a:extLst>
                        <a:ext uri="{FF2B5EF4-FFF2-40B4-BE49-F238E27FC236}">
                          <a16:creationId xmlns:a16="http://schemas.microsoft.com/office/drawing/2014/main" id="{CCA3997D-F0FB-493C-978F-6D945651ED75}"/>
                        </a:ext>
                      </a:extLst>
                    </p:cNvPr>
                    <p:cNvSpPr>
                      <a:spLocks noChangeShapeType="1"/>
                    </p:cNvSpPr>
                    <p:nvPr/>
                  </p:nvSpPr>
                  <p:spPr bwMode="auto">
                    <a:xfrm flipH="1">
                      <a:off x="5842" y="12894"/>
                      <a:ext cx="46" cy="3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0" name="Line 466">
                      <a:extLst>
                        <a:ext uri="{FF2B5EF4-FFF2-40B4-BE49-F238E27FC236}">
                          <a16:creationId xmlns:a16="http://schemas.microsoft.com/office/drawing/2014/main" id="{C7A19F0B-93A3-42B4-AD85-DE93F9ED5377}"/>
                        </a:ext>
                      </a:extLst>
                    </p:cNvPr>
                    <p:cNvSpPr>
                      <a:spLocks noChangeShapeType="1"/>
                    </p:cNvSpPr>
                    <p:nvPr/>
                  </p:nvSpPr>
                  <p:spPr bwMode="auto">
                    <a:xfrm flipH="1">
                      <a:off x="5858" y="12924"/>
                      <a:ext cx="52" cy="6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1" name="Line 467">
                      <a:extLst>
                        <a:ext uri="{FF2B5EF4-FFF2-40B4-BE49-F238E27FC236}">
                          <a16:creationId xmlns:a16="http://schemas.microsoft.com/office/drawing/2014/main" id="{19360DFE-025A-41F3-B26D-BE1E633767A2}"/>
                        </a:ext>
                      </a:extLst>
                    </p:cNvPr>
                    <p:cNvSpPr>
                      <a:spLocks noChangeShapeType="1"/>
                    </p:cNvSpPr>
                    <p:nvPr/>
                  </p:nvSpPr>
                  <p:spPr bwMode="auto">
                    <a:xfrm flipH="1">
                      <a:off x="5894" y="12984"/>
                      <a:ext cx="16"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2014" name="Group 571">
                  <a:extLst>
                    <a:ext uri="{FF2B5EF4-FFF2-40B4-BE49-F238E27FC236}">
                      <a16:creationId xmlns:a16="http://schemas.microsoft.com/office/drawing/2014/main" id="{D5BC839F-279D-4B77-A016-13B85554A6EE}"/>
                    </a:ext>
                  </a:extLst>
                </p:cNvPr>
                <p:cNvGrpSpPr>
                  <a:grpSpLocks/>
                </p:cNvGrpSpPr>
                <p:nvPr/>
              </p:nvGrpSpPr>
              <p:grpSpPr bwMode="auto">
                <a:xfrm>
                  <a:off x="912" y="2688"/>
                  <a:ext cx="3322" cy="1277"/>
                  <a:chOff x="912" y="2688"/>
                  <a:chExt cx="3322" cy="1277"/>
                </a:xfrm>
              </p:grpSpPr>
              <p:grpSp>
                <p:nvGrpSpPr>
                  <p:cNvPr id="42015" name="Group 540">
                    <a:extLst>
                      <a:ext uri="{FF2B5EF4-FFF2-40B4-BE49-F238E27FC236}">
                        <a16:creationId xmlns:a16="http://schemas.microsoft.com/office/drawing/2014/main" id="{6592DCEA-840B-4BA4-8C1F-A910D03FB17C}"/>
                      </a:ext>
                    </a:extLst>
                  </p:cNvPr>
                  <p:cNvGrpSpPr>
                    <a:grpSpLocks/>
                  </p:cNvGrpSpPr>
                  <p:nvPr/>
                </p:nvGrpSpPr>
                <p:grpSpPr bwMode="auto">
                  <a:xfrm>
                    <a:off x="1420" y="2971"/>
                    <a:ext cx="238" cy="495"/>
                    <a:chOff x="3066" y="10676"/>
                    <a:chExt cx="369" cy="858"/>
                  </a:xfrm>
                </p:grpSpPr>
                <p:sp>
                  <p:nvSpPr>
                    <p:cNvPr id="42114" name="Line 541">
                      <a:extLst>
                        <a:ext uri="{FF2B5EF4-FFF2-40B4-BE49-F238E27FC236}">
                          <a16:creationId xmlns:a16="http://schemas.microsoft.com/office/drawing/2014/main" id="{260FEF14-2CAE-40F3-B1CD-881FAE1A0AEC}"/>
                        </a:ext>
                      </a:extLst>
                    </p:cNvPr>
                    <p:cNvSpPr>
                      <a:spLocks noChangeShapeType="1"/>
                    </p:cNvSpPr>
                    <p:nvPr/>
                  </p:nvSpPr>
                  <p:spPr bwMode="auto">
                    <a:xfrm flipV="1">
                      <a:off x="3066" y="10722"/>
                      <a:ext cx="1" cy="812"/>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5" name="Freeform 542">
                      <a:extLst>
                        <a:ext uri="{FF2B5EF4-FFF2-40B4-BE49-F238E27FC236}">
                          <a16:creationId xmlns:a16="http://schemas.microsoft.com/office/drawing/2014/main" id="{776D0A2F-B46B-4E49-B068-68D2B0662932}"/>
                        </a:ext>
                      </a:extLst>
                    </p:cNvPr>
                    <p:cNvSpPr>
                      <a:spLocks/>
                    </p:cNvSpPr>
                    <p:nvPr/>
                  </p:nvSpPr>
                  <p:spPr bwMode="auto">
                    <a:xfrm>
                      <a:off x="3073" y="10676"/>
                      <a:ext cx="362" cy="752"/>
                    </a:xfrm>
                    <a:custGeom>
                      <a:avLst/>
                      <a:gdLst>
                        <a:gd name="T0" fmla="*/ 362 w 362"/>
                        <a:gd name="T1" fmla="*/ 752 h 752"/>
                        <a:gd name="T2" fmla="*/ 0 w 362"/>
                        <a:gd name="T3" fmla="*/ 752 h 752"/>
                        <a:gd name="T4" fmla="*/ 0 w 362"/>
                        <a:gd name="T5" fmla="*/ 46 h 752"/>
                        <a:gd name="T6" fmla="*/ 28 w 362"/>
                        <a:gd name="T7" fmla="*/ 18 h 752"/>
                        <a:gd name="T8" fmla="*/ 57 w 362"/>
                        <a:gd name="T9" fmla="*/ 0 h 752"/>
                        <a:gd name="T10" fmla="*/ 71 w 362"/>
                        <a:gd name="T11" fmla="*/ 0 h 752"/>
                        <a:gd name="T12" fmla="*/ 85 w 362"/>
                        <a:gd name="T13" fmla="*/ 0 h 752"/>
                        <a:gd name="T14" fmla="*/ 131 w 362"/>
                        <a:gd name="T15" fmla="*/ 46 h 752"/>
                        <a:gd name="T16" fmla="*/ 160 w 362"/>
                        <a:gd name="T17" fmla="*/ 99 h 752"/>
                        <a:gd name="T18" fmla="*/ 188 w 362"/>
                        <a:gd name="T19" fmla="*/ 152 h 752"/>
                        <a:gd name="T20" fmla="*/ 217 w 362"/>
                        <a:gd name="T21" fmla="*/ 233 h 752"/>
                        <a:gd name="T22" fmla="*/ 263 w 362"/>
                        <a:gd name="T23" fmla="*/ 378 h 752"/>
                        <a:gd name="T24" fmla="*/ 313 w 362"/>
                        <a:gd name="T25" fmla="*/ 558 h 752"/>
                        <a:gd name="T26" fmla="*/ 362 w 362"/>
                        <a:gd name="T27" fmla="*/ 752 h 7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2"/>
                        <a:gd name="T43" fmla="*/ 0 h 752"/>
                        <a:gd name="T44" fmla="*/ 362 w 362"/>
                        <a:gd name="T45" fmla="*/ 752 h 7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2" h="752">
                          <a:moveTo>
                            <a:pt x="362" y="752"/>
                          </a:moveTo>
                          <a:lnTo>
                            <a:pt x="0" y="752"/>
                          </a:lnTo>
                          <a:lnTo>
                            <a:pt x="0" y="46"/>
                          </a:lnTo>
                          <a:lnTo>
                            <a:pt x="28" y="18"/>
                          </a:lnTo>
                          <a:lnTo>
                            <a:pt x="57" y="0"/>
                          </a:lnTo>
                          <a:lnTo>
                            <a:pt x="71" y="0"/>
                          </a:lnTo>
                          <a:lnTo>
                            <a:pt x="85" y="0"/>
                          </a:lnTo>
                          <a:lnTo>
                            <a:pt x="131" y="46"/>
                          </a:lnTo>
                          <a:lnTo>
                            <a:pt x="160" y="99"/>
                          </a:lnTo>
                          <a:lnTo>
                            <a:pt x="188" y="152"/>
                          </a:lnTo>
                          <a:lnTo>
                            <a:pt x="217" y="233"/>
                          </a:lnTo>
                          <a:lnTo>
                            <a:pt x="263" y="378"/>
                          </a:lnTo>
                          <a:lnTo>
                            <a:pt x="313" y="558"/>
                          </a:lnTo>
                          <a:lnTo>
                            <a:pt x="362" y="752"/>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2016" name="Group 570">
                    <a:extLst>
                      <a:ext uri="{FF2B5EF4-FFF2-40B4-BE49-F238E27FC236}">
                        <a16:creationId xmlns:a16="http://schemas.microsoft.com/office/drawing/2014/main" id="{11C2675B-B3E6-43C3-992E-1CA10535EDC4}"/>
                      </a:ext>
                    </a:extLst>
                  </p:cNvPr>
                  <p:cNvGrpSpPr>
                    <a:grpSpLocks/>
                  </p:cNvGrpSpPr>
                  <p:nvPr/>
                </p:nvGrpSpPr>
                <p:grpSpPr bwMode="auto">
                  <a:xfrm>
                    <a:off x="912" y="2688"/>
                    <a:ext cx="3322" cy="1277"/>
                    <a:chOff x="912" y="2688"/>
                    <a:chExt cx="3322" cy="1277"/>
                  </a:xfrm>
                </p:grpSpPr>
                <p:grpSp>
                  <p:nvGrpSpPr>
                    <p:cNvPr id="42017" name="Group 569">
                      <a:extLst>
                        <a:ext uri="{FF2B5EF4-FFF2-40B4-BE49-F238E27FC236}">
                          <a16:creationId xmlns:a16="http://schemas.microsoft.com/office/drawing/2014/main" id="{CE9C6A87-2990-4790-81A7-B72C8C258363}"/>
                        </a:ext>
                      </a:extLst>
                    </p:cNvPr>
                    <p:cNvGrpSpPr>
                      <a:grpSpLocks/>
                    </p:cNvGrpSpPr>
                    <p:nvPr/>
                  </p:nvGrpSpPr>
                  <p:grpSpPr bwMode="auto">
                    <a:xfrm>
                      <a:off x="912" y="2688"/>
                      <a:ext cx="3322" cy="1277"/>
                      <a:chOff x="912" y="2688"/>
                      <a:chExt cx="3322" cy="1277"/>
                    </a:xfrm>
                  </p:grpSpPr>
                  <p:grpSp>
                    <p:nvGrpSpPr>
                      <p:cNvPr id="42044" name="Group 498">
                        <a:extLst>
                          <a:ext uri="{FF2B5EF4-FFF2-40B4-BE49-F238E27FC236}">
                            <a16:creationId xmlns:a16="http://schemas.microsoft.com/office/drawing/2014/main" id="{3B907B7E-8182-4079-8889-7403EB22927E}"/>
                          </a:ext>
                        </a:extLst>
                      </p:cNvPr>
                      <p:cNvGrpSpPr>
                        <a:grpSpLocks/>
                      </p:cNvGrpSpPr>
                      <p:nvPr/>
                    </p:nvGrpSpPr>
                    <p:grpSpPr bwMode="auto">
                      <a:xfrm>
                        <a:off x="912" y="2688"/>
                        <a:ext cx="3322" cy="1277"/>
                        <a:chOff x="1860" y="4098"/>
                        <a:chExt cx="5141" cy="2217"/>
                      </a:xfrm>
                    </p:grpSpPr>
                    <p:grpSp>
                      <p:nvGrpSpPr>
                        <p:cNvPr id="42073" name="Group 499">
                          <a:extLst>
                            <a:ext uri="{FF2B5EF4-FFF2-40B4-BE49-F238E27FC236}">
                              <a16:creationId xmlns:a16="http://schemas.microsoft.com/office/drawing/2014/main" id="{61B1D639-F86F-42FB-9C04-A87FF03EDEA7}"/>
                            </a:ext>
                          </a:extLst>
                        </p:cNvPr>
                        <p:cNvGrpSpPr>
                          <a:grpSpLocks/>
                        </p:cNvGrpSpPr>
                        <p:nvPr/>
                      </p:nvGrpSpPr>
                      <p:grpSpPr bwMode="auto">
                        <a:xfrm>
                          <a:off x="2004" y="4686"/>
                          <a:ext cx="348" cy="1185"/>
                          <a:chOff x="2440" y="10782"/>
                          <a:chExt cx="348" cy="1185"/>
                        </a:xfrm>
                      </p:grpSpPr>
                      <p:sp>
                        <p:nvSpPr>
                          <p:cNvPr id="42112" name="Freeform 500">
                            <a:extLst>
                              <a:ext uri="{FF2B5EF4-FFF2-40B4-BE49-F238E27FC236}">
                                <a16:creationId xmlns:a16="http://schemas.microsoft.com/office/drawing/2014/main" id="{08658739-C31A-4E4A-AA09-90DCD2447DD7}"/>
                              </a:ext>
                            </a:extLst>
                          </p:cNvPr>
                          <p:cNvSpPr>
                            <a:spLocks/>
                          </p:cNvSpPr>
                          <p:nvPr/>
                        </p:nvSpPr>
                        <p:spPr bwMode="auto">
                          <a:xfrm>
                            <a:off x="2440" y="10782"/>
                            <a:ext cx="181" cy="646"/>
                          </a:xfrm>
                          <a:custGeom>
                            <a:avLst/>
                            <a:gdLst>
                              <a:gd name="T0" fmla="*/ 0 w 181"/>
                              <a:gd name="T1" fmla="*/ 646 h 646"/>
                              <a:gd name="T2" fmla="*/ 174 w 181"/>
                              <a:gd name="T3" fmla="*/ 646 h 646"/>
                              <a:gd name="T4" fmla="*/ 181 w 181"/>
                              <a:gd name="T5" fmla="*/ 646 h 646"/>
                              <a:gd name="T6" fmla="*/ 174 w 181"/>
                              <a:gd name="T7" fmla="*/ 617 h 646"/>
                              <a:gd name="T8" fmla="*/ 167 w 181"/>
                              <a:gd name="T9" fmla="*/ 586 h 646"/>
                              <a:gd name="T10" fmla="*/ 160 w 181"/>
                              <a:gd name="T11" fmla="*/ 547 h 646"/>
                              <a:gd name="T12" fmla="*/ 146 w 181"/>
                              <a:gd name="T13" fmla="*/ 512 h 646"/>
                              <a:gd name="T14" fmla="*/ 139 w 181"/>
                              <a:gd name="T15" fmla="*/ 480 h 646"/>
                              <a:gd name="T16" fmla="*/ 121 w 181"/>
                              <a:gd name="T17" fmla="*/ 406 h 646"/>
                              <a:gd name="T18" fmla="*/ 92 w 181"/>
                              <a:gd name="T19" fmla="*/ 286 h 646"/>
                              <a:gd name="T20" fmla="*/ 68 w 181"/>
                              <a:gd name="T21" fmla="*/ 198 h 646"/>
                              <a:gd name="T22" fmla="*/ 39 w 181"/>
                              <a:gd name="T23" fmla="*/ 106 h 646"/>
                              <a:gd name="T24" fmla="*/ 0 w 181"/>
                              <a:gd name="T25" fmla="*/ 0 h 646"/>
                              <a:gd name="T26" fmla="*/ 0 w 181"/>
                              <a:gd name="T27" fmla="*/ 646 h 6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1"/>
                              <a:gd name="T43" fmla="*/ 0 h 646"/>
                              <a:gd name="T44" fmla="*/ 181 w 181"/>
                              <a:gd name="T45" fmla="*/ 646 h 6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1" h="646">
                                <a:moveTo>
                                  <a:pt x="0" y="646"/>
                                </a:moveTo>
                                <a:lnTo>
                                  <a:pt x="174" y="646"/>
                                </a:lnTo>
                                <a:lnTo>
                                  <a:pt x="181" y="646"/>
                                </a:lnTo>
                                <a:lnTo>
                                  <a:pt x="174" y="617"/>
                                </a:lnTo>
                                <a:lnTo>
                                  <a:pt x="167" y="586"/>
                                </a:lnTo>
                                <a:lnTo>
                                  <a:pt x="160" y="547"/>
                                </a:lnTo>
                                <a:lnTo>
                                  <a:pt x="146" y="512"/>
                                </a:lnTo>
                                <a:lnTo>
                                  <a:pt x="139" y="480"/>
                                </a:lnTo>
                                <a:lnTo>
                                  <a:pt x="121" y="406"/>
                                </a:lnTo>
                                <a:lnTo>
                                  <a:pt x="92" y="286"/>
                                </a:lnTo>
                                <a:lnTo>
                                  <a:pt x="68" y="198"/>
                                </a:lnTo>
                                <a:lnTo>
                                  <a:pt x="39" y="106"/>
                                </a:lnTo>
                                <a:lnTo>
                                  <a:pt x="0" y="0"/>
                                </a:lnTo>
                                <a:lnTo>
                                  <a:pt x="0" y="646"/>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113" name="Freeform 501">
                            <a:extLst>
                              <a:ext uri="{FF2B5EF4-FFF2-40B4-BE49-F238E27FC236}">
                                <a16:creationId xmlns:a16="http://schemas.microsoft.com/office/drawing/2014/main" id="{741993BB-893C-41EA-900F-316D5CEAE4AC}"/>
                              </a:ext>
                            </a:extLst>
                          </p:cNvPr>
                          <p:cNvSpPr>
                            <a:spLocks/>
                          </p:cNvSpPr>
                          <p:nvPr/>
                        </p:nvSpPr>
                        <p:spPr bwMode="auto">
                          <a:xfrm>
                            <a:off x="2643" y="11428"/>
                            <a:ext cx="145" cy="539"/>
                          </a:xfrm>
                          <a:custGeom>
                            <a:avLst/>
                            <a:gdLst>
                              <a:gd name="T0" fmla="*/ 145 w 145"/>
                              <a:gd name="T1" fmla="*/ 539 h 539"/>
                              <a:gd name="T2" fmla="*/ 145 w 145"/>
                              <a:gd name="T3" fmla="*/ 0 h 539"/>
                              <a:gd name="T4" fmla="*/ 0 w 145"/>
                              <a:gd name="T5" fmla="*/ 0 h 539"/>
                              <a:gd name="T6" fmla="*/ 21 w 145"/>
                              <a:gd name="T7" fmla="*/ 106 h 539"/>
                              <a:gd name="T8" fmla="*/ 49 w 145"/>
                              <a:gd name="T9" fmla="*/ 194 h 539"/>
                              <a:gd name="T10" fmla="*/ 60 w 145"/>
                              <a:gd name="T11" fmla="*/ 271 h 539"/>
                              <a:gd name="T12" fmla="*/ 89 w 145"/>
                              <a:gd name="T13" fmla="*/ 374 h 539"/>
                              <a:gd name="T14" fmla="*/ 145 w 145"/>
                              <a:gd name="T15" fmla="*/ 539 h 539"/>
                              <a:gd name="T16" fmla="*/ 0 60000 65536"/>
                              <a:gd name="T17" fmla="*/ 0 60000 65536"/>
                              <a:gd name="T18" fmla="*/ 0 60000 65536"/>
                              <a:gd name="T19" fmla="*/ 0 60000 65536"/>
                              <a:gd name="T20" fmla="*/ 0 60000 65536"/>
                              <a:gd name="T21" fmla="*/ 0 60000 65536"/>
                              <a:gd name="T22" fmla="*/ 0 60000 65536"/>
                              <a:gd name="T23" fmla="*/ 0 60000 65536"/>
                              <a:gd name="T24" fmla="*/ 0 w 145"/>
                              <a:gd name="T25" fmla="*/ 0 h 539"/>
                              <a:gd name="T26" fmla="*/ 145 w 145"/>
                              <a:gd name="T27" fmla="*/ 539 h 5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 h="539">
                                <a:moveTo>
                                  <a:pt x="145" y="539"/>
                                </a:moveTo>
                                <a:lnTo>
                                  <a:pt x="145" y="0"/>
                                </a:lnTo>
                                <a:lnTo>
                                  <a:pt x="0" y="0"/>
                                </a:lnTo>
                                <a:lnTo>
                                  <a:pt x="21" y="106"/>
                                </a:lnTo>
                                <a:lnTo>
                                  <a:pt x="49" y="194"/>
                                </a:lnTo>
                                <a:lnTo>
                                  <a:pt x="60" y="271"/>
                                </a:lnTo>
                                <a:lnTo>
                                  <a:pt x="89" y="374"/>
                                </a:lnTo>
                                <a:lnTo>
                                  <a:pt x="145" y="539"/>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2074" name="Group 502">
                          <a:extLst>
                            <a:ext uri="{FF2B5EF4-FFF2-40B4-BE49-F238E27FC236}">
                              <a16:creationId xmlns:a16="http://schemas.microsoft.com/office/drawing/2014/main" id="{3FE8B04A-C79F-4D36-A930-CFAD8EE27402}"/>
                            </a:ext>
                          </a:extLst>
                        </p:cNvPr>
                        <p:cNvGrpSpPr>
                          <a:grpSpLocks/>
                        </p:cNvGrpSpPr>
                        <p:nvPr/>
                      </p:nvGrpSpPr>
                      <p:grpSpPr bwMode="auto">
                        <a:xfrm>
                          <a:off x="2333" y="4607"/>
                          <a:ext cx="223" cy="1252"/>
                          <a:chOff x="2796" y="10715"/>
                          <a:chExt cx="223" cy="1252"/>
                        </a:xfrm>
                      </p:grpSpPr>
                      <p:sp>
                        <p:nvSpPr>
                          <p:cNvPr id="42110" name="Line 503">
                            <a:extLst>
                              <a:ext uri="{FF2B5EF4-FFF2-40B4-BE49-F238E27FC236}">
                                <a16:creationId xmlns:a16="http://schemas.microsoft.com/office/drawing/2014/main" id="{29078EA0-6194-48BF-9CDB-A4A5C57CEDA0}"/>
                              </a:ext>
                            </a:extLst>
                          </p:cNvPr>
                          <p:cNvSpPr>
                            <a:spLocks noChangeShapeType="1"/>
                          </p:cNvSpPr>
                          <p:nvPr/>
                        </p:nvSpPr>
                        <p:spPr bwMode="auto">
                          <a:xfrm flipV="1">
                            <a:off x="2796" y="10715"/>
                            <a:ext cx="1" cy="1252"/>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1" name="Freeform 504">
                            <a:extLst>
                              <a:ext uri="{FF2B5EF4-FFF2-40B4-BE49-F238E27FC236}">
                                <a16:creationId xmlns:a16="http://schemas.microsoft.com/office/drawing/2014/main" id="{4D1E395F-1781-4B1B-AA07-5D8CA215C2AB}"/>
                              </a:ext>
                            </a:extLst>
                          </p:cNvPr>
                          <p:cNvSpPr>
                            <a:spLocks/>
                          </p:cNvSpPr>
                          <p:nvPr/>
                        </p:nvSpPr>
                        <p:spPr bwMode="auto">
                          <a:xfrm>
                            <a:off x="2803" y="10715"/>
                            <a:ext cx="216" cy="713"/>
                          </a:xfrm>
                          <a:custGeom>
                            <a:avLst/>
                            <a:gdLst>
                              <a:gd name="T0" fmla="*/ 216 w 216"/>
                              <a:gd name="T1" fmla="*/ 713 h 713"/>
                              <a:gd name="T2" fmla="*/ 0 w 216"/>
                              <a:gd name="T3" fmla="*/ 713 h 713"/>
                              <a:gd name="T4" fmla="*/ 0 w 216"/>
                              <a:gd name="T5" fmla="*/ 0 h 713"/>
                              <a:gd name="T6" fmla="*/ 28 w 216"/>
                              <a:gd name="T7" fmla="*/ 46 h 713"/>
                              <a:gd name="T8" fmla="*/ 56 w 216"/>
                              <a:gd name="T9" fmla="*/ 106 h 713"/>
                              <a:gd name="T10" fmla="*/ 81 w 216"/>
                              <a:gd name="T11" fmla="*/ 173 h 713"/>
                              <a:gd name="T12" fmla="*/ 96 w 216"/>
                              <a:gd name="T13" fmla="*/ 233 h 713"/>
                              <a:gd name="T14" fmla="*/ 124 w 216"/>
                              <a:gd name="T15" fmla="*/ 325 h 713"/>
                              <a:gd name="T16" fmla="*/ 163 w 216"/>
                              <a:gd name="T17" fmla="*/ 473 h 713"/>
                              <a:gd name="T18" fmla="*/ 216 w 216"/>
                              <a:gd name="T19" fmla="*/ 713 h 7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
                              <a:gd name="T31" fmla="*/ 0 h 713"/>
                              <a:gd name="T32" fmla="*/ 216 w 216"/>
                              <a:gd name="T33" fmla="*/ 713 h 7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 h="713">
                                <a:moveTo>
                                  <a:pt x="216" y="713"/>
                                </a:moveTo>
                                <a:lnTo>
                                  <a:pt x="0" y="713"/>
                                </a:lnTo>
                                <a:lnTo>
                                  <a:pt x="0" y="0"/>
                                </a:lnTo>
                                <a:lnTo>
                                  <a:pt x="28" y="46"/>
                                </a:lnTo>
                                <a:lnTo>
                                  <a:pt x="56" y="106"/>
                                </a:lnTo>
                                <a:lnTo>
                                  <a:pt x="81" y="173"/>
                                </a:lnTo>
                                <a:lnTo>
                                  <a:pt x="96" y="233"/>
                                </a:lnTo>
                                <a:lnTo>
                                  <a:pt x="124" y="325"/>
                                </a:lnTo>
                                <a:lnTo>
                                  <a:pt x="163" y="473"/>
                                </a:lnTo>
                                <a:lnTo>
                                  <a:pt x="216" y="713"/>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2075" name="Group 505">
                          <a:extLst>
                            <a:ext uri="{FF2B5EF4-FFF2-40B4-BE49-F238E27FC236}">
                              <a16:creationId xmlns:a16="http://schemas.microsoft.com/office/drawing/2014/main" id="{044F9B23-91BE-471E-B16F-481C11E7CC86}"/>
                            </a:ext>
                          </a:extLst>
                        </p:cNvPr>
                        <p:cNvGrpSpPr>
                          <a:grpSpLocks/>
                        </p:cNvGrpSpPr>
                        <p:nvPr/>
                      </p:nvGrpSpPr>
                      <p:grpSpPr bwMode="auto">
                        <a:xfrm>
                          <a:off x="3014" y="4590"/>
                          <a:ext cx="2322" cy="759"/>
                          <a:chOff x="3434" y="12132"/>
                          <a:chExt cx="2322" cy="759"/>
                        </a:xfrm>
                      </p:grpSpPr>
                      <p:grpSp>
                        <p:nvGrpSpPr>
                          <p:cNvPr id="42097" name="Group 506">
                            <a:extLst>
                              <a:ext uri="{FF2B5EF4-FFF2-40B4-BE49-F238E27FC236}">
                                <a16:creationId xmlns:a16="http://schemas.microsoft.com/office/drawing/2014/main" id="{6971C68C-5FEF-4CA3-AC78-30FC7B718E95}"/>
                              </a:ext>
                            </a:extLst>
                          </p:cNvPr>
                          <p:cNvGrpSpPr>
                            <a:grpSpLocks/>
                          </p:cNvGrpSpPr>
                          <p:nvPr/>
                        </p:nvGrpSpPr>
                        <p:grpSpPr bwMode="auto">
                          <a:xfrm>
                            <a:off x="3434" y="12132"/>
                            <a:ext cx="2322" cy="759"/>
                            <a:chOff x="3435" y="10676"/>
                            <a:chExt cx="2322" cy="759"/>
                          </a:xfrm>
                        </p:grpSpPr>
                        <p:grpSp>
                          <p:nvGrpSpPr>
                            <p:cNvPr id="42100" name="Group 507">
                              <a:extLst>
                                <a:ext uri="{FF2B5EF4-FFF2-40B4-BE49-F238E27FC236}">
                                  <a16:creationId xmlns:a16="http://schemas.microsoft.com/office/drawing/2014/main" id="{931E10C3-DB90-42F3-931F-90EADA4CC569}"/>
                                </a:ext>
                              </a:extLst>
                            </p:cNvPr>
                            <p:cNvGrpSpPr>
                              <a:grpSpLocks/>
                            </p:cNvGrpSpPr>
                            <p:nvPr/>
                          </p:nvGrpSpPr>
                          <p:grpSpPr bwMode="auto">
                            <a:xfrm>
                              <a:off x="3435" y="10676"/>
                              <a:ext cx="395" cy="752"/>
                              <a:chOff x="3435" y="10676"/>
                              <a:chExt cx="395" cy="752"/>
                            </a:xfrm>
                          </p:grpSpPr>
                          <p:sp>
                            <p:nvSpPr>
                              <p:cNvPr id="42108" name="Line 508">
                                <a:extLst>
                                  <a:ext uri="{FF2B5EF4-FFF2-40B4-BE49-F238E27FC236}">
                                    <a16:creationId xmlns:a16="http://schemas.microsoft.com/office/drawing/2014/main" id="{16CBDB3E-3EA4-47FC-899B-8471BEBE887A}"/>
                                  </a:ext>
                                </a:extLst>
                              </p:cNvPr>
                              <p:cNvSpPr>
                                <a:spLocks noChangeShapeType="1"/>
                              </p:cNvSpPr>
                              <p:nvPr/>
                            </p:nvSpPr>
                            <p:spPr bwMode="auto">
                              <a:xfrm flipV="1">
                                <a:off x="3435" y="10789"/>
                                <a:ext cx="1" cy="639"/>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9" name="Freeform 509">
                                <a:extLst>
                                  <a:ext uri="{FF2B5EF4-FFF2-40B4-BE49-F238E27FC236}">
                                    <a16:creationId xmlns:a16="http://schemas.microsoft.com/office/drawing/2014/main" id="{8529C433-52D6-4BB8-B0F7-E3646F55F6FB}"/>
                                  </a:ext>
                                </a:extLst>
                              </p:cNvPr>
                              <p:cNvSpPr>
                                <a:spLocks/>
                              </p:cNvSpPr>
                              <p:nvPr/>
                            </p:nvSpPr>
                            <p:spPr bwMode="auto">
                              <a:xfrm>
                                <a:off x="3446" y="10676"/>
                                <a:ext cx="384" cy="752"/>
                              </a:xfrm>
                              <a:custGeom>
                                <a:avLst/>
                                <a:gdLst>
                                  <a:gd name="T0" fmla="*/ 384 w 384"/>
                                  <a:gd name="T1" fmla="*/ 752 h 752"/>
                                  <a:gd name="T2" fmla="*/ 0 w 384"/>
                                  <a:gd name="T3" fmla="*/ 752 h 752"/>
                                  <a:gd name="T4" fmla="*/ 0 w 384"/>
                                  <a:gd name="T5" fmla="*/ 99 h 752"/>
                                  <a:gd name="T6" fmla="*/ 29 w 384"/>
                                  <a:gd name="T7" fmla="*/ 46 h 752"/>
                                  <a:gd name="T8" fmla="*/ 61 w 384"/>
                                  <a:gd name="T9" fmla="*/ 18 h 752"/>
                                  <a:gd name="T10" fmla="*/ 78 w 384"/>
                                  <a:gd name="T11" fmla="*/ 0 h 752"/>
                                  <a:gd name="T12" fmla="*/ 96 w 384"/>
                                  <a:gd name="T13" fmla="*/ 0 h 752"/>
                                  <a:gd name="T14" fmla="*/ 153 w 384"/>
                                  <a:gd name="T15" fmla="*/ 60 h 752"/>
                                  <a:gd name="T16" fmla="*/ 185 w 384"/>
                                  <a:gd name="T17" fmla="*/ 113 h 752"/>
                                  <a:gd name="T18" fmla="*/ 210 w 384"/>
                                  <a:gd name="T19" fmla="*/ 173 h 752"/>
                                  <a:gd name="T20" fmla="*/ 231 w 384"/>
                                  <a:gd name="T21" fmla="*/ 244 h 752"/>
                                  <a:gd name="T22" fmla="*/ 277 w 384"/>
                                  <a:gd name="T23" fmla="*/ 385 h 752"/>
                                  <a:gd name="T24" fmla="*/ 331 w 384"/>
                                  <a:gd name="T25" fmla="*/ 561 h 752"/>
                                  <a:gd name="T26" fmla="*/ 384 w 384"/>
                                  <a:gd name="T27" fmla="*/ 752 h 7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4"/>
                                  <a:gd name="T43" fmla="*/ 0 h 752"/>
                                  <a:gd name="T44" fmla="*/ 384 w 384"/>
                                  <a:gd name="T45" fmla="*/ 752 h 7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4" h="752">
                                    <a:moveTo>
                                      <a:pt x="384" y="752"/>
                                    </a:moveTo>
                                    <a:lnTo>
                                      <a:pt x="0" y="752"/>
                                    </a:lnTo>
                                    <a:lnTo>
                                      <a:pt x="0" y="99"/>
                                    </a:lnTo>
                                    <a:lnTo>
                                      <a:pt x="29" y="46"/>
                                    </a:lnTo>
                                    <a:lnTo>
                                      <a:pt x="61" y="18"/>
                                    </a:lnTo>
                                    <a:lnTo>
                                      <a:pt x="78" y="0"/>
                                    </a:lnTo>
                                    <a:lnTo>
                                      <a:pt x="96" y="0"/>
                                    </a:lnTo>
                                    <a:lnTo>
                                      <a:pt x="153" y="60"/>
                                    </a:lnTo>
                                    <a:lnTo>
                                      <a:pt x="185" y="113"/>
                                    </a:lnTo>
                                    <a:lnTo>
                                      <a:pt x="210" y="173"/>
                                    </a:lnTo>
                                    <a:lnTo>
                                      <a:pt x="231" y="244"/>
                                    </a:lnTo>
                                    <a:lnTo>
                                      <a:pt x="277" y="385"/>
                                    </a:lnTo>
                                    <a:lnTo>
                                      <a:pt x="331" y="561"/>
                                    </a:lnTo>
                                    <a:lnTo>
                                      <a:pt x="384" y="752"/>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42101" name="Freeform 510">
                              <a:extLst>
                                <a:ext uri="{FF2B5EF4-FFF2-40B4-BE49-F238E27FC236}">
                                  <a16:creationId xmlns:a16="http://schemas.microsoft.com/office/drawing/2014/main" id="{CA94A18E-41EC-4CDF-A450-E741EB1FABE0}"/>
                                </a:ext>
                              </a:extLst>
                            </p:cNvPr>
                            <p:cNvSpPr>
                              <a:spLocks/>
                            </p:cNvSpPr>
                            <p:nvPr/>
                          </p:nvSpPr>
                          <p:spPr bwMode="auto">
                            <a:xfrm>
                              <a:off x="3830" y="10687"/>
                              <a:ext cx="416" cy="741"/>
                            </a:xfrm>
                            <a:custGeom>
                              <a:avLst/>
                              <a:gdLst>
                                <a:gd name="T0" fmla="*/ 416 w 416"/>
                                <a:gd name="T1" fmla="*/ 741 h 741"/>
                                <a:gd name="T2" fmla="*/ 0 w 416"/>
                                <a:gd name="T3" fmla="*/ 741 h 741"/>
                                <a:gd name="T4" fmla="*/ 0 w 416"/>
                                <a:gd name="T5" fmla="*/ 130 h 741"/>
                                <a:gd name="T6" fmla="*/ 39 w 416"/>
                                <a:gd name="T7" fmla="*/ 56 h 741"/>
                                <a:gd name="T8" fmla="*/ 68 w 416"/>
                                <a:gd name="T9" fmla="*/ 14 h 741"/>
                                <a:gd name="T10" fmla="*/ 89 w 416"/>
                                <a:gd name="T11" fmla="*/ 0 h 741"/>
                                <a:gd name="T12" fmla="*/ 128 w 416"/>
                                <a:gd name="T13" fmla="*/ 0 h 741"/>
                                <a:gd name="T14" fmla="*/ 174 w 416"/>
                                <a:gd name="T15" fmla="*/ 42 h 741"/>
                                <a:gd name="T16" fmla="*/ 221 w 416"/>
                                <a:gd name="T17" fmla="*/ 116 h 741"/>
                                <a:gd name="T18" fmla="*/ 249 w 416"/>
                                <a:gd name="T19" fmla="*/ 176 h 741"/>
                                <a:gd name="T20" fmla="*/ 263 w 416"/>
                                <a:gd name="T21" fmla="*/ 236 h 741"/>
                                <a:gd name="T22" fmla="*/ 309 w 416"/>
                                <a:gd name="T23" fmla="*/ 384 h 741"/>
                                <a:gd name="T24" fmla="*/ 359 w 416"/>
                                <a:gd name="T25" fmla="*/ 550 h 741"/>
                                <a:gd name="T26" fmla="*/ 416 w 416"/>
                                <a:gd name="T27" fmla="*/ 741 h 7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16"/>
                                <a:gd name="T43" fmla="*/ 0 h 741"/>
                                <a:gd name="T44" fmla="*/ 416 w 416"/>
                                <a:gd name="T45" fmla="*/ 741 h 7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16" h="741">
                                  <a:moveTo>
                                    <a:pt x="416" y="741"/>
                                  </a:moveTo>
                                  <a:lnTo>
                                    <a:pt x="0" y="741"/>
                                  </a:lnTo>
                                  <a:lnTo>
                                    <a:pt x="0" y="130"/>
                                  </a:lnTo>
                                  <a:lnTo>
                                    <a:pt x="39" y="56"/>
                                  </a:lnTo>
                                  <a:lnTo>
                                    <a:pt x="68" y="14"/>
                                  </a:lnTo>
                                  <a:lnTo>
                                    <a:pt x="89" y="0"/>
                                  </a:lnTo>
                                  <a:lnTo>
                                    <a:pt x="128" y="0"/>
                                  </a:lnTo>
                                  <a:lnTo>
                                    <a:pt x="174" y="42"/>
                                  </a:lnTo>
                                  <a:lnTo>
                                    <a:pt x="221" y="116"/>
                                  </a:lnTo>
                                  <a:lnTo>
                                    <a:pt x="249" y="176"/>
                                  </a:lnTo>
                                  <a:lnTo>
                                    <a:pt x="263" y="236"/>
                                  </a:lnTo>
                                  <a:lnTo>
                                    <a:pt x="309" y="384"/>
                                  </a:lnTo>
                                  <a:lnTo>
                                    <a:pt x="359" y="550"/>
                                  </a:lnTo>
                                  <a:lnTo>
                                    <a:pt x="416" y="741"/>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102" name="Freeform 511">
                              <a:extLst>
                                <a:ext uri="{FF2B5EF4-FFF2-40B4-BE49-F238E27FC236}">
                                  <a16:creationId xmlns:a16="http://schemas.microsoft.com/office/drawing/2014/main" id="{7996C095-01C3-40B7-8C9B-886CB21EF54F}"/>
                                </a:ext>
                              </a:extLst>
                            </p:cNvPr>
                            <p:cNvSpPr>
                              <a:spLocks/>
                            </p:cNvSpPr>
                            <p:nvPr/>
                          </p:nvSpPr>
                          <p:spPr bwMode="auto">
                            <a:xfrm>
                              <a:off x="4186" y="10676"/>
                              <a:ext cx="455" cy="752"/>
                            </a:xfrm>
                            <a:custGeom>
                              <a:avLst/>
                              <a:gdLst>
                                <a:gd name="T0" fmla="*/ 455 w 455"/>
                                <a:gd name="T1" fmla="*/ 752 h 752"/>
                                <a:gd name="T2" fmla="*/ 0 w 455"/>
                                <a:gd name="T3" fmla="*/ 752 h 752"/>
                                <a:gd name="T4" fmla="*/ 0 w 455"/>
                                <a:gd name="T5" fmla="*/ 258 h 752"/>
                                <a:gd name="T6" fmla="*/ 67 w 455"/>
                                <a:gd name="T7" fmla="*/ 92 h 752"/>
                                <a:gd name="T8" fmla="*/ 106 w 455"/>
                                <a:gd name="T9" fmla="*/ 32 h 752"/>
                                <a:gd name="T10" fmla="*/ 167 w 455"/>
                                <a:gd name="T11" fmla="*/ 0 h 752"/>
                                <a:gd name="T12" fmla="*/ 195 w 455"/>
                                <a:gd name="T13" fmla="*/ 18 h 752"/>
                                <a:gd name="T14" fmla="*/ 209 w 455"/>
                                <a:gd name="T15" fmla="*/ 32 h 752"/>
                                <a:gd name="T16" fmla="*/ 256 w 455"/>
                                <a:gd name="T17" fmla="*/ 92 h 752"/>
                                <a:gd name="T18" fmla="*/ 295 w 455"/>
                                <a:gd name="T19" fmla="*/ 180 h 752"/>
                                <a:gd name="T20" fmla="*/ 316 w 455"/>
                                <a:gd name="T21" fmla="*/ 240 h 752"/>
                                <a:gd name="T22" fmla="*/ 362 w 455"/>
                                <a:gd name="T23" fmla="*/ 392 h 752"/>
                                <a:gd name="T24" fmla="*/ 409 w 455"/>
                                <a:gd name="T25" fmla="*/ 558 h 752"/>
                                <a:gd name="T26" fmla="*/ 455 w 455"/>
                                <a:gd name="T27" fmla="*/ 752 h 7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5"/>
                                <a:gd name="T43" fmla="*/ 0 h 752"/>
                                <a:gd name="T44" fmla="*/ 455 w 455"/>
                                <a:gd name="T45" fmla="*/ 752 h 7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5" h="752">
                                  <a:moveTo>
                                    <a:pt x="455" y="752"/>
                                  </a:moveTo>
                                  <a:lnTo>
                                    <a:pt x="0" y="752"/>
                                  </a:lnTo>
                                  <a:lnTo>
                                    <a:pt x="0" y="258"/>
                                  </a:lnTo>
                                  <a:lnTo>
                                    <a:pt x="67" y="92"/>
                                  </a:lnTo>
                                  <a:lnTo>
                                    <a:pt x="106" y="32"/>
                                  </a:lnTo>
                                  <a:lnTo>
                                    <a:pt x="167" y="0"/>
                                  </a:lnTo>
                                  <a:lnTo>
                                    <a:pt x="195" y="18"/>
                                  </a:lnTo>
                                  <a:lnTo>
                                    <a:pt x="209" y="32"/>
                                  </a:lnTo>
                                  <a:lnTo>
                                    <a:pt x="256" y="92"/>
                                  </a:lnTo>
                                  <a:lnTo>
                                    <a:pt x="295" y="180"/>
                                  </a:lnTo>
                                  <a:lnTo>
                                    <a:pt x="316" y="240"/>
                                  </a:lnTo>
                                  <a:lnTo>
                                    <a:pt x="362" y="392"/>
                                  </a:lnTo>
                                  <a:lnTo>
                                    <a:pt x="409" y="558"/>
                                  </a:lnTo>
                                  <a:lnTo>
                                    <a:pt x="455" y="752"/>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103" name="Freeform 512">
                              <a:extLst>
                                <a:ext uri="{FF2B5EF4-FFF2-40B4-BE49-F238E27FC236}">
                                  <a16:creationId xmlns:a16="http://schemas.microsoft.com/office/drawing/2014/main" id="{A1CCF4C3-5C08-4C7E-9250-717AFA9B9DC5}"/>
                                </a:ext>
                              </a:extLst>
                            </p:cNvPr>
                            <p:cNvSpPr>
                              <a:spLocks/>
                            </p:cNvSpPr>
                            <p:nvPr/>
                          </p:nvSpPr>
                          <p:spPr bwMode="auto">
                            <a:xfrm>
                              <a:off x="4993" y="10676"/>
                              <a:ext cx="451" cy="752"/>
                            </a:xfrm>
                            <a:custGeom>
                              <a:avLst/>
                              <a:gdLst>
                                <a:gd name="T0" fmla="*/ 451 w 451"/>
                                <a:gd name="T1" fmla="*/ 752 h 752"/>
                                <a:gd name="T2" fmla="*/ 0 w 451"/>
                                <a:gd name="T3" fmla="*/ 752 h 752"/>
                                <a:gd name="T4" fmla="*/ 0 w 451"/>
                                <a:gd name="T5" fmla="*/ 258 h 752"/>
                                <a:gd name="T6" fmla="*/ 67 w 451"/>
                                <a:gd name="T7" fmla="*/ 92 h 752"/>
                                <a:gd name="T8" fmla="*/ 106 w 451"/>
                                <a:gd name="T9" fmla="*/ 32 h 752"/>
                                <a:gd name="T10" fmla="*/ 163 w 451"/>
                                <a:gd name="T11" fmla="*/ 0 h 752"/>
                                <a:gd name="T12" fmla="*/ 195 w 451"/>
                                <a:gd name="T13" fmla="*/ 18 h 752"/>
                                <a:gd name="T14" fmla="*/ 209 w 451"/>
                                <a:gd name="T15" fmla="*/ 32 h 752"/>
                                <a:gd name="T16" fmla="*/ 252 w 451"/>
                                <a:gd name="T17" fmla="*/ 92 h 752"/>
                                <a:gd name="T18" fmla="*/ 291 w 451"/>
                                <a:gd name="T19" fmla="*/ 180 h 752"/>
                                <a:gd name="T20" fmla="*/ 313 w 451"/>
                                <a:gd name="T21" fmla="*/ 240 h 752"/>
                                <a:gd name="T22" fmla="*/ 359 w 451"/>
                                <a:gd name="T23" fmla="*/ 392 h 752"/>
                                <a:gd name="T24" fmla="*/ 401 w 451"/>
                                <a:gd name="T25" fmla="*/ 558 h 752"/>
                                <a:gd name="T26" fmla="*/ 451 w 451"/>
                                <a:gd name="T27" fmla="*/ 752 h 7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1"/>
                                <a:gd name="T43" fmla="*/ 0 h 752"/>
                                <a:gd name="T44" fmla="*/ 451 w 451"/>
                                <a:gd name="T45" fmla="*/ 752 h 7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1" h="752">
                                  <a:moveTo>
                                    <a:pt x="451" y="752"/>
                                  </a:moveTo>
                                  <a:lnTo>
                                    <a:pt x="0" y="752"/>
                                  </a:lnTo>
                                  <a:lnTo>
                                    <a:pt x="0" y="258"/>
                                  </a:lnTo>
                                  <a:lnTo>
                                    <a:pt x="67" y="92"/>
                                  </a:lnTo>
                                  <a:lnTo>
                                    <a:pt x="106" y="32"/>
                                  </a:lnTo>
                                  <a:lnTo>
                                    <a:pt x="163" y="0"/>
                                  </a:lnTo>
                                  <a:lnTo>
                                    <a:pt x="195" y="18"/>
                                  </a:lnTo>
                                  <a:lnTo>
                                    <a:pt x="209" y="32"/>
                                  </a:lnTo>
                                  <a:lnTo>
                                    <a:pt x="252" y="92"/>
                                  </a:lnTo>
                                  <a:lnTo>
                                    <a:pt x="291" y="180"/>
                                  </a:lnTo>
                                  <a:lnTo>
                                    <a:pt x="313" y="240"/>
                                  </a:lnTo>
                                  <a:lnTo>
                                    <a:pt x="359" y="392"/>
                                  </a:lnTo>
                                  <a:lnTo>
                                    <a:pt x="401" y="558"/>
                                  </a:lnTo>
                                  <a:lnTo>
                                    <a:pt x="451" y="752"/>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104" name="Freeform 513">
                              <a:extLst>
                                <a:ext uri="{FF2B5EF4-FFF2-40B4-BE49-F238E27FC236}">
                                  <a16:creationId xmlns:a16="http://schemas.microsoft.com/office/drawing/2014/main" id="{BCBD3803-7195-4766-A3CD-8070039D780C}"/>
                                </a:ext>
                              </a:extLst>
                            </p:cNvPr>
                            <p:cNvSpPr>
                              <a:spLocks/>
                            </p:cNvSpPr>
                            <p:nvPr/>
                          </p:nvSpPr>
                          <p:spPr bwMode="auto">
                            <a:xfrm>
                              <a:off x="4435" y="10676"/>
                              <a:ext cx="607" cy="759"/>
                            </a:xfrm>
                            <a:custGeom>
                              <a:avLst/>
                              <a:gdLst>
                                <a:gd name="T0" fmla="*/ 14 w 607"/>
                                <a:gd name="T1" fmla="*/ 706 h 759"/>
                                <a:gd name="T2" fmla="*/ 56 w 607"/>
                                <a:gd name="T3" fmla="*/ 561 h 759"/>
                                <a:gd name="T4" fmla="*/ 103 w 607"/>
                                <a:gd name="T5" fmla="*/ 406 h 759"/>
                                <a:gd name="T6" fmla="*/ 170 w 607"/>
                                <a:gd name="T7" fmla="*/ 237 h 759"/>
                                <a:gd name="T8" fmla="*/ 209 w 607"/>
                                <a:gd name="T9" fmla="*/ 155 h 759"/>
                                <a:gd name="T10" fmla="*/ 224 w 607"/>
                                <a:gd name="T11" fmla="*/ 124 h 759"/>
                                <a:gd name="T12" fmla="*/ 238 w 607"/>
                                <a:gd name="T13" fmla="*/ 95 h 759"/>
                                <a:gd name="T14" fmla="*/ 248 w 607"/>
                                <a:gd name="T15" fmla="*/ 71 h 759"/>
                                <a:gd name="T16" fmla="*/ 259 w 607"/>
                                <a:gd name="T17" fmla="*/ 53 h 759"/>
                                <a:gd name="T18" fmla="*/ 263 w 607"/>
                                <a:gd name="T19" fmla="*/ 43 h 759"/>
                                <a:gd name="T20" fmla="*/ 263 w 607"/>
                                <a:gd name="T21" fmla="*/ 39 h 759"/>
                                <a:gd name="T22" fmla="*/ 252 w 607"/>
                                <a:gd name="T23" fmla="*/ 57 h 759"/>
                                <a:gd name="T24" fmla="*/ 241 w 607"/>
                                <a:gd name="T25" fmla="*/ 74 h 759"/>
                                <a:gd name="T26" fmla="*/ 231 w 607"/>
                                <a:gd name="T27" fmla="*/ 95 h 759"/>
                                <a:gd name="T28" fmla="*/ 224 w 607"/>
                                <a:gd name="T29" fmla="*/ 102 h 759"/>
                                <a:gd name="T30" fmla="*/ 231 w 607"/>
                                <a:gd name="T31" fmla="*/ 95 h 759"/>
                                <a:gd name="T32" fmla="*/ 238 w 607"/>
                                <a:gd name="T33" fmla="*/ 85 h 759"/>
                                <a:gd name="T34" fmla="*/ 245 w 607"/>
                                <a:gd name="T35" fmla="*/ 71 h 759"/>
                                <a:gd name="T36" fmla="*/ 252 w 607"/>
                                <a:gd name="T37" fmla="*/ 60 h 759"/>
                                <a:gd name="T38" fmla="*/ 259 w 607"/>
                                <a:gd name="T39" fmla="*/ 46 h 759"/>
                                <a:gd name="T40" fmla="*/ 277 w 607"/>
                                <a:gd name="T41" fmla="*/ 21 h 759"/>
                                <a:gd name="T42" fmla="*/ 291 w 607"/>
                                <a:gd name="T43" fmla="*/ 4 h 759"/>
                                <a:gd name="T44" fmla="*/ 298 w 607"/>
                                <a:gd name="T45" fmla="*/ 0 h 759"/>
                                <a:gd name="T46" fmla="*/ 312 w 607"/>
                                <a:gd name="T47" fmla="*/ 0 h 759"/>
                                <a:gd name="T48" fmla="*/ 327 w 607"/>
                                <a:gd name="T49" fmla="*/ 0 h 759"/>
                                <a:gd name="T50" fmla="*/ 337 w 607"/>
                                <a:gd name="T51" fmla="*/ 0 h 759"/>
                                <a:gd name="T52" fmla="*/ 348 w 607"/>
                                <a:gd name="T53" fmla="*/ 7 h 759"/>
                                <a:gd name="T54" fmla="*/ 355 w 607"/>
                                <a:gd name="T55" fmla="*/ 18 h 759"/>
                                <a:gd name="T56" fmla="*/ 366 w 607"/>
                                <a:gd name="T57" fmla="*/ 35 h 759"/>
                                <a:gd name="T58" fmla="*/ 384 w 607"/>
                                <a:gd name="T59" fmla="*/ 60 h 759"/>
                                <a:gd name="T60" fmla="*/ 401 w 607"/>
                                <a:gd name="T61" fmla="*/ 85 h 759"/>
                                <a:gd name="T62" fmla="*/ 419 w 607"/>
                                <a:gd name="T63" fmla="*/ 110 h 759"/>
                                <a:gd name="T64" fmla="*/ 430 w 607"/>
                                <a:gd name="T65" fmla="*/ 134 h 759"/>
                                <a:gd name="T66" fmla="*/ 440 w 607"/>
                                <a:gd name="T67" fmla="*/ 162 h 759"/>
                                <a:gd name="T68" fmla="*/ 501 w 607"/>
                                <a:gd name="T69" fmla="*/ 353 h 759"/>
                                <a:gd name="T70" fmla="*/ 554 w 607"/>
                                <a:gd name="T71" fmla="*/ 547 h 759"/>
                                <a:gd name="T72" fmla="*/ 565 w 607"/>
                                <a:gd name="T73" fmla="*/ 586 h 759"/>
                                <a:gd name="T74" fmla="*/ 575 w 607"/>
                                <a:gd name="T75" fmla="*/ 625 h 759"/>
                                <a:gd name="T76" fmla="*/ 586 w 607"/>
                                <a:gd name="T77" fmla="*/ 667 h 759"/>
                                <a:gd name="T78" fmla="*/ 593 w 607"/>
                                <a:gd name="T79" fmla="*/ 706 h 759"/>
                                <a:gd name="T80" fmla="*/ 600 w 607"/>
                                <a:gd name="T81" fmla="*/ 738 h 759"/>
                                <a:gd name="T82" fmla="*/ 607 w 607"/>
                                <a:gd name="T83" fmla="*/ 755 h 759"/>
                                <a:gd name="T84" fmla="*/ 607 w 607"/>
                                <a:gd name="T85" fmla="*/ 759 h 759"/>
                                <a:gd name="T86" fmla="*/ 607 w 607"/>
                                <a:gd name="T87" fmla="*/ 755 h 759"/>
                                <a:gd name="T88" fmla="*/ 600 w 607"/>
                                <a:gd name="T89" fmla="*/ 748 h 759"/>
                                <a:gd name="T90" fmla="*/ 593 w 607"/>
                                <a:gd name="T91" fmla="*/ 752 h 759"/>
                                <a:gd name="T92" fmla="*/ 604 w 607"/>
                                <a:gd name="T93" fmla="*/ 752 h 75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07"/>
                                <a:gd name="T142" fmla="*/ 0 h 759"/>
                                <a:gd name="T143" fmla="*/ 607 w 607"/>
                                <a:gd name="T144" fmla="*/ 759 h 75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07" h="759">
                                  <a:moveTo>
                                    <a:pt x="604" y="752"/>
                                  </a:moveTo>
                                  <a:lnTo>
                                    <a:pt x="0" y="752"/>
                                  </a:lnTo>
                                  <a:lnTo>
                                    <a:pt x="14" y="706"/>
                                  </a:lnTo>
                                  <a:lnTo>
                                    <a:pt x="28" y="656"/>
                                  </a:lnTo>
                                  <a:lnTo>
                                    <a:pt x="42" y="611"/>
                                  </a:lnTo>
                                  <a:lnTo>
                                    <a:pt x="56" y="561"/>
                                  </a:lnTo>
                                  <a:lnTo>
                                    <a:pt x="71" y="512"/>
                                  </a:lnTo>
                                  <a:lnTo>
                                    <a:pt x="85" y="459"/>
                                  </a:lnTo>
                                  <a:lnTo>
                                    <a:pt x="103" y="406"/>
                                  </a:lnTo>
                                  <a:lnTo>
                                    <a:pt x="124" y="353"/>
                                  </a:lnTo>
                                  <a:lnTo>
                                    <a:pt x="145" y="297"/>
                                  </a:lnTo>
                                  <a:lnTo>
                                    <a:pt x="170" y="237"/>
                                  </a:lnTo>
                                  <a:lnTo>
                                    <a:pt x="199" y="173"/>
                                  </a:lnTo>
                                  <a:lnTo>
                                    <a:pt x="206" y="162"/>
                                  </a:lnTo>
                                  <a:lnTo>
                                    <a:pt x="209" y="155"/>
                                  </a:lnTo>
                                  <a:lnTo>
                                    <a:pt x="213" y="145"/>
                                  </a:lnTo>
                                  <a:lnTo>
                                    <a:pt x="220" y="134"/>
                                  </a:lnTo>
                                  <a:lnTo>
                                    <a:pt x="224" y="124"/>
                                  </a:lnTo>
                                  <a:lnTo>
                                    <a:pt x="227" y="113"/>
                                  </a:lnTo>
                                  <a:lnTo>
                                    <a:pt x="234" y="106"/>
                                  </a:lnTo>
                                  <a:lnTo>
                                    <a:pt x="238" y="95"/>
                                  </a:lnTo>
                                  <a:lnTo>
                                    <a:pt x="241" y="88"/>
                                  </a:lnTo>
                                  <a:lnTo>
                                    <a:pt x="245" y="81"/>
                                  </a:lnTo>
                                  <a:lnTo>
                                    <a:pt x="248" y="71"/>
                                  </a:lnTo>
                                  <a:lnTo>
                                    <a:pt x="252" y="67"/>
                                  </a:lnTo>
                                  <a:lnTo>
                                    <a:pt x="256" y="60"/>
                                  </a:lnTo>
                                  <a:lnTo>
                                    <a:pt x="259" y="53"/>
                                  </a:lnTo>
                                  <a:lnTo>
                                    <a:pt x="263" y="50"/>
                                  </a:lnTo>
                                  <a:lnTo>
                                    <a:pt x="263" y="46"/>
                                  </a:lnTo>
                                  <a:lnTo>
                                    <a:pt x="263" y="43"/>
                                  </a:lnTo>
                                  <a:lnTo>
                                    <a:pt x="266" y="39"/>
                                  </a:lnTo>
                                  <a:lnTo>
                                    <a:pt x="263" y="39"/>
                                  </a:lnTo>
                                  <a:lnTo>
                                    <a:pt x="259" y="43"/>
                                  </a:lnTo>
                                  <a:lnTo>
                                    <a:pt x="256" y="50"/>
                                  </a:lnTo>
                                  <a:lnTo>
                                    <a:pt x="252" y="57"/>
                                  </a:lnTo>
                                  <a:lnTo>
                                    <a:pt x="248" y="60"/>
                                  </a:lnTo>
                                  <a:lnTo>
                                    <a:pt x="245" y="67"/>
                                  </a:lnTo>
                                  <a:lnTo>
                                    <a:pt x="241" y="74"/>
                                  </a:lnTo>
                                  <a:lnTo>
                                    <a:pt x="238" y="81"/>
                                  </a:lnTo>
                                  <a:lnTo>
                                    <a:pt x="231" y="88"/>
                                  </a:lnTo>
                                  <a:lnTo>
                                    <a:pt x="231" y="95"/>
                                  </a:lnTo>
                                  <a:lnTo>
                                    <a:pt x="227" y="99"/>
                                  </a:lnTo>
                                  <a:lnTo>
                                    <a:pt x="224" y="102"/>
                                  </a:lnTo>
                                  <a:lnTo>
                                    <a:pt x="227" y="99"/>
                                  </a:lnTo>
                                  <a:lnTo>
                                    <a:pt x="227" y="95"/>
                                  </a:lnTo>
                                  <a:lnTo>
                                    <a:pt x="231" y="95"/>
                                  </a:lnTo>
                                  <a:lnTo>
                                    <a:pt x="231" y="92"/>
                                  </a:lnTo>
                                  <a:lnTo>
                                    <a:pt x="234" y="88"/>
                                  </a:lnTo>
                                  <a:lnTo>
                                    <a:pt x="238" y="85"/>
                                  </a:lnTo>
                                  <a:lnTo>
                                    <a:pt x="238" y="81"/>
                                  </a:lnTo>
                                  <a:lnTo>
                                    <a:pt x="241" y="78"/>
                                  </a:lnTo>
                                  <a:lnTo>
                                    <a:pt x="245" y="71"/>
                                  </a:lnTo>
                                  <a:lnTo>
                                    <a:pt x="245" y="67"/>
                                  </a:lnTo>
                                  <a:lnTo>
                                    <a:pt x="248" y="64"/>
                                  </a:lnTo>
                                  <a:lnTo>
                                    <a:pt x="252" y="60"/>
                                  </a:lnTo>
                                  <a:lnTo>
                                    <a:pt x="256" y="57"/>
                                  </a:lnTo>
                                  <a:lnTo>
                                    <a:pt x="256" y="50"/>
                                  </a:lnTo>
                                  <a:lnTo>
                                    <a:pt x="259" y="46"/>
                                  </a:lnTo>
                                  <a:lnTo>
                                    <a:pt x="263" y="43"/>
                                  </a:lnTo>
                                  <a:lnTo>
                                    <a:pt x="270" y="32"/>
                                  </a:lnTo>
                                  <a:lnTo>
                                    <a:pt x="277" y="21"/>
                                  </a:lnTo>
                                  <a:lnTo>
                                    <a:pt x="280" y="14"/>
                                  </a:lnTo>
                                  <a:lnTo>
                                    <a:pt x="288" y="7"/>
                                  </a:lnTo>
                                  <a:lnTo>
                                    <a:pt x="291" y="4"/>
                                  </a:lnTo>
                                  <a:lnTo>
                                    <a:pt x="295" y="4"/>
                                  </a:lnTo>
                                  <a:lnTo>
                                    <a:pt x="295" y="0"/>
                                  </a:lnTo>
                                  <a:lnTo>
                                    <a:pt x="298" y="0"/>
                                  </a:lnTo>
                                  <a:lnTo>
                                    <a:pt x="302" y="0"/>
                                  </a:lnTo>
                                  <a:lnTo>
                                    <a:pt x="309" y="4"/>
                                  </a:lnTo>
                                  <a:lnTo>
                                    <a:pt x="312" y="0"/>
                                  </a:lnTo>
                                  <a:lnTo>
                                    <a:pt x="316" y="0"/>
                                  </a:lnTo>
                                  <a:lnTo>
                                    <a:pt x="320" y="0"/>
                                  </a:lnTo>
                                  <a:lnTo>
                                    <a:pt x="327" y="0"/>
                                  </a:lnTo>
                                  <a:lnTo>
                                    <a:pt x="330" y="0"/>
                                  </a:lnTo>
                                  <a:lnTo>
                                    <a:pt x="334" y="0"/>
                                  </a:lnTo>
                                  <a:lnTo>
                                    <a:pt x="337" y="0"/>
                                  </a:lnTo>
                                  <a:lnTo>
                                    <a:pt x="341" y="4"/>
                                  </a:lnTo>
                                  <a:lnTo>
                                    <a:pt x="344" y="7"/>
                                  </a:lnTo>
                                  <a:lnTo>
                                    <a:pt x="348" y="7"/>
                                  </a:lnTo>
                                  <a:lnTo>
                                    <a:pt x="348" y="11"/>
                                  </a:lnTo>
                                  <a:lnTo>
                                    <a:pt x="352" y="14"/>
                                  </a:lnTo>
                                  <a:lnTo>
                                    <a:pt x="355" y="18"/>
                                  </a:lnTo>
                                  <a:lnTo>
                                    <a:pt x="355" y="25"/>
                                  </a:lnTo>
                                  <a:lnTo>
                                    <a:pt x="359" y="28"/>
                                  </a:lnTo>
                                  <a:lnTo>
                                    <a:pt x="366" y="35"/>
                                  </a:lnTo>
                                  <a:lnTo>
                                    <a:pt x="369" y="43"/>
                                  </a:lnTo>
                                  <a:lnTo>
                                    <a:pt x="376" y="50"/>
                                  </a:lnTo>
                                  <a:lnTo>
                                    <a:pt x="384" y="60"/>
                                  </a:lnTo>
                                  <a:lnTo>
                                    <a:pt x="391" y="67"/>
                                  </a:lnTo>
                                  <a:lnTo>
                                    <a:pt x="394" y="74"/>
                                  </a:lnTo>
                                  <a:lnTo>
                                    <a:pt x="401" y="85"/>
                                  </a:lnTo>
                                  <a:lnTo>
                                    <a:pt x="408" y="95"/>
                                  </a:lnTo>
                                  <a:lnTo>
                                    <a:pt x="412" y="102"/>
                                  </a:lnTo>
                                  <a:lnTo>
                                    <a:pt x="419" y="110"/>
                                  </a:lnTo>
                                  <a:lnTo>
                                    <a:pt x="423" y="117"/>
                                  </a:lnTo>
                                  <a:lnTo>
                                    <a:pt x="426" y="127"/>
                                  </a:lnTo>
                                  <a:lnTo>
                                    <a:pt x="430" y="134"/>
                                  </a:lnTo>
                                  <a:lnTo>
                                    <a:pt x="433" y="145"/>
                                  </a:lnTo>
                                  <a:lnTo>
                                    <a:pt x="437" y="152"/>
                                  </a:lnTo>
                                  <a:lnTo>
                                    <a:pt x="440" y="162"/>
                                  </a:lnTo>
                                  <a:lnTo>
                                    <a:pt x="462" y="222"/>
                                  </a:lnTo>
                                  <a:lnTo>
                                    <a:pt x="483" y="289"/>
                                  </a:lnTo>
                                  <a:lnTo>
                                    <a:pt x="501" y="353"/>
                                  </a:lnTo>
                                  <a:lnTo>
                                    <a:pt x="519" y="420"/>
                                  </a:lnTo>
                                  <a:lnTo>
                                    <a:pt x="536" y="484"/>
                                  </a:lnTo>
                                  <a:lnTo>
                                    <a:pt x="554" y="547"/>
                                  </a:lnTo>
                                  <a:lnTo>
                                    <a:pt x="558" y="561"/>
                                  </a:lnTo>
                                  <a:lnTo>
                                    <a:pt x="561" y="572"/>
                                  </a:lnTo>
                                  <a:lnTo>
                                    <a:pt x="565" y="586"/>
                                  </a:lnTo>
                                  <a:lnTo>
                                    <a:pt x="568" y="600"/>
                                  </a:lnTo>
                                  <a:lnTo>
                                    <a:pt x="572" y="614"/>
                                  </a:lnTo>
                                  <a:lnTo>
                                    <a:pt x="575" y="625"/>
                                  </a:lnTo>
                                  <a:lnTo>
                                    <a:pt x="579" y="639"/>
                                  </a:lnTo>
                                  <a:lnTo>
                                    <a:pt x="583" y="653"/>
                                  </a:lnTo>
                                  <a:lnTo>
                                    <a:pt x="586" y="667"/>
                                  </a:lnTo>
                                  <a:lnTo>
                                    <a:pt x="586" y="681"/>
                                  </a:lnTo>
                                  <a:lnTo>
                                    <a:pt x="590" y="695"/>
                                  </a:lnTo>
                                  <a:lnTo>
                                    <a:pt x="593" y="706"/>
                                  </a:lnTo>
                                  <a:lnTo>
                                    <a:pt x="597" y="720"/>
                                  </a:lnTo>
                                  <a:lnTo>
                                    <a:pt x="600" y="731"/>
                                  </a:lnTo>
                                  <a:lnTo>
                                    <a:pt x="600" y="738"/>
                                  </a:lnTo>
                                  <a:lnTo>
                                    <a:pt x="604" y="748"/>
                                  </a:lnTo>
                                  <a:lnTo>
                                    <a:pt x="604" y="752"/>
                                  </a:lnTo>
                                  <a:lnTo>
                                    <a:pt x="607" y="755"/>
                                  </a:lnTo>
                                  <a:lnTo>
                                    <a:pt x="607" y="759"/>
                                  </a:lnTo>
                                  <a:lnTo>
                                    <a:pt x="607" y="755"/>
                                  </a:lnTo>
                                  <a:lnTo>
                                    <a:pt x="604" y="752"/>
                                  </a:lnTo>
                                  <a:lnTo>
                                    <a:pt x="600" y="748"/>
                                  </a:lnTo>
                                  <a:lnTo>
                                    <a:pt x="597" y="748"/>
                                  </a:lnTo>
                                  <a:lnTo>
                                    <a:pt x="597" y="752"/>
                                  </a:lnTo>
                                  <a:lnTo>
                                    <a:pt x="593" y="752"/>
                                  </a:lnTo>
                                  <a:lnTo>
                                    <a:pt x="597" y="752"/>
                                  </a:lnTo>
                                  <a:lnTo>
                                    <a:pt x="604" y="752"/>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2105" name="Group 514">
                              <a:extLst>
                                <a:ext uri="{FF2B5EF4-FFF2-40B4-BE49-F238E27FC236}">
                                  <a16:creationId xmlns:a16="http://schemas.microsoft.com/office/drawing/2014/main" id="{7717C720-8C75-4E13-A4D9-8364C3C3A7EC}"/>
                                </a:ext>
                              </a:extLst>
                            </p:cNvPr>
                            <p:cNvGrpSpPr>
                              <a:grpSpLocks/>
                            </p:cNvGrpSpPr>
                            <p:nvPr/>
                          </p:nvGrpSpPr>
                          <p:grpSpPr bwMode="auto">
                            <a:xfrm>
                              <a:off x="5416" y="10676"/>
                              <a:ext cx="341" cy="752"/>
                              <a:chOff x="5416" y="10676"/>
                              <a:chExt cx="341" cy="752"/>
                            </a:xfrm>
                          </p:grpSpPr>
                          <p:sp>
                            <p:nvSpPr>
                              <p:cNvPr id="42106" name="Freeform 515">
                                <a:extLst>
                                  <a:ext uri="{FF2B5EF4-FFF2-40B4-BE49-F238E27FC236}">
                                    <a16:creationId xmlns:a16="http://schemas.microsoft.com/office/drawing/2014/main" id="{1977A59B-EA36-43CC-904F-FE23C0CB16E0}"/>
                                  </a:ext>
                                </a:extLst>
                              </p:cNvPr>
                              <p:cNvSpPr>
                                <a:spLocks/>
                              </p:cNvSpPr>
                              <p:nvPr/>
                            </p:nvSpPr>
                            <p:spPr bwMode="auto">
                              <a:xfrm>
                                <a:off x="5416" y="10676"/>
                                <a:ext cx="341" cy="752"/>
                              </a:xfrm>
                              <a:custGeom>
                                <a:avLst/>
                                <a:gdLst>
                                  <a:gd name="T0" fmla="*/ 242 w 341"/>
                                  <a:gd name="T1" fmla="*/ 752 h 752"/>
                                  <a:gd name="T2" fmla="*/ 0 w 341"/>
                                  <a:gd name="T3" fmla="*/ 752 h 752"/>
                                  <a:gd name="T4" fmla="*/ 0 w 341"/>
                                  <a:gd name="T5" fmla="*/ 191 h 752"/>
                                  <a:gd name="T6" fmla="*/ 60 w 341"/>
                                  <a:gd name="T7" fmla="*/ 78 h 752"/>
                                  <a:gd name="T8" fmla="*/ 92 w 341"/>
                                  <a:gd name="T9" fmla="*/ 39 h 752"/>
                                  <a:gd name="T10" fmla="*/ 114 w 341"/>
                                  <a:gd name="T11" fmla="*/ 18 h 752"/>
                                  <a:gd name="T12" fmla="*/ 153 w 341"/>
                                  <a:gd name="T13" fmla="*/ 0 h 752"/>
                                  <a:gd name="T14" fmla="*/ 192 w 341"/>
                                  <a:gd name="T15" fmla="*/ 39 h 752"/>
                                  <a:gd name="T16" fmla="*/ 252 w 341"/>
                                  <a:gd name="T17" fmla="*/ 138 h 752"/>
                                  <a:gd name="T18" fmla="*/ 266 w 341"/>
                                  <a:gd name="T19" fmla="*/ 191 h 752"/>
                                  <a:gd name="T20" fmla="*/ 302 w 341"/>
                                  <a:gd name="T21" fmla="*/ 265 h 752"/>
                                  <a:gd name="T22" fmla="*/ 341 w 341"/>
                                  <a:gd name="T23" fmla="*/ 378 h 752"/>
                                  <a:gd name="T24" fmla="*/ 288 w 341"/>
                                  <a:gd name="T25" fmla="*/ 565 h 752"/>
                                  <a:gd name="T26" fmla="*/ 242 w 341"/>
                                  <a:gd name="T27" fmla="*/ 752 h 7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1"/>
                                  <a:gd name="T43" fmla="*/ 0 h 752"/>
                                  <a:gd name="T44" fmla="*/ 341 w 341"/>
                                  <a:gd name="T45" fmla="*/ 752 h 7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1" h="752">
                                    <a:moveTo>
                                      <a:pt x="242" y="752"/>
                                    </a:moveTo>
                                    <a:lnTo>
                                      <a:pt x="0" y="752"/>
                                    </a:lnTo>
                                    <a:lnTo>
                                      <a:pt x="0" y="191"/>
                                    </a:lnTo>
                                    <a:lnTo>
                                      <a:pt x="60" y="78"/>
                                    </a:lnTo>
                                    <a:lnTo>
                                      <a:pt x="92" y="39"/>
                                    </a:lnTo>
                                    <a:lnTo>
                                      <a:pt x="114" y="18"/>
                                    </a:lnTo>
                                    <a:lnTo>
                                      <a:pt x="153" y="0"/>
                                    </a:lnTo>
                                    <a:lnTo>
                                      <a:pt x="192" y="39"/>
                                    </a:lnTo>
                                    <a:lnTo>
                                      <a:pt x="252" y="138"/>
                                    </a:lnTo>
                                    <a:lnTo>
                                      <a:pt x="266" y="191"/>
                                    </a:lnTo>
                                    <a:lnTo>
                                      <a:pt x="302" y="265"/>
                                    </a:lnTo>
                                    <a:lnTo>
                                      <a:pt x="341" y="378"/>
                                    </a:lnTo>
                                    <a:lnTo>
                                      <a:pt x="288" y="565"/>
                                    </a:lnTo>
                                    <a:lnTo>
                                      <a:pt x="242" y="752"/>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107" name="Line 516">
                                <a:extLst>
                                  <a:ext uri="{FF2B5EF4-FFF2-40B4-BE49-F238E27FC236}">
                                    <a16:creationId xmlns:a16="http://schemas.microsoft.com/office/drawing/2014/main" id="{945FB9E8-92EE-41A4-BF37-C329D81CBF90}"/>
                                  </a:ext>
                                </a:extLst>
                              </p:cNvPr>
                              <p:cNvSpPr>
                                <a:spLocks noChangeShapeType="1"/>
                              </p:cNvSpPr>
                              <p:nvPr/>
                            </p:nvSpPr>
                            <p:spPr bwMode="auto">
                              <a:xfrm flipV="1">
                                <a:off x="5416" y="10867"/>
                                <a:ext cx="1" cy="395"/>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98" name="Line 517">
                            <a:extLst>
                              <a:ext uri="{FF2B5EF4-FFF2-40B4-BE49-F238E27FC236}">
                                <a16:creationId xmlns:a16="http://schemas.microsoft.com/office/drawing/2014/main" id="{BCF631DC-07A9-4818-B4CC-CA8A1F0F7C1F}"/>
                              </a:ext>
                            </a:extLst>
                          </p:cNvPr>
                          <p:cNvSpPr>
                            <a:spLocks noChangeShapeType="1"/>
                          </p:cNvSpPr>
                          <p:nvPr/>
                        </p:nvSpPr>
                        <p:spPr bwMode="auto">
                          <a:xfrm flipV="1">
                            <a:off x="4168" y="12402"/>
                            <a:ext cx="1" cy="234"/>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9" name="Line 518">
                            <a:extLst>
                              <a:ext uri="{FF2B5EF4-FFF2-40B4-BE49-F238E27FC236}">
                                <a16:creationId xmlns:a16="http://schemas.microsoft.com/office/drawing/2014/main" id="{B99FF9C1-9A9C-4634-866D-A172F8D2F46B}"/>
                              </a:ext>
                            </a:extLst>
                          </p:cNvPr>
                          <p:cNvSpPr>
                            <a:spLocks noChangeShapeType="1"/>
                          </p:cNvSpPr>
                          <p:nvPr/>
                        </p:nvSpPr>
                        <p:spPr bwMode="auto">
                          <a:xfrm>
                            <a:off x="3810" y="12345"/>
                            <a:ext cx="0" cy="3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076" name="Group 519">
                          <a:extLst>
                            <a:ext uri="{FF2B5EF4-FFF2-40B4-BE49-F238E27FC236}">
                              <a16:creationId xmlns:a16="http://schemas.microsoft.com/office/drawing/2014/main" id="{FE69AEB6-AFE5-41CC-9D18-666D6FCEE541}"/>
                            </a:ext>
                          </a:extLst>
                        </p:cNvPr>
                        <p:cNvGrpSpPr>
                          <a:grpSpLocks/>
                        </p:cNvGrpSpPr>
                        <p:nvPr/>
                      </p:nvGrpSpPr>
                      <p:grpSpPr bwMode="auto">
                        <a:xfrm>
                          <a:off x="1860" y="4098"/>
                          <a:ext cx="5141" cy="2217"/>
                          <a:chOff x="1860" y="4098"/>
                          <a:chExt cx="5141" cy="2217"/>
                        </a:xfrm>
                      </p:grpSpPr>
                      <p:grpSp>
                        <p:nvGrpSpPr>
                          <p:cNvPr id="42077" name="Group 520">
                            <a:extLst>
                              <a:ext uri="{FF2B5EF4-FFF2-40B4-BE49-F238E27FC236}">
                                <a16:creationId xmlns:a16="http://schemas.microsoft.com/office/drawing/2014/main" id="{21F8A8CB-3EC9-48DA-AF74-C4E41193D52B}"/>
                              </a:ext>
                            </a:extLst>
                          </p:cNvPr>
                          <p:cNvGrpSpPr>
                            <a:grpSpLocks/>
                          </p:cNvGrpSpPr>
                          <p:nvPr/>
                        </p:nvGrpSpPr>
                        <p:grpSpPr bwMode="auto">
                          <a:xfrm>
                            <a:off x="5578" y="4605"/>
                            <a:ext cx="403" cy="1277"/>
                            <a:chOff x="6012" y="12132"/>
                            <a:chExt cx="403" cy="1277"/>
                          </a:xfrm>
                        </p:grpSpPr>
                        <p:sp>
                          <p:nvSpPr>
                            <p:cNvPr id="42094" name="Freeform 521">
                              <a:extLst>
                                <a:ext uri="{FF2B5EF4-FFF2-40B4-BE49-F238E27FC236}">
                                  <a16:creationId xmlns:a16="http://schemas.microsoft.com/office/drawing/2014/main" id="{B72AEB42-EC8F-4D30-B50A-6CA06DB3CD0F}"/>
                                </a:ext>
                              </a:extLst>
                            </p:cNvPr>
                            <p:cNvSpPr>
                              <a:spLocks/>
                            </p:cNvSpPr>
                            <p:nvPr/>
                          </p:nvSpPr>
                          <p:spPr bwMode="auto">
                            <a:xfrm>
                              <a:off x="6012" y="12132"/>
                              <a:ext cx="279" cy="752"/>
                            </a:xfrm>
                            <a:custGeom>
                              <a:avLst/>
                              <a:gdLst>
                                <a:gd name="T0" fmla="*/ 295 w 295"/>
                                <a:gd name="T1" fmla="*/ 752 h 752"/>
                                <a:gd name="T2" fmla="*/ 0 w 295"/>
                                <a:gd name="T3" fmla="*/ 752 h 752"/>
                                <a:gd name="T4" fmla="*/ 0 w 295"/>
                                <a:gd name="T5" fmla="*/ 0 h 752"/>
                                <a:gd name="T6" fmla="*/ 21 w 295"/>
                                <a:gd name="T7" fmla="*/ 0 h 752"/>
                                <a:gd name="T8" fmla="*/ 39 w 295"/>
                                <a:gd name="T9" fmla="*/ 0 h 752"/>
                                <a:gd name="T10" fmla="*/ 53 w 295"/>
                                <a:gd name="T11" fmla="*/ 18 h 752"/>
                                <a:gd name="T12" fmla="*/ 60 w 295"/>
                                <a:gd name="T13" fmla="*/ 25 h 752"/>
                                <a:gd name="T14" fmla="*/ 96 w 295"/>
                                <a:gd name="T15" fmla="*/ 78 h 752"/>
                                <a:gd name="T16" fmla="*/ 110 w 295"/>
                                <a:gd name="T17" fmla="*/ 113 h 752"/>
                                <a:gd name="T18" fmla="*/ 135 w 295"/>
                                <a:gd name="T19" fmla="*/ 173 h 752"/>
                                <a:gd name="T20" fmla="*/ 170 w 295"/>
                                <a:gd name="T21" fmla="*/ 265 h 752"/>
                                <a:gd name="T22" fmla="*/ 199 w 295"/>
                                <a:gd name="T23" fmla="*/ 378 h 752"/>
                                <a:gd name="T24" fmla="*/ 245 w 295"/>
                                <a:gd name="T25" fmla="*/ 565 h 752"/>
                                <a:gd name="T26" fmla="*/ 295 w 295"/>
                                <a:gd name="T27" fmla="*/ 752 h 7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5"/>
                                <a:gd name="T43" fmla="*/ 0 h 752"/>
                                <a:gd name="T44" fmla="*/ 295 w 295"/>
                                <a:gd name="T45" fmla="*/ 752 h 7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5" h="752">
                                  <a:moveTo>
                                    <a:pt x="295" y="752"/>
                                  </a:moveTo>
                                  <a:lnTo>
                                    <a:pt x="0" y="752"/>
                                  </a:lnTo>
                                  <a:lnTo>
                                    <a:pt x="0" y="0"/>
                                  </a:lnTo>
                                  <a:lnTo>
                                    <a:pt x="21" y="0"/>
                                  </a:lnTo>
                                  <a:lnTo>
                                    <a:pt x="39" y="0"/>
                                  </a:lnTo>
                                  <a:lnTo>
                                    <a:pt x="53" y="18"/>
                                  </a:lnTo>
                                  <a:lnTo>
                                    <a:pt x="60" y="25"/>
                                  </a:lnTo>
                                  <a:lnTo>
                                    <a:pt x="96" y="78"/>
                                  </a:lnTo>
                                  <a:lnTo>
                                    <a:pt x="110" y="113"/>
                                  </a:lnTo>
                                  <a:lnTo>
                                    <a:pt x="135" y="173"/>
                                  </a:lnTo>
                                  <a:lnTo>
                                    <a:pt x="170" y="265"/>
                                  </a:lnTo>
                                  <a:lnTo>
                                    <a:pt x="199" y="378"/>
                                  </a:lnTo>
                                  <a:lnTo>
                                    <a:pt x="245" y="565"/>
                                  </a:lnTo>
                                  <a:lnTo>
                                    <a:pt x="295" y="752"/>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95" name="Freeform 522">
                              <a:extLst>
                                <a:ext uri="{FF2B5EF4-FFF2-40B4-BE49-F238E27FC236}">
                                  <a16:creationId xmlns:a16="http://schemas.microsoft.com/office/drawing/2014/main" id="{970E70BD-E0F2-497A-90D4-8ABAA1FA8AA6}"/>
                                </a:ext>
                              </a:extLst>
                            </p:cNvPr>
                            <p:cNvSpPr>
                              <a:spLocks/>
                            </p:cNvSpPr>
                            <p:nvPr/>
                          </p:nvSpPr>
                          <p:spPr bwMode="auto">
                            <a:xfrm>
                              <a:off x="6266" y="12884"/>
                              <a:ext cx="149" cy="525"/>
                            </a:xfrm>
                            <a:custGeom>
                              <a:avLst/>
                              <a:gdLst>
                                <a:gd name="T0" fmla="*/ 149 w 149"/>
                                <a:gd name="T1" fmla="*/ 525 h 525"/>
                                <a:gd name="T2" fmla="*/ 149 w 149"/>
                                <a:gd name="T3" fmla="*/ 0 h 525"/>
                                <a:gd name="T4" fmla="*/ 0 w 149"/>
                                <a:gd name="T5" fmla="*/ 0 h 525"/>
                                <a:gd name="T6" fmla="*/ 21 w 149"/>
                                <a:gd name="T7" fmla="*/ 102 h 525"/>
                                <a:gd name="T8" fmla="*/ 49 w 149"/>
                                <a:gd name="T9" fmla="*/ 190 h 525"/>
                                <a:gd name="T10" fmla="*/ 64 w 149"/>
                                <a:gd name="T11" fmla="*/ 261 h 525"/>
                                <a:gd name="T12" fmla="*/ 92 w 149"/>
                                <a:gd name="T13" fmla="*/ 363 h 525"/>
                                <a:gd name="T14" fmla="*/ 149 w 149"/>
                                <a:gd name="T15" fmla="*/ 525 h 525"/>
                                <a:gd name="T16" fmla="*/ 0 60000 65536"/>
                                <a:gd name="T17" fmla="*/ 0 60000 65536"/>
                                <a:gd name="T18" fmla="*/ 0 60000 65536"/>
                                <a:gd name="T19" fmla="*/ 0 60000 65536"/>
                                <a:gd name="T20" fmla="*/ 0 60000 65536"/>
                                <a:gd name="T21" fmla="*/ 0 60000 65536"/>
                                <a:gd name="T22" fmla="*/ 0 60000 65536"/>
                                <a:gd name="T23" fmla="*/ 0 60000 65536"/>
                                <a:gd name="T24" fmla="*/ 0 w 149"/>
                                <a:gd name="T25" fmla="*/ 0 h 525"/>
                                <a:gd name="T26" fmla="*/ 149 w 149"/>
                                <a:gd name="T27" fmla="*/ 525 h 5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 h="525">
                                  <a:moveTo>
                                    <a:pt x="149" y="525"/>
                                  </a:moveTo>
                                  <a:lnTo>
                                    <a:pt x="149" y="0"/>
                                  </a:lnTo>
                                  <a:lnTo>
                                    <a:pt x="0" y="0"/>
                                  </a:lnTo>
                                  <a:lnTo>
                                    <a:pt x="21" y="102"/>
                                  </a:lnTo>
                                  <a:lnTo>
                                    <a:pt x="49" y="190"/>
                                  </a:lnTo>
                                  <a:lnTo>
                                    <a:pt x="64" y="261"/>
                                  </a:lnTo>
                                  <a:lnTo>
                                    <a:pt x="92" y="363"/>
                                  </a:lnTo>
                                  <a:lnTo>
                                    <a:pt x="149" y="525"/>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96" name="Line 523">
                              <a:extLst>
                                <a:ext uri="{FF2B5EF4-FFF2-40B4-BE49-F238E27FC236}">
                                  <a16:creationId xmlns:a16="http://schemas.microsoft.com/office/drawing/2014/main" id="{05BE3B9F-6B24-4B9C-93A7-E6EBF6CE6EC2}"/>
                                </a:ext>
                              </a:extLst>
                            </p:cNvPr>
                            <p:cNvSpPr>
                              <a:spLocks noChangeShapeType="1"/>
                            </p:cNvSpPr>
                            <p:nvPr/>
                          </p:nvSpPr>
                          <p:spPr bwMode="auto">
                            <a:xfrm>
                              <a:off x="6400" y="12132"/>
                              <a:ext cx="0" cy="1215"/>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078" name="Group 524">
                            <a:extLst>
                              <a:ext uri="{FF2B5EF4-FFF2-40B4-BE49-F238E27FC236}">
                                <a16:creationId xmlns:a16="http://schemas.microsoft.com/office/drawing/2014/main" id="{FF0A612B-09B6-40CA-A509-63EB8D0EB364}"/>
                              </a:ext>
                            </a:extLst>
                          </p:cNvPr>
                          <p:cNvGrpSpPr>
                            <a:grpSpLocks/>
                          </p:cNvGrpSpPr>
                          <p:nvPr/>
                        </p:nvGrpSpPr>
                        <p:grpSpPr bwMode="auto">
                          <a:xfrm>
                            <a:off x="1860" y="4098"/>
                            <a:ext cx="5141" cy="2217"/>
                            <a:chOff x="1860" y="4098"/>
                            <a:chExt cx="5141" cy="2217"/>
                          </a:xfrm>
                        </p:grpSpPr>
                        <p:grpSp>
                          <p:nvGrpSpPr>
                            <p:cNvPr id="42079" name="Group 525">
                              <a:extLst>
                                <a:ext uri="{FF2B5EF4-FFF2-40B4-BE49-F238E27FC236}">
                                  <a16:creationId xmlns:a16="http://schemas.microsoft.com/office/drawing/2014/main" id="{41246807-2C59-4C40-A510-8F7D2E601FB9}"/>
                                </a:ext>
                              </a:extLst>
                            </p:cNvPr>
                            <p:cNvGrpSpPr>
                              <a:grpSpLocks/>
                            </p:cNvGrpSpPr>
                            <p:nvPr/>
                          </p:nvGrpSpPr>
                          <p:grpSpPr bwMode="auto">
                            <a:xfrm>
                              <a:off x="6002" y="4636"/>
                              <a:ext cx="438" cy="1291"/>
                              <a:chOff x="6422" y="12178"/>
                              <a:chExt cx="438" cy="1291"/>
                            </a:xfrm>
                          </p:grpSpPr>
                          <p:grpSp>
                            <p:nvGrpSpPr>
                              <p:cNvPr id="42090" name="Group 526">
                                <a:extLst>
                                  <a:ext uri="{FF2B5EF4-FFF2-40B4-BE49-F238E27FC236}">
                                    <a16:creationId xmlns:a16="http://schemas.microsoft.com/office/drawing/2014/main" id="{D1FB7121-4028-405A-8DDB-D28726FC8948}"/>
                                  </a:ext>
                                </a:extLst>
                              </p:cNvPr>
                              <p:cNvGrpSpPr>
                                <a:grpSpLocks/>
                              </p:cNvGrpSpPr>
                              <p:nvPr/>
                            </p:nvGrpSpPr>
                            <p:grpSpPr bwMode="auto">
                              <a:xfrm>
                                <a:off x="6674" y="12231"/>
                                <a:ext cx="186" cy="1238"/>
                                <a:chOff x="6674" y="10775"/>
                                <a:chExt cx="186" cy="1238"/>
                              </a:xfrm>
                            </p:grpSpPr>
                            <p:sp>
                              <p:nvSpPr>
                                <p:cNvPr id="42092" name="Line 527">
                                  <a:extLst>
                                    <a:ext uri="{FF2B5EF4-FFF2-40B4-BE49-F238E27FC236}">
                                      <a16:creationId xmlns:a16="http://schemas.microsoft.com/office/drawing/2014/main" id="{1A9537A7-EE84-4E36-B080-EC643DD71EE1}"/>
                                    </a:ext>
                                  </a:extLst>
                                </p:cNvPr>
                                <p:cNvSpPr>
                                  <a:spLocks noChangeShapeType="1"/>
                                </p:cNvSpPr>
                                <p:nvPr/>
                              </p:nvSpPr>
                              <p:spPr bwMode="auto">
                                <a:xfrm flipV="1">
                                  <a:off x="6859" y="10775"/>
                                  <a:ext cx="1" cy="1238"/>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3" name="Freeform 528">
                                  <a:extLst>
                                    <a:ext uri="{FF2B5EF4-FFF2-40B4-BE49-F238E27FC236}">
                                      <a16:creationId xmlns:a16="http://schemas.microsoft.com/office/drawing/2014/main" id="{5D327A08-B2D3-493E-BD58-94A980D2A1D7}"/>
                                    </a:ext>
                                  </a:extLst>
                                </p:cNvPr>
                                <p:cNvSpPr>
                                  <a:spLocks/>
                                </p:cNvSpPr>
                                <p:nvPr/>
                              </p:nvSpPr>
                              <p:spPr bwMode="auto">
                                <a:xfrm>
                                  <a:off x="6674" y="11428"/>
                                  <a:ext cx="178" cy="564"/>
                                </a:xfrm>
                                <a:custGeom>
                                  <a:avLst/>
                                  <a:gdLst>
                                    <a:gd name="T0" fmla="*/ 178 w 178"/>
                                    <a:gd name="T1" fmla="*/ 564 h 564"/>
                                    <a:gd name="T2" fmla="*/ 178 w 178"/>
                                    <a:gd name="T3" fmla="*/ 0 h 564"/>
                                    <a:gd name="T4" fmla="*/ 0 w 178"/>
                                    <a:gd name="T5" fmla="*/ 0 h 564"/>
                                    <a:gd name="T6" fmla="*/ 25 w 178"/>
                                    <a:gd name="T7" fmla="*/ 109 h 564"/>
                                    <a:gd name="T8" fmla="*/ 61 w 178"/>
                                    <a:gd name="T9" fmla="*/ 204 h 564"/>
                                    <a:gd name="T10" fmla="*/ 79 w 178"/>
                                    <a:gd name="T11" fmla="*/ 282 h 564"/>
                                    <a:gd name="T12" fmla="*/ 111 w 178"/>
                                    <a:gd name="T13" fmla="*/ 391 h 564"/>
                                    <a:gd name="T14" fmla="*/ 178 w 178"/>
                                    <a:gd name="T15" fmla="*/ 564 h 564"/>
                                    <a:gd name="T16" fmla="*/ 0 60000 65536"/>
                                    <a:gd name="T17" fmla="*/ 0 60000 65536"/>
                                    <a:gd name="T18" fmla="*/ 0 60000 65536"/>
                                    <a:gd name="T19" fmla="*/ 0 60000 65536"/>
                                    <a:gd name="T20" fmla="*/ 0 60000 65536"/>
                                    <a:gd name="T21" fmla="*/ 0 60000 65536"/>
                                    <a:gd name="T22" fmla="*/ 0 60000 65536"/>
                                    <a:gd name="T23" fmla="*/ 0 60000 65536"/>
                                    <a:gd name="T24" fmla="*/ 0 w 178"/>
                                    <a:gd name="T25" fmla="*/ 0 h 564"/>
                                    <a:gd name="T26" fmla="*/ 178 w 178"/>
                                    <a:gd name="T27" fmla="*/ 564 h 5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8" h="564">
                                      <a:moveTo>
                                        <a:pt x="178" y="564"/>
                                      </a:moveTo>
                                      <a:lnTo>
                                        <a:pt x="178" y="0"/>
                                      </a:lnTo>
                                      <a:lnTo>
                                        <a:pt x="0" y="0"/>
                                      </a:lnTo>
                                      <a:lnTo>
                                        <a:pt x="25" y="109"/>
                                      </a:lnTo>
                                      <a:lnTo>
                                        <a:pt x="61" y="204"/>
                                      </a:lnTo>
                                      <a:lnTo>
                                        <a:pt x="79" y="282"/>
                                      </a:lnTo>
                                      <a:lnTo>
                                        <a:pt x="111" y="391"/>
                                      </a:lnTo>
                                      <a:lnTo>
                                        <a:pt x="178" y="564"/>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42091" name="Freeform 529">
                                <a:extLst>
                                  <a:ext uri="{FF2B5EF4-FFF2-40B4-BE49-F238E27FC236}">
                                    <a16:creationId xmlns:a16="http://schemas.microsoft.com/office/drawing/2014/main" id="{85E60C18-FD58-434B-A1E8-5EC0D4FA672E}"/>
                                  </a:ext>
                                </a:extLst>
                              </p:cNvPr>
                              <p:cNvSpPr>
                                <a:spLocks/>
                              </p:cNvSpPr>
                              <p:nvPr/>
                            </p:nvSpPr>
                            <p:spPr bwMode="auto">
                              <a:xfrm>
                                <a:off x="6422" y="12178"/>
                                <a:ext cx="242" cy="706"/>
                              </a:xfrm>
                              <a:custGeom>
                                <a:avLst/>
                                <a:gdLst>
                                  <a:gd name="T0" fmla="*/ 0 w 242"/>
                                  <a:gd name="T1" fmla="*/ 706 h 706"/>
                                  <a:gd name="T2" fmla="*/ 235 w 242"/>
                                  <a:gd name="T3" fmla="*/ 706 h 706"/>
                                  <a:gd name="T4" fmla="*/ 242 w 242"/>
                                  <a:gd name="T5" fmla="*/ 706 h 706"/>
                                  <a:gd name="T6" fmla="*/ 235 w 242"/>
                                  <a:gd name="T7" fmla="*/ 674 h 706"/>
                                  <a:gd name="T8" fmla="*/ 224 w 242"/>
                                  <a:gd name="T9" fmla="*/ 639 h 706"/>
                                  <a:gd name="T10" fmla="*/ 217 w 242"/>
                                  <a:gd name="T11" fmla="*/ 600 h 706"/>
                                  <a:gd name="T12" fmla="*/ 199 w 242"/>
                                  <a:gd name="T13" fmla="*/ 557 h 706"/>
                                  <a:gd name="T14" fmla="*/ 188 w 242"/>
                                  <a:gd name="T15" fmla="*/ 526 h 706"/>
                                  <a:gd name="T16" fmla="*/ 164 w 242"/>
                                  <a:gd name="T17" fmla="*/ 445 h 706"/>
                                  <a:gd name="T18" fmla="*/ 124 w 242"/>
                                  <a:gd name="T19" fmla="*/ 314 h 706"/>
                                  <a:gd name="T20" fmla="*/ 89 w 242"/>
                                  <a:gd name="T21" fmla="*/ 215 h 706"/>
                                  <a:gd name="T22" fmla="*/ 53 w 242"/>
                                  <a:gd name="T23" fmla="*/ 116 h 706"/>
                                  <a:gd name="T24" fmla="*/ 0 w 242"/>
                                  <a:gd name="T25" fmla="*/ 0 h 706"/>
                                  <a:gd name="T26" fmla="*/ 0 w 242"/>
                                  <a:gd name="T27" fmla="*/ 706 h 7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2"/>
                                  <a:gd name="T43" fmla="*/ 0 h 706"/>
                                  <a:gd name="T44" fmla="*/ 242 w 242"/>
                                  <a:gd name="T45" fmla="*/ 706 h 7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2" h="706">
                                    <a:moveTo>
                                      <a:pt x="0" y="706"/>
                                    </a:moveTo>
                                    <a:lnTo>
                                      <a:pt x="235" y="706"/>
                                    </a:lnTo>
                                    <a:lnTo>
                                      <a:pt x="242" y="706"/>
                                    </a:lnTo>
                                    <a:lnTo>
                                      <a:pt x="235" y="674"/>
                                    </a:lnTo>
                                    <a:lnTo>
                                      <a:pt x="224" y="639"/>
                                    </a:lnTo>
                                    <a:lnTo>
                                      <a:pt x="217" y="600"/>
                                    </a:lnTo>
                                    <a:lnTo>
                                      <a:pt x="199" y="557"/>
                                    </a:lnTo>
                                    <a:lnTo>
                                      <a:pt x="188" y="526"/>
                                    </a:lnTo>
                                    <a:lnTo>
                                      <a:pt x="164" y="445"/>
                                    </a:lnTo>
                                    <a:lnTo>
                                      <a:pt x="124" y="314"/>
                                    </a:lnTo>
                                    <a:lnTo>
                                      <a:pt x="89" y="215"/>
                                    </a:lnTo>
                                    <a:lnTo>
                                      <a:pt x="53" y="116"/>
                                    </a:lnTo>
                                    <a:lnTo>
                                      <a:pt x="0" y="0"/>
                                    </a:lnTo>
                                    <a:lnTo>
                                      <a:pt x="0" y="706"/>
                                    </a:lnTo>
                                    <a:close/>
                                  </a:path>
                                </a:pathLst>
                              </a:custGeom>
                              <a:pattFill prst="ltUpDiag">
                                <a:fgClr>
                                  <a:srgbClr val="000000"/>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2080" name="Group 530">
                              <a:extLst>
                                <a:ext uri="{FF2B5EF4-FFF2-40B4-BE49-F238E27FC236}">
                                  <a16:creationId xmlns:a16="http://schemas.microsoft.com/office/drawing/2014/main" id="{1D84C0C1-691B-45B1-8C83-D12FFACAF10A}"/>
                                </a:ext>
                              </a:extLst>
                            </p:cNvPr>
                            <p:cNvGrpSpPr>
                              <a:grpSpLocks/>
                            </p:cNvGrpSpPr>
                            <p:nvPr/>
                          </p:nvGrpSpPr>
                          <p:grpSpPr bwMode="auto">
                            <a:xfrm>
                              <a:off x="1860" y="4098"/>
                              <a:ext cx="5141" cy="2217"/>
                              <a:chOff x="2280" y="11640"/>
                              <a:chExt cx="5141" cy="2217"/>
                            </a:xfrm>
                          </p:grpSpPr>
                          <p:grpSp>
                            <p:nvGrpSpPr>
                              <p:cNvPr id="42081" name="Group 531">
                                <a:extLst>
                                  <a:ext uri="{FF2B5EF4-FFF2-40B4-BE49-F238E27FC236}">
                                    <a16:creationId xmlns:a16="http://schemas.microsoft.com/office/drawing/2014/main" id="{847CB9D3-3C6C-42C6-8224-5F297151F4B3}"/>
                                  </a:ext>
                                </a:extLst>
                              </p:cNvPr>
                              <p:cNvGrpSpPr>
                                <a:grpSpLocks/>
                              </p:cNvGrpSpPr>
                              <p:nvPr/>
                            </p:nvGrpSpPr>
                            <p:grpSpPr bwMode="auto">
                              <a:xfrm>
                                <a:off x="2280" y="11758"/>
                                <a:ext cx="5141" cy="2099"/>
                                <a:chOff x="2280" y="10302"/>
                                <a:chExt cx="5141" cy="2099"/>
                              </a:xfrm>
                            </p:grpSpPr>
                            <p:sp>
                              <p:nvSpPr>
                                <p:cNvPr id="42086" name="Line 532">
                                  <a:extLst>
                                    <a:ext uri="{FF2B5EF4-FFF2-40B4-BE49-F238E27FC236}">
                                      <a16:creationId xmlns:a16="http://schemas.microsoft.com/office/drawing/2014/main" id="{80F44888-5A3D-4480-AA90-D471DA0A4065}"/>
                                    </a:ext>
                                  </a:extLst>
                                </p:cNvPr>
                                <p:cNvSpPr>
                                  <a:spLocks noChangeShapeType="1"/>
                                </p:cNvSpPr>
                                <p:nvPr/>
                              </p:nvSpPr>
                              <p:spPr bwMode="auto">
                                <a:xfrm>
                                  <a:off x="2433" y="10457"/>
                                  <a:ext cx="1" cy="1944"/>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7" name="Freeform 533">
                                  <a:extLst>
                                    <a:ext uri="{FF2B5EF4-FFF2-40B4-BE49-F238E27FC236}">
                                      <a16:creationId xmlns:a16="http://schemas.microsoft.com/office/drawing/2014/main" id="{4B77A846-5218-4B16-B76B-0E5D2E9C599B}"/>
                                    </a:ext>
                                  </a:extLst>
                                </p:cNvPr>
                                <p:cNvSpPr>
                                  <a:spLocks/>
                                </p:cNvSpPr>
                                <p:nvPr/>
                              </p:nvSpPr>
                              <p:spPr bwMode="auto">
                                <a:xfrm>
                                  <a:off x="2376" y="10302"/>
                                  <a:ext cx="110" cy="170"/>
                                </a:xfrm>
                                <a:custGeom>
                                  <a:avLst/>
                                  <a:gdLst>
                                    <a:gd name="T0" fmla="*/ 0 w 110"/>
                                    <a:gd name="T1" fmla="*/ 170 h 170"/>
                                    <a:gd name="T2" fmla="*/ 57 w 110"/>
                                    <a:gd name="T3" fmla="*/ 0 h 170"/>
                                    <a:gd name="T4" fmla="*/ 110 w 110"/>
                                    <a:gd name="T5" fmla="*/ 170 h 170"/>
                                    <a:gd name="T6" fmla="*/ 0 w 110"/>
                                    <a:gd name="T7" fmla="*/ 170 h 170"/>
                                    <a:gd name="T8" fmla="*/ 0 60000 65536"/>
                                    <a:gd name="T9" fmla="*/ 0 60000 65536"/>
                                    <a:gd name="T10" fmla="*/ 0 60000 65536"/>
                                    <a:gd name="T11" fmla="*/ 0 60000 65536"/>
                                    <a:gd name="T12" fmla="*/ 0 w 110"/>
                                    <a:gd name="T13" fmla="*/ 0 h 170"/>
                                    <a:gd name="T14" fmla="*/ 110 w 110"/>
                                    <a:gd name="T15" fmla="*/ 170 h 170"/>
                                  </a:gdLst>
                                  <a:ahLst/>
                                  <a:cxnLst>
                                    <a:cxn ang="T8">
                                      <a:pos x="T0" y="T1"/>
                                    </a:cxn>
                                    <a:cxn ang="T9">
                                      <a:pos x="T2" y="T3"/>
                                    </a:cxn>
                                    <a:cxn ang="T10">
                                      <a:pos x="T4" y="T5"/>
                                    </a:cxn>
                                    <a:cxn ang="T11">
                                      <a:pos x="T6" y="T7"/>
                                    </a:cxn>
                                  </a:cxnLst>
                                  <a:rect l="T12" t="T13" r="T14" b="T15"/>
                                  <a:pathLst>
                                    <a:path w="110" h="170">
                                      <a:moveTo>
                                        <a:pt x="0" y="170"/>
                                      </a:moveTo>
                                      <a:lnTo>
                                        <a:pt x="57" y="0"/>
                                      </a:lnTo>
                                      <a:lnTo>
                                        <a:pt x="110" y="17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88" name="Line 534">
                                  <a:extLst>
                                    <a:ext uri="{FF2B5EF4-FFF2-40B4-BE49-F238E27FC236}">
                                      <a16:creationId xmlns:a16="http://schemas.microsoft.com/office/drawing/2014/main" id="{49565BD1-2E96-414D-8F19-39806ED8D836}"/>
                                    </a:ext>
                                  </a:extLst>
                                </p:cNvPr>
                                <p:cNvSpPr>
                                  <a:spLocks noChangeShapeType="1"/>
                                </p:cNvSpPr>
                                <p:nvPr/>
                              </p:nvSpPr>
                              <p:spPr bwMode="auto">
                                <a:xfrm>
                                  <a:off x="2280" y="11428"/>
                                  <a:ext cx="4985" cy="1"/>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9" name="Freeform 535">
                                  <a:extLst>
                                    <a:ext uri="{FF2B5EF4-FFF2-40B4-BE49-F238E27FC236}">
                                      <a16:creationId xmlns:a16="http://schemas.microsoft.com/office/drawing/2014/main" id="{A12FB9C6-A413-4157-8EB9-6449CFCDEA06}"/>
                                    </a:ext>
                                  </a:extLst>
                                </p:cNvPr>
                                <p:cNvSpPr>
                                  <a:spLocks/>
                                </p:cNvSpPr>
                                <p:nvPr/>
                              </p:nvSpPr>
                              <p:spPr bwMode="auto">
                                <a:xfrm>
                                  <a:off x="7250" y="11371"/>
                                  <a:ext cx="171" cy="113"/>
                                </a:xfrm>
                                <a:custGeom>
                                  <a:avLst/>
                                  <a:gdLst>
                                    <a:gd name="T0" fmla="*/ 0 w 171"/>
                                    <a:gd name="T1" fmla="*/ 0 h 113"/>
                                    <a:gd name="T2" fmla="*/ 171 w 171"/>
                                    <a:gd name="T3" fmla="*/ 57 h 113"/>
                                    <a:gd name="T4" fmla="*/ 0 w 171"/>
                                    <a:gd name="T5" fmla="*/ 113 h 113"/>
                                    <a:gd name="T6" fmla="*/ 0 w 171"/>
                                    <a:gd name="T7" fmla="*/ 0 h 113"/>
                                    <a:gd name="T8" fmla="*/ 0 60000 65536"/>
                                    <a:gd name="T9" fmla="*/ 0 60000 65536"/>
                                    <a:gd name="T10" fmla="*/ 0 60000 65536"/>
                                    <a:gd name="T11" fmla="*/ 0 60000 65536"/>
                                    <a:gd name="T12" fmla="*/ 0 w 171"/>
                                    <a:gd name="T13" fmla="*/ 0 h 113"/>
                                    <a:gd name="T14" fmla="*/ 171 w 171"/>
                                    <a:gd name="T15" fmla="*/ 113 h 113"/>
                                  </a:gdLst>
                                  <a:ahLst/>
                                  <a:cxnLst>
                                    <a:cxn ang="T8">
                                      <a:pos x="T0" y="T1"/>
                                    </a:cxn>
                                    <a:cxn ang="T9">
                                      <a:pos x="T2" y="T3"/>
                                    </a:cxn>
                                    <a:cxn ang="T10">
                                      <a:pos x="T4" y="T5"/>
                                    </a:cxn>
                                    <a:cxn ang="T11">
                                      <a:pos x="T6" y="T7"/>
                                    </a:cxn>
                                  </a:cxnLst>
                                  <a:rect l="T12" t="T13" r="T14" b="T15"/>
                                  <a:pathLst>
                                    <a:path w="171" h="113">
                                      <a:moveTo>
                                        <a:pt x="0" y="0"/>
                                      </a:moveTo>
                                      <a:lnTo>
                                        <a:pt x="171" y="57"/>
                                      </a:lnTo>
                                      <a:lnTo>
                                        <a:pt x="0" y="1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2082" name="Group 536">
                                <a:extLst>
                                  <a:ext uri="{FF2B5EF4-FFF2-40B4-BE49-F238E27FC236}">
                                    <a16:creationId xmlns:a16="http://schemas.microsoft.com/office/drawing/2014/main" id="{6F88DB51-7001-4B4D-87C5-27ED702A2359}"/>
                                  </a:ext>
                                </a:extLst>
                              </p:cNvPr>
                              <p:cNvGrpSpPr>
                                <a:grpSpLocks/>
                              </p:cNvGrpSpPr>
                              <p:nvPr/>
                            </p:nvGrpSpPr>
                            <p:grpSpPr bwMode="auto">
                              <a:xfrm>
                                <a:off x="2894" y="11640"/>
                                <a:ext cx="1320" cy="435"/>
                                <a:chOff x="2894" y="11640"/>
                                <a:chExt cx="1320" cy="435"/>
                              </a:xfrm>
                            </p:grpSpPr>
                            <p:sp>
                              <p:nvSpPr>
                                <p:cNvPr id="42083" name="Rectangle 537">
                                  <a:extLst>
                                    <a:ext uri="{FF2B5EF4-FFF2-40B4-BE49-F238E27FC236}">
                                      <a16:creationId xmlns:a16="http://schemas.microsoft.com/office/drawing/2014/main" id="{30628A17-6609-437B-ABB4-7AAA3A8F8FDC}"/>
                                    </a:ext>
                                  </a:extLst>
                                </p:cNvPr>
                                <p:cNvSpPr>
                                  <a:spLocks noChangeArrowheads="1"/>
                                </p:cNvSpPr>
                                <p:nvPr/>
                              </p:nvSpPr>
                              <p:spPr bwMode="auto">
                                <a:xfrm>
                                  <a:off x="2894" y="11640"/>
                                  <a:ext cx="57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ua</a:t>
                                  </a:r>
                                </a:p>
                                <a:p>
                                  <a:pPr algn="just"/>
                                  <a:endParaRPr kumimoji="0" lang="en-US" altLang="zh-CN" sz="1600">
                                    <a:solidFill>
                                      <a:srgbClr val="040408"/>
                                    </a:solidFill>
                                    <a:latin typeface="Times New Roman" panose="02020603050405020304" pitchFamily="18" charset="0"/>
                                  </a:endParaRPr>
                                </a:p>
                              </p:txBody>
                            </p:sp>
                            <p:sp>
                              <p:nvSpPr>
                                <p:cNvPr id="42084" name="Rectangle 538">
                                  <a:extLst>
                                    <a:ext uri="{FF2B5EF4-FFF2-40B4-BE49-F238E27FC236}">
                                      <a16:creationId xmlns:a16="http://schemas.microsoft.com/office/drawing/2014/main" id="{14D6E994-6F18-46BC-A34F-7FA110A1CA23}"/>
                                    </a:ext>
                                  </a:extLst>
                                </p:cNvPr>
                                <p:cNvSpPr>
                                  <a:spLocks noChangeArrowheads="1"/>
                                </p:cNvSpPr>
                                <p:nvPr/>
                              </p:nvSpPr>
                              <p:spPr bwMode="auto">
                                <a:xfrm>
                                  <a:off x="3284" y="11655"/>
                                  <a:ext cx="57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ub</a:t>
                                  </a:r>
                                </a:p>
                                <a:p>
                                  <a:pPr algn="just"/>
                                  <a:endParaRPr kumimoji="0" lang="en-US" altLang="zh-CN" sz="1600">
                                    <a:solidFill>
                                      <a:srgbClr val="040408"/>
                                    </a:solidFill>
                                    <a:latin typeface="Times New Roman" panose="02020603050405020304" pitchFamily="18" charset="0"/>
                                  </a:endParaRPr>
                                </a:p>
                              </p:txBody>
                            </p:sp>
                            <p:sp>
                              <p:nvSpPr>
                                <p:cNvPr id="42085" name="Rectangle 539">
                                  <a:extLst>
                                    <a:ext uri="{FF2B5EF4-FFF2-40B4-BE49-F238E27FC236}">
                                      <a16:creationId xmlns:a16="http://schemas.microsoft.com/office/drawing/2014/main" id="{FD4B8A3F-D3D1-42B8-8FDC-D860DA5A0217}"/>
                                    </a:ext>
                                  </a:extLst>
                                </p:cNvPr>
                                <p:cNvSpPr>
                                  <a:spLocks noChangeArrowheads="1"/>
                                </p:cNvSpPr>
                                <p:nvPr/>
                              </p:nvSpPr>
                              <p:spPr bwMode="auto">
                                <a:xfrm>
                                  <a:off x="3644" y="11670"/>
                                  <a:ext cx="57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uc</a:t>
                                  </a:r>
                                </a:p>
                                <a:p>
                                  <a:pPr algn="just"/>
                                  <a:endParaRPr kumimoji="0" lang="en-US" altLang="zh-CN" sz="1600">
                                    <a:solidFill>
                                      <a:srgbClr val="040408"/>
                                    </a:solidFill>
                                    <a:latin typeface="Times New Roman" panose="02020603050405020304" pitchFamily="18" charset="0"/>
                                  </a:endParaRPr>
                                </a:p>
                              </p:txBody>
                            </p:sp>
                          </p:grpSp>
                        </p:grpSp>
                      </p:grpSp>
                    </p:grpSp>
                  </p:grpSp>
                  <p:grpSp>
                    <p:nvGrpSpPr>
                      <p:cNvPr id="42045" name="Group 470">
                        <a:extLst>
                          <a:ext uri="{FF2B5EF4-FFF2-40B4-BE49-F238E27FC236}">
                            <a16:creationId xmlns:a16="http://schemas.microsoft.com/office/drawing/2014/main" id="{4547B7BE-871B-436F-955C-5522514780B3}"/>
                          </a:ext>
                        </a:extLst>
                      </p:cNvPr>
                      <p:cNvGrpSpPr>
                        <a:grpSpLocks/>
                      </p:cNvGrpSpPr>
                      <p:nvPr/>
                    </p:nvGrpSpPr>
                    <p:grpSpPr bwMode="auto">
                      <a:xfrm>
                        <a:off x="999" y="2964"/>
                        <a:ext cx="2859" cy="867"/>
                        <a:chOff x="2433" y="10676"/>
                        <a:chExt cx="4425" cy="1504"/>
                      </a:xfrm>
                    </p:grpSpPr>
                    <p:sp>
                      <p:nvSpPr>
                        <p:cNvPr id="42046" name="Freeform 471">
                          <a:extLst>
                            <a:ext uri="{FF2B5EF4-FFF2-40B4-BE49-F238E27FC236}">
                              <a16:creationId xmlns:a16="http://schemas.microsoft.com/office/drawing/2014/main" id="{411E9BD3-46E6-4C57-AB59-00A6582B9D0A}"/>
                            </a:ext>
                          </a:extLst>
                        </p:cNvPr>
                        <p:cNvSpPr>
                          <a:spLocks/>
                        </p:cNvSpPr>
                        <p:nvPr/>
                      </p:nvSpPr>
                      <p:spPr bwMode="auto">
                        <a:xfrm>
                          <a:off x="4246" y="10676"/>
                          <a:ext cx="605" cy="1404"/>
                        </a:xfrm>
                        <a:custGeom>
                          <a:avLst/>
                          <a:gdLst>
                            <a:gd name="T0" fmla="*/ 7 w 605"/>
                            <a:gd name="T1" fmla="*/ 88 h 1404"/>
                            <a:gd name="T2" fmla="*/ 18 w 605"/>
                            <a:gd name="T3" fmla="*/ 71 h 1404"/>
                            <a:gd name="T4" fmla="*/ 25 w 605"/>
                            <a:gd name="T5" fmla="*/ 53 h 1404"/>
                            <a:gd name="T6" fmla="*/ 36 w 605"/>
                            <a:gd name="T7" fmla="*/ 43 h 1404"/>
                            <a:gd name="T8" fmla="*/ 46 w 605"/>
                            <a:gd name="T9" fmla="*/ 32 h 1404"/>
                            <a:gd name="T10" fmla="*/ 57 w 605"/>
                            <a:gd name="T11" fmla="*/ 25 h 1404"/>
                            <a:gd name="T12" fmla="*/ 64 w 605"/>
                            <a:gd name="T13" fmla="*/ 14 h 1404"/>
                            <a:gd name="T14" fmla="*/ 75 w 605"/>
                            <a:gd name="T15" fmla="*/ 11 h 1404"/>
                            <a:gd name="T16" fmla="*/ 85 w 605"/>
                            <a:gd name="T17" fmla="*/ 7 h 1404"/>
                            <a:gd name="T18" fmla="*/ 96 w 605"/>
                            <a:gd name="T19" fmla="*/ 0 h 1404"/>
                            <a:gd name="T20" fmla="*/ 103 w 605"/>
                            <a:gd name="T21" fmla="*/ 0 h 1404"/>
                            <a:gd name="T22" fmla="*/ 114 w 605"/>
                            <a:gd name="T23" fmla="*/ 0 h 1404"/>
                            <a:gd name="T24" fmla="*/ 125 w 605"/>
                            <a:gd name="T25" fmla="*/ 7 h 1404"/>
                            <a:gd name="T26" fmla="*/ 132 w 605"/>
                            <a:gd name="T27" fmla="*/ 11 h 1404"/>
                            <a:gd name="T28" fmla="*/ 142 w 605"/>
                            <a:gd name="T29" fmla="*/ 18 h 1404"/>
                            <a:gd name="T30" fmla="*/ 153 w 605"/>
                            <a:gd name="T31" fmla="*/ 28 h 1404"/>
                            <a:gd name="T32" fmla="*/ 160 w 605"/>
                            <a:gd name="T33" fmla="*/ 35 h 1404"/>
                            <a:gd name="T34" fmla="*/ 171 w 605"/>
                            <a:gd name="T35" fmla="*/ 50 h 1404"/>
                            <a:gd name="T36" fmla="*/ 181 w 605"/>
                            <a:gd name="T37" fmla="*/ 67 h 1404"/>
                            <a:gd name="T38" fmla="*/ 189 w 605"/>
                            <a:gd name="T39" fmla="*/ 81 h 1404"/>
                            <a:gd name="T40" fmla="*/ 199 w 605"/>
                            <a:gd name="T41" fmla="*/ 99 h 1404"/>
                            <a:gd name="T42" fmla="*/ 210 w 605"/>
                            <a:gd name="T43" fmla="*/ 120 h 1404"/>
                            <a:gd name="T44" fmla="*/ 221 w 605"/>
                            <a:gd name="T45" fmla="*/ 138 h 1404"/>
                            <a:gd name="T46" fmla="*/ 228 w 605"/>
                            <a:gd name="T47" fmla="*/ 159 h 1404"/>
                            <a:gd name="T48" fmla="*/ 238 w 605"/>
                            <a:gd name="T49" fmla="*/ 187 h 1404"/>
                            <a:gd name="T50" fmla="*/ 249 w 605"/>
                            <a:gd name="T51" fmla="*/ 212 h 1404"/>
                            <a:gd name="T52" fmla="*/ 260 w 605"/>
                            <a:gd name="T53" fmla="*/ 240 h 1404"/>
                            <a:gd name="T54" fmla="*/ 267 w 605"/>
                            <a:gd name="T55" fmla="*/ 265 h 1404"/>
                            <a:gd name="T56" fmla="*/ 277 w 605"/>
                            <a:gd name="T57" fmla="*/ 297 h 1404"/>
                            <a:gd name="T58" fmla="*/ 288 w 605"/>
                            <a:gd name="T59" fmla="*/ 328 h 1404"/>
                            <a:gd name="T60" fmla="*/ 299 w 605"/>
                            <a:gd name="T61" fmla="*/ 360 h 1404"/>
                            <a:gd name="T62" fmla="*/ 306 w 605"/>
                            <a:gd name="T63" fmla="*/ 388 h 1404"/>
                            <a:gd name="T64" fmla="*/ 317 w 605"/>
                            <a:gd name="T65" fmla="*/ 424 h 1404"/>
                            <a:gd name="T66" fmla="*/ 324 w 605"/>
                            <a:gd name="T67" fmla="*/ 455 h 1404"/>
                            <a:gd name="T68" fmla="*/ 334 w 605"/>
                            <a:gd name="T69" fmla="*/ 491 h 1404"/>
                            <a:gd name="T70" fmla="*/ 345 w 605"/>
                            <a:gd name="T71" fmla="*/ 526 h 1404"/>
                            <a:gd name="T72" fmla="*/ 356 w 605"/>
                            <a:gd name="T73" fmla="*/ 565 h 1404"/>
                            <a:gd name="T74" fmla="*/ 363 w 605"/>
                            <a:gd name="T75" fmla="*/ 600 h 1404"/>
                            <a:gd name="T76" fmla="*/ 373 w 605"/>
                            <a:gd name="T77" fmla="*/ 635 h 1404"/>
                            <a:gd name="T78" fmla="*/ 384 w 605"/>
                            <a:gd name="T79" fmla="*/ 678 h 1404"/>
                            <a:gd name="T80" fmla="*/ 391 w 605"/>
                            <a:gd name="T81" fmla="*/ 713 h 1404"/>
                            <a:gd name="T82" fmla="*/ 402 w 605"/>
                            <a:gd name="T83" fmla="*/ 752 h 1404"/>
                            <a:gd name="T84" fmla="*/ 413 w 605"/>
                            <a:gd name="T85" fmla="*/ 787 h 1404"/>
                            <a:gd name="T86" fmla="*/ 423 w 605"/>
                            <a:gd name="T87" fmla="*/ 826 h 1404"/>
                            <a:gd name="T88" fmla="*/ 430 w 605"/>
                            <a:gd name="T89" fmla="*/ 861 h 1404"/>
                            <a:gd name="T90" fmla="*/ 441 w 605"/>
                            <a:gd name="T91" fmla="*/ 903 h 1404"/>
                            <a:gd name="T92" fmla="*/ 452 w 605"/>
                            <a:gd name="T93" fmla="*/ 939 h 1404"/>
                            <a:gd name="T94" fmla="*/ 462 w 605"/>
                            <a:gd name="T95" fmla="*/ 974 h 1404"/>
                            <a:gd name="T96" fmla="*/ 469 w 605"/>
                            <a:gd name="T97" fmla="*/ 1009 h 1404"/>
                            <a:gd name="T98" fmla="*/ 480 w 605"/>
                            <a:gd name="T99" fmla="*/ 1045 h 1404"/>
                            <a:gd name="T100" fmla="*/ 491 w 605"/>
                            <a:gd name="T101" fmla="*/ 1080 h 1404"/>
                            <a:gd name="T102" fmla="*/ 498 w 605"/>
                            <a:gd name="T103" fmla="*/ 1115 h 1404"/>
                            <a:gd name="T104" fmla="*/ 509 w 605"/>
                            <a:gd name="T105" fmla="*/ 1143 h 1404"/>
                            <a:gd name="T106" fmla="*/ 519 w 605"/>
                            <a:gd name="T107" fmla="*/ 1175 h 1404"/>
                            <a:gd name="T108" fmla="*/ 526 w 605"/>
                            <a:gd name="T109" fmla="*/ 1207 h 1404"/>
                            <a:gd name="T110" fmla="*/ 537 w 605"/>
                            <a:gd name="T111" fmla="*/ 1239 h 1404"/>
                            <a:gd name="T112" fmla="*/ 548 w 605"/>
                            <a:gd name="T113" fmla="*/ 1263 h 1404"/>
                            <a:gd name="T114" fmla="*/ 558 w 605"/>
                            <a:gd name="T115" fmla="*/ 1291 h 1404"/>
                            <a:gd name="T116" fmla="*/ 565 w 605"/>
                            <a:gd name="T117" fmla="*/ 1316 h 1404"/>
                            <a:gd name="T118" fmla="*/ 576 w 605"/>
                            <a:gd name="T119" fmla="*/ 1344 h 1404"/>
                            <a:gd name="T120" fmla="*/ 587 w 605"/>
                            <a:gd name="T121" fmla="*/ 1366 h 1404"/>
                            <a:gd name="T122" fmla="*/ 594 w 605"/>
                            <a:gd name="T123" fmla="*/ 1387 h 1404"/>
                            <a:gd name="T124" fmla="*/ 605 w 605"/>
                            <a:gd name="T125" fmla="*/ 1404 h 1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5"/>
                            <a:gd name="T190" fmla="*/ 0 h 1404"/>
                            <a:gd name="T191" fmla="*/ 605 w 605"/>
                            <a:gd name="T192" fmla="*/ 1404 h 1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5" h="1404">
                              <a:moveTo>
                                <a:pt x="0" y="102"/>
                              </a:moveTo>
                              <a:lnTo>
                                <a:pt x="0" y="99"/>
                              </a:lnTo>
                              <a:lnTo>
                                <a:pt x="4" y="95"/>
                              </a:lnTo>
                              <a:lnTo>
                                <a:pt x="7" y="88"/>
                              </a:lnTo>
                              <a:lnTo>
                                <a:pt x="11" y="85"/>
                              </a:lnTo>
                              <a:lnTo>
                                <a:pt x="11" y="81"/>
                              </a:lnTo>
                              <a:lnTo>
                                <a:pt x="14" y="78"/>
                              </a:lnTo>
                              <a:lnTo>
                                <a:pt x="18" y="71"/>
                              </a:lnTo>
                              <a:lnTo>
                                <a:pt x="18" y="67"/>
                              </a:lnTo>
                              <a:lnTo>
                                <a:pt x="21" y="64"/>
                              </a:lnTo>
                              <a:lnTo>
                                <a:pt x="25" y="60"/>
                              </a:lnTo>
                              <a:lnTo>
                                <a:pt x="25" y="53"/>
                              </a:lnTo>
                              <a:lnTo>
                                <a:pt x="29" y="53"/>
                              </a:lnTo>
                              <a:lnTo>
                                <a:pt x="32" y="50"/>
                              </a:lnTo>
                              <a:lnTo>
                                <a:pt x="36" y="46"/>
                              </a:lnTo>
                              <a:lnTo>
                                <a:pt x="36" y="43"/>
                              </a:lnTo>
                              <a:lnTo>
                                <a:pt x="39" y="43"/>
                              </a:lnTo>
                              <a:lnTo>
                                <a:pt x="39" y="35"/>
                              </a:lnTo>
                              <a:lnTo>
                                <a:pt x="43" y="35"/>
                              </a:lnTo>
                              <a:lnTo>
                                <a:pt x="43" y="32"/>
                              </a:lnTo>
                              <a:lnTo>
                                <a:pt x="46" y="32"/>
                              </a:lnTo>
                              <a:lnTo>
                                <a:pt x="46" y="28"/>
                              </a:lnTo>
                              <a:lnTo>
                                <a:pt x="50" y="28"/>
                              </a:lnTo>
                              <a:lnTo>
                                <a:pt x="50" y="25"/>
                              </a:lnTo>
                              <a:lnTo>
                                <a:pt x="53" y="25"/>
                              </a:lnTo>
                              <a:lnTo>
                                <a:pt x="57" y="25"/>
                              </a:lnTo>
                              <a:lnTo>
                                <a:pt x="57" y="18"/>
                              </a:lnTo>
                              <a:lnTo>
                                <a:pt x="61" y="18"/>
                              </a:lnTo>
                              <a:lnTo>
                                <a:pt x="64" y="14"/>
                              </a:lnTo>
                              <a:lnTo>
                                <a:pt x="68" y="14"/>
                              </a:lnTo>
                              <a:lnTo>
                                <a:pt x="71" y="11"/>
                              </a:lnTo>
                              <a:lnTo>
                                <a:pt x="75" y="11"/>
                              </a:lnTo>
                              <a:lnTo>
                                <a:pt x="75" y="7"/>
                              </a:lnTo>
                              <a:lnTo>
                                <a:pt x="78" y="7"/>
                              </a:lnTo>
                              <a:lnTo>
                                <a:pt x="82" y="7"/>
                              </a:lnTo>
                              <a:lnTo>
                                <a:pt x="85" y="7"/>
                              </a:lnTo>
                              <a:lnTo>
                                <a:pt x="85" y="0"/>
                              </a:lnTo>
                              <a:lnTo>
                                <a:pt x="89" y="0"/>
                              </a:lnTo>
                              <a:lnTo>
                                <a:pt x="93" y="0"/>
                              </a:lnTo>
                              <a:lnTo>
                                <a:pt x="96" y="0"/>
                              </a:lnTo>
                              <a:lnTo>
                                <a:pt x="100" y="0"/>
                              </a:lnTo>
                              <a:lnTo>
                                <a:pt x="103" y="0"/>
                              </a:lnTo>
                              <a:lnTo>
                                <a:pt x="107" y="0"/>
                              </a:lnTo>
                              <a:lnTo>
                                <a:pt x="110" y="0"/>
                              </a:lnTo>
                              <a:lnTo>
                                <a:pt x="114" y="0"/>
                              </a:lnTo>
                              <a:lnTo>
                                <a:pt x="117" y="7"/>
                              </a:lnTo>
                              <a:lnTo>
                                <a:pt x="121" y="7"/>
                              </a:lnTo>
                              <a:lnTo>
                                <a:pt x="125" y="7"/>
                              </a:lnTo>
                              <a:lnTo>
                                <a:pt x="128" y="11"/>
                              </a:lnTo>
                              <a:lnTo>
                                <a:pt x="132" y="11"/>
                              </a:lnTo>
                              <a:lnTo>
                                <a:pt x="135" y="14"/>
                              </a:lnTo>
                              <a:lnTo>
                                <a:pt x="139" y="14"/>
                              </a:lnTo>
                              <a:lnTo>
                                <a:pt x="139" y="18"/>
                              </a:lnTo>
                              <a:lnTo>
                                <a:pt x="142" y="18"/>
                              </a:lnTo>
                              <a:lnTo>
                                <a:pt x="146" y="18"/>
                              </a:lnTo>
                              <a:lnTo>
                                <a:pt x="146" y="25"/>
                              </a:lnTo>
                              <a:lnTo>
                                <a:pt x="149" y="25"/>
                              </a:lnTo>
                              <a:lnTo>
                                <a:pt x="149" y="28"/>
                              </a:lnTo>
                              <a:lnTo>
                                <a:pt x="153" y="28"/>
                              </a:lnTo>
                              <a:lnTo>
                                <a:pt x="157" y="32"/>
                              </a:lnTo>
                              <a:lnTo>
                                <a:pt x="160" y="35"/>
                              </a:lnTo>
                              <a:lnTo>
                                <a:pt x="164" y="43"/>
                              </a:lnTo>
                              <a:lnTo>
                                <a:pt x="164" y="46"/>
                              </a:lnTo>
                              <a:lnTo>
                                <a:pt x="167" y="46"/>
                              </a:lnTo>
                              <a:lnTo>
                                <a:pt x="171" y="50"/>
                              </a:lnTo>
                              <a:lnTo>
                                <a:pt x="174" y="53"/>
                              </a:lnTo>
                              <a:lnTo>
                                <a:pt x="174" y="60"/>
                              </a:lnTo>
                              <a:lnTo>
                                <a:pt x="178" y="60"/>
                              </a:lnTo>
                              <a:lnTo>
                                <a:pt x="178" y="64"/>
                              </a:lnTo>
                              <a:lnTo>
                                <a:pt x="181" y="67"/>
                              </a:lnTo>
                              <a:lnTo>
                                <a:pt x="185" y="67"/>
                              </a:lnTo>
                              <a:lnTo>
                                <a:pt x="185" y="71"/>
                              </a:lnTo>
                              <a:lnTo>
                                <a:pt x="185" y="78"/>
                              </a:lnTo>
                              <a:lnTo>
                                <a:pt x="189" y="78"/>
                              </a:lnTo>
                              <a:lnTo>
                                <a:pt x="189" y="81"/>
                              </a:lnTo>
                              <a:lnTo>
                                <a:pt x="192" y="85"/>
                              </a:lnTo>
                              <a:lnTo>
                                <a:pt x="196" y="88"/>
                              </a:lnTo>
                              <a:lnTo>
                                <a:pt x="196" y="95"/>
                              </a:lnTo>
                              <a:lnTo>
                                <a:pt x="199" y="95"/>
                              </a:lnTo>
                              <a:lnTo>
                                <a:pt x="199" y="99"/>
                              </a:lnTo>
                              <a:lnTo>
                                <a:pt x="203" y="102"/>
                              </a:lnTo>
                              <a:lnTo>
                                <a:pt x="203" y="106"/>
                              </a:lnTo>
                              <a:lnTo>
                                <a:pt x="206" y="113"/>
                              </a:lnTo>
                              <a:lnTo>
                                <a:pt x="210" y="117"/>
                              </a:lnTo>
                              <a:lnTo>
                                <a:pt x="210" y="120"/>
                              </a:lnTo>
                              <a:lnTo>
                                <a:pt x="210" y="124"/>
                              </a:lnTo>
                              <a:lnTo>
                                <a:pt x="213" y="124"/>
                              </a:lnTo>
                              <a:lnTo>
                                <a:pt x="217" y="131"/>
                              </a:lnTo>
                              <a:lnTo>
                                <a:pt x="217" y="134"/>
                              </a:lnTo>
                              <a:lnTo>
                                <a:pt x="221" y="138"/>
                              </a:lnTo>
                              <a:lnTo>
                                <a:pt x="221" y="141"/>
                              </a:lnTo>
                              <a:lnTo>
                                <a:pt x="224" y="148"/>
                              </a:lnTo>
                              <a:lnTo>
                                <a:pt x="224" y="152"/>
                              </a:lnTo>
                              <a:lnTo>
                                <a:pt x="228" y="155"/>
                              </a:lnTo>
                              <a:lnTo>
                                <a:pt x="228" y="159"/>
                              </a:lnTo>
                              <a:lnTo>
                                <a:pt x="231" y="170"/>
                              </a:lnTo>
                              <a:lnTo>
                                <a:pt x="235" y="173"/>
                              </a:lnTo>
                              <a:lnTo>
                                <a:pt x="235" y="177"/>
                              </a:lnTo>
                              <a:lnTo>
                                <a:pt x="238" y="184"/>
                              </a:lnTo>
                              <a:lnTo>
                                <a:pt x="238" y="187"/>
                              </a:lnTo>
                              <a:lnTo>
                                <a:pt x="242" y="191"/>
                              </a:lnTo>
                              <a:lnTo>
                                <a:pt x="242" y="194"/>
                              </a:lnTo>
                              <a:lnTo>
                                <a:pt x="245" y="201"/>
                              </a:lnTo>
                              <a:lnTo>
                                <a:pt x="245" y="205"/>
                              </a:lnTo>
                              <a:lnTo>
                                <a:pt x="249" y="212"/>
                              </a:lnTo>
                              <a:lnTo>
                                <a:pt x="249" y="219"/>
                              </a:lnTo>
                              <a:lnTo>
                                <a:pt x="253" y="222"/>
                              </a:lnTo>
                              <a:lnTo>
                                <a:pt x="253" y="226"/>
                              </a:lnTo>
                              <a:lnTo>
                                <a:pt x="256" y="230"/>
                              </a:lnTo>
                              <a:lnTo>
                                <a:pt x="260" y="240"/>
                              </a:lnTo>
                              <a:lnTo>
                                <a:pt x="260" y="244"/>
                              </a:lnTo>
                              <a:lnTo>
                                <a:pt x="263" y="247"/>
                              </a:lnTo>
                              <a:lnTo>
                                <a:pt x="263" y="258"/>
                              </a:lnTo>
                              <a:lnTo>
                                <a:pt x="267" y="261"/>
                              </a:lnTo>
                              <a:lnTo>
                                <a:pt x="267" y="265"/>
                              </a:lnTo>
                              <a:lnTo>
                                <a:pt x="270" y="272"/>
                              </a:lnTo>
                              <a:lnTo>
                                <a:pt x="270" y="279"/>
                              </a:lnTo>
                              <a:lnTo>
                                <a:pt x="274" y="282"/>
                              </a:lnTo>
                              <a:lnTo>
                                <a:pt x="274" y="289"/>
                              </a:lnTo>
                              <a:lnTo>
                                <a:pt x="277" y="297"/>
                              </a:lnTo>
                              <a:lnTo>
                                <a:pt x="277" y="300"/>
                              </a:lnTo>
                              <a:lnTo>
                                <a:pt x="281" y="307"/>
                              </a:lnTo>
                              <a:lnTo>
                                <a:pt x="285" y="314"/>
                              </a:lnTo>
                              <a:lnTo>
                                <a:pt x="285" y="318"/>
                              </a:lnTo>
                              <a:lnTo>
                                <a:pt x="288" y="328"/>
                              </a:lnTo>
                              <a:lnTo>
                                <a:pt x="288" y="332"/>
                              </a:lnTo>
                              <a:lnTo>
                                <a:pt x="292" y="335"/>
                              </a:lnTo>
                              <a:lnTo>
                                <a:pt x="292" y="346"/>
                              </a:lnTo>
                              <a:lnTo>
                                <a:pt x="295" y="349"/>
                              </a:lnTo>
                              <a:lnTo>
                                <a:pt x="299" y="360"/>
                              </a:lnTo>
                              <a:lnTo>
                                <a:pt x="299" y="364"/>
                              </a:lnTo>
                              <a:lnTo>
                                <a:pt x="299" y="371"/>
                              </a:lnTo>
                              <a:lnTo>
                                <a:pt x="302" y="378"/>
                              </a:lnTo>
                              <a:lnTo>
                                <a:pt x="302" y="385"/>
                              </a:lnTo>
                              <a:lnTo>
                                <a:pt x="306" y="388"/>
                              </a:lnTo>
                              <a:lnTo>
                                <a:pt x="309" y="399"/>
                              </a:lnTo>
                              <a:lnTo>
                                <a:pt x="309" y="402"/>
                              </a:lnTo>
                              <a:lnTo>
                                <a:pt x="313" y="413"/>
                              </a:lnTo>
                              <a:lnTo>
                                <a:pt x="313" y="416"/>
                              </a:lnTo>
                              <a:lnTo>
                                <a:pt x="317" y="424"/>
                              </a:lnTo>
                              <a:lnTo>
                                <a:pt x="317" y="431"/>
                              </a:lnTo>
                              <a:lnTo>
                                <a:pt x="320" y="438"/>
                              </a:lnTo>
                              <a:lnTo>
                                <a:pt x="324" y="441"/>
                              </a:lnTo>
                              <a:lnTo>
                                <a:pt x="324" y="452"/>
                              </a:lnTo>
                              <a:lnTo>
                                <a:pt x="324" y="455"/>
                              </a:lnTo>
                              <a:lnTo>
                                <a:pt x="327" y="466"/>
                              </a:lnTo>
                              <a:lnTo>
                                <a:pt x="331" y="473"/>
                              </a:lnTo>
                              <a:lnTo>
                                <a:pt x="331" y="476"/>
                              </a:lnTo>
                              <a:lnTo>
                                <a:pt x="334" y="487"/>
                              </a:lnTo>
                              <a:lnTo>
                                <a:pt x="334" y="491"/>
                              </a:lnTo>
                              <a:lnTo>
                                <a:pt x="338" y="501"/>
                              </a:lnTo>
                              <a:lnTo>
                                <a:pt x="338" y="508"/>
                              </a:lnTo>
                              <a:lnTo>
                                <a:pt x="341" y="512"/>
                              </a:lnTo>
                              <a:lnTo>
                                <a:pt x="341" y="522"/>
                              </a:lnTo>
                              <a:lnTo>
                                <a:pt x="345" y="526"/>
                              </a:lnTo>
                              <a:lnTo>
                                <a:pt x="349" y="536"/>
                              </a:lnTo>
                              <a:lnTo>
                                <a:pt x="349" y="544"/>
                              </a:lnTo>
                              <a:lnTo>
                                <a:pt x="352" y="547"/>
                              </a:lnTo>
                              <a:lnTo>
                                <a:pt x="352" y="558"/>
                              </a:lnTo>
                              <a:lnTo>
                                <a:pt x="356" y="565"/>
                              </a:lnTo>
                              <a:lnTo>
                                <a:pt x="356" y="572"/>
                              </a:lnTo>
                              <a:lnTo>
                                <a:pt x="359" y="579"/>
                              </a:lnTo>
                              <a:lnTo>
                                <a:pt x="359" y="589"/>
                              </a:lnTo>
                              <a:lnTo>
                                <a:pt x="363" y="593"/>
                              </a:lnTo>
                              <a:lnTo>
                                <a:pt x="363" y="600"/>
                              </a:lnTo>
                              <a:lnTo>
                                <a:pt x="366" y="611"/>
                              </a:lnTo>
                              <a:lnTo>
                                <a:pt x="366" y="614"/>
                              </a:lnTo>
                              <a:lnTo>
                                <a:pt x="370" y="625"/>
                              </a:lnTo>
                              <a:lnTo>
                                <a:pt x="373" y="632"/>
                              </a:lnTo>
                              <a:lnTo>
                                <a:pt x="373" y="635"/>
                              </a:lnTo>
                              <a:lnTo>
                                <a:pt x="377" y="646"/>
                              </a:lnTo>
                              <a:lnTo>
                                <a:pt x="377" y="653"/>
                              </a:lnTo>
                              <a:lnTo>
                                <a:pt x="381" y="660"/>
                              </a:lnTo>
                              <a:lnTo>
                                <a:pt x="381" y="667"/>
                              </a:lnTo>
                              <a:lnTo>
                                <a:pt x="384" y="678"/>
                              </a:lnTo>
                              <a:lnTo>
                                <a:pt x="384" y="681"/>
                              </a:lnTo>
                              <a:lnTo>
                                <a:pt x="388" y="688"/>
                              </a:lnTo>
                              <a:lnTo>
                                <a:pt x="388" y="699"/>
                              </a:lnTo>
                              <a:lnTo>
                                <a:pt x="391" y="706"/>
                              </a:lnTo>
                              <a:lnTo>
                                <a:pt x="391" y="713"/>
                              </a:lnTo>
                              <a:lnTo>
                                <a:pt x="395" y="720"/>
                              </a:lnTo>
                              <a:lnTo>
                                <a:pt x="398" y="731"/>
                              </a:lnTo>
                              <a:lnTo>
                                <a:pt x="398" y="734"/>
                              </a:lnTo>
                              <a:lnTo>
                                <a:pt x="402" y="741"/>
                              </a:lnTo>
                              <a:lnTo>
                                <a:pt x="402" y="752"/>
                              </a:lnTo>
                              <a:lnTo>
                                <a:pt x="405" y="755"/>
                              </a:lnTo>
                              <a:lnTo>
                                <a:pt x="405" y="766"/>
                              </a:lnTo>
                              <a:lnTo>
                                <a:pt x="409" y="773"/>
                              </a:lnTo>
                              <a:lnTo>
                                <a:pt x="413" y="783"/>
                              </a:lnTo>
                              <a:lnTo>
                                <a:pt x="413" y="787"/>
                              </a:lnTo>
                              <a:lnTo>
                                <a:pt x="413" y="794"/>
                              </a:lnTo>
                              <a:lnTo>
                                <a:pt x="416" y="805"/>
                              </a:lnTo>
                              <a:lnTo>
                                <a:pt x="416" y="808"/>
                              </a:lnTo>
                              <a:lnTo>
                                <a:pt x="420" y="819"/>
                              </a:lnTo>
                              <a:lnTo>
                                <a:pt x="423" y="826"/>
                              </a:lnTo>
                              <a:lnTo>
                                <a:pt x="423" y="829"/>
                              </a:lnTo>
                              <a:lnTo>
                                <a:pt x="427" y="840"/>
                              </a:lnTo>
                              <a:lnTo>
                                <a:pt x="427" y="850"/>
                              </a:lnTo>
                              <a:lnTo>
                                <a:pt x="430" y="858"/>
                              </a:lnTo>
                              <a:lnTo>
                                <a:pt x="430" y="861"/>
                              </a:lnTo>
                              <a:lnTo>
                                <a:pt x="434" y="872"/>
                              </a:lnTo>
                              <a:lnTo>
                                <a:pt x="437" y="879"/>
                              </a:lnTo>
                              <a:lnTo>
                                <a:pt x="437" y="886"/>
                              </a:lnTo>
                              <a:lnTo>
                                <a:pt x="437" y="893"/>
                              </a:lnTo>
                              <a:lnTo>
                                <a:pt x="441" y="903"/>
                              </a:lnTo>
                              <a:lnTo>
                                <a:pt x="445" y="907"/>
                              </a:lnTo>
                              <a:lnTo>
                                <a:pt x="445" y="914"/>
                              </a:lnTo>
                              <a:lnTo>
                                <a:pt x="448" y="925"/>
                              </a:lnTo>
                              <a:lnTo>
                                <a:pt x="448" y="928"/>
                              </a:lnTo>
                              <a:lnTo>
                                <a:pt x="452" y="939"/>
                              </a:lnTo>
                              <a:lnTo>
                                <a:pt x="452" y="946"/>
                              </a:lnTo>
                              <a:lnTo>
                                <a:pt x="455" y="949"/>
                              </a:lnTo>
                              <a:lnTo>
                                <a:pt x="455" y="960"/>
                              </a:lnTo>
                              <a:lnTo>
                                <a:pt x="459" y="967"/>
                              </a:lnTo>
                              <a:lnTo>
                                <a:pt x="462" y="974"/>
                              </a:lnTo>
                              <a:lnTo>
                                <a:pt x="462" y="981"/>
                              </a:lnTo>
                              <a:lnTo>
                                <a:pt x="466" y="985"/>
                              </a:lnTo>
                              <a:lnTo>
                                <a:pt x="466" y="995"/>
                              </a:lnTo>
                              <a:lnTo>
                                <a:pt x="469" y="1002"/>
                              </a:lnTo>
                              <a:lnTo>
                                <a:pt x="469" y="1009"/>
                              </a:lnTo>
                              <a:lnTo>
                                <a:pt x="473" y="1016"/>
                              </a:lnTo>
                              <a:lnTo>
                                <a:pt x="473" y="1020"/>
                              </a:lnTo>
                              <a:lnTo>
                                <a:pt x="477" y="1030"/>
                              </a:lnTo>
                              <a:lnTo>
                                <a:pt x="477" y="1037"/>
                              </a:lnTo>
                              <a:lnTo>
                                <a:pt x="480" y="1045"/>
                              </a:lnTo>
                              <a:lnTo>
                                <a:pt x="480" y="1052"/>
                              </a:lnTo>
                              <a:lnTo>
                                <a:pt x="484" y="1055"/>
                              </a:lnTo>
                              <a:lnTo>
                                <a:pt x="487" y="1066"/>
                              </a:lnTo>
                              <a:lnTo>
                                <a:pt x="487" y="1069"/>
                              </a:lnTo>
                              <a:lnTo>
                                <a:pt x="491" y="1080"/>
                              </a:lnTo>
                              <a:lnTo>
                                <a:pt x="491" y="1087"/>
                              </a:lnTo>
                              <a:lnTo>
                                <a:pt x="494" y="1090"/>
                              </a:lnTo>
                              <a:lnTo>
                                <a:pt x="494" y="1101"/>
                              </a:lnTo>
                              <a:lnTo>
                                <a:pt x="498" y="1104"/>
                              </a:lnTo>
                              <a:lnTo>
                                <a:pt x="498" y="1115"/>
                              </a:lnTo>
                              <a:lnTo>
                                <a:pt x="501" y="1119"/>
                              </a:lnTo>
                              <a:lnTo>
                                <a:pt x="501" y="1126"/>
                              </a:lnTo>
                              <a:lnTo>
                                <a:pt x="505" y="1133"/>
                              </a:lnTo>
                              <a:lnTo>
                                <a:pt x="505" y="1140"/>
                              </a:lnTo>
                              <a:lnTo>
                                <a:pt x="509" y="1143"/>
                              </a:lnTo>
                              <a:lnTo>
                                <a:pt x="512" y="1150"/>
                              </a:lnTo>
                              <a:lnTo>
                                <a:pt x="512" y="1157"/>
                              </a:lnTo>
                              <a:lnTo>
                                <a:pt x="516" y="1161"/>
                              </a:lnTo>
                              <a:lnTo>
                                <a:pt x="516" y="1172"/>
                              </a:lnTo>
                              <a:lnTo>
                                <a:pt x="519" y="1175"/>
                              </a:lnTo>
                              <a:lnTo>
                                <a:pt x="519" y="1186"/>
                              </a:lnTo>
                              <a:lnTo>
                                <a:pt x="523" y="1189"/>
                              </a:lnTo>
                              <a:lnTo>
                                <a:pt x="526" y="1193"/>
                              </a:lnTo>
                              <a:lnTo>
                                <a:pt x="526" y="1203"/>
                              </a:lnTo>
                              <a:lnTo>
                                <a:pt x="526" y="1207"/>
                              </a:lnTo>
                              <a:lnTo>
                                <a:pt x="530" y="1210"/>
                              </a:lnTo>
                              <a:lnTo>
                                <a:pt x="530" y="1221"/>
                              </a:lnTo>
                              <a:lnTo>
                                <a:pt x="533" y="1224"/>
                              </a:lnTo>
                              <a:lnTo>
                                <a:pt x="537" y="1228"/>
                              </a:lnTo>
                              <a:lnTo>
                                <a:pt x="537" y="1239"/>
                              </a:lnTo>
                              <a:lnTo>
                                <a:pt x="541" y="1242"/>
                              </a:lnTo>
                              <a:lnTo>
                                <a:pt x="541" y="1246"/>
                              </a:lnTo>
                              <a:lnTo>
                                <a:pt x="544" y="1256"/>
                              </a:lnTo>
                              <a:lnTo>
                                <a:pt x="544" y="1260"/>
                              </a:lnTo>
                              <a:lnTo>
                                <a:pt x="548" y="1263"/>
                              </a:lnTo>
                              <a:lnTo>
                                <a:pt x="551" y="1267"/>
                              </a:lnTo>
                              <a:lnTo>
                                <a:pt x="551" y="1277"/>
                              </a:lnTo>
                              <a:lnTo>
                                <a:pt x="551" y="1281"/>
                              </a:lnTo>
                              <a:lnTo>
                                <a:pt x="555" y="1284"/>
                              </a:lnTo>
                              <a:lnTo>
                                <a:pt x="558" y="1291"/>
                              </a:lnTo>
                              <a:lnTo>
                                <a:pt x="558" y="1295"/>
                              </a:lnTo>
                              <a:lnTo>
                                <a:pt x="562" y="1302"/>
                              </a:lnTo>
                              <a:lnTo>
                                <a:pt x="562" y="1309"/>
                              </a:lnTo>
                              <a:lnTo>
                                <a:pt x="565" y="1313"/>
                              </a:lnTo>
                              <a:lnTo>
                                <a:pt x="565" y="1316"/>
                              </a:lnTo>
                              <a:lnTo>
                                <a:pt x="569" y="1320"/>
                              </a:lnTo>
                              <a:lnTo>
                                <a:pt x="569" y="1327"/>
                              </a:lnTo>
                              <a:lnTo>
                                <a:pt x="573" y="1330"/>
                              </a:lnTo>
                              <a:lnTo>
                                <a:pt x="576" y="1337"/>
                              </a:lnTo>
                              <a:lnTo>
                                <a:pt x="576" y="1344"/>
                              </a:lnTo>
                              <a:lnTo>
                                <a:pt x="580" y="1348"/>
                              </a:lnTo>
                              <a:lnTo>
                                <a:pt x="580" y="1351"/>
                              </a:lnTo>
                              <a:lnTo>
                                <a:pt x="583" y="1355"/>
                              </a:lnTo>
                              <a:lnTo>
                                <a:pt x="583" y="1362"/>
                              </a:lnTo>
                              <a:lnTo>
                                <a:pt x="587" y="1366"/>
                              </a:lnTo>
                              <a:lnTo>
                                <a:pt x="587" y="1369"/>
                              </a:lnTo>
                              <a:lnTo>
                                <a:pt x="590" y="1373"/>
                              </a:lnTo>
                              <a:lnTo>
                                <a:pt x="590" y="1380"/>
                              </a:lnTo>
                              <a:lnTo>
                                <a:pt x="594" y="1383"/>
                              </a:lnTo>
                              <a:lnTo>
                                <a:pt x="594" y="1387"/>
                              </a:lnTo>
                              <a:lnTo>
                                <a:pt x="597" y="1387"/>
                              </a:lnTo>
                              <a:lnTo>
                                <a:pt x="601" y="1390"/>
                              </a:lnTo>
                              <a:lnTo>
                                <a:pt x="601" y="1397"/>
                              </a:lnTo>
                              <a:lnTo>
                                <a:pt x="605" y="1401"/>
                              </a:lnTo>
                              <a:lnTo>
                                <a:pt x="605" y="1404"/>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2047" name="Group 472">
                          <a:extLst>
                            <a:ext uri="{FF2B5EF4-FFF2-40B4-BE49-F238E27FC236}">
                              <a16:creationId xmlns:a16="http://schemas.microsoft.com/office/drawing/2014/main" id="{17DB46C7-0347-4D61-A5AA-4BE23C2E21F8}"/>
                            </a:ext>
                          </a:extLst>
                        </p:cNvPr>
                        <p:cNvGrpSpPr>
                          <a:grpSpLocks/>
                        </p:cNvGrpSpPr>
                        <p:nvPr/>
                      </p:nvGrpSpPr>
                      <p:grpSpPr bwMode="auto">
                        <a:xfrm>
                          <a:off x="2433" y="10676"/>
                          <a:ext cx="4425" cy="1504"/>
                          <a:chOff x="2433" y="10676"/>
                          <a:chExt cx="4425" cy="1504"/>
                        </a:xfrm>
                      </p:grpSpPr>
                      <p:sp>
                        <p:nvSpPr>
                          <p:cNvPr id="42048" name="Freeform 473">
                            <a:extLst>
                              <a:ext uri="{FF2B5EF4-FFF2-40B4-BE49-F238E27FC236}">
                                <a16:creationId xmlns:a16="http://schemas.microsoft.com/office/drawing/2014/main" id="{52F01AB2-1FEA-4BDC-9401-74DC17D255C6}"/>
                              </a:ext>
                            </a:extLst>
                          </p:cNvPr>
                          <p:cNvSpPr>
                            <a:spLocks/>
                          </p:cNvSpPr>
                          <p:nvPr/>
                        </p:nvSpPr>
                        <p:spPr bwMode="auto">
                          <a:xfrm>
                            <a:off x="4851" y="10676"/>
                            <a:ext cx="1208" cy="1503"/>
                          </a:xfrm>
                          <a:custGeom>
                            <a:avLst/>
                            <a:gdLst>
                              <a:gd name="T0" fmla="*/ 17 w 1208"/>
                              <a:gd name="T1" fmla="*/ 138 h 1503"/>
                              <a:gd name="T2" fmla="*/ 35 w 1208"/>
                              <a:gd name="T3" fmla="*/ 187 h 1503"/>
                              <a:gd name="T4" fmla="*/ 56 w 1208"/>
                              <a:gd name="T5" fmla="*/ 237 h 1503"/>
                              <a:gd name="T6" fmla="*/ 74 w 1208"/>
                              <a:gd name="T7" fmla="*/ 293 h 1503"/>
                              <a:gd name="T8" fmla="*/ 92 w 1208"/>
                              <a:gd name="T9" fmla="*/ 353 h 1503"/>
                              <a:gd name="T10" fmla="*/ 113 w 1208"/>
                              <a:gd name="T11" fmla="*/ 420 h 1503"/>
                              <a:gd name="T12" fmla="*/ 135 w 1208"/>
                              <a:gd name="T13" fmla="*/ 491 h 1503"/>
                              <a:gd name="T14" fmla="*/ 152 w 1208"/>
                              <a:gd name="T15" fmla="*/ 561 h 1503"/>
                              <a:gd name="T16" fmla="*/ 170 w 1208"/>
                              <a:gd name="T17" fmla="*/ 635 h 1503"/>
                              <a:gd name="T18" fmla="*/ 188 w 1208"/>
                              <a:gd name="T19" fmla="*/ 709 h 1503"/>
                              <a:gd name="T20" fmla="*/ 209 w 1208"/>
                              <a:gd name="T21" fmla="*/ 783 h 1503"/>
                              <a:gd name="T22" fmla="*/ 231 w 1208"/>
                              <a:gd name="T23" fmla="*/ 861 h 1503"/>
                              <a:gd name="T24" fmla="*/ 248 w 1208"/>
                              <a:gd name="T25" fmla="*/ 932 h 1503"/>
                              <a:gd name="T26" fmla="*/ 266 w 1208"/>
                              <a:gd name="T27" fmla="*/ 1006 h 1503"/>
                              <a:gd name="T28" fmla="*/ 287 w 1208"/>
                              <a:gd name="T29" fmla="*/ 1076 h 1503"/>
                              <a:gd name="T30" fmla="*/ 305 w 1208"/>
                              <a:gd name="T31" fmla="*/ 1140 h 1503"/>
                              <a:gd name="T32" fmla="*/ 327 w 1208"/>
                              <a:gd name="T33" fmla="*/ 1203 h 1503"/>
                              <a:gd name="T34" fmla="*/ 344 w 1208"/>
                              <a:gd name="T35" fmla="*/ 1260 h 1503"/>
                              <a:gd name="T36" fmla="*/ 366 w 1208"/>
                              <a:gd name="T37" fmla="*/ 1313 h 1503"/>
                              <a:gd name="T38" fmla="*/ 383 w 1208"/>
                              <a:gd name="T39" fmla="*/ 1359 h 1503"/>
                              <a:gd name="T40" fmla="*/ 401 w 1208"/>
                              <a:gd name="T41" fmla="*/ 1401 h 1503"/>
                              <a:gd name="T42" fmla="*/ 419 w 1208"/>
                              <a:gd name="T43" fmla="*/ 1436 h 1503"/>
                              <a:gd name="T44" fmla="*/ 440 w 1208"/>
                              <a:gd name="T45" fmla="*/ 1461 h 1503"/>
                              <a:gd name="T46" fmla="*/ 465 w 1208"/>
                              <a:gd name="T47" fmla="*/ 1489 h 1503"/>
                              <a:gd name="T48" fmla="*/ 497 w 1208"/>
                              <a:gd name="T49" fmla="*/ 1503 h 1503"/>
                              <a:gd name="T50" fmla="*/ 529 w 1208"/>
                              <a:gd name="T51" fmla="*/ 1496 h 1503"/>
                              <a:gd name="T52" fmla="*/ 554 w 1208"/>
                              <a:gd name="T53" fmla="*/ 1475 h 1503"/>
                              <a:gd name="T54" fmla="*/ 579 w 1208"/>
                              <a:gd name="T55" fmla="*/ 1450 h 1503"/>
                              <a:gd name="T56" fmla="*/ 600 w 1208"/>
                              <a:gd name="T57" fmla="*/ 1408 h 1503"/>
                              <a:gd name="T58" fmla="*/ 622 w 1208"/>
                              <a:gd name="T59" fmla="*/ 1366 h 1503"/>
                              <a:gd name="T60" fmla="*/ 643 w 1208"/>
                              <a:gd name="T61" fmla="*/ 1323 h 1503"/>
                              <a:gd name="T62" fmla="*/ 661 w 1208"/>
                              <a:gd name="T63" fmla="*/ 1270 h 1503"/>
                              <a:gd name="T64" fmla="*/ 679 w 1208"/>
                              <a:gd name="T65" fmla="*/ 1210 h 1503"/>
                              <a:gd name="T66" fmla="*/ 700 w 1208"/>
                              <a:gd name="T67" fmla="*/ 1150 h 1503"/>
                              <a:gd name="T68" fmla="*/ 718 w 1208"/>
                              <a:gd name="T69" fmla="*/ 1083 h 1503"/>
                              <a:gd name="T70" fmla="*/ 739 w 1208"/>
                              <a:gd name="T71" fmla="*/ 1013 h 1503"/>
                              <a:gd name="T72" fmla="*/ 757 w 1208"/>
                              <a:gd name="T73" fmla="*/ 942 h 1503"/>
                              <a:gd name="T74" fmla="*/ 775 w 1208"/>
                              <a:gd name="T75" fmla="*/ 868 h 1503"/>
                              <a:gd name="T76" fmla="*/ 796 w 1208"/>
                              <a:gd name="T77" fmla="*/ 798 h 1503"/>
                              <a:gd name="T78" fmla="*/ 817 w 1208"/>
                              <a:gd name="T79" fmla="*/ 720 h 1503"/>
                              <a:gd name="T80" fmla="*/ 835 w 1208"/>
                              <a:gd name="T81" fmla="*/ 649 h 1503"/>
                              <a:gd name="T82" fmla="*/ 853 w 1208"/>
                              <a:gd name="T83" fmla="*/ 575 h 1503"/>
                              <a:gd name="T84" fmla="*/ 871 w 1208"/>
                              <a:gd name="T85" fmla="*/ 498 h 1503"/>
                              <a:gd name="T86" fmla="*/ 892 w 1208"/>
                              <a:gd name="T87" fmla="*/ 434 h 1503"/>
                              <a:gd name="T88" fmla="*/ 913 w 1208"/>
                              <a:gd name="T89" fmla="*/ 367 h 1503"/>
                              <a:gd name="T90" fmla="*/ 931 w 1208"/>
                              <a:gd name="T91" fmla="*/ 307 h 1503"/>
                              <a:gd name="T92" fmla="*/ 949 w 1208"/>
                              <a:gd name="T93" fmla="*/ 244 h 1503"/>
                              <a:gd name="T94" fmla="*/ 970 w 1208"/>
                              <a:gd name="T95" fmla="*/ 191 h 1503"/>
                              <a:gd name="T96" fmla="*/ 988 w 1208"/>
                              <a:gd name="T97" fmla="*/ 148 h 1503"/>
                              <a:gd name="T98" fmla="*/ 1009 w 1208"/>
                              <a:gd name="T99" fmla="*/ 102 h 1503"/>
                              <a:gd name="T100" fmla="*/ 1031 w 1208"/>
                              <a:gd name="T101" fmla="*/ 64 h 1503"/>
                              <a:gd name="T102" fmla="*/ 1055 w 1208"/>
                              <a:gd name="T103" fmla="*/ 32 h 1503"/>
                              <a:gd name="T104" fmla="*/ 1084 w 1208"/>
                              <a:gd name="T105" fmla="*/ 7 h 1503"/>
                              <a:gd name="T106" fmla="*/ 1116 w 1208"/>
                              <a:gd name="T107" fmla="*/ 0 h 1503"/>
                              <a:gd name="T108" fmla="*/ 1144 w 1208"/>
                              <a:gd name="T109" fmla="*/ 11 h 1503"/>
                              <a:gd name="T110" fmla="*/ 1166 w 1208"/>
                              <a:gd name="T111" fmla="*/ 32 h 1503"/>
                              <a:gd name="T112" fmla="*/ 1187 w 1208"/>
                              <a:gd name="T113" fmla="*/ 60 h 1503"/>
                              <a:gd name="T114" fmla="*/ 1205 w 1208"/>
                              <a:gd name="T115" fmla="*/ 95 h 15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8"/>
                              <a:gd name="T175" fmla="*/ 0 h 1503"/>
                              <a:gd name="T176" fmla="*/ 1208 w 1208"/>
                              <a:gd name="T177" fmla="*/ 1503 h 15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8" h="1503">
                                <a:moveTo>
                                  <a:pt x="0" y="102"/>
                                </a:moveTo>
                                <a:lnTo>
                                  <a:pt x="3" y="106"/>
                                </a:lnTo>
                                <a:lnTo>
                                  <a:pt x="3" y="113"/>
                                </a:lnTo>
                                <a:lnTo>
                                  <a:pt x="7" y="113"/>
                                </a:lnTo>
                                <a:lnTo>
                                  <a:pt x="7" y="117"/>
                                </a:lnTo>
                                <a:lnTo>
                                  <a:pt x="10" y="120"/>
                                </a:lnTo>
                                <a:lnTo>
                                  <a:pt x="10" y="124"/>
                                </a:lnTo>
                                <a:lnTo>
                                  <a:pt x="10" y="131"/>
                                </a:lnTo>
                                <a:lnTo>
                                  <a:pt x="14" y="134"/>
                                </a:lnTo>
                                <a:lnTo>
                                  <a:pt x="17" y="138"/>
                                </a:lnTo>
                                <a:lnTo>
                                  <a:pt x="17" y="141"/>
                                </a:lnTo>
                                <a:lnTo>
                                  <a:pt x="21" y="148"/>
                                </a:lnTo>
                                <a:lnTo>
                                  <a:pt x="21" y="152"/>
                                </a:lnTo>
                                <a:lnTo>
                                  <a:pt x="24" y="155"/>
                                </a:lnTo>
                                <a:lnTo>
                                  <a:pt x="28" y="159"/>
                                </a:lnTo>
                                <a:lnTo>
                                  <a:pt x="28" y="166"/>
                                </a:lnTo>
                                <a:lnTo>
                                  <a:pt x="32" y="170"/>
                                </a:lnTo>
                                <a:lnTo>
                                  <a:pt x="35" y="173"/>
                                </a:lnTo>
                                <a:lnTo>
                                  <a:pt x="35" y="177"/>
                                </a:lnTo>
                                <a:lnTo>
                                  <a:pt x="35" y="187"/>
                                </a:lnTo>
                                <a:lnTo>
                                  <a:pt x="35" y="191"/>
                                </a:lnTo>
                                <a:lnTo>
                                  <a:pt x="39" y="194"/>
                                </a:lnTo>
                                <a:lnTo>
                                  <a:pt x="42" y="201"/>
                                </a:lnTo>
                                <a:lnTo>
                                  <a:pt x="42" y="205"/>
                                </a:lnTo>
                                <a:lnTo>
                                  <a:pt x="46" y="208"/>
                                </a:lnTo>
                                <a:lnTo>
                                  <a:pt x="46" y="219"/>
                                </a:lnTo>
                                <a:lnTo>
                                  <a:pt x="49" y="222"/>
                                </a:lnTo>
                                <a:lnTo>
                                  <a:pt x="53" y="226"/>
                                </a:lnTo>
                                <a:lnTo>
                                  <a:pt x="53" y="230"/>
                                </a:lnTo>
                                <a:lnTo>
                                  <a:pt x="56" y="237"/>
                                </a:lnTo>
                                <a:lnTo>
                                  <a:pt x="60" y="244"/>
                                </a:lnTo>
                                <a:lnTo>
                                  <a:pt x="60" y="247"/>
                                </a:lnTo>
                                <a:lnTo>
                                  <a:pt x="60" y="254"/>
                                </a:lnTo>
                                <a:lnTo>
                                  <a:pt x="60" y="258"/>
                                </a:lnTo>
                                <a:lnTo>
                                  <a:pt x="64" y="265"/>
                                </a:lnTo>
                                <a:lnTo>
                                  <a:pt x="67" y="272"/>
                                </a:lnTo>
                                <a:lnTo>
                                  <a:pt x="67" y="275"/>
                                </a:lnTo>
                                <a:lnTo>
                                  <a:pt x="71" y="282"/>
                                </a:lnTo>
                                <a:lnTo>
                                  <a:pt x="74" y="289"/>
                                </a:lnTo>
                                <a:lnTo>
                                  <a:pt x="74" y="293"/>
                                </a:lnTo>
                                <a:lnTo>
                                  <a:pt x="78" y="300"/>
                                </a:lnTo>
                                <a:lnTo>
                                  <a:pt x="78" y="307"/>
                                </a:lnTo>
                                <a:lnTo>
                                  <a:pt x="81" y="311"/>
                                </a:lnTo>
                                <a:lnTo>
                                  <a:pt x="85" y="318"/>
                                </a:lnTo>
                                <a:lnTo>
                                  <a:pt x="85" y="321"/>
                                </a:lnTo>
                                <a:lnTo>
                                  <a:pt x="88" y="332"/>
                                </a:lnTo>
                                <a:lnTo>
                                  <a:pt x="88" y="335"/>
                                </a:lnTo>
                                <a:lnTo>
                                  <a:pt x="88" y="339"/>
                                </a:lnTo>
                                <a:lnTo>
                                  <a:pt x="92" y="349"/>
                                </a:lnTo>
                                <a:lnTo>
                                  <a:pt x="92" y="353"/>
                                </a:lnTo>
                                <a:lnTo>
                                  <a:pt x="95" y="364"/>
                                </a:lnTo>
                                <a:lnTo>
                                  <a:pt x="99" y="367"/>
                                </a:lnTo>
                                <a:lnTo>
                                  <a:pt x="99" y="374"/>
                                </a:lnTo>
                                <a:lnTo>
                                  <a:pt x="103" y="381"/>
                                </a:lnTo>
                                <a:lnTo>
                                  <a:pt x="103" y="388"/>
                                </a:lnTo>
                                <a:lnTo>
                                  <a:pt x="106" y="392"/>
                                </a:lnTo>
                                <a:lnTo>
                                  <a:pt x="110" y="402"/>
                                </a:lnTo>
                                <a:lnTo>
                                  <a:pt x="110" y="406"/>
                                </a:lnTo>
                                <a:lnTo>
                                  <a:pt x="113" y="416"/>
                                </a:lnTo>
                                <a:lnTo>
                                  <a:pt x="113" y="420"/>
                                </a:lnTo>
                                <a:lnTo>
                                  <a:pt x="113" y="427"/>
                                </a:lnTo>
                                <a:lnTo>
                                  <a:pt x="117" y="434"/>
                                </a:lnTo>
                                <a:lnTo>
                                  <a:pt x="117" y="441"/>
                                </a:lnTo>
                                <a:lnTo>
                                  <a:pt x="120" y="445"/>
                                </a:lnTo>
                                <a:lnTo>
                                  <a:pt x="124" y="455"/>
                                </a:lnTo>
                                <a:lnTo>
                                  <a:pt x="124" y="462"/>
                                </a:lnTo>
                                <a:lnTo>
                                  <a:pt x="127" y="469"/>
                                </a:lnTo>
                                <a:lnTo>
                                  <a:pt x="127" y="476"/>
                                </a:lnTo>
                                <a:lnTo>
                                  <a:pt x="131" y="480"/>
                                </a:lnTo>
                                <a:lnTo>
                                  <a:pt x="135" y="491"/>
                                </a:lnTo>
                                <a:lnTo>
                                  <a:pt x="135" y="494"/>
                                </a:lnTo>
                                <a:lnTo>
                                  <a:pt x="138" y="505"/>
                                </a:lnTo>
                                <a:lnTo>
                                  <a:pt x="138" y="512"/>
                                </a:lnTo>
                                <a:lnTo>
                                  <a:pt x="138" y="515"/>
                                </a:lnTo>
                                <a:lnTo>
                                  <a:pt x="142" y="526"/>
                                </a:lnTo>
                                <a:lnTo>
                                  <a:pt x="142" y="533"/>
                                </a:lnTo>
                                <a:lnTo>
                                  <a:pt x="145" y="540"/>
                                </a:lnTo>
                                <a:lnTo>
                                  <a:pt x="149" y="547"/>
                                </a:lnTo>
                                <a:lnTo>
                                  <a:pt x="149" y="551"/>
                                </a:lnTo>
                                <a:lnTo>
                                  <a:pt x="152" y="561"/>
                                </a:lnTo>
                                <a:lnTo>
                                  <a:pt x="152" y="568"/>
                                </a:lnTo>
                                <a:lnTo>
                                  <a:pt x="156" y="575"/>
                                </a:lnTo>
                                <a:lnTo>
                                  <a:pt x="159" y="582"/>
                                </a:lnTo>
                                <a:lnTo>
                                  <a:pt x="159" y="593"/>
                                </a:lnTo>
                                <a:lnTo>
                                  <a:pt x="163" y="596"/>
                                </a:lnTo>
                                <a:lnTo>
                                  <a:pt x="163" y="603"/>
                                </a:lnTo>
                                <a:lnTo>
                                  <a:pt x="163" y="614"/>
                                </a:lnTo>
                                <a:lnTo>
                                  <a:pt x="167" y="618"/>
                                </a:lnTo>
                                <a:lnTo>
                                  <a:pt x="167" y="628"/>
                                </a:lnTo>
                                <a:lnTo>
                                  <a:pt x="170" y="635"/>
                                </a:lnTo>
                                <a:lnTo>
                                  <a:pt x="174" y="639"/>
                                </a:lnTo>
                                <a:lnTo>
                                  <a:pt x="174" y="649"/>
                                </a:lnTo>
                                <a:lnTo>
                                  <a:pt x="177" y="656"/>
                                </a:lnTo>
                                <a:lnTo>
                                  <a:pt x="181" y="667"/>
                                </a:lnTo>
                                <a:lnTo>
                                  <a:pt x="181" y="671"/>
                                </a:lnTo>
                                <a:lnTo>
                                  <a:pt x="184" y="678"/>
                                </a:lnTo>
                                <a:lnTo>
                                  <a:pt x="184" y="688"/>
                                </a:lnTo>
                                <a:lnTo>
                                  <a:pt x="188" y="692"/>
                                </a:lnTo>
                                <a:lnTo>
                                  <a:pt x="188" y="702"/>
                                </a:lnTo>
                                <a:lnTo>
                                  <a:pt x="188" y="709"/>
                                </a:lnTo>
                                <a:lnTo>
                                  <a:pt x="191" y="713"/>
                                </a:lnTo>
                                <a:lnTo>
                                  <a:pt x="191" y="723"/>
                                </a:lnTo>
                                <a:lnTo>
                                  <a:pt x="195" y="731"/>
                                </a:lnTo>
                                <a:lnTo>
                                  <a:pt x="199" y="741"/>
                                </a:lnTo>
                                <a:lnTo>
                                  <a:pt x="199" y="745"/>
                                </a:lnTo>
                                <a:lnTo>
                                  <a:pt x="202" y="755"/>
                                </a:lnTo>
                                <a:lnTo>
                                  <a:pt x="206" y="762"/>
                                </a:lnTo>
                                <a:lnTo>
                                  <a:pt x="206" y="766"/>
                                </a:lnTo>
                                <a:lnTo>
                                  <a:pt x="209" y="776"/>
                                </a:lnTo>
                                <a:lnTo>
                                  <a:pt x="209" y="783"/>
                                </a:lnTo>
                                <a:lnTo>
                                  <a:pt x="213" y="790"/>
                                </a:lnTo>
                                <a:lnTo>
                                  <a:pt x="213" y="798"/>
                                </a:lnTo>
                                <a:lnTo>
                                  <a:pt x="213" y="808"/>
                                </a:lnTo>
                                <a:lnTo>
                                  <a:pt x="216" y="815"/>
                                </a:lnTo>
                                <a:lnTo>
                                  <a:pt x="220" y="819"/>
                                </a:lnTo>
                                <a:lnTo>
                                  <a:pt x="220" y="829"/>
                                </a:lnTo>
                                <a:lnTo>
                                  <a:pt x="223" y="836"/>
                                </a:lnTo>
                                <a:lnTo>
                                  <a:pt x="223" y="843"/>
                                </a:lnTo>
                                <a:lnTo>
                                  <a:pt x="227" y="850"/>
                                </a:lnTo>
                                <a:lnTo>
                                  <a:pt x="231" y="861"/>
                                </a:lnTo>
                                <a:lnTo>
                                  <a:pt x="231" y="865"/>
                                </a:lnTo>
                                <a:lnTo>
                                  <a:pt x="234" y="872"/>
                                </a:lnTo>
                                <a:lnTo>
                                  <a:pt x="234" y="882"/>
                                </a:lnTo>
                                <a:lnTo>
                                  <a:pt x="238" y="886"/>
                                </a:lnTo>
                                <a:lnTo>
                                  <a:pt x="238" y="896"/>
                                </a:lnTo>
                                <a:lnTo>
                                  <a:pt x="238" y="903"/>
                                </a:lnTo>
                                <a:lnTo>
                                  <a:pt x="241" y="914"/>
                                </a:lnTo>
                                <a:lnTo>
                                  <a:pt x="245" y="918"/>
                                </a:lnTo>
                                <a:lnTo>
                                  <a:pt x="245" y="925"/>
                                </a:lnTo>
                                <a:lnTo>
                                  <a:pt x="248" y="932"/>
                                </a:lnTo>
                                <a:lnTo>
                                  <a:pt x="248" y="939"/>
                                </a:lnTo>
                                <a:lnTo>
                                  <a:pt x="252" y="949"/>
                                </a:lnTo>
                                <a:lnTo>
                                  <a:pt x="255" y="953"/>
                                </a:lnTo>
                                <a:lnTo>
                                  <a:pt x="255" y="960"/>
                                </a:lnTo>
                                <a:lnTo>
                                  <a:pt x="259" y="970"/>
                                </a:lnTo>
                                <a:lnTo>
                                  <a:pt x="263" y="974"/>
                                </a:lnTo>
                                <a:lnTo>
                                  <a:pt x="263" y="985"/>
                                </a:lnTo>
                                <a:lnTo>
                                  <a:pt x="263" y="992"/>
                                </a:lnTo>
                                <a:lnTo>
                                  <a:pt x="263" y="995"/>
                                </a:lnTo>
                                <a:lnTo>
                                  <a:pt x="266" y="1006"/>
                                </a:lnTo>
                                <a:lnTo>
                                  <a:pt x="270" y="1009"/>
                                </a:lnTo>
                                <a:lnTo>
                                  <a:pt x="270" y="1020"/>
                                </a:lnTo>
                                <a:lnTo>
                                  <a:pt x="273" y="1027"/>
                                </a:lnTo>
                                <a:lnTo>
                                  <a:pt x="273" y="1030"/>
                                </a:lnTo>
                                <a:lnTo>
                                  <a:pt x="277" y="1041"/>
                                </a:lnTo>
                                <a:lnTo>
                                  <a:pt x="280" y="1045"/>
                                </a:lnTo>
                                <a:lnTo>
                                  <a:pt x="280" y="1052"/>
                                </a:lnTo>
                                <a:lnTo>
                                  <a:pt x="284" y="1059"/>
                                </a:lnTo>
                                <a:lnTo>
                                  <a:pt x="287" y="1066"/>
                                </a:lnTo>
                                <a:lnTo>
                                  <a:pt x="287" y="1076"/>
                                </a:lnTo>
                                <a:lnTo>
                                  <a:pt x="287" y="1080"/>
                                </a:lnTo>
                                <a:lnTo>
                                  <a:pt x="287" y="1087"/>
                                </a:lnTo>
                                <a:lnTo>
                                  <a:pt x="291" y="1094"/>
                                </a:lnTo>
                                <a:lnTo>
                                  <a:pt x="295" y="1101"/>
                                </a:lnTo>
                                <a:lnTo>
                                  <a:pt x="295" y="1104"/>
                                </a:lnTo>
                                <a:lnTo>
                                  <a:pt x="298" y="1115"/>
                                </a:lnTo>
                                <a:lnTo>
                                  <a:pt x="298" y="1119"/>
                                </a:lnTo>
                                <a:lnTo>
                                  <a:pt x="302" y="1129"/>
                                </a:lnTo>
                                <a:lnTo>
                                  <a:pt x="305" y="1133"/>
                                </a:lnTo>
                                <a:lnTo>
                                  <a:pt x="305" y="1140"/>
                                </a:lnTo>
                                <a:lnTo>
                                  <a:pt x="309" y="1147"/>
                                </a:lnTo>
                                <a:lnTo>
                                  <a:pt x="312" y="1150"/>
                                </a:lnTo>
                                <a:lnTo>
                                  <a:pt x="312" y="1157"/>
                                </a:lnTo>
                                <a:lnTo>
                                  <a:pt x="312" y="1164"/>
                                </a:lnTo>
                                <a:lnTo>
                                  <a:pt x="312" y="1172"/>
                                </a:lnTo>
                                <a:lnTo>
                                  <a:pt x="316" y="1175"/>
                                </a:lnTo>
                                <a:lnTo>
                                  <a:pt x="319" y="1186"/>
                                </a:lnTo>
                                <a:lnTo>
                                  <a:pt x="319" y="1189"/>
                                </a:lnTo>
                                <a:lnTo>
                                  <a:pt x="323" y="1193"/>
                                </a:lnTo>
                                <a:lnTo>
                                  <a:pt x="327" y="1203"/>
                                </a:lnTo>
                                <a:lnTo>
                                  <a:pt x="327" y="1207"/>
                                </a:lnTo>
                                <a:lnTo>
                                  <a:pt x="330" y="1210"/>
                                </a:lnTo>
                                <a:lnTo>
                                  <a:pt x="330" y="1221"/>
                                </a:lnTo>
                                <a:lnTo>
                                  <a:pt x="334" y="1224"/>
                                </a:lnTo>
                                <a:lnTo>
                                  <a:pt x="337" y="1228"/>
                                </a:lnTo>
                                <a:lnTo>
                                  <a:pt x="337" y="1239"/>
                                </a:lnTo>
                                <a:lnTo>
                                  <a:pt x="341" y="1242"/>
                                </a:lnTo>
                                <a:lnTo>
                                  <a:pt x="341" y="1246"/>
                                </a:lnTo>
                                <a:lnTo>
                                  <a:pt x="341" y="1256"/>
                                </a:lnTo>
                                <a:lnTo>
                                  <a:pt x="344" y="1260"/>
                                </a:lnTo>
                                <a:lnTo>
                                  <a:pt x="344" y="1263"/>
                                </a:lnTo>
                                <a:lnTo>
                                  <a:pt x="348" y="1270"/>
                                </a:lnTo>
                                <a:lnTo>
                                  <a:pt x="351" y="1277"/>
                                </a:lnTo>
                                <a:lnTo>
                                  <a:pt x="351" y="1281"/>
                                </a:lnTo>
                                <a:lnTo>
                                  <a:pt x="355" y="1288"/>
                                </a:lnTo>
                                <a:lnTo>
                                  <a:pt x="355" y="1291"/>
                                </a:lnTo>
                                <a:lnTo>
                                  <a:pt x="359" y="1295"/>
                                </a:lnTo>
                                <a:lnTo>
                                  <a:pt x="362" y="1299"/>
                                </a:lnTo>
                                <a:lnTo>
                                  <a:pt x="362" y="1309"/>
                                </a:lnTo>
                                <a:lnTo>
                                  <a:pt x="366" y="1313"/>
                                </a:lnTo>
                                <a:lnTo>
                                  <a:pt x="366" y="1316"/>
                                </a:lnTo>
                                <a:lnTo>
                                  <a:pt x="366" y="1323"/>
                                </a:lnTo>
                                <a:lnTo>
                                  <a:pt x="369" y="1327"/>
                                </a:lnTo>
                                <a:lnTo>
                                  <a:pt x="369" y="1330"/>
                                </a:lnTo>
                                <a:lnTo>
                                  <a:pt x="373" y="1334"/>
                                </a:lnTo>
                                <a:lnTo>
                                  <a:pt x="376" y="1341"/>
                                </a:lnTo>
                                <a:lnTo>
                                  <a:pt x="376" y="1344"/>
                                </a:lnTo>
                                <a:lnTo>
                                  <a:pt x="380" y="1348"/>
                                </a:lnTo>
                                <a:lnTo>
                                  <a:pt x="380" y="1351"/>
                                </a:lnTo>
                                <a:lnTo>
                                  <a:pt x="383" y="1359"/>
                                </a:lnTo>
                                <a:lnTo>
                                  <a:pt x="387" y="1362"/>
                                </a:lnTo>
                                <a:lnTo>
                                  <a:pt x="387" y="1366"/>
                                </a:lnTo>
                                <a:lnTo>
                                  <a:pt x="391" y="1369"/>
                                </a:lnTo>
                                <a:lnTo>
                                  <a:pt x="391" y="1376"/>
                                </a:lnTo>
                                <a:lnTo>
                                  <a:pt x="391" y="1380"/>
                                </a:lnTo>
                                <a:lnTo>
                                  <a:pt x="394" y="1383"/>
                                </a:lnTo>
                                <a:lnTo>
                                  <a:pt x="394" y="1387"/>
                                </a:lnTo>
                                <a:lnTo>
                                  <a:pt x="398" y="1390"/>
                                </a:lnTo>
                                <a:lnTo>
                                  <a:pt x="401" y="1397"/>
                                </a:lnTo>
                                <a:lnTo>
                                  <a:pt x="401" y="1401"/>
                                </a:lnTo>
                                <a:lnTo>
                                  <a:pt x="405" y="1404"/>
                                </a:lnTo>
                                <a:lnTo>
                                  <a:pt x="408" y="1404"/>
                                </a:lnTo>
                                <a:lnTo>
                                  <a:pt x="408" y="1408"/>
                                </a:lnTo>
                                <a:lnTo>
                                  <a:pt x="412" y="1415"/>
                                </a:lnTo>
                                <a:lnTo>
                                  <a:pt x="412" y="1419"/>
                                </a:lnTo>
                                <a:lnTo>
                                  <a:pt x="415" y="1422"/>
                                </a:lnTo>
                                <a:lnTo>
                                  <a:pt x="415" y="1426"/>
                                </a:lnTo>
                                <a:lnTo>
                                  <a:pt x="419" y="1433"/>
                                </a:lnTo>
                                <a:lnTo>
                                  <a:pt x="419" y="1436"/>
                                </a:lnTo>
                                <a:lnTo>
                                  <a:pt x="423" y="1436"/>
                                </a:lnTo>
                                <a:lnTo>
                                  <a:pt x="426" y="1440"/>
                                </a:lnTo>
                                <a:lnTo>
                                  <a:pt x="426" y="1443"/>
                                </a:lnTo>
                                <a:lnTo>
                                  <a:pt x="430" y="1443"/>
                                </a:lnTo>
                                <a:lnTo>
                                  <a:pt x="433" y="1450"/>
                                </a:lnTo>
                                <a:lnTo>
                                  <a:pt x="433" y="1454"/>
                                </a:lnTo>
                                <a:lnTo>
                                  <a:pt x="437" y="1454"/>
                                </a:lnTo>
                                <a:lnTo>
                                  <a:pt x="437" y="1457"/>
                                </a:lnTo>
                                <a:lnTo>
                                  <a:pt x="440" y="1457"/>
                                </a:lnTo>
                                <a:lnTo>
                                  <a:pt x="440" y="1461"/>
                                </a:lnTo>
                                <a:lnTo>
                                  <a:pt x="444" y="1468"/>
                                </a:lnTo>
                                <a:lnTo>
                                  <a:pt x="447" y="1468"/>
                                </a:lnTo>
                                <a:lnTo>
                                  <a:pt x="447" y="1471"/>
                                </a:lnTo>
                                <a:lnTo>
                                  <a:pt x="451" y="1471"/>
                                </a:lnTo>
                                <a:lnTo>
                                  <a:pt x="451" y="1475"/>
                                </a:lnTo>
                                <a:lnTo>
                                  <a:pt x="455" y="1475"/>
                                </a:lnTo>
                                <a:lnTo>
                                  <a:pt x="458" y="1478"/>
                                </a:lnTo>
                                <a:lnTo>
                                  <a:pt x="462" y="1486"/>
                                </a:lnTo>
                                <a:lnTo>
                                  <a:pt x="465" y="1486"/>
                                </a:lnTo>
                                <a:lnTo>
                                  <a:pt x="465" y="1489"/>
                                </a:lnTo>
                                <a:lnTo>
                                  <a:pt x="469" y="1489"/>
                                </a:lnTo>
                                <a:lnTo>
                                  <a:pt x="472" y="1493"/>
                                </a:lnTo>
                                <a:lnTo>
                                  <a:pt x="476" y="1493"/>
                                </a:lnTo>
                                <a:lnTo>
                                  <a:pt x="479" y="1496"/>
                                </a:lnTo>
                                <a:lnTo>
                                  <a:pt x="483" y="1496"/>
                                </a:lnTo>
                                <a:lnTo>
                                  <a:pt x="487" y="1496"/>
                                </a:lnTo>
                                <a:lnTo>
                                  <a:pt x="490" y="1496"/>
                                </a:lnTo>
                                <a:lnTo>
                                  <a:pt x="490" y="1503"/>
                                </a:lnTo>
                                <a:lnTo>
                                  <a:pt x="494" y="1503"/>
                                </a:lnTo>
                                <a:lnTo>
                                  <a:pt x="497" y="1503"/>
                                </a:lnTo>
                                <a:lnTo>
                                  <a:pt x="501" y="1503"/>
                                </a:lnTo>
                                <a:lnTo>
                                  <a:pt x="504" y="1503"/>
                                </a:lnTo>
                                <a:lnTo>
                                  <a:pt x="508" y="1503"/>
                                </a:lnTo>
                                <a:lnTo>
                                  <a:pt x="511" y="1503"/>
                                </a:lnTo>
                                <a:lnTo>
                                  <a:pt x="515" y="1503"/>
                                </a:lnTo>
                                <a:lnTo>
                                  <a:pt x="519" y="1496"/>
                                </a:lnTo>
                                <a:lnTo>
                                  <a:pt x="522" y="1496"/>
                                </a:lnTo>
                                <a:lnTo>
                                  <a:pt x="526" y="1496"/>
                                </a:lnTo>
                                <a:lnTo>
                                  <a:pt x="529" y="1496"/>
                                </a:lnTo>
                                <a:lnTo>
                                  <a:pt x="533" y="1493"/>
                                </a:lnTo>
                                <a:lnTo>
                                  <a:pt x="536" y="1493"/>
                                </a:lnTo>
                                <a:lnTo>
                                  <a:pt x="540" y="1489"/>
                                </a:lnTo>
                                <a:lnTo>
                                  <a:pt x="543" y="1486"/>
                                </a:lnTo>
                                <a:lnTo>
                                  <a:pt x="547" y="1486"/>
                                </a:lnTo>
                                <a:lnTo>
                                  <a:pt x="547" y="1478"/>
                                </a:lnTo>
                                <a:lnTo>
                                  <a:pt x="551" y="1478"/>
                                </a:lnTo>
                                <a:lnTo>
                                  <a:pt x="554" y="1478"/>
                                </a:lnTo>
                                <a:lnTo>
                                  <a:pt x="554" y="1475"/>
                                </a:lnTo>
                                <a:lnTo>
                                  <a:pt x="558" y="1475"/>
                                </a:lnTo>
                                <a:lnTo>
                                  <a:pt x="558" y="1471"/>
                                </a:lnTo>
                                <a:lnTo>
                                  <a:pt x="561" y="1471"/>
                                </a:lnTo>
                                <a:lnTo>
                                  <a:pt x="565" y="1468"/>
                                </a:lnTo>
                                <a:lnTo>
                                  <a:pt x="568" y="1461"/>
                                </a:lnTo>
                                <a:lnTo>
                                  <a:pt x="568" y="1457"/>
                                </a:lnTo>
                                <a:lnTo>
                                  <a:pt x="572" y="1457"/>
                                </a:lnTo>
                                <a:lnTo>
                                  <a:pt x="572" y="1454"/>
                                </a:lnTo>
                                <a:lnTo>
                                  <a:pt x="575" y="1450"/>
                                </a:lnTo>
                                <a:lnTo>
                                  <a:pt x="579" y="1450"/>
                                </a:lnTo>
                                <a:lnTo>
                                  <a:pt x="579" y="1443"/>
                                </a:lnTo>
                                <a:lnTo>
                                  <a:pt x="583" y="1440"/>
                                </a:lnTo>
                                <a:lnTo>
                                  <a:pt x="586" y="1436"/>
                                </a:lnTo>
                                <a:lnTo>
                                  <a:pt x="590" y="1433"/>
                                </a:lnTo>
                                <a:lnTo>
                                  <a:pt x="593" y="1426"/>
                                </a:lnTo>
                                <a:lnTo>
                                  <a:pt x="593" y="1422"/>
                                </a:lnTo>
                                <a:lnTo>
                                  <a:pt x="593" y="1419"/>
                                </a:lnTo>
                                <a:lnTo>
                                  <a:pt x="597" y="1419"/>
                                </a:lnTo>
                                <a:lnTo>
                                  <a:pt x="597" y="1415"/>
                                </a:lnTo>
                                <a:lnTo>
                                  <a:pt x="600" y="1408"/>
                                </a:lnTo>
                                <a:lnTo>
                                  <a:pt x="604" y="1404"/>
                                </a:lnTo>
                                <a:lnTo>
                                  <a:pt x="604" y="1401"/>
                                </a:lnTo>
                                <a:lnTo>
                                  <a:pt x="607" y="1397"/>
                                </a:lnTo>
                                <a:lnTo>
                                  <a:pt x="611" y="1390"/>
                                </a:lnTo>
                                <a:lnTo>
                                  <a:pt x="615" y="1387"/>
                                </a:lnTo>
                                <a:lnTo>
                                  <a:pt x="615" y="1383"/>
                                </a:lnTo>
                                <a:lnTo>
                                  <a:pt x="618" y="1380"/>
                                </a:lnTo>
                                <a:lnTo>
                                  <a:pt x="618" y="1376"/>
                                </a:lnTo>
                                <a:lnTo>
                                  <a:pt x="618" y="1369"/>
                                </a:lnTo>
                                <a:lnTo>
                                  <a:pt x="622" y="1366"/>
                                </a:lnTo>
                                <a:lnTo>
                                  <a:pt x="622" y="1362"/>
                                </a:lnTo>
                                <a:lnTo>
                                  <a:pt x="625" y="1359"/>
                                </a:lnTo>
                                <a:lnTo>
                                  <a:pt x="629" y="1351"/>
                                </a:lnTo>
                                <a:lnTo>
                                  <a:pt x="629" y="1348"/>
                                </a:lnTo>
                                <a:lnTo>
                                  <a:pt x="632" y="1344"/>
                                </a:lnTo>
                                <a:lnTo>
                                  <a:pt x="636" y="1341"/>
                                </a:lnTo>
                                <a:lnTo>
                                  <a:pt x="636" y="1334"/>
                                </a:lnTo>
                                <a:lnTo>
                                  <a:pt x="639" y="1330"/>
                                </a:lnTo>
                                <a:lnTo>
                                  <a:pt x="639" y="1327"/>
                                </a:lnTo>
                                <a:lnTo>
                                  <a:pt x="643" y="1323"/>
                                </a:lnTo>
                                <a:lnTo>
                                  <a:pt x="643" y="1313"/>
                                </a:lnTo>
                                <a:lnTo>
                                  <a:pt x="643" y="1309"/>
                                </a:lnTo>
                                <a:lnTo>
                                  <a:pt x="647" y="1306"/>
                                </a:lnTo>
                                <a:lnTo>
                                  <a:pt x="647" y="1299"/>
                                </a:lnTo>
                                <a:lnTo>
                                  <a:pt x="650" y="1295"/>
                                </a:lnTo>
                                <a:lnTo>
                                  <a:pt x="654" y="1291"/>
                                </a:lnTo>
                                <a:lnTo>
                                  <a:pt x="654" y="1281"/>
                                </a:lnTo>
                                <a:lnTo>
                                  <a:pt x="657" y="1277"/>
                                </a:lnTo>
                                <a:lnTo>
                                  <a:pt x="661" y="1274"/>
                                </a:lnTo>
                                <a:lnTo>
                                  <a:pt x="661" y="1270"/>
                                </a:lnTo>
                                <a:lnTo>
                                  <a:pt x="664" y="1263"/>
                                </a:lnTo>
                                <a:lnTo>
                                  <a:pt x="664" y="1256"/>
                                </a:lnTo>
                                <a:lnTo>
                                  <a:pt x="668" y="1253"/>
                                </a:lnTo>
                                <a:lnTo>
                                  <a:pt x="668" y="1246"/>
                                </a:lnTo>
                                <a:lnTo>
                                  <a:pt x="668" y="1239"/>
                                </a:lnTo>
                                <a:lnTo>
                                  <a:pt x="671" y="1235"/>
                                </a:lnTo>
                                <a:lnTo>
                                  <a:pt x="675" y="1228"/>
                                </a:lnTo>
                                <a:lnTo>
                                  <a:pt x="675" y="1224"/>
                                </a:lnTo>
                                <a:lnTo>
                                  <a:pt x="679" y="1217"/>
                                </a:lnTo>
                                <a:lnTo>
                                  <a:pt x="679" y="1210"/>
                                </a:lnTo>
                                <a:lnTo>
                                  <a:pt x="682" y="1207"/>
                                </a:lnTo>
                                <a:lnTo>
                                  <a:pt x="686" y="1200"/>
                                </a:lnTo>
                                <a:lnTo>
                                  <a:pt x="686" y="1193"/>
                                </a:lnTo>
                                <a:lnTo>
                                  <a:pt x="689" y="1186"/>
                                </a:lnTo>
                                <a:lnTo>
                                  <a:pt x="689" y="1182"/>
                                </a:lnTo>
                                <a:lnTo>
                                  <a:pt x="693" y="1175"/>
                                </a:lnTo>
                                <a:lnTo>
                                  <a:pt x="693" y="1168"/>
                                </a:lnTo>
                                <a:lnTo>
                                  <a:pt x="693" y="1164"/>
                                </a:lnTo>
                                <a:lnTo>
                                  <a:pt x="696" y="1154"/>
                                </a:lnTo>
                                <a:lnTo>
                                  <a:pt x="700" y="1150"/>
                                </a:lnTo>
                                <a:lnTo>
                                  <a:pt x="700" y="1140"/>
                                </a:lnTo>
                                <a:lnTo>
                                  <a:pt x="703" y="1136"/>
                                </a:lnTo>
                                <a:lnTo>
                                  <a:pt x="703" y="1133"/>
                                </a:lnTo>
                                <a:lnTo>
                                  <a:pt x="707" y="1122"/>
                                </a:lnTo>
                                <a:lnTo>
                                  <a:pt x="711" y="1119"/>
                                </a:lnTo>
                                <a:lnTo>
                                  <a:pt x="711" y="1112"/>
                                </a:lnTo>
                                <a:lnTo>
                                  <a:pt x="714" y="1104"/>
                                </a:lnTo>
                                <a:lnTo>
                                  <a:pt x="714" y="1097"/>
                                </a:lnTo>
                                <a:lnTo>
                                  <a:pt x="718" y="1094"/>
                                </a:lnTo>
                                <a:lnTo>
                                  <a:pt x="718" y="1083"/>
                                </a:lnTo>
                                <a:lnTo>
                                  <a:pt x="718" y="1076"/>
                                </a:lnTo>
                                <a:lnTo>
                                  <a:pt x="721" y="1069"/>
                                </a:lnTo>
                                <a:lnTo>
                                  <a:pt x="725" y="1062"/>
                                </a:lnTo>
                                <a:lnTo>
                                  <a:pt x="725" y="1059"/>
                                </a:lnTo>
                                <a:lnTo>
                                  <a:pt x="728" y="1048"/>
                                </a:lnTo>
                                <a:lnTo>
                                  <a:pt x="728" y="1045"/>
                                </a:lnTo>
                                <a:lnTo>
                                  <a:pt x="732" y="1034"/>
                                </a:lnTo>
                                <a:lnTo>
                                  <a:pt x="735" y="1030"/>
                                </a:lnTo>
                                <a:lnTo>
                                  <a:pt x="735" y="1023"/>
                                </a:lnTo>
                                <a:lnTo>
                                  <a:pt x="739" y="1013"/>
                                </a:lnTo>
                                <a:lnTo>
                                  <a:pt x="743" y="1009"/>
                                </a:lnTo>
                                <a:lnTo>
                                  <a:pt x="743" y="1002"/>
                                </a:lnTo>
                                <a:lnTo>
                                  <a:pt x="743" y="995"/>
                                </a:lnTo>
                                <a:lnTo>
                                  <a:pt x="743" y="988"/>
                                </a:lnTo>
                                <a:lnTo>
                                  <a:pt x="746" y="977"/>
                                </a:lnTo>
                                <a:lnTo>
                                  <a:pt x="750" y="974"/>
                                </a:lnTo>
                                <a:lnTo>
                                  <a:pt x="750" y="967"/>
                                </a:lnTo>
                                <a:lnTo>
                                  <a:pt x="753" y="956"/>
                                </a:lnTo>
                                <a:lnTo>
                                  <a:pt x="753" y="953"/>
                                </a:lnTo>
                                <a:lnTo>
                                  <a:pt x="757" y="942"/>
                                </a:lnTo>
                                <a:lnTo>
                                  <a:pt x="760" y="935"/>
                                </a:lnTo>
                                <a:lnTo>
                                  <a:pt x="760" y="932"/>
                                </a:lnTo>
                                <a:lnTo>
                                  <a:pt x="764" y="921"/>
                                </a:lnTo>
                                <a:lnTo>
                                  <a:pt x="767" y="918"/>
                                </a:lnTo>
                                <a:lnTo>
                                  <a:pt x="767" y="907"/>
                                </a:lnTo>
                                <a:lnTo>
                                  <a:pt x="767" y="900"/>
                                </a:lnTo>
                                <a:lnTo>
                                  <a:pt x="767" y="889"/>
                                </a:lnTo>
                                <a:lnTo>
                                  <a:pt x="771" y="886"/>
                                </a:lnTo>
                                <a:lnTo>
                                  <a:pt x="775" y="879"/>
                                </a:lnTo>
                                <a:lnTo>
                                  <a:pt x="775" y="868"/>
                                </a:lnTo>
                                <a:lnTo>
                                  <a:pt x="778" y="865"/>
                                </a:lnTo>
                                <a:lnTo>
                                  <a:pt x="782" y="854"/>
                                </a:lnTo>
                                <a:lnTo>
                                  <a:pt x="782" y="847"/>
                                </a:lnTo>
                                <a:lnTo>
                                  <a:pt x="785" y="843"/>
                                </a:lnTo>
                                <a:lnTo>
                                  <a:pt x="785" y="833"/>
                                </a:lnTo>
                                <a:lnTo>
                                  <a:pt x="789" y="826"/>
                                </a:lnTo>
                                <a:lnTo>
                                  <a:pt x="792" y="819"/>
                                </a:lnTo>
                                <a:lnTo>
                                  <a:pt x="792" y="812"/>
                                </a:lnTo>
                                <a:lnTo>
                                  <a:pt x="796" y="801"/>
                                </a:lnTo>
                                <a:lnTo>
                                  <a:pt x="796" y="798"/>
                                </a:lnTo>
                                <a:lnTo>
                                  <a:pt x="796" y="790"/>
                                </a:lnTo>
                                <a:lnTo>
                                  <a:pt x="799" y="780"/>
                                </a:lnTo>
                                <a:lnTo>
                                  <a:pt x="799" y="773"/>
                                </a:lnTo>
                                <a:lnTo>
                                  <a:pt x="803" y="766"/>
                                </a:lnTo>
                                <a:lnTo>
                                  <a:pt x="807" y="759"/>
                                </a:lnTo>
                                <a:lnTo>
                                  <a:pt x="807" y="748"/>
                                </a:lnTo>
                                <a:lnTo>
                                  <a:pt x="810" y="745"/>
                                </a:lnTo>
                                <a:lnTo>
                                  <a:pt x="810" y="738"/>
                                </a:lnTo>
                                <a:lnTo>
                                  <a:pt x="814" y="727"/>
                                </a:lnTo>
                                <a:lnTo>
                                  <a:pt x="817" y="720"/>
                                </a:lnTo>
                                <a:lnTo>
                                  <a:pt x="817" y="713"/>
                                </a:lnTo>
                                <a:lnTo>
                                  <a:pt x="821" y="706"/>
                                </a:lnTo>
                                <a:lnTo>
                                  <a:pt x="821" y="695"/>
                                </a:lnTo>
                                <a:lnTo>
                                  <a:pt x="821" y="692"/>
                                </a:lnTo>
                                <a:lnTo>
                                  <a:pt x="824" y="685"/>
                                </a:lnTo>
                                <a:lnTo>
                                  <a:pt x="824" y="674"/>
                                </a:lnTo>
                                <a:lnTo>
                                  <a:pt x="828" y="671"/>
                                </a:lnTo>
                                <a:lnTo>
                                  <a:pt x="831" y="663"/>
                                </a:lnTo>
                                <a:lnTo>
                                  <a:pt x="831" y="653"/>
                                </a:lnTo>
                                <a:lnTo>
                                  <a:pt x="835" y="649"/>
                                </a:lnTo>
                                <a:lnTo>
                                  <a:pt x="835" y="639"/>
                                </a:lnTo>
                                <a:lnTo>
                                  <a:pt x="839" y="632"/>
                                </a:lnTo>
                                <a:lnTo>
                                  <a:pt x="842" y="621"/>
                                </a:lnTo>
                                <a:lnTo>
                                  <a:pt x="842" y="618"/>
                                </a:lnTo>
                                <a:lnTo>
                                  <a:pt x="846" y="611"/>
                                </a:lnTo>
                                <a:lnTo>
                                  <a:pt x="846" y="600"/>
                                </a:lnTo>
                                <a:lnTo>
                                  <a:pt x="846" y="596"/>
                                </a:lnTo>
                                <a:lnTo>
                                  <a:pt x="849" y="586"/>
                                </a:lnTo>
                                <a:lnTo>
                                  <a:pt x="849" y="579"/>
                                </a:lnTo>
                                <a:lnTo>
                                  <a:pt x="853" y="575"/>
                                </a:lnTo>
                                <a:lnTo>
                                  <a:pt x="856" y="565"/>
                                </a:lnTo>
                                <a:lnTo>
                                  <a:pt x="856" y="558"/>
                                </a:lnTo>
                                <a:lnTo>
                                  <a:pt x="860" y="551"/>
                                </a:lnTo>
                                <a:lnTo>
                                  <a:pt x="863" y="544"/>
                                </a:lnTo>
                                <a:lnTo>
                                  <a:pt x="863" y="540"/>
                                </a:lnTo>
                                <a:lnTo>
                                  <a:pt x="867" y="529"/>
                                </a:lnTo>
                                <a:lnTo>
                                  <a:pt x="867" y="522"/>
                                </a:lnTo>
                                <a:lnTo>
                                  <a:pt x="871" y="515"/>
                                </a:lnTo>
                                <a:lnTo>
                                  <a:pt x="871" y="508"/>
                                </a:lnTo>
                                <a:lnTo>
                                  <a:pt x="871" y="498"/>
                                </a:lnTo>
                                <a:lnTo>
                                  <a:pt x="874" y="494"/>
                                </a:lnTo>
                                <a:lnTo>
                                  <a:pt x="874" y="487"/>
                                </a:lnTo>
                                <a:lnTo>
                                  <a:pt x="878" y="480"/>
                                </a:lnTo>
                                <a:lnTo>
                                  <a:pt x="881" y="473"/>
                                </a:lnTo>
                                <a:lnTo>
                                  <a:pt x="881" y="462"/>
                                </a:lnTo>
                                <a:lnTo>
                                  <a:pt x="885" y="459"/>
                                </a:lnTo>
                                <a:lnTo>
                                  <a:pt x="888" y="452"/>
                                </a:lnTo>
                                <a:lnTo>
                                  <a:pt x="888" y="445"/>
                                </a:lnTo>
                                <a:lnTo>
                                  <a:pt x="892" y="438"/>
                                </a:lnTo>
                                <a:lnTo>
                                  <a:pt x="892" y="434"/>
                                </a:lnTo>
                                <a:lnTo>
                                  <a:pt x="895" y="424"/>
                                </a:lnTo>
                                <a:lnTo>
                                  <a:pt x="895" y="420"/>
                                </a:lnTo>
                                <a:lnTo>
                                  <a:pt x="895" y="409"/>
                                </a:lnTo>
                                <a:lnTo>
                                  <a:pt x="899" y="406"/>
                                </a:lnTo>
                                <a:lnTo>
                                  <a:pt x="899" y="399"/>
                                </a:lnTo>
                                <a:lnTo>
                                  <a:pt x="903" y="392"/>
                                </a:lnTo>
                                <a:lnTo>
                                  <a:pt x="906" y="385"/>
                                </a:lnTo>
                                <a:lnTo>
                                  <a:pt x="906" y="381"/>
                                </a:lnTo>
                                <a:lnTo>
                                  <a:pt x="910" y="371"/>
                                </a:lnTo>
                                <a:lnTo>
                                  <a:pt x="913" y="367"/>
                                </a:lnTo>
                                <a:lnTo>
                                  <a:pt x="913" y="357"/>
                                </a:lnTo>
                                <a:lnTo>
                                  <a:pt x="917" y="353"/>
                                </a:lnTo>
                                <a:lnTo>
                                  <a:pt x="917" y="346"/>
                                </a:lnTo>
                                <a:lnTo>
                                  <a:pt x="920" y="339"/>
                                </a:lnTo>
                                <a:lnTo>
                                  <a:pt x="920" y="332"/>
                                </a:lnTo>
                                <a:lnTo>
                                  <a:pt x="920" y="328"/>
                                </a:lnTo>
                                <a:lnTo>
                                  <a:pt x="924" y="321"/>
                                </a:lnTo>
                                <a:lnTo>
                                  <a:pt x="927" y="314"/>
                                </a:lnTo>
                                <a:lnTo>
                                  <a:pt x="927" y="311"/>
                                </a:lnTo>
                                <a:lnTo>
                                  <a:pt x="931" y="307"/>
                                </a:lnTo>
                                <a:lnTo>
                                  <a:pt x="931" y="297"/>
                                </a:lnTo>
                                <a:lnTo>
                                  <a:pt x="935" y="293"/>
                                </a:lnTo>
                                <a:lnTo>
                                  <a:pt x="938" y="282"/>
                                </a:lnTo>
                                <a:lnTo>
                                  <a:pt x="938" y="279"/>
                                </a:lnTo>
                                <a:lnTo>
                                  <a:pt x="942" y="275"/>
                                </a:lnTo>
                                <a:lnTo>
                                  <a:pt x="942" y="272"/>
                                </a:lnTo>
                                <a:lnTo>
                                  <a:pt x="945" y="261"/>
                                </a:lnTo>
                                <a:lnTo>
                                  <a:pt x="945" y="258"/>
                                </a:lnTo>
                                <a:lnTo>
                                  <a:pt x="945" y="254"/>
                                </a:lnTo>
                                <a:lnTo>
                                  <a:pt x="949" y="244"/>
                                </a:lnTo>
                                <a:lnTo>
                                  <a:pt x="952" y="240"/>
                                </a:lnTo>
                                <a:lnTo>
                                  <a:pt x="952" y="237"/>
                                </a:lnTo>
                                <a:lnTo>
                                  <a:pt x="956" y="230"/>
                                </a:lnTo>
                                <a:lnTo>
                                  <a:pt x="956" y="222"/>
                                </a:lnTo>
                                <a:lnTo>
                                  <a:pt x="959" y="219"/>
                                </a:lnTo>
                                <a:lnTo>
                                  <a:pt x="963" y="212"/>
                                </a:lnTo>
                                <a:lnTo>
                                  <a:pt x="963" y="208"/>
                                </a:lnTo>
                                <a:lnTo>
                                  <a:pt x="967" y="205"/>
                                </a:lnTo>
                                <a:lnTo>
                                  <a:pt x="970" y="201"/>
                                </a:lnTo>
                                <a:lnTo>
                                  <a:pt x="970" y="191"/>
                                </a:lnTo>
                                <a:lnTo>
                                  <a:pt x="970" y="187"/>
                                </a:lnTo>
                                <a:lnTo>
                                  <a:pt x="970" y="184"/>
                                </a:lnTo>
                                <a:lnTo>
                                  <a:pt x="974" y="177"/>
                                </a:lnTo>
                                <a:lnTo>
                                  <a:pt x="977" y="173"/>
                                </a:lnTo>
                                <a:lnTo>
                                  <a:pt x="977" y="170"/>
                                </a:lnTo>
                                <a:lnTo>
                                  <a:pt x="981" y="166"/>
                                </a:lnTo>
                                <a:lnTo>
                                  <a:pt x="981" y="159"/>
                                </a:lnTo>
                                <a:lnTo>
                                  <a:pt x="984" y="155"/>
                                </a:lnTo>
                                <a:lnTo>
                                  <a:pt x="988" y="152"/>
                                </a:lnTo>
                                <a:lnTo>
                                  <a:pt x="988" y="148"/>
                                </a:lnTo>
                                <a:lnTo>
                                  <a:pt x="991" y="141"/>
                                </a:lnTo>
                                <a:lnTo>
                                  <a:pt x="995" y="138"/>
                                </a:lnTo>
                                <a:lnTo>
                                  <a:pt x="995" y="134"/>
                                </a:lnTo>
                                <a:lnTo>
                                  <a:pt x="995" y="131"/>
                                </a:lnTo>
                                <a:lnTo>
                                  <a:pt x="995" y="124"/>
                                </a:lnTo>
                                <a:lnTo>
                                  <a:pt x="999" y="120"/>
                                </a:lnTo>
                                <a:lnTo>
                                  <a:pt x="1002" y="117"/>
                                </a:lnTo>
                                <a:lnTo>
                                  <a:pt x="1002" y="113"/>
                                </a:lnTo>
                                <a:lnTo>
                                  <a:pt x="1006" y="106"/>
                                </a:lnTo>
                                <a:lnTo>
                                  <a:pt x="1009" y="102"/>
                                </a:lnTo>
                                <a:lnTo>
                                  <a:pt x="1013" y="99"/>
                                </a:lnTo>
                                <a:lnTo>
                                  <a:pt x="1013" y="95"/>
                                </a:lnTo>
                                <a:lnTo>
                                  <a:pt x="1016" y="88"/>
                                </a:lnTo>
                                <a:lnTo>
                                  <a:pt x="1020" y="85"/>
                                </a:lnTo>
                                <a:lnTo>
                                  <a:pt x="1020" y="81"/>
                                </a:lnTo>
                                <a:lnTo>
                                  <a:pt x="1023" y="81"/>
                                </a:lnTo>
                                <a:lnTo>
                                  <a:pt x="1023" y="78"/>
                                </a:lnTo>
                                <a:lnTo>
                                  <a:pt x="1023" y="71"/>
                                </a:lnTo>
                                <a:lnTo>
                                  <a:pt x="1027" y="67"/>
                                </a:lnTo>
                                <a:lnTo>
                                  <a:pt x="1031" y="64"/>
                                </a:lnTo>
                                <a:lnTo>
                                  <a:pt x="1034" y="60"/>
                                </a:lnTo>
                                <a:lnTo>
                                  <a:pt x="1038" y="53"/>
                                </a:lnTo>
                                <a:lnTo>
                                  <a:pt x="1041" y="50"/>
                                </a:lnTo>
                                <a:lnTo>
                                  <a:pt x="1045" y="46"/>
                                </a:lnTo>
                                <a:lnTo>
                                  <a:pt x="1048" y="43"/>
                                </a:lnTo>
                                <a:lnTo>
                                  <a:pt x="1048" y="35"/>
                                </a:lnTo>
                                <a:lnTo>
                                  <a:pt x="1052" y="35"/>
                                </a:lnTo>
                                <a:lnTo>
                                  <a:pt x="1052" y="32"/>
                                </a:lnTo>
                                <a:lnTo>
                                  <a:pt x="1055" y="32"/>
                                </a:lnTo>
                                <a:lnTo>
                                  <a:pt x="1059" y="28"/>
                                </a:lnTo>
                                <a:lnTo>
                                  <a:pt x="1063" y="25"/>
                                </a:lnTo>
                                <a:lnTo>
                                  <a:pt x="1066" y="18"/>
                                </a:lnTo>
                                <a:lnTo>
                                  <a:pt x="1070" y="18"/>
                                </a:lnTo>
                                <a:lnTo>
                                  <a:pt x="1073" y="14"/>
                                </a:lnTo>
                                <a:lnTo>
                                  <a:pt x="1077" y="11"/>
                                </a:lnTo>
                                <a:lnTo>
                                  <a:pt x="1080" y="11"/>
                                </a:lnTo>
                                <a:lnTo>
                                  <a:pt x="1084" y="11"/>
                                </a:lnTo>
                                <a:lnTo>
                                  <a:pt x="1084" y="7"/>
                                </a:lnTo>
                                <a:lnTo>
                                  <a:pt x="1087" y="7"/>
                                </a:lnTo>
                                <a:lnTo>
                                  <a:pt x="1091" y="7"/>
                                </a:lnTo>
                                <a:lnTo>
                                  <a:pt x="1095" y="7"/>
                                </a:lnTo>
                                <a:lnTo>
                                  <a:pt x="1098" y="0"/>
                                </a:lnTo>
                                <a:lnTo>
                                  <a:pt x="1102" y="0"/>
                                </a:lnTo>
                                <a:lnTo>
                                  <a:pt x="1105" y="0"/>
                                </a:lnTo>
                                <a:lnTo>
                                  <a:pt x="1109" y="0"/>
                                </a:lnTo>
                                <a:lnTo>
                                  <a:pt x="1112" y="0"/>
                                </a:lnTo>
                                <a:lnTo>
                                  <a:pt x="1116" y="0"/>
                                </a:lnTo>
                                <a:lnTo>
                                  <a:pt x="1119" y="0"/>
                                </a:lnTo>
                                <a:lnTo>
                                  <a:pt x="1123" y="0"/>
                                </a:lnTo>
                                <a:lnTo>
                                  <a:pt x="1123" y="7"/>
                                </a:lnTo>
                                <a:lnTo>
                                  <a:pt x="1127" y="7"/>
                                </a:lnTo>
                                <a:lnTo>
                                  <a:pt x="1130" y="7"/>
                                </a:lnTo>
                                <a:lnTo>
                                  <a:pt x="1134" y="7"/>
                                </a:lnTo>
                                <a:lnTo>
                                  <a:pt x="1137" y="11"/>
                                </a:lnTo>
                                <a:lnTo>
                                  <a:pt x="1141" y="11"/>
                                </a:lnTo>
                                <a:lnTo>
                                  <a:pt x="1144" y="11"/>
                                </a:lnTo>
                                <a:lnTo>
                                  <a:pt x="1144" y="14"/>
                                </a:lnTo>
                                <a:lnTo>
                                  <a:pt x="1148" y="14"/>
                                </a:lnTo>
                                <a:lnTo>
                                  <a:pt x="1148" y="18"/>
                                </a:lnTo>
                                <a:lnTo>
                                  <a:pt x="1151" y="18"/>
                                </a:lnTo>
                                <a:lnTo>
                                  <a:pt x="1155" y="25"/>
                                </a:lnTo>
                                <a:lnTo>
                                  <a:pt x="1159" y="25"/>
                                </a:lnTo>
                                <a:lnTo>
                                  <a:pt x="1159" y="28"/>
                                </a:lnTo>
                                <a:lnTo>
                                  <a:pt x="1162" y="28"/>
                                </a:lnTo>
                                <a:lnTo>
                                  <a:pt x="1166" y="32"/>
                                </a:lnTo>
                                <a:lnTo>
                                  <a:pt x="1169" y="35"/>
                                </a:lnTo>
                                <a:lnTo>
                                  <a:pt x="1173" y="43"/>
                                </a:lnTo>
                                <a:lnTo>
                                  <a:pt x="1173" y="46"/>
                                </a:lnTo>
                                <a:lnTo>
                                  <a:pt x="1176" y="46"/>
                                </a:lnTo>
                                <a:lnTo>
                                  <a:pt x="1180" y="50"/>
                                </a:lnTo>
                                <a:lnTo>
                                  <a:pt x="1180" y="53"/>
                                </a:lnTo>
                                <a:lnTo>
                                  <a:pt x="1183" y="53"/>
                                </a:lnTo>
                                <a:lnTo>
                                  <a:pt x="1183" y="60"/>
                                </a:lnTo>
                                <a:lnTo>
                                  <a:pt x="1187" y="60"/>
                                </a:lnTo>
                                <a:lnTo>
                                  <a:pt x="1191" y="64"/>
                                </a:lnTo>
                                <a:lnTo>
                                  <a:pt x="1191" y="67"/>
                                </a:lnTo>
                                <a:lnTo>
                                  <a:pt x="1194" y="71"/>
                                </a:lnTo>
                                <a:lnTo>
                                  <a:pt x="1198" y="71"/>
                                </a:lnTo>
                                <a:lnTo>
                                  <a:pt x="1198" y="78"/>
                                </a:lnTo>
                                <a:lnTo>
                                  <a:pt x="1198" y="81"/>
                                </a:lnTo>
                                <a:lnTo>
                                  <a:pt x="1198" y="85"/>
                                </a:lnTo>
                                <a:lnTo>
                                  <a:pt x="1201" y="85"/>
                                </a:lnTo>
                                <a:lnTo>
                                  <a:pt x="1205" y="88"/>
                                </a:lnTo>
                                <a:lnTo>
                                  <a:pt x="1205" y="95"/>
                                </a:lnTo>
                                <a:lnTo>
                                  <a:pt x="1208" y="99"/>
                                </a:lnTo>
                                <a:lnTo>
                                  <a:pt x="1208" y="102"/>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2049" name="Group 474">
                            <a:extLst>
                              <a:ext uri="{FF2B5EF4-FFF2-40B4-BE49-F238E27FC236}">
                                <a16:creationId xmlns:a16="http://schemas.microsoft.com/office/drawing/2014/main" id="{E9A2E65D-B0D9-43CC-8256-0535753CDC4C}"/>
                              </a:ext>
                            </a:extLst>
                          </p:cNvPr>
                          <p:cNvGrpSpPr>
                            <a:grpSpLocks/>
                          </p:cNvGrpSpPr>
                          <p:nvPr/>
                        </p:nvGrpSpPr>
                        <p:grpSpPr bwMode="auto">
                          <a:xfrm>
                            <a:off x="2433" y="10676"/>
                            <a:ext cx="4425" cy="1504"/>
                            <a:chOff x="2433" y="10676"/>
                            <a:chExt cx="4425" cy="1504"/>
                          </a:xfrm>
                        </p:grpSpPr>
                        <p:sp>
                          <p:nvSpPr>
                            <p:cNvPr id="42050" name="Freeform 475">
                              <a:extLst>
                                <a:ext uri="{FF2B5EF4-FFF2-40B4-BE49-F238E27FC236}">
                                  <a16:creationId xmlns:a16="http://schemas.microsoft.com/office/drawing/2014/main" id="{31F42868-A0D5-4BE1-8D8C-BECD516DE5DB}"/>
                                </a:ext>
                              </a:extLst>
                            </p:cNvPr>
                            <p:cNvSpPr>
                              <a:spLocks/>
                            </p:cNvSpPr>
                            <p:nvPr/>
                          </p:nvSpPr>
                          <p:spPr bwMode="auto">
                            <a:xfrm>
                              <a:off x="3037" y="11428"/>
                              <a:ext cx="605" cy="751"/>
                            </a:xfrm>
                            <a:custGeom>
                              <a:avLst/>
                              <a:gdLst>
                                <a:gd name="T0" fmla="*/ 594 w 605"/>
                                <a:gd name="T1" fmla="*/ 31 h 751"/>
                                <a:gd name="T2" fmla="*/ 587 w 605"/>
                                <a:gd name="T3" fmla="*/ 74 h 751"/>
                                <a:gd name="T4" fmla="*/ 576 w 605"/>
                                <a:gd name="T5" fmla="*/ 106 h 751"/>
                                <a:gd name="T6" fmla="*/ 569 w 605"/>
                                <a:gd name="T7" fmla="*/ 144 h 751"/>
                                <a:gd name="T8" fmla="*/ 558 w 605"/>
                                <a:gd name="T9" fmla="*/ 183 h 751"/>
                                <a:gd name="T10" fmla="*/ 548 w 605"/>
                                <a:gd name="T11" fmla="*/ 218 h 751"/>
                                <a:gd name="T12" fmla="*/ 537 w 605"/>
                                <a:gd name="T13" fmla="*/ 250 h 751"/>
                                <a:gd name="T14" fmla="*/ 530 w 605"/>
                                <a:gd name="T15" fmla="*/ 289 h 751"/>
                                <a:gd name="T16" fmla="*/ 519 w 605"/>
                                <a:gd name="T17" fmla="*/ 321 h 751"/>
                                <a:gd name="T18" fmla="*/ 509 w 605"/>
                                <a:gd name="T19" fmla="*/ 356 h 751"/>
                                <a:gd name="T20" fmla="*/ 502 w 605"/>
                                <a:gd name="T21" fmla="*/ 388 h 751"/>
                                <a:gd name="T22" fmla="*/ 491 w 605"/>
                                <a:gd name="T23" fmla="*/ 420 h 751"/>
                                <a:gd name="T24" fmla="*/ 480 w 605"/>
                                <a:gd name="T25" fmla="*/ 448 h 751"/>
                                <a:gd name="T26" fmla="*/ 470 w 605"/>
                                <a:gd name="T27" fmla="*/ 480 h 751"/>
                                <a:gd name="T28" fmla="*/ 462 w 605"/>
                                <a:gd name="T29" fmla="*/ 508 h 751"/>
                                <a:gd name="T30" fmla="*/ 452 w 605"/>
                                <a:gd name="T31" fmla="*/ 532 h 751"/>
                                <a:gd name="T32" fmla="*/ 441 w 605"/>
                                <a:gd name="T33" fmla="*/ 561 h 751"/>
                                <a:gd name="T34" fmla="*/ 430 w 605"/>
                                <a:gd name="T35" fmla="*/ 585 h 751"/>
                                <a:gd name="T36" fmla="*/ 423 w 605"/>
                                <a:gd name="T37" fmla="*/ 607 h 751"/>
                                <a:gd name="T38" fmla="*/ 413 w 605"/>
                                <a:gd name="T39" fmla="*/ 631 h 751"/>
                                <a:gd name="T40" fmla="*/ 406 w 605"/>
                                <a:gd name="T41" fmla="*/ 652 h 751"/>
                                <a:gd name="T42" fmla="*/ 395 w 605"/>
                                <a:gd name="T43" fmla="*/ 663 h 751"/>
                                <a:gd name="T44" fmla="*/ 384 w 605"/>
                                <a:gd name="T45" fmla="*/ 684 h 751"/>
                                <a:gd name="T46" fmla="*/ 374 w 605"/>
                                <a:gd name="T47" fmla="*/ 698 h 751"/>
                                <a:gd name="T48" fmla="*/ 366 w 605"/>
                                <a:gd name="T49" fmla="*/ 709 h 751"/>
                                <a:gd name="T50" fmla="*/ 356 w 605"/>
                                <a:gd name="T51" fmla="*/ 723 h 751"/>
                                <a:gd name="T52" fmla="*/ 345 w 605"/>
                                <a:gd name="T53" fmla="*/ 730 h 751"/>
                                <a:gd name="T54" fmla="*/ 334 w 605"/>
                                <a:gd name="T55" fmla="*/ 737 h 751"/>
                                <a:gd name="T56" fmla="*/ 327 w 605"/>
                                <a:gd name="T57" fmla="*/ 744 h 751"/>
                                <a:gd name="T58" fmla="*/ 317 w 605"/>
                                <a:gd name="T59" fmla="*/ 751 h 751"/>
                                <a:gd name="T60" fmla="*/ 310 w 605"/>
                                <a:gd name="T61" fmla="*/ 751 h 751"/>
                                <a:gd name="T62" fmla="*/ 299 w 605"/>
                                <a:gd name="T63" fmla="*/ 751 h 751"/>
                                <a:gd name="T64" fmla="*/ 288 w 605"/>
                                <a:gd name="T65" fmla="*/ 751 h 751"/>
                                <a:gd name="T66" fmla="*/ 278 w 605"/>
                                <a:gd name="T67" fmla="*/ 744 h 751"/>
                                <a:gd name="T68" fmla="*/ 270 w 605"/>
                                <a:gd name="T69" fmla="*/ 744 h 751"/>
                                <a:gd name="T70" fmla="*/ 260 w 605"/>
                                <a:gd name="T71" fmla="*/ 730 h 751"/>
                                <a:gd name="T72" fmla="*/ 249 w 605"/>
                                <a:gd name="T73" fmla="*/ 723 h 751"/>
                                <a:gd name="T74" fmla="*/ 242 w 605"/>
                                <a:gd name="T75" fmla="*/ 709 h 751"/>
                                <a:gd name="T76" fmla="*/ 231 w 605"/>
                                <a:gd name="T77" fmla="*/ 705 h 751"/>
                                <a:gd name="T78" fmla="*/ 221 w 605"/>
                                <a:gd name="T79" fmla="*/ 684 h 751"/>
                                <a:gd name="T80" fmla="*/ 210 w 605"/>
                                <a:gd name="T81" fmla="*/ 670 h 751"/>
                                <a:gd name="T82" fmla="*/ 203 w 605"/>
                                <a:gd name="T83" fmla="*/ 652 h 751"/>
                                <a:gd name="T84" fmla="*/ 192 w 605"/>
                                <a:gd name="T85" fmla="*/ 631 h 751"/>
                                <a:gd name="T86" fmla="*/ 182 w 605"/>
                                <a:gd name="T87" fmla="*/ 610 h 751"/>
                                <a:gd name="T88" fmla="*/ 171 w 605"/>
                                <a:gd name="T89" fmla="*/ 592 h 751"/>
                                <a:gd name="T90" fmla="*/ 164 w 605"/>
                                <a:gd name="T91" fmla="*/ 564 h 751"/>
                                <a:gd name="T92" fmla="*/ 153 w 605"/>
                                <a:gd name="T93" fmla="*/ 539 h 751"/>
                                <a:gd name="T94" fmla="*/ 146 w 605"/>
                                <a:gd name="T95" fmla="*/ 515 h 751"/>
                                <a:gd name="T96" fmla="*/ 135 w 605"/>
                                <a:gd name="T97" fmla="*/ 487 h 751"/>
                                <a:gd name="T98" fmla="*/ 125 w 605"/>
                                <a:gd name="T99" fmla="*/ 455 h 751"/>
                                <a:gd name="T100" fmla="*/ 114 w 605"/>
                                <a:gd name="T101" fmla="*/ 427 h 751"/>
                                <a:gd name="T102" fmla="*/ 107 w 605"/>
                                <a:gd name="T103" fmla="*/ 395 h 751"/>
                                <a:gd name="T104" fmla="*/ 96 w 605"/>
                                <a:gd name="T105" fmla="*/ 363 h 751"/>
                                <a:gd name="T106" fmla="*/ 86 w 605"/>
                                <a:gd name="T107" fmla="*/ 328 h 751"/>
                                <a:gd name="T108" fmla="*/ 75 w 605"/>
                                <a:gd name="T109" fmla="*/ 296 h 751"/>
                                <a:gd name="T110" fmla="*/ 68 w 605"/>
                                <a:gd name="T111" fmla="*/ 264 h 751"/>
                                <a:gd name="T112" fmla="*/ 57 w 605"/>
                                <a:gd name="T113" fmla="*/ 222 h 751"/>
                                <a:gd name="T114" fmla="*/ 46 w 605"/>
                                <a:gd name="T115" fmla="*/ 190 h 751"/>
                                <a:gd name="T116" fmla="*/ 39 w 605"/>
                                <a:gd name="T117" fmla="*/ 151 h 751"/>
                                <a:gd name="T118" fmla="*/ 29 w 605"/>
                                <a:gd name="T119" fmla="*/ 120 h 751"/>
                                <a:gd name="T120" fmla="*/ 18 w 605"/>
                                <a:gd name="T121" fmla="*/ 77 h 751"/>
                                <a:gd name="T122" fmla="*/ 7 w 605"/>
                                <a:gd name="T123" fmla="*/ 38 h 751"/>
                                <a:gd name="T124" fmla="*/ 0 w 605"/>
                                <a:gd name="T125" fmla="*/ 7 h 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5"/>
                                <a:gd name="T190" fmla="*/ 0 h 751"/>
                                <a:gd name="T191" fmla="*/ 605 w 605"/>
                                <a:gd name="T192" fmla="*/ 751 h 75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5" h="751">
                                  <a:moveTo>
                                    <a:pt x="605" y="0"/>
                                  </a:moveTo>
                                  <a:lnTo>
                                    <a:pt x="601" y="14"/>
                                  </a:lnTo>
                                  <a:lnTo>
                                    <a:pt x="601" y="21"/>
                                  </a:lnTo>
                                  <a:lnTo>
                                    <a:pt x="598" y="28"/>
                                  </a:lnTo>
                                  <a:lnTo>
                                    <a:pt x="594" y="31"/>
                                  </a:lnTo>
                                  <a:lnTo>
                                    <a:pt x="594" y="38"/>
                                  </a:lnTo>
                                  <a:lnTo>
                                    <a:pt x="594" y="46"/>
                                  </a:lnTo>
                                  <a:lnTo>
                                    <a:pt x="590" y="53"/>
                                  </a:lnTo>
                                  <a:lnTo>
                                    <a:pt x="587" y="67"/>
                                  </a:lnTo>
                                  <a:lnTo>
                                    <a:pt x="587" y="74"/>
                                  </a:lnTo>
                                  <a:lnTo>
                                    <a:pt x="583" y="77"/>
                                  </a:lnTo>
                                  <a:lnTo>
                                    <a:pt x="583" y="84"/>
                                  </a:lnTo>
                                  <a:lnTo>
                                    <a:pt x="580" y="91"/>
                                  </a:lnTo>
                                  <a:lnTo>
                                    <a:pt x="580" y="98"/>
                                  </a:lnTo>
                                  <a:lnTo>
                                    <a:pt x="576" y="106"/>
                                  </a:lnTo>
                                  <a:lnTo>
                                    <a:pt x="576" y="113"/>
                                  </a:lnTo>
                                  <a:lnTo>
                                    <a:pt x="573" y="123"/>
                                  </a:lnTo>
                                  <a:lnTo>
                                    <a:pt x="573" y="130"/>
                                  </a:lnTo>
                                  <a:lnTo>
                                    <a:pt x="569" y="137"/>
                                  </a:lnTo>
                                  <a:lnTo>
                                    <a:pt x="569" y="144"/>
                                  </a:lnTo>
                                  <a:lnTo>
                                    <a:pt x="566" y="151"/>
                                  </a:lnTo>
                                  <a:lnTo>
                                    <a:pt x="562" y="158"/>
                                  </a:lnTo>
                                  <a:lnTo>
                                    <a:pt x="562" y="166"/>
                                  </a:lnTo>
                                  <a:lnTo>
                                    <a:pt x="558" y="173"/>
                                  </a:lnTo>
                                  <a:lnTo>
                                    <a:pt x="558" y="183"/>
                                  </a:lnTo>
                                  <a:lnTo>
                                    <a:pt x="555" y="190"/>
                                  </a:lnTo>
                                  <a:lnTo>
                                    <a:pt x="555" y="197"/>
                                  </a:lnTo>
                                  <a:lnTo>
                                    <a:pt x="551" y="204"/>
                                  </a:lnTo>
                                  <a:lnTo>
                                    <a:pt x="548" y="211"/>
                                  </a:lnTo>
                                  <a:lnTo>
                                    <a:pt x="548" y="218"/>
                                  </a:lnTo>
                                  <a:lnTo>
                                    <a:pt x="548" y="222"/>
                                  </a:lnTo>
                                  <a:lnTo>
                                    <a:pt x="544" y="229"/>
                                  </a:lnTo>
                                  <a:lnTo>
                                    <a:pt x="544" y="236"/>
                                  </a:lnTo>
                                  <a:lnTo>
                                    <a:pt x="541" y="243"/>
                                  </a:lnTo>
                                  <a:lnTo>
                                    <a:pt x="537" y="250"/>
                                  </a:lnTo>
                                  <a:lnTo>
                                    <a:pt x="537" y="257"/>
                                  </a:lnTo>
                                  <a:lnTo>
                                    <a:pt x="534" y="271"/>
                                  </a:lnTo>
                                  <a:lnTo>
                                    <a:pt x="534" y="275"/>
                                  </a:lnTo>
                                  <a:lnTo>
                                    <a:pt x="530" y="282"/>
                                  </a:lnTo>
                                  <a:lnTo>
                                    <a:pt x="530" y="289"/>
                                  </a:lnTo>
                                  <a:lnTo>
                                    <a:pt x="526" y="296"/>
                                  </a:lnTo>
                                  <a:lnTo>
                                    <a:pt x="523" y="303"/>
                                  </a:lnTo>
                                  <a:lnTo>
                                    <a:pt x="523" y="310"/>
                                  </a:lnTo>
                                  <a:lnTo>
                                    <a:pt x="523" y="317"/>
                                  </a:lnTo>
                                  <a:lnTo>
                                    <a:pt x="519" y="321"/>
                                  </a:lnTo>
                                  <a:lnTo>
                                    <a:pt x="516" y="328"/>
                                  </a:lnTo>
                                  <a:lnTo>
                                    <a:pt x="516" y="335"/>
                                  </a:lnTo>
                                  <a:lnTo>
                                    <a:pt x="512" y="342"/>
                                  </a:lnTo>
                                  <a:lnTo>
                                    <a:pt x="512" y="349"/>
                                  </a:lnTo>
                                  <a:lnTo>
                                    <a:pt x="509" y="356"/>
                                  </a:lnTo>
                                  <a:lnTo>
                                    <a:pt x="509" y="363"/>
                                  </a:lnTo>
                                  <a:lnTo>
                                    <a:pt x="505" y="367"/>
                                  </a:lnTo>
                                  <a:lnTo>
                                    <a:pt x="505" y="374"/>
                                  </a:lnTo>
                                  <a:lnTo>
                                    <a:pt x="502" y="381"/>
                                  </a:lnTo>
                                  <a:lnTo>
                                    <a:pt x="502" y="388"/>
                                  </a:lnTo>
                                  <a:lnTo>
                                    <a:pt x="498" y="395"/>
                                  </a:lnTo>
                                  <a:lnTo>
                                    <a:pt x="498" y="402"/>
                                  </a:lnTo>
                                  <a:lnTo>
                                    <a:pt x="494" y="409"/>
                                  </a:lnTo>
                                  <a:lnTo>
                                    <a:pt x="491" y="416"/>
                                  </a:lnTo>
                                  <a:lnTo>
                                    <a:pt x="491" y="420"/>
                                  </a:lnTo>
                                  <a:lnTo>
                                    <a:pt x="487" y="427"/>
                                  </a:lnTo>
                                  <a:lnTo>
                                    <a:pt x="487" y="434"/>
                                  </a:lnTo>
                                  <a:lnTo>
                                    <a:pt x="484" y="441"/>
                                  </a:lnTo>
                                  <a:lnTo>
                                    <a:pt x="480" y="448"/>
                                  </a:lnTo>
                                  <a:lnTo>
                                    <a:pt x="477" y="455"/>
                                  </a:lnTo>
                                  <a:lnTo>
                                    <a:pt x="477" y="462"/>
                                  </a:lnTo>
                                  <a:lnTo>
                                    <a:pt x="477" y="465"/>
                                  </a:lnTo>
                                  <a:lnTo>
                                    <a:pt x="473" y="472"/>
                                  </a:lnTo>
                                  <a:lnTo>
                                    <a:pt x="470" y="480"/>
                                  </a:lnTo>
                                  <a:lnTo>
                                    <a:pt x="470" y="487"/>
                                  </a:lnTo>
                                  <a:lnTo>
                                    <a:pt x="466" y="494"/>
                                  </a:lnTo>
                                  <a:lnTo>
                                    <a:pt x="462" y="501"/>
                                  </a:lnTo>
                                  <a:lnTo>
                                    <a:pt x="462" y="508"/>
                                  </a:lnTo>
                                  <a:lnTo>
                                    <a:pt x="459" y="515"/>
                                  </a:lnTo>
                                  <a:lnTo>
                                    <a:pt x="459" y="518"/>
                                  </a:lnTo>
                                  <a:lnTo>
                                    <a:pt x="455" y="525"/>
                                  </a:lnTo>
                                  <a:lnTo>
                                    <a:pt x="452" y="525"/>
                                  </a:lnTo>
                                  <a:lnTo>
                                    <a:pt x="452" y="532"/>
                                  </a:lnTo>
                                  <a:lnTo>
                                    <a:pt x="452" y="539"/>
                                  </a:lnTo>
                                  <a:lnTo>
                                    <a:pt x="448" y="547"/>
                                  </a:lnTo>
                                  <a:lnTo>
                                    <a:pt x="445" y="554"/>
                                  </a:lnTo>
                                  <a:lnTo>
                                    <a:pt x="441" y="561"/>
                                  </a:lnTo>
                                  <a:lnTo>
                                    <a:pt x="441" y="564"/>
                                  </a:lnTo>
                                  <a:lnTo>
                                    <a:pt x="438" y="571"/>
                                  </a:lnTo>
                                  <a:lnTo>
                                    <a:pt x="434" y="578"/>
                                  </a:lnTo>
                                  <a:lnTo>
                                    <a:pt x="430" y="585"/>
                                  </a:lnTo>
                                  <a:lnTo>
                                    <a:pt x="430" y="592"/>
                                  </a:lnTo>
                                  <a:lnTo>
                                    <a:pt x="427" y="599"/>
                                  </a:lnTo>
                                  <a:lnTo>
                                    <a:pt x="427" y="607"/>
                                  </a:lnTo>
                                  <a:lnTo>
                                    <a:pt x="423" y="607"/>
                                  </a:lnTo>
                                  <a:lnTo>
                                    <a:pt x="420" y="610"/>
                                  </a:lnTo>
                                  <a:lnTo>
                                    <a:pt x="420" y="617"/>
                                  </a:lnTo>
                                  <a:lnTo>
                                    <a:pt x="416" y="617"/>
                                  </a:lnTo>
                                  <a:lnTo>
                                    <a:pt x="416" y="624"/>
                                  </a:lnTo>
                                  <a:lnTo>
                                    <a:pt x="413" y="631"/>
                                  </a:lnTo>
                                  <a:lnTo>
                                    <a:pt x="409" y="638"/>
                                  </a:lnTo>
                                  <a:lnTo>
                                    <a:pt x="406" y="638"/>
                                  </a:lnTo>
                                  <a:lnTo>
                                    <a:pt x="406" y="645"/>
                                  </a:lnTo>
                                  <a:lnTo>
                                    <a:pt x="406" y="652"/>
                                  </a:lnTo>
                                  <a:lnTo>
                                    <a:pt x="402" y="652"/>
                                  </a:lnTo>
                                  <a:lnTo>
                                    <a:pt x="398" y="659"/>
                                  </a:lnTo>
                                  <a:lnTo>
                                    <a:pt x="395" y="663"/>
                                  </a:lnTo>
                                  <a:lnTo>
                                    <a:pt x="391" y="670"/>
                                  </a:lnTo>
                                  <a:lnTo>
                                    <a:pt x="388" y="677"/>
                                  </a:lnTo>
                                  <a:lnTo>
                                    <a:pt x="384" y="684"/>
                                  </a:lnTo>
                                  <a:lnTo>
                                    <a:pt x="381" y="684"/>
                                  </a:lnTo>
                                  <a:lnTo>
                                    <a:pt x="381" y="691"/>
                                  </a:lnTo>
                                  <a:lnTo>
                                    <a:pt x="377" y="698"/>
                                  </a:lnTo>
                                  <a:lnTo>
                                    <a:pt x="374" y="698"/>
                                  </a:lnTo>
                                  <a:lnTo>
                                    <a:pt x="370" y="705"/>
                                  </a:lnTo>
                                  <a:lnTo>
                                    <a:pt x="366" y="709"/>
                                  </a:lnTo>
                                  <a:lnTo>
                                    <a:pt x="363" y="709"/>
                                  </a:lnTo>
                                  <a:lnTo>
                                    <a:pt x="359" y="716"/>
                                  </a:lnTo>
                                  <a:lnTo>
                                    <a:pt x="356" y="723"/>
                                  </a:lnTo>
                                  <a:lnTo>
                                    <a:pt x="352" y="723"/>
                                  </a:lnTo>
                                  <a:lnTo>
                                    <a:pt x="349" y="730"/>
                                  </a:lnTo>
                                  <a:lnTo>
                                    <a:pt x="345" y="730"/>
                                  </a:lnTo>
                                  <a:lnTo>
                                    <a:pt x="342" y="737"/>
                                  </a:lnTo>
                                  <a:lnTo>
                                    <a:pt x="338" y="737"/>
                                  </a:lnTo>
                                  <a:lnTo>
                                    <a:pt x="334" y="737"/>
                                  </a:lnTo>
                                  <a:lnTo>
                                    <a:pt x="334" y="744"/>
                                  </a:lnTo>
                                  <a:lnTo>
                                    <a:pt x="331" y="744"/>
                                  </a:lnTo>
                                  <a:lnTo>
                                    <a:pt x="327" y="744"/>
                                  </a:lnTo>
                                  <a:lnTo>
                                    <a:pt x="324" y="744"/>
                                  </a:lnTo>
                                  <a:lnTo>
                                    <a:pt x="320" y="751"/>
                                  </a:lnTo>
                                  <a:lnTo>
                                    <a:pt x="317" y="751"/>
                                  </a:lnTo>
                                  <a:lnTo>
                                    <a:pt x="313" y="751"/>
                                  </a:lnTo>
                                  <a:lnTo>
                                    <a:pt x="310" y="751"/>
                                  </a:lnTo>
                                  <a:lnTo>
                                    <a:pt x="306" y="751"/>
                                  </a:lnTo>
                                  <a:lnTo>
                                    <a:pt x="302" y="751"/>
                                  </a:lnTo>
                                  <a:lnTo>
                                    <a:pt x="299" y="751"/>
                                  </a:lnTo>
                                  <a:lnTo>
                                    <a:pt x="295" y="751"/>
                                  </a:lnTo>
                                  <a:lnTo>
                                    <a:pt x="292" y="751"/>
                                  </a:lnTo>
                                  <a:lnTo>
                                    <a:pt x="288" y="751"/>
                                  </a:lnTo>
                                  <a:lnTo>
                                    <a:pt x="285" y="751"/>
                                  </a:lnTo>
                                  <a:lnTo>
                                    <a:pt x="281" y="751"/>
                                  </a:lnTo>
                                  <a:lnTo>
                                    <a:pt x="281" y="744"/>
                                  </a:lnTo>
                                  <a:lnTo>
                                    <a:pt x="278" y="744"/>
                                  </a:lnTo>
                                  <a:lnTo>
                                    <a:pt x="274" y="744"/>
                                  </a:lnTo>
                                  <a:lnTo>
                                    <a:pt x="270" y="744"/>
                                  </a:lnTo>
                                  <a:lnTo>
                                    <a:pt x="267" y="737"/>
                                  </a:lnTo>
                                  <a:lnTo>
                                    <a:pt x="263" y="737"/>
                                  </a:lnTo>
                                  <a:lnTo>
                                    <a:pt x="260" y="730"/>
                                  </a:lnTo>
                                  <a:lnTo>
                                    <a:pt x="256" y="730"/>
                                  </a:lnTo>
                                  <a:lnTo>
                                    <a:pt x="253" y="730"/>
                                  </a:lnTo>
                                  <a:lnTo>
                                    <a:pt x="253" y="723"/>
                                  </a:lnTo>
                                  <a:lnTo>
                                    <a:pt x="249" y="723"/>
                                  </a:lnTo>
                                  <a:lnTo>
                                    <a:pt x="246" y="716"/>
                                  </a:lnTo>
                                  <a:lnTo>
                                    <a:pt x="242" y="716"/>
                                  </a:lnTo>
                                  <a:lnTo>
                                    <a:pt x="242" y="709"/>
                                  </a:lnTo>
                                  <a:lnTo>
                                    <a:pt x="238" y="709"/>
                                  </a:lnTo>
                                  <a:lnTo>
                                    <a:pt x="235" y="709"/>
                                  </a:lnTo>
                                  <a:lnTo>
                                    <a:pt x="235" y="705"/>
                                  </a:lnTo>
                                  <a:lnTo>
                                    <a:pt x="231" y="705"/>
                                  </a:lnTo>
                                  <a:lnTo>
                                    <a:pt x="228" y="698"/>
                                  </a:lnTo>
                                  <a:lnTo>
                                    <a:pt x="224" y="691"/>
                                  </a:lnTo>
                                  <a:lnTo>
                                    <a:pt x="221" y="684"/>
                                  </a:lnTo>
                                  <a:lnTo>
                                    <a:pt x="217" y="684"/>
                                  </a:lnTo>
                                  <a:lnTo>
                                    <a:pt x="217" y="677"/>
                                  </a:lnTo>
                                  <a:lnTo>
                                    <a:pt x="214" y="670"/>
                                  </a:lnTo>
                                  <a:lnTo>
                                    <a:pt x="210" y="670"/>
                                  </a:lnTo>
                                  <a:lnTo>
                                    <a:pt x="210" y="663"/>
                                  </a:lnTo>
                                  <a:lnTo>
                                    <a:pt x="206" y="663"/>
                                  </a:lnTo>
                                  <a:lnTo>
                                    <a:pt x="206" y="659"/>
                                  </a:lnTo>
                                  <a:lnTo>
                                    <a:pt x="203" y="659"/>
                                  </a:lnTo>
                                  <a:lnTo>
                                    <a:pt x="203" y="652"/>
                                  </a:lnTo>
                                  <a:lnTo>
                                    <a:pt x="199" y="652"/>
                                  </a:lnTo>
                                  <a:lnTo>
                                    <a:pt x="196" y="645"/>
                                  </a:lnTo>
                                  <a:lnTo>
                                    <a:pt x="196" y="638"/>
                                  </a:lnTo>
                                  <a:lnTo>
                                    <a:pt x="192" y="638"/>
                                  </a:lnTo>
                                  <a:lnTo>
                                    <a:pt x="192" y="631"/>
                                  </a:lnTo>
                                  <a:lnTo>
                                    <a:pt x="189" y="624"/>
                                  </a:lnTo>
                                  <a:lnTo>
                                    <a:pt x="185" y="617"/>
                                  </a:lnTo>
                                  <a:lnTo>
                                    <a:pt x="182" y="610"/>
                                  </a:lnTo>
                                  <a:lnTo>
                                    <a:pt x="182" y="607"/>
                                  </a:lnTo>
                                  <a:lnTo>
                                    <a:pt x="178" y="607"/>
                                  </a:lnTo>
                                  <a:lnTo>
                                    <a:pt x="178" y="599"/>
                                  </a:lnTo>
                                  <a:lnTo>
                                    <a:pt x="174" y="592"/>
                                  </a:lnTo>
                                  <a:lnTo>
                                    <a:pt x="171" y="592"/>
                                  </a:lnTo>
                                  <a:lnTo>
                                    <a:pt x="171" y="585"/>
                                  </a:lnTo>
                                  <a:lnTo>
                                    <a:pt x="171" y="578"/>
                                  </a:lnTo>
                                  <a:lnTo>
                                    <a:pt x="167" y="571"/>
                                  </a:lnTo>
                                  <a:lnTo>
                                    <a:pt x="164" y="571"/>
                                  </a:lnTo>
                                  <a:lnTo>
                                    <a:pt x="164" y="564"/>
                                  </a:lnTo>
                                  <a:lnTo>
                                    <a:pt x="160" y="561"/>
                                  </a:lnTo>
                                  <a:lnTo>
                                    <a:pt x="157" y="554"/>
                                  </a:lnTo>
                                  <a:lnTo>
                                    <a:pt x="157" y="547"/>
                                  </a:lnTo>
                                  <a:lnTo>
                                    <a:pt x="153" y="539"/>
                                  </a:lnTo>
                                  <a:lnTo>
                                    <a:pt x="153" y="532"/>
                                  </a:lnTo>
                                  <a:lnTo>
                                    <a:pt x="150" y="532"/>
                                  </a:lnTo>
                                  <a:lnTo>
                                    <a:pt x="146" y="525"/>
                                  </a:lnTo>
                                  <a:lnTo>
                                    <a:pt x="146" y="518"/>
                                  </a:lnTo>
                                  <a:lnTo>
                                    <a:pt x="146" y="515"/>
                                  </a:lnTo>
                                  <a:lnTo>
                                    <a:pt x="142" y="508"/>
                                  </a:lnTo>
                                  <a:lnTo>
                                    <a:pt x="139" y="501"/>
                                  </a:lnTo>
                                  <a:lnTo>
                                    <a:pt x="135" y="494"/>
                                  </a:lnTo>
                                  <a:lnTo>
                                    <a:pt x="135" y="487"/>
                                  </a:lnTo>
                                  <a:lnTo>
                                    <a:pt x="132" y="480"/>
                                  </a:lnTo>
                                  <a:lnTo>
                                    <a:pt x="132" y="472"/>
                                  </a:lnTo>
                                  <a:lnTo>
                                    <a:pt x="128" y="465"/>
                                  </a:lnTo>
                                  <a:lnTo>
                                    <a:pt x="125" y="462"/>
                                  </a:lnTo>
                                  <a:lnTo>
                                    <a:pt x="125" y="455"/>
                                  </a:lnTo>
                                  <a:lnTo>
                                    <a:pt x="121" y="455"/>
                                  </a:lnTo>
                                  <a:lnTo>
                                    <a:pt x="121" y="448"/>
                                  </a:lnTo>
                                  <a:lnTo>
                                    <a:pt x="118" y="441"/>
                                  </a:lnTo>
                                  <a:lnTo>
                                    <a:pt x="118" y="434"/>
                                  </a:lnTo>
                                  <a:lnTo>
                                    <a:pt x="114" y="427"/>
                                  </a:lnTo>
                                  <a:lnTo>
                                    <a:pt x="114" y="420"/>
                                  </a:lnTo>
                                  <a:lnTo>
                                    <a:pt x="110" y="416"/>
                                  </a:lnTo>
                                  <a:lnTo>
                                    <a:pt x="110" y="409"/>
                                  </a:lnTo>
                                  <a:lnTo>
                                    <a:pt x="107" y="402"/>
                                  </a:lnTo>
                                  <a:lnTo>
                                    <a:pt x="107" y="395"/>
                                  </a:lnTo>
                                  <a:lnTo>
                                    <a:pt x="103" y="388"/>
                                  </a:lnTo>
                                  <a:lnTo>
                                    <a:pt x="100" y="381"/>
                                  </a:lnTo>
                                  <a:lnTo>
                                    <a:pt x="100" y="374"/>
                                  </a:lnTo>
                                  <a:lnTo>
                                    <a:pt x="100" y="367"/>
                                  </a:lnTo>
                                  <a:lnTo>
                                    <a:pt x="96" y="363"/>
                                  </a:lnTo>
                                  <a:lnTo>
                                    <a:pt x="93" y="356"/>
                                  </a:lnTo>
                                  <a:lnTo>
                                    <a:pt x="93" y="349"/>
                                  </a:lnTo>
                                  <a:lnTo>
                                    <a:pt x="89" y="342"/>
                                  </a:lnTo>
                                  <a:lnTo>
                                    <a:pt x="89" y="335"/>
                                  </a:lnTo>
                                  <a:lnTo>
                                    <a:pt x="86" y="328"/>
                                  </a:lnTo>
                                  <a:lnTo>
                                    <a:pt x="86" y="321"/>
                                  </a:lnTo>
                                  <a:lnTo>
                                    <a:pt x="82" y="317"/>
                                  </a:lnTo>
                                  <a:lnTo>
                                    <a:pt x="78" y="310"/>
                                  </a:lnTo>
                                  <a:lnTo>
                                    <a:pt x="78" y="303"/>
                                  </a:lnTo>
                                  <a:lnTo>
                                    <a:pt x="75" y="296"/>
                                  </a:lnTo>
                                  <a:lnTo>
                                    <a:pt x="75" y="289"/>
                                  </a:lnTo>
                                  <a:lnTo>
                                    <a:pt x="75" y="282"/>
                                  </a:lnTo>
                                  <a:lnTo>
                                    <a:pt x="71" y="275"/>
                                  </a:lnTo>
                                  <a:lnTo>
                                    <a:pt x="68" y="271"/>
                                  </a:lnTo>
                                  <a:lnTo>
                                    <a:pt x="68" y="264"/>
                                  </a:lnTo>
                                  <a:lnTo>
                                    <a:pt x="64" y="257"/>
                                  </a:lnTo>
                                  <a:lnTo>
                                    <a:pt x="64" y="250"/>
                                  </a:lnTo>
                                  <a:lnTo>
                                    <a:pt x="61" y="236"/>
                                  </a:lnTo>
                                  <a:lnTo>
                                    <a:pt x="61" y="229"/>
                                  </a:lnTo>
                                  <a:lnTo>
                                    <a:pt x="57" y="222"/>
                                  </a:lnTo>
                                  <a:lnTo>
                                    <a:pt x="54" y="218"/>
                                  </a:lnTo>
                                  <a:lnTo>
                                    <a:pt x="54" y="211"/>
                                  </a:lnTo>
                                  <a:lnTo>
                                    <a:pt x="50" y="204"/>
                                  </a:lnTo>
                                  <a:lnTo>
                                    <a:pt x="50" y="197"/>
                                  </a:lnTo>
                                  <a:lnTo>
                                    <a:pt x="46" y="190"/>
                                  </a:lnTo>
                                  <a:lnTo>
                                    <a:pt x="46" y="183"/>
                                  </a:lnTo>
                                  <a:lnTo>
                                    <a:pt x="43" y="176"/>
                                  </a:lnTo>
                                  <a:lnTo>
                                    <a:pt x="43" y="166"/>
                                  </a:lnTo>
                                  <a:lnTo>
                                    <a:pt x="39" y="158"/>
                                  </a:lnTo>
                                  <a:lnTo>
                                    <a:pt x="39" y="151"/>
                                  </a:lnTo>
                                  <a:lnTo>
                                    <a:pt x="36" y="144"/>
                                  </a:lnTo>
                                  <a:lnTo>
                                    <a:pt x="36" y="137"/>
                                  </a:lnTo>
                                  <a:lnTo>
                                    <a:pt x="32" y="130"/>
                                  </a:lnTo>
                                  <a:lnTo>
                                    <a:pt x="29" y="123"/>
                                  </a:lnTo>
                                  <a:lnTo>
                                    <a:pt x="29" y="120"/>
                                  </a:lnTo>
                                  <a:lnTo>
                                    <a:pt x="29" y="113"/>
                                  </a:lnTo>
                                  <a:lnTo>
                                    <a:pt x="25" y="98"/>
                                  </a:lnTo>
                                  <a:lnTo>
                                    <a:pt x="22" y="91"/>
                                  </a:lnTo>
                                  <a:lnTo>
                                    <a:pt x="22" y="84"/>
                                  </a:lnTo>
                                  <a:lnTo>
                                    <a:pt x="18" y="77"/>
                                  </a:lnTo>
                                  <a:lnTo>
                                    <a:pt x="18" y="74"/>
                                  </a:lnTo>
                                  <a:lnTo>
                                    <a:pt x="14" y="67"/>
                                  </a:lnTo>
                                  <a:lnTo>
                                    <a:pt x="14" y="60"/>
                                  </a:lnTo>
                                  <a:lnTo>
                                    <a:pt x="11" y="46"/>
                                  </a:lnTo>
                                  <a:lnTo>
                                    <a:pt x="7" y="38"/>
                                  </a:lnTo>
                                  <a:lnTo>
                                    <a:pt x="7" y="31"/>
                                  </a:lnTo>
                                  <a:lnTo>
                                    <a:pt x="4" y="28"/>
                                  </a:lnTo>
                                  <a:lnTo>
                                    <a:pt x="4" y="21"/>
                                  </a:lnTo>
                                  <a:lnTo>
                                    <a:pt x="4" y="14"/>
                                  </a:lnTo>
                                  <a:lnTo>
                                    <a:pt x="0" y="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51" name="Freeform 476">
                              <a:extLst>
                                <a:ext uri="{FF2B5EF4-FFF2-40B4-BE49-F238E27FC236}">
                                  <a16:creationId xmlns:a16="http://schemas.microsoft.com/office/drawing/2014/main" id="{DBD656C2-C18F-41C4-9E8E-66BF2B8263BF}"/>
                                </a:ext>
                              </a:extLst>
                            </p:cNvPr>
                            <p:cNvSpPr>
                              <a:spLocks/>
                            </p:cNvSpPr>
                            <p:nvPr/>
                          </p:nvSpPr>
                          <p:spPr bwMode="auto">
                            <a:xfrm>
                              <a:off x="3642" y="10782"/>
                              <a:ext cx="604" cy="1397"/>
                            </a:xfrm>
                            <a:custGeom>
                              <a:avLst/>
                              <a:gdLst>
                                <a:gd name="T0" fmla="*/ 7 w 604"/>
                                <a:gd name="T1" fmla="*/ 1309 h 1397"/>
                                <a:gd name="T2" fmla="*/ 17 w 604"/>
                                <a:gd name="T3" fmla="*/ 1327 h 1397"/>
                                <a:gd name="T4" fmla="*/ 25 w 604"/>
                                <a:gd name="T5" fmla="*/ 1344 h 1397"/>
                                <a:gd name="T6" fmla="*/ 35 w 604"/>
                                <a:gd name="T7" fmla="*/ 1355 h 1397"/>
                                <a:gd name="T8" fmla="*/ 46 w 604"/>
                                <a:gd name="T9" fmla="*/ 1365 h 1397"/>
                                <a:gd name="T10" fmla="*/ 57 w 604"/>
                                <a:gd name="T11" fmla="*/ 1372 h 1397"/>
                                <a:gd name="T12" fmla="*/ 64 w 604"/>
                                <a:gd name="T13" fmla="*/ 1383 h 1397"/>
                                <a:gd name="T14" fmla="*/ 74 w 604"/>
                                <a:gd name="T15" fmla="*/ 1387 h 1397"/>
                                <a:gd name="T16" fmla="*/ 81 w 604"/>
                                <a:gd name="T17" fmla="*/ 1390 h 1397"/>
                                <a:gd name="T18" fmla="*/ 96 w 604"/>
                                <a:gd name="T19" fmla="*/ 1397 h 1397"/>
                                <a:gd name="T20" fmla="*/ 103 w 604"/>
                                <a:gd name="T21" fmla="*/ 1397 h 1397"/>
                                <a:gd name="T22" fmla="*/ 113 w 604"/>
                                <a:gd name="T23" fmla="*/ 1397 h 1397"/>
                                <a:gd name="T24" fmla="*/ 121 w 604"/>
                                <a:gd name="T25" fmla="*/ 1390 h 1397"/>
                                <a:gd name="T26" fmla="*/ 131 w 604"/>
                                <a:gd name="T27" fmla="*/ 1387 h 1397"/>
                                <a:gd name="T28" fmla="*/ 142 w 604"/>
                                <a:gd name="T29" fmla="*/ 1380 h 1397"/>
                                <a:gd name="T30" fmla="*/ 153 w 604"/>
                                <a:gd name="T31" fmla="*/ 1369 h 1397"/>
                                <a:gd name="T32" fmla="*/ 160 w 604"/>
                                <a:gd name="T33" fmla="*/ 1362 h 1397"/>
                                <a:gd name="T34" fmla="*/ 170 w 604"/>
                                <a:gd name="T35" fmla="*/ 1348 h 1397"/>
                                <a:gd name="T36" fmla="*/ 181 w 604"/>
                                <a:gd name="T37" fmla="*/ 1330 h 1397"/>
                                <a:gd name="T38" fmla="*/ 188 w 604"/>
                                <a:gd name="T39" fmla="*/ 1316 h 1397"/>
                                <a:gd name="T40" fmla="*/ 199 w 604"/>
                                <a:gd name="T41" fmla="*/ 1298 h 1397"/>
                                <a:gd name="T42" fmla="*/ 209 w 604"/>
                                <a:gd name="T43" fmla="*/ 1277 h 1397"/>
                                <a:gd name="T44" fmla="*/ 220 w 604"/>
                                <a:gd name="T45" fmla="*/ 1260 h 1397"/>
                                <a:gd name="T46" fmla="*/ 227 w 604"/>
                                <a:gd name="T47" fmla="*/ 1238 h 1397"/>
                                <a:gd name="T48" fmla="*/ 238 w 604"/>
                                <a:gd name="T49" fmla="*/ 1210 h 1397"/>
                                <a:gd name="T50" fmla="*/ 249 w 604"/>
                                <a:gd name="T51" fmla="*/ 1185 h 1397"/>
                                <a:gd name="T52" fmla="*/ 259 w 604"/>
                                <a:gd name="T53" fmla="*/ 1161 h 1397"/>
                                <a:gd name="T54" fmla="*/ 266 w 604"/>
                                <a:gd name="T55" fmla="*/ 1133 h 1397"/>
                                <a:gd name="T56" fmla="*/ 277 w 604"/>
                                <a:gd name="T57" fmla="*/ 1101 h 1397"/>
                                <a:gd name="T58" fmla="*/ 284 w 604"/>
                                <a:gd name="T59" fmla="*/ 1073 h 1397"/>
                                <a:gd name="T60" fmla="*/ 298 w 604"/>
                                <a:gd name="T61" fmla="*/ 1041 h 1397"/>
                                <a:gd name="T62" fmla="*/ 305 w 604"/>
                                <a:gd name="T63" fmla="*/ 1009 h 1397"/>
                                <a:gd name="T64" fmla="*/ 316 w 604"/>
                                <a:gd name="T65" fmla="*/ 974 h 1397"/>
                                <a:gd name="T66" fmla="*/ 323 w 604"/>
                                <a:gd name="T67" fmla="*/ 946 h 1397"/>
                                <a:gd name="T68" fmla="*/ 334 w 604"/>
                                <a:gd name="T69" fmla="*/ 910 h 1397"/>
                                <a:gd name="T70" fmla="*/ 345 w 604"/>
                                <a:gd name="T71" fmla="*/ 875 h 1397"/>
                                <a:gd name="T72" fmla="*/ 355 w 604"/>
                                <a:gd name="T73" fmla="*/ 833 h 1397"/>
                                <a:gd name="T74" fmla="*/ 362 w 604"/>
                                <a:gd name="T75" fmla="*/ 801 h 1397"/>
                                <a:gd name="T76" fmla="*/ 373 w 604"/>
                                <a:gd name="T77" fmla="*/ 766 h 1397"/>
                                <a:gd name="T78" fmla="*/ 384 w 604"/>
                                <a:gd name="T79" fmla="*/ 723 h 1397"/>
                                <a:gd name="T80" fmla="*/ 391 w 604"/>
                                <a:gd name="T81" fmla="*/ 688 h 1397"/>
                                <a:gd name="T82" fmla="*/ 401 w 604"/>
                                <a:gd name="T83" fmla="*/ 649 h 1397"/>
                                <a:gd name="T84" fmla="*/ 412 w 604"/>
                                <a:gd name="T85" fmla="*/ 614 h 1397"/>
                                <a:gd name="T86" fmla="*/ 423 w 604"/>
                                <a:gd name="T87" fmla="*/ 575 h 1397"/>
                                <a:gd name="T88" fmla="*/ 430 w 604"/>
                                <a:gd name="T89" fmla="*/ 540 h 1397"/>
                                <a:gd name="T90" fmla="*/ 441 w 604"/>
                                <a:gd name="T91" fmla="*/ 501 h 1397"/>
                                <a:gd name="T92" fmla="*/ 448 w 604"/>
                                <a:gd name="T93" fmla="*/ 466 h 1397"/>
                                <a:gd name="T94" fmla="*/ 462 w 604"/>
                                <a:gd name="T95" fmla="*/ 430 h 1397"/>
                                <a:gd name="T96" fmla="*/ 469 w 604"/>
                                <a:gd name="T97" fmla="*/ 395 h 1397"/>
                                <a:gd name="T98" fmla="*/ 480 w 604"/>
                                <a:gd name="T99" fmla="*/ 360 h 1397"/>
                                <a:gd name="T100" fmla="*/ 487 w 604"/>
                                <a:gd name="T101" fmla="*/ 325 h 1397"/>
                                <a:gd name="T102" fmla="*/ 497 w 604"/>
                                <a:gd name="T103" fmla="*/ 289 h 1397"/>
                                <a:gd name="T104" fmla="*/ 508 w 604"/>
                                <a:gd name="T105" fmla="*/ 261 h 1397"/>
                                <a:gd name="T106" fmla="*/ 519 w 604"/>
                                <a:gd name="T107" fmla="*/ 229 h 1397"/>
                                <a:gd name="T108" fmla="*/ 526 w 604"/>
                                <a:gd name="T109" fmla="*/ 198 h 1397"/>
                                <a:gd name="T110" fmla="*/ 537 w 604"/>
                                <a:gd name="T111" fmla="*/ 166 h 1397"/>
                                <a:gd name="T112" fmla="*/ 547 w 604"/>
                                <a:gd name="T113" fmla="*/ 141 h 1397"/>
                                <a:gd name="T114" fmla="*/ 558 w 604"/>
                                <a:gd name="T115" fmla="*/ 116 h 1397"/>
                                <a:gd name="T116" fmla="*/ 565 w 604"/>
                                <a:gd name="T117" fmla="*/ 88 h 1397"/>
                                <a:gd name="T118" fmla="*/ 576 w 604"/>
                                <a:gd name="T119" fmla="*/ 64 h 1397"/>
                                <a:gd name="T120" fmla="*/ 586 w 604"/>
                                <a:gd name="T121" fmla="*/ 39 h 1397"/>
                                <a:gd name="T122" fmla="*/ 593 w 604"/>
                                <a:gd name="T123" fmla="*/ 18 h 1397"/>
                                <a:gd name="T124" fmla="*/ 604 w 604"/>
                                <a:gd name="T125" fmla="*/ 0 h 13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4"/>
                                <a:gd name="T190" fmla="*/ 0 h 1397"/>
                                <a:gd name="T191" fmla="*/ 604 w 604"/>
                                <a:gd name="T192" fmla="*/ 1397 h 13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4" h="1397">
                                  <a:moveTo>
                                    <a:pt x="0" y="1295"/>
                                  </a:moveTo>
                                  <a:lnTo>
                                    <a:pt x="0" y="1298"/>
                                  </a:lnTo>
                                  <a:lnTo>
                                    <a:pt x="3" y="1305"/>
                                  </a:lnTo>
                                  <a:lnTo>
                                    <a:pt x="7" y="1309"/>
                                  </a:lnTo>
                                  <a:lnTo>
                                    <a:pt x="7" y="1313"/>
                                  </a:lnTo>
                                  <a:lnTo>
                                    <a:pt x="10" y="1316"/>
                                  </a:lnTo>
                                  <a:lnTo>
                                    <a:pt x="14" y="1323"/>
                                  </a:lnTo>
                                  <a:lnTo>
                                    <a:pt x="17" y="1327"/>
                                  </a:lnTo>
                                  <a:lnTo>
                                    <a:pt x="17" y="1330"/>
                                  </a:lnTo>
                                  <a:lnTo>
                                    <a:pt x="21" y="1334"/>
                                  </a:lnTo>
                                  <a:lnTo>
                                    <a:pt x="25" y="1337"/>
                                  </a:lnTo>
                                  <a:lnTo>
                                    <a:pt x="25" y="1344"/>
                                  </a:lnTo>
                                  <a:lnTo>
                                    <a:pt x="28" y="1344"/>
                                  </a:lnTo>
                                  <a:lnTo>
                                    <a:pt x="32" y="1348"/>
                                  </a:lnTo>
                                  <a:lnTo>
                                    <a:pt x="32" y="1351"/>
                                  </a:lnTo>
                                  <a:lnTo>
                                    <a:pt x="35" y="1355"/>
                                  </a:lnTo>
                                  <a:lnTo>
                                    <a:pt x="39" y="1355"/>
                                  </a:lnTo>
                                  <a:lnTo>
                                    <a:pt x="39" y="1362"/>
                                  </a:lnTo>
                                  <a:lnTo>
                                    <a:pt x="42" y="1362"/>
                                  </a:lnTo>
                                  <a:lnTo>
                                    <a:pt x="42" y="1365"/>
                                  </a:lnTo>
                                  <a:lnTo>
                                    <a:pt x="46" y="1365"/>
                                  </a:lnTo>
                                  <a:lnTo>
                                    <a:pt x="46" y="1369"/>
                                  </a:lnTo>
                                  <a:lnTo>
                                    <a:pt x="49" y="1369"/>
                                  </a:lnTo>
                                  <a:lnTo>
                                    <a:pt x="49" y="1372"/>
                                  </a:lnTo>
                                  <a:lnTo>
                                    <a:pt x="53" y="1372"/>
                                  </a:lnTo>
                                  <a:lnTo>
                                    <a:pt x="57" y="1372"/>
                                  </a:lnTo>
                                  <a:lnTo>
                                    <a:pt x="57" y="1380"/>
                                  </a:lnTo>
                                  <a:lnTo>
                                    <a:pt x="60" y="1380"/>
                                  </a:lnTo>
                                  <a:lnTo>
                                    <a:pt x="64" y="1383"/>
                                  </a:lnTo>
                                  <a:lnTo>
                                    <a:pt x="67" y="1383"/>
                                  </a:lnTo>
                                  <a:lnTo>
                                    <a:pt x="71" y="1387"/>
                                  </a:lnTo>
                                  <a:lnTo>
                                    <a:pt x="74" y="1387"/>
                                  </a:lnTo>
                                  <a:lnTo>
                                    <a:pt x="74" y="1390"/>
                                  </a:lnTo>
                                  <a:lnTo>
                                    <a:pt x="78" y="1390"/>
                                  </a:lnTo>
                                  <a:lnTo>
                                    <a:pt x="81" y="1390"/>
                                  </a:lnTo>
                                  <a:lnTo>
                                    <a:pt x="85" y="1397"/>
                                  </a:lnTo>
                                  <a:lnTo>
                                    <a:pt x="89" y="1397"/>
                                  </a:lnTo>
                                  <a:lnTo>
                                    <a:pt x="92" y="1397"/>
                                  </a:lnTo>
                                  <a:lnTo>
                                    <a:pt x="96" y="1397"/>
                                  </a:lnTo>
                                  <a:lnTo>
                                    <a:pt x="99" y="1397"/>
                                  </a:lnTo>
                                  <a:lnTo>
                                    <a:pt x="103" y="1397"/>
                                  </a:lnTo>
                                  <a:lnTo>
                                    <a:pt x="106" y="1397"/>
                                  </a:lnTo>
                                  <a:lnTo>
                                    <a:pt x="110" y="1397"/>
                                  </a:lnTo>
                                  <a:lnTo>
                                    <a:pt x="113" y="1397"/>
                                  </a:lnTo>
                                  <a:lnTo>
                                    <a:pt x="117" y="1390"/>
                                  </a:lnTo>
                                  <a:lnTo>
                                    <a:pt x="121" y="1390"/>
                                  </a:lnTo>
                                  <a:lnTo>
                                    <a:pt x="124" y="1390"/>
                                  </a:lnTo>
                                  <a:lnTo>
                                    <a:pt x="128" y="1387"/>
                                  </a:lnTo>
                                  <a:lnTo>
                                    <a:pt x="131" y="1387"/>
                                  </a:lnTo>
                                  <a:lnTo>
                                    <a:pt x="135" y="1383"/>
                                  </a:lnTo>
                                  <a:lnTo>
                                    <a:pt x="138" y="1383"/>
                                  </a:lnTo>
                                  <a:lnTo>
                                    <a:pt x="138" y="1380"/>
                                  </a:lnTo>
                                  <a:lnTo>
                                    <a:pt x="142" y="1380"/>
                                  </a:lnTo>
                                  <a:lnTo>
                                    <a:pt x="145" y="1380"/>
                                  </a:lnTo>
                                  <a:lnTo>
                                    <a:pt x="145" y="1372"/>
                                  </a:lnTo>
                                  <a:lnTo>
                                    <a:pt x="149" y="1369"/>
                                  </a:lnTo>
                                  <a:lnTo>
                                    <a:pt x="153" y="1369"/>
                                  </a:lnTo>
                                  <a:lnTo>
                                    <a:pt x="156" y="1365"/>
                                  </a:lnTo>
                                  <a:lnTo>
                                    <a:pt x="160" y="1362"/>
                                  </a:lnTo>
                                  <a:lnTo>
                                    <a:pt x="163" y="1355"/>
                                  </a:lnTo>
                                  <a:lnTo>
                                    <a:pt x="163" y="1351"/>
                                  </a:lnTo>
                                  <a:lnTo>
                                    <a:pt x="167" y="1351"/>
                                  </a:lnTo>
                                  <a:lnTo>
                                    <a:pt x="170" y="1348"/>
                                  </a:lnTo>
                                  <a:lnTo>
                                    <a:pt x="170" y="1344"/>
                                  </a:lnTo>
                                  <a:lnTo>
                                    <a:pt x="174" y="1337"/>
                                  </a:lnTo>
                                  <a:lnTo>
                                    <a:pt x="177" y="1337"/>
                                  </a:lnTo>
                                  <a:lnTo>
                                    <a:pt x="177" y="1334"/>
                                  </a:lnTo>
                                  <a:lnTo>
                                    <a:pt x="181" y="1330"/>
                                  </a:lnTo>
                                  <a:lnTo>
                                    <a:pt x="185" y="1330"/>
                                  </a:lnTo>
                                  <a:lnTo>
                                    <a:pt x="185" y="1327"/>
                                  </a:lnTo>
                                  <a:lnTo>
                                    <a:pt x="185" y="1323"/>
                                  </a:lnTo>
                                  <a:lnTo>
                                    <a:pt x="188" y="1323"/>
                                  </a:lnTo>
                                  <a:lnTo>
                                    <a:pt x="188" y="1316"/>
                                  </a:lnTo>
                                  <a:lnTo>
                                    <a:pt x="192" y="1313"/>
                                  </a:lnTo>
                                  <a:lnTo>
                                    <a:pt x="195" y="1309"/>
                                  </a:lnTo>
                                  <a:lnTo>
                                    <a:pt x="195" y="1305"/>
                                  </a:lnTo>
                                  <a:lnTo>
                                    <a:pt x="199" y="1298"/>
                                  </a:lnTo>
                                  <a:lnTo>
                                    <a:pt x="202" y="1295"/>
                                  </a:lnTo>
                                  <a:lnTo>
                                    <a:pt x="202" y="1291"/>
                                  </a:lnTo>
                                  <a:lnTo>
                                    <a:pt x="206" y="1288"/>
                                  </a:lnTo>
                                  <a:lnTo>
                                    <a:pt x="209" y="1281"/>
                                  </a:lnTo>
                                  <a:lnTo>
                                    <a:pt x="209" y="1277"/>
                                  </a:lnTo>
                                  <a:lnTo>
                                    <a:pt x="209" y="1274"/>
                                  </a:lnTo>
                                  <a:lnTo>
                                    <a:pt x="213" y="1274"/>
                                  </a:lnTo>
                                  <a:lnTo>
                                    <a:pt x="217" y="1270"/>
                                  </a:lnTo>
                                  <a:lnTo>
                                    <a:pt x="217" y="1263"/>
                                  </a:lnTo>
                                  <a:lnTo>
                                    <a:pt x="220" y="1260"/>
                                  </a:lnTo>
                                  <a:lnTo>
                                    <a:pt x="220" y="1256"/>
                                  </a:lnTo>
                                  <a:lnTo>
                                    <a:pt x="224" y="1253"/>
                                  </a:lnTo>
                                  <a:lnTo>
                                    <a:pt x="224" y="1245"/>
                                  </a:lnTo>
                                  <a:lnTo>
                                    <a:pt x="227" y="1242"/>
                                  </a:lnTo>
                                  <a:lnTo>
                                    <a:pt x="227" y="1238"/>
                                  </a:lnTo>
                                  <a:lnTo>
                                    <a:pt x="231" y="1228"/>
                                  </a:lnTo>
                                  <a:lnTo>
                                    <a:pt x="234" y="1224"/>
                                  </a:lnTo>
                                  <a:lnTo>
                                    <a:pt x="234" y="1221"/>
                                  </a:lnTo>
                                  <a:lnTo>
                                    <a:pt x="234" y="1217"/>
                                  </a:lnTo>
                                  <a:lnTo>
                                    <a:pt x="238" y="1210"/>
                                  </a:lnTo>
                                  <a:lnTo>
                                    <a:pt x="241" y="1207"/>
                                  </a:lnTo>
                                  <a:lnTo>
                                    <a:pt x="241" y="1203"/>
                                  </a:lnTo>
                                  <a:lnTo>
                                    <a:pt x="245" y="1200"/>
                                  </a:lnTo>
                                  <a:lnTo>
                                    <a:pt x="245" y="1193"/>
                                  </a:lnTo>
                                  <a:lnTo>
                                    <a:pt x="249" y="1185"/>
                                  </a:lnTo>
                                  <a:lnTo>
                                    <a:pt x="249" y="1182"/>
                                  </a:lnTo>
                                  <a:lnTo>
                                    <a:pt x="252" y="1175"/>
                                  </a:lnTo>
                                  <a:lnTo>
                                    <a:pt x="252" y="1171"/>
                                  </a:lnTo>
                                  <a:lnTo>
                                    <a:pt x="256" y="1168"/>
                                  </a:lnTo>
                                  <a:lnTo>
                                    <a:pt x="259" y="1161"/>
                                  </a:lnTo>
                                  <a:lnTo>
                                    <a:pt x="259" y="1154"/>
                                  </a:lnTo>
                                  <a:lnTo>
                                    <a:pt x="259" y="1150"/>
                                  </a:lnTo>
                                  <a:lnTo>
                                    <a:pt x="263" y="1143"/>
                                  </a:lnTo>
                                  <a:lnTo>
                                    <a:pt x="266" y="1136"/>
                                  </a:lnTo>
                                  <a:lnTo>
                                    <a:pt x="266" y="1133"/>
                                  </a:lnTo>
                                  <a:lnTo>
                                    <a:pt x="270" y="1129"/>
                                  </a:lnTo>
                                  <a:lnTo>
                                    <a:pt x="270" y="1118"/>
                                  </a:lnTo>
                                  <a:lnTo>
                                    <a:pt x="273" y="1115"/>
                                  </a:lnTo>
                                  <a:lnTo>
                                    <a:pt x="273" y="1111"/>
                                  </a:lnTo>
                                  <a:lnTo>
                                    <a:pt x="277" y="1101"/>
                                  </a:lnTo>
                                  <a:lnTo>
                                    <a:pt x="277" y="1097"/>
                                  </a:lnTo>
                                  <a:lnTo>
                                    <a:pt x="281" y="1094"/>
                                  </a:lnTo>
                                  <a:lnTo>
                                    <a:pt x="284" y="1083"/>
                                  </a:lnTo>
                                  <a:lnTo>
                                    <a:pt x="284" y="1080"/>
                                  </a:lnTo>
                                  <a:lnTo>
                                    <a:pt x="284" y="1073"/>
                                  </a:lnTo>
                                  <a:lnTo>
                                    <a:pt x="288" y="1066"/>
                                  </a:lnTo>
                                  <a:lnTo>
                                    <a:pt x="291" y="1062"/>
                                  </a:lnTo>
                                  <a:lnTo>
                                    <a:pt x="291" y="1055"/>
                                  </a:lnTo>
                                  <a:lnTo>
                                    <a:pt x="295" y="1048"/>
                                  </a:lnTo>
                                  <a:lnTo>
                                    <a:pt x="298" y="1041"/>
                                  </a:lnTo>
                                  <a:lnTo>
                                    <a:pt x="298" y="1037"/>
                                  </a:lnTo>
                                  <a:lnTo>
                                    <a:pt x="298" y="1027"/>
                                  </a:lnTo>
                                  <a:lnTo>
                                    <a:pt x="302" y="1023"/>
                                  </a:lnTo>
                                  <a:lnTo>
                                    <a:pt x="302" y="1013"/>
                                  </a:lnTo>
                                  <a:lnTo>
                                    <a:pt x="305" y="1009"/>
                                  </a:lnTo>
                                  <a:lnTo>
                                    <a:pt x="309" y="1002"/>
                                  </a:lnTo>
                                  <a:lnTo>
                                    <a:pt x="309" y="998"/>
                                  </a:lnTo>
                                  <a:lnTo>
                                    <a:pt x="309" y="988"/>
                                  </a:lnTo>
                                  <a:lnTo>
                                    <a:pt x="313" y="984"/>
                                  </a:lnTo>
                                  <a:lnTo>
                                    <a:pt x="316" y="974"/>
                                  </a:lnTo>
                                  <a:lnTo>
                                    <a:pt x="316" y="970"/>
                                  </a:lnTo>
                                  <a:lnTo>
                                    <a:pt x="320" y="963"/>
                                  </a:lnTo>
                                  <a:lnTo>
                                    <a:pt x="323" y="956"/>
                                  </a:lnTo>
                                  <a:lnTo>
                                    <a:pt x="323" y="949"/>
                                  </a:lnTo>
                                  <a:lnTo>
                                    <a:pt x="323" y="946"/>
                                  </a:lnTo>
                                  <a:lnTo>
                                    <a:pt x="327" y="935"/>
                                  </a:lnTo>
                                  <a:lnTo>
                                    <a:pt x="330" y="928"/>
                                  </a:lnTo>
                                  <a:lnTo>
                                    <a:pt x="330" y="921"/>
                                  </a:lnTo>
                                  <a:lnTo>
                                    <a:pt x="334" y="914"/>
                                  </a:lnTo>
                                  <a:lnTo>
                                    <a:pt x="334" y="910"/>
                                  </a:lnTo>
                                  <a:lnTo>
                                    <a:pt x="337" y="900"/>
                                  </a:lnTo>
                                  <a:lnTo>
                                    <a:pt x="337" y="893"/>
                                  </a:lnTo>
                                  <a:lnTo>
                                    <a:pt x="341" y="886"/>
                                  </a:lnTo>
                                  <a:lnTo>
                                    <a:pt x="341" y="879"/>
                                  </a:lnTo>
                                  <a:lnTo>
                                    <a:pt x="345" y="875"/>
                                  </a:lnTo>
                                  <a:lnTo>
                                    <a:pt x="348" y="864"/>
                                  </a:lnTo>
                                  <a:lnTo>
                                    <a:pt x="348" y="857"/>
                                  </a:lnTo>
                                  <a:lnTo>
                                    <a:pt x="348" y="850"/>
                                  </a:lnTo>
                                  <a:lnTo>
                                    <a:pt x="352" y="843"/>
                                  </a:lnTo>
                                  <a:lnTo>
                                    <a:pt x="355" y="833"/>
                                  </a:lnTo>
                                  <a:lnTo>
                                    <a:pt x="355" y="829"/>
                                  </a:lnTo>
                                  <a:lnTo>
                                    <a:pt x="359" y="822"/>
                                  </a:lnTo>
                                  <a:lnTo>
                                    <a:pt x="359" y="812"/>
                                  </a:lnTo>
                                  <a:lnTo>
                                    <a:pt x="362" y="808"/>
                                  </a:lnTo>
                                  <a:lnTo>
                                    <a:pt x="362" y="801"/>
                                  </a:lnTo>
                                  <a:lnTo>
                                    <a:pt x="366" y="790"/>
                                  </a:lnTo>
                                  <a:lnTo>
                                    <a:pt x="366" y="787"/>
                                  </a:lnTo>
                                  <a:lnTo>
                                    <a:pt x="369" y="776"/>
                                  </a:lnTo>
                                  <a:lnTo>
                                    <a:pt x="373" y="769"/>
                                  </a:lnTo>
                                  <a:lnTo>
                                    <a:pt x="373" y="766"/>
                                  </a:lnTo>
                                  <a:lnTo>
                                    <a:pt x="373" y="755"/>
                                  </a:lnTo>
                                  <a:lnTo>
                                    <a:pt x="377" y="748"/>
                                  </a:lnTo>
                                  <a:lnTo>
                                    <a:pt x="380" y="741"/>
                                  </a:lnTo>
                                  <a:lnTo>
                                    <a:pt x="380" y="734"/>
                                  </a:lnTo>
                                  <a:lnTo>
                                    <a:pt x="384" y="723"/>
                                  </a:lnTo>
                                  <a:lnTo>
                                    <a:pt x="384" y="720"/>
                                  </a:lnTo>
                                  <a:lnTo>
                                    <a:pt x="387" y="713"/>
                                  </a:lnTo>
                                  <a:lnTo>
                                    <a:pt x="387" y="702"/>
                                  </a:lnTo>
                                  <a:lnTo>
                                    <a:pt x="391" y="695"/>
                                  </a:lnTo>
                                  <a:lnTo>
                                    <a:pt x="391" y="688"/>
                                  </a:lnTo>
                                  <a:lnTo>
                                    <a:pt x="394" y="681"/>
                                  </a:lnTo>
                                  <a:lnTo>
                                    <a:pt x="398" y="670"/>
                                  </a:lnTo>
                                  <a:lnTo>
                                    <a:pt x="398" y="667"/>
                                  </a:lnTo>
                                  <a:lnTo>
                                    <a:pt x="398" y="660"/>
                                  </a:lnTo>
                                  <a:lnTo>
                                    <a:pt x="401" y="649"/>
                                  </a:lnTo>
                                  <a:lnTo>
                                    <a:pt x="405" y="646"/>
                                  </a:lnTo>
                                  <a:lnTo>
                                    <a:pt x="405" y="639"/>
                                  </a:lnTo>
                                  <a:lnTo>
                                    <a:pt x="409" y="628"/>
                                  </a:lnTo>
                                  <a:lnTo>
                                    <a:pt x="412" y="621"/>
                                  </a:lnTo>
                                  <a:lnTo>
                                    <a:pt x="412" y="614"/>
                                  </a:lnTo>
                                  <a:lnTo>
                                    <a:pt x="412" y="607"/>
                                  </a:lnTo>
                                  <a:lnTo>
                                    <a:pt x="416" y="596"/>
                                  </a:lnTo>
                                  <a:lnTo>
                                    <a:pt x="416" y="593"/>
                                  </a:lnTo>
                                  <a:lnTo>
                                    <a:pt x="419" y="586"/>
                                  </a:lnTo>
                                  <a:lnTo>
                                    <a:pt x="423" y="575"/>
                                  </a:lnTo>
                                  <a:lnTo>
                                    <a:pt x="423" y="572"/>
                                  </a:lnTo>
                                  <a:lnTo>
                                    <a:pt x="423" y="561"/>
                                  </a:lnTo>
                                  <a:lnTo>
                                    <a:pt x="426" y="554"/>
                                  </a:lnTo>
                                  <a:lnTo>
                                    <a:pt x="430" y="543"/>
                                  </a:lnTo>
                                  <a:lnTo>
                                    <a:pt x="430" y="540"/>
                                  </a:lnTo>
                                  <a:lnTo>
                                    <a:pt x="433" y="533"/>
                                  </a:lnTo>
                                  <a:lnTo>
                                    <a:pt x="437" y="522"/>
                                  </a:lnTo>
                                  <a:lnTo>
                                    <a:pt x="437" y="519"/>
                                  </a:lnTo>
                                  <a:lnTo>
                                    <a:pt x="437" y="508"/>
                                  </a:lnTo>
                                  <a:lnTo>
                                    <a:pt x="441" y="501"/>
                                  </a:lnTo>
                                  <a:lnTo>
                                    <a:pt x="444" y="497"/>
                                  </a:lnTo>
                                  <a:lnTo>
                                    <a:pt x="444" y="487"/>
                                  </a:lnTo>
                                  <a:lnTo>
                                    <a:pt x="448" y="480"/>
                                  </a:lnTo>
                                  <a:lnTo>
                                    <a:pt x="448" y="476"/>
                                  </a:lnTo>
                                  <a:lnTo>
                                    <a:pt x="448" y="466"/>
                                  </a:lnTo>
                                  <a:lnTo>
                                    <a:pt x="451" y="459"/>
                                  </a:lnTo>
                                  <a:lnTo>
                                    <a:pt x="455" y="452"/>
                                  </a:lnTo>
                                  <a:lnTo>
                                    <a:pt x="455" y="445"/>
                                  </a:lnTo>
                                  <a:lnTo>
                                    <a:pt x="458" y="434"/>
                                  </a:lnTo>
                                  <a:lnTo>
                                    <a:pt x="462" y="430"/>
                                  </a:lnTo>
                                  <a:lnTo>
                                    <a:pt x="462" y="423"/>
                                  </a:lnTo>
                                  <a:lnTo>
                                    <a:pt x="462" y="416"/>
                                  </a:lnTo>
                                  <a:lnTo>
                                    <a:pt x="465" y="409"/>
                                  </a:lnTo>
                                  <a:lnTo>
                                    <a:pt x="469" y="399"/>
                                  </a:lnTo>
                                  <a:lnTo>
                                    <a:pt x="469" y="395"/>
                                  </a:lnTo>
                                  <a:lnTo>
                                    <a:pt x="473" y="388"/>
                                  </a:lnTo>
                                  <a:lnTo>
                                    <a:pt x="473" y="381"/>
                                  </a:lnTo>
                                  <a:lnTo>
                                    <a:pt x="476" y="374"/>
                                  </a:lnTo>
                                  <a:lnTo>
                                    <a:pt x="476" y="363"/>
                                  </a:lnTo>
                                  <a:lnTo>
                                    <a:pt x="480" y="360"/>
                                  </a:lnTo>
                                  <a:lnTo>
                                    <a:pt x="480" y="353"/>
                                  </a:lnTo>
                                  <a:lnTo>
                                    <a:pt x="483" y="346"/>
                                  </a:lnTo>
                                  <a:lnTo>
                                    <a:pt x="487" y="339"/>
                                  </a:lnTo>
                                  <a:lnTo>
                                    <a:pt x="487" y="335"/>
                                  </a:lnTo>
                                  <a:lnTo>
                                    <a:pt x="487" y="325"/>
                                  </a:lnTo>
                                  <a:lnTo>
                                    <a:pt x="490" y="318"/>
                                  </a:lnTo>
                                  <a:lnTo>
                                    <a:pt x="494" y="314"/>
                                  </a:lnTo>
                                  <a:lnTo>
                                    <a:pt x="494" y="303"/>
                                  </a:lnTo>
                                  <a:lnTo>
                                    <a:pt x="497" y="300"/>
                                  </a:lnTo>
                                  <a:lnTo>
                                    <a:pt x="497" y="289"/>
                                  </a:lnTo>
                                  <a:lnTo>
                                    <a:pt x="501" y="286"/>
                                  </a:lnTo>
                                  <a:lnTo>
                                    <a:pt x="501" y="279"/>
                                  </a:lnTo>
                                  <a:lnTo>
                                    <a:pt x="505" y="272"/>
                                  </a:lnTo>
                                  <a:lnTo>
                                    <a:pt x="505" y="265"/>
                                  </a:lnTo>
                                  <a:lnTo>
                                    <a:pt x="508" y="261"/>
                                  </a:lnTo>
                                  <a:lnTo>
                                    <a:pt x="512" y="254"/>
                                  </a:lnTo>
                                  <a:lnTo>
                                    <a:pt x="512" y="247"/>
                                  </a:lnTo>
                                  <a:lnTo>
                                    <a:pt x="512" y="243"/>
                                  </a:lnTo>
                                  <a:lnTo>
                                    <a:pt x="515" y="233"/>
                                  </a:lnTo>
                                  <a:lnTo>
                                    <a:pt x="519" y="229"/>
                                  </a:lnTo>
                                  <a:lnTo>
                                    <a:pt x="519" y="219"/>
                                  </a:lnTo>
                                  <a:lnTo>
                                    <a:pt x="522" y="215"/>
                                  </a:lnTo>
                                  <a:lnTo>
                                    <a:pt x="526" y="212"/>
                                  </a:lnTo>
                                  <a:lnTo>
                                    <a:pt x="526" y="201"/>
                                  </a:lnTo>
                                  <a:lnTo>
                                    <a:pt x="526" y="198"/>
                                  </a:lnTo>
                                  <a:lnTo>
                                    <a:pt x="529" y="194"/>
                                  </a:lnTo>
                                  <a:lnTo>
                                    <a:pt x="529" y="183"/>
                                  </a:lnTo>
                                  <a:lnTo>
                                    <a:pt x="533" y="180"/>
                                  </a:lnTo>
                                  <a:lnTo>
                                    <a:pt x="537" y="176"/>
                                  </a:lnTo>
                                  <a:lnTo>
                                    <a:pt x="537" y="166"/>
                                  </a:lnTo>
                                  <a:lnTo>
                                    <a:pt x="537" y="162"/>
                                  </a:lnTo>
                                  <a:lnTo>
                                    <a:pt x="540" y="159"/>
                                  </a:lnTo>
                                  <a:lnTo>
                                    <a:pt x="544" y="152"/>
                                  </a:lnTo>
                                  <a:lnTo>
                                    <a:pt x="544" y="145"/>
                                  </a:lnTo>
                                  <a:lnTo>
                                    <a:pt x="547" y="141"/>
                                  </a:lnTo>
                                  <a:lnTo>
                                    <a:pt x="551" y="138"/>
                                  </a:lnTo>
                                  <a:lnTo>
                                    <a:pt x="551" y="127"/>
                                  </a:lnTo>
                                  <a:lnTo>
                                    <a:pt x="551" y="124"/>
                                  </a:lnTo>
                                  <a:lnTo>
                                    <a:pt x="554" y="120"/>
                                  </a:lnTo>
                                  <a:lnTo>
                                    <a:pt x="558" y="116"/>
                                  </a:lnTo>
                                  <a:lnTo>
                                    <a:pt x="558" y="109"/>
                                  </a:lnTo>
                                  <a:lnTo>
                                    <a:pt x="561" y="102"/>
                                  </a:lnTo>
                                  <a:lnTo>
                                    <a:pt x="561" y="99"/>
                                  </a:lnTo>
                                  <a:lnTo>
                                    <a:pt x="561" y="92"/>
                                  </a:lnTo>
                                  <a:lnTo>
                                    <a:pt x="565" y="88"/>
                                  </a:lnTo>
                                  <a:lnTo>
                                    <a:pt x="569" y="85"/>
                                  </a:lnTo>
                                  <a:lnTo>
                                    <a:pt x="569" y="81"/>
                                  </a:lnTo>
                                  <a:lnTo>
                                    <a:pt x="572" y="74"/>
                                  </a:lnTo>
                                  <a:lnTo>
                                    <a:pt x="576" y="67"/>
                                  </a:lnTo>
                                  <a:lnTo>
                                    <a:pt x="576" y="64"/>
                                  </a:lnTo>
                                  <a:lnTo>
                                    <a:pt x="576" y="56"/>
                                  </a:lnTo>
                                  <a:lnTo>
                                    <a:pt x="579" y="53"/>
                                  </a:lnTo>
                                  <a:lnTo>
                                    <a:pt x="583" y="49"/>
                                  </a:lnTo>
                                  <a:lnTo>
                                    <a:pt x="583" y="46"/>
                                  </a:lnTo>
                                  <a:lnTo>
                                    <a:pt x="586" y="39"/>
                                  </a:lnTo>
                                  <a:lnTo>
                                    <a:pt x="586" y="35"/>
                                  </a:lnTo>
                                  <a:lnTo>
                                    <a:pt x="590" y="32"/>
                                  </a:lnTo>
                                  <a:lnTo>
                                    <a:pt x="590" y="28"/>
                                  </a:lnTo>
                                  <a:lnTo>
                                    <a:pt x="593" y="21"/>
                                  </a:lnTo>
                                  <a:lnTo>
                                    <a:pt x="593" y="18"/>
                                  </a:lnTo>
                                  <a:lnTo>
                                    <a:pt x="597" y="18"/>
                                  </a:lnTo>
                                  <a:lnTo>
                                    <a:pt x="601" y="14"/>
                                  </a:lnTo>
                                  <a:lnTo>
                                    <a:pt x="601" y="11"/>
                                  </a:lnTo>
                                  <a:lnTo>
                                    <a:pt x="601" y="4"/>
                                  </a:lnTo>
                                  <a:lnTo>
                                    <a:pt x="604" y="0"/>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2052" name="Group 477">
                              <a:extLst>
                                <a:ext uri="{FF2B5EF4-FFF2-40B4-BE49-F238E27FC236}">
                                  <a16:creationId xmlns:a16="http://schemas.microsoft.com/office/drawing/2014/main" id="{28761B61-755B-4272-BE14-8D2A0955C527}"/>
                                </a:ext>
                              </a:extLst>
                            </p:cNvPr>
                            <p:cNvGrpSpPr>
                              <a:grpSpLocks/>
                            </p:cNvGrpSpPr>
                            <p:nvPr/>
                          </p:nvGrpSpPr>
                          <p:grpSpPr bwMode="auto">
                            <a:xfrm>
                              <a:off x="2433" y="10676"/>
                              <a:ext cx="4425" cy="1504"/>
                              <a:chOff x="2433" y="10676"/>
                              <a:chExt cx="4425" cy="1504"/>
                            </a:xfrm>
                          </p:grpSpPr>
                          <p:sp>
                            <p:nvSpPr>
                              <p:cNvPr id="42053" name="Freeform 478">
                                <a:extLst>
                                  <a:ext uri="{FF2B5EF4-FFF2-40B4-BE49-F238E27FC236}">
                                    <a16:creationId xmlns:a16="http://schemas.microsoft.com/office/drawing/2014/main" id="{71E7B420-2AF9-489F-8876-71C8D0470465}"/>
                                  </a:ext>
                                </a:extLst>
                              </p:cNvPr>
                              <p:cNvSpPr>
                                <a:spLocks/>
                              </p:cNvSpPr>
                              <p:nvPr/>
                            </p:nvSpPr>
                            <p:spPr bwMode="auto">
                              <a:xfrm>
                                <a:off x="6059" y="10676"/>
                                <a:ext cx="605" cy="752"/>
                              </a:xfrm>
                              <a:custGeom>
                                <a:avLst/>
                                <a:gdLst>
                                  <a:gd name="T0" fmla="*/ 598 w 605"/>
                                  <a:gd name="T1" fmla="*/ 720 h 752"/>
                                  <a:gd name="T2" fmla="*/ 587 w 605"/>
                                  <a:gd name="T3" fmla="*/ 681 h 752"/>
                                  <a:gd name="T4" fmla="*/ 580 w 605"/>
                                  <a:gd name="T5" fmla="*/ 646 h 752"/>
                                  <a:gd name="T6" fmla="*/ 569 w 605"/>
                                  <a:gd name="T7" fmla="*/ 607 h 752"/>
                                  <a:gd name="T8" fmla="*/ 559 w 605"/>
                                  <a:gd name="T9" fmla="*/ 568 h 752"/>
                                  <a:gd name="T10" fmla="*/ 548 w 605"/>
                                  <a:gd name="T11" fmla="*/ 536 h 752"/>
                                  <a:gd name="T12" fmla="*/ 541 w 605"/>
                                  <a:gd name="T13" fmla="*/ 501 h 752"/>
                                  <a:gd name="T14" fmla="*/ 530 w 605"/>
                                  <a:gd name="T15" fmla="*/ 462 h 752"/>
                                  <a:gd name="T16" fmla="*/ 519 w 605"/>
                                  <a:gd name="T17" fmla="*/ 431 h 752"/>
                                  <a:gd name="T18" fmla="*/ 509 w 605"/>
                                  <a:gd name="T19" fmla="*/ 395 h 752"/>
                                  <a:gd name="T20" fmla="*/ 502 w 605"/>
                                  <a:gd name="T21" fmla="*/ 364 h 752"/>
                                  <a:gd name="T22" fmla="*/ 491 w 605"/>
                                  <a:gd name="T23" fmla="*/ 332 h 752"/>
                                  <a:gd name="T24" fmla="*/ 484 w 605"/>
                                  <a:gd name="T25" fmla="*/ 304 h 752"/>
                                  <a:gd name="T26" fmla="*/ 473 w 605"/>
                                  <a:gd name="T27" fmla="*/ 272 h 752"/>
                                  <a:gd name="T28" fmla="*/ 463 w 605"/>
                                  <a:gd name="T29" fmla="*/ 244 h 752"/>
                                  <a:gd name="T30" fmla="*/ 452 w 605"/>
                                  <a:gd name="T31" fmla="*/ 219 h 752"/>
                                  <a:gd name="T32" fmla="*/ 445 w 605"/>
                                  <a:gd name="T33" fmla="*/ 194 h 752"/>
                                  <a:gd name="T34" fmla="*/ 434 w 605"/>
                                  <a:gd name="T35" fmla="*/ 166 h 752"/>
                                  <a:gd name="T36" fmla="*/ 423 w 605"/>
                                  <a:gd name="T37" fmla="*/ 145 h 752"/>
                                  <a:gd name="T38" fmla="*/ 416 w 605"/>
                                  <a:gd name="T39" fmla="*/ 120 h 752"/>
                                  <a:gd name="T40" fmla="*/ 406 w 605"/>
                                  <a:gd name="T41" fmla="*/ 99 h 752"/>
                                  <a:gd name="T42" fmla="*/ 395 w 605"/>
                                  <a:gd name="T43" fmla="*/ 88 h 752"/>
                                  <a:gd name="T44" fmla="*/ 388 w 605"/>
                                  <a:gd name="T45" fmla="*/ 67 h 752"/>
                                  <a:gd name="T46" fmla="*/ 377 w 605"/>
                                  <a:gd name="T47" fmla="*/ 53 h 752"/>
                                  <a:gd name="T48" fmla="*/ 367 w 605"/>
                                  <a:gd name="T49" fmla="*/ 43 h 752"/>
                                  <a:gd name="T50" fmla="*/ 356 w 605"/>
                                  <a:gd name="T51" fmla="*/ 28 h 752"/>
                                  <a:gd name="T52" fmla="*/ 349 w 605"/>
                                  <a:gd name="T53" fmla="*/ 21 h 752"/>
                                  <a:gd name="T54" fmla="*/ 338 w 605"/>
                                  <a:gd name="T55" fmla="*/ 14 h 752"/>
                                  <a:gd name="T56" fmla="*/ 327 w 605"/>
                                  <a:gd name="T57" fmla="*/ 7 h 752"/>
                                  <a:gd name="T58" fmla="*/ 320 w 605"/>
                                  <a:gd name="T59" fmla="*/ 0 h 752"/>
                                  <a:gd name="T60" fmla="*/ 310 w 605"/>
                                  <a:gd name="T61" fmla="*/ 0 h 752"/>
                                  <a:gd name="T62" fmla="*/ 299 w 605"/>
                                  <a:gd name="T63" fmla="*/ 0 h 752"/>
                                  <a:gd name="T64" fmla="*/ 288 w 605"/>
                                  <a:gd name="T65" fmla="*/ 0 h 752"/>
                                  <a:gd name="T66" fmla="*/ 281 w 605"/>
                                  <a:gd name="T67" fmla="*/ 7 h 752"/>
                                  <a:gd name="T68" fmla="*/ 271 w 605"/>
                                  <a:gd name="T69" fmla="*/ 7 h 752"/>
                                  <a:gd name="T70" fmla="*/ 260 w 605"/>
                                  <a:gd name="T71" fmla="*/ 21 h 752"/>
                                  <a:gd name="T72" fmla="*/ 249 w 605"/>
                                  <a:gd name="T73" fmla="*/ 28 h 752"/>
                                  <a:gd name="T74" fmla="*/ 242 w 605"/>
                                  <a:gd name="T75" fmla="*/ 43 h 752"/>
                                  <a:gd name="T76" fmla="*/ 231 w 605"/>
                                  <a:gd name="T77" fmla="*/ 50 h 752"/>
                                  <a:gd name="T78" fmla="*/ 224 w 605"/>
                                  <a:gd name="T79" fmla="*/ 67 h 752"/>
                                  <a:gd name="T80" fmla="*/ 214 w 605"/>
                                  <a:gd name="T81" fmla="*/ 81 h 752"/>
                                  <a:gd name="T82" fmla="*/ 203 w 605"/>
                                  <a:gd name="T83" fmla="*/ 99 h 752"/>
                                  <a:gd name="T84" fmla="*/ 192 w 605"/>
                                  <a:gd name="T85" fmla="*/ 120 h 752"/>
                                  <a:gd name="T86" fmla="*/ 185 w 605"/>
                                  <a:gd name="T87" fmla="*/ 141 h 752"/>
                                  <a:gd name="T88" fmla="*/ 175 w 605"/>
                                  <a:gd name="T89" fmla="*/ 159 h 752"/>
                                  <a:gd name="T90" fmla="*/ 164 w 605"/>
                                  <a:gd name="T91" fmla="*/ 187 h 752"/>
                                  <a:gd name="T92" fmla="*/ 153 w 605"/>
                                  <a:gd name="T93" fmla="*/ 212 h 752"/>
                                  <a:gd name="T94" fmla="*/ 146 w 605"/>
                                  <a:gd name="T95" fmla="*/ 240 h 752"/>
                                  <a:gd name="T96" fmla="*/ 135 w 605"/>
                                  <a:gd name="T97" fmla="*/ 265 h 752"/>
                                  <a:gd name="T98" fmla="*/ 125 w 605"/>
                                  <a:gd name="T99" fmla="*/ 297 h 752"/>
                                  <a:gd name="T100" fmla="*/ 118 w 605"/>
                                  <a:gd name="T101" fmla="*/ 325 h 752"/>
                                  <a:gd name="T102" fmla="*/ 107 w 605"/>
                                  <a:gd name="T103" fmla="*/ 357 h 752"/>
                                  <a:gd name="T104" fmla="*/ 96 w 605"/>
                                  <a:gd name="T105" fmla="*/ 388 h 752"/>
                                  <a:gd name="T106" fmla="*/ 86 w 605"/>
                                  <a:gd name="T107" fmla="*/ 424 h 752"/>
                                  <a:gd name="T108" fmla="*/ 79 w 605"/>
                                  <a:gd name="T109" fmla="*/ 455 h 752"/>
                                  <a:gd name="T110" fmla="*/ 68 w 605"/>
                                  <a:gd name="T111" fmla="*/ 487 h 752"/>
                                  <a:gd name="T112" fmla="*/ 61 w 605"/>
                                  <a:gd name="T113" fmla="*/ 529 h 752"/>
                                  <a:gd name="T114" fmla="*/ 50 w 605"/>
                                  <a:gd name="T115" fmla="*/ 561 h 752"/>
                                  <a:gd name="T116" fmla="*/ 39 w 605"/>
                                  <a:gd name="T117" fmla="*/ 600 h 752"/>
                                  <a:gd name="T118" fmla="*/ 29 w 605"/>
                                  <a:gd name="T119" fmla="*/ 632 h 752"/>
                                  <a:gd name="T120" fmla="*/ 22 w 605"/>
                                  <a:gd name="T121" fmla="*/ 674 h 752"/>
                                  <a:gd name="T122" fmla="*/ 11 w 605"/>
                                  <a:gd name="T123" fmla="*/ 713 h 752"/>
                                  <a:gd name="T124" fmla="*/ 0 w 605"/>
                                  <a:gd name="T125" fmla="*/ 745 h 7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5"/>
                                  <a:gd name="T190" fmla="*/ 0 h 752"/>
                                  <a:gd name="T191" fmla="*/ 605 w 605"/>
                                  <a:gd name="T192" fmla="*/ 752 h 7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5" h="752">
                                    <a:moveTo>
                                      <a:pt x="605" y="752"/>
                                    </a:moveTo>
                                    <a:lnTo>
                                      <a:pt x="605" y="738"/>
                                    </a:lnTo>
                                    <a:lnTo>
                                      <a:pt x="601" y="731"/>
                                    </a:lnTo>
                                    <a:lnTo>
                                      <a:pt x="601" y="727"/>
                                    </a:lnTo>
                                    <a:lnTo>
                                      <a:pt x="598" y="720"/>
                                    </a:lnTo>
                                    <a:lnTo>
                                      <a:pt x="594" y="713"/>
                                    </a:lnTo>
                                    <a:lnTo>
                                      <a:pt x="594" y="706"/>
                                    </a:lnTo>
                                    <a:lnTo>
                                      <a:pt x="591" y="699"/>
                                    </a:lnTo>
                                    <a:lnTo>
                                      <a:pt x="591" y="685"/>
                                    </a:lnTo>
                                    <a:lnTo>
                                      <a:pt x="587" y="681"/>
                                    </a:lnTo>
                                    <a:lnTo>
                                      <a:pt x="587" y="674"/>
                                    </a:lnTo>
                                    <a:lnTo>
                                      <a:pt x="583" y="667"/>
                                    </a:lnTo>
                                    <a:lnTo>
                                      <a:pt x="583" y="660"/>
                                    </a:lnTo>
                                    <a:lnTo>
                                      <a:pt x="580" y="653"/>
                                    </a:lnTo>
                                    <a:lnTo>
                                      <a:pt x="580" y="646"/>
                                    </a:lnTo>
                                    <a:lnTo>
                                      <a:pt x="576" y="639"/>
                                    </a:lnTo>
                                    <a:lnTo>
                                      <a:pt x="576" y="628"/>
                                    </a:lnTo>
                                    <a:lnTo>
                                      <a:pt x="573" y="621"/>
                                    </a:lnTo>
                                    <a:lnTo>
                                      <a:pt x="569" y="614"/>
                                    </a:lnTo>
                                    <a:lnTo>
                                      <a:pt x="569" y="607"/>
                                    </a:lnTo>
                                    <a:lnTo>
                                      <a:pt x="566" y="600"/>
                                    </a:lnTo>
                                    <a:lnTo>
                                      <a:pt x="566" y="593"/>
                                    </a:lnTo>
                                    <a:lnTo>
                                      <a:pt x="562" y="586"/>
                                    </a:lnTo>
                                    <a:lnTo>
                                      <a:pt x="562" y="582"/>
                                    </a:lnTo>
                                    <a:lnTo>
                                      <a:pt x="559" y="568"/>
                                    </a:lnTo>
                                    <a:lnTo>
                                      <a:pt x="559" y="561"/>
                                    </a:lnTo>
                                    <a:lnTo>
                                      <a:pt x="555" y="554"/>
                                    </a:lnTo>
                                    <a:lnTo>
                                      <a:pt x="555" y="547"/>
                                    </a:lnTo>
                                    <a:lnTo>
                                      <a:pt x="551" y="540"/>
                                    </a:lnTo>
                                    <a:lnTo>
                                      <a:pt x="548" y="536"/>
                                    </a:lnTo>
                                    <a:lnTo>
                                      <a:pt x="548" y="529"/>
                                    </a:lnTo>
                                    <a:lnTo>
                                      <a:pt x="544" y="522"/>
                                    </a:lnTo>
                                    <a:lnTo>
                                      <a:pt x="544" y="515"/>
                                    </a:lnTo>
                                    <a:lnTo>
                                      <a:pt x="544" y="508"/>
                                    </a:lnTo>
                                    <a:lnTo>
                                      <a:pt x="541" y="501"/>
                                    </a:lnTo>
                                    <a:lnTo>
                                      <a:pt x="537" y="494"/>
                                    </a:lnTo>
                                    <a:lnTo>
                                      <a:pt x="537" y="484"/>
                                    </a:lnTo>
                                    <a:lnTo>
                                      <a:pt x="534" y="476"/>
                                    </a:lnTo>
                                    <a:lnTo>
                                      <a:pt x="534" y="469"/>
                                    </a:lnTo>
                                    <a:lnTo>
                                      <a:pt x="530" y="462"/>
                                    </a:lnTo>
                                    <a:lnTo>
                                      <a:pt x="530" y="455"/>
                                    </a:lnTo>
                                    <a:lnTo>
                                      <a:pt x="527" y="448"/>
                                    </a:lnTo>
                                    <a:lnTo>
                                      <a:pt x="523" y="441"/>
                                    </a:lnTo>
                                    <a:lnTo>
                                      <a:pt x="523" y="438"/>
                                    </a:lnTo>
                                    <a:lnTo>
                                      <a:pt x="519" y="431"/>
                                    </a:lnTo>
                                    <a:lnTo>
                                      <a:pt x="519" y="424"/>
                                    </a:lnTo>
                                    <a:lnTo>
                                      <a:pt x="516" y="416"/>
                                    </a:lnTo>
                                    <a:lnTo>
                                      <a:pt x="516" y="409"/>
                                    </a:lnTo>
                                    <a:lnTo>
                                      <a:pt x="512" y="402"/>
                                    </a:lnTo>
                                    <a:lnTo>
                                      <a:pt x="509" y="395"/>
                                    </a:lnTo>
                                    <a:lnTo>
                                      <a:pt x="509" y="388"/>
                                    </a:lnTo>
                                    <a:lnTo>
                                      <a:pt x="509" y="385"/>
                                    </a:lnTo>
                                    <a:lnTo>
                                      <a:pt x="505" y="378"/>
                                    </a:lnTo>
                                    <a:lnTo>
                                      <a:pt x="505" y="371"/>
                                    </a:lnTo>
                                    <a:lnTo>
                                      <a:pt x="502" y="364"/>
                                    </a:lnTo>
                                    <a:lnTo>
                                      <a:pt x="498" y="357"/>
                                    </a:lnTo>
                                    <a:lnTo>
                                      <a:pt x="498" y="349"/>
                                    </a:lnTo>
                                    <a:lnTo>
                                      <a:pt x="495" y="342"/>
                                    </a:lnTo>
                                    <a:lnTo>
                                      <a:pt x="495" y="339"/>
                                    </a:lnTo>
                                    <a:lnTo>
                                      <a:pt x="491" y="332"/>
                                    </a:lnTo>
                                    <a:lnTo>
                                      <a:pt x="491" y="325"/>
                                    </a:lnTo>
                                    <a:lnTo>
                                      <a:pt x="487" y="318"/>
                                    </a:lnTo>
                                    <a:lnTo>
                                      <a:pt x="487" y="311"/>
                                    </a:lnTo>
                                    <a:lnTo>
                                      <a:pt x="484" y="311"/>
                                    </a:lnTo>
                                    <a:lnTo>
                                      <a:pt x="484" y="304"/>
                                    </a:lnTo>
                                    <a:lnTo>
                                      <a:pt x="480" y="297"/>
                                    </a:lnTo>
                                    <a:lnTo>
                                      <a:pt x="477" y="293"/>
                                    </a:lnTo>
                                    <a:lnTo>
                                      <a:pt x="477" y="286"/>
                                    </a:lnTo>
                                    <a:lnTo>
                                      <a:pt x="473" y="279"/>
                                    </a:lnTo>
                                    <a:lnTo>
                                      <a:pt x="473" y="272"/>
                                    </a:lnTo>
                                    <a:lnTo>
                                      <a:pt x="470" y="265"/>
                                    </a:lnTo>
                                    <a:lnTo>
                                      <a:pt x="470" y="258"/>
                                    </a:lnTo>
                                    <a:lnTo>
                                      <a:pt x="466" y="258"/>
                                    </a:lnTo>
                                    <a:lnTo>
                                      <a:pt x="466" y="251"/>
                                    </a:lnTo>
                                    <a:lnTo>
                                      <a:pt x="463" y="244"/>
                                    </a:lnTo>
                                    <a:lnTo>
                                      <a:pt x="463" y="240"/>
                                    </a:lnTo>
                                    <a:lnTo>
                                      <a:pt x="459" y="233"/>
                                    </a:lnTo>
                                    <a:lnTo>
                                      <a:pt x="459" y="226"/>
                                    </a:lnTo>
                                    <a:lnTo>
                                      <a:pt x="455" y="226"/>
                                    </a:lnTo>
                                    <a:lnTo>
                                      <a:pt x="452" y="219"/>
                                    </a:lnTo>
                                    <a:lnTo>
                                      <a:pt x="452" y="212"/>
                                    </a:lnTo>
                                    <a:lnTo>
                                      <a:pt x="448" y="205"/>
                                    </a:lnTo>
                                    <a:lnTo>
                                      <a:pt x="448" y="198"/>
                                    </a:lnTo>
                                    <a:lnTo>
                                      <a:pt x="445" y="198"/>
                                    </a:lnTo>
                                    <a:lnTo>
                                      <a:pt x="445" y="194"/>
                                    </a:lnTo>
                                    <a:lnTo>
                                      <a:pt x="441" y="187"/>
                                    </a:lnTo>
                                    <a:lnTo>
                                      <a:pt x="438" y="180"/>
                                    </a:lnTo>
                                    <a:lnTo>
                                      <a:pt x="438" y="173"/>
                                    </a:lnTo>
                                    <a:lnTo>
                                      <a:pt x="434" y="166"/>
                                    </a:lnTo>
                                    <a:lnTo>
                                      <a:pt x="431" y="159"/>
                                    </a:lnTo>
                                    <a:lnTo>
                                      <a:pt x="427" y="152"/>
                                    </a:lnTo>
                                    <a:lnTo>
                                      <a:pt x="427" y="145"/>
                                    </a:lnTo>
                                    <a:lnTo>
                                      <a:pt x="423" y="145"/>
                                    </a:lnTo>
                                    <a:lnTo>
                                      <a:pt x="423" y="141"/>
                                    </a:lnTo>
                                    <a:lnTo>
                                      <a:pt x="420" y="134"/>
                                    </a:lnTo>
                                    <a:lnTo>
                                      <a:pt x="416" y="127"/>
                                    </a:lnTo>
                                    <a:lnTo>
                                      <a:pt x="416" y="120"/>
                                    </a:lnTo>
                                    <a:lnTo>
                                      <a:pt x="413" y="120"/>
                                    </a:lnTo>
                                    <a:lnTo>
                                      <a:pt x="413" y="113"/>
                                    </a:lnTo>
                                    <a:lnTo>
                                      <a:pt x="409" y="113"/>
                                    </a:lnTo>
                                    <a:lnTo>
                                      <a:pt x="406" y="106"/>
                                    </a:lnTo>
                                    <a:lnTo>
                                      <a:pt x="406" y="99"/>
                                    </a:lnTo>
                                    <a:lnTo>
                                      <a:pt x="402" y="99"/>
                                    </a:lnTo>
                                    <a:lnTo>
                                      <a:pt x="402" y="95"/>
                                    </a:lnTo>
                                    <a:lnTo>
                                      <a:pt x="399" y="95"/>
                                    </a:lnTo>
                                    <a:lnTo>
                                      <a:pt x="399" y="88"/>
                                    </a:lnTo>
                                    <a:lnTo>
                                      <a:pt x="395" y="88"/>
                                    </a:lnTo>
                                    <a:lnTo>
                                      <a:pt x="391" y="81"/>
                                    </a:lnTo>
                                    <a:lnTo>
                                      <a:pt x="391" y="74"/>
                                    </a:lnTo>
                                    <a:lnTo>
                                      <a:pt x="388" y="74"/>
                                    </a:lnTo>
                                    <a:lnTo>
                                      <a:pt x="388" y="67"/>
                                    </a:lnTo>
                                    <a:lnTo>
                                      <a:pt x="384" y="67"/>
                                    </a:lnTo>
                                    <a:lnTo>
                                      <a:pt x="381" y="60"/>
                                    </a:lnTo>
                                    <a:lnTo>
                                      <a:pt x="377" y="53"/>
                                    </a:lnTo>
                                    <a:lnTo>
                                      <a:pt x="374" y="53"/>
                                    </a:lnTo>
                                    <a:lnTo>
                                      <a:pt x="374" y="50"/>
                                    </a:lnTo>
                                    <a:lnTo>
                                      <a:pt x="370" y="50"/>
                                    </a:lnTo>
                                    <a:lnTo>
                                      <a:pt x="367" y="43"/>
                                    </a:lnTo>
                                    <a:lnTo>
                                      <a:pt x="363" y="35"/>
                                    </a:lnTo>
                                    <a:lnTo>
                                      <a:pt x="359" y="35"/>
                                    </a:lnTo>
                                    <a:lnTo>
                                      <a:pt x="356" y="28"/>
                                    </a:lnTo>
                                    <a:lnTo>
                                      <a:pt x="352" y="28"/>
                                    </a:lnTo>
                                    <a:lnTo>
                                      <a:pt x="352" y="21"/>
                                    </a:lnTo>
                                    <a:lnTo>
                                      <a:pt x="349" y="21"/>
                                    </a:lnTo>
                                    <a:lnTo>
                                      <a:pt x="345" y="21"/>
                                    </a:lnTo>
                                    <a:lnTo>
                                      <a:pt x="345" y="14"/>
                                    </a:lnTo>
                                    <a:lnTo>
                                      <a:pt x="342" y="14"/>
                                    </a:lnTo>
                                    <a:lnTo>
                                      <a:pt x="338" y="14"/>
                                    </a:lnTo>
                                    <a:lnTo>
                                      <a:pt x="335" y="7"/>
                                    </a:lnTo>
                                    <a:lnTo>
                                      <a:pt x="331" y="7"/>
                                    </a:lnTo>
                                    <a:lnTo>
                                      <a:pt x="327" y="7"/>
                                    </a:lnTo>
                                    <a:lnTo>
                                      <a:pt x="324" y="7"/>
                                    </a:lnTo>
                                    <a:lnTo>
                                      <a:pt x="320" y="0"/>
                                    </a:lnTo>
                                    <a:lnTo>
                                      <a:pt x="317" y="0"/>
                                    </a:lnTo>
                                    <a:lnTo>
                                      <a:pt x="313" y="0"/>
                                    </a:lnTo>
                                    <a:lnTo>
                                      <a:pt x="310" y="0"/>
                                    </a:lnTo>
                                    <a:lnTo>
                                      <a:pt x="306" y="0"/>
                                    </a:lnTo>
                                    <a:lnTo>
                                      <a:pt x="303" y="0"/>
                                    </a:lnTo>
                                    <a:lnTo>
                                      <a:pt x="299" y="0"/>
                                    </a:lnTo>
                                    <a:lnTo>
                                      <a:pt x="295" y="0"/>
                                    </a:lnTo>
                                    <a:lnTo>
                                      <a:pt x="292" y="0"/>
                                    </a:lnTo>
                                    <a:lnTo>
                                      <a:pt x="288" y="0"/>
                                    </a:lnTo>
                                    <a:lnTo>
                                      <a:pt x="285" y="0"/>
                                    </a:lnTo>
                                    <a:lnTo>
                                      <a:pt x="281" y="7"/>
                                    </a:lnTo>
                                    <a:lnTo>
                                      <a:pt x="278" y="7"/>
                                    </a:lnTo>
                                    <a:lnTo>
                                      <a:pt x="274" y="7"/>
                                    </a:lnTo>
                                    <a:lnTo>
                                      <a:pt x="271" y="7"/>
                                    </a:lnTo>
                                    <a:lnTo>
                                      <a:pt x="271" y="14"/>
                                    </a:lnTo>
                                    <a:lnTo>
                                      <a:pt x="267" y="14"/>
                                    </a:lnTo>
                                    <a:lnTo>
                                      <a:pt x="263" y="14"/>
                                    </a:lnTo>
                                    <a:lnTo>
                                      <a:pt x="260" y="21"/>
                                    </a:lnTo>
                                    <a:lnTo>
                                      <a:pt x="256" y="21"/>
                                    </a:lnTo>
                                    <a:lnTo>
                                      <a:pt x="253" y="28"/>
                                    </a:lnTo>
                                    <a:lnTo>
                                      <a:pt x="249" y="28"/>
                                    </a:lnTo>
                                    <a:lnTo>
                                      <a:pt x="249" y="35"/>
                                    </a:lnTo>
                                    <a:lnTo>
                                      <a:pt x="246" y="35"/>
                                    </a:lnTo>
                                    <a:lnTo>
                                      <a:pt x="242" y="35"/>
                                    </a:lnTo>
                                    <a:lnTo>
                                      <a:pt x="242" y="43"/>
                                    </a:lnTo>
                                    <a:lnTo>
                                      <a:pt x="239" y="43"/>
                                    </a:lnTo>
                                    <a:lnTo>
                                      <a:pt x="235" y="50"/>
                                    </a:lnTo>
                                    <a:lnTo>
                                      <a:pt x="231" y="50"/>
                                    </a:lnTo>
                                    <a:lnTo>
                                      <a:pt x="231" y="53"/>
                                    </a:lnTo>
                                    <a:lnTo>
                                      <a:pt x="228" y="53"/>
                                    </a:lnTo>
                                    <a:lnTo>
                                      <a:pt x="224" y="60"/>
                                    </a:lnTo>
                                    <a:lnTo>
                                      <a:pt x="224" y="67"/>
                                    </a:lnTo>
                                    <a:lnTo>
                                      <a:pt x="221" y="67"/>
                                    </a:lnTo>
                                    <a:lnTo>
                                      <a:pt x="217" y="74"/>
                                    </a:lnTo>
                                    <a:lnTo>
                                      <a:pt x="214" y="81"/>
                                    </a:lnTo>
                                    <a:lnTo>
                                      <a:pt x="210" y="88"/>
                                    </a:lnTo>
                                    <a:lnTo>
                                      <a:pt x="207" y="95"/>
                                    </a:lnTo>
                                    <a:lnTo>
                                      <a:pt x="203" y="95"/>
                                    </a:lnTo>
                                    <a:lnTo>
                                      <a:pt x="203" y="99"/>
                                    </a:lnTo>
                                    <a:lnTo>
                                      <a:pt x="199" y="106"/>
                                    </a:lnTo>
                                    <a:lnTo>
                                      <a:pt x="196" y="113"/>
                                    </a:lnTo>
                                    <a:lnTo>
                                      <a:pt x="192" y="120"/>
                                    </a:lnTo>
                                    <a:lnTo>
                                      <a:pt x="189" y="127"/>
                                    </a:lnTo>
                                    <a:lnTo>
                                      <a:pt x="189" y="134"/>
                                    </a:lnTo>
                                    <a:lnTo>
                                      <a:pt x="185" y="134"/>
                                    </a:lnTo>
                                    <a:lnTo>
                                      <a:pt x="185" y="141"/>
                                    </a:lnTo>
                                    <a:lnTo>
                                      <a:pt x="182" y="145"/>
                                    </a:lnTo>
                                    <a:lnTo>
                                      <a:pt x="178" y="145"/>
                                    </a:lnTo>
                                    <a:lnTo>
                                      <a:pt x="178" y="152"/>
                                    </a:lnTo>
                                    <a:lnTo>
                                      <a:pt x="178" y="159"/>
                                    </a:lnTo>
                                    <a:lnTo>
                                      <a:pt x="175" y="159"/>
                                    </a:lnTo>
                                    <a:lnTo>
                                      <a:pt x="171" y="166"/>
                                    </a:lnTo>
                                    <a:lnTo>
                                      <a:pt x="171" y="173"/>
                                    </a:lnTo>
                                    <a:lnTo>
                                      <a:pt x="167" y="180"/>
                                    </a:lnTo>
                                    <a:lnTo>
                                      <a:pt x="164" y="187"/>
                                    </a:lnTo>
                                    <a:lnTo>
                                      <a:pt x="164" y="194"/>
                                    </a:lnTo>
                                    <a:lnTo>
                                      <a:pt x="160" y="194"/>
                                    </a:lnTo>
                                    <a:lnTo>
                                      <a:pt x="157" y="198"/>
                                    </a:lnTo>
                                    <a:lnTo>
                                      <a:pt x="157" y="205"/>
                                    </a:lnTo>
                                    <a:lnTo>
                                      <a:pt x="153" y="212"/>
                                    </a:lnTo>
                                    <a:lnTo>
                                      <a:pt x="153" y="219"/>
                                    </a:lnTo>
                                    <a:lnTo>
                                      <a:pt x="150" y="226"/>
                                    </a:lnTo>
                                    <a:lnTo>
                                      <a:pt x="146" y="233"/>
                                    </a:lnTo>
                                    <a:lnTo>
                                      <a:pt x="146" y="240"/>
                                    </a:lnTo>
                                    <a:lnTo>
                                      <a:pt x="143" y="244"/>
                                    </a:lnTo>
                                    <a:lnTo>
                                      <a:pt x="143" y="251"/>
                                    </a:lnTo>
                                    <a:lnTo>
                                      <a:pt x="139" y="251"/>
                                    </a:lnTo>
                                    <a:lnTo>
                                      <a:pt x="139" y="258"/>
                                    </a:lnTo>
                                    <a:lnTo>
                                      <a:pt x="135" y="265"/>
                                    </a:lnTo>
                                    <a:lnTo>
                                      <a:pt x="132" y="272"/>
                                    </a:lnTo>
                                    <a:lnTo>
                                      <a:pt x="132" y="279"/>
                                    </a:lnTo>
                                    <a:lnTo>
                                      <a:pt x="132" y="286"/>
                                    </a:lnTo>
                                    <a:lnTo>
                                      <a:pt x="128" y="293"/>
                                    </a:lnTo>
                                    <a:lnTo>
                                      <a:pt x="125" y="297"/>
                                    </a:lnTo>
                                    <a:lnTo>
                                      <a:pt x="121" y="304"/>
                                    </a:lnTo>
                                    <a:lnTo>
                                      <a:pt x="121" y="311"/>
                                    </a:lnTo>
                                    <a:lnTo>
                                      <a:pt x="118" y="318"/>
                                    </a:lnTo>
                                    <a:lnTo>
                                      <a:pt x="118" y="325"/>
                                    </a:lnTo>
                                    <a:lnTo>
                                      <a:pt x="114" y="332"/>
                                    </a:lnTo>
                                    <a:lnTo>
                                      <a:pt x="114" y="339"/>
                                    </a:lnTo>
                                    <a:lnTo>
                                      <a:pt x="111" y="342"/>
                                    </a:lnTo>
                                    <a:lnTo>
                                      <a:pt x="107" y="349"/>
                                    </a:lnTo>
                                    <a:lnTo>
                                      <a:pt x="107" y="357"/>
                                    </a:lnTo>
                                    <a:lnTo>
                                      <a:pt x="107" y="364"/>
                                    </a:lnTo>
                                    <a:lnTo>
                                      <a:pt x="103" y="371"/>
                                    </a:lnTo>
                                    <a:lnTo>
                                      <a:pt x="100" y="378"/>
                                    </a:lnTo>
                                    <a:lnTo>
                                      <a:pt x="100" y="385"/>
                                    </a:lnTo>
                                    <a:lnTo>
                                      <a:pt x="96" y="388"/>
                                    </a:lnTo>
                                    <a:lnTo>
                                      <a:pt x="96" y="395"/>
                                    </a:lnTo>
                                    <a:lnTo>
                                      <a:pt x="93" y="402"/>
                                    </a:lnTo>
                                    <a:lnTo>
                                      <a:pt x="93" y="409"/>
                                    </a:lnTo>
                                    <a:lnTo>
                                      <a:pt x="89" y="416"/>
                                    </a:lnTo>
                                    <a:lnTo>
                                      <a:pt x="86" y="424"/>
                                    </a:lnTo>
                                    <a:lnTo>
                                      <a:pt x="86" y="431"/>
                                    </a:lnTo>
                                    <a:lnTo>
                                      <a:pt x="82" y="438"/>
                                    </a:lnTo>
                                    <a:lnTo>
                                      <a:pt x="82" y="441"/>
                                    </a:lnTo>
                                    <a:lnTo>
                                      <a:pt x="79" y="448"/>
                                    </a:lnTo>
                                    <a:lnTo>
                                      <a:pt x="79" y="455"/>
                                    </a:lnTo>
                                    <a:lnTo>
                                      <a:pt x="75" y="462"/>
                                    </a:lnTo>
                                    <a:lnTo>
                                      <a:pt x="75" y="469"/>
                                    </a:lnTo>
                                    <a:lnTo>
                                      <a:pt x="71" y="476"/>
                                    </a:lnTo>
                                    <a:lnTo>
                                      <a:pt x="71" y="484"/>
                                    </a:lnTo>
                                    <a:lnTo>
                                      <a:pt x="68" y="487"/>
                                    </a:lnTo>
                                    <a:lnTo>
                                      <a:pt x="68" y="494"/>
                                    </a:lnTo>
                                    <a:lnTo>
                                      <a:pt x="64" y="501"/>
                                    </a:lnTo>
                                    <a:lnTo>
                                      <a:pt x="61" y="515"/>
                                    </a:lnTo>
                                    <a:lnTo>
                                      <a:pt x="61" y="522"/>
                                    </a:lnTo>
                                    <a:lnTo>
                                      <a:pt x="61" y="529"/>
                                    </a:lnTo>
                                    <a:lnTo>
                                      <a:pt x="57" y="536"/>
                                    </a:lnTo>
                                    <a:lnTo>
                                      <a:pt x="54" y="540"/>
                                    </a:lnTo>
                                    <a:lnTo>
                                      <a:pt x="54" y="547"/>
                                    </a:lnTo>
                                    <a:lnTo>
                                      <a:pt x="50" y="554"/>
                                    </a:lnTo>
                                    <a:lnTo>
                                      <a:pt x="50" y="561"/>
                                    </a:lnTo>
                                    <a:lnTo>
                                      <a:pt x="47" y="568"/>
                                    </a:lnTo>
                                    <a:lnTo>
                                      <a:pt x="47" y="575"/>
                                    </a:lnTo>
                                    <a:lnTo>
                                      <a:pt x="43" y="586"/>
                                    </a:lnTo>
                                    <a:lnTo>
                                      <a:pt x="43" y="593"/>
                                    </a:lnTo>
                                    <a:lnTo>
                                      <a:pt x="39" y="600"/>
                                    </a:lnTo>
                                    <a:lnTo>
                                      <a:pt x="36" y="607"/>
                                    </a:lnTo>
                                    <a:lnTo>
                                      <a:pt x="36" y="614"/>
                                    </a:lnTo>
                                    <a:lnTo>
                                      <a:pt x="36" y="621"/>
                                    </a:lnTo>
                                    <a:lnTo>
                                      <a:pt x="32" y="628"/>
                                    </a:lnTo>
                                    <a:lnTo>
                                      <a:pt x="29" y="632"/>
                                    </a:lnTo>
                                    <a:lnTo>
                                      <a:pt x="29" y="639"/>
                                    </a:lnTo>
                                    <a:lnTo>
                                      <a:pt x="25" y="653"/>
                                    </a:lnTo>
                                    <a:lnTo>
                                      <a:pt x="25" y="660"/>
                                    </a:lnTo>
                                    <a:lnTo>
                                      <a:pt x="22" y="667"/>
                                    </a:lnTo>
                                    <a:lnTo>
                                      <a:pt x="22" y="674"/>
                                    </a:lnTo>
                                    <a:lnTo>
                                      <a:pt x="18" y="681"/>
                                    </a:lnTo>
                                    <a:lnTo>
                                      <a:pt x="15" y="685"/>
                                    </a:lnTo>
                                    <a:lnTo>
                                      <a:pt x="15" y="692"/>
                                    </a:lnTo>
                                    <a:lnTo>
                                      <a:pt x="11" y="706"/>
                                    </a:lnTo>
                                    <a:lnTo>
                                      <a:pt x="11" y="713"/>
                                    </a:lnTo>
                                    <a:lnTo>
                                      <a:pt x="7" y="720"/>
                                    </a:lnTo>
                                    <a:lnTo>
                                      <a:pt x="7" y="727"/>
                                    </a:lnTo>
                                    <a:lnTo>
                                      <a:pt x="4" y="731"/>
                                    </a:lnTo>
                                    <a:lnTo>
                                      <a:pt x="4" y="738"/>
                                    </a:lnTo>
                                    <a:lnTo>
                                      <a:pt x="0" y="74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54" name="Freeform 479">
                                <a:extLst>
                                  <a:ext uri="{FF2B5EF4-FFF2-40B4-BE49-F238E27FC236}">
                                    <a16:creationId xmlns:a16="http://schemas.microsoft.com/office/drawing/2014/main" id="{4AB0954E-9EB0-4E69-A991-C185EC85CC07}"/>
                                  </a:ext>
                                </a:extLst>
                              </p:cNvPr>
                              <p:cNvSpPr>
                                <a:spLocks/>
                              </p:cNvSpPr>
                              <p:nvPr/>
                            </p:nvSpPr>
                            <p:spPr bwMode="auto">
                              <a:xfrm>
                                <a:off x="5857" y="11428"/>
                                <a:ext cx="604" cy="751"/>
                              </a:xfrm>
                              <a:custGeom>
                                <a:avLst/>
                                <a:gdLst>
                                  <a:gd name="T0" fmla="*/ 593 w 604"/>
                                  <a:gd name="T1" fmla="*/ 31 h 751"/>
                                  <a:gd name="T2" fmla="*/ 586 w 604"/>
                                  <a:gd name="T3" fmla="*/ 74 h 751"/>
                                  <a:gd name="T4" fmla="*/ 576 w 604"/>
                                  <a:gd name="T5" fmla="*/ 106 h 751"/>
                                  <a:gd name="T6" fmla="*/ 569 w 604"/>
                                  <a:gd name="T7" fmla="*/ 144 h 751"/>
                                  <a:gd name="T8" fmla="*/ 558 w 604"/>
                                  <a:gd name="T9" fmla="*/ 183 h 751"/>
                                  <a:gd name="T10" fmla="*/ 547 w 604"/>
                                  <a:gd name="T11" fmla="*/ 218 h 751"/>
                                  <a:gd name="T12" fmla="*/ 537 w 604"/>
                                  <a:gd name="T13" fmla="*/ 250 h 751"/>
                                  <a:gd name="T14" fmla="*/ 529 w 604"/>
                                  <a:gd name="T15" fmla="*/ 289 h 751"/>
                                  <a:gd name="T16" fmla="*/ 519 w 604"/>
                                  <a:gd name="T17" fmla="*/ 321 h 751"/>
                                  <a:gd name="T18" fmla="*/ 508 w 604"/>
                                  <a:gd name="T19" fmla="*/ 356 h 751"/>
                                  <a:gd name="T20" fmla="*/ 501 w 604"/>
                                  <a:gd name="T21" fmla="*/ 388 h 751"/>
                                  <a:gd name="T22" fmla="*/ 490 w 604"/>
                                  <a:gd name="T23" fmla="*/ 420 h 751"/>
                                  <a:gd name="T24" fmla="*/ 480 w 604"/>
                                  <a:gd name="T25" fmla="*/ 448 h 751"/>
                                  <a:gd name="T26" fmla="*/ 469 w 604"/>
                                  <a:gd name="T27" fmla="*/ 480 h 751"/>
                                  <a:gd name="T28" fmla="*/ 462 w 604"/>
                                  <a:gd name="T29" fmla="*/ 508 h 751"/>
                                  <a:gd name="T30" fmla="*/ 451 w 604"/>
                                  <a:gd name="T31" fmla="*/ 532 h 751"/>
                                  <a:gd name="T32" fmla="*/ 441 w 604"/>
                                  <a:gd name="T33" fmla="*/ 561 h 751"/>
                                  <a:gd name="T34" fmla="*/ 430 w 604"/>
                                  <a:gd name="T35" fmla="*/ 585 h 751"/>
                                  <a:gd name="T36" fmla="*/ 423 w 604"/>
                                  <a:gd name="T37" fmla="*/ 607 h 751"/>
                                  <a:gd name="T38" fmla="*/ 412 w 604"/>
                                  <a:gd name="T39" fmla="*/ 631 h 751"/>
                                  <a:gd name="T40" fmla="*/ 405 w 604"/>
                                  <a:gd name="T41" fmla="*/ 652 h 751"/>
                                  <a:gd name="T42" fmla="*/ 394 w 604"/>
                                  <a:gd name="T43" fmla="*/ 663 h 751"/>
                                  <a:gd name="T44" fmla="*/ 384 w 604"/>
                                  <a:gd name="T45" fmla="*/ 684 h 751"/>
                                  <a:gd name="T46" fmla="*/ 373 w 604"/>
                                  <a:gd name="T47" fmla="*/ 698 h 751"/>
                                  <a:gd name="T48" fmla="*/ 366 w 604"/>
                                  <a:gd name="T49" fmla="*/ 709 h 751"/>
                                  <a:gd name="T50" fmla="*/ 355 w 604"/>
                                  <a:gd name="T51" fmla="*/ 723 h 751"/>
                                  <a:gd name="T52" fmla="*/ 345 w 604"/>
                                  <a:gd name="T53" fmla="*/ 730 h 751"/>
                                  <a:gd name="T54" fmla="*/ 334 w 604"/>
                                  <a:gd name="T55" fmla="*/ 737 h 751"/>
                                  <a:gd name="T56" fmla="*/ 327 w 604"/>
                                  <a:gd name="T57" fmla="*/ 744 h 751"/>
                                  <a:gd name="T58" fmla="*/ 316 w 604"/>
                                  <a:gd name="T59" fmla="*/ 751 h 751"/>
                                  <a:gd name="T60" fmla="*/ 309 w 604"/>
                                  <a:gd name="T61" fmla="*/ 751 h 751"/>
                                  <a:gd name="T62" fmla="*/ 298 w 604"/>
                                  <a:gd name="T63" fmla="*/ 751 h 751"/>
                                  <a:gd name="T64" fmla="*/ 288 w 604"/>
                                  <a:gd name="T65" fmla="*/ 751 h 751"/>
                                  <a:gd name="T66" fmla="*/ 277 w 604"/>
                                  <a:gd name="T67" fmla="*/ 744 h 751"/>
                                  <a:gd name="T68" fmla="*/ 270 w 604"/>
                                  <a:gd name="T69" fmla="*/ 744 h 751"/>
                                  <a:gd name="T70" fmla="*/ 259 w 604"/>
                                  <a:gd name="T71" fmla="*/ 730 h 751"/>
                                  <a:gd name="T72" fmla="*/ 249 w 604"/>
                                  <a:gd name="T73" fmla="*/ 723 h 751"/>
                                  <a:gd name="T74" fmla="*/ 241 w 604"/>
                                  <a:gd name="T75" fmla="*/ 709 h 751"/>
                                  <a:gd name="T76" fmla="*/ 231 w 604"/>
                                  <a:gd name="T77" fmla="*/ 705 h 751"/>
                                  <a:gd name="T78" fmla="*/ 220 w 604"/>
                                  <a:gd name="T79" fmla="*/ 684 h 751"/>
                                  <a:gd name="T80" fmla="*/ 209 w 604"/>
                                  <a:gd name="T81" fmla="*/ 670 h 751"/>
                                  <a:gd name="T82" fmla="*/ 202 w 604"/>
                                  <a:gd name="T83" fmla="*/ 652 h 751"/>
                                  <a:gd name="T84" fmla="*/ 192 w 604"/>
                                  <a:gd name="T85" fmla="*/ 631 h 751"/>
                                  <a:gd name="T86" fmla="*/ 181 w 604"/>
                                  <a:gd name="T87" fmla="*/ 610 h 751"/>
                                  <a:gd name="T88" fmla="*/ 170 w 604"/>
                                  <a:gd name="T89" fmla="*/ 592 h 751"/>
                                  <a:gd name="T90" fmla="*/ 163 w 604"/>
                                  <a:gd name="T91" fmla="*/ 564 h 751"/>
                                  <a:gd name="T92" fmla="*/ 153 w 604"/>
                                  <a:gd name="T93" fmla="*/ 539 h 751"/>
                                  <a:gd name="T94" fmla="*/ 145 w 604"/>
                                  <a:gd name="T95" fmla="*/ 515 h 751"/>
                                  <a:gd name="T96" fmla="*/ 135 w 604"/>
                                  <a:gd name="T97" fmla="*/ 487 h 751"/>
                                  <a:gd name="T98" fmla="*/ 124 w 604"/>
                                  <a:gd name="T99" fmla="*/ 455 h 751"/>
                                  <a:gd name="T100" fmla="*/ 113 w 604"/>
                                  <a:gd name="T101" fmla="*/ 427 h 751"/>
                                  <a:gd name="T102" fmla="*/ 106 w 604"/>
                                  <a:gd name="T103" fmla="*/ 395 h 751"/>
                                  <a:gd name="T104" fmla="*/ 96 w 604"/>
                                  <a:gd name="T105" fmla="*/ 363 h 751"/>
                                  <a:gd name="T106" fmla="*/ 85 w 604"/>
                                  <a:gd name="T107" fmla="*/ 328 h 751"/>
                                  <a:gd name="T108" fmla="*/ 74 w 604"/>
                                  <a:gd name="T109" fmla="*/ 296 h 751"/>
                                  <a:gd name="T110" fmla="*/ 67 w 604"/>
                                  <a:gd name="T111" fmla="*/ 264 h 751"/>
                                  <a:gd name="T112" fmla="*/ 57 w 604"/>
                                  <a:gd name="T113" fmla="*/ 222 h 751"/>
                                  <a:gd name="T114" fmla="*/ 46 w 604"/>
                                  <a:gd name="T115" fmla="*/ 190 h 751"/>
                                  <a:gd name="T116" fmla="*/ 39 w 604"/>
                                  <a:gd name="T117" fmla="*/ 151 h 751"/>
                                  <a:gd name="T118" fmla="*/ 28 w 604"/>
                                  <a:gd name="T119" fmla="*/ 120 h 751"/>
                                  <a:gd name="T120" fmla="*/ 17 w 604"/>
                                  <a:gd name="T121" fmla="*/ 77 h 751"/>
                                  <a:gd name="T122" fmla="*/ 7 w 604"/>
                                  <a:gd name="T123" fmla="*/ 38 h 751"/>
                                  <a:gd name="T124" fmla="*/ 0 w 604"/>
                                  <a:gd name="T125" fmla="*/ 7 h 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4"/>
                                  <a:gd name="T190" fmla="*/ 0 h 751"/>
                                  <a:gd name="T191" fmla="*/ 604 w 604"/>
                                  <a:gd name="T192" fmla="*/ 751 h 75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4" h="751">
                                    <a:moveTo>
                                      <a:pt x="604" y="0"/>
                                    </a:moveTo>
                                    <a:lnTo>
                                      <a:pt x="601" y="14"/>
                                    </a:lnTo>
                                    <a:lnTo>
                                      <a:pt x="601" y="21"/>
                                    </a:lnTo>
                                    <a:lnTo>
                                      <a:pt x="597" y="28"/>
                                    </a:lnTo>
                                    <a:lnTo>
                                      <a:pt x="593" y="31"/>
                                    </a:lnTo>
                                    <a:lnTo>
                                      <a:pt x="593" y="38"/>
                                    </a:lnTo>
                                    <a:lnTo>
                                      <a:pt x="593" y="46"/>
                                    </a:lnTo>
                                    <a:lnTo>
                                      <a:pt x="590" y="53"/>
                                    </a:lnTo>
                                    <a:lnTo>
                                      <a:pt x="586" y="67"/>
                                    </a:lnTo>
                                    <a:lnTo>
                                      <a:pt x="586" y="74"/>
                                    </a:lnTo>
                                    <a:lnTo>
                                      <a:pt x="583" y="77"/>
                                    </a:lnTo>
                                    <a:lnTo>
                                      <a:pt x="583" y="84"/>
                                    </a:lnTo>
                                    <a:lnTo>
                                      <a:pt x="579" y="91"/>
                                    </a:lnTo>
                                    <a:lnTo>
                                      <a:pt x="579" y="98"/>
                                    </a:lnTo>
                                    <a:lnTo>
                                      <a:pt x="576" y="106"/>
                                    </a:lnTo>
                                    <a:lnTo>
                                      <a:pt x="576" y="113"/>
                                    </a:lnTo>
                                    <a:lnTo>
                                      <a:pt x="572" y="123"/>
                                    </a:lnTo>
                                    <a:lnTo>
                                      <a:pt x="572" y="130"/>
                                    </a:lnTo>
                                    <a:lnTo>
                                      <a:pt x="569" y="137"/>
                                    </a:lnTo>
                                    <a:lnTo>
                                      <a:pt x="569" y="144"/>
                                    </a:lnTo>
                                    <a:lnTo>
                                      <a:pt x="565" y="151"/>
                                    </a:lnTo>
                                    <a:lnTo>
                                      <a:pt x="561" y="158"/>
                                    </a:lnTo>
                                    <a:lnTo>
                                      <a:pt x="561" y="166"/>
                                    </a:lnTo>
                                    <a:lnTo>
                                      <a:pt x="558" y="173"/>
                                    </a:lnTo>
                                    <a:lnTo>
                                      <a:pt x="558" y="183"/>
                                    </a:lnTo>
                                    <a:lnTo>
                                      <a:pt x="554" y="190"/>
                                    </a:lnTo>
                                    <a:lnTo>
                                      <a:pt x="554" y="197"/>
                                    </a:lnTo>
                                    <a:lnTo>
                                      <a:pt x="551" y="204"/>
                                    </a:lnTo>
                                    <a:lnTo>
                                      <a:pt x="547" y="211"/>
                                    </a:lnTo>
                                    <a:lnTo>
                                      <a:pt x="547" y="218"/>
                                    </a:lnTo>
                                    <a:lnTo>
                                      <a:pt x="547" y="222"/>
                                    </a:lnTo>
                                    <a:lnTo>
                                      <a:pt x="544" y="229"/>
                                    </a:lnTo>
                                    <a:lnTo>
                                      <a:pt x="544" y="236"/>
                                    </a:lnTo>
                                    <a:lnTo>
                                      <a:pt x="540" y="243"/>
                                    </a:lnTo>
                                    <a:lnTo>
                                      <a:pt x="537" y="250"/>
                                    </a:lnTo>
                                    <a:lnTo>
                                      <a:pt x="537" y="257"/>
                                    </a:lnTo>
                                    <a:lnTo>
                                      <a:pt x="533" y="271"/>
                                    </a:lnTo>
                                    <a:lnTo>
                                      <a:pt x="533" y="275"/>
                                    </a:lnTo>
                                    <a:lnTo>
                                      <a:pt x="529" y="282"/>
                                    </a:lnTo>
                                    <a:lnTo>
                                      <a:pt x="529" y="289"/>
                                    </a:lnTo>
                                    <a:lnTo>
                                      <a:pt x="526" y="296"/>
                                    </a:lnTo>
                                    <a:lnTo>
                                      <a:pt x="522" y="303"/>
                                    </a:lnTo>
                                    <a:lnTo>
                                      <a:pt x="522" y="310"/>
                                    </a:lnTo>
                                    <a:lnTo>
                                      <a:pt x="522" y="317"/>
                                    </a:lnTo>
                                    <a:lnTo>
                                      <a:pt x="519" y="321"/>
                                    </a:lnTo>
                                    <a:lnTo>
                                      <a:pt x="515" y="328"/>
                                    </a:lnTo>
                                    <a:lnTo>
                                      <a:pt x="515" y="335"/>
                                    </a:lnTo>
                                    <a:lnTo>
                                      <a:pt x="512" y="342"/>
                                    </a:lnTo>
                                    <a:lnTo>
                                      <a:pt x="512" y="349"/>
                                    </a:lnTo>
                                    <a:lnTo>
                                      <a:pt x="508" y="356"/>
                                    </a:lnTo>
                                    <a:lnTo>
                                      <a:pt x="508" y="363"/>
                                    </a:lnTo>
                                    <a:lnTo>
                                      <a:pt x="505" y="367"/>
                                    </a:lnTo>
                                    <a:lnTo>
                                      <a:pt x="505" y="374"/>
                                    </a:lnTo>
                                    <a:lnTo>
                                      <a:pt x="501" y="381"/>
                                    </a:lnTo>
                                    <a:lnTo>
                                      <a:pt x="501" y="388"/>
                                    </a:lnTo>
                                    <a:lnTo>
                                      <a:pt x="497" y="395"/>
                                    </a:lnTo>
                                    <a:lnTo>
                                      <a:pt x="497" y="402"/>
                                    </a:lnTo>
                                    <a:lnTo>
                                      <a:pt x="494" y="409"/>
                                    </a:lnTo>
                                    <a:lnTo>
                                      <a:pt x="490" y="416"/>
                                    </a:lnTo>
                                    <a:lnTo>
                                      <a:pt x="490" y="420"/>
                                    </a:lnTo>
                                    <a:lnTo>
                                      <a:pt x="487" y="427"/>
                                    </a:lnTo>
                                    <a:lnTo>
                                      <a:pt x="487" y="434"/>
                                    </a:lnTo>
                                    <a:lnTo>
                                      <a:pt x="483" y="441"/>
                                    </a:lnTo>
                                    <a:lnTo>
                                      <a:pt x="480" y="448"/>
                                    </a:lnTo>
                                    <a:lnTo>
                                      <a:pt x="476" y="455"/>
                                    </a:lnTo>
                                    <a:lnTo>
                                      <a:pt x="476" y="462"/>
                                    </a:lnTo>
                                    <a:lnTo>
                                      <a:pt x="476" y="465"/>
                                    </a:lnTo>
                                    <a:lnTo>
                                      <a:pt x="473" y="472"/>
                                    </a:lnTo>
                                    <a:lnTo>
                                      <a:pt x="469" y="480"/>
                                    </a:lnTo>
                                    <a:lnTo>
                                      <a:pt x="469" y="487"/>
                                    </a:lnTo>
                                    <a:lnTo>
                                      <a:pt x="465" y="494"/>
                                    </a:lnTo>
                                    <a:lnTo>
                                      <a:pt x="462" y="501"/>
                                    </a:lnTo>
                                    <a:lnTo>
                                      <a:pt x="462" y="508"/>
                                    </a:lnTo>
                                    <a:lnTo>
                                      <a:pt x="458" y="515"/>
                                    </a:lnTo>
                                    <a:lnTo>
                                      <a:pt x="458" y="518"/>
                                    </a:lnTo>
                                    <a:lnTo>
                                      <a:pt x="455" y="525"/>
                                    </a:lnTo>
                                    <a:lnTo>
                                      <a:pt x="451" y="525"/>
                                    </a:lnTo>
                                    <a:lnTo>
                                      <a:pt x="451" y="532"/>
                                    </a:lnTo>
                                    <a:lnTo>
                                      <a:pt x="451" y="539"/>
                                    </a:lnTo>
                                    <a:lnTo>
                                      <a:pt x="448" y="547"/>
                                    </a:lnTo>
                                    <a:lnTo>
                                      <a:pt x="444" y="554"/>
                                    </a:lnTo>
                                    <a:lnTo>
                                      <a:pt x="441" y="561"/>
                                    </a:lnTo>
                                    <a:lnTo>
                                      <a:pt x="441" y="564"/>
                                    </a:lnTo>
                                    <a:lnTo>
                                      <a:pt x="437" y="571"/>
                                    </a:lnTo>
                                    <a:lnTo>
                                      <a:pt x="433" y="578"/>
                                    </a:lnTo>
                                    <a:lnTo>
                                      <a:pt x="430" y="585"/>
                                    </a:lnTo>
                                    <a:lnTo>
                                      <a:pt x="430" y="592"/>
                                    </a:lnTo>
                                    <a:lnTo>
                                      <a:pt x="426" y="599"/>
                                    </a:lnTo>
                                    <a:lnTo>
                                      <a:pt x="426" y="607"/>
                                    </a:lnTo>
                                    <a:lnTo>
                                      <a:pt x="423" y="607"/>
                                    </a:lnTo>
                                    <a:lnTo>
                                      <a:pt x="419" y="610"/>
                                    </a:lnTo>
                                    <a:lnTo>
                                      <a:pt x="419" y="617"/>
                                    </a:lnTo>
                                    <a:lnTo>
                                      <a:pt x="416" y="617"/>
                                    </a:lnTo>
                                    <a:lnTo>
                                      <a:pt x="416" y="624"/>
                                    </a:lnTo>
                                    <a:lnTo>
                                      <a:pt x="412" y="631"/>
                                    </a:lnTo>
                                    <a:lnTo>
                                      <a:pt x="409" y="638"/>
                                    </a:lnTo>
                                    <a:lnTo>
                                      <a:pt x="405" y="638"/>
                                    </a:lnTo>
                                    <a:lnTo>
                                      <a:pt x="405" y="645"/>
                                    </a:lnTo>
                                    <a:lnTo>
                                      <a:pt x="405" y="652"/>
                                    </a:lnTo>
                                    <a:lnTo>
                                      <a:pt x="401" y="652"/>
                                    </a:lnTo>
                                    <a:lnTo>
                                      <a:pt x="398" y="659"/>
                                    </a:lnTo>
                                    <a:lnTo>
                                      <a:pt x="394" y="663"/>
                                    </a:lnTo>
                                    <a:lnTo>
                                      <a:pt x="391" y="670"/>
                                    </a:lnTo>
                                    <a:lnTo>
                                      <a:pt x="387" y="677"/>
                                    </a:lnTo>
                                    <a:lnTo>
                                      <a:pt x="384" y="684"/>
                                    </a:lnTo>
                                    <a:lnTo>
                                      <a:pt x="380" y="684"/>
                                    </a:lnTo>
                                    <a:lnTo>
                                      <a:pt x="380" y="691"/>
                                    </a:lnTo>
                                    <a:lnTo>
                                      <a:pt x="377" y="698"/>
                                    </a:lnTo>
                                    <a:lnTo>
                                      <a:pt x="373" y="698"/>
                                    </a:lnTo>
                                    <a:lnTo>
                                      <a:pt x="369" y="705"/>
                                    </a:lnTo>
                                    <a:lnTo>
                                      <a:pt x="366" y="709"/>
                                    </a:lnTo>
                                    <a:lnTo>
                                      <a:pt x="362" y="709"/>
                                    </a:lnTo>
                                    <a:lnTo>
                                      <a:pt x="359" y="716"/>
                                    </a:lnTo>
                                    <a:lnTo>
                                      <a:pt x="355" y="723"/>
                                    </a:lnTo>
                                    <a:lnTo>
                                      <a:pt x="352" y="723"/>
                                    </a:lnTo>
                                    <a:lnTo>
                                      <a:pt x="348" y="730"/>
                                    </a:lnTo>
                                    <a:lnTo>
                                      <a:pt x="345" y="730"/>
                                    </a:lnTo>
                                    <a:lnTo>
                                      <a:pt x="341" y="737"/>
                                    </a:lnTo>
                                    <a:lnTo>
                                      <a:pt x="337" y="737"/>
                                    </a:lnTo>
                                    <a:lnTo>
                                      <a:pt x="334" y="737"/>
                                    </a:lnTo>
                                    <a:lnTo>
                                      <a:pt x="334" y="744"/>
                                    </a:lnTo>
                                    <a:lnTo>
                                      <a:pt x="330" y="744"/>
                                    </a:lnTo>
                                    <a:lnTo>
                                      <a:pt x="327" y="744"/>
                                    </a:lnTo>
                                    <a:lnTo>
                                      <a:pt x="323" y="744"/>
                                    </a:lnTo>
                                    <a:lnTo>
                                      <a:pt x="320" y="751"/>
                                    </a:lnTo>
                                    <a:lnTo>
                                      <a:pt x="316" y="751"/>
                                    </a:lnTo>
                                    <a:lnTo>
                                      <a:pt x="313" y="751"/>
                                    </a:lnTo>
                                    <a:lnTo>
                                      <a:pt x="309" y="751"/>
                                    </a:lnTo>
                                    <a:lnTo>
                                      <a:pt x="305" y="751"/>
                                    </a:lnTo>
                                    <a:lnTo>
                                      <a:pt x="302" y="751"/>
                                    </a:lnTo>
                                    <a:lnTo>
                                      <a:pt x="298" y="751"/>
                                    </a:lnTo>
                                    <a:lnTo>
                                      <a:pt x="295" y="751"/>
                                    </a:lnTo>
                                    <a:lnTo>
                                      <a:pt x="291" y="751"/>
                                    </a:lnTo>
                                    <a:lnTo>
                                      <a:pt x="288" y="751"/>
                                    </a:lnTo>
                                    <a:lnTo>
                                      <a:pt x="284" y="751"/>
                                    </a:lnTo>
                                    <a:lnTo>
                                      <a:pt x="281" y="751"/>
                                    </a:lnTo>
                                    <a:lnTo>
                                      <a:pt x="281" y="744"/>
                                    </a:lnTo>
                                    <a:lnTo>
                                      <a:pt x="277" y="744"/>
                                    </a:lnTo>
                                    <a:lnTo>
                                      <a:pt x="273" y="744"/>
                                    </a:lnTo>
                                    <a:lnTo>
                                      <a:pt x="270" y="744"/>
                                    </a:lnTo>
                                    <a:lnTo>
                                      <a:pt x="266" y="737"/>
                                    </a:lnTo>
                                    <a:lnTo>
                                      <a:pt x="263" y="737"/>
                                    </a:lnTo>
                                    <a:lnTo>
                                      <a:pt x="259" y="730"/>
                                    </a:lnTo>
                                    <a:lnTo>
                                      <a:pt x="256" y="730"/>
                                    </a:lnTo>
                                    <a:lnTo>
                                      <a:pt x="252" y="730"/>
                                    </a:lnTo>
                                    <a:lnTo>
                                      <a:pt x="252" y="723"/>
                                    </a:lnTo>
                                    <a:lnTo>
                                      <a:pt x="249" y="723"/>
                                    </a:lnTo>
                                    <a:lnTo>
                                      <a:pt x="245" y="716"/>
                                    </a:lnTo>
                                    <a:lnTo>
                                      <a:pt x="241" y="716"/>
                                    </a:lnTo>
                                    <a:lnTo>
                                      <a:pt x="241" y="709"/>
                                    </a:lnTo>
                                    <a:lnTo>
                                      <a:pt x="238" y="709"/>
                                    </a:lnTo>
                                    <a:lnTo>
                                      <a:pt x="234" y="709"/>
                                    </a:lnTo>
                                    <a:lnTo>
                                      <a:pt x="234" y="705"/>
                                    </a:lnTo>
                                    <a:lnTo>
                                      <a:pt x="231" y="705"/>
                                    </a:lnTo>
                                    <a:lnTo>
                                      <a:pt x="227" y="698"/>
                                    </a:lnTo>
                                    <a:lnTo>
                                      <a:pt x="224" y="691"/>
                                    </a:lnTo>
                                    <a:lnTo>
                                      <a:pt x="220" y="684"/>
                                    </a:lnTo>
                                    <a:lnTo>
                                      <a:pt x="217" y="684"/>
                                    </a:lnTo>
                                    <a:lnTo>
                                      <a:pt x="217" y="677"/>
                                    </a:lnTo>
                                    <a:lnTo>
                                      <a:pt x="213" y="670"/>
                                    </a:lnTo>
                                    <a:lnTo>
                                      <a:pt x="209" y="670"/>
                                    </a:lnTo>
                                    <a:lnTo>
                                      <a:pt x="209" y="663"/>
                                    </a:lnTo>
                                    <a:lnTo>
                                      <a:pt x="206" y="663"/>
                                    </a:lnTo>
                                    <a:lnTo>
                                      <a:pt x="206" y="659"/>
                                    </a:lnTo>
                                    <a:lnTo>
                                      <a:pt x="202" y="659"/>
                                    </a:lnTo>
                                    <a:lnTo>
                                      <a:pt x="202" y="652"/>
                                    </a:lnTo>
                                    <a:lnTo>
                                      <a:pt x="199" y="652"/>
                                    </a:lnTo>
                                    <a:lnTo>
                                      <a:pt x="195" y="645"/>
                                    </a:lnTo>
                                    <a:lnTo>
                                      <a:pt x="195" y="638"/>
                                    </a:lnTo>
                                    <a:lnTo>
                                      <a:pt x="192" y="638"/>
                                    </a:lnTo>
                                    <a:lnTo>
                                      <a:pt x="192" y="631"/>
                                    </a:lnTo>
                                    <a:lnTo>
                                      <a:pt x="188" y="624"/>
                                    </a:lnTo>
                                    <a:lnTo>
                                      <a:pt x="185" y="617"/>
                                    </a:lnTo>
                                    <a:lnTo>
                                      <a:pt x="181" y="610"/>
                                    </a:lnTo>
                                    <a:lnTo>
                                      <a:pt x="181" y="607"/>
                                    </a:lnTo>
                                    <a:lnTo>
                                      <a:pt x="177" y="607"/>
                                    </a:lnTo>
                                    <a:lnTo>
                                      <a:pt x="177" y="599"/>
                                    </a:lnTo>
                                    <a:lnTo>
                                      <a:pt x="174" y="592"/>
                                    </a:lnTo>
                                    <a:lnTo>
                                      <a:pt x="170" y="592"/>
                                    </a:lnTo>
                                    <a:lnTo>
                                      <a:pt x="170" y="585"/>
                                    </a:lnTo>
                                    <a:lnTo>
                                      <a:pt x="170" y="578"/>
                                    </a:lnTo>
                                    <a:lnTo>
                                      <a:pt x="167" y="571"/>
                                    </a:lnTo>
                                    <a:lnTo>
                                      <a:pt x="163" y="571"/>
                                    </a:lnTo>
                                    <a:lnTo>
                                      <a:pt x="163" y="564"/>
                                    </a:lnTo>
                                    <a:lnTo>
                                      <a:pt x="160" y="561"/>
                                    </a:lnTo>
                                    <a:lnTo>
                                      <a:pt x="156" y="554"/>
                                    </a:lnTo>
                                    <a:lnTo>
                                      <a:pt x="156" y="547"/>
                                    </a:lnTo>
                                    <a:lnTo>
                                      <a:pt x="153" y="539"/>
                                    </a:lnTo>
                                    <a:lnTo>
                                      <a:pt x="153" y="532"/>
                                    </a:lnTo>
                                    <a:lnTo>
                                      <a:pt x="149" y="532"/>
                                    </a:lnTo>
                                    <a:lnTo>
                                      <a:pt x="145" y="525"/>
                                    </a:lnTo>
                                    <a:lnTo>
                                      <a:pt x="145" y="518"/>
                                    </a:lnTo>
                                    <a:lnTo>
                                      <a:pt x="145" y="515"/>
                                    </a:lnTo>
                                    <a:lnTo>
                                      <a:pt x="142" y="508"/>
                                    </a:lnTo>
                                    <a:lnTo>
                                      <a:pt x="138" y="501"/>
                                    </a:lnTo>
                                    <a:lnTo>
                                      <a:pt x="135" y="494"/>
                                    </a:lnTo>
                                    <a:lnTo>
                                      <a:pt x="135" y="487"/>
                                    </a:lnTo>
                                    <a:lnTo>
                                      <a:pt x="131" y="480"/>
                                    </a:lnTo>
                                    <a:lnTo>
                                      <a:pt x="131" y="472"/>
                                    </a:lnTo>
                                    <a:lnTo>
                                      <a:pt x="128" y="465"/>
                                    </a:lnTo>
                                    <a:lnTo>
                                      <a:pt x="124" y="462"/>
                                    </a:lnTo>
                                    <a:lnTo>
                                      <a:pt x="124" y="455"/>
                                    </a:lnTo>
                                    <a:lnTo>
                                      <a:pt x="121" y="455"/>
                                    </a:lnTo>
                                    <a:lnTo>
                                      <a:pt x="121" y="448"/>
                                    </a:lnTo>
                                    <a:lnTo>
                                      <a:pt x="117" y="441"/>
                                    </a:lnTo>
                                    <a:lnTo>
                                      <a:pt x="117" y="434"/>
                                    </a:lnTo>
                                    <a:lnTo>
                                      <a:pt x="113" y="427"/>
                                    </a:lnTo>
                                    <a:lnTo>
                                      <a:pt x="113" y="420"/>
                                    </a:lnTo>
                                    <a:lnTo>
                                      <a:pt x="110" y="416"/>
                                    </a:lnTo>
                                    <a:lnTo>
                                      <a:pt x="110" y="409"/>
                                    </a:lnTo>
                                    <a:lnTo>
                                      <a:pt x="106" y="402"/>
                                    </a:lnTo>
                                    <a:lnTo>
                                      <a:pt x="106" y="395"/>
                                    </a:lnTo>
                                    <a:lnTo>
                                      <a:pt x="103" y="388"/>
                                    </a:lnTo>
                                    <a:lnTo>
                                      <a:pt x="99" y="381"/>
                                    </a:lnTo>
                                    <a:lnTo>
                                      <a:pt x="99" y="374"/>
                                    </a:lnTo>
                                    <a:lnTo>
                                      <a:pt x="99" y="367"/>
                                    </a:lnTo>
                                    <a:lnTo>
                                      <a:pt x="96" y="363"/>
                                    </a:lnTo>
                                    <a:lnTo>
                                      <a:pt x="92" y="356"/>
                                    </a:lnTo>
                                    <a:lnTo>
                                      <a:pt x="92" y="349"/>
                                    </a:lnTo>
                                    <a:lnTo>
                                      <a:pt x="89" y="342"/>
                                    </a:lnTo>
                                    <a:lnTo>
                                      <a:pt x="89" y="335"/>
                                    </a:lnTo>
                                    <a:lnTo>
                                      <a:pt x="85" y="328"/>
                                    </a:lnTo>
                                    <a:lnTo>
                                      <a:pt x="85" y="321"/>
                                    </a:lnTo>
                                    <a:lnTo>
                                      <a:pt x="81" y="317"/>
                                    </a:lnTo>
                                    <a:lnTo>
                                      <a:pt x="78" y="310"/>
                                    </a:lnTo>
                                    <a:lnTo>
                                      <a:pt x="78" y="303"/>
                                    </a:lnTo>
                                    <a:lnTo>
                                      <a:pt x="74" y="296"/>
                                    </a:lnTo>
                                    <a:lnTo>
                                      <a:pt x="74" y="289"/>
                                    </a:lnTo>
                                    <a:lnTo>
                                      <a:pt x="74" y="282"/>
                                    </a:lnTo>
                                    <a:lnTo>
                                      <a:pt x="71" y="275"/>
                                    </a:lnTo>
                                    <a:lnTo>
                                      <a:pt x="67" y="271"/>
                                    </a:lnTo>
                                    <a:lnTo>
                                      <a:pt x="67" y="264"/>
                                    </a:lnTo>
                                    <a:lnTo>
                                      <a:pt x="64" y="257"/>
                                    </a:lnTo>
                                    <a:lnTo>
                                      <a:pt x="64" y="250"/>
                                    </a:lnTo>
                                    <a:lnTo>
                                      <a:pt x="60" y="236"/>
                                    </a:lnTo>
                                    <a:lnTo>
                                      <a:pt x="60" y="229"/>
                                    </a:lnTo>
                                    <a:lnTo>
                                      <a:pt x="57" y="222"/>
                                    </a:lnTo>
                                    <a:lnTo>
                                      <a:pt x="53" y="218"/>
                                    </a:lnTo>
                                    <a:lnTo>
                                      <a:pt x="53" y="211"/>
                                    </a:lnTo>
                                    <a:lnTo>
                                      <a:pt x="49" y="204"/>
                                    </a:lnTo>
                                    <a:lnTo>
                                      <a:pt x="49" y="197"/>
                                    </a:lnTo>
                                    <a:lnTo>
                                      <a:pt x="46" y="190"/>
                                    </a:lnTo>
                                    <a:lnTo>
                                      <a:pt x="46" y="183"/>
                                    </a:lnTo>
                                    <a:lnTo>
                                      <a:pt x="42" y="176"/>
                                    </a:lnTo>
                                    <a:lnTo>
                                      <a:pt x="42" y="166"/>
                                    </a:lnTo>
                                    <a:lnTo>
                                      <a:pt x="39" y="158"/>
                                    </a:lnTo>
                                    <a:lnTo>
                                      <a:pt x="39" y="151"/>
                                    </a:lnTo>
                                    <a:lnTo>
                                      <a:pt x="35" y="144"/>
                                    </a:lnTo>
                                    <a:lnTo>
                                      <a:pt x="35" y="137"/>
                                    </a:lnTo>
                                    <a:lnTo>
                                      <a:pt x="32" y="130"/>
                                    </a:lnTo>
                                    <a:lnTo>
                                      <a:pt x="28" y="123"/>
                                    </a:lnTo>
                                    <a:lnTo>
                                      <a:pt x="28" y="120"/>
                                    </a:lnTo>
                                    <a:lnTo>
                                      <a:pt x="28" y="113"/>
                                    </a:lnTo>
                                    <a:lnTo>
                                      <a:pt x="25" y="98"/>
                                    </a:lnTo>
                                    <a:lnTo>
                                      <a:pt x="21" y="91"/>
                                    </a:lnTo>
                                    <a:lnTo>
                                      <a:pt x="21" y="84"/>
                                    </a:lnTo>
                                    <a:lnTo>
                                      <a:pt x="17" y="77"/>
                                    </a:lnTo>
                                    <a:lnTo>
                                      <a:pt x="17" y="74"/>
                                    </a:lnTo>
                                    <a:lnTo>
                                      <a:pt x="14" y="67"/>
                                    </a:lnTo>
                                    <a:lnTo>
                                      <a:pt x="14" y="60"/>
                                    </a:lnTo>
                                    <a:lnTo>
                                      <a:pt x="10" y="46"/>
                                    </a:lnTo>
                                    <a:lnTo>
                                      <a:pt x="7" y="38"/>
                                    </a:lnTo>
                                    <a:lnTo>
                                      <a:pt x="7" y="31"/>
                                    </a:lnTo>
                                    <a:lnTo>
                                      <a:pt x="3" y="28"/>
                                    </a:lnTo>
                                    <a:lnTo>
                                      <a:pt x="3" y="21"/>
                                    </a:lnTo>
                                    <a:lnTo>
                                      <a:pt x="0" y="14"/>
                                    </a:lnTo>
                                    <a:lnTo>
                                      <a:pt x="0" y="7"/>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2055" name="Group 480">
                                <a:extLst>
                                  <a:ext uri="{FF2B5EF4-FFF2-40B4-BE49-F238E27FC236}">
                                    <a16:creationId xmlns:a16="http://schemas.microsoft.com/office/drawing/2014/main" id="{DA76CE06-0DDB-48AC-8507-FAADD0CAD7B2}"/>
                                  </a:ext>
                                </a:extLst>
                              </p:cNvPr>
                              <p:cNvGrpSpPr>
                                <a:grpSpLocks/>
                              </p:cNvGrpSpPr>
                              <p:nvPr/>
                            </p:nvGrpSpPr>
                            <p:grpSpPr bwMode="auto">
                              <a:xfrm>
                                <a:off x="2433" y="10676"/>
                                <a:ext cx="4425" cy="1504"/>
                                <a:chOff x="2433" y="10676"/>
                                <a:chExt cx="4425" cy="1504"/>
                              </a:xfrm>
                            </p:grpSpPr>
                            <p:sp>
                              <p:nvSpPr>
                                <p:cNvPr id="42056" name="Freeform 481">
                                  <a:extLst>
                                    <a:ext uri="{FF2B5EF4-FFF2-40B4-BE49-F238E27FC236}">
                                      <a16:creationId xmlns:a16="http://schemas.microsoft.com/office/drawing/2014/main" id="{10DE069D-6E89-4EA8-80B5-E5864D6EAC9D}"/>
                                    </a:ext>
                                  </a:extLst>
                                </p:cNvPr>
                                <p:cNvSpPr>
                                  <a:spLocks/>
                                </p:cNvSpPr>
                                <p:nvPr/>
                              </p:nvSpPr>
                              <p:spPr bwMode="auto">
                                <a:xfrm>
                                  <a:off x="5658" y="10676"/>
                                  <a:ext cx="608" cy="752"/>
                                </a:xfrm>
                                <a:custGeom>
                                  <a:avLst/>
                                  <a:gdLst>
                                    <a:gd name="T0" fmla="*/ 597 w 608"/>
                                    <a:gd name="T1" fmla="*/ 720 h 752"/>
                                    <a:gd name="T2" fmla="*/ 590 w 608"/>
                                    <a:gd name="T3" fmla="*/ 681 h 752"/>
                                    <a:gd name="T4" fmla="*/ 579 w 608"/>
                                    <a:gd name="T5" fmla="*/ 646 h 752"/>
                                    <a:gd name="T6" fmla="*/ 568 w 608"/>
                                    <a:gd name="T7" fmla="*/ 607 h 752"/>
                                    <a:gd name="T8" fmla="*/ 561 w 608"/>
                                    <a:gd name="T9" fmla="*/ 568 h 752"/>
                                    <a:gd name="T10" fmla="*/ 551 w 608"/>
                                    <a:gd name="T11" fmla="*/ 536 h 752"/>
                                    <a:gd name="T12" fmla="*/ 540 w 608"/>
                                    <a:gd name="T13" fmla="*/ 501 h 752"/>
                                    <a:gd name="T14" fmla="*/ 529 w 608"/>
                                    <a:gd name="T15" fmla="*/ 462 h 752"/>
                                    <a:gd name="T16" fmla="*/ 522 w 608"/>
                                    <a:gd name="T17" fmla="*/ 431 h 752"/>
                                    <a:gd name="T18" fmla="*/ 512 w 608"/>
                                    <a:gd name="T19" fmla="*/ 395 h 752"/>
                                    <a:gd name="T20" fmla="*/ 501 w 608"/>
                                    <a:gd name="T21" fmla="*/ 364 h 752"/>
                                    <a:gd name="T22" fmla="*/ 494 w 608"/>
                                    <a:gd name="T23" fmla="*/ 332 h 752"/>
                                    <a:gd name="T24" fmla="*/ 483 w 608"/>
                                    <a:gd name="T25" fmla="*/ 304 h 752"/>
                                    <a:gd name="T26" fmla="*/ 472 w 608"/>
                                    <a:gd name="T27" fmla="*/ 272 h 752"/>
                                    <a:gd name="T28" fmla="*/ 462 w 608"/>
                                    <a:gd name="T29" fmla="*/ 244 h 752"/>
                                    <a:gd name="T30" fmla="*/ 455 w 608"/>
                                    <a:gd name="T31" fmla="*/ 219 h 752"/>
                                    <a:gd name="T32" fmla="*/ 444 w 608"/>
                                    <a:gd name="T33" fmla="*/ 194 h 752"/>
                                    <a:gd name="T34" fmla="*/ 433 w 608"/>
                                    <a:gd name="T35" fmla="*/ 166 h 752"/>
                                    <a:gd name="T36" fmla="*/ 423 w 608"/>
                                    <a:gd name="T37" fmla="*/ 145 h 752"/>
                                    <a:gd name="T38" fmla="*/ 416 w 608"/>
                                    <a:gd name="T39" fmla="*/ 120 h 752"/>
                                    <a:gd name="T40" fmla="*/ 405 w 608"/>
                                    <a:gd name="T41" fmla="*/ 99 h 752"/>
                                    <a:gd name="T42" fmla="*/ 398 w 608"/>
                                    <a:gd name="T43" fmla="*/ 88 h 752"/>
                                    <a:gd name="T44" fmla="*/ 387 w 608"/>
                                    <a:gd name="T45" fmla="*/ 67 h 752"/>
                                    <a:gd name="T46" fmla="*/ 376 w 608"/>
                                    <a:gd name="T47" fmla="*/ 53 h 752"/>
                                    <a:gd name="T48" fmla="*/ 366 w 608"/>
                                    <a:gd name="T49" fmla="*/ 43 h 752"/>
                                    <a:gd name="T50" fmla="*/ 359 w 608"/>
                                    <a:gd name="T51" fmla="*/ 28 h 752"/>
                                    <a:gd name="T52" fmla="*/ 348 w 608"/>
                                    <a:gd name="T53" fmla="*/ 21 h 752"/>
                                    <a:gd name="T54" fmla="*/ 337 w 608"/>
                                    <a:gd name="T55" fmla="*/ 14 h 752"/>
                                    <a:gd name="T56" fmla="*/ 330 w 608"/>
                                    <a:gd name="T57" fmla="*/ 7 h 752"/>
                                    <a:gd name="T58" fmla="*/ 320 w 608"/>
                                    <a:gd name="T59" fmla="*/ 0 h 752"/>
                                    <a:gd name="T60" fmla="*/ 309 w 608"/>
                                    <a:gd name="T61" fmla="*/ 0 h 752"/>
                                    <a:gd name="T62" fmla="*/ 298 w 608"/>
                                    <a:gd name="T63" fmla="*/ 0 h 752"/>
                                    <a:gd name="T64" fmla="*/ 291 w 608"/>
                                    <a:gd name="T65" fmla="*/ 0 h 752"/>
                                    <a:gd name="T66" fmla="*/ 280 w 608"/>
                                    <a:gd name="T67" fmla="*/ 7 h 752"/>
                                    <a:gd name="T68" fmla="*/ 270 w 608"/>
                                    <a:gd name="T69" fmla="*/ 7 h 752"/>
                                    <a:gd name="T70" fmla="*/ 259 w 608"/>
                                    <a:gd name="T71" fmla="*/ 21 h 752"/>
                                    <a:gd name="T72" fmla="*/ 252 w 608"/>
                                    <a:gd name="T73" fmla="*/ 28 h 752"/>
                                    <a:gd name="T74" fmla="*/ 241 w 608"/>
                                    <a:gd name="T75" fmla="*/ 43 h 752"/>
                                    <a:gd name="T76" fmla="*/ 234 w 608"/>
                                    <a:gd name="T77" fmla="*/ 50 h 752"/>
                                    <a:gd name="T78" fmla="*/ 224 w 608"/>
                                    <a:gd name="T79" fmla="*/ 67 h 752"/>
                                    <a:gd name="T80" fmla="*/ 213 w 608"/>
                                    <a:gd name="T81" fmla="*/ 81 h 752"/>
                                    <a:gd name="T82" fmla="*/ 202 w 608"/>
                                    <a:gd name="T83" fmla="*/ 99 h 752"/>
                                    <a:gd name="T84" fmla="*/ 195 w 608"/>
                                    <a:gd name="T85" fmla="*/ 120 h 752"/>
                                    <a:gd name="T86" fmla="*/ 184 w 608"/>
                                    <a:gd name="T87" fmla="*/ 141 h 752"/>
                                    <a:gd name="T88" fmla="*/ 174 w 608"/>
                                    <a:gd name="T89" fmla="*/ 159 h 752"/>
                                    <a:gd name="T90" fmla="*/ 163 w 608"/>
                                    <a:gd name="T91" fmla="*/ 187 h 752"/>
                                    <a:gd name="T92" fmla="*/ 156 w 608"/>
                                    <a:gd name="T93" fmla="*/ 212 h 752"/>
                                    <a:gd name="T94" fmla="*/ 145 w 608"/>
                                    <a:gd name="T95" fmla="*/ 240 h 752"/>
                                    <a:gd name="T96" fmla="*/ 138 w 608"/>
                                    <a:gd name="T97" fmla="*/ 265 h 752"/>
                                    <a:gd name="T98" fmla="*/ 128 w 608"/>
                                    <a:gd name="T99" fmla="*/ 297 h 752"/>
                                    <a:gd name="T100" fmla="*/ 117 w 608"/>
                                    <a:gd name="T101" fmla="*/ 325 h 752"/>
                                    <a:gd name="T102" fmla="*/ 106 w 608"/>
                                    <a:gd name="T103" fmla="*/ 357 h 752"/>
                                    <a:gd name="T104" fmla="*/ 99 w 608"/>
                                    <a:gd name="T105" fmla="*/ 388 h 752"/>
                                    <a:gd name="T106" fmla="*/ 88 w 608"/>
                                    <a:gd name="T107" fmla="*/ 424 h 752"/>
                                    <a:gd name="T108" fmla="*/ 78 w 608"/>
                                    <a:gd name="T109" fmla="*/ 455 h 752"/>
                                    <a:gd name="T110" fmla="*/ 67 w 608"/>
                                    <a:gd name="T111" fmla="*/ 487 h 752"/>
                                    <a:gd name="T112" fmla="*/ 60 w 608"/>
                                    <a:gd name="T113" fmla="*/ 529 h 752"/>
                                    <a:gd name="T114" fmla="*/ 49 w 608"/>
                                    <a:gd name="T115" fmla="*/ 561 h 752"/>
                                    <a:gd name="T116" fmla="*/ 39 w 608"/>
                                    <a:gd name="T117" fmla="*/ 600 h 752"/>
                                    <a:gd name="T118" fmla="*/ 32 w 608"/>
                                    <a:gd name="T119" fmla="*/ 632 h 752"/>
                                    <a:gd name="T120" fmla="*/ 21 w 608"/>
                                    <a:gd name="T121" fmla="*/ 674 h 752"/>
                                    <a:gd name="T122" fmla="*/ 10 w 608"/>
                                    <a:gd name="T123" fmla="*/ 713 h 752"/>
                                    <a:gd name="T124" fmla="*/ 0 w 608"/>
                                    <a:gd name="T125" fmla="*/ 745 h 7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8"/>
                                    <a:gd name="T190" fmla="*/ 0 h 752"/>
                                    <a:gd name="T191" fmla="*/ 608 w 608"/>
                                    <a:gd name="T192" fmla="*/ 752 h 7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8" h="752">
                                      <a:moveTo>
                                        <a:pt x="608" y="752"/>
                                      </a:moveTo>
                                      <a:lnTo>
                                        <a:pt x="604" y="738"/>
                                      </a:lnTo>
                                      <a:lnTo>
                                        <a:pt x="600" y="731"/>
                                      </a:lnTo>
                                      <a:lnTo>
                                        <a:pt x="600" y="727"/>
                                      </a:lnTo>
                                      <a:lnTo>
                                        <a:pt x="597" y="720"/>
                                      </a:lnTo>
                                      <a:lnTo>
                                        <a:pt x="597" y="713"/>
                                      </a:lnTo>
                                      <a:lnTo>
                                        <a:pt x="593" y="706"/>
                                      </a:lnTo>
                                      <a:lnTo>
                                        <a:pt x="593" y="699"/>
                                      </a:lnTo>
                                      <a:lnTo>
                                        <a:pt x="590" y="685"/>
                                      </a:lnTo>
                                      <a:lnTo>
                                        <a:pt x="590" y="681"/>
                                      </a:lnTo>
                                      <a:lnTo>
                                        <a:pt x="586" y="674"/>
                                      </a:lnTo>
                                      <a:lnTo>
                                        <a:pt x="586" y="667"/>
                                      </a:lnTo>
                                      <a:lnTo>
                                        <a:pt x="583" y="660"/>
                                      </a:lnTo>
                                      <a:lnTo>
                                        <a:pt x="579" y="653"/>
                                      </a:lnTo>
                                      <a:lnTo>
                                        <a:pt x="579" y="646"/>
                                      </a:lnTo>
                                      <a:lnTo>
                                        <a:pt x="576" y="639"/>
                                      </a:lnTo>
                                      <a:lnTo>
                                        <a:pt x="576" y="628"/>
                                      </a:lnTo>
                                      <a:lnTo>
                                        <a:pt x="572" y="621"/>
                                      </a:lnTo>
                                      <a:lnTo>
                                        <a:pt x="572" y="614"/>
                                      </a:lnTo>
                                      <a:lnTo>
                                        <a:pt x="568" y="607"/>
                                      </a:lnTo>
                                      <a:lnTo>
                                        <a:pt x="568" y="600"/>
                                      </a:lnTo>
                                      <a:lnTo>
                                        <a:pt x="565" y="593"/>
                                      </a:lnTo>
                                      <a:lnTo>
                                        <a:pt x="565" y="586"/>
                                      </a:lnTo>
                                      <a:lnTo>
                                        <a:pt x="561" y="582"/>
                                      </a:lnTo>
                                      <a:lnTo>
                                        <a:pt x="561" y="568"/>
                                      </a:lnTo>
                                      <a:lnTo>
                                        <a:pt x="558" y="561"/>
                                      </a:lnTo>
                                      <a:lnTo>
                                        <a:pt x="554" y="554"/>
                                      </a:lnTo>
                                      <a:lnTo>
                                        <a:pt x="554" y="547"/>
                                      </a:lnTo>
                                      <a:lnTo>
                                        <a:pt x="551" y="540"/>
                                      </a:lnTo>
                                      <a:lnTo>
                                        <a:pt x="551" y="536"/>
                                      </a:lnTo>
                                      <a:lnTo>
                                        <a:pt x="547" y="529"/>
                                      </a:lnTo>
                                      <a:lnTo>
                                        <a:pt x="547" y="522"/>
                                      </a:lnTo>
                                      <a:lnTo>
                                        <a:pt x="544" y="515"/>
                                      </a:lnTo>
                                      <a:lnTo>
                                        <a:pt x="544" y="508"/>
                                      </a:lnTo>
                                      <a:lnTo>
                                        <a:pt x="540" y="501"/>
                                      </a:lnTo>
                                      <a:lnTo>
                                        <a:pt x="540" y="494"/>
                                      </a:lnTo>
                                      <a:lnTo>
                                        <a:pt x="536" y="484"/>
                                      </a:lnTo>
                                      <a:lnTo>
                                        <a:pt x="533" y="476"/>
                                      </a:lnTo>
                                      <a:lnTo>
                                        <a:pt x="533" y="469"/>
                                      </a:lnTo>
                                      <a:lnTo>
                                        <a:pt x="529" y="462"/>
                                      </a:lnTo>
                                      <a:lnTo>
                                        <a:pt x="529" y="455"/>
                                      </a:lnTo>
                                      <a:lnTo>
                                        <a:pt x="526" y="448"/>
                                      </a:lnTo>
                                      <a:lnTo>
                                        <a:pt x="526" y="441"/>
                                      </a:lnTo>
                                      <a:lnTo>
                                        <a:pt x="522" y="438"/>
                                      </a:lnTo>
                                      <a:lnTo>
                                        <a:pt x="522" y="431"/>
                                      </a:lnTo>
                                      <a:lnTo>
                                        <a:pt x="519" y="424"/>
                                      </a:lnTo>
                                      <a:lnTo>
                                        <a:pt x="519" y="416"/>
                                      </a:lnTo>
                                      <a:lnTo>
                                        <a:pt x="515" y="409"/>
                                      </a:lnTo>
                                      <a:lnTo>
                                        <a:pt x="515" y="402"/>
                                      </a:lnTo>
                                      <a:lnTo>
                                        <a:pt x="512" y="395"/>
                                      </a:lnTo>
                                      <a:lnTo>
                                        <a:pt x="508" y="388"/>
                                      </a:lnTo>
                                      <a:lnTo>
                                        <a:pt x="508" y="385"/>
                                      </a:lnTo>
                                      <a:lnTo>
                                        <a:pt x="504" y="378"/>
                                      </a:lnTo>
                                      <a:lnTo>
                                        <a:pt x="504" y="371"/>
                                      </a:lnTo>
                                      <a:lnTo>
                                        <a:pt x="501" y="364"/>
                                      </a:lnTo>
                                      <a:lnTo>
                                        <a:pt x="501" y="357"/>
                                      </a:lnTo>
                                      <a:lnTo>
                                        <a:pt x="497" y="349"/>
                                      </a:lnTo>
                                      <a:lnTo>
                                        <a:pt x="494" y="342"/>
                                      </a:lnTo>
                                      <a:lnTo>
                                        <a:pt x="494" y="339"/>
                                      </a:lnTo>
                                      <a:lnTo>
                                        <a:pt x="494" y="332"/>
                                      </a:lnTo>
                                      <a:lnTo>
                                        <a:pt x="490" y="325"/>
                                      </a:lnTo>
                                      <a:lnTo>
                                        <a:pt x="490" y="318"/>
                                      </a:lnTo>
                                      <a:lnTo>
                                        <a:pt x="487" y="311"/>
                                      </a:lnTo>
                                      <a:lnTo>
                                        <a:pt x="483" y="311"/>
                                      </a:lnTo>
                                      <a:lnTo>
                                        <a:pt x="483" y="304"/>
                                      </a:lnTo>
                                      <a:lnTo>
                                        <a:pt x="480" y="297"/>
                                      </a:lnTo>
                                      <a:lnTo>
                                        <a:pt x="480" y="293"/>
                                      </a:lnTo>
                                      <a:lnTo>
                                        <a:pt x="476" y="286"/>
                                      </a:lnTo>
                                      <a:lnTo>
                                        <a:pt x="476" y="279"/>
                                      </a:lnTo>
                                      <a:lnTo>
                                        <a:pt x="472" y="272"/>
                                      </a:lnTo>
                                      <a:lnTo>
                                        <a:pt x="472" y="265"/>
                                      </a:lnTo>
                                      <a:lnTo>
                                        <a:pt x="469" y="258"/>
                                      </a:lnTo>
                                      <a:lnTo>
                                        <a:pt x="465" y="251"/>
                                      </a:lnTo>
                                      <a:lnTo>
                                        <a:pt x="462" y="244"/>
                                      </a:lnTo>
                                      <a:lnTo>
                                        <a:pt x="462" y="240"/>
                                      </a:lnTo>
                                      <a:lnTo>
                                        <a:pt x="458" y="233"/>
                                      </a:lnTo>
                                      <a:lnTo>
                                        <a:pt x="458" y="226"/>
                                      </a:lnTo>
                                      <a:lnTo>
                                        <a:pt x="455" y="226"/>
                                      </a:lnTo>
                                      <a:lnTo>
                                        <a:pt x="455" y="219"/>
                                      </a:lnTo>
                                      <a:lnTo>
                                        <a:pt x="451" y="212"/>
                                      </a:lnTo>
                                      <a:lnTo>
                                        <a:pt x="451" y="205"/>
                                      </a:lnTo>
                                      <a:lnTo>
                                        <a:pt x="448" y="198"/>
                                      </a:lnTo>
                                      <a:lnTo>
                                        <a:pt x="444" y="194"/>
                                      </a:lnTo>
                                      <a:lnTo>
                                        <a:pt x="444" y="187"/>
                                      </a:lnTo>
                                      <a:lnTo>
                                        <a:pt x="440" y="180"/>
                                      </a:lnTo>
                                      <a:lnTo>
                                        <a:pt x="437" y="180"/>
                                      </a:lnTo>
                                      <a:lnTo>
                                        <a:pt x="437" y="173"/>
                                      </a:lnTo>
                                      <a:lnTo>
                                        <a:pt x="433" y="166"/>
                                      </a:lnTo>
                                      <a:lnTo>
                                        <a:pt x="433" y="159"/>
                                      </a:lnTo>
                                      <a:lnTo>
                                        <a:pt x="430" y="159"/>
                                      </a:lnTo>
                                      <a:lnTo>
                                        <a:pt x="430" y="152"/>
                                      </a:lnTo>
                                      <a:lnTo>
                                        <a:pt x="426" y="145"/>
                                      </a:lnTo>
                                      <a:lnTo>
                                        <a:pt x="423" y="145"/>
                                      </a:lnTo>
                                      <a:lnTo>
                                        <a:pt x="423" y="141"/>
                                      </a:lnTo>
                                      <a:lnTo>
                                        <a:pt x="423" y="134"/>
                                      </a:lnTo>
                                      <a:lnTo>
                                        <a:pt x="419" y="134"/>
                                      </a:lnTo>
                                      <a:lnTo>
                                        <a:pt x="416" y="127"/>
                                      </a:lnTo>
                                      <a:lnTo>
                                        <a:pt x="416" y="120"/>
                                      </a:lnTo>
                                      <a:lnTo>
                                        <a:pt x="412" y="120"/>
                                      </a:lnTo>
                                      <a:lnTo>
                                        <a:pt x="412" y="113"/>
                                      </a:lnTo>
                                      <a:lnTo>
                                        <a:pt x="408" y="113"/>
                                      </a:lnTo>
                                      <a:lnTo>
                                        <a:pt x="408" y="106"/>
                                      </a:lnTo>
                                      <a:lnTo>
                                        <a:pt x="405" y="99"/>
                                      </a:lnTo>
                                      <a:lnTo>
                                        <a:pt x="401" y="95"/>
                                      </a:lnTo>
                                      <a:lnTo>
                                        <a:pt x="398" y="88"/>
                                      </a:lnTo>
                                      <a:lnTo>
                                        <a:pt x="394" y="81"/>
                                      </a:lnTo>
                                      <a:lnTo>
                                        <a:pt x="391" y="81"/>
                                      </a:lnTo>
                                      <a:lnTo>
                                        <a:pt x="391" y="74"/>
                                      </a:lnTo>
                                      <a:lnTo>
                                        <a:pt x="387" y="74"/>
                                      </a:lnTo>
                                      <a:lnTo>
                                        <a:pt x="387" y="67"/>
                                      </a:lnTo>
                                      <a:lnTo>
                                        <a:pt x="384" y="67"/>
                                      </a:lnTo>
                                      <a:lnTo>
                                        <a:pt x="384" y="60"/>
                                      </a:lnTo>
                                      <a:lnTo>
                                        <a:pt x="380" y="60"/>
                                      </a:lnTo>
                                      <a:lnTo>
                                        <a:pt x="376" y="53"/>
                                      </a:lnTo>
                                      <a:lnTo>
                                        <a:pt x="373" y="50"/>
                                      </a:lnTo>
                                      <a:lnTo>
                                        <a:pt x="369" y="43"/>
                                      </a:lnTo>
                                      <a:lnTo>
                                        <a:pt x="366" y="43"/>
                                      </a:lnTo>
                                      <a:lnTo>
                                        <a:pt x="362" y="35"/>
                                      </a:lnTo>
                                      <a:lnTo>
                                        <a:pt x="359" y="35"/>
                                      </a:lnTo>
                                      <a:lnTo>
                                        <a:pt x="359" y="28"/>
                                      </a:lnTo>
                                      <a:lnTo>
                                        <a:pt x="355" y="28"/>
                                      </a:lnTo>
                                      <a:lnTo>
                                        <a:pt x="352" y="28"/>
                                      </a:lnTo>
                                      <a:lnTo>
                                        <a:pt x="352" y="21"/>
                                      </a:lnTo>
                                      <a:lnTo>
                                        <a:pt x="348" y="21"/>
                                      </a:lnTo>
                                      <a:lnTo>
                                        <a:pt x="344" y="21"/>
                                      </a:lnTo>
                                      <a:lnTo>
                                        <a:pt x="344" y="14"/>
                                      </a:lnTo>
                                      <a:lnTo>
                                        <a:pt x="341" y="14"/>
                                      </a:lnTo>
                                      <a:lnTo>
                                        <a:pt x="337" y="14"/>
                                      </a:lnTo>
                                      <a:lnTo>
                                        <a:pt x="337" y="7"/>
                                      </a:lnTo>
                                      <a:lnTo>
                                        <a:pt x="334" y="7"/>
                                      </a:lnTo>
                                      <a:lnTo>
                                        <a:pt x="330" y="7"/>
                                      </a:lnTo>
                                      <a:lnTo>
                                        <a:pt x="327" y="7"/>
                                      </a:lnTo>
                                      <a:lnTo>
                                        <a:pt x="323" y="0"/>
                                      </a:lnTo>
                                      <a:lnTo>
                                        <a:pt x="320" y="0"/>
                                      </a:lnTo>
                                      <a:lnTo>
                                        <a:pt x="316" y="0"/>
                                      </a:lnTo>
                                      <a:lnTo>
                                        <a:pt x="312" y="0"/>
                                      </a:lnTo>
                                      <a:lnTo>
                                        <a:pt x="309" y="0"/>
                                      </a:lnTo>
                                      <a:lnTo>
                                        <a:pt x="305" y="0"/>
                                      </a:lnTo>
                                      <a:lnTo>
                                        <a:pt x="302" y="0"/>
                                      </a:lnTo>
                                      <a:lnTo>
                                        <a:pt x="298" y="0"/>
                                      </a:lnTo>
                                      <a:lnTo>
                                        <a:pt x="295" y="0"/>
                                      </a:lnTo>
                                      <a:lnTo>
                                        <a:pt x="291" y="0"/>
                                      </a:lnTo>
                                      <a:lnTo>
                                        <a:pt x="288" y="0"/>
                                      </a:lnTo>
                                      <a:lnTo>
                                        <a:pt x="284" y="0"/>
                                      </a:lnTo>
                                      <a:lnTo>
                                        <a:pt x="280" y="7"/>
                                      </a:lnTo>
                                      <a:lnTo>
                                        <a:pt x="277" y="7"/>
                                      </a:lnTo>
                                      <a:lnTo>
                                        <a:pt x="273" y="7"/>
                                      </a:lnTo>
                                      <a:lnTo>
                                        <a:pt x="270" y="7"/>
                                      </a:lnTo>
                                      <a:lnTo>
                                        <a:pt x="270" y="14"/>
                                      </a:lnTo>
                                      <a:lnTo>
                                        <a:pt x="266" y="14"/>
                                      </a:lnTo>
                                      <a:lnTo>
                                        <a:pt x="263" y="14"/>
                                      </a:lnTo>
                                      <a:lnTo>
                                        <a:pt x="259" y="21"/>
                                      </a:lnTo>
                                      <a:lnTo>
                                        <a:pt x="256" y="21"/>
                                      </a:lnTo>
                                      <a:lnTo>
                                        <a:pt x="256" y="28"/>
                                      </a:lnTo>
                                      <a:lnTo>
                                        <a:pt x="252" y="28"/>
                                      </a:lnTo>
                                      <a:lnTo>
                                        <a:pt x="248" y="28"/>
                                      </a:lnTo>
                                      <a:lnTo>
                                        <a:pt x="248" y="35"/>
                                      </a:lnTo>
                                      <a:lnTo>
                                        <a:pt x="245" y="35"/>
                                      </a:lnTo>
                                      <a:lnTo>
                                        <a:pt x="241" y="43"/>
                                      </a:lnTo>
                                      <a:lnTo>
                                        <a:pt x="238" y="43"/>
                                      </a:lnTo>
                                      <a:lnTo>
                                        <a:pt x="234" y="50"/>
                                      </a:lnTo>
                                      <a:lnTo>
                                        <a:pt x="231" y="53"/>
                                      </a:lnTo>
                                      <a:lnTo>
                                        <a:pt x="227" y="53"/>
                                      </a:lnTo>
                                      <a:lnTo>
                                        <a:pt x="227" y="60"/>
                                      </a:lnTo>
                                      <a:lnTo>
                                        <a:pt x="224" y="60"/>
                                      </a:lnTo>
                                      <a:lnTo>
                                        <a:pt x="224" y="67"/>
                                      </a:lnTo>
                                      <a:lnTo>
                                        <a:pt x="220" y="67"/>
                                      </a:lnTo>
                                      <a:lnTo>
                                        <a:pt x="220" y="74"/>
                                      </a:lnTo>
                                      <a:lnTo>
                                        <a:pt x="216" y="74"/>
                                      </a:lnTo>
                                      <a:lnTo>
                                        <a:pt x="216" y="81"/>
                                      </a:lnTo>
                                      <a:lnTo>
                                        <a:pt x="213" y="81"/>
                                      </a:lnTo>
                                      <a:lnTo>
                                        <a:pt x="209" y="88"/>
                                      </a:lnTo>
                                      <a:lnTo>
                                        <a:pt x="209" y="95"/>
                                      </a:lnTo>
                                      <a:lnTo>
                                        <a:pt x="206" y="95"/>
                                      </a:lnTo>
                                      <a:lnTo>
                                        <a:pt x="202" y="99"/>
                                      </a:lnTo>
                                      <a:lnTo>
                                        <a:pt x="199" y="106"/>
                                      </a:lnTo>
                                      <a:lnTo>
                                        <a:pt x="199" y="113"/>
                                      </a:lnTo>
                                      <a:lnTo>
                                        <a:pt x="195" y="113"/>
                                      </a:lnTo>
                                      <a:lnTo>
                                        <a:pt x="195" y="120"/>
                                      </a:lnTo>
                                      <a:lnTo>
                                        <a:pt x="192" y="120"/>
                                      </a:lnTo>
                                      <a:lnTo>
                                        <a:pt x="188" y="127"/>
                                      </a:lnTo>
                                      <a:lnTo>
                                        <a:pt x="188" y="134"/>
                                      </a:lnTo>
                                      <a:lnTo>
                                        <a:pt x="184" y="141"/>
                                      </a:lnTo>
                                      <a:lnTo>
                                        <a:pt x="181" y="145"/>
                                      </a:lnTo>
                                      <a:lnTo>
                                        <a:pt x="177" y="152"/>
                                      </a:lnTo>
                                      <a:lnTo>
                                        <a:pt x="177" y="159"/>
                                      </a:lnTo>
                                      <a:lnTo>
                                        <a:pt x="174" y="159"/>
                                      </a:lnTo>
                                      <a:lnTo>
                                        <a:pt x="174" y="166"/>
                                      </a:lnTo>
                                      <a:lnTo>
                                        <a:pt x="170" y="173"/>
                                      </a:lnTo>
                                      <a:lnTo>
                                        <a:pt x="170" y="180"/>
                                      </a:lnTo>
                                      <a:lnTo>
                                        <a:pt x="167" y="180"/>
                                      </a:lnTo>
                                      <a:lnTo>
                                        <a:pt x="163" y="187"/>
                                      </a:lnTo>
                                      <a:lnTo>
                                        <a:pt x="163" y="194"/>
                                      </a:lnTo>
                                      <a:lnTo>
                                        <a:pt x="160" y="198"/>
                                      </a:lnTo>
                                      <a:lnTo>
                                        <a:pt x="156" y="205"/>
                                      </a:lnTo>
                                      <a:lnTo>
                                        <a:pt x="156" y="212"/>
                                      </a:lnTo>
                                      <a:lnTo>
                                        <a:pt x="152" y="219"/>
                                      </a:lnTo>
                                      <a:lnTo>
                                        <a:pt x="149" y="226"/>
                                      </a:lnTo>
                                      <a:lnTo>
                                        <a:pt x="149" y="233"/>
                                      </a:lnTo>
                                      <a:lnTo>
                                        <a:pt x="145" y="240"/>
                                      </a:lnTo>
                                      <a:lnTo>
                                        <a:pt x="142" y="244"/>
                                      </a:lnTo>
                                      <a:lnTo>
                                        <a:pt x="142" y="251"/>
                                      </a:lnTo>
                                      <a:lnTo>
                                        <a:pt x="138" y="251"/>
                                      </a:lnTo>
                                      <a:lnTo>
                                        <a:pt x="138" y="258"/>
                                      </a:lnTo>
                                      <a:lnTo>
                                        <a:pt x="138" y="265"/>
                                      </a:lnTo>
                                      <a:lnTo>
                                        <a:pt x="135" y="272"/>
                                      </a:lnTo>
                                      <a:lnTo>
                                        <a:pt x="131" y="279"/>
                                      </a:lnTo>
                                      <a:lnTo>
                                        <a:pt x="131" y="286"/>
                                      </a:lnTo>
                                      <a:lnTo>
                                        <a:pt x="128" y="293"/>
                                      </a:lnTo>
                                      <a:lnTo>
                                        <a:pt x="128" y="297"/>
                                      </a:lnTo>
                                      <a:lnTo>
                                        <a:pt x="124" y="297"/>
                                      </a:lnTo>
                                      <a:lnTo>
                                        <a:pt x="124" y="304"/>
                                      </a:lnTo>
                                      <a:lnTo>
                                        <a:pt x="120" y="311"/>
                                      </a:lnTo>
                                      <a:lnTo>
                                        <a:pt x="117" y="318"/>
                                      </a:lnTo>
                                      <a:lnTo>
                                        <a:pt x="117" y="325"/>
                                      </a:lnTo>
                                      <a:lnTo>
                                        <a:pt x="117" y="332"/>
                                      </a:lnTo>
                                      <a:lnTo>
                                        <a:pt x="113" y="339"/>
                                      </a:lnTo>
                                      <a:lnTo>
                                        <a:pt x="110" y="342"/>
                                      </a:lnTo>
                                      <a:lnTo>
                                        <a:pt x="110" y="349"/>
                                      </a:lnTo>
                                      <a:lnTo>
                                        <a:pt x="106" y="357"/>
                                      </a:lnTo>
                                      <a:lnTo>
                                        <a:pt x="106" y="364"/>
                                      </a:lnTo>
                                      <a:lnTo>
                                        <a:pt x="103" y="371"/>
                                      </a:lnTo>
                                      <a:lnTo>
                                        <a:pt x="103" y="378"/>
                                      </a:lnTo>
                                      <a:lnTo>
                                        <a:pt x="99" y="385"/>
                                      </a:lnTo>
                                      <a:lnTo>
                                        <a:pt x="99" y="388"/>
                                      </a:lnTo>
                                      <a:lnTo>
                                        <a:pt x="96" y="395"/>
                                      </a:lnTo>
                                      <a:lnTo>
                                        <a:pt x="92" y="402"/>
                                      </a:lnTo>
                                      <a:lnTo>
                                        <a:pt x="92" y="409"/>
                                      </a:lnTo>
                                      <a:lnTo>
                                        <a:pt x="92" y="416"/>
                                      </a:lnTo>
                                      <a:lnTo>
                                        <a:pt x="88" y="424"/>
                                      </a:lnTo>
                                      <a:lnTo>
                                        <a:pt x="85" y="431"/>
                                      </a:lnTo>
                                      <a:lnTo>
                                        <a:pt x="85" y="438"/>
                                      </a:lnTo>
                                      <a:lnTo>
                                        <a:pt x="81" y="441"/>
                                      </a:lnTo>
                                      <a:lnTo>
                                        <a:pt x="81" y="448"/>
                                      </a:lnTo>
                                      <a:lnTo>
                                        <a:pt x="78" y="455"/>
                                      </a:lnTo>
                                      <a:lnTo>
                                        <a:pt x="78" y="462"/>
                                      </a:lnTo>
                                      <a:lnTo>
                                        <a:pt x="74" y="469"/>
                                      </a:lnTo>
                                      <a:lnTo>
                                        <a:pt x="71" y="476"/>
                                      </a:lnTo>
                                      <a:lnTo>
                                        <a:pt x="71" y="484"/>
                                      </a:lnTo>
                                      <a:lnTo>
                                        <a:pt x="67" y="487"/>
                                      </a:lnTo>
                                      <a:lnTo>
                                        <a:pt x="67" y="494"/>
                                      </a:lnTo>
                                      <a:lnTo>
                                        <a:pt x="67" y="501"/>
                                      </a:lnTo>
                                      <a:lnTo>
                                        <a:pt x="64" y="515"/>
                                      </a:lnTo>
                                      <a:lnTo>
                                        <a:pt x="60" y="522"/>
                                      </a:lnTo>
                                      <a:lnTo>
                                        <a:pt x="60" y="529"/>
                                      </a:lnTo>
                                      <a:lnTo>
                                        <a:pt x="56" y="536"/>
                                      </a:lnTo>
                                      <a:lnTo>
                                        <a:pt x="56" y="540"/>
                                      </a:lnTo>
                                      <a:lnTo>
                                        <a:pt x="53" y="547"/>
                                      </a:lnTo>
                                      <a:lnTo>
                                        <a:pt x="53" y="554"/>
                                      </a:lnTo>
                                      <a:lnTo>
                                        <a:pt x="49" y="561"/>
                                      </a:lnTo>
                                      <a:lnTo>
                                        <a:pt x="46" y="568"/>
                                      </a:lnTo>
                                      <a:lnTo>
                                        <a:pt x="46" y="575"/>
                                      </a:lnTo>
                                      <a:lnTo>
                                        <a:pt x="46" y="586"/>
                                      </a:lnTo>
                                      <a:lnTo>
                                        <a:pt x="42" y="593"/>
                                      </a:lnTo>
                                      <a:lnTo>
                                        <a:pt x="39" y="600"/>
                                      </a:lnTo>
                                      <a:lnTo>
                                        <a:pt x="39" y="607"/>
                                      </a:lnTo>
                                      <a:lnTo>
                                        <a:pt x="35" y="614"/>
                                      </a:lnTo>
                                      <a:lnTo>
                                        <a:pt x="35" y="621"/>
                                      </a:lnTo>
                                      <a:lnTo>
                                        <a:pt x="32" y="628"/>
                                      </a:lnTo>
                                      <a:lnTo>
                                        <a:pt x="32" y="632"/>
                                      </a:lnTo>
                                      <a:lnTo>
                                        <a:pt x="28" y="639"/>
                                      </a:lnTo>
                                      <a:lnTo>
                                        <a:pt x="28" y="653"/>
                                      </a:lnTo>
                                      <a:lnTo>
                                        <a:pt x="24" y="660"/>
                                      </a:lnTo>
                                      <a:lnTo>
                                        <a:pt x="21" y="667"/>
                                      </a:lnTo>
                                      <a:lnTo>
                                        <a:pt x="21" y="674"/>
                                      </a:lnTo>
                                      <a:lnTo>
                                        <a:pt x="21" y="681"/>
                                      </a:lnTo>
                                      <a:lnTo>
                                        <a:pt x="17" y="685"/>
                                      </a:lnTo>
                                      <a:lnTo>
                                        <a:pt x="14" y="692"/>
                                      </a:lnTo>
                                      <a:lnTo>
                                        <a:pt x="14" y="706"/>
                                      </a:lnTo>
                                      <a:lnTo>
                                        <a:pt x="10" y="713"/>
                                      </a:lnTo>
                                      <a:lnTo>
                                        <a:pt x="10" y="720"/>
                                      </a:lnTo>
                                      <a:lnTo>
                                        <a:pt x="7" y="727"/>
                                      </a:lnTo>
                                      <a:lnTo>
                                        <a:pt x="7" y="731"/>
                                      </a:lnTo>
                                      <a:lnTo>
                                        <a:pt x="3" y="738"/>
                                      </a:lnTo>
                                      <a:lnTo>
                                        <a:pt x="0" y="745"/>
                                      </a:lnTo>
                                    </a:path>
                                  </a:pathLst>
                                </a:custGeom>
                                <a:noFill/>
                                <a:ln w="889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2057" name="Group 482">
                                  <a:extLst>
                                    <a:ext uri="{FF2B5EF4-FFF2-40B4-BE49-F238E27FC236}">
                                      <a16:creationId xmlns:a16="http://schemas.microsoft.com/office/drawing/2014/main" id="{68B1ACB2-5BAD-44C3-AA4B-119014E53FBB}"/>
                                    </a:ext>
                                  </a:extLst>
                                </p:cNvPr>
                                <p:cNvGrpSpPr>
                                  <a:grpSpLocks/>
                                </p:cNvGrpSpPr>
                                <p:nvPr/>
                              </p:nvGrpSpPr>
                              <p:grpSpPr bwMode="auto">
                                <a:xfrm>
                                  <a:off x="2433" y="10676"/>
                                  <a:ext cx="4419" cy="1503"/>
                                  <a:chOff x="2433" y="10676"/>
                                  <a:chExt cx="4419" cy="1503"/>
                                </a:xfrm>
                              </p:grpSpPr>
                              <p:sp>
                                <p:nvSpPr>
                                  <p:cNvPr id="42059" name="Freeform 483">
                                    <a:extLst>
                                      <a:ext uri="{FF2B5EF4-FFF2-40B4-BE49-F238E27FC236}">
                                        <a16:creationId xmlns:a16="http://schemas.microsoft.com/office/drawing/2014/main" id="{EE2A2C61-1AB1-4776-82B1-2112A28BFF71}"/>
                                      </a:ext>
                                    </a:extLst>
                                  </p:cNvPr>
                                  <p:cNvSpPr>
                                    <a:spLocks/>
                                  </p:cNvSpPr>
                                  <p:nvPr/>
                                </p:nvSpPr>
                                <p:spPr bwMode="auto">
                                  <a:xfrm>
                                    <a:off x="4246" y="11428"/>
                                    <a:ext cx="605" cy="751"/>
                                  </a:xfrm>
                                  <a:custGeom>
                                    <a:avLst/>
                                    <a:gdLst>
                                      <a:gd name="T0" fmla="*/ 597 w 605"/>
                                      <a:gd name="T1" fmla="*/ 31 h 751"/>
                                      <a:gd name="T2" fmla="*/ 587 w 605"/>
                                      <a:gd name="T3" fmla="*/ 74 h 751"/>
                                      <a:gd name="T4" fmla="*/ 576 w 605"/>
                                      <a:gd name="T5" fmla="*/ 106 h 751"/>
                                      <a:gd name="T6" fmla="*/ 569 w 605"/>
                                      <a:gd name="T7" fmla="*/ 144 h 751"/>
                                      <a:gd name="T8" fmla="*/ 558 w 605"/>
                                      <a:gd name="T9" fmla="*/ 183 h 751"/>
                                      <a:gd name="T10" fmla="*/ 548 w 605"/>
                                      <a:gd name="T11" fmla="*/ 218 h 751"/>
                                      <a:gd name="T12" fmla="*/ 537 w 605"/>
                                      <a:gd name="T13" fmla="*/ 250 h 751"/>
                                      <a:gd name="T14" fmla="*/ 530 w 605"/>
                                      <a:gd name="T15" fmla="*/ 289 h 751"/>
                                      <a:gd name="T16" fmla="*/ 519 w 605"/>
                                      <a:gd name="T17" fmla="*/ 321 h 751"/>
                                      <a:gd name="T18" fmla="*/ 509 w 605"/>
                                      <a:gd name="T19" fmla="*/ 356 h 751"/>
                                      <a:gd name="T20" fmla="*/ 501 w 605"/>
                                      <a:gd name="T21" fmla="*/ 388 h 751"/>
                                      <a:gd name="T22" fmla="*/ 491 w 605"/>
                                      <a:gd name="T23" fmla="*/ 420 h 751"/>
                                      <a:gd name="T24" fmla="*/ 480 w 605"/>
                                      <a:gd name="T25" fmla="*/ 448 h 751"/>
                                      <a:gd name="T26" fmla="*/ 473 w 605"/>
                                      <a:gd name="T27" fmla="*/ 480 h 751"/>
                                      <a:gd name="T28" fmla="*/ 462 w 605"/>
                                      <a:gd name="T29" fmla="*/ 508 h 751"/>
                                      <a:gd name="T30" fmla="*/ 452 w 605"/>
                                      <a:gd name="T31" fmla="*/ 532 h 751"/>
                                      <a:gd name="T32" fmla="*/ 441 w 605"/>
                                      <a:gd name="T33" fmla="*/ 561 h 751"/>
                                      <a:gd name="T34" fmla="*/ 434 w 605"/>
                                      <a:gd name="T35" fmla="*/ 585 h 751"/>
                                      <a:gd name="T36" fmla="*/ 423 w 605"/>
                                      <a:gd name="T37" fmla="*/ 607 h 751"/>
                                      <a:gd name="T38" fmla="*/ 416 w 605"/>
                                      <a:gd name="T39" fmla="*/ 631 h 751"/>
                                      <a:gd name="T40" fmla="*/ 405 w 605"/>
                                      <a:gd name="T41" fmla="*/ 652 h 751"/>
                                      <a:gd name="T42" fmla="*/ 395 w 605"/>
                                      <a:gd name="T43" fmla="*/ 663 h 751"/>
                                      <a:gd name="T44" fmla="*/ 384 w 605"/>
                                      <a:gd name="T45" fmla="*/ 684 h 751"/>
                                      <a:gd name="T46" fmla="*/ 377 w 605"/>
                                      <a:gd name="T47" fmla="*/ 698 h 751"/>
                                      <a:gd name="T48" fmla="*/ 366 w 605"/>
                                      <a:gd name="T49" fmla="*/ 709 h 751"/>
                                      <a:gd name="T50" fmla="*/ 356 w 605"/>
                                      <a:gd name="T51" fmla="*/ 723 h 751"/>
                                      <a:gd name="T52" fmla="*/ 345 w 605"/>
                                      <a:gd name="T53" fmla="*/ 730 h 751"/>
                                      <a:gd name="T54" fmla="*/ 338 w 605"/>
                                      <a:gd name="T55" fmla="*/ 737 h 751"/>
                                      <a:gd name="T56" fmla="*/ 327 w 605"/>
                                      <a:gd name="T57" fmla="*/ 744 h 751"/>
                                      <a:gd name="T58" fmla="*/ 317 w 605"/>
                                      <a:gd name="T59" fmla="*/ 751 h 751"/>
                                      <a:gd name="T60" fmla="*/ 309 w 605"/>
                                      <a:gd name="T61" fmla="*/ 751 h 751"/>
                                      <a:gd name="T62" fmla="*/ 299 w 605"/>
                                      <a:gd name="T63" fmla="*/ 751 h 751"/>
                                      <a:gd name="T64" fmla="*/ 288 w 605"/>
                                      <a:gd name="T65" fmla="*/ 751 h 751"/>
                                      <a:gd name="T66" fmla="*/ 277 w 605"/>
                                      <a:gd name="T67" fmla="*/ 744 h 751"/>
                                      <a:gd name="T68" fmla="*/ 270 w 605"/>
                                      <a:gd name="T69" fmla="*/ 744 h 751"/>
                                      <a:gd name="T70" fmla="*/ 260 w 605"/>
                                      <a:gd name="T71" fmla="*/ 730 h 751"/>
                                      <a:gd name="T72" fmla="*/ 249 w 605"/>
                                      <a:gd name="T73" fmla="*/ 723 h 751"/>
                                      <a:gd name="T74" fmla="*/ 242 w 605"/>
                                      <a:gd name="T75" fmla="*/ 709 h 751"/>
                                      <a:gd name="T76" fmla="*/ 231 w 605"/>
                                      <a:gd name="T77" fmla="*/ 705 h 751"/>
                                      <a:gd name="T78" fmla="*/ 221 w 605"/>
                                      <a:gd name="T79" fmla="*/ 684 h 751"/>
                                      <a:gd name="T80" fmla="*/ 213 w 605"/>
                                      <a:gd name="T81" fmla="*/ 670 h 751"/>
                                      <a:gd name="T82" fmla="*/ 203 w 605"/>
                                      <a:gd name="T83" fmla="*/ 652 h 751"/>
                                      <a:gd name="T84" fmla="*/ 192 w 605"/>
                                      <a:gd name="T85" fmla="*/ 631 h 751"/>
                                      <a:gd name="T86" fmla="*/ 181 w 605"/>
                                      <a:gd name="T87" fmla="*/ 610 h 751"/>
                                      <a:gd name="T88" fmla="*/ 174 w 605"/>
                                      <a:gd name="T89" fmla="*/ 592 h 751"/>
                                      <a:gd name="T90" fmla="*/ 164 w 605"/>
                                      <a:gd name="T91" fmla="*/ 564 h 751"/>
                                      <a:gd name="T92" fmla="*/ 153 w 605"/>
                                      <a:gd name="T93" fmla="*/ 539 h 751"/>
                                      <a:gd name="T94" fmla="*/ 146 w 605"/>
                                      <a:gd name="T95" fmla="*/ 515 h 751"/>
                                      <a:gd name="T96" fmla="*/ 135 w 605"/>
                                      <a:gd name="T97" fmla="*/ 487 h 751"/>
                                      <a:gd name="T98" fmla="*/ 125 w 605"/>
                                      <a:gd name="T99" fmla="*/ 455 h 751"/>
                                      <a:gd name="T100" fmla="*/ 114 w 605"/>
                                      <a:gd name="T101" fmla="*/ 427 h 751"/>
                                      <a:gd name="T102" fmla="*/ 107 w 605"/>
                                      <a:gd name="T103" fmla="*/ 395 h 751"/>
                                      <a:gd name="T104" fmla="*/ 96 w 605"/>
                                      <a:gd name="T105" fmla="*/ 363 h 751"/>
                                      <a:gd name="T106" fmla="*/ 85 w 605"/>
                                      <a:gd name="T107" fmla="*/ 328 h 751"/>
                                      <a:gd name="T108" fmla="*/ 75 w 605"/>
                                      <a:gd name="T109" fmla="*/ 296 h 751"/>
                                      <a:gd name="T110" fmla="*/ 68 w 605"/>
                                      <a:gd name="T111" fmla="*/ 264 h 751"/>
                                      <a:gd name="T112" fmla="*/ 57 w 605"/>
                                      <a:gd name="T113" fmla="*/ 222 h 751"/>
                                      <a:gd name="T114" fmla="*/ 50 w 605"/>
                                      <a:gd name="T115" fmla="*/ 190 h 751"/>
                                      <a:gd name="T116" fmla="*/ 39 w 605"/>
                                      <a:gd name="T117" fmla="*/ 151 h 751"/>
                                      <a:gd name="T118" fmla="*/ 29 w 605"/>
                                      <a:gd name="T119" fmla="*/ 120 h 751"/>
                                      <a:gd name="T120" fmla="*/ 18 w 605"/>
                                      <a:gd name="T121" fmla="*/ 77 h 751"/>
                                      <a:gd name="T122" fmla="*/ 11 w 605"/>
                                      <a:gd name="T123" fmla="*/ 38 h 751"/>
                                      <a:gd name="T124" fmla="*/ 0 w 605"/>
                                      <a:gd name="T125" fmla="*/ 7 h 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5"/>
                                      <a:gd name="T190" fmla="*/ 0 h 751"/>
                                      <a:gd name="T191" fmla="*/ 605 w 605"/>
                                      <a:gd name="T192" fmla="*/ 751 h 75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5" h="751">
                                        <a:moveTo>
                                          <a:pt x="605" y="0"/>
                                        </a:moveTo>
                                        <a:lnTo>
                                          <a:pt x="605" y="14"/>
                                        </a:lnTo>
                                        <a:lnTo>
                                          <a:pt x="601" y="21"/>
                                        </a:lnTo>
                                        <a:lnTo>
                                          <a:pt x="597" y="28"/>
                                        </a:lnTo>
                                        <a:lnTo>
                                          <a:pt x="597" y="31"/>
                                        </a:lnTo>
                                        <a:lnTo>
                                          <a:pt x="594" y="38"/>
                                        </a:lnTo>
                                        <a:lnTo>
                                          <a:pt x="594" y="46"/>
                                        </a:lnTo>
                                        <a:lnTo>
                                          <a:pt x="590" y="53"/>
                                        </a:lnTo>
                                        <a:lnTo>
                                          <a:pt x="590" y="67"/>
                                        </a:lnTo>
                                        <a:lnTo>
                                          <a:pt x="587" y="74"/>
                                        </a:lnTo>
                                        <a:lnTo>
                                          <a:pt x="583" y="77"/>
                                        </a:lnTo>
                                        <a:lnTo>
                                          <a:pt x="583" y="84"/>
                                        </a:lnTo>
                                        <a:lnTo>
                                          <a:pt x="580" y="91"/>
                                        </a:lnTo>
                                        <a:lnTo>
                                          <a:pt x="580" y="98"/>
                                        </a:lnTo>
                                        <a:lnTo>
                                          <a:pt x="576" y="106"/>
                                        </a:lnTo>
                                        <a:lnTo>
                                          <a:pt x="576" y="113"/>
                                        </a:lnTo>
                                        <a:lnTo>
                                          <a:pt x="573" y="123"/>
                                        </a:lnTo>
                                        <a:lnTo>
                                          <a:pt x="573" y="130"/>
                                        </a:lnTo>
                                        <a:lnTo>
                                          <a:pt x="569" y="137"/>
                                        </a:lnTo>
                                        <a:lnTo>
                                          <a:pt x="569" y="144"/>
                                        </a:lnTo>
                                        <a:lnTo>
                                          <a:pt x="565" y="151"/>
                                        </a:lnTo>
                                        <a:lnTo>
                                          <a:pt x="565" y="158"/>
                                        </a:lnTo>
                                        <a:lnTo>
                                          <a:pt x="562" y="166"/>
                                        </a:lnTo>
                                        <a:lnTo>
                                          <a:pt x="558" y="173"/>
                                        </a:lnTo>
                                        <a:lnTo>
                                          <a:pt x="558" y="183"/>
                                        </a:lnTo>
                                        <a:lnTo>
                                          <a:pt x="558" y="190"/>
                                        </a:lnTo>
                                        <a:lnTo>
                                          <a:pt x="555" y="197"/>
                                        </a:lnTo>
                                        <a:lnTo>
                                          <a:pt x="551" y="204"/>
                                        </a:lnTo>
                                        <a:lnTo>
                                          <a:pt x="551" y="211"/>
                                        </a:lnTo>
                                        <a:lnTo>
                                          <a:pt x="548" y="218"/>
                                        </a:lnTo>
                                        <a:lnTo>
                                          <a:pt x="548" y="222"/>
                                        </a:lnTo>
                                        <a:lnTo>
                                          <a:pt x="544" y="229"/>
                                        </a:lnTo>
                                        <a:lnTo>
                                          <a:pt x="544" y="236"/>
                                        </a:lnTo>
                                        <a:lnTo>
                                          <a:pt x="541" y="243"/>
                                        </a:lnTo>
                                        <a:lnTo>
                                          <a:pt x="537" y="250"/>
                                        </a:lnTo>
                                        <a:lnTo>
                                          <a:pt x="537" y="257"/>
                                        </a:lnTo>
                                        <a:lnTo>
                                          <a:pt x="533" y="271"/>
                                        </a:lnTo>
                                        <a:lnTo>
                                          <a:pt x="533" y="275"/>
                                        </a:lnTo>
                                        <a:lnTo>
                                          <a:pt x="533" y="282"/>
                                        </a:lnTo>
                                        <a:lnTo>
                                          <a:pt x="530" y="289"/>
                                        </a:lnTo>
                                        <a:lnTo>
                                          <a:pt x="526" y="296"/>
                                        </a:lnTo>
                                        <a:lnTo>
                                          <a:pt x="526" y="303"/>
                                        </a:lnTo>
                                        <a:lnTo>
                                          <a:pt x="523" y="310"/>
                                        </a:lnTo>
                                        <a:lnTo>
                                          <a:pt x="523" y="317"/>
                                        </a:lnTo>
                                        <a:lnTo>
                                          <a:pt x="519" y="321"/>
                                        </a:lnTo>
                                        <a:lnTo>
                                          <a:pt x="519" y="328"/>
                                        </a:lnTo>
                                        <a:lnTo>
                                          <a:pt x="516" y="335"/>
                                        </a:lnTo>
                                        <a:lnTo>
                                          <a:pt x="512" y="342"/>
                                        </a:lnTo>
                                        <a:lnTo>
                                          <a:pt x="512" y="349"/>
                                        </a:lnTo>
                                        <a:lnTo>
                                          <a:pt x="509" y="356"/>
                                        </a:lnTo>
                                        <a:lnTo>
                                          <a:pt x="509" y="363"/>
                                        </a:lnTo>
                                        <a:lnTo>
                                          <a:pt x="505" y="367"/>
                                        </a:lnTo>
                                        <a:lnTo>
                                          <a:pt x="505" y="374"/>
                                        </a:lnTo>
                                        <a:lnTo>
                                          <a:pt x="501" y="381"/>
                                        </a:lnTo>
                                        <a:lnTo>
                                          <a:pt x="501" y="388"/>
                                        </a:lnTo>
                                        <a:lnTo>
                                          <a:pt x="498" y="395"/>
                                        </a:lnTo>
                                        <a:lnTo>
                                          <a:pt x="498" y="402"/>
                                        </a:lnTo>
                                        <a:lnTo>
                                          <a:pt x="494" y="409"/>
                                        </a:lnTo>
                                        <a:lnTo>
                                          <a:pt x="494" y="416"/>
                                        </a:lnTo>
                                        <a:lnTo>
                                          <a:pt x="491" y="420"/>
                                        </a:lnTo>
                                        <a:lnTo>
                                          <a:pt x="487" y="427"/>
                                        </a:lnTo>
                                        <a:lnTo>
                                          <a:pt x="487" y="434"/>
                                        </a:lnTo>
                                        <a:lnTo>
                                          <a:pt x="487" y="441"/>
                                        </a:lnTo>
                                        <a:lnTo>
                                          <a:pt x="484" y="441"/>
                                        </a:lnTo>
                                        <a:lnTo>
                                          <a:pt x="480" y="448"/>
                                        </a:lnTo>
                                        <a:lnTo>
                                          <a:pt x="480" y="455"/>
                                        </a:lnTo>
                                        <a:lnTo>
                                          <a:pt x="477" y="462"/>
                                        </a:lnTo>
                                        <a:lnTo>
                                          <a:pt x="477" y="465"/>
                                        </a:lnTo>
                                        <a:lnTo>
                                          <a:pt x="473" y="472"/>
                                        </a:lnTo>
                                        <a:lnTo>
                                          <a:pt x="473" y="480"/>
                                        </a:lnTo>
                                        <a:lnTo>
                                          <a:pt x="469" y="487"/>
                                        </a:lnTo>
                                        <a:lnTo>
                                          <a:pt x="466" y="494"/>
                                        </a:lnTo>
                                        <a:lnTo>
                                          <a:pt x="462" y="501"/>
                                        </a:lnTo>
                                        <a:lnTo>
                                          <a:pt x="462" y="508"/>
                                        </a:lnTo>
                                        <a:lnTo>
                                          <a:pt x="459" y="515"/>
                                        </a:lnTo>
                                        <a:lnTo>
                                          <a:pt x="459" y="518"/>
                                        </a:lnTo>
                                        <a:lnTo>
                                          <a:pt x="455" y="525"/>
                                        </a:lnTo>
                                        <a:lnTo>
                                          <a:pt x="452" y="532"/>
                                        </a:lnTo>
                                        <a:lnTo>
                                          <a:pt x="452" y="539"/>
                                        </a:lnTo>
                                        <a:lnTo>
                                          <a:pt x="448" y="547"/>
                                        </a:lnTo>
                                        <a:lnTo>
                                          <a:pt x="448" y="554"/>
                                        </a:lnTo>
                                        <a:lnTo>
                                          <a:pt x="445" y="554"/>
                                        </a:lnTo>
                                        <a:lnTo>
                                          <a:pt x="441" y="561"/>
                                        </a:lnTo>
                                        <a:lnTo>
                                          <a:pt x="441" y="564"/>
                                        </a:lnTo>
                                        <a:lnTo>
                                          <a:pt x="437" y="571"/>
                                        </a:lnTo>
                                        <a:lnTo>
                                          <a:pt x="434" y="578"/>
                                        </a:lnTo>
                                        <a:lnTo>
                                          <a:pt x="434" y="585"/>
                                        </a:lnTo>
                                        <a:lnTo>
                                          <a:pt x="430" y="592"/>
                                        </a:lnTo>
                                        <a:lnTo>
                                          <a:pt x="427" y="599"/>
                                        </a:lnTo>
                                        <a:lnTo>
                                          <a:pt x="427" y="607"/>
                                        </a:lnTo>
                                        <a:lnTo>
                                          <a:pt x="423" y="607"/>
                                        </a:lnTo>
                                        <a:lnTo>
                                          <a:pt x="420" y="610"/>
                                        </a:lnTo>
                                        <a:lnTo>
                                          <a:pt x="420" y="617"/>
                                        </a:lnTo>
                                        <a:lnTo>
                                          <a:pt x="416" y="617"/>
                                        </a:lnTo>
                                        <a:lnTo>
                                          <a:pt x="416" y="624"/>
                                        </a:lnTo>
                                        <a:lnTo>
                                          <a:pt x="416" y="631"/>
                                        </a:lnTo>
                                        <a:lnTo>
                                          <a:pt x="413" y="631"/>
                                        </a:lnTo>
                                        <a:lnTo>
                                          <a:pt x="409" y="638"/>
                                        </a:lnTo>
                                        <a:lnTo>
                                          <a:pt x="405" y="645"/>
                                        </a:lnTo>
                                        <a:lnTo>
                                          <a:pt x="405" y="652"/>
                                        </a:lnTo>
                                        <a:lnTo>
                                          <a:pt x="402" y="652"/>
                                        </a:lnTo>
                                        <a:lnTo>
                                          <a:pt x="402" y="659"/>
                                        </a:lnTo>
                                        <a:lnTo>
                                          <a:pt x="398" y="659"/>
                                        </a:lnTo>
                                        <a:lnTo>
                                          <a:pt x="395" y="663"/>
                                        </a:lnTo>
                                        <a:lnTo>
                                          <a:pt x="391" y="670"/>
                                        </a:lnTo>
                                        <a:lnTo>
                                          <a:pt x="388" y="677"/>
                                        </a:lnTo>
                                        <a:lnTo>
                                          <a:pt x="384" y="684"/>
                                        </a:lnTo>
                                        <a:lnTo>
                                          <a:pt x="381" y="684"/>
                                        </a:lnTo>
                                        <a:lnTo>
                                          <a:pt x="381" y="691"/>
                                        </a:lnTo>
                                        <a:lnTo>
                                          <a:pt x="377" y="698"/>
                                        </a:lnTo>
                                        <a:lnTo>
                                          <a:pt x="373" y="698"/>
                                        </a:lnTo>
                                        <a:lnTo>
                                          <a:pt x="370" y="705"/>
                                        </a:lnTo>
                                        <a:lnTo>
                                          <a:pt x="366" y="709"/>
                                        </a:lnTo>
                                        <a:lnTo>
                                          <a:pt x="363" y="709"/>
                                        </a:lnTo>
                                        <a:lnTo>
                                          <a:pt x="363" y="716"/>
                                        </a:lnTo>
                                        <a:lnTo>
                                          <a:pt x="359" y="716"/>
                                        </a:lnTo>
                                        <a:lnTo>
                                          <a:pt x="356" y="723"/>
                                        </a:lnTo>
                                        <a:lnTo>
                                          <a:pt x="352" y="723"/>
                                        </a:lnTo>
                                        <a:lnTo>
                                          <a:pt x="349" y="730"/>
                                        </a:lnTo>
                                        <a:lnTo>
                                          <a:pt x="345" y="730"/>
                                        </a:lnTo>
                                        <a:lnTo>
                                          <a:pt x="345" y="737"/>
                                        </a:lnTo>
                                        <a:lnTo>
                                          <a:pt x="341" y="737"/>
                                        </a:lnTo>
                                        <a:lnTo>
                                          <a:pt x="338" y="737"/>
                                        </a:lnTo>
                                        <a:lnTo>
                                          <a:pt x="334" y="744"/>
                                        </a:lnTo>
                                        <a:lnTo>
                                          <a:pt x="331" y="744"/>
                                        </a:lnTo>
                                        <a:lnTo>
                                          <a:pt x="327" y="744"/>
                                        </a:lnTo>
                                        <a:lnTo>
                                          <a:pt x="324" y="744"/>
                                        </a:lnTo>
                                        <a:lnTo>
                                          <a:pt x="320" y="751"/>
                                        </a:lnTo>
                                        <a:lnTo>
                                          <a:pt x="317" y="751"/>
                                        </a:lnTo>
                                        <a:lnTo>
                                          <a:pt x="313" y="751"/>
                                        </a:lnTo>
                                        <a:lnTo>
                                          <a:pt x="309" y="751"/>
                                        </a:lnTo>
                                        <a:lnTo>
                                          <a:pt x="306" y="751"/>
                                        </a:lnTo>
                                        <a:lnTo>
                                          <a:pt x="302" y="751"/>
                                        </a:lnTo>
                                        <a:lnTo>
                                          <a:pt x="299" y="751"/>
                                        </a:lnTo>
                                        <a:lnTo>
                                          <a:pt x="295" y="751"/>
                                        </a:lnTo>
                                        <a:lnTo>
                                          <a:pt x="292" y="751"/>
                                        </a:lnTo>
                                        <a:lnTo>
                                          <a:pt x="288" y="751"/>
                                        </a:lnTo>
                                        <a:lnTo>
                                          <a:pt x="285" y="751"/>
                                        </a:lnTo>
                                        <a:lnTo>
                                          <a:pt x="281" y="744"/>
                                        </a:lnTo>
                                        <a:lnTo>
                                          <a:pt x="277" y="744"/>
                                        </a:lnTo>
                                        <a:lnTo>
                                          <a:pt x="274" y="744"/>
                                        </a:lnTo>
                                        <a:lnTo>
                                          <a:pt x="270" y="744"/>
                                        </a:lnTo>
                                        <a:lnTo>
                                          <a:pt x="267" y="737"/>
                                        </a:lnTo>
                                        <a:lnTo>
                                          <a:pt x="263" y="737"/>
                                        </a:lnTo>
                                        <a:lnTo>
                                          <a:pt x="260" y="730"/>
                                        </a:lnTo>
                                        <a:lnTo>
                                          <a:pt x="256" y="730"/>
                                        </a:lnTo>
                                        <a:lnTo>
                                          <a:pt x="253" y="730"/>
                                        </a:lnTo>
                                        <a:lnTo>
                                          <a:pt x="253" y="723"/>
                                        </a:lnTo>
                                        <a:lnTo>
                                          <a:pt x="249" y="723"/>
                                        </a:lnTo>
                                        <a:lnTo>
                                          <a:pt x="245" y="716"/>
                                        </a:lnTo>
                                        <a:lnTo>
                                          <a:pt x="242" y="716"/>
                                        </a:lnTo>
                                        <a:lnTo>
                                          <a:pt x="242" y="709"/>
                                        </a:lnTo>
                                        <a:lnTo>
                                          <a:pt x="238" y="709"/>
                                        </a:lnTo>
                                        <a:lnTo>
                                          <a:pt x="235" y="705"/>
                                        </a:lnTo>
                                        <a:lnTo>
                                          <a:pt x="231" y="705"/>
                                        </a:lnTo>
                                        <a:lnTo>
                                          <a:pt x="228" y="698"/>
                                        </a:lnTo>
                                        <a:lnTo>
                                          <a:pt x="224" y="691"/>
                                        </a:lnTo>
                                        <a:lnTo>
                                          <a:pt x="221" y="684"/>
                                        </a:lnTo>
                                        <a:lnTo>
                                          <a:pt x="217" y="677"/>
                                        </a:lnTo>
                                        <a:lnTo>
                                          <a:pt x="213" y="670"/>
                                        </a:lnTo>
                                        <a:lnTo>
                                          <a:pt x="210" y="663"/>
                                        </a:lnTo>
                                        <a:lnTo>
                                          <a:pt x="206" y="663"/>
                                        </a:lnTo>
                                        <a:lnTo>
                                          <a:pt x="206" y="659"/>
                                        </a:lnTo>
                                        <a:lnTo>
                                          <a:pt x="203" y="659"/>
                                        </a:lnTo>
                                        <a:lnTo>
                                          <a:pt x="203" y="652"/>
                                        </a:lnTo>
                                        <a:lnTo>
                                          <a:pt x="199" y="652"/>
                                        </a:lnTo>
                                        <a:lnTo>
                                          <a:pt x="199" y="645"/>
                                        </a:lnTo>
                                        <a:lnTo>
                                          <a:pt x="196" y="638"/>
                                        </a:lnTo>
                                        <a:lnTo>
                                          <a:pt x="192" y="638"/>
                                        </a:lnTo>
                                        <a:lnTo>
                                          <a:pt x="192" y="631"/>
                                        </a:lnTo>
                                        <a:lnTo>
                                          <a:pt x="189" y="624"/>
                                        </a:lnTo>
                                        <a:lnTo>
                                          <a:pt x="189" y="617"/>
                                        </a:lnTo>
                                        <a:lnTo>
                                          <a:pt x="185" y="617"/>
                                        </a:lnTo>
                                        <a:lnTo>
                                          <a:pt x="181" y="610"/>
                                        </a:lnTo>
                                        <a:lnTo>
                                          <a:pt x="181" y="607"/>
                                        </a:lnTo>
                                        <a:lnTo>
                                          <a:pt x="178" y="607"/>
                                        </a:lnTo>
                                        <a:lnTo>
                                          <a:pt x="178" y="599"/>
                                        </a:lnTo>
                                        <a:lnTo>
                                          <a:pt x="174" y="592"/>
                                        </a:lnTo>
                                        <a:lnTo>
                                          <a:pt x="171" y="585"/>
                                        </a:lnTo>
                                        <a:lnTo>
                                          <a:pt x="171" y="578"/>
                                        </a:lnTo>
                                        <a:lnTo>
                                          <a:pt x="167" y="571"/>
                                        </a:lnTo>
                                        <a:lnTo>
                                          <a:pt x="164" y="564"/>
                                        </a:lnTo>
                                        <a:lnTo>
                                          <a:pt x="160" y="561"/>
                                        </a:lnTo>
                                        <a:lnTo>
                                          <a:pt x="157" y="554"/>
                                        </a:lnTo>
                                        <a:lnTo>
                                          <a:pt x="157" y="547"/>
                                        </a:lnTo>
                                        <a:lnTo>
                                          <a:pt x="153" y="539"/>
                                        </a:lnTo>
                                        <a:lnTo>
                                          <a:pt x="153" y="532"/>
                                        </a:lnTo>
                                        <a:lnTo>
                                          <a:pt x="149" y="532"/>
                                        </a:lnTo>
                                        <a:lnTo>
                                          <a:pt x="149" y="525"/>
                                        </a:lnTo>
                                        <a:lnTo>
                                          <a:pt x="146" y="518"/>
                                        </a:lnTo>
                                        <a:lnTo>
                                          <a:pt x="146" y="515"/>
                                        </a:lnTo>
                                        <a:lnTo>
                                          <a:pt x="142" y="508"/>
                                        </a:lnTo>
                                        <a:lnTo>
                                          <a:pt x="142" y="501"/>
                                        </a:lnTo>
                                        <a:lnTo>
                                          <a:pt x="139" y="501"/>
                                        </a:lnTo>
                                        <a:lnTo>
                                          <a:pt x="135" y="494"/>
                                        </a:lnTo>
                                        <a:lnTo>
                                          <a:pt x="135" y="487"/>
                                        </a:lnTo>
                                        <a:lnTo>
                                          <a:pt x="132" y="480"/>
                                        </a:lnTo>
                                        <a:lnTo>
                                          <a:pt x="132" y="472"/>
                                        </a:lnTo>
                                        <a:lnTo>
                                          <a:pt x="128" y="465"/>
                                        </a:lnTo>
                                        <a:lnTo>
                                          <a:pt x="128" y="462"/>
                                        </a:lnTo>
                                        <a:lnTo>
                                          <a:pt x="125" y="455"/>
                                        </a:lnTo>
                                        <a:lnTo>
                                          <a:pt x="121" y="455"/>
                                        </a:lnTo>
                                        <a:lnTo>
                                          <a:pt x="121" y="448"/>
                                        </a:lnTo>
                                        <a:lnTo>
                                          <a:pt x="121" y="441"/>
                                        </a:lnTo>
                                        <a:lnTo>
                                          <a:pt x="117" y="434"/>
                                        </a:lnTo>
                                        <a:lnTo>
                                          <a:pt x="114" y="427"/>
                                        </a:lnTo>
                                        <a:lnTo>
                                          <a:pt x="114" y="420"/>
                                        </a:lnTo>
                                        <a:lnTo>
                                          <a:pt x="110" y="416"/>
                                        </a:lnTo>
                                        <a:lnTo>
                                          <a:pt x="110" y="409"/>
                                        </a:lnTo>
                                        <a:lnTo>
                                          <a:pt x="107" y="402"/>
                                        </a:lnTo>
                                        <a:lnTo>
                                          <a:pt x="107" y="395"/>
                                        </a:lnTo>
                                        <a:lnTo>
                                          <a:pt x="103" y="388"/>
                                        </a:lnTo>
                                        <a:lnTo>
                                          <a:pt x="103" y="381"/>
                                        </a:lnTo>
                                        <a:lnTo>
                                          <a:pt x="100" y="374"/>
                                        </a:lnTo>
                                        <a:lnTo>
                                          <a:pt x="100" y="367"/>
                                        </a:lnTo>
                                        <a:lnTo>
                                          <a:pt x="96" y="363"/>
                                        </a:lnTo>
                                        <a:lnTo>
                                          <a:pt x="96" y="356"/>
                                        </a:lnTo>
                                        <a:lnTo>
                                          <a:pt x="93" y="349"/>
                                        </a:lnTo>
                                        <a:lnTo>
                                          <a:pt x="89" y="342"/>
                                        </a:lnTo>
                                        <a:lnTo>
                                          <a:pt x="89" y="335"/>
                                        </a:lnTo>
                                        <a:lnTo>
                                          <a:pt x="85" y="328"/>
                                        </a:lnTo>
                                        <a:lnTo>
                                          <a:pt x="85" y="321"/>
                                        </a:lnTo>
                                        <a:lnTo>
                                          <a:pt x="82" y="317"/>
                                        </a:lnTo>
                                        <a:lnTo>
                                          <a:pt x="82" y="310"/>
                                        </a:lnTo>
                                        <a:lnTo>
                                          <a:pt x="78" y="303"/>
                                        </a:lnTo>
                                        <a:lnTo>
                                          <a:pt x="75" y="296"/>
                                        </a:lnTo>
                                        <a:lnTo>
                                          <a:pt x="75" y="289"/>
                                        </a:lnTo>
                                        <a:lnTo>
                                          <a:pt x="75" y="282"/>
                                        </a:lnTo>
                                        <a:lnTo>
                                          <a:pt x="71" y="275"/>
                                        </a:lnTo>
                                        <a:lnTo>
                                          <a:pt x="71" y="271"/>
                                        </a:lnTo>
                                        <a:lnTo>
                                          <a:pt x="68" y="264"/>
                                        </a:lnTo>
                                        <a:lnTo>
                                          <a:pt x="64" y="257"/>
                                        </a:lnTo>
                                        <a:lnTo>
                                          <a:pt x="64" y="250"/>
                                        </a:lnTo>
                                        <a:lnTo>
                                          <a:pt x="61" y="236"/>
                                        </a:lnTo>
                                        <a:lnTo>
                                          <a:pt x="61" y="229"/>
                                        </a:lnTo>
                                        <a:lnTo>
                                          <a:pt x="57" y="222"/>
                                        </a:lnTo>
                                        <a:lnTo>
                                          <a:pt x="57" y="218"/>
                                        </a:lnTo>
                                        <a:lnTo>
                                          <a:pt x="53" y="211"/>
                                        </a:lnTo>
                                        <a:lnTo>
                                          <a:pt x="50" y="204"/>
                                        </a:lnTo>
                                        <a:lnTo>
                                          <a:pt x="50" y="197"/>
                                        </a:lnTo>
                                        <a:lnTo>
                                          <a:pt x="50" y="190"/>
                                        </a:lnTo>
                                        <a:lnTo>
                                          <a:pt x="46" y="183"/>
                                        </a:lnTo>
                                        <a:lnTo>
                                          <a:pt x="43" y="176"/>
                                        </a:lnTo>
                                        <a:lnTo>
                                          <a:pt x="43" y="166"/>
                                        </a:lnTo>
                                        <a:lnTo>
                                          <a:pt x="39" y="158"/>
                                        </a:lnTo>
                                        <a:lnTo>
                                          <a:pt x="39" y="151"/>
                                        </a:lnTo>
                                        <a:lnTo>
                                          <a:pt x="36" y="144"/>
                                        </a:lnTo>
                                        <a:lnTo>
                                          <a:pt x="36" y="137"/>
                                        </a:lnTo>
                                        <a:lnTo>
                                          <a:pt x="32" y="130"/>
                                        </a:lnTo>
                                        <a:lnTo>
                                          <a:pt x="32" y="123"/>
                                        </a:lnTo>
                                        <a:lnTo>
                                          <a:pt x="29" y="120"/>
                                        </a:lnTo>
                                        <a:lnTo>
                                          <a:pt x="29" y="113"/>
                                        </a:lnTo>
                                        <a:lnTo>
                                          <a:pt x="25" y="98"/>
                                        </a:lnTo>
                                        <a:lnTo>
                                          <a:pt x="25" y="91"/>
                                        </a:lnTo>
                                        <a:lnTo>
                                          <a:pt x="21" y="84"/>
                                        </a:lnTo>
                                        <a:lnTo>
                                          <a:pt x="18" y="77"/>
                                        </a:lnTo>
                                        <a:lnTo>
                                          <a:pt x="18" y="74"/>
                                        </a:lnTo>
                                        <a:lnTo>
                                          <a:pt x="14" y="67"/>
                                        </a:lnTo>
                                        <a:lnTo>
                                          <a:pt x="14" y="60"/>
                                        </a:lnTo>
                                        <a:lnTo>
                                          <a:pt x="11" y="46"/>
                                        </a:lnTo>
                                        <a:lnTo>
                                          <a:pt x="11" y="38"/>
                                        </a:lnTo>
                                        <a:lnTo>
                                          <a:pt x="7" y="31"/>
                                        </a:lnTo>
                                        <a:lnTo>
                                          <a:pt x="4" y="28"/>
                                        </a:lnTo>
                                        <a:lnTo>
                                          <a:pt x="4" y="21"/>
                                        </a:lnTo>
                                        <a:lnTo>
                                          <a:pt x="4" y="14"/>
                                        </a:lnTo>
                                        <a:lnTo>
                                          <a:pt x="0" y="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0" name="Freeform 484">
                                    <a:extLst>
                                      <a:ext uri="{FF2B5EF4-FFF2-40B4-BE49-F238E27FC236}">
                                        <a16:creationId xmlns:a16="http://schemas.microsoft.com/office/drawing/2014/main" id="{25C8D64A-F7E5-490A-9600-BBC91205A982}"/>
                                      </a:ext>
                                    </a:extLst>
                                  </p:cNvPr>
                                  <p:cNvSpPr>
                                    <a:spLocks/>
                                  </p:cNvSpPr>
                                  <p:nvPr/>
                                </p:nvSpPr>
                                <p:spPr bwMode="auto">
                                  <a:xfrm>
                                    <a:off x="5455" y="11428"/>
                                    <a:ext cx="604" cy="751"/>
                                  </a:xfrm>
                                  <a:custGeom>
                                    <a:avLst/>
                                    <a:gdLst>
                                      <a:gd name="T0" fmla="*/ 597 w 604"/>
                                      <a:gd name="T1" fmla="*/ 31 h 751"/>
                                      <a:gd name="T2" fmla="*/ 587 w 604"/>
                                      <a:gd name="T3" fmla="*/ 74 h 751"/>
                                      <a:gd name="T4" fmla="*/ 579 w 604"/>
                                      <a:gd name="T5" fmla="*/ 106 h 751"/>
                                      <a:gd name="T6" fmla="*/ 569 w 604"/>
                                      <a:gd name="T7" fmla="*/ 144 h 751"/>
                                      <a:gd name="T8" fmla="*/ 558 w 604"/>
                                      <a:gd name="T9" fmla="*/ 183 h 751"/>
                                      <a:gd name="T10" fmla="*/ 547 w 604"/>
                                      <a:gd name="T11" fmla="*/ 218 h 751"/>
                                      <a:gd name="T12" fmla="*/ 540 w 604"/>
                                      <a:gd name="T13" fmla="*/ 250 h 751"/>
                                      <a:gd name="T14" fmla="*/ 530 w 604"/>
                                      <a:gd name="T15" fmla="*/ 289 h 751"/>
                                      <a:gd name="T16" fmla="*/ 519 w 604"/>
                                      <a:gd name="T17" fmla="*/ 321 h 751"/>
                                      <a:gd name="T18" fmla="*/ 508 w 604"/>
                                      <a:gd name="T19" fmla="*/ 356 h 751"/>
                                      <a:gd name="T20" fmla="*/ 501 w 604"/>
                                      <a:gd name="T21" fmla="*/ 388 h 751"/>
                                      <a:gd name="T22" fmla="*/ 491 w 604"/>
                                      <a:gd name="T23" fmla="*/ 420 h 751"/>
                                      <a:gd name="T24" fmla="*/ 483 w 604"/>
                                      <a:gd name="T25" fmla="*/ 448 h 751"/>
                                      <a:gd name="T26" fmla="*/ 473 w 604"/>
                                      <a:gd name="T27" fmla="*/ 480 h 751"/>
                                      <a:gd name="T28" fmla="*/ 462 w 604"/>
                                      <a:gd name="T29" fmla="*/ 508 h 751"/>
                                      <a:gd name="T30" fmla="*/ 451 w 604"/>
                                      <a:gd name="T31" fmla="*/ 532 h 751"/>
                                      <a:gd name="T32" fmla="*/ 444 w 604"/>
                                      <a:gd name="T33" fmla="*/ 561 h 751"/>
                                      <a:gd name="T34" fmla="*/ 434 w 604"/>
                                      <a:gd name="T35" fmla="*/ 585 h 751"/>
                                      <a:gd name="T36" fmla="*/ 423 w 604"/>
                                      <a:gd name="T37" fmla="*/ 607 h 751"/>
                                      <a:gd name="T38" fmla="*/ 416 w 604"/>
                                      <a:gd name="T39" fmla="*/ 631 h 751"/>
                                      <a:gd name="T40" fmla="*/ 405 w 604"/>
                                      <a:gd name="T41" fmla="*/ 652 h 751"/>
                                      <a:gd name="T42" fmla="*/ 395 w 604"/>
                                      <a:gd name="T43" fmla="*/ 663 h 751"/>
                                      <a:gd name="T44" fmla="*/ 384 w 604"/>
                                      <a:gd name="T45" fmla="*/ 684 h 751"/>
                                      <a:gd name="T46" fmla="*/ 377 w 604"/>
                                      <a:gd name="T47" fmla="*/ 698 h 751"/>
                                      <a:gd name="T48" fmla="*/ 366 w 604"/>
                                      <a:gd name="T49" fmla="*/ 709 h 751"/>
                                      <a:gd name="T50" fmla="*/ 355 w 604"/>
                                      <a:gd name="T51" fmla="*/ 723 h 751"/>
                                      <a:gd name="T52" fmla="*/ 345 w 604"/>
                                      <a:gd name="T53" fmla="*/ 730 h 751"/>
                                      <a:gd name="T54" fmla="*/ 338 w 604"/>
                                      <a:gd name="T55" fmla="*/ 737 h 751"/>
                                      <a:gd name="T56" fmla="*/ 327 w 604"/>
                                      <a:gd name="T57" fmla="*/ 744 h 751"/>
                                      <a:gd name="T58" fmla="*/ 320 w 604"/>
                                      <a:gd name="T59" fmla="*/ 751 h 751"/>
                                      <a:gd name="T60" fmla="*/ 309 w 604"/>
                                      <a:gd name="T61" fmla="*/ 751 h 751"/>
                                      <a:gd name="T62" fmla="*/ 299 w 604"/>
                                      <a:gd name="T63" fmla="*/ 751 h 751"/>
                                      <a:gd name="T64" fmla="*/ 288 w 604"/>
                                      <a:gd name="T65" fmla="*/ 751 h 751"/>
                                      <a:gd name="T66" fmla="*/ 281 w 604"/>
                                      <a:gd name="T67" fmla="*/ 744 h 751"/>
                                      <a:gd name="T68" fmla="*/ 270 w 604"/>
                                      <a:gd name="T69" fmla="*/ 744 h 751"/>
                                      <a:gd name="T70" fmla="*/ 259 w 604"/>
                                      <a:gd name="T71" fmla="*/ 730 h 751"/>
                                      <a:gd name="T72" fmla="*/ 249 w 604"/>
                                      <a:gd name="T73" fmla="*/ 723 h 751"/>
                                      <a:gd name="T74" fmla="*/ 242 w 604"/>
                                      <a:gd name="T75" fmla="*/ 709 h 751"/>
                                      <a:gd name="T76" fmla="*/ 231 w 604"/>
                                      <a:gd name="T77" fmla="*/ 705 h 751"/>
                                      <a:gd name="T78" fmla="*/ 220 w 604"/>
                                      <a:gd name="T79" fmla="*/ 684 h 751"/>
                                      <a:gd name="T80" fmla="*/ 213 w 604"/>
                                      <a:gd name="T81" fmla="*/ 670 h 751"/>
                                      <a:gd name="T82" fmla="*/ 203 w 604"/>
                                      <a:gd name="T83" fmla="*/ 652 h 751"/>
                                      <a:gd name="T84" fmla="*/ 192 w 604"/>
                                      <a:gd name="T85" fmla="*/ 631 h 751"/>
                                      <a:gd name="T86" fmla="*/ 181 w 604"/>
                                      <a:gd name="T87" fmla="*/ 610 h 751"/>
                                      <a:gd name="T88" fmla="*/ 174 w 604"/>
                                      <a:gd name="T89" fmla="*/ 592 h 751"/>
                                      <a:gd name="T90" fmla="*/ 163 w 604"/>
                                      <a:gd name="T91" fmla="*/ 564 h 751"/>
                                      <a:gd name="T92" fmla="*/ 153 w 604"/>
                                      <a:gd name="T93" fmla="*/ 539 h 751"/>
                                      <a:gd name="T94" fmla="*/ 146 w 604"/>
                                      <a:gd name="T95" fmla="*/ 515 h 751"/>
                                      <a:gd name="T96" fmla="*/ 135 w 604"/>
                                      <a:gd name="T97" fmla="*/ 487 h 751"/>
                                      <a:gd name="T98" fmla="*/ 124 w 604"/>
                                      <a:gd name="T99" fmla="*/ 455 h 751"/>
                                      <a:gd name="T100" fmla="*/ 117 w 604"/>
                                      <a:gd name="T101" fmla="*/ 427 h 751"/>
                                      <a:gd name="T102" fmla="*/ 107 w 604"/>
                                      <a:gd name="T103" fmla="*/ 395 h 751"/>
                                      <a:gd name="T104" fmla="*/ 96 w 604"/>
                                      <a:gd name="T105" fmla="*/ 363 h 751"/>
                                      <a:gd name="T106" fmla="*/ 85 w 604"/>
                                      <a:gd name="T107" fmla="*/ 328 h 751"/>
                                      <a:gd name="T108" fmla="*/ 78 w 604"/>
                                      <a:gd name="T109" fmla="*/ 296 h 751"/>
                                      <a:gd name="T110" fmla="*/ 67 w 604"/>
                                      <a:gd name="T111" fmla="*/ 264 h 751"/>
                                      <a:gd name="T112" fmla="*/ 60 w 604"/>
                                      <a:gd name="T113" fmla="*/ 222 h 751"/>
                                      <a:gd name="T114" fmla="*/ 50 w 604"/>
                                      <a:gd name="T115" fmla="*/ 190 h 751"/>
                                      <a:gd name="T116" fmla="*/ 39 w 604"/>
                                      <a:gd name="T117" fmla="*/ 151 h 751"/>
                                      <a:gd name="T118" fmla="*/ 28 w 604"/>
                                      <a:gd name="T119" fmla="*/ 120 h 751"/>
                                      <a:gd name="T120" fmla="*/ 21 w 604"/>
                                      <a:gd name="T121" fmla="*/ 77 h 751"/>
                                      <a:gd name="T122" fmla="*/ 11 w 604"/>
                                      <a:gd name="T123" fmla="*/ 38 h 751"/>
                                      <a:gd name="T124" fmla="*/ 0 w 604"/>
                                      <a:gd name="T125" fmla="*/ 7 h 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4"/>
                                      <a:gd name="T190" fmla="*/ 0 h 751"/>
                                      <a:gd name="T191" fmla="*/ 604 w 604"/>
                                      <a:gd name="T192" fmla="*/ 751 h 75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4" h="751">
                                        <a:moveTo>
                                          <a:pt x="604" y="0"/>
                                        </a:moveTo>
                                        <a:lnTo>
                                          <a:pt x="604" y="14"/>
                                        </a:lnTo>
                                        <a:lnTo>
                                          <a:pt x="601" y="21"/>
                                        </a:lnTo>
                                        <a:lnTo>
                                          <a:pt x="601" y="28"/>
                                        </a:lnTo>
                                        <a:lnTo>
                                          <a:pt x="597" y="31"/>
                                        </a:lnTo>
                                        <a:lnTo>
                                          <a:pt x="594" y="38"/>
                                        </a:lnTo>
                                        <a:lnTo>
                                          <a:pt x="594" y="46"/>
                                        </a:lnTo>
                                        <a:lnTo>
                                          <a:pt x="590" y="53"/>
                                        </a:lnTo>
                                        <a:lnTo>
                                          <a:pt x="590" y="67"/>
                                        </a:lnTo>
                                        <a:lnTo>
                                          <a:pt x="587" y="74"/>
                                        </a:lnTo>
                                        <a:lnTo>
                                          <a:pt x="587" y="77"/>
                                        </a:lnTo>
                                        <a:lnTo>
                                          <a:pt x="583" y="84"/>
                                        </a:lnTo>
                                        <a:lnTo>
                                          <a:pt x="579" y="91"/>
                                        </a:lnTo>
                                        <a:lnTo>
                                          <a:pt x="579" y="98"/>
                                        </a:lnTo>
                                        <a:lnTo>
                                          <a:pt x="579" y="106"/>
                                        </a:lnTo>
                                        <a:lnTo>
                                          <a:pt x="576" y="113"/>
                                        </a:lnTo>
                                        <a:lnTo>
                                          <a:pt x="572" y="123"/>
                                        </a:lnTo>
                                        <a:lnTo>
                                          <a:pt x="572" y="130"/>
                                        </a:lnTo>
                                        <a:lnTo>
                                          <a:pt x="569" y="137"/>
                                        </a:lnTo>
                                        <a:lnTo>
                                          <a:pt x="569" y="144"/>
                                        </a:lnTo>
                                        <a:lnTo>
                                          <a:pt x="565" y="151"/>
                                        </a:lnTo>
                                        <a:lnTo>
                                          <a:pt x="565" y="158"/>
                                        </a:lnTo>
                                        <a:lnTo>
                                          <a:pt x="562" y="166"/>
                                        </a:lnTo>
                                        <a:lnTo>
                                          <a:pt x="562" y="173"/>
                                        </a:lnTo>
                                        <a:lnTo>
                                          <a:pt x="558" y="183"/>
                                        </a:lnTo>
                                        <a:lnTo>
                                          <a:pt x="558" y="190"/>
                                        </a:lnTo>
                                        <a:lnTo>
                                          <a:pt x="555" y="197"/>
                                        </a:lnTo>
                                        <a:lnTo>
                                          <a:pt x="555" y="204"/>
                                        </a:lnTo>
                                        <a:lnTo>
                                          <a:pt x="551" y="211"/>
                                        </a:lnTo>
                                        <a:lnTo>
                                          <a:pt x="547" y="218"/>
                                        </a:lnTo>
                                        <a:lnTo>
                                          <a:pt x="547" y="222"/>
                                        </a:lnTo>
                                        <a:lnTo>
                                          <a:pt x="544" y="229"/>
                                        </a:lnTo>
                                        <a:lnTo>
                                          <a:pt x="544" y="236"/>
                                        </a:lnTo>
                                        <a:lnTo>
                                          <a:pt x="540" y="243"/>
                                        </a:lnTo>
                                        <a:lnTo>
                                          <a:pt x="540" y="250"/>
                                        </a:lnTo>
                                        <a:lnTo>
                                          <a:pt x="537" y="257"/>
                                        </a:lnTo>
                                        <a:lnTo>
                                          <a:pt x="533" y="271"/>
                                        </a:lnTo>
                                        <a:lnTo>
                                          <a:pt x="533" y="275"/>
                                        </a:lnTo>
                                        <a:lnTo>
                                          <a:pt x="533" y="282"/>
                                        </a:lnTo>
                                        <a:lnTo>
                                          <a:pt x="530" y="289"/>
                                        </a:lnTo>
                                        <a:lnTo>
                                          <a:pt x="530" y="296"/>
                                        </a:lnTo>
                                        <a:lnTo>
                                          <a:pt x="526" y="303"/>
                                        </a:lnTo>
                                        <a:lnTo>
                                          <a:pt x="523" y="310"/>
                                        </a:lnTo>
                                        <a:lnTo>
                                          <a:pt x="523" y="317"/>
                                        </a:lnTo>
                                        <a:lnTo>
                                          <a:pt x="519" y="321"/>
                                        </a:lnTo>
                                        <a:lnTo>
                                          <a:pt x="519" y="328"/>
                                        </a:lnTo>
                                        <a:lnTo>
                                          <a:pt x="515" y="335"/>
                                        </a:lnTo>
                                        <a:lnTo>
                                          <a:pt x="515" y="342"/>
                                        </a:lnTo>
                                        <a:lnTo>
                                          <a:pt x="512" y="349"/>
                                        </a:lnTo>
                                        <a:lnTo>
                                          <a:pt x="508" y="356"/>
                                        </a:lnTo>
                                        <a:lnTo>
                                          <a:pt x="508" y="363"/>
                                        </a:lnTo>
                                        <a:lnTo>
                                          <a:pt x="508" y="367"/>
                                        </a:lnTo>
                                        <a:lnTo>
                                          <a:pt x="505" y="374"/>
                                        </a:lnTo>
                                        <a:lnTo>
                                          <a:pt x="501" y="381"/>
                                        </a:lnTo>
                                        <a:lnTo>
                                          <a:pt x="501" y="388"/>
                                        </a:lnTo>
                                        <a:lnTo>
                                          <a:pt x="498" y="395"/>
                                        </a:lnTo>
                                        <a:lnTo>
                                          <a:pt x="498" y="402"/>
                                        </a:lnTo>
                                        <a:lnTo>
                                          <a:pt x="494" y="409"/>
                                        </a:lnTo>
                                        <a:lnTo>
                                          <a:pt x="494" y="416"/>
                                        </a:lnTo>
                                        <a:lnTo>
                                          <a:pt x="491" y="420"/>
                                        </a:lnTo>
                                        <a:lnTo>
                                          <a:pt x="491" y="427"/>
                                        </a:lnTo>
                                        <a:lnTo>
                                          <a:pt x="487" y="434"/>
                                        </a:lnTo>
                                        <a:lnTo>
                                          <a:pt x="487" y="441"/>
                                        </a:lnTo>
                                        <a:lnTo>
                                          <a:pt x="483" y="441"/>
                                        </a:lnTo>
                                        <a:lnTo>
                                          <a:pt x="483" y="448"/>
                                        </a:lnTo>
                                        <a:lnTo>
                                          <a:pt x="480" y="455"/>
                                        </a:lnTo>
                                        <a:lnTo>
                                          <a:pt x="476" y="462"/>
                                        </a:lnTo>
                                        <a:lnTo>
                                          <a:pt x="476" y="465"/>
                                        </a:lnTo>
                                        <a:lnTo>
                                          <a:pt x="473" y="472"/>
                                        </a:lnTo>
                                        <a:lnTo>
                                          <a:pt x="473" y="480"/>
                                        </a:lnTo>
                                        <a:lnTo>
                                          <a:pt x="469" y="487"/>
                                        </a:lnTo>
                                        <a:lnTo>
                                          <a:pt x="469" y="494"/>
                                        </a:lnTo>
                                        <a:lnTo>
                                          <a:pt x="466" y="494"/>
                                        </a:lnTo>
                                        <a:lnTo>
                                          <a:pt x="462" y="501"/>
                                        </a:lnTo>
                                        <a:lnTo>
                                          <a:pt x="462" y="508"/>
                                        </a:lnTo>
                                        <a:lnTo>
                                          <a:pt x="462" y="515"/>
                                        </a:lnTo>
                                        <a:lnTo>
                                          <a:pt x="459" y="518"/>
                                        </a:lnTo>
                                        <a:lnTo>
                                          <a:pt x="455" y="525"/>
                                        </a:lnTo>
                                        <a:lnTo>
                                          <a:pt x="451" y="532"/>
                                        </a:lnTo>
                                        <a:lnTo>
                                          <a:pt x="451" y="539"/>
                                        </a:lnTo>
                                        <a:lnTo>
                                          <a:pt x="448" y="547"/>
                                        </a:lnTo>
                                        <a:lnTo>
                                          <a:pt x="448" y="554"/>
                                        </a:lnTo>
                                        <a:lnTo>
                                          <a:pt x="444" y="554"/>
                                        </a:lnTo>
                                        <a:lnTo>
                                          <a:pt x="444" y="561"/>
                                        </a:lnTo>
                                        <a:lnTo>
                                          <a:pt x="441" y="564"/>
                                        </a:lnTo>
                                        <a:lnTo>
                                          <a:pt x="437" y="571"/>
                                        </a:lnTo>
                                        <a:lnTo>
                                          <a:pt x="437" y="578"/>
                                        </a:lnTo>
                                        <a:lnTo>
                                          <a:pt x="434" y="585"/>
                                        </a:lnTo>
                                        <a:lnTo>
                                          <a:pt x="430" y="592"/>
                                        </a:lnTo>
                                        <a:lnTo>
                                          <a:pt x="427" y="599"/>
                                        </a:lnTo>
                                        <a:lnTo>
                                          <a:pt x="427" y="607"/>
                                        </a:lnTo>
                                        <a:lnTo>
                                          <a:pt x="423" y="607"/>
                                        </a:lnTo>
                                        <a:lnTo>
                                          <a:pt x="423" y="610"/>
                                        </a:lnTo>
                                        <a:lnTo>
                                          <a:pt x="419" y="617"/>
                                        </a:lnTo>
                                        <a:lnTo>
                                          <a:pt x="416" y="617"/>
                                        </a:lnTo>
                                        <a:lnTo>
                                          <a:pt x="416" y="624"/>
                                        </a:lnTo>
                                        <a:lnTo>
                                          <a:pt x="416" y="631"/>
                                        </a:lnTo>
                                        <a:lnTo>
                                          <a:pt x="412" y="631"/>
                                        </a:lnTo>
                                        <a:lnTo>
                                          <a:pt x="412" y="638"/>
                                        </a:lnTo>
                                        <a:lnTo>
                                          <a:pt x="409" y="638"/>
                                        </a:lnTo>
                                        <a:lnTo>
                                          <a:pt x="405" y="645"/>
                                        </a:lnTo>
                                        <a:lnTo>
                                          <a:pt x="405" y="652"/>
                                        </a:lnTo>
                                        <a:lnTo>
                                          <a:pt x="402" y="652"/>
                                        </a:lnTo>
                                        <a:lnTo>
                                          <a:pt x="402" y="659"/>
                                        </a:lnTo>
                                        <a:lnTo>
                                          <a:pt x="398" y="659"/>
                                        </a:lnTo>
                                        <a:lnTo>
                                          <a:pt x="398" y="663"/>
                                        </a:lnTo>
                                        <a:lnTo>
                                          <a:pt x="395" y="663"/>
                                        </a:lnTo>
                                        <a:lnTo>
                                          <a:pt x="391" y="670"/>
                                        </a:lnTo>
                                        <a:lnTo>
                                          <a:pt x="391" y="677"/>
                                        </a:lnTo>
                                        <a:lnTo>
                                          <a:pt x="387" y="677"/>
                                        </a:lnTo>
                                        <a:lnTo>
                                          <a:pt x="384" y="684"/>
                                        </a:lnTo>
                                        <a:lnTo>
                                          <a:pt x="380" y="691"/>
                                        </a:lnTo>
                                        <a:lnTo>
                                          <a:pt x="377" y="698"/>
                                        </a:lnTo>
                                        <a:lnTo>
                                          <a:pt x="373" y="698"/>
                                        </a:lnTo>
                                        <a:lnTo>
                                          <a:pt x="373" y="705"/>
                                        </a:lnTo>
                                        <a:lnTo>
                                          <a:pt x="370" y="705"/>
                                        </a:lnTo>
                                        <a:lnTo>
                                          <a:pt x="366" y="709"/>
                                        </a:lnTo>
                                        <a:lnTo>
                                          <a:pt x="363" y="716"/>
                                        </a:lnTo>
                                        <a:lnTo>
                                          <a:pt x="359" y="716"/>
                                        </a:lnTo>
                                        <a:lnTo>
                                          <a:pt x="355" y="723"/>
                                        </a:lnTo>
                                        <a:lnTo>
                                          <a:pt x="352" y="723"/>
                                        </a:lnTo>
                                        <a:lnTo>
                                          <a:pt x="352" y="730"/>
                                        </a:lnTo>
                                        <a:lnTo>
                                          <a:pt x="348" y="730"/>
                                        </a:lnTo>
                                        <a:lnTo>
                                          <a:pt x="345" y="730"/>
                                        </a:lnTo>
                                        <a:lnTo>
                                          <a:pt x="345" y="737"/>
                                        </a:lnTo>
                                        <a:lnTo>
                                          <a:pt x="341" y="737"/>
                                        </a:lnTo>
                                        <a:lnTo>
                                          <a:pt x="338" y="737"/>
                                        </a:lnTo>
                                        <a:lnTo>
                                          <a:pt x="334" y="744"/>
                                        </a:lnTo>
                                        <a:lnTo>
                                          <a:pt x="331" y="744"/>
                                        </a:lnTo>
                                        <a:lnTo>
                                          <a:pt x="327" y="744"/>
                                        </a:lnTo>
                                        <a:lnTo>
                                          <a:pt x="323" y="744"/>
                                        </a:lnTo>
                                        <a:lnTo>
                                          <a:pt x="320" y="751"/>
                                        </a:lnTo>
                                        <a:lnTo>
                                          <a:pt x="316" y="751"/>
                                        </a:lnTo>
                                        <a:lnTo>
                                          <a:pt x="313" y="751"/>
                                        </a:lnTo>
                                        <a:lnTo>
                                          <a:pt x="309" y="751"/>
                                        </a:lnTo>
                                        <a:lnTo>
                                          <a:pt x="306" y="751"/>
                                        </a:lnTo>
                                        <a:lnTo>
                                          <a:pt x="302" y="751"/>
                                        </a:lnTo>
                                        <a:lnTo>
                                          <a:pt x="299" y="751"/>
                                        </a:lnTo>
                                        <a:lnTo>
                                          <a:pt x="295" y="751"/>
                                        </a:lnTo>
                                        <a:lnTo>
                                          <a:pt x="291" y="751"/>
                                        </a:lnTo>
                                        <a:lnTo>
                                          <a:pt x="288" y="751"/>
                                        </a:lnTo>
                                        <a:lnTo>
                                          <a:pt x="284" y="751"/>
                                        </a:lnTo>
                                        <a:lnTo>
                                          <a:pt x="281" y="744"/>
                                        </a:lnTo>
                                        <a:lnTo>
                                          <a:pt x="277" y="744"/>
                                        </a:lnTo>
                                        <a:lnTo>
                                          <a:pt x="274" y="744"/>
                                        </a:lnTo>
                                        <a:lnTo>
                                          <a:pt x="270" y="744"/>
                                        </a:lnTo>
                                        <a:lnTo>
                                          <a:pt x="267" y="737"/>
                                        </a:lnTo>
                                        <a:lnTo>
                                          <a:pt x="263" y="737"/>
                                        </a:lnTo>
                                        <a:lnTo>
                                          <a:pt x="259" y="730"/>
                                        </a:lnTo>
                                        <a:lnTo>
                                          <a:pt x="256" y="730"/>
                                        </a:lnTo>
                                        <a:lnTo>
                                          <a:pt x="252" y="723"/>
                                        </a:lnTo>
                                        <a:lnTo>
                                          <a:pt x="249" y="723"/>
                                        </a:lnTo>
                                        <a:lnTo>
                                          <a:pt x="249" y="716"/>
                                        </a:lnTo>
                                        <a:lnTo>
                                          <a:pt x="245" y="716"/>
                                        </a:lnTo>
                                        <a:lnTo>
                                          <a:pt x="242" y="716"/>
                                        </a:lnTo>
                                        <a:lnTo>
                                          <a:pt x="242" y="709"/>
                                        </a:lnTo>
                                        <a:lnTo>
                                          <a:pt x="238" y="709"/>
                                        </a:lnTo>
                                        <a:lnTo>
                                          <a:pt x="235" y="705"/>
                                        </a:lnTo>
                                        <a:lnTo>
                                          <a:pt x="231" y="705"/>
                                        </a:lnTo>
                                        <a:lnTo>
                                          <a:pt x="227" y="698"/>
                                        </a:lnTo>
                                        <a:lnTo>
                                          <a:pt x="224" y="691"/>
                                        </a:lnTo>
                                        <a:lnTo>
                                          <a:pt x="220" y="684"/>
                                        </a:lnTo>
                                        <a:lnTo>
                                          <a:pt x="217" y="677"/>
                                        </a:lnTo>
                                        <a:lnTo>
                                          <a:pt x="213" y="670"/>
                                        </a:lnTo>
                                        <a:lnTo>
                                          <a:pt x="210" y="663"/>
                                        </a:lnTo>
                                        <a:lnTo>
                                          <a:pt x="206" y="659"/>
                                        </a:lnTo>
                                        <a:lnTo>
                                          <a:pt x="203" y="659"/>
                                        </a:lnTo>
                                        <a:lnTo>
                                          <a:pt x="203" y="652"/>
                                        </a:lnTo>
                                        <a:lnTo>
                                          <a:pt x="199" y="645"/>
                                        </a:lnTo>
                                        <a:lnTo>
                                          <a:pt x="195" y="638"/>
                                        </a:lnTo>
                                        <a:lnTo>
                                          <a:pt x="192" y="631"/>
                                        </a:lnTo>
                                        <a:lnTo>
                                          <a:pt x="188" y="624"/>
                                        </a:lnTo>
                                        <a:lnTo>
                                          <a:pt x="188" y="617"/>
                                        </a:lnTo>
                                        <a:lnTo>
                                          <a:pt x="185" y="617"/>
                                        </a:lnTo>
                                        <a:lnTo>
                                          <a:pt x="181" y="610"/>
                                        </a:lnTo>
                                        <a:lnTo>
                                          <a:pt x="181" y="607"/>
                                        </a:lnTo>
                                        <a:lnTo>
                                          <a:pt x="178" y="607"/>
                                        </a:lnTo>
                                        <a:lnTo>
                                          <a:pt x="178" y="599"/>
                                        </a:lnTo>
                                        <a:lnTo>
                                          <a:pt x="178" y="592"/>
                                        </a:lnTo>
                                        <a:lnTo>
                                          <a:pt x="174" y="592"/>
                                        </a:lnTo>
                                        <a:lnTo>
                                          <a:pt x="171" y="585"/>
                                        </a:lnTo>
                                        <a:lnTo>
                                          <a:pt x="171" y="578"/>
                                        </a:lnTo>
                                        <a:lnTo>
                                          <a:pt x="167" y="571"/>
                                        </a:lnTo>
                                        <a:lnTo>
                                          <a:pt x="163" y="564"/>
                                        </a:lnTo>
                                        <a:lnTo>
                                          <a:pt x="163" y="561"/>
                                        </a:lnTo>
                                        <a:lnTo>
                                          <a:pt x="160" y="561"/>
                                        </a:lnTo>
                                        <a:lnTo>
                                          <a:pt x="156" y="554"/>
                                        </a:lnTo>
                                        <a:lnTo>
                                          <a:pt x="156" y="547"/>
                                        </a:lnTo>
                                        <a:lnTo>
                                          <a:pt x="153" y="539"/>
                                        </a:lnTo>
                                        <a:lnTo>
                                          <a:pt x="153" y="532"/>
                                        </a:lnTo>
                                        <a:lnTo>
                                          <a:pt x="149" y="532"/>
                                        </a:lnTo>
                                        <a:lnTo>
                                          <a:pt x="149" y="525"/>
                                        </a:lnTo>
                                        <a:lnTo>
                                          <a:pt x="146" y="518"/>
                                        </a:lnTo>
                                        <a:lnTo>
                                          <a:pt x="146" y="515"/>
                                        </a:lnTo>
                                        <a:lnTo>
                                          <a:pt x="142" y="508"/>
                                        </a:lnTo>
                                        <a:lnTo>
                                          <a:pt x="142" y="501"/>
                                        </a:lnTo>
                                        <a:lnTo>
                                          <a:pt x="139" y="501"/>
                                        </a:lnTo>
                                        <a:lnTo>
                                          <a:pt x="139" y="494"/>
                                        </a:lnTo>
                                        <a:lnTo>
                                          <a:pt x="135" y="487"/>
                                        </a:lnTo>
                                        <a:lnTo>
                                          <a:pt x="131" y="480"/>
                                        </a:lnTo>
                                        <a:lnTo>
                                          <a:pt x="131" y="472"/>
                                        </a:lnTo>
                                        <a:lnTo>
                                          <a:pt x="131" y="465"/>
                                        </a:lnTo>
                                        <a:lnTo>
                                          <a:pt x="128" y="462"/>
                                        </a:lnTo>
                                        <a:lnTo>
                                          <a:pt x="124" y="455"/>
                                        </a:lnTo>
                                        <a:lnTo>
                                          <a:pt x="121" y="448"/>
                                        </a:lnTo>
                                        <a:lnTo>
                                          <a:pt x="121" y="441"/>
                                        </a:lnTo>
                                        <a:lnTo>
                                          <a:pt x="117" y="434"/>
                                        </a:lnTo>
                                        <a:lnTo>
                                          <a:pt x="117" y="427"/>
                                        </a:lnTo>
                                        <a:lnTo>
                                          <a:pt x="114" y="420"/>
                                        </a:lnTo>
                                        <a:lnTo>
                                          <a:pt x="110" y="416"/>
                                        </a:lnTo>
                                        <a:lnTo>
                                          <a:pt x="110" y="409"/>
                                        </a:lnTo>
                                        <a:lnTo>
                                          <a:pt x="107" y="402"/>
                                        </a:lnTo>
                                        <a:lnTo>
                                          <a:pt x="107" y="395"/>
                                        </a:lnTo>
                                        <a:lnTo>
                                          <a:pt x="103" y="388"/>
                                        </a:lnTo>
                                        <a:lnTo>
                                          <a:pt x="103" y="381"/>
                                        </a:lnTo>
                                        <a:lnTo>
                                          <a:pt x="99" y="374"/>
                                        </a:lnTo>
                                        <a:lnTo>
                                          <a:pt x="99" y="367"/>
                                        </a:lnTo>
                                        <a:lnTo>
                                          <a:pt x="96" y="363"/>
                                        </a:lnTo>
                                        <a:lnTo>
                                          <a:pt x="96" y="356"/>
                                        </a:lnTo>
                                        <a:lnTo>
                                          <a:pt x="92" y="349"/>
                                        </a:lnTo>
                                        <a:lnTo>
                                          <a:pt x="92" y="342"/>
                                        </a:lnTo>
                                        <a:lnTo>
                                          <a:pt x="89" y="335"/>
                                        </a:lnTo>
                                        <a:lnTo>
                                          <a:pt x="85" y="328"/>
                                        </a:lnTo>
                                        <a:lnTo>
                                          <a:pt x="85" y="321"/>
                                        </a:lnTo>
                                        <a:lnTo>
                                          <a:pt x="82" y="317"/>
                                        </a:lnTo>
                                        <a:lnTo>
                                          <a:pt x="82" y="310"/>
                                        </a:lnTo>
                                        <a:lnTo>
                                          <a:pt x="78" y="303"/>
                                        </a:lnTo>
                                        <a:lnTo>
                                          <a:pt x="78" y="296"/>
                                        </a:lnTo>
                                        <a:lnTo>
                                          <a:pt x="75" y="289"/>
                                        </a:lnTo>
                                        <a:lnTo>
                                          <a:pt x="75" y="282"/>
                                        </a:lnTo>
                                        <a:lnTo>
                                          <a:pt x="71" y="275"/>
                                        </a:lnTo>
                                        <a:lnTo>
                                          <a:pt x="71" y="271"/>
                                        </a:lnTo>
                                        <a:lnTo>
                                          <a:pt x="67" y="264"/>
                                        </a:lnTo>
                                        <a:lnTo>
                                          <a:pt x="64" y="257"/>
                                        </a:lnTo>
                                        <a:lnTo>
                                          <a:pt x="64" y="250"/>
                                        </a:lnTo>
                                        <a:lnTo>
                                          <a:pt x="60" y="236"/>
                                        </a:lnTo>
                                        <a:lnTo>
                                          <a:pt x="60" y="229"/>
                                        </a:lnTo>
                                        <a:lnTo>
                                          <a:pt x="60" y="222"/>
                                        </a:lnTo>
                                        <a:lnTo>
                                          <a:pt x="57" y="218"/>
                                        </a:lnTo>
                                        <a:lnTo>
                                          <a:pt x="53" y="211"/>
                                        </a:lnTo>
                                        <a:lnTo>
                                          <a:pt x="53" y="204"/>
                                        </a:lnTo>
                                        <a:lnTo>
                                          <a:pt x="50" y="197"/>
                                        </a:lnTo>
                                        <a:lnTo>
                                          <a:pt x="50" y="190"/>
                                        </a:lnTo>
                                        <a:lnTo>
                                          <a:pt x="46" y="183"/>
                                        </a:lnTo>
                                        <a:lnTo>
                                          <a:pt x="46" y="176"/>
                                        </a:lnTo>
                                        <a:lnTo>
                                          <a:pt x="43" y="166"/>
                                        </a:lnTo>
                                        <a:lnTo>
                                          <a:pt x="39" y="158"/>
                                        </a:lnTo>
                                        <a:lnTo>
                                          <a:pt x="39" y="151"/>
                                        </a:lnTo>
                                        <a:lnTo>
                                          <a:pt x="35" y="144"/>
                                        </a:lnTo>
                                        <a:lnTo>
                                          <a:pt x="35" y="137"/>
                                        </a:lnTo>
                                        <a:lnTo>
                                          <a:pt x="32" y="130"/>
                                        </a:lnTo>
                                        <a:lnTo>
                                          <a:pt x="32" y="123"/>
                                        </a:lnTo>
                                        <a:lnTo>
                                          <a:pt x="28" y="120"/>
                                        </a:lnTo>
                                        <a:lnTo>
                                          <a:pt x="28" y="113"/>
                                        </a:lnTo>
                                        <a:lnTo>
                                          <a:pt x="25" y="98"/>
                                        </a:lnTo>
                                        <a:lnTo>
                                          <a:pt x="25" y="91"/>
                                        </a:lnTo>
                                        <a:lnTo>
                                          <a:pt x="21" y="84"/>
                                        </a:lnTo>
                                        <a:lnTo>
                                          <a:pt x="21" y="77"/>
                                        </a:lnTo>
                                        <a:lnTo>
                                          <a:pt x="18" y="74"/>
                                        </a:lnTo>
                                        <a:lnTo>
                                          <a:pt x="14" y="67"/>
                                        </a:lnTo>
                                        <a:lnTo>
                                          <a:pt x="14" y="60"/>
                                        </a:lnTo>
                                        <a:lnTo>
                                          <a:pt x="11" y="46"/>
                                        </a:lnTo>
                                        <a:lnTo>
                                          <a:pt x="11" y="38"/>
                                        </a:lnTo>
                                        <a:lnTo>
                                          <a:pt x="7" y="31"/>
                                        </a:lnTo>
                                        <a:lnTo>
                                          <a:pt x="7" y="28"/>
                                        </a:lnTo>
                                        <a:lnTo>
                                          <a:pt x="3" y="21"/>
                                        </a:lnTo>
                                        <a:lnTo>
                                          <a:pt x="3" y="14"/>
                                        </a:lnTo>
                                        <a:lnTo>
                                          <a:pt x="0" y="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1" name="Freeform 485">
                                    <a:extLst>
                                      <a:ext uri="{FF2B5EF4-FFF2-40B4-BE49-F238E27FC236}">
                                        <a16:creationId xmlns:a16="http://schemas.microsoft.com/office/drawing/2014/main" id="{3224E194-6927-4DCB-A0A0-9FB7E4F5F0DF}"/>
                                      </a:ext>
                                    </a:extLst>
                                  </p:cNvPr>
                                  <p:cNvSpPr>
                                    <a:spLocks/>
                                  </p:cNvSpPr>
                                  <p:nvPr/>
                                </p:nvSpPr>
                                <p:spPr bwMode="auto">
                                  <a:xfrm>
                                    <a:off x="4851" y="10782"/>
                                    <a:ext cx="604" cy="1397"/>
                                  </a:xfrm>
                                  <a:custGeom>
                                    <a:avLst/>
                                    <a:gdLst>
                                      <a:gd name="T0" fmla="*/ 7 w 604"/>
                                      <a:gd name="T1" fmla="*/ 1309 h 1397"/>
                                      <a:gd name="T2" fmla="*/ 17 w 604"/>
                                      <a:gd name="T3" fmla="*/ 1327 h 1397"/>
                                      <a:gd name="T4" fmla="*/ 24 w 604"/>
                                      <a:gd name="T5" fmla="*/ 1344 h 1397"/>
                                      <a:gd name="T6" fmla="*/ 35 w 604"/>
                                      <a:gd name="T7" fmla="*/ 1355 h 1397"/>
                                      <a:gd name="T8" fmla="*/ 46 w 604"/>
                                      <a:gd name="T9" fmla="*/ 1365 h 1397"/>
                                      <a:gd name="T10" fmla="*/ 56 w 604"/>
                                      <a:gd name="T11" fmla="*/ 1372 h 1397"/>
                                      <a:gd name="T12" fmla="*/ 64 w 604"/>
                                      <a:gd name="T13" fmla="*/ 1383 h 1397"/>
                                      <a:gd name="T14" fmla="*/ 74 w 604"/>
                                      <a:gd name="T15" fmla="*/ 1387 h 1397"/>
                                      <a:gd name="T16" fmla="*/ 85 w 604"/>
                                      <a:gd name="T17" fmla="*/ 1390 h 1397"/>
                                      <a:gd name="T18" fmla="*/ 95 w 604"/>
                                      <a:gd name="T19" fmla="*/ 1397 h 1397"/>
                                      <a:gd name="T20" fmla="*/ 103 w 604"/>
                                      <a:gd name="T21" fmla="*/ 1397 h 1397"/>
                                      <a:gd name="T22" fmla="*/ 113 w 604"/>
                                      <a:gd name="T23" fmla="*/ 1397 h 1397"/>
                                      <a:gd name="T24" fmla="*/ 124 w 604"/>
                                      <a:gd name="T25" fmla="*/ 1390 h 1397"/>
                                      <a:gd name="T26" fmla="*/ 131 w 604"/>
                                      <a:gd name="T27" fmla="*/ 1387 h 1397"/>
                                      <a:gd name="T28" fmla="*/ 142 w 604"/>
                                      <a:gd name="T29" fmla="*/ 1380 h 1397"/>
                                      <a:gd name="T30" fmla="*/ 152 w 604"/>
                                      <a:gd name="T31" fmla="*/ 1369 h 1397"/>
                                      <a:gd name="T32" fmla="*/ 163 w 604"/>
                                      <a:gd name="T33" fmla="*/ 1362 h 1397"/>
                                      <a:gd name="T34" fmla="*/ 170 w 604"/>
                                      <a:gd name="T35" fmla="*/ 1348 h 1397"/>
                                      <a:gd name="T36" fmla="*/ 181 w 604"/>
                                      <a:gd name="T37" fmla="*/ 1330 h 1397"/>
                                      <a:gd name="T38" fmla="*/ 188 w 604"/>
                                      <a:gd name="T39" fmla="*/ 1316 h 1397"/>
                                      <a:gd name="T40" fmla="*/ 199 w 604"/>
                                      <a:gd name="T41" fmla="*/ 1298 h 1397"/>
                                      <a:gd name="T42" fmla="*/ 209 w 604"/>
                                      <a:gd name="T43" fmla="*/ 1277 h 1397"/>
                                      <a:gd name="T44" fmla="*/ 220 w 604"/>
                                      <a:gd name="T45" fmla="*/ 1260 h 1397"/>
                                      <a:gd name="T46" fmla="*/ 227 w 604"/>
                                      <a:gd name="T47" fmla="*/ 1238 h 1397"/>
                                      <a:gd name="T48" fmla="*/ 238 w 604"/>
                                      <a:gd name="T49" fmla="*/ 1210 h 1397"/>
                                      <a:gd name="T50" fmla="*/ 248 w 604"/>
                                      <a:gd name="T51" fmla="*/ 1185 h 1397"/>
                                      <a:gd name="T52" fmla="*/ 259 w 604"/>
                                      <a:gd name="T53" fmla="*/ 1161 h 1397"/>
                                      <a:gd name="T54" fmla="*/ 266 w 604"/>
                                      <a:gd name="T55" fmla="*/ 1133 h 1397"/>
                                      <a:gd name="T56" fmla="*/ 277 w 604"/>
                                      <a:gd name="T57" fmla="*/ 1101 h 1397"/>
                                      <a:gd name="T58" fmla="*/ 287 w 604"/>
                                      <a:gd name="T59" fmla="*/ 1073 h 1397"/>
                                      <a:gd name="T60" fmla="*/ 298 w 604"/>
                                      <a:gd name="T61" fmla="*/ 1041 h 1397"/>
                                      <a:gd name="T62" fmla="*/ 305 w 604"/>
                                      <a:gd name="T63" fmla="*/ 1009 h 1397"/>
                                      <a:gd name="T64" fmla="*/ 316 w 604"/>
                                      <a:gd name="T65" fmla="*/ 974 h 1397"/>
                                      <a:gd name="T66" fmla="*/ 327 w 604"/>
                                      <a:gd name="T67" fmla="*/ 946 h 1397"/>
                                      <a:gd name="T68" fmla="*/ 334 w 604"/>
                                      <a:gd name="T69" fmla="*/ 910 h 1397"/>
                                      <a:gd name="T70" fmla="*/ 344 w 604"/>
                                      <a:gd name="T71" fmla="*/ 875 h 1397"/>
                                      <a:gd name="T72" fmla="*/ 355 w 604"/>
                                      <a:gd name="T73" fmla="*/ 833 h 1397"/>
                                      <a:gd name="T74" fmla="*/ 366 w 604"/>
                                      <a:gd name="T75" fmla="*/ 801 h 1397"/>
                                      <a:gd name="T76" fmla="*/ 373 w 604"/>
                                      <a:gd name="T77" fmla="*/ 766 h 1397"/>
                                      <a:gd name="T78" fmla="*/ 383 w 604"/>
                                      <a:gd name="T79" fmla="*/ 723 h 1397"/>
                                      <a:gd name="T80" fmla="*/ 391 w 604"/>
                                      <a:gd name="T81" fmla="*/ 688 h 1397"/>
                                      <a:gd name="T82" fmla="*/ 401 w 604"/>
                                      <a:gd name="T83" fmla="*/ 649 h 1397"/>
                                      <a:gd name="T84" fmla="*/ 412 w 604"/>
                                      <a:gd name="T85" fmla="*/ 614 h 1397"/>
                                      <a:gd name="T86" fmla="*/ 423 w 604"/>
                                      <a:gd name="T87" fmla="*/ 575 h 1397"/>
                                      <a:gd name="T88" fmla="*/ 430 w 604"/>
                                      <a:gd name="T89" fmla="*/ 540 h 1397"/>
                                      <a:gd name="T90" fmla="*/ 440 w 604"/>
                                      <a:gd name="T91" fmla="*/ 501 h 1397"/>
                                      <a:gd name="T92" fmla="*/ 451 w 604"/>
                                      <a:gd name="T93" fmla="*/ 466 h 1397"/>
                                      <a:gd name="T94" fmla="*/ 462 w 604"/>
                                      <a:gd name="T95" fmla="*/ 430 h 1397"/>
                                      <a:gd name="T96" fmla="*/ 469 w 604"/>
                                      <a:gd name="T97" fmla="*/ 395 h 1397"/>
                                      <a:gd name="T98" fmla="*/ 479 w 604"/>
                                      <a:gd name="T99" fmla="*/ 360 h 1397"/>
                                      <a:gd name="T100" fmla="*/ 490 w 604"/>
                                      <a:gd name="T101" fmla="*/ 325 h 1397"/>
                                      <a:gd name="T102" fmla="*/ 497 w 604"/>
                                      <a:gd name="T103" fmla="*/ 289 h 1397"/>
                                      <a:gd name="T104" fmla="*/ 508 w 604"/>
                                      <a:gd name="T105" fmla="*/ 261 h 1397"/>
                                      <a:gd name="T106" fmla="*/ 519 w 604"/>
                                      <a:gd name="T107" fmla="*/ 229 h 1397"/>
                                      <a:gd name="T108" fmla="*/ 529 w 604"/>
                                      <a:gd name="T109" fmla="*/ 198 h 1397"/>
                                      <a:gd name="T110" fmla="*/ 536 w 604"/>
                                      <a:gd name="T111" fmla="*/ 166 h 1397"/>
                                      <a:gd name="T112" fmla="*/ 547 w 604"/>
                                      <a:gd name="T113" fmla="*/ 141 h 1397"/>
                                      <a:gd name="T114" fmla="*/ 558 w 604"/>
                                      <a:gd name="T115" fmla="*/ 116 h 1397"/>
                                      <a:gd name="T116" fmla="*/ 568 w 604"/>
                                      <a:gd name="T117" fmla="*/ 88 h 1397"/>
                                      <a:gd name="T118" fmla="*/ 575 w 604"/>
                                      <a:gd name="T119" fmla="*/ 64 h 1397"/>
                                      <a:gd name="T120" fmla="*/ 586 w 604"/>
                                      <a:gd name="T121" fmla="*/ 39 h 1397"/>
                                      <a:gd name="T122" fmla="*/ 593 w 604"/>
                                      <a:gd name="T123" fmla="*/ 18 h 1397"/>
                                      <a:gd name="T124" fmla="*/ 604 w 604"/>
                                      <a:gd name="T125" fmla="*/ 0 h 13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4"/>
                                      <a:gd name="T190" fmla="*/ 0 h 1397"/>
                                      <a:gd name="T191" fmla="*/ 604 w 604"/>
                                      <a:gd name="T192" fmla="*/ 1397 h 13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4" h="1397">
                                        <a:moveTo>
                                          <a:pt x="0" y="1295"/>
                                        </a:moveTo>
                                        <a:lnTo>
                                          <a:pt x="0" y="1298"/>
                                        </a:lnTo>
                                        <a:lnTo>
                                          <a:pt x="3" y="1305"/>
                                        </a:lnTo>
                                        <a:lnTo>
                                          <a:pt x="7" y="1309"/>
                                        </a:lnTo>
                                        <a:lnTo>
                                          <a:pt x="10" y="1313"/>
                                        </a:lnTo>
                                        <a:lnTo>
                                          <a:pt x="10" y="1316"/>
                                        </a:lnTo>
                                        <a:lnTo>
                                          <a:pt x="14" y="1323"/>
                                        </a:lnTo>
                                        <a:lnTo>
                                          <a:pt x="17" y="1327"/>
                                        </a:lnTo>
                                        <a:lnTo>
                                          <a:pt x="17" y="1330"/>
                                        </a:lnTo>
                                        <a:lnTo>
                                          <a:pt x="21" y="1334"/>
                                        </a:lnTo>
                                        <a:lnTo>
                                          <a:pt x="24" y="1334"/>
                                        </a:lnTo>
                                        <a:lnTo>
                                          <a:pt x="24" y="1337"/>
                                        </a:lnTo>
                                        <a:lnTo>
                                          <a:pt x="24" y="1344"/>
                                        </a:lnTo>
                                        <a:lnTo>
                                          <a:pt x="28" y="1344"/>
                                        </a:lnTo>
                                        <a:lnTo>
                                          <a:pt x="32" y="1348"/>
                                        </a:lnTo>
                                        <a:lnTo>
                                          <a:pt x="35" y="1351"/>
                                        </a:lnTo>
                                        <a:lnTo>
                                          <a:pt x="35" y="1355"/>
                                        </a:lnTo>
                                        <a:lnTo>
                                          <a:pt x="39" y="1355"/>
                                        </a:lnTo>
                                        <a:lnTo>
                                          <a:pt x="39" y="1362"/>
                                        </a:lnTo>
                                        <a:lnTo>
                                          <a:pt x="42" y="1362"/>
                                        </a:lnTo>
                                        <a:lnTo>
                                          <a:pt x="42" y="1365"/>
                                        </a:lnTo>
                                        <a:lnTo>
                                          <a:pt x="46" y="1365"/>
                                        </a:lnTo>
                                        <a:lnTo>
                                          <a:pt x="49" y="1369"/>
                                        </a:lnTo>
                                        <a:lnTo>
                                          <a:pt x="49" y="1372"/>
                                        </a:lnTo>
                                        <a:lnTo>
                                          <a:pt x="53" y="1372"/>
                                        </a:lnTo>
                                        <a:lnTo>
                                          <a:pt x="56" y="1372"/>
                                        </a:lnTo>
                                        <a:lnTo>
                                          <a:pt x="56" y="1380"/>
                                        </a:lnTo>
                                        <a:lnTo>
                                          <a:pt x="60" y="1380"/>
                                        </a:lnTo>
                                        <a:lnTo>
                                          <a:pt x="64" y="1383"/>
                                        </a:lnTo>
                                        <a:lnTo>
                                          <a:pt x="67" y="1383"/>
                                        </a:lnTo>
                                        <a:lnTo>
                                          <a:pt x="71" y="1387"/>
                                        </a:lnTo>
                                        <a:lnTo>
                                          <a:pt x="74" y="1387"/>
                                        </a:lnTo>
                                        <a:lnTo>
                                          <a:pt x="74" y="1390"/>
                                        </a:lnTo>
                                        <a:lnTo>
                                          <a:pt x="78" y="1390"/>
                                        </a:lnTo>
                                        <a:lnTo>
                                          <a:pt x="81" y="1390"/>
                                        </a:lnTo>
                                        <a:lnTo>
                                          <a:pt x="85" y="1390"/>
                                        </a:lnTo>
                                        <a:lnTo>
                                          <a:pt x="88" y="1397"/>
                                        </a:lnTo>
                                        <a:lnTo>
                                          <a:pt x="92" y="1397"/>
                                        </a:lnTo>
                                        <a:lnTo>
                                          <a:pt x="95" y="1397"/>
                                        </a:lnTo>
                                        <a:lnTo>
                                          <a:pt x="99" y="1397"/>
                                        </a:lnTo>
                                        <a:lnTo>
                                          <a:pt x="103" y="1397"/>
                                        </a:lnTo>
                                        <a:lnTo>
                                          <a:pt x="106" y="1397"/>
                                        </a:lnTo>
                                        <a:lnTo>
                                          <a:pt x="110" y="1397"/>
                                        </a:lnTo>
                                        <a:lnTo>
                                          <a:pt x="113" y="1397"/>
                                        </a:lnTo>
                                        <a:lnTo>
                                          <a:pt x="117" y="1390"/>
                                        </a:lnTo>
                                        <a:lnTo>
                                          <a:pt x="120" y="1390"/>
                                        </a:lnTo>
                                        <a:lnTo>
                                          <a:pt x="124" y="1390"/>
                                        </a:lnTo>
                                        <a:lnTo>
                                          <a:pt x="127" y="1387"/>
                                        </a:lnTo>
                                        <a:lnTo>
                                          <a:pt x="131" y="1387"/>
                                        </a:lnTo>
                                        <a:lnTo>
                                          <a:pt x="135" y="1383"/>
                                        </a:lnTo>
                                        <a:lnTo>
                                          <a:pt x="138" y="1383"/>
                                        </a:lnTo>
                                        <a:lnTo>
                                          <a:pt x="138" y="1380"/>
                                        </a:lnTo>
                                        <a:lnTo>
                                          <a:pt x="142" y="1380"/>
                                        </a:lnTo>
                                        <a:lnTo>
                                          <a:pt x="145" y="1380"/>
                                        </a:lnTo>
                                        <a:lnTo>
                                          <a:pt x="145" y="1372"/>
                                        </a:lnTo>
                                        <a:lnTo>
                                          <a:pt x="149" y="1372"/>
                                        </a:lnTo>
                                        <a:lnTo>
                                          <a:pt x="149" y="1369"/>
                                        </a:lnTo>
                                        <a:lnTo>
                                          <a:pt x="152" y="1369"/>
                                        </a:lnTo>
                                        <a:lnTo>
                                          <a:pt x="156" y="1365"/>
                                        </a:lnTo>
                                        <a:lnTo>
                                          <a:pt x="159" y="1362"/>
                                        </a:lnTo>
                                        <a:lnTo>
                                          <a:pt x="163" y="1362"/>
                                        </a:lnTo>
                                        <a:lnTo>
                                          <a:pt x="163" y="1355"/>
                                        </a:lnTo>
                                        <a:lnTo>
                                          <a:pt x="163" y="1351"/>
                                        </a:lnTo>
                                        <a:lnTo>
                                          <a:pt x="167" y="1351"/>
                                        </a:lnTo>
                                        <a:lnTo>
                                          <a:pt x="170" y="1348"/>
                                        </a:lnTo>
                                        <a:lnTo>
                                          <a:pt x="174" y="1344"/>
                                        </a:lnTo>
                                        <a:lnTo>
                                          <a:pt x="174" y="1337"/>
                                        </a:lnTo>
                                        <a:lnTo>
                                          <a:pt x="177" y="1337"/>
                                        </a:lnTo>
                                        <a:lnTo>
                                          <a:pt x="177" y="1334"/>
                                        </a:lnTo>
                                        <a:lnTo>
                                          <a:pt x="181" y="1330"/>
                                        </a:lnTo>
                                        <a:lnTo>
                                          <a:pt x="184" y="1330"/>
                                        </a:lnTo>
                                        <a:lnTo>
                                          <a:pt x="184" y="1327"/>
                                        </a:lnTo>
                                        <a:lnTo>
                                          <a:pt x="188" y="1323"/>
                                        </a:lnTo>
                                        <a:lnTo>
                                          <a:pt x="188" y="1316"/>
                                        </a:lnTo>
                                        <a:lnTo>
                                          <a:pt x="191" y="1313"/>
                                        </a:lnTo>
                                        <a:lnTo>
                                          <a:pt x="195" y="1309"/>
                                        </a:lnTo>
                                        <a:lnTo>
                                          <a:pt x="195" y="1305"/>
                                        </a:lnTo>
                                        <a:lnTo>
                                          <a:pt x="199" y="1305"/>
                                        </a:lnTo>
                                        <a:lnTo>
                                          <a:pt x="199" y="1298"/>
                                        </a:lnTo>
                                        <a:lnTo>
                                          <a:pt x="202" y="1295"/>
                                        </a:lnTo>
                                        <a:lnTo>
                                          <a:pt x="202" y="1291"/>
                                        </a:lnTo>
                                        <a:lnTo>
                                          <a:pt x="206" y="1288"/>
                                        </a:lnTo>
                                        <a:lnTo>
                                          <a:pt x="209" y="1281"/>
                                        </a:lnTo>
                                        <a:lnTo>
                                          <a:pt x="209" y="1277"/>
                                        </a:lnTo>
                                        <a:lnTo>
                                          <a:pt x="213" y="1274"/>
                                        </a:lnTo>
                                        <a:lnTo>
                                          <a:pt x="216" y="1270"/>
                                        </a:lnTo>
                                        <a:lnTo>
                                          <a:pt x="216" y="1263"/>
                                        </a:lnTo>
                                        <a:lnTo>
                                          <a:pt x="220" y="1260"/>
                                        </a:lnTo>
                                        <a:lnTo>
                                          <a:pt x="220" y="1256"/>
                                        </a:lnTo>
                                        <a:lnTo>
                                          <a:pt x="223" y="1253"/>
                                        </a:lnTo>
                                        <a:lnTo>
                                          <a:pt x="227" y="1245"/>
                                        </a:lnTo>
                                        <a:lnTo>
                                          <a:pt x="227" y="1242"/>
                                        </a:lnTo>
                                        <a:lnTo>
                                          <a:pt x="227" y="1238"/>
                                        </a:lnTo>
                                        <a:lnTo>
                                          <a:pt x="231" y="1228"/>
                                        </a:lnTo>
                                        <a:lnTo>
                                          <a:pt x="234" y="1224"/>
                                        </a:lnTo>
                                        <a:lnTo>
                                          <a:pt x="234" y="1221"/>
                                        </a:lnTo>
                                        <a:lnTo>
                                          <a:pt x="238" y="1217"/>
                                        </a:lnTo>
                                        <a:lnTo>
                                          <a:pt x="238" y="1210"/>
                                        </a:lnTo>
                                        <a:lnTo>
                                          <a:pt x="241" y="1207"/>
                                        </a:lnTo>
                                        <a:lnTo>
                                          <a:pt x="241" y="1203"/>
                                        </a:lnTo>
                                        <a:lnTo>
                                          <a:pt x="245" y="1200"/>
                                        </a:lnTo>
                                        <a:lnTo>
                                          <a:pt x="245" y="1193"/>
                                        </a:lnTo>
                                        <a:lnTo>
                                          <a:pt x="248" y="1185"/>
                                        </a:lnTo>
                                        <a:lnTo>
                                          <a:pt x="252" y="1182"/>
                                        </a:lnTo>
                                        <a:lnTo>
                                          <a:pt x="252" y="1175"/>
                                        </a:lnTo>
                                        <a:lnTo>
                                          <a:pt x="252" y="1171"/>
                                        </a:lnTo>
                                        <a:lnTo>
                                          <a:pt x="255" y="1168"/>
                                        </a:lnTo>
                                        <a:lnTo>
                                          <a:pt x="259" y="1161"/>
                                        </a:lnTo>
                                        <a:lnTo>
                                          <a:pt x="259" y="1154"/>
                                        </a:lnTo>
                                        <a:lnTo>
                                          <a:pt x="263" y="1150"/>
                                        </a:lnTo>
                                        <a:lnTo>
                                          <a:pt x="263" y="1143"/>
                                        </a:lnTo>
                                        <a:lnTo>
                                          <a:pt x="266" y="1136"/>
                                        </a:lnTo>
                                        <a:lnTo>
                                          <a:pt x="266" y="1133"/>
                                        </a:lnTo>
                                        <a:lnTo>
                                          <a:pt x="270" y="1129"/>
                                        </a:lnTo>
                                        <a:lnTo>
                                          <a:pt x="270" y="1118"/>
                                        </a:lnTo>
                                        <a:lnTo>
                                          <a:pt x="273" y="1115"/>
                                        </a:lnTo>
                                        <a:lnTo>
                                          <a:pt x="277" y="1111"/>
                                        </a:lnTo>
                                        <a:lnTo>
                                          <a:pt x="277" y="1101"/>
                                        </a:lnTo>
                                        <a:lnTo>
                                          <a:pt x="277" y="1097"/>
                                        </a:lnTo>
                                        <a:lnTo>
                                          <a:pt x="280" y="1094"/>
                                        </a:lnTo>
                                        <a:lnTo>
                                          <a:pt x="284" y="1083"/>
                                        </a:lnTo>
                                        <a:lnTo>
                                          <a:pt x="284" y="1080"/>
                                        </a:lnTo>
                                        <a:lnTo>
                                          <a:pt x="287" y="1073"/>
                                        </a:lnTo>
                                        <a:lnTo>
                                          <a:pt x="287" y="1066"/>
                                        </a:lnTo>
                                        <a:lnTo>
                                          <a:pt x="291" y="1062"/>
                                        </a:lnTo>
                                        <a:lnTo>
                                          <a:pt x="291" y="1055"/>
                                        </a:lnTo>
                                        <a:lnTo>
                                          <a:pt x="295" y="1048"/>
                                        </a:lnTo>
                                        <a:lnTo>
                                          <a:pt x="298" y="1041"/>
                                        </a:lnTo>
                                        <a:lnTo>
                                          <a:pt x="298" y="1037"/>
                                        </a:lnTo>
                                        <a:lnTo>
                                          <a:pt x="302" y="1027"/>
                                        </a:lnTo>
                                        <a:lnTo>
                                          <a:pt x="302" y="1023"/>
                                        </a:lnTo>
                                        <a:lnTo>
                                          <a:pt x="302" y="1013"/>
                                        </a:lnTo>
                                        <a:lnTo>
                                          <a:pt x="305" y="1009"/>
                                        </a:lnTo>
                                        <a:lnTo>
                                          <a:pt x="309" y="1002"/>
                                        </a:lnTo>
                                        <a:lnTo>
                                          <a:pt x="309" y="998"/>
                                        </a:lnTo>
                                        <a:lnTo>
                                          <a:pt x="312" y="988"/>
                                        </a:lnTo>
                                        <a:lnTo>
                                          <a:pt x="312" y="984"/>
                                        </a:lnTo>
                                        <a:lnTo>
                                          <a:pt x="316" y="974"/>
                                        </a:lnTo>
                                        <a:lnTo>
                                          <a:pt x="316" y="970"/>
                                        </a:lnTo>
                                        <a:lnTo>
                                          <a:pt x="319" y="963"/>
                                        </a:lnTo>
                                        <a:lnTo>
                                          <a:pt x="323" y="956"/>
                                        </a:lnTo>
                                        <a:lnTo>
                                          <a:pt x="323" y="949"/>
                                        </a:lnTo>
                                        <a:lnTo>
                                          <a:pt x="327" y="946"/>
                                        </a:lnTo>
                                        <a:lnTo>
                                          <a:pt x="327" y="935"/>
                                        </a:lnTo>
                                        <a:lnTo>
                                          <a:pt x="330" y="928"/>
                                        </a:lnTo>
                                        <a:lnTo>
                                          <a:pt x="330" y="921"/>
                                        </a:lnTo>
                                        <a:lnTo>
                                          <a:pt x="334" y="914"/>
                                        </a:lnTo>
                                        <a:lnTo>
                                          <a:pt x="334" y="910"/>
                                        </a:lnTo>
                                        <a:lnTo>
                                          <a:pt x="337" y="900"/>
                                        </a:lnTo>
                                        <a:lnTo>
                                          <a:pt x="341" y="893"/>
                                        </a:lnTo>
                                        <a:lnTo>
                                          <a:pt x="341" y="886"/>
                                        </a:lnTo>
                                        <a:lnTo>
                                          <a:pt x="341" y="879"/>
                                        </a:lnTo>
                                        <a:lnTo>
                                          <a:pt x="344" y="875"/>
                                        </a:lnTo>
                                        <a:lnTo>
                                          <a:pt x="348" y="864"/>
                                        </a:lnTo>
                                        <a:lnTo>
                                          <a:pt x="348" y="857"/>
                                        </a:lnTo>
                                        <a:lnTo>
                                          <a:pt x="351" y="850"/>
                                        </a:lnTo>
                                        <a:lnTo>
                                          <a:pt x="351" y="843"/>
                                        </a:lnTo>
                                        <a:lnTo>
                                          <a:pt x="355" y="833"/>
                                        </a:lnTo>
                                        <a:lnTo>
                                          <a:pt x="355" y="829"/>
                                        </a:lnTo>
                                        <a:lnTo>
                                          <a:pt x="359" y="822"/>
                                        </a:lnTo>
                                        <a:lnTo>
                                          <a:pt x="359" y="812"/>
                                        </a:lnTo>
                                        <a:lnTo>
                                          <a:pt x="362" y="808"/>
                                        </a:lnTo>
                                        <a:lnTo>
                                          <a:pt x="366" y="801"/>
                                        </a:lnTo>
                                        <a:lnTo>
                                          <a:pt x="366" y="790"/>
                                        </a:lnTo>
                                        <a:lnTo>
                                          <a:pt x="366" y="787"/>
                                        </a:lnTo>
                                        <a:lnTo>
                                          <a:pt x="369" y="776"/>
                                        </a:lnTo>
                                        <a:lnTo>
                                          <a:pt x="373" y="769"/>
                                        </a:lnTo>
                                        <a:lnTo>
                                          <a:pt x="373" y="766"/>
                                        </a:lnTo>
                                        <a:lnTo>
                                          <a:pt x="376" y="755"/>
                                        </a:lnTo>
                                        <a:lnTo>
                                          <a:pt x="376" y="748"/>
                                        </a:lnTo>
                                        <a:lnTo>
                                          <a:pt x="380" y="741"/>
                                        </a:lnTo>
                                        <a:lnTo>
                                          <a:pt x="380" y="734"/>
                                        </a:lnTo>
                                        <a:lnTo>
                                          <a:pt x="383" y="723"/>
                                        </a:lnTo>
                                        <a:lnTo>
                                          <a:pt x="383" y="720"/>
                                        </a:lnTo>
                                        <a:lnTo>
                                          <a:pt x="387" y="713"/>
                                        </a:lnTo>
                                        <a:lnTo>
                                          <a:pt x="391" y="702"/>
                                        </a:lnTo>
                                        <a:lnTo>
                                          <a:pt x="391" y="695"/>
                                        </a:lnTo>
                                        <a:lnTo>
                                          <a:pt x="391" y="688"/>
                                        </a:lnTo>
                                        <a:lnTo>
                                          <a:pt x="394" y="681"/>
                                        </a:lnTo>
                                        <a:lnTo>
                                          <a:pt x="398" y="670"/>
                                        </a:lnTo>
                                        <a:lnTo>
                                          <a:pt x="398" y="667"/>
                                        </a:lnTo>
                                        <a:lnTo>
                                          <a:pt x="401" y="660"/>
                                        </a:lnTo>
                                        <a:lnTo>
                                          <a:pt x="401" y="649"/>
                                        </a:lnTo>
                                        <a:lnTo>
                                          <a:pt x="405" y="646"/>
                                        </a:lnTo>
                                        <a:lnTo>
                                          <a:pt x="405" y="639"/>
                                        </a:lnTo>
                                        <a:lnTo>
                                          <a:pt x="408" y="628"/>
                                        </a:lnTo>
                                        <a:lnTo>
                                          <a:pt x="412" y="621"/>
                                        </a:lnTo>
                                        <a:lnTo>
                                          <a:pt x="412" y="614"/>
                                        </a:lnTo>
                                        <a:lnTo>
                                          <a:pt x="415" y="607"/>
                                        </a:lnTo>
                                        <a:lnTo>
                                          <a:pt x="415" y="596"/>
                                        </a:lnTo>
                                        <a:lnTo>
                                          <a:pt x="415" y="593"/>
                                        </a:lnTo>
                                        <a:lnTo>
                                          <a:pt x="419" y="586"/>
                                        </a:lnTo>
                                        <a:lnTo>
                                          <a:pt x="423" y="575"/>
                                        </a:lnTo>
                                        <a:lnTo>
                                          <a:pt x="423" y="572"/>
                                        </a:lnTo>
                                        <a:lnTo>
                                          <a:pt x="426" y="561"/>
                                        </a:lnTo>
                                        <a:lnTo>
                                          <a:pt x="426" y="554"/>
                                        </a:lnTo>
                                        <a:lnTo>
                                          <a:pt x="430" y="543"/>
                                        </a:lnTo>
                                        <a:lnTo>
                                          <a:pt x="430" y="540"/>
                                        </a:lnTo>
                                        <a:lnTo>
                                          <a:pt x="433" y="533"/>
                                        </a:lnTo>
                                        <a:lnTo>
                                          <a:pt x="437" y="522"/>
                                        </a:lnTo>
                                        <a:lnTo>
                                          <a:pt x="437" y="519"/>
                                        </a:lnTo>
                                        <a:lnTo>
                                          <a:pt x="440" y="508"/>
                                        </a:lnTo>
                                        <a:lnTo>
                                          <a:pt x="440" y="501"/>
                                        </a:lnTo>
                                        <a:lnTo>
                                          <a:pt x="444" y="497"/>
                                        </a:lnTo>
                                        <a:lnTo>
                                          <a:pt x="444" y="487"/>
                                        </a:lnTo>
                                        <a:lnTo>
                                          <a:pt x="447" y="480"/>
                                        </a:lnTo>
                                        <a:lnTo>
                                          <a:pt x="447" y="476"/>
                                        </a:lnTo>
                                        <a:lnTo>
                                          <a:pt x="451" y="466"/>
                                        </a:lnTo>
                                        <a:lnTo>
                                          <a:pt x="455" y="459"/>
                                        </a:lnTo>
                                        <a:lnTo>
                                          <a:pt x="455" y="452"/>
                                        </a:lnTo>
                                        <a:lnTo>
                                          <a:pt x="455" y="445"/>
                                        </a:lnTo>
                                        <a:lnTo>
                                          <a:pt x="458" y="434"/>
                                        </a:lnTo>
                                        <a:lnTo>
                                          <a:pt x="462" y="430"/>
                                        </a:lnTo>
                                        <a:lnTo>
                                          <a:pt x="462" y="423"/>
                                        </a:lnTo>
                                        <a:lnTo>
                                          <a:pt x="465" y="416"/>
                                        </a:lnTo>
                                        <a:lnTo>
                                          <a:pt x="465" y="409"/>
                                        </a:lnTo>
                                        <a:lnTo>
                                          <a:pt x="469" y="399"/>
                                        </a:lnTo>
                                        <a:lnTo>
                                          <a:pt x="469" y="395"/>
                                        </a:lnTo>
                                        <a:lnTo>
                                          <a:pt x="472" y="388"/>
                                        </a:lnTo>
                                        <a:lnTo>
                                          <a:pt x="472" y="381"/>
                                        </a:lnTo>
                                        <a:lnTo>
                                          <a:pt x="476" y="374"/>
                                        </a:lnTo>
                                        <a:lnTo>
                                          <a:pt x="479" y="363"/>
                                        </a:lnTo>
                                        <a:lnTo>
                                          <a:pt x="479" y="360"/>
                                        </a:lnTo>
                                        <a:lnTo>
                                          <a:pt x="479" y="353"/>
                                        </a:lnTo>
                                        <a:lnTo>
                                          <a:pt x="483" y="346"/>
                                        </a:lnTo>
                                        <a:lnTo>
                                          <a:pt x="487" y="339"/>
                                        </a:lnTo>
                                        <a:lnTo>
                                          <a:pt x="487" y="335"/>
                                        </a:lnTo>
                                        <a:lnTo>
                                          <a:pt x="490" y="325"/>
                                        </a:lnTo>
                                        <a:lnTo>
                                          <a:pt x="490" y="318"/>
                                        </a:lnTo>
                                        <a:lnTo>
                                          <a:pt x="494" y="314"/>
                                        </a:lnTo>
                                        <a:lnTo>
                                          <a:pt x="494" y="303"/>
                                        </a:lnTo>
                                        <a:lnTo>
                                          <a:pt x="497" y="300"/>
                                        </a:lnTo>
                                        <a:lnTo>
                                          <a:pt x="497" y="289"/>
                                        </a:lnTo>
                                        <a:lnTo>
                                          <a:pt x="501" y="286"/>
                                        </a:lnTo>
                                        <a:lnTo>
                                          <a:pt x="504" y="279"/>
                                        </a:lnTo>
                                        <a:lnTo>
                                          <a:pt x="504" y="272"/>
                                        </a:lnTo>
                                        <a:lnTo>
                                          <a:pt x="504" y="265"/>
                                        </a:lnTo>
                                        <a:lnTo>
                                          <a:pt x="508" y="261"/>
                                        </a:lnTo>
                                        <a:lnTo>
                                          <a:pt x="511" y="254"/>
                                        </a:lnTo>
                                        <a:lnTo>
                                          <a:pt x="511" y="247"/>
                                        </a:lnTo>
                                        <a:lnTo>
                                          <a:pt x="515" y="243"/>
                                        </a:lnTo>
                                        <a:lnTo>
                                          <a:pt x="515" y="233"/>
                                        </a:lnTo>
                                        <a:lnTo>
                                          <a:pt x="519" y="229"/>
                                        </a:lnTo>
                                        <a:lnTo>
                                          <a:pt x="519" y="219"/>
                                        </a:lnTo>
                                        <a:lnTo>
                                          <a:pt x="522" y="215"/>
                                        </a:lnTo>
                                        <a:lnTo>
                                          <a:pt x="526" y="212"/>
                                        </a:lnTo>
                                        <a:lnTo>
                                          <a:pt x="526" y="201"/>
                                        </a:lnTo>
                                        <a:lnTo>
                                          <a:pt x="529" y="198"/>
                                        </a:lnTo>
                                        <a:lnTo>
                                          <a:pt x="529" y="194"/>
                                        </a:lnTo>
                                        <a:lnTo>
                                          <a:pt x="529" y="183"/>
                                        </a:lnTo>
                                        <a:lnTo>
                                          <a:pt x="533" y="180"/>
                                        </a:lnTo>
                                        <a:lnTo>
                                          <a:pt x="536" y="176"/>
                                        </a:lnTo>
                                        <a:lnTo>
                                          <a:pt x="536" y="166"/>
                                        </a:lnTo>
                                        <a:lnTo>
                                          <a:pt x="540" y="162"/>
                                        </a:lnTo>
                                        <a:lnTo>
                                          <a:pt x="540" y="159"/>
                                        </a:lnTo>
                                        <a:lnTo>
                                          <a:pt x="543" y="152"/>
                                        </a:lnTo>
                                        <a:lnTo>
                                          <a:pt x="543" y="145"/>
                                        </a:lnTo>
                                        <a:lnTo>
                                          <a:pt x="547" y="141"/>
                                        </a:lnTo>
                                        <a:lnTo>
                                          <a:pt x="551" y="138"/>
                                        </a:lnTo>
                                        <a:lnTo>
                                          <a:pt x="551" y="127"/>
                                        </a:lnTo>
                                        <a:lnTo>
                                          <a:pt x="554" y="124"/>
                                        </a:lnTo>
                                        <a:lnTo>
                                          <a:pt x="554" y="120"/>
                                        </a:lnTo>
                                        <a:lnTo>
                                          <a:pt x="558" y="116"/>
                                        </a:lnTo>
                                        <a:lnTo>
                                          <a:pt x="558" y="109"/>
                                        </a:lnTo>
                                        <a:lnTo>
                                          <a:pt x="561" y="102"/>
                                        </a:lnTo>
                                        <a:lnTo>
                                          <a:pt x="561" y="99"/>
                                        </a:lnTo>
                                        <a:lnTo>
                                          <a:pt x="565" y="92"/>
                                        </a:lnTo>
                                        <a:lnTo>
                                          <a:pt x="568" y="88"/>
                                        </a:lnTo>
                                        <a:lnTo>
                                          <a:pt x="568" y="85"/>
                                        </a:lnTo>
                                        <a:lnTo>
                                          <a:pt x="568" y="81"/>
                                        </a:lnTo>
                                        <a:lnTo>
                                          <a:pt x="572" y="74"/>
                                        </a:lnTo>
                                        <a:lnTo>
                                          <a:pt x="575" y="67"/>
                                        </a:lnTo>
                                        <a:lnTo>
                                          <a:pt x="575" y="64"/>
                                        </a:lnTo>
                                        <a:lnTo>
                                          <a:pt x="579" y="56"/>
                                        </a:lnTo>
                                        <a:lnTo>
                                          <a:pt x="579" y="53"/>
                                        </a:lnTo>
                                        <a:lnTo>
                                          <a:pt x="583" y="49"/>
                                        </a:lnTo>
                                        <a:lnTo>
                                          <a:pt x="583" y="46"/>
                                        </a:lnTo>
                                        <a:lnTo>
                                          <a:pt x="586" y="39"/>
                                        </a:lnTo>
                                        <a:lnTo>
                                          <a:pt x="586" y="35"/>
                                        </a:lnTo>
                                        <a:lnTo>
                                          <a:pt x="590" y="32"/>
                                        </a:lnTo>
                                        <a:lnTo>
                                          <a:pt x="593" y="28"/>
                                        </a:lnTo>
                                        <a:lnTo>
                                          <a:pt x="593" y="21"/>
                                        </a:lnTo>
                                        <a:lnTo>
                                          <a:pt x="593" y="18"/>
                                        </a:lnTo>
                                        <a:lnTo>
                                          <a:pt x="597" y="18"/>
                                        </a:lnTo>
                                        <a:lnTo>
                                          <a:pt x="600" y="14"/>
                                        </a:lnTo>
                                        <a:lnTo>
                                          <a:pt x="600" y="11"/>
                                        </a:lnTo>
                                        <a:lnTo>
                                          <a:pt x="604" y="4"/>
                                        </a:lnTo>
                                        <a:lnTo>
                                          <a:pt x="604" y="0"/>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2" name="Freeform 486">
                                    <a:extLst>
                                      <a:ext uri="{FF2B5EF4-FFF2-40B4-BE49-F238E27FC236}">
                                        <a16:creationId xmlns:a16="http://schemas.microsoft.com/office/drawing/2014/main" id="{6E201185-E306-4AAD-AEF0-62FB818F3AF0}"/>
                                      </a:ext>
                                    </a:extLst>
                                  </p:cNvPr>
                                  <p:cNvSpPr>
                                    <a:spLocks/>
                                  </p:cNvSpPr>
                                  <p:nvPr/>
                                </p:nvSpPr>
                                <p:spPr bwMode="auto">
                                  <a:xfrm>
                                    <a:off x="3642" y="10676"/>
                                    <a:ext cx="1209" cy="1503"/>
                                  </a:xfrm>
                                  <a:custGeom>
                                    <a:avLst/>
                                    <a:gdLst>
                                      <a:gd name="T0" fmla="*/ 17 w 1209"/>
                                      <a:gd name="T1" fmla="*/ 138 h 1503"/>
                                      <a:gd name="T2" fmla="*/ 35 w 1209"/>
                                      <a:gd name="T3" fmla="*/ 187 h 1503"/>
                                      <a:gd name="T4" fmla="*/ 57 w 1209"/>
                                      <a:gd name="T5" fmla="*/ 237 h 1503"/>
                                      <a:gd name="T6" fmla="*/ 74 w 1209"/>
                                      <a:gd name="T7" fmla="*/ 293 h 1503"/>
                                      <a:gd name="T8" fmla="*/ 92 w 1209"/>
                                      <a:gd name="T9" fmla="*/ 353 h 1503"/>
                                      <a:gd name="T10" fmla="*/ 110 w 1209"/>
                                      <a:gd name="T11" fmla="*/ 420 h 1503"/>
                                      <a:gd name="T12" fmla="*/ 131 w 1209"/>
                                      <a:gd name="T13" fmla="*/ 491 h 1503"/>
                                      <a:gd name="T14" fmla="*/ 153 w 1209"/>
                                      <a:gd name="T15" fmla="*/ 561 h 1503"/>
                                      <a:gd name="T16" fmla="*/ 170 w 1209"/>
                                      <a:gd name="T17" fmla="*/ 635 h 1503"/>
                                      <a:gd name="T18" fmla="*/ 188 w 1209"/>
                                      <a:gd name="T19" fmla="*/ 709 h 1503"/>
                                      <a:gd name="T20" fmla="*/ 209 w 1209"/>
                                      <a:gd name="T21" fmla="*/ 783 h 1503"/>
                                      <a:gd name="T22" fmla="*/ 231 w 1209"/>
                                      <a:gd name="T23" fmla="*/ 861 h 1503"/>
                                      <a:gd name="T24" fmla="*/ 249 w 1209"/>
                                      <a:gd name="T25" fmla="*/ 932 h 1503"/>
                                      <a:gd name="T26" fmla="*/ 266 w 1209"/>
                                      <a:gd name="T27" fmla="*/ 1006 h 1503"/>
                                      <a:gd name="T28" fmla="*/ 284 w 1209"/>
                                      <a:gd name="T29" fmla="*/ 1076 h 1503"/>
                                      <a:gd name="T30" fmla="*/ 305 w 1209"/>
                                      <a:gd name="T31" fmla="*/ 1140 h 1503"/>
                                      <a:gd name="T32" fmla="*/ 327 w 1209"/>
                                      <a:gd name="T33" fmla="*/ 1203 h 1503"/>
                                      <a:gd name="T34" fmla="*/ 345 w 1209"/>
                                      <a:gd name="T35" fmla="*/ 1260 h 1503"/>
                                      <a:gd name="T36" fmla="*/ 362 w 1209"/>
                                      <a:gd name="T37" fmla="*/ 1313 h 1503"/>
                                      <a:gd name="T38" fmla="*/ 384 w 1209"/>
                                      <a:gd name="T39" fmla="*/ 1359 h 1503"/>
                                      <a:gd name="T40" fmla="*/ 401 w 1209"/>
                                      <a:gd name="T41" fmla="*/ 1401 h 1503"/>
                                      <a:gd name="T42" fmla="*/ 419 w 1209"/>
                                      <a:gd name="T43" fmla="*/ 1436 h 1503"/>
                                      <a:gd name="T44" fmla="*/ 441 w 1209"/>
                                      <a:gd name="T45" fmla="*/ 1461 h 1503"/>
                                      <a:gd name="T46" fmla="*/ 465 w 1209"/>
                                      <a:gd name="T47" fmla="*/ 1489 h 1503"/>
                                      <a:gd name="T48" fmla="*/ 497 w 1209"/>
                                      <a:gd name="T49" fmla="*/ 1503 h 1503"/>
                                      <a:gd name="T50" fmla="*/ 529 w 1209"/>
                                      <a:gd name="T51" fmla="*/ 1496 h 1503"/>
                                      <a:gd name="T52" fmla="*/ 554 w 1209"/>
                                      <a:gd name="T53" fmla="*/ 1475 h 1503"/>
                                      <a:gd name="T54" fmla="*/ 579 w 1209"/>
                                      <a:gd name="T55" fmla="*/ 1450 h 1503"/>
                                      <a:gd name="T56" fmla="*/ 601 w 1209"/>
                                      <a:gd name="T57" fmla="*/ 1408 h 1503"/>
                                      <a:gd name="T58" fmla="*/ 622 w 1209"/>
                                      <a:gd name="T59" fmla="*/ 1366 h 1503"/>
                                      <a:gd name="T60" fmla="*/ 640 w 1209"/>
                                      <a:gd name="T61" fmla="*/ 1323 h 1503"/>
                                      <a:gd name="T62" fmla="*/ 661 w 1209"/>
                                      <a:gd name="T63" fmla="*/ 1270 h 1503"/>
                                      <a:gd name="T64" fmla="*/ 679 w 1209"/>
                                      <a:gd name="T65" fmla="*/ 1210 h 1503"/>
                                      <a:gd name="T66" fmla="*/ 700 w 1209"/>
                                      <a:gd name="T67" fmla="*/ 1150 h 1503"/>
                                      <a:gd name="T68" fmla="*/ 718 w 1209"/>
                                      <a:gd name="T69" fmla="*/ 1083 h 1503"/>
                                      <a:gd name="T70" fmla="*/ 739 w 1209"/>
                                      <a:gd name="T71" fmla="*/ 1013 h 1503"/>
                                      <a:gd name="T72" fmla="*/ 757 w 1209"/>
                                      <a:gd name="T73" fmla="*/ 942 h 1503"/>
                                      <a:gd name="T74" fmla="*/ 775 w 1209"/>
                                      <a:gd name="T75" fmla="*/ 868 h 1503"/>
                                      <a:gd name="T76" fmla="*/ 793 w 1209"/>
                                      <a:gd name="T77" fmla="*/ 798 h 1503"/>
                                      <a:gd name="T78" fmla="*/ 814 w 1209"/>
                                      <a:gd name="T79" fmla="*/ 720 h 1503"/>
                                      <a:gd name="T80" fmla="*/ 835 w 1209"/>
                                      <a:gd name="T81" fmla="*/ 649 h 1503"/>
                                      <a:gd name="T82" fmla="*/ 853 w 1209"/>
                                      <a:gd name="T83" fmla="*/ 575 h 1503"/>
                                      <a:gd name="T84" fmla="*/ 871 w 1209"/>
                                      <a:gd name="T85" fmla="*/ 498 h 1503"/>
                                      <a:gd name="T86" fmla="*/ 892 w 1209"/>
                                      <a:gd name="T87" fmla="*/ 434 h 1503"/>
                                      <a:gd name="T88" fmla="*/ 913 w 1209"/>
                                      <a:gd name="T89" fmla="*/ 367 h 1503"/>
                                      <a:gd name="T90" fmla="*/ 931 w 1209"/>
                                      <a:gd name="T91" fmla="*/ 307 h 1503"/>
                                      <a:gd name="T92" fmla="*/ 949 w 1209"/>
                                      <a:gd name="T93" fmla="*/ 244 h 1503"/>
                                      <a:gd name="T94" fmla="*/ 967 w 1209"/>
                                      <a:gd name="T95" fmla="*/ 191 h 1503"/>
                                      <a:gd name="T96" fmla="*/ 988 w 1209"/>
                                      <a:gd name="T97" fmla="*/ 148 h 1503"/>
                                      <a:gd name="T98" fmla="*/ 1009 w 1209"/>
                                      <a:gd name="T99" fmla="*/ 102 h 1503"/>
                                      <a:gd name="T100" fmla="*/ 1031 w 1209"/>
                                      <a:gd name="T101" fmla="*/ 64 h 1503"/>
                                      <a:gd name="T102" fmla="*/ 1056 w 1209"/>
                                      <a:gd name="T103" fmla="*/ 32 h 1503"/>
                                      <a:gd name="T104" fmla="*/ 1084 w 1209"/>
                                      <a:gd name="T105" fmla="*/ 7 h 1503"/>
                                      <a:gd name="T106" fmla="*/ 1116 w 1209"/>
                                      <a:gd name="T107" fmla="*/ 0 h 1503"/>
                                      <a:gd name="T108" fmla="*/ 1145 w 1209"/>
                                      <a:gd name="T109" fmla="*/ 11 h 1503"/>
                                      <a:gd name="T110" fmla="*/ 1166 w 1209"/>
                                      <a:gd name="T111" fmla="*/ 32 h 1503"/>
                                      <a:gd name="T112" fmla="*/ 1187 w 1209"/>
                                      <a:gd name="T113" fmla="*/ 60 h 1503"/>
                                      <a:gd name="T114" fmla="*/ 1205 w 1209"/>
                                      <a:gd name="T115" fmla="*/ 95 h 15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9"/>
                                      <a:gd name="T175" fmla="*/ 0 h 1503"/>
                                      <a:gd name="T176" fmla="*/ 1209 w 1209"/>
                                      <a:gd name="T177" fmla="*/ 1503 h 15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9" h="1503">
                                        <a:moveTo>
                                          <a:pt x="0" y="102"/>
                                        </a:moveTo>
                                        <a:lnTo>
                                          <a:pt x="3" y="106"/>
                                        </a:lnTo>
                                        <a:lnTo>
                                          <a:pt x="3" y="113"/>
                                        </a:lnTo>
                                        <a:lnTo>
                                          <a:pt x="7" y="113"/>
                                        </a:lnTo>
                                        <a:lnTo>
                                          <a:pt x="7" y="117"/>
                                        </a:lnTo>
                                        <a:lnTo>
                                          <a:pt x="7" y="120"/>
                                        </a:lnTo>
                                        <a:lnTo>
                                          <a:pt x="10" y="124"/>
                                        </a:lnTo>
                                        <a:lnTo>
                                          <a:pt x="10" y="131"/>
                                        </a:lnTo>
                                        <a:lnTo>
                                          <a:pt x="14" y="134"/>
                                        </a:lnTo>
                                        <a:lnTo>
                                          <a:pt x="17" y="138"/>
                                        </a:lnTo>
                                        <a:lnTo>
                                          <a:pt x="17" y="141"/>
                                        </a:lnTo>
                                        <a:lnTo>
                                          <a:pt x="21" y="148"/>
                                        </a:lnTo>
                                        <a:lnTo>
                                          <a:pt x="21" y="152"/>
                                        </a:lnTo>
                                        <a:lnTo>
                                          <a:pt x="25" y="155"/>
                                        </a:lnTo>
                                        <a:lnTo>
                                          <a:pt x="28" y="159"/>
                                        </a:lnTo>
                                        <a:lnTo>
                                          <a:pt x="28" y="166"/>
                                        </a:lnTo>
                                        <a:lnTo>
                                          <a:pt x="32" y="170"/>
                                        </a:lnTo>
                                        <a:lnTo>
                                          <a:pt x="32" y="173"/>
                                        </a:lnTo>
                                        <a:lnTo>
                                          <a:pt x="32" y="177"/>
                                        </a:lnTo>
                                        <a:lnTo>
                                          <a:pt x="35" y="187"/>
                                        </a:lnTo>
                                        <a:lnTo>
                                          <a:pt x="35" y="191"/>
                                        </a:lnTo>
                                        <a:lnTo>
                                          <a:pt x="39" y="194"/>
                                        </a:lnTo>
                                        <a:lnTo>
                                          <a:pt x="42" y="201"/>
                                        </a:lnTo>
                                        <a:lnTo>
                                          <a:pt x="42" y="205"/>
                                        </a:lnTo>
                                        <a:lnTo>
                                          <a:pt x="46" y="208"/>
                                        </a:lnTo>
                                        <a:lnTo>
                                          <a:pt x="46" y="219"/>
                                        </a:lnTo>
                                        <a:lnTo>
                                          <a:pt x="49" y="222"/>
                                        </a:lnTo>
                                        <a:lnTo>
                                          <a:pt x="53" y="226"/>
                                        </a:lnTo>
                                        <a:lnTo>
                                          <a:pt x="53" y="230"/>
                                        </a:lnTo>
                                        <a:lnTo>
                                          <a:pt x="57" y="237"/>
                                        </a:lnTo>
                                        <a:lnTo>
                                          <a:pt x="57" y="244"/>
                                        </a:lnTo>
                                        <a:lnTo>
                                          <a:pt x="57" y="247"/>
                                        </a:lnTo>
                                        <a:lnTo>
                                          <a:pt x="60" y="254"/>
                                        </a:lnTo>
                                        <a:lnTo>
                                          <a:pt x="60" y="258"/>
                                        </a:lnTo>
                                        <a:lnTo>
                                          <a:pt x="64" y="265"/>
                                        </a:lnTo>
                                        <a:lnTo>
                                          <a:pt x="67" y="272"/>
                                        </a:lnTo>
                                        <a:lnTo>
                                          <a:pt x="67" y="275"/>
                                        </a:lnTo>
                                        <a:lnTo>
                                          <a:pt x="71" y="282"/>
                                        </a:lnTo>
                                        <a:lnTo>
                                          <a:pt x="74" y="289"/>
                                        </a:lnTo>
                                        <a:lnTo>
                                          <a:pt x="74" y="293"/>
                                        </a:lnTo>
                                        <a:lnTo>
                                          <a:pt x="78" y="300"/>
                                        </a:lnTo>
                                        <a:lnTo>
                                          <a:pt x="78" y="307"/>
                                        </a:lnTo>
                                        <a:lnTo>
                                          <a:pt x="81" y="311"/>
                                        </a:lnTo>
                                        <a:lnTo>
                                          <a:pt x="81" y="318"/>
                                        </a:lnTo>
                                        <a:lnTo>
                                          <a:pt x="81" y="321"/>
                                        </a:lnTo>
                                        <a:lnTo>
                                          <a:pt x="85" y="332"/>
                                        </a:lnTo>
                                        <a:lnTo>
                                          <a:pt x="85" y="335"/>
                                        </a:lnTo>
                                        <a:lnTo>
                                          <a:pt x="89" y="339"/>
                                        </a:lnTo>
                                        <a:lnTo>
                                          <a:pt x="92" y="349"/>
                                        </a:lnTo>
                                        <a:lnTo>
                                          <a:pt x="92" y="353"/>
                                        </a:lnTo>
                                        <a:lnTo>
                                          <a:pt x="96" y="364"/>
                                        </a:lnTo>
                                        <a:lnTo>
                                          <a:pt x="99" y="367"/>
                                        </a:lnTo>
                                        <a:lnTo>
                                          <a:pt x="99" y="374"/>
                                        </a:lnTo>
                                        <a:lnTo>
                                          <a:pt x="103" y="381"/>
                                        </a:lnTo>
                                        <a:lnTo>
                                          <a:pt x="103" y="388"/>
                                        </a:lnTo>
                                        <a:lnTo>
                                          <a:pt x="106" y="392"/>
                                        </a:lnTo>
                                        <a:lnTo>
                                          <a:pt x="106" y="402"/>
                                        </a:lnTo>
                                        <a:lnTo>
                                          <a:pt x="106" y="406"/>
                                        </a:lnTo>
                                        <a:lnTo>
                                          <a:pt x="110" y="416"/>
                                        </a:lnTo>
                                        <a:lnTo>
                                          <a:pt x="110" y="420"/>
                                        </a:lnTo>
                                        <a:lnTo>
                                          <a:pt x="113" y="427"/>
                                        </a:lnTo>
                                        <a:lnTo>
                                          <a:pt x="117" y="434"/>
                                        </a:lnTo>
                                        <a:lnTo>
                                          <a:pt x="117" y="441"/>
                                        </a:lnTo>
                                        <a:lnTo>
                                          <a:pt x="121" y="445"/>
                                        </a:lnTo>
                                        <a:lnTo>
                                          <a:pt x="124" y="455"/>
                                        </a:lnTo>
                                        <a:lnTo>
                                          <a:pt x="124" y="462"/>
                                        </a:lnTo>
                                        <a:lnTo>
                                          <a:pt x="128" y="469"/>
                                        </a:lnTo>
                                        <a:lnTo>
                                          <a:pt x="128" y="476"/>
                                        </a:lnTo>
                                        <a:lnTo>
                                          <a:pt x="131" y="480"/>
                                        </a:lnTo>
                                        <a:lnTo>
                                          <a:pt x="131" y="491"/>
                                        </a:lnTo>
                                        <a:lnTo>
                                          <a:pt x="131" y="494"/>
                                        </a:lnTo>
                                        <a:lnTo>
                                          <a:pt x="135" y="505"/>
                                        </a:lnTo>
                                        <a:lnTo>
                                          <a:pt x="138" y="512"/>
                                        </a:lnTo>
                                        <a:lnTo>
                                          <a:pt x="138" y="515"/>
                                        </a:lnTo>
                                        <a:lnTo>
                                          <a:pt x="142" y="526"/>
                                        </a:lnTo>
                                        <a:lnTo>
                                          <a:pt x="142" y="533"/>
                                        </a:lnTo>
                                        <a:lnTo>
                                          <a:pt x="145" y="540"/>
                                        </a:lnTo>
                                        <a:lnTo>
                                          <a:pt x="149" y="547"/>
                                        </a:lnTo>
                                        <a:lnTo>
                                          <a:pt x="149" y="551"/>
                                        </a:lnTo>
                                        <a:lnTo>
                                          <a:pt x="153" y="561"/>
                                        </a:lnTo>
                                        <a:lnTo>
                                          <a:pt x="153" y="568"/>
                                        </a:lnTo>
                                        <a:lnTo>
                                          <a:pt x="156" y="575"/>
                                        </a:lnTo>
                                        <a:lnTo>
                                          <a:pt x="160" y="582"/>
                                        </a:lnTo>
                                        <a:lnTo>
                                          <a:pt x="160" y="593"/>
                                        </a:lnTo>
                                        <a:lnTo>
                                          <a:pt x="160" y="596"/>
                                        </a:lnTo>
                                        <a:lnTo>
                                          <a:pt x="163" y="603"/>
                                        </a:lnTo>
                                        <a:lnTo>
                                          <a:pt x="163" y="614"/>
                                        </a:lnTo>
                                        <a:lnTo>
                                          <a:pt x="167" y="618"/>
                                        </a:lnTo>
                                        <a:lnTo>
                                          <a:pt x="167" y="628"/>
                                        </a:lnTo>
                                        <a:lnTo>
                                          <a:pt x="170" y="635"/>
                                        </a:lnTo>
                                        <a:lnTo>
                                          <a:pt x="174" y="639"/>
                                        </a:lnTo>
                                        <a:lnTo>
                                          <a:pt x="174" y="649"/>
                                        </a:lnTo>
                                        <a:lnTo>
                                          <a:pt x="177" y="656"/>
                                        </a:lnTo>
                                        <a:lnTo>
                                          <a:pt x="181" y="667"/>
                                        </a:lnTo>
                                        <a:lnTo>
                                          <a:pt x="181" y="671"/>
                                        </a:lnTo>
                                        <a:lnTo>
                                          <a:pt x="185" y="678"/>
                                        </a:lnTo>
                                        <a:lnTo>
                                          <a:pt x="185" y="688"/>
                                        </a:lnTo>
                                        <a:lnTo>
                                          <a:pt x="185" y="692"/>
                                        </a:lnTo>
                                        <a:lnTo>
                                          <a:pt x="188" y="702"/>
                                        </a:lnTo>
                                        <a:lnTo>
                                          <a:pt x="188" y="709"/>
                                        </a:lnTo>
                                        <a:lnTo>
                                          <a:pt x="192" y="713"/>
                                        </a:lnTo>
                                        <a:lnTo>
                                          <a:pt x="192" y="723"/>
                                        </a:lnTo>
                                        <a:lnTo>
                                          <a:pt x="195" y="731"/>
                                        </a:lnTo>
                                        <a:lnTo>
                                          <a:pt x="199" y="741"/>
                                        </a:lnTo>
                                        <a:lnTo>
                                          <a:pt x="199" y="745"/>
                                        </a:lnTo>
                                        <a:lnTo>
                                          <a:pt x="202" y="755"/>
                                        </a:lnTo>
                                        <a:lnTo>
                                          <a:pt x="206" y="762"/>
                                        </a:lnTo>
                                        <a:lnTo>
                                          <a:pt x="206" y="766"/>
                                        </a:lnTo>
                                        <a:lnTo>
                                          <a:pt x="209" y="776"/>
                                        </a:lnTo>
                                        <a:lnTo>
                                          <a:pt x="209" y="783"/>
                                        </a:lnTo>
                                        <a:lnTo>
                                          <a:pt x="209" y="790"/>
                                        </a:lnTo>
                                        <a:lnTo>
                                          <a:pt x="213" y="798"/>
                                        </a:lnTo>
                                        <a:lnTo>
                                          <a:pt x="213" y="808"/>
                                        </a:lnTo>
                                        <a:lnTo>
                                          <a:pt x="217" y="815"/>
                                        </a:lnTo>
                                        <a:lnTo>
                                          <a:pt x="220" y="819"/>
                                        </a:lnTo>
                                        <a:lnTo>
                                          <a:pt x="220" y="829"/>
                                        </a:lnTo>
                                        <a:lnTo>
                                          <a:pt x="224" y="836"/>
                                        </a:lnTo>
                                        <a:lnTo>
                                          <a:pt x="224" y="843"/>
                                        </a:lnTo>
                                        <a:lnTo>
                                          <a:pt x="227" y="850"/>
                                        </a:lnTo>
                                        <a:lnTo>
                                          <a:pt x="231" y="861"/>
                                        </a:lnTo>
                                        <a:lnTo>
                                          <a:pt x="231" y="865"/>
                                        </a:lnTo>
                                        <a:lnTo>
                                          <a:pt x="234" y="872"/>
                                        </a:lnTo>
                                        <a:lnTo>
                                          <a:pt x="234" y="882"/>
                                        </a:lnTo>
                                        <a:lnTo>
                                          <a:pt x="234" y="886"/>
                                        </a:lnTo>
                                        <a:lnTo>
                                          <a:pt x="238" y="896"/>
                                        </a:lnTo>
                                        <a:lnTo>
                                          <a:pt x="238" y="903"/>
                                        </a:lnTo>
                                        <a:lnTo>
                                          <a:pt x="241" y="914"/>
                                        </a:lnTo>
                                        <a:lnTo>
                                          <a:pt x="245" y="918"/>
                                        </a:lnTo>
                                        <a:lnTo>
                                          <a:pt x="245" y="925"/>
                                        </a:lnTo>
                                        <a:lnTo>
                                          <a:pt x="249" y="932"/>
                                        </a:lnTo>
                                        <a:lnTo>
                                          <a:pt x="249" y="939"/>
                                        </a:lnTo>
                                        <a:lnTo>
                                          <a:pt x="252" y="949"/>
                                        </a:lnTo>
                                        <a:lnTo>
                                          <a:pt x="256" y="953"/>
                                        </a:lnTo>
                                        <a:lnTo>
                                          <a:pt x="256" y="960"/>
                                        </a:lnTo>
                                        <a:lnTo>
                                          <a:pt x="259" y="970"/>
                                        </a:lnTo>
                                        <a:lnTo>
                                          <a:pt x="259" y="974"/>
                                        </a:lnTo>
                                        <a:lnTo>
                                          <a:pt x="259" y="985"/>
                                        </a:lnTo>
                                        <a:lnTo>
                                          <a:pt x="263" y="992"/>
                                        </a:lnTo>
                                        <a:lnTo>
                                          <a:pt x="263" y="995"/>
                                        </a:lnTo>
                                        <a:lnTo>
                                          <a:pt x="266" y="1006"/>
                                        </a:lnTo>
                                        <a:lnTo>
                                          <a:pt x="270" y="1009"/>
                                        </a:lnTo>
                                        <a:lnTo>
                                          <a:pt x="270" y="1020"/>
                                        </a:lnTo>
                                        <a:lnTo>
                                          <a:pt x="273" y="1027"/>
                                        </a:lnTo>
                                        <a:lnTo>
                                          <a:pt x="273" y="1030"/>
                                        </a:lnTo>
                                        <a:lnTo>
                                          <a:pt x="277" y="1041"/>
                                        </a:lnTo>
                                        <a:lnTo>
                                          <a:pt x="281" y="1045"/>
                                        </a:lnTo>
                                        <a:lnTo>
                                          <a:pt x="281" y="1052"/>
                                        </a:lnTo>
                                        <a:lnTo>
                                          <a:pt x="284" y="1059"/>
                                        </a:lnTo>
                                        <a:lnTo>
                                          <a:pt x="284" y="1066"/>
                                        </a:lnTo>
                                        <a:lnTo>
                                          <a:pt x="284" y="1076"/>
                                        </a:lnTo>
                                        <a:lnTo>
                                          <a:pt x="288" y="1080"/>
                                        </a:lnTo>
                                        <a:lnTo>
                                          <a:pt x="288" y="1087"/>
                                        </a:lnTo>
                                        <a:lnTo>
                                          <a:pt x="291" y="1094"/>
                                        </a:lnTo>
                                        <a:lnTo>
                                          <a:pt x="295" y="1101"/>
                                        </a:lnTo>
                                        <a:lnTo>
                                          <a:pt x="295" y="1104"/>
                                        </a:lnTo>
                                        <a:lnTo>
                                          <a:pt x="298" y="1115"/>
                                        </a:lnTo>
                                        <a:lnTo>
                                          <a:pt x="298" y="1119"/>
                                        </a:lnTo>
                                        <a:lnTo>
                                          <a:pt x="302" y="1129"/>
                                        </a:lnTo>
                                        <a:lnTo>
                                          <a:pt x="305" y="1133"/>
                                        </a:lnTo>
                                        <a:lnTo>
                                          <a:pt x="305" y="1140"/>
                                        </a:lnTo>
                                        <a:lnTo>
                                          <a:pt x="309" y="1147"/>
                                        </a:lnTo>
                                        <a:lnTo>
                                          <a:pt x="309" y="1150"/>
                                        </a:lnTo>
                                        <a:lnTo>
                                          <a:pt x="309" y="1157"/>
                                        </a:lnTo>
                                        <a:lnTo>
                                          <a:pt x="313" y="1164"/>
                                        </a:lnTo>
                                        <a:lnTo>
                                          <a:pt x="313" y="1172"/>
                                        </a:lnTo>
                                        <a:lnTo>
                                          <a:pt x="316" y="1175"/>
                                        </a:lnTo>
                                        <a:lnTo>
                                          <a:pt x="320" y="1186"/>
                                        </a:lnTo>
                                        <a:lnTo>
                                          <a:pt x="320" y="1189"/>
                                        </a:lnTo>
                                        <a:lnTo>
                                          <a:pt x="323" y="1193"/>
                                        </a:lnTo>
                                        <a:lnTo>
                                          <a:pt x="327" y="1203"/>
                                        </a:lnTo>
                                        <a:lnTo>
                                          <a:pt x="327" y="1207"/>
                                        </a:lnTo>
                                        <a:lnTo>
                                          <a:pt x="330" y="1210"/>
                                        </a:lnTo>
                                        <a:lnTo>
                                          <a:pt x="330" y="1221"/>
                                        </a:lnTo>
                                        <a:lnTo>
                                          <a:pt x="334" y="1224"/>
                                        </a:lnTo>
                                        <a:lnTo>
                                          <a:pt x="334" y="1228"/>
                                        </a:lnTo>
                                        <a:lnTo>
                                          <a:pt x="334" y="1239"/>
                                        </a:lnTo>
                                        <a:lnTo>
                                          <a:pt x="337" y="1242"/>
                                        </a:lnTo>
                                        <a:lnTo>
                                          <a:pt x="337" y="1246"/>
                                        </a:lnTo>
                                        <a:lnTo>
                                          <a:pt x="341" y="1256"/>
                                        </a:lnTo>
                                        <a:lnTo>
                                          <a:pt x="345" y="1260"/>
                                        </a:lnTo>
                                        <a:lnTo>
                                          <a:pt x="345" y="1263"/>
                                        </a:lnTo>
                                        <a:lnTo>
                                          <a:pt x="348" y="1270"/>
                                        </a:lnTo>
                                        <a:lnTo>
                                          <a:pt x="352" y="1277"/>
                                        </a:lnTo>
                                        <a:lnTo>
                                          <a:pt x="352" y="1281"/>
                                        </a:lnTo>
                                        <a:lnTo>
                                          <a:pt x="355" y="1288"/>
                                        </a:lnTo>
                                        <a:lnTo>
                                          <a:pt x="355" y="1291"/>
                                        </a:lnTo>
                                        <a:lnTo>
                                          <a:pt x="359" y="1295"/>
                                        </a:lnTo>
                                        <a:lnTo>
                                          <a:pt x="359" y="1299"/>
                                        </a:lnTo>
                                        <a:lnTo>
                                          <a:pt x="359" y="1309"/>
                                        </a:lnTo>
                                        <a:lnTo>
                                          <a:pt x="362" y="1313"/>
                                        </a:lnTo>
                                        <a:lnTo>
                                          <a:pt x="366" y="1316"/>
                                        </a:lnTo>
                                        <a:lnTo>
                                          <a:pt x="366" y="1323"/>
                                        </a:lnTo>
                                        <a:lnTo>
                                          <a:pt x="369" y="1327"/>
                                        </a:lnTo>
                                        <a:lnTo>
                                          <a:pt x="369" y="1330"/>
                                        </a:lnTo>
                                        <a:lnTo>
                                          <a:pt x="373" y="1334"/>
                                        </a:lnTo>
                                        <a:lnTo>
                                          <a:pt x="377" y="1341"/>
                                        </a:lnTo>
                                        <a:lnTo>
                                          <a:pt x="377" y="1344"/>
                                        </a:lnTo>
                                        <a:lnTo>
                                          <a:pt x="380" y="1348"/>
                                        </a:lnTo>
                                        <a:lnTo>
                                          <a:pt x="380" y="1351"/>
                                        </a:lnTo>
                                        <a:lnTo>
                                          <a:pt x="384" y="1359"/>
                                        </a:lnTo>
                                        <a:lnTo>
                                          <a:pt x="387" y="1362"/>
                                        </a:lnTo>
                                        <a:lnTo>
                                          <a:pt x="387" y="1366"/>
                                        </a:lnTo>
                                        <a:lnTo>
                                          <a:pt x="387" y="1369"/>
                                        </a:lnTo>
                                        <a:lnTo>
                                          <a:pt x="391" y="1376"/>
                                        </a:lnTo>
                                        <a:lnTo>
                                          <a:pt x="391" y="1380"/>
                                        </a:lnTo>
                                        <a:lnTo>
                                          <a:pt x="394" y="1383"/>
                                        </a:lnTo>
                                        <a:lnTo>
                                          <a:pt x="394" y="1387"/>
                                        </a:lnTo>
                                        <a:lnTo>
                                          <a:pt x="398" y="1390"/>
                                        </a:lnTo>
                                        <a:lnTo>
                                          <a:pt x="401" y="1397"/>
                                        </a:lnTo>
                                        <a:lnTo>
                                          <a:pt x="401" y="1401"/>
                                        </a:lnTo>
                                        <a:lnTo>
                                          <a:pt x="405" y="1404"/>
                                        </a:lnTo>
                                        <a:lnTo>
                                          <a:pt x="409" y="1404"/>
                                        </a:lnTo>
                                        <a:lnTo>
                                          <a:pt x="409" y="1408"/>
                                        </a:lnTo>
                                        <a:lnTo>
                                          <a:pt x="412" y="1415"/>
                                        </a:lnTo>
                                        <a:lnTo>
                                          <a:pt x="412" y="1419"/>
                                        </a:lnTo>
                                        <a:lnTo>
                                          <a:pt x="412" y="1422"/>
                                        </a:lnTo>
                                        <a:lnTo>
                                          <a:pt x="416" y="1422"/>
                                        </a:lnTo>
                                        <a:lnTo>
                                          <a:pt x="416" y="1426"/>
                                        </a:lnTo>
                                        <a:lnTo>
                                          <a:pt x="419" y="1433"/>
                                        </a:lnTo>
                                        <a:lnTo>
                                          <a:pt x="419" y="1436"/>
                                        </a:lnTo>
                                        <a:lnTo>
                                          <a:pt x="423" y="1436"/>
                                        </a:lnTo>
                                        <a:lnTo>
                                          <a:pt x="426" y="1440"/>
                                        </a:lnTo>
                                        <a:lnTo>
                                          <a:pt x="426" y="1443"/>
                                        </a:lnTo>
                                        <a:lnTo>
                                          <a:pt x="430" y="1443"/>
                                        </a:lnTo>
                                        <a:lnTo>
                                          <a:pt x="433" y="1450"/>
                                        </a:lnTo>
                                        <a:lnTo>
                                          <a:pt x="433" y="1454"/>
                                        </a:lnTo>
                                        <a:lnTo>
                                          <a:pt x="437" y="1454"/>
                                        </a:lnTo>
                                        <a:lnTo>
                                          <a:pt x="437" y="1457"/>
                                        </a:lnTo>
                                        <a:lnTo>
                                          <a:pt x="441" y="1461"/>
                                        </a:lnTo>
                                        <a:lnTo>
                                          <a:pt x="444" y="1468"/>
                                        </a:lnTo>
                                        <a:lnTo>
                                          <a:pt x="448" y="1468"/>
                                        </a:lnTo>
                                        <a:lnTo>
                                          <a:pt x="448" y="1471"/>
                                        </a:lnTo>
                                        <a:lnTo>
                                          <a:pt x="451" y="1471"/>
                                        </a:lnTo>
                                        <a:lnTo>
                                          <a:pt x="451" y="1475"/>
                                        </a:lnTo>
                                        <a:lnTo>
                                          <a:pt x="455" y="1475"/>
                                        </a:lnTo>
                                        <a:lnTo>
                                          <a:pt x="458" y="1478"/>
                                        </a:lnTo>
                                        <a:lnTo>
                                          <a:pt x="462" y="1486"/>
                                        </a:lnTo>
                                        <a:lnTo>
                                          <a:pt x="465" y="1489"/>
                                        </a:lnTo>
                                        <a:lnTo>
                                          <a:pt x="469" y="1489"/>
                                        </a:lnTo>
                                        <a:lnTo>
                                          <a:pt x="473" y="1493"/>
                                        </a:lnTo>
                                        <a:lnTo>
                                          <a:pt x="476" y="1493"/>
                                        </a:lnTo>
                                        <a:lnTo>
                                          <a:pt x="480" y="1496"/>
                                        </a:lnTo>
                                        <a:lnTo>
                                          <a:pt x="483" y="1496"/>
                                        </a:lnTo>
                                        <a:lnTo>
                                          <a:pt x="487" y="1496"/>
                                        </a:lnTo>
                                        <a:lnTo>
                                          <a:pt x="490" y="1503"/>
                                        </a:lnTo>
                                        <a:lnTo>
                                          <a:pt x="494" y="1503"/>
                                        </a:lnTo>
                                        <a:lnTo>
                                          <a:pt x="497" y="1503"/>
                                        </a:lnTo>
                                        <a:lnTo>
                                          <a:pt x="501" y="1503"/>
                                        </a:lnTo>
                                        <a:lnTo>
                                          <a:pt x="505" y="1503"/>
                                        </a:lnTo>
                                        <a:lnTo>
                                          <a:pt x="508" y="1503"/>
                                        </a:lnTo>
                                        <a:lnTo>
                                          <a:pt x="512" y="1503"/>
                                        </a:lnTo>
                                        <a:lnTo>
                                          <a:pt x="515" y="1503"/>
                                        </a:lnTo>
                                        <a:lnTo>
                                          <a:pt x="519" y="1496"/>
                                        </a:lnTo>
                                        <a:lnTo>
                                          <a:pt x="522" y="1496"/>
                                        </a:lnTo>
                                        <a:lnTo>
                                          <a:pt x="526" y="1496"/>
                                        </a:lnTo>
                                        <a:lnTo>
                                          <a:pt x="529" y="1496"/>
                                        </a:lnTo>
                                        <a:lnTo>
                                          <a:pt x="533" y="1493"/>
                                        </a:lnTo>
                                        <a:lnTo>
                                          <a:pt x="537" y="1493"/>
                                        </a:lnTo>
                                        <a:lnTo>
                                          <a:pt x="537" y="1489"/>
                                        </a:lnTo>
                                        <a:lnTo>
                                          <a:pt x="540" y="1489"/>
                                        </a:lnTo>
                                        <a:lnTo>
                                          <a:pt x="544" y="1486"/>
                                        </a:lnTo>
                                        <a:lnTo>
                                          <a:pt x="547" y="1486"/>
                                        </a:lnTo>
                                        <a:lnTo>
                                          <a:pt x="547" y="1478"/>
                                        </a:lnTo>
                                        <a:lnTo>
                                          <a:pt x="551" y="1478"/>
                                        </a:lnTo>
                                        <a:lnTo>
                                          <a:pt x="554" y="1478"/>
                                        </a:lnTo>
                                        <a:lnTo>
                                          <a:pt x="554" y="1475"/>
                                        </a:lnTo>
                                        <a:lnTo>
                                          <a:pt x="558" y="1475"/>
                                        </a:lnTo>
                                        <a:lnTo>
                                          <a:pt x="558" y="1471"/>
                                        </a:lnTo>
                                        <a:lnTo>
                                          <a:pt x="561" y="1471"/>
                                        </a:lnTo>
                                        <a:lnTo>
                                          <a:pt x="561" y="1468"/>
                                        </a:lnTo>
                                        <a:lnTo>
                                          <a:pt x="565" y="1461"/>
                                        </a:lnTo>
                                        <a:lnTo>
                                          <a:pt x="569" y="1457"/>
                                        </a:lnTo>
                                        <a:lnTo>
                                          <a:pt x="572" y="1457"/>
                                        </a:lnTo>
                                        <a:lnTo>
                                          <a:pt x="572" y="1454"/>
                                        </a:lnTo>
                                        <a:lnTo>
                                          <a:pt x="576" y="1450"/>
                                        </a:lnTo>
                                        <a:lnTo>
                                          <a:pt x="579" y="1450"/>
                                        </a:lnTo>
                                        <a:lnTo>
                                          <a:pt x="579" y="1443"/>
                                        </a:lnTo>
                                        <a:lnTo>
                                          <a:pt x="583" y="1440"/>
                                        </a:lnTo>
                                        <a:lnTo>
                                          <a:pt x="586" y="1436"/>
                                        </a:lnTo>
                                        <a:lnTo>
                                          <a:pt x="586" y="1433"/>
                                        </a:lnTo>
                                        <a:lnTo>
                                          <a:pt x="590" y="1426"/>
                                        </a:lnTo>
                                        <a:lnTo>
                                          <a:pt x="593" y="1422"/>
                                        </a:lnTo>
                                        <a:lnTo>
                                          <a:pt x="593" y="1419"/>
                                        </a:lnTo>
                                        <a:lnTo>
                                          <a:pt x="597" y="1419"/>
                                        </a:lnTo>
                                        <a:lnTo>
                                          <a:pt x="597" y="1415"/>
                                        </a:lnTo>
                                        <a:lnTo>
                                          <a:pt x="601" y="1408"/>
                                        </a:lnTo>
                                        <a:lnTo>
                                          <a:pt x="604" y="1404"/>
                                        </a:lnTo>
                                        <a:lnTo>
                                          <a:pt x="604" y="1401"/>
                                        </a:lnTo>
                                        <a:lnTo>
                                          <a:pt x="608" y="1397"/>
                                        </a:lnTo>
                                        <a:lnTo>
                                          <a:pt x="611" y="1390"/>
                                        </a:lnTo>
                                        <a:lnTo>
                                          <a:pt x="615" y="1387"/>
                                        </a:lnTo>
                                        <a:lnTo>
                                          <a:pt x="615" y="1383"/>
                                        </a:lnTo>
                                        <a:lnTo>
                                          <a:pt x="615" y="1380"/>
                                        </a:lnTo>
                                        <a:lnTo>
                                          <a:pt x="618" y="1376"/>
                                        </a:lnTo>
                                        <a:lnTo>
                                          <a:pt x="618" y="1369"/>
                                        </a:lnTo>
                                        <a:lnTo>
                                          <a:pt x="622" y="1366"/>
                                        </a:lnTo>
                                        <a:lnTo>
                                          <a:pt x="622" y="1362"/>
                                        </a:lnTo>
                                        <a:lnTo>
                                          <a:pt x="625" y="1359"/>
                                        </a:lnTo>
                                        <a:lnTo>
                                          <a:pt x="629" y="1351"/>
                                        </a:lnTo>
                                        <a:lnTo>
                                          <a:pt x="629" y="1348"/>
                                        </a:lnTo>
                                        <a:lnTo>
                                          <a:pt x="633" y="1344"/>
                                        </a:lnTo>
                                        <a:lnTo>
                                          <a:pt x="636" y="1341"/>
                                        </a:lnTo>
                                        <a:lnTo>
                                          <a:pt x="636" y="1334"/>
                                        </a:lnTo>
                                        <a:lnTo>
                                          <a:pt x="640" y="1330"/>
                                        </a:lnTo>
                                        <a:lnTo>
                                          <a:pt x="640" y="1327"/>
                                        </a:lnTo>
                                        <a:lnTo>
                                          <a:pt x="640" y="1323"/>
                                        </a:lnTo>
                                        <a:lnTo>
                                          <a:pt x="643" y="1313"/>
                                        </a:lnTo>
                                        <a:lnTo>
                                          <a:pt x="643" y="1309"/>
                                        </a:lnTo>
                                        <a:lnTo>
                                          <a:pt x="647" y="1306"/>
                                        </a:lnTo>
                                        <a:lnTo>
                                          <a:pt x="647" y="1299"/>
                                        </a:lnTo>
                                        <a:lnTo>
                                          <a:pt x="650" y="1295"/>
                                        </a:lnTo>
                                        <a:lnTo>
                                          <a:pt x="654" y="1291"/>
                                        </a:lnTo>
                                        <a:lnTo>
                                          <a:pt x="654" y="1281"/>
                                        </a:lnTo>
                                        <a:lnTo>
                                          <a:pt x="657" y="1277"/>
                                        </a:lnTo>
                                        <a:lnTo>
                                          <a:pt x="661" y="1274"/>
                                        </a:lnTo>
                                        <a:lnTo>
                                          <a:pt x="661" y="1270"/>
                                        </a:lnTo>
                                        <a:lnTo>
                                          <a:pt x="665" y="1263"/>
                                        </a:lnTo>
                                        <a:lnTo>
                                          <a:pt x="665" y="1256"/>
                                        </a:lnTo>
                                        <a:lnTo>
                                          <a:pt x="665" y="1253"/>
                                        </a:lnTo>
                                        <a:lnTo>
                                          <a:pt x="668" y="1246"/>
                                        </a:lnTo>
                                        <a:lnTo>
                                          <a:pt x="668" y="1239"/>
                                        </a:lnTo>
                                        <a:lnTo>
                                          <a:pt x="672" y="1235"/>
                                        </a:lnTo>
                                        <a:lnTo>
                                          <a:pt x="675" y="1228"/>
                                        </a:lnTo>
                                        <a:lnTo>
                                          <a:pt x="675" y="1224"/>
                                        </a:lnTo>
                                        <a:lnTo>
                                          <a:pt x="679" y="1217"/>
                                        </a:lnTo>
                                        <a:lnTo>
                                          <a:pt x="679" y="1210"/>
                                        </a:lnTo>
                                        <a:lnTo>
                                          <a:pt x="682" y="1207"/>
                                        </a:lnTo>
                                        <a:lnTo>
                                          <a:pt x="686" y="1200"/>
                                        </a:lnTo>
                                        <a:lnTo>
                                          <a:pt x="686" y="1193"/>
                                        </a:lnTo>
                                        <a:lnTo>
                                          <a:pt x="689" y="1186"/>
                                        </a:lnTo>
                                        <a:lnTo>
                                          <a:pt x="689" y="1182"/>
                                        </a:lnTo>
                                        <a:lnTo>
                                          <a:pt x="689" y="1175"/>
                                        </a:lnTo>
                                        <a:lnTo>
                                          <a:pt x="693" y="1168"/>
                                        </a:lnTo>
                                        <a:lnTo>
                                          <a:pt x="693" y="1164"/>
                                        </a:lnTo>
                                        <a:lnTo>
                                          <a:pt x="697" y="1154"/>
                                        </a:lnTo>
                                        <a:lnTo>
                                          <a:pt x="700" y="1150"/>
                                        </a:lnTo>
                                        <a:lnTo>
                                          <a:pt x="700" y="1140"/>
                                        </a:lnTo>
                                        <a:lnTo>
                                          <a:pt x="704" y="1136"/>
                                        </a:lnTo>
                                        <a:lnTo>
                                          <a:pt x="704" y="1133"/>
                                        </a:lnTo>
                                        <a:lnTo>
                                          <a:pt x="707" y="1122"/>
                                        </a:lnTo>
                                        <a:lnTo>
                                          <a:pt x="711" y="1119"/>
                                        </a:lnTo>
                                        <a:lnTo>
                                          <a:pt x="711" y="1112"/>
                                        </a:lnTo>
                                        <a:lnTo>
                                          <a:pt x="714" y="1104"/>
                                        </a:lnTo>
                                        <a:lnTo>
                                          <a:pt x="714" y="1097"/>
                                        </a:lnTo>
                                        <a:lnTo>
                                          <a:pt x="714" y="1094"/>
                                        </a:lnTo>
                                        <a:lnTo>
                                          <a:pt x="718" y="1083"/>
                                        </a:lnTo>
                                        <a:lnTo>
                                          <a:pt x="718" y="1076"/>
                                        </a:lnTo>
                                        <a:lnTo>
                                          <a:pt x="721" y="1069"/>
                                        </a:lnTo>
                                        <a:lnTo>
                                          <a:pt x="725" y="1062"/>
                                        </a:lnTo>
                                        <a:lnTo>
                                          <a:pt x="725" y="1059"/>
                                        </a:lnTo>
                                        <a:lnTo>
                                          <a:pt x="729" y="1048"/>
                                        </a:lnTo>
                                        <a:lnTo>
                                          <a:pt x="729" y="1045"/>
                                        </a:lnTo>
                                        <a:lnTo>
                                          <a:pt x="732" y="1034"/>
                                        </a:lnTo>
                                        <a:lnTo>
                                          <a:pt x="736" y="1030"/>
                                        </a:lnTo>
                                        <a:lnTo>
                                          <a:pt x="736" y="1023"/>
                                        </a:lnTo>
                                        <a:lnTo>
                                          <a:pt x="739" y="1013"/>
                                        </a:lnTo>
                                        <a:lnTo>
                                          <a:pt x="739" y="1009"/>
                                        </a:lnTo>
                                        <a:lnTo>
                                          <a:pt x="739" y="1002"/>
                                        </a:lnTo>
                                        <a:lnTo>
                                          <a:pt x="743" y="995"/>
                                        </a:lnTo>
                                        <a:lnTo>
                                          <a:pt x="743" y="988"/>
                                        </a:lnTo>
                                        <a:lnTo>
                                          <a:pt x="746" y="977"/>
                                        </a:lnTo>
                                        <a:lnTo>
                                          <a:pt x="750" y="974"/>
                                        </a:lnTo>
                                        <a:lnTo>
                                          <a:pt x="750" y="967"/>
                                        </a:lnTo>
                                        <a:lnTo>
                                          <a:pt x="753" y="956"/>
                                        </a:lnTo>
                                        <a:lnTo>
                                          <a:pt x="753" y="953"/>
                                        </a:lnTo>
                                        <a:lnTo>
                                          <a:pt x="757" y="942"/>
                                        </a:lnTo>
                                        <a:lnTo>
                                          <a:pt x="761" y="935"/>
                                        </a:lnTo>
                                        <a:lnTo>
                                          <a:pt x="761" y="932"/>
                                        </a:lnTo>
                                        <a:lnTo>
                                          <a:pt x="764" y="921"/>
                                        </a:lnTo>
                                        <a:lnTo>
                                          <a:pt x="764" y="918"/>
                                        </a:lnTo>
                                        <a:lnTo>
                                          <a:pt x="764" y="907"/>
                                        </a:lnTo>
                                        <a:lnTo>
                                          <a:pt x="768" y="900"/>
                                        </a:lnTo>
                                        <a:lnTo>
                                          <a:pt x="768" y="889"/>
                                        </a:lnTo>
                                        <a:lnTo>
                                          <a:pt x="771" y="886"/>
                                        </a:lnTo>
                                        <a:lnTo>
                                          <a:pt x="775" y="879"/>
                                        </a:lnTo>
                                        <a:lnTo>
                                          <a:pt x="775" y="868"/>
                                        </a:lnTo>
                                        <a:lnTo>
                                          <a:pt x="778" y="865"/>
                                        </a:lnTo>
                                        <a:lnTo>
                                          <a:pt x="782" y="854"/>
                                        </a:lnTo>
                                        <a:lnTo>
                                          <a:pt x="782" y="847"/>
                                        </a:lnTo>
                                        <a:lnTo>
                                          <a:pt x="785" y="843"/>
                                        </a:lnTo>
                                        <a:lnTo>
                                          <a:pt x="785" y="833"/>
                                        </a:lnTo>
                                        <a:lnTo>
                                          <a:pt x="789" y="826"/>
                                        </a:lnTo>
                                        <a:lnTo>
                                          <a:pt x="789" y="819"/>
                                        </a:lnTo>
                                        <a:lnTo>
                                          <a:pt x="789" y="812"/>
                                        </a:lnTo>
                                        <a:lnTo>
                                          <a:pt x="793" y="801"/>
                                        </a:lnTo>
                                        <a:lnTo>
                                          <a:pt x="793" y="798"/>
                                        </a:lnTo>
                                        <a:lnTo>
                                          <a:pt x="796" y="790"/>
                                        </a:lnTo>
                                        <a:lnTo>
                                          <a:pt x="800" y="780"/>
                                        </a:lnTo>
                                        <a:lnTo>
                                          <a:pt x="800" y="773"/>
                                        </a:lnTo>
                                        <a:lnTo>
                                          <a:pt x="803" y="766"/>
                                        </a:lnTo>
                                        <a:lnTo>
                                          <a:pt x="807" y="759"/>
                                        </a:lnTo>
                                        <a:lnTo>
                                          <a:pt x="807" y="748"/>
                                        </a:lnTo>
                                        <a:lnTo>
                                          <a:pt x="810" y="745"/>
                                        </a:lnTo>
                                        <a:lnTo>
                                          <a:pt x="810" y="738"/>
                                        </a:lnTo>
                                        <a:lnTo>
                                          <a:pt x="814" y="727"/>
                                        </a:lnTo>
                                        <a:lnTo>
                                          <a:pt x="814" y="720"/>
                                        </a:lnTo>
                                        <a:lnTo>
                                          <a:pt x="814" y="713"/>
                                        </a:lnTo>
                                        <a:lnTo>
                                          <a:pt x="817" y="706"/>
                                        </a:lnTo>
                                        <a:lnTo>
                                          <a:pt x="821" y="695"/>
                                        </a:lnTo>
                                        <a:lnTo>
                                          <a:pt x="821" y="692"/>
                                        </a:lnTo>
                                        <a:lnTo>
                                          <a:pt x="825" y="685"/>
                                        </a:lnTo>
                                        <a:lnTo>
                                          <a:pt x="825" y="674"/>
                                        </a:lnTo>
                                        <a:lnTo>
                                          <a:pt x="828" y="671"/>
                                        </a:lnTo>
                                        <a:lnTo>
                                          <a:pt x="832" y="663"/>
                                        </a:lnTo>
                                        <a:lnTo>
                                          <a:pt x="832" y="653"/>
                                        </a:lnTo>
                                        <a:lnTo>
                                          <a:pt x="835" y="649"/>
                                        </a:lnTo>
                                        <a:lnTo>
                                          <a:pt x="835" y="639"/>
                                        </a:lnTo>
                                        <a:lnTo>
                                          <a:pt x="839" y="632"/>
                                        </a:lnTo>
                                        <a:lnTo>
                                          <a:pt x="842" y="621"/>
                                        </a:lnTo>
                                        <a:lnTo>
                                          <a:pt x="842" y="618"/>
                                        </a:lnTo>
                                        <a:lnTo>
                                          <a:pt x="842" y="611"/>
                                        </a:lnTo>
                                        <a:lnTo>
                                          <a:pt x="846" y="600"/>
                                        </a:lnTo>
                                        <a:lnTo>
                                          <a:pt x="846" y="596"/>
                                        </a:lnTo>
                                        <a:lnTo>
                                          <a:pt x="849" y="586"/>
                                        </a:lnTo>
                                        <a:lnTo>
                                          <a:pt x="849" y="579"/>
                                        </a:lnTo>
                                        <a:lnTo>
                                          <a:pt x="853" y="575"/>
                                        </a:lnTo>
                                        <a:lnTo>
                                          <a:pt x="857" y="565"/>
                                        </a:lnTo>
                                        <a:lnTo>
                                          <a:pt x="857" y="558"/>
                                        </a:lnTo>
                                        <a:lnTo>
                                          <a:pt x="860" y="551"/>
                                        </a:lnTo>
                                        <a:lnTo>
                                          <a:pt x="864" y="544"/>
                                        </a:lnTo>
                                        <a:lnTo>
                                          <a:pt x="864" y="540"/>
                                        </a:lnTo>
                                        <a:lnTo>
                                          <a:pt x="867" y="529"/>
                                        </a:lnTo>
                                        <a:lnTo>
                                          <a:pt x="867" y="522"/>
                                        </a:lnTo>
                                        <a:lnTo>
                                          <a:pt x="867" y="515"/>
                                        </a:lnTo>
                                        <a:lnTo>
                                          <a:pt x="871" y="508"/>
                                        </a:lnTo>
                                        <a:lnTo>
                                          <a:pt x="871" y="498"/>
                                        </a:lnTo>
                                        <a:lnTo>
                                          <a:pt x="874" y="494"/>
                                        </a:lnTo>
                                        <a:lnTo>
                                          <a:pt x="874" y="487"/>
                                        </a:lnTo>
                                        <a:lnTo>
                                          <a:pt x="878" y="480"/>
                                        </a:lnTo>
                                        <a:lnTo>
                                          <a:pt x="881" y="473"/>
                                        </a:lnTo>
                                        <a:lnTo>
                                          <a:pt x="881" y="462"/>
                                        </a:lnTo>
                                        <a:lnTo>
                                          <a:pt x="885" y="459"/>
                                        </a:lnTo>
                                        <a:lnTo>
                                          <a:pt x="889" y="452"/>
                                        </a:lnTo>
                                        <a:lnTo>
                                          <a:pt x="889" y="445"/>
                                        </a:lnTo>
                                        <a:lnTo>
                                          <a:pt x="892" y="438"/>
                                        </a:lnTo>
                                        <a:lnTo>
                                          <a:pt x="892" y="434"/>
                                        </a:lnTo>
                                        <a:lnTo>
                                          <a:pt x="892" y="424"/>
                                        </a:lnTo>
                                        <a:lnTo>
                                          <a:pt x="896" y="420"/>
                                        </a:lnTo>
                                        <a:lnTo>
                                          <a:pt x="896" y="409"/>
                                        </a:lnTo>
                                        <a:lnTo>
                                          <a:pt x="899" y="406"/>
                                        </a:lnTo>
                                        <a:lnTo>
                                          <a:pt x="899" y="399"/>
                                        </a:lnTo>
                                        <a:lnTo>
                                          <a:pt x="903" y="392"/>
                                        </a:lnTo>
                                        <a:lnTo>
                                          <a:pt x="906" y="385"/>
                                        </a:lnTo>
                                        <a:lnTo>
                                          <a:pt x="906" y="381"/>
                                        </a:lnTo>
                                        <a:lnTo>
                                          <a:pt x="910" y="371"/>
                                        </a:lnTo>
                                        <a:lnTo>
                                          <a:pt x="913" y="367"/>
                                        </a:lnTo>
                                        <a:lnTo>
                                          <a:pt x="913" y="357"/>
                                        </a:lnTo>
                                        <a:lnTo>
                                          <a:pt x="917" y="353"/>
                                        </a:lnTo>
                                        <a:lnTo>
                                          <a:pt x="917" y="346"/>
                                        </a:lnTo>
                                        <a:lnTo>
                                          <a:pt x="917" y="339"/>
                                        </a:lnTo>
                                        <a:lnTo>
                                          <a:pt x="921" y="332"/>
                                        </a:lnTo>
                                        <a:lnTo>
                                          <a:pt x="921" y="328"/>
                                        </a:lnTo>
                                        <a:lnTo>
                                          <a:pt x="924" y="321"/>
                                        </a:lnTo>
                                        <a:lnTo>
                                          <a:pt x="928" y="314"/>
                                        </a:lnTo>
                                        <a:lnTo>
                                          <a:pt x="928" y="311"/>
                                        </a:lnTo>
                                        <a:lnTo>
                                          <a:pt x="931" y="307"/>
                                        </a:lnTo>
                                        <a:lnTo>
                                          <a:pt x="931" y="297"/>
                                        </a:lnTo>
                                        <a:lnTo>
                                          <a:pt x="935" y="293"/>
                                        </a:lnTo>
                                        <a:lnTo>
                                          <a:pt x="938" y="282"/>
                                        </a:lnTo>
                                        <a:lnTo>
                                          <a:pt x="938" y="279"/>
                                        </a:lnTo>
                                        <a:lnTo>
                                          <a:pt x="942" y="275"/>
                                        </a:lnTo>
                                        <a:lnTo>
                                          <a:pt x="942" y="272"/>
                                        </a:lnTo>
                                        <a:lnTo>
                                          <a:pt x="942" y="261"/>
                                        </a:lnTo>
                                        <a:lnTo>
                                          <a:pt x="945" y="258"/>
                                        </a:lnTo>
                                        <a:lnTo>
                                          <a:pt x="945" y="254"/>
                                        </a:lnTo>
                                        <a:lnTo>
                                          <a:pt x="949" y="244"/>
                                        </a:lnTo>
                                        <a:lnTo>
                                          <a:pt x="953" y="240"/>
                                        </a:lnTo>
                                        <a:lnTo>
                                          <a:pt x="953" y="237"/>
                                        </a:lnTo>
                                        <a:lnTo>
                                          <a:pt x="956" y="230"/>
                                        </a:lnTo>
                                        <a:lnTo>
                                          <a:pt x="956" y="222"/>
                                        </a:lnTo>
                                        <a:lnTo>
                                          <a:pt x="960" y="219"/>
                                        </a:lnTo>
                                        <a:lnTo>
                                          <a:pt x="963" y="212"/>
                                        </a:lnTo>
                                        <a:lnTo>
                                          <a:pt x="963" y="208"/>
                                        </a:lnTo>
                                        <a:lnTo>
                                          <a:pt x="967" y="205"/>
                                        </a:lnTo>
                                        <a:lnTo>
                                          <a:pt x="967" y="201"/>
                                        </a:lnTo>
                                        <a:lnTo>
                                          <a:pt x="967" y="191"/>
                                        </a:lnTo>
                                        <a:lnTo>
                                          <a:pt x="970" y="187"/>
                                        </a:lnTo>
                                        <a:lnTo>
                                          <a:pt x="970" y="184"/>
                                        </a:lnTo>
                                        <a:lnTo>
                                          <a:pt x="974" y="177"/>
                                        </a:lnTo>
                                        <a:lnTo>
                                          <a:pt x="977" y="173"/>
                                        </a:lnTo>
                                        <a:lnTo>
                                          <a:pt x="977" y="170"/>
                                        </a:lnTo>
                                        <a:lnTo>
                                          <a:pt x="981" y="166"/>
                                        </a:lnTo>
                                        <a:lnTo>
                                          <a:pt x="981" y="159"/>
                                        </a:lnTo>
                                        <a:lnTo>
                                          <a:pt x="985" y="155"/>
                                        </a:lnTo>
                                        <a:lnTo>
                                          <a:pt x="988" y="152"/>
                                        </a:lnTo>
                                        <a:lnTo>
                                          <a:pt x="988" y="148"/>
                                        </a:lnTo>
                                        <a:lnTo>
                                          <a:pt x="992" y="141"/>
                                        </a:lnTo>
                                        <a:lnTo>
                                          <a:pt x="992" y="138"/>
                                        </a:lnTo>
                                        <a:lnTo>
                                          <a:pt x="992" y="134"/>
                                        </a:lnTo>
                                        <a:lnTo>
                                          <a:pt x="995" y="131"/>
                                        </a:lnTo>
                                        <a:lnTo>
                                          <a:pt x="995" y="124"/>
                                        </a:lnTo>
                                        <a:lnTo>
                                          <a:pt x="999" y="120"/>
                                        </a:lnTo>
                                        <a:lnTo>
                                          <a:pt x="1002" y="117"/>
                                        </a:lnTo>
                                        <a:lnTo>
                                          <a:pt x="1002" y="113"/>
                                        </a:lnTo>
                                        <a:lnTo>
                                          <a:pt x="1006" y="106"/>
                                        </a:lnTo>
                                        <a:lnTo>
                                          <a:pt x="1009" y="102"/>
                                        </a:lnTo>
                                        <a:lnTo>
                                          <a:pt x="1013" y="99"/>
                                        </a:lnTo>
                                        <a:lnTo>
                                          <a:pt x="1013" y="95"/>
                                        </a:lnTo>
                                        <a:lnTo>
                                          <a:pt x="1017" y="88"/>
                                        </a:lnTo>
                                        <a:lnTo>
                                          <a:pt x="1017" y="85"/>
                                        </a:lnTo>
                                        <a:lnTo>
                                          <a:pt x="1017" y="81"/>
                                        </a:lnTo>
                                        <a:lnTo>
                                          <a:pt x="1020" y="81"/>
                                        </a:lnTo>
                                        <a:lnTo>
                                          <a:pt x="1020" y="78"/>
                                        </a:lnTo>
                                        <a:lnTo>
                                          <a:pt x="1024" y="71"/>
                                        </a:lnTo>
                                        <a:lnTo>
                                          <a:pt x="1027" y="67"/>
                                        </a:lnTo>
                                        <a:lnTo>
                                          <a:pt x="1031" y="64"/>
                                        </a:lnTo>
                                        <a:lnTo>
                                          <a:pt x="1034" y="60"/>
                                        </a:lnTo>
                                        <a:lnTo>
                                          <a:pt x="1038" y="53"/>
                                        </a:lnTo>
                                        <a:lnTo>
                                          <a:pt x="1041" y="50"/>
                                        </a:lnTo>
                                        <a:lnTo>
                                          <a:pt x="1041" y="46"/>
                                        </a:lnTo>
                                        <a:lnTo>
                                          <a:pt x="1045" y="43"/>
                                        </a:lnTo>
                                        <a:lnTo>
                                          <a:pt x="1049" y="43"/>
                                        </a:lnTo>
                                        <a:lnTo>
                                          <a:pt x="1049" y="35"/>
                                        </a:lnTo>
                                        <a:lnTo>
                                          <a:pt x="1052" y="35"/>
                                        </a:lnTo>
                                        <a:lnTo>
                                          <a:pt x="1052" y="32"/>
                                        </a:lnTo>
                                        <a:lnTo>
                                          <a:pt x="1056" y="32"/>
                                        </a:lnTo>
                                        <a:lnTo>
                                          <a:pt x="1059" y="28"/>
                                        </a:lnTo>
                                        <a:lnTo>
                                          <a:pt x="1063" y="25"/>
                                        </a:lnTo>
                                        <a:lnTo>
                                          <a:pt x="1066" y="18"/>
                                        </a:lnTo>
                                        <a:lnTo>
                                          <a:pt x="1070" y="18"/>
                                        </a:lnTo>
                                        <a:lnTo>
                                          <a:pt x="1070" y="14"/>
                                        </a:lnTo>
                                        <a:lnTo>
                                          <a:pt x="1073" y="14"/>
                                        </a:lnTo>
                                        <a:lnTo>
                                          <a:pt x="1077" y="11"/>
                                        </a:lnTo>
                                        <a:lnTo>
                                          <a:pt x="1081" y="11"/>
                                        </a:lnTo>
                                        <a:lnTo>
                                          <a:pt x="1084" y="11"/>
                                        </a:lnTo>
                                        <a:lnTo>
                                          <a:pt x="1084" y="7"/>
                                        </a:lnTo>
                                        <a:lnTo>
                                          <a:pt x="1088" y="7"/>
                                        </a:lnTo>
                                        <a:lnTo>
                                          <a:pt x="1091" y="7"/>
                                        </a:lnTo>
                                        <a:lnTo>
                                          <a:pt x="1095" y="7"/>
                                        </a:lnTo>
                                        <a:lnTo>
                                          <a:pt x="1095" y="0"/>
                                        </a:lnTo>
                                        <a:lnTo>
                                          <a:pt x="1098" y="0"/>
                                        </a:lnTo>
                                        <a:lnTo>
                                          <a:pt x="1102" y="0"/>
                                        </a:lnTo>
                                        <a:lnTo>
                                          <a:pt x="1105" y="0"/>
                                        </a:lnTo>
                                        <a:lnTo>
                                          <a:pt x="1109" y="0"/>
                                        </a:lnTo>
                                        <a:lnTo>
                                          <a:pt x="1113" y="0"/>
                                        </a:lnTo>
                                        <a:lnTo>
                                          <a:pt x="1116" y="0"/>
                                        </a:lnTo>
                                        <a:lnTo>
                                          <a:pt x="1120" y="0"/>
                                        </a:lnTo>
                                        <a:lnTo>
                                          <a:pt x="1123" y="0"/>
                                        </a:lnTo>
                                        <a:lnTo>
                                          <a:pt x="1123" y="7"/>
                                        </a:lnTo>
                                        <a:lnTo>
                                          <a:pt x="1127" y="7"/>
                                        </a:lnTo>
                                        <a:lnTo>
                                          <a:pt x="1130" y="7"/>
                                        </a:lnTo>
                                        <a:lnTo>
                                          <a:pt x="1134" y="7"/>
                                        </a:lnTo>
                                        <a:lnTo>
                                          <a:pt x="1137" y="11"/>
                                        </a:lnTo>
                                        <a:lnTo>
                                          <a:pt x="1141" y="11"/>
                                        </a:lnTo>
                                        <a:lnTo>
                                          <a:pt x="1145" y="11"/>
                                        </a:lnTo>
                                        <a:lnTo>
                                          <a:pt x="1145" y="14"/>
                                        </a:lnTo>
                                        <a:lnTo>
                                          <a:pt x="1148" y="14"/>
                                        </a:lnTo>
                                        <a:lnTo>
                                          <a:pt x="1148" y="18"/>
                                        </a:lnTo>
                                        <a:lnTo>
                                          <a:pt x="1152" y="18"/>
                                        </a:lnTo>
                                        <a:lnTo>
                                          <a:pt x="1155" y="25"/>
                                        </a:lnTo>
                                        <a:lnTo>
                                          <a:pt x="1159" y="25"/>
                                        </a:lnTo>
                                        <a:lnTo>
                                          <a:pt x="1159" y="28"/>
                                        </a:lnTo>
                                        <a:lnTo>
                                          <a:pt x="1162" y="28"/>
                                        </a:lnTo>
                                        <a:lnTo>
                                          <a:pt x="1166" y="32"/>
                                        </a:lnTo>
                                        <a:lnTo>
                                          <a:pt x="1169" y="35"/>
                                        </a:lnTo>
                                        <a:lnTo>
                                          <a:pt x="1169" y="43"/>
                                        </a:lnTo>
                                        <a:lnTo>
                                          <a:pt x="1173" y="43"/>
                                        </a:lnTo>
                                        <a:lnTo>
                                          <a:pt x="1173" y="46"/>
                                        </a:lnTo>
                                        <a:lnTo>
                                          <a:pt x="1177" y="46"/>
                                        </a:lnTo>
                                        <a:lnTo>
                                          <a:pt x="1180" y="50"/>
                                        </a:lnTo>
                                        <a:lnTo>
                                          <a:pt x="1180" y="53"/>
                                        </a:lnTo>
                                        <a:lnTo>
                                          <a:pt x="1184" y="53"/>
                                        </a:lnTo>
                                        <a:lnTo>
                                          <a:pt x="1184" y="60"/>
                                        </a:lnTo>
                                        <a:lnTo>
                                          <a:pt x="1187" y="60"/>
                                        </a:lnTo>
                                        <a:lnTo>
                                          <a:pt x="1191" y="64"/>
                                        </a:lnTo>
                                        <a:lnTo>
                                          <a:pt x="1191" y="67"/>
                                        </a:lnTo>
                                        <a:lnTo>
                                          <a:pt x="1194" y="71"/>
                                        </a:lnTo>
                                        <a:lnTo>
                                          <a:pt x="1194" y="78"/>
                                        </a:lnTo>
                                        <a:lnTo>
                                          <a:pt x="1198" y="81"/>
                                        </a:lnTo>
                                        <a:lnTo>
                                          <a:pt x="1198" y="85"/>
                                        </a:lnTo>
                                        <a:lnTo>
                                          <a:pt x="1201" y="85"/>
                                        </a:lnTo>
                                        <a:lnTo>
                                          <a:pt x="1205" y="88"/>
                                        </a:lnTo>
                                        <a:lnTo>
                                          <a:pt x="1205" y="95"/>
                                        </a:lnTo>
                                        <a:lnTo>
                                          <a:pt x="1209" y="99"/>
                                        </a:lnTo>
                                        <a:lnTo>
                                          <a:pt x="1209" y="102"/>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3" name="Freeform 487">
                                    <a:extLst>
                                      <a:ext uri="{FF2B5EF4-FFF2-40B4-BE49-F238E27FC236}">
                                        <a16:creationId xmlns:a16="http://schemas.microsoft.com/office/drawing/2014/main" id="{1E9DCFA7-FC9A-4AEB-A41C-1309FBCA8DD1}"/>
                                      </a:ext>
                                    </a:extLst>
                                  </p:cNvPr>
                                  <p:cNvSpPr>
                                    <a:spLocks/>
                                  </p:cNvSpPr>
                                  <p:nvPr/>
                                </p:nvSpPr>
                                <p:spPr bwMode="auto">
                                  <a:xfrm>
                                    <a:off x="2433" y="10676"/>
                                    <a:ext cx="604" cy="752"/>
                                  </a:xfrm>
                                  <a:custGeom>
                                    <a:avLst/>
                                    <a:gdLst>
                                      <a:gd name="T0" fmla="*/ 594 w 604"/>
                                      <a:gd name="T1" fmla="*/ 720 h 752"/>
                                      <a:gd name="T2" fmla="*/ 586 w 604"/>
                                      <a:gd name="T3" fmla="*/ 681 h 752"/>
                                      <a:gd name="T4" fmla="*/ 576 w 604"/>
                                      <a:gd name="T5" fmla="*/ 646 h 752"/>
                                      <a:gd name="T6" fmla="*/ 569 w 604"/>
                                      <a:gd name="T7" fmla="*/ 607 h 752"/>
                                      <a:gd name="T8" fmla="*/ 558 w 604"/>
                                      <a:gd name="T9" fmla="*/ 568 h 752"/>
                                      <a:gd name="T10" fmla="*/ 547 w 604"/>
                                      <a:gd name="T11" fmla="*/ 536 h 752"/>
                                      <a:gd name="T12" fmla="*/ 537 w 604"/>
                                      <a:gd name="T13" fmla="*/ 501 h 752"/>
                                      <a:gd name="T14" fmla="*/ 530 w 604"/>
                                      <a:gd name="T15" fmla="*/ 462 h 752"/>
                                      <a:gd name="T16" fmla="*/ 519 w 604"/>
                                      <a:gd name="T17" fmla="*/ 431 h 752"/>
                                      <a:gd name="T18" fmla="*/ 508 w 604"/>
                                      <a:gd name="T19" fmla="*/ 395 h 752"/>
                                      <a:gd name="T20" fmla="*/ 501 w 604"/>
                                      <a:gd name="T21" fmla="*/ 364 h 752"/>
                                      <a:gd name="T22" fmla="*/ 490 w 604"/>
                                      <a:gd name="T23" fmla="*/ 332 h 752"/>
                                      <a:gd name="T24" fmla="*/ 480 w 604"/>
                                      <a:gd name="T25" fmla="*/ 304 h 752"/>
                                      <a:gd name="T26" fmla="*/ 469 w 604"/>
                                      <a:gd name="T27" fmla="*/ 272 h 752"/>
                                      <a:gd name="T28" fmla="*/ 462 w 604"/>
                                      <a:gd name="T29" fmla="*/ 244 h 752"/>
                                      <a:gd name="T30" fmla="*/ 451 w 604"/>
                                      <a:gd name="T31" fmla="*/ 219 h 752"/>
                                      <a:gd name="T32" fmla="*/ 441 w 604"/>
                                      <a:gd name="T33" fmla="*/ 194 h 752"/>
                                      <a:gd name="T34" fmla="*/ 430 w 604"/>
                                      <a:gd name="T35" fmla="*/ 166 h 752"/>
                                      <a:gd name="T36" fmla="*/ 423 w 604"/>
                                      <a:gd name="T37" fmla="*/ 145 h 752"/>
                                      <a:gd name="T38" fmla="*/ 412 w 604"/>
                                      <a:gd name="T39" fmla="*/ 120 h 752"/>
                                      <a:gd name="T40" fmla="*/ 405 w 604"/>
                                      <a:gd name="T41" fmla="*/ 99 h 752"/>
                                      <a:gd name="T42" fmla="*/ 395 w 604"/>
                                      <a:gd name="T43" fmla="*/ 88 h 752"/>
                                      <a:gd name="T44" fmla="*/ 384 w 604"/>
                                      <a:gd name="T45" fmla="*/ 67 h 752"/>
                                      <a:gd name="T46" fmla="*/ 373 w 604"/>
                                      <a:gd name="T47" fmla="*/ 53 h 752"/>
                                      <a:gd name="T48" fmla="*/ 366 w 604"/>
                                      <a:gd name="T49" fmla="*/ 43 h 752"/>
                                      <a:gd name="T50" fmla="*/ 355 w 604"/>
                                      <a:gd name="T51" fmla="*/ 28 h 752"/>
                                      <a:gd name="T52" fmla="*/ 345 w 604"/>
                                      <a:gd name="T53" fmla="*/ 21 h 752"/>
                                      <a:gd name="T54" fmla="*/ 334 w 604"/>
                                      <a:gd name="T55" fmla="*/ 14 h 752"/>
                                      <a:gd name="T56" fmla="*/ 327 w 604"/>
                                      <a:gd name="T57" fmla="*/ 7 h 752"/>
                                      <a:gd name="T58" fmla="*/ 316 w 604"/>
                                      <a:gd name="T59" fmla="*/ 0 h 752"/>
                                      <a:gd name="T60" fmla="*/ 306 w 604"/>
                                      <a:gd name="T61" fmla="*/ 0 h 752"/>
                                      <a:gd name="T62" fmla="*/ 299 w 604"/>
                                      <a:gd name="T63" fmla="*/ 0 h 752"/>
                                      <a:gd name="T64" fmla="*/ 288 w 604"/>
                                      <a:gd name="T65" fmla="*/ 0 h 752"/>
                                      <a:gd name="T66" fmla="*/ 277 w 604"/>
                                      <a:gd name="T67" fmla="*/ 7 h 752"/>
                                      <a:gd name="T68" fmla="*/ 267 w 604"/>
                                      <a:gd name="T69" fmla="*/ 7 h 752"/>
                                      <a:gd name="T70" fmla="*/ 259 w 604"/>
                                      <a:gd name="T71" fmla="*/ 21 h 752"/>
                                      <a:gd name="T72" fmla="*/ 249 w 604"/>
                                      <a:gd name="T73" fmla="*/ 28 h 752"/>
                                      <a:gd name="T74" fmla="*/ 242 w 604"/>
                                      <a:gd name="T75" fmla="*/ 43 h 752"/>
                                      <a:gd name="T76" fmla="*/ 231 w 604"/>
                                      <a:gd name="T77" fmla="*/ 50 h 752"/>
                                      <a:gd name="T78" fmla="*/ 220 w 604"/>
                                      <a:gd name="T79" fmla="*/ 67 h 752"/>
                                      <a:gd name="T80" fmla="*/ 210 w 604"/>
                                      <a:gd name="T81" fmla="*/ 81 h 752"/>
                                      <a:gd name="T82" fmla="*/ 203 w 604"/>
                                      <a:gd name="T83" fmla="*/ 99 h 752"/>
                                      <a:gd name="T84" fmla="*/ 192 w 604"/>
                                      <a:gd name="T85" fmla="*/ 120 h 752"/>
                                      <a:gd name="T86" fmla="*/ 181 w 604"/>
                                      <a:gd name="T87" fmla="*/ 141 h 752"/>
                                      <a:gd name="T88" fmla="*/ 171 w 604"/>
                                      <a:gd name="T89" fmla="*/ 159 h 752"/>
                                      <a:gd name="T90" fmla="*/ 163 w 604"/>
                                      <a:gd name="T91" fmla="*/ 187 h 752"/>
                                      <a:gd name="T92" fmla="*/ 153 w 604"/>
                                      <a:gd name="T93" fmla="*/ 212 h 752"/>
                                      <a:gd name="T94" fmla="*/ 142 w 604"/>
                                      <a:gd name="T95" fmla="*/ 240 h 752"/>
                                      <a:gd name="T96" fmla="*/ 135 w 604"/>
                                      <a:gd name="T97" fmla="*/ 265 h 752"/>
                                      <a:gd name="T98" fmla="*/ 124 w 604"/>
                                      <a:gd name="T99" fmla="*/ 297 h 752"/>
                                      <a:gd name="T100" fmla="*/ 114 w 604"/>
                                      <a:gd name="T101" fmla="*/ 325 h 752"/>
                                      <a:gd name="T102" fmla="*/ 103 w 604"/>
                                      <a:gd name="T103" fmla="*/ 357 h 752"/>
                                      <a:gd name="T104" fmla="*/ 96 w 604"/>
                                      <a:gd name="T105" fmla="*/ 388 h 752"/>
                                      <a:gd name="T106" fmla="*/ 85 w 604"/>
                                      <a:gd name="T107" fmla="*/ 424 h 752"/>
                                      <a:gd name="T108" fmla="*/ 75 w 604"/>
                                      <a:gd name="T109" fmla="*/ 455 h 752"/>
                                      <a:gd name="T110" fmla="*/ 64 w 604"/>
                                      <a:gd name="T111" fmla="*/ 487 h 752"/>
                                      <a:gd name="T112" fmla="*/ 57 w 604"/>
                                      <a:gd name="T113" fmla="*/ 529 h 752"/>
                                      <a:gd name="T114" fmla="*/ 46 w 604"/>
                                      <a:gd name="T115" fmla="*/ 561 h 752"/>
                                      <a:gd name="T116" fmla="*/ 39 w 604"/>
                                      <a:gd name="T117" fmla="*/ 600 h 752"/>
                                      <a:gd name="T118" fmla="*/ 28 w 604"/>
                                      <a:gd name="T119" fmla="*/ 632 h 752"/>
                                      <a:gd name="T120" fmla="*/ 18 w 604"/>
                                      <a:gd name="T121" fmla="*/ 674 h 752"/>
                                      <a:gd name="T122" fmla="*/ 7 w 604"/>
                                      <a:gd name="T123" fmla="*/ 713 h 752"/>
                                      <a:gd name="T124" fmla="*/ 0 w 604"/>
                                      <a:gd name="T125" fmla="*/ 745 h 7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4"/>
                                      <a:gd name="T190" fmla="*/ 0 h 752"/>
                                      <a:gd name="T191" fmla="*/ 604 w 604"/>
                                      <a:gd name="T192" fmla="*/ 752 h 7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4" h="752">
                                        <a:moveTo>
                                          <a:pt x="604" y="752"/>
                                        </a:moveTo>
                                        <a:lnTo>
                                          <a:pt x="601" y="738"/>
                                        </a:lnTo>
                                        <a:lnTo>
                                          <a:pt x="601" y="731"/>
                                        </a:lnTo>
                                        <a:lnTo>
                                          <a:pt x="597" y="727"/>
                                        </a:lnTo>
                                        <a:lnTo>
                                          <a:pt x="594" y="720"/>
                                        </a:lnTo>
                                        <a:lnTo>
                                          <a:pt x="594" y="713"/>
                                        </a:lnTo>
                                        <a:lnTo>
                                          <a:pt x="594" y="706"/>
                                        </a:lnTo>
                                        <a:lnTo>
                                          <a:pt x="590" y="699"/>
                                        </a:lnTo>
                                        <a:lnTo>
                                          <a:pt x="586" y="685"/>
                                        </a:lnTo>
                                        <a:lnTo>
                                          <a:pt x="586" y="681"/>
                                        </a:lnTo>
                                        <a:lnTo>
                                          <a:pt x="583" y="674"/>
                                        </a:lnTo>
                                        <a:lnTo>
                                          <a:pt x="583" y="667"/>
                                        </a:lnTo>
                                        <a:lnTo>
                                          <a:pt x="579" y="660"/>
                                        </a:lnTo>
                                        <a:lnTo>
                                          <a:pt x="579" y="653"/>
                                        </a:lnTo>
                                        <a:lnTo>
                                          <a:pt x="576" y="646"/>
                                        </a:lnTo>
                                        <a:lnTo>
                                          <a:pt x="572" y="639"/>
                                        </a:lnTo>
                                        <a:lnTo>
                                          <a:pt x="572" y="628"/>
                                        </a:lnTo>
                                        <a:lnTo>
                                          <a:pt x="572" y="621"/>
                                        </a:lnTo>
                                        <a:lnTo>
                                          <a:pt x="569" y="614"/>
                                        </a:lnTo>
                                        <a:lnTo>
                                          <a:pt x="569" y="607"/>
                                        </a:lnTo>
                                        <a:lnTo>
                                          <a:pt x="565" y="600"/>
                                        </a:lnTo>
                                        <a:lnTo>
                                          <a:pt x="562" y="593"/>
                                        </a:lnTo>
                                        <a:lnTo>
                                          <a:pt x="562" y="586"/>
                                        </a:lnTo>
                                        <a:lnTo>
                                          <a:pt x="558" y="582"/>
                                        </a:lnTo>
                                        <a:lnTo>
                                          <a:pt x="558" y="568"/>
                                        </a:lnTo>
                                        <a:lnTo>
                                          <a:pt x="554" y="561"/>
                                        </a:lnTo>
                                        <a:lnTo>
                                          <a:pt x="554" y="554"/>
                                        </a:lnTo>
                                        <a:lnTo>
                                          <a:pt x="551" y="547"/>
                                        </a:lnTo>
                                        <a:lnTo>
                                          <a:pt x="547" y="540"/>
                                        </a:lnTo>
                                        <a:lnTo>
                                          <a:pt x="547" y="536"/>
                                        </a:lnTo>
                                        <a:lnTo>
                                          <a:pt x="547" y="529"/>
                                        </a:lnTo>
                                        <a:lnTo>
                                          <a:pt x="544" y="522"/>
                                        </a:lnTo>
                                        <a:lnTo>
                                          <a:pt x="540" y="515"/>
                                        </a:lnTo>
                                        <a:lnTo>
                                          <a:pt x="540" y="508"/>
                                        </a:lnTo>
                                        <a:lnTo>
                                          <a:pt x="537" y="501"/>
                                        </a:lnTo>
                                        <a:lnTo>
                                          <a:pt x="537" y="494"/>
                                        </a:lnTo>
                                        <a:lnTo>
                                          <a:pt x="533" y="484"/>
                                        </a:lnTo>
                                        <a:lnTo>
                                          <a:pt x="533" y="476"/>
                                        </a:lnTo>
                                        <a:lnTo>
                                          <a:pt x="530" y="469"/>
                                        </a:lnTo>
                                        <a:lnTo>
                                          <a:pt x="530" y="462"/>
                                        </a:lnTo>
                                        <a:lnTo>
                                          <a:pt x="526" y="455"/>
                                        </a:lnTo>
                                        <a:lnTo>
                                          <a:pt x="522" y="448"/>
                                        </a:lnTo>
                                        <a:lnTo>
                                          <a:pt x="522" y="441"/>
                                        </a:lnTo>
                                        <a:lnTo>
                                          <a:pt x="522" y="438"/>
                                        </a:lnTo>
                                        <a:lnTo>
                                          <a:pt x="519" y="431"/>
                                        </a:lnTo>
                                        <a:lnTo>
                                          <a:pt x="515" y="424"/>
                                        </a:lnTo>
                                        <a:lnTo>
                                          <a:pt x="515" y="416"/>
                                        </a:lnTo>
                                        <a:lnTo>
                                          <a:pt x="512" y="409"/>
                                        </a:lnTo>
                                        <a:lnTo>
                                          <a:pt x="512" y="402"/>
                                        </a:lnTo>
                                        <a:lnTo>
                                          <a:pt x="508" y="395"/>
                                        </a:lnTo>
                                        <a:lnTo>
                                          <a:pt x="508" y="388"/>
                                        </a:lnTo>
                                        <a:lnTo>
                                          <a:pt x="505" y="385"/>
                                        </a:lnTo>
                                        <a:lnTo>
                                          <a:pt x="501" y="378"/>
                                        </a:lnTo>
                                        <a:lnTo>
                                          <a:pt x="501" y="371"/>
                                        </a:lnTo>
                                        <a:lnTo>
                                          <a:pt x="501" y="364"/>
                                        </a:lnTo>
                                        <a:lnTo>
                                          <a:pt x="498" y="357"/>
                                        </a:lnTo>
                                        <a:lnTo>
                                          <a:pt x="494" y="349"/>
                                        </a:lnTo>
                                        <a:lnTo>
                                          <a:pt x="494" y="342"/>
                                        </a:lnTo>
                                        <a:lnTo>
                                          <a:pt x="490" y="339"/>
                                        </a:lnTo>
                                        <a:lnTo>
                                          <a:pt x="490" y="332"/>
                                        </a:lnTo>
                                        <a:lnTo>
                                          <a:pt x="487" y="325"/>
                                        </a:lnTo>
                                        <a:lnTo>
                                          <a:pt x="487" y="318"/>
                                        </a:lnTo>
                                        <a:lnTo>
                                          <a:pt x="483" y="311"/>
                                        </a:lnTo>
                                        <a:lnTo>
                                          <a:pt x="480" y="304"/>
                                        </a:lnTo>
                                        <a:lnTo>
                                          <a:pt x="476" y="297"/>
                                        </a:lnTo>
                                        <a:lnTo>
                                          <a:pt x="476" y="293"/>
                                        </a:lnTo>
                                        <a:lnTo>
                                          <a:pt x="476" y="286"/>
                                        </a:lnTo>
                                        <a:lnTo>
                                          <a:pt x="473" y="279"/>
                                        </a:lnTo>
                                        <a:lnTo>
                                          <a:pt x="469" y="272"/>
                                        </a:lnTo>
                                        <a:lnTo>
                                          <a:pt x="469" y="265"/>
                                        </a:lnTo>
                                        <a:lnTo>
                                          <a:pt x="466" y="258"/>
                                        </a:lnTo>
                                        <a:lnTo>
                                          <a:pt x="462" y="251"/>
                                        </a:lnTo>
                                        <a:lnTo>
                                          <a:pt x="462" y="244"/>
                                        </a:lnTo>
                                        <a:lnTo>
                                          <a:pt x="458" y="240"/>
                                        </a:lnTo>
                                        <a:lnTo>
                                          <a:pt x="455" y="233"/>
                                        </a:lnTo>
                                        <a:lnTo>
                                          <a:pt x="455" y="226"/>
                                        </a:lnTo>
                                        <a:lnTo>
                                          <a:pt x="451" y="226"/>
                                        </a:lnTo>
                                        <a:lnTo>
                                          <a:pt x="451" y="219"/>
                                        </a:lnTo>
                                        <a:lnTo>
                                          <a:pt x="451" y="212"/>
                                        </a:lnTo>
                                        <a:lnTo>
                                          <a:pt x="448" y="205"/>
                                        </a:lnTo>
                                        <a:lnTo>
                                          <a:pt x="444" y="198"/>
                                        </a:lnTo>
                                        <a:lnTo>
                                          <a:pt x="441" y="194"/>
                                        </a:lnTo>
                                        <a:lnTo>
                                          <a:pt x="441" y="187"/>
                                        </a:lnTo>
                                        <a:lnTo>
                                          <a:pt x="437" y="180"/>
                                        </a:lnTo>
                                        <a:lnTo>
                                          <a:pt x="434" y="173"/>
                                        </a:lnTo>
                                        <a:lnTo>
                                          <a:pt x="430" y="166"/>
                                        </a:lnTo>
                                        <a:lnTo>
                                          <a:pt x="430" y="159"/>
                                        </a:lnTo>
                                        <a:lnTo>
                                          <a:pt x="426" y="152"/>
                                        </a:lnTo>
                                        <a:lnTo>
                                          <a:pt x="423" y="145"/>
                                        </a:lnTo>
                                        <a:lnTo>
                                          <a:pt x="419" y="141"/>
                                        </a:lnTo>
                                        <a:lnTo>
                                          <a:pt x="419" y="134"/>
                                        </a:lnTo>
                                        <a:lnTo>
                                          <a:pt x="416" y="134"/>
                                        </a:lnTo>
                                        <a:lnTo>
                                          <a:pt x="416" y="127"/>
                                        </a:lnTo>
                                        <a:lnTo>
                                          <a:pt x="412" y="120"/>
                                        </a:lnTo>
                                        <a:lnTo>
                                          <a:pt x="409" y="113"/>
                                        </a:lnTo>
                                        <a:lnTo>
                                          <a:pt x="405" y="113"/>
                                        </a:lnTo>
                                        <a:lnTo>
                                          <a:pt x="405" y="106"/>
                                        </a:lnTo>
                                        <a:lnTo>
                                          <a:pt x="405" y="99"/>
                                        </a:lnTo>
                                        <a:lnTo>
                                          <a:pt x="402" y="99"/>
                                        </a:lnTo>
                                        <a:lnTo>
                                          <a:pt x="398" y="95"/>
                                        </a:lnTo>
                                        <a:lnTo>
                                          <a:pt x="395" y="88"/>
                                        </a:lnTo>
                                        <a:lnTo>
                                          <a:pt x="391" y="81"/>
                                        </a:lnTo>
                                        <a:lnTo>
                                          <a:pt x="387" y="74"/>
                                        </a:lnTo>
                                        <a:lnTo>
                                          <a:pt x="384" y="74"/>
                                        </a:lnTo>
                                        <a:lnTo>
                                          <a:pt x="384" y="67"/>
                                        </a:lnTo>
                                        <a:lnTo>
                                          <a:pt x="380" y="67"/>
                                        </a:lnTo>
                                        <a:lnTo>
                                          <a:pt x="380" y="60"/>
                                        </a:lnTo>
                                        <a:lnTo>
                                          <a:pt x="377" y="60"/>
                                        </a:lnTo>
                                        <a:lnTo>
                                          <a:pt x="377" y="53"/>
                                        </a:lnTo>
                                        <a:lnTo>
                                          <a:pt x="373" y="53"/>
                                        </a:lnTo>
                                        <a:lnTo>
                                          <a:pt x="370" y="50"/>
                                        </a:lnTo>
                                        <a:lnTo>
                                          <a:pt x="366" y="43"/>
                                        </a:lnTo>
                                        <a:lnTo>
                                          <a:pt x="363" y="43"/>
                                        </a:lnTo>
                                        <a:lnTo>
                                          <a:pt x="359" y="35"/>
                                        </a:lnTo>
                                        <a:lnTo>
                                          <a:pt x="355" y="28"/>
                                        </a:lnTo>
                                        <a:lnTo>
                                          <a:pt x="352" y="28"/>
                                        </a:lnTo>
                                        <a:lnTo>
                                          <a:pt x="348" y="21"/>
                                        </a:lnTo>
                                        <a:lnTo>
                                          <a:pt x="345" y="21"/>
                                        </a:lnTo>
                                        <a:lnTo>
                                          <a:pt x="341" y="14"/>
                                        </a:lnTo>
                                        <a:lnTo>
                                          <a:pt x="338" y="14"/>
                                        </a:lnTo>
                                        <a:lnTo>
                                          <a:pt x="334" y="14"/>
                                        </a:lnTo>
                                        <a:lnTo>
                                          <a:pt x="334" y="7"/>
                                        </a:lnTo>
                                        <a:lnTo>
                                          <a:pt x="331" y="7"/>
                                        </a:lnTo>
                                        <a:lnTo>
                                          <a:pt x="327" y="7"/>
                                        </a:lnTo>
                                        <a:lnTo>
                                          <a:pt x="323" y="7"/>
                                        </a:lnTo>
                                        <a:lnTo>
                                          <a:pt x="320" y="0"/>
                                        </a:lnTo>
                                        <a:lnTo>
                                          <a:pt x="316" y="0"/>
                                        </a:lnTo>
                                        <a:lnTo>
                                          <a:pt x="313" y="0"/>
                                        </a:lnTo>
                                        <a:lnTo>
                                          <a:pt x="309" y="0"/>
                                        </a:lnTo>
                                        <a:lnTo>
                                          <a:pt x="306" y="0"/>
                                        </a:lnTo>
                                        <a:lnTo>
                                          <a:pt x="302" y="0"/>
                                        </a:lnTo>
                                        <a:lnTo>
                                          <a:pt x="299" y="0"/>
                                        </a:lnTo>
                                        <a:lnTo>
                                          <a:pt x="295" y="0"/>
                                        </a:lnTo>
                                        <a:lnTo>
                                          <a:pt x="291" y="0"/>
                                        </a:lnTo>
                                        <a:lnTo>
                                          <a:pt x="288" y="0"/>
                                        </a:lnTo>
                                        <a:lnTo>
                                          <a:pt x="284" y="0"/>
                                        </a:lnTo>
                                        <a:lnTo>
                                          <a:pt x="281" y="0"/>
                                        </a:lnTo>
                                        <a:lnTo>
                                          <a:pt x="281" y="7"/>
                                        </a:lnTo>
                                        <a:lnTo>
                                          <a:pt x="277" y="7"/>
                                        </a:lnTo>
                                        <a:lnTo>
                                          <a:pt x="274" y="7"/>
                                        </a:lnTo>
                                        <a:lnTo>
                                          <a:pt x="270" y="7"/>
                                        </a:lnTo>
                                        <a:lnTo>
                                          <a:pt x="267" y="7"/>
                                        </a:lnTo>
                                        <a:lnTo>
                                          <a:pt x="267" y="14"/>
                                        </a:lnTo>
                                        <a:lnTo>
                                          <a:pt x="263" y="14"/>
                                        </a:lnTo>
                                        <a:lnTo>
                                          <a:pt x="259" y="14"/>
                                        </a:lnTo>
                                        <a:lnTo>
                                          <a:pt x="259" y="21"/>
                                        </a:lnTo>
                                        <a:lnTo>
                                          <a:pt x="256" y="21"/>
                                        </a:lnTo>
                                        <a:lnTo>
                                          <a:pt x="252" y="21"/>
                                        </a:lnTo>
                                        <a:lnTo>
                                          <a:pt x="252" y="28"/>
                                        </a:lnTo>
                                        <a:lnTo>
                                          <a:pt x="249" y="28"/>
                                        </a:lnTo>
                                        <a:lnTo>
                                          <a:pt x="245" y="35"/>
                                        </a:lnTo>
                                        <a:lnTo>
                                          <a:pt x="242" y="35"/>
                                        </a:lnTo>
                                        <a:lnTo>
                                          <a:pt x="242" y="43"/>
                                        </a:lnTo>
                                        <a:lnTo>
                                          <a:pt x="238" y="43"/>
                                        </a:lnTo>
                                        <a:lnTo>
                                          <a:pt x="235" y="43"/>
                                        </a:lnTo>
                                        <a:lnTo>
                                          <a:pt x="235" y="50"/>
                                        </a:lnTo>
                                        <a:lnTo>
                                          <a:pt x="231" y="50"/>
                                        </a:lnTo>
                                        <a:lnTo>
                                          <a:pt x="227" y="53"/>
                                        </a:lnTo>
                                        <a:lnTo>
                                          <a:pt x="224" y="60"/>
                                        </a:lnTo>
                                        <a:lnTo>
                                          <a:pt x="220" y="60"/>
                                        </a:lnTo>
                                        <a:lnTo>
                                          <a:pt x="220" y="67"/>
                                        </a:lnTo>
                                        <a:lnTo>
                                          <a:pt x="217" y="67"/>
                                        </a:lnTo>
                                        <a:lnTo>
                                          <a:pt x="217" y="74"/>
                                        </a:lnTo>
                                        <a:lnTo>
                                          <a:pt x="213" y="81"/>
                                        </a:lnTo>
                                        <a:lnTo>
                                          <a:pt x="210" y="81"/>
                                        </a:lnTo>
                                        <a:lnTo>
                                          <a:pt x="210" y="88"/>
                                        </a:lnTo>
                                        <a:lnTo>
                                          <a:pt x="206" y="88"/>
                                        </a:lnTo>
                                        <a:lnTo>
                                          <a:pt x="206" y="95"/>
                                        </a:lnTo>
                                        <a:lnTo>
                                          <a:pt x="203" y="95"/>
                                        </a:lnTo>
                                        <a:lnTo>
                                          <a:pt x="203" y="99"/>
                                        </a:lnTo>
                                        <a:lnTo>
                                          <a:pt x="199" y="99"/>
                                        </a:lnTo>
                                        <a:lnTo>
                                          <a:pt x="195" y="106"/>
                                        </a:lnTo>
                                        <a:lnTo>
                                          <a:pt x="195" y="113"/>
                                        </a:lnTo>
                                        <a:lnTo>
                                          <a:pt x="192" y="113"/>
                                        </a:lnTo>
                                        <a:lnTo>
                                          <a:pt x="192" y="120"/>
                                        </a:lnTo>
                                        <a:lnTo>
                                          <a:pt x="188" y="120"/>
                                        </a:lnTo>
                                        <a:lnTo>
                                          <a:pt x="188" y="127"/>
                                        </a:lnTo>
                                        <a:lnTo>
                                          <a:pt x="185" y="134"/>
                                        </a:lnTo>
                                        <a:lnTo>
                                          <a:pt x="181" y="141"/>
                                        </a:lnTo>
                                        <a:lnTo>
                                          <a:pt x="181" y="145"/>
                                        </a:lnTo>
                                        <a:lnTo>
                                          <a:pt x="178" y="145"/>
                                        </a:lnTo>
                                        <a:lnTo>
                                          <a:pt x="178" y="152"/>
                                        </a:lnTo>
                                        <a:lnTo>
                                          <a:pt x="174" y="159"/>
                                        </a:lnTo>
                                        <a:lnTo>
                                          <a:pt x="171" y="159"/>
                                        </a:lnTo>
                                        <a:lnTo>
                                          <a:pt x="171" y="166"/>
                                        </a:lnTo>
                                        <a:lnTo>
                                          <a:pt x="171" y="173"/>
                                        </a:lnTo>
                                        <a:lnTo>
                                          <a:pt x="167" y="180"/>
                                        </a:lnTo>
                                        <a:lnTo>
                                          <a:pt x="163" y="180"/>
                                        </a:lnTo>
                                        <a:lnTo>
                                          <a:pt x="163" y="187"/>
                                        </a:lnTo>
                                        <a:lnTo>
                                          <a:pt x="160" y="194"/>
                                        </a:lnTo>
                                        <a:lnTo>
                                          <a:pt x="156" y="198"/>
                                        </a:lnTo>
                                        <a:lnTo>
                                          <a:pt x="156" y="205"/>
                                        </a:lnTo>
                                        <a:lnTo>
                                          <a:pt x="153" y="212"/>
                                        </a:lnTo>
                                        <a:lnTo>
                                          <a:pt x="149" y="219"/>
                                        </a:lnTo>
                                        <a:lnTo>
                                          <a:pt x="146" y="226"/>
                                        </a:lnTo>
                                        <a:lnTo>
                                          <a:pt x="146" y="233"/>
                                        </a:lnTo>
                                        <a:lnTo>
                                          <a:pt x="142" y="240"/>
                                        </a:lnTo>
                                        <a:lnTo>
                                          <a:pt x="142" y="244"/>
                                        </a:lnTo>
                                        <a:lnTo>
                                          <a:pt x="139" y="251"/>
                                        </a:lnTo>
                                        <a:lnTo>
                                          <a:pt x="135" y="258"/>
                                        </a:lnTo>
                                        <a:lnTo>
                                          <a:pt x="135" y="265"/>
                                        </a:lnTo>
                                        <a:lnTo>
                                          <a:pt x="131" y="272"/>
                                        </a:lnTo>
                                        <a:lnTo>
                                          <a:pt x="131" y="279"/>
                                        </a:lnTo>
                                        <a:lnTo>
                                          <a:pt x="128" y="286"/>
                                        </a:lnTo>
                                        <a:lnTo>
                                          <a:pt x="124" y="293"/>
                                        </a:lnTo>
                                        <a:lnTo>
                                          <a:pt x="124" y="297"/>
                                        </a:lnTo>
                                        <a:lnTo>
                                          <a:pt x="121" y="297"/>
                                        </a:lnTo>
                                        <a:lnTo>
                                          <a:pt x="121" y="304"/>
                                        </a:lnTo>
                                        <a:lnTo>
                                          <a:pt x="117" y="311"/>
                                        </a:lnTo>
                                        <a:lnTo>
                                          <a:pt x="117" y="318"/>
                                        </a:lnTo>
                                        <a:lnTo>
                                          <a:pt x="114" y="325"/>
                                        </a:lnTo>
                                        <a:lnTo>
                                          <a:pt x="114" y="332"/>
                                        </a:lnTo>
                                        <a:lnTo>
                                          <a:pt x="110" y="339"/>
                                        </a:lnTo>
                                        <a:lnTo>
                                          <a:pt x="110" y="342"/>
                                        </a:lnTo>
                                        <a:lnTo>
                                          <a:pt x="107" y="349"/>
                                        </a:lnTo>
                                        <a:lnTo>
                                          <a:pt x="103" y="357"/>
                                        </a:lnTo>
                                        <a:lnTo>
                                          <a:pt x="103" y="364"/>
                                        </a:lnTo>
                                        <a:lnTo>
                                          <a:pt x="99" y="371"/>
                                        </a:lnTo>
                                        <a:lnTo>
                                          <a:pt x="99" y="378"/>
                                        </a:lnTo>
                                        <a:lnTo>
                                          <a:pt x="99" y="385"/>
                                        </a:lnTo>
                                        <a:lnTo>
                                          <a:pt x="96" y="388"/>
                                        </a:lnTo>
                                        <a:lnTo>
                                          <a:pt x="92" y="395"/>
                                        </a:lnTo>
                                        <a:lnTo>
                                          <a:pt x="92" y="402"/>
                                        </a:lnTo>
                                        <a:lnTo>
                                          <a:pt x="89" y="409"/>
                                        </a:lnTo>
                                        <a:lnTo>
                                          <a:pt x="89" y="416"/>
                                        </a:lnTo>
                                        <a:lnTo>
                                          <a:pt x="85" y="424"/>
                                        </a:lnTo>
                                        <a:lnTo>
                                          <a:pt x="85" y="431"/>
                                        </a:lnTo>
                                        <a:lnTo>
                                          <a:pt x="82" y="438"/>
                                        </a:lnTo>
                                        <a:lnTo>
                                          <a:pt x="78" y="441"/>
                                        </a:lnTo>
                                        <a:lnTo>
                                          <a:pt x="78" y="448"/>
                                        </a:lnTo>
                                        <a:lnTo>
                                          <a:pt x="75" y="455"/>
                                        </a:lnTo>
                                        <a:lnTo>
                                          <a:pt x="75" y="462"/>
                                        </a:lnTo>
                                        <a:lnTo>
                                          <a:pt x="71" y="469"/>
                                        </a:lnTo>
                                        <a:lnTo>
                                          <a:pt x="71" y="476"/>
                                        </a:lnTo>
                                        <a:lnTo>
                                          <a:pt x="67" y="484"/>
                                        </a:lnTo>
                                        <a:lnTo>
                                          <a:pt x="64" y="487"/>
                                        </a:lnTo>
                                        <a:lnTo>
                                          <a:pt x="64" y="494"/>
                                        </a:lnTo>
                                        <a:lnTo>
                                          <a:pt x="64" y="501"/>
                                        </a:lnTo>
                                        <a:lnTo>
                                          <a:pt x="60" y="515"/>
                                        </a:lnTo>
                                        <a:lnTo>
                                          <a:pt x="60" y="522"/>
                                        </a:lnTo>
                                        <a:lnTo>
                                          <a:pt x="57" y="529"/>
                                        </a:lnTo>
                                        <a:lnTo>
                                          <a:pt x="53" y="536"/>
                                        </a:lnTo>
                                        <a:lnTo>
                                          <a:pt x="53" y="540"/>
                                        </a:lnTo>
                                        <a:lnTo>
                                          <a:pt x="50" y="547"/>
                                        </a:lnTo>
                                        <a:lnTo>
                                          <a:pt x="50" y="554"/>
                                        </a:lnTo>
                                        <a:lnTo>
                                          <a:pt x="46" y="561"/>
                                        </a:lnTo>
                                        <a:lnTo>
                                          <a:pt x="46" y="568"/>
                                        </a:lnTo>
                                        <a:lnTo>
                                          <a:pt x="43" y="575"/>
                                        </a:lnTo>
                                        <a:lnTo>
                                          <a:pt x="43" y="586"/>
                                        </a:lnTo>
                                        <a:lnTo>
                                          <a:pt x="39" y="593"/>
                                        </a:lnTo>
                                        <a:lnTo>
                                          <a:pt x="39" y="600"/>
                                        </a:lnTo>
                                        <a:lnTo>
                                          <a:pt x="35" y="607"/>
                                        </a:lnTo>
                                        <a:lnTo>
                                          <a:pt x="32" y="614"/>
                                        </a:lnTo>
                                        <a:lnTo>
                                          <a:pt x="32" y="621"/>
                                        </a:lnTo>
                                        <a:lnTo>
                                          <a:pt x="28" y="628"/>
                                        </a:lnTo>
                                        <a:lnTo>
                                          <a:pt x="28" y="632"/>
                                        </a:lnTo>
                                        <a:lnTo>
                                          <a:pt x="25" y="639"/>
                                        </a:lnTo>
                                        <a:lnTo>
                                          <a:pt x="25" y="653"/>
                                        </a:lnTo>
                                        <a:lnTo>
                                          <a:pt x="21" y="660"/>
                                        </a:lnTo>
                                        <a:lnTo>
                                          <a:pt x="21" y="667"/>
                                        </a:lnTo>
                                        <a:lnTo>
                                          <a:pt x="18" y="674"/>
                                        </a:lnTo>
                                        <a:lnTo>
                                          <a:pt x="18" y="681"/>
                                        </a:lnTo>
                                        <a:lnTo>
                                          <a:pt x="14" y="685"/>
                                        </a:lnTo>
                                        <a:lnTo>
                                          <a:pt x="14" y="692"/>
                                        </a:lnTo>
                                        <a:lnTo>
                                          <a:pt x="11" y="706"/>
                                        </a:lnTo>
                                        <a:lnTo>
                                          <a:pt x="7" y="713"/>
                                        </a:lnTo>
                                        <a:lnTo>
                                          <a:pt x="7" y="720"/>
                                        </a:lnTo>
                                        <a:lnTo>
                                          <a:pt x="3" y="727"/>
                                        </a:lnTo>
                                        <a:lnTo>
                                          <a:pt x="3" y="731"/>
                                        </a:lnTo>
                                        <a:lnTo>
                                          <a:pt x="0" y="738"/>
                                        </a:lnTo>
                                        <a:lnTo>
                                          <a:pt x="0" y="74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4" name="Freeform 488">
                                    <a:extLst>
                                      <a:ext uri="{FF2B5EF4-FFF2-40B4-BE49-F238E27FC236}">
                                        <a16:creationId xmlns:a16="http://schemas.microsoft.com/office/drawing/2014/main" id="{62AA17C9-3AC7-4069-A22B-568480D739B2}"/>
                                      </a:ext>
                                    </a:extLst>
                                  </p:cNvPr>
                                  <p:cNvSpPr>
                                    <a:spLocks/>
                                  </p:cNvSpPr>
                                  <p:nvPr/>
                                </p:nvSpPr>
                                <p:spPr bwMode="auto">
                                  <a:xfrm>
                                    <a:off x="3642" y="10676"/>
                                    <a:ext cx="604" cy="752"/>
                                  </a:xfrm>
                                  <a:custGeom>
                                    <a:avLst/>
                                    <a:gdLst>
                                      <a:gd name="T0" fmla="*/ 597 w 604"/>
                                      <a:gd name="T1" fmla="*/ 720 h 752"/>
                                      <a:gd name="T2" fmla="*/ 586 w 604"/>
                                      <a:gd name="T3" fmla="*/ 681 h 752"/>
                                      <a:gd name="T4" fmla="*/ 576 w 604"/>
                                      <a:gd name="T5" fmla="*/ 646 h 752"/>
                                      <a:gd name="T6" fmla="*/ 569 w 604"/>
                                      <a:gd name="T7" fmla="*/ 607 h 752"/>
                                      <a:gd name="T8" fmla="*/ 558 w 604"/>
                                      <a:gd name="T9" fmla="*/ 568 h 752"/>
                                      <a:gd name="T10" fmla="*/ 547 w 604"/>
                                      <a:gd name="T11" fmla="*/ 536 h 752"/>
                                      <a:gd name="T12" fmla="*/ 537 w 604"/>
                                      <a:gd name="T13" fmla="*/ 501 h 752"/>
                                      <a:gd name="T14" fmla="*/ 529 w 604"/>
                                      <a:gd name="T15" fmla="*/ 462 h 752"/>
                                      <a:gd name="T16" fmla="*/ 519 w 604"/>
                                      <a:gd name="T17" fmla="*/ 431 h 752"/>
                                      <a:gd name="T18" fmla="*/ 508 w 604"/>
                                      <a:gd name="T19" fmla="*/ 395 h 752"/>
                                      <a:gd name="T20" fmla="*/ 501 w 604"/>
                                      <a:gd name="T21" fmla="*/ 364 h 752"/>
                                      <a:gd name="T22" fmla="*/ 490 w 604"/>
                                      <a:gd name="T23" fmla="*/ 332 h 752"/>
                                      <a:gd name="T24" fmla="*/ 480 w 604"/>
                                      <a:gd name="T25" fmla="*/ 304 h 752"/>
                                      <a:gd name="T26" fmla="*/ 473 w 604"/>
                                      <a:gd name="T27" fmla="*/ 272 h 752"/>
                                      <a:gd name="T28" fmla="*/ 462 w 604"/>
                                      <a:gd name="T29" fmla="*/ 244 h 752"/>
                                      <a:gd name="T30" fmla="*/ 451 w 604"/>
                                      <a:gd name="T31" fmla="*/ 219 h 752"/>
                                      <a:gd name="T32" fmla="*/ 441 w 604"/>
                                      <a:gd name="T33" fmla="*/ 194 h 752"/>
                                      <a:gd name="T34" fmla="*/ 433 w 604"/>
                                      <a:gd name="T35" fmla="*/ 166 h 752"/>
                                      <a:gd name="T36" fmla="*/ 423 w 604"/>
                                      <a:gd name="T37" fmla="*/ 145 h 752"/>
                                      <a:gd name="T38" fmla="*/ 412 w 604"/>
                                      <a:gd name="T39" fmla="*/ 120 h 752"/>
                                      <a:gd name="T40" fmla="*/ 405 w 604"/>
                                      <a:gd name="T41" fmla="*/ 99 h 752"/>
                                      <a:gd name="T42" fmla="*/ 394 w 604"/>
                                      <a:gd name="T43" fmla="*/ 88 h 752"/>
                                      <a:gd name="T44" fmla="*/ 384 w 604"/>
                                      <a:gd name="T45" fmla="*/ 67 h 752"/>
                                      <a:gd name="T46" fmla="*/ 373 w 604"/>
                                      <a:gd name="T47" fmla="*/ 53 h 752"/>
                                      <a:gd name="T48" fmla="*/ 366 w 604"/>
                                      <a:gd name="T49" fmla="*/ 43 h 752"/>
                                      <a:gd name="T50" fmla="*/ 355 w 604"/>
                                      <a:gd name="T51" fmla="*/ 28 h 752"/>
                                      <a:gd name="T52" fmla="*/ 345 w 604"/>
                                      <a:gd name="T53" fmla="*/ 21 h 752"/>
                                      <a:gd name="T54" fmla="*/ 334 w 604"/>
                                      <a:gd name="T55" fmla="*/ 14 h 752"/>
                                      <a:gd name="T56" fmla="*/ 327 w 604"/>
                                      <a:gd name="T57" fmla="*/ 7 h 752"/>
                                      <a:gd name="T58" fmla="*/ 316 w 604"/>
                                      <a:gd name="T59" fmla="*/ 0 h 752"/>
                                      <a:gd name="T60" fmla="*/ 309 w 604"/>
                                      <a:gd name="T61" fmla="*/ 0 h 752"/>
                                      <a:gd name="T62" fmla="*/ 298 w 604"/>
                                      <a:gd name="T63" fmla="*/ 0 h 752"/>
                                      <a:gd name="T64" fmla="*/ 288 w 604"/>
                                      <a:gd name="T65" fmla="*/ 0 h 752"/>
                                      <a:gd name="T66" fmla="*/ 277 w 604"/>
                                      <a:gd name="T67" fmla="*/ 7 h 752"/>
                                      <a:gd name="T68" fmla="*/ 270 w 604"/>
                                      <a:gd name="T69" fmla="*/ 7 h 752"/>
                                      <a:gd name="T70" fmla="*/ 259 w 604"/>
                                      <a:gd name="T71" fmla="*/ 21 h 752"/>
                                      <a:gd name="T72" fmla="*/ 249 w 604"/>
                                      <a:gd name="T73" fmla="*/ 28 h 752"/>
                                      <a:gd name="T74" fmla="*/ 241 w 604"/>
                                      <a:gd name="T75" fmla="*/ 43 h 752"/>
                                      <a:gd name="T76" fmla="*/ 231 w 604"/>
                                      <a:gd name="T77" fmla="*/ 50 h 752"/>
                                      <a:gd name="T78" fmla="*/ 220 w 604"/>
                                      <a:gd name="T79" fmla="*/ 67 h 752"/>
                                      <a:gd name="T80" fmla="*/ 209 w 604"/>
                                      <a:gd name="T81" fmla="*/ 81 h 752"/>
                                      <a:gd name="T82" fmla="*/ 202 w 604"/>
                                      <a:gd name="T83" fmla="*/ 99 h 752"/>
                                      <a:gd name="T84" fmla="*/ 192 w 604"/>
                                      <a:gd name="T85" fmla="*/ 120 h 752"/>
                                      <a:gd name="T86" fmla="*/ 181 w 604"/>
                                      <a:gd name="T87" fmla="*/ 141 h 752"/>
                                      <a:gd name="T88" fmla="*/ 174 w 604"/>
                                      <a:gd name="T89" fmla="*/ 159 h 752"/>
                                      <a:gd name="T90" fmla="*/ 163 w 604"/>
                                      <a:gd name="T91" fmla="*/ 187 h 752"/>
                                      <a:gd name="T92" fmla="*/ 153 w 604"/>
                                      <a:gd name="T93" fmla="*/ 212 h 752"/>
                                      <a:gd name="T94" fmla="*/ 145 w 604"/>
                                      <a:gd name="T95" fmla="*/ 240 h 752"/>
                                      <a:gd name="T96" fmla="*/ 135 w 604"/>
                                      <a:gd name="T97" fmla="*/ 265 h 752"/>
                                      <a:gd name="T98" fmla="*/ 124 w 604"/>
                                      <a:gd name="T99" fmla="*/ 297 h 752"/>
                                      <a:gd name="T100" fmla="*/ 113 w 604"/>
                                      <a:gd name="T101" fmla="*/ 325 h 752"/>
                                      <a:gd name="T102" fmla="*/ 106 w 604"/>
                                      <a:gd name="T103" fmla="*/ 357 h 752"/>
                                      <a:gd name="T104" fmla="*/ 96 w 604"/>
                                      <a:gd name="T105" fmla="*/ 388 h 752"/>
                                      <a:gd name="T106" fmla="*/ 85 w 604"/>
                                      <a:gd name="T107" fmla="*/ 424 h 752"/>
                                      <a:gd name="T108" fmla="*/ 74 w 604"/>
                                      <a:gd name="T109" fmla="*/ 455 h 752"/>
                                      <a:gd name="T110" fmla="*/ 67 w 604"/>
                                      <a:gd name="T111" fmla="*/ 487 h 752"/>
                                      <a:gd name="T112" fmla="*/ 57 w 604"/>
                                      <a:gd name="T113" fmla="*/ 529 h 752"/>
                                      <a:gd name="T114" fmla="*/ 49 w 604"/>
                                      <a:gd name="T115" fmla="*/ 561 h 752"/>
                                      <a:gd name="T116" fmla="*/ 39 w 604"/>
                                      <a:gd name="T117" fmla="*/ 600 h 752"/>
                                      <a:gd name="T118" fmla="*/ 28 w 604"/>
                                      <a:gd name="T119" fmla="*/ 632 h 752"/>
                                      <a:gd name="T120" fmla="*/ 17 w 604"/>
                                      <a:gd name="T121" fmla="*/ 674 h 752"/>
                                      <a:gd name="T122" fmla="*/ 10 w 604"/>
                                      <a:gd name="T123" fmla="*/ 713 h 752"/>
                                      <a:gd name="T124" fmla="*/ 0 w 604"/>
                                      <a:gd name="T125" fmla="*/ 745 h 7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4"/>
                                      <a:gd name="T190" fmla="*/ 0 h 752"/>
                                      <a:gd name="T191" fmla="*/ 604 w 604"/>
                                      <a:gd name="T192" fmla="*/ 752 h 7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4" h="752">
                                        <a:moveTo>
                                          <a:pt x="604" y="752"/>
                                        </a:moveTo>
                                        <a:lnTo>
                                          <a:pt x="601" y="738"/>
                                        </a:lnTo>
                                        <a:lnTo>
                                          <a:pt x="601" y="731"/>
                                        </a:lnTo>
                                        <a:lnTo>
                                          <a:pt x="597" y="727"/>
                                        </a:lnTo>
                                        <a:lnTo>
                                          <a:pt x="597" y="720"/>
                                        </a:lnTo>
                                        <a:lnTo>
                                          <a:pt x="593" y="713"/>
                                        </a:lnTo>
                                        <a:lnTo>
                                          <a:pt x="593" y="706"/>
                                        </a:lnTo>
                                        <a:lnTo>
                                          <a:pt x="590" y="699"/>
                                        </a:lnTo>
                                        <a:lnTo>
                                          <a:pt x="590" y="685"/>
                                        </a:lnTo>
                                        <a:lnTo>
                                          <a:pt x="586" y="681"/>
                                        </a:lnTo>
                                        <a:lnTo>
                                          <a:pt x="583" y="674"/>
                                        </a:lnTo>
                                        <a:lnTo>
                                          <a:pt x="583" y="667"/>
                                        </a:lnTo>
                                        <a:lnTo>
                                          <a:pt x="579" y="660"/>
                                        </a:lnTo>
                                        <a:lnTo>
                                          <a:pt x="579" y="653"/>
                                        </a:lnTo>
                                        <a:lnTo>
                                          <a:pt x="576" y="646"/>
                                        </a:lnTo>
                                        <a:lnTo>
                                          <a:pt x="576" y="639"/>
                                        </a:lnTo>
                                        <a:lnTo>
                                          <a:pt x="572" y="628"/>
                                        </a:lnTo>
                                        <a:lnTo>
                                          <a:pt x="572" y="621"/>
                                        </a:lnTo>
                                        <a:lnTo>
                                          <a:pt x="569" y="614"/>
                                        </a:lnTo>
                                        <a:lnTo>
                                          <a:pt x="569" y="607"/>
                                        </a:lnTo>
                                        <a:lnTo>
                                          <a:pt x="565" y="600"/>
                                        </a:lnTo>
                                        <a:lnTo>
                                          <a:pt x="561" y="593"/>
                                        </a:lnTo>
                                        <a:lnTo>
                                          <a:pt x="561" y="586"/>
                                        </a:lnTo>
                                        <a:lnTo>
                                          <a:pt x="558" y="582"/>
                                        </a:lnTo>
                                        <a:lnTo>
                                          <a:pt x="558" y="568"/>
                                        </a:lnTo>
                                        <a:lnTo>
                                          <a:pt x="558" y="561"/>
                                        </a:lnTo>
                                        <a:lnTo>
                                          <a:pt x="554" y="554"/>
                                        </a:lnTo>
                                        <a:lnTo>
                                          <a:pt x="551" y="547"/>
                                        </a:lnTo>
                                        <a:lnTo>
                                          <a:pt x="551" y="540"/>
                                        </a:lnTo>
                                        <a:lnTo>
                                          <a:pt x="547" y="536"/>
                                        </a:lnTo>
                                        <a:lnTo>
                                          <a:pt x="547" y="529"/>
                                        </a:lnTo>
                                        <a:lnTo>
                                          <a:pt x="544" y="522"/>
                                        </a:lnTo>
                                        <a:lnTo>
                                          <a:pt x="544" y="515"/>
                                        </a:lnTo>
                                        <a:lnTo>
                                          <a:pt x="540" y="508"/>
                                        </a:lnTo>
                                        <a:lnTo>
                                          <a:pt x="537" y="501"/>
                                        </a:lnTo>
                                        <a:lnTo>
                                          <a:pt x="537" y="494"/>
                                        </a:lnTo>
                                        <a:lnTo>
                                          <a:pt x="533" y="484"/>
                                        </a:lnTo>
                                        <a:lnTo>
                                          <a:pt x="533" y="476"/>
                                        </a:lnTo>
                                        <a:lnTo>
                                          <a:pt x="529" y="469"/>
                                        </a:lnTo>
                                        <a:lnTo>
                                          <a:pt x="529" y="462"/>
                                        </a:lnTo>
                                        <a:lnTo>
                                          <a:pt x="526" y="455"/>
                                        </a:lnTo>
                                        <a:lnTo>
                                          <a:pt x="522" y="448"/>
                                        </a:lnTo>
                                        <a:lnTo>
                                          <a:pt x="522" y="441"/>
                                        </a:lnTo>
                                        <a:lnTo>
                                          <a:pt x="522" y="438"/>
                                        </a:lnTo>
                                        <a:lnTo>
                                          <a:pt x="519" y="431"/>
                                        </a:lnTo>
                                        <a:lnTo>
                                          <a:pt x="519" y="424"/>
                                        </a:lnTo>
                                        <a:lnTo>
                                          <a:pt x="515" y="416"/>
                                        </a:lnTo>
                                        <a:lnTo>
                                          <a:pt x="512" y="409"/>
                                        </a:lnTo>
                                        <a:lnTo>
                                          <a:pt x="512" y="402"/>
                                        </a:lnTo>
                                        <a:lnTo>
                                          <a:pt x="508" y="395"/>
                                        </a:lnTo>
                                        <a:lnTo>
                                          <a:pt x="508" y="388"/>
                                        </a:lnTo>
                                        <a:lnTo>
                                          <a:pt x="505" y="385"/>
                                        </a:lnTo>
                                        <a:lnTo>
                                          <a:pt x="505" y="378"/>
                                        </a:lnTo>
                                        <a:lnTo>
                                          <a:pt x="501" y="371"/>
                                        </a:lnTo>
                                        <a:lnTo>
                                          <a:pt x="501" y="364"/>
                                        </a:lnTo>
                                        <a:lnTo>
                                          <a:pt x="497" y="357"/>
                                        </a:lnTo>
                                        <a:lnTo>
                                          <a:pt x="497" y="349"/>
                                        </a:lnTo>
                                        <a:lnTo>
                                          <a:pt x="494" y="342"/>
                                        </a:lnTo>
                                        <a:lnTo>
                                          <a:pt x="490" y="339"/>
                                        </a:lnTo>
                                        <a:lnTo>
                                          <a:pt x="490" y="332"/>
                                        </a:lnTo>
                                        <a:lnTo>
                                          <a:pt x="487" y="325"/>
                                        </a:lnTo>
                                        <a:lnTo>
                                          <a:pt x="487" y="318"/>
                                        </a:lnTo>
                                        <a:lnTo>
                                          <a:pt x="483" y="311"/>
                                        </a:lnTo>
                                        <a:lnTo>
                                          <a:pt x="480" y="304"/>
                                        </a:lnTo>
                                        <a:lnTo>
                                          <a:pt x="480" y="297"/>
                                        </a:lnTo>
                                        <a:lnTo>
                                          <a:pt x="476" y="293"/>
                                        </a:lnTo>
                                        <a:lnTo>
                                          <a:pt x="476" y="286"/>
                                        </a:lnTo>
                                        <a:lnTo>
                                          <a:pt x="473" y="279"/>
                                        </a:lnTo>
                                        <a:lnTo>
                                          <a:pt x="473" y="272"/>
                                        </a:lnTo>
                                        <a:lnTo>
                                          <a:pt x="469" y="265"/>
                                        </a:lnTo>
                                        <a:lnTo>
                                          <a:pt x="465" y="258"/>
                                        </a:lnTo>
                                        <a:lnTo>
                                          <a:pt x="462" y="251"/>
                                        </a:lnTo>
                                        <a:lnTo>
                                          <a:pt x="462" y="244"/>
                                        </a:lnTo>
                                        <a:lnTo>
                                          <a:pt x="458" y="240"/>
                                        </a:lnTo>
                                        <a:lnTo>
                                          <a:pt x="458" y="233"/>
                                        </a:lnTo>
                                        <a:lnTo>
                                          <a:pt x="455" y="226"/>
                                        </a:lnTo>
                                        <a:lnTo>
                                          <a:pt x="451" y="226"/>
                                        </a:lnTo>
                                        <a:lnTo>
                                          <a:pt x="451" y="219"/>
                                        </a:lnTo>
                                        <a:lnTo>
                                          <a:pt x="451" y="212"/>
                                        </a:lnTo>
                                        <a:lnTo>
                                          <a:pt x="448" y="205"/>
                                        </a:lnTo>
                                        <a:lnTo>
                                          <a:pt x="444" y="198"/>
                                        </a:lnTo>
                                        <a:lnTo>
                                          <a:pt x="441" y="194"/>
                                        </a:lnTo>
                                        <a:lnTo>
                                          <a:pt x="441" y="187"/>
                                        </a:lnTo>
                                        <a:lnTo>
                                          <a:pt x="437" y="180"/>
                                        </a:lnTo>
                                        <a:lnTo>
                                          <a:pt x="433" y="173"/>
                                        </a:lnTo>
                                        <a:lnTo>
                                          <a:pt x="433" y="166"/>
                                        </a:lnTo>
                                        <a:lnTo>
                                          <a:pt x="430" y="159"/>
                                        </a:lnTo>
                                        <a:lnTo>
                                          <a:pt x="426" y="152"/>
                                        </a:lnTo>
                                        <a:lnTo>
                                          <a:pt x="426" y="145"/>
                                        </a:lnTo>
                                        <a:lnTo>
                                          <a:pt x="423" y="145"/>
                                        </a:lnTo>
                                        <a:lnTo>
                                          <a:pt x="419" y="141"/>
                                        </a:lnTo>
                                        <a:lnTo>
                                          <a:pt x="419" y="134"/>
                                        </a:lnTo>
                                        <a:lnTo>
                                          <a:pt x="416" y="134"/>
                                        </a:lnTo>
                                        <a:lnTo>
                                          <a:pt x="416" y="127"/>
                                        </a:lnTo>
                                        <a:lnTo>
                                          <a:pt x="412" y="120"/>
                                        </a:lnTo>
                                        <a:lnTo>
                                          <a:pt x="409" y="113"/>
                                        </a:lnTo>
                                        <a:lnTo>
                                          <a:pt x="405" y="113"/>
                                        </a:lnTo>
                                        <a:lnTo>
                                          <a:pt x="405" y="106"/>
                                        </a:lnTo>
                                        <a:lnTo>
                                          <a:pt x="405" y="99"/>
                                        </a:lnTo>
                                        <a:lnTo>
                                          <a:pt x="401" y="99"/>
                                        </a:lnTo>
                                        <a:lnTo>
                                          <a:pt x="401" y="95"/>
                                        </a:lnTo>
                                        <a:lnTo>
                                          <a:pt x="398" y="95"/>
                                        </a:lnTo>
                                        <a:lnTo>
                                          <a:pt x="394" y="88"/>
                                        </a:lnTo>
                                        <a:lnTo>
                                          <a:pt x="391" y="81"/>
                                        </a:lnTo>
                                        <a:lnTo>
                                          <a:pt x="387" y="74"/>
                                        </a:lnTo>
                                        <a:lnTo>
                                          <a:pt x="384" y="67"/>
                                        </a:lnTo>
                                        <a:lnTo>
                                          <a:pt x="380" y="67"/>
                                        </a:lnTo>
                                        <a:lnTo>
                                          <a:pt x="380" y="60"/>
                                        </a:lnTo>
                                        <a:lnTo>
                                          <a:pt x="377" y="53"/>
                                        </a:lnTo>
                                        <a:lnTo>
                                          <a:pt x="373" y="53"/>
                                        </a:lnTo>
                                        <a:lnTo>
                                          <a:pt x="369" y="50"/>
                                        </a:lnTo>
                                        <a:lnTo>
                                          <a:pt x="366" y="43"/>
                                        </a:lnTo>
                                        <a:lnTo>
                                          <a:pt x="362" y="43"/>
                                        </a:lnTo>
                                        <a:lnTo>
                                          <a:pt x="362" y="35"/>
                                        </a:lnTo>
                                        <a:lnTo>
                                          <a:pt x="359" y="35"/>
                                        </a:lnTo>
                                        <a:lnTo>
                                          <a:pt x="355" y="28"/>
                                        </a:lnTo>
                                        <a:lnTo>
                                          <a:pt x="352" y="28"/>
                                        </a:lnTo>
                                        <a:lnTo>
                                          <a:pt x="348" y="21"/>
                                        </a:lnTo>
                                        <a:lnTo>
                                          <a:pt x="345" y="21"/>
                                        </a:lnTo>
                                        <a:lnTo>
                                          <a:pt x="341" y="14"/>
                                        </a:lnTo>
                                        <a:lnTo>
                                          <a:pt x="337" y="14"/>
                                        </a:lnTo>
                                        <a:lnTo>
                                          <a:pt x="334" y="14"/>
                                        </a:lnTo>
                                        <a:lnTo>
                                          <a:pt x="334" y="7"/>
                                        </a:lnTo>
                                        <a:lnTo>
                                          <a:pt x="330" y="7"/>
                                        </a:lnTo>
                                        <a:lnTo>
                                          <a:pt x="327" y="7"/>
                                        </a:lnTo>
                                        <a:lnTo>
                                          <a:pt x="323" y="7"/>
                                        </a:lnTo>
                                        <a:lnTo>
                                          <a:pt x="320" y="0"/>
                                        </a:lnTo>
                                        <a:lnTo>
                                          <a:pt x="316" y="0"/>
                                        </a:lnTo>
                                        <a:lnTo>
                                          <a:pt x="313" y="0"/>
                                        </a:lnTo>
                                        <a:lnTo>
                                          <a:pt x="309" y="0"/>
                                        </a:lnTo>
                                        <a:lnTo>
                                          <a:pt x="305" y="0"/>
                                        </a:lnTo>
                                        <a:lnTo>
                                          <a:pt x="302" y="0"/>
                                        </a:lnTo>
                                        <a:lnTo>
                                          <a:pt x="298" y="0"/>
                                        </a:lnTo>
                                        <a:lnTo>
                                          <a:pt x="295" y="0"/>
                                        </a:lnTo>
                                        <a:lnTo>
                                          <a:pt x="291" y="0"/>
                                        </a:lnTo>
                                        <a:lnTo>
                                          <a:pt x="288" y="0"/>
                                        </a:lnTo>
                                        <a:lnTo>
                                          <a:pt x="284" y="0"/>
                                        </a:lnTo>
                                        <a:lnTo>
                                          <a:pt x="281" y="7"/>
                                        </a:lnTo>
                                        <a:lnTo>
                                          <a:pt x="277" y="7"/>
                                        </a:lnTo>
                                        <a:lnTo>
                                          <a:pt x="273" y="7"/>
                                        </a:lnTo>
                                        <a:lnTo>
                                          <a:pt x="270" y="7"/>
                                        </a:lnTo>
                                        <a:lnTo>
                                          <a:pt x="266" y="14"/>
                                        </a:lnTo>
                                        <a:lnTo>
                                          <a:pt x="263" y="14"/>
                                        </a:lnTo>
                                        <a:lnTo>
                                          <a:pt x="259" y="21"/>
                                        </a:lnTo>
                                        <a:lnTo>
                                          <a:pt x="256" y="21"/>
                                        </a:lnTo>
                                        <a:lnTo>
                                          <a:pt x="252" y="21"/>
                                        </a:lnTo>
                                        <a:lnTo>
                                          <a:pt x="252" y="28"/>
                                        </a:lnTo>
                                        <a:lnTo>
                                          <a:pt x="249" y="28"/>
                                        </a:lnTo>
                                        <a:lnTo>
                                          <a:pt x="245" y="35"/>
                                        </a:lnTo>
                                        <a:lnTo>
                                          <a:pt x="241" y="35"/>
                                        </a:lnTo>
                                        <a:lnTo>
                                          <a:pt x="241" y="43"/>
                                        </a:lnTo>
                                        <a:lnTo>
                                          <a:pt x="238" y="43"/>
                                        </a:lnTo>
                                        <a:lnTo>
                                          <a:pt x="234" y="50"/>
                                        </a:lnTo>
                                        <a:lnTo>
                                          <a:pt x="231" y="50"/>
                                        </a:lnTo>
                                        <a:lnTo>
                                          <a:pt x="227" y="53"/>
                                        </a:lnTo>
                                        <a:lnTo>
                                          <a:pt x="224" y="60"/>
                                        </a:lnTo>
                                        <a:lnTo>
                                          <a:pt x="220" y="67"/>
                                        </a:lnTo>
                                        <a:lnTo>
                                          <a:pt x="217" y="67"/>
                                        </a:lnTo>
                                        <a:lnTo>
                                          <a:pt x="217" y="74"/>
                                        </a:lnTo>
                                        <a:lnTo>
                                          <a:pt x="213" y="81"/>
                                        </a:lnTo>
                                        <a:lnTo>
                                          <a:pt x="209" y="81"/>
                                        </a:lnTo>
                                        <a:lnTo>
                                          <a:pt x="209" y="88"/>
                                        </a:lnTo>
                                        <a:lnTo>
                                          <a:pt x="206" y="88"/>
                                        </a:lnTo>
                                        <a:lnTo>
                                          <a:pt x="206" y="95"/>
                                        </a:lnTo>
                                        <a:lnTo>
                                          <a:pt x="202" y="95"/>
                                        </a:lnTo>
                                        <a:lnTo>
                                          <a:pt x="202" y="99"/>
                                        </a:lnTo>
                                        <a:lnTo>
                                          <a:pt x="199" y="99"/>
                                        </a:lnTo>
                                        <a:lnTo>
                                          <a:pt x="199" y="106"/>
                                        </a:lnTo>
                                        <a:lnTo>
                                          <a:pt x="195" y="113"/>
                                        </a:lnTo>
                                        <a:lnTo>
                                          <a:pt x="192" y="113"/>
                                        </a:lnTo>
                                        <a:lnTo>
                                          <a:pt x="192" y="120"/>
                                        </a:lnTo>
                                        <a:lnTo>
                                          <a:pt x="188" y="127"/>
                                        </a:lnTo>
                                        <a:lnTo>
                                          <a:pt x="185" y="134"/>
                                        </a:lnTo>
                                        <a:lnTo>
                                          <a:pt x="181" y="141"/>
                                        </a:lnTo>
                                        <a:lnTo>
                                          <a:pt x="181" y="145"/>
                                        </a:lnTo>
                                        <a:lnTo>
                                          <a:pt x="177" y="145"/>
                                        </a:lnTo>
                                        <a:lnTo>
                                          <a:pt x="177" y="152"/>
                                        </a:lnTo>
                                        <a:lnTo>
                                          <a:pt x="174" y="159"/>
                                        </a:lnTo>
                                        <a:lnTo>
                                          <a:pt x="170" y="166"/>
                                        </a:lnTo>
                                        <a:lnTo>
                                          <a:pt x="170" y="173"/>
                                        </a:lnTo>
                                        <a:lnTo>
                                          <a:pt x="167" y="180"/>
                                        </a:lnTo>
                                        <a:lnTo>
                                          <a:pt x="163" y="187"/>
                                        </a:lnTo>
                                        <a:lnTo>
                                          <a:pt x="160" y="194"/>
                                        </a:lnTo>
                                        <a:lnTo>
                                          <a:pt x="156" y="198"/>
                                        </a:lnTo>
                                        <a:lnTo>
                                          <a:pt x="156" y="205"/>
                                        </a:lnTo>
                                        <a:lnTo>
                                          <a:pt x="153" y="212"/>
                                        </a:lnTo>
                                        <a:lnTo>
                                          <a:pt x="153" y="219"/>
                                        </a:lnTo>
                                        <a:lnTo>
                                          <a:pt x="149" y="219"/>
                                        </a:lnTo>
                                        <a:lnTo>
                                          <a:pt x="145" y="226"/>
                                        </a:lnTo>
                                        <a:lnTo>
                                          <a:pt x="145" y="233"/>
                                        </a:lnTo>
                                        <a:lnTo>
                                          <a:pt x="145" y="240"/>
                                        </a:lnTo>
                                        <a:lnTo>
                                          <a:pt x="142" y="244"/>
                                        </a:lnTo>
                                        <a:lnTo>
                                          <a:pt x="138" y="251"/>
                                        </a:lnTo>
                                        <a:lnTo>
                                          <a:pt x="135" y="258"/>
                                        </a:lnTo>
                                        <a:lnTo>
                                          <a:pt x="135" y="265"/>
                                        </a:lnTo>
                                        <a:lnTo>
                                          <a:pt x="131" y="272"/>
                                        </a:lnTo>
                                        <a:lnTo>
                                          <a:pt x="131" y="279"/>
                                        </a:lnTo>
                                        <a:lnTo>
                                          <a:pt x="128" y="286"/>
                                        </a:lnTo>
                                        <a:lnTo>
                                          <a:pt x="128" y="293"/>
                                        </a:lnTo>
                                        <a:lnTo>
                                          <a:pt x="124" y="297"/>
                                        </a:lnTo>
                                        <a:lnTo>
                                          <a:pt x="121" y="297"/>
                                        </a:lnTo>
                                        <a:lnTo>
                                          <a:pt x="121" y="304"/>
                                        </a:lnTo>
                                        <a:lnTo>
                                          <a:pt x="121" y="311"/>
                                        </a:lnTo>
                                        <a:lnTo>
                                          <a:pt x="117" y="318"/>
                                        </a:lnTo>
                                        <a:lnTo>
                                          <a:pt x="113" y="325"/>
                                        </a:lnTo>
                                        <a:lnTo>
                                          <a:pt x="113" y="332"/>
                                        </a:lnTo>
                                        <a:lnTo>
                                          <a:pt x="110" y="339"/>
                                        </a:lnTo>
                                        <a:lnTo>
                                          <a:pt x="110" y="342"/>
                                        </a:lnTo>
                                        <a:lnTo>
                                          <a:pt x="106" y="349"/>
                                        </a:lnTo>
                                        <a:lnTo>
                                          <a:pt x="106" y="357"/>
                                        </a:lnTo>
                                        <a:lnTo>
                                          <a:pt x="103" y="364"/>
                                        </a:lnTo>
                                        <a:lnTo>
                                          <a:pt x="99" y="371"/>
                                        </a:lnTo>
                                        <a:lnTo>
                                          <a:pt x="99" y="378"/>
                                        </a:lnTo>
                                        <a:lnTo>
                                          <a:pt x="99" y="385"/>
                                        </a:lnTo>
                                        <a:lnTo>
                                          <a:pt x="96" y="388"/>
                                        </a:lnTo>
                                        <a:lnTo>
                                          <a:pt x="96" y="395"/>
                                        </a:lnTo>
                                        <a:lnTo>
                                          <a:pt x="92" y="402"/>
                                        </a:lnTo>
                                        <a:lnTo>
                                          <a:pt x="89" y="409"/>
                                        </a:lnTo>
                                        <a:lnTo>
                                          <a:pt x="89" y="416"/>
                                        </a:lnTo>
                                        <a:lnTo>
                                          <a:pt x="85" y="424"/>
                                        </a:lnTo>
                                        <a:lnTo>
                                          <a:pt x="85" y="431"/>
                                        </a:lnTo>
                                        <a:lnTo>
                                          <a:pt x="81" y="438"/>
                                        </a:lnTo>
                                        <a:lnTo>
                                          <a:pt x="81" y="441"/>
                                        </a:lnTo>
                                        <a:lnTo>
                                          <a:pt x="78" y="448"/>
                                        </a:lnTo>
                                        <a:lnTo>
                                          <a:pt x="74" y="455"/>
                                        </a:lnTo>
                                        <a:lnTo>
                                          <a:pt x="74" y="462"/>
                                        </a:lnTo>
                                        <a:lnTo>
                                          <a:pt x="74" y="469"/>
                                        </a:lnTo>
                                        <a:lnTo>
                                          <a:pt x="71" y="476"/>
                                        </a:lnTo>
                                        <a:lnTo>
                                          <a:pt x="67" y="484"/>
                                        </a:lnTo>
                                        <a:lnTo>
                                          <a:pt x="67" y="487"/>
                                        </a:lnTo>
                                        <a:lnTo>
                                          <a:pt x="64" y="494"/>
                                        </a:lnTo>
                                        <a:lnTo>
                                          <a:pt x="64" y="501"/>
                                        </a:lnTo>
                                        <a:lnTo>
                                          <a:pt x="60" y="515"/>
                                        </a:lnTo>
                                        <a:lnTo>
                                          <a:pt x="60" y="522"/>
                                        </a:lnTo>
                                        <a:lnTo>
                                          <a:pt x="57" y="529"/>
                                        </a:lnTo>
                                        <a:lnTo>
                                          <a:pt x="57" y="536"/>
                                        </a:lnTo>
                                        <a:lnTo>
                                          <a:pt x="53" y="540"/>
                                        </a:lnTo>
                                        <a:lnTo>
                                          <a:pt x="49" y="547"/>
                                        </a:lnTo>
                                        <a:lnTo>
                                          <a:pt x="49" y="554"/>
                                        </a:lnTo>
                                        <a:lnTo>
                                          <a:pt x="49" y="561"/>
                                        </a:lnTo>
                                        <a:lnTo>
                                          <a:pt x="46" y="568"/>
                                        </a:lnTo>
                                        <a:lnTo>
                                          <a:pt x="42" y="575"/>
                                        </a:lnTo>
                                        <a:lnTo>
                                          <a:pt x="42" y="586"/>
                                        </a:lnTo>
                                        <a:lnTo>
                                          <a:pt x="39" y="593"/>
                                        </a:lnTo>
                                        <a:lnTo>
                                          <a:pt x="39" y="600"/>
                                        </a:lnTo>
                                        <a:lnTo>
                                          <a:pt x="35" y="607"/>
                                        </a:lnTo>
                                        <a:lnTo>
                                          <a:pt x="35" y="614"/>
                                        </a:lnTo>
                                        <a:lnTo>
                                          <a:pt x="32" y="621"/>
                                        </a:lnTo>
                                        <a:lnTo>
                                          <a:pt x="28" y="628"/>
                                        </a:lnTo>
                                        <a:lnTo>
                                          <a:pt x="28" y="632"/>
                                        </a:lnTo>
                                        <a:lnTo>
                                          <a:pt x="28" y="639"/>
                                        </a:lnTo>
                                        <a:lnTo>
                                          <a:pt x="25" y="653"/>
                                        </a:lnTo>
                                        <a:lnTo>
                                          <a:pt x="21" y="660"/>
                                        </a:lnTo>
                                        <a:lnTo>
                                          <a:pt x="21" y="667"/>
                                        </a:lnTo>
                                        <a:lnTo>
                                          <a:pt x="17" y="674"/>
                                        </a:lnTo>
                                        <a:lnTo>
                                          <a:pt x="17" y="681"/>
                                        </a:lnTo>
                                        <a:lnTo>
                                          <a:pt x="14" y="685"/>
                                        </a:lnTo>
                                        <a:lnTo>
                                          <a:pt x="14" y="692"/>
                                        </a:lnTo>
                                        <a:lnTo>
                                          <a:pt x="10" y="706"/>
                                        </a:lnTo>
                                        <a:lnTo>
                                          <a:pt x="10" y="713"/>
                                        </a:lnTo>
                                        <a:lnTo>
                                          <a:pt x="7" y="720"/>
                                        </a:lnTo>
                                        <a:lnTo>
                                          <a:pt x="3" y="727"/>
                                        </a:lnTo>
                                        <a:lnTo>
                                          <a:pt x="3" y="731"/>
                                        </a:lnTo>
                                        <a:lnTo>
                                          <a:pt x="3" y="738"/>
                                        </a:lnTo>
                                        <a:lnTo>
                                          <a:pt x="0" y="74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5" name="Freeform 489">
                                    <a:extLst>
                                      <a:ext uri="{FF2B5EF4-FFF2-40B4-BE49-F238E27FC236}">
                                        <a16:creationId xmlns:a16="http://schemas.microsoft.com/office/drawing/2014/main" id="{3A31EDFF-C22F-4D7A-95DC-06CF4F9C3898}"/>
                                      </a:ext>
                                    </a:extLst>
                                  </p:cNvPr>
                                  <p:cNvSpPr>
                                    <a:spLocks/>
                                  </p:cNvSpPr>
                                  <p:nvPr/>
                                </p:nvSpPr>
                                <p:spPr bwMode="auto">
                                  <a:xfrm>
                                    <a:off x="4040" y="10676"/>
                                    <a:ext cx="608" cy="752"/>
                                  </a:xfrm>
                                  <a:custGeom>
                                    <a:avLst/>
                                    <a:gdLst>
                                      <a:gd name="T0" fmla="*/ 597 w 608"/>
                                      <a:gd name="T1" fmla="*/ 720 h 752"/>
                                      <a:gd name="T2" fmla="*/ 590 w 608"/>
                                      <a:gd name="T3" fmla="*/ 681 h 752"/>
                                      <a:gd name="T4" fmla="*/ 579 w 608"/>
                                      <a:gd name="T5" fmla="*/ 646 h 752"/>
                                      <a:gd name="T6" fmla="*/ 569 w 608"/>
                                      <a:gd name="T7" fmla="*/ 607 h 752"/>
                                      <a:gd name="T8" fmla="*/ 562 w 608"/>
                                      <a:gd name="T9" fmla="*/ 568 h 752"/>
                                      <a:gd name="T10" fmla="*/ 551 w 608"/>
                                      <a:gd name="T11" fmla="*/ 536 h 752"/>
                                      <a:gd name="T12" fmla="*/ 540 w 608"/>
                                      <a:gd name="T13" fmla="*/ 501 h 752"/>
                                      <a:gd name="T14" fmla="*/ 530 w 608"/>
                                      <a:gd name="T15" fmla="*/ 462 h 752"/>
                                      <a:gd name="T16" fmla="*/ 523 w 608"/>
                                      <a:gd name="T17" fmla="*/ 431 h 752"/>
                                      <a:gd name="T18" fmla="*/ 512 w 608"/>
                                      <a:gd name="T19" fmla="*/ 395 h 752"/>
                                      <a:gd name="T20" fmla="*/ 501 w 608"/>
                                      <a:gd name="T21" fmla="*/ 364 h 752"/>
                                      <a:gd name="T22" fmla="*/ 494 w 608"/>
                                      <a:gd name="T23" fmla="*/ 332 h 752"/>
                                      <a:gd name="T24" fmla="*/ 483 w 608"/>
                                      <a:gd name="T25" fmla="*/ 304 h 752"/>
                                      <a:gd name="T26" fmla="*/ 473 w 608"/>
                                      <a:gd name="T27" fmla="*/ 272 h 752"/>
                                      <a:gd name="T28" fmla="*/ 462 w 608"/>
                                      <a:gd name="T29" fmla="*/ 244 h 752"/>
                                      <a:gd name="T30" fmla="*/ 455 w 608"/>
                                      <a:gd name="T31" fmla="*/ 219 h 752"/>
                                      <a:gd name="T32" fmla="*/ 444 w 608"/>
                                      <a:gd name="T33" fmla="*/ 194 h 752"/>
                                      <a:gd name="T34" fmla="*/ 434 w 608"/>
                                      <a:gd name="T35" fmla="*/ 166 h 752"/>
                                      <a:gd name="T36" fmla="*/ 423 w 608"/>
                                      <a:gd name="T37" fmla="*/ 145 h 752"/>
                                      <a:gd name="T38" fmla="*/ 416 w 608"/>
                                      <a:gd name="T39" fmla="*/ 120 h 752"/>
                                      <a:gd name="T40" fmla="*/ 405 w 608"/>
                                      <a:gd name="T41" fmla="*/ 99 h 752"/>
                                      <a:gd name="T42" fmla="*/ 398 w 608"/>
                                      <a:gd name="T43" fmla="*/ 88 h 752"/>
                                      <a:gd name="T44" fmla="*/ 387 w 608"/>
                                      <a:gd name="T45" fmla="*/ 67 h 752"/>
                                      <a:gd name="T46" fmla="*/ 377 w 608"/>
                                      <a:gd name="T47" fmla="*/ 53 h 752"/>
                                      <a:gd name="T48" fmla="*/ 366 w 608"/>
                                      <a:gd name="T49" fmla="*/ 43 h 752"/>
                                      <a:gd name="T50" fmla="*/ 359 w 608"/>
                                      <a:gd name="T51" fmla="*/ 28 h 752"/>
                                      <a:gd name="T52" fmla="*/ 348 w 608"/>
                                      <a:gd name="T53" fmla="*/ 21 h 752"/>
                                      <a:gd name="T54" fmla="*/ 338 w 608"/>
                                      <a:gd name="T55" fmla="*/ 14 h 752"/>
                                      <a:gd name="T56" fmla="*/ 331 w 608"/>
                                      <a:gd name="T57" fmla="*/ 7 h 752"/>
                                      <a:gd name="T58" fmla="*/ 320 w 608"/>
                                      <a:gd name="T59" fmla="*/ 0 h 752"/>
                                      <a:gd name="T60" fmla="*/ 309 w 608"/>
                                      <a:gd name="T61" fmla="*/ 0 h 752"/>
                                      <a:gd name="T62" fmla="*/ 302 w 608"/>
                                      <a:gd name="T63" fmla="*/ 0 h 752"/>
                                      <a:gd name="T64" fmla="*/ 291 w 608"/>
                                      <a:gd name="T65" fmla="*/ 0 h 752"/>
                                      <a:gd name="T66" fmla="*/ 281 w 608"/>
                                      <a:gd name="T67" fmla="*/ 7 h 752"/>
                                      <a:gd name="T68" fmla="*/ 270 w 608"/>
                                      <a:gd name="T69" fmla="*/ 7 h 752"/>
                                      <a:gd name="T70" fmla="*/ 263 w 608"/>
                                      <a:gd name="T71" fmla="*/ 21 h 752"/>
                                      <a:gd name="T72" fmla="*/ 252 w 608"/>
                                      <a:gd name="T73" fmla="*/ 28 h 752"/>
                                      <a:gd name="T74" fmla="*/ 242 w 608"/>
                                      <a:gd name="T75" fmla="*/ 43 h 752"/>
                                      <a:gd name="T76" fmla="*/ 235 w 608"/>
                                      <a:gd name="T77" fmla="*/ 50 h 752"/>
                                      <a:gd name="T78" fmla="*/ 224 w 608"/>
                                      <a:gd name="T79" fmla="*/ 67 h 752"/>
                                      <a:gd name="T80" fmla="*/ 213 w 608"/>
                                      <a:gd name="T81" fmla="*/ 81 h 752"/>
                                      <a:gd name="T82" fmla="*/ 203 w 608"/>
                                      <a:gd name="T83" fmla="*/ 99 h 752"/>
                                      <a:gd name="T84" fmla="*/ 195 w 608"/>
                                      <a:gd name="T85" fmla="*/ 120 h 752"/>
                                      <a:gd name="T86" fmla="*/ 185 w 608"/>
                                      <a:gd name="T87" fmla="*/ 141 h 752"/>
                                      <a:gd name="T88" fmla="*/ 174 w 608"/>
                                      <a:gd name="T89" fmla="*/ 159 h 752"/>
                                      <a:gd name="T90" fmla="*/ 163 w 608"/>
                                      <a:gd name="T91" fmla="*/ 187 h 752"/>
                                      <a:gd name="T92" fmla="*/ 156 w 608"/>
                                      <a:gd name="T93" fmla="*/ 212 h 752"/>
                                      <a:gd name="T94" fmla="*/ 146 w 608"/>
                                      <a:gd name="T95" fmla="*/ 240 h 752"/>
                                      <a:gd name="T96" fmla="*/ 139 w 608"/>
                                      <a:gd name="T97" fmla="*/ 265 h 752"/>
                                      <a:gd name="T98" fmla="*/ 128 w 608"/>
                                      <a:gd name="T99" fmla="*/ 297 h 752"/>
                                      <a:gd name="T100" fmla="*/ 117 w 608"/>
                                      <a:gd name="T101" fmla="*/ 325 h 752"/>
                                      <a:gd name="T102" fmla="*/ 107 w 608"/>
                                      <a:gd name="T103" fmla="*/ 357 h 752"/>
                                      <a:gd name="T104" fmla="*/ 99 w 608"/>
                                      <a:gd name="T105" fmla="*/ 388 h 752"/>
                                      <a:gd name="T106" fmla="*/ 89 w 608"/>
                                      <a:gd name="T107" fmla="*/ 424 h 752"/>
                                      <a:gd name="T108" fmla="*/ 78 w 608"/>
                                      <a:gd name="T109" fmla="*/ 455 h 752"/>
                                      <a:gd name="T110" fmla="*/ 67 w 608"/>
                                      <a:gd name="T111" fmla="*/ 487 h 752"/>
                                      <a:gd name="T112" fmla="*/ 60 w 608"/>
                                      <a:gd name="T113" fmla="*/ 529 h 752"/>
                                      <a:gd name="T114" fmla="*/ 50 w 608"/>
                                      <a:gd name="T115" fmla="*/ 561 h 752"/>
                                      <a:gd name="T116" fmla="*/ 39 w 608"/>
                                      <a:gd name="T117" fmla="*/ 600 h 752"/>
                                      <a:gd name="T118" fmla="*/ 32 w 608"/>
                                      <a:gd name="T119" fmla="*/ 632 h 752"/>
                                      <a:gd name="T120" fmla="*/ 21 w 608"/>
                                      <a:gd name="T121" fmla="*/ 674 h 752"/>
                                      <a:gd name="T122" fmla="*/ 11 w 608"/>
                                      <a:gd name="T123" fmla="*/ 713 h 752"/>
                                      <a:gd name="T124" fmla="*/ 0 w 608"/>
                                      <a:gd name="T125" fmla="*/ 745 h 7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8"/>
                                      <a:gd name="T190" fmla="*/ 0 h 752"/>
                                      <a:gd name="T191" fmla="*/ 608 w 608"/>
                                      <a:gd name="T192" fmla="*/ 752 h 7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8" h="752">
                                        <a:moveTo>
                                          <a:pt x="608" y="752"/>
                                        </a:moveTo>
                                        <a:lnTo>
                                          <a:pt x="604" y="738"/>
                                        </a:lnTo>
                                        <a:lnTo>
                                          <a:pt x="601" y="731"/>
                                        </a:lnTo>
                                        <a:lnTo>
                                          <a:pt x="601" y="727"/>
                                        </a:lnTo>
                                        <a:lnTo>
                                          <a:pt x="597" y="720"/>
                                        </a:lnTo>
                                        <a:lnTo>
                                          <a:pt x="597" y="713"/>
                                        </a:lnTo>
                                        <a:lnTo>
                                          <a:pt x="594" y="706"/>
                                        </a:lnTo>
                                        <a:lnTo>
                                          <a:pt x="594" y="699"/>
                                        </a:lnTo>
                                        <a:lnTo>
                                          <a:pt x="590" y="685"/>
                                        </a:lnTo>
                                        <a:lnTo>
                                          <a:pt x="590" y="681"/>
                                        </a:lnTo>
                                        <a:lnTo>
                                          <a:pt x="587" y="674"/>
                                        </a:lnTo>
                                        <a:lnTo>
                                          <a:pt x="587" y="667"/>
                                        </a:lnTo>
                                        <a:lnTo>
                                          <a:pt x="583" y="660"/>
                                        </a:lnTo>
                                        <a:lnTo>
                                          <a:pt x="579" y="653"/>
                                        </a:lnTo>
                                        <a:lnTo>
                                          <a:pt x="579" y="646"/>
                                        </a:lnTo>
                                        <a:lnTo>
                                          <a:pt x="576" y="639"/>
                                        </a:lnTo>
                                        <a:lnTo>
                                          <a:pt x="576" y="628"/>
                                        </a:lnTo>
                                        <a:lnTo>
                                          <a:pt x="576" y="621"/>
                                        </a:lnTo>
                                        <a:lnTo>
                                          <a:pt x="572" y="614"/>
                                        </a:lnTo>
                                        <a:lnTo>
                                          <a:pt x="569" y="607"/>
                                        </a:lnTo>
                                        <a:lnTo>
                                          <a:pt x="569" y="600"/>
                                        </a:lnTo>
                                        <a:lnTo>
                                          <a:pt x="565" y="593"/>
                                        </a:lnTo>
                                        <a:lnTo>
                                          <a:pt x="565" y="586"/>
                                        </a:lnTo>
                                        <a:lnTo>
                                          <a:pt x="562" y="582"/>
                                        </a:lnTo>
                                        <a:lnTo>
                                          <a:pt x="562" y="568"/>
                                        </a:lnTo>
                                        <a:lnTo>
                                          <a:pt x="558" y="561"/>
                                        </a:lnTo>
                                        <a:lnTo>
                                          <a:pt x="555" y="554"/>
                                        </a:lnTo>
                                        <a:lnTo>
                                          <a:pt x="555" y="547"/>
                                        </a:lnTo>
                                        <a:lnTo>
                                          <a:pt x="551" y="540"/>
                                        </a:lnTo>
                                        <a:lnTo>
                                          <a:pt x="551" y="536"/>
                                        </a:lnTo>
                                        <a:lnTo>
                                          <a:pt x="547" y="529"/>
                                        </a:lnTo>
                                        <a:lnTo>
                                          <a:pt x="547" y="522"/>
                                        </a:lnTo>
                                        <a:lnTo>
                                          <a:pt x="544" y="515"/>
                                        </a:lnTo>
                                        <a:lnTo>
                                          <a:pt x="544" y="508"/>
                                        </a:lnTo>
                                        <a:lnTo>
                                          <a:pt x="540" y="501"/>
                                        </a:lnTo>
                                        <a:lnTo>
                                          <a:pt x="540" y="494"/>
                                        </a:lnTo>
                                        <a:lnTo>
                                          <a:pt x="537" y="484"/>
                                        </a:lnTo>
                                        <a:lnTo>
                                          <a:pt x="537" y="476"/>
                                        </a:lnTo>
                                        <a:lnTo>
                                          <a:pt x="533" y="469"/>
                                        </a:lnTo>
                                        <a:lnTo>
                                          <a:pt x="530" y="462"/>
                                        </a:lnTo>
                                        <a:lnTo>
                                          <a:pt x="530" y="455"/>
                                        </a:lnTo>
                                        <a:lnTo>
                                          <a:pt x="526" y="448"/>
                                        </a:lnTo>
                                        <a:lnTo>
                                          <a:pt x="526" y="441"/>
                                        </a:lnTo>
                                        <a:lnTo>
                                          <a:pt x="523" y="438"/>
                                        </a:lnTo>
                                        <a:lnTo>
                                          <a:pt x="523" y="431"/>
                                        </a:lnTo>
                                        <a:lnTo>
                                          <a:pt x="519" y="424"/>
                                        </a:lnTo>
                                        <a:lnTo>
                                          <a:pt x="519" y="416"/>
                                        </a:lnTo>
                                        <a:lnTo>
                                          <a:pt x="515" y="409"/>
                                        </a:lnTo>
                                        <a:lnTo>
                                          <a:pt x="515" y="402"/>
                                        </a:lnTo>
                                        <a:lnTo>
                                          <a:pt x="512" y="395"/>
                                        </a:lnTo>
                                        <a:lnTo>
                                          <a:pt x="508" y="388"/>
                                        </a:lnTo>
                                        <a:lnTo>
                                          <a:pt x="508" y="385"/>
                                        </a:lnTo>
                                        <a:lnTo>
                                          <a:pt x="505" y="378"/>
                                        </a:lnTo>
                                        <a:lnTo>
                                          <a:pt x="505" y="371"/>
                                        </a:lnTo>
                                        <a:lnTo>
                                          <a:pt x="501" y="364"/>
                                        </a:lnTo>
                                        <a:lnTo>
                                          <a:pt x="501" y="357"/>
                                        </a:lnTo>
                                        <a:lnTo>
                                          <a:pt x="498" y="349"/>
                                        </a:lnTo>
                                        <a:lnTo>
                                          <a:pt x="498" y="342"/>
                                        </a:lnTo>
                                        <a:lnTo>
                                          <a:pt x="494" y="339"/>
                                        </a:lnTo>
                                        <a:lnTo>
                                          <a:pt x="494" y="332"/>
                                        </a:lnTo>
                                        <a:lnTo>
                                          <a:pt x="491" y="325"/>
                                        </a:lnTo>
                                        <a:lnTo>
                                          <a:pt x="491" y="318"/>
                                        </a:lnTo>
                                        <a:lnTo>
                                          <a:pt x="487" y="311"/>
                                        </a:lnTo>
                                        <a:lnTo>
                                          <a:pt x="483" y="311"/>
                                        </a:lnTo>
                                        <a:lnTo>
                                          <a:pt x="483" y="304"/>
                                        </a:lnTo>
                                        <a:lnTo>
                                          <a:pt x="480" y="297"/>
                                        </a:lnTo>
                                        <a:lnTo>
                                          <a:pt x="480" y="293"/>
                                        </a:lnTo>
                                        <a:lnTo>
                                          <a:pt x="476" y="286"/>
                                        </a:lnTo>
                                        <a:lnTo>
                                          <a:pt x="476" y="279"/>
                                        </a:lnTo>
                                        <a:lnTo>
                                          <a:pt x="473" y="272"/>
                                        </a:lnTo>
                                        <a:lnTo>
                                          <a:pt x="473" y="265"/>
                                        </a:lnTo>
                                        <a:lnTo>
                                          <a:pt x="469" y="258"/>
                                        </a:lnTo>
                                        <a:lnTo>
                                          <a:pt x="466" y="251"/>
                                        </a:lnTo>
                                        <a:lnTo>
                                          <a:pt x="462" y="244"/>
                                        </a:lnTo>
                                        <a:lnTo>
                                          <a:pt x="462" y="240"/>
                                        </a:lnTo>
                                        <a:lnTo>
                                          <a:pt x="459" y="233"/>
                                        </a:lnTo>
                                        <a:lnTo>
                                          <a:pt x="459" y="226"/>
                                        </a:lnTo>
                                        <a:lnTo>
                                          <a:pt x="455" y="226"/>
                                        </a:lnTo>
                                        <a:lnTo>
                                          <a:pt x="455" y="219"/>
                                        </a:lnTo>
                                        <a:lnTo>
                                          <a:pt x="451" y="212"/>
                                        </a:lnTo>
                                        <a:lnTo>
                                          <a:pt x="451" y="205"/>
                                        </a:lnTo>
                                        <a:lnTo>
                                          <a:pt x="448" y="198"/>
                                        </a:lnTo>
                                        <a:lnTo>
                                          <a:pt x="444" y="194"/>
                                        </a:lnTo>
                                        <a:lnTo>
                                          <a:pt x="444" y="187"/>
                                        </a:lnTo>
                                        <a:lnTo>
                                          <a:pt x="441" y="180"/>
                                        </a:lnTo>
                                        <a:lnTo>
                                          <a:pt x="437" y="180"/>
                                        </a:lnTo>
                                        <a:lnTo>
                                          <a:pt x="437" y="173"/>
                                        </a:lnTo>
                                        <a:lnTo>
                                          <a:pt x="434" y="166"/>
                                        </a:lnTo>
                                        <a:lnTo>
                                          <a:pt x="434" y="159"/>
                                        </a:lnTo>
                                        <a:lnTo>
                                          <a:pt x="430" y="159"/>
                                        </a:lnTo>
                                        <a:lnTo>
                                          <a:pt x="430" y="152"/>
                                        </a:lnTo>
                                        <a:lnTo>
                                          <a:pt x="427" y="145"/>
                                        </a:lnTo>
                                        <a:lnTo>
                                          <a:pt x="423" y="145"/>
                                        </a:lnTo>
                                        <a:lnTo>
                                          <a:pt x="423" y="141"/>
                                        </a:lnTo>
                                        <a:lnTo>
                                          <a:pt x="423" y="134"/>
                                        </a:lnTo>
                                        <a:lnTo>
                                          <a:pt x="419" y="134"/>
                                        </a:lnTo>
                                        <a:lnTo>
                                          <a:pt x="419" y="127"/>
                                        </a:lnTo>
                                        <a:lnTo>
                                          <a:pt x="416" y="120"/>
                                        </a:lnTo>
                                        <a:lnTo>
                                          <a:pt x="412" y="120"/>
                                        </a:lnTo>
                                        <a:lnTo>
                                          <a:pt x="412" y="113"/>
                                        </a:lnTo>
                                        <a:lnTo>
                                          <a:pt x="409" y="113"/>
                                        </a:lnTo>
                                        <a:lnTo>
                                          <a:pt x="409" y="106"/>
                                        </a:lnTo>
                                        <a:lnTo>
                                          <a:pt x="405" y="99"/>
                                        </a:lnTo>
                                        <a:lnTo>
                                          <a:pt x="402" y="95"/>
                                        </a:lnTo>
                                        <a:lnTo>
                                          <a:pt x="398" y="88"/>
                                        </a:lnTo>
                                        <a:lnTo>
                                          <a:pt x="395" y="81"/>
                                        </a:lnTo>
                                        <a:lnTo>
                                          <a:pt x="391" y="81"/>
                                        </a:lnTo>
                                        <a:lnTo>
                                          <a:pt x="391" y="74"/>
                                        </a:lnTo>
                                        <a:lnTo>
                                          <a:pt x="387" y="74"/>
                                        </a:lnTo>
                                        <a:lnTo>
                                          <a:pt x="387" y="67"/>
                                        </a:lnTo>
                                        <a:lnTo>
                                          <a:pt x="384" y="67"/>
                                        </a:lnTo>
                                        <a:lnTo>
                                          <a:pt x="384" y="60"/>
                                        </a:lnTo>
                                        <a:lnTo>
                                          <a:pt x="380" y="60"/>
                                        </a:lnTo>
                                        <a:lnTo>
                                          <a:pt x="380" y="53"/>
                                        </a:lnTo>
                                        <a:lnTo>
                                          <a:pt x="377" y="53"/>
                                        </a:lnTo>
                                        <a:lnTo>
                                          <a:pt x="373" y="50"/>
                                        </a:lnTo>
                                        <a:lnTo>
                                          <a:pt x="370" y="43"/>
                                        </a:lnTo>
                                        <a:lnTo>
                                          <a:pt x="366" y="43"/>
                                        </a:lnTo>
                                        <a:lnTo>
                                          <a:pt x="363" y="35"/>
                                        </a:lnTo>
                                        <a:lnTo>
                                          <a:pt x="359" y="35"/>
                                        </a:lnTo>
                                        <a:lnTo>
                                          <a:pt x="359" y="28"/>
                                        </a:lnTo>
                                        <a:lnTo>
                                          <a:pt x="355" y="28"/>
                                        </a:lnTo>
                                        <a:lnTo>
                                          <a:pt x="352" y="28"/>
                                        </a:lnTo>
                                        <a:lnTo>
                                          <a:pt x="352" y="21"/>
                                        </a:lnTo>
                                        <a:lnTo>
                                          <a:pt x="348" y="21"/>
                                        </a:lnTo>
                                        <a:lnTo>
                                          <a:pt x="345" y="21"/>
                                        </a:lnTo>
                                        <a:lnTo>
                                          <a:pt x="345" y="14"/>
                                        </a:lnTo>
                                        <a:lnTo>
                                          <a:pt x="341" y="14"/>
                                        </a:lnTo>
                                        <a:lnTo>
                                          <a:pt x="338" y="14"/>
                                        </a:lnTo>
                                        <a:lnTo>
                                          <a:pt x="338" y="7"/>
                                        </a:lnTo>
                                        <a:lnTo>
                                          <a:pt x="334" y="7"/>
                                        </a:lnTo>
                                        <a:lnTo>
                                          <a:pt x="331" y="7"/>
                                        </a:lnTo>
                                        <a:lnTo>
                                          <a:pt x="327" y="7"/>
                                        </a:lnTo>
                                        <a:lnTo>
                                          <a:pt x="323" y="0"/>
                                        </a:lnTo>
                                        <a:lnTo>
                                          <a:pt x="320" y="0"/>
                                        </a:lnTo>
                                        <a:lnTo>
                                          <a:pt x="316" y="0"/>
                                        </a:lnTo>
                                        <a:lnTo>
                                          <a:pt x="313" y="0"/>
                                        </a:lnTo>
                                        <a:lnTo>
                                          <a:pt x="309" y="0"/>
                                        </a:lnTo>
                                        <a:lnTo>
                                          <a:pt x="306" y="0"/>
                                        </a:lnTo>
                                        <a:lnTo>
                                          <a:pt x="302" y="0"/>
                                        </a:lnTo>
                                        <a:lnTo>
                                          <a:pt x="299" y="0"/>
                                        </a:lnTo>
                                        <a:lnTo>
                                          <a:pt x="295" y="0"/>
                                        </a:lnTo>
                                        <a:lnTo>
                                          <a:pt x="291" y="0"/>
                                        </a:lnTo>
                                        <a:lnTo>
                                          <a:pt x="288" y="0"/>
                                        </a:lnTo>
                                        <a:lnTo>
                                          <a:pt x="284" y="0"/>
                                        </a:lnTo>
                                        <a:lnTo>
                                          <a:pt x="281" y="7"/>
                                        </a:lnTo>
                                        <a:lnTo>
                                          <a:pt x="277" y="7"/>
                                        </a:lnTo>
                                        <a:lnTo>
                                          <a:pt x="274" y="7"/>
                                        </a:lnTo>
                                        <a:lnTo>
                                          <a:pt x="270" y="7"/>
                                        </a:lnTo>
                                        <a:lnTo>
                                          <a:pt x="270" y="14"/>
                                        </a:lnTo>
                                        <a:lnTo>
                                          <a:pt x="267" y="14"/>
                                        </a:lnTo>
                                        <a:lnTo>
                                          <a:pt x="263" y="14"/>
                                        </a:lnTo>
                                        <a:lnTo>
                                          <a:pt x="263" y="21"/>
                                        </a:lnTo>
                                        <a:lnTo>
                                          <a:pt x="259" y="21"/>
                                        </a:lnTo>
                                        <a:lnTo>
                                          <a:pt x="256" y="21"/>
                                        </a:lnTo>
                                        <a:lnTo>
                                          <a:pt x="256" y="28"/>
                                        </a:lnTo>
                                        <a:lnTo>
                                          <a:pt x="252" y="28"/>
                                        </a:lnTo>
                                        <a:lnTo>
                                          <a:pt x="249" y="28"/>
                                        </a:lnTo>
                                        <a:lnTo>
                                          <a:pt x="249" y="35"/>
                                        </a:lnTo>
                                        <a:lnTo>
                                          <a:pt x="245" y="35"/>
                                        </a:lnTo>
                                        <a:lnTo>
                                          <a:pt x="242" y="43"/>
                                        </a:lnTo>
                                        <a:lnTo>
                                          <a:pt x="238" y="43"/>
                                        </a:lnTo>
                                        <a:lnTo>
                                          <a:pt x="235" y="50"/>
                                        </a:lnTo>
                                        <a:lnTo>
                                          <a:pt x="231" y="53"/>
                                        </a:lnTo>
                                        <a:lnTo>
                                          <a:pt x="227" y="53"/>
                                        </a:lnTo>
                                        <a:lnTo>
                                          <a:pt x="227" y="60"/>
                                        </a:lnTo>
                                        <a:lnTo>
                                          <a:pt x="224" y="60"/>
                                        </a:lnTo>
                                        <a:lnTo>
                                          <a:pt x="224" y="67"/>
                                        </a:lnTo>
                                        <a:lnTo>
                                          <a:pt x="220" y="67"/>
                                        </a:lnTo>
                                        <a:lnTo>
                                          <a:pt x="220" y="74"/>
                                        </a:lnTo>
                                        <a:lnTo>
                                          <a:pt x="217" y="74"/>
                                        </a:lnTo>
                                        <a:lnTo>
                                          <a:pt x="217" y="81"/>
                                        </a:lnTo>
                                        <a:lnTo>
                                          <a:pt x="213" y="81"/>
                                        </a:lnTo>
                                        <a:lnTo>
                                          <a:pt x="210" y="88"/>
                                        </a:lnTo>
                                        <a:lnTo>
                                          <a:pt x="210" y="95"/>
                                        </a:lnTo>
                                        <a:lnTo>
                                          <a:pt x="206" y="95"/>
                                        </a:lnTo>
                                        <a:lnTo>
                                          <a:pt x="203" y="99"/>
                                        </a:lnTo>
                                        <a:lnTo>
                                          <a:pt x="199" y="106"/>
                                        </a:lnTo>
                                        <a:lnTo>
                                          <a:pt x="199" y="113"/>
                                        </a:lnTo>
                                        <a:lnTo>
                                          <a:pt x="195" y="113"/>
                                        </a:lnTo>
                                        <a:lnTo>
                                          <a:pt x="195" y="120"/>
                                        </a:lnTo>
                                        <a:lnTo>
                                          <a:pt x="192" y="120"/>
                                        </a:lnTo>
                                        <a:lnTo>
                                          <a:pt x="188" y="127"/>
                                        </a:lnTo>
                                        <a:lnTo>
                                          <a:pt x="188" y="134"/>
                                        </a:lnTo>
                                        <a:lnTo>
                                          <a:pt x="185" y="141"/>
                                        </a:lnTo>
                                        <a:lnTo>
                                          <a:pt x="185" y="145"/>
                                        </a:lnTo>
                                        <a:lnTo>
                                          <a:pt x="181" y="145"/>
                                        </a:lnTo>
                                        <a:lnTo>
                                          <a:pt x="178" y="152"/>
                                        </a:lnTo>
                                        <a:lnTo>
                                          <a:pt x="178" y="159"/>
                                        </a:lnTo>
                                        <a:lnTo>
                                          <a:pt x="174" y="159"/>
                                        </a:lnTo>
                                        <a:lnTo>
                                          <a:pt x="174" y="166"/>
                                        </a:lnTo>
                                        <a:lnTo>
                                          <a:pt x="171" y="173"/>
                                        </a:lnTo>
                                        <a:lnTo>
                                          <a:pt x="171" y="180"/>
                                        </a:lnTo>
                                        <a:lnTo>
                                          <a:pt x="167" y="180"/>
                                        </a:lnTo>
                                        <a:lnTo>
                                          <a:pt x="163" y="187"/>
                                        </a:lnTo>
                                        <a:lnTo>
                                          <a:pt x="163" y="194"/>
                                        </a:lnTo>
                                        <a:lnTo>
                                          <a:pt x="160" y="198"/>
                                        </a:lnTo>
                                        <a:lnTo>
                                          <a:pt x="156" y="205"/>
                                        </a:lnTo>
                                        <a:lnTo>
                                          <a:pt x="156" y="212"/>
                                        </a:lnTo>
                                        <a:lnTo>
                                          <a:pt x="153" y="219"/>
                                        </a:lnTo>
                                        <a:lnTo>
                                          <a:pt x="149" y="226"/>
                                        </a:lnTo>
                                        <a:lnTo>
                                          <a:pt x="149" y="233"/>
                                        </a:lnTo>
                                        <a:lnTo>
                                          <a:pt x="146" y="240"/>
                                        </a:lnTo>
                                        <a:lnTo>
                                          <a:pt x="146" y="244"/>
                                        </a:lnTo>
                                        <a:lnTo>
                                          <a:pt x="142" y="251"/>
                                        </a:lnTo>
                                        <a:lnTo>
                                          <a:pt x="139" y="251"/>
                                        </a:lnTo>
                                        <a:lnTo>
                                          <a:pt x="139" y="258"/>
                                        </a:lnTo>
                                        <a:lnTo>
                                          <a:pt x="139" y="265"/>
                                        </a:lnTo>
                                        <a:lnTo>
                                          <a:pt x="135" y="272"/>
                                        </a:lnTo>
                                        <a:lnTo>
                                          <a:pt x="131" y="279"/>
                                        </a:lnTo>
                                        <a:lnTo>
                                          <a:pt x="131" y="286"/>
                                        </a:lnTo>
                                        <a:lnTo>
                                          <a:pt x="128" y="293"/>
                                        </a:lnTo>
                                        <a:lnTo>
                                          <a:pt x="128" y="297"/>
                                        </a:lnTo>
                                        <a:lnTo>
                                          <a:pt x="124" y="297"/>
                                        </a:lnTo>
                                        <a:lnTo>
                                          <a:pt x="124" y="304"/>
                                        </a:lnTo>
                                        <a:lnTo>
                                          <a:pt x="121" y="311"/>
                                        </a:lnTo>
                                        <a:lnTo>
                                          <a:pt x="117" y="318"/>
                                        </a:lnTo>
                                        <a:lnTo>
                                          <a:pt x="117" y="325"/>
                                        </a:lnTo>
                                        <a:lnTo>
                                          <a:pt x="117" y="332"/>
                                        </a:lnTo>
                                        <a:lnTo>
                                          <a:pt x="114" y="339"/>
                                        </a:lnTo>
                                        <a:lnTo>
                                          <a:pt x="114" y="342"/>
                                        </a:lnTo>
                                        <a:lnTo>
                                          <a:pt x="110" y="349"/>
                                        </a:lnTo>
                                        <a:lnTo>
                                          <a:pt x="107" y="357"/>
                                        </a:lnTo>
                                        <a:lnTo>
                                          <a:pt x="107" y="364"/>
                                        </a:lnTo>
                                        <a:lnTo>
                                          <a:pt x="103" y="371"/>
                                        </a:lnTo>
                                        <a:lnTo>
                                          <a:pt x="103" y="378"/>
                                        </a:lnTo>
                                        <a:lnTo>
                                          <a:pt x="99" y="385"/>
                                        </a:lnTo>
                                        <a:lnTo>
                                          <a:pt x="99" y="388"/>
                                        </a:lnTo>
                                        <a:lnTo>
                                          <a:pt x="96" y="395"/>
                                        </a:lnTo>
                                        <a:lnTo>
                                          <a:pt x="92" y="402"/>
                                        </a:lnTo>
                                        <a:lnTo>
                                          <a:pt x="92" y="409"/>
                                        </a:lnTo>
                                        <a:lnTo>
                                          <a:pt x="92" y="416"/>
                                        </a:lnTo>
                                        <a:lnTo>
                                          <a:pt x="89" y="424"/>
                                        </a:lnTo>
                                        <a:lnTo>
                                          <a:pt x="85" y="431"/>
                                        </a:lnTo>
                                        <a:lnTo>
                                          <a:pt x="85" y="438"/>
                                        </a:lnTo>
                                        <a:lnTo>
                                          <a:pt x="82" y="441"/>
                                        </a:lnTo>
                                        <a:lnTo>
                                          <a:pt x="82" y="448"/>
                                        </a:lnTo>
                                        <a:lnTo>
                                          <a:pt x="78" y="455"/>
                                        </a:lnTo>
                                        <a:lnTo>
                                          <a:pt x="78" y="462"/>
                                        </a:lnTo>
                                        <a:lnTo>
                                          <a:pt x="75" y="469"/>
                                        </a:lnTo>
                                        <a:lnTo>
                                          <a:pt x="75" y="476"/>
                                        </a:lnTo>
                                        <a:lnTo>
                                          <a:pt x="71" y="484"/>
                                        </a:lnTo>
                                        <a:lnTo>
                                          <a:pt x="67" y="487"/>
                                        </a:lnTo>
                                        <a:lnTo>
                                          <a:pt x="67" y="494"/>
                                        </a:lnTo>
                                        <a:lnTo>
                                          <a:pt x="67" y="501"/>
                                        </a:lnTo>
                                        <a:lnTo>
                                          <a:pt x="64" y="515"/>
                                        </a:lnTo>
                                        <a:lnTo>
                                          <a:pt x="60" y="522"/>
                                        </a:lnTo>
                                        <a:lnTo>
                                          <a:pt x="60" y="529"/>
                                        </a:lnTo>
                                        <a:lnTo>
                                          <a:pt x="57" y="536"/>
                                        </a:lnTo>
                                        <a:lnTo>
                                          <a:pt x="57" y="540"/>
                                        </a:lnTo>
                                        <a:lnTo>
                                          <a:pt x="53" y="547"/>
                                        </a:lnTo>
                                        <a:lnTo>
                                          <a:pt x="53" y="554"/>
                                        </a:lnTo>
                                        <a:lnTo>
                                          <a:pt x="50" y="561"/>
                                        </a:lnTo>
                                        <a:lnTo>
                                          <a:pt x="46" y="568"/>
                                        </a:lnTo>
                                        <a:lnTo>
                                          <a:pt x="46" y="575"/>
                                        </a:lnTo>
                                        <a:lnTo>
                                          <a:pt x="46" y="586"/>
                                        </a:lnTo>
                                        <a:lnTo>
                                          <a:pt x="43" y="593"/>
                                        </a:lnTo>
                                        <a:lnTo>
                                          <a:pt x="39" y="600"/>
                                        </a:lnTo>
                                        <a:lnTo>
                                          <a:pt x="39" y="607"/>
                                        </a:lnTo>
                                        <a:lnTo>
                                          <a:pt x="35" y="614"/>
                                        </a:lnTo>
                                        <a:lnTo>
                                          <a:pt x="35" y="621"/>
                                        </a:lnTo>
                                        <a:lnTo>
                                          <a:pt x="32" y="628"/>
                                        </a:lnTo>
                                        <a:lnTo>
                                          <a:pt x="32" y="632"/>
                                        </a:lnTo>
                                        <a:lnTo>
                                          <a:pt x="28" y="639"/>
                                        </a:lnTo>
                                        <a:lnTo>
                                          <a:pt x="28" y="653"/>
                                        </a:lnTo>
                                        <a:lnTo>
                                          <a:pt x="25" y="660"/>
                                        </a:lnTo>
                                        <a:lnTo>
                                          <a:pt x="21" y="667"/>
                                        </a:lnTo>
                                        <a:lnTo>
                                          <a:pt x="21" y="674"/>
                                        </a:lnTo>
                                        <a:lnTo>
                                          <a:pt x="21" y="681"/>
                                        </a:lnTo>
                                        <a:lnTo>
                                          <a:pt x="18" y="685"/>
                                        </a:lnTo>
                                        <a:lnTo>
                                          <a:pt x="14" y="692"/>
                                        </a:lnTo>
                                        <a:lnTo>
                                          <a:pt x="14" y="706"/>
                                        </a:lnTo>
                                        <a:lnTo>
                                          <a:pt x="11" y="713"/>
                                        </a:lnTo>
                                        <a:lnTo>
                                          <a:pt x="11" y="720"/>
                                        </a:lnTo>
                                        <a:lnTo>
                                          <a:pt x="7" y="727"/>
                                        </a:lnTo>
                                        <a:lnTo>
                                          <a:pt x="7" y="731"/>
                                        </a:lnTo>
                                        <a:lnTo>
                                          <a:pt x="3" y="738"/>
                                        </a:lnTo>
                                        <a:lnTo>
                                          <a:pt x="0" y="745"/>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6" name="Freeform 490">
                                    <a:extLst>
                                      <a:ext uri="{FF2B5EF4-FFF2-40B4-BE49-F238E27FC236}">
                                        <a16:creationId xmlns:a16="http://schemas.microsoft.com/office/drawing/2014/main" id="{7E4FB682-3D25-463C-BDFA-DFCD9BB71425}"/>
                                      </a:ext>
                                    </a:extLst>
                                  </p:cNvPr>
                                  <p:cNvSpPr>
                                    <a:spLocks/>
                                  </p:cNvSpPr>
                                  <p:nvPr/>
                                </p:nvSpPr>
                                <p:spPr bwMode="auto">
                                  <a:xfrm>
                                    <a:off x="4449" y="10676"/>
                                    <a:ext cx="604" cy="752"/>
                                  </a:xfrm>
                                  <a:custGeom>
                                    <a:avLst/>
                                    <a:gdLst>
                                      <a:gd name="T0" fmla="*/ 597 w 604"/>
                                      <a:gd name="T1" fmla="*/ 720 h 752"/>
                                      <a:gd name="T2" fmla="*/ 590 w 604"/>
                                      <a:gd name="T3" fmla="*/ 681 h 752"/>
                                      <a:gd name="T4" fmla="*/ 579 w 604"/>
                                      <a:gd name="T5" fmla="*/ 646 h 752"/>
                                      <a:gd name="T6" fmla="*/ 569 w 604"/>
                                      <a:gd name="T7" fmla="*/ 607 h 752"/>
                                      <a:gd name="T8" fmla="*/ 558 w 604"/>
                                      <a:gd name="T9" fmla="*/ 568 h 752"/>
                                      <a:gd name="T10" fmla="*/ 551 w 604"/>
                                      <a:gd name="T11" fmla="*/ 536 h 752"/>
                                      <a:gd name="T12" fmla="*/ 540 w 604"/>
                                      <a:gd name="T13" fmla="*/ 501 h 752"/>
                                      <a:gd name="T14" fmla="*/ 529 w 604"/>
                                      <a:gd name="T15" fmla="*/ 462 h 752"/>
                                      <a:gd name="T16" fmla="*/ 519 w 604"/>
                                      <a:gd name="T17" fmla="*/ 431 h 752"/>
                                      <a:gd name="T18" fmla="*/ 512 w 604"/>
                                      <a:gd name="T19" fmla="*/ 395 h 752"/>
                                      <a:gd name="T20" fmla="*/ 501 w 604"/>
                                      <a:gd name="T21" fmla="*/ 364 h 752"/>
                                      <a:gd name="T22" fmla="*/ 494 w 604"/>
                                      <a:gd name="T23" fmla="*/ 332 h 752"/>
                                      <a:gd name="T24" fmla="*/ 483 w 604"/>
                                      <a:gd name="T25" fmla="*/ 304 h 752"/>
                                      <a:gd name="T26" fmla="*/ 473 w 604"/>
                                      <a:gd name="T27" fmla="*/ 272 h 752"/>
                                      <a:gd name="T28" fmla="*/ 462 w 604"/>
                                      <a:gd name="T29" fmla="*/ 244 h 752"/>
                                      <a:gd name="T30" fmla="*/ 455 w 604"/>
                                      <a:gd name="T31" fmla="*/ 219 h 752"/>
                                      <a:gd name="T32" fmla="*/ 444 w 604"/>
                                      <a:gd name="T33" fmla="*/ 194 h 752"/>
                                      <a:gd name="T34" fmla="*/ 434 w 604"/>
                                      <a:gd name="T35" fmla="*/ 166 h 752"/>
                                      <a:gd name="T36" fmla="*/ 423 w 604"/>
                                      <a:gd name="T37" fmla="*/ 145 h 752"/>
                                      <a:gd name="T38" fmla="*/ 416 w 604"/>
                                      <a:gd name="T39" fmla="*/ 120 h 752"/>
                                      <a:gd name="T40" fmla="*/ 405 w 604"/>
                                      <a:gd name="T41" fmla="*/ 99 h 752"/>
                                      <a:gd name="T42" fmla="*/ 394 w 604"/>
                                      <a:gd name="T43" fmla="*/ 88 h 752"/>
                                      <a:gd name="T44" fmla="*/ 387 w 604"/>
                                      <a:gd name="T45" fmla="*/ 67 h 752"/>
                                      <a:gd name="T46" fmla="*/ 377 w 604"/>
                                      <a:gd name="T47" fmla="*/ 53 h 752"/>
                                      <a:gd name="T48" fmla="*/ 366 w 604"/>
                                      <a:gd name="T49" fmla="*/ 43 h 752"/>
                                      <a:gd name="T50" fmla="*/ 355 w 604"/>
                                      <a:gd name="T51" fmla="*/ 28 h 752"/>
                                      <a:gd name="T52" fmla="*/ 348 w 604"/>
                                      <a:gd name="T53" fmla="*/ 21 h 752"/>
                                      <a:gd name="T54" fmla="*/ 338 w 604"/>
                                      <a:gd name="T55" fmla="*/ 14 h 752"/>
                                      <a:gd name="T56" fmla="*/ 330 w 604"/>
                                      <a:gd name="T57" fmla="*/ 7 h 752"/>
                                      <a:gd name="T58" fmla="*/ 320 w 604"/>
                                      <a:gd name="T59" fmla="*/ 0 h 752"/>
                                      <a:gd name="T60" fmla="*/ 309 w 604"/>
                                      <a:gd name="T61" fmla="*/ 0 h 752"/>
                                      <a:gd name="T62" fmla="*/ 298 w 604"/>
                                      <a:gd name="T63" fmla="*/ 0 h 752"/>
                                      <a:gd name="T64" fmla="*/ 291 w 604"/>
                                      <a:gd name="T65" fmla="*/ 0 h 752"/>
                                      <a:gd name="T66" fmla="*/ 281 w 604"/>
                                      <a:gd name="T67" fmla="*/ 7 h 752"/>
                                      <a:gd name="T68" fmla="*/ 270 w 604"/>
                                      <a:gd name="T69" fmla="*/ 7 h 752"/>
                                      <a:gd name="T70" fmla="*/ 259 w 604"/>
                                      <a:gd name="T71" fmla="*/ 21 h 752"/>
                                      <a:gd name="T72" fmla="*/ 252 w 604"/>
                                      <a:gd name="T73" fmla="*/ 28 h 752"/>
                                      <a:gd name="T74" fmla="*/ 242 w 604"/>
                                      <a:gd name="T75" fmla="*/ 43 h 752"/>
                                      <a:gd name="T76" fmla="*/ 231 w 604"/>
                                      <a:gd name="T77" fmla="*/ 50 h 752"/>
                                      <a:gd name="T78" fmla="*/ 224 w 604"/>
                                      <a:gd name="T79" fmla="*/ 67 h 752"/>
                                      <a:gd name="T80" fmla="*/ 213 w 604"/>
                                      <a:gd name="T81" fmla="*/ 81 h 752"/>
                                      <a:gd name="T82" fmla="*/ 202 w 604"/>
                                      <a:gd name="T83" fmla="*/ 99 h 752"/>
                                      <a:gd name="T84" fmla="*/ 192 w 604"/>
                                      <a:gd name="T85" fmla="*/ 120 h 752"/>
                                      <a:gd name="T86" fmla="*/ 185 w 604"/>
                                      <a:gd name="T87" fmla="*/ 141 h 752"/>
                                      <a:gd name="T88" fmla="*/ 174 w 604"/>
                                      <a:gd name="T89" fmla="*/ 159 h 752"/>
                                      <a:gd name="T90" fmla="*/ 163 w 604"/>
                                      <a:gd name="T91" fmla="*/ 187 h 752"/>
                                      <a:gd name="T92" fmla="*/ 153 w 604"/>
                                      <a:gd name="T93" fmla="*/ 212 h 752"/>
                                      <a:gd name="T94" fmla="*/ 146 w 604"/>
                                      <a:gd name="T95" fmla="*/ 240 h 752"/>
                                      <a:gd name="T96" fmla="*/ 135 w 604"/>
                                      <a:gd name="T97" fmla="*/ 265 h 752"/>
                                      <a:gd name="T98" fmla="*/ 128 w 604"/>
                                      <a:gd name="T99" fmla="*/ 297 h 752"/>
                                      <a:gd name="T100" fmla="*/ 117 w 604"/>
                                      <a:gd name="T101" fmla="*/ 325 h 752"/>
                                      <a:gd name="T102" fmla="*/ 106 w 604"/>
                                      <a:gd name="T103" fmla="*/ 357 h 752"/>
                                      <a:gd name="T104" fmla="*/ 96 w 604"/>
                                      <a:gd name="T105" fmla="*/ 388 h 752"/>
                                      <a:gd name="T106" fmla="*/ 89 w 604"/>
                                      <a:gd name="T107" fmla="*/ 424 h 752"/>
                                      <a:gd name="T108" fmla="*/ 78 w 604"/>
                                      <a:gd name="T109" fmla="*/ 455 h 752"/>
                                      <a:gd name="T110" fmla="*/ 67 w 604"/>
                                      <a:gd name="T111" fmla="*/ 487 h 752"/>
                                      <a:gd name="T112" fmla="*/ 60 w 604"/>
                                      <a:gd name="T113" fmla="*/ 529 h 752"/>
                                      <a:gd name="T114" fmla="*/ 50 w 604"/>
                                      <a:gd name="T115" fmla="*/ 561 h 752"/>
                                      <a:gd name="T116" fmla="*/ 39 w 604"/>
                                      <a:gd name="T117" fmla="*/ 600 h 752"/>
                                      <a:gd name="T118" fmla="*/ 32 w 604"/>
                                      <a:gd name="T119" fmla="*/ 632 h 752"/>
                                      <a:gd name="T120" fmla="*/ 21 w 604"/>
                                      <a:gd name="T121" fmla="*/ 674 h 752"/>
                                      <a:gd name="T122" fmla="*/ 10 w 604"/>
                                      <a:gd name="T123" fmla="*/ 713 h 752"/>
                                      <a:gd name="T124" fmla="*/ 0 w 604"/>
                                      <a:gd name="T125" fmla="*/ 745 h 7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4"/>
                                      <a:gd name="T190" fmla="*/ 0 h 752"/>
                                      <a:gd name="T191" fmla="*/ 604 w 604"/>
                                      <a:gd name="T192" fmla="*/ 752 h 7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4" h="752">
                                        <a:moveTo>
                                          <a:pt x="604" y="752"/>
                                        </a:moveTo>
                                        <a:lnTo>
                                          <a:pt x="604" y="738"/>
                                        </a:lnTo>
                                        <a:lnTo>
                                          <a:pt x="601" y="731"/>
                                        </a:lnTo>
                                        <a:lnTo>
                                          <a:pt x="601" y="727"/>
                                        </a:lnTo>
                                        <a:lnTo>
                                          <a:pt x="597" y="720"/>
                                        </a:lnTo>
                                        <a:lnTo>
                                          <a:pt x="597" y="713"/>
                                        </a:lnTo>
                                        <a:lnTo>
                                          <a:pt x="593" y="706"/>
                                        </a:lnTo>
                                        <a:lnTo>
                                          <a:pt x="590" y="699"/>
                                        </a:lnTo>
                                        <a:lnTo>
                                          <a:pt x="590" y="685"/>
                                        </a:lnTo>
                                        <a:lnTo>
                                          <a:pt x="590" y="681"/>
                                        </a:lnTo>
                                        <a:lnTo>
                                          <a:pt x="586" y="674"/>
                                        </a:lnTo>
                                        <a:lnTo>
                                          <a:pt x="583" y="667"/>
                                        </a:lnTo>
                                        <a:lnTo>
                                          <a:pt x="583" y="660"/>
                                        </a:lnTo>
                                        <a:lnTo>
                                          <a:pt x="579" y="653"/>
                                        </a:lnTo>
                                        <a:lnTo>
                                          <a:pt x="579" y="646"/>
                                        </a:lnTo>
                                        <a:lnTo>
                                          <a:pt x="576" y="639"/>
                                        </a:lnTo>
                                        <a:lnTo>
                                          <a:pt x="576" y="628"/>
                                        </a:lnTo>
                                        <a:lnTo>
                                          <a:pt x="572" y="621"/>
                                        </a:lnTo>
                                        <a:lnTo>
                                          <a:pt x="572" y="614"/>
                                        </a:lnTo>
                                        <a:lnTo>
                                          <a:pt x="569" y="607"/>
                                        </a:lnTo>
                                        <a:lnTo>
                                          <a:pt x="565" y="600"/>
                                        </a:lnTo>
                                        <a:lnTo>
                                          <a:pt x="565" y="593"/>
                                        </a:lnTo>
                                        <a:lnTo>
                                          <a:pt x="565" y="586"/>
                                        </a:lnTo>
                                        <a:lnTo>
                                          <a:pt x="561" y="582"/>
                                        </a:lnTo>
                                        <a:lnTo>
                                          <a:pt x="558" y="568"/>
                                        </a:lnTo>
                                        <a:lnTo>
                                          <a:pt x="558" y="561"/>
                                        </a:lnTo>
                                        <a:lnTo>
                                          <a:pt x="554" y="554"/>
                                        </a:lnTo>
                                        <a:lnTo>
                                          <a:pt x="554" y="547"/>
                                        </a:lnTo>
                                        <a:lnTo>
                                          <a:pt x="551" y="540"/>
                                        </a:lnTo>
                                        <a:lnTo>
                                          <a:pt x="551" y="536"/>
                                        </a:lnTo>
                                        <a:lnTo>
                                          <a:pt x="547" y="529"/>
                                        </a:lnTo>
                                        <a:lnTo>
                                          <a:pt x="544" y="522"/>
                                        </a:lnTo>
                                        <a:lnTo>
                                          <a:pt x="544" y="515"/>
                                        </a:lnTo>
                                        <a:lnTo>
                                          <a:pt x="544" y="508"/>
                                        </a:lnTo>
                                        <a:lnTo>
                                          <a:pt x="540" y="501"/>
                                        </a:lnTo>
                                        <a:lnTo>
                                          <a:pt x="540" y="494"/>
                                        </a:lnTo>
                                        <a:lnTo>
                                          <a:pt x="537" y="484"/>
                                        </a:lnTo>
                                        <a:lnTo>
                                          <a:pt x="533" y="476"/>
                                        </a:lnTo>
                                        <a:lnTo>
                                          <a:pt x="533" y="469"/>
                                        </a:lnTo>
                                        <a:lnTo>
                                          <a:pt x="529" y="462"/>
                                        </a:lnTo>
                                        <a:lnTo>
                                          <a:pt x="529" y="455"/>
                                        </a:lnTo>
                                        <a:lnTo>
                                          <a:pt x="526" y="448"/>
                                        </a:lnTo>
                                        <a:lnTo>
                                          <a:pt x="526" y="441"/>
                                        </a:lnTo>
                                        <a:lnTo>
                                          <a:pt x="522" y="438"/>
                                        </a:lnTo>
                                        <a:lnTo>
                                          <a:pt x="519" y="431"/>
                                        </a:lnTo>
                                        <a:lnTo>
                                          <a:pt x="519" y="424"/>
                                        </a:lnTo>
                                        <a:lnTo>
                                          <a:pt x="519" y="416"/>
                                        </a:lnTo>
                                        <a:lnTo>
                                          <a:pt x="515" y="409"/>
                                        </a:lnTo>
                                        <a:lnTo>
                                          <a:pt x="512" y="402"/>
                                        </a:lnTo>
                                        <a:lnTo>
                                          <a:pt x="512" y="395"/>
                                        </a:lnTo>
                                        <a:lnTo>
                                          <a:pt x="508" y="388"/>
                                        </a:lnTo>
                                        <a:lnTo>
                                          <a:pt x="508" y="385"/>
                                        </a:lnTo>
                                        <a:lnTo>
                                          <a:pt x="505" y="378"/>
                                        </a:lnTo>
                                        <a:lnTo>
                                          <a:pt x="505" y="371"/>
                                        </a:lnTo>
                                        <a:lnTo>
                                          <a:pt x="501" y="364"/>
                                        </a:lnTo>
                                        <a:lnTo>
                                          <a:pt x="501" y="357"/>
                                        </a:lnTo>
                                        <a:lnTo>
                                          <a:pt x="497" y="349"/>
                                        </a:lnTo>
                                        <a:lnTo>
                                          <a:pt x="494" y="342"/>
                                        </a:lnTo>
                                        <a:lnTo>
                                          <a:pt x="494" y="339"/>
                                        </a:lnTo>
                                        <a:lnTo>
                                          <a:pt x="494" y="332"/>
                                        </a:lnTo>
                                        <a:lnTo>
                                          <a:pt x="490" y="325"/>
                                        </a:lnTo>
                                        <a:lnTo>
                                          <a:pt x="487" y="318"/>
                                        </a:lnTo>
                                        <a:lnTo>
                                          <a:pt x="487" y="311"/>
                                        </a:lnTo>
                                        <a:lnTo>
                                          <a:pt x="483" y="311"/>
                                        </a:lnTo>
                                        <a:lnTo>
                                          <a:pt x="483" y="304"/>
                                        </a:lnTo>
                                        <a:lnTo>
                                          <a:pt x="480" y="297"/>
                                        </a:lnTo>
                                        <a:lnTo>
                                          <a:pt x="480" y="293"/>
                                        </a:lnTo>
                                        <a:lnTo>
                                          <a:pt x="476" y="286"/>
                                        </a:lnTo>
                                        <a:lnTo>
                                          <a:pt x="473" y="279"/>
                                        </a:lnTo>
                                        <a:lnTo>
                                          <a:pt x="473" y="272"/>
                                        </a:lnTo>
                                        <a:lnTo>
                                          <a:pt x="473" y="265"/>
                                        </a:lnTo>
                                        <a:lnTo>
                                          <a:pt x="469" y="258"/>
                                        </a:lnTo>
                                        <a:lnTo>
                                          <a:pt x="466" y="258"/>
                                        </a:lnTo>
                                        <a:lnTo>
                                          <a:pt x="466" y="251"/>
                                        </a:lnTo>
                                        <a:lnTo>
                                          <a:pt x="462" y="244"/>
                                        </a:lnTo>
                                        <a:lnTo>
                                          <a:pt x="462" y="240"/>
                                        </a:lnTo>
                                        <a:lnTo>
                                          <a:pt x="458" y="233"/>
                                        </a:lnTo>
                                        <a:lnTo>
                                          <a:pt x="458" y="226"/>
                                        </a:lnTo>
                                        <a:lnTo>
                                          <a:pt x="455" y="226"/>
                                        </a:lnTo>
                                        <a:lnTo>
                                          <a:pt x="455" y="219"/>
                                        </a:lnTo>
                                        <a:lnTo>
                                          <a:pt x="451" y="212"/>
                                        </a:lnTo>
                                        <a:lnTo>
                                          <a:pt x="448" y="205"/>
                                        </a:lnTo>
                                        <a:lnTo>
                                          <a:pt x="448" y="198"/>
                                        </a:lnTo>
                                        <a:lnTo>
                                          <a:pt x="444" y="194"/>
                                        </a:lnTo>
                                        <a:lnTo>
                                          <a:pt x="441" y="187"/>
                                        </a:lnTo>
                                        <a:lnTo>
                                          <a:pt x="441" y="180"/>
                                        </a:lnTo>
                                        <a:lnTo>
                                          <a:pt x="437" y="180"/>
                                        </a:lnTo>
                                        <a:lnTo>
                                          <a:pt x="437" y="173"/>
                                        </a:lnTo>
                                        <a:lnTo>
                                          <a:pt x="434" y="166"/>
                                        </a:lnTo>
                                        <a:lnTo>
                                          <a:pt x="434" y="159"/>
                                        </a:lnTo>
                                        <a:lnTo>
                                          <a:pt x="430" y="159"/>
                                        </a:lnTo>
                                        <a:lnTo>
                                          <a:pt x="426" y="152"/>
                                        </a:lnTo>
                                        <a:lnTo>
                                          <a:pt x="426" y="145"/>
                                        </a:lnTo>
                                        <a:lnTo>
                                          <a:pt x="423" y="145"/>
                                        </a:lnTo>
                                        <a:lnTo>
                                          <a:pt x="423" y="141"/>
                                        </a:lnTo>
                                        <a:lnTo>
                                          <a:pt x="423" y="134"/>
                                        </a:lnTo>
                                        <a:lnTo>
                                          <a:pt x="419" y="134"/>
                                        </a:lnTo>
                                        <a:lnTo>
                                          <a:pt x="416" y="127"/>
                                        </a:lnTo>
                                        <a:lnTo>
                                          <a:pt x="416" y="120"/>
                                        </a:lnTo>
                                        <a:lnTo>
                                          <a:pt x="412" y="120"/>
                                        </a:lnTo>
                                        <a:lnTo>
                                          <a:pt x="412" y="113"/>
                                        </a:lnTo>
                                        <a:lnTo>
                                          <a:pt x="409" y="113"/>
                                        </a:lnTo>
                                        <a:lnTo>
                                          <a:pt x="409" y="106"/>
                                        </a:lnTo>
                                        <a:lnTo>
                                          <a:pt x="405" y="99"/>
                                        </a:lnTo>
                                        <a:lnTo>
                                          <a:pt x="402" y="99"/>
                                        </a:lnTo>
                                        <a:lnTo>
                                          <a:pt x="402" y="95"/>
                                        </a:lnTo>
                                        <a:lnTo>
                                          <a:pt x="398" y="88"/>
                                        </a:lnTo>
                                        <a:lnTo>
                                          <a:pt x="394" y="88"/>
                                        </a:lnTo>
                                        <a:lnTo>
                                          <a:pt x="394" y="81"/>
                                        </a:lnTo>
                                        <a:lnTo>
                                          <a:pt x="391" y="81"/>
                                        </a:lnTo>
                                        <a:lnTo>
                                          <a:pt x="391" y="74"/>
                                        </a:lnTo>
                                        <a:lnTo>
                                          <a:pt x="387" y="74"/>
                                        </a:lnTo>
                                        <a:lnTo>
                                          <a:pt x="387" y="67"/>
                                        </a:lnTo>
                                        <a:lnTo>
                                          <a:pt x="384" y="67"/>
                                        </a:lnTo>
                                        <a:lnTo>
                                          <a:pt x="384" y="60"/>
                                        </a:lnTo>
                                        <a:lnTo>
                                          <a:pt x="380" y="60"/>
                                        </a:lnTo>
                                        <a:lnTo>
                                          <a:pt x="377" y="53"/>
                                        </a:lnTo>
                                        <a:lnTo>
                                          <a:pt x="373" y="50"/>
                                        </a:lnTo>
                                        <a:lnTo>
                                          <a:pt x="370" y="50"/>
                                        </a:lnTo>
                                        <a:lnTo>
                                          <a:pt x="370" y="43"/>
                                        </a:lnTo>
                                        <a:lnTo>
                                          <a:pt x="366" y="43"/>
                                        </a:lnTo>
                                        <a:lnTo>
                                          <a:pt x="362" y="35"/>
                                        </a:lnTo>
                                        <a:lnTo>
                                          <a:pt x="359" y="35"/>
                                        </a:lnTo>
                                        <a:lnTo>
                                          <a:pt x="355" y="28"/>
                                        </a:lnTo>
                                        <a:lnTo>
                                          <a:pt x="352" y="28"/>
                                        </a:lnTo>
                                        <a:lnTo>
                                          <a:pt x="352" y="21"/>
                                        </a:lnTo>
                                        <a:lnTo>
                                          <a:pt x="348" y="21"/>
                                        </a:lnTo>
                                        <a:lnTo>
                                          <a:pt x="345" y="21"/>
                                        </a:lnTo>
                                        <a:lnTo>
                                          <a:pt x="345" y="14"/>
                                        </a:lnTo>
                                        <a:lnTo>
                                          <a:pt x="341" y="14"/>
                                        </a:lnTo>
                                        <a:lnTo>
                                          <a:pt x="338" y="14"/>
                                        </a:lnTo>
                                        <a:lnTo>
                                          <a:pt x="338" y="7"/>
                                        </a:lnTo>
                                        <a:lnTo>
                                          <a:pt x="334" y="7"/>
                                        </a:lnTo>
                                        <a:lnTo>
                                          <a:pt x="330" y="7"/>
                                        </a:lnTo>
                                        <a:lnTo>
                                          <a:pt x="327" y="7"/>
                                        </a:lnTo>
                                        <a:lnTo>
                                          <a:pt x="323" y="7"/>
                                        </a:lnTo>
                                        <a:lnTo>
                                          <a:pt x="323" y="0"/>
                                        </a:lnTo>
                                        <a:lnTo>
                                          <a:pt x="320" y="0"/>
                                        </a:lnTo>
                                        <a:lnTo>
                                          <a:pt x="316" y="0"/>
                                        </a:lnTo>
                                        <a:lnTo>
                                          <a:pt x="313" y="0"/>
                                        </a:lnTo>
                                        <a:lnTo>
                                          <a:pt x="309" y="0"/>
                                        </a:lnTo>
                                        <a:lnTo>
                                          <a:pt x="306" y="0"/>
                                        </a:lnTo>
                                        <a:lnTo>
                                          <a:pt x="302" y="0"/>
                                        </a:lnTo>
                                        <a:lnTo>
                                          <a:pt x="298" y="0"/>
                                        </a:lnTo>
                                        <a:lnTo>
                                          <a:pt x="295" y="0"/>
                                        </a:lnTo>
                                        <a:lnTo>
                                          <a:pt x="291" y="0"/>
                                        </a:lnTo>
                                        <a:lnTo>
                                          <a:pt x="288" y="0"/>
                                        </a:lnTo>
                                        <a:lnTo>
                                          <a:pt x="284" y="0"/>
                                        </a:lnTo>
                                        <a:lnTo>
                                          <a:pt x="281" y="7"/>
                                        </a:lnTo>
                                        <a:lnTo>
                                          <a:pt x="277" y="7"/>
                                        </a:lnTo>
                                        <a:lnTo>
                                          <a:pt x="274" y="7"/>
                                        </a:lnTo>
                                        <a:lnTo>
                                          <a:pt x="270" y="7"/>
                                        </a:lnTo>
                                        <a:lnTo>
                                          <a:pt x="270" y="14"/>
                                        </a:lnTo>
                                        <a:lnTo>
                                          <a:pt x="266" y="14"/>
                                        </a:lnTo>
                                        <a:lnTo>
                                          <a:pt x="263" y="14"/>
                                        </a:lnTo>
                                        <a:lnTo>
                                          <a:pt x="259" y="21"/>
                                        </a:lnTo>
                                        <a:lnTo>
                                          <a:pt x="256" y="21"/>
                                        </a:lnTo>
                                        <a:lnTo>
                                          <a:pt x="252" y="28"/>
                                        </a:lnTo>
                                        <a:lnTo>
                                          <a:pt x="249" y="28"/>
                                        </a:lnTo>
                                        <a:lnTo>
                                          <a:pt x="249" y="35"/>
                                        </a:lnTo>
                                        <a:lnTo>
                                          <a:pt x="245" y="35"/>
                                        </a:lnTo>
                                        <a:lnTo>
                                          <a:pt x="242" y="43"/>
                                        </a:lnTo>
                                        <a:lnTo>
                                          <a:pt x="238" y="43"/>
                                        </a:lnTo>
                                        <a:lnTo>
                                          <a:pt x="234" y="50"/>
                                        </a:lnTo>
                                        <a:lnTo>
                                          <a:pt x="231" y="50"/>
                                        </a:lnTo>
                                        <a:lnTo>
                                          <a:pt x="231" y="53"/>
                                        </a:lnTo>
                                        <a:lnTo>
                                          <a:pt x="227" y="53"/>
                                        </a:lnTo>
                                        <a:lnTo>
                                          <a:pt x="227" y="60"/>
                                        </a:lnTo>
                                        <a:lnTo>
                                          <a:pt x="224" y="60"/>
                                        </a:lnTo>
                                        <a:lnTo>
                                          <a:pt x="224" y="67"/>
                                        </a:lnTo>
                                        <a:lnTo>
                                          <a:pt x="220" y="67"/>
                                        </a:lnTo>
                                        <a:lnTo>
                                          <a:pt x="220" y="74"/>
                                        </a:lnTo>
                                        <a:lnTo>
                                          <a:pt x="217" y="74"/>
                                        </a:lnTo>
                                        <a:lnTo>
                                          <a:pt x="213" y="81"/>
                                        </a:lnTo>
                                        <a:lnTo>
                                          <a:pt x="210" y="88"/>
                                        </a:lnTo>
                                        <a:lnTo>
                                          <a:pt x="206" y="95"/>
                                        </a:lnTo>
                                        <a:lnTo>
                                          <a:pt x="202" y="99"/>
                                        </a:lnTo>
                                        <a:lnTo>
                                          <a:pt x="199" y="106"/>
                                        </a:lnTo>
                                        <a:lnTo>
                                          <a:pt x="199" y="113"/>
                                        </a:lnTo>
                                        <a:lnTo>
                                          <a:pt x="195" y="113"/>
                                        </a:lnTo>
                                        <a:lnTo>
                                          <a:pt x="192" y="120"/>
                                        </a:lnTo>
                                        <a:lnTo>
                                          <a:pt x="188" y="127"/>
                                        </a:lnTo>
                                        <a:lnTo>
                                          <a:pt x="188" y="134"/>
                                        </a:lnTo>
                                        <a:lnTo>
                                          <a:pt x="185" y="141"/>
                                        </a:lnTo>
                                        <a:lnTo>
                                          <a:pt x="181" y="145"/>
                                        </a:lnTo>
                                        <a:lnTo>
                                          <a:pt x="178" y="152"/>
                                        </a:lnTo>
                                        <a:lnTo>
                                          <a:pt x="178" y="159"/>
                                        </a:lnTo>
                                        <a:lnTo>
                                          <a:pt x="174" y="159"/>
                                        </a:lnTo>
                                        <a:lnTo>
                                          <a:pt x="174" y="166"/>
                                        </a:lnTo>
                                        <a:lnTo>
                                          <a:pt x="170" y="173"/>
                                        </a:lnTo>
                                        <a:lnTo>
                                          <a:pt x="167" y="180"/>
                                        </a:lnTo>
                                        <a:lnTo>
                                          <a:pt x="163" y="187"/>
                                        </a:lnTo>
                                        <a:lnTo>
                                          <a:pt x="163" y="194"/>
                                        </a:lnTo>
                                        <a:lnTo>
                                          <a:pt x="160" y="194"/>
                                        </a:lnTo>
                                        <a:lnTo>
                                          <a:pt x="160" y="198"/>
                                        </a:lnTo>
                                        <a:lnTo>
                                          <a:pt x="156" y="205"/>
                                        </a:lnTo>
                                        <a:lnTo>
                                          <a:pt x="153" y="212"/>
                                        </a:lnTo>
                                        <a:lnTo>
                                          <a:pt x="153" y="219"/>
                                        </a:lnTo>
                                        <a:lnTo>
                                          <a:pt x="149" y="226"/>
                                        </a:lnTo>
                                        <a:lnTo>
                                          <a:pt x="149" y="233"/>
                                        </a:lnTo>
                                        <a:lnTo>
                                          <a:pt x="146" y="240"/>
                                        </a:lnTo>
                                        <a:lnTo>
                                          <a:pt x="142" y="244"/>
                                        </a:lnTo>
                                        <a:lnTo>
                                          <a:pt x="142" y="251"/>
                                        </a:lnTo>
                                        <a:lnTo>
                                          <a:pt x="138" y="251"/>
                                        </a:lnTo>
                                        <a:lnTo>
                                          <a:pt x="138" y="258"/>
                                        </a:lnTo>
                                        <a:lnTo>
                                          <a:pt x="135" y="265"/>
                                        </a:lnTo>
                                        <a:lnTo>
                                          <a:pt x="135" y="272"/>
                                        </a:lnTo>
                                        <a:lnTo>
                                          <a:pt x="131" y="279"/>
                                        </a:lnTo>
                                        <a:lnTo>
                                          <a:pt x="131" y="286"/>
                                        </a:lnTo>
                                        <a:lnTo>
                                          <a:pt x="128" y="293"/>
                                        </a:lnTo>
                                        <a:lnTo>
                                          <a:pt x="128" y="297"/>
                                        </a:lnTo>
                                        <a:lnTo>
                                          <a:pt x="124" y="297"/>
                                        </a:lnTo>
                                        <a:lnTo>
                                          <a:pt x="121" y="304"/>
                                        </a:lnTo>
                                        <a:lnTo>
                                          <a:pt x="121" y="311"/>
                                        </a:lnTo>
                                        <a:lnTo>
                                          <a:pt x="117" y="318"/>
                                        </a:lnTo>
                                        <a:lnTo>
                                          <a:pt x="117" y="325"/>
                                        </a:lnTo>
                                        <a:lnTo>
                                          <a:pt x="114" y="332"/>
                                        </a:lnTo>
                                        <a:lnTo>
                                          <a:pt x="114" y="339"/>
                                        </a:lnTo>
                                        <a:lnTo>
                                          <a:pt x="110" y="342"/>
                                        </a:lnTo>
                                        <a:lnTo>
                                          <a:pt x="110" y="349"/>
                                        </a:lnTo>
                                        <a:lnTo>
                                          <a:pt x="106" y="357"/>
                                        </a:lnTo>
                                        <a:lnTo>
                                          <a:pt x="106" y="364"/>
                                        </a:lnTo>
                                        <a:lnTo>
                                          <a:pt x="103" y="371"/>
                                        </a:lnTo>
                                        <a:lnTo>
                                          <a:pt x="103" y="378"/>
                                        </a:lnTo>
                                        <a:lnTo>
                                          <a:pt x="99" y="385"/>
                                        </a:lnTo>
                                        <a:lnTo>
                                          <a:pt x="96" y="388"/>
                                        </a:lnTo>
                                        <a:lnTo>
                                          <a:pt x="96" y="395"/>
                                        </a:lnTo>
                                        <a:lnTo>
                                          <a:pt x="92" y="402"/>
                                        </a:lnTo>
                                        <a:lnTo>
                                          <a:pt x="92" y="409"/>
                                        </a:lnTo>
                                        <a:lnTo>
                                          <a:pt x="89" y="416"/>
                                        </a:lnTo>
                                        <a:lnTo>
                                          <a:pt x="89" y="424"/>
                                        </a:lnTo>
                                        <a:lnTo>
                                          <a:pt x="85" y="431"/>
                                        </a:lnTo>
                                        <a:lnTo>
                                          <a:pt x="82" y="438"/>
                                        </a:lnTo>
                                        <a:lnTo>
                                          <a:pt x="82" y="441"/>
                                        </a:lnTo>
                                        <a:lnTo>
                                          <a:pt x="82" y="448"/>
                                        </a:lnTo>
                                        <a:lnTo>
                                          <a:pt x="78" y="455"/>
                                        </a:lnTo>
                                        <a:lnTo>
                                          <a:pt x="74" y="462"/>
                                        </a:lnTo>
                                        <a:lnTo>
                                          <a:pt x="74" y="469"/>
                                        </a:lnTo>
                                        <a:lnTo>
                                          <a:pt x="71" y="476"/>
                                        </a:lnTo>
                                        <a:lnTo>
                                          <a:pt x="71" y="484"/>
                                        </a:lnTo>
                                        <a:lnTo>
                                          <a:pt x="67" y="487"/>
                                        </a:lnTo>
                                        <a:lnTo>
                                          <a:pt x="67" y="494"/>
                                        </a:lnTo>
                                        <a:lnTo>
                                          <a:pt x="64" y="501"/>
                                        </a:lnTo>
                                        <a:lnTo>
                                          <a:pt x="64" y="515"/>
                                        </a:lnTo>
                                        <a:lnTo>
                                          <a:pt x="60" y="522"/>
                                        </a:lnTo>
                                        <a:lnTo>
                                          <a:pt x="60" y="529"/>
                                        </a:lnTo>
                                        <a:lnTo>
                                          <a:pt x="57" y="536"/>
                                        </a:lnTo>
                                        <a:lnTo>
                                          <a:pt x="57" y="540"/>
                                        </a:lnTo>
                                        <a:lnTo>
                                          <a:pt x="53" y="547"/>
                                        </a:lnTo>
                                        <a:lnTo>
                                          <a:pt x="50" y="554"/>
                                        </a:lnTo>
                                        <a:lnTo>
                                          <a:pt x="50" y="561"/>
                                        </a:lnTo>
                                        <a:lnTo>
                                          <a:pt x="46" y="568"/>
                                        </a:lnTo>
                                        <a:lnTo>
                                          <a:pt x="46" y="575"/>
                                        </a:lnTo>
                                        <a:lnTo>
                                          <a:pt x="42" y="586"/>
                                        </a:lnTo>
                                        <a:lnTo>
                                          <a:pt x="42" y="593"/>
                                        </a:lnTo>
                                        <a:lnTo>
                                          <a:pt x="39" y="600"/>
                                        </a:lnTo>
                                        <a:lnTo>
                                          <a:pt x="35" y="607"/>
                                        </a:lnTo>
                                        <a:lnTo>
                                          <a:pt x="35" y="614"/>
                                        </a:lnTo>
                                        <a:lnTo>
                                          <a:pt x="35" y="621"/>
                                        </a:lnTo>
                                        <a:lnTo>
                                          <a:pt x="32" y="628"/>
                                        </a:lnTo>
                                        <a:lnTo>
                                          <a:pt x="32" y="632"/>
                                        </a:lnTo>
                                        <a:lnTo>
                                          <a:pt x="28" y="639"/>
                                        </a:lnTo>
                                        <a:lnTo>
                                          <a:pt x="25" y="653"/>
                                        </a:lnTo>
                                        <a:lnTo>
                                          <a:pt x="25" y="660"/>
                                        </a:lnTo>
                                        <a:lnTo>
                                          <a:pt x="21" y="667"/>
                                        </a:lnTo>
                                        <a:lnTo>
                                          <a:pt x="21" y="674"/>
                                        </a:lnTo>
                                        <a:lnTo>
                                          <a:pt x="18" y="681"/>
                                        </a:lnTo>
                                        <a:lnTo>
                                          <a:pt x="18" y="685"/>
                                        </a:lnTo>
                                        <a:lnTo>
                                          <a:pt x="14" y="692"/>
                                        </a:lnTo>
                                        <a:lnTo>
                                          <a:pt x="10" y="706"/>
                                        </a:lnTo>
                                        <a:lnTo>
                                          <a:pt x="10" y="713"/>
                                        </a:lnTo>
                                        <a:lnTo>
                                          <a:pt x="10" y="720"/>
                                        </a:lnTo>
                                        <a:lnTo>
                                          <a:pt x="7" y="727"/>
                                        </a:lnTo>
                                        <a:lnTo>
                                          <a:pt x="3" y="731"/>
                                        </a:lnTo>
                                        <a:lnTo>
                                          <a:pt x="3" y="738"/>
                                        </a:lnTo>
                                        <a:lnTo>
                                          <a:pt x="0" y="745"/>
                                        </a:lnTo>
                                      </a:path>
                                    </a:pathLst>
                                  </a:custGeom>
                                  <a:noFill/>
                                  <a:ln w="889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7" name="Freeform 491">
                                    <a:extLst>
                                      <a:ext uri="{FF2B5EF4-FFF2-40B4-BE49-F238E27FC236}">
                                        <a16:creationId xmlns:a16="http://schemas.microsoft.com/office/drawing/2014/main" id="{FAE1B437-60FB-4A15-8505-8A050DBCB780}"/>
                                      </a:ext>
                                    </a:extLst>
                                  </p:cNvPr>
                                  <p:cNvSpPr>
                                    <a:spLocks/>
                                  </p:cNvSpPr>
                                  <p:nvPr/>
                                </p:nvSpPr>
                                <p:spPr bwMode="auto">
                                  <a:xfrm>
                                    <a:off x="4851" y="10676"/>
                                    <a:ext cx="604" cy="752"/>
                                  </a:xfrm>
                                  <a:custGeom>
                                    <a:avLst/>
                                    <a:gdLst>
                                      <a:gd name="T0" fmla="*/ 597 w 604"/>
                                      <a:gd name="T1" fmla="*/ 720 h 752"/>
                                      <a:gd name="T2" fmla="*/ 586 w 604"/>
                                      <a:gd name="T3" fmla="*/ 681 h 752"/>
                                      <a:gd name="T4" fmla="*/ 579 w 604"/>
                                      <a:gd name="T5" fmla="*/ 646 h 752"/>
                                      <a:gd name="T6" fmla="*/ 568 w 604"/>
                                      <a:gd name="T7" fmla="*/ 607 h 752"/>
                                      <a:gd name="T8" fmla="*/ 558 w 604"/>
                                      <a:gd name="T9" fmla="*/ 568 h 752"/>
                                      <a:gd name="T10" fmla="*/ 547 w 604"/>
                                      <a:gd name="T11" fmla="*/ 536 h 752"/>
                                      <a:gd name="T12" fmla="*/ 540 w 604"/>
                                      <a:gd name="T13" fmla="*/ 501 h 752"/>
                                      <a:gd name="T14" fmla="*/ 529 w 604"/>
                                      <a:gd name="T15" fmla="*/ 462 h 752"/>
                                      <a:gd name="T16" fmla="*/ 519 w 604"/>
                                      <a:gd name="T17" fmla="*/ 431 h 752"/>
                                      <a:gd name="T18" fmla="*/ 508 w 604"/>
                                      <a:gd name="T19" fmla="*/ 395 h 752"/>
                                      <a:gd name="T20" fmla="*/ 501 w 604"/>
                                      <a:gd name="T21" fmla="*/ 364 h 752"/>
                                      <a:gd name="T22" fmla="*/ 490 w 604"/>
                                      <a:gd name="T23" fmla="*/ 332 h 752"/>
                                      <a:gd name="T24" fmla="*/ 479 w 604"/>
                                      <a:gd name="T25" fmla="*/ 304 h 752"/>
                                      <a:gd name="T26" fmla="*/ 472 w 604"/>
                                      <a:gd name="T27" fmla="*/ 272 h 752"/>
                                      <a:gd name="T28" fmla="*/ 462 w 604"/>
                                      <a:gd name="T29" fmla="*/ 244 h 752"/>
                                      <a:gd name="T30" fmla="*/ 451 w 604"/>
                                      <a:gd name="T31" fmla="*/ 219 h 752"/>
                                      <a:gd name="T32" fmla="*/ 440 w 604"/>
                                      <a:gd name="T33" fmla="*/ 194 h 752"/>
                                      <a:gd name="T34" fmla="*/ 433 w 604"/>
                                      <a:gd name="T35" fmla="*/ 166 h 752"/>
                                      <a:gd name="T36" fmla="*/ 423 w 604"/>
                                      <a:gd name="T37" fmla="*/ 145 h 752"/>
                                      <a:gd name="T38" fmla="*/ 415 w 604"/>
                                      <a:gd name="T39" fmla="*/ 120 h 752"/>
                                      <a:gd name="T40" fmla="*/ 405 w 604"/>
                                      <a:gd name="T41" fmla="*/ 99 h 752"/>
                                      <a:gd name="T42" fmla="*/ 394 w 604"/>
                                      <a:gd name="T43" fmla="*/ 88 h 752"/>
                                      <a:gd name="T44" fmla="*/ 383 w 604"/>
                                      <a:gd name="T45" fmla="*/ 67 h 752"/>
                                      <a:gd name="T46" fmla="*/ 376 w 604"/>
                                      <a:gd name="T47" fmla="*/ 53 h 752"/>
                                      <a:gd name="T48" fmla="*/ 366 w 604"/>
                                      <a:gd name="T49" fmla="*/ 43 h 752"/>
                                      <a:gd name="T50" fmla="*/ 355 w 604"/>
                                      <a:gd name="T51" fmla="*/ 28 h 752"/>
                                      <a:gd name="T52" fmla="*/ 344 w 604"/>
                                      <a:gd name="T53" fmla="*/ 21 h 752"/>
                                      <a:gd name="T54" fmla="*/ 337 w 604"/>
                                      <a:gd name="T55" fmla="*/ 14 h 752"/>
                                      <a:gd name="T56" fmla="*/ 327 w 604"/>
                                      <a:gd name="T57" fmla="*/ 7 h 752"/>
                                      <a:gd name="T58" fmla="*/ 319 w 604"/>
                                      <a:gd name="T59" fmla="*/ 0 h 752"/>
                                      <a:gd name="T60" fmla="*/ 309 w 604"/>
                                      <a:gd name="T61" fmla="*/ 0 h 752"/>
                                      <a:gd name="T62" fmla="*/ 298 w 604"/>
                                      <a:gd name="T63" fmla="*/ 0 h 752"/>
                                      <a:gd name="T64" fmla="*/ 287 w 604"/>
                                      <a:gd name="T65" fmla="*/ 0 h 752"/>
                                      <a:gd name="T66" fmla="*/ 280 w 604"/>
                                      <a:gd name="T67" fmla="*/ 7 h 752"/>
                                      <a:gd name="T68" fmla="*/ 270 w 604"/>
                                      <a:gd name="T69" fmla="*/ 7 h 752"/>
                                      <a:gd name="T70" fmla="*/ 259 w 604"/>
                                      <a:gd name="T71" fmla="*/ 21 h 752"/>
                                      <a:gd name="T72" fmla="*/ 248 w 604"/>
                                      <a:gd name="T73" fmla="*/ 28 h 752"/>
                                      <a:gd name="T74" fmla="*/ 241 w 604"/>
                                      <a:gd name="T75" fmla="*/ 43 h 752"/>
                                      <a:gd name="T76" fmla="*/ 231 w 604"/>
                                      <a:gd name="T77" fmla="*/ 50 h 752"/>
                                      <a:gd name="T78" fmla="*/ 220 w 604"/>
                                      <a:gd name="T79" fmla="*/ 67 h 752"/>
                                      <a:gd name="T80" fmla="*/ 213 w 604"/>
                                      <a:gd name="T81" fmla="*/ 81 h 752"/>
                                      <a:gd name="T82" fmla="*/ 202 w 604"/>
                                      <a:gd name="T83" fmla="*/ 99 h 752"/>
                                      <a:gd name="T84" fmla="*/ 191 w 604"/>
                                      <a:gd name="T85" fmla="*/ 120 h 752"/>
                                      <a:gd name="T86" fmla="*/ 181 w 604"/>
                                      <a:gd name="T87" fmla="*/ 141 h 752"/>
                                      <a:gd name="T88" fmla="*/ 174 w 604"/>
                                      <a:gd name="T89" fmla="*/ 159 h 752"/>
                                      <a:gd name="T90" fmla="*/ 163 w 604"/>
                                      <a:gd name="T91" fmla="*/ 187 h 752"/>
                                      <a:gd name="T92" fmla="*/ 152 w 604"/>
                                      <a:gd name="T93" fmla="*/ 212 h 752"/>
                                      <a:gd name="T94" fmla="*/ 145 w 604"/>
                                      <a:gd name="T95" fmla="*/ 240 h 752"/>
                                      <a:gd name="T96" fmla="*/ 135 w 604"/>
                                      <a:gd name="T97" fmla="*/ 265 h 752"/>
                                      <a:gd name="T98" fmla="*/ 124 w 604"/>
                                      <a:gd name="T99" fmla="*/ 297 h 752"/>
                                      <a:gd name="T100" fmla="*/ 117 w 604"/>
                                      <a:gd name="T101" fmla="*/ 325 h 752"/>
                                      <a:gd name="T102" fmla="*/ 106 w 604"/>
                                      <a:gd name="T103" fmla="*/ 357 h 752"/>
                                      <a:gd name="T104" fmla="*/ 95 w 604"/>
                                      <a:gd name="T105" fmla="*/ 388 h 752"/>
                                      <a:gd name="T106" fmla="*/ 85 w 604"/>
                                      <a:gd name="T107" fmla="*/ 424 h 752"/>
                                      <a:gd name="T108" fmla="*/ 78 w 604"/>
                                      <a:gd name="T109" fmla="*/ 455 h 752"/>
                                      <a:gd name="T110" fmla="*/ 67 w 604"/>
                                      <a:gd name="T111" fmla="*/ 487 h 752"/>
                                      <a:gd name="T112" fmla="*/ 56 w 604"/>
                                      <a:gd name="T113" fmla="*/ 529 h 752"/>
                                      <a:gd name="T114" fmla="*/ 49 w 604"/>
                                      <a:gd name="T115" fmla="*/ 561 h 752"/>
                                      <a:gd name="T116" fmla="*/ 39 w 604"/>
                                      <a:gd name="T117" fmla="*/ 600 h 752"/>
                                      <a:gd name="T118" fmla="*/ 28 w 604"/>
                                      <a:gd name="T119" fmla="*/ 632 h 752"/>
                                      <a:gd name="T120" fmla="*/ 17 w 604"/>
                                      <a:gd name="T121" fmla="*/ 674 h 752"/>
                                      <a:gd name="T122" fmla="*/ 10 w 604"/>
                                      <a:gd name="T123" fmla="*/ 713 h 752"/>
                                      <a:gd name="T124" fmla="*/ 0 w 604"/>
                                      <a:gd name="T125" fmla="*/ 745 h 7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4"/>
                                      <a:gd name="T190" fmla="*/ 0 h 752"/>
                                      <a:gd name="T191" fmla="*/ 604 w 604"/>
                                      <a:gd name="T192" fmla="*/ 752 h 7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4" h="752">
                                        <a:moveTo>
                                          <a:pt x="604" y="752"/>
                                        </a:moveTo>
                                        <a:lnTo>
                                          <a:pt x="604" y="738"/>
                                        </a:lnTo>
                                        <a:lnTo>
                                          <a:pt x="600" y="731"/>
                                        </a:lnTo>
                                        <a:lnTo>
                                          <a:pt x="597" y="727"/>
                                        </a:lnTo>
                                        <a:lnTo>
                                          <a:pt x="597" y="720"/>
                                        </a:lnTo>
                                        <a:lnTo>
                                          <a:pt x="593" y="713"/>
                                        </a:lnTo>
                                        <a:lnTo>
                                          <a:pt x="593" y="706"/>
                                        </a:lnTo>
                                        <a:lnTo>
                                          <a:pt x="590" y="699"/>
                                        </a:lnTo>
                                        <a:lnTo>
                                          <a:pt x="590" y="685"/>
                                        </a:lnTo>
                                        <a:lnTo>
                                          <a:pt x="586" y="681"/>
                                        </a:lnTo>
                                        <a:lnTo>
                                          <a:pt x="586" y="674"/>
                                        </a:lnTo>
                                        <a:lnTo>
                                          <a:pt x="583" y="667"/>
                                        </a:lnTo>
                                        <a:lnTo>
                                          <a:pt x="579" y="660"/>
                                        </a:lnTo>
                                        <a:lnTo>
                                          <a:pt x="579" y="653"/>
                                        </a:lnTo>
                                        <a:lnTo>
                                          <a:pt x="579" y="646"/>
                                        </a:lnTo>
                                        <a:lnTo>
                                          <a:pt x="575" y="639"/>
                                        </a:lnTo>
                                        <a:lnTo>
                                          <a:pt x="572" y="628"/>
                                        </a:lnTo>
                                        <a:lnTo>
                                          <a:pt x="572" y="621"/>
                                        </a:lnTo>
                                        <a:lnTo>
                                          <a:pt x="568" y="614"/>
                                        </a:lnTo>
                                        <a:lnTo>
                                          <a:pt x="568" y="607"/>
                                        </a:lnTo>
                                        <a:lnTo>
                                          <a:pt x="565" y="600"/>
                                        </a:lnTo>
                                        <a:lnTo>
                                          <a:pt x="565" y="593"/>
                                        </a:lnTo>
                                        <a:lnTo>
                                          <a:pt x="561" y="586"/>
                                        </a:lnTo>
                                        <a:lnTo>
                                          <a:pt x="558" y="582"/>
                                        </a:lnTo>
                                        <a:lnTo>
                                          <a:pt x="558" y="568"/>
                                        </a:lnTo>
                                        <a:lnTo>
                                          <a:pt x="558" y="561"/>
                                        </a:lnTo>
                                        <a:lnTo>
                                          <a:pt x="554" y="554"/>
                                        </a:lnTo>
                                        <a:lnTo>
                                          <a:pt x="551" y="547"/>
                                        </a:lnTo>
                                        <a:lnTo>
                                          <a:pt x="551" y="540"/>
                                        </a:lnTo>
                                        <a:lnTo>
                                          <a:pt x="547" y="536"/>
                                        </a:lnTo>
                                        <a:lnTo>
                                          <a:pt x="547" y="529"/>
                                        </a:lnTo>
                                        <a:lnTo>
                                          <a:pt x="543" y="522"/>
                                        </a:lnTo>
                                        <a:lnTo>
                                          <a:pt x="543" y="515"/>
                                        </a:lnTo>
                                        <a:lnTo>
                                          <a:pt x="540" y="508"/>
                                        </a:lnTo>
                                        <a:lnTo>
                                          <a:pt x="540" y="501"/>
                                        </a:lnTo>
                                        <a:lnTo>
                                          <a:pt x="536" y="494"/>
                                        </a:lnTo>
                                        <a:lnTo>
                                          <a:pt x="533" y="484"/>
                                        </a:lnTo>
                                        <a:lnTo>
                                          <a:pt x="533" y="476"/>
                                        </a:lnTo>
                                        <a:lnTo>
                                          <a:pt x="533" y="469"/>
                                        </a:lnTo>
                                        <a:lnTo>
                                          <a:pt x="529" y="462"/>
                                        </a:lnTo>
                                        <a:lnTo>
                                          <a:pt x="526" y="455"/>
                                        </a:lnTo>
                                        <a:lnTo>
                                          <a:pt x="526" y="448"/>
                                        </a:lnTo>
                                        <a:lnTo>
                                          <a:pt x="522" y="441"/>
                                        </a:lnTo>
                                        <a:lnTo>
                                          <a:pt x="522" y="438"/>
                                        </a:lnTo>
                                        <a:lnTo>
                                          <a:pt x="519" y="431"/>
                                        </a:lnTo>
                                        <a:lnTo>
                                          <a:pt x="519" y="424"/>
                                        </a:lnTo>
                                        <a:lnTo>
                                          <a:pt x="515" y="416"/>
                                        </a:lnTo>
                                        <a:lnTo>
                                          <a:pt x="511" y="409"/>
                                        </a:lnTo>
                                        <a:lnTo>
                                          <a:pt x="511" y="402"/>
                                        </a:lnTo>
                                        <a:lnTo>
                                          <a:pt x="508" y="395"/>
                                        </a:lnTo>
                                        <a:lnTo>
                                          <a:pt x="508" y="388"/>
                                        </a:lnTo>
                                        <a:lnTo>
                                          <a:pt x="508" y="385"/>
                                        </a:lnTo>
                                        <a:lnTo>
                                          <a:pt x="504" y="378"/>
                                        </a:lnTo>
                                        <a:lnTo>
                                          <a:pt x="501" y="371"/>
                                        </a:lnTo>
                                        <a:lnTo>
                                          <a:pt x="501" y="364"/>
                                        </a:lnTo>
                                        <a:lnTo>
                                          <a:pt x="497" y="357"/>
                                        </a:lnTo>
                                        <a:lnTo>
                                          <a:pt x="497" y="349"/>
                                        </a:lnTo>
                                        <a:lnTo>
                                          <a:pt x="494" y="342"/>
                                        </a:lnTo>
                                        <a:lnTo>
                                          <a:pt x="494" y="339"/>
                                        </a:lnTo>
                                        <a:lnTo>
                                          <a:pt x="490" y="332"/>
                                        </a:lnTo>
                                        <a:lnTo>
                                          <a:pt x="487" y="325"/>
                                        </a:lnTo>
                                        <a:lnTo>
                                          <a:pt x="487" y="318"/>
                                        </a:lnTo>
                                        <a:lnTo>
                                          <a:pt x="487" y="311"/>
                                        </a:lnTo>
                                        <a:lnTo>
                                          <a:pt x="483" y="311"/>
                                        </a:lnTo>
                                        <a:lnTo>
                                          <a:pt x="479" y="304"/>
                                        </a:lnTo>
                                        <a:lnTo>
                                          <a:pt x="479" y="297"/>
                                        </a:lnTo>
                                        <a:lnTo>
                                          <a:pt x="476" y="293"/>
                                        </a:lnTo>
                                        <a:lnTo>
                                          <a:pt x="476" y="286"/>
                                        </a:lnTo>
                                        <a:lnTo>
                                          <a:pt x="472" y="279"/>
                                        </a:lnTo>
                                        <a:lnTo>
                                          <a:pt x="472" y="272"/>
                                        </a:lnTo>
                                        <a:lnTo>
                                          <a:pt x="469" y="265"/>
                                        </a:lnTo>
                                        <a:lnTo>
                                          <a:pt x="469" y="258"/>
                                        </a:lnTo>
                                        <a:lnTo>
                                          <a:pt x="465" y="258"/>
                                        </a:lnTo>
                                        <a:lnTo>
                                          <a:pt x="462" y="251"/>
                                        </a:lnTo>
                                        <a:lnTo>
                                          <a:pt x="462" y="244"/>
                                        </a:lnTo>
                                        <a:lnTo>
                                          <a:pt x="462" y="240"/>
                                        </a:lnTo>
                                        <a:lnTo>
                                          <a:pt x="458" y="233"/>
                                        </a:lnTo>
                                        <a:lnTo>
                                          <a:pt x="455" y="226"/>
                                        </a:lnTo>
                                        <a:lnTo>
                                          <a:pt x="451" y="219"/>
                                        </a:lnTo>
                                        <a:lnTo>
                                          <a:pt x="451" y="212"/>
                                        </a:lnTo>
                                        <a:lnTo>
                                          <a:pt x="447" y="205"/>
                                        </a:lnTo>
                                        <a:lnTo>
                                          <a:pt x="447" y="198"/>
                                        </a:lnTo>
                                        <a:lnTo>
                                          <a:pt x="444" y="198"/>
                                        </a:lnTo>
                                        <a:lnTo>
                                          <a:pt x="440" y="194"/>
                                        </a:lnTo>
                                        <a:lnTo>
                                          <a:pt x="440" y="187"/>
                                        </a:lnTo>
                                        <a:lnTo>
                                          <a:pt x="437" y="180"/>
                                        </a:lnTo>
                                        <a:lnTo>
                                          <a:pt x="437" y="173"/>
                                        </a:lnTo>
                                        <a:lnTo>
                                          <a:pt x="433" y="166"/>
                                        </a:lnTo>
                                        <a:lnTo>
                                          <a:pt x="430" y="159"/>
                                        </a:lnTo>
                                        <a:lnTo>
                                          <a:pt x="426" y="152"/>
                                        </a:lnTo>
                                        <a:lnTo>
                                          <a:pt x="426" y="145"/>
                                        </a:lnTo>
                                        <a:lnTo>
                                          <a:pt x="423" y="145"/>
                                        </a:lnTo>
                                        <a:lnTo>
                                          <a:pt x="423" y="141"/>
                                        </a:lnTo>
                                        <a:lnTo>
                                          <a:pt x="419" y="134"/>
                                        </a:lnTo>
                                        <a:lnTo>
                                          <a:pt x="415" y="134"/>
                                        </a:lnTo>
                                        <a:lnTo>
                                          <a:pt x="415" y="127"/>
                                        </a:lnTo>
                                        <a:lnTo>
                                          <a:pt x="415" y="120"/>
                                        </a:lnTo>
                                        <a:lnTo>
                                          <a:pt x="412" y="120"/>
                                        </a:lnTo>
                                        <a:lnTo>
                                          <a:pt x="408" y="113"/>
                                        </a:lnTo>
                                        <a:lnTo>
                                          <a:pt x="405" y="106"/>
                                        </a:lnTo>
                                        <a:lnTo>
                                          <a:pt x="405" y="99"/>
                                        </a:lnTo>
                                        <a:lnTo>
                                          <a:pt x="401" y="99"/>
                                        </a:lnTo>
                                        <a:lnTo>
                                          <a:pt x="401" y="95"/>
                                        </a:lnTo>
                                        <a:lnTo>
                                          <a:pt x="398" y="95"/>
                                        </a:lnTo>
                                        <a:lnTo>
                                          <a:pt x="398" y="88"/>
                                        </a:lnTo>
                                        <a:lnTo>
                                          <a:pt x="394" y="88"/>
                                        </a:lnTo>
                                        <a:lnTo>
                                          <a:pt x="391" y="81"/>
                                        </a:lnTo>
                                        <a:lnTo>
                                          <a:pt x="391" y="74"/>
                                        </a:lnTo>
                                        <a:lnTo>
                                          <a:pt x="387" y="74"/>
                                        </a:lnTo>
                                        <a:lnTo>
                                          <a:pt x="383" y="67"/>
                                        </a:lnTo>
                                        <a:lnTo>
                                          <a:pt x="380" y="60"/>
                                        </a:lnTo>
                                        <a:lnTo>
                                          <a:pt x="376" y="53"/>
                                        </a:lnTo>
                                        <a:lnTo>
                                          <a:pt x="373" y="53"/>
                                        </a:lnTo>
                                        <a:lnTo>
                                          <a:pt x="369" y="50"/>
                                        </a:lnTo>
                                        <a:lnTo>
                                          <a:pt x="366" y="43"/>
                                        </a:lnTo>
                                        <a:lnTo>
                                          <a:pt x="362" y="43"/>
                                        </a:lnTo>
                                        <a:lnTo>
                                          <a:pt x="362" y="35"/>
                                        </a:lnTo>
                                        <a:lnTo>
                                          <a:pt x="359" y="35"/>
                                        </a:lnTo>
                                        <a:lnTo>
                                          <a:pt x="355" y="28"/>
                                        </a:lnTo>
                                        <a:lnTo>
                                          <a:pt x="351" y="28"/>
                                        </a:lnTo>
                                        <a:lnTo>
                                          <a:pt x="351" y="21"/>
                                        </a:lnTo>
                                        <a:lnTo>
                                          <a:pt x="348" y="21"/>
                                        </a:lnTo>
                                        <a:lnTo>
                                          <a:pt x="344" y="21"/>
                                        </a:lnTo>
                                        <a:lnTo>
                                          <a:pt x="344" y="14"/>
                                        </a:lnTo>
                                        <a:lnTo>
                                          <a:pt x="341" y="14"/>
                                        </a:lnTo>
                                        <a:lnTo>
                                          <a:pt x="337" y="14"/>
                                        </a:lnTo>
                                        <a:lnTo>
                                          <a:pt x="334" y="7"/>
                                        </a:lnTo>
                                        <a:lnTo>
                                          <a:pt x="330" y="7"/>
                                        </a:lnTo>
                                        <a:lnTo>
                                          <a:pt x="327" y="7"/>
                                        </a:lnTo>
                                        <a:lnTo>
                                          <a:pt x="323" y="7"/>
                                        </a:lnTo>
                                        <a:lnTo>
                                          <a:pt x="319" y="0"/>
                                        </a:lnTo>
                                        <a:lnTo>
                                          <a:pt x="316" y="0"/>
                                        </a:lnTo>
                                        <a:lnTo>
                                          <a:pt x="312" y="0"/>
                                        </a:lnTo>
                                        <a:lnTo>
                                          <a:pt x="309" y="0"/>
                                        </a:lnTo>
                                        <a:lnTo>
                                          <a:pt x="305" y="0"/>
                                        </a:lnTo>
                                        <a:lnTo>
                                          <a:pt x="302" y="0"/>
                                        </a:lnTo>
                                        <a:lnTo>
                                          <a:pt x="298" y="0"/>
                                        </a:lnTo>
                                        <a:lnTo>
                                          <a:pt x="295" y="0"/>
                                        </a:lnTo>
                                        <a:lnTo>
                                          <a:pt x="291" y="0"/>
                                        </a:lnTo>
                                        <a:lnTo>
                                          <a:pt x="287" y="0"/>
                                        </a:lnTo>
                                        <a:lnTo>
                                          <a:pt x="284" y="0"/>
                                        </a:lnTo>
                                        <a:lnTo>
                                          <a:pt x="280" y="7"/>
                                        </a:lnTo>
                                        <a:lnTo>
                                          <a:pt x="277" y="7"/>
                                        </a:lnTo>
                                        <a:lnTo>
                                          <a:pt x="273" y="7"/>
                                        </a:lnTo>
                                        <a:lnTo>
                                          <a:pt x="270" y="7"/>
                                        </a:lnTo>
                                        <a:lnTo>
                                          <a:pt x="266" y="14"/>
                                        </a:lnTo>
                                        <a:lnTo>
                                          <a:pt x="263" y="14"/>
                                        </a:lnTo>
                                        <a:lnTo>
                                          <a:pt x="259" y="21"/>
                                        </a:lnTo>
                                        <a:lnTo>
                                          <a:pt x="255" y="21"/>
                                        </a:lnTo>
                                        <a:lnTo>
                                          <a:pt x="252" y="21"/>
                                        </a:lnTo>
                                        <a:lnTo>
                                          <a:pt x="252" y="28"/>
                                        </a:lnTo>
                                        <a:lnTo>
                                          <a:pt x="248" y="28"/>
                                        </a:lnTo>
                                        <a:lnTo>
                                          <a:pt x="245" y="35"/>
                                        </a:lnTo>
                                        <a:lnTo>
                                          <a:pt x="241" y="35"/>
                                        </a:lnTo>
                                        <a:lnTo>
                                          <a:pt x="241" y="43"/>
                                        </a:lnTo>
                                        <a:lnTo>
                                          <a:pt x="238" y="43"/>
                                        </a:lnTo>
                                        <a:lnTo>
                                          <a:pt x="234" y="50"/>
                                        </a:lnTo>
                                        <a:lnTo>
                                          <a:pt x="231" y="50"/>
                                        </a:lnTo>
                                        <a:lnTo>
                                          <a:pt x="227" y="53"/>
                                        </a:lnTo>
                                        <a:lnTo>
                                          <a:pt x="223" y="60"/>
                                        </a:lnTo>
                                        <a:lnTo>
                                          <a:pt x="220" y="67"/>
                                        </a:lnTo>
                                        <a:lnTo>
                                          <a:pt x="216" y="74"/>
                                        </a:lnTo>
                                        <a:lnTo>
                                          <a:pt x="213" y="81"/>
                                        </a:lnTo>
                                        <a:lnTo>
                                          <a:pt x="209" y="88"/>
                                        </a:lnTo>
                                        <a:lnTo>
                                          <a:pt x="206" y="88"/>
                                        </a:lnTo>
                                        <a:lnTo>
                                          <a:pt x="206" y="95"/>
                                        </a:lnTo>
                                        <a:lnTo>
                                          <a:pt x="202" y="95"/>
                                        </a:lnTo>
                                        <a:lnTo>
                                          <a:pt x="202" y="99"/>
                                        </a:lnTo>
                                        <a:lnTo>
                                          <a:pt x="199" y="106"/>
                                        </a:lnTo>
                                        <a:lnTo>
                                          <a:pt x="195" y="113"/>
                                        </a:lnTo>
                                        <a:lnTo>
                                          <a:pt x="191" y="120"/>
                                        </a:lnTo>
                                        <a:lnTo>
                                          <a:pt x="188" y="127"/>
                                        </a:lnTo>
                                        <a:lnTo>
                                          <a:pt x="188" y="134"/>
                                        </a:lnTo>
                                        <a:lnTo>
                                          <a:pt x="184" y="134"/>
                                        </a:lnTo>
                                        <a:lnTo>
                                          <a:pt x="181" y="141"/>
                                        </a:lnTo>
                                        <a:lnTo>
                                          <a:pt x="181" y="145"/>
                                        </a:lnTo>
                                        <a:lnTo>
                                          <a:pt x="177" y="145"/>
                                        </a:lnTo>
                                        <a:lnTo>
                                          <a:pt x="177" y="152"/>
                                        </a:lnTo>
                                        <a:lnTo>
                                          <a:pt x="174" y="159"/>
                                        </a:lnTo>
                                        <a:lnTo>
                                          <a:pt x="170" y="166"/>
                                        </a:lnTo>
                                        <a:lnTo>
                                          <a:pt x="170" y="173"/>
                                        </a:lnTo>
                                        <a:lnTo>
                                          <a:pt x="167" y="180"/>
                                        </a:lnTo>
                                        <a:lnTo>
                                          <a:pt x="163" y="187"/>
                                        </a:lnTo>
                                        <a:lnTo>
                                          <a:pt x="163" y="194"/>
                                        </a:lnTo>
                                        <a:lnTo>
                                          <a:pt x="159" y="194"/>
                                        </a:lnTo>
                                        <a:lnTo>
                                          <a:pt x="156" y="198"/>
                                        </a:lnTo>
                                        <a:lnTo>
                                          <a:pt x="156" y="205"/>
                                        </a:lnTo>
                                        <a:lnTo>
                                          <a:pt x="152" y="212"/>
                                        </a:lnTo>
                                        <a:lnTo>
                                          <a:pt x="152" y="219"/>
                                        </a:lnTo>
                                        <a:lnTo>
                                          <a:pt x="149" y="219"/>
                                        </a:lnTo>
                                        <a:lnTo>
                                          <a:pt x="149" y="226"/>
                                        </a:lnTo>
                                        <a:lnTo>
                                          <a:pt x="145" y="233"/>
                                        </a:lnTo>
                                        <a:lnTo>
                                          <a:pt x="145" y="240"/>
                                        </a:lnTo>
                                        <a:lnTo>
                                          <a:pt x="142" y="244"/>
                                        </a:lnTo>
                                        <a:lnTo>
                                          <a:pt x="142" y="251"/>
                                        </a:lnTo>
                                        <a:lnTo>
                                          <a:pt x="138" y="251"/>
                                        </a:lnTo>
                                        <a:lnTo>
                                          <a:pt x="135" y="258"/>
                                        </a:lnTo>
                                        <a:lnTo>
                                          <a:pt x="135" y="265"/>
                                        </a:lnTo>
                                        <a:lnTo>
                                          <a:pt x="131" y="272"/>
                                        </a:lnTo>
                                        <a:lnTo>
                                          <a:pt x="131" y="279"/>
                                        </a:lnTo>
                                        <a:lnTo>
                                          <a:pt x="127" y="286"/>
                                        </a:lnTo>
                                        <a:lnTo>
                                          <a:pt x="127" y="293"/>
                                        </a:lnTo>
                                        <a:lnTo>
                                          <a:pt x="124" y="297"/>
                                        </a:lnTo>
                                        <a:lnTo>
                                          <a:pt x="120" y="304"/>
                                        </a:lnTo>
                                        <a:lnTo>
                                          <a:pt x="120" y="311"/>
                                        </a:lnTo>
                                        <a:lnTo>
                                          <a:pt x="117" y="318"/>
                                        </a:lnTo>
                                        <a:lnTo>
                                          <a:pt x="117" y="325"/>
                                        </a:lnTo>
                                        <a:lnTo>
                                          <a:pt x="113" y="332"/>
                                        </a:lnTo>
                                        <a:lnTo>
                                          <a:pt x="110" y="339"/>
                                        </a:lnTo>
                                        <a:lnTo>
                                          <a:pt x="110" y="342"/>
                                        </a:lnTo>
                                        <a:lnTo>
                                          <a:pt x="106" y="349"/>
                                        </a:lnTo>
                                        <a:lnTo>
                                          <a:pt x="106" y="357"/>
                                        </a:lnTo>
                                        <a:lnTo>
                                          <a:pt x="103" y="364"/>
                                        </a:lnTo>
                                        <a:lnTo>
                                          <a:pt x="103" y="371"/>
                                        </a:lnTo>
                                        <a:lnTo>
                                          <a:pt x="99" y="378"/>
                                        </a:lnTo>
                                        <a:lnTo>
                                          <a:pt x="99" y="385"/>
                                        </a:lnTo>
                                        <a:lnTo>
                                          <a:pt x="95" y="388"/>
                                        </a:lnTo>
                                        <a:lnTo>
                                          <a:pt x="95" y="395"/>
                                        </a:lnTo>
                                        <a:lnTo>
                                          <a:pt x="92" y="402"/>
                                        </a:lnTo>
                                        <a:lnTo>
                                          <a:pt x="88" y="409"/>
                                        </a:lnTo>
                                        <a:lnTo>
                                          <a:pt x="88" y="416"/>
                                        </a:lnTo>
                                        <a:lnTo>
                                          <a:pt x="85" y="424"/>
                                        </a:lnTo>
                                        <a:lnTo>
                                          <a:pt x="85" y="431"/>
                                        </a:lnTo>
                                        <a:lnTo>
                                          <a:pt x="81" y="438"/>
                                        </a:lnTo>
                                        <a:lnTo>
                                          <a:pt x="81" y="441"/>
                                        </a:lnTo>
                                        <a:lnTo>
                                          <a:pt x="78" y="448"/>
                                        </a:lnTo>
                                        <a:lnTo>
                                          <a:pt x="78" y="455"/>
                                        </a:lnTo>
                                        <a:lnTo>
                                          <a:pt x="74" y="462"/>
                                        </a:lnTo>
                                        <a:lnTo>
                                          <a:pt x="74" y="469"/>
                                        </a:lnTo>
                                        <a:lnTo>
                                          <a:pt x="71" y="476"/>
                                        </a:lnTo>
                                        <a:lnTo>
                                          <a:pt x="71" y="484"/>
                                        </a:lnTo>
                                        <a:lnTo>
                                          <a:pt x="67" y="487"/>
                                        </a:lnTo>
                                        <a:lnTo>
                                          <a:pt x="64" y="494"/>
                                        </a:lnTo>
                                        <a:lnTo>
                                          <a:pt x="64" y="501"/>
                                        </a:lnTo>
                                        <a:lnTo>
                                          <a:pt x="60" y="515"/>
                                        </a:lnTo>
                                        <a:lnTo>
                                          <a:pt x="60" y="522"/>
                                        </a:lnTo>
                                        <a:lnTo>
                                          <a:pt x="56" y="529"/>
                                        </a:lnTo>
                                        <a:lnTo>
                                          <a:pt x="56" y="536"/>
                                        </a:lnTo>
                                        <a:lnTo>
                                          <a:pt x="53" y="540"/>
                                        </a:lnTo>
                                        <a:lnTo>
                                          <a:pt x="49" y="547"/>
                                        </a:lnTo>
                                        <a:lnTo>
                                          <a:pt x="49" y="554"/>
                                        </a:lnTo>
                                        <a:lnTo>
                                          <a:pt x="49" y="561"/>
                                        </a:lnTo>
                                        <a:lnTo>
                                          <a:pt x="46" y="568"/>
                                        </a:lnTo>
                                        <a:lnTo>
                                          <a:pt x="46" y="575"/>
                                        </a:lnTo>
                                        <a:lnTo>
                                          <a:pt x="42" y="586"/>
                                        </a:lnTo>
                                        <a:lnTo>
                                          <a:pt x="39" y="593"/>
                                        </a:lnTo>
                                        <a:lnTo>
                                          <a:pt x="39" y="600"/>
                                        </a:lnTo>
                                        <a:lnTo>
                                          <a:pt x="35" y="607"/>
                                        </a:lnTo>
                                        <a:lnTo>
                                          <a:pt x="35" y="614"/>
                                        </a:lnTo>
                                        <a:lnTo>
                                          <a:pt x="32" y="621"/>
                                        </a:lnTo>
                                        <a:lnTo>
                                          <a:pt x="32" y="628"/>
                                        </a:lnTo>
                                        <a:lnTo>
                                          <a:pt x="28" y="632"/>
                                        </a:lnTo>
                                        <a:lnTo>
                                          <a:pt x="28" y="639"/>
                                        </a:lnTo>
                                        <a:lnTo>
                                          <a:pt x="24" y="653"/>
                                        </a:lnTo>
                                        <a:lnTo>
                                          <a:pt x="24" y="660"/>
                                        </a:lnTo>
                                        <a:lnTo>
                                          <a:pt x="21" y="667"/>
                                        </a:lnTo>
                                        <a:lnTo>
                                          <a:pt x="17" y="674"/>
                                        </a:lnTo>
                                        <a:lnTo>
                                          <a:pt x="17" y="681"/>
                                        </a:lnTo>
                                        <a:lnTo>
                                          <a:pt x="14" y="685"/>
                                        </a:lnTo>
                                        <a:lnTo>
                                          <a:pt x="14" y="692"/>
                                        </a:lnTo>
                                        <a:lnTo>
                                          <a:pt x="10" y="706"/>
                                        </a:lnTo>
                                        <a:lnTo>
                                          <a:pt x="10" y="713"/>
                                        </a:lnTo>
                                        <a:lnTo>
                                          <a:pt x="7" y="720"/>
                                        </a:lnTo>
                                        <a:lnTo>
                                          <a:pt x="7" y="727"/>
                                        </a:lnTo>
                                        <a:lnTo>
                                          <a:pt x="3" y="731"/>
                                        </a:lnTo>
                                        <a:lnTo>
                                          <a:pt x="3" y="738"/>
                                        </a:lnTo>
                                        <a:lnTo>
                                          <a:pt x="0" y="74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8" name="Freeform 492">
                                    <a:extLst>
                                      <a:ext uri="{FF2B5EF4-FFF2-40B4-BE49-F238E27FC236}">
                                        <a16:creationId xmlns:a16="http://schemas.microsoft.com/office/drawing/2014/main" id="{EDD85829-A1F1-4D4D-9E99-F67F3D3E9802}"/>
                                      </a:ext>
                                    </a:extLst>
                                  </p:cNvPr>
                                  <p:cNvSpPr>
                                    <a:spLocks/>
                                  </p:cNvSpPr>
                                  <p:nvPr/>
                                </p:nvSpPr>
                                <p:spPr bwMode="auto">
                                  <a:xfrm>
                                    <a:off x="5252" y="10676"/>
                                    <a:ext cx="605" cy="752"/>
                                  </a:xfrm>
                                  <a:custGeom>
                                    <a:avLst/>
                                    <a:gdLst>
                                      <a:gd name="T0" fmla="*/ 594 w 605"/>
                                      <a:gd name="T1" fmla="*/ 720 h 752"/>
                                      <a:gd name="T2" fmla="*/ 587 w 605"/>
                                      <a:gd name="T3" fmla="*/ 681 h 752"/>
                                      <a:gd name="T4" fmla="*/ 576 w 605"/>
                                      <a:gd name="T5" fmla="*/ 646 h 752"/>
                                      <a:gd name="T6" fmla="*/ 566 w 605"/>
                                      <a:gd name="T7" fmla="*/ 607 h 752"/>
                                      <a:gd name="T8" fmla="*/ 558 w 605"/>
                                      <a:gd name="T9" fmla="*/ 568 h 752"/>
                                      <a:gd name="T10" fmla="*/ 548 w 605"/>
                                      <a:gd name="T11" fmla="*/ 536 h 752"/>
                                      <a:gd name="T12" fmla="*/ 537 w 605"/>
                                      <a:gd name="T13" fmla="*/ 501 h 752"/>
                                      <a:gd name="T14" fmla="*/ 526 w 605"/>
                                      <a:gd name="T15" fmla="*/ 462 h 752"/>
                                      <a:gd name="T16" fmla="*/ 519 w 605"/>
                                      <a:gd name="T17" fmla="*/ 431 h 752"/>
                                      <a:gd name="T18" fmla="*/ 509 w 605"/>
                                      <a:gd name="T19" fmla="*/ 395 h 752"/>
                                      <a:gd name="T20" fmla="*/ 502 w 605"/>
                                      <a:gd name="T21" fmla="*/ 364 h 752"/>
                                      <a:gd name="T22" fmla="*/ 491 w 605"/>
                                      <a:gd name="T23" fmla="*/ 332 h 752"/>
                                      <a:gd name="T24" fmla="*/ 480 w 605"/>
                                      <a:gd name="T25" fmla="*/ 304 h 752"/>
                                      <a:gd name="T26" fmla="*/ 470 w 605"/>
                                      <a:gd name="T27" fmla="*/ 272 h 752"/>
                                      <a:gd name="T28" fmla="*/ 462 w 605"/>
                                      <a:gd name="T29" fmla="*/ 244 h 752"/>
                                      <a:gd name="T30" fmla="*/ 452 w 605"/>
                                      <a:gd name="T31" fmla="*/ 219 h 752"/>
                                      <a:gd name="T32" fmla="*/ 441 w 605"/>
                                      <a:gd name="T33" fmla="*/ 194 h 752"/>
                                      <a:gd name="T34" fmla="*/ 430 w 605"/>
                                      <a:gd name="T35" fmla="*/ 166 h 752"/>
                                      <a:gd name="T36" fmla="*/ 423 w 605"/>
                                      <a:gd name="T37" fmla="*/ 145 h 752"/>
                                      <a:gd name="T38" fmla="*/ 413 w 605"/>
                                      <a:gd name="T39" fmla="*/ 120 h 752"/>
                                      <a:gd name="T40" fmla="*/ 406 w 605"/>
                                      <a:gd name="T41" fmla="*/ 99 h 752"/>
                                      <a:gd name="T42" fmla="*/ 395 w 605"/>
                                      <a:gd name="T43" fmla="*/ 88 h 752"/>
                                      <a:gd name="T44" fmla="*/ 384 w 605"/>
                                      <a:gd name="T45" fmla="*/ 67 h 752"/>
                                      <a:gd name="T46" fmla="*/ 374 w 605"/>
                                      <a:gd name="T47" fmla="*/ 53 h 752"/>
                                      <a:gd name="T48" fmla="*/ 366 w 605"/>
                                      <a:gd name="T49" fmla="*/ 43 h 752"/>
                                      <a:gd name="T50" fmla="*/ 356 w 605"/>
                                      <a:gd name="T51" fmla="*/ 28 h 752"/>
                                      <a:gd name="T52" fmla="*/ 345 w 605"/>
                                      <a:gd name="T53" fmla="*/ 21 h 752"/>
                                      <a:gd name="T54" fmla="*/ 334 w 605"/>
                                      <a:gd name="T55" fmla="*/ 14 h 752"/>
                                      <a:gd name="T56" fmla="*/ 327 w 605"/>
                                      <a:gd name="T57" fmla="*/ 7 h 752"/>
                                      <a:gd name="T58" fmla="*/ 317 w 605"/>
                                      <a:gd name="T59" fmla="*/ 0 h 752"/>
                                      <a:gd name="T60" fmla="*/ 306 w 605"/>
                                      <a:gd name="T61" fmla="*/ 0 h 752"/>
                                      <a:gd name="T62" fmla="*/ 299 w 605"/>
                                      <a:gd name="T63" fmla="*/ 0 h 752"/>
                                      <a:gd name="T64" fmla="*/ 288 w 605"/>
                                      <a:gd name="T65" fmla="*/ 0 h 752"/>
                                      <a:gd name="T66" fmla="*/ 278 w 605"/>
                                      <a:gd name="T67" fmla="*/ 7 h 752"/>
                                      <a:gd name="T68" fmla="*/ 267 w 605"/>
                                      <a:gd name="T69" fmla="*/ 7 h 752"/>
                                      <a:gd name="T70" fmla="*/ 260 w 605"/>
                                      <a:gd name="T71" fmla="*/ 21 h 752"/>
                                      <a:gd name="T72" fmla="*/ 249 w 605"/>
                                      <a:gd name="T73" fmla="*/ 28 h 752"/>
                                      <a:gd name="T74" fmla="*/ 242 w 605"/>
                                      <a:gd name="T75" fmla="*/ 43 h 752"/>
                                      <a:gd name="T76" fmla="*/ 231 w 605"/>
                                      <a:gd name="T77" fmla="*/ 50 h 752"/>
                                      <a:gd name="T78" fmla="*/ 221 w 605"/>
                                      <a:gd name="T79" fmla="*/ 67 h 752"/>
                                      <a:gd name="T80" fmla="*/ 210 w 605"/>
                                      <a:gd name="T81" fmla="*/ 81 h 752"/>
                                      <a:gd name="T82" fmla="*/ 203 w 605"/>
                                      <a:gd name="T83" fmla="*/ 99 h 752"/>
                                      <a:gd name="T84" fmla="*/ 192 w 605"/>
                                      <a:gd name="T85" fmla="*/ 120 h 752"/>
                                      <a:gd name="T86" fmla="*/ 182 w 605"/>
                                      <a:gd name="T87" fmla="*/ 141 h 752"/>
                                      <a:gd name="T88" fmla="*/ 171 w 605"/>
                                      <a:gd name="T89" fmla="*/ 159 h 752"/>
                                      <a:gd name="T90" fmla="*/ 164 w 605"/>
                                      <a:gd name="T91" fmla="*/ 187 h 752"/>
                                      <a:gd name="T92" fmla="*/ 153 w 605"/>
                                      <a:gd name="T93" fmla="*/ 212 h 752"/>
                                      <a:gd name="T94" fmla="*/ 142 w 605"/>
                                      <a:gd name="T95" fmla="*/ 240 h 752"/>
                                      <a:gd name="T96" fmla="*/ 135 w 605"/>
                                      <a:gd name="T97" fmla="*/ 265 h 752"/>
                                      <a:gd name="T98" fmla="*/ 125 w 605"/>
                                      <a:gd name="T99" fmla="*/ 297 h 752"/>
                                      <a:gd name="T100" fmla="*/ 114 w 605"/>
                                      <a:gd name="T101" fmla="*/ 325 h 752"/>
                                      <a:gd name="T102" fmla="*/ 103 w 605"/>
                                      <a:gd name="T103" fmla="*/ 357 h 752"/>
                                      <a:gd name="T104" fmla="*/ 96 w 605"/>
                                      <a:gd name="T105" fmla="*/ 388 h 752"/>
                                      <a:gd name="T106" fmla="*/ 86 w 605"/>
                                      <a:gd name="T107" fmla="*/ 424 h 752"/>
                                      <a:gd name="T108" fmla="*/ 75 w 605"/>
                                      <a:gd name="T109" fmla="*/ 455 h 752"/>
                                      <a:gd name="T110" fmla="*/ 64 w 605"/>
                                      <a:gd name="T111" fmla="*/ 487 h 752"/>
                                      <a:gd name="T112" fmla="*/ 57 w 605"/>
                                      <a:gd name="T113" fmla="*/ 529 h 752"/>
                                      <a:gd name="T114" fmla="*/ 46 w 605"/>
                                      <a:gd name="T115" fmla="*/ 561 h 752"/>
                                      <a:gd name="T116" fmla="*/ 39 w 605"/>
                                      <a:gd name="T117" fmla="*/ 600 h 752"/>
                                      <a:gd name="T118" fmla="*/ 29 w 605"/>
                                      <a:gd name="T119" fmla="*/ 632 h 752"/>
                                      <a:gd name="T120" fmla="*/ 18 w 605"/>
                                      <a:gd name="T121" fmla="*/ 674 h 752"/>
                                      <a:gd name="T122" fmla="*/ 7 w 605"/>
                                      <a:gd name="T123" fmla="*/ 713 h 752"/>
                                      <a:gd name="T124" fmla="*/ 0 w 605"/>
                                      <a:gd name="T125" fmla="*/ 745 h 7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5"/>
                                      <a:gd name="T190" fmla="*/ 0 h 752"/>
                                      <a:gd name="T191" fmla="*/ 605 w 605"/>
                                      <a:gd name="T192" fmla="*/ 752 h 7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5" h="752">
                                        <a:moveTo>
                                          <a:pt x="605" y="752"/>
                                        </a:moveTo>
                                        <a:lnTo>
                                          <a:pt x="601" y="738"/>
                                        </a:lnTo>
                                        <a:lnTo>
                                          <a:pt x="601" y="731"/>
                                        </a:lnTo>
                                        <a:lnTo>
                                          <a:pt x="598" y="727"/>
                                        </a:lnTo>
                                        <a:lnTo>
                                          <a:pt x="594" y="720"/>
                                        </a:lnTo>
                                        <a:lnTo>
                                          <a:pt x="594" y="713"/>
                                        </a:lnTo>
                                        <a:lnTo>
                                          <a:pt x="594" y="706"/>
                                        </a:lnTo>
                                        <a:lnTo>
                                          <a:pt x="590" y="699"/>
                                        </a:lnTo>
                                        <a:lnTo>
                                          <a:pt x="587" y="685"/>
                                        </a:lnTo>
                                        <a:lnTo>
                                          <a:pt x="587" y="681"/>
                                        </a:lnTo>
                                        <a:lnTo>
                                          <a:pt x="583" y="674"/>
                                        </a:lnTo>
                                        <a:lnTo>
                                          <a:pt x="583" y="667"/>
                                        </a:lnTo>
                                        <a:lnTo>
                                          <a:pt x="580" y="660"/>
                                        </a:lnTo>
                                        <a:lnTo>
                                          <a:pt x="580" y="653"/>
                                        </a:lnTo>
                                        <a:lnTo>
                                          <a:pt x="576" y="646"/>
                                        </a:lnTo>
                                        <a:lnTo>
                                          <a:pt x="573" y="639"/>
                                        </a:lnTo>
                                        <a:lnTo>
                                          <a:pt x="573" y="628"/>
                                        </a:lnTo>
                                        <a:lnTo>
                                          <a:pt x="573" y="621"/>
                                        </a:lnTo>
                                        <a:lnTo>
                                          <a:pt x="569" y="614"/>
                                        </a:lnTo>
                                        <a:lnTo>
                                          <a:pt x="566" y="607"/>
                                        </a:lnTo>
                                        <a:lnTo>
                                          <a:pt x="566" y="600"/>
                                        </a:lnTo>
                                        <a:lnTo>
                                          <a:pt x="562" y="593"/>
                                        </a:lnTo>
                                        <a:lnTo>
                                          <a:pt x="562" y="586"/>
                                        </a:lnTo>
                                        <a:lnTo>
                                          <a:pt x="558" y="582"/>
                                        </a:lnTo>
                                        <a:lnTo>
                                          <a:pt x="558" y="568"/>
                                        </a:lnTo>
                                        <a:lnTo>
                                          <a:pt x="555" y="561"/>
                                        </a:lnTo>
                                        <a:lnTo>
                                          <a:pt x="555" y="554"/>
                                        </a:lnTo>
                                        <a:lnTo>
                                          <a:pt x="551" y="547"/>
                                        </a:lnTo>
                                        <a:lnTo>
                                          <a:pt x="548" y="540"/>
                                        </a:lnTo>
                                        <a:lnTo>
                                          <a:pt x="548" y="536"/>
                                        </a:lnTo>
                                        <a:lnTo>
                                          <a:pt x="548" y="529"/>
                                        </a:lnTo>
                                        <a:lnTo>
                                          <a:pt x="544" y="522"/>
                                        </a:lnTo>
                                        <a:lnTo>
                                          <a:pt x="541" y="515"/>
                                        </a:lnTo>
                                        <a:lnTo>
                                          <a:pt x="541" y="508"/>
                                        </a:lnTo>
                                        <a:lnTo>
                                          <a:pt x="537" y="501"/>
                                        </a:lnTo>
                                        <a:lnTo>
                                          <a:pt x="537" y="494"/>
                                        </a:lnTo>
                                        <a:lnTo>
                                          <a:pt x="534" y="484"/>
                                        </a:lnTo>
                                        <a:lnTo>
                                          <a:pt x="534" y="476"/>
                                        </a:lnTo>
                                        <a:lnTo>
                                          <a:pt x="530" y="469"/>
                                        </a:lnTo>
                                        <a:lnTo>
                                          <a:pt x="526" y="462"/>
                                        </a:lnTo>
                                        <a:lnTo>
                                          <a:pt x="526" y="455"/>
                                        </a:lnTo>
                                        <a:lnTo>
                                          <a:pt x="523" y="448"/>
                                        </a:lnTo>
                                        <a:lnTo>
                                          <a:pt x="523" y="441"/>
                                        </a:lnTo>
                                        <a:lnTo>
                                          <a:pt x="523" y="438"/>
                                        </a:lnTo>
                                        <a:lnTo>
                                          <a:pt x="519" y="431"/>
                                        </a:lnTo>
                                        <a:lnTo>
                                          <a:pt x="516" y="424"/>
                                        </a:lnTo>
                                        <a:lnTo>
                                          <a:pt x="516" y="416"/>
                                        </a:lnTo>
                                        <a:lnTo>
                                          <a:pt x="512" y="409"/>
                                        </a:lnTo>
                                        <a:lnTo>
                                          <a:pt x="512" y="402"/>
                                        </a:lnTo>
                                        <a:lnTo>
                                          <a:pt x="509" y="395"/>
                                        </a:lnTo>
                                        <a:lnTo>
                                          <a:pt x="509" y="388"/>
                                        </a:lnTo>
                                        <a:lnTo>
                                          <a:pt x="505" y="385"/>
                                        </a:lnTo>
                                        <a:lnTo>
                                          <a:pt x="502" y="378"/>
                                        </a:lnTo>
                                        <a:lnTo>
                                          <a:pt x="502" y="371"/>
                                        </a:lnTo>
                                        <a:lnTo>
                                          <a:pt x="502" y="364"/>
                                        </a:lnTo>
                                        <a:lnTo>
                                          <a:pt x="498" y="357"/>
                                        </a:lnTo>
                                        <a:lnTo>
                                          <a:pt x="494" y="349"/>
                                        </a:lnTo>
                                        <a:lnTo>
                                          <a:pt x="494" y="342"/>
                                        </a:lnTo>
                                        <a:lnTo>
                                          <a:pt x="491" y="339"/>
                                        </a:lnTo>
                                        <a:lnTo>
                                          <a:pt x="491" y="332"/>
                                        </a:lnTo>
                                        <a:lnTo>
                                          <a:pt x="487" y="325"/>
                                        </a:lnTo>
                                        <a:lnTo>
                                          <a:pt x="487" y="318"/>
                                        </a:lnTo>
                                        <a:lnTo>
                                          <a:pt x="484" y="311"/>
                                        </a:lnTo>
                                        <a:lnTo>
                                          <a:pt x="480" y="304"/>
                                        </a:lnTo>
                                        <a:lnTo>
                                          <a:pt x="477" y="297"/>
                                        </a:lnTo>
                                        <a:lnTo>
                                          <a:pt x="477" y="293"/>
                                        </a:lnTo>
                                        <a:lnTo>
                                          <a:pt x="477" y="286"/>
                                        </a:lnTo>
                                        <a:lnTo>
                                          <a:pt x="473" y="279"/>
                                        </a:lnTo>
                                        <a:lnTo>
                                          <a:pt x="470" y="272"/>
                                        </a:lnTo>
                                        <a:lnTo>
                                          <a:pt x="470" y="265"/>
                                        </a:lnTo>
                                        <a:lnTo>
                                          <a:pt x="466" y="258"/>
                                        </a:lnTo>
                                        <a:lnTo>
                                          <a:pt x="462" y="251"/>
                                        </a:lnTo>
                                        <a:lnTo>
                                          <a:pt x="462" y="244"/>
                                        </a:lnTo>
                                        <a:lnTo>
                                          <a:pt x="459" y="240"/>
                                        </a:lnTo>
                                        <a:lnTo>
                                          <a:pt x="455" y="233"/>
                                        </a:lnTo>
                                        <a:lnTo>
                                          <a:pt x="455" y="226"/>
                                        </a:lnTo>
                                        <a:lnTo>
                                          <a:pt x="452" y="226"/>
                                        </a:lnTo>
                                        <a:lnTo>
                                          <a:pt x="452" y="219"/>
                                        </a:lnTo>
                                        <a:lnTo>
                                          <a:pt x="452" y="212"/>
                                        </a:lnTo>
                                        <a:lnTo>
                                          <a:pt x="448" y="205"/>
                                        </a:lnTo>
                                        <a:lnTo>
                                          <a:pt x="445" y="198"/>
                                        </a:lnTo>
                                        <a:lnTo>
                                          <a:pt x="441" y="194"/>
                                        </a:lnTo>
                                        <a:lnTo>
                                          <a:pt x="441" y="187"/>
                                        </a:lnTo>
                                        <a:lnTo>
                                          <a:pt x="438" y="180"/>
                                        </a:lnTo>
                                        <a:lnTo>
                                          <a:pt x="434" y="173"/>
                                        </a:lnTo>
                                        <a:lnTo>
                                          <a:pt x="430" y="166"/>
                                        </a:lnTo>
                                        <a:lnTo>
                                          <a:pt x="430" y="159"/>
                                        </a:lnTo>
                                        <a:lnTo>
                                          <a:pt x="427" y="152"/>
                                        </a:lnTo>
                                        <a:lnTo>
                                          <a:pt x="423" y="145"/>
                                        </a:lnTo>
                                        <a:lnTo>
                                          <a:pt x="420" y="141"/>
                                        </a:lnTo>
                                        <a:lnTo>
                                          <a:pt x="420" y="134"/>
                                        </a:lnTo>
                                        <a:lnTo>
                                          <a:pt x="416" y="134"/>
                                        </a:lnTo>
                                        <a:lnTo>
                                          <a:pt x="416" y="127"/>
                                        </a:lnTo>
                                        <a:lnTo>
                                          <a:pt x="413" y="120"/>
                                        </a:lnTo>
                                        <a:lnTo>
                                          <a:pt x="409" y="113"/>
                                        </a:lnTo>
                                        <a:lnTo>
                                          <a:pt x="406" y="113"/>
                                        </a:lnTo>
                                        <a:lnTo>
                                          <a:pt x="406" y="106"/>
                                        </a:lnTo>
                                        <a:lnTo>
                                          <a:pt x="406" y="99"/>
                                        </a:lnTo>
                                        <a:lnTo>
                                          <a:pt x="402" y="99"/>
                                        </a:lnTo>
                                        <a:lnTo>
                                          <a:pt x="398" y="95"/>
                                        </a:lnTo>
                                        <a:lnTo>
                                          <a:pt x="395" y="88"/>
                                        </a:lnTo>
                                        <a:lnTo>
                                          <a:pt x="391" y="81"/>
                                        </a:lnTo>
                                        <a:lnTo>
                                          <a:pt x="388" y="74"/>
                                        </a:lnTo>
                                        <a:lnTo>
                                          <a:pt x="384" y="74"/>
                                        </a:lnTo>
                                        <a:lnTo>
                                          <a:pt x="384" y="67"/>
                                        </a:lnTo>
                                        <a:lnTo>
                                          <a:pt x="381" y="67"/>
                                        </a:lnTo>
                                        <a:lnTo>
                                          <a:pt x="381" y="60"/>
                                        </a:lnTo>
                                        <a:lnTo>
                                          <a:pt x="377" y="60"/>
                                        </a:lnTo>
                                        <a:lnTo>
                                          <a:pt x="377" y="53"/>
                                        </a:lnTo>
                                        <a:lnTo>
                                          <a:pt x="374" y="53"/>
                                        </a:lnTo>
                                        <a:lnTo>
                                          <a:pt x="370" y="50"/>
                                        </a:lnTo>
                                        <a:lnTo>
                                          <a:pt x="366" y="43"/>
                                        </a:lnTo>
                                        <a:lnTo>
                                          <a:pt x="363" y="43"/>
                                        </a:lnTo>
                                        <a:lnTo>
                                          <a:pt x="359" y="35"/>
                                        </a:lnTo>
                                        <a:lnTo>
                                          <a:pt x="356" y="28"/>
                                        </a:lnTo>
                                        <a:lnTo>
                                          <a:pt x="352" y="28"/>
                                        </a:lnTo>
                                        <a:lnTo>
                                          <a:pt x="349" y="21"/>
                                        </a:lnTo>
                                        <a:lnTo>
                                          <a:pt x="345" y="21"/>
                                        </a:lnTo>
                                        <a:lnTo>
                                          <a:pt x="342" y="14"/>
                                        </a:lnTo>
                                        <a:lnTo>
                                          <a:pt x="338" y="14"/>
                                        </a:lnTo>
                                        <a:lnTo>
                                          <a:pt x="334" y="14"/>
                                        </a:lnTo>
                                        <a:lnTo>
                                          <a:pt x="334" y="7"/>
                                        </a:lnTo>
                                        <a:lnTo>
                                          <a:pt x="331" y="7"/>
                                        </a:lnTo>
                                        <a:lnTo>
                                          <a:pt x="327" y="7"/>
                                        </a:lnTo>
                                        <a:lnTo>
                                          <a:pt x="324" y="7"/>
                                        </a:lnTo>
                                        <a:lnTo>
                                          <a:pt x="320" y="0"/>
                                        </a:lnTo>
                                        <a:lnTo>
                                          <a:pt x="317" y="0"/>
                                        </a:lnTo>
                                        <a:lnTo>
                                          <a:pt x="313" y="0"/>
                                        </a:lnTo>
                                        <a:lnTo>
                                          <a:pt x="310" y="0"/>
                                        </a:lnTo>
                                        <a:lnTo>
                                          <a:pt x="306" y="0"/>
                                        </a:lnTo>
                                        <a:lnTo>
                                          <a:pt x="302" y="0"/>
                                        </a:lnTo>
                                        <a:lnTo>
                                          <a:pt x="299" y="0"/>
                                        </a:lnTo>
                                        <a:lnTo>
                                          <a:pt x="295" y="0"/>
                                        </a:lnTo>
                                        <a:lnTo>
                                          <a:pt x="292" y="0"/>
                                        </a:lnTo>
                                        <a:lnTo>
                                          <a:pt x="288" y="0"/>
                                        </a:lnTo>
                                        <a:lnTo>
                                          <a:pt x="285" y="0"/>
                                        </a:lnTo>
                                        <a:lnTo>
                                          <a:pt x="281" y="0"/>
                                        </a:lnTo>
                                        <a:lnTo>
                                          <a:pt x="281" y="7"/>
                                        </a:lnTo>
                                        <a:lnTo>
                                          <a:pt x="278" y="7"/>
                                        </a:lnTo>
                                        <a:lnTo>
                                          <a:pt x="274" y="7"/>
                                        </a:lnTo>
                                        <a:lnTo>
                                          <a:pt x="270" y="7"/>
                                        </a:lnTo>
                                        <a:lnTo>
                                          <a:pt x="267" y="7"/>
                                        </a:lnTo>
                                        <a:lnTo>
                                          <a:pt x="267" y="14"/>
                                        </a:lnTo>
                                        <a:lnTo>
                                          <a:pt x="263" y="14"/>
                                        </a:lnTo>
                                        <a:lnTo>
                                          <a:pt x="260" y="14"/>
                                        </a:lnTo>
                                        <a:lnTo>
                                          <a:pt x="260" y="21"/>
                                        </a:lnTo>
                                        <a:lnTo>
                                          <a:pt x="256" y="21"/>
                                        </a:lnTo>
                                        <a:lnTo>
                                          <a:pt x="253" y="21"/>
                                        </a:lnTo>
                                        <a:lnTo>
                                          <a:pt x="253" y="28"/>
                                        </a:lnTo>
                                        <a:lnTo>
                                          <a:pt x="249" y="28"/>
                                        </a:lnTo>
                                        <a:lnTo>
                                          <a:pt x="246" y="35"/>
                                        </a:lnTo>
                                        <a:lnTo>
                                          <a:pt x="242" y="35"/>
                                        </a:lnTo>
                                        <a:lnTo>
                                          <a:pt x="242" y="43"/>
                                        </a:lnTo>
                                        <a:lnTo>
                                          <a:pt x="238" y="43"/>
                                        </a:lnTo>
                                        <a:lnTo>
                                          <a:pt x="235" y="43"/>
                                        </a:lnTo>
                                        <a:lnTo>
                                          <a:pt x="235" y="50"/>
                                        </a:lnTo>
                                        <a:lnTo>
                                          <a:pt x="231" y="50"/>
                                        </a:lnTo>
                                        <a:lnTo>
                                          <a:pt x="228" y="53"/>
                                        </a:lnTo>
                                        <a:lnTo>
                                          <a:pt x="224" y="60"/>
                                        </a:lnTo>
                                        <a:lnTo>
                                          <a:pt x="221" y="60"/>
                                        </a:lnTo>
                                        <a:lnTo>
                                          <a:pt x="221" y="67"/>
                                        </a:lnTo>
                                        <a:lnTo>
                                          <a:pt x="217" y="67"/>
                                        </a:lnTo>
                                        <a:lnTo>
                                          <a:pt x="217" y="74"/>
                                        </a:lnTo>
                                        <a:lnTo>
                                          <a:pt x="214" y="81"/>
                                        </a:lnTo>
                                        <a:lnTo>
                                          <a:pt x="210" y="81"/>
                                        </a:lnTo>
                                        <a:lnTo>
                                          <a:pt x="210" y="88"/>
                                        </a:lnTo>
                                        <a:lnTo>
                                          <a:pt x="206" y="88"/>
                                        </a:lnTo>
                                        <a:lnTo>
                                          <a:pt x="206" y="95"/>
                                        </a:lnTo>
                                        <a:lnTo>
                                          <a:pt x="203" y="95"/>
                                        </a:lnTo>
                                        <a:lnTo>
                                          <a:pt x="203" y="99"/>
                                        </a:lnTo>
                                        <a:lnTo>
                                          <a:pt x="199" y="99"/>
                                        </a:lnTo>
                                        <a:lnTo>
                                          <a:pt x="196" y="106"/>
                                        </a:lnTo>
                                        <a:lnTo>
                                          <a:pt x="196" y="113"/>
                                        </a:lnTo>
                                        <a:lnTo>
                                          <a:pt x="192" y="113"/>
                                        </a:lnTo>
                                        <a:lnTo>
                                          <a:pt x="192" y="120"/>
                                        </a:lnTo>
                                        <a:lnTo>
                                          <a:pt x="189" y="120"/>
                                        </a:lnTo>
                                        <a:lnTo>
                                          <a:pt x="189" y="127"/>
                                        </a:lnTo>
                                        <a:lnTo>
                                          <a:pt x="185" y="134"/>
                                        </a:lnTo>
                                        <a:lnTo>
                                          <a:pt x="182" y="141"/>
                                        </a:lnTo>
                                        <a:lnTo>
                                          <a:pt x="182" y="145"/>
                                        </a:lnTo>
                                        <a:lnTo>
                                          <a:pt x="178" y="145"/>
                                        </a:lnTo>
                                        <a:lnTo>
                                          <a:pt x="178" y="152"/>
                                        </a:lnTo>
                                        <a:lnTo>
                                          <a:pt x="174" y="159"/>
                                        </a:lnTo>
                                        <a:lnTo>
                                          <a:pt x="171" y="159"/>
                                        </a:lnTo>
                                        <a:lnTo>
                                          <a:pt x="171" y="166"/>
                                        </a:lnTo>
                                        <a:lnTo>
                                          <a:pt x="171" y="173"/>
                                        </a:lnTo>
                                        <a:lnTo>
                                          <a:pt x="167" y="180"/>
                                        </a:lnTo>
                                        <a:lnTo>
                                          <a:pt x="164" y="180"/>
                                        </a:lnTo>
                                        <a:lnTo>
                                          <a:pt x="164" y="187"/>
                                        </a:lnTo>
                                        <a:lnTo>
                                          <a:pt x="160" y="194"/>
                                        </a:lnTo>
                                        <a:lnTo>
                                          <a:pt x="157" y="198"/>
                                        </a:lnTo>
                                        <a:lnTo>
                                          <a:pt x="157" y="205"/>
                                        </a:lnTo>
                                        <a:lnTo>
                                          <a:pt x="153" y="212"/>
                                        </a:lnTo>
                                        <a:lnTo>
                                          <a:pt x="150" y="219"/>
                                        </a:lnTo>
                                        <a:lnTo>
                                          <a:pt x="146" y="226"/>
                                        </a:lnTo>
                                        <a:lnTo>
                                          <a:pt x="146" y="233"/>
                                        </a:lnTo>
                                        <a:lnTo>
                                          <a:pt x="142" y="240"/>
                                        </a:lnTo>
                                        <a:lnTo>
                                          <a:pt x="142" y="244"/>
                                        </a:lnTo>
                                        <a:lnTo>
                                          <a:pt x="139" y="251"/>
                                        </a:lnTo>
                                        <a:lnTo>
                                          <a:pt x="135" y="258"/>
                                        </a:lnTo>
                                        <a:lnTo>
                                          <a:pt x="135" y="265"/>
                                        </a:lnTo>
                                        <a:lnTo>
                                          <a:pt x="132" y="272"/>
                                        </a:lnTo>
                                        <a:lnTo>
                                          <a:pt x="132" y="279"/>
                                        </a:lnTo>
                                        <a:lnTo>
                                          <a:pt x="128" y="286"/>
                                        </a:lnTo>
                                        <a:lnTo>
                                          <a:pt x="125" y="293"/>
                                        </a:lnTo>
                                        <a:lnTo>
                                          <a:pt x="125" y="297"/>
                                        </a:lnTo>
                                        <a:lnTo>
                                          <a:pt x="121" y="297"/>
                                        </a:lnTo>
                                        <a:lnTo>
                                          <a:pt x="121" y="304"/>
                                        </a:lnTo>
                                        <a:lnTo>
                                          <a:pt x="118" y="311"/>
                                        </a:lnTo>
                                        <a:lnTo>
                                          <a:pt x="118" y="318"/>
                                        </a:lnTo>
                                        <a:lnTo>
                                          <a:pt x="114" y="325"/>
                                        </a:lnTo>
                                        <a:lnTo>
                                          <a:pt x="114" y="332"/>
                                        </a:lnTo>
                                        <a:lnTo>
                                          <a:pt x="110" y="339"/>
                                        </a:lnTo>
                                        <a:lnTo>
                                          <a:pt x="110" y="342"/>
                                        </a:lnTo>
                                        <a:lnTo>
                                          <a:pt x="107" y="349"/>
                                        </a:lnTo>
                                        <a:lnTo>
                                          <a:pt x="103" y="357"/>
                                        </a:lnTo>
                                        <a:lnTo>
                                          <a:pt x="103" y="364"/>
                                        </a:lnTo>
                                        <a:lnTo>
                                          <a:pt x="100" y="371"/>
                                        </a:lnTo>
                                        <a:lnTo>
                                          <a:pt x="100" y="378"/>
                                        </a:lnTo>
                                        <a:lnTo>
                                          <a:pt x="100" y="385"/>
                                        </a:lnTo>
                                        <a:lnTo>
                                          <a:pt x="96" y="388"/>
                                        </a:lnTo>
                                        <a:lnTo>
                                          <a:pt x="93" y="395"/>
                                        </a:lnTo>
                                        <a:lnTo>
                                          <a:pt x="93" y="402"/>
                                        </a:lnTo>
                                        <a:lnTo>
                                          <a:pt x="89" y="409"/>
                                        </a:lnTo>
                                        <a:lnTo>
                                          <a:pt x="89" y="416"/>
                                        </a:lnTo>
                                        <a:lnTo>
                                          <a:pt x="86" y="424"/>
                                        </a:lnTo>
                                        <a:lnTo>
                                          <a:pt x="86" y="431"/>
                                        </a:lnTo>
                                        <a:lnTo>
                                          <a:pt x="82" y="438"/>
                                        </a:lnTo>
                                        <a:lnTo>
                                          <a:pt x="78" y="441"/>
                                        </a:lnTo>
                                        <a:lnTo>
                                          <a:pt x="78" y="448"/>
                                        </a:lnTo>
                                        <a:lnTo>
                                          <a:pt x="75" y="455"/>
                                        </a:lnTo>
                                        <a:lnTo>
                                          <a:pt x="75" y="462"/>
                                        </a:lnTo>
                                        <a:lnTo>
                                          <a:pt x="71" y="469"/>
                                        </a:lnTo>
                                        <a:lnTo>
                                          <a:pt x="71" y="476"/>
                                        </a:lnTo>
                                        <a:lnTo>
                                          <a:pt x="68" y="484"/>
                                        </a:lnTo>
                                        <a:lnTo>
                                          <a:pt x="64" y="487"/>
                                        </a:lnTo>
                                        <a:lnTo>
                                          <a:pt x="64" y="494"/>
                                        </a:lnTo>
                                        <a:lnTo>
                                          <a:pt x="64" y="501"/>
                                        </a:lnTo>
                                        <a:lnTo>
                                          <a:pt x="61" y="515"/>
                                        </a:lnTo>
                                        <a:lnTo>
                                          <a:pt x="61" y="522"/>
                                        </a:lnTo>
                                        <a:lnTo>
                                          <a:pt x="57" y="529"/>
                                        </a:lnTo>
                                        <a:lnTo>
                                          <a:pt x="54" y="536"/>
                                        </a:lnTo>
                                        <a:lnTo>
                                          <a:pt x="54" y="540"/>
                                        </a:lnTo>
                                        <a:lnTo>
                                          <a:pt x="50" y="547"/>
                                        </a:lnTo>
                                        <a:lnTo>
                                          <a:pt x="50" y="554"/>
                                        </a:lnTo>
                                        <a:lnTo>
                                          <a:pt x="46" y="561"/>
                                        </a:lnTo>
                                        <a:lnTo>
                                          <a:pt x="46" y="568"/>
                                        </a:lnTo>
                                        <a:lnTo>
                                          <a:pt x="43" y="575"/>
                                        </a:lnTo>
                                        <a:lnTo>
                                          <a:pt x="43" y="586"/>
                                        </a:lnTo>
                                        <a:lnTo>
                                          <a:pt x="39" y="593"/>
                                        </a:lnTo>
                                        <a:lnTo>
                                          <a:pt x="39" y="600"/>
                                        </a:lnTo>
                                        <a:lnTo>
                                          <a:pt x="36" y="607"/>
                                        </a:lnTo>
                                        <a:lnTo>
                                          <a:pt x="32" y="614"/>
                                        </a:lnTo>
                                        <a:lnTo>
                                          <a:pt x="32" y="621"/>
                                        </a:lnTo>
                                        <a:lnTo>
                                          <a:pt x="29" y="628"/>
                                        </a:lnTo>
                                        <a:lnTo>
                                          <a:pt x="29" y="632"/>
                                        </a:lnTo>
                                        <a:lnTo>
                                          <a:pt x="25" y="639"/>
                                        </a:lnTo>
                                        <a:lnTo>
                                          <a:pt x="25" y="653"/>
                                        </a:lnTo>
                                        <a:lnTo>
                                          <a:pt x="22" y="660"/>
                                        </a:lnTo>
                                        <a:lnTo>
                                          <a:pt x="22" y="667"/>
                                        </a:lnTo>
                                        <a:lnTo>
                                          <a:pt x="18" y="674"/>
                                        </a:lnTo>
                                        <a:lnTo>
                                          <a:pt x="18" y="681"/>
                                        </a:lnTo>
                                        <a:lnTo>
                                          <a:pt x="14" y="685"/>
                                        </a:lnTo>
                                        <a:lnTo>
                                          <a:pt x="14" y="692"/>
                                        </a:lnTo>
                                        <a:lnTo>
                                          <a:pt x="11" y="706"/>
                                        </a:lnTo>
                                        <a:lnTo>
                                          <a:pt x="7" y="713"/>
                                        </a:lnTo>
                                        <a:lnTo>
                                          <a:pt x="7" y="720"/>
                                        </a:lnTo>
                                        <a:lnTo>
                                          <a:pt x="4" y="727"/>
                                        </a:lnTo>
                                        <a:lnTo>
                                          <a:pt x="4" y="731"/>
                                        </a:lnTo>
                                        <a:lnTo>
                                          <a:pt x="0" y="738"/>
                                        </a:lnTo>
                                        <a:lnTo>
                                          <a:pt x="0" y="745"/>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69" name="Freeform 493">
                                    <a:extLst>
                                      <a:ext uri="{FF2B5EF4-FFF2-40B4-BE49-F238E27FC236}">
                                        <a16:creationId xmlns:a16="http://schemas.microsoft.com/office/drawing/2014/main" id="{ADDE7EB3-0503-461B-8AD2-3FBE906C3EDC}"/>
                                      </a:ext>
                                    </a:extLst>
                                  </p:cNvPr>
                                  <p:cNvSpPr>
                                    <a:spLocks/>
                                  </p:cNvSpPr>
                                  <p:nvPr/>
                                </p:nvSpPr>
                                <p:spPr bwMode="auto">
                                  <a:xfrm>
                                    <a:off x="2433" y="10676"/>
                                    <a:ext cx="1209" cy="1503"/>
                                  </a:xfrm>
                                  <a:custGeom>
                                    <a:avLst/>
                                    <a:gdLst>
                                      <a:gd name="T0" fmla="*/ 18 w 1209"/>
                                      <a:gd name="T1" fmla="*/ 138 h 1503"/>
                                      <a:gd name="T2" fmla="*/ 35 w 1209"/>
                                      <a:gd name="T3" fmla="*/ 187 h 1503"/>
                                      <a:gd name="T4" fmla="*/ 53 w 1209"/>
                                      <a:gd name="T5" fmla="*/ 237 h 1503"/>
                                      <a:gd name="T6" fmla="*/ 75 w 1209"/>
                                      <a:gd name="T7" fmla="*/ 293 h 1503"/>
                                      <a:gd name="T8" fmla="*/ 92 w 1209"/>
                                      <a:gd name="T9" fmla="*/ 353 h 1503"/>
                                      <a:gd name="T10" fmla="*/ 110 w 1209"/>
                                      <a:gd name="T11" fmla="*/ 420 h 1503"/>
                                      <a:gd name="T12" fmla="*/ 131 w 1209"/>
                                      <a:gd name="T13" fmla="*/ 491 h 1503"/>
                                      <a:gd name="T14" fmla="*/ 153 w 1209"/>
                                      <a:gd name="T15" fmla="*/ 561 h 1503"/>
                                      <a:gd name="T16" fmla="*/ 171 w 1209"/>
                                      <a:gd name="T17" fmla="*/ 635 h 1503"/>
                                      <a:gd name="T18" fmla="*/ 188 w 1209"/>
                                      <a:gd name="T19" fmla="*/ 709 h 1503"/>
                                      <a:gd name="T20" fmla="*/ 206 w 1209"/>
                                      <a:gd name="T21" fmla="*/ 783 h 1503"/>
                                      <a:gd name="T22" fmla="*/ 231 w 1209"/>
                                      <a:gd name="T23" fmla="*/ 861 h 1503"/>
                                      <a:gd name="T24" fmla="*/ 249 w 1209"/>
                                      <a:gd name="T25" fmla="*/ 932 h 1503"/>
                                      <a:gd name="T26" fmla="*/ 267 w 1209"/>
                                      <a:gd name="T27" fmla="*/ 1006 h 1503"/>
                                      <a:gd name="T28" fmla="*/ 284 w 1209"/>
                                      <a:gd name="T29" fmla="*/ 1076 h 1503"/>
                                      <a:gd name="T30" fmla="*/ 306 w 1209"/>
                                      <a:gd name="T31" fmla="*/ 1140 h 1503"/>
                                      <a:gd name="T32" fmla="*/ 327 w 1209"/>
                                      <a:gd name="T33" fmla="*/ 1203 h 1503"/>
                                      <a:gd name="T34" fmla="*/ 345 w 1209"/>
                                      <a:gd name="T35" fmla="*/ 1260 h 1503"/>
                                      <a:gd name="T36" fmla="*/ 363 w 1209"/>
                                      <a:gd name="T37" fmla="*/ 1313 h 1503"/>
                                      <a:gd name="T38" fmla="*/ 380 w 1209"/>
                                      <a:gd name="T39" fmla="*/ 1359 h 1503"/>
                                      <a:gd name="T40" fmla="*/ 402 w 1209"/>
                                      <a:gd name="T41" fmla="*/ 1401 h 1503"/>
                                      <a:gd name="T42" fmla="*/ 419 w 1209"/>
                                      <a:gd name="T43" fmla="*/ 1436 h 1503"/>
                                      <a:gd name="T44" fmla="*/ 441 w 1209"/>
                                      <a:gd name="T45" fmla="*/ 1461 h 1503"/>
                                      <a:gd name="T46" fmla="*/ 466 w 1209"/>
                                      <a:gd name="T47" fmla="*/ 1489 h 1503"/>
                                      <a:gd name="T48" fmla="*/ 498 w 1209"/>
                                      <a:gd name="T49" fmla="*/ 1503 h 1503"/>
                                      <a:gd name="T50" fmla="*/ 530 w 1209"/>
                                      <a:gd name="T51" fmla="*/ 1496 h 1503"/>
                                      <a:gd name="T52" fmla="*/ 554 w 1209"/>
                                      <a:gd name="T53" fmla="*/ 1475 h 1503"/>
                                      <a:gd name="T54" fmla="*/ 579 w 1209"/>
                                      <a:gd name="T55" fmla="*/ 1450 h 1503"/>
                                      <a:gd name="T56" fmla="*/ 601 w 1209"/>
                                      <a:gd name="T57" fmla="*/ 1408 h 1503"/>
                                      <a:gd name="T58" fmla="*/ 622 w 1209"/>
                                      <a:gd name="T59" fmla="*/ 1366 h 1503"/>
                                      <a:gd name="T60" fmla="*/ 640 w 1209"/>
                                      <a:gd name="T61" fmla="*/ 1323 h 1503"/>
                                      <a:gd name="T62" fmla="*/ 658 w 1209"/>
                                      <a:gd name="T63" fmla="*/ 1270 h 1503"/>
                                      <a:gd name="T64" fmla="*/ 679 w 1209"/>
                                      <a:gd name="T65" fmla="*/ 1210 h 1503"/>
                                      <a:gd name="T66" fmla="*/ 700 w 1209"/>
                                      <a:gd name="T67" fmla="*/ 1150 h 1503"/>
                                      <a:gd name="T68" fmla="*/ 718 w 1209"/>
                                      <a:gd name="T69" fmla="*/ 1083 h 1503"/>
                                      <a:gd name="T70" fmla="*/ 736 w 1209"/>
                                      <a:gd name="T71" fmla="*/ 1013 h 1503"/>
                                      <a:gd name="T72" fmla="*/ 757 w 1209"/>
                                      <a:gd name="T73" fmla="*/ 942 h 1503"/>
                                      <a:gd name="T74" fmla="*/ 775 w 1209"/>
                                      <a:gd name="T75" fmla="*/ 868 h 1503"/>
                                      <a:gd name="T76" fmla="*/ 793 w 1209"/>
                                      <a:gd name="T77" fmla="*/ 798 h 1503"/>
                                      <a:gd name="T78" fmla="*/ 814 w 1209"/>
                                      <a:gd name="T79" fmla="*/ 720 h 1503"/>
                                      <a:gd name="T80" fmla="*/ 835 w 1209"/>
                                      <a:gd name="T81" fmla="*/ 649 h 1503"/>
                                      <a:gd name="T82" fmla="*/ 853 w 1209"/>
                                      <a:gd name="T83" fmla="*/ 575 h 1503"/>
                                      <a:gd name="T84" fmla="*/ 871 w 1209"/>
                                      <a:gd name="T85" fmla="*/ 498 h 1503"/>
                                      <a:gd name="T86" fmla="*/ 889 w 1209"/>
                                      <a:gd name="T87" fmla="*/ 434 h 1503"/>
                                      <a:gd name="T88" fmla="*/ 914 w 1209"/>
                                      <a:gd name="T89" fmla="*/ 367 h 1503"/>
                                      <a:gd name="T90" fmla="*/ 931 w 1209"/>
                                      <a:gd name="T91" fmla="*/ 307 h 1503"/>
                                      <a:gd name="T92" fmla="*/ 949 w 1209"/>
                                      <a:gd name="T93" fmla="*/ 244 h 1503"/>
                                      <a:gd name="T94" fmla="*/ 967 w 1209"/>
                                      <a:gd name="T95" fmla="*/ 191 h 1503"/>
                                      <a:gd name="T96" fmla="*/ 988 w 1209"/>
                                      <a:gd name="T97" fmla="*/ 148 h 1503"/>
                                      <a:gd name="T98" fmla="*/ 1010 w 1209"/>
                                      <a:gd name="T99" fmla="*/ 102 h 1503"/>
                                      <a:gd name="T100" fmla="*/ 1031 w 1209"/>
                                      <a:gd name="T101" fmla="*/ 64 h 1503"/>
                                      <a:gd name="T102" fmla="*/ 1056 w 1209"/>
                                      <a:gd name="T103" fmla="*/ 32 h 1503"/>
                                      <a:gd name="T104" fmla="*/ 1084 w 1209"/>
                                      <a:gd name="T105" fmla="*/ 7 h 1503"/>
                                      <a:gd name="T106" fmla="*/ 1113 w 1209"/>
                                      <a:gd name="T107" fmla="*/ 0 h 1503"/>
                                      <a:gd name="T108" fmla="*/ 1141 w 1209"/>
                                      <a:gd name="T109" fmla="*/ 11 h 1503"/>
                                      <a:gd name="T110" fmla="*/ 1166 w 1209"/>
                                      <a:gd name="T111" fmla="*/ 32 h 1503"/>
                                      <a:gd name="T112" fmla="*/ 1187 w 1209"/>
                                      <a:gd name="T113" fmla="*/ 60 h 1503"/>
                                      <a:gd name="T114" fmla="*/ 1205 w 1209"/>
                                      <a:gd name="T115" fmla="*/ 95 h 15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9"/>
                                      <a:gd name="T175" fmla="*/ 0 h 1503"/>
                                      <a:gd name="T176" fmla="*/ 1209 w 1209"/>
                                      <a:gd name="T177" fmla="*/ 1503 h 15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9" h="1503">
                                        <a:moveTo>
                                          <a:pt x="0" y="102"/>
                                        </a:moveTo>
                                        <a:lnTo>
                                          <a:pt x="3" y="106"/>
                                        </a:lnTo>
                                        <a:lnTo>
                                          <a:pt x="3" y="113"/>
                                        </a:lnTo>
                                        <a:lnTo>
                                          <a:pt x="3" y="117"/>
                                        </a:lnTo>
                                        <a:lnTo>
                                          <a:pt x="7" y="120"/>
                                        </a:lnTo>
                                        <a:lnTo>
                                          <a:pt x="11" y="124"/>
                                        </a:lnTo>
                                        <a:lnTo>
                                          <a:pt x="11" y="131"/>
                                        </a:lnTo>
                                        <a:lnTo>
                                          <a:pt x="14" y="134"/>
                                        </a:lnTo>
                                        <a:lnTo>
                                          <a:pt x="18" y="138"/>
                                        </a:lnTo>
                                        <a:lnTo>
                                          <a:pt x="18" y="141"/>
                                        </a:lnTo>
                                        <a:lnTo>
                                          <a:pt x="21" y="148"/>
                                        </a:lnTo>
                                        <a:lnTo>
                                          <a:pt x="21" y="152"/>
                                        </a:lnTo>
                                        <a:lnTo>
                                          <a:pt x="25" y="155"/>
                                        </a:lnTo>
                                        <a:lnTo>
                                          <a:pt x="28" y="159"/>
                                        </a:lnTo>
                                        <a:lnTo>
                                          <a:pt x="28" y="166"/>
                                        </a:lnTo>
                                        <a:lnTo>
                                          <a:pt x="28" y="170"/>
                                        </a:lnTo>
                                        <a:lnTo>
                                          <a:pt x="32" y="173"/>
                                        </a:lnTo>
                                        <a:lnTo>
                                          <a:pt x="32" y="177"/>
                                        </a:lnTo>
                                        <a:lnTo>
                                          <a:pt x="35" y="187"/>
                                        </a:lnTo>
                                        <a:lnTo>
                                          <a:pt x="35" y="191"/>
                                        </a:lnTo>
                                        <a:lnTo>
                                          <a:pt x="39" y="194"/>
                                        </a:lnTo>
                                        <a:lnTo>
                                          <a:pt x="43" y="201"/>
                                        </a:lnTo>
                                        <a:lnTo>
                                          <a:pt x="43" y="205"/>
                                        </a:lnTo>
                                        <a:lnTo>
                                          <a:pt x="46" y="208"/>
                                        </a:lnTo>
                                        <a:lnTo>
                                          <a:pt x="46" y="219"/>
                                        </a:lnTo>
                                        <a:lnTo>
                                          <a:pt x="50" y="222"/>
                                        </a:lnTo>
                                        <a:lnTo>
                                          <a:pt x="53" y="226"/>
                                        </a:lnTo>
                                        <a:lnTo>
                                          <a:pt x="53" y="230"/>
                                        </a:lnTo>
                                        <a:lnTo>
                                          <a:pt x="53" y="237"/>
                                        </a:lnTo>
                                        <a:lnTo>
                                          <a:pt x="57" y="244"/>
                                        </a:lnTo>
                                        <a:lnTo>
                                          <a:pt x="57" y="247"/>
                                        </a:lnTo>
                                        <a:lnTo>
                                          <a:pt x="60" y="254"/>
                                        </a:lnTo>
                                        <a:lnTo>
                                          <a:pt x="60" y="258"/>
                                        </a:lnTo>
                                        <a:lnTo>
                                          <a:pt x="64" y="265"/>
                                        </a:lnTo>
                                        <a:lnTo>
                                          <a:pt x="67" y="272"/>
                                        </a:lnTo>
                                        <a:lnTo>
                                          <a:pt x="67" y="275"/>
                                        </a:lnTo>
                                        <a:lnTo>
                                          <a:pt x="71" y="282"/>
                                        </a:lnTo>
                                        <a:lnTo>
                                          <a:pt x="75" y="289"/>
                                        </a:lnTo>
                                        <a:lnTo>
                                          <a:pt x="75" y="293"/>
                                        </a:lnTo>
                                        <a:lnTo>
                                          <a:pt x="78" y="300"/>
                                        </a:lnTo>
                                        <a:lnTo>
                                          <a:pt x="78" y="307"/>
                                        </a:lnTo>
                                        <a:lnTo>
                                          <a:pt x="78" y="311"/>
                                        </a:lnTo>
                                        <a:lnTo>
                                          <a:pt x="82" y="318"/>
                                        </a:lnTo>
                                        <a:lnTo>
                                          <a:pt x="82" y="321"/>
                                        </a:lnTo>
                                        <a:lnTo>
                                          <a:pt x="85" y="332"/>
                                        </a:lnTo>
                                        <a:lnTo>
                                          <a:pt x="85" y="335"/>
                                        </a:lnTo>
                                        <a:lnTo>
                                          <a:pt x="89" y="339"/>
                                        </a:lnTo>
                                        <a:lnTo>
                                          <a:pt x="92" y="349"/>
                                        </a:lnTo>
                                        <a:lnTo>
                                          <a:pt x="92" y="353"/>
                                        </a:lnTo>
                                        <a:lnTo>
                                          <a:pt x="96" y="364"/>
                                        </a:lnTo>
                                        <a:lnTo>
                                          <a:pt x="99" y="367"/>
                                        </a:lnTo>
                                        <a:lnTo>
                                          <a:pt x="99" y="374"/>
                                        </a:lnTo>
                                        <a:lnTo>
                                          <a:pt x="103" y="381"/>
                                        </a:lnTo>
                                        <a:lnTo>
                                          <a:pt x="103" y="388"/>
                                        </a:lnTo>
                                        <a:lnTo>
                                          <a:pt x="103" y="392"/>
                                        </a:lnTo>
                                        <a:lnTo>
                                          <a:pt x="107" y="402"/>
                                        </a:lnTo>
                                        <a:lnTo>
                                          <a:pt x="107" y="406"/>
                                        </a:lnTo>
                                        <a:lnTo>
                                          <a:pt x="110" y="416"/>
                                        </a:lnTo>
                                        <a:lnTo>
                                          <a:pt x="110" y="420"/>
                                        </a:lnTo>
                                        <a:lnTo>
                                          <a:pt x="114" y="427"/>
                                        </a:lnTo>
                                        <a:lnTo>
                                          <a:pt x="117" y="434"/>
                                        </a:lnTo>
                                        <a:lnTo>
                                          <a:pt x="117" y="441"/>
                                        </a:lnTo>
                                        <a:lnTo>
                                          <a:pt x="121" y="445"/>
                                        </a:lnTo>
                                        <a:lnTo>
                                          <a:pt x="124" y="455"/>
                                        </a:lnTo>
                                        <a:lnTo>
                                          <a:pt x="124" y="462"/>
                                        </a:lnTo>
                                        <a:lnTo>
                                          <a:pt x="128" y="469"/>
                                        </a:lnTo>
                                        <a:lnTo>
                                          <a:pt x="128" y="476"/>
                                        </a:lnTo>
                                        <a:lnTo>
                                          <a:pt x="128" y="480"/>
                                        </a:lnTo>
                                        <a:lnTo>
                                          <a:pt x="131" y="491"/>
                                        </a:lnTo>
                                        <a:lnTo>
                                          <a:pt x="131" y="494"/>
                                        </a:lnTo>
                                        <a:lnTo>
                                          <a:pt x="135" y="505"/>
                                        </a:lnTo>
                                        <a:lnTo>
                                          <a:pt x="139" y="512"/>
                                        </a:lnTo>
                                        <a:lnTo>
                                          <a:pt x="139" y="515"/>
                                        </a:lnTo>
                                        <a:lnTo>
                                          <a:pt x="142" y="526"/>
                                        </a:lnTo>
                                        <a:lnTo>
                                          <a:pt x="142" y="533"/>
                                        </a:lnTo>
                                        <a:lnTo>
                                          <a:pt x="146" y="540"/>
                                        </a:lnTo>
                                        <a:lnTo>
                                          <a:pt x="149" y="547"/>
                                        </a:lnTo>
                                        <a:lnTo>
                                          <a:pt x="149" y="551"/>
                                        </a:lnTo>
                                        <a:lnTo>
                                          <a:pt x="153" y="561"/>
                                        </a:lnTo>
                                        <a:lnTo>
                                          <a:pt x="153" y="568"/>
                                        </a:lnTo>
                                        <a:lnTo>
                                          <a:pt x="153" y="575"/>
                                        </a:lnTo>
                                        <a:lnTo>
                                          <a:pt x="156" y="582"/>
                                        </a:lnTo>
                                        <a:lnTo>
                                          <a:pt x="156" y="593"/>
                                        </a:lnTo>
                                        <a:lnTo>
                                          <a:pt x="160" y="596"/>
                                        </a:lnTo>
                                        <a:lnTo>
                                          <a:pt x="163" y="603"/>
                                        </a:lnTo>
                                        <a:lnTo>
                                          <a:pt x="163" y="614"/>
                                        </a:lnTo>
                                        <a:lnTo>
                                          <a:pt x="167" y="618"/>
                                        </a:lnTo>
                                        <a:lnTo>
                                          <a:pt x="167" y="628"/>
                                        </a:lnTo>
                                        <a:lnTo>
                                          <a:pt x="171" y="635"/>
                                        </a:lnTo>
                                        <a:lnTo>
                                          <a:pt x="174" y="639"/>
                                        </a:lnTo>
                                        <a:lnTo>
                                          <a:pt x="174" y="649"/>
                                        </a:lnTo>
                                        <a:lnTo>
                                          <a:pt x="178" y="656"/>
                                        </a:lnTo>
                                        <a:lnTo>
                                          <a:pt x="178" y="667"/>
                                        </a:lnTo>
                                        <a:lnTo>
                                          <a:pt x="178" y="671"/>
                                        </a:lnTo>
                                        <a:lnTo>
                                          <a:pt x="181" y="678"/>
                                        </a:lnTo>
                                        <a:lnTo>
                                          <a:pt x="181" y="688"/>
                                        </a:lnTo>
                                        <a:lnTo>
                                          <a:pt x="185" y="692"/>
                                        </a:lnTo>
                                        <a:lnTo>
                                          <a:pt x="188" y="702"/>
                                        </a:lnTo>
                                        <a:lnTo>
                                          <a:pt x="188" y="709"/>
                                        </a:lnTo>
                                        <a:lnTo>
                                          <a:pt x="192" y="713"/>
                                        </a:lnTo>
                                        <a:lnTo>
                                          <a:pt x="192" y="723"/>
                                        </a:lnTo>
                                        <a:lnTo>
                                          <a:pt x="195" y="731"/>
                                        </a:lnTo>
                                        <a:lnTo>
                                          <a:pt x="199" y="741"/>
                                        </a:lnTo>
                                        <a:lnTo>
                                          <a:pt x="199" y="745"/>
                                        </a:lnTo>
                                        <a:lnTo>
                                          <a:pt x="203" y="755"/>
                                        </a:lnTo>
                                        <a:lnTo>
                                          <a:pt x="203" y="762"/>
                                        </a:lnTo>
                                        <a:lnTo>
                                          <a:pt x="203" y="766"/>
                                        </a:lnTo>
                                        <a:lnTo>
                                          <a:pt x="206" y="776"/>
                                        </a:lnTo>
                                        <a:lnTo>
                                          <a:pt x="206" y="783"/>
                                        </a:lnTo>
                                        <a:lnTo>
                                          <a:pt x="210" y="790"/>
                                        </a:lnTo>
                                        <a:lnTo>
                                          <a:pt x="213" y="798"/>
                                        </a:lnTo>
                                        <a:lnTo>
                                          <a:pt x="213" y="808"/>
                                        </a:lnTo>
                                        <a:lnTo>
                                          <a:pt x="217" y="815"/>
                                        </a:lnTo>
                                        <a:lnTo>
                                          <a:pt x="220" y="819"/>
                                        </a:lnTo>
                                        <a:lnTo>
                                          <a:pt x="220" y="829"/>
                                        </a:lnTo>
                                        <a:lnTo>
                                          <a:pt x="224" y="836"/>
                                        </a:lnTo>
                                        <a:lnTo>
                                          <a:pt x="224" y="843"/>
                                        </a:lnTo>
                                        <a:lnTo>
                                          <a:pt x="227" y="850"/>
                                        </a:lnTo>
                                        <a:lnTo>
                                          <a:pt x="231" y="861"/>
                                        </a:lnTo>
                                        <a:lnTo>
                                          <a:pt x="231" y="865"/>
                                        </a:lnTo>
                                        <a:lnTo>
                                          <a:pt x="231" y="872"/>
                                        </a:lnTo>
                                        <a:lnTo>
                                          <a:pt x="231" y="882"/>
                                        </a:lnTo>
                                        <a:lnTo>
                                          <a:pt x="235" y="886"/>
                                        </a:lnTo>
                                        <a:lnTo>
                                          <a:pt x="238" y="896"/>
                                        </a:lnTo>
                                        <a:lnTo>
                                          <a:pt x="238" y="903"/>
                                        </a:lnTo>
                                        <a:lnTo>
                                          <a:pt x="242" y="914"/>
                                        </a:lnTo>
                                        <a:lnTo>
                                          <a:pt x="245" y="918"/>
                                        </a:lnTo>
                                        <a:lnTo>
                                          <a:pt x="245" y="925"/>
                                        </a:lnTo>
                                        <a:lnTo>
                                          <a:pt x="249" y="932"/>
                                        </a:lnTo>
                                        <a:lnTo>
                                          <a:pt x="249" y="939"/>
                                        </a:lnTo>
                                        <a:lnTo>
                                          <a:pt x="252" y="949"/>
                                        </a:lnTo>
                                        <a:lnTo>
                                          <a:pt x="256" y="953"/>
                                        </a:lnTo>
                                        <a:lnTo>
                                          <a:pt x="256" y="960"/>
                                        </a:lnTo>
                                        <a:lnTo>
                                          <a:pt x="256" y="970"/>
                                        </a:lnTo>
                                        <a:lnTo>
                                          <a:pt x="259" y="974"/>
                                        </a:lnTo>
                                        <a:lnTo>
                                          <a:pt x="259" y="985"/>
                                        </a:lnTo>
                                        <a:lnTo>
                                          <a:pt x="263" y="992"/>
                                        </a:lnTo>
                                        <a:lnTo>
                                          <a:pt x="263" y="995"/>
                                        </a:lnTo>
                                        <a:lnTo>
                                          <a:pt x="267" y="1006"/>
                                        </a:lnTo>
                                        <a:lnTo>
                                          <a:pt x="270" y="1009"/>
                                        </a:lnTo>
                                        <a:lnTo>
                                          <a:pt x="270" y="1020"/>
                                        </a:lnTo>
                                        <a:lnTo>
                                          <a:pt x="274" y="1027"/>
                                        </a:lnTo>
                                        <a:lnTo>
                                          <a:pt x="274" y="1030"/>
                                        </a:lnTo>
                                        <a:lnTo>
                                          <a:pt x="277" y="1041"/>
                                        </a:lnTo>
                                        <a:lnTo>
                                          <a:pt x="281" y="1045"/>
                                        </a:lnTo>
                                        <a:lnTo>
                                          <a:pt x="281" y="1052"/>
                                        </a:lnTo>
                                        <a:lnTo>
                                          <a:pt x="281" y="1059"/>
                                        </a:lnTo>
                                        <a:lnTo>
                                          <a:pt x="284" y="1066"/>
                                        </a:lnTo>
                                        <a:lnTo>
                                          <a:pt x="284" y="1076"/>
                                        </a:lnTo>
                                        <a:lnTo>
                                          <a:pt x="288" y="1080"/>
                                        </a:lnTo>
                                        <a:lnTo>
                                          <a:pt x="288" y="1087"/>
                                        </a:lnTo>
                                        <a:lnTo>
                                          <a:pt x="291" y="1094"/>
                                        </a:lnTo>
                                        <a:lnTo>
                                          <a:pt x="295" y="1101"/>
                                        </a:lnTo>
                                        <a:lnTo>
                                          <a:pt x="295" y="1104"/>
                                        </a:lnTo>
                                        <a:lnTo>
                                          <a:pt x="299" y="1115"/>
                                        </a:lnTo>
                                        <a:lnTo>
                                          <a:pt x="299" y="1119"/>
                                        </a:lnTo>
                                        <a:lnTo>
                                          <a:pt x="302" y="1129"/>
                                        </a:lnTo>
                                        <a:lnTo>
                                          <a:pt x="306" y="1133"/>
                                        </a:lnTo>
                                        <a:lnTo>
                                          <a:pt x="306" y="1140"/>
                                        </a:lnTo>
                                        <a:lnTo>
                                          <a:pt x="306" y="1147"/>
                                        </a:lnTo>
                                        <a:lnTo>
                                          <a:pt x="309" y="1150"/>
                                        </a:lnTo>
                                        <a:lnTo>
                                          <a:pt x="309" y="1157"/>
                                        </a:lnTo>
                                        <a:lnTo>
                                          <a:pt x="313" y="1164"/>
                                        </a:lnTo>
                                        <a:lnTo>
                                          <a:pt x="313" y="1172"/>
                                        </a:lnTo>
                                        <a:lnTo>
                                          <a:pt x="316" y="1175"/>
                                        </a:lnTo>
                                        <a:lnTo>
                                          <a:pt x="320" y="1186"/>
                                        </a:lnTo>
                                        <a:lnTo>
                                          <a:pt x="320" y="1189"/>
                                        </a:lnTo>
                                        <a:lnTo>
                                          <a:pt x="323" y="1193"/>
                                        </a:lnTo>
                                        <a:lnTo>
                                          <a:pt x="327" y="1203"/>
                                        </a:lnTo>
                                        <a:lnTo>
                                          <a:pt x="327" y="1207"/>
                                        </a:lnTo>
                                        <a:lnTo>
                                          <a:pt x="331" y="1210"/>
                                        </a:lnTo>
                                        <a:lnTo>
                                          <a:pt x="331" y="1221"/>
                                        </a:lnTo>
                                        <a:lnTo>
                                          <a:pt x="331" y="1224"/>
                                        </a:lnTo>
                                        <a:lnTo>
                                          <a:pt x="334" y="1228"/>
                                        </a:lnTo>
                                        <a:lnTo>
                                          <a:pt x="334" y="1239"/>
                                        </a:lnTo>
                                        <a:lnTo>
                                          <a:pt x="338" y="1242"/>
                                        </a:lnTo>
                                        <a:lnTo>
                                          <a:pt x="338" y="1246"/>
                                        </a:lnTo>
                                        <a:lnTo>
                                          <a:pt x="341" y="1256"/>
                                        </a:lnTo>
                                        <a:lnTo>
                                          <a:pt x="345" y="1260"/>
                                        </a:lnTo>
                                        <a:lnTo>
                                          <a:pt x="345" y="1263"/>
                                        </a:lnTo>
                                        <a:lnTo>
                                          <a:pt x="348" y="1270"/>
                                        </a:lnTo>
                                        <a:lnTo>
                                          <a:pt x="352" y="1277"/>
                                        </a:lnTo>
                                        <a:lnTo>
                                          <a:pt x="352" y="1281"/>
                                        </a:lnTo>
                                        <a:lnTo>
                                          <a:pt x="355" y="1288"/>
                                        </a:lnTo>
                                        <a:lnTo>
                                          <a:pt x="355" y="1291"/>
                                        </a:lnTo>
                                        <a:lnTo>
                                          <a:pt x="355" y="1295"/>
                                        </a:lnTo>
                                        <a:lnTo>
                                          <a:pt x="359" y="1299"/>
                                        </a:lnTo>
                                        <a:lnTo>
                                          <a:pt x="359" y="1309"/>
                                        </a:lnTo>
                                        <a:lnTo>
                                          <a:pt x="363" y="1313"/>
                                        </a:lnTo>
                                        <a:lnTo>
                                          <a:pt x="366" y="1316"/>
                                        </a:lnTo>
                                        <a:lnTo>
                                          <a:pt x="366" y="1323"/>
                                        </a:lnTo>
                                        <a:lnTo>
                                          <a:pt x="370" y="1327"/>
                                        </a:lnTo>
                                        <a:lnTo>
                                          <a:pt x="370" y="1330"/>
                                        </a:lnTo>
                                        <a:lnTo>
                                          <a:pt x="373" y="1334"/>
                                        </a:lnTo>
                                        <a:lnTo>
                                          <a:pt x="377" y="1341"/>
                                        </a:lnTo>
                                        <a:lnTo>
                                          <a:pt x="377" y="1344"/>
                                        </a:lnTo>
                                        <a:lnTo>
                                          <a:pt x="380" y="1348"/>
                                        </a:lnTo>
                                        <a:lnTo>
                                          <a:pt x="380" y="1351"/>
                                        </a:lnTo>
                                        <a:lnTo>
                                          <a:pt x="380" y="1359"/>
                                        </a:lnTo>
                                        <a:lnTo>
                                          <a:pt x="384" y="1362"/>
                                        </a:lnTo>
                                        <a:lnTo>
                                          <a:pt x="384" y="1366"/>
                                        </a:lnTo>
                                        <a:lnTo>
                                          <a:pt x="387" y="1369"/>
                                        </a:lnTo>
                                        <a:lnTo>
                                          <a:pt x="391" y="1376"/>
                                        </a:lnTo>
                                        <a:lnTo>
                                          <a:pt x="391" y="1380"/>
                                        </a:lnTo>
                                        <a:lnTo>
                                          <a:pt x="395" y="1383"/>
                                        </a:lnTo>
                                        <a:lnTo>
                                          <a:pt x="395" y="1387"/>
                                        </a:lnTo>
                                        <a:lnTo>
                                          <a:pt x="398" y="1390"/>
                                        </a:lnTo>
                                        <a:lnTo>
                                          <a:pt x="402" y="1397"/>
                                        </a:lnTo>
                                        <a:lnTo>
                                          <a:pt x="402" y="1401"/>
                                        </a:lnTo>
                                        <a:lnTo>
                                          <a:pt x="405" y="1404"/>
                                        </a:lnTo>
                                        <a:lnTo>
                                          <a:pt x="405" y="1408"/>
                                        </a:lnTo>
                                        <a:lnTo>
                                          <a:pt x="409" y="1415"/>
                                        </a:lnTo>
                                        <a:lnTo>
                                          <a:pt x="409" y="1419"/>
                                        </a:lnTo>
                                        <a:lnTo>
                                          <a:pt x="412" y="1422"/>
                                        </a:lnTo>
                                        <a:lnTo>
                                          <a:pt x="416" y="1422"/>
                                        </a:lnTo>
                                        <a:lnTo>
                                          <a:pt x="416" y="1426"/>
                                        </a:lnTo>
                                        <a:lnTo>
                                          <a:pt x="419" y="1433"/>
                                        </a:lnTo>
                                        <a:lnTo>
                                          <a:pt x="419" y="1436"/>
                                        </a:lnTo>
                                        <a:lnTo>
                                          <a:pt x="423" y="1436"/>
                                        </a:lnTo>
                                        <a:lnTo>
                                          <a:pt x="426" y="1440"/>
                                        </a:lnTo>
                                        <a:lnTo>
                                          <a:pt x="426" y="1443"/>
                                        </a:lnTo>
                                        <a:lnTo>
                                          <a:pt x="430" y="1443"/>
                                        </a:lnTo>
                                        <a:lnTo>
                                          <a:pt x="430" y="1450"/>
                                        </a:lnTo>
                                        <a:lnTo>
                                          <a:pt x="430" y="1454"/>
                                        </a:lnTo>
                                        <a:lnTo>
                                          <a:pt x="434" y="1454"/>
                                        </a:lnTo>
                                        <a:lnTo>
                                          <a:pt x="434" y="1457"/>
                                        </a:lnTo>
                                        <a:lnTo>
                                          <a:pt x="437" y="1457"/>
                                        </a:lnTo>
                                        <a:lnTo>
                                          <a:pt x="441" y="1461"/>
                                        </a:lnTo>
                                        <a:lnTo>
                                          <a:pt x="444" y="1468"/>
                                        </a:lnTo>
                                        <a:lnTo>
                                          <a:pt x="448" y="1468"/>
                                        </a:lnTo>
                                        <a:lnTo>
                                          <a:pt x="448" y="1471"/>
                                        </a:lnTo>
                                        <a:lnTo>
                                          <a:pt x="451" y="1471"/>
                                        </a:lnTo>
                                        <a:lnTo>
                                          <a:pt x="451" y="1475"/>
                                        </a:lnTo>
                                        <a:lnTo>
                                          <a:pt x="455" y="1475"/>
                                        </a:lnTo>
                                        <a:lnTo>
                                          <a:pt x="458" y="1478"/>
                                        </a:lnTo>
                                        <a:lnTo>
                                          <a:pt x="458" y="1486"/>
                                        </a:lnTo>
                                        <a:lnTo>
                                          <a:pt x="462" y="1486"/>
                                        </a:lnTo>
                                        <a:lnTo>
                                          <a:pt x="466" y="1489"/>
                                        </a:lnTo>
                                        <a:lnTo>
                                          <a:pt x="469" y="1489"/>
                                        </a:lnTo>
                                        <a:lnTo>
                                          <a:pt x="473" y="1493"/>
                                        </a:lnTo>
                                        <a:lnTo>
                                          <a:pt x="476" y="1493"/>
                                        </a:lnTo>
                                        <a:lnTo>
                                          <a:pt x="480" y="1496"/>
                                        </a:lnTo>
                                        <a:lnTo>
                                          <a:pt x="483" y="1496"/>
                                        </a:lnTo>
                                        <a:lnTo>
                                          <a:pt x="487" y="1496"/>
                                        </a:lnTo>
                                        <a:lnTo>
                                          <a:pt x="490" y="1503"/>
                                        </a:lnTo>
                                        <a:lnTo>
                                          <a:pt x="494" y="1503"/>
                                        </a:lnTo>
                                        <a:lnTo>
                                          <a:pt x="498" y="1503"/>
                                        </a:lnTo>
                                        <a:lnTo>
                                          <a:pt x="501" y="1503"/>
                                        </a:lnTo>
                                        <a:lnTo>
                                          <a:pt x="505" y="1503"/>
                                        </a:lnTo>
                                        <a:lnTo>
                                          <a:pt x="508" y="1503"/>
                                        </a:lnTo>
                                        <a:lnTo>
                                          <a:pt x="512" y="1503"/>
                                        </a:lnTo>
                                        <a:lnTo>
                                          <a:pt x="515" y="1503"/>
                                        </a:lnTo>
                                        <a:lnTo>
                                          <a:pt x="519" y="1496"/>
                                        </a:lnTo>
                                        <a:lnTo>
                                          <a:pt x="522" y="1496"/>
                                        </a:lnTo>
                                        <a:lnTo>
                                          <a:pt x="526" y="1496"/>
                                        </a:lnTo>
                                        <a:lnTo>
                                          <a:pt x="530" y="1496"/>
                                        </a:lnTo>
                                        <a:lnTo>
                                          <a:pt x="533" y="1493"/>
                                        </a:lnTo>
                                        <a:lnTo>
                                          <a:pt x="537" y="1489"/>
                                        </a:lnTo>
                                        <a:lnTo>
                                          <a:pt x="540" y="1489"/>
                                        </a:lnTo>
                                        <a:lnTo>
                                          <a:pt x="544" y="1486"/>
                                        </a:lnTo>
                                        <a:lnTo>
                                          <a:pt x="547" y="1486"/>
                                        </a:lnTo>
                                        <a:lnTo>
                                          <a:pt x="547" y="1478"/>
                                        </a:lnTo>
                                        <a:lnTo>
                                          <a:pt x="551" y="1478"/>
                                        </a:lnTo>
                                        <a:lnTo>
                                          <a:pt x="554" y="1478"/>
                                        </a:lnTo>
                                        <a:lnTo>
                                          <a:pt x="554" y="1475"/>
                                        </a:lnTo>
                                        <a:lnTo>
                                          <a:pt x="558" y="1475"/>
                                        </a:lnTo>
                                        <a:lnTo>
                                          <a:pt x="558" y="1471"/>
                                        </a:lnTo>
                                        <a:lnTo>
                                          <a:pt x="562" y="1468"/>
                                        </a:lnTo>
                                        <a:lnTo>
                                          <a:pt x="565" y="1461"/>
                                        </a:lnTo>
                                        <a:lnTo>
                                          <a:pt x="569" y="1457"/>
                                        </a:lnTo>
                                        <a:lnTo>
                                          <a:pt x="572" y="1457"/>
                                        </a:lnTo>
                                        <a:lnTo>
                                          <a:pt x="572" y="1454"/>
                                        </a:lnTo>
                                        <a:lnTo>
                                          <a:pt x="576" y="1450"/>
                                        </a:lnTo>
                                        <a:lnTo>
                                          <a:pt x="579" y="1450"/>
                                        </a:lnTo>
                                        <a:lnTo>
                                          <a:pt x="579" y="1443"/>
                                        </a:lnTo>
                                        <a:lnTo>
                                          <a:pt x="583" y="1440"/>
                                        </a:lnTo>
                                        <a:lnTo>
                                          <a:pt x="583" y="1436"/>
                                        </a:lnTo>
                                        <a:lnTo>
                                          <a:pt x="586" y="1433"/>
                                        </a:lnTo>
                                        <a:lnTo>
                                          <a:pt x="590" y="1426"/>
                                        </a:lnTo>
                                        <a:lnTo>
                                          <a:pt x="594" y="1422"/>
                                        </a:lnTo>
                                        <a:lnTo>
                                          <a:pt x="594" y="1419"/>
                                        </a:lnTo>
                                        <a:lnTo>
                                          <a:pt x="597" y="1419"/>
                                        </a:lnTo>
                                        <a:lnTo>
                                          <a:pt x="597" y="1415"/>
                                        </a:lnTo>
                                        <a:lnTo>
                                          <a:pt x="601" y="1408"/>
                                        </a:lnTo>
                                        <a:lnTo>
                                          <a:pt x="604" y="1404"/>
                                        </a:lnTo>
                                        <a:lnTo>
                                          <a:pt x="604" y="1401"/>
                                        </a:lnTo>
                                        <a:lnTo>
                                          <a:pt x="608" y="1397"/>
                                        </a:lnTo>
                                        <a:lnTo>
                                          <a:pt x="608" y="1390"/>
                                        </a:lnTo>
                                        <a:lnTo>
                                          <a:pt x="611" y="1387"/>
                                        </a:lnTo>
                                        <a:lnTo>
                                          <a:pt x="611" y="1383"/>
                                        </a:lnTo>
                                        <a:lnTo>
                                          <a:pt x="615" y="1380"/>
                                        </a:lnTo>
                                        <a:lnTo>
                                          <a:pt x="618" y="1376"/>
                                        </a:lnTo>
                                        <a:lnTo>
                                          <a:pt x="618" y="1369"/>
                                        </a:lnTo>
                                        <a:lnTo>
                                          <a:pt x="622" y="1366"/>
                                        </a:lnTo>
                                        <a:lnTo>
                                          <a:pt x="622" y="1362"/>
                                        </a:lnTo>
                                        <a:lnTo>
                                          <a:pt x="626" y="1359"/>
                                        </a:lnTo>
                                        <a:lnTo>
                                          <a:pt x="629" y="1351"/>
                                        </a:lnTo>
                                        <a:lnTo>
                                          <a:pt x="629" y="1348"/>
                                        </a:lnTo>
                                        <a:lnTo>
                                          <a:pt x="633" y="1344"/>
                                        </a:lnTo>
                                        <a:lnTo>
                                          <a:pt x="633" y="1341"/>
                                        </a:lnTo>
                                        <a:lnTo>
                                          <a:pt x="633" y="1334"/>
                                        </a:lnTo>
                                        <a:lnTo>
                                          <a:pt x="636" y="1330"/>
                                        </a:lnTo>
                                        <a:lnTo>
                                          <a:pt x="636" y="1327"/>
                                        </a:lnTo>
                                        <a:lnTo>
                                          <a:pt x="640" y="1323"/>
                                        </a:lnTo>
                                        <a:lnTo>
                                          <a:pt x="643" y="1313"/>
                                        </a:lnTo>
                                        <a:lnTo>
                                          <a:pt x="643" y="1309"/>
                                        </a:lnTo>
                                        <a:lnTo>
                                          <a:pt x="647" y="1306"/>
                                        </a:lnTo>
                                        <a:lnTo>
                                          <a:pt x="647" y="1299"/>
                                        </a:lnTo>
                                        <a:lnTo>
                                          <a:pt x="650" y="1295"/>
                                        </a:lnTo>
                                        <a:lnTo>
                                          <a:pt x="654" y="1291"/>
                                        </a:lnTo>
                                        <a:lnTo>
                                          <a:pt x="654" y="1281"/>
                                        </a:lnTo>
                                        <a:lnTo>
                                          <a:pt x="658" y="1277"/>
                                        </a:lnTo>
                                        <a:lnTo>
                                          <a:pt x="658" y="1274"/>
                                        </a:lnTo>
                                        <a:lnTo>
                                          <a:pt x="658" y="1270"/>
                                        </a:lnTo>
                                        <a:lnTo>
                                          <a:pt x="661" y="1263"/>
                                        </a:lnTo>
                                        <a:lnTo>
                                          <a:pt x="661" y="1256"/>
                                        </a:lnTo>
                                        <a:lnTo>
                                          <a:pt x="665" y="1253"/>
                                        </a:lnTo>
                                        <a:lnTo>
                                          <a:pt x="668" y="1246"/>
                                        </a:lnTo>
                                        <a:lnTo>
                                          <a:pt x="668" y="1239"/>
                                        </a:lnTo>
                                        <a:lnTo>
                                          <a:pt x="672" y="1235"/>
                                        </a:lnTo>
                                        <a:lnTo>
                                          <a:pt x="675" y="1228"/>
                                        </a:lnTo>
                                        <a:lnTo>
                                          <a:pt x="675" y="1224"/>
                                        </a:lnTo>
                                        <a:lnTo>
                                          <a:pt x="679" y="1217"/>
                                        </a:lnTo>
                                        <a:lnTo>
                                          <a:pt x="679" y="1210"/>
                                        </a:lnTo>
                                        <a:lnTo>
                                          <a:pt x="682" y="1207"/>
                                        </a:lnTo>
                                        <a:lnTo>
                                          <a:pt x="686" y="1200"/>
                                        </a:lnTo>
                                        <a:lnTo>
                                          <a:pt x="686" y="1193"/>
                                        </a:lnTo>
                                        <a:lnTo>
                                          <a:pt x="686" y="1186"/>
                                        </a:lnTo>
                                        <a:lnTo>
                                          <a:pt x="686" y="1182"/>
                                        </a:lnTo>
                                        <a:lnTo>
                                          <a:pt x="690" y="1175"/>
                                        </a:lnTo>
                                        <a:lnTo>
                                          <a:pt x="693" y="1168"/>
                                        </a:lnTo>
                                        <a:lnTo>
                                          <a:pt x="693" y="1164"/>
                                        </a:lnTo>
                                        <a:lnTo>
                                          <a:pt x="697" y="1154"/>
                                        </a:lnTo>
                                        <a:lnTo>
                                          <a:pt x="700" y="1150"/>
                                        </a:lnTo>
                                        <a:lnTo>
                                          <a:pt x="700" y="1140"/>
                                        </a:lnTo>
                                        <a:lnTo>
                                          <a:pt x="704" y="1136"/>
                                        </a:lnTo>
                                        <a:lnTo>
                                          <a:pt x="704" y="1133"/>
                                        </a:lnTo>
                                        <a:lnTo>
                                          <a:pt x="707" y="1122"/>
                                        </a:lnTo>
                                        <a:lnTo>
                                          <a:pt x="711" y="1119"/>
                                        </a:lnTo>
                                        <a:lnTo>
                                          <a:pt x="711" y="1112"/>
                                        </a:lnTo>
                                        <a:lnTo>
                                          <a:pt x="711" y="1104"/>
                                        </a:lnTo>
                                        <a:lnTo>
                                          <a:pt x="711" y="1097"/>
                                        </a:lnTo>
                                        <a:lnTo>
                                          <a:pt x="714" y="1094"/>
                                        </a:lnTo>
                                        <a:lnTo>
                                          <a:pt x="718" y="1083"/>
                                        </a:lnTo>
                                        <a:lnTo>
                                          <a:pt x="718" y="1076"/>
                                        </a:lnTo>
                                        <a:lnTo>
                                          <a:pt x="722" y="1069"/>
                                        </a:lnTo>
                                        <a:lnTo>
                                          <a:pt x="725" y="1062"/>
                                        </a:lnTo>
                                        <a:lnTo>
                                          <a:pt x="725" y="1059"/>
                                        </a:lnTo>
                                        <a:lnTo>
                                          <a:pt x="729" y="1048"/>
                                        </a:lnTo>
                                        <a:lnTo>
                                          <a:pt x="729" y="1045"/>
                                        </a:lnTo>
                                        <a:lnTo>
                                          <a:pt x="732" y="1034"/>
                                        </a:lnTo>
                                        <a:lnTo>
                                          <a:pt x="736" y="1030"/>
                                        </a:lnTo>
                                        <a:lnTo>
                                          <a:pt x="736" y="1023"/>
                                        </a:lnTo>
                                        <a:lnTo>
                                          <a:pt x="736" y="1013"/>
                                        </a:lnTo>
                                        <a:lnTo>
                                          <a:pt x="739" y="1009"/>
                                        </a:lnTo>
                                        <a:lnTo>
                                          <a:pt x="739" y="1002"/>
                                        </a:lnTo>
                                        <a:lnTo>
                                          <a:pt x="743" y="995"/>
                                        </a:lnTo>
                                        <a:lnTo>
                                          <a:pt x="743" y="988"/>
                                        </a:lnTo>
                                        <a:lnTo>
                                          <a:pt x="746" y="977"/>
                                        </a:lnTo>
                                        <a:lnTo>
                                          <a:pt x="750" y="974"/>
                                        </a:lnTo>
                                        <a:lnTo>
                                          <a:pt x="750" y="967"/>
                                        </a:lnTo>
                                        <a:lnTo>
                                          <a:pt x="754" y="956"/>
                                        </a:lnTo>
                                        <a:lnTo>
                                          <a:pt x="754" y="953"/>
                                        </a:lnTo>
                                        <a:lnTo>
                                          <a:pt x="757" y="942"/>
                                        </a:lnTo>
                                        <a:lnTo>
                                          <a:pt x="761" y="935"/>
                                        </a:lnTo>
                                        <a:lnTo>
                                          <a:pt x="761" y="932"/>
                                        </a:lnTo>
                                        <a:lnTo>
                                          <a:pt x="761" y="921"/>
                                        </a:lnTo>
                                        <a:lnTo>
                                          <a:pt x="764" y="918"/>
                                        </a:lnTo>
                                        <a:lnTo>
                                          <a:pt x="764" y="907"/>
                                        </a:lnTo>
                                        <a:lnTo>
                                          <a:pt x="768" y="900"/>
                                        </a:lnTo>
                                        <a:lnTo>
                                          <a:pt x="768" y="889"/>
                                        </a:lnTo>
                                        <a:lnTo>
                                          <a:pt x="771" y="886"/>
                                        </a:lnTo>
                                        <a:lnTo>
                                          <a:pt x="775" y="879"/>
                                        </a:lnTo>
                                        <a:lnTo>
                                          <a:pt x="775" y="868"/>
                                        </a:lnTo>
                                        <a:lnTo>
                                          <a:pt x="778" y="865"/>
                                        </a:lnTo>
                                        <a:lnTo>
                                          <a:pt x="782" y="854"/>
                                        </a:lnTo>
                                        <a:lnTo>
                                          <a:pt x="782" y="847"/>
                                        </a:lnTo>
                                        <a:lnTo>
                                          <a:pt x="786" y="843"/>
                                        </a:lnTo>
                                        <a:lnTo>
                                          <a:pt x="786" y="833"/>
                                        </a:lnTo>
                                        <a:lnTo>
                                          <a:pt x="786" y="826"/>
                                        </a:lnTo>
                                        <a:lnTo>
                                          <a:pt x="789" y="819"/>
                                        </a:lnTo>
                                        <a:lnTo>
                                          <a:pt x="789" y="812"/>
                                        </a:lnTo>
                                        <a:lnTo>
                                          <a:pt x="793" y="801"/>
                                        </a:lnTo>
                                        <a:lnTo>
                                          <a:pt x="793" y="798"/>
                                        </a:lnTo>
                                        <a:lnTo>
                                          <a:pt x="796" y="790"/>
                                        </a:lnTo>
                                        <a:lnTo>
                                          <a:pt x="800" y="780"/>
                                        </a:lnTo>
                                        <a:lnTo>
                                          <a:pt x="800" y="773"/>
                                        </a:lnTo>
                                        <a:lnTo>
                                          <a:pt x="803" y="766"/>
                                        </a:lnTo>
                                        <a:lnTo>
                                          <a:pt x="807" y="759"/>
                                        </a:lnTo>
                                        <a:lnTo>
                                          <a:pt x="807" y="748"/>
                                        </a:lnTo>
                                        <a:lnTo>
                                          <a:pt x="810" y="745"/>
                                        </a:lnTo>
                                        <a:lnTo>
                                          <a:pt x="810" y="738"/>
                                        </a:lnTo>
                                        <a:lnTo>
                                          <a:pt x="810" y="727"/>
                                        </a:lnTo>
                                        <a:lnTo>
                                          <a:pt x="814" y="720"/>
                                        </a:lnTo>
                                        <a:lnTo>
                                          <a:pt x="814" y="713"/>
                                        </a:lnTo>
                                        <a:lnTo>
                                          <a:pt x="818" y="706"/>
                                        </a:lnTo>
                                        <a:lnTo>
                                          <a:pt x="821" y="695"/>
                                        </a:lnTo>
                                        <a:lnTo>
                                          <a:pt x="821" y="692"/>
                                        </a:lnTo>
                                        <a:lnTo>
                                          <a:pt x="825" y="685"/>
                                        </a:lnTo>
                                        <a:lnTo>
                                          <a:pt x="825" y="674"/>
                                        </a:lnTo>
                                        <a:lnTo>
                                          <a:pt x="828" y="671"/>
                                        </a:lnTo>
                                        <a:lnTo>
                                          <a:pt x="832" y="663"/>
                                        </a:lnTo>
                                        <a:lnTo>
                                          <a:pt x="832" y="653"/>
                                        </a:lnTo>
                                        <a:lnTo>
                                          <a:pt x="835" y="649"/>
                                        </a:lnTo>
                                        <a:lnTo>
                                          <a:pt x="835" y="639"/>
                                        </a:lnTo>
                                        <a:lnTo>
                                          <a:pt x="835" y="632"/>
                                        </a:lnTo>
                                        <a:lnTo>
                                          <a:pt x="839" y="621"/>
                                        </a:lnTo>
                                        <a:lnTo>
                                          <a:pt x="839" y="618"/>
                                        </a:lnTo>
                                        <a:lnTo>
                                          <a:pt x="842" y="611"/>
                                        </a:lnTo>
                                        <a:lnTo>
                                          <a:pt x="846" y="600"/>
                                        </a:lnTo>
                                        <a:lnTo>
                                          <a:pt x="846" y="596"/>
                                        </a:lnTo>
                                        <a:lnTo>
                                          <a:pt x="850" y="586"/>
                                        </a:lnTo>
                                        <a:lnTo>
                                          <a:pt x="850" y="579"/>
                                        </a:lnTo>
                                        <a:lnTo>
                                          <a:pt x="853" y="575"/>
                                        </a:lnTo>
                                        <a:lnTo>
                                          <a:pt x="857" y="565"/>
                                        </a:lnTo>
                                        <a:lnTo>
                                          <a:pt x="857" y="558"/>
                                        </a:lnTo>
                                        <a:lnTo>
                                          <a:pt x="860" y="551"/>
                                        </a:lnTo>
                                        <a:lnTo>
                                          <a:pt x="860" y="544"/>
                                        </a:lnTo>
                                        <a:lnTo>
                                          <a:pt x="860" y="540"/>
                                        </a:lnTo>
                                        <a:lnTo>
                                          <a:pt x="864" y="529"/>
                                        </a:lnTo>
                                        <a:lnTo>
                                          <a:pt x="864" y="522"/>
                                        </a:lnTo>
                                        <a:lnTo>
                                          <a:pt x="867" y="515"/>
                                        </a:lnTo>
                                        <a:lnTo>
                                          <a:pt x="871" y="508"/>
                                        </a:lnTo>
                                        <a:lnTo>
                                          <a:pt x="871" y="498"/>
                                        </a:lnTo>
                                        <a:lnTo>
                                          <a:pt x="874" y="494"/>
                                        </a:lnTo>
                                        <a:lnTo>
                                          <a:pt x="874" y="487"/>
                                        </a:lnTo>
                                        <a:lnTo>
                                          <a:pt x="878" y="480"/>
                                        </a:lnTo>
                                        <a:lnTo>
                                          <a:pt x="882" y="473"/>
                                        </a:lnTo>
                                        <a:lnTo>
                                          <a:pt x="882" y="462"/>
                                        </a:lnTo>
                                        <a:lnTo>
                                          <a:pt x="885" y="459"/>
                                        </a:lnTo>
                                        <a:lnTo>
                                          <a:pt x="885" y="452"/>
                                        </a:lnTo>
                                        <a:lnTo>
                                          <a:pt x="885" y="445"/>
                                        </a:lnTo>
                                        <a:lnTo>
                                          <a:pt x="889" y="438"/>
                                        </a:lnTo>
                                        <a:lnTo>
                                          <a:pt x="889" y="434"/>
                                        </a:lnTo>
                                        <a:lnTo>
                                          <a:pt x="892" y="424"/>
                                        </a:lnTo>
                                        <a:lnTo>
                                          <a:pt x="896" y="420"/>
                                        </a:lnTo>
                                        <a:lnTo>
                                          <a:pt x="896" y="409"/>
                                        </a:lnTo>
                                        <a:lnTo>
                                          <a:pt x="899" y="406"/>
                                        </a:lnTo>
                                        <a:lnTo>
                                          <a:pt x="899" y="399"/>
                                        </a:lnTo>
                                        <a:lnTo>
                                          <a:pt x="903" y="392"/>
                                        </a:lnTo>
                                        <a:lnTo>
                                          <a:pt x="906" y="385"/>
                                        </a:lnTo>
                                        <a:lnTo>
                                          <a:pt x="906" y="381"/>
                                        </a:lnTo>
                                        <a:lnTo>
                                          <a:pt x="910" y="371"/>
                                        </a:lnTo>
                                        <a:lnTo>
                                          <a:pt x="914" y="367"/>
                                        </a:lnTo>
                                        <a:lnTo>
                                          <a:pt x="914" y="357"/>
                                        </a:lnTo>
                                        <a:lnTo>
                                          <a:pt x="914" y="353"/>
                                        </a:lnTo>
                                        <a:lnTo>
                                          <a:pt x="914" y="346"/>
                                        </a:lnTo>
                                        <a:lnTo>
                                          <a:pt x="917" y="339"/>
                                        </a:lnTo>
                                        <a:lnTo>
                                          <a:pt x="921" y="332"/>
                                        </a:lnTo>
                                        <a:lnTo>
                                          <a:pt x="921" y="328"/>
                                        </a:lnTo>
                                        <a:lnTo>
                                          <a:pt x="924" y="321"/>
                                        </a:lnTo>
                                        <a:lnTo>
                                          <a:pt x="928" y="314"/>
                                        </a:lnTo>
                                        <a:lnTo>
                                          <a:pt x="928" y="311"/>
                                        </a:lnTo>
                                        <a:lnTo>
                                          <a:pt x="931" y="307"/>
                                        </a:lnTo>
                                        <a:lnTo>
                                          <a:pt x="931" y="297"/>
                                        </a:lnTo>
                                        <a:lnTo>
                                          <a:pt x="935" y="293"/>
                                        </a:lnTo>
                                        <a:lnTo>
                                          <a:pt x="938" y="282"/>
                                        </a:lnTo>
                                        <a:lnTo>
                                          <a:pt x="938" y="279"/>
                                        </a:lnTo>
                                        <a:lnTo>
                                          <a:pt x="938" y="275"/>
                                        </a:lnTo>
                                        <a:lnTo>
                                          <a:pt x="938" y="272"/>
                                        </a:lnTo>
                                        <a:lnTo>
                                          <a:pt x="942" y="261"/>
                                        </a:lnTo>
                                        <a:lnTo>
                                          <a:pt x="946" y="258"/>
                                        </a:lnTo>
                                        <a:lnTo>
                                          <a:pt x="946" y="254"/>
                                        </a:lnTo>
                                        <a:lnTo>
                                          <a:pt x="949" y="244"/>
                                        </a:lnTo>
                                        <a:lnTo>
                                          <a:pt x="953" y="240"/>
                                        </a:lnTo>
                                        <a:lnTo>
                                          <a:pt x="953" y="237"/>
                                        </a:lnTo>
                                        <a:lnTo>
                                          <a:pt x="956" y="230"/>
                                        </a:lnTo>
                                        <a:lnTo>
                                          <a:pt x="956" y="222"/>
                                        </a:lnTo>
                                        <a:lnTo>
                                          <a:pt x="960" y="219"/>
                                        </a:lnTo>
                                        <a:lnTo>
                                          <a:pt x="963" y="212"/>
                                        </a:lnTo>
                                        <a:lnTo>
                                          <a:pt x="963" y="208"/>
                                        </a:lnTo>
                                        <a:lnTo>
                                          <a:pt x="963" y="205"/>
                                        </a:lnTo>
                                        <a:lnTo>
                                          <a:pt x="967" y="201"/>
                                        </a:lnTo>
                                        <a:lnTo>
                                          <a:pt x="967" y="191"/>
                                        </a:lnTo>
                                        <a:lnTo>
                                          <a:pt x="970" y="187"/>
                                        </a:lnTo>
                                        <a:lnTo>
                                          <a:pt x="970" y="184"/>
                                        </a:lnTo>
                                        <a:lnTo>
                                          <a:pt x="974" y="177"/>
                                        </a:lnTo>
                                        <a:lnTo>
                                          <a:pt x="978" y="173"/>
                                        </a:lnTo>
                                        <a:lnTo>
                                          <a:pt x="978" y="170"/>
                                        </a:lnTo>
                                        <a:lnTo>
                                          <a:pt x="981" y="166"/>
                                        </a:lnTo>
                                        <a:lnTo>
                                          <a:pt x="981" y="159"/>
                                        </a:lnTo>
                                        <a:lnTo>
                                          <a:pt x="985" y="155"/>
                                        </a:lnTo>
                                        <a:lnTo>
                                          <a:pt x="988" y="152"/>
                                        </a:lnTo>
                                        <a:lnTo>
                                          <a:pt x="988" y="148"/>
                                        </a:lnTo>
                                        <a:lnTo>
                                          <a:pt x="988" y="141"/>
                                        </a:lnTo>
                                        <a:lnTo>
                                          <a:pt x="992" y="138"/>
                                        </a:lnTo>
                                        <a:lnTo>
                                          <a:pt x="992" y="134"/>
                                        </a:lnTo>
                                        <a:lnTo>
                                          <a:pt x="995" y="131"/>
                                        </a:lnTo>
                                        <a:lnTo>
                                          <a:pt x="995" y="124"/>
                                        </a:lnTo>
                                        <a:lnTo>
                                          <a:pt x="999" y="120"/>
                                        </a:lnTo>
                                        <a:lnTo>
                                          <a:pt x="1002" y="117"/>
                                        </a:lnTo>
                                        <a:lnTo>
                                          <a:pt x="1002" y="113"/>
                                        </a:lnTo>
                                        <a:lnTo>
                                          <a:pt x="1006" y="106"/>
                                        </a:lnTo>
                                        <a:lnTo>
                                          <a:pt x="1010" y="102"/>
                                        </a:lnTo>
                                        <a:lnTo>
                                          <a:pt x="1013" y="99"/>
                                        </a:lnTo>
                                        <a:lnTo>
                                          <a:pt x="1013" y="95"/>
                                        </a:lnTo>
                                        <a:lnTo>
                                          <a:pt x="1013" y="88"/>
                                        </a:lnTo>
                                        <a:lnTo>
                                          <a:pt x="1017" y="85"/>
                                        </a:lnTo>
                                        <a:lnTo>
                                          <a:pt x="1017" y="81"/>
                                        </a:lnTo>
                                        <a:lnTo>
                                          <a:pt x="1020" y="81"/>
                                        </a:lnTo>
                                        <a:lnTo>
                                          <a:pt x="1020" y="78"/>
                                        </a:lnTo>
                                        <a:lnTo>
                                          <a:pt x="1024" y="71"/>
                                        </a:lnTo>
                                        <a:lnTo>
                                          <a:pt x="1027" y="67"/>
                                        </a:lnTo>
                                        <a:lnTo>
                                          <a:pt x="1031" y="64"/>
                                        </a:lnTo>
                                        <a:lnTo>
                                          <a:pt x="1034" y="60"/>
                                        </a:lnTo>
                                        <a:lnTo>
                                          <a:pt x="1038" y="53"/>
                                        </a:lnTo>
                                        <a:lnTo>
                                          <a:pt x="1038" y="50"/>
                                        </a:lnTo>
                                        <a:lnTo>
                                          <a:pt x="1042" y="46"/>
                                        </a:lnTo>
                                        <a:lnTo>
                                          <a:pt x="1045" y="43"/>
                                        </a:lnTo>
                                        <a:lnTo>
                                          <a:pt x="1049" y="43"/>
                                        </a:lnTo>
                                        <a:lnTo>
                                          <a:pt x="1049" y="35"/>
                                        </a:lnTo>
                                        <a:lnTo>
                                          <a:pt x="1052" y="35"/>
                                        </a:lnTo>
                                        <a:lnTo>
                                          <a:pt x="1052" y="32"/>
                                        </a:lnTo>
                                        <a:lnTo>
                                          <a:pt x="1056" y="32"/>
                                        </a:lnTo>
                                        <a:lnTo>
                                          <a:pt x="1059" y="28"/>
                                        </a:lnTo>
                                        <a:lnTo>
                                          <a:pt x="1063" y="25"/>
                                        </a:lnTo>
                                        <a:lnTo>
                                          <a:pt x="1063" y="18"/>
                                        </a:lnTo>
                                        <a:lnTo>
                                          <a:pt x="1066" y="18"/>
                                        </a:lnTo>
                                        <a:lnTo>
                                          <a:pt x="1070" y="14"/>
                                        </a:lnTo>
                                        <a:lnTo>
                                          <a:pt x="1074" y="14"/>
                                        </a:lnTo>
                                        <a:lnTo>
                                          <a:pt x="1077" y="11"/>
                                        </a:lnTo>
                                        <a:lnTo>
                                          <a:pt x="1081" y="11"/>
                                        </a:lnTo>
                                        <a:lnTo>
                                          <a:pt x="1084" y="11"/>
                                        </a:lnTo>
                                        <a:lnTo>
                                          <a:pt x="1084" y="7"/>
                                        </a:lnTo>
                                        <a:lnTo>
                                          <a:pt x="1088" y="7"/>
                                        </a:lnTo>
                                        <a:lnTo>
                                          <a:pt x="1091" y="7"/>
                                        </a:lnTo>
                                        <a:lnTo>
                                          <a:pt x="1095" y="0"/>
                                        </a:lnTo>
                                        <a:lnTo>
                                          <a:pt x="1098" y="0"/>
                                        </a:lnTo>
                                        <a:lnTo>
                                          <a:pt x="1102" y="0"/>
                                        </a:lnTo>
                                        <a:lnTo>
                                          <a:pt x="1106" y="0"/>
                                        </a:lnTo>
                                        <a:lnTo>
                                          <a:pt x="1109" y="0"/>
                                        </a:lnTo>
                                        <a:lnTo>
                                          <a:pt x="1113" y="0"/>
                                        </a:lnTo>
                                        <a:lnTo>
                                          <a:pt x="1116" y="0"/>
                                        </a:lnTo>
                                        <a:lnTo>
                                          <a:pt x="1120" y="0"/>
                                        </a:lnTo>
                                        <a:lnTo>
                                          <a:pt x="1123" y="0"/>
                                        </a:lnTo>
                                        <a:lnTo>
                                          <a:pt x="1123" y="7"/>
                                        </a:lnTo>
                                        <a:lnTo>
                                          <a:pt x="1127" y="7"/>
                                        </a:lnTo>
                                        <a:lnTo>
                                          <a:pt x="1130" y="7"/>
                                        </a:lnTo>
                                        <a:lnTo>
                                          <a:pt x="1134" y="7"/>
                                        </a:lnTo>
                                        <a:lnTo>
                                          <a:pt x="1138" y="11"/>
                                        </a:lnTo>
                                        <a:lnTo>
                                          <a:pt x="1141" y="11"/>
                                        </a:lnTo>
                                        <a:lnTo>
                                          <a:pt x="1141" y="14"/>
                                        </a:lnTo>
                                        <a:lnTo>
                                          <a:pt x="1145" y="14"/>
                                        </a:lnTo>
                                        <a:lnTo>
                                          <a:pt x="1148" y="14"/>
                                        </a:lnTo>
                                        <a:lnTo>
                                          <a:pt x="1148" y="18"/>
                                        </a:lnTo>
                                        <a:lnTo>
                                          <a:pt x="1152" y="18"/>
                                        </a:lnTo>
                                        <a:lnTo>
                                          <a:pt x="1155" y="25"/>
                                        </a:lnTo>
                                        <a:lnTo>
                                          <a:pt x="1159" y="25"/>
                                        </a:lnTo>
                                        <a:lnTo>
                                          <a:pt x="1159" y="28"/>
                                        </a:lnTo>
                                        <a:lnTo>
                                          <a:pt x="1162" y="28"/>
                                        </a:lnTo>
                                        <a:lnTo>
                                          <a:pt x="1166" y="32"/>
                                        </a:lnTo>
                                        <a:lnTo>
                                          <a:pt x="1166" y="35"/>
                                        </a:lnTo>
                                        <a:lnTo>
                                          <a:pt x="1170" y="43"/>
                                        </a:lnTo>
                                        <a:lnTo>
                                          <a:pt x="1173" y="43"/>
                                        </a:lnTo>
                                        <a:lnTo>
                                          <a:pt x="1173" y="46"/>
                                        </a:lnTo>
                                        <a:lnTo>
                                          <a:pt x="1177" y="46"/>
                                        </a:lnTo>
                                        <a:lnTo>
                                          <a:pt x="1180" y="50"/>
                                        </a:lnTo>
                                        <a:lnTo>
                                          <a:pt x="1180" y="53"/>
                                        </a:lnTo>
                                        <a:lnTo>
                                          <a:pt x="1184" y="53"/>
                                        </a:lnTo>
                                        <a:lnTo>
                                          <a:pt x="1184" y="60"/>
                                        </a:lnTo>
                                        <a:lnTo>
                                          <a:pt x="1187" y="60"/>
                                        </a:lnTo>
                                        <a:lnTo>
                                          <a:pt x="1191" y="64"/>
                                        </a:lnTo>
                                        <a:lnTo>
                                          <a:pt x="1191" y="67"/>
                                        </a:lnTo>
                                        <a:lnTo>
                                          <a:pt x="1191" y="71"/>
                                        </a:lnTo>
                                        <a:lnTo>
                                          <a:pt x="1194" y="71"/>
                                        </a:lnTo>
                                        <a:lnTo>
                                          <a:pt x="1194" y="78"/>
                                        </a:lnTo>
                                        <a:lnTo>
                                          <a:pt x="1198" y="81"/>
                                        </a:lnTo>
                                        <a:lnTo>
                                          <a:pt x="1198" y="85"/>
                                        </a:lnTo>
                                        <a:lnTo>
                                          <a:pt x="1202" y="85"/>
                                        </a:lnTo>
                                        <a:lnTo>
                                          <a:pt x="1205" y="88"/>
                                        </a:lnTo>
                                        <a:lnTo>
                                          <a:pt x="1205" y="95"/>
                                        </a:lnTo>
                                        <a:lnTo>
                                          <a:pt x="1209" y="99"/>
                                        </a:lnTo>
                                        <a:lnTo>
                                          <a:pt x="1209" y="102"/>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70" name="Freeform 494">
                                    <a:extLst>
                                      <a:ext uri="{FF2B5EF4-FFF2-40B4-BE49-F238E27FC236}">
                                        <a16:creationId xmlns:a16="http://schemas.microsoft.com/office/drawing/2014/main" id="{BEAA1685-A403-49C7-A3A3-B40DE0FCD29C}"/>
                                      </a:ext>
                                    </a:extLst>
                                  </p:cNvPr>
                                  <p:cNvSpPr>
                                    <a:spLocks/>
                                  </p:cNvSpPr>
                                  <p:nvPr/>
                                </p:nvSpPr>
                                <p:spPr bwMode="auto">
                                  <a:xfrm>
                                    <a:off x="2433" y="10782"/>
                                    <a:ext cx="604" cy="1397"/>
                                  </a:xfrm>
                                  <a:custGeom>
                                    <a:avLst/>
                                    <a:gdLst>
                                      <a:gd name="T0" fmla="*/ 7 w 604"/>
                                      <a:gd name="T1" fmla="*/ 1309 h 1397"/>
                                      <a:gd name="T2" fmla="*/ 14 w 604"/>
                                      <a:gd name="T3" fmla="*/ 1327 h 1397"/>
                                      <a:gd name="T4" fmla="*/ 25 w 604"/>
                                      <a:gd name="T5" fmla="*/ 1344 h 1397"/>
                                      <a:gd name="T6" fmla="*/ 35 w 604"/>
                                      <a:gd name="T7" fmla="*/ 1355 h 1397"/>
                                      <a:gd name="T8" fmla="*/ 46 w 604"/>
                                      <a:gd name="T9" fmla="*/ 1365 h 1397"/>
                                      <a:gd name="T10" fmla="*/ 53 w 604"/>
                                      <a:gd name="T11" fmla="*/ 1372 h 1397"/>
                                      <a:gd name="T12" fmla="*/ 64 w 604"/>
                                      <a:gd name="T13" fmla="*/ 1383 h 1397"/>
                                      <a:gd name="T14" fmla="*/ 75 w 604"/>
                                      <a:gd name="T15" fmla="*/ 1387 h 1397"/>
                                      <a:gd name="T16" fmla="*/ 82 w 604"/>
                                      <a:gd name="T17" fmla="*/ 1390 h 1397"/>
                                      <a:gd name="T18" fmla="*/ 92 w 604"/>
                                      <a:gd name="T19" fmla="*/ 1397 h 1397"/>
                                      <a:gd name="T20" fmla="*/ 103 w 604"/>
                                      <a:gd name="T21" fmla="*/ 1397 h 1397"/>
                                      <a:gd name="T22" fmla="*/ 114 w 604"/>
                                      <a:gd name="T23" fmla="*/ 1397 h 1397"/>
                                      <a:gd name="T24" fmla="*/ 121 w 604"/>
                                      <a:gd name="T25" fmla="*/ 1390 h 1397"/>
                                      <a:gd name="T26" fmla="*/ 131 w 604"/>
                                      <a:gd name="T27" fmla="*/ 1387 h 1397"/>
                                      <a:gd name="T28" fmla="*/ 142 w 604"/>
                                      <a:gd name="T29" fmla="*/ 1380 h 1397"/>
                                      <a:gd name="T30" fmla="*/ 153 w 604"/>
                                      <a:gd name="T31" fmla="*/ 1369 h 1397"/>
                                      <a:gd name="T32" fmla="*/ 160 w 604"/>
                                      <a:gd name="T33" fmla="*/ 1362 h 1397"/>
                                      <a:gd name="T34" fmla="*/ 171 w 604"/>
                                      <a:gd name="T35" fmla="*/ 1348 h 1397"/>
                                      <a:gd name="T36" fmla="*/ 178 w 604"/>
                                      <a:gd name="T37" fmla="*/ 1330 h 1397"/>
                                      <a:gd name="T38" fmla="*/ 188 w 604"/>
                                      <a:gd name="T39" fmla="*/ 1316 h 1397"/>
                                      <a:gd name="T40" fmla="*/ 199 w 604"/>
                                      <a:gd name="T41" fmla="*/ 1298 h 1397"/>
                                      <a:gd name="T42" fmla="*/ 210 w 604"/>
                                      <a:gd name="T43" fmla="*/ 1277 h 1397"/>
                                      <a:gd name="T44" fmla="*/ 217 w 604"/>
                                      <a:gd name="T45" fmla="*/ 1260 h 1397"/>
                                      <a:gd name="T46" fmla="*/ 227 w 604"/>
                                      <a:gd name="T47" fmla="*/ 1238 h 1397"/>
                                      <a:gd name="T48" fmla="*/ 238 w 604"/>
                                      <a:gd name="T49" fmla="*/ 1210 h 1397"/>
                                      <a:gd name="T50" fmla="*/ 249 w 604"/>
                                      <a:gd name="T51" fmla="*/ 1185 h 1397"/>
                                      <a:gd name="T52" fmla="*/ 256 w 604"/>
                                      <a:gd name="T53" fmla="*/ 1161 h 1397"/>
                                      <a:gd name="T54" fmla="*/ 267 w 604"/>
                                      <a:gd name="T55" fmla="*/ 1133 h 1397"/>
                                      <a:gd name="T56" fmla="*/ 277 w 604"/>
                                      <a:gd name="T57" fmla="*/ 1101 h 1397"/>
                                      <a:gd name="T58" fmla="*/ 284 w 604"/>
                                      <a:gd name="T59" fmla="*/ 1073 h 1397"/>
                                      <a:gd name="T60" fmla="*/ 295 w 604"/>
                                      <a:gd name="T61" fmla="*/ 1041 h 1397"/>
                                      <a:gd name="T62" fmla="*/ 306 w 604"/>
                                      <a:gd name="T63" fmla="*/ 1009 h 1397"/>
                                      <a:gd name="T64" fmla="*/ 316 w 604"/>
                                      <a:gd name="T65" fmla="*/ 974 h 1397"/>
                                      <a:gd name="T66" fmla="*/ 323 w 604"/>
                                      <a:gd name="T67" fmla="*/ 946 h 1397"/>
                                      <a:gd name="T68" fmla="*/ 334 w 604"/>
                                      <a:gd name="T69" fmla="*/ 910 h 1397"/>
                                      <a:gd name="T70" fmla="*/ 345 w 604"/>
                                      <a:gd name="T71" fmla="*/ 875 h 1397"/>
                                      <a:gd name="T72" fmla="*/ 355 w 604"/>
                                      <a:gd name="T73" fmla="*/ 833 h 1397"/>
                                      <a:gd name="T74" fmla="*/ 363 w 604"/>
                                      <a:gd name="T75" fmla="*/ 801 h 1397"/>
                                      <a:gd name="T76" fmla="*/ 373 w 604"/>
                                      <a:gd name="T77" fmla="*/ 766 h 1397"/>
                                      <a:gd name="T78" fmla="*/ 380 w 604"/>
                                      <a:gd name="T79" fmla="*/ 723 h 1397"/>
                                      <a:gd name="T80" fmla="*/ 391 w 604"/>
                                      <a:gd name="T81" fmla="*/ 688 h 1397"/>
                                      <a:gd name="T82" fmla="*/ 402 w 604"/>
                                      <a:gd name="T83" fmla="*/ 649 h 1397"/>
                                      <a:gd name="T84" fmla="*/ 412 w 604"/>
                                      <a:gd name="T85" fmla="*/ 614 h 1397"/>
                                      <a:gd name="T86" fmla="*/ 419 w 604"/>
                                      <a:gd name="T87" fmla="*/ 575 h 1397"/>
                                      <a:gd name="T88" fmla="*/ 430 w 604"/>
                                      <a:gd name="T89" fmla="*/ 540 h 1397"/>
                                      <a:gd name="T90" fmla="*/ 441 w 604"/>
                                      <a:gd name="T91" fmla="*/ 501 h 1397"/>
                                      <a:gd name="T92" fmla="*/ 448 w 604"/>
                                      <a:gd name="T93" fmla="*/ 466 h 1397"/>
                                      <a:gd name="T94" fmla="*/ 458 w 604"/>
                                      <a:gd name="T95" fmla="*/ 430 h 1397"/>
                                      <a:gd name="T96" fmla="*/ 469 w 604"/>
                                      <a:gd name="T97" fmla="*/ 395 h 1397"/>
                                      <a:gd name="T98" fmla="*/ 480 w 604"/>
                                      <a:gd name="T99" fmla="*/ 360 h 1397"/>
                                      <a:gd name="T100" fmla="*/ 487 w 604"/>
                                      <a:gd name="T101" fmla="*/ 325 h 1397"/>
                                      <a:gd name="T102" fmla="*/ 498 w 604"/>
                                      <a:gd name="T103" fmla="*/ 289 h 1397"/>
                                      <a:gd name="T104" fmla="*/ 508 w 604"/>
                                      <a:gd name="T105" fmla="*/ 261 h 1397"/>
                                      <a:gd name="T106" fmla="*/ 519 w 604"/>
                                      <a:gd name="T107" fmla="*/ 229 h 1397"/>
                                      <a:gd name="T108" fmla="*/ 526 w 604"/>
                                      <a:gd name="T109" fmla="*/ 198 h 1397"/>
                                      <a:gd name="T110" fmla="*/ 537 w 604"/>
                                      <a:gd name="T111" fmla="*/ 166 h 1397"/>
                                      <a:gd name="T112" fmla="*/ 544 w 604"/>
                                      <a:gd name="T113" fmla="*/ 141 h 1397"/>
                                      <a:gd name="T114" fmla="*/ 558 w 604"/>
                                      <a:gd name="T115" fmla="*/ 116 h 1397"/>
                                      <a:gd name="T116" fmla="*/ 565 w 604"/>
                                      <a:gd name="T117" fmla="*/ 88 h 1397"/>
                                      <a:gd name="T118" fmla="*/ 576 w 604"/>
                                      <a:gd name="T119" fmla="*/ 64 h 1397"/>
                                      <a:gd name="T120" fmla="*/ 583 w 604"/>
                                      <a:gd name="T121" fmla="*/ 39 h 1397"/>
                                      <a:gd name="T122" fmla="*/ 594 w 604"/>
                                      <a:gd name="T123" fmla="*/ 18 h 1397"/>
                                      <a:gd name="T124" fmla="*/ 604 w 604"/>
                                      <a:gd name="T125" fmla="*/ 0 h 13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4"/>
                                      <a:gd name="T190" fmla="*/ 0 h 1397"/>
                                      <a:gd name="T191" fmla="*/ 604 w 604"/>
                                      <a:gd name="T192" fmla="*/ 1397 h 13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4" h="1397">
                                        <a:moveTo>
                                          <a:pt x="0" y="1295"/>
                                        </a:moveTo>
                                        <a:lnTo>
                                          <a:pt x="0" y="1298"/>
                                        </a:lnTo>
                                        <a:lnTo>
                                          <a:pt x="3" y="1305"/>
                                        </a:lnTo>
                                        <a:lnTo>
                                          <a:pt x="3" y="1309"/>
                                        </a:lnTo>
                                        <a:lnTo>
                                          <a:pt x="7" y="1309"/>
                                        </a:lnTo>
                                        <a:lnTo>
                                          <a:pt x="7" y="1313"/>
                                        </a:lnTo>
                                        <a:lnTo>
                                          <a:pt x="11" y="1316"/>
                                        </a:lnTo>
                                        <a:lnTo>
                                          <a:pt x="14" y="1323"/>
                                        </a:lnTo>
                                        <a:lnTo>
                                          <a:pt x="14" y="1327"/>
                                        </a:lnTo>
                                        <a:lnTo>
                                          <a:pt x="18" y="1330"/>
                                        </a:lnTo>
                                        <a:lnTo>
                                          <a:pt x="21" y="1334"/>
                                        </a:lnTo>
                                        <a:lnTo>
                                          <a:pt x="25" y="1337"/>
                                        </a:lnTo>
                                        <a:lnTo>
                                          <a:pt x="25" y="1344"/>
                                        </a:lnTo>
                                        <a:lnTo>
                                          <a:pt x="28" y="1344"/>
                                        </a:lnTo>
                                        <a:lnTo>
                                          <a:pt x="28" y="1348"/>
                                        </a:lnTo>
                                        <a:lnTo>
                                          <a:pt x="32" y="1348"/>
                                        </a:lnTo>
                                        <a:lnTo>
                                          <a:pt x="32" y="1351"/>
                                        </a:lnTo>
                                        <a:lnTo>
                                          <a:pt x="35" y="1355"/>
                                        </a:lnTo>
                                        <a:lnTo>
                                          <a:pt x="39" y="1355"/>
                                        </a:lnTo>
                                        <a:lnTo>
                                          <a:pt x="39" y="1362"/>
                                        </a:lnTo>
                                        <a:lnTo>
                                          <a:pt x="43" y="1365"/>
                                        </a:lnTo>
                                        <a:lnTo>
                                          <a:pt x="46" y="1365"/>
                                        </a:lnTo>
                                        <a:lnTo>
                                          <a:pt x="46" y="1369"/>
                                        </a:lnTo>
                                        <a:lnTo>
                                          <a:pt x="50" y="1369"/>
                                        </a:lnTo>
                                        <a:lnTo>
                                          <a:pt x="50" y="1372"/>
                                        </a:lnTo>
                                        <a:lnTo>
                                          <a:pt x="53" y="1372"/>
                                        </a:lnTo>
                                        <a:lnTo>
                                          <a:pt x="57" y="1380"/>
                                        </a:lnTo>
                                        <a:lnTo>
                                          <a:pt x="60" y="1380"/>
                                        </a:lnTo>
                                        <a:lnTo>
                                          <a:pt x="64" y="1383"/>
                                        </a:lnTo>
                                        <a:lnTo>
                                          <a:pt x="67" y="1387"/>
                                        </a:lnTo>
                                        <a:lnTo>
                                          <a:pt x="71" y="1387"/>
                                        </a:lnTo>
                                        <a:lnTo>
                                          <a:pt x="75" y="1387"/>
                                        </a:lnTo>
                                        <a:lnTo>
                                          <a:pt x="75" y="1390"/>
                                        </a:lnTo>
                                        <a:lnTo>
                                          <a:pt x="78" y="1390"/>
                                        </a:lnTo>
                                        <a:lnTo>
                                          <a:pt x="82" y="1390"/>
                                        </a:lnTo>
                                        <a:lnTo>
                                          <a:pt x="85" y="1397"/>
                                        </a:lnTo>
                                        <a:lnTo>
                                          <a:pt x="89" y="1397"/>
                                        </a:lnTo>
                                        <a:lnTo>
                                          <a:pt x="92" y="1397"/>
                                        </a:lnTo>
                                        <a:lnTo>
                                          <a:pt x="96" y="1397"/>
                                        </a:lnTo>
                                        <a:lnTo>
                                          <a:pt x="99" y="1397"/>
                                        </a:lnTo>
                                        <a:lnTo>
                                          <a:pt x="103" y="1397"/>
                                        </a:lnTo>
                                        <a:lnTo>
                                          <a:pt x="107" y="1397"/>
                                        </a:lnTo>
                                        <a:lnTo>
                                          <a:pt x="110" y="1397"/>
                                        </a:lnTo>
                                        <a:lnTo>
                                          <a:pt x="114" y="1397"/>
                                        </a:lnTo>
                                        <a:lnTo>
                                          <a:pt x="117" y="1390"/>
                                        </a:lnTo>
                                        <a:lnTo>
                                          <a:pt x="121" y="1390"/>
                                        </a:lnTo>
                                        <a:lnTo>
                                          <a:pt x="124" y="1390"/>
                                        </a:lnTo>
                                        <a:lnTo>
                                          <a:pt x="128" y="1387"/>
                                        </a:lnTo>
                                        <a:lnTo>
                                          <a:pt x="131" y="1387"/>
                                        </a:lnTo>
                                        <a:lnTo>
                                          <a:pt x="135" y="1383"/>
                                        </a:lnTo>
                                        <a:lnTo>
                                          <a:pt x="139" y="1383"/>
                                        </a:lnTo>
                                        <a:lnTo>
                                          <a:pt x="139" y="1380"/>
                                        </a:lnTo>
                                        <a:lnTo>
                                          <a:pt x="142" y="1380"/>
                                        </a:lnTo>
                                        <a:lnTo>
                                          <a:pt x="146" y="1372"/>
                                        </a:lnTo>
                                        <a:lnTo>
                                          <a:pt x="149" y="1369"/>
                                        </a:lnTo>
                                        <a:lnTo>
                                          <a:pt x="153" y="1369"/>
                                        </a:lnTo>
                                        <a:lnTo>
                                          <a:pt x="153" y="1365"/>
                                        </a:lnTo>
                                        <a:lnTo>
                                          <a:pt x="156" y="1365"/>
                                        </a:lnTo>
                                        <a:lnTo>
                                          <a:pt x="160" y="1362"/>
                                        </a:lnTo>
                                        <a:lnTo>
                                          <a:pt x="163" y="1355"/>
                                        </a:lnTo>
                                        <a:lnTo>
                                          <a:pt x="163" y="1351"/>
                                        </a:lnTo>
                                        <a:lnTo>
                                          <a:pt x="167" y="1351"/>
                                        </a:lnTo>
                                        <a:lnTo>
                                          <a:pt x="167" y="1348"/>
                                        </a:lnTo>
                                        <a:lnTo>
                                          <a:pt x="171" y="1348"/>
                                        </a:lnTo>
                                        <a:lnTo>
                                          <a:pt x="171" y="1344"/>
                                        </a:lnTo>
                                        <a:lnTo>
                                          <a:pt x="174" y="1337"/>
                                        </a:lnTo>
                                        <a:lnTo>
                                          <a:pt x="178" y="1337"/>
                                        </a:lnTo>
                                        <a:lnTo>
                                          <a:pt x="178" y="1334"/>
                                        </a:lnTo>
                                        <a:lnTo>
                                          <a:pt x="178" y="1330"/>
                                        </a:lnTo>
                                        <a:lnTo>
                                          <a:pt x="181" y="1330"/>
                                        </a:lnTo>
                                        <a:lnTo>
                                          <a:pt x="185" y="1327"/>
                                        </a:lnTo>
                                        <a:lnTo>
                                          <a:pt x="185" y="1323"/>
                                        </a:lnTo>
                                        <a:lnTo>
                                          <a:pt x="188" y="1323"/>
                                        </a:lnTo>
                                        <a:lnTo>
                                          <a:pt x="188" y="1316"/>
                                        </a:lnTo>
                                        <a:lnTo>
                                          <a:pt x="192" y="1313"/>
                                        </a:lnTo>
                                        <a:lnTo>
                                          <a:pt x="192" y="1309"/>
                                        </a:lnTo>
                                        <a:lnTo>
                                          <a:pt x="195" y="1305"/>
                                        </a:lnTo>
                                        <a:lnTo>
                                          <a:pt x="199" y="1298"/>
                                        </a:lnTo>
                                        <a:lnTo>
                                          <a:pt x="203" y="1295"/>
                                        </a:lnTo>
                                        <a:lnTo>
                                          <a:pt x="203" y="1291"/>
                                        </a:lnTo>
                                        <a:lnTo>
                                          <a:pt x="203" y="1288"/>
                                        </a:lnTo>
                                        <a:lnTo>
                                          <a:pt x="206" y="1281"/>
                                        </a:lnTo>
                                        <a:lnTo>
                                          <a:pt x="210" y="1277"/>
                                        </a:lnTo>
                                        <a:lnTo>
                                          <a:pt x="210" y="1274"/>
                                        </a:lnTo>
                                        <a:lnTo>
                                          <a:pt x="213" y="1274"/>
                                        </a:lnTo>
                                        <a:lnTo>
                                          <a:pt x="217" y="1270"/>
                                        </a:lnTo>
                                        <a:lnTo>
                                          <a:pt x="217" y="1263"/>
                                        </a:lnTo>
                                        <a:lnTo>
                                          <a:pt x="217" y="1260"/>
                                        </a:lnTo>
                                        <a:lnTo>
                                          <a:pt x="220" y="1256"/>
                                        </a:lnTo>
                                        <a:lnTo>
                                          <a:pt x="224" y="1253"/>
                                        </a:lnTo>
                                        <a:lnTo>
                                          <a:pt x="224" y="1245"/>
                                        </a:lnTo>
                                        <a:lnTo>
                                          <a:pt x="227" y="1242"/>
                                        </a:lnTo>
                                        <a:lnTo>
                                          <a:pt x="227" y="1238"/>
                                        </a:lnTo>
                                        <a:lnTo>
                                          <a:pt x="231" y="1228"/>
                                        </a:lnTo>
                                        <a:lnTo>
                                          <a:pt x="231" y="1224"/>
                                        </a:lnTo>
                                        <a:lnTo>
                                          <a:pt x="235" y="1221"/>
                                        </a:lnTo>
                                        <a:lnTo>
                                          <a:pt x="235" y="1217"/>
                                        </a:lnTo>
                                        <a:lnTo>
                                          <a:pt x="238" y="1210"/>
                                        </a:lnTo>
                                        <a:lnTo>
                                          <a:pt x="242" y="1207"/>
                                        </a:lnTo>
                                        <a:lnTo>
                                          <a:pt x="242" y="1203"/>
                                        </a:lnTo>
                                        <a:lnTo>
                                          <a:pt x="242" y="1200"/>
                                        </a:lnTo>
                                        <a:lnTo>
                                          <a:pt x="245" y="1193"/>
                                        </a:lnTo>
                                        <a:lnTo>
                                          <a:pt x="249" y="1185"/>
                                        </a:lnTo>
                                        <a:lnTo>
                                          <a:pt x="249" y="1182"/>
                                        </a:lnTo>
                                        <a:lnTo>
                                          <a:pt x="252" y="1175"/>
                                        </a:lnTo>
                                        <a:lnTo>
                                          <a:pt x="252" y="1171"/>
                                        </a:lnTo>
                                        <a:lnTo>
                                          <a:pt x="256" y="1168"/>
                                        </a:lnTo>
                                        <a:lnTo>
                                          <a:pt x="256" y="1161"/>
                                        </a:lnTo>
                                        <a:lnTo>
                                          <a:pt x="259" y="1154"/>
                                        </a:lnTo>
                                        <a:lnTo>
                                          <a:pt x="259" y="1150"/>
                                        </a:lnTo>
                                        <a:lnTo>
                                          <a:pt x="263" y="1143"/>
                                        </a:lnTo>
                                        <a:lnTo>
                                          <a:pt x="267" y="1136"/>
                                        </a:lnTo>
                                        <a:lnTo>
                                          <a:pt x="267" y="1133"/>
                                        </a:lnTo>
                                        <a:lnTo>
                                          <a:pt x="267" y="1129"/>
                                        </a:lnTo>
                                        <a:lnTo>
                                          <a:pt x="270" y="1118"/>
                                        </a:lnTo>
                                        <a:lnTo>
                                          <a:pt x="274" y="1115"/>
                                        </a:lnTo>
                                        <a:lnTo>
                                          <a:pt x="274" y="1111"/>
                                        </a:lnTo>
                                        <a:lnTo>
                                          <a:pt x="277" y="1101"/>
                                        </a:lnTo>
                                        <a:lnTo>
                                          <a:pt x="277" y="1097"/>
                                        </a:lnTo>
                                        <a:lnTo>
                                          <a:pt x="281" y="1094"/>
                                        </a:lnTo>
                                        <a:lnTo>
                                          <a:pt x="281" y="1083"/>
                                        </a:lnTo>
                                        <a:lnTo>
                                          <a:pt x="284" y="1080"/>
                                        </a:lnTo>
                                        <a:lnTo>
                                          <a:pt x="284" y="1073"/>
                                        </a:lnTo>
                                        <a:lnTo>
                                          <a:pt x="288" y="1066"/>
                                        </a:lnTo>
                                        <a:lnTo>
                                          <a:pt x="291" y="1062"/>
                                        </a:lnTo>
                                        <a:lnTo>
                                          <a:pt x="291" y="1055"/>
                                        </a:lnTo>
                                        <a:lnTo>
                                          <a:pt x="291" y="1048"/>
                                        </a:lnTo>
                                        <a:lnTo>
                                          <a:pt x="295" y="1041"/>
                                        </a:lnTo>
                                        <a:lnTo>
                                          <a:pt x="299" y="1037"/>
                                        </a:lnTo>
                                        <a:lnTo>
                                          <a:pt x="299" y="1027"/>
                                        </a:lnTo>
                                        <a:lnTo>
                                          <a:pt x="302" y="1023"/>
                                        </a:lnTo>
                                        <a:lnTo>
                                          <a:pt x="302" y="1013"/>
                                        </a:lnTo>
                                        <a:lnTo>
                                          <a:pt x="306" y="1009"/>
                                        </a:lnTo>
                                        <a:lnTo>
                                          <a:pt x="306" y="1002"/>
                                        </a:lnTo>
                                        <a:lnTo>
                                          <a:pt x="309" y="998"/>
                                        </a:lnTo>
                                        <a:lnTo>
                                          <a:pt x="309" y="988"/>
                                        </a:lnTo>
                                        <a:lnTo>
                                          <a:pt x="313" y="984"/>
                                        </a:lnTo>
                                        <a:lnTo>
                                          <a:pt x="316" y="974"/>
                                        </a:lnTo>
                                        <a:lnTo>
                                          <a:pt x="316" y="970"/>
                                        </a:lnTo>
                                        <a:lnTo>
                                          <a:pt x="316" y="963"/>
                                        </a:lnTo>
                                        <a:lnTo>
                                          <a:pt x="320" y="956"/>
                                        </a:lnTo>
                                        <a:lnTo>
                                          <a:pt x="323" y="949"/>
                                        </a:lnTo>
                                        <a:lnTo>
                                          <a:pt x="323" y="946"/>
                                        </a:lnTo>
                                        <a:lnTo>
                                          <a:pt x="327" y="935"/>
                                        </a:lnTo>
                                        <a:lnTo>
                                          <a:pt x="331" y="928"/>
                                        </a:lnTo>
                                        <a:lnTo>
                                          <a:pt x="331" y="921"/>
                                        </a:lnTo>
                                        <a:lnTo>
                                          <a:pt x="331" y="914"/>
                                        </a:lnTo>
                                        <a:lnTo>
                                          <a:pt x="334" y="910"/>
                                        </a:lnTo>
                                        <a:lnTo>
                                          <a:pt x="338" y="900"/>
                                        </a:lnTo>
                                        <a:lnTo>
                                          <a:pt x="338" y="893"/>
                                        </a:lnTo>
                                        <a:lnTo>
                                          <a:pt x="341" y="886"/>
                                        </a:lnTo>
                                        <a:lnTo>
                                          <a:pt x="341" y="879"/>
                                        </a:lnTo>
                                        <a:lnTo>
                                          <a:pt x="345" y="875"/>
                                        </a:lnTo>
                                        <a:lnTo>
                                          <a:pt x="345" y="864"/>
                                        </a:lnTo>
                                        <a:lnTo>
                                          <a:pt x="348" y="857"/>
                                        </a:lnTo>
                                        <a:lnTo>
                                          <a:pt x="348" y="850"/>
                                        </a:lnTo>
                                        <a:lnTo>
                                          <a:pt x="352" y="843"/>
                                        </a:lnTo>
                                        <a:lnTo>
                                          <a:pt x="355" y="833"/>
                                        </a:lnTo>
                                        <a:lnTo>
                                          <a:pt x="355" y="829"/>
                                        </a:lnTo>
                                        <a:lnTo>
                                          <a:pt x="355" y="822"/>
                                        </a:lnTo>
                                        <a:lnTo>
                                          <a:pt x="359" y="812"/>
                                        </a:lnTo>
                                        <a:lnTo>
                                          <a:pt x="363" y="808"/>
                                        </a:lnTo>
                                        <a:lnTo>
                                          <a:pt x="363" y="801"/>
                                        </a:lnTo>
                                        <a:lnTo>
                                          <a:pt x="366" y="790"/>
                                        </a:lnTo>
                                        <a:lnTo>
                                          <a:pt x="366" y="787"/>
                                        </a:lnTo>
                                        <a:lnTo>
                                          <a:pt x="370" y="776"/>
                                        </a:lnTo>
                                        <a:lnTo>
                                          <a:pt x="370" y="769"/>
                                        </a:lnTo>
                                        <a:lnTo>
                                          <a:pt x="373" y="766"/>
                                        </a:lnTo>
                                        <a:lnTo>
                                          <a:pt x="373" y="755"/>
                                        </a:lnTo>
                                        <a:lnTo>
                                          <a:pt x="377" y="748"/>
                                        </a:lnTo>
                                        <a:lnTo>
                                          <a:pt x="380" y="741"/>
                                        </a:lnTo>
                                        <a:lnTo>
                                          <a:pt x="380" y="734"/>
                                        </a:lnTo>
                                        <a:lnTo>
                                          <a:pt x="380" y="723"/>
                                        </a:lnTo>
                                        <a:lnTo>
                                          <a:pt x="384" y="720"/>
                                        </a:lnTo>
                                        <a:lnTo>
                                          <a:pt x="387" y="713"/>
                                        </a:lnTo>
                                        <a:lnTo>
                                          <a:pt x="387" y="702"/>
                                        </a:lnTo>
                                        <a:lnTo>
                                          <a:pt x="391" y="695"/>
                                        </a:lnTo>
                                        <a:lnTo>
                                          <a:pt x="391" y="688"/>
                                        </a:lnTo>
                                        <a:lnTo>
                                          <a:pt x="395" y="681"/>
                                        </a:lnTo>
                                        <a:lnTo>
                                          <a:pt x="395" y="670"/>
                                        </a:lnTo>
                                        <a:lnTo>
                                          <a:pt x="398" y="667"/>
                                        </a:lnTo>
                                        <a:lnTo>
                                          <a:pt x="398" y="660"/>
                                        </a:lnTo>
                                        <a:lnTo>
                                          <a:pt x="402" y="649"/>
                                        </a:lnTo>
                                        <a:lnTo>
                                          <a:pt x="405" y="646"/>
                                        </a:lnTo>
                                        <a:lnTo>
                                          <a:pt x="405" y="639"/>
                                        </a:lnTo>
                                        <a:lnTo>
                                          <a:pt x="405" y="628"/>
                                        </a:lnTo>
                                        <a:lnTo>
                                          <a:pt x="409" y="621"/>
                                        </a:lnTo>
                                        <a:lnTo>
                                          <a:pt x="412" y="614"/>
                                        </a:lnTo>
                                        <a:lnTo>
                                          <a:pt x="412" y="607"/>
                                        </a:lnTo>
                                        <a:lnTo>
                                          <a:pt x="416" y="596"/>
                                        </a:lnTo>
                                        <a:lnTo>
                                          <a:pt x="416" y="593"/>
                                        </a:lnTo>
                                        <a:lnTo>
                                          <a:pt x="419" y="586"/>
                                        </a:lnTo>
                                        <a:lnTo>
                                          <a:pt x="419" y="575"/>
                                        </a:lnTo>
                                        <a:lnTo>
                                          <a:pt x="423" y="572"/>
                                        </a:lnTo>
                                        <a:lnTo>
                                          <a:pt x="423" y="561"/>
                                        </a:lnTo>
                                        <a:lnTo>
                                          <a:pt x="426" y="554"/>
                                        </a:lnTo>
                                        <a:lnTo>
                                          <a:pt x="430" y="543"/>
                                        </a:lnTo>
                                        <a:lnTo>
                                          <a:pt x="430" y="540"/>
                                        </a:lnTo>
                                        <a:lnTo>
                                          <a:pt x="430" y="533"/>
                                        </a:lnTo>
                                        <a:lnTo>
                                          <a:pt x="434" y="522"/>
                                        </a:lnTo>
                                        <a:lnTo>
                                          <a:pt x="437" y="519"/>
                                        </a:lnTo>
                                        <a:lnTo>
                                          <a:pt x="437" y="508"/>
                                        </a:lnTo>
                                        <a:lnTo>
                                          <a:pt x="441" y="501"/>
                                        </a:lnTo>
                                        <a:lnTo>
                                          <a:pt x="444" y="497"/>
                                        </a:lnTo>
                                        <a:lnTo>
                                          <a:pt x="444" y="487"/>
                                        </a:lnTo>
                                        <a:lnTo>
                                          <a:pt x="444" y="480"/>
                                        </a:lnTo>
                                        <a:lnTo>
                                          <a:pt x="448" y="476"/>
                                        </a:lnTo>
                                        <a:lnTo>
                                          <a:pt x="448" y="466"/>
                                        </a:lnTo>
                                        <a:lnTo>
                                          <a:pt x="451" y="459"/>
                                        </a:lnTo>
                                        <a:lnTo>
                                          <a:pt x="455" y="452"/>
                                        </a:lnTo>
                                        <a:lnTo>
                                          <a:pt x="455" y="445"/>
                                        </a:lnTo>
                                        <a:lnTo>
                                          <a:pt x="458" y="434"/>
                                        </a:lnTo>
                                        <a:lnTo>
                                          <a:pt x="458" y="430"/>
                                        </a:lnTo>
                                        <a:lnTo>
                                          <a:pt x="462" y="423"/>
                                        </a:lnTo>
                                        <a:lnTo>
                                          <a:pt x="462" y="416"/>
                                        </a:lnTo>
                                        <a:lnTo>
                                          <a:pt x="466" y="409"/>
                                        </a:lnTo>
                                        <a:lnTo>
                                          <a:pt x="469" y="399"/>
                                        </a:lnTo>
                                        <a:lnTo>
                                          <a:pt x="469" y="395"/>
                                        </a:lnTo>
                                        <a:lnTo>
                                          <a:pt x="469" y="388"/>
                                        </a:lnTo>
                                        <a:lnTo>
                                          <a:pt x="473" y="381"/>
                                        </a:lnTo>
                                        <a:lnTo>
                                          <a:pt x="476" y="374"/>
                                        </a:lnTo>
                                        <a:lnTo>
                                          <a:pt x="476" y="363"/>
                                        </a:lnTo>
                                        <a:lnTo>
                                          <a:pt x="480" y="360"/>
                                        </a:lnTo>
                                        <a:lnTo>
                                          <a:pt x="480" y="353"/>
                                        </a:lnTo>
                                        <a:lnTo>
                                          <a:pt x="483" y="346"/>
                                        </a:lnTo>
                                        <a:lnTo>
                                          <a:pt x="483" y="339"/>
                                        </a:lnTo>
                                        <a:lnTo>
                                          <a:pt x="487" y="335"/>
                                        </a:lnTo>
                                        <a:lnTo>
                                          <a:pt x="487" y="325"/>
                                        </a:lnTo>
                                        <a:lnTo>
                                          <a:pt x="490" y="318"/>
                                        </a:lnTo>
                                        <a:lnTo>
                                          <a:pt x="494" y="314"/>
                                        </a:lnTo>
                                        <a:lnTo>
                                          <a:pt x="494" y="303"/>
                                        </a:lnTo>
                                        <a:lnTo>
                                          <a:pt x="494" y="300"/>
                                        </a:lnTo>
                                        <a:lnTo>
                                          <a:pt x="498" y="289"/>
                                        </a:lnTo>
                                        <a:lnTo>
                                          <a:pt x="501" y="286"/>
                                        </a:lnTo>
                                        <a:lnTo>
                                          <a:pt x="501" y="279"/>
                                        </a:lnTo>
                                        <a:lnTo>
                                          <a:pt x="505" y="272"/>
                                        </a:lnTo>
                                        <a:lnTo>
                                          <a:pt x="505" y="265"/>
                                        </a:lnTo>
                                        <a:lnTo>
                                          <a:pt x="508" y="261"/>
                                        </a:lnTo>
                                        <a:lnTo>
                                          <a:pt x="508" y="254"/>
                                        </a:lnTo>
                                        <a:lnTo>
                                          <a:pt x="512" y="247"/>
                                        </a:lnTo>
                                        <a:lnTo>
                                          <a:pt x="512" y="243"/>
                                        </a:lnTo>
                                        <a:lnTo>
                                          <a:pt x="515" y="233"/>
                                        </a:lnTo>
                                        <a:lnTo>
                                          <a:pt x="519" y="229"/>
                                        </a:lnTo>
                                        <a:lnTo>
                                          <a:pt x="519" y="219"/>
                                        </a:lnTo>
                                        <a:lnTo>
                                          <a:pt x="519" y="215"/>
                                        </a:lnTo>
                                        <a:lnTo>
                                          <a:pt x="522" y="212"/>
                                        </a:lnTo>
                                        <a:lnTo>
                                          <a:pt x="526" y="201"/>
                                        </a:lnTo>
                                        <a:lnTo>
                                          <a:pt x="526" y="198"/>
                                        </a:lnTo>
                                        <a:lnTo>
                                          <a:pt x="530" y="194"/>
                                        </a:lnTo>
                                        <a:lnTo>
                                          <a:pt x="530" y="183"/>
                                        </a:lnTo>
                                        <a:lnTo>
                                          <a:pt x="533" y="180"/>
                                        </a:lnTo>
                                        <a:lnTo>
                                          <a:pt x="533" y="176"/>
                                        </a:lnTo>
                                        <a:lnTo>
                                          <a:pt x="537" y="166"/>
                                        </a:lnTo>
                                        <a:lnTo>
                                          <a:pt x="537" y="162"/>
                                        </a:lnTo>
                                        <a:lnTo>
                                          <a:pt x="540" y="159"/>
                                        </a:lnTo>
                                        <a:lnTo>
                                          <a:pt x="544" y="152"/>
                                        </a:lnTo>
                                        <a:lnTo>
                                          <a:pt x="544" y="145"/>
                                        </a:lnTo>
                                        <a:lnTo>
                                          <a:pt x="544" y="141"/>
                                        </a:lnTo>
                                        <a:lnTo>
                                          <a:pt x="547" y="138"/>
                                        </a:lnTo>
                                        <a:lnTo>
                                          <a:pt x="551" y="127"/>
                                        </a:lnTo>
                                        <a:lnTo>
                                          <a:pt x="551" y="124"/>
                                        </a:lnTo>
                                        <a:lnTo>
                                          <a:pt x="554" y="120"/>
                                        </a:lnTo>
                                        <a:lnTo>
                                          <a:pt x="558" y="116"/>
                                        </a:lnTo>
                                        <a:lnTo>
                                          <a:pt x="558" y="109"/>
                                        </a:lnTo>
                                        <a:lnTo>
                                          <a:pt x="558" y="102"/>
                                        </a:lnTo>
                                        <a:lnTo>
                                          <a:pt x="562" y="99"/>
                                        </a:lnTo>
                                        <a:lnTo>
                                          <a:pt x="562" y="92"/>
                                        </a:lnTo>
                                        <a:lnTo>
                                          <a:pt x="565" y="88"/>
                                        </a:lnTo>
                                        <a:lnTo>
                                          <a:pt x="569" y="85"/>
                                        </a:lnTo>
                                        <a:lnTo>
                                          <a:pt x="569" y="81"/>
                                        </a:lnTo>
                                        <a:lnTo>
                                          <a:pt x="572" y="74"/>
                                        </a:lnTo>
                                        <a:lnTo>
                                          <a:pt x="572" y="67"/>
                                        </a:lnTo>
                                        <a:lnTo>
                                          <a:pt x="576" y="64"/>
                                        </a:lnTo>
                                        <a:lnTo>
                                          <a:pt x="576" y="56"/>
                                        </a:lnTo>
                                        <a:lnTo>
                                          <a:pt x="579" y="53"/>
                                        </a:lnTo>
                                        <a:lnTo>
                                          <a:pt x="583" y="49"/>
                                        </a:lnTo>
                                        <a:lnTo>
                                          <a:pt x="583" y="46"/>
                                        </a:lnTo>
                                        <a:lnTo>
                                          <a:pt x="583" y="39"/>
                                        </a:lnTo>
                                        <a:lnTo>
                                          <a:pt x="586" y="35"/>
                                        </a:lnTo>
                                        <a:lnTo>
                                          <a:pt x="590" y="32"/>
                                        </a:lnTo>
                                        <a:lnTo>
                                          <a:pt x="590" y="28"/>
                                        </a:lnTo>
                                        <a:lnTo>
                                          <a:pt x="594" y="21"/>
                                        </a:lnTo>
                                        <a:lnTo>
                                          <a:pt x="594" y="18"/>
                                        </a:lnTo>
                                        <a:lnTo>
                                          <a:pt x="597" y="18"/>
                                        </a:lnTo>
                                        <a:lnTo>
                                          <a:pt x="597" y="14"/>
                                        </a:lnTo>
                                        <a:lnTo>
                                          <a:pt x="601" y="11"/>
                                        </a:lnTo>
                                        <a:lnTo>
                                          <a:pt x="601" y="4"/>
                                        </a:lnTo>
                                        <a:lnTo>
                                          <a:pt x="604" y="0"/>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71" name="Freeform 495">
                                    <a:extLst>
                                      <a:ext uri="{FF2B5EF4-FFF2-40B4-BE49-F238E27FC236}">
                                        <a16:creationId xmlns:a16="http://schemas.microsoft.com/office/drawing/2014/main" id="{540224C8-C42B-4312-A7C8-64275F65FD11}"/>
                                      </a:ext>
                                    </a:extLst>
                                  </p:cNvPr>
                                  <p:cNvSpPr>
                                    <a:spLocks/>
                                  </p:cNvSpPr>
                                  <p:nvPr/>
                                </p:nvSpPr>
                                <p:spPr bwMode="auto">
                                  <a:xfrm>
                                    <a:off x="3037" y="10676"/>
                                    <a:ext cx="605" cy="1404"/>
                                  </a:xfrm>
                                  <a:custGeom>
                                    <a:avLst/>
                                    <a:gdLst>
                                      <a:gd name="T0" fmla="*/ 7 w 605"/>
                                      <a:gd name="T1" fmla="*/ 88 h 1404"/>
                                      <a:gd name="T2" fmla="*/ 18 w 605"/>
                                      <a:gd name="T3" fmla="*/ 71 h 1404"/>
                                      <a:gd name="T4" fmla="*/ 25 w 605"/>
                                      <a:gd name="T5" fmla="*/ 53 h 1404"/>
                                      <a:gd name="T6" fmla="*/ 36 w 605"/>
                                      <a:gd name="T7" fmla="*/ 43 h 1404"/>
                                      <a:gd name="T8" fmla="*/ 46 w 605"/>
                                      <a:gd name="T9" fmla="*/ 32 h 1404"/>
                                      <a:gd name="T10" fmla="*/ 54 w 605"/>
                                      <a:gd name="T11" fmla="*/ 25 h 1404"/>
                                      <a:gd name="T12" fmla="*/ 64 w 605"/>
                                      <a:gd name="T13" fmla="*/ 14 h 1404"/>
                                      <a:gd name="T14" fmla="*/ 75 w 605"/>
                                      <a:gd name="T15" fmla="*/ 11 h 1404"/>
                                      <a:gd name="T16" fmla="*/ 82 w 605"/>
                                      <a:gd name="T17" fmla="*/ 7 h 1404"/>
                                      <a:gd name="T18" fmla="*/ 93 w 605"/>
                                      <a:gd name="T19" fmla="*/ 0 h 1404"/>
                                      <a:gd name="T20" fmla="*/ 103 w 605"/>
                                      <a:gd name="T21" fmla="*/ 0 h 1404"/>
                                      <a:gd name="T22" fmla="*/ 114 w 605"/>
                                      <a:gd name="T23" fmla="*/ 0 h 1404"/>
                                      <a:gd name="T24" fmla="*/ 121 w 605"/>
                                      <a:gd name="T25" fmla="*/ 7 h 1404"/>
                                      <a:gd name="T26" fmla="*/ 132 w 605"/>
                                      <a:gd name="T27" fmla="*/ 11 h 1404"/>
                                      <a:gd name="T28" fmla="*/ 142 w 605"/>
                                      <a:gd name="T29" fmla="*/ 18 h 1404"/>
                                      <a:gd name="T30" fmla="*/ 153 w 605"/>
                                      <a:gd name="T31" fmla="*/ 28 h 1404"/>
                                      <a:gd name="T32" fmla="*/ 160 w 605"/>
                                      <a:gd name="T33" fmla="*/ 35 h 1404"/>
                                      <a:gd name="T34" fmla="*/ 171 w 605"/>
                                      <a:gd name="T35" fmla="*/ 50 h 1404"/>
                                      <a:gd name="T36" fmla="*/ 182 w 605"/>
                                      <a:gd name="T37" fmla="*/ 67 h 1404"/>
                                      <a:gd name="T38" fmla="*/ 189 w 605"/>
                                      <a:gd name="T39" fmla="*/ 81 h 1404"/>
                                      <a:gd name="T40" fmla="*/ 199 w 605"/>
                                      <a:gd name="T41" fmla="*/ 99 h 1404"/>
                                      <a:gd name="T42" fmla="*/ 210 w 605"/>
                                      <a:gd name="T43" fmla="*/ 120 h 1404"/>
                                      <a:gd name="T44" fmla="*/ 221 w 605"/>
                                      <a:gd name="T45" fmla="*/ 138 h 1404"/>
                                      <a:gd name="T46" fmla="*/ 228 w 605"/>
                                      <a:gd name="T47" fmla="*/ 159 h 1404"/>
                                      <a:gd name="T48" fmla="*/ 238 w 605"/>
                                      <a:gd name="T49" fmla="*/ 187 h 1404"/>
                                      <a:gd name="T50" fmla="*/ 249 w 605"/>
                                      <a:gd name="T51" fmla="*/ 212 h 1404"/>
                                      <a:gd name="T52" fmla="*/ 256 w 605"/>
                                      <a:gd name="T53" fmla="*/ 240 h 1404"/>
                                      <a:gd name="T54" fmla="*/ 267 w 605"/>
                                      <a:gd name="T55" fmla="*/ 265 h 1404"/>
                                      <a:gd name="T56" fmla="*/ 278 w 605"/>
                                      <a:gd name="T57" fmla="*/ 297 h 1404"/>
                                      <a:gd name="T58" fmla="*/ 285 w 605"/>
                                      <a:gd name="T59" fmla="*/ 328 h 1404"/>
                                      <a:gd name="T60" fmla="*/ 295 w 605"/>
                                      <a:gd name="T61" fmla="*/ 360 h 1404"/>
                                      <a:gd name="T62" fmla="*/ 306 w 605"/>
                                      <a:gd name="T63" fmla="*/ 388 h 1404"/>
                                      <a:gd name="T64" fmla="*/ 317 w 605"/>
                                      <a:gd name="T65" fmla="*/ 424 h 1404"/>
                                      <a:gd name="T66" fmla="*/ 324 w 605"/>
                                      <a:gd name="T67" fmla="*/ 455 h 1404"/>
                                      <a:gd name="T68" fmla="*/ 334 w 605"/>
                                      <a:gd name="T69" fmla="*/ 491 h 1404"/>
                                      <a:gd name="T70" fmla="*/ 345 w 605"/>
                                      <a:gd name="T71" fmla="*/ 526 h 1404"/>
                                      <a:gd name="T72" fmla="*/ 356 w 605"/>
                                      <a:gd name="T73" fmla="*/ 565 h 1404"/>
                                      <a:gd name="T74" fmla="*/ 363 w 605"/>
                                      <a:gd name="T75" fmla="*/ 600 h 1404"/>
                                      <a:gd name="T76" fmla="*/ 374 w 605"/>
                                      <a:gd name="T77" fmla="*/ 635 h 1404"/>
                                      <a:gd name="T78" fmla="*/ 384 w 605"/>
                                      <a:gd name="T79" fmla="*/ 678 h 1404"/>
                                      <a:gd name="T80" fmla="*/ 391 w 605"/>
                                      <a:gd name="T81" fmla="*/ 713 h 1404"/>
                                      <a:gd name="T82" fmla="*/ 402 w 605"/>
                                      <a:gd name="T83" fmla="*/ 752 h 1404"/>
                                      <a:gd name="T84" fmla="*/ 413 w 605"/>
                                      <a:gd name="T85" fmla="*/ 787 h 1404"/>
                                      <a:gd name="T86" fmla="*/ 423 w 605"/>
                                      <a:gd name="T87" fmla="*/ 826 h 1404"/>
                                      <a:gd name="T88" fmla="*/ 430 w 605"/>
                                      <a:gd name="T89" fmla="*/ 861 h 1404"/>
                                      <a:gd name="T90" fmla="*/ 441 w 605"/>
                                      <a:gd name="T91" fmla="*/ 903 h 1404"/>
                                      <a:gd name="T92" fmla="*/ 448 w 605"/>
                                      <a:gd name="T93" fmla="*/ 939 h 1404"/>
                                      <a:gd name="T94" fmla="*/ 459 w 605"/>
                                      <a:gd name="T95" fmla="*/ 974 h 1404"/>
                                      <a:gd name="T96" fmla="*/ 470 w 605"/>
                                      <a:gd name="T97" fmla="*/ 1009 h 1404"/>
                                      <a:gd name="T98" fmla="*/ 480 w 605"/>
                                      <a:gd name="T99" fmla="*/ 1045 h 1404"/>
                                      <a:gd name="T100" fmla="*/ 487 w 605"/>
                                      <a:gd name="T101" fmla="*/ 1080 h 1404"/>
                                      <a:gd name="T102" fmla="*/ 498 w 605"/>
                                      <a:gd name="T103" fmla="*/ 1115 h 1404"/>
                                      <a:gd name="T104" fmla="*/ 509 w 605"/>
                                      <a:gd name="T105" fmla="*/ 1143 h 1404"/>
                                      <a:gd name="T106" fmla="*/ 519 w 605"/>
                                      <a:gd name="T107" fmla="*/ 1175 h 1404"/>
                                      <a:gd name="T108" fmla="*/ 526 w 605"/>
                                      <a:gd name="T109" fmla="*/ 1207 h 1404"/>
                                      <a:gd name="T110" fmla="*/ 537 w 605"/>
                                      <a:gd name="T111" fmla="*/ 1239 h 1404"/>
                                      <a:gd name="T112" fmla="*/ 548 w 605"/>
                                      <a:gd name="T113" fmla="*/ 1263 h 1404"/>
                                      <a:gd name="T114" fmla="*/ 558 w 605"/>
                                      <a:gd name="T115" fmla="*/ 1291 h 1404"/>
                                      <a:gd name="T116" fmla="*/ 566 w 605"/>
                                      <a:gd name="T117" fmla="*/ 1316 h 1404"/>
                                      <a:gd name="T118" fmla="*/ 576 w 605"/>
                                      <a:gd name="T119" fmla="*/ 1344 h 1404"/>
                                      <a:gd name="T120" fmla="*/ 587 w 605"/>
                                      <a:gd name="T121" fmla="*/ 1366 h 1404"/>
                                      <a:gd name="T122" fmla="*/ 594 w 605"/>
                                      <a:gd name="T123" fmla="*/ 1387 h 1404"/>
                                      <a:gd name="T124" fmla="*/ 605 w 605"/>
                                      <a:gd name="T125" fmla="*/ 1404 h 1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5"/>
                                      <a:gd name="T190" fmla="*/ 0 h 1404"/>
                                      <a:gd name="T191" fmla="*/ 605 w 605"/>
                                      <a:gd name="T192" fmla="*/ 1404 h 1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5" h="1404">
                                        <a:moveTo>
                                          <a:pt x="0" y="102"/>
                                        </a:moveTo>
                                        <a:lnTo>
                                          <a:pt x="0" y="99"/>
                                        </a:lnTo>
                                        <a:lnTo>
                                          <a:pt x="4" y="95"/>
                                        </a:lnTo>
                                        <a:lnTo>
                                          <a:pt x="4" y="88"/>
                                        </a:lnTo>
                                        <a:lnTo>
                                          <a:pt x="7" y="88"/>
                                        </a:lnTo>
                                        <a:lnTo>
                                          <a:pt x="7" y="85"/>
                                        </a:lnTo>
                                        <a:lnTo>
                                          <a:pt x="11" y="81"/>
                                        </a:lnTo>
                                        <a:lnTo>
                                          <a:pt x="14" y="78"/>
                                        </a:lnTo>
                                        <a:lnTo>
                                          <a:pt x="18" y="71"/>
                                        </a:lnTo>
                                        <a:lnTo>
                                          <a:pt x="18" y="67"/>
                                        </a:lnTo>
                                        <a:lnTo>
                                          <a:pt x="22" y="64"/>
                                        </a:lnTo>
                                        <a:lnTo>
                                          <a:pt x="25" y="60"/>
                                        </a:lnTo>
                                        <a:lnTo>
                                          <a:pt x="25" y="53"/>
                                        </a:lnTo>
                                        <a:lnTo>
                                          <a:pt x="29" y="53"/>
                                        </a:lnTo>
                                        <a:lnTo>
                                          <a:pt x="29" y="50"/>
                                        </a:lnTo>
                                        <a:lnTo>
                                          <a:pt x="32" y="50"/>
                                        </a:lnTo>
                                        <a:lnTo>
                                          <a:pt x="32" y="46"/>
                                        </a:lnTo>
                                        <a:lnTo>
                                          <a:pt x="36" y="43"/>
                                        </a:lnTo>
                                        <a:lnTo>
                                          <a:pt x="39" y="43"/>
                                        </a:lnTo>
                                        <a:lnTo>
                                          <a:pt x="39" y="35"/>
                                        </a:lnTo>
                                        <a:lnTo>
                                          <a:pt x="43" y="35"/>
                                        </a:lnTo>
                                        <a:lnTo>
                                          <a:pt x="43" y="32"/>
                                        </a:lnTo>
                                        <a:lnTo>
                                          <a:pt x="46" y="32"/>
                                        </a:lnTo>
                                        <a:lnTo>
                                          <a:pt x="46" y="28"/>
                                        </a:lnTo>
                                        <a:lnTo>
                                          <a:pt x="50" y="28"/>
                                        </a:lnTo>
                                        <a:lnTo>
                                          <a:pt x="50" y="25"/>
                                        </a:lnTo>
                                        <a:lnTo>
                                          <a:pt x="54" y="25"/>
                                        </a:lnTo>
                                        <a:lnTo>
                                          <a:pt x="57" y="18"/>
                                        </a:lnTo>
                                        <a:lnTo>
                                          <a:pt x="61" y="18"/>
                                        </a:lnTo>
                                        <a:lnTo>
                                          <a:pt x="64" y="14"/>
                                        </a:lnTo>
                                        <a:lnTo>
                                          <a:pt x="68" y="14"/>
                                        </a:lnTo>
                                        <a:lnTo>
                                          <a:pt x="68" y="11"/>
                                        </a:lnTo>
                                        <a:lnTo>
                                          <a:pt x="71" y="11"/>
                                        </a:lnTo>
                                        <a:lnTo>
                                          <a:pt x="75" y="11"/>
                                        </a:lnTo>
                                        <a:lnTo>
                                          <a:pt x="75" y="7"/>
                                        </a:lnTo>
                                        <a:lnTo>
                                          <a:pt x="78" y="7"/>
                                        </a:lnTo>
                                        <a:lnTo>
                                          <a:pt x="82" y="7"/>
                                        </a:lnTo>
                                        <a:lnTo>
                                          <a:pt x="86" y="0"/>
                                        </a:lnTo>
                                        <a:lnTo>
                                          <a:pt x="89" y="0"/>
                                        </a:lnTo>
                                        <a:lnTo>
                                          <a:pt x="93" y="0"/>
                                        </a:lnTo>
                                        <a:lnTo>
                                          <a:pt x="96" y="0"/>
                                        </a:lnTo>
                                        <a:lnTo>
                                          <a:pt x="100" y="0"/>
                                        </a:lnTo>
                                        <a:lnTo>
                                          <a:pt x="103" y="0"/>
                                        </a:lnTo>
                                        <a:lnTo>
                                          <a:pt x="107" y="0"/>
                                        </a:lnTo>
                                        <a:lnTo>
                                          <a:pt x="110" y="0"/>
                                        </a:lnTo>
                                        <a:lnTo>
                                          <a:pt x="114" y="0"/>
                                        </a:lnTo>
                                        <a:lnTo>
                                          <a:pt x="118" y="7"/>
                                        </a:lnTo>
                                        <a:lnTo>
                                          <a:pt x="121" y="7"/>
                                        </a:lnTo>
                                        <a:lnTo>
                                          <a:pt x="125" y="7"/>
                                        </a:lnTo>
                                        <a:lnTo>
                                          <a:pt x="128" y="11"/>
                                        </a:lnTo>
                                        <a:lnTo>
                                          <a:pt x="132" y="11"/>
                                        </a:lnTo>
                                        <a:lnTo>
                                          <a:pt x="135" y="14"/>
                                        </a:lnTo>
                                        <a:lnTo>
                                          <a:pt x="139" y="14"/>
                                        </a:lnTo>
                                        <a:lnTo>
                                          <a:pt x="139" y="18"/>
                                        </a:lnTo>
                                        <a:lnTo>
                                          <a:pt x="142" y="18"/>
                                        </a:lnTo>
                                        <a:lnTo>
                                          <a:pt x="146" y="25"/>
                                        </a:lnTo>
                                        <a:lnTo>
                                          <a:pt x="150" y="28"/>
                                        </a:lnTo>
                                        <a:lnTo>
                                          <a:pt x="153" y="28"/>
                                        </a:lnTo>
                                        <a:lnTo>
                                          <a:pt x="157" y="32"/>
                                        </a:lnTo>
                                        <a:lnTo>
                                          <a:pt x="160" y="35"/>
                                        </a:lnTo>
                                        <a:lnTo>
                                          <a:pt x="164" y="43"/>
                                        </a:lnTo>
                                        <a:lnTo>
                                          <a:pt x="164" y="46"/>
                                        </a:lnTo>
                                        <a:lnTo>
                                          <a:pt x="167" y="46"/>
                                        </a:lnTo>
                                        <a:lnTo>
                                          <a:pt x="167" y="50"/>
                                        </a:lnTo>
                                        <a:lnTo>
                                          <a:pt x="171" y="50"/>
                                        </a:lnTo>
                                        <a:lnTo>
                                          <a:pt x="171" y="53"/>
                                        </a:lnTo>
                                        <a:lnTo>
                                          <a:pt x="174" y="60"/>
                                        </a:lnTo>
                                        <a:lnTo>
                                          <a:pt x="178" y="60"/>
                                        </a:lnTo>
                                        <a:lnTo>
                                          <a:pt x="178" y="64"/>
                                        </a:lnTo>
                                        <a:lnTo>
                                          <a:pt x="182" y="67"/>
                                        </a:lnTo>
                                        <a:lnTo>
                                          <a:pt x="185" y="71"/>
                                        </a:lnTo>
                                        <a:lnTo>
                                          <a:pt x="185" y="78"/>
                                        </a:lnTo>
                                        <a:lnTo>
                                          <a:pt x="189" y="78"/>
                                        </a:lnTo>
                                        <a:lnTo>
                                          <a:pt x="189" y="81"/>
                                        </a:lnTo>
                                        <a:lnTo>
                                          <a:pt x="192" y="85"/>
                                        </a:lnTo>
                                        <a:lnTo>
                                          <a:pt x="196" y="88"/>
                                        </a:lnTo>
                                        <a:lnTo>
                                          <a:pt x="196" y="95"/>
                                        </a:lnTo>
                                        <a:lnTo>
                                          <a:pt x="199" y="99"/>
                                        </a:lnTo>
                                        <a:lnTo>
                                          <a:pt x="203" y="102"/>
                                        </a:lnTo>
                                        <a:lnTo>
                                          <a:pt x="203" y="106"/>
                                        </a:lnTo>
                                        <a:lnTo>
                                          <a:pt x="206" y="113"/>
                                        </a:lnTo>
                                        <a:lnTo>
                                          <a:pt x="206" y="117"/>
                                        </a:lnTo>
                                        <a:lnTo>
                                          <a:pt x="210" y="120"/>
                                        </a:lnTo>
                                        <a:lnTo>
                                          <a:pt x="210" y="124"/>
                                        </a:lnTo>
                                        <a:lnTo>
                                          <a:pt x="214" y="124"/>
                                        </a:lnTo>
                                        <a:lnTo>
                                          <a:pt x="217" y="131"/>
                                        </a:lnTo>
                                        <a:lnTo>
                                          <a:pt x="217" y="134"/>
                                        </a:lnTo>
                                        <a:lnTo>
                                          <a:pt x="221" y="138"/>
                                        </a:lnTo>
                                        <a:lnTo>
                                          <a:pt x="221" y="141"/>
                                        </a:lnTo>
                                        <a:lnTo>
                                          <a:pt x="224" y="148"/>
                                        </a:lnTo>
                                        <a:lnTo>
                                          <a:pt x="224" y="152"/>
                                        </a:lnTo>
                                        <a:lnTo>
                                          <a:pt x="228" y="155"/>
                                        </a:lnTo>
                                        <a:lnTo>
                                          <a:pt x="228" y="159"/>
                                        </a:lnTo>
                                        <a:lnTo>
                                          <a:pt x="231" y="170"/>
                                        </a:lnTo>
                                        <a:lnTo>
                                          <a:pt x="231" y="173"/>
                                        </a:lnTo>
                                        <a:lnTo>
                                          <a:pt x="235" y="177"/>
                                        </a:lnTo>
                                        <a:lnTo>
                                          <a:pt x="235" y="184"/>
                                        </a:lnTo>
                                        <a:lnTo>
                                          <a:pt x="238" y="187"/>
                                        </a:lnTo>
                                        <a:lnTo>
                                          <a:pt x="242" y="191"/>
                                        </a:lnTo>
                                        <a:lnTo>
                                          <a:pt x="242" y="194"/>
                                        </a:lnTo>
                                        <a:lnTo>
                                          <a:pt x="246" y="201"/>
                                        </a:lnTo>
                                        <a:lnTo>
                                          <a:pt x="246" y="205"/>
                                        </a:lnTo>
                                        <a:lnTo>
                                          <a:pt x="249" y="212"/>
                                        </a:lnTo>
                                        <a:lnTo>
                                          <a:pt x="249" y="219"/>
                                        </a:lnTo>
                                        <a:lnTo>
                                          <a:pt x="253" y="222"/>
                                        </a:lnTo>
                                        <a:lnTo>
                                          <a:pt x="253" y="226"/>
                                        </a:lnTo>
                                        <a:lnTo>
                                          <a:pt x="256" y="230"/>
                                        </a:lnTo>
                                        <a:lnTo>
                                          <a:pt x="256" y="240"/>
                                        </a:lnTo>
                                        <a:lnTo>
                                          <a:pt x="260" y="244"/>
                                        </a:lnTo>
                                        <a:lnTo>
                                          <a:pt x="260" y="247"/>
                                        </a:lnTo>
                                        <a:lnTo>
                                          <a:pt x="263" y="258"/>
                                        </a:lnTo>
                                        <a:lnTo>
                                          <a:pt x="267" y="261"/>
                                        </a:lnTo>
                                        <a:lnTo>
                                          <a:pt x="267" y="265"/>
                                        </a:lnTo>
                                        <a:lnTo>
                                          <a:pt x="270" y="272"/>
                                        </a:lnTo>
                                        <a:lnTo>
                                          <a:pt x="270" y="279"/>
                                        </a:lnTo>
                                        <a:lnTo>
                                          <a:pt x="274" y="282"/>
                                        </a:lnTo>
                                        <a:lnTo>
                                          <a:pt x="274" y="289"/>
                                        </a:lnTo>
                                        <a:lnTo>
                                          <a:pt x="278" y="297"/>
                                        </a:lnTo>
                                        <a:lnTo>
                                          <a:pt x="278" y="300"/>
                                        </a:lnTo>
                                        <a:lnTo>
                                          <a:pt x="281" y="307"/>
                                        </a:lnTo>
                                        <a:lnTo>
                                          <a:pt x="281" y="314"/>
                                        </a:lnTo>
                                        <a:lnTo>
                                          <a:pt x="285" y="318"/>
                                        </a:lnTo>
                                        <a:lnTo>
                                          <a:pt x="285" y="328"/>
                                        </a:lnTo>
                                        <a:lnTo>
                                          <a:pt x="288" y="332"/>
                                        </a:lnTo>
                                        <a:lnTo>
                                          <a:pt x="292" y="335"/>
                                        </a:lnTo>
                                        <a:lnTo>
                                          <a:pt x="292" y="346"/>
                                        </a:lnTo>
                                        <a:lnTo>
                                          <a:pt x="295" y="349"/>
                                        </a:lnTo>
                                        <a:lnTo>
                                          <a:pt x="295" y="360"/>
                                        </a:lnTo>
                                        <a:lnTo>
                                          <a:pt x="299" y="364"/>
                                        </a:lnTo>
                                        <a:lnTo>
                                          <a:pt x="299" y="371"/>
                                        </a:lnTo>
                                        <a:lnTo>
                                          <a:pt x="302" y="378"/>
                                        </a:lnTo>
                                        <a:lnTo>
                                          <a:pt x="302" y="385"/>
                                        </a:lnTo>
                                        <a:lnTo>
                                          <a:pt x="306" y="388"/>
                                        </a:lnTo>
                                        <a:lnTo>
                                          <a:pt x="310" y="399"/>
                                        </a:lnTo>
                                        <a:lnTo>
                                          <a:pt x="310" y="402"/>
                                        </a:lnTo>
                                        <a:lnTo>
                                          <a:pt x="310" y="413"/>
                                        </a:lnTo>
                                        <a:lnTo>
                                          <a:pt x="313" y="416"/>
                                        </a:lnTo>
                                        <a:lnTo>
                                          <a:pt x="317" y="424"/>
                                        </a:lnTo>
                                        <a:lnTo>
                                          <a:pt x="317" y="431"/>
                                        </a:lnTo>
                                        <a:lnTo>
                                          <a:pt x="320" y="438"/>
                                        </a:lnTo>
                                        <a:lnTo>
                                          <a:pt x="320" y="441"/>
                                        </a:lnTo>
                                        <a:lnTo>
                                          <a:pt x="324" y="452"/>
                                        </a:lnTo>
                                        <a:lnTo>
                                          <a:pt x="324" y="455"/>
                                        </a:lnTo>
                                        <a:lnTo>
                                          <a:pt x="327" y="466"/>
                                        </a:lnTo>
                                        <a:lnTo>
                                          <a:pt x="331" y="473"/>
                                        </a:lnTo>
                                        <a:lnTo>
                                          <a:pt x="331" y="476"/>
                                        </a:lnTo>
                                        <a:lnTo>
                                          <a:pt x="334" y="487"/>
                                        </a:lnTo>
                                        <a:lnTo>
                                          <a:pt x="334" y="491"/>
                                        </a:lnTo>
                                        <a:lnTo>
                                          <a:pt x="338" y="501"/>
                                        </a:lnTo>
                                        <a:lnTo>
                                          <a:pt x="338" y="508"/>
                                        </a:lnTo>
                                        <a:lnTo>
                                          <a:pt x="342" y="512"/>
                                        </a:lnTo>
                                        <a:lnTo>
                                          <a:pt x="342" y="522"/>
                                        </a:lnTo>
                                        <a:lnTo>
                                          <a:pt x="345" y="526"/>
                                        </a:lnTo>
                                        <a:lnTo>
                                          <a:pt x="345" y="536"/>
                                        </a:lnTo>
                                        <a:lnTo>
                                          <a:pt x="349" y="544"/>
                                        </a:lnTo>
                                        <a:lnTo>
                                          <a:pt x="349" y="547"/>
                                        </a:lnTo>
                                        <a:lnTo>
                                          <a:pt x="352" y="558"/>
                                        </a:lnTo>
                                        <a:lnTo>
                                          <a:pt x="356" y="565"/>
                                        </a:lnTo>
                                        <a:lnTo>
                                          <a:pt x="356" y="572"/>
                                        </a:lnTo>
                                        <a:lnTo>
                                          <a:pt x="359" y="579"/>
                                        </a:lnTo>
                                        <a:lnTo>
                                          <a:pt x="359" y="589"/>
                                        </a:lnTo>
                                        <a:lnTo>
                                          <a:pt x="363" y="593"/>
                                        </a:lnTo>
                                        <a:lnTo>
                                          <a:pt x="363" y="600"/>
                                        </a:lnTo>
                                        <a:lnTo>
                                          <a:pt x="366" y="611"/>
                                        </a:lnTo>
                                        <a:lnTo>
                                          <a:pt x="366" y="614"/>
                                        </a:lnTo>
                                        <a:lnTo>
                                          <a:pt x="370" y="625"/>
                                        </a:lnTo>
                                        <a:lnTo>
                                          <a:pt x="370" y="632"/>
                                        </a:lnTo>
                                        <a:lnTo>
                                          <a:pt x="374" y="635"/>
                                        </a:lnTo>
                                        <a:lnTo>
                                          <a:pt x="374" y="646"/>
                                        </a:lnTo>
                                        <a:lnTo>
                                          <a:pt x="377" y="653"/>
                                        </a:lnTo>
                                        <a:lnTo>
                                          <a:pt x="381" y="660"/>
                                        </a:lnTo>
                                        <a:lnTo>
                                          <a:pt x="381" y="667"/>
                                        </a:lnTo>
                                        <a:lnTo>
                                          <a:pt x="384" y="678"/>
                                        </a:lnTo>
                                        <a:lnTo>
                                          <a:pt x="384" y="681"/>
                                        </a:lnTo>
                                        <a:lnTo>
                                          <a:pt x="388" y="688"/>
                                        </a:lnTo>
                                        <a:lnTo>
                                          <a:pt x="388" y="699"/>
                                        </a:lnTo>
                                        <a:lnTo>
                                          <a:pt x="391" y="706"/>
                                        </a:lnTo>
                                        <a:lnTo>
                                          <a:pt x="391" y="713"/>
                                        </a:lnTo>
                                        <a:lnTo>
                                          <a:pt x="395" y="720"/>
                                        </a:lnTo>
                                        <a:lnTo>
                                          <a:pt x="395" y="731"/>
                                        </a:lnTo>
                                        <a:lnTo>
                                          <a:pt x="398" y="734"/>
                                        </a:lnTo>
                                        <a:lnTo>
                                          <a:pt x="398" y="741"/>
                                        </a:lnTo>
                                        <a:lnTo>
                                          <a:pt x="402" y="752"/>
                                        </a:lnTo>
                                        <a:lnTo>
                                          <a:pt x="406" y="755"/>
                                        </a:lnTo>
                                        <a:lnTo>
                                          <a:pt x="406" y="766"/>
                                        </a:lnTo>
                                        <a:lnTo>
                                          <a:pt x="409" y="773"/>
                                        </a:lnTo>
                                        <a:lnTo>
                                          <a:pt x="409" y="783"/>
                                        </a:lnTo>
                                        <a:lnTo>
                                          <a:pt x="413" y="787"/>
                                        </a:lnTo>
                                        <a:lnTo>
                                          <a:pt x="413" y="794"/>
                                        </a:lnTo>
                                        <a:lnTo>
                                          <a:pt x="416" y="805"/>
                                        </a:lnTo>
                                        <a:lnTo>
                                          <a:pt x="416" y="808"/>
                                        </a:lnTo>
                                        <a:lnTo>
                                          <a:pt x="420" y="819"/>
                                        </a:lnTo>
                                        <a:lnTo>
                                          <a:pt x="423" y="826"/>
                                        </a:lnTo>
                                        <a:lnTo>
                                          <a:pt x="423" y="829"/>
                                        </a:lnTo>
                                        <a:lnTo>
                                          <a:pt x="423" y="840"/>
                                        </a:lnTo>
                                        <a:lnTo>
                                          <a:pt x="427" y="850"/>
                                        </a:lnTo>
                                        <a:lnTo>
                                          <a:pt x="430" y="858"/>
                                        </a:lnTo>
                                        <a:lnTo>
                                          <a:pt x="430" y="861"/>
                                        </a:lnTo>
                                        <a:lnTo>
                                          <a:pt x="434" y="872"/>
                                        </a:lnTo>
                                        <a:lnTo>
                                          <a:pt x="434" y="879"/>
                                        </a:lnTo>
                                        <a:lnTo>
                                          <a:pt x="438" y="886"/>
                                        </a:lnTo>
                                        <a:lnTo>
                                          <a:pt x="438" y="893"/>
                                        </a:lnTo>
                                        <a:lnTo>
                                          <a:pt x="441" y="903"/>
                                        </a:lnTo>
                                        <a:lnTo>
                                          <a:pt x="445" y="907"/>
                                        </a:lnTo>
                                        <a:lnTo>
                                          <a:pt x="445" y="914"/>
                                        </a:lnTo>
                                        <a:lnTo>
                                          <a:pt x="448" y="925"/>
                                        </a:lnTo>
                                        <a:lnTo>
                                          <a:pt x="448" y="928"/>
                                        </a:lnTo>
                                        <a:lnTo>
                                          <a:pt x="448" y="939"/>
                                        </a:lnTo>
                                        <a:lnTo>
                                          <a:pt x="452" y="946"/>
                                        </a:lnTo>
                                        <a:lnTo>
                                          <a:pt x="455" y="949"/>
                                        </a:lnTo>
                                        <a:lnTo>
                                          <a:pt x="455" y="960"/>
                                        </a:lnTo>
                                        <a:lnTo>
                                          <a:pt x="459" y="967"/>
                                        </a:lnTo>
                                        <a:lnTo>
                                          <a:pt x="459" y="974"/>
                                        </a:lnTo>
                                        <a:lnTo>
                                          <a:pt x="462" y="981"/>
                                        </a:lnTo>
                                        <a:lnTo>
                                          <a:pt x="462" y="985"/>
                                        </a:lnTo>
                                        <a:lnTo>
                                          <a:pt x="466" y="995"/>
                                        </a:lnTo>
                                        <a:lnTo>
                                          <a:pt x="470" y="1002"/>
                                        </a:lnTo>
                                        <a:lnTo>
                                          <a:pt x="470" y="1009"/>
                                        </a:lnTo>
                                        <a:lnTo>
                                          <a:pt x="473" y="1016"/>
                                        </a:lnTo>
                                        <a:lnTo>
                                          <a:pt x="473" y="1020"/>
                                        </a:lnTo>
                                        <a:lnTo>
                                          <a:pt x="477" y="1030"/>
                                        </a:lnTo>
                                        <a:lnTo>
                                          <a:pt x="477" y="1037"/>
                                        </a:lnTo>
                                        <a:lnTo>
                                          <a:pt x="480" y="1045"/>
                                        </a:lnTo>
                                        <a:lnTo>
                                          <a:pt x="480" y="1052"/>
                                        </a:lnTo>
                                        <a:lnTo>
                                          <a:pt x="484" y="1055"/>
                                        </a:lnTo>
                                        <a:lnTo>
                                          <a:pt x="484" y="1066"/>
                                        </a:lnTo>
                                        <a:lnTo>
                                          <a:pt x="487" y="1069"/>
                                        </a:lnTo>
                                        <a:lnTo>
                                          <a:pt x="487" y="1080"/>
                                        </a:lnTo>
                                        <a:lnTo>
                                          <a:pt x="491" y="1087"/>
                                        </a:lnTo>
                                        <a:lnTo>
                                          <a:pt x="494" y="1090"/>
                                        </a:lnTo>
                                        <a:lnTo>
                                          <a:pt x="494" y="1101"/>
                                        </a:lnTo>
                                        <a:lnTo>
                                          <a:pt x="498" y="1104"/>
                                        </a:lnTo>
                                        <a:lnTo>
                                          <a:pt x="498" y="1115"/>
                                        </a:lnTo>
                                        <a:lnTo>
                                          <a:pt x="502" y="1119"/>
                                        </a:lnTo>
                                        <a:lnTo>
                                          <a:pt x="502" y="1126"/>
                                        </a:lnTo>
                                        <a:lnTo>
                                          <a:pt x="505" y="1133"/>
                                        </a:lnTo>
                                        <a:lnTo>
                                          <a:pt x="505" y="1140"/>
                                        </a:lnTo>
                                        <a:lnTo>
                                          <a:pt x="509" y="1143"/>
                                        </a:lnTo>
                                        <a:lnTo>
                                          <a:pt x="509" y="1150"/>
                                        </a:lnTo>
                                        <a:lnTo>
                                          <a:pt x="512" y="1157"/>
                                        </a:lnTo>
                                        <a:lnTo>
                                          <a:pt x="512" y="1161"/>
                                        </a:lnTo>
                                        <a:lnTo>
                                          <a:pt x="516" y="1172"/>
                                        </a:lnTo>
                                        <a:lnTo>
                                          <a:pt x="519" y="1175"/>
                                        </a:lnTo>
                                        <a:lnTo>
                                          <a:pt x="519" y="1186"/>
                                        </a:lnTo>
                                        <a:lnTo>
                                          <a:pt x="523" y="1189"/>
                                        </a:lnTo>
                                        <a:lnTo>
                                          <a:pt x="523" y="1193"/>
                                        </a:lnTo>
                                        <a:lnTo>
                                          <a:pt x="526" y="1203"/>
                                        </a:lnTo>
                                        <a:lnTo>
                                          <a:pt x="526" y="1207"/>
                                        </a:lnTo>
                                        <a:lnTo>
                                          <a:pt x="530" y="1210"/>
                                        </a:lnTo>
                                        <a:lnTo>
                                          <a:pt x="530" y="1221"/>
                                        </a:lnTo>
                                        <a:lnTo>
                                          <a:pt x="534" y="1224"/>
                                        </a:lnTo>
                                        <a:lnTo>
                                          <a:pt x="537" y="1228"/>
                                        </a:lnTo>
                                        <a:lnTo>
                                          <a:pt x="537" y="1239"/>
                                        </a:lnTo>
                                        <a:lnTo>
                                          <a:pt x="537" y="1242"/>
                                        </a:lnTo>
                                        <a:lnTo>
                                          <a:pt x="541" y="1246"/>
                                        </a:lnTo>
                                        <a:lnTo>
                                          <a:pt x="544" y="1256"/>
                                        </a:lnTo>
                                        <a:lnTo>
                                          <a:pt x="544" y="1260"/>
                                        </a:lnTo>
                                        <a:lnTo>
                                          <a:pt x="548" y="1263"/>
                                        </a:lnTo>
                                        <a:lnTo>
                                          <a:pt x="548" y="1267"/>
                                        </a:lnTo>
                                        <a:lnTo>
                                          <a:pt x="551" y="1277"/>
                                        </a:lnTo>
                                        <a:lnTo>
                                          <a:pt x="551" y="1281"/>
                                        </a:lnTo>
                                        <a:lnTo>
                                          <a:pt x="555" y="1284"/>
                                        </a:lnTo>
                                        <a:lnTo>
                                          <a:pt x="558" y="1291"/>
                                        </a:lnTo>
                                        <a:lnTo>
                                          <a:pt x="558" y="1295"/>
                                        </a:lnTo>
                                        <a:lnTo>
                                          <a:pt x="562" y="1302"/>
                                        </a:lnTo>
                                        <a:lnTo>
                                          <a:pt x="562" y="1309"/>
                                        </a:lnTo>
                                        <a:lnTo>
                                          <a:pt x="562" y="1313"/>
                                        </a:lnTo>
                                        <a:lnTo>
                                          <a:pt x="566" y="1316"/>
                                        </a:lnTo>
                                        <a:lnTo>
                                          <a:pt x="569" y="1320"/>
                                        </a:lnTo>
                                        <a:lnTo>
                                          <a:pt x="569" y="1327"/>
                                        </a:lnTo>
                                        <a:lnTo>
                                          <a:pt x="573" y="1330"/>
                                        </a:lnTo>
                                        <a:lnTo>
                                          <a:pt x="573" y="1337"/>
                                        </a:lnTo>
                                        <a:lnTo>
                                          <a:pt x="576" y="1344"/>
                                        </a:lnTo>
                                        <a:lnTo>
                                          <a:pt x="576" y="1348"/>
                                        </a:lnTo>
                                        <a:lnTo>
                                          <a:pt x="580" y="1351"/>
                                        </a:lnTo>
                                        <a:lnTo>
                                          <a:pt x="583" y="1355"/>
                                        </a:lnTo>
                                        <a:lnTo>
                                          <a:pt x="583" y="1362"/>
                                        </a:lnTo>
                                        <a:lnTo>
                                          <a:pt x="587" y="1366"/>
                                        </a:lnTo>
                                        <a:lnTo>
                                          <a:pt x="587" y="1369"/>
                                        </a:lnTo>
                                        <a:lnTo>
                                          <a:pt x="590" y="1373"/>
                                        </a:lnTo>
                                        <a:lnTo>
                                          <a:pt x="590" y="1380"/>
                                        </a:lnTo>
                                        <a:lnTo>
                                          <a:pt x="594" y="1383"/>
                                        </a:lnTo>
                                        <a:lnTo>
                                          <a:pt x="594" y="1387"/>
                                        </a:lnTo>
                                        <a:lnTo>
                                          <a:pt x="598" y="1387"/>
                                        </a:lnTo>
                                        <a:lnTo>
                                          <a:pt x="598" y="1390"/>
                                        </a:lnTo>
                                        <a:lnTo>
                                          <a:pt x="601" y="1397"/>
                                        </a:lnTo>
                                        <a:lnTo>
                                          <a:pt x="601" y="1401"/>
                                        </a:lnTo>
                                        <a:lnTo>
                                          <a:pt x="605" y="1404"/>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72" name="Freeform 496">
                                    <a:extLst>
                                      <a:ext uri="{FF2B5EF4-FFF2-40B4-BE49-F238E27FC236}">
                                        <a16:creationId xmlns:a16="http://schemas.microsoft.com/office/drawing/2014/main" id="{CD24ED3D-DB0D-42D4-A744-3E83DDBBE4E5}"/>
                                      </a:ext>
                                    </a:extLst>
                                  </p:cNvPr>
                                  <p:cNvSpPr>
                                    <a:spLocks/>
                                  </p:cNvSpPr>
                                  <p:nvPr/>
                                </p:nvSpPr>
                                <p:spPr bwMode="auto">
                                  <a:xfrm>
                                    <a:off x="6059" y="10775"/>
                                    <a:ext cx="793" cy="1404"/>
                                  </a:xfrm>
                                  <a:custGeom>
                                    <a:avLst/>
                                    <a:gdLst>
                                      <a:gd name="T0" fmla="*/ 11 w 793"/>
                                      <a:gd name="T1" fmla="*/ 21 h 1404"/>
                                      <a:gd name="T2" fmla="*/ 25 w 793"/>
                                      <a:gd name="T3" fmla="*/ 53 h 1404"/>
                                      <a:gd name="T4" fmla="*/ 39 w 793"/>
                                      <a:gd name="T5" fmla="*/ 88 h 1404"/>
                                      <a:gd name="T6" fmla="*/ 50 w 793"/>
                                      <a:gd name="T7" fmla="*/ 123 h 1404"/>
                                      <a:gd name="T8" fmla="*/ 64 w 793"/>
                                      <a:gd name="T9" fmla="*/ 162 h 1404"/>
                                      <a:gd name="T10" fmla="*/ 79 w 793"/>
                                      <a:gd name="T11" fmla="*/ 205 h 1404"/>
                                      <a:gd name="T12" fmla="*/ 93 w 793"/>
                                      <a:gd name="T13" fmla="*/ 247 h 1404"/>
                                      <a:gd name="T14" fmla="*/ 107 w 793"/>
                                      <a:gd name="T15" fmla="*/ 293 h 1404"/>
                                      <a:gd name="T16" fmla="*/ 118 w 793"/>
                                      <a:gd name="T17" fmla="*/ 339 h 1404"/>
                                      <a:gd name="T18" fmla="*/ 132 w 793"/>
                                      <a:gd name="T19" fmla="*/ 388 h 1404"/>
                                      <a:gd name="T20" fmla="*/ 146 w 793"/>
                                      <a:gd name="T21" fmla="*/ 437 h 1404"/>
                                      <a:gd name="T22" fmla="*/ 160 w 793"/>
                                      <a:gd name="T23" fmla="*/ 490 h 1404"/>
                                      <a:gd name="T24" fmla="*/ 171 w 793"/>
                                      <a:gd name="T25" fmla="*/ 540 h 1404"/>
                                      <a:gd name="T26" fmla="*/ 185 w 793"/>
                                      <a:gd name="T27" fmla="*/ 593 h 1404"/>
                                      <a:gd name="T28" fmla="*/ 199 w 793"/>
                                      <a:gd name="T29" fmla="*/ 646 h 1404"/>
                                      <a:gd name="T30" fmla="*/ 210 w 793"/>
                                      <a:gd name="T31" fmla="*/ 699 h 1404"/>
                                      <a:gd name="T32" fmla="*/ 224 w 793"/>
                                      <a:gd name="T33" fmla="*/ 751 h 1404"/>
                                      <a:gd name="T34" fmla="*/ 239 w 793"/>
                                      <a:gd name="T35" fmla="*/ 804 h 1404"/>
                                      <a:gd name="T36" fmla="*/ 249 w 793"/>
                                      <a:gd name="T37" fmla="*/ 850 h 1404"/>
                                      <a:gd name="T38" fmla="*/ 263 w 793"/>
                                      <a:gd name="T39" fmla="*/ 903 h 1404"/>
                                      <a:gd name="T40" fmla="*/ 278 w 793"/>
                                      <a:gd name="T41" fmla="*/ 953 h 1404"/>
                                      <a:gd name="T42" fmla="*/ 292 w 793"/>
                                      <a:gd name="T43" fmla="*/ 1002 h 1404"/>
                                      <a:gd name="T44" fmla="*/ 306 w 793"/>
                                      <a:gd name="T45" fmla="*/ 1044 h 1404"/>
                                      <a:gd name="T46" fmla="*/ 320 w 793"/>
                                      <a:gd name="T47" fmla="*/ 1090 h 1404"/>
                                      <a:gd name="T48" fmla="*/ 331 w 793"/>
                                      <a:gd name="T49" fmla="*/ 1129 h 1404"/>
                                      <a:gd name="T50" fmla="*/ 345 w 793"/>
                                      <a:gd name="T51" fmla="*/ 1168 h 1404"/>
                                      <a:gd name="T52" fmla="*/ 359 w 793"/>
                                      <a:gd name="T53" fmla="*/ 1210 h 1404"/>
                                      <a:gd name="T54" fmla="*/ 370 w 793"/>
                                      <a:gd name="T55" fmla="*/ 1238 h 1404"/>
                                      <a:gd name="T56" fmla="*/ 384 w 793"/>
                                      <a:gd name="T57" fmla="*/ 1270 h 1404"/>
                                      <a:gd name="T58" fmla="*/ 399 w 793"/>
                                      <a:gd name="T59" fmla="*/ 1302 h 1404"/>
                                      <a:gd name="T60" fmla="*/ 409 w 793"/>
                                      <a:gd name="T61" fmla="*/ 1323 h 1404"/>
                                      <a:gd name="T62" fmla="*/ 423 w 793"/>
                                      <a:gd name="T63" fmla="*/ 1344 h 1404"/>
                                      <a:gd name="T64" fmla="*/ 438 w 793"/>
                                      <a:gd name="T65" fmla="*/ 1369 h 1404"/>
                                      <a:gd name="T66" fmla="*/ 455 w 793"/>
                                      <a:gd name="T67" fmla="*/ 1387 h 1404"/>
                                      <a:gd name="T68" fmla="*/ 470 w 793"/>
                                      <a:gd name="T69" fmla="*/ 1394 h 1404"/>
                                      <a:gd name="T70" fmla="*/ 484 w 793"/>
                                      <a:gd name="T71" fmla="*/ 1404 h 1404"/>
                                      <a:gd name="T72" fmla="*/ 502 w 793"/>
                                      <a:gd name="T73" fmla="*/ 1404 h 1404"/>
                                      <a:gd name="T74" fmla="*/ 516 w 793"/>
                                      <a:gd name="T75" fmla="*/ 1397 h 1404"/>
                                      <a:gd name="T76" fmla="*/ 530 w 793"/>
                                      <a:gd name="T77" fmla="*/ 1390 h 1404"/>
                                      <a:gd name="T78" fmla="*/ 548 w 793"/>
                                      <a:gd name="T79" fmla="*/ 1379 h 1404"/>
                                      <a:gd name="T80" fmla="*/ 559 w 793"/>
                                      <a:gd name="T81" fmla="*/ 1362 h 1404"/>
                                      <a:gd name="T82" fmla="*/ 576 w 793"/>
                                      <a:gd name="T83" fmla="*/ 1341 h 1404"/>
                                      <a:gd name="T84" fmla="*/ 591 w 793"/>
                                      <a:gd name="T85" fmla="*/ 1316 h 1404"/>
                                      <a:gd name="T86" fmla="*/ 605 w 793"/>
                                      <a:gd name="T87" fmla="*/ 1288 h 1404"/>
                                      <a:gd name="T88" fmla="*/ 615 w 793"/>
                                      <a:gd name="T89" fmla="*/ 1256 h 1404"/>
                                      <a:gd name="T90" fmla="*/ 633 w 793"/>
                                      <a:gd name="T91" fmla="*/ 1228 h 1404"/>
                                      <a:gd name="T92" fmla="*/ 644 w 793"/>
                                      <a:gd name="T93" fmla="*/ 1192 h 1404"/>
                                      <a:gd name="T94" fmla="*/ 658 w 793"/>
                                      <a:gd name="T95" fmla="*/ 1150 h 1404"/>
                                      <a:gd name="T96" fmla="*/ 672 w 793"/>
                                      <a:gd name="T97" fmla="*/ 1111 h 1404"/>
                                      <a:gd name="T98" fmla="*/ 687 w 793"/>
                                      <a:gd name="T99" fmla="*/ 1069 h 1404"/>
                                      <a:gd name="T100" fmla="*/ 697 w 793"/>
                                      <a:gd name="T101" fmla="*/ 1023 h 1404"/>
                                      <a:gd name="T102" fmla="*/ 711 w 793"/>
                                      <a:gd name="T103" fmla="*/ 974 h 1404"/>
                                      <a:gd name="T104" fmla="*/ 726 w 793"/>
                                      <a:gd name="T105" fmla="*/ 931 h 1404"/>
                                      <a:gd name="T106" fmla="*/ 736 w 793"/>
                                      <a:gd name="T107" fmla="*/ 878 h 1404"/>
                                      <a:gd name="T108" fmla="*/ 751 w 793"/>
                                      <a:gd name="T109" fmla="*/ 829 h 1404"/>
                                      <a:gd name="T110" fmla="*/ 765 w 793"/>
                                      <a:gd name="T111" fmla="*/ 776 h 1404"/>
                                      <a:gd name="T112" fmla="*/ 775 w 793"/>
                                      <a:gd name="T113" fmla="*/ 723 h 1404"/>
                                      <a:gd name="T114" fmla="*/ 790 w 793"/>
                                      <a:gd name="T115" fmla="*/ 670 h 14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93"/>
                                      <a:gd name="T175" fmla="*/ 0 h 1404"/>
                                      <a:gd name="T176" fmla="*/ 793 w 793"/>
                                      <a:gd name="T177" fmla="*/ 1404 h 140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93" h="1404">
                                        <a:moveTo>
                                          <a:pt x="0" y="0"/>
                                        </a:moveTo>
                                        <a:lnTo>
                                          <a:pt x="4" y="3"/>
                                        </a:lnTo>
                                        <a:lnTo>
                                          <a:pt x="4" y="11"/>
                                        </a:lnTo>
                                        <a:lnTo>
                                          <a:pt x="7" y="11"/>
                                        </a:lnTo>
                                        <a:lnTo>
                                          <a:pt x="7" y="14"/>
                                        </a:lnTo>
                                        <a:lnTo>
                                          <a:pt x="11" y="18"/>
                                        </a:lnTo>
                                        <a:lnTo>
                                          <a:pt x="11" y="21"/>
                                        </a:lnTo>
                                        <a:lnTo>
                                          <a:pt x="15" y="28"/>
                                        </a:lnTo>
                                        <a:lnTo>
                                          <a:pt x="15" y="32"/>
                                        </a:lnTo>
                                        <a:lnTo>
                                          <a:pt x="18" y="35"/>
                                        </a:lnTo>
                                        <a:lnTo>
                                          <a:pt x="22" y="39"/>
                                        </a:lnTo>
                                        <a:lnTo>
                                          <a:pt x="22" y="46"/>
                                        </a:lnTo>
                                        <a:lnTo>
                                          <a:pt x="22" y="49"/>
                                        </a:lnTo>
                                        <a:lnTo>
                                          <a:pt x="25" y="53"/>
                                        </a:lnTo>
                                        <a:lnTo>
                                          <a:pt x="29" y="56"/>
                                        </a:lnTo>
                                        <a:lnTo>
                                          <a:pt x="29" y="63"/>
                                        </a:lnTo>
                                        <a:lnTo>
                                          <a:pt x="32" y="67"/>
                                        </a:lnTo>
                                        <a:lnTo>
                                          <a:pt x="32" y="71"/>
                                        </a:lnTo>
                                        <a:lnTo>
                                          <a:pt x="36" y="74"/>
                                        </a:lnTo>
                                        <a:lnTo>
                                          <a:pt x="36" y="85"/>
                                        </a:lnTo>
                                        <a:lnTo>
                                          <a:pt x="39" y="88"/>
                                        </a:lnTo>
                                        <a:lnTo>
                                          <a:pt x="39" y="92"/>
                                        </a:lnTo>
                                        <a:lnTo>
                                          <a:pt x="43" y="99"/>
                                        </a:lnTo>
                                        <a:lnTo>
                                          <a:pt x="43" y="102"/>
                                        </a:lnTo>
                                        <a:lnTo>
                                          <a:pt x="47" y="106"/>
                                        </a:lnTo>
                                        <a:lnTo>
                                          <a:pt x="50" y="116"/>
                                        </a:lnTo>
                                        <a:lnTo>
                                          <a:pt x="50" y="120"/>
                                        </a:lnTo>
                                        <a:lnTo>
                                          <a:pt x="50" y="123"/>
                                        </a:lnTo>
                                        <a:lnTo>
                                          <a:pt x="54" y="127"/>
                                        </a:lnTo>
                                        <a:lnTo>
                                          <a:pt x="57" y="134"/>
                                        </a:lnTo>
                                        <a:lnTo>
                                          <a:pt x="57" y="141"/>
                                        </a:lnTo>
                                        <a:lnTo>
                                          <a:pt x="61" y="145"/>
                                        </a:lnTo>
                                        <a:lnTo>
                                          <a:pt x="61" y="152"/>
                                        </a:lnTo>
                                        <a:lnTo>
                                          <a:pt x="64" y="155"/>
                                        </a:lnTo>
                                        <a:lnTo>
                                          <a:pt x="64" y="162"/>
                                        </a:lnTo>
                                        <a:lnTo>
                                          <a:pt x="68" y="169"/>
                                        </a:lnTo>
                                        <a:lnTo>
                                          <a:pt x="68" y="173"/>
                                        </a:lnTo>
                                        <a:lnTo>
                                          <a:pt x="71" y="180"/>
                                        </a:lnTo>
                                        <a:lnTo>
                                          <a:pt x="71" y="187"/>
                                        </a:lnTo>
                                        <a:lnTo>
                                          <a:pt x="75" y="190"/>
                                        </a:lnTo>
                                        <a:lnTo>
                                          <a:pt x="79" y="198"/>
                                        </a:lnTo>
                                        <a:lnTo>
                                          <a:pt x="79" y="205"/>
                                        </a:lnTo>
                                        <a:lnTo>
                                          <a:pt x="79" y="208"/>
                                        </a:lnTo>
                                        <a:lnTo>
                                          <a:pt x="82" y="215"/>
                                        </a:lnTo>
                                        <a:lnTo>
                                          <a:pt x="86" y="222"/>
                                        </a:lnTo>
                                        <a:lnTo>
                                          <a:pt x="86" y="229"/>
                                        </a:lnTo>
                                        <a:lnTo>
                                          <a:pt x="89" y="233"/>
                                        </a:lnTo>
                                        <a:lnTo>
                                          <a:pt x="89" y="240"/>
                                        </a:lnTo>
                                        <a:lnTo>
                                          <a:pt x="93" y="247"/>
                                        </a:lnTo>
                                        <a:lnTo>
                                          <a:pt x="93" y="250"/>
                                        </a:lnTo>
                                        <a:lnTo>
                                          <a:pt x="96" y="261"/>
                                        </a:lnTo>
                                        <a:lnTo>
                                          <a:pt x="96" y="265"/>
                                        </a:lnTo>
                                        <a:lnTo>
                                          <a:pt x="100" y="275"/>
                                        </a:lnTo>
                                        <a:lnTo>
                                          <a:pt x="100" y="279"/>
                                        </a:lnTo>
                                        <a:lnTo>
                                          <a:pt x="103" y="286"/>
                                        </a:lnTo>
                                        <a:lnTo>
                                          <a:pt x="107" y="293"/>
                                        </a:lnTo>
                                        <a:lnTo>
                                          <a:pt x="107" y="300"/>
                                        </a:lnTo>
                                        <a:lnTo>
                                          <a:pt x="107" y="303"/>
                                        </a:lnTo>
                                        <a:lnTo>
                                          <a:pt x="111" y="314"/>
                                        </a:lnTo>
                                        <a:lnTo>
                                          <a:pt x="114" y="317"/>
                                        </a:lnTo>
                                        <a:lnTo>
                                          <a:pt x="114" y="328"/>
                                        </a:lnTo>
                                        <a:lnTo>
                                          <a:pt x="118" y="332"/>
                                        </a:lnTo>
                                        <a:lnTo>
                                          <a:pt x="118" y="339"/>
                                        </a:lnTo>
                                        <a:lnTo>
                                          <a:pt x="121" y="346"/>
                                        </a:lnTo>
                                        <a:lnTo>
                                          <a:pt x="121" y="353"/>
                                        </a:lnTo>
                                        <a:lnTo>
                                          <a:pt x="125" y="363"/>
                                        </a:lnTo>
                                        <a:lnTo>
                                          <a:pt x="125" y="367"/>
                                        </a:lnTo>
                                        <a:lnTo>
                                          <a:pt x="128" y="374"/>
                                        </a:lnTo>
                                        <a:lnTo>
                                          <a:pt x="128" y="381"/>
                                        </a:lnTo>
                                        <a:lnTo>
                                          <a:pt x="132" y="388"/>
                                        </a:lnTo>
                                        <a:lnTo>
                                          <a:pt x="135" y="392"/>
                                        </a:lnTo>
                                        <a:lnTo>
                                          <a:pt x="135" y="402"/>
                                        </a:lnTo>
                                        <a:lnTo>
                                          <a:pt x="135" y="409"/>
                                        </a:lnTo>
                                        <a:lnTo>
                                          <a:pt x="139" y="416"/>
                                        </a:lnTo>
                                        <a:lnTo>
                                          <a:pt x="143" y="423"/>
                                        </a:lnTo>
                                        <a:lnTo>
                                          <a:pt x="143" y="434"/>
                                        </a:lnTo>
                                        <a:lnTo>
                                          <a:pt x="146" y="437"/>
                                        </a:lnTo>
                                        <a:lnTo>
                                          <a:pt x="146" y="445"/>
                                        </a:lnTo>
                                        <a:lnTo>
                                          <a:pt x="150" y="452"/>
                                        </a:lnTo>
                                        <a:lnTo>
                                          <a:pt x="150" y="459"/>
                                        </a:lnTo>
                                        <a:lnTo>
                                          <a:pt x="153" y="469"/>
                                        </a:lnTo>
                                        <a:lnTo>
                                          <a:pt x="153" y="473"/>
                                        </a:lnTo>
                                        <a:lnTo>
                                          <a:pt x="157" y="480"/>
                                        </a:lnTo>
                                        <a:lnTo>
                                          <a:pt x="160" y="490"/>
                                        </a:lnTo>
                                        <a:lnTo>
                                          <a:pt x="160" y="494"/>
                                        </a:lnTo>
                                        <a:lnTo>
                                          <a:pt x="164" y="504"/>
                                        </a:lnTo>
                                        <a:lnTo>
                                          <a:pt x="164" y="512"/>
                                        </a:lnTo>
                                        <a:lnTo>
                                          <a:pt x="164" y="515"/>
                                        </a:lnTo>
                                        <a:lnTo>
                                          <a:pt x="167" y="526"/>
                                        </a:lnTo>
                                        <a:lnTo>
                                          <a:pt x="171" y="533"/>
                                        </a:lnTo>
                                        <a:lnTo>
                                          <a:pt x="171" y="540"/>
                                        </a:lnTo>
                                        <a:lnTo>
                                          <a:pt x="175" y="547"/>
                                        </a:lnTo>
                                        <a:lnTo>
                                          <a:pt x="175" y="557"/>
                                        </a:lnTo>
                                        <a:lnTo>
                                          <a:pt x="178" y="564"/>
                                        </a:lnTo>
                                        <a:lnTo>
                                          <a:pt x="178" y="568"/>
                                        </a:lnTo>
                                        <a:lnTo>
                                          <a:pt x="182" y="579"/>
                                        </a:lnTo>
                                        <a:lnTo>
                                          <a:pt x="182" y="586"/>
                                        </a:lnTo>
                                        <a:lnTo>
                                          <a:pt x="185" y="593"/>
                                        </a:lnTo>
                                        <a:lnTo>
                                          <a:pt x="189" y="600"/>
                                        </a:lnTo>
                                        <a:lnTo>
                                          <a:pt x="189" y="610"/>
                                        </a:lnTo>
                                        <a:lnTo>
                                          <a:pt x="192" y="614"/>
                                        </a:lnTo>
                                        <a:lnTo>
                                          <a:pt x="192" y="621"/>
                                        </a:lnTo>
                                        <a:lnTo>
                                          <a:pt x="192" y="632"/>
                                        </a:lnTo>
                                        <a:lnTo>
                                          <a:pt x="196" y="639"/>
                                        </a:lnTo>
                                        <a:lnTo>
                                          <a:pt x="199" y="646"/>
                                        </a:lnTo>
                                        <a:lnTo>
                                          <a:pt x="199" y="653"/>
                                        </a:lnTo>
                                        <a:lnTo>
                                          <a:pt x="203" y="663"/>
                                        </a:lnTo>
                                        <a:lnTo>
                                          <a:pt x="203" y="667"/>
                                        </a:lnTo>
                                        <a:lnTo>
                                          <a:pt x="207" y="674"/>
                                        </a:lnTo>
                                        <a:lnTo>
                                          <a:pt x="207" y="684"/>
                                        </a:lnTo>
                                        <a:lnTo>
                                          <a:pt x="210" y="688"/>
                                        </a:lnTo>
                                        <a:lnTo>
                                          <a:pt x="210" y="699"/>
                                        </a:lnTo>
                                        <a:lnTo>
                                          <a:pt x="214" y="706"/>
                                        </a:lnTo>
                                        <a:lnTo>
                                          <a:pt x="217" y="716"/>
                                        </a:lnTo>
                                        <a:lnTo>
                                          <a:pt x="217" y="720"/>
                                        </a:lnTo>
                                        <a:lnTo>
                                          <a:pt x="221" y="727"/>
                                        </a:lnTo>
                                        <a:lnTo>
                                          <a:pt x="221" y="737"/>
                                        </a:lnTo>
                                        <a:lnTo>
                                          <a:pt x="221" y="741"/>
                                        </a:lnTo>
                                        <a:lnTo>
                                          <a:pt x="224" y="751"/>
                                        </a:lnTo>
                                        <a:lnTo>
                                          <a:pt x="228" y="759"/>
                                        </a:lnTo>
                                        <a:lnTo>
                                          <a:pt x="228" y="762"/>
                                        </a:lnTo>
                                        <a:lnTo>
                                          <a:pt x="231" y="773"/>
                                        </a:lnTo>
                                        <a:lnTo>
                                          <a:pt x="231" y="780"/>
                                        </a:lnTo>
                                        <a:lnTo>
                                          <a:pt x="235" y="787"/>
                                        </a:lnTo>
                                        <a:lnTo>
                                          <a:pt x="235" y="794"/>
                                        </a:lnTo>
                                        <a:lnTo>
                                          <a:pt x="239" y="804"/>
                                        </a:lnTo>
                                        <a:lnTo>
                                          <a:pt x="239" y="811"/>
                                        </a:lnTo>
                                        <a:lnTo>
                                          <a:pt x="242" y="815"/>
                                        </a:lnTo>
                                        <a:lnTo>
                                          <a:pt x="246" y="826"/>
                                        </a:lnTo>
                                        <a:lnTo>
                                          <a:pt x="246" y="829"/>
                                        </a:lnTo>
                                        <a:lnTo>
                                          <a:pt x="249" y="840"/>
                                        </a:lnTo>
                                        <a:lnTo>
                                          <a:pt x="249" y="847"/>
                                        </a:lnTo>
                                        <a:lnTo>
                                          <a:pt x="249" y="850"/>
                                        </a:lnTo>
                                        <a:lnTo>
                                          <a:pt x="253" y="861"/>
                                        </a:lnTo>
                                        <a:lnTo>
                                          <a:pt x="256" y="868"/>
                                        </a:lnTo>
                                        <a:lnTo>
                                          <a:pt x="256" y="875"/>
                                        </a:lnTo>
                                        <a:lnTo>
                                          <a:pt x="260" y="882"/>
                                        </a:lnTo>
                                        <a:lnTo>
                                          <a:pt x="260" y="893"/>
                                        </a:lnTo>
                                        <a:lnTo>
                                          <a:pt x="263" y="896"/>
                                        </a:lnTo>
                                        <a:lnTo>
                                          <a:pt x="263" y="903"/>
                                        </a:lnTo>
                                        <a:lnTo>
                                          <a:pt x="267" y="910"/>
                                        </a:lnTo>
                                        <a:lnTo>
                                          <a:pt x="267" y="917"/>
                                        </a:lnTo>
                                        <a:lnTo>
                                          <a:pt x="271" y="928"/>
                                        </a:lnTo>
                                        <a:lnTo>
                                          <a:pt x="274" y="931"/>
                                        </a:lnTo>
                                        <a:lnTo>
                                          <a:pt x="274" y="938"/>
                                        </a:lnTo>
                                        <a:lnTo>
                                          <a:pt x="278" y="946"/>
                                        </a:lnTo>
                                        <a:lnTo>
                                          <a:pt x="278" y="953"/>
                                        </a:lnTo>
                                        <a:lnTo>
                                          <a:pt x="278" y="956"/>
                                        </a:lnTo>
                                        <a:lnTo>
                                          <a:pt x="281" y="967"/>
                                        </a:lnTo>
                                        <a:lnTo>
                                          <a:pt x="285" y="974"/>
                                        </a:lnTo>
                                        <a:lnTo>
                                          <a:pt x="285" y="981"/>
                                        </a:lnTo>
                                        <a:lnTo>
                                          <a:pt x="288" y="988"/>
                                        </a:lnTo>
                                        <a:lnTo>
                                          <a:pt x="292" y="991"/>
                                        </a:lnTo>
                                        <a:lnTo>
                                          <a:pt x="292" y="1002"/>
                                        </a:lnTo>
                                        <a:lnTo>
                                          <a:pt x="292" y="1005"/>
                                        </a:lnTo>
                                        <a:lnTo>
                                          <a:pt x="295" y="1016"/>
                                        </a:lnTo>
                                        <a:lnTo>
                                          <a:pt x="295" y="1020"/>
                                        </a:lnTo>
                                        <a:lnTo>
                                          <a:pt x="299" y="1027"/>
                                        </a:lnTo>
                                        <a:lnTo>
                                          <a:pt x="303" y="1034"/>
                                        </a:lnTo>
                                        <a:lnTo>
                                          <a:pt x="303" y="1041"/>
                                        </a:lnTo>
                                        <a:lnTo>
                                          <a:pt x="306" y="1044"/>
                                        </a:lnTo>
                                        <a:lnTo>
                                          <a:pt x="306" y="1051"/>
                                        </a:lnTo>
                                        <a:lnTo>
                                          <a:pt x="306" y="1058"/>
                                        </a:lnTo>
                                        <a:lnTo>
                                          <a:pt x="310" y="1062"/>
                                        </a:lnTo>
                                        <a:lnTo>
                                          <a:pt x="313" y="1073"/>
                                        </a:lnTo>
                                        <a:lnTo>
                                          <a:pt x="313" y="1076"/>
                                        </a:lnTo>
                                        <a:lnTo>
                                          <a:pt x="317" y="1087"/>
                                        </a:lnTo>
                                        <a:lnTo>
                                          <a:pt x="320" y="1090"/>
                                        </a:lnTo>
                                        <a:lnTo>
                                          <a:pt x="320" y="1094"/>
                                        </a:lnTo>
                                        <a:lnTo>
                                          <a:pt x="320" y="1104"/>
                                        </a:lnTo>
                                        <a:lnTo>
                                          <a:pt x="324" y="1108"/>
                                        </a:lnTo>
                                        <a:lnTo>
                                          <a:pt x="324" y="1111"/>
                                        </a:lnTo>
                                        <a:lnTo>
                                          <a:pt x="327" y="1122"/>
                                        </a:lnTo>
                                        <a:lnTo>
                                          <a:pt x="331" y="1125"/>
                                        </a:lnTo>
                                        <a:lnTo>
                                          <a:pt x="331" y="1129"/>
                                        </a:lnTo>
                                        <a:lnTo>
                                          <a:pt x="335" y="1140"/>
                                        </a:lnTo>
                                        <a:lnTo>
                                          <a:pt x="335" y="1143"/>
                                        </a:lnTo>
                                        <a:lnTo>
                                          <a:pt x="335" y="1147"/>
                                        </a:lnTo>
                                        <a:lnTo>
                                          <a:pt x="338" y="1157"/>
                                        </a:lnTo>
                                        <a:lnTo>
                                          <a:pt x="342" y="1161"/>
                                        </a:lnTo>
                                        <a:lnTo>
                                          <a:pt x="342" y="1164"/>
                                        </a:lnTo>
                                        <a:lnTo>
                                          <a:pt x="345" y="1168"/>
                                        </a:lnTo>
                                        <a:lnTo>
                                          <a:pt x="349" y="1178"/>
                                        </a:lnTo>
                                        <a:lnTo>
                                          <a:pt x="349" y="1182"/>
                                        </a:lnTo>
                                        <a:lnTo>
                                          <a:pt x="349" y="1185"/>
                                        </a:lnTo>
                                        <a:lnTo>
                                          <a:pt x="352" y="1192"/>
                                        </a:lnTo>
                                        <a:lnTo>
                                          <a:pt x="352" y="1196"/>
                                        </a:lnTo>
                                        <a:lnTo>
                                          <a:pt x="356" y="1200"/>
                                        </a:lnTo>
                                        <a:lnTo>
                                          <a:pt x="359" y="1210"/>
                                        </a:lnTo>
                                        <a:lnTo>
                                          <a:pt x="359" y="1214"/>
                                        </a:lnTo>
                                        <a:lnTo>
                                          <a:pt x="363" y="1217"/>
                                        </a:lnTo>
                                        <a:lnTo>
                                          <a:pt x="363" y="1221"/>
                                        </a:lnTo>
                                        <a:lnTo>
                                          <a:pt x="363" y="1228"/>
                                        </a:lnTo>
                                        <a:lnTo>
                                          <a:pt x="367" y="1231"/>
                                        </a:lnTo>
                                        <a:lnTo>
                                          <a:pt x="370" y="1235"/>
                                        </a:lnTo>
                                        <a:lnTo>
                                          <a:pt x="370" y="1238"/>
                                        </a:lnTo>
                                        <a:lnTo>
                                          <a:pt x="374" y="1245"/>
                                        </a:lnTo>
                                        <a:lnTo>
                                          <a:pt x="377" y="1249"/>
                                        </a:lnTo>
                                        <a:lnTo>
                                          <a:pt x="377" y="1252"/>
                                        </a:lnTo>
                                        <a:lnTo>
                                          <a:pt x="377" y="1256"/>
                                        </a:lnTo>
                                        <a:lnTo>
                                          <a:pt x="381" y="1263"/>
                                        </a:lnTo>
                                        <a:lnTo>
                                          <a:pt x="381" y="1267"/>
                                        </a:lnTo>
                                        <a:lnTo>
                                          <a:pt x="384" y="1270"/>
                                        </a:lnTo>
                                        <a:lnTo>
                                          <a:pt x="388" y="1274"/>
                                        </a:lnTo>
                                        <a:lnTo>
                                          <a:pt x="388" y="1281"/>
                                        </a:lnTo>
                                        <a:lnTo>
                                          <a:pt x="391" y="1284"/>
                                        </a:lnTo>
                                        <a:lnTo>
                                          <a:pt x="391" y="1288"/>
                                        </a:lnTo>
                                        <a:lnTo>
                                          <a:pt x="391" y="1291"/>
                                        </a:lnTo>
                                        <a:lnTo>
                                          <a:pt x="395" y="1298"/>
                                        </a:lnTo>
                                        <a:lnTo>
                                          <a:pt x="399" y="1302"/>
                                        </a:lnTo>
                                        <a:lnTo>
                                          <a:pt x="399" y="1305"/>
                                        </a:lnTo>
                                        <a:lnTo>
                                          <a:pt x="402" y="1305"/>
                                        </a:lnTo>
                                        <a:lnTo>
                                          <a:pt x="406" y="1309"/>
                                        </a:lnTo>
                                        <a:lnTo>
                                          <a:pt x="406" y="1316"/>
                                        </a:lnTo>
                                        <a:lnTo>
                                          <a:pt x="406" y="1320"/>
                                        </a:lnTo>
                                        <a:lnTo>
                                          <a:pt x="409" y="1323"/>
                                        </a:lnTo>
                                        <a:lnTo>
                                          <a:pt x="413" y="1327"/>
                                        </a:lnTo>
                                        <a:lnTo>
                                          <a:pt x="416" y="1334"/>
                                        </a:lnTo>
                                        <a:lnTo>
                                          <a:pt x="416" y="1337"/>
                                        </a:lnTo>
                                        <a:lnTo>
                                          <a:pt x="420" y="1337"/>
                                        </a:lnTo>
                                        <a:lnTo>
                                          <a:pt x="420" y="1341"/>
                                        </a:lnTo>
                                        <a:lnTo>
                                          <a:pt x="423" y="1344"/>
                                        </a:lnTo>
                                        <a:lnTo>
                                          <a:pt x="427" y="1351"/>
                                        </a:lnTo>
                                        <a:lnTo>
                                          <a:pt x="427" y="1355"/>
                                        </a:lnTo>
                                        <a:lnTo>
                                          <a:pt x="431" y="1355"/>
                                        </a:lnTo>
                                        <a:lnTo>
                                          <a:pt x="434" y="1358"/>
                                        </a:lnTo>
                                        <a:lnTo>
                                          <a:pt x="434" y="1362"/>
                                        </a:lnTo>
                                        <a:lnTo>
                                          <a:pt x="438" y="1362"/>
                                        </a:lnTo>
                                        <a:lnTo>
                                          <a:pt x="438" y="1369"/>
                                        </a:lnTo>
                                        <a:lnTo>
                                          <a:pt x="441" y="1369"/>
                                        </a:lnTo>
                                        <a:lnTo>
                                          <a:pt x="445" y="1372"/>
                                        </a:lnTo>
                                        <a:lnTo>
                                          <a:pt x="448" y="1376"/>
                                        </a:lnTo>
                                        <a:lnTo>
                                          <a:pt x="452" y="1379"/>
                                        </a:lnTo>
                                        <a:lnTo>
                                          <a:pt x="455" y="1387"/>
                                        </a:lnTo>
                                        <a:lnTo>
                                          <a:pt x="459" y="1387"/>
                                        </a:lnTo>
                                        <a:lnTo>
                                          <a:pt x="463" y="1390"/>
                                        </a:lnTo>
                                        <a:lnTo>
                                          <a:pt x="466" y="1394"/>
                                        </a:lnTo>
                                        <a:lnTo>
                                          <a:pt x="470" y="1394"/>
                                        </a:lnTo>
                                        <a:lnTo>
                                          <a:pt x="473" y="1394"/>
                                        </a:lnTo>
                                        <a:lnTo>
                                          <a:pt x="473" y="1397"/>
                                        </a:lnTo>
                                        <a:lnTo>
                                          <a:pt x="477" y="1397"/>
                                        </a:lnTo>
                                        <a:lnTo>
                                          <a:pt x="480" y="1397"/>
                                        </a:lnTo>
                                        <a:lnTo>
                                          <a:pt x="484" y="1397"/>
                                        </a:lnTo>
                                        <a:lnTo>
                                          <a:pt x="484" y="1404"/>
                                        </a:lnTo>
                                        <a:lnTo>
                                          <a:pt x="487" y="1404"/>
                                        </a:lnTo>
                                        <a:lnTo>
                                          <a:pt x="491" y="1404"/>
                                        </a:lnTo>
                                        <a:lnTo>
                                          <a:pt x="495" y="1404"/>
                                        </a:lnTo>
                                        <a:lnTo>
                                          <a:pt x="498" y="1404"/>
                                        </a:lnTo>
                                        <a:lnTo>
                                          <a:pt x="502" y="1404"/>
                                        </a:lnTo>
                                        <a:lnTo>
                                          <a:pt x="505" y="1404"/>
                                        </a:lnTo>
                                        <a:lnTo>
                                          <a:pt x="509" y="1404"/>
                                        </a:lnTo>
                                        <a:lnTo>
                                          <a:pt x="512" y="1404"/>
                                        </a:lnTo>
                                        <a:lnTo>
                                          <a:pt x="512" y="1397"/>
                                        </a:lnTo>
                                        <a:lnTo>
                                          <a:pt x="516" y="1397"/>
                                        </a:lnTo>
                                        <a:lnTo>
                                          <a:pt x="519" y="1397"/>
                                        </a:lnTo>
                                        <a:lnTo>
                                          <a:pt x="523" y="1397"/>
                                        </a:lnTo>
                                        <a:lnTo>
                                          <a:pt x="523" y="1394"/>
                                        </a:lnTo>
                                        <a:lnTo>
                                          <a:pt x="527" y="1394"/>
                                        </a:lnTo>
                                        <a:lnTo>
                                          <a:pt x="530" y="1394"/>
                                        </a:lnTo>
                                        <a:lnTo>
                                          <a:pt x="530" y="1390"/>
                                        </a:lnTo>
                                        <a:lnTo>
                                          <a:pt x="534" y="1390"/>
                                        </a:lnTo>
                                        <a:lnTo>
                                          <a:pt x="537" y="1390"/>
                                        </a:lnTo>
                                        <a:lnTo>
                                          <a:pt x="537" y="1387"/>
                                        </a:lnTo>
                                        <a:lnTo>
                                          <a:pt x="541" y="1387"/>
                                        </a:lnTo>
                                        <a:lnTo>
                                          <a:pt x="541" y="1379"/>
                                        </a:lnTo>
                                        <a:lnTo>
                                          <a:pt x="544" y="1379"/>
                                        </a:lnTo>
                                        <a:lnTo>
                                          <a:pt x="548" y="1379"/>
                                        </a:lnTo>
                                        <a:lnTo>
                                          <a:pt x="548" y="1376"/>
                                        </a:lnTo>
                                        <a:lnTo>
                                          <a:pt x="551" y="1372"/>
                                        </a:lnTo>
                                        <a:lnTo>
                                          <a:pt x="555" y="1372"/>
                                        </a:lnTo>
                                        <a:lnTo>
                                          <a:pt x="555" y="1369"/>
                                        </a:lnTo>
                                        <a:lnTo>
                                          <a:pt x="559" y="1369"/>
                                        </a:lnTo>
                                        <a:lnTo>
                                          <a:pt x="559" y="1362"/>
                                        </a:lnTo>
                                        <a:lnTo>
                                          <a:pt x="562" y="1358"/>
                                        </a:lnTo>
                                        <a:lnTo>
                                          <a:pt x="566" y="1358"/>
                                        </a:lnTo>
                                        <a:lnTo>
                                          <a:pt x="566" y="1355"/>
                                        </a:lnTo>
                                        <a:lnTo>
                                          <a:pt x="569" y="1351"/>
                                        </a:lnTo>
                                        <a:lnTo>
                                          <a:pt x="573" y="1344"/>
                                        </a:lnTo>
                                        <a:lnTo>
                                          <a:pt x="576" y="1341"/>
                                        </a:lnTo>
                                        <a:lnTo>
                                          <a:pt x="576" y="1337"/>
                                        </a:lnTo>
                                        <a:lnTo>
                                          <a:pt x="580" y="1334"/>
                                        </a:lnTo>
                                        <a:lnTo>
                                          <a:pt x="583" y="1334"/>
                                        </a:lnTo>
                                        <a:lnTo>
                                          <a:pt x="583" y="1327"/>
                                        </a:lnTo>
                                        <a:lnTo>
                                          <a:pt x="587" y="1323"/>
                                        </a:lnTo>
                                        <a:lnTo>
                                          <a:pt x="587" y="1320"/>
                                        </a:lnTo>
                                        <a:lnTo>
                                          <a:pt x="591" y="1316"/>
                                        </a:lnTo>
                                        <a:lnTo>
                                          <a:pt x="594" y="1309"/>
                                        </a:lnTo>
                                        <a:lnTo>
                                          <a:pt x="594" y="1305"/>
                                        </a:lnTo>
                                        <a:lnTo>
                                          <a:pt x="598" y="1302"/>
                                        </a:lnTo>
                                        <a:lnTo>
                                          <a:pt x="598" y="1298"/>
                                        </a:lnTo>
                                        <a:lnTo>
                                          <a:pt x="601" y="1298"/>
                                        </a:lnTo>
                                        <a:lnTo>
                                          <a:pt x="605" y="1291"/>
                                        </a:lnTo>
                                        <a:lnTo>
                                          <a:pt x="605" y="1288"/>
                                        </a:lnTo>
                                        <a:lnTo>
                                          <a:pt x="605" y="1284"/>
                                        </a:lnTo>
                                        <a:lnTo>
                                          <a:pt x="608" y="1281"/>
                                        </a:lnTo>
                                        <a:lnTo>
                                          <a:pt x="612" y="1274"/>
                                        </a:lnTo>
                                        <a:lnTo>
                                          <a:pt x="612" y="1270"/>
                                        </a:lnTo>
                                        <a:lnTo>
                                          <a:pt x="615" y="1267"/>
                                        </a:lnTo>
                                        <a:lnTo>
                                          <a:pt x="615" y="1263"/>
                                        </a:lnTo>
                                        <a:lnTo>
                                          <a:pt x="615" y="1256"/>
                                        </a:lnTo>
                                        <a:lnTo>
                                          <a:pt x="619" y="1252"/>
                                        </a:lnTo>
                                        <a:lnTo>
                                          <a:pt x="623" y="1249"/>
                                        </a:lnTo>
                                        <a:lnTo>
                                          <a:pt x="623" y="1245"/>
                                        </a:lnTo>
                                        <a:lnTo>
                                          <a:pt x="626" y="1238"/>
                                        </a:lnTo>
                                        <a:lnTo>
                                          <a:pt x="626" y="1235"/>
                                        </a:lnTo>
                                        <a:lnTo>
                                          <a:pt x="630" y="1231"/>
                                        </a:lnTo>
                                        <a:lnTo>
                                          <a:pt x="633" y="1228"/>
                                        </a:lnTo>
                                        <a:lnTo>
                                          <a:pt x="633" y="1221"/>
                                        </a:lnTo>
                                        <a:lnTo>
                                          <a:pt x="633" y="1214"/>
                                        </a:lnTo>
                                        <a:lnTo>
                                          <a:pt x="637" y="1210"/>
                                        </a:lnTo>
                                        <a:lnTo>
                                          <a:pt x="640" y="1203"/>
                                        </a:lnTo>
                                        <a:lnTo>
                                          <a:pt x="640" y="1200"/>
                                        </a:lnTo>
                                        <a:lnTo>
                                          <a:pt x="644" y="1196"/>
                                        </a:lnTo>
                                        <a:lnTo>
                                          <a:pt x="644" y="1192"/>
                                        </a:lnTo>
                                        <a:lnTo>
                                          <a:pt x="644" y="1182"/>
                                        </a:lnTo>
                                        <a:lnTo>
                                          <a:pt x="647" y="1178"/>
                                        </a:lnTo>
                                        <a:lnTo>
                                          <a:pt x="651" y="1175"/>
                                        </a:lnTo>
                                        <a:lnTo>
                                          <a:pt x="651" y="1168"/>
                                        </a:lnTo>
                                        <a:lnTo>
                                          <a:pt x="655" y="1164"/>
                                        </a:lnTo>
                                        <a:lnTo>
                                          <a:pt x="655" y="1157"/>
                                        </a:lnTo>
                                        <a:lnTo>
                                          <a:pt x="658" y="1150"/>
                                        </a:lnTo>
                                        <a:lnTo>
                                          <a:pt x="662" y="1147"/>
                                        </a:lnTo>
                                        <a:lnTo>
                                          <a:pt x="662" y="1140"/>
                                        </a:lnTo>
                                        <a:lnTo>
                                          <a:pt x="662" y="1133"/>
                                        </a:lnTo>
                                        <a:lnTo>
                                          <a:pt x="665" y="1129"/>
                                        </a:lnTo>
                                        <a:lnTo>
                                          <a:pt x="669" y="1125"/>
                                        </a:lnTo>
                                        <a:lnTo>
                                          <a:pt x="669" y="1115"/>
                                        </a:lnTo>
                                        <a:lnTo>
                                          <a:pt x="672" y="1111"/>
                                        </a:lnTo>
                                        <a:lnTo>
                                          <a:pt x="672" y="1108"/>
                                        </a:lnTo>
                                        <a:lnTo>
                                          <a:pt x="672" y="1097"/>
                                        </a:lnTo>
                                        <a:lnTo>
                                          <a:pt x="676" y="1094"/>
                                        </a:lnTo>
                                        <a:lnTo>
                                          <a:pt x="679" y="1087"/>
                                        </a:lnTo>
                                        <a:lnTo>
                                          <a:pt x="679" y="1080"/>
                                        </a:lnTo>
                                        <a:lnTo>
                                          <a:pt x="683" y="1076"/>
                                        </a:lnTo>
                                        <a:lnTo>
                                          <a:pt x="687" y="1069"/>
                                        </a:lnTo>
                                        <a:lnTo>
                                          <a:pt x="687" y="1062"/>
                                        </a:lnTo>
                                        <a:lnTo>
                                          <a:pt x="687" y="1055"/>
                                        </a:lnTo>
                                        <a:lnTo>
                                          <a:pt x="690" y="1051"/>
                                        </a:lnTo>
                                        <a:lnTo>
                                          <a:pt x="690" y="1041"/>
                                        </a:lnTo>
                                        <a:lnTo>
                                          <a:pt x="694" y="1037"/>
                                        </a:lnTo>
                                        <a:lnTo>
                                          <a:pt x="697" y="1034"/>
                                        </a:lnTo>
                                        <a:lnTo>
                                          <a:pt x="697" y="1023"/>
                                        </a:lnTo>
                                        <a:lnTo>
                                          <a:pt x="701" y="1020"/>
                                        </a:lnTo>
                                        <a:lnTo>
                                          <a:pt x="701" y="1009"/>
                                        </a:lnTo>
                                        <a:lnTo>
                                          <a:pt x="701" y="1005"/>
                                        </a:lnTo>
                                        <a:lnTo>
                                          <a:pt x="704" y="998"/>
                                        </a:lnTo>
                                        <a:lnTo>
                                          <a:pt x="708" y="991"/>
                                        </a:lnTo>
                                        <a:lnTo>
                                          <a:pt x="708" y="984"/>
                                        </a:lnTo>
                                        <a:lnTo>
                                          <a:pt x="711" y="974"/>
                                        </a:lnTo>
                                        <a:lnTo>
                                          <a:pt x="715" y="970"/>
                                        </a:lnTo>
                                        <a:lnTo>
                                          <a:pt x="715" y="963"/>
                                        </a:lnTo>
                                        <a:lnTo>
                                          <a:pt x="715" y="956"/>
                                        </a:lnTo>
                                        <a:lnTo>
                                          <a:pt x="719" y="949"/>
                                        </a:lnTo>
                                        <a:lnTo>
                                          <a:pt x="719" y="946"/>
                                        </a:lnTo>
                                        <a:lnTo>
                                          <a:pt x="722" y="935"/>
                                        </a:lnTo>
                                        <a:lnTo>
                                          <a:pt x="726" y="931"/>
                                        </a:lnTo>
                                        <a:lnTo>
                                          <a:pt x="726" y="921"/>
                                        </a:lnTo>
                                        <a:lnTo>
                                          <a:pt x="729" y="914"/>
                                        </a:lnTo>
                                        <a:lnTo>
                                          <a:pt x="729" y="910"/>
                                        </a:lnTo>
                                        <a:lnTo>
                                          <a:pt x="729" y="900"/>
                                        </a:lnTo>
                                        <a:lnTo>
                                          <a:pt x="733" y="896"/>
                                        </a:lnTo>
                                        <a:lnTo>
                                          <a:pt x="736" y="886"/>
                                        </a:lnTo>
                                        <a:lnTo>
                                          <a:pt x="736" y="878"/>
                                        </a:lnTo>
                                        <a:lnTo>
                                          <a:pt x="740" y="875"/>
                                        </a:lnTo>
                                        <a:lnTo>
                                          <a:pt x="743" y="864"/>
                                        </a:lnTo>
                                        <a:lnTo>
                                          <a:pt x="743" y="857"/>
                                        </a:lnTo>
                                        <a:lnTo>
                                          <a:pt x="743" y="850"/>
                                        </a:lnTo>
                                        <a:lnTo>
                                          <a:pt x="747" y="843"/>
                                        </a:lnTo>
                                        <a:lnTo>
                                          <a:pt x="747" y="833"/>
                                        </a:lnTo>
                                        <a:lnTo>
                                          <a:pt x="751" y="829"/>
                                        </a:lnTo>
                                        <a:lnTo>
                                          <a:pt x="754" y="822"/>
                                        </a:lnTo>
                                        <a:lnTo>
                                          <a:pt x="754" y="815"/>
                                        </a:lnTo>
                                        <a:lnTo>
                                          <a:pt x="758" y="808"/>
                                        </a:lnTo>
                                        <a:lnTo>
                                          <a:pt x="758" y="797"/>
                                        </a:lnTo>
                                        <a:lnTo>
                                          <a:pt x="758" y="790"/>
                                        </a:lnTo>
                                        <a:lnTo>
                                          <a:pt x="761" y="787"/>
                                        </a:lnTo>
                                        <a:lnTo>
                                          <a:pt x="765" y="776"/>
                                        </a:lnTo>
                                        <a:lnTo>
                                          <a:pt x="765" y="769"/>
                                        </a:lnTo>
                                        <a:lnTo>
                                          <a:pt x="768" y="762"/>
                                        </a:lnTo>
                                        <a:lnTo>
                                          <a:pt x="772" y="755"/>
                                        </a:lnTo>
                                        <a:lnTo>
                                          <a:pt x="772" y="744"/>
                                        </a:lnTo>
                                        <a:lnTo>
                                          <a:pt x="772" y="741"/>
                                        </a:lnTo>
                                        <a:lnTo>
                                          <a:pt x="775" y="734"/>
                                        </a:lnTo>
                                        <a:lnTo>
                                          <a:pt x="775" y="723"/>
                                        </a:lnTo>
                                        <a:lnTo>
                                          <a:pt x="779" y="720"/>
                                        </a:lnTo>
                                        <a:lnTo>
                                          <a:pt x="783" y="709"/>
                                        </a:lnTo>
                                        <a:lnTo>
                                          <a:pt x="783" y="702"/>
                                        </a:lnTo>
                                        <a:lnTo>
                                          <a:pt x="786" y="699"/>
                                        </a:lnTo>
                                        <a:lnTo>
                                          <a:pt x="786" y="688"/>
                                        </a:lnTo>
                                        <a:lnTo>
                                          <a:pt x="786" y="681"/>
                                        </a:lnTo>
                                        <a:lnTo>
                                          <a:pt x="790" y="670"/>
                                        </a:lnTo>
                                        <a:lnTo>
                                          <a:pt x="793" y="667"/>
                                        </a:lnTo>
                                        <a:lnTo>
                                          <a:pt x="793" y="656"/>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42058" name="Freeform 497">
                                  <a:extLst>
                                    <a:ext uri="{FF2B5EF4-FFF2-40B4-BE49-F238E27FC236}">
                                      <a16:creationId xmlns:a16="http://schemas.microsoft.com/office/drawing/2014/main" id="{2B459251-EEFF-44FB-BC26-F01C704509C3}"/>
                                    </a:ext>
                                  </a:extLst>
                                </p:cNvPr>
                                <p:cNvSpPr>
                                  <a:spLocks/>
                                </p:cNvSpPr>
                                <p:nvPr/>
                              </p:nvSpPr>
                              <p:spPr bwMode="auto">
                                <a:xfrm>
                                  <a:off x="6058" y="10677"/>
                                  <a:ext cx="800" cy="1503"/>
                                </a:xfrm>
                                <a:custGeom>
                                  <a:avLst/>
                                  <a:gdLst>
                                    <a:gd name="T0" fmla="*/ 15 w 800"/>
                                    <a:gd name="T1" fmla="*/ 1426 h 1503"/>
                                    <a:gd name="T2" fmla="*/ 29 w 800"/>
                                    <a:gd name="T3" fmla="*/ 1450 h 1503"/>
                                    <a:gd name="T4" fmla="*/ 43 w 800"/>
                                    <a:gd name="T5" fmla="*/ 1468 h 1503"/>
                                    <a:gd name="T6" fmla="*/ 57 w 800"/>
                                    <a:gd name="T7" fmla="*/ 1478 h 1503"/>
                                    <a:gd name="T8" fmla="*/ 71 w 800"/>
                                    <a:gd name="T9" fmla="*/ 1493 h 1503"/>
                                    <a:gd name="T10" fmla="*/ 86 w 800"/>
                                    <a:gd name="T11" fmla="*/ 1503 h 1503"/>
                                    <a:gd name="T12" fmla="*/ 103 w 800"/>
                                    <a:gd name="T13" fmla="*/ 1503 h 1503"/>
                                    <a:gd name="T14" fmla="*/ 118 w 800"/>
                                    <a:gd name="T15" fmla="*/ 1496 h 1503"/>
                                    <a:gd name="T16" fmla="*/ 132 w 800"/>
                                    <a:gd name="T17" fmla="*/ 1493 h 1503"/>
                                    <a:gd name="T18" fmla="*/ 150 w 800"/>
                                    <a:gd name="T19" fmla="*/ 1478 h 1503"/>
                                    <a:gd name="T20" fmla="*/ 164 w 800"/>
                                    <a:gd name="T21" fmla="*/ 1461 h 1503"/>
                                    <a:gd name="T22" fmla="*/ 178 w 800"/>
                                    <a:gd name="T23" fmla="*/ 1443 h 1503"/>
                                    <a:gd name="T24" fmla="*/ 192 w 800"/>
                                    <a:gd name="T25" fmla="*/ 1422 h 1503"/>
                                    <a:gd name="T26" fmla="*/ 203 w 800"/>
                                    <a:gd name="T27" fmla="*/ 1397 h 1503"/>
                                    <a:gd name="T28" fmla="*/ 217 w 800"/>
                                    <a:gd name="T29" fmla="*/ 1369 h 1503"/>
                                    <a:gd name="T30" fmla="*/ 231 w 800"/>
                                    <a:gd name="T31" fmla="*/ 1334 h 1503"/>
                                    <a:gd name="T32" fmla="*/ 246 w 800"/>
                                    <a:gd name="T33" fmla="*/ 1306 h 1503"/>
                                    <a:gd name="T34" fmla="*/ 256 w 800"/>
                                    <a:gd name="T35" fmla="*/ 1263 h 1503"/>
                                    <a:gd name="T36" fmla="*/ 271 w 800"/>
                                    <a:gd name="T37" fmla="*/ 1224 h 1503"/>
                                    <a:gd name="T38" fmla="*/ 285 w 800"/>
                                    <a:gd name="T39" fmla="*/ 1186 h 1503"/>
                                    <a:gd name="T40" fmla="*/ 299 w 800"/>
                                    <a:gd name="T41" fmla="*/ 1140 h 1503"/>
                                    <a:gd name="T42" fmla="*/ 310 w 800"/>
                                    <a:gd name="T43" fmla="*/ 1094 h 1503"/>
                                    <a:gd name="T44" fmla="*/ 324 w 800"/>
                                    <a:gd name="T45" fmla="*/ 1048 h 1503"/>
                                    <a:gd name="T46" fmla="*/ 338 w 800"/>
                                    <a:gd name="T47" fmla="*/ 995 h 1503"/>
                                    <a:gd name="T48" fmla="*/ 349 w 800"/>
                                    <a:gd name="T49" fmla="*/ 949 h 1503"/>
                                    <a:gd name="T50" fmla="*/ 367 w 800"/>
                                    <a:gd name="T51" fmla="*/ 896 h 1503"/>
                                    <a:gd name="T52" fmla="*/ 381 w 800"/>
                                    <a:gd name="T53" fmla="*/ 847 h 1503"/>
                                    <a:gd name="T54" fmla="*/ 391 w 800"/>
                                    <a:gd name="T55" fmla="*/ 794 h 1503"/>
                                    <a:gd name="T56" fmla="*/ 406 w 800"/>
                                    <a:gd name="T57" fmla="*/ 741 h 1503"/>
                                    <a:gd name="T58" fmla="*/ 420 w 800"/>
                                    <a:gd name="T59" fmla="*/ 688 h 1503"/>
                                    <a:gd name="T60" fmla="*/ 434 w 800"/>
                                    <a:gd name="T61" fmla="*/ 635 h 1503"/>
                                    <a:gd name="T62" fmla="*/ 445 w 800"/>
                                    <a:gd name="T63" fmla="*/ 582 h 1503"/>
                                    <a:gd name="T64" fmla="*/ 459 w 800"/>
                                    <a:gd name="T65" fmla="*/ 533 h 1503"/>
                                    <a:gd name="T66" fmla="*/ 473 w 800"/>
                                    <a:gd name="T67" fmla="*/ 487 h 1503"/>
                                    <a:gd name="T68" fmla="*/ 484 w 800"/>
                                    <a:gd name="T69" fmla="*/ 438 h 1503"/>
                                    <a:gd name="T70" fmla="*/ 498 w 800"/>
                                    <a:gd name="T71" fmla="*/ 388 h 1503"/>
                                    <a:gd name="T72" fmla="*/ 512 w 800"/>
                                    <a:gd name="T73" fmla="*/ 346 h 1503"/>
                                    <a:gd name="T74" fmla="*/ 527 w 800"/>
                                    <a:gd name="T75" fmla="*/ 300 h 1503"/>
                                    <a:gd name="T76" fmla="*/ 537 w 800"/>
                                    <a:gd name="T77" fmla="*/ 261 h 1503"/>
                                    <a:gd name="T78" fmla="*/ 551 w 800"/>
                                    <a:gd name="T79" fmla="*/ 222 h 1503"/>
                                    <a:gd name="T80" fmla="*/ 566 w 800"/>
                                    <a:gd name="T81" fmla="*/ 187 h 1503"/>
                                    <a:gd name="T82" fmla="*/ 580 w 800"/>
                                    <a:gd name="T83" fmla="*/ 152 h 1503"/>
                                    <a:gd name="T84" fmla="*/ 594 w 800"/>
                                    <a:gd name="T85" fmla="*/ 120 h 1503"/>
                                    <a:gd name="T86" fmla="*/ 608 w 800"/>
                                    <a:gd name="T87" fmla="*/ 88 h 1503"/>
                                    <a:gd name="T88" fmla="*/ 623 w 800"/>
                                    <a:gd name="T89" fmla="*/ 64 h 1503"/>
                                    <a:gd name="T90" fmla="*/ 637 w 800"/>
                                    <a:gd name="T91" fmla="*/ 46 h 1503"/>
                                    <a:gd name="T92" fmla="*/ 651 w 800"/>
                                    <a:gd name="T93" fmla="*/ 28 h 1503"/>
                                    <a:gd name="T94" fmla="*/ 665 w 800"/>
                                    <a:gd name="T95" fmla="*/ 14 h 1503"/>
                                    <a:gd name="T96" fmla="*/ 683 w 800"/>
                                    <a:gd name="T97" fmla="*/ 7 h 1503"/>
                                    <a:gd name="T98" fmla="*/ 697 w 800"/>
                                    <a:gd name="T99" fmla="*/ 0 h 1503"/>
                                    <a:gd name="T100" fmla="*/ 715 w 800"/>
                                    <a:gd name="T101" fmla="*/ 0 h 1503"/>
                                    <a:gd name="T102" fmla="*/ 729 w 800"/>
                                    <a:gd name="T103" fmla="*/ 11 h 1503"/>
                                    <a:gd name="T104" fmla="*/ 743 w 800"/>
                                    <a:gd name="T105" fmla="*/ 18 h 1503"/>
                                    <a:gd name="T106" fmla="*/ 758 w 800"/>
                                    <a:gd name="T107" fmla="*/ 32 h 1503"/>
                                    <a:gd name="T108" fmla="*/ 772 w 800"/>
                                    <a:gd name="T109" fmla="*/ 50 h 1503"/>
                                    <a:gd name="T110" fmla="*/ 786 w 800"/>
                                    <a:gd name="T111" fmla="*/ 71 h 1503"/>
                                    <a:gd name="T112" fmla="*/ 800 w 800"/>
                                    <a:gd name="T113" fmla="*/ 95 h 15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0"/>
                                    <a:gd name="T172" fmla="*/ 0 h 1503"/>
                                    <a:gd name="T173" fmla="*/ 800 w 800"/>
                                    <a:gd name="T174" fmla="*/ 1503 h 15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0" h="1503">
                                      <a:moveTo>
                                        <a:pt x="0" y="1401"/>
                                      </a:moveTo>
                                      <a:lnTo>
                                        <a:pt x="4" y="1404"/>
                                      </a:lnTo>
                                      <a:lnTo>
                                        <a:pt x="4" y="1408"/>
                                      </a:lnTo>
                                      <a:lnTo>
                                        <a:pt x="7" y="1415"/>
                                      </a:lnTo>
                                      <a:lnTo>
                                        <a:pt x="11" y="1419"/>
                                      </a:lnTo>
                                      <a:lnTo>
                                        <a:pt x="11" y="1422"/>
                                      </a:lnTo>
                                      <a:lnTo>
                                        <a:pt x="15" y="1426"/>
                                      </a:lnTo>
                                      <a:lnTo>
                                        <a:pt x="18" y="1433"/>
                                      </a:lnTo>
                                      <a:lnTo>
                                        <a:pt x="22" y="1436"/>
                                      </a:lnTo>
                                      <a:lnTo>
                                        <a:pt x="22" y="1440"/>
                                      </a:lnTo>
                                      <a:lnTo>
                                        <a:pt x="25" y="1443"/>
                                      </a:lnTo>
                                      <a:lnTo>
                                        <a:pt x="29" y="1450"/>
                                      </a:lnTo>
                                      <a:lnTo>
                                        <a:pt x="32" y="1454"/>
                                      </a:lnTo>
                                      <a:lnTo>
                                        <a:pt x="36" y="1457"/>
                                      </a:lnTo>
                                      <a:lnTo>
                                        <a:pt x="36" y="1461"/>
                                      </a:lnTo>
                                      <a:lnTo>
                                        <a:pt x="39" y="1461"/>
                                      </a:lnTo>
                                      <a:lnTo>
                                        <a:pt x="39" y="1468"/>
                                      </a:lnTo>
                                      <a:lnTo>
                                        <a:pt x="43" y="1468"/>
                                      </a:lnTo>
                                      <a:lnTo>
                                        <a:pt x="47" y="1471"/>
                                      </a:lnTo>
                                      <a:lnTo>
                                        <a:pt x="50" y="1475"/>
                                      </a:lnTo>
                                      <a:lnTo>
                                        <a:pt x="50" y="1478"/>
                                      </a:lnTo>
                                      <a:lnTo>
                                        <a:pt x="54" y="1478"/>
                                      </a:lnTo>
                                      <a:lnTo>
                                        <a:pt x="57" y="1478"/>
                                      </a:lnTo>
                                      <a:lnTo>
                                        <a:pt x="57" y="1486"/>
                                      </a:lnTo>
                                      <a:lnTo>
                                        <a:pt x="61" y="1486"/>
                                      </a:lnTo>
                                      <a:lnTo>
                                        <a:pt x="64" y="1486"/>
                                      </a:lnTo>
                                      <a:lnTo>
                                        <a:pt x="64" y="1489"/>
                                      </a:lnTo>
                                      <a:lnTo>
                                        <a:pt x="68" y="1489"/>
                                      </a:lnTo>
                                      <a:lnTo>
                                        <a:pt x="68" y="1493"/>
                                      </a:lnTo>
                                      <a:lnTo>
                                        <a:pt x="71" y="1493"/>
                                      </a:lnTo>
                                      <a:lnTo>
                                        <a:pt x="75" y="1493"/>
                                      </a:lnTo>
                                      <a:lnTo>
                                        <a:pt x="79" y="1496"/>
                                      </a:lnTo>
                                      <a:lnTo>
                                        <a:pt x="82" y="1496"/>
                                      </a:lnTo>
                                      <a:lnTo>
                                        <a:pt x="86" y="1496"/>
                                      </a:lnTo>
                                      <a:lnTo>
                                        <a:pt x="86" y="1503"/>
                                      </a:lnTo>
                                      <a:lnTo>
                                        <a:pt x="89" y="1503"/>
                                      </a:lnTo>
                                      <a:lnTo>
                                        <a:pt x="93" y="1503"/>
                                      </a:lnTo>
                                      <a:lnTo>
                                        <a:pt x="96" y="1503"/>
                                      </a:lnTo>
                                      <a:lnTo>
                                        <a:pt x="100" y="1503"/>
                                      </a:lnTo>
                                      <a:lnTo>
                                        <a:pt x="103" y="1503"/>
                                      </a:lnTo>
                                      <a:lnTo>
                                        <a:pt x="107" y="1503"/>
                                      </a:lnTo>
                                      <a:lnTo>
                                        <a:pt x="111" y="1503"/>
                                      </a:lnTo>
                                      <a:lnTo>
                                        <a:pt x="114" y="1503"/>
                                      </a:lnTo>
                                      <a:lnTo>
                                        <a:pt x="118" y="1496"/>
                                      </a:lnTo>
                                      <a:lnTo>
                                        <a:pt x="121" y="1496"/>
                                      </a:lnTo>
                                      <a:lnTo>
                                        <a:pt x="125" y="1496"/>
                                      </a:lnTo>
                                      <a:lnTo>
                                        <a:pt x="128" y="1493"/>
                                      </a:lnTo>
                                      <a:lnTo>
                                        <a:pt x="132" y="1493"/>
                                      </a:lnTo>
                                      <a:lnTo>
                                        <a:pt x="135" y="1489"/>
                                      </a:lnTo>
                                      <a:lnTo>
                                        <a:pt x="139" y="1489"/>
                                      </a:lnTo>
                                      <a:lnTo>
                                        <a:pt x="139" y="1486"/>
                                      </a:lnTo>
                                      <a:lnTo>
                                        <a:pt x="143" y="1486"/>
                                      </a:lnTo>
                                      <a:lnTo>
                                        <a:pt x="146" y="1486"/>
                                      </a:lnTo>
                                      <a:lnTo>
                                        <a:pt x="146" y="1478"/>
                                      </a:lnTo>
                                      <a:lnTo>
                                        <a:pt x="150" y="1478"/>
                                      </a:lnTo>
                                      <a:lnTo>
                                        <a:pt x="150" y="1475"/>
                                      </a:lnTo>
                                      <a:lnTo>
                                        <a:pt x="153" y="1475"/>
                                      </a:lnTo>
                                      <a:lnTo>
                                        <a:pt x="157" y="1471"/>
                                      </a:lnTo>
                                      <a:lnTo>
                                        <a:pt x="160" y="1468"/>
                                      </a:lnTo>
                                      <a:lnTo>
                                        <a:pt x="164" y="1468"/>
                                      </a:lnTo>
                                      <a:lnTo>
                                        <a:pt x="164" y="1461"/>
                                      </a:lnTo>
                                      <a:lnTo>
                                        <a:pt x="164" y="1457"/>
                                      </a:lnTo>
                                      <a:lnTo>
                                        <a:pt x="167" y="1457"/>
                                      </a:lnTo>
                                      <a:lnTo>
                                        <a:pt x="167" y="1454"/>
                                      </a:lnTo>
                                      <a:lnTo>
                                        <a:pt x="171" y="1454"/>
                                      </a:lnTo>
                                      <a:lnTo>
                                        <a:pt x="175" y="1450"/>
                                      </a:lnTo>
                                      <a:lnTo>
                                        <a:pt x="175" y="1443"/>
                                      </a:lnTo>
                                      <a:lnTo>
                                        <a:pt x="178" y="1443"/>
                                      </a:lnTo>
                                      <a:lnTo>
                                        <a:pt x="182" y="1440"/>
                                      </a:lnTo>
                                      <a:lnTo>
                                        <a:pt x="182" y="1436"/>
                                      </a:lnTo>
                                      <a:lnTo>
                                        <a:pt x="185" y="1433"/>
                                      </a:lnTo>
                                      <a:lnTo>
                                        <a:pt x="185" y="1426"/>
                                      </a:lnTo>
                                      <a:lnTo>
                                        <a:pt x="189" y="1426"/>
                                      </a:lnTo>
                                      <a:lnTo>
                                        <a:pt x="192" y="1422"/>
                                      </a:lnTo>
                                      <a:lnTo>
                                        <a:pt x="192" y="1419"/>
                                      </a:lnTo>
                                      <a:lnTo>
                                        <a:pt x="192" y="1415"/>
                                      </a:lnTo>
                                      <a:lnTo>
                                        <a:pt x="196" y="1408"/>
                                      </a:lnTo>
                                      <a:lnTo>
                                        <a:pt x="199" y="1408"/>
                                      </a:lnTo>
                                      <a:lnTo>
                                        <a:pt x="199" y="1404"/>
                                      </a:lnTo>
                                      <a:lnTo>
                                        <a:pt x="203" y="1401"/>
                                      </a:lnTo>
                                      <a:lnTo>
                                        <a:pt x="203" y="1397"/>
                                      </a:lnTo>
                                      <a:lnTo>
                                        <a:pt x="207" y="1390"/>
                                      </a:lnTo>
                                      <a:lnTo>
                                        <a:pt x="210" y="1387"/>
                                      </a:lnTo>
                                      <a:lnTo>
                                        <a:pt x="210" y="1383"/>
                                      </a:lnTo>
                                      <a:lnTo>
                                        <a:pt x="210" y="1380"/>
                                      </a:lnTo>
                                      <a:lnTo>
                                        <a:pt x="214" y="1380"/>
                                      </a:lnTo>
                                      <a:lnTo>
                                        <a:pt x="214" y="1376"/>
                                      </a:lnTo>
                                      <a:lnTo>
                                        <a:pt x="217" y="1369"/>
                                      </a:lnTo>
                                      <a:lnTo>
                                        <a:pt x="221" y="1366"/>
                                      </a:lnTo>
                                      <a:lnTo>
                                        <a:pt x="221" y="1362"/>
                                      </a:lnTo>
                                      <a:lnTo>
                                        <a:pt x="221" y="1359"/>
                                      </a:lnTo>
                                      <a:lnTo>
                                        <a:pt x="224" y="1351"/>
                                      </a:lnTo>
                                      <a:lnTo>
                                        <a:pt x="228" y="1348"/>
                                      </a:lnTo>
                                      <a:lnTo>
                                        <a:pt x="228" y="1344"/>
                                      </a:lnTo>
                                      <a:lnTo>
                                        <a:pt x="231" y="1334"/>
                                      </a:lnTo>
                                      <a:lnTo>
                                        <a:pt x="231" y="1330"/>
                                      </a:lnTo>
                                      <a:lnTo>
                                        <a:pt x="235" y="1327"/>
                                      </a:lnTo>
                                      <a:lnTo>
                                        <a:pt x="239" y="1323"/>
                                      </a:lnTo>
                                      <a:lnTo>
                                        <a:pt x="239" y="1316"/>
                                      </a:lnTo>
                                      <a:lnTo>
                                        <a:pt x="239" y="1313"/>
                                      </a:lnTo>
                                      <a:lnTo>
                                        <a:pt x="242" y="1309"/>
                                      </a:lnTo>
                                      <a:lnTo>
                                        <a:pt x="246" y="1306"/>
                                      </a:lnTo>
                                      <a:lnTo>
                                        <a:pt x="246" y="1299"/>
                                      </a:lnTo>
                                      <a:lnTo>
                                        <a:pt x="249" y="1291"/>
                                      </a:lnTo>
                                      <a:lnTo>
                                        <a:pt x="249" y="1288"/>
                                      </a:lnTo>
                                      <a:lnTo>
                                        <a:pt x="249" y="1281"/>
                                      </a:lnTo>
                                      <a:lnTo>
                                        <a:pt x="253" y="1277"/>
                                      </a:lnTo>
                                      <a:lnTo>
                                        <a:pt x="256" y="1274"/>
                                      </a:lnTo>
                                      <a:lnTo>
                                        <a:pt x="256" y="1263"/>
                                      </a:lnTo>
                                      <a:lnTo>
                                        <a:pt x="260" y="1260"/>
                                      </a:lnTo>
                                      <a:lnTo>
                                        <a:pt x="263" y="1256"/>
                                      </a:lnTo>
                                      <a:lnTo>
                                        <a:pt x="263" y="1246"/>
                                      </a:lnTo>
                                      <a:lnTo>
                                        <a:pt x="267" y="1242"/>
                                      </a:lnTo>
                                      <a:lnTo>
                                        <a:pt x="267" y="1239"/>
                                      </a:lnTo>
                                      <a:lnTo>
                                        <a:pt x="267" y="1235"/>
                                      </a:lnTo>
                                      <a:lnTo>
                                        <a:pt x="271" y="1224"/>
                                      </a:lnTo>
                                      <a:lnTo>
                                        <a:pt x="274" y="1221"/>
                                      </a:lnTo>
                                      <a:lnTo>
                                        <a:pt x="274" y="1217"/>
                                      </a:lnTo>
                                      <a:lnTo>
                                        <a:pt x="278" y="1207"/>
                                      </a:lnTo>
                                      <a:lnTo>
                                        <a:pt x="281" y="1203"/>
                                      </a:lnTo>
                                      <a:lnTo>
                                        <a:pt x="281" y="1200"/>
                                      </a:lnTo>
                                      <a:lnTo>
                                        <a:pt x="281" y="1189"/>
                                      </a:lnTo>
                                      <a:lnTo>
                                        <a:pt x="285" y="1186"/>
                                      </a:lnTo>
                                      <a:lnTo>
                                        <a:pt x="285" y="1175"/>
                                      </a:lnTo>
                                      <a:lnTo>
                                        <a:pt x="288" y="1172"/>
                                      </a:lnTo>
                                      <a:lnTo>
                                        <a:pt x="292" y="1168"/>
                                      </a:lnTo>
                                      <a:lnTo>
                                        <a:pt x="292" y="1157"/>
                                      </a:lnTo>
                                      <a:lnTo>
                                        <a:pt x="292" y="1154"/>
                                      </a:lnTo>
                                      <a:lnTo>
                                        <a:pt x="295" y="1147"/>
                                      </a:lnTo>
                                      <a:lnTo>
                                        <a:pt x="299" y="1140"/>
                                      </a:lnTo>
                                      <a:lnTo>
                                        <a:pt x="299" y="1133"/>
                                      </a:lnTo>
                                      <a:lnTo>
                                        <a:pt x="303" y="1129"/>
                                      </a:lnTo>
                                      <a:lnTo>
                                        <a:pt x="303" y="1119"/>
                                      </a:lnTo>
                                      <a:lnTo>
                                        <a:pt x="306" y="1115"/>
                                      </a:lnTo>
                                      <a:lnTo>
                                        <a:pt x="310" y="1104"/>
                                      </a:lnTo>
                                      <a:lnTo>
                                        <a:pt x="310" y="1101"/>
                                      </a:lnTo>
                                      <a:lnTo>
                                        <a:pt x="310" y="1094"/>
                                      </a:lnTo>
                                      <a:lnTo>
                                        <a:pt x="313" y="1087"/>
                                      </a:lnTo>
                                      <a:lnTo>
                                        <a:pt x="317" y="1080"/>
                                      </a:lnTo>
                                      <a:lnTo>
                                        <a:pt x="317" y="1076"/>
                                      </a:lnTo>
                                      <a:lnTo>
                                        <a:pt x="320" y="1066"/>
                                      </a:lnTo>
                                      <a:lnTo>
                                        <a:pt x="320" y="1062"/>
                                      </a:lnTo>
                                      <a:lnTo>
                                        <a:pt x="320" y="1052"/>
                                      </a:lnTo>
                                      <a:lnTo>
                                        <a:pt x="324" y="1048"/>
                                      </a:lnTo>
                                      <a:lnTo>
                                        <a:pt x="327" y="1041"/>
                                      </a:lnTo>
                                      <a:lnTo>
                                        <a:pt x="327" y="1030"/>
                                      </a:lnTo>
                                      <a:lnTo>
                                        <a:pt x="331" y="1027"/>
                                      </a:lnTo>
                                      <a:lnTo>
                                        <a:pt x="331" y="1020"/>
                                      </a:lnTo>
                                      <a:lnTo>
                                        <a:pt x="335" y="1013"/>
                                      </a:lnTo>
                                      <a:lnTo>
                                        <a:pt x="338" y="1006"/>
                                      </a:lnTo>
                                      <a:lnTo>
                                        <a:pt x="338" y="995"/>
                                      </a:lnTo>
                                      <a:lnTo>
                                        <a:pt x="338" y="992"/>
                                      </a:lnTo>
                                      <a:lnTo>
                                        <a:pt x="342" y="985"/>
                                      </a:lnTo>
                                      <a:lnTo>
                                        <a:pt x="345" y="977"/>
                                      </a:lnTo>
                                      <a:lnTo>
                                        <a:pt x="345" y="970"/>
                                      </a:lnTo>
                                      <a:lnTo>
                                        <a:pt x="349" y="960"/>
                                      </a:lnTo>
                                      <a:lnTo>
                                        <a:pt x="349" y="956"/>
                                      </a:lnTo>
                                      <a:lnTo>
                                        <a:pt x="349" y="949"/>
                                      </a:lnTo>
                                      <a:lnTo>
                                        <a:pt x="352" y="939"/>
                                      </a:lnTo>
                                      <a:lnTo>
                                        <a:pt x="356" y="935"/>
                                      </a:lnTo>
                                      <a:lnTo>
                                        <a:pt x="356" y="925"/>
                                      </a:lnTo>
                                      <a:lnTo>
                                        <a:pt x="359" y="918"/>
                                      </a:lnTo>
                                      <a:lnTo>
                                        <a:pt x="363" y="914"/>
                                      </a:lnTo>
                                      <a:lnTo>
                                        <a:pt x="363" y="903"/>
                                      </a:lnTo>
                                      <a:lnTo>
                                        <a:pt x="367" y="896"/>
                                      </a:lnTo>
                                      <a:lnTo>
                                        <a:pt x="367" y="889"/>
                                      </a:lnTo>
                                      <a:lnTo>
                                        <a:pt x="367" y="882"/>
                                      </a:lnTo>
                                      <a:lnTo>
                                        <a:pt x="370" y="872"/>
                                      </a:lnTo>
                                      <a:lnTo>
                                        <a:pt x="374" y="868"/>
                                      </a:lnTo>
                                      <a:lnTo>
                                        <a:pt x="374" y="861"/>
                                      </a:lnTo>
                                      <a:lnTo>
                                        <a:pt x="377" y="850"/>
                                      </a:lnTo>
                                      <a:lnTo>
                                        <a:pt x="381" y="847"/>
                                      </a:lnTo>
                                      <a:lnTo>
                                        <a:pt x="381" y="836"/>
                                      </a:lnTo>
                                      <a:lnTo>
                                        <a:pt x="381" y="829"/>
                                      </a:lnTo>
                                      <a:lnTo>
                                        <a:pt x="384" y="826"/>
                                      </a:lnTo>
                                      <a:lnTo>
                                        <a:pt x="384" y="815"/>
                                      </a:lnTo>
                                      <a:lnTo>
                                        <a:pt x="388" y="808"/>
                                      </a:lnTo>
                                      <a:lnTo>
                                        <a:pt x="391" y="798"/>
                                      </a:lnTo>
                                      <a:lnTo>
                                        <a:pt x="391" y="794"/>
                                      </a:lnTo>
                                      <a:lnTo>
                                        <a:pt x="395" y="783"/>
                                      </a:lnTo>
                                      <a:lnTo>
                                        <a:pt x="395" y="776"/>
                                      </a:lnTo>
                                      <a:lnTo>
                                        <a:pt x="399" y="773"/>
                                      </a:lnTo>
                                      <a:lnTo>
                                        <a:pt x="399" y="762"/>
                                      </a:lnTo>
                                      <a:lnTo>
                                        <a:pt x="402" y="755"/>
                                      </a:lnTo>
                                      <a:lnTo>
                                        <a:pt x="402" y="748"/>
                                      </a:lnTo>
                                      <a:lnTo>
                                        <a:pt x="406" y="741"/>
                                      </a:lnTo>
                                      <a:lnTo>
                                        <a:pt x="409" y="731"/>
                                      </a:lnTo>
                                      <a:lnTo>
                                        <a:pt x="409" y="723"/>
                                      </a:lnTo>
                                      <a:lnTo>
                                        <a:pt x="409" y="720"/>
                                      </a:lnTo>
                                      <a:lnTo>
                                        <a:pt x="413" y="709"/>
                                      </a:lnTo>
                                      <a:lnTo>
                                        <a:pt x="416" y="702"/>
                                      </a:lnTo>
                                      <a:lnTo>
                                        <a:pt x="416" y="695"/>
                                      </a:lnTo>
                                      <a:lnTo>
                                        <a:pt x="420" y="688"/>
                                      </a:lnTo>
                                      <a:lnTo>
                                        <a:pt x="420" y="678"/>
                                      </a:lnTo>
                                      <a:lnTo>
                                        <a:pt x="423" y="674"/>
                                      </a:lnTo>
                                      <a:lnTo>
                                        <a:pt x="423" y="667"/>
                                      </a:lnTo>
                                      <a:lnTo>
                                        <a:pt x="427" y="656"/>
                                      </a:lnTo>
                                      <a:lnTo>
                                        <a:pt x="427" y="649"/>
                                      </a:lnTo>
                                      <a:lnTo>
                                        <a:pt x="431" y="646"/>
                                      </a:lnTo>
                                      <a:lnTo>
                                        <a:pt x="434" y="635"/>
                                      </a:lnTo>
                                      <a:lnTo>
                                        <a:pt x="434" y="628"/>
                                      </a:lnTo>
                                      <a:lnTo>
                                        <a:pt x="438" y="621"/>
                                      </a:lnTo>
                                      <a:lnTo>
                                        <a:pt x="438" y="614"/>
                                      </a:lnTo>
                                      <a:lnTo>
                                        <a:pt x="438" y="603"/>
                                      </a:lnTo>
                                      <a:lnTo>
                                        <a:pt x="441" y="600"/>
                                      </a:lnTo>
                                      <a:lnTo>
                                        <a:pt x="445" y="593"/>
                                      </a:lnTo>
                                      <a:lnTo>
                                        <a:pt x="445" y="582"/>
                                      </a:lnTo>
                                      <a:lnTo>
                                        <a:pt x="448" y="579"/>
                                      </a:lnTo>
                                      <a:lnTo>
                                        <a:pt x="448" y="568"/>
                                      </a:lnTo>
                                      <a:lnTo>
                                        <a:pt x="452" y="561"/>
                                      </a:lnTo>
                                      <a:lnTo>
                                        <a:pt x="452" y="558"/>
                                      </a:lnTo>
                                      <a:lnTo>
                                        <a:pt x="455" y="547"/>
                                      </a:lnTo>
                                      <a:lnTo>
                                        <a:pt x="455" y="540"/>
                                      </a:lnTo>
                                      <a:lnTo>
                                        <a:pt x="459" y="533"/>
                                      </a:lnTo>
                                      <a:lnTo>
                                        <a:pt x="463" y="526"/>
                                      </a:lnTo>
                                      <a:lnTo>
                                        <a:pt x="463" y="522"/>
                                      </a:lnTo>
                                      <a:lnTo>
                                        <a:pt x="466" y="512"/>
                                      </a:lnTo>
                                      <a:lnTo>
                                        <a:pt x="466" y="505"/>
                                      </a:lnTo>
                                      <a:lnTo>
                                        <a:pt x="466" y="498"/>
                                      </a:lnTo>
                                      <a:lnTo>
                                        <a:pt x="470" y="491"/>
                                      </a:lnTo>
                                      <a:lnTo>
                                        <a:pt x="473" y="487"/>
                                      </a:lnTo>
                                      <a:lnTo>
                                        <a:pt x="473" y="476"/>
                                      </a:lnTo>
                                      <a:lnTo>
                                        <a:pt x="477" y="469"/>
                                      </a:lnTo>
                                      <a:lnTo>
                                        <a:pt x="480" y="462"/>
                                      </a:lnTo>
                                      <a:lnTo>
                                        <a:pt x="480" y="455"/>
                                      </a:lnTo>
                                      <a:lnTo>
                                        <a:pt x="480" y="452"/>
                                      </a:lnTo>
                                      <a:lnTo>
                                        <a:pt x="484" y="441"/>
                                      </a:lnTo>
                                      <a:lnTo>
                                        <a:pt x="484" y="438"/>
                                      </a:lnTo>
                                      <a:lnTo>
                                        <a:pt x="487" y="427"/>
                                      </a:lnTo>
                                      <a:lnTo>
                                        <a:pt x="491" y="420"/>
                                      </a:lnTo>
                                      <a:lnTo>
                                        <a:pt x="491" y="416"/>
                                      </a:lnTo>
                                      <a:lnTo>
                                        <a:pt x="495" y="406"/>
                                      </a:lnTo>
                                      <a:lnTo>
                                        <a:pt x="495" y="402"/>
                                      </a:lnTo>
                                      <a:lnTo>
                                        <a:pt x="498" y="392"/>
                                      </a:lnTo>
                                      <a:lnTo>
                                        <a:pt x="498" y="388"/>
                                      </a:lnTo>
                                      <a:lnTo>
                                        <a:pt x="502" y="381"/>
                                      </a:lnTo>
                                      <a:lnTo>
                                        <a:pt x="502" y="374"/>
                                      </a:lnTo>
                                      <a:lnTo>
                                        <a:pt x="505" y="367"/>
                                      </a:lnTo>
                                      <a:lnTo>
                                        <a:pt x="509" y="364"/>
                                      </a:lnTo>
                                      <a:lnTo>
                                        <a:pt x="509" y="357"/>
                                      </a:lnTo>
                                      <a:lnTo>
                                        <a:pt x="509" y="349"/>
                                      </a:lnTo>
                                      <a:lnTo>
                                        <a:pt x="512" y="346"/>
                                      </a:lnTo>
                                      <a:lnTo>
                                        <a:pt x="516" y="335"/>
                                      </a:lnTo>
                                      <a:lnTo>
                                        <a:pt x="516" y="332"/>
                                      </a:lnTo>
                                      <a:lnTo>
                                        <a:pt x="519" y="321"/>
                                      </a:lnTo>
                                      <a:lnTo>
                                        <a:pt x="519" y="318"/>
                                      </a:lnTo>
                                      <a:lnTo>
                                        <a:pt x="523" y="314"/>
                                      </a:lnTo>
                                      <a:lnTo>
                                        <a:pt x="523" y="307"/>
                                      </a:lnTo>
                                      <a:lnTo>
                                        <a:pt x="527" y="300"/>
                                      </a:lnTo>
                                      <a:lnTo>
                                        <a:pt x="527" y="297"/>
                                      </a:lnTo>
                                      <a:lnTo>
                                        <a:pt x="530" y="289"/>
                                      </a:lnTo>
                                      <a:lnTo>
                                        <a:pt x="534" y="282"/>
                                      </a:lnTo>
                                      <a:lnTo>
                                        <a:pt x="534" y="279"/>
                                      </a:lnTo>
                                      <a:lnTo>
                                        <a:pt x="537" y="272"/>
                                      </a:lnTo>
                                      <a:lnTo>
                                        <a:pt x="537" y="265"/>
                                      </a:lnTo>
                                      <a:lnTo>
                                        <a:pt x="537" y="261"/>
                                      </a:lnTo>
                                      <a:lnTo>
                                        <a:pt x="541" y="254"/>
                                      </a:lnTo>
                                      <a:lnTo>
                                        <a:pt x="544" y="247"/>
                                      </a:lnTo>
                                      <a:lnTo>
                                        <a:pt x="544" y="244"/>
                                      </a:lnTo>
                                      <a:lnTo>
                                        <a:pt x="548" y="240"/>
                                      </a:lnTo>
                                      <a:lnTo>
                                        <a:pt x="548" y="230"/>
                                      </a:lnTo>
                                      <a:lnTo>
                                        <a:pt x="551" y="226"/>
                                      </a:lnTo>
                                      <a:lnTo>
                                        <a:pt x="551" y="222"/>
                                      </a:lnTo>
                                      <a:lnTo>
                                        <a:pt x="555" y="219"/>
                                      </a:lnTo>
                                      <a:lnTo>
                                        <a:pt x="555" y="212"/>
                                      </a:lnTo>
                                      <a:lnTo>
                                        <a:pt x="559" y="205"/>
                                      </a:lnTo>
                                      <a:lnTo>
                                        <a:pt x="562" y="201"/>
                                      </a:lnTo>
                                      <a:lnTo>
                                        <a:pt x="562" y="194"/>
                                      </a:lnTo>
                                      <a:lnTo>
                                        <a:pt x="566" y="191"/>
                                      </a:lnTo>
                                      <a:lnTo>
                                        <a:pt x="566" y="187"/>
                                      </a:lnTo>
                                      <a:lnTo>
                                        <a:pt x="566" y="184"/>
                                      </a:lnTo>
                                      <a:lnTo>
                                        <a:pt x="569" y="177"/>
                                      </a:lnTo>
                                      <a:lnTo>
                                        <a:pt x="573" y="170"/>
                                      </a:lnTo>
                                      <a:lnTo>
                                        <a:pt x="573" y="166"/>
                                      </a:lnTo>
                                      <a:lnTo>
                                        <a:pt x="576" y="159"/>
                                      </a:lnTo>
                                      <a:lnTo>
                                        <a:pt x="580" y="155"/>
                                      </a:lnTo>
                                      <a:lnTo>
                                        <a:pt x="580" y="152"/>
                                      </a:lnTo>
                                      <a:lnTo>
                                        <a:pt x="580" y="148"/>
                                      </a:lnTo>
                                      <a:lnTo>
                                        <a:pt x="583" y="141"/>
                                      </a:lnTo>
                                      <a:lnTo>
                                        <a:pt x="583" y="138"/>
                                      </a:lnTo>
                                      <a:lnTo>
                                        <a:pt x="587" y="134"/>
                                      </a:lnTo>
                                      <a:lnTo>
                                        <a:pt x="591" y="131"/>
                                      </a:lnTo>
                                      <a:lnTo>
                                        <a:pt x="591" y="124"/>
                                      </a:lnTo>
                                      <a:lnTo>
                                        <a:pt x="594" y="120"/>
                                      </a:lnTo>
                                      <a:lnTo>
                                        <a:pt x="598" y="117"/>
                                      </a:lnTo>
                                      <a:lnTo>
                                        <a:pt x="598" y="113"/>
                                      </a:lnTo>
                                      <a:lnTo>
                                        <a:pt x="601" y="106"/>
                                      </a:lnTo>
                                      <a:lnTo>
                                        <a:pt x="601" y="102"/>
                                      </a:lnTo>
                                      <a:lnTo>
                                        <a:pt x="605" y="99"/>
                                      </a:lnTo>
                                      <a:lnTo>
                                        <a:pt x="608" y="95"/>
                                      </a:lnTo>
                                      <a:lnTo>
                                        <a:pt x="608" y="88"/>
                                      </a:lnTo>
                                      <a:lnTo>
                                        <a:pt x="612" y="85"/>
                                      </a:lnTo>
                                      <a:lnTo>
                                        <a:pt x="615" y="81"/>
                                      </a:lnTo>
                                      <a:lnTo>
                                        <a:pt x="615" y="78"/>
                                      </a:lnTo>
                                      <a:lnTo>
                                        <a:pt x="619" y="78"/>
                                      </a:lnTo>
                                      <a:lnTo>
                                        <a:pt x="619" y="71"/>
                                      </a:lnTo>
                                      <a:lnTo>
                                        <a:pt x="623" y="67"/>
                                      </a:lnTo>
                                      <a:lnTo>
                                        <a:pt x="623" y="64"/>
                                      </a:lnTo>
                                      <a:lnTo>
                                        <a:pt x="626" y="64"/>
                                      </a:lnTo>
                                      <a:lnTo>
                                        <a:pt x="626" y="60"/>
                                      </a:lnTo>
                                      <a:lnTo>
                                        <a:pt x="630" y="53"/>
                                      </a:lnTo>
                                      <a:lnTo>
                                        <a:pt x="633" y="53"/>
                                      </a:lnTo>
                                      <a:lnTo>
                                        <a:pt x="633" y="50"/>
                                      </a:lnTo>
                                      <a:lnTo>
                                        <a:pt x="637" y="50"/>
                                      </a:lnTo>
                                      <a:lnTo>
                                        <a:pt x="637" y="46"/>
                                      </a:lnTo>
                                      <a:lnTo>
                                        <a:pt x="637" y="43"/>
                                      </a:lnTo>
                                      <a:lnTo>
                                        <a:pt x="640" y="43"/>
                                      </a:lnTo>
                                      <a:lnTo>
                                        <a:pt x="644" y="35"/>
                                      </a:lnTo>
                                      <a:lnTo>
                                        <a:pt x="647" y="32"/>
                                      </a:lnTo>
                                      <a:lnTo>
                                        <a:pt x="651" y="32"/>
                                      </a:lnTo>
                                      <a:lnTo>
                                        <a:pt x="651" y="28"/>
                                      </a:lnTo>
                                      <a:lnTo>
                                        <a:pt x="655" y="28"/>
                                      </a:lnTo>
                                      <a:lnTo>
                                        <a:pt x="655" y="25"/>
                                      </a:lnTo>
                                      <a:lnTo>
                                        <a:pt x="658" y="25"/>
                                      </a:lnTo>
                                      <a:lnTo>
                                        <a:pt x="662" y="18"/>
                                      </a:lnTo>
                                      <a:lnTo>
                                        <a:pt x="665" y="18"/>
                                      </a:lnTo>
                                      <a:lnTo>
                                        <a:pt x="665" y="14"/>
                                      </a:lnTo>
                                      <a:lnTo>
                                        <a:pt x="669" y="14"/>
                                      </a:lnTo>
                                      <a:lnTo>
                                        <a:pt x="672" y="11"/>
                                      </a:lnTo>
                                      <a:lnTo>
                                        <a:pt x="676" y="11"/>
                                      </a:lnTo>
                                      <a:lnTo>
                                        <a:pt x="679" y="11"/>
                                      </a:lnTo>
                                      <a:lnTo>
                                        <a:pt x="679" y="7"/>
                                      </a:lnTo>
                                      <a:lnTo>
                                        <a:pt x="683" y="7"/>
                                      </a:lnTo>
                                      <a:lnTo>
                                        <a:pt x="687" y="7"/>
                                      </a:lnTo>
                                      <a:lnTo>
                                        <a:pt x="690" y="0"/>
                                      </a:lnTo>
                                      <a:lnTo>
                                        <a:pt x="694" y="0"/>
                                      </a:lnTo>
                                      <a:lnTo>
                                        <a:pt x="697" y="0"/>
                                      </a:lnTo>
                                      <a:lnTo>
                                        <a:pt x="701" y="0"/>
                                      </a:lnTo>
                                      <a:lnTo>
                                        <a:pt x="704" y="0"/>
                                      </a:lnTo>
                                      <a:lnTo>
                                        <a:pt x="708" y="0"/>
                                      </a:lnTo>
                                      <a:lnTo>
                                        <a:pt x="711" y="0"/>
                                      </a:lnTo>
                                      <a:lnTo>
                                        <a:pt x="715" y="0"/>
                                      </a:lnTo>
                                      <a:lnTo>
                                        <a:pt x="719" y="0"/>
                                      </a:lnTo>
                                      <a:lnTo>
                                        <a:pt x="719" y="7"/>
                                      </a:lnTo>
                                      <a:lnTo>
                                        <a:pt x="722" y="7"/>
                                      </a:lnTo>
                                      <a:lnTo>
                                        <a:pt x="726" y="7"/>
                                      </a:lnTo>
                                      <a:lnTo>
                                        <a:pt x="729" y="11"/>
                                      </a:lnTo>
                                      <a:lnTo>
                                        <a:pt x="733" y="11"/>
                                      </a:lnTo>
                                      <a:lnTo>
                                        <a:pt x="736" y="11"/>
                                      </a:lnTo>
                                      <a:lnTo>
                                        <a:pt x="736" y="14"/>
                                      </a:lnTo>
                                      <a:lnTo>
                                        <a:pt x="740" y="14"/>
                                      </a:lnTo>
                                      <a:lnTo>
                                        <a:pt x="743" y="18"/>
                                      </a:lnTo>
                                      <a:lnTo>
                                        <a:pt x="747" y="18"/>
                                      </a:lnTo>
                                      <a:lnTo>
                                        <a:pt x="751" y="25"/>
                                      </a:lnTo>
                                      <a:lnTo>
                                        <a:pt x="751" y="28"/>
                                      </a:lnTo>
                                      <a:lnTo>
                                        <a:pt x="754" y="28"/>
                                      </a:lnTo>
                                      <a:lnTo>
                                        <a:pt x="758" y="32"/>
                                      </a:lnTo>
                                      <a:lnTo>
                                        <a:pt x="761" y="32"/>
                                      </a:lnTo>
                                      <a:lnTo>
                                        <a:pt x="761" y="35"/>
                                      </a:lnTo>
                                      <a:lnTo>
                                        <a:pt x="765" y="35"/>
                                      </a:lnTo>
                                      <a:lnTo>
                                        <a:pt x="768" y="43"/>
                                      </a:lnTo>
                                      <a:lnTo>
                                        <a:pt x="768" y="46"/>
                                      </a:lnTo>
                                      <a:lnTo>
                                        <a:pt x="772" y="50"/>
                                      </a:lnTo>
                                      <a:lnTo>
                                        <a:pt x="775" y="53"/>
                                      </a:lnTo>
                                      <a:lnTo>
                                        <a:pt x="779" y="53"/>
                                      </a:lnTo>
                                      <a:lnTo>
                                        <a:pt x="779" y="60"/>
                                      </a:lnTo>
                                      <a:lnTo>
                                        <a:pt x="779" y="64"/>
                                      </a:lnTo>
                                      <a:lnTo>
                                        <a:pt x="783" y="64"/>
                                      </a:lnTo>
                                      <a:lnTo>
                                        <a:pt x="783" y="67"/>
                                      </a:lnTo>
                                      <a:lnTo>
                                        <a:pt x="786" y="71"/>
                                      </a:lnTo>
                                      <a:lnTo>
                                        <a:pt x="790" y="78"/>
                                      </a:lnTo>
                                      <a:lnTo>
                                        <a:pt x="793" y="81"/>
                                      </a:lnTo>
                                      <a:lnTo>
                                        <a:pt x="797" y="85"/>
                                      </a:lnTo>
                                      <a:lnTo>
                                        <a:pt x="797" y="88"/>
                                      </a:lnTo>
                                      <a:lnTo>
                                        <a:pt x="800" y="95"/>
                                      </a:lnTo>
                                      <a:lnTo>
                                        <a:pt x="800" y="99"/>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grpSp>
                </p:grpSp>
                <p:grpSp>
                  <p:nvGrpSpPr>
                    <p:cNvPr id="42018" name="Group 543">
                      <a:extLst>
                        <a:ext uri="{FF2B5EF4-FFF2-40B4-BE49-F238E27FC236}">
                          <a16:creationId xmlns:a16="http://schemas.microsoft.com/office/drawing/2014/main" id="{5298DE0E-D084-4A9D-944D-68542FC08874}"/>
                        </a:ext>
                      </a:extLst>
                    </p:cNvPr>
                    <p:cNvGrpSpPr>
                      <a:grpSpLocks/>
                    </p:cNvGrpSpPr>
                    <p:nvPr/>
                  </p:nvGrpSpPr>
                  <p:grpSpPr bwMode="auto">
                    <a:xfrm>
                      <a:off x="1014" y="3016"/>
                      <a:ext cx="2854" cy="372"/>
                      <a:chOff x="2497" y="10754"/>
                      <a:chExt cx="4266" cy="645"/>
                    </a:xfrm>
                  </p:grpSpPr>
                  <p:sp>
                    <p:nvSpPr>
                      <p:cNvPr id="42019" name="Freeform 544">
                        <a:extLst>
                          <a:ext uri="{FF2B5EF4-FFF2-40B4-BE49-F238E27FC236}">
                            <a16:creationId xmlns:a16="http://schemas.microsoft.com/office/drawing/2014/main" id="{6713A5C0-7447-4912-B767-334C757BA799}"/>
                          </a:ext>
                        </a:extLst>
                      </p:cNvPr>
                      <p:cNvSpPr>
                        <a:spLocks/>
                      </p:cNvSpPr>
                      <p:nvPr/>
                    </p:nvSpPr>
                    <p:spPr bwMode="auto">
                      <a:xfrm>
                        <a:off x="4602" y="10754"/>
                        <a:ext cx="53" cy="1"/>
                      </a:xfrm>
                      <a:custGeom>
                        <a:avLst/>
                        <a:gdLst>
                          <a:gd name="T0" fmla="*/ 15 w 15"/>
                          <a:gd name="T1" fmla="*/ 0 h 1"/>
                          <a:gd name="T2" fmla="*/ 14 w 15"/>
                          <a:gd name="T3" fmla="*/ 0 h 1"/>
                          <a:gd name="T4" fmla="*/ 8 w 15"/>
                          <a:gd name="T5" fmla="*/ 0 h 1"/>
                          <a:gd name="T6" fmla="*/ 5 w 15"/>
                          <a:gd name="T7" fmla="*/ 0 h 1"/>
                          <a:gd name="T8" fmla="*/ 0 w 15"/>
                          <a:gd name="T9" fmla="*/ 0 h 1"/>
                          <a:gd name="T10" fmla="*/ 0 60000 65536"/>
                          <a:gd name="T11" fmla="*/ 0 60000 65536"/>
                          <a:gd name="T12" fmla="*/ 0 60000 65536"/>
                          <a:gd name="T13" fmla="*/ 0 60000 65536"/>
                          <a:gd name="T14" fmla="*/ 0 60000 65536"/>
                          <a:gd name="T15" fmla="*/ 0 w 15"/>
                          <a:gd name="T16" fmla="*/ 0 h 1"/>
                          <a:gd name="T17" fmla="*/ 15 w 15"/>
                          <a:gd name="T18" fmla="*/ 1 h 1"/>
                        </a:gdLst>
                        <a:ahLst/>
                        <a:cxnLst>
                          <a:cxn ang="T10">
                            <a:pos x="T0" y="T1"/>
                          </a:cxn>
                          <a:cxn ang="T11">
                            <a:pos x="T2" y="T3"/>
                          </a:cxn>
                          <a:cxn ang="T12">
                            <a:pos x="T4" y="T5"/>
                          </a:cxn>
                          <a:cxn ang="T13">
                            <a:pos x="T6" y="T7"/>
                          </a:cxn>
                          <a:cxn ang="T14">
                            <a:pos x="T8" y="T9"/>
                          </a:cxn>
                        </a:cxnLst>
                        <a:rect l="T15" t="T16" r="T17" b="T18"/>
                        <a:pathLst>
                          <a:path w="15" h="1">
                            <a:moveTo>
                              <a:pt x="15" y="0"/>
                            </a:moveTo>
                            <a:lnTo>
                              <a:pt x="14" y="0"/>
                            </a:lnTo>
                            <a:lnTo>
                              <a:pt x="8" y="0"/>
                            </a:lnTo>
                            <a:lnTo>
                              <a:pt x="5"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20" name="Freeform 545">
                        <a:extLst>
                          <a:ext uri="{FF2B5EF4-FFF2-40B4-BE49-F238E27FC236}">
                            <a16:creationId xmlns:a16="http://schemas.microsoft.com/office/drawing/2014/main" id="{1BD1B1AE-A721-4749-B222-E3BFE8CF89F8}"/>
                          </a:ext>
                        </a:extLst>
                      </p:cNvPr>
                      <p:cNvSpPr>
                        <a:spLocks/>
                      </p:cNvSpPr>
                      <p:nvPr/>
                    </p:nvSpPr>
                    <p:spPr bwMode="auto">
                      <a:xfrm>
                        <a:off x="4388" y="10757"/>
                        <a:ext cx="54" cy="7"/>
                      </a:xfrm>
                      <a:custGeom>
                        <a:avLst/>
                        <a:gdLst>
                          <a:gd name="T0" fmla="*/ 15 w 15"/>
                          <a:gd name="T1" fmla="*/ 0 h 2"/>
                          <a:gd name="T2" fmla="*/ 14 w 15"/>
                          <a:gd name="T3" fmla="*/ 0 h 2"/>
                          <a:gd name="T4" fmla="*/ 11 w 15"/>
                          <a:gd name="T5" fmla="*/ 0 h 2"/>
                          <a:gd name="T6" fmla="*/ 5 w 15"/>
                          <a:gd name="T7" fmla="*/ 0 h 2"/>
                          <a:gd name="T8" fmla="*/ 2 w 15"/>
                          <a:gd name="T9" fmla="*/ 2 h 2"/>
                          <a:gd name="T10" fmla="*/ 0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4" y="0"/>
                            </a:lnTo>
                            <a:lnTo>
                              <a:pt x="11" y="0"/>
                            </a:lnTo>
                            <a:lnTo>
                              <a:pt x="5" y="0"/>
                            </a:lnTo>
                            <a:lnTo>
                              <a:pt x="2" y="2"/>
                            </a:lnTo>
                            <a:lnTo>
                              <a:pt x="0" y="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2021" name="Group 546">
                        <a:extLst>
                          <a:ext uri="{FF2B5EF4-FFF2-40B4-BE49-F238E27FC236}">
                            <a16:creationId xmlns:a16="http://schemas.microsoft.com/office/drawing/2014/main" id="{0D3E0503-7049-454A-AEA5-F5D9437E03E9}"/>
                          </a:ext>
                        </a:extLst>
                      </p:cNvPr>
                      <p:cNvGrpSpPr>
                        <a:grpSpLocks/>
                      </p:cNvGrpSpPr>
                      <p:nvPr/>
                    </p:nvGrpSpPr>
                    <p:grpSpPr bwMode="auto">
                      <a:xfrm>
                        <a:off x="3866" y="10754"/>
                        <a:ext cx="2897" cy="628"/>
                        <a:chOff x="3866" y="10754"/>
                        <a:chExt cx="2897" cy="628"/>
                      </a:xfrm>
                    </p:grpSpPr>
                    <p:sp>
                      <p:nvSpPr>
                        <p:cNvPr id="42029" name="Freeform 547">
                          <a:extLst>
                            <a:ext uri="{FF2B5EF4-FFF2-40B4-BE49-F238E27FC236}">
                              <a16:creationId xmlns:a16="http://schemas.microsoft.com/office/drawing/2014/main" id="{F33E3601-E1EB-4774-8C5D-6AAC17161EAC}"/>
                            </a:ext>
                          </a:extLst>
                        </p:cNvPr>
                        <p:cNvSpPr>
                          <a:spLocks/>
                        </p:cNvSpPr>
                        <p:nvPr/>
                      </p:nvSpPr>
                      <p:spPr bwMode="auto">
                        <a:xfrm>
                          <a:off x="6717" y="11357"/>
                          <a:ext cx="46" cy="25"/>
                        </a:xfrm>
                        <a:custGeom>
                          <a:avLst/>
                          <a:gdLst>
                            <a:gd name="T0" fmla="*/ 13 w 13"/>
                            <a:gd name="T1" fmla="*/ 7 h 7"/>
                            <a:gd name="T2" fmla="*/ 12 w 13"/>
                            <a:gd name="T3" fmla="*/ 7 h 7"/>
                            <a:gd name="T4" fmla="*/ 9 w 13"/>
                            <a:gd name="T5" fmla="*/ 3 h 7"/>
                            <a:gd name="T6" fmla="*/ 6 w 13"/>
                            <a:gd name="T7" fmla="*/ 2 h 7"/>
                            <a:gd name="T8" fmla="*/ 0 w 13"/>
                            <a:gd name="T9" fmla="*/ 0 h 7"/>
                            <a:gd name="T10" fmla="*/ 0 60000 65536"/>
                            <a:gd name="T11" fmla="*/ 0 60000 65536"/>
                            <a:gd name="T12" fmla="*/ 0 60000 65536"/>
                            <a:gd name="T13" fmla="*/ 0 60000 65536"/>
                            <a:gd name="T14" fmla="*/ 0 60000 65536"/>
                            <a:gd name="T15" fmla="*/ 0 w 13"/>
                            <a:gd name="T16" fmla="*/ 0 h 7"/>
                            <a:gd name="T17" fmla="*/ 13 w 13"/>
                            <a:gd name="T18" fmla="*/ 7 h 7"/>
                          </a:gdLst>
                          <a:ahLst/>
                          <a:cxnLst>
                            <a:cxn ang="T10">
                              <a:pos x="T0" y="T1"/>
                            </a:cxn>
                            <a:cxn ang="T11">
                              <a:pos x="T2" y="T3"/>
                            </a:cxn>
                            <a:cxn ang="T12">
                              <a:pos x="T4" y="T5"/>
                            </a:cxn>
                            <a:cxn ang="T13">
                              <a:pos x="T6" y="T7"/>
                            </a:cxn>
                            <a:cxn ang="T14">
                              <a:pos x="T8" y="T9"/>
                            </a:cxn>
                          </a:cxnLst>
                          <a:rect l="T15" t="T16" r="T17" b="T18"/>
                          <a:pathLst>
                            <a:path w="13" h="7">
                              <a:moveTo>
                                <a:pt x="13" y="7"/>
                              </a:moveTo>
                              <a:lnTo>
                                <a:pt x="12" y="7"/>
                              </a:lnTo>
                              <a:lnTo>
                                <a:pt x="9" y="3"/>
                              </a:lnTo>
                              <a:lnTo>
                                <a:pt x="6" y="2"/>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30" name="Freeform 548">
                          <a:extLst>
                            <a:ext uri="{FF2B5EF4-FFF2-40B4-BE49-F238E27FC236}">
                              <a16:creationId xmlns:a16="http://schemas.microsoft.com/office/drawing/2014/main" id="{5F732F70-EEF6-4416-A429-C49134C3B35C}"/>
                            </a:ext>
                          </a:extLst>
                        </p:cNvPr>
                        <p:cNvSpPr>
                          <a:spLocks/>
                        </p:cNvSpPr>
                        <p:nvPr/>
                      </p:nvSpPr>
                      <p:spPr bwMode="auto">
                        <a:xfrm>
                          <a:off x="6529" y="11265"/>
                          <a:ext cx="46" cy="25"/>
                        </a:xfrm>
                        <a:custGeom>
                          <a:avLst/>
                          <a:gdLst>
                            <a:gd name="T0" fmla="*/ 13 w 13"/>
                            <a:gd name="T1" fmla="*/ 7 h 7"/>
                            <a:gd name="T2" fmla="*/ 10 w 13"/>
                            <a:gd name="T3" fmla="*/ 6 h 7"/>
                            <a:gd name="T4" fmla="*/ 7 w 13"/>
                            <a:gd name="T5" fmla="*/ 4 h 7"/>
                            <a:gd name="T6" fmla="*/ 1 w 13"/>
                            <a:gd name="T7" fmla="*/ 2 h 7"/>
                            <a:gd name="T8" fmla="*/ 0 w 13"/>
                            <a:gd name="T9" fmla="*/ 0 h 7"/>
                            <a:gd name="T10" fmla="*/ 0 60000 65536"/>
                            <a:gd name="T11" fmla="*/ 0 60000 65536"/>
                            <a:gd name="T12" fmla="*/ 0 60000 65536"/>
                            <a:gd name="T13" fmla="*/ 0 60000 65536"/>
                            <a:gd name="T14" fmla="*/ 0 60000 65536"/>
                            <a:gd name="T15" fmla="*/ 0 w 13"/>
                            <a:gd name="T16" fmla="*/ 0 h 7"/>
                            <a:gd name="T17" fmla="*/ 13 w 13"/>
                            <a:gd name="T18" fmla="*/ 7 h 7"/>
                          </a:gdLst>
                          <a:ahLst/>
                          <a:cxnLst>
                            <a:cxn ang="T10">
                              <a:pos x="T0" y="T1"/>
                            </a:cxn>
                            <a:cxn ang="T11">
                              <a:pos x="T2" y="T3"/>
                            </a:cxn>
                            <a:cxn ang="T12">
                              <a:pos x="T4" y="T5"/>
                            </a:cxn>
                            <a:cxn ang="T13">
                              <a:pos x="T6" y="T7"/>
                            </a:cxn>
                            <a:cxn ang="T14">
                              <a:pos x="T8" y="T9"/>
                            </a:cxn>
                          </a:cxnLst>
                          <a:rect l="T15" t="T16" r="T17" b="T18"/>
                          <a:pathLst>
                            <a:path w="13" h="7">
                              <a:moveTo>
                                <a:pt x="13" y="7"/>
                              </a:moveTo>
                              <a:lnTo>
                                <a:pt x="10" y="6"/>
                              </a:lnTo>
                              <a:lnTo>
                                <a:pt x="7" y="4"/>
                              </a:lnTo>
                              <a:lnTo>
                                <a:pt x="1" y="2"/>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31" name="Freeform 549">
                          <a:extLst>
                            <a:ext uri="{FF2B5EF4-FFF2-40B4-BE49-F238E27FC236}">
                              <a16:creationId xmlns:a16="http://schemas.microsoft.com/office/drawing/2014/main" id="{0E798E43-9459-45E4-8FA4-A19B4368A321}"/>
                            </a:ext>
                          </a:extLst>
                        </p:cNvPr>
                        <p:cNvSpPr>
                          <a:spLocks/>
                        </p:cNvSpPr>
                        <p:nvPr/>
                      </p:nvSpPr>
                      <p:spPr bwMode="auto">
                        <a:xfrm>
                          <a:off x="6337" y="11177"/>
                          <a:ext cx="46" cy="25"/>
                        </a:xfrm>
                        <a:custGeom>
                          <a:avLst/>
                          <a:gdLst>
                            <a:gd name="T0" fmla="*/ 13 w 13"/>
                            <a:gd name="T1" fmla="*/ 7 h 7"/>
                            <a:gd name="T2" fmla="*/ 12 w 13"/>
                            <a:gd name="T3" fmla="*/ 7 h 7"/>
                            <a:gd name="T4" fmla="*/ 9 w 13"/>
                            <a:gd name="T5" fmla="*/ 6 h 7"/>
                            <a:gd name="T6" fmla="*/ 4 w 13"/>
                            <a:gd name="T7" fmla="*/ 2 h 7"/>
                            <a:gd name="T8" fmla="*/ 1 w 13"/>
                            <a:gd name="T9" fmla="*/ 1 h 7"/>
                            <a:gd name="T10" fmla="*/ 0 w 13"/>
                            <a:gd name="T11" fmla="*/ 0 h 7"/>
                            <a:gd name="T12" fmla="*/ 0 60000 65536"/>
                            <a:gd name="T13" fmla="*/ 0 60000 65536"/>
                            <a:gd name="T14" fmla="*/ 0 60000 65536"/>
                            <a:gd name="T15" fmla="*/ 0 60000 65536"/>
                            <a:gd name="T16" fmla="*/ 0 60000 65536"/>
                            <a:gd name="T17" fmla="*/ 0 60000 65536"/>
                            <a:gd name="T18" fmla="*/ 0 w 13"/>
                            <a:gd name="T19" fmla="*/ 0 h 7"/>
                            <a:gd name="T20" fmla="*/ 13 w 1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3" h="7">
                              <a:moveTo>
                                <a:pt x="13" y="7"/>
                              </a:moveTo>
                              <a:lnTo>
                                <a:pt x="12" y="7"/>
                              </a:lnTo>
                              <a:lnTo>
                                <a:pt x="9" y="6"/>
                              </a:lnTo>
                              <a:lnTo>
                                <a:pt x="4" y="2"/>
                              </a:lnTo>
                              <a:lnTo>
                                <a:pt x="1" y="1"/>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32" name="Freeform 550">
                          <a:extLst>
                            <a:ext uri="{FF2B5EF4-FFF2-40B4-BE49-F238E27FC236}">
                              <a16:creationId xmlns:a16="http://schemas.microsoft.com/office/drawing/2014/main" id="{F8532FF6-C3A0-4DC9-87F3-8CAF2EAC538E}"/>
                            </a:ext>
                          </a:extLst>
                        </p:cNvPr>
                        <p:cNvSpPr>
                          <a:spLocks/>
                        </p:cNvSpPr>
                        <p:nvPr/>
                      </p:nvSpPr>
                      <p:spPr bwMode="auto">
                        <a:xfrm>
                          <a:off x="6141" y="11096"/>
                          <a:ext cx="50" cy="21"/>
                        </a:xfrm>
                        <a:custGeom>
                          <a:avLst/>
                          <a:gdLst>
                            <a:gd name="T0" fmla="*/ 14 w 14"/>
                            <a:gd name="T1" fmla="*/ 6 h 6"/>
                            <a:gd name="T2" fmla="*/ 13 w 14"/>
                            <a:gd name="T3" fmla="*/ 5 h 6"/>
                            <a:gd name="T4" fmla="*/ 7 w 14"/>
                            <a:gd name="T5" fmla="*/ 3 h 6"/>
                            <a:gd name="T6" fmla="*/ 4 w 14"/>
                            <a:gd name="T7" fmla="*/ 2 h 6"/>
                            <a:gd name="T8" fmla="*/ 1 w 14"/>
                            <a:gd name="T9" fmla="*/ 0 h 6"/>
                            <a:gd name="T10" fmla="*/ 0 w 14"/>
                            <a:gd name="T11" fmla="*/ 0 h 6"/>
                            <a:gd name="T12" fmla="*/ 0 60000 65536"/>
                            <a:gd name="T13" fmla="*/ 0 60000 65536"/>
                            <a:gd name="T14" fmla="*/ 0 60000 65536"/>
                            <a:gd name="T15" fmla="*/ 0 60000 65536"/>
                            <a:gd name="T16" fmla="*/ 0 60000 65536"/>
                            <a:gd name="T17" fmla="*/ 0 60000 65536"/>
                            <a:gd name="T18" fmla="*/ 0 w 14"/>
                            <a:gd name="T19" fmla="*/ 0 h 6"/>
                            <a:gd name="T20" fmla="*/ 14 w 14"/>
                            <a:gd name="T21" fmla="*/ 6 h 6"/>
                          </a:gdLst>
                          <a:ahLst/>
                          <a:cxnLst>
                            <a:cxn ang="T12">
                              <a:pos x="T0" y="T1"/>
                            </a:cxn>
                            <a:cxn ang="T13">
                              <a:pos x="T2" y="T3"/>
                            </a:cxn>
                            <a:cxn ang="T14">
                              <a:pos x="T4" y="T5"/>
                            </a:cxn>
                            <a:cxn ang="T15">
                              <a:pos x="T6" y="T7"/>
                            </a:cxn>
                            <a:cxn ang="T16">
                              <a:pos x="T8" y="T9"/>
                            </a:cxn>
                            <a:cxn ang="T17">
                              <a:pos x="T10" y="T11"/>
                            </a:cxn>
                          </a:cxnLst>
                          <a:rect l="T18" t="T19" r="T20" b="T21"/>
                          <a:pathLst>
                            <a:path w="14" h="6">
                              <a:moveTo>
                                <a:pt x="14" y="6"/>
                              </a:moveTo>
                              <a:lnTo>
                                <a:pt x="13" y="5"/>
                              </a:lnTo>
                              <a:lnTo>
                                <a:pt x="7" y="3"/>
                              </a:lnTo>
                              <a:lnTo>
                                <a:pt x="4" y="2"/>
                              </a:lnTo>
                              <a:lnTo>
                                <a:pt x="1"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33" name="Freeform 551">
                          <a:extLst>
                            <a:ext uri="{FF2B5EF4-FFF2-40B4-BE49-F238E27FC236}">
                              <a16:creationId xmlns:a16="http://schemas.microsoft.com/office/drawing/2014/main" id="{87208E11-251A-4A70-9B96-F3BA32C028DE}"/>
                            </a:ext>
                          </a:extLst>
                        </p:cNvPr>
                        <p:cNvSpPr>
                          <a:spLocks/>
                        </p:cNvSpPr>
                        <p:nvPr/>
                      </p:nvSpPr>
                      <p:spPr bwMode="auto">
                        <a:xfrm>
                          <a:off x="5842" y="10983"/>
                          <a:ext cx="50" cy="14"/>
                        </a:xfrm>
                        <a:custGeom>
                          <a:avLst/>
                          <a:gdLst>
                            <a:gd name="T0" fmla="*/ 14 w 14"/>
                            <a:gd name="T1" fmla="*/ 4 h 4"/>
                            <a:gd name="T2" fmla="*/ 13 w 14"/>
                            <a:gd name="T3" fmla="*/ 4 h 4"/>
                            <a:gd name="T4" fmla="*/ 10 w 14"/>
                            <a:gd name="T5" fmla="*/ 2 h 4"/>
                            <a:gd name="T6" fmla="*/ 4 w 14"/>
                            <a:gd name="T7" fmla="*/ 0 h 4"/>
                            <a:gd name="T8" fmla="*/ 2 w 14"/>
                            <a:gd name="T9" fmla="*/ 0 h 4"/>
                            <a:gd name="T10" fmla="*/ 0 w 14"/>
                            <a:gd name="T11" fmla="*/ 0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14" y="4"/>
                              </a:moveTo>
                              <a:lnTo>
                                <a:pt x="13" y="4"/>
                              </a:lnTo>
                              <a:lnTo>
                                <a:pt x="10" y="2"/>
                              </a:lnTo>
                              <a:lnTo>
                                <a:pt x="4" y="0"/>
                              </a:lnTo>
                              <a:lnTo>
                                <a:pt x="2"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34" name="Freeform 552">
                          <a:extLst>
                            <a:ext uri="{FF2B5EF4-FFF2-40B4-BE49-F238E27FC236}">
                              <a16:creationId xmlns:a16="http://schemas.microsoft.com/office/drawing/2014/main" id="{81ED10FD-3940-4F0C-AA9C-A1FB51287B2B}"/>
                            </a:ext>
                          </a:extLst>
                        </p:cNvPr>
                        <p:cNvSpPr>
                          <a:spLocks/>
                        </p:cNvSpPr>
                        <p:nvPr/>
                      </p:nvSpPr>
                      <p:spPr bwMode="auto">
                        <a:xfrm>
                          <a:off x="5643" y="10913"/>
                          <a:ext cx="50" cy="17"/>
                        </a:xfrm>
                        <a:custGeom>
                          <a:avLst/>
                          <a:gdLst>
                            <a:gd name="T0" fmla="*/ 14 w 14"/>
                            <a:gd name="T1" fmla="*/ 5 h 5"/>
                            <a:gd name="T2" fmla="*/ 9 w 14"/>
                            <a:gd name="T3" fmla="*/ 3 h 5"/>
                            <a:gd name="T4" fmla="*/ 6 w 14"/>
                            <a:gd name="T5" fmla="*/ 2 h 5"/>
                            <a:gd name="T6" fmla="*/ 0 w 14"/>
                            <a:gd name="T7" fmla="*/ 0 h 5"/>
                            <a:gd name="T8" fmla="*/ 0 60000 65536"/>
                            <a:gd name="T9" fmla="*/ 0 60000 65536"/>
                            <a:gd name="T10" fmla="*/ 0 60000 65536"/>
                            <a:gd name="T11" fmla="*/ 0 60000 65536"/>
                            <a:gd name="T12" fmla="*/ 0 w 14"/>
                            <a:gd name="T13" fmla="*/ 0 h 5"/>
                            <a:gd name="T14" fmla="*/ 14 w 14"/>
                            <a:gd name="T15" fmla="*/ 5 h 5"/>
                          </a:gdLst>
                          <a:ahLst/>
                          <a:cxnLst>
                            <a:cxn ang="T8">
                              <a:pos x="T0" y="T1"/>
                            </a:cxn>
                            <a:cxn ang="T9">
                              <a:pos x="T2" y="T3"/>
                            </a:cxn>
                            <a:cxn ang="T10">
                              <a:pos x="T4" y="T5"/>
                            </a:cxn>
                            <a:cxn ang="T11">
                              <a:pos x="T6" y="T7"/>
                            </a:cxn>
                          </a:cxnLst>
                          <a:rect l="T12" t="T13" r="T14" b="T15"/>
                          <a:pathLst>
                            <a:path w="14" h="5">
                              <a:moveTo>
                                <a:pt x="14" y="5"/>
                              </a:moveTo>
                              <a:lnTo>
                                <a:pt x="9" y="3"/>
                              </a:lnTo>
                              <a:lnTo>
                                <a:pt x="6" y="2"/>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35" name="Freeform 553">
                          <a:extLst>
                            <a:ext uri="{FF2B5EF4-FFF2-40B4-BE49-F238E27FC236}">
                              <a16:creationId xmlns:a16="http://schemas.microsoft.com/office/drawing/2014/main" id="{7B943A4E-3F42-43A2-8242-2BB56A988318}"/>
                            </a:ext>
                          </a:extLst>
                        </p:cNvPr>
                        <p:cNvSpPr>
                          <a:spLocks/>
                        </p:cNvSpPr>
                        <p:nvPr/>
                      </p:nvSpPr>
                      <p:spPr bwMode="auto">
                        <a:xfrm>
                          <a:off x="5441" y="10853"/>
                          <a:ext cx="49" cy="17"/>
                        </a:xfrm>
                        <a:custGeom>
                          <a:avLst/>
                          <a:gdLst>
                            <a:gd name="T0" fmla="*/ 14 w 14"/>
                            <a:gd name="T1" fmla="*/ 5 h 5"/>
                            <a:gd name="T2" fmla="*/ 11 w 14"/>
                            <a:gd name="T3" fmla="*/ 4 h 5"/>
                            <a:gd name="T4" fmla="*/ 8 w 14"/>
                            <a:gd name="T5" fmla="*/ 2 h 5"/>
                            <a:gd name="T6" fmla="*/ 2 w 14"/>
                            <a:gd name="T7" fmla="*/ 2 h 5"/>
                            <a:gd name="T8" fmla="*/ 0 w 14"/>
                            <a:gd name="T9" fmla="*/ 0 h 5"/>
                            <a:gd name="T10" fmla="*/ 0 60000 65536"/>
                            <a:gd name="T11" fmla="*/ 0 60000 65536"/>
                            <a:gd name="T12" fmla="*/ 0 60000 65536"/>
                            <a:gd name="T13" fmla="*/ 0 60000 65536"/>
                            <a:gd name="T14" fmla="*/ 0 60000 65536"/>
                            <a:gd name="T15" fmla="*/ 0 w 14"/>
                            <a:gd name="T16" fmla="*/ 0 h 5"/>
                            <a:gd name="T17" fmla="*/ 14 w 14"/>
                            <a:gd name="T18" fmla="*/ 5 h 5"/>
                          </a:gdLst>
                          <a:ahLst/>
                          <a:cxnLst>
                            <a:cxn ang="T10">
                              <a:pos x="T0" y="T1"/>
                            </a:cxn>
                            <a:cxn ang="T11">
                              <a:pos x="T2" y="T3"/>
                            </a:cxn>
                            <a:cxn ang="T12">
                              <a:pos x="T4" y="T5"/>
                            </a:cxn>
                            <a:cxn ang="T13">
                              <a:pos x="T6" y="T7"/>
                            </a:cxn>
                            <a:cxn ang="T14">
                              <a:pos x="T8" y="T9"/>
                            </a:cxn>
                          </a:cxnLst>
                          <a:rect l="T15" t="T16" r="T17" b="T18"/>
                          <a:pathLst>
                            <a:path w="14" h="5">
                              <a:moveTo>
                                <a:pt x="14" y="5"/>
                              </a:moveTo>
                              <a:lnTo>
                                <a:pt x="11" y="4"/>
                              </a:lnTo>
                              <a:lnTo>
                                <a:pt x="8" y="2"/>
                              </a:lnTo>
                              <a:lnTo>
                                <a:pt x="2" y="2"/>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36" name="Freeform 554">
                          <a:extLst>
                            <a:ext uri="{FF2B5EF4-FFF2-40B4-BE49-F238E27FC236}">
                              <a16:creationId xmlns:a16="http://schemas.microsoft.com/office/drawing/2014/main" id="{B0F24243-8D20-483E-871C-FA14038CEC0D}"/>
                            </a:ext>
                          </a:extLst>
                        </p:cNvPr>
                        <p:cNvSpPr>
                          <a:spLocks/>
                        </p:cNvSpPr>
                        <p:nvPr/>
                      </p:nvSpPr>
                      <p:spPr bwMode="auto">
                        <a:xfrm>
                          <a:off x="5238" y="10814"/>
                          <a:ext cx="53" cy="7"/>
                        </a:xfrm>
                        <a:custGeom>
                          <a:avLst/>
                          <a:gdLst>
                            <a:gd name="T0" fmla="*/ 15 w 15"/>
                            <a:gd name="T1" fmla="*/ 2 h 2"/>
                            <a:gd name="T2" fmla="*/ 13 w 15"/>
                            <a:gd name="T3" fmla="*/ 1 h 2"/>
                            <a:gd name="T4" fmla="*/ 8 w 15"/>
                            <a:gd name="T5" fmla="*/ 1 h 2"/>
                            <a:gd name="T6" fmla="*/ 5 w 15"/>
                            <a:gd name="T7" fmla="*/ 0 h 2"/>
                            <a:gd name="T8" fmla="*/ 0 w 15"/>
                            <a:gd name="T9" fmla="*/ 0 h 2"/>
                            <a:gd name="T10" fmla="*/ 0 60000 65536"/>
                            <a:gd name="T11" fmla="*/ 0 60000 65536"/>
                            <a:gd name="T12" fmla="*/ 0 60000 65536"/>
                            <a:gd name="T13" fmla="*/ 0 60000 65536"/>
                            <a:gd name="T14" fmla="*/ 0 60000 65536"/>
                            <a:gd name="T15" fmla="*/ 0 w 15"/>
                            <a:gd name="T16" fmla="*/ 0 h 2"/>
                            <a:gd name="T17" fmla="*/ 15 w 15"/>
                            <a:gd name="T18" fmla="*/ 2 h 2"/>
                          </a:gdLst>
                          <a:ahLst/>
                          <a:cxnLst>
                            <a:cxn ang="T10">
                              <a:pos x="T0" y="T1"/>
                            </a:cxn>
                            <a:cxn ang="T11">
                              <a:pos x="T2" y="T3"/>
                            </a:cxn>
                            <a:cxn ang="T12">
                              <a:pos x="T4" y="T5"/>
                            </a:cxn>
                            <a:cxn ang="T13">
                              <a:pos x="T6" y="T7"/>
                            </a:cxn>
                            <a:cxn ang="T14">
                              <a:pos x="T8" y="T9"/>
                            </a:cxn>
                          </a:cxnLst>
                          <a:rect l="T15" t="T16" r="T17" b="T18"/>
                          <a:pathLst>
                            <a:path w="15" h="2">
                              <a:moveTo>
                                <a:pt x="15" y="2"/>
                              </a:moveTo>
                              <a:lnTo>
                                <a:pt x="13" y="1"/>
                              </a:lnTo>
                              <a:lnTo>
                                <a:pt x="8" y="1"/>
                              </a:lnTo>
                              <a:lnTo>
                                <a:pt x="5"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37" name="Line 555">
                          <a:extLst>
                            <a:ext uri="{FF2B5EF4-FFF2-40B4-BE49-F238E27FC236}">
                              <a16:creationId xmlns:a16="http://schemas.microsoft.com/office/drawing/2014/main" id="{9756B57B-410C-422A-BC33-76CFA5758F82}"/>
                            </a:ext>
                          </a:extLst>
                        </p:cNvPr>
                        <p:cNvSpPr>
                          <a:spLocks noChangeShapeType="1"/>
                        </p:cNvSpPr>
                        <p:nvPr/>
                      </p:nvSpPr>
                      <p:spPr bwMode="auto">
                        <a:xfrm flipH="1">
                          <a:off x="5028" y="10775"/>
                          <a:ext cx="1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8" name="Freeform 556">
                          <a:extLst>
                            <a:ext uri="{FF2B5EF4-FFF2-40B4-BE49-F238E27FC236}">
                              <a16:creationId xmlns:a16="http://schemas.microsoft.com/office/drawing/2014/main" id="{F0AC4C3F-6780-4C27-91F0-4D29DFF8B8B4}"/>
                            </a:ext>
                          </a:extLst>
                        </p:cNvPr>
                        <p:cNvSpPr>
                          <a:spLocks/>
                        </p:cNvSpPr>
                        <p:nvPr/>
                      </p:nvSpPr>
                      <p:spPr bwMode="auto">
                        <a:xfrm>
                          <a:off x="4922" y="10764"/>
                          <a:ext cx="53" cy="7"/>
                        </a:xfrm>
                        <a:custGeom>
                          <a:avLst/>
                          <a:gdLst>
                            <a:gd name="T0" fmla="*/ 15 w 15"/>
                            <a:gd name="T1" fmla="*/ 2 h 2"/>
                            <a:gd name="T2" fmla="*/ 13 w 15"/>
                            <a:gd name="T3" fmla="*/ 2 h 2"/>
                            <a:gd name="T4" fmla="*/ 10 w 15"/>
                            <a:gd name="T5" fmla="*/ 2 h 2"/>
                            <a:gd name="T6" fmla="*/ 7 w 15"/>
                            <a:gd name="T7" fmla="*/ 0 h 2"/>
                            <a:gd name="T8" fmla="*/ 2 w 15"/>
                            <a:gd name="T9" fmla="*/ 0 h 2"/>
                            <a:gd name="T10" fmla="*/ 0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2"/>
                              </a:moveTo>
                              <a:lnTo>
                                <a:pt x="13" y="2"/>
                              </a:lnTo>
                              <a:lnTo>
                                <a:pt x="10" y="2"/>
                              </a:lnTo>
                              <a:lnTo>
                                <a:pt x="7" y="0"/>
                              </a:lnTo>
                              <a:lnTo>
                                <a:pt x="2"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39" name="Freeform 557">
                          <a:extLst>
                            <a:ext uri="{FF2B5EF4-FFF2-40B4-BE49-F238E27FC236}">
                              <a16:creationId xmlns:a16="http://schemas.microsoft.com/office/drawing/2014/main" id="{74146078-F4E9-464F-A608-5C9AEEE746C6}"/>
                            </a:ext>
                          </a:extLst>
                        </p:cNvPr>
                        <p:cNvSpPr>
                          <a:spLocks/>
                        </p:cNvSpPr>
                        <p:nvPr/>
                      </p:nvSpPr>
                      <p:spPr bwMode="auto">
                        <a:xfrm>
                          <a:off x="4708" y="10754"/>
                          <a:ext cx="54" cy="1"/>
                        </a:xfrm>
                        <a:custGeom>
                          <a:avLst/>
                          <a:gdLst>
                            <a:gd name="T0" fmla="*/ 15 w 15"/>
                            <a:gd name="T1" fmla="*/ 0 h 1"/>
                            <a:gd name="T2" fmla="*/ 10 w 15"/>
                            <a:gd name="T3" fmla="*/ 0 h 1"/>
                            <a:gd name="T4" fmla="*/ 7 w 15"/>
                            <a:gd name="T5" fmla="*/ 0 h 1"/>
                            <a:gd name="T6" fmla="*/ 4 w 15"/>
                            <a:gd name="T7" fmla="*/ 0 h 1"/>
                            <a:gd name="T8" fmla="*/ 0 w 15"/>
                            <a:gd name="T9" fmla="*/ 0 h 1"/>
                            <a:gd name="T10" fmla="*/ 0 60000 65536"/>
                            <a:gd name="T11" fmla="*/ 0 60000 65536"/>
                            <a:gd name="T12" fmla="*/ 0 60000 65536"/>
                            <a:gd name="T13" fmla="*/ 0 60000 65536"/>
                            <a:gd name="T14" fmla="*/ 0 60000 65536"/>
                            <a:gd name="T15" fmla="*/ 0 w 15"/>
                            <a:gd name="T16" fmla="*/ 0 h 1"/>
                            <a:gd name="T17" fmla="*/ 15 w 15"/>
                            <a:gd name="T18" fmla="*/ 1 h 1"/>
                          </a:gdLst>
                          <a:ahLst/>
                          <a:cxnLst>
                            <a:cxn ang="T10">
                              <a:pos x="T0" y="T1"/>
                            </a:cxn>
                            <a:cxn ang="T11">
                              <a:pos x="T2" y="T3"/>
                            </a:cxn>
                            <a:cxn ang="T12">
                              <a:pos x="T4" y="T5"/>
                            </a:cxn>
                            <a:cxn ang="T13">
                              <a:pos x="T6" y="T7"/>
                            </a:cxn>
                            <a:cxn ang="T14">
                              <a:pos x="T8" y="T9"/>
                            </a:cxn>
                          </a:cxnLst>
                          <a:rect l="T15" t="T16" r="T17" b="T18"/>
                          <a:pathLst>
                            <a:path w="15" h="1">
                              <a:moveTo>
                                <a:pt x="15" y="0"/>
                              </a:moveTo>
                              <a:lnTo>
                                <a:pt x="10" y="0"/>
                              </a:lnTo>
                              <a:lnTo>
                                <a:pt x="7" y="0"/>
                              </a:lnTo>
                              <a:lnTo>
                                <a:pt x="4"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40" name="Freeform 558">
                          <a:extLst>
                            <a:ext uri="{FF2B5EF4-FFF2-40B4-BE49-F238E27FC236}">
                              <a16:creationId xmlns:a16="http://schemas.microsoft.com/office/drawing/2014/main" id="{F4658FB0-C94F-4C59-9782-D5C336C32A0F}"/>
                            </a:ext>
                          </a:extLst>
                        </p:cNvPr>
                        <p:cNvSpPr>
                          <a:spLocks/>
                        </p:cNvSpPr>
                        <p:nvPr/>
                      </p:nvSpPr>
                      <p:spPr bwMode="auto">
                        <a:xfrm>
                          <a:off x="4495" y="10754"/>
                          <a:ext cx="53" cy="3"/>
                        </a:xfrm>
                        <a:custGeom>
                          <a:avLst/>
                          <a:gdLst>
                            <a:gd name="T0" fmla="*/ 15 w 15"/>
                            <a:gd name="T1" fmla="*/ 0 h 1"/>
                            <a:gd name="T2" fmla="*/ 12 w 15"/>
                            <a:gd name="T3" fmla="*/ 0 h 1"/>
                            <a:gd name="T4" fmla="*/ 7 w 15"/>
                            <a:gd name="T5" fmla="*/ 0 h 1"/>
                            <a:gd name="T6" fmla="*/ 4 w 15"/>
                            <a:gd name="T7" fmla="*/ 0 h 1"/>
                            <a:gd name="T8" fmla="*/ 0 w 15"/>
                            <a:gd name="T9" fmla="*/ 1 h 1"/>
                            <a:gd name="T10" fmla="*/ 0 60000 65536"/>
                            <a:gd name="T11" fmla="*/ 0 60000 65536"/>
                            <a:gd name="T12" fmla="*/ 0 60000 65536"/>
                            <a:gd name="T13" fmla="*/ 0 60000 65536"/>
                            <a:gd name="T14" fmla="*/ 0 60000 65536"/>
                            <a:gd name="T15" fmla="*/ 0 w 15"/>
                            <a:gd name="T16" fmla="*/ 0 h 1"/>
                            <a:gd name="T17" fmla="*/ 15 w 15"/>
                            <a:gd name="T18" fmla="*/ 1 h 1"/>
                          </a:gdLst>
                          <a:ahLst/>
                          <a:cxnLst>
                            <a:cxn ang="T10">
                              <a:pos x="T0" y="T1"/>
                            </a:cxn>
                            <a:cxn ang="T11">
                              <a:pos x="T2" y="T3"/>
                            </a:cxn>
                            <a:cxn ang="T12">
                              <a:pos x="T4" y="T5"/>
                            </a:cxn>
                            <a:cxn ang="T13">
                              <a:pos x="T6" y="T7"/>
                            </a:cxn>
                            <a:cxn ang="T14">
                              <a:pos x="T8" y="T9"/>
                            </a:cxn>
                          </a:cxnLst>
                          <a:rect l="T15" t="T16" r="T17" b="T18"/>
                          <a:pathLst>
                            <a:path w="15" h="1">
                              <a:moveTo>
                                <a:pt x="15" y="0"/>
                              </a:moveTo>
                              <a:lnTo>
                                <a:pt x="12" y="0"/>
                              </a:lnTo>
                              <a:lnTo>
                                <a:pt x="7" y="0"/>
                              </a:lnTo>
                              <a:lnTo>
                                <a:pt x="4" y="0"/>
                              </a:lnTo>
                              <a:lnTo>
                                <a:pt x="0" y="1"/>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41" name="Freeform 559">
                          <a:extLst>
                            <a:ext uri="{FF2B5EF4-FFF2-40B4-BE49-F238E27FC236}">
                              <a16:creationId xmlns:a16="http://schemas.microsoft.com/office/drawing/2014/main" id="{7794E462-B1A3-402C-816D-E9197736A8A7}"/>
                            </a:ext>
                          </a:extLst>
                        </p:cNvPr>
                        <p:cNvSpPr>
                          <a:spLocks/>
                        </p:cNvSpPr>
                        <p:nvPr/>
                      </p:nvSpPr>
                      <p:spPr bwMode="auto">
                        <a:xfrm>
                          <a:off x="4282" y="10771"/>
                          <a:ext cx="53" cy="4"/>
                        </a:xfrm>
                        <a:custGeom>
                          <a:avLst/>
                          <a:gdLst>
                            <a:gd name="T0" fmla="*/ 15 w 15"/>
                            <a:gd name="T1" fmla="*/ 0 h 1"/>
                            <a:gd name="T2" fmla="*/ 12 w 15"/>
                            <a:gd name="T3" fmla="*/ 0 h 1"/>
                            <a:gd name="T4" fmla="*/ 9 w 15"/>
                            <a:gd name="T5" fmla="*/ 0 h 1"/>
                            <a:gd name="T6" fmla="*/ 3 w 15"/>
                            <a:gd name="T7" fmla="*/ 0 h 1"/>
                            <a:gd name="T8" fmla="*/ 0 w 15"/>
                            <a:gd name="T9" fmla="*/ 1 h 1"/>
                            <a:gd name="T10" fmla="*/ 0 60000 65536"/>
                            <a:gd name="T11" fmla="*/ 0 60000 65536"/>
                            <a:gd name="T12" fmla="*/ 0 60000 65536"/>
                            <a:gd name="T13" fmla="*/ 0 60000 65536"/>
                            <a:gd name="T14" fmla="*/ 0 60000 65536"/>
                            <a:gd name="T15" fmla="*/ 0 w 15"/>
                            <a:gd name="T16" fmla="*/ 0 h 1"/>
                            <a:gd name="T17" fmla="*/ 15 w 15"/>
                            <a:gd name="T18" fmla="*/ 1 h 1"/>
                          </a:gdLst>
                          <a:ahLst/>
                          <a:cxnLst>
                            <a:cxn ang="T10">
                              <a:pos x="T0" y="T1"/>
                            </a:cxn>
                            <a:cxn ang="T11">
                              <a:pos x="T2" y="T3"/>
                            </a:cxn>
                            <a:cxn ang="T12">
                              <a:pos x="T4" y="T5"/>
                            </a:cxn>
                            <a:cxn ang="T13">
                              <a:pos x="T6" y="T7"/>
                            </a:cxn>
                            <a:cxn ang="T14">
                              <a:pos x="T8" y="T9"/>
                            </a:cxn>
                          </a:cxnLst>
                          <a:rect l="T15" t="T16" r="T17" b="T18"/>
                          <a:pathLst>
                            <a:path w="15" h="1">
                              <a:moveTo>
                                <a:pt x="15" y="0"/>
                              </a:moveTo>
                              <a:lnTo>
                                <a:pt x="12" y="0"/>
                              </a:lnTo>
                              <a:lnTo>
                                <a:pt x="9" y="0"/>
                              </a:lnTo>
                              <a:lnTo>
                                <a:pt x="3" y="0"/>
                              </a:lnTo>
                              <a:lnTo>
                                <a:pt x="0" y="1"/>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42" name="Freeform 560">
                          <a:extLst>
                            <a:ext uri="{FF2B5EF4-FFF2-40B4-BE49-F238E27FC236}">
                              <a16:creationId xmlns:a16="http://schemas.microsoft.com/office/drawing/2014/main" id="{0062ED91-D9EE-45C4-B0E4-D6CCE635E2C4}"/>
                            </a:ext>
                          </a:extLst>
                        </p:cNvPr>
                        <p:cNvSpPr>
                          <a:spLocks/>
                        </p:cNvSpPr>
                        <p:nvPr/>
                      </p:nvSpPr>
                      <p:spPr bwMode="auto">
                        <a:xfrm>
                          <a:off x="4068" y="10796"/>
                          <a:ext cx="54" cy="11"/>
                        </a:xfrm>
                        <a:custGeom>
                          <a:avLst/>
                          <a:gdLst>
                            <a:gd name="T0" fmla="*/ 15 w 15"/>
                            <a:gd name="T1" fmla="*/ 0 h 3"/>
                            <a:gd name="T2" fmla="*/ 11 w 15"/>
                            <a:gd name="T3" fmla="*/ 1 h 3"/>
                            <a:gd name="T4" fmla="*/ 9 w 15"/>
                            <a:gd name="T5" fmla="*/ 1 h 3"/>
                            <a:gd name="T6" fmla="*/ 3 w 15"/>
                            <a:gd name="T7" fmla="*/ 3 h 3"/>
                            <a:gd name="T8" fmla="*/ 0 w 15"/>
                            <a:gd name="T9" fmla="*/ 3 h 3"/>
                            <a:gd name="T10" fmla="*/ 0 60000 65536"/>
                            <a:gd name="T11" fmla="*/ 0 60000 65536"/>
                            <a:gd name="T12" fmla="*/ 0 60000 65536"/>
                            <a:gd name="T13" fmla="*/ 0 60000 65536"/>
                            <a:gd name="T14" fmla="*/ 0 60000 65536"/>
                            <a:gd name="T15" fmla="*/ 0 w 15"/>
                            <a:gd name="T16" fmla="*/ 0 h 3"/>
                            <a:gd name="T17" fmla="*/ 15 w 15"/>
                            <a:gd name="T18" fmla="*/ 3 h 3"/>
                          </a:gdLst>
                          <a:ahLst/>
                          <a:cxnLst>
                            <a:cxn ang="T10">
                              <a:pos x="T0" y="T1"/>
                            </a:cxn>
                            <a:cxn ang="T11">
                              <a:pos x="T2" y="T3"/>
                            </a:cxn>
                            <a:cxn ang="T12">
                              <a:pos x="T4" y="T5"/>
                            </a:cxn>
                            <a:cxn ang="T13">
                              <a:pos x="T6" y="T7"/>
                            </a:cxn>
                            <a:cxn ang="T14">
                              <a:pos x="T8" y="T9"/>
                            </a:cxn>
                          </a:cxnLst>
                          <a:rect l="T15" t="T16" r="T17" b="T18"/>
                          <a:pathLst>
                            <a:path w="15" h="3">
                              <a:moveTo>
                                <a:pt x="15" y="0"/>
                              </a:moveTo>
                              <a:lnTo>
                                <a:pt x="11" y="1"/>
                              </a:lnTo>
                              <a:lnTo>
                                <a:pt x="9" y="1"/>
                              </a:lnTo>
                              <a:lnTo>
                                <a:pt x="3" y="3"/>
                              </a:lnTo>
                              <a:lnTo>
                                <a:pt x="0" y="3"/>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43" name="Freeform 561">
                          <a:extLst>
                            <a:ext uri="{FF2B5EF4-FFF2-40B4-BE49-F238E27FC236}">
                              <a16:creationId xmlns:a16="http://schemas.microsoft.com/office/drawing/2014/main" id="{ABD6BF86-426E-46B7-B561-0B29A7C53DBF}"/>
                            </a:ext>
                          </a:extLst>
                        </p:cNvPr>
                        <p:cNvSpPr>
                          <a:spLocks/>
                        </p:cNvSpPr>
                        <p:nvPr/>
                      </p:nvSpPr>
                      <p:spPr bwMode="auto">
                        <a:xfrm>
                          <a:off x="3866" y="10842"/>
                          <a:ext cx="53" cy="11"/>
                        </a:xfrm>
                        <a:custGeom>
                          <a:avLst/>
                          <a:gdLst>
                            <a:gd name="T0" fmla="*/ 15 w 15"/>
                            <a:gd name="T1" fmla="*/ 0 h 3"/>
                            <a:gd name="T2" fmla="*/ 14 w 15"/>
                            <a:gd name="T3" fmla="*/ 0 h 3"/>
                            <a:gd name="T4" fmla="*/ 11 w 15"/>
                            <a:gd name="T5" fmla="*/ 0 h 3"/>
                            <a:gd name="T6" fmla="*/ 5 w 15"/>
                            <a:gd name="T7" fmla="*/ 2 h 3"/>
                            <a:gd name="T8" fmla="*/ 2 w 15"/>
                            <a:gd name="T9" fmla="*/ 3 h 3"/>
                            <a:gd name="T10" fmla="*/ 0 w 15"/>
                            <a:gd name="T11" fmla="*/ 3 h 3"/>
                            <a:gd name="T12" fmla="*/ 0 60000 65536"/>
                            <a:gd name="T13" fmla="*/ 0 60000 65536"/>
                            <a:gd name="T14" fmla="*/ 0 60000 65536"/>
                            <a:gd name="T15" fmla="*/ 0 60000 65536"/>
                            <a:gd name="T16" fmla="*/ 0 60000 65536"/>
                            <a:gd name="T17" fmla="*/ 0 60000 65536"/>
                            <a:gd name="T18" fmla="*/ 0 w 15"/>
                            <a:gd name="T19" fmla="*/ 0 h 3"/>
                            <a:gd name="T20" fmla="*/ 15 w 15"/>
                            <a:gd name="T21" fmla="*/ 3 h 3"/>
                          </a:gdLst>
                          <a:ahLst/>
                          <a:cxnLst>
                            <a:cxn ang="T12">
                              <a:pos x="T0" y="T1"/>
                            </a:cxn>
                            <a:cxn ang="T13">
                              <a:pos x="T2" y="T3"/>
                            </a:cxn>
                            <a:cxn ang="T14">
                              <a:pos x="T4" y="T5"/>
                            </a:cxn>
                            <a:cxn ang="T15">
                              <a:pos x="T6" y="T7"/>
                            </a:cxn>
                            <a:cxn ang="T16">
                              <a:pos x="T8" y="T9"/>
                            </a:cxn>
                            <a:cxn ang="T17">
                              <a:pos x="T10" y="T11"/>
                            </a:cxn>
                          </a:cxnLst>
                          <a:rect l="T18" t="T19" r="T20" b="T21"/>
                          <a:pathLst>
                            <a:path w="15" h="3">
                              <a:moveTo>
                                <a:pt x="15" y="0"/>
                              </a:moveTo>
                              <a:lnTo>
                                <a:pt x="14" y="0"/>
                              </a:lnTo>
                              <a:lnTo>
                                <a:pt x="11" y="0"/>
                              </a:lnTo>
                              <a:lnTo>
                                <a:pt x="5" y="2"/>
                              </a:lnTo>
                              <a:lnTo>
                                <a:pt x="2" y="3"/>
                              </a:lnTo>
                              <a:lnTo>
                                <a:pt x="0" y="3"/>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42022" name="Freeform 562">
                        <a:extLst>
                          <a:ext uri="{FF2B5EF4-FFF2-40B4-BE49-F238E27FC236}">
                            <a16:creationId xmlns:a16="http://schemas.microsoft.com/office/drawing/2014/main" id="{2855B448-5225-4D80-9DE9-582CE870B313}"/>
                          </a:ext>
                        </a:extLst>
                      </p:cNvPr>
                      <p:cNvSpPr>
                        <a:spLocks/>
                      </p:cNvSpPr>
                      <p:nvPr/>
                    </p:nvSpPr>
                    <p:spPr bwMode="auto">
                      <a:xfrm>
                        <a:off x="3667" y="10895"/>
                        <a:ext cx="49" cy="14"/>
                      </a:xfrm>
                      <a:custGeom>
                        <a:avLst/>
                        <a:gdLst>
                          <a:gd name="T0" fmla="*/ 14 w 14"/>
                          <a:gd name="T1" fmla="*/ 0 h 4"/>
                          <a:gd name="T2" fmla="*/ 9 w 14"/>
                          <a:gd name="T3" fmla="*/ 0 h 4"/>
                          <a:gd name="T4" fmla="*/ 7 w 14"/>
                          <a:gd name="T5" fmla="*/ 2 h 4"/>
                          <a:gd name="T6" fmla="*/ 4 w 14"/>
                          <a:gd name="T7" fmla="*/ 3 h 4"/>
                          <a:gd name="T8" fmla="*/ 0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9" y="0"/>
                            </a:lnTo>
                            <a:lnTo>
                              <a:pt x="7" y="2"/>
                            </a:lnTo>
                            <a:lnTo>
                              <a:pt x="4" y="3"/>
                            </a:lnTo>
                            <a:lnTo>
                              <a:pt x="0" y="4"/>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23" name="Freeform 563">
                        <a:extLst>
                          <a:ext uri="{FF2B5EF4-FFF2-40B4-BE49-F238E27FC236}">
                            <a16:creationId xmlns:a16="http://schemas.microsoft.com/office/drawing/2014/main" id="{7E44BDE4-DC29-46BC-BE9A-29DEF49D341F}"/>
                          </a:ext>
                        </a:extLst>
                      </p:cNvPr>
                      <p:cNvSpPr>
                        <a:spLocks/>
                      </p:cNvSpPr>
                      <p:nvPr/>
                    </p:nvSpPr>
                    <p:spPr bwMode="auto">
                      <a:xfrm>
                        <a:off x="3467" y="10955"/>
                        <a:ext cx="50" cy="21"/>
                      </a:xfrm>
                      <a:custGeom>
                        <a:avLst/>
                        <a:gdLst>
                          <a:gd name="T0" fmla="*/ 14 w 14"/>
                          <a:gd name="T1" fmla="*/ 0 h 6"/>
                          <a:gd name="T2" fmla="*/ 11 w 14"/>
                          <a:gd name="T3" fmla="*/ 1 h 6"/>
                          <a:gd name="T4" fmla="*/ 8 w 14"/>
                          <a:gd name="T5" fmla="*/ 3 h 6"/>
                          <a:gd name="T6" fmla="*/ 2 w 14"/>
                          <a:gd name="T7" fmla="*/ 5 h 6"/>
                          <a:gd name="T8" fmla="*/ 0 w 14"/>
                          <a:gd name="T9" fmla="*/ 6 h 6"/>
                          <a:gd name="T10" fmla="*/ 0 60000 65536"/>
                          <a:gd name="T11" fmla="*/ 0 60000 65536"/>
                          <a:gd name="T12" fmla="*/ 0 60000 65536"/>
                          <a:gd name="T13" fmla="*/ 0 60000 65536"/>
                          <a:gd name="T14" fmla="*/ 0 60000 65536"/>
                          <a:gd name="T15" fmla="*/ 0 w 14"/>
                          <a:gd name="T16" fmla="*/ 0 h 6"/>
                          <a:gd name="T17" fmla="*/ 14 w 14"/>
                          <a:gd name="T18" fmla="*/ 6 h 6"/>
                        </a:gdLst>
                        <a:ahLst/>
                        <a:cxnLst>
                          <a:cxn ang="T10">
                            <a:pos x="T0" y="T1"/>
                          </a:cxn>
                          <a:cxn ang="T11">
                            <a:pos x="T2" y="T3"/>
                          </a:cxn>
                          <a:cxn ang="T12">
                            <a:pos x="T4" y="T5"/>
                          </a:cxn>
                          <a:cxn ang="T13">
                            <a:pos x="T6" y="T7"/>
                          </a:cxn>
                          <a:cxn ang="T14">
                            <a:pos x="T8" y="T9"/>
                          </a:cxn>
                        </a:cxnLst>
                        <a:rect l="T15" t="T16" r="T17" b="T18"/>
                        <a:pathLst>
                          <a:path w="14" h="6">
                            <a:moveTo>
                              <a:pt x="14" y="0"/>
                            </a:moveTo>
                            <a:lnTo>
                              <a:pt x="11" y="1"/>
                            </a:lnTo>
                            <a:lnTo>
                              <a:pt x="8" y="3"/>
                            </a:lnTo>
                            <a:lnTo>
                              <a:pt x="2" y="5"/>
                            </a:lnTo>
                            <a:lnTo>
                              <a:pt x="0" y="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24" name="Freeform 564">
                        <a:extLst>
                          <a:ext uri="{FF2B5EF4-FFF2-40B4-BE49-F238E27FC236}">
                            <a16:creationId xmlns:a16="http://schemas.microsoft.com/office/drawing/2014/main" id="{A1AD7240-755A-48D1-9D56-F24B05DDB054}"/>
                          </a:ext>
                        </a:extLst>
                      </p:cNvPr>
                      <p:cNvSpPr>
                        <a:spLocks/>
                      </p:cNvSpPr>
                      <p:nvPr/>
                    </p:nvSpPr>
                    <p:spPr bwMode="auto">
                      <a:xfrm>
                        <a:off x="3272" y="11029"/>
                        <a:ext cx="46" cy="21"/>
                      </a:xfrm>
                      <a:custGeom>
                        <a:avLst/>
                        <a:gdLst>
                          <a:gd name="T0" fmla="*/ 13 w 13"/>
                          <a:gd name="T1" fmla="*/ 0 h 6"/>
                          <a:gd name="T2" fmla="*/ 11 w 13"/>
                          <a:gd name="T3" fmla="*/ 1 h 6"/>
                          <a:gd name="T4" fmla="*/ 5 w 13"/>
                          <a:gd name="T5" fmla="*/ 2 h 6"/>
                          <a:gd name="T6" fmla="*/ 2 w 13"/>
                          <a:gd name="T7" fmla="*/ 4 h 6"/>
                          <a:gd name="T8" fmla="*/ 0 w 13"/>
                          <a:gd name="T9" fmla="*/ 6 h 6"/>
                          <a:gd name="T10" fmla="*/ 0 60000 65536"/>
                          <a:gd name="T11" fmla="*/ 0 60000 65536"/>
                          <a:gd name="T12" fmla="*/ 0 60000 65536"/>
                          <a:gd name="T13" fmla="*/ 0 60000 65536"/>
                          <a:gd name="T14" fmla="*/ 0 60000 65536"/>
                          <a:gd name="T15" fmla="*/ 0 w 13"/>
                          <a:gd name="T16" fmla="*/ 0 h 6"/>
                          <a:gd name="T17" fmla="*/ 13 w 13"/>
                          <a:gd name="T18" fmla="*/ 6 h 6"/>
                        </a:gdLst>
                        <a:ahLst/>
                        <a:cxnLst>
                          <a:cxn ang="T10">
                            <a:pos x="T0" y="T1"/>
                          </a:cxn>
                          <a:cxn ang="T11">
                            <a:pos x="T2" y="T3"/>
                          </a:cxn>
                          <a:cxn ang="T12">
                            <a:pos x="T4" y="T5"/>
                          </a:cxn>
                          <a:cxn ang="T13">
                            <a:pos x="T6" y="T7"/>
                          </a:cxn>
                          <a:cxn ang="T14">
                            <a:pos x="T8" y="T9"/>
                          </a:cxn>
                        </a:cxnLst>
                        <a:rect l="T15" t="T16" r="T17" b="T18"/>
                        <a:pathLst>
                          <a:path w="13" h="6">
                            <a:moveTo>
                              <a:pt x="13" y="0"/>
                            </a:moveTo>
                            <a:lnTo>
                              <a:pt x="11" y="1"/>
                            </a:lnTo>
                            <a:lnTo>
                              <a:pt x="5" y="2"/>
                            </a:lnTo>
                            <a:lnTo>
                              <a:pt x="2" y="4"/>
                            </a:lnTo>
                            <a:lnTo>
                              <a:pt x="0" y="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25" name="Freeform 565">
                        <a:extLst>
                          <a:ext uri="{FF2B5EF4-FFF2-40B4-BE49-F238E27FC236}">
                            <a16:creationId xmlns:a16="http://schemas.microsoft.com/office/drawing/2014/main" id="{4F98C566-468B-499E-B081-0ED0EA924EDD}"/>
                          </a:ext>
                        </a:extLst>
                      </p:cNvPr>
                      <p:cNvSpPr>
                        <a:spLocks/>
                      </p:cNvSpPr>
                      <p:nvPr/>
                    </p:nvSpPr>
                    <p:spPr bwMode="auto">
                      <a:xfrm>
                        <a:off x="3073" y="11107"/>
                        <a:ext cx="50" cy="21"/>
                      </a:xfrm>
                      <a:custGeom>
                        <a:avLst/>
                        <a:gdLst>
                          <a:gd name="T0" fmla="*/ 14 w 14"/>
                          <a:gd name="T1" fmla="*/ 0 h 6"/>
                          <a:gd name="T2" fmla="*/ 10 w 14"/>
                          <a:gd name="T3" fmla="*/ 2 h 6"/>
                          <a:gd name="T4" fmla="*/ 7 w 14"/>
                          <a:gd name="T5" fmla="*/ 4 h 6"/>
                          <a:gd name="T6" fmla="*/ 4 w 14"/>
                          <a:gd name="T7" fmla="*/ 5 h 6"/>
                          <a:gd name="T8" fmla="*/ 0 w 14"/>
                          <a:gd name="T9" fmla="*/ 6 h 6"/>
                          <a:gd name="T10" fmla="*/ 0 60000 65536"/>
                          <a:gd name="T11" fmla="*/ 0 60000 65536"/>
                          <a:gd name="T12" fmla="*/ 0 60000 65536"/>
                          <a:gd name="T13" fmla="*/ 0 60000 65536"/>
                          <a:gd name="T14" fmla="*/ 0 60000 65536"/>
                          <a:gd name="T15" fmla="*/ 0 w 14"/>
                          <a:gd name="T16" fmla="*/ 0 h 6"/>
                          <a:gd name="T17" fmla="*/ 14 w 14"/>
                          <a:gd name="T18" fmla="*/ 6 h 6"/>
                        </a:gdLst>
                        <a:ahLst/>
                        <a:cxnLst>
                          <a:cxn ang="T10">
                            <a:pos x="T0" y="T1"/>
                          </a:cxn>
                          <a:cxn ang="T11">
                            <a:pos x="T2" y="T3"/>
                          </a:cxn>
                          <a:cxn ang="T12">
                            <a:pos x="T4" y="T5"/>
                          </a:cxn>
                          <a:cxn ang="T13">
                            <a:pos x="T6" y="T7"/>
                          </a:cxn>
                          <a:cxn ang="T14">
                            <a:pos x="T8" y="T9"/>
                          </a:cxn>
                        </a:cxnLst>
                        <a:rect l="T15" t="T16" r="T17" b="T18"/>
                        <a:pathLst>
                          <a:path w="14" h="6">
                            <a:moveTo>
                              <a:pt x="14" y="0"/>
                            </a:moveTo>
                            <a:lnTo>
                              <a:pt x="10" y="2"/>
                            </a:lnTo>
                            <a:lnTo>
                              <a:pt x="7" y="4"/>
                            </a:lnTo>
                            <a:lnTo>
                              <a:pt x="4" y="5"/>
                            </a:lnTo>
                            <a:lnTo>
                              <a:pt x="0" y="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26" name="Freeform 566">
                        <a:extLst>
                          <a:ext uri="{FF2B5EF4-FFF2-40B4-BE49-F238E27FC236}">
                            <a16:creationId xmlns:a16="http://schemas.microsoft.com/office/drawing/2014/main" id="{9A91348B-2038-4261-8073-165EA8629BD8}"/>
                          </a:ext>
                        </a:extLst>
                      </p:cNvPr>
                      <p:cNvSpPr>
                        <a:spLocks/>
                      </p:cNvSpPr>
                      <p:nvPr/>
                    </p:nvSpPr>
                    <p:spPr bwMode="auto">
                      <a:xfrm>
                        <a:off x="2881" y="11191"/>
                        <a:ext cx="46" cy="25"/>
                      </a:xfrm>
                      <a:custGeom>
                        <a:avLst/>
                        <a:gdLst>
                          <a:gd name="T0" fmla="*/ 13 w 13"/>
                          <a:gd name="T1" fmla="*/ 0 h 7"/>
                          <a:gd name="T2" fmla="*/ 12 w 13"/>
                          <a:gd name="T3" fmla="*/ 0 h 7"/>
                          <a:gd name="T4" fmla="*/ 9 w 13"/>
                          <a:gd name="T5" fmla="*/ 2 h 7"/>
                          <a:gd name="T6" fmla="*/ 6 w 13"/>
                          <a:gd name="T7" fmla="*/ 3 h 7"/>
                          <a:gd name="T8" fmla="*/ 0 w 13"/>
                          <a:gd name="T9" fmla="*/ 7 h 7"/>
                          <a:gd name="T10" fmla="*/ 0 60000 65536"/>
                          <a:gd name="T11" fmla="*/ 0 60000 65536"/>
                          <a:gd name="T12" fmla="*/ 0 60000 65536"/>
                          <a:gd name="T13" fmla="*/ 0 60000 65536"/>
                          <a:gd name="T14" fmla="*/ 0 60000 65536"/>
                          <a:gd name="T15" fmla="*/ 0 w 13"/>
                          <a:gd name="T16" fmla="*/ 0 h 7"/>
                          <a:gd name="T17" fmla="*/ 13 w 13"/>
                          <a:gd name="T18" fmla="*/ 7 h 7"/>
                        </a:gdLst>
                        <a:ahLst/>
                        <a:cxnLst>
                          <a:cxn ang="T10">
                            <a:pos x="T0" y="T1"/>
                          </a:cxn>
                          <a:cxn ang="T11">
                            <a:pos x="T2" y="T3"/>
                          </a:cxn>
                          <a:cxn ang="T12">
                            <a:pos x="T4" y="T5"/>
                          </a:cxn>
                          <a:cxn ang="T13">
                            <a:pos x="T6" y="T7"/>
                          </a:cxn>
                          <a:cxn ang="T14">
                            <a:pos x="T8" y="T9"/>
                          </a:cxn>
                        </a:cxnLst>
                        <a:rect l="T15" t="T16" r="T17" b="T18"/>
                        <a:pathLst>
                          <a:path w="13" h="7">
                            <a:moveTo>
                              <a:pt x="13" y="0"/>
                            </a:moveTo>
                            <a:lnTo>
                              <a:pt x="12" y="0"/>
                            </a:lnTo>
                            <a:lnTo>
                              <a:pt x="9" y="2"/>
                            </a:lnTo>
                            <a:lnTo>
                              <a:pt x="6" y="3"/>
                            </a:lnTo>
                            <a:lnTo>
                              <a:pt x="0" y="7"/>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27" name="Freeform 567">
                        <a:extLst>
                          <a:ext uri="{FF2B5EF4-FFF2-40B4-BE49-F238E27FC236}">
                            <a16:creationId xmlns:a16="http://schemas.microsoft.com/office/drawing/2014/main" id="{0398784B-7DA3-42D6-9936-6E739E4A65FF}"/>
                          </a:ext>
                        </a:extLst>
                      </p:cNvPr>
                      <p:cNvSpPr>
                        <a:spLocks/>
                      </p:cNvSpPr>
                      <p:nvPr/>
                    </p:nvSpPr>
                    <p:spPr bwMode="auto">
                      <a:xfrm>
                        <a:off x="2685" y="11283"/>
                        <a:ext cx="50" cy="21"/>
                      </a:xfrm>
                      <a:custGeom>
                        <a:avLst/>
                        <a:gdLst>
                          <a:gd name="T0" fmla="*/ 14 w 14"/>
                          <a:gd name="T1" fmla="*/ 0 h 6"/>
                          <a:gd name="T2" fmla="*/ 12 w 14"/>
                          <a:gd name="T3" fmla="*/ 1 h 6"/>
                          <a:gd name="T4" fmla="*/ 9 w 14"/>
                          <a:gd name="T5" fmla="*/ 2 h 6"/>
                          <a:gd name="T6" fmla="*/ 3 w 14"/>
                          <a:gd name="T7" fmla="*/ 4 h 6"/>
                          <a:gd name="T8" fmla="*/ 1 w 14"/>
                          <a:gd name="T9" fmla="*/ 6 h 6"/>
                          <a:gd name="T10" fmla="*/ 0 w 14"/>
                          <a:gd name="T11" fmla="*/ 6 h 6"/>
                          <a:gd name="T12" fmla="*/ 0 60000 65536"/>
                          <a:gd name="T13" fmla="*/ 0 60000 65536"/>
                          <a:gd name="T14" fmla="*/ 0 60000 65536"/>
                          <a:gd name="T15" fmla="*/ 0 60000 65536"/>
                          <a:gd name="T16" fmla="*/ 0 60000 65536"/>
                          <a:gd name="T17" fmla="*/ 0 60000 65536"/>
                          <a:gd name="T18" fmla="*/ 0 w 14"/>
                          <a:gd name="T19" fmla="*/ 0 h 6"/>
                          <a:gd name="T20" fmla="*/ 14 w 14"/>
                          <a:gd name="T21" fmla="*/ 6 h 6"/>
                        </a:gdLst>
                        <a:ahLst/>
                        <a:cxnLst>
                          <a:cxn ang="T12">
                            <a:pos x="T0" y="T1"/>
                          </a:cxn>
                          <a:cxn ang="T13">
                            <a:pos x="T2" y="T3"/>
                          </a:cxn>
                          <a:cxn ang="T14">
                            <a:pos x="T4" y="T5"/>
                          </a:cxn>
                          <a:cxn ang="T15">
                            <a:pos x="T6" y="T7"/>
                          </a:cxn>
                          <a:cxn ang="T16">
                            <a:pos x="T8" y="T9"/>
                          </a:cxn>
                          <a:cxn ang="T17">
                            <a:pos x="T10" y="T11"/>
                          </a:cxn>
                        </a:cxnLst>
                        <a:rect l="T18" t="T19" r="T20" b="T21"/>
                        <a:pathLst>
                          <a:path w="14" h="6">
                            <a:moveTo>
                              <a:pt x="14" y="0"/>
                            </a:moveTo>
                            <a:lnTo>
                              <a:pt x="12" y="1"/>
                            </a:lnTo>
                            <a:lnTo>
                              <a:pt x="9" y="2"/>
                            </a:lnTo>
                            <a:lnTo>
                              <a:pt x="3" y="4"/>
                            </a:lnTo>
                            <a:lnTo>
                              <a:pt x="1" y="6"/>
                            </a:lnTo>
                            <a:lnTo>
                              <a:pt x="0" y="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028" name="Freeform 568">
                        <a:extLst>
                          <a:ext uri="{FF2B5EF4-FFF2-40B4-BE49-F238E27FC236}">
                            <a16:creationId xmlns:a16="http://schemas.microsoft.com/office/drawing/2014/main" id="{FF31DAF7-F140-40D1-915F-A2B84249782E}"/>
                          </a:ext>
                        </a:extLst>
                      </p:cNvPr>
                      <p:cNvSpPr>
                        <a:spLocks/>
                      </p:cNvSpPr>
                      <p:nvPr/>
                    </p:nvSpPr>
                    <p:spPr bwMode="auto">
                      <a:xfrm>
                        <a:off x="2497" y="11368"/>
                        <a:ext cx="43" cy="31"/>
                      </a:xfrm>
                      <a:custGeom>
                        <a:avLst/>
                        <a:gdLst>
                          <a:gd name="T0" fmla="*/ 12 w 12"/>
                          <a:gd name="T1" fmla="*/ 0 h 9"/>
                          <a:gd name="T2" fmla="*/ 10 w 12"/>
                          <a:gd name="T3" fmla="*/ 2 h 9"/>
                          <a:gd name="T4" fmla="*/ 5 w 12"/>
                          <a:gd name="T5" fmla="*/ 5 h 9"/>
                          <a:gd name="T6" fmla="*/ 2 w 12"/>
                          <a:gd name="T7" fmla="*/ 7 h 9"/>
                          <a:gd name="T8" fmla="*/ 0 w 12"/>
                          <a:gd name="T9" fmla="*/ 9 h 9"/>
                          <a:gd name="T10" fmla="*/ 0 60000 65536"/>
                          <a:gd name="T11" fmla="*/ 0 60000 65536"/>
                          <a:gd name="T12" fmla="*/ 0 60000 65536"/>
                          <a:gd name="T13" fmla="*/ 0 60000 65536"/>
                          <a:gd name="T14" fmla="*/ 0 60000 65536"/>
                          <a:gd name="T15" fmla="*/ 0 w 12"/>
                          <a:gd name="T16" fmla="*/ 0 h 9"/>
                          <a:gd name="T17" fmla="*/ 12 w 12"/>
                          <a:gd name="T18" fmla="*/ 9 h 9"/>
                        </a:gdLst>
                        <a:ahLst/>
                        <a:cxnLst>
                          <a:cxn ang="T10">
                            <a:pos x="T0" y="T1"/>
                          </a:cxn>
                          <a:cxn ang="T11">
                            <a:pos x="T2" y="T3"/>
                          </a:cxn>
                          <a:cxn ang="T12">
                            <a:pos x="T4" y="T5"/>
                          </a:cxn>
                          <a:cxn ang="T13">
                            <a:pos x="T6" y="T7"/>
                          </a:cxn>
                          <a:cxn ang="T14">
                            <a:pos x="T8" y="T9"/>
                          </a:cxn>
                        </a:cxnLst>
                        <a:rect l="T15" t="T16" r="T17" b="T18"/>
                        <a:pathLst>
                          <a:path w="12" h="9">
                            <a:moveTo>
                              <a:pt x="12" y="0"/>
                            </a:moveTo>
                            <a:lnTo>
                              <a:pt x="10" y="2"/>
                            </a:lnTo>
                            <a:lnTo>
                              <a:pt x="5" y="5"/>
                            </a:lnTo>
                            <a:lnTo>
                              <a:pt x="2" y="7"/>
                            </a:lnTo>
                            <a:lnTo>
                              <a:pt x="0" y="9"/>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grpSp>
        <p:grpSp>
          <p:nvGrpSpPr>
            <p:cNvPr id="42001" name="Group 592">
              <a:extLst>
                <a:ext uri="{FF2B5EF4-FFF2-40B4-BE49-F238E27FC236}">
                  <a16:creationId xmlns:a16="http://schemas.microsoft.com/office/drawing/2014/main" id="{01F1051A-CEFB-4A4F-A304-D3AFE8601778}"/>
                </a:ext>
              </a:extLst>
            </p:cNvPr>
            <p:cNvGrpSpPr>
              <a:grpSpLocks/>
            </p:cNvGrpSpPr>
            <p:nvPr/>
          </p:nvGrpSpPr>
          <p:grpSpPr bwMode="auto">
            <a:xfrm>
              <a:off x="288" y="2592"/>
              <a:ext cx="2928" cy="576"/>
              <a:chOff x="288" y="2592"/>
              <a:chExt cx="2928" cy="576"/>
            </a:xfrm>
          </p:grpSpPr>
          <p:grpSp>
            <p:nvGrpSpPr>
              <p:cNvPr id="42002" name="Group 591">
                <a:extLst>
                  <a:ext uri="{FF2B5EF4-FFF2-40B4-BE49-F238E27FC236}">
                    <a16:creationId xmlns:a16="http://schemas.microsoft.com/office/drawing/2014/main" id="{CD996994-8501-4176-A8F7-C52E386AEAC8}"/>
                  </a:ext>
                </a:extLst>
              </p:cNvPr>
              <p:cNvGrpSpPr>
                <a:grpSpLocks/>
              </p:cNvGrpSpPr>
              <p:nvPr/>
            </p:nvGrpSpPr>
            <p:grpSpPr bwMode="auto">
              <a:xfrm>
                <a:off x="288" y="2592"/>
                <a:ext cx="672" cy="576"/>
                <a:chOff x="288" y="2592"/>
                <a:chExt cx="672" cy="576"/>
              </a:xfrm>
            </p:grpSpPr>
            <p:sp>
              <p:nvSpPr>
                <p:cNvPr id="42009" name="Rectangle 574">
                  <a:extLst>
                    <a:ext uri="{FF2B5EF4-FFF2-40B4-BE49-F238E27FC236}">
                      <a16:creationId xmlns:a16="http://schemas.microsoft.com/office/drawing/2014/main" id="{D1C96708-2636-490E-9989-473922773429}"/>
                    </a:ext>
                  </a:extLst>
                </p:cNvPr>
                <p:cNvSpPr>
                  <a:spLocks noChangeArrowheads="1"/>
                </p:cNvSpPr>
                <p:nvPr/>
              </p:nvSpPr>
              <p:spPr bwMode="auto">
                <a:xfrm>
                  <a:off x="288" y="2592"/>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800">
                      <a:solidFill>
                        <a:srgbClr val="040408"/>
                      </a:solidFill>
                      <a:latin typeface="宋体" panose="02010600030101010101" pitchFamily="2" charset="-122"/>
                    </a:rPr>
                    <a:t>α</a:t>
                  </a:r>
                  <a:r>
                    <a:rPr lang="en-US" altLang="zh-CN" sz="1800" baseline="-30000">
                      <a:solidFill>
                        <a:srgbClr val="040408"/>
                      </a:solidFill>
                      <a:latin typeface="宋体" panose="02010600030101010101" pitchFamily="2" charset="-122"/>
                    </a:rPr>
                    <a:t>P</a:t>
                  </a:r>
                  <a:r>
                    <a:rPr lang="en-US" altLang="zh-CN" sz="1800">
                      <a:solidFill>
                        <a:srgbClr val="040408"/>
                      </a:solidFill>
                      <a:latin typeface="宋体" panose="02010600030101010101" pitchFamily="2" charset="-122"/>
                    </a:rPr>
                    <a:t>=π/2</a:t>
                  </a:r>
                </a:p>
              </p:txBody>
            </p:sp>
            <p:sp>
              <p:nvSpPr>
                <p:cNvPr id="42010" name="Line 575">
                  <a:extLst>
                    <a:ext uri="{FF2B5EF4-FFF2-40B4-BE49-F238E27FC236}">
                      <a16:creationId xmlns:a16="http://schemas.microsoft.com/office/drawing/2014/main" id="{007BDDBF-6A15-434F-BBEF-2E8AD2D638A2}"/>
                    </a:ext>
                  </a:extLst>
                </p:cNvPr>
                <p:cNvSpPr>
                  <a:spLocks noChangeShapeType="1"/>
                </p:cNvSpPr>
                <p:nvPr/>
              </p:nvSpPr>
              <p:spPr bwMode="auto">
                <a:xfrm flipH="1">
                  <a:off x="384" y="2784"/>
                  <a:ext cx="96" cy="384"/>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2003" name="Group 590">
                <a:extLst>
                  <a:ext uri="{FF2B5EF4-FFF2-40B4-BE49-F238E27FC236}">
                    <a16:creationId xmlns:a16="http://schemas.microsoft.com/office/drawing/2014/main" id="{2CBDBE95-DAE0-4B75-88C0-61412ABCC6F6}"/>
                  </a:ext>
                </a:extLst>
              </p:cNvPr>
              <p:cNvGrpSpPr>
                <a:grpSpLocks/>
              </p:cNvGrpSpPr>
              <p:nvPr/>
            </p:nvGrpSpPr>
            <p:grpSpPr bwMode="auto">
              <a:xfrm>
                <a:off x="1536" y="2592"/>
                <a:ext cx="672" cy="528"/>
                <a:chOff x="1536" y="2592"/>
                <a:chExt cx="672" cy="528"/>
              </a:xfrm>
            </p:grpSpPr>
            <p:sp>
              <p:nvSpPr>
                <p:cNvPr id="42007" name="Rectangle 578">
                  <a:extLst>
                    <a:ext uri="{FF2B5EF4-FFF2-40B4-BE49-F238E27FC236}">
                      <a16:creationId xmlns:a16="http://schemas.microsoft.com/office/drawing/2014/main" id="{21B11D15-0DD5-40A2-BBCE-A2FEF6512DDD}"/>
                    </a:ext>
                  </a:extLst>
                </p:cNvPr>
                <p:cNvSpPr>
                  <a:spLocks noChangeArrowheads="1"/>
                </p:cNvSpPr>
                <p:nvPr/>
              </p:nvSpPr>
              <p:spPr bwMode="auto">
                <a:xfrm>
                  <a:off x="1536" y="2592"/>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800">
                      <a:solidFill>
                        <a:srgbClr val="040408"/>
                      </a:solidFill>
                      <a:latin typeface="宋体" panose="02010600030101010101" pitchFamily="2" charset="-122"/>
                    </a:rPr>
                    <a:t>α</a:t>
                  </a:r>
                  <a:r>
                    <a:rPr lang="en-US" altLang="zh-CN" sz="1800" baseline="-30000">
                      <a:solidFill>
                        <a:srgbClr val="040408"/>
                      </a:solidFill>
                      <a:latin typeface="宋体" panose="02010600030101010101" pitchFamily="2" charset="-122"/>
                    </a:rPr>
                    <a:t>P</a:t>
                  </a:r>
                  <a:r>
                    <a:rPr lang="en-US" altLang="zh-CN" sz="1800">
                      <a:solidFill>
                        <a:srgbClr val="040408"/>
                      </a:solidFill>
                      <a:latin typeface="宋体" panose="02010600030101010101" pitchFamily="2" charset="-122"/>
                    </a:rPr>
                    <a:t>=0</a:t>
                  </a:r>
                </a:p>
              </p:txBody>
            </p:sp>
            <p:sp>
              <p:nvSpPr>
                <p:cNvPr id="42008" name="Line 579">
                  <a:extLst>
                    <a:ext uri="{FF2B5EF4-FFF2-40B4-BE49-F238E27FC236}">
                      <a16:creationId xmlns:a16="http://schemas.microsoft.com/office/drawing/2014/main" id="{C061E242-1293-44F6-A429-D0A945D2DD43}"/>
                    </a:ext>
                  </a:extLst>
                </p:cNvPr>
                <p:cNvSpPr>
                  <a:spLocks noChangeShapeType="1"/>
                </p:cNvSpPr>
                <p:nvPr/>
              </p:nvSpPr>
              <p:spPr bwMode="auto">
                <a:xfrm>
                  <a:off x="1872" y="2832"/>
                  <a:ext cx="0" cy="288"/>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2004" name="Group 589">
                <a:extLst>
                  <a:ext uri="{FF2B5EF4-FFF2-40B4-BE49-F238E27FC236}">
                    <a16:creationId xmlns:a16="http://schemas.microsoft.com/office/drawing/2014/main" id="{1597791E-890A-4BB3-A248-9CDAC1BB627F}"/>
                  </a:ext>
                </a:extLst>
              </p:cNvPr>
              <p:cNvGrpSpPr>
                <a:grpSpLocks/>
              </p:cNvGrpSpPr>
              <p:nvPr/>
            </p:nvGrpSpPr>
            <p:grpSpPr bwMode="auto">
              <a:xfrm>
                <a:off x="2544" y="2592"/>
                <a:ext cx="672" cy="480"/>
                <a:chOff x="2544" y="2592"/>
                <a:chExt cx="672" cy="480"/>
              </a:xfrm>
            </p:grpSpPr>
            <p:sp>
              <p:nvSpPr>
                <p:cNvPr id="42005" name="Rectangle 584">
                  <a:extLst>
                    <a:ext uri="{FF2B5EF4-FFF2-40B4-BE49-F238E27FC236}">
                      <a16:creationId xmlns:a16="http://schemas.microsoft.com/office/drawing/2014/main" id="{37DBC8B7-C539-4595-94E1-87433DB038C5}"/>
                    </a:ext>
                  </a:extLst>
                </p:cNvPr>
                <p:cNvSpPr>
                  <a:spLocks noChangeArrowheads="1"/>
                </p:cNvSpPr>
                <p:nvPr/>
              </p:nvSpPr>
              <p:spPr bwMode="auto">
                <a:xfrm>
                  <a:off x="2544" y="2592"/>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800">
                      <a:solidFill>
                        <a:srgbClr val="040408"/>
                      </a:solidFill>
                      <a:latin typeface="宋体" panose="02010600030101010101" pitchFamily="2" charset="-122"/>
                    </a:rPr>
                    <a:t>α</a:t>
                  </a:r>
                  <a:r>
                    <a:rPr lang="en-US" altLang="zh-CN" sz="1800" baseline="-30000">
                      <a:solidFill>
                        <a:srgbClr val="040408"/>
                      </a:solidFill>
                      <a:latin typeface="宋体" panose="02010600030101010101" pitchFamily="2" charset="-122"/>
                    </a:rPr>
                    <a:t>P</a:t>
                  </a:r>
                  <a:r>
                    <a:rPr lang="en-US" altLang="zh-CN" sz="1800">
                      <a:solidFill>
                        <a:srgbClr val="040408"/>
                      </a:solidFill>
                      <a:latin typeface="宋体" panose="02010600030101010101" pitchFamily="2" charset="-122"/>
                    </a:rPr>
                    <a:t>=π/2</a:t>
                  </a:r>
                </a:p>
              </p:txBody>
            </p:sp>
            <p:sp>
              <p:nvSpPr>
                <p:cNvPr id="42006" name="Line 585">
                  <a:extLst>
                    <a:ext uri="{FF2B5EF4-FFF2-40B4-BE49-F238E27FC236}">
                      <a16:creationId xmlns:a16="http://schemas.microsoft.com/office/drawing/2014/main" id="{17CD6CDF-42A9-4167-B3BB-72A7E84045C0}"/>
                    </a:ext>
                  </a:extLst>
                </p:cNvPr>
                <p:cNvSpPr>
                  <a:spLocks noChangeShapeType="1"/>
                </p:cNvSpPr>
                <p:nvPr/>
              </p:nvSpPr>
              <p:spPr bwMode="auto">
                <a:xfrm>
                  <a:off x="2976" y="2832"/>
                  <a:ext cx="96" cy="24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sp>
        <p:nvSpPr>
          <p:cNvPr id="130635" name="Rectangle 587">
            <a:extLst>
              <a:ext uri="{FF2B5EF4-FFF2-40B4-BE49-F238E27FC236}">
                <a16:creationId xmlns:a16="http://schemas.microsoft.com/office/drawing/2014/main" id="{2624B6EF-3771-4B93-9A29-F3183893A096}"/>
              </a:ext>
            </a:extLst>
          </p:cNvPr>
          <p:cNvSpPr>
            <a:spLocks noChangeArrowheads="1"/>
          </p:cNvSpPr>
          <p:nvPr/>
        </p:nvSpPr>
        <p:spPr bwMode="auto">
          <a:xfrm>
            <a:off x="5257800" y="2362200"/>
            <a:ext cx="36576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200">
                <a:latin typeface="Wingdings" panose="05000000000000000000" pitchFamily="2" charset="2"/>
              </a:rPr>
              <a:t>  </a:t>
            </a:r>
            <a:r>
              <a:rPr lang="en-US" altLang="zh-CN" sz="700">
                <a:latin typeface="Times New Roman" panose="02020603050405020304" pitchFamily="18" charset="0"/>
                <a:cs typeface="Times New Roman" panose="02020603050405020304" pitchFamily="18" charset="0"/>
              </a:rPr>
              <a:t>        </a:t>
            </a:r>
            <a:r>
              <a:rPr lang="en-US" altLang="zh-CN" sz="1800" b="1">
                <a:solidFill>
                  <a:srgbClr val="040408"/>
                </a:solidFill>
                <a:latin typeface="宋体" panose="02010600030101010101" pitchFamily="2" charset="-122"/>
              </a:rPr>
              <a:t>1</a:t>
            </a:r>
            <a:r>
              <a:rPr lang="zh-CN" altLang="en-US" sz="1800" b="1">
                <a:solidFill>
                  <a:srgbClr val="040408"/>
                </a:solidFill>
                <a:latin typeface="宋体" panose="02010600030101010101" pitchFamily="2" charset="-122"/>
              </a:rPr>
              <a:t>、</a:t>
            </a:r>
            <a:r>
              <a:rPr lang="en-US" altLang="zh-CN" sz="1800">
                <a:solidFill>
                  <a:srgbClr val="040408"/>
                </a:solidFill>
                <a:latin typeface="宋体" panose="02010600030101010101" pitchFamily="2" charset="-122"/>
              </a:rPr>
              <a:t>P</a:t>
            </a:r>
            <a:r>
              <a:rPr lang="zh-CN" altLang="en-US" sz="1600">
                <a:solidFill>
                  <a:srgbClr val="040408"/>
                </a:solidFill>
                <a:latin typeface="宋体" panose="02010600030101010101" pitchFamily="2" charset="-122"/>
              </a:rPr>
              <a:t>组工作时，负载电流</a:t>
            </a:r>
            <a:r>
              <a:rPr lang="en-US" altLang="zh-CN" sz="1600" i="1">
                <a:solidFill>
                  <a:srgbClr val="040408"/>
                </a:solidFill>
                <a:latin typeface="宋体" panose="02010600030101010101" pitchFamily="2" charset="-122"/>
              </a:rPr>
              <a:t>i</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为正</a:t>
            </a:r>
            <a:r>
              <a:rPr lang="en-US" altLang="zh-CN" sz="1600">
                <a:solidFill>
                  <a:srgbClr val="040408"/>
                </a:solidFill>
                <a:latin typeface="宋体" panose="02010600030101010101" pitchFamily="2" charset="-122"/>
              </a:rPr>
              <a:t>;N</a:t>
            </a:r>
            <a:r>
              <a:rPr lang="zh-CN" altLang="en-US" sz="1600">
                <a:solidFill>
                  <a:srgbClr val="040408"/>
                </a:solidFill>
                <a:latin typeface="宋体" panose="02010600030101010101" pitchFamily="2" charset="-122"/>
              </a:rPr>
              <a:t>组工作时，</a:t>
            </a:r>
            <a:r>
              <a:rPr lang="en-US" altLang="zh-CN" sz="1600" i="1">
                <a:solidFill>
                  <a:srgbClr val="040408"/>
                </a:solidFill>
                <a:latin typeface="宋体" panose="02010600030101010101" pitchFamily="2" charset="-122"/>
              </a:rPr>
              <a:t>i</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为负；</a:t>
            </a:r>
          </a:p>
        </p:txBody>
      </p:sp>
      <p:sp>
        <p:nvSpPr>
          <p:cNvPr id="130636" name="Rectangle 588">
            <a:extLst>
              <a:ext uri="{FF2B5EF4-FFF2-40B4-BE49-F238E27FC236}">
                <a16:creationId xmlns:a16="http://schemas.microsoft.com/office/drawing/2014/main" id="{8CE91BF9-C989-44C3-B897-E8A968D380D3}"/>
              </a:ext>
            </a:extLst>
          </p:cNvPr>
          <p:cNvSpPr>
            <a:spLocks noChangeArrowheads="1"/>
          </p:cNvSpPr>
          <p:nvPr/>
        </p:nvSpPr>
        <p:spPr bwMode="auto">
          <a:xfrm>
            <a:off x="6553200" y="2057400"/>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a:solidFill>
                  <a:srgbClr val="040408"/>
                </a:solidFill>
                <a:latin typeface="宋体" panose="02010600030101010101" pitchFamily="2" charset="-122"/>
              </a:rPr>
              <a:t>基本工作原理</a:t>
            </a:r>
          </a:p>
        </p:txBody>
      </p:sp>
      <p:sp>
        <p:nvSpPr>
          <p:cNvPr id="130643" name="Rectangle 595">
            <a:extLst>
              <a:ext uri="{FF2B5EF4-FFF2-40B4-BE49-F238E27FC236}">
                <a16:creationId xmlns:a16="http://schemas.microsoft.com/office/drawing/2014/main" id="{81312D40-339C-4947-915E-39C9BF509CE6}"/>
              </a:ext>
            </a:extLst>
          </p:cNvPr>
          <p:cNvSpPr>
            <a:spLocks noChangeArrowheads="1"/>
          </p:cNvSpPr>
          <p:nvPr/>
        </p:nvSpPr>
        <p:spPr bwMode="auto">
          <a:xfrm>
            <a:off x="5410200" y="2954338"/>
            <a:ext cx="403860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1">
                <a:solidFill>
                  <a:srgbClr val="040408"/>
                </a:solidFill>
                <a:latin typeface="宋体" panose="02010600030101010101" pitchFamily="2" charset="-122"/>
              </a:rPr>
              <a:t> 2</a:t>
            </a:r>
            <a:r>
              <a:rPr lang="zh-CN" altLang="en-US" sz="1800" b="1">
                <a:solidFill>
                  <a:srgbClr val="040408"/>
                </a:solidFill>
                <a:latin typeface="宋体" panose="02010600030101010101" pitchFamily="2" charset="-122"/>
              </a:rPr>
              <a:t>、</a:t>
            </a:r>
            <a:r>
              <a:rPr lang="zh-CN" altLang="en-US" sz="1600">
                <a:solidFill>
                  <a:srgbClr val="040408"/>
                </a:solidFill>
                <a:latin typeface="宋体" panose="02010600030101010101" pitchFamily="2" charset="-122"/>
              </a:rPr>
              <a:t>两组变流器按一定的频率交替工作，负载就得到该频率的交流电。改变两组变流器的切换频率，就可改变输出频率</a:t>
            </a:r>
            <a:r>
              <a:rPr lang="zh-CN" altLang="en-US" sz="1600" i="1">
                <a:solidFill>
                  <a:srgbClr val="040408"/>
                </a:solidFill>
                <a:latin typeface="宋体" panose="02010600030101010101" pitchFamily="2" charset="-122"/>
              </a:rPr>
              <a:t>。</a:t>
            </a:r>
            <a:endParaRPr lang="zh-CN" altLang="en-US" sz="1600">
              <a:solidFill>
                <a:srgbClr val="040408"/>
              </a:solidFill>
              <a:latin typeface="宋体" panose="02010600030101010101" pitchFamily="2" charset="-122"/>
            </a:endParaRPr>
          </a:p>
        </p:txBody>
      </p:sp>
      <p:sp>
        <p:nvSpPr>
          <p:cNvPr id="130644" name="Rectangle 596">
            <a:extLst>
              <a:ext uri="{FF2B5EF4-FFF2-40B4-BE49-F238E27FC236}">
                <a16:creationId xmlns:a16="http://schemas.microsoft.com/office/drawing/2014/main" id="{4595E406-D4D1-461F-A7B3-E298078EAF97}"/>
              </a:ext>
            </a:extLst>
          </p:cNvPr>
          <p:cNvSpPr>
            <a:spLocks noChangeArrowheads="1"/>
          </p:cNvSpPr>
          <p:nvPr/>
        </p:nvSpPr>
        <p:spPr bwMode="auto">
          <a:xfrm>
            <a:off x="5257800" y="3732213"/>
            <a:ext cx="373380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1">
                <a:solidFill>
                  <a:srgbClr val="040408"/>
                </a:solidFill>
                <a:latin typeface="宋体" panose="02010600030101010101" pitchFamily="2" charset="-122"/>
              </a:rPr>
              <a:t>  3</a:t>
            </a:r>
            <a:r>
              <a:rPr lang="zh-CN" altLang="en-US" sz="1800" b="1">
                <a:solidFill>
                  <a:srgbClr val="040408"/>
                </a:solidFill>
                <a:latin typeface="宋体" panose="02010600030101010101" pitchFamily="2" charset="-122"/>
              </a:rPr>
              <a:t>、</a:t>
            </a:r>
            <a:r>
              <a:rPr lang="zh-CN" altLang="en-US" sz="1600">
                <a:solidFill>
                  <a:srgbClr val="040408"/>
                </a:solidFill>
                <a:latin typeface="宋体" panose="02010600030101010101" pitchFamily="2" charset="-122"/>
              </a:rPr>
              <a:t>改变变流电路的控制角</a:t>
            </a:r>
            <a:r>
              <a:rPr lang="en-US" altLang="zh-CN" sz="1600" i="1">
                <a:solidFill>
                  <a:srgbClr val="040408"/>
                </a:solidFill>
                <a:latin typeface="宋体" panose="02010600030101010101" pitchFamily="2" charset="-122"/>
              </a:rPr>
              <a:t>a</a:t>
            </a:r>
            <a:r>
              <a:rPr lang="zh-CN" altLang="en-US" sz="1600">
                <a:solidFill>
                  <a:srgbClr val="040408"/>
                </a:solidFill>
                <a:latin typeface="宋体" panose="02010600030101010101" pitchFamily="2" charset="-122"/>
              </a:rPr>
              <a:t>，就可以改变交流输出电压的幅值；</a:t>
            </a:r>
          </a:p>
        </p:txBody>
      </p:sp>
      <p:sp>
        <p:nvSpPr>
          <p:cNvPr id="130645" name="Rectangle 597">
            <a:extLst>
              <a:ext uri="{FF2B5EF4-FFF2-40B4-BE49-F238E27FC236}">
                <a16:creationId xmlns:a16="http://schemas.microsoft.com/office/drawing/2014/main" id="{E3306D70-2FFD-41EC-A4C5-BEE8D473FCF4}"/>
              </a:ext>
            </a:extLst>
          </p:cNvPr>
          <p:cNvSpPr>
            <a:spLocks noChangeArrowheads="1"/>
          </p:cNvSpPr>
          <p:nvPr/>
        </p:nvSpPr>
        <p:spPr bwMode="auto">
          <a:xfrm>
            <a:off x="5257800" y="4311650"/>
            <a:ext cx="365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800" b="1">
                <a:solidFill>
                  <a:srgbClr val="040408"/>
                </a:solidFill>
                <a:latin typeface="宋体" panose="02010600030101010101" pitchFamily="2" charset="-122"/>
              </a:rPr>
              <a:t>  4</a:t>
            </a:r>
            <a:r>
              <a:rPr lang="zh-CN" altLang="en-US" sz="1800" b="1">
                <a:solidFill>
                  <a:srgbClr val="040408"/>
                </a:solidFill>
                <a:latin typeface="宋体" panose="02010600030101010101" pitchFamily="2" charset="-122"/>
              </a:rPr>
              <a:t>、</a:t>
            </a:r>
            <a:r>
              <a:rPr lang="zh-CN" altLang="en-US" sz="1600">
                <a:solidFill>
                  <a:srgbClr val="040408"/>
                </a:solidFill>
                <a:latin typeface="宋体" panose="02010600030101010101" pitchFamily="2" charset="-122"/>
              </a:rPr>
              <a:t>为使</a:t>
            </a:r>
            <a:r>
              <a:rPr lang="en-US" altLang="zh-CN" sz="1600" i="1">
                <a:solidFill>
                  <a:srgbClr val="040408"/>
                </a:solidFill>
                <a:latin typeface="宋体" panose="02010600030101010101" pitchFamily="2" charset="-122"/>
              </a:rPr>
              <a:t>u</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波形接近正弦波，可按</a:t>
            </a:r>
            <a:r>
              <a:rPr lang="zh-CN" altLang="en-US" sz="1600" b="1">
                <a:solidFill>
                  <a:srgbClr val="040408"/>
                </a:solidFill>
                <a:latin typeface="宋体" panose="02010600030101010101" pitchFamily="2" charset="-122"/>
              </a:rPr>
              <a:t>正弦</a:t>
            </a:r>
            <a:r>
              <a:rPr lang="zh-CN" altLang="en-US" sz="1800" b="1">
                <a:solidFill>
                  <a:srgbClr val="040408"/>
                </a:solidFill>
                <a:latin typeface="宋体" panose="02010600030101010101" pitchFamily="2" charset="-122"/>
              </a:rPr>
              <a:t>规律对</a:t>
            </a:r>
            <a:r>
              <a:rPr lang="en-US" altLang="zh-CN" sz="1800" b="1" i="1">
                <a:solidFill>
                  <a:srgbClr val="040408"/>
                </a:solidFill>
                <a:latin typeface="宋体" panose="02010600030101010101" pitchFamily="2" charset="-122"/>
              </a:rPr>
              <a:t>a</a:t>
            </a:r>
            <a:r>
              <a:rPr lang="zh-CN" altLang="en-US" sz="1800" b="1">
                <a:solidFill>
                  <a:srgbClr val="040408"/>
                </a:solidFill>
                <a:latin typeface="宋体" panose="02010600030101010101" pitchFamily="2" charset="-122"/>
              </a:rPr>
              <a:t>角进行调制；</a:t>
            </a:r>
            <a:endParaRPr lang="zh-CN" altLang="en-US" sz="1600">
              <a:solidFill>
                <a:srgbClr val="040408"/>
              </a:solidFill>
              <a:latin typeface="宋体" panose="02010600030101010101" pitchFamily="2" charset="-122"/>
            </a:endParaRPr>
          </a:p>
        </p:txBody>
      </p:sp>
      <p:sp>
        <p:nvSpPr>
          <p:cNvPr id="130646" name="Rectangle 598">
            <a:extLst>
              <a:ext uri="{FF2B5EF4-FFF2-40B4-BE49-F238E27FC236}">
                <a16:creationId xmlns:a16="http://schemas.microsoft.com/office/drawing/2014/main" id="{32924BEF-344A-479A-9D7E-3E6A45FC9A59}"/>
              </a:ext>
            </a:extLst>
          </p:cNvPr>
          <p:cNvSpPr>
            <a:spLocks noChangeArrowheads="1"/>
          </p:cNvSpPr>
          <p:nvPr/>
        </p:nvSpPr>
        <p:spPr bwMode="auto">
          <a:xfrm>
            <a:off x="5257800" y="5029200"/>
            <a:ext cx="37338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600">
                <a:solidFill>
                  <a:srgbClr val="040408"/>
                </a:solidFill>
                <a:latin typeface="宋体" panose="02010600030101010101" pitchFamily="2" charset="-122"/>
              </a:rPr>
              <a:t>  </a:t>
            </a:r>
            <a:r>
              <a:rPr lang="en-US" altLang="zh-CN" sz="1600" b="1">
                <a:solidFill>
                  <a:srgbClr val="040408"/>
                </a:solidFill>
                <a:latin typeface="宋体" panose="02010600030101010101" pitchFamily="2" charset="-122"/>
              </a:rPr>
              <a:t>5</a:t>
            </a:r>
            <a:r>
              <a:rPr lang="zh-CN" altLang="en-US" sz="1600" b="1">
                <a:solidFill>
                  <a:srgbClr val="040408"/>
                </a:solidFill>
                <a:latin typeface="宋体" panose="02010600030101010101" pitchFamily="2" charset="-122"/>
              </a:rPr>
              <a:t>、</a:t>
            </a:r>
            <a:r>
              <a:rPr lang="zh-CN" altLang="en-US" sz="1600">
                <a:solidFill>
                  <a:srgbClr val="040408"/>
                </a:solidFill>
                <a:latin typeface="宋体" panose="02010600030101010101" pitchFamily="2" charset="-122"/>
              </a:rPr>
              <a:t>在半个周期内让</a:t>
            </a:r>
            <a:r>
              <a:rPr lang="en-US" altLang="zh-CN" sz="1600">
                <a:solidFill>
                  <a:srgbClr val="040408"/>
                </a:solidFill>
                <a:latin typeface="宋体" panose="02010600030101010101" pitchFamily="2" charset="-122"/>
              </a:rPr>
              <a:t>P</a:t>
            </a:r>
            <a:r>
              <a:rPr lang="zh-CN" altLang="en-US" sz="1600">
                <a:solidFill>
                  <a:srgbClr val="040408"/>
                </a:solidFill>
                <a:latin typeface="宋体" panose="02010600030101010101" pitchFamily="2" charset="-122"/>
              </a:rPr>
              <a:t>组</a:t>
            </a:r>
            <a:r>
              <a:rPr lang="en-US" altLang="zh-CN" sz="1600" i="1">
                <a:solidFill>
                  <a:srgbClr val="040408"/>
                </a:solidFill>
                <a:latin typeface="宋体" panose="02010600030101010101" pitchFamily="2" charset="-122"/>
              </a:rPr>
              <a:t>a </a:t>
            </a:r>
            <a:r>
              <a:rPr lang="zh-CN" altLang="en-US" sz="1600">
                <a:solidFill>
                  <a:srgbClr val="040408"/>
                </a:solidFill>
                <a:latin typeface="宋体" panose="02010600030101010101" pitchFamily="2" charset="-122"/>
              </a:rPr>
              <a:t>角按正弦规律从</a:t>
            </a:r>
            <a:r>
              <a:rPr lang="en-US" altLang="zh-CN" sz="1600">
                <a:solidFill>
                  <a:srgbClr val="040408"/>
                </a:solidFill>
                <a:latin typeface="宋体" panose="02010600030101010101" pitchFamily="2" charset="-122"/>
              </a:rPr>
              <a:t>90°</a:t>
            </a:r>
            <a:r>
              <a:rPr lang="zh-CN" altLang="en-US" sz="1600">
                <a:solidFill>
                  <a:srgbClr val="040408"/>
                </a:solidFill>
                <a:latin typeface="宋体" panose="02010600030101010101" pitchFamily="2" charset="-122"/>
              </a:rPr>
              <a:t>减到</a:t>
            </a:r>
            <a:r>
              <a:rPr lang="en-US" altLang="zh-CN" sz="1600">
                <a:solidFill>
                  <a:srgbClr val="040408"/>
                </a:solidFill>
                <a:latin typeface="宋体" panose="02010600030101010101" pitchFamily="2" charset="-122"/>
              </a:rPr>
              <a:t>0°</a:t>
            </a:r>
            <a:r>
              <a:rPr lang="zh-CN" altLang="en-US" sz="1600">
                <a:solidFill>
                  <a:srgbClr val="040408"/>
                </a:solidFill>
                <a:latin typeface="宋体" panose="02010600030101010101" pitchFamily="2" charset="-122"/>
              </a:rPr>
              <a:t>或某个值，再增加到</a:t>
            </a:r>
            <a:r>
              <a:rPr lang="en-US" altLang="zh-CN" sz="1600">
                <a:solidFill>
                  <a:srgbClr val="040408"/>
                </a:solidFill>
                <a:latin typeface="宋体" panose="02010600030101010101" pitchFamily="2" charset="-122"/>
              </a:rPr>
              <a:t>90°</a:t>
            </a:r>
            <a:r>
              <a:rPr lang="zh-CN" altLang="en-US" sz="1600">
                <a:solidFill>
                  <a:srgbClr val="040408"/>
                </a:solidFill>
                <a:latin typeface="宋体" panose="02010600030101010101" pitchFamily="2" charset="-122"/>
              </a:rPr>
              <a:t>，每个控制间隔内的平均输出电压就按正弦规律从零增至最高，再减到零。另外半个周期可对</a:t>
            </a:r>
            <a:r>
              <a:rPr lang="en-US" altLang="zh-CN" sz="1600">
                <a:solidFill>
                  <a:srgbClr val="040408"/>
                </a:solidFill>
                <a:latin typeface="宋体" panose="02010600030101010101" pitchFamily="2" charset="-122"/>
              </a:rPr>
              <a:t>N</a:t>
            </a:r>
            <a:r>
              <a:rPr lang="zh-CN" altLang="en-US" sz="1600">
                <a:solidFill>
                  <a:srgbClr val="040408"/>
                </a:solidFill>
                <a:latin typeface="宋体" panose="02010600030101010101" pitchFamily="2" charset="-122"/>
              </a:rPr>
              <a:t>组进行同样的控制；</a:t>
            </a:r>
          </a:p>
        </p:txBody>
      </p:sp>
      <p:sp>
        <p:nvSpPr>
          <p:cNvPr id="41999" name="AutoShape 599">
            <a:hlinkClick r:id="" action="ppaction://hlinkshowjump?jump=lastslideviewed" highlightClick="1"/>
            <a:extLst>
              <a:ext uri="{FF2B5EF4-FFF2-40B4-BE49-F238E27FC236}">
                <a16:creationId xmlns:a16="http://schemas.microsoft.com/office/drawing/2014/main" id="{681146C0-F86B-4F28-B7C6-34553BEC0519}"/>
              </a:ext>
            </a:extLst>
          </p:cNvPr>
          <p:cNvSpPr>
            <a:spLocks noChangeArrowheads="1"/>
          </p:cNvSpPr>
          <p:nvPr/>
        </p:nvSpPr>
        <p:spPr bwMode="auto">
          <a:xfrm>
            <a:off x="990600" y="3657600"/>
            <a:ext cx="6858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Effect transition="in" filter="blinds(horizontal)">
                                      <p:cBhvr>
                                        <p:cTn id="7" dur="500"/>
                                        <p:tgtEl>
                                          <p:spTgt spid="130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0053"/>
                                        </p:tgtEl>
                                        <p:attrNameLst>
                                          <p:attrName>style.visibility</p:attrName>
                                        </p:attrNameLst>
                                      </p:cBhvr>
                                      <p:to>
                                        <p:strVal val="visible"/>
                                      </p:to>
                                    </p:set>
                                    <p:animEffect transition="in" filter="blinds(horizontal)">
                                      <p:cBhvr>
                                        <p:cTn id="12" dur="500"/>
                                        <p:tgtEl>
                                          <p:spTgt spid="1300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0054"/>
                                        </p:tgtEl>
                                        <p:attrNameLst>
                                          <p:attrName>style.visibility</p:attrName>
                                        </p:attrNameLst>
                                      </p:cBhvr>
                                      <p:to>
                                        <p:strVal val="visible"/>
                                      </p:to>
                                    </p:set>
                                    <p:animEffect transition="in" filter="blinds(horizontal)">
                                      <p:cBhvr>
                                        <p:cTn id="17" dur="500"/>
                                        <p:tgtEl>
                                          <p:spTgt spid="1300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0636"/>
                                        </p:tgtEl>
                                        <p:attrNameLst>
                                          <p:attrName>style.visibility</p:attrName>
                                        </p:attrNameLst>
                                      </p:cBhvr>
                                      <p:to>
                                        <p:strVal val="visible"/>
                                      </p:to>
                                    </p:set>
                                    <p:animEffect transition="in" filter="blinds(horizontal)">
                                      <p:cBhvr>
                                        <p:cTn id="32" dur="500"/>
                                        <p:tgtEl>
                                          <p:spTgt spid="1306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0635"/>
                                        </p:tgtEl>
                                        <p:attrNameLst>
                                          <p:attrName>style.visibility</p:attrName>
                                        </p:attrNameLst>
                                      </p:cBhvr>
                                      <p:to>
                                        <p:strVal val="visible"/>
                                      </p:to>
                                    </p:set>
                                    <p:animEffect transition="in" filter="blinds(horizontal)">
                                      <p:cBhvr>
                                        <p:cTn id="37" dur="500"/>
                                        <p:tgtEl>
                                          <p:spTgt spid="13063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0643"/>
                                        </p:tgtEl>
                                        <p:attrNameLst>
                                          <p:attrName>style.visibility</p:attrName>
                                        </p:attrNameLst>
                                      </p:cBhvr>
                                      <p:to>
                                        <p:strVal val="visible"/>
                                      </p:to>
                                    </p:set>
                                    <p:animEffect transition="in" filter="blinds(horizontal)">
                                      <p:cBhvr>
                                        <p:cTn id="42" dur="500"/>
                                        <p:tgtEl>
                                          <p:spTgt spid="13064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0644"/>
                                        </p:tgtEl>
                                        <p:attrNameLst>
                                          <p:attrName>style.visibility</p:attrName>
                                        </p:attrNameLst>
                                      </p:cBhvr>
                                      <p:to>
                                        <p:strVal val="visible"/>
                                      </p:to>
                                    </p:set>
                                    <p:animEffect transition="in" filter="blinds(horizontal)">
                                      <p:cBhvr>
                                        <p:cTn id="47" dur="500"/>
                                        <p:tgtEl>
                                          <p:spTgt spid="13064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0645"/>
                                        </p:tgtEl>
                                        <p:attrNameLst>
                                          <p:attrName>style.visibility</p:attrName>
                                        </p:attrNameLst>
                                      </p:cBhvr>
                                      <p:to>
                                        <p:strVal val="visible"/>
                                      </p:to>
                                    </p:set>
                                    <p:animEffect transition="in" filter="blinds(horizontal)">
                                      <p:cBhvr>
                                        <p:cTn id="52" dur="500"/>
                                        <p:tgtEl>
                                          <p:spTgt spid="13064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0646"/>
                                        </p:tgtEl>
                                        <p:attrNameLst>
                                          <p:attrName>style.visibility</p:attrName>
                                        </p:attrNameLst>
                                      </p:cBhvr>
                                      <p:to>
                                        <p:strVal val="visible"/>
                                      </p:to>
                                    </p:set>
                                    <p:animEffect transition="in" filter="blinds(horizontal)">
                                      <p:cBhvr>
                                        <p:cTn id="57" dur="500"/>
                                        <p:tgtEl>
                                          <p:spTgt spid="130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autoUpdateAnimBg="0"/>
      <p:bldP spid="130053" grpId="0" autoUpdateAnimBg="0"/>
      <p:bldP spid="130054" grpId="0" animBg="1"/>
      <p:bldP spid="130635" grpId="0" autoUpdateAnimBg="0"/>
      <p:bldP spid="130636" grpId="0" autoUpdateAnimBg="0"/>
      <p:bldP spid="130643" grpId="0" autoUpdateAnimBg="0"/>
      <p:bldP spid="130644" grpId="0" autoUpdateAnimBg="0"/>
      <p:bldP spid="130645" grpId="0" autoUpdateAnimBg="0"/>
      <p:bldP spid="130646"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E1DFAA6-B512-4994-928F-598E732A44FE}"/>
              </a:ext>
            </a:extLst>
          </p:cNvPr>
          <p:cNvSpPr>
            <a:spLocks noGrp="1" noChangeArrowheads="1"/>
          </p:cNvSpPr>
          <p:nvPr>
            <p:ph type="title"/>
          </p:nvPr>
        </p:nvSpPr>
        <p:spPr>
          <a:xfrm>
            <a:off x="609600" y="304800"/>
            <a:ext cx="7772400" cy="762000"/>
          </a:xfrm>
        </p:spPr>
        <p:txBody>
          <a:bodyPr/>
          <a:lstStyle/>
          <a:p>
            <a:pPr algn="ctr" eaLnBrk="1" hangingPunct="1"/>
            <a:r>
              <a:rPr lang="zh-CN" altLang="en-US" sz="3200" b="1">
                <a:solidFill>
                  <a:srgbClr val="040408"/>
                </a:solidFill>
                <a:latin typeface="宋体" panose="02010600030101010101" pitchFamily="2" charset="-122"/>
              </a:rPr>
              <a:t>二、整流与逆变工作状态</a:t>
            </a:r>
          </a:p>
        </p:txBody>
      </p:sp>
      <p:graphicFrame>
        <p:nvGraphicFramePr>
          <p:cNvPr id="43010" name="Object 603">
            <a:extLst>
              <a:ext uri="{FF2B5EF4-FFF2-40B4-BE49-F238E27FC236}">
                <a16:creationId xmlns:a16="http://schemas.microsoft.com/office/drawing/2014/main" id="{ED3F2091-510E-4663-9DEF-B45FA564ACBE}"/>
              </a:ext>
            </a:extLst>
          </p:cNvPr>
          <p:cNvGraphicFramePr>
            <a:graphicFrameLocks noChangeAspect="1"/>
          </p:cNvGraphicFramePr>
          <p:nvPr/>
        </p:nvGraphicFramePr>
        <p:xfrm>
          <a:off x="838200" y="1371600"/>
          <a:ext cx="3581400" cy="1828800"/>
        </p:xfrm>
        <a:graphic>
          <a:graphicData uri="http://schemas.openxmlformats.org/presentationml/2006/ole">
            <mc:AlternateContent xmlns:mc="http://schemas.openxmlformats.org/markup-compatibility/2006">
              <mc:Choice xmlns:v="urn:schemas-microsoft-com:vml" Requires="v">
                <p:oleObj spid="_x0000_s43110" name="位图图像" r:id="rId3" imgW="2486372" imgH="1038370" progId="Paint.Picture">
                  <p:embed/>
                </p:oleObj>
              </mc:Choice>
              <mc:Fallback>
                <p:oleObj name="位图图像" r:id="rId3" imgW="2486372" imgH="1038370" progId="Paint.Picture">
                  <p:embed/>
                  <p:pic>
                    <p:nvPicPr>
                      <p:cNvPr id="0" name="Object 6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71600"/>
                        <a:ext cx="3581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436" name="Rectangle 604">
            <a:extLst>
              <a:ext uri="{FF2B5EF4-FFF2-40B4-BE49-F238E27FC236}">
                <a16:creationId xmlns:a16="http://schemas.microsoft.com/office/drawing/2014/main" id="{526D51A9-8DD5-4FCB-8197-C73E138A95FD}"/>
              </a:ext>
            </a:extLst>
          </p:cNvPr>
          <p:cNvSpPr>
            <a:spLocks noChangeArrowheads="1"/>
          </p:cNvSpPr>
          <p:nvPr/>
        </p:nvSpPr>
        <p:spPr bwMode="auto">
          <a:xfrm>
            <a:off x="5400675" y="5691188"/>
            <a:ext cx="703263" cy="381000"/>
          </a:xfrm>
          <a:prstGeom prst="rect">
            <a:avLst/>
          </a:prstGeom>
          <a:solidFill>
            <a:schemeClr val="folHlink"/>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200">
                <a:solidFill>
                  <a:srgbClr val="040408"/>
                </a:solidFill>
                <a:latin typeface="宋体" panose="02010600030101010101" pitchFamily="2" charset="-122"/>
              </a:rPr>
              <a:t>整流</a:t>
            </a:r>
          </a:p>
          <a:p>
            <a:endParaRPr lang="en-US" altLang="zh-CN" sz="1200">
              <a:solidFill>
                <a:srgbClr val="040408"/>
              </a:solidFill>
              <a:latin typeface="宋体" panose="02010600030101010101" pitchFamily="2" charset="-122"/>
            </a:endParaRPr>
          </a:p>
        </p:txBody>
      </p:sp>
      <p:grpSp>
        <p:nvGrpSpPr>
          <p:cNvPr id="2" name="Group 697">
            <a:extLst>
              <a:ext uri="{FF2B5EF4-FFF2-40B4-BE49-F238E27FC236}">
                <a16:creationId xmlns:a16="http://schemas.microsoft.com/office/drawing/2014/main" id="{8866E5FE-1DF7-4D57-AAD8-31D54A44C74F}"/>
              </a:ext>
            </a:extLst>
          </p:cNvPr>
          <p:cNvGrpSpPr>
            <a:grpSpLocks/>
          </p:cNvGrpSpPr>
          <p:nvPr/>
        </p:nvGrpSpPr>
        <p:grpSpPr bwMode="auto">
          <a:xfrm>
            <a:off x="5172075" y="1227138"/>
            <a:ext cx="3590925" cy="885825"/>
            <a:chOff x="3258" y="773"/>
            <a:chExt cx="2262" cy="558"/>
          </a:xfrm>
        </p:grpSpPr>
        <p:grpSp>
          <p:nvGrpSpPr>
            <p:cNvPr id="43093" name="Group 696">
              <a:extLst>
                <a:ext uri="{FF2B5EF4-FFF2-40B4-BE49-F238E27FC236}">
                  <a16:creationId xmlns:a16="http://schemas.microsoft.com/office/drawing/2014/main" id="{EDC0DFCB-AB32-47D7-9C82-1EC06D1994B8}"/>
                </a:ext>
              </a:extLst>
            </p:cNvPr>
            <p:cNvGrpSpPr>
              <a:grpSpLocks/>
            </p:cNvGrpSpPr>
            <p:nvPr/>
          </p:nvGrpSpPr>
          <p:grpSpPr bwMode="auto">
            <a:xfrm>
              <a:off x="3437" y="831"/>
              <a:ext cx="1707" cy="478"/>
              <a:chOff x="3437" y="831"/>
              <a:chExt cx="1707" cy="478"/>
            </a:xfrm>
          </p:grpSpPr>
          <p:grpSp>
            <p:nvGrpSpPr>
              <p:cNvPr id="43100" name="Group 606">
                <a:extLst>
                  <a:ext uri="{FF2B5EF4-FFF2-40B4-BE49-F238E27FC236}">
                    <a16:creationId xmlns:a16="http://schemas.microsoft.com/office/drawing/2014/main" id="{66C88395-5B73-4A0A-8A45-C648058C055C}"/>
                  </a:ext>
                </a:extLst>
              </p:cNvPr>
              <p:cNvGrpSpPr>
                <a:grpSpLocks/>
              </p:cNvGrpSpPr>
              <p:nvPr/>
            </p:nvGrpSpPr>
            <p:grpSpPr bwMode="auto">
              <a:xfrm>
                <a:off x="3437" y="917"/>
                <a:ext cx="1707" cy="314"/>
                <a:chOff x="5681" y="9674"/>
                <a:chExt cx="2796" cy="696"/>
              </a:xfrm>
            </p:grpSpPr>
            <p:sp>
              <p:nvSpPr>
                <p:cNvPr id="43107" name="Freeform 607">
                  <a:extLst>
                    <a:ext uri="{FF2B5EF4-FFF2-40B4-BE49-F238E27FC236}">
                      <a16:creationId xmlns:a16="http://schemas.microsoft.com/office/drawing/2014/main" id="{96BBE663-0F2E-40D3-9FDA-5B3A53EE4E5E}"/>
                    </a:ext>
                  </a:extLst>
                </p:cNvPr>
                <p:cNvSpPr>
                  <a:spLocks/>
                </p:cNvSpPr>
                <p:nvPr/>
              </p:nvSpPr>
              <p:spPr bwMode="auto">
                <a:xfrm>
                  <a:off x="5681" y="9674"/>
                  <a:ext cx="1182" cy="346"/>
                </a:xfrm>
                <a:custGeom>
                  <a:avLst/>
                  <a:gdLst>
                    <a:gd name="T0" fmla="*/ 1168 w 1182"/>
                    <a:gd name="T1" fmla="*/ 333 h 346"/>
                    <a:gd name="T2" fmla="*/ 1151 w 1182"/>
                    <a:gd name="T3" fmla="*/ 314 h 346"/>
                    <a:gd name="T4" fmla="*/ 1130 w 1182"/>
                    <a:gd name="T5" fmla="*/ 297 h 346"/>
                    <a:gd name="T6" fmla="*/ 1113 w 1182"/>
                    <a:gd name="T7" fmla="*/ 281 h 346"/>
                    <a:gd name="T8" fmla="*/ 1092 w 1182"/>
                    <a:gd name="T9" fmla="*/ 262 h 346"/>
                    <a:gd name="T10" fmla="*/ 1075 w 1182"/>
                    <a:gd name="T11" fmla="*/ 245 h 346"/>
                    <a:gd name="T12" fmla="*/ 1054 w 1182"/>
                    <a:gd name="T13" fmla="*/ 232 h 346"/>
                    <a:gd name="T14" fmla="*/ 1036 w 1182"/>
                    <a:gd name="T15" fmla="*/ 213 h 346"/>
                    <a:gd name="T16" fmla="*/ 1015 w 1182"/>
                    <a:gd name="T17" fmla="*/ 196 h 346"/>
                    <a:gd name="T18" fmla="*/ 998 w 1182"/>
                    <a:gd name="T19" fmla="*/ 183 h 346"/>
                    <a:gd name="T20" fmla="*/ 981 w 1182"/>
                    <a:gd name="T21" fmla="*/ 166 h 346"/>
                    <a:gd name="T22" fmla="*/ 963 w 1182"/>
                    <a:gd name="T23" fmla="*/ 152 h 346"/>
                    <a:gd name="T24" fmla="*/ 942 w 1182"/>
                    <a:gd name="T25" fmla="*/ 139 h 346"/>
                    <a:gd name="T26" fmla="*/ 925 w 1182"/>
                    <a:gd name="T27" fmla="*/ 122 h 346"/>
                    <a:gd name="T28" fmla="*/ 904 w 1182"/>
                    <a:gd name="T29" fmla="*/ 112 h 346"/>
                    <a:gd name="T30" fmla="*/ 887 w 1182"/>
                    <a:gd name="T31" fmla="*/ 101 h 346"/>
                    <a:gd name="T32" fmla="*/ 866 w 1182"/>
                    <a:gd name="T33" fmla="*/ 87 h 346"/>
                    <a:gd name="T34" fmla="*/ 849 w 1182"/>
                    <a:gd name="T35" fmla="*/ 76 h 346"/>
                    <a:gd name="T36" fmla="*/ 828 w 1182"/>
                    <a:gd name="T37" fmla="*/ 65 h 346"/>
                    <a:gd name="T38" fmla="*/ 810 w 1182"/>
                    <a:gd name="T39" fmla="*/ 54 h 346"/>
                    <a:gd name="T40" fmla="*/ 793 w 1182"/>
                    <a:gd name="T41" fmla="*/ 43 h 346"/>
                    <a:gd name="T42" fmla="*/ 772 w 1182"/>
                    <a:gd name="T43" fmla="*/ 38 h 346"/>
                    <a:gd name="T44" fmla="*/ 755 w 1182"/>
                    <a:gd name="T45" fmla="*/ 30 h 346"/>
                    <a:gd name="T46" fmla="*/ 734 w 1182"/>
                    <a:gd name="T47" fmla="*/ 24 h 346"/>
                    <a:gd name="T48" fmla="*/ 716 w 1182"/>
                    <a:gd name="T49" fmla="*/ 16 h 346"/>
                    <a:gd name="T50" fmla="*/ 696 w 1182"/>
                    <a:gd name="T51" fmla="*/ 10 h 346"/>
                    <a:gd name="T52" fmla="*/ 678 w 1182"/>
                    <a:gd name="T53" fmla="*/ 8 h 346"/>
                    <a:gd name="T54" fmla="*/ 657 w 1182"/>
                    <a:gd name="T55" fmla="*/ 5 h 346"/>
                    <a:gd name="T56" fmla="*/ 643 w 1182"/>
                    <a:gd name="T57" fmla="*/ 2 h 346"/>
                    <a:gd name="T58" fmla="*/ 623 w 1182"/>
                    <a:gd name="T59" fmla="*/ 0 h 346"/>
                    <a:gd name="T60" fmla="*/ 605 w 1182"/>
                    <a:gd name="T61" fmla="*/ 0 h 346"/>
                    <a:gd name="T62" fmla="*/ 584 w 1182"/>
                    <a:gd name="T63" fmla="*/ 0 h 346"/>
                    <a:gd name="T64" fmla="*/ 567 w 1182"/>
                    <a:gd name="T65" fmla="*/ 0 h 346"/>
                    <a:gd name="T66" fmla="*/ 546 w 1182"/>
                    <a:gd name="T67" fmla="*/ 2 h 346"/>
                    <a:gd name="T68" fmla="*/ 529 w 1182"/>
                    <a:gd name="T69" fmla="*/ 2 h 346"/>
                    <a:gd name="T70" fmla="*/ 508 w 1182"/>
                    <a:gd name="T71" fmla="*/ 8 h 346"/>
                    <a:gd name="T72" fmla="*/ 490 w 1182"/>
                    <a:gd name="T73" fmla="*/ 10 h 346"/>
                    <a:gd name="T74" fmla="*/ 473 w 1182"/>
                    <a:gd name="T75" fmla="*/ 16 h 346"/>
                    <a:gd name="T76" fmla="*/ 452 w 1182"/>
                    <a:gd name="T77" fmla="*/ 19 h 346"/>
                    <a:gd name="T78" fmla="*/ 435 w 1182"/>
                    <a:gd name="T79" fmla="*/ 30 h 346"/>
                    <a:gd name="T80" fmla="*/ 414 w 1182"/>
                    <a:gd name="T81" fmla="*/ 35 h 346"/>
                    <a:gd name="T82" fmla="*/ 397 w 1182"/>
                    <a:gd name="T83" fmla="*/ 43 h 346"/>
                    <a:gd name="T84" fmla="*/ 376 w 1182"/>
                    <a:gd name="T85" fmla="*/ 54 h 346"/>
                    <a:gd name="T86" fmla="*/ 358 w 1182"/>
                    <a:gd name="T87" fmla="*/ 62 h 346"/>
                    <a:gd name="T88" fmla="*/ 338 w 1182"/>
                    <a:gd name="T89" fmla="*/ 71 h 346"/>
                    <a:gd name="T90" fmla="*/ 320 w 1182"/>
                    <a:gd name="T91" fmla="*/ 84 h 346"/>
                    <a:gd name="T92" fmla="*/ 299 w 1182"/>
                    <a:gd name="T93" fmla="*/ 95 h 346"/>
                    <a:gd name="T94" fmla="*/ 285 w 1182"/>
                    <a:gd name="T95" fmla="*/ 109 h 346"/>
                    <a:gd name="T96" fmla="*/ 264 w 1182"/>
                    <a:gd name="T97" fmla="*/ 120 h 346"/>
                    <a:gd name="T98" fmla="*/ 247 w 1182"/>
                    <a:gd name="T99" fmla="*/ 136 h 346"/>
                    <a:gd name="T100" fmla="*/ 226 w 1182"/>
                    <a:gd name="T101" fmla="*/ 147 h 346"/>
                    <a:gd name="T102" fmla="*/ 209 w 1182"/>
                    <a:gd name="T103" fmla="*/ 163 h 346"/>
                    <a:gd name="T104" fmla="*/ 188 w 1182"/>
                    <a:gd name="T105" fmla="*/ 180 h 346"/>
                    <a:gd name="T106" fmla="*/ 171 w 1182"/>
                    <a:gd name="T107" fmla="*/ 193 h 346"/>
                    <a:gd name="T108" fmla="*/ 150 w 1182"/>
                    <a:gd name="T109" fmla="*/ 210 h 346"/>
                    <a:gd name="T110" fmla="*/ 132 w 1182"/>
                    <a:gd name="T111" fmla="*/ 224 h 346"/>
                    <a:gd name="T112" fmla="*/ 115 w 1182"/>
                    <a:gd name="T113" fmla="*/ 243 h 346"/>
                    <a:gd name="T114" fmla="*/ 98 w 1182"/>
                    <a:gd name="T115" fmla="*/ 259 h 346"/>
                    <a:gd name="T116" fmla="*/ 77 w 1182"/>
                    <a:gd name="T117" fmla="*/ 275 h 346"/>
                    <a:gd name="T118" fmla="*/ 59 w 1182"/>
                    <a:gd name="T119" fmla="*/ 292 h 346"/>
                    <a:gd name="T120" fmla="*/ 38 w 1182"/>
                    <a:gd name="T121" fmla="*/ 311 h 346"/>
                    <a:gd name="T122" fmla="*/ 21 w 1182"/>
                    <a:gd name="T123" fmla="*/ 327 h 346"/>
                    <a:gd name="T124" fmla="*/ 0 w 1182"/>
                    <a:gd name="T125" fmla="*/ 344 h 3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82"/>
                    <a:gd name="T190" fmla="*/ 0 h 346"/>
                    <a:gd name="T191" fmla="*/ 1182 w 1182"/>
                    <a:gd name="T192" fmla="*/ 346 h 3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82" h="346">
                      <a:moveTo>
                        <a:pt x="1182" y="346"/>
                      </a:moveTo>
                      <a:lnTo>
                        <a:pt x="1179" y="341"/>
                      </a:lnTo>
                      <a:lnTo>
                        <a:pt x="1175" y="338"/>
                      </a:lnTo>
                      <a:lnTo>
                        <a:pt x="1172" y="335"/>
                      </a:lnTo>
                      <a:lnTo>
                        <a:pt x="1168" y="333"/>
                      </a:lnTo>
                      <a:lnTo>
                        <a:pt x="1165" y="327"/>
                      </a:lnTo>
                      <a:lnTo>
                        <a:pt x="1162" y="325"/>
                      </a:lnTo>
                      <a:lnTo>
                        <a:pt x="1155" y="322"/>
                      </a:lnTo>
                      <a:lnTo>
                        <a:pt x="1155" y="316"/>
                      </a:lnTo>
                      <a:lnTo>
                        <a:pt x="1151" y="314"/>
                      </a:lnTo>
                      <a:lnTo>
                        <a:pt x="1144" y="311"/>
                      </a:lnTo>
                      <a:lnTo>
                        <a:pt x="1141" y="308"/>
                      </a:lnTo>
                      <a:lnTo>
                        <a:pt x="1137" y="303"/>
                      </a:lnTo>
                      <a:lnTo>
                        <a:pt x="1134" y="300"/>
                      </a:lnTo>
                      <a:lnTo>
                        <a:pt x="1130" y="297"/>
                      </a:lnTo>
                      <a:lnTo>
                        <a:pt x="1127" y="295"/>
                      </a:lnTo>
                      <a:lnTo>
                        <a:pt x="1123" y="289"/>
                      </a:lnTo>
                      <a:lnTo>
                        <a:pt x="1120" y="286"/>
                      </a:lnTo>
                      <a:lnTo>
                        <a:pt x="1116" y="284"/>
                      </a:lnTo>
                      <a:lnTo>
                        <a:pt x="1113" y="281"/>
                      </a:lnTo>
                      <a:lnTo>
                        <a:pt x="1106" y="275"/>
                      </a:lnTo>
                      <a:lnTo>
                        <a:pt x="1102" y="273"/>
                      </a:lnTo>
                      <a:lnTo>
                        <a:pt x="1102" y="270"/>
                      </a:lnTo>
                      <a:lnTo>
                        <a:pt x="1095" y="267"/>
                      </a:lnTo>
                      <a:lnTo>
                        <a:pt x="1092" y="262"/>
                      </a:lnTo>
                      <a:lnTo>
                        <a:pt x="1092" y="259"/>
                      </a:lnTo>
                      <a:lnTo>
                        <a:pt x="1085" y="256"/>
                      </a:lnTo>
                      <a:lnTo>
                        <a:pt x="1082" y="251"/>
                      </a:lnTo>
                      <a:lnTo>
                        <a:pt x="1078" y="248"/>
                      </a:lnTo>
                      <a:lnTo>
                        <a:pt x="1075" y="245"/>
                      </a:lnTo>
                      <a:lnTo>
                        <a:pt x="1071" y="243"/>
                      </a:lnTo>
                      <a:lnTo>
                        <a:pt x="1064" y="240"/>
                      </a:lnTo>
                      <a:lnTo>
                        <a:pt x="1064" y="237"/>
                      </a:lnTo>
                      <a:lnTo>
                        <a:pt x="1061" y="234"/>
                      </a:lnTo>
                      <a:lnTo>
                        <a:pt x="1054" y="232"/>
                      </a:lnTo>
                      <a:lnTo>
                        <a:pt x="1054" y="229"/>
                      </a:lnTo>
                      <a:lnTo>
                        <a:pt x="1047" y="221"/>
                      </a:lnTo>
                      <a:lnTo>
                        <a:pt x="1043" y="218"/>
                      </a:lnTo>
                      <a:lnTo>
                        <a:pt x="1040" y="215"/>
                      </a:lnTo>
                      <a:lnTo>
                        <a:pt x="1036" y="213"/>
                      </a:lnTo>
                      <a:lnTo>
                        <a:pt x="1033" y="210"/>
                      </a:lnTo>
                      <a:lnTo>
                        <a:pt x="1026" y="207"/>
                      </a:lnTo>
                      <a:lnTo>
                        <a:pt x="1026" y="204"/>
                      </a:lnTo>
                      <a:lnTo>
                        <a:pt x="1022" y="199"/>
                      </a:lnTo>
                      <a:lnTo>
                        <a:pt x="1015" y="196"/>
                      </a:lnTo>
                      <a:lnTo>
                        <a:pt x="1015" y="193"/>
                      </a:lnTo>
                      <a:lnTo>
                        <a:pt x="1012" y="191"/>
                      </a:lnTo>
                      <a:lnTo>
                        <a:pt x="1005" y="188"/>
                      </a:lnTo>
                      <a:lnTo>
                        <a:pt x="1002" y="185"/>
                      </a:lnTo>
                      <a:lnTo>
                        <a:pt x="998" y="183"/>
                      </a:lnTo>
                      <a:lnTo>
                        <a:pt x="995" y="180"/>
                      </a:lnTo>
                      <a:lnTo>
                        <a:pt x="991" y="174"/>
                      </a:lnTo>
                      <a:lnTo>
                        <a:pt x="988" y="172"/>
                      </a:lnTo>
                      <a:lnTo>
                        <a:pt x="984" y="169"/>
                      </a:lnTo>
                      <a:lnTo>
                        <a:pt x="981" y="166"/>
                      </a:lnTo>
                      <a:lnTo>
                        <a:pt x="977" y="163"/>
                      </a:lnTo>
                      <a:lnTo>
                        <a:pt x="974" y="161"/>
                      </a:lnTo>
                      <a:lnTo>
                        <a:pt x="967" y="158"/>
                      </a:lnTo>
                      <a:lnTo>
                        <a:pt x="963" y="155"/>
                      </a:lnTo>
                      <a:lnTo>
                        <a:pt x="963" y="152"/>
                      </a:lnTo>
                      <a:lnTo>
                        <a:pt x="956" y="147"/>
                      </a:lnTo>
                      <a:lnTo>
                        <a:pt x="953" y="144"/>
                      </a:lnTo>
                      <a:lnTo>
                        <a:pt x="949" y="142"/>
                      </a:lnTo>
                      <a:lnTo>
                        <a:pt x="946" y="142"/>
                      </a:lnTo>
                      <a:lnTo>
                        <a:pt x="942" y="139"/>
                      </a:lnTo>
                      <a:lnTo>
                        <a:pt x="939" y="136"/>
                      </a:lnTo>
                      <a:lnTo>
                        <a:pt x="936" y="133"/>
                      </a:lnTo>
                      <a:lnTo>
                        <a:pt x="932" y="131"/>
                      </a:lnTo>
                      <a:lnTo>
                        <a:pt x="925" y="128"/>
                      </a:lnTo>
                      <a:lnTo>
                        <a:pt x="925" y="122"/>
                      </a:lnTo>
                      <a:lnTo>
                        <a:pt x="922" y="120"/>
                      </a:lnTo>
                      <a:lnTo>
                        <a:pt x="915" y="117"/>
                      </a:lnTo>
                      <a:lnTo>
                        <a:pt x="911" y="117"/>
                      </a:lnTo>
                      <a:lnTo>
                        <a:pt x="908" y="114"/>
                      </a:lnTo>
                      <a:lnTo>
                        <a:pt x="904" y="112"/>
                      </a:lnTo>
                      <a:lnTo>
                        <a:pt x="901" y="109"/>
                      </a:lnTo>
                      <a:lnTo>
                        <a:pt x="897" y="106"/>
                      </a:lnTo>
                      <a:lnTo>
                        <a:pt x="894" y="103"/>
                      </a:lnTo>
                      <a:lnTo>
                        <a:pt x="887" y="103"/>
                      </a:lnTo>
                      <a:lnTo>
                        <a:pt x="887" y="101"/>
                      </a:lnTo>
                      <a:lnTo>
                        <a:pt x="883" y="95"/>
                      </a:lnTo>
                      <a:lnTo>
                        <a:pt x="876" y="92"/>
                      </a:lnTo>
                      <a:lnTo>
                        <a:pt x="873" y="90"/>
                      </a:lnTo>
                      <a:lnTo>
                        <a:pt x="866" y="87"/>
                      </a:lnTo>
                      <a:lnTo>
                        <a:pt x="863" y="84"/>
                      </a:lnTo>
                      <a:lnTo>
                        <a:pt x="859" y="81"/>
                      </a:lnTo>
                      <a:lnTo>
                        <a:pt x="856" y="81"/>
                      </a:lnTo>
                      <a:lnTo>
                        <a:pt x="852" y="79"/>
                      </a:lnTo>
                      <a:lnTo>
                        <a:pt x="849" y="76"/>
                      </a:lnTo>
                      <a:lnTo>
                        <a:pt x="845" y="71"/>
                      </a:lnTo>
                      <a:lnTo>
                        <a:pt x="842" y="71"/>
                      </a:lnTo>
                      <a:lnTo>
                        <a:pt x="835" y="68"/>
                      </a:lnTo>
                      <a:lnTo>
                        <a:pt x="835" y="65"/>
                      </a:lnTo>
                      <a:lnTo>
                        <a:pt x="828" y="65"/>
                      </a:lnTo>
                      <a:lnTo>
                        <a:pt x="824" y="62"/>
                      </a:lnTo>
                      <a:lnTo>
                        <a:pt x="824" y="60"/>
                      </a:lnTo>
                      <a:lnTo>
                        <a:pt x="817" y="60"/>
                      </a:lnTo>
                      <a:lnTo>
                        <a:pt x="814" y="57"/>
                      </a:lnTo>
                      <a:lnTo>
                        <a:pt x="810" y="54"/>
                      </a:lnTo>
                      <a:lnTo>
                        <a:pt x="807" y="54"/>
                      </a:lnTo>
                      <a:lnTo>
                        <a:pt x="803" y="51"/>
                      </a:lnTo>
                      <a:lnTo>
                        <a:pt x="796" y="51"/>
                      </a:lnTo>
                      <a:lnTo>
                        <a:pt x="796" y="46"/>
                      </a:lnTo>
                      <a:lnTo>
                        <a:pt x="793" y="43"/>
                      </a:lnTo>
                      <a:lnTo>
                        <a:pt x="786" y="43"/>
                      </a:lnTo>
                      <a:lnTo>
                        <a:pt x="786" y="41"/>
                      </a:lnTo>
                      <a:lnTo>
                        <a:pt x="783" y="41"/>
                      </a:lnTo>
                      <a:lnTo>
                        <a:pt x="776" y="38"/>
                      </a:lnTo>
                      <a:lnTo>
                        <a:pt x="772" y="38"/>
                      </a:lnTo>
                      <a:lnTo>
                        <a:pt x="769" y="35"/>
                      </a:lnTo>
                      <a:lnTo>
                        <a:pt x="765" y="35"/>
                      </a:lnTo>
                      <a:lnTo>
                        <a:pt x="762" y="32"/>
                      </a:lnTo>
                      <a:lnTo>
                        <a:pt x="758" y="32"/>
                      </a:lnTo>
                      <a:lnTo>
                        <a:pt x="755" y="30"/>
                      </a:lnTo>
                      <a:lnTo>
                        <a:pt x="748" y="30"/>
                      </a:lnTo>
                      <a:lnTo>
                        <a:pt x="748" y="27"/>
                      </a:lnTo>
                      <a:lnTo>
                        <a:pt x="744" y="27"/>
                      </a:lnTo>
                      <a:lnTo>
                        <a:pt x="737" y="24"/>
                      </a:lnTo>
                      <a:lnTo>
                        <a:pt x="734" y="24"/>
                      </a:lnTo>
                      <a:lnTo>
                        <a:pt x="727" y="19"/>
                      </a:lnTo>
                      <a:lnTo>
                        <a:pt x="723" y="19"/>
                      </a:lnTo>
                      <a:lnTo>
                        <a:pt x="720" y="16"/>
                      </a:lnTo>
                      <a:lnTo>
                        <a:pt x="716" y="16"/>
                      </a:lnTo>
                      <a:lnTo>
                        <a:pt x="713" y="16"/>
                      </a:lnTo>
                      <a:lnTo>
                        <a:pt x="710" y="13"/>
                      </a:lnTo>
                      <a:lnTo>
                        <a:pt x="706" y="13"/>
                      </a:lnTo>
                      <a:lnTo>
                        <a:pt x="703" y="13"/>
                      </a:lnTo>
                      <a:lnTo>
                        <a:pt x="696" y="10"/>
                      </a:lnTo>
                      <a:lnTo>
                        <a:pt x="689" y="10"/>
                      </a:lnTo>
                      <a:lnTo>
                        <a:pt x="685" y="8"/>
                      </a:lnTo>
                      <a:lnTo>
                        <a:pt x="682" y="8"/>
                      </a:lnTo>
                      <a:lnTo>
                        <a:pt x="678" y="8"/>
                      </a:lnTo>
                      <a:lnTo>
                        <a:pt x="675" y="8"/>
                      </a:lnTo>
                      <a:lnTo>
                        <a:pt x="671" y="5"/>
                      </a:lnTo>
                      <a:lnTo>
                        <a:pt x="668" y="5"/>
                      </a:lnTo>
                      <a:lnTo>
                        <a:pt x="664" y="5"/>
                      </a:lnTo>
                      <a:lnTo>
                        <a:pt x="657" y="5"/>
                      </a:lnTo>
                      <a:lnTo>
                        <a:pt x="657" y="2"/>
                      </a:lnTo>
                      <a:lnTo>
                        <a:pt x="654" y="2"/>
                      </a:lnTo>
                      <a:lnTo>
                        <a:pt x="647" y="2"/>
                      </a:lnTo>
                      <a:lnTo>
                        <a:pt x="643" y="2"/>
                      </a:lnTo>
                      <a:lnTo>
                        <a:pt x="637" y="2"/>
                      </a:lnTo>
                      <a:lnTo>
                        <a:pt x="633" y="2"/>
                      </a:lnTo>
                      <a:lnTo>
                        <a:pt x="630" y="0"/>
                      </a:lnTo>
                      <a:lnTo>
                        <a:pt x="626" y="0"/>
                      </a:lnTo>
                      <a:lnTo>
                        <a:pt x="623" y="0"/>
                      </a:lnTo>
                      <a:lnTo>
                        <a:pt x="619" y="0"/>
                      </a:lnTo>
                      <a:lnTo>
                        <a:pt x="616" y="0"/>
                      </a:lnTo>
                      <a:lnTo>
                        <a:pt x="612" y="0"/>
                      </a:lnTo>
                      <a:lnTo>
                        <a:pt x="605" y="0"/>
                      </a:lnTo>
                      <a:lnTo>
                        <a:pt x="598" y="0"/>
                      </a:lnTo>
                      <a:lnTo>
                        <a:pt x="595" y="0"/>
                      </a:lnTo>
                      <a:lnTo>
                        <a:pt x="588" y="0"/>
                      </a:lnTo>
                      <a:lnTo>
                        <a:pt x="584" y="0"/>
                      </a:lnTo>
                      <a:lnTo>
                        <a:pt x="581" y="0"/>
                      </a:lnTo>
                      <a:lnTo>
                        <a:pt x="577" y="0"/>
                      </a:lnTo>
                      <a:lnTo>
                        <a:pt x="574" y="0"/>
                      </a:lnTo>
                      <a:lnTo>
                        <a:pt x="567" y="0"/>
                      </a:lnTo>
                      <a:lnTo>
                        <a:pt x="564" y="0"/>
                      </a:lnTo>
                      <a:lnTo>
                        <a:pt x="557" y="0"/>
                      </a:lnTo>
                      <a:lnTo>
                        <a:pt x="550" y="2"/>
                      </a:lnTo>
                      <a:lnTo>
                        <a:pt x="546" y="2"/>
                      </a:lnTo>
                      <a:lnTo>
                        <a:pt x="543" y="2"/>
                      </a:lnTo>
                      <a:lnTo>
                        <a:pt x="539" y="2"/>
                      </a:lnTo>
                      <a:lnTo>
                        <a:pt x="536" y="2"/>
                      </a:lnTo>
                      <a:lnTo>
                        <a:pt x="532" y="2"/>
                      </a:lnTo>
                      <a:lnTo>
                        <a:pt x="529" y="2"/>
                      </a:lnTo>
                      <a:lnTo>
                        <a:pt x="525" y="5"/>
                      </a:lnTo>
                      <a:lnTo>
                        <a:pt x="518" y="5"/>
                      </a:lnTo>
                      <a:lnTo>
                        <a:pt x="515" y="5"/>
                      </a:lnTo>
                      <a:lnTo>
                        <a:pt x="508" y="8"/>
                      </a:lnTo>
                      <a:lnTo>
                        <a:pt x="504" y="8"/>
                      </a:lnTo>
                      <a:lnTo>
                        <a:pt x="497" y="8"/>
                      </a:lnTo>
                      <a:lnTo>
                        <a:pt x="494" y="10"/>
                      </a:lnTo>
                      <a:lnTo>
                        <a:pt x="490" y="10"/>
                      </a:lnTo>
                      <a:lnTo>
                        <a:pt x="487" y="10"/>
                      </a:lnTo>
                      <a:lnTo>
                        <a:pt x="484" y="13"/>
                      </a:lnTo>
                      <a:lnTo>
                        <a:pt x="480" y="13"/>
                      </a:lnTo>
                      <a:lnTo>
                        <a:pt x="477" y="13"/>
                      </a:lnTo>
                      <a:lnTo>
                        <a:pt x="473" y="16"/>
                      </a:lnTo>
                      <a:lnTo>
                        <a:pt x="466" y="16"/>
                      </a:lnTo>
                      <a:lnTo>
                        <a:pt x="459" y="19"/>
                      </a:lnTo>
                      <a:lnTo>
                        <a:pt x="456" y="19"/>
                      </a:lnTo>
                      <a:lnTo>
                        <a:pt x="452" y="19"/>
                      </a:lnTo>
                      <a:lnTo>
                        <a:pt x="449" y="24"/>
                      </a:lnTo>
                      <a:lnTo>
                        <a:pt x="445" y="24"/>
                      </a:lnTo>
                      <a:lnTo>
                        <a:pt x="442" y="27"/>
                      </a:lnTo>
                      <a:lnTo>
                        <a:pt x="438" y="27"/>
                      </a:lnTo>
                      <a:lnTo>
                        <a:pt x="435" y="30"/>
                      </a:lnTo>
                      <a:lnTo>
                        <a:pt x="428" y="30"/>
                      </a:lnTo>
                      <a:lnTo>
                        <a:pt x="428" y="32"/>
                      </a:lnTo>
                      <a:lnTo>
                        <a:pt x="424" y="32"/>
                      </a:lnTo>
                      <a:lnTo>
                        <a:pt x="417" y="35"/>
                      </a:lnTo>
                      <a:lnTo>
                        <a:pt x="414" y="35"/>
                      </a:lnTo>
                      <a:lnTo>
                        <a:pt x="411" y="38"/>
                      </a:lnTo>
                      <a:lnTo>
                        <a:pt x="407" y="38"/>
                      </a:lnTo>
                      <a:lnTo>
                        <a:pt x="404" y="41"/>
                      </a:lnTo>
                      <a:lnTo>
                        <a:pt x="400" y="41"/>
                      </a:lnTo>
                      <a:lnTo>
                        <a:pt x="397" y="43"/>
                      </a:lnTo>
                      <a:lnTo>
                        <a:pt x="393" y="43"/>
                      </a:lnTo>
                      <a:lnTo>
                        <a:pt x="390" y="46"/>
                      </a:lnTo>
                      <a:lnTo>
                        <a:pt x="386" y="51"/>
                      </a:lnTo>
                      <a:lnTo>
                        <a:pt x="379" y="51"/>
                      </a:lnTo>
                      <a:lnTo>
                        <a:pt x="376" y="54"/>
                      </a:lnTo>
                      <a:lnTo>
                        <a:pt x="369" y="57"/>
                      </a:lnTo>
                      <a:lnTo>
                        <a:pt x="365" y="60"/>
                      </a:lnTo>
                      <a:lnTo>
                        <a:pt x="358" y="62"/>
                      </a:lnTo>
                      <a:lnTo>
                        <a:pt x="355" y="65"/>
                      </a:lnTo>
                      <a:lnTo>
                        <a:pt x="351" y="65"/>
                      </a:lnTo>
                      <a:lnTo>
                        <a:pt x="348" y="68"/>
                      </a:lnTo>
                      <a:lnTo>
                        <a:pt x="344" y="71"/>
                      </a:lnTo>
                      <a:lnTo>
                        <a:pt x="338" y="71"/>
                      </a:lnTo>
                      <a:lnTo>
                        <a:pt x="338" y="76"/>
                      </a:lnTo>
                      <a:lnTo>
                        <a:pt x="334" y="79"/>
                      </a:lnTo>
                      <a:lnTo>
                        <a:pt x="327" y="81"/>
                      </a:lnTo>
                      <a:lnTo>
                        <a:pt x="320" y="84"/>
                      </a:lnTo>
                      <a:lnTo>
                        <a:pt x="317" y="87"/>
                      </a:lnTo>
                      <a:lnTo>
                        <a:pt x="313" y="87"/>
                      </a:lnTo>
                      <a:lnTo>
                        <a:pt x="310" y="90"/>
                      </a:lnTo>
                      <a:lnTo>
                        <a:pt x="306" y="92"/>
                      </a:lnTo>
                      <a:lnTo>
                        <a:pt x="299" y="95"/>
                      </a:lnTo>
                      <a:lnTo>
                        <a:pt x="299" y="101"/>
                      </a:lnTo>
                      <a:lnTo>
                        <a:pt x="296" y="101"/>
                      </a:lnTo>
                      <a:lnTo>
                        <a:pt x="289" y="103"/>
                      </a:lnTo>
                      <a:lnTo>
                        <a:pt x="289" y="106"/>
                      </a:lnTo>
                      <a:lnTo>
                        <a:pt x="285" y="109"/>
                      </a:lnTo>
                      <a:lnTo>
                        <a:pt x="278" y="112"/>
                      </a:lnTo>
                      <a:lnTo>
                        <a:pt x="275" y="114"/>
                      </a:lnTo>
                      <a:lnTo>
                        <a:pt x="271" y="114"/>
                      </a:lnTo>
                      <a:lnTo>
                        <a:pt x="268" y="117"/>
                      </a:lnTo>
                      <a:lnTo>
                        <a:pt x="264" y="120"/>
                      </a:lnTo>
                      <a:lnTo>
                        <a:pt x="261" y="122"/>
                      </a:lnTo>
                      <a:lnTo>
                        <a:pt x="258" y="128"/>
                      </a:lnTo>
                      <a:lnTo>
                        <a:pt x="254" y="131"/>
                      </a:lnTo>
                      <a:lnTo>
                        <a:pt x="251" y="133"/>
                      </a:lnTo>
                      <a:lnTo>
                        <a:pt x="247" y="136"/>
                      </a:lnTo>
                      <a:lnTo>
                        <a:pt x="240" y="136"/>
                      </a:lnTo>
                      <a:lnTo>
                        <a:pt x="237" y="139"/>
                      </a:lnTo>
                      <a:lnTo>
                        <a:pt x="237" y="142"/>
                      </a:lnTo>
                      <a:lnTo>
                        <a:pt x="230" y="144"/>
                      </a:lnTo>
                      <a:lnTo>
                        <a:pt x="226" y="147"/>
                      </a:lnTo>
                      <a:lnTo>
                        <a:pt x="223" y="152"/>
                      </a:lnTo>
                      <a:lnTo>
                        <a:pt x="219" y="155"/>
                      </a:lnTo>
                      <a:lnTo>
                        <a:pt x="216" y="158"/>
                      </a:lnTo>
                      <a:lnTo>
                        <a:pt x="212" y="161"/>
                      </a:lnTo>
                      <a:lnTo>
                        <a:pt x="209" y="163"/>
                      </a:lnTo>
                      <a:lnTo>
                        <a:pt x="205" y="166"/>
                      </a:lnTo>
                      <a:lnTo>
                        <a:pt x="198" y="169"/>
                      </a:lnTo>
                      <a:lnTo>
                        <a:pt x="198" y="172"/>
                      </a:lnTo>
                      <a:lnTo>
                        <a:pt x="195" y="174"/>
                      </a:lnTo>
                      <a:lnTo>
                        <a:pt x="188" y="180"/>
                      </a:lnTo>
                      <a:lnTo>
                        <a:pt x="185" y="183"/>
                      </a:lnTo>
                      <a:lnTo>
                        <a:pt x="181" y="185"/>
                      </a:lnTo>
                      <a:lnTo>
                        <a:pt x="178" y="188"/>
                      </a:lnTo>
                      <a:lnTo>
                        <a:pt x="174" y="191"/>
                      </a:lnTo>
                      <a:lnTo>
                        <a:pt x="171" y="193"/>
                      </a:lnTo>
                      <a:lnTo>
                        <a:pt x="167" y="196"/>
                      </a:lnTo>
                      <a:lnTo>
                        <a:pt x="160" y="199"/>
                      </a:lnTo>
                      <a:lnTo>
                        <a:pt x="160" y="204"/>
                      </a:lnTo>
                      <a:lnTo>
                        <a:pt x="157" y="207"/>
                      </a:lnTo>
                      <a:lnTo>
                        <a:pt x="150" y="210"/>
                      </a:lnTo>
                      <a:lnTo>
                        <a:pt x="146" y="213"/>
                      </a:lnTo>
                      <a:lnTo>
                        <a:pt x="146" y="215"/>
                      </a:lnTo>
                      <a:lnTo>
                        <a:pt x="139" y="218"/>
                      </a:lnTo>
                      <a:lnTo>
                        <a:pt x="136" y="221"/>
                      </a:lnTo>
                      <a:lnTo>
                        <a:pt x="132" y="224"/>
                      </a:lnTo>
                      <a:lnTo>
                        <a:pt x="129" y="229"/>
                      </a:lnTo>
                      <a:lnTo>
                        <a:pt x="125" y="232"/>
                      </a:lnTo>
                      <a:lnTo>
                        <a:pt x="122" y="237"/>
                      </a:lnTo>
                      <a:lnTo>
                        <a:pt x="118" y="240"/>
                      </a:lnTo>
                      <a:lnTo>
                        <a:pt x="115" y="243"/>
                      </a:lnTo>
                      <a:lnTo>
                        <a:pt x="108" y="245"/>
                      </a:lnTo>
                      <a:lnTo>
                        <a:pt x="108" y="248"/>
                      </a:lnTo>
                      <a:lnTo>
                        <a:pt x="101" y="251"/>
                      </a:lnTo>
                      <a:lnTo>
                        <a:pt x="98" y="256"/>
                      </a:lnTo>
                      <a:lnTo>
                        <a:pt x="98" y="259"/>
                      </a:lnTo>
                      <a:lnTo>
                        <a:pt x="91" y="262"/>
                      </a:lnTo>
                      <a:lnTo>
                        <a:pt x="87" y="264"/>
                      </a:lnTo>
                      <a:lnTo>
                        <a:pt x="84" y="270"/>
                      </a:lnTo>
                      <a:lnTo>
                        <a:pt x="80" y="273"/>
                      </a:lnTo>
                      <a:lnTo>
                        <a:pt x="77" y="275"/>
                      </a:lnTo>
                      <a:lnTo>
                        <a:pt x="70" y="281"/>
                      </a:lnTo>
                      <a:lnTo>
                        <a:pt x="70" y="284"/>
                      </a:lnTo>
                      <a:lnTo>
                        <a:pt x="66" y="286"/>
                      </a:lnTo>
                      <a:lnTo>
                        <a:pt x="59" y="289"/>
                      </a:lnTo>
                      <a:lnTo>
                        <a:pt x="59" y="292"/>
                      </a:lnTo>
                      <a:lnTo>
                        <a:pt x="56" y="295"/>
                      </a:lnTo>
                      <a:lnTo>
                        <a:pt x="49" y="300"/>
                      </a:lnTo>
                      <a:lnTo>
                        <a:pt x="45" y="303"/>
                      </a:lnTo>
                      <a:lnTo>
                        <a:pt x="42" y="308"/>
                      </a:lnTo>
                      <a:lnTo>
                        <a:pt x="38" y="311"/>
                      </a:lnTo>
                      <a:lnTo>
                        <a:pt x="35" y="314"/>
                      </a:lnTo>
                      <a:lnTo>
                        <a:pt x="32" y="316"/>
                      </a:lnTo>
                      <a:lnTo>
                        <a:pt x="28" y="319"/>
                      </a:lnTo>
                      <a:lnTo>
                        <a:pt x="21" y="325"/>
                      </a:lnTo>
                      <a:lnTo>
                        <a:pt x="21" y="327"/>
                      </a:lnTo>
                      <a:lnTo>
                        <a:pt x="18" y="333"/>
                      </a:lnTo>
                      <a:lnTo>
                        <a:pt x="11" y="335"/>
                      </a:lnTo>
                      <a:lnTo>
                        <a:pt x="7" y="338"/>
                      </a:lnTo>
                      <a:lnTo>
                        <a:pt x="7" y="341"/>
                      </a:lnTo>
                      <a:lnTo>
                        <a:pt x="0" y="34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108" name="Freeform 608">
                  <a:extLst>
                    <a:ext uri="{FF2B5EF4-FFF2-40B4-BE49-F238E27FC236}">
                      <a16:creationId xmlns:a16="http://schemas.microsoft.com/office/drawing/2014/main" id="{6EBCC666-B7C3-4781-830E-3475CCEBC8EB}"/>
                    </a:ext>
                  </a:extLst>
                </p:cNvPr>
                <p:cNvSpPr>
                  <a:spLocks/>
                </p:cNvSpPr>
                <p:nvPr/>
              </p:nvSpPr>
              <p:spPr bwMode="auto">
                <a:xfrm>
                  <a:off x="6863" y="10020"/>
                  <a:ext cx="1183" cy="350"/>
                </a:xfrm>
                <a:custGeom>
                  <a:avLst/>
                  <a:gdLst>
                    <a:gd name="T0" fmla="*/ 1169 w 1183"/>
                    <a:gd name="T1" fmla="*/ 17 h 350"/>
                    <a:gd name="T2" fmla="*/ 1151 w 1183"/>
                    <a:gd name="T3" fmla="*/ 33 h 350"/>
                    <a:gd name="T4" fmla="*/ 1130 w 1183"/>
                    <a:gd name="T5" fmla="*/ 50 h 350"/>
                    <a:gd name="T6" fmla="*/ 1113 w 1183"/>
                    <a:gd name="T7" fmla="*/ 69 h 350"/>
                    <a:gd name="T8" fmla="*/ 1092 w 1183"/>
                    <a:gd name="T9" fmla="*/ 85 h 350"/>
                    <a:gd name="T10" fmla="*/ 1075 w 1183"/>
                    <a:gd name="T11" fmla="*/ 101 h 350"/>
                    <a:gd name="T12" fmla="*/ 1054 w 1183"/>
                    <a:gd name="T13" fmla="*/ 118 h 350"/>
                    <a:gd name="T14" fmla="*/ 1036 w 1183"/>
                    <a:gd name="T15" fmla="*/ 134 h 350"/>
                    <a:gd name="T16" fmla="*/ 1016 w 1183"/>
                    <a:gd name="T17" fmla="*/ 151 h 350"/>
                    <a:gd name="T18" fmla="*/ 998 w 1183"/>
                    <a:gd name="T19" fmla="*/ 167 h 350"/>
                    <a:gd name="T20" fmla="*/ 981 w 1183"/>
                    <a:gd name="T21" fmla="*/ 181 h 350"/>
                    <a:gd name="T22" fmla="*/ 963 w 1183"/>
                    <a:gd name="T23" fmla="*/ 197 h 350"/>
                    <a:gd name="T24" fmla="*/ 943 w 1183"/>
                    <a:gd name="T25" fmla="*/ 208 h 350"/>
                    <a:gd name="T26" fmla="*/ 925 w 1183"/>
                    <a:gd name="T27" fmla="*/ 224 h 350"/>
                    <a:gd name="T28" fmla="*/ 904 w 1183"/>
                    <a:gd name="T29" fmla="*/ 235 h 350"/>
                    <a:gd name="T30" fmla="*/ 887 w 1183"/>
                    <a:gd name="T31" fmla="*/ 249 h 350"/>
                    <a:gd name="T32" fmla="*/ 866 w 1183"/>
                    <a:gd name="T33" fmla="*/ 260 h 350"/>
                    <a:gd name="T34" fmla="*/ 849 w 1183"/>
                    <a:gd name="T35" fmla="*/ 274 h 350"/>
                    <a:gd name="T36" fmla="*/ 828 w 1183"/>
                    <a:gd name="T37" fmla="*/ 282 h 350"/>
                    <a:gd name="T38" fmla="*/ 814 w 1183"/>
                    <a:gd name="T39" fmla="*/ 295 h 350"/>
                    <a:gd name="T40" fmla="*/ 793 w 1183"/>
                    <a:gd name="T41" fmla="*/ 304 h 350"/>
                    <a:gd name="T42" fmla="*/ 776 w 1183"/>
                    <a:gd name="T43" fmla="*/ 309 h 350"/>
                    <a:gd name="T44" fmla="*/ 755 w 1183"/>
                    <a:gd name="T45" fmla="*/ 320 h 350"/>
                    <a:gd name="T46" fmla="*/ 737 w 1183"/>
                    <a:gd name="T47" fmla="*/ 325 h 350"/>
                    <a:gd name="T48" fmla="*/ 717 w 1183"/>
                    <a:gd name="T49" fmla="*/ 331 h 350"/>
                    <a:gd name="T50" fmla="*/ 699 w 1183"/>
                    <a:gd name="T51" fmla="*/ 336 h 350"/>
                    <a:gd name="T52" fmla="*/ 678 w 1183"/>
                    <a:gd name="T53" fmla="*/ 339 h 350"/>
                    <a:gd name="T54" fmla="*/ 661 w 1183"/>
                    <a:gd name="T55" fmla="*/ 342 h 350"/>
                    <a:gd name="T56" fmla="*/ 644 w 1183"/>
                    <a:gd name="T57" fmla="*/ 347 h 350"/>
                    <a:gd name="T58" fmla="*/ 623 w 1183"/>
                    <a:gd name="T59" fmla="*/ 350 h 350"/>
                    <a:gd name="T60" fmla="*/ 605 w 1183"/>
                    <a:gd name="T61" fmla="*/ 350 h 350"/>
                    <a:gd name="T62" fmla="*/ 585 w 1183"/>
                    <a:gd name="T63" fmla="*/ 350 h 350"/>
                    <a:gd name="T64" fmla="*/ 567 w 1183"/>
                    <a:gd name="T65" fmla="*/ 350 h 350"/>
                    <a:gd name="T66" fmla="*/ 546 w 1183"/>
                    <a:gd name="T67" fmla="*/ 347 h 350"/>
                    <a:gd name="T68" fmla="*/ 529 w 1183"/>
                    <a:gd name="T69" fmla="*/ 347 h 350"/>
                    <a:gd name="T70" fmla="*/ 508 w 1183"/>
                    <a:gd name="T71" fmla="*/ 339 h 350"/>
                    <a:gd name="T72" fmla="*/ 491 w 1183"/>
                    <a:gd name="T73" fmla="*/ 336 h 350"/>
                    <a:gd name="T74" fmla="*/ 473 w 1183"/>
                    <a:gd name="T75" fmla="*/ 331 h 350"/>
                    <a:gd name="T76" fmla="*/ 456 w 1183"/>
                    <a:gd name="T77" fmla="*/ 328 h 350"/>
                    <a:gd name="T78" fmla="*/ 435 w 1183"/>
                    <a:gd name="T79" fmla="*/ 320 h 350"/>
                    <a:gd name="T80" fmla="*/ 418 w 1183"/>
                    <a:gd name="T81" fmla="*/ 312 h 350"/>
                    <a:gd name="T82" fmla="*/ 397 w 1183"/>
                    <a:gd name="T83" fmla="*/ 304 h 350"/>
                    <a:gd name="T84" fmla="*/ 379 w 1183"/>
                    <a:gd name="T85" fmla="*/ 295 h 350"/>
                    <a:gd name="T86" fmla="*/ 359 w 1183"/>
                    <a:gd name="T87" fmla="*/ 284 h 350"/>
                    <a:gd name="T88" fmla="*/ 341 w 1183"/>
                    <a:gd name="T89" fmla="*/ 276 h 350"/>
                    <a:gd name="T90" fmla="*/ 320 w 1183"/>
                    <a:gd name="T91" fmla="*/ 263 h 350"/>
                    <a:gd name="T92" fmla="*/ 303 w 1183"/>
                    <a:gd name="T93" fmla="*/ 252 h 350"/>
                    <a:gd name="T94" fmla="*/ 285 w 1183"/>
                    <a:gd name="T95" fmla="*/ 238 h 350"/>
                    <a:gd name="T96" fmla="*/ 265 w 1183"/>
                    <a:gd name="T97" fmla="*/ 227 h 350"/>
                    <a:gd name="T98" fmla="*/ 247 w 1183"/>
                    <a:gd name="T99" fmla="*/ 211 h 350"/>
                    <a:gd name="T100" fmla="*/ 226 w 1183"/>
                    <a:gd name="T101" fmla="*/ 200 h 350"/>
                    <a:gd name="T102" fmla="*/ 209 w 1183"/>
                    <a:gd name="T103" fmla="*/ 183 h 350"/>
                    <a:gd name="T104" fmla="*/ 188 w 1183"/>
                    <a:gd name="T105" fmla="*/ 170 h 350"/>
                    <a:gd name="T106" fmla="*/ 171 w 1183"/>
                    <a:gd name="T107" fmla="*/ 153 h 350"/>
                    <a:gd name="T108" fmla="*/ 150 w 1183"/>
                    <a:gd name="T109" fmla="*/ 137 h 350"/>
                    <a:gd name="T110" fmla="*/ 133 w 1183"/>
                    <a:gd name="T111" fmla="*/ 123 h 350"/>
                    <a:gd name="T112" fmla="*/ 115 w 1183"/>
                    <a:gd name="T113" fmla="*/ 104 h 350"/>
                    <a:gd name="T114" fmla="*/ 98 w 1183"/>
                    <a:gd name="T115" fmla="*/ 91 h 350"/>
                    <a:gd name="T116" fmla="*/ 77 w 1183"/>
                    <a:gd name="T117" fmla="*/ 71 h 350"/>
                    <a:gd name="T118" fmla="*/ 59 w 1183"/>
                    <a:gd name="T119" fmla="*/ 55 h 350"/>
                    <a:gd name="T120" fmla="*/ 39 w 1183"/>
                    <a:gd name="T121" fmla="*/ 39 h 350"/>
                    <a:gd name="T122" fmla="*/ 21 w 1183"/>
                    <a:gd name="T123" fmla="*/ 20 h 350"/>
                    <a:gd name="T124" fmla="*/ 0 w 1183"/>
                    <a:gd name="T125" fmla="*/ 3 h 3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83"/>
                    <a:gd name="T190" fmla="*/ 0 h 350"/>
                    <a:gd name="T191" fmla="*/ 1183 w 1183"/>
                    <a:gd name="T192" fmla="*/ 350 h 35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83" h="350">
                      <a:moveTo>
                        <a:pt x="1183" y="0"/>
                      </a:moveTo>
                      <a:lnTo>
                        <a:pt x="1183" y="6"/>
                      </a:lnTo>
                      <a:lnTo>
                        <a:pt x="1176" y="9"/>
                      </a:lnTo>
                      <a:lnTo>
                        <a:pt x="1172" y="14"/>
                      </a:lnTo>
                      <a:lnTo>
                        <a:pt x="1169" y="17"/>
                      </a:lnTo>
                      <a:lnTo>
                        <a:pt x="1165" y="20"/>
                      </a:lnTo>
                      <a:lnTo>
                        <a:pt x="1162" y="22"/>
                      </a:lnTo>
                      <a:lnTo>
                        <a:pt x="1158" y="25"/>
                      </a:lnTo>
                      <a:lnTo>
                        <a:pt x="1155" y="30"/>
                      </a:lnTo>
                      <a:lnTo>
                        <a:pt x="1151" y="33"/>
                      </a:lnTo>
                      <a:lnTo>
                        <a:pt x="1144" y="39"/>
                      </a:lnTo>
                      <a:lnTo>
                        <a:pt x="1144" y="41"/>
                      </a:lnTo>
                      <a:lnTo>
                        <a:pt x="1137" y="44"/>
                      </a:lnTo>
                      <a:lnTo>
                        <a:pt x="1134" y="47"/>
                      </a:lnTo>
                      <a:lnTo>
                        <a:pt x="1130" y="50"/>
                      </a:lnTo>
                      <a:lnTo>
                        <a:pt x="1127" y="52"/>
                      </a:lnTo>
                      <a:lnTo>
                        <a:pt x="1123" y="58"/>
                      </a:lnTo>
                      <a:lnTo>
                        <a:pt x="1120" y="63"/>
                      </a:lnTo>
                      <a:lnTo>
                        <a:pt x="1116" y="66"/>
                      </a:lnTo>
                      <a:lnTo>
                        <a:pt x="1113" y="69"/>
                      </a:lnTo>
                      <a:lnTo>
                        <a:pt x="1106" y="71"/>
                      </a:lnTo>
                      <a:lnTo>
                        <a:pt x="1106" y="74"/>
                      </a:lnTo>
                      <a:lnTo>
                        <a:pt x="1103" y="77"/>
                      </a:lnTo>
                      <a:lnTo>
                        <a:pt x="1096" y="80"/>
                      </a:lnTo>
                      <a:lnTo>
                        <a:pt x="1092" y="85"/>
                      </a:lnTo>
                      <a:lnTo>
                        <a:pt x="1092" y="91"/>
                      </a:lnTo>
                      <a:lnTo>
                        <a:pt x="1085" y="93"/>
                      </a:lnTo>
                      <a:lnTo>
                        <a:pt x="1082" y="96"/>
                      </a:lnTo>
                      <a:lnTo>
                        <a:pt x="1078" y="99"/>
                      </a:lnTo>
                      <a:lnTo>
                        <a:pt x="1075" y="101"/>
                      </a:lnTo>
                      <a:lnTo>
                        <a:pt x="1071" y="104"/>
                      </a:lnTo>
                      <a:lnTo>
                        <a:pt x="1068" y="107"/>
                      </a:lnTo>
                      <a:lnTo>
                        <a:pt x="1064" y="110"/>
                      </a:lnTo>
                      <a:lnTo>
                        <a:pt x="1061" y="115"/>
                      </a:lnTo>
                      <a:lnTo>
                        <a:pt x="1054" y="118"/>
                      </a:lnTo>
                      <a:lnTo>
                        <a:pt x="1054" y="121"/>
                      </a:lnTo>
                      <a:lnTo>
                        <a:pt x="1047" y="126"/>
                      </a:lnTo>
                      <a:lnTo>
                        <a:pt x="1043" y="129"/>
                      </a:lnTo>
                      <a:lnTo>
                        <a:pt x="1043" y="132"/>
                      </a:lnTo>
                      <a:lnTo>
                        <a:pt x="1036" y="134"/>
                      </a:lnTo>
                      <a:lnTo>
                        <a:pt x="1033" y="137"/>
                      </a:lnTo>
                      <a:lnTo>
                        <a:pt x="1030" y="142"/>
                      </a:lnTo>
                      <a:lnTo>
                        <a:pt x="1026" y="145"/>
                      </a:lnTo>
                      <a:lnTo>
                        <a:pt x="1023" y="148"/>
                      </a:lnTo>
                      <a:lnTo>
                        <a:pt x="1016" y="151"/>
                      </a:lnTo>
                      <a:lnTo>
                        <a:pt x="1016" y="153"/>
                      </a:lnTo>
                      <a:lnTo>
                        <a:pt x="1012" y="156"/>
                      </a:lnTo>
                      <a:lnTo>
                        <a:pt x="1005" y="159"/>
                      </a:lnTo>
                      <a:lnTo>
                        <a:pt x="1005" y="162"/>
                      </a:lnTo>
                      <a:lnTo>
                        <a:pt x="998" y="167"/>
                      </a:lnTo>
                      <a:lnTo>
                        <a:pt x="995" y="170"/>
                      </a:lnTo>
                      <a:lnTo>
                        <a:pt x="991" y="172"/>
                      </a:lnTo>
                      <a:lnTo>
                        <a:pt x="988" y="175"/>
                      </a:lnTo>
                      <a:lnTo>
                        <a:pt x="984" y="178"/>
                      </a:lnTo>
                      <a:lnTo>
                        <a:pt x="981" y="181"/>
                      </a:lnTo>
                      <a:lnTo>
                        <a:pt x="977" y="183"/>
                      </a:lnTo>
                      <a:lnTo>
                        <a:pt x="974" y="186"/>
                      </a:lnTo>
                      <a:lnTo>
                        <a:pt x="967" y="192"/>
                      </a:lnTo>
                      <a:lnTo>
                        <a:pt x="967" y="194"/>
                      </a:lnTo>
                      <a:lnTo>
                        <a:pt x="963" y="197"/>
                      </a:lnTo>
                      <a:lnTo>
                        <a:pt x="957" y="200"/>
                      </a:lnTo>
                      <a:lnTo>
                        <a:pt x="953" y="203"/>
                      </a:lnTo>
                      <a:lnTo>
                        <a:pt x="953" y="205"/>
                      </a:lnTo>
                      <a:lnTo>
                        <a:pt x="946" y="205"/>
                      </a:lnTo>
                      <a:lnTo>
                        <a:pt x="943" y="208"/>
                      </a:lnTo>
                      <a:lnTo>
                        <a:pt x="939" y="211"/>
                      </a:lnTo>
                      <a:lnTo>
                        <a:pt x="936" y="213"/>
                      </a:lnTo>
                      <a:lnTo>
                        <a:pt x="932" y="219"/>
                      </a:lnTo>
                      <a:lnTo>
                        <a:pt x="929" y="222"/>
                      </a:lnTo>
                      <a:lnTo>
                        <a:pt x="925" y="224"/>
                      </a:lnTo>
                      <a:lnTo>
                        <a:pt x="922" y="227"/>
                      </a:lnTo>
                      <a:lnTo>
                        <a:pt x="915" y="230"/>
                      </a:lnTo>
                      <a:lnTo>
                        <a:pt x="908" y="233"/>
                      </a:lnTo>
                      <a:lnTo>
                        <a:pt x="904" y="235"/>
                      </a:lnTo>
                      <a:lnTo>
                        <a:pt x="901" y="238"/>
                      </a:lnTo>
                      <a:lnTo>
                        <a:pt x="897" y="243"/>
                      </a:lnTo>
                      <a:lnTo>
                        <a:pt x="894" y="246"/>
                      </a:lnTo>
                      <a:lnTo>
                        <a:pt x="890" y="246"/>
                      </a:lnTo>
                      <a:lnTo>
                        <a:pt x="887" y="249"/>
                      </a:lnTo>
                      <a:lnTo>
                        <a:pt x="884" y="252"/>
                      </a:lnTo>
                      <a:lnTo>
                        <a:pt x="877" y="254"/>
                      </a:lnTo>
                      <a:lnTo>
                        <a:pt x="877" y="257"/>
                      </a:lnTo>
                      <a:lnTo>
                        <a:pt x="873" y="257"/>
                      </a:lnTo>
                      <a:lnTo>
                        <a:pt x="866" y="260"/>
                      </a:lnTo>
                      <a:lnTo>
                        <a:pt x="863" y="263"/>
                      </a:lnTo>
                      <a:lnTo>
                        <a:pt x="859" y="265"/>
                      </a:lnTo>
                      <a:lnTo>
                        <a:pt x="856" y="265"/>
                      </a:lnTo>
                      <a:lnTo>
                        <a:pt x="852" y="271"/>
                      </a:lnTo>
                      <a:lnTo>
                        <a:pt x="849" y="274"/>
                      </a:lnTo>
                      <a:lnTo>
                        <a:pt x="845" y="276"/>
                      </a:lnTo>
                      <a:lnTo>
                        <a:pt x="842" y="276"/>
                      </a:lnTo>
                      <a:lnTo>
                        <a:pt x="838" y="279"/>
                      </a:lnTo>
                      <a:lnTo>
                        <a:pt x="835" y="282"/>
                      </a:lnTo>
                      <a:lnTo>
                        <a:pt x="828" y="282"/>
                      </a:lnTo>
                      <a:lnTo>
                        <a:pt x="824" y="284"/>
                      </a:lnTo>
                      <a:lnTo>
                        <a:pt x="824" y="287"/>
                      </a:lnTo>
                      <a:lnTo>
                        <a:pt x="817" y="287"/>
                      </a:lnTo>
                      <a:lnTo>
                        <a:pt x="814" y="290"/>
                      </a:lnTo>
                      <a:lnTo>
                        <a:pt x="814" y="295"/>
                      </a:lnTo>
                      <a:lnTo>
                        <a:pt x="807" y="295"/>
                      </a:lnTo>
                      <a:lnTo>
                        <a:pt x="804" y="298"/>
                      </a:lnTo>
                      <a:lnTo>
                        <a:pt x="800" y="298"/>
                      </a:lnTo>
                      <a:lnTo>
                        <a:pt x="797" y="301"/>
                      </a:lnTo>
                      <a:lnTo>
                        <a:pt x="793" y="304"/>
                      </a:lnTo>
                      <a:lnTo>
                        <a:pt x="786" y="304"/>
                      </a:lnTo>
                      <a:lnTo>
                        <a:pt x="786" y="306"/>
                      </a:lnTo>
                      <a:lnTo>
                        <a:pt x="783" y="306"/>
                      </a:lnTo>
                      <a:lnTo>
                        <a:pt x="776" y="309"/>
                      </a:lnTo>
                      <a:lnTo>
                        <a:pt x="769" y="312"/>
                      </a:lnTo>
                      <a:lnTo>
                        <a:pt x="765" y="312"/>
                      </a:lnTo>
                      <a:lnTo>
                        <a:pt x="762" y="315"/>
                      </a:lnTo>
                      <a:lnTo>
                        <a:pt x="758" y="315"/>
                      </a:lnTo>
                      <a:lnTo>
                        <a:pt x="755" y="320"/>
                      </a:lnTo>
                      <a:lnTo>
                        <a:pt x="748" y="320"/>
                      </a:lnTo>
                      <a:lnTo>
                        <a:pt x="748" y="323"/>
                      </a:lnTo>
                      <a:lnTo>
                        <a:pt x="744" y="323"/>
                      </a:lnTo>
                      <a:lnTo>
                        <a:pt x="737" y="325"/>
                      </a:lnTo>
                      <a:lnTo>
                        <a:pt x="734" y="325"/>
                      </a:lnTo>
                      <a:lnTo>
                        <a:pt x="727" y="328"/>
                      </a:lnTo>
                      <a:lnTo>
                        <a:pt x="724" y="328"/>
                      </a:lnTo>
                      <a:lnTo>
                        <a:pt x="720" y="331"/>
                      </a:lnTo>
                      <a:lnTo>
                        <a:pt x="717" y="331"/>
                      </a:lnTo>
                      <a:lnTo>
                        <a:pt x="713" y="331"/>
                      </a:lnTo>
                      <a:lnTo>
                        <a:pt x="710" y="334"/>
                      </a:lnTo>
                      <a:lnTo>
                        <a:pt x="706" y="334"/>
                      </a:lnTo>
                      <a:lnTo>
                        <a:pt x="703" y="334"/>
                      </a:lnTo>
                      <a:lnTo>
                        <a:pt x="699" y="336"/>
                      </a:lnTo>
                      <a:lnTo>
                        <a:pt x="696" y="336"/>
                      </a:lnTo>
                      <a:lnTo>
                        <a:pt x="689" y="336"/>
                      </a:lnTo>
                      <a:lnTo>
                        <a:pt x="685" y="339"/>
                      </a:lnTo>
                      <a:lnTo>
                        <a:pt x="678" y="339"/>
                      </a:lnTo>
                      <a:lnTo>
                        <a:pt x="675" y="339"/>
                      </a:lnTo>
                      <a:lnTo>
                        <a:pt x="671" y="342"/>
                      </a:lnTo>
                      <a:lnTo>
                        <a:pt x="668" y="342"/>
                      </a:lnTo>
                      <a:lnTo>
                        <a:pt x="664" y="342"/>
                      </a:lnTo>
                      <a:lnTo>
                        <a:pt x="661" y="342"/>
                      </a:lnTo>
                      <a:lnTo>
                        <a:pt x="658" y="347"/>
                      </a:lnTo>
                      <a:lnTo>
                        <a:pt x="654" y="347"/>
                      </a:lnTo>
                      <a:lnTo>
                        <a:pt x="647" y="347"/>
                      </a:lnTo>
                      <a:lnTo>
                        <a:pt x="644" y="347"/>
                      </a:lnTo>
                      <a:lnTo>
                        <a:pt x="637" y="347"/>
                      </a:lnTo>
                      <a:lnTo>
                        <a:pt x="633" y="347"/>
                      </a:lnTo>
                      <a:lnTo>
                        <a:pt x="630" y="350"/>
                      </a:lnTo>
                      <a:lnTo>
                        <a:pt x="626" y="350"/>
                      </a:lnTo>
                      <a:lnTo>
                        <a:pt x="623" y="350"/>
                      </a:lnTo>
                      <a:lnTo>
                        <a:pt x="619" y="350"/>
                      </a:lnTo>
                      <a:lnTo>
                        <a:pt x="616" y="350"/>
                      </a:lnTo>
                      <a:lnTo>
                        <a:pt x="612" y="350"/>
                      </a:lnTo>
                      <a:lnTo>
                        <a:pt x="609" y="350"/>
                      </a:lnTo>
                      <a:lnTo>
                        <a:pt x="605" y="350"/>
                      </a:lnTo>
                      <a:lnTo>
                        <a:pt x="598" y="350"/>
                      </a:lnTo>
                      <a:lnTo>
                        <a:pt x="595" y="350"/>
                      </a:lnTo>
                      <a:lnTo>
                        <a:pt x="588" y="350"/>
                      </a:lnTo>
                      <a:lnTo>
                        <a:pt x="585" y="350"/>
                      </a:lnTo>
                      <a:lnTo>
                        <a:pt x="581" y="350"/>
                      </a:lnTo>
                      <a:lnTo>
                        <a:pt x="578" y="350"/>
                      </a:lnTo>
                      <a:lnTo>
                        <a:pt x="574" y="350"/>
                      </a:lnTo>
                      <a:lnTo>
                        <a:pt x="571" y="350"/>
                      </a:lnTo>
                      <a:lnTo>
                        <a:pt x="567" y="350"/>
                      </a:lnTo>
                      <a:lnTo>
                        <a:pt x="564" y="350"/>
                      </a:lnTo>
                      <a:lnTo>
                        <a:pt x="557" y="350"/>
                      </a:lnTo>
                      <a:lnTo>
                        <a:pt x="550" y="347"/>
                      </a:lnTo>
                      <a:lnTo>
                        <a:pt x="546" y="347"/>
                      </a:lnTo>
                      <a:lnTo>
                        <a:pt x="539" y="347"/>
                      </a:lnTo>
                      <a:lnTo>
                        <a:pt x="536" y="347"/>
                      </a:lnTo>
                      <a:lnTo>
                        <a:pt x="532" y="347"/>
                      </a:lnTo>
                      <a:lnTo>
                        <a:pt x="529" y="347"/>
                      </a:lnTo>
                      <a:lnTo>
                        <a:pt x="525" y="342"/>
                      </a:lnTo>
                      <a:lnTo>
                        <a:pt x="518" y="342"/>
                      </a:lnTo>
                      <a:lnTo>
                        <a:pt x="515" y="342"/>
                      </a:lnTo>
                      <a:lnTo>
                        <a:pt x="508" y="339"/>
                      </a:lnTo>
                      <a:lnTo>
                        <a:pt x="505" y="339"/>
                      </a:lnTo>
                      <a:lnTo>
                        <a:pt x="498" y="339"/>
                      </a:lnTo>
                      <a:lnTo>
                        <a:pt x="494" y="336"/>
                      </a:lnTo>
                      <a:lnTo>
                        <a:pt x="491" y="336"/>
                      </a:lnTo>
                      <a:lnTo>
                        <a:pt x="487" y="336"/>
                      </a:lnTo>
                      <a:lnTo>
                        <a:pt x="484" y="334"/>
                      </a:lnTo>
                      <a:lnTo>
                        <a:pt x="480" y="334"/>
                      </a:lnTo>
                      <a:lnTo>
                        <a:pt x="477" y="334"/>
                      </a:lnTo>
                      <a:lnTo>
                        <a:pt x="473" y="331"/>
                      </a:lnTo>
                      <a:lnTo>
                        <a:pt x="470" y="331"/>
                      </a:lnTo>
                      <a:lnTo>
                        <a:pt x="466" y="331"/>
                      </a:lnTo>
                      <a:lnTo>
                        <a:pt x="459" y="328"/>
                      </a:lnTo>
                      <a:lnTo>
                        <a:pt x="456" y="328"/>
                      </a:lnTo>
                      <a:lnTo>
                        <a:pt x="449" y="325"/>
                      </a:lnTo>
                      <a:lnTo>
                        <a:pt x="445" y="325"/>
                      </a:lnTo>
                      <a:lnTo>
                        <a:pt x="442" y="323"/>
                      </a:lnTo>
                      <a:lnTo>
                        <a:pt x="438" y="323"/>
                      </a:lnTo>
                      <a:lnTo>
                        <a:pt x="435" y="320"/>
                      </a:lnTo>
                      <a:lnTo>
                        <a:pt x="432" y="320"/>
                      </a:lnTo>
                      <a:lnTo>
                        <a:pt x="428" y="315"/>
                      </a:lnTo>
                      <a:lnTo>
                        <a:pt x="425" y="315"/>
                      </a:lnTo>
                      <a:lnTo>
                        <a:pt x="418" y="312"/>
                      </a:lnTo>
                      <a:lnTo>
                        <a:pt x="411" y="309"/>
                      </a:lnTo>
                      <a:lnTo>
                        <a:pt x="407" y="309"/>
                      </a:lnTo>
                      <a:lnTo>
                        <a:pt x="404" y="306"/>
                      </a:lnTo>
                      <a:lnTo>
                        <a:pt x="400" y="306"/>
                      </a:lnTo>
                      <a:lnTo>
                        <a:pt x="397" y="304"/>
                      </a:lnTo>
                      <a:lnTo>
                        <a:pt x="393" y="304"/>
                      </a:lnTo>
                      <a:lnTo>
                        <a:pt x="390" y="301"/>
                      </a:lnTo>
                      <a:lnTo>
                        <a:pt x="386" y="298"/>
                      </a:lnTo>
                      <a:lnTo>
                        <a:pt x="379" y="298"/>
                      </a:lnTo>
                      <a:lnTo>
                        <a:pt x="379" y="295"/>
                      </a:lnTo>
                      <a:lnTo>
                        <a:pt x="376" y="295"/>
                      </a:lnTo>
                      <a:lnTo>
                        <a:pt x="369" y="290"/>
                      </a:lnTo>
                      <a:lnTo>
                        <a:pt x="365" y="287"/>
                      </a:lnTo>
                      <a:lnTo>
                        <a:pt x="359" y="284"/>
                      </a:lnTo>
                      <a:lnTo>
                        <a:pt x="355" y="282"/>
                      </a:lnTo>
                      <a:lnTo>
                        <a:pt x="352" y="282"/>
                      </a:lnTo>
                      <a:lnTo>
                        <a:pt x="348" y="279"/>
                      </a:lnTo>
                      <a:lnTo>
                        <a:pt x="345" y="276"/>
                      </a:lnTo>
                      <a:lnTo>
                        <a:pt x="341" y="276"/>
                      </a:lnTo>
                      <a:lnTo>
                        <a:pt x="338" y="274"/>
                      </a:lnTo>
                      <a:lnTo>
                        <a:pt x="334" y="271"/>
                      </a:lnTo>
                      <a:lnTo>
                        <a:pt x="331" y="265"/>
                      </a:lnTo>
                      <a:lnTo>
                        <a:pt x="327" y="265"/>
                      </a:lnTo>
                      <a:lnTo>
                        <a:pt x="320" y="263"/>
                      </a:lnTo>
                      <a:lnTo>
                        <a:pt x="317" y="260"/>
                      </a:lnTo>
                      <a:lnTo>
                        <a:pt x="310" y="257"/>
                      </a:lnTo>
                      <a:lnTo>
                        <a:pt x="306" y="254"/>
                      </a:lnTo>
                      <a:lnTo>
                        <a:pt x="303" y="252"/>
                      </a:lnTo>
                      <a:lnTo>
                        <a:pt x="299" y="249"/>
                      </a:lnTo>
                      <a:lnTo>
                        <a:pt x="296" y="249"/>
                      </a:lnTo>
                      <a:lnTo>
                        <a:pt x="292" y="246"/>
                      </a:lnTo>
                      <a:lnTo>
                        <a:pt x="289" y="243"/>
                      </a:lnTo>
                      <a:lnTo>
                        <a:pt x="285" y="238"/>
                      </a:lnTo>
                      <a:lnTo>
                        <a:pt x="279" y="235"/>
                      </a:lnTo>
                      <a:lnTo>
                        <a:pt x="279" y="233"/>
                      </a:lnTo>
                      <a:lnTo>
                        <a:pt x="272" y="233"/>
                      </a:lnTo>
                      <a:lnTo>
                        <a:pt x="268" y="230"/>
                      </a:lnTo>
                      <a:lnTo>
                        <a:pt x="265" y="227"/>
                      </a:lnTo>
                      <a:lnTo>
                        <a:pt x="261" y="224"/>
                      </a:lnTo>
                      <a:lnTo>
                        <a:pt x="258" y="222"/>
                      </a:lnTo>
                      <a:lnTo>
                        <a:pt x="254" y="219"/>
                      </a:lnTo>
                      <a:lnTo>
                        <a:pt x="251" y="213"/>
                      </a:lnTo>
                      <a:lnTo>
                        <a:pt x="247" y="211"/>
                      </a:lnTo>
                      <a:lnTo>
                        <a:pt x="240" y="211"/>
                      </a:lnTo>
                      <a:lnTo>
                        <a:pt x="240" y="208"/>
                      </a:lnTo>
                      <a:lnTo>
                        <a:pt x="237" y="205"/>
                      </a:lnTo>
                      <a:lnTo>
                        <a:pt x="230" y="203"/>
                      </a:lnTo>
                      <a:lnTo>
                        <a:pt x="226" y="200"/>
                      </a:lnTo>
                      <a:lnTo>
                        <a:pt x="226" y="197"/>
                      </a:lnTo>
                      <a:lnTo>
                        <a:pt x="219" y="194"/>
                      </a:lnTo>
                      <a:lnTo>
                        <a:pt x="216" y="192"/>
                      </a:lnTo>
                      <a:lnTo>
                        <a:pt x="212" y="186"/>
                      </a:lnTo>
                      <a:lnTo>
                        <a:pt x="209" y="183"/>
                      </a:lnTo>
                      <a:lnTo>
                        <a:pt x="206" y="181"/>
                      </a:lnTo>
                      <a:lnTo>
                        <a:pt x="202" y="178"/>
                      </a:lnTo>
                      <a:lnTo>
                        <a:pt x="199" y="175"/>
                      </a:lnTo>
                      <a:lnTo>
                        <a:pt x="195" y="172"/>
                      </a:lnTo>
                      <a:lnTo>
                        <a:pt x="188" y="170"/>
                      </a:lnTo>
                      <a:lnTo>
                        <a:pt x="188" y="167"/>
                      </a:lnTo>
                      <a:lnTo>
                        <a:pt x="181" y="162"/>
                      </a:lnTo>
                      <a:lnTo>
                        <a:pt x="178" y="159"/>
                      </a:lnTo>
                      <a:lnTo>
                        <a:pt x="178" y="156"/>
                      </a:lnTo>
                      <a:lnTo>
                        <a:pt x="171" y="153"/>
                      </a:lnTo>
                      <a:lnTo>
                        <a:pt x="167" y="151"/>
                      </a:lnTo>
                      <a:lnTo>
                        <a:pt x="164" y="148"/>
                      </a:lnTo>
                      <a:lnTo>
                        <a:pt x="160" y="145"/>
                      </a:lnTo>
                      <a:lnTo>
                        <a:pt x="157" y="142"/>
                      </a:lnTo>
                      <a:lnTo>
                        <a:pt x="150" y="137"/>
                      </a:lnTo>
                      <a:lnTo>
                        <a:pt x="150" y="134"/>
                      </a:lnTo>
                      <a:lnTo>
                        <a:pt x="146" y="132"/>
                      </a:lnTo>
                      <a:lnTo>
                        <a:pt x="139" y="129"/>
                      </a:lnTo>
                      <a:lnTo>
                        <a:pt x="139" y="126"/>
                      </a:lnTo>
                      <a:lnTo>
                        <a:pt x="133" y="123"/>
                      </a:lnTo>
                      <a:lnTo>
                        <a:pt x="129" y="121"/>
                      </a:lnTo>
                      <a:lnTo>
                        <a:pt x="126" y="118"/>
                      </a:lnTo>
                      <a:lnTo>
                        <a:pt x="122" y="110"/>
                      </a:lnTo>
                      <a:lnTo>
                        <a:pt x="119" y="107"/>
                      </a:lnTo>
                      <a:lnTo>
                        <a:pt x="115" y="104"/>
                      </a:lnTo>
                      <a:lnTo>
                        <a:pt x="112" y="101"/>
                      </a:lnTo>
                      <a:lnTo>
                        <a:pt x="108" y="99"/>
                      </a:lnTo>
                      <a:lnTo>
                        <a:pt x="101" y="96"/>
                      </a:lnTo>
                      <a:lnTo>
                        <a:pt x="101" y="93"/>
                      </a:lnTo>
                      <a:lnTo>
                        <a:pt x="98" y="91"/>
                      </a:lnTo>
                      <a:lnTo>
                        <a:pt x="91" y="85"/>
                      </a:lnTo>
                      <a:lnTo>
                        <a:pt x="87" y="82"/>
                      </a:lnTo>
                      <a:lnTo>
                        <a:pt x="87" y="77"/>
                      </a:lnTo>
                      <a:lnTo>
                        <a:pt x="80" y="74"/>
                      </a:lnTo>
                      <a:lnTo>
                        <a:pt x="77" y="71"/>
                      </a:lnTo>
                      <a:lnTo>
                        <a:pt x="73" y="69"/>
                      </a:lnTo>
                      <a:lnTo>
                        <a:pt x="70" y="66"/>
                      </a:lnTo>
                      <a:lnTo>
                        <a:pt x="66" y="63"/>
                      </a:lnTo>
                      <a:lnTo>
                        <a:pt x="63" y="58"/>
                      </a:lnTo>
                      <a:lnTo>
                        <a:pt x="59" y="55"/>
                      </a:lnTo>
                      <a:lnTo>
                        <a:pt x="56" y="52"/>
                      </a:lnTo>
                      <a:lnTo>
                        <a:pt x="49" y="47"/>
                      </a:lnTo>
                      <a:lnTo>
                        <a:pt x="49" y="44"/>
                      </a:lnTo>
                      <a:lnTo>
                        <a:pt x="42" y="41"/>
                      </a:lnTo>
                      <a:lnTo>
                        <a:pt x="39" y="39"/>
                      </a:lnTo>
                      <a:lnTo>
                        <a:pt x="35" y="33"/>
                      </a:lnTo>
                      <a:lnTo>
                        <a:pt x="32" y="30"/>
                      </a:lnTo>
                      <a:lnTo>
                        <a:pt x="28" y="28"/>
                      </a:lnTo>
                      <a:lnTo>
                        <a:pt x="25" y="22"/>
                      </a:lnTo>
                      <a:lnTo>
                        <a:pt x="21" y="20"/>
                      </a:lnTo>
                      <a:lnTo>
                        <a:pt x="18" y="17"/>
                      </a:lnTo>
                      <a:lnTo>
                        <a:pt x="11" y="14"/>
                      </a:lnTo>
                      <a:lnTo>
                        <a:pt x="11" y="9"/>
                      </a:lnTo>
                      <a:lnTo>
                        <a:pt x="7" y="6"/>
                      </a:lnTo>
                      <a:lnTo>
                        <a:pt x="0" y="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109" name="Freeform 609">
                  <a:extLst>
                    <a:ext uri="{FF2B5EF4-FFF2-40B4-BE49-F238E27FC236}">
                      <a16:creationId xmlns:a16="http://schemas.microsoft.com/office/drawing/2014/main" id="{EDAA3668-ABBE-4CE8-A4A1-D43D39E0BE40}"/>
                    </a:ext>
                  </a:extLst>
                </p:cNvPr>
                <p:cNvSpPr>
                  <a:spLocks/>
                </p:cNvSpPr>
                <p:nvPr/>
              </p:nvSpPr>
              <p:spPr bwMode="auto">
                <a:xfrm>
                  <a:off x="8046" y="9706"/>
                  <a:ext cx="431" cy="314"/>
                </a:xfrm>
                <a:custGeom>
                  <a:avLst/>
                  <a:gdLst>
                    <a:gd name="T0" fmla="*/ 0 w 431"/>
                    <a:gd name="T1" fmla="*/ 314 h 314"/>
                    <a:gd name="T2" fmla="*/ 31 w 431"/>
                    <a:gd name="T3" fmla="*/ 282 h 314"/>
                    <a:gd name="T4" fmla="*/ 66 w 431"/>
                    <a:gd name="T5" fmla="*/ 249 h 314"/>
                    <a:gd name="T6" fmla="*/ 100 w 431"/>
                    <a:gd name="T7" fmla="*/ 216 h 314"/>
                    <a:gd name="T8" fmla="*/ 139 w 431"/>
                    <a:gd name="T9" fmla="*/ 183 h 314"/>
                    <a:gd name="T10" fmla="*/ 177 w 431"/>
                    <a:gd name="T11" fmla="*/ 151 h 314"/>
                    <a:gd name="T12" fmla="*/ 215 w 431"/>
                    <a:gd name="T13" fmla="*/ 120 h 314"/>
                    <a:gd name="T14" fmla="*/ 253 w 431"/>
                    <a:gd name="T15" fmla="*/ 90 h 314"/>
                    <a:gd name="T16" fmla="*/ 292 w 431"/>
                    <a:gd name="T17" fmla="*/ 63 h 314"/>
                    <a:gd name="T18" fmla="*/ 305 w 431"/>
                    <a:gd name="T19" fmla="*/ 55 h 314"/>
                    <a:gd name="T20" fmla="*/ 323 w 431"/>
                    <a:gd name="T21" fmla="*/ 47 h 314"/>
                    <a:gd name="T22" fmla="*/ 337 w 431"/>
                    <a:gd name="T23" fmla="*/ 36 h 314"/>
                    <a:gd name="T24" fmla="*/ 354 w 431"/>
                    <a:gd name="T25" fmla="*/ 30 h 314"/>
                    <a:gd name="T26" fmla="*/ 368 w 431"/>
                    <a:gd name="T27" fmla="*/ 22 h 314"/>
                    <a:gd name="T28" fmla="*/ 382 w 431"/>
                    <a:gd name="T29" fmla="*/ 17 h 314"/>
                    <a:gd name="T30" fmla="*/ 399 w 431"/>
                    <a:gd name="T31" fmla="*/ 9 h 314"/>
                    <a:gd name="T32" fmla="*/ 413 w 431"/>
                    <a:gd name="T33" fmla="*/ 6 h 314"/>
                    <a:gd name="T34" fmla="*/ 431 w 431"/>
                    <a:gd name="T35" fmla="*/ 0 h 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1"/>
                    <a:gd name="T55" fmla="*/ 0 h 314"/>
                    <a:gd name="T56" fmla="*/ 431 w 431"/>
                    <a:gd name="T57" fmla="*/ 314 h 3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1" h="314">
                      <a:moveTo>
                        <a:pt x="0" y="314"/>
                      </a:moveTo>
                      <a:lnTo>
                        <a:pt x="31" y="282"/>
                      </a:lnTo>
                      <a:lnTo>
                        <a:pt x="66" y="249"/>
                      </a:lnTo>
                      <a:lnTo>
                        <a:pt x="100" y="216"/>
                      </a:lnTo>
                      <a:lnTo>
                        <a:pt x="139" y="183"/>
                      </a:lnTo>
                      <a:lnTo>
                        <a:pt x="177" y="151"/>
                      </a:lnTo>
                      <a:lnTo>
                        <a:pt x="215" y="120"/>
                      </a:lnTo>
                      <a:lnTo>
                        <a:pt x="253" y="90"/>
                      </a:lnTo>
                      <a:lnTo>
                        <a:pt x="292" y="63"/>
                      </a:lnTo>
                      <a:lnTo>
                        <a:pt x="305" y="55"/>
                      </a:lnTo>
                      <a:lnTo>
                        <a:pt x="323" y="47"/>
                      </a:lnTo>
                      <a:lnTo>
                        <a:pt x="337" y="36"/>
                      </a:lnTo>
                      <a:lnTo>
                        <a:pt x="354" y="30"/>
                      </a:lnTo>
                      <a:lnTo>
                        <a:pt x="368" y="22"/>
                      </a:lnTo>
                      <a:lnTo>
                        <a:pt x="382" y="17"/>
                      </a:lnTo>
                      <a:lnTo>
                        <a:pt x="399" y="9"/>
                      </a:lnTo>
                      <a:lnTo>
                        <a:pt x="413" y="6"/>
                      </a:lnTo>
                      <a:lnTo>
                        <a:pt x="431"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3101" name="Group 610">
                <a:extLst>
                  <a:ext uri="{FF2B5EF4-FFF2-40B4-BE49-F238E27FC236}">
                    <a16:creationId xmlns:a16="http://schemas.microsoft.com/office/drawing/2014/main" id="{BEEF180A-FD63-4653-9319-1E977C13D194}"/>
                  </a:ext>
                </a:extLst>
              </p:cNvPr>
              <p:cNvGrpSpPr>
                <a:grpSpLocks/>
              </p:cNvGrpSpPr>
              <p:nvPr/>
            </p:nvGrpSpPr>
            <p:grpSpPr bwMode="auto">
              <a:xfrm>
                <a:off x="3437" y="831"/>
                <a:ext cx="1625" cy="478"/>
                <a:chOff x="5681" y="9482"/>
                <a:chExt cx="2660" cy="1060"/>
              </a:xfrm>
            </p:grpSpPr>
            <p:grpSp>
              <p:nvGrpSpPr>
                <p:cNvPr id="43102" name="Group 611">
                  <a:extLst>
                    <a:ext uri="{FF2B5EF4-FFF2-40B4-BE49-F238E27FC236}">
                      <a16:creationId xmlns:a16="http://schemas.microsoft.com/office/drawing/2014/main" id="{C1029107-3E46-49B0-9F11-A7FA2E270709}"/>
                    </a:ext>
                  </a:extLst>
                </p:cNvPr>
                <p:cNvGrpSpPr>
                  <a:grpSpLocks/>
                </p:cNvGrpSpPr>
                <p:nvPr/>
              </p:nvGrpSpPr>
              <p:grpSpPr bwMode="auto">
                <a:xfrm>
                  <a:off x="5681" y="9482"/>
                  <a:ext cx="2514" cy="1060"/>
                  <a:chOff x="5681" y="9482"/>
                  <a:chExt cx="2514" cy="1060"/>
                </a:xfrm>
              </p:grpSpPr>
              <p:sp>
                <p:nvSpPr>
                  <p:cNvPr id="43104" name="Freeform 612">
                    <a:extLst>
                      <a:ext uri="{FF2B5EF4-FFF2-40B4-BE49-F238E27FC236}">
                        <a16:creationId xmlns:a16="http://schemas.microsoft.com/office/drawing/2014/main" id="{73F0E17C-5AF3-4E9A-89B9-F870E06F4AEE}"/>
                      </a:ext>
                    </a:extLst>
                  </p:cNvPr>
                  <p:cNvSpPr>
                    <a:spLocks/>
                  </p:cNvSpPr>
                  <p:nvPr/>
                </p:nvSpPr>
                <p:spPr bwMode="auto">
                  <a:xfrm>
                    <a:off x="6345" y="10026"/>
                    <a:ext cx="1186" cy="516"/>
                  </a:xfrm>
                  <a:custGeom>
                    <a:avLst/>
                    <a:gdLst>
                      <a:gd name="T0" fmla="*/ 1169 w 1186"/>
                      <a:gd name="T1" fmla="*/ 22 h 516"/>
                      <a:gd name="T2" fmla="*/ 1151 w 1186"/>
                      <a:gd name="T3" fmla="*/ 49 h 516"/>
                      <a:gd name="T4" fmla="*/ 1134 w 1186"/>
                      <a:gd name="T5" fmla="*/ 71 h 516"/>
                      <a:gd name="T6" fmla="*/ 1113 w 1186"/>
                      <a:gd name="T7" fmla="*/ 98 h 516"/>
                      <a:gd name="T8" fmla="*/ 1096 w 1186"/>
                      <a:gd name="T9" fmla="*/ 126 h 516"/>
                      <a:gd name="T10" fmla="*/ 1075 w 1186"/>
                      <a:gd name="T11" fmla="*/ 150 h 516"/>
                      <a:gd name="T12" fmla="*/ 1057 w 1186"/>
                      <a:gd name="T13" fmla="*/ 172 h 516"/>
                      <a:gd name="T14" fmla="*/ 1036 w 1186"/>
                      <a:gd name="T15" fmla="*/ 199 h 516"/>
                      <a:gd name="T16" fmla="*/ 1019 w 1186"/>
                      <a:gd name="T17" fmla="*/ 221 h 516"/>
                      <a:gd name="T18" fmla="*/ 998 w 1186"/>
                      <a:gd name="T19" fmla="*/ 246 h 516"/>
                      <a:gd name="T20" fmla="*/ 981 w 1186"/>
                      <a:gd name="T21" fmla="*/ 268 h 516"/>
                      <a:gd name="T22" fmla="*/ 963 w 1186"/>
                      <a:gd name="T23" fmla="*/ 289 h 516"/>
                      <a:gd name="T24" fmla="*/ 943 w 1186"/>
                      <a:gd name="T25" fmla="*/ 309 h 516"/>
                      <a:gd name="T26" fmla="*/ 925 w 1186"/>
                      <a:gd name="T27" fmla="*/ 330 h 516"/>
                      <a:gd name="T28" fmla="*/ 904 w 1186"/>
                      <a:gd name="T29" fmla="*/ 349 h 516"/>
                      <a:gd name="T30" fmla="*/ 887 w 1186"/>
                      <a:gd name="T31" fmla="*/ 369 h 516"/>
                      <a:gd name="T32" fmla="*/ 866 w 1186"/>
                      <a:gd name="T33" fmla="*/ 385 h 516"/>
                      <a:gd name="T34" fmla="*/ 849 w 1186"/>
                      <a:gd name="T35" fmla="*/ 404 h 516"/>
                      <a:gd name="T36" fmla="*/ 828 w 1186"/>
                      <a:gd name="T37" fmla="*/ 418 h 516"/>
                      <a:gd name="T38" fmla="*/ 814 w 1186"/>
                      <a:gd name="T39" fmla="*/ 434 h 516"/>
                      <a:gd name="T40" fmla="*/ 793 w 1186"/>
                      <a:gd name="T41" fmla="*/ 448 h 516"/>
                      <a:gd name="T42" fmla="*/ 776 w 1186"/>
                      <a:gd name="T43" fmla="*/ 459 h 516"/>
                      <a:gd name="T44" fmla="*/ 755 w 1186"/>
                      <a:gd name="T45" fmla="*/ 472 h 516"/>
                      <a:gd name="T46" fmla="*/ 737 w 1186"/>
                      <a:gd name="T47" fmla="*/ 481 h 516"/>
                      <a:gd name="T48" fmla="*/ 717 w 1186"/>
                      <a:gd name="T49" fmla="*/ 489 h 516"/>
                      <a:gd name="T50" fmla="*/ 699 w 1186"/>
                      <a:gd name="T51" fmla="*/ 500 h 516"/>
                      <a:gd name="T52" fmla="*/ 678 w 1186"/>
                      <a:gd name="T53" fmla="*/ 502 h 516"/>
                      <a:gd name="T54" fmla="*/ 661 w 1186"/>
                      <a:gd name="T55" fmla="*/ 508 h 516"/>
                      <a:gd name="T56" fmla="*/ 644 w 1186"/>
                      <a:gd name="T57" fmla="*/ 513 h 516"/>
                      <a:gd name="T58" fmla="*/ 626 w 1186"/>
                      <a:gd name="T59" fmla="*/ 516 h 516"/>
                      <a:gd name="T60" fmla="*/ 605 w 1186"/>
                      <a:gd name="T61" fmla="*/ 516 h 516"/>
                      <a:gd name="T62" fmla="*/ 588 w 1186"/>
                      <a:gd name="T63" fmla="*/ 516 h 516"/>
                      <a:gd name="T64" fmla="*/ 567 w 1186"/>
                      <a:gd name="T65" fmla="*/ 516 h 516"/>
                      <a:gd name="T66" fmla="*/ 550 w 1186"/>
                      <a:gd name="T67" fmla="*/ 513 h 516"/>
                      <a:gd name="T68" fmla="*/ 529 w 1186"/>
                      <a:gd name="T69" fmla="*/ 513 h 516"/>
                      <a:gd name="T70" fmla="*/ 511 w 1186"/>
                      <a:gd name="T71" fmla="*/ 502 h 516"/>
                      <a:gd name="T72" fmla="*/ 491 w 1186"/>
                      <a:gd name="T73" fmla="*/ 500 h 516"/>
                      <a:gd name="T74" fmla="*/ 473 w 1186"/>
                      <a:gd name="T75" fmla="*/ 489 h 516"/>
                      <a:gd name="T76" fmla="*/ 456 w 1186"/>
                      <a:gd name="T77" fmla="*/ 486 h 516"/>
                      <a:gd name="T78" fmla="*/ 435 w 1186"/>
                      <a:gd name="T79" fmla="*/ 472 h 516"/>
                      <a:gd name="T80" fmla="*/ 418 w 1186"/>
                      <a:gd name="T81" fmla="*/ 461 h 516"/>
                      <a:gd name="T82" fmla="*/ 397 w 1186"/>
                      <a:gd name="T83" fmla="*/ 448 h 516"/>
                      <a:gd name="T84" fmla="*/ 379 w 1186"/>
                      <a:gd name="T85" fmla="*/ 434 h 516"/>
                      <a:gd name="T86" fmla="*/ 358 w 1186"/>
                      <a:gd name="T87" fmla="*/ 420 h 516"/>
                      <a:gd name="T88" fmla="*/ 341 w 1186"/>
                      <a:gd name="T89" fmla="*/ 407 h 516"/>
                      <a:gd name="T90" fmla="*/ 320 w 1186"/>
                      <a:gd name="T91" fmla="*/ 390 h 516"/>
                      <a:gd name="T92" fmla="*/ 303 w 1186"/>
                      <a:gd name="T93" fmla="*/ 371 h 516"/>
                      <a:gd name="T94" fmla="*/ 285 w 1186"/>
                      <a:gd name="T95" fmla="*/ 355 h 516"/>
                      <a:gd name="T96" fmla="*/ 268 w 1186"/>
                      <a:gd name="T97" fmla="*/ 336 h 516"/>
                      <a:gd name="T98" fmla="*/ 247 w 1186"/>
                      <a:gd name="T99" fmla="*/ 314 h 516"/>
                      <a:gd name="T100" fmla="*/ 230 w 1186"/>
                      <a:gd name="T101" fmla="*/ 295 h 516"/>
                      <a:gd name="T102" fmla="*/ 209 w 1186"/>
                      <a:gd name="T103" fmla="*/ 273 h 516"/>
                      <a:gd name="T104" fmla="*/ 192 w 1186"/>
                      <a:gd name="T105" fmla="*/ 248 h 516"/>
                      <a:gd name="T106" fmla="*/ 171 w 1186"/>
                      <a:gd name="T107" fmla="*/ 227 h 516"/>
                      <a:gd name="T108" fmla="*/ 153 w 1186"/>
                      <a:gd name="T109" fmla="*/ 205 h 516"/>
                      <a:gd name="T110" fmla="*/ 132 w 1186"/>
                      <a:gd name="T111" fmla="*/ 180 h 516"/>
                      <a:gd name="T112" fmla="*/ 115 w 1186"/>
                      <a:gd name="T113" fmla="*/ 153 h 516"/>
                      <a:gd name="T114" fmla="*/ 98 w 1186"/>
                      <a:gd name="T115" fmla="*/ 131 h 516"/>
                      <a:gd name="T116" fmla="*/ 77 w 1186"/>
                      <a:gd name="T117" fmla="*/ 104 h 516"/>
                      <a:gd name="T118" fmla="*/ 59 w 1186"/>
                      <a:gd name="T119" fmla="*/ 82 h 516"/>
                      <a:gd name="T120" fmla="*/ 39 w 1186"/>
                      <a:gd name="T121" fmla="*/ 54 h 516"/>
                      <a:gd name="T122" fmla="*/ 21 w 1186"/>
                      <a:gd name="T123" fmla="*/ 27 h 516"/>
                      <a:gd name="T124" fmla="*/ 0 w 1186"/>
                      <a:gd name="T125" fmla="*/ 3 h 5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86"/>
                      <a:gd name="T190" fmla="*/ 0 h 516"/>
                      <a:gd name="T191" fmla="*/ 1186 w 1186"/>
                      <a:gd name="T192" fmla="*/ 516 h 51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86" h="516">
                        <a:moveTo>
                          <a:pt x="1186" y="0"/>
                        </a:moveTo>
                        <a:lnTo>
                          <a:pt x="1182" y="8"/>
                        </a:lnTo>
                        <a:lnTo>
                          <a:pt x="1176" y="14"/>
                        </a:lnTo>
                        <a:lnTo>
                          <a:pt x="1172" y="16"/>
                        </a:lnTo>
                        <a:lnTo>
                          <a:pt x="1169" y="22"/>
                        </a:lnTo>
                        <a:lnTo>
                          <a:pt x="1165" y="27"/>
                        </a:lnTo>
                        <a:lnTo>
                          <a:pt x="1162" y="30"/>
                        </a:lnTo>
                        <a:lnTo>
                          <a:pt x="1158" y="35"/>
                        </a:lnTo>
                        <a:lnTo>
                          <a:pt x="1155" y="44"/>
                        </a:lnTo>
                        <a:lnTo>
                          <a:pt x="1151" y="49"/>
                        </a:lnTo>
                        <a:lnTo>
                          <a:pt x="1148" y="54"/>
                        </a:lnTo>
                        <a:lnTo>
                          <a:pt x="1144" y="57"/>
                        </a:lnTo>
                        <a:lnTo>
                          <a:pt x="1137" y="63"/>
                        </a:lnTo>
                        <a:lnTo>
                          <a:pt x="1134" y="68"/>
                        </a:lnTo>
                        <a:lnTo>
                          <a:pt x="1134" y="71"/>
                        </a:lnTo>
                        <a:lnTo>
                          <a:pt x="1127" y="76"/>
                        </a:lnTo>
                        <a:lnTo>
                          <a:pt x="1123" y="85"/>
                        </a:lnTo>
                        <a:lnTo>
                          <a:pt x="1123" y="90"/>
                        </a:lnTo>
                        <a:lnTo>
                          <a:pt x="1116" y="95"/>
                        </a:lnTo>
                        <a:lnTo>
                          <a:pt x="1113" y="98"/>
                        </a:lnTo>
                        <a:lnTo>
                          <a:pt x="1109" y="104"/>
                        </a:lnTo>
                        <a:lnTo>
                          <a:pt x="1106" y="109"/>
                        </a:lnTo>
                        <a:lnTo>
                          <a:pt x="1103" y="112"/>
                        </a:lnTo>
                        <a:lnTo>
                          <a:pt x="1096" y="117"/>
                        </a:lnTo>
                        <a:lnTo>
                          <a:pt x="1096" y="126"/>
                        </a:lnTo>
                        <a:lnTo>
                          <a:pt x="1092" y="131"/>
                        </a:lnTo>
                        <a:lnTo>
                          <a:pt x="1085" y="136"/>
                        </a:lnTo>
                        <a:lnTo>
                          <a:pt x="1085" y="139"/>
                        </a:lnTo>
                        <a:lnTo>
                          <a:pt x="1078" y="145"/>
                        </a:lnTo>
                        <a:lnTo>
                          <a:pt x="1075" y="150"/>
                        </a:lnTo>
                        <a:lnTo>
                          <a:pt x="1071" y="153"/>
                        </a:lnTo>
                        <a:lnTo>
                          <a:pt x="1068" y="158"/>
                        </a:lnTo>
                        <a:lnTo>
                          <a:pt x="1064" y="164"/>
                        </a:lnTo>
                        <a:lnTo>
                          <a:pt x="1061" y="166"/>
                        </a:lnTo>
                        <a:lnTo>
                          <a:pt x="1057" y="172"/>
                        </a:lnTo>
                        <a:lnTo>
                          <a:pt x="1054" y="177"/>
                        </a:lnTo>
                        <a:lnTo>
                          <a:pt x="1047" y="186"/>
                        </a:lnTo>
                        <a:lnTo>
                          <a:pt x="1047" y="191"/>
                        </a:lnTo>
                        <a:lnTo>
                          <a:pt x="1043" y="194"/>
                        </a:lnTo>
                        <a:lnTo>
                          <a:pt x="1036" y="199"/>
                        </a:lnTo>
                        <a:lnTo>
                          <a:pt x="1033" y="205"/>
                        </a:lnTo>
                        <a:lnTo>
                          <a:pt x="1029" y="207"/>
                        </a:lnTo>
                        <a:lnTo>
                          <a:pt x="1026" y="213"/>
                        </a:lnTo>
                        <a:lnTo>
                          <a:pt x="1023" y="218"/>
                        </a:lnTo>
                        <a:lnTo>
                          <a:pt x="1019" y="221"/>
                        </a:lnTo>
                        <a:lnTo>
                          <a:pt x="1016" y="227"/>
                        </a:lnTo>
                        <a:lnTo>
                          <a:pt x="1012" y="232"/>
                        </a:lnTo>
                        <a:lnTo>
                          <a:pt x="1009" y="235"/>
                        </a:lnTo>
                        <a:lnTo>
                          <a:pt x="1005" y="240"/>
                        </a:lnTo>
                        <a:lnTo>
                          <a:pt x="998" y="246"/>
                        </a:lnTo>
                        <a:lnTo>
                          <a:pt x="995" y="248"/>
                        </a:lnTo>
                        <a:lnTo>
                          <a:pt x="995" y="254"/>
                        </a:lnTo>
                        <a:lnTo>
                          <a:pt x="988" y="259"/>
                        </a:lnTo>
                        <a:lnTo>
                          <a:pt x="984" y="262"/>
                        </a:lnTo>
                        <a:lnTo>
                          <a:pt x="981" y="268"/>
                        </a:lnTo>
                        <a:lnTo>
                          <a:pt x="977" y="273"/>
                        </a:lnTo>
                        <a:lnTo>
                          <a:pt x="974" y="276"/>
                        </a:lnTo>
                        <a:lnTo>
                          <a:pt x="970" y="281"/>
                        </a:lnTo>
                        <a:lnTo>
                          <a:pt x="967" y="287"/>
                        </a:lnTo>
                        <a:lnTo>
                          <a:pt x="963" y="289"/>
                        </a:lnTo>
                        <a:lnTo>
                          <a:pt x="956" y="295"/>
                        </a:lnTo>
                        <a:lnTo>
                          <a:pt x="956" y="300"/>
                        </a:lnTo>
                        <a:lnTo>
                          <a:pt x="953" y="303"/>
                        </a:lnTo>
                        <a:lnTo>
                          <a:pt x="946" y="303"/>
                        </a:lnTo>
                        <a:lnTo>
                          <a:pt x="943" y="309"/>
                        </a:lnTo>
                        <a:lnTo>
                          <a:pt x="939" y="314"/>
                        </a:lnTo>
                        <a:lnTo>
                          <a:pt x="936" y="317"/>
                        </a:lnTo>
                        <a:lnTo>
                          <a:pt x="932" y="322"/>
                        </a:lnTo>
                        <a:lnTo>
                          <a:pt x="929" y="328"/>
                        </a:lnTo>
                        <a:lnTo>
                          <a:pt x="925" y="330"/>
                        </a:lnTo>
                        <a:lnTo>
                          <a:pt x="922" y="336"/>
                        </a:lnTo>
                        <a:lnTo>
                          <a:pt x="918" y="341"/>
                        </a:lnTo>
                        <a:lnTo>
                          <a:pt x="915" y="341"/>
                        </a:lnTo>
                        <a:lnTo>
                          <a:pt x="908" y="344"/>
                        </a:lnTo>
                        <a:lnTo>
                          <a:pt x="904" y="349"/>
                        </a:lnTo>
                        <a:lnTo>
                          <a:pt x="904" y="355"/>
                        </a:lnTo>
                        <a:lnTo>
                          <a:pt x="897" y="358"/>
                        </a:lnTo>
                        <a:lnTo>
                          <a:pt x="894" y="363"/>
                        </a:lnTo>
                        <a:lnTo>
                          <a:pt x="890" y="363"/>
                        </a:lnTo>
                        <a:lnTo>
                          <a:pt x="887" y="369"/>
                        </a:lnTo>
                        <a:lnTo>
                          <a:pt x="883" y="371"/>
                        </a:lnTo>
                        <a:lnTo>
                          <a:pt x="880" y="377"/>
                        </a:lnTo>
                        <a:lnTo>
                          <a:pt x="877" y="382"/>
                        </a:lnTo>
                        <a:lnTo>
                          <a:pt x="873" y="382"/>
                        </a:lnTo>
                        <a:lnTo>
                          <a:pt x="866" y="385"/>
                        </a:lnTo>
                        <a:lnTo>
                          <a:pt x="866" y="390"/>
                        </a:lnTo>
                        <a:lnTo>
                          <a:pt x="859" y="393"/>
                        </a:lnTo>
                        <a:lnTo>
                          <a:pt x="856" y="393"/>
                        </a:lnTo>
                        <a:lnTo>
                          <a:pt x="856" y="399"/>
                        </a:lnTo>
                        <a:lnTo>
                          <a:pt x="849" y="404"/>
                        </a:lnTo>
                        <a:lnTo>
                          <a:pt x="845" y="407"/>
                        </a:lnTo>
                        <a:lnTo>
                          <a:pt x="842" y="407"/>
                        </a:lnTo>
                        <a:lnTo>
                          <a:pt x="838" y="412"/>
                        </a:lnTo>
                        <a:lnTo>
                          <a:pt x="835" y="418"/>
                        </a:lnTo>
                        <a:lnTo>
                          <a:pt x="828" y="418"/>
                        </a:lnTo>
                        <a:lnTo>
                          <a:pt x="828" y="420"/>
                        </a:lnTo>
                        <a:lnTo>
                          <a:pt x="824" y="426"/>
                        </a:lnTo>
                        <a:lnTo>
                          <a:pt x="817" y="426"/>
                        </a:lnTo>
                        <a:lnTo>
                          <a:pt x="817" y="431"/>
                        </a:lnTo>
                        <a:lnTo>
                          <a:pt x="814" y="434"/>
                        </a:lnTo>
                        <a:lnTo>
                          <a:pt x="807" y="434"/>
                        </a:lnTo>
                        <a:lnTo>
                          <a:pt x="803" y="440"/>
                        </a:lnTo>
                        <a:lnTo>
                          <a:pt x="800" y="440"/>
                        </a:lnTo>
                        <a:lnTo>
                          <a:pt x="797" y="445"/>
                        </a:lnTo>
                        <a:lnTo>
                          <a:pt x="793" y="448"/>
                        </a:lnTo>
                        <a:lnTo>
                          <a:pt x="790" y="448"/>
                        </a:lnTo>
                        <a:lnTo>
                          <a:pt x="786" y="453"/>
                        </a:lnTo>
                        <a:lnTo>
                          <a:pt x="783" y="453"/>
                        </a:lnTo>
                        <a:lnTo>
                          <a:pt x="779" y="459"/>
                        </a:lnTo>
                        <a:lnTo>
                          <a:pt x="776" y="459"/>
                        </a:lnTo>
                        <a:lnTo>
                          <a:pt x="769" y="461"/>
                        </a:lnTo>
                        <a:lnTo>
                          <a:pt x="765" y="461"/>
                        </a:lnTo>
                        <a:lnTo>
                          <a:pt x="765" y="467"/>
                        </a:lnTo>
                        <a:lnTo>
                          <a:pt x="758" y="467"/>
                        </a:lnTo>
                        <a:lnTo>
                          <a:pt x="755" y="472"/>
                        </a:lnTo>
                        <a:lnTo>
                          <a:pt x="751" y="472"/>
                        </a:lnTo>
                        <a:lnTo>
                          <a:pt x="748" y="475"/>
                        </a:lnTo>
                        <a:lnTo>
                          <a:pt x="744" y="475"/>
                        </a:lnTo>
                        <a:lnTo>
                          <a:pt x="741" y="481"/>
                        </a:lnTo>
                        <a:lnTo>
                          <a:pt x="737" y="481"/>
                        </a:lnTo>
                        <a:lnTo>
                          <a:pt x="734" y="481"/>
                        </a:lnTo>
                        <a:lnTo>
                          <a:pt x="727" y="486"/>
                        </a:lnTo>
                        <a:lnTo>
                          <a:pt x="720" y="489"/>
                        </a:lnTo>
                        <a:lnTo>
                          <a:pt x="717" y="489"/>
                        </a:lnTo>
                        <a:lnTo>
                          <a:pt x="713" y="489"/>
                        </a:lnTo>
                        <a:lnTo>
                          <a:pt x="710" y="494"/>
                        </a:lnTo>
                        <a:lnTo>
                          <a:pt x="706" y="494"/>
                        </a:lnTo>
                        <a:lnTo>
                          <a:pt x="703" y="494"/>
                        </a:lnTo>
                        <a:lnTo>
                          <a:pt x="699" y="500"/>
                        </a:lnTo>
                        <a:lnTo>
                          <a:pt x="696" y="500"/>
                        </a:lnTo>
                        <a:lnTo>
                          <a:pt x="689" y="500"/>
                        </a:lnTo>
                        <a:lnTo>
                          <a:pt x="689" y="502"/>
                        </a:lnTo>
                        <a:lnTo>
                          <a:pt x="685" y="502"/>
                        </a:lnTo>
                        <a:lnTo>
                          <a:pt x="678" y="502"/>
                        </a:lnTo>
                        <a:lnTo>
                          <a:pt x="675" y="502"/>
                        </a:lnTo>
                        <a:lnTo>
                          <a:pt x="675" y="508"/>
                        </a:lnTo>
                        <a:lnTo>
                          <a:pt x="668" y="508"/>
                        </a:lnTo>
                        <a:lnTo>
                          <a:pt x="664" y="508"/>
                        </a:lnTo>
                        <a:lnTo>
                          <a:pt x="661" y="508"/>
                        </a:lnTo>
                        <a:lnTo>
                          <a:pt x="657" y="513"/>
                        </a:lnTo>
                        <a:lnTo>
                          <a:pt x="654" y="513"/>
                        </a:lnTo>
                        <a:lnTo>
                          <a:pt x="651" y="513"/>
                        </a:lnTo>
                        <a:lnTo>
                          <a:pt x="647" y="513"/>
                        </a:lnTo>
                        <a:lnTo>
                          <a:pt x="644" y="513"/>
                        </a:lnTo>
                        <a:lnTo>
                          <a:pt x="637" y="513"/>
                        </a:lnTo>
                        <a:lnTo>
                          <a:pt x="630" y="516"/>
                        </a:lnTo>
                        <a:lnTo>
                          <a:pt x="626" y="516"/>
                        </a:lnTo>
                        <a:lnTo>
                          <a:pt x="619" y="516"/>
                        </a:lnTo>
                        <a:lnTo>
                          <a:pt x="616" y="516"/>
                        </a:lnTo>
                        <a:lnTo>
                          <a:pt x="612" y="516"/>
                        </a:lnTo>
                        <a:lnTo>
                          <a:pt x="609" y="516"/>
                        </a:lnTo>
                        <a:lnTo>
                          <a:pt x="605" y="516"/>
                        </a:lnTo>
                        <a:lnTo>
                          <a:pt x="598" y="516"/>
                        </a:lnTo>
                        <a:lnTo>
                          <a:pt x="595" y="516"/>
                        </a:lnTo>
                        <a:lnTo>
                          <a:pt x="588" y="516"/>
                        </a:lnTo>
                        <a:lnTo>
                          <a:pt x="581" y="516"/>
                        </a:lnTo>
                        <a:lnTo>
                          <a:pt x="577" y="516"/>
                        </a:lnTo>
                        <a:lnTo>
                          <a:pt x="574" y="516"/>
                        </a:lnTo>
                        <a:lnTo>
                          <a:pt x="571" y="516"/>
                        </a:lnTo>
                        <a:lnTo>
                          <a:pt x="567" y="516"/>
                        </a:lnTo>
                        <a:lnTo>
                          <a:pt x="564" y="516"/>
                        </a:lnTo>
                        <a:lnTo>
                          <a:pt x="560" y="516"/>
                        </a:lnTo>
                        <a:lnTo>
                          <a:pt x="557" y="516"/>
                        </a:lnTo>
                        <a:lnTo>
                          <a:pt x="550" y="513"/>
                        </a:lnTo>
                        <a:lnTo>
                          <a:pt x="546" y="513"/>
                        </a:lnTo>
                        <a:lnTo>
                          <a:pt x="539" y="513"/>
                        </a:lnTo>
                        <a:lnTo>
                          <a:pt x="536" y="513"/>
                        </a:lnTo>
                        <a:lnTo>
                          <a:pt x="529" y="513"/>
                        </a:lnTo>
                        <a:lnTo>
                          <a:pt x="525" y="508"/>
                        </a:lnTo>
                        <a:lnTo>
                          <a:pt x="522" y="508"/>
                        </a:lnTo>
                        <a:lnTo>
                          <a:pt x="518" y="508"/>
                        </a:lnTo>
                        <a:lnTo>
                          <a:pt x="515" y="508"/>
                        </a:lnTo>
                        <a:lnTo>
                          <a:pt x="511" y="502"/>
                        </a:lnTo>
                        <a:lnTo>
                          <a:pt x="508" y="502"/>
                        </a:lnTo>
                        <a:lnTo>
                          <a:pt x="504" y="502"/>
                        </a:lnTo>
                        <a:lnTo>
                          <a:pt x="498" y="502"/>
                        </a:lnTo>
                        <a:lnTo>
                          <a:pt x="498" y="500"/>
                        </a:lnTo>
                        <a:lnTo>
                          <a:pt x="491" y="500"/>
                        </a:lnTo>
                        <a:lnTo>
                          <a:pt x="487" y="500"/>
                        </a:lnTo>
                        <a:lnTo>
                          <a:pt x="484" y="494"/>
                        </a:lnTo>
                        <a:lnTo>
                          <a:pt x="480" y="494"/>
                        </a:lnTo>
                        <a:lnTo>
                          <a:pt x="477" y="494"/>
                        </a:lnTo>
                        <a:lnTo>
                          <a:pt x="473" y="489"/>
                        </a:lnTo>
                        <a:lnTo>
                          <a:pt x="470" y="489"/>
                        </a:lnTo>
                        <a:lnTo>
                          <a:pt x="466" y="489"/>
                        </a:lnTo>
                        <a:lnTo>
                          <a:pt x="459" y="486"/>
                        </a:lnTo>
                        <a:lnTo>
                          <a:pt x="456" y="486"/>
                        </a:lnTo>
                        <a:lnTo>
                          <a:pt x="449" y="481"/>
                        </a:lnTo>
                        <a:lnTo>
                          <a:pt x="445" y="481"/>
                        </a:lnTo>
                        <a:lnTo>
                          <a:pt x="442" y="475"/>
                        </a:lnTo>
                        <a:lnTo>
                          <a:pt x="438" y="475"/>
                        </a:lnTo>
                        <a:lnTo>
                          <a:pt x="435" y="472"/>
                        </a:lnTo>
                        <a:lnTo>
                          <a:pt x="431" y="472"/>
                        </a:lnTo>
                        <a:lnTo>
                          <a:pt x="428" y="467"/>
                        </a:lnTo>
                        <a:lnTo>
                          <a:pt x="425" y="467"/>
                        </a:lnTo>
                        <a:lnTo>
                          <a:pt x="421" y="461"/>
                        </a:lnTo>
                        <a:lnTo>
                          <a:pt x="418" y="461"/>
                        </a:lnTo>
                        <a:lnTo>
                          <a:pt x="411" y="459"/>
                        </a:lnTo>
                        <a:lnTo>
                          <a:pt x="407" y="459"/>
                        </a:lnTo>
                        <a:lnTo>
                          <a:pt x="407" y="453"/>
                        </a:lnTo>
                        <a:lnTo>
                          <a:pt x="400" y="453"/>
                        </a:lnTo>
                        <a:lnTo>
                          <a:pt x="397" y="448"/>
                        </a:lnTo>
                        <a:lnTo>
                          <a:pt x="390" y="445"/>
                        </a:lnTo>
                        <a:lnTo>
                          <a:pt x="386" y="440"/>
                        </a:lnTo>
                        <a:lnTo>
                          <a:pt x="383" y="440"/>
                        </a:lnTo>
                        <a:lnTo>
                          <a:pt x="379" y="434"/>
                        </a:lnTo>
                        <a:lnTo>
                          <a:pt x="376" y="434"/>
                        </a:lnTo>
                        <a:lnTo>
                          <a:pt x="369" y="431"/>
                        </a:lnTo>
                        <a:lnTo>
                          <a:pt x="369" y="426"/>
                        </a:lnTo>
                        <a:lnTo>
                          <a:pt x="365" y="426"/>
                        </a:lnTo>
                        <a:lnTo>
                          <a:pt x="358" y="420"/>
                        </a:lnTo>
                        <a:lnTo>
                          <a:pt x="358" y="418"/>
                        </a:lnTo>
                        <a:lnTo>
                          <a:pt x="351" y="418"/>
                        </a:lnTo>
                        <a:lnTo>
                          <a:pt x="348" y="412"/>
                        </a:lnTo>
                        <a:lnTo>
                          <a:pt x="345" y="407"/>
                        </a:lnTo>
                        <a:lnTo>
                          <a:pt x="341" y="407"/>
                        </a:lnTo>
                        <a:lnTo>
                          <a:pt x="338" y="404"/>
                        </a:lnTo>
                        <a:lnTo>
                          <a:pt x="334" y="399"/>
                        </a:lnTo>
                        <a:lnTo>
                          <a:pt x="331" y="393"/>
                        </a:lnTo>
                        <a:lnTo>
                          <a:pt x="327" y="393"/>
                        </a:lnTo>
                        <a:lnTo>
                          <a:pt x="320" y="390"/>
                        </a:lnTo>
                        <a:lnTo>
                          <a:pt x="320" y="385"/>
                        </a:lnTo>
                        <a:lnTo>
                          <a:pt x="317" y="385"/>
                        </a:lnTo>
                        <a:lnTo>
                          <a:pt x="310" y="382"/>
                        </a:lnTo>
                        <a:lnTo>
                          <a:pt x="306" y="377"/>
                        </a:lnTo>
                        <a:lnTo>
                          <a:pt x="303" y="371"/>
                        </a:lnTo>
                        <a:lnTo>
                          <a:pt x="299" y="369"/>
                        </a:lnTo>
                        <a:lnTo>
                          <a:pt x="296" y="369"/>
                        </a:lnTo>
                        <a:lnTo>
                          <a:pt x="292" y="363"/>
                        </a:lnTo>
                        <a:lnTo>
                          <a:pt x="289" y="358"/>
                        </a:lnTo>
                        <a:lnTo>
                          <a:pt x="285" y="355"/>
                        </a:lnTo>
                        <a:lnTo>
                          <a:pt x="282" y="349"/>
                        </a:lnTo>
                        <a:lnTo>
                          <a:pt x="278" y="344"/>
                        </a:lnTo>
                        <a:lnTo>
                          <a:pt x="272" y="344"/>
                        </a:lnTo>
                        <a:lnTo>
                          <a:pt x="268" y="341"/>
                        </a:lnTo>
                        <a:lnTo>
                          <a:pt x="268" y="336"/>
                        </a:lnTo>
                        <a:lnTo>
                          <a:pt x="261" y="330"/>
                        </a:lnTo>
                        <a:lnTo>
                          <a:pt x="258" y="328"/>
                        </a:lnTo>
                        <a:lnTo>
                          <a:pt x="254" y="322"/>
                        </a:lnTo>
                        <a:lnTo>
                          <a:pt x="251" y="317"/>
                        </a:lnTo>
                        <a:lnTo>
                          <a:pt x="247" y="314"/>
                        </a:lnTo>
                        <a:lnTo>
                          <a:pt x="244" y="314"/>
                        </a:lnTo>
                        <a:lnTo>
                          <a:pt x="240" y="309"/>
                        </a:lnTo>
                        <a:lnTo>
                          <a:pt x="237" y="303"/>
                        </a:lnTo>
                        <a:lnTo>
                          <a:pt x="230" y="300"/>
                        </a:lnTo>
                        <a:lnTo>
                          <a:pt x="230" y="295"/>
                        </a:lnTo>
                        <a:lnTo>
                          <a:pt x="226" y="289"/>
                        </a:lnTo>
                        <a:lnTo>
                          <a:pt x="219" y="287"/>
                        </a:lnTo>
                        <a:lnTo>
                          <a:pt x="216" y="281"/>
                        </a:lnTo>
                        <a:lnTo>
                          <a:pt x="212" y="276"/>
                        </a:lnTo>
                        <a:lnTo>
                          <a:pt x="209" y="273"/>
                        </a:lnTo>
                        <a:lnTo>
                          <a:pt x="205" y="268"/>
                        </a:lnTo>
                        <a:lnTo>
                          <a:pt x="202" y="262"/>
                        </a:lnTo>
                        <a:lnTo>
                          <a:pt x="199" y="259"/>
                        </a:lnTo>
                        <a:lnTo>
                          <a:pt x="195" y="254"/>
                        </a:lnTo>
                        <a:lnTo>
                          <a:pt x="192" y="248"/>
                        </a:lnTo>
                        <a:lnTo>
                          <a:pt x="188" y="246"/>
                        </a:lnTo>
                        <a:lnTo>
                          <a:pt x="181" y="240"/>
                        </a:lnTo>
                        <a:lnTo>
                          <a:pt x="178" y="235"/>
                        </a:lnTo>
                        <a:lnTo>
                          <a:pt x="178" y="232"/>
                        </a:lnTo>
                        <a:lnTo>
                          <a:pt x="171" y="227"/>
                        </a:lnTo>
                        <a:lnTo>
                          <a:pt x="167" y="221"/>
                        </a:lnTo>
                        <a:lnTo>
                          <a:pt x="164" y="218"/>
                        </a:lnTo>
                        <a:lnTo>
                          <a:pt x="160" y="213"/>
                        </a:lnTo>
                        <a:lnTo>
                          <a:pt x="157" y="207"/>
                        </a:lnTo>
                        <a:lnTo>
                          <a:pt x="153" y="205"/>
                        </a:lnTo>
                        <a:lnTo>
                          <a:pt x="150" y="199"/>
                        </a:lnTo>
                        <a:lnTo>
                          <a:pt x="146" y="194"/>
                        </a:lnTo>
                        <a:lnTo>
                          <a:pt x="139" y="191"/>
                        </a:lnTo>
                        <a:lnTo>
                          <a:pt x="139" y="186"/>
                        </a:lnTo>
                        <a:lnTo>
                          <a:pt x="132" y="180"/>
                        </a:lnTo>
                        <a:lnTo>
                          <a:pt x="129" y="177"/>
                        </a:lnTo>
                        <a:lnTo>
                          <a:pt x="129" y="172"/>
                        </a:lnTo>
                        <a:lnTo>
                          <a:pt x="122" y="164"/>
                        </a:lnTo>
                        <a:lnTo>
                          <a:pt x="119" y="158"/>
                        </a:lnTo>
                        <a:lnTo>
                          <a:pt x="115" y="153"/>
                        </a:lnTo>
                        <a:lnTo>
                          <a:pt x="112" y="150"/>
                        </a:lnTo>
                        <a:lnTo>
                          <a:pt x="108" y="145"/>
                        </a:lnTo>
                        <a:lnTo>
                          <a:pt x="101" y="139"/>
                        </a:lnTo>
                        <a:lnTo>
                          <a:pt x="101" y="136"/>
                        </a:lnTo>
                        <a:lnTo>
                          <a:pt x="98" y="131"/>
                        </a:lnTo>
                        <a:lnTo>
                          <a:pt x="91" y="126"/>
                        </a:lnTo>
                        <a:lnTo>
                          <a:pt x="91" y="123"/>
                        </a:lnTo>
                        <a:lnTo>
                          <a:pt x="87" y="112"/>
                        </a:lnTo>
                        <a:lnTo>
                          <a:pt x="80" y="109"/>
                        </a:lnTo>
                        <a:lnTo>
                          <a:pt x="77" y="104"/>
                        </a:lnTo>
                        <a:lnTo>
                          <a:pt x="73" y="98"/>
                        </a:lnTo>
                        <a:lnTo>
                          <a:pt x="70" y="95"/>
                        </a:lnTo>
                        <a:lnTo>
                          <a:pt x="66" y="90"/>
                        </a:lnTo>
                        <a:lnTo>
                          <a:pt x="63" y="85"/>
                        </a:lnTo>
                        <a:lnTo>
                          <a:pt x="59" y="82"/>
                        </a:lnTo>
                        <a:lnTo>
                          <a:pt x="56" y="76"/>
                        </a:lnTo>
                        <a:lnTo>
                          <a:pt x="52" y="68"/>
                        </a:lnTo>
                        <a:lnTo>
                          <a:pt x="49" y="63"/>
                        </a:lnTo>
                        <a:lnTo>
                          <a:pt x="42" y="57"/>
                        </a:lnTo>
                        <a:lnTo>
                          <a:pt x="39" y="54"/>
                        </a:lnTo>
                        <a:lnTo>
                          <a:pt x="39" y="49"/>
                        </a:lnTo>
                        <a:lnTo>
                          <a:pt x="32" y="44"/>
                        </a:lnTo>
                        <a:lnTo>
                          <a:pt x="28" y="41"/>
                        </a:lnTo>
                        <a:lnTo>
                          <a:pt x="25" y="30"/>
                        </a:lnTo>
                        <a:lnTo>
                          <a:pt x="21" y="27"/>
                        </a:lnTo>
                        <a:lnTo>
                          <a:pt x="18" y="22"/>
                        </a:lnTo>
                        <a:lnTo>
                          <a:pt x="14" y="16"/>
                        </a:lnTo>
                        <a:lnTo>
                          <a:pt x="11" y="14"/>
                        </a:lnTo>
                        <a:lnTo>
                          <a:pt x="7" y="8"/>
                        </a:lnTo>
                        <a:lnTo>
                          <a:pt x="0" y="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105" name="Freeform 613">
                    <a:extLst>
                      <a:ext uri="{FF2B5EF4-FFF2-40B4-BE49-F238E27FC236}">
                        <a16:creationId xmlns:a16="http://schemas.microsoft.com/office/drawing/2014/main" id="{F1561551-1953-429D-9F8E-1E2CDC04C448}"/>
                      </a:ext>
                    </a:extLst>
                  </p:cNvPr>
                  <p:cNvSpPr>
                    <a:spLocks/>
                  </p:cNvSpPr>
                  <p:nvPr/>
                </p:nvSpPr>
                <p:spPr bwMode="auto">
                  <a:xfrm>
                    <a:off x="5681" y="9493"/>
                    <a:ext cx="657" cy="527"/>
                  </a:xfrm>
                  <a:custGeom>
                    <a:avLst/>
                    <a:gdLst>
                      <a:gd name="T0" fmla="*/ 657 w 657"/>
                      <a:gd name="T1" fmla="*/ 527 h 527"/>
                      <a:gd name="T2" fmla="*/ 640 w 657"/>
                      <a:gd name="T3" fmla="*/ 497 h 527"/>
                      <a:gd name="T4" fmla="*/ 619 w 657"/>
                      <a:gd name="T5" fmla="*/ 465 h 527"/>
                      <a:gd name="T6" fmla="*/ 598 w 657"/>
                      <a:gd name="T7" fmla="*/ 429 h 527"/>
                      <a:gd name="T8" fmla="*/ 574 w 657"/>
                      <a:gd name="T9" fmla="*/ 396 h 527"/>
                      <a:gd name="T10" fmla="*/ 550 w 657"/>
                      <a:gd name="T11" fmla="*/ 361 h 527"/>
                      <a:gd name="T12" fmla="*/ 529 w 657"/>
                      <a:gd name="T13" fmla="*/ 325 h 527"/>
                      <a:gd name="T14" fmla="*/ 501 w 657"/>
                      <a:gd name="T15" fmla="*/ 290 h 527"/>
                      <a:gd name="T16" fmla="*/ 477 w 657"/>
                      <a:gd name="T17" fmla="*/ 257 h 527"/>
                      <a:gd name="T18" fmla="*/ 452 w 657"/>
                      <a:gd name="T19" fmla="*/ 224 h 527"/>
                      <a:gd name="T20" fmla="*/ 438 w 657"/>
                      <a:gd name="T21" fmla="*/ 205 h 527"/>
                      <a:gd name="T22" fmla="*/ 421 w 657"/>
                      <a:gd name="T23" fmla="*/ 186 h 527"/>
                      <a:gd name="T24" fmla="*/ 404 w 657"/>
                      <a:gd name="T25" fmla="*/ 167 h 527"/>
                      <a:gd name="T26" fmla="*/ 390 w 657"/>
                      <a:gd name="T27" fmla="*/ 150 h 527"/>
                      <a:gd name="T28" fmla="*/ 369 w 657"/>
                      <a:gd name="T29" fmla="*/ 131 h 527"/>
                      <a:gd name="T30" fmla="*/ 351 w 657"/>
                      <a:gd name="T31" fmla="*/ 115 h 527"/>
                      <a:gd name="T32" fmla="*/ 331 w 657"/>
                      <a:gd name="T33" fmla="*/ 99 h 527"/>
                      <a:gd name="T34" fmla="*/ 310 w 657"/>
                      <a:gd name="T35" fmla="*/ 82 h 527"/>
                      <a:gd name="T36" fmla="*/ 285 w 657"/>
                      <a:gd name="T37" fmla="*/ 66 h 527"/>
                      <a:gd name="T38" fmla="*/ 258 w 657"/>
                      <a:gd name="T39" fmla="*/ 49 h 527"/>
                      <a:gd name="T40" fmla="*/ 230 w 657"/>
                      <a:gd name="T41" fmla="*/ 33 h 527"/>
                      <a:gd name="T42" fmla="*/ 202 w 657"/>
                      <a:gd name="T43" fmla="*/ 19 h 527"/>
                      <a:gd name="T44" fmla="*/ 171 w 657"/>
                      <a:gd name="T45" fmla="*/ 11 h 527"/>
                      <a:gd name="T46" fmla="*/ 139 w 657"/>
                      <a:gd name="T47" fmla="*/ 3 h 527"/>
                      <a:gd name="T48" fmla="*/ 105 w 657"/>
                      <a:gd name="T49" fmla="*/ 0 h 527"/>
                      <a:gd name="T50" fmla="*/ 70 w 657"/>
                      <a:gd name="T51" fmla="*/ 0 h 527"/>
                      <a:gd name="T52" fmla="*/ 35 w 657"/>
                      <a:gd name="T53" fmla="*/ 6 h 527"/>
                      <a:gd name="T54" fmla="*/ 0 w 657"/>
                      <a:gd name="T55" fmla="*/ 17 h 5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57"/>
                      <a:gd name="T85" fmla="*/ 0 h 527"/>
                      <a:gd name="T86" fmla="*/ 657 w 657"/>
                      <a:gd name="T87" fmla="*/ 527 h 5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57" h="527">
                        <a:moveTo>
                          <a:pt x="657" y="527"/>
                        </a:moveTo>
                        <a:lnTo>
                          <a:pt x="640" y="497"/>
                        </a:lnTo>
                        <a:lnTo>
                          <a:pt x="619" y="465"/>
                        </a:lnTo>
                        <a:lnTo>
                          <a:pt x="598" y="429"/>
                        </a:lnTo>
                        <a:lnTo>
                          <a:pt x="574" y="396"/>
                        </a:lnTo>
                        <a:lnTo>
                          <a:pt x="550" y="361"/>
                        </a:lnTo>
                        <a:lnTo>
                          <a:pt x="529" y="325"/>
                        </a:lnTo>
                        <a:lnTo>
                          <a:pt x="501" y="290"/>
                        </a:lnTo>
                        <a:lnTo>
                          <a:pt x="477" y="257"/>
                        </a:lnTo>
                        <a:lnTo>
                          <a:pt x="452" y="224"/>
                        </a:lnTo>
                        <a:lnTo>
                          <a:pt x="438" y="205"/>
                        </a:lnTo>
                        <a:lnTo>
                          <a:pt x="421" y="186"/>
                        </a:lnTo>
                        <a:lnTo>
                          <a:pt x="404" y="167"/>
                        </a:lnTo>
                        <a:lnTo>
                          <a:pt x="390" y="150"/>
                        </a:lnTo>
                        <a:lnTo>
                          <a:pt x="369" y="131"/>
                        </a:lnTo>
                        <a:lnTo>
                          <a:pt x="351" y="115"/>
                        </a:lnTo>
                        <a:lnTo>
                          <a:pt x="331" y="99"/>
                        </a:lnTo>
                        <a:lnTo>
                          <a:pt x="310" y="82"/>
                        </a:lnTo>
                        <a:lnTo>
                          <a:pt x="285" y="66"/>
                        </a:lnTo>
                        <a:lnTo>
                          <a:pt x="258" y="49"/>
                        </a:lnTo>
                        <a:lnTo>
                          <a:pt x="230" y="33"/>
                        </a:lnTo>
                        <a:lnTo>
                          <a:pt x="202" y="19"/>
                        </a:lnTo>
                        <a:lnTo>
                          <a:pt x="171" y="11"/>
                        </a:lnTo>
                        <a:lnTo>
                          <a:pt x="139" y="3"/>
                        </a:lnTo>
                        <a:lnTo>
                          <a:pt x="105" y="0"/>
                        </a:lnTo>
                        <a:lnTo>
                          <a:pt x="70" y="0"/>
                        </a:lnTo>
                        <a:lnTo>
                          <a:pt x="35" y="6"/>
                        </a:lnTo>
                        <a:lnTo>
                          <a:pt x="0" y="1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106" name="Freeform 614">
                    <a:extLst>
                      <a:ext uri="{FF2B5EF4-FFF2-40B4-BE49-F238E27FC236}">
                        <a16:creationId xmlns:a16="http://schemas.microsoft.com/office/drawing/2014/main" id="{E8D0F7B1-6E94-4653-B419-D2228ACBF785}"/>
                      </a:ext>
                    </a:extLst>
                  </p:cNvPr>
                  <p:cNvSpPr>
                    <a:spLocks/>
                  </p:cNvSpPr>
                  <p:nvPr/>
                </p:nvSpPr>
                <p:spPr bwMode="auto">
                  <a:xfrm>
                    <a:off x="7531" y="9482"/>
                    <a:ext cx="664" cy="538"/>
                  </a:xfrm>
                  <a:custGeom>
                    <a:avLst/>
                    <a:gdLst>
                      <a:gd name="T0" fmla="*/ 0 w 664"/>
                      <a:gd name="T1" fmla="*/ 538 h 538"/>
                      <a:gd name="T2" fmla="*/ 17 w 664"/>
                      <a:gd name="T3" fmla="*/ 508 h 538"/>
                      <a:gd name="T4" fmla="*/ 38 w 664"/>
                      <a:gd name="T5" fmla="*/ 476 h 538"/>
                      <a:gd name="T6" fmla="*/ 59 w 664"/>
                      <a:gd name="T7" fmla="*/ 440 h 538"/>
                      <a:gd name="T8" fmla="*/ 83 w 664"/>
                      <a:gd name="T9" fmla="*/ 405 h 538"/>
                      <a:gd name="T10" fmla="*/ 108 w 664"/>
                      <a:gd name="T11" fmla="*/ 369 h 538"/>
                      <a:gd name="T12" fmla="*/ 132 w 664"/>
                      <a:gd name="T13" fmla="*/ 334 h 538"/>
                      <a:gd name="T14" fmla="*/ 156 w 664"/>
                      <a:gd name="T15" fmla="*/ 298 h 538"/>
                      <a:gd name="T16" fmla="*/ 181 w 664"/>
                      <a:gd name="T17" fmla="*/ 263 h 538"/>
                      <a:gd name="T18" fmla="*/ 205 w 664"/>
                      <a:gd name="T19" fmla="*/ 230 h 538"/>
                      <a:gd name="T20" fmla="*/ 222 w 664"/>
                      <a:gd name="T21" fmla="*/ 211 h 538"/>
                      <a:gd name="T22" fmla="*/ 240 w 664"/>
                      <a:gd name="T23" fmla="*/ 192 h 538"/>
                      <a:gd name="T24" fmla="*/ 254 w 664"/>
                      <a:gd name="T25" fmla="*/ 172 h 538"/>
                      <a:gd name="T26" fmla="*/ 271 w 664"/>
                      <a:gd name="T27" fmla="*/ 153 h 538"/>
                      <a:gd name="T28" fmla="*/ 289 w 664"/>
                      <a:gd name="T29" fmla="*/ 137 h 538"/>
                      <a:gd name="T30" fmla="*/ 309 w 664"/>
                      <a:gd name="T31" fmla="*/ 121 h 538"/>
                      <a:gd name="T32" fmla="*/ 330 w 664"/>
                      <a:gd name="T33" fmla="*/ 101 h 538"/>
                      <a:gd name="T34" fmla="*/ 351 w 664"/>
                      <a:gd name="T35" fmla="*/ 85 h 538"/>
                      <a:gd name="T36" fmla="*/ 375 w 664"/>
                      <a:gd name="T37" fmla="*/ 69 h 538"/>
                      <a:gd name="T38" fmla="*/ 403 w 664"/>
                      <a:gd name="T39" fmla="*/ 52 h 538"/>
                      <a:gd name="T40" fmla="*/ 431 w 664"/>
                      <a:gd name="T41" fmla="*/ 36 h 538"/>
                      <a:gd name="T42" fmla="*/ 462 w 664"/>
                      <a:gd name="T43" fmla="*/ 22 h 538"/>
                      <a:gd name="T44" fmla="*/ 494 w 664"/>
                      <a:gd name="T45" fmla="*/ 11 h 538"/>
                      <a:gd name="T46" fmla="*/ 525 w 664"/>
                      <a:gd name="T47" fmla="*/ 3 h 538"/>
                      <a:gd name="T48" fmla="*/ 560 w 664"/>
                      <a:gd name="T49" fmla="*/ 0 h 538"/>
                      <a:gd name="T50" fmla="*/ 591 w 664"/>
                      <a:gd name="T51" fmla="*/ 0 h 538"/>
                      <a:gd name="T52" fmla="*/ 629 w 664"/>
                      <a:gd name="T53" fmla="*/ 6 h 538"/>
                      <a:gd name="T54" fmla="*/ 664 w 664"/>
                      <a:gd name="T55" fmla="*/ 17 h 5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4"/>
                      <a:gd name="T85" fmla="*/ 0 h 538"/>
                      <a:gd name="T86" fmla="*/ 664 w 664"/>
                      <a:gd name="T87" fmla="*/ 538 h 53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4" h="538">
                        <a:moveTo>
                          <a:pt x="0" y="538"/>
                        </a:moveTo>
                        <a:lnTo>
                          <a:pt x="17" y="508"/>
                        </a:lnTo>
                        <a:lnTo>
                          <a:pt x="38" y="476"/>
                        </a:lnTo>
                        <a:lnTo>
                          <a:pt x="59" y="440"/>
                        </a:lnTo>
                        <a:lnTo>
                          <a:pt x="83" y="405"/>
                        </a:lnTo>
                        <a:lnTo>
                          <a:pt x="108" y="369"/>
                        </a:lnTo>
                        <a:lnTo>
                          <a:pt x="132" y="334"/>
                        </a:lnTo>
                        <a:lnTo>
                          <a:pt x="156" y="298"/>
                        </a:lnTo>
                        <a:lnTo>
                          <a:pt x="181" y="263"/>
                        </a:lnTo>
                        <a:lnTo>
                          <a:pt x="205" y="230"/>
                        </a:lnTo>
                        <a:lnTo>
                          <a:pt x="222" y="211"/>
                        </a:lnTo>
                        <a:lnTo>
                          <a:pt x="240" y="192"/>
                        </a:lnTo>
                        <a:lnTo>
                          <a:pt x="254" y="172"/>
                        </a:lnTo>
                        <a:lnTo>
                          <a:pt x="271" y="153"/>
                        </a:lnTo>
                        <a:lnTo>
                          <a:pt x="289" y="137"/>
                        </a:lnTo>
                        <a:lnTo>
                          <a:pt x="309" y="121"/>
                        </a:lnTo>
                        <a:lnTo>
                          <a:pt x="330" y="101"/>
                        </a:lnTo>
                        <a:lnTo>
                          <a:pt x="351" y="85"/>
                        </a:lnTo>
                        <a:lnTo>
                          <a:pt x="375" y="69"/>
                        </a:lnTo>
                        <a:lnTo>
                          <a:pt x="403" y="52"/>
                        </a:lnTo>
                        <a:lnTo>
                          <a:pt x="431" y="36"/>
                        </a:lnTo>
                        <a:lnTo>
                          <a:pt x="462" y="22"/>
                        </a:lnTo>
                        <a:lnTo>
                          <a:pt x="494" y="11"/>
                        </a:lnTo>
                        <a:lnTo>
                          <a:pt x="525" y="3"/>
                        </a:lnTo>
                        <a:lnTo>
                          <a:pt x="560" y="0"/>
                        </a:lnTo>
                        <a:lnTo>
                          <a:pt x="591" y="0"/>
                        </a:lnTo>
                        <a:lnTo>
                          <a:pt x="629" y="6"/>
                        </a:lnTo>
                        <a:lnTo>
                          <a:pt x="664" y="1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43103" name="Freeform 615">
                  <a:extLst>
                    <a:ext uri="{FF2B5EF4-FFF2-40B4-BE49-F238E27FC236}">
                      <a16:creationId xmlns:a16="http://schemas.microsoft.com/office/drawing/2014/main" id="{AEC110FE-453C-4C89-BFA2-66D5D80C95C9}"/>
                    </a:ext>
                  </a:extLst>
                </p:cNvPr>
                <p:cNvSpPr>
                  <a:spLocks/>
                </p:cNvSpPr>
                <p:nvPr/>
              </p:nvSpPr>
              <p:spPr bwMode="auto">
                <a:xfrm>
                  <a:off x="8046" y="9482"/>
                  <a:ext cx="295" cy="85"/>
                </a:xfrm>
                <a:custGeom>
                  <a:avLst/>
                  <a:gdLst>
                    <a:gd name="T0" fmla="*/ 0 w 295"/>
                    <a:gd name="T1" fmla="*/ 17 h 85"/>
                    <a:gd name="T2" fmla="*/ 38 w 295"/>
                    <a:gd name="T3" fmla="*/ 6 h 85"/>
                    <a:gd name="T4" fmla="*/ 76 w 295"/>
                    <a:gd name="T5" fmla="*/ 0 h 85"/>
                    <a:gd name="T6" fmla="*/ 111 w 295"/>
                    <a:gd name="T7" fmla="*/ 3 h 85"/>
                    <a:gd name="T8" fmla="*/ 146 w 295"/>
                    <a:gd name="T9" fmla="*/ 11 h 85"/>
                    <a:gd name="T10" fmla="*/ 177 w 295"/>
                    <a:gd name="T11" fmla="*/ 22 h 85"/>
                    <a:gd name="T12" fmla="*/ 208 w 295"/>
                    <a:gd name="T13" fmla="*/ 36 h 85"/>
                    <a:gd name="T14" fmla="*/ 239 w 295"/>
                    <a:gd name="T15" fmla="*/ 52 h 85"/>
                    <a:gd name="T16" fmla="*/ 267 w 295"/>
                    <a:gd name="T17" fmla="*/ 69 h 85"/>
                    <a:gd name="T18" fmla="*/ 295 w 295"/>
                    <a:gd name="T19" fmla="*/ 85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5"/>
                    <a:gd name="T31" fmla="*/ 0 h 85"/>
                    <a:gd name="T32" fmla="*/ 295 w 295"/>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5" h="85">
                      <a:moveTo>
                        <a:pt x="0" y="17"/>
                      </a:moveTo>
                      <a:lnTo>
                        <a:pt x="38" y="6"/>
                      </a:lnTo>
                      <a:lnTo>
                        <a:pt x="76" y="0"/>
                      </a:lnTo>
                      <a:lnTo>
                        <a:pt x="111" y="3"/>
                      </a:lnTo>
                      <a:lnTo>
                        <a:pt x="146" y="11"/>
                      </a:lnTo>
                      <a:lnTo>
                        <a:pt x="177" y="22"/>
                      </a:lnTo>
                      <a:lnTo>
                        <a:pt x="208" y="36"/>
                      </a:lnTo>
                      <a:lnTo>
                        <a:pt x="239" y="52"/>
                      </a:lnTo>
                      <a:lnTo>
                        <a:pt x="267" y="69"/>
                      </a:lnTo>
                      <a:lnTo>
                        <a:pt x="295" y="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43094" name="Group 616">
              <a:extLst>
                <a:ext uri="{FF2B5EF4-FFF2-40B4-BE49-F238E27FC236}">
                  <a16:creationId xmlns:a16="http://schemas.microsoft.com/office/drawing/2014/main" id="{B412F54E-7DD5-432A-ACF5-88A42A674B92}"/>
                </a:ext>
              </a:extLst>
            </p:cNvPr>
            <p:cNvGrpSpPr>
              <a:grpSpLocks/>
            </p:cNvGrpSpPr>
            <p:nvPr/>
          </p:nvGrpSpPr>
          <p:grpSpPr bwMode="auto">
            <a:xfrm>
              <a:off x="3258" y="773"/>
              <a:ext cx="2262" cy="558"/>
              <a:chOff x="1364" y="1455"/>
              <a:chExt cx="5654" cy="1395"/>
            </a:xfrm>
          </p:grpSpPr>
          <p:grpSp>
            <p:nvGrpSpPr>
              <p:cNvPr id="43095" name="Group 617">
                <a:extLst>
                  <a:ext uri="{FF2B5EF4-FFF2-40B4-BE49-F238E27FC236}">
                    <a16:creationId xmlns:a16="http://schemas.microsoft.com/office/drawing/2014/main" id="{12048529-65C5-49D1-8729-C5DAB055AE4B}"/>
                  </a:ext>
                </a:extLst>
              </p:cNvPr>
              <p:cNvGrpSpPr>
                <a:grpSpLocks/>
              </p:cNvGrpSpPr>
              <p:nvPr/>
            </p:nvGrpSpPr>
            <p:grpSpPr bwMode="auto">
              <a:xfrm>
                <a:off x="1786" y="1590"/>
                <a:ext cx="5054" cy="1260"/>
                <a:chOff x="1786" y="1590"/>
                <a:chExt cx="5054" cy="2010"/>
              </a:xfrm>
            </p:grpSpPr>
            <p:sp>
              <p:nvSpPr>
                <p:cNvPr id="43098" name="Line 618">
                  <a:extLst>
                    <a:ext uri="{FF2B5EF4-FFF2-40B4-BE49-F238E27FC236}">
                      <a16:creationId xmlns:a16="http://schemas.microsoft.com/office/drawing/2014/main" id="{368EB96B-4B31-4A0D-BD73-4565E5025039}"/>
                    </a:ext>
                  </a:extLst>
                </p:cNvPr>
                <p:cNvSpPr>
                  <a:spLocks noChangeShapeType="1"/>
                </p:cNvSpPr>
                <p:nvPr/>
              </p:nvSpPr>
              <p:spPr bwMode="auto">
                <a:xfrm>
                  <a:off x="1786" y="2550"/>
                  <a:ext cx="50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99" name="Line 619">
                  <a:extLst>
                    <a:ext uri="{FF2B5EF4-FFF2-40B4-BE49-F238E27FC236}">
                      <a16:creationId xmlns:a16="http://schemas.microsoft.com/office/drawing/2014/main" id="{FBA542DD-2B7C-4CE8-8C97-FD228F7C67EC}"/>
                    </a:ext>
                  </a:extLst>
                </p:cNvPr>
                <p:cNvSpPr>
                  <a:spLocks noChangeShapeType="1"/>
                </p:cNvSpPr>
                <p:nvPr/>
              </p:nvSpPr>
              <p:spPr bwMode="auto">
                <a:xfrm flipV="1">
                  <a:off x="1814" y="1590"/>
                  <a:ext cx="0" cy="20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3096" name="Rectangle 620">
                <a:extLst>
                  <a:ext uri="{FF2B5EF4-FFF2-40B4-BE49-F238E27FC236}">
                    <a16:creationId xmlns:a16="http://schemas.microsoft.com/office/drawing/2014/main" id="{BE9F03E4-E706-4DF6-AE77-0F953BA280FD}"/>
                  </a:ext>
                </a:extLst>
              </p:cNvPr>
              <p:cNvSpPr>
                <a:spLocks noChangeArrowheads="1"/>
              </p:cNvSpPr>
              <p:nvPr/>
            </p:nvSpPr>
            <p:spPr bwMode="auto">
              <a:xfrm>
                <a:off x="6464" y="2115"/>
                <a:ext cx="554"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t</a:t>
                </a:r>
              </a:p>
              <a:p>
                <a:endParaRPr lang="en-US" altLang="zh-CN" sz="1600">
                  <a:solidFill>
                    <a:srgbClr val="040408"/>
                  </a:solidFill>
                  <a:latin typeface="宋体" panose="02010600030101010101" pitchFamily="2" charset="-122"/>
                </a:endParaRPr>
              </a:p>
            </p:txBody>
          </p:sp>
          <p:sp>
            <p:nvSpPr>
              <p:cNvPr id="43097" name="Rectangle 621">
                <a:extLst>
                  <a:ext uri="{FF2B5EF4-FFF2-40B4-BE49-F238E27FC236}">
                    <a16:creationId xmlns:a16="http://schemas.microsoft.com/office/drawing/2014/main" id="{0D632320-B451-4E6A-9137-2025C357EB01}"/>
                  </a:ext>
                </a:extLst>
              </p:cNvPr>
              <p:cNvSpPr>
                <a:spLocks noChangeArrowheads="1"/>
              </p:cNvSpPr>
              <p:nvPr/>
            </p:nvSpPr>
            <p:spPr bwMode="auto">
              <a:xfrm>
                <a:off x="1364" y="1455"/>
                <a:ext cx="764"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uo</a:t>
                </a:r>
              </a:p>
              <a:p>
                <a:r>
                  <a:rPr lang="en-US" altLang="zh-CN" sz="1600">
                    <a:solidFill>
                      <a:srgbClr val="040408"/>
                    </a:solidFill>
                    <a:latin typeface="宋体" panose="02010600030101010101" pitchFamily="2" charset="-122"/>
                  </a:rPr>
                  <a:t>io</a:t>
                </a:r>
              </a:p>
              <a:p>
                <a:r>
                  <a:rPr lang="en-US" altLang="zh-CN" sz="1600">
                    <a:solidFill>
                      <a:srgbClr val="040408"/>
                    </a:solidFill>
                    <a:latin typeface="宋体" panose="02010600030101010101" pitchFamily="2" charset="-122"/>
                  </a:rPr>
                  <a:t>   </a:t>
                </a: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endParaRPr lang="en-US" altLang="zh-CN" sz="1600">
                  <a:solidFill>
                    <a:srgbClr val="040408"/>
                  </a:solidFill>
                  <a:latin typeface="宋体" panose="02010600030101010101" pitchFamily="2" charset="-122"/>
                </a:endParaRPr>
              </a:p>
            </p:txBody>
          </p:sp>
        </p:grpSp>
      </p:grpSp>
      <p:grpSp>
        <p:nvGrpSpPr>
          <p:cNvPr id="9" name="Group 703">
            <a:extLst>
              <a:ext uri="{FF2B5EF4-FFF2-40B4-BE49-F238E27FC236}">
                <a16:creationId xmlns:a16="http://schemas.microsoft.com/office/drawing/2014/main" id="{BCEA5C9E-2FB7-4480-8423-BAC7F6D73F6B}"/>
              </a:ext>
            </a:extLst>
          </p:cNvPr>
          <p:cNvGrpSpPr>
            <a:grpSpLocks/>
          </p:cNvGrpSpPr>
          <p:nvPr/>
        </p:nvGrpSpPr>
        <p:grpSpPr bwMode="auto">
          <a:xfrm>
            <a:off x="5121275" y="2044700"/>
            <a:ext cx="3517900" cy="3589338"/>
            <a:chOff x="3226" y="1288"/>
            <a:chExt cx="2216" cy="2261"/>
          </a:xfrm>
        </p:grpSpPr>
        <p:grpSp>
          <p:nvGrpSpPr>
            <p:cNvPr id="43053" name="Group 701">
              <a:extLst>
                <a:ext uri="{FF2B5EF4-FFF2-40B4-BE49-F238E27FC236}">
                  <a16:creationId xmlns:a16="http://schemas.microsoft.com/office/drawing/2014/main" id="{DDED4925-DA7F-4AE3-BEFF-C0C1B32C8297}"/>
                </a:ext>
              </a:extLst>
            </p:cNvPr>
            <p:cNvGrpSpPr>
              <a:grpSpLocks/>
            </p:cNvGrpSpPr>
            <p:nvPr/>
          </p:nvGrpSpPr>
          <p:grpSpPr bwMode="auto">
            <a:xfrm>
              <a:off x="3237" y="2476"/>
              <a:ext cx="2195" cy="504"/>
              <a:chOff x="3237" y="2476"/>
              <a:chExt cx="2195" cy="504"/>
            </a:xfrm>
          </p:grpSpPr>
          <p:grpSp>
            <p:nvGrpSpPr>
              <p:cNvPr id="43087" name="Group 632">
                <a:extLst>
                  <a:ext uri="{FF2B5EF4-FFF2-40B4-BE49-F238E27FC236}">
                    <a16:creationId xmlns:a16="http://schemas.microsoft.com/office/drawing/2014/main" id="{C709F2B8-D98E-45E3-B40B-007DB8618AFE}"/>
                  </a:ext>
                </a:extLst>
              </p:cNvPr>
              <p:cNvGrpSpPr>
                <a:grpSpLocks/>
              </p:cNvGrpSpPr>
              <p:nvPr/>
            </p:nvGrpSpPr>
            <p:grpSpPr bwMode="auto">
              <a:xfrm>
                <a:off x="3237" y="2476"/>
                <a:ext cx="2195" cy="504"/>
                <a:chOff x="1312" y="5535"/>
                <a:chExt cx="5488" cy="1260"/>
              </a:xfrm>
            </p:grpSpPr>
            <p:grpSp>
              <p:nvGrpSpPr>
                <p:cNvPr id="43089" name="Group 633">
                  <a:extLst>
                    <a:ext uri="{FF2B5EF4-FFF2-40B4-BE49-F238E27FC236}">
                      <a16:creationId xmlns:a16="http://schemas.microsoft.com/office/drawing/2014/main" id="{7E0CD612-BF15-4B3E-B57D-611D75953B9E}"/>
                    </a:ext>
                  </a:extLst>
                </p:cNvPr>
                <p:cNvGrpSpPr>
                  <a:grpSpLocks/>
                </p:cNvGrpSpPr>
                <p:nvPr/>
              </p:nvGrpSpPr>
              <p:grpSpPr bwMode="auto">
                <a:xfrm>
                  <a:off x="1746" y="5535"/>
                  <a:ext cx="5054" cy="1260"/>
                  <a:chOff x="1786" y="1590"/>
                  <a:chExt cx="5054" cy="2010"/>
                </a:xfrm>
              </p:grpSpPr>
              <p:sp>
                <p:nvSpPr>
                  <p:cNvPr id="43091" name="Line 634">
                    <a:extLst>
                      <a:ext uri="{FF2B5EF4-FFF2-40B4-BE49-F238E27FC236}">
                        <a16:creationId xmlns:a16="http://schemas.microsoft.com/office/drawing/2014/main" id="{E98F61E0-7088-4CC2-A90A-0C413DE198EC}"/>
                      </a:ext>
                    </a:extLst>
                  </p:cNvPr>
                  <p:cNvSpPr>
                    <a:spLocks noChangeShapeType="1"/>
                  </p:cNvSpPr>
                  <p:nvPr/>
                </p:nvSpPr>
                <p:spPr bwMode="auto">
                  <a:xfrm>
                    <a:off x="1786" y="2550"/>
                    <a:ext cx="50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92" name="Line 635">
                    <a:extLst>
                      <a:ext uri="{FF2B5EF4-FFF2-40B4-BE49-F238E27FC236}">
                        <a16:creationId xmlns:a16="http://schemas.microsoft.com/office/drawing/2014/main" id="{85856C65-EE49-4D5C-9F5F-871C28088AB1}"/>
                      </a:ext>
                    </a:extLst>
                  </p:cNvPr>
                  <p:cNvSpPr>
                    <a:spLocks noChangeShapeType="1"/>
                  </p:cNvSpPr>
                  <p:nvPr/>
                </p:nvSpPr>
                <p:spPr bwMode="auto">
                  <a:xfrm flipV="1">
                    <a:off x="1814" y="1590"/>
                    <a:ext cx="0" cy="20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3090" name="Rectangle 636">
                  <a:extLst>
                    <a:ext uri="{FF2B5EF4-FFF2-40B4-BE49-F238E27FC236}">
                      <a16:creationId xmlns:a16="http://schemas.microsoft.com/office/drawing/2014/main" id="{F4337345-08BE-4EED-A4EC-48B9E61FBD45}"/>
                    </a:ext>
                  </a:extLst>
                </p:cNvPr>
                <p:cNvSpPr>
                  <a:spLocks noChangeArrowheads="1"/>
                </p:cNvSpPr>
                <p:nvPr/>
              </p:nvSpPr>
              <p:spPr bwMode="auto">
                <a:xfrm>
                  <a:off x="1312" y="5565"/>
                  <a:ext cx="76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ip</a:t>
                  </a:r>
                </a:p>
                <a:p>
                  <a:r>
                    <a:rPr lang="en-US" altLang="zh-CN" sz="1600">
                      <a:solidFill>
                        <a:srgbClr val="040408"/>
                      </a:solidFill>
                      <a:latin typeface="宋体" panose="02010600030101010101" pitchFamily="2" charset="-122"/>
                    </a:rPr>
                    <a:t>   </a:t>
                  </a: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endParaRPr lang="en-US" altLang="zh-CN" sz="1600">
                    <a:solidFill>
                      <a:srgbClr val="040408"/>
                    </a:solidFill>
                    <a:latin typeface="宋体" panose="02010600030101010101" pitchFamily="2" charset="-122"/>
                  </a:endParaRPr>
                </a:p>
              </p:txBody>
            </p:sp>
          </p:grpSp>
          <p:sp>
            <p:nvSpPr>
              <p:cNvPr id="43088" name="Freeform 642">
                <a:extLst>
                  <a:ext uri="{FF2B5EF4-FFF2-40B4-BE49-F238E27FC236}">
                    <a16:creationId xmlns:a16="http://schemas.microsoft.com/office/drawing/2014/main" id="{67F68FF3-181F-4B21-A611-0FA47A0E1AAC}"/>
                  </a:ext>
                </a:extLst>
              </p:cNvPr>
              <p:cNvSpPr>
                <a:spLocks/>
              </p:cNvSpPr>
              <p:nvPr/>
            </p:nvSpPr>
            <p:spPr bwMode="auto">
              <a:xfrm flipV="1">
                <a:off x="3422" y="2483"/>
                <a:ext cx="770" cy="233"/>
              </a:xfrm>
              <a:custGeom>
                <a:avLst/>
                <a:gdLst>
                  <a:gd name="T0" fmla="*/ 1169 w 1186"/>
                  <a:gd name="T1" fmla="*/ 22 h 516"/>
                  <a:gd name="T2" fmla="*/ 1151 w 1186"/>
                  <a:gd name="T3" fmla="*/ 49 h 516"/>
                  <a:gd name="T4" fmla="*/ 1134 w 1186"/>
                  <a:gd name="T5" fmla="*/ 71 h 516"/>
                  <a:gd name="T6" fmla="*/ 1113 w 1186"/>
                  <a:gd name="T7" fmla="*/ 98 h 516"/>
                  <a:gd name="T8" fmla="*/ 1096 w 1186"/>
                  <a:gd name="T9" fmla="*/ 126 h 516"/>
                  <a:gd name="T10" fmla="*/ 1075 w 1186"/>
                  <a:gd name="T11" fmla="*/ 150 h 516"/>
                  <a:gd name="T12" fmla="*/ 1057 w 1186"/>
                  <a:gd name="T13" fmla="*/ 172 h 516"/>
                  <a:gd name="T14" fmla="*/ 1036 w 1186"/>
                  <a:gd name="T15" fmla="*/ 199 h 516"/>
                  <a:gd name="T16" fmla="*/ 1019 w 1186"/>
                  <a:gd name="T17" fmla="*/ 221 h 516"/>
                  <a:gd name="T18" fmla="*/ 998 w 1186"/>
                  <a:gd name="T19" fmla="*/ 246 h 516"/>
                  <a:gd name="T20" fmla="*/ 981 w 1186"/>
                  <a:gd name="T21" fmla="*/ 268 h 516"/>
                  <a:gd name="T22" fmla="*/ 963 w 1186"/>
                  <a:gd name="T23" fmla="*/ 289 h 516"/>
                  <a:gd name="T24" fmla="*/ 943 w 1186"/>
                  <a:gd name="T25" fmla="*/ 309 h 516"/>
                  <a:gd name="T26" fmla="*/ 925 w 1186"/>
                  <a:gd name="T27" fmla="*/ 330 h 516"/>
                  <a:gd name="T28" fmla="*/ 904 w 1186"/>
                  <a:gd name="T29" fmla="*/ 349 h 516"/>
                  <a:gd name="T30" fmla="*/ 887 w 1186"/>
                  <a:gd name="T31" fmla="*/ 369 h 516"/>
                  <a:gd name="T32" fmla="*/ 866 w 1186"/>
                  <a:gd name="T33" fmla="*/ 385 h 516"/>
                  <a:gd name="T34" fmla="*/ 849 w 1186"/>
                  <a:gd name="T35" fmla="*/ 404 h 516"/>
                  <a:gd name="T36" fmla="*/ 828 w 1186"/>
                  <a:gd name="T37" fmla="*/ 418 h 516"/>
                  <a:gd name="T38" fmla="*/ 814 w 1186"/>
                  <a:gd name="T39" fmla="*/ 434 h 516"/>
                  <a:gd name="T40" fmla="*/ 793 w 1186"/>
                  <a:gd name="T41" fmla="*/ 448 h 516"/>
                  <a:gd name="T42" fmla="*/ 776 w 1186"/>
                  <a:gd name="T43" fmla="*/ 459 h 516"/>
                  <a:gd name="T44" fmla="*/ 755 w 1186"/>
                  <a:gd name="T45" fmla="*/ 472 h 516"/>
                  <a:gd name="T46" fmla="*/ 737 w 1186"/>
                  <a:gd name="T47" fmla="*/ 481 h 516"/>
                  <a:gd name="T48" fmla="*/ 717 w 1186"/>
                  <a:gd name="T49" fmla="*/ 489 h 516"/>
                  <a:gd name="T50" fmla="*/ 699 w 1186"/>
                  <a:gd name="T51" fmla="*/ 500 h 516"/>
                  <a:gd name="T52" fmla="*/ 678 w 1186"/>
                  <a:gd name="T53" fmla="*/ 502 h 516"/>
                  <a:gd name="T54" fmla="*/ 661 w 1186"/>
                  <a:gd name="T55" fmla="*/ 508 h 516"/>
                  <a:gd name="T56" fmla="*/ 644 w 1186"/>
                  <a:gd name="T57" fmla="*/ 513 h 516"/>
                  <a:gd name="T58" fmla="*/ 626 w 1186"/>
                  <a:gd name="T59" fmla="*/ 516 h 516"/>
                  <a:gd name="T60" fmla="*/ 605 w 1186"/>
                  <a:gd name="T61" fmla="*/ 516 h 516"/>
                  <a:gd name="T62" fmla="*/ 588 w 1186"/>
                  <a:gd name="T63" fmla="*/ 516 h 516"/>
                  <a:gd name="T64" fmla="*/ 567 w 1186"/>
                  <a:gd name="T65" fmla="*/ 516 h 516"/>
                  <a:gd name="T66" fmla="*/ 550 w 1186"/>
                  <a:gd name="T67" fmla="*/ 513 h 516"/>
                  <a:gd name="T68" fmla="*/ 529 w 1186"/>
                  <a:gd name="T69" fmla="*/ 513 h 516"/>
                  <a:gd name="T70" fmla="*/ 511 w 1186"/>
                  <a:gd name="T71" fmla="*/ 502 h 516"/>
                  <a:gd name="T72" fmla="*/ 491 w 1186"/>
                  <a:gd name="T73" fmla="*/ 500 h 516"/>
                  <a:gd name="T74" fmla="*/ 473 w 1186"/>
                  <a:gd name="T75" fmla="*/ 489 h 516"/>
                  <a:gd name="T76" fmla="*/ 456 w 1186"/>
                  <a:gd name="T77" fmla="*/ 486 h 516"/>
                  <a:gd name="T78" fmla="*/ 435 w 1186"/>
                  <a:gd name="T79" fmla="*/ 472 h 516"/>
                  <a:gd name="T80" fmla="*/ 418 w 1186"/>
                  <a:gd name="T81" fmla="*/ 461 h 516"/>
                  <a:gd name="T82" fmla="*/ 397 w 1186"/>
                  <a:gd name="T83" fmla="*/ 448 h 516"/>
                  <a:gd name="T84" fmla="*/ 379 w 1186"/>
                  <a:gd name="T85" fmla="*/ 434 h 516"/>
                  <a:gd name="T86" fmla="*/ 358 w 1186"/>
                  <a:gd name="T87" fmla="*/ 420 h 516"/>
                  <a:gd name="T88" fmla="*/ 341 w 1186"/>
                  <a:gd name="T89" fmla="*/ 407 h 516"/>
                  <a:gd name="T90" fmla="*/ 320 w 1186"/>
                  <a:gd name="T91" fmla="*/ 390 h 516"/>
                  <a:gd name="T92" fmla="*/ 303 w 1186"/>
                  <a:gd name="T93" fmla="*/ 371 h 516"/>
                  <a:gd name="T94" fmla="*/ 285 w 1186"/>
                  <a:gd name="T95" fmla="*/ 355 h 516"/>
                  <a:gd name="T96" fmla="*/ 268 w 1186"/>
                  <a:gd name="T97" fmla="*/ 336 h 516"/>
                  <a:gd name="T98" fmla="*/ 247 w 1186"/>
                  <a:gd name="T99" fmla="*/ 314 h 516"/>
                  <a:gd name="T100" fmla="*/ 230 w 1186"/>
                  <a:gd name="T101" fmla="*/ 295 h 516"/>
                  <a:gd name="T102" fmla="*/ 209 w 1186"/>
                  <a:gd name="T103" fmla="*/ 273 h 516"/>
                  <a:gd name="T104" fmla="*/ 192 w 1186"/>
                  <a:gd name="T105" fmla="*/ 248 h 516"/>
                  <a:gd name="T106" fmla="*/ 171 w 1186"/>
                  <a:gd name="T107" fmla="*/ 227 h 516"/>
                  <a:gd name="T108" fmla="*/ 153 w 1186"/>
                  <a:gd name="T109" fmla="*/ 205 h 516"/>
                  <a:gd name="T110" fmla="*/ 132 w 1186"/>
                  <a:gd name="T111" fmla="*/ 180 h 516"/>
                  <a:gd name="T112" fmla="*/ 115 w 1186"/>
                  <a:gd name="T113" fmla="*/ 153 h 516"/>
                  <a:gd name="T114" fmla="*/ 98 w 1186"/>
                  <a:gd name="T115" fmla="*/ 131 h 516"/>
                  <a:gd name="T116" fmla="*/ 77 w 1186"/>
                  <a:gd name="T117" fmla="*/ 104 h 516"/>
                  <a:gd name="T118" fmla="*/ 59 w 1186"/>
                  <a:gd name="T119" fmla="*/ 82 h 516"/>
                  <a:gd name="T120" fmla="*/ 39 w 1186"/>
                  <a:gd name="T121" fmla="*/ 54 h 516"/>
                  <a:gd name="T122" fmla="*/ 21 w 1186"/>
                  <a:gd name="T123" fmla="*/ 27 h 516"/>
                  <a:gd name="T124" fmla="*/ 0 w 1186"/>
                  <a:gd name="T125" fmla="*/ 3 h 5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86"/>
                  <a:gd name="T190" fmla="*/ 0 h 516"/>
                  <a:gd name="T191" fmla="*/ 1186 w 1186"/>
                  <a:gd name="T192" fmla="*/ 516 h 51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86" h="516">
                    <a:moveTo>
                      <a:pt x="1186" y="0"/>
                    </a:moveTo>
                    <a:lnTo>
                      <a:pt x="1182" y="8"/>
                    </a:lnTo>
                    <a:lnTo>
                      <a:pt x="1176" y="14"/>
                    </a:lnTo>
                    <a:lnTo>
                      <a:pt x="1172" y="16"/>
                    </a:lnTo>
                    <a:lnTo>
                      <a:pt x="1169" y="22"/>
                    </a:lnTo>
                    <a:lnTo>
                      <a:pt x="1165" y="27"/>
                    </a:lnTo>
                    <a:lnTo>
                      <a:pt x="1162" y="30"/>
                    </a:lnTo>
                    <a:lnTo>
                      <a:pt x="1158" y="35"/>
                    </a:lnTo>
                    <a:lnTo>
                      <a:pt x="1155" y="44"/>
                    </a:lnTo>
                    <a:lnTo>
                      <a:pt x="1151" y="49"/>
                    </a:lnTo>
                    <a:lnTo>
                      <a:pt x="1148" y="54"/>
                    </a:lnTo>
                    <a:lnTo>
                      <a:pt x="1144" y="57"/>
                    </a:lnTo>
                    <a:lnTo>
                      <a:pt x="1137" y="63"/>
                    </a:lnTo>
                    <a:lnTo>
                      <a:pt x="1134" y="68"/>
                    </a:lnTo>
                    <a:lnTo>
                      <a:pt x="1134" y="71"/>
                    </a:lnTo>
                    <a:lnTo>
                      <a:pt x="1127" y="76"/>
                    </a:lnTo>
                    <a:lnTo>
                      <a:pt x="1123" y="85"/>
                    </a:lnTo>
                    <a:lnTo>
                      <a:pt x="1123" y="90"/>
                    </a:lnTo>
                    <a:lnTo>
                      <a:pt x="1116" y="95"/>
                    </a:lnTo>
                    <a:lnTo>
                      <a:pt x="1113" y="98"/>
                    </a:lnTo>
                    <a:lnTo>
                      <a:pt x="1109" y="104"/>
                    </a:lnTo>
                    <a:lnTo>
                      <a:pt x="1106" y="109"/>
                    </a:lnTo>
                    <a:lnTo>
                      <a:pt x="1103" y="112"/>
                    </a:lnTo>
                    <a:lnTo>
                      <a:pt x="1096" y="117"/>
                    </a:lnTo>
                    <a:lnTo>
                      <a:pt x="1096" y="126"/>
                    </a:lnTo>
                    <a:lnTo>
                      <a:pt x="1092" y="131"/>
                    </a:lnTo>
                    <a:lnTo>
                      <a:pt x="1085" y="136"/>
                    </a:lnTo>
                    <a:lnTo>
                      <a:pt x="1085" y="139"/>
                    </a:lnTo>
                    <a:lnTo>
                      <a:pt x="1078" y="145"/>
                    </a:lnTo>
                    <a:lnTo>
                      <a:pt x="1075" y="150"/>
                    </a:lnTo>
                    <a:lnTo>
                      <a:pt x="1071" y="153"/>
                    </a:lnTo>
                    <a:lnTo>
                      <a:pt x="1068" y="158"/>
                    </a:lnTo>
                    <a:lnTo>
                      <a:pt x="1064" y="164"/>
                    </a:lnTo>
                    <a:lnTo>
                      <a:pt x="1061" y="166"/>
                    </a:lnTo>
                    <a:lnTo>
                      <a:pt x="1057" y="172"/>
                    </a:lnTo>
                    <a:lnTo>
                      <a:pt x="1054" y="177"/>
                    </a:lnTo>
                    <a:lnTo>
                      <a:pt x="1047" y="186"/>
                    </a:lnTo>
                    <a:lnTo>
                      <a:pt x="1047" y="191"/>
                    </a:lnTo>
                    <a:lnTo>
                      <a:pt x="1043" y="194"/>
                    </a:lnTo>
                    <a:lnTo>
                      <a:pt x="1036" y="199"/>
                    </a:lnTo>
                    <a:lnTo>
                      <a:pt x="1033" y="205"/>
                    </a:lnTo>
                    <a:lnTo>
                      <a:pt x="1029" y="207"/>
                    </a:lnTo>
                    <a:lnTo>
                      <a:pt x="1026" y="213"/>
                    </a:lnTo>
                    <a:lnTo>
                      <a:pt x="1023" y="218"/>
                    </a:lnTo>
                    <a:lnTo>
                      <a:pt x="1019" y="221"/>
                    </a:lnTo>
                    <a:lnTo>
                      <a:pt x="1016" y="227"/>
                    </a:lnTo>
                    <a:lnTo>
                      <a:pt x="1012" y="232"/>
                    </a:lnTo>
                    <a:lnTo>
                      <a:pt x="1009" y="235"/>
                    </a:lnTo>
                    <a:lnTo>
                      <a:pt x="1005" y="240"/>
                    </a:lnTo>
                    <a:lnTo>
                      <a:pt x="998" y="246"/>
                    </a:lnTo>
                    <a:lnTo>
                      <a:pt x="995" y="248"/>
                    </a:lnTo>
                    <a:lnTo>
                      <a:pt x="995" y="254"/>
                    </a:lnTo>
                    <a:lnTo>
                      <a:pt x="988" y="259"/>
                    </a:lnTo>
                    <a:lnTo>
                      <a:pt x="984" y="262"/>
                    </a:lnTo>
                    <a:lnTo>
                      <a:pt x="981" y="268"/>
                    </a:lnTo>
                    <a:lnTo>
                      <a:pt x="977" y="273"/>
                    </a:lnTo>
                    <a:lnTo>
                      <a:pt x="974" y="276"/>
                    </a:lnTo>
                    <a:lnTo>
                      <a:pt x="970" y="281"/>
                    </a:lnTo>
                    <a:lnTo>
                      <a:pt x="967" y="287"/>
                    </a:lnTo>
                    <a:lnTo>
                      <a:pt x="963" y="289"/>
                    </a:lnTo>
                    <a:lnTo>
                      <a:pt x="956" y="295"/>
                    </a:lnTo>
                    <a:lnTo>
                      <a:pt x="956" y="300"/>
                    </a:lnTo>
                    <a:lnTo>
                      <a:pt x="953" y="303"/>
                    </a:lnTo>
                    <a:lnTo>
                      <a:pt x="946" y="303"/>
                    </a:lnTo>
                    <a:lnTo>
                      <a:pt x="943" y="309"/>
                    </a:lnTo>
                    <a:lnTo>
                      <a:pt x="939" y="314"/>
                    </a:lnTo>
                    <a:lnTo>
                      <a:pt x="936" y="317"/>
                    </a:lnTo>
                    <a:lnTo>
                      <a:pt x="932" y="322"/>
                    </a:lnTo>
                    <a:lnTo>
                      <a:pt x="929" y="328"/>
                    </a:lnTo>
                    <a:lnTo>
                      <a:pt x="925" y="330"/>
                    </a:lnTo>
                    <a:lnTo>
                      <a:pt x="922" y="336"/>
                    </a:lnTo>
                    <a:lnTo>
                      <a:pt x="918" y="341"/>
                    </a:lnTo>
                    <a:lnTo>
                      <a:pt x="915" y="341"/>
                    </a:lnTo>
                    <a:lnTo>
                      <a:pt x="908" y="344"/>
                    </a:lnTo>
                    <a:lnTo>
                      <a:pt x="904" y="349"/>
                    </a:lnTo>
                    <a:lnTo>
                      <a:pt x="904" y="355"/>
                    </a:lnTo>
                    <a:lnTo>
                      <a:pt x="897" y="358"/>
                    </a:lnTo>
                    <a:lnTo>
                      <a:pt x="894" y="363"/>
                    </a:lnTo>
                    <a:lnTo>
                      <a:pt x="890" y="363"/>
                    </a:lnTo>
                    <a:lnTo>
                      <a:pt x="887" y="369"/>
                    </a:lnTo>
                    <a:lnTo>
                      <a:pt x="883" y="371"/>
                    </a:lnTo>
                    <a:lnTo>
                      <a:pt x="880" y="377"/>
                    </a:lnTo>
                    <a:lnTo>
                      <a:pt x="877" y="382"/>
                    </a:lnTo>
                    <a:lnTo>
                      <a:pt x="873" y="382"/>
                    </a:lnTo>
                    <a:lnTo>
                      <a:pt x="866" y="385"/>
                    </a:lnTo>
                    <a:lnTo>
                      <a:pt x="866" y="390"/>
                    </a:lnTo>
                    <a:lnTo>
                      <a:pt x="859" y="393"/>
                    </a:lnTo>
                    <a:lnTo>
                      <a:pt x="856" y="393"/>
                    </a:lnTo>
                    <a:lnTo>
                      <a:pt x="856" y="399"/>
                    </a:lnTo>
                    <a:lnTo>
                      <a:pt x="849" y="404"/>
                    </a:lnTo>
                    <a:lnTo>
                      <a:pt x="845" y="407"/>
                    </a:lnTo>
                    <a:lnTo>
                      <a:pt x="842" y="407"/>
                    </a:lnTo>
                    <a:lnTo>
                      <a:pt x="838" y="412"/>
                    </a:lnTo>
                    <a:lnTo>
                      <a:pt x="835" y="418"/>
                    </a:lnTo>
                    <a:lnTo>
                      <a:pt x="828" y="418"/>
                    </a:lnTo>
                    <a:lnTo>
                      <a:pt x="828" y="420"/>
                    </a:lnTo>
                    <a:lnTo>
                      <a:pt x="824" y="426"/>
                    </a:lnTo>
                    <a:lnTo>
                      <a:pt x="817" y="426"/>
                    </a:lnTo>
                    <a:lnTo>
                      <a:pt x="817" y="431"/>
                    </a:lnTo>
                    <a:lnTo>
                      <a:pt x="814" y="434"/>
                    </a:lnTo>
                    <a:lnTo>
                      <a:pt x="807" y="434"/>
                    </a:lnTo>
                    <a:lnTo>
                      <a:pt x="803" y="440"/>
                    </a:lnTo>
                    <a:lnTo>
                      <a:pt x="800" y="440"/>
                    </a:lnTo>
                    <a:lnTo>
                      <a:pt x="797" y="445"/>
                    </a:lnTo>
                    <a:lnTo>
                      <a:pt x="793" y="448"/>
                    </a:lnTo>
                    <a:lnTo>
                      <a:pt x="790" y="448"/>
                    </a:lnTo>
                    <a:lnTo>
                      <a:pt x="786" y="453"/>
                    </a:lnTo>
                    <a:lnTo>
                      <a:pt x="783" y="453"/>
                    </a:lnTo>
                    <a:lnTo>
                      <a:pt x="779" y="459"/>
                    </a:lnTo>
                    <a:lnTo>
                      <a:pt x="776" y="459"/>
                    </a:lnTo>
                    <a:lnTo>
                      <a:pt x="769" y="461"/>
                    </a:lnTo>
                    <a:lnTo>
                      <a:pt x="765" y="461"/>
                    </a:lnTo>
                    <a:lnTo>
                      <a:pt x="765" y="467"/>
                    </a:lnTo>
                    <a:lnTo>
                      <a:pt x="758" y="467"/>
                    </a:lnTo>
                    <a:lnTo>
                      <a:pt x="755" y="472"/>
                    </a:lnTo>
                    <a:lnTo>
                      <a:pt x="751" y="472"/>
                    </a:lnTo>
                    <a:lnTo>
                      <a:pt x="748" y="475"/>
                    </a:lnTo>
                    <a:lnTo>
                      <a:pt x="744" y="475"/>
                    </a:lnTo>
                    <a:lnTo>
                      <a:pt x="741" y="481"/>
                    </a:lnTo>
                    <a:lnTo>
                      <a:pt x="737" y="481"/>
                    </a:lnTo>
                    <a:lnTo>
                      <a:pt x="734" y="481"/>
                    </a:lnTo>
                    <a:lnTo>
                      <a:pt x="727" y="486"/>
                    </a:lnTo>
                    <a:lnTo>
                      <a:pt x="720" y="489"/>
                    </a:lnTo>
                    <a:lnTo>
                      <a:pt x="717" y="489"/>
                    </a:lnTo>
                    <a:lnTo>
                      <a:pt x="713" y="489"/>
                    </a:lnTo>
                    <a:lnTo>
                      <a:pt x="710" y="494"/>
                    </a:lnTo>
                    <a:lnTo>
                      <a:pt x="706" y="494"/>
                    </a:lnTo>
                    <a:lnTo>
                      <a:pt x="703" y="494"/>
                    </a:lnTo>
                    <a:lnTo>
                      <a:pt x="699" y="500"/>
                    </a:lnTo>
                    <a:lnTo>
                      <a:pt x="696" y="500"/>
                    </a:lnTo>
                    <a:lnTo>
                      <a:pt x="689" y="500"/>
                    </a:lnTo>
                    <a:lnTo>
                      <a:pt x="689" y="502"/>
                    </a:lnTo>
                    <a:lnTo>
                      <a:pt x="685" y="502"/>
                    </a:lnTo>
                    <a:lnTo>
                      <a:pt x="678" y="502"/>
                    </a:lnTo>
                    <a:lnTo>
                      <a:pt x="675" y="502"/>
                    </a:lnTo>
                    <a:lnTo>
                      <a:pt x="675" y="508"/>
                    </a:lnTo>
                    <a:lnTo>
                      <a:pt x="668" y="508"/>
                    </a:lnTo>
                    <a:lnTo>
                      <a:pt x="664" y="508"/>
                    </a:lnTo>
                    <a:lnTo>
                      <a:pt x="661" y="508"/>
                    </a:lnTo>
                    <a:lnTo>
                      <a:pt x="657" y="513"/>
                    </a:lnTo>
                    <a:lnTo>
                      <a:pt x="654" y="513"/>
                    </a:lnTo>
                    <a:lnTo>
                      <a:pt x="651" y="513"/>
                    </a:lnTo>
                    <a:lnTo>
                      <a:pt x="647" y="513"/>
                    </a:lnTo>
                    <a:lnTo>
                      <a:pt x="644" y="513"/>
                    </a:lnTo>
                    <a:lnTo>
                      <a:pt x="637" y="513"/>
                    </a:lnTo>
                    <a:lnTo>
                      <a:pt x="630" y="516"/>
                    </a:lnTo>
                    <a:lnTo>
                      <a:pt x="626" y="516"/>
                    </a:lnTo>
                    <a:lnTo>
                      <a:pt x="619" y="516"/>
                    </a:lnTo>
                    <a:lnTo>
                      <a:pt x="616" y="516"/>
                    </a:lnTo>
                    <a:lnTo>
                      <a:pt x="612" y="516"/>
                    </a:lnTo>
                    <a:lnTo>
                      <a:pt x="609" y="516"/>
                    </a:lnTo>
                    <a:lnTo>
                      <a:pt x="605" y="516"/>
                    </a:lnTo>
                    <a:lnTo>
                      <a:pt x="598" y="516"/>
                    </a:lnTo>
                    <a:lnTo>
                      <a:pt x="595" y="516"/>
                    </a:lnTo>
                    <a:lnTo>
                      <a:pt x="588" y="516"/>
                    </a:lnTo>
                    <a:lnTo>
                      <a:pt x="581" y="516"/>
                    </a:lnTo>
                    <a:lnTo>
                      <a:pt x="577" y="516"/>
                    </a:lnTo>
                    <a:lnTo>
                      <a:pt x="574" y="516"/>
                    </a:lnTo>
                    <a:lnTo>
                      <a:pt x="571" y="516"/>
                    </a:lnTo>
                    <a:lnTo>
                      <a:pt x="567" y="516"/>
                    </a:lnTo>
                    <a:lnTo>
                      <a:pt x="564" y="516"/>
                    </a:lnTo>
                    <a:lnTo>
                      <a:pt x="560" y="516"/>
                    </a:lnTo>
                    <a:lnTo>
                      <a:pt x="557" y="516"/>
                    </a:lnTo>
                    <a:lnTo>
                      <a:pt x="550" y="513"/>
                    </a:lnTo>
                    <a:lnTo>
                      <a:pt x="546" y="513"/>
                    </a:lnTo>
                    <a:lnTo>
                      <a:pt x="539" y="513"/>
                    </a:lnTo>
                    <a:lnTo>
                      <a:pt x="536" y="513"/>
                    </a:lnTo>
                    <a:lnTo>
                      <a:pt x="529" y="513"/>
                    </a:lnTo>
                    <a:lnTo>
                      <a:pt x="525" y="508"/>
                    </a:lnTo>
                    <a:lnTo>
                      <a:pt x="522" y="508"/>
                    </a:lnTo>
                    <a:lnTo>
                      <a:pt x="518" y="508"/>
                    </a:lnTo>
                    <a:lnTo>
                      <a:pt x="515" y="508"/>
                    </a:lnTo>
                    <a:lnTo>
                      <a:pt x="511" y="502"/>
                    </a:lnTo>
                    <a:lnTo>
                      <a:pt x="508" y="502"/>
                    </a:lnTo>
                    <a:lnTo>
                      <a:pt x="504" y="502"/>
                    </a:lnTo>
                    <a:lnTo>
                      <a:pt x="498" y="502"/>
                    </a:lnTo>
                    <a:lnTo>
                      <a:pt x="498" y="500"/>
                    </a:lnTo>
                    <a:lnTo>
                      <a:pt x="491" y="500"/>
                    </a:lnTo>
                    <a:lnTo>
                      <a:pt x="487" y="500"/>
                    </a:lnTo>
                    <a:lnTo>
                      <a:pt x="484" y="494"/>
                    </a:lnTo>
                    <a:lnTo>
                      <a:pt x="480" y="494"/>
                    </a:lnTo>
                    <a:lnTo>
                      <a:pt x="477" y="494"/>
                    </a:lnTo>
                    <a:lnTo>
                      <a:pt x="473" y="489"/>
                    </a:lnTo>
                    <a:lnTo>
                      <a:pt x="470" y="489"/>
                    </a:lnTo>
                    <a:lnTo>
                      <a:pt x="466" y="489"/>
                    </a:lnTo>
                    <a:lnTo>
                      <a:pt x="459" y="486"/>
                    </a:lnTo>
                    <a:lnTo>
                      <a:pt x="456" y="486"/>
                    </a:lnTo>
                    <a:lnTo>
                      <a:pt x="449" y="481"/>
                    </a:lnTo>
                    <a:lnTo>
                      <a:pt x="445" y="481"/>
                    </a:lnTo>
                    <a:lnTo>
                      <a:pt x="442" y="475"/>
                    </a:lnTo>
                    <a:lnTo>
                      <a:pt x="438" y="475"/>
                    </a:lnTo>
                    <a:lnTo>
                      <a:pt x="435" y="472"/>
                    </a:lnTo>
                    <a:lnTo>
                      <a:pt x="431" y="472"/>
                    </a:lnTo>
                    <a:lnTo>
                      <a:pt x="428" y="467"/>
                    </a:lnTo>
                    <a:lnTo>
                      <a:pt x="425" y="467"/>
                    </a:lnTo>
                    <a:lnTo>
                      <a:pt x="421" y="461"/>
                    </a:lnTo>
                    <a:lnTo>
                      <a:pt x="418" y="461"/>
                    </a:lnTo>
                    <a:lnTo>
                      <a:pt x="411" y="459"/>
                    </a:lnTo>
                    <a:lnTo>
                      <a:pt x="407" y="459"/>
                    </a:lnTo>
                    <a:lnTo>
                      <a:pt x="407" y="453"/>
                    </a:lnTo>
                    <a:lnTo>
                      <a:pt x="400" y="453"/>
                    </a:lnTo>
                    <a:lnTo>
                      <a:pt x="397" y="448"/>
                    </a:lnTo>
                    <a:lnTo>
                      <a:pt x="390" y="445"/>
                    </a:lnTo>
                    <a:lnTo>
                      <a:pt x="386" y="440"/>
                    </a:lnTo>
                    <a:lnTo>
                      <a:pt x="383" y="440"/>
                    </a:lnTo>
                    <a:lnTo>
                      <a:pt x="379" y="434"/>
                    </a:lnTo>
                    <a:lnTo>
                      <a:pt x="376" y="434"/>
                    </a:lnTo>
                    <a:lnTo>
                      <a:pt x="369" y="431"/>
                    </a:lnTo>
                    <a:lnTo>
                      <a:pt x="369" y="426"/>
                    </a:lnTo>
                    <a:lnTo>
                      <a:pt x="365" y="426"/>
                    </a:lnTo>
                    <a:lnTo>
                      <a:pt x="358" y="420"/>
                    </a:lnTo>
                    <a:lnTo>
                      <a:pt x="358" y="418"/>
                    </a:lnTo>
                    <a:lnTo>
                      <a:pt x="351" y="418"/>
                    </a:lnTo>
                    <a:lnTo>
                      <a:pt x="348" y="412"/>
                    </a:lnTo>
                    <a:lnTo>
                      <a:pt x="345" y="407"/>
                    </a:lnTo>
                    <a:lnTo>
                      <a:pt x="341" y="407"/>
                    </a:lnTo>
                    <a:lnTo>
                      <a:pt x="338" y="404"/>
                    </a:lnTo>
                    <a:lnTo>
                      <a:pt x="334" y="399"/>
                    </a:lnTo>
                    <a:lnTo>
                      <a:pt x="331" y="393"/>
                    </a:lnTo>
                    <a:lnTo>
                      <a:pt x="327" y="393"/>
                    </a:lnTo>
                    <a:lnTo>
                      <a:pt x="320" y="390"/>
                    </a:lnTo>
                    <a:lnTo>
                      <a:pt x="320" y="385"/>
                    </a:lnTo>
                    <a:lnTo>
                      <a:pt x="317" y="385"/>
                    </a:lnTo>
                    <a:lnTo>
                      <a:pt x="310" y="382"/>
                    </a:lnTo>
                    <a:lnTo>
                      <a:pt x="306" y="377"/>
                    </a:lnTo>
                    <a:lnTo>
                      <a:pt x="303" y="371"/>
                    </a:lnTo>
                    <a:lnTo>
                      <a:pt x="299" y="369"/>
                    </a:lnTo>
                    <a:lnTo>
                      <a:pt x="296" y="369"/>
                    </a:lnTo>
                    <a:lnTo>
                      <a:pt x="292" y="363"/>
                    </a:lnTo>
                    <a:lnTo>
                      <a:pt x="289" y="358"/>
                    </a:lnTo>
                    <a:lnTo>
                      <a:pt x="285" y="355"/>
                    </a:lnTo>
                    <a:lnTo>
                      <a:pt x="282" y="349"/>
                    </a:lnTo>
                    <a:lnTo>
                      <a:pt x="278" y="344"/>
                    </a:lnTo>
                    <a:lnTo>
                      <a:pt x="272" y="344"/>
                    </a:lnTo>
                    <a:lnTo>
                      <a:pt x="268" y="341"/>
                    </a:lnTo>
                    <a:lnTo>
                      <a:pt x="268" y="336"/>
                    </a:lnTo>
                    <a:lnTo>
                      <a:pt x="261" y="330"/>
                    </a:lnTo>
                    <a:lnTo>
                      <a:pt x="258" y="328"/>
                    </a:lnTo>
                    <a:lnTo>
                      <a:pt x="254" y="322"/>
                    </a:lnTo>
                    <a:lnTo>
                      <a:pt x="251" y="317"/>
                    </a:lnTo>
                    <a:lnTo>
                      <a:pt x="247" y="314"/>
                    </a:lnTo>
                    <a:lnTo>
                      <a:pt x="244" y="314"/>
                    </a:lnTo>
                    <a:lnTo>
                      <a:pt x="240" y="309"/>
                    </a:lnTo>
                    <a:lnTo>
                      <a:pt x="237" y="303"/>
                    </a:lnTo>
                    <a:lnTo>
                      <a:pt x="230" y="300"/>
                    </a:lnTo>
                    <a:lnTo>
                      <a:pt x="230" y="295"/>
                    </a:lnTo>
                    <a:lnTo>
                      <a:pt x="226" y="289"/>
                    </a:lnTo>
                    <a:lnTo>
                      <a:pt x="219" y="287"/>
                    </a:lnTo>
                    <a:lnTo>
                      <a:pt x="216" y="281"/>
                    </a:lnTo>
                    <a:lnTo>
                      <a:pt x="212" y="276"/>
                    </a:lnTo>
                    <a:lnTo>
                      <a:pt x="209" y="273"/>
                    </a:lnTo>
                    <a:lnTo>
                      <a:pt x="205" y="268"/>
                    </a:lnTo>
                    <a:lnTo>
                      <a:pt x="202" y="262"/>
                    </a:lnTo>
                    <a:lnTo>
                      <a:pt x="199" y="259"/>
                    </a:lnTo>
                    <a:lnTo>
                      <a:pt x="195" y="254"/>
                    </a:lnTo>
                    <a:lnTo>
                      <a:pt x="192" y="248"/>
                    </a:lnTo>
                    <a:lnTo>
                      <a:pt x="188" y="246"/>
                    </a:lnTo>
                    <a:lnTo>
                      <a:pt x="181" y="240"/>
                    </a:lnTo>
                    <a:lnTo>
                      <a:pt x="178" y="235"/>
                    </a:lnTo>
                    <a:lnTo>
                      <a:pt x="178" y="232"/>
                    </a:lnTo>
                    <a:lnTo>
                      <a:pt x="171" y="227"/>
                    </a:lnTo>
                    <a:lnTo>
                      <a:pt x="167" y="221"/>
                    </a:lnTo>
                    <a:lnTo>
                      <a:pt x="164" y="218"/>
                    </a:lnTo>
                    <a:lnTo>
                      <a:pt x="160" y="213"/>
                    </a:lnTo>
                    <a:lnTo>
                      <a:pt x="157" y="207"/>
                    </a:lnTo>
                    <a:lnTo>
                      <a:pt x="153" y="205"/>
                    </a:lnTo>
                    <a:lnTo>
                      <a:pt x="150" y="199"/>
                    </a:lnTo>
                    <a:lnTo>
                      <a:pt x="146" y="194"/>
                    </a:lnTo>
                    <a:lnTo>
                      <a:pt x="139" y="191"/>
                    </a:lnTo>
                    <a:lnTo>
                      <a:pt x="139" y="186"/>
                    </a:lnTo>
                    <a:lnTo>
                      <a:pt x="132" y="180"/>
                    </a:lnTo>
                    <a:lnTo>
                      <a:pt x="129" y="177"/>
                    </a:lnTo>
                    <a:lnTo>
                      <a:pt x="129" y="172"/>
                    </a:lnTo>
                    <a:lnTo>
                      <a:pt x="122" y="164"/>
                    </a:lnTo>
                    <a:lnTo>
                      <a:pt x="119" y="158"/>
                    </a:lnTo>
                    <a:lnTo>
                      <a:pt x="115" y="153"/>
                    </a:lnTo>
                    <a:lnTo>
                      <a:pt x="112" y="150"/>
                    </a:lnTo>
                    <a:lnTo>
                      <a:pt x="108" y="145"/>
                    </a:lnTo>
                    <a:lnTo>
                      <a:pt x="101" y="139"/>
                    </a:lnTo>
                    <a:lnTo>
                      <a:pt x="101" y="136"/>
                    </a:lnTo>
                    <a:lnTo>
                      <a:pt x="98" y="131"/>
                    </a:lnTo>
                    <a:lnTo>
                      <a:pt x="91" y="126"/>
                    </a:lnTo>
                    <a:lnTo>
                      <a:pt x="91" y="123"/>
                    </a:lnTo>
                    <a:lnTo>
                      <a:pt x="87" y="112"/>
                    </a:lnTo>
                    <a:lnTo>
                      <a:pt x="80" y="109"/>
                    </a:lnTo>
                    <a:lnTo>
                      <a:pt x="77" y="104"/>
                    </a:lnTo>
                    <a:lnTo>
                      <a:pt x="73" y="98"/>
                    </a:lnTo>
                    <a:lnTo>
                      <a:pt x="70" y="95"/>
                    </a:lnTo>
                    <a:lnTo>
                      <a:pt x="66" y="90"/>
                    </a:lnTo>
                    <a:lnTo>
                      <a:pt x="63" y="85"/>
                    </a:lnTo>
                    <a:lnTo>
                      <a:pt x="59" y="82"/>
                    </a:lnTo>
                    <a:lnTo>
                      <a:pt x="56" y="76"/>
                    </a:lnTo>
                    <a:lnTo>
                      <a:pt x="52" y="68"/>
                    </a:lnTo>
                    <a:lnTo>
                      <a:pt x="49" y="63"/>
                    </a:lnTo>
                    <a:lnTo>
                      <a:pt x="42" y="57"/>
                    </a:lnTo>
                    <a:lnTo>
                      <a:pt x="39" y="54"/>
                    </a:lnTo>
                    <a:lnTo>
                      <a:pt x="39" y="49"/>
                    </a:lnTo>
                    <a:lnTo>
                      <a:pt x="32" y="44"/>
                    </a:lnTo>
                    <a:lnTo>
                      <a:pt x="28" y="41"/>
                    </a:lnTo>
                    <a:lnTo>
                      <a:pt x="25" y="30"/>
                    </a:lnTo>
                    <a:lnTo>
                      <a:pt x="21" y="27"/>
                    </a:lnTo>
                    <a:lnTo>
                      <a:pt x="18" y="22"/>
                    </a:lnTo>
                    <a:lnTo>
                      <a:pt x="14" y="16"/>
                    </a:lnTo>
                    <a:lnTo>
                      <a:pt x="11" y="14"/>
                    </a:lnTo>
                    <a:lnTo>
                      <a:pt x="7" y="8"/>
                    </a:lnTo>
                    <a:lnTo>
                      <a:pt x="0" y="3"/>
                    </a:lnTo>
                  </a:path>
                </a:pathLst>
              </a:custGeom>
              <a:noFill/>
              <a:ln w="28575">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3054" name="Group 698">
              <a:extLst>
                <a:ext uri="{FF2B5EF4-FFF2-40B4-BE49-F238E27FC236}">
                  <a16:creationId xmlns:a16="http://schemas.microsoft.com/office/drawing/2014/main" id="{C1BDAD66-FF87-4AED-8DEB-61A02E563602}"/>
                </a:ext>
              </a:extLst>
            </p:cNvPr>
            <p:cNvGrpSpPr>
              <a:grpSpLocks/>
            </p:cNvGrpSpPr>
            <p:nvPr/>
          </p:nvGrpSpPr>
          <p:grpSpPr bwMode="auto">
            <a:xfrm>
              <a:off x="3234" y="1288"/>
              <a:ext cx="2208" cy="570"/>
              <a:chOff x="3234" y="1288"/>
              <a:chExt cx="2208" cy="570"/>
            </a:xfrm>
          </p:grpSpPr>
          <p:grpSp>
            <p:nvGrpSpPr>
              <p:cNvPr id="43075" name="Group 622">
                <a:extLst>
                  <a:ext uri="{FF2B5EF4-FFF2-40B4-BE49-F238E27FC236}">
                    <a16:creationId xmlns:a16="http://schemas.microsoft.com/office/drawing/2014/main" id="{791F5811-C181-4A85-BD0B-DCE067240256}"/>
                  </a:ext>
                </a:extLst>
              </p:cNvPr>
              <p:cNvGrpSpPr>
                <a:grpSpLocks/>
              </p:cNvGrpSpPr>
              <p:nvPr/>
            </p:nvGrpSpPr>
            <p:grpSpPr bwMode="auto">
              <a:xfrm>
                <a:off x="3234" y="1288"/>
                <a:ext cx="2208" cy="570"/>
                <a:chOff x="1306" y="2790"/>
                <a:chExt cx="5520" cy="1425"/>
              </a:xfrm>
            </p:grpSpPr>
            <p:grpSp>
              <p:nvGrpSpPr>
                <p:cNvPr id="43083" name="Group 623">
                  <a:extLst>
                    <a:ext uri="{FF2B5EF4-FFF2-40B4-BE49-F238E27FC236}">
                      <a16:creationId xmlns:a16="http://schemas.microsoft.com/office/drawing/2014/main" id="{B03421BF-8E7C-407A-8CC8-0198728EA053}"/>
                    </a:ext>
                  </a:extLst>
                </p:cNvPr>
                <p:cNvGrpSpPr>
                  <a:grpSpLocks/>
                </p:cNvGrpSpPr>
                <p:nvPr/>
              </p:nvGrpSpPr>
              <p:grpSpPr bwMode="auto">
                <a:xfrm>
                  <a:off x="1772" y="2955"/>
                  <a:ext cx="5054" cy="1260"/>
                  <a:chOff x="1786" y="1590"/>
                  <a:chExt cx="5054" cy="2010"/>
                </a:xfrm>
              </p:grpSpPr>
              <p:sp>
                <p:nvSpPr>
                  <p:cNvPr id="43085" name="Line 624">
                    <a:extLst>
                      <a:ext uri="{FF2B5EF4-FFF2-40B4-BE49-F238E27FC236}">
                        <a16:creationId xmlns:a16="http://schemas.microsoft.com/office/drawing/2014/main" id="{646BE171-05DE-405A-A01C-810F8842381A}"/>
                      </a:ext>
                    </a:extLst>
                  </p:cNvPr>
                  <p:cNvSpPr>
                    <a:spLocks noChangeShapeType="1"/>
                  </p:cNvSpPr>
                  <p:nvPr/>
                </p:nvSpPr>
                <p:spPr bwMode="auto">
                  <a:xfrm>
                    <a:off x="1786" y="2550"/>
                    <a:ext cx="50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86" name="Line 625">
                    <a:extLst>
                      <a:ext uri="{FF2B5EF4-FFF2-40B4-BE49-F238E27FC236}">
                        <a16:creationId xmlns:a16="http://schemas.microsoft.com/office/drawing/2014/main" id="{039BA432-965D-4B2A-B5D4-5AC1EDC1EEC0}"/>
                      </a:ext>
                    </a:extLst>
                  </p:cNvPr>
                  <p:cNvSpPr>
                    <a:spLocks noChangeShapeType="1"/>
                  </p:cNvSpPr>
                  <p:nvPr/>
                </p:nvSpPr>
                <p:spPr bwMode="auto">
                  <a:xfrm flipV="1">
                    <a:off x="1814" y="1590"/>
                    <a:ext cx="0" cy="20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3084" name="Rectangle 626">
                  <a:extLst>
                    <a:ext uri="{FF2B5EF4-FFF2-40B4-BE49-F238E27FC236}">
                      <a16:creationId xmlns:a16="http://schemas.microsoft.com/office/drawing/2014/main" id="{0D369D4A-C8CB-4326-AA25-C7EC43AF3EF8}"/>
                    </a:ext>
                  </a:extLst>
                </p:cNvPr>
                <p:cNvSpPr>
                  <a:spLocks noChangeArrowheads="1"/>
                </p:cNvSpPr>
                <p:nvPr/>
              </p:nvSpPr>
              <p:spPr bwMode="auto">
                <a:xfrm>
                  <a:off x="1306" y="2790"/>
                  <a:ext cx="628"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up</a:t>
                  </a:r>
                </a:p>
                <a:p>
                  <a:r>
                    <a:rPr lang="en-US" altLang="zh-CN" sz="1600">
                      <a:solidFill>
                        <a:srgbClr val="040408"/>
                      </a:solidFill>
                      <a:latin typeface="宋体" panose="02010600030101010101" pitchFamily="2" charset="-122"/>
                    </a:rPr>
                    <a:t>   </a:t>
                  </a: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endParaRPr lang="en-US" altLang="zh-CN" sz="1600">
                    <a:solidFill>
                      <a:srgbClr val="040408"/>
                    </a:solidFill>
                    <a:latin typeface="宋体" panose="02010600030101010101" pitchFamily="2" charset="-122"/>
                  </a:endParaRPr>
                </a:p>
              </p:txBody>
            </p:sp>
          </p:grpSp>
          <p:grpSp>
            <p:nvGrpSpPr>
              <p:cNvPr id="43076" name="Group 693">
                <a:extLst>
                  <a:ext uri="{FF2B5EF4-FFF2-40B4-BE49-F238E27FC236}">
                    <a16:creationId xmlns:a16="http://schemas.microsoft.com/office/drawing/2014/main" id="{E87739CE-7CEE-42AA-BC9D-1FC04B8C85E3}"/>
                  </a:ext>
                </a:extLst>
              </p:cNvPr>
              <p:cNvGrpSpPr>
                <a:grpSpLocks/>
              </p:cNvGrpSpPr>
              <p:nvPr/>
            </p:nvGrpSpPr>
            <p:grpSpPr bwMode="auto">
              <a:xfrm>
                <a:off x="3438" y="1375"/>
                <a:ext cx="1612" cy="478"/>
                <a:chOff x="3438" y="1375"/>
                <a:chExt cx="1612" cy="478"/>
              </a:xfrm>
            </p:grpSpPr>
            <p:sp>
              <p:nvSpPr>
                <p:cNvPr id="43077" name="Freeform 643">
                  <a:extLst>
                    <a:ext uri="{FF2B5EF4-FFF2-40B4-BE49-F238E27FC236}">
                      <a16:creationId xmlns:a16="http://schemas.microsoft.com/office/drawing/2014/main" id="{B2A8E7FA-5158-45CB-87CA-3E5735BBC634}"/>
                    </a:ext>
                  </a:extLst>
                </p:cNvPr>
                <p:cNvSpPr>
                  <a:spLocks/>
                </p:cNvSpPr>
                <p:nvPr/>
              </p:nvSpPr>
              <p:spPr bwMode="auto">
                <a:xfrm>
                  <a:off x="3438" y="1375"/>
                  <a:ext cx="400" cy="238"/>
                </a:xfrm>
                <a:custGeom>
                  <a:avLst/>
                  <a:gdLst>
                    <a:gd name="T0" fmla="*/ 657 w 657"/>
                    <a:gd name="T1" fmla="*/ 527 h 527"/>
                    <a:gd name="T2" fmla="*/ 640 w 657"/>
                    <a:gd name="T3" fmla="*/ 497 h 527"/>
                    <a:gd name="T4" fmla="*/ 619 w 657"/>
                    <a:gd name="T5" fmla="*/ 465 h 527"/>
                    <a:gd name="T6" fmla="*/ 598 w 657"/>
                    <a:gd name="T7" fmla="*/ 429 h 527"/>
                    <a:gd name="T8" fmla="*/ 574 w 657"/>
                    <a:gd name="T9" fmla="*/ 396 h 527"/>
                    <a:gd name="T10" fmla="*/ 550 w 657"/>
                    <a:gd name="T11" fmla="*/ 361 h 527"/>
                    <a:gd name="T12" fmla="*/ 529 w 657"/>
                    <a:gd name="T13" fmla="*/ 325 h 527"/>
                    <a:gd name="T14" fmla="*/ 501 w 657"/>
                    <a:gd name="T15" fmla="*/ 290 h 527"/>
                    <a:gd name="T16" fmla="*/ 477 w 657"/>
                    <a:gd name="T17" fmla="*/ 257 h 527"/>
                    <a:gd name="T18" fmla="*/ 452 w 657"/>
                    <a:gd name="T19" fmla="*/ 224 h 527"/>
                    <a:gd name="T20" fmla="*/ 438 w 657"/>
                    <a:gd name="T21" fmla="*/ 205 h 527"/>
                    <a:gd name="T22" fmla="*/ 421 w 657"/>
                    <a:gd name="T23" fmla="*/ 186 h 527"/>
                    <a:gd name="T24" fmla="*/ 404 w 657"/>
                    <a:gd name="T25" fmla="*/ 167 h 527"/>
                    <a:gd name="T26" fmla="*/ 390 w 657"/>
                    <a:gd name="T27" fmla="*/ 150 h 527"/>
                    <a:gd name="T28" fmla="*/ 369 w 657"/>
                    <a:gd name="T29" fmla="*/ 131 h 527"/>
                    <a:gd name="T30" fmla="*/ 351 w 657"/>
                    <a:gd name="T31" fmla="*/ 115 h 527"/>
                    <a:gd name="T32" fmla="*/ 331 w 657"/>
                    <a:gd name="T33" fmla="*/ 99 h 527"/>
                    <a:gd name="T34" fmla="*/ 310 w 657"/>
                    <a:gd name="T35" fmla="*/ 82 h 527"/>
                    <a:gd name="T36" fmla="*/ 285 w 657"/>
                    <a:gd name="T37" fmla="*/ 66 h 527"/>
                    <a:gd name="T38" fmla="*/ 258 w 657"/>
                    <a:gd name="T39" fmla="*/ 49 h 527"/>
                    <a:gd name="T40" fmla="*/ 230 w 657"/>
                    <a:gd name="T41" fmla="*/ 33 h 527"/>
                    <a:gd name="T42" fmla="*/ 202 w 657"/>
                    <a:gd name="T43" fmla="*/ 19 h 527"/>
                    <a:gd name="T44" fmla="*/ 171 w 657"/>
                    <a:gd name="T45" fmla="*/ 11 h 527"/>
                    <a:gd name="T46" fmla="*/ 139 w 657"/>
                    <a:gd name="T47" fmla="*/ 3 h 527"/>
                    <a:gd name="T48" fmla="*/ 105 w 657"/>
                    <a:gd name="T49" fmla="*/ 0 h 527"/>
                    <a:gd name="T50" fmla="*/ 70 w 657"/>
                    <a:gd name="T51" fmla="*/ 0 h 527"/>
                    <a:gd name="T52" fmla="*/ 35 w 657"/>
                    <a:gd name="T53" fmla="*/ 6 h 527"/>
                    <a:gd name="T54" fmla="*/ 0 w 657"/>
                    <a:gd name="T55" fmla="*/ 17 h 5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57"/>
                    <a:gd name="T85" fmla="*/ 0 h 527"/>
                    <a:gd name="T86" fmla="*/ 657 w 657"/>
                    <a:gd name="T87" fmla="*/ 527 h 5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57" h="527">
                      <a:moveTo>
                        <a:pt x="657" y="527"/>
                      </a:moveTo>
                      <a:lnTo>
                        <a:pt x="640" y="497"/>
                      </a:lnTo>
                      <a:lnTo>
                        <a:pt x="619" y="465"/>
                      </a:lnTo>
                      <a:lnTo>
                        <a:pt x="598" y="429"/>
                      </a:lnTo>
                      <a:lnTo>
                        <a:pt x="574" y="396"/>
                      </a:lnTo>
                      <a:lnTo>
                        <a:pt x="550" y="361"/>
                      </a:lnTo>
                      <a:lnTo>
                        <a:pt x="529" y="325"/>
                      </a:lnTo>
                      <a:lnTo>
                        <a:pt x="501" y="290"/>
                      </a:lnTo>
                      <a:lnTo>
                        <a:pt x="477" y="257"/>
                      </a:lnTo>
                      <a:lnTo>
                        <a:pt x="452" y="224"/>
                      </a:lnTo>
                      <a:lnTo>
                        <a:pt x="438" y="205"/>
                      </a:lnTo>
                      <a:lnTo>
                        <a:pt x="421" y="186"/>
                      </a:lnTo>
                      <a:lnTo>
                        <a:pt x="404" y="167"/>
                      </a:lnTo>
                      <a:lnTo>
                        <a:pt x="390" y="150"/>
                      </a:lnTo>
                      <a:lnTo>
                        <a:pt x="369" y="131"/>
                      </a:lnTo>
                      <a:lnTo>
                        <a:pt x="351" y="115"/>
                      </a:lnTo>
                      <a:lnTo>
                        <a:pt x="331" y="99"/>
                      </a:lnTo>
                      <a:lnTo>
                        <a:pt x="310" y="82"/>
                      </a:lnTo>
                      <a:lnTo>
                        <a:pt x="285" y="66"/>
                      </a:lnTo>
                      <a:lnTo>
                        <a:pt x="258" y="49"/>
                      </a:lnTo>
                      <a:lnTo>
                        <a:pt x="230" y="33"/>
                      </a:lnTo>
                      <a:lnTo>
                        <a:pt x="202" y="19"/>
                      </a:lnTo>
                      <a:lnTo>
                        <a:pt x="171" y="11"/>
                      </a:lnTo>
                      <a:lnTo>
                        <a:pt x="139" y="3"/>
                      </a:lnTo>
                      <a:lnTo>
                        <a:pt x="105" y="0"/>
                      </a:lnTo>
                      <a:lnTo>
                        <a:pt x="70" y="0"/>
                      </a:lnTo>
                      <a:lnTo>
                        <a:pt x="35" y="6"/>
                      </a:lnTo>
                      <a:lnTo>
                        <a:pt x="0" y="1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78" name="Freeform 644">
                  <a:extLst>
                    <a:ext uri="{FF2B5EF4-FFF2-40B4-BE49-F238E27FC236}">
                      <a16:creationId xmlns:a16="http://schemas.microsoft.com/office/drawing/2014/main" id="{95E71034-B209-4366-9840-EBACDE2EF891}"/>
                    </a:ext>
                  </a:extLst>
                </p:cNvPr>
                <p:cNvSpPr>
                  <a:spLocks/>
                </p:cNvSpPr>
                <p:nvPr/>
              </p:nvSpPr>
              <p:spPr bwMode="auto">
                <a:xfrm flipH="1" flipV="1">
                  <a:off x="3833" y="1593"/>
                  <a:ext cx="363" cy="256"/>
                </a:xfrm>
                <a:custGeom>
                  <a:avLst/>
                  <a:gdLst>
                    <a:gd name="T0" fmla="*/ 657 w 657"/>
                    <a:gd name="T1" fmla="*/ 527 h 527"/>
                    <a:gd name="T2" fmla="*/ 640 w 657"/>
                    <a:gd name="T3" fmla="*/ 497 h 527"/>
                    <a:gd name="T4" fmla="*/ 619 w 657"/>
                    <a:gd name="T5" fmla="*/ 465 h 527"/>
                    <a:gd name="T6" fmla="*/ 598 w 657"/>
                    <a:gd name="T7" fmla="*/ 429 h 527"/>
                    <a:gd name="T8" fmla="*/ 574 w 657"/>
                    <a:gd name="T9" fmla="*/ 396 h 527"/>
                    <a:gd name="T10" fmla="*/ 550 w 657"/>
                    <a:gd name="T11" fmla="*/ 361 h 527"/>
                    <a:gd name="T12" fmla="*/ 529 w 657"/>
                    <a:gd name="T13" fmla="*/ 325 h 527"/>
                    <a:gd name="T14" fmla="*/ 501 w 657"/>
                    <a:gd name="T15" fmla="*/ 290 h 527"/>
                    <a:gd name="T16" fmla="*/ 477 w 657"/>
                    <a:gd name="T17" fmla="*/ 257 h 527"/>
                    <a:gd name="T18" fmla="*/ 452 w 657"/>
                    <a:gd name="T19" fmla="*/ 224 h 527"/>
                    <a:gd name="T20" fmla="*/ 438 w 657"/>
                    <a:gd name="T21" fmla="*/ 205 h 527"/>
                    <a:gd name="T22" fmla="*/ 421 w 657"/>
                    <a:gd name="T23" fmla="*/ 186 h 527"/>
                    <a:gd name="T24" fmla="*/ 404 w 657"/>
                    <a:gd name="T25" fmla="*/ 167 h 527"/>
                    <a:gd name="T26" fmla="*/ 390 w 657"/>
                    <a:gd name="T27" fmla="*/ 150 h 527"/>
                    <a:gd name="T28" fmla="*/ 369 w 657"/>
                    <a:gd name="T29" fmla="*/ 131 h 527"/>
                    <a:gd name="T30" fmla="*/ 351 w 657"/>
                    <a:gd name="T31" fmla="*/ 115 h 527"/>
                    <a:gd name="T32" fmla="*/ 331 w 657"/>
                    <a:gd name="T33" fmla="*/ 99 h 527"/>
                    <a:gd name="T34" fmla="*/ 310 w 657"/>
                    <a:gd name="T35" fmla="*/ 82 h 527"/>
                    <a:gd name="T36" fmla="*/ 285 w 657"/>
                    <a:gd name="T37" fmla="*/ 66 h 527"/>
                    <a:gd name="T38" fmla="*/ 258 w 657"/>
                    <a:gd name="T39" fmla="*/ 49 h 527"/>
                    <a:gd name="T40" fmla="*/ 230 w 657"/>
                    <a:gd name="T41" fmla="*/ 33 h 527"/>
                    <a:gd name="T42" fmla="*/ 202 w 657"/>
                    <a:gd name="T43" fmla="*/ 19 h 527"/>
                    <a:gd name="T44" fmla="*/ 171 w 657"/>
                    <a:gd name="T45" fmla="*/ 11 h 527"/>
                    <a:gd name="T46" fmla="*/ 139 w 657"/>
                    <a:gd name="T47" fmla="*/ 3 h 527"/>
                    <a:gd name="T48" fmla="*/ 105 w 657"/>
                    <a:gd name="T49" fmla="*/ 0 h 527"/>
                    <a:gd name="T50" fmla="*/ 70 w 657"/>
                    <a:gd name="T51" fmla="*/ 0 h 527"/>
                    <a:gd name="T52" fmla="*/ 35 w 657"/>
                    <a:gd name="T53" fmla="*/ 6 h 527"/>
                    <a:gd name="T54" fmla="*/ 0 w 657"/>
                    <a:gd name="T55" fmla="*/ 17 h 5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57"/>
                    <a:gd name="T85" fmla="*/ 0 h 527"/>
                    <a:gd name="T86" fmla="*/ 657 w 657"/>
                    <a:gd name="T87" fmla="*/ 527 h 5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57" h="527">
                      <a:moveTo>
                        <a:pt x="657" y="527"/>
                      </a:moveTo>
                      <a:lnTo>
                        <a:pt x="640" y="497"/>
                      </a:lnTo>
                      <a:lnTo>
                        <a:pt x="619" y="465"/>
                      </a:lnTo>
                      <a:lnTo>
                        <a:pt x="598" y="429"/>
                      </a:lnTo>
                      <a:lnTo>
                        <a:pt x="574" y="396"/>
                      </a:lnTo>
                      <a:lnTo>
                        <a:pt x="550" y="361"/>
                      </a:lnTo>
                      <a:lnTo>
                        <a:pt x="529" y="325"/>
                      </a:lnTo>
                      <a:lnTo>
                        <a:pt x="501" y="290"/>
                      </a:lnTo>
                      <a:lnTo>
                        <a:pt x="477" y="257"/>
                      </a:lnTo>
                      <a:lnTo>
                        <a:pt x="452" y="224"/>
                      </a:lnTo>
                      <a:lnTo>
                        <a:pt x="438" y="205"/>
                      </a:lnTo>
                      <a:lnTo>
                        <a:pt x="421" y="186"/>
                      </a:lnTo>
                      <a:lnTo>
                        <a:pt x="404" y="167"/>
                      </a:lnTo>
                      <a:lnTo>
                        <a:pt x="390" y="150"/>
                      </a:lnTo>
                      <a:lnTo>
                        <a:pt x="369" y="131"/>
                      </a:lnTo>
                      <a:lnTo>
                        <a:pt x="351" y="115"/>
                      </a:lnTo>
                      <a:lnTo>
                        <a:pt x="331" y="99"/>
                      </a:lnTo>
                      <a:lnTo>
                        <a:pt x="310" y="82"/>
                      </a:lnTo>
                      <a:lnTo>
                        <a:pt x="285" y="66"/>
                      </a:lnTo>
                      <a:lnTo>
                        <a:pt x="258" y="49"/>
                      </a:lnTo>
                      <a:lnTo>
                        <a:pt x="230" y="33"/>
                      </a:lnTo>
                      <a:lnTo>
                        <a:pt x="202" y="19"/>
                      </a:lnTo>
                      <a:lnTo>
                        <a:pt x="171" y="11"/>
                      </a:lnTo>
                      <a:lnTo>
                        <a:pt x="139" y="3"/>
                      </a:lnTo>
                      <a:lnTo>
                        <a:pt x="105" y="0"/>
                      </a:lnTo>
                      <a:lnTo>
                        <a:pt x="70" y="0"/>
                      </a:lnTo>
                      <a:lnTo>
                        <a:pt x="35" y="6"/>
                      </a:lnTo>
                      <a:lnTo>
                        <a:pt x="0" y="1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3079" name="Group 645">
                  <a:extLst>
                    <a:ext uri="{FF2B5EF4-FFF2-40B4-BE49-F238E27FC236}">
                      <a16:creationId xmlns:a16="http://schemas.microsoft.com/office/drawing/2014/main" id="{27CE44E2-D3A2-433A-8C7E-AE5474A8224E}"/>
                    </a:ext>
                  </a:extLst>
                </p:cNvPr>
                <p:cNvGrpSpPr>
                  <a:grpSpLocks/>
                </p:cNvGrpSpPr>
                <p:nvPr/>
              </p:nvGrpSpPr>
              <p:grpSpPr bwMode="auto">
                <a:xfrm>
                  <a:off x="4163" y="1377"/>
                  <a:ext cx="887" cy="476"/>
                  <a:chOff x="3628" y="3024"/>
                  <a:chExt cx="2218" cy="1191"/>
                </a:xfrm>
              </p:grpSpPr>
              <p:sp>
                <p:nvSpPr>
                  <p:cNvPr id="43080" name="Freeform 646">
                    <a:extLst>
                      <a:ext uri="{FF2B5EF4-FFF2-40B4-BE49-F238E27FC236}">
                        <a16:creationId xmlns:a16="http://schemas.microsoft.com/office/drawing/2014/main" id="{39A0CFA1-2E81-45AC-9F05-AE76A39ECC1E}"/>
                      </a:ext>
                    </a:extLst>
                  </p:cNvPr>
                  <p:cNvSpPr>
                    <a:spLocks/>
                  </p:cNvSpPr>
                  <p:nvPr/>
                </p:nvSpPr>
                <p:spPr bwMode="auto">
                  <a:xfrm>
                    <a:off x="4644" y="3024"/>
                    <a:ext cx="980" cy="546"/>
                  </a:xfrm>
                  <a:custGeom>
                    <a:avLst/>
                    <a:gdLst>
                      <a:gd name="T0" fmla="*/ 0 w 664"/>
                      <a:gd name="T1" fmla="*/ 538 h 538"/>
                      <a:gd name="T2" fmla="*/ 17 w 664"/>
                      <a:gd name="T3" fmla="*/ 508 h 538"/>
                      <a:gd name="T4" fmla="*/ 38 w 664"/>
                      <a:gd name="T5" fmla="*/ 476 h 538"/>
                      <a:gd name="T6" fmla="*/ 59 w 664"/>
                      <a:gd name="T7" fmla="*/ 440 h 538"/>
                      <a:gd name="T8" fmla="*/ 83 w 664"/>
                      <a:gd name="T9" fmla="*/ 405 h 538"/>
                      <a:gd name="T10" fmla="*/ 108 w 664"/>
                      <a:gd name="T11" fmla="*/ 369 h 538"/>
                      <a:gd name="T12" fmla="*/ 132 w 664"/>
                      <a:gd name="T13" fmla="*/ 334 h 538"/>
                      <a:gd name="T14" fmla="*/ 156 w 664"/>
                      <a:gd name="T15" fmla="*/ 298 h 538"/>
                      <a:gd name="T16" fmla="*/ 181 w 664"/>
                      <a:gd name="T17" fmla="*/ 263 h 538"/>
                      <a:gd name="T18" fmla="*/ 205 w 664"/>
                      <a:gd name="T19" fmla="*/ 230 h 538"/>
                      <a:gd name="T20" fmla="*/ 222 w 664"/>
                      <a:gd name="T21" fmla="*/ 211 h 538"/>
                      <a:gd name="T22" fmla="*/ 240 w 664"/>
                      <a:gd name="T23" fmla="*/ 192 h 538"/>
                      <a:gd name="T24" fmla="*/ 254 w 664"/>
                      <a:gd name="T25" fmla="*/ 172 h 538"/>
                      <a:gd name="T26" fmla="*/ 271 w 664"/>
                      <a:gd name="T27" fmla="*/ 153 h 538"/>
                      <a:gd name="T28" fmla="*/ 289 w 664"/>
                      <a:gd name="T29" fmla="*/ 137 h 538"/>
                      <a:gd name="T30" fmla="*/ 309 w 664"/>
                      <a:gd name="T31" fmla="*/ 121 h 538"/>
                      <a:gd name="T32" fmla="*/ 330 w 664"/>
                      <a:gd name="T33" fmla="*/ 101 h 538"/>
                      <a:gd name="T34" fmla="*/ 351 w 664"/>
                      <a:gd name="T35" fmla="*/ 85 h 538"/>
                      <a:gd name="T36" fmla="*/ 375 w 664"/>
                      <a:gd name="T37" fmla="*/ 69 h 538"/>
                      <a:gd name="T38" fmla="*/ 403 w 664"/>
                      <a:gd name="T39" fmla="*/ 52 h 538"/>
                      <a:gd name="T40" fmla="*/ 431 w 664"/>
                      <a:gd name="T41" fmla="*/ 36 h 538"/>
                      <a:gd name="T42" fmla="*/ 462 w 664"/>
                      <a:gd name="T43" fmla="*/ 22 h 538"/>
                      <a:gd name="T44" fmla="*/ 494 w 664"/>
                      <a:gd name="T45" fmla="*/ 11 h 538"/>
                      <a:gd name="T46" fmla="*/ 525 w 664"/>
                      <a:gd name="T47" fmla="*/ 3 h 538"/>
                      <a:gd name="T48" fmla="*/ 560 w 664"/>
                      <a:gd name="T49" fmla="*/ 0 h 538"/>
                      <a:gd name="T50" fmla="*/ 591 w 664"/>
                      <a:gd name="T51" fmla="*/ 0 h 538"/>
                      <a:gd name="T52" fmla="*/ 629 w 664"/>
                      <a:gd name="T53" fmla="*/ 6 h 538"/>
                      <a:gd name="T54" fmla="*/ 664 w 664"/>
                      <a:gd name="T55" fmla="*/ 17 h 5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4"/>
                      <a:gd name="T85" fmla="*/ 0 h 538"/>
                      <a:gd name="T86" fmla="*/ 664 w 664"/>
                      <a:gd name="T87" fmla="*/ 538 h 53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4" h="538">
                        <a:moveTo>
                          <a:pt x="0" y="538"/>
                        </a:moveTo>
                        <a:lnTo>
                          <a:pt x="17" y="508"/>
                        </a:lnTo>
                        <a:lnTo>
                          <a:pt x="38" y="476"/>
                        </a:lnTo>
                        <a:lnTo>
                          <a:pt x="59" y="440"/>
                        </a:lnTo>
                        <a:lnTo>
                          <a:pt x="83" y="405"/>
                        </a:lnTo>
                        <a:lnTo>
                          <a:pt x="108" y="369"/>
                        </a:lnTo>
                        <a:lnTo>
                          <a:pt x="132" y="334"/>
                        </a:lnTo>
                        <a:lnTo>
                          <a:pt x="156" y="298"/>
                        </a:lnTo>
                        <a:lnTo>
                          <a:pt x="181" y="263"/>
                        </a:lnTo>
                        <a:lnTo>
                          <a:pt x="205" y="230"/>
                        </a:lnTo>
                        <a:lnTo>
                          <a:pt x="222" y="211"/>
                        </a:lnTo>
                        <a:lnTo>
                          <a:pt x="240" y="192"/>
                        </a:lnTo>
                        <a:lnTo>
                          <a:pt x="254" y="172"/>
                        </a:lnTo>
                        <a:lnTo>
                          <a:pt x="271" y="153"/>
                        </a:lnTo>
                        <a:lnTo>
                          <a:pt x="289" y="137"/>
                        </a:lnTo>
                        <a:lnTo>
                          <a:pt x="309" y="121"/>
                        </a:lnTo>
                        <a:lnTo>
                          <a:pt x="330" y="101"/>
                        </a:lnTo>
                        <a:lnTo>
                          <a:pt x="351" y="85"/>
                        </a:lnTo>
                        <a:lnTo>
                          <a:pt x="375" y="69"/>
                        </a:lnTo>
                        <a:lnTo>
                          <a:pt x="403" y="52"/>
                        </a:lnTo>
                        <a:lnTo>
                          <a:pt x="431" y="36"/>
                        </a:lnTo>
                        <a:lnTo>
                          <a:pt x="462" y="22"/>
                        </a:lnTo>
                        <a:lnTo>
                          <a:pt x="494" y="11"/>
                        </a:lnTo>
                        <a:lnTo>
                          <a:pt x="525" y="3"/>
                        </a:lnTo>
                        <a:lnTo>
                          <a:pt x="560" y="0"/>
                        </a:lnTo>
                        <a:lnTo>
                          <a:pt x="591" y="0"/>
                        </a:lnTo>
                        <a:lnTo>
                          <a:pt x="629" y="6"/>
                        </a:lnTo>
                        <a:lnTo>
                          <a:pt x="664" y="17"/>
                        </a:lnTo>
                      </a:path>
                    </a:pathLst>
                  </a:cu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81" name="Freeform 647">
                    <a:extLst>
                      <a:ext uri="{FF2B5EF4-FFF2-40B4-BE49-F238E27FC236}">
                        <a16:creationId xmlns:a16="http://schemas.microsoft.com/office/drawing/2014/main" id="{E5BC6B75-3298-4685-8239-0F7819439EE0}"/>
                      </a:ext>
                    </a:extLst>
                  </p:cNvPr>
                  <p:cNvSpPr>
                    <a:spLocks/>
                  </p:cNvSpPr>
                  <p:nvPr/>
                </p:nvSpPr>
                <p:spPr bwMode="auto">
                  <a:xfrm>
                    <a:off x="5397" y="3024"/>
                    <a:ext cx="449" cy="96"/>
                  </a:xfrm>
                  <a:custGeom>
                    <a:avLst/>
                    <a:gdLst>
                      <a:gd name="T0" fmla="*/ 0 w 295"/>
                      <a:gd name="T1" fmla="*/ 17 h 85"/>
                      <a:gd name="T2" fmla="*/ 38 w 295"/>
                      <a:gd name="T3" fmla="*/ 6 h 85"/>
                      <a:gd name="T4" fmla="*/ 76 w 295"/>
                      <a:gd name="T5" fmla="*/ 0 h 85"/>
                      <a:gd name="T6" fmla="*/ 111 w 295"/>
                      <a:gd name="T7" fmla="*/ 3 h 85"/>
                      <a:gd name="T8" fmla="*/ 146 w 295"/>
                      <a:gd name="T9" fmla="*/ 11 h 85"/>
                      <a:gd name="T10" fmla="*/ 177 w 295"/>
                      <a:gd name="T11" fmla="*/ 22 h 85"/>
                      <a:gd name="T12" fmla="*/ 208 w 295"/>
                      <a:gd name="T13" fmla="*/ 36 h 85"/>
                      <a:gd name="T14" fmla="*/ 239 w 295"/>
                      <a:gd name="T15" fmla="*/ 52 h 85"/>
                      <a:gd name="T16" fmla="*/ 267 w 295"/>
                      <a:gd name="T17" fmla="*/ 69 h 85"/>
                      <a:gd name="T18" fmla="*/ 295 w 295"/>
                      <a:gd name="T19" fmla="*/ 85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5"/>
                      <a:gd name="T31" fmla="*/ 0 h 85"/>
                      <a:gd name="T32" fmla="*/ 295 w 295"/>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5" h="85">
                        <a:moveTo>
                          <a:pt x="0" y="17"/>
                        </a:moveTo>
                        <a:lnTo>
                          <a:pt x="38" y="6"/>
                        </a:lnTo>
                        <a:lnTo>
                          <a:pt x="76" y="0"/>
                        </a:lnTo>
                        <a:lnTo>
                          <a:pt x="111" y="3"/>
                        </a:lnTo>
                        <a:lnTo>
                          <a:pt x="146" y="11"/>
                        </a:lnTo>
                        <a:lnTo>
                          <a:pt x="177" y="22"/>
                        </a:lnTo>
                        <a:lnTo>
                          <a:pt x="208" y="36"/>
                        </a:lnTo>
                        <a:lnTo>
                          <a:pt x="239" y="52"/>
                        </a:lnTo>
                        <a:lnTo>
                          <a:pt x="267" y="69"/>
                        </a:lnTo>
                        <a:lnTo>
                          <a:pt x="295" y="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82" name="Freeform 648">
                    <a:extLst>
                      <a:ext uri="{FF2B5EF4-FFF2-40B4-BE49-F238E27FC236}">
                        <a16:creationId xmlns:a16="http://schemas.microsoft.com/office/drawing/2014/main" id="{0B30D4E2-9C6F-4007-BC29-EE852ADB4658}"/>
                      </a:ext>
                    </a:extLst>
                  </p:cNvPr>
                  <p:cNvSpPr>
                    <a:spLocks/>
                  </p:cNvSpPr>
                  <p:nvPr/>
                </p:nvSpPr>
                <p:spPr bwMode="auto">
                  <a:xfrm flipV="1">
                    <a:off x="3628" y="3576"/>
                    <a:ext cx="968" cy="639"/>
                  </a:xfrm>
                  <a:custGeom>
                    <a:avLst/>
                    <a:gdLst>
                      <a:gd name="T0" fmla="*/ 657 w 657"/>
                      <a:gd name="T1" fmla="*/ 527 h 527"/>
                      <a:gd name="T2" fmla="*/ 640 w 657"/>
                      <a:gd name="T3" fmla="*/ 497 h 527"/>
                      <a:gd name="T4" fmla="*/ 619 w 657"/>
                      <a:gd name="T5" fmla="*/ 465 h 527"/>
                      <a:gd name="T6" fmla="*/ 598 w 657"/>
                      <a:gd name="T7" fmla="*/ 429 h 527"/>
                      <a:gd name="T8" fmla="*/ 574 w 657"/>
                      <a:gd name="T9" fmla="*/ 396 h 527"/>
                      <a:gd name="T10" fmla="*/ 550 w 657"/>
                      <a:gd name="T11" fmla="*/ 361 h 527"/>
                      <a:gd name="T12" fmla="*/ 529 w 657"/>
                      <a:gd name="T13" fmla="*/ 325 h 527"/>
                      <a:gd name="T14" fmla="*/ 501 w 657"/>
                      <a:gd name="T15" fmla="*/ 290 h 527"/>
                      <a:gd name="T16" fmla="*/ 477 w 657"/>
                      <a:gd name="T17" fmla="*/ 257 h 527"/>
                      <a:gd name="T18" fmla="*/ 452 w 657"/>
                      <a:gd name="T19" fmla="*/ 224 h 527"/>
                      <a:gd name="T20" fmla="*/ 438 w 657"/>
                      <a:gd name="T21" fmla="*/ 205 h 527"/>
                      <a:gd name="T22" fmla="*/ 421 w 657"/>
                      <a:gd name="T23" fmla="*/ 186 h 527"/>
                      <a:gd name="T24" fmla="*/ 404 w 657"/>
                      <a:gd name="T25" fmla="*/ 167 h 527"/>
                      <a:gd name="T26" fmla="*/ 390 w 657"/>
                      <a:gd name="T27" fmla="*/ 150 h 527"/>
                      <a:gd name="T28" fmla="*/ 369 w 657"/>
                      <a:gd name="T29" fmla="*/ 131 h 527"/>
                      <a:gd name="T30" fmla="*/ 351 w 657"/>
                      <a:gd name="T31" fmla="*/ 115 h 527"/>
                      <a:gd name="T32" fmla="*/ 331 w 657"/>
                      <a:gd name="T33" fmla="*/ 99 h 527"/>
                      <a:gd name="T34" fmla="*/ 310 w 657"/>
                      <a:gd name="T35" fmla="*/ 82 h 527"/>
                      <a:gd name="T36" fmla="*/ 285 w 657"/>
                      <a:gd name="T37" fmla="*/ 66 h 527"/>
                      <a:gd name="T38" fmla="*/ 258 w 657"/>
                      <a:gd name="T39" fmla="*/ 49 h 527"/>
                      <a:gd name="T40" fmla="*/ 230 w 657"/>
                      <a:gd name="T41" fmla="*/ 33 h 527"/>
                      <a:gd name="T42" fmla="*/ 202 w 657"/>
                      <a:gd name="T43" fmla="*/ 19 h 527"/>
                      <a:gd name="T44" fmla="*/ 171 w 657"/>
                      <a:gd name="T45" fmla="*/ 11 h 527"/>
                      <a:gd name="T46" fmla="*/ 139 w 657"/>
                      <a:gd name="T47" fmla="*/ 3 h 527"/>
                      <a:gd name="T48" fmla="*/ 105 w 657"/>
                      <a:gd name="T49" fmla="*/ 0 h 527"/>
                      <a:gd name="T50" fmla="*/ 70 w 657"/>
                      <a:gd name="T51" fmla="*/ 0 h 527"/>
                      <a:gd name="T52" fmla="*/ 35 w 657"/>
                      <a:gd name="T53" fmla="*/ 6 h 527"/>
                      <a:gd name="T54" fmla="*/ 0 w 657"/>
                      <a:gd name="T55" fmla="*/ 17 h 5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57"/>
                      <a:gd name="T85" fmla="*/ 0 h 527"/>
                      <a:gd name="T86" fmla="*/ 657 w 657"/>
                      <a:gd name="T87" fmla="*/ 527 h 5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57" h="527">
                        <a:moveTo>
                          <a:pt x="657" y="527"/>
                        </a:moveTo>
                        <a:lnTo>
                          <a:pt x="640" y="497"/>
                        </a:lnTo>
                        <a:lnTo>
                          <a:pt x="619" y="465"/>
                        </a:lnTo>
                        <a:lnTo>
                          <a:pt x="598" y="429"/>
                        </a:lnTo>
                        <a:lnTo>
                          <a:pt x="574" y="396"/>
                        </a:lnTo>
                        <a:lnTo>
                          <a:pt x="550" y="361"/>
                        </a:lnTo>
                        <a:lnTo>
                          <a:pt x="529" y="325"/>
                        </a:lnTo>
                        <a:lnTo>
                          <a:pt x="501" y="290"/>
                        </a:lnTo>
                        <a:lnTo>
                          <a:pt x="477" y="257"/>
                        </a:lnTo>
                        <a:lnTo>
                          <a:pt x="452" y="224"/>
                        </a:lnTo>
                        <a:lnTo>
                          <a:pt x="438" y="205"/>
                        </a:lnTo>
                        <a:lnTo>
                          <a:pt x="421" y="186"/>
                        </a:lnTo>
                        <a:lnTo>
                          <a:pt x="404" y="167"/>
                        </a:lnTo>
                        <a:lnTo>
                          <a:pt x="390" y="150"/>
                        </a:lnTo>
                        <a:lnTo>
                          <a:pt x="369" y="131"/>
                        </a:lnTo>
                        <a:lnTo>
                          <a:pt x="351" y="115"/>
                        </a:lnTo>
                        <a:lnTo>
                          <a:pt x="331" y="99"/>
                        </a:lnTo>
                        <a:lnTo>
                          <a:pt x="310" y="82"/>
                        </a:lnTo>
                        <a:lnTo>
                          <a:pt x="285" y="66"/>
                        </a:lnTo>
                        <a:lnTo>
                          <a:pt x="258" y="49"/>
                        </a:lnTo>
                        <a:lnTo>
                          <a:pt x="230" y="33"/>
                        </a:lnTo>
                        <a:lnTo>
                          <a:pt x="202" y="19"/>
                        </a:lnTo>
                        <a:lnTo>
                          <a:pt x="171" y="11"/>
                        </a:lnTo>
                        <a:lnTo>
                          <a:pt x="139" y="3"/>
                        </a:lnTo>
                        <a:lnTo>
                          <a:pt x="105" y="0"/>
                        </a:lnTo>
                        <a:lnTo>
                          <a:pt x="70" y="0"/>
                        </a:lnTo>
                        <a:lnTo>
                          <a:pt x="35" y="6"/>
                        </a:lnTo>
                        <a:lnTo>
                          <a:pt x="0" y="17"/>
                        </a:lnTo>
                      </a:path>
                    </a:pathLst>
                  </a:cu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nvGrpSpPr>
            <p:cNvPr id="43055" name="Group 699">
              <a:extLst>
                <a:ext uri="{FF2B5EF4-FFF2-40B4-BE49-F238E27FC236}">
                  <a16:creationId xmlns:a16="http://schemas.microsoft.com/office/drawing/2014/main" id="{18E19040-E229-45CB-9B33-FDFF0C4FD9A0}"/>
                </a:ext>
              </a:extLst>
            </p:cNvPr>
            <p:cNvGrpSpPr>
              <a:grpSpLocks/>
            </p:cNvGrpSpPr>
            <p:nvPr/>
          </p:nvGrpSpPr>
          <p:grpSpPr bwMode="auto">
            <a:xfrm>
              <a:off x="3230" y="1918"/>
              <a:ext cx="2201" cy="534"/>
              <a:chOff x="3230" y="1918"/>
              <a:chExt cx="2201" cy="534"/>
            </a:xfrm>
          </p:grpSpPr>
          <p:grpSp>
            <p:nvGrpSpPr>
              <p:cNvPr id="43063" name="Group 627">
                <a:extLst>
                  <a:ext uri="{FF2B5EF4-FFF2-40B4-BE49-F238E27FC236}">
                    <a16:creationId xmlns:a16="http://schemas.microsoft.com/office/drawing/2014/main" id="{21BA1EE8-F3B9-4706-A9C5-48F4A71FC958}"/>
                  </a:ext>
                </a:extLst>
              </p:cNvPr>
              <p:cNvGrpSpPr>
                <a:grpSpLocks/>
              </p:cNvGrpSpPr>
              <p:nvPr/>
            </p:nvGrpSpPr>
            <p:grpSpPr bwMode="auto">
              <a:xfrm>
                <a:off x="3230" y="1918"/>
                <a:ext cx="2201" cy="534"/>
                <a:chOff x="1296" y="4215"/>
                <a:chExt cx="5502" cy="1335"/>
              </a:xfrm>
            </p:grpSpPr>
            <p:grpSp>
              <p:nvGrpSpPr>
                <p:cNvPr id="43071" name="Group 628">
                  <a:extLst>
                    <a:ext uri="{FF2B5EF4-FFF2-40B4-BE49-F238E27FC236}">
                      <a16:creationId xmlns:a16="http://schemas.microsoft.com/office/drawing/2014/main" id="{F5D5AB7D-C64D-412B-8AE5-1E651BA919F4}"/>
                    </a:ext>
                  </a:extLst>
                </p:cNvPr>
                <p:cNvGrpSpPr>
                  <a:grpSpLocks/>
                </p:cNvGrpSpPr>
                <p:nvPr/>
              </p:nvGrpSpPr>
              <p:grpSpPr bwMode="auto">
                <a:xfrm>
                  <a:off x="1744" y="4290"/>
                  <a:ext cx="5054" cy="1260"/>
                  <a:chOff x="1786" y="1590"/>
                  <a:chExt cx="5054" cy="2010"/>
                </a:xfrm>
              </p:grpSpPr>
              <p:sp>
                <p:nvSpPr>
                  <p:cNvPr id="43073" name="Line 629">
                    <a:extLst>
                      <a:ext uri="{FF2B5EF4-FFF2-40B4-BE49-F238E27FC236}">
                        <a16:creationId xmlns:a16="http://schemas.microsoft.com/office/drawing/2014/main" id="{259B3B3A-FD50-4E52-B21A-249083045A54}"/>
                      </a:ext>
                    </a:extLst>
                  </p:cNvPr>
                  <p:cNvSpPr>
                    <a:spLocks noChangeShapeType="1"/>
                  </p:cNvSpPr>
                  <p:nvPr/>
                </p:nvSpPr>
                <p:spPr bwMode="auto">
                  <a:xfrm>
                    <a:off x="1786" y="2550"/>
                    <a:ext cx="50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4" name="Line 630">
                    <a:extLst>
                      <a:ext uri="{FF2B5EF4-FFF2-40B4-BE49-F238E27FC236}">
                        <a16:creationId xmlns:a16="http://schemas.microsoft.com/office/drawing/2014/main" id="{09804243-70F3-4DC3-8C0C-CD455CE31793}"/>
                      </a:ext>
                    </a:extLst>
                  </p:cNvPr>
                  <p:cNvSpPr>
                    <a:spLocks noChangeShapeType="1"/>
                  </p:cNvSpPr>
                  <p:nvPr/>
                </p:nvSpPr>
                <p:spPr bwMode="auto">
                  <a:xfrm flipV="1">
                    <a:off x="1814" y="1590"/>
                    <a:ext cx="0" cy="20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3072" name="Rectangle 631">
                  <a:extLst>
                    <a:ext uri="{FF2B5EF4-FFF2-40B4-BE49-F238E27FC236}">
                      <a16:creationId xmlns:a16="http://schemas.microsoft.com/office/drawing/2014/main" id="{36A70E94-31E9-436A-A169-B40C59C6BEFD}"/>
                    </a:ext>
                  </a:extLst>
                </p:cNvPr>
                <p:cNvSpPr>
                  <a:spLocks noChangeArrowheads="1"/>
                </p:cNvSpPr>
                <p:nvPr/>
              </p:nvSpPr>
              <p:spPr bwMode="auto">
                <a:xfrm>
                  <a:off x="1296" y="4215"/>
                  <a:ext cx="76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u</a:t>
                  </a:r>
                  <a:r>
                    <a:rPr lang="en-US" altLang="zh-CN" sz="1600" baseline="-30000">
                      <a:solidFill>
                        <a:srgbClr val="040408"/>
                      </a:solidFill>
                      <a:latin typeface="宋体" panose="02010600030101010101" pitchFamily="2" charset="-122"/>
                    </a:rPr>
                    <a:t>N</a:t>
                  </a:r>
                  <a:endParaRPr lang="en-US" altLang="zh-CN" sz="1600">
                    <a:solidFill>
                      <a:srgbClr val="040408"/>
                    </a:solidFill>
                    <a:latin typeface="宋体" panose="02010600030101010101" pitchFamily="2" charset="-122"/>
                  </a:endParaRPr>
                </a:p>
                <a:p>
                  <a:r>
                    <a:rPr lang="en-US" altLang="zh-CN" sz="1600">
                      <a:solidFill>
                        <a:srgbClr val="040408"/>
                      </a:solidFill>
                      <a:latin typeface="宋体" panose="02010600030101010101" pitchFamily="2" charset="-122"/>
                    </a:rPr>
                    <a:t>   </a:t>
                  </a: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endParaRPr lang="en-US" altLang="zh-CN" sz="1600">
                    <a:solidFill>
                      <a:srgbClr val="040408"/>
                    </a:solidFill>
                    <a:latin typeface="宋体" panose="02010600030101010101" pitchFamily="2" charset="-122"/>
                  </a:endParaRPr>
                </a:p>
              </p:txBody>
            </p:sp>
          </p:grpSp>
          <p:grpSp>
            <p:nvGrpSpPr>
              <p:cNvPr id="43064" name="Group 695">
                <a:extLst>
                  <a:ext uri="{FF2B5EF4-FFF2-40B4-BE49-F238E27FC236}">
                    <a16:creationId xmlns:a16="http://schemas.microsoft.com/office/drawing/2014/main" id="{BFCE92BC-C542-4883-9817-41223AA2577B}"/>
                  </a:ext>
                </a:extLst>
              </p:cNvPr>
              <p:cNvGrpSpPr>
                <a:grpSpLocks/>
              </p:cNvGrpSpPr>
              <p:nvPr/>
            </p:nvGrpSpPr>
            <p:grpSpPr bwMode="auto">
              <a:xfrm>
                <a:off x="3462" y="1965"/>
                <a:ext cx="1612" cy="478"/>
                <a:chOff x="3462" y="1965"/>
                <a:chExt cx="1612" cy="478"/>
              </a:xfrm>
            </p:grpSpPr>
            <p:sp>
              <p:nvSpPr>
                <p:cNvPr id="43065" name="Freeform 649">
                  <a:extLst>
                    <a:ext uri="{FF2B5EF4-FFF2-40B4-BE49-F238E27FC236}">
                      <a16:creationId xmlns:a16="http://schemas.microsoft.com/office/drawing/2014/main" id="{47FC7BAB-7620-439C-963D-CE442B74695A}"/>
                    </a:ext>
                  </a:extLst>
                </p:cNvPr>
                <p:cNvSpPr>
                  <a:spLocks/>
                </p:cNvSpPr>
                <p:nvPr/>
              </p:nvSpPr>
              <p:spPr bwMode="auto">
                <a:xfrm flipH="1">
                  <a:off x="3462" y="1971"/>
                  <a:ext cx="392" cy="218"/>
                </a:xfrm>
                <a:custGeom>
                  <a:avLst/>
                  <a:gdLst>
                    <a:gd name="T0" fmla="*/ 0 w 664"/>
                    <a:gd name="T1" fmla="*/ 538 h 538"/>
                    <a:gd name="T2" fmla="*/ 17 w 664"/>
                    <a:gd name="T3" fmla="*/ 508 h 538"/>
                    <a:gd name="T4" fmla="*/ 38 w 664"/>
                    <a:gd name="T5" fmla="*/ 476 h 538"/>
                    <a:gd name="T6" fmla="*/ 59 w 664"/>
                    <a:gd name="T7" fmla="*/ 440 h 538"/>
                    <a:gd name="T8" fmla="*/ 83 w 664"/>
                    <a:gd name="T9" fmla="*/ 405 h 538"/>
                    <a:gd name="T10" fmla="*/ 108 w 664"/>
                    <a:gd name="T11" fmla="*/ 369 h 538"/>
                    <a:gd name="T12" fmla="*/ 132 w 664"/>
                    <a:gd name="T13" fmla="*/ 334 h 538"/>
                    <a:gd name="T14" fmla="*/ 156 w 664"/>
                    <a:gd name="T15" fmla="*/ 298 h 538"/>
                    <a:gd name="T16" fmla="*/ 181 w 664"/>
                    <a:gd name="T17" fmla="*/ 263 h 538"/>
                    <a:gd name="T18" fmla="*/ 205 w 664"/>
                    <a:gd name="T19" fmla="*/ 230 h 538"/>
                    <a:gd name="T20" fmla="*/ 222 w 664"/>
                    <a:gd name="T21" fmla="*/ 211 h 538"/>
                    <a:gd name="T22" fmla="*/ 240 w 664"/>
                    <a:gd name="T23" fmla="*/ 192 h 538"/>
                    <a:gd name="T24" fmla="*/ 254 w 664"/>
                    <a:gd name="T25" fmla="*/ 172 h 538"/>
                    <a:gd name="T26" fmla="*/ 271 w 664"/>
                    <a:gd name="T27" fmla="*/ 153 h 538"/>
                    <a:gd name="T28" fmla="*/ 289 w 664"/>
                    <a:gd name="T29" fmla="*/ 137 h 538"/>
                    <a:gd name="T30" fmla="*/ 309 w 664"/>
                    <a:gd name="T31" fmla="*/ 121 h 538"/>
                    <a:gd name="T32" fmla="*/ 330 w 664"/>
                    <a:gd name="T33" fmla="*/ 101 h 538"/>
                    <a:gd name="T34" fmla="*/ 351 w 664"/>
                    <a:gd name="T35" fmla="*/ 85 h 538"/>
                    <a:gd name="T36" fmla="*/ 375 w 664"/>
                    <a:gd name="T37" fmla="*/ 69 h 538"/>
                    <a:gd name="T38" fmla="*/ 403 w 664"/>
                    <a:gd name="T39" fmla="*/ 52 h 538"/>
                    <a:gd name="T40" fmla="*/ 431 w 664"/>
                    <a:gd name="T41" fmla="*/ 36 h 538"/>
                    <a:gd name="T42" fmla="*/ 462 w 664"/>
                    <a:gd name="T43" fmla="*/ 22 h 538"/>
                    <a:gd name="T44" fmla="*/ 494 w 664"/>
                    <a:gd name="T45" fmla="*/ 11 h 538"/>
                    <a:gd name="T46" fmla="*/ 525 w 664"/>
                    <a:gd name="T47" fmla="*/ 3 h 538"/>
                    <a:gd name="T48" fmla="*/ 560 w 664"/>
                    <a:gd name="T49" fmla="*/ 0 h 538"/>
                    <a:gd name="T50" fmla="*/ 591 w 664"/>
                    <a:gd name="T51" fmla="*/ 0 h 538"/>
                    <a:gd name="T52" fmla="*/ 629 w 664"/>
                    <a:gd name="T53" fmla="*/ 6 h 538"/>
                    <a:gd name="T54" fmla="*/ 664 w 664"/>
                    <a:gd name="T55" fmla="*/ 17 h 5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4"/>
                    <a:gd name="T85" fmla="*/ 0 h 538"/>
                    <a:gd name="T86" fmla="*/ 664 w 664"/>
                    <a:gd name="T87" fmla="*/ 538 h 53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4" h="538">
                      <a:moveTo>
                        <a:pt x="0" y="538"/>
                      </a:moveTo>
                      <a:lnTo>
                        <a:pt x="17" y="508"/>
                      </a:lnTo>
                      <a:lnTo>
                        <a:pt x="38" y="476"/>
                      </a:lnTo>
                      <a:lnTo>
                        <a:pt x="59" y="440"/>
                      </a:lnTo>
                      <a:lnTo>
                        <a:pt x="83" y="405"/>
                      </a:lnTo>
                      <a:lnTo>
                        <a:pt x="108" y="369"/>
                      </a:lnTo>
                      <a:lnTo>
                        <a:pt x="132" y="334"/>
                      </a:lnTo>
                      <a:lnTo>
                        <a:pt x="156" y="298"/>
                      </a:lnTo>
                      <a:lnTo>
                        <a:pt x="181" y="263"/>
                      </a:lnTo>
                      <a:lnTo>
                        <a:pt x="205" y="230"/>
                      </a:lnTo>
                      <a:lnTo>
                        <a:pt x="222" y="211"/>
                      </a:lnTo>
                      <a:lnTo>
                        <a:pt x="240" y="192"/>
                      </a:lnTo>
                      <a:lnTo>
                        <a:pt x="254" y="172"/>
                      </a:lnTo>
                      <a:lnTo>
                        <a:pt x="271" y="153"/>
                      </a:lnTo>
                      <a:lnTo>
                        <a:pt x="289" y="137"/>
                      </a:lnTo>
                      <a:lnTo>
                        <a:pt x="309" y="121"/>
                      </a:lnTo>
                      <a:lnTo>
                        <a:pt x="330" y="101"/>
                      </a:lnTo>
                      <a:lnTo>
                        <a:pt x="351" y="85"/>
                      </a:lnTo>
                      <a:lnTo>
                        <a:pt x="375" y="69"/>
                      </a:lnTo>
                      <a:lnTo>
                        <a:pt x="403" y="52"/>
                      </a:lnTo>
                      <a:lnTo>
                        <a:pt x="431" y="36"/>
                      </a:lnTo>
                      <a:lnTo>
                        <a:pt x="462" y="22"/>
                      </a:lnTo>
                      <a:lnTo>
                        <a:pt x="494" y="11"/>
                      </a:lnTo>
                      <a:lnTo>
                        <a:pt x="525" y="3"/>
                      </a:lnTo>
                      <a:lnTo>
                        <a:pt x="560" y="0"/>
                      </a:lnTo>
                      <a:lnTo>
                        <a:pt x="591" y="0"/>
                      </a:lnTo>
                      <a:lnTo>
                        <a:pt x="629" y="6"/>
                      </a:lnTo>
                      <a:lnTo>
                        <a:pt x="664" y="17"/>
                      </a:lnTo>
                    </a:path>
                  </a:pathLst>
                </a:cu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66" name="Freeform 650">
                  <a:extLst>
                    <a:ext uri="{FF2B5EF4-FFF2-40B4-BE49-F238E27FC236}">
                      <a16:creationId xmlns:a16="http://schemas.microsoft.com/office/drawing/2014/main" id="{98F6D807-B426-48E2-9247-782111C4D772}"/>
                    </a:ext>
                  </a:extLst>
                </p:cNvPr>
                <p:cNvSpPr>
                  <a:spLocks/>
                </p:cNvSpPr>
                <p:nvPr/>
              </p:nvSpPr>
              <p:spPr bwMode="auto">
                <a:xfrm flipH="1" flipV="1">
                  <a:off x="3874" y="2187"/>
                  <a:ext cx="387" cy="256"/>
                </a:xfrm>
                <a:custGeom>
                  <a:avLst/>
                  <a:gdLst>
                    <a:gd name="T0" fmla="*/ 657 w 657"/>
                    <a:gd name="T1" fmla="*/ 527 h 527"/>
                    <a:gd name="T2" fmla="*/ 640 w 657"/>
                    <a:gd name="T3" fmla="*/ 497 h 527"/>
                    <a:gd name="T4" fmla="*/ 619 w 657"/>
                    <a:gd name="T5" fmla="*/ 465 h 527"/>
                    <a:gd name="T6" fmla="*/ 598 w 657"/>
                    <a:gd name="T7" fmla="*/ 429 h 527"/>
                    <a:gd name="T8" fmla="*/ 574 w 657"/>
                    <a:gd name="T9" fmla="*/ 396 h 527"/>
                    <a:gd name="T10" fmla="*/ 550 w 657"/>
                    <a:gd name="T11" fmla="*/ 361 h 527"/>
                    <a:gd name="T12" fmla="*/ 529 w 657"/>
                    <a:gd name="T13" fmla="*/ 325 h 527"/>
                    <a:gd name="T14" fmla="*/ 501 w 657"/>
                    <a:gd name="T15" fmla="*/ 290 h 527"/>
                    <a:gd name="T16" fmla="*/ 477 w 657"/>
                    <a:gd name="T17" fmla="*/ 257 h 527"/>
                    <a:gd name="T18" fmla="*/ 452 w 657"/>
                    <a:gd name="T19" fmla="*/ 224 h 527"/>
                    <a:gd name="T20" fmla="*/ 438 w 657"/>
                    <a:gd name="T21" fmla="*/ 205 h 527"/>
                    <a:gd name="T22" fmla="*/ 421 w 657"/>
                    <a:gd name="T23" fmla="*/ 186 h 527"/>
                    <a:gd name="T24" fmla="*/ 404 w 657"/>
                    <a:gd name="T25" fmla="*/ 167 h 527"/>
                    <a:gd name="T26" fmla="*/ 390 w 657"/>
                    <a:gd name="T27" fmla="*/ 150 h 527"/>
                    <a:gd name="T28" fmla="*/ 369 w 657"/>
                    <a:gd name="T29" fmla="*/ 131 h 527"/>
                    <a:gd name="T30" fmla="*/ 351 w 657"/>
                    <a:gd name="T31" fmla="*/ 115 h 527"/>
                    <a:gd name="T32" fmla="*/ 331 w 657"/>
                    <a:gd name="T33" fmla="*/ 99 h 527"/>
                    <a:gd name="T34" fmla="*/ 310 w 657"/>
                    <a:gd name="T35" fmla="*/ 82 h 527"/>
                    <a:gd name="T36" fmla="*/ 285 w 657"/>
                    <a:gd name="T37" fmla="*/ 66 h 527"/>
                    <a:gd name="T38" fmla="*/ 258 w 657"/>
                    <a:gd name="T39" fmla="*/ 49 h 527"/>
                    <a:gd name="T40" fmla="*/ 230 w 657"/>
                    <a:gd name="T41" fmla="*/ 33 h 527"/>
                    <a:gd name="T42" fmla="*/ 202 w 657"/>
                    <a:gd name="T43" fmla="*/ 19 h 527"/>
                    <a:gd name="T44" fmla="*/ 171 w 657"/>
                    <a:gd name="T45" fmla="*/ 11 h 527"/>
                    <a:gd name="T46" fmla="*/ 139 w 657"/>
                    <a:gd name="T47" fmla="*/ 3 h 527"/>
                    <a:gd name="T48" fmla="*/ 105 w 657"/>
                    <a:gd name="T49" fmla="*/ 0 h 527"/>
                    <a:gd name="T50" fmla="*/ 70 w 657"/>
                    <a:gd name="T51" fmla="*/ 0 h 527"/>
                    <a:gd name="T52" fmla="*/ 35 w 657"/>
                    <a:gd name="T53" fmla="*/ 6 h 527"/>
                    <a:gd name="T54" fmla="*/ 0 w 657"/>
                    <a:gd name="T55" fmla="*/ 17 h 5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57"/>
                    <a:gd name="T85" fmla="*/ 0 h 527"/>
                    <a:gd name="T86" fmla="*/ 657 w 657"/>
                    <a:gd name="T87" fmla="*/ 527 h 5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57" h="527">
                      <a:moveTo>
                        <a:pt x="657" y="527"/>
                      </a:moveTo>
                      <a:lnTo>
                        <a:pt x="640" y="497"/>
                      </a:lnTo>
                      <a:lnTo>
                        <a:pt x="619" y="465"/>
                      </a:lnTo>
                      <a:lnTo>
                        <a:pt x="598" y="429"/>
                      </a:lnTo>
                      <a:lnTo>
                        <a:pt x="574" y="396"/>
                      </a:lnTo>
                      <a:lnTo>
                        <a:pt x="550" y="361"/>
                      </a:lnTo>
                      <a:lnTo>
                        <a:pt x="529" y="325"/>
                      </a:lnTo>
                      <a:lnTo>
                        <a:pt x="501" y="290"/>
                      </a:lnTo>
                      <a:lnTo>
                        <a:pt x="477" y="257"/>
                      </a:lnTo>
                      <a:lnTo>
                        <a:pt x="452" y="224"/>
                      </a:lnTo>
                      <a:lnTo>
                        <a:pt x="438" y="205"/>
                      </a:lnTo>
                      <a:lnTo>
                        <a:pt x="421" y="186"/>
                      </a:lnTo>
                      <a:lnTo>
                        <a:pt x="404" y="167"/>
                      </a:lnTo>
                      <a:lnTo>
                        <a:pt x="390" y="150"/>
                      </a:lnTo>
                      <a:lnTo>
                        <a:pt x="369" y="131"/>
                      </a:lnTo>
                      <a:lnTo>
                        <a:pt x="351" y="115"/>
                      </a:lnTo>
                      <a:lnTo>
                        <a:pt x="331" y="99"/>
                      </a:lnTo>
                      <a:lnTo>
                        <a:pt x="310" y="82"/>
                      </a:lnTo>
                      <a:lnTo>
                        <a:pt x="285" y="66"/>
                      </a:lnTo>
                      <a:lnTo>
                        <a:pt x="258" y="49"/>
                      </a:lnTo>
                      <a:lnTo>
                        <a:pt x="230" y="33"/>
                      </a:lnTo>
                      <a:lnTo>
                        <a:pt x="202" y="19"/>
                      </a:lnTo>
                      <a:lnTo>
                        <a:pt x="171" y="11"/>
                      </a:lnTo>
                      <a:lnTo>
                        <a:pt x="139" y="3"/>
                      </a:lnTo>
                      <a:lnTo>
                        <a:pt x="105" y="0"/>
                      </a:lnTo>
                      <a:lnTo>
                        <a:pt x="70" y="0"/>
                      </a:lnTo>
                      <a:lnTo>
                        <a:pt x="35" y="6"/>
                      </a:lnTo>
                      <a:lnTo>
                        <a:pt x="0" y="17"/>
                      </a:lnTo>
                    </a:path>
                  </a:pathLst>
                </a:cu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3067" name="Group 651">
                  <a:extLst>
                    <a:ext uri="{FF2B5EF4-FFF2-40B4-BE49-F238E27FC236}">
                      <a16:creationId xmlns:a16="http://schemas.microsoft.com/office/drawing/2014/main" id="{E087D9BC-9715-4452-86DE-3623EF91416B}"/>
                    </a:ext>
                  </a:extLst>
                </p:cNvPr>
                <p:cNvGrpSpPr>
                  <a:grpSpLocks/>
                </p:cNvGrpSpPr>
                <p:nvPr/>
              </p:nvGrpSpPr>
              <p:grpSpPr bwMode="auto">
                <a:xfrm>
                  <a:off x="4187" y="1965"/>
                  <a:ext cx="887" cy="476"/>
                  <a:chOff x="3628" y="3024"/>
                  <a:chExt cx="2218" cy="1191"/>
                </a:xfrm>
              </p:grpSpPr>
              <p:sp>
                <p:nvSpPr>
                  <p:cNvPr id="43068" name="Freeform 652">
                    <a:extLst>
                      <a:ext uri="{FF2B5EF4-FFF2-40B4-BE49-F238E27FC236}">
                        <a16:creationId xmlns:a16="http://schemas.microsoft.com/office/drawing/2014/main" id="{225DF372-DAA2-475F-A8FF-063C1483C12C}"/>
                      </a:ext>
                    </a:extLst>
                  </p:cNvPr>
                  <p:cNvSpPr>
                    <a:spLocks/>
                  </p:cNvSpPr>
                  <p:nvPr/>
                </p:nvSpPr>
                <p:spPr bwMode="auto">
                  <a:xfrm>
                    <a:off x="4644" y="3024"/>
                    <a:ext cx="980" cy="546"/>
                  </a:xfrm>
                  <a:custGeom>
                    <a:avLst/>
                    <a:gdLst>
                      <a:gd name="T0" fmla="*/ 0 w 664"/>
                      <a:gd name="T1" fmla="*/ 538 h 538"/>
                      <a:gd name="T2" fmla="*/ 17 w 664"/>
                      <a:gd name="T3" fmla="*/ 508 h 538"/>
                      <a:gd name="T4" fmla="*/ 38 w 664"/>
                      <a:gd name="T5" fmla="*/ 476 h 538"/>
                      <a:gd name="T6" fmla="*/ 59 w 664"/>
                      <a:gd name="T7" fmla="*/ 440 h 538"/>
                      <a:gd name="T8" fmla="*/ 83 w 664"/>
                      <a:gd name="T9" fmla="*/ 405 h 538"/>
                      <a:gd name="T10" fmla="*/ 108 w 664"/>
                      <a:gd name="T11" fmla="*/ 369 h 538"/>
                      <a:gd name="T12" fmla="*/ 132 w 664"/>
                      <a:gd name="T13" fmla="*/ 334 h 538"/>
                      <a:gd name="T14" fmla="*/ 156 w 664"/>
                      <a:gd name="T15" fmla="*/ 298 h 538"/>
                      <a:gd name="T16" fmla="*/ 181 w 664"/>
                      <a:gd name="T17" fmla="*/ 263 h 538"/>
                      <a:gd name="T18" fmla="*/ 205 w 664"/>
                      <a:gd name="T19" fmla="*/ 230 h 538"/>
                      <a:gd name="T20" fmla="*/ 222 w 664"/>
                      <a:gd name="T21" fmla="*/ 211 h 538"/>
                      <a:gd name="T22" fmla="*/ 240 w 664"/>
                      <a:gd name="T23" fmla="*/ 192 h 538"/>
                      <a:gd name="T24" fmla="*/ 254 w 664"/>
                      <a:gd name="T25" fmla="*/ 172 h 538"/>
                      <a:gd name="T26" fmla="*/ 271 w 664"/>
                      <a:gd name="T27" fmla="*/ 153 h 538"/>
                      <a:gd name="T28" fmla="*/ 289 w 664"/>
                      <a:gd name="T29" fmla="*/ 137 h 538"/>
                      <a:gd name="T30" fmla="*/ 309 w 664"/>
                      <a:gd name="T31" fmla="*/ 121 h 538"/>
                      <a:gd name="T32" fmla="*/ 330 w 664"/>
                      <a:gd name="T33" fmla="*/ 101 h 538"/>
                      <a:gd name="T34" fmla="*/ 351 w 664"/>
                      <a:gd name="T35" fmla="*/ 85 h 538"/>
                      <a:gd name="T36" fmla="*/ 375 w 664"/>
                      <a:gd name="T37" fmla="*/ 69 h 538"/>
                      <a:gd name="T38" fmla="*/ 403 w 664"/>
                      <a:gd name="T39" fmla="*/ 52 h 538"/>
                      <a:gd name="T40" fmla="*/ 431 w 664"/>
                      <a:gd name="T41" fmla="*/ 36 h 538"/>
                      <a:gd name="T42" fmla="*/ 462 w 664"/>
                      <a:gd name="T43" fmla="*/ 22 h 538"/>
                      <a:gd name="T44" fmla="*/ 494 w 664"/>
                      <a:gd name="T45" fmla="*/ 11 h 538"/>
                      <a:gd name="T46" fmla="*/ 525 w 664"/>
                      <a:gd name="T47" fmla="*/ 3 h 538"/>
                      <a:gd name="T48" fmla="*/ 560 w 664"/>
                      <a:gd name="T49" fmla="*/ 0 h 538"/>
                      <a:gd name="T50" fmla="*/ 591 w 664"/>
                      <a:gd name="T51" fmla="*/ 0 h 538"/>
                      <a:gd name="T52" fmla="*/ 629 w 664"/>
                      <a:gd name="T53" fmla="*/ 6 h 538"/>
                      <a:gd name="T54" fmla="*/ 664 w 664"/>
                      <a:gd name="T55" fmla="*/ 17 h 5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4"/>
                      <a:gd name="T85" fmla="*/ 0 h 538"/>
                      <a:gd name="T86" fmla="*/ 664 w 664"/>
                      <a:gd name="T87" fmla="*/ 538 h 53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4" h="538">
                        <a:moveTo>
                          <a:pt x="0" y="538"/>
                        </a:moveTo>
                        <a:lnTo>
                          <a:pt x="17" y="508"/>
                        </a:lnTo>
                        <a:lnTo>
                          <a:pt x="38" y="476"/>
                        </a:lnTo>
                        <a:lnTo>
                          <a:pt x="59" y="440"/>
                        </a:lnTo>
                        <a:lnTo>
                          <a:pt x="83" y="405"/>
                        </a:lnTo>
                        <a:lnTo>
                          <a:pt x="108" y="369"/>
                        </a:lnTo>
                        <a:lnTo>
                          <a:pt x="132" y="334"/>
                        </a:lnTo>
                        <a:lnTo>
                          <a:pt x="156" y="298"/>
                        </a:lnTo>
                        <a:lnTo>
                          <a:pt x="181" y="263"/>
                        </a:lnTo>
                        <a:lnTo>
                          <a:pt x="205" y="230"/>
                        </a:lnTo>
                        <a:lnTo>
                          <a:pt x="222" y="211"/>
                        </a:lnTo>
                        <a:lnTo>
                          <a:pt x="240" y="192"/>
                        </a:lnTo>
                        <a:lnTo>
                          <a:pt x="254" y="172"/>
                        </a:lnTo>
                        <a:lnTo>
                          <a:pt x="271" y="153"/>
                        </a:lnTo>
                        <a:lnTo>
                          <a:pt x="289" y="137"/>
                        </a:lnTo>
                        <a:lnTo>
                          <a:pt x="309" y="121"/>
                        </a:lnTo>
                        <a:lnTo>
                          <a:pt x="330" y="101"/>
                        </a:lnTo>
                        <a:lnTo>
                          <a:pt x="351" y="85"/>
                        </a:lnTo>
                        <a:lnTo>
                          <a:pt x="375" y="69"/>
                        </a:lnTo>
                        <a:lnTo>
                          <a:pt x="403" y="52"/>
                        </a:lnTo>
                        <a:lnTo>
                          <a:pt x="431" y="36"/>
                        </a:lnTo>
                        <a:lnTo>
                          <a:pt x="462" y="22"/>
                        </a:lnTo>
                        <a:lnTo>
                          <a:pt x="494" y="11"/>
                        </a:lnTo>
                        <a:lnTo>
                          <a:pt x="525" y="3"/>
                        </a:lnTo>
                        <a:lnTo>
                          <a:pt x="560" y="0"/>
                        </a:lnTo>
                        <a:lnTo>
                          <a:pt x="591" y="0"/>
                        </a:lnTo>
                        <a:lnTo>
                          <a:pt x="629" y="6"/>
                        </a:lnTo>
                        <a:lnTo>
                          <a:pt x="664" y="1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69" name="Freeform 653">
                    <a:extLst>
                      <a:ext uri="{FF2B5EF4-FFF2-40B4-BE49-F238E27FC236}">
                        <a16:creationId xmlns:a16="http://schemas.microsoft.com/office/drawing/2014/main" id="{C1334965-EFD2-4E0A-B7CE-5B3D3A09247F}"/>
                      </a:ext>
                    </a:extLst>
                  </p:cNvPr>
                  <p:cNvSpPr>
                    <a:spLocks/>
                  </p:cNvSpPr>
                  <p:nvPr/>
                </p:nvSpPr>
                <p:spPr bwMode="auto">
                  <a:xfrm>
                    <a:off x="5397" y="3024"/>
                    <a:ext cx="449" cy="96"/>
                  </a:xfrm>
                  <a:custGeom>
                    <a:avLst/>
                    <a:gdLst>
                      <a:gd name="T0" fmla="*/ 0 w 295"/>
                      <a:gd name="T1" fmla="*/ 17 h 85"/>
                      <a:gd name="T2" fmla="*/ 38 w 295"/>
                      <a:gd name="T3" fmla="*/ 6 h 85"/>
                      <a:gd name="T4" fmla="*/ 76 w 295"/>
                      <a:gd name="T5" fmla="*/ 0 h 85"/>
                      <a:gd name="T6" fmla="*/ 111 w 295"/>
                      <a:gd name="T7" fmla="*/ 3 h 85"/>
                      <a:gd name="T8" fmla="*/ 146 w 295"/>
                      <a:gd name="T9" fmla="*/ 11 h 85"/>
                      <a:gd name="T10" fmla="*/ 177 w 295"/>
                      <a:gd name="T11" fmla="*/ 22 h 85"/>
                      <a:gd name="T12" fmla="*/ 208 w 295"/>
                      <a:gd name="T13" fmla="*/ 36 h 85"/>
                      <a:gd name="T14" fmla="*/ 239 w 295"/>
                      <a:gd name="T15" fmla="*/ 52 h 85"/>
                      <a:gd name="T16" fmla="*/ 267 w 295"/>
                      <a:gd name="T17" fmla="*/ 69 h 85"/>
                      <a:gd name="T18" fmla="*/ 295 w 295"/>
                      <a:gd name="T19" fmla="*/ 85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5"/>
                      <a:gd name="T31" fmla="*/ 0 h 85"/>
                      <a:gd name="T32" fmla="*/ 295 w 295"/>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5" h="85">
                        <a:moveTo>
                          <a:pt x="0" y="17"/>
                        </a:moveTo>
                        <a:lnTo>
                          <a:pt x="38" y="6"/>
                        </a:lnTo>
                        <a:lnTo>
                          <a:pt x="76" y="0"/>
                        </a:lnTo>
                        <a:lnTo>
                          <a:pt x="111" y="3"/>
                        </a:lnTo>
                        <a:lnTo>
                          <a:pt x="146" y="11"/>
                        </a:lnTo>
                        <a:lnTo>
                          <a:pt x="177" y="22"/>
                        </a:lnTo>
                        <a:lnTo>
                          <a:pt x="208" y="36"/>
                        </a:lnTo>
                        <a:lnTo>
                          <a:pt x="239" y="52"/>
                        </a:lnTo>
                        <a:lnTo>
                          <a:pt x="267" y="69"/>
                        </a:lnTo>
                        <a:lnTo>
                          <a:pt x="295" y="8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70" name="Freeform 654">
                    <a:extLst>
                      <a:ext uri="{FF2B5EF4-FFF2-40B4-BE49-F238E27FC236}">
                        <a16:creationId xmlns:a16="http://schemas.microsoft.com/office/drawing/2014/main" id="{629395A6-5DBA-4F6B-B25B-2023AE77B150}"/>
                      </a:ext>
                    </a:extLst>
                  </p:cNvPr>
                  <p:cNvSpPr>
                    <a:spLocks/>
                  </p:cNvSpPr>
                  <p:nvPr/>
                </p:nvSpPr>
                <p:spPr bwMode="auto">
                  <a:xfrm flipV="1">
                    <a:off x="3628" y="3576"/>
                    <a:ext cx="968" cy="639"/>
                  </a:xfrm>
                  <a:custGeom>
                    <a:avLst/>
                    <a:gdLst>
                      <a:gd name="T0" fmla="*/ 657 w 657"/>
                      <a:gd name="T1" fmla="*/ 527 h 527"/>
                      <a:gd name="T2" fmla="*/ 640 w 657"/>
                      <a:gd name="T3" fmla="*/ 497 h 527"/>
                      <a:gd name="T4" fmla="*/ 619 w 657"/>
                      <a:gd name="T5" fmla="*/ 465 h 527"/>
                      <a:gd name="T6" fmla="*/ 598 w 657"/>
                      <a:gd name="T7" fmla="*/ 429 h 527"/>
                      <a:gd name="T8" fmla="*/ 574 w 657"/>
                      <a:gd name="T9" fmla="*/ 396 h 527"/>
                      <a:gd name="T10" fmla="*/ 550 w 657"/>
                      <a:gd name="T11" fmla="*/ 361 h 527"/>
                      <a:gd name="T12" fmla="*/ 529 w 657"/>
                      <a:gd name="T13" fmla="*/ 325 h 527"/>
                      <a:gd name="T14" fmla="*/ 501 w 657"/>
                      <a:gd name="T15" fmla="*/ 290 h 527"/>
                      <a:gd name="T16" fmla="*/ 477 w 657"/>
                      <a:gd name="T17" fmla="*/ 257 h 527"/>
                      <a:gd name="T18" fmla="*/ 452 w 657"/>
                      <a:gd name="T19" fmla="*/ 224 h 527"/>
                      <a:gd name="T20" fmla="*/ 438 w 657"/>
                      <a:gd name="T21" fmla="*/ 205 h 527"/>
                      <a:gd name="T22" fmla="*/ 421 w 657"/>
                      <a:gd name="T23" fmla="*/ 186 h 527"/>
                      <a:gd name="T24" fmla="*/ 404 w 657"/>
                      <a:gd name="T25" fmla="*/ 167 h 527"/>
                      <a:gd name="T26" fmla="*/ 390 w 657"/>
                      <a:gd name="T27" fmla="*/ 150 h 527"/>
                      <a:gd name="T28" fmla="*/ 369 w 657"/>
                      <a:gd name="T29" fmla="*/ 131 h 527"/>
                      <a:gd name="T30" fmla="*/ 351 w 657"/>
                      <a:gd name="T31" fmla="*/ 115 h 527"/>
                      <a:gd name="T32" fmla="*/ 331 w 657"/>
                      <a:gd name="T33" fmla="*/ 99 h 527"/>
                      <a:gd name="T34" fmla="*/ 310 w 657"/>
                      <a:gd name="T35" fmla="*/ 82 h 527"/>
                      <a:gd name="T36" fmla="*/ 285 w 657"/>
                      <a:gd name="T37" fmla="*/ 66 h 527"/>
                      <a:gd name="T38" fmla="*/ 258 w 657"/>
                      <a:gd name="T39" fmla="*/ 49 h 527"/>
                      <a:gd name="T40" fmla="*/ 230 w 657"/>
                      <a:gd name="T41" fmla="*/ 33 h 527"/>
                      <a:gd name="T42" fmla="*/ 202 w 657"/>
                      <a:gd name="T43" fmla="*/ 19 h 527"/>
                      <a:gd name="T44" fmla="*/ 171 w 657"/>
                      <a:gd name="T45" fmla="*/ 11 h 527"/>
                      <a:gd name="T46" fmla="*/ 139 w 657"/>
                      <a:gd name="T47" fmla="*/ 3 h 527"/>
                      <a:gd name="T48" fmla="*/ 105 w 657"/>
                      <a:gd name="T49" fmla="*/ 0 h 527"/>
                      <a:gd name="T50" fmla="*/ 70 w 657"/>
                      <a:gd name="T51" fmla="*/ 0 h 527"/>
                      <a:gd name="T52" fmla="*/ 35 w 657"/>
                      <a:gd name="T53" fmla="*/ 6 h 527"/>
                      <a:gd name="T54" fmla="*/ 0 w 657"/>
                      <a:gd name="T55" fmla="*/ 17 h 5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57"/>
                      <a:gd name="T85" fmla="*/ 0 h 527"/>
                      <a:gd name="T86" fmla="*/ 657 w 657"/>
                      <a:gd name="T87" fmla="*/ 527 h 5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57" h="527">
                        <a:moveTo>
                          <a:pt x="657" y="527"/>
                        </a:moveTo>
                        <a:lnTo>
                          <a:pt x="640" y="497"/>
                        </a:lnTo>
                        <a:lnTo>
                          <a:pt x="619" y="465"/>
                        </a:lnTo>
                        <a:lnTo>
                          <a:pt x="598" y="429"/>
                        </a:lnTo>
                        <a:lnTo>
                          <a:pt x="574" y="396"/>
                        </a:lnTo>
                        <a:lnTo>
                          <a:pt x="550" y="361"/>
                        </a:lnTo>
                        <a:lnTo>
                          <a:pt x="529" y="325"/>
                        </a:lnTo>
                        <a:lnTo>
                          <a:pt x="501" y="290"/>
                        </a:lnTo>
                        <a:lnTo>
                          <a:pt x="477" y="257"/>
                        </a:lnTo>
                        <a:lnTo>
                          <a:pt x="452" y="224"/>
                        </a:lnTo>
                        <a:lnTo>
                          <a:pt x="438" y="205"/>
                        </a:lnTo>
                        <a:lnTo>
                          <a:pt x="421" y="186"/>
                        </a:lnTo>
                        <a:lnTo>
                          <a:pt x="404" y="167"/>
                        </a:lnTo>
                        <a:lnTo>
                          <a:pt x="390" y="150"/>
                        </a:lnTo>
                        <a:lnTo>
                          <a:pt x="369" y="131"/>
                        </a:lnTo>
                        <a:lnTo>
                          <a:pt x="351" y="115"/>
                        </a:lnTo>
                        <a:lnTo>
                          <a:pt x="331" y="99"/>
                        </a:lnTo>
                        <a:lnTo>
                          <a:pt x="310" y="82"/>
                        </a:lnTo>
                        <a:lnTo>
                          <a:pt x="285" y="66"/>
                        </a:lnTo>
                        <a:lnTo>
                          <a:pt x="258" y="49"/>
                        </a:lnTo>
                        <a:lnTo>
                          <a:pt x="230" y="33"/>
                        </a:lnTo>
                        <a:lnTo>
                          <a:pt x="202" y="19"/>
                        </a:lnTo>
                        <a:lnTo>
                          <a:pt x="171" y="11"/>
                        </a:lnTo>
                        <a:lnTo>
                          <a:pt x="139" y="3"/>
                        </a:lnTo>
                        <a:lnTo>
                          <a:pt x="105" y="0"/>
                        </a:lnTo>
                        <a:lnTo>
                          <a:pt x="70" y="0"/>
                        </a:lnTo>
                        <a:lnTo>
                          <a:pt x="35" y="6"/>
                        </a:lnTo>
                        <a:lnTo>
                          <a:pt x="0" y="1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nvGrpSpPr>
            <p:cNvPr id="43056" name="Group 702">
              <a:extLst>
                <a:ext uri="{FF2B5EF4-FFF2-40B4-BE49-F238E27FC236}">
                  <a16:creationId xmlns:a16="http://schemas.microsoft.com/office/drawing/2014/main" id="{4B775040-B260-4100-B562-CB57318D926A}"/>
                </a:ext>
              </a:extLst>
            </p:cNvPr>
            <p:cNvGrpSpPr>
              <a:grpSpLocks/>
            </p:cNvGrpSpPr>
            <p:nvPr/>
          </p:nvGrpSpPr>
          <p:grpSpPr bwMode="auto">
            <a:xfrm>
              <a:off x="3226" y="2997"/>
              <a:ext cx="2195" cy="552"/>
              <a:chOff x="3226" y="2997"/>
              <a:chExt cx="2195" cy="552"/>
            </a:xfrm>
          </p:grpSpPr>
          <p:grpSp>
            <p:nvGrpSpPr>
              <p:cNvPr id="43057" name="Group 637">
                <a:extLst>
                  <a:ext uri="{FF2B5EF4-FFF2-40B4-BE49-F238E27FC236}">
                    <a16:creationId xmlns:a16="http://schemas.microsoft.com/office/drawing/2014/main" id="{8DCBB8DD-840E-47B3-BA1E-06C04B07544C}"/>
                  </a:ext>
                </a:extLst>
              </p:cNvPr>
              <p:cNvGrpSpPr>
                <a:grpSpLocks/>
              </p:cNvGrpSpPr>
              <p:nvPr/>
            </p:nvGrpSpPr>
            <p:grpSpPr bwMode="auto">
              <a:xfrm>
                <a:off x="3226" y="2997"/>
                <a:ext cx="2195" cy="552"/>
                <a:chOff x="1298" y="6765"/>
                <a:chExt cx="5488" cy="1380"/>
              </a:xfrm>
            </p:grpSpPr>
            <p:grpSp>
              <p:nvGrpSpPr>
                <p:cNvPr id="43059" name="Group 638">
                  <a:extLst>
                    <a:ext uri="{FF2B5EF4-FFF2-40B4-BE49-F238E27FC236}">
                      <a16:creationId xmlns:a16="http://schemas.microsoft.com/office/drawing/2014/main" id="{C3AC50B1-CAE0-4295-A920-347B096EFCC0}"/>
                    </a:ext>
                  </a:extLst>
                </p:cNvPr>
                <p:cNvGrpSpPr>
                  <a:grpSpLocks/>
                </p:cNvGrpSpPr>
                <p:nvPr/>
              </p:nvGrpSpPr>
              <p:grpSpPr bwMode="auto">
                <a:xfrm>
                  <a:off x="1732" y="6885"/>
                  <a:ext cx="5054" cy="1260"/>
                  <a:chOff x="1786" y="1590"/>
                  <a:chExt cx="5054" cy="2010"/>
                </a:xfrm>
              </p:grpSpPr>
              <p:sp>
                <p:nvSpPr>
                  <p:cNvPr id="43061" name="Line 639">
                    <a:extLst>
                      <a:ext uri="{FF2B5EF4-FFF2-40B4-BE49-F238E27FC236}">
                        <a16:creationId xmlns:a16="http://schemas.microsoft.com/office/drawing/2014/main" id="{F5D6EE65-9061-4E70-AE73-6CBE2CDE2466}"/>
                      </a:ext>
                    </a:extLst>
                  </p:cNvPr>
                  <p:cNvSpPr>
                    <a:spLocks noChangeShapeType="1"/>
                  </p:cNvSpPr>
                  <p:nvPr/>
                </p:nvSpPr>
                <p:spPr bwMode="auto">
                  <a:xfrm>
                    <a:off x="1786" y="2550"/>
                    <a:ext cx="50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2" name="Line 640">
                    <a:extLst>
                      <a:ext uri="{FF2B5EF4-FFF2-40B4-BE49-F238E27FC236}">
                        <a16:creationId xmlns:a16="http://schemas.microsoft.com/office/drawing/2014/main" id="{2C528C5A-2B47-4602-858B-4B1039E3AFE3}"/>
                      </a:ext>
                    </a:extLst>
                  </p:cNvPr>
                  <p:cNvSpPr>
                    <a:spLocks noChangeShapeType="1"/>
                  </p:cNvSpPr>
                  <p:nvPr/>
                </p:nvSpPr>
                <p:spPr bwMode="auto">
                  <a:xfrm flipV="1">
                    <a:off x="1814" y="1590"/>
                    <a:ext cx="0" cy="20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3060" name="Rectangle 641">
                  <a:extLst>
                    <a:ext uri="{FF2B5EF4-FFF2-40B4-BE49-F238E27FC236}">
                      <a16:creationId xmlns:a16="http://schemas.microsoft.com/office/drawing/2014/main" id="{CC6A6688-9C5D-49EE-B44B-CF2186467CB4}"/>
                    </a:ext>
                  </a:extLst>
                </p:cNvPr>
                <p:cNvSpPr>
                  <a:spLocks noChangeArrowheads="1"/>
                </p:cNvSpPr>
                <p:nvPr/>
              </p:nvSpPr>
              <p:spPr bwMode="auto">
                <a:xfrm>
                  <a:off x="1298" y="6765"/>
                  <a:ext cx="76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i</a:t>
                  </a:r>
                  <a:r>
                    <a:rPr lang="en-US" altLang="zh-CN" sz="1600" baseline="-30000">
                      <a:solidFill>
                        <a:srgbClr val="040408"/>
                      </a:solidFill>
                      <a:latin typeface="宋体" panose="02010600030101010101" pitchFamily="2" charset="-122"/>
                    </a:rPr>
                    <a:t>N</a:t>
                  </a:r>
                  <a:endParaRPr lang="en-US" altLang="zh-CN" sz="1600">
                    <a:solidFill>
                      <a:srgbClr val="040408"/>
                    </a:solidFill>
                    <a:latin typeface="宋体" panose="02010600030101010101" pitchFamily="2" charset="-122"/>
                  </a:endParaRPr>
                </a:p>
                <a:p>
                  <a:r>
                    <a:rPr lang="en-US" altLang="zh-CN" sz="1600">
                      <a:solidFill>
                        <a:srgbClr val="040408"/>
                      </a:solidFill>
                      <a:latin typeface="宋体" panose="02010600030101010101" pitchFamily="2" charset="-122"/>
                    </a:rPr>
                    <a:t>   </a:t>
                  </a: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r>
                    <a:rPr lang="en-US" altLang="zh-CN" sz="1600">
                      <a:solidFill>
                        <a:srgbClr val="040408"/>
                      </a:solidFill>
                      <a:latin typeface="Times New Roman" panose="02020603050405020304" pitchFamily="18" charset="0"/>
                    </a:rPr>
                    <a:t> </a:t>
                  </a:r>
                  <a:endParaRPr lang="en-US" altLang="zh-CN" sz="1600">
                    <a:solidFill>
                      <a:srgbClr val="040408"/>
                    </a:solidFill>
                    <a:latin typeface="宋体" panose="02010600030101010101" pitchFamily="2" charset="-122"/>
                  </a:endParaRPr>
                </a:p>
                <a:p>
                  <a:endParaRPr lang="en-US" altLang="zh-CN" sz="1600">
                    <a:solidFill>
                      <a:srgbClr val="040408"/>
                    </a:solidFill>
                    <a:latin typeface="宋体" panose="02010600030101010101" pitchFamily="2" charset="-122"/>
                  </a:endParaRPr>
                </a:p>
              </p:txBody>
            </p:sp>
          </p:grpSp>
          <p:sp>
            <p:nvSpPr>
              <p:cNvPr id="43058" name="Freeform 655">
                <a:extLst>
                  <a:ext uri="{FF2B5EF4-FFF2-40B4-BE49-F238E27FC236}">
                    <a16:creationId xmlns:a16="http://schemas.microsoft.com/office/drawing/2014/main" id="{0DECE5E7-7D93-4374-A417-91CB6A450E1F}"/>
                  </a:ext>
                </a:extLst>
              </p:cNvPr>
              <p:cNvSpPr>
                <a:spLocks/>
              </p:cNvSpPr>
              <p:nvPr/>
            </p:nvSpPr>
            <p:spPr bwMode="auto">
              <a:xfrm flipV="1">
                <a:off x="4178" y="3040"/>
                <a:ext cx="727" cy="233"/>
              </a:xfrm>
              <a:custGeom>
                <a:avLst/>
                <a:gdLst>
                  <a:gd name="T0" fmla="*/ 1169 w 1186"/>
                  <a:gd name="T1" fmla="*/ 22 h 516"/>
                  <a:gd name="T2" fmla="*/ 1151 w 1186"/>
                  <a:gd name="T3" fmla="*/ 49 h 516"/>
                  <a:gd name="T4" fmla="*/ 1134 w 1186"/>
                  <a:gd name="T5" fmla="*/ 71 h 516"/>
                  <a:gd name="T6" fmla="*/ 1113 w 1186"/>
                  <a:gd name="T7" fmla="*/ 98 h 516"/>
                  <a:gd name="T8" fmla="*/ 1096 w 1186"/>
                  <a:gd name="T9" fmla="*/ 126 h 516"/>
                  <a:gd name="T10" fmla="*/ 1075 w 1186"/>
                  <a:gd name="T11" fmla="*/ 150 h 516"/>
                  <a:gd name="T12" fmla="*/ 1057 w 1186"/>
                  <a:gd name="T13" fmla="*/ 172 h 516"/>
                  <a:gd name="T14" fmla="*/ 1036 w 1186"/>
                  <a:gd name="T15" fmla="*/ 199 h 516"/>
                  <a:gd name="T16" fmla="*/ 1019 w 1186"/>
                  <a:gd name="T17" fmla="*/ 221 h 516"/>
                  <a:gd name="T18" fmla="*/ 998 w 1186"/>
                  <a:gd name="T19" fmla="*/ 246 h 516"/>
                  <a:gd name="T20" fmla="*/ 981 w 1186"/>
                  <a:gd name="T21" fmla="*/ 268 h 516"/>
                  <a:gd name="T22" fmla="*/ 963 w 1186"/>
                  <a:gd name="T23" fmla="*/ 289 h 516"/>
                  <a:gd name="T24" fmla="*/ 943 w 1186"/>
                  <a:gd name="T25" fmla="*/ 309 h 516"/>
                  <a:gd name="T26" fmla="*/ 925 w 1186"/>
                  <a:gd name="T27" fmla="*/ 330 h 516"/>
                  <a:gd name="T28" fmla="*/ 904 w 1186"/>
                  <a:gd name="T29" fmla="*/ 349 h 516"/>
                  <a:gd name="T30" fmla="*/ 887 w 1186"/>
                  <a:gd name="T31" fmla="*/ 369 h 516"/>
                  <a:gd name="T32" fmla="*/ 866 w 1186"/>
                  <a:gd name="T33" fmla="*/ 385 h 516"/>
                  <a:gd name="T34" fmla="*/ 849 w 1186"/>
                  <a:gd name="T35" fmla="*/ 404 h 516"/>
                  <a:gd name="T36" fmla="*/ 828 w 1186"/>
                  <a:gd name="T37" fmla="*/ 418 h 516"/>
                  <a:gd name="T38" fmla="*/ 814 w 1186"/>
                  <a:gd name="T39" fmla="*/ 434 h 516"/>
                  <a:gd name="T40" fmla="*/ 793 w 1186"/>
                  <a:gd name="T41" fmla="*/ 448 h 516"/>
                  <a:gd name="T42" fmla="*/ 776 w 1186"/>
                  <a:gd name="T43" fmla="*/ 459 h 516"/>
                  <a:gd name="T44" fmla="*/ 755 w 1186"/>
                  <a:gd name="T45" fmla="*/ 472 h 516"/>
                  <a:gd name="T46" fmla="*/ 737 w 1186"/>
                  <a:gd name="T47" fmla="*/ 481 h 516"/>
                  <a:gd name="T48" fmla="*/ 717 w 1186"/>
                  <a:gd name="T49" fmla="*/ 489 h 516"/>
                  <a:gd name="T50" fmla="*/ 699 w 1186"/>
                  <a:gd name="T51" fmla="*/ 500 h 516"/>
                  <a:gd name="T52" fmla="*/ 678 w 1186"/>
                  <a:gd name="T53" fmla="*/ 502 h 516"/>
                  <a:gd name="T54" fmla="*/ 661 w 1186"/>
                  <a:gd name="T55" fmla="*/ 508 h 516"/>
                  <a:gd name="T56" fmla="*/ 644 w 1186"/>
                  <a:gd name="T57" fmla="*/ 513 h 516"/>
                  <a:gd name="T58" fmla="*/ 626 w 1186"/>
                  <a:gd name="T59" fmla="*/ 516 h 516"/>
                  <a:gd name="T60" fmla="*/ 605 w 1186"/>
                  <a:gd name="T61" fmla="*/ 516 h 516"/>
                  <a:gd name="T62" fmla="*/ 588 w 1186"/>
                  <a:gd name="T63" fmla="*/ 516 h 516"/>
                  <a:gd name="T64" fmla="*/ 567 w 1186"/>
                  <a:gd name="T65" fmla="*/ 516 h 516"/>
                  <a:gd name="T66" fmla="*/ 550 w 1186"/>
                  <a:gd name="T67" fmla="*/ 513 h 516"/>
                  <a:gd name="T68" fmla="*/ 529 w 1186"/>
                  <a:gd name="T69" fmla="*/ 513 h 516"/>
                  <a:gd name="T70" fmla="*/ 511 w 1186"/>
                  <a:gd name="T71" fmla="*/ 502 h 516"/>
                  <a:gd name="T72" fmla="*/ 491 w 1186"/>
                  <a:gd name="T73" fmla="*/ 500 h 516"/>
                  <a:gd name="T74" fmla="*/ 473 w 1186"/>
                  <a:gd name="T75" fmla="*/ 489 h 516"/>
                  <a:gd name="T76" fmla="*/ 456 w 1186"/>
                  <a:gd name="T77" fmla="*/ 486 h 516"/>
                  <a:gd name="T78" fmla="*/ 435 w 1186"/>
                  <a:gd name="T79" fmla="*/ 472 h 516"/>
                  <a:gd name="T80" fmla="*/ 418 w 1186"/>
                  <a:gd name="T81" fmla="*/ 461 h 516"/>
                  <a:gd name="T82" fmla="*/ 397 w 1186"/>
                  <a:gd name="T83" fmla="*/ 448 h 516"/>
                  <a:gd name="T84" fmla="*/ 379 w 1186"/>
                  <a:gd name="T85" fmla="*/ 434 h 516"/>
                  <a:gd name="T86" fmla="*/ 358 w 1186"/>
                  <a:gd name="T87" fmla="*/ 420 h 516"/>
                  <a:gd name="T88" fmla="*/ 341 w 1186"/>
                  <a:gd name="T89" fmla="*/ 407 h 516"/>
                  <a:gd name="T90" fmla="*/ 320 w 1186"/>
                  <a:gd name="T91" fmla="*/ 390 h 516"/>
                  <a:gd name="T92" fmla="*/ 303 w 1186"/>
                  <a:gd name="T93" fmla="*/ 371 h 516"/>
                  <a:gd name="T94" fmla="*/ 285 w 1186"/>
                  <a:gd name="T95" fmla="*/ 355 h 516"/>
                  <a:gd name="T96" fmla="*/ 268 w 1186"/>
                  <a:gd name="T97" fmla="*/ 336 h 516"/>
                  <a:gd name="T98" fmla="*/ 247 w 1186"/>
                  <a:gd name="T99" fmla="*/ 314 h 516"/>
                  <a:gd name="T100" fmla="*/ 230 w 1186"/>
                  <a:gd name="T101" fmla="*/ 295 h 516"/>
                  <a:gd name="T102" fmla="*/ 209 w 1186"/>
                  <a:gd name="T103" fmla="*/ 273 h 516"/>
                  <a:gd name="T104" fmla="*/ 192 w 1186"/>
                  <a:gd name="T105" fmla="*/ 248 h 516"/>
                  <a:gd name="T106" fmla="*/ 171 w 1186"/>
                  <a:gd name="T107" fmla="*/ 227 h 516"/>
                  <a:gd name="T108" fmla="*/ 153 w 1186"/>
                  <a:gd name="T109" fmla="*/ 205 h 516"/>
                  <a:gd name="T110" fmla="*/ 132 w 1186"/>
                  <a:gd name="T111" fmla="*/ 180 h 516"/>
                  <a:gd name="T112" fmla="*/ 115 w 1186"/>
                  <a:gd name="T113" fmla="*/ 153 h 516"/>
                  <a:gd name="T114" fmla="*/ 98 w 1186"/>
                  <a:gd name="T115" fmla="*/ 131 h 516"/>
                  <a:gd name="T116" fmla="*/ 77 w 1186"/>
                  <a:gd name="T117" fmla="*/ 104 h 516"/>
                  <a:gd name="T118" fmla="*/ 59 w 1186"/>
                  <a:gd name="T119" fmla="*/ 82 h 516"/>
                  <a:gd name="T120" fmla="*/ 39 w 1186"/>
                  <a:gd name="T121" fmla="*/ 54 h 516"/>
                  <a:gd name="T122" fmla="*/ 21 w 1186"/>
                  <a:gd name="T123" fmla="*/ 27 h 516"/>
                  <a:gd name="T124" fmla="*/ 0 w 1186"/>
                  <a:gd name="T125" fmla="*/ 3 h 5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86"/>
                  <a:gd name="T190" fmla="*/ 0 h 516"/>
                  <a:gd name="T191" fmla="*/ 1186 w 1186"/>
                  <a:gd name="T192" fmla="*/ 516 h 51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86" h="516">
                    <a:moveTo>
                      <a:pt x="1186" y="0"/>
                    </a:moveTo>
                    <a:lnTo>
                      <a:pt x="1182" y="8"/>
                    </a:lnTo>
                    <a:lnTo>
                      <a:pt x="1176" y="14"/>
                    </a:lnTo>
                    <a:lnTo>
                      <a:pt x="1172" y="16"/>
                    </a:lnTo>
                    <a:lnTo>
                      <a:pt x="1169" y="22"/>
                    </a:lnTo>
                    <a:lnTo>
                      <a:pt x="1165" y="27"/>
                    </a:lnTo>
                    <a:lnTo>
                      <a:pt x="1162" y="30"/>
                    </a:lnTo>
                    <a:lnTo>
                      <a:pt x="1158" y="35"/>
                    </a:lnTo>
                    <a:lnTo>
                      <a:pt x="1155" y="44"/>
                    </a:lnTo>
                    <a:lnTo>
                      <a:pt x="1151" y="49"/>
                    </a:lnTo>
                    <a:lnTo>
                      <a:pt x="1148" y="54"/>
                    </a:lnTo>
                    <a:lnTo>
                      <a:pt x="1144" y="57"/>
                    </a:lnTo>
                    <a:lnTo>
                      <a:pt x="1137" y="63"/>
                    </a:lnTo>
                    <a:lnTo>
                      <a:pt x="1134" y="68"/>
                    </a:lnTo>
                    <a:lnTo>
                      <a:pt x="1134" y="71"/>
                    </a:lnTo>
                    <a:lnTo>
                      <a:pt x="1127" y="76"/>
                    </a:lnTo>
                    <a:lnTo>
                      <a:pt x="1123" y="85"/>
                    </a:lnTo>
                    <a:lnTo>
                      <a:pt x="1123" y="90"/>
                    </a:lnTo>
                    <a:lnTo>
                      <a:pt x="1116" y="95"/>
                    </a:lnTo>
                    <a:lnTo>
                      <a:pt x="1113" y="98"/>
                    </a:lnTo>
                    <a:lnTo>
                      <a:pt x="1109" y="104"/>
                    </a:lnTo>
                    <a:lnTo>
                      <a:pt x="1106" y="109"/>
                    </a:lnTo>
                    <a:lnTo>
                      <a:pt x="1103" y="112"/>
                    </a:lnTo>
                    <a:lnTo>
                      <a:pt x="1096" y="117"/>
                    </a:lnTo>
                    <a:lnTo>
                      <a:pt x="1096" y="126"/>
                    </a:lnTo>
                    <a:lnTo>
                      <a:pt x="1092" y="131"/>
                    </a:lnTo>
                    <a:lnTo>
                      <a:pt x="1085" y="136"/>
                    </a:lnTo>
                    <a:lnTo>
                      <a:pt x="1085" y="139"/>
                    </a:lnTo>
                    <a:lnTo>
                      <a:pt x="1078" y="145"/>
                    </a:lnTo>
                    <a:lnTo>
                      <a:pt x="1075" y="150"/>
                    </a:lnTo>
                    <a:lnTo>
                      <a:pt x="1071" y="153"/>
                    </a:lnTo>
                    <a:lnTo>
                      <a:pt x="1068" y="158"/>
                    </a:lnTo>
                    <a:lnTo>
                      <a:pt x="1064" y="164"/>
                    </a:lnTo>
                    <a:lnTo>
                      <a:pt x="1061" y="166"/>
                    </a:lnTo>
                    <a:lnTo>
                      <a:pt x="1057" y="172"/>
                    </a:lnTo>
                    <a:lnTo>
                      <a:pt x="1054" y="177"/>
                    </a:lnTo>
                    <a:lnTo>
                      <a:pt x="1047" y="186"/>
                    </a:lnTo>
                    <a:lnTo>
                      <a:pt x="1047" y="191"/>
                    </a:lnTo>
                    <a:lnTo>
                      <a:pt x="1043" y="194"/>
                    </a:lnTo>
                    <a:lnTo>
                      <a:pt x="1036" y="199"/>
                    </a:lnTo>
                    <a:lnTo>
                      <a:pt x="1033" y="205"/>
                    </a:lnTo>
                    <a:lnTo>
                      <a:pt x="1029" y="207"/>
                    </a:lnTo>
                    <a:lnTo>
                      <a:pt x="1026" y="213"/>
                    </a:lnTo>
                    <a:lnTo>
                      <a:pt x="1023" y="218"/>
                    </a:lnTo>
                    <a:lnTo>
                      <a:pt x="1019" y="221"/>
                    </a:lnTo>
                    <a:lnTo>
                      <a:pt x="1016" y="227"/>
                    </a:lnTo>
                    <a:lnTo>
                      <a:pt x="1012" y="232"/>
                    </a:lnTo>
                    <a:lnTo>
                      <a:pt x="1009" y="235"/>
                    </a:lnTo>
                    <a:lnTo>
                      <a:pt x="1005" y="240"/>
                    </a:lnTo>
                    <a:lnTo>
                      <a:pt x="998" y="246"/>
                    </a:lnTo>
                    <a:lnTo>
                      <a:pt x="995" y="248"/>
                    </a:lnTo>
                    <a:lnTo>
                      <a:pt x="995" y="254"/>
                    </a:lnTo>
                    <a:lnTo>
                      <a:pt x="988" y="259"/>
                    </a:lnTo>
                    <a:lnTo>
                      <a:pt x="984" y="262"/>
                    </a:lnTo>
                    <a:lnTo>
                      <a:pt x="981" y="268"/>
                    </a:lnTo>
                    <a:lnTo>
                      <a:pt x="977" y="273"/>
                    </a:lnTo>
                    <a:lnTo>
                      <a:pt x="974" y="276"/>
                    </a:lnTo>
                    <a:lnTo>
                      <a:pt x="970" y="281"/>
                    </a:lnTo>
                    <a:lnTo>
                      <a:pt x="967" y="287"/>
                    </a:lnTo>
                    <a:lnTo>
                      <a:pt x="963" y="289"/>
                    </a:lnTo>
                    <a:lnTo>
                      <a:pt x="956" y="295"/>
                    </a:lnTo>
                    <a:lnTo>
                      <a:pt x="956" y="300"/>
                    </a:lnTo>
                    <a:lnTo>
                      <a:pt x="953" y="303"/>
                    </a:lnTo>
                    <a:lnTo>
                      <a:pt x="946" y="303"/>
                    </a:lnTo>
                    <a:lnTo>
                      <a:pt x="943" y="309"/>
                    </a:lnTo>
                    <a:lnTo>
                      <a:pt x="939" y="314"/>
                    </a:lnTo>
                    <a:lnTo>
                      <a:pt x="936" y="317"/>
                    </a:lnTo>
                    <a:lnTo>
                      <a:pt x="932" y="322"/>
                    </a:lnTo>
                    <a:lnTo>
                      <a:pt x="929" y="328"/>
                    </a:lnTo>
                    <a:lnTo>
                      <a:pt x="925" y="330"/>
                    </a:lnTo>
                    <a:lnTo>
                      <a:pt x="922" y="336"/>
                    </a:lnTo>
                    <a:lnTo>
                      <a:pt x="918" y="341"/>
                    </a:lnTo>
                    <a:lnTo>
                      <a:pt x="915" y="341"/>
                    </a:lnTo>
                    <a:lnTo>
                      <a:pt x="908" y="344"/>
                    </a:lnTo>
                    <a:lnTo>
                      <a:pt x="904" y="349"/>
                    </a:lnTo>
                    <a:lnTo>
                      <a:pt x="904" y="355"/>
                    </a:lnTo>
                    <a:lnTo>
                      <a:pt x="897" y="358"/>
                    </a:lnTo>
                    <a:lnTo>
                      <a:pt x="894" y="363"/>
                    </a:lnTo>
                    <a:lnTo>
                      <a:pt x="890" y="363"/>
                    </a:lnTo>
                    <a:lnTo>
                      <a:pt x="887" y="369"/>
                    </a:lnTo>
                    <a:lnTo>
                      <a:pt x="883" y="371"/>
                    </a:lnTo>
                    <a:lnTo>
                      <a:pt x="880" y="377"/>
                    </a:lnTo>
                    <a:lnTo>
                      <a:pt x="877" y="382"/>
                    </a:lnTo>
                    <a:lnTo>
                      <a:pt x="873" y="382"/>
                    </a:lnTo>
                    <a:lnTo>
                      <a:pt x="866" y="385"/>
                    </a:lnTo>
                    <a:lnTo>
                      <a:pt x="866" y="390"/>
                    </a:lnTo>
                    <a:lnTo>
                      <a:pt x="859" y="393"/>
                    </a:lnTo>
                    <a:lnTo>
                      <a:pt x="856" y="393"/>
                    </a:lnTo>
                    <a:lnTo>
                      <a:pt x="856" y="399"/>
                    </a:lnTo>
                    <a:lnTo>
                      <a:pt x="849" y="404"/>
                    </a:lnTo>
                    <a:lnTo>
                      <a:pt x="845" y="407"/>
                    </a:lnTo>
                    <a:lnTo>
                      <a:pt x="842" y="407"/>
                    </a:lnTo>
                    <a:lnTo>
                      <a:pt x="838" y="412"/>
                    </a:lnTo>
                    <a:lnTo>
                      <a:pt x="835" y="418"/>
                    </a:lnTo>
                    <a:lnTo>
                      <a:pt x="828" y="418"/>
                    </a:lnTo>
                    <a:lnTo>
                      <a:pt x="828" y="420"/>
                    </a:lnTo>
                    <a:lnTo>
                      <a:pt x="824" y="426"/>
                    </a:lnTo>
                    <a:lnTo>
                      <a:pt x="817" y="426"/>
                    </a:lnTo>
                    <a:lnTo>
                      <a:pt x="817" y="431"/>
                    </a:lnTo>
                    <a:lnTo>
                      <a:pt x="814" y="434"/>
                    </a:lnTo>
                    <a:lnTo>
                      <a:pt x="807" y="434"/>
                    </a:lnTo>
                    <a:lnTo>
                      <a:pt x="803" y="440"/>
                    </a:lnTo>
                    <a:lnTo>
                      <a:pt x="800" y="440"/>
                    </a:lnTo>
                    <a:lnTo>
                      <a:pt x="797" y="445"/>
                    </a:lnTo>
                    <a:lnTo>
                      <a:pt x="793" y="448"/>
                    </a:lnTo>
                    <a:lnTo>
                      <a:pt x="790" y="448"/>
                    </a:lnTo>
                    <a:lnTo>
                      <a:pt x="786" y="453"/>
                    </a:lnTo>
                    <a:lnTo>
                      <a:pt x="783" y="453"/>
                    </a:lnTo>
                    <a:lnTo>
                      <a:pt x="779" y="459"/>
                    </a:lnTo>
                    <a:lnTo>
                      <a:pt x="776" y="459"/>
                    </a:lnTo>
                    <a:lnTo>
                      <a:pt x="769" y="461"/>
                    </a:lnTo>
                    <a:lnTo>
                      <a:pt x="765" y="461"/>
                    </a:lnTo>
                    <a:lnTo>
                      <a:pt x="765" y="467"/>
                    </a:lnTo>
                    <a:lnTo>
                      <a:pt x="758" y="467"/>
                    </a:lnTo>
                    <a:lnTo>
                      <a:pt x="755" y="472"/>
                    </a:lnTo>
                    <a:lnTo>
                      <a:pt x="751" y="472"/>
                    </a:lnTo>
                    <a:lnTo>
                      <a:pt x="748" y="475"/>
                    </a:lnTo>
                    <a:lnTo>
                      <a:pt x="744" y="475"/>
                    </a:lnTo>
                    <a:lnTo>
                      <a:pt x="741" y="481"/>
                    </a:lnTo>
                    <a:lnTo>
                      <a:pt x="737" y="481"/>
                    </a:lnTo>
                    <a:lnTo>
                      <a:pt x="734" y="481"/>
                    </a:lnTo>
                    <a:lnTo>
                      <a:pt x="727" y="486"/>
                    </a:lnTo>
                    <a:lnTo>
                      <a:pt x="720" y="489"/>
                    </a:lnTo>
                    <a:lnTo>
                      <a:pt x="717" y="489"/>
                    </a:lnTo>
                    <a:lnTo>
                      <a:pt x="713" y="489"/>
                    </a:lnTo>
                    <a:lnTo>
                      <a:pt x="710" y="494"/>
                    </a:lnTo>
                    <a:lnTo>
                      <a:pt x="706" y="494"/>
                    </a:lnTo>
                    <a:lnTo>
                      <a:pt x="703" y="494"/>
                    </a:lnTo>
                    <a:lnTo>
                      <a:pt x="699" y="500"/>
                    </a:lnTo>
                    <a:lnTo>
                      <a:pt x="696" y="500"/>
                    </a:lnTo>
                    <a:lnTo>
                      <a:pt x="689" y="500"/>
                    </a:lnTo>
                    <a:lnTo>
                      <a:pt x="689" y="502"/>
                    </a:lnTo>
                    <a:lnTo>
                      <a:pt x="685" y="502"/>
                    </a:lnTo>
                    <a:lnTo>
                      <a:pt x="678" y="502"/>
                    </a:lnTo>
                    <a:lnTo>
                      <a:pt x="675" y="502"/>
                    </a:lnTo>
                    <a:lnTo>
                      <a:pt x="675" y="508"/>
                    </a:lnTo>
                    <a:lnTo>
                      <a:pt x="668" y="508"/>
                    </a:lnTo>
                    <a:lnTo>
                      <a:pt x="664" y="508"/>
                    </a:lnTo>
                    <a:lnTo>
                      <a:pt x="661" y="508"/>
                    </a:lnTo>
                    <a:lnTo>
                      <a:pt x="657" y="513"/>
                    </a:lnTo>
                    <a:lnTo>
                      <a:pt x="654" y="513"/>
                    </a:lnTo>
                    <a:lnTo>
                      <a:pt x="651" y="513"/>
                    </a:lnTo>
                    <a:lnTo>
                      <a:pt x="647" y="513"/>
                    </a:lnTo>
                    <a:lnTo>
                      <a:pt x="644" y="513"/>
                    </a:lnTo>
                    <a:lnTo>
                      <a:pt x="637" y="513"/>
                    </a:lnTo>
                    <a:lnTo>
                      <a:pt x="630" y="516"/>
                    </a:lnTo>
                    <a:lnTo>
                      <a:pt x="626" y="516"/>
                    </a:lnTo>
                    <a:lnTo>
                      <a:pt x="619" y="516"/>
                    </a:lnTo>
                    <a:lnTo>
                      <a:pt x="616" y="516"/>
                    </a:lnTo>
                    <a:lnTo>
                      <a:pt x="612" y="516"/>
                    </a:lnTo>
                    <a:lnTo>
                      <a:pt x="609" y="516"/>
                    </a:lnTo>
                    <a:lnTo>
                      <a:pt x="605" y="516"/>
                    </a:lnTo>
                    <a:lnTo>
                      <a:pt x="598" y="516"/>
                    </a:lnTo>
                    <a:lnTo>
                      <a:pt x="595" y="516"/>
                    </a:lnTo>
                    <a:lnTo>
                      <a:pt x="588" y="516"/>
                    </a:lnTo>
                    <a:lnTo>
                      <a:pt x="581" y="516"/>
                    </a:lnTo>
                    <a:lnTo>
                      <a:pt x="577" y="516"/>
                    </a:lnTo>
                    <a:lnTo>
                      <a:pt x="574" y="516"/>
                    </a:lnTo>
                    <a:lnTo>
                      <a:pt x="571" y="516"/>
                    </a:lnTo>
                    <a:lnTo>
                      <a:pt x="567" y="516"/>
                    </a:lnTo>
                    <a:lnTo>
                      <a:pt x="564" y="516"/>
                    </a:lnTo>
                    <a:lnTo>
                      <a:pt x="560" y="516"/>
                    </a:lnTo>
                    <a:lnTo>
                      <a:pt x="557" y="516"/>
                    </a:lnTo>
                    <a:lnTo>
                      <a:pt x="550" y="513"/>
                    </a:lnTo>
                    <a:lnTo>
                      <a:pt x="546" y="513"/>
                    </a:lnTo>
                    <a:lnTo>
                      <a:pt x="539" y="513"/>
                    </a:lnTo>
                    <a:lnTo>
                      <a:pt x="536" y="513"/>
                    </a:lnTo>
                    <a:lnTo>
                      <a:pt x="529" y="513"/>
                    </a:lnTo>
                    <a:lnTo>
                      <a:pt x="525" y="508"/>
                    </a:lnTo>
                    <a:lnTo>
                      <a:pt x="522" y="508"/>
                    </a:lnTo>
                    <a:lnTo>
                      <a:pt x="518" y="508"/>
                    </a:lnTo>
                    <a:lnTo>
                      <a:pt x="515" y="508"/>
                    </a:lnTo>
                    <a:lnTo>
                      <a:pt x="511" y="502"/>
                    </a:lnTo>
                    <a:lnTo>
                      <a:pt x="508" y="502"/>
                    </a:lnTo>
                    <a:lnTo>
                      <a:pt x="504" y="502"/>
                    </a:lnTo>
                    <a:lnTo>
                      <a:pt x="498" y="502"/>
                    </a:lnTo>
                    <a:lnTo>
                      <a:pt x="498" y="500"/>
                    </a:lnTo>
                    <a:lnTo>
                      <a:pt x="491" y="500"/>
                    </a:lnTo>
                    <a:lnTo>
                      <a:pt x="487" y="500"/>
                    </a:lnTo>
                    <a:lnTo>
                      <a:pt x="484" y="494"/>
                    </a:lnTo>
                    <a:lnTo>
                      <a:pt x="480" y="494"/>
                    </a:lnTo>
                    <a:lnTo>
                      <a:pt x="477" y="494"/>
                    </a:lnTo>
                    <a:lnTo>
                      <a:pt x="473" y="489"/>
                    </a:lnTo>
                    <a:lnTo>
                      <a:pt x="470" y="489"/>
                    </a:lnTo>
                    <a:lnTo>
                      <a:pt x="466" y="489"/>
                    </a:lnTo>
                    <a:lnTo>
                      <a:pt x="459" y="486"/>
                    </a:lnTo>
                    <a:lnTo>
                      <a:pt x="456" y="486"/>
                    </a:lnTo>
                    <a:lnTo>
                      <a:pt x="449" y="481"/>
                    </a:lnTo>
                    <a:lnTo>
                      <a:pt x="445" y="481"/>
                    </a:lnTo>
                    <a:lnTo>
                      <a:pt x="442" y="475"/>
                    </a:lnTo>
                    <a:lnTo>
                      <a:pt x="438" y="475"/>
                    </a:lnTo>
                    <a:lnTo>
                      <a:pt x="435" y="472"/>
                    </a:lnTo>
                    <a:lnTo>
                      <a:pt x="431" y="472"/>
                    </a:lnTo>
                    <a:lnTo>
                      <a:pt x="428" y="467"/>
                    </a:lnTo>
                    <a:lnTo>
                      <a:pt x="425" y="467"/>
                    </a:lnTo>
                    <a:lnTo>
                      <a:pt x="421" y="461"/>
                    </a:lnTo>
                    <a:lnTo>
                      <a:pt x="418" y="461"/>
                    </a:lnTo>
                    <a:lnTo>
                      <a:pt x="411" y="459"/>
                    </a:lnTo>
                    <a:lnTo>
                      <a:pt x="407" y="459"/>
                    </a:lnTo>
                    <a:lnTo>
                      <a:pt x="407" y="453"/>
                    </a:lnTo>
                    <a:lnTo>
                      <a:pt x="400" y="453"/>
                    </a:lnTo>
                    <a:lnTo>
                      <a:pt x="397" y="448"/>
                    </a:lnTo>
                    <a:lnTo>
                      <a:pt x="390" y="445"/>
                    </a:lnTo>
                    <a:lnTo>
                      <a:pt x="386" y="440"/>
                    </a:lnTo>
                    <a:lnTo>
                      <a:pt x="383" y="440"/>
                    </a:lnTo>
                    <a:lnTo>
                      <a:pt x="379" y="434"/>
                    </a:lnTo>
                    <a:lnTo>
                      <a:pt x="376" y="434"/>
                    </a:lnTo>
                    <a:lnTo>
                      <a:pt x="369" y="431"/>
                    </a:lnTo>
                    <a:lnTo>
                      <a:pt x="369" y="426"/>
                    </a:lnTo>
                    <a:lnTo>
                      <a:pt x="365" y="426"/>
                    </a:lnTo>
                    <a:lnTo>
                      <a:pt x="358" y="420"/>
                    </a:lnTo>
                    <a:lnTo>
                      <a:pt x="358" y="418"/>
                    </a:lnTo>
                    <a:lnTo>
                      <a:pt x="351" y="418"/>
                    </a:lnTo>
                    <a:lnTo>
                      <a:pt x="348" y="412"/>
                    </a:lnTo>
                    <a:lnTo>
                      <a:pt x="345" y="407"/>
                    </a:lnTo>
                    <a:lnTo>
                      <a:pt x="341" y="407"/>
                    </a:lnTo>
                    <a:lnTo>
                      <a:pt x="338" y="404"/>
                    </a:lnTo>
                    <a:lnTo>
                      <a:pt x="334" y="399"/>
                    </a:lnTo>
                    <a:lnTo>
                      <a:pt x="331" y="393"/>
                    </a:lnTo>
                    <a:lnTo>
                      <a:pt x="327" y="393"/>
                    </a:lnTo>
                    <a:lnTo>
                      <a:pt x="320" y="390"/>
                    </a:lnTo>
                    <a:lnTo>
                      <a:pt x="320" y="385"/>
                    </a:lnTo>
                    <a:lnTo>
                      <a:pt x="317" y="385"/>
                    </a:lnTo>
                    <a:lnTo>
                      <a:pt x="310" y="382"/>
                    </a:lnTo>
                    <a:lnTo>
                      <a:pt x="306" y="377"/>
                    </a:lnTo>
                    <a:lnTo>
                      <a:pt x="303" y="371"/>
                    </a:lnTo>
                    <a:lnTo>
                      <a:pt x="299" y="369"/>
                    </a:lnTo>
                    <a:lnTo>
                      <a:pt x="296" y="369"/>
                    </a:lnTo>
                    <a:lnTo>
                      <a:pt x="292" y="363"/>
                    </a:lnTo>
                    <a:lnTo>
                      <a:pt x="289" y="358"/>
                    </a:lnTo>
                    <a:lnTo>
                      <a:pt x="285" y="355"/>
                    </a:lnTo>
                    <a:lnTo>
                      <a:pt x="282" y="349"/>
                    </a:lnTo>
                    <a:lnTo>
                      <a:pt x="278" y="344"/>
                    </a:lnTo>
                    <a:lnTo>
                      <a:pt x="272" y="344"/>
                    </a:lnTo>
                    <a:lnTo>
                      <a:pt x="268" y="341"/>
                    </a:lnTo>
                    <a:lnTo>
                      <a:pt x="268" y="336"/>
                    </a:lnTo>
                    <a:lnTo>
                      <a:pt x="261" y="330"/>
                    </a:lnTo>
                    <a:lnTo>
                      <a:pt x="258" y="328"/>
                    </a:lnTo>
                    <a:lnTo>
                      <a:pt x="254" y="322"/>
                    </a:lnTo>
                    <a:lnTo>
                      <a:pt x="251" y="317"/>
                    </a:lnTo>
                    <a:lnTo>
                      <a:pt x="247" y="314"/>
                    </a:lnTo>
                    <a:lnTo>
                      <a:pt x="244" y="314"/>
                    </a:lnTo>
                    <a:lnTo>
                      <a:pt x="240" y="309"/>
                    </a:lnTo>
                    <a:lnTo>
                      <a:pt x="237" y="303"/>
                    </a:lnTo>
                    <a:lnTo>
                      <a:pt x="230" y="300"/>
                    </a:lnTo>
                    <a:lnTo>
                      <a:pt x="230" y="295"/>
                    </a:lnTo>
                    <a:lnTo>
                      <a:pt x="226" y="289"/>
                    </a:lnTo>
                    <a:lnTo>
                      <a:pt x="219" y="287"/>
                    </a:lnTo>
                    <a:lnTo>
                      <a:pt x="216" y="281"/>
                    </a:lnTo>
                    <a:lnTo>
                      <a:pt x="212" y="276"/>
                    </a:lnTo>
                    <a:lnTo>
                      <a:pt x="209" y="273"/>
                    </a:lnTo>
                    <a:lnTo>
                      <a:pt x="205" y="268"/>
                    </a:lnTo>
                    <a:lnTo>
                      <a:pt x="202" y="262"/>
                    </a:lnTo>
                    <a:lnTo>
                      <a:pt x="199" y="259"/>
                    </a:lnTo>
                    <a:lnTo>
                      <a:pt x="195" y="254"/>
                    </a:lnTo>
                    <a:lnTo>
                      <a:pt x="192" y="248"/>
                    </a:lnTo>
                    <a:lnTo>
                      <a:pt x="188" y="246"/>
                    </a:lnTo>
                    <a:lnTo>
                      <a:pt x="181" y="240"/>
                    </a:lnTo>
                    <a:lnTo>
                      <a:pt x="178" y="235"/>
                    </a:lnTo>
                    <a:lnTo>
                      <a:pt x="178" y="232"/>
                    </a:lnTo>
                    <a:lnTo>
                      <a:pt x="171" y="227"/>
                    </a:lnTo>
                    <a:lnTo>
                      <a:pt x="167" y="221"/>
                    </a:lnTo>
                    <a:lnTo>
                      <a:pt x="164" y="218"/>
                    </a:lnTo>
                    <a:lnTo>
                      <a:pt x="160" y="213"/>
                    </a:lnTo>
                    <a:lnTo>
                      <a:pt x="157" y="207"/>
                    </a:lnTo>
                    <a:lnTo>
                      <a:pt x="153" y="205"/>
                    </a:lnTo>
                    <a:lnTo>
                      <a:pt x="150" y="199"/>
                    </a:lnTo>
                    <a:lnTo>
                      <a:pt x="146" y="194"/>
                    </a:lnTo>
                    <a:lnTo>
                      <a:pt x="139" y="191"/>
                    </a:lnTo>
                    <a:lnTo>
                      <a:pt x="139" y="186"/>
                    </a:lnTo>
                    <a:lnTo>
                      <a:pt x="132" y="180"/>
                    </a:lnTo>
                    <a:lnTo>
                      <a:pt x="129" y="177"/>
                    </a:lnTo>
                    <a:lnTo>
                      <a:pt x="129" y="172"/>
                    </a:lnTo>
                    <a:lnTo>
                      <a:pt x="122" y="164"/>
                    </a:lnTo>
                    <a:lnTo>
                      <a:pt x="119" y="158"/>
                    </a:lnTo>
                    <a:lnTo>
                      <a:pt x="115" y="153"/>
                    </a:lnTo>
                    <a:lnTo>
                      <a:pt x="112" y="150"/>
                    </a:lnTo>
                    <a:lnTo>
                      <a:pt x="108" y="145"/>
                    </a:lnTo>
                    <a:lnTo>
                      <a:pt x="101" y="139"/>
                    </a:lnTo>
                    <a:lnTo>
                      <a:pt x="101" y="136"/>
                    </a:lnTo>
                    <a:lnTo>
                      <a:pt x="98" y="131"/>
                    </a:lnTo>
                    <a:lnTo>
                      <a:pt x="91" y="126"/>
                    </a:lnTo>
                    <a:lnTo>
                      <a:pt x="91" y="123"/>
                    </a:lnTo>
                    <a:lnTo>
                      <a:pt x="87" y="112"/>
                    </a:lnTo>
                    <a:lnTo>
                      <a:pt x="80" y="109"/>
                    </a:lnTo>
                    <a:lnTo>
                      <a:pt x="77" y="104"/>
                    </a:lnTo>
                    <a:lnTo>
                      <a:pt x="73" y="98"/>
                    </a:lnTo>
                    <a:lnTo>
                      <a:pt x="70" y="95"/>
                    </a:lnTo>
                    <a:lnTo>
                      <a:pt x="66" y="90"/>
                    </a:lnTo>
                    <a:lnTo>
                      <a:pt x="63" y="85"/>
                    </a:lnTo>
                    <a:lnTo>
                      <a:pt x="59" y="82"/>
                    </a:lnTo>
                    <a:lnTo>
                      <a:pt x="56" y="76"/>
                    </a:lnTo>
                    <a:lnTo>
                      <a:pt x="52" y="68"/>
                    </a:lnTo>
                    <a:lnTo>
                      <a:pt x="49" y="63"/>
                    </a:lnTo>
                    <a:lnTo>
                      <a:pt x="42" y="57"/>
                    </a:lnTo>
                    <a:lnTo>
                      <a:pt x="39" y="54"/>
                    </a:lnTo>
                    <a:lnTo>
                      <a:pt x="39" y="49"/>
                    </a:lnTo>
                    <a:lnTo>
                      <a:pt x="32" y="44"/>
                    </a:lnTo>
                    <a:lnTo>
                      <a:pt x="28" y="41"/>
                    </a:lnTo>
                    <a:lnTo>
                      <a:pt x="25" y="30"/>
                    </a:lnTo>
                    <a:lnTo>
                      <a:pt x="21" y="27"/>
                    </a:lnTo>
                    <a:lnTo>
                      <a:pt x="18" y="22"/>
                    </a:lnTo>
                    <a:lnTo>
                      <a:pt x="14" y="16"/>
                    </a:lnTo>
                    <a:lnTo>
                      <a:pt x="11" y="14"/>
                    </a:lnTo>
                    <a:lnTo>
                      <a:pt x="7" y="8"/>
                    </a:lnTo>
                    <a:lnTo>
                      <a:pt x="0" y="3"/>
                    </a:lnTo>
                  </a:path>
                </a:pathLst>
              </a:custGeom>
              <a:noFill/>
              <a:ln w="28575">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21488" name="Rectangle 656">
            <a:extLst>
              <a:ext uri="{FF2B5EF4-FFF2-40B4-BE49-F238E27FC236}">
                <a16:creationId xmlns:a16="http://schemas.microsoft.com/office/drawing/2014/main" id="{47BF28D8-AACD-47C4-8B63-B10528F77415}"/>
              </a:ext>
            </a:extLst>
          </p:cNvPr>
          <p:cNvSpPr>
            <a:spLocks noChangeArrowheads="1"/>
          </p:cNvSpPr>
          <p:nvPr/>
        </p:nvSpPr>
        <p:spPr bwMode="auto">
          <a:xfrm>
            <a:off x="6086475" y="5691188"/>
            <a:ext cx="571500" cy="381000"/>
          </a:xfrm>
          <a:prstGeom prst="rect">
            <a:avLst/>
          </a:prstGeom>
          <a:solidFill>
            <a:schemeClr val="folHlink"/>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200">
                <a:solidFill>
                  <a:srgbClr val="040408"/>
                </a:solidFill>
                <a:latin typeface="宋体" panose="02010600030101010101" pitchFamily="2" charset="-122"/>
              </a:rPr>
              <a:t>逆变</a:t>
            </a:r>
          </a:p>
          <a:p>
            <a:endParaRPr lang="en-US" altLang="zh-CN" sz="1200">
              <a:solidFill>
                <a:srgbClr val="040408"/>
              </a:solidFill>
              <a:latin typeface="宋体" panose="02010600030101010101" pitchFamily="2" charset="-122"/>
            </a:endParaRPr>
          </a:p>
        </p:txBody>
      </p:sp>
      <p:grpSp>
        <p:nvGrpSpPr>
          <p:cNvPr id="26" name="Group 658">
            <a:extLst>
              <a:ext uri="{FF2B5EF4-FFF2-40B4-BE49-F238E27FC236}">
                <a16:creationId xmlns:a16="http://schemas.microsoft.com/office/drawing/2014/main" id="{CF5E7C37-0989-417E-ADB4-E66C604161EF}"/>
              </a:ext>
            </a:extLst>
          </p:cNvPr>
          <p:cNvGrpSpPr>
            <a:grpSpLocks/>
          </p:cNvGrpSpPr>
          <p:nvPr/>
        </p:nvGrpSpPr>
        <p:grpSpPr bwMode="auto">
          <a:xfrm>
            <a:off x="7769225" y="5692775"/>
            <a:ext cx="642938" cy="762000"/>
            <a:chOff x="5456" y="8763"/>
            <a:chExt cx="1012" cy="1200"/>
          </a:xfrm>
        </p:grpSpPr>
        <p:sp>
          <p:nvSpPr>
            <p:cNvPr id="43051" name="Rectangle 659">
              <a:extLst>
                <a:ext uri="{FF2B5EF4-FFF2-40B4-BE49-F238E27FC236}">
                  <a16:creationId xmlns:a16="http://schemas.microsoft.com/office/drawing/2014/main" id="{B3969821-56DD-46A5-AD80-B05DAB2686A4}"/>
                </a:ext>
              </a:extLst>
            </p:cNvPr>
            <p:cNvSpPr>
              <a:spLocks noChangeArrowheads="1"/>
            </p:cNvSpPr>
            <p:nvPr/>
          </p:nvSpPr>
          <p:spPr bwMode="auto">
            <a:xfrm>
              <a:off x="5456" y="8763"/>
              <a:ext cx="1004"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P</a:t>
              </a:r>
              <a:r>
                <a:rPr lang="zh-CN" altLang="en-US" sz="1600">
                  <a:solidFill>
                    <a:srgbClr val="040408"/>
                  </a:solidFill>
                  <a:latin typeface="宋体" panose="02010600030101010101" pitchFamily="2" charset="-122"/>
                </a:rPr>
                <a:t>组</a:t>
              </a:r>
            </a:p>
            <a:p>
              <a:endParaRPr lang="en-US" altLang="zh-CN" sz="1600">
                <a:solidFill>
                  <a:srgbClr val="040408"/>
                </a:solidFill>
                <a:latin typeface="宋体" panose="02010600030101010101" pitchFamily="2" charset="-122"/>
              </a:endParaRPr>
            </a:p>
          </p:txBody>
        </p:sp>
        <p:sp>
          <p:nvSpPr>
            <p:cNvPr id="43052" name="Rectangle 660">
              <a:extLst>
                <a:ext uri="{FF2B5EF4-FFF2-40B4-BE49-F238E27FC236}">
                  <a16:creationId xmlns:a16="http://schemas.microsoft.com/office/drawing/2014/main" id="{4EBE8368-1F46-4BB3-866E-5DC47BC90F36}"/>
                </a:ext>
              </a:extLst>
            </p:cNvPr>
            <p:cNvSpPr>
              <a:spLocks noChangeArrowheads="1"/>
            </p:cNvSpPr>
            <p:nvPr/>
          </p:nvSpPr>
          <p:spPr bwMode="auto">
            <a:xfrm>
              <a:off x="5464" y="9363"/>
              <a:ext cx="1004" cy="60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N</a:t>
              </a:r>
              <a:r>
                <a:rPr lang="zh-CN" altLang="en-US" sz="1600">
                  <a:solidFill>
                    <a:srgbClr val="040408"/>
                  </a:solidFill>
                  <a:latin typeface="宋体" panose="02010600030101010101" pitchFamily="2" charset="-122"/>
                </a:rPr>
                <a:t>组</a:t>
              </a:r>
            </a:p>
            <a:p>
              <a:endParaRPr lang="en-US" altLang="zh-CN" sz="1600">
                <a:solidFill>
                  <a:srgbClr val="040408"/>
                </a:solidFill>
                <a:latin typeface="宋体" panose="02010600030101010101" pitchFamily="2" charset="-122"/>
              </a:endParaRPr>
            </a:p>
          </p:txBody>
        </p:sp>
      </p:grpSp>
      <p:sp>
        <p:nvSpPr>
          <p:cNvPr id="121493" name="Rectangle 661">
            <a:extLst>
              <a:ext uri="{FF2B5EF4-FFF2-40B4-BE49-F238E27FC236}">
                <a16:creationId xmlns:a16="http://schemas.microsoft.com/office/drawing/2014/main" id="{719E9D24-674F-4A91-B61A-38F936EE2A42}"/>
              </a:ext>
            </a:extLst>
          </p:cNvPr>
          <p:cNvSpPr>
            <a:spLocks noChangeArrowheads="1"/>
          </p:cNvSpPr>
          <p:nvPr/>
        </p:nvSpPr>
        <p:spPr bwMode="auto">
          <a:xfrm>
            <a:off x="6645275" y="6073775"/>
            <a:ext cx="598488" cy="381000"/>
          </a:xfrm>
          <a:prstGeom prst="rect">
            <a:avLst/>
          </a:prstGeom>
          <a:solidFill>
            <a:schemeClr val="folHlink"/>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200">
                <a:solidFill>
                  <a:srgbClr val="040408"/>
                </a:solidFill>
                <a:latin typeface="宋体" panose="02010600030101010101" pitchFamily="2" charset="-122"/>
              </a:rPr>
              <a:t>整流</a:t>
            </a:r>
          </a:p>
        </p:txBody>
      </p:sp>
      <p:sp>
        <p:nvSpPr>
          <p:cNvPr id="121494" name="Rectangle 662">
            <a:extLst>
              <a:ext uri="{FF2B5EF4-FFF2-40B4-BE49-F238E27FC236}">
                <a16:creationId xmlns:a16="http://schemas.microsoft.com/office/drawing/2014/main" id="{A111D1DC-1177-460D-8709-D49415AC8B9F}"/>
              </a:ext>
            </a:extLst>
          </p:cNvPr>
          <p:cNvSpPr>
            <a:spLocks noChangeArrowheads="1"/>
          </p:cNvSpPr>
          <p:nvPr/>
        </p:nvSpPr>
        <p:spPr bwMode="auto">
          <a:xfrm>
            <a:off x="7248525" y="6075363"/>
            <a:ext cx="514350" cy="381000"/>
          </a:xfrm>
          <a:prstGeom prst="rect">
            <a:avLst/>
          </a:prstGeom>
          <a:solidFill>
            <a:schemeClr val="folHlink"/>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200">
                <a:solidFill>
                  <a:srgbClr val="040408"/>
                </a:solidFill>
                <a:latin typeface="宋体" panose="02010600030101010101" pitchFamily="2" charset="-122"/>
              </a:rPr>
              <a:t>逆变</a:t>
            </a:r>
          </a:p>
        </p:txBody>
      </p:sp>
      <p:grpSp>
        <p:nvGrpSpPr>
          <p:cNvPr id="27" name="Group 678">
            <a:extLst>
              <a:ext uri="{FF2B5EF4-FFF2-40B4-BE49-F238E27FC236}">
                <a16:creationId xmlns:a16="http://schemas.microsoft.com/office/drawing/2014/main" id="{71D2345E-1610-48BC-89CB-B7D69FFCAB17}"/>
              </a:ext>
            </a:extLst>
          </p:cNvPr>
          <p:cNvGrpSpPr>
            <a:grpSpLocks/>
          </p:cNvGrpSpPr>
          <p:nvPr/>
        </p:nvGrpSpPr>
        <p:grpSpPr bwMode="auto">
          <a:xfrm>
            <a:off x="5410200" y="1447800"/>
            <a:ext cx="2659063" cy="5219700"/>
            <a:chOff x="3223" y="888"/>
            <a:chExt cx="1675" cy="3288"/>
          </a:xfrm>
        </p:grpSpPr>
        <p:grpSp>
          <p:nvGrpSpPr>
            <p:cNvPr id="43038" name="Group 665">
              <a:extLst>
                <a:ext uri="{FF2B5EF4-FFF2-40B4-BE49-F238E27FC236}">
                  <a16:creationId xmlns:a16="http://schemas.microsoft.com/office/drawing/2014/main" id="{54E0F455-CDDC-4A26-9681-33F33C17D60B}"/>
                </a:ext>
              </a:extLst>
            </p:cNvPr>
            <p:cNvGrpSpPr>
              <a:grpSpLocks/>
            </p:cNvGrpSpPr>
            <p:nvPr/>
          </p:nvGrpSpPr>
          <p:grpSpPr bwMode="auto">
            <a:xfrm>
              <a:off x="3223" y="888"/>
              <a:ext cx="1675" cy="3288"/>
              <a:chOff x="1758" y="1755"/>
              <a:chExt cx="4188" cy="8220"/>
            </a:xfrm>
          </p:grpSpPr>
          <p:grpSp>
            <p:nvGrpSpPr>
              <p:cNvPr id="43040" name="Group 666">
                <a:extLst>
                  <a:ext uri="{FF2B5EF4-FFF2-40B4-BE49-F238E27FC236}">
                    <a16:creationId xmlns:a16="http://schemas.microsoft.com/office/drawing/2014/main" id="{27B4A737-5A1A-4736-9F07-8043CBFC825E}"/>
                  </a:ext>
                </a:extLst>
              </p:cNvPr>
              <p:cNvGrpSpPr>
                <a:grpSpLocks/>
              </p:cNvGrpSpPr>
              <p:nvPr/>
            </p:nvGrpSpPr>
            <p:grpSpPr bwMode="auto">
              <a:xfrm>
                <a:off x="2818" y="1755"/>
                <a:ext cx="2644" cy="8220"/>
                <a:chOff x="2818" y="1755"/>
                <a:chExt cx="2644" cy="6300"/>
              </a:xfrm>
            </p:grpSpPr>
            <p:sp>
              <p:nvSpPr>
                <p:cNvPr id="43047" name="Line 667">
                  <a:extLst>
                    <a:ext uri="{FF2B5EF4-FFF2-40B4-BE49-F238E27FC236}">
                      <a16:creationId xmlns:a16="http://schemas.microsoft.com/office/drawing/2014/main" id="{A6ACC3F6-F45C-41E9-8009-158ED92CE5EB}"/>
                    </a:ext>
                  </a:extLst>
                </p:cNvPr>
                <p:cNvSpPr>
                  <a:spLocks noChangeShapeType="1"/>
                </p:cNvSpPr>
                <p:nvPr/>
              </p:nvSpPr>
              <p:spPr bwMode="auto">
                <a:xfrm flipH="1">
                  <a:off x="2818" y="1785"/>
                  <a:ext cx="16" cy="622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8" name="Line 668">
                  <a:extLst>
                    <a:ext uri="{FF2B5EF4-FFF2-40B4-BE49-F238E27FC236}">
                      <a16:creationId xmlns:a16="http://schemas.microsoft.com/office/drawing/2014/main" id="{4D07C097-E6AF-40C1-B5EB-2B0EA28C1A2F}"/>
                    </a:ext>
                  </a:extLst>
                </p:cNvPr>
                <p:cNvSpPr>
                  <a:spLocks noChangeShapeType="1"/>
                </p:cNvSpPr>
                <p:nvPr/>
              </p:nvSpPr>
              <p:spPr bwMode="auto">
                <a:xfrm flipH="1">
                  <a:off x="3674" y="1800"/>
                  <a:ext cx="2" cy="622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9" name="Line 669">
                  <a:extLst>
                    <a:ext uri="{FF2B5EF4-FFF2-40B4-BE49-F238E27FC236}">
                      <a16:creationId xmlns:a16="http://schemas.microsoft.com/office/drawing/2014/main" id="{A141AEDE-611C-4352-8999-11082F9813B3}"/>
                    </a:ext>
                  </a:extLst>
                </p:cNvPr>
                <p:cNvSpPr>
                  <a:spLocks noChangeShapeType="1"/>
                </p:cNvSpPr>
                <p:nvPr/>
              </p:nvSpPr>
              <p:spPr bwMode="auto">
                <a:xfrm flipH="1">
                  <a:off x="4650" y="1755"/>
                  <a:ext cx="2" cy="622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50" name="Line 670">
                  <a:extLst>
                    <a:ext uri="{FF2B5EF4-FFF2-40B4-BE49-F238E27FC236}">
                      <a16:creationId xmlns:a16="http://schemas.microsoft.com/office/drawing/2014/main" id="{A53D3B11-15C4-4841-AA72-5E3C57412868}"/>
                    </a:ext>
                  </a:extLst>
                </p:cNvPr>
                <p:cNvSpPr>
                  <a:spLocks noChangeShapeType="1"/>
                </p:cNvSpPr>
                <p:nvPr/>
              </p:nvSpPr>
              <p:spPr bwMode="auto">
                <a:xfrm flipH="1">
                  <a:off x="5460" y="1830"/>
                  <a:ext cx="2" cy="622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3041" name="Group 671">
                <a:extLst>
                  <a:ext uri="{FF2B5EF4-FFF2-40B4-BE49-F238E27FC236}">
                    <a16:creationId xmlns:a16="http://schemas.microsoft.com/office/drawing/2014/main" id="{2D37F6DE-9327-43E7-899C-327BC742FA71}"/>
                  </a:ext>
                </a:extLst>
              </p:cNvPr>
              <p:cNvGrpSpPr>
                <a:grpSpLocks/>
              </p:cNvGrpSpPr>
              <p:nvPr/>
            </p:nvGrpSpPr>
            <p:grpSpPr bwMode="auto">
              <a:xfrm>
                <a:off x="1758" y="1980"/>
                <a:ext cx="4188" cy="690"/>
                <a:chOff x="1758" y="1980"/>
                <a:chExt cx="4188" cy="690"/>
              </a:xfrm>
            </p:grpSpPr>
            <p:sp>
              <p:nvSpPr>
                <p:cNvPr id="43042" name="Rectangle 672">
                  <a:extLst>
                    <a:ext uri="{FF2B5EF4-FFF2-40B4-BE49-F238E27FC236}">
                      <a16:creationId xmlns:a16="http://schemas.microsoft.com/office/drawing/2014/main" id="{F61BACE7-8944-453D-BE36-B278FCD6508A}"/>
                    </a:ext>
                  </a:extLst>
                </p:cNvPr>
                <p:cNvSpPr>
                  <a:spLocks noChangeArrowheads="1"/>
                </p:cNvSpPr>
                <p:nvPr/>
              </p:nvSpPr>
              <p:spPr bwMode="auto">
                <a:xfrm>
                  <a:off x="1758" y="2010"/>
                  <a:ext cx="60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t1</a:t>
                  </a:r>
                </a:p>
                <a:p>
                  <a:endParaRPr lang="en-US" altLang="zh-CN" sz="1400">
                    <a:solidFill>
                      <a:srgbClr val="040408"/>
                    </a:solidFill>
                    <a:latin typeface="宋体" panose="02010600030101010101" pitchFamily="2" charset="-122"/>
                  </a:endParaRPr>
                </a:p>
              </p:txBody>
            </p:sp>
            <p:sp>
              <p:nvSpPr>
                <p:cNvPr id="43043" name="Rectangle 673">
                  <a:extLst>
                    <a:ext uri="{FF2B5EF4-FFF2-40B4-BE49-F238E27FC236}">
                      <a16:creationId xmlns:a16="http://schemas.microsoft.com/office/drawing/2014/main" id="{0A478B6D-9158-4FC1-BBA8-043177D2372A}"/>
                    </a:ext>
                  </a:extLst>
                </p:cNvPr>
                <p:cNvSpPr>
                  <a:spLocks noChangeArrowheads="1"/>
                </p:cNvSpPr>
                <p:nvPr/>
              </p:nvSpPr>
              <p:spPr bwMode="auto">
                <a:xfrm>
                  <a:off x="2502" y="2025"/>
                  <a:ext cx="599"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t2</a:t>
                  </a:r>
                </a:p>
                <a:p>
                  <a:endParaRPr lang="en-US" altLang="zh-CN" sz="1600">
                    <a:solidFill>
                      <a:srgbClr val="040408"/>
                    </a:solidFill>
                    <a:latin typeface="宋体" panose="02010600030101010101" pitchFamily="2" charset="-122"/>
                  </a:endParaRPr>
                </a:p>
              </p:txBody>
            </p:sp>
            <p:sp>
              <p:nvSpPr>
                <p:cNvPr id="43044" name="Rectangle 674">
                  <a:extLst>
                    <a:ext uri="{FF2B5EF4-FFF2-40B4-BE49-F238E27FC236}">
                      <a16:creationId xmlns:a16="http://schemas.microsoft.com/office/drawing/2014/main" id="{E1BF6EB2-29D6-4EBB-896B-CDDE2430CF71}"/>
                    </a:ext>
                  </a:extLst>
                </p:cNvPr>
                <p:cNvSpPr>
                  <a:spLocks noChangeArrowheads="1"/>
                </p:cNvSpPr>
                <p:nvPr/>
              </p:nvSpPr>
              <p:spPr bwMode="auto">
                <a:xfrm>
                  <a:off x="3368" y="2055"/>
                  <a:ext cx="60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t3</a:t>
                  </a:r>
                </a:p>
                <a:p>
                  <a:endParaRPr lang="en-US" altLang="zh-CN" sz="1600">
                    <a:solidFill>
                      <a:srgbClr val="040408"/>
                    </a:solidFill>
                    <a:latin typeface="宋体" panose="02010600030101010101" pitchFamily="2" charset="-122"/>
                  </a:endParaRPr>
                </a:p>
              </p:txBody>
            </p:sp>
            <p:sp>
              <p:nvSpPr>
                <p:cNvPr id="43045" name="Rectangle 675">
                  <a:extLst>
                    <a:ext uri="{FF2B5EF4-FFF2-40B4-BE49-F238E27FC236}">
                      <a16:creationId xmlns:a16="http://schemas.microsoft.com/office/drawing/2014/main" id="{1FF5EB86-753C-41A5-9F41-99F010D56C3A}"/>
                    </a:ext>
                  </a:extLst>
                </p:cNvPr>
                <p:cNvSpPr>
                  <a:spLocks noChangeArrowheads="1"/>
                </p:cNvSpPr>
                <p:nvPr/>
              </p:nvSpPr>
              <p:spPr bwMode="auto">
                <a:xfrm>
                  <a:off x="4512" y="2025"/>
                  <a:ext cx="60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t4</a:t>
                  </a:r>
                </a:p>
                <a:p>
                  <a:endParaRPr lang="en-US" altLang="zh-CN" sz="1400">
                    <a:solidFill>
                      <a:srgbClr val="040408"/>
                    </a:solidFill>
                    <a:latin typeface="宋体" panose="02010600030101010101" pitchFamily="2" charset="-122"/>
                  </a:endParaRPr>
                </a:p>
              </p:txBody>
            </p:sp>
            <p:sp>
              <p:nvSpPr>
                <p:cNvPr id="43046" name="Rectangle 676">
                  <a:extLst>
                    <a:ext uri="{FF2B5EF4-FFF2-40B4-BE49-F238E27FC236}">
                      <a16:creationId xmlns:a16="http://schemas.microsoft.com/office/drawing/2014/main" id="{75753106-2B08-4203-97E5-7C27DA83166F}"/>
                    </a:ext>
                  </a:extLst>
                </p:cNvPr>
                <p:cNvSpPr>
                  <a:spLocks noChangeArrowheads="1"/>
                </p:cNvSpPr>
                <p:nvPr/>
              </p:nvSpPr>
              <p:spPr bwMode="auto">
                <a:xfrm>
                  <a:off x="5346" y="1980"/>
                  <a:ext cx="60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t5</a:t>
                  </a:r>
                </a:p>
                <a:p>
                  <a:endParaRPr lang="en-US" altLang="zh-CN" sz="1400">
                    <a:solidFill>
                      <a:srgbClr val="040408"/>
                    </a:solidFill>
                    <a:latin typeface="宋体" panose="02010600030101010101" pitchFamily="2" charset="-122"/>
                  </a:endParaRPr>
                </a:p>
              </p:txBody>
            </p:sp>
          </p:grpSp>
        </p:grpSp>
        <p:sp>
          <p:nvSpPr>
            <p:cNvPr id="43039" name="Line 677">
              <a:extLst>
                <a:ext uri="{FF2B5EF4-FFF2-40B4-BE49-F238E27FC236}">
                  <a16:creationId xmlns:a16="http://schemas.microsoft.com/office/drawing/2014/main" id="{947ABCE3-FB23-4EF9-AE95-70F24AC1EC16}"/>
                </a:ext>
              </a:extLst>
            </p:cNvPr>
            <p:cNvSpPr>
              <a:spLocks noChangeShapeType="1"/>
            </p:cNvSpPr>
            <p:nvPr/>
          </p:nvSpPr>
          <p:spPr bwMode="auto">
            <a:xfrm>
              <a:off x="3998" y="936"/>
              <a:ext cx="0" cy="3210"/>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512" name="Rectangle 680">
            <a:extLst>
              <a:ext uri="{FF2B5EF4-FFF2-40B4-BE49-F238E27FC236}">
                <a16:creationId xmlns:a16="http://schemas.microsoft.com/office/drawing/2014/main" id="{F1DCC85D-E9FD-4925-9898-DFBB424757BB}"/>
              </a:ext>
            </a:extLst>
          </p:cNvPr>
          <p:cNvSpPr>
            <a:spLocks noChangeArrowheads="1"/>
          </p:cNvSpPr>
          <p:nvPr/>
        </p:nvSpPr>
        <p:spPr bwMode="auto">
          <a:xfrm>
            <a:off x="228600" y="4343400"/>
            <a:ext cx="4724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2-</a:t>
            </a: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3 </a:t>
            </a:r>
            <a:r>
              <a:rPr lang="zh-CN" altLang="en-US" sz="1600">
                <a:solidFill>
                  <a:srgbClr val="040408"/>
                </a:solidFill>
                <a:latin typeface="宋体" panose="02010600030101010101" pitchFamily="2" charset="-122"/>
              </a:rPr>
              <a:t>：</a:t>
            </a:r>
            <a:r>
              <a:rPr lang="en-US" altLang="zh-CN" sz="1600" i="1">
                <a:solidFill>
                  <a:srgbClr val="040408"/>
                </a:solidFill>
                <a:latin typeface="宋体" panose="02010600030101010101" pitchFamily="2" charset="-122"/>
              </a:rPr>
              <a:t>u</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反向，</a:t>
            </a:r>
            <a:r>
              <a:rPr lang="en-US" altLang="zh-CN" sz="1600" i="1">
                <a:solidFill>
                  <a:srgbClr val="040408"/>
                </a:solidFill>
                <a:latin typeface="宋体" panose="02010600030101010101" pitchFamily="2" charset="-122"/>
              </a:rPr>
              <a:t>i</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仍为正，正组逆变，输出功率为负；</a:t>
            </a:r>
          </a:p>
        </p:txBody>
      </p:sp>
      <p:grpSp>
        <p:nvGrpSpPr>
          <p:cNvPr id="31" name="Group 704">
            <a:extLst>
              <a:ext uri="{FF2B5EF4-FFF2-40B4-BE49-F238E27FC236}">
                <a16:creationId xmlns:a16="http://schemas.microsoft.com/office/drawing/2014/main" id="{D8CC8C1F-5568-4108-9707-5D86753A7213}"/>
              </a:ext>
            </a:extLst>
          </p:cNvPr>
          <p:cNvGrpSpPr>
            <a:grpSpLocks/>
          </p:cNvGrpSpPr>
          <p:nvPr/>
        </p:nvGrpSpPr>
        <p:grpSpPr bwMode="auto">
          <a:xfrm>
            <a:off x="533400" y="3048000"/>
            <a:ext cx="4191000" cy="869950"/>
            <a:chOff x="336" y="1920"/>
            <a:chExt cx="2640" cy="548"/>
          </a:xfrm>
        </p:grpSpPr>
        <p:sp>
          <p:nvSpPr>
            <p:cNvPr id="43033" name="Rectangle 679">
              <a:extLst>
                <a:ext uri="{FF2B5EF4-FFF2-40B4-BE49-F238E27FC236}">
                  <a16:creationId xmlns:a16="http://schemas.microsoft.com/office/drawing/2014/main" id="{EF048A56-6F22-42A7-8B47-45EC4A3377D4}"/>
                </a:ext>
              </a:extLst>
            </p:cNvPr>
            <p:cNvSpPr>
              <a:spLocks noChangeArrowheads="1"/>
            </p:cNvSpPr>
            <p:nvPr/>
          </p:nvSpPr>
          <p:spPr bwMode="auto">
            <a:xfrm>
              <a:off x="336" y="2112"/>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i="1">
                  <a:solidFill>
                    <a:srgbClr val="040408"/>
                  </a:solidFill>
                  <a:latin typeface="宋体" panose="02010600030101010101" pitchFamily="2" charset="-122"/>
                </a:rPr>
                <a:t>   t</a:t>
              </a:r>
              <a:r>
                <a:rPr lang="en-US" altLang="zh-CN" sz="1600">
                  <a:solidFill>
                    <a:srgbClr val="040408"/>
                  </a:solidFill>
                  <a:latin typeface="宋体" panose="02010600030101010101" pitchFamily="2" charset="-122"/>
                </a:rPr>
                <a:t>1-</a:t>
              </a: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3</a:t>
              </a:r>
              <a:r>
                <a:rPr lang="zh-CN" altLang="en-US" sz="1600">
                  <a:solidFill>
                    <a:srgbClr val="040408"/>
                  </a:solidFill>
                  <a:latin typeface="宋体" panose="02010600030101010101" pitchFamily="2" charset="-122"/>
                </a:rPr>
                <a:t>期间：</a:t>
              </a:r>
              <a:r>
                <a:rPr lang="en-US" altLang="zh-CN" sz="1600" i="1">
                  <a:solidFill>
                    <a:srgbClr val="040408"/>
                  </a:solidFill>
                  <a:latin typeface="宋体" panose="02010600030101010101" pitchFamily="2" charset="-122"/>
                </a:rPr>
                <a:t>i</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正半周</a:t>
              </a:r>
            </a:p>
          </p:txBody>
        </p:sp>
        <p:grpSp>
          <p:nvGrpSpPr>
            <p:cNvPr id="43034" name="Group 684">
              <a:extLst>
                <a:ext uri="{FF2B5EF4-FFF2-40B4-BE49-F238E27FC236}">
                  <a16:creationId xmlns:a16="http://schemas.microsoft.com/office/drawing/2014/main" id="{6DC0E8A3-9F43-498C-B3FA-DC8E885969D4}"/>
                </a:ext>
              </a:extLst>
            </p:cNvPr>
            <p:cNvGrpSpPr>
              <a:grpSpLocks/>
            </p:cNvGrpSpPr>
            <p:nvPr/>
          </p:nvGrpSpPr>
          <p:grpSpPr bwMode="auto">
            <a:xfrm>
              <a:off x="1728" y="1920"/>
              <a:ext cx="1248" cy="548"/>
              <a:chOff x="1728" y="2016"/>
              <a:chExt cx="1248" cy="548"/>
            </a:xfrm>
          </p:grpSpPr>
          <p:sp>
            <p:nvSpPr>
              <p:cNvPr id="43035" name="AutoShape 681">
                <a:extLst>
                  <a:ext uri="{FF2B5EF4-FFF2-40B4-BE49-F238E27FC236}">
                    <a16:creationId xmlns:a16="http://schemas.microsoft.com/office/drawing/2014/main" id="{722E401E-0E24-4CE2-89D5-6F50050C5245}"/>
                  </a:ext>
                </a:extLst>
              </p:cNvPr>
              <p:cNvSpPr>
                <a:spLocks/>
              </p:cNvSpPr>
              <p:nvPr/>
            </p:nvSpPr>
            <p:spPr bwMode="auto">
              <a:xfrm>
                <a:off x="1728" y="2064"/>
                <a:ext cx="48" cy="480"/>
              </a:xfrm>
              <a:prstGeom prst="leftBrace">
                <a:avLst>
                  <a:gd name="adj1" fmla="val 83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36" name="Rectangle 682">
                <a:extLst>
                  <a:ext uri="{FF2B5EF4-FFF2-40B4-BE49-F238E27FC236}">
                    <a16:creationId xmlns:a16="http://schemas.microsoft.com/office/drawing/2014/main" id="{1DA07D7A-2323-447F-9404-82492977E516}"/>
                  </a:ext>
                </a:extLst>
              </p:cNvPr>
              <p:cNvSpPr>
                <a:spLocks noChangeArrowheads="1"/>
              </p:cNvSpPr>
              <p:nvPr/>
            </p:nvSpPr>
            <p:spPr bwMode="auto">
              <a:xfrm>
                <a:off x="1824" y="2016"/>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600">
                    <a:solidFill>
                      <a:srgbClr val="040408"/>
                    </a:solidFill>
                    <a:latin typeface="宋体" panose="02010600030101010101" pitchFamily="2" charset="-122"/>
                  </a:rPr>
                  <a:t>正组（</a:t>
                </a:r>
                <a:r>
                  <a:rPr lang="en-US" altLang="zh-CN" sz="1600">
                    <a:solidFill>
                      <a:srgbClr val="040408"/>
                    </a:solidFill>
                    <a:latin typeface="宋体" panose="02010600030101010101" pitchFamily="2" charset="-122"/>
                  </a:rPr>
                  <a:t>P</a:t>
                </a:r>
                <a:r>
                  <a:rPr lang="zh-CN" altLang="en-US" sz="1600">
                    <a:solidFill>
                      <a:srgbClr val="040408"/>
                    </a:solidFill>
                    <a:latin typeface="宋体" panose="02010600030101010101" pitchFamily="2" charset="-122"/>
                  </a:rPr>
                  <a:t>组）工作</a:t>
                </a:r>
                <a:r>
                  <a:rPr lang="zh-CN" altLang="en-US" sz="1600">
                    <a:solidFill>
                      <a:srgbClr val="040408"/>
                    </a:solidFill>
                    <a:latin typeface="Times New Roman" panose="02020603050405020304" pitchFamily="18" charset="0"/>
                  </a:rPr>
                  <a:t>  </a:t>
                </a:r>
                <a:endParaRPr lang="zh-CN" altLang="en-US" sz="1600">
                  <a:solidFill>
                    <a:srgbClr val="040408"/>
                  </a:solidFill>
                  <a:latin typeface="宋体" panose="02010600030101010101" pitchFamily="2" charset="-122"/>
                </a:endParaRPr>
              </a:p>
            </p:txBody>
          </p:sp>
          <p:sp>
            <p:nvSpPr>
              <p:cNvPr id="43037" name="Rectangle 683">
                <a:extLst>
                  <a:ext uri="{FF2B5EF4-FFF2-40B4-BE49-F238E27FC236}">
                    <a16:creationId xmlns:a16="http://schemas.microsoft.com/office/drawing/2014/main" id="{EC82DA14-4B52-4FF0-8D2E-636B57BDBA40}"/>
                  </a:ext>
                </a:extLst>
              </p:cNvPr>
              <p:cNvSpPr>
                <a:spLocks noChangeArrowheads="1"/>
              </p:cNvSpPr>
              <p:nvPr/>
            </p:nvSpPr>
            <p:spPr bwMode="auto">
              <a:xfrm>
                <a:off x="1824" y="235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600">
                    <a:solidFill>
                      <a:srgbClr val="040408"/>
                    </a:solidFill>
                    <a:latin typeface="宋体" panose="02010600030101010101" pitchFamily="2" charset="-122"/>
                  </a:rPr>
                  <a:t>反组（</a:t>
                </a:r>
                <a:r>
                  <a:rPr lang="en-US" altLang="zh-CN" sz="1600">
                    <a:solidFill>
                      <a:srgbClr val="040408"/>
                    </a:solidFill>
                    <a:latin typeface="宋体" panose="02010600030101010101" pitchFamily="2" charset="-122"/>
                  </a:rPr>
                  <a:t>N</a:t>
                </a:r>
                <a:r>
                  <a:rPr lang="zh-CN" altLang="en-US" sz="1600">
                    <a:solidFill>
                      <a:srgbClr val="040408"/>
                    </a:solidFill>
                    <a:latin typeface="宋体" panose="02010600030101010101" pitchFamily="2" charset="-122"/>
                  </a:rPr>
                  <a:t>组）反锁</a:t>
                </a:r>
                <a:r>
                  <a:rPr lang="zh-CN" altLang="en-US" sz="1600">
                    <a:solidFill>
                      <a:srgbClr val="040408"/>
                    </a:solidFill>
                    <a:latin typeface="Times New Roman" panose="02020603050405020304" pitchFamily="18" charset="0"/>
                  </a:rPr>
                  <a:t>  </a:t>
                </a:r>
                <a:endParaRPr lang="zh-CN" altLang="en-US" sz="1600">
                  <a:solidFill>
                    <a:srgbClr val="040408"/>
                  </a:solidFill>
                  <a:latin typeface="宋体" panose="02010600030101010101" pitchFamily="2" charset="-122"/>
                </a:endParaRPr>
              </a:p>
            </p:txBody>
          </p:sp>
        </p:grpSp>
      </p:grpSp>
      <p:sp>
        <p:nvSpPr>
          <p:cNvPr id="121517" name="Rectangle 685">
            <a:extLst>
              <a:ext uri="{FF2B5EF4-FFF2-40B4-BE49-F238E27FC236}">
                <a16:creationId xmlns:a16="http://schemas.microsoft.com/office/drawing/2014/main" id="{A7D04D12-9470-4DCB-BD18-12C4CE423B01}"/>
              </a:ext>
            </a:extLst>
          </p:cNvPr>
          <p:cNvSpPr>
            <a:spLocks noChangeArrowheads="1"/>
          </p:cNvSpPr>
          <p:nvPr/>
        </p:nvSpPr>
        <p:spPr bwMode="auto">
          <a:xfrm>
            <a:off x="228600" y="4038600"/>
            <a:ext cx="495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1-</a:t>
            </a: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2</a:t>
            </a:r>
            <a:r>
              <a:rPr lang="zh-CN" altLang="en-US" sz="1600">
                <a:solidFill>
                  <a:srgbClr val="040408"/>
                </a:solidFill>
                <a:latin typeface="宋体" panose="02010600030101010101" pitchFamily="2" charset="-122"/>
              </a:rPr>
              <a:t>：</a:t>
            </a:r>
            <a:r>
              <a:rPr lang="en-US" altLang="zh-CN" sz="1600" i="1">
                <a:solidFill>
                  <a:srgbClr val="040408"/>
                </a:solidFill>
                <a:latin typeface="宋体" panose="02010600030101010101" pitchFamily="2" charset="-122"/>
              </a:rPr>
              <a:t>u</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和</a:t>
            </a:r>
            <a:r>
              <a:rPr lang="en-US" altLang="zh-CN" sz="1600" i="1">
                <a:solidFill>
                  <a:srgbClr val="040408"/>
                </a:solidFill>
                <a:latin typeface="宋体" panose="02010600030101010101" pitchFamily="2" charset="-122"/>
              </a:rPr>
              <a:t>i</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均为正，正组整流，输出功率为正；</a:t>
            </a:r>
          </a:p>
        </p:txBody>
      </p:sp>
      <p:sp>
        <p:nvSpPr>
          <p:cNvPr id="121519" name="Rectangle 687">
            <a:extLst>
              <a:ext uri="{FF2B5EF4-FFF2-40B4-BE49-F238E27FC236}">
                <a16:creationId xmlns:a16="http://schemas.microsoft.com/office/drawing/2014/main" id="{3F72E389-7B8E-47EC-B749-AEDAED4F69DC}"/>
              </a:ext>
            </a:extLst>
          </p:cNvPr>
          <p:cNvSpPr>
            <a:spLocks noChangeArrowheads="1"/>
          </p:cNvSpPr>
          <p:nvPr/>
        </p:nvSpPr>
        <p:spPr bwMode="auto">
          <a:xfrm>
            <a:off x="304800" y="6172200"/>
            <a:ext cx="4724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4-</a:t>
            </a: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5 </a:t>
            </a:r>
            <a:r>
              <a:rPr lang="zh-CN" altLang="en-US" sz="1600">
                <a:solidFill>
                  <a:srgbClr val="040408"/>
                </a:solidFill>
                <a:latin typeface="宋体" panose="02010600030101010101" pitchFamily="2" charset="-122"/>
              </a:rPr>
              <a:t>：</a:t>
            </a:r>
            <a:r>
              <a:rPr lang="en-US" altLang="zh-CN" sz="1600" i="1">
                <a:solidFill>
                  <a:srgbClr val="040408"/>
                </a:solidFill>
                <a:latin typeface="宋体" panose="02010600030101010101" pitchFamily="2" charset="-122"/>
              </a:rPr>
              <a:t>u</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反向，</a:t>
            </a:r>
            <a:r>
              <a:rPr lang="en-US" altLang="zh-CN" sz="1600" i="1">
                <a:solidFill>
                  <a:srgbClr val="040408"/>
                </a:solidFill>
                <a:latin typeface="宋体" panose="02010600030101010101" pitchFamily="2" charset="-122"/>
              </a:rPr>
              <a:t>i</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仍为负，负组逆变，输出功率为负；</a:t>
            </a:r>
          </a:p>
        </p:txBody>
      </p:sp>
      <p:grpSp>
        <p:nvGrpSpPr>
          <p:cNvPr id="121409" name="Group 705">
            <a:extLst>
              <a:ext uri="{FF2B5EF4-FFF2-40B4-BE49-F238E27FC236}">
                <a16:creationId xmlns:a16="http://schemas.microsoft.com/office/drawing/2014/main" id="{8711F4AF-E732-4B5B-B786-5D83DC2365A8}"/>
              </a:ext>
            </a:extLst>
          </p:cNvPr>
          <p:cNvGrpSpPr>
            <a:grpSpLocks/>
          </p:cNvGrpSpPr>
          <p:nvPr/>
        </p:nvGrpSpPr>
        <p:grpSpPr bwMode="auto">
          <a:xfrm>
            <a:off x="457200" y="4953000"/>
            <a:ext cx="4191000" cy="869950"/>
            <a:chOff x="288" y="3120"/>
            <a:chExt cx="2640" cy="548"/>
          </a:xfrm>
        </p:grpSpPr>
        <p:sp>
          <p:nvSpPr>
            <p:cNvPr id="43028" name="Rectangle 686">
              <a:extLst>
                <a:ext uri="{FF2B5EF4-FFF2-40B4-BE49-F238E27FC236}">
                  <a16:creationId xmlns:a16="http://schemas.microsoft.com/office/drawing/2014/main" id="{C15E1B7A-3CE2-489C-BE58-9B5B8AAAB9D6}"/>
                </a:ext>
              </a:extLst>
            </p:cNvPr>
            <p:cNvSpPr>
              <a:spLocks noChangeArrowheads="1"/>
            </p:cNvSpPr>
            <p:nvPr/>
          </p:nvSpPr>
          <p:spPr bwMode="auto">
            <a:xfrm>
              <a:off x="288" y="3312"/>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i="1">
                  <a:solidFill>
                    <a:srgbClr val="040408"/>
                  </a:solidFill>
                  <a:latin typeface="宋体" panose="02010600030101010101" pitchFamily="2" charset="-122"/>
                </a:rPr>
                <a:t>   t</a:t>
              </a:r>
              <a:r>
                <a:rPr lang="en-US" altLang="zh-CN" sz="1600">
                  <a:solidFill>
                    <a:srgbClr val="040408"/>
                  </a:solidFill>
                  <a:latin typeface="宋体" panose="02010600030101010101" pitchFamily="2" charset="-122"/>
                </a:rPr>
                <a:t>3-</a:t>
              </a: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5</a:t>
              </a:r>
              <a:r>
                <a:rPr lang="zh-CN" altLang="en-US" sz="1600">
                  <a:solidFill>
                    <a:srgbClr val="040408"/>
                  </a:solidFill>
                  <a:latin typeface="宋体" panose="02010600030101010101" pitchFamily="2" charset="-122"/>
                </a:rPr>
                <a:t>期间：</a:t>
              </a:r>
              <a:r>
                <a:rPr lang="en-US" altLang="zh-CN" sz="1600" i="1">
                  <a:solidFill>
                    <a:srgbClr val="040408"/>
                  </a:solidFill>
                  <a:latin typeface="宋体" panose="02010600030101010101" pitchFamily="2" charset="-122"/>
                </a:rPr>
                <a:t>i</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负半周</a:t>
              </a:r>
            </a:p>
          </p:txBody>
        </p:sp>
        <p:grpSp>
          <p:nvGrpSpPr>
            <p:cNvPr id="43029" name="Group 688">
              <a:extLst>
                <a:ext uri="{FF2B5EF4-FFF2-40B4-BE49-F238E27FC236}">
                  <a16:creationId xmlns:a16="http://schemas.microsoft.com/office/drawing/2014/main" id="{8AD785A6-EE48-4BC8-992C-9E41BE75A069}"/>
                </a:ext>
              </a:extLst>
            </p:cNvPr>
            <p:cNvGrpSpPr>
              <a:grpSpLocks/>
            </p:cNvGrpSpPr>
            <p:nvPr/>
          </p:nvGrpSpPr>
          <p:grpSpPr bwMode="auto">
            <a:xfrm>
              <a:off x="1680" y="3120"/>
              <a:ext cx="1248" cy="548"/>
              <a:chOff x="1728" y="2016"/>
              <a:chExt cx="1248" cy="548"/>
            </a:xfrm>
          </p:grpSpPr>
          <p:sp>
            <p:nvSpPr>
              <p:cNvPr id="43030" name="AutoShape 689">
                <a:extLst>
                  <a:ext uri="{FF2B5EF4-FFF2-40B4-BE49-F238E27FC236}">
                    <a16:creationId xmlns:a16="http://schemas.microsoft.com/office/drawing/2014/main" id="{A42A5A54-A23A-4718-881F-5C499ACBE6E7}"/>
                  </a:ext>
                </a:extLst>
              </p:cNvPr>
              <p:cNvSpPr>
                <a:spLocks/>
              </p:cNvSpPr>
              <p:nvPr/>
            </p:nvSpPr>
            <p:spPr bwMode="auto">
              <a:xfrm>
                <a:off x="1728" y="2064"/>
                <a:ext cx="48" cy="480"/>
              </a:xfrm>
              <a:prstGeom prst="leftBrace">
                <a:avLst>
                  <a:gd name="adj1" fmla="val 83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31" name="Rectangle 690">
                <a:extLst>
                  <a:ext uri="{FF2B5EF4-FFF2-40B4-BE49-F238E27FC236}">
                    <a16:creationId xmlns:a16="http://schemas.microsoft.com/office/drawing/2014/main" id="{8F5B0890-0251-4965-B12C-1C57B8CC527B}"/>
                  </a:ext>
                </a:extLst>
              </p:cNvPr>
              <p:cNvSpPr>
                <a:spLocks noChangeArrowheads="1"/>
              </p:cNvSpPr>
              <p:nvPr/>
            </p:nvSpPr>
            <p:spPr bwMode="auto">
              <a:xfrm>
                <a:off x="1824" y="2016"/>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600">
                    <a:solidFill>
                      <a:srgbClr val="040408"/>
                    </a:solidFill>
                    <a:latin typeface="宋体" panose="02010600030101010101" pitchFamily="2" charset="-122"/>
                  </a:rPr>
                  <a:t>正组（</a:t>
                </a:r>
                <a:r>
                  <a:rPr lang="en-US" altLang="zh-CN" sz="1600">
                    <a:solidFill>
                      <a:srgbClr val="040408"/>
                    </a:solidFill>
                    <a:latin typeface="宋体" panose="02010600030101010101" pitchFamily="2" charset="-122"/>
                  </a:rPr>
                  <a:t>P</a:t>
                </a:r>
                <a:r>
                  <a:rPr lang="zh-CN" altLang="en-US" sz="1600">
                    <a:solidFill>
                      <a:srgbClr val="040408"/>
                    </a:solidFill>
                    <a:latin typeface="宋体" panose="02010600030101010101" pitchFamily="2" charset="-122"/>
                  </a:rPr>
                  <a:t>组）反锁</a:t>
                </a:r>
                <a:r>
                  <a:rPr lang="zh-CN" altLang="en-US" sz="1600">
                    <a:solidFill>
                      <a:srgbClr val="040408"/>
                    </a:solidFill>
                    <a:latin typeface="Times New Roman" panose="02020603050405020304" pitchFamily="18" charset="0"/>
                  </a:rPr>
                  <a:t>  </a:t>
                </a:r>
                <a:endParaRPr lang="zh-CN" altLang="en-US" sz="1600">
                  <a:solidFill>
                    <a:srgbClr val="040408"/>
                  </a:solidFill>
                  <a:latin typeface="宋体" panose="02010600030101010101" pitchFamily="2" charset="-122"/>
                </a:endParaRPr>
              </a:p>
            </p:txBody>
          </p:sp>
          <p:sp>
            <p:nvSpPr>
              <p:cNvPr id="43032" name="Rectangle 691">
                <a:extLst>
                  <a:ext uri="{FF2B5EF4-FFF2-40B4-BE49-F238E27FC236}">
                    <a16:creationId xmlns:a16="http://schemas.microsoft.com/office/drawing/2014/main" id="{36550084-85F4-482A-8180-FA02CE49E686}"/>
                  </a:ext>
                </a:extLst>
              </p:cNvPr>
              <p:cNvSpPr>
                <a:spLocks noChangeArrowheads="1"/>
              </p:cNvSpPr>
              <p:nvPr/>
            </p:nvSpPr>
            <p:spPr bwMode="auto">
              <a:xfrm>
                <a:off x="1824" y="235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600">
                    <a:solidFill>
                      <a:srgbClr val="040408"/>
                    </a:solidFill>
                    <a:latin typeface="宋体" panose="02010600030101010101" pitchFamily="2" charset="-122"/>
                  </a:rPr>
                  <a:t>反组（</a:t>
                </a:r>
                <a:r>
                  <a:rPr lang="en-US" altLang="zh-CN" sz="1600">
                    <a:solidFill>
                      <a:srgbClr val="040408"/>
                    </a:solidFill>
                    <a:latin typeface="宋体" panose="02010600030101010101" pitchFamily="2" charset="-122"/>
                  </a:rPr>
                  <a:t>N</a:t>
                </a:r>
                <a:r>
                  <a:rPr lang="zh-CN" altLang="en-US" sz="1600">
                    <a:solidFill>
                      <a:srgbClr val="040408"/>
                    </a:solidFill>
                    <a:latin typeface="宋体" panose="02010600030101010101" pitchFamily="2" charset="-122"/>
                  </a:rPr>
                  <a:t>组）工作</a:t>
                </a:r>
              </a:p>
            </p:txBody>
          </p:sp>
        </p:grpSp>
      </p:grpSp>
      <p:sp>
        <p:nvSpPr>
          <p:cNvPr id="121524" name="Rectangle 692">
            <a:extLst>
              <a:ext uri="{FF2B5EF4-FFF2-40B4-BE49-F238E27FC236}">
                <a16:creationId xmlns:a16="http://schemas.microsoft.com/office/drawing/2014/main" id="{A3A39A8C-B36E-43EF-8651-A1B0154171C0}"/>
              </a:ext>
            </a:extLst>
          </p:cNvPr>
          <p:cNvSpPr>
            <a:spLocks noChangeArrowheads="1"/>
          </p:cNvSpPr>
          <p:nvPr/>
        </p:nvSpPr>
        <p:spPr bwMode="auto">
          <a:xfrm>
            <a:off x="304800" y="5895975"/>
            <a:ext cx="495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3-</a:t>
            </a:r>
            <a:r>
              <a:rPr lang="en-US" altLang="zh-CN" sz="1600" i="1">
                <a:solidFill>
                  <a:srgbClr val="040408"/>
                </a:solidFill>
                <a:latin typeface="宋体" panose="02010600030101010101" pitchFamily="2" charset="-122"/>
              </a:rPr>
              <a:t>t</a:t>
            </a:r>
            <a:r>
              <a:rPr lang="en-US" altLang="zh-CN" sz="1600">
                <a:solidFill>
                  <a:srgbClr val="040408"/>
                </a:solidFill>
                <a:latin typeface="宋体" panose="02010600030101010101" pitchFamily="2" charset="-122"/>
              </a:rPr>
              <a:t>4</a:t>
            </a:r>
            <a:r>
              <a:rPr lang="zh-CN" altLang="en-US" sz="1600">
                <a:solidFill>
                  <a:srgbClr val="040408"/>
                </a:solidFill>
                <a:latin typeface="宋体" panose="02010600030101010101" pitchFamily="2" charset="-122"/>
              </a:rPr>
              <a:t>：</a:t>
            </a:r>
            <a:r>
              <a:rPr lang="en-US" altLang="zh-CN" sz="1600" i="1">
                <a:solidFill>
                  <a:srgbClr val="040408"/>
                </a:solidFill>
                <a:latin typeface="宋体" panose="02010600030101010101" pitchFamily="2" charset="-122"/>
              </a:rPr>
              <a:t>u</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和</a:t>
            </a:r>
            <a:r>
              <a:rPr lang="en-US" altLang="zh-CN" sz="1600" i="1">
                <a:solidFill>
                  <a:srgbClr val="040408"/>
                </a:solidFill>
                <a:latin typeface="宋体" panose="02010600030101010101" pitchFamily="2" charset="-122"/>
              </a:rPr>
              <a:t>i</a:t>
            </a:r>
            <a:r>
              <a:rPr lang="en-US" altLang="zh-CN" sz="1600">
                <a:solidFill>
                  <a:srgbClr val="040408"/>
                </a:solidFill>
                <a:latin typeface="宋体" panose="02010600030101010101" pitchFamily="2" charset="-122"/>
              </a:rPr>
              <a:t>o</a:t>
            </a:r>
            <a:r>
              <a:rPr lang="zh-CN" altLang="en-US" sz="1600">
                <a:solidFill>
                  <a:srgbClr val="040408"/>
                </a:solidFill>
                <a:latin typeface="宋体" panose="02010600030101010101" pitchFamily="2" charset="-122"/>
              </a:rPr>
              <a:t>均为负，反组整流，输出功率为正；</a:t>
            </a:r>
          </a:p>
        </p:txBody>
      </p:sp>
      <p:sp>
        <p:nvSpPr>
          <p:cNvPr id="121489" name="Rectangle 657">
            <a:extLst>
              <a:ext uri="{FF2B5EF4-FFF2-40B4-BE49-F238E27FC236}">
                <a16:creationId xmlns:a16="http://schemas.microsoft.com/office/drawing/2014/main" id="{2D407924-B036-40AB-ACD9-DF480A943CA2}"/>
              </a:ext>
            </a:extLst>
          </p:cNvPr>
          <p:cNvSpPr>
            <a:spLocks noChangeArrowheads="1"/>
          </p:cNvSpPr>
          <p:nvPr/>
        </p:nvSpPr>
        <p:spPr bwMode="auto">
          <a:xfrm>
            <a:off x="6657975" y="5688013"/>
            <a:ext cx="1114425" cy="381000"/>
          </a:xfrm>
          <a:prstGeom prst="rect">
            <a:avLst/>
          </a:prstGeom>
          <a:solidFill>
            <a:schemeClr val="folHlink"/>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阻断</a:t>
            </a:r>
          </a:p>
          <a:p>
            <a:endParaRPr lang="en-US" altLang="zh-CN" sz="1600">
              <a:solidFill>
                <a:srgbClr val="040408"/>
              </a:solidFill>
              <a:latin typeface="宋体" panose="02010600030101010101" pitchFamily="2" charset="-122"/>
            </a:endParaRPr>
          </a:p>
        </p:txBody>
      </p:sp>
      <p:sp>
        <p:nvSpPr>
          <p:cNvPr id="121495" name="Rectangle 663">
            <a:extLst>
              <a:ext uri="{FF2B5EF4-FFF2-40B4-BE49-F238E27FC236}">
                <a16:creationId xmlns:a16="http://schemas.microsoft.com/office/drawing/2014/main" id="{A4CF6D84-12A4-4C92-B7C0-76A51C84BBCC}"/>
              </a:ext>
            </a:extLst>
          </p:cNvPr>
          <p:cNvSpPr>
            <a:spLocks noChangeArrowheads="1"/>
          </p:cNvSpPr>
          <p:nvPr/>
        </p:nvSpPr>
        <p:spPr bwMode="auto">
          <a:xfrm>
            <a:off x="5391150" y="6073775"/>
            <a:ext cx="1257300" cy="381000"/>
          </a:xfrm>
          <a:prstGeom prst="rect">
            <a:avLst/>
          </a:prstGeom>
          <a:solidFill>
            <a:schemeClr val="folHlink"/>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阻断</a:t>
            </a:r>
          </a:p>
          <a:p>
            <a:endParaRPr lang="en-US" altLang="zh-CN" sz="1600">
              <a:solidFill>
                <a:srgbClr val="040408"/>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21495"/>
                                        </p:tgtEl>
                                        <p:attrNameLst>
                                          <p:attrName>style.visibility</p:attrName>
                                        </p:attrNameLst>
                                      </p:cBhvr>
                                      <p:to>
                                        <p:strVal val="visible"/>
                                      </p:to>
                                    </p:set>
                                    <p:animEffect transition="in" filter="box(in)">
                                      <p:cBhvr>
                                        <p:cTn id="32" dur="500"/>
                                        <p:tgtEl>
                                          <p:spTgt spid="1214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1517"/>
                                        </p:tgtEl>
                                        <p:attrNameLst>
                                          <p:attrName>style.visibility</p:attrName>
                                        </p:attrNameLst>
                                      </p:cBhvr>
                                      <p:to>
                                        <p:strVal val="visible"/>
                                      </p:to>
                                    </p:set>
                                    <p:animEffect transition="in" filter="blinds(horizontal)">
                                      <p:cBhvr>
                                        <p:cTn id="37" dur="500"/>
                                        <p:tgtEl>
                                          <p:spTgt spid="1215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1436"/>
                                        </p:tgtEl>
                                        <p:attrNameLst>
                                          <p:attrName>style.visibility</p:attrName>
                                        </p:attrNameLst>
                                      </p:cBhvr>
                                      <p:to>
                                        <p:strVal val="visible"/>
                                      </p:to>
                                    </p:set>
                                    <p:animEffect transition="in" filter="blinds(horizontal)">
                                      <p:cBhvr>
                                        <p:cTn id="42" dur="500"/>
                                        <p:tgtEl>
                                          <p:spTgt spid="12143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1512"/>
                                        </p:tgtEl>
                                        <p:attrNameLst>
                                          <p:attrName>style.visibility</p:attrName>
                                        </p:attrNameLst>
                                      </p:cBhvr>
                                      <p:to>
                                        <p:strVal val="visible"/>
                                      </p:to>
                                    </p:set>
                                    <p:animEffect transition="in" filter="blinds(horizontal)">
                                      <p:cBhvr>
                                        <p:cTn id="47" dur="500"/>
                                        <p:tgtEl>
                                          <p:spTgt spid="1215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21488"/>
                                        </p:tgtEl>
                                        <p:attrNameLst>
                                          <p:attrName>style.visibility</p:attrName>
                                        </p:attrNameLst>
                                      </p:cBhvr>
                                      <p:to>
                                        <p:strVal val="visible"/>
                                      </p:to>
                                    </p:set>
                                    <p:animEffect transition="in" filter="box(in)">
                                      <p:cBhvr>
                                        <p:cTn id="52" dur="500"/>
                                        <p:tgtEl>
                                          <p:spTgt spid="12148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21409"/>
                                        </p:tgtEl>
                                        <p:attrNameLst>
                                          <p:attrName>style.visibility</p:attrName>
                                        </p:attrNameLst>
                                      </p:cBhvr>
                                      <p:to>
                                        <p:strVal val="visible"/>
                                      </p:to>
                                    </p:set>
                                    <p:animEffect transition="in" filter="blinds(horizontal)">
                                      <p:cBhvr>
                                        <p:cTn id="57" dur="500"/>
                                        <p:tgtEl>
                                          <p:spTgt spid="12140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121489"/>
                                        </p:tgtEl>
                                        <p:attrNameLst>
                                          <p:attrName>style.visibility</p:attrName>
                                        </p:attrNameLst>
                                      </p:cBhvr>
                                      <p:to>
                                        <p:strVal val="visible"/>
                                      </p:to>
                                    </p:set>
                                    <p:animEffect transition="in" filter="box(in)">
                                      <p:cBhvr>
                                        <p:cTn id="62" dur="500"/>
                                        <p:tgtEl>
                                          <p:spTgt spid="12148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21524"/>
                                        </p:tgtEl>
                                        <p:attrNameLst>
                                          <p:attrName>style.visibility</p:attrName>
                                        </p:attrNameLst>
                                      </p:cBhvr>
                                      <p:to>
                                        <p:strVal val="visible"/>
                                      </p:to>
                                    </p:set>
                                    <p:animEffect transition="in" filter="blinds(horizontal)">
                                      <p:cBhvr>
                                        <p:cTn id="67" dur="500"/>
                                        <p:tgtEl>
                                          <p:spTgt spid="1215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21493"/>
                                        </p:tgtEl>
                                        <p:attrNameLst>
                                          <p:attrName>style.visibility</p:attrName>
                                        </p:attrNameLst>
                                      </p:cBhvr>
                                      <p:to>
                                        <p:strVal val="visible"/>
                                      </p:to>
                                    </p:set>
                                    <p:animEffect transition="in" filter="box(in)">
                                      <p:cBhvr>
                                        <p:cTn id="72" dur="500"/>
                                        <p:tgtEl>
                                          <p:spTgt spid="12149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21519"/>
                                        </p:tgtEl>
                                        <p:attrNameLst>
                                          <p:attrName>style.visibility</p:attrName>
                                        </p:attrNameLst>
                                      </p:cBhvr>
                                      <p:to>
                                        <p:strVal val="visible"/>
                                      </p:to>
                                    </p:set>
                                    <p:animEffect transition="in" filter="blinds(horizontal)">
                                      <p:cBhvr>
                                        <p:cTn id="77" dur="500"/>
                                        <p:tgtEl>
                                          <p:spTgt spid="1215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121494"/>
                                        </p:tgtEl>
                                        <p:attrNameLst>
                                          <p:attrName>style.visibility</p:attrName>
                                        </p:attrNameLst>
                                      </p:cBhvr>
                                      <p:to>
                                        <p:strVal val="visible"/>
                                      </p:to>
                                    </p:set>
                                    <p:animEffect transition="in" filter="box(in)">
                                      <p:cBhvr>
                                        <p:cTn id="82" dur="500"/>
                                        <p:tgtEl>
                                          <p:spTgt spid="121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436" grpId="0" animBg="1" autoUpdateAnimBg="0"/>
      <p:bldP spid="121488" grpId="0" animBg="1" autoUpdateAnimBg="0"/>
      <p:bldP spid="121493" grpId="0" animBg="1" autoUpdateAnimBg="0"/>
      <p:bldP spid="121494" grpId="0" animBg="1" autoUpdateAnimBg="0"/>
      <p:bldP spid="121512" grpId="0" autoUpdateAnimBg="0"/>
      <p:bldP spid="121517" grpId="0" autoUpdateAnimBg="0"/>
      <p:bldP spid="121519" grpId="0" autoUpdateAnimBg="0"/>
      <p:bldP spid="121524" grpId="0" autoUpdateAnimBg="0"/>
      <p:bldP spid="121489" grpId="0" animBg="1" autoUpdateAnimBg="0"/>
      <p:bldP spid="121495"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001DDD32-1307-470B-BA45-4EF9321EE056}"/>
              </a:ext>
            </a:extLst>
          </p:cNvPr>
          <p:cNvSpPr>
            <a:spLocks noGrp="1" noChangeArrowheads="1"/>
          </p:cNvSpPr>
          <p:nvPr>
            <p:ph type="title"/>
          </p:nvPr>
        </p:nvSpPr>
        <p:spPr>
          <a:xfrm>
            <a:off x="609600" y="304800"/>
            <a:ext cx="7772400" cy="762000"/>
          </a:xfrm>
        </p:spPr>
        <p:txBody>
          <a:bodyPr/>
          <a:lstStyle/>
          <a:p>
            <a:pPr algn="ctr" eaLnBrk="1" hangingPunct="1"/>
            <a:r>
              <a:rPr lang="zh-CN" altLang="en-US" sz="3200" b="1">
                <a:solidFill>
                  <a:srgbClr val="040408"/>
                </a:solidFill>
                <a:latin typeface="宋体" panose="02010600030101010101" pitchFamily="2" charset="-122"/>
              </a:rPr>
              <a:t>单相交交变频电路电压和电流波形图</a:t>
            </a:r>
            <a:endParaRPr lang="zh-CN" altLang="en-US"/>
          </a:p>
        </p:txBody>
      </p:sp>
      <p:graphicFrame>
        <p:nvGraphicFramePr>
          <p:cNvPr id="44034" name="Object 100">
            <a:extLst>
              <a:ext uri="{FF2B5EF4-FFF2-40B4-BE49-F238E27FC236}">
                <a16:creationId xmlns:a16="http://schemas.microsoft.com/office/drawing/2014/main" id="{78BC126A-F83E-492F-88F4-D87574375891}"/>
              </a:ext>
            </a:extLst>
          </p:cNvPr>
          <p:cNvGraphicFramePr>
            <a:graphicFrameLocks noChangeAspect="1"/>
          </p:cNvGraphicFramePr>
          <p:nvPr/>
        </p:nvGraphicFramePr>
        <p:xfrm>
          <a:off x="1143000" y="1143000"/>
          <a:ext cx="6858000" cy="3057525"/>
        </p:xfrm>
        <a:graphic>
          <a:graphicData uri="http://schemas.openxmlformats.org/presentationml/2006/ole">
            <mc:AlternateContent xmlns:mc="http://schemas.openxmlformats.org/markup-compatibility/2006">
              <mc:Choice xmlns:v="urn:schemas-microsoft-com:vml" Requires="v">
                <p:oleObj spid="_x0000_s44053" name="位图图像" r:id="rId3" imgW="5811061" imgH="2591162" progId="Paint.Picture">
                  <p:embed/>
                </p:oleObj>
              </mc:Choice>
              <mc:Fallback>
                <p:oleObj name="位图图像" r:id="rId3" imgW="5811061" imgH="2591162" progId="Paint.Picture">
                  <p:embed/>
                  <p:pic>
                    <p:nvPicPr>
                      <p:cNvPr id="0" name="Object 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143000"/>
                        <a:ext cx="68580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01" name="Rectangle 101">
            <a:extLst>
              <a:ext uri="{FF2B5EF4-FFF2-40B4-BE49-F238E27FC236}">
                <a16:creationId xmlns:a16="http://schemas.microsoft.com/office/drawing/2014/main" id="{B5CD2450-6918-4EAB-A386-BB6DE66FD7AE}"/>
              </a:ext>
            </a:extLst>
          </p:cNvPr>
          <p:cNvSpPr>
            <a:spLocks noChangeArrowheads="1"/>
          </p:cNvSpPr>
          <p:nvPr/>
        </p:nvSpPr>
        <p:spPr bwMode="auto">
          <a:xfrm>
            <a:off x="1295400" y="4419600"/>
            <a:ext cx="601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solidFill>
                  <a:srgbClr val="040408"/>
                </a:solidFill>
                <a:latin typeface="宋体" panose="02010600030101010101" pitchFamily="2" charset="-122"/>
              </a:rPr>
              <a:t>考虑无环流工作方式下</a:t>
            </a:r>
            <a:r>
              <a:rPr lang="en-US" altLang="zh-CN" sz="1600" b="1" i="1">
                <a:solidFill>
                  <a:srgbClr val="040408"/>
                </a:solidFill>
                <a:latin typeface="宋体" panose="02010600030101010101" pitchFamily="2" charset="-122"/>
              </a:rPr>
              <a:t>i</a:t>
            </a:r>
            <a:r>
              <a:rPr lang="en-US" altLang="zh-CN" sz="1600" b="1">
                <a:solidFill>
                  <a:srgbClr val="040408"/>
                </a:solidFill>
                <a:latin typeface="宋体" panose="02010600030101010101" pitchFamily="2" charset="-122"/>
              </a:rPr>
              <a:t>o</a:t>
            </a:r>
            <a:r>
              <a:rPr lang="zh-CN" altLang="en-US" sz="1600" b="1">
                <a:solidFill>
                  <a:srgbClr val="040408"/>
                </a:solidFill>
                <a:latin typeface="宋体" panose="02010600030101010101" pitchFamily="2" charset="-122"/>
              </a:rPr>
              <a:t>过零的死区时间，一周期可分为</a:t>
            </a:r>
            <a:r>
              <a:rPr lang="en-US" altLang="zh-CN" sz="1600" b="1">
                <a:solidFill>
                  <a:srgbClr val="040408"/>
                </a:solidFill>
                <a:latin typeface="宋体" panose="02010600030101010101" pitchFamily="2" charset="-122"/>
              </a:rPr>
              <a:t>6</a:t>
            </a:r>
            <a:r>
              <a:rPr lang="zh-CN" altLang="en-US" sz="1600" b="1">
                <a:solidFill>
                  <a:srgbClr val="040408"/>
                </a:solidFill>
                <a:latin typeface="宋体" panose="02010600030101010101" pitchFamily="2" charset="-122"/>
              </a:rPr>
              <a:t>段</a:t>
            </a:r>
          </a:p>
        </p:txBody>
      </p:sp>
      <p:sp>
        <p:nvSpPr>
          <p:cNvPr id="204907" name="Rectangle 107">
            <a:extLst>
              <a:ext uri="{FF2B5EF4-FFF2-40B4-BE49-F238E27FC236}">
                <a16:creationId xmlns:a16="http://schemas.microsoft.com/office/drawing/2014/main" id="{E2F2B139-0840-47B5-A0FC-1F751D1AE41D}"/>
              </a:ext>
            </a:extLst>
          </p:cNvPr>
          <p:cNvSpPr>
            <a:spLocks noChangeArrowheads="1"/>
          </p:cNvSpPr>
          <p:nvPr/>
        </p:nvSpPr>
        <p:spPr bwMode="auto">
          <a:xfrm>
            <a:off x="381000" y="5029200"/>
            <a:ext cx="1852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a:solidFill>
                  <a:srgbClr val="040408"/>
                </a:solidFill>
                <a:latin typeface="Times New Roman" panose="02020603050405020304" pitchFamily="18" charset="0"/>
              </a:rPr>
              <a:t>第</a:t>
            </a:r>
            <a:r>
              <a:rPr lang="en-US" altLang="zh-CN" sz="1600">
                <a:solidFill>
                  <a:srgbClr val="040408"/>
                </a:solidFill>
              </a:rPr>
              <a:t>1</a:t>
            </a:r>
            <a:r>
              <a:rPr lang="zh-CN" altLang="en-US" sz="1600">
                <a:solidFill>
                  <a:srgbClr val="040408"/>
                </a:solidFill>
                <a:latin typeface="Times New Roman" panose="02020603050405020304" pitchFamily="18" charset="0"/>
              </a:rPr>
              <a:t>段</a:t>
            </a:r>
            <a:r>
              <a:rPr lang="en-US" altLang="zh-CN" sz="1600" i="1">
                <a:solidFill>
                  <a:srgbClr val="040408"/>
                </a:solidFill>
              </a:rPr>
              <a:t>i</a:t>
            </a:r>
            <a:r>
              <a:rPr lang="en-US" altLang="zh-CN" sz="1600">
                <a:solidFill>
                  <a:srgbClr val="040408"/>
                </a:solidFill>
                <a:latin typeface="Times New Roman" panose="02020603050405020304" pitchFamily="18" charset="0"/>
              </a:rPr>
              <a:t>o &lt;0</a:t>
            </a:r>
            <a:r>
              <a:rPr lang="zh-CN" altLang="en-US" sz="1600">
                <a:solidFill>
                  <a:srgbClr val="040408"/>
                </a:solidFill>
                <a:latin typeface="Times New Roman" panose="02020603050405020304" pitchFamily="18" charset="0"/>
              </a:rPr>
              <a:t>，</a:t>
            </a:r>
            <a:r>
              <a:rPr lang="zh-CN" altLang="en-US" sz="1600">
                <a:solidFill>
                  <a:srgbClr val="040408"/>
                </a:solidFill>
              </a:rPr>
              <a:t> </a:t>
            </a:r>
            <a:r>
              <a:rPr lang="en-US" altLang="zh-CN" sz="1600" i="1">
                <a:solidFill>
                  <a:srgbClr val="040408"/>
                </a:solidFill>
                <a:latin typeface="Times New Roman" panose="02020603050405020304" pitchFamily="18" charset="0"/>
              </a:rPr>
              <a:t>u</a:t>
            </a:r>
            <a:r>
              <a:rPr lang="en-US" altLang="zh-CN" sz="1600">
                <a:solidFill>
                  <a:srgbClr val="040408"/>
                </a:solidFill>
                <a:latin typeface="Times New Roman" panose="02020603050405020304" pitchFamily="18" charset="0"/>
              </a:rPr>
              <a:t>o &gt;0</a:t>
            </a:r>
          </a:p>
          <a:p>
            <a:r>
              <a:rPr lang="zh-CN" altLang="en-US" sz="1600">
                <a:solidFill>
                  <a:srgbClr val="040408"/>
                </a:solidFill>
                <a:latin typeface="Times New Roman" panose="02020603050405020304" pitchFamily="18" charset="0"/>
              </a:rPr>
              <a:t>反组逆变</a:t>
            </a:r>
          </a:p>
        </p:txBody>
      </p:sp>
      <p:grpSp>
        <p:nvGrpSpPr>
          <p:cNvPr id="2" name="Group 113">
            <a:extLst>
              <a:ext uri="{FF2B5EF4-FFF2-40B4-BE49-F238E27FC236}">
                <a16:creationId xmlns:a16="http://schemas.microsoft.com/office/drawing/2014/main" id="{8C001990-0A2F-455A-9126-DC34291CDEBA}"/>
              </a:ext>
            </a:extLst>
          </p:cNvPr>
          <p:cNvGrpSpPr>
            <a:grpSpLocks/>
          </p:cNvGrpSpPr>
          <p:nvPr/>
        </p:nvGrpSpPr>
        <p:grpSpPr bwMode="auto">
          <a:xfrm>
            <a:off x="2133600" y="5029200"/>
            <a:ext cx="1981200" cy="703263"/>
            <a:chOff x="1104" y="2976"/>
            <a:chExt cx="1248" cy="443"/>
          </a:xfrm>
        </p:grpSpPr>
        <p:sp>
          <p:nvSpPr>
            <p:cNvPr id="44051" name="Rectangle 102">
              <a:extLst>
                <a:ext uri="{FF2B5EF4-FFF2-40B4-BE49-F238E27FC236}">
                  <a16:creationId xmlns:a16="http://schemas.microsoft.com/office/drawing/2014/main" id="{4279D613-A98F-4B6B-AB11-843BAF16F80A}"/>
                </a:ext>
              </a:extLst>
            </p:cNvPr>
            <p:cNvSpPr>
              <a:spLocks noChangeArrowheads="1"/>
            </p:cNvSpPr>
            <p:nvPr/>
          </p:nvSpPr>
          <p:spPr bwMode="auto">
            <a:xfrm>
              <a:off x="1392" y="2976"/>
              <a:ext cx="960"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sz="1600">
                  <a:solidFill>
                    <a:srgbClr val="040408"/>
                  </a:solidFill>
                  <a:latin typeface="Times New Roman" panose="02020603050405020304" pitchFamily="18" charset="0"/>
                </a:rPr>
                <a:t>第</a:t>
              </a:r>
              <a:r>
                <a:rPr lang="en-US" altLang="zh-CN" sz="1600">
                  <a:solidFill>
                    <a:srgbClr val="040408"/>
                  </a:solidFill>
                </a:rPr>
                <a:t>2</a:t>
              </a:r>
              <a:r>
                <a:rPr lang="zh-CN" altLang="en-US" sz="1600">
                  <a:solidFill>
                    <a:srgbClr val="040408"/>
                  </a:solidFill>
                  <a:latin typeface="Times New Roman" panose="02020603050405020304" pitchFamily="18" charset="0"/>
                </a:rPr>
                <a:t>段电流过零</a:t>
              </a:r>
            </a:p>
            <a:p>
              <a:pPr>
                <a:spcBef>
                  <a:spcPct val="50000"/>
                </a:spcBef>
              </a:pPr>
              <a:r>
                <a:rPr lang="zh-CN" altLang="en-US" sz="1600">
                  <a:solidFill>
                    <a:srgbClr val="040408"/>
                  </a:solidFill>
                  <a:latin typeface="Times New Roman" panose="02020603050405020304" pitchFamily="18" charset="0"/>
                </a:rPr>
                <a:t>为无环流死区</a:t>
              </a:r>
              <a:endParaRPr lang="zh-CN" altLang="en-US" sz="1600">
                <a:solidFill>
                  <a:srgbClr val="040408"/>
                </a:solidFill>
              </a:endParaRPr>
            </a:p>
          </p:txBody>
        </p:sp>
        <p:sp>
          <p:nvSpPr>
            <p:cNvPr id="44052" name="AutoShape 108">
              <a:extLst>
                <a:ext uri="{FF2B5EF4-FFF2-40B4-BE49-F238E27FC236}">
                  <a16:creationId xmlns:a16="http://schemas.microsoft.com/office/drawing/2014/main" id="{83832F53-4C81-43C2-A5CA-B79706833AB4}"/>
                </a:ext>
              </a:extLst>
            </p:cNvPr>
            <p:cNvSpPr>
              <a:spLocks noChangeArrowheads="1"/>
            </p:cNvSpPr>
            <p:nvPr/>
          </p:nvSpPr>
          <p:spPr bwMode="auto">
            <a:xfrm>
              <a:off x="1104" y="3168"/>
              <a:ext cx="240" cy="96"/>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 name="Group 114">
            <a:extLst>
              <a:ext uri="{FF2B5EF4-FFF2-40B4-BE49-F238E27FC236}">
                <a16:creationId xmlns:a16="http://schemas.microsoft.com/office/drawing/2014/main" id="{17700B8C-C51F-40F8-A3DB-E4F8A29C6C9B}"/>
              </a:ext>
            </a:extLst>
          </p:cNvPr>
          <p:cNvGrpSpPr>
            <a:grpSpLocks/>
          </p:cNvGrpSpPr>
          <p:nvPr/>
        </p:nvGrpSpPr>
        <p:grpSpPr bwMode="auto">
          <a:xfrm>
            <a:off x="3962400" y="5029200"/>
            <a:ext cx="2438400" cy="703263"/>
            <a:chOff x="2256" y="2976"/>
            <a:chExt cx="1536" cy="443"/>
          </a:xfrm>
        </p:grpSpPr>
        <p:sp>
          <p:nvSpPr>
            <p:cNvPr id="44049" name="Rectangle 103">
              <a:extLst>
                <a:ext uri="{FF2B5EF4-FFF2-40B4-BE49-F238E27FC236}">
                  <a16:creationId xmlns:a16="http://schemas.microsoft.com/office/drawing/2014/main" id="{48A41DE0-E9FD-4923-9AF9-E387EBED6CCD}"/>
                </a:ext>
              </a:extLst>
            </p:cNvPr>
            <p:cNvSpPr>
              <a:spLocks noChangeArrowheads="1"/>
            </p:cNvSpPr>
            <p:nvPr/>
          </p:nvSpPr>
          <p:spPr bwMode="auto">
            <a:xfrm>
              <a:off x="2544" y="2976"/>
              <a:ext cx="124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sz="1600">
                  <a:solidFill>
                    <a:srgbClr val="040408"/>
                  </a:solidFill>
                  <a:latin typeface="Times New Roman" panose="02020603050405020304" pitchFamily="18" charset="0"/>
                </a:rPr>
                <a:t>第</a:t>
              </a:r>
              <a:r>
                <a:rPr lang="en-US" altLang="zh-CN" sz="1600">
                  <a:solidFill>
                    <a:srgbClr val="040408"/>
                  </a:solidFill>
                </a:rPr>
                <a:t>3</a:t>
              </a:r>
              <a:r>
                <a:rPr lang="zh-CN" altLang="en-US" sz="1600">
                  <a:solidFill>
                    <a:srgbClr val="040408"/>
                  </a:solidFill>
                  <a:latin typeface="Times New Roman" panose="02020603050405020304" pitchFamily="18" charset="0"/>
                </a:rPr>
                <a:t>段</a:t>
              </a:r>
              <a:r>
                <a:rPr lang="en-US" altLang="zh-CN" sz="1600" i="1">
                  <a:solidFill>
                    <a:srgbClr val="040408"/>
                  </a:solidFill>
                </a:rPr>
                <a:t>i</a:t>
              </a:r>
              <a:r>
                <a:rPr lang="en-US" altLang="zh-CN" sz="1600">
                  <a:solidFill>
                    <a:srgbClr val="040408"/>
                  </a:solidFill>
                  <a:latin typeface="Times New Roman" panose="02020603050405020304" pitchFamily="18" charset="0"/>
                </a:rPr>
                <a:t>o &gt;0</a:t>
              </a:r>
              <a:r>
                <a:rPr lang="zh-CN" altLang="en-US" sz="1600">
                  <a:solidFill>
                    <a:srgbClr val="040408"/>
                  </a:solidFill>
                  <a:latin typeface="Times New Roman" panose="02020603050405020304" pitchFamily="18" charset="0"/>
                </a:rPr>
                <a:t>，</a:t>
              </a:r>
              <a:r>
                <a:rPr lang="zh-CN" altLang="en-US" sz="1600">
                  <a:solidFill>
                    <a:srgbClr val="040408"/>
                  </a:solidFill>
                </a:rPr>
                <a:t> </a:t>
              </a:r>
              <a:r>
                <a:rPr lang="en-US" altLang="zh-CN" sz="1600" i="1">
                  <a:solidFill>
                    <a:srgbClr val="040408"/>
                  </a:solidFill>
                  <a:latin typeface="Times New Roman" panose="02020603050405020304" pitchFamily="18" charset="0"/>
                </a:rPr>
                <a:t>u</a:t>
              </a:r>
              <a:r>
                <a:rPr lang="en-US" altLang="zh-CN" sz="1600">
                  <a:solidFill>
                    <a:srgbClr val="040408"/>
                  </a:solidFill>
                  <a:latin typeface="Times New Roman" panose="02020603050405020304" pitchFamily="18" charset="0"/>
                </a:rPr>
                <a:t>o &gt;0</a:t>
              </a:r>
            </a:p>
            <a:p>
              <a:pPr>
                <a:spcBef>
                  <a:spcPct val="50000"/>
                </a:spcBef>
              </a:pPr>
              <a:r>
                <a:rPr lang="zh-CN" altLang="en-US" sz="1600">
                  <a:solidFill>
                    <a:srgbClr val="040408"/>
                  </a:solidFill>
                  <a:latin typeface="Times New Roman" panose="02020603050405020304" pitchFamily="18" charset="0"/>
                </a:rPr>
                <a:t>正组整流</a:t>
              </a:r>
              <a:endParaRPr lang="zh-CN" altLang="en-US" sz="1600">
                <a:solidFill>
                  <a:srgbClr val="040408"/>
                </a:solidFill>
              </a:endParaRPr>
            </a:p>
          </p:txBody>
        </p:sp>
        <p:sp>
          <p:nvSpPr>
            <p:cNvPr id="44050" name="AutoShape 109">
              <a:extLst>
                <a:ext uri="{FF2B5EF4-FFF2-40B4-BE49-F238E27FC236}">
                  <a16:creationId xmlns:a16="http://schemas.microsoft.com/office/drawing/2014/main" id="{EE8381A5-D44A-4DF3-AB94-9A91EA81A3FF}"/>
                </a:ext>
              </a:extLst>
            </p:cNvPr>
            <p:cNvSpPr>
              <a:spLocks noChangeArrowheads="1"/>
            </p:cNvSpPr>
            <p:nvPr/>
          </p:nvSpPr>
          <p:spPr bwMode="auto">
            <a:xfrm>
              <a:off x="2256" y="3168"/>
              <a:ext cx="240" cy="96"/>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4" name="Group 115">
            <a:extLst>
              <a:ext uri="{FF2B5EF4-FFF2-40B4-BE49-F238E27FC236}">
                <a16:creationId xmlns:a16="http://schemas.microsoft.com/office/drawing/2014/main" id="{F7F18F15-A301-4412-91C3-9DF3F59A7CB1}"/>
              </a:ext>
            </a:extLst>
          </p:cNvPr>
          <p:cNvGrpSpPr>
            <a:grpSpLocks/>
          </p:cNvGrpSpPr>
          <p:nvPr/>
        </p:nvGrpSpPr>
        <p:grpSpPr bwMode="auto">
          <a:xfrm>
            <a:off x="6324600" y="5105400"/>
            <a:ext cx="2362200" cy="703263"/>
            <a:chOff x="3744" y="3024"/>
            <a:chExt cx="1488" cy="443"/>
          </a:xfrm>
        </p:grpSpPr>
        <p:sp>
          <p:nvSpPr>
            <p:cNvPr id="44047" name="Rectangle 104">
              <a:extLst>
                <a:ext uri="{FF2B5EF4-FFF2-40B4-BE49-F238E27FC236}">
                  <a16:creationId xmlns:a16="http://schemas.microsoft.com/office/drawing/2014/main" id="{E6AFAFB9-4538-4D72-BEC5-A24C0B33FDBA}"/>
                </a:ext>
              </a:extLst>
            </p:cNvPr>
            <p:cNvSpPr>
              <a:spLocks noChangeArrowheads="1"/>
            </p:cNvSpPr>
            <p:nvPr/>
          </p:nvSpPr>
          <p:spPr bwMode="auto">
            <a:xfrm>
              <a:off x="3984" y="3024"/>
              <a:ext cx="124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sz="1600">
                  <a:solidFill>
                    <a:srgbClr val="040408"/>
                  </a:solidFill>
                  <a:latin typeface="Times New Roman" panose="02020603050405020304" pitchFamily="18" charset="0"/>
                </a:rPr>
                <a:t>第</a:t>
              </a:r>
              <a:r>
                <a:rPr lang="en-US" altLang="zh-CN" sz="1600">
                  <a:solidFill>
                    <a:srgbClr val="040408"/>
                  </a:solidFill>
                </a:rPr>
                <a:t>4</a:t>
              </a:r>
              <a:r>
                <a:rPr lang="zh-CN" altLang="en-US" sz="1600">
                  <a:solidFill>
                    <a:srgbClr val="040408"/>
                  </a:solidFill>
                  <a:latin typeface="Times New Roman" panose="02020603050405020304" pitchFamily="18" charset="0"/>
                </a:rPr>
                <a:t>段</a:t>
              </a:r>
              <a:r>
                <a:rPr lang="en-US" altLang="zh-CN" sz="1600" i="1">
                  <a:solidFill>
                    <a:srgbClr val="040408"/>
                  </a:solidFill>
                </a:rPr>
                <a:t>i</a:t>
              </a:r>
              <a:r>
                <a:rPr lang="en-US" altLang="zh-CN" sz="1600">
                  <a:solidFill>
                    <a:srgbClr val="040408"/>
                  </a:solidFill>
                  <a:latin typeface="Times New Roman" panose="02020603050405020304" pitchFamily="18" charset="0"/>
                </a:rPr>
                <a:t>o &gt;0</a:t>
              </a:r>
              <a:r>
                <a:rPr lang="zh-CN" altLang="en-US" sz="1600">
                  <a:solidFill>
                    <a:srgbClr val="040408"/>
                  </a:solidFill>
                  <a:latin typeface="Times New Roman" panose="02020603050405020304" pitchFamily="18" charset="0"/>
                </a:rPr>
                <a:t>，</a:t>
              </a:r>
              <a:r>
                <a:rPr lang="zh-CN" altLang="en-US" sz="1600">
                  <a:solidFill>
                    <a:srgbClr val="040408"/>
                  </a:solidFill>
                </a:rPr>
                <a:t> </a:t>
              </a:r>
              <a:r>
                <a:rPr lang="en-US" altLang="zh-CN" sz="1600" i="1">
                  <a:solidFill>
                    <a:srgbClr val="040408"/>
                  </a:solidFill>
                  <a:latin typeface="Times New Roman" panose="02020603050405020304" pitchFamily="18" charset="0"/>
                </a:rPr>
                <a:t>u</a:t>
              </a:r>
              <a:r>
                <a:rPr lang="en-US" altLang="zh-CN" sz="1600">
                  <a:solidFill>
                    <a:srgbClr val="040408"/>
                  </a:solidFill>
                  <a:latin typeface="Times New Roman" panose="02020603050405020304" pitchFamily="18" charset="0"/>
                </a:rPr>
                <a:t>o &lt;0</a:t>
              </a:r>
            </a:p>
            <a:p>
              <a:pPr>
                <a:spcBef>
                  <a:spcPct val="50000"/>
                </a:spcBef>
              </a:pPr>
              <a:r>
                <a:rPr lang="zh-CN" altLang="en-US" sz="1600">
                  <a:solidFill>
                    <a:srgbClr val="040408"/>
                  </a:solidFill>
                  <a:latin typeface="Times New Roman" panose="02020603050405020304" pitchFamily="18" charset="0"/>
                </a:rPr>
                <a:t>正组逆变</a:t>
              </a:r>
              <a:endParaRPr lang="zh-CN" altLang="en-US" sz="1600">
                <a:solidFill>
                  <a:srgbClr val="040408"/>
                </a:solidFill>
              </a:endParaRPr>
            </a:p>
          </p:txBody>
        </p:sp>
        <p:sp>
          <p:nvSpPr>
            <p:cNvPr id="44048" name="AutoShape 110">
              <a:extLst>
                <a:ext uri="{FF2B5EF4-FFF2-40B4-BE49-F238E27FC236}">
                  <a16:creationId xmlns:a16="http://schemas.microsoft.com/office/drawing/2014/main" id="{2C1EFA1F-BE26-4FE2-8B5A-A5EEF9AF7657}"/>
                </a:ext>
              </a:extLst>
            </p:cNvPr>
            <p:cNvSpPr>
              <a:spLocks noChangeArrowheads="1"/>
            </p:cNvSpPr>
            <p:nvPr/>
          </p:nvSpPr>
          <p:spPr bwMode="auto">
            <a:xfrm>
              <a:off x="3744" y="3168"/>
              <a:ext cx="240" cy="96"/>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 name="Group 118">
            <a:extLst>
              <a:ext uri="{FF2B5EF4-FFF2-40B4-BE49-F238E27FC236}">
                <a16:creationId xmlns:a16="http://schemas.microsoft.com/office/drawing/2014/main" id="{B1DAD855-97E5-404A-857E-26CF6D917D7D}"/>
              </a:ext>
            </a:extLst>
          </p:cNvPr>
          <p:cNvGrpSpPr>
            <a:grpSpLocks/>
          </p:cNvGrpSpPr>
          <p:nvPr/>
        </p:nvGrpSpPr>
        <p:grpSpPr bwMode="auto">
          <a:xfrm>
            <a:off x="3581400" y="6019800"/>
            <a:ext cx="3529013" cy="336550"/>
            <a:chOff x="2160" y="3744"/>
            <a:chExt cx="2223" cy="212"/>
          </a:xfrm>
        </p:grpSpPr>
        <p:sp>
          <p:nvSpPr>
            <p:cNvPr id="44045" name="Rectangle 106">
              <a:extLst>
                <a:ext uri="{FF2B5EF4-FFF2-40B4-BE49-F238E27FC236}">
                  <a16:creationId xmlns:a16="http://schemas.microsoft.com/office/drawing/2014/main" id="{F81D1F58-A3ED-4B38-ACAC-85F74C51D19A}"/>
                </a:ext>
              </a:extLst>
            </p:cNvPr>
            <p:cNvSpPr>
              <a:spLocks noChangeArrowheads="1"/>
            </p:cNvSpPr>
            <p:nvPr/>
          </p:nvSpPr>
          <p:spPr bwMode="auto">
            <a:xfrm>
              <a:off x="2448" y="3744"/>
              <a:ext cx="19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sz="1600">
                  <a:solidFill>
                    <a:srgbClr val="040408"/>
                  </a:solidFill>
                  <a:latin typeface="Times New Roman" panose="02020603050405020304" pitchFamily="18" charset="0"/>
                </a:rPr>
                <a:t>第</a:t>
              </a:r>
              <a:r>
                <a:rPr lang="en-US" altLang="zh-CN" sz="1600">
                  <a:solidFill>
                    <a:srgbClr val="040408"/>
                  </a:solidFill>
                </a:rPr>
                <a:t>6</a:t>
              </a:r>
              <a:r>
                <a:rPr lang="zh-CN" altLang="en-US" sz="1600">
                  <a:solidFill>
                    <a:srgbClr val="040408"/>
                  </a:solidFill>
                  <a:latin typeface="Times New Roman" panose="02020603050405020304" pitchFamily="18" charset="0"/>
                </a:rPr>
                <a:t>段</a:t>
              </a:r>
              <a:r>
                <a:rPr lang="en-US" altLang="zh-CN" sz="1600" i="1">
                  <a:solidFill>
                    <a:srgbClr val="040408"/>
                  </a:solidFill>
                </a:rPr>
                <a:t>i</a:t>
              </a:r>
              <a:r>
                <a:rPr lang="en-US" altLang="zh-CN" sz="1600">
                  <a:solidFill>
                    <a:srgbClr val="040408"/>
                  </a:solidFill>
                  <a:latin typeface="Times New Roman" panose="02020603050405020304" pitchFamily="18" charset="0"/>
                </a:rPr>
                <a:t>o &lt;0</a:t>
              </a:r>
              <a:r>
                <a:rPr lang="zh-CN" altLang="en-US" sz="1600">
                  <a:solidFill>
                    <a:srgbClr val="040408"/>
                  </a:solidFill>
                  <a:latin typeface="Times New Roman" panose="02020603050405020304" pitchFamily="18" charset="0"/>
                </a:rPr>
                <a:t>，</a:t>
              </a:r>
              <a:r>
                <a:rPr lang="zh-CN" altLang="en-US" sz="1600">
                  <a:solidFill>
                    <a:srgbClr val="040408"/>
                  </a:solidFill>
                </a:rPr>
                <a:t> </a:t>
              </a:r>
              <a:r>
                <a:rPr lang="en-US" altLang="zh-CN" sz="1600" i="1">
                  <a:solidFill>
                    <a:srgbClr val="040408"/>
                  </a:solidFill>
                  <a:latin typeface="Times New Roman" panose="02020603050405020304" pitchFamily="18" charset="0"/>
                </a:rPr>
                <a:t>u</a:t>
              </a:r>
              <a:r>
                <a:rPr lang="en-US" altLang="zh-CN" sz="1600">
                  <a:solidFill>
                    <a:srgbClr val="040408"/>
                  </a:solidFill>
                  <a:latin typeface="Times New Roman" panose="02020603050405020304" pitchFamily="18" charset="0"/>
                </a:rPr>
                <a:t>o &lt;0</a:t>
              </a:r>
              <a:r>
                <a:rPr lang="zh-CN" altLang="en-US" sz="1600">
                  <a:solidFill>
                    <a:srgbClr val="040408"/>
                  </a:solidFill>
                  <a:latin typeface="Times New Roman" panose="02020603050405020304" pitchFamily="18" charset="0"/>
                </a:rPr>
                <a:t>，为反组整流</a:t>
              </a:r>
            </a:p>
          </p:txBody>
        </p:sp>
        <p:sp>
          <p:nvSpPr>
            <p:cNvPr id="44046" name="AutoShape 111">
              <a:extLst>
                <a:ext uri="{FF2B5EF4-FFF2-40B4-BE49-F238E27FC236}">
                  <a16:creationId xmlns:a16="http://schemas.microsoft.com/office/drawing/2014/main" id="{E0357540-E163-43B0-937E-E93E7EF9B6D0}"/>
                </a:ext>
              </a:extLst>
            </p:cNvPr>
            <p:cNvSpPr>
              <a:spLocks noChangeArrowheads="1"/>
            </p:cNvSpPr>
            <p:nvPr/>
          </p:nvSpPr>
          <p:spPr bwMode="auto">
            <a:xfrm>
              <a:off x="2160" y="3792"/>
              <a:ext cx="240" cy="96"/>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 name="Group 117">
            <a:extLst>
              <a:ext uri="{FF2B5EF4-FFF2-40B4-BE49-F238E27FC236}">
                <a16:creationId xmlns:a16="http://schemas.microsoft.com/office/drawing/2014/main" id="{3C48FB96-1FA1-47A7-A8A6-C04C88A3D1C0}"/>
              </a:ext>
            </a:extLst>
          </p:cNvPr>
          <p:cNvGrpSpPr>
            <a:grpSpLocks/>
          </p:cNvGrpSpPr>
          <p:nvPr/>
        </p:nvGrpSpPr>
        <p:grpSpPr bwMode="auto">
          <a:xfrm>
            <a:off x="838200" y="6019800"/>
            <a:ext cx="2667000" cy="336550"/>
            <a:chOff x="528" y="3696"/>
            <a:chExt cx="1680" cy="212"/>
          </a:xfrm>
        </p:grpSpPr>
        <p:sp>
          <p:nvSpPr>
            <p:cNvPr id="44043" name="Rectangle 105">
              <a:extLst>
                <a:ext uri="{FF2B5EF4-FFF2-40B4-BE49-F238E27FC236}">
                  <a16:creationId xmlns:a16="http://schemas.microsoft.com/office/drawing/2014/main" id="{7DAA42FA-A3FD-400B-87E5-CC63BB97E533}"/>
                </a:ext>
              </a:extLst>
            </p:cNvPr>
            <p:cNvSpPr>
              <a:spLocks noChangeArrowheads="1"/>
            </p:cNvSpPr>
            <p:nvPr/>
          </p:nvSpPr>
          <p:spPr bwMode="auto">
            <a:xfrm>
              <a:off x="768" y="3696"/>
              <a:ext cx="14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sz="1600">
                  <a:solidFill>
                    <a:srgbClr val="040408"/>
                  </a:solidFill>
                  <a:latin typeface="Times New Roman" panose="02020603050405020304" pitchFamily="18" charset="0"/>
                </a:rPr>
                <a:t>第</a:t>
              </a:r>
              <a:r>
                <a:rPr lang="en-US" altLang="zh-CN" sz="1600">
                  <a:solidFill>
                    <a:srgbClr val="040408"/>
                  </a:solidFill>
                </a:rPr>
                <a:t>5</a:t>
              </a:r>
              <a:r>
                <a:rPr lang="zh-CN" altLang="en-US" sz="1600">
                  <a:solidFill>
                    <a:srgbClr val="040408"/>
                  </a:solidFill>
                  <a:latin typeface="Times New Roman" panose="02020603050405020304" pitchFamily="18" charset="0"/>
                </a:rPr>
                <a:t>段又是无环流死区</a:t>
              </a:r>
              <a:endParaRPr lang="zh-CN" altLang="en-US" sz="1600">
                <a:solidFill>
                  <a:srgbClr val="040408"/>
                </a:solidFill>
              </a:endParaRPr>
            </a:p>
          </p:txBody>
        </p:sp>
        <p:sp>
          <p:nvSpPr>
            <p:cNvPr id="44044" name="AutoShape 116">
              <a:extLst>
                <a:ext uri="{FF2B5EF4-FFF2-40B4-BE49-F238E27FC236}">
                  <a16:creationId xmlns:a16="http://schemas.microsoft.com/office/drawing/2014/main" id="{B041865E-A7A6-4389-A295-4F0FADFCCFE9}"/>
                </a:ext>
              </a:extLst>
            </p:cNvPr>
            <p:cNvSpPr>
              <a:spLocks noChangeArrowheads="1"/>
            </p:cNvSpPr>
            <p:nvPr/>
          </p:nvSpPr>
          <p:spPr bwMode="auto">
            <a:xfrm>
              <a:off x="528" y="3744"/>
              <a:ext cx="240" cy="96"/>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901"/>
                                        </p:tgtEl>
                                        <p:attrNameLst>
                                          <p:attrName>style.visibility</p:attrName>
                                        </p:attrNameLst>
                                      </p:cBhvr>
                                      <p:to>
                                        <p:strVal val="visible"/>
                                      </p:to>
                                    </p:set>
                                    <p:animEffect transition="in" filter="blinds(horizontal)">
                                      <p:cBhvr>
                                        <p:cTn id="7" dur="500"/>
                                        <p:tgtEl>
                                          <p:spTgt spid="2049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4907"/>
                                        </p:tgtEl>
                                        <p:attrNameLst>
                                          <p:attrName>style.visibility</p:attrName>
                                        </p:attrNameLst>
                                      </p:cBhvr>
                                      <p:to>
                                        <p:strVal val="visible"/>
                                      </p:to>
                                    </p:set>
                                    <p:animEffect transition="in" filter="blinds(horizontal)">
                                      <p:cBhvr>
                                        <p:cTn id="12" dur="500"/>
                                        <p:tgtEl>
                                          <p:spTgt spid="2049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1" grpId="0" autoUpdateAnimBg="0"/>
      <p:bldP spid="204907"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17AE921C-A991-4C2C-BBC9-7CC0857AD8DA}"/>
              </a:ext>
            </a:extLst>
          </p:cNvPr>
          <p:cNvSpPr>
            <a:spLocks noGrp="1" noChangeArrowheads="1"/>
          </p:cNvSpPr>
          <p:nvPr>
            <p:ph type="ctrTitle"/>
          </p:nvPr>
        </p:nvSpPr>
        <p:spPr>
          <a:xfrm>
            <a:off x="838200" y="457200"/>
            <a:ext cx="7772400" cy="685800"/>
          </a:xfrm>
        </p:spPr>
        <p:txBody>
          <a:bodyPr/>
          <a:lstStyle/>
          <a:p>
            <a:pPr algn="ctr" eaLnBrk="1" hangingPunct="1"/>
            <a:r>
              <a:rPr lang="zh-CN" altLang="en-US" b="1">
                <a:solidFill>
                  <a:srgbClr val="07080F"/>
                </a:solidFill>
              </a:rPr>
              <a:t>第五章 逆变电路</a:t>
            </a:r>
            <a:endParaRPr lang="zh-CN" altLang="en-US"/>
          </a:p>
        </p:txBody>
      </p:sp>
      <p:sp>
        <p:nvSpPr>
          <p:cNvPr id="150531" name="Rectangle 3">
            <a:extLst>
              <a:ext uri="{FF2B5EF4-FFF2-40B4-BE49-F238E27FC236}">
                <a16:creationId xmlns:a16="http://schemas.microsoft.com/office/drawing/2014/main" id="{7B2843FE-7889-4B18-BF08-5F44AF24F054}"/>
              </a:ext>
            </a:extLst>
          </p:cNvPr>
          <p:cNvSpPr>
            <a:spLocks noChangeArrowheads="1"/>
          </p:cNvSpPr>
          <p:nvPr/>
        </p:nvSpPr>
        <p:spPr bwMode="auto">
          <a:xfrm>
            <a:off x="914400" y="2438400"/>
            <a:ext cx="73152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solidFill>
                  <a:srgbClr val="07080F"/>
                </a:solidFill>
                <a:latin typeface="宋体" panose="02010600030101010101" pitchFamily="2" charset="-122"/>
              </a:rPr>
              <a:t>1</a:t>
            </a:r>
            <a:r>
              <a:rPr lang="zh-CN" altLang="en-US">
                <a:solidFill>
                  <a:srgbClr val="07080F"/>
                </a:solidFill>
                <a:latin typeface="宋体" panose="02010600030101010101" pitchFamily="2" charset="-122"/>
              </a:rPr>
              <a:t>）定义：将逆变电路的交流侧接到交流电网上，把直流电逆变成同频率的交流电反送到电网去。</a:t>
            </a:r>
          </a:p>
          <a:p>
            <a:pPr eaLnBrk="1" hangingPunct="1"/>
            <a:endParaRPr lang="zh-CN" altLang="en-US">
              <a:solidFill>
                <a:srgbClr val="07080F"/>
              </a:solidFill>
              <a:latin typeface="宋体" panose="02010600030101010101" pitchFamily="2" charset="-122"/>
            </a:endParaRPr>
          </a:p>
          <a:p>
            <a:pPr eaLnBrk="1" hangingPunct="1"/>
            <a:r>
              <a:rPr lang="en-US" altLang="zh-CN">
                <a:solidFill>
                  <a:srgbClr val="07080F"/>
                </a:solidFill>
                <a:latin typeface="宋体" panose="02010600030101010101" pitchFamily="2" charset="-122"/>
              </a:rPr>
              <a:t>2</a:t>
            </a:r>
            <a:r>
              <a:rPr lang="zh-CN" altLang="en-US">
                <a:solidFill>
                  <a:srgbClr val="07080F"/>
                </a:solidFill>
                <a:latin typeface="宋体" panose="02010600030101010101" pitchFamily="2" charset="-122"/>
              </a:rPr>
              <a:t>）应用：直流电机的可逆调速、</a:t>
            </a:r>
            <a:r>
              <a:rPr lang="zh-CN" altLang="en-US">
                <a:solidFill>
                  <a:srgbClr val="FC0A0A"/>
                </a:solidFill>
                <a:latin typeface="宋体" panose="02010600030101010101" pitchFamily="2" charset="-122"/>
              </a:rPr>
              <a:t>高压直流输电</a:t>
            </a:r>
            <a:r>
              <a:rPr lang="zh-CN" altLang="en-US">
                <a:solidFill>
                  <a:srgbClr val="07080F"/>
                </a:solidFill>
                <a:latin typeface="宋体" panose="02010600030101010101" pitchFamily="2" charset="-122"/>
              </a:rPr>
              <a:t>和太阳能发电等方面。</a:t>
            </a:r>
          </a:p>
        </p:txBody>
      </p:sp>
      <p:sp>
        <p:nvSpPr>
          <p:cNvPr id="150532" name="Rectangle 4">
            <a:extLst>
              <a:ext uri="{FF2B5EF4-FFF2-40B4-BE49-F238E27FC236}">
                <a16:creationId xmlns:a16="http://schemas.microsoft.com/office/drawing/2014/main" id="{78796800-479B-48B3-B329-C732F3AE791C}"/>
              </a:ext>
            </a:extLst>
          </p:cNvPr>
          <p:cNvSpPr>
            <a:spLocks noChangeArrowheads="1"/>
          </p:cNvSpPr>
          <p:nvPr/>
        </p:nvSpPr>
        <p:spPr bwMode="auto">
          <a:xfrm>
            <a:off x="838200" y="1524000"/>
            <a:ext cx="1792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7080F"/>
                </a:solidFill>
                <a:latin typeface="宋体" panose="02010600030101010101" pitchFamily="2" charset="-122"/>
              </a:rPr>
              <a:t>有源逆变</a:t>
            </a:r>
            <a:r>
              <a:rPr lang="en-US" altLang="zh-CN" sz="2800" b="1">
                <a:solidFill>
                  <a:srgbClr val="07080F"/>
                </a:solidFill>
                <a:latin typeface="宋体" panose="02010600030101010101" pitchFamily="2" charset="-122"/>
              </a:rPr>
              <a:t>:</a:t>
            </a:r>
          </a:p>
        </p:txBody>
      </p:sp>
      <p:sp>
        <p:nvSpPr>
          <p:cNvPr id="150533" name="AutoShape 5">
            <a:hlinkClick r:id="rId2" action="ppaction://hlinkfile" highlightClick="1"/>
            <a:extLst>
              <a:ext uri="{FF2B5EF4-FFF2-40B4-BE49-F238E27FC236}">
                <a16:creationId xmlns:a16="http://schemas.microsoft.com/office/drawing/2014/main" id="{ADDED7DE-4024-4BFC-8FF2-B13E6EC1832C}"/>
              </a:ext>
            </a:extLst>
          </p:cNvPr>
          <p:cNvSpPr>
            <a:spLocks noChangeArrowheads="1"/>
          </p:cNvSpPr>
          <p:nvPr/>
        </p:nvSpPr>
        <p:spPr bwMode="auto">
          <a:xfrm>
            <a:off x="6477000" y="4876800"/>
            <a:ext cx="6096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0534" name="AutoShape 6">
            <a:hlinkClick r:id="" action="ppaction://hlinkshowjump?jump=nextslide" highlightClick="1"/>
            <a:extLst>
              <a:ext uri="{FF2B5EF4-FFF2-40B4-BE49-F238E27FC236}">
                <a16:creationId xmlns:a16="http://schemas.microsoft.com/office/drawing/2014/main" id="{62939451-B5C3-4638-8241-F773DB37A359}"/>
              </a:ext>
            </a:extLst>
          </p:cNvPr>
          <p:cNvSpPr>
            <a:spLocks noChangeArrowheads="1"/>
          </p:cNvSpPr>
          <p:nvPr/>
        </p:nvSpPr>
        <p:spPr bwMode="auto">
          <a:xfrm>
            <a:off x="2743200" y="4876800"/>
            <a:ext cx="6858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666DC565-ADC6-4DF2-B25A-DA199563D633}"/>
              </a:ext>
            </a:extLst>
          </p:cNvPr>
          <p:cNvSpPr>
            <a:spLocks noGrp="1" noChangeArrowheads="1"/>
          </p:cNvSpPr>
          <p:nvPr>
            <p:ph type="title"/>
          </p:nvPr>
        </p:nvSpPr>
        <p:spPr>
          <a:xfrm>
            <a:off x="609600" y="304800"/>
            <a:ext cx="7772400" cy="762000"/>
          </a:xfrm>
        </p:spPr>
        <p:txBody>
          <a:bodyPr/>
          <a:lstStyle/>
          <a:p>
            <a:pPr algn="ctr" eaLnBrk="1" hangingPunct="1"/>
            <a:r>
              <a:rPr lang="zh-CN" altLang="en-US" sz="3600" b="1">
                <a:solidFill>
                  <a:srgbClr val="07080F"/>
                </a:solidFill>
                <a:latin typeface="宋体" panose="02010600030101010101" pitchFamily="2" charset="-122"/>
              </a:rPr>
              <a:t>无源逆变</a:t>
            </a:r>
          </a:p>
        </p:txBody>
      </p:sp>
      <p:sp>
        <p:nvSpPr>
          <p:cNvPr id="151555" name="Rectangle 3">
            <a:extLst>
              <a:ext uri="{FF2B5EF4-FFF2-40B4-BE49-F238E27FC236}">
                <a16:creationId xmlns:a16="http://schemas.microsoft.com/office/drawing/2014/main" id="{E38B7440-3A5B-4115-94E4-D823FBFC254E}"/>
              </a:ext>
            </a:extLst>
          </p:cNvPr>
          <p:cNvSpPr>
            <a:spLocks noChangeArrowheads="1"/>
          </p:cNvSpPr>
          <p:nvPr/>
        </p:nvSpPr>
        <p:spPr bwMode="auto">
          <a:xfrm>
            <a:off x="990600" y="1828800"/>
            <a:ext cx="7391400"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20000"/>
              </a:spcBef>
              <a:buClr>
                <a:schemeClr val="accent2"/>
              </a:buClr>
              <a:buSzPct val="80000"/>
              <a:buFont typeface="Wingdings" panose="05000000000000000000" pitchFamily="2" charset="2"/>
              <a:buNone/>
            </a:pPr>
            <a:r>
              <a:rPr lang="en-US" altLang="zh-CN">
                <a:solidFill>
                  <a:srgbClr val="07080F"/>
                </a:solidFill>
                <a:latin typeface="宋体" panose="02010600030101010101" pitchFamily="2" charset="-122"/>
              </a:rPr>
              <a:t>1</a:t>
            </a:r>
            <a:r>
              <a:rPr lang="zh-CN" altLang="en-US">
                <a:solidFill>
                  <a:srgbClr val="07080F"/>
                </a:solidFill>
                <a:latin typeface="宋体" panose="02010600030101010101" pitchFamily="2" charset="-122"/>
              </a:rPr>
              <a:t>）定义：逆变器的交流侧不与电网联接，而是直接接到负载，即将直流电逆变成某一频率或可变频率的交流电供给负载</a:t>
            </a:r>
          </a:p>
          <a:p>
            <a:pPr eaLnBrk="1" hangingPunct="1">
              <a:lnSpc>
                <a:spcPct val="90000"/>
              </a:lnSpc>
              <a:spcBef>
                <a:spcPct val="20000"/>
              </a:spcBef>
              <a:buClr>
                <a:schemeClr val="accent2"/>
              </a:buClr>
              <a:buSzPct val="80000"/>
              <a:buFont typeface="Wingdings" panose="05000000000000000000" pitchFamily="2" charset="2"/>
              <a:buNone/>
            </a:pPr>
            <a:endParaRPr lang="zh-CN" altLang="en-US">
              <a:solidFill>
                <a:srgbClr val="07080F"/>
              </a:solidFill>
              <a:latin typeface="宋体" panose="02010600030101010101" pitchFamily="2" charset="-122"/>
            </a:endParaRPr>
          </a:p>
          <a:p>
            <a:pPr eaLnBrk="1" hangingPunct="1">
              <a:lnSpc>
                <a:spcPct val="90000"/>
              </a:lnSpc>
              <a:spcBef>
                <a:spcPct val="20000"/>
              </a:spcBef>
              <a:buClr>
                <a:schemeClr val="accent2"/>
              </a:buClr>
              <a:buSzPct val="80000"/>
              <a:buFont typeface="Wingdings" panose="05000000000000000000" pitchFamily="2" charset="2"/>
              <a:buNone/>
            </a:pPr>
            <a:endParaRPr lang="zh-CN" altLang="en-US">
              <a:solidFill>
                <a:srgbClr val="07080F"/>
              </a:solidFill>
              <a:latin typeface="宋体" panose="02010600030101010101" pitchFamily="2" charset="-122"/>
            </a:endParaRPr>
          </a:p>
          <a:p>
            <a:pPr eaLnBrk="1" hangingPunct="1">
              <a:lnSpc>
                <a:spcPct val="90000"/>
              </a:lnSpc>
              <a:spcBef>
                <a:spcPct val="20000"/>
              </a:spcBef>
              <a:buClr>
                <a:schemeClr val="accent2"/>
              </a:buClr>
              <a:buSzPct val="80000"/>
              <a:buFont typeface="Wingdings" panose="05000000000000000000" pitchFamily="2" charset="2"/>
              <a:buNone/>
            </a:pPr>
            <a:r>
              <a:rPr lang="en-US" altLang="zh-CN">
                <a:solidFill>
                  <a:srgbClr val="07080F"/>
                </a:solidFill>
                <a:latin typeface="宋体" panose="02010600030101010101" pitchFamily="2" charset="-122"/>
              </a:rPr>
              <a:t>2</a:t>
            </a:r>
            <a:r>
              <a:rPr lang="zh-CN" altLang="en-US">
                <a:solidFill>
                  <a:srgbClr val="07080F"/>
                </a:solidFill>
                <a:latin typeface="宋体" panose="02010600030101010101" pitchFamily="2" charset="-122"/>
              </a:rPr>
              <a:t>）应用：它在交流电机变频调速、</a:t>
            </a:r>
            <a:r>
              <a:rPr lang="zh-CN" altLang="en-US">
                <a:solidFill>
                  <a:srgbClr val="FC0A0A"/>
                </a:solidFill>
                <a:latin typeface="宋体" panose="02010600030101010101" pitchFamily="2" charset="-122"/>
              </a:rPr>
              <a:t>感应加热</a:t>
            </a:r>
            <a:r>
              <a:rPr lang="zh-CN" altLang="en-US">
                <a:solidFill>
                  <a:srgbClr val="07080F"/>
                </a:solidFill>
                <a:latin typeface="宋体" panose="02010600030101010101" pitchFamily="2" charset="-122"/>
              </a:rPr>
              <a:t>、不停电电源等方面应用十分广泛，是构成电力电子技术的重要内容。 </a:t>
            </a:r>
          </a:p>
        </p:txBody>
      </p:sp>
      <p:sp>
        <p:nvSpPr>
          <p:cNvPr id="151556" name="AutoShape 4">
            <a:hlinkClick r:id="" action="ppaction://hlinkshowjump?jump=nextslide" highlightClick="1"/>
            <a:extLst>
              <a:ext uri="{FF2B5EF4-FFF2-40B4-BE49-F238E27FC236}">
                <a16:creationId xmlns:a16="http://schemas.microsoft.com/office/drawing/2014/main" id="{1F0A2D6D-E02A-45B1-A3CD-506E3859FF28}"/>
              </a:ext>
            </a:extLst>
          </p:cNvPr>
          <p:cNvSpPr>
            <a:spLocks noChangeArrowheads="1"/>
          </p:cNvSpPr>
          <p:nvPr/>
        </p:nvSpPr>
        <p:spPr bwMode="auto">
          <a:xfrm>
            <a:off x="1828800" y="5334000"/>
            <a:ext cx="7620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CA577412-F8A6-41BB-954F-719C29CA762A}"/>
              </a:ext>
            </a:extLst>
          </p:cNvPr>
          <p:cNvSpPr>
            <a:spLocks noGrp="1" noChangeArrowheads="1"/>
          </p:cNvSpPr>
          <p:nvPr>
            <p:ph type="title"/>
          </p:nvPr>
        </p:nvSpPr>
        <p:spPr>
          <a:noFill/>
        </p:spPr>
        <p:txBody>
          <a:bodyPr/>
          <a:lstStyle/>
          <a:p>
            <a:pPr algn="ctr" eaLnBrk="1" hangingPunct="1"/>
            <a:r>
              <a:rPr lang="zh-CN" altLang="en-US" b="1">
                <a:solidFill>
                  <a:srgbClr val="07080F"/>
                </a:solidFill>
                <a:latin typeface="宋体" panose="02010600030101010101" pitchFamily="2" charset="-122"/>
              </a:rPr>
              <a:t>单相桥式逆变电路</a:t>
            </a:r>
            <a:r>
              <a:rPr lang="zh-CN" altLang="en-US" b="1">
                <a:solidFill>
                  <a:srgbClr val="07080F"/>
                </a:solidFill>
              </a:rPr>
              <a:t> </a:t>
            </a:r>
          </a:p>
        </p:txBody>
      </p:sp>
      <p:graphicFrame>
        <p:nvGraphicFramePr>
          <p:cNvPr id="45058" name="Object 3">
            <a:extLst>
              <a:ext uri="{FF2B5EF4-FFF2-40B4-BE49-F238E27FC236}">
                <a16:creationId xmlns:a16="http://schemas.microsoft.com/office/drawing/2014/main" id="{4A97DD34-784F-4D7F-A61F-7379F43A2009}"/>
              </a:ext>
            </a:extLst>
          </p:cNvPr>
          <p:cNvGraphicFramePr>
            <a:graphicFrameLocks noChangeAspect="1"/>
          </p:cNvGraphicFramePr>
          <p:nvPr/>
        </p:nvGraphicFramePr>
        <p:xfrm>
          <a:off x="533400" y="2209800"/>
          <a:ext cx="8610600" cy="2832100"/>
        </p:xfrm>
        <a:graphic>
          <a:graphicData uri="http://schemas.openxmlformats.org/presentationml/2006/ole">
            <mc:AlternateContent xmlns:mc="http://schemas.openxmlformats.org/markup-compatibility/2006">
              <mc:Choice xmlns:v="urn:schemas-microsoft-com:vml" Requires="v">
                <p:oleObj spid="_x0000_s45069" r:id="rId3" imgW="3783600" imgH="1244160" progId="">
                  <p:embed/>
                </p:oleObj>
              </mc:Choice>
              <mc:Fallback>
                <p:oleObj r:id="rId3" imgW="3783600" imgH="124416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r="14380" b="23697"/>
                      <a:stretch>
                        <a:fillRect/>
                      </a:stretch>
                    </p:blipFill>
                    <p:spPr bwMode="auto">
                      <a:xfrm>
                        <a:off x="533400" y="2209800"/>
                        <a:ext cx="8610600" cy="283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0" name="Rectangle 4">
            <a:extLst>
              <a:ext uri="{FF2B5EF4-FFF2-40B4-BE49-F238E27FC236}">
                <a16:creationId xmlns:a16="http://schemas.microsoft.com/office/drawing/2014/main" id="{59877BE2-A25C-4AB1-8B4B-C2D04BCE3CAF}"/>
              </a:ext>
            </a:extLst>
          </p:cNvPr>
          <p:cNvSpPr>
            <a:spLocks noChangeArrowheads="1"/>
          </p:cNvSpPr>
          <p:nvPr/>
        </p:nvSpPr>
        <p:spPr bwMode="auto">
          <a:xfrm>
            <a:off x="685800" y="5257800"/>
            <a:ext cx="7086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7080F"/>
                </a:solidFill>
                <a:latin typeface="黑体" panose="02010609060101010101" pitchFamily="49" charset="-122"/>
                <a:ea typeface="黑体" panose="02010609060101010101" pitchFamily="49" charset="-122"/>
              </a:rPr>
              <a:t>换流</a:t>
            </a:r>
            <a:r>
              <a:rPr lang="en-US" altLang="zh-CN">
                <a:solidFill>
                  <a:srgbClr val="07080F"/>
                </a:solidFill>
                <a:latin typeface="Times New Roman" panose="02020603050405020304" pitchFamily="18" charset="0"/>
                <a:ea typeface="黑体" panose="02010609060101010101" pitchFamily="49" charset="-122"/>
              </a:rPr>
              <a:t>——</a:t>
            </a:r>
            <a:r>
              <a:rPr lang="zh-CN" altLang="en-US">
                <a:solidFill>
                  <a:srgbClr val="07080F"/>
                </a:solidFill>
                <a:latin typeface="仿宋_GB2312" pitchFamily="49" charset="-122"/>
                <a:ea typeface="仿宋_GB2312" pitchFamily="49" charset="-122"/>
              </a:rPr>
              <a:t>电流从一个支路向另一个支路转移的过程，          </a:t>
            </a:r>
          </a:p>
          <a:p>
            <a:pPr eaLnBrk="1" hangingPunct="1"/>
            <a:r>
              <a:rPr lang="zh-CN" altLang="en-US">
                <a:solidFill>
                  <a:srgbClr val="07080F"/>
                </a:solidFill>
                <a:latin typeface="仿宋_GB2312" pitchFamily="49" charset="-122"/>
                <a:ea typeface="仿宋_GB2312" pitchFamily="49" charset="-122"/>
              </a:rPr>
              <a:t>        也称换相。 </a:t>
            </a:r>
          </a:p>
        </p:txBody>
      </p:sp>
      <p:grpSp>
        <p:nvGrpSpPr>
          <p:cNvPr id="2" name="Group 5">
            <a:extLst>
              <a:ext uri="{FF2B5EF4-FFF2-40B4-BE49-F238E27FC236}">
                <a16:creationId xmlns:a16="http://schemas.microsoft.com/office/drawing/2014/main" id="{E9C8747A-8EB7-4F39-BA52-0B8987D9646B}"/>
              </a:ext>
            </a:extLst>
          </p:cNvPr>
          <p:cNvGrpSpPr>
            <a:grpSpLocks/>
          </p:cNvGrpSpPr>
          <p:nvPr/>
        </p:nvGrpSpPr>
        <p:grpSpPr bwMode="auto">
          <a:xfrm>
            <a:off x="2238375" y="2865438"/>
            <a:ext cx="1679575" cy="1296987"/>
            <a:chOff x="1410" y="1805"/>
            <a:chExt cx="1058" cy="817"/>
          </a:xfrm>
        </p:grpSpPr>
        <p:sp>
          <p:nvSpPr>
            <p:cNvPr id="45066" name="Line 6">
              <a:extLst>
                <a:ext uri="{FF2B5EF4-FFF2-40B4-BE49-F238E27FC236}">
                  <a16:creationId xmlns:a16="http://schemas.microsoft.com/office/drawing/2014/main" id="{6EF4D37A-338C-406D-98A4-07C63A3A0365}"/>
                </a:ext>
              </a:extLst>
            </p:cNvPr>
            <p:cNvSpPr>
              <a:spLocks noChangeShapeType="1"/>
            </p:cNvSpPr>
            <p:nvPr/>
          </p:nvSpPr>
          <p:spPr bwMode="auto">
            <a:xfrm>
              <a:off x="2468" y="1805"/>
              <a:ext cx="0" cy="25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67" name="Line 7">
              <a:extLst>
                <a:ext uri="{FF2B5EF4-FFF2-40B4-BE49-F238E27FC236}">
                  <a16:creationId xmlns:a16="http://schemas.microsoft.com/office/drawing/2014/main" id="{1887038D-4493-4C1F-B2AF-A9DE794C6623}"/>
                </a:ext>
              </a:extLst>
            </p:cNvPr>
            <p:cNvSpPr>
              <a:spLocks noChangeShapeType="1"/>
            </p:cNvSpPr>
            <p:nvPr/>
          </p:nvSpPr>
          <p:spPr bwMode="auto">
            <a:xfrm>
              <a:off x="1410" y="2347"/>
              <a:ext cx="0" cy="2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68" name="Line 8">
              <a:extLst>
                <a:ext uri="{FF2B5EF4-FFF2-40B4-BE49-F238E27FC236}">
                  <a16:creationId xmlns:a16="http://schemas.microsoft.com/office/drawing/2014/main" id="{E2F00E6A-BFF0-43FE-BD6D-CF3623C063EE}"/>
                </a:ext>
              </a:extLst>
            </p:cNvPr>
            <p:cNvSpPr>
              <a:spLocks noChangeShapeType="1"/>
            </p:cNvSpPr>
            <p:nvPr/>
          </p:nvSpPr>
          <p:spPr bwMode="auto">
            <a:xfrm flipH="1">
              <a:off x="1745" y="2553"/>
              <a:ext cx="38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12">
            <a:extLst>
              <a:ext uri="{FF2B5EF4-FFF2-40B4-BE49-F238E27FC236}">
                <a16:creationId xmlns:a16="http://schemas.microsoft.com/office/drawing/2014/main" id="{8FB05FE0-3730-4386-A275-A7EDFA07BD9B}"/>
              </a:ext>
            </a:extLst>
          </p:cNvPr>
          <p:cNvGrpSpPr>
            <a:grpSpLocks/>
          </p:cNvGrpSpPr>
          <p:nvPr/>
        </p:nvGrpSpPr>
        <p:grpSpPr bwMode="auto">
          <a:xfrm>
            <a:off x="2209800" y="2895600"/>
            <a:ext cx="1752600" cy="1295400"/>
            <a:chOff x="1392" y="1824"/>
            <a:chExt cx="1104" cy="816"/>
          </a:xfrm>
        </p:grpSpPr>
        <p:sp>
          <p:nvSpPr>
            <p:cNvPr id="45063" name="Line 9">
              <a:extLst>
                <a:ext uri="{FF2B5EF4-FFF2-40B4-BE49-F238E27FC236}">
                  <a16:creationId xmlns:a16="http://schemas.microsoft.com/office/drawing/2014/main" id="{07710EE8-369F-47EF-9FAF-434B39135367}"/>
                </a:ext>
              </a:extLst>
            </p:cNvPr>
            <p:cNvSpPr>
              <a:spLocks noChangeShapeType="1"/>
            </p:cNvSpPr>
            <p:nvPr/>
          </p:nvSpPr>
          <p:spPr bwMode="auto">
            <a:xfrm>
              <a:off x="1392" y="1824"/>
              <a:ext cx="0" cy="240"/>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64" name="Line 10">
              <a:extLst>
                <a:ext uri="{FF2B5EF4-FFF2-40B4-BE49-F238E27FC236}">
                  <a16:creationId xmlns:a16="http://schemas.microsoft.com/office/drawing/2014/main" id="{48047EF6-DA3F-4D81-90D4-CA8E5BAF46F9}"/>
                </a:ext>
              </a:extLst>
            </p:cNvPr>
            <p:cNvSpPr>
              <a:spLocks noChangeShapeType="1"/>
            </p:cNvSpPr>
            <p:nvPr/>
          </p:nvSpPr>
          <p:spPr bwMode="auto">
            <a:xfrm>
              <a:off x="2496" y="2400"/>
              <a:ext cx="0" cy="240"/>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65" name="Line 11">
              <a:extLst>
                <a:ext uri="{FF2B5EF4-FFF2-40B4-BE49-F238E27FC236}">
                  <a16:creationId xmlns:a16="http://schemas.microsoft.com/office/drawing/2014/main" id="{711C92DA-D858-42E3-990B-341F2DAA858B}"/>
                </a:ext>
              </a:extLst>
            </p:cNvPr>
            <p:cNvSpPr>
              <a:spLocks noChangeShapeType="1"/>
            </p:cNvSpPr>
            <p:nvPr/>
          </p:nvSpPr>
          <p:spPr bwMode="auto">
            <a:xfrm>
              <a:off x="1728" y="1920"/>
              <a:ext cx="3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26326F00-C02B-4B7F-95B6-38A35D320D22}"/>
              </a:ext>
            </a:extLst>
          </p:cNvPr>
          <p:cNvSpPr>
            <a:spLocks noGrp="1" noChangeArrowheads="1"/>
          </p:cNvSpPr>
          <p:nvPr>
            <p:ph type="title"/>
          </p:nvPr>
        </p:nvSpPr>
        <p:spPr>
          <a:xfrm>
            <a:off x="762000" y="457200"/>
            <a:ext cx="7772400" cy="685800"/>
          </a:xfrm>
        </p:spPr>
        <p:txBody>
          <a:bodyPr/>
          <a:lstStyle/>
          <a:p>
            <a:pPr algn="ctr" eaLnBrk="1" hangingPunct="1"/>
            <a:r>
              <a:rPr lang="zh-CN" altLang="en-US" b="1">
                <a:solidFill>
                  <a:srgbClr val="07080F"/>
                </a:solidFill>
                <a:latin typeface="Times New Roman" panose="02020603050405020304" pitchFamily="18" charset="0"/>
              </a:rPr>
              <a:t>无源逆变换流方式分类</a:t>
            </a:r>
          </a:p>
        </p:txBody>
      </p:sp>
      <p:sp>
        <p:nvSpPr>
          <p:cNvPr id="172035" name="Rectangle 3">
            <a:extLst>
              <a:ext uri="{FF2B5EF4-FFF2-40B4-BE49-F238E27FC236}">
                <a16:creationId xmlns:a16="http://schemas.microsoft.com/office/drawing/2014/main" id="{96EF7B2F-EF80-4808-ABAE-987DBE677234}"/>
              </a:ext>
            </a:extLst>
          </p:cNvPr>
          <p:cNvSpPr>
            <a:spLocks noChangeArrowheads="1"/>
          </p:cNvSpPr>
          <p:nvPr/>
        </p:nvSpPr>
        <p:spPr bwMode="auto">
          <a:xfrm>
            <a:off x="636588" y="1190625"/>
            <a:ext cx="617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solidFill>
                  <a:srgbClr val="07080F"/>
                </a:solidFill>
                <a:latin typeface="Times New Roman" panose="02020603050405020304" pitchFamily="18" charset="0"/>
              </a:rPr>
              <a:t>1</a:t>
            </a:r>
            <a:r>
              <a:rPr lang="zh-CN" altLang="en-US" b="1">
                <a:solidFill>
                  <a:srgbClr val="07080F"/>
                </a:solidFill>
                <a:latin typeface="Times New Roman" panose="02020603050405020304" pitchFamily="18" charset="0"/>
              </a:rPr>
              <a:t>、</a:t>
            </a:r>
            <a:r>
              <a:rPr lang="zh-CN" altLang="en-US" b="1">
                <a:solidFill>
                  <a:srgbClr val="07080F"/>
                </a:solidFill>
                <a:latin typeface="宋体" panose="02010600030101010101" pitchFamily="2" charset="-122"/>
              </a:rPr>
              <a:t>器件换流</a:t>
            </a:r>
          </a:p>
          <a:p>
            <a:pPr eaLnBrk="1" hangingPunct="1"/>
            <a:r>
              <a:rPr lang="zh-CN" altLang="en-US" b="1">
                <a:solidFill>
                  <a:srgbClr val="07080F"/>
                </a:solidFill>
                <a:latin typeface="宋体" panose="02010600030101010101" pitchFamily="2" charset="-122"/>
              </a:rPr>
              <a:t>    </a:t>
            </a:r>
            <a:r>
              <a:rPr lang="zh-CN" altLang="en-US">
                <a:solidFill>
                  <a:srgbClr val="07080F"/>
                </a:solidFill>
                <a:latin typeface="宋体" panose="02010600030101010101" pitchFamily="2" charset="-122"/>
              </a:rPr>
              <a:t>利用全控型器件的自关断能力进行换流。</a:t>
            </a:r>
            <a:r>
              <a:rPr lang="zh-CN" altLang="en-US" b="1">
                <a:solidFill>
                  <a:srgbClr val="07080F"/>
                </a:solidFill>
              </a:rPr>
              <a:t> </a:t>
            </a:r>
          </a:p>
        </p:txBody>
      </p:sp>
      <p:sp>
        <p:nvSpPr>
          <p:cNvPr id="172036" name="Rectangle 4">
            <a:extLst>
              <a:ext uri="{FF2B5EF4-FFF2-40B4-BE49-F238E27FC236}">
                <a16:creationId xmlns:a16="http://schemas.microsoft.com/office/drawing/2014/main" id="{7D59B3E3-D914-42C5-9AB1-9B39D921121E}"/>
              </a:ext>
            </a:extLst>
          </p:cNvPr>
          <p:cNvSpPr>
            <a:spLocks noChangeArrowheads="1"/>
          </p:cNvSpPr>
          <p:nvPr/>
        </p:nvSpPr>
        <p:spPr bwMode="auto">
          <a:xfrm>
            <a:off x="650875" y="1954213"/>
            <a:ext cx="6096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eaLnBrk="0" hangingPunct="0">
              <a:tabLst>
                <a:tab pos="13716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13716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13716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13716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13716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3716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3716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3716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3716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b="1">
                <a:solidFill>
                  <a:srgbClr val="07080F"/>
                </a:solidFill>
                <a:latin typeface="Times New Roman" panose="02020603050405020304" pitchFamily="18" charset="0"/>
              </a:rPr>
              <a:t>   2</a:t>
            </a:r>
            <a:r>
              <a:rPr lang="zh-CN" altLang="en-US" b="1">
                <a:solidFill>
                  <a:srgbClr val="07080F"/>
                </a:solidFill>
                <a:latin typeface="Times New Roman" panose="02020603050405020304" pitchFamily="18" charset="0"/>
              </a:rPr>
              <a:t>、电网换流</a:t>
            </a:r>
            <a:endParaRPr lang="zh-CN" altLang="en-US" b="1">
              <a:solidFill>
                <a:srgbClr val="07080F"/>
              </a:solidFill>
            </a:endParaRPr>
          </a:p>
          <a:p>
            <a:pPr algn="just"/>
            <a:r>
              <a:rPr lang="zh-CN" altLang="en-US" b="1">
                <a:solidFill>
                  <a:srgbClr val="07080F"/>
                </a:solidFill>
                <a:latin typeface="Times New Roman" panose="02020603050405020304" pitchFamily="18" charset="0"/>
                <a:cs typeface="Times New Roman" panose="02020603050405020304" pitchFamily="18" charset="0"/>
              </a:rPr>
              <a:t>           </a:t>
            </a:r>
            <a:r>
              <a:rPr lang="zh-CN" altLang="en-US">
                <a:solidFill>
                  <a:srgbClr val="07080F"/>
                </a:solidFill>
                <a:latin typeface="Times New Roman" panose="02020603050405020304" pitchFamily="18" charset="0"/>
              </a:rPr>
              <a:t>由电网提供换流电压称为电网换流。</a:t>
            </a:r>
            <a:endParaRPr lang="zh-CN" altLang="en-US" b="1">
              <a:solidFill>
                <a:srgbClr val="07080F"/>
              </a:solidFill>
            </a:endParaRPr>
          </a:p>
          <a:p>
            <a:endParaRPr lang="en-US" altLang="zh-CN">
              <a:latin typeface="Times New Roman" panose="02020603050405020304" pitchFamily="18" charset="0"/>
            </a:endParaRPr>
          </a:p>
        </p:txBody>
      </p:sp>
      <p:sp>
        <p:nvSpPr>
          <p:cNvPr id="172037" name="Rectangle 5">
            <a:extLst>
              <a:ext uri="{FF2B5EF4-FFF2-40B4-BE49-F238E27FC236}">
                <a16:creationId xmlns:a16="http://schemas.microsoft.com/office/drawing/2014/main" id="{7D0910F5-7DA5-44D5-9D3D-AED3C2D2D6FF}"/>
              </a:ext>
            </a:extLst>
          </p:cNvPr>
          <p:cNvSpPr>
            <a:spLocks noChangeArrowheads="1"/>
          </p:cNvSpPr>
          <p:nvPr/>
        </p:nvSpPr>
        <p:spPr bwMode="auto">
          <a:xfrm>
            <a:off x="663575" y="2681288"/>
            <a:ext cx="7620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solidFill>
                  <a:srgbClr val="07080F"/>
                </a:solidFill>
                <a:latin typeface="Times New Roman" panose="02020603050405020304" pitchFamily="18" charset="0"/>
              </a:rPr>
              <a:t>3</a:t>
            </a:r>
            <a:r>
              <a:rPr lang="zh-CN" altLang="en-US" b="1">
                <a:solidFill>
                  <a:srgbClr val="07080F"/>
                </a:solidFill>
                <a:latin typeface="Times New Roman" panose="02020603050405020304" pitchFamily="18" charset="0"/>
              </a:rPr>
              <a:t>、</a:t>
            </a:r>
            <a:r>
              <a:rPr lang="zh-CN" altLang="en-US" b="1">
                <a:solidFill>
                  <a:srgbClr val="07080F"/>
                </a:solidFill>
                <a:latin typeface="宋体" panose="02010600030101010101" pitchFamily="2" charset="-122"/>
              </a:rPr>
              <a:t>强迫换流</a:t>
            </a:r>
          </a:p>
          <a:p>
            <a:pPr eaLnBrk="1" hangingPunct="1"/>
            <a:r>
              <a:rPr lang="zh-CN" altLang="en-US">
                <a:solidFill>
                  <a:srgbClr val="07080F"/>
                </a:solidFill>
                <a:latin typeface="宋体" panose="02010600030101010101" pitchFamily="2" charset="-122"/>
              </a:rPr>
              <a:t>    设置附加的换流电路，给欲关断的晶闸管强迫施加反向电压或反向电流。</a:t>
            </a:r>
            <a:r>
              <a:rPr lang="zh-CN" altLang="en-US" b="1">
                <a:solidFill>
                  <a:srgbClr val="07080F"/>
                </a:solidFill>
              </a:rPr>
              <a:t> </a:t>
            </a:r>
          </a:p>
        </p:txBody>
      </p:sp>
      <p:grpSp>
        <p:nvGrpSpPr>
          <p:cNvPr id="2" name="Group 6">
            <a:extLst>
              <a:ext uri="{FF2B5EF4-FFF2-40B4-BE49-F238E27FC236}">
                <a16:creationId xmlns:a16="http://schemas.microsoft.com/office/drawing/2014/main" id="{84D13C58-B3C9-45E1-8974-FAACF1E92FAE}"/>
              </a:ext>
            </a:extLst>
          </p:cNvPr>
          <p:cNvGrpSpPr>
            <a:grpSpLocks/>
          </p:cNvGrpSpPr>
          <p:nvPr/>
        </p:nvGrpSpPr>
        <p:grpSpPr bwMode="auto">
          <a:xfrm>
            <a:off x="241300" y="3863975"/>
            <a:ext cx="3644900" cy="2551113"/>
            <a:chOff x="384" y="2640"/>
            <a:chExt cx="2064" cy="1349"/>
          </a:xfrm>
        </p:grpSpPr>
        <p:graphicFrame>
          <p:nvGraphicFramePr>
            <p:cNvPr id="46083" name="Object 7">
              <a:extLst>
                <a:ext uri="{FF2B5EF4-FFF2-40B4-BE49-F238E27FC236}">
                  <a16:creationId xmlns:a16="http://schemas.microsoft.com/office/drawing/2014/main" id="{C4DEC90A-726E-429B-984C-80BE4CDE1532}"/>
                </a:ext>
              </a:extLst>
            </p:cNvPr>
            <p:cNvGraphicFramePr>
              <a:graphicFrameLocks noChangeAspect="1"/>
            </p:cNvGraphicFramePr>
            <p:nvPr/>
          </p:nvGraphicFramePr>
          <p:xfrm>
            <a:off x="768" y="2640"/>
            <a:ext cx="1680" cy="1349"/>
          </p:xfrm>
          <a:graphic>
            <a:graphicData uri="http://schemas.openxmlformats.org/presentationml/2006/ole">
              <mc:AlternateContent xmlns:mc="http://schemas.openxmlformats.org/markup-compatibility/2006">
                <mc:Choice xmlns:v="urn:schemas-microsoft-com:vml" Requires="v">
                  <p:oleObj spid="_x0000_s46104" r:id="rId3" imgW="1970280" imgH="1581120" progId="">
                    <p:embed/>
                  </p:oleObj>
                </mc:Choice>
                <mc:Fallback>
                  <p:oleObj r:id="rId3" imgW="1970280" imgH="158112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l="18542" r="18542" b="23192"/>
                        <a:stretch>
                          <a:fillRect/>
                        </a:stretch>
                      </p:blipFill>
                      <p:spPr bwMode="auto">
                        <a:xfrm>
                          <a:off x="768" y="2640"/>
                          <a:ext cx="1680" cy="13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03" name="Rectangle 8">
              <a:extLst>
                <a:ext uri="{FF2B5EF4-FFF2-40B4-BE49-F238E27FC236}">
                  <a16:creationId xmlns:a16="http://schemas.microsoft.com/office/drawing/2014/main" id="{A77C24BA-4ADE-49AF-88A2-A7372DAAD881}"/>
                </a:ext>
              </a:extLst>
            </p:cNvPr>
            <p:cNvSpPr>
              <a:spLocks noChangeArrowheads="1"/>
            </p:cNvSpPr>
            <p:nvPr/>
          </p:nvSpPr>
          <p:spPr bwMode="auto">
            <a:xfrm>
              <a:off x="384" y="3216"/>
              <a:ext cx="96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直接耦合式</a:t>
              </a:r>
            </a:p>
            <a:p>
              <a:pPr eaLnBrk="1" hangingPunct="1"/>
              <a:r>
                <a:rPr lang="zh-CN" altLang="en-US" sz="1800">
                  <a:solidFill>
                    <a:srgbClr val="07080F"/>
                  </a:solidFill>
                  <a:latin typeface="宋体" panose="02010600030101010101" pitchFamily="2" charset="-122"/>
                </a:rPr>
                <a:t>强迫换流</a:t>
              </a:r>
              <a:r>
                <a:rPr lang="zh-CN" altLang="en-US" sz="1800"/>
                <a:t> </a:t>
              </a:r>
              <a:endParaRPr lang="zh-CN" altLang="en-US" sz="1800">
                <a:latin typeface="Times New Roman" panose="02020603050405020304" pitchFamily="18" charset="0"/>
              </a:endParaRPr>
            </a:p>
          </p:txBody>
        </p:sp>
      </p:grpSp>
      <p:grpSp>
        <p:nvGrpSpPr>
          <p:cNvPr id="3" name="Group 9">
            <a:extLst>
              <a:ext uri="{FF2B5EF4-FFF2-40B4-BE49-F238E27FC236}">
                <a16:creationId xmlns:a16="http://schemas.microsoft.com/office/drawing/2014/main" id="{036E87DC-CB20-4AF3-91D6-188DA00BF7BF}"/>
              </a:ext>
            </a:extLst>
          </p:cNvPr>
          <p:cNvGrpSpPr>
            <a:grpSpLocks/>
          </p:cNvGrpSpPr>
          <p:nvPr/>
        </p:nvGrpSpPr>
        <p:grpSpPr bwMode="auto">
          <a:xfrm>
            <a:off x="3365500" y="3906838"/>
            <a:ext cx="5056188" cy="2857500"/>
            <a:chOff x="2120" y="2461"/>
            <a:chExt cx="3185" cy="1800"/>
          </a:xfrm>
        </p:grpSpPr>
        <p:grpSp>
          <p:nvGrpSpPr>
            <p:cNvPr id="46100" name="Group 10">
              <a:extLst>
                <a:ext uri="{FF2B5EF4-FFF2-40B4-BE49-F238E27FC236}">
                  <a16:creationId xmlns:a16="http://schemas.microsoft.com/office/drawing/2014/main" id="{1C8A79C9-9FD1-448B-AD59-BD7D4B145446}"/>
                </a:ext>
              </a:extLst>
            </p:cNvPr>
            <p:cNvGrpSpPr>
              <a:grpSpLocks/>
            </p:cNvGrpSpPr>
            <p:nvPr/>
          </p:nvGrpSpPr>
          <p:grpSpPr bwMode="auto">
            <a:xfrm>
              <a:off x="2120" y="2461"/>
              <a:ext cx="3185" cy="1800"/>
              <a:chOff x="2112" y="2736"/>
              <a:chExt cx="2832" cy="1432"/>
            </a:xfrm>
          </p:grpSpPr>
          <p:graphicFrame>
            <p:nvGraphicFramePr>
              <p:cNvPr id="46082" name="Object 11">
                <a:extLst>
                  <a:ext uri="{FF2B5EF4-FFF2-40B4-BE49-F238E27FC236}">
                    <a16:creationId xmlns:a16="http://schemas.microsoft.com/office/drawing/2014/main" id="{C404B9DA-5E06-4787-8444-6975AF0E524D}"/>
                  </a:ext>
                </a:extLst>
              </p:cNvPr>
              <p:cNvGraphicFramePr>
                <a:graphicFrameLocks noChangeAspect="1"/>
              </p:cNvGraphicFramePr>
              <p:nvPr/>
            </p:nvGraphicFramePr>
            <p:xfrm>
              <a:off x="2112" y="2736"/>
              <a:ext cx="2832" cy="1198"/>
            </p:xfrm>
            <a:graphic>
              <a:graphicData uri="http://schemas.openxmlformats.org/presentationml/2006/ole">
                <mc:AlternateContent xmlns:mc="http://schemas.openxmlformats.org/markup-compatibility/2006">
                  <mc:Choice xmlns:v="urn:schemas-microsoft-com:vml" Requires="v">
                    <p:oleObj spid="_x0000_s46105" r:id="rId5" imgW="3737880" imgH="1581120" progId="">
                      <p:embed/>
                    </p:oleObj>
                  </mc:Choice>
                  <mc:Fallback>
                    <p:oleObj r:id="rId5" imgW="3737880" imgH="1581120" progId="">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l="9706" r="17471" b="18553"/>
                          <a:stretch>
                            <a:fillRect/>
                          </a:stretch>
                        </p:blipFill>
                        <p:spPr bwMode="auto">
                          <a:xfrm>
                            <a:off x="2112" y="2736"/>
                            <a:ext cx="2832" cy="1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02" name="Rectangle 12">
                <a:extLst>
                  <a:ext uri="{FF2B5EF4-FFF2-40B4-BE49-F238E27FC236}">
                    <a16:creationId xmlns:a16="http://schemas.microsoft.com/office/drawing/2014/main" id="{8ED1D812-5332-4E76-B3E6-74C70DFBC36A}"/>
                  </a:ext>
                </a:extLst>
              </p:cNvPr>
              <p:cNvSpPr>
                <a:spLocks noChangeArrowheads="1"/>
              </p:cNvSpPr>
              <p:nvPr/>
            </p:nvSpPr>
            <p:spPr bwMode="auto">
              <a:xfrm>
                <a:off x="2400" y="3984"/>
                <a:ext cx="240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07080F"/>
                    </a:solidFill>
                    <a:latin typeface="宋体" panose="02010600030101010101" pitchFamily="2" charset="-122"/>
                  </a:rPr>
                  <a:t>电感耦合式强迫换流</a:t>
                </a:r>
                <a:r>
                  <a:rPr lang="zh-CN" altLang="en-US" sz="1800"/>
                  <a:t> </a:t>
                </a:r>
                <a:endParaRPr lang="zh-CN" altLang="en-US" sz="1800">
                  <a:latin typeface="Times New Roman" panose="02020603050405020304" pitchFamily="18" charset="0"/>
                </a:endParaRPr>
              </a:p>
            </p:txBody>
          </p:sp>
        </p:grpSp>
        <p:sp>
          <p:nvSpPr>
            <p:cNvPr id="46101" name="Line 13">
              <a:extLst>
                <a:ext uri="{FF2B5EF4-FFF2-40B4-BE49-F238E27FC236}">
                  <a16:creationId xmlns:a16="http://schemas.microsoft.com/office/drawing/2014/main" id="{9BF61046-91B4-4E3F-A981-1F900BEE124E}"/>
                </a:ext>
              </a:extLst>
            </p:cNvPr>
            <p:cNvSpPr>
              <a:spLocks noChangeShapeType="1"/>
            </p:cNvSpPr>
            <p:nvPr/>
          </p:nvSpPr>
          <p:spPr bwMode="auto">
            <a:xfrm flipV="1">
              <a:off x="3499" y="2673"/>
              <a:ext cx="129" cy="1"/>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 name="Group 14">
            <a:extLst>
              <a:ext uri="{FF2B5EF4-FFF2-40B4-BE49-F238E27FC236}">
                <a16:creationId xmlns:a16="http://schemas.microsoft.com/office/drawing/2014/main" id="{F650A861-34BF-4ABC-B233-EE5802D2B648}"/>
              </a:ext>
            </a:extLst>
          </p:cNvPr>
          <p:cNvGrpSpPr>
            <a:grpSpLocks/>
          </p:cNvGrpSpPr>
          <p:nvPr/>
        </p:nvGrpSpPr>
        <p:grpSpPr bwMode="auto">
          <a:xfrm>
            <a:off x="4176713" y="4313238"/>
            <a:ext cx="627062" cy="722312"/>
            <a:chOff x="2631" y="2717"/>
            <a:chExt cx="395" cy="455"/>
          </a:xfrm>
        </p:grpSpPr>
        <p:sp>
          <p:nvSpPr>
            <p:cNvPr id="46098" name="Line 15">
              <a:extLst>
                <a:ext uri="{FF2B5EF4-FFF2-40B4-BE49-F238E27FC236}">
                  <a16:creationId xmlns:a16="http://schemas.microsoft.com/office/drawing/2014/main" id="{110064E7-ED93-48CB-8B30-AD7C7ECDD396}"/>
                </a:ext>
              </a:extLst>
            </p:cNvPr>
            <p:cNvSpPr>
              <a:spLocks noChangeShapeType="1"/>
            </p:cNvSpPr>
            <p:nvPr/>
          </p:nvSpPr>
          <p:spPr bwMode="auto">
            <a:xfrm>
              <a:off x="2631" y="2717"/>
              <a:ext cx="395"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099" name="Line 16">
              <a:extLst>
                <a:ext uri="{FF2B5EF4-FFF2-40B4-BE49-F238E27FC236}">
                  <a16:creationId xmlns:a16="http://schemas.microsoft.com/office/drawing/2014/main" id="{D8B1979E-6C6D-436F-A30D-A0C4F69D427B}"/>
                </a:ext>
              </a:extLst>
            </p:cNvPr>
            <p:cNvSpPr>
              <a:spLocks noChangeShapeType="1"/>
            </p:cNvSpPr>
            <p:nvPr/>
          </p:nvSpPr>
          <p:spPr bwMode="auto">
            <a:xfrm>
              <a:off x="3000" y="2717"/>
              <a:ext cx="0" cy="4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6091" name="AutoShape 20">
            <a:hlinkClick r:id="rId7" action="ppaction://hlinksldjump" highlightClick="1"/>
            <a:extLst>
              <a:ext uri="{FF2B5EF4-FFF2-40B4-BE49-F238E27FC236}">
                <a16:creationId xmlns:a16="http://schemas.microsoft.com/office/drawing/2014/main" id="{A771C25B-88B4-4F0C-8E74-E57DFFC14E9F}"/>
              </a:ext>
            </a:extLst>
          </p:cNvPr>
          <p:cNvSpPr>
            <a:spLocks noChangeArrowheads="1"/>
          </p:cNvSpPr>
          <p:nvPr/>
        </p:nvSpPr>
        <p:spPr bwMode="auto">
          <a:xfrm>
            <a:off x="6172200" y="2438400"/>
            <a:ext cx="6858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6" name="Group 23">
            <a:extLst>
              <a:ext uri="{FF2B5EF4-FFF2-40B4-BE49-F238E27FC236}">
                <a16:creationId xmlns:a16="http://schemas.microsoft.com/office/drawing/2014/main" id="{CD9181F1-28C5-4BC8-B24A-4849ADB123B7}"/>
              </a:ext>
            </a:extLst>
          </p:cNvPr>
          <p:cNvGrpSpPr>
            <a:grpSpLocks/>
          </p:cNvGrpSpPr>
          <p:nvPr/>
        </p:nvGrpSpPr>
        <p:grpSpPr bwMode="auto">
          <a:xfrm>
            <a:off x="4419600" y="3962400"/>
            <a:ext cx="1300163" cy="1295400"/>
            <a:chOff x="2784" y="2496"/>
            <a:chExt cx="819" cy="816"/>
          </a:xfrm>
        </p:grpSpPr>
        <p:grpSp>
          <p:nvGrpSpPr>
            <p:cNvPr id="46093" name="Group 17">
              <a:extLst>
                <a:ext uri="{FF2B5EF4-FFF2-40B4-BE49-F238E27FC236}">
                  <a16:creationId xmlns:a16="http://schemas.microsoft.com/office/drawing/2014/main" id="{3A5822C2-BC60-4FAF-B6B5-FAD4FD69AE88}"/>
                </a:ext>
              </a:extLst>
            </p:cNvPr>
            <p:cNvGrpSpPr>
              <a:grpSpLocks/>
            </p:cNvGrpSpPr>
            <p:nvPr/>
          </p:nvGrpSpPr>
          <p:grpSpPr bwMode="auto">
            <a:xfrm>
              <a:off x="2784" y="2496"/>
              <a:ext cx="819" cy="144"/>
              <a:chOff x="2631" y="2717"/>
              <a:chExt cx="395" cy="455"/>
            </a:xfrm>
          </p:grpSpPr>
          <p:sp>
            <p:nvSpPr>
              <p:cNvPr id="46096" name="Line 18">
                <a:extLst>
                  <a:ext uri="{FF2B5EF4-FFF2-40B4-BE49-F238E27FC236}">
                    <a16:creationId xmlns:a16="http://schemas.microsoft.com/office/drawing/2014/main" id="{B72E148A-2E6B-42D5-A593-E65E4F965E92}"/>
                  </a:ext>
                </a:extLst>
              </p:cNvPr>
              <p:cNvSpPr>
                <a:spLocks noChangeShapeType="1"/>
              </p:cNvSpPr>
              <p:nvPr/>
            </p:nvSpPr>
            <p:spPr bwMode="auto">
              <a:xfrm>
                <a:off x="2631" y="2717"/>
                <a:ext cx="39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097" name="Line 19">
                <a:extLst>
                  <a:ext uri="{FF2B5EF4-FFF2-40B4-BE49-F238E27FC236}">
                    <a16:creationId xmlns:a16="http://schemas.microsoft.com/office/drawing/2014/main" id="{9CE6188E-2277-415D-81C5-48A3403F50C4}"/>
                  </a:ext>
                </a:extLst>
              </p:cNvPr>
              <p:cNvSpPr>
                <a:spLocks noChangeShapeType="1"/>
              </p:cNvSpPr>
              <p:nvPr/>
            </p:nvSpPr>
            <p:spPr bwMode="auto">
              <a:xfrm>
                <a:off x="3000" y="2717"/>
                <a:ext cx="0" cy="45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6094" name="Line 21">
              <a:extLst>
                <a:ext uri="{FF2B5EF4-FFF2-40B4-BE49-F238E27FC236}">
                  <a16:creationId xmlns:a16="http://schemas.microsoft.com/office/drawing/2014/main" id="{ECC32657-91CA-4BB5-AEFB-158D8292197C}"/>
                </a:ext>
              </a:extLst>
            </p:cNvPr>
            <p:cNvSpPr>
              <a:spLocks noChangeShapeType="1"/>
            </p:cNvSpPr>
            <p:nvPr/>
          </p:nvSpPr>
          <p:spPr bwMode="auto">
            <a:xfrm>
              <a:off x="2784" y="2496"/>
              <a:ext cx="0" cy="816"/>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095" name="Line 22">
              <a:extLst>
                <a:ext uri="{FF2B5EF4-FFF2-40B4-BE49-F238E27FC236}">
                  <a16:creationId xmlns:a16="http://schemas.microsoft.com/office/drawing/2014/main" id="{265B3302-85D4-4630-9CC3-1700CEC46ACD}"/>
                </a:ext>
              </a:extLst>
            </p:cNvPr>
            <p:cNvSpPr>
              <a:spLocks noChangeShapeType="1"/>
            </p:cNvSpPr>
            <p:nvPr/>
          </p:nvSpPr>
          <p:spPr bwMode="auto">
            <a:xfrm>
              <a:off x="2784" y="3312"/>
              <a:ext cx="720"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blinds(horizontal)">
                                      <p:cBhvr>
                                        <p:cTn id="7" dur="500"/>
                                        <p:tgtEl>
                                          <p:spTgt spid="172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2036"/>
                                        </p:tgtEl>
                                        <p:attrNameLst>
                                          <p:attrName>style.visibility</p:attrName>
                                        </p:attrNameLst>
                                      </p:cBhvr>
                                      <p:to>
                                        <p:strVal val="visible"/>
                                      </p:to>
                                    </p:set>
                                    <p:animEffect transition="in" filter="blinds(horizontal)">
                                      <p:cBhvr>
                                        <p:cTn id="12" dur="500"/>
                                        <p:tgtEl>
                                          <p:spTgt spid="1720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2037"/>
                                        </p:tgtEl>
                                        <p:attrNameLst>
                                          <p:attrName>style.visibility</p:attrName>
                                        </p:attrNameLst>
                                      </p:cBhvr>
                                      <p:to>
                                        <p:strVal val="visible"/>
                                      </p:to>
                                    </p:set>
                                    <p:animEffect transition="in" filter="blinds(horizontal)">
                                      <p:cBhvr>
                                        <p:cTn id="17" dur="500"/>
                                        <p:tgtEl>
                                          <p:spTgt spid="1720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5"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5"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0-#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0-#ppt_w/2"/>
                                          </p:val>
                                        </p:tav>
                                        <p:tav tm="100000">
                                          <p:val>
                                            <p:strVal val="#ppt_x"/>
                                          </p:val>
                                        </p:tav>
                                      </p:tavLst>
                                    </p:anim>
                                    <p:anim calcmode="lin" valueType="num">
                                      <p:cBhvr additive="base">
                                        <p:cTn id="4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autoUpdateAnimBg="0"/>
      <p:bldP spid="172036" grpId="0" autoUpdateAnimBg="0"/>
      <p:bldP spid="172037"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a:extLst>
              <a:ext uri="{FF2B5EF4-FFF2-40B4-BE49-F238E27FC236}">
                <a16:creationId xmlns:a16="http://schemas.microsoft.com/office/drawing/2014/main" id="{D85EF9C9-A70B-4459-A489-086E0CB6E2A5}"/>
              </a:ext>
            </a:extLst>
          </p:cNvPr>
          <p:cNvGraphicFramePr>
            <a:graphicFrameLocks noChangeAspect="1"/>
          </p:cNvGraphicFramePr>
          <p:nvPr/>
        </p:nvGraphicFramePr>
        <p:xfrm>
          <a:off x="0" y="1447800"/>
          <a:ext cx="8458200" cy="4160838"/>
        </p:xfrm>
        <a:graphic>
          <a:graphicData uri="http://schemas.openxmlformats.org/presentationml/2006/ole">
            <mc:AlternateContent xmlns:mc="http://schemas.openxmlformats.org/markup-compatibility/2006">
              <mc:Choice xmlns:v="urn:schemas-microsoft-com:vml" Requires="v">
                <p:oleObj spid="_x0000_s47108" r:id="rId3" imgW="4569480" imgH="2248200" progId="">
                  <p:embed/>
                </p:oleObj>
              </mc:Choice>
              <mc:Fallback>
                <p:oleObj r:id="rId3" imgW="4569480" imgH="224820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r="11893" b="14597"/>
                      <a:stretch>
                        <a:fillRect/>
                      </a:stretch>
                    </p:blipFill>
                    <p:spPr bwMode="auto">
                      <a:xfrm>
                        <a:off x="0" y="1447800"/>
                        <a:ext cx="8458200" cy="416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7" name="Rectangle 3">
            <a:extLst>
              <a:ext uri="{FF2B5EF4-FFF2-40B4-BE49-F238E27FC236}">
                <a16:creationId xmlns:a16="http://schemas.microsoft.com/office/drawing/2014/main" id="{C48C1CB3-9AFE-45EF-84D1-8CCC23580DD4}"/>
              </a:ext>
            </a:extLst>
          </p:cNvPr>
          <p:cNvSpPr>
            <a:spLocks noChangeArrowheads="1"/>
          </p:cNvSpPr>
          <p:nvPr/>
        </p:nvSpPr>
        <p:spPr bwMode="auto">
          <a:xfrm>
            <a:off x="2063750" y="663575"/>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b="1">
                <a:solidFill>
                  <a:srgbClr val="07080F"/>
                </a:solidFill>
                <a:latin typeface="Times New Roman" panose="02020603050405020304" pitchFamily="18" charset="0"/>
              </a:rPr>
              <a:t>4</a:t>
            </a:r>
            <a:r>
              <a:rPr lang="zh-CN" altLang="en-US" b="1">
                <a:solidFill>
                  <a:srgbClr val="07080F"/>
                </a:solidFill>
                <a:latin typeface="Times New Roman" panose="02020603050405020304" pitchFamily="18" charset="0"/>
              </a:rPr>
              <a:t>、</a:t>
            </a:r>
            <a:r>
              <a:rPr lang="zh-CN" altLang="en-US" b="1">
                <a:solidFill>
                  <a:srgbClr val="07080F"/>
                </a:solidFill>
                <a:latin typeface="宋体" panose="02010600030101010101" pitchFamily="2" charset="-122"/>
              </a:rPr>
              <a:t>负载换流</a:t>
            </a:r>
            <a:r>
              <a:rPr lang="zh-CN" altLang="en-US" b="1">
                <a:solidFill>
                  <a:srgbClr val="07080F"/>
                </a:solidFill>
              </a:rPr>
              <a:t> </a:t>
            </a:r>
            <a:endParaRPr lang="zh-CN" altLang="en-US" b="1">
              <a:solidFill>
                <a:srgbClr val="07080F"/>
              </a:solidFill>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DD73B81-0BA1-4CC8-A6A3-3CF6628557C8}"/>
              </a:ext>
            </a:extLst>
          </p:cNvPr>
          <p:cNvSpPr>
            <a:spLocks noGrp="1" noChangeArrowheads="1"/>
          </p:cNvSpPr>
          <p:nvPr>
            <p:ph type="title"/>
          </p:nvPr>
        </p:nvSpPr>
        <p:spPr>
          <a:xfrm>
            <a:off x="609600" y="409575"/>
            <a:ext cx="7772400" cy="617538"/>
          </a:xfrm>
        </p:spPr>
        <p:txBody>
          <a:bodyPr/>
          <a:lstStyle/>
          <a:p>
            <a:pPr eaLnBrk="1" hangingPunct="1"/>
            <a:r>
              <a:rPr lang="en-US" altLang="zh-CN" sz="4000" b="1"/>
              <a:t>1.3 </a:t>
            </a:r>
            <a:r>
              <a:rPr lang="zh-CN" altLang="en-US" sz="4000" b="1"/>
              <a:t>电力电子技术的应用</a:t>
            </a:r>
          </a:p>
        </p:txBody>
      </p:sp>
      <p:sp>
        <p:nvSpPr>
          <p:cNvPr id="79875" name="Rectangle 3" descr="Rectangle: Click to edit Master text styles&#10;Second level&#10;Third level&#10;Fourth level&#10;Fifth level">
            <a:extLst>
              <a:ext uri="{FF2B5EF4-FFF2-40B4-BE49-F238E27FC236}">
                <a16:creationId xmlns:a16="http://schemas.microsoft.com/office/drawing/2014/main" id="{C35A5173-259F-4693-88C1-C9B43E66CE51}"/>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zh-CN" sz="2800" b="1">
                <a:solidFill>
                  <a:srgbClr val="E35449"/>
                </a:solidFill>
                <a:latin typeface="Times New Roman" panose="02020603050405020304" pitchFamily="18" charset="0"/>
              </a:rPr>
              <a:t>■</a:t>
            </a:r>
            <a:r>
              <a:rPr lang="zh-CN" altLang="en-US" sz="2800" b="1">
                <a:latin typeface="Times New Roman" panose="02020603050405020304" pitchFamily="18" charset="0"/>
              </a:rPr>
              <a:t>电力电子技术的应用范围十分广泛。它不仅用于</a:t>
            </a:r>
          </a:p>
          <a:p>
            <a:pPr eaLnBrk="1" hangingPunct="1">
              <a:buFont typeface="Wingdings" panose="05000000000000000000" pitchFamily="2" charset="2"/>
              <a:buNone/>
            </a:pPr>
            <a:r>
              <a:rPr lang="zh-CN" altLang="en-US" sz="2800" b="1">
                <a:latin typeface="Times New Roman" panose="02020603050405020304" pitchFamily="18" charset="0"/>
              </a:rPr>
              <a:t>一般工业，也广泛用于交通运输、电力系统、通信</a:t>
            </a:r>
          </a:p>
          <a:p>
            <a:pPr eaLnBrk="1" hangingPunct="1">
              <a:buFont typeface="Wingdings" panose="05000000000000000000" pitchFamily="2" charset="2"/>
              <a:buNone/>
            </a:pPr>
            <a:r>
              <a:rPr lang="zh-CN" altLang="en-US" sz="2800" b="1">
                <a:latin typeface="Times New Roman" panose="02020603050405020304" pitchFamily="18" charset="0"/>
              </a:rPr>
              <a:t>系统、计算机系统、新能源系统等，在照明、空调</a:t>
            </a:r>
          </a:p>
          <a:p>
            <a:pPr eaLnBrk="1" hangingPunct="1">
              <a:buFont typeface="Wingdings" panose="05000000000000000000" pitchFamily="2" charset="2"/>
              <a:buNone/>
            </a:pPr>
            <a:r>
              <a:rPr lang="zh-CN" altLang="en-US" sz="2800" b="1">
                <a:latin typeface="Times New Roman" panose="02020603050405020304" pitchFamily="18" charset="0"/>
              </a:rPr>
              <a:t>等家用电器及其他领域中也有着广泛的应用。</a:t>
            </a:r>
          </a:p>
          <a:p>
            <a:pPr eaLnBrk="1" hangingPunct="1">
              <a:buFont typeface="Wingdings" panose="05000000000000000000" pitchFamily="2" charset="2"/>
              <a:buNone/>
            </a:pPr>
            <a:r>
              <a:rPr lang="zh-CN" altLang="en-US" sz="2800">
                <a:latin typeface="Times New Roman" panose="02020603050405020304" pitchFamily="18" charset="0"/>
              </a:rPr>
              <a:t>    </a:t>
            </a:r>
            <a:r>
              <a:rPr lang="zh-CN" altLang="en-US" sz="2800" b="1">
                <a:solidFill>
                  <a:srgbClr val="0000FF"/>
                </a:solidFill>
                <a:latin typeface="Times New Roman" panose="02020603050405020304" pitchFamily="18" charset="0"/>
              </a:rPr>
              <a:t>◆</a:t>
            </a:r>
            <a:r>
              <a:rPr lang="zh-CN" altLang="en-US" sz="2800" b="1">
                <a:latin typeface="Times New Roman" panose="02020603050405020304" pitchFamily="18" charset="0"/>
              </a:rPr>
              <a:t>一般工业</a:t>
            </a:r>
          </a:p>
          <a:p>
            <a:pPr eaLnBrk="1" hangingPunct="1">
              <a:buFont typeface="Wingdings" panose="05000000000000000000" pitchFamily="2" charset="2"/>
              <a:buNone/>
            </a:pPr>
            <a:r>
              <a:rPr lang="zh-CN" altLang="en-US" sz="2800" b="1">
                <a:solidFill>
                  <a:srgbClr val="009900"/>
                </a:solidFill>
                <a:latin typeface="Times New Roman" panose="02020603050405020304" pitchFamily="18" charset="0"/>
              </a:rPr>
              <a:t>        ☞</a:t>
            </a:r>
            <a:r>
              <a:rPr lang="zh-CN" altLang="en-US" sz="2800" b="1">
                <a:latin typeface="Times New Roman" panose="02020603050405020304" pitchFamily="18" charset="0"/>
              </a:rPr>
              <a:t>工业中大量应用各种</a:t>
            </a:r>
            <a:r>
              <a:rPr lang="zh-CN" altLang="en-US" sz="2800" b="1">
                <a:solidFill>
                  <a:srgbClr val="E35449"/>
                </a:solidFill>
                <a:latin typeface="Times New Roman" panose="02020603050405020304" pitchFamily="18" charset="0"/>
              </a:rPr>
              <a:t>交直流电动机</a:t>
            </a:r>
            <a:r>
              <a:rPr lang="zh-CN" altLang="en-US" sz="2800" b="1">
                <a:latin typeface="Times New Roman" panose="02020603050405020304" pitchFamily="18" charset="0"/>
              </a:rPr>
              <a:t>，都是用电力电子装置进行调速的。</a:t>
            </a:r>
          </a:p>
          <a:p>
            <a:pPr eaLnBrk="1" hangingPunct="1">
              <a:buFont typeface="Wingdings" panose="05000000000000000000" pitchFamily="2" charset="2"/>
              <a:buNone/>
            </a:pPr>
            <a:r>
              <a:rPr lang="zh-CN" altLang="en-US" sz="2800" b="1">
                <a:solidFill>
                  <a:srgbClr val="009900"/>
                </a:solidFill>
                <a:latin typeface="Times New Roman" panose="02020603050405020304" pitchFamily="18" charset="0"/>
              </a:rPr>
              <a:t>        ☞</a:t>
            </a:r>
            <a:r>
              <a:rPr lang="zh-CN" altLang="en-US" sz="2800" b="1">
                <a:latin typeface="Times New Roman" panose="02020603050405020304" pitchFamily="18" charset="0"/>
              </a:rPr>
              <a:t>一些对调速性能要求不高的大型鼓风机等近年来也采用了</a:t>
            </a:r>
            <a:r>
              <a:rPr lang="zh-CN" altLang="en-US" sz="2800" b="1">
                <a:solidFill>
                  <a:srgbClr val="E35449"/>
                </a:solidFill>
                <a:latin typeface="Times New Roman" panose="02020603050405020304" pitchFamily="18" charset="0"/>
              </a:rPr>
              <a:t>变频装置</a:t>
            </a:r>
            <a:r>
              <a:rPr lang="zh-CN" altLang="en-US" sz="2800" b="1">
                <a:latin typeface="Times New Roman" panose="02020603050405020304" pitchFamily="18" charset="0"/>
              </a:rPr>
              <a:t>，以达到节能的目的。</a:t>
            </a:r>
            <a:r>
              <a:rPr lang="zh-CN" altLang="en-US" sz="2400"/>
              <a:t> </a:t>
            </a:r>
          </a:p>
          <a:p>
            <a:pPr eaLnBrk="1" hangingPunct="1">
              <a:buFont typeface="Wingdings" panose="05000000000000000000" pitchFamily="2" charset="2"/>
              <a:buNone/>
            </a:pPr>
            <a:r>
              <a:rPr lang="zh-CN" altLang="en-US" sz="2400"/>
              <a:t>     </a:t>
            </a:r>
            <a:endParaRPr lang="zh-CN" altLang="en-US" sz="2800"/>
          </a:p>
        </p:txBody>
      </p:sp>
      <p:sp>
        <p:nvSpPr>
          <p:cNvPr id="79876" name="AutoShape 4">
            <a:hlinkClick r:id="" action="ppaction://hlinkshowjump?jump=firstslide" highlightClick="1"/>
            <a:extLst>
              <a:ext uri="{FF2B5EF4-FFF2-40B4-BE49-F238E27FC236}">
                <a16:creationId xmlns:a16="http://schemas.microsoft.com/office/drawing/2014/main" id="{7C4DDF87-DED4-4CD1-85C6-F6839941CF07}"/>
              </a:ext>
            </a:extLst>
          </p:cNvPr>
          <p:cNvSpPr>
            <a:spLocks noChangeArrowheads="1"/>
          </p:cNvSpPr>
          <p:nvPr/>
        </p:nvSpPr>
        <p:spPr bwMode="auto">
          <a:xfrm>
            <a:off x="7380288" y="6102350"/>
            <a:ext cx="720725" cy="566738"/>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37EF85B8-AA83-4158-8205-A5A94BF0ECB3}"/>
              </a:ext>
            </a:extLst>
          </p:cNvPr>
          <p:cNvSpPr>
            <a:spLocks noGrp="1" noChangeArrowheads="1"/>
          </p:cNvSpPr>
          <p:nvPr>
            <p:ph type="title"/>
          </p:nvPr>
        </p:nvSpPr>
        <p:spPr>
          <a:xfrm>
            <a:off x="609600" y="304800"/>
            <a:ext cx="7772400" cy="838200"/>
          </a:xfrm>
        </p:spPr>
        <p:txBody>
          <a:bodyPr/>
          <a:lstStyle/>
          <a:p>
            <a:pPr algn="ctr" eaLnBrk="1" hangingPunct="1"/>
            <a:r>
              <a:rPr lang="zh-CN" altLang="en-US" sz="4000" b="1">
                <a:solidFill>
                  <a:srgbClr val="07080F"/>
                </a:solidFill>
                <a:latin typeface="宋体" panose="02010600030101010101" pitchFamily="2" charset="-122"/>
              </a:rPr>
              <a:t>单相半桥电压型逆变电路</a:t>
            </a:r>
            <a:r>
              <a:rPr lang="zh-CN" altLang="en-US" b="1">
                <a:solidFill>
                  <a:srgbClr val="07080F"/>
                </a:solidFill>
                <a:latin typeface="Times New Roman" panose="02020603050405020304" pitchFamily="18" charset="0"/>
              </a:rPr>
              <a:t> </a:t>
            </a:r>
          </a:p>
        </p:txBody>
      </p:sp>
      <p:sp>
        <p:nvSpPr>
          <p:cNvPr id="174083" name="Rectangle 3">
            <a:extLst>
              <a:ext uri="{FF2B5EF4-FFF2-40B4-BE49-F238E27FC236}">
                <a16:creationId xmlns:a16="http://schemas.microsoft.com/office/drawing/2014/main" id="{B8C263AB-4F04-4AD7-A700-7685F0D19492}"/>
              </a:ext>
            </a:extLst>
          </p:cNvPr>
          <p:cNvSpPr>
            <a:spLocks noChangeArrowheads="1"/>
          </p:cNvSpPr>
          <p:nvPr/>
        </p:nvSpPr>
        <p:spPr bwMode="auto">
          <a:xfrm>
            <a:off x="914400" y="12192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a:solidFill>
                  <a:srgbClr val="07080F"/>
                </a:solidFill>
                <a:latin typeface="Times New Roman" panose="02020603050405020304" pitchFamily="18" charset="0"/>
                <a:ea typeface="仿宋_GB2312" pitchFamily="49" charset="-122"/>
              </a:rPr>
              <a:t>   </a:t>
            </a:r>
            <a:r>
              <a:rPr lang="zh-CN" altLang="en-US">
                <a:solidFill>
                  <a:srgbClr val="07080F"/>
                </a:solidFill>
                <a:latin typeface="楷体_GB2312" panose="02010609030101010101" pitchFamily="49" charset="-122"/>
                <a:ea typeface="楷体_GB2312" panose="02010609030101010101" pitchFamily="49" charset="-122"/>
              </a:rPr>
              <a:t>逆变电路按其直流电源性质分：</a:t>
            </a:r>
            <a:r>
              <a:rPr lang="zh-CN" altLang="en-US" b="1">
                <a:solidFill>
                  <a:srgbClr val="07080F"/>
                </a:solidFill>
                <a:latin typeface="楷体_GB2312" panose="02010609030101010101" pitchFamily="49" charset="-122"/>
                <a:ea typeface="楷体_GB2312" panose="02010609030101010101" pitchFamily="49" charset="-122"/>
              </a:rPr>
              <a:t>电压型和电流型</a:t>
            </a:r>
            <a:endParaRPr lang="zh-CN" altLang="en-US" b="1">
              <a:solidFill>
                <a:srgbClr val="07080F"/>
              </a:solidFill>
              <a:latin typeface="仿宋_GB2312" pitchFamily="49" charset="-122"/>
              <a:ea typeface="仿宋_GB2312" pitchFamily="49" charset="-122"/>
            </a:endParaRPr>
          </a:p>
        </p:txBody>
      </p:sp>
      <p:graphicFrame>
        <p:nvGraphicFramePr>
          <p:cNvPr id="174084" name="Object 4">
            <a:extLst>
              <a:ext uri="{FF2B5EF4-FFF2-40B4-BE49-F238E27FC236}">
                <a16:creationId xmlns:a16="http://schemas.microsoft.com/office/drawing/2014/main" id="{FA4A0D05-0E8A-432E-97E8-C7A800560CF1}"/>
              </a:ext>
            </a:extLst>
          </p:cNvPr>
          <p:cNvGraphicFramePr>
            <a:graphicFrameLocks noChangeAspect="1"/>
          </p:cNvGraphicFramePr>
          <p:nvPr/>
        </p:nvGraphicFramePr>
        <p:xfrm>
          <a:off x="685800" y="3200400"/>
          <a:ext cx="3810000" cy="2930525"/>
        </p:xfrm>
        <a:graphic>
          <a:graphicData uri="http://schemas.openxmlformats.org/presentationml/2006/ole">
            <mc:AlternateContent xmlns:mc="http://schemas.openxmlformats.org/markup-compatibility/2006">
              <mc:Choice xmlns:v="urn:schemas-microsoft-com:vml" Requires="v">
                <p:oleObj spid="_x0000_s48150" name="位图图像" r:id="rId3" imgW="3877216" imgH="2980952" progId="Paint.Picture">
                  <p:embed/>
                </p:oleObj>
              </mc:Choice>
              <mc:Fallback>
                <p:oleObj name="位图图像" r:id="rId3" imgW="3877216" imgH="2980952"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200400"/>
                        <a:ext cx="3810000"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85" name="Object 5">
            <a:extLst>
              <a:ext uri="{FF2B5EF4-FFF2-40B4-BE49-F238E27FC236}">
                <a16:creationId xmlns:a16="http://schemas.microsoft.com/office/drawing/2014/main" id="{C14038F5-1FC1-47F9-B393-A540C89CFAC0}"/>
              </a:ext>
            </a:extLst>
          </p:cNvPr>
          <p:cNvGraphicFramePr>
            <a:graphicFrameLocks noChangeAspect="1"/>
          </p:cNvGraphicFramePr>
          <p:nvPr/>
        </p:nvGraphicFramePr>
        <p:xfrm>
          <a:off x="4648200" y="3124200"/>
          <a:ext cx="3790950" cy="3257550"/>
        </p:xfrm>
        <a:graphic>
          <a:graphicData uri="http://schemas.openxmlformats.org/presentationml/2006/ole">
            <mc:AlternateContent xmlns:mc="http://schemas.openxmlformats.org/markup-compatibility/2006">
              <mc:Choice xmlns:v="urn:schemas-microsoft-com:vml" Requires="v">
                <p:oleObj spid="_x0000_s48151" name="位图图像" r:id="rId5" imgW="3790476" imgH="3258005" progId="Paint.Picture">
                  <p:embed/>
                </p:oleObj>
              </mc:Choice>
              <mc:Fallback>
                <p:oleObj name="位图图像" r:id="rId5" imgW="3790476" imgH="3258005"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124200"/>
                        <a:ext cx="379095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086" name="Rectangle 6">
            <a:extLst>
              <a:ext uri="{FF2B5EF4-FFF2-40B4-BE49-F238E27FC236}">
                <a16:creationId xmlns:a16="http://schemas.microsoft.com/office/drawing/2014/main" id="{5FDF17D1-EA91-41C8-8D0A-96175CA543B6}"/>
              </a:ext>
            </a:extLst>
          </p:cNvPr>
          <p:cNvSpPr>
            <a:spLocks noChangeArrowheads="1"/>
          </p:cNvSpPr>
          <p:nvPr/>
        </p:nvSpPr>
        <p:spPr bwMode="auto">
          <a:xfrm>
            <a:off x="609600" y="1676400"/>
            <a:ext cx="78486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Ø</a:t>
            </a:r>
            <a:r>
              <a:rPr lang="en-US" altLang="zh-CN" sz="700">
                <a:latin typeface="Times New Roman" panose="02020603050405020304" pitchFamily="18" charset="0"/>
                <a:cs typeface="Times New Roman" panose="02020603050405020304" pitchFamily="18" charset="0"/>
              </a:rPr>
              <a:t>       </a:t>
            </a:r>
            <a:r>
              <a:rPr lang="zh-CN" altLang="en-US" sz="2000" b="1">
                <a:solidFill>
                  <a:srgbClr val="07080F"/>
                </a:solidFill>
                <a:latin typeface="仿宋_GB2312" pitchFamily="49" charset="-122"/>
                <a:ea typeface="仿宋_GB2312" pitchFamily="49" charset="-122"/>
              </a:rPr>
              <a:t>特点</a:t>
            </a:r>
            <a:endParaRPr lang="zh-CN" altLang="en-US" sz="2000">
              <a:solidFill>
                <a:srgbClr val="07080F"/>
              </a:solidFill>
              <a:latin typeface="仿宋_GB2312" pitchFamily="49" charset="-122"/>
              <a:ea typeface="仿宋_GB2312" pitchFamily="49" charset="-122"/>
            </a:endParaRPr>
          </a:p>
          <a:p>
            <a:pPr algn="just"/>
            <a:r>
              <a:rPr lang="zh-CN" altLang="en-US" sz="2000">
                <a:solidFill>
                  <a:srgbClr val="07080F"/>
                </a:solidFill>
                <a:latin typeface="仿宋_GB2312" pitchFamily="49" charset="-122"/>
                <a:ea typeface="仿宋_GB2312" pitchFamily="49" charset="-122"/>
              </a:rPr>
              <a:t>   </a:t>
            </a:r>
            <a:r>
              <a:rPr lang="en-US" altLang="zh-CN" sz="2000">
                <a:solidFill>
                  <a:srgbClr val="07080F"/>
                </a:solidFill>
                <a:latin typeface="仿宋_GB2312" pitchFamily="49" charset="-122"/>
                <a:ea typeface="仿宋_GB2312" pitchFamily="49" charset="-122"/>
              </a:rPr>
              <a:t>(1)</a:t>
            </a:r>
            <a:r>
              <a:rPr lang="en-US" altLang="zh-CN" sz="2000">
                <a:solidFill>
                  <a:srgbClr val="07080F"/>
                </a:solidFill>
                <a:latin typeface="Times New Roman" panose="02020603050405020304" pitchFamily="18" charset="0"/>
                <a:ea typeface="仿宋_GB2312" pitchFamily="49" charset="-122"/>
              </a:rPr>
              <a:t> </a:t>
            </a:r>
            <a:r>
              <a:rPr lang="zh-CN" altLang="en-US" sz="2000">
                <a:solidFill>
                  <a:srgbClr val="07080F"/>
                </a:solidFill>
                <a:latin typeface="仿宋_GB2312" pitchFamily="49" charset="-122"/>
                <a:ea typeface="仿宋_GB2312" pitchFamily="49" charset="-122"/>
              </a:rPr>
              <a:t>直流侧为电压源或并联大电容，直流侧电压基本无脉动；</a:t>
            </a:r>
          </a:p>
          <a:p>
            <a:pPr algn="just"/>
            <a:r>
              <a:rPr lang="zh-CN" altLang="en-US" sz="2000">
                <a:solidFill>
                  <a:srgbClr val="07080F"/>
                </a:solidFill>
                <a:latin typeface="仿宋_GB2312" pitchFamily="49" charset="-122"/>
                <a:ea typeface="仿宋_GB2312" pitchFamily="49" charset="-122"/>
              </a:rPr>
              <a:t>   </a:t>
            </a:r>
            <a:r>
              <a:rPr lang="en-US" altLang="zh-CN" sz="2000">
                <a:solidFill>
                  <a:srgbClr val="07080F"/>
                </a:solidFill>
                <a:latin typeface="仿宋_GB2312" pitchFamily="49" charset="-122"/>
                <a:ea typeface="仿宋_GB2312" pitchFamily="49" charset="-122"/>
              </a:rPr>
              <a:t>(2)</a:t>
            </a:r>
            <a:r>
              <a:rPr lang="en-US" altLang="zh-CN" sz="2000">
                <a:solidFill>
                  <a:srgbClr val="07080F"/>
                </a:solidFill>
                <a:latin typeface="Times New Roman" panose="02020603050405020304" pitchFamily="18" charset="0"/>
                <a:ea typeface="仿宋_GB2312" pitchFamily="49" charset="-122"/>
              </a:rPr>
              <a:t> </a:t>
            </a:r>
            <a:r>
              <a:rPr lang="zh-CN" altLang="en-US" sz="2000">
                <a:solidFill>
                  <a:srgbClr val="07080F"/>
                </a:solidFill>
                <a:latin typeface="仿宋_GB2312" pitchFamily="49" charset="-122"/>
                <a:ea typeface="仿宋_GB2312" pitchFamily="49" charset="-122"/>
              </a:rPr>
              <a:t>输出电压为矩形波，输出电流因负载阻抗不同而不同；</a:t>
            </a:r>
          </a:p>
          <a:p>
            <a:pPr algn="just"/>
            <a:r>
              <a:rPr lang="zh-CN" altLang="en-US" sz="2000">
                <a:solidFill>
                  <a:srgbClr val="07080F"/>
                </a:solidFill>
                <a:latin typeface="仿宋_GB2312" pitchFamily="49" charset="-122"/>
                <a:ea typeface="仿宋_GB2312" pitchFamily="49" charset="-122"/>
              </a:rPr>
              <a:t>   </a:t>
            </a:r>
            <a:r>
              <a:rPr lang="en-US" altLang="zh-CN" sz="2000">
                <a:solidFill>
                  <a:srgbClr val="07080F"/>
                </a:solidFill>
                <a:latin typeface="仿宋_GB2312" pitchFamily="49" charset="-122"/>
                <a:ea typeface="仿宋_GB2312" pitchFamily="49" charset="-122"/>
              </a:rPr>
              <a:t>(3)</a:t>
            </a:r>
            <a:r>
              <a:rPr lang="zh-CN" altLang="en-US" sz="2000">
                <a:solidFill>
                  <a:srgbClr val="07080F"/>
                </a:solidFill>
                <a:latin typeface="仿宋_GB2312" pitchFamily="49" charset="-122"/>
                <a:ea typeface="仿宋_GB2312" pitchFamily="49" charset="-122"/>
              </a:rPr>
              <a:t>阻感负载时需提供无功功率</a:t>
            </a:r>
            <a:r>
              <a:rPr lang="en-US" altLang="zh-CN" sz="2000">
                <a:solidFill>
                  <a:srgbClr val="07080F"/>
                </a:solidFill>
                <a:latin typeface="仿宋_GB2312" pitchFamily="49" charset="-122"/>
                <a:ea typeface="仿宋_GB2312" pitchFamily="49" charset="-122"/>
              </a:rPr>
              <a:t>,</a:t>
            </a:r>
            <a:r>
              <a:rPr lang="zh-CN" altLang="en-US" sz="2000">
                <a:solidFill>
                  <a:srgbClr val="07080F"/>
                </a:solidFill>
                <a:latin typeface="仿宋_GB2312" pitchFamily="49" charset="-122"/>
                <a:ea typeface="仿宋_GB2312" pitchFamily="49" charset="-122"/>
              </a:rPr>
              <a:t>直流侧电容缓冲无功能量。</a:t>
            </a:r>
          </a:p>
          <a:p>
            <a:endParaRPr lang="en-US" altLang="zh-CN" sz="2000">
              <a:solidFill>
                <a:srgbClr val="07080F"/>
              </a:solidFill>
              <a:latin typeface="仿宋_GB2312" pitchFamily="49" charset="-122"/>
              <a:ea typeface="仿宋_GB2312" pitchFamily="49" charset="-122"/>
            </a:endParaRPr>
          </a:p>
        </p:txBody>
      </p:sp>
      <p:grpSp>
        <p:nvGrpSpPr>
          <p:cNvPr id="2" name="Group 7">
            <a:extLst>
              <a:ext uri="{FF2B5EF4-FFF2-40B4-BE49-F238E27FC236}">
                <a16:creationId xmlns:a16="http://schemas.microsoft.com/office/drawing/2014/main" id="{79CD898F-F363-446E-B467-5E8AB2255742}"/>
              </a:ext>
            </a:extLst>
          </p:cNvPr>
          <p:cNvGrpSpPr>
            <a:grpSpLocks/>
          </p:cNvGrpSpPr>
          <p:nvPr/>
        </p:nvGrpSpPr>
        <p:grpSpPr bwMode="auto">
          <a:xfrm>
            <a:off x="1828800" y="3505200"/>
            <a:ext cx="1676400" cy="1066800"/>
            <a:chOff x="1152" y="2208"/>
            <a:chExt cx="1056" cy="672"/>
          </a:xfrm>
        </p:grpSpPr>
        <p:grpSp>
          <p:nvGrpSpPr>
            <p:cNvPr id="48146" name="Group 8">
              <a:extLst>
                <a:ext uri="{FF2B5EF4-FFF2-40B4-BE49-F238E27FC236}">
                  <a16:creationId xmlns:a16="http://schemas.microsoft.com/office/drawing/2014/main" id="{834B58EB-9C2E-4D5C-9C43-660C44B66F33}"/>
                </a:ext>
              </a:extLst>
            </p:cNvPr>
            <p:cNvGrpSpPr>
              <a:grpSpLocks/>
            </p:cNvGrpSpPr>
            <p:nvPr/>
          </p:nvGrpSpPr>
          <p:grpSpPr bwMode="auto">
            <a:xfrm>
              <a:off x="1152" y="2208"/>
              <a:ext cx="1056" cy="672"/>
              <a:chOff x="1152" y="2208"/>
              <a:chExt cx="1056" cy="672"/>
            </a:xfrm>
          </p:grpSpPr>
          <p:sp>
            <p:nvSpPr>
              <p:cNvPr id="48148" name="Line 9">
                <a:extLst>
                  <a:ext uri="{FF2B5EF4-FFF2-40B4-BE49-F238E27FC236}">
                    <a16:creationId xmlns:a16="http://schemas.microsoft.com/office/drawing/2014/main" id="{B8395E41-EE86-4285-BB97-7FD3DB07E4B1}"/>
                  </a:ext>
                </a:extLst>
              </p:cNvPr>
              <p:cNvSpPr>
                <a:spLocks noChangeShapeType="1"/>
              </p:cNvSpPr>
              <p:nvPr/>
            </p:nvSpPr>
            <p:spPr bwMode="auto">
              <a:xfrm>
                <a:off x="1152" y="2208"/>
                <a:ext cx="105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8149" name="Line 10">
                <a:extLst>
                  <a:ext uri="{FF2B5EF4-FFF2-40B4-BE49-F238E27FC236}">
                    <a16:creationId xmlns:a16="http://schemas.microsoft.com/office/drawing/2014/main" id="{00119177-A855-4976-ADC3-268CEA1A2D07}"/>
                  </a:ext>
                </a:extLst>
              </p:cNvPr>
              <p:cNvSpPr>
                <a:spLocks noChangeShapeType="1"/>
              </p:cNvSpPr>
              <p:nvPr/>
            </p:nvSpPr>
            <p:spPr bwMode="auto">
              <a:xfrm>
                <a:off x="2208" y="2208"/>
                <a:ext cx="0" cy="672"/>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8147" name="Line 11">
              <a:extLst>
                <a:ext uri="{FF2B5EF4-FFF2-40B4-BE49-F238E27FC236}">
                  <a16:creationId xmlns:a16="http://schemas.microsoft.com/office/drawing/2014/main" id="{751A9E27-ED5D-4712-9D31-1FD074B0BDB3}"/>
                </a:ext>
              </a:extLst>
            </p:cNvPr>
            <p:cNvSpPr>
              <a:spLocks noChangeShapeType="1"/>
            </p:cNvSpPr>
            <p:nvPr/>
          </p:nvSpPr>
          <p:spPr bwMode="auto">
            <a:xfrm flipH="1">
              <a:off x="1152" y="2880"/>
              <a:ext cx="100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12">
            <a:extLst>
              <a:ext uri="{FF2B5EF4-FFF2-40B4-BE49-F238E27FC236}">
                <a16:creationId xmlns:a16="http://schemas.microsoft.com/office/drawing/2014/main" id="{67716045-DCCC-4B1E-B871-8EE58B6686F4}"/>
              </a:ext>
            </a:extLst>
          </p:cNvPr>
          <p:cNvGrpSpPr>
            <a:grpSpLocks/>
          </p:cNvGrpSpPr>
          <p:nvPr/>
        </p:nvGrpSpPr>
        <p:grpSpPr bwMode="auto">
          <a:xfrm>
            <a:off x="2133600" y="4953000"/>
            <a:ext cx="1600200" cy="990600"/>
            <a:chOff x="1344" y="3120"/>
            <a:chExt cx="1008" cy="624"/>
          </a:xfrm>
        </p:grpSpPr>
        <p:sp>
          <p:nvSpPr>
            <p:cNvPr id="48144" name="Line 13">
              <a:extLst>
                <a:ext uri="{FF2B5EF4-FFF2-40B4-BE49-F238E27FC236}">
                  <a16:creationId xmlns:a16="http://schemas.microsoft.com/office/drawing/2014/main" id="{4ECFA265-4E8F-40E2-9D77-6F59EDD9B98A}"/>
                </a:ext>
              </a:extLst>
            </p:cNvPr>
            <p:cNvSpPr>
              <a:spLocks noChangeShapeType="1"/>
            </p:cNvSpPr>
            <p:nvPr/>
          </p:nvSpPr>
          <p:spPr bwMode="auto">
            <a:xfrm flipV="1">
              <a:off x="2304" y="3120"/>
              <a:ext cx="0" cy="624"/>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8145" name="Line 14">
              <a:extLst>
                <a:ext uri="{FF2B5EF4-FFF2-40B4-BE49-F238E27FC236}">
                  <a16:creationId xmlns:a16="http://schemas.microsoft.com/office/drawing/2014/main" id="{8F448367-58E0-4C0A-A48C-B28725DF5D3D}"/>
                </a:ext>
              </a:extLst>
            </p:cNvPr>
            <p:cNvSpPr>
              <a:spLocks noChangeShapeType="1"/>
            </p:cNvSpPr>
            <p:nvPr/>
          </p:nvSpPr>
          <p:spPr bwMode="auto">
            <a:xfrm flipH="1">
              <a:off x="1344" y="3120"/>
              <a:ext cx="1008" cy="0"/>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 name="Group 15">
            <a:extLst>
              <a:ext uri="{FF2B5EF4-FFF2-40B4-BE49-F238E27FC236}">
                <a16:creationId xmlns:a16="http://schemas.microsoft.com/office/drawing/2014/main" id="{443C428C-B977-4392-8754-96E0E691AE2F}"/>
              </a:ext>
            </a:extLst>
          </p:cNvPr>
          <p:cNvGrpSpPr>
            <a:grpSpLocks/>
          </p:cNvGrpSpPr>
          <p:nvPr/>
        </p:nvGrpSpPr>
        <p:grpSpPr bwMode="auto">
          <a:xfrm>
            <a:off x="1981200" y="4267200"/>
            <a:ext cx="1219200" cy="304800"/>
            <a:chOff x="3888" y="1728"/>
            <a:chExt cx="768" cy="192"/>
          </a:xfrm>
        </p:grpSpPr>
        <p:sp>
          <p:nvSpPr>
            <p:cNvPr id="48141" name="Line 16">
              <a:extLst>
                <a:ext uri="{FF2B5EF4-FFF2-40B4-BE49-F238E27FC236}">
                  <a16:creationId xmlns:a16="http://schemas.microsoft.com/office/drawing/2014/main" id="{AD5FD4F9-6DB3-4D97-9B71-61F869AF3532}"/>
                </a:ext>
              </a:extLst>
            </p:cNvPr>
            <p:cNvSpPr>
              <a:spLocks noChangeShapeType="1"/>
            </p:cNvSpPr>
            <p:nvPr/>
          </p:nvSpPr>
          <p:spPr bwMode="auto">
            <a:xfrm>
              <a:off x="3888" y="1824"/>
              <a:ext cx="144" cy="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142" name="Line 17">
              <a:extLst>
                <a:ext uri="{FF2B5EF4-FFF2-40B4-BE49-F238E27FC236}">
                  <a16:creationId xmlns:a16="http://schemas.microsoft.com/office/drawing/2014/main" id="{A74CC08C-9FBE-4E67-8E83-D1D988C1DF94}"/>
                </a:ext>
              </a:extLst>
            </p:cNvPr>
            <p:cNvSpPr>
              <a:spLocks noChangeShapeType="1"/>
            </p:cNvSpPr>
            <p:nvPr/>
          </p:nvSpPr>
          <p:spPr bwMode="auto">
            <a:xfrm flipH="1">
              <a:off x="4560" y="1728"/>
              <a:ext cx="0" cy="192"/>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143" name="Line 18">
              <a:extLst>
                <a:ext uri="{FF2B5EF4-FFF2-40B4-BE49-F238E27FC236}">
                  <a16:creationId xmlns:a16="http://schemas.microsoft.com/office/drawing/2014/main" id="{626D94E0-64AA-47EB-B30D-81AA73EE5E52}"/>
                </a:ext>
              </a:extLst>
            </p:cNvPr>
            <p:cNvSpPr>
              <a:spLocks noChangeShapeType="1"/>
            </p:cNvSpPr>
            <p:nvPr/>
          </p:nvSpPr>
          <p:spPr bwMode="auto">
            <a:xfrm>
              <a:off x="4464" y="1824"/>
              <a:ext cx="192" cy="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8138" name="Group 21">
            <a:extLst>
              <a:ext uri="{FF2B5EF4-FFF2-40B4-BE49-F238E27FC236}">
                <a16:creationId xmlns:a16="http://schemas.microsoft.com/office/drawing/2014/main" id="{65878404-2A6D-47A8-A6D4-7F194DBBCE81}"/>
              </a:ext>
            </a:extLst>
          </p:cNvPr>
          <p:cNvGrpSpPr>
            <a:grpSpLocks/>
          </p:cNvGrpSpPr>
          <p:nvPr/>
        </p:nvGrpSpPr>
        <p:grpSpPr bwMode="auto">
          <a:xfrm>
            <a:off x="1828800" y="4724400"/>
            <a:ext cx="2209800" cy="1295400"/>
            <a:chOff x="1152" y="2976"/>
            <a:chExt cx="1392" cy="816"/>
          </a:xfrm>
        </p:grpSpPr>
        <p:sp>
          <p:nvSpPr>
            <p:cNvPr id="48139" name="Line 19">
              <a:extLst>
                <a:ext uri="{FF2B5EF4-FFF2-40B4-BE49-F238E27FC236}">
                  <a16:creationId xmlns:a16="http://schemas.microsoft.com/office/drawing/2014/main" id="{8F5DEB03-0667-444A-9B93-D27006F082D3}"/>
                </a:ext>
              </a:extLst>
            </p:cNvPr>
            <p:cNvSpPr>
              <a:spLocks noChangeShapeType="1"/>
            </p:cNvSpPr>
            <p:nvPr/>
          </p:nvSpPr>
          <p:spPr bwMode="auto">
            <a:xfrm flipV="1">
              <a:off x="2544" y="2976"/>
              <a:ext cx="0" cy="816"/>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8140" name="Line 20">
              <a:extLst>
                <a:ext uri="{FF2B5EF4-FFF2-40B4-BE49-F238E27FC236}">
                  <a16:creationId xmlns:a16="http://schemas.microsoft.com/office/drawing/2014/main" id="{2C64E317-98A1-4B7E-A900-CA5AD203DE9B}"/>
                </a:ext>
              </a:extLst>
            </p:cNvPr>
            <p:cNvSpPr>
              <a:spLocks noChangeShapeType="1"/>
            </p:cNvSpPr>
            <p:nvPr/>
          </p:nvSpPr>
          <p:spPr bwMode="auto">
            <a:xfrm flipH="1">
              <a:off x="1152" y="2976"/>
              <a:ext cx="1392" cy="0"/>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083"/>
                                        </p:tgtEl>
                                        <p:attrNameLst>
                                          <p:attrName>style.visibility</p:attrName>
                                        </p:attrNameLst>
                                      </p:cBhvr>
                                      <p:to>
                                        <p:strVal val="visible"/>
                                      </p:to>
                                    </p:set>
                                    <p:animEffect transition="in" filter="blinds(horizontal)">
                                      <p:cBhvr>
                                        <p:cTn id="7" dur="500"/>
                                        <p:tgtEl>
                                          <p:spTgt spid="174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086"/>
                                        </p:tgtEl>
                                        <p:attrNameLst>
                                          <p:attrName>style.visibility</p:attrName>
                                        </p:attrNameLst>
                                      </p:cBhvr>
                                      <p:to>
                                        <p:strVal val="visible"/>
                                      </p:to>
                                    </p:set>
                                    <p:animEffect transition="in" filter="blinds(horizontal)">
                                      <p:cBhvr>
                                        <p:cTn id="17" dur="500"/>
                                        <p:tgtEl>
                                          <p:spTgt spid="1740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74084"/>
                                        </p:tgtEl>
                                        <p:attrNameLst>
                                          <p:attrName>style.visibility</p:attrName>
                                        </p:attrNameLst>
                                      </p:cBhvr>
                                      <p:to>
                                        <p:strVal val="visible"/>
                                      </p:to>
                                    </p:set>
                                    <p:animEffect transition="in" filter="blinds(horizontal)">
                                      <p:cBhvr>
                                        <p:cTn id="22" dur="500"/>
                                        <p:tgtEl>
                                          <p:spTgt spid="1740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74085"/>
                                        </p:tgtEl>
                                        <p:attrNameLst>
                                          <p:attrName>style.visibility</p:attrName>
                                        </p:attrNameLst>
                                      </p:cBhvr>
                                      <p:to>
                                        <p:strVal val="visible"/>
                                      </p:to>
                                    </p:set>
                                    <p:animEffect transition="in" filter="blinds(horizontal)">
                                      <p:cBhvr>
                                        <p:cTn id="27" dur="500"/>
                                        <p:tgtEl>
                                          <p:spTgt spid="1740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0-#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autoUpdateAnimBg="0"/>
      <p:bldP spid="174086"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3" name="Rectangle 2">
            <a:extLst>
              <a:ext uri="{FF2B5EF4-FFF2-40B4-BE49-F238E27FC236}">
                <a16:creationId xmlns:a16="http://schemas.microsoft.com/office/drawing/2014/main" id="{1A30CA57-B715-4C66-A268-441281F560A0}"/>
              </a:ext>
            </a:extLst>
          </p:cNvPr>
          <p:cNvSpPr>
            <a:spLocks noGrp="1" noChangeArrowheads="1"/>
          </p:cNvSpPr>
          <p:nvPr>
            <p:ph type="title"/>
          </p:nvPr>
        </p:nvSpPr>
        <p:spPr>
          <a:xfrm>
            <a:off x="609600" y="304800"/>
            <a:ext cx="7772400" cy="685800"/>
          </a:xfrm>
        </p:spPr>
        <p:txBody>
          <a:bodyPr/>
          <a:lstStyle/>
          <a:p>
            <a:pPr algn="ctr" eaLnBrk="1" hangingPunct="1"/>
            <a:r>
              <a:rPr lang="zh-CN" altLang="en-US" b="1">
                <a:solidFill>
                  <a:srgbClr val="07080F"/>
                </a:solidFill>
                <a:latin typeface="宋体" panose="02010600030101010101" pitchFamily="2" charset="-122"/>
              </a:rPr>
              <a:t>全桥逆变电路</a:t>
            </a:r>
            <a:r>
              <a:rPr lang="zh-CN" altLang="en-US" b="1">
                <a:solidFill>
                  <a:srgbClr val="07080F"/>
                </a:solidFill>
                <a:latin typeface="Times New Roman" panose="02020603050405020304" pitchFamily="18" charset="0"/>
              </a:rPr>
              <a:t> </a:t>
            </a:r>
          </a:p>
        </p:txBody>
      </p:sp>
      <p:graphicFrame>
        <p:nvGraphicFramePr>
          <p:cNvPr id="49154" name="Object 3">
            <a:extLst>
              <a:ext uri="{FF2B5EF4-FFF2-40B4-BE49-F238E27FC236}">
                <a16:creationId xmlns:a16="http://schemas.microsoft.com/office/drawing/2014/main" id="{8504E8F2-FE42-462F-8AA3-64080D0B880A}"/>
              </a:ext>
            </a:extLst>
          </p:cNvPr>
          <p:cNvGraphicFramePr>
            <a:graphicFrameLocks noChangeAspect="1"/>
          </p:cNvGraphicFramePr>
          <p:nvPr/>
        </p:nvGraphicFramePr>
        <p:xfrm>
          <a:off x="-533400" y="1066800"/>
          <a:ext cx="5562600" cy="2862263"/>
        </p:xfrm>
        <a:graphic>
          <a:graphicData uri="http://schemas.openxmlformats.org/presentationml/2006/ole">
            <mc:AlternateContent xmlns:mc="http://schemas.openxmlformats.org/markup-compatibility/2006">
              <mc:Choice xmlns:v="urn:schemas-microsoft-com:vml" Requires="v">
                <p:oleObj spid="_x0000_s49177" r:id="rId3" imgW="2900880" imgH="1491480" progId="">
                  <p:embed/>
                </p:oleObj>
              </mc:Choice>
              <mc:Fallback>
                <p:oleObj r:id="rId3" imgW="2900880" imgH="149148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l="18802" b="24606"/>
                      <a:stretch>
                        <a:fillRect/>
                      </a:stretch>
                    </p:blipFill>
                    <p:spPr bwMode="auto">
                      <a:xfrm>
                        <a:off x="-533400" y="1066800"/>
                        <a:ext cx="5562600" cy="286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a:extLst>
              <a:ext uri="{FF2B5EF4-FFF2-40B4-BE49-F238E27FC236}">
                <a16:creationId xmlns:a16="http://schemas.microsoft.com/office/drawing/2014/main" id="{A92A4706-2A65-4FD5-82C8-52CC5EAB4A1B}"/>
              </a:ext>
            </a:extLst>
          </p:cNvPr>
          <p:cNvGrpSpPr>
            <a:grpSpLocks/>
          </p:cNvGrpSpPr>
          <p:nvPr/>
        </p:nvGrpSpPr>
        <p:grpSpPr bwMode="auto">
          <a:xfrm>
            <a:off x="381000" y="4267200"/>
            <a:ext cx="4114800" cy="2028825"/>
            <a:chOff x="240" y="2688"/>
            <a:chExt cx="2592" cy="1278"/>
          </a:xfrm>
        </p:grpSpPr>
        <p:graphicFrame>
          <p:nvGraphicFramePr>
            <p:cNvPr id="49160" name="Object 5">
              <a:extLst>
                <a:ext uri="{FF2B5EF4-FFF2-40B4-BE49-F238E27FC236}">
                  <a16:creationId xmlns:a16="http://schemas.microsoft.com/office/drawing/2014/main" id="{C8D1B691-5647-4F61-B907-43505731C219}"/>
                </a:ext>
              </a:extLst>
            </p:cNvPr>
            <p:cNvGraphicFramePr>
              <a:graphicFrameLocks noChangeAspect="1"/>
            </p:cNvGraphicFramePr>
            <p:nvPr/>
          </p:nvGraphicFramePr>
          <p:xfrm>
            <a:off x="240" y="2688"/>
            <a:ext cx="2592" cy="412"/>
          </p:xfrm>
          <a:graphic>
            <a:graphicData uri="http://schemas.openxmlformats.org/presentationml/2006/ole">
              <mc:AlternateContent xmlns:mc="http://schemas.openxmlformats.org/markup-compatibility/2006">
                <mc:Choice xmlns:v="urn:schemas-microsoft-com:vml" Requires="v">
                  <p:oleObj spid="_x0000_s49178" name="Equation" r:id="rId5" imgW="2717640" imgH="431640" progId="Equation.DSMT4">
                    <p:embed/>
                  </p:oleObj>
                </mc:Choice>
                <mc:Fallback>
                  <p:oleObj name="Equation" r:id="rId5" imgW="271764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2688"/>
                          <a:ext cx="2592"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173" name="Group 6">
              <a:extLst>
                <a:ext uri="{FF2B5EF4-FFF2-40B4-BE49-F238E27FC236}">
                  <a16:creationId xmlns:a16="http://schemas.microsoft.com/office/drawing/2014/main" id="{5A686D38-BE7A-47EC-AFE8-F39C98F6B148}"/>
                </a:ext>
              </a:extLst>
            </p:cNvPr>
            <p:cNvGrpSpPr>
              <a:grpSpLocks/>
            </p:cNvGrpSpPr>
            <p:nvPr/>
          </p:nvGrpSpPr>
          <p:grpSpPr bwMode="auto">
            <a:xfrm>
              <a:off x="288" y="3168"/>
              <a:ext cx="2448" cy="798"/>
              <a:chOff x="288" y="3168"/>
              <a:chExt cx="2448" cy="798"/>
            </a:xfrm>
          </p:grpSpPr>
          <p:graphicFrame>
            <p:nvGraphicFramePr>
              <p:cNvPr id="49161" name="Object 7">
                <a:extLst>
                  <a:ext uri="{FF2B5EF4-FFF2-40B4-BE49-F238E27FC236}">
                    <a16:creationId xmlns:a16="http://schemas.microsoft.com/office/drawing/2014/main" id="{ED974AAB-2A7C-462B-956A-80F0F14B95B4}"/>
                  </a:ext>
                </a:extLst>
              </p:cNvPr>
              <p:cNvGraphicFramePr>
                <a:graphicFrameLocks noChangeAspect="1"/>
              </p:cNvGraphicFramePr>
              <p:nvPr/>
            </p:nvGraphicFramePr>
            <p:xfrm>
              <a:off x="288" y="3600"/>
              <a:ext cx="1152" cy="366"/>
            </p:xfrm>
            <a:graphic>
              <a:graphicData uri="http://schemas.openxmlformats.org/presentationml/2006/ole">
                <mc:AlternateContent xmlns:mc="http://schemas.openxmlformats.org/markup-compatibility/2006">
                  <mc:Choice xmlns:v="urn:schemas-microsoft-com:vml" Requires="v">
                    <p:oleObj spid="_x0000_s49179" name="Equation" r:id="rId7" imgW="1358640" imgH="431640" progId="Equation.DSMT4">
                      <p:embed/>
                    </p:oleObj>
                  </mc:Choice>
                  <mc:Fallback>
                    <p:oleObj name="Equation" r:id="rId7" imgW="1358640" imgH="4316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 y="3600"/>
                            <a:ext cx="1152" cy="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174" name="Group 8">
                <a:extLst>
                  <a:ext uri="{FF2B5EF4-FFF2-40B4-BE49-F238E27FC236}">
                    <a16:creationId xmlns:a16="http://schemas.microsoft.com/office/drawing/2014/main" id="{1A5F5B82-71C0-450B-B417-1E5EA2BDA440}"/>
                  </a:ext>
                </a:extLst>
              </p:cNvPr>
              <p:cNvGrpSpPr>
                <a:grpSpLocks/>
              </p:cNvGrpSpPr>
              <p:nvPr/>
            </p:nvGrpSpPr>
            <p:grpSpPr bwMode="auto">
              <a:xfrm>
                <a:off x="288" y="3168"/>
                <a:ext cx="2160" cy="329"/>
                <a:chOff x="288" y="3168"/>
                <a:chExt cx="2160" cy="329"/>
              </a:xfrm>
            </p:grpSpPr>
            <p:graphicFrame>
              <p:nvGraphicFramePr>
                <p:cNvPr id="49162" name="Object 9">
                  <a:extLst>
                    <a:ext uri="{FF2B5EF4-FFF2-40B4-BE49-F238E27FC236}">
                      <a16:creationId xmlns:a16="http://schemas.microsoft.com/office/drawing/2014/main" id="{EEE14890-DA4C-4AF4-BCCF-50A6F82E4D85}"/>
                    </a:ext>
                  </a:extLst>
                </p:cNvPr>
                <p:cNvGraphicFramePr>
                  <a:graphicFrameLocks noChangeAspect="1"/>
                </p:cNvGraphicFramePr>
                <p:nvPr/>
              </p:nvGraphicFramePr>
              <p:xfrm>
                <a:off x="288" y="3168"/>
                <a:ext cx="1104" cy="329"/>
              </p:xfrm>
              <a:graphic>
                <a:graphicData uri="http://schemas.openxmlformats.org/presentationml/2006/ole">
                  <mc:AlternateContent xmlns:mc="http://schemas.openxmlformats.org/markup-compatibility/2006">
                    <mc:Choice xmlns:v="urn:schemas-microsoft-com:vml" Requires="v">
                      <p:oleObj spid="_x0000_s49180" name="Equation" r:id="rId9" imgW="1320480" imgH="393480" progId="Equation.DSMT4">
                        <p:embed/>
                      </p:oleObj>
                    </mc:Choice>
                    <mc:Fallback>
                      <p:oleObj name="Equation" r:id="rId9" imgW="1320480" imgH="39348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 y="3168"/>
                              <a:ext cx="1104"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76" name="Rectangle 10">
                  <a:extLst>
                    <a:ext uri="{FF2B5EF4-FFF2-40B4-BE49-F238E27FC236}">
                      <a16:creationId xmlns:a16="http://schemas.microsoft.com/office/drawing/2014/main" id="{3C28655D-496B-4ED6-B1C2-A58E2AA9CDF6}"/>
                    </a:ext>
                  </a:extLst>
                </p:cNvPr>
                <p:cNvSpPr>
                  <a:spLocks noChangeArrowheads="1"/>
                </p:cNvSpPr>
                <p:nvPr/>
              </p:nvSpPr>
              <p:spPr bwMode="auto">
                <a:xfrm>
                  <a:off x="1488" y="3216"/>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07080F"/>
                      </a:solidFill>
                      <a:latin typeface="楷体_GB2312" panose="02010609030101010101" pitchFamily="49" charset="-122"/>
                      <a:ea typeface="楷体_GB2312" panose="02010609030101010101" pitchFamily="49" charset="-122"/>
                    </a:rPr>
                    <a:t> </a:t>
                  </a:r>
                  <a:r>
                    <a:rPr lang="zh-CN" altLang="en-US" sz="2000">
                      <a:solidFill>
                        <a:srgbClr val="07080F"/>
                      </a:solidFill>
                      <a:latin typeface="楷体_GB2312" panose="02010609030101010101" pitchFamily="49" charset="-122"/>
                      <a:ea typeface="楷体_GB2312" panose="02010609030101010101" pitchFamily="49" charset="-122"/>
                    </a:rPr>
                    <a:t>基波幅值 </a:t>
                  </a:r>
                </a:p>
              </p:txBody>
            </p:sp>
          </p:grpSp>
          <p:sp>
            <p:nvSpPr>
              <p:cNvPr id="49175" name="Rectangle 11">
                <a:extLst>
                  <a:ext uri="{FF2B5EF4-FFF2-40B4-BE49-F238E27FC236}">
                    <a16:creationId xmlns:a16="http://schemas.microsoft.com/office/drawing/2014/main" id="{5495D6AD-1EB4-496B-8CB0-8847DF0CC07A}"/>
                  </a:ext>
                </a:extLst>
              </p:cNvPr>
              <p:cNvSpPr>
                <a:spLocks noChangeArrowheads="1"/>
              </p:cNvSpPr>
              <p:nvPr/>
            </p:nvSpPr>
            <p:spPr bwMode="auto">
              <a:xfrm>
                <a:off x="1488" y="364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07080F"/>
                    </a:solidFill>
                    <a:latin typeface="楷体_GB2312" panose="02010609030101010101" pitchFamily="49" charset="-122"/>
                    <a:ea typeface="楷体_GB2312" panose="02010609030101010101" pitchFamily="49" charset="-122"/>
                  </a:rPr>
                  <a:t> </a:t>
                </a:r>
                <a:r>
                  <a:rPr lang="zh-CN" altLang="en-US" sz="2000">
                    <a:solidFill>
                      <a:srgbClr val="07080F"/>
                    </a:solidFill>
                    <a:latin typeface="楷体_GB2312" panose="02010609030101010101" pitchFamily="49" charset="-122"/>
                    <a:ea typeface="楷体_GB2312" panose="02010609030101010101" pitchFamily="49" charset="-122"/>
                  </a:rPr>
                  <a:t>基波有效值 </a:t>
                </a:r>
              </a:p>
            </p:txBody>
          </p:sp>
        </p:grpSp>
      </p:grpSp>
      <p:graphicFrame>
        <p:nvGraphicFramePr>
          <p:cNvPr id="175117" name="Object 13">
            <a:extLst>
              <a:ext uri="{FF2B5EF4-FFF2-40B4-BE49-F238E27FC236}">
                <a16:creationId xmlns:a16="http://schemas.microsoft.com/office/drawing/2014/main" id="{9D77A50D-B43F-40FD-80C0-79B474F43033}"/>
              </a:ext>
            </a:extLst>
          </p:cNvPr>
          <p:cNvGraphicFramePr>
            <a:graphicFrameLocks noChangeAspect="1"/>
          </p:cNvGraphicFramePr>
          <p:nvPr/>
        </p:nvGraphicFramePr>
        <p:xfrm>
          <a:off x="5105400" y="1295400"/>
          <a:ext cx="3438525" cy="733425"/>
        </p:xfrm>
        <a:graphic>
          <a:graphicData uri="http://schemas.openxmlformats.org/presentationml/2006/ole">
            <mc:AlternateContent xmlns:mc="http://schemas.openxmlformats.org/markup-compatibility/2006">
              <mc:Choice xmlns:v="urn:schemas-microsoft-com:vml" Requires="v">
                <p:oleObj spid="_x0000_s49181" name="位图图像" r:id="rId11" imgW="3438095" imgH="733333" progId="Paint.Picture">
                  <p:embed/>
                </p:oleObj>
              </mc:Choice>
              <mc:Fallback>
                <p:oleObj name="位图图像" r:id="rId11" imgW="3438095" imgH="733333" progId="Paint.Picture">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5400" y="1295400"/>
                        <a:ext cx="34385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18" name="Object 14">
            <a:extLst>
              <a:ext uri="{FF2B5EF4-FFF2-40B4-BE49-F238E27FC236}">
                <a16:creationId xmlns:a16="http://schemas.microsoft.com/office/drawing/2014/main" id="{5C0EFFDC-BE07-4315-A533-C4B256A9B547}"/>
              </a:ext>
            </a:extLst>
          </p:cNvPr>
          <p:cNvGraphicFramePr>
            <a:graphicFrameLocks noChangeAspect="1"/>
          </p:cNvGraphicFramePr>
          <p:nvPr/>
        </p:nvGraphicFramePr>
        <p:xfrm>
          <a:off x="5105400" y="2133600"/>
          <a:ext cx="3505200" cy="647700"/>
        </p:xfrm>
        <a:graphic>
          <a:graphicData uri="http://schemas.openxmlformats.org/presentationml/2006/ole">
            <mc:AlternateContent xmlns:mc="http://schemas.openxmlformats.org/markup-compatibility/2006">
              <mc:Choice xmlns:v="urn:schemas-microsoft-com:vml" Requires="v">
                <p:oleObj spid="_x0000_s49182" name="位图图像" r:id="rId13" imgW="3505689" imgH="647619" progId="Paint.Picture">
                  <p:embed/>
                </p:oleObj>
              </mc:Choice>
              <mc:Fallback>
                <p:oleObj name="位图图像" r:id="rId13" imgW="3505689" imgH="647619" progId="Paint.Picture">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5400" y="2133600"/>
                        <a:ext cx="35052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19" name="Object 15">
            <a:extLst>
              <a:ext uri="{FF2B5EF4-FFF2-40B4-BE49-F238E27FC236}">
                <a16:creationId xmlns:a16="http://schemas.microsoft.com/office/drawing/2014/main" id="{F1802623-3470-465D-A0EB-B9417EE8B864}"/>
              </a:ext>
            </a:extLst>
          </p:cNvPr>
          <p:cNvGraphicFramePr>
            <a:graphicFrameLocks noChangeAspect="1"/>
          </p:cNvGraphicFramePr>
          <p:nvPr/>
        </p:nvGraphicFramePr>
        <p:xfrm>
          <a:off x="5153025" y="2895600"/>
          <a:ext cx="3381375" cy="571500"/>
        </p:xfrm>
        <a:graphic>
          <a:graphicData uri="http://schemas.openxmlformats.org/presentationml/2006/ole">
            <mc:AlternateContent xmlns:mc="http://schemas.openxmlformats.org/markup-compatibility/2006">
              <mc:Choice xmlns:v="urn:schemas-microsoft-com:vml" Requires="v">
                <p:oleObj spid="_x0000_s49183" name="位图图像" r:id="rId15" imgW="3381847" imgH="571731" progId="Paint.Picture">
                  <p:embed/>
                </p:oleObj>
              </mc:Choice>
              <mc:Fallback>
                <p:oleObj name="位图图像" r:id="rId15" imgW="3381847" imgH="571731" progId="Paint.Picture">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3025" y="2895600"/>
                        <a:ext cx="3381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20" name="Object 16">
            <a:extLst>
              <a:ext uri="{FF2B5EF4-FFF2-40B4-BE49-F238E27FC236}">
                <a16:creationId xmlns:a16="http://schemas.microsoft.com/office/drawing/2014/main" id="{1C427A1E-D097-4C27-9D25-D38F192D2909}"/>
              </a:ext>
            </a:extLst>
          </p:cNvPr>
          <p:cNvGraphicFramePr>
            <a:graphicFrameLocks noChangeAspect="1"/>
          </p:cNvGraphicFramePr>
          <p:nvPr/>
        </p:nvGraphicFramePr>
        <p:xfrm>
          <a:off x="5181600" y="3657600"/>
          <a:ext cx="3505200" cy="638175"/>
        </p:xfrm>
        <a:graphic>
          <a:graphicData uri="http://schemas.openxmlformats.org/presentationml/2006/ole">
            <mc:AlternateContent xmlns:mc="http://schemas.openxmlformats.org/markup-compatibility/2006">
              <mc:Choice xmlns:v="urn:schemas-microsoft-com:vml" Requires="v">
                <p:oleObj spid="_x0000_s49184" name="位图图像" r:id="rId17" imgW="3505689" imgH="638264" progId="Paint.Picture">
                  <p:embed/>
                </p:oleObj>
              </mc:Choice>
              <mc:Fallback>
                <p:oleObj name="位图图像" r:id="rId17" imgW="3505689" imgH="638264" progId="Paint.Picture">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81600" y="3657600"/>
                        <a:ext cx="35052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21" name="Object 17">
            <a:extLst>
              <a:ext uri="{FF2B5EF4-FFF2-40B4-BE49-F238E27FC236}">
                <a16:creationId xmlns:a16="http://schemas.microsoft.com/office/drawing/2014/main" id="{AC37CAA8-4429-4F31-9C20-92EA08573D1D}"/>
              </a:ext>
            </a:extLst>
          </p:cNvPr>
          <p:cNvGraphicFramePr>
            <a:graphicFrameLocks noChangeAspect="1"/>
          </p:cNvGraphicFramePr>
          <p:nvPr/>
        </p:nvGraphicFramePr>
        <p:xfrm>
          <a:off x="5257800" y="4343400"/>
          <a:ext cx="3352800" cy="1009650"/>
        </p:xfrm>
        <a:graphic>
          <a:graphicData uri="http://schemas.openxmlformats.org/presentationml/2006/ole">
            <mc:AlternateContent xmlns:mc="http://schemas.openxmlformats.org/markup-compatibility/2006">
              <mc:Choice xmlns:v="urn:schemas-microsoft-com:vml" Requires="v">
                <p:oleObj spid="_x0000_s49185" name="位图图像" r:id="rId19" imgW="3352381" imgH="1009791" progId="Paint.Picture">
                  <p:embed/>
                </p:oleObj>
              </mc:Choice>
              <mc:Fallback>
                <p:oleObj name="位图图像" r:id="rId19" imgW="3352381" imgH="1009791" progId="Paint.Picture">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57800" y="4343400"/>
                        <a:ext cx="33528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21">
            <a:extLst>
              <a:ext uri="{FF2B5EF4-FFF2-40B4-BE49-F238E27FC236}">
                <a16:creationId xmlns:a16="http://schemas.microsoft.com/office/drawing/2014/main" id="{9B6215FE-A649-4009-A885-0C13C368860D}"/>
              </a:ext>
            </a:extLst>
          </p:cNvPr>
          <p:cNvGrpSpPr>
            <a:grpSpLocks/>
          </p:cNvGrpSpPr>
          <p:nvPr/>
        </p:nvGrpSpPr>
        <p:grpSpPr bwMode="auto">
          <a:xfrm>
            <a:off x="1676400" y="1676400"/>
            <a:ext cx="1828800" cy="1828800"/>
            <a:chOff x="1056" y="1056"/>
            <a:chExt cx="1152" cy="1152"/>
          </a:xfrm>
        </p:grpSpPr>
        <p:sp>
          <p:nvSpPr>
            <p:cNvPr id="49170" name="Line 18">
              <a:extLst>
                <a:ext uri="{FF2B5EF4-FFF2-40B4-BE49-F238E27FC236}">
                  <a16:creationId xmlns:a16="http://schemas.microsoft.com/office/drawing/2014/main" id="{2915C4A0-43AB-47EA-A3EB-6169428307BD}"/>
                </a:ext>
              </a:extLst>
            </p:cNvPr>
            <p:cNvSpPr>
              <a:spLocks noChangeShapeType="1"/>
            </p:cNvSpPr>
            <p:nvPr/>
          </p:nvSpPr>
          <p:spPr bwMode="auto">
            <a:xfrm>
              <a:off x="1056" y="1536"/>
              <a:ext cx="1152"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71" name="Line 19">
              <a:extLst>
                <a:ext uri="{FF2B5EF4-FFF2-40B4-BE49-F238E27FC236}">
                  <a16:creationId xmlns:a16="http://schemas.microsoft.com/office/drawing/2014/main" id="{A4C4553A-A318-410B-8731-B0829CA23014}"/>
                </a:ext>
              </a:extLst>
            </p:cNvPr>
            <p:cNvSpPr>
              <a:spLocks noChangeShapeType="1"/>
            </p:cNvSpPr>
            <p:nvPr/>
          </p:nvSpPr>
          <p:spPr bwMode="auto">
            <a:xfrm flipV="1">
              <a:off x="1056" y="1056"/>
              <a:ext cx="0" cy="48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72" name="Line 20">
              <a:extLst>
                <a:ext uri="{FF2B5EF4-FFF2-40B4-BE49-F238E27FC236}">
                  <a16:creationId xmlns:a16="http://schemas.microsoft.com/office/drawing/2014/main" id="{9EE03B22-53A5-4B98-B101-56182574097F}"/>
                </a:ext>
              </a:extLst>
            </p:cNvPr>
            <p:cNvSpPr>
              <a:spLocks noChangeShapeType="1"/>
            </p:cNvSpPr>
            <p:nvPr/>
          </p:nvSpPr>
          <p:spPr bwMode="auto">
            <a:xfrm>
              <a:off x="2208" y="1536"/>
              <a:ext cx="0" cy="672"/>
            </a:xfrm>
            <a:prstGeom prst="line">
              <a:avLst/>
            </a:prstGeom>
            <a:noFill/>
            <a:ln w="2857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22">
            <a:extLst>
              <a:ext uri="{FF2B5EF4-FFF2-40B4-BE49-F238E27FC236}">
                <a16:creationId xmlns:a16="http://schemas.microsoft.com/office/drawing/2014/main" id="{24275829-CE59-4ED5-AF85-CBA25F3DEB54}"/>
              </a:ext>
            </a:extLst>
          </p:cNvPr>
          <p:cNvGrpSpPr>
            <a:grpSpLocks/>
          </p:cNvGrpSpPr>
          <p:nvPr/>
        </p:nvGrpSpPr>
        <p:grpSpPr bwMode="auto">
          <a:xfrm flipV="1">
            <a:off x="1905000" y="1600200"/>
            <a:ext cx="1828800" cy="1981200"/>
            <a:chOff x="1056" y="1056"/>
            <a:chExt cx="1152" cy="1152"/>
          </a:xfrm>
        </p:grpSpPr>
        <p:sp>
          <p:nvSpPr>
            <p:cNvPr id="49167" name="Line 23">
              <a:extLst>
                <a:ext uri="{FF2B5EF4-FFF2-40B4-BE49-F238E27FC236}">
                  <a16:creationId xmlns:a16="http://schemas.microsoft.com/office/drawing/2014/main" id="{2609F04B-EE54-496A-BCF5-EC3D87376B4B}"/>
                </a:ext>
              </a:extLst>
            </p:cNvPr>
            <p:cNvSpPr>
              <a:spLocks noChangeShapeType="1"/>
            </p:cNvSpPr>
            <p:nvPr/>
          </p:nvSpPr>
          <p:spPr bwMode="auto">
            <a:xfrm>
              <a:off x="1056" y="1536"/>
              <a:ext cx="1152" cy="0"/>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68" name="Line 24">
              <a:extLst>
                <a:ext uri="{FF2B5EF4-FFF2-40B4-BE49-F238E27FC236}">
                  <a16:creationId xmlns:a16="http://schemas.microsoft.com/office/drawing/2014/main" id="{5E571123-8074-46D7-95D8-69B0818DAACB}"/>
                </a:ext>
              </a:extLst>
            </p:cNvPr>
            <p:cNvSpPr>
              <a:spLocks noChangeShapeType="1"/>
            </p:cNvSpPr>
            <p:nvPr/>
          </p:nvSpPr>
          <p:spPr bwMode="auto">
            <a:xfrm flipV="1">
              <a:off x="1056" y="1056"/>
              <a:ext cx="0" cy="480"/>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69" name="Line 25">
              <a:extLst>
                <a:ext uri="{FF2B5EF4-FFF2-40B4-BE49-F238E27FC236}">
                  <a16:creationId xmlns:a16="http://schemas.microsoft.com/office/drawing/2014/main" id="{8865F1DF-962F-49BB-958C-1CFB1C6AB147}"/>
                </a:ext>
              </a:extLst>
            </p:cNvPr>
            <p:cNvSpPr>
              <a:spLocks noChangeShapeType="1"/>
            </p:cNvSpPr>
            <p:nvPr/>
          </p:nvSpPr>
          <p:spPr bwMode="auto">
            <a:xfrm>
              <a:off x="2208" y="1536"/>
              <a:ext cx="0" cy="672"/>
            </a:xfrm>
            <a:prstGeom prst="line">
              <a:avLst/>
            </a:prstGeom>
            <a:noFill/>
            <a:ln w="38100">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5117"/>
                                        </p:tgtEl>
                                        <p:attrNameLst>
                                          <p:attrName>style.visibility</p:attrName>
                                        </p:attrNameLst>
                                      </p:cBhvr>
                                      <p:to>
                                        <p:strVal val="visible"/>
                                      </p:to>
                                    </p:set>
                                    <p:animEffect transition="in" filter="blinds(horizontal)">
                                      <p:cBhvr>
                                        <p:cTn id="7" dur="500"/>
                                        <p:tgtEl>
                                          <p:spTgt spid="1751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5118"/>
                                        </p:tgtEl>
                                        <p:attrNameLst>
                                          <p:attrName>style.visibility</p:attrName>
                                        </p:attrNameLst>
                                      </p:cBhvr>
                                      <p:to>
                                        <p:strVal val="visible"/>
                                      </p:to>
                                    </p:set>
                                    <p:animEffect transition="in" filter="blinds(horizontal)">
                                      <p:cBhvr>
                                        <p:cTn id="12" dur="500"/>
                                        <p:tgtEl>
                                          <p:spTgt spid="1751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5119"/>
                                        </p:tgtEl>
                                        <p:attrNameLst>
                                          <p:attrName>style.visibility</p:attrName>
                                        </p:attrNameLst>
                                      </p:cBhvr>
                                      <p:to>
                                        <p:strVal val="visible"/>
                                      </p:to>
                                    </p:set>
                                    <p:animEffect transition="in" filter="blinds(horizontal)">
                                      <p:cBhvr>
                                        <p:cTn id="17" dur="500"/>
                                        <p:tgtEl>
                                          <p:spTgt spid="1751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75120"/>
                                        </p:tgtEl>
                                        <p:attrNameLst>
                                          <p:attrName>style.visibility</p:attrName>
                                        </p:attrNameLst>
                                      </p:cBhvr>
                                      <p:to>
                                        <p:strVal val="visible"/>
                                      </p:to>
                                    </p:set>
                                    <p:animEffect transition="in" filter="blinds(horizontal)">
                                      <p:cBhvr>
                                        <p:cTn id="22" dur="500"/>
                                        <p:tgtEl>
                                          <p:spTgt spid="1751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75121"/>
                                        </p:tgtEl>
                                        <p:attrNameLst>
                                          <p:attrName>style.visibility</p:attrName>
                                        </p:attrNameLst>
                                      </p:cBhvr>
                                      <p:to>
                                        <p:strVal val="visible"/>
                                      </p:to>
                                    </p:set>
                                    <p:animEffect transition="in" filter="blinds(horizontal)">
                                      <p:cBhvr>
                                        <p:cTn id="27" dur="500"/>
                                        <p:tgtEl>
                                          <p:spTgt spid="1751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0">
            <a:extLst>
              <a:ext uri="{FF2B5EF4-FFF2-40B4-BE49-F238E27FC236}">
                <a16:creationId xmlns:a16="http://schemas.microsoft.com/office/drawing/2014/main" id="{0C4F9306-6D72-41E9-B313-58292709C3AE}"/>
              </a:ext>
            </a:extLst>
          </p:cNvPr>
          <p:cNvGrpSpPr>
            <a:grpSpLocks/>
          </p:cNvGrpSpPr>
          <p:nvPr/>
        </p:nvGrpSpPr>
        <p:grpSpPr bwMode="auto">
          <a:xfrm>
            <a:off x="4648200" y="2828925"/>
            <a:ext cx="4627563" cy="3124200"/>
            <a:chOff x="1190" y="6000"/>
            <a:chExt cx="8228" cy="4920"/>
          </a:xfrm>
        </p:grpSpPr>
        <p:grpSp>
          <p:nvGrpSpPr>
            <p:cNvPr id="50493" name="Group 201">
              <a:extLst>
                <a:ext uri="{FF2B5EF4-FFF2-40B4-BE49-F238E27FC236}">
                  <a16:creationId xmlns:a16="http://schemas.microsoft.com/office/drawing/2014/main" id="{F6D22F24-B0C7-4324-90C4-150E95E5C6D1}"/>
                </a:ext>
              </a:extLst>
            </p:cNvPr>
            <p:cNvGrpSpPr>
              <a:grpSpLocks/>
            </p:cNvGrpSpPr>
            <p:nvPr/>
          </p:nvGrpSpPr>
          <p:grpSpPr bwMode="auto">
            <a:xfrm>
              <a:off x="1218" y="8340"/>
              <a:ext cx="8200" cy="1275"/>
              <a:chOff x="1214" y="7800"/>
              <a:chExt cx="8200" cy="1275"/>
            </a:xfrm>
          </p:grpSpPr>
          <p:grpSp>
            <p:nvGrpSpPr>
              <p:cNvPr id="50509" name="Group 202">
                <a:extLst>
                  <a:ext uri="{FF2B5EF4-FFF2-40B4-BE49-F238E27FC236}">
                    <a16:creationId xmlns:a16="http://schemas.microsoft.com/office/drawing/2014/main" id="{D9EA31CE-6951-49CA-8362-8B68D8C4827E}"/>
                  </a:ext>
                </a:extLst>
              </p:cNvPr>
              <p:cNvGrpSpPr>
                <a:grpSpLocks/>
              </p:cNvGrpSpPr>
              <p:nvPr/>
            </p:nvGrpSpPr>
            <p:grpSpPr bwMode="auto">
              <a:xfrm>
                <a:off x="1662" y="7800"/>
                <a:ext cx="7752" cy="1275"/>
                <a:chOff x="1726" y="1545"/>
                <a:chExt cx="5788" cy="1455"/>
              </a:xfrm>
            </p:grpSpPr>
            <p:sp>
              <p:nvSpPr>
                <p:cNvPr id="50511" name="Line 203">
                  <a:extLst>
                    <a:ext uri="{FF2B5EF4-FFF2-40B4-BE49-F238E27FC236}">
                      <a16:creationId xmlns:a16="http://schemas.microsoft.com/office/drawing/2014/main" id="{8DECFA37-EA2A-4927-AACF-A0734024867B}"/>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512" name="Line 204">
                  <a:extLst>
                    <a:ext uri="{FF2B5EF4-FFF2-40B4-BE49-F238E27FC236}">
                      <a16:creationId xmlns:a16="http://schemas.microsoft.com/office/drawing/2014/main" id="{13569A1E-B0B6-4BC6-9D26-1742549E2DFE}"/>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510" name="Rectangle 205">
                <a:extLst>
                  <a:ext uri="{FF2B5EF4-FFF2-40B4-BE49-F238E27FC236}">
                    <a16:creationId xmlns:a16="http://schemas.microsoft.com/office/drawing/2014/main" id="{B58A3756-9B6B-46C1-9230-E77314596FC8}"/>
                  </a:ext>
                </a:extLst>
              </p:cNvPr>
              <p:cNvSpPr>
                <a:spLocks noChangeArrowheads="1"/>
              </p:cNvSpPr>
              <p:nvPr/>
            </p:nvSpPr>
            <p:spPr bwMode="auto">
              <a:xfrm>
                <a:off x="1214" y="781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uWU</a:t>
                </a:r>
              </a:p>
              <a:p>
                <a:endParaRPr lang="en-US" altLang="zh-CN" b="1">
                  <a:solidFill>
                    <a:srgbClr val="040408"/>
                  </a:solidFill>
                  <a:latin typeface="Times New Roman" panose="02020603050405020304" pitchFamily="18" charset="0"/>
                </a:endParaRPr>
              </a:p>
            </p:txBody>
          </p:sp>
        </p:grpSp>
        <p:grpSp>
          <p:nvGrpSpPr>
            <p:cNvPr id="50494" name="Group 206">
              <a:extLst>
                <a:ext uri="{FF2B5EF4-FFF2-40B4-BE49-F238E27FC236}">
                  <a16:creationId xmlns:a16="http://schemas.microsoft.com/office/drawing/2014/main" id="{968F6A04-C6D3-410D-B360-AC78CBB5E580}"/>
                </a:ext>
              </a:extLst>
            </p:cNvPr>
            <p:cNvGrpSpPr>
              <a:grpSpLocks/>
            </p:cNvGrpSpPr>
            <p:nvPr/>
          </p:nvGrpSpPr>
          <p:grpSpPr bwMode="auto">
            <a:xfrm>
              <a:off x="1216" y="6000"/>
              <a:ext cx="8200" cy="1275"/>
              <a:chOff x="1214" y="7800"/>
              <a:chExt cx="8200" cy="1275"/>
            </a:xfrm>
          </p:grpSpPr>
          <p:grpSp>
            <p:nvGrpSpPr>
              <p:cNvPr id="50505" name="Group 207">
                <a:extLst>
                  <a:ext uri="{FF2B5EF4-FFF2-40B4-BE49-F238E27FC236}">
                    <a16:creationId xmlns:a16="http://schemas.microsoft.com/office/drawing/2014/main" id="{1F01E786-BD18-44A0-8E07-5BE0B353AA92}"/>
                  </a:ext>
                </a:extLst>
              </p:cNvPr>
              <p:cNvGrpSpPr>
                <a:grpSpLocks/>
              </p:cNvGrpSpPr>
              <p:nvPr/>
            </p:nvGrpSpPr>
            <p:grpSpPr bwMode="auto">
              <a:xfrm>
                <a:off x="1662" y="7800"/>
                <a:ext cx="7752" cy="1275"/>
                <a:chOff x="1726" y="1545"/>
                <a:chExt cx="5788" cy="1455"/>
              </a:xfrm>
            </p:grpSpPr>
            <p:sp>
              <p:nvSpPr>
                <p:cNvPr id="50507" name="Line 208">
                  <a:extLst>
                    <a:ext uri="{FF2B5EF4-FFF2-40B4-BE49-F238E27FC236}">
                      <a16:creationId xmlns:a16="http://schemas.microsoft.com/office/drawing/2014/main" id="{DB184D15-1A95-4B38-8B66-6627B2990E5F}"/>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508" name="Line 209">
                  <a:extLst>
                    <a:ext uri="{FF2B5EF4-FFF2-40B4-BE49-F238E27FC236}">
                      <a16:creationId xmlns:a16="http://schemas.microsoft.com/office/drawing/2014/main" id="{C45467B4-61F4-4E28-926C-0F576E6EE07E}"/>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506" name="Rectangle 210">
                <a:extLst>
                  <a:ext uri="{FF2B5EF4-FFF2-40B4-BE49-F238E27FC236}">
                    <a16:creationId xmlns:a16="http://schemas.microsoft.com/office/drawing/2014/main" id="{50F2E66B-7A19-465D-82C7-35FB5E24C319}"/>
                  </a:ext>
                </a:extLst>
              </p:cNvPr>
              <p:cNvSpPr>
                <a:spLocks noChangeArrowheads="1"/>
              </p:cNvSpPr>
              <p:nvPr/>
            </p:nvSpPr>
            <p:spPr bwMode="auto">
              <a:xfrm>
                <a:off x="1214" y="781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uUV</a:t>
                </a:r>
              </a:p>
              <a:p>
                <a:endParaRPr lang="en-US" altLang="zh-CN">
                  <a:latin typeface="Times New Roman" panose="02020603050405020304" pitchFamily="18" charset="0"/>
                </a:endParaRPr>
              </a:p>
            </p:txBody>
          </p:sp>
        </p:grpSp>
        <p:grpSp>
          <p:nvGrpSpPr>
            <p:cNvPr id="50495" name="Group 211">
              <a:extLst>
                <a:ext uri="{FF2B5EF4-FFF2-40B4-BE49-F238E27FC236}">
                  <a16:creationId xmlns:a16="http://schemas.microsoft.com/office/drawing/2014/main" id="{4DFA323B-A069-4451-BE10-653ADEBF1CB9}"/>
                </a:ext>
              </a:extLst>
            </p:cNvPr>
            <p:cNvGrpSpPr>
              <a:grpSpLocks/>
            </p:cNvGrpSpPr>
            <p:nvPr/>
          </p:nvGrpSpPr>
          <p:grpSpPr bwMode="auto">
            <a:xfrm>
              <a:off x="1216" y="7125"/>
              <a:ext cx="8200" cy="1275"/>
              <a:chOff x="1214" y="7800"/>
              <a:chExt cx="8200" cy="1275"/>
            </a:xfrm>
          </p:grpSpPr>
          <p:grpSp>
            <p:nvGrpSpPr>
              <p:cNvPr id="50501" name="Group 212">
                <a:extLst>
                  <a:ext uri="{FF2B5EF4-FFF2-40B4-BE49-F238E27FC236}">
                    <a16:creationId xmlns:a16="http://schemas.microsoft.com/office/drawing/2014/main" id="{40EEF8C8-AA26-4599-A32B-D012072360C7}"/>
                  </a:ext>
                </a:extLst>
              </p:cNvPr>
              <p:cNvGrpSpPr>
                <a:grpSpLocks/>
              </p:cNvGrpSpPr>
              <p:nvPr/>
            </p:nvGrpSpPr>
            <p:grpSpPr bwMode="auto">
              <a:xfrm>
                <a:off x="1662" y="7800"/>
                <a:ext cx="7752" cy="1275"/>
                <a:chOff x="1726" y="1545"/>
                <a:chExt cx="5788" cy="1455"/>
              </a:xfrm>
            </p:grpSpPr>
            <p:sp>
              <p:nvSpPr>
                <p:cNvPr id="50503" name="Line 213">
                  <a:extLst>
                    <a:ext uri="{FF2B5EF4-FFF2-40B4-BE49-F238E27FC236}">
                      <a16:creationId xmlns:a16="http://schemas.microsoft.com/office/drawing/2014/main" id="{1801791D-14CA-41B7-AF91-6AE9EB5CB22C}"/>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504" name="Line 214">
                  <a:extLst>
                    <a:ext uri="{FF2B5EF4-FFF2-40B4-BE49-F238E27FC236}">
                      <a16:creationId xmlns:a16="http://schemas.microsoft.com/office/drawing/2014/main" id="{A14C56F1-0002-4D38-B161-472E7AA37C10}"/>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502" name="Rectangle 215">
                <a:extLst>
                  <a:ext uri="{FF2B5EF4-FFF2-40B4-BE49-F238E27FC236}">
                    <a16:creationId xmlns:a16="http://schemas.microsoft.com/office/drawing/2014/main" id="{4353781A-3C9E-4825-BDF7-C96E12525989}"/>
                  </a:ext>
                </a:extLst>
              </p:cNvPr>
              <p:cNvSpPr>
                <a:spLocks noChangeArrowheads="1"/>
              </p:cNvSpPr>
              <p:nvPr/>
            </p:nvSpPr>
            <p:spPr bwMode="auto">
              <a:xfrm>
                <a:off x="1214" y="781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uVW</a:t>
                </a:r>
              </a:p>
              <a:p>
                <a:endParaRPr lang="en-US" altLang="zh-CN" b="1">
                  <a:solidFill>
                    <a:srgbClr val="040408"/>
                  </a:solidFill>
                  <a:latin typeface="Times New Roman" panose="02020603050405020304" pitchFamily="18" charset="0"/>
                </a:endParaRPr>
              </a:p>
            </p:txBody>
          </p:sp>
        </p:grpSp>
        <p:grpSp>
          <p:nvGrpSpPr>
            <p:cNvPr id="50496" name="Group 216">
              <a:extLst>
                <a:ext uri="{FF2B5EF4-FFF2-40B4-BE49-F238E27FC236}">
                  <a16:creationId xmlns:a16="http://schemas.microsoft.com/office/drawing/2014/main" id="{2F773756-2E38-40E7-8B36-F591519C6E8C}"/>
                </a:ext>
              </a:extLst>
            </p:cNvPr>
            <p:cNvGrpSpPr>
              <a:grpSpLocks/>
            </p:cNvGrpSpPr>
            <p:nvPr/>
          </p:nvGrpSpPr>
          <p:grpSpPr bwMode="auto">
            <a:xfrm>
              <a:off x="1190" y="9645"/>
              <a:ext cx="8200" cy="1275"/>
              <a:chOff x="1214" y="7800"/>
              <a:chExt cx="8200" cy="1275"/>
            </a:xfrm>
          </p:grpSpPr>
          <p:grpSp>
            <p:nvGrpSpPr>
              <p:cNvPr id="50497" name="Group 217">
                <a:extLst>
                  <a:ext uri="{FF2B5EF4-FFF2-40B4-BE49-F238E27FC236}">
                    <a16:creationId xmlns:a16="http://schemas.microsoft.com/office/drawing/2014/main" id="{EC5DD277-6565-4C85-A85A-E28302889C37}"/>
                  </a:ext>
                </a:extLst>
              </p:cNvPr>
              <p:cNvGrpSpPr>
                <a:grpSpLocks/>
              </p:cNvGrpSpPr>
              <p:nvPr/>
            </p:nvGrpSpPr>
            <p:grpSpPr bwMode="auto">
              <a:xfrm>
                <a:off x="1662" y="7800"/>
                <a:ext cx="7752" cy="1275"/>
                <a:chOff x="1726" y="1545"/>
                <a:chExt cx="5788" cy="1455"/>
              </a:xfrm>
            </p:grpSpPr>
            <p:sp>
              <p:nvSpPr>
                <p:cNvPr id="50499" name="Line 218">
                  <a:extLst>
                    <a:ext uri="{FF2B5EF4-FFF2-40B4-BE49-F238E27FC236}">
                      <a16:creationId xmlns:a16="http://schemas.microsoft.com/office/drawing/2014/main" id="{14842B82-993F-4AA5-BDFA-763BAADA6716}"/>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500" name="Line 219">
                  <a:extLst>
                    <a:ext uri="{FF2B5EF4-FFF2-40B4-BE49-F238E27FC236}">
                      <a16:creationId xmlns:a16="http://schemas.microsoft.com/office/drawing/2014/main" id="{4F7D731F-7742-45F5-BA74-D1B74043DBD0}"/>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498" name="Rectangle 220">
                <a:extLst>
                  <a:ext uri="{FF2B5EF4-FFF2-40B4-BE49-F238E27FC236}">
                    <a16:creationId xmlns:a16="http://schemas.microsoft.com/office/drawing/2014/main" id="{FC11EF96-4306-4089-8285-C8429F78E4C0}"/>
                  </a:ext>
                </a:extLst>
              </p:cNvPr>
              <p:cNvSpPr>
                <a:spLocks noChangeArrowheads="1"/>
              </p:cNvSpPr>
              <p:nvPr/>
            </p:nvSpPr>
            <p:spPr bwMode="auto">
              <a:xfrm>
                <a:off x="1214" y="781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uUN</a:t>
                </a:r>
              </a:p>
              <a:p>
                <a:endParaRPr lang="en-US" altLang="zh-CN" b="1">
                  <a:solidFill>
                    <a:srgbClr val="040408"/>
                  </a:solidFill>
                  <a:latin typeface="Times New Roman" panose="02020603050405020304" pitchFamily="18" charset="0"/>
                </a:endParaRPr>
              </a:p>
            </p:txBody>
          </p:sp>
        </p:grpSp>
      </p:grpSp>
      <p:sp>
        <p:nvSpPr>
          <p:cNvPr id="50181" name="Rectangle 2">
            <a:extLst>
              <a:ext uri="{FF2B5EF4-FFF2-40B4-BE49-F238E27FC236}">
                <a16:creationId xmlns:a16="http://schemas.microsoft.com/office/drawing/2014/main" id="{B51D926D-2BC7-4870-93E2-5A007B5AE1DE}"/>
              </a:ext>
            </a:extLst>
          </p:cNvPr>
          <p:cNvSpPr>
            <a:spLocks noGrp="1" noChangeArrowheads="1"/>
          </p:cNvSpPr>
          <p:nvPr>
            <p:ph type="title"/>
          </p:nvPr>
        </p:nvSpPr>
        <p:spPr>
          <a:xfrm>
            <a:off x="0" y="152400"/>
            <a:ext cx="3810000" cy="1219200"/>
          </a:xfrm>
        </p:spPr>
        <p:txBody>
          <a:bodyPr/>
          <a:lstStyle/>
          <a:p>
            <a:pPr algn="ctr" eaLnBrk="1" hangingPunct="1"/>
            <a:r>
              <a:rPr lang="zh-CN" altLang="en-US" sz="2800" b="1">
                <a:solidFill>
                  <a:srgbClr val="040408"/>
                </a:solidFill>
                <a:latin typeface="宋体" panose="02010600030101010101" pitchFamily="2" charset="-122"/>
              </a:rPr>
              <a:t>三相电压型桥</a:t>
            </a:r>
            <a:br>
              <a:rPr lang="zh-CN" altLang="en-US" sz="2800" b="1">
                <a:solidFill>
                  <a:srgbClr val="040408"/>
                </a:solidFill>
                <a:latin typeface="宋体" panose="02010600030101010101" pitchFamily="2" charset="-122"/>
              </a:rPr>
            </a:br>
            <a:r>
              <a:rPr lang="zh-CN" altLang="en-US" sz="2800" b="1">
                <a:solidFill>
                  <a:srgbClr val="040408"/>
                </a:solidFill>
                <a:latin typeface="宋体" panose="02010600030101010101" pitchFamily="2" charset="-122"/>
              </a:rPr>
              <a:t>式逆变电路</a:t>
            </a:r>
            <a:r>
              <a:rPr lang="zh-CN" altLang="en-US" b="1">
                <a:solidFill>
                  <a:schemeClr val="tx1"/>
                </a:solidFill>
              </a:rPr>
              <a:t> </a:t>
            </a:r>
          </a:p>
        </p:txBody>
      </p:sp>
      <p:grpSp>
        <p:nvGrpSpPr>
          <p:cNvPr id="50182" name="Group 3">
            <a:extLst>
              <a:ext uri="{FF2B5EF4-FFF2-40B4-BE49-F238E27FC236}">
                <a16:creationId xmlns:a16="http://schemas.microsoft.com/office/drawing/2014/main" id="{40C63B8E-1DE6-45A1-B171-6BE15061E871}"/>
              </a:ext>
            </a:extLst>
          </p:cNvPr>
          <p:cNvGrpSpPr>
            <a:grpSpLocks/>
          </p:cNvGrpSpPr>
          <p:nvPr/>
        </p:nvGrpSpPr>
        <p:grpSpPr bwMode="auto">
          <a:xfrm>
            <a:off x="0" y="1295400"/>
            <a:ext cx="4572000" cy="2286000"/>
            <a:chOff x="338" y="672"/>
            <a:chExt cx="3070" cy="1385"/>
          </a:xfrm>
        </p:grpSpPr>
        <p:graphicFrame>
          <p:nvGraphicFramePr>
            <p:cNvPr id="50179" name="Object 4">
              <a:extLst>
                <a:ext uri="{FF2B5EF4-FFF2-40B4-BE49-F238E27FC236}">
                  <a16:creationId xmlns:a16="http://schemas.microsoft.com/office/drawing/2014/main" id="{D21750D1-0DE4-413F-AF08-BB766A7D884A}"/>
                </a:ext>
              </a:extLst>
            </p:cNvPr>
            <p:cNvGraphicFramePr>
              <a:graphicFrameLocks noChangeAspect="1"/>
            </p:cNvGraphicFramePr>
            <p:nvPr/>
          </p:nvGraphicFramePr>
          <p:xfrm>
            <a:off x="338" y="672"/>
            <a:ext cx="3070" cy="1385"/>
          </p:xfrm>
          <a:graphic>
            <a:graphicData uri="http://schemas.openxmlformats.org/presentationml/2006/ole">
              <mc:AlternateContent xmlns:mc="http://schemas.openxmlformats.org/markup-compatibility/2006">
                <mc:Choice xmlns:v="urn:schemas-microsoft-com:vml" Requires="v">
                  <p:oleObj spid="_x0000_s50513" r:id="rId3" imgW="3502080" imgH="1579320" progId="">
                    <p:embed/>
                  </p:oleObj>
                </mc:Choice>
                <mc:Fallback>
                  <p:oleObj r:id="rId3" imgW="3502080" imgH="157932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20729" r="20729" b="23213"/>
                        <a:stretch>
                          <a:fillRect/>
                        </a:stretch>
                      </p:blipFill>
                      <p:spPr bwMode="auto">
                        <a:xfrm>
                          <a:off x="338" y="672"/>
                          <a:ext cx="3070" cy="1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490" name="Oval 5">
              <a:extLst>
                <a:ext uri="{FF2B5EF4-FFF2-40B4-BE49-F238E27FC236}">
                  <a16:creationId xmlns:a16="http://schemas.microsoft.com/office/drawing/2014/main" id="{A5D9B8BB-CEFD-4406-9049-B28E6A2436CF}"/>
                </a:ext>
              </a:extLst>
            </p:cNvPr>
            <p:cNvSpPr>
              <a:spLocks noChangeArrowheads="1"/>
            </p:cNvSpPr>
            <p:nvPr/>
          </p:nvSpPr>
          <p:spPr bwMode="auto">
            <a:xfrm>
              <a:off x="1104" y="1248"/>
              <a:ext cx="48" cy="48"/>
            </a:xfrm>
            <a:prstGeom prst="ellipse">
              <a:avLst/>
            </a:prstGeom>
            <a:solidFill>
              <a:srgbClr val="07080F"/>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0491" name="Oval 6">
              <a:extLst>
                <a:ext uri="{FF2B5EF4-FFF2-40B4-BE49-F238E27FC236}">
                  <a16:creationId xmlns:a16="http://schemas.microsoft.com/office/drawing/2014/main" id="{EB5A6B1A-0A10-4A7B-BF9B-4C04EFAAF586}"/>
                </a:ext>
              </a:extLst>
            </p:cNvPr>
            <p:cNvSpPr>
              <a:spLocks noChangeArrowheads="1"/>
            </p:cNvSpPr>
            <p:nvPr/>
          </p:nvSpPr>
          <p:spPr bwMode="auto">
            <a:xfrm>
              <a:off x="1680" y="1392"/>
              <a:ext cx="48" cy="48"/>
            </a:xfrm>
            <a:prstGeom prst="ellipse">
              <a:avLst/>
            </a:prstGeom>
            <a:solidFill>
              <a:srgbClr val="07080F"/>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0492" name="Oval 7">
              <a:extLst>
                <a:ext uri="{FF2B5EF4-FFF2-40B4-BE49-F238E27FC236}">
                  <a16:creationId xmlns:a16="http://schemas.microsoft.com/office/drawing/2014/main" id="{88D44FF7-2BD5-40D5-9B55-BFA7FFA5A0B5}"/>
                </a:ext>
              </a:extLst>
            </p:cNvPr>
            <p:cNvSpPr>
              <a:spLocks noChangeArrowheads="1"/>
            </p:cNvSpPr>
            <p:nvPr/>
          </p:nvSpPr>
          <p:spPr bwMode="auto">
            <a:xfrm>
              <a:off x="2304" y="1488"/>
              <a:ext cx="48" cy="48"/>
            </a:xfrm>
            <a:prstGeom prst="ellipse">
              <a:avLst/>
            </a:prstGeom>
            <a:solidFill>
              <a:srgbClr val="07080F"/>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 name="Group 450">
            <a:extLst>
              <a:ext uri="{FF2B5EF4-FFF2-40B4-BE49-F238E27FC236}">
                <a16:creationId xmlns:a16="http://schemas.microsoft.com/office/drawing/2014/main" id="{5E9DBC11-56A2-4759-92CB-561431FDB83E}"/>
              </a:ext>
            </a:extLst>
          </p:cNvPr>
          <p:cNvGrpSpPr>
            <a:grpSpLocks/>
          </p:cNvGrpSpPr>
          <p:nvPr/>
        </p:nvGrpSpPr>
        <p:grpSpPr bwMode="auto">
          <a:xfrm>
            <a:off x="4705350" y="903288"/>
            <a:ext cx="4743450" cy="1517650"/>
            <a:chOff x="2964" y="569"/>
            <a:chExt cx="2887" cy="956"/>
          </a:xfrm>
        </p:grpSpPr>
        <p:grpSp>
          <p:nvGrpSpPr>
            <p:cNvPr id="50457" name="Group 132">
              <a:extLst>
                <a:ext uri="{FF2B5EF4-FFF2-40B4-BE49-F238E27FC236}">
                  <a16:creationId xmlns:a16="http://schemas.microsoft.com/office/drawing/2014/main" id="{7ACE3495-A74D-4649-8D96-EDD9C9EF44D6}"/>
                </a:ext>
              </a:extLst>
            </p:cNvPr>
            <p:cNvGrpSpPr>
              <a:grpSpLocks/>
            </p:cNvGrpSpPr>
            <p:nvPr/>
          </p:nvGrpSpPr>
          <p:grpSpPr bwMode="auto">
            <a:xfrm>
              <a:off x="2964" y="569"/>
              <a:ext cx="2885" cy="427"/>
              <a:chOff x="1280" y="3570"/>
              <a:chExt cx="8142" cy="1278"/>
            </a:xfrm>
          </p:grpSpPr>
          <p:grpSp>
            <p:nvGrpSpPr>
              <p:cNvPr id="50475" name="Group 133">
                <a:extLst>
                  <a:ext uri="{FF2B5EF4-FFF2-40B4-BE49-F238E27FC236}">
                    <a16:creationId xmlns:a16="http://schemas.microsoft.com/office/drawing/2014/main" id="{8FD6848B-A754-42F0-BDE1-05FFE0E10B6A}"/>
                  </a:ext>
                </a:extLst>
              </p:cNvPr>
              <p:cNvGrpSpPr>
                <a:grpSpLocks/>
              </p:cNvGrpSpPr>
              <p:nvPr/>
            </p:nvGrpSpPr>
            <p:grpSpPr bwMode="auto">
              <a:xfrm>
                <a:off x="1670" y="3888"/>
                <a:ext cx="7752" cy="960"/>
                <a:chOff x="1670" y="3888"/>
                <a:chExt cx="7752" cy="960"/>
              </a:xfrm>
            </p:grpSpPr>
            <p:grpSp>
              <p:nvGrpSpPr>
                <p:cNvPr id="50477" name="Group 134">
                  <a:extLst>
                    <a:ext uri="{FF2B5EF4-FFF2-40B4-BE49-F238E27FC236}">
                      <a16:creationId xmlns:a16="http://schemas.microsoft.com/office/drawing/2014/main" id="{70351B4F-736E-4AE2-892A-ACDA96EE4850}"/>
                    </a:ext>
                  </a:extLst>
                </p:cNvPr>
                <p:cNvGrpSpPr>
                  <a:grpSpLocks/>
                </p:cNvGrpSpPr>
                <p:nvPr/>
              </p:nvGrpSpPr>
              <p:grpSpPr bwMode="auto">
                <a:xfrm>
                  <a:off x="1670" y="3888"/>
                  <a:ext cx="7752" cy="960"/>
                  <a:chOff x="1726" y="1545"/>
                  <a:chExt cx="5788" cy="1455"/>
                </a:xfrm>
              </p:grpSpPr>
              <p:sp>
                <p:nvSpPr>
                  <p:cNvPr id="50488" name="Line 135">
                    <a:extLst>
                      <a:ext uri="{FF2B5EF4-FFF2-40B4-BE49-F238E27FC236}">
                        <a16:creationId xmlns:a16="http://schemas.microsoft.com/office/drawing/2014/main" id="{377551E0-BBD5-4F0C-822C-1C606CEF303D}"/>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489" name="Line 136">
                    <a:extLst>
                      <a:ext uri="{FF2B5EF4-FFF2-40B4-BE49-F238E27FC236}">
                        <a16:creationId xmlns:a16="http://schemas.microsoft.com/office/drawing/2014/main" id="{9A7C504F-2A8D-4097-AF78-56EB36F4EB08}"/>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478" name="Group 137">
                  <a:extLst>
                    <a:ext uri="{FF2B5EF4-FFF2-40B4-BE49-F238E27FC236}">
                      <a16:creationId xmlns:a16="http://schemas.microsoft.com/office/drawing/2014/main" id="{15DA052F-ACBE-4229-9291-AAEFD2E16B38}"/>
                    </a:ext>
                  </a:extLst>
                </p:cNvPr>
                <p:cNvGrpSpPr>
                  <a:grpSpLocks/>
                </p:cNvGrpSpPr>
                <p:nvPr/>
              </p:nvGrpSpPr>
              <p:grpSpPr bwMode="auto">
                <a:xfrm>
                  <a:off x="1828" y="4020"/>
                  <a:ext cx="6980" cy="396"/>
                  <a:chOff x="1828" y="4020"/>
                  <a:chExt cx="6980" cy="396"/>
                </a:xfrm>
              </p:grpSpPr>
              <p:sp>
                <p:nvSpPr>
                  <p:cNvPr id="50479" name="Line 138">
                    <a:extLst>
                      <a:ext uri="{FF2B5EF4-FFF2-40B4-BE49-F238E27FC236}">
                        <a16:creationId xmlns:a16="http://schemas.microsoft.com/office/drawing/2014/main" id="{B321E544-080A-4073-B815-E77D905BF488}"/>
                      </a:ext>
                    </a:extLst>
                  </p:cNvPr>
                  <p:cNvSpPr>
                    <a:spLocks noChangeShapeType="1"/>
                  </p:cNvSpPr>
                  <p:nvPr/>
                </p:nvSpPr>
                <p:spPr bwMode="auto">
                  <a:xfrm flipV="1">
                    <a:off x="3584" y="4416"/>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80" name="Line 139">
                    <a:extLst>
                      <a:ext uri="{FF2B5EF4-FFF2-40B4-BE49-F238E27FC236}">
                        <a16:creationId xmlns:a16="http://schemas.microsoft.com/office/drawing/2014/main" id="{FDDEAFEA-13FE-4377-98C0-1B06207F1A6D}"/>
                      </a:ext>
                    </a:extLst>
                  </p:cNvPr>
                  <p:cNvSpPr>
                    <a:spLocks noChangeShapeType="1"/>
                  </p:cNvSpPr>
                  <p:nvPr/>
                </p:nvSpPr>
                <p:spPr bwMode="auto">
                  <a:xfrm flipV="1">
                    <a:off x="7068" y="4397"/>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481" name="Group 140">
                    <a:extLst>
                      <a:ext uri="{FF2B5EF4-FFF2-40B4-BE49-F238E27FC236}">
                        <a16:creationId xmlns:a16="http://schemas.microsoft.com/office/drawing/2014/main" id="{B861A692-AA40-4294-9EEB-9F7944ADB93D}"/>
                      </a:ext>
                    </a:extLst>
                  </p:cNvPr>
                  <p:cNvGrpSpPr>
                    <a:grpSpLocks/>
                  </p:cNvGrpSpPr>
                  <p:nvPr/>
                </p:nvGrpSpPr>
                <p:grpSpPr bwMode="auto">
                  <a:xfrm>
                    <a:off x="1828" y="4020"/>
                    <a:ext cx="6962" cy="396"/>
                    <a:chOff x="1828" y="4020"/>
                    <a:chExt cx="6962" cy="396"/>
                  </a:xfrm>
                </p:grpSpPr>
                <p:sp>
                  <p:nvSpPr>
                    <p:cNvPr id="50482" name="Line 141">
                      <a:extLst>
                        <a:ext uri="{FF2B5EF4-FFF2-40B4-BE49-F238E27FC236}">
                          <a16:creationId xmlns:a16="http://schemas.microsoft.com/office/drawing/2014/main" id="{EF4EF9C6-5CD5-4E7D-BD57-BAD0BA16DD2D}"/>
                        </a:ext>
                      </a:extLst>
                    </p:cNvPr>
                    <p:cNvSpPr>
                      <a:spLocks noChangeShapeType="1"/>
                    </p:cNvSpPr>
                    <p:nvPr/>
                  </p:nvSpPr>
                  <p:spPr bwMode="auto">
                    <a:xfrm>
                      <a:off x="1828" y="4038"/>
                      <a:ext cx="1756"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83" name="Line 142">
                      <a:extLst>
                        <a:ext uri="{FF2B5EF4-FFF2-40B4-BE49-F238E27FC236}">
                          <a16:creationId xmlns:a16="http://schemas.microsoft.com/office/drawing/2014/main" id="{F3851E92-B067-4ED6-8A0D-723C74743111}"/>
                        </a:ext>
                      </a:extLst>
                    </p:cNvPr>
                    <p:cNvSpPr>
                      <a:spLocks noChangeShapeType="1"/>
                    </p:cNvSpPr>
                    <p:nvPr/>
                  </p:nvSpPr>
                  <p:spPr bwMode="auto">
                    <a:xfrm>
                      <a:off x="3584" y="4039"/>
                      <a:ext cx="0" cy="3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84" name="Line 143">
                      <a:extLst>
                        <a:ext uri="{FF2B5EF4-FFF2-40B4-BE49-F238E27FC236}">
                          <a16:creationId xmlns:a16="http://schemas.microsoft.com/office/drawing/2014/main" id="{23831B5A-96F1-4D46-8839-F373D547658C}"/>
                        </a:ext>
                      </a:extLst>
                    </p:cNvPr>
                    <p:cNvSpPr>
                      <a:spLocks noChangeShapeType="1"/>
                    </p:cNvSpPr>
                    <p:nvPr/>
                  </p:nvSpPr>
                  <p:spPr bwMode="auto">
                    <a:xfrm flipV="1">
                      <a:off x="5308" y="4030"/>
                      <a:ext cx="0" cy="38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85" name="Line 144">
                      <a:extLst>
                        <a:ext uri="{FF2B5EF4-FFF2-40B4-BE49-F238E27FC236}">
                          <a16:creationId xmlns:a16="http://schemas.microsoft.com/office/drawing/2014/main" id="{97D9710A-17C4-4DB5-A7BE-B0710C8EACE3}"/>
                        </a:ext>
                      </a:extLst>
                    </p:cNvPr>
                    <p:cNvSpPr>
                      <a:spLocks noChangeShapeType="1"/>
                    </p:cNvSpPr>
                    <p:nvPr/>
                  </p:nvSpPr>
                  <p:spPr bwMode="auto">
                    <a:xfrm flipV="1">
                      <a:off x="5294" y="4020"/>
                      <a:ext cx="175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86" name="Line 145">
                      <a:extLst>
                        <a:ext uri="{FF2B5EF4-FFF2-40B4-BE49-F238E27FC236}">
                          <a16:creationId xmlns:a16="http://schemas.microsoft.com/office/drawing/2014/main" id="{3B60F4E1-5D3F-43BE-9B27-D08775DAB17E}"/>
                        </a:ext>
                      </a:extLst>
                    </p:cNvPr>
                    <p:cNvSpPr>
                      <a:spLocks noChangeShapeType="1"/>
                    </p:cNvSpPr>
                    <p:nvPr/>
                  </p:nvSpPr>
                  <p:spPr bwMode="auto">
                    <a:xfrm>
                      <a:off x="7034" y="4020"/>
                      <a:ext cx="0" cy="3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87" name="Line 146">
                      <a:extLst>
                        <a:ext uri="{FF2B5EF4-FFF2-40B4-BE49-F238E27FC236}">
                          <a16:creationId xmlns:a16="http://schemas.microsoft.com/office/drawing/2014/main" id="{29B2CE62-ED1E-48F8-8E5E-246A27919134}"/>
                        </a:ext>
                      </a:extLst>
                    </p:cNvPr>
                    <p:cNvSpPr>
                      <a:spLocks noChangeShapeType="1"/>
                    </p:cNvSpPr>
                    <p:nvPr/>
                  </p:nvSpPr>
                  <p:spPr bwMode="auto">
                    <a:xfrm flipV="1">
                      <a:off x="8788" y="4030"/>
                      <a:ext cx="2" cy="38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50476" name="Rectangle 147">
                <a:extLst>
                  <a:ext uri="{FF2B5EF4-FFF2-40B4-BE49-F238E27FC236}">
                    <a16:creationId xmlns:a16="http://schemas.microsoft.com/office/drawing/2014/main" id="{407A8F2E-0713-4FB1-83D0-960FD19A7BF2}"/>
                  </a:ext>
                </a:extLst>
              </p:cNvPr>
              <p:cNvSpPr>
                <a:spLocks noChangeArrowheads="1"/>
              </p:cNvSpPr>
              <p:nvPr/>
            </p:nvSpPr>
            <p:spPr bwMode="auto">
              <a:xfrm>
                <a:off x="1280" y="3570"/>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Ug3</a:t>
                </a:r>
              </a:p>
              <a:p>
                <a:endParaRPr lang="en-US" altLang="zh-CN">
                  <a:latin typeface="Times New Roman" panose="02020603050405020304" pitchFamily="18" charset="0"/>
                </a:endParaRPr>
              </a:p>
            </p:txBody>
          </p:sp>
        </p:grpSp>
        <p:grpSp>
          <p:nvGrpSpPr>
            <p:cNvPr id="50458" name="Group 164">
              <a:extLst>
                <a:ext uri="{FF2B5EF4-FFF2-40B4-BE49-F238E27FC236}">
                  <a16:creationId xmlns:a16="http://schemas.microsoft.com/office/drawing/2014/main" id="{957AB06D-9A9C-4D49-8183-04F117B5B8C0}"/>
                </a:ext>
              </a:extLst>
            </p:cNvPr>
            <p:cNvGrpSpPr>
              <a:grpSpLocks/>
            </p:cNvGrpSpPr>
            <p:nvPr/>
          </p:nvGrpSpPr>
          <p:grpSpPr bwMode="auto">
            <a:xfrm>
              <a:off x="2972" y="1176"/>
              <a:ext cx="2879" cy="349"/>
              <a:chOff x="1300" y="5715"/>
              <a:chExt cx="8126" cy="1128"/>
            </a:xfrm>
          </p:grpSpPr>
          <p:grpSp>
            <p:nvGrpSpPr>
              <p:cNvPr id="50459" name="Group 165">
                <a:extLst>
                  <a:ext uri="{FF2B5EF4-FFF2-40B4-BE49-F238E27FC236}">
                    <a16:creationId xmlns:a16="http://schemas.microsoft.com/office/drawing/2014/main" id="{D28E7C93-09DB-444B-9838-588711A5E929}"/>
                  </a:ext>
                </a:extLst>
              </p:cNvPr>
              <p:cNvGrpSpPr>
                <a:grpSpLocks/>
              </p:cNvGrpSpPr>
              <p:nvPr/>
            </p:nvGrpSpPr>
            <p:grpSpPr bwMode="auto">
              <a:xfrm>
                <a:off x="1674" y="5883"/>
                <a:ext cx="7752" cy="960"/>
                <a:chOff x="1674" y="5883"/>
                <a:chExt cx="7752" cy="960"/>
              </a:xfrm>
            </p:grpSpPr>
            <p:grpSp>
              <p:nvGrpSpPr>
                <p:cNvPr id="50461" name="Group 166">
                  <a:extLst>
                    <a:ext uri="{FF2B5EF4-FFF2-40B4-BE49-F238E27FC236}">
                      <a16:creationId xmlns:a16="http://schemas.microsoft.com/office/drawing/2014/main" id="{DDAB8FB7-8276-4BC5-803C-6855B5ECCFDD}"/>
                    </a:ext>
                  </a:extLst>
                </p:cNvPr>
                <p:cNvGrpSpPr>
                  <a:grpSpLocks/>
                </p:cNvGrpSpPr>
                <p:nvPr/>
              </p:nvGrpSpPr>
              <p:grpSpPr bwMode="auto">
                <a:xfrm>
                  <a:off x="1674" y="5883"/>
                  <a:ext cx="7752" cy="960"/>
                  <a:chOff x="1674" y="5883"/>
                  <a:chExt cx="7752" cy="960"/>
                </a:xfrm>
              </p:grpSpPr>
              <p:grpSp>
                <p:nvGrpSpPr>
                  <p:cNvPr id="50463" name="Group 167">
                    <a:extLst>
                      <a:ext uri="{FF2B5EF4-FFF2-40B4-BE49-F238E27FC236}">
                        <a16:creationId xmlns:a16="http://schemas.microsoft.com/office/drawing/2014/main" id="{C66D5020-3BEB-40FF-B061-770933BEB731}"/>
                      </a:ext>
                    </a:extLst>
                  </p:cNvPr>
                  <p:cNvGrpSpPr>
                    <a:grpSpLocks/>
                  </p:cNvGrpSpPr>
                  <p:nvPr/>
                </p:nvGrpSpPr>
                <p:grpSpPr bwMode="auto">
                  <a:xfrm>
                    <a:off x="1674" y="5883"/>
                    <a:ext cx="7752" cy="960"/>
                    <a:chOff x="1726" y="1545"/>
                    <a:chExt cx="5788" cy="1455"/>
                  </a:xfrm>
                </p:grpSpPr>
                <p:sp>
                  <p:nvSpPr>
                    <p:cNvPr id="50473" name="Line 168">
                      <a:extLst>
                        <a:ext uri="{FF2B5EF4-FFF2-40B4-BE49-F238E27FC236}">
                          <a16:creationId xmlns:a16="http://schemas.microsoft.com/office/drawing/2014/main" id="{EA837956-6819-4894-A7D9-E6575167ACC1}"/>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474" name="Line 169">
                      <a:extLst>
                        <a:ext uri="{FF2B5EF4-FFF2-40B4-BE49-F238E27FC236}">
                          <a16:creationId xmlns:a16="http://schemas.microsoft.com/office/drawing/2014/main" id="{3AC1E67C-C2A0-478C-B520-229D9CFA223A}"/>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464" name="Group 170">
                    <a:extLst>
                      <a:ext uri="{FF2B5EF4-FFF2-40B4-BE49-F238E27FC236}">
                        <a16:creationId xmlns:a16="http://schemas.microsoft.com/office/drawing/2014/main" id="{BCE0A7E4-8F85-4959-894C-8374CBF243B7}"/>
                      </a:ext>
                    </a:extLst>
                  </p:cNvPr>
                  <p:cNvGrpSpPr>
                    <a:grpSpLocks/>
                  </p:cNvGrpSpPr>
                  <p:nvPr/>
                </p:nvGrpSpPr>
                <p:grpSpPr bwMode="auto">
                  <a:xfrm flipV="1">
                    <a:off x="1858" y="5994"/>
                    <a:ext cx="7020" cy="405"/>
                    <a:chOff x="1842" y="2999"/>
                    <a:chExt cx="7020" cy="405"/>
                  </a:xfrm>
                </p:grpSpPr>
                <p:sp>
                  <p:nvSpPr>
                    <p:cNvPr id="50465" name="Line 171">
                      <a:extLst>
                        <a:ext uri="{FF2B5EF4-FFF2-40B4-BE49-F238E27FC236}">
                          <a16:creationId xmlns:a16="http://schemas.microsoft.com/office/drawing/2014/main" id="{B1DBCF7E-E0F5-4409-BC35-6DA6E964D503}"/>
                        </a:ext>
                      </a:extLst>
                    </p:cNvPr>
                    <p:cNvSpPr>
                      <a:spLocks noChangeShapeType="1"/>
                    </p:cNvSpPr>
                    <p:nvPr/>
                  </p:nvSpPr>
                  <p:spPr bwMode="auto">
                    <a:xfrm>
                      <a:off x="1842" y="3027"/>
                      <a:ext cx="117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66" name="Line 172">
                      <a:extLst>
                        <a:ext uri="{FF2B5EF4-FFF2-40B4-BE49-F238E27FC236}">
                          <a16:creationId xmlns:a16="http://schemas.microsoft.com/office/drawing/2014/main" id="{A867FC06-ECD9-4880-98DE-8566901D96F4}"/>
                        </a:ext>
                      </a:extLst>
                    </p:cNvPr>
                    <p:cNvSpPr>
                      <a:spLocks noChangeShapeType="1"/>
                    </p:cNvSpPr>
                    <p:nvPr/>
                  </p:nvSpPr>
                  <p:spPr bwMode="auto">
                    <a:xfrm>
                      <a:off x="3012" y="3027"/>
                      <a:ext cx="0" cy="3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67" name="Line 173">
                      <a:extLst>
                        <a:ext uri="{FF2B5EF4-FFF2-40B4-BE49-F238E27FC236}">
                          <a16:creationId xmlns:a16="http://schemas.microsoft.com/office/drawing/2014/main" id="{6DAF1E96-5861-4B2E-B9C8-056972D272DE}"/>
                        </a:ext>
                      </a:extLst>
                    </p:cNvPr>
                    <p:cNvSpPr>
                      <a:spLocks noChangeShapeType="1"/>
                    </p:cNvSpPr>
                    <p:nvPr/>
                  </p:nvSpPr>
                  <p:spPr bwMode="auto">
                    <a:xfrm flipV="1">
                      <a:off x="3012" y="3404"/>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68" name="Line 174">
                      <a:extLst>
                        <a:ext uri="{FF2B5EF4-FFF2-40B4-BE49-F238E27FC236}">
                          <a16:creationId xmlns:a16="http://schemas.microsoft.com/office/drawing/2014/main" id="{F48EC4D7-662C-456E-869A-9D63B5B35FEB}"/>
                        </a:ext>
                      </a:extLst>
                    </p:cNvPr>
                    <p:cNvSpPr>
                      <a:spLocks noChangeShapeType="1"/>
                    </p:cNvSpPr>
                    <p:nvPr/>
                  </p:nvSpPr>
                  <p:spPr bwMode="auto">
                    <a:xfrm flipV="1">
                      <a:off x="4736" y="3018"/>
                      <a:ext cx="0" cy="38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69" name="Line 175">
                      <a:extLst>
                        <a:ext uri="{FF2B5EF4-FFF2-40B4-BE49-F238E27FC236}">
                          <a16:creationId xmlns:a16="http://schemas.microsoft.com/office/drawing/2014/main" id="{1E2E4A6E-CF9F-4885-B075-06313E3E3C57}"/>
                        </a:ext>
                      </a:extLst>
                    </p:cNvPr>
                    <p:cNvSpPr>
                      <a:spLocks noChangeShapeType="1"/>
                    </p:cNvSpPr>
                    <p:nvPr/>
                  </p:nvSpPr>
                  <p:spPr bwMode="auto">
                    <a:xfrm flipV="1">
                      <a:off x="4722" y="3008"/>
                      <a:ext cx="175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70" name="Line 176">
                      <a:extLst>
                        <a:ext uri="{FF2B5EF4-FFF2-40B4-BE49-F238E27FC236}">
                          <a16:creationId xmlns:a16="http://schemas.microsoft.com/office/drawing/2014/main" id="{B4F17E51-3030-470B-B12B-700AADA6A9CE}"/>
                        </a:ext>
                      </a:extLst>
                    </p:cNvPr>
                    <p:cNvSpPr>
                      <a:spLocks noChangeShapeType="1"/>
                    </p:cNvSpPr>
                    <p:nvPr/>
                  </p:nvSpPr>
                  <p:spPr bwMode="auto">
                    <a:xfrm>
                      <a:off x="6462" y="3008"/>
                      <a:ext cx="0" cy="3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71" name="Line 177">
                      <a:extLst>
                        <a:ext uri="{FF2B5EF4-FFF2-40B4-BE49-F238E27FC236}">
                          <a16:creationId xmlns:a16="http://schemas.microsoft.com/office/drawing/2014/main" id="{F3CDD6F9-7456-470E-A58F-2EE2AD527960}"/>
                        </a:ext>
                      </a:extLst>
                    </p:cNvPr>
                    <p:cNvSpPr>
                      <a:spLocks noChangeShapeType="1"/>
                    </p:cNvSpPr>
                    <p:nvPr/>
                  </p:nvSpPr>
                  <p:spPr bwMode="auto">
                    <a:xfrm flipV="1">
                      <a:off x="6496" y="3385"/>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72" name="Line 178">
                      <a:extLst>
                        <a:ext uri="{FF2B5EF4-FFF2-40B4-BE49-F238E27FC236}">
                          <a16:creationId xmlns:a16="http://schemas.microsoft.com/office/drawing/2014/main" id="{173E8539-F777-46DD-9873-ADFB253DB7E6}"/>
                        </a:ext>
                      </a:extLst>
                    </p:cNvPr>
                    <p:cNvSpPr>
                      <a:spLocks noChangeShapeType="1"/>
                    </p:cNvSpPr>
                    <p:nvPr/>
                  </p:nvSpPr>
                  <p:spPr bwMode="auto">
                    <a:xfrm>
                      <a:off x="8186" y="2999"/>
                      <a:ext cx="676"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462" name="Line 179">
                  <a:extLst>
                    <a:ext uri="{FF2B5EF4-FFF2-40B4-BE49-F238E27FC236}">
                      <a16:creationId xmlns:a16="http://schemas.microsoft.com/office/drawing/2014/main" id="{6DCF02A9-7511-4317-80D9-AF071823F9DF}"/>
                    </a:ext>
                  </a:extLst>
                </p:cNvPr>
                <p:cNvSpPr>
                  <a:spLocks noChangeShapeType="1"/>
                </p:cNvSpPr>
                <p:nvPr/>
              </p:nvSpPr>
              <p:spPr bwMode="auto">
                <a:xfrm>
                  <a:off x="8234" y="6015"/>
                  <a:ext cx="0" cy="3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460" name="Rectangle 180">
                <a:extLst>
                  <a:ext uri="{FF2B5EF4-FFF2-40B4-BE49-F238E27FC236}">
                    <a16:creationId xmlns:a16="http://schemas.microsoft.com/office/drawing/2014/main" id="{5F34E249-AF49-4B44-A645-E7E9E0514F8F}"/>
                  </a:ext>
                </a:extLst>
              </p:cNvPr>
              <p:cNvSpPr>
                <a:spLocks noChangeArrowheads="1"/>
              </p:cNvSpPr>
              <p:nvPr/>
            </p:nvSpPr>
            <p:spPr bwMode="auto">
              <a:xfrm>
                <a:off x="1300" y="571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Ug5</a:t>
                </a:r>
              </a:p>
              <a:p>
                <a:endParaRPr lang="en-US" altLang="zh-CN">
                  <a:latin typeface="Times New Roman" panose="02020603050405020304" pitchFamily="18" charset="0"/>
                </a:endParaRPr>
              </a:p>
            </p:txBody>
          </p:sp>
        </p:grpSp>
      </p:grpSp>
      <p:grpSp>
        <p:nvGrpSpPr>
          <p:cNvPr id="23" name="Group 451">
            <a:extLst>
              <a:ext uri="{FF2B5EF4-FFF2-40B4-BE49-F238E27FC236}">
                <a16:creationId xmlns:a16="http://schemas.microsoft.com/office/drawing/2014/main" id="{BDDD34AD-DC36-498A-AA41-E6A73D3272ED}"/>
              </a:ext>
            </a:extLst>
          </p:cNvPr>
          <p:cNvGrpSpPr>
            <a:grpSpLocks/>
          </p:cNvGrpSpPr>
          <p:nvPr/>
        </p:nvGrpSpPr>
        <p:grpSpPr bwMode="auto">
          <a:xfrm>
            <a:off x="4689475" y="514350"/>
            <a:ext cx="4454525" cy="2354263"/>
            <a:chOff x="2954" y="324"/>
            <a:chExt cx="2901" cy="1483"/>
          </a:xfrm>
        </p:grpSpPr>
        <p:grpSp>
          <p:nvGrpSpPr>
            <p:cNvPr id="50408" name="Group 337">
              <a:extLst>
                <a:ext uri="{FF2B5EF4-FFF2-40B4-BE49-F238E27FC236}">
                  <a16:creationId xmlns:a16="http://schemas.microsoft.com/office/drawing/2014/main" id="{0736C89B-FDB0-4A15-A971-C90980B17316}"/>
                </a:ext>
              </a:extLst>
            </p:cNvPr>
            <p:cNvGrpSpPr>
              <a:grpSpLocks/>
            </p:cNvGrpSpPr>
            <p:nvPr/>
          </p:nvGrpSpPr>
          <p:grpSpPr bwMode="auto">
            <a:xfrm>
              <a:off x="2970" y="324"/>
              <a:ext cx="2885" cy="415"/>
              <a:chOff x="2970" y="533"/>
              <a:chExt cx="2885" cy="415"/>
            </a:xfrm>
          </p:grpSpPr>
          <p:sp>
            <p:nvSpPr>
              <p:cNvPr id="50441" name="Line 100">
                <a:extLst>
                  <a:ext uri="{FF2B5EF4-FFF2-40B4-BE49-F238E27FC236}">
                    <a16:creationId xmlns:a16="http://schemas.microsoft.com/office/drawing/2014/main" id="{7E090A0E-E2C5-4F90-873E-0A8B7B56D396}"/>
                  </a:ext>
                </a:extLst>
              </p:cNvPr>
              <p:cNvSpPr>
                <a:spLocks noChangeShapeType="1"/>
              </p:cNvSpPr>
              <p:nvPr/>
            </p:nvSpPr>
            <p:spPr bwMode="auto">
              <a:xfrm flipV="1">
                <a:off x="5424" y="672"/>
                <a:ext cx="1" cy="1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442" name="Group 117">
                <a:extLst>
                  <a:ext uri="{FF2B5EF4-FFF2-40B4-BE49-F238E27FC236}">
                    <a16:creationId xmlns:a16="http://schemas.microsoft.com/office/drawing/2014/main" id="{B073C62C-7F71-44CB-8517-2BAB058923F8}"/>
                  </a:ext>
                </a:extLst>
              </p:cNvPr>
              <p:cNvGrpSpPr>
                <a:grpSpLocks/>
              </p:cNvGrpSpPr>
              <p:nvPr/>
            </p:nvGrpSpPr>
            <p:grpSpPr bwMode="auto">
              <a:xfrm>
                <a:off x="2970" y="533"/>
                <a:ext cx="2885" cy="415"/>
                <a:chOff x="1294" y="2610"/>
                <a:chExt cx="8142" cy="1233"/>
              </a:xfrm>
            </p:grpSpPr>
            <p:grpSp>
              <p:nvGrpSpPr>
                <p:cNvPr id="50443" name="Group 118">
                  <a:extLst>
                    <a:ext uri="{FF2B5EF4-FFF2-40B4-BE49-F238E27FC236}">
                      <a16:creationId xmlns:a16="http://schemas.microsoft.com/office/drawing/2014/main" id="{20B37918-B055-4EF9-92A3-6A7B327DAD84}"/>
                    </a:ext>
                  </a:extLst>
                </p:cNvPr>
                <p:cNvGrpSpPr>
                  <a:grpSpLocks/>
                </p:cNvGrpSpPr>
                <p:nvPr/>
              </p:nvGrpSpPr>
              <p:grpSpPr bwMode="auto">
                <a:xfrm>
                  <a:off x="1684" y="2883"/>
                  <a:ext cx="7752" cy="960"/>
                  <a:chOff x="1684" y="2883"/>
                  <a:chExt cx="7752" cy="960"/>
                </a:xfrm>
              </p:grpSpPr>
              <p:grpSp>
                <p:nvGrpSpPr>
                  <p:cNvPr id="50445" name="Group 119">
                    <a:extLst>
                      <a:ext uri="{FF2B5EF4-FFF2-40B4-BE49-F238E27FC236}">
                        <a16:creationId xmlns:a16="http://schemas.microsoft.com/office/drawing/2014/main" id="{C79AF9AD-0650-42C6-B954-4AB2E8315D21}"/>
                      </a:ext>
                    </a:extLst>
                  </p:cNvPr>
                  <p:cNvGrpSpPr>
                    <a:grpSpLocks/>
                  </p:cNvGrpSpPr>
                  <p:nvPr/>
                </p:nvGrpSpPr>
                <p:grpSpPr bwMode="auto">
                  <a:xfrm>
                    <a:off x="1684" y="2883"/>
                    <a:ext cx="7752" cy="960"/>
                    <a:chOff x="1726" y="1545"/>
                    <a:chExt cx="5788" cy="1455"/>
                  </a:xfrm>
                </p:grpSpPr>
                <p:sp>
                  <p:nvSpPr>
                    <p:cNvPr id="50455" name="Line 120">
                      <a:extLst>
                        <a:ext uri="{FF2B5EF4-FFF2-40B4-BE49-F238E27FC236}">
                          <a16:creationId xmlns:a16="http://schemas.microsoft.com/office/drawing/2014/main" id="{6FF020AD-1813-4DCF-AD06-2429D3E00BDA}"/>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456" name="Line 121">
                      <a:extLst>
                        <a:ext uri="{FF2B5EF4-FFF2-40B4-BE49-F238E27FC236}">
                          <a16:creationId xmlns:a16="http://schemas.microsoft.com/office/drawing/2014/main" id="{F1823112-64C8-4391-84CA-7679F4980E6F}"/>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446" name="Group 122">
                    <a:extLst>
                      <a:ext uri="{FF2B5EF4-FFF2-40B4-BE49-F238E27FC236}">
                        <a16:creationId xmlns:a16="http://schemas.microsoft.com/office/drawing/2014/main" id="{57AA90F1-929A-4EE0-A934-02AFABB35449}"/>
                      </a:ext>
                    </a:extLst>
                  </p:cNvPr>
                  <p:cNvGrpSpPr>
                    <a:grpSpLocks/>
                  </p:cNvGrpSpPr>
                  <p:nvPr/>
                </p:nvGrpSpPr>
                <p:grpSpPr bwMode="auto">
                  <a:xfrm>
                    <a:off x="1842" y="2999"/>
                    <a:ext cx="7020" cy="405"/>
                    <a:chOff x="1842" y="2999"/>
                    <a:chExt cx="7020" cy="405"/>
                  </a:xfrm>
                </p:grpSpPr>
                <p:sp>
                  <p:nvSpPr>
                    <p:cNvPr id="50447" name="Line 123">
                      <a:extLst>
                        <a:ext uri="{FF2B5EF4-FFF2-40B4-BE49-F238E27FC236}">
                          <a16:creationId xmlns:a16="http://schemas.microsoft.com/office/drawing/2014/main" id="{6491FF5E-EEDB-487F-9889-AF32A08DC7E8}"/>
                        </a:ext>
                      </a:extLst>
                    </p:cNvPr>
                    <p:cNvSpPr>
                      <a:spLocks noChangeShapeType="1"/>
                    </p:cNvSpPr>
                    <p:nvPr/>
                  </p:nvSpPr>
                  <p:spPr bwMode="auto">
                    <a:xfrm>
                      <a:off x="1842" y="3027"/>
                      <a:ext cx="117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48" name="Line 124">
                      <a:extLst>
                        <a:ext uri="{FF2B5EF4-FFF2-40B4-BE49-F238E27FC236}">
                          <a16:creationId xmlns:a16="http://schemas.microsoft.com/office/drawing/2014/main" id="{1D4A76E4-5E1F-4D29-83A4-C7C95D82956A}"/>
                        </a:ext>
                      </a:extLst>
                    </p:cNvPr>
                    <p:cNvSpPr>
                      <a:spLocks noChangeShapeType="1"/>
                    </p:cNvSpPr>
                    <p:nvPr/>
                  </p:nvSpPr>
                  <p:spPr bwMode="auto">
                    <a:xfrm>
                      <a:off x="3012" y="3027"/>
                      <a:ext cx="0" cy="3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49" name="Line 125">
                      <a:extLst>
                        <a:ext uri="{FF2B5EF4-FFF2-40B4-BE49-F238E27FC236}">
                          <a16:creationId xmlns:a16="http://schemas.microsoft.com/office/drawing/2014/main" id="{1E3EBBAA-950A-4960-9FEC-9E131CAAF434}"/>
                        </a:ext>
                      </a:extLst>
                    </p:cNvPr>
                    <p:cNvSpPr>
                      <a:spLocks noChangeShapeType="1"/>
                    </p:cNvSpPr>
                    <p:nvPr/>
                  </p:nvSpPr>
                  <p:spPr bwMode="auto">
                    <a:xfrm flipV="1">
                      <a:off x="3012" y="3404"/>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50" name="Line 126">
                      <a:extLst>
                        <a:ext uri="{FF2B5EF4-FFF2-40B4-BE49-F238E27FC236}">
                          <a16:creationId xmlns:a16="http://schemas.microsoft.com/office/drawing/2014/main" id="{218BD518-8BDD-4D67-8A97-2ED1B4BDEE43}"/>
                        </a:ext>
                      </a:extLst>
                    </p:cNvPr>
                    <p:cNvSpPr>
                      <a:spLocks noChangeShapeType="1"/>
                    </p:cNvSpPr>
                    <p:nvPr/>
                  </p:nvSpPr>
                  <p:spPr bwMode="auto">
                    <a:xfrm flipV="1">
                      <a:off x="4736" y="3018"/>
                      <a:ext cx="0" cy="38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51" name="Line 127">
                      <a:extLst>
                        <a:ext uri="{FF2B5EF4-FFF2-40B4-BE49-F238E27FC236}">
                          <a16:creationId xmlns:a16="http://schemas.microsoft.com/office/drawing/2014/main" id="{39191BD5-D8B6-4998-B92D-C741AC0157D5}"/>
                        </a:ext>
                      </a:extLst>
                    </p:cNvPr>
                    <p:cNvSpPr>
                      <a:spLocks noChangeShapeType="1"/>
                    </p:cNvSpPr>
                    <p:nvPr/>
                  </p:nvSpPr>
                  <p:spPr bwMode="auto">
                    <a:xfrm flipV="1">
                      <a:off x="4722" y="3008"/>
                      <a:ext cx="175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52" name="Line 128">
                      <a:extLst>
                        <a:ext uri="{FF2B5EF4-FFF2-40B4-BE49-F238E27FC236}">
                          <a16:creationId xmlns:a16="http://schemas.microsoft.com/office/drawing/2014/main" id="{B3C92958-DFF3-468D-9B1C-C620D787FF1B}"/>
                        </a:ext>
                      </a:extLst>
                    </p:cNvPr>
                    <p:cNvSpPr>
                      <a:spLocks noChangeShapeType="1"/>
                    </p:cNvSpPr>
                    <p:nvPr/>
                  </p:nvSpPr>
                  <p:spPr bwMode="auto">
                    <a:xfrm>
                      <a:off x="6462" y="3008"/>
                      <a:ext cx="0" cy="3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53" name="Line 129">
                      <a:extLst>
                        <a:ext uri="{FF2B5EF4-FFF2-40B4-BE49-F238E27FC236}">
                          <a16:creationId xmlns:a16="http://schemas.microsoft.com/office/drawing/2014/main" id="{03F096C5-FBB6-4D70-91E0-2DD19A048556}"/>
                        </a:ext>
                      </a:extLst>
                    </p:cNvPr>
                    <p:cNvSpPr>
                      <a:spLocks noChangeShapeType="1"/>
                    </p:cNvSpPr>
                    <p:nvPr/>
                  </p:nvSpPr>
                  <p:spPr bwMode="auto">
                    <a:xfrm flipV="1">
                      <a:off x="6496" y="3385"/>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54" name="Line 130">
                      <a:extLst>
                        <a:ext uri="{FF2B5EF4-FFF2-40B4-BE49-F238E27FC236}">
                          <a16:creationId xmlns:a16="http://schemas.microsoft.com/office/drawing/2014/main" id="{4C96B095-C0EA-4994-AE6D-564DB38B46D6}"/>
                        </a:ext>
                      </a:extLst>
                    </p:cNvPr>
                    <p:cNvSpPr>
                      <a:spLocks noChangeShapeType="1"/>
                    </p:cNvSpPr>
                    <p:nvPr/>
                  </p:nvSpPr>
                  <p:spPr bwMode="auto">
                    <a:xfrm>
                      <a:off x="8186" y="2999"/>
                      <a:ext cx="676"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444" name="Rectangle 131">
                  <a:extLst>
                    <a:ext uri="{FF2B5EF4-FFF2-40B4-BE49-F238E27FC236}">
                      <a16:creationId xmlns:a16="http://schemas.microsoft.com/office/drawing/2014/main" id="{0152324D-FA3C-4BCF-942E-5EEF55F14DF3}"/>
                    </a:ext>
                  </a:extLst>
                </p:cNvPr>
                <p:cNvSpPr>
                  <a:spLocks noChangeArrowheads="1"/>
                </p:cNvSpPr>
                <p:nvPr/>
              </p:nvSpPr>
              <p:spPr bwMode="auto">
                <a:xfrm>
                  <a:off x="1294" y="2610"/>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Ug2</a:t>
                  </a:r>
                </a:p>
                <a:p>
                  <a:endParaRPr lang="en-US" altLang="zh-CN" b="1">
                    <a:solidFill>
                      <a:srgbClr val="040408"/>
                    </a:solidFill>
                    <a:latin typeface="Times New Roman" panose="02020603050405020304" pitchFamily="18" charset="0"/>
                  </a:endParaRPr>
                </a:p>
              </p:txBody>
            </p:sp>
          </p:grpSp>
        </p:grpSp>
        <p:grpSp>
          <p:nvGrpSpPr>
            <p:cNvPr id="50409" name="Group 148">
              <a:extLst>
                <a:ext uri="{FF2B5EF4-FFF2-40B4-BE49-F238E27FC236}">
                  <a16:creationId xmlns:a16="http://schemas.microsoft.com/office/drawing/2014/main" id="{9CE9781F-45AA-41B3-A428-8285C80B9CB1}"/>
                </a:ext>
              </a:extLst>
            </p:cNvPr>
            <p:cNvGrpSpPr>
              <a:grpSpLocks/>
            </p:cNvGrpSpPr>
            <p:nvPr/>
          </p:nvGrpSpPr>
          <p:grpSpPr bwMode="auto">
            <a:xfrm>
              <a:off x="2954" y="876"/>
              <a:ext cx="2895" cy="385"/>
              <a:chOff x="1254" y="4665"/>
              <a:chExt cx="8170" cy="1173"/>
            </a:xfrm>
          </p:grpSpPr>
          <p:grpSp>
            <p:nvGrpSpPr>
              <p:cNvPr id="50426" name="Group 149">
                <a:extLst>
                  <a:ext uri="{FF2B5EF4-FFF2-40B4-BE49-F238E27FC236}">
                    <a16:creationId xmlns:a16="http://schemas.microsoft.com/office/drawing/2014/main" id="{4E1BFE86-C1D5-45D9-9C5E-934439D49A0D}"/>
                  </a:ext>
                </a:extLst>
              </p:cNvPr>
              <p:cNvGrpSpPr>
                <a:grpSpLocks/>
              </p:cNvGrpSpPr>
              <p:nvPr/>
            </p:nvGrpSpPr>
            <p:grpSpPr bwMode="auto">
              <a:xfrm>
                <a:off x="1672" y="4878"/>
                <a:ext cx="7752" cy="960"/>
                <a:chOff x="1672" y="4878"/>
                <a:chExt cx="7752" cy="960"/>
              </a:xfrm>
            </p:grpSpPr>
            <p:grpSp>
              <p:nvGrpSpPr>
                <p:cNvPr id="50428" name="Group 150">
                  <a:extLst>
                    <a:ext uri="{FF2B5EF4-FFF2-40B4-BE49-F238E27FC236}">
                      <a16:creationId xmlns:a16="http://schemas.microsoft.com/office/drawing/2014/main" id="{D6093324-0300-4744-B18C-A98C0A19318E}"/>
                    </a:ext>
                  </a:extLst>
                </p:cNvPr>
                <p:cNvGrpSpPr>
                  <a:grpSpLocks/>
                </p:cNvGrpSpPr>
                <p:nvPr/>
              </p:nvGrpSpPr>
              <p:grpSpPr bwMode="auto">
                <a:xfrm>
                  <a:off x="1672" y="4878"/>
                  <a:ext cx="7752" cy="960"/>
                  <a:chOff x="1726" y="1545"/>
                  <a:chExt cx="5788" cy="1455"/>
                </a:xfrm>
              </p:grpSpPr>
              <p:sp>
                <p:nvSpPr>
                  <p:cNvPr id="50439" name="Line 151">
                    <a:extLst>
                      <a:ext uri="{FF2B5EF4-FFF2-40B4-BE49-F238E27FC236}">
                        <a16:creationId xmlns:a16="http://schemas.microsoft.com/office/drawing/2014/main" id="{0CA72F12-DD24-45D3-BDA9-438C09537533}"/>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440" name="Line 152">
                    <a:extLst>
                      <a:ext uri="{FF2B5EF4-FFF2-40B4-BE49-F238E27FC236}">
                        <a16:creationId xmlns:a16="http://schemas.microsoft.com/office/drawing/2014/main" id="{6640DA9C-13E4-4654-8D3F-DDA82D756176}"/>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429" name="Group 153">
                  <a:extLst>
                    <a:ext uri="{FF2B5EF4-FFF2-40B4-BE49-F238E27FC236}">
                      <a16:creationId xmlns:a16="http://schemas.microsoft.com/office/drawing/2014/main" id="{4CBC3B91-6B4E-491D-8AC0-71AE7D1C230D}"/>
                    </a:ext>
                  </a:extLst>
                </p:cNvPr>
                <p:cNvGrpSpPr>
                  <a:grpSpLocks/>
                </p:cNvGrpSpPr>
                <p:nvPr/>
              </p:nvGrpSpPr>
              <p:grpSpPr bwMode="auto">
                <a:xfrm flipV="1">
                  <a:off x="1892" y="5001"/>
                  <a:ext cx="6976" cy="405"/>
                  <a:chOff x="1874" y="1710"/>
                  <a:chExt cx="6976" cy="645"/>
                </a:xfrm>
              </p:grpSpPr>
              <p:sp>
                <p:nvSpPr>
                  <p:cNvPr id="50430" name="Line 154">
                    <a:extLst>
                      <a:ext uri="{FF2B5EF4-FFF2-40B4-BE49-F238E27FC236}">
                        <a16:creationId xmlns:a16="http://schemas.microsoft.com/office/drawing/2014/main" id="{D3459B48-38C8-47A1-9977-ADFBA8DFFD4F}"/>
                      </a:ext>
                    </a:extLst>
                  </p:cNvPr>
                  <p:cNvSpPr>
                    <a:spLocks noChangeShapeType="1"/>
                  </p:cNvSpPr>
                  <p:nvPr/>
                </p:nvSpPr>
                <p:spPr bwMode="auto">
                  <a:xfrm>
                    <a:off x="1874" y="1755"/>
                    <a:ext cx="55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31" name="Line 155">
                    <a:extLst>
                      <a:ext uri="{FF2B5EF4-FFF2-40B4-BE49-F238E27FC236}">
                        <a16:creationId xmlns:a16="http://schemas.microsoft.com/office/drawing/2014/main" id="{52FE9FD5-AD18-4F71-8529-3985CB233C6F}"/>
                      </a:ext>
                    </a:extLst>
                  </p:cNvPr>
                  <p:cNvSpPr>
                    <a:spLocks noChangeShapeType="1"/>
                  </p:cNvSpPr>
                  <p:nvPr/>
                </p:nvSpPr>
                <p:spPr bwMode="auto">
                  <a:xfrm>
                    <a:off x="2430" y="1755"/>
                    <a:ext cx="0" cy="5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32" name="Line 156">
                    <a:extLst>
                      <a:ext uri="{FF2B5EF4-FFF2-40B4-BE49-F238E27FC236}">
                        <a16:creationId xmlns:a16="http://schemas.microsoft.com/office/drawing/2014/main" id="{B368F46C-4155-40BF-8316-B27BD971AD4E}"/>
                      </a:ext>
                    </a:extLst>
                  </p:cNvPr>
                  <p:cNvSpPr>
                    <a:spLocks noChangeShapeType="1"/>
                  </p:cNvSpPr>
                  <p:nvPr/>
                </p:nvSpPr>
                <p:spPr bwMode="auto">
                  <a:xfrm flipV="1">
                    <a:off x="2430" y="2355"/>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33" name="Line 157">
                    <a:extLst>
                      <a:ext uri="{FF2B5EF4-FFF2-40B4-BE49-F238E27FC236}">
                        <a16:creationId xmlns:a16="http://schemas.microsoft.com/office/drawing/2014/main" id="{DF303EB2-9776-4F42-BA71-EE01542D7247}"/>
                      </a:ext>
                    </a:extLst>
                  </p:cNvPr>
                  <p:cNvSpPr>
                    <a:spLocks noChangeShapeType="1"/>
                  </p:cNvSpPr>
                  <p:nvPr/>
                </p:nvSpPr>
                <p:spPr bwMode="auto">
                  <a:xfrm flipV="1">
                    <a:off x="4154" y="1740"/>
                    <a:ext cx="0" cy="6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34" name="Line 158">
                    <a:extLst>
                      <a:ext uri="{FF2B5EF4-FFF2-40B4-BE49-F238E27FC236}">
                        <a16:creationId xmlns:a16="http://schemas.microsoft.com/office/drawing/2014/main" id="{B1F896B8-17DA-451E-8131-C0F17BAD6079}"/>
                      </a:ext>
                    </a:extLst>
                  </p:cNvPr>
                  <p:cNvSpPr>
                    <a:spLocks noChangeShapeType="1"/>
                  </p:cNvSpPr>
                  <p:nvPr/>
                </p:nvSpPr>
                <p:spPr bwMode="auto">
                  <a:xfrm flipV="1">
                    <a:off x="4140" y="1725"/>
                    <a:ext cx="175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35" name="Line 159">
                    <a:extLst>
                      <a:ext uri="{FF2B5EF4-FFF2-40B4-BE49-F238E27FC236}">
                        <a16:creationId xmlns:a16="http://schemas.microsoft.com/office/drawing/2014/main" id="{906E9B34-D855-4CF0-946C-B4C7CCD09FF6}"/>
                      </a:ext>
                    </a:extLst>
                  </p:cNvPr>
                  <p:cNvSpPr>
                    <a:spLocks noChangeShapeType="1"/>
                  </p:cNvSpPr>
                  <p:nvPr/>
                </p:nvSpPr>
                <p:spPr bwMode="auto">
                  <a:xfrm>
                    <a:off x="5880" y="1725"/>
                    <a:ext cx="0" cy="6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36" name="Line 160">
                    <a:extLst>
                      <a:ext uri="{FF2B5EF4-FFF2-40B4-BE49-F238E27FC236}">
                        <a16:creationId xmlns:a16="http://schemas.microsoft.com/office/drawing/2014/main" id="{7ACA98EC-3EC0-4850-B9BF-094F262DF70C}"/>
                      </a:ext>
                    </a:extLst>
                  </p:cNvPr>
                  <p:cNvSpPr>
                    <a:spLocks noChangeShapeType="1"/>
                  </p:cNvSpPr>
                  <p:nvPr/>
                </p:nvSpPr>
                <p:spPr bwMode="auto">
                  <a:xfrm flipV="1">
                    <a:off x="5914" y="2325"/>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37" name="Line 161">
                    <a:extLst>
                      <a:ext uri="{FF2B5EF4-FFF2-40B4-BE49-F238E27FC236}">
                        <a16:creationId xmlns:a16="http://schemas.microsoft.com/office/drawing/2014/main" id="{F1B5A3CF-DAA9-495E-90DB-D57D9D06B5A1}"/>
                      </a:ext>
                    </a:extLst>
                  </p:cNvPr>
                  <p:cNvSpPr>
                    <a:spLocks noChangeShapeType="1"/>
                  </p:cNvSpPr>
                  <p:nvPr/>
                </p:nvSpPr>
                <p:spPr bwMode="auto">
                  <a:xfrm flipV="1">
                    <a:off x="7634" y="1740"/>
                    <a:ext cx="2" cy="61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38" name="Line 162">
                    <a:extLst>
                      <a:ext uri="{FF2B5EF4-FFF2-40B4-BE49-F238E27FC236}">
                        <a16:creationId xmlns:a16="http://schemas.microsoft.com/office/drawing/2014/main" id="{6F2CECFE-B785-415F-9181-32944B3D7EE6}"/>
                      </a:ext>
                    </a:extLst>
                  </p:cNvPr>
                  <p:cNvSpPr>
                    <a:spLocks noChangeShapeType="1"/>
                  </p:cNvSpPr>
                  <p:nvPr/>
                </p:nvSpPr>
                <p:spPr bwMode="auto">
                  <a:xfrm>
                    <a:off x="7604" y="1710"/>
                    <a:ext cx="124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427" name="Rectangle 163">
                <a:extLst>
                  <a:ext uri="{FF2B5EF4-FFF2-40B4-BE49-F238E27FC236}">
                    <a16:creationId xmlns:a16="http://schemas.microsoft.com/office/drawing/2014/main" id="{C605853A-25BB-4E11-A6C0-5C40020B7468}"/>
                  </a:ext>
                </a:extLst>
              </p:cNvPr>
              <p:cNvSpPr>
                <a:spLocks noChangeArrowheads="1"/>
              </p:cNvSpPr>
              <p:nvPr/>
            </p:nvSpPr>
            <p:spPr bwMode="auto">
              <a:xfrm>
                <a:off x="1254" y="466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Ug4</a:t>
                </a:r>
              </a:p>
              <a:p>
                <a:endParaRPr lang="en-US" altLang="zh-CN" b="1">
                  <a:solidFill>
                    <a:srgbClr val="040408"/>
                  </a:solidFill>
                  <a:latin typeface="Times New Roman" panose="02020603050405020304" pitchFamily="18" charset="0"/>
                </a:endParaRPr>
              </a:p>
            </p:txBody>
          </p:sp>
        </p:grpSp>
        <p:grpSp>
          <p:nvGrpSpPr>
            <p:cNvPr id="50410" name="Group 181">
              <a:extLst>
                <a:ext uri="{FF2B5EF4-FFF2-40B4-BE49-F238E27FC236}">
                  <a16:creationId xmlns:a16="http://schemas.microsoft.com/office/drawing/2014/main" id="{20A856D7-2079-41D1-B5F7-DF57C9C05709}"/>
                </a:ext>
              </a:extLst>
            </p:cNvPr>
            <p:cNvGrpSpPr>
              <a:grpSpLocks/>
            </p:cNvGrpSpPr>
            <p:nvPr/>
          </p:nvGrpSpPr>
          <p:grpSpPr bwMode="auto">
            <a:xfrm>
              <a:off x="2974" y="1494"/>
              <a:ext cx="2879" cy="313"/>
              <a:chOff x="1302" y="6780"/>
              <a:chExt cx="8124" cy="1008"/>
            </a:xfrm>
          </p:grpSpPr>
          <p:grpSp>
            <p:nvGrpSpPr>
              <p:cNvPr id="50411" name="Group 182">
                <a:extLst>
                  <a:ext uri="{FF2B5EF4-FFF2-40B4-BE49-F238E27FC236}">
                    <a16:creationId xmlns:a16="http://schemas.microsoft.com/office/drawing/2014/main" id="{8967F301-CDC0-4805-B418-1D1A9BB7E50A}"/>
                  </a:ext>
                </a:extLst>
              </p:cNvPr>
              <p:cNvGrpSpPr>
                <a:grpSpLocks/>
              </p:cNvGrpSpPr>
              <p:nvPr/>
            </p:nvGrpSpPr>
            <p:grpSpPr bwMode="auto">
              <a:xfrm>
                <a:off x="1674" y="6828"/>
                <a:ext cx="7752" cy="960"/>
                <a:chOff x="1674" y="6828"/>
                <a:chExt cx="7752" cy="960"/>
              </a:xfrm>
            </p:grpSpPr>
            <p:grpSp>
              <p:nvGrpSpPr>
                <p:cNvPr id="50413" name="Group 183">
                  <a:extLst>
                    <a:ext uri="{FF2B5EF4-FFF2-40B4-BE49-F238E27FC236}">
                      <a16:creationId xmlns:a16="http://schemas.microsoft.com/office/drawing/2014/main" id="{D019412F-03A1-4B2D-9BC8-88FC56D64311}"/>
                    </a:ext>
                  </a:extLst>
                </p:cNvPr>
                <p:cNvGrpSpPr>
                  <a:grpSpLocks/>
                </p:cNvGrpSpPr>
                <p:nvPr/>
              </p:nvGrpSpPr>
              <p:grpSpPr bwMode="auto">
                <a:xfrm>
                  <a:off x="1674" y="6828"/>
                  <a:ext cx="7752" cy="960"/>
                  <a:chOff x="1726" y="1545"/>
                  <a:chExt cx="5788" cy="1455"/>
                </a:xfrm>
              </p:grpSpPr>
              <p:sp>
                <p:nvSpPr>
                  <p:cNvPr id="50424" name="Line 184">
                    <a:extLst>
                      <a:ext uri="{FF2B5EF4-FFF2-40B4-BE49-F238E27FC236}">
                        <a16:creationId xmlns:a16="http://schemas.microsoft.com/office/drawing/2014/main" id="{DAFA535A-9109-4F07-A28A-D557E040654A}"/>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425" name="Line 185">
                    <a:extLst>
                      <a:ext uri="{FF2B5EF4-FFF2-40B4-BE49-F238E27FC236}">
                        <a16:creationId xmlns:a16="http://schemas.microsoft.com/office/drawing/2014/main" id="{D088684F-7193-4B07-BF97-461782C84A7E}"/>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414" name="Group 186">
                  <a:extLst>
                    <a:ext uri="{FF2B5EF4-FFF2-40B4-BE49-F238E27FC236}">
                      <a16:creationId xmlns:a16="http://schemas.microsoft.com/office/drawing/2014/main" id="{F9450211-D083-4295-9CE2-5AE16751E96D}"/>
                    </a:ext>
                  </a:extLst>
                </p:cNvPr>
                <p:cNvGrpSpPr>
                  <a:grpSpLocks/>
                </p:cNvGrpSpPr>
                <p:nvPr/>
              </p:nvGrpSpPr>
              <p:grpSpPr bwMode="auto">
                <a:xfrm flipV="1">
                  <a:off x="1828" y="6975"/>
                  <a:ext cx="6980" cy="396"/>
                  <a:chOff x="1828" y="4020"/>
                  <a:chExt cx="6980" cy="396"/>
                </a:xfrm>
              </p:grpSpPr>
              <p:sp>
                <p:nvSpPr>
                  <p:cNvPr id="50415" name="Line 187">
                    <a:extLst>
                      <a:ext uri="{FF2B5EF4-FFF2-40B4-BE49-F238E27FC236}">
                        <a16:creationId xmlns:a16="http://schemas.microsoft.com/office/drawing/2014/main" id="{0B897C8E-3898-44BE-9BA8-1EF9FC9C9582}"/>
                      </a:ext>
                    </a:extLst>
                  </p:cNvPr>
                  <p:cNvSpPr>
                    <a:spLocks noChangeShapeType="1"/>
                  </p:cNvSpPr>
                  <p:nvPr/>
                </p:nvSpPr>
                <p:spPr bwMode="auto">
                  <a:xfrm flipV="1">
                    <a:off x="3584" y="4416"/>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16" name="Line 188">
                    <a:extLst>
                      <a:ext uri="{FF2B5EF4-FFF2-40B4-BE49-F238E27FC236}">
                        <a16:creationId xmlns:a16="http://schemas.microsoft.com/office/drawing/2014/main" id="{A94E53BC-9C8B-4F63-B067-B5D3717B3C0C}"/>
                      </a:ext>
                    </a:extLst>
                  </p:cNvPr>
                  <p:cNvSpPr>
                    <a:spLocks noChangeShapeType="1"/>
                  </p:cNvSpPr>
                  <p:nvPr/>
                </p:nvSpPr>
                <p:spPr bwMode="auto">
                  <a:xfrm flipV="1">
                    <a:off x="7068" y="4397"/>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417" name="Group 189">
                    <a:extLst>
                      <a:ext uri="{FF2B5EF4-FFF2-40B4-BE49-F238E27FC236}">
                        <a16:creationId xmlns:a16="http://schemas.microsoft.com/office/drawing/2014/main" id="{105C511D-14FC-4181-8C4A-EFC231D43AB3}"/>
                      </a:ext>
                    </a:extLst>
                  </p:cNvPr>
                  <p:cNvGrpSpPr>
                    <a:grpSpLocks/>
                  </p:cNvGrpSpPr>
                  <p:nvPr/>
                </p:nvGrpSpPr>
                <p:grpSpPr bwMode="auto">
                  <a:xfrm>
                    <a:off x="1828" y="4020"/>
                    <a:ext cx="6962" cy="396"/>
                    <a:chOff x="1828" y="4020"/>
                    <a:chExt cx="6962" cy="396"/>
                  </a:xfrm>
                </p:grpSpPr>
                <p:sp>
                  <p:nvSpPr>
                    <p:cNvPr id="50418" name="Line 190">
                      <a:extLst>
                        <a:ext uri="{FF2B5EF4-FFF2-40B4-BE49-F238E27FC236}">
                          <a16:creationId xmlns:a16="http://schemas.microsoft.com/office/drawing/2014/main" id="{E4B91865-BE6C-46AB-9811-C64364BC4C70}"/>
                        </a:ext>
                      </a:extLst>
                    </p:cNvPr>
                    <p:cNvSpPr>
                      <a:spLocks noChangeShapeType="1"/>
                    </p:cNvSpPr>
                    <p:nvPr/>
                  </p:nvSpPr>
                  <p:spPr bwMode="auto">
                    <a:xfrm>
                      <a:off x="1828" y="4038"/>
                      <a:ext cx="1756"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19" name="Line 191">
                      <a:extLst>
                        <a:ext uri="{FF2B5EF4-FFF2-40B4-BE49-F238E27FC236}">
                          <a16:creationId xmlns:a16="http://schemas.microsoft.com/office/drawing/2014/main" id="{514094E0-36E9-4D43-AB04-E4F989F75098}"/>
                        </a:ext>
                      </a:extLst>
                    </p:cNvPr>
                    <p:cNvSpPr>
                      <a:spLocks noChangeShapeType="1"/>
                    </p:cNvSpPr>
                    <p:nvPr/>
                  </p:nvSpPr>
                  <p:spPr bwMode="auto">
                    <a:xfrm>
                      <a:off x="3584" y="4039"/>
                      <a:ext cx="0" cy="3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20" name="Line 192">
                      <a:extLst>
                        <a:ext uri="{FF2B5EF4-FFF2-40B4-BE49-F238E27FC236}">
                          <a16:creationId xmlns:a16="http://schemas.microsoft.com/office/drawing/2014/main" id="{3F3BADB7-0B61-42B8-A3C0-1045BD7F0ECC}"/>
                        </a:ext>
                      </a:extLst>
                    </p:cNvPr>
                    <p:cNvSpPr>
                      <a:spLocks noChangeShapeType="1"/>
                    </p:cNvSpPr>
                    <p:nvPr/>
                  </p:nvSpPr>
                  <p:spPr bwMode="auto">
                    <a:xfrm flipV="1">
                      <a:off x="5308" y="4030"/>
                      <a:ext cx="0" cy="38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21" name="Line 193">
                      <a:extLst>
                        <a:ext uri="{FF2B5EF4-FFF2-40B4-BE49-F238E27FC236}">
                          <a16:creationId xmlns:a16="http://schemas.microsoft.com/office/drawing/2014/main" id="{7C43DA68-42A9-4B67-9200-0F176E03F5E7}"/>
                        </a:ext>
                      </a:extLst>
                    </p:cNvPr>
                    <p:cNvSpPr>
                      <a:spLocks noChangeShapeType="1"/>
                    </p:cNvSpPr>
                    <p:nvPr/>
                  </p:nvSpPr>
                  <p:spPr bwMode="auto">
                    <a:xfrm flipV="1">
                      <a:off x="5294" y="4020"/>
                      <a:ext cx="175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22" name="Line 194">
                      <a:extLst>
                        <a:ext uri="{FF2B5EF4-FFF2-40B4-BE49-F238E27FC236}">
                          <a16:creationId xmlns:a16="http://schemas.microsoft.com/office/drawing/2014/main" id="{810A65D0-B7E0-45EB-86A3-042FB3B3A645}"/>
                        </a:ext>
                      </a:extLst>
                    </p:cNvPr>
                    <p:cNvSpPr>
                      <a:spLocks noChangeShapeType="1"/>
                    </p:cNvSpPr>
                    <p:nvPr/>
                  </p:nvSpPr>
                  <p:spPr bwMode="auto">
                    <a:xfrm>
                      <a:off x="7034" y="4020"/>
                      <a:ext cx="0" cy="3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23" name="Line 195">
                      <a:extLst>
                        <a:ext uri="{FF2B5EF4-FFF2-40B4-BE49-F238E27FC236}">
                          <a16:creationId xmlns:a16="http://schemas.microsoft.com/office/drawing/2014/main" id="{5D8F6A1B-7F3D-4C31-A1B9-3FB2139C9898}"/>
                        </a:ext>
                      </a:extLst>
                    </p:cNvPr>
                    <p:cNvSpPr>
                      <a:spLocks noChangeShapeType="1"/>
                    </p:cNvSpPr>
                    <p:nvPr/>
                  </p:nvSpPr>
                  <p:spPr bwMode="auto">
                    <a:xfrm flipV="1">
                      <a:off x="8788" y="4030"/>
                      <a:ext cx="2" cy="38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50412" name="Rectangle 196">
                <a:extLst>
                  <a:ext uri="{FF2B5EF4-FFF2-40B4-BE49-F238E27FC236}">
                    <a16:creationId xmlns:a16="http://schemas.microsoft.com/office/drawing/2014/main" id="{C4035344-33F3-4B26-BAE2-78AE38A9B478}"/>
                  </a:ext>
                </a:extLst>
              </p:cNvPr>
              <p:cNvSpPr>
                <a:spLocks noChangeArrowheads="1"/>
              </p:cNvSpPr>
              <p:nvPr/>
            </p:nvSpPr>
            <p:spPr bwMode="auto">
              <a:xfrm>
                <a:off x="1302" y="6780"/>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Ug6</a:t>
                </a:r>
              </a:p>
              <a:p>
                <a:endParaRPr lang="en-US" altLang="zh-CN" b="1">
                  <a:solidFill>
                    <a:srgbClr val="040408"/>
                  </a:solidFill>
                  <a:latin typeface="Times New Roman" panose="02020603050405020304" pitchFamily="18" charset="0"/>
                </a:endParaRPr>
              </a:p>
            </p:txBody>
          </p:sp>
        </p:grpSp>
      </p:grpSp>
      <p:sp>
        <p:nvSpPr>
          <p:cNvPr id="176325" name="Line 197">
            <a:extLst>
              <a:ext uri="{FF2B5EF4-FFF2-40B4-BE49-F238E27FC236}">
                <a16:creationId xmlns:a16="http://schemas.microsoft.com/office/drawing/2014/main" id="{C370E83F-928A-4997-95D9-640E017DD7C4}"/>
              </a:ext>
            </a:extLst>
          </p:cNvPr>
          <p:cNvSpPr>
            <a:spLocks noChangeShapeType="1"/>
          </p:cNvSpPr>
          <p:nvPr/>
        </p:nvSpPr>
        <p:spPr bwMode="auto">
          <a:xfrm>
            <a:off x="4953000" y="3267075"/>
            <a:ext cx="312738"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326" name="Line 198">
            <a:extLst>
              <a:ext uri="{FF2B5EF4-FFF2-40B4-BE49-F238E27FC236}">
                <a16:creationId xmlns:a16="http://schemas.microsoft.com/office/drawing/2014/main" id="{09E0438E-5921-4B5E-9679-2A7996EEEF24}"/>
              </a:ext>
            </a:extLst>
          </p:cNvPr>
          <p:cNvSpPr>
            <a:spLocks noChangeShapeType="1"/>
          </p:cNvSpPr>
          <p:nvPr/>
        </p:nvSpPr>
        <p:spPr bwMode="auto">
          <a:xfrm>
            <a:off x="5013325" y="3733800"/>
            <a:ext cx="320675"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327" name="Line 199">
            <a:extLst>
              <a:ext uri="{FF2B5EF4-FFF2-40B4-BE49-F238E27FC236}">
                <a16:creationId xmlns:a16="http://schemas.microsoft.com/office/drawing/2014/main" id="{AC78096C-7E78-44EC-A1C7-1481866C0927}"/>
              </a:ext>
            </a:extLst>
          </p:cNvPr>
          <p:cNvSpPr>
            <a:spLocks noChangeShapeType="1"/>
          </p:cNvSpPr>
          <p:nvPr/>
        </p:nvSpPr>
        <p:spPr bwMode="auto">
          <a:xfrm>
            <a:off x="5029200" y="5089525"/>
            <a:ext cx="320675"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349" name="Line 221">
            <a:extLst>
              <a:ext uri="{FF2B5EF4-FFF2-40B4-BE49-F238E27FC236}">
                <a16:creationId xmlns:a16="http://schemas.microsoft.com/office/drawing/2014/main" id="{86DCFFF6-503A-4A90-A3A2-86AB25AB690D}"/>
              </a:ext>
            </a:extLst>
          </p:cNvPr>
          <p:cNvSpPr>
            <a:spLocks noChangeShapeType="1"/>
          </p:cNvSpPr>
          <p:nvPr/>
        </p:nvSpPr>
        <p:spPr bwMode="auto">
          <a:xfrm>
            <a:off x="5029200" y="5476875"/>
            <a:ext cx="338138"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6139" name="Group 222">
            <a:extLst>
              <a:ext uri="{FF2B5EF4-FFF2-40B4-BE49-F238E27FC236}">
                <a16:creationId xmlns:a16="http://schemas.microsoft.com/office/drawing/2014/main" id="{2378588E-09BB-4DF0-8ADA-AEC6F586F449}"/>
              </a:ext>
            </a:extLst>
          </p:cNvPr>
          <p:cNvGrpSpPr>
            <a:grpSpLocks/>
          </p:cNvGrpSpPr>
          <p:nvPr/>
        </p:nvGrpSpPr>
        <p:grpSpPr bwMode="auto">
          <a:xfrm>
            <a:off x="5305425" y="3257550"/>
            <a:ext cx="338138" cy="238125"/>
            <a:chOff x="2414" y="6675"/>
            <a:chExt cx="600" cy="375"/>
          </a:xfrm>
        </p:grpSpPr>
        <p:sp>
          <p:nvSpPr>
            <p:cNvPr id="50406" name="Line 223">
              <a:extLst>
                <a:ext uri="{FF2B5EF4-FFF2-40B4-BE49-F238E27FC236}">
                  <a16:creationId xmlns:a16="http://schemas.microsoft.com/office/drawing/2014/main" id="{DB88E7D3-51AB-4579-90C7-DAD48159D681}"/>
                </a:ext>
              </a:extLst>
            </p:cNvPr>
            <p:cNvSpPr>
              <a:spLocks noChangeShapeType="1"/>
            </p:cNvSpPr>
            <p:nvPr/>
          </p:nvSpPr>
          <p:spPr bwMode="auto">
            <a:xfrm>
              <a:off x="2414" y="6675"/>
              <a:ext cx="0" cy="34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07" name="Line 224">
              <a:extLst>
                <a:ext uri="{FF2B5EF4-FFF2-40B4-BE49-F238E27FC236}">
                  <a16:creationId xmlns:a16="http://schemas.microsoft.com/office/drawing/2014/main" id="{8CE1CE86-E5CC-43DB-9918-89976BDB220B}"/>
                </a:ext>
              </a:extLst>
            </p:cNvPr>
            <p:cNvSpPr>
              <a:spLocks noChangeShapeType="1"/>
            </p:cNvSpPr>
            <p:nvPr/>
          </p:nvSpPr>
          <p:spPr bwMode="auto">
            <a:xfrm>
              <a:off x="2414" y="7050"/>
              <a:ext cx="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6353" name="Line 225">
            <a:extLst>
              <a:ext uri="{FF2B5EF4-FFF2-40B4-BE49-F238E27FC236}">
                <a16:creationId xmlns:a16="http://schemas.microsoft.com/office/drawing/2014/main" id="{22EA48D5-83DF-43ED-97EE-73C29B7EA137}"/>
              </a:ext>
            </a:extLst>
          </p:cNvPr>
          <p:cNvSpPr>
            <a:spLocks noChangeShapeType="1"/>
          </p:cNvSpPr>
          <p:nvPr/>
        </p:nvSpPr>
        <p:spPr bwMode="auto">
          <a:xfrm>
            <a:off x="5394325" y="3733800"/>
            <a:ext cx="320675"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6140" name="Group 226">
            <a:extLst>
              <a:ext uri="{FF2B5EF4-FFF2-40B4-BE49-F238E27FC236}">
                <a16:creationId xmlns:a16="http://schemas.microsoft.com/office/drawing/2014/main" id="{630844F1-3E6C-46DD-92B8-B1DF3EFDE964}"/>
              </a:ext>
            </a:extLst>
          </p:cNvPr>
          <p:cNvGrpSpPr>
            <a:grpSpLocks/>
          </p:cNvGrpSpPr>
          <p:nvPr/>
        </p:nvGrpSpPr>
        <p:grpSpPr bwMode="auto">
          <a:xfrm>
            <a:off x="5334000" y="4752975"/>
            <a:ext cx="334963" cy="323850"/>
            <a:chOff x="2430" y="9030"/>
            <a:chExt cx="596" cy="510"/>
          </a:xfrm>
        </p:grpSpPr>
        <p:sp>
          <p:nvSpPr>
            <p:cNvPr id="50404" name="Line 227">
              <a:extLst>
                <a:ext uri="{FF2B5EF4-FFF2-40B4-BE49-F238E27FC236}">
                  <a16:creationId xmlns:a16="http://schemas.microsoft.com/office/drawing/2014/main" id="{32ADDB61-A357-4FD1-A40F-1C8FB115D99F}"/>
                </a:ext>
              </a:extLst>
            </p:cNvPr>
            <p:cNvSpPr>
              <a:spLocks noChangeShapeType="1"/>
            </p:cNvSpPr>
            <p:nvPr/>
          </p:nvSpPr>
          <p:spPr bwMode="auto">
            <a:xfrm>
              <a:off x="2456" y="9030"/>
              <a:ext cx="57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05" name="Line 228">
              <a:extLst>
                <a:ext uri="{FF2B5EF4-FFF2-40B4-BE49-F238E27FC236}">
                  <a16:creationId xmlns:a16="http://schemas.microsoft.com/office/drawing/2014/main" id="{B0B944F0-79D0-4F9B-85BA-A59E09119DF7}"/>
                </a:ext>
              </a:extLst>
            </p:cNvPr>
            <p:cNvSpPr>
              <a:spLocks noChangeShapeType="1"/>
            </p:cNvSpPr>
            <p:nvPr/>
          </p:nvSpPr>
          <p:spPr bwMode="auto">
            <a:xfrm>
              <a:off x="2430" y="9045"/>
              <a:ext cx="0" cy="49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6141" name="Group 229">
            <a:extLst>
              <a:ext uri="{FF2B5EF4-FFF2-40B4-BE49-F238E27FC236}">
                <a16:creationId xmlns:a16="http://schemas.microsoft.com/office/drawing/2014/main" id="{A41991BE-52F7-4C15-B6FE-63D6C4F55EC2}"/>
              </a:ext>
            </a:extLst>
          </p:cNvPr>
          <p:cNvGrpSpPr>
            <a:grpSpLocks/>
          </p:cNvGrpSpPr>
          <p:nvPr/>
        </p:nvGrpSpPr>
        <p:grpSpPr bwMode="auto">
          <a:xfrm>
            <a:off x="5334000" y="5457825"/>
            <a:ext cx="338138" cy="238125"/>
            <a:chOff x="2414" y="10140"/>
            <a:chExt cx="600" cy="375"/>
          </a:xfrm>
        </p:grpSpPr>
        <p:sp>
          <p:nvSpPr>
            <p:cNvPr id="50402" name="Line 230">
              <a:extLst>
                <a:ext uri="{FF2B5EF4-FFF2-40B4-BE49-F238E27FC236}">
                  <a16:creationId xmlns:a16="http://schemas.microsoft.com/office/drawing/2014/main" id="{3CCB2373-C976-4DC5-B165-FD3B7070C426}"/>
                </a:ext>
              </a:extLst>
            </p:cNvPr>
            <p:cNvSpPr>
              <a:spLocks noChangeShapeType="1"/>
            </p:cNvSpPr>
            <p:nvPr/>
          </p:nvSpPr>
          <p:spPr bwMode="auto">
            <a:xfrm>
              <a:off x="2414" y="10140"/>
              <a:ext cx="16" cy="36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03" name="Line 231">
              <a:extLst>
                <a:ext uri="{FF2B5EF4-FFF2-40B4-BE49-F238E27FC236}">
                  <a16:creationId xmlns:a16="http://schemas.microsoft.com/office/drawing/2014/main" id="{188A98EE-F1BA-4CBF-96F9-E0C9495FED28}"/>
                </a:ext>
              </a:extLst>
            </p:cNvPr>
            <p:cNvSpPr>
              <a:spLocks noChangeShapeType="1"/>
            </p:cNvSpPr>
            <p:nvPr/>
          </p:nvSpPr>
          <p:spPr bwMode="auto">
            <a:xfrm>
              <a:off x="2414" y="10515"/>
              <a:ext cx="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6142" name="Group 232">
            <a:extLst>
              <a:ext uri="{FF2B5EF4-FFF2-40B4-BE49-F238E27FC236}">
                <a16:creationId xmlns:a16="http://schemas.microsoft.com/office/drawing/2014/main" id="{BC57FD0A-4B34-47A5-A7F0-C64548D48C0D}"/>
              </a:ext>
            </a:extLst>
          </p:cNvPr>
          <p:cNvGrpSpPr>
            <a:grpSpLocks/>
          </p:cNvGrpSpPr>
          <p:nvPr/>
        </p:nvGrpSpPr>
        <p:grpSpPr bwMode="auto">
          <a:xfrm>
            <a:off x="5711825" y="3743325"/>
            <a:ext cx="338138" cy="238125"/>
            <a:chOff x="2414" y="6675"/>
            <a:chExt cx="600" cy="375"/>
          </a:xfrm>
        </p:grpSpPr>
        <p:sp>
          <p:nvSpPr>
            <p:cNvPr id="50400" name="Line 233">
              <a:extLst>
                <a:ext uri="{FF2B5EF4-FFF2-40B4-BE49-F238E27FC236}">
                  <a16:creationId xmlns:a16="http://schemas.microsoft.com/office/drawing/2014/main" id="{05BDE3C0-7AF4-42FE-812F-E098FFE30D0D}"/>
                </a:ext>
              </a:extLst>
            </p:cNvPr>
            <p:cNvSpPr>
              <a:spLocks noChangeShapeType="1"/>
            </p:cNvSpPr>
            <p:nvPr/>
          </p:nvSpPr>
          <p:spPr bwMode="auto">
            <a:xfrm>
              <a:off x="2414" y="6675"/>
              <a:ext cx="0" cy="34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01" name="Line 234">
              <a:extLst>
                <a:ext uri="{FF2B5EF4-FFF2-40B4-BE49-F238E27FC236}">
                  <a16:creationId xmlns:a16="http://schemas.microsoft.com/office/drawing/2014/main" id="{DB686153-8BAF-44B2-BB96-0E9CE570BC3D}"/>
                </a:ext>
              </a:extLst>
            </p:cNvPr>
            <p:cNvSpPr>
              <a:spLocks noChangeShapeType="1"/>
            </p:cNvSpPr>
            <p:nvPr/>
          </p:nvSpPr>
          <p:spPr bwMode="auto">
            <a:xfrm>
              <a:off x="2414" y="7050"/>
              <a:ext cx="600"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6143" name="Group 235">
            <a:extLst>
              <a:ext uri="{FF2B5EF4-FFF2-40B4-BE49-F238E27FC236}">
                <a16:creationId xmlns:a16="http://schemas.microsoft.com/office/drawing/2014/main" id="{E7E64623-8BB4-40D5-9AFE-B41928E24206}"/>
              </a:ext>
            </a:extLst>
          </p:cNvPr>
          <p:cNvGrpSpPr>
            <a:grpSpLocks/>
          </p:cNvGrpSpPr>
          <p:nvPr/>
        </p:nvGrpSpPr>
        <p:grpSpPr bwMode="auto">
          <a:xfrm>
            <a:off x="5715000" y="4438650"/>
            <a:ext cx="334963" cy="323850"/>
            <a:chOff x="2430" y="9030"/>
            <a:chExt cx="596" cy="510"/>
          </a:xfrm>
        </p:grpSpPr>
        <p:sp>
          <p:nvSpPr>
            <p:cNvPr id="50398" name="Line 236">
              <a:extLst>
                <a:ext uri="{FF2B5EF4-FFF2-40B4-BE49-F238E27FC236}">
                  <a16:creationId xmlns:a16="http://schemas.microsoft.com/office/drawing/2014/main" id="{6914782C-A989-4ACE-ACB4-6E8C02E48A17}"/>
                </a:ext>
              </a:extLst>
            </p:cNvPr>
            <p:cNvSpPr>
              <a:spLocks noChangeShapeType="1"/>
            </p:cNvSpPr>
            <p:nvPr/>
          </p:nvSpPr>
          <p:spPr bwMode="auto">
            <a:xfrm>
              <a:off x="2456" y="9030"/>
              <a:ext cx="570"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99" name="Line 237">
              <a:extLst>
                <a:ext uri="{FF2B5EF4-FFF2-40B4-BE49-F238E27FC236}">
                  <a16:creationId xmlns:a16="http://schemas.microsoft.com/office/drawing/2014/main" id="{4DB3F866-0A5F-4A05-961C-F271F7016A9B}"/>
                </a:ext>
              </a:extLst>
            </p:cNvPr>
            <p:cNvSpPr>
              <a:spLocks noChangeShapeType="1"/>
            </p:cNvSpPr>
            <p:nvPr/>
          </p:nvSpPr>
          <p:spPr bwMode="auto">
            <a:xfrm>
              <a:off x="2430" y="9045"/>
              <a:ext cx="0" cy="49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6144" name="Group 238">
            <a:extLst>
              <a:ext uri="{FF2B5EF4-FFF2-40B4-BE49-F238E27FC236}">
                <a16:creationId xmlns:a16="http://schemas.microsoft.com/office/drawing/2014/main" id="{5BFF34B8-5ABE-41D9-A042-BEC181E47EA8}"/>
              </a:ext>
            </a:extLst>
          </p:cNvPr>
          <p:cNvGrpSpPr>
            <a:grpSpLocks/>
          </p:cNvGrpSpPr>
          <p:nvPr/>
        </p:nvGrpSpPr>
        <p:grpSpPr bwMode="auto">
          <a:xfrm>
            <a:off x="5681663" y="5676900"/>
            <a:ext cx="338137" cy="161925"/>
            <a:chOff x="2414" y="10140"/>
            <a:chExt cx="600" cy="375"/>
          </a:xfrm>
        </p:grpSpPr>
        <p:sp>
          <p:nvSpPr>
            <p:cNvPr id="50396" name="Line 239">
              <a:extLst>
                <a:ext uri="{FF2B5EF4-FFF2-40B4-BE49-F238E27FC236}">
                  <a16:creationId xmlns:a16="http://schemas.microsoft.com/office/drawing/2014/main" id="{9B4ED1DD-1701-43FC-A27E-A172DEBEDA4C}"/>
                </a:ext>
              </a:extLst>
            </p:cNvPr>
            <p:cNvSpPr>
              <a:spLocks noChangeShapeType="1"/>
            </p:cNvSpPr>
            <p:nvPr/>
          </p:nvSpPr>
          <p:spPr bwMode="auto">
            <a:xfrm>
              <a:off x="2414" y="10140"/>
              <a:ext cx="16" cy="36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97" name="Line 240">
              <a:extLst>
                <a:ext uri="{FF2B5EF4-FFF2-40B4-BE49-F238E27FC236}">
                  <a16:creationId xmlns:a16="http://schemas.microsoft.com/office/drawing/2014/main" id="{344FA735-6F47-42DC-A61A-191C1CCE72A2}"/>
                </a:ext>
              </a:extLst>
            </p:cNvPr>
            <p:cNvSpPr>
              <a:spLocks noChangeShapeType="1"/>
            </p:cNvSpPr>
            <p:nvPr/>
          </p:nvSpPr>
          <p:spPr bwMode="auto">
            <a:xfrm>
              <a:off x="2414" y="10515"/>
              <a:ext cx="600"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6369" name="Line 241">
            <a:extLst>
              <a:ext uri="{FF2B5EF4-FFF2-40B4-BE49-F238E27FC236}">
                <a16:creationId xmlns:a16="http://schemas.microsoft.com/office/drawing/2014/main" id="{08FBCE4C-057F-400A-9875-3A351DCE8DAE}"/>
              </a:ext>
            </a:extLst>
          </p:cNvPr>
          <p:cNvSpPr>
            <a:spLocks noChangeShapeType="1"/>
          </p:cNvSpPr>
          <p:nvPr/>
        </p:nvSpPr>
        <p:spPr bwMode="auto">
          <a:xfrm>
            <a:off x="5676900" y="3495675"/>
            <a:ext cx="320675" cy="1588"/>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6145" name="Group 242">
            <a:extLst>
              <a:ext uri="{FF2B5EF4-FFF2-40B4-BE49-F238E27FC236}">
                <a16:creationId xmlns:a16="http://schemas.microsoft.com/office/drawing/2014/main" id="{07D31DA7-3B9D-4272-93F1-FC114323865C}"/>
              </a:ext>
            </a:extLst>
          </p:cNvPr>
          <p:cNvGrpSpPr>
            <a:grpSpLocks/>
          </p:cNvGrpSpPr>
          <p:nvPr/>
        </p:nvGrpSpPr>
        <p:grpSpPr bwMode="auto">
          <a:xfrm>
            <a:off x="6038850" y="3009900"/>
            <a:ext cx="3333750" cy="2819400"/>
            <a:chOff x="3570" y="6285"/>
            <a:chExt cx="5246" cy="4440"/>
          </a:xfrm>
        </p:grpSpPr>
        <p:grpSp>
          <p:nvGrpSpPr>
            <p:cNvPr id="50302" name="Group 243">
              <a:extLst>
                <a:ext uri="{FF2B5EF4-FFF2-40B4-BE49-F238E27FC236}">
                  <a16:creationId xmlns:a16="http://schemas.microsoft.com/office/drawing/2014/main" id="{904558DB-AFFB-4E01-93AD-32EBCB9855E9}"/>
                </a:ext>
              </a:extLst>
            </p:cNvPr>
            <p:cNvGrpSpPr>
              <a:grpSpLocks/>
            </p:cNvGrpSpPr>
            <p:nvPr/>
          </p:nvGrpSpPr>
          <p:grpSpPr bwMode="auto">
            <a:xfrm>
              <a:off x="3586" y="7434"/>
              <a:ext cx="4630" cy="816"/>
              <a:chOff x="3586" y="7434"/>
              <a:chExt cx="4630" cy="816"/>
            </a:xfrm>
          </p:grpSpPr>
          <p:sp>
            <p:nvSpPr>
              <p:cNvPr id="50379" name="Line 244">
                <a:extLst>
                  <a:ext uri="{FF2B5EF4-FFF2-40B4-BE49-F238E27FC236}">
                    <a16:creationId xmlns:a16="http://schemas.microsoft.com/office/drawing/2014/main" id="{9424A132-62BE-4975-890F-6814F93E7659}"/>
                  </a:ext>
                </a:extLst>
              </p:cNvPr>
              <p:cNvSpPr>
                <a:spLocks noChangeShapeType="1"/>
              </p:cNvSpPr>
              <p:nvPr/>
            </p:nvSpPr>
            <p:spPr bwMode="auto">
              <a:xfrm>
                <a:off x="4226" y="825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80" name="Group 245">
                <a:extLst>
                  <a:ext uri="{FF2B5EF4-FFF2-40B4-BE49-F238E27FC236}">
                    <a16:creationId xmlns:a16="http://schemas.microsoft.com/office/drawing/2014/main" id="{1184E3AC-3D19-48BF-A2FB-EBB87646813B}"/>
                  </a:ext>
                </a:extLst>
              </p:cNvPr>
              <p:cNvGrpSpPr>
                <a:grpSpLocks/>
              </p:cNvGrpSpPr>
              <p:nvPr/>
            </p:nvGrpSpPr>
            <p:grpSpPr bwMode="auto">
              <a:xfrm>
                <a:off x="3586" y="7434"/>
                <a:ext cx="4630" cy="816"/>
                <a:chOff x="3586" y="7434"/>
                <a:chExt cx="4630" cy="816"/>
              </a:xfrm>
            </p:grpSpPr>
            <p:grpSp>
              <p:nvGrpSpPr>
                <p:cNvPr id="50381" name="Group 246">
                  <a:extLst>
                    <a:ext uri="{FF2B5EF4-FFF2-40B4-BE49-F238E27FC236}">
                      <a16:creationId xmlns:a16="http://schemas.microsoft.com/office/drawing/2014/main" id="{5113F883-986A-488A-A2A9-4FC6A567D91B}"/>
                    </a:ext>
                  </a:extLst>
                </p:cNvPr>
                <p:cNvGrpSpPr>
                  <a:grpSpLocks/>
                </p:cNvGrpSpPr>
                <p:nvPr/>
              </p:nvGrpSpPr>
              <p:grpSpPr bwMode="auto">
                <a:xfrm>
                  <a:off x="4756" y="7473"/>
                  <a:ext cx="1750" cy="360"/>
                  <a:chOff x="3000" y="6690"/>
                  <a:chExt cx="1750" cy="360"/>
                </a:xfrm>
              </p:grpSpPr>
              <p:sp>
                <p:nvSpPr>
                  <p:cNvPr id="50392" name="Line 247">
                    <a:extLst>
                      <a:ext uri="{FF2B5EF4-FFF2-40B4-BE49-F238E27FC236}">
                        <a16:creationId xmlns:a16="http://schemas.microsoft.com/office/drawing/2014/main" id="{23789C17-21A5-42D3-B996-B70A6D11BB43}"/>
                      </a:ext>
                    </a:extLst>
                  </p:cNvPr>
                  <p:cNvSpPr>
                    <a:spLocks noChangeShapeType="1"/>
                  </p:cNvSpPr>
                  <p:nvPr/>
                </p:nvSpPr>
                <p:spPr bwMode="auto">
                  <a:xfrm>
                    <a:off x="3000" y="705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93" name="Group 248">
                    <a:extLst>
                      <a:ext uri="{FF2B5EF4-FFF2-40B4-BE49-F238E27FC236}">
                        <a16:creationId xmlns:a16="http://schemas.microsoft.com/office/drawing/2014/main" id="{98AEC7DF-E33E-451B-964B-7B277C99F156}"/>
                      </a:ext>
                    </a:extLst>
                  </p:cNvPr>
                  <p:cNvGrpSpPr>
                    <a:grpSpLocks/>
                  </p:cNvGrpSpPr>
                  <p:nvPr/>
                </p:nvGrpSpPr>
                <p:grpSpPr bwMode="auto">
                  <a:xfrm>
                    <a:off x="3584" y="6690"/>
                    <a:ext cx="1166" cy="345"/>
                    <a:chOff x="2430" y="9030"/>
                    <a:chExt cx="596" cy="510"/>
                  </a:xfrm>
                </p:grpSpPr>
                <p:sp>
                  <p:nvSpPr>
                    <p:cNvPr id="50394" name="Line 249">
                      <a:extLst>
                        <a:ext uri="{FF2B5EF4-FFF2-40B4-BE49-F238E27FC236}">
                          <a16:creationId xmlns:a16="http://schemas.microsoft.com/office/drawing/2014/main" id="{8693E0E5-5814-45FB-8085-42E7C79A5BD1}"/>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95" name="Line 250">
                      <a:extLst>
                        <a:ext uri="{FF2B5EF4-FFF2-40B4-BE49-F238E27FC236}">
                          <a16:creationId xmlns:a16="http://schemas.microsoft.com/office/drawing/2014/main" id="{4E10F6C4-C512-4754-BC25-6F7AD9D2F909}"/>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382" name="Line 251">
                  <a:extLst>
                    <a:ext uri="{FF2B5EF4-FFF2-40B4-BE49-F238E27FC236}">
                      <a16:creationId xmlns:a16="http://schemas.microsoft.com/office/drawing/2014/main" id="{292D9589-86F0-4D99-B71E-3B9AAB0AE017}"/>
                    </a:ext>
                  </a:extLst>
                </p:cNvPr>
                <p:cNvSpPr>
                  <a:spLocks noChangeShapeType="1"/>
                </p:cNvSpPr>
                <p:nvPr/>
              </p:nvSpPr>
              <p:spPr bwMode="auto">
                <a:xfrm>
                  <a:off x="3586" y="7830"/>
                  <a:ext cx="16" cy="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83" name="Line 252">
                  <a:extLst>
                    <a:ext uri="{FF2B5EF4-FFF2-40B4-BE49-F238E27FC236}">
                      <a16:creationId xmlns:a16="http://schemas.microsoft.com/office/drawing/2014/main" id="{8D48DC35-47AF-4D12-A84F-56350423BC04}"/>
                    </a:ext>
                  </a:extLst>
                </p:cNvPr>
                <p:cNvSpPr>
                  <a:spLocks noChangeShapeType="1"/>
                </p:cNvSpPr>
                <p:nvPr/>
              </p:nvSpPr>
              <p:spPr bwMode="auto">
                <a:xfrm>
                  <a:off x="3646" y="825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84" name="Line 253">
                  <a:extLst>
                    <a:ext uri="{FF2B5EF4-FFF2-40B4-BE49-F238E27FC236}">
                      <a16:creationId xmlns:a16="http://schemas.microsoft.com/office/drawing/2014/main" id="{01B4F89F-A5FC-456D-A11C-7C2C4046F2DF}"/>
                    </a:ext>
                  </a:extLst>
                </p:cNvPr>
                <p:cNvSpPr>
                  <a:spLocks noChangeShapeType="1"/>
                </p:cNvSpPr>
                <p:nvPr/>
              </p:nvSpPr>
              <p:spPr bwMode="auto">
                <a:xfrm>
                  <a:off x="4742" y="7830"/>
                  <a:ext cx="16" cy="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85" name="Group 254">
                  <a:extLst>
                    <a:ext uri="{FF2B5EF4-FFF2-40B4-BE49-F238E27FC236}">
                      <a16:creationId xmlns:a16="http://schemas.microsoft.com/office/drawing/2014/main" id="{3407BADD-E0D8-449D-96D0-DB48F016E1F1}"/>
                    </a:ext>
                  </a:extLst>
                </p:cNvPr>
                <p:cNvGrpSpPr>
                  <a:grpSpLocks/>
                </p:cNvGrpSpPr>
                <p:nvPr/>
              </p:nvGrpSpPr>
              <p:grpSpPr bwMode="auto">
                <a:xfrm flipV="1">
                  <a:off x="6452" y="7434"/>
                  <a:ext cx="1764" cy="762"/>
                  <a:chOff x="6452" y="7503"/>
                  <a:chExt cx="1764" cy="762"/>
                </a:xfrm>
              </p:grpSpPr>
              <p:grpSp>
                <p:nvGrpSpPr>
                  <p:cNvPr id="50386" name="Group 255">
                    <a:extLst>
                      <a:ext uri="{FF2B5EF4-FFF2-40B4-BE49-F238E27FC236}">
                        <a16:creationId xmlns:a16="http://schemas.microsoft.com/office/drawing/2014/main" id="{ACFC3E41-65F9-4824-9EF5-C20B18408479}"/>
                      </a:ext>
                    </a:extLst>
                  </p:cNvPr>
                  <p:cNvGrpSpPr>
                    <a:grpSpLocks/>
                  </p:cNvGrpSpPr>
                  <p:nvPr/>
                </p:nvGrpSpPr>
                <p:grpSpPr bwMode="auto">
                  <a:xfrm>
                    <a:off x="6466" y="7503"/>
                    <a:ext cx="1750" cy="360"/>
                    <a:chOff x="3000" y="6690"/>
                    <a:chExt cx="1750" cy="360"/>
                  </a:xfrm>
                </p:grpSpPr>
                <p:sp>
                  <p:nvSpPr>
                    <p:cNvPr id="50388" name="Line 256">
                      <a:extLst>
                        <a:ext uri="{FF2B5EF4-FFF2-40B4-BE49-F238E27FC236}">
                          <a16:creationId xmlns:a16="http://schemas.microsoft.com/office/drawing/2014/main" id="{9096AB0F-BA45-4EAB-A938-BF51A8D42AF9}"/>
                        </a:ext>
                      </a:extLst>
                    </p:cNvPr>
                    <p:cNvSpPr>
                      <a:spLocks noChangeShapeType="1"/>
                    </p:cNvSpPr>
                    <p:nvPr/>
                  </p:nvSpPr>
                  <p:spPr bwMode="auto">
                    <a:xfrm>
                      <a:off x="3000" y="705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89" name="Group 257">
                      <a:extLst>
                        <a:ext uri="{FF2B5EF4-FFF2-40B4-BE49-F238E27FC236}">
                          <a16:creationId xmlns:a16="http://schemas.microsoft.com/office/drawing/2014/main" id="{CBD2DAEB-B5B5-44E8-9C1D-5F4A057ED530}"/>
                        </a:ext>
                      </a:extLst>
                    </p:cNvPr>
                    <p:cNvGrpSpPr>
                      <a:grpSpLocks/>
                    </p:cNvGrpSpPr>
                    <p:nvPr/>
                  </p:nvGrpSpPr>
                  <p:grpSpPr bwMode="auto">
                    <a:xfrm>
                      <a:off x="3584" y="6690"/>
                      <a:ext cx="1166" cy="345"/>
                      <a:chOff x="2430" y="9030"/>
                      <a:chExt cx="596" cy="510"/>
                    </a:xfrm>
                  </p:grpSpPr>
                  <p:sp>
                    <p:nvSpPr>
                      <p:cNvPr id="50390" name="Line 258">
                        <a:extLst>
                          <a:ext uri="{FF2B5EF4-FFF2-40B4-BE49-F238E27FC236}">
                            <a16:creationId xmlns:a16="http://schemas.microsoft.com/office/drawing/2014/main" id="{DE1DDFFA-CE16-44BF-A446-1102871EEE8B}"/>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91" name="Line 259">
                        <a:extLst>
                          <a:ext uri="{FF2B5EF4-FFF2-40B4-BE49-F238E27FC236}">
                            <a16:creationId xmlns:a16="http://schemas.microsoft.com/office/drawing/2014/main" id="{99C2842E-6531-44B0-B931-73C3845F79FA}"/>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387" name="Line 260">
                    <a:extLst>
                      <a:ext uri="{FF2B5EF4-FFF2-40B4-BE49-F238E27FC236}">
                        <a16:creationId xmlns:a16="http://schemas.microsoft.com/office/drawing/2014/main" id="{72C34DB7-CCAD-444C-9CBA-05E1AC6C0923}"/>
                      </a:ext>
                    </a:extLst>
                  </p:cNvPr>
                  <p:cNvSpPr>
                    <a:spLocks noChangeShapeType="1"/>
                  </p:cNvSpPr>
                  <p:nvPr/>
                </p:nvSpPr>
                <p:spPr bwMode="auto">
                  <a:xfrm>
                    <a:off x="6452" y="7860"/>
                    <a:ext cx="16" cy="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0303" name="Group 261">
              <a:extLst>
                <a:ext uri="{FF2B5EF4-FFF2-40B4-BE49-F238E27FC236}">
                  <a16:creationId xmlns:a16="http://schemas.microsoft.com/office/drawing/2014/main" id="{09F6974D-640B-47B9-8693-570C2AA959E6}"/>
                </a:ext>
              </a:extLst>
            </p:cNvPr>
            <p:cNvGrpSpPr>
              <a:grpSpLocks/>
            </p:cNvGrpSpPr>
            <p:nvPr/>
          </p:nvGrpSpPr>
          <p:grpSpPr bwMode="auto">
            <a:xfrm>
              <a:off x="3570" y="6285"/>
              <a:ext cx="5246" cy="795"/>
              <a:chOff x="3570" y="6285"/>
              <a:chExt cx="5246" cy="795"/>
            </a:xfrm>
          </p:grpSpPr>
          <p:sp>
            <p:nvSpPr>
              <p:cNvPr id="50360" name="Line 262">
                <a:extLst>
                  <a:ext uri="{FF2B5EF4-FFF2-40B4-BE49-F238E27FC236}">
                    <a16:creationId xmlns:a16="http://schemas.microsoft.com/office/drawing/2014/main" id="{881CF3D9-1981-46D3-A064-9B20CE92A66E}"/>
                  </a:ext>
                </a:extLst>
              </p:cNvPr>
              <p:cNvSpPr>
                <a:spLocks noChangeShapeType="1"/>
              </p:cNvSpPr>
              <p:nvPr/>
            </p:nvSpPr>
            <p:spPr bwMode="auto">
              <a:xfrm>
                <a:off x="4140" y="6322"/>
                <a:ext cx="0" cy="3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61" name="Group 263">
                <a:extLst>
                  <a:ext uri="{FF2B5EF4-FFF2-40B4-BE49-F238E27FC236}">
                    <a16:creationId xmlns:a16="http://schemas.microsoft.com/office/drawing/2014/main" id="{F05961E3-BA82-45A4-B7F1-C3FA8825720C}"/>
                  </a:ext>
                </a:extLst>
              </p:cNvPr>
              <p:cNvGrpSpPr>
                <a:grpSpLocks/>
              </p:cNvGrpSpPr>
              <p:nvPr/>
            </p:nvGrpSpPr>
            <p:grpSpPr bwMode="auto">
              <a:xfrm>
                <a:off x="3570" y="6285"/>
                <a:ext cx="5246" cy="795"/>
                <a:chOff x="3570" y="6285"/>
                <a:chExt cx="5246" cy="795"/>
              </a:xfrm>
            </p:grpSpPr>
            <p:sp>
              <p:nvSpPr>
                <p:cNvPr id="50362" name="Line 264">
                  <a:extLst>
                    <a:ext uri="{FF2B5EF4-FFF2-40B4-BE49-F238E27FC236}">
                      <a16:creationId xmlns:a16="http://schemas.microsoft.com/office/drawing/2014/main" id="{A34F9D85-3705-4165-808E-215BBF2711CE}"/>
                    </a:ext>
                  </a:extLst>
                </p:cNvPr>
                <p:cNvSpPr>
                  <a:spLocks noChangeShapeType="1"/>
                </p:cNvSpPr>
                <p:nvPr/>
              </p:nvSpPr>
              <p:spPr bwMode="auto">
                <a:xfrm>
                  <a:off x="4191" y="6300"/>
                  <a:ext cx="111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63" name="Group 265">
                  <a:extLst>
                    <a:ext uri="{FF2B5EF4-FFF2-40B4-BE49-F238E27FC236}">
                      <a16:creationId xmlns:a16="http://schemas.microsoft.com/office/drawing/2014/main" id="{47153D34-6328-46D1-BAE6-FBD364570EBB}"/>
                    </a:ext>
                  </a:extLst>
                </p:cNvPr>
                <p:cNvGrpSpPr>
                  <a:grpSpLocks/>
                </p:cNvGrpSpPr>
                <p:nvPr/>
              </p:nvGrpSpPr>
              <p:grpSpPr bwMode="auto">
                <a:xfrm>
                  <a:off x="5324" y="6285"/>
                  <a:ext cx="1752" cy="765"/>
                  <a:chOff x="4724" y="6285"/>
                  <a:chExt cx="1752" cy="765"/>
                </a:xfrm>
              </p:grpSpPr>
              <p:grpSp>
                <p:nvGrpSpPr>
                  <p:cNvPr id="50373" name="Group 266">
                    <a:extLst>
                      <a:ext uri="{FF2B5EF4-FFF2-40B4-BE49-F238E27FC236}">
                        <a16:creationId xmlns:a16="http://schemas.microsoft.com/office/drawing/2014/main" id="{55824BD1-8648-4C2A-82CF-EE6668639053}"/>
                      </a:ext>
                    </a:extLst>
                  </p:cNvPr>
                  <p:cNvGrpSpPr>
                    <a:grpSpLocks/>
                  </p:cNvGrpSpPr>
                  <p:nvPr/>
                </p:nvGrpSpPr>
                <p:grpSpPr bwMode="auto">
                  <a:xfrm flipV="1">
                    <a:off x="4726" y="6690"/>
                    <a:ext cx="1750" cy="360"/>
                    <a:chOff x="3000" y="6690"/>
                    <a:chExt cx="1750" cy="360"/>
                  </a:xfrm>
                </p:grpSpPr>
                <p:sp>
                  <p:nvSpPr>
                    <p:cNvPr id="50375" name="Line 267">
                      <a:extLst>
                        <a:ext uri="{FF2B5EF4-FFF2-40B4-BE49-F238E27FC236}">
                          <a16:creationId xmlns:a16="http://schemas.microsoft.com/office/drawing/2014/main" id="{C5D05043-5DC5-4043-BABB-3D0ABBC72C6A}"/>
                        </a:ext>
                      </a:extLst>
                    </p:cNvPr>
                    <p:cNvSpPr>
                      <a:spLocks noChangeShapeType="1"/>
                    </p:cNvSpPr>
                    <p:nvPr/>
                  </p:nvSpPr>
                  <p:spPr bwMode="auto">
                    <a:xfrm>
                      <a:off x="3000" y="705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76" name="Group 268">
                      <a:extLst>
                        <a:ext uri="{FF2B5EF4-FFF2-40B4-BE49-F238E27FC236}">
                          <a16:creationId xmlns:a16="http://schemas.microsoft.com/office/drawing/2014/main" id="{0BE1E056-022A-44CE-B8AE-79DF2EEC3153}"/>
                        </a:ext>
                      </a:extLst>
                    </p:cNvPr>
                    <p:cNvGrpSpPr>
                      <a:grpSpLocks/>
                    </p:cNvGrpSpPr>
                    <p:nvPr/>
                  </p:nvGrpSpPr>
                  <p:grpSpPr bwMode="auto">
                    <a:xfrm>
                      <a:off x="3584" y="6690"/>
                      <a:ext cx="1166" cy="345"/>
                      <a:chOff x="2430" y="9030"/>
                      <a:chExt cx="596" cy="510"/>
                    </a:xfrm>
                  </p:grpSpPr>
                  <p:sp>
                    <p:nvSpPr>
                      <p:cNvPr id="50377" name="Line 269">
                        <a:extLst>
                          <a:ext uri="{FF2B5EF4-FFF2-40B4-BE49-F238E27FC236}">
                            <a16:creationId xmlns:a16="http://schemas.microsoft.com/office/drawing/2014/main" id="{AE851E40-AAF5-4B44-A839-35220616B2EF}"/>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78" name="Line 270">
                        <a:extLst>
                          <a:ext uri="{FF2B5EF4-FFF2-40B4-BE49-F238E27FC236}">
                            <a16:creationId xmlns:a16="http://schemas.microsoft.com/office/drawing/2014/main" id="{C1BFA35B-3F03-4671-BBA0-B0661806DB74}"/>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374" name="Line 271">
                    <a:extLst>
                      <a:ext uri="{FF2B5EF4-FFF2-40B4-BE49-F238E27FC236}">
                        <a16:creationId xmlns:a16="http://schemas.microsoft.com/office/drawing/2014/main" id="{9412BAF1-58D4-4B6E-AD7B-B92932CA26E9}"/>
                      </a:ext>
                    </a:extLst>
                  </p:cNvPr>
                  <p:cNvSpPr>
                    <a:spLocks noChangeShapeType="1"/>
                  </p:cNvSpPr>
                  <p:nvPr/>
                </p:nvSpPr>
                <p:spPr bwMode="auto">
                  <a:xfrm>
                    <a:off x="4724" y="6285"/>
                    <a:ext cx="16" cy="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64" name="Group 272">
                  <a:extLst>
                    <a:ext uri="{FF2B5EF4-FFF2-40B4-BE49-F238E27FC236}">
                      <a16:creationId xmlns:a16="http://schemas.microsoft.com/office/drawing/2014/main" id="{1EEF28AD-A75E-4B54-9B65-896E33A21A73}"/>
                    </a:ext>
                  </a:extLst>
                </p:cNvPr>
                <p:cNvGrpSpPr>
                  <a:grpSpLocks/>
                </p:cNvGrpSpPr>
                <p:nvPr/>
              </p:nvGrpSpPr>
              <p:grpSpPr bwMode="auto">
                <a:xfrm flipV="1">
                  <a:off x="7064" y="6315"/>
                  <a:ext cx="1752" cy="765"/>
                  <a:chOff x="4724" y="6285"/>
                  <a:chExt cx="1752" cy="765"/>
                </a:xfrm>
              </p:grpSpPr>
              <p:grpSp>
                <p:nvGrpSpPr>
                  <p:cNvPr id="50367" name="Group 273">
                    <a:extLst>
                      <a:ext uri="{FF2B5EF4-FFF2-40B4-BE49-F238E27FC236}">
                        <a16:creationId xmlns:a16="http://schemas.microsoft.com/office/drawing/2014/main" id="{732CAB7A-4BE1-432A-8E29-B9A29B8894A4}"/>
                      </a:ext>
                    </a:extLst>
                  </p:cNvPr>
                  <p:cNvGrpSpPr>
                    <a:grpSpLocks/>
                  </p:cNvGrpSpPr>
                  <p:nvPr/>
                </p:nvGrpSpPr>
                <p:grpSpPr bwMode="auto">
                  <a:xfrm flipV="1">
                    <a:off x="4726" y="6690"/>
                    <a:ext cx="1750" cy="360"/>
                    <a:chOff x="3000" y="6690"/>
                    <a:chExt cx="1750" cy="360"/>
                  </a:xfrm>
                </p:grpSpPr>
                <p:sp>
                  <p:nvSpPr>
                    <p:cNvPr id="50369" name="Line 274">
                      <a:extLst>
                        <a:ext uri="{FF2B5EF4-FFF2-40B4-BE49-F238E27FC236}">
                          <a16:creationId xmlns:a16="http://schemas.microsoft.com/office/drawing/2014/main" id="{9CCA4244-2EC9-48FC-81AF-2DF2DF4CEDCA}"/>
                        </a:ext>
                      </a:extLst>
                    </p:cNvPr>
                    <p:cNvSpPr>
                      <a:spLocks noChangeShapeType="1"/>
                    </p:cNvSpPr>
                    <p:nvPr/>
                  </p:nvSpPr>
                  <p:spPr bwMode="auto">
                    <a:xfrm>
                      <a:off x="3000" y="705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70" name="Group 275">
                      <a:extLst>
                        <a:ext uri="{FF2B5EF4-FFF2-40B4-BE49-F238E27FC236}">
                          <a16:creationId xmlns:a16="http://schemas.microsoft.com/office/drawing/2014/main" id="{7B8E0BB8-4870-4D7B-B94A-CAD82E3725D8}"/>
                        </a:ext>
                      </a:extLst>
                    </p:cNvPr>
                    <p:cNvGrpSpPr>
                      <a:grpSpLocks/>
                    </p:cNvGrpSpPr>
                    <p:nvPr/>
                  </p:nvGrpSpPr>
                  <p:grpSpPr bwMode="auto">
                    <a:xfrm>
                      <a:off x="3584" y="6690"/>
                      <a:ext cx="1166" cy="345"/>
                      <a:chOff x="2430" y="9030"/>
                      <a:chExt cx="596" cy="510"/>
                    </a:xfrm>
                  </p:grpSpPr>
                  <p:sp>
                    <p:nvSpPr>
                      <p:cNvPr id="50371" name="Line 276">
                        <a:extLst>
                          <a:ext uri="{FF2B5EF4-FFF2-40B4-BE49-F238E27FC236}">
                            <a16:creationId xmlns:a16="http://schemas.microsoft.com/office/drawing/2014/main" id="{9CC2AE56-BB1C-46D0-9768-5C8D079CE518}"/>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72" name="Line 277">
                        <a:extLst>
                          <a:ext uri="{FF2B5EF4-FFF2-40B4-BE49-F238E27FC236}">
                            <a16:creationId xmlns:a16="http://schemas.microsoft.com/office/drawing/2014/main" id="{92B89779-009A-4D49-8324-C6CE8C181350}"/>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368" name="Line 278">
                    <a:extLst>
                      <a:ext uri="{FF2B5EF4-FFF2-40B4-BE49-F238E27FC236}">
                        <a16:creationId xmlns:a16="http://schemas.microsoft.com/office/drawing/2014/main" id="{EDFAD36C-C6A3-4366-95EF-F0286BDC1A6B}"/>
                      </a:ext>
                    </a:extLst>
                  </p:cNvPr>
                  <p:cNvSpPr>
                    <a:spLocks noChangeShapeType="1"/>
                  </p:cNvSpPr>
                  <p:nvPr/>
                </p:nvSpPr>
                <p:spPr bwMode="auto">
                  <a:xfrm>
                    <a:off x="4724" y="6285"/>
                    <a:ext cx="16" cy="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365" name="Line 279">
                  <a:extLst>
                    <a:ext uri="{FF2B5EF4-FFF2-40B4-BE49-F238E27FC236}">
                      <a16:creationId xmlns:a16="http://schemas.microsoft.com/office/drawing/2014/main" id="{4435AD6E-4273-4AE1-9D58-74811A7E60E9}"/>
                    </a:ext>
                  </a:extLst>
                </p:cNvPr>
                <p:cNvSpPr>
                  <a:spLocks noChangeShapeType="1"/>
                </p:cNvSpPr>
                <p:nvPr/>
              </p:nvSpPr>
              <p:spPr bwMode="auto">
                <a:xfrm>
                  <a:off x="3570" y="6726"/>
                  <a:ext cx="0" cy="3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66" name="Line 280">
                  <a:extLst>
                    <a:ext uri="{FF2B5EF4-FFF2-40B4-BE49-F238E27FC236}">
                      <a16:creationId xmlns:a16="http://schemas.microsoft.com/office/drawing/2014/main" id="{6F9E3F96-84E9-41C1-9DC3-90E9FFAB2C82}"/>
                    </a:ext>
                  </a:extLst>
                </p:cNvPr>
                <p:cNvSpPr>
                  <a:spLocks noChangeShapeType="1"/>
                </p:cNvSpPr>
                <p:nvPr/>
              </p:nvSpPr>
              <p:spPr bwMode="auto">
                <a:xfrm>
                  <a:off x="3584" y="6690"/>
                  <a:ext cx="600" cy="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304" name="Group 281">
              <a:extLst>
                <a:ext uri="{FF2B5EF4-FFF2-40B4-BE49-F238E27FC236}">
                  <a16:creationId xmlns:a16="http://schemas.microsoft.com/office/drawing/2014/main" id="{04CE942B-6B02-48BA-A5BE-FB2BBCCC4CFA}"/>
                </a:ext>
              </a:extLst>
            </p:cNvPr>
            <p:cNvGrpSpPr>
              <a:grpSpLocks/>
            </p:cNvGrpSpPr>
            <p:nvPr/>
          </p:nvGrpSpPr>
          <p:grpSpPr bwMode="auto">
            <a:xfrm>
              <a:off x="3596" y="8505"/>
              <a:ext cx="5220" cy="1041"/>
              <a:chOff x="3596" y="8505"/>
              <a:chExt cx="5220" cy="1041"/>
            </a:xfrm>
          </p:grpSpPr>
          <p:grpSp>
            <p:nvGrpSpPr>
              <p:cNvPr id="50336" name="Group 282">
                <a:extLst>
                  <a:ext uri="{FF2B5EF4-FFF2-40B4-BE49-F238E27FC236}">
                    <a16:creationId xmlns:a16="http://schemas.microsoft.com/office/drawing/2014/main" id="{6E92B90C-9795-4839-99BC-ECA01F0F63E0}"/>
                  </a:ext>
                </a:extLst>
              </p:cNvPr>
              <p:cNvGrpSpPr>
                <a:grpSpLocks/>
              </p:cNvGrpSpPr>
              <p:nvPr/>
            </p:nvGrpSpPr>
            <p:grpSpPr bwMode="auto">
              <a:xfrm flipV="1">
                <a:off x="3596" y="8520"/>
                <a:ext cx="1740" cy="1026"/>
                <a:chOff x="3596" y="8520"/>
                <a:chExt cx="1740" cy="1026"/>
              </a:xfrm>
            </p:grpSpPr>
            <p:sp>
              <p:nvSpPr>
                <p:cNvPr id="50353" name="Line 283">
                  <a:extLst>
                    <a:ext uri="{FF2B5EF4-FFF2-40B4-BE49-F238E27FC236}">
                      <a16:creationId xmlns:a16="http://schemas.microsoft.com/office/drawing/2014/main" id="{9DB1F310-3F63-4F15-9B00-9F5396910E83}"/>
                    </a:ext>
                  </a:extLst>
                </p:cNvPr>
                <p:cNvSpPr>
                  <a:spLocks noChangeShapeType="1"/>
                </p:cNvSpPr>
                <p:nvPr/>
              </p:nvSpPr>
              <p:spPr bwMode="auto">
                <a:xfrm>
                  <a:off x="3596" y="9546"/>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54" name="Group 284">
                  <a:extLst>
                    <a:ext uri="{FF2B5EF4-FFF2-40B4-BE49-F238E27FC236}">
                      <a16:creationId xmlns:a16="http://schemas.microsoft.com/office/drawing/2014/main" id="{C101984A-3EB4-47FE-B1AC-842C97EA3568}"/>
                    </a:ext>
                  </a:extLst>
                </p:cNvPr>
                <p:cNvGrpSpPr>
                  <a:grpSpLocks/>
                </p:cNvGrpSpPr>
                <p:nvPr/>
              </p:nvGrpSpPr>
              <p:grpSpPr bwMode="auto">
                <a:xfrm>
                  <a:off x="4156" y="9015"/>
                  <a:ext cx="596" cy="510"/>
                  <a:chOff x="2430" y="9030"/>
                  <a:chExt cx="596" cy="510"/>
                </a:xfrm>
              </p:grpSpPr>
              <p:sp>
                <p:nvSpPr>
                  <p:cNvPr id="50358" name="Line 285">
                    <a:extLst>
                      <a:ext uri="{FF2B5EF4-FFF2-40B4-BE49-F238E27FC236}">
                        <a16:creationId xmlns:a16="http://schemas.microsoft.com/office/drawing/2014/main" id="{620AA8E9-2502-4365-8297-106BB7D59B52}"/>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59" name="Line 286">
                    <a:extLst>
                      <a:ext uri="{FF2B5EF4-FFF2-40B4-BE49-F238E27FC236}">
                        <a16:creationId xmlns:a16="http://schemas.microsoft.com/office/drawing/2014/main" id="{4DD6CEF4-C0B0-4AD9-9169-248AF6DEDFEF}"/>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55" name="Group 287">
                  <a:extLst>
                    <a:ext uri="{FF2B5EF4-FFF2-40B4-BE49-F238E27FC236}">
                      <a16:creationId xmlns:a16="http://schemas.microsoft.com/office/drawing/2014/main" id="{69DBA010-CB1D-4D6F-9D8C-88AE8C6A1652}"/>
                    </a:ext>
                  </a:extLst>
                </p:cNvPr>
                <p:cNvGrpSpPr>
                  <a:grpSpLocks/>
                </p:cNvGrpSpPr>
                <p:nvPr/>
              </p:nvGrpSpPr>
              <p:grpSpPr bwMode="auto">
                <a:xfrm>
                  <a:off x="4740" y="8520"/>
                  <a:ext cx="596" cy="510"/>
                  <a:chOff x="2430" y="9030"/>
                  <a:chExt cx="596" cy="510"/>
                </a:xfrm>
              </p:grpSpPr>
              <p:sp>
                <p:nvSpPr>
                  <p:cNvPr id="50356" name="Line 288">
                    <a:extLst>
                      <a:ext uri="{FF2B5EF4-FFF2-40B4-BE49-F238E27FC236}">
                        <a16:creationId xmlns:a16="http://schemas.microsoft.com/office/drawing/2014/main" id="{D079C638-B468-46AA-A44C-0174A3DA9E18}"/>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57" name="Line 289">
                    <a:extLst>
                      <a:ext uri="{FF2B5EF4-FFF2-40B4-BE49-F238E27FC236}">
                        <a16:creationId xmlns:a16="http://schemas.microsoft.com/office/drawing/2014/main" id="{4F37A692-FC1D-4435-B2C9-63A8D80D11B5}"/>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337" name="Group 290">
                <a:extLst>
                  <a:ext uri="{FF2B5EF4-FFF2-40B4-BE49-F238E27FC236}">
                    <a16:creationId xmlns:a16="http://schemas.microsoft.com/office/drawing/2014/main" id="{666B9439-62EE-4D5F-AFE6-D1992818F10C}"/>
                  </a:ext>
                </a:extLst>
              </p:cNvPr>
              <p:cNvGrpSpPr>
                <a:grpSpLocks/>
              </p:cNvGrpSpPr>
              <p:nvPr/>
            </p:nvGrpSpPr>
            <p:grpSpPr bwMode="auto">
              <a:xfrm>
                <a:off x="5336" y="8505"/>
                <a:ext cx="1740" cy="1026"/>
                <a:chOff x="3596" y="8520"/>
                <a:chExt cx="1740" cy="1026"/>
              </a:xfrm>
            </p:grpSpPr>
            <p:sp>
              <p:nvSpPr>
                <p:cNvPr id="50346" name="Line 291">
                  <a:extLst>
                    <a:ext uri="{FF2B5EF4-FFF2-40B4-BE49-F238E27FC236}">
                      <a16:creationId xmlns:a16="http://schemas.microsoft.com/office/drawing/2014/main" id="{EB49F511-8E58-4876-B715-F8A61B515631}"/>
                    </a:ext>
                  </a:extLst>
                </p:cNvPr>
                <p:cNvSpPr>
                  <a:spLocks noChangeShapeType="1"/>
                </p:cNvSpPr>
                <p:nvPr/>
              </p:nvSpPr>
              <p:spPr bwMode="auto">
                <a:xfrm>
                  <a:off x="3596" y="9546"/>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47" name="Group 292">
                  <a:extLst>
                    <a:ext uri="{FF2B5EF4-FFF2-40B4-BE49-F238E27FC236}">
                      <a16:creationId xmlns:a16="http://schemas.microsoft.com/office/drawing/2014/main" id="{DD9012EE-AC68-4110-8D8A-8BCBE63063AD}"/>
                    </a:ext>
                  </a:extLst>
                </p:cNvPr>
                <p:cNvGrpSpPr>
                  <a:grpSpLocks/>
                </p:cNvGrpSpPr>
                <p:nvPr/>
              </p:nvGrpSpPr>
              <p:grpSpPr bwMode="auto">
                <a:xfrm>
                  <a:off x="4156" y="9015"/>
                  <a:ext cx="596" cy="510"/>
                  <a:chOff x="2430" y="9030"/>
                  <a:chExt cx="596" cy="510"/>
                </a:xfrm>
              </p:grpSpPr>
              <p:sp>
                <p:nvSpPr>
                  <p:cNvPr id="50351" name="Line 293">
                    <a:extLst>
                      <a:ext uri="{FF2B5EF4-FFF2-40B4-BE49-F238E27FC236}">
                        <a16:creationId xmlns:a16="http://schemas.microsoft.com/office/drawing/2014/main" id="{45E158B6-FEAA-45F3-8721-BB24B0A165A5}"/>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52" name="Line 294">
                    <a:extLst>
                      <a:ext uri="{FF2B5EF4-FFF2-40B4-BE49-F238E27FC236}">
                        <a16:creationId xmlns:a16="http://schemas.microsoft.com/office/drawing/2014/main" id="{4FAD0BDC-8AA7-4708-81A1-E2AEBE9F8D2D}"/>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48" name="Group 295">
                  <a:extLst>
                    <a:ext uri="{FF2B5EF4-FFF2-40B4-BE49-F238E27FC236}">
                      <a16:creationId xmlns:a16="http://schemas.microsoft.com/office/drawing/2014/main" id="{61FB9FD0-8597-4BD7-9695-B3EA9C4726D7}"/>
                    </a:ext>
                  </a:extLst>
                </p:cNvPr>
                <p:cNvGrpSpPr>
                  <a:grpSpLocks/>
                </p:cNvGrpSpPr>
                <p:nvPr/>
              </p:nvGrpSpPr>
              <p:grpSpPr bwMode="auto">
                <a:xfrm>
                  <a:off x="4740" y="8520"/>
                  <a:ext cx="596" cy="510"/>
                  <a:chOff x="2430" y="9030"/>
                  <a:chExt cx="596" cy="510"/>
                </a:xfrm>
              </p:grpSpPr>
              <p:sp>
                <p:nvSpPr>
                  <p:cNvPr id="50349" name="Line 296">
                    <a:extLst>
                      <a:ext uri="{FF2B5EF4-FFF2-40B4-BE49-F238E27FC236}">
                        <a16:creationId xmlns:a16="http://schemas.microsoft.com/office/drawing/2014/main" id="{AEAAB644-F1AE-457C-AF11-EC3DCF0E8308}"/>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50" name="Line 297">
                    <a:extLst>
                      <a:ext uri="{FF2B5EF4-FFF2-40B4-BE49-F238E27FC236}">
                        <a16:creationId xmlns:a16="http://schemas.microsoft.com/office/drawing/2014/main" id="{71CFDA85-CA9A-4398-A324-5EC9DCB3B4BC}"/>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338" name="Group 298">
                <a:extLst>
                  <a:ext uri="{FF2B5EF4-FFF2-40B4-BE49-F238E27FC236}">
                    <a16:creationId xmlns:a16="http://schemas.microsoft.com/office/drawing/2014/main" id="{962060EE-BD01-494A-BEA5-128408D9CEE5}"/>
                  </a:ext>
                </a:extLst>
              </p:cNvPr>
              <p:cNvGrpSpPr>
                <a:grpSpLocks/>
              </p:cNvGrpSpPr>
              <p:nvPr/>
            </p:nvGrpSpPr>
            <p:grpSpPr bwMode="auto">
              <a:xfrm flipV="1">
                <a:off x="7076" y="8505"/>
                <a:ext cx="1740" cy="1026"/>
                <a:chOff x="3596" y="8520"/>
                <a:chExt cx="1740" cy="1026"/>
              </a:xfrm>
            </p:grpSpPr>
            <p:sp>
              <p:nvSpPr>
                <p:cNvPr id="50339" name="Line 299">
                  <a:extLst>
                    <a:ext uri="{FF2B5EF4-FFF2-40B4-BE49-F238E27FC236}">
                      <a16:creationId xmlns:a16="http://schemas.microsoft.com/office/drawing/2014/main" id="{DC70B732-CF6E-45F3-B936-3AB60BFF3343}"/>
                    </a:ext>
                  </a:extLst>
                </p:cNvPr>
                <p:cNvSpPr>
                  <a:spLocks noChangeShapeType="1"/>
                </p:cNvSpPr>
                <p:nvPr/>
              </p:nvSpPr>
              <p:spPr bwMode="auto">
                <a:xfrm>
                  <a:off x="3596" y="9546"/>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340" name="Group 300">
                  <a:extLst>
                    <a:ext uri="{FF2B5EF4-FFF2-40B4-BE49-F238E27FC236}">
                      <a16:creationId xmlns:a16="http://schemas.microsoft.com/office/drawing/2014/main" id="{346A67A3-EEC9-4494-8ABF-6A078946F764}"/>
                    </a:ext>
                  </a:extLst>
                </p:cNvPr>
                <p:cNvGrpSpPr>
                  <a:grpSpLocks/>
                </p:cNvGrpSpPr>
                <p:nvPr/>
              </p:nvGrpSpPr>
              <p:grpSpPr bwMode="auto">
                <a:xfrm>
                  <a:off x="4156" y="9015"/>
                  <a:ext cx="596" cy="510"/>
                  <a:chOff x="2430" y="9030"/>
                  <a:chExt cx="596" cy="510"/>
                </a:xfrm>
              </p:grpSpPr>
              <p:sp>
                <p:nvSpPr>
                  <p:cNvPr id="50344" name="Line 301">
                    <a:extLst>
                      <a:ext uri="{FF2B5EF4-FFF2-40B4-BE49-F238E27FC236}">
                        <a16:creationId xmlns:a16="http://schemas.microsoft.com/office/drawing/2014/main" id="{55D7D3D5-29BC-4EE0-B0B1-3965792EBCEF}"/>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45" name="Line 302">
                    <a:extLst>
                      <a:ext uri="{FF2B5EF4-FFF2-40B4-BE49-F238E27FC236}">
                        <a16:creationId xmlns:a16="http://schemas.microsoft.com/office/drawing/2014/main" id="{F3F4F6EE-A647-4D47-8F29-8E2A826E433A}"/>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41" name="Group 303">
                  <a:extLst>
                    <a:ext uri="{FF2B5EF4-FFF2-40B4-BE49-F238E27FC236}">
                      <a16:creationId xmlns:a16="http://schemas.microsoft.com/office/drawing/2014/main" id="{D0EB99E9-FEDD-49DE-8CD7-CBAF3444D288}"/>
                    </a:ext>
                  </a:extLst>
                </p:cNvPr>
                <p:cNvGrpSpPr>
                  <a:grpSpLocks/>
                </p:cNvGrpSpPr>
                <p:nvPr/>
              </p:nvGrpSpPr>
              <p:grpSpPr bwMode="auto">
                <a:xfrm>
                  <a:off x="4740" y="8520"/>
                  <a:ext cx="596" cy="510"/>
                  <a:chOff x="2430" y="9030"/>
                  <a:chExt cx="596" cy="510"/>
                </a:xfrm>
              </p:grpSpPr>
              <p:sp>
                <p:nvSpPr>
                  <p:cNvPr id="50342" name="Line 304">
                    <a:extLst>
                      <a:ext uri="{FF2B5EF4-FFF2-40B4-BE49-F238E27FC236}">
                        <a16:creationId xmlns:a16="http://schemas.microsoft.com/office/drawing/2014/main" id="{80A7C5E7-6BFD-4D37-8C3F-7311ED620E88}"/>
                      </a:ext>
                    </a:extLst>
                  </p:cNvPr>
                  <p:cNvSpPr>
                    <a:spLocks noChangeShapeType="1"/>
                  </p:cNvSpPr>
                  <p:nvPr/>
                </p:nvSpPr>
                <p:spPr bwMode="auto">
                  <a:xfrm>
                    <a:off x="2456"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43" name="Line 305">
                    <a:extLst>
                      <a:ext uri="{FF2B5EF4-FFF2-40B4-BE49-F238E27FC236}">
                        <a16:creationId xmlns:a16="http://schemas.microsoft.com/office/drawing/2014/main" id="{72C6C9BC-764D-47C4-908D-2A5B6F0F1FE5}"/>
                      </a:ext>
                    </a:extLst>
                  </p:cNvPr>
                  <p:cNvSpPr>
                    <a:spLocks noChangeShapeType="1"/>
                  </p:cNvSpPr>
                  <p:nvPr/>
                </p:nvSpPr>
                <p:spPr bwMode="auto">
                  <a:xfrm>
                    <a:off x="2430" y="9045"/>
                    <a:ext cx="0" cy="49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0305" name="Group 306">
              <a:extLst>
                <a:ext uri="{FF2B5EF4-FFF2-40B4-BE49-F238E27FC236}">
                  <a16:creationId xmlns:a16="http://schemas.microsoft.com/office/drawing/2014/main" id="{2B972C52-C851-45C2-ADF3-372D395E9EDF}"/>
                </a:ext>
              </a:extLst>
            </p:cNvPr>
            <p:cNvGrpSpPr>
              <a:grpSpLocks/>
            </p:cNvGrpSpPr>
            <p:nvPr/>
          </p:nvGrpSpPr>
          <p:grpSpPr bwMode="auto">
            <a:xfrm>
              <a:off x="3592" y="9945"/>
              <a:ext cx="4618" cy="780"/>
              <a:chOff x="3592" y="9945"/>
              <a:chExt cx="4618" cy="780"/>
            </a:xfrm>
          </p:grpSpPr>
          <p:grpSp>
            <p:nvGrpSpPr>
              <p:cNvPr id="50306" name="Group 307">
                <a:extLst>
                  <a:ext uri="{FF2B5EF4-FFF2-40B4-BE49-F238E27FC236}">
                    <a16:creationId xmlns:a16="http://schemas.microsoft.com/office/drawing/2014/main" id="{934FBE38-67EE-4584-89FA-13E30FF16B29}"/>
                  </a:ext>
                </a:extLst>
              </p:cNvPr>
              <p:cNvGrpSpPr>
                <a:grpSpLocks/>
              </p:cNvGrpSpPr>
              <p:nvPr/>
            </p:nvGrpSpPr>
            <p:grpSpPr bwMode="auto">
              <a:xfrm>
                <a:off x="3592" y="9945"/>
                <a:ext cx="1726" cy="780"/>
                <a:chOff x="3592" y="9945"/>
                <a:chExt cx="1726" cy="780"/>
              </a:xfrm>
            </p:grpSpPr>
            <p:grpSp>
              <p:nvGrpSpPr>
                <p:cNvPr id="50327" name="Group 308">
                  <a:extLst>
                    <a:ext uri="{FF2B5EF4-FFF2-40B4-BE49-F238E27FC236}">
                      <a16:creationId xmlns:a16="http://schemas.microsoft.com/office/drawing/2014/main" id="{185A4036-5FBC-4FE6-B4FC-CEBF2D360822}"/>
                    </a:ext>
                  </a:extLst>
                </p:cNvPr>
                <p:cNvGrpSpPr>
                  <a:grpSpLocks/>
                </p:cNvGrpSpPr>
                <p:nvPr/>
              </p:nvGrpSpPr>
              <p:grpSpPr bwMode="auto">
                <a:xfrm flipV="1">
                  <a:off x="3592" y="10530"/>
                  <a:ext cx="570" cy="195"/>
                  <a:chOff x="2414" y="10140"/>
                  <a:chExt cx="600" cy="375"/>
                </a:xfrm>
              </p:grpSpPr>
              <p:sp>
                <p:nvSpPr>
                  <p:cNvPr id="50334" name="Line 309">
                    <a:extLst>
                      <a:ext uri="{FF2B5EF4-FFF2-40B4-BE49-F238E27FC236}">
                        <a16:creationId xmlns:a16="http://schemas.microsoft.com/office/drawing/2014/main" id="{D4D45DB8-4E26-4729-9095-3B622A7F65E3}"/>
                      </a:ext>
                    </a:extLst>
                  </p:cNvPr>
                  <p:cNvSpPr>
                    <a:spLocks noChangeShapeType="1"/>
                  </p:cNvSpPr>
                  <p:nvPr/>
                </p:nvSpPr>
                <p:spPr bwMode="auto">
                  <a:xfrm>
                    <a:off x="2414" y="10140"/>
                    <a:ext cx="16"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35" name="Line 310">
                    <a:extLst>
                      <a:ext uri="{FF2B5EF4-FFF2-40B4-BE49-F238E27FC236}">
                        <a16:creationId xmlns:a16="http://schemas.microsoft.com/office/drawing/2014/main" id="{758D5130-12C0-4645-8781-DB67793B2FB9}"/>
                      </a:ext>
                    </a:extLst>
                  </p:cNvPr>
                  <p:cNvSpPr>
                    <a:spLocks noChangeShapeType="1"/>
                  </p:cNvSpPr>
                  <p:nvPr/>
                </p:nvSpPr>
                <p:spPr bwMode="auto">
                  <a:xfrm>
                    <a:off x="2414" y="10515"/>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28" name="Group 311">
                  <a:extLst>
                    <a:ext uri="{FF2B5EF4-FFF2-40B4-BE49-F238E27FC236}">
                      <a16:creationId xmlns:a16="http://schemas.microsoft.com/office/drawing/2014/main" id="{CB24FB9B-ACC1-423A-954E-C881F195C131}"/>
                    </a:ext>
                  </a:extLst>
                </p:cNvPr>
                <p:cNvGrpSpPr>
                  <a:grpSpLocks/>
                </p:cNvGrpSpPr>
                <p:nvPr/>
              </p:nvGrpSpPr>
              <p:grpSpPr bwMode="auto">
                <a:xfrm flipV="1">
                  <a:off x="4176" y="10140"/>
                  <a:ext cx="570" cy="375"/>
                  <a:chOff x="2414" y="10140"/>
                  <a:chExt cx="600" cy="375"/>
                </a:xfrm>
              </p:grpSpPr>
              <p:sp>
                <p:nvSpPr>
                  <p:cNvPr id="50332" name="Line 312">
                    <a:extLst>
                      <a:ext uri="{FF2B5EF4-FFF2-40B4-BE49-F238E27FC236}">
                        <a16:creationId xmlns:a16="http://schemas.microsoft.com/office/drawing/2014/main" id="{A21F8B22-A50D-4F0E-B025-A6A43F6FE801}"/>
                      </a:ext>
                    </a:extLst>
                  </p:cNvPr>
                  <p:cNvSpPr>
                    <a:spLocks noChangeShapeType="1"/>
                  </p:cNvSpPr>
                  <p:nvPr/>
                </p:nvSpPr>
                <p:spPr bwMode="auto">
                  <a:xfrm>
                    <a:off x="2414" y="10140"/>
                    <a:ext cx="16"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33" name="Line 313">
                    <a:extLst>
                      <a:ext uri="{FF2B5EF4-FFF2-40B4-BE49-F238E27FC236}">
                        <a16:creationId xmlns:a16="http://schemas.microsoft.com/office/drawing/2014/main" id="{647E5D70-8344-41BB-A8B5-A46276DC5539}"/>
                      </a:ext>
                    </a:extLst>
                  </p:cNvPr>
                  <p:cNvSpPr>
                    <a:spLocks noChangeShapeType="1"/>
                  </p:cNvSpPr>
                  <p:nvPr/>
                </p:nvSpPr>
                <p:spPr bwMode="auto">
                  <a:xfrm>
                    <a:off x="2414" y="10515"/>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29" name="Group 314">
                  <a:extLst>
                    <a:ext uri="{FF2B5EF4-FFF2-40B4-BE49-F238E27FC236}">
                      <a16:creationId xmlns:a16="http://schemas.microsoft.com/office/drawing/2014/main" id="{7B597984-802E-48C1-9B26-3838641D5FEB}"/>
                    </a:ext>
                  </a:extLst>
                </p:cNvPr>
                <p:cNvGrpSpPr>
                  <a:grpSpLocks/>
                </p:cNvGrpSpPr>
                <p:nvPr/>
              </p:nvGrpSpPr>
              <p:grpSpPr bwMode="auto">
                <a:xfrm flipV="1">
                  <a:off x="4748" y="9945"/>
                  <a:ext cx="570" cy="195"/>
                  <a:chOff x="2414" y="10140"/>
                  <a:chExt cx="600" cy="375"/>
                </a:xfrm>
              </p:grpSpPr>
              <p:sp>
                <p:nvSpPr>
                  <p:cNvPr id="50330" name="Line 315">
                    <a:extLst>
                      <a:ext uri="{FF2B5EF4-FFF2-40B4-BE49-F238E27FC236}">
                        <a16:creationId xmlns:a16="http://schemas.microsoft.com/office/drawing/2014/main" id="{148A30F0-F668-4F38-94BB-A2015FF604AE}"/>
                      </a:ext>
                    </a:extLst>
                  </p:cNvPr>
                  <p:cNvSpPr>
                    <a:spLocks noChangeShapeType="1"/>
                  </p:cNvSpPr>
                  <p:nvPr/>
                </p:nvSpPr>
                <p:spPr bwMode="auto">
                  <a:xfrm>
                    <a:off x="2414" y="10140"/>
                    <a:ext cx="16"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31" name="Line 316">
                    <a:extLst>
                      <a:ext uri="{FF2B5EF4-FFF2-40B4-BE49-F238E27FC236}">
                        <a16:creationId xmlns:a16="http://schemas.microsoft.com/office/drawing/2014/main" id="{9B95BACA-CF36-42F8-8533-0C6A731549AA}"/>
                      </a:ext>
                    </a:extLst>
                  </p:cNvPr>
                  <p:cNvSpPr>
                    <a:spLocks noChangeShapeType="1"/>
                  </p:cNvSpPr>
                  <p:nvPr/>
                </p:nvSpPr>
                <p:spPr bwMode="auto">
                  <a:xfrm>
                    <a:off x="2414" y="10515"/>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307" name="Group 317">
                <a:extLst>
                  <a:ext uri="{FF2B5EF4-FFF2-40B4-BE49-F238E27FC236}">
                    <a16:creationId xmlns:a16="http://schemas.microsoft.com/office/drawing/2014/main" id="{E0BD47D5-A5DA-4C76-A6A0-D4D04A9A9706}"/>
                  </a:ext>
                </a:extLst>
              </p:cNvPr>
              <p:cNvGrpSpPr>
                <a:grpSpLocks/>
              </p:cNvGrpSpPr>
              <p:nvPr/>
            </p:nvGrpSpPr>
            <p:grpSpPr bwMode="auto">
              <a:xfrm flipH="1">
                <a:off x="4760" y="9945"/>
                <a:ext cx="1726" cy="780"/>
                <a:chOff x="3592" y="9945"/>
                <a:chExt cx="1726" cy="780"/>
              </a:xfrm>
            </p:grpSpPr>
            <p:grpSp>
              <p:nvGrpSpPr>
                <p:cNvPr id="50318" name="Group 318">
                  <a:extLst>
                    <a:ext uri="{FF2B5EF4-FFF2-40B4-BE49-F238E27FC236}">
                      <a16:creationId xmlns:a16="http://schemas.microsoft.com/office/drawing/2014/main" id="{A9D803C2-CE66-4F2E-9D21-75B242916165}"/>
                    </a:ext>
                  </a:extLst>
                </p:cNvPr>
                <p:cNvGrpSpPr>
                  <a:grpSpLocks/>
                </p:cNvGrpSpPr>
                <p:nvPr/>
              </p:nvGrpSpPr>
              <p:grpSpPr bwMode="auto">
                <a:xfrm flipV="1">
                  <a:off x="3592" y="10530"/>
                  <a:ext cx="570" cy="195"/>
                  <a:chOff x="2414" y="10140"/>
                  <a:chExt cx="600" cy="375"/>
                </a:xfrm>
              </p:grpSpPr>
              <p:sp>
                <p:nvSpPr>
                  <p:cNvPr id="50325" name="Line 319">
                    <a:extLst>
                      <a:ext uri="{FF2B5EF4-FFF2-40B4-BE49-F238E27FC236}">
                        <a16:creationId xmlns:a16="http://schemas.microsoft.com/office/drawing/2014/main" id="{E4A96577-77E4-4F11-BF92-6680E4A83E9A}"/>
                      </a:ext>
                    </a:extLst>
                  </p:cNvPr>
                  <p:cNvSpPr>
                    <a:spLocks noChangeShapeType="1"/>
                  </p:cNvSpPr>
                  <p:nvPr/>
                </p:nvSpPr>
                <p:spPr bwMode="auto">
                  <a:xfrm>
                    <a:off x="2414" y="10140"/>
                    <a:ext cx="16"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26" name="Line 320">
                    <a:extLst>
                      <a:ext uri="{FF2B5EF4-FFF2-40B4-BE49-F238E27FC236}">
                        <a16:creationId xmlns:a16="http://schemas.microsoft.com/office/drawing/2014/main" id="{DF0668E4-56F6-4290-B8A0-5885F0878869}"/>
                      </a:ext>
                    </a:extLst>
                  </p:cNvPr>
                  <p:cNvSpPr>
                    <a:spLocks noChangeShapeType="1"/>
                  </p:cNvSpPr>
                  <p:nvPr/>
                </p:nvSpPr>
                <p:spPr bwMode="auto">
                  <a:xfrm>
                    <a:off x="2414" y="10515"/>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19" name="Group 321">
                  <a:extLst>
                    <a:ext uri="{FF2B5EF4-FFF2-40B4-BE49-F238E27FC236}">
                      <a16:creationId xmlns:a16="http://schemas.microsoft.com/office/drawing/2014/main" id="{653AB4E8-6D75-4AED-BB83-91F5AD81CFDC}"/>
                    </a:ext>
                  </a:extLst>
                </p:cNvPr>
                <p:cNvGrpSpPr>
                  <a:grpSpLocks/>
                </p:cNvGrpSpPr>
                <p:nvPr/>
              </p:nvGrpSpPr>
              <p:grpSpPr bwMode="auto">
                <a:xfrm flipV="1">
                  <a:off x="4176" y="10140"/>
                  <a:ext cx="570" cy="375"/>
                  <a:chOff x="2414" y="10140"/>
                  <a:chExt cx="600" cy="375"/>
                </a:xfrm>
              </p:grpSpPr>
              <p:sp>
                <p:nvSpPr>
                  <p:cNvPr id="50323" name="Line 322">
                    <a:extLst>
                      <a:ext uri="{FF2B5EF4-FFF2-40B4-BE49-F238E27FC236}">
                        <a16:creationId xmlns:a16="http://schemas.microsoft.com/office/drawing/2014/main" id="{75C4B8CD-C057-4A58-A871-529C01C0CC04}"/>
                      </a:ext>
                    </a:extLst>
                  </p:cNvPr>
                  <p:cNvSpPr>
                    <a:spLocks noChangeShapeType="1"/>
                  </p:cNvSpPr>
                  <p:nvPr/>
                </p:nvSpPr>
                <p:spPr bwMode="auto">
                  <a:xfrm>
                    <a:off x="2414" y="10140"/>
                    <a:ext cx="16"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24" name="Line 323">
                    <a:extLst>
                      <a:ext uri="{FF2B5EF4-FFF2-40B4-BE49-F238E27FC236}">
                        <a16:creationId xmlns:a16="http://schemas.microsoft.com/office/drawing/2014/main" id="{B9C8F939-A0A6-4C30-8F71-317AF0FEA84E}"/>
                      </a:ext>
                    </a:extLst>
                  </p:cNvPr>
                  <p:cNvSpPr>
                    <a:spLocks noChangeShapeType="1"/>
                  </p:cNvSpPr>
                  <p:nvPr/>
                </p:nvSpPr>
                <p:spPr bwMode="auto">
                  <a:xfrm>
                    <a:off x="2414" y="10515"/>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20" name="Group 324">
                  <a:extLst>
                    <a:ext uri="{FF2B5EF4-FFF2-40B4-BE49-F238E27FC236}">
                      <a16:creationId xmlns:a16="http://schemas.microsoft.com/office/drawing/2014/main" id="{8CEC307A-1E78-4AE5-A03A-1F0D14B533F7}"/>
                    </a:ext>
                  </a:extLst>
                </p:cNvPr>
                <p:cNvGrpSpPr>
                  <a:grpSpLocks/>
                </p:cNvGrpSpPr>
                <p:nvPr/>
              </p:nvGrpSpPr>
              <p:grpSpPr bwMode="auto">
                <a:xfrm flipV="1">
                  <a:off x="4748" y="9945"/>
                  <a:ext cx="570" cy="195"/>
                  <a:chOff x="2414" y="10140"/>
                  <a:chExt cx="600" cy="375"/>
                </a:xfrm>
              </p:grpSpPr>
              <p:sp>
                <p:nvSpPr>
                  <p:cNvPr id="50321" name="Line 325">
                    <a:extLst>
                      <a:ext uri="{FF2B5EF4-FFF2-40B4-BE49-F238E27FC236}">
                        <a16:creationId xmlns:a16="http://schemas.microsoft.com/office/drawing/2014/main" id="{2F13CFA4-CF0A-4A39-AEDC-BCFBA2C4C6BF}"/>
                      </a:ext>
                    </a:extLst>
                  </p:cNvPr>
                  <p:cNvSpPr>
                    <a:spLocks noChangeShapeType="1"/>
                  </p:cNvSpPr>
                  <p:nvPr/>
                </p:nvSpPr>
                <p:spPr bwMode="auto">
                  <a:xfrm>
                    <a:off x="2414" y="10140"/>
                    <a:ext cx="16"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22" name="Line 326">
                    <a:extLst>
                      <a:ext uri="{FF2B5EF4-FFF2-40B4-BE49-F238E27FC236}">
                        <a16:creationId xmlns:a16="http://schemas.microsoft.com/office/drawing/2014/main" id="{8D34AC9D-AF85-482E-97FA-5D0E0AF0BBCA}"/>
                      </a:ext>
                    </a:extLst>
                  </p:cNvPr>
                  <p:cNvSpPr>
                    <a:spLocks noChangeShapeType="1"/>
                  </p:cNvSpPr>
                  <p:nvPr/>
                </p:nvSpPr>
                <p:spPr bwMode="auto">
                  <a:xfrm>
                    <a:off x="2414" y="10515"/>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0308" name="Group 327">
                <a:extLst>
                  <a:ext uri="{FF2B5EF4-FFF2-40B4-BE49-F238E27FC236}">
                    <a16:creationId xmlns:a16="http://schemas.microsoft.com/office/drawing/2014/main" id="{31836815-5B51-4725-8A36-A084FD86A2D7}"/>
                  </a:ext>
                </a:extLst>
              </p:cNvPr>
              <p:cNvGrpSpPr>
                <a:grpSpLocks/>
              </p:cNvGrpSpPr>
              <p:nvPr/>
            </p:nvGrpSpPr>
            <p:grpSpPr bwMode="auto">
              <a:xfrm flipH="1" flipV="1">
                <a:off x="6484" y="9945"/>
                <a:ext cx="1726" cy="780"/>
                <a:chOff x="3592" y="9945"/>
                <a:chExt cx="1726" cy="780"/>
              </a:xfrm>
            </p:grpSpPr>
            <p:grpSp>
              <p:nvGrpSpPr>
                <p:cNvPr id="50309" name="Group 328">
                  <a:extLst>
                    <a:ext uri="{FF2B5EF4-FFF2-40B4-BE49-F238E27FC236}">
                      <a16:creationId xmlns:a16="http://schemas.microsoft.com/office/drawing/2014/main" id="{453331FF-5E64-4327-AB56-05BBF1B9C54F}"/>
                    </a:ext>
                  </a:extLst>
                </p:cNvPr>
                <p:cNvGrpSpPr>
                  <a:grpSpLocks/>
                </p:cNvGrpSpPr>
                <p:nvPr/>
              </p:nvGrpSpPr>
              <p:grpSpPr bwMode="auto">
                <a:xfrm flipV="1">
                  <a:off x="3592" y="10530"/>
                  <a:ext cx="570" cy="195"/>
                  <a:chOff x="2414" y="10140"/>
                  <a:chExt cx="600" cy="375"/>
                </a:xfrm>
              </p:grpSpPr>
              <p:sp>
                <p:nvSpPr>
                  <p:cNvPr id="50316" name="Line 329">
                    <a:extLst>
                      <a:ext uri="{FF2B5EF4-FFF2-40B4-BE49-F238E27FC236}">
                        <a16:creationId xmlns:a16="http://schemas.microsoft.com/office/drawing/2014/main" id="{F7B7BE63-4602-4E2B-987B-943F7BB0CA0F}"/>
                      </a:ext>
                    </a:extLst>
                  </p:cNvPr>
                  <p:cNvSpPr>
                    <a:spLocks noChangeShapeType="1"/>
                  </p:cNvSpPr>
                  <p:nvPr/>
                </p:nvSpPr>
                <p:spPr bwMode="auto">
                  <a:xfrm>
                    <a:off x="2414" y="10140"/>
                    <a:ext cx="16"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17" name="Line 330">
                    <a:extLst>
                      <a:ext uri="{FF2B5EF4-FFF2-40B4-BE49-F238E27FC236}">
                        <a16:creationId xmlns:a16="http://schemas.microsoft.com/office/drawing/2014/main" id="{CE1C6BE6-20C7-40DC-AD7C-DC49C42CEF5B}"/>
                      </a:ext>
                    </a:extLst>
                  </p:cNvPr>
                  <p:cNvSpPr>
                    <a:spLocks noChangeShapeType="1"/>
                  </p:cNvSpPr>
                  <p:nvPr/>
                </p:nvSpPr>
                <p:spPr bwMode="auto">
                  <a:xfrm>
                    <a:off x="2414" y="10515"/>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10" name="Group 331">
                  <a:extLst>
                    <a:ext uri="{FF2B5EF4-FFF2-40B4-BE49-F238E27FC236}">
                      <a16:creationId xmlns:a16="http://schemas.microsoft.com/office/drawing/2014/main" id="{836C3C22-B412-4FBA-BA7D-AC5C9303B275}"/>
                    </a:ext>
                  </a:extLst>
                </p:cNvPr>
                <p:cNvGrpSpPr>
                  <a:grpSpLocks/>
                </p:cNvGrpSpPr>
                <p:nvPr/>
              </p:nvGrpSpPr>
              <p:grpSpPr bwMode="auto">
                <a:xfrm flipV="1">
                  <a:off x="4176" y="10140"/>
                  <a:ext cx="570" cy="375"/>
                  <a:chOff x="2414" y="10140"/>
                  <a:chExt cx="600" cy="375"/>
                </a:xfrm>
              </p:grpSpPr>
              <p:sp>
                <p:nvSpPr>
                  <p:cNvPr id="50314" name="Line 332">
                    <a:extLst>
                      <a:ext uri="{FF2B5EF4-FFF2-40B4-BE49-F238E27FC236}">
                        <a16:creationId xmlns:a16="http://schemas.microsoft.com/office/drawing/2014/main" id="{E3AC4CCD-D544-49C2-9627-AF274FABBE28}"/>
                      </a:ext>
                    </a:extLst>
                  </p:cNvPr>
                  <p:cNvSpPr>
                    <a:spLocks noChangeShapeType="1"/>
                  </p:cNvSpPr>
                  <p:nvPr/>
                </p:nvSpPr>
                <p:spPr bwMode="auto">
                  <a:xfrm>
                    <a:off x="2414" y="10140"/>
                    <a:ext cx="16"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15" name="Line 333">
                    <a:extLst>
                      <a:ext uri="{FF2B5EF4-FFF2-40B4-BE49-F238E27FC236}">
                        <a16:creationId xmlns:a16="http://schemas.microsoft.com/office/drawing/2014/main" id="{6FD9CE7A-5382-465A-A72E-050077D1E29F}"/>
                      </a:ext>
                    </a:extLst>
                  </p:cNvPr>
                  <p:cNvSpPr>
                    <a:spLocks noChangeShapeType="1"/>
                  </p:cNvSpPr>
                  <p:nvPr/>
                </p:nvSpPr>
                <p:spPr bwMode="auto">
                  <a:xfrm>
                    <a:off x="2414" y="10515"/>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311" name="Group 334">
                  <a:extLst>
                    <a:ext uri="{FF2B5EF4-FFF2-40B4-BE49-F238E27FC236}">
                      <a16:creationId xmlns:a16="http://schemas.microsoft.com/office/drawing/2014/main" id="{3D2376CD-FAD4-4B4C-8B5C-6B11E48DE6CA}"/>
                    </a:ext>
                  </a:extLst>
                </p:cNvPr>
                <p:cNvGrpSpPr>
                  <a:grpSpLocks/>
                </p:cNvGrpSpPr>
                <p:nvPr/>
              </p:nvGrpSpPr>
              <p:grpSpPr bwMode="auto">
                <a:xfrm flipV="1">
                  <a:off x="4748" y="9945"/>
                  <a:ext cx="570" cy="195"/>
                  <a:chOff x="2414" y="10140"/>
                  <a:chExt cx="600" cy="375"/>
                </a:xfrm>
              </p:grpSpPr>
              <p:sp>
                <p:nvSpPr>
                  <p:cNvPr id="50312" name="Line 335">
                    <a:extLst>
                      <a:ext uri="{FF2B5EF4-FFF2-40B4-BE49-F238E27FC236}">
                        <a16:creationId xmlns:a16="http://schemas.microsoft.com/office/drawing/2014/main" id="{8230D450-D5C8-40C5-80F6-A53D42E1F7BB}"/>
                      </a:ext>
                    </a:extLst>
                  </p:cNvPr>
                  <p:cNvSpPr>
                    <a:spLocks noChangeShapeType="1"/>
                  </p:cNvSpPr>
                  <p:nvPr/>
                </p:nvSpPr>
                <p:spPr bwMode="auto">
                  <a:xfrm>
                    <a:off x="2414" y="10140"/>
                    <a:ext cx="16"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13" name="Line 336">
                    <a:extLst>
                      <a:ext uri="{FF2B5EF4-FFF2-40B4-BE49-F238E27FC236}">
                        <a16:creationId xmlns:a16="http://schemas.microsoft.com/office/drawing/2014/main" id="{3EA13CEA-6944-46E2-8595-8937E4F38D41}"/>
                      </a:ext>
                    </a:extLst>
                  </p:cNvPr>
                  <p:cNvSpPr>
                    <a:spLocks noChangeShapeType="1"/>
                  </p:cNvSpPr>
                  <p:nvPr/>
                </p:nvSpPr>
                <p:spPr bwMode="auto">
                  <a:xfrm>
                    <a:off x="2414" y="10515"/>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76295" name="Group 379">
            <a:extLst>
              <a:ext uri="{FF2B5EF4-FFF2-40B4-BE49-F238E27FC236}">
                <a16:creationId xmlns:a16="http://schemas.microsoft.com/office/drawing/2014/main" id="{FAFDC882-F680-4BA7-8148-87D99282DFFC}"/>
              </a:ext>
            </a:extLst>
          </p:cNvPr>
          <p:cNvGrpSpPr>
            <a:grpSpLocks/>
          </p:cNvGrpSpPr>
          <p:nvPr/>
        </p:nvGrpSpPr>
        <p:grpSpPr bwMode="auto">
          <a:xfrm>
            <a:off x="228600" y="3886200"/>
            <a:ext cx="1524000" cy="1885950"/>
            <a:chOff x="288" y="2460"/>
            <a:chExt cx="960" cy="1188"/>
          </a:xfrm>
        </p:grpSpPr>
        <p:grpSp>
          <p:nvGrpSpPr>
            <p:cNvPr id="50280" name="Group 357">
              <a:extLst>
                <a:ext uri="{FF2B5EF4-FFF2-40B4-BE49-F238E27FC236}">
                  <a16:creationId xmlns:a16="http://schemas.microsoft.com/office/drawing/2014/main" id="{4C19A8E5-E65C-499C-98C0-D895079CA7A6}"/>
                </a:ext>
              </a:extLst>
            </p:cNvPr>
            <p:cNvGrpSpPr>
              <a:grpSpLocks/>
            </p:cNvGrpSpPr>
            <p:nvPr/>
          </p:nvGrpSpPr>
          <p:grpSpPr bwMode="auto">
            <a:xfrm>
              <a:off x="288" y="2460"/>
              <a:ext cx="857" cy="1188"/>
              <a:chOff x="1696" y="2133"/>
              <a:chExt cx="2142" cy="2970"/>
            </a:xfrm>
          </p:grpSpPr>
          <p:grpSp>
            <p:nvGrpSpPr>
              <p:cNvPr id="50282" name="Group 358">
                <a:extLst>
                  <a:ext uri="{FF2B5EF4-FFF2-40B4-BE49-F238E27FC236}">
                    <a16:creationId xmlns:a16="http://schemas.microsoft.com/office/drawing/2014/main" id="{C5E070C1-3D2E-49E1-9B69-90E0AB1A8309}"/>
                  </a:ext>
                </a:extLst>
              </p:cNvPr>
              <p:cNvGrpSpPr>
                <a:grpSpLocks/>
              </p:cNvGrpSpPr>
              <p:nvPr/>
            </p:nvGrpSpPr>
            <p:grpSpPr bwMode="auto">
              <a:xfrm>
                <a:off x="2458" y="2133"/>
                <a:ext cx="1380" cy="2970"/>
                <a:chOff x="2458" y="2133"/>
                <a:chExt cx="1380" cy="2970"/>
              </a:xfrm>
            </p:grpSpPr>
            <p:grpSp>
              <p:nvGrpSpPr>
                <p:cNvPr id="50288" name="Group 359">
                  <a:extLst>
                    <a:ext uri="{FF2B5EF4-FFF2-40B4-BE49-F238E27FC236}">
                      <a16:creationId xmlns:a16="http://schemas.microsoft.com/office/drawing/2014/main" id="{929CF90E-BE5F-4129-A1A8-1C315CA8A22C}"/>
                    </a:ext>
                  </a:extLst>
                </p:cNvPr>
                <p:cNvGrpSpPr>
                  <a:grpSpLocks/>
                </p:cNvGrpSpPr>
                <p:nvPr/>
              </p:nvGrpSpPr>
              <p:grpSpPr bwMode="auto">
                <a:xfrm>
                  <a:off x="2760" y="2235"/>
                  <a:ext cx="660" cy="2715"/>
                  <a:chOff x="2760" y="2235"/>
                  <a:chExt cx="660" cy="2715"/>
                </a:xfrm>
              </p:grpSpPr>
              <p:grpSp>
                <p:nvGrpSpPr>
                  <p:cNvPr id="50292" name="Group 360">
                    <a:extLst>
                      <a:ext uri="{FF2B5EF4-FFF2-40B4-BE49-F238E27FC236}">
                        <a16:creationId xmlns:a16="http://schemas.microsoft.com/office/drawing/2014/main" id="{08A89972-F966-4A4E-902D-EF245ABA5B51}"/>
                      </a:ext>
                    </a:extLst>
                  </p:cNvPr>
                  <p:cNvGrpSpPr>
                    <a:grpSpLocks/>
                  </p:cNvGrpSpPr>
                  <p:nvPr/>
                </p:nvGrpSpPr>
                <p:grpSpPr bwMode="auto">
                  <a:xfrm>
                    <a:off x="2760" y="2235"/>
                    <a:ext cx="194" cy="1350"/>
                    <a:chOff x="2760" y="2235"/>
                    <a:chExt cx="194" cy="1350"/>
                  </a:xfrm>
                </p:grpSpPr>
                <p:sp>
                  <p:nvSpPr>
                    <p:cNvPr id="50300" name="Line 361">
                      <a:extLst>
                        <a:ext uri="{FF2B5EF4-FFF2-40B4-BE49-F238E27FC236}">
                          <a16:creationId xmlns:a16="http://schemas.microsoft.com/office/drawing/2014/main" id="{415BA3A8-4460-428D-A912-5B0C7073A718}"/>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01" name="Rectangle 362">
                      <a:extLst>
                        <a:ext uri="{FF2B5EF4-FFF2-40B4-BE49-F238E27FC236}">
                          <a16:creationId xmlns:a16="http://schemas.microsoft.com/office/drawing/2014/main" id="{C0B649C5-4F06-4359-8A45-06EBCB005814}"/>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0293" name="Group 363">
                    <a:extLst>
                      <a:ext uri="{FF2B5EF4-FFF2-40B4-BE49-F238E27FC236}">
                        <a16:creationId xmlns:a16="http://schemas.microsoft.com/office/drawing/2014/main" id="{71E4F0E5-8958-452E-B4A5-1FA078474A21}"/>
                      </a:ext>
                    </a:extLst>
                  </p:cNvPr>
                  <p:cNvGrpSpPr>
                    <a:grpSpLocks/>
                  </p:cNvGrpSpPr>
                  <p:nvPr/>
                </p:nvGrpSpPr>
                <p:grpSpPr bwMode="auto">
                  <a:xfrm>
                    <a:off x="3226" y="2250"/>
                    <a:ext cx="194" cy="1350"/>
                    <a:chOff x="2760" y="2235"/>
                    <a:chExt cx="194" cy="1350"/>
                  </a:xfrm>
                </p:grpSpPr>
                <p:sp>
                  <p:nvSpPr>
                    <p:cNvPr id="50298" name="Line 364">
                      <a:extLst>
                        <a:ext uri="{FF2B5EF4-FFF2-40B4-BE49-F238E27FC236}">
                          <a16:creationId xmlns:a16="http://schemas.microsoft.com/office/drawing/2014/main" id="{4AA65FE5-B2F1-4F7D-A454-DD97712F39CE}"/>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9" name="Rectangle 365">
                      <a:extLst>
                        <a:ext uri="{FF2B5EF4-FFF2-40B4-BE49-F238E27FC236}">
                          <a16:creationId xmlns:a16="http://schemas.microsoft.com/office/drawing/2014/main" id="{42A30B6C-72A8-4D04-8380-0744F4FE3D74}"/>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50294" name="Line 366">
                    <a:extLst>
                      <a:ext uri="{FF2B5EF4-FFF2-40B4-BE49-F238E27FC236}">
                        <a16:creationId xmlns:a16="http://schemas.microsoft.com/office/drawing/2014/main" id="{8B72A29E-39C7-4430-8AB4-38A13948248F}"/>
                      </a:ext>
                    </a:extLst>
                  </p:cNvPr>
                  <p:cNvSpPr>
                    <a:spLocks noChangeShapeType="1"/>
                  </p:cNvSpPr>
                  <p:nvPr/>
                </p:nvSpPr>
                <p:spPr bwMode="auto">
                  <a:xfrm>
                    <a:off x="2880" y="3600"/>
                    <a:ext cx="4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295" name="Group 367">
                    <a:extLst>
                      <a:ext uri="{FF2B5EF4-FFF2-40B4-BE49-F238E27FC236}">
                        <a16:creationId xmlns:a16="http://schemas.microsoft.com/office/drawing/2014/main" id="{8628348F-286F-4121-96A2-2D0BCC4DCF8C}"/>
                      </a:ext>
                    </a:extLst>
                  </p:cNvPr>
                  <p:cNvGrpSpPr>
                    <a:grpSpLocks/>
                  </p:cNvGrpSpPr>
                  <p:nvPr/>
                </p:nvGrpSpPr>
                <p:grpSpPr bwMode="auto">
                  <a:xfrm>
                    <a:off x="2986" y="3600"/>
                    <a:ext cx="194" cy="1350"/>
                    <a:chOff x="2760" y="2235"/>
                    <a:chExt cx="194" cy="1350"/>
                  </a:xfrm>
                </p:grpSpPr>
                <p:sp>
                  <p:nvSpPr>
                    <p:cNvPr id="50296" name="Line 368">
                      <a:extLst>
                        <a:ext uri="{FF2B5EF4-FFF2-40B4-BE49-F238E27FC236}">
                          <a16:creationId xmlns:a16="http://schemas.microsoft.com/office/drawing/2014/main" id="{837A9B54-82AF-45F5-8C1D-1525DC2D135E}"/>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7" name="Rectangle 369">
                      <a:extLst>
                        <a:ext uri="{FF2B5EF4-FFF2-40B4-BE49-F238E27FC236}">
                          <a16:creationId xmlns:a16="http://schemas.microsoft.com/office/drawing/2014/main" id="{E74D30CD-35BE-44B1-8E37-49AF0306A537}"/>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50289" name="Rectangle 370">
                  <a:extLst>
                    <a:ext uri="{FF2B5EF4-FFF2-40B4-BE49-F238E27FC236}">
                      <a16:creationId xmlns:a16="http://schemas.microsoft.com/office/drawing/2014/main" id="{5BEAB1C6-E3E4-4852-AF4A-1AEB513DB170}"/>
                    </a:ext>
                  </a:extLst>
                </p:cNvPr>
                <p:cNvSpPr>
                  <a:spLocks noChangeArrowheads="1"/>
                </p:cNvSpPr>
                <p:nvPr/>
              </p:nvSpPr>
              <p:spPr bwMode="auto">
                <a:xfrm>
                  <a:off x="2458" y="2133"/>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a:t>
                  </a:r>
                </a:p>
              </p:txBody>
            </p:sp>
            <p:sp>
              <p:nvSpPr>
                <p:cNvPr id="50290" name="Rectangle 371">
                  <a:extLst>
                    <a:ext uri="{FF2B5EF4-FFF2-40B4-BE49-F238E27FC236}">
                      <a16:creationId xmlns:a16="http://schemas.microsoft.com/office/drawing/2014/main" id="{FA0675B8-1E9F-4E99-91DF-C278C83EF854}"/>
                    </a:ext>
                  </a:extLst>
                </p:cNvPr>
                <p:cNvSpPr>
                  <a:spLocks noChangeArrowheads="1"/>
                </p:cNvSpPr>
                <p:nvPr/>
              </p:nvSpPr>
              <p:spPr bwMode="auto">
                <a:xfrm>
                  <a:off x="3268" y="2148"/>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a:t>
                  </a:r>
                </a:p>
              </p:txBody>
            </p:sp>
            <p:sp>
              <p:nvSpPr>
                <p:cNvPr id="50291" name="Rectangle 372">
                  <a:extLst>
                    <a:ext uri="{FF2B5EF4-FFF2-40B4-BE49-F238E27FC236}">
                      <a16:creationId xmlns:a16="http://schemas.microsoft.com/office/drawing/2014/main" id="{9BF8D9BE-B03A-413D-9B9A-A4D8E61029EC}"/>
                    </a:ext>
                  </a:extLst>
                </p:cNvPr>
                <p:cNvSpPr>
                  <a:spLocks noChangeArrowheads="1"/>
                </p:cNvSpPr>
                <p:nvPr/>
              </p:nvSpPr>
              <p:spPr bwMode="auto">
                <a:xfrm>
                  <a:off x="2714" y="4578"/>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W</a:t>
                  </a:r>
                </a:p>
              </p:txBody>
            </p:sp>
          </p:grpSp>
          <p:grpSp>
            <p:nvGrpSpPr>
              <p:cNvPr id="50283" name="Group 373">
                <a:extLst>
                  <a:ext uri="{FF2B5EF4-FFF2-40B4-BE49-F238E27FC236}">
                    <a16:creationId xmlns:a16="http://schemas.microsoft.com/office/drawing/2014/main" id="{0C899034-D1B9-4C9A-9E86-DBB444DE083D}"/>
                  </a:ext>
                </a:extLst>
              </p:cNvPr>
              <p:cNvGrpSpPr>
                <a:grpSpLocks/>
              </p:cNvGrpSpPr>
              <p:nvPr/>
            </p:nvGrpSpPr>
            <p:grpSpPr bwMode="auto">
              <a:xfrm>
                <a:off x="1696" y="2250"/>
                <a:ext cx="1648" cy="2685"/>
                <a:chOff x="1696" y="2250"/>
                <a:chExt cx="1648" cy="2685"/>
              </a:xfrm>
            </p:grpSpPr>
            <p:sp>
              <p:nvSpPr>
                <p:cNvPr id="50284" name="Line 374">
                  <a:extLst>
                    <a:ext uri="{FF2B5EF4-FFF2-40B4-BE49-F238E27FC236}">
                      <a16:creationId xmlns:a16="http://schemas.microsoft.com/office/drawing/2014/main" id="{7BEF92DF-A81A-4E63-85F0-7776B433CE11}"/>
                    </a:ext>
                  </a:extLst>
                </p:cNvPr>
                <p:cNvSpPr>
                  <a:spLocks noChangeShapeType="1"/>
                </p:cNvSpPr>
                <p:nvPr/>
              </p:nvSpPr>
              <p:spPr bwMode="auto">
                <a:xfrm flipH="1">
                  <a:off x="1844" y="2250"/>
                  <a:ext cx="1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85" name="Line 375">
                  <a:extLst>
                    <a:ext uri="{FF2B5EF4-FFF2-40B4-BE49-F238E27FC236}">
                      <a16:creationId xmlns:a16="http://schemas.microsoft.com/office/drawing/2014/main" id="{8949BB2C-A5A3-47C5-8855-6E31405F171C}"/>
                    </a:ext>
                  </a:extLst>
                </p:cNvPr>
                <p:cNvSpPr>
                  <a:spLocks noChangeShapeType="1"/>
                </p:cNvSpPr>
                <p:nvPr/>
              </p:nvSpPr>
              <p:spPr bwMode="auto">
                <a:xfrm flipH="1">
                  <a:off x="1978" y="4935"/>
                  <a:ext cx="11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86" name="Line 376">
                  <a:extLst>
                    <a:ext uri="{FF2B5EF4-FFF2-40B4-BE49-F238E27FC236}">
                      <a16:creationId xmlns:a16="http://schemas.microsoft.com/office/drawing/2014/main" id="{708582F3-8D3B-4BDF-A7AB-08290761EFCE}"/>
                    </a:ext>
                  </a:extLst>
                </p:cNvPr>
                <p:cNvSpPr>
                  <a:spLocks noChangeShapeType="1"/>
                </p:cNvSpPr>
                <p:nvPr/>
              </p:nvSpPr>
              <p:spPr bwMode="auto">
                <a:xfrm>
                  <a:off x="2174" y="2265"/>
                  <a:ext cx="0" cy="267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87" name="Rectangle 377">
                  <a:extLst>
                    <a:ext uri="{FF2B5EF4-FFF2-40B4-BE49-F238E27FC236}">
                      <a16:creationId xmlns:a16="http://schemas.microsoft.com/office/drawing/2014/main" id="{5B92E9C0-F43A-4A35-8F95-01203CCE6F54}"/>
                    </a:ext>
                  </a:extLst>
                </p:cNvPr>
                <p:cNvSpPr>
                  <a:spLocks noChangeArrowheads="1"/>
                </p:cNvSpPr>
                <p:nvPr/>
              </p:nvSpPr>
              <p:spPr bwMode="auto">
                <a:xfrm>
                  <a:off x="1696" y="3318"/>
                  <a:ext cx="7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Ud</a:t>
                  </a:r>
                </a:p>
              </p:txBody>
            </p:sp>
          </p:grpSp>
        </p:grpSp>
        <p:sp>
          <p:nvSpPr>
            <p:cNvPr id="50281" name="Rectangle 378">
              <a:extLst>
                <a:ext uri="{FF2B5EF4-FFF2-40B4-BE49-F238E27FC236}">
                  <a16:creationId xmlns:a16="http://schemas.microsoft.com/office/drawing/2014/main" id="{2230ADAF-9662-40CC-9099-6C89A4504CD4}"/>
                </a:ext>
              </a:extLst>
            </p:cNvPr>
            <p:cNvSpPr>
              <a:spLocks noChangeArrowheads="1"/>
            </p:cNvSpPr>
            <p:nvPr/>
          </p:nvSpPr>
          <p:spPr bwMode="auto">
            <a:xfrm>
              <a:off x="912" y="302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b="1">
                  <a:solidFill>
                    <a:srgbClr val="040408"/>
                  </a:solidFill>
                </a:rPr>
                <a:t>N</a:t>
              </a:r>
            </a:p>
          </p:txBody>
        </p:sp>
      </p:grpSp>
      <p:grpSp>
        <p:nvGrpSpPr>
          <p:cNvPr id="176329" name="Group 403">
            <a:extLst>
              <a:ext uri="{FF2B5EF4-FFF2-40B4-BE49-F238E27FC236}">
                <a16:creationId xmlns:a16="http://schemas.microsoft.com/office/drawing/2014/main" id="{92BA82FF-3B22-4913-A205-76B90C6DCC7D}"/>
              </a:ext>
            </a:extLst>
          </p:cNvPr>
          <p:cNvGrpSpPr>
            <a:grpSpLocks/>
          </p:cNvGrpSpPr>
          <p:nvPr/>
        </p:nvGrpSpPr>
        <p:grpSpPr bwMode="auto">
          <a:xfrm>
            <a:off x="1733550" y="3962400"/>
            <a:ext cx="1238250" cy="1754188"/>
            <a:chOff x="2910" y="1662"/>
            <a:chExt cx="1950" cy="2763"/>
          </a:xfrm>
        </p:grpSpPr>
        <p:grpSp>
          <p:nvGrpSpPr>
            <p:cNvPr id="50259" name="Group 404">
              <a:extLst>
                <a:ext uri="{FF2B5EF4-FFF2-40B4-BE49-F238E27FC236}">
                  <a16:creationId xmlns:a16="http://schemas.microsoft.com/office/drawing/2014/main" id="{48A7E661-B908-4651-8676-79C8D7858DEA}"/>
                </a:ext>
              </a:extLst>
            </p:cNvPr>
            <p:cNvGrpSpPr>
              <a:grpSpLocks/>
            </p:cNvGrpSpPr>
            <p:nvPr/>
          </p:nvGrpSpPr>
          <p:grpSpPr bwMode="auto">
            <a:xfrm flipV="1">
              <a:off x="3672" y="1662"/>
              <a:ext cx="661" cy="2715"/>
              <a:chOff x="5998" y="2007"/>
              <a:chExt cx="661" cy="2715"/>
            </a:xfrm>
          </p:grpSpPr>
          <p:grpSp>
            <p:nvGrpSpPr>
              <p:cNvPr id="50269" name="Group 405">
                <a:extLst>
                  <a:ext uri="{FF2B5EF4-FFF2-40B4-BE49-F238E27FC236}">
                    <a16:creationId xmlns:a16="http://schemas.microsoft.com/office/drawing/2014/main" id="{463217E2-121A-4355-A41F-CD6C59A64F24}"/>
                  </a:ext>
                </a:extLst>
              </p:cNvPr>
              <p:cNvGrpSpPr>
                <a:grpSpLocks/>
              </p:cNvGrpSpPr>
              <p:nvPr/>
            </p:nvGrpSpPr>
            <p:grpSpPr bwMode="auto">
              <a:xfrm>
                <a:off x="5998" y="2007"/>
                <a:ext cx="661" cy="1365"/>
                <a:chOff x="5998" y="2007"/>
                <a:chExt cx="661" cy="1365"/>
              </a:xfrm>
            </p:grpSpPr>
            <p:grpSp>
              <p:nvGrpSpPr>
                <p:cNvPr id="50273" name="Group 406">
                  <a:extLst>
                    <a:ext uri="{FF2B5EF4-FFF2-40B4-BE49-F238E27FC236}">
                      <a16:creationId xmlns:a16="http://schemas.microsoft.com/office/drawing/2014/main" id="{334FF402-3C7E-4453-A9BB-644E5B700BF8}"/>
                    </a:ext>
                  </a:extLst>
                </p:cNvPr>
                <p:cNvGrpSpPr>
                  <a:grpSpLocks/>
                </p:cNvGrpSpPr>
                <p:nvPr/>
              </p:nvGrpSpPr>
              <p:grpSpPr bwMode="auto">
                <a:xfrm>
                  <a:off x="5998" y="2007"/>
                  <a:ext cx="194" cy="1350"/>
                  <a:chOff x="2760" y="2235"/>
                  <a:chExt cx="194" cy="1350"/>
                </a:xfrm>
              </p:grpSpPr>
              <p:sp>
                <p:nvSpPr>
                  <p:cNvPr id="50278" name="Line 407">
                    <a:extLst>
                      <a:ext uri="{FF2B5EF4-FFF2-40B4-BE49-F238E27FC236}">
                        <a16:creationId xmlns:a16="http://schemas.microsoft.com/office/drawing/2014/main" id="{3FAA9A73-B226-4CF9-A68B-5AB310AEC1FC}"/>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79" name="Rectangle 408">
                    <a:extLst>
                      <a:ext uri="{FF2B5EF4-FFF2-40B4-BE49-F238E27FC236}">
                        <a16:creationId xmlns:a16="http://schemas.microsoft.com/office/drawing/2014/main" id="{D28F9742-50F2-4359-B4AA-9884AE2762FF}"/>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0274" name="Group 409">
                  <a:extLst>
                    <a:ext uri="{FF2B5EF4-FFF2-40B4-BE49-F238E27FC236}">
                      <a16:creationId xmlns:a16="http://schemas.microsoft.com/office/drawing/2014/main" id="{E07580D0-A0D7-477F-B448-E6BE8945F060}"/>
                    </a:ext>
                  </a:extLst>
                </p:cNvPr>
                <p:cNvGrpSpPr>
                  <a:grpSpLocks/>
                </p:cNvGrpSpPr>
                <p:nvPr/>
              </p:nvGrpSpPr>
              <p:grpSpPr bwMode="auto">
                <a:xfrm>
                  <a:off x="6465" y="2022"/>
                  <a:ext cx="194" cy="1350"/>
                  <a:chOff x="2760" y="2235"/>
                  <a:chExt cx="194" cy="1350"/>
                </a:xfrm>
              </p:grpSpPr>
              <p:sp>
                <p:nvSpPr>
                  <p:cNvPr id="50276" name="Line 410">
                    <a:extLst>
                      <a:ext uri="{FF2B5EF4-FFF2-40B4-BE49-F238E27FC236}">
                        <a16:creationId xmlns:a16="http://schemas.microsoft.com/office/drawing/2014/main" id="{D489D383-32F0-4C70-81C2-F9E94E61CBCB}"/>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77" name="Rectangle 411">
                    <a:extLst>
                      <a:ext uri="{FF2B5EF4-FFF2-40B4-BE49-F238E27FC236}">
                        <a16:creationId xmlns:a16="http://schemas.microsoft.com/office/drawing/2014/main" id="{824DC59F-ADF7-4A0F-9960-8063E810BBDA}"/>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50275" name="Line 412">
                  <a:extLst>
                    <a:ext uri="{FF2B5EF4-FFF2-40B4-BE49-F238E27FC236}">
                      <a16:creationId xmlns:a16="http://schemas.microsoft.com/office/drawing/2014/main" id="{A958E468-FB06-4F87-B3E8-B339C7A6FCBC}"/>
                    </a:ext>
                  </a:extLst>
                </p:cNvPr>
                <p:cNvSpPr>
                  <a:spLocks noChangeShapeType="1"/>
                </p:cNvSpPr>
                <p:nvPr/>
              </p:nvSpPr>
              <p:spPr bwMode="auto">
                <a:xfrm>
                  <a:off x="6118" y="3372"/>
                  <a:ext cx="46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70" name="Group 413">
                <a:extLst>
                  <a:ext uri="{FF2B5EF4-FFF2-40B4-BE49-F238E27FC236}">
                    <a16:creationId xmlns:a16="http://schemas.microsoft.com/office/drawing/2014/main" id="{58843CBD-144D-4603-BD60-628E79C98985}"/>
                  </a:ext>
                </a:extLst>
              </p:cNvPr>
              <p:cNvGrpSpPr>
                <a:grpSpLocks/>
              </p:cNvGrpSpPr>
              <p:nvPr/>
            </p:nvGrpSpPr>
            <p:grpSpPr bwMode="auto">
              <a:xfrm>
                <a:off x="6254" y="3372"/>
                <a:ext cx="195" cy="1350"/>
                <a:chOff x="2760" y="2235"/>
                <a:chExt cx="194" cy="1350"/>
              </a:xfrm>
            </p:grpSpPr>
            <p:sp>
              <p:nvSpPr>
                <p:cNvPr id="50271" name="Line 414">
                  <a:extLst>
                    <a:ext uri="{FF2B5EF4-FFF2-40B4-BE49-F238E27FC236}">
                      <a16:creationId xmlns:a16="http://schemas.microsoft.com/office/drawing/2014/main" id="{6C577317-F950-4FFA-926A-AB688923BDFA}"/>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72" name="Rectangle 415">
                  <a:extLst>
                    <a:ext uri="{FF2B5EF4-FFF2-40B4-BE49-F238E27FC236}">
                      <a16:creationId xmlns:a16="http://schemas.microsoft.com/office/drawing/2014/main" id="{F861B797-0EF9-453A-BAC6-8BCF47A21209}"/>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50260" name="Rectangle 416">
              <a:extLst>
                <a:ext uri="{FF2B5EF4-FFF2-40B4-BE49-F238E27FC236}">
                  <a16:creationId xmlns:a16="http://schemas.microsoft.com/office/drawing/2014/main" id="{9A93823B-5160-438B-9511-0D148AD9E4F5}"/>
                </a:ext>
              </a:extLst>
            </p:cNvPr>
            <p:cNvSpPr>
              <a:spLocks noChangeArrowheads="1"/>
            </p:cNvSpPr>
            <p:nvPr/>
          </p:nvSpPr>
          <p:spPr bwMode="auto">
            <a:xfrm>
              <a:off x="3672" y="3810"/>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a:t>
              </a:r>
            </a:p>
          </p:txBody>
        </p:sp>
        <p:sp>
          <p:nvSpPr>
            <p:cNvPr id="50261" name="Rectangle 417">
              <a:extLst>
                <a:ext uri="{FF2B5EF4-FFF2-40B4-BE49-F238E27FC236}">
                  <a16:creationId xmlns:a16="http://schemas.microsoft.com/office/drawing/2014/main" id="{693F0503-A792-4E29-BCA8-08EB5426E51F}"/>
                </a:ext>
              </a:extLst>
            </p:cNvPr>
            <p:cNvSpPr>
              <a:spLocks noChangeArrowheads="1"/>
            </p:cNvSpPr>
            <p:nvPr/>
          </p:nvSpPr>
          <p:spPr bwMode="auto">
            <a:xfrm>
              <a:off x="4154" y="1860"/>
              <a:ext cx="660"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a:t>
              </a:r>
            </a:p>
          </p:txBody>
        </p:sp>
        <p:sp>
          <p:nvSpPr>
            <p:cNvPr id="50262" name="Rectangle 418">
              <a:extLst>
                <a:ext uri="{FF2B5EF4-FFF2-40B4-BE49-F238E27FC236}">
                  <a16:creationId xmlns:a16="http://schemas.microsoft.com/office/drawing/2014/main" id="{94C645CF-855F-44A5-9447-2EE8E0D62C20}"/>
                </a:ext>
              </a:extLst>
            </p:cNvPr>
            <p:cNvSpPr>
              <a:spLocks noChangeArrowheads="1"/>
            </p:cNvSpPr>
            <p:nvPr/>
          </p:nvSpPr>
          <p:spPr bwMode="auto">
            <a:xfrm>
              <a:off x="4212" y="3810"/>
              <a:ext cx="63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W</a:t>
              </a:r>
            </a:p>
          </p:txBody>
        </p:sp>
        <p:grpSp>
          <p:nvGrpSpPr>
            <p:cNvPr id="50263" name="Group 419">
              <a:extLst>
                <a:ext uri="{FF2B5EF4-FFF2-40B4-BE49-F238E27FC236}">
                  <a16:creationId xmlns:a16="http://schemas.microsoft.com/office/drawing/2014/main" id="{70839CA0-396A-40E8-BFB7-68E0384343BE}"/>
                </a:ext>
              </a:extLst>
            </p:cNvPr>
            <p:cNvGrpSpPr>
              <a:grpSpLocks/>
            </p:cNvGrpSpPr>
            <p:nvPr/>
          </p:nvGrpSpPr>
          <p:grpSpPr bwMode="auto">
            <a:xfrm>
              <a:off x="2910" y="1692"/>
              <a:ext cx="1740" cy="2685"/>
              <a:chOff x="1696" y="2250"/>
              <a:chExt cx="1648" cy="2685"/>
            </a:xfrm>
          </p:grpSpPr>
          <p:sp>
            <p:nvSpPr>
              <p:cNvPr id="50265" name="Line 420">
                <a:extLst>
                  <a:ext uri="{FF2B5EF4-FFF2-40B4-BE49-F238E27FC236}">
                    <a16:creationId xmlns:a16="http://schemas.microsoft.com/office/drawing/2014/main" id="{0B618184-82F4-4014-BD0C-B206DB4467F8}"/>
                  </a:ext>
                </a:extLst>
              </p:cNvPr>
              <p:cNvSpPr>
                <a:spLocks noChangeShapeType="1"/>
              </p:cNvSpPr>
              <p:nvPr/>
            </p:nvSpPr>
            <p:spPr bwMode="auto">
              <a:xfrm flipH="1">
                <a:off x="1844" y="2250"/>
                <a:ext cx="1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66" name="Line 421">
                <a:extLst>
                  <a:ext uri="{FF2B5EF4-FFF2-40B4-BE49-F238E27FC236}">
                    <a16:creationId xmlns:a16="http://schemas.microsoft.com/office/drawing/2014/main" id="{470C79C1-B795-490A-83E1-E280EF4859FB}"/>
                  </a:ext>
                </a:extLst>
              </p:cNvPr>
              <p:cNvSpPr>
                <a:spLocks noChangeShapeType="1"/>
              </p:cNvSpPr>
              <p:nvPr/>
            </p:nvSpPr>
            <p:spPr bwMode="auto">
              <a:xfrm flipH="1">
                <a:off x="1978" y="4935"/>
                <a:ext cx="11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67" name="Line 422">
                <a:extLst>
                  <a:ext uri="{FF2B5EF4-FFF2-40B4-BE49-F238E27FC236}">
                    <a16:creationId xmlns:a16="http://schemas.microsoft.com/office/drawing/2014/main" id="{867D3049-AD24-4902-91AF-225265748056}"/>
                  </a:ext>
                </a:extLst>
              </p:cNvPr>
              <p:cNvSpPr>
                <a:spLocks noChangeShapeType="1"/>
              </p:cNvSpPr>
              <p:nvPr/>
            </p:nvSpPr>
            <p:spPr bwMode="auto">
              <a:xfrm>
                <a:off x="2174" y="2265"/>
                <a:ext cx="0" cy="267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68" name="Rectangle 423">
                <a:extLst>
                  <a:ext uri="{FF2B5EF4-FFF2-40B4-BE49-F238E27FC236}">
                    <a16:creationId xmlns:a16="http://schemas.microsoft.com/office/drawing/2014/main" id="{4FBD2624-CE85-4C75-8359-4BF5E62E2A5C}"/>
                  </a:ext>
                </a:extLst>
              </p:cNvPr>
              <p:cNvSpPr>
                <a:spLocks noChangeArrowheads="1"/>
              </p:cNvSpPr>
              <p:nvPr/>
            </p:nvSpPr>
            <p:spPr bwMode="auto">
              <a:xfrm>
                <a:off x="1696" y="3318"/>
                <a:ext cx="7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Ud</a:t>
                </a:r>
              </a:p>
            </p:txBody>
          </p:sp>
        </p:grpSp>
        <p:sp>
          <p:nvSpPr>
            <p:cNvPr id="50264" name="Rectangle 424">
              <a:extLst>
                <a:ext uri="{FF2B5EF4-FFF2-40B4-BE49-F238E27FC236}">
                  <a16:creationId xmlns:a16="http://schemas.microsoft.com/office/drawing/2014/main" id="{B1136B4F-11AE-40DF-B7C7-6F7B5BEA2942}"/>
                </a:ext>
              </a:extLst>
            </p:cNvPr>
            <p:cNvSpPr>
              <a:spLocks noChangeArrowheads="1"/>
            </p:cNvSpPr>
            <p:nvPr/>
          </p:nvSpPr>
          <p:spPr bwMode="auto">
            <a:xfrm>
              <a:off x="4020" y="2520"/>
              <a:ext cx="84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600" b="1">
                  <a:solidFill>
                    <a:srgbClr val="040408"/>
                  </a:solidFill>
                </a:rPr>
                <a:t>N</a:t>
              </a:r>
            </a:p>
          </p:txBody>
        </p:sp>
      </p:grpSp>
      <p:grpSp>
        <p:nvGrpSpPr>
          <p:cNvPr id="176345" name="Group 425">
            <a:extLst>
              <a:ext uri="{FF2B5EF4-FFF2-40B4-BE49-F238E27FC236}">
                <a16:creationId xmlns:a16="http://schemas.microsoft.com/office/drawing/2014/main" id="{69F12589-1C77-4213-B3AF-F39E9710DE0E}"/>
              </a:ext>
            </a:extLst>
          </p:cNvPr>
          <p:cNvGrpSpPr>
            <a:grpSpLocks/>
          </p:cNvGrpSpPr>
          <p:nvPr/>
        </p:nvGrpSpPr>
        <p:grpSpPr bwMode="auto">
          <a:xfrm>
            <a:off x="3048000" y="3886200"/>
            <a:ext cx="1524000" cy="1885950"/>
            <a:chOff x="288" y="2460"/>
            <a:chExt cx="960" cy="1188"/>
          </a:xfrm>
        </p:grpSpPr>
        <p:grpSp>
          <p:nvGrpSpPr>
            <p:cNvPr id="50237" name="Group 426">
              <a:extLst>
                <a:ext uri="{FF2B5EF4-FFF2-40B4-BE49-F238E27FC236}">
                  <a16:creationId xmlns:a16="http://schemas.microsoft.com/office/drawing/2014/main" id="{9352E8F1-D685-484E-803F-776B3155A1A0}"/>
                </a:ext>
              </a:extLst>
            </p:cNvPr>
            <p:cNvGrpSpPr>
              <a:grpSpLocks/>
            </p:cNvGrpSpPr>
            <p:nvPr/>
          </p:nvGrpSpPr>
          <p:grpSpPr bwMode="auto">
            <a:xfrm>
              <a:off x="288" y="2460"/>
              <a:ext cx="857" cy="1188"/>
              <a:chOff x="1696" y="2133"/>
              <a:chExt cx="2142" cy="2970"/>
            </a:xfrm>
          </p:grpSpPr>
          <p:grpSp>
            <p:nvGrpSpPr>
              <p:cNvPr id="50239" name="Group 427">
                <a:extLst>
                  <a:ext uri="{FF2B5EF4-FFF2-40B4-BE49-F238E27FC236}">
                    <a16:creationId xmlns:a16="http://schemas.microsoft.com/office/drawing/2014/main" id="{D4E37699-88E3-4DDB-8C90-DE372B291561}"/>
                  </a:ext>
                </a:extLst>
              </p:cNvPr>
              <p:cNvGrpSpPr>
                <a:grpSpLocks/>
              </p:cNvGrpSpPr>
              <p:nvPr/>
            </p:nvGrpSpPr>
            <p:grpSpPr bwMode="auto">
              <a:xfrm>
                <a:off x="2458" y="2133"/>
                <a:ext cx="1380" cy="2970"/>
                <a:chOff x="2458" y="2133"/>
                <a:chExt cx="1380" cy="2970"/>
              </a:xfrm>
            </p:grpSpPr>
            <p:grpSp>
              <p:nvGrpSpPr>
                <p:cNvPr id="50245" name="Group 428">
                  <a:extLst>
                    <a:ext uri="{FF2B5EF4-FFF2-40B4-BE49-F238E27FC236}">
                      <a16:creationId xmlns:a16="http://schemas.microsoft.com/office/drawing/2014/main" id="{4BAB473C-C457-4A67-8AE2-2BE461FD8A0A}"/>
                    </a:ext>
                  </a:extLst>
                </p:cNvPr>
                <p:cNvGrpSpPr>
                  <a:grpSpLocks/>
                </p:cNvGrpSpPr>
                <p:nvPr/>
              </p:nvGrpSpPr>
              <p:grpSpPr bwMode="auto">
                <a:xfrm>
                  <a:off x="2760" y="2235"/>
                  <a:ext cx="660" cy="2715"/>
                  <a:chOff x="2760" y="2235"/>
                  <a:chExt cx="660" cy="2715"/>
                </a:xfrm>
              </p:grpSpPr>
              <p:grpSp>
                <p:nvGrpSpPr>
                  <p:cNvPr id="50249" name="Group 429">
                    <a:extLst>
                      <a:ext uri="{FF2B5EF4-FFF2-40B4-BE49-F238E27FC236}">
                        <a16:creationId xmlns:a16="http://schemas.microsoft.com/office/drawing/2014/main" id="{41D29D1E-17C5-4D28-B91D-CF892C442756}"/>
                      </a:ext>
                    </a:extLst>
                  </p:cNvPr>
                  <p:cNvGrpSpPr>
                    <a:grpSpLocks/>
                  </p:cNvGrpSpPr>
                  <p:nvPr/>
                </p:nvGrpSpPr>
                <p:grpSpPr bwMode="auto">
                  <a:xfrm>
                    <a:off x="2760" y="2235"/>
                    <a:ext cx="194" cy="1350"/>
                    <a:chOff x="2760" y="2235"/>
                    <a:chExt cx="194" cy="1350"/>
                  </a:xfrm>
                </p:grpSpPr>
                <p:sp>
                  <p:nvSpPr>
                    <p:cNvPr id="50257" name="Line 430">
                      <a:extLst>
                        <a:ext uri="{FF2B5EF4-FFF2-40B4-BE49-F238E27FC236}">
                          <a16:creationId xmlns:a16="http://schemas.microsoft.com/office/drawing/2014/main" id="{B46A4513-2728-4067-8E32-2C9078A87BF0}"/>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58" name="Rectangle 431">
                      <a:extLst>
                        <a:ext uri="{FF2B5EF4-FFF2-40B4-BE49-F238E27FC236}">
                          <a16:creationId xmlns:a16="http://schemas.microsoft.com/office/drawing/2014/main" id="{B52CCB4D-C9CE-40D9-A00D-F48BCBD9D182}"/>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0250" name="Group 432">
                    <a:extLst>
                      <a:ext uri="{FF2B5EF4-FFF2-40B4-BE49-F238E27FC236}">
                        <a16:creationId xmlns:a16="http://schemas.microsoft.com/office/drawing/2014/main" id="{3AAB8C02-E8A3-4F74-838B-8B5CFECD0D19}"/>
                      </a:ext>
                    </a:extLst>
                  </p:cNvPr>
                  <p:cNvGrpSpPr>
                    <a:grpSpLocks/>
                  </p:cNvGrpSpPr>
                  <p:nvPr/>
                </p:nvGrpSpPr>
                <p:grpSpPr bwMode="auto">
                  <a:xfrm>
                    <a:off x="3226" y="2250"/>
                    <a:ext cx="194" cy="1350"/>
                    <a:chOff x="2760" y="2235"/>
                    <a:chExt cx="194" cy="1350"/>
                  </a:xfrm>
                </p:grpSpPr>
                <p:sp>
                  <p:nvSpPr>
                    <p:cNvPr id="50255" name="Line 433">
                      <a:extLst>
                        <a:ext uri="{FF2B5EF4-FFF2-40B4-BE49-F238E27FC236}">
                          <a16:creationId xmlns:a16="http://schemas.microsoft.com/office/drawing/2014/main" id="{35BDFA40-2829-47F0-89F4-3138E291842D}"/>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56" name="Rectangle 434">
                      <a:extLst>
                        <a:ext uri="{FF2B5EF4-FFF2-40B4-BE49-F238E27FC236}">
                          <a16:creationId xmlns:a16="http://schemas.microsoft.com/office/drawing/2014/main" id="{813D704E-68C9-48C1-B8AE-A1E7AE59CDCD}"/>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50251" name="Line 435">
                    <a:extLst>
                      <a:ext uri="{FF2B5EF4-FFF2-40B4-BE49-F238E27FC236}">
                        <a16:creationId xmlns:a16="http://schemas.microsoft.com/office/drawing/2014/main" id="{9661A512-4B7A-49C8-8632-8999076AB558}"/>
                      </a:ext>
                    </a:extLst>
                  </p:cNvPr>
                  <p:cNvSpPr>
                    <a:spLocks noChangeShapeType="1"/>
                  </p:cNvSpPr>
                  <p:nvPr/>
                </p:nvSpPr>
                <p:spPr bwMode="auto">
                  <a:xfrm>
                    <a:off x="2880" y="3600"/>
                    <a:ext cx="4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252" name="Group 436">
                    <a:extLst>
                      <a:ext uri="{FF2B5EF4-FFF2-40B4-BE49-F238E27FC236}">
                        <a16:creationId xmlns:a16="http://schemas.microsoft.com/office/drawing/2014/main" id="{0237C0F9-799F-413B-B7C7-BB6307075053}"/>
                      </a:ext>
                    </a:extLst>
                  </p:cNvPr>
                  <p:cNvGrpSpPr>
                    <a:grpSpLocks/>
                  </p:cNvGrpSpPr>
                  <p:nvPr/>
                </p:nvGrpSpPr>
                <p:grpSpPr bwMode="auto">
                  <a:xfrm>
                    <a:off x="2986" y="3600"/>
                    <a:ext cx="194" cy="1350"/>
                    <a:chOff x="2760" y="2235"/>
                    <a:chExt cx="194" cy="1350"/>
                  </a:xfrm>
                </p:grpSpPr>
                <p:sp>
                  <p:nvSpPr>
                    <p:cNvPr id="50253" name="Line 437">
                      <a:extLst>
                        <a:ext uri="{FF2B5EF4-FFF2-40B4-BE49-F238E27FC236}">
                          <a16:creationId xmlns:a16="http://schemas.microsoft.com/office/drawing/2014/main" id="{DE86911C-A46B-4782-9945-C9322B2E45E4}"/>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54" name="Rectangle 438">
                      <a:extLst>
                        <a:ext uri="{FF2B5EF4-FFF2-40B4-BE49-F238E27FC236}">
                          <a16:creationId xmlns:a16="http://schemas.microsoft.com/office/drawing/2014/main" id="{5C931A80-D255-4D02-8CAA-A95DBA96A6AB}"/>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50246" name="Rectangle 439">
                  <a:extLst>
                    <a:ext uri="{FF2B5EF4-FFF2-40B4-BE49-F238E27FC236}">
                      <a16:creationId xmlns:a16="http://schemas.microsoft.com/office/drawing/2014/main" id="{A5684146-F205-49E8-AD15-BC33D66022DD}"/>
                    </a:ext>
                  </a:extLst>
                </p:cNvPr>
                <p:cNvSpPr>
                  <a:spLocks noChangeArrowheads="1"/>
                </p:cNvSpPr>
                <p:nvPr/>
              </p:nvSpPr>
              <p:spPr bwMode="auto">
                <a:xfrm>
                  <a:off x="2458" y="2133"/>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a:t>
                  </a:r>
                </a:p>
              </p:txBody>
            </p:sp>
            <p:sp>
              <p:nvSpPr>
                <p:cNvPr id="50247" name="Rectangle 440">
                  <a:extLst>
                    <a:ext uri="{FF2B5EF4-FFF2-40B4-BE49-F238E27FC236}">
                      <a16:creationId xmlns:a16="http://schemas.microsoft.com/office/drawing/2014/main" id="{896DAFD3-CA5F-4CF5-91EC-02522D6925AC}"/>
                    </a:ext>
                  </a:extLst>
                </p:cNvPr>
                <p:cNvSpPr>
                  <a:spLocks noChangeArrowheads="1"/>
                </p:cNvSpPr>
                <p:nvPr/>
              </p:nvSpPr>
              <p:spPr bwMode="auto">
                <a:xfrm>
                  <a:off x="3268" y="2148"/>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W</a:t>
                  </a:r>
                </a:p>
              </p:txBody>
            </p:sp>
            <p:sp>
              <p:nvSpPr>
                <p:cNvPr id="50248" name="Rectangle 441">
                  <a:extLst>
                    <a:ext uri="{FF2B5EF4-FFF2-40B4-BE49-F238E27FC236}">
                      <a16:creationId xmlns:a16="http://schemas.microsoft.com/office/drawing/2014/main" id="{387E67DD-B8D5-4AA8-A824-1035ADD68317}"/>
                    </a:ext>
                  </a:extLst>
                </p:cNvPr>
                <p:cNvSpPr>
                  <a:spLocks noChangeArrowheads="1"/>
                </p:cNvSpPr>
                <p:nvPr/>
              </p:nvSpPr>
              <p:spPr bwMode="auto">
                <a:xfrm>
                  <a:off x="2714" y="4578"/>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a:t>
                  </a:r>
                </a:p>
              </p:txBody>
            </p:sp>
          </p:grpSp>
          <p:grpSp>
            <p:nvGrpSpPr>
              <p:cNvPr id="50240" name="Group 442">
                <a:extLst>
                  <a:ext uri="{FF2B5EF4-FFF2-40B4-BE49-F238E27FC236}">
                    <a16:creationId xmlns:a16="http://schemas.microsoft.com/office/drawing/2014/main" id="{DBEAADD4-9B19-48A5-AAB3-082DFD4F535A}"/>
                  </a:ext>
                </a:extLst>
              </p:cNvPr>
              <p:cNvGrpSpPr>
                <a:grpSpLocks/>
              </p:cNvGrpSpPr>
              <p:nvPr/>
            </p:nvGrpSpPr>
            <p:grpSpPr bwMode="auto">
              <a:xfrm>
                <a:off x="1696" y="2250"/>
                <a:ext cx="1648" cy="2685"/>
                <a:chOff x="1696" y="2250"/>
                <a:chExt cx="1648" cy="2685"/>
              </a:xfrm>
            </p:grpSpPr>
            <p:sp>
              <p:nvSpPr>
                <p:cNvPr id="50241" name="Line 443">
                  <a:extLst>
                    <a:ext uri="{FF2B5EF4-FFF2-40B4-BE49-F238E27FC236}">
                      <a16:creationId xmlns:a16="http://schemas.microsoft.com/office/drawing/2014/main" id="{4D6B1C6C-7BDC-40F2-BD07-F321975662D4}"/>
                    </a:ext>
                  </a:extLst>
                </p:cNvPr>
                <p:cNvSpPr>
                  <a:spLocks noChangeShapeType="1"/>
                </p:cNvSpPr>
                <p:nvPr/>
              </p:nvSpPr>
              <p:spPr bwMode="auto">
                <a:xfrm flipH="1">
                  <a:off x="1844" y="2250"/>
                  <a:ext cx="1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42" name="Line 444">
                  <a:extLst>
                    <a:ext uri="{FF2B5EF4-FFF2-40B4-BE49-F238E27FC236}">
                      <a16:creationId xmlns:a16="http://schemas.microsoft.com/office/drawing/2014/main" id="{4F7B6462-2ACD-4C99-A56F-81F86C24ED5C}"/>
                    </a:ext>
                  </a:extLst>
                </p:cNvPr>
                <p:cNvSpPr>
                  <a:spLocks noChangeShapeType="1"/>
                </p:cNvSpPr>
                <p:nvPr/>
              </p:nvSpPr>
              <p:spPr bwMode="auto">
                <a:xfrm flipH="1">
                  <a:off x="1978" y="4935"/>
                  <a:ext cx="11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43" name="Line 445">
                  <a:extLst>
                    <a:ext uri="{FF2B5EF4-FFF2-40B4-BE49-F238E27FC236}">
                      <a16:creationId xmlns:a16="http://schemas.microsoft.com/office/drawing/2014/main" id="{61AEEDE7-386F-4391-AA94-22AF81FE6B07}"/>
                    </a:ext>
                  </a:extLst>
                </p:cNvPr>
                <p:cNvSpPr>
                  <a:spLocks noChangeShapeType="1"/>
                </p:cNvSpPr>
                <p:nvPr/>
              </p:nvSpPr>
              <p:spPr bwMode="auto">
                <a:xfrm>
                  <a:off x="2174" y="2265"/>
                  <a:ext cx="0" cy="267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44" name="Rectangle 446">
                  <a:extLst>
                    <a:ext uri="{FF2B5EF4-FFF2-40B4-BE49-F238E27FC236}">
                      <a16:creationId xmlns:a16="http://schemas.microsoft.com/office/drawing/2014/main" id="{022FA29A-173D-4312-B9CD-BDF40130C148}"/>
                    </a:ext>
                  </a:extLst>
                </p:cNvPr>
                <p:cNvSpPr>
                  <a:spLocks noChangeArrowheads="1"/>
                </p:cNvSpPr>
                <p:nvPr/>
              </p:nvSpPr>
              <p:spPr bwMode="auto">
                <a:xfrm>
                  <a:off x="1696" y="3318"/>
                  <a:ext cx="7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Ud</a:t>
                  </a:r>
                </a:p>
              </p:txBody>
            </p:sp>
          </p:grpSp>
        </p:grpSp>
        <p:sp>
          <p:nvSpPr>
            <p:cNvPr id="50238" name="Rectangle 447">
              <a:extLst>
                <a:ext uri="{FF2B5EF4-FFF2-40B4-BE49-F238E27FC236}">
                  <a16:creationId xmlns:a16="http://schemas.microsoft.com/office/drawing/2014/main" id="{D7894C5E-F745-43B7-92E1-667AEE6998CB}"/>
                </a:ext>
              </a:extLst>
            </p:cNvPr>
            <p:cNvSpPr>
              <a:spLocks noChangeArrowheads="1"/>
            </p:cNvSpPr>
            <p:nvPr/>
          </p:nvSpPr>
          <p:spPr bwMode="auto">
            <a:xfrm>
              <a:off x="912" y="302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b="1">
                  <a:solidFill>
                    <a:srgbClr val="040408"/>
                  </a:solidFill>
                </a:rPr>
                <a:t>N</a:t>
              </a:r>
            </a:p>
          </p:txBody>
        </p:sp>
      </p:grpSp>
      <p:graphicFrame>
        <p:nvGraphicFramePr>
          <p:cNvPr id="176576" name="Object 448">
            <a:extLst>
              <a:ext uri="{FF2B5EF4-FFF2-40B4-BE49-F238E27FC236}">
                <a16:creationId xmlns:a16="http://schemas.microsoft.com/office/drawing/2014/main" id="{E34D635F-95C7-474B-B725-548FD73F5AFE}"/>
              </a:ext>
            </a:extLst>
          </p:cNvPr>
          <p:cNvGraphicFramePr>
            <a:graphicFrameLocks noChangeAspect="1"/>
          </p:cNvGraphicFramePr>
          <p:nvPr/>
        </p:nvGraphicFramePr>
        <p:xfrm>
          <a:off x="6096000" y="5848350"/>
          <a:ext cx="3581400" cy="1009650"/>
        </p:xfrm>
        <a:graphic>
          <a:graphicData uri="http://schemas.openxmlformats.org/presentationml/2006/ole">
            <mc:AlternateContent xmlns:mc="http://schemas.openxmlformats.org/markup-compatibility/2006">
              <mc:Choice xmlns:v="urn:schemas-microsoft-com:vml" Requires="v">
                <p:oleObj spid="_x0000_s50514" name="位图图像" r:id="rId5" imgW="3677163" imgH="2076740" progId="Paint.Picture">
                  <p:embed/>
                </p:oleObj>
              </mc:Choice>
              <mc:Fallback>
                <p:oleObj name="位图图像" r:id="rId5" imgW="3677163" imgH="2076740" progId="Paint.Picture">
                  <p:embed/>
                  <p:pic>
                    <p:nvPicPr>
                      <p:cNvPr id="0" name="Object 4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5848350"/>
                        <a:ext cx="35814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6371" name="Group 449">
            <a:extLst>
              <a:ext uri="{FF2B5EF4-FFF2-40B4-BE49-F238E27FC236}">
                <a16:creationId xmlns:a16="http://schemas.microsoft.com/office/drawing/2014/main" id="{3051FF87-35F4-4AA5-9606-D14B689590D9}"/>
              </a:ext>
            </a:extLst>
          </p:cNvPr>
          <p:cNvGrpSpPr>
            <a:grpSpLocks/>
          </p:cNvGrpSpPr>
          <p:nvPr/>
        </p:nvGrpSpPr>
        <p:grpSpPr bwMode="auto">
          <a:xfrm>
            <a:off x="4684713" y="76200"/>
            <a:ext cx="4687887" cy="6781800"/>
            <a:chOff x="2951" y="48"/>
            <a:chExt cx="2953" cy="4272"/>
          </a:xfrm>
        </p:grpSpPr>
        <p:grpSp>
          <p:nvGrpSpPr>
            <p:cNvPr id="50202" name="Group 101">
              <a:extLst>
                <a:ext uri="{FF2B5EF4-FFF2-40B4-BE49-F238E27FC236}">
                  <a16:creationId xmlns:a16="http://schemas.microsoft.com/office/drawing/2014/main" id="{07A618DD-BB16-4DA0-832C-FBA6059C5EC9}"/>
                </a:ext>
              </a:extLst>
            </p:cNvPr>
            <p:cNvGrpSpPr>
              <a:grpSpLocks/>
            </p:cNvGrpSpPr>
            <p:nvPr/>
          </p:nvGrpSpPr>
          <p:grpSpPr bwMode="auto">
            <a:xfrm>
              <a:off x="2951" y="48"/>
              <a:ext cx="2901" cy="418"/>
              <a:chOff x="1248" y="1665"/>
              <a:chExt cx="8188" cy="1164"/>
            </a:xfrm>
          </p:grpSpPr>
          <p:grpSp>
            <p:nvGrpSpPr>
              <p:cNvPr id="50222" name="Group 102">
                <a:extLst>
                  <a:ext uri="{FF2B5EF4-FFF2-40B4-BE49-F238E27FC236}">
                    <a16:creationId xmlns:a16="http://schemas.microsoft.com/office/drawing/2014/main" id="{FC3DC675-F8F1-459C-AE53-849CDF457C28}"/>
                  </a:ext>
                </a:extLst>
              </p:cNvPr>
              <p:cNvGrpSpPr>
                <a:grpSpLocks/>
              </p:cNvGrpSpPr>
              <p:nvPr/>
            </p:nvGrpSpPr>
            <p:grpSpPr bwMode="auto">
              <a:xfrm>
                <a:off x="1684" y="1749"/>
                <a:ext cx="7752" cy="1080"/>
                <a:chOff x="1684" y="1749"/>
                <a:chExt cx="7752" cy="1080"/>
              </a:xfrm>
            </p:grpSpPr>
            <p:grpSp>
              <p:nvGrpSpPr>
                <p:cNvPr id="50224" name="Group 103">
                  <a:extLst>
                    <a:ext uri="{FF2B5EF4-FFF2-40B4-BE49-F238E27FC236}">
                      <a16:creationId xmlns:a16="http://schemas.microsoft.com/office/drawing/2014/main" id="{1A91E975-E50F-45D4-87E8-36563C797EF8}"/>
                    </a:ext>
                  </a:extLst>
                </p:cNvPr>
                <p:cNvGrpSpPr>
                  <a:grpSpLocks/>
                </p:cNvGrpSpPr>
                <p:nvPr/>
              </p:nvGrpSpPr>
              <p:grpSpPr bwMode="auto">
                <a:xfrm>
                  <a:off x="1684" y="1749"/>
                  <a:ext cx="7752" cy="1080"/>
                  <a:chOff x="1726" y="1545"/>
                  <a:chExt cx="5788" cy="1455"/>
                </a:xfrm>
              </p:grpSpPr>
              <p:sp>
                <p:nvSpPr>
                  <p:cNvPr id="50235" name="Line 104">
                    <a:extLst>
                      <a:ext uri="{FF2B5EF4-FFF2-40B4-BE49-F238E27FC236}">
                        <a16:creationId xmlns:a16="http://schemas.microsoft.com/office/drawing/2014/main" id="{9E253E93-2EAC-4254-9D8E-49975B778DE7}"/>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6" name="Line 105">
                    <a:extLst>
                      <a:ext uri="{FF2B5EF4-FFF2-40B4-BE49-F238E27FC236}">
                        <a16:creationId xmlns:a16="http://schemas.microsoft.com/office/drawing/2014/main" id="{85E3465A-BA15-4D96-B8D4-64EAF5DC3221}"/>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0225" name="Group 106">
                  <a:extLst>
                    <a:ext uri="{FF2B5EF4-FFF2-40B4-BE49-F238E27FC236}">
                      <a16:creationId xmlns:a16="http://schemas.microsoft.com/office/drawing/2014/main" id="{F6EFA464-4301-4155-AF26-CCDF6BC8C331}"/>
                    </a:ext>
                  </a:extLst>
                </p:cNvPr>
                <p:cNvGrpSpPr>
                  <a:grpSpLocks/>
                </p:cNvGrpSpPr>
                <p:nvPr/>
              </p:nvGrpSpPr>
              <p:grpSpPr bwMode="auto">
                <a:xfrm>
                  <a:off x="1874" y="1920"/>
                  <a:ext cx="6976" cy="405"/>
                  <a:chOff x="1874" y="1710"/>
                  <a:chExt cx="6976" cy="645"/>
                </a:xfrm>
              </p:grpSpPr>
              <p:sp>
                <p:nvSpPr>
                  <p:cNvPr id="50226" name="Line 107">
                    <a:extLst>
                      <a:ext uri="{FF2B5EF4-FFF2-40B4-BE49-F238E27FC236}">
                        <a16:creationId xmlns:a16="http://schemas.microsoft.com/office/drawing/2014/main" id="{A36F0D3F-692E-4257-92FF-7F712DD50488}"/>
                      </a:ext>
                    </a:extLst>
                  </p:cNvPr>
                  <p:cNvSpPr>
                    <a:spLocks noChangeShapeType="1"/>
                  </p:cNvSpPr>
                  <p:nvPr/>
                </p:nvSpPr>
                <p:spPr bwMode="auto">
                  <a:xfrm>
                    <a:off x="1874" y="1755"/>
                    <a:ext cx="55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27" name="Line 108">
                    <a:extLst>
                      <a:ext uri="{FF2B5EF4-FFF2-40B4-BE49-F238E27FC236}">
                        <a16:creationId xmlns:a16="http://schemas.microsoft.com/office/drawing/2014/main" id="{9DA579B1-143A-4431-805F-A8A40E62B9EF}"/>
                      </a:ext>
                    </a:extLst>
                  </p:cNvPr>
                  <p:cNvSpPr>
                    <a:spLocks noChangeShapeType="1"/>
                  </p:cNvSpPr>
                  <p:nvPr/>
                </p:nvSpPr>
                <p:spPr bwMode="auto">
                  <a:xfrm>
                    <a:off x="2430" y="1755"/>
                    <a:ext cx="0" cy="5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28" name="Line 109">
                    <a:extLst>
                      <a:ext uri="{FF2B5EF4-FFF2-40B4-BE49-F238E27FC236}">
                        <a16:creationId xmlns:a16="http://schemas.microsoft.com/office/drawing/2014/main" id="{53A1E861-FA30-4C68-8C2E-969893EA0138}"/>
                      </a:ext>
                    </a:extLst>
                  </p:cNvPr>
                  <p:cNvSpPr>
                    <a:spLocks noChangeShapeType="1"/>
                  </p:cNvSpPr>
                  <p:nvPr/>
                </p:nvSpPr>
                <p:spPr bwMode="auto">
                  <a:xfrm flipV="1">
                    <a:off x="2430" y="2355"/>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29" name="Line 110">
                    <a:extLst>
                      <a:ext uri="{FF2B5EF4-FFF2-40B4-BE49-F238E27FC236}">
                        <a16:creationId xmlns:a16="http://schemas.microsoft.com/office/drawing/2014/main" id="{6A065397-E477-4244-A30A-47431C405409}"/>
                      </a:ext>
                    </a:extLst>
                  </p:cNvPr>
                  <p:cNvSpPr>
                    <a:spLocks noChangeShapeType="1"/>
                  </p:cNvSpPr>
                  <p:nvPr/>
                </p:nvSpPr>
                <p:spPr bwMode="auto">
                  <a:xfrm flipV="1">
                    <a:off x="4154" y="1740"/>
                    <a:ext cx="0" cy="6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30" name="Line 111">
                    <a:extLst>
                      <a:ext uri="{FF2B5EF4-FFF2-40B4-BE49-F238E27FC236}">
                        <a16:creationId xmlns:a16="http://schemas.microsoft.com/office/drawing/2014/main" id="{FC3DCDF5-31D8-4140-9D59-EF46E39DC530}"/>
                      </a:ext>
                    </a:extLst>
                  </p:cNvPr>
                  <p:cNvSpPr>
                    <a:spLocks noChangeShapeType="1"/>
                  </p:cNvSpPr>
                  <p:nvPr/>
                </p:nvSpPr>
                <p:spPr bwMode="auto">
                  <a:xfrm flipV="1">
                    <a:off x="4140" y="1725"/>
                    <a:ext cx="175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31" name="Line 112">
                    <a:extLst>
                      <a:ext uri="{FF2B5EF4-FFF2-40B4-BE49-F238E27FC236}">
                        <a16:creationId xmlns:a16="http://schemas.microsoft.com/office/drawing/2014/main" id="{C2D270EC-C241-40E0-987A-2955A292BE63}"/>
                      </a:ext>
                    </a:extLst>
                  </p:cNvPr>
                  <p:cNvSpPr>
                    <a:spLocks noChangeShapeType="1"/>
                  </p:cNvSpPr>
                  <p:nvPr/>
                </p:nvSpPr>
                <p:spPr bwMode="auto">
                  <a:xfrm>
                    <a:off x="5880" y="1725"/>
                    <a:ext cx="0" cy="6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32" name="Line 113">
                    <a:extLst>
                      <a:ext uri="{FF2B5EF4-FFF2-40B4-BE49-F238E27FC236}">
                        <a16:creationId xmlns:a16="http://schemas.microsoft.com/office/drawing/2014/main" id="{7E663786-8F1B-4B65-9E83-C9265C6788EB}"/>
                      </a:ext>
                    </a:extLst>
                  </p:cNvPr>
                  <p:cNvSpPr>
                    <a:spLocks noChangeShapeType="1"/>
                  </p:cNvSpPr>
                  <p:nvPr/>
                </p:nvSpPr>
                <p:spPr bwMode="auto">
                  <a:xfrm flipV="1">
                    <a:off x="5914" y="2325"/>
                    <a:ext cx="17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33" name="Line 114">
                    <a:extLst>
                      <a:ext uri="{FF2B5EF4-FFF2-40B4-BE49-F238E27FC236}">
                        <a16:creationId xmlns:a16="http://schemas.microsoft.com/office/drawing/2014/main" id="{B9944618-FE45-4766-91DD-BF0988A64EC9}"/>
                      </a:ext>
                    </a:extLst>
                  </p:cNvPr>
                  <p:cNvSpPr>
                    <a:spLocks noChangeShapeType="1"/>
                  </p:cNvSpPr>
                  <p:nvPr/>
                </p:nvSpPr>
                <p:spPr bwMode="auto">
                  <a:xfrm flipV="1">
                    <a:off x="7634" y="1740"/>
                    <a:ext cx="2" cy="61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34" name="Line 115">
                    <a:extLst>
                      <a:ext uri="{FF2B5EF4-FFF2-40B4-BE49-F238E27FC236}">
                        <a16:creationId xmlns:a16="http://schemas.microsoft.com/office/drawing/2014/main" id="{1360EFE1-B617-4094-A0E0-07963F1B8AE4}"/>
                      </a:ext>
                    </a:extLst>
                  </p:cNvPr>
                  <p:cNvSpPr>
                    <a:spLocks noChangeShapeType="1"/>
                  </p:cNvSpPr>
                  <p:nvPr/>
                </p:nvSpPr>
                <p:spPr bwMode="auto">
                  <a:xfrm>
                    <a:off x="7604" y="1710"/>
                    <a:ext cx="124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3" name="Rectangle 116">
                <a:extLst>
                  <a:ext uri="{FF2B5EF4-FFF2-40B4-BE49-F238E27FC236}">
                    <a16:creationId xmlns:a16="http://schemas.microsoft.com/office/drawing/2014/main" id="{D5D12EA0-E3E0-462B-86E4-B1EE61A320D4}"/>
                  </a:ext>
                </a:extLst>
              </p:cNvPr>
              <p:cNvSpPr>
                <a:spLocks noChangeArrowheads="1"/>
              </p:cNvSpPr>
              <p:nvPr/>
            </p:nvSpPr>
            <p:spPr bwMode="auto">
              <a:xfrm>
                <a:off x="1248" y="166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solidFill>
                      <a:srgbClr val="040408"/>
                    </a:solidFill>
                    <a:latin typeface="Times New Roman" panose="02020603050405020304" pitchFamily="18" charset="0"/>
                  </a:rPr>
                  <a:t>Ug1</a:t>
                </a:r>
              </a:p>
              <a:p>
                <a:endParaRPr lang="en-US" altLang="zh-CN" b="1">
                  <a:solidFill>
                    <a:srgbClr val="040408"/>
                  </a:solidFill>
                  <a:latin typeface="Times New Roman" panose="02020603050405020304" pitchFamily="18" charset="0"/>
                </a:endParaRPr>
              </a:p>
            </p:txBody>
          </p:sp>
        </p:grpSp>
        <p:grpSp>
          <p:nvGrpSpPr>
            <p:cNvPr id="50203" name="Group 338">
              <a:extLst>
                <a:ext uri="{FF2B5EF4-FFF2-40B4-BE49-F238E27FC236}">
                  <a16:creationId xmlns:a16="http://schemas.microsoft.com/office/drawing/2014/main" id="{245C8EC8-1042-4EB2-8038-CDF056EAF8A3}"/>
                </a:ext>
              </a:extLst>
            </p:cNvPr>
            <p:cNvGrpSpPr>
              <a:grpSpLocks/>
            </p:cNvGrpSpPr>
            <p:nvPr/>
          </p:nvGrpSpPr>
          <p:grpSpPr bwMode="auto">
            <a:xfrm>
              <a:off x="3351" y="210"/>
              <a:ext cx="2553" cy="4110"/>
              <a:chOff x="2430" y="1515"/>
              <a:chExt cx="6382" cy="8280"/>
            </a:xfrm>
          </p:grpSpPr>
          <p:grpSp>
            <p:nvGrpSpPr>
              <p:cNvPr id="50204" name="Group 339">
                <a:extLst>
                  <a:ext uri="{FF2B5EF4-FFF2-40B4-BE49-F238E27FC236}">
                    <a16:creationId xmlns:a16="http://schemas.microsoft.com/office/drawing/2014/main" id="{AD6A6426-FA36-407E-94AF-89C8A5372EEE}"/>
                  </a:ext>
                </a:extLst>
              </p:cNvPr>
              <p:cNvGrpSpPr>
                <a:grpSpLocks/>
              </p:cNvGrpSpPr>
              <p:nvPr/>
            </p:nvGrpSpPr>
            <p:grpSpPr bwMode="auto">
              <a:xfrm>
                <a:off x="2430" y="1515"/>
                <a:ext cx="590" cy="8250"/>
                <a:chOff x="2430" y="1515"/>
                <a:chExt cx="590" cy="8250"/>
              </a:xfrm>
            </p:grpSpPr>
            <p:sp>
              <p:nvSpPr>
                <p:cNvPr id="50220" name="Line 340">
                  <a:extLst>
                    <a:ext uri="{FF2B5EF4-FFF2-40B4-BE49-F238E27FC236}">
                      <a16:creationId xmlns:a16="http://schemas.microsoft.com/office/drawing/2014/main" id="{C4006D21-7B4E-4947-887E-0F0C4833535D}"/>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21" name="Line 341">
                  <a:extLst>
                    <a:ext uri="{FF2B5EF4-FFF2-40B4-BE49-F238E27FC236}">
                      <a16:creationId xmlns:a16="http://schemas.microsoft.com/office/drawing/2014/main" id="{2530D9FC-EC08-470A-852F-AEE22F4189F1}"/>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05" name="Group 342">
                <a:extLst>
                  <a:ext uri="{FF2B5EF4-FFF2-40B4-BE49-F238E27FC236}">
                    <a16:creationId xmlns:a16="http://schemas.microsoft.com/office/drawing/2014/main" id="{934A7681-3778-4432-B9BB-650EA1E31EC2}"/>
                  </a:ext>
                </a:extLst>
              </p:cNvPr>
              <p:cNvGrpSpPr>
                <a:grpSpLocks/>
              </p:cNvGrpSpPr>
              <p:nvPr/>
            </p:nvGrpSpPr>
            <p:grpSpPr bwMode="auto">
              <a:xfrm>
                <a:off x="3584" y="1515"/>
                <a:ext cx="590" cy="8250"/>
                <a:chOff x="2430" y="1515"/>
                <a:chExt cx="590" cy="8250"/>
              </a:xfrm>
            </p:grpSpPr>
            <p:sp>
              <p:nvSpPr>
                <p:cNvPr id="50218" name="Line 343">
                  <a:extLst>
                    <a:ext uri="{FF2B5EF4-FFF2-40B4-BE49-F238E27FC236}">
                      <a16:creationId xmlns:a16="http://schemas.microsoft.com/office/drawing/2014/main" id="{37019C49-1C11-43C8-8B70-F4E981E8BB78}"/>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9" name="Line 344">
                  <a:extLst>
                    <a:ext uri="{FF2B5EF4-FFF2-40B4-BE49-F238E27FC236}">
                      <a16:creationId xmlns:a16="http://schemas.microsoft.com/office/drawing/2014/main" id="{03B52D73-7A11-4431-A64A-6387F4F109F8}"/>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06" name="Group 345">
                <a:extLst>
                  <a:ext uri="{FF2B5EF4-FFF2-40B4-BE49-F238E27FC236}">
                    <a16:creationId xmlns:a16="http://schemas.microsoft.com/office/drawing/2014/main" id="{BABF0083-BC2A-4ADD-9054-8AEE5F44F647}"/>
                  </a:ext>
                </a:extLst>
              </p:cNvPr>
              <p:cNvGrpSpPr>
                <a:grpSpLocks/>
              </p:cNvGrpSpPr>
              <p:nvPr/>
            </p:nvGrpSpPr>
            <p:grpSpPr bwMode="auto">
              <a:xfrm>
                <a:off x="4742" y="1545"/>
                <a:ext cx="590" cy="8250"/>
                <a:chOff x="2430" y="1515"/>
                <a:chExt cx="590" cy="8250"/>
              </a:xfrm>
            </p:grpSpPr>
            <p:sp>
              <p:nvSpPr>
                <p:cNvPr id="50216" name="Line 346">
                  <a:extLst>
                    <a:ext uri="{FF2B5EF4-FFF2-40B4-BE49-F238E27FC236}">
                      <a16:creationId xmlns:a16="http://schemas.microsoft.com/office/drawing/2014/main" id="{5FAE3540-61BD-4ABA-B6B8-3F89D48C1FF7}"/>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7" name="Line 347">
                  <a:extLst>
                    <a:ext uri="{FF2B5EF4-FFF2-40B4-BE49-F238E27FC236}">
                      <a16:creationId xmlns:a16="http://schemas.microsoft.com/office/drawing/2014/main" id="{4AAD803D-767C-4472-9B93-0788A7F80453}"/>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07" name="Group 348">
                <a:extLst>
                  <a:ext uri="{FF2B5EF4-FFF2-40B4-BE49-F238E27FC236}">
                    <a16:creationId xmlns:a16="http://schemas.microsoft.com/office/drawing/2014/main" id="{89C26F6B-31EE-4C25-B53D-710CEDDA3891}"/>
                  </a:ext>
                </a:extLst>
              </p:cNvPr>
              <p:cNvGrpSpPr>
                <a:grpSpLocks/>
              </p:cNvGrpSpPr>
              <p:nvPr/>
            </p:nvGrpSpPr>
            <p:grpSpPr bwMode="auto">
              <a:xfrm>
                <a:off x="5882" y="1515"/>
                <a:ext cx="590" cy="8250"/>
                <a:chOff x="2430" y="1515"/>
                <a:chExt cx="590" cy="8250"/>
              </a:xfrm>
            </p:grpSpPr>
            <p:sp>
              <p:nvSpPr>
                <p:cNvPr id="50214" name="Line 349">
                  <a:extLst>
                    <a:ext uri="{FF2B5EF4-FFF2-40B4-BE49-F238E27FC236}">
                      <a16:creationId xmlns:a16="http://schemas.microsoft.com/office/drawing/2014/main" id="{AFCD600D-F1FD-4AB4-BB7D-BD189E3C7E6E}"/>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5" name="Line 350">
                  <a:extLst>
                    <a:ext uri="{FF2B5EF4-FFF2-40B4-BE49-F238E27FC236}">
                      <a16:creationId xmlns:a16="http://schemas.microsoft.com/office/drawing/2014/main" id="{CF185222-2E03-47B5-84F7-8466E3DB5524}"/>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08" name="Group 351">
                <a:extLst>
                  <a:ext uri="{FF2B5EF4-FFF2-40B4-BE49-F238E27FC236}">
                    <a16:creationId xmlns:a16="http://schemas.microsoft.com/office/drawing/2014/main" id="{32DCAA61-A90C-4E84-B200-F68D664B0343}"/>
                  </a:ext>
                </a:extLst>
              </p:cNvPr>
              <p:cNvGrpSpPr>
                <a:grpSpLocks/>
              </p:cNvGrpSpPr>
              <p:nvPr/>
            </p:nvGrpSpPr>
            <p:grpSpPr bwMode="auto">
              <a:xfrm>
                <a:off x="7052" y="1545"/>
                <a:ext cx="590" cy="8250"/>
                <a:chOff x="2430" y="1515"/>
                <a:chExt cx="590" cy="8250"/>
              </a:xfrm>
            </p:grpSpPr>
            <p:sp>
              <p:nvSpPr>
                <p:cNvPr id="50212" name="Line 352">
                  <a:extLst>
                    <a:ext uri="{FF2B5EF4-FFF2-40B4-BE49-F238E27FC236}">
                      <a16:creationId xmlns:a16="http://schemas.microsoft.com/office/drawing/2014/main" id="{8945F6F1-322F-4B01-8167-BC564D4F3C3E}"/>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3" name="Line 353">
                  <a:extLst>
                    <a:ext uri="{FF2B5EF4-FFF2-40B4-BE49-F238E27FC236}">
                      <a16:creationId xmlns:a16="http://schemas.microsoft.com/office/drawing/2014/main" id="{A2C5A4C1-DFA1-49D7-8A43-D5B0F463C7F4}"/>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09" name="Group 354">
                <a:extLst>
                  <a:ext uri="{FF2B5EF4-FFF2-40B4-BE49-F238E27FC236}">
                    <a16:creationId xmlns:a16="http://schemas.microsoft.com/office/drawing/2014/main" id="{637C3FA7-B48A-4289-8CA9-ECD5A80C8800}"/>
                  </a:ext>
                </a:extLst>
              </p:cNvPr>
              <p:cNvGrpSpPr>
                <a:grpSpLocks/>
              </p:cNvGrpSpPr>
              <p:nvPr/>
            </p:nvGrpSpPr>
            <p:grpSpPr bwMode="auto">
              <a:xfrm>
                <a:off x="8222" y="1545"/>
                <a:ext cx="590" cy="8250"/>
                <a:chOff x="2430" y="1515"/>
                <a:chExt cx="590" cy="8250"/>
              </a:xfrm>
            </p:grpSpPr>
            <p:sp>
              <p:nvSpPr>
                <p:cNvPr id="50210" name="Line 355">
                  <a:extLst>
                    <a:ext uri="{FF2B5EF4-FFF2-40B4-BE49-F238E27FC236}">
                      <a16:creationId xmlns:a16="http://schemas.microsoft.com/office/drawing/2014/main" id="{B2884314-B24C-4902-8467-39196544198F}"/>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1" name="Line 356">
                  <a:extLst>
                    <a:ext uri="{FF2B5EF4-FFF2-40B4-BE49-F238E27FC236}">
                      <a16:creationId xmlns:a16="http://schemas.microsoft.com/office/drawing/2014/main" id="{44F22544-FB16-4DCA-938F-30E86C3F383D}"/>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6371"/>
                                        </p:tgtEl>
                                        <p:attrNameLst>
                                          <p:attrName>style.visibility</p:attrName>
                                        </p:attrNameLst>
                                      </p:cBhvr>
                                      <p:to>
                                        <p:strVal val="visible"/>
                                      </p:to>
                                    </p:set>
                                    <p:animEffect transition="in" filter="blinds(horizontal)">
                                      <p:cBhvr>
                                        <p:cTn id="7" dur="500"/>
                                        <p:tgtEl>
                                          <p:spTgt spid="176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76295"/>
                                        </p:tgtEl>
                                        <p:attrNameLst>
                                          <p:attrName>style.visibility</p:attrName>
                                        </p:attrNameLst>
                                      </p:cBhvr>
                                      <p:to>
                                        <p:strVal val="visible"/>
                                      </p:to>
                                    </p:set>
                                    <p:animEffect transition="in" filter="blinds(horizontal)">
                                      <p:cBhvr>
                                        <p:cTn id="27" dur="500"/>
                                        <p:tgtEl>
                                          <p:spTgt spid="1762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176325"/>
                                        </p:tgtEl>
                                        <p:attrNameLst>
                                          <p:attrName>style.visibility</p:attrName>
                                        </p:attrNameLst>
                                      </p:cBhvr>
                                      <p:to>
                                        <p:strVal val="visible"/>
                                      </p:to>
                                    </p:set>
                                    <p:anim calcmode="lin" valueType="num">
                                      <p:cBhvr additive="base">
                                        <p:cTn id="32" dur="500" fill="hold"/>
                                        <p:tgtEl>
                                          <p:spTgt spid="176325"/>
                                        </p:tgtEl>
                                        <p:attrNameLst>
                                          <p:attrName>ppt_x</p:attrName>
                                        </p:attrNameLst>
                                      </p:cBhvr>
                                      <p:tavLst>
                                        <p:tav tm="0">
                                          <p:val>
                                            <p:strVal val="0-#ppt_w/2"/>
                                          </p:val>
                                        </p:tav>
                                        <p:tav tm="100000">
                                          <p:val>
                                            <p:strVal val="#ppt_x"/>
                                          </p:val>
                                        </p:tav>
                                      </p:tavLst>
                                    </p:anim>
                                    <p:anim calcmode="lin" valueType="num">
                                      <p:cBhvr additive="base">
                                        <p:cTn id="33" dur="500" fill="hold"/>
                                        <p:tgtEl>
                                          <p:spTgt spid="176325"/>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nodeType="clickEffect">
                                  <p:stCondLst>
                                    <p:cond delay="0"/>
                                  </p:stCondLst>
                                  <p:childTnLst>
                                    <p:set>
                                      <p:cBhvr>
                                        <p:cTn id="37" dur="1" fill="hold">
                                          <p:stCondLst>
                                            <p:cond delay="0"/>
                                          </p:stCondLst>
                                        </p:cTn>
                                        <p:tgtEl>
                                          <p:spTgt spid="176326"/>
                                        </p:tgtEl>
                                        <p:attrNameLst>
                                          <p:attrName>style.visibility</p:attrName>
                                        </p:attrNameLst>
                                      </p:cBhvr>
                                      <p:to>
                                        <p:strVal val="visible"/>
                                      </p:to>
                                    </p:set>
                                    <p:anim calcmode="lin" valueType="num">
                                      <p:cBhvr additive="base">
                                        <p:cTn id="38" dur="500" fill="hold"/>
                                        <p:tgtEl>
                                          <p:spTgt spid="176326"/>
                                        </p:tgtEl>
                                        <p:attrNameLst>
                                          <p:attrName>ppt_x</p:attrName>
                                        </p:attrNameLst>
                                      </p:cBhvr>
                                      <p:tavLst>
                                        <p:tav tm="0">
                                          <p:val>
                                            <p:strVal val="0-#ppt_w/2"/>
                                          </p:val>
                                        </p:tav>
                                        <p:tav tm="100000">
                                          <p:val>
                                            <p:strVal val="#ppt_x"/>
                                          </p:val>
                                        </p:tav>
                                      </p:tavLst>
                                    </p:anim>
                                    <p:anim calcmode="lin" valueType="num">
                                      <p:cBhvr additive="base">
                                        <p:cTn id="39" dur="500" fill="hold"/>
                                        <p:tgtEl>
                                          <p:spTgt spid="176326"/>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176327"/>
                                        </p:tgtEl>
                                        <p:attrNameLst>
                                          <p:attrName>style.visibility</p:attrName>
                                        </p:attrNameLst>
                                      </p:cBhvr>
                                      <p:to>
                                        <p:strVal val="visible"/>
                                      </p:to>
                                    </p:set>
                                    <p:anim calcmode="lin" valueType="num">
                                      <p:cBhvr additive="base">
                                        <p:cTn id="44" dur="500" fill="hold"/>
                                        <p:tgtEl>
                                          <p:spTgt spid="176327"/>
                                        </p:tgtEl>
                                        <p:attrNameLst>
                                          <p:attrName>ppt_x</p:attrName>
                                        </p:attrNameLst>
                                      </p:cBhvr>
                                      <p:tavLst>
                                        <p:tav tm="0">
                                          <p:val>
                                            <p:strVal val="0-#ppt_w/2"/>
                                          </p:val>
                                        </p:tav>
                                        <p:tav tm="100000">
                                          <p:val>
                                            <p:strVal val="#ppt_x"/>
                                          </p:val>
                                        </p:tav>
                                      </p:tavLst>
                                    </p:anim>
                                    <p:anim calcmode="lin" valueType="num">
                                      <p:cBhvr additive="base">
                                        <p:cTn id="45" dur="500" fill="hold"/>
                                        <p:tgtEl>
                                          <p:spTgt spid="176327"/>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nodeType="clickEffect">
                                  <p:stCondLst>
                                    <p:cond delay="0"/>
                                  </p:stCondLst>
                                  <p:childTnLst>
                                    <p:set>
                                      <p:cBhvr>
                                        <p:cTn id="49" dur="1" fill="hold">
                                          <p:stCondLst>
                                            <p:cond delay="0"/>
                                          </p:stCondLst>
                                        </p:cTn>
                                        <p:tgtEl>
                                          <p:spTgt spid="176349"/>
                                        </p:tgtEl>
                                        <p:attrNameLst>
                                          <p:attrName>style.visibility</p:attrName>
                                        </p:attrNameLst>
                                      </p:cBhvr>
                                      <p:to>
                                        <p:strVal val="visible"/>
                                      </p:to>
                                    </p:set>
                                    <p:anim calcmode="lin" valueType="num">
                                      <p:cBhvr additive="base">
                                        <p:cTn id="50" dur="500" fill="hold"/>
                                        <p:tgtEl>
                                          <p:spTgt spid="176349"/>
                                        </p:tgtEl>
                                        <p:attrNameLst>
                                          <p:attrName>ppt_x</p:attrName>
                                        </p:attrNameLst>
                                      </p:cBhvr>
                                      <p:tavLst>
                                        <p:tav tm="0">
                                          <p:val>
                                            <p:strVal val="0-#ppt_w/2"/>
                                          </p:val>
                                        </p:tav>
                                        <p:tav tm="100000">
                                          <p:val>
                                            <p:strVal val="#ppt_x"/>
                                          </p:val>
                                        </p:tav>
                                      </p:tavLst>
                                    </p:anim>
                                    <p:anim calcmode="lin" valueType="num">
                                      <p:cBhvr additive="base">
                                        <p:cTn id="51" dur="500" fill="hold"/>
                                        <p:tgtEl>
                                          <p:spTgt spid="176349"/>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8" fill="hold" nodeType="clickEffect">
                                  <p:stCondLst>
                                    <p:cond delay="0"/>
                                  </p:stCondLst>
                                  <p:childTnLst>
                                    <p:set>
                                      <p:cBhvr>
                                        <p:cTn id="55" dur="1" fill="hold">
                                          <p:stCondLst>
                                            <p:cond delay="0"/>
                                          </p:stCondLst>
                                        </p:cTn>
                                        <p:tgtEl>
                                          <p:spTgt spid="176329"/>
                                        </p:tgtEl>
                                        <p:attrNameLst>
                                          <p:attrName>style.visibility</p:attrName>
                                        </p:attrNameLst>
                                      </p:cBhvr>
                                      <p:to>
                                        <p:strVal val="visible"/>
                                      </p:to>
                                    </p:set>
                                    <p:anim calcmode="lin" valueType="num">
                                      <p:cBhvr additive="base">
                                        <p:cTn id="56" dur="500" fill="hold"/>
                                        <p:tgtEl>
                                          <p:spTgt spid="176329"/>
                                        </p:tgtEl>
                                        <p:attrNameLst>
                                          <p:attrName>ppt_x</p:attrName>
                                        </p:attrNameLst>
                                      </p:cBhvr>
                                      <p:tavLst>
                                        <p:tav tm="0">
                                          <p:val>
                                            <p:strVal val="0-#ppt_w/2"/>
                                          </p:val>
                                        </p:tav>
                                        <p:tav tm="100000">
                                          <p:val>
                                            <p:strVal val="#ppt_x"/>
                                          </p:val>
                                        </p:tav>
                                      </p:tavLst>
                                    </p:anim>
                                    <p:anim calcmode="lin" valueType="num">
                                      <p:cBhvr additive="base">
                                        <p:cTn id="57" dur="500" fill="hold"/>
                                        <p:tgtEl>
                                          <p:spTgt spid="176329"/>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176139"/>
                                        </p:tgtEl>
                                        <p:attrNameLst>
                                          <p:attrName>style.visibility</p:attrName>
                                        </p:attrNameLst>
                                      </p:cBhvr>
                                      <p:to>
                                        <p:strVal val="visible"/>
                                      </p:to>
                                    </p:set>
                                    <p:anim calcmode="lin" valueType="num">
                                      <p:cBhvr additive="base">
                                        <p:cTn id="62" dur="500" fill="hold"/>
                                        <p:tgtEl>
                                          <p:spTgt spid="176139"/>
                                        </p:tgtEl>
                                        <p:attrNameLst>
                                          <p:attrName>ppt_x</p:attrName>
                                        </p:attrNameLst>
                                      </p:cBhvr>
                                      <p:tavLst>
                                        <p:tav tm="0">
                                          <p:val>
                                            <p:strVal val="0-#ppt_w/2"/>
                                          </p:val>
                                        </p:tav>
                                        <p:tav tm="100000">
                                          <p:val>
                                            <p:strVal val="#ppt_x"/>
                                          </p:val>
                                        </p:tav>
                                      </p:tavLst>
                                    </p:anim>
                                    <p:anim calcmode="lin" valueType="num">
                                      <p:cBhvr additive="base">
                                        <p:cTn id="63" dur="500" fill="hold"/>
                                        <p:tgtEl>
                                          <p:spTgt spid="176139"/>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8" fill="hold" nodeType="clickEffect">
                                  <p:stCondLst>
                                    <p:cond delay="0"/>
                                  </p:stCondLst>
                                  <p:childTnLst>
                                    <p:set>
                                      <p:cBhvr>
                                        <p:cTn id="67" dur="1" fill="hold">
                                          <p:stCondLst>
                                            <p:cond delay="0"/>
                                          </p:stCondLst>
                                        </p:cTn>
                                        <p:tgtEl>
                                          <p:spTgt spid="176353"/>
                                        </p:tgtEl>
                                        <p:attrNameLst>
                                          <p:attrName>style.visibility</p:attrName>
                                        </p:attrNameLst>
                                      </p:cBhvr>
                                      <p:to>
                                        <p:strVal val="visible"/>
                                      </p:to>
                                    </p:set>
                                    <p:anim calcmode="lin" valueType="num">
                                      <p:cBhvr additive="base">
                                        <p:cTn id="68" dur="500" fill="hold"/>
                                        <p:tgtEl>
                                          <p:spTgt spid="176353"/>
                                        </p:tgtEl>
                                        <p:attrNameLst>
                                          <p:attrName>ppt_x</p:attrName>
                                        </p:attrNameLst>
                                      </p:cBhvr>
                                      <p:tavLst>
                                        <p:tav tm="0">
                                          <p:val>
                                            <p:strVal val="0-#ppt_w/2"/>
                                          </p:val>
                                        </p:tav>
                                        <p:tav tm="100000">
                                          <p:val>
                                            <p:strVal val="#ppt_x"/>
                                          </p:val>
                                        </p:tav>
                                      </p:tavLst>
                                    </p:anim>
                                    <p:anim calcmode="lin" valueType="num">
                                      <p:cBhvr additive="base">
                                        <p:cTn id="69" dur="500" fill="hold"/>
                                        <p:tgtEl>
                                          <p:spTgt spid="176353"/>
                                        </p:tgtEl>
                                        <p:attrNameLst>
                                          <p:attrName>ppt_y</p:attrName>
                                        </p:attrNameLst>
                                      </p:cBhvr>
                                      <p:tavLst>
                                        <p:tav tm="0">
                                          <p:val>
                                            <p:strVal val="#ppt_y"/>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8" fill="hold" nodeType="clickEffect">
                                  <p:stCondLst>
                                    <p:cond delay="0"/>
                                  </p:stCondLst>
                                  <p:childTnLst>
                                    <p:set>
                                      <p:cBhvr>
                                        <p:cTn id="73" dur="1" fill="hold">
                                          <p:stCondLst>
                                            <p:cond delay="0"/>
                                          </p:stCondLst>
                                        </p:cTn>
                                        <p:tgtEl>
                                          <p:spTgt spid="176140"/>
                                        </p:tgtEl>
                                        <p:attrNameLst>
                                          <p:attrName>style.visibility</p:attrName>
                                        </p:attrNameLst>
                                      </p:cBhvr>
                                      <p:to>
                                        <p:strVal val="visible"/>
                                      </p:to>
                                    </p:set>
                                    <p:anim calcmode="lin" valueType="num">
                                      <p:cBhvr additive="base">
                                        <p:cTn id="74" dur="500" fill="hold"/>
                                        <p:tgtEl>
                                          <p:spTgt spid="176140"/>
                                        </p:tgtEl>
                                        <p:attrNameLst>
                                          <p:attrName>ppt_x</p:attrName>
                                        </p:attrNameLst>
                                      </p:cBhvr>
                                      <p:tavLst>
                                        <p:tav tm="0">
                                          <p:val>
                                            <p:strVal val="0-#ppt_w/2"/>
                                          </p:val>
                                        </p:tav>
                                        <p:tav tm="100000">
                                          <p:val>
                                            <p:strVal val="#ppt_x"/>
                                          </p:val>
                                        </p:tav>
                                      </p:tavLst>
                                    </p:anim>
                                    <p:anim calcmode="lin" valueType="num">
                                      <p:cBhvr additive="base">
                                        <p:cTn id="75" dur="500" fill="hold"/>
                                        <p:tgtEl>
                                          <p:spTgt spid="176140"/>
                                        </p:tgtEl>
                                        <p:attrNameLst>
                                          <p:attrName>ppt_y</p:attrName>
                                        </p:attrNameLst>
                                      </p:cBhvr>
                                      <p:tavLst>
                                        <p:tav tm="0">
                                          <p:val>
                                            <p:strVal val="#ppt_y"/>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8" fill="hold" nodeType="clickEffect">
                                  <p:stCondLst>
                                    <p:cond delay="0"/>
                                  </p:stCondLst>
                                  <p:childTnLst>
                                    <p:set>
                                      <p:cBhvr>
                                        <p:cTn id="79" dur="1" fill="hold">
                                          <p:stCondLst>
                                            <p:cond delay="0"/>
                                          </p:stCondLst>
                                        </p:cTn>
                                        <p:tgtEl>
                                          <p:spTgt spid="176141"/>
                                        </p:tgtEl>
                                        <p:attrNameLst>
                                          <p:attrName>style.visibility</p:attrName>
                                        </p:attrNameLst>
                                      </p:cBhvr>
                                      <p:to>
                                        <p:strVal val="visible"/>
                                      </p:to>
                                    </p:set>
                                    <p:anim calcmode="lin" valueType="num">
                                      <p:cBhvr additive="base">
                                        <p:cTn id="80" dur="500" fill="hold"/>
                                        <p:tgtEl>
                                          <p:spTgt spid="176141"/>
                                        </p:tgtEl>
                                        <p:attrNameLst>
                                          <p:attrName>ppt_x</p:attrName>
                                        </p:attrNameLst>
                                      </p:cBhvr>
                                      <p:tavLst>
                                        <p:tav tm="0">
                                          <p:val>
                                            <p:strVal val="0-#ppt_w/2"/>
                                          </p:val>
                                        </p:tav>
                                        <p:tav tm="100000">
                                          <p:val>
                                            <p:strVal val="#ppt_x"/>
                                          </p:val>
                                        </p:tav>
                                      </p:tavLst>
                                    </p:anim>
                                    <p:anim calcmode="lin" valueType="num">
                                      <p:cBhvr additive="base">
                                        <p:cTn id="81" dur="500" fill="hold"/>
                                        <p:tgtEl>
                                          <p:spTgt spid="176141"/>
                                        </p:tgtEl>
                                        <p:attrNameLst>
                                          <p:attrName>ppt_y</p:attrName>
                                        </p:attrNameLst>
                                      </p:cBhvr>
                                      <p:tavLst>
                                        <p:tav tm="0">
                                          <p:val>
                                            <p:strVal val="#ppt_y"/>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176345"/>
                                        </p:tgtEl>
                                        <p:attrNameLst>
                                          <p:attrName>style.visibility</p:attrName>
                                        </p:attrNameLst>
                                      </p:cBhvr>
                                      <p:to>
                                        <p:strVal val="visible"/>
                                      </p:to>
                                    </p:set>
                                    <p:animEffect transition="in" filter="blinds(horizontal)">
                                      <p:cBhvr>
                                        <p:cTn id="86" dur="500"/>
                                        <p:tgtEl>
                                          <p:spTgt spid="17634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nodeType="clickEffect">
                                  <p:stCondLst>
                                    <p:cond delay="0"/>
                                  </p:stCondLst>
                                  <p:childTnLst>
                                    <p:set>
                                      <p:cBhvr>
                                        <p:cTn id="90" dur="1" fill="hold">
                                          <p:stCondLst>
                                            <p:cond delay="0"/>
                                          </p:stCondLst>
                                        </p:cTn>
                                        <p:tgtEl>
                                          <p:spTgt spid="176369"/>
                                        </p:tgtEl>
                                        <p:attrNameLst>
                                          <p:attrName>style.visibility</p:attrName>
                                        </p:attrNameLst>
                                      </p:cBhvr>
                                      <p:to>
                                        <p:strVal val="visible"/>
                                      </p:to>
                                    </p:set>
                                    <p:anim calcmode="lin" valueType="num">
                                      <p:cBhvr additive="base">
                                        <p:cTn id="91" dur="500" fill="hold"/>
                                        <p:tgtEl>
                                          <p:spTgt spid="176369"/>
                                        </p:tgtEl>
                                        <p:attrNameLst>
                                          <p:attrName>ppt_x</p:attrName>
                                        </p:attrNameLst>
                                      </p:cBhvr>
                                      <p:tavLst>
                                        <p:tav tm="0">
                                          <p:val>
                                            <p:strVal val="0-#ppt_w/2"/>
                                          </p:val>
                                        </p:tav>
                                        <p:tav tm="100000">
                                          <p:val>
                                            <p:strVal val="#ppt_x"/>
                                          </p:val>
                                        </p:tav>
                                      </p:tavLst>
                                    </p:anim>
                                    <p:anim calcmode="lin" valueType="num">
                                      <p:cBhvr additive="base">
                                        <p:cTn id="92" dur="500" fill="hold"/>
                                        <p:tgtEl>
                                          <p:spTgt spid="176369"/>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nodeType="clickEffect">
                                  <p:stCondLst>
                                    <p:cond delay="0"/>
                                  </p:stCondLst>
                                  <p:childTnLst>
                                    <p:set>
                                      <p:cBhvr>
                                        <p:cTn id="96" dur="1" fill="hold">
                                          <p:stCondLst>
                                            <p:cond delay="0"/>
                                          </p:stCondLst>
                                        </p:cTn>
                                        <p:tgtEl>
                                          <p:spTgt spid="176142"/>
                                        </p:tgtEl>
                                        <p:attrNameLst>
                                          <p:attrName>style.visibility</p:attrName>
                                        </p:attrNameLst>
                                      </p:cBhvr>
                                      <p:to>
                                        <p:strVal val="visible"/>
                                      </p:to>
                                    </p:set>
                                    <p:anim calcmode="lin" valueType="num">
                                      <p:cBhvr additive="base">
                                        <p:cTn id="97" dur="500" fill="hold"/>
                                        <p:tgtEl>
                                          <p:spTgt spid="176142"/>
                                        </p:tgtEl>
                                        <p:attrNameLst>
                                          <p:attrName>ppt_x</p:attrName>
                                        </p:attrNameLst>
                                      </p:cBhvr>
                                      <p:tavLst>
                                        <p:tav tm="0">
                                          <p:val>
                                            <p:strVal val="0-#ppt_w/2"/>
                                          </p:val>
                                        </p:tav>
                                        <p:tav tm="100000">
                                          <p:val>
                                            <p:strVal val="#ppt_x"/>
                                          </p:val>
                                        </p:tav>
                                      </p:tavLst>
                                    </p:anim>
                                    <p:anim calcmode="lin" valueType="num">
                                      <p:cBhvr additive="base">
                                        <p:cTn id="98" dur="500" fill="hold"/>
                                        <p:tgtEl>
                                          <p:spTgt spid="176142"/>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nodeType="clickEffect">
                                  <p:stCondLst>
                                    <p:cond delay="0"/>
                                  </p:stCondLst>
                                  <p:childTnLst>
                                    <p:set>
                                      <p:cBhvr>
                                        <p:cTn id="102" dur="1" fill="hold">
                                          <p:stCondLst>
                                            <p:cond delay="0"/>
                                          </p:stCondLst>
                                        </p:cTn>
                                        <p:tgtEl>
                                          <p:spTgt spid="176143"/>
                                        </p:tgtEl>
                                        <p:attrNameLst>
                                          <p:attrName>style.visibility</p:attrName>
                                        </p:attrNameLst>
                                      </p:cBhvr>
                                      <p:to>
                                        <p:strVal val="visible"/>
                                      </p:to>
                                    </p:set>
                                    <p:anim calcmode="lin" valueType="num">
                                      <p:cBhvr additive="base">
                                        <p:cTn id="103" dur="500" fill="hold"/>
                                        <p:tgtEl>
                                          <p:spTgt spid="176143"/>
                                        </p:tgtEl>
                                        <p:attrNameLst>
                                          <p:attrName>ppt_x</p:attrName>
                                        </p:attrNameLst>
                                      </p:cBhvr>
                                      <p:tavLst>
                                        <p:tav tm="0">
                                          <p:val>
                                            <p:strVal val="0-#ppt_w/2"/>
                                          </p:val>
                                        </p:tav>
                                        <p:tav tm="100000">
                                          <p:val>
                                            <p:strVal val="#ppt_x"/>
                                          </p:val>
                                        </p:tav>
                                      </p:tavLst>
                                    </p:anim>
                                    <p:anim calcmode="lin" valueType="num">
                                      <p:cBhvr additive="base">
                                        <p:cTn id="104" dur="500" fill="hold"/>
                                        <p:tgtEl>
                                          <p:spTgt spid="176143"/>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nodeType="clickEffect">
                                  <p:stCondLst>
                                    <p:cond delay="0"/>
                                  </p:stCondLst>
                                  <p:childTnLst>
                                    <p:set>
                                      <p:cBhvr>
                                        <p:cTn id="108" dur="1" fill="hold">
                                          <p:stCondLst>
                                            <p:cond delay="0"/>
                                          </p:stCondLst>
                                        </p:cTn>
                                        <p:tgtEl>
                                          <p:spTgt spid="176144"/>
                                        </p:tgtEl>
                                        <p:attrNameLst>
                                          <p:attrName>style.visibility</p:attrName>
                                        </p:attrNameLst>
                                      </p:cBhvr>
                                      <p:to>
                                        <p:strVal val="visible"/>
                                      </p:to>
                                    </p:set>
                                    <p:anim calcmode="lin" valueType="num">
                                      <p:cBhvr additive="base">
                                        <p:cTn id="109" dur="500" fill="hold"/>
                                        <p:tgtEl>
                                          <p:spTgt spid="176144"/>
                                        </p:tgtEl>
                                        <p:attrNameLst>
                                          <p:attrName>ppt_x</p:attrName>
                                        </p:attrNameLst>
                                      </p:cBhvr>
                                      <p:tavLst>
                                        <p:tav tm="0">
                                          <p:val>
                                            <p:strVal val="0-#ppt_w/2"/>
                                          </p:val>
                                        </p:tav>
                                        <p:tav tm="100000">
                                          <p:val>
                                            <p:strVal val="#ppt_x"/>
                                          </p:val>
                                        </p:tav>
                                      </p:tavLst>
                                    </p:anim>
                                    <p:anim calcmode="lin" valueType="num">
                                      <p:cBhvr additive="base">
                                        <p:cTn id="110" dur="500" fill="hold"/>
                                        <p:tgtEl>
                                          <p:spTgt spid="176144"/>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176145"/>
                                        </p:tgtEl>
                                        <p:attrNameLst>
                                          <p:attrName>style.visibility</p:attrName>
                                        </p:attrNameLst>
                                      </p:cBhvr>
                                      <p:to>
                                        <p:strVal val="visible"/>
                                      </p:to>
                                    </p:set>
                                    <p:animEffect transition="in" filter="blinds(horizontal)">
                                      <p:cBhvr>
                                        <p:cTn id="115" dur="500"/>
                                        <p:tgtEl>
                                          <p:spTgt spid="176145"/>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nodeType="clickEffect">
                                  <p:stCondLst>
                                    <p:cond delay="0"/>
                                  </p:stCondLst>
                                  <p:childTnLst>
                                    <p:set>
                                      <p:cBhvr>
                                        <p:cTn id="119" dur="1" fill="hold">
                                          <p:stCondLst>
                                            <p:cond delay="0"/>
                                          </p:stCondLst>
                                        </p:cTn>
                                        <p:tgtEl>
                                          <p:spTgt spid="176576"/>
                                        </p:tgtEl>
                                        <p:attrNameLst>
                                          <p:attrName>style.visibility</p:attrName>
                                        </p:attrNameLst>
                                      </p:cBhvr>
                                      <p:to>
                                        <p:strVal val="visible"/>
                                      </p:to>
                                    </p:set>
                                    <p:animEffect transition="in" filter="blinds(horizontal)">
                                      <p:cBhvr>
                                        <p:cTn id="120" dur="500"/>
                                        <p:tgtEl>
                                          <p:spTgt spid="176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7" name="Rectangle 2">
            <a:extLst>
              <a:ext uri="{FF2B5EF4-FFF2-40B4-BE49-F238E27FC236}">
                <a16:creationId xmlns:a16="http://schemas.microsoft.com/office/drawing/2014/main" id="{39857246-E90A-44AB-B1D5-08864A5F9E76}"/>
              </a:ext>
            </a:extLst>
          </p:cNvPr>
          <p:cNvSpPr>
            <a:spLocks noGrp="1" noChangeArrowheads="1"/>
          </p:cNvSpPr>
          <p:nvPr>
            <p:ph type="title"/>
          </p:nvPr>
        </p:nvSpPr>
        <p:spPr>
          <a:xfrm>
            <a:off x="636588" y="168275"/>
            <a:ext cx="7772400" cy="884238"/>
          </a:xfrm>
        </p:spPr>
        <p:txBody>
          <a:bodyPr/>
          <a:lstStyle/>
          <a:p>
            <a:pPr algn="ctr" eaLnBrk="1" hangingPunct="1"/>
            <a:r>
              <a:rPr lang="zh-CN" altLang="en-US" b="1">
                <a:solidFill>
                  <a:srgbClr val="07080F"/>
                </a:solidFill>
                <a:latin typeface="宋体" panose="02010600030101010101" pitchFamily="2" charset="-122"/>
              </a:rPr>
              <a:t>定量分析（线电压）</a:t>
            </a:r>
            <a:r>
              <a:rPr lang="zh-CN" altLang="en-US" b="1">
                <a:solidFill>
                  <a:srgbClr val="07080F"/>
                </a:solidFill>
              </a:rPr>
              <a:t> </a:t>
            </a:r>
          </a:p>
        </p:txBody>
      </p:sp>
      <p:sp>
        <p:nvSpPr>
          <p:cNvPr id="51208" name="Rectangle 3">
            <a:extLst>
              <a:ext uri="{FF2B5EF4-FFF2-40B4-BE49-F238E27FC236}">
                <a16:creationId xmlns:a16="http://schemas.microsoft.com/office/drawing/2014/main" id="{F0514B7B-12AD-42DA-97CE-6E698604DFC1}"/>
              </a:ext>
            </a:extLst>
          </p:cNvPr>
          <p:cNvSpPr>
            <a:spLocks noChangeArrowheads="1"/>
          </p:cNvSpPr>
          <p:nvPr/>
        </p:nvSpPr>
        <p:spPr bwMode="auto">
          <a:xfrm>
            <a:off x="669925" y="1238250"/>
            <a:ext cx="50085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000">
                <a:latin typeface="Wingdings" panose="05000000000000000000" pitchFamily="2" charset="2"/>
              </a:rPr>
              <a:t>w</a:t>
            </a:r>
            <a:r>
              <a:rPr lang="en-US" altLang="zh-CN" sz="700">
                <a:latin typeface="Times New Roman" panose="02020603050405020304" pitchFamily="18" charset="0"/>
                <a:cs typeface="Times New Roman" panose="02020603050405020304" pitchFamily="18" charset="0"/>
              </a:rPr>
              <a:t>     </a:t>
            </a:r>
            <a:r>
              <a:rPr lang="en-US" altLang="zh-CN" sz="2000">
                <a:solidFill>
                  <a:srgbClr val="07080F"/>
                </a:solidFill>
                <a:latin typeface="Times New Roman" panose="02020603050405020304" pitchFamily="18" charset="0"/>
                <a:ea typeface="楷体_GB2312" panose="02010609030101010101" pitchFamily="49" charset="-122"/>
              </a:rPr>
              <a:t>  </a:t>
            </a:r>
            <a:r>
              <a:rPr lang="en-US" altLang="zh-CN" sz="2000">
                <a:solidFill>
                  <a:srgbClr val="07080F"/>
                </a:solidFill>
                <a:latin typeface="楷体_GB2312" panose="02010609030101010101" pitchFamily="49" charset="-122"/>
                <a:ea typeface="楷体_GB2312" panose="02010609030101010101" pitchFamily="49" charset="-122"/>
              </a:rPr>
              <a:t> </a:t>
            </a:r>
            <a:r>
              <a:rPr lang="zh-CN" altLang="en-US">
                <a:solidFill>
                  <a:srgbClr val="07080F"/>
                </a:solidFill>
                <a:latin typeface="楷体_GB2312" panose="02010609030101010101" pitchFamily="49" charset="-122"/>
                <a:ea typeface="楷体_GB2312" panose="02010609030101010101" pitchFamily="49" charset="-122"/>
              </a:rPr>
              <a:t>输出线电压</a:t>
            </a:r>
            <a:r>
              <a:rPr lang="en-US" altLang="zh-CN" b="1" i="1">
                <a:solidFill>
                  <a:srgbClr val="07080F"/>
                </a:solidFill>
                <a:latin typeface="楷体_GB2312" panose="02010609030101010101" pitchFamily="49" charset="-122"/>
                <a:ea typeface="楷体_GB2312" panose="02010609030101010101" pitchFamily="49" charset="-122"/>
              </a:rPr>
              <a:t>u</a:t>
            </a:r>
            <a:r>
              <a:rPr lang="en-US" altLang="zh-CN" b="1" baseline="-30000">
                <a:solidFill>
                  <a:srgbClr val="07080F"/>
                </a:solidFill>
                <a:latin typeface="楷体_GB2312" panose="02010609030101010101" pitchFamily="49" charset="-122"/>
                <a:ea typeface="楷体_GB2312" panose="02010609030101010101" pitchFamily="49" charset="-122"/>
              </a:rPr>
              <a:t>UV</a:t>
            </a:r>
            <a:r>
              <a:rPr lang="zh-CN" altLang="en-US">
                <a:solidFill>
                  <a:srgbClr val="07080F"/>
                </a:solidFill>
                <a:latin typeface="楷体_GB2312" panose="02010609030101010101" pitchFamily="49" charset="-122"/>
                <a:ea typeface="楷体_GB2312" panose="02010609030101010101" pitchFamily="49" charset="-122"/>
              </a:rPr>
              <a:t>展开成傅里叶级数</a:t>
            </a:r>
          </a:p>
          <a:p>
            <a:endParaRPr lang="en-US" altLang="zh-CN">
              <a:solidFill>
                <a:srgbClr val="07080F"/>
              </a:solidFill>
              <a:latin typeface="楷体_GB2312" panose="02010609030101010101" pitchFamily="49" charset="-122"/>
              <a:ea typeface="楷体_GB2312" panose="02010609030101010101" pitchFamily="49" charset="-122"/>
            </a:endParaRPr>
          </a:p>
        </p:txBody>
      </p:sp>
      <p:graphicFrame>
        <p:nvGraphicFramePr>
          <p:cNvPr id="51202" name="Object 4">
            <a:extLst>
              <a:ext uri="{FF2B5EF4-FFF2-40B4-BE49-F238E27FC236}">
                <a16:creationId xmlns:a16="http://schemas.microsoft.com/office/drawing/2014/main" id="{B50ED18C-100D-4C46-A4AC-413933EAC974}"/>
              </a:ext>
            </a:extLst>
          </p:cNvPr>
          <p:cNvGraphicFramePr>
            <a:graphicFrameLocks noChangeAspect="1"/>
          </p:cNvGraphicFramePr>
          <p:nvPr/>
        </p:nvGraphicFramePr>
        <p:xfrm>
          <a:off x="962025" y="1789113"/>
          <a:ext cx="6940550" cy="1430337"/>
        </p:xfrm>
        <a:graphic>
          <a:graphicData uri="http://schemas.openxmlformats.org/presentationml/2006/ole">
            <mc:AlternateContent xmlns:mc="http://schemas.openxmlformats.org/markup-compatibility/2006">
              <mc:Choice xmlns:v="urn:schemas-microsoft-com:vml" Requires="v">
                <p:oleObj spid="_x0000_s51212" name="Equation" r:id="rId3" imgW="4559040" imgH="939600" progId="Equation.DSMT4">
                  <p:embed/>
                </p:oleObj>
              </mc:Choice>
              <mc:Fallback>
                <p:oleObj name="Equation" r:id="rId3" imgW="4559040" imgH="939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1789113"/>
                        <a:ext cx="6940550" cy="1430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Object 5">
            <a:extLst>
              <a:ext uri="{FF2B5EF4-FFF2-40B4-BE49-F238E27FC236}">
                <a16:creationId xmlns:a16="http://schemas.microsoft.com/office/drawing/2014/main" id="{0A460A50-9487-47CA-A229-C3C4C80B72F9}"/>
              </a:ext>
            </a:extLst>
          </p:cNvPr>
          <p:cNvGraphicFramePr>
            <a:graphicFrameLocks noChangeAspect="1"/>
          </p:cNvGraphicFramePr>
          <p:nvPr/>
        </p:nvGraphicFramePr>
        <p:xfrm>
          <a:off x="5589588" y="2670175"/>
          <a:ext cx="1209675" cy="344488"/>
        </p:xfrm>
        <a:graphic>
          <a:graphicData uri="http://schemas.openxmlformats.org/presentationml/2006/ole">
            <mc:AlternateContent xmlns:mc="http://schemas.openxmlformats.org/markup-compatibility/2006">
              <mc:Choice xmlns:v="urn:schemas-microsoft-com:vml" Requires="v">
                <p:oleObj spid="_x0000_s51213" name="Equation" r:id="rId5" imgW="622080" imgH="177480" progId="Equation.DSMT4">
                  <p:embed/>
                </p:oleObj>
              </mc:Choice>
              <mc:Fallback>
                <p:oleObj name="Equation" r:id="rId5" imgW="622080" imgH="1774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9588" y="2670175"/>
                        <a:ext cx="1209675"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9" name="Rectangle 6">
            <a:extLst>
              <a:ext uri="{FF2B5EF4-FFF2-40B4-BE49-F238E27FC236}">
                <a16:creationId xmlns:a16="http://schemas.microsoft.com/office/drawing/2014/main" id="{FAB817FF-424C-4B53-A74E-573F14B81870}"/>
              </a:ext>
            </a:extLst>
          </p:cNvPr>
          <p:cNvSpPr>
            <a:spLocks noChangeArrowheads="1"/>
          </p:cNvSpPr>
          <p:nvPr/>
        </p:nvSpPr>
        <p:spPr bwMode="auto">
          <a:xfrm>
            <a:off x="923925" y="3230563"/>
            <a:ext cx="3179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7080F"/>
                </a:solidFill>
                <a:latin typeface="楷体_GB2312" panose="02010609030101010101" pitchFamily="49" charset="-122"/>
                <a:ea typeface="楷体_GB2312" panose="02010609030101010101" pitchFamily="49" charset="-122"/>
              </a:rPr>
              <a:t>输出线电压有效值</a:t>
            </a:r>
            <a:r>
              <a:rPr lang="zh-CN" altLang="en-US">
                <a:latin typeface="楷体_GB2312" panose="02010609030101010101" pitchFamily="49" charset="-122"/>
                <a:ea typeface="楷体_GB2312" panose="02010609030101010101" pitchFamily="49" charset="-122"/>
              </a:rPr>
              <a:t> </a:t>
            </a:r>
          </a:p>
        </p:txBody>
      </p:sp>
      <p:graphicFrame>
        <p:nvGraphicFramePr>
          <p:cNvPr id="51204" name="Object 7">
            <a:extLst>
              <a:ext uri="{FF2B5EF4-FFF2-40B4-BE49-F238E27FC236}">
                <a16:creationId xmlns:a16="http://schemas.microsoft.com/office/drawing/2014/main" id="{A0FD86C9-6FD7-48F2-B1A7-32EC5186F751}"/>
              </a:ext>
            </a:extLst>
          </p:cNvPr>
          <p:cNvGraphicFramePr>
            <a:graphicFrameLocks noChangeAspect="1"/>
          </p:cNvGraphicFramePr>
          <p:nvPr/>
        </p:nvGraphicFramePr>
        <p:xfrm>
          <a:off x="1590675" y="3652838"/>
          <a:ext cx="2925763" cy="620712"/>
        </p:xfrm>
        <a:graphic>
          <a:graphicData uri="http://schemas.openxmlformats.org/presentationml/2006/ole">
            <mc:AlternateContent xmlns:mc="http://schemas.openxmlformats.org/markup-compatibility/2006">
              <mc:Choice xmlns:v="urn:schemas-microsoft-com:vml" Requires="v">
                <p:oleObj spid="_x0000_s51214" name="Equation" r:id="rId7" imgW="2095200" imgH="444240" progId="Equation.DSMT4">
                  <p:embed/>
                </p:oleObj>
              </mc:Choice>
              <mc:Fallback>
                <p:oleObj name="Equation" r:id="rId7" imgW="2095200" imgH="4442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0675" y="3652838"/>
                        <a:ext cx="2925763"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0" name="Rectangle 8">
            <a:extLst>
              <a:ext uri="{FF2B5EF4-FFF2-40B4-BE49-F238E27FC236}">
                <a16:creationId xmlns:a16="http://schemas.microsoft.com/office/drawing/2014/main" id="{AA4DDB86-5BB5-47F6-9269-E1DEB6B1BA32}"/>
              </a:ext>
            </a:extLst>
          </p:cNvPr>
          <p:cNvSpPr>
            <a:spLocks noChangeArrowheads="1"/>
          </p:cNvSpPr>
          <p:nvPr/>
        </p:nvSpPr>
        <p:spPr bwMode="auto">
          <a:xfrm>
            <a:off x="923925" y="4240213"/>
            <a:ext cx="169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7080F"/>
                </a:solidFill>
                <a:latin typeface="楷体_GB2312" panose="02010609030101010101" pitchFamily="49" charset="-122"/>
                <a:ea typeface="楷体_GB2312" panose="02010609030101010101" pitchFamily="49" charset="-122"/>
              </a:rPr>
              <a:t>基波幅值</a:t>
            </a:r>
            <a:r>
              <a:rPr lang="zh-CN" altLang="en-US">
                <a:latin typeface="楷体_GB2312" panose="02010609030101010101" pitchFamily="49" charset="-122"/>
                <a:ea typeface="楷体_GB2312" panose="02010609030101010101" pitchFamily="49" charset="-122"/>
              </a:rPr>
              <a:t> </a:t>
            </a:r>
          </a:p>
        </p:txBody>
      </p:sp>
      <p:graphicFrame>
        <p:nvGraphicFramePr>
          <p:cNvPr id="51205" name="Object 9">
            <a:extLst>
              <a:ext uri="{FF2B5EF4-FFF2-40B4-BE49-F238E27FC236}">
                <a16:creationId xmlns:a16="http://schemas.microsoft.com/office/drawing/2014/main" id="{50EC6BB9-73BC-4DFC-9DE5-65470B604C3E}"/>
              </a:ext>
            </a:extLst>
          </p:cNvPr>
          <p:cNvGraphicFramePr>
            <a:graphicFrameLocks noChangeAspect="1"/>
          </p:cNvGraphicFramePr>
          <p:nvPr/>
        </p:nvGraphicFramePr>
        <p:xfrm>
          <a:off x="1668463" y="4681538"/>
          <a:ext cx="2173287" cy="627062"/>
        </p:xfrm>
        <a:graphic>
          <a:graphicData uri="http://schemas.openxmlformats.org/presentationml/2006/ole">
            <mc:AlternateContent xmlns:mc="http://schemas.openxmlformats.org/markup-compatibility/2006">
              <mc:Choice xmlns:v="urn:schemas-microsoft-com:vml" Requires="v">
                <p:oleObj spid="_x0000_s51215" name="Equation" r:id="rId9" imgW="1498320" imgH="431640" progId="Equation.DSMT4">
                  <p:embed/>
                </p:oleObj>
              </mc:Choice>
              <mc:Fallback>
                <p:oleObj name="Equation" r:id="rId9" imgW="1498320" imgH="4316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8463" y="4681538"/>
                        <a:ext cx="2173287" cy="627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1" name="Rectangle 10">
            <a:extLst>
              <a:ext uri="{FF2B5EF4-FFF2-40B4-BE49-F238E27FC236}">
                <a16:creationId xmlns:a16="http://schemas.microsoft.com/office/drawing/2014/main" id="{C7283D30-7358-4778-803D-5E13899C0D15}"/>
              </a:ext>
            </a:extLst>
          </p:cNvPr>
          <p:cNvSpPr>
            <a:spLocks noChangeArrowheads="1"/>
          </p:cNvSpPr>
          <p:nvPr/>
        </p:nvSpPr>
        <p:spPr bwMode="auto">
          <a:xfrm>
            <a:off x="1035050" y="5332413"/>
            <a:ext cx="217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7080F"/>
                </a:solidFill>
                <a:latin typeface="楷体_GB2312" panose="02010609030101010101" pitchFamily="49" charset="-122"/>
                <a:ea typeface="楷体_GB2312" panose="02010609030101010101" pitchFamily="49" charset="-122"/>
              </a:rPr>
              <a:t>基波有效值</a:t>
            </a:r>
            <a:r>
              <a:rPr lang="zh-CN" altLang="en-US">
                <a:latin typeface="楷体_GB2312" panose="02010609030101010101" pitchFamily="49" charset="-122"/>
                <a:ea typeface="楷体_GB2312" panose="02010609030101010101" pitchFamily="49" charset="-122"/>
              </a:rPr>
              <a:t> </a:t>
            </a:r>
          </a:p>
        </p:txBody>
      </p:sp>
      <p:graphicFrame>
        <p:nvGraphicFramePr>
          <p:cNvPr id="51206" name="Object 11">
            <a:extLst>
              <a:ext uri="{FF2B5EF4-FFF2-40B4-BE49-F238E27FC236}">
                <a16:creationId xmlns:a16="http://schemas.microsoft.com/office/drawing/2014/main" id="{6754CB23-5BB0-453F-8A1C-9EE24A1FF46D}"/>
              </a:ext>
            </a:extLst>
          </p:cNvPr>
          <p:cNvGraphicFramePr>
            <a:graphicFrameLocks noChangeAspect="1"/>
          </p:cNvGraphicFramePr>
          <p:nvPr/>
        </p:nvGraphicFramePr>
        <p:xfrm>
          <a:off x="1736725" y="5745163"/>
          <a:ext cx="3224213" cy="730250"/>
        </p:xfrm>
        <a:graphic>
          <a:graphicData uri="http://schemas.openxmlformats.org/presentationml/2006/ole">
            <mc:AlternateContent xmlns:mc="http://schemas.openxmlformats.org/markup-compatibility/2006">
              <mc:Choice xmlns:v="urn:schemas-microsoft-com:vml" Requires="v">
                <p:oleObj spid="_x0000_s51216" name="Equation" r:id="rId11" imgW="2019240" imgH="457200" progId="Equation.DSMT4">
                  <p:embed/>
                </p:oleObj>
              </mc:Choice>
              <mc:Fallback>
                <p:oleObj name="Equation" r:id="rId11" imgW="2019240" imgH="457200"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6725" y="5745163"/>
                        <a:ext cx="3224213"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ctangle 2">
            <a:extLst>
              <a:ext uri="{FF2B5EF4-FFF2-40B4-BE49-F238E27FC236}">
                <a16:creationId xmlns:a16="http://schemas.microsoft.com/office/drawing/2014/main" id="{B7B6CE07-393E-4A89-9BDF-87549379D73F}"/>
              </a:ext>
            </a:extLst>
          </p:cNvPr>
          <p:cNvSpPr>
            <a:spLocks noGrp="1" noChangeArrowheads="1"/>
          </p:cNvSpPr>
          <p:nvPr>
            <p:ph type="title"/>
          </p:nvPr>
        </p:nvSpPr>
        <p:spPr>
          <a:xfrm>
            <a:off x="609600" y="304800"/>
            <a:ext cx="7772400" cy="665163"/>
          </a:xfrm>
          <a:noFill/>
        </p:spPr>
        <p:txBody>
          <a:bodyPr/>
          <a:lstStyle/>
          <a:p>
            <a:pPr algn="ctr" eaLnBrk="1" hangingPunct="1"/>
            <a:r>
              <a:rPr lang="zh-CN" altLang="en-US" b="1">
                <a:solidFill>
                  <a:srgbClr val="07080F"/>
                </a:solidFill>
                <a:latin typeface="宋体" panose="02010600030101010101" pitchFamily="2" charset="-122"/>
              </a:rPr>
              <a:t>定量分析（相电压）</a:t>
            </a:r>
            <a:endParaRPr lang="zh-CN" altLang="en-US"/>
          </a:p>
        </p:txBody>
      </p:sp>
      <p:sp>
        <p:nvSpPr>
          <p:cNvPr id="52232" name="Rectangle 3">
            <a:extLst>
              <a:ext uri="{FF2B5EF4-FFF2-40B4-BE49-F238E27FC236}">
                <a16:creationId xmlns:a16="http://schemas.microsoft.com/office/drawing/2014/main" id="{C3C13AE3-49C4-4DE5-B22F-CA422FA8EC22}"/>
              </a:ext>
            </a:extLst>
          </p:cNvPr>
          <p:cNvSpPr>
            <a:spLocks noChangeArrowheads="1"/>
          </p:cNvSpPr>
          <p:nvPr/>
        </p:nvSpPr>
        <p:spPr bwMode="auto">
          <a:xfrm>
            <a:off x="669925" y="1184275"/>
            <a:ext cx="50085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000">
                <a:latin typeface="Wingdings" panose="05000000000000000000" pitchFamily="2" charset="2"/>
              </a:rPr>
              <a:t>w</a:t>
            </a:r>
            <a:r>
              <a:rPr lang="en-US" altLang="zh-CN" sz="700">
                <a:latin typeface="Times New Roman" panose="02020603050405020304" pitchFamily="18" charset="0"/>
                <a:cs typeface="Times New Roman" panose="02020603050405020304" pitchFamily="18" charset="0"/>
              </a:rPr>
              <a:t>     </a:t>
            </a:r>
            <a:r>
              <a:rPr lang="en-US" altLang="zh-CN" sz="2000">
                <a:solidFill>
                  <a:srgbClr val="07080F"/>
                </a:solidFill>
                <a:latin typeface="Times New Roman" panose="02020603050405020304" pitchFamily="18" charset="0"/>
                <a:ea typeface="楷体_GB2312" panose="02010609030101010101" pitchFamily="49" charset="-122"/>
              </a:rPr>
              <a:t>  </a:t>
            </a:r>
            <a:r>
              <a:rPr lang="en-US" altLang="zh-CN" sz="2000">
                <a:solidFill>
                  <a:srgbClr val="07080F"/>
                </a:solidFill>
                <a:latin typeface="楷体_GB2312" panose="02010609030101010101" pitchFamily="49" charset="-122"/>
                <a:ea typeface="楷体_GB2312" panose="02010609030101010101" pitchFamily="49" charset="-122"/>
              </a:rPr>
              <a:t> </a:t>
            </a:r>
            <a:r>
              <a:rPr lang="zh-CN" altLang="en-US">
                <a:solidFill>
                  <a:srgbClr val="07080F"/>
                </a:solidFill>
                <a:latin typeface="楷体_GB2312" panose="02010609030101010101" pitchFamily="49" charset="-122"/>
                <a:ea typeface="楷体_GB2312" panose="02010609030101010101" pitchFamily="49" charset="-122"/>
              </a:rPr>
              <a:t>输出相电压</a:t>
            </a:r>
            <a:r>
              <a:rPr lang="en-US" altLang="zh-CN" b="1" i="1">
                <a:solidFill>
                  <a:srgbClr val="07080F"/>
                </a:solidFill>
                <a:latin typeface="楷体_GB2312" panose="02010609030101010101" pitchFamily="49" charset="-122"/>
                <a:ea typeface="楷体_GB2312" panose="02010609030101010101" pitchFamily="49" charset="-122"/>
              </a:rPr>
              <a:t>u</a:t>
            </a:r>
            <a:r>
              <a:rPr lang="en-US" altLang="zh-CN" b="1" baseline="-30000">
                <a:solidFill>
                  <a:srgbClr val="07080F"/>
                </a:solidFill>
                <a:latin typeface="楷体_GB2312" panose="02010609030101010101" pitchFamily="49" charset="-122"/>
                <a:ea typeface="楷体_GB2312" panose="02010609030101010101" pitchFamily="49" charset="-122"/>
              </a:rPr>
              <a:t>UN</a:t>
            </a:r>
            <a:r>
              <a:rPr lang="zh-CN" altLang="en-US">
                <a:solidFill>
                  <a:srgbClr val="07080F"/>
                </a:solidFill>
                <a:latin typeface="楷体_GB2312" panose="02010609030101010101" pitchFamily="49" charset="-122"/>
                <a:ea typeface="楷体_GB2312" panose="02010609030101010101" pitchFamily="49" charset="-122"/>
              </a:rPr>
              <a:t>展开成傅里叶级数</a:t>
            </a:r>
          </a:p>
          <a:p>
            <a:endParaRPr lang="en-US" altLang="zh-CN">
              <a:solidFill>
                <a:srgbClr val="07080F"/>
              </a:solidFill>
              <a:latin typeface="楷体_GB2312" panose="02010609030101010101" pitchFamily="49" charset="-122"/>
              <a:ea typeface="楷体_GB2312" panose="02010609030101010101" pitchFamily="49" charset="-122"/>
            </a:endParaRPr>
          </a:p>
        </p:txBody>
      </p:sp>
      <p:graphicFrame>
        <p:nvGraphicFramePr>
          <p:cNvPr id="52226" name="Object 4">
            <a:extLst>
              <a:ext uri="{FF2B5EF4-FFF2-40B4-BE49-F238E27FC236}">
                <a16:creationId xmlns:a16="http://schemas.microsoft.com/office/drawing/2014/main" id="{685C6764-D2C2-4E96-A45D-726AF47C32CB}"/>
              </a:ext>
            </a:extLst>
          </p:cNvPr>
          <p:cNvGraphicFramePr>
            <a:graphicFrameLocks noChangeAspect="1"/>
          </p:cNvGraphicFramePr>
          <p:nvPr/>
        </p:nvGraphicFramePr>
        <p:xfrm>
          <a:off x="5589588" y="2616200"/>
          <a:ext cx="1209675" cy="344488"/>
        </p:xfrm>
        <a:graphic>
          <a:graphicData uri="http://schemas.openxmlformats.org/presentationml/2006/ole">
            <mc:AlternateContent xmlns:mc="http://schemas.openxmlformats.org/markup-compatibility/2006">
              <mc:Choice xmlns:v="urn:schemas-microsoft-com:vml" Requires="v">
                <p:oleObj spid="_x0000_s52236" name="Equation" r:id="rId3" imgW="622080" imgH="177480" progId="Equation.DSMT4">
                  <p:embed/>
                </p:oleObj>
              </mc:Choice>
              <mc:Fallback>
                <p:oleObj name="Equation" r:id="rId3" imgW="622080" imgH="177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588" y="2616200"/>
                        <a:ext cx="1209675"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3" name="Rectangle 5">
            <a:extLst>
              <a:ext uri="{FF2B5EF4-FFF2-40B4-BE49-F238E27FC236}">
                <a16:creationId xmlns:a16="http://schemas.microsoft.com/office/drawing/2014/main" id="{1F61F442-3020-45D4-ACEF-B0E2A1752EBA}"/>
              </a:ext>
            </a:extLst>
          </p:cNvPr>
          <p:cNvSpPr>
            <a:spLocks noChangeArrowheads="1"/>
          </p:cNvSpPr>
          <p:nvPr/>
        </p:nvSpPr>
        <p:spPr bwMode="auto">
          <a:xfrm>
            <a:off x="923925" y="3176588"/>
            <a:ext cx="3179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7080F"/>
                </a:solidFill>
                <a:latin typeface="楷体_GB2312" panose="02010609030101010101" pitchFamily="49" charset="-122"/>
                <a:ea typeface="楷体_GB2312" panose="02010609030101010101" pitchFamily="49" charset="-122"/>
              </a:rPr>
              <a:t>输出相电压有效值</a:t>
            </a:r>
            <a:r>
              <a:rPr lang="zh-CN" altLang="en-US">
                <a:latin typeface="楷体_GB2312" panose="02010609030101010101" pitchFamily="49" charset="-122"/>
                <a:ea typeface="楷体_GB2312" panose="02010609030101010101" pitchFamily="49" charset="-122"/>
              </a:rPr>
              <a:t> </a:t>
            </a:r>
          </a:p>
        </p:txBody>
      </p:sp>
      <p:sp>
        <p:nvSpPr>
          <p:cNvPr id="52234" name="Rectangle 6">
            <a:extLst>
              <a:ext uri="{FF2B5EF4-FFF2-40B4-BE49-F238E27FC236}">
                <a16:creationId xmlns:a16="http://schemas.microsoft.com/office/drawing/2014/main" id="{9580E16D-F23D-41BC-85C3-7889F3962FF9}"/>
              </a:ext>
            </a:extLst>
          </p:cNvPr>
          <p:cNvSpPr>
            <a:spLocks noChangeArrowheads="1"/>
          </p:cNvSpPr>
          <p:nvPr/>
        </p:nvSpPr>
        <p:spPr bwMode="auto">
          <a:xfrm>
            <a:off x="923925" y="4186238"/>
            <a:ext cx="169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7080F"/>
                </a:solidFill>
                <a:latin typeface="楷体_GB2312" panose="02010609030101010101" pitchFamily="49" charset="-122"/>
                <a:ea typeface="楷体_GB2312" panose="02010609030101010101" pitchFamily="49" charset="-122"/>
              </a:rPr>
              <a:t>基波幅值</a:t>
            </a:r>
            <a:r>
              <a:rPr lang="zh-CN" altLang="en-US">
                <a:latin typeface="楷体_GB2312" panose="02010609030101010101" pitchFamily="49" charset="-122"/>
                <a:ea typeface="楷体_GB2312" panose="02010609030101010101" pitchFamily="49" charset="-122"/>
              </a:rPr>
              <a:t> </a:t>
            </a:r>
          </a:p>
        </p:txBody>
      </p:sp>
      <p:sp>
        <p:nvSpPr>
          <p:cNvPr id="52235" name="Rectangle 7">
            <a:extLst>
              <a:ext uri="{FF2B5EF4-FFF2-40B4-BE49-F238E27FC236}">
                <a16:creationId xmlns:a16="http://schemas.microsoft.com/office/drawing/2014/main" id="{9DC25F82-1B64-40F3-8412-8FCF903F1218}"/>
              </a:ext>
            </a:extLst>
          </p:cNvPr>
          <p:cNvSpPr>
            <a:spLocks noChangeArrowheads="1"/>
          </p:cNvSpPr>
          <p:nvPr/>
        </p:nvSpPr>
        <p:spPr bwMode="auto">
          <a:xfrm>
            <a:off x="1035050" y="5278438"/>
            <a:ext cx="217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7080F"/>
                </a:solidFill>
                <a:latin typeface="楷体_GB2312" panose="02010609030101010101" pitchFamily="49" charset="-122"/>
                <a:ea typeface="楷体_GB2312" panose="02010609030101010101" pitchFamily="49" charset="-122"/>
              </a:rPr>
              <a:t>基波有效值</a:t>
            </a:r>
            <a:r>
              <a:rPr lang="zh-CN" altLang="en-US">
                <a:latin typeface="楷体_GB2312" panose="02010609030101010101" pitchFamily="49" charset="-122"/>
                <a:ea typeface="楷体_GB2312" panose="02010609030101010101" pitchFamily="49" charset="-122"/>
              </a:rPr>
              <a:t> </a:t>
            </a:r>
          </a:p>
        </p:txBody>
      </p:sp>
      <p:graphicFrame>
        <p:nvGraphicFramePr>
          <p:cNvPr id="52227" name="Object 8">
            <a:extLst>
              <a:ext uri="{FF2B5EF4-FFF2-40B4-BE49-F238E27FC236}">
                <a16:creationId xmlns:a16="http://schemas.microsoft.com/office/drawing/2014/main" id="{0F388DFD-7D60-41B7-9E5B-0205CB61647F}"/>
              </a:ext>
            </a:extLst>
          </p:cNvPr>
          <p:cNvGraphicFramePr>
            <a:graphicFrameLocks noChangeAspect="1"/>
          </p:cNvGraphicFramePr>
          <p:nvPr/>
        </p:nvGraphicFramePr>
        <p:xfrm>
          <a:off x="1171575" y="1700213"/>
          <a:ext cx="6727825" cy="1400175"/>
        </p:xfrm>
        <a:graphic>
          <a:graphicData uri="http://schemas.openxmlformats.org/presentationml/2006/ole">
            <mc:AlternateContent xmlns:mc="http://schemas.openxmlformats.org/markup-compatibility/2006">
              <mc:Choice xmlns:v="urn:schemas-microsoft-com:vml" Requires="v">
                <p:oleObj spid="_x0000_s52237" name="Equation" r:id="rId5" imgW="4394160" imgH="914400" progId="Equation.DSMT4">
                  <p:embed/>
                </p:oleObj>
              </mc:Choice>
              <mc:Fallback>
                <p:oleObj name="Equation" r:id="rId5" imgW="4394160" imgH="9144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575" y="1700213"/>
                        <a:ext cx="6727825"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9">
            <a:extLst>
              <a:ext uri="{FF2B5EF4-FFF2-40B4-BE49-F238E27FC236}">
                <a16:creationId xmlns:a16="http://schemas.microsoft.com/office/drawing/2014/main" id="{05BCF213-0FB6-4211-851E-2BDA47A60B88}"/>
              </a:ext>
            </a:extLst>
          </p:cNvPr>
          <p:cNvGraphicFramePr>
            <a:graphicFrameLocks noChangeAspect="1"/>
          </p:cNvGraphicFramePr>
          <p:nvPr/>
        </p:nvGraphicFramePr>
        <p:xfrm>
          <a:off x="1308100" y="3579813"/>
          <a:ext cx="3109913" cy="663575"/>
        </p:xfrm>
        <a:graphic>
          <a:graphicData uri="http://schemas.openxmlformats.org/presentationml/2006/ole">
            <mc:AlternateContent xmlns:mc="http://schemas.openxmlformats.org/markup-compatibility/2006">
              <mc:Choice xmlns:v="urn:schemas-microsoft-com:vml" Requires="v">
                <p:oleObj spid="_x0000_s52238" name="Equation" r:id="rId7" imgW="2082600" imgH="444240" progId="Equation.DSMT4">
                  <p:embed/>
                </p:oleObj>
              </mc:Choice>
              <mc:Fallback>
                <p:oleObj name="Equation" r:id="rId7" imgW="2082600" imgH="44424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100" y="3579813"/>
                        <a:ext cx="3109913"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10">
            <a:extLst>
              <a:ext uri="{FF2B5EF4-FFF2-40B4-BE49-F238E27FC236}">
                <a16:creationId xmlns:a16="http://schemas.microsoft.com/office/drawing/2014/main" id="{9A149D70-3F8B-411C-B104-49BC810AB9D0}"/>
              </a:ext>
            </a:extLst>
          </p:cNvPr>
          <p:cNvGraphicFramePr>
            <a:graphicFrameLocks noChangeAspect="1"/>
          </p:cNvGraphicFramePr>
          <p:nvPr/>
        </p:nvGraphicFramePr>
        <p:xfrm>
          <a:off x="1308100" y="4643438"/>
          <a:ext cx="2251075" cy="646112"/>
        </p:xfrm>
        <a:graphic>
          <a:graphicData uri="http://schemas.openxmlformats.org/presentationml/2006/ole">
            <mc:AlternateContent xmlns:mc="http://schemas.openxmlformats.org/markup-compatibility/2006">
              <mc:Choice xmlns:v="urn:schemas-microsoft-com:vml" Requires="v">
                <p:oleObj spid="_x0000_s52239" name="Equation" r:id="rId9" imgW="1460160" imgH="419040" progId="Equation.DSMT4">
                  <p:embed/>
                </p:oleObj>
              </mc:Choice>
              <mc:Fallback>
                <p:oleObj name="Equation" r:id="rId9" imgW="1460160" imgH="41904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8100" y="4643438"/>
                        <a:ext cx="2251075"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11">
            <a:extLst>
              <a:ext uri="{FF2B5EF4-FFF2-40B4-BE49-F238E27FC236}">
                <a16:creationId xmlns:a16="http://schemas.microsoft.com/office/drawing/2014/main" id="{3B10D786-3DA4-40B6-86C8-6AFBFF6E4877}"/>
              </a:ext>
            </a:extLst>
          </p:cNvPr>
          <p:cNvGraphicFramePr>
            <a:graphicFrameLocks noChangeAspect="1"/>
          </p:cNvGraphicFramePr>
          <p:nvPr/>
        </p:nvGraphicFramePr>
        <p:xfrm>
          <a:off x="1404938" y="5776913"/>
          <a:ext cx="2455862" cy="644525"/>
        </p:xfrm>
        <a:graphic>
          <a:graphicData uri="http://schemas.openxmlformats.org/presentationml/2006/ole">
            <mc:AlternateContent xmlns:mc="http://schemas.openxmlformats.org/markup-compatibility/2006">
              <mc:Choice xmlns:v="urn:schemas-microsoft-com:vml" Requires="v">
                <p:oleObj spid="_x0000_s52240" name="Equation" r:id="rId11" imgW="1498320" imgH="393480" progId="Equation.DSMT4">
                  <p:embed/>
                </p:oleObj>
              </mc:Choice>
              <mc:Fallback>
                <p:oleObj name="Equation" r:id="rId11" imgW="1498320" imgH="393480"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4938" y="5776913"/>
                        <a:ext cx="2455862"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a:extLst>
              <a:ext uri="{FF2B5EF4-FFF2-40B4-BE49-F238E27FC236}">
                <a16:creationId xmlns:a16="http://schemas.microsoft.com/office/drawing/2014/main" id="{51573C50-6442-4E55-BC47-9005473150B9}"/>
              </a:ext>
            </a:extLst>
          </p:cNvPr>
          <p:cNvSpPr>
            <a:spLocks noGrp="1" noChangeArrowheads="1"/>
          </p:cNvSpPr>
          <p:nvPr>
            <p:ph type="title"/>
          </p:nvPr>
        </p:nvSpPr>
        <p:spPr>
          <a:xfrm>
            <a:off x="533400" y="304800"/>
            <a:ext cx="2895600" cy="1219200"/>
          </a:xfrm>
        </p:spPr>
        <p:txBody>
          <a:bodyPr/>
          <a:lstStyle/>
          <a:p>
            <a:pPr algn="ctr" eaLnBrk="1" hangingPunct="1"/>
            <a:r>
              <a:rPr lang="en-US" altLang="zh-CN" b="1"/>
              <a:t> </a:t>
            </a:r>
            <a:r>
              <a:rPr lang="zh-CN" altLang="en-US" sz="2800" b="1">
                <a:solidFill>
                  <a:srgbClr val="040408"/>
                </a:solidFill>
                <a:latin typeface="宋体" panose="02010600030101010101" pitchFamily="2" charset="-122"/>
              </a:rPr>
              <a:t>单相电流型</a:t>
            </a:r>
            <a:br>
              <a:rPr lang="zh-CN" altLang="en-US" sz="2800" b="1">
                <a:solidFill>
                  <a:srgbClr val="040408"/>
                </a:solidFill>
                <a:latin typeface="宋体" panose="02010600030101010101" pitchFamily="2" charset="-122"/>
              </a:rPr>
            </a:br>
            <a:r>
              <a:rPr lang="zh-CN" altLang="en-US" sz="2800" b="1">
                <a:solidFill>
                  <a:srgbClr val="040408"/>
                </a:solidFill>
                <a:latin typeface="宋体" panose="02010600030101010101" pitchFamily="2" charset="-122"/>
              </a:rPr>
              <a:t>逆变电路</a:t>
            </a:r>
            <a:r>
              <a:rPr lang="zh-CN" altLang="en-US"/>
              <a:t> </a:t>
            </a:r>
          </a:p>
        </p:txBody>
      </p:sp>
      <p:graphicFrame>
        <p:nvGraphicFramePr>
          <p:cNvPr id="222212" name="Object 4">
            <a:extLst>
              <a:ext uri="{FF2B5EF4-FFF2-40B4-BE49-F238E27FC236}">
                <a16:creationId xmlns:a16="http://schemas.microsoft.com/office/drawing/2014/main" id="{D9D2CAE7-69EE-4B48-AFAA-8718DD25818E}"/>
              </a:ext>
            </a:extLst>
          </p:cNvPr>
          <p:cNvGraphicFramePr>
            <a:graphicFrameLocks noChangeAspect="1"/>
          </p:cNvGraphicFramePr>
          <p:nvPr/>
        </p:nvGraphicFramePr>
        <p:xfrm>
          <a:off x="457200" y="3048000"/>
          <a:ext cx="3886200" cy="2860675"/>
        </p:xfrm>
        <a:graphic>
          <a:graphicData uri="http://schemas.openxmlformats.org/presentationml/2006/ole">
            <mc:AlternateContent xmlns:mc="http://schemas.openxmlformats.org/markup-compatibility/2006">
              <mc:Choice xmlns:v="urn:schemas-microsoft-com:vml" Requires="v">
                <p:oleObj spid="_x0000_s53254" r:id="rId3" imgW="2386080" imgH="1756440" progId="">
                  <p:embed/>
                </p:oleObj>
              </mc:Choice>
              <mc:Fallback>
                <p:oleObj r:id="rId3" imgW="2386080" imgH="17564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b="20837"/>
                      <a:stretch>
                        <a:fillRect/>
                      </a:stretch>
                    </p:blipFill>
                    <p:spPr bwMode="auto">
                      <a:xfrm>
                        <a:off x="457200" y="3048000"/>
                        <a:ext cx="3886200" cy="286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2213" name="Object 5">
            <a:extLst>
              <a:ext uri="{FF2B5EF4-FFF2-40B4-BE49-F238E27FC236}">
                <a16:creationId xmlns:a16="http://schemas.microsoft.com/office/drawing/2014/main" id="{6E72C449-A567-4B20-B6B6-40FB88E90661}"/>
              </a:ext>
            </a:extLst>
          </p:cNvPr>
          <p:cNvGraphicFramePr>
            <a:graphicFrameLocks noChangeAspect="1"/>
          </p:cNvGraphicFramePr>
          <p:nvPr/>
        </p:nvGraphicFramePr>
        <p:xfrm>
          <a:off x="3833813" y="152400"/>
          <a:ext cx="5310187" cy="6705600"/>
        </p:xfrm>
        <a:graphic>
          <a:graphicData uri="http://schemas.openxmlformats.org/presentationml/2006/ole">
            <mc:AlternateContent xmlns:mc="http://schemas.openxmlformats.org/markup-compatibility/2006">
              <mc:Choice xmlns:v="urn:schemas-microsoft-com:vml" Requires="v">
                <p:oleObj spid="_x0000_s53255" r:id="rId5" imgW="3072600" imgH="4630320" progId="">
                  <p:embed/>
                </p:oleObj>
              </mc:Choice>
              <mc:Fallback>
                <p:oleObj r:id="rId5" imgW="3072600" imgH="463032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l="11827" r="11827" b="6259"/>
                      <a:stretch>
                        <a:fillRect/>
                      </a:stretch>
                    </p:blipFill>
                    <p:spPr bwMode="auto">
                      <a:xfrm>
                        <a:off x="3833813" y="152400"/>
                        <a:ext cx="5310187" cy="670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14" name="Rectangle 6">
            <a:extLst>
              <a:ext uri="{FF2B5EF4-FFF2-40B4-BE49-F238E27FC236}">
                <a16:creationId xmlns:a16="http://schemas.microsoft.com/office/drawing/2014/main" id="{DC3EFCCD-531B-4B8A-8FC8-09CEAFD8966A}"/>
              </a:ext>
            </a:extLst>
          </p:cNvPr>
          <p:cNvSpPr>
            <a:spLocks noChangeArrowheads="1"/>
          </p:cNvSpPr>
          <p:nvPr/>
        </p:nvSpPr>
        <p:spPr bwMode="auto">
          <a:xfrm>
            <a:off x="381000" y="1600200"/>
            <a:ext cx="43434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b="1">
                <a:solidFill>
                  <a:srgbClr val="040408"/>
                </a:solidFill>
                <a:latin typeface="宋体" panose="02010600030101010101" pitchFamily="2" charset="-122"/>
              </a:rPr>
              <a:t>    </a:t>
            </a:r>
            <a:r>
              <a:rPr lang="zh-CN" altLang="en-US" sz="1600">
                <a:solidFill>
                  <a:srgbClr val="040408"/>
                </a:solidFill>
                <a:latin typeface="宋体" panose="02010600030101010101" pitchFamily="2" charset="-122"/>
              </a:rPr>
              <a:t>一般在直流侧串联大电感，电流脉动很小，可近似看成直流电流源</a:t>
            </a:r>
          </a:p>
          <a:p>
            <a:pPr algn="just" eaLnBrk="1" hangingPunct="1"/>
            <a:endParaRPr lang="zh-CN" altLang="en-US" sz="1600">
              <a:solidFill>
                <a:srgbClr val="040408"/>
              </a:solidFill>
              <a:latin typeface="宋体" panose="02010600030101010101" pitchFamily="2" charset="-122"/>
            </a:endParaRPr>
          </a:p>
          <a:p>
            <a:pPr algn="just" eaLnBrk="1" hangingPunct="1"/>
            <a:r>
              <a:rPr lang="zh-CN" altLang="en-US" sz="1600">
                <a:solidFill>
                  <a:srgbClr val="040408"/>
                </a:solidFill>
                <a:latin typeface="宋体" panose="02010600030101010101" pitchFamily="2" charset="-122"/>
              </a:rPr>
              <a:t>    交流侧电容用于吸收换流时负载电感中存贮的能量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2214"/>
                                        </p:tgtEl>
                                        <p:attrNameLst>
                                          <p:attrName>style.visibility</p:attrName>
                                        </p:attrNameLst>
                                      </p:cBhvr>
                                      <p:to>
                                        <p:strVal val="visible"/>
                                      </p:to>
                                    </p:set>
                                    <p:animEffect transition="in" filter="blinds(horizontal)">
                                      <p:cBhvr>
                                        <p:cTn id="7" dur="500"/>
                                        <p:tgtEl>
                                          <p:spTgt spid="2222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2212"/>
                                        </p:tgtEl>
                                        <p:attrNameLst>
                                          <p:attrName>style.visibility</p:attrName>
                                        </p:attrNameLst>
                                      </p:cBhvr>
                                      <p:to>
                                        <p:strVal val="visible"/>
                                      </p:to>
                                    </p:set>
                                    <p:animEffect transition="in" filter="blinds(horizontal)">
                                      <p:cBhvr>
                                        <p:cTn id="12" dur="500"/>
                                        <p:tgtEl>
                                          <p:spTgt spid="2222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2213"/>
                                        </p:tgtEl>
                                        <p:attrNameLst>
                                          <p:attrName>style.visibility</p:attrName>
                                        </p:attrNameLst>
                                      </p:cBhvr>
                                      <p:to>
                                        <p:strVal val="visible"/>
                                      </p:to>
                                    </p:set>
                                    <p:animEffect transition="in" filter="blinds(horizontal)">
                                      <p:cBhvr>
                                        <p:cTn id="17" dur="500"/>
                                        <p:tgtEl>
                                          <p:spTgt spid="222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4"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Rectangle 2">
            <a:extLst>
              <a:ext uri="{FF2B5EF4-FFF2-40B4-BE49-F238E27FC236}">
                <a16:creationId xmlns:a16="http://schemas.microsoft.com/office/drawing/2014/main" id="{6D2E8BC0-5ECF-413A-8109-507E05A777D5}"/>
              </a:ext>
            </a:extLst>
          </p:cNvPr>
          <p:cNvSpPr>
            <a:spLocks noGrp="1" noChangeArrowheads="1"/>
          </p:cNvSpPr>
          <p:nvPr>
            <p:ph type="title"/>
          </p:nvPr>
        </p:nvSpPr>
        <p:spPr>
          <a:xfrm>
            <a:off x="2362200" y="228600"/>
            <a:ext cx="4495800" cy="762000"/>
          </a:xfrm>
        </p:spPr>
        <p:txBody>
          <a:bodyPr/>
          <a:lstStyle/>
          <a:p>
            <a:pPr eaLnBrk="1" hangingPunct="1"/>
            <a:r>
              <a:rPr lang="en-US" altLang="zh-CN" sz="3200" b="1">
                <a:solidFill>
                  <a:srgbClr val="040408"/>
                </a:solidFill>
              </a:rPr>
              <a:t> </a:t>
            </a:r>
            <a:r>
              <a:rPr lang="zh-CN" altLang="en-US" sz="3200" b="1">
                <a:solidFill>
                  <a:srgbClr val="040408"/>
                </a:solidFill>
                <a:latin typeface="宋体" panose="02010600030101010101" pitchFamily="2" charset="-122"/>
              </a:rPr>
              <a:t>三相电流型逆变电路</a:t>
            </a:r>
            <a:r>
              <a:rPr lang="zh-CN" altLang="en-US" sz="1400">
                <a:solidFill>
                  <a:srgbClr val="040408"/>
                </a:solidFill>
              </a:rPr>
              <a:t> </a:t>
            </a:r>
          </a:p>
        </p:txBody>
      </p:sp>
      <p:graphicFrame>
        <p:nvGraphicFramePr>
          <p:cNvPr id="54274" name="Object 4">
            <a:extLst>
              <a:ext uri="{FF2B5EF4-FFF2-40B4-BE49-F238E27FC236}">
                <a16:creationId xmlns:a16="http://schemas.microsoft.com/office/drawing/2014/main" id="{8B5E1411-41F7-4B8D-9574-35870E4E17F5}"/>
              </a:ext>
            </a:extLst>
          </p:cNvPr>
          <p:cNvGraphicFramePr>
            <a:graphicFrameLocks noChangeAspect="1"/>
          </p:cNvGraphicFramePr>
          <p:nvPr/>
        </p:nvGraphicFramePr>
        <p:xfrm>
          <a:off x="0" y="990600"/>
          <a:ext cx="3810000" cy="2922588"/>
        </p:xfrm>
        <a:graphic>
          <a:graphicData uri="http://schemas.openxmlformats.org/presentationml/2006/ole">
            <mc:AlternateContent xmlns:mc="http://schemas.openxmlformats.org/markup-compatibility/2006">
              <mc:Choice xmlns:v="urn:schemas-microsoft-com:vml" Requires="v">
                <p:oleObj spid="_x0000_s54554" r:id="rId3" imgW="2230920" imgH="1711440" progId="">
                  <p:embed/>
                </p:oleObj>
              </mc:Choice>
              <mc:Fallback>
                <p:oleObj r:id="rId3" imgW="2230920" imgH="17114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b="21390"/>
                      <a:stretch>
                        <a:fillRect/>
                      </a:stretch>
                    </p:blipFill>
                    <p:spPr bwMode="auto">
                      <a:xfrm>
                        <a:off x="0" y="990600"/>
                        <a:ext cx="3810000" cy="292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a:extLst>
              <a:ext uri="{FF2B5EF4-FFF2-40B4-BE49-F238E27FC236}">
                <a16:creationId xmlns:a16="http://schemas.microsoft.com/office/drawing/2014/main" id="{FD599391-4742-4F19-8EA1-AB9F0891E3BB}"/>
              </a:ext>
            </a:extLst>
          </p:cNvPr>
          <p:cNvGrpSpPr>
            <a:grpSpLocks/>
          </p:cNvGrpSpPr>
          <p:nvPr/>
        </p:nvGrpSpPr>
        <p:grpSpPr bwMode="auto">
          <a:xfrm>
            <a:off x="3817938" y="5294313"/>
            <a:ext cx="5207000" cy="809625"/>
            <a:chOff x="1214" y="7800"/>
            <a:chExt cx="8200" cy="1275"/>
          </a:xfrm>
        </p:grpSpPr>
        <p:grpSp>
          <p:nvGrpSpPr>
            <p:cNvPr id="54550" name="Group 6">
              <a:extLst>
                <a:ext uri="{FF2B5EF4-FFF2-40B4-BE49-F238E27FC236}">
                  <a16:creationId xmlns:a16="http://schemas.microsoft.com/office/drawing/2014/main" id="{5EFD0276-063E-4F7A-8926-E9BF86EE8F31}"/>
                </a:ext>
              </a:extLst>
            </p:cNvPr>
            <p:cNvGrpSpPr>
              <a:grpSpLocks/>
            </p:cNvGrpSpPr>
            <p:nvPr/>
          </p:nvGrpSpPr>
          <p:grpSpPr bwMode="auto">
            <a:xfrm>
              <a:off x="1662" y="7800"/>
              <a:ext cx="7752" cy="1275"/>
              <a:chOff x="1726" y="1545"/>
              <a:chExt cx="5788" cy="1455"/>
            </a:xfrm>
          </p:grpSpPr>
          <p:sp>
            <p:nvSpPr>
              <p:cNvPr id="54552" name="Line 7">
                <a:extLst>
                  <a:ext uri="{FF2B5EF4-FFF2-40B4-BE49-F238E27FC236}">
                    <a16:creationId xmlns:a16="http://schemas.microsoft.com/office/drawing/2014/main" id="{F568433A-1A53-4740-A3DD-CDFA471EDE7F}"/>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53" name="Line 8">
                <a:extLst>
                  <a:ext uri="{FF2B5EF4-FFF2-40B4-BE49-F238E27FC236}">
                    <a16:creationId xmlns:a16="http://schemas.microsoft.com/office/drawing/2014/main" id="{B6F330CC-A182-4C42-8BB0-FABC598D3BCC}"/>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551" name="Rectangle 9">
              <a:extLst>
                <a:ext uri="{FF2B5EF4-FFF2-40B4-BE49-F238E27FC236}">
                  <a16:creationId xmlns:a16="http://schemas.microsoft.com/office/drawing/2014/main" id="{38B6581D-8F8D-42D9-82B9-732AAC391526}"/>
                </a:ext>
              </a:extLst>
            </p:cNvPr>
            <p:cNvSpPr>
              <a:spLocks noChangeArrowheads="1"/>
            </p:cNvSpPr>
            <p:nvPr/>
          </p:nvSpPr>
          <p:spPr bwMode="auto">
            <a:xfrm>
              <a:off x="1214" y="781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iW</a:t>
              </a:r>
            </a:p>
            <a:p>
              <a:endParaRPr lang="en-US" altLang="zh-CN" sz="1400">
                <a:solidFill>
                  <a:srgbClr val="040408"/>
                </a:solidFill>
                <a:latin typeface="Times New Roman" panose="02020603050405020304" pitchFamily="18" charset="0"/>
              </a:endParaRPr>
            </a:p>
          </p:txBody>
        </p:sp>
      </p:grpSp>
      <p:grpSp>
        <p:nvGrpSpPr>
          <p:cNvPr id="4" name="Group 279">
            <a:extLst>
              <a:ext uri="{FF2B5EF4-FFF2-40B4-BE49-F238E27FC236}">
                <a16:creationId xmlns:a16="http://schemas.microsoft.com/office/drawing/2014/main" id="{654962E0-0B80-450F-BE2B-900D9136B5B2}"/>
              </a:ext>
            </a:extLst>
          </p:cNvPr>
          <p:cNvGrpSpPr>
            <a:grpSpLocks/>
          </p:cNvGrpSpPr>
          <p:nvPr/>
        </p:nvGrpSpPr>
        <p:grpSpPr bwMode="auto">
          <a:xfrm>
            <a:off x="3836988" y="960438"/>
            <a:ext cx="5199062" cy="5229225"/>
            <a:chOff x="2417" y="605"/>
            <a:chExt cx="3275" cy="3294"/>
          </a:xfrm>
        </p:grpSpPr>
        <p:grpSp>
          <p:nvGrpSpPr>
            <p:cNvPr id="54515" name="Group 10">
              <a:extLst>
                <a:ext uri="{FF2B5EF4-FFF2-40B4-BE49-F238E27FC236}">
                  <a16:creationId xmlns:a16="http://schemas.microsoft.com/office/drawing/2014/main" id="{6260A53B-0EB6-4D8C-8715-0DC282E4F37B}"/>
                </a:ext>
              </a:extLst>
            </p:cNvPr>
            <p:cNvGrpSpPr>
              <a:grpSpLocks/>
            </p:cNvGrpSpPr>
            <p:nvPr/>
          </p:nvGrpSpPr>
          <p:grpSpPr bwMode="auto">
            <a:xfrm>
              <a:off x="2890" y="605"/>
              <a:ext cx="2553" cy="3294"/>
              <a:chOff x="2430" y="1515"/>
              <a:chExt cx="6382" cy="8280"/>
            </a:xfrm>
          </p:grpSpPr>
          <p:grpSp>
            <p:nvGrpSpPr>
              <p:cNvPr id="54532" name="Group 11">
                <a:extLst>
                  <a:ext uri="{FF2B5EF4-FFF2-40B4-BE49-F238E27FC236}">
                    <a16:creationId xmlns:a16="http://schemas.microsoft.com/office/drawing/2014/main" id="{AEF67DD0-9AB8-4304-9D9E-756A68F313C4}"/>
                  </a:ext>
                </a:extLst>
              </p:cNvPr>
              <p:cNvGrpSpPr>
                <a:grpSpLocks/>
              </p:cNvGrpSpPr>
              <p:nvPr/>
            </p:nvGrpSpPr>
            <p:grpSpPr bwMode="auto">
              <a:xfrm>
                <a:off x="2430" y="1515"/>
                <a:ext cx="590" cy="8250"/>
                <a:chOff x="2430" y="1515"/>
                <a:chExt cx="590" cy="8250"/>
              </a:xfrm>
            </p:grpSpPr>
            <p:sp>
              <p:nvSpPr>
                <p:cNvPr id="54548" name="Line 12">
                  <a:extLst>
                    <a:ext uri="{FF2B5EF4-FFF2-40B4-BE49-F238E27FC236}">
                      <a16:creationId xmlns:a16="http://schemas.microsoft.com/office/drawing/2014/main" id="{586FA53B-0890-40D5-800B-BB7B2F34908C}"/>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49" name="Line 13">
                  <a:extLst>
                    <a:ext uri="{FF2B5EF4-FFF2-40B4-BE49-F238E27FC236}">
                      <a16:creationId xmlns:a16="http://schemas.microsoft.com/office/drawing/2014/main" id="{25420DDB-F77A-4913-A532-296830EED22F}"/>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533" name="Group 14">
                <a:extLst>
                  <a:ext uri="{FF2B5EF4-FFF2-40B4-BE49-F238E27FC236}">
                    <a16:creationId xmlns:a16="http://schemas.microsoft.com/office/drawing/2014/main" id="{60BD735C-0D8B-4039-B1EF-6009201095C9}"/>
                  </a:ext>
                </a:extLst>
              </p:cNvPr>
              <p:cNvGrpSpPr>
                <a:grpSpLocks/>
              </p:cNvGrpSpPr>
              <p:nvPr/>
            </p:nvGrpSpPr>
            <p:grpSpPr bwMode="auto">
              <a:xfrm>
                <a:off x="3584" y="1515"/>
                <a:ext cx="590" cy="8250"/>
                <a:chOff x="2430" y="1515"/>
                <a:chExt cx="590" cy="8250"/>
              </a:xfrm>
            </p:grpSpPr>
            <p:sp>
              <p:nvSpPr>
                <p:cNvPr id="54546" name="Line 15">
                  <a:extLst>
                    <a:ext uri="{FF2B5EF4-FFF2-40B4-BE49-F238E27FC236}">
                      <a16:creationId xmlns:a16="http://schemas.microsoft.com/office/drawing/2014/main" id="{8EB63DCF-ED55-4DFD-937F-D3F2933F6B76}"/>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47" name="Line 16">
                  <a:extLst>
                    <a:ext uri="{FF2B5EF4-FFF2-40B4-BE49-F238E27FC236}">
                      <a16:creationId xmlns:a16="http://schemas.microsoft.com/office/drawing/2014/main" id="{0C32CB70-19DE-4294-BBCD-B0D5C7FD1FB9}"/>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534" name="Group 17">
                <a:extLst>
                  <a:ext uri="{FF2B5EF4-FFF2-40B4-BE49-F238E27FC236}">
                    <a16:creationId xmlns:a16="http://schemas.microsoft.com/office/drawing/2014/main" id="{1F3DAAC8-940F-418D-BCD7-4DC0A92FF0C1}"/>
                  </a:ext>
                </a:extLst>
              </p:cNvPr>
              <p:cNvGrpSpPr>
                <a:grpSpLocks/>
              </p:cNvGrpSpPr>
              <p:nvPr/>
            </p:nvGrpSpPr>
            <p:grpSpPr bwMode="auto">
              <a:xfrm>
                <a:off x="4742" y="1545"/>
                <a:ext cx="590" cy="8250"/>
                <a:chOff x="2430" y="1515"/>
                <a:chExt cx="590" cy="8250"/>
              </a:xfrm>
            </p:grpSpPr>
            <p:sp>
              <p:nvSpPr>
                <p:cNvPr id="54544" name="Line 18">
                  <a:extLst>
                    <a:ext uri="{FF2B5EF4-FFF2-40B4-BE49-F238E27FC236}">
                      <a16:creationId xmlns:a16="http://schemas.microsoft.com/office/drawing/2014/main" id="{90EC1CA6-003F-4827-943A-95070B7F6319}"/>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45" name="Line 19">
                  <a:extLst>
                    <a:ext uri="{FF2B5EF4-FFF2-40B4-BE49-F238E27FC236}">
                      <a16:creationId xmlns:a16="http://schemas.microsoft.com/office/drawing/2014/main" id="{2426D67E-B2A0-4997-AD83-96B8372A6390}"/>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535" name="Group 20">
                <a:extLst>
                  <a:ext uri="{FF2B5EF4-FFF2-40B4-BE49-F238E27FC236}">
                    <a16:creationId xmlns:a16="http://schemas.microsoft.com/office/drawing/2014/main" id="{03F30EE5-4CE3-44E4-AA22-FB310765E780}"/>
                  </a:ext>
                </a:extLst>
              </p:cNvPr>
              <p:cNvGrpSpPr>
                <a:grpSpLocks/>
              </p:cNvGrpSpPr>
              <p:nvPr/>
            </p:nvGrpSpPr>
            <p:grpSpPr bwMode="auto">
              <a:xfrm>
                <a:off x="5882" y="1515"/>
                <a:ext cx="590" cy="8250"/>
                <a:chOff x="2430" y="1515"/>
                <a:chExt cx="590" cy="8250"/>
              </a:xfrm>
            </p:grpSpPr>
            <p:sp>
              <p:nvSpPr>
                <p:cNvPr id="54542" name="Line 21">
                  <a:extLst>
                    <a:ext uri="{FF2B5EF4-FFF2-40B4-BE49-F238E27FC236}">
                      <a16:creationId xmlns:a16="http://schemas.microsoft.com/office/drawing/2014/main" id="{563F6B7A-6C31-484B-9259-A57030A75E6B}"/>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43" name="Line 22">
                  <a:extLst>
                    <a:ext uri="{FF2B5EF4-FFF2-40B4-BE49-F238E27FC236}">
                      <a16:creationId xmlns:a16="http://schemas.microsoft.com/office/drawing/2014/main" id="{A75DF78D-8D4F-4CD6-A1F7-B28E64B98395}"/>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536" name="Group 23">
                <a:extLst>
                  <a:ext uri="{FF2B5EF4-FFF2-40B4-BE49-F238E27FC236}">
                    <a16:creationId xmlns:a16="http://schemas.microsoft.com/office/drawing/2014/main" id="{5C2639B6-EE6E-4FD2-B8E0-C596DC699DA3}"/>
                  </a:ext>
                </a:extLst>
              </p:cNvPr>
              <p:cNvGrpSpPr>
                <a:grpSpLocks/>
              </p:cNvGrpSpPr>
              <p:nvPr/>
            </p:nvGrpSpPr>
            <p:grpSpPr bwMode="auto">
              <a:xfrm>
                <a:off x="7052" y="1545"/>
                <a:ext cx="590" cy="8250"/>
                <a:chOff x="2430" y="1515"/>
                <a:chExt cx="590" cy="8250"/>
              </a:xfrm>
            </p:grpSpPr>
            <p:sp>
              <p:nvSpPr>
                <p:cNvPr id="54540" name="Line 24">
                  <a:extLst>
                    <a:ext uri="{FF2B5EF4-FFF2-40B4-BE49-F238E27FC236}">
                      <a16:creationId xmlns:a16="http://schemas.microsoft.com/office/drawing/2014/main" id="{5C15BA31-67C7-4296-B7C8-0F2CDA96EC45}"/>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41" name="Line 25">
                  <a:extLst>
                    <a:ext uri="{FF2B5EF4-FFF2-40B4-BE49-F238E27FC236}">
                      <a16:creationId xmlns:a16="http://schemas.microsoft.com/office/drawing/2014/main" id="{B0AF4CC4-7754-4563-9A7F-69134FA37DBC}"/>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537" name="Group 26">
                <a:extLst>
                  <a:ext uri="{FF2B5EF4-FFF2-40B4-BE49-F238E27FC236}">
                    <a16:creationId xmlns:a16="http://schemas.microsoft.com/office/drawing/2014/main" id="{EE6987C1-A190-4E63-8389-99E3B7E2F1A0}"/>
                  </a:ext>
                </a:extLst>
              </p:cNvPr>
              <p:cNvGrpSpPr>
                <a:grpSpLocks/>
              </p:cNvGrpSpPr>
              <p:nvPr/>
            </p:nvGrpSpPr>
            <p:grpSpPr bwMode="auto">
              <a:xfrm>
                <a:off x="8222" y="1545"/>
                <a:ext cx="590" cy="8250"/>
                <a:chOff x="2430" y="1515"/>
                <a:chExt cx="590" cy="8250"/>
              </a:xfrm>
            </p:grpSpPr>
            <p:sp>
              <p:nvSpPr>
                <p:cNvPr id="54538" name="Line 27">
                  <a:extLst>
                    <a:ext uri="{FF2B5EF4-FFF2-40B4-BE49-F238E27FC236}">
                      <a16:creationId xmlns:a16="http://schemas.microsoft.com/office/drawing/2014/main" id="{ACC1D7CB-E0CC-41A3-8165-2AAFBAAD3C0C}"/>
                    </a:ext>
                  </a:extLst>
                </p:cNvPr>
                <p:cNvSpPr>
                  <a:spLocks noChangeShapeType="1"/>
                </p:cNvSpPr>
                <p:nvPr/>
              </p:nvSpPr>
              <p:spPr bwMode="auto">
                <a:xfrm flipH="1">
                  <a:off x="2430" y="1560"/>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39" name="Line 28">
                  <a:extLst>
                    <a:ext uri="{FF2B5EF4-FFF2-40B4-BE49-F238E27FC236}">
                      <a16:creationId xmlns:a16="http://schemas.microsoft.com/office/drawing/2014/main" id="{148D7119-72CC-4245-90F7-8EE88C8BA99B}"/>
                    </a:ext>
                  </a:extLst>
                </p:cNvPr>
                <p:cNvSpPr>
                  <a:spLocks noChangeShapeType="1"/>
                </p:cNvSpPr>
                <p:nvPr/>
              </p:nvSpPr>
              <p:spPr bwMode="auto">
                <a:xfrm flipH="1">
                  <a:off x="3020" y="1515"/>
                  <a:ext cx="0" cy="820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516" name="Group 29">
              <a:extLst>
                <a:ext uri="{FF2B5EF4-FFF2-40B4-BE49-F238E27FC236}">
                  <a16:creationId xmlns:a16="http://schemas.microsoft.com/office/drawing/2014/main" id="{65D462CF-BDF9-4096-B78E-9CEB0093DFE8}"/>
                </a:ext>
              </a:extLst>
            </p:cNvPr>
            <p:cNvGrpSpPr>
              <a:grpSpLocks/>
            </p:cNvGrpSpPr>
            <p:nvPr/>
          </p:nvGrpSpPr>
          <p:grpSpPr bwMode="auto">
            <a:xfrm>
              <a:off x="2417" y="665"/>
              <a:ext cx="3275" cy="418"/>
              <a:chOff x="1248" y="1665"/>
              <a:chExt cx="8188" cy="1044"/>
            </a:xfrm>
          </p:grpSpPr>
          <p:grpSp>
            <p:nvGrpSpPr>
              <p:cNvPr id="54517" name="Group 30">
                <a:extLst>
                  <a:ext uri="{FF2B5EF4-FFF2-40B4-BE49-F238E27FC236}">
                    <a16:creationId xmlns:a16="http://schemas.microsoft.com/office/drawing/2014/main" id="{95ED872F-5141-40A4-8055-46413B0F1DC0}"/>
                  </a:ext>
                </a:extLst>
              </p:cNvPr>
              <p:cNvGrpSpPr>
                <a:grpSpLocks/>
              </p:cNvGrpSpPr>
              <p:nvPr/>
            </p:nvGrpSpPr>
            <p:grpSpPr bwMode="auto">
              <a:xfrm>
                <a:off x="1874" y="1881"/>
                <a:ext cx="5780" cy="375"/>
                <a:chOff x="1874" y="1881"/>
                <a:chExt cx="5780" cy="375"/>
              </a:xfrm>
            </p:grpSpPr>
            <p:grpSp>
              <p:nvGrpSpPr>
                <p:cNvPr id="54523" name="Group 31">
                  <a:extLst>
                    <a:ext uri="{FF2B5EF4-FFF2-40B4-BE49-F238E27FC236}">
                      <a16:creationId xmlns:a16="http://schemas.microsoft.com/office/drawing/2014/main" id="{36856285-E594-495C-9D33-FB32968D1E20}"/>
                    </a:ext>
                  </a:extLst>
                </p:cNvPr>
                <p:cNvGrpSpPr>
                  <a:grpSpLocks/>
                </p:cNvGrpSpPr>
                <p:nvPr/>
              </p:nvGrpSpPr>
              <p:grpSpPr bwMode="auto">
                <a:xfrm>
                  <a:off x="1874" y="1881"/>
                  <a:ext cx="4576" cy="375"/>
                  <a:chOff x="1874" y="1881"/>
                  <a:chExt cx="4576" cy="375"/>
                </a:xfrm>
              </p:grpSpPr>
              <p:sp>
                <p:nvSpPr>
                  <p:cNvPr id="54525" name="Line 32">
                    <a:extLst>
                      <a:ext uri="{FF2B5EF4-FFF2-40B4-BE49-F238E27FC236}">
                        <a16:creationId xmlns:a16="http://schemas.microsoft.com/office/drawing/2014/main" id="{137E70B5-64E3-4604-946F-B6DD77513588}"/>
                      </a:ext>
                    </a:extLst>
                  </p:cNvPr>
                  <p:cNvSpPr>
                    <a:spLocks noChangeShapeType="1"/>
                  </p:cNvSpPr>
                  <p:nvPr/>
                </p:nvSpPr>
                <p:spPr bwMode="auto">
                  <a:xfrm flipV="1">
                    <a:off x="5324" y="1881"/>
                    <a:ext cx="0" cy="3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526" name="Group 33">
                    <a:extLst>
                      <a:ext uri="{FF2B5EF4-FFF2-40B4-BE49-F238E27FC236}">
                        <a16:creationId xmlns:a16="http://schemas.microsoft.com/office/drawing/2014/main" id="{4A7748FA-CC96-4FD9-A149-162594E477D5}"/>
                      </a:ext>
                    </a:extLst>
                  </p:cNvPr>
                  <p:cNvGrpSpPr>
                    <a:grpSpLocks/>
                  </p:cNvGrpSpPr>
                  <p:nvPr/>
                </p:nvGrpSpPr>
                <p:grpSpPr bwMode="auto">
                  <a:xfrm>
                    <a:off x="1874" y="1902"/>
                    <a:ext cx="4576" cy="354"/>
                    <a:chOff x="1874" y="1902"/>
                    <a:chExt cx="4576" cy="354"/>
                  </a:xfrm>
                </p:grpSpPr>
                <p:sp>
                  <p:nvSpPr>
                    <p:cNvPr id="54527" name="Line 34">
                      <a:extLst>
                        <a:ext uri="{FF2B5EF4-FFF2-40B4-BE49-F238E27FC236}">
                          <a16:creationId xmlns:a16="http://schemas.microsoft.com/office/drawing/2014/main" id="{4C4B64E9-4629-40CC-93D7-5DD018AE11D5}"/>
                        </a:ext>
                      </a:extLst>
                    </p:cNvPr>
                    <p:cNvSpPr>
                      <a:spLocks noChangeShapeType="1"/>
                    </p:cNvSpPr>
                    <p:nvPr/>
                  </p:nvSpPr>
                  <p:spPr bwMode="auto">
                    <a:xfrm flipV="1">
                      <a:off x="1874" y="1917"/>
                      <a:ext cx="111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28" name="Line 35">
                      <a:extLst>
                        <a:ext uri="{FF2B5EF4-FFF2-40B4-BE49-F238E27FC236}">
                          <a16:creationId xmlns:a16="http://schemas.microsoft.com/office/drawing/2014/main" id="{5ECADCEB-3EA3-4452-BBE1-B18F92EF8EB5}"/>
                        </a:ext>
                      </a:extLst>
                    </p:cNvPr>
                    <p:cNvSpPr>
                      <a:spLocks noChangeShapeType="1"/>
                    </p:cNvSpPr>
                    <p:nvPr/>
                  </p:nvSpPr>
                  <p:spPr bwMode="auto">
                    <a:xfrm>
                      <a:off x="3014" y="1917"/>
                      <a:ext cx="0" cy="33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29" name="Line 36">
                      <a:extLst>
                        <a:ext uri="{FF2B5EF4-FFF2-40B4-BE49-F238E27FC236}">
                          <a16:creationId xmlns:a16="http://schemas.microsoft.com/office/drawing/2014/main" id="{CC8BC532-D45F-4E6E-BEEC-D68E606777F5}"/>
                        </a:ext>
                      </a:extLst>
                    </p:cNvPr>
                    <p:cNvSpPr>
                      <a:spLocks noChangeShapeType="1"/>
                    </p:cNvSpPr>
                    <p:nvPr/>
                  </p:nvSpPr>
                  <p:spPr bwMode="auto">
                    <a:xfrm>
                      <a:off x="2984" y="2241"/>
                      <a:ext cx="2356" cy="1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30" name="Line 37">
                      <a:extLst>
                        <a:ext uri="{FF2B5EF4-FFF2-40B4-BE49-F238E27FC236}">
                          <a16:creationId xmlns:a16="http://schemas.microsoft.com/office/drawing/2014/main" id="{9BF0BBF0-9A5F-409B-A819-DEF8F2AF4A00}"/>
                        </a:ext>
                      </a:extLst>
                    </p:cNvPr>
                    <p:cNvSpPr>
                      <a:spLocks noChangeShapeType="1"/>
                    </p:cNvSpPr>
                    <p:nvPr/>
                  </p:nvSpPr>
                  <p:spPr bwMode="auto">
                    <a:xfrm flipV="1">
                      <a:off x="5310" y="1902"/>
                      <a:ext cx="11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31" name="Line 38">
                      <a:extLst>
                        <a:ext uri="{FF2B5EF4-FFF2-40B4-BE49-F238E27FC236}">
                          <a16:creationId xmlns:a16="http://schemas.microsoft.com/office/drawing/2014/main" id="{B7EB0FB1-8DD6-41EE-A1AD-6755D51489D7}"/>
                        </a:ext>
                      </a:extLst>
                    </p:cNvPr>
                    <p:cNvSpPr>
                      <a:spLocks noChangeShapeType="1"/>
                    </p:cNvSpPr>
                    <p:nvPr/>
                  </p:nvSpPr>
                  <p:spPr bwMode="auto">
                    <a:xfrm>
                      <a:off x="6450" y="1902"/>
                      <a:ext cx="0" cy="3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4524" name="Line 39">
                  <a:extLst>
                    <a:ext uri="{FF2B5EF4-FFF2-40B4-BE49-F238E27FC236}">
                      <a16:creationId xmlns:a16="http://schemas.microsoft.com/office/drawing/2014/main" id="{56C28BEE-CDC4-4A8B-93A8-26A59A4B268A}"/>
                    </a:ext>
                  </a:extLst>
                </p:cNvPr>
                <p:cNvSpPr>
                  <a:spLocks noChangeShapeType="1"/>
                </p:cNvSpPr>
                <p:nvPr/>
              </p:nvSpPr>
              <p:spPr bwMode="auto">
                <a:xfrm flipV="1">
                  <a:off x="6498" y="2240"/>
                  <a:ext cx="1156" cy="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518" name="Group 40">
                <a:extLst>
                  <a:ext uri="{FF2B5EF4-FFF2-40B4-BE49-F238E27FC236}">
                    <a16:creationId xmlns:a16="http://schemas.microsoft.com/office/drawing/2014/main" id="{CB8C2F7F-205E-487B-B6FF-753B62F05295}"/>
                  </a:ext>
                </a:extLst>
              </p:cNvPr>
              <p:cNvGrpSpPr>
                <a:grpSpLocks/>
              </p:cNvGrpSpPr>
              <p:nvPr/>
            </p:nvGrpSpPr>
            <p:grpSpPr bwMode="auto">
              <a:xfrm>
                <a:off x="1248" y="1665"/>
                <a:ext cx="8188" cy="1044"/>
                <a:chOff x="1248" y="1665"/>
                <a:chExt cx="8188" cy="1044"/>
              </a:xfrm>
            </p:grpSpPr>
            <p:grpSp>
              <p:nvGrpSpPr>
                <p:cNvPr id="54519" name="Group 41">
                  <a:extLst>
                    <a:ext uri="{FF2B5EF4-FFF2-40B4-BE49-F238E27FC236}">
                      <a16:creationId xmlns:a16="http://schemas.microsoft.com/office/drawing/2014/main" id="{16F67CAD-74A7-43DF-8A0B-F1AB44530FC8}"/>
                    </a:ext>
                  </a:extLst>
                </p:cNvPr>
                <p:cNvGrpSpPr>
                  <a:grpSpLocks/>
                </p:cNvGrpSpPr>
                <p:nvPr/>
              </p:nvGrpSpPr>
              <p:grpSpPr bwMode="auto">
                <a:xfrm>
                  <a:off x="1684" y="1740"/>
                  <a:ext cx="7752" cy="969"/>
                  <a:chOff x="1726" y="1545"/>
                  <a:chExt cx="5788" cy="1455"/>
                </a:xfrm>
              </p:grpSpPr>
              <p:sp>
                <p:nvSpPr>
                  <p:cNvPr id="54521" name="Line 42">
                    <a:extLst>
                      <a:ext uri="{FF2B5EF4-FFF2-40B4-BE49-F238E27FC236}">
                        <a16:creationId xmlns:a16="http://schemas.microsoft.com/office/drawing/2014/main" id="{0A67A458-643F-4EE3-888E-3FDAAFE4B930}"/>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22" name="Line 43">
                    <a:extLst>
                      <a:ext uri="{FF2B5EF4-FFF2-40B4-BE49-F238E27FC236}">
                        <a16:creationId xmlns:a16="http://schemas.microsoft.com/office/drawing/2014/main" id="{2235908A-4DC2-4377-AAD3-9D1BC9AAC63D}"/>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520" name="Rectangle 44">
                  <a:extLst>
                    <a:ext uri="{FF2B5EF4-FFF2-40B4-BE49-F238E27FC236}">
                      <a16:creationId xmlns:a16="http://schemas.microsoft.com/office/drawing/2014/main" id="{D1401F29-6CAD-458E-9330-4884B2199DA5}"/>
                    </a:ext>
                  </a:extLst>
                </p:cNvPr>
                <p:cNvSpPr>
                  <a:spLocks noChangeArrowheads="1"/>
                </p:cNvSpPr>
                <p:nvPr/>
              </p:nvSpPr>
              <p:spPr bwMode="auto">
                <a:xfrm>
                  <a:off x="1248" y="1665"/>
                  <a:ext cx="840"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Ug1</a:t>
                  </a:r>
                </a:p>
                <a:p>
                  <a:endParaRPr lang="en-US" altLang="zh-CN" sz="1400">
                    <a:solidFill>
                      <a:srgbClr val="040408"/>
                    </a:solidFill>
                    <a:latin typeface="Times New Roman" panose="02020603050405020304" pitchFamily="18" charset="0"/>
                  </a:endParaRPr>
                </a:p>
              </p:txBody>
            </p:sp>
          </p:grpSp>
        </p:grpSp>
      </p:grpSp>
      <p:grpSp>
        <p:nvGrpSpPr>
          <p:cNvPr id="18" name="Group 45">
            <a:extLst>
              <a:ext uri="{FF2B5EF4-FFF2-40B4-BE49-F238E27FC236}">
                <a16:creationId xmlns:a16="http://schemas.microsoft.com/office/drawing/2014/main" id="{F6A006BF-1498-402B-A7E4-D5C2C37A8CA0}"/>
              </a:ext>
            </a:extLst>
          </p:cNvPr>
          <p:cNvGrpSpPr>
            <a:grpSpLocks/>
          </p:cNvGrpSpPr>
          <p:nvPr/>
        </p:nvGrpSpPr>
        <p:grpSpPr bwMode="auto">
          <a:xfrm>
            <a:off x="3816350" y="3808413"/>
            <a:ext cx="5207000" cy="809625"/>
            <a:chOff x="1214" y="7800"/>
            <a:chExt cx="8200" cy="1275"/>
          </a:xfrm>
        </p:grpSpPr>
        <p:grpSp>
          <p:nvGrpSpPr>
            <p:cNvPr id="54511" name="Group 46">
              <a:extLst>
                <a:ext uri="{FF2B5EF4-FFF2-40B4-BE49-F238E27FC236}">
                  <a16:creationId xmlns:a16="http://schemas.microsoft.com/office/drawing/2014/main" id="{22B1E27B-CFD7-443C-8E3D-89BB177A3C9C}"/>
                </a:ext>
              </a:extLst>
            </p:cNvPr>
            <p:cNvGrpSpPr>
              <a:grpSpLocks/>
            </p:cNvGrpSpPr>
            <p:nvPr/>
          </p:nvGrpSpPr>
          <p:grpSpPr bwMode="auto">
            <a:xfrm>
              <a:off x="1662" y="7800"/>
              <a:ext cx="7752" cy="1275"/>
              <a:chOff x="1726" y="1545"/>
              <a:chExt cx="5788" cy="1455"/>
            </a:xfrm>
          </p:grpSpPr>
          <p:sp>
            <p:nvSpPr>
              <p:cNvPr id="54513" name="Line 47">
                <a:extLst>
                  <a:ext uri="{FF2B5EF4-FFF2-40B4-BE49-F238E27FC236}">
                    <a16:creationId xmlns:a16="http://schemas.microsoft.com/office/drawing/2014/main" id="{4AA49162-1949-4C5C-B787-6A72E02513D4}"/>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14" name="Line 48">
                <a:extLst>
                  <a:ext uri="{FF2B5EF4-FFF2-40B4-BE49-F238E27FC236}">
                    <a16:creationId xmlns:a16="http://schemas.microsoft.com/office/drawing/2014/main" id="{898BE591-9846-4CD3-B5A2-940C51C3F93D}"/>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512" name="Rectangle 49">
              <a:extLst>
                <a:ext uri="{FF2B5EF4-FFF2-40B4-BE49-F238E27FC236}">
                  <a16:creationId xmlns:a16="http://schemas.microsoft.com/office/drawing/2014/main" id="{1E1F81D2-6073-40EC-876D-AF604EC40AE5}"/>
                </a:ext>
              </a:extLst>
            </p:cNvPr>
            <p:cNvSpPr>
              <a:spLocks noChangeArrowheads="1"/>
            </p:cNvSpPr>
            <p:nvPr/>
          </p:nvSpPr>
          <p:spPr bwMode="auto">
            <a:xfrm>
              <a:off x="1214" y="781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iU</a:t>
              </a:r>
            </a:p>
            <a:p>
              <a:endParaRPr lang="en-US" altLang="zh-CN" sz="1400">
                <a:solidFill>
                  <a:srgbClr val="040408"/>
                </a:solidFill>
                <a:latin typeface="Times New Roman" panose="02020603050405020304" pitchFamily="18" charset="0"/>
              </a:endParaRPr>
            </a:p>
          </p:txBody>
        </p:sp>
      </p:grpSp>
      <p:grpSp>
        <p:nvGrpSpPr>
          <p:cNvPr id="20" name="Group 50">
            <a:extLst>
              <a:ext uri="{FF2B5EF4-FFF2-40B4-BE49-F238E27FC236}">
                <a16:creationId xmlns:a16="http://schemas.microsoft.com/office/drawing/2014/main" id="{4C1EF6FE-9F14-4D28-AF03-BACB0D1CE61D}"/>
              </a:ext>
            </a:extLst>
          </p:cNvPr>
          <p:cNvGrpSpPr>
            <a:grpSpLocks/>
          </p:cNvGrpSpPr>
          <p:nvPr/>
        </p:nvGrpSpPr>
        <p:grpSpPr bwMode="auto">
          <a:xfrm>
            <a:off x="3816350" y="4522788"/>
            <a:ext cx="5207000" cy="809625"/>
            <a:chOff x="1214" y="7800"/>
            <a:chExt cx="8200" cy="1275"/>
          </a:xfrm>
        </p:grpSpPr>
        <p:grpSp>
          <p:nvGrpSpPr>
            <p:cNvPr id="54507" name="Group 51">
              <a:extLst>
                <a:ext uri="{FF2B5EF4-FFF2-40B4-BE49-F238E27FC236}">
                  <a16:creationId xmlns:a16="http://schemas.microsoft.com/office/drawing/2014/main" id="{1A9375DA-C691-4AC6-B727-C2239DFD6E56}"/>
                </a:ext>
              </a:extLst>
            </p:cNvPr>
            <p:cNvGrpSpPr>
              <a:grpSpLocks/>
            </p:cNvGrpSpPr>
            <p:nvPr/>
          </p:nvGrpSpPr>
          <p:grpSpPr bwMode="auto">
            <a:xfrm>
              <a:off x="1662" y="7800"/>
              <a:ext cx="7752" cy="1275"/>
              <a:chOff x="1726" y="1545"/>
              <a:chExt cx="5788" cy="1455"/>
            </a:xfrm>
          </p:grpSpPr>
          <p:sp>
            <p:nvSpPr>
              <p:cNvPr id="54509" name="Line 52">
                <a:extLst>
                  <a:ext uri="{FF2B5EF4-FFF2-40B4-BE49-F238E27FC236}">
                    <a16:creationId xmlns:a16="http://schemas.microsoft.com/office/drawing/2014/main" id="{049B2D78-7655-4A15-8E77-E0B45708E724}"/>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10" name="Line 53">
                <a:extLst>
                  <a:ext uri="{FF2B5EF4-FFF2-40B4-BE49-F238E27FC236}">
                    <a16:creationId xmlns:a16="http://schemas.microsoft.com/office/drawing/2014/main" id="{A01A30E1-B5E2-400F-9B64-2303AF1B815D}"/>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508" name="Rectangle 54">
              <a:extLst>
                <a:ext uri="{FF2B5EF4-FFF2-40B4-BE49-F238E27FC236}">
                  <a16:creationId xmlns:a16="http://schemas.microsoft.com/office/drawing/2014/main" id="{3EDB9EA7-4AAC-4060-8627-2BA7B65641E4}"/>
                </a:ext>
              </a:extLst>
            </p:cNvPr>
            <p:cNvSpPr>
              <a:spLocks noChangeArrowheads="1"/>
            </p:cNvSpPr>
            <p:nvPr/>
          </p:nvSpPr>
          <p:spPr bwMode="auto">
            <a:xfrm>
              <a:off x="1214" y="7815"/>
              <a:ext cx="84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iV</a:t>
              </a:r>
            </a:p>
            <a:p>
              <a:endParaRPr lang="en-US" altLang="zh-CN" sz="1400">
                <a:solidFill>
                  <a:srgbClr val="040408"/>
                </a:solidFill>
                <a:latin typeface="Times New Roman" panose="02020603050405020304" pitchFamily="18" charset="0"/>
              </a:endParaRPr>
            </a:p>
          </p:txBody>
        </p:sp>
      </p:grpSp>
      <p:sp>
        <p:nvSpPr>
          <p:cNvPr id="223287" name="Line 55">
            <a:extLst>
              <a:ext uri="{FF2B5EF4-FFF2-40B4-BE49-F238E27FC236}">
                <a16:creationId xmlns:a16="http://schemas.microsoft.com/office/drawing/2014/main" id="{8A10FD6C-1146-4CBE-9111-CED1E4DB5501}"/>
              </a:ext>
            </a:extLst>
          </p:cNvPr>
          <p:cNvSpPr>
            <a:spLocks noChangeShapeType="1"/>
          </p:cNvSpPr>
          <p:nvPr/>
        </p:nvSpPr>
        <p:spPr bwMode="auto">
          <a:xfrm>
            <a:off x="4225925" y="5208588"/>
            <a:ext cx="36195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88" name="Line 56">
            <a:extLst>
              <a:ext uri="{FF2B5EF4-FFF2-40B4-BE49-F238E27FC236}">
                <a16:creationId xmlns:a16="http://schemas.microsoft.com/office/drawing/2014/main" id="{E67F7012-FADC-44F8-B4EF-EABC982249C5}"/>
              </a:ext>
            </a:extLst>
          </p:cNvPr>
          <p:cNvSpPr>
            <a:spLocks noChangeShapeType="1"/>
          </p:cNvSpPr>
          <p:nvPr/>
        </p:nvSpPr>
        <p:spPr bwMode="auto">
          <a:xfrm>
            <a:off x="4241800" y="5735638"/>
            <a:ext cx="36195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57">
            <a:extLst>
              <a:ext uri="{FF2B5EF4-FFF2-40B4-BE49-F238E27FC236}">
                <a16:creationId xmlns:a16="http://schemas.microsoft.com/office/drawing/2014/main" id="{8D143DDE-9A13-40EB-ABC6-008453A7B5F6}"/>
              </a:ext>
            </a:extLst>
          </p:cNvPr>
          <p:cNvGrpSpPr>
            <a:grpSpLocks/>
          </p:cNvGrpSpPr>
          <p:nvPr/>
        </p:nvGrpSpPr>
        <p:grpSpPr bwMode="auto">
          <a:xfrm flipV="1">
            <a:off x="4586288" y="5722938"/>
            <a:ext cx="377825" cy="219075"/>
            <a:chOff x="2430" y="9030"/>
            <a:chExt cx="596" cy="510"/>
          </a:xfrm>
        </p:grpSpPr>
        <p:sp>
          <p:nvSpPr>
            <p:cNvPr id="54505" name="Line 58">
              <a:extLst>
                <a:ext uri="{FF2B5EF4-FFF2-40B4-BE49-F238E27FC236}">
                  <a16:creationId xmlns:a16="http://schemas.microsoft.com/office/drawing/2014/main" id="{82E2203D-6420-4E7B-B47F-8FBCB49E3092}"/>
                </a:ext>
              </a:extLst>
            </p:cNvPr>
            <p:cNvSpPr>
              <a:spLocks noChangeShapeType="1"/>
            </p:cNvSpPr>
            <p:nvPr/>
          </p:nvSpPr>
          <p:spPr bwMode="auto">
            <a:xfrm>
              <a:off x="2456" y="9030"/>
              <a:ext cx="57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6" name="Line 59">
              <a:extLst>
                <a:ext uri="{FF2B5EF4-FFF2-40B4-BE49-F238E27FC236}">
                  <a16:creationId xmlns:a16="http://schemas.microsoft.com/office/drawing/2014/main" id="{8F4C0BD8-459D-4984-AAE3-8DC62D42B154}"/>
                </a:ext>
              </a:extLst>
            </p:cNvPr>
            <p:cNvSpPr>
              <a:spLocks noChangeShapeType="1"/>
            </p:cNvSpPr>
            <p:nvPr/>
          </p:nvSpPr>
          <p:spPr bwMode="auto">
            <a:xfrm>
              <a:off x="2430" y="9045"/>
              <a:ext cx="0" cy="49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60">
            <a:extLst>
              <a:ext uri="{FF2B5EF4-FFF2-40B4-BE49-F238E27FC236}">
                <a16:creationId xmlns:a16="http://schemas.microsoft.com/office/drawing/2014/main" id="{D43C1956-0338-4417-9B38-8A77CF15995B}"/>
              </a:ext>
            </a:extLst>
          </p:cNvPr>
          <p:cNvGrpSpPr>
            <a:grpSpLocks/>
          </p:cNvGrpSpPr>
          <p:nvPr/>
        </p:nvGrpSpPr>
        <p:grpSpPr bwMode="auto">
          <a:xfrm>
            <a:off x="4959350" y="4741863"/>
            <a:ext cx="377825" cy="228600"/>
            <a:chOff x="3014" y="7470"/>
            <a:chExt cx="594" cy="360"/>
          </a:xfrm>
        </p:grpSpPr>
        <p:sp>
          <p:nvSpPr>
            <p:cNvPr id="54503" name="Line 61">
              <a:extLst>
                <a:ext uri="{FF2B5EF4-FFF2-40B4-BE49-F238E27FC236}">
                  <a16:creationId xmlns:a16="http://schemas.microsoft.com/office/drawing/2014/main" id="{1D4068B8-1B72-4CD6-8C1A-AF6EE75C9293}"/>
                </a:ext>
              </a:extLst>
            </p:cNvPr>
            <p:cNvSpPr>
              <a:spLocks noChangeShapeType="1"/>
            </p:cNvSpPr>
            <p:nvPr/>
          </p:nvSpPr>
          <p:spPr bwMode="auto">
            <a:xfrm flipH="1" flipV="1">
              <a:off x="3038" y="7485"/>
              <a:ext cx="570"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4" name="Line 62">
              <a:extLst>
                <a:ext uri="{FF2B5EF4-FFF2-40B4-BE49-F238E27FC236}">
                  <a16:creationId xmlns:a16="http://schemas.microsoft.com/office/drawing/2014/main" id="{A36C4EDC-B03E-46B8-B967-09C8BAE59F71}"/>
                </a:ext>
              </a:extLst>
            </p:cNvPr>
            <p:cNvSpPr>
              <a:spLocks noChangeShapeType="1"/>
            </p:cNvSpPr>
            <p:nvPr/>
          </p:nvSpPr>
          <p:spPr bwMode="auto">
            <a:xfrm>
              <a:off x="3014" y="7470"/>
              <a:ext cx="0" cy="36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3295" name="Line 63">
            <a:extLst>
              <a:ext uri="{FF2B5EF4-FFF2-40B4-BE49-F238E27FC236}">
                <a16:creationId xmlns:a16="http://schemas.microsoft.com/office/drawing/2014/main" id="{9999FE51-8686-4A84-8FBF-4FC8E888D2B0}"/>
              </a:ext>
            </a:extLst>
          </p:cNvPr>
          <p:cNvSpPr>
            <a:spLocks noChangeShapeType="1"/>
          </p:cNvSpPr>
          <p:nvPr/>
        </p:nvSpPr>
        <p:spPr bwMode="auto">
          <a:xfrm>
            <a:off x="4225925" y="4037013"/>
            <a:ext cx="35242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64">
            <a:extLst>
              <a:ext uri="{FF2B5EF4-FFF2-40B4-BE49-F238E27FC236}">
                <a16:creationId xmlns:a16="http://schemas.microsoft.com/office/drawing/2014/main" id="{78CF4364-9874-4E02-A091-ADBED01C1377}"/>
              </a:ext>
            </a:extLst>
          </p:cNvPr>
          <p:cNvGrpSpPr>
            <a:grpSpLocks/>
          </p:cNvGrpSpPr>
          <p:nvPr/>
        </p:nvGrpSpPr>
        <p:grpSpPr bwMode="auto">
          <a:xfrm>
            <a:off x="4605338" y="4037013"/>
            <a:ext cx="381000" cy="190500"/>
            <a:chOff x="2458" y="6360"/>
            <a:chExt cx="600" cy="300"/>
          </a:xfrm>
        </p:grpSpPr>
        <p:sp>
          <p:nvSpPr>
            <p:cNvPr id="54501" name="Line 65">
              <a:extLst>
                <a:ext uri="{FF2B5EF4-FFF2-40B4-BE49-F238E27FC236}">
                  <a16:creationId xmlns:a16="http://schemas.microsoft.com/office/drawing/2014/main" id="{8CDEC6FE-5F87-4DD1-BC3D-8ADFBF51D5C9}"/>
                </a:ext>
              </a:extLst>
            </p:cNvPr>
            <p:cNvSpPr>
              <a:spLocks noChangeShapeType="1"/>
            </p:cNvSpPr>
            <p:nvPr/>
          </p:nvSpPr>
          <p:spPr bwMode="auto">
            <a:xfrm>
              <a:off x="3014" y="6375"/>
              <a:ext cx="16" cy="28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2" name="Line 66">
              <a:extLst>
                <a:ext uri="{FF2B5EF4-FFF2-40B4-BE49-F238E27FC236}">
                  <a16:creationId xmlns:a16="http://schemas.microsoft.com/office/drawing/2014/main" id="{D6B63DD1-D88B-4E99-B3D6-6E703AF17876}"/>
                </a:ext>
              </a:extLst>
            </p:cNvPr>
            <p:cNvSpPr>
              <a:spLocks noChangeShapeType="1"/>
            </p:cNvSpPr>
            <p:nvPr/>
          </p:nvSpPr>
          <p:spPr bwMode="auto">
            <a:xfrm>
              <a:off x="2458" y="6360"/>
              <a:ext cx="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3299" name="Line 67">
            <a:extLst>
              <a:ext uri="{FF2B5EF4-FFF2-40B4-BE49-F238E27FC236}">
                <a16:creationId xmlns:a16="http://schemas.microsoft.com/office/drawing/2014/main" id="{5584AFBF-221F-4120-9B8F-5BF2C0FB6BFE}"/>
              </a:ext>
            </a:extLst>
          </p:cNvPr>
          <p:cNvSpPr>
            <a:spLocks noChangeShapeType="1"/>
          </p:cNvSpPr>
          <p:nvPr/>
        </p:nvSpPr>
        <p:spPr bwMode="auto">
          <a:xfrm>
            <a:off x="4949825" y="4246563"/>
            <a:ext cx="361950"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 name="Group 280">
            <a:extLst>
              <a:ext uri="{FF2B5EF4-FFF2-40B4-BE49-F238E27FC236}">
                <a16:creationId xmlns:a16="http://schemas.microsoft.com/office/drawing/2014/main" id="{8E341272-4C3A-4754-81B6-BD84F6DD497A}"/>
              </a:ext>
            </a:extLst>
          </p:cNvPr>
          <p:cNvGrpSpPr>
            <a:grpSpLocks/>
          </p:cNvGrpSpPr>
          <p:nvPr/>
        </p:nvGrpSpPr>
        <p:grpSpPr bwMode="auto">
          <a:xfrm>
            <a:off x="3867150" y="1493838"/>
            <a:ext cx="5170488" cy="658812"/>
            <a:chOff x="2436" y="941"/>
            <a:chExt cx="3257" cy="415"/>
          </a:xfrm>
        </p:grpSpPr>
        <p:grpSp>
          <p:nvGrpSpPr>
            <p:cNvPr id="54482" name="Group 68">
              <a:extLst>
                <a:ext uri="{FF2B5EF4-FFF2-40B4-BE49-F238E27FC236}">
                  <a16:creationId xmlns:a16="http://schemas.microsoft.com/office/drawing/2014/main" id="{BB7251CF-CA4C-477F-ADD7-71E6C4D5429B}"/>
                </a:ext>
              </a:extLst>
            </p:cNvPr>
            <p:cNvGrpSpPr>
              <a:grpSpLocks/>
            </p:cNvGrpSpPr>
            <p:nvPr/>
          </p:nvGrpSpPr>
          <p:grpSpPr bwMode="auto">
            <a:xfrm>
              <a:off x="2436" y="941"/>
              <a:ext cx="3257" cy="415"/>
              <a:chOff x="1294" y="2355"/>
              <a:chExt cx="8142" cy="1038"/>
            </a:xfrm>
          </p:grpSpPr>
          <p:sp>
            <p:nvSpPr>
              <p:cNvPr id="54486" name="Rectangle 69">
                <a:extLst>
                  <a:ext uri="{FF2B5EF4-FFF2-40B4-BE49-F238E27FC236}">
                    <a16:creationId xmlns:a16="http://schemas.microsoft.com/office/drawing/2014/main" id="{DF6DE445-C441-4AC2-81DF-1CE7AC15BFF9}"/>
                  </a:ext>
                </a:extLst>
              </p:cNvPr>
              <p:cNvSpPr>
                <a:spLocks noChangeArrowheads="1"/>
              </p:cNvSpPr>
              <p:nvPr/>
            </p:nvSpPr>
            <p:spPr bwMode="auto">
              <a:xfrm>
                <a:off x="1294" y="2355"/>
                <a:ext cx="840"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Ug2</a:t>
                </a:r>
              </a:p>
              <a:p>
                <a:endParaRPr lang="en-US" altLang="zh-CN" sz="1400">
                  <a:solidFill>
                    <a:srgbClr val="040408"/>
                  </a:solidFill>
                  <a:latin typeface="Times New Roman" panose="02020603050405020304" pitchFamily="18" charset="0"/>
                </a:endParaRPr>
              </a:p>
            </p:txBody>
          </p:sp>
          <p:grpSp>
            <p:nvGrpSpPr>
              <p:cNvPr id="54487" name="Group 70">
                <a:extLst>
                  <a:ext uri="{FF2B5EF4-FFF2-40B4-BE49-F238E27FC236}">
                    <a16:creationId xmlns:a16="http://schemas.microsoft.com/office/drawing/2014/main" id="{9210CF6C-73AF-4A07-BB27-F890EADC9772}"/>
                  </a:ext>
                </a:extLst>
              </p:cNvPr>
              <p:cNvGrpSpPr>
                <a:grpSpLocks/>
              </p:cNvGrpSpPr>
              <p:nvPr/>
            </p:nvGrpSpPr>
            <p:grpSpPr bwMode="auto">
              <a:xfrm>
                <a:off x="1684" y="2585"/>
                <a:ext cx="7752" cy="808"/>
                <a:chOff x="1684" y="2585"/>
                <a:chExt cx="7752" cy="808"/>
              </a:xfrm>
            </p:grpSpPr>
            <p:grpSp>
              <p:nvGrpSpPr>
                <p:cNvPr id="54488" name="Group 71">
                  <a:extLst>
                    <a:ext uri="{FF2B5EF4-FFF2-40B4-BE49-F238E27FC236}">
                      <a16:creationId xmlns:a16="http://schemas.microsoft.com/office/drawing/2014/main" id="{01C1BCBB-37AB-4F54-8565-6443DD4DF8AF}"/>
                    </a:ext>
                  </a:extLst>
                </p:cNvPr>
                <p:cNvGrpSpPr>
                  <a:grpSpLocks/>
                </p:cNvGrpSpPr>
                <p:nvPr/>
              </p:nvGrpSpPr>
              <p:grpSpPr bwMode="auto">
                <a:xfrm>
                  <a:off x="1684" y="2585"/>
                  <a:ext cx="7752" cy="808"/>
                  <a:chOff x="1726" y="1545"/>
                  <a:chExt cx="5788" cy="1455"/>
                </a:xfrm>
              </p:grpSpPr>
              <p:sp>
                <p:nvSpPr>
                  <p:cNvPr id="54499" name="Line 72">
                    <a:extLst>
                      <a:ext uri="{FF2B5EF4-FFF2-40B4-BE49-F238E27FC236}">
                        <a16:creationId xmlns:a16="http://schemas.microsoft.com/office/drawing/2014/main" id="{1C0C760A-8142-4EC5-95C1-DD16A9F6B4AA}"/>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00" name="Line 73">
                    <a:extLst>
                      <a:ext uri="{FF2B5EF4-FFF2-40B4-BE49-F238E27FC236}">
                        <a16:creationId xmlns:a16="http://schemas.microsoft.com/office/drawing/2014/main" id="{8A5E3F00-D20C-4ABB-9F1C-36FC7AEB1C78}"/>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4489" name="Group 74">
                  <a:extLst>
                    <a:ext uri="{FF2B5EF4-FFF2-40B4-BE49-F238E27FC236}">
                      <a16:creationId xmlns:a16="http://schemas.microsoft.com/office/drawing/2014/main" id="{39D743ED-8C5D-4BBD-8580-39E9FF7C058C}"/>
                    </a:ext>
                  </a:extLst>
                </p:cNvPr>
                <p:cNvGrpSpPr>
                  <a:grpSpLocks/>
                </p:cNvGrpSpPr>
                <p:nvPr/>
              </p:nvGrpSpPr>
              <p:grpSpPr bwMode="auto">
                <a:xfrm>
                  <a:off x="2444" y="2676"/>
                  <a:ext cx="5780" cy="375"/>
                  <a:chOff x="1874" y="1881"/>
                  <a:chExt cx="5780" cy="375"/>
                </a:xfrm>
              </p:grpSpPr>
              <p:grpSp>
                <p:nvGrpSpPr>
                  <p:cNvPr id="54490" name="Group 75">
                    <a:extLst>
                      <a:ext uri="{FF2B5EF4-FFF2-40B4-BE49-F238E27FC236}">
                        <a16:creationId xmlns:a16="http://schemas.microsoft.com/office/drawing/2014/main" id="{EB34E085-E230-45E5-8BF2-0C5ECA1019AE}"/>
                      </a:ext>
                    </a:extLst>
                  </p:cNvPr>
                  <p:cNvGrpSpPr>
                    <a:grpSpLocks/>
                  </p:cNvGrpSpPr>
                  <p:nvPr/>
                </p:nvGrpSpPr>
                <p:grpSpPr bwMode="auto">
                  <a:xfrm>
                    <a:off x="1874" y="1881"/>
                    <a:ext cx="4576" cy="375"/>
                    <a:chOff x="1874" y="1881"/>
                    <a:chExt cx="4576" cy="375"/>
                  </a:xfrm>
                </p:grpSpPr>
                <p:sp>
                  <p:nvSpPr>
                    <p:cNvPr id="54492" name="Line 76">
                      <a:extLst>
                        <a:ext uri="{FF2B5EF4-FFF2-40B4-BE49-F238E27FC236}">
                          <a16:creationId xmlns:a16="http://schemas.microsoft.com/office/drawing/2014/main" id="{DECAEB27-1868-4940-8D2C-35A802066B4A}"/>
                        </a:ext>
                      </a:extLst>
                    </p:cNvPr>
                    <p:cNvSpPr>
                      <a:spLocks noChangeShapeType="1"/>
                    </p:cNvSpPr>
                    <p:nvPr/>
                  </p:nvSpPr>
                  <p:spPr bwMode="auto">
                    <a:xfrm flipV="1">
                      <a:off x="5324" y="1881"/>
                      <a:ext cx="0" cy="3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493" name="Group 77">
                      <a:extLst>
                        <a:ext uri="{FF2B5EF4-FFF2-40B4-BE49-F238E27FC236}">
                          <a16:creationId xmlns:a16="http://schemas.microsoft.com/office/drawing/2014/main" id="{956E9720-56EA-44D1-BC65-0399C7010240}"/>
                        </a:ext>
                      </a:extLst>
                    </p:cNvPr>
                    <p:cNvGrpSpPr>
                      <a:grpSpLocks/>
                    </p:cNvGrpSpPr>
                    <p:nvPr/>
                  </p:nvGrpSpPr>
                  <p:grpSpPr bwMode="auto">
                    <a:xfrm>
                      <a:off x="1874" y="1902"/>
                      <a:ext cx="4576" cy="354"/>
                      <a:chOff x="1874" y="1902"/>
                      <a:chExt cx="4576" cy="354"/>
                    </a:xfrm>
                  </p:grpSpPr>
                  <p:sp>
                    <p:nvSpPr>
                      <p:cNvPr id="54494" name="Line 78">
                        <a:extLst>
                          <a:ext uri="{FF2B5EF4-FFF2-40B4-BE49-F238E27FC236}">
                            <a16:creationId xmlns:a16="http://schemas.microsoft.com/office/drawing/2014/main" id="{EF0CEAE0-959A-49BF-A66D-572478B7018E}"/>
                          </a:ext>
                        </a:extLst>
                      </p:cNvPr>
                      <p:cNvSpPr>
                        <a:spLocks noChangeShapeType="1"/>
                      </p:cNvSpPr>
                      <p:nvPr/>
                    </p:nvSpPr>
                    <p:spPr bwMode="auto">
                      <a:xfrm flipV="1">
                        <a:off x="1874" y="1917"/>
                        <a:ext cx="111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5" name="Line 79">
                        <a:extLst>
                          <a:ext uri="{FF2B5EF4-FFF2-40B4-BE49-F238E27FC236}">
                            <a16:creationId xmlns:a16="http://schemas.microsoft.com/office/drawing/2014/main" id="{3952085A-0548-463A-8BD3-4E80C37B7DF3}"/>
                          </a:ext>
                        </a:extLst>
                      </p:cNvPr>
                      <p:cNvSpPr>
                        <a:spLocks noChangeShapeType="1"/>
                      </p:cNvSpPr>
                      <p:nvPr/>
                    </p:nvSpPr>
                    <p:spPr bwMode="auto">
                      <a:xfrm>
                        <a:off x="3014" y="1917"/>
                        <a:ext cx="0" cy="33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6" name="Line 80">
                        <a:extLst>
                          <a:ext uri="{FF2B5EF4-FFF2-40B4-BE49-F238E27FC236}">
                            <a16:creationId xmlns:a16="http://schemas.microsoft.com/office/drawing/2014/main" id="{0F823C4C-5C80-4E51-A75C-133A307D97F3}"/>
                          </a:ext>
                        </a:extLst>
                      </p:cNvPr>
                      <p:cNvSpPr>
                        <a:spLocks noChangeShapeType="1"/>
                      </p:cNvSpPr>
                      <p:nvPr/>
                    </p:nvSpPr>
                    <p:spPr bwMode="auto">
                      <a:xfrm>
                        <a:off x="2984" y="2241"/>
                        <a:ext cx="2356" cy="1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7" name="Line 81">
                        <a:extLst>
                          <a:ext uri="{FF2B5EF4-FFF2-40B4-BE49-F238E27FC236}">
                            <a16:creationId xmlns:a16="http://schemas.microsoft.com/office/drawing/2014/main" id="{A72B6A3B-7D0B-4816-9ED6-BC51E50653D5}"/>
                          </a:ext>
                        </a:extLst>
                      </p:cNvPr>
                      <p:cNvSpPr>
                        <a:spLocks noChangeShapeType="1"/>
                      </p:cNvSpPr>
                      <p:nvPr/>
                    </p:nvSpPr>
                    <p:spPr bwMode="auto">
                      <a:xfrm flipV="1">
                        <a:off x="5310" y="1902"/>
                        <a:ext cx="11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8" name="Line 82">
                        <a:extLst>
                          <a:ext uri="{FF2B5EF4-FFF2-40B4-BE49-F238E27FC236}">
                            <a16:creationId xmlns:a16="http://schemas.microsoft.com/office/drawing/2014/main" id="{508E9037-7622-4E8E-9050-DF99462987DE}"/>
                          </a:ext>
                        </a:extLst>
                      </p:cNvPr>
                      <p:cNvSpPr>
                        <a:spLocks noChangeShapeType="1"/>
                      </p:cNvSpPr>
                      <p:nvPr/>
                    </p:nvSpPr>
                    <p:spPr bwMode="auto">
                      <a:xfrm>
                        <a:off x="6450" y="1902"/>
                        <a:ext cx="0" cy="3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4491" name="Line 83">
                    <a:extLst>
                      <a:ext uri="{FF2B5EF4-FFF2-40B4-BE49-F238E27FC236}">
                        <a16:creationId xmlns:a16="http://schemas.microsoft.com/office/drawing/2014/main" id="{02C0880A-E773-4312-8C10-9DD4133370DA}"/>
                      </a:ext>
                    </a:extLst>
                  </p:cNvPr>
                  <p:cNvSpPr>
                    <a:spLocks noChangeShapeType="1"/>
                  </p:cNvSpPr>
                  <p:nvPr/>
                </p:nvSpPr>
                <p:spPr bwMode="auto">
                  <a:xfrm flipV="1">
                    <a:off x="6498" y="2240"/>
                    <a:ext cx="1156" cy="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4483" name="Group 115">
              <a:extLst>
                <a:ext uri="{FF2B5EF4-FFF2-40B4-BE49-F238E27FC236}">
                  <a16:creationId xmlns:a16="http://schemas.microsoft.com/office/drawing/2014/main" id="{641A5D01-81ED-41D4-AA7C-46E838B373A5}"/>
                </a:ext>
              </a:extLst>
            </p:cNvPr>
            <p:cNvGrpSpPr>
              <a:grpSpLocks/>
            </p:cNvGrpSpPr>
            <p:nvPr/>
          </p:nvGrpSpPr>
          <p:grpSpPr bwMode="auto">
            <a:xfrm>
              <a:off x="2662" y="1069"/>
              <a:ext cx="229" cy="142"/>
              <a:chOff x="1860" y="2676"/>
              <a:chExt cx="572" cy="354"/>
            </a:xfrm>
          </p:grpSpPr>
          <p:sp>
            <p:nvSpPr>
              <p:cNvPr id="54484" name="Line 116">
                <a:extLst>
                  <a:ext uri="{FF2B5EF4-FFF2-40B4-BE49-F238E27FC236}">
                    <a16:creationId xmlns:a16="http://schemas.microsoft.com/office/drawing/2014/main" id="{3218AEF9-F738-47F0-AC74-4EFF588F34A8}"/>
                  </a:ext>
                </a:extLst>
              </p:cNvPr>
              <p:cNvSpPr>
                <a:spLocks noChangeShapeType="1"/>
              </p:cNvSpPr>
              <p:nvPr/>
            </p:nvSpPr>
            <p:spPr bwMode="auto">
              <a:xfrm flipV="1">
                <a:off x="2430" y="2676"/>
                <a:ext cx="2" cy="3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5" name="Line 117">
                <a:extLst>
                  <a:ext uri="{FF2B5EF4-FFF2-40B4-BE49-F238E27FC236}">
                    <a16:creationId xmlns:a16="http://schemas.microsoft.com/office/drawing/2014/main" id="{3C9C2B95-6707-45BC-A4CF-B38C5A5D6941}"/>
                  </a:ext>
                </a:extLst>
              </p:cNvPr>
              <p:cNvSpPr>
                <a:spLocks noChangeShapeType="1"/>
              </p:cNvSpPr>
              <p:nvPr/>
            </p:nvSpPr>
            <p:spPr bwMode="auto">
              <a:xfrm>
                <a:off x="1860" y="303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23333" name="Group 281">
            <a:extLst>
              <a:ext uri="{FF2B5EF4-FFF2-40B4-BE49-F238E27FC236}">
                <a16:creationId xmlns:a16="http://schemas.microsoft.com/office/drawing/2014/main" id="{B9CA93FD-0CEE-4AAD-8437-1E9C536B6B23}"/>
              </a:ext>
            </a:extLst>
          </p:cNvPr>
          <p:cNvGrpSpPr>
            <a:grpSpLocks/>
          </p:cNvGrpSpPr>
          <p:nvPr/>
        </p:nvGrpSpPr>
        <p:grpSpPr bwMode="auto">
          <a:xfrm>
            <a:off x="3857625" y="1882775"/>
            <a:ext cx="5170488" cy="677863"/>
            <a:chOff x="2430" y="1186"/>
            <a:chExt cx="3257" cy="427"/>
          </a:xfrm>
        </p:grpSpPr>
        <p:grpSp>
          <p:nvGrpSpPr>
            <p:cNvPr id="54463" name="Group 84">
              <a:extLst>
                <a:ext uri="{FF2B5EF4-FFF2-40B4-BE49-F238E27FC236}">
                  <a16:creationId xmlns:a16="http://schemas.microsoft.com/office/drawing/2014/main" id="{A5DCCC72-F9F8-4E98-8C0A-70138105B10B}"/>
                </a:ext>
              </a:extLst>
            </p:cNvPr>
            <p:cNvGrpSpPr>
              <a:grpSpLocks/>
            </p:cNvGrpSpPr>
            <p:nvPr/>
          </p:nvGrpSpPr>
          <p:grpSpPr bwMode="auto">
            <a:xfrm>
              <a:off x="2430" y="1186"/>
              <a:ext cx="3257" cy="427"/>
              <a:chOff x="1280" y="2967"/>
              <a:chExt cx="8142" cy="1068"/>
            </a:xfrm>
          </p:grpSpPr>
          <p:grpSp>
            <p:nvGrpSpPr>
              <p:cNvPr id="54467" name="Group 85">
                <a:extLst>
                  <a:ext uri="{FF2B5EF4-FFF2-40B4-BE49-F238E27FC236}">
                    <a16:creationId xmlns:a16="http://schemas.microsoft.com/office/drawing/2014/main" id="{C58A9CF2-925E-427D-8B50-9DD60D214DA3}"/>
                  </a:ext>
                </a:extLst>
              </p:cNvPr>
              <p:cNvGrpSpPr>
                <a:grpSpLocks/>
              </p:cNvGrpSpPr>
              <p:nvPr/>
            </p:nvGrpSpPr>
            <p:grpSpPr bwMode="auto">
              <a:xfrm>
                <a:off x="1280" y="2967"/>
                <a:ext cx="8142" cy="1068"/>
                <a:chOff x="1280" y="2967"/>
                <a:chExt cx="8142" cy="1068"/>
              </a:xfrm>
            </p:grpSpPr>
            <p:grpSp>
              <p:nvGrpSpPr>
                <p:cNvPr id="54478" name="Group 86">
                  <a:extLst>
                    <a:ext uri="{FF2B5EF4-FFF2-40B4-BE49-F238E27FC236}">
                      <a16:creationId xmlns:a16="http://schemas.microsoft.com/office/drawing/2014/main" id="{8140DC41-8519-49A2-934A-4794472BEEEA}"/>
                    </a:ext>
                  </a:extLst>
                </p:cNvPr>
                <p:cNvGrpSpPr>
                  <a:grpSpLocks/>
                </p:cNvGrpSpPr>
                <p:nvPr/>
              </p:nvGrpSpPr>
              <p:grpSpPr bwMode="auto">
                <a:xfrm>
                  <a:off x="1670" y="3233"/>
                  <a:ext cx="7752" cy="802"/>
                  <a:chOff x="1726" y="1545"/>
                  <a:chExt cx="5788" cy="1455"/>
                </a:xfrm>
              </p:grpSpPr>
              <p:sp>
                <p:nvSpPr>
                  <p:cNvPr id="54480" name="Line 87">
                    <a:extLst>
                      <a:ext uri="{FF2B5EF4-FFF2-40B4-BE49-F238E27FC236}">
                        <a16:creationId xmlns:a16="http://schemas.microsoft.com/office/drawing/2014/main" id="{776940CB-FE26-43B7-BD3B-47AED1A4A9B5}"/>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1" name="Line 88">
                    <a:extLst>
                      <a:ext uri="{FF2B5EF4-FFF2-40B4-BE49-F238E27FC236}">
                        <a16:creationId xmlns:a16="http://schemas.microsoft.com/office/drawing/2014/main" id="{DEF852A1-3927-4CEB-B0D0-59904B13316B}"/>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479" name="Rectangle 89">
                  <a:extLst>
                    <a:ext uri="{FF2B5EF4-FFF2-40B4-BE49-F238E27FC236}">
                      <a16:creationId xmlns:a16="http://schemas.microsoft.com/office/drawing/2014/main" id="{C23F2BED-4D53-4CE8-97D5-CA2D506D2762}"/>
                    </a:ext>
                  </a:extLst>
                </p:cNvPr>
                <p:cNvSpPr>
                  <a:spLocks noChangeArrowheads="1"/>
                </p:cNvSpPr>
                <p:nvPr/>
              </p:nvSpPr>
              <p:spPr bwMode="auto">
                <a:xfrm>
                  <a:off x="1280" y="2967"/>
                  <a:ext cx="840"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Ug3</a:t>
                  </a:r>
                </a:p>
                <a:p>
                  <a:endParaRPr lang="en-US" altLang="zh-CN" sz="1400">
                    <a:solidFill>
                      <a:srgbClr val="040408"/>
                    </a:solidFill>
                    <a:latin typeface="Times New Roman" panose="02020603050405020304" pitchFamily="18" charset="0"/>
                  </a:endParaRPr>
                </a:p>
              </p:txBody>
            </p:sp>
          </p:grpSp>
          <p:grpSp>
            <p:nvGrpSpPr>
              <p:cNvPr id="54468" name="Group 90">
                <a:extLst>
                  <a:ext uri="{FF2B5EF4-FFF2-40B4-BE49-F238E27FC236}">
                    <a16:creationId xmlns:a16="http://schemas.microsoft.com/office/drawing/2014/main" id="{15D66065-EA11-467C-B397-84E86614BCCD}"/>
                  </a:ext>
                </a:extLst>
              </p:cNvPr>
              <p:cNvGrpSpPr>
                <a:grpSpLocks/>
              </p:cNvGrpSpPr>
              <p:nvPr/>
            </p:nvGrpSpPr>
            <p:grpSpPr bwMode="auto">
              <a:xfrm>
                <a:off x="3044" y="3306"/>
                <a:ext cx="5780" cy="375"/>
                <a:chOff x="1874" y="1881"/>
                <a:chExt cx="5780" cy="375"/>
              </a:xfrm>
            </p:grpSpPr>
            <p:grpSp>
              <p:nvGrpSpPr>
                <p:cNvPr id="54469" name="Group 91">
                  <a:extLst>
                    <a:ext uri="{FF2B5EF4-FFF2-40B4-BE49-F238E27FC236}">
                      <a16:creationId xmlns:a16="http://schemas.microsoft.com/office/drawing/2014/main" id="{B144FCCC-5768-4387-A37F-FEF0C095BCCB}"/>
                    </a:ext>
                  </a:extLst>
                </p:cNvPr>
                <p:cNvGrpSpPr>
                  <a:grpSpLocks/>
                </p:cNvGrpSpPr>
                <p:nvPr/>
              </p:nvGrpSpPr>
              <p:grpSpPr bwMode="auto">
                <a:xfrm>
                  <a:off x="1874" y="1881"/>
                  <a:ext cx="4576" cy="375"/>
                  <a:chOff x="1874" y="1881"/>
                  <a:chExt cx="4576" cy="375"/>
                </a:xfrm>
              </p:grpSpPr>
              <p:sp>
                <p:nvSpPr>
                  <p:cNvPr id="54471" name="Line 92">
                    <a:extLst>
                      <a:ext uri="{FF2B5EF4-FFF2-40B4-BE49-F238E27FC236}">
                        <a16:creationId xmlns:a16="http://schemas.microsoft.com/office/drawing/2014/main" id="{72270D5E-0FCF-4696-95E5-B45C4B0A770F}"/>
                      </a:ext>
                    </a:extLst>
                  </p:cNvPr>
                  <p:cNvSpPr>
                    <a:spLocks noChangeShapeType="1"/>
                  </p:cNvSpPr>
                  <p:nvPr/>
                </p:nvSpPr>
                <p:spPr bwMode="auto">
                  <a:xfrm flipV="1">
                    <a:off x="5324" y="1881"/>
                    <a:ext cx="0" cy="3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472" name="Group 93">
                    <a:extLst>
                      <a:ext uri="{FF2B5EF4-FFF2-40B4-BE49-F238E27FC236}">
                        <a16:creationId xmlns:a16="http://schemas.microsoft.com/office/drawing/2014/main" id="{1D04BA0F-3283-4317-B497-D895D7BCDA55}"/>
                      </a:ext>
                    </a:extLst>
                  </p:cNvPr>
                  <p:cNvGrpSpPr>
                    <a:grpSpLocks/>
                  </p:cNvGrpSpPr>
                  <p:nvPr/>
                </p:nvGrpSpPr>
                <p:grpSpPr bwMode="auto">
                  <a:xfrm>
                    <a:off x="1874" y="1902"/>
                    <a:ext cx="4576" cy="354"/>
                    <a:chOff x="1874" y="1902"/>
                    <a:chExt cx="4576" cy="354"/>
                  </a:xfrm>
                </p:grpSpPr>
                <p:sp>
                  <p:nvSpPr>
                    <p:cNvPr id="54473" name="Line 94">
                      <a:extLst>
                        <a:ext uri="{FF2B5EF4-FFF2-40B4-BE49-F238E27FC236}">
                          <a16:creationId xmlns:a16="http://schemas.microsoft.com/office/drawing/2014/main" id="{75F4DBCF-9BB4-4288-9D28-9F552DE105BE}"/>
                        </a:ext>
                      </a:extLst>
                    </p:cNvPr>
                    <p:cNvSpPr>
                      <a:spLocks noChangeShapeType="1"/>
                    </p:cNvSpPr>
                    <p:nvPr/>
                  </p:nvSpPr>
                  <p:spPr bwMode="auto">
                    <a:xfrm flipV="1">
                      <a:off x="1874" y="1917"/>
                      <a:ext cx="111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4" name="Line 95">
                      <a:extLst>
                        <a:ext uri="{FF2B5EF4-FFF2-40B4-BE49-F238E27FC236}">
                          <a16:creationId xmlns:a16="http://schemas.microsoft.com/office/drawing/2014/main" id="{7D325DB8-FD45-4654-8767-4FF5F76A57B4}"/>
                        </a:ext>
                      </a:extLst>
                    </p:cNvPr>
                    <p:cNvSpPr>
                      <a:spLocks noChangeShapeType="1"/>
                    </p:cNvSpPr>
                    <p:nvPr/>
                  </p:nvSpPr>
                  <p:spPr bwMode="auto">
                    <a:xfrm>
                      <a:off x="3014" y="1917"/>
                      <a:ext cx="0" cy="33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5" name="Line 96">
                      <a:extLst>
                        <a:ext uri="{FF2B5EF4-FFF2-40B4-BE49-F238E27FC236}">
                          <a16:creationId xmlns:a16="http://schemas.microsoft.com/office/drawing/2014/main" id="{B3C25D3F-C7FF-42F3-8584-57C83C4667C2}"/>
                        </a:ext>
                      </a:extLst>
                    </p:cNvPr>
                    <p:cNvSpPr>
                      <a:spLocks noChangeShapeType="1"/>
                    </p:cNvSpPr>
                    <p:nvPr/>
                  </p:nvSpPr>
                  <p:spPr bwMode="auto">
                    <a:xfrm>
                      <a:off x="2984" y="2241"/>
                      <a:ext cx="2356" cy="1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6" name="Line 97">
                      <a:extLst>
                        <a:ext uri="{FF2B5EF4-FFF2-40B4-BE49-F238E27FC236}">
                          <a16:creationId xmlns:a16="http://schemas.microsoft.com/office/drawing/2014/main" id="{A3DA4980-0719-4930-8DD8-52527E277372}"/>
                        </a:ext>
                      </a:extLst>
                    </p:cNvPr>
                    <p:cNvSpPr>
                      <a:spLocks noChangeShapeType="1"/>
                    </p:cNvSpPr>
                    <p:nvPr/>
                  </p:nvSpPr>
                  <p:spPr bwMode="auto">
                    <a:xfrm flipV="1">
                      <a:off x="5310" y="1902"/>
                      <a:ext cx="11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7" name="Line 98">
                      <a:extLst>
                        <a:ext uri="{FF2B5EF4-FFF2-40B4-BE49-F238E27FC236}">
                          <a16:creationId xmlns:a16="http://schemas.microsoft.com/office/drawing/2014/main" id="{1CE026C6-E68F-4693-B197-2A80981C6DA8}"/>
                        </a:ext>
                      </a:extLst>
                    </p:cNvPr>
                    <p:cNvSpPr>
                      <a:spLocks noChangeShapeType="1"/>
                    </p:cNvSpPr>
                    <p:nvPr/>
                  </p:nvSpPr>
                  <p:spPr bwMode="auto">
                    <a:xfrm>
                      <a:off x="6450" y="1902"/>
                      <a:ext cx="0" cy="3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4470" name="Line 99">
                  <a:extLst>
                    <a:ext uri="{FF2B5EF4-FFF2-40B4-BE49-F238E27FC236}">
                      <a16:creationId xmlns:a16="http://schemas.microsoft.com/office/drawing/2014/main" id="{A6C30CE7-AA5E-4435-B5DB-96FE9346DFBF}"/>
                    </a:ext>
                  </a:extLst>
                </p:cNvPr>
                <p:cNvSpPr>
                  <a:spLocks noChangeShapeType="1"/>
                </p:cNvSpPr>
                <p:nvPr/>
              </p:nvSpPr>
              <p:spPr bwMode="auto">
                <a:xfrm flipV="1">
                  <a:off x="6498" y="2240"/>
                  <a:ext cx="1156" cy="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464" name="Group 118">
              <a:extLst>
                <a:ext uri="{FF2B5EF4-FFF2-40B4-BE49-F238E27FC236}">
                  <a16:creationId xmlns:a16="http://schemas.microsoft.com/office/drawing/2014/main" id="{79616BC2-8FFE-41EB-A55B-F3C805250BE6}"/>
                </a:ext>
              </a:extLst>
            </p:cNvPr>
            <p:cNvGrpSpPr>
              <a:grpSpLocks/>
            </p:cNvGrpSpPr>
            <p:nvPr/>
          </p:nvGrpSpPr>
          <p:grpSpPr bwMode="auto">
            <a:xfrm>
              <a:off x="2663" y="1327"/>
              <a:ext cx="462" cy="142"/>
              <a:chOff x="1860" y="2676"/>
              <a:chExt cx="572" cy="354"/>
            </a:xfrm>
          </p:grpSpPr>
          <p:sp>
            <p:nvSpPr>
              <p:cNvPr id="54465" name="Line 119">
                <a:extLst>
                  <a:ext uri="{FF2B5EF4-FFF2-40B4-BE49-F238E27FC236}">
                    <a16:creationId xmlns:a16="http://schemas.microsoft.com/office/drawing/2014/main" id="{1C5AF003-B0F8-4803-A311-851CA43172DD}"/>
                  </a:ext>
                </a:extLst>
              </p:cNvPr>
              <p:cNvSpPr>
                <a:spLocks noChangeShapeType="1"/>
              </p:cNvSpPr>
              <p:nvPr/>
            </p:nvSpPr>
            <p:spPr bwMode="auto">
              <a:xfrm flipV="1">
                <a:off x="2430" y="2676"/>
                <a:ext cx="2" cy="3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6" name="Line 120">
                <a:extLst>
                  <a:ext uri="{FF2B5EF4-FFF2-40B4-BE49-F238E27FC236}">
                    <a16:creationId xmlns:a16="http://schemas.microsoft.com/office/drawing/2014/main" id="{24683C9D-2566-47F1-8DAD-957F8DB4CDC7}"/>
                  </a:ext>
                </a:extLst>
              </p:cNvPr>
              <p:cNvSpPr>
                <a:spLocks noChangeShapeType="1"/>
              </p:cNvSpPr>
              <p:nvPr/>
            </p:nvSpPr>
            <p:spPr bwMode="auto">
              <a:xfrm>
                <a:off x="1860" y="303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23357" name="Group 282">
            <a:extLst>
              <a:ext uri="{FF2B5EF4-FFF2-40B4-BE49-F238E27FC236}">
                <a16:creationId xmlns:a16="http://schemas.microsoft.com/office/drawing/2014/main" id="{9C526B7F-A7C6-42F9-A379-A0B4A08BCC55}"/>
              </a:ext>
            </a:extLst>
          </p:cNvPr>
          <p:cNvGrpSpPr>
            <a:grpSpLocks/>
          </p:cNvGrpSpPr>
          <p:nvPr/>
        </p:nvGrpSpPr>
        <p:grpSpPr bwMode="auto">
          <a:xfrm>
            <a:off x="3841750" y="2370138"/>
            <a:ext cx="5187950" cy="611187"/>
            <a:chOff x="2420" y="1493"/>
            <a:chExt cx="3268" cy="385"/>
          </a:xfrm>
        </p:grpSpPr>
        <p:grpSp>
          <p:nvGrpSpPr>
            <p:cNvPr id="54445" name="Group 100">
              <a:extLst>
                <a:ext uri="{FF2B5EF4-FFF2-40B4-BE49-F238E27FC236}">
                  <a16:creationId xmlns:a16="http://schemas.microsoft.com/office/drawing/2014/main" id="{00F637B6-0DF2-4C5F-81BF-291808A69929}"/>
                </a:ext>
              </a:extLst>
            </p:cNvPr>
            <p:cNvGrpSpPr>
              <a:grpSpLocks/>
            </p:cNvGrpSpPr>
            <p:nvPr/>
          </p:nvGrpSpPr>
          <p:grpSpPr bwMode="auto">
            <a:xfrm>
              <a:off x="2420" y="1493"/>
              <a:ext cx="3268" cy="385"/>
              <a:chOff x="1256" y="3735"/>
              <a:chExt cx="8170" cy="963"/>
            </a:xfrm>
          </p:grpSpPr>
          <p:grpSp>
            <p:nvGrpSpPr>
              <p:cNvPr id="54449" name="Group 101">
                <a:extLst>
                  <a:ext uri="{FF2B5EF4-FFF2-40B4-BE49-F238E27FC236}">
                    <a16:creationId xmlns:a16="http://schemas.microsoft.com/office/drawing/2014/main" id="{39753084-7942-42DF-ACB0-102504487D17}"/>
                  </a:ext>
                </a:extLst>
              </p:cNvPr>
              <p:cNvGrpSpPr>
                <a:grpSpLocks/>
              </p:cNvGrpSpPr>
              <p:nvPr/>
            </p:nvGrpSpPr>
            <p:grpSpPr bwMode="auto">
              <a:xfrm>
                <a:off x="1674" y="3910"/>
                <a:ext cx="7752" cy="788"/>
                <a:chOff x="1726" y="1545"/>
                <a:chExt cx="5788" cy="1455"/>
              </a:xfrm>
            </p:grpSpPr>
            <p:sp>
              <p:nvSpPr>
                <p:cNvPr id="54461" name="Line 102">
                  <a:extLst>
                    <a:ext uri="{FF2B5EF4-FFF2-40B4-BE49-F238E27FC236}">
                      <a16:creationId xmlns:a16="http://schemas.microsoft.com/office/drawing/2014/main" id="{1DE604C4-7B09-481F-9A66-8F566228093C}"/>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62" name="Line 103">
                  <a:extLst>
                    <a:ext uri="{FF2B5EF4-FFF2-40B4-BE49-F238E27FC236}">
                      <a16:creationId xmlns:a16="http://schemas.microsoft.com/office/drawing/2014/main" id="{2059D414-C78D-49EB-8C92-95B66094514F}"/>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450" name="Rectangle 104">
                <a:extLst>
                  <a:ext uri="{FF2B5EF4-FFF2-40B4-BE49-F238E27FC236}">
                    <a16:creationId xmlns:a16="http://schemas.microsoft.com/office/drawing/2014/main" id="{49DF9867-650C-4C81-BAB0-B75C54DBB48C}"/>
                  </a:ext>
                </a:extLst>
              </p:cNvPr>
              <p:cNvSpPr>
                <a:spLocks noChangeArrowheads="1"/>
              </p:cNvSpPr>
              <p:nvPr/>
            </p:nvSpPr>
            <p:spPr bwMode="auto">
              <a:xfrm>
                <a:off x="1256" y="3735"/>
                <a:ext cx="84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Ug4</a:t>
                </a:r>
              </a:p>
              <a:p>
                <a:endParaRPr lang="en-US" altLang="zh-CN" sz="1400">
                  <a:solidFill>
                    <a:srgbClr val="040408"/>
                  </a:solidFill>
                  <a:latin typeface="Times New Roman" panose="02020603050405020304" pitchFamily="18" charset="0"/>
                </a:endParaRPr>
              </a:p>
            </p:txBody>
          </p:sp>
          <p:grpSp>
            <p:nvGrpSpPr>
              <p:cNvPr id="54451" name="Group 105">
                <a:extLst>
                  <a:ext uri="{FF2B5EF4-FFF2-40B4-BE49-F238E27FC236}">
                    <a16:creationId xmlns:a16="http://schemas.microsoft.com/office/drawing/2014/main" id="{7C3600C1-3106-44B1-810E-F0BE2B41B278}"/>
                  </a:ext>
                </a:extLst>
              </p:cNvPr>
              <p:cNvGrpSpPr>
                <a:grpSpLocks/>
              </p:cNvGrpSpPr>
              <p:nvPr/>
            </p:nvGrpSpPr>
            <p:grpSpPr bwMode="auto">
              <a:xfrm>
                <a:off x="3584" y="3981"/>
                <a:ext cx="5780" cy="375"/>
                <a:chOff x="1874" y="1881"/>
                <a:chExt cx="5780" cy="375"/>
              </a:xfrm>
            </p:grpSpPr>
            <p:grpSp>
              <p:nvGrpSpPr>
                <p:cNvPr id="54452" name="Group 106">
                  <a:extLst>
                    <a:ext uri="{FF2B5EF4-FFF2-40B4-BE49-F238E27FC236}">
                      <a16:creationId xmlns:a16="http://schemas.microsoft.com/office/drawing/2014/main" id="{78453DE3-2034-49A2-B3F2-9523BDE113F1}"/>
                    </a:ext>
                  </a:extLst>
                </p:cNvPr>
                <p:cNvGrpSpPr>
                  <a:grpSpLocks/>
                </p:cNvGrpSpPr>
                <p:nvPr/>
              </p:nvGrpSpPr>
              <p:grpSpPr bwMode="auto">
                <a:xfrm>
                  <a:off x="1874" y="1881"/>
                  <a:ext cx="4576" cy="375"/>
                  <a:chOff x="1874" y="1881"/>
                  <a:chExt cx="4576" cy="375"/>
                </a:xfrm>
              </p:grpSpPr>
              <p:sp>
                <p:nvSpPr>
                  <p:cNvPr id="54454" name="Line 107">
                    <a:extLst>
                      <a:ext uri="{FF2B5EF4-FFF2-40B4-BE49-F238E27FC236}">
                        <a16:creationId xmlns:a16="http://schemas.microsoft.com/office/drawing/2014/main" id="{0FF866D4-881F-487B-80E9-E6C5D5F483AE}"/>
                      </a:ext>
                    </a:extLst>
                  </p:cNvPr>
                  <p:cNvSpPr>
                    <a:spLocks noChangeShapeType="1"/>
                  </p:cNvSpPr>
                  <p:nvPr/>
                </p:nvSpPr>
                <p:spPr bwMode="auto">
                  <a:xfrm flipV="1">
                    <a:off x="5324" y="1881"/>
                    <a:ext cx="0" cy="3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455" name="Group 108">
                    <a:extLst>
                      <a:ext uri="{FF2B5EF4-FFF2-40B4-BE49-F238E27FC236}">
                        <a16:creationId xmlns:a16="http://schemas.microsoft.com/office/drawing/2014/main" id="{E2EBD523-0074-408B-A70E-6EBDA5B03FC7}"/>
                      </a:ext>
                    </a:extLst>
                  </p:cNvPr>
                  <p:cNvGrpSpPr>
                    <a:grpSpLocks/>
                  </p:cNvGrpSpPr>
                  <p:nvPr/>
                </p:nvGrpSpPr>
                <p:grpSpPr bwMode="auto">
                  <a:xfrm>
                    <a:off x="1874" y="1902"/>
                    <a:ext cx="4576" cy="354"/>
                    <a:chOff x="1874" y="1902"/>
                    <a:chExt cx="4576" cy="354"/>
                  </a:xfrm>
                </p:grpSpPr>
                <p:sp>
                  <p:nvSpPr>
                    <p:cNvPr id="54456" name="Line 109">
                      <a:extLst>
                        <a:ext uri="{FF2B5EF4-FFF2-40B4-BE49-F238E27FC236}">
                          <a16:creationId xmlns:a16="http://schemas.microsoft.com/office/drawing/2014/main" id="{F2BB1006-863D-477A-B9C7-E3D5E0EF8A0D}"/>
                        </a:ext>
                      </a:extLst>
                    </p:cNvPr>
                    <p:cNvSpPr>
                      <a:spLocks noChangeShapeType="1"/>
                    </p:cNvSpPr>
                    <p:nvPr/>
                  </p:nvSpPr>
                  <p:spPr bwMode="auto">
                    <a:xfrm flipV="1">
                      <a:off x="1874" y="1917"/>
                      <a:ext cx="111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7" name="Line 110">
                      <a:extLst>
                        <a:ext uri="{FF2B5EF4-FFF2-40B4-BE49-F238E27FC236}">
                          <a16:creationId xmlns:a16="http://schemas.microsoft.com/office/drawing/2014/main" id="{28456B5D-F234-4799-B750-FD894294C503}"/>
                        </a:ext>
                      </a:extLst>
                    </p:cNvPr>
                    <p:cNvSpPr>
                      <a:spLocks noChangeShapeType="1"/>
                    </p:cNvSpPr>
                    <p:nvPr/>
                  </p:nvSpPr>
                  <p:spPr bwMode="auto">
                    <a:xfrm>
                      <a:off x="3014" y="1917"/>
                      <a:ext cx="0" cy="33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8" name="Line 111">
                      <a:extLst>
                        <a:ext uri="{FF2B5EF4-FFF2-40B4-BE49-F238E27FC236}">
                          <a16:creationId xmlns:a16="http://schemas.microsoft.com/office/drawing/2014/main" id="{A22B9DDB-4651-47EE-A587-99121A7097C1}"/>
                        </a:ext>
                      </a:extLst>
                    </p:cNvPr>
                    <p:cNvSpPr>
                      <a:spLocks noChangeShapeType="1"/>
                    </p:cNvSpPr>
                    <p:nvPr/>
                  </p:nvSpPr>
                  <p:spPr bwMode="auto">
                    <a:xfrm>
                      <a:off x="2984" y="2241"/>
                      <a:ext cx="2356" cy="1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9" name="Line 112">
                      <a:extLst>
                        <a:ext uri="{FF2B5EF4-FFF2-40B4-BE49-F238E27FC236}">
                          <a16:creationId xmlns:a16="http://schemas.microsoft.com/office/drawing/2014/main" id="{499C3E21-0A7C-4F96-BE6D-7D529C7BC682}"/>
                        </a:ext>
                      </a:extLst>
                    </p:cNvPr>
                    <p:cNvSpPr>
                      <a:spLocks noChangeShapeType="1"/>
                    </p:cNvSpPr>
                    <p:nvPr/>
                  </p:nvSpPr>
                  <p:spPr bwMode="auto">
                    <a:xfrm flipV="1">
                      <a:off x="5310" y="1902"/>
                      <a:ext cx="11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0" name="Line 113">
                      <a:extLst>
                        <a:ext uri="{FF2B5EF4-FFF2-40B4-BE49-F238E27FC236}">
                          <a16:creationId xmlns:a16="http://schemas.microsoft.com/office/drawing/2014/main" id="{716D2BD6-D8B1-4495-85A1-0530DE623A6B}"/>
                        </a:ext>
                      </a:extLst>
                    </p:cNvPr>
                    <p:cNvSpPr>
                      <a:spLocks noChangeShapeType="1"/>
                    </p:cNvSpPr>
                    <p:nvPr/>
                  </p:nvSpPr>
                  <p:spPr bwMode="auto">
                    <a:xfrm>
                      <a:off x="6450" y="1902"/>
                      <a:ext cx="0" cy="3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4453" name="Line 114">
                  <a:extLst>
                    <a:ext uri="{FF2B5EF4-FFF2-40B4-BE49-F238E27FC236}">
                      <a16:creationId xmlns:a16="http://schemas.microsoft.com/office/drawing/2014/main" id="{D0B11CEA-A9BE-4356-B6AC-2FFDBF8F4D44}"/>
                    </a:ext>
                  </a:extLst>
                </p:cNvPr>
                <p:cNvSpPr>
                  <a:spLocks noChangeShapeType="1"/>
                </p:cNvSpPr>
                <p:nvPr/>
              </p:nvSpPr>
              <p:spPr bwMode="auto">
                <a:xfrm flipV="1">
                  <a:off x="6498" y="2240"/>
                  <a:ext cx="1156" cy="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446" name="Group 121">
              <a:extLst>
                <a:ext uri="{FF2B5EF4-FFF2-40B4-BE49-F238E27FC236}">
                  <a16:creationId xmlns:a16="http://schemas.microsoft.com/office/drawing/2014/main" id="{7D0BFC9B-AF4C-42D9-A0EA-1C86DB39A9CE}"/>
                </a:ext>
              </a:extLst>
            </p:cNvPr>
            <p:cNvGrpSpPr>
              <a:grpSpLocks/>
            </p:cNvGrpSpPr>
            <p:nvPr/>
          </p:nvGrpSpPr>
          <p:grpSpPr bwMode="auto">
            <a:xfrm>
              <a:off x="2652" y="1591"/>
              <a:ext cx="708" cy="142"/>
              <a:chOff x="1860" y="2676"/>
              <a:chExt cx="572" cy="354"/>
            </a:xfrm>
          </p:grpSpPr>
          <p:sp>
            <p:nvSpPr>
              <p:cNvPr id="54447" name="Line 122">
                <a:extLst>
                  <a:ext uri="{FF2B5EF4-FFF2-40B4-BE49-F238E27FC236}">
                    <a16:creationId xmlns:a16="http://schemas.microsoft.com/office/drawing/2014/main" id="{5856DFC0-FD37-4705-827C-2B5532A300C4}"/>
                  </a:ext>
                </a:extLst>
              </p:cNvPr>
              <p:cNvSpPr>
                <a:spLocks noChangeShapeType="1"/>
              </p:cNvSpPr>
              <p:nvPr/>
            </p:nvSpPr>
            <p:spPr bwMode="auto">
              <a:xfrm flipV="1">
                <a:off x="2430" y="2676"/>
                <a:ext cx="2" cy="3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48" name="Line 123">
                <a:extLst>
                  <a:ext uri="{FF2B5EF4-FFF2-40B4-BE49-F238E27FC236}">
                    <a16:creationId xmlns:a16="http://schemas.microsoft.com/office/drawing/2014/main" id="{B231AB03-A44B-4991-AAAD-0B57934A2CDB}"/>
                  </a:ext>
                </a:extLst>
              </p:cNvPr>
              <p:cNvSpPr>
                <a:spLocks noChangeShapeType="1"/>
              </p:cNvSpPr>
              <p:nvPr/>
            </p:nvSpPr>
            <p:spPr bwMode="auto">
              <a:xfrm>
                <a:off x="1860" y="303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23376" name="Group 124">
            <a:extLst>
              <a:ext uri="{FF2B5EF4-FFF2-40B4-BE49-F238E27FC236}">
                <a16:creationId xmlns:a16="http://schemas.microsoft.com/office/drawing/2014/main" id="{A6E273A5-4595-44B4-9D4D-4000DDDF7F9C}"/>
              </a:ext>
            </a:extLst>
          </p:cNvPr>
          <p:cNvGrpSpPr>
            <a:grpSpLocks/>
          </p:cNvGrpSpPr>
          <p:nvPr/>
        </p:nvGrpSpPr>
        <p:grpSpPr bwMode="auto">
          <a:xfrm>
            <a:off x="3870325" y="2846388"/>
            <a:ext cx="5502275" cy="554037"/>
            <a:chOff x="1300" y="4485"/>
            <a:chExt cx="8664" cy="873"/>
          </a:xfrm>
        </p:grpSpPr>
        <p:grpSp>
          <p:nvGrpSpPr>
            <p:cNvPr id="54427" name="Group 125">
              <a:extLst>
                <a:ext uri="{FF2B5EF4-FFF2-40B4-BE49-F238E27FC236}">
                  <a16:creationId xmlns:a16="http://schemas.microsoft.com/office/drawing/2014/main" id="{8D5DD487-B466-4C87-8A10-17666020381F}"/>
                </a:ext>
              </a:extLst>
            </p:cNvPr>
            <p:cNvGrpSpPr>
              <a:grpSpLocks/>
            </p:cNvGrpSpPr>
            <p:nvPr/>
          </p:nvGrpSpPr>
          <p:grpSpPr bwMode="auto">
            <a:xfrm>
              <a:off x="1300" y="4485"/>
              <a:ext cx="8664" cy="873"/>
              <a:chOff x="1300" y="4485"/>
              <a:chExt cx="8664" cy="873"/>
            </a:xfrm>
          </p:grpSpPr>
          <p:grpSp>
            <p:nvGrpSpPr>
              <p:cNvPr id="54431" name="Group 126">
                <a:extLst>
                  <a:ext uri="{FF2B5EF4-FFF2-40B4-BE49-F238E27FC236}">
                    <a16:creationId xmlns:a16="http://schemas.microsoft.com/office/drawing/2014/main" id="{CCF95625-6A96-4D89-8128-245CBC642915}"/>
                  </a:ext>
                </a:extLst>
              </p:cNvPr>
              <p:cNvGrpSpPr>
                <a:grpSpLocks/>
              </p:cNvGrpSpPr>
              <p:nvPr/>
            </p:nvGrpSpPr>
            <p:grpSpPr bwMode="auto">
              <a:xfrm>
                <a:off x="1674" y="4615"/>
                <a:ext cx="7752" cy="743"/>
                <a:chOff x="1726" y="1545"/>
                <a:chExt cx="5788" cy="1455"/>
              </a:xfrm>
            </p:grpSpPr>
            <p:sp>
              <p:nvSpPr>
                <p:cNvPr id="54443" name="Line 127">
                  <a:extLst>
                    <a:ext uri="{FF2B5EF4-FFF2-40B4-BE49-F238E27FC236}">
                      <a16:creationId xmlns:a16="http://schemas.microsoft.com/office/drawing/2014/main" id="{3484DDFC-F075-46CE-88B0-4808E0AEBE3E}"/>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44" name="Line 128">
                  <a:extLst>
                    <a:ext uri="{FF2B5EF4-FFF2-40B4-BE49-F238E27FC236}">
                      <a16:creationId xmlns:a16="http://schemas.microsoft.com/office/drawing/2014/main" id="{F0487781-7A9F-43B1-815F-5C027D315168}"/>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432" name="Rectangle 129">
                <a:extLst>
                  <a:ext uri="{FF2B5EF4-FFF2-40B4-BE49-F238E27FC236}">
                    <a16:creationId xmlns:a16="http://schemas.microsoft.com/office/drawing/2014/main" id="{9FE0B778-90BD-4D7C-8E61-B6B161CF71B0}"/>
                  </a:ext>
                </a:extLst>
              </p:cNvPr>
              <p:cNvSpPr>
                <a:spLocks noChangeArrowheads="1"/>
              </p:cNvSpPr>
              <p:nvPr/>
            </p:nvSpPr>
            <p:spPr bwMode="auto">
              <a:xfrm>
                <a:off x="1300" y="4485"/>
                <a:ext cx="840"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Ug5</a:t>
                </a:r>
              </a:p>
              <a:p>
                <a:endParaRPr lang="en-US" altLang="zh-CN" sz="1400">
                  <a:solidFill>
                    <a:srgbClr val="040408"/>
                  </a:solidFill>
                  <a:latin typeface="Times New Roman" panose="02020603050405020304" pitchFamily="18" charset="0"/>
                </a:endParaRPr>
              </a:p>
            </p:txBody>
          </p:sp>
          <p:grpSp>
            <p:nvGrpSpPr>
              <p:cNvPr id="54433" name="Group 130">
                <a:extLst>
                  <a:ext uri="{FF2B5EF4-FFF2-40B4-BE49-F238E27FC236}">
                    <a16:creationId xmlns:a16="http://schemas.microsoft.com/office/drawing/2014/main" id="{D599F950-3796-434E-AF73-F956CD7CA50F}"/>
                  </a:ext>
                </a:extLst>
              </p:cNvPr>
              <p:cNvGrpSpPr>
                <a:grpSpLocks/>
              </p:cNvGrpSpPr>
              <p:nvPr/>
            </p:nvGrpSpPr>
            <p:grpSpPr bwMode="auto">
              <a:xfrm>
                <a:off x="4184" y="4671"/>
                <a:ext cx="5780" cy="375"/>
                <a:chOff x="1874" y="1881"/>
                <a:chExt cx="5780" cy="375"/>
              </a:xfrm>
            </p:grpSpPr>
            <p:grpSp>
              <p:nvGrpSpPr>
                <p:cNvPr id="54434" name="Group 131">
                  <a:extLst>
                    <a:ext uri="{FF2B5EF4-FFF2-40B4-BE49-F238E27FC236}">
                      <a16:creationId xmlns:a16="http://schemas.microsoft.com/office/drawing/2014/main" id="{99FE5E91-ED63-4947-86AC-20F964738A33}"/>
                    </a:ext>
                  </a:extLst>
                </p:cNvPr>
                <p:cNvGrpSpPr>
                  <a:grpSpLocks/>
                </p:cNvGrpSpPr>
                <p:nvPr/>
              </p:nvGrpSpPr>
              <p:grpSpPr bwMode="auto">
                <a:xfrm>
                  <a:off x="1874" y="1881"/>
                  <a:ext cx="4576" cy="375"/>
                  <a:chOff x="1874" y="1881"/>
                  <a:chExt cx="4576" cy="375"/>
                </a:xfrm>
              </p:grpSpPr>
              <p:sp>
                <p:nvSpPr>
                  <p:cNvPr id="54436" name="Line 132">
                    <a:extLst>
                      <a:ext uri="{FF2B5EF4-FFF2-40B4-BE49-F238E27FC236}">
                        <a16:creationId xmlns:a16="http://schemas.microsoft.com/office/drawing/2014/main" id="{11A949CC-776D-4F32-B175-E50427E10065}"/>
                      </a:ext>
                    </a:extLst>
                  </p:cNvPr>
                  <p:cNvSpPr>
                    <a:spLocks noChangeShapeType="1"/>
                  </p:cNvSpPr>
                  <p:nvPr/>
                </p:nvSpPr>
                <p:spPr bwMode="auto">
                  <a:xfrm flipV="1">
                    <a:off x="5324" y="1881"/>
                    <a:ext cx="0" cy="3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437" name="Group 133">
                    <a:extLst>
                      <a:ext uri="{FF2B5EF4-FFF2-40B4-BE49-F238E27FC236}">
                        <a16:creationId xmlns:a16="http://schemas.microsoft.com/office/drawing/2014/main" id="{DD80EA6F-7DD3-409F-8D46-AC7E54FCB3F9}"/>
                      </a:ext>
                    </a:extLst>
                  </p:cNvPr>
                  <p:cNvGrpSpPr>
                    <a:grpSpLocks/>
                  </p:cNvGrpSpPr>
                  <p:nvPr/>
                </p:nvGrpSpPr>
                <p:grpSpPr bwMode="auto">
                  <a:xfrm>
                    <a:off x="1874" y="1902"/>
                    <a:ext cx="4576" cy="354"/>
                    <a:chOff x="1874" y="1902"/>
                    <a:chExt cx="4576" cy="354"/>
                  </a:xfrm>
                </p:grpSpPr>
                <p:sp>
                  <p:nvSpPr>
                    <p:cNvPr id="54438" name="Line 134">
                      <a:extLst>
                        <a:ext uri="{FF2B5EF4-FFF2-40B4-BE49-F238E27FC236}">
                          <a16:creationId xmlns:a16="http://schemas.microsoft.com/office/drawing/2014/main" id="{65BA9520-6A04-46FF-BEAE-A8E685F7EDE7}"/>
                        </a:ext>
                      </a:extLst>
                    </p:cNvPr>
                    <p:cNvSpPr>
                      <a:spLocks noChangeShapeType="1"/>
                    </p:cNvSpPr>
                    <p:nvPr/>
                  </p:nvSpPr>
                  <p:spPr bwMode="auto">
                    <a:xfrm flipV="1">
                      <a:off x="1874" y="1917"/>
                      <a:ext cx="111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9" name="Line 135">
                      <a:extLst>
                        <a:ext uri="{FF2B5EF4-FFF2-40B4-BE49-F238E27FC236}">
                          <a16:creationId xmlns:a16="http://schemas.microsoft.com/office/drawing/2014/main" id="{9DFDE919-09AF-4955-9A44-563DD9E6C8E3}"/>
                        </a:ext>
                      </a:extLst>
                    </p:cNvPr>
                    <p:cNvSpPr>
                      <a:spLocks noChangeShapeType="1"/>
                    </p:cNvSpPr>
                    <p:nvPr/>
                  </p:nvSpPr>
                  <p:spPr bwMode="auto">
                    <a:xfrm>
                      <a:off x="3014" y="1917"/>
                      <a:ext cx="0" cy="33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40" name="Line 136">
                      <a:extLst>
                        <a:ext uri="{FF2B5EF4-FFF2-40B4-BE49-F238E27FC236}">
                          <a16:creationId xmlns:a16="http://schemas.microsoft.com/office/drawing/2014/main" id="{03E80D2C-0642-413F-90BD-A4F1F9FA4AAA}"/>
                        </a:ext>
                      </a:extLst>
                    </p:cNvPr>
                    <p:cNvSpPr>
                      <a:spLocks noChangeShapeType="1"/>
                    </p:cNvSpPr>
                    <p:nvPr/>
                  </p:nvSpPr>
                  <p:spPr bwMode="auto">
                    <a:xfrm>
                      <a:off x="2984" y="2241"/>
                      <a:ext cx="2356" cy="1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41" name="Line 137">
                      <a:extLst>
                        <a:ext uri="{FF2B5EF4-FFF2-40B4-BE49-F238E27FC236}">
                          <a16:creationId xmlns:a16="http://schemas.microsoft.com/office/drawing/2014/main" id="{806C5AC0-A2F7-46A1-BA3D-D3ADF5AB0EDD}"/>
                        </a:ext>
                      </a:extLst>
                    </p:cNvPr>
                    <p:cNvSpPr>
                      <a:spLocks noChangeShapeType="1"/>
                    </p:cNvSpPr>
                    <p:nvPr/>
                  </p:nvSpPr>
                  <p:spPr bwMode="auto">
                    <a:xfrm flipV="1">
                      <a:off x="5310" y="1902"/>
                      <a:ext cx="11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42" name="Line 138">
                      <a:extLst>
                        <a:ext uri="{FF2B5EF4-FFF2-40B4-BE49-F238E27FC236}">
                          <a16:creationId xmlns:a16="http://schemas.microsoft.com/office/drawing/2014/main" id="{F04E767A-6DC8-4C6D-9E45-485CABE76EC3}"/>
                        </a:ext>
                      </a:extLst>
                    </p:cNvPr>
                    <p:cNvSpPr>
                      <a:spLocks noChangeShapeType="1"/>
                    </p:cNvSpPr>
                    <p:nvPr/>
                  </p:nvSpPr>
                  <p:spPr bwMode="auto">
                    <a:xfrm>
                      <a:off x="6450" y="1902"/>
                      <a:ext cx="0" cy="3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4435" name="Line 139">
                  <a:extLst>
                    <a:ext uri="{FF2B5EF4-FFF2-40B4-BE49-F238E27FC236}">
                      <a16:creationId xmlns:a16="http://schemas.microsoft.com/office/drawing/2014/main" id="{E916BB31-2A02-4BEE-B3AC-3FBB61D4951F}"/>
                    </a:ext>
                  </a:extLst>
                </p:cNvPr>
                <p:cNvSpPr>
                  <a:spLocks noChangeShapeType="1"/>
                </p:cNvSpPr>
                <p:nvPr/>
              </p:nvSpPr>
              <p:spPr bwMode="auto">
                <a:xfrm flipV="1">
                  <a:off x="6498" y="2240"/>
                  <a:ext cx="1156" cy="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428" name="Group 140">
              <a:extLst>
                <a:ext uri="{FF2B5EF4-FFF2-40B4-BE49-F238E27FC236}">
                  <a16:creationId xmlns:a16="http://schemas.microsoft.com/office/drawing/2014/main" id="{73FF5D9F-EA0F-4BA0-9FFE-9126169AC741}"/>
                </a:ext>
              </a:extLst>
            </p:cNvPr>
            <p:cNvGrpSpPr>
              <a:grpSpLocks/>
            </p:cNvGrpSpPr>
            <p:nvPr/>
          </p:nvGrpSpPr>
          <p:grpSpPr bwMode="auto">
            <a:xfrm>
              <a:off x="1908" y="4686"/>
              <a:ext cx="2266" cy="354"/>
              <a:chOff x="1860" y="2676"/>
              <a:chExt cx="572" cy="354"/>
            </a:xfrm>
          </p:grpSpPr>
          <p:sp>
            <p:nvSpPr>
              <p:cNvPr id="54429" name="Line 141">
                <a:extLst>
                  <a:ext uri="{FF2B5EF4-FFF2-40B4-BE49-F238E27FC236}">
                    <a16:creationId xmlns:a16="http://schemas.microsoft.com/office/drawing/2014/main" id="{6CA82362-AF9C-42EB-8289-29EE2133CF8F}"/>
                  </a:ext>
                </a:extLst>
              </p:cNvPr>
              <p:cNvSpPr>
                <a:spLocks noChangeShapeType="1"/>
              </p:cNvSpPr>
              <p:nvPr/>
            </p:nvSpPr>
            <p:spPr bwMode="auto">
              <a:xfrm flipV="1">
                <a:off x="2430" y="2676"/>
                <a:ext cx="2" cy="3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0" name="Line 142">
                <a:extLst>
                  <a:ext uri="{FF2B5EF4-FFF2-40B4-BE49-F238E27FC236}">
                    <a16:creationId xmlns:a16="http://schemas.microsoft.com/office/drawing/2014/main" id="{6BD708F7-BC75-4895-B45F-5FE5FF804B11}"/>
                  </a:ext>
                </a:extLst>
              </p:cNvPr>
              <p:cNvSpPr>
                <a:spLocks noChangeShapeType="1"/>
              </p:cNvSpPr>
              <p:nvPr/>
            </p:nvSpPr>
            <p:spPr bwMode="auto">
              <a:xfrm>
                <a:off x="1860" y="303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23397" name="Group 143">
            <a:extLst>
              <a:ext uri="{FF2B5EF4-FFF2-40B4-BE49-F238E27FC236}">
                <a16:creationId xmlns:a16="http://schemas.microsoft.com/office/drawing/2014/main" id="{1AA581A1-0136-4692-A632-0C11F949BDBE}"/>
              </a:ext>
            </a:extLst>
          </p:cNvPr>
          <p:cNvGrpSpPr>
            <a:grpSpLocks/>
          </p:cNvGrpSpPr>
          <p:nvPr/>
        </p:nvGrpSpPr>
        <p:grpSpPr bwMode="auto">
          <a:xfrm>
            <a:off x="3873500" y="3351213"/>
            <a:ext cx="5159375" cy="496887"/>
            <a:chOff x="1304" y="5280"/>
            <a:chExt cx="8124" cy="783"/>
          </a:xfrm>
        </p:grpSpPr>
        <p:grpSp>
          <p:nvGrpSpPr>
            <p:cNvPr id="54409" name="Group 144">
              <a:extLst>
                <a:ext uri="{FF2B5EF4-FFF2-40B4-BE49-F238E27FC236}">
                  <a16:creationId xmlns:a16="http://schemas.microsoft.com/office/drawing/2014/main" id="{EA299670-013C-40AF-91E1-98092A6F05CE}"/>
                </a:ext>
              </a:extLst>
            </p:cNvPr>
            <p:cNvGrpSpPr>
              <a:grpSpLocks/>
            </p:cNvGrpSpPr>
            <p:nvPr/>
          </p:nvGrpSpPr>
          <p:grpSpPr bwMode="auto">
            <a:xfrm>
              <a:off x="1676" y="5317"/>
              <a:ext cx="7752" cy="746"/>
              <a:chOff x="1726" y="1545"/>
              <a:chExt cx="5788" cy="1455"/>
            </a:xfrm>
          </p:grpSpPr>
          <p:sp>
            <p:nvSpPr>
              <p:cNvPr id="54425" name="Line 145">
                <a:extLst>
                  <a:ext uri="{FF2B5EF4-FFF2-40B4-BE49-F238E27FC236}">
                    <a16:creationId xmlns:a16="http://schemas.microsoft.com/office/drawing/2014/main" id="{5E1ED5B5-49E6-40F1-970C-C9A8BA5EF59F}"/>
                  </a:ext>
                </a:extLst>
              </p:cNvPr>
              <p:cNvSpPr>
                <a:spLocks noChangeShapeType="1"/>
              </p:cNvSpPr>
              <p:nvPr/>
            </p:nvSpPr>
            <p:spPr bwMode="auto">
              <a:xfrm>
                <a:off x="1726" y="2340"/>
                <a:ext cx="57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26" name="Line 146">
                <a:extLst>
                  <a:ext uri="{FF2B5EF4-FFF2-40B4-BE49-F238E27FC236}">
                    <a16:creationId xmlns:a16="http://schemas.microsoft.com/office/drawing/2014/main" id="{89336F70-DE81-484C-91DF-15CA86F2C7F3}"/>
                  </a:ext>
                </a:extLst>
              </p:cNvPr>
              <p:cNvSpPr>
                <a:spLocks noChangeShapeType="1"/>
              </p:cNvSpPr>
              <p:nvPr/>
            </p:nvSpPr>
            <p:spPr bwMode="auto">
              <a:xfrm flipV="1">
                <a:off x="1874" y="1545"/>
                <a:ext cx="0" cy="14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410" name="Rectangle 147">
              <a:extLst>
                <a:ext uri="{FF2B5EF4-FFF2-40B4-BE49-F238E27FC236}">
                  <a16:creationId xmlns:a16="http://schemas.microsoft.com/office/drawing/2014/main" id="{5497FCDA-6D77-4FD9-8AC0-3860BA07AF8D}"/>
                </a:ext>
              </a:extLst>
            </p:cNvPr>
            <p:cNvSpPr>
              <a:spLocks noChangeArrowheads="1"/>
            </p:cNvSpPr>
            <p:nvPr/>
          </p:nvSpPr>
          <p:spPr bwMode="auto">
            <a:xfrm>
              <a:off x="1304" y="5280"/>
              <a:ext cx="840"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Ug6</a:t>
              </a:r>
            </a:p>
            <a:p>
              <a:endParaRPr lang="en-US" altLang="zh-CN" sz="1400">
                <a:solidFill>
                  <a:srgbClr val="040408"/>
                </a:solidFill>
                <a:latin typeface="Times New Roman" panose="02020603050405020304" pitchFamily="18" charset="0"/>
              </a:endParaRPr>
            </a:p>
          </p:txBody>
        </p:sp>
        <p:grpSp>
          <p:nvGrpSpPr>
            <p:cNvPr id="54411" name="Group 148">
              <a:extLst>
                <a:ext uri="{FF2B5EF4-FFF2-40B4-BE49-F238E27FC236}">
                  <a16:creationId xmlns:a16="http://schemas.microsoft.com/office/drawing/2014/main" id="{0805F6FE-412E-46C0-801A-3FD4CAAAE2AB}"/>
                </a:ext>
              </a:extLst>
            </p:cNvPr>
            <p:cNvGrpSpPr>
              <a:grpSpLocks/>
            </p:cNvGrpSpPr>
            <p:nvPr/>
          </p:nvGrpSpPr>
          <p:grpSpPr bwMode="auto">
            <a:xfrm>
              <a:off x="4754" y="5331"/>
              <a:ext cx="4576" cy="375"/>
              <a:chOff x="1874" y="1881"/>
              <a:chExt cx="4576" cy="375"/>
            </a:xfrm>
          </p:grpSpPr>
          <p:sp>
            <p:nvSpPr>
              <p:cNvPr id="54418" name="Line 149">
                <a:extLst>
                  <a:ext uri="{FF2B5EF4-FFF2-40B4-BE49-F238E27FC236}">
                    <a16:creationId xmlns:a16="http://schemas.microsoft.com/office/drawing/2014/main" id="{06132947-E4BF-4B35-ABA5-528908C22A8D}"/>
                  </a:ext>
                </a:extLst>
              </p:cNvPr>
              <p:cNvSpPr>
                <a:spLocks noChangeShapeType="1"/>
              </p:cNvSpPr>
              <p:nvPr/>
            </p:nvSpPr>
            <p:spPr bwMode="auto">
              <a:xfrm flipV="1">
                <a:off x="5324" y="1881"/>
                <a:ext cx="0" cy="3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419" name="Group 150">
                <a:extLst>
                  <a:ext uri="{FF2B5EF4-FFF2-40B4-BE49-F238E27FC236}">
                    <a16:creationId xmlns:a16="http://schemas.microsoft.com/office/drawing/2014/main" id="{0849DBEB-42F2-4E5A-B1F0-CB606F22005D}"/>
                  </a:ext>
                </a:extLst>
              </p:cNvPr>
              <p:cNvGrpSpPr>
                <a:grpSpLocks/>
              </p:cNvGrpSpPr>
              <p:nvPr/>
            </p:nvGrpSpPr>
            <p:grpSpPr bwMode="auto">
              <a:xfrm>
                <a:off x="1874" y="1902"/>
                <a:ext cx="4576" cy="354"/>
                <a:chOff x="1874" y="1902"/>
                <a:chExt cx="4576" cy="354"/>
              </a:xfrm>
            </p:grpSpPr>
            <p:sp>
              <p:nvSpPr>
                <p:cNvPr id="54420" name="Line 151">
                  <a:extLst>
                    <a:ext uri="{FF2B5EF4-FFF2-40B4-BE49-F238E27FC236}">
                      <a16:creationId xmlns:a16="http://schemas.microsoft.com/office/drawing/2014/main" id="{6EFD00DA-FC37-47A9-9695-A4C215F7FCCB}"/>
                    </a:ext>
                  </a:extLst>
                </p:cNvPr>
                <p:cNvSpPr>
                  <a:spLocks noChangeShapeType="1"/>
                </p:cNvSpPr>
                <p:nvPr/>
              </p:nvSpPr>
              <p:spPr bwMode="auto">
                <a:xfrm flipV="1">
                  <a:off x="1874" y="1917"/>
                  <a:ext cx="111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1" name="Line 152">
                  <a:extLst>
                    <a:ext uri="{FF2B5EF4-FFF2-40B4-BE49-F238E27FC236}">
                      <a16:creationId xmlns:a16="http://schemas.microsoft.com/office/drawing/2014/main" id="{1D37B066-8A2E-4D1D-B955-5B4462C1396B}"/>
                    </a:ext>
                  </a:extLst>
                </p:cNvPr>
                <p:cNvSpPr>
                  <a:spLocks noChangeShapeType="1"/>
                </p:cNvSpPr>
                <p:nvPr/>
              </p:nvSpPr>
              <p:spPr bwMode="auto">
                <a:xfrm>
                  <a:off x="3014" y="1917"/>
                  <a:ext cx="0" cy="33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2" name="Line 153">
                  <a:extLst>
                    <a:ext uri="{FF2B5EF4-FFF2-40B4-BE49-F238E27FC236}">
                      <a16:creationId xmlns:a16="http://schemas.microsoft.com/office/drawing/2014/main" id="{E320E486-6468-484F-AA38-AA228A88945E}"/>
                    </a:ext>
                  </a:extLst>
                </p:cNvPr>
                <p:cNvSpPr>
                  <a:spLocks noChangeShapeType="1"/>
                </p:cNvSpPr>
                <p:nvPr/>
              </p:nvSpPr>
              <p:spPr bwMode="auto">
                <a:xfrm>
                  <a:off x="2984" y="2241"/>
                  <a:ext cx="2356" cy="1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3" name="Line 154">
                  <a:extLst>
                    <a:ext uri="{FF2B5EF4-FFF2-40B4-BE49-F238E27FC236}">
                      <a16:creationId xmlns:a16="http://schemas.microsoft.com/office/drawing/2014/main" id="{0775717B-F2CC-4A07-AAE1-746C322E3D68}"/>
                    </a:ext>
                  </a:extLst>
                </p:cNvPr>
                <p:cNvSpPr>
                  <a:spLocks noChangeShapeType="1"/>
                </p:cNvSpPr>
                <p:nvPr/>
              </p:nvSpPr>
              <p:spPr bwMode="auto">
                <a:xfrm flipV="1">
                  <a:off x="5310" y="1902"/>
                  <a:ext cx="11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4" name="Line 155">
                  <a:extLst>
                    <a:ext uri="{FF2B5EF4-FFF2-40B4-BE49-F238E27FC236}">
                      <a16:creationId xmlns:a16="http://schemas.microsoft.com/office/drawing/2014/main" id="{B099F0CE-763A-405C-8F2C-72A679F5321F}"/>
                    </a:ext>
                  </a:extLst>
                </p:cNvPr>
                <p:cNvSpPr>
                  <a:spLocks noChangeShapeType="1"/>
                </p:cNvSpPr>
                <p:nvPr/>
              </p:nvSpPr>
              <p:spPr bwMode="auto">
                <a:xfrm>
                  <a:off x="6450" y="1902"/>
                  <a:ext cx="0" cy="3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412" name="Group 156">
              <a:extLst>
                <a:ext uri="{FF2B5EF4-FFF2-40B4-BE49-F238E27FC236}">
                  <a16:creationId xmlns:a16="http://schemas.microsoft.com/office/drawing/2014/main" id="{0C74C018-9D25-4CAF-A2C5-4032F6AA2D52}"/>
                </a:ext>
              </a:extLst>
            </p:cNvPr>
            <p:cNvGrpSpPr>
              <a:grpSpLocks/>
            </p:cNvGrpSpPr>
            <p:nvPr/>
          </p:nvGrpSpPr>
          <p:grpSpPr bwMode="auto">
            <a:xfrm>
              <a:off x="2494" y="5391"/>
              <a:ext cx="2266" cy="354"/>
              <a:chOff x="1860" y="2676"/>
              <a:chExt cx="572" cy="354"/>
            </a:xfrm>
          </p:grpSpPr>
          <p:sp>
            <p:nvSpPr>
              <p:cNvPr id="54416" name="Line 157">
                <a:extLst>
                  <a:ext uri="{FF2B5EF4-FFF2-40B4-BE49-F238E27FC236}">
                    <a16:creationId xmlns:a16="http://schemas.microsoft.com/office/drawing/2014/main" id="{47162521-759E-401A-AA34-5ED11296114F}"/>
                  </a:ext>
                </a:extLst>
              </p:cNvPr>
              <p:cNvSpPr>
                <a:spLocks noChangeShapeType="1"/>
              </p:cNvSpPr>
              <p:nvPr/>
            </p:nvSpPr>
            <p:spPr bwMode="auto">
              <a:xfrm flipV="1">
                <a:off x="2430" y="2676"/>
                <a:ext cx="2" cy="3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7" name="Line 158">
                <a:extLst>
                  <a:ext uri="{FF2B5EF4-FFF2-40B4-BE49-F238E27FC236}">
                    <a16:creationId xmlns:a16="http://schemas.microsoft.com/office/drawing/2014/main" id="{BCFD0BE1-96BD-4CE0-9405-01D8FFEF022F}"/>
                  </a:ext>
                </a:extLst>
              </p:cNvPr>
              <p:cNvSpPr>
                <a:spLocks noChangeShapeType="1"/>
              </p:cNvSpPr>
              <p:nvPr/>
            </p:nvSpPr>
            <p:spPr bwMode="auto">
              <a:xfrm>
                <a:off x="1860" y="303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413" name="Group 159">
              <a:extLst>
                <a:ext uri="{FF2B5EF4-FFF2-40B4-BE49-F238E27FC236}">
                  <a16:creationId xmlns:a16="http://schemas.microsoft.com/office/drawing/2014/main" id="{E1B1DB61-2C88-4FB3-83D8-8B0C817E36DB}"/>
                </a:ext>
              </a:extLst>
            </p:cNvPr>
            <p:cNvGrpSpPr>
              <a:grpSpLocks/>
            </p:cNvGrpSpPr>
            <p:nvPr/>
          </p:nvGrpSpPr>
          <p:grpSpPr bwMode="auto">
            <a:xfrm flipV="1">
              <a:off x="1906" y="5391"/>
              <a:ext cx="572" cy="354"/>
              <a:chOff x="1860" y="2676"/>
              <a:chExt cx="572" cy="354"/>
            </a:xfrm>
          </p:grpSpPr>
          <p:sp>
            <p:nvSpPr>
              <p:cNvPr id="54414" name="Line 160">
                <a:extLst>
                  <a:ext uri="{FF2B5EF4-FFF2-40B4-BE49-F238E27FC236}">
                    <a16:creationId xmlns:a16="http://schemas.microsoft.com/office/drawing/2014/main" id="{3A6CD6EA-3696-4A78-BF54-F3FFE6E79E56}"/>
                  </a:ext>
                </a:extLst>
              </p:cNvPr>
              <p:cNvSpPr>
                <a:spLocks noChangeShapeType="1"/>
              </p:cNvSpPr>
              <p:nvPr/>
            </p:nvSpPr>
            <p:spPr bwMode="auto">
              <a:xfrm flipV="1">
                <a:off x="2430" y="2676"/>
                <a:ext cx="2" cy="3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5" name="Line 161">
                <a:extLst>
                  <a:ext uri="{FF2B5EF4-FFF2-40B4-BE49-F238E27FC236}">
                    <a16:creationId xmlns:a16="http://schemas.microsoft.com/office/drawing/2014/main" id="{99D2A522-BAE8-491D-8AB6-435F64FF7B19}"/>
                  </a:ext>
                </a:extLst>
              </p:cNvPr>
              <p:cNvSpPr>
                <a:spLocks noChangeShapeType="1"/>
              </p:cNvSpPr>
              <p:nvPr/>
            </p:nvSpPr>
            <p:spPr bwMode="auto">
              <a:xfrm>
                <a:off x="1860" y="303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23394" name="Line 162">
            <a:extLst>
              <a:ext uri="{FF2B5EF4-FFF2-40B4-BE49-F238E27FC236}">
                <a16:creationId xmlns:a16="http://schemas.microsoft.com/office/drawing/2014/main" id="{122CDFD0-1299-4146-8E51-C54E4E0E8D02}"/>
              </a:ext>
            </a:extLst>
          </p:cNvPr>
          <p:cNvSpPr>
            <a:spLocks noChangeShapeType="1"/>
          </p:cNvSpPr>
          <p:nvPr/>
        </p:nvSpPr>
        <p:spPr bwMode="auto">
          <a:xfrm>
            <a:off x="4965700" y="5942013"/>
            <a:ext cx="373063" cy="635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3411" name="Group 163">
            <a:extLst>
              <a:ext uri="{FF2B5EF4-FFF2-40B4-BE49-F238E27FC236}">
                <a16:creationId xmlns:a16="http://schemas.microsoft.com/office/drawing/2014/main" id="{13E2D11D-DC41-4C19-AB89-A59EDD991C10}"/>
              </a:ext>
            </a:extLst>
          </p:cNvPr>
          <p:cNvGrpSpPr>
            <a:grpSpLocks/>
          </p:cNvGrpSpPr>
          <p:nvPr/>
        </p:nvGrpSpPr>
        <p:grpSpPr bwMode="auto">
          <a:xfrm>
            <a:off x="5321300" y="4017963"/>
            <a:ext cx="2190750" cy="1943100"/>
            <a:chOff x="3584" y="6330"/>
            <a:chExt cx="3450" cy="3060"/>
          </a:xfrm>
        </p:grpSpPr>
        <p:grpSp>
          <p:nvGrpSpPr>
            <p:cNvPr id="54371" name="Group 164">
              <a:extLst>
                <a:ext uri="{FF2B5EF4-FFF2-40B4-BE49-F238E27FC236}">
                  <a16:creationId xmlns:a16="http://schemas.microsoft.com/office/drawing/2014/main" id="{99693C46-A73D-40E7-943D-2BAFC94F0EC1}"/>
                </a:ext>
              </a:extLst>
            </p:cNvPr>
            <p:cNvGrpSpPr>
              <a:grpSpLocks/>
            </p:cNvGrpSpPr>
            <p:nvPr/>
          </p:nvGrpSpPr>
          <p:grpSpPr bwMode="auto">
            <a:xfrm>
              <a:off x="3594" y="7470"/>
              <a:ext cx="2866" cy="660"/>
              <a:chOff x="3594" y="7470"/>
              <a:chExt cx="2866" cy="660"/>
            </a:xfrm>
          </p:grpSpPr>
          <p:grpSp>
            <p:nvGrpSpPr>
              <p:cNvPr id="54397" name="Group 165">
                <a:extLst>
                  <a:ext uri="{FF2B5EF4-FFF2-40B4-BE49-F238E27FC236}">
                    <a16:creationId xmlns:a16="http://schemas.microsoft.com/office/drawing/2014/main" id="{A5D0B1C4-5E6B-4C63-BA8E-3F59275B9250}"/>
                  </a:ext>
                </a:extLst>
              </p:cNvPr>
              <p:cNvGrpSpPr>
                <a:grpSpLocks/>
              </p:cNvGrpSpPr>
              <p:nvPr/>
            </p:nvGrpSpPr>
            <p:grpSpPr bwMode="auto">
              <a:xfrm>
                <a:off x="4130" y="7470"/>
                <a:ext cx="2330" cy="660"/>
                <a:chOff x="4122" y="7470"/>
                <a:chExt cx="2330" cy="660"/>
              </a:xfrm>
            </p:grpSpPr>
            <p:grpSp>
              <p:nvGrpSpPr>
                <p:cNvPr id="54399" name="Group 166">
                  <a:extLst>
                    <a:ext uri="{FF2B5EF4-FFF2-40B4-BE49-F238E27FC236}">
                      <a16:creationId xmlns:a16="http://schemas.microsoft.com/office/drawing/2014/main" id="{DEB38D64-8A3D-46C3-BA4C-800C7BDFD133}"/>
                    </a:ext>
                  </a:extLst>
                </p:cNvPr>
                <p:cNvGrpSpPr>
                  <a:grpSpLocks/>
                </p:cNvGrpSpPr>
                <p:nvPr/>
              </p:nvGrpSpPr>
              <p:grpSpPr bwMode="auto">
                <a:xfrm>
                  <a:off x="4742" y="7770"/>
                  <a:ext cx="1710" cy="360"/>
                  <a:chOff x="3600" y="6675"/>
                  <a:chExt cx="1710" cy="360"/>
                </a:xfrm>
              </p:grpSpPr>
              <p:grpSp>
                <p:nvGrpSpPr>
                  <p:cNvPr id="54403" name="Group 167">
                    <a:extLst>
                      <a:ext uri="{FF2B5EF4-FFF2-40B4-BE49-F238E27FC236}">
                        <a16:creationId xmlns:a16="http://schemas.microsoft.com/office/drawing/2014/main" id="{A4639B77-5EDC-4E05-95F2-13CEB3F329BF}"/>
                      </a:ext>
                    </a:extLst>
                  </p:cNvPr>
                  <p:cNvGrpSpPr>
                    <a:grpSpLocks/>
                  </p:cNvGrpSpPr>
                  <p:nvPr/>
                </p:nvGrpSpPr>
                <p:grpSpPr bwMode="auto">
                  <a:xfrm flipV="1">
                    <a:off x="3600" y="6705"/>
                    <a:ext cx="1710" cy="330"/>
                    <a:chOff x="1860" y="6360"/>
                    <a:chExt cx="1710" cy="330"/>
                  </a:xfrm>
                </p:grpSpPr>
                <p:sp>
                  <p:nvSpPr>
                    <p:cNvPr id="54405" name="Line 168">
                      <a:extLst>
                        <a:ext uri="{FF2B5EF4-FFF2-40B4-BE49-F238E27FC236}">
                          <a16:creationId xmlns:a16="http://schemas.microsoft.com/office/drawing/2014/main" id="{6AF350BD-B979-4090-9D85-D34C6691ABEC}"/>
                        </a:ext>
                      </a:extLst>
                    </p:cNvPr>
                    <p:cNvSpPr>
                      <a:spLocks noChangeShapeType="1"/>
                    </p:cNvSpPr>
                    <p:nvPr/>
                  </p:nvSpPr>
                  <p:spPr bwMode="auto">
                    <a:xfrm>
                      <a:off x="1860" y="636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6" name="Line 169">
                      <a:extLst>
                        <a:ext uri="{FF2B5EF4-FFF2-40B4-BE49-F238E27FC236}">
                          <a16:creationId xmlns:a16="http://schemas.microsoft.com/office/drawing/2014/main" id="{7B08B9F8-806F-4475-AEFE-1B91F0F1EB55}"/>
                        </a:ext>
                      </a:extLst>
                    </p:cNvPr>
                    <p:cNvSpPr>
                      <a:spLocks noChangeShapeType="1"/>
                    </p:cNvSpPr>
                    <p:nvPr/>
                  </p:nvSpPr>
                  <p:spPr bwMode="auto">
                    <a:xfrm>
                      <a:off x="3014" y="6375"/>
                      <a:ext cx="16" cy="2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7" name="Line 170">
                      <a:extLst>
                        <a:ext uri="{FF2B5EF4-FFF2-40B4-BE49-F238E27FC236}">
                          <a16:creationId xmlns:a16="http://schemas.microsoft.com/office/drawing/2014/main" id="{E29D5A96-9FCB-4683-8A03-2038C0979407}"/>
                        </a:ext>
                      </a:extLst>
                    </p:cNvPr>
                    <p:cNvSpPr>
                      <a:spLocks noChangeShapeType="1"/>
                    </p:cNvSpPr>
                    <p:nvPr/>
                  </p:nvSpPr>
                  <p:spPr bwMode="auto">
                    <a:xfrm>
                      <a:off x="2458" y="6360"/>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8" name="Line 171">
                      <a:extLst>
                        <a:ext uri="{FF2B5EF4-FFF2-40B4-BE49-F238E27FC236}">
                          <a16:creationId xmlns:a16="http://schemas.microsoft.com/office/drawing/2014/main" id="{9A5274E5-F329-4B74-B50D-2F5E25308CE1}"/>
                        </a:ext>
                      </a:extLst>
                    </p:cNvPr>
                    <p:cNvSpPr>
                      <a:spLocks noChangeShapeType="1"/>
                    </p:cNvSpPr>
                    <p:nvPr/>
                  </p:nvSpPr>
                  <p:spPr bwMode="auto">
                    <a:xfrm>
                      <a:off x="3000" y="669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04" name="Line 172">
                    <a:extLst>
                      <a:ext uri="{FF2B5EF4-FFF2-40B4-BE49-F238E27FC236}">
                        <a16:creationId xmlns:a16="http://schemas.microsoft.com/office/drawing/2014/main" id="{4E2F85C3-20DE-40F8-8EF1-E7D3CB217205}"/>
                      </a:ext>
                    </a:extLst>
                  </p:cNvPr>
                  <p:cNvSpPr>
                    <a:spLocks noChangeShapeType="1"/>
                  </p:cNvSpPr>
                  <p:nvPr/>
                </p:nvSpPr>
                <p:spPr bwMode="auto">
                  <a:xfrm>
                    <a:off x="3600" y="6675"/>
                    <a:ext cx="0" cy="34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400" name="Group 173">
                  <a:extLst>
                    <a:ext uri="{FF2B5EF4-FFF2-40B4-BE49-F238E27FC236}">
                      <a16:creationId xmlns:a16="http://schemas.microsoft.com/office/drawing/2014/main" id="{9ECF5AD3-5C03-4587-A6A3-9E8141A1B694}"/>
                    </a:ext>
                  </a:extLst>
                </p:cNvPr>
                <p:cNvGrpSpPr>
                  <a:grpSpLocks/>
                </p:cNvGrpSpPr>
                <p:nvPr/>
              </p:nvGrpSpPr>
              <p:grpSpPr bwMode="auto">
                <a:xfrm flipH="1">
                  <a:off x="4122" y="7470"/>
                  <a:ext cx="586" cy="360"/>
                  <a:chOff x="3026" y="9030"/>
                  <a:chExt cx="586" cy="360"/>
                </a:xfrm>
              </p:grpSpPr>
              <p:sp>
                <p:nvSpPr>
                  <p:cNvPr id="54401" name="Line 174">
                    <a:extLst>
                      <a:ext uri="{FF2B5EF4-FFF2-40B4-BE49-F238E27FC236}">
                        <a16:creationId xmlns:a16="http://schemas.microsoft.com/office/drawing/2014/main" id="{15E611ED-AC23-4116-B8A7-0B33CB0C879C}"/>
                      </a:ext>
                    </a:extLst>
                  </p:cNvPr>
                  <p:cNvSpPr>
                    <a:spLocks noChangeShapeType="1"/>
                  </p:cNvSpPr>
                  <p:nvPr/>
                </p:nvSpPr>
                <p:spPr bwMode="auto">
                  <a:xfrm>
                    <a:off x="3026" y="9360"/>
                    <a:ext cx="586" cy="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2" name="Line 175">
                    <a:extLst>
                      <a:ext uri="{FF2B5EF4-FFF2-40B4-BE49-F238E27FC236}">
                        <a16:creationId xmlns:a16="http://schemas.microsoft.com/office/drawing/2014/main" id="{6328F5C3-D315-4AA1-AD4E-2E87B60AC68B}"/>
                      </a:ext>
                    </a:extLst>
                  </p:cNvPr>
                  <p:cNvSpPr>
                    <a:spLocks noChangeShapeType="1"/>
                  </p:cNvSpPr>
                  <p:nvPr/>
                </p:nvSpPr>
                <p:spPr bwMode="auto">
                  <a:xfrm flipV="1">
                    <a:off x="3584" y="9030"/>
                    <a:ext cx="0"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4398" name="Line 176">
                <a:extLst>
                  <a:ext uri="{FF2B5EF4-FFF2-40B4-BE49-F238E27FC236}">
                    <a16:creationId xmlns:a16="http://schemas.microsoft.com/office/drawing/2014/main" id="{E52E649B-BF7E-48DD-91C0-C6CF729623B8}"/>
                  </a:ext>
                </a:extLst>
              </p:cNvPr>
              <p:cNvSpPr>
                <a:spLocks noChangeShapeType="1"/>
              </p:cNvSpPr>
              <p:nvPr/>
            </p:nvSpPr>
            <p:spPr bwMode="auto">
              <a:xfrm flipH="1" flipV="1">
                <a:off x="3594" y="7485"/>
                <a:ext cx="52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372" name="Group 177">
              <a:extLst>
                <a:ext uri="{FF2B5EF4-FFF2-40B4-BE49-F238E27FC236}">
                  <a16:creationId xmlns:a16="http://schemas.microsoft.com/office/drawing/2014/main" id="{04B0B9BD-B91B-4871-A3C6-E1FEE577D260}"/>
                </a:ext>
              </a:extLst>
            </p:cNvPr>
            <p:cNvGrpSpPr>
              <a:grpSpLocks/>
            </p:cNvGrpSpPr>
            <p:nvPr/>
          </p:nvGrpSpPr>
          <p:grpSpPr bwMode="auto">
            <a:xfrm>
              <a:off x="3600" y="6330"/>
              <a:ext cx="3434" cy="705"/>
              <a:chOff x="3600" y="6330"/>
              <a:chExt cx="3434" cy="705"/>
            </a:xfrm>
          </p:grpSpPr>
          <p:grpSp>
            <p:nvGrpSpPr>
              <p:cNvPr id="54383" name="Group 178">
                <a:extLst>
                  <a:ext uri="{FF2B5EF4-FFF2-40B4-BE49-F238E27FC236}">
                    <a16:creationId xmlns:a16="http://schemas.microsoft.com/office/drawing/2014/main" id="{B65781BD-961B-495A-A280-21B6F12BA8A0}"/>
                  </a:ext>
                </a:extLst>
              </p:cNvPr>
              <p:cNvGrpSpPr>
                <a:grpSpLocks/>
              </p:cNvGrpSpPr>
              <p:nvPr/>
            </p:nvGrpSpPr>
            <p:grpSpPr bwMode="auto">
              <a:xfrm>
                <a:off x="3600" y="6675"/>
                <a:ext cx="1710" cy="360"/>
                <a:chOff x="3600" y="6675"/>
                <a:chExt cx="1710" cy="360"/>
              </a:xfrm>
            </p:grpSpPr>
            <p:grpSp>
              <p:nvGrpSpPr>
                <p:cNvPr id="54391" name="Group 179">
                  <a:extLst>
                    <a:ext uri="{FF2B5EF4-FFF2-40B4-BE49-F238E27FC236}">
                      <a16:creationId xmlns:a16="http://schemas.microsoft.com/office/drawing/2014/main" id="{1E28F996-0803-4864-8A8C-25E1A112DF2A}"/>
                    </a:ext>
                  </a:extLst>
                </p:cNvPr>
                <p:cNvGrpSpPr>
                  <a:grpSpLocks/>
                </p:cNvGrpSpPr>
                <p:nvPr/>
              </p:nvGrpSpPr>
              <p:grpSpPr bwMode="auto">
                <a:xfrm flipV="1">
                  <a:off x="3600" y="6705"/>
                  <a:ext cx="1710" cy="330"/>
                  <a:chOff x="1860" y="6360"/>
                  <a:chExt cx="1710" cy="330"/>
                </a:xfrm>
              </p:grpSpPr>
              <p:sp>
                <p:nvSpPr>
                  <p:cNvPr id="54393" name="Line 180">
                    <a:extLst>
                      <a:ext uri="{FF2B5EF4-FFF2-40B4-BE49-F238E27FC236}">
                        <a16:creationId xmlns:a16="http://schemas.microsoft.com/office/drawing/2014/main" id="{8D5D26E4-EF47-4C6B-97E7-756C0A98CAF8}"/>
                      </a:ext>
                    </a:extLst>
                  </p:cNvPr>
                  <p:cNvSpPr>
                    <a:spLocks noChangeShapeType="1"/>
                  </p:cNvSpPr>
                  <p:nvPr/>
                </p:nvSpPr>
                <p:spPr bwMode="auto">
                  <a:xfrm>
                    <a:off x="1860" y="636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94" name="Line 181">
                    <a:extLst>
                      <a:ext uri="{FF2B5EF4-FFF2-40B4-BE49-F238E27FC236}">
                        <a16:creationId xmlns:a16="http://schemas.microsoft.com/office/drawing/2014/main" id="{6A1825E6-3C02-4537-8D2E-D89E0F6683FA}"/>
                      </a:ext>
                    </a:extLst>
                  </p:cNvPr>
                  <p:cNvSpPr>
                    <a:spLocks noChangeShapeType="1"/>
                  </p:cNvSpPr>
                  <p:nvPr/>
                </p:nvSpPr>
                <p:spPr bwMode="auto">
                  <a:xfrm>
                    <a:off x="3014" y="6375"/>
                    <a:ext cx="16" cy="2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95" name="Line 182">
                    <a:extLst>
                      <a:ext uri="{FF2B5EF4-FFF2-40B4-BE49-F238E27FC236}">
                        <a16:creationId xmlns:a16="http://schemas.microsoft.com/office/drawing/2014/main" id="{8195D545-C238-494D-A243-A1CDE79867C1}"/>
                      </a:ext>
                    </a:extLst>
                  </p:cNvPr>
                  <p:cNvSpPr>
                    <a:spLocks noChangeShapeType="1"/>
                  </p:cNvSpPr>
                  <p:nvPr/>
                </p:nvSpPr>
                <p:spPr bwMode="auto">
                  <a:xfrm>
                    <a:off x="2458" y="6360"/>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96" name="Line 183">
                    <a:extLst>
                      <a:ext uri="{FF2B5EF4-FFF2-40B4-BE49-F238E27FC236}">
                        <a16:creationId xmlns:a16="http://schemas.microsoft.com/office/drawing/2014/main" id="{1019B849-B5C4-40AB-B577-88003A734EEB}"/>
                      </a:ext>
                    </a:extLst>
                  </p:cNvPr>
                  <p:cNvSpPr>
                    <a:spLocks noChangeShapeType="1"/>
                  </p:cNvSpPr>
                  <p:nvPr/>
                </p:nvSpPr>
                <p:spPr bwMode="auto">
                  <a:xfrm>
                    <a:off x="3000" y="669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92" name="Line 184">
                  <a:extLst>
                    <a:ext uri="{FF2B5EF4-FFF2-40B4-BE49-F238E27FC236}">
                      <a16:creationId xmlns:a16="http://schemas.microsoft.com/office/drawing/2014/main" id="{AD19033D-3728-4C13-844D-CFDF9555C306}"/>
                    </a:ext>
                  </a:extLst>
                </p:cNvPr>
                <p:cNvSpPr>
                  <a:spLocks noChangeShapeType="1"/>
                </p:cNvSpPr>
                <p:nvPr/>
              </p:nvSpPr>
              <p:spPr bwMode="auto">
                <a:xfrm>
                  <a:off x="3600" y="6675"/>
                  <a:ext cx="0" cy="34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384" name="Group 185">
                <a:extLst>
                  <a:ext uri="{FF2B5EF4-FFF2-40B4-BE49-F238E27FC236}">
                    <a16:creationId xmlns:a16="http://schemas.microsoft.com/office/drawing/2014/main" id="{0E7B9BCF-4317-4F80-B69C-06750FF97242}"/>
                  </a:ext>
                </a:extLst>
              </p:cNvPr>
              <p:cNvGrpSpPr>
                <a:grpSpLocks/>
              </p:cNvGrpSpPr>
              <p:nvPr/>
            </p:nvGrpSpPr>
            <p:grpSpPr bwMode="auto">
              <a:xfrm flipV="1">
                <a:off x="5324" y="6330"/>
                <a:ext cx="1710" cy="360"/>
                <a:chOff x="3600" y="6675"/>
                <a:chExt cx="1710" cy="360"/>
              </a:xfrm>
            </p:grpSpPr>
            <p:grpSp>
              <p:nvGrpSpPr>
                <p:cNvPr id="54385" name="Group 186">
                  <a:extLst>
                    <a:ext uri="{FF2B5EF4-FFF2-40B4-BE49-F238E27FC236}">
                      <a16:creationId xmlns:a16="http://schemas.microsoft.com/office/drawing/2014/main" id="{A42947F3-9F63-4D9D-BF4B-DC236A6B5C4E}"/>
                    </a:ext>
                  </a:extLst>
                </p:cNvPr>
                <p:cNvGrpSpPr>
                  <a:grpSpLocks/>
                </p:cNvGrpSpPr>
                <p:nvPr/>
              </p:nvGrpSpPr>
              <p:grpSpPr bwMode="auto">
                <a:xfrm flipV="1">
                  <a:off x="3600" y="6705"/>
                  <a:ext cx="1710" cy="330"/>
                  <a:chOff x="1860" y="6360"/>
                  <a:chExt cx="1710" cy="330"/>
                </a:xfrm>
              </p:grpSpPr>
              <p:sp>
                <p:nvSpPr>
                  <p:cNvPr id="54387" name="Line 187">
                    <a:extLst>
                      <a:ext uri="{FF2B5EF4-FFF2-40B4-BE49-F238E27FC236}">
                        <a16:creationId xmlns:a16="http://schemas.microsoft.com/office/drawing/2014/main" id="{E1618264-0854-4A3D-A5A6-6FBF732C5927}"/>
                      </a:ext>
                    </a:extLst>
                  </p:cNvPr>
                  <p:cNvSpPr>
                    <a:spLocks noChangeShapeType="1"/>
                  </p:cNvSpPr>
                  <p:nvPr/>
                </p:nvSpPr>
                <p:spPr bwMode="auto">
                  <a:xfrm>
                    <a:off x="1860" y="636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8" name="Line 188">
                    <a:extLst>
                      <a:ext uri="{FF2B5EF4-FFF2-40B4-BE49-F238E27FC236}">
                        <a16:creationId xmlns:a16="http://schemas.microsoft.com/office/drawing/2014/main" id="{57D67E80-F544-4B24-891A-BFD11EB2EC02}"/>
                      </a:ext>
                    </a:extLst>
                  </p:cNvPr>
                  <p:cNvSpPr>
                    <a:spLocks noChangeShapeType="1"/>
                  </p:cNvSpPr>
                  <p:nvPr/>
                </p:nvSpPr>
                <p:spPr bwMode="auto">
                  <a:xfrm>
                    <a:off x="3014" y="6375"/>
                    <a:ext cx="16" cy="2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9" name="Line 189">
                    <a:extLst>
                      <a:ext uri="{FF2B5EF4-FFF2-40B4-BE49-F238E27FC236}">
                        <a16:creationId xmlns:a16="http://schemas.microsoft.com/office/drawing/2014/main" id="{644CFECC-1D5B-4CD8-974B-CF21763E6C5F}"/>
                      </a:ext>
                    </a:extLst>
                  </p:cNvPr>
                  <p:cNvSpPr>
                    <a:spLocks noChangeShapeType="1"/>
                  </p:cNvSpPr>
                  <p:nvPr/>
                </p:nvSpPr>
                <p:spPr bwMode="auto">
                  <a:xfrm>
                    <a:off x="2458" y="6360"/>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90" name="Line 190">
                    <a:extLst>
                      <a:ext uri="{FF2B5EF4-FFF2-40B4-BE49-F238E27FC236}">
                        <a16:creationId xmlns:a16="http://schemas.microsoft.com/office/drawing/2014/main" id="{083A71A6-B90C-4CA0-9148-28F08764A7A6}"/>
                      </a:ext>
                    </a:extLst>
                  </p:cNvPr>
                  <p:cNvSpPr>
                    <a:spLocks noChangeShapeType="1"/>
                  </p:cNvSpPr>
                  <p:nvPr/>
                </p:nvSpPr>
                <p:spPr bwMode="auto">
                  <a:xfrm>
                    <a:off x="3000" y="669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86" name="Line 191">
                  <a:extLst>
                    <a:ext uri="{FF2B5EF4-FFF2-40B4-BE49-F238E27FC236}">
                      <a16:creationId xmlns:a16="http://schemas.microsoft.com/office/drawing/2014/main" id="{4E2CD269-FEC7-4927-975D-B654EDDB14E0}"/>
                    </a:ext>
                  </a:extLst>
                </p:cNvPr>
                <p:cNvSpPr>
                  <a:spLocks noChangeShapeType="1"/>
                </p:cNvSpPr>
                <p:nvPr/>
              </p:nvSpPr>
              <p:spPr bwMode="auto">
                <a:xfrm>
                  <a:off x="3600" y="6675"/>
                  <a:ext cx="0" cy="34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373" name="Group 192">
              <a:extLst>
                <a:ext uri="{FF2B5EF4-FFF2-40B4-BE49-F238E27FC236}">
                  <a16:creationId xmlns:a16="http://schemas.microsoft.com/office/drawing/2014/main" id="{27E00BAC-7F6C-4CBC-9A37-330F77CC9CE2}"/>
                </a:ext>
              </a:extLst>
            </p:cNvPr>
            <p:cNvGrpSpPr>
              <a:grpSpLocks/>
            </p:cNvGrpSpPr>
            <p:nvPr/>
          </p:nvGrpSpPr>
          <p:grpSpPr bwMode="auto">
            <a:xfrm>
              <a:off x="3584" y="8715"/>
              <a:ext cx="2310" cy="675"/>
              <a:chOff x="3584" y="8715"/>
              <a:chExt cx="2310" cy="675"/>
            </a:xfrm>
          </p:grpSpPr>
          <p:grpSp>
            <p:nvGrpSpPr>
              <p:cNvPr id="54374" name="Group 193">
                <a:extLst>
                  <a:ext uri="{FF2B5EF4-FFF2-40B4-BE49-F238E27FC236}">
                    <a16:creationId xmlns:a16="http://schemas.microsoft.com/office/drawing/2014/main" id="{C0DFEF9A-690A-4015-81C5-7B5F5C36DE8C}"/>
                  </a:ext>
                </a:extLst>
              </p:cNvPr>
              <p:cNvGrpSpPr>
                <a:grpSpLocks/>
              </p:cNvGrpSpPr>
              <p:nvPr/>
            </p:nvGrpSpPr>
            <p:grpSpPr bwMode="auto">
              <a:xfrm flipV="1">
                <a:off x="4184" y="8715"/>
                <a:ext cx="1710" cy="360"/>
                <a:chOff x="3600" y="6675"/>
                <a:chExt cx="1710" cy="360"/>
              </a:xfrm>
            </p:grpSpPr>
            <p:grpSp>
              <p:nvGrpSpPr>
                <p:cNvPr id="54377" name="Group 194">
                  <a:extLst>
                    <a:ext uri="{FF2B5EF4-FFF2-40B4-BE49-F238E27FC236}">
                      <a16:creationId xmlns:a16="http://schemas.microsoft.com/office/drawing/2014/main" id="{D32AAB7C-0A3E-4846-A8DF-0B037566514E}"/>
                    </a:ext>
                  </a:extLst>
                </p:cNvPr>
                <p:cNvGrpSpPr>
                  <a:grpSpLocks/>
                </p:cNvGrpSpPr>
                <p:nvPr/>
              </p:nvGrpSpPr>
              <p:grpSpPr bwMode="auto">
                <a:xfrm flipV="1">
                  <a:off x="3600" y="6705"/>
                  <a:ext cx="1710" cy="330"/>
                  <a:chOff x="1860" y="6360"/>
                  <a:chExt cx="1710" cy="330"/>
                </a:xfrm>
              </p:grpSpPr>
              <p:sp>
                <p:nvSpPr>
                  <p:cNvPr id="54379" name="Line 195">
                    <a:extLst>
                      <a:ext uri="{FF2B5EF4-FFF2-40B4-BE49-F238E27FC236}">
                        <a16:creationId xmlns:a16="http://schemas.microsoft.com/office/drawing/2014/main" id="{087AD5D7-46AF-402D-A062-D3F58804F9EF}"/>
                      </a:ext>
                    </a:extLst>
                  </p:cNvPr>
                  <p:cNvSpPr>
                    <a:spLocks noChangeShapeType="1"/>
                  </p:cNvSpPr>
                  <p:nvPr/>
                </p:nvSpPr>
                <p:spPr bwMode="auto">
                  <a:xfrm>
                    <a:off x="1860" y="6360"/>
                    <a:ext cx="5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0" name="Line 196">
                    <a:extLst>
                      <a:ext uri="{FF2B5EF4-FFF2-40B4-BE49-F238E27FC236}">
                        <a16:creationId xmlns:a16="http://schemas.microsoft.com/office/drawing/2014/main" id="{B508DC2D-BAB5-4576-8AD3-B605A8B88DC5}"/>
                      </a:ext>
                    </a:extLst>
                  </p:cNvPr>
                  <p:cNvSpPr>
                    <a:spLocks noChangeShapeType="1"/>
                  </p:cNvSpPr>
                  <p:nvPr/>
                </p:nvSpPr>
                <p:spPr bwMode="auto">
                  <a:xfrm>
                    <a:off x="3014" y="6375"/>
                    <a:ext cx="16" cy="2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1" name="Line 197">
                    <a:extLst>
                      <a:ext uri="{FF2B5EF4-FFF2-40B4-BE49-F238E27FC236}">
                        <a16:creationId xmlns:a16="http://schemas.microsoft.com/office/drawing/2014/main" id="{A0C0BE10-1182-4F3E-A8A0-04704AEACEB6}"/>
                      </a:ext>
                    </a:extLst>
                  </p:cNvPr>
                  <p:cNvSpPr>
                    <a:spLocks noChangeShapeType="1"/>
                  </p:cNvSpPr>
                  <p:nvPr/>
                </p:nvSpPr>
                <p:spPr bwMode="auto">
                  <a:xfrm>
                    <a:off x="2458" y="6360"/>
                    <a:ext cx="6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2" name="Line 198">
                    <a:extLst>
                      <a:ext uri="{FF2B5EF4-FFF2-40B4-BE49-F238E27FC236}">
                        <a16:creationId xmlns:a16="http://schemas.microsoft.com/office/drawing/2014/main" id="{735F34D8-41AB-47A3-9DF5-AF8956D8A6F3}"/>
                      </a:ext>
                    </a:extLst>
                  </p:cNvPr>
                  <p:cNvSpPr>
                    <a:spLocks noChangeShapeType="1"/>
                  </p:cNvSpPr>
                  <p:nvPr/>
                </p:nvSpPr>
                <p:spPr bwMode="auto">
                  <a:xfrm>
                    <a:off x="3000" y="669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78" name="Line 199">
                  <a:extLst>
                    <a:ext uri="{FF2B5EF4-FFF2-40B4-BE49-F238E27FC236}">
                      <a16:creationId xmlns:a16="http://schemas.microsoft.com/office/drawing/2014/main" id="{93E16AC4-CFE2-402D-B0B6-ADA042F00B83}"/>
                    </a:ext>
                  </a:extLst>
                </p:cNvPr>
                <p:cNvSpPr>
                  <a:spLocks noChangeShapeType="1"/>
                </p:cNvSpPr>
                <p:nvPr/>
              </p:nvSpPr>
              <p:spPr bwMode="auto">
                <a:xfrm>
                  <a:off x="3600" y="6675"/>
                  <a:ext cx="0" cy="34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75" name="Line 200">
                <a:extLst>
                  <a:ext uri="{FF2B5EF4-FFF2-40B4-BE49-F238E27FC236}">
                    <a16:creationId xmlns:a16="http://schemas.microsoft.com/office/drawing/2014/main" id="{A5D0B5D5-D940-4954-9212-7995A2BB8928}"/>
                  </a:ext>
                </a:extLst>
              </p:cNvPr>
              <p:cNvSpPr>
                <a:spLocks noChangeShapeType="1"/>
              </p:cNvSpPr>
              <p:nvPr/>
            </p:nvSpPr>
            <p:spPr bwMode="auto">
              <a:xfrm flipV="1">
                <a:off x="3584" y="9030"/>
                <a:ext cx="0" cy="3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6" name="Line 201">
                <a:extLst>
                  <a:ext uri="{FF2B5EF4-FFF2-40B4-BE49-F238E27FC236}">
                    <a16:creationId xmlns:a16="http://schemas.microsoft.com/office/drawing/2014/main" id="{0EB80083-13AA-4234-A6D1-8BBFB270FC67}"/>
                  </a:ext>
                </a:extLst>
              </p:cNvPr>
              <p:cNvSpPr>
                <a:spLocks noChangeShapeType="1"/>
              </p:cNvSpPr>
              <p:nvPr/>
            </p:nvSpPr>
            <p:spPr bwMode="auto">
              <a:xfrm>
                <a:off x="3584" y="9030"/>
                <a:ext cx="5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23232" name="Group 202">
            <a:extLst>
              <a:ext uri="{FF2B5EF4-FFF2-40B4-BE49-F238E27FC236}">
                <a16:creationId xmlns:a16="http://schemas.microsoft.com/office/drawing/2014/main" id="{3B0DE268-B2AA-472F-B610-05AD9663FAD5}"/>
              </a:ext>
            </a:extLst>
          </p:cNvPr>
          <p:cNvGrpSpPr>
            <a:grpSpLocks/>
          </p:cNvGrpSpPr>
          <p:nvPr/>
        </p:nvGrpSpPr>
        <p:grpSpPr bwMode="auto">
          <a:xfrm>
            <a:off x="4578350" y="4941888"/>
            <a:ext cx="379413" cy="276225"/>
            <a:chOff x="2414" y="7785"/>
            <a:chExt cx="598" cy="435"/>
          </a:xfrm>
        </p:grpSpPr>
        <p:sp>
          <p:nvSpPr>
            <p:cNvPr id="54369" name="Line 203">
              <a:extLst>
                <a:ext uri="{FF2B5EF4-FFF2-40B4-BE49-F238E27FC236}">
                  <a16:creationId xmlns:a16="http://schemas.microsoft.com/office/drawing/2014/main" id="{91060E95-E5B2-4D64-AC03-2B56F76EB51D}"/>
                </a:ext>
              </a:extLst>
            </p:cNvPr>
            <p:cNvSpPr>
              <a:spLocks noChangeShapeType="1"/>
            </p:cNvSpPr>
            <p:nvPr/>
          </p:nvSpPr>
          <p:spPr bwMode="auto">
            <a:xfrm>
              <a:off x="2442" y="7785"/>
              <a:ext cx="57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0" name="Line 204">
              <a:extLst>
                <a:ext uri="{FF2B5EF4-FFF2-40B4-BE49-F238E27FC236}">
                  <a16:creationId xmlns:a16="http://schemas.microsoft.com/office/drawing/2014/main" id="{6E5D95E5-7CA2-4DA1-AFFF-7DC4A179A7F8}"/>
                </a:ext>
              </a:extLst>
            </p:cNvPr>
            <p:cNvSpPr>
              <a:spLocks noChangeShapeType="1"/>
            </p:cNvSpPr>
            <p:nvPr/>
          </p:nvSpPr>
          <p:spPr bwMode="auto">
            <a:xfrm flipV="1">
              <a:off x="2414" y="7785"/>
              <a:ext cx="0" cy="43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3233" name="Group 228">
            <a:extLst>
              <a:ext uri="{FF2B5EF4-FFF2-40B4-BE49-F238E27FC236}">
                <a16:creationId xmlns:a16="http://schemas.microsoft.com/office/drawing/2014/main" id="{79C16180-EA84-49A3-AC1D-31CCBD22E734}"/>
              </a:ext>
            </a:extLst>
          </p:cNvPr>
          <p:cNvGrpSpPr>
            <a:grpSpLocks/>
          </p:cNvGrpSpPr>
          <p:nvPr/>
        </p:nvGrpSpPr>
        <p:grpSpPr bwMode="auto">
          <a:xfrm>
            <a:off x="0" y="4114800"/>
            <a:ext cx="1447800" cy="2181225"/>
            <a:chOff x="96" y="2592"/>
            <a:chExt cx="960" cy="1374"/>
          </a:xfrm>
        </p:grpSpPr>
        <p:grpSp>
          <p:nvGrpSpPr>
            <p:cNvPr id="54346" name="Group 205">
              <a:extLst>
                <a:ext uri="{FF2B5EF4-FFF2-40B4-BE49-F238E27FC236}">
                  <a16:creationId xmlns:a16="http://schemas.microsoft.com/office/drawing/2014/main" id="{92CAD076-F0D2-4CA3-A560-DB53FCD81CFC}"/>
                </a:ext>
              </a:extLst>
            </p:cNvPr>
            <p:cNvGrpSpPr>
              <a:grpSpLocks/>
            </p:cNvGrpSpPr>
            <p:nvPr/>
          </p:nvGrpSpPr>
          <p:grpSpPr bwMode="auto">
            <a:xfrm>
              <a:off x="96" y="2592"/>
              <a:ext cx="857" cy="1374"/>
              <a:chOff x="2280" y="1215"/>
              <a:chExt cx="2143" cy="3435"/>
            </a:xfrm>
          </p:grpSpPr>
          <p:grpSp>
            <p:nvGrpSpPr>
              <p:cNvPr id="54348" name="Group 206">
                <a:extLst>
                  <a:ext uri="{FF2B5EF4-FFF2-40B4-BE49-F238E27FC236}">
                    <a16:creationId xmlns:a16="http://schemas.microsoft.com/office/drawing/2014/main" id="{3D59A066-7BA2-4F18-89AB-96CFFD3372BE}"/>
                  </a:ext>
                </a:extLst>
              </p:cNvPr>
              <p:cNvGrpSpPr>
                <a:grpSpLocks/>
              </p:cNvGrpSpPr>
              <p:nvPr/>
            </p:nvGrpSpPr>
            <p:grpSpPr bwMode="auto">
              <a:xfrm>
                <a:off x="3042" y="1680"/>
                <a:ext cx="1381" cy="2970"/>
                <a:chOff x="2458" y="2133"/>
                <a:chExt cx="1380" cy="2970"/>
              </a:xfrm>
            </p:grpSpPr>
            <p:grpSp>
              <p:nvGrpSpPr>
                <p:cNvPr id="54355" name="Group 207">
                  <a:extLst>
                    <a:ext uri="{FF2B5EF4-FFF2-40B4-BE49-F238E27FC236}">
                      <a16:creationId xmlns:a16="http://schemas.microsoft.com/office/drawing/2014/main" id="{50279C44-C784-493C-8C9B-2AD22D01670B}"/>
                    </a:ext>
                  </a:extLst>
                </p:cNvPr>
                <p:cNvGrpSpPr>
                  <a:grpSpLocks/>
                </p:cNvGrpSpPr>
                <p:nvPr/>
              </p:nvGrpSpPr>
              <p:grpSpPr bwMode="auto">
                <a:xfrm>
                  <a:off x="2760" y="2235"/>
                  <a:ext cx="660" cy="2715"/>
                  <a:chOff x="2760" y="2235"/>
                  <a:chExt cx="660" cy="2715"/>
                </a:xfrm>
              </p:grpSpPr>
              <p:grpSp>
                <p:nvGrpSpPr>
                  <p:cNvPr id="54359" name="Group 208">
                    <a:extLst>
                      <a:ext uri="{FF2B5EF4-FFF2-40B4-BE49-F238E27FC236}">
                        <a16:creationId xmlns:a16="http://schemas.microsoft.com/office/drawing/2014/main" id="{E2335955-384C-45D2-A665-1B7C2AA5ADFF}"/>
                      </a:ext>
                    </a:extLst>
                  </p:cNvPr>
                  <p:cNvGrpSpPr>
                    <a:grpSpLocks/>
                  </p:cNvGrpSpPr>
                  <p:nvPr/>
                </p:nvGrpSpPr>
                <p:grpSpPr bwMode="auto">
                  <a:xfrm>
                    <a:off x="2760" y="2235"/>
                    <a:ext cx="194" cy="1350"/>
                    <a:chOff x="2760" y="2235"/>
                    <a:chExt cx="194" cy="1350"/>
                  </a:xfrm>
                </p:grpSpPr>
                <p:sp>
                  <p:nvSpPr>
                    <p:cNvPr id="54367" name="Line 209">
                      <a:extLst>
                        <a:ext uri="{FF2B5EF4-FFF2-40B4-BE49-F238E27FC236}">
                          <a16:creationId xmlns:a16="http://schemas.microsoft.com/office/drawing/2014/main" id="{C0B098CD-BFC1-4873-AC65-9E2162F3DB21}"/>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8" name="Rectangle 210">
                      <a:extLst>
                        <a:ext uri="{FF2B5EF4-FFF2-40B4-BE49-F238E27FC236}">
                          <a16:creationId xmlns:a16="http://schemas.microsoft.com/office/drawing/2014/main" id="{56E8B40E-485D-4D63-8761-94EB1FC91494}"/>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4360" name="Group 211">
                    <a:extLst>
                      <a:ext uri="{FF2B5EF4-FFF2-40B4-BE49-F238E27FC236}">
                        <a16:creationId xmlns:a16="http://schemas.microsoft.com/office/drawing/2014/main" id="{51FB48D8-7391-410A-B662-27A0B122DD8A}"/>
                      </a:ext>
                    </a:extLst>
                  </p:cNvPr>
                  <p:cNvGrpSpPr>
                    <a:grpSpLocks/>
                  </p:cNvGrpSpPr>
                  <p:nvPr/>
                </p:nvGrpSpPr>
                <p:grpSpPr bwMode="auto">
                  <a:xfrm>
                    <a:off x="3226" y="2250"/>
                    <a:ext cx="194" cy="1350"/>
                    <a:chOff x="2760" y="2235"/>
                    <a:chExt cx="194" cy="1350"/>
                  </a:xfrm>
                </p:grpSpPr>
                <p:sp>
                  <p:nvSpPr>
                    <p:cNvPr id="54365" name="Line 212">
                      <a:extLst>
                        <a:ext uri="{FF2B5EF4-FFF2-40B4-BE49-F238E27FC236}">
                          <a16:creationId xmlns:a16="http://schemas.microsoft.com/office/drawing/2014/main" id="{1E7A887A-8B60-45F9-9DA0-E15503208CC6}"/>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6" name="Rectangle 213">
                      <a:extLst>
                        <a:ext uri="{FF2B5EF4-FFF2-40B4-BE49-F238E27FC236}">
                          <a16:creationId xmlns:a16="http://schemas.microsoft.com/office/drawing/2014/main" id="{010DF78C-093A-4CB9-8C9E-CEB487EF0041}"/>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54361" name="Line 214">
                    <a:extLst>
                      <a:ext uri="{FF2B5EF4-FFF2-40B4-BE49-F238E27FC236}">
                        <a16:creationId xmlns:a16="http://schemas.microsoft.com/office/drawing/2014/main" id="{BBB60AAA-29FA-481C-93CA-6BB9EB12868A}"/>
                      </a:ext>
                    </a:extLst>
                  </p:cNvPr>
                  <p:cNvSpPr>
                    <a:spLocks noChangeShapeType="1"/>
                  </p:cNvSpPr>
                  <p:nvPr/>
                </p:nvSpPr>
                <p:spPr bwMode="auto">
                  <a:xfrm>
                    <a:off x="2880" y="3600"/>
                    <a:ext cx="4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362" name="Group 215">
                    <a:extLst>
                      <a:ext uri="{FF2B5EF4-FFF2-40B4-BE49-F238E27FC236}">
                        <a16:creationId xmlns:a16="http://schemas.microsoft.com/office/drawing/2014/main" id="{3DCE0EE7-5959-4CB5-99B7-50A2889A5C25}"/>
                      </a:ext>
                    </a:extLst>
                  </p:cNvPr>
                  <p:cNvGrpSpPr>
                    <a:grpSpLocks/>
                  </p:cNvGrpSpPr>
                  <p:nvPr/>
                </p:nvGrpSpPr>
                <p:grpSpPr bwMode="auto">
                  <a:xfrm>
                    <a:off x="2986" y="3600"/>
                    <a:ext cx="194" cy="1350"/>
                    <a:chOff x="2760" y="2235"/>
                    <a:chExt cx="194" cy="1350"/>
                  </a:xfrm>
                </p:grpSpPr>
                <p:sp>
                  <p:nvSpPr>
                    <p:cNvPr id="54363" name="Line 216">
                      <a:extLst>
                        <a:ext uri="{FF2B5EF4-FFF2-40B4-BE49-F238E27FC236}">
                          <a16:creationId xmlns:a16="http://schemas.microsoft.com/office/drawing/2014/main" id="{A2064FA3-6CB9-4131-8778-9F7256CB6DCC}"/>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4" name="Rectangle 217">
                      <a:extLst>
                        <a:ext uri="{FF2B5EF4-FFF2-40B4-BE49-F238E27FC236}">
                          <a16:creationId xmlns:a16="http://schemas.microsoft.com/office/drawing/2014/main" id="{307B6D67-D00F-4045-856C-658C99B45568}"/>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54356" name="Rectangle 218">
                  <a:extLst>
                    <a:ext uri="{FF2B5EF4-FFF2-40B4-BE49-F238E27FC236}">
                      <a16:creationId xmlns:a16="http://schemas.microsoft.com/office/drawing/2014/main" id="{3CA9305D-1557-4E25-B608-E49E1B7AA394}"/>
                    </a:ext>
                  </a:extLst>
                </p:cNvPr>
                <p:cNvSpPr>
                  <a:spLocks noChangeArrowheads="1"/>
                </p:cNvSpPr>
                <p:nvPr/>
              </p:nvSpPr>
              <p:spPr bwMode="auto">
                <a:xfrm>
                  <a:off x="2458" y="2133"/>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a:t>
                  </a:r>
                </a:p>
              </p:txBody>
            </p:sp>
            <p:sp>
              <p:nvSpPr>
                <p:cNvPr id="54357" name="Rectangle 219">
                  <a:extLst>
                    <a:ext uri="{FF2B5EF4-FFF2-40B4-BE49-F238E27FC236}">
                      <a16:creationId xmlns:a16="http://schemas.microsoft.com/office/drawing/2014/main" id="{51DDE8C5-E75C-49FF-A21F-841DD4EA13B0}"/>
                    </a:ext>
                  </a:extLst>
                </p:cNvPr>
                <p:cNvSpPr>
                  <a:spLocks noChangeArrowheads="1"/>
                </p:cNvSpPr>
                <p:nvPr/>
              </p:nvSpPr>
              <p:spPr bwMode="auto">
                <a:xfrm>
                  <a:off x="3268" y="2148"/>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W</a:t>
                  </a:r>
                </a:p>
              </p:txBody>
            </p:sp>
            <p:sp>
              <p:nvSpPr>
                <p:cNvPr id="54358" name="Rectangle 220">
                  <a:extLst>
                    <a:ext uri="{FF2B5EF4-FFF2-40B4-BE49-F238E27FC236}">
                      <a16:creationId xmlns:a16="http://schemas.microsoft.com/office/drawing/2014/main" id="{1A894C71-43C6-4E52-9BE5-D6B5F6E561A5}"/>
                    </a:ext>
                  </a:extLst>
                </p:cNvPr>
                <p:cNvSpPr>
                  <a:spLocks noChangeArrowheads="1"/>
                </p:cNvSpPr>
                <p:nvPr/>
              </p:nvSpPr>
              <p:spPr bwMode="auto">
                <a:xfrm>
                  <a:off x="2714" y="4578"/>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a:t>
                  </a:r>
                </a:p>
              </p:txBody>
            </p:sp>
          </p:grpSp>
          <p:grpSp>
            <p:nvGrpSpPr>
              <p:cNvPr id="54349" name="Group 221">
                <a:extLst>
                  <a:ext uri="{FF2B5EF4-FFF2-40B4-BE49-F238E27FC236}">
                    <a16:creationId xmlns:a16="http://schemas.microsoft.com/office/drawing/2014/main" id="{CC2E6FCC-55C4-46D0-A5F9-4E15618638E9}"/>
                  </a:ext>
                </a:extLst>
              </p:cNvPr>
              <p:cNvGrpSpPr>
                <a:grpSpLocks/>
              </p:cNvGrpSpPr>
              <p:nvPr/>
            </p:nvGrpSpPr>
            <p:grpSpPr bwMode="auto">
              <a:xfrm>
                <a:off x="2280" y="1215"/>
                <a:ext cx="1409" cy="3267"/>
                <a:chOff x="2280" y="1215"/>
                <a:chExt cx="1409" cy="3267"/>
              </a:xfrm>
            </p:grpSpPr>
            <p:sp>
              <p:nvSpPr>
                <p:cNvPr id="54350" name="Line 222">
                  <a:extLst>
                    <a:ext uri="{FF2B5EF4-FFF2-40B4-BE49-F238E27FC236}">
                      <a16:creationId xmlns:a16="http://schemas.microsoft.com/office/drawing/2014/main" id="{B05B0D8F-33AA-487D-9608-F27449017450}"/>
                    </a:ext>
                  </a:extLst>
                </p:cNvPr>
                <p:cNvSpPr>
                  <a:spLocks noChangeShapeType="1"/>
                </p:cNvSpPr>
                <p:nvPr/>
              </p:nvSpPr>
              <p:spPr bwMode="auto">
                <a:xfrm flipH="1" flipV="1">
                  <a:off x="2428" y="1797"/>
                  <a:ext cx="10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4351" name="Line 223">
                  <a:extLst>
                    <a:ext uri="{FF2B5EF4-FFF2-40B4-BE49-F238E27FC236}">
                      <a16:creationId xmlns:a16="http://schemas.microsoft.com/office/drawing/2014/main" id="{BE5E28FF-A810-4A8A-87C6-5D3EBD873339}"/>
                    </a:ext>
                  </a:extLst>
                </p:cNvPr>
                <p:cNvSpPr>
                  <a:spLocks noChangeShapeType="1"/>
                </p:cNvSpPr>
                <p:nvPr/>
              </p:nvSpPr>
              <p:spPr bwMode="auto">
                <a:xfrm flipH="1">
                  <a:off x="2562" y="4482"/>
                  <a:ext cx="11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2" name="Line 224">
                  <a:extLst>
                    <a:ext uri="{FF2B5EF4-FFF2-40B4-BE49-F238E27FC236}">
                      <a16:creationId xmlns:a16="http://schemas.microsoft.com/office/drawing/2014/main" id="{64E6505D-0381-4A57-934D-3373CF8DFADC}"/>
                    </a:ext>
                  </a:extLst>
                </p:cNvPr>
                <p:cNvSpPr>
                  <a:spLocks noChangeShapeType="1"/>
                </p:cNvSpPr>
                <p:nvPr/>
              </p:nvSpPr>
              <p:spPr bwMode="auto">
                <a:xfrm>
                  <a:off x="2758" y="1812"/>
                  <a:ext cx="0" cy="267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53" name="Rectangle 225">
                  <a:extLst>
                    <a:ext uri="{FF2B5EF4-FFF2-40B4-BE49-F238E27FC236}">
                      <a16:creationId xmlns:a16="http://schemas.microsoft.com/office/drawing/2014/main" id="{4C8CF54A-89BC-43CD-8FCC-917A4B9264D7}"/>
                    </a:ext>
                  </a:extLst>
                </p:cNvPr>
                <p:cNvSpPr>
                  <a:spLocks noChangeArrowheads="1"/>
                </p:cNvSpPr>
                <p:nvPr/>
              </p:nvSpPr>
              <p:spPr bwMode="auto">
                <a:xfrm>
                  <a:off x="2280" y="2865"/>
                  <a:ext cx="7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Ud</a:t>
                  </a:r>
                </a:p>
              </p:txBody>
            </p:sp>
            <p:sp>
              <p:nvSpPr>
                <p:cNvPr id="54354" name="Rectangle 226">
                  <a:extLst>
                    <a:ext uri="{FF2B5EF4-FFF2-40B4-BE49-F238E27FC236}">
                      <a16:creationId xmlns:a16="http://schemas.microsoft.com/office/drawing/2014/main" id="{FAD2FC5D-9C05-4F2F-9519-82245EFFD9AE}"/>
                    </a:ext>
                  </a:extLst>
                </p:cNvPr>
                <p:cNvSpPr>
                  <a:spLocks noChangeArrowheads="1"/>
                </p:cNvSpPr>
                <p:nvPr/>
              </p:nvSpPr>
              <p:spPr bwMode="auto">
                <a:xfrm>
                  <a:off x="2640" y="1215"/>
                  <a:ext cx="7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id</a:t>
                  </a:r>
                </a:p>
              </p:txBody>
            </p:sp>
          </p:grpSp>
        </p:grpSp>
        <p:sp>
          <p:nvSpPr>
            <p:cNvPr id="54347" name="Rectangle 227">
              <a:extLst>
                <a:ext uri="{FF2B5EF4-FFF2-40B4-BE49-F238E27FC236}">
                  <a16:creationId xmlns:a16="http://schemas.microsoft.com/office/drawing/2014/main" id="{384299B0-D770-4C7E-B0A1-4DCA89942CE8}"/>
                </a:ext>
              </a:extLst>
            </p:cNvPr>
            <p:cNvSpPr>
              <a:spLocks noChangeArrowheads="1"/>
            </p:cNvSpPr>
            <p:nvPr/>
          </p:nvSpPr>
          <p:spPr bwMode="auto">
            <a:xfrm>
              <a:off x="720" y="326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600" b="1">
                  <a:solidFill>
                    <a:srgbClr val="040408"/>
                  </a:solidFill>
                </a:rPr>
                <a:t>N</a:t>
              </a:r>
            </a:p>
          </p:txBody>
        </p:sp>
      </p:grpSp>
      <p:grpSp>
        <p:nvGrpSpPr>
          <p:cNvPr id="223252" name="Group 229">
            <a:extLst>
              <a:ext uri="{FF2B5EF4-FFF2-40B4-BE49-F238E27FC236}">
                <a16:creationId xmlns:a16="http://schemas.microsoft.com/office/drawing/2014/main" id="{504F0AF9-EF88-4802-A0F1-305D315AAD91}"/>
              </a:ext>
            </a:extLst>
          </p:cNvPr>
          <p:cNvGrpSpPr>
            <a:grpSpLocks/>
          </p:cNvGrpSpPr>
          <p:nvPr/>
        </p:nvGrpSpPr>
        <p:grpSpPr bwMode="auto">
          <a:xfrm>
            <a:off x="1295400" y="4191000"/>
            <a:ext cx="1447800" cy="2085975"/>
            <a:chOff x="2280" y="1215"/>
            <a:chExt cx="2472" cy="3285"/>
          </a:xfrm>
        </p:grpSpPr>
        <p:grpSp>
          <p:nvGrpSpPr>
            <p:cNvPr id="54321" name="Group 230">
              <a:extLst>
                <a:ext uri="{FF2B5EF4-FFF2-40B4-BE49-F238E27FC236}">
                  <a16:creationId xmlns:a16="http://schemas.microsoft.com/office/drawing/2014/main" id="{E7D54282-E96F-4B92-9DAA-EED3884E96CA}"/>
                </a:ext>
              </a:extLst>
            </p:cNvPr>
            <p:cNvGrpSpPr>
              <a:grpSpLocks/>
            </p:cNvGrpSpPr>
            <p:nvPr/>
          </p:nvGrpSpPr>
          <p:grpSpPr bwMode="auto">
            <a:xfrm>
              <a:off x="2280" y="1215"/>
              <a:ext cx="2472" cy="3267"/>
              <a:chOff x="2280" y="1215"/>
              <a:chExt cx="2472" cy="3267"/>
            </a:xfrm>
          </p:grpSpPr>
          <p:sp>
            <p:nvSpPr>
              <p:cNvPr id="54334" name="Rectangle 231">
                <a:extLst>
                  <a:ext uri="{FF2B5EF4-FFF2-40B4-BE49-F238E27FC236}">
                    <a16:creationId xmlns:a16="http://schemas.microsoft.com/office/drawing/2014/main" id="{8FBEA1BF-8803-4F19-8338-0F28617C30D7}"/>
                  </a:ext>
                </a:extLst>
              </p:cNvPr>
              <p:cNvSpPr>
                <a:spLocks noChangeArrowheads="1"/>
              </p:cNvSpPr>
              <p:nvPr/>
            </p:nvSpPr>
            <p:spPr bwMode="auto">
              <a:xfrm>
                <a:off x="3690" y="2595"/>
                <a:ext cx="84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600" b="1">
                    <a:solidFill>
                      <a:srgbClr val="040408"/>
                    </a:solidFill>
                  </a:rPr>
                  <a:t>N</a:t>
                </a:r>
              </a:p>
            </p:txBody>
          </p:sp>
          <p:sp>
            <p:nvSpPr>
              <p:cNvPr id="54335" name="Rectangle 232">
                <a:extLst>
                  <a:ext uri="{FF2B5EF4-FFF2-40B4-BE49-F238E27FC236}">
                    <a16:creationId xmlns:a16="http://schemas.microsoft.com/office/drawing/2014/main" id="{2441C484-BB34-4420-860E-6AE752F02C39}"/>
                  </a:ext>
                </a:extLst>
              </p:cNvPr>
              <p:cNvSpPr>
                <a:spLocks noChangeArrowheads="1"/>
              </p:cNvSpPr>
              <p:nvPr/>
            </p:nvSpPr>
            <p:spPr bwMode="auto">
              <a:xfrm>
                <a:off x="2892" y="3528"/>
                <a:ext cx="690"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W</a:t>
                </a:r>
              </a:p>
            </p:txBody>
          </p:sp>
          <p:sp>
            <p:nvSpPr>
              <p:cNvPr id="54336" name="Rectangle 233">
                <a:extLst>
                  <a:ext uri="{FF2B5EF4-FFF2-40B4-BE49-F238E27FC236}">
                    <a16:creationId xmlns:a16="http://schemas.microsoft.com/office/drawing/2014/main" id="{E3E0513F-0A24-4612-9E43-7D108E4E9BDD}"/>
                  </a:ext>
                </a:extLst>
              </p:cNvPr>
              <p:cNvSpPr>
                <a:spLocks noChangeArrowheads="1"/>
              </p:cNvSpPr>
              <p:nvPr/>
            </p:nvSpPr>
            <p:spPr bwMode="auto">
              <a:xfrm>
                <a:off x="3796" y="1923"/>
                <a:ext cx="660"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a:t>
                </a:r>
              </a:p>
            </p:txBody>
          </p:sp>
          <p:sp>
            <p:nvSpPr>
              <p:cNvPr id="54337" name="Rectangle 234">
                <a:extLst>
                  <a:ext uri="{FF2B5EF4-FFF2-40B4-BE49-F238E27FC236}">
                    <a16:creationId xmlns:a16="http://schemas.microsoft.com/office/drawing/2014/main" id="{EE114D01-3DC0-4B28-AE47-6DE5B0A03105}"/>
                  </a:ext>
                </a:extLst>
              </p:cNvPr>
              <p:cNvSpPr>
                <a:spLocks noChangeArrowheads="1"/>
              </p:cNvSpPr>
              <p:nvPr/>
            </p:nvSpPr>
            <p:spPr bwMode="auto">
              <a:xfrm>
                <a:off x="4122" y="3603"/>
                <a:ext cx="63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a:t>
                </a:r>
              </a:p>
            </p:txBody>
          </p:sp>
          <p:grpSp>
            <p:nvGrpSpPr>
              <p:cNvPr id="54338" name="Group 235">
                <a:extLst>
                  <a:ext uri="{FF2B5EF4-FFF2-40B4-BE49-F238E27FC236}">
                    <a16:creationId xmlns:a16="http://schemas.microsoft.com/office/drawing/2014/main" id="{44C0B2F7-B9E7-42AC-89DB-AB9308FE0B96}"/>
                  </a:ext>
                </a:extLst>
              </p:cNvPr>
              <p:cNvGrpSpPr>
                <a:grpSpLocks/>
              </p:cNvGrpSpPr>
              <p:nvPr/>
            </p:nvGrpSpPr>
            <p:grpSpPr bwMode="auto">
              <a:xfrm>
                <a:off x="2280" y="1215"/>
                <a:ext cx="1486" cy="3267"/>
                <a:chOff x="2280" y="1215"/>
                <a:chExt cx="1486" cy="3267"/>
              </a:xfrm>
            </p:grpSpPr>
            <p:grpSp>
              <p:nvGrpSpPr>
                <p:cNvPr id="54339" name="Group 236">
                  <a:extLst>
                    <a:ext uri="{FF2B5EF4-FFF2-40B4-BE49-F238E27FC236}">
                      <a16:creationId xmlns:a16="http://schemas.microsoft.com/office/drawing/2014/main" id="{21F68FE1-EDDA-47D2-B01F-D3D8DC69EB76}"/>
                    </a:ext>
                  </a:extLst>
                </p:cNvPr>
                <p:cNvGrpSpPr>
                  <a:grpSpLocks/>
                </p:cNvGrpSpPr>
                <p:nvPr/>
              </p:nvGrpSpPr>
              <p:grpSpPr bwMode="auto">
                <a:xfrm>
                  <a:off x="2280" y="1215"/>
                  <a:ext cx="1290" cy="3267"/>
                  <a:chOff x="2280" y="1215"/>
                  <a:chExt cx="1409" cy="3267"/>
                </a:xfrm>
              </p:grpSpPr>
              <p:sp>
                <p:nvSpPr>
                  <p:cNvPr id="54341" name="Line 237">
                    <a:extLst>
                      <a:ext uri="{FF2B5EF4-FFF2-40B4-BE49-F238E27FC236}">
                        <a16:creationId xmlns:a16="http://schemas.microsoft.com/office/drawing/2014/main" id="{E8ED28A0-7B36-4192-893F-B23DC669E5AB}"/>
                      </a:ext>
                    </a:extLst>
                  </p:cNvPr>
                  <p:cNvSpPr>
                    <a:spLocks noChangeShapeType="1"/>
                  </p:cNvSpPr>
                  <p:nvPr/>
                </p:nvSpPr>
                <p:spPr bwMode="auto">
                  <a:xfrm flipH="1" flipV="1">
                    <a:off x="2428" y="1797"/>
                    <a:ext cx="10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4342" name="Line 238">
                    <a:extLst>
                      <a:ext uri="{FF2B5EF4-FFF2-40B4-BE49-F238E27FC236}">
                        <a16:creationId xmlns:a16="http://schemas.microsoft.com/office/drawing/2014/main" id="{DECE5F36-B1DA-45A4-8BD0-3D38023FEF85}"/>
                      </a:ext>
                    </a:extLst>
                  </p:cNvPr>
                  <p:cNvSpPr>
                    <a:spLocks noChangeShapeType="1"/>
                  </p:cNvSpPr>
                  <p:nvPr/>
                </p:nvSpPr>
                <p:spPr bwMode="auto">
                  <a:xfrm flipH="1">
                    <a:off x="2562" y="4482"/>
                    <a:ext cx="11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43" name="Line 239">
                    <a:extLst>
                      <a:ext uri="{FF2B5EF4-FFF2-40B4-BE49-F238E27FC236}">
                        <a16:creationId xmlns:a16="http://schemas.microsoft.com/office/drawing/2014/main" id="{CC3C9253-4FDA-4908-9EE0-5E8FFD9E1F23}"/>
                      </a:ext>
                    </a:extLst>
                  </p:cNvPr>
                  <p:cNvSpPr>
                    <a:spLocks noChangeShapeType="1"/>
                  </p:cNvSpPr>
                  <p:nvPr/>
                </p:nvSpPr>
                <p:spPr bwMode="auto">
                  <a:xfrm>
                    <a:off x="2758" y="1812"/>
                    <a:ext cx="0" cy="267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44" name="Rectangle 240">
                    <a:extLst>
                      <a:ext uri="{FF2B5EF4-FFF2-40B4-BE49-F238E27FC236}">
                        <a16:creationId xmlns:a16="http://schemas.microsoft.com/office/drawing/2014/main" id="{0BC8D4A7-06F9-4723-9FB3-09CA56CA66E2}"/>
                      </a:ext>
                    </a:extLst>
                  </p:cNvPr>
                  <p:cNvSpPr>
                    <a:spLocks noChangeArrowheads="1"/>
                  </p:cNvSpPr>
                  <p:nvPr/>
                </p:nvSpPr>
                <p:spPr bwMode="auto">
                  <a:xfrm>
                    <a:off x="2280" y="2865"/>
                    <a:ext cx="7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Ud</a:t>
                    </a:r>
                  </a:p>
                </p:txBody>
              </p:sp>
              <p:sp>
                <p:nvSpPr>
                  <p:cNvPr id="54345" name="Rectangle 241">
                    <a:extLst>
                      <a:ext uri="{FF2B5EF4-FFF2-40B4-BE49-F238E27FC236}">
                        <a16:creationId xmlns:a16="http://schemas.microsoft.com/office/drawing/2014/main" id="{C7CCBDDE-2FB5-4A59-9ED1-ABFA6252B238}"/>
                      </a:ext>
                    </a:extLst>
                  </p:cNvPr>
                  <p:cNvSpPr>
                    <a:spLocks noChangeArrowheads="1"/>
                  </p:cNvSpPr>
                  <p:nvPr/>
                </p:nvSpPr>
                <p:spPr bwMode="auto">
                  <a:xfrm>
                    <a:off x="2640" y="1215"/>
                    <a:ext cx="7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id</a:t>
                    </a:r>
                  </a:p>
                </p:txBody>
              </p:sp>
            </p:grpSp>
            <p:sp>
              <p:nvSpPr>
                <p:cNvPr id="54340" name="Line 242">
                  <a:extLst>
                    <a:ext uri="{FF2B5EF4-FFF2-40B4-BE49-F238E27FC236}">
                      <a16:creationId xmlns:a16="http://schemas.microsoft.com/office/drawing/2014/main" id="{5784C3A8-A43C-49B5-BE39-00CEA306CEDD}"/>
                    </a:ext>
                  </a:extLst>
                </p:cNvPr>
                <p:cNvSpPr>
                  <a:spLocks noChangeShapeType="1"/>
                </p:cNvSpPr>
                <p:nvPr/>
              </p:nvSpPr>
              <p:spPr bwMode="auto">
                <a:xfrm>
                  <a:off x="3060" y="1800"/>
                  <a:ext cx="706" cy="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322" name="Group 243">
              <a:extLst>
                <a:ext uri="{FF2B5EF4-FFF2-40B4-BE49-F238E27FC236}">
                  <a16:creationId xmlns:a16="http://schemas.microsoft.com/office/drawing/2014/main" id="{B6E02CBE-531B-47C4-BCBF-F4E7FD0BC9D2}"/>
                </a:ext>
              </a:extLst>
            </p:cNvPr>
            <p:cNvGrpSpPr>
              <a:grpSpLocks/>
            </p:cNvGrpSpPr>
            <p:nvPr/>
          </p:nvGrpSpPr>
          <p:grpSpPr bwMode="auto">
            <a:xfrm flipV="1">
              <a:off x="3418" y="1785"/>
              <a:ext cx="661" cy="2715"/>
              <a:chOff x="5998" y="2007"/>
              <a:chExt cx="661" cy="2715"/>
            </a:xfrm>
          </p:grpSpPr>
          <p:grpSp>
            <p:nvGrpSpPr>
              <p:cNvPr id="54323" name="Group 244">
                <a:extLst>
                  <a:ext uri="{FF2B5EF4-FFF2-40B4-BE49-F238E27FC236}">
                    <a16:creationId xmlns:a16="http://schemas.microsoft.com/office/drawing/2014/main" id="{E11C20F3-5FB5-44C0-921A-4C9F077E1B58}"/>
                  </a:ext>
                </a:extLst>
              </p:cNvPr>
              <p:cNvGrpSpPr>
                <a:grpSpLocks/>
              </p:cNvGrpSpPr>
              <p:nvPr/>
            </p:nvGrpSpPr>
            <p:grpSpPr bwMode="auto">
              <a:xfrm>
                <a:off x="5998" y="2007"/>
                <a:ext cx="661" cy="1365"/>
                <a:chOff x="5998" y="2007"/>
                <a:chExt cx="661" cy="1365"/>
              </a:xfrm>
            </p:grpSpPr>
            <p:grpSp>
              <p:nvGrpSpPr>
                <p:cNvPr id="54327" name="Group 245">
                  <a:extLst>
                    <a:ext uri="{FF2B5EF4-FFF2-40B4-BE49-F238E27FC236}">
                      <a16:creationId xmlns:a16="http://schemas.microsoft.com/office/drawing/2014/main" id="{EBD1B507-D0EB-4547-9745-5D499C758A74}"/>
                    </a:ext>
                  </a:extLst>
                </p:cNvPr>
                <p:cNvGrpSpPr>
                  <a:grpSpLocks/>
                </p:cNvGrpSpPr>
                <p:nvPr/>
              </p:nvGrpSpPr>
              <p:grpSpPr bwMode="auto">
                <a:xfrm>
                  <a:off x="5998" y="2007"/>
                  <a:ext cx="194" cy="1350"/>
                  <a:chOff x="2760" y="2235"/>
                  <a:chExt cx="194" cy="1350"/>
                </a:xfrm>
              </p:grpSpPr>
              <p:sp>
                <p:nvSpPr>
                  <p:cNvPr id="54332" name="Line 246">
                    <a:extLst>
                      <a:ext uri="{FF2B5EF4-FFF2-40B4-BE49-F238E27FC236}">
                        <a16:creationId xmlns:a16="http://schemas.microsoft.com/office/drawing/2014/main" id="{89E7BDF5-A7E3-4715-84FE-5433ABEC6CC2}"/>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3" name="Rectangle 247">
                    <a:extLst>
                      <a:ext uri="{FF2B5EF4-FFF2-40B4-BE49-F238E27FC236}">
                        <a16:creationId xmlns:a16="http://schemas.microsoft.com/office/drawing/2014/main" id="{ECA1DCB7-A447-4776-9ABC-1634E85F9014}"/>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4328" name="Group 248">
                  <a:extLst>
                    <a:ext uri="{FF2B5EF4-FFF2-40B4-BE49-F238E27FC236}">
                      <a16:creationId xmlns:a16="http://schemas.microsoft.com/office/drawing/2014/main" id="{E9A6A721-677F-4399-A46C-3A6817353A42}"/>
                    </a:ext>
                  </a:extLst>
                </p:cNvPr>
                <p:cNvGrpSpPr>
                  <a:grpSpLocks/>
                </p:cNvGrpSpPr>
                <p:nvPr/>
              </p:nvGrpSpPr>
              <p:grpSpPr bwMode="auto">
                <a:xfrm>
                  <a:off x="6465" y="2022"/>
                  <a:ext cx="194" cy="1350"/>
                  <a:chOff x="2760" y="2235"/>
                  <a:chExt cx="194" cy="1350"/>
                </a:xfrm>
              </p:grpSpPr>
              <p:sp>
                <p:nvSpPr>
                  <p:cNvPr id="54330" name="Line 249">
                    <a:extLst>
                      <a:ext uri="{FF2B5EF4-FFF2-40B4-BE49-F238E27FC236}">
                        <a16:creationId xmlns:a16="http://schemas.microsoft.com/office/drawing/2014/main" id="{183F8452-738E-42C4-AD86-895C7F6B6426}"/>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1" name="Rectangle 250">
                    <a:extLst>
                      <a:ext uri="{FF2B5EF4-FFF2-40B4-BE49-F238E27FC236}">
                        <a16:creationId xmlns:a16="http://schemas.microsoft.com/office/drawing/2014/main" id="{55BADC4A-C43E-495A-A5DC-112CA868A956}"/>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54329" name="Line 251">
                  <a:extLst>
                    <a:ext uri="{FF2B5EF4-FFF2-40B4-BE49-F238E27FC236}">
                      <a16:creationId xmlns:a16="http://schemas.microsoft.com/office/drawing/2014/main" id="{9D682285-7620-4085-9637-B3A696D658F4}"/>
                    </a:ext>
                  </a:extLst>
                </p:cNvPr>
                <p:cNvSpPr>
                  <a:spLocks noChangeShapeType="1"/>
                </p:cNvSpPr>
                <p:nvPr/>
              </p:nvSpPr>
              <p:spPr bwMode="auto">
                <a:xfrm>
                  <a:off x="6118" y="3372"/>
                  <a:ext cx="46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324" name="Group 252">
                <a:extLst>
                  <a:ext uri="{FF2B5EF4-FFF2-40B4-BE49-F238E27FC236}">
                    <a16:creationId xmlns:a16="http://schemas.microsoft.com/office/drawing/2014/main" id="{B74D2027-1465-4FF3-B9B7-5D81E17251C2}"/>
                  </a:ext>
                </a:extLst>
              </p:cNvPr>
              <p:cNvGrpSpPr>
                <a:grpSpLocks/>
              </p:cNvGrpSpPr>
              <p:nvPr/>
            </p:nvGrpSpPr>
            <p:grpSpPr bwMode="auto">
              <a:xfrm>
                <a:off x="6254" y="3372"/>
                <a:ext cx="195" cy="1350"/>
                <a:chOff x="2760" y="2235"/>
                <a:chExt cx="194" cy="1350"/>
              </a:xfrm>
            </p:grpSpPr>
            <p:sp>
              <p:nvSpPr>
                <p:cNvPr id="54325" name="Line 253">
                  <a:extLst>
                    <a:ext uri="{FF2B5EF4-FFF2-40B4-BE49-F238E27FC236}">
                      <a16:creationId xmlns:a16="http://schemas.microsoft.com/office/drawing/2014/main" id="{7B33CC73-2014-406E-BD73-20F7B8C38239}"/>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26" name="Rectangle 254">
                  <a:extLst>
                    <a:ext uri="{FF2B5EF4-FFF2-40B4-BE49-F238E27FC236}">
                      <a16:creationId xmlns:a16="http://schemas.microsoft.com/office/drawing/2014/main" id="{41EFC146-B101-4339-A217-2FFC12DC602F}"/>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nvGrpSpPr>
          <p:cNvPr id="223467" name="Group 255">
            <a:extLst>
              <a:ext uri="{FF2B5EF4-FFF2-40B4-BE49-F238E27FC236}">
                <a16:creationId xmlns:a16="http://schemas.microsoft.com/office/drawing/2014/main" id="{E7CA1354-776E-452D-9A63-B61CA364ECC2}"/>
              </a:ext>
            </a:extLst>
          </p:cNvPr>
          <p:cNvGrpSpPr>
            <a:grpSpLocks/>
          </p:cNvGrpSpPr>
          <p:nvPr/>
        </p:nvGrpSpPr>
        <p:grpSpPr bwMode="auto">
          <a:xfrm>
            <a:off x="2514600" y="4191000"/>
            <a:ext cx="1447800" cy="2181225"/>
            <a:chOff x="96" y="2592"/>
            <a:chExt cx="960" cy="1374"/>
          </a:xfrm>
        </p:grpSpPr>
        <p:grpSp>
          <p:nvGrpSpPr>
            <p:cNvPr id="54298" name="Group 256">
              <a:extLst>
                <a:ext uri="{FF2B5EF4-FFF2-40B4-BE49-F238E27FC236}">
                  <a16:creationId xmlns:a16="http://schemas.microsoft.com/office/drawing/2014/main" id="{AF1214F2-761B-40D2-817A-B372FC369496}"/>
                </a:ext>
              </a:extLst>
            </p:cNvPr>
            <p:cNvGrpSpPr>
              <a:grpSpLocks/>
            </p:cNvGrpSpPr>
            <p:nvPr/>
          </p:nvGrpSpPr>
          <p:grpSpPr bwMode="auto">
            <a:xfrm>
              <a:off x="96" y="2592"/>
              <a:ext cx="857" cy="1374"/>
              <a:chOff x="2280" y="1215"/>
              <a:chExt cx="2143" cy="3435"/>
            </a:xfrm>
          </p:grpSpPr>
          <p:grpSp>
            <p:nvGrpSpPr>
              <p:cNvPr id="54300" name="Group 257">
                <a:extLst>
                  <a:ext uri="{FF2B5EF4-FFF2-40B4-BE49-F238E27FC236}">
                    <a16:creationId xmlns:a16="http://schemas.microsoft.com/office/drawing/2014/main" id="{B0D31A8B-8091-40DE-BD58-12E45EDF42CD}"/>
                  </a:ext>
                </a:extLst>
              </p:cNvPr>
              <p:cNvGrpSpPr>
                <a:grpSpLocks/>
              </p:cNvGrpSpPr>
              <p:nvPr/>
            </p:nvGrpSpPr>
            <p:grpSpPr bwMode="auto">
              <a:xfrm>
                <a:off x="3042" y="1680"/>
                <a:ext cx="1381" cy="2970"/>
                <a:chOff x="2458" y="2133"/>
                <a:chExt cx="1380" cy="2970"/>
              </a:xfrm>
            </p:grpSpPr>
            <p:grpSp>
              <p:nvGrpSpPr>
                <p:cNvPr id="54307" name="Group 258">
                  <a:extLst>
                    <a:ext uri="{FF2B5EF4-FFF2-40B4-BE49-F238E27FC236}">
                      <a16:creationId xmlns:a16="http://schemas.microsoft.com/office/drawing/2014/main" id="{1ADB9899-D4BB-4F8F-99B5-737B9B7F01D9}"/>
                    </a:ext>
                  </a:extLst>
                </p:cNvPr>
                <p:cNvGrpSpPr>
                  <a:grpSpLocks/>
                </p:cNvGrpSpPr>
                <p:nvPr/>
              </p:nvGrpSpPr>
              <p:grpSpPr bwMode="auto">
                <a:xfrm>
                  <a:off x="2760" y="2235"/>
                  <a:ext cx="660" cy="2715"/>
                  <a:chOff x="2760" y="2235"/>
                  <a:chExt cx="660" cy="2715"/>
                </a:xfrm>
              </p:grpSpPr>
              <p:grpSp>
                <p:nvGrpSpPr>
                  <p:cNvPr id="54311" name="Group 259">
                    <a:extLst>
                      <a:ext uri="{FF2B5EF4-FFF2-40B4-BE49-F238E27FC236}">
                        <a16:creationId xmlns:a16="http://schemas.microsoft.com/office/drawing/2014/main" id="{5FDBDD5C-D75A-452C-B9D2-7F1732101046}"/>
                      </a:ext>
                    </a:extLst>
                  </p:cNvPr>
                  <p:cNvGrpSpPr>
                    <a:grpSpLocks/>
                  </p:cNvGrpSpPr>
                  <p:nvPr/>
                </p:nvGrpSpPr>
                <p:grpSpPr bwMode="auto">
                  <a:xfrm>
                    <a:off x="2760" y="2235"/>
                    <a:ext cx="194" cy="1350"/>
                    <a:chOff x="2760" y="2235"/>
                    <a:chExt cx="194" cy="1350"/>
                  </a:xfrm>
                </p:grpSpPr>
                <p:sp>
                  <p:nvSpPr>
                    <p:cNvPr id="54319" name="Line 260">
                      <a:extLst>
                        <a:ext uri="{FF2B5EF4-FFF2-40B4-BE49-F238E27FC236}">
                          <a16:creationId xmlns:a16="http://schemas.microsoft.com/office/drawing/2014/main" id="{0BE94B1C-4FA6-41B7-A9E6-D34F3BA39401}"/>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20" name="Rectangle 261">
                      <a:extLst>
                        <a:ext uri="{FF2B5EF4-FFF2-40B4-BE49-F238E27FC236}">
                          <a16:creationId xmlns:a16="http://schemas.microsoft.com/office/drawing/2014/main" id="{09610160-7137-49BB-A0D8-677C516A9956}"/>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4312" name="Group 262">
                    <a:extLst>
                      <a:ext uri="{FF2B5EF4-FFF2-40B4-BE49-F238E27FC236}">
                        <a16:creationId xmlns:a16="http://schemas.microsoft.com/office/drawing/2014/main" id="{4DE3B2D0-27EA-4539-8C07-9BE464F11230}"/>
                      </a:ext>
                    </a:extLst>
                  </p:cNvPr>
                  <p:cNvGrpSpPr>
                    <a:grpSpLocks/>
                  </p:cNvGrpSpPr>
                  <p:nvPr/>
                </p:nvGrpSpPr>
                <p:grpSpPr bwMode="auto">
                  <a:xfrm>
                    <a:off x="3226" y="2250"/>
                    <a:ext cx="194" cy="1350"/>
                    <a:chOff x="2760" y="2235"/>
                    <a:chExt cx="194" cy="1350"/>
                  </a:xfrm>
                </p:grpSpPr>
                <p:sp>
                  <p:nvSpPr>
                    <p:cNvPr id="54317" name="Line 263">
                      <a:extLst>
                        <a:ext uri="{FF2B5EF4-FFF2-40B4-BE49-F238E27FC236}">
                          <a16:creationId xmlns:a16="http://schemas.microsoft.com/office/drawing/2014/main" id="{3BB58932-3166-4C55-A081-A8CCB540BEE7}"/>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8" name="Rectangle 264">
                      <a:extLst>
                        <a:ext uri="{FF2B5EF4-FFF2-40B4-BE49-F238E27FC236}">
                          <a16:creationId xmlns:a16="http://schemas.microsoft.com/office/drawing/2014/main" id="{18A0D519-BEB8-4C9E-831D-EB01FAB4EC9B}"/>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54313" name="Line 265">
                    <a:extLst>
                      <a:ext uri="{FF2B5EF4-FFF2-40B4-BE49-F238E27FC236}">
                        <a16:creationId xmlns:a16="http://schemas.microsoft.com/office/drawing/2014/main" id="{C306B6CF-48E8-4BA6-98D1-C9618675FA08}"/>
                      </a:ext>
                    </a:extLst>
                  </p:cNvPr>
                  <p:cNvSpPr>
                    <a:spLocks noChangeShapeType="1"/>
                  </p:cNvSpPr>
                  <p:nvPr/>
                </p:nvSpPr>
                <p:spPr bwMode="auto">
                  <a:xfrm>
                    <a:off x="2880" y="3600"/>
                    <a:ext cx="4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314" name="Group 266">
                    <a:extLst>
                      <a:ext uri="{FF2B5EF4-FFF2-40B4-BE49-F238E27FC236}">
                        <a16:creationId xmlns:a16="http://schemas.microsoft.com/office/drawing/2014/main" id="{44672937-6D39-4946-8766-C8DED031598C}"/>
                      </a:ext>
                    </a:extLst>
                  </p:cNvPr>
                  <p:cNvGrpSpPr>
                    <a:grpSpLocks/>
                  </p:cNvGrpSpPr>
                  <p:nvPr/>
                </p:nvGrpSpPr>
                <p:grpSpPr bwMode="auto">
                  <a:xfrm>
                    <a:off x="2986" y="3600"/>
                    <a:ext cx="194" cy="1350"/>
                    <a:chOff x="2760" y="2235"/>
                    <a:chExt cx="194" cy="1350"/>
                  </a:xfrm>
                </p:grpSpPr>
                <p:sp>
                  <p:nvSpPr>
                    <p:cNvPr id="54315" name="Line 267">
                      <a:extLst>
                        <a:ext uri="{FF2B5EF4-FFF2-40B4-BE49-F238E27FC236}">
                          <a16:creationId xmlns:a16="http://schemas.microsoft.com/office/drawing/2014/main" id="{36FAF2B0-8A05-4EBF-B478-09046FDE0E56}"/>
                        </a:ext>
                      </a:extLst>
                    </p:cNvPr>
                    <p:cNvSpPr>
                      <a:spLocks noChangeShapeType="1"/>
                    </p:cNvSpPr>
                    <p:nvPr/>
                  </p:nvSpPr>
                  <p:spPr bwMode="auto">
                    <a:xfrm>
                      <a:off x="2880" y="2235"/>
                      <a:ext cx="0"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6" name="Rectangle 268">
                      <a:extLst>
                        <a:ext uri="{FF2B5EF4-FFF2-40B4-BE49-F238E27FC236}">
                          <a16:creationId xmlns:a16="http://schemas.microsoft.com/office/drawing/2014/main" id="{C1251FC5-4627-4137-A0D8-349F46DBD045}"/>
                        </a:ext>
                      </a:extLst>
                    </p:cNvPr>
                    <p:cNvSpPr>
                      <a:spLocks noChangeArrowheads="1"/>
                    </p:cNvSpPr>
                    <p:nvPr/>
                  </p:nvSpPr>
                  <p:spPr bwMode="auto">
                    <a:xfrm>
                      <a:off x="2760" y="2730"/>
                      <a:ext cx="194" cy="3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54308" name="Rectangle 269">
                  <a:extLst>
                    <a:ext uri="{FF2B5EF4-FFF2-40B4-BE49-F238E27FC236}">
                      <a16:creationId xmlns:a16="http://schemas.microsoft.com/office/drawing/2014/main" id="{4E663BC0-D67F-424C-9087-FA4EB5A5A55D}"/>
                    </a:ext>
                  </a:extLst>
                </p:cNvPr>
                <p:cNvSpPr>
                  <a:spLocks noChangeArrowheads="1"/>
                </p:cNvSpPr>
                <p:nvPr/>
              </p:nvSpPr>
              <p:spPr bwMode="auto">
                <a:xfrm>
                  <a:off x="2458" y="2133"/>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V</a:t>
                  </a:r>
                </a:p>
              </p:txBody>
            </p:sp>
            <p:sp>
              <p:nvSpPr>
                <p:cNvPr id="54309" name="Rectangle 270">
                  <a:extLst>
                    <a:ext uri="{FF2B5EF4-FFF2-40B4-BE49-F238E27FC236}">
                      <a16:creationId xmlns:a16="http://schemas.microsoft.com/office/drawing/2014/main" id="{D92BEE1E-E044-4135-A3D1-3A3AFC306997}"/>
                    </a:ext>
                  </a:extLst>
                </p:cNvPr>
                <p:cNvSpPr>
                  <a:spLocks noChangeArrowheads="1"/>
                </p:cNvSpPr>
                <p:nvPr/>
              </p:nvSpPr>
              <p:spPr bwMode="auto">
                <a:xfrm>
                  <a:off x="3268" y="2148"/>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a:t>
                  </a:r>
                </a:p>
              </p:txBody>
            </p:sp>
            <p:sp>
              <p:nvSpPr>
                <p:cNvPr id="54310" name="Rectangle 271">
                  <a:extLst>
                    <a:ext uri="{FF2B5EF4-FFF2-40B4-BE49-F238E27FC236}">
                      <a16:creationId xmlns:a16="http://schemas.microsoft.com/office/drawing/2014/main" id="{30F2EA9E-BEB9-4456-B8F7-1F50FCEFEE43}"/>
                    </a:ext>
                  </a:extLst>
                </p:cNvPr>
                <p:cNvSpPr>
                  <a:spLocks noChangeArrowheads="1"/>
                </p:cNvSpPr>
                <p:nvPr/>
              </p:nvSpPr>
              <p:spPr bwMode="auto">
                <a:xfrm>
                  <a:off x="2714" y="4578"/>
                  <a:ext cx="57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W</a:t>
                  </a:r>
                </a:p>
              </p:txBody>
            </p:sp>
          </p:grpSp>
          <p:grpSp>
            <p:nvGrpSpPr>
              <p:cNvPr id="54301" name="Group 272">
                <a:extLst>
                  <a:ext uri="{FF2B5EF4-FFF2-40B4-BE49-F238E27FC236}">
                    <a16:creationId xmlns:a16="http://schemas.microsoft.com/office/drawing/2014/main" id="{B3D90122-636F-469A-B76B-B49CBBA09016}"/>
                  </a:ext>
                </a:extLst>
              </p:cNvPr>
              <p:cNvGrpSpPr>
                <a:grpSpLocks/>
              </p:cNvGrpSpPr>
              <p:nvPr/>
            </p:nvGrpSpPr>
            <p:grpSpPr bwMode="auto">
              <a:xfrm>
                <a:off x="2280" y="1215"/>
                <a:ext cx="1409" cy="3267"/>
                <a:chOff x="2280" y="1215"/>
                <a:chExt cx="1409" cy="3267"/>
              </a:xfrm>
            </p:grpSpPr>
            <p:sp>
              <p:nvSpPr>
                <p:cNvPr id="54302" name="Line 273">
                  <a:extLst>
                    <a:ext uri="{FF2B5EF4-FFF2-40B4-BE49-F238E27FC236}">
                      <a16:creationId xmlns:a16="http://schemas.microsoft.com/office/drawing/2014/main" id="{D3A31598-FCCE-4546-A133-4404FAC15AD2}"/>
                    </a:ext>
                  </a:extLst>
                </p:cNvPr>
                <p:cNvSpPr>
                  <a:spLocks noChangeShapeType="1"/>
                </p:cNvSpPr>
                <p:nvPr/>
              </p:nvSpPr>
              <p:spPr bwMode="auto">
                <a:xfrm flipH="1" flipV="1">
                  <a:off x="2428" y="1797"/>
                  <a:ext cx="10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4303" name="Line 274">
                  <a:extLst>
                    <a:ext uri="{FF2B5EF4-FFF2-40B4-BE49-F238E27FC236}">
                      <a16:creationId xmlns:a16="http://schemas.microsoft.com/office/drawing/2014/main" id="{C0F208F9-585E-4A26-8FA1-A9929DAF6B41}"/>
                    </a:ext>
                  </a:extLst>
                </p:cNvPr>
                <p:cNvSpPr>
                  <a:spLocks noChangeShapeType="1"/>
                </p:cNvSpPr>
                <p:nvPr/>
              </p:nvSpPr>
              <p:spPr bwMode="auto">
                <a:xfrm flipH="1">
                  <a:off x="2562" y="4482"/>
                  <a:ext cx="11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4" name="Line 275">
                  <a:extLst>
                    <a:ext uri="{FF2B5EF4-FFF2-40B4-BE49-F238E27FC236}">
                      <a16:creationId xmlns:a16="http://schemas.microsoft.com/office/drawing/2014/main" id="{B2766350-3ED9-466D-9A5C-A08E2CD4884C}"/>
                    </a:ext>
                  </a:extLst>
                </p:cNvPr>
                <p:cNvSpPr>
                  <a:spLocks noChangeShapeType="1"/>
                </p:cNvSpPr>
                <p:nvPr/>
              </p:nvSpPr>
              <p:spPr bwMode="auto">
                <a:xfrm>
                  <a:off x="2758" y="1812"/>
                  <a:ext cx="0" cy="267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05" name="Rectangle 276">
                  <a:extLst>
                    <a:ext uri="{FF2B5EF4-FFF2-40B4-BE49-F238E27FC236}">
                      <a16:creationId xmlns:a16="http://schemas.microsoft.com/office/drawing/2014/main" id="{977BEEE9-DEF4-49A4-AB1F-B17B555226E8}"/>
                    </a:ext>
                  </a:extLst>
                </p:cNvPr>
                <p:cNvSpPr>
                  <a:spLocks noChangeArrowheads="1"/>
                </p:cNvSpPr>
                <p:nvPr/>
              </p:nvSpPr>
              <p:spPr bwMode="auto">
                <a:xfrm>
                  <a:off x="2280" y="2865"/>
                  <a:ext cx="7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Ud</a:t>
                  </a:r>
                </a:p>
              </p:txBody>
            </p:sp>
            <p:sp>
              <p:nvSpPr>
                <p:cNvPr id="54306" name="Rectangle 277">
                  <a:extLst>
                    <a:ext uri="{FF2B5EF4-FFF2-40B4-BE49-F238E27FC236}">
                      <a16:creationId xmlns:a16="http://schemas.microsoft.com/office/drawing/2014/main" id="{D60AE5ED-660A-4786-838D-EDE02332C176}"/>
                    </a:ext>
                  </a:extLst>
                </p:cNvPr>
                <p:cNvSpPr>
                  <a:spLocks noChangeArrowheads="1"/>
                </p:cNvSpPr>
                <p:nvPr/>
              </p:nvSpPr>
              <p:spPr bwMode="auto">
                <a:xfrm>
                  <a:off x="2640" y="1215"/>
                  <a:ext cx="7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id</a:t>
                  </a:r>
                </a:p>
              </p:txBody>
            </p:sp>
          </p:grpSp>
        </p:grpSp>
        <p:sp>
          <p:nvSpPr>
            <p:cNvPr id="54299" name="Rectangle 278">
              <a:extLst>
                <a:ext uri="{FF2B5EF4-FFF2-40B4-BE49-F238E27FC236}">
                  <a16:creationId xmlns:a16="http://schemas.microsoft.com/office/drawing/2014/main" id="{A97BCE32-10AE-4D87-9780-2FD00453CC3F}"/>
                </a:ext>
              </a:extLst>
            </p:cNvPr>
            <p:cNvSpPr>
              <a:spLocks noChangeArrowheads="1"/>
            </p:cNvSpPr>
            <p:nvPr/>
          </p:nvSpPr>
          <p:spPr bwMode="auto">
            <a:xfrm>
              <a:off x="720" y="326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600" b="1">
                  <a:solidFill>
                    <a:srgbClr val="040408"/>
                  </a:solidFill>
                </a:rPr>
                <a:t>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3333"/>
                                        </p:tgtEl>
                                        <p:attrNameLst>
                                          <p:attrName>style.visibility</p:attrName>
                                        </p:attrNameLst>
                                      </p:cBhvr>
                                      <p:to>
                                        <p:strVal val="visible"/>
                                      </p:to>
                                    </p:set>
                                    <p:animEffect transition="in" filter="blinds(horizontal)">
                                      <p:cBhvr>
                                        <p:cTn id="17" dur="500"/>
                                        <p:tgtEl>
                                          <p:spTgt spid="2233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3357"/>
                                        </p:tgtEl>
                                        <p:attrNameLst>
                                          <p:attrName>style.visibility</p:attrName>
                                        </p:attrNameLst>
                                      </p:cBhvr>
                                      <p:to>
                                        <p:strVal val="visible"/>
                                      </p:to>
                                    </p:set>
                                    <p:animEffect transition="in" filter="blinds(horizontal)">
                                      <p:cBhvr>
                                        <p:cTn id="22" dur="500"/>
                                        <p:tgtEl>
                                          <p:spTgt spid="2233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3376"/>
                                        </p:tgtEl>
                                        <p:attrNameLst>
                                          <p:attrName>style.visibility</p:attrName>
                                        </p:attrNameLst>
                                      </p:cBhvr>
                                      <p:to>
                                        <p:strVal val="visible"/>
                                      </p:to>
                                    </p:set>
                                    <p:animEffect transition="in" filter="blinds(horizontal)">
                                      <p:cBhvr>
                                        <p:cTn id="27" dur="500"/>
                                        <p:tgtEl>
                                          <p:spTgt spid="2233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23397"/>
                                        </p:tgtEl>
                                        <p:attrNameLst>
                                          <p:attrName>style.visibility</p:attrName>
                                        </p:attrNameLst>
                                      </p:cBhvr>
                                      <p:to>
                                        <p:strVal val="visible"/>
                                      </p:to>
                                    </p:set>
                                    <p:animEffect transition="in" filter="blinds(horizontal)">
                                      <p:cBhvr>
                                        <p:cTn id="32" dur="500"/>
                                        <p:tgtEl>
                                          <p:spTgt spid="2233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23233"/>
                                        </p:tgtEl>
                                        <p:attrNameLst>
                                          <p:attrName>style.visibility</p:attrName>
                                        </p:attrNameLst>
                                      </p:cBhvr>
                                      <p:to>
                                        <p:strVal val="visible"/>
                                      </p:to>
                                    </p:set>
                                    <p:animEffect transition="in" filter="blinds(horizontal)">
                                      <p:cBhvr>
                                        <p:cTn id="52" dur="500"/>
                                        <p:tgtEl>
                                          <p:spTgt spid="22323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23295"/>
                                        </p:tgtEl>
                                        <p:attrNameLst>
                                          <p:attrName>style.visibility</p:attrName>
                                        </p:attrNameLst>
                                      </p:cBhvr>
                                      <p:to>
                                        <p:strVal val="visible"/>
                                      </p:to>
                                    </p:set>
                                    <p:anim calcmode="lin" valueType="num">
                                      <p:cBhvr additive="base">
                                        <p:cTn id="57" dur="500" fill="hold"/>
                                        <p:tgtEl>
                                          <p:spTgt spid="223295"/>
                                        </p:tgtEl>
                                        <p:attrNameLst>
                                          <p:attrName>ppt_x</p:attrName>
                                        </p:attrNameLst>
                                      </p:cBhvr>
                                      <p:tavLst>
                                        <p:tav tm="0">
                                          <p:val>
                                            <p:strVal val="#ppt_x"/>
                                          </p:val>
                                        </p:tav>
                                        <p:tav tm="100000">
                                          <p:val>
                                            <p:strVal val="#ppt_x"/>
                                          </p:val>
                                        </p:tav>
                                      </p:tavLst>
                                    </p:anim>
                                    <p:anim calcmode="lin" valueType="num">
                                      <p:cBhvr additive="base">
                                        <p:cTn id="58" dur="500" fill="hold"/>
                                        <p:tgtEl>
                                          <p:spTgt spid="223295"/>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23287"/>
                                        </p:tgtEl>
                                        <p:attrNameLst>
                                          <p:attrName>style.visibility</p:attrName>
                                        </p:attrNameLst>
                                      </p:cBhvr>
                                      <p:to>
                                        <p:strVal val="visible"/>
                                      </p:to>
                                    </p:set>
                                    <p:anim calcmode="lin" valueType="num">
                                      <p:cBhvr additive="base">
                                        <p:cTn id="63" dur="500" fill="hold"/>
                                        <p:tgtEl>
                                          <p:spTgt spid="223287"/>
                                        </p:tgtEl>
                                        <p:attrNameLst>
                                          <p:attrName>ppt_x</p:attrName>
                                        </p:attrNameLst>
                                      </p:cBhvr>
                                      <p:tavLst>
                                        <p:tav tm="0">
                                          <p:val>
                                            <p:strVal val="#ppt_x"/>
                                          </p:val>
                                        </p:tav>
                                        <p:tav tm="100000">
                                          <p:val>
                                            <p:strVal val="#ppt_x"/>
                                          </p:val>
                                        </p:tav>
                                      </p:tavLst>
                                    </p:anim>
                                    <p:anim calcmode="lin" valueType="num">
                                      <p:cBhvr additive="base">
                                        <p:cTn id="64" dur="500" fill="hold"/>
                                        <p:tgtEl>
                                          <p:spTgt spid="223287"/>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223288"/>
                                        </p:tgtEl>
                                        <p:attrNameLst>
                                          <p:attrName>style.visibility</p:attrName>
                                        </p:attrNameLst>
                                      </p:cBhvr>
                                      <p:to>
                                        <p:strVal val="visible"/>
                                      </p:to>
                                    </p:set>
                                    <p:anim calcmode="lin" valueType="num">
                                      <p:cBhvr additive="base">
                                        <p:cTn id="69" dur="500" fill="hold"/>
                                        <p:tgtEl>
                                          <p:spTgt spid="223288"/>
                                        </p:tgtEl>
                                        <p:attrNameLst>
                                          <p:attrName>ppt_x</p:attrName>
                                        </p:attrNameLst>
                                      </p:cBhvr>
                                      <p:tavLst>
                                        <p:tav tm="0">
                                          <p:val>
                                            <p:strVal val="#ppt_x"/>
                                          </p:val>
                                        </p:tav>
                                        <p:tav tm="100000">
                                          <p:val>
                                            <p:strVal val="#ppt_x"/>
                                          </p:val>
                                        </p:tav>
                                      </p:tavLst>
                                    </p:anim>
                                    <p:anim calcmode="lin" valueType="num">
                                      <p:cBhvr additive="base">
                                        <p:cTn id="70" dur="500" fill="hold"/>
                                        <p:tgtEl>
                                          <p:spTgt spid="223288"/>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223252"/>
                                        </p:tgtEl>
                                        <p:attrNameLst>
                                          <p:attrName>style.visibility</p:attrName>
                                        </p:attrNameLst>
                                      </p:cBhvr>
                                      <p:to>
                                        <p:strVal val="visible"/>
                                      </p:to>
                                    </p:set>
                                    <p:animEffect transition="in" filter="blinds(horizontal)">
                                      <p:cBhvr>
                                        <p:cTn id="75" dur="500"/>
                                        <p:tgtEl>
                                          <p:spTgt spid="22325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additive="base">
                                        <p:cTn id="80" dur="500" fill="hold"/>
                                        <p:tgtEl>
                                          <p:spTgt spid="24"/>
                                        </p:tgtEl>
                                        <p:attrNameLst>
                                          <p:attrName>ppt_x</p:attrName>
                                        </p:attrNameLst>
                                      </p:cBhvr>
                                      <p:tavLst>
                                        <p:tav tm="0">
                                          <p:val>
                                            <p:strVal val="#ppt_x"/>
                                          </p:val>
                                        </p:tav>
                                        <p:tav tm="100000">
                                          <p:val>
                                            <p:strVal val="#ppt_x"/>
                                          </p:val>
                                        </p:tav>
                                      </p:tavLst>
                                    </p:anim>
                                    <p:anim calcmode="lin" valueType="num">
                                      <p:cBhvr additive="base">
                                        <p:cTn id="8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4" fill="hold" nodeType="clickEffect">
                                  <p:stCondLst>
                                    <p:cond delay="0"/>
                                  </p:stCondLst>
                                  <p:childTnLst>
                                    <p:set>
                                      <p:cBhvr>
                                        <p:cTn id="85" dur="1" fill="hold">
                                          <p:stCondLst>
                                            <p:cond delay="0"/>
                                          </p:stCondLst>
                                        </p:cTn>
                                        <p:tgtEl>
                                          <p:spTgt spid="223232"/>
                                        </p:tgtEl>
                                        <p:attrNameLst>
                                          <p:attrName>style.visibility</p:attrName>
                                        </p:attrNameLst>
                                      </p:cBhvr>
                                      <p:to>
                                        <p:strVal val="visible"/>
                                      </p:to>
                                    </p:set>
                                    <p:anim calcmode="lin" valueType="num">
                                      <p:cBhvr additive="base">
                                        <p:cTn id="86" dur="500" fill="hold"/>
                                        <p:tgtEl>
                                          <p:spTgt spid="223232"/>
                                        </p:tgtEl>
                                        <p:attrNameLst>
                                          <p:attrName>ppt_x</p:attrName>
                                        </p:attrNameLst>
                                      </p:cBhvr>
                                      <p:tavLst>
                                        <p:tav tm="0">
                                          <p:val>
                                            <p:strVal val="#ppt_x"/>
                                          </p:val>
                                        </p:tav>
                                        <p:tav tm="100000">
                                          <p:val>
                                            <p:strVal val="#ppt_x"/>
                                          </p:val>
                                        </p:tav>
                                      </p:tavLst>
                                    </p:anim>
                                    <p:anim calcmode="lin" valueType="num">
                                      <p:cBhvr additive="base">
                                        <p:cTn id="87" dur="500" fill="hold"/>
                                        <p:tgtEl>
                                          <p:spTgt spid="223232"/>
                                        </p:tgtEl>
                                        <p:attrNameLst>
                                          <p:attrName>ppt_y</p:attrName>
                                        </p:attrNameLst>
                                      </p:cBhvr>
                                      <p:tavLst>
                                        <p:tav tm="0">
                                          <p:val>
                                            <p:strVal val="1+#ppt_h/2"/>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4"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additive="base">
                                        <p:cTn id="92" dur="500" fill="hold"/>
                                        <p:tgtEl>
                                          <p:spTgt spid="22"/>
                                        </p:tgtEl>
                                        <p:attrNameLst>
                                          <p:attrName>ppt_x</p:attrName>
                                        </p:attrNameLst>
                                      </p:cBhvr>
                                      <p:tavLst>
                                        <p:tav tm="0">
                                          <p:val>
                                            <p:strVal val="#ppt_x"/>
                                          </p:val>
                                        </p:tav>
                                        <p:tav tm="100000">
                                          <p:val>
                                            <p:strVal val="#ppt_x"/>
                                          </p:val>
                                        </p:tav>
                                      </p:tavLst>
                                    </p:anim>
                                    <p:anim calcmode="lin" valueType="num">
                                      <p:cBhvr additive="base">
                                        <p:cTn id="9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nodeType="clickEffect">
                                  <p:stCondLst>
                                    <p:cond delay="0"/>
                                  </p:stCondLst>
                                  <p:childTnLst>
                                    <p:set>
                                      <p:cBhvr>
                                        <p:cTn id="97" dur="1" fill="hold">
                                          <p:stCondLst>
                                            <p:cond delay="0"/>
                                          </p:stCondLst>
                                        </p:cTn>
                                        <p:tgtEl>
                                          <p:spTgt spid="223467"/>
                                        </p:tgtEl>
                                        <p:attrNameLst>
                                          <p:attrName>style.visibility</p:attrName>
                                        </p:attrNameLst>
                                      </p:cBhvr>
                                      <p:to>
                                        <p:strVal val="visible"/>
                                      </p:to>
                                    </p:set>
                                    <p:animEffect transition="in" filter="blinds(horizontal)">
                                      <p:cBhvr>
                                        <p:cTn id="98" dur="500"/>
                                        <p:tgtEl>
                                          <p:spTgt spid="22346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nodeType="clickEffect">
                                  <p:stCondLst>
                                    <p:cond delay="0"/>
                                  </p:stCondLst>
                                  <p:childTnLst>
                                    <p:set>
                                      <p:cBhvr>
                                        <p:cTn id="102" dur="1" fill="hold">
                                          <p:stCondLst>
                                            <p:cond delay="0"/>
                                          </p:stCondLst>
                                        </p:cTn>
                                        <p:tgtEl>
                                          <p:spTgt spid="223299"/>
                                        </p:tgtEl>
                                        <p:attrNameLst>
                                          <p:attrName>style.visibility</p:attrName>
                                        </p:attrNameLst>
                                      </p:cBhvr>
                                      <p:to>
                                        <p:strVal val="visible"/>
                                      </p:to>
                                    </p:set>
                                    <p:anim calcmode="lin" valueType="num">
                                      <p:cBhvr additive="base">
                                        <p:cTn id="103" dur="500" fill="hold"/>
                                        <p:tgtEl>
                                          <p:spTgt spid="223299"/>
                                        </p:tgtEl>
                                        <p:attrNameLst>
                                          <p:attrName>ppt_x</p:attrName>
                                        </p:attrNameLst>
                                      </p:cBhvr>
                                      <p:tavLst>
                                        <p:tav tm="0">
                                          <p:val>
                                            <p:strVal val="#ppt_x"/>
                                          </p:val>
                                        </p:tav>
                                        <p:tav tm="100000">
                                          <p:val>
                                            <p:strVal val="#ppt_x"/>
                                          </p:val>
                                        </p:tav>
                                      </p:tavLst>
                                    </p:anim>
                                    <p:anim calcmode="lin" valueType="num">
                                      <p:cBhvr additive="base">
                                        <p:cTn id="104" dur="500" fill="hold"/>
                                        <p:tgtEl>
                                          <p:spTgt spid="223299"/>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nodeType="click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additive="base">
                                        <p:cTn id="109" dur="500" fill="hold"/>
                                        <p:tgtEl>
                                          <p:spTgt spid="23"/>
                                        </p:tgtEl>
                                        <p:attrNameLst>
                                          <p:attrName>ppt_x</p:attrName>
                                        </p:attrNameLst>
                                      </p:cBhvr>
                                      <p:tavLst>
                                        <p:tav tm="0">
                                          <p:val>
                                            <p:strVal val="#ppt_x"/>
                                          </p:val>
                                        </p:tav>
                                        <p:tav tm="100000">
                                          <p:val>
                                            <p:strVal val="#ppt_x"/>
                                          </p:val>
                                        </p:tav>
                                      </p:tavLst>
                                    </p:anim>
                                    <p:anim calcmode="lin" valueType="num">
                                      <p:cBhvr additive="base">
                                        <p:cTn id="11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4" fill="hold" nodeType="clickEffect">
                                  <p:stCondLst>
                                    <p:cond delay="0"/>
                                  </p:stCondLst>
                                  <p:childTnLst>
                                    <p:set>
                                      <p:cBhvr>
                                        <p:cTn id="114" dur="1" fill="hold">
                                          <p:stCondLst>
                                            <p:cond delay="0"/>
                                          </p:stCondLst>
                                        </p:cTn>
                                        <p:tgtEl>
                                          <p:spTgt spid="223394"/>
                                        </p:tgtEl>
                                        <p:attrNameLst>
                                          <p:attrName>style.visibility</p:attrName>
                                        </p:attrNameLst>
                                      </p:cBhvr>
                                      <p:to>
                                        <p:strVal val="visible"/>
                                      </p:to>
                                    </p:set>
                                    <p:anim calcmode="lin" valueType="num">
                                      <p:cBhvr additive="base">
                                        <p:cTn id="115" dur="500" fill="hold"/>
                                        <p:tgtEl>
                                          <p:spTgt spid="223394"/>
                                        </p:tgtEl>
                                        <p:attrNameLst>
                                          <p:attrName>ppt_x</p:attrName>
                                        </p:attrNameLst>
                                      </p:cBhvr>
                                      <p:tavLst>
                                        <p:tav tm="0">
                                          <p:val>
                                            <p:strVal val="#ppt_x"/>
                                          </p:val>
                                        </p:tav>
                                        <p:tav tm="100000">
                                          <p:val>
                                            <p:strVal val="#ppt_x"/>
                                          </p:val>
                                        </p:tav>
                                      </p:tavLst>
                                    </p:anim>
                                    <p:anim calcmode="lin" valueType="num">
                                      <p:cBhvr additive="base">
                                        <p:cTn id="116" dur="500" fill="hold"/>
                                        <p:tgtEl>
                                          <p:spTgt spid="223394"/>
                                        </p:tgtEl>
                                        <p:attrNameLst>
                                          <p:attrName>ppt_y</p:attrName>
                                        </p:attrNameLst>
                                      </p:cBhvr>
                                      <p:tavLst>
                                        <p:tav tm="0">
                                          <p:val>
                                            <p:strVal val="1+#ppt_h/2"/>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nodeType="clickEffect">
                                  <p:stCondLst>
                                    <p:cond delay="0"/>
                                  </p:stCondLst>
                                  <p:childTnLst>
                                    <p:set>
                                      <p:cBhvr>
                                        <p:cTn id="120" dur="1" fill="hold">
                                          <p:stCondLst>
                                            <p:cond delay="0"/>
                                          </p:stCondLst>
                                        </p:cTn>
                                        <p:tgtEl>
                                          <p:spTgt spid="223411"/>
                                        </p:tgtEl>
                                        <p:attrNameLst>
                                          <p:attrName>style.visibility</p:attrName>
                                        </p:attrNameLst>
                                      </p:cBhvr>
                                      <p:to>
                                        <p:strVal val="visible"/>
                                      </p:to>
                                    </p:set>
                                    <p:animEffect transition="in" filter="blinds(horizontal)">
                                      <p:cBhvr>
                                        <p:cTn id="121" dur="500"/>
                                        <p:tgtEl>
                                          <p:spTgt spid="223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0" name="Rectangle 2">
            <a:extLst>
              <a:ext uri="{FF2B5EF4-FFF2-40B4-BE49-F238E27FC236}">
                <a16:creationId xmlns:a16="http://schemas.microsoft.com/office/drawing/2014/main" id="{C0C46918-2C00-4335-BD81-D316B234FE00}"/>
              </a:ext>
            </a:extLst>
          </p:cNvPr>
          <p:cNvSpPr>
            <a:spLocks noGrp="1" noChangeArrowheads="1"/>
          </p:cNvSpPr>
          <p:nvPr>
            <p:ph type="title"/>
          </p:nvPr>
        </p:nvSpPr>
        <p:spPr>
          <a:xfrm>
            <a:off x="609600" y="304800"/>
            <a:ext cx="7772400" cy="569913"/>
          </a:xfrm>
        </p:spPr>
        <p:txBody>
          <a:bodyPr/>
          <a:lstStyle/>
          <a:p>
            <a:pPr algn="ctr" eaLnBrk="1" hangingPunct="1"/>
            <a:r>
              <a:rPr lang="zh-CN" altLang="en-US" sz="3600" b="1">
                <a:solidFill>
                  <a:srgbClr val="07080F"/>
                </a:solidFill>
              </a:rPr>
              <a:t>第六章  </a:t>
            </a:r>
            <a:r>
              <a:rPr lang="en-US" altLang="zh-CN" sz="3600" b="1">
                <a:solidFill>
                  <a:srgbClr val="07080F"/>
                </a:solidFill>
              </a:rPr>
              <a:t>PWM</a:t>
            </a:r>
            <a:r>
              <a:rPr lang="zh-CN" altLang="en-US" sz="3600" b="1">
                <a:solidFill>
                  <a:srgbClr val="07080F"/>
                </a:solidFill>
              </a:rPr>
              <a:t>控制技术</a:t>
            </a:r>
          </a:p>
        </p:txBody>
      </p:sp>
      <p:grpSp>
        <p:nvGrpSpPr>
          <p:cNvPr id="2" name="Group 4">
            <a:extLst>
              <a:ext uri="{FF2B5EF4-FFF2-40B4-BE49-F238E27FC236}">
                <a16:creationId xmlns:a16="http://schemas.microsoft.com/office/drawing/2014/main" id="{FF2B789B-9878-4EFA-B35F-6DA1CEDC97A5}"/>
              </a:ext>
            </a:extLst>
          </p:cNvPr>
          <p:cNvGrpSpPr>
            <a:grpSpLocks/>
          </p:cNvGrpSpPr>
          <p:nvPr/>
        </p:nvGrpSpPr>
        <p:grpSpPr bwMode="auto">
          <a:xfrm>
            <a:off x="779463" y="1962150"/>
            <a:ext cx="7902575" cy="1125538"/>
            <a:chOff x="491" y="1236"/>
            <a:chExt cx="4978" cy="709"/>
          </a:xfrm>
        </p:grpSpPr>
        <p:sp>
          <p:nvSpPr>
            <p:cNvPr id="55306" name="Rectangle 5">
              <a:extLst>
                <a:ext uri="{FF2B5EF4-FFF2-40B4-BE49-F238E27FC236}">
                  <a16:creationId xmlns:a16="http://schemas.microsoft.com/office/drawing/2014/main" id="{EEEF9634-D472-4A51-98F6-93090709F4C1}"/>
                </a:ext>
              </a:extLst>
            </p:cNvPr>
            <p:cNvSpPr>
              <a:spLocks noChangeArrowheads="1"/>
            </p:cNvSpPr>
            <p:nvPr/>
          </p:nvSpPr>
          <p:spPr bwMode="auto">
            <a:xfrm>
              <a:off x="500" y="1236"/>
              <a:ext cx="17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7080F"/>
                  </a:solidFill>
                  <a:latin typeface="楷体_GB2312" panose="02010609030101010101" pitchFamily="49" charset="-122"/>
                  <a:ea typeface="楷体_GB2312" panose="02010609030101010101" pitchFamily="49" charset="-122"/>
                </a:rPr>
                <a:t>理论基础：</a:t>
              </a:r>
              <a:r>
                <a:rPr lang="zh-CN" altLang="en-US">
                  <a:solidFill>
                    <a:srgbClr val="07080F"/>
                  </a:solidFill>
                  <a:latin typeface="楷体_GB2312" panose="02010609030101010101" pitchFamily="49" charset="-122"/>
                  <a:ea typeface="楷体_GB2312" panose="02010609030101010101" pitchFamily="49" charset="-122"/>
                </a:rPr>
                <a:t> </a:t>
              </a:r>
            </a:p>
          </p:txBody>
        </p:sp>
        <p:sp>
          <p:nvSpPr>
            <p:cNvPr id="55307" name="Rectangle 6">
              <a:extLst>
                <a:ext uri="{FF2B5EF4-FFF2-40B4-BE49-F238E27FC236}">
                  <a16:creationId xmlns:a16="http://schemas.microsoft.com/office/drawing/2014/main" id="{F0BBC034-0BDB-4F59-986D-57C31F45A29E}"/>
                </a:ext>
              </a:extLst>
            </p:cNvPr>
            <p:cNvSpPr>
              <a:spLocks noChangeArrowheads="1"/>
            </p:cNvSpPr>
            <p:nvPr/>
          </p:nvSpPr>
          <p:spPr bwMode="auto">
            <a:xfrm>
              <a:off x="491" y="1503"/>
              <a:ext cx="497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07080F"/>
                  </a:solidFill>
                  <a:latin typeface="楷体_GB2312" panose="02010609030101010101" pitchFamily="49" charset="-122"/>
                  <a:ea typeface="楷体_GB2312" panose="02010609030101010101" pitchFamily="49" charset="-122"/>
                </a:rPr>
                <a:t>    </a:t>
              </a:r>
              <a:r>
                <a:rPr lang="zh-CN" altLang="en-US" sz="2000">
                  <a:solidFill>
                    <a:srgbClr val="07080F"/>
                  </a:solidFill>
                  <a:latin typeface="楷体_GB2312" panose="02010609030101010101" pitchFamily="49" charset="-122"/>
                  <a:ea typeface="楷体_GB2312" panose="02010609030101010101" pitchFamily="49" charset="-122"/>
                </a:rPr>
                <a:t>冲量相等而形状不同的窄脉冲加在具有惯性的环节上时，其效果基本相同。</a:t>
              </a:r>
            </a:p>
          </p:txBody>
        </p:sp>
      </p:grpSp>
      <p:graphicFrame>
        <p:nvGraphicFramePr>
          <p:cNvPr id="208903" name="Object 7">
            <a:extLst>
              <a:ext uri="{FF2B5EF4-FFF2-40B4-BE49-F238E27FC236}">
                <a16:creationId xmlns:a16="http://schemas.microsoft.com/office/drawing/2014/main" id="{C5A76EEF-E9F8-4051-BA64-417337544073}"/>
              </a:ext>
            </a:extLst>
          </p:cNvPr>
          <p:cNvGraphicFramePr>
            <a:graphicFrameLocks noChangeAspect="1"/>
          </p:cNvGraphicFramePr>
          <p:nvPr/>
        </p:nvGraphicFramePr>
        <p:xfrm>
          <a:off x="1447800" y="2819400"/>
          <a:ext cx="5322888" cy="2057400"/>
        </p:xfrm>
        <a:graphic>
          <a:graphicData uri="http://schemas.openxmlformats.org/presentationml/2006/ole">
            <mc:AlternateContent xmlns:mc="http://schemas.openxmlformats.org/markup-compatibility/2006">
              <mc:Choice xmlns:v="urn:schemas-microsoft-com:vml" Requires="v">
                <p:oleObj spid="_x0000_s55308" r:id="rId3" imgW="3403080" imgH="1247760" progId="">
                  <p:embed/>
                </p:oleObj>
              </mc:Choice>
              <mc:Fallback>
                <p:oleObj r:id="rId3" imgW="3403080" imgH="124776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b="17720"/>
                      <a:stretch>
                        <a:fillRect/>
                      </a:stretch>
                    </p:blipFill>
                    <p:spPr bwMode="auto">
                      <a:xfrm>
                        <a:off x="1447800" y="2819400"/>
                        <a:ext cx="5322888"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04" name="Object 8">
            <a:extLst>
              <a:ext uri="{FF2B5EF4-FFF2-40B4-BE49-F238E27FC236}">
                <a16:creationId xmlns:a16="http://schemas.microsoft.com/office/drawing/2014/main" id="{F30557C2-CDE1-450E-9977-3690476E8627}"/>
              </a:ext>
            </a:extLst>
          </p:cNvPr>
          <p:cNvGraphicFramePr>
            <a:graphicFrameLocks noChangeAspect="1"/>
          </p:cNvGraphicFramePr>
          <p:nvPr/>
        </p:nvGraphicFramePr>
        <p:xfrm>
          <a:off x="2133600" y="4508500"/>
          <a:ext cx="4514850" cy="2349500"/>
        </p:xfrm>
        <a:graphic>
          <a:graphicData uri="http://schemas.openxmlformats.org/presentationml/2006/ole">
            <mc:AlternateContent xmlns:mc="http://schemas.openxmlformats.org/markup-compatibility/2006">
              <mc:Choice xmlns:v="urn:schemas-microsoft-com:vml" Requires="v">
                <p:oleObj spid="_x0000_s55309" r:id="rId5" imgW="2660760" imgH="1505160" progId="">
                  <p:embed/>
                </p:oleObj>
              </mc:Choice>
              <mc:Fallback>
                <p:oleObj r:id="rId5" imgW="2660760" imgH="1505160"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b="17065"/>
                      <a:stretch>
                        <a:fillRect/>
                      </a:stretch>
                    </p:blipFill>
                    <p:spPr bwMode="auto">
                      <a:xfrm>
                        <a:off x="2133600" y="4508500"/>
                        <a:ext cx="4514850" cy="234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1">
            <a:extLst>
              <a:ext uri="{FF2B5EF4-FFF2-40B4-BE49-F238E27FC236}">
                <a16:creationId xmlns:a16="http://schemas.microsoft.com/office/drawing/2014/main" id="{5B5E961B-D077-493C-B556-D7E9048D0326}"/>
              </a:ext>
            </a:extLst>
          </p:cNvPr>
          <p:cNvGrpSpPr>
            <a:grpSpLocks/>
          </p:cNvGrpSpPr>
          <p:nvPr/>
        </p:nvGrpSpPr>
        <p:grpSpPr bwMode="auto">
          <a:xfrm>
            <a:off x="722313" y="911225"/>
            <a:ext cx="8078787" cy="1069975"/>
            <a:chOff x="455" y="574"/>
            <a:chExt cx="5089" cy="674"/>
          </a:xfrm>
        </p:grpSpPr>
        <p:sp>
          <p:nvSpPr>
            <p:cNvPr id="55303" name="Rectangle 3">
              <a:extLst>
                <a:ext uri="{FF2B5EF4-FFF2-40B4-BE49-F238E27FC236}">
                  <a16:creationId xmlns:a16="http://schemas.microsoft.com/office/drawing/2014/main" id="{C6A8B1B6-DF11-4FAC-B95E-6CD85290A1DF}"/>
                </a:ext>
              </a:extLst>
            </p:cNvPr>
            <p:cNvSpPr>
              <a:spLocks noChangeArrowheads="1"/>
            </p:cNvSpPr>
            <p:nvPr/>
          </p:nvSpPr>
          <p:spPr bwMode="auto">
            <a:xfrm>
              <a:off x="455" y="574"/>
              <a:ext cx="508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solidFill>
                    <a:srgbClr val="07080F"/>
                  </a:solidFill>
                  <a:latin typeface="楷体_GB2312" panose="02010609030101010101" pitchFamily="49" charset="-122"/>
                  <a:ea typeface="楷体_GB2312" panose="02010609030101010101" pitchFamily="49" charset="-122"/>
                </a:rPr>
                <a:t>PWM</a:t>
              </a:r>
              <a:r>
                <a:rPr lang="zh-CN" altLang="en-US" b="1">
                  <a:solidFill>
                    <a:srgbClr val="07080F"/>
                  </a:solidFill>
                  <a:latin typeface="楷体_GB2312" panose="02010609030101010101" pitchFamily="49" charset="-122"/>
                  <a:ea typeface="楷体_GB2312" panose="02010609030101010101" pitchFamily="49" charset="-122"/>
                </a:rPr>
                <a:t>（</a:t>
              </a:r>
              <a:r>
                <a:rPr lang="en-US" altLang="zh-CN" b="1">
                  <a:solidFill>
                    <a:srgbClr val="07080F"/>
                  </a:solidFill>
                  <a:latin typeface="楷体_GB2312" panose="02010609030101010101" pitchFamily="49" charset="-122"/>
                  <a:ea typeface="楷体_GB2312" panose="02010609030101010101" pitchFamily="49" charset="-122"/>
                </a:rPr>
                <a:t>Pulse Width Modulation</a:t>
              </a:r>
              <a:r>
                <a:rPr lang="zh-CN" altLang="en-US" b="1">
                  <a:solidFill>
                    <a:srgbClr val="07080F"/>
                  </a:solidFill>
                  <a:latin typeface="楷体_GB2312" panose="02010609030101010101" pitchFamily="49" charset="-122"/>
                  <a:ea typeface="楷体_GB2312" panose="02010609030101010101" pitchFamily="49" charset="-122"/>
                </a:rPr>
                <a:t>）控制</a:t>
              </a:r>
              <a:r>
                <a:rPr lang="en-US" altLang="zh-CN">
                  <a:solidFill>
                    <a:srgbClr val="07080F"/>
                  </a:solidFill>
                  <a:latin typeface="Times New Roman" panose="02020603050405020304" pitchFamily="18" charset="0"/>
                  <a:ea typeface="楷体_GB2312" panose="02010609030101010101" pitchFamily="49" charset="-122"/>
                </a:rPr>
                <a:t>——</a:t>
              </a:r>
              <a:r>
                <a:rPr lang="zh-CN" altLang="en-US" sz="2000">
                  <a:solidFill>
                    <a:srgbClr val="07080F"/>
                  </a:solidFill>
                  <a:latin typeface="楷体_GB2312" panose="02010609030101010101" pitchFamily="49" charset="-122"/>
                  <a:ea typeface="楷体_GB2312" panose="02010609030101010101" pitchFamily="49" charset="-122"/>
                </a:rPr>
                <a:t>脉冲宽度调制技术</a:t>
              </a:r>
            </a:p>
            <a:p>
              <a:pPr eaLnBrk="1" hangingPunct="1"/>
              <a:r>
                <a:rPr lang="zh-CN" altLang="en-US" sz="2000">
                  <a:solidFill>
                    <a:srgbClr val="07080F"/>
                  </a:solidFill>
                  <a:latin typeface="楷体_GB2312" panose="02010609030101010101" pitchFamily="49" charset="-122"/>
                  <a:ea typeface="楷体_GB2312" panose="02010609030101010101" pitchFamily="49" charset="-122"/>
                </a:rPr>
                <a:t>    通过对一系列脉冲的宽度进行调制，来等效地获得所需要波形（含形状和幅值）</a:t>
              </a:r>
              <a:r>
                <a:rPr lang="zh-CN" altLang="en-US" sz="2000">
                  <a:solidFill>
                    <a:srgbClr val="07080F"/>
                  </a:solidFill>
                </a:rPr>
                <a:t>。</a:t>
              </a:r>
              <a:endParaRPr lang="zh-CN" altLang="en-US" sz="2000">
                <a:solidFill>
                  <a:srgbClr val="07080F"/>
                </a:solidFill>
                <a:latin typeface="Times New Roman" panose="02020603050405020304" pitchFamily="18" charset="0"/>
              </a:endParaRPr>
            </a:p>
          </p:txBody>
        </p:sp>
        <p:sp>
          <p:nvSpPr>
            <p:cNvPr id="55304" name="AutoShape 9">
              <a:hlinkClick r:id="rId7" action="ppaction://hlinksldjump" highlightClick="1"/>
              <a:extLst>
                <a:ext uri="{FF2B5EF4-FFF2-40B4-BE49-F238E27FC236}">
                  <a16:creationId xmlns:a16="http://schemas.microsoft.com/office/drawing/2014/main" id="{867E4832-215A-4F8F-A267-CE75C8BAB904}"/>
                </a:ext>
              </a:extLst>
            </p:cNvPr>
            <p:cNvSpPr>
              <a:spLocks noChangeArrowheads="1"/>
            </p:cNvSpPr>
            <p:nvPr/>
          </p:nvSpPr>
          <p:spPr bwMode="auto">
            <a:xfrm>
              <a:off x="1824" y="1056"/>
              <a:ext cx="432" cy="192"/>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5305" name="AutoShape 10">
              <a:hlinkClick r:id="rId8" action="ppaction://hlinksldjump" highlightClick="1"/>
              <a:extLst>
                <a:ext uri="{FF2B5EF4-FFF2-40B4-BE49-F238E27FC236}">
                  <a16:creationId xmlns:a16="http://schemas.microsoft.com/office/drawing/2014/main" id="{FF38060E-6669-4517-A802-717794C134F5}"/>
                </a:ext>
              </a:extLst>
            </p:cNvPr>
            <p:cNvSpPr>
              <a:spLocks noChangeArrowheads="1"/>
            </p:cNvSpPr>
            <p:nvPr/>
          </p:nvSpPr>
          <p:spPr bwMode="auto">
            <a:xfrm>
              <a:off x="2928" y="1056"/>
              <a:ext cx="384" cy="192"/>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08903"/>
                                        </p:tgtEl>
                                        <p:attrNameLst>
                                          <p:attrName>style.visibility</p:attrName>
                                        </p:attrNameLst>
                                      </p:cBhvr>
                                      <p:to>
                                        <p:strVal val="visible"/>
                                      </p:to>
                                    </p:set>
                                    <p:animEffect transition="in" filter="blinds(horizontal)">
                                      <p:cBhvr>
                                        <p:cTn id="17" dur="500"/>
                                        <p:tgtEl>
                                          <p:spTgt spid="2089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08904"/>
                                        </p:tgtEl>
                                        <p:attrNameLst>
                                          <p:attrName>style.visibility</p:attrName>
                                        </p:attrNameLst>
                                      </p:cBhvr>
                                      <p:to>
                                        <p:strVal val="visible"/>
                                      </p:to>
                                    </p:set>
                                    <p:animEffect transition="in" filter="blinds(horizontal)">
                                      <p:cBhvr>
                                        <p:cTn id="22" dur="500"/>
                                        <p:tgtEl>
                                          <p:spTgt spid="208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0BF73EA7-B988-4635-96AF-A2D5853C664C}"/>
              </a:ext>
            </a:extLst>
          </p:cNvPr>
          <p:cNvSpPr>
            <a:spLocks noGrp="1" noChangeArrowheads="1"/>
          </p:cNvSpPr>
          <p:nvPr>
            <p:ph type="title"/>
          </p:nvPr>
        </p:nvSpPr>
        <p:spPr>
          <a:xfrm>
            <a:off x="609600" y="304800"/>
            <a:ext cx="7772400" cy="720725"/>
          </a:xfrm>
        </p:spPr>
        <p:txBody>
          <a:bodyPr/>
          <a:lstStyle/>
          <a:p>
            <a:pPr algn="ctr" eaLnBrk="1" hangingPunct="1"/>
            <a:r>
              <a:rPr lang="en-US" altLang="zh-CN" sz="4000" b="1">
                <a:solidFill>
                  <a:srgbClr val="07080F"/>
                </a:solidFill>
              </a:rPr>
              <a:t>SPWM</a:t>
            </a:r>
            <a:r>
              <a:rPr lang="zh-CN" altLang="en-US" sz="4000" b="1">
                <a:solidFill>
                  <a:srgbClr val="07080F"/>
                </a:solidFill>
                <a:latin typeface="宋体" panose="02010600030101010101" pitchFamily="2" charset="-122"/>
              </a:rPr>
              <a:t>波形</a:t>
            </a:r>
            <a:r>
              <a:rPr lang="zh-CN" altLang="en-US" b="1">
                <a:solidFill>
                  <a:srgbClr val="07080F"/>
                </a:solidFill>
              </a:rPr>
              <a:t> </a:t>
            </a:r>
          </a:p>
        </p:txBody>
      </p:sp>
      <p:graphicFrame>
        <p:nvGraphicFramePr>
          <p:cNvPr id="56322" name="Object 3">
            <a:extLst>
              <a:ext uri="{FF2B5EF4-FFF2-40B4-BE49-F238E27FC236}">
                <a16:creationId xmlns:a16="http://schemas.microsoft.com/office/drawing/2014/main" id="{3ECEAACD-620F-4884-B6ED-0C24442D5FC5}"/>
              </a:ext>
            </a:extLst>
          </p:cNvPr>
          <p:cNvGraphicFramePr>
            <a:graphicFrameLocks noChangeAspect="1"/>
          </p:cNvGraphicFramePr>
          <p:nvPr/>
        </p:nvGraphicFramePr>
        <p:xfrm>
          <a:off x="4899025" y="1106488"/>
          <a:ext cx="4244975" cy="5421312"/>
        </p:xfrm>
        <a:graphic>
          <a:graphicData uri="http://schemas.openxmlformats.org/presentationml/2006/ole">
            <mc:AlternateContent xmlns:mc="http://schemas.openxmlformats.org/markup-compatibility/2006">
              <mc:Choice xmlns:v="urn:schemas-microsoft-com:vml" Requires="v">
                <p:oleObj spid="_x0000_s56328" r:id="rId3" imgW="1815480" imgH="2320200" progId="">
                  <p:embed/>
                </p:oleObj>
              </mc:Choice>
              <mc:Fallback>
                <p:oleObj r:id="rId3" imgW="1815480" imgH="23202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b="9425"/>
                      <a:stretch>
                        <a:fillRect/>
                      </a:stretch>
                    </p:blipFill>
                    <p:spPr bwMode="auto">
                      <a:xfrm>
                        <a:off x="4899025" y="1106488"/>
                        <a:ext cx="4244975" cy="542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4" name="Rectangle 4">
            <a:extLst>
              <a:ext uri="{FF2B5EF4-FFF2-40B4-BE49-F238E27FC236}">
                <a16:creationId xmlns:a16="http://schemas.microsoft.com/office/drawing/2014/main" id="{EA9D6AA0-4BB5-4F75-BE86-1702FECB3184}"/>
              </a:ext>
            </a:extLst>
          </p:cNvPr>
          <p:cNvSpPr>
            <a:spLocks noChangeArrowheads="1"/>
          </p:cNvSpPr>
          <p:nvPr/>
        </p:nvSpPr>
        <p:spPr bwMode="auto">
          <a:xfrm>
            <a:off x="598488" y="1384300"/>
            <a:ext cx="4395787"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rgbClr val="07080F"/>
                </a:solidFill>
                <a:latin typeface="楷体_GB2312" panose="02010609030101010101" pitchFamily="49" charset="-122"/>
                <a:ea typeface="楷体_GB2312" panose="02010609030101010101" pitchFamily="49" charset="-122"/>
              </a:rPr>
              <a:t>     </a:t>
            </a:r>
            <a:r>
              <a:rPr lang="zh-CN" altLang="en-US">
                <a:solidFill>
                  <a:srgbClr val="07080F"/>
                </a:solidFill>
                <a:latin typeface="楷体_GB2312" panose="02010609030101010101" pitchFamily="49" charset="-122"/>
                <a:ea typeface="楷体_GB2312" panose="02010609030101010101" pitchFamily="49" charset="-122"/>
              </a:rPr>
              <a:t>正弦半波</a:t>
            </a:r>
            <a:r>
              <a:rPr lang="en-US" altLang="zh-CN" b="1" i="1">
                <a:solidFill>
                  <a:srgbClr val="07080F"/>
                </a:solidFill>
                <a:latin typeface="楷体_GB2312" panose="02010609030101010101" pitchFamily="49" charset="-122"/>
                <a:ea typeface="楷体_GB2312" panose="02010609030101010101" pitchFamily="49" charset="-122"/>
              </a:rPr>
              <a:t>N </a:t>
            </a:r>
            <a:r>
              <a:rPr lang="zh-CN" altLang="en-US" b="1">
                <a:solidFill>
                  <a:srgbClr val="07080F"/>
                </a:solidFill>
                <a:latin typeface="楷体_GB2312" panose="02010609030101010101" pitchFamily="49" charset="-122"/>
                <a:ea typeface="楷体_GB2312" panose="02010609030101010101" pitchFamily="49" charset="-122"/>
              </a:rPr>
              <a:t>等分</a:t>
            </a:r>
            <a:r>
              <a:rPr lang="zh-CN" altLang="en-US">
                <a:solidFill>
                  <a:srgbClr val="07080F"/>
                </a:solidFill>
                <a:latin typeface="楷体_GB2312" panose="02010609030101010101" pitchFamily="49" charset="-122"/>
                <a:ea typeface="楷体_GB2312" panose="02010609030101010101" pitchFamily="49" charset="-122"/>
              </a:rPr>
              <a:t>，可看成</a:t>
            </a:r>
            <a:r>
              <a:rPr lang="en-US" altLang="zh-CN" i="1">
                <a:solidFill>
                  <a:srgbClr val="07080F"/>
                </a:solidFill>
                <a:latin typeface="楷体_GB2312" panose="02010609030101010101" pitchFamily="49" charset="-122"/>
                <a:ea typeface="楷体_GB2312" panose="02010609030101010101" pitchFamily="49" charset="-122"/>
              </a:rPr>
              <a:t>N</a:t>
            </a:r>
            <a:r>
              <a:rPr lang="zh-CN" altLang="en-US">
                <a:solidFill>
                  <a:srgbClr val="07080F"/>
                </a:solidFill>
                <a:latin typeface="楷体_GB2312" panose="02010609030101010101" pitchFamily="49" charset="-122"/>
                <a:ea typeface="楷体_GB2312" panose="02010609030101010101" pitchFamily="49" charset="-122"/>
              </a:rPr>
              <a:t>个彼此相连的脉冲序列，宽度相等，但幅值不等。</a:t>
            </a:r>
          </a:p>
          <a:p>
            <a:pPr eaLnBrk="1" hangingPunct="1">
              <a:spcBef>
                <a:spcPct val="50000"/>
              </a:spcBef>
            </a:pPr>
            <a:r>
              <a:rPr lang="zh-CN" altLang="en-US">
                <a:solidFill>
                  <a:srgbClr val="07080F"/>
                </a:solidFill>
                <a:latin typeface="楷体_GB2312" panose="02010609030101010101" pitchFamily="49" charset="-122"/>
                <a:ea typeface="楷体_GB2312" panose="02010609030101010101" pitchFamily="49" charset="-122"/>
              </a:rPr>
              <a:t>  </a:t>
            </a:r>
            <a:r>
              <a:rPr lang="zh-CN" altLang="en-US">
                <a:solidFill>
                  <a:srgbClr val="07080F"/>
                </a:solidFill>
                <a:latin typeface="Times New Roman" panose="02020603050405020304" pitchFamily="18" charset="0"/>
                <a:ea typeface="楷体_GB2312" panose="02010609030101010101" pitchFamily="49" charset="-122"/>
              </a:rPr>
              <a:t>    </a:t>
            </a:r>
            <a:r>
              <a:rPr lang="zh-CN" altLang="en-US">
                <a:solidFill>
                  <a:srgbClr val="07080F"/>
                </a:solidFill>
                <a:latin typeface="楷体_GB2312" panose="02010609030101010101" pitchFamily="49" charset="-122"/>
                <a:ea typeface="楷体_GB2312" panose="02010609030101010101" pitchFamily="49" charset="-122"/>
              </a:rPr>
              <a:t> 用矩形脉冲代替，等幅，不等宽，中点重合，面积（冲量）相等。（</a:t>
            </a:r>
            <a:r>
              <a:rPr lang="en-US" altLang="zh-CN" b="1">
                <a:solidFill>
                  <a:srgbClr val="07080F"/>
                </a:solidFill>
                <a:latin typeface="楷体_GB2312" panose="02010609030101010101" pitchFamily="49" charset="-122"/>
              </a:rPr>
              <a:t>SPWM</a:t>
            </a:r>
            <a:r>
              <a:rPr lang="zh-CN" altLang="en-US" b="1">
                <a:solidFill>
                  <a:srgbClr val="07080F"/>
                </a:solidFill>
                <a:latin typeface="宋体" panose="02010600030101010101" pitchFamily="2" charset="-122"/>
              </a:rPr>
              <a:t>波形</a:t>
            </a:r>
            <a:r>
              <a:rPr lang="zh-CN" altLang="en-US">
                <a:solidFill>
                  <a:srgbClr val="07080F"/>
                </a:solidFill>
                <a:latin typeface="楷体_GB2312" panose="02010609030101010101" pitchFamily="49" charset="-122"/>
                <a:ea typeface="楷体_GB2312" panose="02010609030101010101" pitchFamily="49" charset="-122"/>
              </a:rPr>
              <a:t> ）</a:t>
            </a:r>
          </a:p>
        </p:txBody>
      </p:sp>
      <p:grpSp>
        <p:nvGrpSpPr>
          <p:cNvPr id="2" name="Group 5">
            <a:extLst>
              <a:ext uri="{FF2B5EF4-FFF2-40B4-BE49-F238E27FC236}">
                <a16:creationId xmlns:a16="http://schemas.microsoft.com/office/drawing/2014/main" id="{D09723B1-5480-4422-B2DC-A78D54848FC1}"/>
              </a:ext>
            </a:extLst>
          </p:cNvPr>
          <p:cNvGrpSpPr>
            <a:grpSpLocks/>
          </p:cNvGrpSpPr>
          <p:nvPr/>
        </p:nvGrpSpPr>
        <p:grpSpPr bwMode="auto">
          <a:xfrm>
            <a:off x="423863" y="3911600"/>
            <a:ext cx="4572000" cy="2740025"/>
            <a:chOff x="267" y="2464"/>
            <a:chExt cx="2880" cy="1726"/>
          </a:xfrm>
        </p:grpSpPr>
        <p:sp>
          <p:nvSpPr>
            <p:cNvPr id="56326" name="Rectangle 6">
              <a:extLst>
                <a:ext uri="{FF2B5EF4-FFF2-40B4-BE49-F238E27FC236}">
                  <a16:creationId xmlns:a16="http://schemas.microsoft.com/office/drawing/2014/main" id="{D647DD35-6261-48D0-96CE-1A366F73E4C1}"/>
                </a:ext>
              </a:extLst>
            </p:cNvPr>
            <p:cNvSpPr>
              <a:spLocks noChangeArrowheads="1"/>
            </p:cNvSpPr>
            <p:nvPr/>
          </p:nvSpPr>
          <p:spPr bwMode="auto">
            <a:xfrm>
              <a:off x="1186" y="2464"/>
              <a:ext cx="12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FF0000"/>
                  </a:solidFill>
                  <a:latin typeface="楷体_GB2312" panose="02010609030101010101" pitchFamily="49" charset="-122"/>
                  <a:ea typeface="楷体_GB2312" panose="02010609030101010101" pitchFamily="49" charset="-122"/>
                </a:rPr>
                <a:t>计算法</a:t>
              </a:r>
              <a:r>
                <a:rPr lang="zh-CN" altLang="en-US" sz="2800">
                  <a:solidFill>
                    <a:srgbClr val="07080F"/>
                  </a:solidFill>
                  <a:latin typeface="楷体_GB2312" panose="02010609030101010101" pitchFamily="49" charset="-122"/>
                  <a:ea typeface="楷体_GB2312" panose="02010609030101010101" pitchFamily="49" charset="-122"/>
                </a:rPr>
                <a:t> </a:t>
              </a:r>
            </a:p>
          </p:txBody>
        </p:sp>
        <p:sp>
          <p:nvSpPr>
            <p:cNvPr id="56327" name="Rectangle 7">
              <a:extLst>
                <a:ext uri="{FF2B5EF4-FFF2-40B4-BE49-F238E27FC236}">
                  <a16:creationId xmlns:a16="http://schemas.microsoft.com/office/drawing/2014/main" id="{DB5A984B-4DD0-4B83-9D86-10ED5AFC5E28}"/>
                </a:ext>
              </a:extLst>
            </p:cNvPr>
            <p:cNvSpPr>
              <a:spLocks noChangeArrowheads="1"/>
            </p:cNvSpPr>
            <p:nvPr/>
          </p:nvSpPr>
          <p:spPr bwMode="auto">
            <a:xfrm>
              <a:off x="267" y="2788"/>
              <a:ext cx="2880"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000">
                  <a:latin typeface="Wingdings" panose="05000000000000000000" pitchFamily="2" charset="2"/>
                </a:rPr>
                <a:t>v</a:t>
              </a:r>
              <a:r>
                <a:rPr lang="en-US" altLang="zh-CN" sz="7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t>
              </a:r>
              <a:r>
                <a:rPr lang="zh-CN" altLang="en-US" sz="2000">
                  <a:solidFill>
                    <a:srgbClr val="07080F"/>
                  </a:solidFill>
                  <a:latin typeface="楷体_GB2312" panose="02010609030101010101" pitchFamily="49" charset="-122"/>
                  <a:ea typeface="楷体_GB2312" panose="02010609030101010101" pitchFamily="49" charset="-122"/>
                </a:rPr>
                <a:t>根据正弦波频率、幅值和半周期脉冲数，准确计算</a:t>
              </a:r>
              <a:r>
                <a:rPr lang="en-US" altLang="zh-CN" sz="2000">
                  <a:solidFill>
                    <a:srgbClr val="07080F"/>
                  </a:solidFill>
                  <a:latin typeface="楷体_GB2312" panose="02010609030101010101" pitchFamily="49" charset="-122"/>
                  <a:ea typeface="楷体_GB2312" panose="02010609030101010101" pitchFamily="49" charset="-122"/>
                </a:rPr>
                <a:t>PWM</a:t>
              </a:r>
              <a:r>
                <a:rPr lang="zh-CN" altLang="en-US" sz="2000">
                  <a:solidFill>
                    <a:srgbClr val="07080F"/>
                  </a:solidFill>
                  <a:latin typeface="楷体_GB2312" panose="02010609030101010101" pitchFamily="49" charset="-122"/>
                  <a:ea typeface="楷体_GB2312" panose="02010609030101010101" pitchFamily="49" charset="-122"/>
                </a:rPr>
                <a:t>波各脉冲宽度和间隔，据此控制逆变电路开关器件的通断，就可得到所需</a:t>
              </a:r>
              <a:r>
                <a:rPr lang="en-US" altLang="zh-CN" sz="2000">
                  <a:solidFill>
                    <a:srgbClr val="07080F"/>
                  </a:solidFill>
                  <a:latin typeface="楷体_GB2312" panose="02010609030101010101" pitchFamily="49" charset="-122"/>
                  <a:ea typeface="楷体_GB2312" panose="02010609030101010101" pitchFamily="49" charset="-122"/>
                </a:rPr>
                <a:t>PWM</a:t>
              </a:r>
              <a:r>
                <a:rPr lang="zh-CN" altLang="en-US" sz="2000">
                  <a:solidFill>
                    <a:srgbClr val="07080F"/>
                  </a:solidFill>
                  <a:latin typeface="楷体_GB2312" panose="02010609030101010101" pitchFamily="49" charset="-122"/>
                  <a:ea typeface="楷体_GB2312" panose="02010609030101010101" pitchFamily="49" charset="-122"/>
                </a:rPr>
                <a:t>波形。但计算繁琐，当输出正弦波的频率、幅值或相位变化时，结果都要变化。</a:t>
              </a:r>
            </a:p>
            <a:p>
              <a:endParaRPr lang="en-US" altLang="zh-CN" sz="2000">
                <a:solidFill>
                  <a:srgbClr val="07080F"/>
                </a:solidFill>
                <a:latin typeface="楷体_GB2312" panose="02010609030101010101" pitchFamily="49" charset="-122"/>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1D62AAA6-EBF6-41B4-B82C-3839EABFBF67}"/>
              </a:ext>
            </a:extLst>
          </p:cNvPr>
          <p:cNvSpPr>
            <a:spLocks noGrp="1" noChangeArrowheads="1"/>
          </p:cNvSpPr>
          <p:nvPr>
            <p:ph type="title"/>
          </p:nvPr>
        </p:nvSpPr>
        <p:spPr>
          <a:xfrm>
            <a:off x="609600" y="304800"/>
            <a:ext cx="7772400" cy="938213"/>
          </a:xfrm>
        </p:spPr>
        <p:txBody>
          <a:bodyPr/>
          <a:lstStyle/>
          <a:p>
            <a:pPr algn="ctr" eaLnBrk="1" hangingPunct="1"/>
            <a:r>
              <a:rPr lang="zh-CN" altLang="en-US" b="1">
                <a:solidFill>
                  <a:srgbClr val="07080F"/>
                </a:solidFill>
                <a:latin typeface="宋体" panose="02010600030101010101" pitchFamily="2" charset="-122"/>
              </a:rPr>
              <a:t>调制法</a:t>
            </a:r>
            <a:r>
              <a:rPr lang="zh-CN" altLang="en-US" b="1">
                <a:solidFill>
                  <a:srgbClr val="07080F"/>
                </a:solidFill>
              </a:rPr>
              <a:t> </a:t>
            </a:r>
          </a:p>
        </p:txBody>
      </p:sp>
      <p:sp>
        <p:nvSpPr>
          <p:cNvPr id="152579" name="Rectangle 3">
            <a:extLst>
              <a:ext uri="{FF2B5EF4-FFF2-40B4-BE49-F238E27FC236}">
                <a16:creationId xmlns:a16="http://schemas.microsoft.com/office/drawing/2014/main" id="{78E01FE0-C7A4-4B68-A840-68671898353B}"/>
              </a:ext>
            </a:extLst>
          </p:cNvPr>
          <p:cNvSpPr>
            <a:spLocks noChangeArrowheads="1"/>
          </p:cNvSpPr>
          <p:nvPr/>
        </p:nvSpPr>
        <p:spPr bwMode="auto">
          <a:xfrm>
            <a:off x="736600" y="1647825"/>
            <a:ext cx="64833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07080F"/>
                </a:solidFill>
                <a:latin typeface="楷体_GB2312" panose="02010609030101010101" pitchFamily="49" charset="-122"/>
                <a:ea typeface="楷体_GB2312" panose="02010609030101010101" pitchFamily="49" charset="-122"/>
              </a:rPr>
              <a:t>1</a:t>
            </a:r>
            <a:r>
              <a:rPr lang="zh-CN" altLang="en-US" sz="2000">
                <a:solidFill>
                  <a:srgbClr val="07080F"/>
                </a:solidFill>
                <a:latin typeface="楷体_GB2312" panose="02010609030101010101" pitchFamily="49" charset="-122"/>
                <a:ea typeface="楷体_GB2312" panose="02010609030101010101" pitchFamily="49" charset="-122"/>
              </a:rPr>
              <a:t>、输出波形作调制信号，接受调制的信号为载波进行调制得到期望的</a:t>
            </a:r>
            <a:r>
              <a:rPr lang="en-US" altLang="zh-CN" sz="2000">
                <a:solidFill>
                  <a:srgbClr val="07080F"/>
                </a:solidFill>
                <a:latin typeface="楷体_GB2312" panose="02010609030101010101" pitchFamily="49" charset="-122"/>
                <a:ea typeface="楷体_GB2312" panose="02010609030101010101" pitchFamily="49" charset="-122"/>
              </a:rPr>
              <a:t>PWM</a:t>
            </a:r>
            <a:r>
              <a:rPr lang="zh-CN" altLang="en-US" sz="2000">
                <a:solidFill>
                  <a:srgbClr val="07080F"/>
                </a:solidFill>
                <a:latin typeface="楷体_GB2312" panose="02010609030101010101" pitchFamily="49" charset="-122"/>
                <a:ea typeface="楷体_GB2312" panose="02010609030101010101" pitchFamily="49" charset="-122"/>
              </a:rPr>
              <a:t>波；</a:t>
            </a:r>
            <a:r>
              <a:rPr lang="zh-CN" altLang="en-US" sz="1100"/>
              <a:t> </a:t>
            </a:r>
            <a:endParaRPr lang="zh-CN" altLang="en-US">
              <a:latin typeface="Times New Roman" panose="02020603050405020304" pitchFamily="18" charset="0"/>
            </a:endParaRPr>
          </a:p>
        </p:txBody>
      </p:sp>
      <p:sp>
        <p:nvSpPr>
          <p:cNvPr id="152580" name="Rectangle 4">
            <a:extLst>
              <a:ext uri="{FF2B5EF4-FFF2-40B4-BE49-F238E27FC236}">
                <a16:creationId xmlns:a16="http://schemas.microsoft.com/office/drawing/2014/main" id="{AC63BE2C-3CA4-4F5D-A2C3-E65CFEBC6AC1}"/>
              </a:ext>
            </a:extLst>
          </p:cNvPr>
          <p:cNvSpPr>
            <a:spLocks noChangeArrowheads="1"/>
          </p:cNvSpPr>
          <p:nvPr/>
        </p:nvSpPr>
        <p:spPr bwMode="auto">
          <a:xfrm>
            <a:off x="703263" y="2590800"/>
            <a:ext cx="7754937"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07080F"/>
                </a:solidFill>
                <a:latin typeface="楷体_GB2312" panose="02010609030101010101" pitchFamily="49" charset="-122"/>
                <a:ea typeface="楷体_GB2312" panose="02010609030101010101" pitchFamily="49" charset="-122"/>
              </a:rPr>
              <a:t>2</a:t>
            </a:r>
            <a:r>
              <a:rPr lang="zh-CN" altLang="en-US" sz="2000">
                <a:solidFill>
                  <a:srgbClr val="07080F"/>
                </a:solidFill>
                <a:latin typeface="楷体_GB2312" panose="02010609030101010101" pitchFamily="49" charset="-122"/>
                <a:ea typeface="楷体_GB2312" panose="02010609030101010101" pitchFamily="49" charset="-122"/>
              </a:rPr>
              <a:t>、通常采用等腰三角波或锯齿波作为载波；</a:t>
            </a:r>
            <a:r>
              <a:rPr lang="zh-CN" altLang="en-US" sz="1100"/>
              <a:t> </a:t>
            </a:r>
          </a:p>
          <a:p>
            <a:pPr eaLnBrk="1" hangingPunct="1"/>
            <a:r>
              <a:rPr lang="zh-CN" altLang="en-US" sz="2000">
                <a:latin typeface="宋体" panose="02010600030101010101" pitchFamily="2" charset="-122"/>
              </a:rPr>
              <a:t>     </a:t>
            </a:r>
            <a:r>
              <a:rPr lang="zh-CN" altLang="en-US" sz="1800">
                <a:solidFill>
                  <a:srgbClr val="07080F"/>
                </a:solidFill>
                <a:latin typeface="楷体_GB2312" panose="02010609030101010101" pitchFamily="49" charset="-122"/>
                <a:ea typeface="楷体_GB2312" panose="02010609030101010101" pitchFamily="49" charset="-122"/>
              </a:rPr>
              <a:t>优点：</a:t>
            </a:r>
          </a:p>
          <a:p>
            <a:pPr eaLnBrk="1" hangingPunct="1"/>
            <a:r>
              <a:rPr lang="zh-CN" altLang="en-US" sz="1800">
                <a:solidFill>
                  <a:srgbClr val="07080F"/>
                </a:solidFill>
                <a:latin typeface="楷体_GB2312" panose="02010609030101010101" pitchFamily="49" charset="-122"/>
                <a:ea typeface="楷体_GB2312" panose="02010609030101010101" pitchFamily="49" charset="-122"/>
              </a:rPr>
              <a:t>      </a:t>
            </a:r>
            <a:r>
              <a:rPr lang="en-US" altLang="zh-CN" sz="1800">
                <a:solidFill>
                  <a:srgbClr val="07080F"/>
                </a:solidFill>
                <a:latin typeface="楷体_GB2312" panose="02010609030101010101" pitchFamily="49" charset="-122"/>
                <a:ea typeface="楷体_GB2312" panose="02010609030101010101" pitchFamily="49" charset="-122"/>
              </a:rPr>
              <a:t>a</a:t>
            </a:r>
            <a:r>
              <a:rPr lang="zh-CN" altLang="en-US" sz="1800">
                <a:solidFill>
                  <a:srgbClr val="07080F"/>
                </a:solidFill>
                <a:latin typeface="楷体_GB2312" panose="02010609030101010101" pitchFamily="49" charset="-122"/>
                <a:ea typeface="楷体_GB2312" panose="02010609030101010101" pitchFamily="49" charset="-122"/>
              </a:rPr>
              <a:t>：其任一点水平宽度和高度成线性关系且左右对称 </a:t>
            </a:r>
          </a:p>
          <a:p>
            <a:pPr eaLnBrk="1" hangingPunct="1"/>
            <a:r>
              <a:rPr lang="zh-CN" altLang="en-US" sz="1800">
                <a:solidFill>
                  <a:srgbClr val="07080F"/>
                </a:solidFill>
                <a:latin typeface="楷体_GB2312" panose="02010609030101010101" pitchFamily="49" charset="-122"/>
                <a:ea typeface="楷体_GB2312" panose="02010609030101010101" pitchFamily="49" charset="-122"/>
              </a:rPr>
              <a:t>      </a:t>
            </a:r>
            <a:r>
              <a:rPr lang="en-US" altLang="zh-CN" sz="1800">
                <a:solidFill>
                  <a:srgbClr val="07080F"/>
                </a:solidFill>
                <a:latin typeface="楷体_GB2312" panose="02010609030101010101" pitchFamily="49" charset="-122"/>
                <a:ea typeface="楷体_GB2312" panose="02010609030101010101" pitchFamily="49" charset="-122"/>
              </a:rPr>
              <a:t>b</a:t>
            </a:r>
            <a:r>
              <a:rPr lang="zh-CN" altLang="en-US" sz="1800">
                <a:solidFill>
                  <a:srgbClr val="07080F"/>
                </a:solidFill>
                <a:latin typeface="楷体_GB2312" panose="02010609030101010101" pitchFamily="49" charset="-122"/>
                <a:ea typeface="楷体_GB2312" panose="02010609030101010101" pitchFamily="49" charset="-122"/>
              </a:rPr>
              <a:t>：与任一平缓变化的调制信号波相交，在交点控制器件通断，就得宽度正比于信号波幅值的脉冲，符合</a:t>
            </a:r>
            <a:r>
              <a:rPr lang="en-US" altLang="zh-CN" sz="1800">
                <a:solidFill>
                  <a:srgbClr val="07080F"/>
                </a:solidFill>
                <a:latin typeface="楷体_GB2312" panose="02010609030101010101" pitchFamily="49" charset="-122"/>
                <a:ea typeface="楷体_GB2312" panose="02010609030101010101" pitchFamily="49" charset="-122"/>
              </a:rPr>
              <a:t>PWM</a:t>
            </a:r>
            <a:r>
              <a:rPr lang="zh-CN" altLang="en-US" sz="1800">
                <a:solidFill>
                  <a:srgbClr val="07080F"/>
                </a:solidFill>
                <a:latin typeface="楷体_GB2312" panose="02010609030101010101" pitchFamily="49" charset="-122"/>
                <a:ea typeface="楷体_GB2312" panose="02010609030101010101" pitchFamily="49" charset="-122"/>
              </a:rPr>
              <a:t>的要求 </a:t>
            </a:r>
          </a:p>
        </p:txBody>
      </p:sp>
      <p:sp>
        <p:nvSpPr>
          <p:cNvPr id="152581" name="Rectangle 5">
            <a:extLst>
              <a:ext uri="{FF2B5EF4-FFF2-40B4-BE49-F238E27FC236}">
                <a16:creationId xmlns:a16="http://schemas.microsoft.com/office/drawing/2014/main" id="{D4AE588C-C791-4C65-9321-91FA9EA7D166}"/>
              </a:ext>
            </a:extLst>
          </p:cNvPr>
          <p:cNvSpPr>
            <a:spLocks noChangeArrowheads="1"/>
          </p:cNvSpPr>
          <p:nvPr/>
        </p:nvSpPr>
        <p:spPr bwMode="auto">
          <a:xfrm>
            <a:off x="755650" y="4556125"/>
            <a:ext cx="6483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07080F"/>
                </a:solidFill>
                <a:latin typeface="楷体_GB2312" panose="02010609030101010101" pitchFamily="49" charset="-122"/>
                <a:ea typeface="楷体_GB2312" panose="02010609030101010101" pitchFamily="49" charset="-122"/>
              </a:rPr>
              <a:t>3</a:t>
            </a:r>
            <a:r>
              <a:rPr lang="zh-CN" altLang="en-US" sz="2000">
                <a:solidFill>
                  <a:srgbClr val="07080F"/>
                </a:solidFill>
                <a:latin typeface="楷体_GB2312" panose="02010609030101010101" pitchFamily="49" charset="-122"/>
                <a:ea typeface="楷体_GB2312" panose="02010609030101010101" pitchFamily="49" charset="-122"/>
              </a:rPr>
              <a:t>、调制信号波为正弦波时，得到的就是</a:t>
            </a:r>
            <a:r>
              <a:rPr lang="en-US" altLang="zh-CN" sz="2000">
                <a:solidFill>
                  <a:srgbClr val="07080F"/>
                </a:solidFill>
                <a:latin typeface="楷体_GB2312" panose="02010609030101010101" pitchFamily="49" charset="-122"/>
                <a:ea typeface="楷体_GB2312" panose="02010609030101010101" pitchFamily="49" charset="-122"/>
              </a:rPr>
              <a:t>SPWM</a:t>
            </a:r>
            <a:r>
              <a:rPr lang="zh-CN" altLang="en-US" sz="2000">
                <a:solidFill>
                  <a:srgbClr val="07080F"/>
                </a:solidFill>
                <a:latin typeface="楷体_GB2312" panose="02010609030101010101" pitchFamily="49" charset="-122"/>
                <a:ea typeface="楷体_GB2312" panose="02010609030101010101" pitchFamily="49" charset="-122"/>
              </a:rPr>
              <a:t>波 ；</a:t>
            </a:r>
            <a:r>
              <a:rPr lang="zh-CN" altLang="en-US" sz="110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58B31443-052A-49CD-8431-C010808C1002}"/>
              </a:ext>
            </a:extLst>
          </p:cNvPr>
          <p:cNvSpPr>
            <a:spLocks noGrp="1" noChangeArrowheads="1"/>
          </p:cNvSpPr>
          <p:nvPr>
            <p:ph type="title"/>
          </p:nvPr>
        </p:nvSpPr>
        <p:spPr>
          <a:xfrm>
            <a:off x="609600" y="409575"/>
            <a:ext cx="7772400" cy="617538"/>
          </a:xfrm>
        </p:spPr>
        <p:txBody>
          <a:bodyPr/>
          <a:lstStyle/>
          <a:p>
            <a:pPr eaLnBrk="1" hangingPunct="1"/>
            <a:r>
              <a:rPr lang="en-US" altLang="zh-CN" sz="4000" b="1"/>
              <a:t>1.3 </a:t>
            </a:r>
            <a:r>
              <a:rPr lang="zh-CN" altLang="en-US" sz="4000" b="1"/>
              <a:t>电力电子技术的应用</a:t>
            </a:r>
          </a:p>
        </p:txBody>
      </p:sp>
      <p:pic>
        <p:nvPicPr>
          <p:cNvPr id="80899" name="Picture 3" descr="200881715422712365">
            <a:extLst>
              <a:ext uri="{FF2B5EF4-FFF2-40B4-BE49-F238E27FC236}">
                <a16:creationId xmlns:a16="http://schemas.microsoft.com/office/drawing/2014/main" id="{E582D840-F7D1-4CB1-A54E-A4428E309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2205038"/>
            <a:ext cx="309562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 Box 4">
            <a:extLst>
              <a:ext uri="{FF2B5EF4-FFF2-40B4-BE49-F238E27FC236}">
                <a16:creationId xmlns:a16="http://schemas.microsoft.com/office/drawing/2014/main" id="{90AB99E6-AB43-4216-B4F7-60E4CC5D306B}"/>
              </a:ext>
            </a:extLst>
          </p:cNvPr>
          <p:cNvSpPr txBox="1">
            <a:spLocks noChangeArrowheads="1"/>
          </p:cNvSpPr>
          <p:nvPr/>
        </p:nvSpPr>
        <p:spPr bwMode="auto">
          <a:xfrm>
            <a:off x="6443663" y="5157788"/>
            <a:ext cx="1533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zh-CN" altLang="en-US" sz="1400" b="1">
                <a:solidFill>
                  <a:srgbClr val="6600CC"/>
                </a:solidFill>
                <a:latin typeface="Times New Roman" panose="02020603050405020304" pitchFamily="18" charset="0"/>
              </a:rPr>
              <a:t>图</a:t>
            </a:r>
            <a:r>
              <a:rPr kumimoji="0" lang="en-US" altLang="zh-CN" sz="1400" b="1">
                <a:solidFill>
                  <a:srgbClr val="6600CC"/>
                </a:solidFill>
                <a:latin typeface="Times New Roman" panose="02020603050405020304" pitchFamily="18" charset="0"/>
              </a:rPr>
              <a:t>1-4 AB</a:t>
            </a:r>
            <a:r>
              <a:rPr kumimoji="0" lang="zh-CN" altLang="en-US" sz="1400" b="1">
                <a:solidFill>
                  <a:srgbClr val="6600CC"/>
                </a:solidFill>
                <a:latin typeface="Times New Roman" panose="02020603050405020304" pitchFamily="18" charset="0"/>
              </a:rPr>
              <a:t>变频器</a:t>
            </a:r>
          </a:p>
        </p:txBody>
      </p:sp>
      <p:sp>
        <p:nvSpPr>
          <p:cNvPr id="80901" name="Text Box 5">
            <a:extLst>
              <a:ext uri="{FF2B5EF4-FFF2-40B4-BE49-F238E27FC236}">
                <a16:creationId xmlns:a16="http://schemas.microsoft.com/office/drawing/2014/main" id="{03D08134-274D-496A-A90E-4631D6A529BE}"/>
              </a:ext>
            </a:extLst>
          </p:cNvPr>
          <p:cNvSpPr txBox="1">
            <a:spLocks noChangeArrowheads="1"/>
          </p:cNvSpPr>
          <p:nvPr/>
        </p:nvSpPr>
        <p:spPr bwMode="auto">
          <a:xfrm>
            <a:off x="663575" y="1243013"/>
            <a:ext cx="484505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en-US" altLang="zh-CN" b="1">
                <a:solidFill>
                  <a:srgbClr val="009900"/>
                </a:solidFill>
                <a:latin typeface="Times New Roman" panose="02020603050405020304" pitchFamily="18" charset="0"/>
              </a:rPr>
              <a:t>☞</a:t>
            </a:r>
            <a:r>
              <a:rPr kumimoji="0" lang="zh-CN" altLang="en-US" b="1">
                <a:latin typeface="Times New Roman" panose="02020603050405020304" pitchFamily="18" charset="0"/>
              </a:rPr>
              <a:t>有些并不特别要求调速的电机为</a:t>
            </a:r>
          </a:p>
          <a:p>
            <a:pPr eaLnBrk="1" hangingPunct="1">
              <a:spcBef>
                <a:spcPct val="20000"/>
              </a:spcBef>
            </a:pPr>
            <a:r>
              <a:rPr kumimoji="0" lang="zh-CN" altLang="en-US" b="1">
                <a:latin typeface="Times New Roman" panose="02020603050405020304" pitchFamily="18" charset="0"/>
              </a:rPr>
              <a:t>了避免起动时的电流冲击而采用了</a:t>
            </a:r>
          </a:p>
          <a:p>
            <a:pPr eaLnBrk="1" hangingPunct="1">
              <a:spcBef>
                <a:spcPct val="20000"/>
              </a:spcBef>
            </a:pPr>
            <a:r>
              <a:rPr kumimoji="0" lang="zh-CN" altLang="en-US" b="1">
                <a:latin typeface="Times New Roman" panose="02020603050405020304" pitchFamily="18" charset="0"/>
              </a:rPr>
              <a:t>软起动装置，这种软起动装置也是</a:t>
            </a:r>
          </a:p>
          <a:p>
            <a:pPr eaLnBrk="1" hangingPunct="1">
              <a:spcBef>
                <a:spcPct val="20000"/>
              </a:spcBef>
            </a:pPr>
            <a:r>
              <a:rPr kumimoji="0" lang="zh-CN" altLang="en-US" b="1">
                <a:latin typeface="Times New Roman" panose="02020603050405020304" pitchFamily="18" charset="0"/>
              </a:rPr>
              <a:t>电力电子装置。</a:t>
            </a:r>
          </a:p>
          <a:p>
            <a:pPr eaLnBrk="1" hangingPunct="1">
              <a:spcBef>
                <a:spcPct val="20000"/>
              </a:spcBef>
            </a:pPr>
            <a:r>
              <a:rPr kumimoji="0" lang="zh-CN" altLang="en-US" b="1">
                <a:solidFill>
                  <a:srgbClr val="009900"/>
                </a:solidFill>
                <a:latin typeface="Times New Roman" panose="02020603050405020304" pitchFamily="18" charset="0"/>
              </a:rPr>
              <a:t>☞</a:t>
            </a:r>
            <a:r>
              <a:rPr kumimoji="0" lang="zh-CN" altLang="en-US" b="1">
                <a:latin typeface="Times New Roman" panose="02020603050405020304" pitchFamily="18" charset="0"/>
              </a:rPr>
              <a:t>电化学工业大量使用直流电源，</a:t>
            </a:r>
          </a:p>
          <a:p>
            <a:pPr eaLnBrk="1" hangingPunct="1">
              <a:spcBef>
                <a:spcPct val="20000"/>
              </a:spcBef>
            </a:pPr>
            <a:r>
              <a:rPr kumimoji="0" lang="zh-CN" altLang="en-US" b="1">
                <a:latin typeface="Times New Roman" panose="02020603050405020304" pitchFamily="18" charset="0"/>
              </a:rPr>
              <a:t>电解铝、电解食盐水等都需要大容</a:t>
            </a:r>
          </a:p>
          <a:p>
            <a:pPr eaLnBrk="1" hangingPunct="1">
              <a:spcBef>
                <a:spcPct val="20000"/>
              </a:spcBef>
            </a:pPr>
            <a:r>
              <a:rPr kumimoji="0" lang="zh-CN" altLang="en-US" b="1">
                <a:latin typeface="Times New Roman" panose="02020603050405020304" pitchFamily="18" charset="0"/>
              </a:rPr>
              <a:t>量整流电源。电镀装置也需要整流</a:t>
            </a:r>
          </a:p>
          <a:p>
            <a:pPr eaLnBrk="1" hangingPunct="1">
              <a:spcBef>
                <a:spcPct val="20000"/>
              </a:spcBef>
            </a:pPr>
            <a:r>
              <a:rPr kumimoji="0" lang="zh-CN" altLang="en-US" b="1">
                <a:latin typeface="Times New Roman" panose="02020603050405020304" pitchFamily="18" charset="0"/>
              </a:rPr>
              <a:t>电源。</a:t>
            </a:r>
          </a:p>
          <a:p>
            <a:pPr eaLnBrk="1" hangingPunct="1">
              <a:spcBef>
                <a:spcPct val="20000"/>
              </a:spcBef>
            </a:pPr>
            <a:r>
              <a:rPr kumimoji="0" lang="zh-CN" altLang="en-US" b="1">
                <a:solidFill>
                  <a:srgbClr val="009900"/>
                </a:solidFill>
                <a:latin typeface="Times New Roman" panose="02020603050405020304" pitchFamily="18" charset="0"/>
              </a:rPr>
              <a:t>☞</a:t>
            </a:r>
            <a:r>
              <a:rPr kumimoji="0" lang="zh-CN" altLang="en-US" b="1">
                <a:latin typeface="Times New Roman" panose="02020603050405020304" pitchFamily="18" charset="0"/>
              </a:rPr>
              <a:t>电力电子技术还大量用于冶金工</a:t>
            </a:r>
          </a:p>
          <a:p>
            <a:pPr eaLnBrk="1" hangingPunct="1">
              <a:spcBef>
                <a:spcPct val="20000"/>
              </a:spcBef>
            </a:pPr>
            <a:r>
              <a:rPr kumimoji="0" lang="zh-CN" altLang="en-US" b="1">
                <a:latin typeface="Times New Roman" panose="02020603050405020304" pitchFamily="18" charset="0"/>
              </a:rPr>
              <a:t>业中的高频或中频感应加热电源、</a:t>
            </a:r>
          </a:p>
          <a:p>
            <a:pPr eaLnBrk="1" hangingPunct="1">
              <a:spcBef>
                <a:spcPct val="20000"/>
              </a:spcBef>
            </a:pPr>
            <a:r>
              <a:rPr kumimoji="0" lang="zh-CN" altLang="en-US" b="1">
                <a:latin typeface="Times New Roman" panose="02020603050405020304" pitchFamily="18" charset="0"/>
              </a:rPr>
              <a:t>淬火电源及直流电弧炉电源等场合。</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45E63771-24EA-4291-9FC3-2BC2150B8C38}"/>
              </a:ext>
            </a:extLst>
          </p:cNvPr>
          <p:cNvGrpSpPr>
            <a:grpSpLocks/>
          </p:cNvGrpSpPr>
          <p:nvPr/>
        </p:nvGrpSpPr>
        <p:grpSpPr bwMode="auto">
          <a:xfrm>
            <a:off x="4029075" y="2535238"/>
            <a:ext cx="4760913" cy="4557712"/>
            <a:chOff x="2538" y="1597"/>
            <a:chExt cx="2999" cy="2871"/>
          </a:xfrm>
        </p:grpSpPr>
        <p:graphicFrame>
          <p:nvGraphicFramePr>
            <p:cNvPr id="57349" name="Object 3">
              <a:extLst>
                <a:ext uri="{FF2B5EF4-FFF2-40B4-BE49-F238E27FC236}">
                  <a16:creationId xmlns:a16="http://schemas.microsoft.com/office/drawing/2014/main" id="{9A9D2EC9-C4DC-46D4-93EC-332498F7B2DC}"/>
                </a:ext>
              </a:extLst>
            </p:cNvPr>
            <p:cNvGraphicFramePr>
              <a:graphicFrameLocks noChangeAspect="1"/>
            </p:cNvGraphicFramePr>
            <p:nvPr/>
          </p:nvGraphicFramePr>
          <p:xfrm>
            <a:off x="2538" y="1597"/>
            <a:ext cx="2999" cy="2871"/>
          </p:xfrm>
          <a:graphic>
            <a:graphicData uri="http://schemas.openxmlformats.org/presentationml/2006/ole">
              <mc:AlternateContent xmlns:mc="http://schemas.openxmlformats.org/markup-compatibility/2006">
                <mc:Choice xmlns:v="urn:schemas-microsoft-com:vml" Requires="v">
                  <p:oleObj spid="_x0000_s57391" r:id="rId3" imgW="2183400" imgH="2418120" progId="">
                    <p:embed/>
                  </p:oleObj>
                </mc:Choice>
                <mc:Fallback>
                  <p:oleObj r:id="rId3" imgW="2183400" imgH="241812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b="9039"/>
                        <a:stretch>
                          <a:fillRect/>
                        </a:stretch>
                      </p:blipFill>
                      <p:spPr bwMode="auto">
                        <a:xfrm>
                          <a:off x="2538" y="1597"/>
                          <a:ext cx="2999" cy="28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87" name="Group 4">
              <a:extLst>
                <a:ext uri="{FF2B5EF4-FFF2-40B4-BE49-F238E27FC236}">
                  <a16:creationId xmlns:a16="http://schemas.microsoft.com/office/drawing/2014/main" id="{5915BA6D-72AB-469D-9247-4495D65614A0}"/>
                </a:ext>
              </a:extLst>
            </p:cNvPr>
            <p:cNvGrpSpPr>
              <a:grpSpLocks/>
            </p:cNvGrpSpPr>
            <p:nvPr/>
          </p:nvGrpSpPr>
          <p:grpSpPr bwMode="auto">
            <a:xfrm>
              <a:off x="4355" y="2418"/>
              <a:ext cx="174" cy="1553"/>
              <a:chOff x="4355" y="2418"/>
              <a:chExt cx="174" cy="1553"/>
            </a:xfrm>
          </p:grpSpPr>
          <p:sp>
            <p:nvSpPr>
              <p:cNvPr id="57388" name="Line 5">
                <a:extLst>
                  <a:ext uri="{FF2B5EF4-FFF2-40B4-BE49-F238E27FC236}">
                    <a16:creationId xmlns:a16="http://schemas.microsoft.com/office/drawing/2014/main" id="{D77CA97A-65E2-4B05-B33C-BDE187918887}"/>
                  </a:ext>
                </a:extLst>
              </p:cNvPr>
              <p:cNvSpPr>
                <a:spLocks noChangeShapeType="1"/>
              </p:cNvSpPr>
              <p:nvPr/>
            </p:nvSpPr>
            <p:spPr bwMode="auto">
              <a:xfrm>
                <a:off x="4355" y="2426"/>
                <a:ext cx="0" cy="1545"/>
              </a:xfrm>
              <a:prstGeom prst="line">
                <a:avLst/>
              </a:prstGeom>
              <a:noFill/>
              <a:ln w="19050">
                <a:solidFill>
                  <a:srgbClr val="1605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89" name="Line 6">
                <a:extLst>
                  <a:ext uri="{FF2B5EF4-FFF2-40B4-BE49-F238E27FC236}">
                    <a16:creationId xmlns:a16="http://schemas.microsoft.com/office/drawing/2014/main" id="{7C647723-11AC-4A6B-801A-640B1E99EB6F}"/>
                  </a:ext>
                </a:extLst>
              </p:cNvPr>
              <p:cNvSpPr>
                <a:spLocks noChangeShapeType="1"/>
              </p:cNvSpPr>
              <p:nvPr/>
            </p:nvSpPr>
            <p:spPr bwMode="auto">
              <a:xfrm>
                <a:off x="4416" y="2418"/>
                <a:ext cx="0" cy="1545"/>
              </a:xfrm>
              <a:prstGeom prst="line">
                <a:avLst/>
              </a:prstGeom>
              <a:noFill/>
              <a:ln w="19050">
                <a:solidFill>
                  <a:srgbClr val="1605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90" name="Line 7">
                <a:extLst>
                  <a:ext uri="{FF2B5EF4-FFF2-40B4-BE49-F238E27FC236}">
                    <a16:creationId xmlns:a16="http://schemas.microsoft.com/office/drawing/2014/main" id="{4AB6C287-A38C-4234-8C87-6007EF59EB3C}"/>
                  </a:ext>
                </a:extLst>
              </p:cNvPr>
              <p:cNvSpPr>
                <a:spLocks noChangeShapeType="1"/>
              </p:cNvSpPr>
              <p:nvPr/>
            </p:nvSpPr>
            <p:spPr bwMode="auto">
              <a:xfrm>
                <a:off x="4529" y="2418"/>
                <a:ext cx="0" cy="1545"/>
              </a:xfrm>
              <a:prstGeom prst="line">
                <a:avLst/>
              </a:prstGeom>
              <a:noFill/>
              <a:ln w="19050">
                <a:solidFill>
                  <a:srgbClr val="1605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211976" name="Freeform 8">
            <a:extLst>
              <a:ext uri="{FF2B5EF4-FFF2-40B4-BE49-F238E27FC236}">
                <a16:creationId xmlns:a16="http://schemas.microsoft.com/office/drawing/2014/main" id="{C8D8631C-103C-4F55-8BBE-D1524988DE0B}"/>
              </a:ext>
            </a:extLst>
          </p:cNvPr>
          <p:cNvSpPr>
            <a:spLocks/>
          </p:cNvSpPr>
          <p:nvPr/>
        </p:nvSpPr>
        <p:spPr bwMode="auto">
          <a:xfrm rot="-5400000">
            <a:off x="7058819" y="4314032"/>
            <a:ext cx="111125" cy="223837"/>
          </a:xfrm>
          <a:custGeom>
            <a:avLst/>
            <a:gdLst>
              <a:gd name="T0" fmla="*/ 0 w 96"/>
              <a:gd name="T1" fmla="*/ 105 h 105"/>
              <a:gd name="T2" fmla="*/ 96 w 96"/>
              <a:gd name="T3" fmla="*/ 0 h 105"/>
              <a:gd name="T4" fmla="*/ 0 60000 65536"/>
              <a:gd name="T5" fmla="*/ 0 60000 65536"/>
              <a:gd name="T6" fmla="*/ 0 w 96"/>
              <a:gd name="T7" fmla="*/ 0 h 105"/>
              <a:gd name="T8" fmla="*/ 96 w 96"/>
              <a:gd name="T9" fmla="*/ 105 h 105"/>
            </a:gdLst>
            <a:ahLst/>
            <a:cxnLst>
              <a:cxn ang="T4">
                <a:pos x="T0" y="T1"/>
              </a:cxn>
              <a:cxn ang="T5">
                <a:pos x="T2" y="T3"/>
              </a:cxn>
            </a:cxnLst>
            <a:rect l="T6" t="T7" r="T8" b="T9"/>
            <a:pathLst>
              <a:path w="96" h="105">
                <a:moveTo>
                  <a:pt x="0" y="105"/>
                </a:moveTo>
                <a:cubicBezTo>
                  <a:pt x="0" y="105"/>
                  <a:pt x="48" y="52"/>
                  <a:pt x="96" y="0"/>
                </a:cubicBezTo>
              </a:path>
            </a:pathLst>
          </a:cu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1977" name="Freeform 9">
            <a:extLst>
              <a:ext uri="{FF2B5EF4-FFF2-40B4-BE49-F238E27FC236}">
                <a16:creationId xmlns:a16="http://schemas.microsoft.com/office/drawing/2014/main" id="{943B1158-9C0F-40DA-B330-63DDA0EF5725}"/>
              </a:ext>
            </a:extLst>
          </p:cNvPr>
          <p:cNvSpPr>
            <a:spLocks/>
          </p:cNvSpPr>
          <p:nvPr/>
        </p:nvSpPr>
        <p:spPr bwMode="auto">
          <a:xfrm rot="-5400000">
            <a:off x="6914356" y="4252120"/>
            <a:ext cx="111125" cy="100012"/>
          </a:xfrm>
          <a:custGeom>
            <a:avLst/>
            <a:gdLst>
              <a:gd name="T0" fmla="*/ 0 w 96"/>
              <a:gd name="T1" fmla="*/ 105 h 105"/>
              <a:gd name="T2" fmla="*/ 96 w 96"/>
              <a:gd name="T3" fmla="*/ 0 h 105"/>
              <a:gd name="T4" fmla="*/ 0 60000 65536"/>
              <a:gd name="T5" fmla="*/ 0 60000 65536"/>
              <a:gd name="T6" fmla="*/ 0 w 96"/>
              <a:gd name="T7" fmla="*/ 0 h 105"/>
              <a:gd name="T8" fmla="*/ 96 w 96"/>
              <a:gd name="T9" fmla="*/ 105 h 105"/>
            </a:gdLst>
            <a:ahLst/>
            <a:cxnLst>
              <a:cxn ang="T4">
                <a:pos x="T0" y="T1"/>
              </a:cxn>
              <a:cxn ang="T5">
                <a:pos x="T2" y="T3"/>
              </a:cxn>
            </a:cxnLst>
            <a:rect l="T6" t="T7" r="T8" b="T9"/>
            <a:pathLst>
              <a:path w="96" h="105">
                <a:moveTo>
                  <a:pt x="0" y="105"/>
                </a:moveTo>
                <a:cubicBezTo>
                  <a:pt x="0" y="105"/>
                  <a:pt x="48" y="52"/>
                  <a:pt x="96" y="0"/>
                </a:cubicBezTo>
              </a:path>
            </a:pathLst>
          </a:custGeom>
          <a:noFill/>
          <a:ln w="5715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57346" name="Object 10">
            <a:extLst>
              <a:ext uri="{FF2B5EF4-FFF2-40B4-BE49-F238E27FC236}">
                <a16:creationId xmlns:a16="http://schemas.microsoft.com/office/drawing/2014/main" id="{FB3816CE-F647-4FE6-8CA7-3B62E6CB45DE}"/>
              </a:ext>
            </a:extLst>
          </p:cNvPr>
          <p:cNvGraphicFramePr>
            <a:graphicFrameLocks noChangeAspect="1"/>
          </p:cNvGraphicFramePr>
          <p:nvPr/>
        </p:nvGraphicFramePr>
        <p:xfrm>
          <a:off x="382588" y="630238"/>
          <a:ext cx="4348162" cy="2236787"/>
        </p:xfrm>
        <a:graphic>
          <a:graphicData uri="http://schemas.openxmlformats.org/presentationml/2006/ole">
            <mc:AlternateContent xmlns:mc="http://schemas.openxmlformats.org/markup-compatibility/2006">
              <mc:Choice xmlns:v="urn:schemas-microsoft-com:vml" Requires="v">
                <p:oleObj spid="_x0000_s57392" r:id="rId5" imgW="2900880" imgH="1491480" progId="">
                  <p:embed/>
                </p:oleObj>
              </mc:Choice>
              <mc:Fallback>
                <p:oleObj r:id="rId5" imgW="2900880" imgH="1491480" progId="">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l="18802" b="24606"/>
                      <a:stretch>
                        <a:fillRect/>
                      </a:stretch>
                    </p:blipFill>
                    <p:spPr bwMode="auto">
                      <a:xfrm>
                        <a:off x="382588" y="630238"/>
                        <a:ext cx="4348162" cy="223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3" name="Rectangle 11">
            <a:extLst>
              <a:ext uri="{FF2B5EF4-FFF2-40B4-BE49-F238E27FC236}">
                <a16:creationId xmlns:a16="http://schemas.microsoft.com/office/drawing/2014/main" id="{EED7622C-50E9-4F94-9DD7-EE3CD09C9D9B}"/>
              </a:ext>
            </a:extLst>
          </p:cNvPr>
          <p:cNvSpPr>
            <a:spLocks noGrp="1" noChangeArrowheads="1"/>
          </p:cNvSpPr>
          <p:nvPr>
            <p:ph type="title"/>
          </p:nvPr>
        </p:nvSpPr>
        <p:spPr>
          <a:xfrm>
            <a:off x="609600" y="304800"/>
            <a:ext cx="7772400" cy="419100"/>
          </a:xfrm>
        </p:spPr>
        <p:txBody>
          <a:bodyPr/>
          <a:lstStyle/>
          <a:p>
            <a:pPr algn="ctr" eaLnBrk="1" hangingPunct="1"/>
            <a:r>
              <a:rPr lang="zh-CN" altLang="en-US" sz="3600" b="1">
                <a:solidFill>
                  <a:srgbClr val="07080F"/>
                </a:solidFill>
                <a:latin typeface="宋体" panose="02010600030101010101" pitchFamily="2" charset="-122"/>
              </a:rPr>
              <a:t>单极性</a:t>
            </a:r>
            <a:r>
              <a:rPr lang="en-US" altLang="zh-CN" sz="3600" b="1">
                <a:solidFill>
                  <a:srgbClr val="07080F"/>
                </a:solidFill>
              </a:rPr>
              <a:t>PWM</a:t>
            </a:r>
            <a:r>
              <a:rPr lang="zh-CN" altLang="en-US" sz="3600" b="1">
                <a:solidFill>
                  <a:srgbClr val="07080F"/>
                </a:solidFill>
                <a:latin typeface="宋体" panose="02010600030101010101" pitchFamily="2" charset="-122"/>
              </a:rPr>
              <a:t>控制方式</a:t>
            </a:r>
            <a:r>
              <a:rPr lang="zh-CN" altLang="en-US"/>
              <a:t> </a:t>
            </a:r>
          </a:p>
        </p:txBody>
      </p:sp>
      <p:graphicFrame>
        <p:nvGraphicFramePr>
          <p:cNvPr id="211980" name="Object 12">
            <a:extLst>
              <a:ext uri="{FF2B5EF4-FFF2-40B4-BE49-F238E27FC236}">
                <a16:creationId xmlns:a16="http://schemas.microsoft.com/office/drawing/2014/main" id="{46DC193F-6989-4596-8C3B-F00C84685DE4}"/>
              </a:ext>
            </a:extLst>
          </p:cNvPr>
          <p:cNvGraphicFramePr>
            <a:graphicFrameLocks noChangeAspect="1"/>
          </p:cNvGraphicFramePr>
          <p:nvPr/>
        </p:nvGraphicFramePr>
        <p:xfrm>
          <a:off x="4946650" y="663575"/>
          <a:ext cx="3854450" cy="2222500"/>
        </p:xfrm>
        <a:graphic>
          <a:graphicData uri="http://schemas.openxmlformats.org/presentationml/2006/ole">
            <mc:AlternateContent xmlns:mc="http://schemas.openxmlformats.org/markup-compatibility/2006">
              <mc:Choice xmlns:v="urn:schemas-microsoft-com:vml" Requires="v">
                <p:oleObj spid="_x0000_s57393" r:id="rId7" imgW="2815920" imgH="1624320" progId="">
                  <p:embed/>
                </p:oleObj>
              </mc:Choice>
              <mc:Fallback>
                <p:oleObj r:id="rId7" imgW="2815920" imgH="1624320" progId="">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b="15794"/>
                      <a:stretch>
                        <a:fillRect/>
                      </a:stretch>
                    </p:blipFill>
                    <p:spPr bwMode="auto">
                      <a:xfrm>
                        <a:off x="4946650" y="663575"/>
                        <a:ext cx="3854450" cy="222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3">
            <a:extLst>
              <a:ext uri="{FF2B5EF4-FFF2-40B4-BE49-F238E27FC236}">
                <a16:creationId xmlns:a16="http://schemas.microsoft.com/office/drawing/2014/main" id="{C4BFE8EF-7DF5-46F4-ABE2-F69A83702849}"/>
              </a:ext>
            </a:extLst>
          </p:cNvPr>
          <p:cNvGrpSpPr>
            <a:grpSpLocks/>
          </p:cNvGrpSpPr>
          <p:nvPr/>
        </p:nvGrpSpPr>
        <p:grpSpPr bwMode="auto">
          <a:xfrm>
            <a:off x="641350" y="2776538"/>
            <a:ext cx="3455988" cy="3054350"/>
            <a:chOff x="404" y="1749"/>
            <a:chExt cx="2177" cy="1924"/>
          </a:xfrm>
        </p:grpSpPr>
        <p:graphicFrame>
          <p:nvGraphicFramePr>
            <p:cNvPr id="57348" name="Object 14">
              <a:extLst>
                <a:ext uri="{FF2B5EF4-FFF2-40B4-BE49-F238E27FC236}">
                  <a16:creationId xmlns:a16="http://schemas.microsoft.com/office/drawing/2014/main" id="{C9A1E635-BC02-444C-8179-6C3753E60123}"/>
                </a:ext>
              </a:extLst>
            </p:cNvPr>
            <p:cNvGraphicFramePr>
              <a:graphicFrameLocks noChangeAspect="1"/>
            </p:cNvGraphicFramePr>
            <p:nvPr/>
          </p:nvGraphicFramePr>
          <p:xfrm>
            <a:off x="404" y="1749"/>
            <a:ext cx="2177" cy="1924"/>
          </p:xfrm>
          <a:graphic>
            <a:graphicData uri="http://schemas.openxmlformats.org/presentationml/2006/ole">
              <mc:AlternateContent xmlns:mc="http://schemas.openxmlformats.org/markup-compatibility/2006">
                <mc:Choice xmlns:v="urn:schemas-microsoft-com:vml" Requires="v">
                  <p:oleObj spid="_x0000_s57394" name="位图图像" r:id="rId9" imgW="4285714" imgH="4285714" progId="Paint.Picture">
                    <p:embed/>
                  </p:oleObj>
                </mc:Choice>
                <mc:Fallback>
                  <p:oleObj name="位图图像" r:id="rId9" imgW="4285714" imgH="4285714" progId="Paint.Picture">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 y="1749"/>
                          <a:ext cx="2177" cy="1924"/>
                        </a:xfrm>
                        <a:prstGeom prst="rect">
                          <a:avLst/>
                        </a:prstGeom>
                        <a:noFill/>
                        <a:ln w="9525">
                          <a:solidFill>
                            <a:srgbClr val="1602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7382" name="Group 15">
              <a:extLst>
                <a:ext uri="{FF2B5EF4-FFF2-40B4-BE49-F238E27FC236}">
                  <a16:creationId xmlns:a16="http://schemas.microsoft.com/office/drawing/2014/main" id="{2F571DD8-EDC9-4B95-A630-51D599F1FAD7}"/>
                </a:ext>
              </a:extLst>
            </p:cNvPr>
            <p:cNvGrpSpPr>
              <a:grpSpLocks/>
            </p:cNvGrpSpPr>
            <p:nvPr/>
          </p:nvGrpSpPr>
          <p:grpSpPr bwMode="auto">
            <a:xfrm>
              <a:off x="1004" y="1867"/>
              <a:ext cx="690" cy="1607"/>
              <a:chOff x="1004" y="1867"/>
              <a:chExt cx="690" cy="1607"/>
            </a:xfrm>
          </p:grpSpPr>
          <p:sp>
            <p:nvSpPr>
              <p:cNvPr id="57383" name="Line 16">
                <a:extLst>
                  <a:ext uri="{FF2B5EF4-FFF2-40B4-BE49-F238E27FC236}">
                    <a16:creationId xmlns:a16="http://schemas.microsoft.com/office/drawing/2014/main" id="{272DCC10-233F-48F2-AB0A-3C2814333AE6}"/>
                  </a:ext>
                </a:extLst>
              </p:cNvPr>
              <p:cNvSpPr>
                <a:spLocks noChangeShapeType="1"/>
              </p:cNvSpPr>
              <p:nvPr/>
            </p:nvSpPr>
            <p:spPr bwMode="auto">
              <a:xfrm>
                <a:off x="1004" y="1876"/>
                <a:ext cx="8" cy="1554"/>
              </a:xfrm>
              <a:prstGeom prst="line">
                <a:avLst/>
              </a:prstGeom>
              <a:noFill/>
              <a:ln w="28575">
                <a:solidFill>
                  <a:srgbClr val="1602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84" name="Line 17">
                <a:extLst>
                  <a:ext uri="{FF2B5EF4-FFF2-40B4-BE49-F238E27FC236}">
                    <a16:creationId xmlns:a16="http://schemas.microsoft.com/office/drawing/2014/main" id="{3B7AC56E-AC62-4806-9D12-65E2F0A4E7CF}"/>
                  </a:ext>
                </a:extLst>
              </p:cNvPr>
              <p:cNvSpPr>
                <a:spLocks noChangeShapeType="1"/>
              </p:cNvSpPr>
              <p:nvPr/>
            </p:nvSpPr>
            <p:spPr bwMode="auto">
              <a:xfrm>
                <a:off x="1169" y="1867"/>
                <a:ext cx="8" cy="1554"/>
              </a:xfrm>
              <a:prstGeom prst="line">
                <a:avLst/>
              </a:prstGeom>
              <a:noFill/>
              <a:ln w="28575">
                <a:solidFill>
                  <a:srgbClr val="1602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85" name="Line 18">
                <a:extLst>
                  <a:ext uri="{FF2B5EF4-FFF2-40B4-BE49-F238E27FC236}">
                    <a16:creationId xmlns:a16="http://schemas.microsoft.com/office/drawing/2014/main" id="{66356F1E-CDED-4019-A12B-E334E7011884}"/>
                  </a:ext>
                </a:extLst>
              </p:cNvPr>
              <p:cNvSpPr>
                <a:spLocks noChangeShapeType="1"/>
              </p:cNvSpPr>
              <p:nvPr/>
            </p:nvSpPr>
            <p:spPr bwMode="auto">
              <a:xfrm>
                <a:off x="1530" y="1902"/>
                <a:ext cx="8" cy="1554"/>
              </a:xfrm>
              <a:prstGeom prst="line">
                <a:avLst/>
              </a:prstGeom>
              <a:noFill/>
              <a:ln w="28575">
                <a:solidFill>
                  <a:srgbClr val="1602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86" name="Line 19">
                <a:extLst>
                  <a:ext uri="{FF2B5EF4-FFF2-40B4-BE49-F238E27FC236}">
                    <a16:creationId xmlns:a16="http://schemas.microsoft.com/office/drawing/2014/main" id="{77653182-FD01-4197-BC57-EEBB5F8A2B84}"/>
                  </a:ext>
                </a:extLst>
              </p:cNvPr>
              <p:cNvSpPr>
                <a:spLocks noChangeShapeType="1"/>
              </p:cNvSpPr>
              <p:nvPr/>
            </p:nvSpPr>
            <p:spPr bwMode="auto">
              <a:xfrm>
                <a:off x="1686" y="1920"/>
                <a:ext cx="8" cy="1554"/>
              </a:xfrm>
              <a:prstGeom prst="line">
                <a:avLst/>
              </a:prstGeom>
              <a:noFill/>
              <a:ln w="28575">
                <a:solidFill>
                  <a:srgbClr val="1602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 name="Group 20">
            <a:extLst>
              <a:ext uri="{FF2B5EF4-FFF2-40B4-BE49-F238E27FC236}">
                <a16:creationId xmlns:a16="http://schemas.microsoft.com/office/drawing/2014/main" id="{2486C0B7-26B6-43FA-A2B9-1FC60D5931ED}"/>
              </a:ext>
            </a:extLst>
          </p:cNvPr>
          <p:cNvGrpSpPr>
            <a:grpSpLocks/>
          </p:cNvGrpSpPr>
          <p:nvPr/>
        </p:nvGrpSpPr>
        <p:grpSpPr bwMode="auto">
          <a:xfrm>
            <a:off x="571500" y="5373688"/>
            <a:ext cx="2647950" cy="1144587"/>
            <a:chOff x="360" y="3385"/>
            <a:chExt cx="1668" cy="721"/>
          </a:xfrm>
        </p:grpSpPr>
        <p:grpSp>
          <p:nvGrpSpPr>
            <p:cNvPr id="57374" name="Group 21">
              <a:extLst>
                <a:ext uri="{FF2B5EF4-FFF2-40B4-BE49-F238E27FC236}">
                  <a16:creationId xmlns:a16="http://schemas.microsoft.com/office/drawing/2014/main" id="{0D0EAC33-9366-42DA-A7E7-3C24D6134DF4}"/>
                </a:ext>
              </a:extLst>
            </p:cNvPr>
            <p:cNvGrpSpPr>
              <a:grpSpLocks/>
            </p:cNvGrpSpPr>
            <p:nvPr/>
          </p:nvGrpSpPr>
          <p:grpSpPr bwMode="auto">
            <a:xfrm>
              <a:off x="655" y="3385"/>
              <a:ext cx="1038" cy="560"/>
              <a:chOff x="655" y="1727"/>
              <a:chExt cx="1038" cy="202"/>
            </a:xfrm>
          </p:grpSpPr>
          <p:sp>
            <p:nvSpPr>
              <p:cNvPr id="57379" name="Line 22">
                <a:extLst>
                  <a:ext uri="{FF2B5EF4-FFF2-40B4-BE49-F238E27FC236}">
                    <a16:creationId xmlns:a16="http://schemas.microsoft.com/office/drawing/2014/main" id="{43CE6B85-C7CD-4737-A8CE-F28C71B0B39E}"/>
                  </a:ext>
                </a:extLst>
              </p:cNvPr>
              <p:cNvSpPr>
                <a:spLocks noChangeShapeType="1"/>
              </p:cNvSpPr>
              <p:nvPr/>
            </p:nvSpPr>
            <p:spPr bwMode="auto">
              <a:xfrm flipV="1">
                <a:off x="1169" y="1727"/>
                <a:ext cx="0" cy="184"/>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80" name="Line 23">
                <a:extLst>
                  <a:ext uri="{FF2B5EF4-FFF2-40B4-BE49-F238E27FC236}">
                    <a16:creationId xmlns:a16="http://schemas.microsoft.com/office/drawing/2014/main" id="{459967F9-1828-4755-80BB-2E073FC67D97}"/>
                  </a:ext>
                </a:extLst>
              </p:cNvPr>
              <p:cNvSpPr>
                <a:spLocks noChangeShapeType="1"/>
              </p:cNvSpPr>
              <p:nvPr/>
            </p:nvSpPr>
            <p:spPr bwMode="auto">
              <a:xfrm flipV="1">
                <a:off x="1693" y="1727"/>
                <a:ext cx="0" cy="184"/>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81" name="Line 24">
                <a:extLst>
                  <a:ext uri="{FF2B5EF4-FFF2-40B4-BE49-F238E27FC236}">
                    <a16:creationId xmlns:a16="http://schemas.microsoft.com/office/drawing/2014/main" id="{416A320C-B442-411F-8FCE-A1DA29BEEE77}"/>
                  </a:ext>
                </a:extLst>
              </p:cNvPr>
              <p:cNvSpPr>
                <a:spLocks noChangeShapeType="1"/>
              </p:cNvSpPr>
              <p:nvPr/>
            </p:nvSpPr>
            <p:spPr bwMode="auto">
              <a:xfrm flipV="1">
                <a:off x="655" y="1745"/>
                <a:ext cx="0" cy="184"/>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7375" name="Line 25">
              <a:extLst>
                <a:ext uri="{FF2B5EF4-FFF2-40B4-BE49-F238E27FC236}">
                  <a16:creationId xmlns:a16="http://schemas.microsoft.com/office/drawing/2014/main" id="{A092CD82-ABA3-4D35-B32F-009FE3AD31B5}"/>
                </a:ext>
              </a:extLst>
            </p:cNvPr>
            <p:cNvSpPr>
              <a:spLocks noChangeShapeType="1"/>
            </p:cNvSpPr>
            <p:nvPr/>
          </p:nvSpPr>
          <p:spPr bwMode="auto">
            <a:xfrm>
              <a:off x="655" y="3856"/>
              <a:ext cx="523" cy="0"/>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76" name="Line 26">
              <a:extLst>
                <a:ext uri="{FF2B5EF4-FFF2-40B4-BE49-F238E27FC236}">
                  <a16:creationId xmlns:a16="http://schemas.microsoft.com/office/drawing/2014/main" id="{136E3FAE-5F47-450D-9EE7-215737F75F29}"/>
                </a:ext>
              </a:extLst>
            </p:cNvPr>
            <p:cNvSpPr>
              <a:spLocks noChangeShapeType="1"/>
            </p:cNvSpPr>
            <p:nvPr/>
          </p:nvSpPr>
          <p:spPr bwMode="auto">
            <a:xfrm>
              <a:off x="1223" y="3857"/>
              <a:ext cx="523" cy="0"/>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77" name="Rectangle 27">
              <a:extLst>
                <a:ext uri="{FF2B5EF4-FFF2-40B4-BE49-F238E27FC236}">
                  <a16:creationId xmlns:a16="http://schemas.microsoft.com/office/drawing/2014/main" id="{A080846B-040A-4C72-B832-56E345900C07}"/>
                </a:ext>
              </a:extLst>
            </p:cNvPr>
            <p:cNvSpPr>
              <a:spLocks noChangeArrowheads="1"/>
            </p:cNvSpPr>
            <p:nvPr/>
          </p:nvSpPr>
          <p:spPr bwMode="auto">
            <a:xfrm>
              <a:off x="360" y="3653"/>
              <a:ext cx="8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400">
                  <a:solidFill>
                    <a:srgbClr val="07080F"/>
                  </a:solidFill>
                  <a:latin typeface="楷体_GB2312" panose="02010609030101010101" pitchFamily="49" charset="-122"/>
                  <a:ea typeface="楷体_GB2312" panose="02010609030101010101" pitchFamily="49" charset="-122"/>
                </a:rPr>
                <a:t>正弦波正半周 </a:t>
              </a:r>
            </a:p>
          </p:txBody>
        </p:sp>
        <p:sp>
          <p:nvSpPr>
            <p:cNvPr id="57378" name="Rectangle 28">
              <a:extLst>
                <a:ext uri="{FF2B5EF4-FFF2-40B4-BE49-F238E27FC236}">
                  <a16:creationId xmlns:a16="http://schemas.microsoft.com/office/drawing/2014/main" id="{D757ADA8-7320-480A-A2FA-2F18B9FE6384}"/>
                </a:ext>
              </a:extLst>
            </p:cNvPr>
            <p:cNvSpPr>
              <a:spLocks noChangeArrowheads="1"/>
            </p:cNvSpPr>
            <p:nvPr/>
          </p:nvSpPr>
          <p:spPr bwMode="auto">
            <a:xfrm>
              <a:off x="1181" y="3914"/>
              <a:ext cx="8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400">
                  <a:solidFill>
                    <a:srgbClr val="07080F"/>
                  </a:solidFill>
                  <a:latin typeface="楷体_GB2312" panose="02010609030101010101" pitchFamily="49" charset="-122"/>
                  <a:ea typeface="楷体_GB2312" panose="02010609030101010101" pitchFamily="49" charset="-122"/>
                </a:rPr>
                <a:t>正弦波负半周 </a:t>
              </a:r>
            </a:p>
          </p:txBody>
        </p:sp>
      </p:grpSp>
      <p:grpSp>
        <p:nvGrpSpPr>
          <p:cNvPr id="8" name="Group 29">
            <a:extLst>
              <a:ext uri="{FF2B5EF4-FFF2-40B4-BE49-F238E27FC236}">
                <a16:creationId xmlns:a16="http://schemas.microsoft.com/office/drawing/2014/main" id="{82CC01D0-9ED8-4802-B95F-F5882FD7D01B}"/>
              </a:ext>
            </a:extLst>
          </p:cNvPr>
          <p:cNvGrpSpPr>
            <a:grpSpLocks/>
          </p:cNvGrpSpPr>
          <p:nvPr/>
        </p:nvGrpSpPr>
        <p:grpSpPr bwMode="auto">
          <a:xfrm>
            <a:off x="1316038" y="4025900"/>
            <a:ext cx="1404937" cy="407988"/>
            <a:chOff x="829" y="2536"/>
            <a:chExt cx="885" cy="257"/>
          </a:xfrm>
        </p:grpSpPr>
        <p:sp>
          <p:nvSpPr>
            <p:cNvPr id="57371" name="Line 30">
              <a:extLst>
                <a:ext uri="{FF2B5EF4-FFF2-40B4-BE49-F238E27FC236}">
                  <a16:creationId xmlns:a16="http://schemas.microsoft.com/office/drawing/2014/main" id="{E712489C-4E79-4728-858A-FFF9D3A002A2}"/>
                </a:ext>
              </a:extLst>
            </p:cNvPr>
            <p:cNvSpPr>
              <a:spLocks noChangeShapeType="1"/>
            </p:cNvSpPr>
            <p:nvPr/>
          </p:nvSpPr>
          <p:spPr bwMode="auto">
            <a:xfrm flipV="1">
              <a:off x="829" y="2792"/>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72" name="Line 31">
              <a:extLst>
                <a:ext uri="{FF2B5EF4-FFF2-40B4-BE49-F238E27FC236}">
                  <a16:creationId xmlns:a16="http://schemas.microsoft.com/office/drawing/2014/main" id="{53747BF2-463A-406D-A6A4-3DCD44F806DD}"/>
                </a:ext>
              </a:extLst>
            </p:cNvPr>
            <p:cNvSpPr>
              <a:spLocks noChangeShapeType="1"/>
            </p:cNvSpPr>
            <p:nvPr/>
          </p:nvSpPr>
          <p:spPr bwMode="auto">
            <a:xfrm flipH="1" flipV="1">
              <a:off x="1178" y="2791"/>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73" name="Rectangle 32">
              <a:extLst>
                <a:ext uri="{FF2B5EF4-FFF2-40B4-BE49-F238E27FC236}">
                  <a16:creationId xmlns:a16="http://schemas.microsoft.com/office/drawing/2014/main" id="{6C2BD9CE-CB3D-454F-B2AA-C49CF922CBAA}"/>
                </a:ext>
              </a:extLst>
            </p:cNvPr>
            <p:cNvSpPr>
              <a:spLocks noChangeArrowheads="1"/>
            </p:cNvSpPr>
            <p:nvPr/>
          </p:nvSpPr>
          <p:spPr bwMode="auto">
            <a:xfrm>
              <a:off x="981" y="2536"/>
              <a:ext cx="7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b="1" i="1">
                  <a:solidFill>
                    <a:srgbClr val="0000FF"/>
                  </a:solidFill>
                  <a:latin typeface="楷体_GB2312" panose="02010609030101010101" pitchFamily="49" charset="-122"/>
                </a:rPr>
                <a:t>u</a:t>
              </a:r>
              <a:r>
                <a:rPr lang="en-US" altLang="zh-CN" sz="1800" b="1" baseline="-30000">
                  <a:solidFill>
                    <a:srgbClr val="0000FF"/>
                  </a:solidFill>
                  <a:latin typeface="楷体_GB2312" panose="02010609030101010101" pitchFamily="49" charset="-122"/>
                </a:rPr>
                <a:t>r</a:t>
              </a:r>
              <a:r>
                <a:rPr lang="en-US" altLang="zh-CN" sz="1800" b="1">
                  <a:solidFill>
                    <a:srgbClr val="0000FF"/>
                  </a:solidFill>
                  <a:latin typeface="楷体_GB2312" panose="02010609030101010101" pitchFamily="49" charset="-122"/>
                </a:rPr>
                <a:t>&lt;</a:t>
              </a:r>
              <a:r>
                <a:rPr lang="en-US" altLang="zh-CN" sz="1800" b="1" i="1">
                  <a:solidFill>
                    <a:srgbClr val="0000FF"/>
                  </a:solidFill>
                  <a:latin typeface="楷体_GB2312" panose="02010609030101010101" pitchFamily="49" charset="-122"/>
                </a:rPr>
                <a:t>u</a:t>
              </a:r>
              <a:r>
                <a:rPr lang="en-US" altLang="zh-CN" sz="1800" b="1" baseline="-30000">
                  <a:solidFill>
                    <a:srgbClr val="0000FF"/>
                  </a:solidFill>
                  <a:latin typeface="楷体_GB2312" panose="02010609030101010101" pitchFamily="49" charset="-122"/>
                </a:rPr>
                <a:t>c</a:t>
              </a:r>
              <a:r>
                <a:rPr lang="en-US" altLang="zh-CN" sz="1800" b="1">
                  <a:solidFill>
                    <a:srgbClr val="FF0000"/>
                  </a:solidFill>
                  <a:latin typeface="楷体_GB2312" panose="02010609030101010101" pitchFamily="49" charset="-122"/>
                  <a:ea typeface="楷体_GB2312" panose="02010609030101010101" pitchFamily="49" charset="-122"/>
                </a:rPr>
                <a:t> </a:t>
              </a:r>
            </a:p>
          </p:txBody>
        </p:sp>
      </p:grpSp>
      <p:sp>
        <p:nvSpPr>
          <p:cNvPr id="212001" name="Freeform 33">
            <a:extLst>
              <a:ext uri="{FF2B5EF4-FFF2-40B4-BE49-F238E27FC236}">
                <a16:creationId xmlns:a16="http://schemas.microsoft.com/office/drawing/2014/main" id="{0483B438-B660-45F9-9D31-B340346DB9E9}"/>
              </a:ext>
            </a:extLst>
          </p:cNvPr>
          <p:cNvSpPr>
            <a:spLocks/>
          </p:cNvSpPr>
          <p:nvPr/>
        </p:nvSpPr>
        <p:spPr bwMode="auto">
          <a:xfrm>
            <a:off x="4876800" y="3517900"/>
            <a:ext cx="180975" cy="168275"/>
          </a:xfrm>
          <a:custGeom>
            <a:avLst/>
            <a:gdLst>
              <a:gd name="T0" fmla="*/ 0 w 96"/>
              <a:gd name="T1" fmla="*/ 105 h 105"/>
              <a:gd name="T2" fmla="*/ 96 w 96"/>
              <a:gd name="T3" fmla="*/ 0 h 105"/>
              <a:gd name="T4" fmla="*/ 0 60000 65536"/>
              <a:gd name="T5" fmla="*/ 0 60000 65536"/>
              <a:gd name="T6" fmla="*/ 0 w 96"/>
              <a:gd name="T7" fmla="*/ 0 h 105"/>
              <a:gd name="T8" fmla="*/ 96 w 96"/>
              <a:gd name="T9" fmla="*/ 105 h 105"/>
            </a:gdLst>
            <a:ahLst/>
            <a:cxnLst>
              <a:cxn ang="T4">
                <a:pos x="T0" y="T1"/>
              </a:cxn>
              <a:cxn ang="T5">
                <a:pos x="T2" y="T3"/>
              </a:cxn>
            </a:cxnLst>
            <a:rect l="T6" t="T7" r="T8" b="T9"/>
            <a:pathLst>
              <a:path w="96" h="105">
                <a:moveTo>
                  <a:pt x="0" y="105"/>
                </a:moveTo>
                <a:cubicBezTo>
                  <a:pt x="0" y="105"/>
                  <a:pt x="48" y="52"/>
                  <a:pt x="96" y="0"/>
                </a:cubicBezTo>
              </a:path>
            </a:pathLst>
          </a:cu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2002" name="Freeform 34">
            <a:extLst>
              <a:ext uri="{FF2B5EF4-FFF2-40B4-BE49-F238E27FC236}">
                <a16:creationId xmlns:a16="http://schemas.microsoft.com/office/drawing/2014/main" id="{7466B0C5-EB2C-4ACC-ACD2-2E1913F6CA33}"/>
              </a:ext>
            </a:extLst>
          </p:cNvPr>
          <p:cNvSpPr>
            <a:spLocks/>
          </p:cNvSpPr>
          <p:nvPr/>
        </p:nvSpPr>
        <p:spPr bwMode="auto">
          <a:xfrm>
            <a:off x="5043488" y="3365500"/>
            <a:ext cx="180975" cy="168275"/>
          </a:xfrm>
          <a:custGeom>
            <a:avLst/>
            <a:gdLst>
              <a:gd name="T0" fmla="*/ 0 w 96"/>
              <a:gd name="T1" fmla="*/ 105 h 105"/>
              <a:gd name="T2" fmla="*/ 96 w 96"/>
              <a:gd name="T3" fmla="*/ 0 h 105"/>
              <a:gd name="T4" fmla="*/ 0 60000 65536"/>
              <a:gd name="T5" fmla="*/ 0 60000 65536"/>
              <a:gd name="T6" fmla="*/ 0 w 96"/>
              <a:gd name="T7" fmla="*/ 0 h 105"/>
              <a:gd name="T8" fmla="*/ 96 w 96"/>
              <a:gd name="T9" fmla="*/ 105 h 105"/>
            </a:gdLst>
            <a:ahLst/>
            <a:cxnLst>
              <a:cxn ang="T4">
                <a:pos x="T0" y="T1"/>
              </a:cxn>
              <a:cxn ang="T5">
                <a:pos x="T2" y="T3"/>
              </a:cxn>
            </a:cxnLst>
            <a:rect l="T6" t="T7" r="T8" b="T9"/>
            <a:pathLst>
              <a:path w="96" h="105">
                <a:moveTo>
                  <a:pt x="0" y="105"/>
                </a:moveTo>
                <a:cubicBezTo>
                  <a:pt x="0" y="105"/>
                  <a:pt x="48" y="52"/>
                  <a:pt x="96" y="0"/>
                </a:cubicBezTo>
              </a:path>
            </a:pathLst>
          </a:custGeom>
          <a:noFill/>
          <a:ln w="5715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9" name="Group 35">
            <a:extLst>
              <a:ext uri="{FF2B5EF4-FFF2-40B4-BE49-F238E27FC236}">
                <a16:creationId xmlns:a16="http://schemas.microsoft.com/office/drawing/2014/main" id="{E3FED2A6-5106-412A-BE08-824591362037}"/>
              </a:ext>
            </a:extLst>
          </p:cNvPr>
          <p:cNvGrpSpPr>
            <a:grpSpLocks/>
          </p:cNvGrpSpPr>
          <p:nvPr/>
        </p:nvGrpSpPr>
        <p:grpSpPr bwMode="auto">
          <a:xfrm>
            <a:off x="704850" y="4591050"/>
            <a:ext cx="1444625" cy="409575"/>
            <a:chOff x="444" y="2892"/>
            <a:chExt cx="910" cy="258"/>
          </a:xfrm>
        </p:grpSpPr>
        <p:sp>
          <p:nvSpPr>
            <p:cNvPr id="57368" name="Line 36">
              <a:extLst>
                <a:ext uri="{FF2B5EF4-FFF2-40B4-BE49-F238E27FC236}">
                  <a16:creationId xmlns:a16="http://schemas.microsoft.com/office/drawing/2014/main" id="{20520F1D-5823-4ED7-BFBF-8C2B8F3FEE43}"/>
                </a:ext>
              </a:extLst>
            </p:cNvPr>
            <p:cNvSpPr>
              <a:spLocks noChangeShapeType="1"/>
            </p:cNvSpPr>
            <p:nvPr/>
          </p:nvSpPr>
          <p:spPr bwMode="auto">
            <a:xfrm flipV="1">
              <a:off x="444" y="3149"/>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9" name="Line 37">
              <a:extLst>
                <a:ext uri="{FF2B5EF4-FFF2-40B4-BE49-F238E27FC236}">
                  <a16:creationId xmlns:a16="http://schemas.microsoft.com/office/drawing/2014/main" id="{A4BB7895-9F6C-4129-9198-1D9B55056718}"/>
                </a:ext>
              </a:extLst>
            </p:cNvPr>
            <p:cNvSpPr>
              <a:spLocks noChangeShapeType="1"/>
            </p:cNvSpPr>
            <p:nvPr/>
          </p:nvSpPr>
          <p:spPr bwMode="auto">
            <a:xfrm flipH="1" flipV="1">
              <a:off x="1001" y="3147"/>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70" name="Rectangle 38">
              <a:extLst>
                <a:ext uri="{FF2B5EF4-FFF2-40B4-BE49-F238E27FC236}">
                  <a16:creationId xmlns:a16="http://schemas.microsoft.com/office/drawing/2014/main" id="{9F8E4D4A-D34C-4472-9C5A-F6446F3540CF}"/>
                </a:ext>
              </a:extLst>
            </p:cNvPr>
            <p:cNvSpPr>
              <a:spLocks noChangeArrowheads="1"/>
            </p:cNvSpPr>
            <p:nvPr/>
          </p:nvSpPr>
          <p:spPr bwMode="auto">
            <a:xfrm>
              <a:off x="621" y="2892"/>
              <a:ext cx="7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b="1" i="1">
                  <a:solidFill>
                    <a:srgbClr val="33CC33"/>
                  </a:solidFill>
                  <a:latin typeface="楷体_GB2312" panose="02010609030101010101" pitchFamily="49" charset="-122"/>
                </a:rPr>
                <a:t>u</a:t>
              </a:r>
              <a:r>
                <a:rPr lang="en-US" altLang="zh-CN" sz="1800" b="1" baseline="-30000">
                  <a:solidFill>
                    <a:srgbClr val="33CC33"/>
                  </a:solidFill>
                  <a:latin typeface="楷体_GB2312" panose="02010609030101010101" pitchFamily="49" charset="-122"/>
                </a:rPr>
                <a:t>r</a:t>
              </a:r>
              <a:r>
                <a:rPr lang="en-US" altLang="zh-CN" sz="1800" b="1">
                  <a:solidFill>
                    <a:srgbClr val="33CC33"/>
                  </a:solidFill>
                  <a:latin typeface="楷体_GB2312" panose="02010609030101010101" pitchFamily="49" charset="-122"/>
                </a:rPr>
                <a:t>&gt;</a:t>
              </a:r>
              <a:r>
                <a:rPr lang="en-US" altLang="zh-CN" sz="1800" b="1" i="1">
                  <a:solidFill>
                    <a:srgbClr val="33CC33"/>
                  </a:solidFill>
                  <a:latin typeface="楷体_GB2312" panose="02010609030101010101" pitchFamily="49" charset="-122"/>
                </a:rPr>
                <a:t>u</a:t>
              </a:r>
              <a:r>
                <a:rPr lang="en-US" altLang="zh-CN" sz="1800" b="1" baseline="-30000">
                  <a:solidFill>
                    <a:srgbClr val="33CC33"/>
                  </a:solidFill>
                  <a:latin typeface="楷体_GB2312" panose="02010609030101010101" pitchFamily="49" charset="-122"/>
                </a:rPr>
                <a:t>c</a:t>
              </a:r>
              <a:r>
                <a:rPr lang="en-US" altLang="zh-CN" sz="1800" b="1">
                  <a:solidFill>
                    <a:srgbClr val="80EE98"/>
                  </a:solidFill>
                  <a:latin typeface="楷体_GB2312" panose="02010609030101010101" pitchFamily="49" charset="-122"/>
                  <a:ea typeface="楷体_GB2312" panose="02010609030101010101" pitchFamily="49" charset="-122"/>
                </a:rPr>
                <a:t> </a:t>
              </a:r>
            </a:p>
          </p:txBody>
        </p:sp>
      </p:grpSp>
      <p:grpSp>
        <p:nvGrpSpPr>
          <p:cNvPr id="10" name="Group 39">
            <a:extLst>
              <a:ext uri="{FF2B5EF4-FFF2-40B4-BE49-F238E27FC236}">
                <a16:creationId xmlns:a16="http://schemas.microsoft.com/office/drawing/2014/main" id="{10A2A968-84FE-4594-8D07-453005709F1F}"/>
              </a:ext>
            </a:extLst>
          </p:cNvPr>
          <p:cNvGrpSpPr>
            <a:grpSpLocks/>
          </p:cNvGrpSpPr>
          <p:nvPr/>
        </p:nvGrpSpPr>
        <p:grpSpPr bwMode="auto">
          <a:xfrm>
            <a:off x="1552575" y="5314950"/>
            <a:ext cx="1444625" cy="409575"/>
            <a:chOff x="444" y="2892"/>
            <a:chExt cx="910" cy="258"/>
          </a:xfrm>
        </p:grpSpPr>
        <p:sp>
          <p:nvSpPr>
            <p:cNvPr id="57365" name="Line 40">
              <a:extLst>
                <a:ext uri="{FF2B5EF4-FFF2-40B4-BE49-F238E27FC236}">
                  <a16:creationId xmlns:a16="http://schemas.microsoft.com/office/drawing/2014/main" id="{9200CDB7-D32B-45F8-8B68-2440958A9BD1}"/>
                </a:ext>
              </a:extLst>
            </p:cNvPr>
            <p:cNvSpPr>
              <a:spLocks noChangeShapeType="1"/>
            </p:cNvSpPr>
            <p:nvPr/>
          </p:nvSpPr>
          <p:spPr bwMode="auto">
            <a:xfrm flipV="1">
              <a:off x="444" y="3149"/>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6" name="Line 41">
              <a:extLst>
                <a:ext uri="{FF2B5EF4-FFF2-40B4-BE49-F238E27FC236}">
                  <a16:creationId xmlns:a16="http://schemas.microsoft.com/office/drawing/2014/main" id="{044A30D7-008A-4740-AA64-DB4F265F1CFB}"/>
                </a:ext>
              </a:extLst>
            </p:cNvPr>
            <p:cNvSpPr>
              <a:spLocks noChangeShapeType="1"/>
            </p:cNvSpPr>
            <p:nvPr/>
          </p:nvSpPr>
          <p:spPr bwMode="auto">
            <a:xfrm flipH="1" flipV="1">
              <a:off x="1001" y="3147"/>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7" name="Rectangle 42">
              <a:extLst>
                <a:ext uri="{FF2B5EF4-FFF2-40B4-BE49-F238E27FC236}">
                  <a16:creationId xmlns:a16="http://schemas.microsoft.com/office/drawing/2014/main" id="{AF1AF0AE-FA30-4B11-99F7-C5C38341760B}"/>
                </a:ext>
              </a:extLst>
            </p:cNvPr>
            <p:cNvSpPr>
              <a:spLocks noChangeArrowheads="1"/>
            </p:cNvSpPr>
            <p:nvPr/>
          </p:nvSpPr>
          <p:spPr bwMode="auto">
            <a:xfrm>
              <a:off x="621" y="2892"/>
              <a:ext cx="7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b="1" i="1">
                  <a:solidFill>
                    <a:srgbClr val="0000FF"/>
                  </a:solidFill>
                  <a:latin typeface="楷体_GB2312" panose="02010609030101010101" pitchFamily="49" charset="-122"/>
                </a:rPr>
                <a:t>u</a:t>
              </a:r>
              <a:r>
                <a:rPr lang="en-US" altLang="zh-CN" sz="1800" b="1" baseline="-30000">
                  <a:solidFill>
                    <a:srgbClr val="0000FF"/>
                  </a:solidFill>
                  <a:latin typeface="楷体_GB2312" panose="02010609030101010101" pitchFamily="49" charset="-122"/>
                </a:rPr>
                <a:t>r</a:t>
              </a:r>
              <a:r>
                <a:rPr lang="en-US" altLang="zh-CN" sz="1800" b="1">
                  <a:solidFill>
                    <a:srgbClr val="0000FF"/>
                  </a:solidFill>
                  <a:latin typeface="楷体_GB2312" panose="02010609030101010101" pitchFamily="49" charset="-122"/>
                </a:rPr>
                <a:t>&lt;</a:t>
              </a:r>
              <a:r>
                <a:rPr lang="en-US" altLang="zh-CN" sz="1800" b="1" i="1">
                  <a:solidFill>
                    <a:srgbClr val="0000FF"/>
                  </a:solidFill>
                  <a:latin typeface="楷体_GB2312" panose="02010609030101010101" pitchFamily="49" charset="-122"/>
                </a:rPr>
                <a:t>u</a:t>
              </a:r>
              <a:r>
                <a:rPr lang="en-US" altLang="zh-CN" sz="1800" b="1" baseline="-30000">
                  <a:solidFill>
                    <a:srgbClr val="0000FF"/>
                  </a:solidFill>
                  <a:latin typeface="楷体_GB2312" panose="02010609030101010101" pitchFamily="49" charset="-122"/>
                </a:rPr>
                <a:t>c</a:t>
              </a:r>
              <a:r>
                <a:rPr lang="en-US" altLang="zh-CN" sz="1800" b="1">
                  <a:solidFill>
                    <a:srgbClr val="FF0000"/>
                  </a:solidFill>
                  <a:latin typeface="楷体_GB2312" panose="02010609030101010101" pitchFamily="49" charset="-122"/>
                  <a:ea typeface="楷体_GB2312" panose="02010609030101010101" pitchFamily="49" charset="-122"/>
                </a:rPr>
                <a:t> </a:t>
              </a:r>
            </a:p>
          </p:txBody>
        </p:sp>
      </p:grpSp>
      <p:grpSp>
        <p:nvGrpSpPr>
          <p:cNvPr id="11" name="Group 43">
            <a:extLst>
              <a:ext uri="{FF2B5EF4-FFF2-40B4-BE49-F238E27FC236}">
                <a16:creationId xmlns:a16="http://schemas.microsoft.com/office/drawing/2014/main" id="{F1EA47FC-7317-48F6-84F7-B53018AFA8B8}"/>
              </a:ext>
            </a:extLst>
          </p:cNvPr>
          <p:cNvGrpSpPr>
            <a:grpSpLocks/>
          </p:cNvGrpSpPr>
          <p:nvPr/>
        </p:nvGrpSpPr>
        <p:grpSpPr bwMode="auto">
          <a:xfrm>
            <a:off x="2124075" y="4414838"/>
            <a:ext cx="1404938" cy="407987"/>
            <a:chOff x="829" y="2536"/>
            <a:chExt cx="885" cy="257"/>
          </a:xfrm>
        </p:grpSpPr>
        <p:sp>
          <p:nvSpPr>
            <p:cNvPr id="57362" name="Line 44">
              <a:extLst>
                <a:ext uri="{FF2B5EF4-FFF2-40B4-BE49-F238E27FC236}">
                  <a16:creationId xmlns:a16="http://schemas.microsoft.com/office/drawing/2014/main" id="{2DDD577C-31EE-4D7C-ADB4-3C7FF8EA55BB}"/>
                </a:ext>
              </a:extLst>
            </p:cNvPr>
            <p:cNvSpPr>
              <a:spLocks noChangeShapeType="1"/>
            </p:cNvSpPr>
            <p:nvPr/>
          </p:nvSpPr>
          <p:spPr bwMode="auto">
            <a:xfrm flipV="1">
              <a:off x="829" y="2792"/>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3" name="Line 45">
              <a:extLst>
                <a:ext uri="{FF2B5EF4-FFF2-40B4-BE49-F238E27FC236}">
                  <a16:creationId xmlns:a16="http://schemas.microsoft.com/office/drawing/2014/main" id="{428CC825-9988-4962-B379-7C134DB201C0}"/>
                </a:ext>
              </a:extLst>
            </p:cNvPr>
            <p:cNvSpPr>
              <a:spLocks noChangeShapeType="1"/>
            </p:cNvSpPr>
            <p:nvPr/>
          </p:nvSpPr>
          <p:spPr bwMode="auto">
            <a:xfrm flipH="1" flipV="1">
              <a:off x="1178" y="2791"/>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4" name="Rectangle 46">
              <a:extLst>
                <a:ext uri="{FF2B5EF4-FFF2-40B4-BE49-F238E27FC236}">
                  <a16:creationId xmlns:a16="http://schemas.microsoft.com/office/drawing/2014/main" id="{8842934A-1738-46BE-8671-5967FB6765B1}"/>
                </a:ext>
              </a:extLst>
            </p:cNvPr>
            <p:cNvSpPr>
              <a:spLocks noChangeArrowheads="1"/>
            </p:cNvSpPr>
            <p:nvPr/>
          </p:nvSpPr>
          <p:spPr bwMode="auto">
            <a:xfrm>
              <a:off x="981" y="2536"/>
              <a:ext cx="7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b="1" i="1">
                  <a:solidFill>
                    <a:srgbClr val="33CC33"/>
                  </a:solidFill>
                  <a:latin typeface="楷体_GB2312" panose="02010609030101010101" pitchFamily="49" charset="-122"/>
                </a:rPr>
                <a:t>u</a:t>
              </a:r>
              <a:r>
                <a:rPr lang="en-US" altLang="zh-CN" sz="1800" b="1" baseline="-30000">
                  <a:solidFill>
                    <a:srgbClr val="33CC33"/>
                  </a:solidFill>
                  <a:latin typeface="楷体_GB2312" panose="02010609030101010101" pitchFamily="49" charset="-122"/>
                </a:rPr>
                <a:t>r</a:t>
              </a:r>
              <a:r>
                <a:rPr lang="en-US" altLang="zh-CN" sz="1800" b="1">
                  <a:solidFill>
                    <a:srgbClr val="33CC33"/>
                  </a:solidFill>
                  <a:latin typeface="楷体_GB2312" panose="02010609030101010101" pitchFamily="49" charset="-122"/>
                </a:rPr>
                <a:t>&gt;</a:t>
              </a:r>
              <a:r>
                <a:rPr lang="en-US" altLang="zh-CN" sz="1800" b="1" i="1">
                  <a:solidFill>
                    <a:srgbClr val="33CC33"/>
                  </a:solidFill>
                  <a:latin typeface="楷体_GB2312" panose="02010609030101010101" pitchFamily="49" charset="-122"/>
                </a:rPr>
                <a:t>u</a:t>
              </a:r>
              <a:r>
                <a:rPr lang="en-US" altLang="zh-CN" sz="1800" b="1" baseline="-30000">
                  <a:solidFill>
                    <a:srgbClr val="33CC33"/>
                  </a:solidFill>
                  <a:latin typeface="楷体_GB2312" panose="02010609030101010101" pitchFamily="49" charset="-122"/>
                </a:rPr>
                <a:t>c</a:t>
              </a:r>
              <a:r>
                <a:rPr lang="en-US" altLang="zh-CN" sz="1800" b="1">
                  <a:solidFill>
                    <a:srgbClr val="FF0000"/>
                  </a:solidFill>
                  <a:latin typeface="楷体_GB2312" panose="02010609030101010101" pitchFamily="49" charset="-122"/>
                  <a:ea typeface="楷体_GB2312" panose="02010609030101010101" pitchFamily="49" charset="-122"/>
                </a:rPr>
                <a:t>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1980"/>
                                        </p:tgtEl>
                                        <p:attrNameLst>
                                          <p:attrName>style.visibility</p:attrName>
                                        </p:attrNameLst>
                                      </p:cBhvr>
                                      <p:to>
                                        <p:strVal val="visible"/>
                                      </p:to>
                                    </p:set>
                                    <p:animEffect transition="in" filter="blinds(horizontal)">
                                      <p:cBhvr>
                                        <p:cTn id="12" dur="500"/>
                                        <p:tgtEl>
                                          <p:spTgt spid="2119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212002"/>
                                        </p:tgtEl>
                                        <p:attrNameLst>
                                          <p:attrName>style.visibility</p:attrName>
                                        </p:attrNameLst>
                                      </p:cBhvr>
                                      <p:to>
                                        <p:strVal val="visible"/>
                                      </p:to>
                                    </p:set>
                                    <p:anim calcmode="lin" valueType="num">
                                      <p:cBhvr additive="base">
                                        <p:cTn id="28" dur="500" fill="hold"/>
                                        <p:tgtEl>
                                          <p:spTgt spid="212002"/>
                                        </p:tgtEl>
                                        <p:attrNameLst>
                                          <p:attrName>ppt_x</p:attrName>
                                        </p:attrNameLst>
                                      </p:cBhvr>
                                      <p:tavLst>
                                        <p:tav tm="0">
                                          <p:val>
                                            <p:strVal val="1+#ppt_w/2"/>
                                          </p:val>
                                        </p:tav>
                                        <p:tav tm="100000">
                                          <p:val>
                                            <p:strVal val="#ppt_x"/>
                                          </p:val>
                                        </p:tav>
                                      </p:tavLst>
                                    </p:anim>
                                    <p:anim calcmode="lin" valueType="num">
                                      <p:cBhvr additive="base">
                                        <p:cTn id="29" dur="500" fill="hold"/>
                                        <p:tgtEl>
                                          <p:spTgt spid="212002"/>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0-#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212001"/>
                                        </p:tgtEl>
                                        <p:attrNameLst>
                                          <p:attrName>style.visibility</p:attrName>
                                        </p:attrNameLst>
                                      </p:cBhvr>
                                      <p:to>
                                        <p:strVal val="visible"/>
                                      </p:to>
                                    </p:set>
                                    <p:anim calcmode="lin" valueType="num">
                                      <p:cBhvr additive="base">
                                        <p:cTn id="40" dur="500" fill="hold"/>
                                        <p:tgtEl>
                                          <p:spTgt spid="212001"/>
                                        </p:tgtEl>
                                        <p:attrNameLst>
                                          <p:attrName>ppt_x</p:attrName>
                                        </p:attrNameLst>
                                      </p:cBhvr>
                                      <p:tavLst>
                                        <p:tav tm="0">
                                          <p:val>
                                            <p:strVal val="1+#ppt_w/2"/>
                                          </p:val>
                                        </p:tav>
                                        <p:tav tm="100000">
                                          <p:val>
                                            <p:strVal val="#ppt_x"/>
                                          </p:val>
                                        </p:tav>
                                      </p:tavLst>
                                    </p:anim>
                                    <p:anim calcmode="lin" valueType="num">
                                      <p:cBhvr additive="base">
                                        <p:cTn id="41" dur="500" fill="hold"/>
                                        <p:tgtEl>
                                          <p:spTgt spid="212001"/>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0-#ppt_w/2"/>
                                          </p:val>
                                        </p:tav>
                                        <p:tav tm="100000">
                                          <p:val>
                                            <p:strVal val="#ppt_x"/>
                                          </p:val>
                                        </p:tav>
                                      </p:tavLst>
                                    </p:anim>
                                    <p:anim calcmode="lin" valueType="num">
                                      <p:cBhvr additive="base">
                                        <p:cTn id="4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211976"/>
                                        </p:tgtEl>
                                        <p:attrNameLst>
                                          <p:attrName>style.visibility</p:attrName>
                                        </p:attrNameLst>
                                      </p:cBhvr>
                                      <p:to>
                                        <p:strVal val="visible"/>
                                      </p:to>
                                    </p:set>
                                    <p:anim calcmode="lin" valueType="num">
                                      <p:cBhvr additive="base">
                                        <p:cTn id="52" dur="500" fill="hold"/>
                                        <p:tgtEl>
                                          <p:spTgt spid="211976"/>
                                        </p:tgtEl>
                                        <p:attrNameLst>
                                          <p:attrName>ppt_x</p:attrName>
                                        </p:attrNameLst>
                                      </p:cBhvr>
                                      <p:tavLst>
                                        <p:tav tm="0">
                                          <p:val>
                                            <p:strVal val="0-#ppt_w/2"/>
                                          </p:val>
                                        </p:tav>
                                        <p:tav tm="100000">
                                          <p:val>
                                            <p:strVal val="#ppt_x"/>
                                          </p:val>
                                        </p:tav>
                                      </p:tavLst>
                                    </p:anim>
                                    <p:anim calcmode="lin" valueType="num">
                                      <p:cBhvr additive="base">
                                        <p:cTn id="53" dur="500" fill="hold"/>
                                        <p:tgtEl>
                                          <p:spTgt spid="211976"/>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0-#ppt_w/2"/>
                                          </p:val>
                                        </p:tav>
                                        <p:tav tm="100000">
                                          <p:val>
                                            <p:strVal val="#ppt_x"/>
                                          </p:val>
                                        </p:tav>
                                      </p:tavLst>
                                    </p:anim>
                                    <p:anim calcmode="lin" valueType="num">
                                      <p:cBhvr additive="base">
                                        <p:cTn id="5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211977"/>
                                        </p:tgtEl>
                                        <p:attrNameLst>
                                          <p:attrName>style.visibility</p:attrName>
                                        </p:attrNameLst>
                                      </p:cBhvr>
                                      <p:to>
                                        <p:strVal val="visible"/>
                                      </p:to>
                                    </p:set>
                                    <p:anim calcmode="lin" valueType="num">
                                      <p:cBhvr additive="base">
                                        <p:cTn id="64" dur="500" fill="hold"/>
                                        <p:tgtEl>
                                          <p:spTgt spid="211977"/>
                                        </p:tgtEl>
                                        <p:attrNameLst>
                                          <p:attrName>ppt_x</p:attrName>
                                        </p:attrNameLst>
                                      </p:cBhvr>
                                      <p:tavLst>
                                        <p:tav tm="0">
                                          <p:val>
                                            <p:strVal val="0-#ppt_w/2"/>
                                          </p:val>
                                        </p:tav>
                                        <p:tav tm="100000">
                                          <p:val>
                                            <p:strVal val="#ppt_x"/>
                                          </p:val>
                                        </p:tav>
                                      </p:tavLst>
                                    </p:anim>
                                    <p:anim calcmode="lin" valueType="num">
                                      <p:cBhvr additive="base">
                                        <p:cTn id="65" dur="500" fill="hold"/>
                                        <p:tgtEl>
                                          <p:spTgt spid="211977"/>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8"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additive="base">
                                        <p:cTn id="70" dur="500" fill="hold"/>
                                        <p:tgtEl>
                                          <p:spTgt spid="11"/>
                                        </p:tgtEl>
                                        <p:attrNameLst>
                                          <p:attrName>ppt_x</p:attrName>
                                        </p:attrNameLst>
                                      </p:cBhvr>
                                      <p:tavLst>
                                        <p:tav tm="0">
                                          <p:val>
                                            <p:strVal val="0-#ppt_w/2"/>
                                          </p:val>
                                        </p:tav>
                                        <p:tav tm="100000">
                                          <p:val>
                                            <p:strVal val="#ppt_x"/>
                                          </p:val>
                                        </p:tav>
                                      </p:tavLst>
                                    </p:anim>
                                    <p:anim calcmode="lin" valueType="num">
                                      <p:cBhvr additive="base">
                                        <p:cTn id="7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animBg="1"/>
      <p:bldP spid="211977" grpId="0" animBg="1"/>
      <p:bldP spid="212001" grpId="0" animBg="1"/>
      <p:bldP spid="21200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B6D0965-B533-42AF-AFDC-B6E632C3F043}"/>
              </a:ext>
            </a:extLst>
          </p:cNvPr>
          <p:cNvGrpSpPr>
            <a:grpSpLocks/>
          </p:cNvGrpSpPr>
          <p:nvPr/>
        </p:nvGrpSpPr>
        <p:grpSpPr bwMode="auto">
          <a:xfrm>
            <a:off x="803275" y="5253038"/>
            <a:ext cx="3144838" cy="982662"/>
            <a:chOff x="506" y="3309"/>
            <a:chExt cx="1981" cy="619"/>
          </a:xfrm>
        </p:grpSpPr>
        <p:grpSp>
          <p:nvGrpSpPr>
            <p:cNvPr id="58433" name="Group 3">
              <a:extLst>
                <a:ext uri="{FF2B5EF4-FFF2-40B4-BE49-F238E27FC236}">
                  <a16:creationId xmlns:a16="http://schemas.microsoft.com/office/drawing/2014/main" id="{9224D47F-6C6B-4005-8A62-3907448D37D4}"/>
                </a:ext>
              </a:extLst>
            </p:cNvPr>
            <p:cNvGrpSpPr>
              <a:grpSpLocks/>
            </p:cNvGrpSpPr>
            <p:nvPr/>
          </p:nvGrpSpPr>
          <p:grpSpPr bwMode="auto">
            <a:xfrm>
              <a:off x="817" y="3463"/>
              <a:ext cx="754" cy="393"/>
              <a:chOff x="774" y="3855"/>
              <a:chExt cx="754" cy="393"/>
            </a:xfrm>
          </p:grpSpPr>
          <p:sp>
            <p:nvSpPr>
              <p:cNvPr id="58439" name="Line 4">
                <a:extLst>
                  <a:ext uri="{FF2B5EF4-FFF2-40B4-BE49-F238E27FC236}">
                    <a16:creationId xmlns:a16="http://schemas.microsoft.com/office/drawing/2014/main" id="{CA3F533E-6E21-42E5-95EC-62048241267F}"/>
                  </a:ext>
                </a:extLst>
              </p:cNvPr>
              <p:cNvSpPr>
                <a:spLocks noChangeShapeType="1"/>
              </p:cNvSpPr>
              <p:nvPr/>
            </p:nvSpPr>
            <p:spPr bwMode="auto">
              <a:xfrm>
                <a:off x="774" y="3855"/>
                <a:ext cx="754" cy="0"/>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40" name="Line 5">
                <a:extLst>
                  <a:ext uri="{FF2B5EF4-FFF2-40B4-BE49-F238E27FC236}">
                    <a16:creationId xmlns:a16="http://schemas.microsoft.com/office/drawing/2014/main" id="{257BFCE5-4C37-4933-B0B5-7DC940C9E6E4}"/>
                  </a:ext>
                </a:extLst>
              </p:cNvPr>
              <p:cNvSpPr>
                <a:spLocks noChangeShapeType="1"/>
              </p:cNvSpPr>
              <p:nvPr/>
            </p:nvSpPr>
            <p:spPr bwMode="auto">
              <a:xfrm>
                <a:off x="1528" y="3855"/>
                <a:ext cx="0" cy="393"/>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434" name="Group 6">
              <a:extLst>
                <a:ext uri="{FF2B5EF4-FFF2-40B4-BE49-F238E27FC236}">
                  <a16:creationId xmlns:a16="http://schemas.microsoft.com/office/drawing/2014/main" id="{F0DC9DBA-D09B-43F3-B77A-CEA0E9ADE2AB}"/>
                </a:ext>
              </a:extLst>
            </p:cNvPr>
            <p:cNvGrpSpPr>
              <a:grpSpLocks/>
            </p:cNvGrpSpPr>
            <p:nvPr/>
          </p:nvGrpSpPr>
          <p:grpSpPr bwMode="auto">
            <a:xfrm>
              <a:off x="506" y="3309"/>
              <a:ext cx="1981" cy="619"/>
              <a:chOff x="506" y="3309"/>
              <a:chExt cx="1981" cy="619"/>
            </a:xfrm>
          </p:grpSpPr>
          <p:grpSp>
            <p:nvGrpSpPr>
              <p:cNvPr id="58435" name="Group 7">
                <a:extLst>
                  <a:ext uri="{FF2B5EF4-FFF2-40B4-BE49-F238E27FC236}">
                    <a16:creationId xmlns:a16="http://schemas.microsoft.com/office/drawing/2014/main" id="{6EBBB2FF-D1E5-417A-A811-B1661D1FEC83}"/>
                  </a:ext>
                </a:extLst>
              </p:cNvPr>
              <p:cNvGrpSpPr>
                <a:grpSpLocks/>
              </p:cNvGrpSpPr>
              <p:nvPr/>
            </p:nvGrpSpPr>
            <p:grpSpPr bwMode="auto">
              <a:xfrm>
                <a:off x="628" y="3344"/>
                <a:ext cx="1859" cy="584"/>
                <a:chOff x="576" y="2208"/>
                <a:chExt cx="1859" cy="584"/>
              </a:xfrm>
            </p:grpSpPr>
            <p:sp>
              <p:nvSpPr>
                <p:cNvPr id="58437" name="Line 8">
                  <a:extLst>
                    <a:ext uri="{FF2B5EF4-FFF2-40B4-BE49-F238E27FC236}">
                      <a16:creationId xmlns:a16="http://schemas.microsoft.com/office/drawing/2014/main" id="{D15F5372-D38C-4B0F-BE21-AE60C8F54B5E}"/>
                    </a:ext>
                  </a:extLst>
                </p:cNvPr>
                <p:cNvSpPr>
                  <a:spLocks noChangeShapeType="1"/>
                </p:cNvSpPr>
                <p:nvPr/>
              </p:nvSpPr>
              <p:spPr bwMode="auto">
                <a:xfrm>
                  <a:off x="576" y="2505"/>
                  <a:ext cx="1859" cy="0"/>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438" name="Line 9">
                  <a:extLst>
                    <a:ext uri="{FF2B5EF4-FFF2-40B4-BE49-F238E27FC236}">
                      <a16:creationId xmlns:a16="http://schemas.microsoft.com/office/drawing/2014/main" id="{4E60DF73-EB76-4985-80B5-112CC802A0C1}"/>
                    </a:ext>
                  </a:extLst>
                </p:cNvPr>
                <p:cNvSpPr>
                  <a:spLocks noChangeShapeType="1"/>
                </p:cNvSpPr>
                <p:nvPr/>
              </p:nvSpPr>
              <p:spPr bwMode="auto">
                <a:xfrm flipV="1">
                  <a:off x="768" y="2208"/>
                  <a:ext cx="0" cy="584"/>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8436" name="Rectangle 10">
                <a:extLst>
                  <a:ext uri="{FF2B5EF4-FFF2-40B4-BE49-F238E27FC236}">
                    <a16:creationId xmlns:a16="http://schemas.microsoft.com/office/drawing/2014/main" id="{F9553673-AE74-45AA-BADD-27B0A0372542}"/>
                  </a:ext>
                </a:extLst>
              </p:cNvPr>
              <p:cNvSpPr>
                <a:spLocks noChangeArrowheads="1"/>
              </p:cNvSpPr>
              <p:nvPr/>
            </p:nvSpPr>
            <p:spPr bwMode="auto">
              <a:xfrm>
                <a:off x="506" y="3309"/>
                <a:ext cx="5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solidFill>
                      <a:srgbClr val="160500"/>
                    </a:solidFill>
                    <a:latin typeface="Times New Roman" panose="02020603050405020304" pitchFamily="18" charset="0"/>
                  </a:rPr>
                  <a:t>U</a:t>
                </a:r>
                <a:r>
                  <a:rPr lang="en-US" altLang="zh-CN" sz="2000" b="1" i="1" baseline="-30000">
                    <a:solidFill>
                      <a:srgbClr val="160500"/>
                    </a:solidFill>
                    <a:latin typeface="Times New Roman" panose="02020603050405020304" pitchFamily="18" charset="0"/>
                  </a:rPr>
                  <a:t>O</a:t>
                </a:r>
                <a:r>
                  <a:rPr lang="en-US" altLang="zh-CN" sz="2000">
                    <a:solidFill>
                      <a:srgbClr val="160500"/>
                    </a:solidFill>
                    <a:latin typeface="Times New Roman" panose="02020603050405020304" pitchFamily="18" charset="0"/>
                  </a:rPr>
                  <a:t> </a:t>
                </a:r>
              </a:p>
            </p:txBody>
          </p:sp>
        </p:grpSp>
      </p:grpSp>
      <p:sp>
        <p:nvSpPr>
          <p:cNvPr id="58373" name="Rectangle 11">
            <a:extLst>
              <a:ext uri="{FF2B5EF4-FFF2-40B4-BE49-F238E27FC236}">
                <a16:creationId xmlns:a16="http://schemas.microsoft.com/office/drawing/2014/main" id="{0D5B2093-4FE1-47B1-AD7B-FFCB9AD9972E}"/>
              </a:ext>
            </a:extLst>
          </p:cNvPr>
          <p:cNvSpPr>
            <a:spLocks noGrp="1" noChangeArrowheads="1"/>
          </p:cNvSpPr>
          <p:nvPr>
            <p:ph type="title"/>
          </p:nvPr>
        </p:nvSpPr>
        <p:spPr>
          <a:xfrm>
            <a:off x="609600" y="0"/>
            <a:ext cx="7772400" cy="747713"/>
          </a:xfrm>
        </p:spPr>
        <p:txBody>
          <a:bodyPr/>
          <a:lstStyle/>
          <a:p>
            <a:pPr algn="ctr" eaLnBrk="1" hangingPunct="1"/>
            <a:r>
              <a:rPr lang="zh-CN" altLang="en-US" sz="3600" b="1">
                <a:solidFill>
                  <a:srgbClr val="07080F"/>
                </a:solidFill>
                <a:latin typeface="宋体" panose="02010600030101010101" pitchFamily="2" charset="-122"/>
              </a:rPr>
              <a:t>双极性</a:t>
            </a:r>
            <a:r>
              <a:rPr lang="en-US" altLang="zh-CN" sz="3600" b="1">
                <a:solidFill>
                  <a:srgbClr val="07080F"/>
                </a:solidFill>
              </a:rPr>
              <a:t>PWM</a:t>
            </a:r>
            <a:r>
              <a:rPr lang="zh-CN" altLang="en-US" sz="3600" b="1">
                <a:solidFill>
                  <a:srgbClr val="07080F"/>
                </a:solidFill>
                <a:latin typeface="宋体" panose="02010600030101010101" pitchFamily="2" charset="-122"/>
              </a:rPr>
              <a:t>控制方式</a:t>
            </a:r>
          </a:p>
        </p:txBody>
      </p:sp>
      <p:graphicFrame>
        <p:nvGraphicFramePr>
          <p:cNvPr id="213004" name="Object 12">
            <a:extLst>
              <a:ext uri="{FF2B5EF4-FFF2-40B4-BE49-F238E27FC236}">
                <a16:creationId xmlns:a16="http://schemas.microsoft.com/office/drawing/2014/main" id="{DDB8EF6A-1D32-4779-BC2F-A05EE7B5462F}"/>
              </a:ext>
            </a:extLst>
          </p:cNvPr>
          <p:cNvGraphicFramePr>
            <a:graphicFrameLocks noChangeAspect="1"/>
          </p:cNvGraphicFramePr>
          <p:nvPr/>
        </p:nvGraphicFramePr>
        <p:xfrm>
          <a:off x="3875088" y="2870200"/>
          <a:ext cx="5172075" cy="3676650"/>
        </p:xfrm>
        <a:graphic>
          <a:graphicData uri="http://schemas.openxmlformats.org/presentationml/2006/ole">
            <mc:AlternateContent xmlns:mc="http://schemas.openxmlformats.org/markup-compatibility/2006">
              <mc:Choice xmlns:v="urn:schemas-microsoft-com:vml" Requires="v">
                <p:oleObj spid="_x0000_s58441" r:id="rId3" imgW="2140560" imgH="2378160" progId="">
                  <p:embed/>
                </p:oleObj>
              </mc:Choice>
              <mc:Fallback>
                <p:oleObj r:id="rId3" imgW="2140560" imgH="2378160" progId="">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b="9082"/>
                      <a:stretch>
                        <a:fillRect/>
                      </a:stretch>
                    </p:blipFill>
                    <p:spPr bwMode="auto">
                      <a:xfrm>
                        <a:off x="3875088" y="2870200"/>
                        <a:ext cx="5172075" cy="367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1" name="Object 13">
            <a:extLst>
              <a:ext uri="{FF2B5EF4-FFF2-40B4-BE49-F238E27FC236}">
                <a16:creationId xmlns:a16="http://schemas.microsoft.com/office/drawing/2014/main" id="{A1B73B57-E8DD-4289-BC9C-820BB9D836F9}"/>
              </a:ext>
            </a:extLst>
          </p:cNvPr>
          <p:cNvGraphicFramePr>
            <a:graphicFrameLocks noChangeAspect="1"/>
          </p:cNvGraphicFramePr>
          <p:nvPr/>
        </p:nvGraphicFramePr>
        <p:xfrm>
          <a:off x="4114800" y="708025"/>
          <a:ext cx="4265613" cy="2459038"/>
        </p:xfrm>
        <a:graphic>
          <a:graphicData uri="http://schemas.openxmlformats.org/presentationml/2006/ole">
            <mc:AlternateContent xmlns:mc="http://schemas.openxmlformats.org/markup-compatibility/2006">
              <mc:Choice xmlns:v="urn:schemas-microsoft-com:vml" Requires="v">
                <p:oleObj spid="_x0000_s58442" r:id="rId5" imgW="2815920" imgH="1624320" progId="">
                  <p:embed/>
                </p:oleObj>
              </mc:Choice>
              <mc:Fallback>
                <p:oleObj r:id="rId5" imgW="2815920" imgH="1624320" progId="">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b="15794"/>
                      <a:stretch>
                        <a:fillRect/>
                      </a:stretch>
                    </p:blipFill>
                    <p:spPr bwMode="auto">
                      <a:xfrm>
                        <a:off x="4114800" y="708025"/>
                        <a:ext cx="4265613" cy="2459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14">
            <a:extLst>
              <a:ext uri="{FF2B5EF4-FFF2-40B4-BE49-F238E27FC236}">
                <a16:creationId xmlns:a16="http://schemas.microsoft.com/office/drawing/2014/main" id="{6E82CEF2-D70E-4F50-95DB-9E2D4041382A}"/>
              </a:ext>
            </a:extLst>
          </p:cNvPr>
          <p:cNvGrpSpPr>
            <a:grpSpLocks/>
          </p:cNvGrpSpPr>
          <p:nvPr/>
        </p:nvGrpSpPr>
        <p:grpSpPr bwMode="auto">
          <a:xfrm>
            <a:off x="1285875" y="1816100"/>
            <a:ext cx="1231900" cy="3367088"/>
            <a:chOff x="810" y="1144"/>
            <a:chExt cx="776" cy="2121"/>
          </a:xfrm>
        </p:grpSpPr>
        <p:grpSp>
          <p:nvGrpSpPr>
            <p:cNvPr id="58419" name="Group 15">
              <a:extLst>
                <a:ext uri="{FF2B5EF4-FFF2-40B4-BE49-F238E27FC236}">
                  <a16:creationId xmlns:a16="http://schemas.microsoft.com/office/drawing/2014/main" id="{B8C77018-A575-47F8-8CDC-01C9257E61EA}"/>
                </a:ext>
              </a:extLst>
            </p:cNvPr>
            <p:cNvGrpSpPr>
              <a:grpSpLocks/>
            </p:cNvGrpSpPr>
            <p:nvPr/>
          </p:nvGrpSpPr>
          <p:grpSpPr bwMode="auto">
            <a:xfrm>
              <a:off x="811" y="1144"/>
              <a:ext cx="767" cy="969"/>
              <a:chOff x="811" y="1144"/>
              <a:chExt cx="767" cy="969"/>
            </a:xfrm>
          </p:grpSpPr>
          <p:grpSp>
            <p:nvGrpSpPr>
              <p:cNvPr id="58427" name="Group 16">
                <a:extLst>
                  <a:ext uri="{FF2B5EF4-FFF2-40B4-BE49-F238E27FC236}">
                    <a16:creationId xmlns:a16="http://schemas.microsoft.com/office/drawing/2014/main" id="{E65B9ED1-5622-4813-BA16-871FF005B3C7}"/>
                  </a:ext>
                </a:extLst>
              </p:cNvPr>
              <p:cNvGrpSpPr>
                <a:grpSpLocks/>
              </p:cNvGrpSpPr>
              <p:nvPr/>
            </p:nvGrpSpPr>
            <p:grpSpPr bwMode="auto">
              <a:xfrm>
                <a:off x="811" y="1144"/>
                <a:ext cx="758" cy="393"/>
                <a:chOff x="768" y="1536"/>
                <a:chExt cx="758" cy="393"/>
              </a:xfrm>
            </p:grpSpPr>
            <p:sp>
              <p:nvSpPr>
                <p:cNvPr id="58431" name="Line 17">
                  <a:extLst>
                    <a:ext uri="{FF2B5EF4-FFF2-40B4-BE49-F238E27FC236}">
                      <a16:creationId xmlns:a16="http://schemas.microsoft.com/office/drawing/2014/main" id="{6148A948-BC40-42A2-B382-03393E4666F6}"/>
                    </a:ext>
                  </a:extLst>
                </p:cNvPr>
                <p:cNvSpPr>
                  <a:spLocks noChangeShapeType="1"/>
                </p:cNvSpPr>
                <p:nvPr/>
              </p:nvSpPr>
              <p:spPr bwMode="auto">
                <a:xfrm>
                  <a:off x="768" y="1536"/>
                  <a:ext cx="758" cy="0"/>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32" name="Line 18">
                  <a:extLst>
                    <a:ext uri="{FF2B5EF4-FFF2-40B4-BE49-F238E27FC236}">
                      <a16:creationId xmlns:a16="http://schemas.microsoft.com/office/drawing/2014/main" id="{25A226E2-3188-4895-86FC-1DB34654C4D5}"/>
                    </a:ext>
                  </a:extLst>
                </p:cNvPr>
                <p:cNvSpPr>
                  <a:spLocks noChangeShapeType="1"/>
                </p:cNvSpPr>
                <p:nvPr/>
              </p:nvSpPr>
              <p:spPr bwMode="auto">
                <a:xfrm>
                  <a:off x="1526" y="1536"/>
                  <a:ext cx="0" cy="393"/>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428" name="Group 19">
                <a:extLst>
                  <a:ext uri="{FF2B5EF4-FFF2-40B4-BE49-F238E27FC236}">
                    <a16:creationId xmlns:a16="http://schemas.microsoft.com/office/drawing/2014/main" id="{F8DDE85E-4A0F-46F4-9FBF-7D39BEBA4C46}"/>
                  </a:ext>
                </a:extLst>
              </p:cNvPr>
              <p:cNvGrpSpPr>
                <a:grpSpLocks/>
              </p:cNvGrpSpPr>
              <p:nvPr/>
            </p:nvGrpSpPr>
            <p:grpSpPr bwMode="auto">
              <a:xfrm>
                <a:off x="820" y="1720"/>
                <a:ext cx="758" cy="393"/>
                <a:chOff x="777" y="2112"/>
                <a:chExt cx="758" cy="393"/>
              </a:xfrm>
            </p:grpSpPr>
            <p:sp>
              <p:nvSpPr>
                <p:cNvPr id="58429" name="Line 20">
                  <a:extLst>
                    <a:ext uri="{FF2B5EF4-FFF2-40B4-BE49-F238E27FC236}">
                      <a16:creationId xmlns:a16="http://schemas.microsoft.com/office/drawing/2014/main" id="{D495E03F-C331-493A-BC86-48401EFE2848}"/>
                    </a:ext>
                  </a:extLst>
                </p:cNvPr>
                <p:cNvSpPr>
                  <a:spLocks noChangeShapeType="1"/>
                </p:cNvSpPr>
                <p:nvPr/>
              </p:nvSpPr>
              <p:spPr bwMode="auto">
                <a:xfrm>
                  <a:off x="777" y="2112"/>
                  <a:ext cx="758" cy="0"/>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30" name="Line 21">
                  <a:extLst>
                    <a:ext uri="{FF2B5EF4-FFF2-40B4-BE49-F238E27FC236}">
                      <a16:creationId xmlns:a16="http://schemas.microsoft.com/office/drawing/2014/main" id="{0DA9E317-C961-4625-A058-3D6D3F937549}"/>
                    </a:ext>
                  </a:extLst>
                </p:cNvPr>
                <p:cNvSpPr>
                  <a:spLocks noChangeShapeType="1"/>
                </p:cNvSpPr>
                <p:nvPr/>
              </p:nvSpPr>
              <p:spPr bwMode="auto">
                <a:xfrm>
                  <a:off x="1535" y="2112"/>
                  <a:ext cx="0" cy="393"/>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58420" name="Group 22">
              <a:extLst>
                <a:ext uri="{FF2B5EF4-FFF2-40B4-BE49-F238E27FC236}">
                  <a16:creationId xmlns:a16="http://schemas.microsoft.com/office/drawing/2014/main" id="{CD927543-97FC-40A1-9E20-6BEB96CE8C2A}"/>
                </a:ext>
              </a:extLst>
            </p:cNvPr>
            <p:cNvGrpSpPr>
              <a:grpSpLocks/>
            </p:cNvGrpSpPr>
            <p:nvPr/>
          </p:nvGrpSpPr>
          <p:grpSpPr bwMode="auto">
            <a:xfrm>
              <a:off x="810" y="2287"/>
              <a:ext cx="776" cy="978"/>
              <a:chOff x="810" y="2287"/>
              <a:chExt cx="776" cy="978"/>
            </a:xfrm>
          </p:grpSpPr>
          <p:grpSp>
            <p:nvGrpSpPr>
              <p:cNvPr id="58421" name="Group 23">
                <a:extLst>
                  <a:ext uri="{FF2B5EF4-FFF2-40B4-BE49-F238E27FC236}">
                    <a16:creationId xmlns:a16="http://schemas.microsoft.com/office/drawing/2014/main" id="{C714E117-04CE-4C6D-B152-0C455E1FD2CF}"/>
                  </a:ext>
                </a:extLst>
              </p:cNvPr>
              <p:cNvGrpSpPr>
                <a:grpSpLocks/>
              </p:cNvGrpSpPr>
              <p:nvPr/>
            </p:nvGrpSpPr>
            <p:grpSpPr bwMode="auto">
              <a:xfrm>
                <a:off x="820" y="2287"/>
                <a:ext cx="758" cy="393"/>
                <a:chOff x="777" y="2679"/>
                <a:chExt cx="758" cy="393"/>
              </a:xfrm>
            </p:grpSpPr>
            <p:sp>
              <p:nvSpPr>
                <p:cNvPr id="58425" name="Line 24">
                  <a:extLst>
                    <a:ext uri="{FF2B5EF4-FFF2-40B4-BE49-F238E27FC236}">
                      <a16:creationId xmlns:a16="http://schemas.microsoft.com/office/drawing/2014/main" id="{6DE74744-2704-4D43-A33D-8DE8840FC34B}"/>
                    </a:ext>
                  </a:extLst>
                </p:cNvPr>
                <p:cNvSpPr>
                  <a:spLocks noChangeShapeType="1"/>
                </p:cNvSpPr>
                <p:nvPr/>
              </p:nvSpPr>
              <p:spPr bwMode="auto">
                <a:xfrm flipV="1">
                  <a:off x="777" y="3072"/>
                  <a:ext cx="758" cy="0"/>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26" name="Line 25">
                  <a:extLst>
                    <a:ext uri="{FF2B5EF4-FFF2-40B4-BE49-F238E27FC236}">
                      <a16:creationId xmlns:a16="http://schemas.microsoft.com/office/drawing/2014/main" id="{AEB7332C-0C61-49BD-A859-4168158CE64B}"/>
                    </a:ext>
                  </a:extLst>
                </p:cNvPr>
                <p:cNvSpPr>
                  <a:spLocks noChangeShapeType="1"/>
                </p:cNvSpPr>
                <p:nvPr/>
              </p:nvSpPr>
              <p:spPr bwMode="auto">
                <a:xfrm flipV="1">
                  <a:off x="1535" y="2679"/>
                  <a:ext cx="0" cy="393"/>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422" name="Group 26">
                <a:extLst>
                  <a:ext uri="{FF2B5EF4-FFF2-40B4-BE49-F238E27FC236}">
                    <a16:creationId xmlns:a16="http://schemas.microsoft.com/office/drawing/2014/main" id="{B6AF662F-9E67-4849-B855-02F81A577BBA}"/>
                  </a:ext>
                </a:extLst>
              </p:cNvPr>
              <p:cNvGrpSpPr>
                <a:grpSpLocks/>
              </p:cNvGrpSpPr>
              <p:nvPr/>
            </p:nvGrpSpPr>
            <p:grpSpPr bwMode="auto">
              <a:xfrm>
                <a:off x="810" y="2872"/>
                <a:ext cx="776" cy="393"/>
                <a:chOff x="767" y="3264"/>
                <a:chExt cx="776" cy="393"/>
              </a:xfrm>
            </p:grpSpPr>
            <p:sp>
              <p:nvSpPr>
                <p:cNvPr id="58423" name="Line 27">
                  <a:extLst>
                    <a:ext uri="{FF2B5EF4-FFF2-40B4-BE49-F238E27FC236}">
                      <a16:creationId xmlns:a16="http://schemas.microsoft.com/office/drawing/2014/main" id="{A3139C66-6388-4304-A43A-9026BCC697A2}"/>
                    </a:ext>
                  </a:extLst>
                </p:cNvPr>
                <p:cNvSpPr>
                  <a:spLocks noChangeShapeType="1"/>
                </p:cNvSpPr>
                <p:nvPr/>
              </p:nvSpPr>
              <p:spPr bwMode="auto">
                <a:xfrm flipV="1">
                  <a:off x="767" y="3657"/>
                  <a:ext cx="776" cy="0"/>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24" name="Line 28">
                  <a:extLst>
                    <a:ext uri="{FF2B5EF4-FFF2-40B4-BE49-F238E27FC236}">
                      <a16:creationId xmlns:a16="http://schemas.microsoft.com/office/drawing/2014/main" id="{591D76A6-3FF6-47DB-8B81-2044887BB953}"/>
                    </a:ext>
                  </a:extLst>
                </p:cNvPr>
                <p:cNvSpPr>
                  <a:spLocks noChangeShapeType="1"/>
                </p:cNvSpPr>
                <p:nvPr/>
              </p:nvSpPr>
              <p:spPr bwMode="auto">
                <a:xfrm flipV="1">
                  <a:off x="1543" y="3264"/>
                  <a:ext cx="0" cy="393"/>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grpSp>
        <p:nvGrpSpPr>
          <p:cNvPr id="13" name="Group 29">
            <a:extLst>
              <a:ext uri="{FF2B5EF4-FFF2-40B4-BE49-F238E27FC236}">
                <a16:creationId xmlns:a16="http://schemas.microsoft.com/office/drawing/2014/main" id="{0CBE32EB-D814-4AFD-97E9-8B4377309935}"/>
              </a:ext>
            </a:extLst>
          </p:cNvPr>
          <p:cNvGrpSpPr>
            <a:grpSpLocks/>
          </p:cNvGrpSpPr>
          <p:nvPr/>
        </p:nvGrpSpPr>
        <p:grpSpPr bwMode="auto">
          <a:xfrm>
            <a:off x="2508250" y="2411413"/>
            <a:ext cx="606425" cy="2176462"/>
            <a:chOff x="1537" y="1911"/>
            <a:chExt cx="382" cy="1371"/>
          </a:xfrm>
        </p:grpSpPr>
        <p:sp>
          <p:nvSpPr>
            <p:cNvPr id="58415" name="Line 30">
              <a:extLst>
                <a:ext uri="{FF2B5EF4-FFF2-40B4-BE49-F238E27FC236}">
                  <a16:creationId xmlns:a16="http://schemas.microsoft.com/office/drawing/2014/main" id="{4C153CEC-C716-4696-AF0F-C4D16CD482CB}"/>
                </a:ext>
              </a:extLst>
            </p:cNvPr>
            <p:cNvSpPr>
              <a:spLocks noChangeShapeType="1"/>
            </p:cNvSpPr>
            <p:nvPr/>
          </p:nvSpPr>
          <p:spPr bwMode="auto">
            <a:xfrm>
              <a:off x="1537" y="1911"/>
              <a:ext cx="365" cy="0"/>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16" name="Line 31">
              <a:extLst>
                <a:ext uri="{FF2B5EF4-FFF2-40B4-BE49-F238E27FC236}">
                  <a16:creationId xmlns:a16="http://schemas.microsoft.com/office/drawing/2014/main" id="{DE8D391A-8F2B-4A0B-8D95-34A45D99F38D}"/>
                </a:ext>
              </a:extLst>
            </p:cNvPr>
            <p:cNvSpPr>
              <a:spLocks noChangeShapeType="1"/>
            </p:cNvSpPr>
            <p:nvPr/>
          </p:nvSpPr>
          <p:spPr bwMode="auto">
            <a:xfrm flipV="1">
              <a:off x="1546" y="2478"/>
              <a:ext cx="365" cy="9"/>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17" name="Line 32">
              <a:extLst>
                <a:ext uri="{FF2B5EF4-FFF2-40B4-BE49-F238E27FC236}">
                  <a16:creationId xmlns:a16="http://schemas.microsoft.com/office/drawing/2014/main" id="{37447169-A4C2-45BE-A03A-466F5E7402EE}"/>
                </a:ext>
              </a:extLst>
            </p:cNvPr>
            <p:cNvSpPr>
              <a:spLocks noChangeShapeType="1"/>
            </p:cNvSpPr>
            <p:nvPr/>
          </p:nvSpPr>
          <p:spPr bwMode="auto">
            <a:xfrm flipV="1">
              <a:off x="1546" y="2697"/>
              <a:ext cx="348" cy="0"/>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18" name="Line 33">
              <a:extLst>
                <a:ext uri="{FF2B5EF4-FFF2-40B4-BE49-F238E27FC236}">
                  <a16:creationId xmlns:a16="http://schemas.microsoft.com/office/drawing/2014/main" id="{16F369E4-DB9B-44E9-8676-D5E0E888A739}"/>
                </a:ext>
              </a:extLst>
            </p:cNvPr>
            <p:cNvSpPr>
              <a:spLocks noChangeShapeType="1"/>
            </p:cNvSpPr>
            <p:nvPr/>
          </p:nvSpPr>
          <p:spPr bwMode="auto">
            <a:xfrm flipV="1">
              <a:off x="1553" y="3282"/>
              <a:ext cx="366" cy="0"/>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3026" name="Line 34">
            <a:extLst>
              <a:ext uri="{FF2B5EF4-FFF2-40B4-BE49-F238E27FC236}">
                <a16:creationId xmlns:a16="http://schemas.microsoft.com/office/drawing/2014/main" id="{AD78E816-C536-4000-8143-ED803777D71F}"/>
              </a:ext>
            </a:extLst>
          </p:cNvPr>
          <p:cNvSpPr>
            <a:spLocks noChangeShapeType="1"/>
          </p:cNvSpPr>
          <p:nvPr/>
        </p:nvSpPr>
        <p:spPr bwMode="auto">
          <a:xfrm flipV="1">
            <a:off x="2490788" y="6105525"/>
            <a:ext cx="581025" cy="0"/>
          </a:xfrm>
          <a:prstGeom prst="line">
            <a:avLst/>
          </a:prstGeom>
          <a:noFill/>
          <a:ln w="28575">
            <a:solidFill>
              <a:srgbClr val="1602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8377" name="Group 35">
            <a:extLst>
              <a:ext uri="{FF2B5EF4-FFF2-40B4-BE49-F238E27FC236}">
                <a16:creationId xmlns:a16="http://schemas.microsoft.com/office/drawing/2014/main" id="{6AC10F35-E19C-42F4-83AD-414DF9FBE008}"/>
              </a:ext>
            </a:extLst>
          </p:cNvPr>
          <p:cNvGrpSpPr>
            <a:grpSpLocks/>
          </p:cNvGrpSpPr>
          <p:nvPr/>
        </p:nvGrpSpPr>
        <p:grpSpPr bwMode="auto">
          <a:xfrm>
            <a:off x="693738" y="1609725"/>
            <a:ext cx="3268662" cy="4819650"/>
            <a:chOff x="437" y="1014"/>
            <a:chExt cx="2059" cy="3036"/>
          </a:xfrm>
        </p:grpSpPr>
        <p:grpSp>
          <p:nvGrpSpPr>
            <p:cNvPr id="58391" name="Group 36">
              <a:extLst>
                <a:ext uri="{FF2B5EF4-FFF2-40B4-BE49-F238E27FC236}">
                  <a16:creationId xmlns:a16="http://schemas.microsoft.com/office/drawing/2014/main" id="{B56F350F-44AC-407D-A8DA-2602EDBF772A}"/>
                </a:ext>
              </a:extLst>
            </p:cNvPr>
            <p:cNvGrpSpPr>
              <a:grpSpLocks/>
            </p:cNvGrpSpPr>
            <p:nvPr/>
          </p:nvGrpSpPr>
          <p:grpSpPr bwMode="auto">
            <a:xfrm>
              <a:off x="1554" y="1074"/>
              <a:ext cx="376" cy="2976"/>
              <a:chOff x="1554" y="1126"/>
              <a:chExt cx="149" cy="1781"/>
            </a:xfrm>
          </p:grpSpPr>
          <p:sp>
            <p:nvSpPr>
              <p:cNvPr id="58413" name="Line 37">
                <a:extLst>
                  <a:ext uri="{FF2B5EF4-FFF2-40B4-BE49-F238E27FC236}">
                    <a16:creationId xmlns:a16="http://schemas.microsoft.com/office/drawing/2014/main" id="{3A12E4D5-B499-4B68-BABF-17ABCE7EBF92}"/>
                  </a:ext>
                </a:extLst>
              </p:cNvPr>
              <p:cNvSpPr>
                <a:spLocks noChangeShapeType="1"/>
              </p:cNvSpPr>
              <p:nvPr/>
            </p:nvSpPr>
            <p:spPr bwMode="auto">
              <a:xfrm flipH="1">
                <a:off x="1554" y="1144"/>
                <a:ext cx="9" cy="1763"/>
              </a:xfrm>
              <a:prstGeom prst="line">
                <a:avLst/>
              </a:prstGeom>
              <a:noFill/>
              <a:ln w="9525">
                <a:solidFill>
                  <a:srgbClr val="1605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14" name="Line 38">
                <a:extLst>
                  <a:ext uri="{FF2B5EF4-FFF2-40B4-BE49-F238E27FC236}">
                    <a16:creationId xmlns:a16="http://schemas.microsoft.com/office/drawing/2014/main" id="{AA7F4C25-1C7A-4E22-BE98-D642A62D470B}"/>
                  </a:ext>
                </a:extLst>
              </p:cNvPr>
              <p:cNvSpPr>
                <a:spLocks noChangeShapeType="1"/>
              </p:cNvSpPr>
              <p:nvPr/>
            </p:nvSpPr>
            <p:spPr bwMode="auto">
              <a:xfrm flipH="1">
                <a:off x="1694" y="1126"/>
                <a:ext cx="9" cy="1763"/>
              </a:xfrm>
              <a:prstGeom prst="line">
                <a:avLst/>
              </a:prstGeom>
              <a:noFill/>
              <a:ln w="9525">
                <a:solidFill>
                  <a:srgbClr val="1605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92" name="Group 39">
              <a:extLst>
                <a:ext uri="{FF2B5EF4-FFF2-40B4-BE49-F238E27FC236}">
                  <a16:creationId xmlns:a16="http://schemas.microsoft.com/office/drawing/2014/main" id="{92706C5D-3E0D-4F0D-9E4E-C28976ADA7C7}"/>
                </a:ext>
              </a:extLst>
            </p:cNvPr>
            <p:cNvGrpSpPr>
              <a:grpSpLocks/>
            </p:cNvGrpSpPr>
            <p:nvPr/>
          </p:nvGrpSpPr>
          <p:grpSpPr bwMode="auto">
            <a:xfrm>
              <a:off x="437" y="1014"/>
              <a:ext cx="2059" cy="2326"/>
              <a:chOff x="394" y="1406"/>
              <a:chExt cx="2059" cy="2326"/>
            </a:xfrm>
          </p:grpSpPr>
          <p:grpSp>
            <p:nvGrpSpPr>
              <p:cNvPr id="58393" name="Group 40">
                <a:extLst>
                  <a:ext uri="{FF2B5EF4-FFF2-40B4-BE49-F238E27FC236}">
                    <a16:creationId xmlns:a16="http://schemas.microsoft.com/office/drawing/2014/main" id="{73325381-F0B9-401E-8521-7A9150833D4A}"/>
                  </a:ext>
                </a:extLst>
              </p:cNvPr>
              <p:cNvGrpSpPr>
                <a:grpSpLocks/>
              </p:cNvGrpSpPr>
              <p:nvPr/>
            </p:nvGrpSpPr>
            <p:grpSpPr bwMode="auto">
              <a:xfrm>
                <a:off x="585" y="2572"/>
                <a:ext cx="1868" cy="1160"/>
                <a:chOff x="585" y="2572"/>
                <a:chExt cx="1868" cy="1160"/>
              </a:xfrm>
            </p:grpSpPr>
            <p:grpSp>
              <p:nvGrpSpPr>
                <p:cNvPr id="58407" name="Group 41">
                  <a:extLst>
                    <a:ext uri="{FF2B5EF4-FFF2-40B4-BE49-F238E27FC236}">
                      <a16:creationId xmlns:a16="http://schemas.microsoft.com/office/drawing/2014/main" id="{78F38C11-25F3-40D7-99A1-437116DB29FB}"/>
                    </a:ext>
                  </a:extLst>
                </p:cNvPr>
                <p:cNvGrpSpPr>
                  <a:grpSpLocks/>
                </p:cNvGrpSpPr>
                <p:nvPr/>
              </p:nvGrpSpPr>
              <p:grpSpPr bwMode="auto">
                <a:xfrm>
                  <a:off x="585" y="2572"/>
                  <a:ext cx="1859" cy="584"/>
                  <a:chOff x="576" y="2208"/>
                  <a:chExt cx="1859" cy="584"/>
                </a:xfrm>
              </p:grpSpPr>
              <p:sp>
                <p:nvSpPr>
                  <p:cNvPr id="58411" name="Line 42">
                    <a:extLst>
                      <a:ext uri="{FF2B5EF4-FFF2-40B4-BE49-F238E27FC236}">
                        <a16:creationId xmlns:a16="http://schemas.microsoft.com/office/drawing/2014/main" id="{77ACD81A-70EE-4C8C-8685-B653256CFA42}"/>
                      </a:ext>
                    </a:extLst>
                  </p:cNvPr>
                  <p:cNvSpPr>
                    <a:spLocks noChangeShapeType="1"/>
                  </p:cNvSpPr>
                  <p:nvPr/>
                </p:nvSpPr>
                <p:spPr bwMode="auto">
                  <a:xfrm>
                    <a:off x="576" y="2505"/>
                    <a:ext cx="1859" cy="0"/>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412" name="Line 43">
                    <a:extLst>
                      <a:ext uri="{FF2B5EF4-FFF2-40B4-BE49-F238E27FC236}">
                        <a16:creationId xmlns:a16="http://schemas.microsoft.com/office/drawing/2014/main" id="{DDA2E73A-5529-4471-B78A-79ECF543A3A4}"/>
                      </a:ext>
                    </a:extLst>
                  </p:cNvPr>
                  <p:cNvSpPr>
                    <a:spLocks noChangeShapeType="1"/>
                  </p:cNvSpPr>
                  <p:nvPr/>
                </p:nvSpPr>
                <p:spPr bwMode="auto">
                  <a:xfrm flipV="1">
                    <a:off x="768" y="2208"/>
                    <a:ext cx="0" cy="584"/>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408" name="Group 44">
                  <a:extLst>
                    <a:ext uri="{FF2B5EF4-FFF2-40B4-BE49-F238E27FC236}">
                      <a16:creationId xmlns:a16="http://schemas.microsoft.com/office/drawing/2014/main" id="{5CBC5036-EDC4-47FA-95F5-6FDBC2EF9DF0}"/>
                    </a:ext>
                  </a:extLst>
                </p:cNvPr>
                <p:cNvGrpSpPr>
                  <a:grpSpLocks/>
                </p:cNvGrpSpPr>
                <p:nvPr/>
              </p:nvGrpSpPr>
              <p:grpSpPr bwMode="auto">
                <a:xfrm>
                  <a:off x="594" y="3148"/>
                  <a:ext cx="1859" cy="584"/>
                  <a:chOff x="576" y="2208"/>
                  <a:chExt cx="1859" cy="584"/>
                </a:xfrm>
              </p:grpSpPr>
              <p:sp>
                <p:nvSpPr>
                  <p:cNvPr id="58409" name="Line 45">
                    <a:extLst>
                      <a:ext uri="{FF2B5EF4-FFF2-40B4-BE49-F238E27FC236}">
                        <a16:creationId xmlns:a16="http://schemas.microsoft.com/office/drawing/2014/main" id="{D9881236-1CD8-4943-AAD7-AF039A81BF76}"/>
                      </a:ext>
                    </a:extLst>
                  </p:cNvPr>
                  <p:cNvSpPr>
                    <a:spLocks noChangeShapeType="1"/>
                  </p:cNvSpPr>
                  <p:nvPr/>
                </p:nvSpPr>
                <p:spPr bwMode="auto">
                  <a:xfrm>
                    <a:off x="576" y="2505"/>
                    <a:ext cx="1859" cy="0"/>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410" name="Line 46">
                    <a:extLst>
                      <a:ext uri="{FF2B5EF4-FFF2-40B4-BE49-F238E27FC236}">
                        <a16:creationId xmlns:a16="http://schemas.microsoft.com/office/drawing/2014/main" id="{C90C20CA-1EF2-4EF6-9A65-CA2E79938A78}"/>
                      </a:ext>
                    </a:extLst>
                  </p:cNvPr>
                  <p:cNvSpPr>
                    <a:spLocks noChangeShapeType="1"/>
                  </p:cNvSpPr>
                  <p:nvPr/>
                </p:nvSpPr>
                <p:spPr bwMode="auto">
                  <a:xfrm flipV="1">
                    <a:off x="768" y="2208"/>
                    <a:ext cx="0" cy="584"/>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58394" name="Group 47">
                <a:extLst>
                  <a:ext uri="{FF2B5EF4-FFF2-40B4-BE49-F238E27FC236}">
                    <a16:creationId xmlns:a16="http://schemas.microsoft.com/office/drawing/2014/main" id="{5981DABA-23CB-47E3-AC7A-5733FB0FA092}"/>
                  </a:ext>
                </a:extLst>
              </p:cNvPr>
              <p:cNvGrpSpPr>
                <a:grpSpLocks/>
              </p:cNvGrpSpPr>
              <p:nvPr/>
            </p:nvGrpSpPr>
            <p:grpSpPr bwMode="auto">
              <a:xfrm>
                <a:off x="394" y="1406"/>
                <a:ext cx="2041" cy="1192"/>
                <a:chOff x="394" y="1406"/>
                <a:chExt cx="2041" cy="1192"/>
              </a:xfrm>
            </p:grpSpPr>
            <p:grpSp>
              <p:nvGrpSpPr>
                <p:cNvPr id="58397" name="Group 48">
                  <a:extLst>
                    <a:ext uri="{FF2B5EF4-FFF2-40B4-BE49-F238E27FC236}">
                      <a16:creationId xmlns:a16="http://schemas.microsoft.com/office/drawing/2014/main" id="{90C04D7D-1AAB-4033-AEB8-2DF283C400D6}"/>
                    </a:ext>
                  </a:extLst>
                </p:cNvPr>
                <p:cNvGrpSpPr>
                  <a:grpSpLocks/>
                </p:cNvGrpSpPr>
                <p:nvPr/>
              </p:nvGrpSpPr>
              <p:grpSpPr bwMode="auto">
                <a:xfrm>
                  <a:off x="400" y="1406"/>
                  <a:ext cx="2035" cy="1192"/>
                  <a:chOff x="400" y="1406"/>
                  <a:chExt cx="2035" cy="1192"/>
                </a:xfrm>
              </p:grpSpPr>
              <p:grpSp>
                <p:nvGrpSpPr>
                  <p:cNvPr id="58399" name="Group 49">
                    <a:extLst>
                      <a:ext uri="{FF2B5EF4-FFF2-40B4-BE49-F238E27FC236}">
                        <a16:creationId xmlns:a16="http://schemas.microsoft.com/office/drawing/2014/main" id="{DC97EBFD-B12A-451A-ACB1-BB7EE6D3912F}"/>
                      </a:ext>
                    </a:extLst>
                  </p:cNvPr>
                  <p:cNvGrpSpPr>
                    <a:grpSpLocks/>
                  </p:cNvGrpSpPr>
                  <p:nvPr/>
                </p:nvGrpSpPr>
                <p:grpSpPr bwMode="auto">
                  <a:xfrm>
                    <a:off x="576" y="1432"/>
                    <a:ext cx="1859" cy="1166"/>
                    <a:chOff x="576" y="1432"/>
                    <a:chExt cx="1859" cy="1166"/>
                  </a:xfrm>
                </p:grpSpPr>
                <p:grpSp>
                  <p:nvGrpSpPr>
                    <p:cNvPr id="58401" name="Group 50">
                      <a:extLst>
                        <a:ext uri="{FF2B5EF4-FFF2-40B4-BE49-F238E27FC236}">
                          <a16:creationId xmlns:a16="http://schemas.microsoft.com/office/drawing/2014/main" id="{D3D94BBD-8C0A-4200-B2AE-F3CB51F403F0}"/>
                        </a:ext>
                      </a:extLst>
                    </p:cNvPr>
                    <p:cNvGrpSpPr>
                      <a:grpSpLocks/>
                    </p:cNvGrpSpPr>
                    <p:nvPr/>
                  </p:nvGrpSpPr>
                  <p:grpSpPr bwMode="auto">
                    <a:xfrm>
                      <a:off x="576" y="2014"/>
                      <a:ext cx="1859" cy="584"/>
                      <a:chOff x="576" y="2208"/>
                      <a:chExt cx="1859" cy="584"/>
                    </a:xfrm>
                  </p:grpSpPr>
                  <p:sp>
                    <p:nvSpPr>
                      <p:cNvPr id="58405" name="Line 51">
                        <a:extLst>
                          <a:ext uri="{FF2B5EF4-FFF2-40B4-BE49-F238E27FC236}">
                            <a16:creationId xmlns:a16="http://schemas.microsoft.com/office/drawing/2014/main" id="{547A1C94-494A-4BC7-B3F3-C4B413889CCC}"/>
                          </a:ext>
                        </a:extLst>
                      </p:cNvPr>
                      <p:cNvSpPr>
                        <a:spLocks noChangeShapeType="1"/>
                      </p:cNvSpPr>
                      <p:nvPr/>
                    </p:nvSpPr>
                    <p:spPr bwMode="auto">
                      <a:xfrm>
                        <a:off x="576" y="2505"/>
                        <a:ext cx="1859" cy="0"/>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406" name="Line 52">
                        <a:extLst>
                          <a:ext uri="{FF2B5EF4-FFF2-40B4-BE49-F238E27FC236}">
                            <a16:creationId xmlns:a16="http://schemas.microsoft.com/office/drawing/2014/main" id="{1688091A-BEEC-43BE-BD2A-9792CA25F45D}"/>
                          </a:ext>
                        </a:extLst>
                      </p:cNvPr>
                      <p:cNvSpPr>
                        <a:spLocks noChangeShapeType="1"/>
                      </p:cNvSpPr>
                      <p:nvPr/>
                    </p:nvSpPr>
                    <p:spPr bwMode="auto">
                      <a:xfrm flipV="1">
                        <a:off x="768" y="2208"/>
                        <a:ext cx="0" cy="584"/>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402" name="Group 53">
                      <a:extLst>
                        <a:ext uri="{FF2B5EF4-FFF2-40B4-BE49-F238E27FC236}">
                          <a16:creationId xmlns:a16="http://schemas.microsoft.com/office/drawing/2014/main" id="{E8E00921-32BE-4A03-BDFF-A568E31D8B6E}"/>
                        </a:ext>
                      </a:extLst>
                    </p:cNvPr>
                    <p:cNvGrpSpPr>
                      <a:grpSpLocks/>
                    </p:cNvGrpSpPr>
                    <p:nvPr/>
                  </p:nvGrpSpPr>
                  <p:grpSpPr bwMode="auto">
                    <a:xfrm>
                      <a:off x="576" y="1432"/>
                      <a:ext cx="1859" cy="584"/>
                      <a:chOff x="576" y="2208"/>
                      <a:chExt cx="1859" cy="584"/>
                    </a:xfrm>
                  </p:grpSpPr>
                  <p:sp>
                    <p:nvSpPr>
                      <p:cNvPr id="58403" name="Line 54">
                        <a:extLst>
                          <a:ext uri="{FF2B5EF4-FFF2-40B4-BE49-F238E27FC236}">
                            <a16:creationId xmlns:a16="http://schemas.microsoft.com/office/drawing/2014/main" id="{DFD84C5A-A8C2-4FDF-9B74-423A12C906FA}"/>
                          </a:ext>
                        </a:extLst>
                      </p:cNvPr>
                      <p:cNvSpPr>
                        <a:spLocks noChangeShapeType="1"/>
                      </p:cNvSpPr>
                      <p:nvPr/>
                    </p:nvSpPr>
                    <p:spPr bwMode="auto">
                      <a:xfrm>
                        <a:off x="576" y="2505"/>
                        <a:ext cx="1859" cy="0"/>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404" name="Line 55">
                        <a:extLst>
                          <a:ext uri="{FF2B5EF4-FFF2-40B4-BE49-F238E27FC236}">
                            <a16:creationId xmlns:a16="http://schemas.microsoft.com/office/drawing/2014/main" id="{18204072-85ED-4B2F-B49C-A1444287EDD4}"/>
                          </a:ext>
                        </a:extLst>
                      </p:cNvPr>
                      <p:cNvSpPr>
                        <a:spLocks noChangeShapeType="1"/>
                      </p:cNvSpPr>
                      <p:nvPr/>
                    </p:nvSpPr>
                    <p:spPr bwMode="auto">
                      <a:xfrm flipV="1">
                        <a:off x="768" y="2208"/>
                        <a:ext cx="0" cy="584"/>
                      </a:xfrm>
                      <a:prstGeom prst="line">
                        <a:avLst/>
                      </a:prstGeom>
                      <a:noFill/>
                      <a:ln w="19050">
                        <a:solidFill>
                          <a:srgbClr val="1602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58400" name="Rectangle 56">
                    <a:extLst>
                      <a:ext uri="{FF2B5EF4-FFF2-40B4-BE49-F238E27FC236}">
                        <a16:creationId xmlns:a16="http://schemas.microsoft.com/office/drawing/2014/main" id="{44C4AF48-E133-4143-83AD-A58304C6AC26}"/>
                      </a:ext>
                    </a:extLst>
                  </p:cNvPr>
                  <p:cNvSpPr>
                    <a:spLocks noChangeArrowheads="1"/>
                  </p:cNvSpPr>
                  <p:nvPr/>
                </p:nvSpPr>
                <p:spPr bwMode="auto">
                  <a:xfrm>
                    <a:off x="400" y="1406"/>
                    <a:ext cx="5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solidFill>
                          <a:srgbClr val="160500"/>
                        </a:solidFill>
                        <a:latin typeface="Times New Roman" panose="02020603050405020304" pitchFamily="18" charset="0"/>
                      </a:rPr>
                      <a:t>U</a:t>
                    </a:r>
                    <a:r>
                      <a:rPr lang="en-US" altLang="zh-CN" sz="2000" b="1" i="1" baseline="-30000">
                        <a:solidFill>
                          <a:srgbClr val="160500"/>
                        </a:solidFill>
                        <a:latin typeface="Times New Roman" panose="02020603050405020304" pitchFamily="18" charset="0"/>
                      </a:rPr>
                      <a:t>G</a:t>
                    </a:r>
                    <a:r>
                      <a:rPr lang="en-US" altLang="zh-CN" sz="2000" b="1" baseline="-30000">
                        <a:solidFill>
                          <a:srgbClr val="160500"/>
                        </a:solidFill>
                        <a:latin typeface="Times New Roman" panose="02020603050405020304" pitchFamily="18" charset="0"/>
                      </a:rPr>
                      <a:t>1</a:t>
                    </a:r>
                    <a:r>
                      <a:rPr lang="en-US" altLang="zh-CN" sz="2000">
                        <a:solidFill>
                          <a:srgbClr val="160500"/>
                        </a:solidFill>
                        <a:latin typeface="Times New Roman" panose="02020603050405020304" pitchFamily="18" charset="0"/>
                      </a:rPr>
                      <a:t> </a:t>
                    </a:r>
                  </a:p>
                </p:txBody>
              </p:sp>
            </p:grpSp>
            <p:sp>
              <p:nvSpPr>
                <p:cNvPr id="58398" name="Rectangle 57">
                  <a:extLst>
                    <a:ext uri="{FF2B5EF4-FFF2-40B4-BE49-F238E27FC236}">
                      <a16:creationId xmlns:a16="http://schemas.microsoft.com/office/drawing/2014/main" id="{4DB6C6D4-269E-4822-93E4-7B105A021CCD}"/>
                    </a:ext>
                  </a:extLst>
                </p:cNvPr>
                <p:cNvSpPr>
                  <a:spLocks noChangeArrowheads="1"/>
                </p:cNvSpPr>
                <p:nvPr/>
              </p:nvSpPr>
              <p:spPr bwMode="auto">
                <a:xfrm>
                  <a:off x="394" y="1921"/>
                  <a:ext cx="5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solidFill>
                        <a:srgbClr val="160500"/>
                      </a:solidFill>
                      <a:latin typeface="Times New Roman" panose="02020603050405020304" pitchFamily="18" charset="0"/>
                    </a:rPr>
                    <a:t>U</a:t>
                  </a:r>
                  <a:r>
                    <a:rPr lang="en-US" altLang="zh-CN" sz="2000" b="1" i="1" baseline="-30000">
                      <a:solidFill>
                        <a:srgbClr val="160500"/>
                      </a:solidFill>
                      <a:latin typeface="Times New Roman" panose="02020603050405020304" pitchFamily="18" charset="0"/>
                    </a:rPr>
                    <a:t>G</a:t>
                  </a:r>
                  <a:r>
                    <a:rPr lang="en-US" altLang="zh-CN" sz="2000" b="1" baseline="-30000">
                      <a:solidFill>
                        <a:srgbClr val="160500"/>
                      </a:solidFill>
                      <a:latin typeface="Times New Roman" panose="02020603050405020304" pitchFamily="18" charset="0"/>
                    </a:rPr>
                    <a:t>4</a:t>
                  </a:r>
                  <a:r>
                    <a:rPr lang="en-US" altLang="zh-CN" sz="2000">
                      <a:solidFill>
                        <a:srgbClr val="160500"/>
                      </a:solidFill>
                      <a:latin typeface="Times New Roman" panose="02020603050405020304" pitchFamily="18" charset="0"/>
                    </a:rPr>
                    <a:t> </a:t>
                  </a:r>
                </a:p>
              </p:txBody>
            </p:sp>
          </p:grpSp>
          <p:sp>
            <p:nvSpPr>
              <p:cNvPr id="58395" name="Rectangle 58">
                <a:extLst>
                  <a:ext uri="{FF2B5EF4-FFF2-40B4-BE49-F238E27FC236}">
                    <a16:creationId xmlns:a16="http://schemas.microsoft.com/office/drawing/2014/main" id="{ADDEC7C8-9549-484E-B59B-A0D6B0E5A4F0}"/>
                  </a:ext>
                </a:extLst>
              </p:cNvPr>
              <p:cNvSpPr>
                <a:spLocks noChangeArrowheads="1"/>
              </p:cNvSpPr>
              <p:nvPr/>
            </p:nvSpPr>
            <p:spPr bwMode="auto">
              <a:xfrm>
                <a:off x="401" y="2507"/>
                <a:ext cx="5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solidFill>
                      <a:srgbClr val="160500"/>
                    </a:solidFill>
                    <a:latin typeface="Times New Roman" panose="02020603050405020304" pitchFamily="18" charset="0"/>
                  </a:rPr>
                  <a:t>U</a:t>
                </a:r>
                <a:r>
                  <a:rPr lang="en-US" altLang="zh-CN" sz="2000" b="1" i="1" baseline="-30000">
                    <a:solidFill>
                      <a:srgbClr val="160500"/>
                    </a:solidFill>
                    <a:latin typeface="Times New Roman" panose="02020603050405020304" pitchFamily="18" charset="0"/>
                  </a:rPr>
                  <a:t>G</a:t>
                </a:r>
                <a:r>
                  <a:rPr lang="en-US" altLang="zh-CN" sz="2000" b="1" baseline="-30000">
                    <a:solidFill>
                      <a:srgbClr val="160500"/>
                    </a:solidFill>
                    <a:latin typeface="Times New Roman" panose="02020603050405020304" pitchFamily="18" charset="0"/>
                  </a:rPr>
                  <a:t>2</a:t>
                </a:r>
                <a:r>
                  <a:rPr lang="en-US" altLang="zh-CN" sz="2000">
                    <a:solidFill>
                      <a:srgbClr val="160500"/>
                    </a:solidFill>
                    <a:latin typeface="Times New Roman" panose="02020603050405020304" pitchFamily="18" charset="0"/>
                  </a:rPr>
                  <a:t> </a:t>
                </a:r>
              </a:p>
            </p:txBody>
          </p:sp>
          <p:sp>
            <p:nvSpPr>
              <p:cNvPr id="58396" name="Rectangle 59">
                <a:extLst>
                  <a:ext uri="{FF2B5EF4-FFF2-40B4-BE49-F238E27FC236}">
                    <a16:creationId xmlns:a16="http://schemas.microsoft.com/office/drawing/2014/main" id="{2787653C-3E13-475F-BB19-C50031DE3BD4}"/>
                  </a:ext>
                </a:extLst>
              </p:cNvPr>
              <p:cNvSpPr>
                <a:spLocks noChangeArrowheads="1"/>
              </p:cNvSpPr>
              <p:nvPr/>
            </p:nvSpPr>
            <p:spPr bwMode="auto">
              <a:xfrm>
                <a:off x="419" y="3034"/>
                <a:ext cx="5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solidFill>
                      <a:srgbClr val="160500"/>
                    </a:solidFill>
                    <a:latin typeface="Times New Roman" panose="02020603050405020304" pitchFamily="18" charset="0"/>
                  </a:rPr>
                  <a:t>U</a:t>
                </a:r>
                <a:r>
                  <a:rPr lang="en-US" altLang="zh-CN" sz="2000" b="1" i="1" baseline="-30000">
                    <a:solidFill>
                      <a:srgbClr val="160500"/>
                    </a:solidFill>
                    <a:latin typeface="Times New Roman" panose="02020603050405020304" pitchFamily="18" charset="0"/>
                  </a:rPr>
                  <a:t>G</a:t>
                </a:r>
                <a:r>
                  <a:rPr lang="en-US" altLang="zh-CN" sz="2000" b="1" baseline="-30000">
                    <a:solidFill>
                      <a:srgbClr val="160500"/>
                    </a:solidFill>
                    <a:latin typeface="Times New Roman" panose="02020603050405020304" pitchFamily="18" charset="0"/>
                  </a:rPr>
                  <a:t>3</a:t>
                </a:r>
                <a:r>
                  <a:rPr lang="en-US" altLang="zh-CN" sz="2000">
                    <a:solidFill>
                      <a:srgbClr val="160500"/>
                    </a:solidFill>
                    <a:latin typeface="Times New Roman" panose="02020603050405020304" pitchFamily="18" charset="0"/>
                  </a:rPr>
                  <a:t> </a:t>
                </a:r>
              </a:p>
            </p:txBody>
          </p:sp>
        </p:grpSp>
      </p:grpSp>
      <p:grpSp>
        <p:nvGrpSpPr>
          <p:cNvPr id="25" name="Group 60">
            <a:extLst>
              <a:ext uri="{FF2B5EF4-FFF2-40B4-BE49-F238E27FC236}">
                <a16:creationId xmlns:a16="http://schemas.microsoft.com/office/drawing/2014/main" id="{792406C3-5DAC-4970-9588-04FEF67357E3}"/>
              </a:ext>
            </a:extLst>
          </p:cNvPr>
          <p:cNvGrpSpPr>
            <a:grpSpLocks/>
          </p:cNvGrpSpPr>
          <p:nvPr/>
        </p:nvGrpSpPr>
        <p:grpSpPr bwMode="auto">
          <a:xfrm>
            <a:off x="1509713" y="5514975"/>
            <a:ext cx="1524000" cy="582613"/>
            <a:chOff x="951" y="3474"/>
            <a:chExt cx="960" cy="367"/>
          </a:xfrm>
        </p:grpSpPr>
        <p:sp>
          <p:nvSpPr>
            <p:cNvPr id="58389" name="Freeform 61">
              <a:extLst>
                <a:ext uri="{FF2B5EF4-FFF2-40B4-BE49-F238E27FC236}">
                  <a16:creationId xmlns:a16="http://schemas.microsoft.com/office/drawing/2014/main" id="{58045D3D-B4E5-4A00-ABDC-64B4CE2D0523}"/>
                </a:ext>
              </a:extLst>
            </p:cNvPr>
            <p:cNvSpPr>
              <a:spLocks/>
            </p:cNvSpPr>
            <p:nvPr/>
          </p:nvSpPr>
          <p:spPr bwMode="auto">
            <a:xfrm>
              <a:off x="951" y="3474"/>
              <a:ext cx="619" cy="166"/>
            </a:xfrm>
            <a:custGeom>
              <a:avLst/>
              <a:gdLst>
                <a:gd name="T0" fmla="*/ 0 w 619"/>
                <a:gd name="T1" fmla="*/ 166 h 166"/>
                <a:gd name="T2" fmla="*/ 209 w 619"/>
                <a:gd name="T3" fmla="*/ 70 h 166"/>
                <a:gd name="T4" fmla="*/ 619 w 619"/>
                <a:gd name="T5" fmla="*/ 0 h 166"/>
                <a:gd name="T6" fmla="*/ 0 60000 65536"/>
                <a:gd name="T7" fmla="*/ 0 60000 65536"/>
                <a:gd name="T8" fmla="*/ 0 60000 65536"/>
                <a:gd name="T9" fmla="*/ 0 w 619"/>
                <a:gd name="T10" fmla="*/ 0 h 166"/>
                <a:gd name="T11" fmla="*/ 619 w 619"/>
                <a:gd name="T12" fmla="*/ 166 h 166"/>
              </a:gdLst>
              <a:ahLst/>
              <a:cxnLst>
                <a:cxn ang="T6">
                  <a:pos x="T0" y="T1"/>
                </a:cxn>
                <a:cxn ang="T7">
                  <a:pos x="T2" y="T3"/>
                </a:cxn>
                <a:cxn ang="T8">
                  <a:pos x="T4" y="T5"/>
                </a:cxn>
              </a:cxnLst>
              <a:rect l="T9" t="T10" r="T11" b="T12"/>
              <a:pathLst>
                <a:path w="619" h="166">
                  <a:moveTo>
                    <a:pt x="0" y="166"/>
                  </a:moveTo>
                  <a:cubicBezTo>
                    <a:pt x="53" y="132"/>
                    <a:pt x="106" y="98"/>
                    <a:pt x="209" y="70"/>
                  </a:cubicBezTo>
                  <a:cubicBezTo>
                    <a:pt x="312" y="42"/>
                    <a:pt x="465" y="21"/>
                    <a:pt x="619"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90" name="Freeform 62">
              <a:extLst>
                <a:ext uri="{FF2B5EF4-FFF2-40B4-BE49-F238E27FC236}">
                  <a16:creationId xmlns:a16="http://schemas.microsoft.com/office/drawing/2014/main" id="{5B9E4EF7-7376-4934-A803-D53864588FE5}"/>
                </a:ext>
              </a:extLst>
            </p:cNvPr>
            <p:cNvSpPr>
              <a:spLocks/>
            </p:cNvSpPr>
            <p:nvPr/>
          </p:nvSpPr>
          <p:spPr bwMode="auto">
            <a:xfrm>
              <a:off x="1570" y="3474"/>
              <a:ext cx="341" cy="367"/>
            </a:xfrm>
            <a:custGeom>
              <a:avLst/>
              <a:gdLst>
                <a:gd name="T0" fmla="*/ 0 w 341"/>
                <a:gd name="T1" fmla="*/ 0 h 367"/>
                <a:gd name="T2" fmla="*/ 35 w 341"/>
                <a:gd name="T3" fmla="*/ 105 h 367"/>
                <a:gd name="T4" fmla="*/ 140 w 341"/>
                <a:gd name="T5" fmla="*/ 218 h 367"/>
                <a:gd name="T6" fmla="*/ 341 w 341"/>
                <a:gd name="T7" fmla="*/ 367 h 367"/>
                <a:gd name="T8" fmla="*/ 0 60000 65536"/>
                <a:gd name="T9" fmla="*/ 0 60000 65536"/>
                <a:gd name="T10" fmla="*/ 0 60000 65536"/>
                <a:gd name="T11" fmla="*/ 0 60000 65536"/>
                <a:gd name="T12" fmla="*/ 0 w 341"/>
                <a:gd name="T13" fmla="*/ 0 h 367"/>
                <a:gd name="T14" fmla="*/ 341 w 341"/>
                <a:gd name="T15" fmla="*/ 367 h 367"/>
              </a:gdLst>
              <a:ahLst/>
              <a:cxnLst>
                <a:cxn ang="T8">
                  <a:pos x="T0" y="T1"/>
                </a:cxn>
                <a:cxn ang="T9">
                  <a:pos x="T2" y="T3"/>
                </a:cxn>
                <a:cxn ang="T10">
                  <a:pos x="T4" y="T5"/>
                </a:cxn>
                <a:cxn ang="T11">
                  <a:pos x="T6" y="T7"/>
                </a:cxn>
              </a:cxnLst>
              <a:rect l="T12" t="T13" r="T14" b="T15"/>
              <a:pathLst>
                <a:path w="341" h="367">
                  <a:moveTo>
                    <a:pt x="0" y="0"/>
                  </a:moveTo>
                  <a:cubicBezTo>
                    <a:pt x="6" y="34"/>
                    <a:pt x="12" y="69"/>
                    <a:pt x="35" y="105"/>
                  </a:cubicBezTo>
                  <a:cubicBezTo>
                    <a:pt x="58" y="141"/>
                    <a:pt x="89" y="174"/>
                    <a:pt x="140" y="218"/>
                  </a:cubicBezTo>
                  <a:cubicBezTo>
                    <a:pt x="191" y="262"/>
                    <a:pt x="266" y="314"/>
                    <a:pt x="341" y="367"/>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213055" name="Line 63">
            <a:extLst>
              <a:ext uri="{FF2B5EF4-FFF2-40B4-BE49-F238E27FC236}">
                <a16:creationId xmlns:a16="http://schemas.microsoft.com/office/drawing/2014/main" id="{94962452-83F6-48EF-836D-69AB1C291980}"/>
              </a:ext>
            </a:extLst>
          </p:cNvPr>
          <p:cNvSpPr>
            <a:spLocks noChangeShapeType="1"/>
          </p:cNvSpPr>
          <p:nvPr/>
        </p:nvSpPr>
        <p:spPr bwMode="auto">
          <a:xfrm flipV="1">
            <a:off x="4724400" y="3575050"/>
            <a:ext cx="207963" cy="1651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3056" name="Line 64">
            <a:extLst>
              <a:ext uri="{FF2B5EF4-FFF2-40B4-BE49-F238E27FC236}">
                <a16:creationId xmlns:a16="http://schemas.microsoft.com/office/drawing/2014/main" id="{307E6F5B-D971-438B-A237-F106B06DF40D}"/>
              </a:ext>
            </a:extLst>
          </p:cNvPr>
          <p:cNvSpPr>
            <a:spLocks noChangeShapeType="1"/>
          </p:cNvSpPr>
          <p:nvPr/>
        </p:nvSpPr>
        <p:spPr bwMode="auto">
          <a:xfrm flipV="1">
            <a:off x="4891088" y="3671888"/>
            <a:ext cx="139700" cy="82550"/>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6" name="Group 65">
            <a:extLst>
              <a:ext uri="{FF2B5EF4-FFF2-40B4-BE49-F238E27FC236}">
                <a16:creationId xmlns:a16="http://schemas.microsoft.com/office/drawing/2014/main" id="{903AE227-6C29-4888-B1E8-8F27C961EBA9}"/>
              </a:ext>
            </a:extLst>
          </p:cNvPr>
          <p:cNvGrpSpPr>
            <a:grpSpLocks/>
          </p:cNvGrpSpPr>
          <p:nvPr/>
        </p:nvGrpSpPr>
        <p:grpSpPr bwMode="auto">
          <a:xfrm>
            <a:off x="2162175" y="2457450"/>
            <a:ext cx="1584325" cy="409575"/>
            <a:chOff x="444" y="2892"/>
            <a:chExt cx="910" cy="258"/>
          </a:xfrm>
        </p:grpSpPr>
        <p:sp>
          <p:nvSpPr>
            <p:cNvPr id="58386" name="Line 66">
              <a:extLst>
                <a:ext uri="{FF2B5EF4-FFF2-40B4-BE49-F238E27FC236}">
                  <a16:creationId xmlns:a16="http://schemas.microsoft.com/office/drawing/2014/main" id="{EEE85AD2-D2AA-46E8-A324-E9CB1582CA5C}"/>
                </a:ext>
              </a:extLst>
            </p:cNvPr>
            <p:cNvSpPr>
              <a:spLocks noChangeShapeType="1"/>
            </p:cNvSpPr>
            <p:nvPr/>
          </p:nvSpPr>
          <p:spPr bwMode="auto">
            <a:xfrm flipV="1">
              <a:off x="444" y="3149"/>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87" name="Line 67">
              <a:extLst>
                <a:ext uri="{FF2B5EF4-FFF2-40B4-BE49-F238E27FC236}">
                  <a16:creationId xmlns:a16="http://schemas.microsoft.com/office/drawing/2014/main" id="{83D7EAE8-43DA-4A23-9D19-FDD400635B93}"/>
                </a:ext>
              </a:extLst>
            </p:cNvPr>
            <p:cNvSpPr>
              <a:spLocks noChangeShapeType="1"/>
            </p:cNvSpPr>
            <p:nvPr/>
          </p:nvSpPr>
          <p:spPr bwMode="auto">
            <a:xfrm flipH="1" flipV="1">
              <a:off x="1001" y="3147"/>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88" name="Rectangle 68">
              <a:extLst>
                <a:ext uri="{FF2B5EF4-FFF2-40B4-BE49-F238E27FC236}">
                  <a16:creationId xmlns:a16="http://schemas.microsoft.com/office/drawing/2014/main" id="{741080FB-FB67-4F1F-88D5-1D46AF49E489}"/>
                </a:ext>
              </a:extLst>
            </p:cNvPr>
            <p:cNvSpPr>
              <a:spLocks noChangeArrowheads="1"/>
            </p:cNvSpPr>
            <p:nvPr/>
          </p:nvSpPr>
          <p:spPr bwMode="auto">
            <a:xfrm>
              <a:off x="621" y="2892"/>
              <a:ext cx="7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b="1" i="1">
                  <a:solidFill>
                    <a:srgbClr val="33CC33"/>
                  </a:solidFill>
                  <a:latin typeface="楷体_GB2312" panose="02010609030101010101" pitchFamily="49" charset="-122"/>
                </a:rPr>
                <a:t>u</a:t>
              </a:r>
              <a:r>
                <a:rPr lang="en-US" altLang="zh-CN" sz="1800" b="1" baseline="-30000">
                  <a:solidFill>
                    <a:srgbClr val="33CC33"/>
                  </a:solidFill>
                  <a:latin typeface="楷体_GB2312" panose="02010609030101010101" pitchFamily="49" charset="-122"/>
                </a:rPr>
                <a:t>r</a:t>
              </a:r>
              <a:r>
                <a:rPr lang="en-US" altLang="zh-CN" sz="1800" b="1">
                  <a:solidFill>
                    <a:srgbClr val="33CC33"/>
                  </a:solidFill>
                  <a:latin typeface="楷体_GB2312" panose="02010609030101010101" pitchFamily="49" charset="-122"/>
                </a:rPr>
                <a:t> &lt; </a:t>
              </a:r>
              <a:r>
                <a:rPr lang="en-US" altLang="zh-CN" sz="1800" b="1" i="1">
                  <a:solidFill>
                    <a:srgbClr val="33CC33"/>
                  </a:solidFill>
                  <a:latin typeface="楷体_GB2312" panose="02010609030101010101" pitchFamily="49" charset="-122"/>
                </a:rPr>
                <a:t>u</a:t>
              </a:r>
              <a:r>
                <a:rPr lang="en-US" altLang="zh-CN" sz="1800" b="1" baseline="-30000">
                  <a:solidFill>
                    <a:srgbClr val="33CC33"/>
                  </a:solidFill>
                  <a:latin typeface="楷体_GB2312" panose="02010609030101010101" pitchFamily="49" charset="-122"/>
                </a:rPr>
                <a:t>c</a:t>
              </a:r>
              <a:r>
                <a:rPr lang="en-US" altLang="zh-CN" sz="1800" b="1">
                  <a:solidFill>
                    <a:srgbClr val="FF0000"/>
                  </a:solidFill>
                  <a:latin typeface="楷体_GB2312" panose="02010609030101010101" pitchFamily="49" charset="-122"/>
                  <a:ea typeface="楷体_GB2312" panose="02010609030101010101" pitchFamily="49" charset="-122"/>
                </a:rPr>
                <a:t> </a:t>
              </a:r>
            </a:p>
          </p:txBody>
        </p:sp>
      </p:grpSp>
      <p:grpSp>
        <p:nvGrpSpPr>
          <p:cNvPr id="27" name="Group 69">
            <a:extLst>
              <a:ext uri="{FF2B5EF4-FFF2-40B4-BE49-F238E27FC236}">
                <a16:creationId xmlns:a16="http://schemas.microsoft.com/office/drawing/2014/main" id="{71B9E439-C8DD-4ADA-A429-89F7D5744873}"/>
              </a:ext>
            </a:extLst>
          </p:cNvPr>
          <p:cNvGrpSpPr>
            <a:grpSpLocks/>
          </p:cNvGrpSpPr>
          <p:nvPr/>
        </p:nvGrpSpPr>
        <p:grpSpPr bwMode="auto">
          <a:xfrm>
            <a:off x="128588" y="2830513"/>
            <a:ext cx="5840412" cy="407987"/>
            <a:chOff x="829" y="2536"/>
            <a:chExt cx="885" cy="257"/>
          </a:xfrm>
        </p:grpSpPr>
        <p:sp>
          <p:nvSpPr>
            <p:cNvPr id="58383" name="Line 70">
              <a:extLst>
                <a:ext uri="{FF2B5EF4-FFF2-40B4-BE49-F238E27FC236}">
                  <a16:creationId xmlns:a16="http://schemas.microsoft.com/office/drawing/2014/main" id="{98DE64C2-C2F7-480D-99E4-6965105C5231}"/>
                </a:ext>
              </a:extLst>
            </p:cNvPr>
            <p:cNvSpPr>
              <a:spLocks noChangeShapeType="1"/>
            </p:cNvSpPr>
            <p:nvPr/>
          </p:nvSpPr>
          <p:spPr bwMode="auto">
            <a:xfrm flipV="1">
              <a:off x="829" y="2792"/>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84" name="Line 71">
              <a:extLst>
                <a:ext uri="{FF2B5EF4-FFF2-40B4-BE49-F238E27FC236}">
                  <a16:creationId xmlns:a16="http://schemas.microsoft.com/office/drawing/2014/main" id="{98D4DDEA-EE35-48AD-82F9-8D13C12A3642}"/>
                </a:ext>
              </a:extLst>
            </p:cNvPr>
            <p:cNvSpPr>
              <a:spLocks noChangeShapeType="1"/>
            </p:cNvSpPr>
            <p:nvPr/>
          </p:nvSpPr>
          <p:spPr bwMode="auto">
            <a:xfrm flipH="1" flipV="1">
              <a:off x="1178" y="2791"/>
              <a:ext cx="17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85" name="Rectangle 72">
              <a:extLst>
                <a:ext uri="{FF2B5EF4-FFF2-40B4-BE49-F238E27FC236}">
                  <a16:creationId xmlns:a16="http://schemas.microsoft.com/office/drawing/2014/main" id="{69539933-D472-4D27-890A-8339A0708592}"/>
                </a:ext>
              </a:extLst>
            </p:cNvPr>
            <p:cNvSpPr>
              <a:spLocks noChangeArrowheads="1"/>
            </p:cNvSpPr>
            <p:nvPr/>
          </p:nvSpPr>
          <p:spPr bwMode="auto">
            <a:xfrm>
              <a:off x="981" y="2536"/>
              <a:ext cx="7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b="1" i="1">
                  <a:solidFill>
                    <a:srgbClr val="0000FF"/>
                  </a:solidFill>
                  <a:latin typeface="楷体_GB2312" panose="02010609030101010101" pitchFamily="49" charset="-122"/>
                </a:rPr>
                <a:t>u</a:t>
              </a:r>
              <a:r>
                <a:rPr lang="en-US" altLang="zh-CN" sz="1800" b="1" baseline="-30000">
                  <a:solidFill>
                    <a:srgbClr val="0000FF"/>
                  </a:solidFill>
                  <a:latin typeface="楷体_GB2312" panose="02010609030101010101" pitchFamily="49" charset="-122"/>
                </a:rPr>
                <a:t>r </a:t>
              </a:r>
              <a:r>
                <a:rPr lang="en-US" altLang="zh-CN" sz="1800" b="1">
                  <a:solidFill>
                    <a:srgbClr val="0000FF"/>
                  </a:solidFill>
                  <a:latin typeface="楷体_GB2312" panose="02010609030101010101" pitchFamily="49" charset="-122"/>
                </a:rPr>
                <a:t>&gt; </a:t>
              </a:r>
              <a:r>
                <a:rPr lang="en-US" altLang="zh-CN" sz="1800" b="1" i="1">
                  <a:solidFill>
                    <a:srgbClr val="0000FF"/>
                  </a:solidFill>
                  <a:latin typeface="楷体_GB2312" panose="02010609030101010101" pitchFamily="49" charset="-122"/>
                </a:rPr>
                <a:t>u</a:t>
              </a:r>
              <a:r>
                <a:rPr lang="en-US" altLang="zh-CN" sz="1800" b="1" baseline="-30000">
                  <a:solidFill>
                    <a:srgbClr val="0000FF"/>
                  </a:solidFill>
                  <a:latin typeface="楷体_GB2312" panose="02010609030101010101" pitchFamily="49" charset="-122"/>
                </a:rPr>
                <a:t>c</a:t>
              </a:r>
              <a:r>
                <a:rPr lang="en-US" altLang="zh-CN" sz="1800" b="1">
                  <a:solidFill>
                    <a:srgbClr val="0000FF"/>
                  </a:solidFill>
                  <a:latin typeface="楷体_GB2312" panose="02010609030101010101" pitchFamily="49" charset="-122"/>
                  <a:ea typeface="楷体_GB2312" panose="02010609030101010101" pitchFamily="49" charset="-122"/>
                </a:rPr>
                <a:t>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3004"/>
                                        </p:tgtEl>
                                        <p:attrNameLst>
                                          <p:attrName>style.visibility</p:attrName>
                                        </p:attrNameLst>
                                      </p:cBhvr>
                                      <p:to>
                                        <p:strVal val="visible"/>
                                      </p:to>
                                    </p:set>
                                    <p:animEffect transition="in" filter="checkerboard(across)">
                                      <p:cBhvr>
                                        <p:cTn id="7" dur="500"/>
                                        <p:tgtEl>
                                          <p:spTgt spid="2130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3055"/>
                                        </p:tgtEl>
                                        <p:attrNameLst>
                                          <p:attrName>style.visibility</p:attrName>
                                        </p:attrNameLst>
                                      </p:cBhvr>
                                      <p:to>
                                        <p:strVal val="visible"/>
                                      </p:to>
                                    </p:set>
                                    <p:animEffect transition="in" filter="dissolve">
                                      <p:cBhvr>
                                        <p:cTn id="12" dur="500"/>
                                        <p:tgtEl>
                                          <p:spTgt spid="2130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8"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slide(fromLeft)">
                                      <p:cBhvr>
                                        <p:cTn id="29" dur="500"/>
                                        <p:tgtEl>
                                          <p:spTgt spid="2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213056"/>
                                        </p:tgtEl>
                                        <p:attrNameLst>
                                          <p:attrName>style.visibility</p:attrName>
                                        </p:attrNameLst>
                                      </p:cBhvr>
                                      <p:to>
                                        <p:strVal val="visible"/>
                                      </p:to>
                                    </p:set>
                                    <p:animEffect transition="in" filter="dissolve">
                                      <p:cBhvr>
                                        <p:cTn id="34" dur="500"/>
                                        <p:tgtEl>
                                          <p:spTgt spid="21305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slide(fromBottom)">
                                      <p:cBhvr>
                                        <p:cTn id="45" dur="500"/>
                                        <p:tgtEl>
                                          <p:spTgt spid="2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213026"/>
                                        </p:tgtEl>
                                        <p:attrNameLst>
                                          <p:attrName>style.visibility</p:attrName>
                                        </p:attrNameLst>
                                      </p:cBhvr>
                                      <p:to>
                                        <p:strVal val="visible"/>
                                      </p:to>
                                    </p:set>
                                    <p:anim calcmode="lin" valueType="num">
                                      <p:cBhvr additive="base">
                                        <p:cTn id="50" dur="500" fill="hold"/>
                                        <p:tgtEl>
                                          <p:spTgt spid="213026"/>
                                        </p:tgtEl>
                                        <p:attrNameLst>
                                          <p:attrName>ppt_x</p:attrName>
                                        </p:attrNameLst>
                                      </p:cBhvr>
                                      <p:tavLst>
                                        <p:tav tm="0">
                                          <p:val>
                                            <p:strVal val="#ppt_x"/>
                                          </p:val>
                                        </p:tav>
                                        <p:tav tm="100000">
                                          <p:val>
                                            <p:strVal val="#ppt_x"/>
                                          </p:val>
                                        </p:tav>
                                      </p:tavLst>
                                    </p:anim>
                                    <p:anim calcmode="lin" valueType="num">
                                      <p:cBhvr additive="base">
                                        <p:cTn id="51" dur="500" fill="hold"/>
                                        <p:tgtEl>
                                          <p:spTgt spid="213026"/>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14" presetClass="entr" presetSubtype="1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randombar(horizontal)">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028BDE39-B493-465D-A0D1-24FB30751DBE}"/>
              </a:ext>
            </a:extLst>
          </p:cNvPr>
          <p:cNvSpPr>
            <a:spLocks noGrp="1" noChangeArrowheads="1"/>
          </p:cNvSpPr>
          <p:nvPr>
            <p:ph type="title"/>
          </p:nvPr>
        </p:nvSpPr>
        <p:spPr>
          <a:xfrm>
            <a:off x="609600" y="304800"/>
            <a:ext cx="7772400" cy="560388"/>
          </a:xfrm>
        </p:spPr>
        <p:txBody>
          <a:bodyPr/>
          <a:lstStyle/>
          <a:p>
            <a:pPr algn="ctr" eaLnBrk="1" hangingPunct="1"/>
            <a:r>
              <a:rPr lang="en-US" altLang="zh-CN" sz="4000" b="1">
                <a:solidFill>
                  <a:srgbClr val="160200"/>
                </a:solidFill>
              </a:rPr>
              <a:t> </a:t>
            </a:r>
            <a:r>
              <a:rPr lang="zh-CN" altLang="en-US" sz="4000" b="1">
                <a:solidFill>
                  <a:srgbClr val="160200"/>
                </a:solidFill>
                <a:latin typeface="Times New Roman" panose="02020603050405020304" pitchFamily="18" charset="0"/>
              </a:rPr>
              <a:t>异步调制和同步调制</a:t>
            </a:r>
            <a:endParaRPr lang="zh-CN" altLang="en-US" sz="4000">
              <a:solidFill>
                <a:srgbClr val="160200"/>
              </a:solidFill>
            </a:endParaRPr>
          </a:p>
        </p:txBody>
      </p:sp>
      <p:sp>
        <p:nvSpPr>
          <p:cNvPr id="153603" name="Rectangle 3" descr="Rectangle: Click to edit Master text styles&#10;Second level&#10;Third level&#10;Fourth level&#10;Fifth level">
            <a:extLst>
              <a:ext uri="{FF2B5EF4-FFF2-40B4-BE49-F238E27FC236}">
                <a16:creationId xmlns:a16="http://schemas.microsoft.com/office/drawing/2014/main" id="{99F7FC2F-85E6-4E4C-9A1F-9435A68D9324}"/>
              </a:ext>
            </a:extLst>
          </p:cNvPr>
          <p:cNvSpPr>
            <a:spLocks noGrp="1" noChangeArrowheads="1"/>
          </p:cNvSpPr>
          <p:nvPr>
            <p:ph type="body" idx="1"/>
          </p:nvPr>
        </p:nvSpPr>
        <p:spPr>
          <a:xfrm>
            <a:off x="809625" y="1558925"/>
            <a:ext cx="7772400" cy="581025"/>
          </a:xfrm>
        </p:spPr>
        <p:txBody>
          <a:bodyPr/>
          <a:lstStyle/>
          <a:p>
            <a:pPr eaLnBrk="1" hangingPunct="1">
              <a:buFont typeface="Wingdings" panose="05000000000000000000" pitchFamily="2" charset="2"/>
              <a:buNone/>
            </a:pPr>
            <a:r>
              <a:rPr lang="zh-CN" altLang="en-US" sz="2000" b="1">
                <a:solidFill>
                  <a:srgbClr val="160200"/>
                </a:solidFill>
                <a:latin typeface="宋体" panose="02010600030101010101" pitchFamily="2" charset="-122"/>
              </a:rPr>
              <a:t>载波比</a:t>
            </a:r>
            <a:r>
              <a:rPr lang="en-US" altLang="zh-CN" sz="2000" b="1">
                <a:solidFill>
                  <a:srgbClr val="160200"/>
                </a:solidFill>
                <a:latin typeface="Times New Roman" panose="02020603050405020304" pitchFamily="18" charset="0"/>
              </a:rPr>
              <a:t>——</a:t>
            </a:r>
            <a:r>
              <a:rPr lang="zh-CN" altLang="en-US" sz="2000">
                <a:solidFill>
                  <a:srgbClr val="160200"/>
                </a:solidFill>
                <a:latin typeface="宋体" panose="02010600030101010101" pitchFamily="2" charset="-122"/>
              </a:rPr>
              <a:t>载波频率</a:t>
            </a:r>
            <a:r>
              <a:rPr lang="en-US" altLang="zh-CN" sz="2000" b="1" i="1">
                <a:solidFill>
                  <a:srgbClr val="160200"/>
                </a:solidFill>
              </a:rPr>
              <a:t>f</a:t>
            </a:r>
            <a:r>
              <a:rPr lang="en-US" altLang="zh-CN" sz="2000" b="1">
                <a:solidFill>
                  <a:srgbClr val="160200"/>
                </a:solidFill>
              </a:rPr>
              <a:t>c</a:t>
            </a:r>
            <a:r>
              <a:rPr lang="zh-CN" altLang="en-US" sz="2000">
                <a:solidFill>
                  <a:srgbClr val="160200"/>
                </a:solidFill>
                <a:latin typeface="宋体" panose="02010600030101010101" pitchFamily="2" charset="-122"/>
              </a:rPr>
              <a:t>与调制信号频率</a:t>
            </a:r>
            <a:r>
              <a:rPr lang="en-US" altLang="zh-CN" sz="2000" i="1">
                <a:solidFill>
                  <a:srgbClr val="160200"/>
                </a:solidFill>
              </a:rPr>
              <a:t>f</a:t>
            </a:r>
            <a:r>
              <a:rPr lang="en-US" altLang="zh-CN" sz="2000">
                <a:solidFill>
                  <a:srgbClr val="160200"/>
                </a:solidFill>
              </a:rPr>
              <a:t>r</a:t>
            </a:r>
            <a:r>
              <a:rPr lang="zh-CN" altLang="en-US" sz="2000">
                <a:solidFill>
                  <a:srgbClr val="160200"/>
                </a:solidFill>
                <a:latin typeface="宋体" panose="02010600030101010101" pitchFamily="2" charset="-122"/>
              </a:rPr>
              <a:t>之比，</a:t>
            </a:r>
            <a:r>
              <a:rPr lang="en-US" altLang="zh-CN" sz="2000" b="1" i="1">
                <a:solidFill>
                  <a:srgbClr val="160200"/>
                </a:solidFill>
              </a:rPr>
              <a:t>N</a:t>
            </a:r>
            <a:r>
              <a:rPr lang="en-US" altLang="zh-CN" sz="2000" b="1">
                <a:solidFill>
                  <a:srgbClr val="160200"/>
                </a:solidFill>
              </a:rPr>
              <a:t>= </a:t>
            </a:r>
            <a:r>
              <a:rPr lang="en-US" altLang="zh-CN" sz="2000" b="1" i="1">
                <a:solidFill>
                  <a:srgbClr val="160200"/>
                </a:solidFill>
              </a:rPr>
              <a:t>f</a:t>
            </a:r>
            <a:r>
              <a:rPr lang="en-US" altLang="zh-CN" sz="2000" b="1">
                <a:solidFill>
                  <a:srgbClr val="160200"/>
                </a:solidFill>
              </a:rPr>
              <a:t>c / </a:t>
            </a:r>
            <a:r>
              <a:rPr lang="en-US" altLang="zh-CN" sz="2000" b="1" i="1">
                <a:solidFill>
                  <a:srgbClr val="160200"/>
                </a:solidFill>
              </a:rPr>
              <a:t>f</a:t>
            </a:r>
            <a:r>
              <a:rPr lang="en-US" altLang="zh-CN" sz="2000" b="1">
                <a:solidFill>
                  <a:srgbClr val="160200"/>
                </a:solidFill>
              </a:rPr>
              <a:t>r</a:t>
            </a:r>
            <a:r>
              <a:rPr lang="en-US" altLang="zh-CN" sz="2000">
                <a:solidFill>
                  <a:srgbClr val="160200"/>
                </a:solidFill>
              </a:rPr>
              <a:t> </a:t>
            </a:r>
          </a:p>
        </p:txBody>
      </p:sp>
      <p:sp>
        <p:nvSpPr>
          <p:cNvPr id="153604" name="Rectangle 4">
            <a:extLst>
              <a:ext uri="{FF2B5EF4-FFF2-40B4-BE49-F238E27FC236}">
                <a16:creationId xmlns:a16="http://schemas.microsoft.com/office/drawing/2014/main" id="{E0941681-F3FE-4A1B-BC98-6D6BC393C331}"/>
              </a:ext>
            </a:extLst>
          </p:cNvPr>
          <p:cNvSpPr>
            <a:spLocks noChangeArrowheads="1"/>
          </p:cNvSpPr>
          <p:nvPr/>
        </p:nvSpPr>
        <p:spPr bwMode="auto">
          <a:xfrm>
            <a:off x="788988" y="2233613"/>
            <a:ext cx="79533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160200"/>
                </a:solidFill>
                <a:latin typeface="宋体" panose="02010600030101010101" pitchFamily="2" charset="-122"/>
              </a:rPr>
              <a:t>    </a:t>
            </a:r>
            <a:r>
              <a:rPr lang="zh-CN" altLang="en-US" sz="2000">
                <a:solidFill>
                  <a:srgbClr val="160200"/>
                </a:solidFill>
                <a:latin typeface="宋体" panose="02010600030101010101" pitchFamily="2" charset="-122"/>
              </a:rPr>
              <a:t>根据载波和信号波是否同步及载波比的变化情况，</a:t>
            </a:r>
            <a:r>
              <a:rPr lang="en-US" altLang="zh-CN" sz="2000">
                <a:solidFill>
                  <a:srgbClr val="160200"/>
                </a:solidFill>
              </a:rPr>
              <a:t>PWM</a:t>
            </a:r>
            <a:r>
              <a:rPr lang="zh-CN" altLang="en-US" sz="2000">
                <a:solidFill>
                  <a:srgbClr val="160200"/>
                </a:solidFill>
                <a:latin typeface="宋体" panose="02010600030101010101" pitchFamily="2" charset="-122"/>
              </a:rPr>
              <a:t>调制方式分为异步调制和同步调制。</a:t>
            </a:r>
          </a:p>
          <a:p>
            <a:pPr eaLnBrk="1" hangingPunct="1"/>
            <a:r>
              <a:rPr lang="zh-CN" altLang="en-US" sz="2000" b="1">
                <a:solidFill>
                  <a:srgbClr val="160200"/>
                </a:solidFill>
                <a:latin typeface="宋体" panose="02010600030101010101" pitchFamily="2" charset="-122"/>
              </a:rPr>
              <a:t>    异步调制</a:t>
            </a:r>
            <a:r>
              <a:rPr lang="en-US" altLang="zh-CN" sz="2000">
                <a:solidFill>
                  <a:srgbClr val="160200"/>
                </a:solidFill>
                <a:latin typeface="Times New Roman" panose="02020603050405020304" pitchFamily="18" charset="0"/>
              </a:rPr>
              <a:t>——</a:t>
            </a:r>
            <a:r>
              <a:rPr lang="zh-CN" altLang="en-US" sz="2000">
                <a:solidFill>
                  <a:srgbClr val="160200"/>
                </a:solidFill>
                <a:latin typeface="宋体" panose="02010600030101010101" pitchFamily="2" charset="-122"/>
              </a:rPr>
              <a:t>载波信号和调制信号不同步的调制方式。</a:t>
            </a:r>
          </a:p>
          <a:p>
            <a:pPr eaLnBrk="1" hangingPunct="1"/>
            <a:r>
              <a:rPr lang="zh-CN" altLang="en-US" sz="2000" b="1">
                <a:solidFill>
                  <a:srgbClr val="160200"/>
                </a:solidFill>
                <a:latin typeface="宋体" panose="02010600030101010101" pitchFamily="2" charset="-122"/>
              </a:rPr>
              <a:t>    同步调制</a:t>
            </a:r>
            <a:r>
              <a:rPr lang="en-US" altLang="zh-CN" sz="2000">
                <a:solidFill>
                  <a:srgbClr val="160200"/>
                </a:solidFill>
                <a:latin typeface="Times New Roman" panose="02020603050405020304" pitchFamily="18" charset="0"/>
              </a:rPr>
              <a:t>——</a:t>
            </a:r>
            <a:r>
              <a:rPr lang="en-US" altLang="zh-CN" sz="2000" i="1">
                <a:solidFill>
                  <a:srgbClr val="160200"/>
                </a:solidFill>
                <a:latin typeface="宋体" panose="02010600030101010101" pitchFamily="2" charset="-122"/>
              </a:rPr>
              <a:t>N</a:t>
            </a:r>
            <a:r>
              <a:rPr lang="zh-CN" altLang="en-US" sz="2000">
                <a:solidFill>
                  <a:srgbClr val="160200"/>
                </a:solidFill>
                <a:latin typeface="宋体" panose="02010600030101010101" pitchFamily="2" charset="-122"/>
              </a:rPr>
              <a:t>等于常数，并在变频时使载波和信号波保持同步。 </a:t>
            </a:r>
            <a:r>
              <a:rPr lang="zh-CN" altLang="en-US" sz="2000">
                <a:solidFill>
                  <a:srgbClr val="160200"/>
                </a:solidFill>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1" name="Rectangle 2">
            <a:extLst>
              <a:ext uri="{FF2B5EF4-FFF2-40B4-BE49-F238E27FC236}">
                <a16:creationId xmlns:a16="http://schemas.microsoft.com/office/drawing/2014/main" id="{13E22128-F511-462D-ADBB-E2CD1EBD8ED5}"/>
              </a:ext>
            </a:extLst>
          </p:cNvPr>
          <p:cNvSpPr>
            <a:spLocks noGrp="1" noChangeArrowheads="1"/>
          </p:cNvSpPr>
          <p:nvPr>
            <p:ph type="title"/>
          </p:nvPr>
        </p:nvSpPr>
        <p:spPr>
          <a:xfrm>
            <a:off x="609600" y="304800"/>
            <a:ext cx="7772400" cy="603250"/>
          </a:xfrm>
        </p:spPr>
        <p:txBody>
          <a:bodyPr/>
          <a:lstStyle/>
          <a:p>
            <a:pPr algn="ctr" eaLnBrk="1" hangingPunct="1"/>
            <a:r>
              <a:rPr lang="zh-CN" altLang="en-US" sz="3600" b="1">
                <a:solidFill>
                  <a:srgbClr val="07080F"/>
                </a:solidFill>
                <a:latin typeface="宋体" panose="02010600030101010101" pitchFamily="2" charset="-122"/>
              </a:rPr>
              <a:t>规则采样法</a:t>
            </a:r>
          </a:p>
        </p:txBody>
      </p:sp>
      <p:graphicFrame>
        <p:nvGraphicFramePr>
          <p:cNvPr id="215044" name="Object 4">
            <a:extLst>
              <a:ext uri="{FF2B5EF4-FFF2-40B4-BE49-F238E27FC236}">
                <a16:creationId xmlns:a16="http://schemas.microsoft.com/office/drawing/2014/main" id="{13E01E4C-9C13-4DD7-BC3F-D3802DD8DBB9}"/>
              </a:ext>
            </a:extLst>
          </p:cNvPr>
          <p:cNvGraphicFramePr>
            <a:graphicFrameLocks noChangeAspect="1"/>
          </p:cNvGraphicFramePr>
          <p:nvPr/>
        </p:nvGraphicFramePr>
        <p:xfrm>
          <a:off x="4800600" y="5084763"/>
          <a:ext cx="3429000" cy="657225"/>
        </p:xfrm>
        <a:graphic>
          <a:graphicData uri="http://schemas.openxmlformats.org/presentationml/2006/ole">
            <mc:AlternateContent xmlns:mc="http://schemas.openxmlformats.org/markup-compatibility/2006">
              <mc:Choice xmlns:v="urn:schemas-microsoft-com:vml" Requires="v">
                <p:oleObj spid="_x0000_s59420" name="Equation" r:id="rId3" imgW="1790700" imgH="342900" progId="Equation.DSMT4">
                  <p:embed/>
                </p:oleObj>
              </mc:Choice>
              <mc:Fallback>
                <p:oleObj name="Equation" r:id="rId3" imgW="1790700" imgH="3429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5084763"/>
                        <a:ext cx="3429000"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5">
            <a:extLst>
              <a:ext uri="{FF2B5EF4-FFF2-40B4-BE49-F238E27FC236}">
                <a16:creationId xmlns:a16="http://schemas.microsoft.com/office/drawing/2014/main" id="{51767015-2380-4CA3-A12E-7D7889E93261}"/>
              </a:ext>
            </a:extLst>
          </p:cNvPr>
          <p:cNvGrpSpPr>
            <a:grpSpLocks/>
          </p:cNvGrpSpPr>
          <p:nvPr/>
        </p:nvGrpSpPr>
        <p:grpSpPr bwMode="auto">
          <a:xfrm>
            <a:off x="4530725" y="1492250"/>
            <a:ext cx="4110038" cy="971550"/>
            <a:chOff x="2854" y="940"/>
            <a:chExt cx="2589" cy="612"/>
          </a:xfrm>
        </p:grpSpPr>
        <p:grpSp>
          <p:nvGrpSpPr>
            <p:cNvPr id="59418" name="Group 24">
              <a:extLst>
                <a:ext uri="{FF2B5EF4-FFF2-40B4-BE49-F238E27FC236}">
                  <a16:creationId xmlns:a16="http://schemas.microsoft.com/office/drawing/2014/main" id="{EE4D3829-E208-45D4-803C-36CC9AF90347}"/>
                </a:ext>
              </a:extLst>
            </p:cNvPr>
            <p:cNvGrpSpPr>
              <a:grpSpLocks/>
            </p:cNvGrpSpPr>
            <p:nvPr/>
          </p:nvGrpSpPr>
          <p:grpSpPr bwMode="auto">
            <a:xfrm>
              <a:off x="2854" y="940"/>
              <a:ext cx="2589" cy="612"/>
              <a:chOff x="2854" y="940"/>
              <a:chExt cx="2589" cy="612"/>
            </a:xfrm>
          </p:grpSpPr>
          <p:sp>
            <p:nvSpPr>
              <p:cNvPr id="59419" name="Rectangle 5">
                <a:extLst>
                  <a:ext uri="{FF2B5EF4-FFF2-40B4-BE49-F238E27FC236}">
                    <a16:creationId xmlns:a16="http://schemas.microsoft.com/office/drawing/2014/main" id="{08320BF0-785F-4F3C-89B3-42661F9D3B6C}"/>
                  </a:ext>
                </a:extLst>
              </p:cNvPr>
              <p:cNvSpPr>
                <a:spLocks noChangeArrowheads="1"/>
              </p:cNvSpPr>
              <p:nvPr/>
            </p:nvSpPr>
            <p:spPr bwMode="auto">
              <a:xfrm>
                <a:off x="2854" y="956"/>
                <a:ext cx="2589"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 </a:t>
                </a:r>
                <a:r>
                  <a:rPr lang="en-US" altLang="zh-CN" sz="2000">
                    <a:latin typeface="Times New Roman" panose="02020603050405020304" pitchFamily="18" charset="0"/>
                  </a:rPr>
                  <a:t>        </a:t>
                </a:r>
                <a:r>
                  <a:rPr lang="zh-CN" altLang="en-US" sz="1800">
                    <a:solidFill>
                      <a:srgbClr val="160500"/>
                    </a:solidFill>
                    <a:latin typeface="楷体_GB2312" panose="02010609030101010101" pitchFamily="49" charset="-122"/>
                    <a:ea typeface="楷体_GB2312" panose="02010609030101010101" pitchFamily="49" charset="-122"/>
                  </a:rPr>
                  <a:t>正弦调制信号波           </a:t>
                </a:r>
              </a:p>
              <a:p>
                <a:r>
                  <a:rPr lang="en-US" altLang="zh-CN" sz="1800" b="1" i="1">
                    <a:solidFill>
                      <a:srgbClr val="160500"/>
                    </a:solidFill>
                    <a:latin typeface="楷体_GB2312" panose="02010609030101010101" pitchFamily="49" charset="-122"/>
                    <a:ea typeface="楷体_GB2312" panose="02010609030101010101" pitchFamily="49" charset="-122"/>
                  </a:rPr>
                  <a:t>a</a:t>
                </a:r>
                <a:r>
                  <a:rPr lang="zh-CN" altLang="en-US" sz="1800">
                    <a:solidFill>
                      <a:srgbClr val="160500"/>
                    </a:solidFill>
                    <a:latin typeface="楷体_GB2312" panose="02010609030101010101" pitchFamily="49" charset="-122"/>
                    <a:ea typeface="楷体_GB2312" panose="02010609030101010101" pitchFamily="49" charset="-122"/>
                  </a:rPr>
                  <a:t>称为</a:t>
                </a:r>
                <a:r>
                  <a:rPr lang="zh-CN" altLang="en-US" sz="1800" b="1">
                    <a:solidFill>
                      <a:srgbClr val="160500"/>
                    </a:solidFill>
                    <a:latin typeface="楷体_GB2312" panose="02010609030101010101" pitchFamily="49" charset="-122"/>
                    <a:ea typeface="楷体_GB2312" panose="02010609030101010101" pitchFamily="49" charset="-122"/>
                  </a:rPr>
                  <a:t>调制度</a:t>
                </a:r>
                <a:r>
                  <a:rPr lang="zh-CN" altLang="en-US" sz="1800">
                    <a:solidFill>
                      <a:srgbClr val="160500"/>
                    </a:solidFill>
                    <a:latin typeface="楷体_GB2312" panose="02010609030101010101" pitchFamily="49" charset="-122"/>
                    <a:ea typeface="楷体_GB2312" panose="02010609030101010101" pitchFamily="49" charset="-122"/>
                  </a:rPr>
                  <a:t>，</a:t>
                </a:r>
                <a:r>
                  <a:rPr lang="en-US" altLang="zh-CN" sz="1800">
                    <a:solidFill>
                      <a:srgbClr val="160500"/>
                    </a:solidFill>
                    <a:latin typeface="楷体_GB2312" panose="02010609030101010101" pitchFamily="49" charset="-122"/>
                    <a:ea typeface="楷体_GB2312" panose="02010609030101010101" pitchFamily="49" charset="-122"/>
                  </a:rPr>
                  <a:t>0≤</a:t>
                </a:r>
                <a:r>
                  <a:rPr lang="en-US" altLang="zh-CN" sz="1800" i="1">
                    <a:solidFill>
                      <a:srgbClr val="160500"/>
                    </a:solidFill>
                    <a:latin typeface="楷体_GB2312" panose="02010609030101010101" pitchFamily="49" charset="-122"/>
                    <a:ea typeface="楷体_GB2312" panose="02010609030101010101" pitchFamily="49" charset="-122"/>
                  </a:rPr>
                  <a:t>a</a:t>
                </a:r>
                <a:r>
                  <a:rPr lang="en-US" altLang="zh-CN" sz="1800">
                    <a:solidFill>
                      <a:srgbClr val="160500"/>
                    </a:solidFill>
                    <a:latin typeface="楷体_GB2312" panose="02010609030101010101" pitchFamily="49" charset="-122"/>
                    <a:ea typeface="楷体_GB2312" panose="02010609030101010101" pitchFamily="49" charset="-122"/>
                  </a:rPr>
                  <a:t>&lt;1</a:t>
                </a:r>
                <a:r>
                  <a:rPr lang="zh-CN" altLang="en-US" sz="1800">
                    <a:solidFill>
                      <a:srgbClr val="160500"/>
                    </a:solidFill>
                    <a:latin typeface="楷体_GB2312" panose="02010609030101010101" pitchFamily="49" charset="-122"/>
                    <a:ea typeface="楷体_GB2312" panose="02010609030101010101" pitchFamily="49" charset="-122"/>
                  </a:rPr>
                  <a:t>；</a:t>
                </a:r>
                <a:r>
                  <a:rPr lang="zh-CN" altLang="en-US" sz="1800" i="1">
                    <a:solidFill>
                      <a:srgbClr val="160500"/>
                    </a:solidFill>
                    <a:latin typeface="楷体_GB2312" panose="02010609030101010101" pitchFamily="49" charset="-122"/>
                    <a:ea typeface="楷体_GB2312" panose="02010609030101010101" pitchFamily="49" charset="-122"/>
                  </a:rPr>
                  <a:t>  </a:t>
                </a:r>
                <a:r>
                  <a:rPr lang="zh-CN" altLang="en-US" sz="1800">
                    <a:solidFill>
                      <a:srgbClr val="160500"/>
                    </a:solidFill>
                    <a:latin typeface="楷体_GB2312" panose="02010609030101010101" pitchFamily="49" charset="-122"/>
                    <a:ea typeface="楷体_GB2312" panose="02010609030101010101" pitchFamily="49" charset="-122"/>
                  </a:rPr>
                  <a:t>为信号波角频率。                                                                    </a:t>
                </a:r>
              </a:p>
            </p:txBody>
          </p:sp>
          <p:graphicFrame>
            <p:nvGraphicFramePr>
              <p:cNvPr id="59400" name="Object 6">
                <a:extLst>
                  <a:ext uri="{FF2B5EF4-FFF2-40B4-BE49-F238E27FC236}">
                    <a16:creationId xmlns:a16="http://schemas.microsoft.com/office/drawing/2014/main" id="{AB82D82C-FC4A-4AD1-ADCC-C97AD09B04CD}"/>
                  </a:ext>
                </a:extLst>
              </p:cNvPr>
              <p:cNvGraphicFramePr>
                <a:graphicFrameLocks noChangeAspect="1"/>
              </p:cNvGraphicFramePr>
              <p:nvPr/>
            </p:nvGraphicFramePr>
            <p:xfrm>
              <a:off x="4315" y="940"/>
              <a:ext cx="996" cy="258"/>
            </p:xfrm>
            <a:graphic>
              <a:graphicData uri="http://schemas.openxmlformats.org/presentationml/2006/ole">
                <mc:AlternateContent xmlns:mc="http://schemas.openxmlformats.org/markup-compatibility/2006">
                  <mc:Choice xmlns:v="urn:schemas-microsoft-com:vml" Requires="v">
                    <p:oleObj spid="_x0000_s59421" name="Equation" r:id="rId5" imgW="736560" imgH="190440" progId="Equation.DSMT4">
                      <p:embed/>
                    </p:oleObj>
                  </mc:Choice>
                  <mc:Fallback>
                    <p:oleObj name="Equation" r:id="rId5" imgW="736560" imgH="1904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5" y="940"/>
                            <a:ext cx="996"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9399" name="Object 7">
              <a:extLst>
                <a:ext uri="{FF2B5EF4-FFF2-40B4-BE49-F238E27FC236}">
                  <a16:creationId xmlns:a16="http://schemas.microsoft.com/office/drawing/2014/main" id="{F49411FC-E6D9-46F5-A858-F95396913F22}"/>
                </a:ext>
              </a:extLst>
            </p:cNvPr>
            <p:cNvGraphicFramePr>
              <a:graphicFrameLocks noChangeAspect="1"/>
            </p:cNvGraphicFramePr>
            <p:nvPr/>
          </p:nvGraphicFramePr>
          <p:xfrm>
            <a:off x="4431" y="1140"/>
            <a:ext cx="224" cy="258"/>
          </p:xfrm>
          <a:graphic>
            <a:graphicData uri="http://schemas.openxmlformats.org/presentationml/2006/ole">
              <mc:AlternateContent xmlns:mc="http://schemas.openxmlformats.org/markup-compatibility/2006">
                <mc:Choice xmlns:v="urn:schemas-microsoft-com:vml" Requires="v">
                  <p:oleObj spid="_x0000_s59422" name="Equation" r:id="rId7" imgW="164880" imgH="190440" progId="Equation.DSMT4">
                    <p:embed/>
                  </p:oleObj>
                </mc:Choice>
                <mc:Fallback>
                  <p:oleObj name="Equation" r:id="rId7" imgW="164880" imgH="1904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1" y="1140"/>
                          <a:ext cx="224"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27">
            <a:extLst>
              <a:ext uri="{FF2B5EF4-FFF2-40B4-BE49-F238E27FC236}">
                <a16:creationId xmlns:a16="http://schemas.microsoft.com/office/drawing/2014/main" id="{3D141C0F-2B5A-4AC7-A58B-0B9B00EF7DE5}"/>
              </a:ext>
            </a:extLst>
          </p:cNvPr>
          <p:cNvGrpSpPr>
            <a:grpSpLocks/>
          </p:cNvGrpSpPr>
          <p:nvPr/>
        </p:nvGrpSpPr>
        <p:grpSpPr bwMode="auto">
          <a:xfrm>
            <a:off x="457200" y="777875"/>
            <a:ext cx="4143375" cy="6080125"/>
            <a:chOff x="288" y="490"/>
            <a:chExt cx="2610" cy="3830"/>
          </a:xfrm>
        </p:grpSpPr>
        <p:grpSp>
          <p:nvGrpSpPr>
            <p:cNvPr id="59408" name="Group 26">
              <a:extLst>
                <a:ext uri="{FF2B5EF4-FFF2-40B4-BE49-F238E27FC236}">
                  <a16:creationId xmlns:a16="http://schemas.microsoft.com/office/drawing/2014/main" id="{95192471-F822-4B56-800D-DF783C90E3B5}"/>
                </a:ext>
              </a:extLst>
            </p:cNvPr>
            <p:cNvGrpSpPr>
              <a:grpSpLocks/>
            </p:cNvGrpSpPr>
            <p:nvPr/>
          </p:nvGrpSpPr>
          <p:grpSpPr bwMode="auto">
            <a:xfrm>
              <a:off x="288" y="490"/>
              <a:ext cx="2610" cy="3830"/>
              <a:chOff x="288" y="490"/>
              <a:chExt cx="2610" cy="3830"/>
            </a:xfrm>
          </p:grpSpPr>
          <p:graphicFrame>
            <p:nvGraphicFramePr>
              <p:cNvPr id="59398" name="Object 3">
                <a:extLst>
                  <a:ext uri="{FF2B5EF4-FFF2-40B4-BE49-F238E27FC236}">
                    <a16:creationId xmlns:a16="http://schemas.microsoft.com/office/drawing/2014/main" id="{7493CB4C-4E6F-4C8A-B014-299043A5ECDA}"/>
                  </a:ext>
                </a:extLst>
              </p:cNvPr>
              <p:cNvGraphicFramePr>
                <a:graphicFrameLocks noChangeAspect="1"/>
              </p:cNvGraphicFramePr>
              <p:nvPr/>
            </p:nvGraphicFramePr>
            <p:xfrm>
              <a:off x="288" y="490"/>
              <a:ext cx="2610" cy="3830"/>
            </p:xfrm>
            <a:graphic>
              <a:graphicData uri="http://schemas.openxmlformats.org/presentationml/2006/ole">
                <mc:AlternateContent xmlns:mc="http://schemas.openxmlformats.org/markup-compatibility/2006">
                  <mc:Choice xmlns:v="urn:schemas-microsoft-com:vml" Requires="v">
                    <p:oleObj spid="_x0000_s59423" r:id="rId9" imgW="1623960" imgH="2628720" progId="">
                      <p:embed/>
                    </p:oleObj>
                  </mc:Choice>
                  <mc:Fallback>
                    <p:oleObj r:id="rId9" imgW="1623960" imgH="2628720" progId="">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b="9692"/>
                          <a:stretch>
                            <a:fillRect/>
                          </a:stretch>
                        </p:blipFill>
                        <p:spPr bwMode="auto">
                          <a:xfrm>
                            <a:off x="288" y="490"/>
                            <a:ext cx="2610" cy="38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9411" name="Group 9">
                <a:extLst>
                  <a:ext uri="{FF2B5EF4-FFF2-40B4-BE49-F238E27FC236}">
                    <a16:creationId xmlns:a16="http://schemas.microsoft.com/office/drawing/2014/main" id="{F27704AF-12BD-4A6A-9B37-3A0C4783A3F1}"/>
                  </a:ext>
                </a:extLst>
              </p:cNvPr>
              <p:cNvGrpSpPr>
                <a:grpSpLocks/>
              </p:cNvGrpSpPr>
              <p:nvPr/>
            </p:nvGrpSpPr>
            <p:grpSpPr bwMode="auto">
              <a:xfrm>
                <a:off x="1196" y="811"/>
                <a:ext cx="924" cy="446"/>
                <a:chOff x="1196" y="811"/>
                <a:chExt cx="924" cy="446"/>
              </a:xfrm>
            </p:grpSpPr>
            <p:sp>
              <p:nvSpPr>
                <p:cNvPr id="59413" name="Line 10">
                  <a:extLst>
                    <a:ext uri="{FF2B5EF4-FFF2-40B4-BE49-F238E27FC236}">
                      <a16:creationId xmlns:a16="http://schemas.microsoft.com/office/drawing/2014/main" id="{704DBF31-8518-4952-B45B-F32806D982F0}"/>
                    </a:ext>
                  </a:extLst>
                </p:cNvPr>
                <p:cNvSpPr>
                  <a:spLocks noChangeShapeType="1"/>
                </p:cNvSpPr>
                <p:nvPr/>
              </p:nvSpPr>
              <p:spPr bwMode="auto">
                <a:xfrm flipV="1">
                  <a:off x="1623" y="995"/>
                  <a:ext cx="0" cy="262"/>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9414" name="Group 11">
                  <a:extLst>
                    <a:ext uri="{FF2B5EF4-FFF2-40B4-BE49-F238E27FC236}">
                      <a16:creationId xmlns:a16="http://schemas.microsoft.com/office/drawing/2014/main" id="{698D0A3C-C36F-4EE6-B41D-0ECE27926392}"/>
                    </a:ext>
                  </a:extLst>
                </p:cNvPr>
                <p:cNvGrpSpPr>
                  <a:grpSpLocks/>
                </p:cNvGrpSpPr>
                <p:nvPr/>
              </p:nvGrpSpPr>
              <p:grpSpPr bwMode="auto">
                <a:xfrm>
                  <a:off x="1196" y="811"/>
                  <a:ext cx="924" cy="327"/>
                  <a:chOff x="1196" y="811"/>
                  <a:chExt cx="924" cy="327"/>
                </a:xfrm>
              </p:grpSpPr>
              <p:sp>
                <p:nvSpPr>
                  <p:cNvPr id="59415" name="Line 12">
                    <a:extLst>
                      <a:ext uri="{FF2B5EF4-FFF2-40B4-BE49-F238E27FC236}">
                        <a16:creationId xmlns:a16="http://schemas.microsoft.com/office/drawing/2014/main" id="{03ED30BC-32F2-4D12-98D0-A00C884D4BA6}"/>
                      </a:ext>
                    </a:extLst>
                  </p:cNvPr>
                  <p:cNvSpPr>
                    <a:spLocks noChangeShapeType="1"/>
                  </p:cNvSpPr>
                  <p:nvPr/>
                </p:nvSpPr>
                <p:spPr bwMode="auto">
                  <a:xfrm>
                    <a:off x="1196" y="995"/>
                    <a:ext cx="837" cy="0"/>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16" name="Rectangle 13">
                    <a:extLst>
                      <a:ext uri="{FF2B5EF4-FFF2-40B4-BE49-F238E27FC236}">
                        <a16:creationId xmlns:a16="http://schemas.microsoft.com/office/drawing/2014/main" id="{9738E5A3-EA83-4446-AD01-E3F4804399DE}"/>
                      </a:ext>
                    </a:extLst>
                  </p:cNvPr>
                  <p:cNvSpPr>
                    <a:spLocks noChangeArrowheads="1"/>
                  </p:cNvSpPr>
                  <p:nvPr/>
                </p:nvSpPr>
                <p:spPr bwMode="auto">
                  <a:xfrm>
                    <a:off x="1657" y="811"/>
                    <a:ext cx="4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solidFill>
                          <a:srgbClr val="160200"/>
                        </a:solidFill>
                        <a:latin typeface="宋体" panose="02010600030101010101" pitchFamily="2" charset="-122"/>
                      </a:rPr>
                      <a:t>F</a:t>
                    </a:r>
                    <a:r>
                      <a:rPr lang="en-US" altLang="zh-CN" sz="2800"/>
                      <a:t> </a:t>
                    </a:r>
                    <a:endParaRPr lang="en-US" altLang="zh-CN" sz="2800">
                      <a:latin typeface="Times New Roman" panose="02020603050405020304" pitchFamily="18" charset="0"/>
                    </a:endParaRPr>
                  </a:p>
                </p:txBody>
              </p:sp>
              <p:sp>
                <p:nvSpPr>
                  <p:cNvPr id="59417" name="Oval 14">
                    <a:extLst>
                      <a:ext uri="{FF2B5EF4-FFF2-40B4-BE49-F238E27FC236}">
                        <a16:creationId xmlns:a16="http://schemas.microsoft.com/office/drawing/2014/main" id="{D0BC659E-CAC2-4283-A215-D23C719601A4}"/>
                      </a:ext>
                    </a:extLst>
                  </p:cNvPr>
                  <p:cNvSpPr>
                    <a:spLocks noChangeArrowheads="1"/>
                  </p:cNvSpPr>
                  <p:nvPr/>
                </p:nvSpPr>
                <p:spPr bwMode="auto">
                  <a:xfrm>
                    <a:off x="1597" y="969"/>
                    <a:ext cx="56" cy="56"/>
                  </a:xfrm>
                  <a:prstGeom prst="ellipse">
                    <a:avLst/>
                  </a:prstGeom>
                  <a:solidFill>
                    <a:srgbClr val="160200"/>
                  </a:solidFill>
                  <a:ln w="9525">
                    <a:solidFill>
                      <a:srgbClr val="160200"/>
                    </a:solidFill>
                    <a:prstDash val="dash"/>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59412" name="Rectangle 23">
                <a:extLst>
                  <a:ext uri="{FF2B5EF4-FFF2-40B4-BE49-F238E27FC236}">
                    <a16:creationId xmlns:a16="http://schemas.microsoft.com/office/drawing/2014/main" id="{AD001DC1-9143-4165-9C10-6105D5209475}"/>
                  </a:ext>
                </a:extLst>
              </p:cNvPr>
              <p:cNvSpPr>
                <a:spLocks noChangeArrowheads="1"/>
              </p:cNvSpPr>
              <p:nvPr/>
            </p:nvSpPr>
            <p:spPr bwMode="auto">
              <a:xfrm>
                <a:off x="1003" y="768"/>
                <a:ext cx="37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b="1">
                    <a:solidFill>
                      <a:srgbClr val="160500"/>
                    </a:solidFill>
                    <a:latin typeface="Times New Roman" panose="02020603050405020304" pitchFamily="18" charset="0"/>
                  </a:rPr>
                  <a:t>G</a:t>
                </a:r>
              </a:p>
            </p:txBody>
          </p:sp>
        </p:grpSp>
        <p:sp>
          <p:nvSpPr>
            <p:cNvPr id="59409" name="Rectangle 8">
              <a:extLst>
                <a:ext uri="{FF2B5EF4-FFF2-40B4-BE49-F238E27FC236}">
                  <a16:creationId xmlns:a16="http://schemas.microsoft.com/office/drawing/2014/main" id="{B978B2E5-675F-4066-8092-5EF41EC0CB2E}"/>
                </a:ext>
              </a:extLst>
            </p:cNvPr>
            <p:cNvSpPr>
              <a:spLocks noChangeArrowheads="1"/>
            </p:cNvSpPr>
            <p:nvPr/>
          </p:nvSpPr>
          <p:spPr bwMode="auto">
            <a:xfrm>
              <a:off x="1648" y="2243"/>
              <a:ext cx="4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solidFill>
                    <a:srgbClr val="160200"/>
                  </a:solidFill>
                  <a:latin typeface="宋体" panose="02010600030101010101" pitchFamily="2" charset="-122"/>
                </a:rPr>
                <a:t>E</a:t>
              </a:r>
              <a:r>
                <a:rPr lang="en-US" altLang="zh-CN" sz="2800"/>
                <a:t> </a:t>
              </a:r>
              <a:endParaRPr lang="en-US" altLang="zh-CN" sz="2800">
                <a:latin typeface="Times New Roman" panose="02020603050405020304" pitchFamily="18" charset="0"/>
              </a:endParaRPr>
            </a:p>
          </p:txBody>
        </p:sp>
        <p:sp>
          <p:nvSpPr>
            <p:cNvPr id="59410" name="Oval 15">
              <a:extLst>
                <a:ext uri="{FF2B5EF4-FFF2-40B4-BE49-F238E27FC236}">
                  <a16:creationId xmlns:a16="http://schemas.microsoft.com/office/drawing/2014/main" id="{7E28BC1D-B420-4F07-91D6-37092F24287D}"/>
                </a:ext>
              </a:extLst>
            </p:cNvPr>
            <p:cNvSpPr>
              <a:spLocks noChangeArrowheads="1"/>
            </p:cNvSpPr>
            <p:nvPr/>
          </p:nvSpPr>
          <p:spPr bwMode="auto">
            <a:xfrm>
              <a:off x="1588" y="2505"/>
              <a:ext cx="56" cy="56"/>
            </a:xfrm>
            <a:prstGeom prst="ellipse">
              <a:avLst/>
            </a:prstGeom>
            <a:solidFill>
              <a:srgbClr val="160200"/>
            </a:solidFill>
            <a:ln w="9525">
              <a:solidFill>
                <a:srgbClr val="160200"/>
              </a:solidFill>
              <a:prstDash val="dash"/>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59404" name="Rectangle 16">
            <a:extLst>
              <a:ext uri="{FF2B5EF4-FFF2-40B4-BE49-F238E27FC236}">
                <a16:creationId xmlns:a16="http://schemas.microsoft.com/office/drawing/2014/main" id="{20ED0E14-D8FD-452C-ABB5-1F74A5F54A9C}"/>
              </a:ext>
            </a:extLst>
          </p:cNvPr>
          <p:cNvSpPr>
            <a:spLocks noChangeArrowheads="1"/>
          </p:cNvSpPr>
          <p:nvPr/>
        </p:nvSpPr>
        <p:spPr bwMode="auto">
          <a:xfrm>
            <a:off x="42433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15057" name="Object 17">
            <a:extLst>
              <a:ext uri="{FF2B5EF4-FFF2-40B4-BE49-F238E27FC236}">
                <a16:creationId xmlns:a16="http://schemas.microsoft.com/office/drawing/2014/main" id="{3F9E979F-03CC-4A0C-A306-BCFA55E9DB5E}"/>
              </a:ext>
            </a:extLst>
          </p:cNvPr>
          <p:cNvGraphicFramePr>
            <a:graphicFrameLocks noChangeAspect="1"/>
          </p:cNvGraphicFramePr>
          <p:nvPr/>
        </p:nvGraphicFramePr>
        <p:xfrm>
          <a:off x="5686425" y="2595563"/>
          <a:ext cx="1257300" cy="728662"/>
        </p:xfrm>
        <a:graphic>
          <a:graphicData uri="http://schemas.openxmlformats.org/presentationml/2006/ole">
            <mc:AlternateContent xmlns:mc="http://schemas.openxmlformats.org/markup-compatibility/2006">
              <mc:Choice xmlns:v="urn:schemas-microsoft-com:vml" Requires="v">
                <p:oleObj spid="_x0000_s59424" r:id="rId11" imgW="660113" imgH="380835" progId="Equation.DSMT4">
                  <p:embed/>
                </p:oleObj>
              </mc:Choice>
              <mc:Fallback>
                <p:oleObj r:id="rId11" imgW="660113" imgH="380835" progId="Equation.DSMT4">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86425" y="2595563"/>
                        <a:ext cx="1257300"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58" name="Object 18">
            <a:extLst>
              <a:ext uri="{FF2B5EF4-FFF2-40B4-BE49-F238E27FC236}">
                <a16:creationId xmlns:a16="http://schemas.microsoft.com/office/drawing/2014/main" id="{0D8C8A1D-9F8B-4F1E-8F66-C10B6FF1D4F7}"/>
              </a:ext>
            </a:extLst>
          </p:cNvPr>
          <p:cNvGraphicFramePr>
            <a:graphicFrameLocks noChangeAspect="1"/>
          </p:cNvGraphicFramePr>
          <p:nvPr/>
        </p:nvGraphicFramePr>
        <p:xfrm>
          <a:off x="5286375" y="3387725"/>
          <a:ext cx="2308225" cy="752475"/>
        </p:xfrm>
        <a:graphic>
          <a:graphicData uri="http://schemas.openxmlformats.org/presentationml/2006/ole">
            <mc:AlternateContent xmlns:mc="http://schemas.openxmlformats.org/markup-compatibility/2006">
              <mc:Choice xmlns:v="urn:schemas-microsoft-com:vml" Requires="v">
                <p:oleObj spid="_x0000_s59425" name="Equation" r:id="rId13" imgW="1168200" imgH="380880" progId="Equation.DSMT4">
                  <p:embed/>
                </p:oleObj>
              </mc:Choice>
              <mc:Fallback>
                <p:oleObj name="Equation" r:id="rId13" imgW="1168200" imgH="380880" progId="Equation.DSMT4">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6375" y="3387725"/>
                        <a:ext cx="2308225"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59" name="Object 19">
            <a:extLst>
              <a:ext uri="{FF2B5EF4-FFF2-40B4-BE49-F238E27FC236}">
                <a16:creationId xmlns:a16="http://schemas.microsoft.com/office/drawing/2014/main" id="{DE863B38-986B-4F0D-A6C2-856FD53CD8E1}"/>
              </a:ext>
            </a:extLst>
          </p:cNvPr>
          <p:cNvGraphicFramePr>
            <a:graphicFrameLocks noChangeAspect="1"/>
          </p:cNvGraphicFramePr>
          <p:nvPr/>
        </p:nvGraphicFramePr>
        <p:xfrm>
          <a:off x="5300663" y="4251325"/>
          <a:ext cx="2339975" cy="687388"/>
        </p:xfrm>
        <a:graphic>
          <a:graphicData uri="http://schemas.openxmlformats.org/presentationml/2006/ole">
            <mc:AlternateContent xmlns:mc="http://schemas.openxmlformats.org/markup-compatibility/2006">
              <mc:Choice xmlns:v="urn:schemas-microsoft-com:vml" Requires="v">
                <p:oleObj spid="_x0000_s59426" name="Equation" r:id="rId15" imgW="1168200" imgH="342720" progId="Equation.DSMT4">
                  <p:embed/>
                </p:oleObj>
              </mc:Choice>
              <mc:Fallback>
                <p:oleObj name="Equation" r:id="rId15" imgW="1168200" imgH="342720" progId="Equation.DSMT4">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00663" y="4251325"/>
                        <a:ext cx="2339975" cy="68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60" name="Line 20">
            <a:extLst>
              <a:ext uri="{FF2B5EF4-FFF2-40B4-BE49-F238E27FC236}">
                <a16:creationId xmlns:a16="http://schemas.microsoft.com/office/drawing/2014/main" id="{A4309875-87A1-4713-930A-6E14302EC8E2}"/>
              </a:ext>
            </a:extLst>
          </p:cNvPr>
          <p:cNvSpPr>
            <a:spLocks noChangeShapeType="1"/>
          </p:cNvSpPr>
          <p:nvPr/>
        </p:nvSpPr>
        <p:spPr bwMode="auto">
          <a:xfrm flipV="1">
            <a:off x="2057400" y="1752600"/>
            <a:ext cx="1143000" cy="42862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61" name="Line 21">
            <a:extLst>
              <a:ext uri="{FF2B5EF4-FFF2-40B4-BE49-F238E27FC236}">
                <a16:creationId xmlns:a16="http://schemas.microsoft.com/office/drawing/2014/main" id="{FB2C1598-6BB6-4114-B16A-DE1DE1AA271D}"/>
              </a:ext>
            </a:extLst>
          </p:cNvPr>
          <p:cNvSpPr>
            <a:spLocks noChangeShapeType="1"/>
          </p:cNvSpPr>
          <p:nvPr/>
        </p:nvSpPr>
        <p:spPr bwMode="auto">
          <a:xfrm flipV="1">
            <a:off x="1676400" y="2209800"/>
            <a:ext cx="371475" cy="200025"/>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62" name="Line 22">
            <a:extLst>
              <a:ext uri="{FF2B5EF4-FFF2-40B4-BE49-F238E27FC236}">
                <a16:creationId xmlns:a16="http://schemas.microsoft.com/office/drawing/2014/main" id="{24009E32-605D-4FE7-9912-361742D4D4F1}"/>
              </a:ext>
            </a:extLst>
          </p:cNvPr>
          <p:cNvSpPr>
            <a:spLocks noChangeShapeType="1"/>
          </p:cNvSpPr>
          <p:nvPr/>
        </p:nvSpPr>
        <p:spPr bwMode="auto">
          <a:xfrm>
            <a:off x="1785938" y="1971675"/>
            <a:ext cx="242887" cy="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5057"/>
                                        </p:tgtEl>
                                        <p:attrNameLst>
                                          <p:attrName>style.visibility</p:attrName>
                                        </p:attrNameLst>
                                      </p:cBhvr>
                                      <p:to>
                                        <p:strVal val="visible"/>
                                      </p:to>
                                    </p:set>
                                    <p:animEffect transition="in" filter="blinds(horizontal)">
                                      <p:cBhvr>
                                        <p:cTn id="17" dur="500"/>
                                        <p:tgtEl>
                                          <p:spTgt spid="215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15058"/>
                                        </p:tgtEl>
                                        <p:attrNameLst>
                                          <p:attrName>style.visibility</p:attrName>
                                        </p:attrNameLst>
                                      </p:cBhvr>
                                      <p:to>
                                        <p:strVal val="visible"/>
                                      </p:to>
                                    </p:set>
                                    <p:animEffect transition="in" filter="blinds(horizontal)">
                                      <p:cBhvr>
                                        <p:cTn id="22" dur="500"/>
                                        <p:tgtEl>
                                          <p:spTgt spid="2150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15059"/>
                                        </p:tgtEl>
                                        <p:attrNameLst>
                                          <p:attrName>style.visibility</p:attrName>
                                        </p:attrNameLst>
                                      </p:cBhvr>
                                      <p:to>
                                        <p:strVal val="visible"/>
                                      </p:to>
                                    </p:set>
                                    <p:animEffect transition="in" filter="blinds(horizontal)">
                                      <p:cBhvr>
                                        <p:cTn id="27" dur="500"/>
                                        <p:tgtEl>
                                          <p:spTgt spid="2150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15044"/>
                                        </p:tgtEl>
                                        <p:attrNameLst>
                                          <p:attrName>style.visibility</p:attrName>
                                        </p:attrNameLst>
                                      </p:cBhvr>
                                      <p:to>
                                        <p:strVal val="visible"/>
                                      </p:to>
                                    </p:set>
                                    <p:animEffect transition="in" filter="blinds(horizontal)">
                                      <p:cBhvr>
                                        <p:cTn id="32" dur="500"/>
                                        <p:tgtEl>
                                          <p:spTgt spid="2150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15060"/>
                                        </p:tgtEl>
                                        <p:attrNameLst>
                                          <p:attrName>style.visibility</p:attrName>
                                        </p:attrNameLst>
                                      </p:cBhvr>
                                      <p:to>
                                        <p:strVal val="visible"/>
                                      </p:to>
                                    </p:set>
                                    <p:anim calcmode="lin" valueType="num">
                                      <p:cBhvr additive="base">
                                        <p:cTn id="37" dur="500" fill="hold"/>
                                        <p:tgtEl>
                                          <p:spTgt spid="215060"/>
                                        </p:tgtEl>
                                        <p:attrNameLst>
                                          <p:attrName>ppt_x</p:attrName>
                                        </p:attrNameLst>
                                      </p:cBhvr>
                                      <p:tavLst>
                                        <p:tav tm="0">
                                          <p:val>
                                            <p:strVal val="0-#ppt_w/2"/>
                                          </p:val>
                                        </p:tav>
                                        <p:tav tm="100000">
                                          <p:val>
                                            <p:strVal val="#ppt_x"/>
                                          </p:val>
                                        </p:tav>
                                      </p:tavLst>
                                    </p:anim>
                                    <p:anim calcmode="lin" valueType="num">
                                      <p:cBhvr additive="base">
                                        <p:cTn id="38" dur="500" fill="hold"/>
                                        <p:tgtEl>
                                          <p:spTgt spid="21506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215061"/>
                                        </p:tgtEl>
                                        <p:attrNameLst>
                                          <p:attrName>style.visibility</p:attrName>
                                        </p:attrNameLst>
                                      </p:cBhvr>
                                      <p:to>
                                        <p:strVal val="visible"/>
                                      </p:to>
                                    </p:set>
                                    <p:anim calcmode="lin" valueType="num">
                                      <p:cBhvr additive="base">
                                        <p:cTn id="43" dur="500" fill="hold"/>
                                        <p:tgtEl>
                                          <p:spTgt spid="215061"/>
                                        </p:tgtEl>
                                        <p:attrNameLst>
                                          <p:attrName>ppt_x</p:attrName>
                                        </p:attrNameLst>
                                      </p:cBhvr>
                                      <p:tavLst>
                                        <p:tav tm="0">
                                          <p:val>
                                            <p:strVal val="0-#ppt_w/2"/>
                                          </p:val>
                                        </p:tav>
                                        <p:tav tm="100000">
                                          <p:val>
                                            <p:strVal val="#ppt_x"/>
                                          </p:val>
                                        </p:tav>
                                      </p:tavLst>
                                    </p:anim>
                                    <p:anim calcmode="lin" valueType="num">
                                      <p:cBhvr additive="base">
                                        <p:cTn id="44" dur="500" fill="hold"/>
                                        <p:tgtEl>
                                          <p:spTgt spid="215061"/>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215062"/>
                                        </p:tgtEl>
                                        <p:attrNameLst>
                                          <p:attrName>style.visibility</p:attrName>
                                        </p:attrNameLst>
                                      </p:cBhvr>
                                      <p:to>
                                        <p:strVal val="visible"/>
                                      </p:to>
                                    </p:set>
                                    <p:anim calcmode="lin" valueType="num">
                                      <p:cBhvr additive="base">
                                        <p:cTn id="49" dur="500" fill="hold"/>
                                        <p:tgtEl>
                                          <p:spTgt spid="215062"/>
                                        </p:tgtEl>
                                        <p:attrNameLst>
                                          <p:attrName>ppt_x</p:attrName>
                                        </p:attrNameLst>
                                      </p:cBhvr>
                                      <p:tavLst>
                                        <p:tav tm="0">
                                          <p:val>
                                            <p:strVal val="0-#ppt_w/2"/>
                                          </p:val>
                                        </p:tav>
                                        <p:tav tm="100000">
                                          <p:val>
                                            <p:strVal val="#ppt_x"/>
                                          </p:val>
                                        </p:tav>
                                      </p:tavLst>
                                    </p:anim>
                                    <p:anim calcmode="lin" valueType="num">
                                      <p:cBhvr additive="base">
                                        <p:cTn id="50" dur="500" fill="hold"/>
                                        <p:tgtEl>
                                          <p:spTgt spid="2150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0988EF59-86F3-4823-B6BA-2F3A9882622B}"/>
              </a:ext>
            </a:extLst>
          </p:cNvPr>
          <p:cNvSpPr>
            <a:spLocks noGrp="1" noChangeArrowheads="1"/>
          </p:cNvSpPr>
          <p:nvPr>
            <p:ph type="title"/>
          </p:nvPr>
        </p:nvSpPr>
        <p:spPr>
          <a:xfrm>
            <a:off x="609600" y="304800"/>
            <a:ext cx="7772400" cy="588963"/>
          </a:xfrm>
        </p:spPr>
        <p:txBody>
          <a:bodyPr/>
          <a:lstStyle/>
          <a:p>
            <a:pPr algn="ctr" eaLnBrk="1" hangingPunct="1"/>
            <a:r>
              <a:rPr lang="zh-CN" altLang="en-US" sz="3600" b="1">
                <a:solidFill>
                  <a:srgbClr val="07080F"/>
                </a:solidFill>
                <a:latin typeface="宋体" panose="02010600030101010101" pitchFamily="2" charset="-122"/>
              </a:rPr>
              <a:t>单相桥式</a:t>
            </a:r>
            <a:r>
              <a:rPr lang="en-US" altLang="zh-CN" sz="3600" b="1">
                <a:solidFill>
                  <a:srgbClr val="07080F"/>
                </a:solidFill>
                <a:latin typeface="宋体" panose="02010600030101010101" pitchFamily="2" charset="-122"/>
              </a:rPr>
              <a:t>PWM</a:t>
            </a:r>
            <a:r>
              <a:rPr lang="zh-CN" altLang="en-US" sz="3600" b="1">
                <a:solidFill>
                  <a:srgbClr val="07080F"/>
                </a:solidFill>
                <a:latin typeface="宋体" panose="02010600030101010101" pitchFamily="2" charset="-122"/>
              </a:rPr>
              <a:t>逆变电路</a:t>
            </a:r>
          </a:p>
        </p:txBody>
      </p:sp>
      <p:pic>
        <p:nvPicPr>
          <p:cNvPr id="154627" name="Picture 3">
            <a:extLst>
              <a:ext uri="{FF2B5EF4-FFF2-40B4-BE49-F238E27FC236}">
                <a16:creationId xmlns:a16="http://schemas.microsoft.com/office/drawing/2014/main" id="{2113879C-2351-4502-8862-F49F16080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8" y="968375"/>
            <a:ext cx="80295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grpSp>
        <p:nvGrpSpPr>
          <p:cNvPr id="154628" name="Group 4">
            <a:extLst>
              <a:ext uri="{FF2B5EF4-FFF2-40B4-BE49-F238E27FC236}">
                <a16:creationId xmlns:a16="http://schemas.microsoft.com/office/drawing/2014/main" id="{5765EEEC-DE49-499F-811D-58EBFEBB521A}"/>
              </a:ext>
            </a:extLst>
          </p:cNvPr>
          <p:cNvGrpSpPr>
            <a:grpSpLocks/>
          </p:cNvGrpSpPr>
          <p:nvPr/>
        </p:nvGrpSpPr>
        <p:grpSpPr bwMode="auto">
          <a:xfrm>
            <a:off x="1228725" y="3284538"/>
            <a:ext cx="6434138" cy="2862262"/>
            <a:chOff x="2174" y="2250"/>
            <a:chExt cx="7166" cy="3525"/>
          </a:xfrm>
        </p:grpSpPr>
        <p:sp>
          <p:nvSpPr>
            <p:cNvPr id="154632" name="Rectangle 5">
              <a:extLst>
                <a:ext uri="{FF2B5EF4-FFF2-40B4-BE49-F238E27FC236}">
                  <a16:creationId xmlns:a16="http://schemas.microsoft.com/office/drawing/2014/main" id="{7535D9DD-4F2C-46EE-B73C-BEDDD5ABC768}"/>
                </a:ext>
              </a:extLst>
            </p:cNvPr>
            <p:cNvSpPr>
              <a:spLocks noChangeArrowheads="1"/>
            </p:cNvSpPr>
            <p:nvPr/>
          </p:nvSpPr>
          <p:spPr bwMode="auto">
            <a:xfrm>
              <a:off x="2174" y="2250"/>
              <a:ext cx="1096" cy="109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160500"/>
                  </a:solidFill>
                  <a:latin typeface="Times New Roman" panose="02020603050405020304" pitchFamily="18" charset="0"/>
                </a:rPr>
                <a:t>ICL8038</a:t>
              </a:r>
            </a:p>
            <a:p>
              <a:pPr algn="just"/>
              <a:r>
                <a:rPr kumimoji="0" lang="zh-CN" altLang="en-US" sz="1600">
                  <a:solidFill>
                    <a:srgbClr val="160500"/>
                  </a:solidFill>
                  <a:latin typeface="Times New Roman" panose="02020603050405020304" pitchFamily="18" charset="0"/>
                </a:rPr>
                <a:t>三角波发生器</a:t>
              </a:r>
            </a:p>
          </p:txBody>
        </p:sp>
        <p:sp>
          <p:nvSpPr>
            <p:cNvPr id="154633" name="Rectangle 6">
              <a:extLst>
                <a:ext uri="{FF2B5EF4-FFF2-40B4-BE49-F238E27FC236}">
                  <a16:creationId xmlns:a16="http://schemas.microsoft.com/office/drawing/2014/main" id="{48D16060-19CF-4C35-A9BE-BFA395A14CDD}"/>
                </a:ext>
              </a:extLst>
            </p:cNvPr>
            <p:cNvSpPr>
              <a:spLocks noChangeArrowheads="1"/>
            </p:cNvSpPr>
            <p:nvPr/>
          </p:nvSpPr>
          <p:spPr bwMode="auto">
            <a:xfrm>
              <a:off x="2188" y="3555"/>
              <a:ext cx="1096" cy="109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160500"/>
                  </a:solidFill>
                  <a:latin typeface="Times New Roman" panose="02020603050405020304" pitchFamily="18" charset="0"/>
                </a:rPr>
                <a:t>ICL8038</a:t>
              </a:r>
            </a:p>
            <a:p>
              <a:pPr algn="just"/>
              <a:r>
                <a:rPr kumimoji="0" lang="zh-CN" altLang="en-US" sz="1600">
                  <a:solidFill>
                    <a:srgbClr val="160500"/>
                  </a:solidFill>
                  <a:latin typeface="Times New Roman" panose="02020603050405020304" pitchFamily="18" charset="0"/>
                </a:rPr>
                <a:t>正弦波发生器</a:t>
              </a:r>
            </a:p>
          </p:txBody>
        </p:sp>
        <p:sp>
          <p:nvSpPr>
            <p:cNvPr id="154634" name="Rectangle 7">
              <a:extLst>
                <a:ext uri="{FF2B5EF4-FFF2-40B4-BE49-F238E27FC236}">
                  <a16:creationId xmlns:a16="http://schemas.microsoft.com/office/drawing/2014/main" id="{1782323B-7B18-40EC-9985-F4337293D7E8}"/>
                </a:ext>
              </a:extLst>
            </p:cNvPr>
            <p:cNvSpPr>
              <a:spLocks noChangeArrowheads="1"/>
            </p:cNvSpPr>
            <p:nvPr/>
          </p:nvSpPr>
          <p:spPr bwMode="auto">
            <a:xfrm>
              <a:off x="5800" y="2745"/>
              <a:ext cx="1096" cy="130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en-US" altLang="zh-CN" sz="1000">
                <a:latin typeface="Times New Roman" panose="02020603050405020304" pitchFamily="18" charset="0"/>
              </a:endParaRPr>
            </a:p>
            <a:p>
              <a:pPr algn="just"/>
              <a:r>
                <a:rPr kumimoji="0" lang="en-US" altLang="zh-CN" sz="1800">
                  <a:solidFill>
                    <a:srgbClr val="160500"/>
                  </a:solidFill>
                  <a:latin typeface="Times New Roman" panose="02020603050405020304" pitchFamily="18" charset="0"/>
                </a:rPr>
                <a:t>LM311</a:t>
              </a:r>
            </a:p>
            <a:p>
              <a:pPr algn="just"/>
              <a:r>
                <a:rPr kumimoji="0" lang="zh-CN" altLang="en-US" sz="1800">
                  <a:solidFill>
                    <a:srgbClr val="160500"/>
                  </a:solidFill>
                  <a:latin typeface="Times New Roman" panose="02020603050405020304" pitchFamily="18" charset="0"/>
                </a:rPr>
                <a:t>比较器</a:t>
              </a:r>
            </a:p>
          </p:txBody>
        </p:sp>
        <p:sp>
          <p:nvSpPr>
            <p:cNvPr id="154635" name="Rectangle 8">
              <a:extLst>
                <a:ext uri="{FF2B5EF4-FFF2-40B4-BE49-F238E27FC236}">
                  <a16:creationId xmlns:a16="http://schemas.microsoft.com/office/drawing/2014/main" id="{21F62602-4138-4297-BD58-929AE86CA560}"/>
                </a:ext>
              </a:extLst>
            </p:cNvPr>
            <p:cNvSpPr>
              <a:spLocks noChangeArrowheads="1"/>
            </p:cNvSpPr>
            <p:nvPr/>
          </p:nvSpPr>
          <p:spPr bwMode="auto">
            <a:xfrm>
              <a:off x="3820" y="2700"/>
              <a:ext cx="1096" cy="57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solidFill>
                    <a:srgbClr val="160500"/>
                  </a:solidFill>
                  <a:latin typeface="Times New Roman" panose="02020603050405020304" pitchFamily="18" charset="0"/>
                </a:rPr>
                <a:t>放大器</a:t>
              </a:r>
            </a:p>
          </p:txBody>
        </p:sp>
        <p:sp>
          <p:nvSpPr>
            <p:cNvPr id="154636" name="Rectangle 9">
              <a:extLst>
                <a:ext uri="{FF2B5EF4-FFF2-40B4-BE49-F238E27FC236}">
                  <a16:creationId xmlns:a16="http://schemas.microsoft.com/office/drawing/2014/main" id="{9BC564D4-88E1-4921-864D-3AAAFE5C0BEA}"/>
                </a:ext>
              </a:extLst>
            </p:cNvPr>
            <p:cNvSpPr>
              <a:spLocks noChangeArrowheads="1"/>
            </p:cNvSpPr>
            <p:nvPr/>
          </p:nvSpPr>
          <p:spPr bwMode="auto">
            <a:xfrm>
              <a:off x="3822" y="3585"/>
              <a:ext cx="1096" cy="57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solidFill>
                    <a:srgbClr val="160500"/>
                  </a:solidFill>
                  <a:latin typeface="Times New Roman" panose="02020603050405020304" pitchFamily="18" charset="0"/>
                </a:rPr>
                <a:t>放大器</a:t>
              </a:r>
            </a:p>
          </p:txBody>
        </p:sp>
        <p:sp>
          <p:nvSpPr>
            <p:cNvPr id="154637" name="Rectangle 10">
              <a:extLst>
                <a:ext uri="{FF2B5EF4-FFF2-40B4-BE49-F238E27FC236}">
                  <a16:creationId xmlns:a16="http://schemas.microsoft.com/office/drawing/2014/main" id="{F497F5B9-95C8-48C9-A5DA-B122843FDD50}"/>
                </a:ext>
              </a:extLst>
            </p:cNvPr>
            <p:cNvSpPr>
              <a:spLocks noChangeArrowheads="1"/>
            </p:cNvSpPr>
            <p:nvPr/>
          </p:nvSpPr>
          <p:spPr bwMode="auto">
            <a:xfrm>
              <a:off x="8560" y="2745"/>
              <a:ext cx="780" cy="130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en-US" altLang="zh-CN" sz="1000">
                <a:latin typeface="Times New Roman" panose="02020603050405020304" pitchFamily="18" charset="0"/>
              </a:endParaRPr>
            </a:p>
            <a:p>
              <a:pPr algn="just"/>
              <a:r>
                <a:rPr kumimoji="0" lang="zh-CN" altLang="en-US" sz="1800">
                  <a:solidFill>
                    <a:srgbClr val="160500"/>
                  </a:solidFill>
                  <a:latin typeface="Times New Roman" panose="02020603050405020304" pitchFamily="18" charset="0"/>
                </a:rPr>
                <a:t>驱动</a:t>
              </a:r>
            </a:p>
            <a:p>
              <a:pPr algn="just"/>
              <a:r>
                <a:rPr kumimoji="0" lang="zh-CN" altLang="en-US" sz="1800">
                  <a:solidFill>
                    <a:srgbClr val="160500"/>
                  </a:solidFill>
                  <a:latin typeface="Times New Roman" panose="02020603050405020304" pitchFamily="18" charset="0"/>
                </a:rPr>
                <a:t>电路</a:t>
              </a:r>
            </a:p>
          </p:txBody>
        </p:sp>
        <p:sp>
          <p:nvSpPr>
            <p:cNvPr id="154638" name="Rectangle 11">
              <a:extLst>
                <a:ext uri="{FF2B5EF4-FFF2-40B4-BE49-F238E27FC236}">
                  <a16:creationId xmlns:a16="http://schemas.microsoft.com/office/drawing/2014/main" id="{CAD5548F-DF3F-4598-9843-FC43E4E72589}"/>
                </a:ext>
              </a:extLst>
            </p:cNvPr>
            <p:cNvSpPr>
              <a:spLocks noChangeArrowheads="1"/>
            </p:cNvSpPr>
            <p:nvPr/>
          </p:nvSpPr>
          <p:spPr bwMode="auto">
            <a:xfrm>
              <a:off x="7360" y="2745"/>
              <a:ext cx="780" cy="130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en-US" altLang="zh-CN" sz="1000">
                <a:latin typeface="Times New Roman" panose="02020603050405020304" pitchFamily="18" charset="0"/>
              </a:endParaRPr>
            </a:p>
            <a:p>
              <a:pPr algn="just"/>
              <a:r>
                <a:rPr kumimoji="0" lang="zh-CN" altLang="en-US" sz="1800">
                  <a:solidFill>
                    <a:srgbClr val="160500"/>
                  </a:solidFill>
                  <a:latin typeface="Times New Roman" panose="02020603050405020304" pitchFamily="18" charset="0"/>
                </a:rPr>
                <a:t>信号变换</a:t>
              </a:r>
            </a:p>
          </p:txBody>
        </p:sp>
        <p:sp>
          <p:nvSpPr>
            <p:cNvPr id="154639" name="Line 12">
              <a:extLst>
                <a:ext uri="{FF2B5EF4-FFF2-40B4-BE49-F238E27FC236}">
                  <a16:creationId xmlns:a16="http://schemas.microsoft.com/office/drawing/2014/main" id="{D9401785-C5F4-417E-8898-89937517471F}"/>
                </a:ext>
              </a:extLst>
            </p:cNvPr>
            <p:cNvSpPr>
              <a:spLocks noChangeShapeType="1"/>
            </p:cNvSpPr>
            <p:nvPr/>
          </p:nvSpPr>
          <p:spPr bwMode="auto">
            <a:xfrm>
              <a:off x="3270" y="2835"/>
              <a:ext cx="5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40" name="Line 13">
              <a:extLst>
                <a:ext uri="{FF2B5EF4-FFF2-40B4-BE49-F238E27FC236}">
                  <a16:creationId xmlns:a16="http://schemas.microsoft.com/office/drawing/2014/main" id="{8D6169B5-606E-4233-BC74-79D30946FBC8}"/>
                </a:ext>
              </a:extLst>
            </p:cNvPr>
            <p:cNvSpPr>
              <a:spLocks noChangeShapeType="1"/>
            </p:cNvSpPr>
            <p:nvPr/>
          </p:nvSpPr>
          <p:spPr bwMode="auto">
            <a:xfrm>
              <a:off x="3284" y="3975"/>
              <a:ext cx="5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41" name="Line 14">
              <a:extLst>
                <a:ext uri="{FF2B5EF4-FFF2-40B4-BE49-F238E27FC236}">
                  <a16:creationId xmlns:a16="http://schemas.microsoft.com/office/drawing/2014/main" id="{29DFC1D6-3184-49FB-A05E-6254BA579849}"/>
                </a:ext>
              </a:extLst>
            </p:cNvPr>
            <p:cNvSpPr>
              <a:spLocks noChangeShapeType="1"/>
            </p:cNvSpPr>
            <p:nvPr/>
          </p:nvSpPr>
          <p:spPr bwMode="auto">
            <a:xfrm>
              <a:off x="4948" y="3015"/>
              <a:ext cx="8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42" name="Line 15">
              <a:extLst>
                <a:ext uri="{FF2B5EF4-FFF2-40B4-BE49-F238E27FC236}">
                  <a16:creationId xmlns:a16="http://schemas.microsoft.com/office/drawing/2014/main" id="{A1FF0155-053A-49B1-BA88-F667AE4591C1}"/>
                </a:ext>
              </a:extLst>
            </p:cNvPr>
            <p:cNvSpPr>
              <a:spLocks noChangeShapeType="1"/>
            </p:cNvSpPr>
            <p:nvPr/>
          </p:nvSpPr>
          <p:spPr bwMode="auto">
            <a:xfrm>
              <a:off x="4948" y="3705"/>
              <a:ext cx="8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43" name="Line 16">
              <a:extLst>
                <a:ext uri="{FF2B5EF4-FFF2-40B4-BE49-F238E27FC236}">
                  <a16:creationId xmlns:a16="http://schemas.microsoft.com/office/drawing/2014/main" id="{CC055E3D-43B1-4620-995D-800ED5E52372}"/>
                </a:ext>
              </a:extLst>
            </p:cNvPr>
            <p:cNvSpPr>
              <a:spLocks noChangeShapeType="1"/>
            </p:cNvSpPr>
            <p:nvPr/>
          </p:nvSpPr>
          <p:spPr bwMode="auto">
            <a:xfrm>
              <a:off x="6900" y="3315"/>
              <a:ext cx="46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44" name="Line 17">
              <a:extLst>
                <a:ext uri="{FF2B5EF4-FFF2-40B4-BE49-F238E27FC236}">
                  <a16:creationId xmlns:a16="http://schemas.microsoft.com/office/drawing/2014/main" id="{1EB73A2F-0FF9-4B3A-BAC5-BD71D4374C8D}"/>
                </a:ext>
              </a:extLst>
            </p:cNvPr>
            <p:cNvSpPr>
              <a:spLocks noChangeShapeType="1"/>
            </p:cNvSpPr>
            <p:nvPr/>
          </p:nvSpPr>
          <p:spPr bwMode="auto">
            <a:xfrm>
              <a:off x="8130" y="3330"/>
              <a:ext cx="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45" name="Rectangle 18">
              <a:extLst>
                <a:ext uri="{FF2B5EF4-FFF2-40B4-BE49-F238E27FC236}">
                  <a16:creationId xmlns:a16="http://schemas.microsoft.com/office/drawing/2014/main" id="{28482997-A5BD-4B43-8AD5-F633C6791FA1}"/>
                </a:ext>
              </a:extLst>
            </p:cNvPr>
            <p:cNvSpPr>
              <a:spLocks noChangeArrowheads="1"/>
            </p:cNvSpPr>
            <p:nvPr/>
          </p:nvSpPr>
          <p:spPr bwMode="auto">
            <a:xfrm>
              <a:off x="7450" y="4470"/>
              <a:ext cx="780" cy="130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en-US" altLang="zh-CN" sz="1000">
                <a:latin typeface="Times New Roman" panose="02020603050405020304" pitchFamily="18" charset="0"/>
              </a:endParaRPr>
            </a:p>
            <a:p>
              <a:pPr algn="just"/>
              <a:r>
                <a:rPr kumimoji="0" lang="zh-CN" altLang="en-US" sz="1800">
                  <a:solidFill>
                    <a:srgbClr val="160500"/>
                  </a:solidFill>
                  <a:latin typeface="Times New Roman" panose="02020603050405020304" pitchFamily="18" charset="0"/>
                </a:rPr>
                <a:t>保护</a:t>
              </a:r>
            </a:p>
            <a:p>
              <a:pPr algn="just"/>
              <a:r>
                <a:rPr kumimoji="0" lang="zh-CN" altLang="en-US" sz="1800">
                  <a:solidFill>
                    <a:srgbClr val="160500"/>
                  </a:solidFill>
                  <a:latin typeface="Times New Roman" panose="02020603050405020304" pitchFamily="18" charset="0"/>
                </a:rPr>
                <a:t>电路</a:t>
              </a:r>
            </a:p>
          </p:txBody>
        </p:sp>
        <p:sp>
          <p:nvSpPr>
            <p:cNvPr id="154646" name="Line 19">
              <a:extLst>
                <a:ext uri="{FF2B5EF4-FFF2-40B4-BE49-F238E27FC236}">
                  <a16:creationId xmlns:a16="http://schemas.microsoft.com/office/drawing/2014/main" id="{B2F47A96-B95C-46F5-AA22-FDE4FC602F10}"/>
                </a:ext>
              </a:extLst>
            </p:cNvPr>
            <p:cNvSpPr>
              <a:spLocks noChangeShapeType="1"/>
            </p:cNvSpPr>
            <p:nvPr/>
          </p:nvSpPr>
          <p:spPr bwMode="auto">
            <a:xfrm flipV="1">
              <a:off x="7800" y="4050"/>
              <a:ext cx="0" cy="4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47" name="Line 20">
              <a:extLst>
                <a:ext uri="{FF2B5EF4-FFF2-40B4-BE49-F238E27FC236}">
                  <a16:creationId xmlns:a16="http://schemas.microsoft.com/office/drawing/2014/main" id="{9BEF414C-0F8A-45BB-96FB-E00A669B74F4}"/>
                </a:ext>
              </a:extLst>
            </p:cNvPr>
            <p:cNvSpPr>
              <a:spLocks noChangeShapeType="1"/>
            </p:cNvSpPr>
            <p:nvPr/>
          </p:nvSpPr>
          <p:spPr bwMode="auto">
            <a:xfrm>
              <a:off x="8984" y="4050"/>
              <a:ext cx="0" cy="8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48" name="Line 21">
              <a:extLst>
                <a:ext uri="{FF2B5EF4-FFF2-40B4-BE49-F238E27FC236}">
                  <a16:creationId xmlns:a16="http://schemas.microsoft.com/office/drawing/2014/main" id="{48E66228-2964-4907-8A8D-9D529A7A03FF}"/>
                </a:ext>
              </a:extLst>
            </p:cNvPr>
            <p:cNvSpPr>
              <a:spLocks noChangeShapeType="1"/>
            </p:cNvSpPr>
            <p:nvPr/>
          </p:nvSpPr>
          <p:spPr bwMode="auto">
            <a:xfrm flipH="1">
              <a:off x="8234" y="4890"/>
              <a:ext cx="7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4629" name="Group 22">
            <a:extLst>
              <a:ext uri="{FF2B5EF4-FFF2-40B4-BE49-F238E27FC236}">
                <a16:creationId xmlns:a16="http://schemas.microsoft.com/office/drawing/2014/main" id="{4ABB1C69-B4B9-49EF-B79B-6C7246CE21A5}"/>
              </a:ext>
            </a:extLst>
          </p:cNvPr>
          <p:cNvGrpSpPr>
            <a:grpSpLocks/>
          </p:cNvGrpSpPr>
          <p:nvPr/>
        </p:nvGrpSpPr>
        <p:grpSpPr bwMode="auto">
          <a:xfrm>
            <a:off x="5943600" y="1579563"/>
            <a:ext cx="1446213" cy="2105025"/>
            <a:chOff x="3744" y="995"/>
            <a:chExt cx="911" cy="1326"/>
          </a:xfrm>
        </p:grpSpPr>
        <p:sp>
          <p:nvSpPr>
            <p:cNvPr id="154630" name="Rectangle 23">
              <a:extLst>
                <a:ext uri="{FF2B5EF4-FFF2-40B4-BE49-F238E27FC236}">
                  <a16:creationId xmlns:a16="http://schemas.microsoft.com/office/drawing/2014/main" id="{EB022F6E-01F0-4FF4-881E-305D20C60F81}"/>
                </a:ext>
              </a:extLst>
            </p:cNvPr>
            <p:cNvSpPr>
              <a:spLocks noChangeArrowheads="1"/>
            </p:cNvSpPr>
            <p:nvPr/>
          </p:nvSpPr>
          <p:spPr bwMode="auto">
            <a:xfrm>
              <a:off x="4599" y="1065"/>
              <a:ext cx="56" cy="1256"/>
            </a:xfrm>
            <a:prstGeom prst="rect">
              <a:avLst/>
            </a:prstGeom>
            <a:solidFill>
              <a:schemeClr val="bg1"/>
            </a:solidFill>
            <a:ln w="9525">
              <a:solidFill>
                <a:srgbClr val="1605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631" name="AutoShape 24">
              <a:extLst>
                <a:ext uri="{FF2B5EF4-FFF2-40B4-BE49-F238E27FC236}">
                  <a16:creationId xmlns:a16="http://schemas.microsoft.com/office/drawing/2014/main" id="{7972A9BD-1C3F-460F-B154-C439BED6ABE1}"/>
                </a:ext>
              </a:extLst>
            </p:cNvPr>
            <p:cNvSpPr>
              <a:spLocks noChangeArrowheads="1"/>
            </p:cNvSpPr>
            <p:nvPr/>
          </p:nvSpPr>
          <p:spPr bwMode="auto">
            <a:xfrm flipH="1">
              <a:off x="3744" y="995"/>
              <a:ext cx="899" cy="126"/>
            </a:xfrm>
            <a:prstGeom prst="rightArrow">
              <a:avLst>
                <a:gd name="adj1" fmla="val 50000"/>
                <a:gd name="adj2" fmla="val 178373"/>
              </a:avLst>
            </a:prstGeom>
            <a:solidFill>
              <a:schemeClr val="bg1"/>
            </a:solidFill>
            <a:ln w="9525">
              <a:solidFill>
                <a:srgbClr val="1605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799A8486-FDBC-4B99-9D66-AE5509972205}"/>
              </a:ext>
            </a:extLst>
          </p:cNvPr>
          <p:cNvSpPr>
            <a:spLocks noGrp="1" noChangeArrowheads="1"/>
          </p:cNvSpPr>
          <p:nvPr>
            <p:ph type="title"/>
          </p:nvPr>
        </p:nvSpPr>
        <p:spPr>
          <a:xfrm>
            <a:off x="609600" y="304800"/>
            <a:ext cx="7772400" cy="838200"/>
          </a:xfrm>
        </p:spPr>
        <p:txBody>
          <a:bodyPr/>
          <a:lstStyle/>
          <a:p>
            <a:pPr algn="ctr" eaLnBrk="1" hangingPunct="1"/>
            <a:r>
              <a:rPr lang="en-US" altLang="zh-CN" sz="3600" b="1">
                <a:solidFill>
                  <a:srgbClr val="07080F"/>
                </a:solidFill>
                <a:latin typeface="宋体" panose="02010600030101010101" pitchFamily="2" charset="-122"/>
              </a:rPr>
              <a:t>ICL8038</a:t>
            </a:r>
            <a:r>
              <a:rPr lang="zh-CN" altLang="en-US" sz="3600" b="1">
                <a:solidFill>
                  <a:srgbClr val="07080F"/>
                </a:solidFill>
                <a:latin typeface="宋体" panose="02010600030101010101" pitchFamily="2" charset="-122"/>
              </a:rPr>
              <a:t>引脚</a:t>
            </a:r>
          </a:p>
        </p:txBody>
      </p:sp>
      <p:graphicFrame>
        <p:nvGraphicFramePr>
          <p:cNvPr id="60418" name="Object 4">
            <a:extLst>
              <a:ext uri="{FF2B5EF4-FFF2-40B4-BE49-F238E27FC236}">
                <a16:creationId xmlns:a16="http://schemas.microsoft.com/office/drawing/2014/main" id="{3277974B-0C82-4957-8A32-3665197A551F}"/>
              </a:ext>
            </a:extLst>
          </p:cNvPr>
          <p:cNvGraphicFramePr>
            <a:graphicFrameLocks noChangeAspect="1"/>
          </p:cNvGraphicFramePr>
          <p:nvPr/>
        </p:nvGraphicFramePr>
        <p:xfrm>
          <a:off x="3352800" y="1371600"/>
          <a:ext cx="5257800" cy="3219450"/>
        </p:xfrm>
        <a:graphic>
          <a:graphicData uri="http://schemas.openxmlformats.org/presentationml/2006/ole">
            <mc:AlternateContent xmlns:mc="http://schemas.openxmlformats.org/markup-compatibility/2006">
              <mc:Choice xmlns:v="urn:schemas-microsoft-com:vml" Requires="v">
                <p:oleObj spid="_x0000_s60432" name="位图图像" r:id="rId3" imgW="3343742" imgH="2048161" progId="Paint.Picture">
                  <p:embed/>
                </p:oleObj>
              </mc:Choice>
              <mc:Fallback>
                <p:oleObj name="位图图像" r:id="rId3" imgW="3343742" imgH="2048161"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371600"/>
                        <a:ext cx="5257800"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286" name="Rectangle 6">
            <a:extLst>
              <a:ext uri="{FF2B5EF4-FFF2-40B4-BE49-F238E27FC236}">
                <a16:creationId xmlns:a16="http://schemas.microsoft.com/office/drawing/2014/main" id="{404FDF8C-33E3-4723-9C39-70AA8301FE16}"/>
              </a:ext>
            </a:extLst>
          </p:cNvPr>
          <p:cNvSpPr>
            <a:spLocks noChangeArrowheads="1"/>
          </p:cNvSpPr>
          <p:nvPr/>
        </p:nvSpPr>
        <p:spPr bwMode="auto">
          <a:xfrm>
            <a:off x="609600" y="1462088"/>
            <a:ext cx="312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1</a:t>
            </a:r>
            <a:r>
              <a:rPr lang="zh-CN" altLang="en-US" sz="1800">
                <a:solidFill>
                  <a:srgbClr val="07080F"/>
                </a:solidFill>
                <a:latin typeface="宋体" panose="02010600030101010101" pitchFamily="2" charset="-122"/>
              </a:rPr>
              <a:t>、</a:t>
            </a:r>
            <a:r>
              <a:rPr lang="en-US" altLang="zh-CN" sz="1800">
                <a:solidFill>
                  <a:srgbClr val="07080F"/>
                </a:solidFill>
                <a:latin typeface="宋体" panose="02010600030101010101" pitchFamily="2" charset="-122"/>
              </a:rPr>
              <a:t>12 </a:t>
            </a:r>
            <a:r>
              <a:rPr lang="zh-CN" altLang="en-US" sz="1800">
                <a:solidFill>
                  <a:srgbClr val="07080F"/>
                </a:solidFill>
                <a:latin typeface="宋体" panose="02010600030101010101" pitchFamily="2" charset="-122"/>
              </a:rPr>
              <a:t>正弦波失真度调整</a:t>
            </a:r>
          </a:p>
        </p:txBody>
      </p:sp>
      <p:sp>
        <p:nvSpPr>
          <p:cNvPr id="225287" name="Rectangle 7">
            <a:extLst>
              <a:ext uri="{FF2B5EF4-FFF2-40B4-BE49-F238E27FC236}">
                <a16:creationId xmlns:a16="http://schemas.microsoft.com/office/drawing/2014/main" id="{18B40B14-8688-4484-89D8-596A5D68B321}"/>
              </a:ext>
            </a:extLst>
          </p:cNvPr>
          <p:cNvSpPr>
            <a:spLocks noChangeArrowheads="1"/>
          </p:cNvSpPr>
          <p:nvPr/>
        </p:nvSpPr>
        <p:spPr bwMode="auto">
          <a:xfrm>
            <a:off x="609600" y="19954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2    </a:t>
            </a:r>
            <a:r>
              <a:rPr lang="zh-CN" altLang="en-US" sz="1800">
                <a:solidFill>
                  <a:srgbClr val="07080F"/>
                </a:solidFill>
                <a:latin typeface="宋体" panose="02010600030101010101" pitchFamily="2" charset="-122"/>
              </a:rPr>
              <a:t>正弦波输出</a:t>
            </a:r>
          </a:p>
        </p:txBody>
      </p:sp>
      <p:sp>
        <p:nvSpPr>
          <p:cNvPr id="225288" name="Rectangle 8">
            <a:extLst>
              <a:ext uri="{FF2B5EF4-FFF2-40B4-BE49-F238E27FC236}">
                <a16:creationId xmlns:a16="http://schemas.microsoft.com/office/drawing/2014/main" id="{DDB129A9-A33D-476F-A8FF-DF3C0BBF49D7}"/>
              </a:ext>
            </a:extLst>
          </p:cNvPr>
          <p:cNvSpPr>
            <a:spLocks noChangeArrowheads="1"/>
          </p:cNvSpPr>
          <p:nvPr/>
        </p:nvSpPr>
        <p:spPr bwMode="auto">
          <a:xfrm>
            <a:off x="609600" y="25288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3    </a:t>
            </a:r>
            <a:r>
              <a:rPr lang="zh-CN" altLang="en-US" sz="1800">
                <a:solidFill>
                  <a:srgbClr val="07080F"/>
                </a:solidFill>
                <a:latin typeface="宋体" panose="02010600030101010101" pitchFamily="2" charset="-122"/>
              </a:rPr>
              <a:t>三角波输出</a:t>
            </a:r>
          </a:p>
        </p:txBody>
      </p:sp>
      <p:sp>
        <p:nvSpPr>
          <p:cNvPr id="225289" name="Rectangle 9">
            <a:extLst>
              <a:ext uri="{FF2B5EF4-FFF2-40B4-BE49-F238E27FC236}">
                <a16:creationId xmlns:a16="http://schemas.microsoft.com/office/drawing/2014/main" id="{D9B8454A-D488-4698-A048-FFFD061224A8}"/>
              </a:ext>
            </a:extLst>
          </p:cNvPr>
          <p:cNvSpPr>
            <a:spLocks noChangeArrowheads="1"/>
          </p:cNvSpPr>
          <p:nvPr/>
        </p:nvSpPr>
        <p:spPr bwMode="auto">
          <a:xfrm>
            <a:off x="609600" y="30622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4</a:t>
            </a:r>
            <a:r>
              <a:rPr lang="zh-CN" altLang="en-US" sz="1800">
                <a:solidFill>
                  <a:srgbClr val="07080F"/>
                </a:solidFill>
                <a:latin typeface="宋体" panose="02010600030101010101" pitchFamily="2" charset="-122"/>
              </a:rPr>
              <a:t>、</a:t>
            </a:r>
            <a:r>
              <a:rPr lang="en-US" altLang="zh-CN" sz="1800">
                <a:solidFill>
                  <a:srgbClr val="07080F"/>
                </a:solidFill>
                <a:latin typeface="宋体" panose="02010600030101010101" pitchFamily="2" charset="-122"/>
              </a:rPr>
              <a:t>5  </a:t>
            </a:r>
            <a:r>
              <a:rPr lang="zh-CN" altLang="en-US" sz="1800">
                <a:solidFill>
                  <a:srgbClr val="07080F"/>
                </a:solidFill>
                <a:latin typeface="宋体" panose="02010600030101010101" pitchFamily="2" charset="-122"/>
              </a:rPr>
              <a:t>方波占空比调节</a:t>
            </a:r>
          </a:p>
        </p:txBody>
      </p:sp>
      <p:sp>
        <p:nvSpPr>
          <p:cNvPr id="225290" name="Rectangle 10">
            <a:extLst>
              <a:ext uri="{FF2B5EF4-FFF2-40B4-BE49-F238E27FC236}">
                <a16:creationId xmlns:a16="http://schemas.microsoft.com/office/drawing/2014/main" id="{CDC1B2DF-612D-4C41-A01A-36B7C09C9335}"/>
              </a:ext>
            </a:extLst>
          </p:cNvPr>
          <p:cNvSpPr>
            <a:spLocks noChangeArrowheads="1"/>
          </p:cNvSpPr>
          <p:nvPr/>
        </p:nvSpPr>
        <p:spPr bwMode="auto">
          <a:xfrm>
            <a:off x="609600" y="35956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6    </a:t>
            </a:r>
            <a:r>
              <a:rPr lang="zh-CN" altLang="en-US" sz="1800">
                <a:solidFill>
                  <a:srgbClr val="07080F"/>
                </a:solidFill>
                <a:latin typeface="宋体" panose="02010600030101010101" pitchFamily="2" charset="-122"/>
              </a:rPr>
              <a:t>电源</a:t>
            </a:r>
          </a:p>
        </p:txBody>
      </p:sp>
      <p:sp>
        <p:nvSpPr>
          <p:cNvPr id="225291" name="Rectangle 11">
            <a:extLst>
              <a:ext uri="{FF2B5EF4-FFF2-40B4-BE49-F238E27FC236}">
                <a16:creationId xmlns:a16="http://schemas.microsoft.com/office/drawing/2014/main" id="{F07A9405-500A-4C9A-B7A6-7C1D3A26773E}"/>
              </a:ext>
            </a:extLst>
          </p:cNvPr>
          <p:cNvSpPr>
            <a:spLocks noChangeArrowheads="1"/>
          </p:cNvSpPr>
          <p:nvPr/>
        </p:nvSpPr>
        <p:spPr bwMode="auto">
          <a:xfrm>
            <a:off x="609600" y="4129088"/>
            <a:ext cx="342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7    </a:t>
            </a:r>
            <a:r>
              <a:rPr lang="zh-CN" altLang="en-US" sz="1800">
                <a:solidFill>
                  <a:srgbClr val="07080F"/>
                </a:solidFill>
                <a:latin typeface="宋体" panose="02010600030101010101" pitchFamily="2" charset="-122"/>
              </a:rPr>
              <a:t>内部频率调节偏置电压</a:t>
            </a:r>
          </a:p>
        </p:txBody>
      </p:sp>
      <p:sp>
        <p:nvSpPr>
          <p:cNvPr id="225292" name="Rectangle 12">
            <a:extLst>
              <a:ext uri="{FF2B5EF4-FFF2-40B4-BE49-F238E27FC236}">
                <a16:creationId xmlns:a16="http://schemas.microsoft.com/office/drawing/2014/main" id="{1E732428-2F69-40BB-9EB5-110D7AAF53AB}"/>
              </a:ext>
            </a:extLst>
          </p:cNvPr>
          <p:cNvSpPr>
            <a:spLocks noChangeArrowheads="1"/>
          </p:cNvSpPr>
          <p:nvPr/>
        </p:nvSpPr>
        <p:spPr bwMode="auto">
          <a:xfrm>
            <a:off x="609600" y="4586288"/>
            <a:ext cx="342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8    </a:t>
            </a:r>
            <a:r>
              <a:rPr lang="zh-CN" altLang="en-US" sz="1800">
                <a:solidFill>
                  <a:srgbClr val="07080F"/>
                </a:solidFill>
                <a:latin typeface="宋体" panose="02010600030101010101" pitchFamily="2" charset="-122"/>
              </a:rPr>
              <a:t>外部扫频电压输入</a:t>
            </a:r>
          </a:p>
        </p:txBody>
      </p:sp>
      <p:sp>
        <p:nvSpPr>
          <p:cNvPr id="225293" name="Rectangle 13">
            <a:extLst>
              <a:ext uri="{FF2B5EF4-FFF2-40B4-BE49-F238E27FC236}">
                <a16:creationId xmlns:a16="http://schemas.microsoft.com/office/drawing/2014/main" id="{C364C568-C3FD-4184-8897-0D2B249C2A12}"/>
              </a:ext>
            </a:extLst>
          </p:cNvPr>
          <p:cNvSpPr>
            <a:spLocks noChangeArrowheads="1"/>
          </p:cNvSpPr>
          <p:nvPr/>
        </p:nvSpPr>
        <p:spPr bwMode="auto">
          <a:xfrm>
            <a:off x="609600" y="5043488"/>
            <a:ext cx="342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9    </a:t>
            </a:r>
            <a:r>
              <a:rPr lang="zh-CN" altLang="en-US" sz="1800">
                <a:solidFill>
                  <a:srgbClr val="07080F"/>
                </a:solidFill>
                <a:latin typeface="宋体" panose="02010600030101010101" pitchFamily="2" charset="-122"/>
              </a:rPr>
              <a:t>方波输出</a:t>
            </a:r>
          </a:p>
        </p:txBody>
      </p:sp>
      <p:sp>
        <p:nvSpPr>
          <p:cNvPr id="225294" name="Rectangle 14">
            <a:extLst>
              <a:ext uri="{FF2B5EF4-FFF2-40B4-BE49-F238E27FC236}">
                <a16:creationId xmlns:a16="http://schemas.microsoft.com/office/drawing/2014/main" id="{030C1082-11AD-4227-9BF9-637865B6D797}"/>
              </a:ext>
            </a:extLst>
          </p:cNvPr>
          <p:cNvSpPr>
            <a:spLocks noChangeArrowheads="1"/>
          </p:cNvSpPr>
          <p:nvPr/>
        </p:nvSpPr>
        <p:spPr bwMode="auto">
          <a:xfrm>
            <a:off x="609600" y="5486400"/>
            <a:ext cx="342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10   </a:t>
            </a:r>
            <a:r>
              <a:rPr lang="zh-CN" altLang="en-US" sz="1800">
                <a:solidFill>
                  <a:srgbClr val="07080F"/>
                </a:solidFill>
                <a:latin typeface="宋体" panose="02010600030101010101" pitchFamily="2" charset="-122"/>
              </a:rPr>
              <a:t>振荡电容</a:t>
            </a:r>
          </a:p>
        </p:txBody>
      </p:sp>
      <p:grpSp>
        <p:nvGrpSpPr>
          <p:cNvPr id="2" name="Group 17">
            <a:extLst>
              <a:ext uri="{FF2B5EF4-FFF2-40B4-BE49-F238E27FC236}">
                <a16:creationId xmlns:a16="http://schemas.microsoft.com/office/drawing/2014/main" id="{6EC5528E-EB52-47B8-B013-B922D34CEC38}"/>
              </a:ext>
            </a:extLst>
          </p:cNvPr>
          <p:cNvGrpSpPr>
            <a:grpSpLocks/>
          </p:cNvGrpSpPr>
          <p:nvPr/>
        </p:nvGrpSpPr>
        <p:grpSpPr bwMode="auto">
          <a:xfrm>
            <a:off x="609600" y="5943600"/>
            <a:ext cx="4343400" cy="366713"/>
            <a:chOff x="384" y="3744"/>
            <a:chExt cx="2736" cy="231"/>
          </a:xfrm>
        </p:grpSpPr>
        <p:sp>
          <p:nvSpPr>
            <p:cNvPr id="60430" name="Rectangle 15">
              <a:extLst>
                <a:ext uri="{FF2B5EF4-FFF2-40B4-BE49-F238E27FC236}">
                  <a16:creationId xmlns:a16="http://schemas.microsoft.com/office/drawing/2014/main" id="{BE836743-E702-4B7B-B43D-BE7D55D321CE}"/>
                </a:ext>
              </a:extLst>
            </p:cNvPr>
            <p:cNvSpPr>
              <a:spLocks noChangeArrowheads="1"/>
            </p:cNvSpPr>
            <p:nvPr/>
          </p:nvSpPr>
          <p:spPr bwMode="auto">
            <a:xfrm>
              <a:off x="384" y="3744"/>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11   </a:t>
              </a:r>
              <a:r>
                <a:rPr lang="zh-CN" altLang="en-US" sz="1800">
                  <a:solidFill>
                    <a:srgbClr val="07080F"/>
                  </a:solidFill>
                  <a:latin typeface="宋体" panose="02010600030101010101" pitchFamily="2" charset="-122"/>
                </a:rPr>
                <a:t>地</a:t>
              </a:r>
            </a:p>
          </p:txBody>
        </p:sp>
        <p:sp>
          <p:nvSpPr>
            <p:cNvPr id="60431" name="Rectangle 16">
              <a:extLst>
                <a:ext uri="{FF2B5EF4-FFF2-40B4-BE49-F238E27FC236}">
                  <a16:creationId xmlns:a16="http://schemas.microsoft.com/office/drawing/2014/main" id="{8A52D5CA-1E7A-4DE5-9A7E-44B2C9EBB08F}"/>
                </a:ext>
              </a:extLst>
            </p:cNvPr>
            <p:cNvSpPr>
              <a:spLocks noChangeArrowheads="1"/>
            </p:cNvSpPr>
            <p:nvPr/>
          </p:nvSpPr>
          <p:spPr bwMode="auto">
            <a:xfrm>
              <a:off x="1872" y="3744"/>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7080F"/>
                  </a:solidFill>
                  <a:latin typeface="宋体" panose="02010600030101010101" pitchFamily="2" charset="-122"/>
                </a:rPr>
                <a:t>脚</a:t>
              </a:r>
              <a:r>
                <a:rPr lang="en-US" altLang="zh-CN" sz="1800">
                  <a:solidFill>
                    <a:srgbClr val="07080F"/>
                  </a:solidFill>
                  <a:latin typeface="宋体" panose="02010600030101010101" pitchFamily="2" charset="-122"/>
                </a:rPr>
                <a:t>12   </a:t>
              </a:r>
              <a:r>
                <a:rPr lang="zh-CN" altLang="en-US" sz="1800">
                  <a:solidFill>
                    <a:srgbClr val="07080F"/>
                  </a:solidFill>
                  <a:latin typeface="宋体" panose="02010600030101010101" pitchFamily="2" charset="-122"/>
                </a:rPr>
                <a:t>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286"/>
                                        </p:tgtEl>
                                        <p:attrNameLst>
                                          <p:attrName>style.visibility</p:attrName>
                                        </p:attrNameLst>
                                      </p:cBhvr>
                                      <p:to>
                                        <p:strVal val="visible"/>
                                      </p:to>
                                    </p:set>
                                    <p:animEffect transition="in" filter="blinds(horizontal)">
                                      <p:cBhvr>
                                        <p:cTn id="7" dur="500"/>
                                        <p:tgtEl>
                                          <p:spTgt spid="2252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287"/>
                                        </p:tgtEl>
                                        <p:attrNameLst>
                                          <p:attrName>style.visibility</p:attrName>
                                        </p:attrNameLst>
                                      </p:cBhvr>
                                      <p:to>
                                        <p:strVal val="visible"/>
                                      </p:to>
                                    </p:set>
                                    <p:animEffect transition="in" filter="blinds(horizontal)">
                                      <p:cBhvr>
                                        <p:cTn id="12" dur="500"/>
                                        <p:tgtEl>
                                          <p:spTgt spid="2252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5288"/>
                                        </p:tgtEl>
                                        <p:attrNameLst>
                                          <p:attrName>style.visibility</p:attrName>
                                        </p:attrNameLst>
                                      </p:cBhvr>
                                      <p:to>
                                        <p:strVal val="visible"/>
                                      </p:to>
                                    </p:set>
                                    <p:animEffect transition="in" filter="blinds(horizontal)">
                                      <p:cBhvr>
                                        <p:cTn id="17" dur="500"/>
                                        <p:tgtEl>
                                          <p:spTgt spid="2252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5289"/>
                                        </p:tgtEl>
                                        <p:attrNameLst>
                                          <p:attrName>style.visibility</p:attrName>
                                        </p:attrNameLst>
                                      </p:cBhvr>
                                      <p:to>
                                        <p:strVal val="visible"/>
                                      </p:to>
                                    </p:set>
                                    <p:animEffect transition="in" filter="blinds(horizontal)">
                                      <p:cBhvr>
                                        <p:cTn id="22" dur="500"/>
                                        <p:tgtEl>
                                          <p:spTgt spid="2252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5290"/>
                                        </p:tgtEl>
                                        <p:attrNameLst>
                                          <p:attrName>style.visibility</p:attrName>
                                        </p:attrNameLst>
                                      </p:cBhvr>
                                      <p:to>
                                        <p:strVal val="visible"/>
                                      </p:to>
                                    </p:set>
                                    <p:animEffect transition="in" filter="blinds(horizontal)">
                                      <p:cBhvr>
                                        <p:cTn id="27" dur="500"/>
                                        <p:tgtEl>
                                          <p:spTgt spid="2252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5291"/>
                                        </p:tgtEl>
                                        <p:attrNameLst>
                                          <p:attrName>style.visibility</p:attrName>
                                        </p:attrNameLst>
                                      </p:cBhvr>
                                      <p:to>
                                        <p:strVal val="visible"/>
                                      </p:to>
                                    </p:set>
                                    <p:animEffect transition="in" filter="blinds(horizontal)">
                                      <p:cBhvr>
                                        <p:cTn id="32" dur="500"/>
                                        <p:tgtEl>
                                          <p:spTgt spid="2252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5292"/>
                                        </p:tgtEl>
                                        <p:attrNameLst>
                                          <p:attrName>style.visibility</p:attrName>
                                        </p:attrNameLst>
                                      </p:cBhvr>
                                      <p:to>
                                        <p:strVal val="visible"/>
                                      </p:to>
                                    </p:set>
                                    <p:animEffect transition="in" filter="blinds(horizontal)">
                                      <p:cBhvr>
                                        <p:cTn id="37" dur="500"/>
                                        <p:tgtEl>
                                          <p:spTgt spid="22529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5293"/>
                                        </p:tgtEl>
                                        <p:attrNameLst>
                                          <p:attrName>style.visibility</p:attrName>
                                        </p:attrNameLst>
                                      </p:cBhvr>
                                      <p:to>
                                        <p:strVal val="visible"/>
                                      </p:to>
                                    </p:set>
                                    <p:animEffect transition="in" filter="blinds(horizontal)">
                                      <p:cBhvr>
                                        <p:cTn id="42" dur="500"/>
                                        <p:tgtEl>
                                          <p:spTgt spid="22529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5294"/>
                                        </p:tgtEl>
                                        <p:attrNameLst>
                                          <p:attrName>style.visibility</p:attrName>
                                        </p:attrNameLst>
                                      </p:cBhvr>
                                      <p:to>
                                        <p:strVal val="visible"/>
                                      </p:to>
                                    </p:set>
                                    <p:animEffect transition="in" filter="blinds(horizontal)">
                                      <p:cBhvr>
                                        <p:cTn id="47" dur="500"/>
                                        <p:tgtEl>
                                          <p:spTgt spid="22529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linds(horizontal)">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6" grpId="0" autoUpdateAnimBg="0"/>
      <p:bldP spid="225287" grpId="0" autoUpdateAnimBg="0"/>
      <p:bldP spid="225288" grpId="0" autoUpdateAnimBg="0"/>
      <p:bldP spid="225289" grpId="0" autoUpdateAnimBg="0"/>
      <p:bldP spid="225290" grpId="0" autoUpdateAnimBg="0"/>
      <p:bldP spid="225291" grpId="0" autoUpdateAnimBg="0"/>
      <p:bldP spid="225292" grpId="0" autoUpdateAnimBg="0"/>
      <p:bldP spid="225293" grpId="0" autoUpdateAnimBg="0"/>
      <p:bldP spid="225294"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341438CC-20B8-4F5E-A710-9E01276E88B7}"/>
              </a:ext>
            </a:extLst>
          </p:cNvPr>
          <p:cNvSpPr>
            <a:spLocks noGrp="1" noChangeArrowheads="1"/>
          </p:cNvSpPr>
          <p:nvPr>
            <p:ph type="title"/>
          </p:nvPr>
        </p:nvSpPr>
        <p:spPr>
          <a:xfrm>
            <a:off x="609600" y="304800"/>
            <a:ext cx="7772400" cy="603250"/>
          </a:xfrm>
        </p:spPr>
        <p:txBody>
          <a:bodyPr/>
          <a:lstStyle/>
          <a:p>
            <a:pPr algn="ctr" eaLnBrk="1" hangingPunct="1"/>
            <a:r>
              <a:rPr lang="en-US" altLang="zh-CN" sz="3600" b="1">
                <a:solidFill>
                  <a:srgbClr val="07080F"/>
                </a:solidFill>
                <a:latin typeface="宋体" panose="02010600030101010101" pitchFamily="2" charset="-122"/>
              </a:rPr>
              <a:t>ICL8038</a:t>
            </a:r>
            <a:r>
              <a:rPr lang="zh-CN" altLang="en-US" sz="3600" b="1">
                <a:solidFill>
                  <a:srgbClr val="07080F"/>
                </a:solidFill>
                <a:latin typeface="宋体" panose="02010600030101010101" pitchFamily="2" charset="-122"/>
              </a:rPr>
              <a:t>内部原理图</a:t>
            </a:r>
          </a:p>
        </p:txBody>
      </p:sp>
      <p:sp>
        <p:nvSpPr>
          <p:cNvPr id="155651" name="Rectangle 3" descr="Rectangle: Click to edit Master text styles&#10;Second level&#10;Third level&#10;Fourth level&#10;Fifth level">
            <a:extLst>
              <a:ext uri="{FF2B5EF4-FFF2-40B4-BE49-F238E27FC236}">
                <a16:creationId xmlns:a16="http://schemas.microsoft.com/office/drawing/2014/main" id="{37F03497-BE03-4CFE-9F71-B6A0F6F88E02}"/>
              </a:ext>
            </a:extLst>
          </p:cNvPr>
          <p:cNvSpPr>
            <a:spLocks noGrp="1" noChangeArrowheads="1"/>
          </p:cNvSpPr>
          <p:nvPr>
            <p:ph type="body" idx="1"/>
          </p:nvPr>
        </p:nvSpPr>
        <p:spPr>
          <a:xfrm>
            <a:off x="838200" y="1905000"/>
            <a:ext cx="4849813" cy="457200"/>
          </a:xfrm>
        </p:spPr>
        <p:txBody>
          <a:bodyPr/>
          <a:lstStyle/>
          <a:p>
            <a:pPr eaLnBrk="1" hangingPunct="1">
              <a:lnSpc>
                <a:spcPct val="90000"/>
              </a:lnSpc>
            </a:pPr>
            <a:endParaRPr lang="zh-CN" altLang="zh-CN" sz="2800"/>
          </a:p>
        </p:txBody>
      </p:sp>
      <p:pic>
        <p:nvPicPr>
          <p:cNvPr id="155652" name="Picture 4" descr="11">
            <a:extLst>
              <a:ext uri="{FF2B5EF4-FFF2-40B4-BE49-F238E27FC236}">
                <a16:creationId xmlns:a16="http://schemas.microsoft.com/office/drawing/2014/main" id="{8BEB7AC6-83B7-45BC-9773-165985908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05"/>
          <a:stretch>
            <a:fillRect/>
          </a:stretch>
        </p:blipFill>
        <p:spPr bwMode="auto">
          <a:xfrm>
            <a:off x="0" y="1190625"/>
            <a:ext cx="5897563" cy="459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54">
            <a:extLst>
              <a:ext uri="{FF2B5EF4-FFF2-40B4-BE49-F238E27FC236}">
                <a16:creationId xmlns:a16="http://schemas.microsoft.com/office/drawing/2014/main" id="{88DB72A5-C72D-455B-AF07-97C1E6FE5BED}"/>
              </a:ext>
            </a:extLst>
          </p:cNvPr>
          <p:cNvGrpSpPr>
            <a:grpSpLocks/>
          </p:cNvGrpSpPr>
          <p:nvPr/>
        </p:nvGrpSpPr>
        <p:grpSpPr bwMode="auto">
          <a:xfrm>
            <a:off x="5005388" y="914400"/>
            <a:ext cx="4138612" cy="5540375"/>
            <a:chOff x="-115" y="124"/>
            <a:chExt cx="2607" cy="3490"/>
          </a:xfrm>
        </p:grpSpPr>
        <p:grpSp>
          <p:nvGrpSpPr>
            <p:cNvPr id="155654" name="Group 155">
              <a:extLst>
                <a:ext uri="{FF2B5EF4-FFF2-40B4-BE49-F238E27FC236}">
                  <a16:creationId xmlns:a16="http://schemas.microsoft.com/office/drawing/2014/main" id="{3FC245E6-F27A-41A9-A950-32AD4706E776}"/>
                </a:ext>
              </a:extLst>
            </p:cNvPr>
            <p:cNvGrpSpPr>
              <a:grpSpLocks/>
            </p:cNvGrpSpPr>
            <p:nvPr/>
          </p:nvGrpSpPr>
          <p:grpSpPr bwMode="auto">
            <a:xfrm>
              <a:off x="519" y="2530"/>
              <a:ext cx="1762" cy="239"/>
              <a:chOff x="2286" y="6363"/>
              <a:chExt cx="3450" cy="450"/>
            </a:xfrm>
          </p:grpSpPr>
          <p:sp>
            <p:nvSpPr>
              <p:cNvPr id="155723" name="Rectangle 156">
                <a:extLst>
                  <a:ext uri="{FF2B5EF4-FFF2-40B4-BE49-F238E27FC236}">
                    <a16:creationId xmlns:a16="http://schemas.microsoft.com/office/drawing/2014/main" id="{58FC248F-CD3E-4B2F-A578-DCED5C84B9D2}"/>
                  </a:ext>
                </a:extLst>
              </p:cNvPr>
              <p:cNvSpPr>
                <a:spLocks noChangeArrowheads="1"/>
              </p:cNvSpPr>
              <p:nvPr/>
            </p:nvSpPr>
            <p:spPr bwMode="auto">
              <a:xfrm>
                <a:off x="2286" y="6378"/>
                <a:ext cx="61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T1</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55724" name="Rectangle 157">
                <a:extLst>
                  <a:ext uri="{FF2B5EF4-FFF2-40B4-BE49-F238E27FC236}">
                    <a16:creationId xmlns:a16="http://schemas.microsoft.com/office/drawing/2014/main" id="{E4C8AFEA-61C0-4251-9C7B-879511403501}"/>
                  </a:ext>
                </a:extLst>
              </p:cNvPr>
              <p:cNvSpPr>
                <a:spLocks noChangeArrowheads="1"/>
              </p:cNvSpPr>
              <p:nvPr/>
            </p:nvSpPr>
            <p:spPr bwMode="auto">
              <a:xfrm>
                <a:off x="2946" y="6378"/>
                <a:ext cx="61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T2</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55725" name="Rectangle 158">
                <a:extLst>
                  <a:ext uri="{FF2B5EF4-FFF2-40B4-BE49-F238E27FC236}">
                    <a16:creationId xmlns:a16="http://schemas.microsoft.com/office/drawing/2014/main" id="{A010C282-6B87-4F90-AEC1-D5ADA4DB177D}"/>
                  </a:ext>
                </a:extLst>
              </p:cNvPr>
              <p:cNvSpPr>
                <a:spLocks noChangeArrowheads="1"/>
              </p:cNvSpPr>
              <p:nvPr/>
            </p:nvSpPr>
            <p:spPr bwMode="auto">
              <a:xfrm>
                <a:off x="3606" y="6378"/>
                <a:ext cx="61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T3</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55726" name="Rectangle 159">
                <a:extLst>
                  <a:ext uri="{FF2B5EF4-FFF2-40B4-BE49-F238E27FC236}">
                    <a16:creationId xmlns:a16="http://schemas.microsoft.com/office/drawing/2014/main" id="{803DB050-1DF3-400A-8DB7-DF90D3388FEF}"/>
                  </a:ext>
                </a:extLst>
              </p:cNvPr>
              <p:cNvSpPr>
                <a:spLocks noChangeArrowheads="1"/>
              </p:cNvSpPr>
              <p:nvPr/>
            </p:nvSpPr>
            <p:spPr bwMode="auto">
              <a:xfrm>
                <a:off x="4340" y="6363"/>
                <a:ext cx="61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T4</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55727" name="Rectangle 160">
                <a:extLst>
                  <a:ext uri="{FF2B5EF4-FFF2-40B4-BE49-F238E27FC236}">
                    <a16:creationId xmlns:a16="http://schemas.microsoft.com/office/drawing/2014/main" id="{63337C65-34D9-4E1C-A05C-5AABA36B0522}"/>
                  </a:ext>
                </a:extLst>
              </p:cNvPr>
              <p:cNvSpPr>
                <a:spLocks noChangeArrowheads="1"/>
              </p:cNvSpPr>
              <p:nvPr/>
            </p:nvSpPr>
            <p:spPr bwMode="auto">
              <a:xfrm>
                <a:off x="5122" y="6378"/>
                <a:ext cx="61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T5</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55655" name="Line 161">
              <a:extLst>
                <a:ext uri="{FF2B5EF4-FFF2-40B4-BE49-F238E27FC236}">
                  <a16:creationId xmlns:a16="http://schemas.microsoft.com/office/drawing/2014/main" id="{167B6A5C-68FA-4EDB-8808-0A574EEB43E3}"/>
                </a:ext>
              </a:extLst>
            </p:cNvPr>
            <p:cNvSpPr>
              <a:spLocks noChangeShapeType="1"/>
            </p:cNvSpPr>
            <p:nvPr/>
          </p:nvSpPr>
          <p:spPr bwMode="auto">
            <a:xfrm flipV="1">
              <a:off x="775" y="178"/>
              <a:ext cx="0" cy="3414"/>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56" name="Line 162">
              <a:extLst>
                <a:ext uri="{FF2B5EF4-FFF2-40B4-BE49-F238E27FC236}">
                  <a16:creationId xmlns:a16="http://schemas.microsoft.com/office/drawing/2014/main" id="{0002F1C0-B958-4179-9AEA-7FB94FC69340}"/>
                </a:ext>
              </a:extLst>
            </p:cNvPr>
            <p:cNvSpPr>
              <a:spLocks noChangeShapeType="1"/>
            </p:cNvSpPr>
            <p:nvPr/>
          </p:nvSpPr>
          <p:spPr bwMode="auto">
            <a:xfrm flipV="1">
              <a:off x="1135" y="172"/>
              <a:ext cx="0" cy="3414"/>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57" name="Line 163">
              <a:extLst>
                <a:ext uri="{FF2B5EF4-FFF2-40B4-BE49-F238E27FC236}">
                  <a16:creationId xmlns:a16="http://schemas.microsoft.com/office/drawing/2014/main" id="{470E441C-26CF-48AC-834A-D6EAC407FC1C}"/>
                </a:ext>
              </a:extLst>
            </p:cNvPr>
            <p:cNvSpPr>
              <a:spLocks noChangeShapeType="1"/>
            </p:cNvSpPr>
            <p:nvPr/>
          </p:nvSpPr>
          <p:spPr bwMode="auto">
            <a:xfrm flipV="1">
              <a:off x="1211" y="164"/>
              <a:ext cx="0" cy="3414"/>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58" name="Line 164">
              <a:extLst>
                <a:ext uri="{FF2B5EF4-FFF2-40B4-BE49-F238E27FC236}">
                  <a16:creationId xmlns:a16="http://schemas.microsoft.com/office/drawing/2014/main" id="{82FFCD39-F298-4BA8-98E7-4FA8AA279541}"/>
                </a:ext>
              </a:extLst>
            </p:cNvPr>
            <p:cNvSpPr>
              <a:spLocks noChangeShapeType="1"/>
            </p:cNvSpPr>
            <p:nvPr/>
          </p:nvSpPr>
          <p:spPr bwMode="auto">
            <a:xfrm flipV="1">
              <a:off x="1600" y="177"/>
              <a:ext cx="0" cy="341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59" name="Line 165">
              <a:extLst>
                <a:ext uri="{FF2B5EF4-FFF2-40B4-BE49-F238E27FC236}">
                  <a16:creationId xmlns:a16="http://schemas.microsoft.com/office/drawing/2014/main" id="{6C23E74A-7B6B-492F-8017-CA4F8BC9AB3D}"/>
                </a:ext>
              </a:extLst>
            </p:cNvPr>
            <p:cNvSpPr>
              <a:spLocks noChangeShapeType="1"/>
            </p:cNvSpPr>
            <p:nvPr/>
          </p:nvSpPr>
          <p:spPr bwMode="auto">
            <a:xfrm flipV="1">
              <a:off x="2002" y="200"/>
              <a:ext cx="0" cy="3414"/>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5660" name="Group 166">
              <a:extLst>
                <a:ext uri="{FF2B5EF4-FFF2-40B4-BE49-F238E27FC236}">
                  <a16:creationId xmlns:a16="http://schemas.microsoft.com/office/drawing/2014/main" id="{7A69DF5D-F563-4FAC-B35B-C6306A484733}"/>
                </a:ext>
              </a:extLst>
            </p:cNvPr>
            <p:cNvGrpSpPr>
              <a:grpSpLocks/>
            </p:cNvGrpSpPr>
            <p:nvPr/>
          </p:nvGrpSpPr>
          <p:grpSpPr bwMode="auto">
            <a:xfrm>
              <a:off x="258" y="124"/>
              <a:ext cx="2234" cy="676"/>
              <a:chOff x="2157" y="1605"/>
              <a:chExt cx="5584" cy="1691"/>
            </a:xfrm>
          </p:grpSpPr>
          <p:grpSp>
            <p:nvGrpSpPr>
              <p:cNvPr id="155711" name="Group 167">
                <a:extLst>
                  <a:ext uri="{FF2B5EF4-FFF2-40B4-BE49-F238E27FC236}">
                    <a16:creationId xmlns:a16="http://schemas.microsoft.com/office/drawing/2014/main" id="{79AD8723-0084-4E45-B2AF-C99D75FB7786}"/>
                  </a:ext>
                </a:extLst>
              </p:cNvPr>
              <p:cNvGrpSpPr>
                <a:grpSpLocks/>
              </p:cNvGrpSpPr>
              <p:nvPr/>
            </p:nvGrpSpPr>
            <p:grpSpPr bwMode="auto">
              <a:xfrm>
                <a:off x="2157" y="1605"/>
                <a:ext cx="5584" cy="1691"/>
                <a:chOff x="2157" y="1605"/>
                <a:chExt cx="5584" cy="1691"/>
              </a:xfrm>
            </p:grpSpPr>
            <p:sp>
              <p:nvSpPr>
                <p:cNvPr id="155720" name="Rectangle 168">
                  <a:extLst>
                    <a:ext uri="{FF2B5EF4-FFF2-40B4-BE49-F238E27FC236}">
                      <a16:creationId xmlns:a16="http://schemas.microsoft.com/office/drawing/2014/main" id="{0849BA1C-3373-4854-A4DC-62814031F4B5}"/>
                    </a:ext>
                  </a:extLst>
                </p:cNvPr>
                <p:cNvSpPr>
                  <a:spLocks noChangeArrowheads="1"/>
                </p:cNvSpPr>
                <p:nvPr/>
              </p:nvSpPr>
              <p:spPr bwMode="auto">
                <a:xfrm>
                  <a:off x="2157" y="1629"/>
                  <a:ext cx="78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S</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55721" name="Line 169">
                  <a:extLst>
                    <a:ext uri="{FF2B5EF4-FFF2-40B4-BE49-F238E27FC236}">
                      <a16:creationId xmlns:a16="http://schemas.microsoft.com/office/drawing/2014/main" id="{AE5233EA-67B8-49D3-8E6A-D8B3A9111180}"/>
                    </a:ext>
                  </a:extLst>
                </p:cNvPr>
                <p:cNvSpPr>
                  <a:spLocks noChangeShapeType="1"/>
                </p:cNvSpPr>
                <p:nvPr/>
              </p:nvSpPr>
              <p:spPr bwMode="auto">
                <a:xfrm>
                  <a:off x="2341" y="2421"/>
                  <a:ext cx="5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5722" name="Line 170">
                  <a:extLst>
                    <a:ext uri="{FF2B5EF4-FFF2-40B4-BE49-F238E27FC236}">
                      <a16:creationId xmlns:a16="http://schemas.microsoft.com/office/drawing/2014/main" id="{C87F287E-40FE-411D-BC83-BADA1ACB6116}"/>
                    </a:ext>
                  </a:extLst>
                </p:cNvPr>
                <p:cNvSpPr>
                  <a:spLocks noChangeShapeType="1"/>
                </p:cNvSpPr>
                <p:nvPr/>
              </p:nvSpPr>
              <p:spPr bwMode="auto">
                <a:xfrm flipV="1">
                  <a:off x="2647" y="1605"/>
                  <a:ext cx="0" cy="16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5712" name="Group 171">
                <a:extLst>
                  <a:ext uri="{FF2B5EF4-FFF2-40B4-BE49-F238E27FC236}">
                    <a16:creationId xmlns:a16="http://schemas.microsoft.com/office/drawing/2014/main" id="{1D354C7F-11A3-4F62-91BD-75BF9A3B7422}"/>
                  </a:ext>
                </a:extLst>
              </p:cNvPr>
              <p:cNvGrpSpPr>
                <a:grpSpLocks/>
              </p:cNvGrpSpPr>
              <p:nvPr/>
            </p:nvGrpSpPr>
            <p:grpSpPr bwMode="auto">
              <a:xfrm>
                <a:off x="2647" y="1863"/>
                <a:ext cx="3752" cy="558"/>
                <a:chOff x="2647" y="1863"/>
                <a:chExt cx="3752" cy="558"/>
              </a:xfrm>
            </p:grpSpPr>
            <p:sp>
              <p:nvSpPr>
                <p:cNvPr id="155713" name="Line 172">
                  <a:extLst>
                    <a:ext uri="{FF2B5EF4-FFF2-40B4-BE49-F238E27FC236}">
                      <a16:creationId xmlns:a16="http://schemas.microsoft.com/office/drawing/2014/main" id="{1359B956-D071-4DFA-B6D8-0B2D1BF7E8CB}"/>
                    </a:ext>
                  </a:extLst>
                </p:cNvPr>
                <p:cNvSpPr>
                  <a:spLocks noChangeShapeType="1"/>
                </p:cNvSpPr>
                <p:nvPr/>
              </p:nvSpPr>
              <p:spPr bwMode="auto">
                <a:xfrm>
                  <a:off x="2647" y="2421"/>
                  <a:ext cx="84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714" name="Line 173">
                  <a:extLst>
                    <a:ext uri="{FF2B5EF4-FFF2-40B4-BE49-F238E27FC236}">
                      <a16:creationId xmlns:a16="http://schemas.microsoft.com/office/drawing/2014/main" id="{68A6025B-945D-4578-BEB4-FC16881AFB86}"/>
                    </a:ext>
                  </a:extLst>
                </p:cNvPr>
                <p:cNvSpPr>
                  <a:spLocks noChangeShapeType="1"/>
                </p:cNvSpPr>
                <p:nvPr/>
              </p:nvSpPr>
              <p:spPr bwMode="auto">
                <a:xfrm>
                  <a:off x="3551" y="2421"/>
                  <a:ext cx="84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715" name="Line 174">
                  <a:extLst>
                    <a:ext uri="{FF2B5EF4-FFF2-40B4-BE49-F238E27FC236}">
                      <a16:creationId xmlns:a16="http://schemas.microsoft.com/office/drawing/2014/main" id="{ED4B4F60-D453-40E9-9736-384BE12B43A0}"/>
                    </a:ext>
                  </a:extLst>
                </p:cNvPr>
                <p:cNvSpPr>
                  <a:spLocks noChangeShapeType="1"/>
                </p:cNvSpPr>
                <p:nvPr/>
              </p:nvSpPr>
              <p:spPr bwMode="auto">
                <a:xfrm flipV="1">
                  <a:off x="4381" y="1863"/>
                  <a:ext cx="19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716" name="Line 175">
                  <a:extLst>
                    <a:ext uri="{FF2B5EF4-FFF2-40B4-BE49-F238E27FC236}">
                      <a16:creationId xmlns:a16="http://schemas.microsoft.com/office/drawing/2014/main" id="{A80CA3FB-DC68-4A09-A2B2-0799D7AD2F0C}"/>
                    </a:ext>
                  </a:extLst>
                </p:cNvPr>
                <p:cNvSpPr>
                  <a:spLocks noChangeShapeType="1"/>
                </p:cNvSpPr>
                <p:nvPr/>
              </p:nvSpPr>
              <p:spPr bwMode="auto">
                <a:xfrm>
                  <a:off x="4568" y="2400"/>
                  <a:ext cx="94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717" name="Line 176">
                  <a:extLst>
                    <a:ext uri="{FF2B5EF4-FFF2-40B4-BE49-F238E27FC236}">
                      <a16:creationId xmlns:a16="http://schemas.microsoft.com/office/drawing/2014/main" id="{5776508F-1D8D-4DDE-B0E8-C589732ED629}"/>
                    </a:ext>
                  </a:extLst>
                </p:cNvPr>
                <p:cNvSpPr>
                  <a:spLocks noChangeShapeType="1"/>
                </p:cNvSpPr>
                <p:nvPr/>
              </p:nvSpPr>
              <p:spPr bwMode="auto">
                <a:xfrm>
                  <a:off x="5556" y="2406"/>
                  <a:ext cx="84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718" name="Line 177">
                  <a:extLst>
                    <a:ext uri="{FF2B5EF4-FFF2-40B4-BE49-F238E27FC236}">
                      <a16:creationId xmlns:a16="http://schemas.microsoft.com/office/drawing/2014/main" id="{1FD3B673-67D9-4362-9B2C-3D0C74A135EC}"/>
                    </a:ext>
                  </a:extLst>
                </p:cNvPr>
                <p:cNvSpPr>
                  <a:spLocks noChangeShapeType="1"/>
                </p:cNvSpPr>
                <p:nvPr/>
              </p:nvSpPr>
              <p:spPr bwMode="auto">
                <a:xfrm>
                  <a:off x="4353" y="1884"/>
                  <a:ext cx="0" cy="49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719" name="Line 178">
                  <a:extLst>
                    <a:ext uri="{FF2B5EF4-FFF2-40B4-BE49-F238E27FC236}">
                      <a16:creationId xmlns:a16="http://schemas.microsoft.com/office/drawing/2014/main" id="{AECE5191-D42E-41FC-A7E8-DD5C8FF0CDDA}"/>
                    </a:ext>
                  </a:extLst>
                </p:cNvPr>
                <p:cNvSpPr>
                  <a:spLocks noChangeShapeType="1"/>
                </p:cNvSpPr>
                <p:nvPr/>
              </p:nvSpPr>
              <p:spPr bwMode="auto">
                <a:xfrm>
                  <a:off x="4560" y="1893"/>
                  <a:ext cx="0" cy="49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5661" name="Group 179">
              <a:extLst>
                <a:ext uri="{FF2B5EF4-FFF2-40B4-BE49-F238E27FC236}">
                  <a16:creationId xmlns:a16="http://schemas.microsoft.com/office/drawing/2014/main" id="{9170AAEC-DBE3-4DE5-ABF4-F8FD324C4186}"/>
                </a:ext>
              </a:extLst>
            </p:cNvPr>
            <p:cNvGrpSpPr>
              <a:grpSpLocks/>
            </p:cNvGrpSpPr>
            <p:nvPr/>
          </p:nvGrpSpPr>
          <p:grpSpPr bwMode="auto">
            <a:xfrm>
              <a:off x="220" y="632"/>
              <a:ext cx="2264" cy="826"/>
              <a:chOff x="2062" y="2922"/>
              <a:chExt cx="5659" cy="2066"/>
            </a:xfrm>
          </p:grpSpPr>
          <p:sp>
            <p:nvSpPr>
              <p:cNvPr id="155708" name="Line 180">
                <a:extLst>
                  <a:ext uri="{FF2B5EF4-FFF2-40B4-BE49-F238E27FC236}">
                    <a16:creationId xmlns:a16="http://schemas.microsoft.com/office/drawing/2014/main" id="{0CE4B208-8608-4CB0-9F1A-1353905B86FB}"/>
                  </a:ext>
                </a:extLst>
              </p:cNvPr>
              <p:cNvSpPr>
                <a:spLocks noChangeShapeType="1"/>
              </p:cNvSpPr>
              <p:nvPr/>
            </p:nvSpPr>
            <p:spPr bwMode="auto">
              <a:xfrm flipV="1">
                <a:off x="2627" y="3296"/>
                <a:ext cx="0" cy="16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5709" name="Rectangle 181">
                <a:extLst>
                  <a:ext uri="{FF2B5EF4-FFF2-40B4-BE49-F238E27FC236}">
                    <a16:creationId xmlns:a16="http://schemas.microsoft.com/office/drawing/2014/main" id="{D4EF0342-9BA7-4B4F-9329-2A023D43475E}"/>
                  </a:ext>
                </a:extLst>
              </p:cNvPr>
              <p:cNvSpPr>
                <a:spLocks noChangeArrowheads="1"/>
              </p:cNvSpPr>
              <p:nvPr/>
            </p:nvSpPr>
            <p:spPr bwMode="auto">
              <a:xfrm>
                <a:off x="2062" y="2922"/>
                <a:ext cx="78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R</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55710" name="Line 182">
                <a:extLst>
                  <a:ext uri="{FF2B5EF4-FFF2-40B4-BE49-F238E27FC236}">
                    <a16:creationId xmlns:a16="http://schemas.microsoft.com/office/drawing/2014/main" id="{7ED8E457-6931-4801-A77C-703CB9E26389}"/>
                  </a:ext>
                </a:extLst>
              </p:cNvPr>
              <p:cNvSpPr>
                <a:spLocks noChangeShapeType="1"/>
              </p:cNvSpPr>
              <p:nvPr/>
            </p:nvSpPr>
            <p:spPr bwMode="auto">
              <a:xfrm>
                <a:off x="2320" y="4112"/>
                <a:ext cx="540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5662" name="Line 183">
              <a:extLst>
                <a:ext uri="{FF2B5EF4-FFF2-40B4-BE49-F238E27FC236}">
                  <a16:creationId xmlns:a16="http://schemas.microsoft.com/office/drawing/2014/main" id="{90B0177E-6CDD-4F21-BF31-8F6F8D2BD31A}"/>
                </a:ext>
              </a:extLst>
            </p:cNvPr>
            <p:cNvSpPr>
              <a:spLocks noChangeShapeType="1"/>
            </p:cNvSpPr>
            <p:nvPr/>
          </p:nvSpPr>
          <p:spPr bwMode="auto">
            <a:xfrm>
              <a:off x="457" y="867"/>
              <a:ext cx="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63" name="Line 184">
              <a:extLst>
                <a:ext uri="{FF2B5EF4-FFF2-40B4-BE49-F238E27FC236}">
                  <a16:creationId xmlns:a16="http://schemas.microsoft.com/office/drawing/2014/main" id="{1FBB25F8-0C59-4912-818E-C09053BB9A1C}"/>
                </a:ext>
              </a:extLst>
            </p:cNvPr>
            <p:cNvSpPr>
              <a:spLocks noChangeShapeType="1"/>
            </p:cNvSpPr>
            <p:nvPr/>
          </p:nvSpPr>
          <p:spPr bwMode="auto">
            <a:xfrm>
              <a:off x="786" y="1080"/>
              <a:ext cx="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64" name="Line 185">
              <a:extLst>
                <a:ext uri="{FF2B5EF4-FFF2-40B4-BE49-F238E27FC236}">
                  <a16:creationId xmlns:a16="http://schemas.microsoft.com/office/drawing/2014/main" id="{F49497CE-6972-4612-93F8-E762051D3EED}"/>
                </a:ext>
              </a:extLst>
            </p:cNvPr>
            <p:cNvSpPr>
              <a:spLocks noChangeShapeType="1"/>
            </p:cNvSpPr>
            <p:nvPr/>
          </p:nvSpPr>
          <p:spPr bwMode="auto">
            <a:xfrm flipV="1">
              <a:off x="1140" y="1083"/>
              <a:ext cx="7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65" name="Line 186">
              <a:extLst>
                <a:ext uri="{FF2B5EF4-FFF2-40B4-BE49-F238E27FC236}">
                  <a16:creationId xmlns:a16="http://schemas.microsoft.com/office/drawing/2014/main" id="{8504D67B-71D7-48F1-B742-B8DD26F64BE5}"/>
                </a:ext>
              </a:extLst>
            </p:cNvPr>
            <p:cNvSpPr>
              <a:spLocks noChangeShapeType="1"/>
            </p:cNvSpPr>
            <p:nvPr/>
          </p:nvSpPr>
          <p:spPr bwMode="auto">
            <a:xfrm>
              <a:off x="1207" y="1083"/>
              <a:ext cx="40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66" name="Line 187">
              <a:extLst>
                <a:ext uri="{FF2B5EF4-FFF2-40B4-BE49-F238E27FC236}">
                  <a16:creationId xmlns:a16="http://schemas.microsoft.com/office/drawing/2014/main" id="{BA0117CF-4365-4DC3-BFCE-89DFC40BB65C}"/>
                </a:ext>
              </a:extLst>
            </p:cNvPr>
            <p:cNvSpPr>
              <a:spLocks noChangeShapeType="1"/>
            </p:cNvSpPr>
            <p:nvPr/>
          </p:nvSpPr>
          <p:spPr bwMode="auto">
            <a:xfrm>
              <a:off x="1607" y="872"/>
              <a:ext cx="8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67" name="Line 188">
              <a:extLst>
                <a:ext uri="{FF2B5EF4-FFF2-40B4-BE49-F238E27FC236}">
                  <a16:creationId xmlns:a16="http://schemas.microsoft.com/office/drawing/2014/main" id="{059D9AC0-1853-4CBD-ABAF-E2D5F473557D}"/>
                </a:ext>
              </a:extLst>
            </p:cNvPr>
            <p:cNvSpPr>
              <a:spLocks noChangeShapeType="1"/>
            </p:cNvSpPr>
            <p:nvPr/>
          </p:nvSpPr>
          <p:spPr bwMode="auto">
            <a:xfrm>
              <a:off x="784" y="875"/>
              <a:ext cx="0" cy="19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68" name="Line 189">
              <a:extLst>
                <a:ext uri="{FF2B5EF4-FFF2-40B4-BE49-F238E27FC236}">
                  <a16:creationId xmlns:a16="http://schemas.microsoft.com/office/drawing/2014/main" id="{A646AC6D-E128-45AA-9CF7-00817770555C}"/>
                </a:ext>
              </a:extLst>
            </p:cNvPr>
            <p:cNvSpPr>
              <a:spLocks noChangeShapeType="1"/>
            </p:cNvSpPr>
            <p:nvPr/>
          </p:nvSpPr>
          <p:spPr bwMode="auto">
            <a:xfrm>
              <a:off x="1604" y="879"/>
              <a:ext cx="0" cy="19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5669" name="Group 190">
              <a:extLst>
                <a:ext uri="{FF2B5EF4-FFF2-40B4-BE49-F238E27FC236}">
                  <a16:creationId xmlns:a16="http://schemas.microsoft.com/office/drawing/2014/main" id="{BF0A9C93-5F9D-475F-8611-DE0BA2407FE0}"/>
                </a:ext>
              </a:extLst>
            </p:cNvPr>
            <p:cNvGrpSpPr>
              <a:grpSpLocks/>
            </p:cNvGrpSpPr>
            <p:nvPr/>
          </p:nvGrpSpPr>
          <p:grpSpPr bwMode="auto">
            <a:xfrm>
              <a:off x="228" y="1434"/>
              <a:ext cx="2255" cy="692"/>
              <a:chOff x="2083" y="5012"/>
              <a:chExt cx="5638" cy="1729"/>
            </a:xfrm>
          </p:grpSpPr>
          <p:sp>
            <p:nvSpPr>
              <p:cNvPr id="155705" name="Line 191">
                <a:extLst>
                  <a:ext uri="{FF2B5EF4-FFF2-40B4-BE49-F238E27FC236}">
                    <a16:creationId xmlns:a16="http://schemas.microsoft.com/office/drawing/2014/main" id="{2E6EE2F1-4456-4D64-8BCB-86EA46DAE701}"/>
                  </a:ext>
                </a:extLst>
              </p:cNvPr>
              <p:cNvSpPr>
                <a:spLocks noChangeShapeType="1"/>
              </p:cNvSpPr>
              <p:nvPr/>
            </p:nvSpPr>
            <p:spPr bwMode="auto">
              <a:xfrm>
                <a:off x="2320" y="5865"/>
                <a:ext cx="540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5706" name="Line 192">
                <a:extLst>
                  <a:ext uri="{FF2B5EF4-FFF2-40B4-BE49-F238E27FC236}">
                    <a16:creationId xmlns:a16="http://schemas.microsoft.com/office/drawing/2014/main" id="{61F9C780-82E8-4C46-A510-8050DF8A28FD}"/>
                  </a:ext>
                </a:extLst>
              </p:cNvPr>
              <p:cNvSpPr>
                <a:spLocks noChangeShapeType="1"/>
              </p:cNvSpPr>
              <p:nvPr/>
            </p:nvSpPr>
            <p:spPr bwMode="auto">
              <a:xfrm flipV="1">
                <a:off x="2626" y="5049"/>
                <a:ext cx="0" cy="16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5707" name="Rectangle 193">
                <a:extLst>
                  <a:ext uri="{FF2B5EF4-FFF2-40B4-BE49-F238E27FC236}">
                    <a16:creationId xmlns:a16="http://schemas.microsoft.com/office/drawing/2014/main" id="{5AF1FF5A-3B10-434F-9B02-B57379702542}"/>
                  </a:ext>
                </a:extLst>
              </p:cNvPr>
              <p:cNvSpPr>
                <a:spLocks noChangeArrowheads="1"/>
              </p:cNvSpPr>
              <p:nvPr/>
            </p:nvSpPr>
            <p:spPr bwMode="auto">
              <a:xfrm>
                <a:off x="2083" y="5012"/>
                <a:ext cx="78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Q</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55670" name="Line 194">
              <a:extLst>
                <a:ext uri="{FF2B5EF4-FFF2-40B4-BE49-F238E27FC236}">
                  <a16:creationId xmlns:a16="http://schemas.microsoft.com/office/drawing/2014/main" id="{7CCB938D-5159-4AFE-9CC4-12CCC5C85F9E}"/>
                </a:ext>
              </a:extLst>
            </p:cNvPr>
            <p:cNvSpPr>
              <a:spLocks noChangeShapeType="1"/>
            </p:cNvSpPr>
            <p:nvPr/>
          </p:nvSpPr>
          <p:spPr bwMode="auto">
            <a:xfrm>
              <a:off x="445" y="1566"/>
              <a:ext cx="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1" name="Line 195">
              <a:extLst>
                <a:ext uri="{FF2B5EF4-FFF2-40B4-BE49-F238E27FC236}">
                  <a16:creationId xmlns:a16="http://schemas.microsoft.com/office/drawing/2014/main" id="{DE6CCBAC-251B-4B3C-981E-F81D48B21E53}"/>
                </a:ext>
              </a:extLst>
            </p:cNvPr>
            <p:cNvSpPr>
              <a:spLocks noChangeShapeType="1"/>
            </p:cNvSpPr>
            <p:nvPr/>
          </p:nvSpPr>
          <p:spPr bwMode="auto">
            <a:xfrm>
              <a:off x="785" y="1570"/>
              <a:ext cx="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2" name="Line 196">
              <a:extLst>
                <a:ext uri="{FF2B5EF4-FFF2-40B4-BE49-F238E27FC236}">
                  <a16:creationId xmlns:a16="http://schemas.microsoft.com/office/drawing/2014/main" id="{F7B60534-E3E0-4454-9A0E-58377C9C3E4F}"/>
                </a:ext>
              </a:extLst>
            </p:cNvPr>
            <p:cNvSpPr>
              <a:spLocks noChangeShapeType="1"/>
            </p:cNvSpPr>
            <p:nvPr/>
          </p:nvSpPr>
          <p:spPr bwMode="auto">
            <a:xfrm>
              <a:off x="1138" y="1763"/>
              <a:ext cx="8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3" name="Line 197">
              <a:extLst>
                <a:ext uri="{FF2B5EF4-FFF2-40B4-BE49-F238E27FC236}">
                  <a16:creationId xmlns:a16="http://schemas.microsoft.com/office/drawing/2014/main" id="{ABBD84B5-A663-4F2D-AC50-B9A454DC8031}"/>
                </a:ext>
              </a:extLst>
            </p:cNvPr>
            <p:cNvSpPr>
              <a:spLocks noChangeShapeType="1"/>
            </p:cNvSpPr>
            <p:nvPr/>
          </p:nvSpPr>
          <p:spPr bwMode="auto">
            <a:xfrm>
              <a:off x="1231" y="1763"/>
              <a:ext cx="36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4" name="Line 198">
              <a:extLst>
                <a:ext uri="{FF2B5EF4-FFF2-40B4-BE49-F238E27FC236}">
                  <a16:creationId xmlns:a16="http://schemas.microsoft.com/office/drawing/2014/main" id="{AE44AF3B-D90B-4CDB-A1C6-6726358F3294}"/>
                </a:ext>
              </a:extLst>
            </p:cNvPr>
            <p:cNvSpPr>
              <a:spLocks noChangeShapeType="1"/>
            </p:cNvSpPr>
            <p:nvPr/>
          </p:nvSpPr>
          <p:spPr bwMode="auto">
            <a:xfrm flipV="1">
              <a:off x="1584" y="1570"/>
              <a:ext cx="41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5" name="Line 199">
              <a:extLst>
                <a:ext uri="{FF2B5EF4-FFF2-40B4-BE49-F238E27FC236}">
                  <a16:creationId xmlns:a16="http://schemas.microsoft.com/office/drawing/2014/main" id="{185BE1E3-D88F-44A3-B60F-F894039BC9BE}"/>
                </a:ext>
              </a:extLst>
            </p:cNvPr>
            <p:cNvSpPr>
              <a:spLocks noChangeShapeType="1"/>
            </p:cNvSpPr>
            <p:nvPr/>
          </p:nvSpPr>
          <p:spPr bwMode="auto">
            <a:xfrm>
              <a:off x="1133" y="1578"/>
              <a:ext cx="0" cy="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6" name="Line 200">
              <a:extLst>
                <a:ext uri="{FF2B5EF4-FFF2-40B4-BE49-F238E27FC236}">
                  <a16:creationId xmlns:a16="http://schemas.microsoft.com/office/drawing/2014/main" id="{3054C0E1-3EB6-4A05-B4B7-B2C1E8356B64}"/>
                </a:ext>
              </a:extLst>
            </p:cNvPr>
            <p:cNvSpPr>
              <a:spLocks noChangeShapeType="1"/>
            </p:cNvSpPr>
            <p:nvPr/>
          </p:nvSpPr>
          <p:spPr bwMode="auto">
            <a:xfrm>
              <a:off x="1597" y="1583"/>
              <a:ext cx="0" cy="19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5677" name="Group 201">
              <a:extLst>
                <a:ext uri="{FF2B5EF4-FFF2-40B4-BE49-F238E27FC236}">
                  <a16:creationId xmlns:a16="http://schemas.microsoft.com/office/drawing/2014/main" id="{D5F073FF-3F04-4EEE-B60A-3DCCDF588756}"/>
                </a:ext>
              </a:extLst>
            </p:cNvPr>
            <p:cNvGrpSpPr>
              <a:grpSpLocks/>
            </p:cNvGrpSpPr>
            <p:nvPr/>
          </p:nvGrpSpPr>
          <p:grpSpPr bwMode="auto">
            <a:xfrm>
              <a:off x="220" y="2071"/>
              <a:ext cx="2256" cy="739"/>
              <a:chOff x="2062" y="6664"/>
              <a:chExt cx="5641" cy="1847"/>
            </a:xfrm>
          </p:grpSpPr>
          <p:sp>
            <p:nvSpPr>
              <p:cNvPr id="155702" name="Line 202">
                <a:extLst>
                  <a:ext uri="{FF2B5EF4-FFF2-40B4-BE49-F238E27FC236}">
                    <a16:creationId xmlns:a16="http://schemas.microsoft.com/office/drawing/2014/main" id="{E9B72FC9-865B-4371-B57B-3A382B38343C}"/>
                  </a:ext>
                </a:extLst>
              </p:cNvPr>
              <p:cNvSpPr>
                <a:spLocks noChangeShapeType="1"/>
              </p:cNvSpPr>
              <p:nvPr/>
            </p:nvSpPr>
            <p:spPr bwMode="auto">
              <a:xfrm>
                <a:off x="2302" y="7636"/>
                <a:ext cx="540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5703" name="Line 203">
                <a:extLst>
                  <a:ext uri="{FF2B5EF4-FFF2-40B4-BE49-F238E27FC236}">
                    <a16:creationId xmlns:a16="http://schemas.microsoft.com/office/drawing/2014/main" id="{62A79633-4727-4B15-978B-938E2480D552}"/>
                  </a:ext>
                </a:extLst>
              </p:cNvPr>
              <p:cNvSpPr>
                <a:spLocks noChangeShapeType="1"/>
              </p:cNvSpPr>
              <p:nvPr/>
            </p:nvSpPr>
            <p:spPr bwMode="auto">
              <a:xfrm flipV="1">
                <a:off x="2608" y="6820"/>
                <a:ext cx="0" cy="16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5704" name="Rectangle 204">
                <a:extLst>
                  <a:ext uri="{FF2B5EF4-FFF2-40B4-BE49-F238E27FC236}">
                    <a16:creationId xmlns:a16="http://schemas.microsoft.com/office/drawing/2014/main" id="{CA981D1F-52AD-41F2-A5AC-ED1D6764D783}"/>
                  </a:ext>
                </a:extLst>
              </p:cNvPr>
              <p:cNvSpPr>
                <a:spLocks noChangeArrowheads="1"/>
              </p:cNvSpPr>
              <p:nvPr/>
            </p:nvSpPr>
            <p:spPr bwMode="auto">
              <a:xfrm>
                <a:off x="2062" y="6664"/>
                <a:ext cx="78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Q</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55678" name="Line 205">
              <a:extLst>
                <a:ext uri="{FF2B5EF4-FFF2-40B4-BE49-F238E27FC236}">
                  <a16:creationId xmlns:a16="http://schemas.microsoft.com/office/drawing/2014/main" id="{0B81B818-FD49-4664-B519-68139430D6B3}"/>
                </a:ext>
              </a:extLst>
            </p:cNvPr>
            <p:cNvSpPr>
              <a:spLocks noChangeShapeType="1"/>
            </p:cNvSpPr>
            <p:nvPr/>
          </p:nvSpPr>
          <p:spPr bwMode="auto">
            <a:xfrm>
              <a:off x="445" y="2446"/>
              <a:ext cx="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9" name="Line 206">
              <a:extLst>
                <a:ext uri="{FF2B5EF4-FFF2-40B4-BE49-F238E27FC236}">
                  <a16:creationId xmlns:a16="http://schemas.microsoft.com/office/drawing/2014/main" id="{325F96D5-23DF-4DC9-A75F-56F3316C9964}"/>
                </a:ext>
              </a:extLst>
            </p:cNvPr>
            <p:cNvSpPr>
              <a:spLocks noChangeShapeType="1"/>
            </p:cNvSpPr>
            <p:nvPr/>
          </p:nvSpPr>
          <p:spPr bwMode="auto">
            <a:xfrm>
              <a:off x="793" y="2438"/>
              <a:ext cx="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0" name="Line 207">
              <a:extLst>
                <a:ext uri="{FF2B5EF4-FFF2-40B4-BE49-F238E27FC236}">
                  <a16:creationId xmlns:a16="http://schemas.microsoft.com/office/drawing/2014/main" id="{5336E910-B09E-4ED5-ABF9-22CD89A8C98B}"/>
                </a:ext>
              </a:extLst>
            </p:cNvPr>
            <p:cNvSpPr>
              <a:spLocks noChangeShapeType="1"/>
            </p:cNvSpPr>
            <p:nvPr/>
          </p:nvSpPr>
          <p:spPr bwMode="auto">
            <a:xfrm>
              <a:off x="1143" y="2256"/>
              <a:ext cx="6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1" name="Line 208">
              <a:extLst>
                <a:ext uri="{FF2B5EF4-FFF2-40B4-BE49-F238E27FC236}">
                  <a16:creationId xmlns:a16="http://schemas.microsoft.com/office/drawing/2014/main" id="{3C3B2151-31FF-43A3-90EF-31DD3AF3D67C}"/>
                </a:ext>
              </a:extLst>
            </p:cNvPr>
            <p:cNvSpPr>
              <a:spLocks noChangeShapeType="1"/>
            </p:cNvSpPr>
            <p:nvPr/>
          </p:nvSpPr>
          <p:spPr bwMode="auto">
            <a:xfrm>
              <a:off x="1205" y="2256"/>
              <a:ext cx="39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2" name="Line 209">
              <a:extLst>
                <a:ext uri="{FF2B5EF4-FFF2-40B4-BE49-F238E27FC236}">
                  <a16:creationId xmlns:a16="http://schemas.microsoft.com/office/drawing/2014/main" id="{B030B117-5B91-435D-9E44-18B5CB96C943}"/>
                </a:ext>
              </a:extLst>
            </p:cNvPr>
            <p:cNvSpPr>
              <a:spLocks noChangeShapeType="1"/>
            </p:cNvSpPr>
            <p:nvPr/>
          </p:nvSpPr>
          <p:spPr bwMode="auto">
            <a:xfrm>
              <a:off x="1129" y="2251"/>
              <a:ext cx="0" cy="19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3" name="Line 210">
              <a:extLst>
                <a:ext uri="{FF2B5EF4-FFF2-40B4-BE49-F238E27FC236}">
                  <a16:creationId xmlns:a16="http://schemas.microsoft.com/office/drawing/2014/main" id="{08BC4C79-DDAC-4027-9BA6-AD547A599376}"/>
                </a:ext>
              </a:extLst>
            </p:cNvPr>
            <p:cNvSpPr>
              <a:spLocks noChangeShapeType="1"/>
            </p:cNvSpPr>
            <p:nvPr/>
          </p:nvSpPr>
          <p:spPr bwMode="auto">
            <a:xfrm>
              <a:off x="1601" y="2253"/>
              <a:ext cx="0" cy="19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4" name="Line 211">
              <a:extLst>
                <a:ext uri="{FF2B5EF4-FFF2-40B4-BE49-F238E27FC236}">
                  <a16:creationId xmlns:a16="http://schemas.microsoft.com/office/drawing/2014/main" id="{FEA86EEF-1FC6-41E5-AD1F-79C954A5113A}"/>
                </a:ext>
              </a:extLst>
            </p:cNvPr>
            <p:cNvSpPr>
              <a:spLocks noChangeShapeType="1"/>
            </p:cNvSpPr>
            <p:nvPr/>
          </p:nvSpPr>
          <p:spPr bwMode="auto">
            <a:xfrm>
              <a:off x="1618" y="2440"/>
              <a:ext cx="372" cy="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5685" name="Group 212">
              <a:extLst>
                <a:ext uri="{FF2B5EF4-FFF2-40B4-BE49-F238E27FC236}">
                  <a16:creationId xmlns:a16="http://schemas.microsoft.com/office/drawing/2014/main" id="{4B026A71-5740-4D62-8E42-C68C2A2DC397}"/>
                </a:ext>
              </a:extLst>
            </p:cNvPr>
            <p:cNvGrpSpPr>
              <a:grpSpLocks/>
            </p:cNvGrpSpPr>
            <p:nvPr/>
          </p:nvGrpSpPr>
          <p:grpSpPr bwMode="auto">
            <a:xfrm>
              <a:off x="-115" y="2766"/>
              <a:ext cx="2599" cy="715"/>
              <a:chOff x="1226" y="8475"/>
              <a:chExt cx="6497" cy="1787"/>
            </a:xfrm>
          </p:grpSpPr>
          <p:sp>
            <p:nvSpPr>
              <p:cNvPr id="155698" name="Rectangle 213">
                <a:extLst>
                  <a:ext uri="{FF2B5EF4-FFF2-40B4-BE49-F238E27FC236}">
                    <a16:creationId xmlns:a16="http://schemas.microsoft.com/office/drawing/2014/main" id="{B95C86A5-39FA-4C5E-B6CD-589FB8710DD7}"/>
                  </a:ext>
                </a:extLst>
              </p:cNvPr>
              <p:cNvSpPr>
                <a:spLocks noChangeArrowheads="1"/>
              </p:cNvSpPr>
              <p:nvPr/>
            </p:nvSpPr>
            <p:spPr bwMode="auto">
              <a:xfrm>
                <a:off x="1226" y="9042"/>
                <a:ext cx="1430"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160500"/>
                    </a:solidFill>
                    <a:latin typeface="Times New Roman" panose="02020603050405020304" pitchFamily="18" charset="0"/>
                  </a:rPr>
                  <a:t>Vcc/3</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55699" name="Line 214">
                <a:extLst>
                  <a:ext uri="{FF2B5EF4-FFF2-40B4-BE49-F238E27FC236}">
                    <a16:creationId xmlns:a16="http://schemas.microsoft.com/office/drawing/2014/main" id="{66688F80-E9EE-479E-A498-8232536F7F0E}"/>
                  </a:ext>
                </a:extLst>
              </p:cNvPr>
              <p:cNvSpPr>
                <a:spLocks noChangeShapeType="1"/>
              </p:cNvSpPr>
              <p:nvPr/>
            </p:nvSpPr>
            <p:spPr bwMode="auto">
              <a:xfrm>
                <a:off x="2323" y="9386"/>
                <a:ext cx="5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5700" name="Line 215">
                <a:extLst>
                  <a:ext uri="{FF2B5EF4-FFF2-40B4-BE49-F238E27FC236}">
                    <a16:creationId xmlns:a16="http://schemas.microsoft.com/office/drawing/2014/main" id="{399EABDD-39E9-43CC-985D-521FBA38E7B9}"/>
                  </a:ext>
                </a:extLst>
              </p:cNvPr>
              <p:cNvSpPr>
                <a:spLocks noChangeShapeType="1"/>
              </p:cNvSpPr>
              <p:nvPr/>
            </p:nvSpPr>
            <p:spPr bwMode="auto">
              <a:xfrm flipV="1">
                <a:off x="2629" y="8571"/>
                <a:ext cx="0" cy="16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5701" name="Rectangle 216">
                <a:extLst>
                  <a:ext uri="{FF2B5EF4-FFF2-40B4-BE49-F238E27FC236}">
                    <a16:creationId xmlns:a16="http://schemas.microsoft.com/office/drawing/2014/main" id="{F54A1719-E32A-4D69-AB48-B6B8F07D4D2E}"/>
                  </a:ext>
                </a:extLst>
              </p:cNvPr>
              <p:cNvSpPr>
                <a:spLocks noChangeArrowheads="1"/>
              </p:cNvSpPr>
              <p:nvPr/>
            </p:nvSpPr>
            <p:spPr bwMode="auto">
              <a:xfrm>
                <a:off x="1779" y="8475"/>
                <a:ext cx="105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160500"/>
                    </a:solidFill>
                    <a:latin typeface="Times New Roman" panose="02020603050405020304" pitchFamily="18" charset="0"/>
                  </a:rPr>
                  <a:t>3</a:t>
                </a:r>
                <a:r>
                  <a:rPr lang="zh-CN" altLang="en-US" sz="1400">
                    <a:solidFill>
                      <a:srgbClr val="160500"/>
                    </a:solidFill>
                    <a:latin typeface="Times New Roman" panose="02020603050405020304" pitchFamily="18" charset="0"/>
                  </a:rPr>
                  <a:t>脚</a:t>
                </a:r>
                <a:endParaRPr lang="zh-CN" altLang="en-US" sz="1000"/>
              </a:p>
              <a:p>
                <a:endParaRPr lang="en-US" altLang="zh-CN">
                  <a:latin typeface="Times New Roman" panose="02020603050405020304" pitchFamily="18" charset="0"/>
                </a:endParaRPr>
              </a:p>
            </p:txBody>
          </p:sp>
        </p:grpSp>
        <p:grpSp>
          <p:nvGrpSpPr>
            <p:cNvPr id="155686" name="Group 217">
              <a:extLst>
                <a:ext uri="{FF2B5EF4-FFF2-40B4-BE49-F238E27FC236}">
                  <a16:creationId xmlns:a16="http://schemas.microsoft.com/office/drawing/2014/main" id="{EBE97875-B5DC-4B0C-8E26-075AEE4AF561}"/>
                </a:ext>
              </a:extLst>
            </p:cNvPr>
            <p:cNvGrpSpPr>
              <a:grpSpLocks/>
            </p:cNvGrpSpPr>
            <p:nvPr/>
          </p:nvGrpSpPr>
          <p:grpSpPr bwMode="auto">
            <a:xfrm>
              <a:off x="448" y="2856"/>
              <a:ext cx="1770" cy="186"/>
              <a:chOff x="2474" y="8700"/>
              <a:chExt cx="1666" cy="465"/>
            </a:xfrm>
          </p:grpSpPr>
          <p:sp>
            <p:nvSpPr>
              <p:cNvPr id="155695" name="Line 218">
                <a:extLst>
                  <a:ext uri="{FF2B5EF4-FFF2-40B4-BE49-F238E27FC236}">
                    <a16:creationId xmlns:a16="http://schemas.microsoft.com/office/drawing/2014/main" id="{74A8DDC9-7D96-405E-85D7-082E7D5D6AA6}"/>
                  </a:ext>
                </a:extLst>
              </p:cNvPr>
              <p:cNvSpPr>
                <a:spLocks noChangeShapeType="1"/>
              </p:cNvSpPr>
              <p:nvPr/>
            </p:nvSpPr>
            <p:spPr bwMode="auto">
              <a:xfrm>
                <a:off x="2474" y="9165"/>
                <a:ext cx="1666"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6" name="Line 219">
                <a:extLst>
                  <a:ext uri="{FF2B5EF4-FFF2-40B4-BE49-F238E27FC236}">
                    <a16:creationId xmlns:a16="http://schemas.microsoft.com/office/drawing/2014/main" id="{B39CF027-90DB-47EE-B9E1-F86CF9F9B8A8}"/>
                  </a:ext>
                </a:extLst>
              </p:cNvPr>
              <p:cNvSpPr>
                <a:spLocks noChangeShapeType="1"/>
              </p:cNvSpPr>
              <p:nvPr/>
            </p:nvSpPr>
            <p:spPr bwMode="auto">
              <a:xfrm>
                <a:off x="2474" y="8940"/>
                <a:ext cx="1666"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7" name="Line 220">
                <a:extLst>
                  <a:ext uri="{FF2B5EF4-FFF2-40B4-BE49-F238E27FC236}">
                    <a16:creationId xmlns:a16="http://schemas.microsoft.com/office/drawing/2014/main" id="{A1A5F5C9-C8DA-4D79-9A3F-14CCCD2C80CA}"/>
                  </a:ext>
                </a:extLst>
              </p:cNvPr>
              <p:cNvSpPr>
                <a:spLocks noChangeShapeType="1"/>
              </p:cNvSpPr>
              <p:nvPr/>
            </p:nvSpPr>
            <p:spPr bwMode="auto">
              <a:xfrm>
                <a:off x="2474" y="8700"/>
                <a:ext cx="1666"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687" name="Group 221">
              <a:extLst>
                <a:ext uri="{FF2B5EF4-FFF2-40B4-BE49-F238E27FC236}">
                  <a16:creationId xmlns:a16="http://schemas.microsoft.com/office/drawing/2014/main" id="{6DA4FE0D-0623-422D-B475-57AA3ABB44D4}"/>
                </a:ext>
              </a:extLst>
            </p:cNvPr>
            <p:cNvGrpSpPr>
              <a:grpSpLocks/>
            </p:cNvGrpSpPr>
            <p:nvPr/>
          </p:nvGrpSpPr>
          <p:grpSpPr bwMode="auto">
            <a:xfrm>
              <a:off x="451" y="2924"/>
              <a:ext cx="1582" cy="197"/>
              <a:chOff x="2639" y="8880"/>
              <a:chExt cx="3955" cy="493"/>
            </a:xfrm>
          </p:grpSpPr>
          <p:sp>
            <p:nvSpPr>
              <p:cNvPr id="155692" name="Line 222">
                <a:extLst>
                  <a:ext uri="{FF2B5EF4-FFF2-40B4-BE49-F238E27FC236}">
                    <a16:creationId xmlns:a16="http://schemas.microsoft.com/office/drawing/2014/main" id="{7B9255A5-DC83-4393-9969-B76C88273359}"/>
                  </a:ext>
                </a:extLst>
              </p:cNvPr>
              <p:cNvSpPr>
                <a:spLocks noChangeShapeType="1"/>
              </p:cNvSpPr>
              <p:nvPr/>
            </p:nvSpPr>
            <p:spPr bwMode="auto">
              <a:xfrm flipV="1">
                <a:off x="2639" y="8880"/>
                <a:ext cx="1803" cy="49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3" name="Line 223">
                <a:extLst>
                  <a:ext uri="{FF2B5EF4-FFF2-40B4-BE49-F238E27FC236}">
                    <a16:creationId xmlns:a16="http://schemas.microsoft.com/office/drawing/2014/main" id="{87CF766A-3EFF-4976-A1ED-CBA9A5220551}"/>
                  </a:ext>
                </a:extLst>
              </p:cNvPr>
              <p:cNvSpPr>
                <a:spLocks noChangeShapeType="1"/>
              </p:cNvSpPr>
              <p:nvPr/>
            </p:nvSpPr>
            <p:spPr bwMode="auto">
              <a:xfrm>
                <a:off x="4420" y="8889"/>
                <a:ext cx="1138" cy="33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4" name="Line 224">
                <a:extLst>
                  <a:ext uri="{FF2B5EF4-FFF2-40B4-BE49-F238E27FC236}">
                    <a16:creationId xmlns:a16="http://schemas.microsoft.com/office/drawing/2014/main" id="{41BB9D2B-04BD-4D9F-B9D0-543CD0FA57EC}"/>
                  </a:ext>
                </a:extLst>
              </p:cNvPr>
              <p:cNvSpPr>
                <a:spLocks noChangeShapeType="1"/>
              </p:cNvSpPr>
              <p:nvPr/>
            </p:nvSpPr>
            <p:spPr bwMode="auto">
              <a:xfrm flipV="1">
                <a:off x="5572" y="8919"/>
                <a:ext cx="1022" cy="3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5688" name="Line 225">
              <a:extLst>
                <a:ext uri="{FF2B5EF4-FFF2-40B4-BE49-F238E27FC236}">
                  <a16:creationId xmlns:a16="http://schemas.microsoft.com/office/drawing/2014/main" id="{5C9612FF-26EB-49A8-BEBD-1D1A4BC24761}"/>
                </a:ext>
              </a:extLst>
            </p:cNvPr>
            <p:cNvSpPr>
              <a:spLocks noChangeShapeType="1"/>
            </p:cNvSpPr>
            <p:nvPr/>
          </p:nvSpPr>
          <p:spPr bwMode="auto">
            <a:xfrm>
              <a:off x="239" y="2096"/>
              <a:ext cx="132" cy="0"/>
            </a:xfrm>
            <a:prstGeom prst="line">
              <a:avLst/>
            </a:prstGeom>
            <a:noFill/>
            <a:ln w="28575">
              <a:solidFill>
                <a:srgbClr val="1605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5689" name="Line 226">
              <a:extLst>
                <a:ext uri="{FF2B5EF4-FFF2-40B4-BE49-F238E27FC236}">
                  <a16:creationId xmlns:a16="http://schemas.microsoft.com/office/drawing/2014/main" id="{B56700AE-D519-40AB-8FF7-9401B4D77985}"/>
                </a:ext>
              </a:extLst>
            </p:cNvPr>
            <p:cNvSpPr>
              <a:spLocks noChangeShapeType="1"/>
            </p:cNvSpPr>
            <p:nvPr/>
          </p:nvSpPr>
          <p:spPr bwMode="auto">
            <a:xfrm>
              <a:off x="1681" y="191"/>
              <a:ext cx="0" cy="342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0" name="Line 227">
              <a:extLst>
                <a:ext uri="{FF2B5EF4-FFF2-40B4-BE49-F238E27FC236}">
                  <a16:creationId xmlns:a16="http://schemas.microsoft.com/office/drawing/2014/main" id="{8A198F7B-40E6-4C6A-8921-2A780D703EC8}"/>
                </a:ext>
              </a:extLst>
            </p:cNvPr>
            <p:cNvSpPr>
              <a:spLocks noChangeShapeType="1"/>
            </p:cNvSpPr>
            <p:nvPr/>
          </p:nvSpPr>
          <p:spPr bwMode="auto">
            <a:xfrm>
              <a:off x="1693" y="1088"/>
              <a:ext cx="33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1" name="Line 228">
              <a:extLst>
                <a:ext uri="{FF2B5EF4-FFF2-40B4-BE49-F238E27FC236}">
                  <a16:creationId xmlns:a16="http://schemas.microsoft.com/office/drawing/2014/main" id="{599205F7-F4DB-4B9A-91E3-061E34315E15}"/>
                </a:ext>
              </a:extLst>
            </p:cNvPr>
            <p:cNvSpPr>
              <a:spLocks noChangeShapeType="1"/>
            </p:cNvSpPr>
            <p:nvPr/>
          </p:nvSpPr>
          <p:spPr bwMode="auto">
            <a:xfrm>
              <a:off x="1681" y="869"/>
              <a:ext cx="0" cy="23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a:extLst>
              <a:ext uri="{FF2B5EF4-FFF2-40B4-BE49-F238E27FC236}">
                <a16:creationId xmlns:a16="http://schemas.microsoft.com/office/drawing/2014/main" id="{664BE8AA-07E1-47F4-9DB3-55FA7E17053B}"/>
              </a:ext>
            </a:extLst>
          </p:cNvPr>
          <p:cNvGraphicFramePr>
            <a:graphicFrameLocks noChangeAspect="1"/>
          </p:cNvGraphicFramePr>
          <p:nvPr/>
        </p:nvGraphicFramePr>
        <p:xfrm>
          <a:off x="4117975" y="371475"/>
          <a:ext cx="5026025" cy="3556000"/>
        </p:xfrm>
        <a:graphic>
          <a:graphicData uri="http://schemas.openxmlformats.org/presentationml/2006/ole">
            <mc:AlternateContent xmlns:mc="http://schemas.openxmlformats.org/markup-compatibility/2006">
              <mc:Choice xmlns:v="urn:schemas-microsoft-com:vml" Requires="v">
                <p:oleObj spid="_x0000_s61536" r:id="rId3" imgW="2140560" imgH="2378160" progId="">
                  <p:embed/>
                </p:oleObj>
              </mc:Choice>
              <mc:Fallback>
                <p:oleObj r:id="rId3" imgW="2140560" imgH="23781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b="9082"/>
                      <a:stretch>
                        <a:fillRect/>
                      </a:stretch>
                    </p:blipFill>
                    <p:spPr bwMode="auto">
                      <a:xfrm>
                        <a:off x="4117975" y="371475"/>
                        <a:ext cx="5026025" cy="355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3" name="Object 87">
            <a:extLst>
              <a:ext uri="{FF2B5EF4-FFF2-40B4-BE49-F238E27FC236}">
                <a16:creationId xmlns:a16="http://schemas.microsoft.com/office/drawing/2014/main" id="{0BDA4E6D-1B88-4704-ADEE-531B880C2CD8}"/>
              </a:ext>
            </a:extLst>
          </p:cNvPr>
          <p:cNvGraphicFramePr>
            <a:graphicFrameLocks noChangeAspect="1"/>
          </p:cNvGraphicFramePr>
          <p:nvPr/>
        </p:nvGraphicFramePr>
        <p:xfrm>
          <a:off x="0" y="341313"/>
          <a:ext cx="4233863" cy="3389312"/>
        </p:xfrm>
        <a:graphic>
          <a:graphicData uri="http://schemas.openxmlformats.org/presentationml/2006/ole">
            <mc:AlternateContent xmlns:mc="http://schemas.openxmlformats.org/markup-compatibility/2006">
              <mc:Choice xmlns:v="urn:schemas-microsoft-com:vml" Requires="v">
                <p:oleObj spid="_x0000_s61537" name="位图图像" r:id="rId5" imgW="4839375" imgH="3543795" progId="Paint.Picture">
                  <p:embed/>
                </p:oleObj>
              </mc:Choice>
              <mc:Fallback>
                <p:oleObj name="位图图像" r:id="rId5" imgW="4839375" imgH="3543795" progId="Paint.Picture">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1313"/>
                        <a:ext cx="4233863" cy="338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4" name="Object 88">
            <a:extLst>
              <a:ext uri="{FF2B5EF4-FFF2-40B4-BE49-F238E27FC236}">
                <a16:creationId xmlns:a16="http://schemas.microsoft.com/office/drawing/2014/main" id="{FFEBDFBA-E30F-4337-B9A9-EE1D7EB34A00}"/>
              </a:ext>
            </a:extLst>
          </p:cNvPr>
          <p:cNvGraphicFramePr>
            <a:graphicFrameLocks noChangeAspect="1"/>
          </p:cNvGraphicFramePr>
          <p:nvPr/>
        </p:nvGraphicFramePr>
        <p:xfrm>
          <a:off x="598488" y="3286125"/>
          <a:ext cx="3228975" cy="3571875"/>
        </p:xfrm>
        <a:graphic>
          <a:graphicData uri="http://schemas.openxmlformats.org/presentationml/2006/ole">
            <mc:AlternateContent xmlns:mc="http://schemas.openxmlformats.org/markup-compatibility/2006">
              <mc:Choice xmlns:v="urn:schemas-microsoft-com:vml" Requires="v">
                <p:oleObj spid="_x0000_s61538" name="位图图像" r:id="rId7" imgW="3228571" imgH="3572374" progId="Paint.Picture">
                  <p:embed/>
                </p:oleObj>
              </mc:Choice>
              <mc:Fallback>
                <p:oleObj name="位图图像" r:id="rId7" imgW="3228571" imgH="3572374" progId="Paint.Picture">
                  <p:embed/>
                  <p:pic>
                    <p:nvPicPr>
                      <p:cNvPr id="0" name="Object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488" y="3286125"/>
                        <a:ext cx="322897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95">
            <a:extLst>
              <a:ext uri="{FF2B5EF4-FFF2-40B4-BE49-F238E27FC236}">
                <a16:creationId xmlns:a16="http://schemas.microsoft.com/office/drawing/2014/main" id="{DCD84ED8-334F-45F7-850C-34EACD4F573E}"/>
              </a:ext>
            </a:extLst>
          </p:cNvPr>
          <p:cNvGrpSpPr>
            <a:grpSpLocks/>
          </p:cNvGrpSpPr>
          <p:nvPr/>
        </p:nvGrpSpPr>
        <p:grpSpPr bwMode="auto">
          <a:xfrm>
            <a:off x="4267200" y="1150938"/>
            <a:ext cx="4725988" cy="5191125"/>
            <a:chOff x="2688" y="725"/>
            <a:chExt cx="2977" cy="3270"/>
          </a:xfrm>
        </p:grpSpPr>
        <p:grpSp>
          <p:nvGrpSpPr>
            <p:cNvPr id="61446" name="Group 94">
              <a:extLst>
                <a:ext uri="{FF2B5EF4-FFF2-40B4-BE49-F238E27FC236}">
                  <a16:creationId xmlns:a16="http://schemas.microsoft.com/office/drawing/2014/main" id="{D681554E-69D6-4DE2-8534-322D89D7B6B5}"/>
                </a:ext>
              </a:extLst>
            </p:cNvPr>
            <p:cNvGrpSpPr>
              <a:grpSpLocks/>
            </p:cNvGrpSpPr>
            <p:nvPr/>
          </p:nvGrpSpPr>
          <p:grpSpPr bwMode="auto">
            <a:xfrm>
              <a:off x="2688" y="725"/>
              <a:ext cx="2977" cy="3152"/>
              <a:chOff x="2688" y="725"/>
              <a:chExt cx="2977" cy="3152"/>
            </a:xfrm>
          </p:grpSpPr>
          <p:grpSp>
            <p:nvGrpSpPr>
              <p:cNvPr id="61449" name="Group 3">
                <a:extLst>
                  <a:ext uri="{FF2B5EF4-FFF2-40B4-BE49-F238E27FC236}">
                    <a16:creationId xmlns:a16="http://schemas.microsoft.com/office/drawing/2014/main" id="{0CBB99BF-8746-4EEB-9287-7C17AB9F7AF7}"/>
                  </a:ext>
                </a:extLst>
              </p:cNvPr>
              <p:cNvGrpSpPr>
                <a:grpSpLocks/>
              </p:cNvGrpSpPr>
              <p:nvPr/>
            </p:nvGrpSpPr>
            <p:grpSpPr bwMode="auto">
              <a:xfrm>
                <a:off x="2688" y="2413"/>
                <a:ext cx="2977" cy="1464"/>
                <a:chOff x="1642" y="4709"/>
                <a:chExt cx="6282" cy="3662"/>
              </a:xfrm>
            </p:grpSpPr>
            <p:grpSp>
              <p:nvGrpSpPr>
                <p:cNvPr id="61453" name="Group 4">
                  <a:extLst>
                    <a:ext uri="{FF2B5EF4-FFF2-40B4-BE49-F238E27FC236}">
                      <a16:creationId xmlns:a16="http://schemas.microsoft.com/office/drawing/2014/main" id="{5ADD7CF4-77C3-44ED-8447-4B7071ED572C}"/>
                    </a:ext>
                  </a:extLst>
                </p:cNvPr>
                <p:cNvGrpSpPr>
                  <a:grpSpLocks/>
                </p:cNvGrpSpPr>
                <p:nvPr/>
              </p:nvGrpSpPr>
              <p:grpSpPr bwMode="auto">
                <a:xfrm flipV="1">
                  <a:off x="2418" y="5696"/>
                  <a:ext cx="4280" cy="1983"/>
                  <a:chOff x="2418" y="5696"/>
                  <a:chExt cx="4280" cy="1983"/>
                </a:xfrm>
              </p:grpSpPr>
              <p:sp>
                <p:nvSpPr>
                  <p:cNvPr id="61522" name="Freeform 5">
                    <a:extLst>
                      <a:ext uri="{FF2B5EF4-FFF2-40B4-BE49-F238E27FC236}">
                        <a16:creationId xmlns:a16="http://schemas.microsoft.com/office/drawing/2014/main" id="{AE413128-FC79-4668-97D3-11C2C010380D}"/>
                      </a:ext>
                    </a:extLst>
                  </p:cNvPr>
                  <p:cNvSpPr>
                    <a:spLocks/>
                  </p:cNvSpPr>
                  <p:nvPr/>
                </p:nvSpPr>
                <p:spPr bwMode="auto">
                  <a:xfrm>
                    <a:off x="4370" y="6446"/>
                    <a:ext cx="167" cy="241"/>
                  </a:xfrm>
                  <a:custGeom>
                    <a:avLst/>
                    <a:gdLst>
                      <a:gd name="T0" fmla="*/ 35 w 35"/>
                      <a:gd name="T1" fmla="*/ 46 h 46"/>
                      <a:gd name="T2" fmla="*/ 34 w 35"/>
                      <a:gd name="T3" fmla="*/ 43 h 46"/>
                      <a:gd name="T4" fmla="*/ 31 w 35"/>
                      <a:gd name="T5" fmla="*/ 41 h 46"/>
                      <a:gd name="T6" fmla="*/ 30 w 35"/>
                      <a:gd name="T7" fmla="*/ 39 h 46"/>
                      <a:gd name="T8" fmla="*/ 28 w 35"/>
                      <a:gd name="T9" fmla="*/ 38 h 46"/>
                      <a:gd name="T10" fmla="*/ 27 w 35"/>
                      <a:gd name="T11" fmla="*/ 36 h 46"/>
                      <a:gd name="T12" fmla="*/ 26 w 35"/>
                      <a:gd name="T13" fmla="*/ 34 h 46"/>
                      <a:gd name="T14" fmla="*/ 24 w 35"/>
                      <a:gd name="T15" fmla="*/ 33 h 46"/>
                      <a:gd name="T16" fmla="*/ 23 w 35"/>
                      <a:gd name="T17" fmla="*/ 29 h 46"/>
                      <a:gd name="T18" fmla="*/ 22 w 35"/>
                      <a:gd name="T19" fmla="*/ 28 h 46"/>
                      <a:gd name="T20" fmla="*/ 20 w 35"/>
                      <a:gd name="T21" fmla="*/ 26 h 46"/>
                      <a:gd name="T22" fmla="*/ 19 w 35"/>
                      <a:gd name="T23" fmla="*/ 24 h 46"/>
                      <a:gd name="T24" fmla="*/ 17 w 35"/>
                      <a:gd name="T25" fmla="*/ 23 h 46"/>
                      <a:gd name="T26" fmla="*/ 16 w 35"/>
                      <a:gd name="T27" fmla="*/ 21 h 46"/>
                      <a:gd name="T28" fmla="*/ 15 w 35"/>
                      <a:gd name="T29" fmla="*/ 19 h 46"/>
                      <a:gd name="T30" fmla="*/ 13 w 35"/>
                      <a:gd name="T31" fmla="*/ 18 h 46"/>
                      <a:gd name="T32" fmla="*/ 12 w 35"/>
                      <a:gd name="T33" fmla="*/ 14 h 46"/>
                      <a:gd name="T34" fmla="*/ 11 w 35"/>
                      <a:gd name="T35" fmla="*/ 13 h 46"/>
                      <a:gd name="T36" fmla="*/ 8 w 35"/>
                      <a:gd name="T37" fmla="*/ 11 h 46"/>
                      <a:gd name="T38" fmla="*/ 7 w 35"/>
                      <a:gd name="T39" fmla="*/ 9 h 46"/>
                      <a:gd name="T40" fmla="*/ 5 w 35"/>
                      <a:gd name="T41" fmla="*/ 8 h 46"/>
                      <a:gd name="T42" fmla="*/ 4 w 35"/>
                      <a:gd name="T43" fmla="*/ 6 h 46"/>
                      <a:gd name="T44" fmla="*/ 3 w 35"/>
                      <a:gd name="T45" fmla="*/ 5 h 46"/>
                      <a:gd name="T46" fmla="*/ 1 w 35"/>
                      <a:gd name="T47" fmla="*/ 3 h 46"/>
                      <a:gd name="T48" fmla="*/ 0 w 35"/>
                      <a:gd name="T49" fmla="*/ 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
                      <a:gd name="T76" fmla="*/ 0 h 46"/>
                      <a:gd name="T77" fmla="*/ 35 w 35"/>
                      <a:gd name="T78" fmla="*/ 46 h 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 h="46">
                        <a:moveTo>
                          <a:pt x="35" y="46"/>
                        </a:moveTo>
                        <a:lnTo>
                          <a:pt x="34" y="43"/>
                        </a:lnTo>
                        <a:lnTo>
                          <a:pt x="31" y="41"/>
                        </a:lnTo>
                        <a:lnTo>
                          <a:pt x="30" y="39"/>
                        </a:lnTo>
                        <a:lnTo>
                          <a:pt x="28" y="38"/>
                        </a:lnTo>
                        <a:lnTo>
                          <a:pt x="27" y="36"/>
                        </a:lnTo>
                        <a:lnTo>
                          <a:pt x="26" y="34"/>
                        </a:lnTo>
                        <a:lnTo>
                          <a:pt x="24" y="33"/>
                        </a:lnTo>
                        <a:lnTo>
                          <a:pt x="23" y="29"/>
                        </a:lnTo>
                        <a:lnTo>
                          <a:pt x="22" y="28"/>
                        </a:lnTo>
                        <a:lnTo>
                          <a:pt x="20" y="26"/>
                        </a:lnTo>
                        <a:lnTo>
                          <a:pt x="19" y="24"/>
                        </a:lnTo>
                        <a:lnTo>
                          <a:pt x="17" y="23"/>
                        </a:lnTo>
                        <a:lnTo>
                          <a:pt x="16" y="21"/>
                        </a:lnTo>
                        <a:lnTo>
                          <a:pt x="15" y="19"/>
                        </a:lnTo>
                        <a:lnTo>
                          <a:pt x="13" y="18"/>
                        </a:lnTo>
                        <a:lnTo>
                          <a:pt x="12" y="14"/>
                        </a:lnTo>
                        <a:lnTo>
                          <a:pt x="11" y="13"/>
                        </a:lnTo>
                        <a:lnTo>
                          <a:pt x="8" y="11"/>
                        </a:lnTo>
                        <a:lnTo>
                          <a:pt x="7" y="9"/>
                        </a:lnTo>
                        <a:lnTo>
                          <a:pt x="5" y="8"/>
                        </a:lnTo>
                        <a:lnTo>
                          <a:pt x="4" y="6"/>
                        </a:lnTo>
                        <a:lnTo>
                          <a:pt x="3" y="5"/>
                        </a:lnTo>
                        <a:lnTo>
                          <a:pt x="1" y="3"/>
                        </a:lnTo>
                        <a:lnTo>
                          <a:pt x="0" y="0"/>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3" name="Freeform 6">
                    <a:extLst>
                      <a:ext uri="{FF2B5EF4-FFF2-40B4-BE49-F238E27FC236}">
                        <a16:creationId xmlns:a16="http://schemas.microsoft.com/office/drawing/2014/main" id="{F4DCF483-D39B-48B1-9511-906E0F696767}"/>
                      </a:ext>
                    </a:extLst>
                  </p:cNvPr>
                  <p:cNvSpPr>
                    <a:spLocks/>
                  </p:cNvSpPr>
                  <p:nvPr/>
                </p:nvSpPr>
                <p:spPr bwMode="auto">
                  <a:xfrm>
                    <a:off x="4083" y="6084"/>
                    <a:ext cx="186" cy="225"/>
                  </a:xfrm>
                  <a:custGeom>
                    <a:avLst/>
                    <a:gdLst>
                      <a:gd name="T0" fmla="*/ 39 w 39"/>
                      <a:gd name="T1" fmla="*/ 43 h 43"/>
                      <a:gd name="T2" fmla="*/ 38 w 39"/>
                      <a:gd name="T3" fmla="*/ 42 h 43"/>
                      <a:gd name="T4" fmla="*/ 37 w 39"/>
                      <a:gd name="T5" fmla="*/ 40 h 43"/>
                      <a:gd name="T6" fmla="*/ 35 w 39"/>
                      <a:gd name="T7" fmla="*/ 39 h 43"/>
                      <a:gd name="T8" fmla="*/ 34 w 39"/>
                      <a:gd name="T9" fmla="*/ 37 h 43"/>
                      <a:gd name="T10" fmla="*/ 33 w 39"/>
                      <a:gd name="T11" fmla="*/ 35 h 43"/>
                      <a:gd name="T12" fmla="*/ 31 w 39"/>
                      <a:gd name="T13" fmla="*/ 34 h 43"/>
                      <a:gd name="T14" fmla="*/ 30 w 39"/>
                      <a:gd name="T15" fmla="*/ 32 h 43"/>
                      <a:gd name="T16" fmla="*/ 29 w 39"/>
                      <a:gd name="T17" fmla="*/ 30 h 43"/>
                      <a:gd name="T18" fmla="*/ 27 w 39"/>
                      <a:gd name="T19" fmla="*/ 29 h 43"/>
                      <a:gd name="T20" fmla="*/ 25 w 39"/>
                      <a:gd name="T21" fmla="*/ 27 h 43"/>
                      <a:gd name="T22" fmla="*/ 23 w 39"/>
                      <a:gd name="T23" fmla="*/ 25 h 43"/>
                      <a:gd name="T24" fmla="*/ 22 w 39"/>
                      <a:gd name="T25" fmla="*/ 24 h 43"/>
                      <a:gd name="T26" fmla="*/ 21 w 39"/>
                      <a:gd name="T27" fmla="*/ 22 h 43"/>
                      <a:gd name="T28" fmla="*/ 19 w 39"/>
                      <a:gd name="T29" fmla="*/ 20 h 43"/>
                      <a:gd name="T30" fmla="*/ 18 w 39"/>
                      <a:gd name="T31" fmla="*/ 19 h 43"/>
                      <a:gd name="T32" fmla="*/ 17 w 39"/>
                      <a:gd name="T33" fmla="*/ 17 h 43"/>
                      <a:gd name="T34" fmla="*/ 15 w 39"/>
                      <a:gd name="T35" fmla="*/ 15 h 43"/>
                      <a:gd name="T36" fmla="*/ 14 w 39"/>
                      <a:gd name="T37" fmla="*/ 14 h 43"/>
                      <a:gd name="T38" fmla="*/ 12 w 39"/>
                      <a:gd name="T39" fmla="*/ 12 h 43"/>
                      <a:gd name="T40" fmla="*/ 11 w 39"/>
                      <a:gd name="T41" fmla="*/ 11 h 43"/>
                      <a:gd name="T42" fmla="*/ 10 w 39"/>
                      <a:gd name="T43" fmla="*/ 9 h 43"/>
                      <a:gd name="T44" fmla="*/ 8 w 39"/>
                      <a:gd name="T45" fmla="*/ 7 h 43"/>
                      <a:gd name="T46" fmla="*/ 7 w 39"/>
                      <a:gd name="T47" fmla="*/ 6 h 43"/>
                      <a:gd name="T48" fmla="*/ 6 w 39"/>
                      <a:gd name="T49" fmla="*/ 4 h 43"/>
                      <a:gd name="T50" fmla="*/ 3 w 39"/>
                      <a:gd name="T51" fmla="*/ 4 h 43"/>
                      <a:gd name="T52" fmla="*/ 2 w 39"/>
                      <a:gd name="T53" fmla="*/ 2 h 43"/>
                      <a:gd name="T54" fmla="*/ 0 w 39"/>
                      <a:gd name="T55" fmla="*/ 1 h 43"/>
                      <a:gd name="T56" fmla="*/ 0 w 39"/>
                      <a:gd name="T57" fmla="*/ 0 h 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
                      <a:gd name="T88" fmla="*/ 0 h 43"/>
                      <a:gd name="T89" fmla="*/ 39 w 39"/>
                      <a:gd name="T90" fmla="*/ 43 h 4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 h="43">
                        <a:moveTo>
                          <a:pt x="39" y="43"/>
                        </a:moveTo>
                        <a:lnTo>
                          <a:pt x="38" y="42"/>
                        </a:lnTo>
                        <a:lnTo>
                          <a:pt x="37" y="40"/>
                        </a:lnTo>
                        <a:lnTo>
                          <a:pt x="35" y="39"/>
                        </a:lnTo>
                        <a:lnTo>
                          <a:pt x="34" y="37"/>
                        </a:lnTo>
                        <a:lnTo>
                          <a:pt x="33" y="35"/>
                        </a:lnTo>
                        <a:lnTo>
                          <a:pt x="31" y="34"/>
                        </a:lnTo>
                        <a:lnTo>
                          <a:pt x="30" y="32"/>
                        </a:lnTo>
                        <a:lnTo>
                          <a:pt x="29" y="30"/>
                        </a:lnTo>
                        <a:lnTo>
                          <a:pt x="27" y="29"/>
                        </a:lnTo>
                        <a:lnTo>
                          <a:pt x="25" y="27"/>
                        </a:lnTo>
                        <a:lnTo>
                          <a:pt x="23" y="25"/>
                        </a:lnTo>
                        <a:lnTo>
                          <a:pt x="22" y="24"/>
                        </a:lnTo>
                        <a:lnTo>
                          <a:pt x="21" y="22"/>
                        </a:lnTo>
                        <a:lnTo>
                          <a:pt x="19" y="20"/>
                        </a:lnTo>
                        <a:lnTo>
                          <a:pt x="18" y="19"/>
                        </a:lnTo>
                        <a:lnTo>
                          <a:pt x="17" y="17"/>
                        </a:lnTo>
                        <a:lnTo>
                          <a:pt x="15" y="15"/>
                        </a:lnTo>
                        <a:lnTo>
                          <a:pt x="14" y="14"/>
                        </a:lnTo>
                        <a:lnTo>
                          <a:pt x="12" y="12"/>
                        </a:lnTo>
                        <a:lnTo>
                          <a:pt x="11" y="11"/>
                        </a:lnTo>
                        <a:lnTo>
                          <a:pt x="10" y="9"/>
                        </a:lnTo>
                        <a:lnTo>
                          <a:pt x="8" y="7"/>
                        </a:lnTo>
                        <a:lnTo>
                          <a:pt x="7" y="6"/>
                        </a:lnTo>
                        <a:lnTo>
                          <a:pt x="6" y="4"/>
                        </a:lnTo>
                        <a:lnTo>
                          <a:pt x="3" y="4"/>
                        </a:lnTo>
                        <a:lnTo>
                          <a:pt x="2" y="2"/>
                        </a:lnTo>
                        <a:lnTo>
                          <a:pt x="0" y="1"/>
                        </a:lnTo>
                        <a:lnTo>
                          <a:pt x="0" y="0"/>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4" name="Freeform 7">
                    <a:extLst>
                      <a:ext uri="{FF2B5EF4-FFF2-40B4-BE49-F238E27FC236}">
                        <a16:creationId xmlns:a16="http://schemas.microsoft.com/office/drawing/2014/main" id="{EE800552-CEDA-4995-B162-3E2CF3540C88}"/>
                      </a:ext>
                    </a:extLst>
                  </p:cNvPr>
                  <p:cNvSpPr>
                    <a:spLocks/>
                  </p:cNvSpPr>
                  <p:nvPr/>
                </p:nvSpPr>
                <p:spPr bwMode="auto">
                  <a:xfrm>
                    <a:off x="3764" y="5790"/>
                    <a:ext cx="210" cy="173"/>
                  </a:xfrm>
                  <a:custGeom>
                    <a:avLst/>
                    <a:gdLst>
                      <a:gd name="T0" fmla="*/ 44 w 44"/>
                      <a:gd name="T1" fmla="*/ 33 h 33"/>
                      <a:gd name="T2" fmla="*/ 43 w 44"/>
                      <a:gd name="T3" fmla="*/ 32 h 33"/>
                      <a:gd name="T4" fmla="*/ 42 w 44"/>
                      <a:gd name="T5" fmla="*/ 32 h 33"/>
                      <a:gd name="T6" fmla="*/ 40 w 44"/>
                      <a:gd name="T7" fmla="*/ 30 h 33"/>
                      <a:gd name="T8" fmla="*/ 39 w 44"/>
                      <a:gd name="T9" fmla="*/ 28 h 33"/>
                      <a:gd name="T10" fmla="*/ 37 w 44"/>
                      <a:gd name="T11" fmla="*/ 27 h 33"/>
                      <a:gd name="T12" fmla="*/ 36 w 44"/>
                      <a:gd name="T13" fmla="*/ 27 h 33"/>
                      <a:gd name="T14" fmla="*/ 35 w 44"/>
                      <a:gd name="T15" fmla="*/ 25 h 33"/>
                      <a:gd name="T16" fmla="*/ 33 w 44"/>
                      <a:gd name="T17" fmla="*/ 23 h 33"/>
                      <a:gd name="T18" fmla="*/ 32 w 44"/>
                      <a:gd name="T19" fmla="*/ 22 h 33"/>
                      <a:gd name="T20" fmla="*/ 31 w 44"/>
                      <a:gd name="T21" fmla="*/ 22 h 33"/>
                      <a:gd name="T22" fmla="*/ 29 w 44"/>
                      <a:gd name="T23" fmla="*/ 20 h 33"/>
                      <a:gd name="T24" fmla="*/ 28 w 44"/>
                      <a:gd name="T25" fmla="*/ 18 h 33"/>
                      <a:gd name="T26" fmla="*/ 25 w 44"/>
                      <a:gd name="T27" fmla="*/ 18 h 33"/>
                      <a:gd name="T28" fmla="*/ 24 w 44"/>
                      <a:gd name="T29" fmla="*/ 17 h 33"/>
                      <a:gd name="T30" fmla="*/ 23 w 44"/>
                      <a:gd name="T31" fmla="*/ 15 h 33"/>
                      <a:gd name="T32" fmla="*/ 21 w 44"/>
                      <a:gd name="T33" fmla="*/ 15 h 33"/>
                      <a:gd name="T34" fmla="*/ 20 w 44"/>
                      <a:gd name="T35" fmla="*/ 13 h 33"/>
                      <a:gd name="T36" fmla="*/ 19 w 44"/>
                      <a:gd name="T37" fmla="*/ 12 h 33"/>
                      <a:gd name="T38" fmla="*/ 17 w 44"/>
                      <a:gd name="T39" fmla="*/ 12 h 33"/>
                      <a:gd name="T40" fmla="*/ 16 w 44"/>
                      <a:gd name="T41" fmla="*/ 10 h 33"/>
                      <a:gd name="T42" fmla="*/ 14 w 44"/>
                      <a:gd name="T43" fmla="*/ 10 h 33"/>
                      <a:gd name="T44" fmla="*/ 13 w 44"/>
                      <a:gd name="T45" fmla="*/ 8 h 33"/>
                      <a:gd name="T46" fmla="*/ 12 w 44"/>
                      <a:gd name="T47" fmla="*/ 7 h 33"/>
                      <a:gd name="T48" fmla="*/ 10 w 44"/>
                      <a:gd name="T49" fmla="*/ 7 h 33"/>
                      <a:gd name="T50" fmla="*/ 9 w 44"/>
                      <a:gd name="T51" fmla="*/ 5 h 33"/>
                      <a:gd name="T52" fmla="*/ 8 w 44"/>
                      <a:gd name="T53" fmla="*/ 5 h 33"/>
                      <a:gd name="T54" fmla="*/ 6 w 44"/>
                      <a:gd name="T55" fmla="*/ 4 h 33"/>
                      <a:gd name="T56" fmla="*/ 4 w 44"/>
                      <a:gd name="T57" fmla="*/ 4 h 33"/>
                      <a:gd name="T58" fmla="*/ 2 w 44"/>
                      <a:gd name="T59" fmla="*/ 2 h 33"/>
                      <a:gd name="T60" fmla="*/ 1 w 44"/>
                      <a:gd name="T61" fmla="*/ 2 h 33"/>
                      <a:gd name="T62" fmla="*/ 0 w 44"/>
                      <a:gd name="T63" fmla="*/ 0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
                      <a:gd name="T97" fmla="*/ 0 h 33"/>
                      <a:gd name="T98" fmla="*/ 44 w 44"/>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 h="33">
                        <a:moveTo>
                          <a:pt x="44" y="33"/>
                        </a:moveTo>
                        <a:lnTo>
                          <a:pt x="43" y="32"/>
                        </a:lnTo>
                        <a:lnTo>
                          <a:pt x="42" y="32"/>
                        </a:lnTo>
                        <a:lnTo>
                          <a:pt x="40" y="30"/>
                        </a:lnTo>
                        <a:lnTo>
                          <a:pt x="39" y="28"/>
                        </a:lnTo>
                        <a:lnTo>
                          <a:pt x="37" y="27"/>
                        </a:lnTo>
                        <a:lnTo>
                          <a:pt x="36" y="27"/>
                        </a:lnTo>
                        <a:lnTo>
                          <a:pt x="35" y="25"/>
                        </a:lnTo>
                        <a:lnTo>
                          <a:pt x="33" y="23"/>
                        </a:lnTo>
                        <a:lnTo>
                          <a:pt x="32" y="22"/>
                        </a:lnTo>
                        <a:lnTo>
                          <a:pt x="31" y="22"/>
                        </a:lnTo>
                        <a:lnTo>
                          <a:pt x="29" y="20"/>
                        </a:lnTo>
                        <a:lnTo>
                          <a:pt x="28" y="18"/>
                        </a:lnTo>
                        <a:lnTo>
                          <a:pt x="25" y="18"/>
                        </a:lnTo>
                        <a:lnTo>
                          <a:pt x="24" y="17"/>
                        </a:lnTo>
                        <a:lnTo>
                          <a:pt x="23" y="15"/>
                        </a:lnTo>
                        <a:lnTo>
                          <a:pt x="21" y="15"/>
                        </a:lnTo>
                        <a:lnTo>
                          <a:pt x="20" y="13"/>
                        </a:lnTo>
                        <a:lnTo>
                          <a:pt x="19" y="12"/>
                        </a:lnTo>
                        <a:lnTo>
                          <a:pt x="17" y="12"/>
                        </a:lnTo>
                        <a:lnTo>
                          <a:pt x="16" y="10"/>
                        </a:lnTo>
                        <a:lnTo>
                          <a:pt x="14" y="10"/>
                        </a:lnTo>
                        <a:lnTo>
                          <a:pt x="13" y="8"/>
                        </a:lnTo>
                        <a:lnTo>
                          <a:pt x="12" y="7"/>
                        </a:lnTo>
                        <a:lnTo>
                          <a:pt x="10" y="7"/>
                        </a:lnTo>
                        <a:lnTo>
                          <a:pt x="9" y="5"/>
                        </a:lnTo>
                        <a:lnTo>
                          <a:pt x="8" y="5"/>
                        </a:lnTo>
                        <a:lnTo>
                          <a:pt x="6" y="4"/>
                        </a:lnTo>
                        <a:lnTo>
                          <a:pt x="4" y="4"/>
                        </a:lnTo>
                        <a:lnTo>
                          <a:pt x="2" y="2"/>
                        </a:lnTo>
                        <a:lnTo>
                          <a:pt x="1" y="2"/>
                        </a:lnTo>
                        <a:lnTo>
                          <a:pt x="0" y="0"/>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5" name="Freeform 8">
                    <a:extLst>
                      <a:ext uri="{FF2B5EF4-FFF2-40B4-BE49-F238E27FC236}">
                        <a16:creationId xmlns:a16="http://schemas.microsoft.com/office/drawing/2014/main" id="{7509D006-3E65-432B-94FF-D05A52B7EAEF}"/>
                      </a:ext>
                    </a:extLst>
                  </p:cNvPr>
                  <p:cNvSpPr>
                    <a:spLocks/>
                  </p:cNvSpPr>
                  <p:nvPr/>
                </p:nvSpPr>
                <p:spPr bwMode="auto">
                  <a:xfrm>
                    <a:off x="3358" y="5696"/>
                    <a:ext cx="267" cy="31"/>
                  </a:xfrm>
                  <a:custGeom>
                    <a:avLst/>
                    <a:gdLst>
                      <a:gd name="T0" fmla="*/ 56 w 56"/>
                      <a:gd name="T1" fmla="*/ 6 h 6"/>
                      <a:gd name="T2" fmla="*/ 56 w 56"/>
                      <a:gd name="T3" fmla="*/ 5 h 6"/>
                      <a:gd name="T4" fmla="*/ 55 w 56"/>
                      <a:gd name="T5" fmla="*/ 5 h 6"/>
                      <a:gd name="T6" fmla="*/ 53 w 56"/>
                      <a:gd name="T7" fmla="*/ 5 h 6"/>
                      <a:gd name="T8" fmla="*/ 52 w 56"/>
                      <a:gd name="T9" fmla="*/ 5 h 6"/>
                      <a:gd name="T10" fmla="*/ 51 w 56"/>
                      <a:gd name="T11" fmla="*/ 3 h 6"/>
                      <a:gd name="T12" fmla="*/ 49 w 56"/>
                      <a:gd name="T13" fmla="*/ 3 h 6"/>
                      <a:gd name="T14" fmla="*/ 48 w 56"/>
                      <a:gd name="T15" fmla="*/ 3 h 6"/>
                      <a:gd name="T16" fmla="*/ 46 w 56"/>
                      <a:gd name="T17" fmla="*/ 3 h 6"/>
                      <a:gd name="T18" fmla="*/ 44 w 56"/>
                      <a:gd name="T19" fmla="*/ 2 h 6"/>
                      <a:gd name="T20" fmla="*/ 43 w 56"/>
                      <a:gd name="T21" fmla="*/ 2 h 6"/>
                      <a:gd name="T22" fmla="*/ 41 w 56"/>
                      <a:gd name="T23" fmla="*/ 2 h 6"/>
                      <a:gd name="T24" fmla="*/ 40 w 56"/>
                      <a:gd name="T25" fmla="*/ 2 h 6"/>
                      <a:gd name="T26" fmla="*/ 39 w 56"/>
                      <a:gd name="T27" fmla="*/ 2 h 6"/>
                      <a:gd name="T28" fmla="*/ 37 w 56"/>
                      <a:gd name="T29" fmla="*/ 2 h 6"/>
                      <a:gd name="T30" fmla="*/ 36 w 56"/>
                      <a:gd name="T31" fmla="*/ 2 h 6"/>
                      <a:gd name="T32" fmla="*/ 34 w 56"/>
                      <a:gd name="T33" fmla="*/ 0 h 6"/>
                      <a:gd name="T34" fmla="*/ 33 w 56"/>
                      <a:gd name="T35" fmla="*/ 0 h 6"/>
                      <a:gd name="T36" fmla="*/ 32 w 56"/>
                      <a:gd name="T37" fmla="*/ 0 h 6"/>
                      <a:gd name="T38" fmla="*/ 30 w 56"/>
                      <a:gd name="T39" fmla="*/ 0 h 6"/>
                      <a:gd name="T40" fmla="*/ 29 w 56"/>
                      <a:gd name="T41" fmla="*/ 0 h 6"/>
                      <a:gd name="T42" fmla="*/ 28 w 56"/>
                      <a:gd name="T43" fmla="*/ 0 h 6"/>
                      <a:gd name="T44" fmla="*/ 26 w 56"/>
                      <a:gd name="T45" fmla="*/ 0 h 6"/>
                      <a:gd name="T46" fmla="*/ 25 w 56"/>
                      <a:gd name="T47" fmla="*/ 0 h 6"/>
                      <a:gd name="T48" fmla="*/ 22 w 56"/>
                      <a:gd name="T49" fmla="*/ 0 h 6"/>
                      <a:gd name="T50" fmla="*/ 21 w 56"/>
                      <a:gd name="T51" fmla="*/ 0 h 6"/>
                      <a:gd name="T52" fmla="*/ 20 w 56"/>
                      <a:gd name="T53" fmla="*/ 0 h 6"/>
                      <a:gd name="T54" fmla="*/ 18 w 56"/>
                      <a:gd name="T55" fmla="*/ 0 h 6"/>
                      <a:gd name="T56" fmla="*/ 17 w 56"/>
                      <a:gd name="T57" fmla="*/ 0 h 6"/>
                      <a:gd name="T58" fmla="*/ 15 w 56"/>
                      <a:gd name="T59" fmla="*/ 0 h 6"/>
                      <a:gd name="T60" fmla="*/ 14 w 56"/>
                      <a:gd name="T61" fmla="*/ 0 h 6"/>
                      <a:gd name="T62" fmla="*/ 13 w 56"/>
                      <a:gd name="T63" fmla="*/ 0 h 6"/>
                      <a:gd name="T64" fmla="*/ 11 w 56"/>
                      <a:gd name="T65" fmla="*/ 0 h 6"/>
                      <a:gd name="T66" fmla="*/ 10 w 56"/>
                      <a:gd name="T67" fmla="*/ 0 h 6"/>
                      <a:gd name="T68" fmla="*/ 9 w 56"/>
                      <a:gd name="T69" fmla="*/ 0 h 6"/>
                      <a:gd name="T70" fmla="*/ 7 w 56"/>
                      <a:gd name="T71" fmla="*/ 0 h 6"/>
                      <a:gd name="T72" fmla="*/ 6 w 56"/>
                      <a:gd name="T73" fmla="*/ 0 h 6"/>
                      <a:gd name="T74" fmla="*/ 4 w 56"/>
                      <a:gd name="T75" fmla="*/ 2 h 6"/>
                      <a:gd name="T76" fmla="*/ 3 w 56"/>
                      <a:gd name="T77" fmla="*/ 2 h 6"/>
                      <a:gd name="T78" fmla="*/ 2 w 56"/>
                      <a:gd name="T79" fmla="*/ 2 h 6"/>
                      <a:gd name="T80" fmla="*/ 0 w 56"/>
                      <a:gd name="T81" fmla="*/ 2 h 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
                      <a:gd name="T124" fmla="*/ 0 h 6"/>
                      <a:gd name="T125" fmla="*/ 56 w 56"/>
                      <a:gd name="T126" fmla="*/ 6 h 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 h="6">
                        <a:moveTo>
                          <a:pt x="56" y="6"/>
                        </a:moveTo>
                        <a:lnTo>
                          <a:pt x="56" y="5"/>
                        </a:lnTo>
                        <a:lnTo>
                          <a:pt x="55" y="5"/>
                        </a:lnTo>
                        <a:lnTo>
                          <a:pt x="53" y="5"/>
                        </a:lnTo>
                        <a:lnTo>
                          <a:pt x="52" y="5"/>
                        </a:lnTo>
                        <a:lnTo>
                          <a:pt x="51" y="3"/>
                        </a:lnTo>
                        <a:lnTo>
                          <a:pt x="49" y="3"/>
                        </a:lnTo>
                        <a:lnTo>
                          <a:pt x="48" y="3"/>
                        </a:lnTo>
                        <a:lnTo>
                          <a:pt x="46" y="3"/>
                        </a:lnTo>
                        <a:lnTo>
                          <a:pt x="44" y="2"/>
                        </a:lnTo>
                        <a:lnTo>
                          <a:pt x="43" y="2"/>
                        </a:lnTo>
                        <a:lnTo>
                          <a:pt x="41" y="2"/>
                        </a:lnTo>
                        <a:lnTo>
                          <a:pt x="40" y="2"/>
                        </a:lnTo>
                        <a:lnTo>
                          <a:pt x="39" y="2"/>
                        </a:lnTo>
                        <a:lnTo>
                          <a:pt x="37" y="2"/>
                        </a:lnTo>
                        <a:lnTo>
                          <a:pt x="36" y="2"/>
                        </a:lnTo>
                        <a:lnTo>
                          <a:pt x="34" y="0"/>
                        </a:lnTo>
                        <a:lnTo>
                          <a:pt x="33" y="0"/>
                        </a:lnTo>
                        <a:lnTo>
                          <a:pt x="32" y="0"/>
                        </a:lnTo>
                        <a:lnTo>
                          <a:pt x="30" y="0"/>
                        </a:lnTo>
                        <a:lnTo>
                          <a:pt x="29" y="0"/>
                        </a:lnTo>
                        <a:lnTo>
                          <a:pt x="28" y="0"/>
                        </a:lnTo>
                        <a:lnTo>
                          <a:pt x="26" y="0"/>
                        </a:lnTo>
                        <a:lnTo>
                          <a:pt x="25" y="0"/>
                        </a:lnTo>
                        <a:lnTo>
                          <a:pt x="22" y="0"/>
                        </a:lnTo>
                        <a:lnTo>
                          <a:pt x="21" y="0"/>
                        </a:lnTo>
                        <a:lnTo>
                          <a:pt x="20" y="0"/>
                        </a:lnTo>
                        <a:lnTo>
                          <a:pt x="18" y="0"/>
                        </a:lnTo>
                        <a:lnTo>
                          <a:pt x="17" y="0"/>
                        </a:lnTo>
                        <a:lnTo>
                          <a:pt x="15" y="0"/>
                        </a:lnTo>
                        <a:lnTo>
                          <a:pt x="14" y="0"/>
                        </a:lnTo>
                        <a:lnTo>
                          <a:pt x="13" y="0"/>
                        </a:lnTo>
                        <a:lnTo>
                          <a:pt x="11" y="0"/>
                        </a:lnTo>
                        <a:lnTo>
                          <a:pt x="10" y="0"/>
                        </a:lnTo>
                        <a:lnTo>
                          <a:pt x="9" y="0"/>
                        </a:lnTo>
                        <a:lnTo>
                          <a:pt x="7" y="0"/>
                        </a:lnTo>
                        <a:lnTo>
                          <a:pt x="6" y="0"/>
                        </a:lnTo>
                        <a:lnTo>
                          <a:pt x="4" y="2"/>
                        </a:lnTo>
                        <a:lnTo>
                          <a:pt x="3" y="2"/>
                        </a:lnTo>
                        <a:lnTo>
                          <a:pt x="2" y="2"/>
                        </a:lnTo>
                        <a:lnTo>
                          <a:pt x="0" y="2"/>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6" name="Freeform 9">
                    <a:extLst>
                      <a:ext uri="{FF2B5EF4-FFF2-40B4-BE49-F238E27FC236}">
                        <a16:creationId xmlns:a16="http://schemas.microsoft.com/office/drawing/2014/main" id="{7A89D4C8-CAAE-4696-8A20-7A152B53BDC7}"/>
                      </a:ext>
                    </a:extLst>
                  </p:cNvPr>
                  <p:cNvSpPr>
                    <a:spLocks/>
                  </p:cNvSpPr>
                  <p:nvPr/>
                </p:nvSpPr>
                <p:spPr bwMode="auto">
                  <a:xfrm>
                    <a:off x="2996" y="5753"/>
                    <a:ext cx="219" cy="152"/>
                  </a:xfrm>
                  <a:custGeom>
                    <a:avLst/>
                    <a:gdLst>
                      <a:gd name="T0" fmla="*/ 46 w 46"/>
                      <a:gd name="T1" fmla="*/ 0 h 29"/>
                      <a:gd name="T2" fmla="*/ 45 w 46"/>
                      <a:gd name="T3" fmla="*/ 1 h 29"/>
                      <a:gd name="T4" fmla="*/ 44 w 46"/>
                      <a:gd name="T5" fmla="*/ 1 h 29"/>
                      <a:gd name="T6" fmla="*/ 43 w 46"/>
                      <a:gd name="T7" fmla="*/ 1 h 29"/>
                      <a:gd name="T8" fmla="*/ 41 w 46"/>
                      <a:gd name="T9" fmla="*/ 2 h 29"/>
                      <a:gd name="T10" fmla="*/ 40 w 46"/>
                      <a:gd name="T11" fmla="*/ 2 h 29"/>
                      <a:gd name="T12" fmla="*/ 38 w 46"/>
                      <a:gd name="T13" fmla="*/ 4 h 29"/>
                      <a:gd name="T14" fmla="*/ 37 w 46"/>
                      <a:gd name="T15" fmla="*/ 4 h 29"/>
                      <a:gd name="T16" fmla="*/ 36 w 46"/>
                      <a:gd name="T17" fmla="*/ 6 h 29"/>
                      <a:gd name="T18" fmla="*/ 34 w 46"/>
                      <a:gd name="T19" fmla="*/ 6 h 29"/>
                      <a:gd name="T20" fmla="*/ 32 w 46"/>
                      <a:gd name="T21" fmla="*/ 7 h 29"/>
                      <a:gd name="T22" fmla="*/ 31 w 46"/>
                      <a:gd name="T23" fmla="*/ 7 h 29"/>
                      <a:gd name="T24" fmla="*/ 29 w 46"/>
                      <a:gd name="T25" fmla="*/ 9 h 29"/>
                      <a:gd name="T26" fmla="*/ 28 w 46"/>
                      <a:gd name="T27" fmla="*/ 9 h 29"/>
                      <a:gd name="T28" fmla="*/ 26 w 46"/>
                      <a:gd name="T29" fmla="*/ 11 h 29"/>
                      <a:gd name="T30" fmla="*/ 25 w 46"/>
                      <a:gd name="T31" fmla="*/ 11 h 29"/>
                      <a:gd name="T32" fmla="*/ 24 w 46"/>
                      <a:gd name="T33" fmla="*/ 12 h 29"/>
                      <a:gd name="T34" fmla="*/ 22 w 46"/>
                      <a:gd name="T35" fmla="*/ 12 h 29"/>
                      <a:gd name="T36" fmla="*/ 21 w 46"/>
                      <a:gd name="T37" fmla="*/ 14 h 29"/>
                      <a:gd name="T38" fmla="*/ 20 w 46"/>
                      <a:gd name="T39" fmla="*/ 14 h 29"/>
                      <a:gd name="T40" fmla="*/ 18 w 46"/>
                      <a:gd name="T41" fmla="*/ 15 h 29"/>
                      <a:gd name="T42" fmla="*/ 17 w 46"/>
                      <a:gd name="T43" fmla="*/ 17 h 29"/>
                      <a:gd name="T44" fmla="*/ 15 w 46"/>
                      <a:gd name="T45" fmla="*/ 17 h 29"/>
                      <a:gd name="T46" fmla="*/ 14 w 46"/>
                      <a:gd name="T47" fmla="*/ 19 h 29"/>
                      <a:gd name="T48" fmla="*/ 13 w 46"/>
                      <a:gd name="T49" fmla="*/ 19 h 29"/>
                      <a:gd name="T50" fmla="*/ 10 w 46"/>
                      <a:gd name="T51" fmla="*/ 20 h 29"/>
                      <a:gd name="T52" fmla="*/ 9 w 46"/>
                      <a:gd name="T53" fmla="*/ 22 h 29"/>
                      <a:gd name="T54" fmla="*/ 8 w 46"/>
                      <a:gd name="T55" fmla="*/ 22 h 29"/>
                      <a:gd name="T56" fmla="*/ 6 w 46"/>
                      <a:gd name="T57" fmla="*/ 24 h 29"/>
                      <a:gd name="T58" fmla="*/ 5 w 46"/>
                      <a:gd name="T59" fmla="*/ 25 h 29"/>
                      <a:gd name="T60" fmla="*/ 3 w 46"/>
                      <a:gd name="T61" fmla="*/ 25 h 29"/>
                      <a:gd name="T62" fmla="*/ 2 w 46"/>
                      <a:gd name="T63" fmla="*/ 27 h 29"/>
                      <a:gd name="T64" fmla="*/ 1 w 46"/>
                      <a:gd name="T65" fmla="*/ 29 h 29"/>
                      <a:gd name="T66" fmla="*/ 0 w 46"/>
                      <a:gd name="T67" fmla="*/ 29 h 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
                      <a:gd name="T103" fmla="*/ 0 h 29"/>
                      <a:gd name="T104" fmla="*/ 46 w 46"/>
                      <a:gd name="T105" fmla="*/ 29 h 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 h="29">
                        <a:moveTo>
                          <a:pt x="46" y="0"/>
                        </a:moveTo>
                        <a:lnTo>
                          <a:pt x="45" y="1"/>
                        </a:lnTo>
                        <a:lnTo>
                          <a:pt x="44" y="1"/>
                        </a:lnTo>
                        <a:lnTo>
                          <a:pt x="43" y="1"/>
                        </a:lnTo>
                        <a:lnTo>
                          <a:pt x="41" y="2"/>
                        </a:lnTo>
                        <a:lnTo>
                          <a:pt x="40" y="2"/>
                        </a:lnTo>
                        <a:lnTo>
                          <a:pt x="38" y="4"/>
                        </a:lnTo>
                        <a:lnTo>
                          <a:pt x="37" y="4"/>
                        </a:lnTo>
                        <a:lnTo>
                          <a:pt x="36" y="6"/>
                        </a:lnTo>
                        <a:lnTo>
                          <a:pt x="34" y="6"/>
                        </a:lnTo>
                        <a:lnTo>
                          <a:pt x="32" y="7"/>
                        </a:lnTo>
                        <a:lnTo>
                          <a:pt x="31" y="7"/>
                        </a:lnTo>
                        <a:lnTo>
                          <a:pt x="29" y="9"/>
                        </a:lnTo>
                        <a:lnTo>
                          <a:pt x="28" y="9"/>
                        </a:lnTo>
                        <a:lnTo>
                          <a:pt x="26" y="11"/>
                        </a:lnTo>
                        <a:lnTo>
                          <a:pt x="25" y="11"/>
                        </a:lnTo>
                        <a:lnTo>
                          <a:pt x="24" y="12"/>
                        </a:lnTo>
                        <a:lnTo>
                          <a:pt x="22" y="12"/>
                        </a:lnTo>
                        <a:lnTo>
                          <a:pt x="21" y="14"/>
                        </a:lnTo>
                        <a:lnTo>
                          <a:pt x="20" y="14"/>
                        </a:lnTo>
                        <a:lnTo>
                          <a:pt x="18" y="15"/>
                        </a:lnTo>
                        <a:lnTo>
                          <a:pt x="17" y="17"/>
                        </a:lnTo>
                        <a:lnTo>
                          <a:pt x="15" y="17"/>
                        </a:lnTo>
                        <a:lnTo>
                          <a:pt x="14" y="19"/>
                        </a:lnTo>
                        <a:lnTo>
                          <a:pt x="13" y="19"/>
                        </a:lnTo>
                        <a:lnTo>
                          <a:pt x="10" y="20"/>
                        </a:lnTo>
                        <a:lnTo>
                          <a:pt x="9" y="22"/>
                        </a:lnTo>
                        <a:lnTo>
                          <a:pt x="8" y="22"/>
                        </a:lnTo>
                        <a:lnTo>
                          <a:pt x="6" y="24"/>
                        </a:lnTo>
                        <a:lnTo>
                          <a:pt x="5" y="25"/>
                        </a:lnTo>
                        <a:lnTo>
                          <a:pt x="3" y="25"/>
                        </a:lnTo>
                        <a:lnTo>
                          <a:pt x="2" y="27"/>
                        </a:lnTo>
                        <a:lnTo>
                          <a:pt x="1" y="29"/>
                        </a:lnTo>
                        <a:lnTo>
                          <a:pt x="0" y="29"/>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7" name="Freeform 10">
                    <a:extLst>
                      <a:ext uri="{FF2B5EF4-FFF2-40B4-BE49-F238E27FC236}">
                        <a16:creationId xmlns:a16="http://schemas.microsoft.com/office/drawing/2014/main" id="{49C023C1-60D7-43C5-A4CF-CFD7A6BBB66B}"/>
                      </a:ext>
                    </a:extLst>
                  </p:cNvPr>
                  <p:cNvSpPr>
                    <a:spLocks/>
                  </p:cNvSpPr>
                  <p:nvPr/>
                </p:nvSpPr>
                <p:spPr bwMode="auto">
                  <a:xfrm>
                    <a:off x="2690" y="6016"/>
                    <a:ext cx="191" cy="225"/>
                  </a:xfrm>
                  <a:custGeom>
                    <a:avLst/>
                    <a:gdLst>
                      <a:gd name="T0" fmla="*/ 40 w 40"/>
                      <a:gd name="T1" fmla="*/ 0 h 43"/>
                      <a:gd name="T2" fmla="*/ 39 w 40"/>
                      <a:gd name="T3" fmla="*/ 2 h 43"/>
                      <a:gd name="T4" fmla="*/ 37 w 40"/>
                      <a:gd name="T5" fmla="*/ 2 h 43"/>
                      <a:gd name="T6" fmla="*/ 36 w 40"/>
                      <a:gd name="T7" fmla="*/ 4 h 43"/>
                      <a:gd name="T8" fmla="*/ 35 w 40"/>
                      <a:gd name="T9" fmla="*/ 5 h 43"/>
                      <a:gd name="T10" fmla="*/ 33 w 40"/>
                      <a:gd name="T11" fmla="*/ 7 h 43"/>
                      <a:gd name="T12" fmla="*/ 32 w 40"/>
                      <a:gd name="T13" fmla="*/ 9 h 43"/>
                      <a:gd name="T14" fmla="*/ 30 w 40"/>
                      <a:gd name="T15" fmla="*/ 10 h 43"/>
                      <a:gd name="T16" fmla="*/ 28 w 40"/>
                      <a:gd name="T17" fmla="*/ 12 h 43"/>
                      <a:gd name="T18" fmla="*/ 27 w 40"/>
                      <a:gd name="T19" fmla="*/ 14 h 43"/>
                      <a:gd name="T20" fmla="*/ 25 w 40"/>
                      <a:gd name="T21" fmla="*/ 14 h 43"/>
                      <a:gd name="T22" fmla="*/ 24 w 40"/>
                      <a:gd name="T23" fmla="*/ 15 h 43"/>
                      <a:gd name="T24" fmla="*/ 23 w 40"/>
                      <a:gd name="T25" fmla="*/ 17 h 43"/>
                      <a:gd name="T26" fmla="*/ 21 w 40"/>
                      <a:gd name="T27" fmla="*/ 19 h 43"/>
                      <a:gd name="T28" fmla="*/ 20 w 40"/>
                      <a:gd name="T29" fmla="*/ 20 h 43"/>
                      <a:gd name="T30" fmla="*/ 19 w 40"/>
                      <a:gd name="T31" fmla="*/ 22 h 43"/>
                      <a:gd name="T32" fmla="*/ 17 w 40"/>
                      <a:gd name="T33" fmla="*/ 24 h 43"/>
                      <a:gd name="T34" fmla="*/ 16 w 40"/>
                      <a:gd name="T35" fmla="*/ 25 h 43"/>
                      <a:gd name="T36" fmla="*/ 14 w 40"/>
                      <a:gd name="T37" fmla="*/ 27 h 43"/>
                      <a:gd name="T38" fmla="*/ 13 w 40"/>
                      <a:gd name="T39" fmla="*/ 28 h 43"/>
                      <a:gd name="T40" fmla="*/ 12 w 40"/>
                      <a:gd name="T41" fmla="*/ 30 h 43"/>
                      <a:gd name="T42" fmla="*/ 10 w 40"/>
                      <a:gd name="T43" fmla="*/ 32 h 43"/>
                      <a:gd name="T44" fmla="*/ 8 w 40"/>
                      <a:gd name="T45" fmla="*/ 33 h 43"/>
                      <a:gd name="T46" fmla="*/ 7 w 40"/>
                      <a:gd name="T47" fmla="*/ 35 h 43"/>
                      <a:gd name="T48" fmla="*/ 5 w 40"/>
                      <a:gd name="T49" fmla="*/ 37 h 43"/>
                      <a:gd name="T50" fmla="*/ 4 w 40"/>
                      <a:gd name="T51" fmla="*/ 38 h 43"/>
                      <a:gd name="T52" fmla="*/ 2 w 40"/>
                      <a:gd name="T53" fmla="*/ 40 h 43"/>
                      <a:gd name="T54" fmla="*/ 1 w 40"/>
                      <a:gd name="T55" fmla="*/ 42 h 43"/>
                      <a:gd name="T56" fmla="*/ 0 w 40"/>
                      <a:gd name="T57" fmla="*/ 43 h 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0"/>
                      <a:gd name="T88" fmla="*/ 0 h 43"/>
                      <a:gd name="T89" fmla="*/ 40 w 40"/>
                      <a:gd name="T90" fmla="*/ 43 h 4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0" h="43">
                        <a:moveTo>
                          <a:pt x="40" y="0"/>
                        </a:moveTo>
                        <a:lnTo>
                          <a:pt x="39" y="2"/>
                        </a:lnTo>
                        <a:lnTo>
                          <a:pt x="37" y="2"/>
                        </a:lnTo>
                        <a:lnTo>
                          <a:pt x="36" y="4"/>
                        </a:lnTo>
                        <a:lnTo>
                          <a:pt x="35" y="5"/>
                        </a:lnTo>
                        <a:lnTo>
                          <a:pt x="33" y="7"/>
                        </a:lnTo>
                        <a:lnTo>
                          <a:pt x="32" y="9"/>
                        </a:lnTo>
                        <a:lnTo>
                          <a:pt x="30" y="10"/>
                        </a:lnTo>
                        <a:lnTo>
                          <a:pt x="28" y="12"/>
                        </a:lnTo>
                        <a:lnTo>
                          <a:pt x="27" y="14"/>
                        </a:lnTo>
                        <a:lnTo>
                          <a:pt x="25" y="14"/>
                        </a:lnTo>
                        <a:lnTo>
                          <a:pt x="24" y="15"/>
                        </a:lnTo>
                        <a:lnTo>
                          <a:pt x="23" y="17"/>
                        </a:lnTo>
                        <a:lnTo>
                          <a:pt x="21" y="19"/>
                        </a:lnTo>
                        <a:lnTo>
                          <a:pt x="20" y="20"/>
                        </a:lnTo>
                        <a:lnTo>
                          <a:pt x="19" y="22"/>
                        </a:lnTo>
                        <a:lnTo>
                          <a:pt x="17" y="24"/>
                        </a:lnTo>
                        <a:lnTo>
                          <a:pt x="16" y="25"/>
                        </a:lnTo>
                        <a:lnTo>
                          <a:pt x="14" y="27"/>
                        </a:lnTo>
                        <a:lnTo>
                          <a:pt x="13" y="28"/>
                        </a:lnTo>
                        <a:lnTo>
                          <a:pt x="12" y="30"/>
                        </a:lnTo>
                        <a:lnTo>
                          <a:pt x="10" y="32"/>
                        </a:lnTo>
                        <a:lnTo>
                          <a:pt x="8" y="33"/>
                        </a:lnTo>
                        <a:lnTo>
                          <a:pt x="7" y="35"/>
                        </a:lnTo>
                        <a:lnTo>
                          <a:pt x="5" y="37"/>
                        </a:lnTo>
                        <a:lnTo>
                          <a:pt x="4" y="38"/>
                        </a:lnTo>
                        <a:lnTo>
                          <a:pt x="2" y="40"/>
                        </a:lnTo>
                        <a:lnTo>
                          <a:pt x="1" y="42"/>
                        </a:lnTo>
                        <a:lnTo>
                          <a:pt x="0" y="43"/>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8" name="Freeform 11">
                    <a:extLst>
                      <a:ext uri="{FF2B5EF4-FFF2-40B4-BE49-F238E27FC236}">
                        <a16:creationId xmlns:a16="http://schemas.microsoft.com/office/drawing/2014/main" id="{6A838596-3FFC-418D-87D6-50B9FFCDDCFC}"/>
                      </a:ext>
                    </a:extLst>
                  </p:cNvPr>
                  <p:cNvSpPr>
                    <a:spLocks/>
                  </p:cNvSpPr>
                  <p:nvPr/>
                </p:nvSpPr>
                <p:spPr bwMode="auto">
                  <a:xfrm>
                    <a:off x="2418" y="6372"/>
                    <a:ext cx="172" cy="242"/>
                  </a:xfrm>
                  <a:custGeom>
                    <a:avLst/>
                    <a:gdLst>
                      <a:gd name="T0" fmla="*/ 36 w 36"/>
                      <a:gd name="T1" fmla="*/ 0 h 46"/>
                      <a:gd name="T2" fmla="*/ 35 w 36"/>
                      <a:gd name="T3" fmla="*/ 2 h 46"/>
                      <a:gd name="T4" fmla="*/ 34 w 36"/>
                      <a:gd name="T5" fmla="*/ 4 h 46"/>
                      <a:gd name="T6" fmla="*/ 32 w 36"/>
                      <a:gd name="T7" fmla="*/ 5 h 46"/>
                      <a:gd name="T8" fmla="*/ 31 w 36"/>
                      <a:gd name="T9" fmla="*/ 7 h 46"/>
                      <a:gd name="T10" fmla="*/ 29 w 36"/>
                      <a:gd name="T11" fmla="*/ 9 h 46"/>
                      <a:gd name="T12" fmla="*/ 28 w 36"/>
                      <a:gd name="T13" fmla="*/ 10 h 46"/>
                      <a:gd name="T14" fmla="*/ 27 w 36"/>
                      <a:gd name="T15" fmla="*/ 12 h 46"/>
                      <a:gd name="T16" fmla="*/ 25 w 36"/>
                      <a:gd name="T17" fmla="*/ 14 h 46"/>
                      <a:gd name="T18" fmla="*/ 24 w 36"/>
                      <a:gd name="T19" fmla="*/ 15 h 46"/>
                      <a:gd name="T20" fmla="*/ 23 w 36"/>
                      <a:gd name="T21" fmla="*/ 19 h 46"/>
                      <a:gd name="T22" fmla="*/ 20 w 36"/>
                      <a:gd name="T23" fmla="*/ 20 h 46"/>
                      <a:gd name="T24" fmla="*/ 19 w 36"/>
                      <a:gd name="T25" fmla="*/ 22 h 46"/>
                      <a:gd name="T26" fmla="*/ 17 w 36"/>
                      <a:gd name="T27" fmla="*/ 23 h 46"/>
                      <a:gd name="T28" fmla="*/ 16 w 36"/>
                      <a:gd name="T29" fmla="*/ 25 h 46"/>
                      <a:gd name="T30" fmla="*/ 15 w 36"/>
                      <a:gd name="T31" fmla="*/ 27 h 46"/>
                      <a:gd name="T32" fmla="*/ 13 w 36"/>
                      <a:gd name="T33" fmla="*/ 28 h 46"/>
                      <a:gd name="T34" fmla="*/ 12 w 36"/>
                      <a:gd name="T35" fmla="*/ 30 h 46"/>
                      <a:gd name="T36" fmla="*/ 11 w 36"/>
                      <a:gd name="T37" fmla="*/ 32 h 46"/>
                      <a:gd name="T38" fmla="*/ 9 w 36"/>
                      <a:gd name="T39" fmla="*/ 35 h 46"/>
                      <a:gd name="T40" fmla="*/ 8 w 36"/>
                      <a:gd name="T41" fmla="*/ 37 h 46"/>
                      <a:gd name="T42" fmla="*/ 6 w 36"/>
                      <a:gd name="T43" fmla="*/ 38 h 46"/>
                      <a:gd name="T44" fmla="*/ 5 w 36"/>
                      <a:gd name="T45" fmla="*/ 40 h 46"/>
                      <a:gd name="T46" fmla="*/ 4 w 36"/>
                      <a:gd name="T47" fmla="*/ 42 h 46"/>
                      <a:gd name="T48" fmla="*/ 2 w 36"/>
                      <a:gd name="T49" fmla="*/ 43 h 46"/>
                      <a:gd name="T50" fmla="*/ 1 w 36"/>
                      <a:gd name="T51" fmla="*/ 45 h 46"/>
                      <a:gd name="T52" fmla="*/ 0 w 36"/>
                      <a:gd name="T53" fmla="*/ 46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6"/>
                      <a:gd name="T82" fmla="*/ 0 h 46"/>
                      <a:gd name="T83" fmla="*/ 36 w 36"/>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6" h="46">
                        <a:moveTo>
                          <a:pt x="36" y="0"/>
                        </a:moveTo>
                        <a:lnTo>
                          <a:pt x="35" y="2"/>
                        </a:lnTo>
                        <a:lnTo>
                          <a:pt x="34" y="4"/>
                        </a:lnTo>
                        <a:lnTo>
                          <a:pt x="32" y="5"/>
                        </a:lnTo>
                        <a:lnTo>
                          <a:pt x="31" y="7"/>
                        </a:lnTo>
                        <a:lnTo>
                          <a:pt x="29" y="9"/>
                        </a:lnTo>
                        <a:lnTo>
                          <a:pt x="28" y="10"/>
                        </a:lnTo>
                        <a:lnTo>
                          <a:pt x="27" y="12"/>
                        </a:lnTo>
                        <a:lnTo>
                          <a:pt x="25" y="14"/>
                        </a:lnTo>
                        <a:lnTo>
                          <a:pt x="24" y="15"/>
                        </a:lnTo>
                        <a:lnTo>
                          <a:pt x="23" y="19"/>
                        </a:lnTo>
                        <a:lnTo>
                          <a:pt x="20" y="20"/>
                        </a:lnTo>
                        <a:lnTo>
                          <a:pt x="19" y="22"/>
                        </a:lnTo>
                        <a:lnTo>
                          <a:pt x="17" y="23"/>
                        </a:lnTo>
                        <a:lnTo>
                          <a:pt x="16" y="25"/>
                        </a:lnTo>
                        <a:lnTo>
                          <a:pt x="15" y="27"/>
                        </a:lnTo>
                        <a:lnTo>
                          <a:pt x="13" y="28"/>
                        </a:lnTo>
                        <a:lnTo>
                          <a:pt x="12" y="30"/>
                        </a:lnTo>
                        <a:lnTo>
                          <a:pt x="11" y="32"/>
                        </a:lnTo>
                        <a:lnTo>
                          <a:pt x="9" y="35"/>
                        </a:lnTo>
                        <a:lnTo>
                          <a:pt x="8" y="37"/>
                        </a:lnTo>
                        <a:lnTo>
                          <a:pt x="6" y="38"/>
                        </a:lnTo>
                        <a:lnTo>
                          <a:pt x="5" y="40"/>
                        </a:lnTo>
                        <a:lnTo>
                          <a:pt x="4" y="42"/>
                        </a:lnTo>
                        <a:lnTo>
                          <a:pt x="2" y="43"/>
                        </a:lnTo>
                        <a:lnTo>
                          <a:pt x="1" y="45"/>
                        </a:lnTo>
                        <a:lnTo>
                          <a:pt x="0" y="46"/>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9" name="Freeform 12">
                    <a:extLst>
                      <a:ext uri="{FF2B5EF4-FFF2-40B4-BE49-F238E27FC236}">
                        <a16:creationId xmlns:a16="http://schemas.microsoft.com/office/drawing/2014/main" id="{03CCA21A-C038-4B1B-9087-D165CFB6DDAE}"/>
                      </a:ext>
                    </a:extLst>
                  </p:cNvPr>
                  <p:cNvSpPr>
                    <a:spLocks/>
                  </p:cNvSpPr>
                  <p:nvPr/>
                </p:nvSpPr>
                <p:spPr bwMode="auto">
                  <a:xfrm>
                    <a:off x="6531" y="6687"/>
                    <a:ext cx="167" cy="247"/>
                  </a:xfrm>
                  <a:custGeom>
                    <a:avLst/>
                    <a:gdLst>
                      <a:gd name="T0" fmla="*/ 35 w 35"/>
                      <a:gd name="T1" fmla="*/ 0 h 47"/>
                      <a:gd name="T2" fmla="*/ 34 w 35"/>
                      <a:gd name="T3" fmla="*/ 3 h 47"/>
                      <a:gd name="T4" fmla="*/ 32 w 35"/>
                      <a:gd name="T5" fmla="*/ 5 h 47"/>
                      <a:gd name="T6" fmla="*/ 31 w 35"/>
                      <a:gd name="T7" fmla="*/ 7 h 47"/>
                      <a:gd name="T8" fmla="*/ 29 w 35"/>
                      <a:gd name="T9" fmla="*/ 8 h 47"/>
                      <a:gd name="T10" fmla="*/ 28 w 35"/>
                      <a:gd name="T11" fmla="*/ 10 h 47"/>
                      <a:gd name="T12" fmla="*/ 27 w 35"/>
                      <a:gd name="T13" fmla="*/ 12 h 47"/>
                      <a:gd name="T14" fmla="*/ 25 w 35"/>
                      <a:gd name="T15" fmla="*/ 13 h 47"/>
                      <a:gd name="T16" fmla="*/ 24 w 35"/>
                      <a:gd name="T17" fmla="*/ 17 h 47"/>
                      <a:gd name="T18" fmla="*/ 23 w 35"/>
                      <a:gd name="T19" fmla="*/ 18 h 47"/>
                      <a:gd name="T20" fmla="*/ 20 w 35"/>
                      <a:gd name="T21" fmla="*/ 20 h 47"/>
                      <a:gd name="T22" fmla="*/ 19 w 35"/>
                      <a:gd name="T23" fmla="*/ 21 h 47"/>
                      <a:gd name="T24" fmla="*/ 17 w 35"/>
                      <a:gd name="T25" fmla="*/ 23 h 47"/>
                      <a:gd name="T26" fmla="*/ 16 w 35"/>
                      <a:gd name="T27" fmla="*/ 25 h 47"/>
                      <a:gd name="T28" fmla="*/ 15 w 35"/>
                      <a:gd name="T29" fmla="*/ 26 h 47"/>
                      <a:gd name="T30" fmla="*/ 13 w 35"/>
                      <a:gd name="T31" fmla="*/ 28 h 47"/>
                      <a:gd name="T32" fmla="*/ 12 w 35"/>
                      <a:gd name="T33" fmla="*/ 31 h 47"/>
                      <a:gd name="T34" fmla="*/ 11 w 35"/>
                      <a:gd name="T35" fmla="*/ 33 h 47"/>
                      <a:gd name="T36" fmla="*/ 9 w 35"/>
                      <a:gd name="T37" fmla="*/ 35 h 47"/>
                      <a:gd name="T38" fmla="*/ 8 w 35"/>
                      <a:gd name="T39" fmla="*/ 36 h 47"/>
                      <a:gd name="T40" fmla="*/ 6 w 35"/>
                      <a:gd name="T41" fmla="*/ 38 h 47"/>
                      <a:gd name="T42" fmla="*/ 5 w 35"/>
                      <a:gd name="T43" fmla="*/ 40 h 47"/>
                      <a:gd name="T44" fmla="*/ 4 w 35"/>
                      <a:gd name="T45" fmla="*/ 41 h 47"/>
                      <a:gd name="T46" fmla="*/ 2 w 35"/>
                      <a:gd name="T47" fmla="*/ 43 h 47"/>
                      <a:gd name="T48" fmla="*/ 1 w 35"/>
                      <a:gd name="T49" fmla="*/ 46 h 47"/>
                      <a:gd name="T50" fmla="*/ 0 w 35"/>
                      <a:gd name="T51" fmla="*/ 47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
                      <a:gd name="T79" fmla="*/ 0 h 47"/>
                      <a:gd name="T80" fmla="*/ 35 w 35"/>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 h="47">
                        <a:moveTo>
                          <a:pt x="35" y="0"/>
                        </a:moveTo>
                        <a:lnTo>
                          <a:pt x="34" y="3"/>
                        </a:lnTo>
                        <a:lnTo>
                          <a:pt x="32" y="5"/>
                        </a:lnTo>
                        <a:lnTo>
                          <a:pt x="31" y="7"/>
                        </a:lnTo>
                        <a:lnTo>
                          <a:pt x="29" y="8"/>
                        </a:lnTo>
                        <a:lnTo>
                          <a:pt x="28" y="10"/>
                        </a:lnTo>
                        <a:lnTo>
                          <a:pt x="27" y="12"/>
                        </a:lnTo>
                        <a:lnTo>
                          <a:pt x="25" y="13"/>
                        </a:lnTo>
                        <a:lnTo>
                          <a:pt x="24" y="17"/>
                        </a:lnTo>
                        <a:lnTo>
                          <a:pt x="23" y="18"/>
                        </a:lnTo>
                        <a:lnTo>
                          <a:pt x="20" y="20"/>
                        </a:lnTo>
                        <a:lnTo>
                          <a:pt x="19" y="21"/>
                        </a:lnTo>
                        <a:lnTo>
                          <a:pt x="17" y="23"/>
                        </a:lnTo>
                        <a:lnTo>
                          <a:pt x="16" y="25"/>
                        </a:lnTo>
                        <a:lnTo>
                          <a:pt x="15" y="26"/>
                        </a:lnTo>
                        <a:lnTo>
                          <a:pt x="13" y="28"/>
                        </a:lnTo>
                        <a:lnTo>
                          <a:pt x="12" y="31"/>
                        </a:lnTo>
                        <a:lnTo>
                          <a:pt x="11" y="33"/>
                        </a:lnTo>
                        <a:lnTo>
                          <a:pt x="9" y="35"/>
                        </a:lnTo>
                        <a:lnTo>
                          <a:pt x="8" y="36"/>
                        </a:lnTo>
                        <a:lnTo>
                          <a:pt x="6" y="38"/>
                        </a:lnTo>
                        <a:lnTo>
                          <a:pt x="5" y="40"/>
                        </a:lnTo>
                        <a:lnTo>
                          <a:pt x="4" y="41"/>
                        </a:lnTo>
                        <a:lnTo>
                          <a:pt x="2" y="43"/>
                        </a:lnTo>
                        <a:lnTo>
                          <a:pt x="1" y="46"/>
                        </a:lnTo>
                        <a:lnTo>
                          <a:pt x="0" y="47"/>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30" name="Freeform 13">
                    <a:extLst>
                      <a:ext uri="{FF2B5EF4-FFF2-40B4-BE49-F238E27FC236}">
                        <a16:creationId xmlns:a16="http://schemas.microsoft.com/office/drawing/2014/main" id="{62F01D02-0059-42D7-9146-73A12C5ACD4B}"/>
                      </a:ext>
                    </a:extLst>
                  </p:cNvPr>
                  <p:cNvSpPr>
                    <a:spLocks/>
                  </p:cNvSpPr>
                  <p:nvPr/>
                </p:nvSpPr>
                <p:spPr bwMode="auto">
                  <a:xfrm>
                    <a:off x="6245" y="7070"/>
                    <a:ext cx="186" cy="221"/>
                  </a:xfrm>
                  <a:custGeom>
                    <a:avLst/>
                    <a:gdLst>
                      <a:gd name="T0" fmla="*/ 39 w 39"/>
                      <a:gd name="T1" fmla="*/ 0 h 42"/>
                      <a:gd name="T2" fmla="*/ 38 w 39"/>
                      <a:gd name="T3" fmla="*/ 2 h 42"/>
                      <a:gd name="T4" fmla="*/ 35 w 39"/>
                      <a:gd name="T5" fmla="*/ 3 h 42"/>
                      <a:gd name="T6" fmla="*/ 34 w 39"/>
                      <a:gd name="T7" fmla="*/ 5 h 42"/>
                      <a:gd name="T8" fmla="*/ 33 w 39"/>
                      <a:gd name="T9" fmla="*/ 7 h 42"/>
                      <a:gd name="T10" fmla="*/ 31 w 39"/>
                      <a:gd name="T11" fmla="*/ 8 h 42"/>
                      <a:gd name="T12" fmla="*/ 30 w 39"/>
                      <a:gd name="T13" fmla="*/ 10 h 42"/>
                      <a:gd name="T14" fmla="*/ 29 w 39"/>
                      <a:gd name="T15" fmla="*/ 11 h 42"/>
                      <a:gd name="T16" fmla="*/ 27 w 39"/>
                      <a:gd name="T17" fmla="*/ 13 h 42"/>
                      <a:gd name="T18" fmla="*/ 26 w 39"/>
                      <a:gd name="T19" fmla="*/ 15 h 42"/>
                      <a:gd name="T20" fmla="*/ 24 w 39"/>
                      <a:gd name="T21" fmla="*/ 16 h 42"/>
                      <a:gd name="T22" fmla="*/ 23 w 39"/>
                      <a:gd name="T23" fmla="*/ 18 h 42"/>
                      <a:gd name="T24" fmla="*/ 22 w 39"/>
                      <a:gd name="T25" fmla="*/ 20 h 42"/>
                      <a:gd name="T26" fmla="*/ 20 w 39"/>
                      <a:gd name="T27" fmla="*/ 21 h 42"/>
                      <a:gd name="T28" fmla="*/ 19 w 39"/>
                      <a:gd name="T29" fmla="*/ 23 h 42"/>
                      <a:gd name="T30" fmla="*/ 18 w 39"/>
                      <a:gd name="T31" fmla="*/ 25 h 42"/>
                      <a:gd name="T32" fmla="*/ 16 w 39"/>
                      <a:gd name="T33" fmla="*/ 26 h 42"/>
                      <a:gd name="T34" fmla="*/ 15 w 39"/>
                      <a:gd name="T35" fmla="*/ 28 h 42"/>
                      <a:gd name="T36" fmla="*/ 12 w 39"/>
                      <a:gd name="T37" fmla="*/ 30 h 42"/>
                      <a:gd name="T38" fmla="*/ 11 w 39"/>
                      <a:gd name="T39" fmla="*/ 31 h 42"/>
                      <a:gd name="T40" fmla="*/ 10 w 39"/>
                      <a:gd name="T41" fmla="*/ 33 h 42"/>
                      <a:gd name="T42" fmla="*/ 8 w 39"/>
                      <a:gd name="T43" fmla="*/ 35 h 42"/>
                      <a:gd name="T44" fmla="*/ 7 w 39"/>
                      <a:gd name="T45" fmla="*/ 36 h 42"/>
                      <a:gd name="T46" fmla="*/ 6 w 39"/>
                      <a:gd name="T47" fmla="*/ 38 h 42"/>
                      <a:gd name="T48" fmla="*/ 4 w 39"/>
                      <a:gd name="T49" fmla="*/ 38 h 42"/>
                      <a:gd name="T50" fmla="*/ 3 w 39"/>
                      <a:gd name="T51" fmla="*/ 40 h 42"/>
                      <a:gd name="T52" fmla="*/ 1 w 39"/>
                      <a:gd name="T53" fmla="*/ 41 h 42"/>
                      <a:gd name="T54" fmla="*/ 0 w 39"/>
                      <a:gd name="T55" fmla="*/ 42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9"/>
                      <a:gd name="T85" fmla="*/ 0 h 42"/>
                      <a:gd name="T86" fmla="*/ 39 w 39"/>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9" h="42">
                        <a:moveTo>
                          <a:pt x="39" y="0"/>
                        </a:moveTo>
                        <a:lnTo>
                          <a:pt x="38" y="2"/>
                        </a:lnTo>
                        <a:lnTo>
                          <a:pt x="35" y="3"/>
                        </a:lnTo>
                        <a:lnTo>
                          <a:pt x="34" y="5"/>
                        </a:lnTo>
                        <a:lnTo>
                          <a:pt x="33" y="7"/>
                        </a:lnTo>
                        <a:lnTo>
                          <a:pt x="31" y="8"/>
                        </a:lnTo>
                        <a:lnTo>
                          <a:pt x="30" y="10"/>
                        </a:lnTo>
                        <a:lnTo>
                          <a:pt x="29" y="11"/>
                        </a:lnTo>
                        <a:lnTo>
                          <a:pt x="27" y="13"/>
                        </a:lnTo>
                        <a:lnTo>
                          <a:pt x="26" y="15"/>
                        </a:lnTo>
                        <a:lnTo>
                          <a:pt x="24" y="16"/>
                        </a:lnTo>
                        <a:lnTo>
                          <a:pt x="23" y="18"/>
                        </a:lnTo>
                        <a:lnTo>
                          <a:pt x="22" y="20"/>
                        </a:lnTo>
                        <a:lnTo>
                          <a:pt x="20" y="21"/>
                        </a:lnTo>
                        <a:lnTo>
                          <a:pt x="19" y="23"/>
                        </a:lnTo>
                        <a:lnTo>
                          <a:pt x="18" y="25"/>
                        </a:lnTo>
                        <a:lnTo>
                          <a:pt x="16" y="26"/>
                        </a:lnTo>
                        <a:lnTo>
                          <a:pt x="15" y="28"/>
                        </a:lnTo>
                        <a:lnTo>
                          <a:pt x="12" y="30"/>
                        </a:lnTo>
                        <a:lnTo>
                          <a:pt x="11" y="31"/>
                        </a:lnTo>
                        <a:lnTo>
                          <a:pt x="10" y="33"/>
                        </a:lnTo>
                        <a:lnTo>
                          <a:pt x="8" y="35"/>
                        </a:lnTo>
                        <a:lnTo>
                          <a:pt x="7" y="36"/>
                        </a:lnTo>
                        <a:lnTo>
                          <a:pt x="6" y="38"/>
                        </a:lnTo>
                        <a:lnTo>
                          <a:pt x="4" y="38"/>
                        </a:lnTo>
                        <a:lnTo>
                          <a:pt x="3" y="40"/>
                        </a:lnTo>
                        <a:lnTo>
                          <a:pt x="1" y="41"/>
                        </a:lnTo>
                        <a:lnTo>
                          <a:pt x="0" y="42"/>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31" name="Freeform 14">
                    <a:extLst>
                      <a:ext uri="{FF2B5EF4-FFF2-40B4-BE49-F238E27FC236}">
                        <a16:creationId xmlns:a16="http://schemas.microsoft.com/office/drawing/2014/main" id="{635BCFB9-0A1F-40B9-92DB-E1E8A4C0E768}"/>
                      </a:ext>
                    </a:extLst>
                  </p:cNvPr>
                  <p:cNvSpPr>
                    <a:spLocks/>
                  </p:cNvSpPr>
                  <p:nvPr/>
                </p:nvSpPr>
                <p:spPr bwMode="auto">
                  <a:xfrm>
                    <a:off x="5930" y="7411"/>
                    <a:ext cx="210" cy="168"/>
                  </a:xfrm>
                  <a:custGeom>
                    <a:avLst/>
                    <a:gdLst>
                      <a:gd name="T0" fmla="*/ 44 w 44"/>
                      <a:gd name="T1" fmla="*/ 0 h 32"/>
                      <a:gd name="T2" fmla="*/ 43 w 44"/>
                      <a:gd name="T3" fmla="*/ 1 h 32"/>
                      <a:gd name="T4" fmla="*/ 42 w 44"/>
                      <a:gd name="T5" fmla="*/ 1 h 32"/>
                      <a:gd name="T6" fmla="*/ 40 w 44"/>
                      <a:gd name="T7" fmla="*/ 3 h 32"/>
                      <a:gd name="T8" fmla="*/ 39 w 44"/>
                      <a:gd name="T9" fmla="*/ 5 h 32"/>
                      <a:gd name="T10" fmla="*/ 37 w 44"/>
                      <a:gd name="T11" fmla="*/ 6 h 32"/>
                      <a:gd name="T12" fmla="*/ 35 w 44"/>
                      <a:gd name="T13" fmla="*/ 6 h 32"/>
                      <a:gd name="T14" fmla="*/ 34 w 44"/>
                      <a:gd name="T15" fmla="*/ 8 h 32"/>
                      <a:gd name="T16" fmla="*/ 32 w 44"/>
                      <a:gd name="T17" fmla="*/ 9 h 32"/>
                      <a:gd name="T18" fmla="*/ 31 w 44"/>
                      <a:gd name="T19" fmla="*/ 11 h 32"/>
                      <a:gd name="T20" fmla="*/ 30 w 44"/>
                      <a:gd name="T21" fmla="*/ 11 h 32"/>
                      <a:gd name="T22" fmla="*/ 28 w 44"/>
                      <a:gd name="T23" fmla="*/ 13 h 32"/>
                      <a:gd name="T24" fmla="*/ 27 w 44"/>
                      <a:gd name="T25" fmla="*/ 14 h 32"/>
                      <a:gd name="T26" fmla="*/ 25 w 44"/>
                      <a:gd name="T27" fmla="*/ 14 h 32"/>
                      <a:gd name="T28" fmla="*/ 24 w 44"/>
                      <a:gd name="T29" fmla="*/ 16 h 32"/>
                      <a:gd name="T30" fmla="*/ 23 w 44"/>
                      <a:gd name="T31" fmla="*/ 18 h 32"/>
                      <a:gd name="T32" fmla="*/ 21 w 44"/>
                      <a:gd name="T33" fmla="*/ 18 h 32"/>
                      <a:gd name="T34" fmla="*/ 20 w 44"/>
                      <a:gd name="T35" fmla="*/ 19 h 32"/>
                      <a:gd name="T36" fmla="*/ 19 w 44"/>
                      <a:gd name="T37" fmla="*/ 21 h 32"/>
                      <a:gd name="T38" fmla="*/ 17 w 44"/>
                      <a:gd name="T39" fmla="*/ 21 h 32"/>
                      <a:gd name="T40" fmla="*/ 16 w 44"/>
                      <a:gd name="T41" fmla="*/ 23 h 32"/>
                      <a:gd name="T42" fmla="*/ 13 w 44"/>
                      <a:gd name="T43" fmla="*/ 23 h 32"/>
                      <a:gd name="T44" fmla="*/ 12 w 44"/>
                      <a:gd name="T45" fmla="*/ 24 h 32"/>
                      <a:gd name="T46" fmla="*/ 11 w 44"/>
                      <a:gd name="T47" fmla="*/ 26 h 32"/>
                      <a:gd name="T48" fmla="*/ 9 w 44"/>
                      <a:gd name="T49" fmla="*/ 26 h 32"/>
                      <a:gd name="T50" fmla="*/ 8 w 44"/>
                      <a:gd name="T51" fmla="*/ 28 h 32"/>
                      <a:gd name="T52" fmla="*/ 7 w 44"/>
                      <a:gd name="T53" fmla="*/ 28 h 32"/>
                      <a:gd name="T54" fmla="*/ 5 w 44"/>
                      <a:gd name="T55" fmla="*/ 29 h 32"/>
                      <a:gd name="T56" fmla="*/ 4 w 44"/>
                      <a:gd name="T57" fmla="*/ 29 h 32"/>
                      <a:gd name="T58" fmla="*/ 2 w 44"/>
                      <a:gd name="T59" fmla="*/ 31 h 32"/>
                      <a:gd name="T60" fmla="*/ 1 w 44"/>
                      <a:gd name="T61" fmla="*/ 31 h 32"/>
                      <a:gd name="T62" fmla="*/ 0 w 44"/>
                      <a:gd name="T63" fmla="*/ 32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
                      <a:gd name="T97" fmla="*/ 0 h 32"/>
                      <a:gd name="T98" fmla="*/ 44 w 4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 h="32">
                        <a:moveTo>
                          <a:pt x="44" y="0"/>
                        </a:moveTo>
                        <a:lnTo>
                          <a:pt x="43" y="1"/>
                        </a:lnTo>
                        <a:lnTo>
                          <a:pt x="42" y="1"/>
                        </a:lnTo>
                        <a:lnTo>
                          <a:pt x="40" y="3"/>
                        </a:lnTo>
                        <a:lnTo>
                          <a:pt x="39" y="5"/>
                        </a:lnTo>
                        <a:lnTo>
                          <a:pt x="37" y="6"/>
                        </a:lnTo>
                        <a:lnTo>
                          <a:pt x="35" y="6"/>
                        </a:lnTo>
                        <a:lnTo>
                          <a:pt x="34" y="8"/>
                        </a:lnTo>
                        <a:lnTo>
                          <a:pt x="32" y="9"/>
                        </a:lnTo>
                        <a:lnTo>
                          <a:pt x="31" y="11"/>
                        </a:lnTo>
                        <a:lnTo>
                          <a:pt x="30" y="11"/>
                        </a:lnTo>
                        <a:lnTo>
                          <a:pt x="28" y="13"/>
                        </a:lnTo>
                        <a:lnTo>
                          <a:pt x="27" y="14"/>
                        </a:lnTo>
                        <a:lnTo>
                          <a:pt x="25" y="14"/>
                        </a:lnTo>
                        <a:lnTo>
                          <a:pt x="24" y="16"/>
                        </a:lnTo>
                        <a:lnTo>
                          <a:pt x="23" y="18"/>
                        </a:lnTo>
                        <a:lnTo>
                          <a:pt x="21" y="18"/>
                        </a:lnTo>
                        <a:lnTo>
                          <a:pt x="20" y="19"/>
                        </a:lnTo>
                        <a:lnTo>
                          <a:pt x="19" y="21"/>
                        </a:lnTo>
                        <a:lnTo>
                          <a:pt x="17" y="21"/>
                        </a:lnTo>
                        <a:lnTo>
                          <a:pt x="16" y="23"/>
                        </a:lnTo>
                        <a:lnTo>
                          <a:pt x="13" y="23"/>
                        </a:lnTo>
                        <a:lnTo>
                          <a:pt x="12" y="24"/>
                        </a:lnTo>
                        <a:lnTo>
                          <a:pt x="11" y="26"/>
                        </a:lnTo>
                        <a:lnTo>
                          <a:pt x="9" y="26"/>
                        </a:lnTo>
                        <a:lnTo>
                          <a:pt x="8" y="28"/>
                        </a:lnTo>
                        <a:lnTo>
                          <a:pt x="7" y="28"/>
                        </a:lnTo>
                        <a:lnTo>
                          <a:pt x="5" y="29"/>
                        </a:lnTo>
                        <a:lnTo>
                          <a:pt x="4" y="29"/>
                        </a:lnTo>
                        <a:lnTo>
                          <a:pt x="2" y="31"/>
                        </a:lnTo>
                        <a:lnTo>
                          <a:pt x="1" y="31"/>
                        </a:lnTo>
                        <a:lnTo>
                          <a:pt x="0" y="32"/>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32" name="Freeform 15">
                    <a:extLst>
                      <a:ext uri="{FF2B5EF4-FFF2-40B4-BE49-F238E27FC236}">
                        <a16:creationId xmlns:a16="http://schemas.microsoft.com/office/drawing/2014/main" id="{0AB4F804-8F82-4EED-B140-D61AFCF457E3}"/>
                      </a:ext>
                    </a:extLst>
                  </p:cNvPr>
                  <p:cNvSpPr>
                    <a:spLocks/>
                  </p:cNvSpPr>
                  <p:nvPr/>
                </p:nvSpPr>
                <p:spPr bwMode="auto">
                  <a:xfrm>
                    <a:off x="5524" y="7647"/>
                    <a:ext cx="272" cy="32"/>
                  </a:xfrm>
                  <a:custGeom>
                    <a:avLst/>
                    <a:gdLst>
                      <a:gd name="T0" fmla="*/ 57 w 57"/>
                      <a:gd name="T1" fmla="*/ 0 h 6"/>
                      <a:gd name="T2" fmla="*/ 56 w 57"/>
                      <a:gd name="T3" fmla="*/ 1 h 6"/>
                      <a:gd name="T4" fmla="*/ 54 w 57"/>
                      <a:gd name="T5" fmla="*/ 1 h 6"/>
                      <a:gd name="T6" fmla="*/ 52 w 57"/>
                      <a:gd name="T7" fmla="*/ 1 h 6"/>
                      <a:gd name="T8" fmla="*/ 51 w 57"/>
                      <a:gd name="T9" fmla="*/ 1 h 6"/>
                      <a:gd name="T10" fmla="*/ 50 w 57"/>
                      <a:gd name="T11" fmla="*/ 3 h 6"/>
                      <a:gd name="T12" fmla="*/ 48 w 57"/>
                      <a:gd name="T13" fmla="*/ 3 h 6"/>
                      <a:gd name="T14" fmla="*/ 47 w 57"/>
                      <a:gd name="T15" fmla="*/ 3 h 6"/>
                      <a:gd name="T16" fmla="*/ 45 w 57"/>
                      <a:gd name="T17" fmla="*/ 3 h 6"/>
                      <a:gd name="T18" fmla="*/ 44 w 57"/>
                      <a:gd name="T19" fmla="*/ 4 h 6"/>
                      <a:gd name="T20" fmla="*/ 43 w 57"/>
                      <a:gd name="T21" fmla="*/ 4 h 6"/>
                      <a:gd name="T22" fmla="*/ 41 w 57"/>
                      <a:gd name="T23" fmla="*/ 4 h 6"/>
                      <a:gd name="T24" fmla="*/ 40 w 57"/>
                      <a:gd name="T25" fmla="*/ 4 h 6"/>
                      <a:gd name="T26" fmla="*/ 39 w 57"/>
                      <a:gd name="T27" fmla="*/ 4 h 6"/>
                      <a:gd name="T28" fmla="*/ 37 w 57"/>
                      <a:gd name="T29" fmla="*/ 4 h 6"/>
                      <a:gd name="T30" fmla="*/ 36 w 57"/>
                      <a:gd name="T31" fmla="*/ 4 h 6"/>
                      <a:gd name="T32" fmla="*/ 34 w 57"/>
                      <a:gd name="T33" fmla="*/ 6 h 6"/>
                      <a:gd name="T34" fmla="*/ 32 w 57"/>
                      <a:gd name="T35" fmla="*/ 6 h 6"/>
                      <a:gd name="T36" fmla="*/ 31 w 57"/>
                      <a:gd name="T37" fmla="*/ 6 h 6"/>
                      <a:gd name="T38" fmla="*/ 29 w 57"/>
                      <a:gd name="T39" fmla="*/ 6 h 6"/>
                      <a:gd name="T40" fmla="*/ 28 w 57"/>
                      <a:gd name="T41" fmla="*/ 6 h 6"/>
                      <a:gd name="T42" fmla="*/ 27 w 57"/>
                      <a:gd name="T43" fmla="*/ 6 h 6"/>
                      <a:gd name="T44" fmla="*/ 25 w 57"/>
                      <a:gd name="T45" fmla="*/ 6 h 6"/>
                      <a:gd name="T46" fmla="*/ 24 w 57"/>
                      <a:gd name="T47" fmla="*/ 6 h 6"/>
                      <a:gd name="T48" fmla="*/ 22 w 57"/>
                      <a:gd name="T49" fmla="*/ 6 h 6"/>
                      <a:gd name="T50" fmla="*/ 21 w 57"/>
                      <a:gd name="T51" fmla="*/ 6 h 6"/>
                      <a:gd name="T52" fmla="*/ 20 w 57"/>
                      <a:gd name="T53" fmla="*/ 6 h 6"/>
                      <a:gd name="T54" fmla="*/ 18 w 57"/>
                      <a:gd name="T55" fmla="*/ 6 h 6"/>
                      <a:gd name="T56" fmla="*/ 17 w 57"/>
                      <a:gd name="T57" fmla="*/ 6 h 6"/>
                      <a:gd name="T58" fmla="*/ 15 w 57"/>
                      <a:gd name="T59" fmla="*/ 6 h 6"/>
                      <a:gd name="T60" fmla="*/ 14 w 57"/>
                      <a:gd name="T61" fmla="*/ 6 h 6"/>
                      <a:gd name="T62" fmla="*/ 13 w 57"/>
                      <a:gd name="T63" fmla="*/ 6 h 6"/>
                      <a:gd name="T64" fmla="*/ 10 w 57"/>
                      <a:gd name="T65" fmla="*/ 6 h 6"/>
                      <a:gd name="T66" fmla="*/ 9 w 57"/>
                      <a:gd name="T67" fmla="*/ 6 h 6"/>
                      <a:gd name="T68" fmla="*/ 8 w 57"/>
                      <a:gd name="T69" fmla="*/ 6 h 6"/>
                      <a:gd name="T70" fmla="*/ 6 w 57"/>
                      <a:gd name="T71" fmla="*/ 6 h 6"/>
                      <a:gd name="T72" fmla="*/ 5 w 57"/>
                      <a:gd name="T73" fmla="*/ 6 h 6"/>
                      <a:gd name="T74" fmla="*/ 3 w 57"/>
                      <a:gd name="T75" fmla="*/ 4 h 6"/>
                      <a:gd name="T76" fmla="*/ 2 w 57"/>
                      <a:gd name="T77" fmla="*/ 4 h 6"/>
                      <a:gd name="T78" fmla="*/ 1 w 57"/>
                      <a:gd name="T79" fmla="*/ 4 h 6"/>
                      <a:gd name="T80" fmla="*/ 0 w 57"/>
                      <a:gd name="T81" fmla="*/ 4 h 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7"/>
                      <a:gd name="T124" fmla="*/ 0 h 6"/>
                      <a:gd name="T125" fmla="*/ 57 w 57"/>
                      <a:gd name="T126" fmla="*/ 6 h 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7" h="6">
                        <a:moveTo>
                          <a:pt x="57" y="0"/>
                        </a:moveTo>
                        <a:lnTo>
                          <a:pt x="56" y="1"/>
                        </a:lnTo>
                        <a:lnTo>
                          <a:pt x="54" y="1"/>
                        </a:lnTo>
                        <a:lnTo>
                          <a:pt x="52" y="1"/>
                        </a:lnTo>
                        <a:lnTo>
                          <a:pt x="51" y="1"/>
                        </a:lnTo>
                        <a:lnTo>
                          <a:pt x="50" y="3"/>
                        </a:lnTo>
                        <a:lnTo>
                          <a:pt x="48" y="3"/>
                        </a:lnTo>
                        <a:lnTo>
                          <a:pt x="47" y="3"/>
                        </a:lnTo>
                        <a:lnTo>
                          <a:pt x="45" y="3"/>
                        </a:lnTo>
                        <a:lnTo>
                          <a:pt x="44" y="4"/>
                        </a:lnTo>
                        <a:lnTo>
                          <a:pt x="43" y="4"/>
                        </a:lnTo>
                        <a:lnTo>
                          <a:pt x="41" y="4"/>
                        </a:lnTo>
                        <a:lnTo>
                          <a:pt x="40" y="4"/>
                        </a:lnTo>
                        <a:lnTo>
                          <a:pt x="39" y="4"/>
                        </a:lnTo>
                        <a:lnTo>
                          <a:pt x="37" y="4"/>
                        </a:lnTo>
                        <a:lnTo>
                          <a:pt x="36" y="4"/>
                        </a:lnTo>
                        <a:lnTo>
                          <a:pt x="34" y="6"/>
                        </a:lnTo>
                        <a:lnTo>
                          <a:pt x="32" y="6"/>
                        </a:lnTo>
                        <a:lnTo>
                          <a:pt x="31" y="6"/>
                        </a:lnTo>
                        <a:lnTo>
                          <a:pt x="29" y="6"/>
                        </a:lnTo>
                        <a:lnTo>
                          <a:pt x="28" y="6"/>
                        </a:lnTo>
                        <a:lnTo>
                          <a:pt x="27" y="6"/>
                        </a:lnTo>
                        <a:lnTo>
                          <a:pt x="25" y="6"/>
                        </a:lnTo>
                        <a:lnTo>
                          <a:pt x="24" y="6"/>
                        </a:lnTo>
                        <a:lnTo>
                          <a:pt x="22" y="6"/>
                        </a:lnTo>
                        <a:lnTo>
                          <a:pt x="21" y="6"/>
                        </a:lnTo>
                        <a:lnTo>
                          <a:pt x="20" y="6"/>
                        </a:lnTo>
                        <a:lnTo>
                          <a:pt x="18" y="6"/>
                        </a:lnTo>
                        <a:lnTo>
                          <a:pt x="17" y="6"/>
                        </a:lnTo>
                        <a:lnTo>
                          <a:pt x="15" y="6"/>
                        </a:lnTo>
                        <a:lnTo>
                          <a:pt x="14" y="6"/>
                        </a:lnTo>
                        <a:lnTo>
                          <a:pt x="13" y="6"/>
                        </a:lnTo>
                        <a:lnTo>
                          <a:pt x="10" y="6"/>
                        </a:lnTo>
                        <a:lnTo>
                          <a:pt x="9" y="6"/>
                        </a:lnTo>
                        <a:lnTo>
                          <a:pt x="8" y="6"/>
                        </a:lnTo>
                        <a:lnTo>
                          <a:pt x="6" y="6"/>
                        </a:lnTo>
                        <a:lnTo>
                          <a:pt x="5" y="6"/>
                        </a:lnTo>
                        <a:lnTo>
                          <a:pt x="3" y="4"/>
                        </a:lnTo>
                        <a:lnTo>
                          <a:pt x="2" y="4"/>
                        </a:lnTo>
                        <a:lnTo>
                          <a:pt x="1" y="4"/>
                        </a:lnTo>
                        <a:lnTo>
                          <a:pt x="0" y="4"/>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33" name="Freeform 16">
                    <a:extLst>
                      <a:ext uri="{FF2B5EF4-FFF2-40B4-BE49-F238E27FC236}">
                        <a16:creationId xmlns:a16="http://schemas.microsoft.com/office/drawing/2014/main" id="{AA4FF5FC-9F6B-4C79-B32B-8FED6461393A}"/>
                      </a:ext>
                    </a:extLst>
                  </p:cNvPr>
                  <p:cNvSpPr>
                    <a:spLocks/>
                  </p:cNvSpPr>
                  <p:nvPr/>
                </p:nvSpPr>
                <p:spPr bwMode="auto">
                  <a:xfrm>
                    <a:off x="5157" y="7469"/>
                    <a:ext cx="224" cy="152"/>
                  </a:xfrm>
                  <a:custGeom>
                    <a:avLst/>
                    <a:gdLst>
                      <a:gd name="T0" fmla="*/ 47 w 47"/>
                      <a:gd name="T1" fmla="*/ 29 h 29"/>
                      <a:gd name="T2" fmla="*/ 46 w 47"/>
                      <a:gd name="T3" fmla="*/ 28 h 29"/>
                      <a:gd name="T4" fmla="*/ 45 w 47"/>
                      <a:gd name="T5" fmla="*/ 28 h 29"/>
                      <a:gd name="T6" fmla="*/ 43 w 47"/>
                      <a:gd name="T7" fmla="*/ 28 h 29"/>
                      <a:gd name="T8" fmla="*/ 41 w 47"/>
                      <a:gd name="T9" fmla="*/ 27 h 29"/>
                      <a:gd name="T10" fmla="*/ 40 w 47"/>
                      <a:gd name="T11" fmla="*/ 27 h 29"/>
                      <a:gd name="T12" fmla="*/ 38 w 47"/>
                      <a:gd name="T13" fmla="*/ 25 h 29"/>
                      <a:gd name="T14" fmla="*/ 37 w 47"/>
                      <a:gd name="T15" fmla="*/ 25 h 29"/>
                      <a:gd name="T16" fmla="*/ 36 w 47"/>
                      <a:gd name="T17" fmla="*/ 23 h 29"/>
                      <a:gd name="T18" fmla="*/ 34 w 47"/>
                      <a:gd name="T19" fmla="*/ 23 h 29"/>
                      <a:gd name="T20" fmla="*/ 33 w 47"/>
                      <a:gd name="T21" fmla="*/ 22 h 29"/>
                      <a:gd name="T22" fmla="*/ 32 w 47"/>
                      <a:gd name="T23" fmla="*/ 22 h 29"/>
                      <a:gd name="T24" fmla="*/ 30 w 47"/>
                      <a:gd name="T25" fmla="*/ 20 h 29"/>
                      <a:gd name="T26" fmla="*/ 29 w 47"/>
                      <a:gd name="T27" fmla="*/ 20 h 29"/>
                      <a:gd name="T28" fmla="*/ 27 w 47"/>
                      <a:gd name="T29" fmla="*/ 18 h 29"/>
                      <a:gd name="T30" fmla="*/ 26 w 47"/>
                      <a:gd name="T31" fmla="*/ 18 h 29"/>
                      <a:gd name="T32" fmla="*/ 25 w 47"/>
                      <a:gd name="T33" fmla="*/ 17 h 29"/>
                      <a:gd name="T34" fmla="*/ 23 w 47"/>
                      <a:gd name="T35" fmla="*/ 17 h 29"/>
                      <a:gd name="T36" fmla="*/ 21 w 47"/>
                      <a:gd name="T37" fmla="*/ 15 h 29"/>
                      <a:gd name="T38" fmla="*/ 20 w 47"/>
                      <a:gd name="T39" fmla="*/ 15 h 29"/>
                      <a:gd name="T40" fmla="*/ 18 w 47"/>
                      <a:gd name="T41" fmla="*/ 13 h 29"/>
                      <a:gd name="T42" fmla="*/ 17 w 47"/>
                      <a:gd name="T43" fmla="*/ 12 h 29"/>
                      <a:gd name="T44" fmla="*/ 15 w 47"/>
                      <a:gd name="T45" fmla="*/ 12 h 29"/>
                      <a:gd name="T46" fmla="*/ 14 w 47"/>
                      <a:gd name="T47" fmla="*/ 10 h 29"/>
                      <a:gd name="T48" fmla="*/ 13 w 47"/>
                      <a:gd name="T49" fmla="*/ 10 h 29"/>
                      <a:gd name="T50" fmla="*/ 11 w 47"/>
                      <a:gd name="T51" fmla="*/ 8 h 29"/>
                      <a:gd name="T52" fmla="*/ 10 w 47"/>
                      <a:gd name="T53" fmla="*/ 7 h 29"/>
                      <a:gd name="T54" fmla="*/ 9 w 47"/>
                      <a:gd name="T55" fmla="*/ 7 h 29"/>
                      <a:gd name="T56" fmla="*/ 7 w 47"/>
                      <a:gd name="T57" fmla="*/ 5 h 29"/>
                      <a:gd name="T58" fmla="*/ 6 w 47"/>
                      <a:gd name="T59" fmla="*/ 3 h 29"/>
                      <a:gd name="T60" fmla="*/ 4 w 47"/>
                      <a:gd name="T61" fmla="*/ 3 h 29"/>
                      <a:gd name="T62" fmla="*/ 3 w 47"/>
                      <a:gd name="T63" fmla="*/ 2 h 29"/>
                      <a:gd name="T64" fmla="*/ 2 w 47"/>
                      <a:gd name="T65" fmla="*/ 0 h 29"/>
                      <a:gd name="T66" fmla="*/ 0 w 47"/>
                      <a:gd name="T67" fmla="*/ 0 h 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7"/>
                      <a:gd name="T103" fmla="*/ 0 h 29"/>
                      <a:gd name="T104" fmla="*/ 47 w 47"/>
                      <a:gd name="T105" fmla="*/ 29 h 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7" h="29">
                        <a:moveTo>
                          <a:pt x="47" y="29"/>
                        </a:moveTo>
                        <a:lnTo>
                          <a:pt x="46" y="28"/>
                        </a:lnTo>
                        <a:lnTo>
                          <a:pt x="45" y="28"/>
                        </a:lnTo>
                        <a:lnTo>
                          <a:pt x="43" y="28"/>
                        </a:lnTo>
                        <a:lnTo>
                          <a:pt x="41" y="27"/>
                        </a:lnTo>
                        <a:lnTo>
                          <a:pt x="40" y="27"/>
                        </a:lnTo>
                        <a:lnTo>
                          <a:pt x="38" y="25"/>
                        </a:lnTo>
                        <a:lnTo>
                          <a:pt x="37" y="25"/>
                        </a:lnTo>
                        <a:lnTo>
                          <a:pt x="36" y="23"/>
                        </a:lnTo>
                        <a:lnTo>
                          <a:pt x="34" y="23"/>
                        </a:lnTo>
                        <a:lnTo>
                          <a:pt x="33" y="22"/>
                        </a:lnTo>
                        <a:lnTo>
                          <a:pt x="32" y="22"/>
                        </a:lnTo>
                        <a:lnTo>
                          <a:pt x="30" y="20"/>
                        </a:lnTo>
                        <a:lnTo>
                          <a:pt x="29" y="20"/>
                        </a:lnTo>
                        <a:lnTo>
                          <a:pt x="27" y="18"/>
                        </a:lnTo>
                        <a:lnTo>
                          <a:pt x="26" y="18"/>
                        </a:lnTo>
                        <a:lnTo>
                          <a:pt x="25" y="17"/>
                        </a:lnTo>
                        <a:lnTo>
                          <a:pt x="23" y="17"/>
                        </a:lnTo>
                        <a:lnTo>
                          <a:pt x="21" y="15"/>
                        </a:lnTo>
                        <a:lnTo>
                          <a:pt x="20" y="15"/>
                        </a:lnTo>
                        <a:lnTo>
                          <a:pt x="18" y="13"/>
                        </a:lnTo>
                        <a:lnTo>
                          <a:pt x="17" y="12"/>
                        </a:lnTo>
                        <a:lnTo>
                          <a:pt x="15" y="12"/>
                        </a:lnTo>
                        <a:lnTo>
                          <a:pt x="14" y="10"/>
                        </a:lnTo>
                        <a:lnTo>
                          <a:pt x="13" y="10"/>
                        </a:lnTo>
                        <a:lnTo>
                          <a:pt x="11" y="8"/>
                        </a:lnTo>
                        <a:lnTo>
                          <a:pt x="10" y="7"/>
                        </a:lnTo>
                        <a:lnTo>
                          <a:pt x="9" y="7"/>
                        </a:lnTo>
                        <a:lnTo>
                          <a:pt x="7" y="5"/>
                        </a:lnTo>
                        <a:lnTo>
                          <a:pt x="6" y="3"/>
                        </a:lnTo>
                        <a:lnTo>
                          <a:pt x="4" y="3"/>
                        </a:lnTo>
                        <a:lnTo>
                          <a:pt x="3" y="2"/>
                        </a:lnTo>
                        <a:lnTo>
                          <a:pt x="2" y="0"/>
                        </a:lnTo>
                        <a:lnTo>
                          <a:pt x="0" y="0"/>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34" name="Freeform 17">
                    <a:extLst>
                      <a:ext uri="{FF2B5EF4-FFF2-40B4-BE49-F238E27FC236}">
                        <a16:creationId xmlns:a16="http://schemas.microsoft.com/office/drawing/2014/main" id="{9CED17D0-B087-41F4-ABCE-A2C2812D642A}"/>
                      </a:ext>
                    </a:extLst>
                  </p:cNvPr>
                  <p:cNvSpPr>
                    <a:spLocks/>
                  </p:cNvSpPr>
                  <p:nvPr/>
                </p:nvSpPr>
                <p:spPr bwMode="auto">
                  <a:xfrm>
                    <a:off x="4856" y="7133"/>
                    <a:ext cx="186" cy="226"/>
                  </a:xfrm>
                  <a:custGeom>
                    <a:avLst/>
                    <a:gdLst>
                      <a:gd name="T0" fmla="*/ 39 w 39"/>
                      <a:gd name="T1" fmla="*/ 43 h 43"/>
                      <a:gd name="T2" fmla="*/ 38 w 39"/>
                      <a:gd name="T3" fmla="*/ 41 h 43"/>
                      <a:gd name="T4" fmla="*/ 36 w 39"/>
                      <a:gd name="T5" fmla="*/ 41 h 43"/>
                      <a:gd name="T6" fmla="*/ 35 w 39"/>
                      <a:gd name="T7" fmla="*/ 39 h 43"/>
                      <a:gd name="T8" fmla="*/ 34 w 39"/>
                      <a:gd name="T9" fmla="*/ 38 h 43"/>
                      <a:gd name="T10" fmla="*/ 32 w 39"/>
                      <a:gd name="T11" fmla="*/ 36 h 43"/>
                      <a:gd name="T12" fmla="*/ 31 w 39"/>
                      <a:gd name="T13" fmla="*/ 34 h 43"/>
                      <a:gd name="T14" fmla="*/ 30 w 39"/>
                      <a:gd name="T15" fmla="*/ 33 h 43"/>
                      <a:gd name="T16" fmla="*/ 28 w 39"/>
                      <a:gd name="T17" fmla="*/ 31 h 43"/>
                      <a:gd name="T18" fmla="*/ 27 w 39"/>
                      <a:gd name="T19" fmla="*/ 29 h 43"/>
                      <a:gd name="T20" fmla="*/ 25 w 39"/>
                      <a:gd name="T21" fmla="*/ 29 h 43"/>
                      <a:gd name="T22" fmla="*/ 24 w 39"/>
                      <a:gd name="T23" fmla="*/ 28 h 43"/>
                      <a:gd name="T24" fmla="*/ 23 w 39"/>
                      <a:gd name="T25" fmla="*/ 26 h 43"/>
                      <a:gd name="T26" fmla="*/ 21 w 39"/>
                      <a:gd name="T27" fmla="*/ 24 h 43"/>
                      <a:gd name="T28" fmla="*/ 20 w 39"/>
                      <a:gd name="T29" fmla="*/ 23 h 43"/>
                      <a:gd name="T30" fmla="*/ 19 w 39"/>
                      <a:gd name="T31" fmla="*/ 21 h 43"/>
                      <a:gd name="T32" fmla="*/ 16 w 39"/>
                      <a:gd name="T33" fmla="*/ 19 h 43"/>
                      <a:gd name="T34" fmla="*/ 15 w 39"/>
                      <a:gd name="T35" fmla="*/ 18 h 43"/>
                      <a:gd name="T36" fmla="*/ 13 w 39"/>
                      <a:gd name="T37" fmla="*/ 16 h 43"/>
                      <a:gd name="T38" fmla="*/ 12 w 39"/>
                      <a:gd name="T39" fmla="*/ 14 h 43"/>
                      <a:gd name="T40" fmla="*/ 11 w 39"/>
                      <a:gd name="T41" fmla="*/ 13 h 43"/>
                      <a:gd name="T42" fmla="*/ 9 w 39"/>
                      <a:gd name="T43" fmla="*/ 11 h 43"/>
                      <a:gd name="T44" fmla="*/ 8 w 39"/>
                      <a:gd name="T45" fmla="*/ 9 h 43"/>
                      <a:gd name="T46" fmla="*/ 7 w 39"/>
                      <a:gd name="T47" fmla="*/ 8 h 43"/>
                      <a:gd name="T48" fmla="*/ 5 w 39"/>
                      <a:gd name="T49" fmla="*/ 6 h 43"/>
                      <a:gd name="T50" fmla="*/ 4 w 39"/>
                      <a:gd name="T51" fmla="*/ 4 h 43"/>
                      <a:gd name="T52" fmla="*/ 2 w 39"/>
                      <a:gd name="T53" fmla="*/ 3 h 43"/>
                      <a:gd name="T54" fmla="*/ 1 w 39"/>
                      <a:gd name="T55" fmla="*/ 1 h 43"/>
                      <a:gd name="T56" fmla="*/ 0 w 39"/>
                      <a:gd name="T57" fmla="*/ 0 h 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
                      <a:gd name="T88" fmla="*/ 0 h 43"/>
                      <a:gd name="T89" fmla="*/ 39 w 39"/>
                      <a:gd name="T90" fmla="*/ 43 h 4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 h="43">
                        <a:moveTo>
                          <a:pt x="39" y="43"/>
                        </a:moveTo>
                        <a:lnTo>
                          <a:pt x="38" y="41"/>
                        </a:lnTo>
                        <a:lnTo>
                          <a:pt x="36" y="41"/>
                        </a:lnTo>
                        <a:lnTo>
                          <a:pt x="35" y="39"/>
                        </a:lnTo>
                        <a:lnTo>
                          <a:pt x="34" y="38"/>
                        </a:lnTo>
                        <a:lnTo>
                          <a:pt x="32" y="36"/>
                        </a:lnTo>
                        <a:lnTo>
                          <a:pt x="31" y="34"/>
                        </a:lnTo>
                        <a:lnTo>
                          <a:pt x="30" y="33"/>
                        </a:lnTo>
                        <a:lnTo>
                          <a:pt x="28" y="31"/>
                        </a:lnTo>
                        <a:lnTo>
                          <a:pt x="27" y="29"/>
                        </a:lnTo>
                        <a:lnTo>
                          <a:pt x="25" y="29"/>
                        </a:lnTo>
                        <a:lnTo>
                          <a:pt x="24" y="28"/>
                        </a:lnTo>
                        <a:lnTo>
                          <a:pt x="23" y="26"/>
                        </a:lnTo>
                        <a:lnTo>
                          <a:pt x="21" y="24"/>
                        </a:lnTo>
                        <a:lnTo>
                          <a:pt x="20" y="23"/>
                        </a:lnTo>
                        <a:lnTo>
                          <a:pt x="19" y="21"/>
                        </a:lnTo>
                        <a:lnTo>
                          <a:pt x="16" y="19"/>
                        </a:lnTo>
                        <a:lnTo>
                          <a:pt x="15" y="18"/>
                        </a:lnTo>
                        <a:lnTo>
                          <a:pt x="13" y="16"/>
                        </a:lnTo>
                        <a:lnTo>
                          <a:pt x="12" y="14"/>
                        </a:lnTo>
                        <a:lnTo>
                          <a:pt x="11" y="13"/>
                        </a:lnTo>
                        <a:lnTo>
                          <a:pt x="9" y="11"/>
                        </a:lnTo>
                        <a:lnTo>
                          <a:pt x="8" y="9"/>
                        </a:lnTo>
                        <a:lnTo>
                          <a:pt x="7" y="8"/>
                        </a:lnTo>
                        <a:lnTo>
                          <a:pt x="5" y="6"/>
                        </a:lnTo>
                        <a:lnTo>
                          <a:pt x="4" y="4"/>
                        </a:lnTo>
                        <a:lnTo>
                          <a:pt x="2" y="3"/>
                        </a:lnTo>
                        <a:lnTo>
                          <a:pt x="1" y="1"/>
                        </a:lnTo>
                        <a:lnTo>
                          <a:pt x="0" y="0"/>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35" name="Freeform 18">
                    <a:extLst>
                      <a:ext uri="{FF2B5EF4-FFF2-40B4-BE49-F238E27FC236}">
                        <a16:creationId xmlns:a16="http://schemas.microsoft.com/office/drawing/2014/main" id="{E74A9E15-C96B-468C-A93B-02A05612BA91}"/>
                      </a:ext>
                    </a:extLst>
                  </p:cNvPr>
                  <p:cNvSpPr>
                    <a:spLocks/>
                  </p:cNvSpPr>
                  <p:nvPr/>
                </p:nvSpPr>
                <p:spPr bwMode="auto">
                  <a:xfrm>
                    <a:off x="4580" y="6761"/>
                    <a:ext cx="176" cy="241"/>
                  </a:xfrm>
                  <a:custGeom>
                    <a:avLst/>
                    <a:gdLst>
                      <a:gd name="T0" fmla="*/ 37 w 37"/>
                      <a:gd name="T1" fmla="*/ 46 h 46"/>
                      <a:gd name="T2" fmla="*/ 36 w 37"/>
                      <a:gd name="T3" fmla="*/ 44 h 46"/>
                      <a:gd name="T4" fmla="*/ 35 w 37"/>
                      <a:gd name="T5" fmla="*/ 42 h 46"/>
                      <a:gd name="T6" fmla="*/ 33 w 37"/>
                      <a:gd name="T7" fmla="*/ 41 h 46"/>
                      <a:gd name="T8" fmla="*/ 31 w 37"/>
                      <a:gd name="T9" fmla="*/ 39 h 46"/>
                      <a:gd name="T10" fmla="*/ 29 w 37"/>
                      <a:gd name="T11" fmla="*/ 37 h 46"/>
                      <a:gd name="T12" fmla="*/ 28 w 37"/>
                      <a:gd name="T13" fmla="*/ 36 h 46"/>
                      <a:gd name="T14" fmla="*/ 27 w 37"/>
                      <a:gd name="T15" fmla="*/ 34 h 46"/>
                      <a:gd name="T16" fmla="*/ 25 w 37"/>
                      <a:gd name="T17" fmla="*/ 32 h 46"/>
                      <a:gd name="T18" fmla="*/ 24 w 37"/>
                      <a:gd name="T19" fmla="*/ 31 h 46"/>
                      <a:gd name="T20" fmla="*/ 23 w 37"/>
                      <a:gd name="T21" fmla="*/ 27 h 46"/>
                      <a:gd name="T22" fmla="*/ 21 w 37"/>
                      <a:gd name="T23" fmla="*/ 26 h 46"/>
                      <a:gd name="T24" fmla="*/ 20 w 37"/>
                      <a:gd name="T25" fmla="*/ 24 h 46"/>
                      <a:gd name="T26" fmla="*/ 18 w 37"/>
                      <a:gd name="T27" fmla="*/ 22 h 46"/>
                      <a:gd name="T28" fmla="*/ 17 w 37"/>
                      <a:gd name="T29" fmla="*/ 21 h 46"/>
                      <a:gd name="T30" fmla="*/ 16 w 37"/>
                      <a:gd name="T31" fmla="*/ 19 h 46"/>
                      <a:gd name="T32" fmla="*/ 14 w 37"/>
                      <a:gd name="T33" fmla="*/ 17 h 46"/>
                      <a:gd name="T34" fmla="*/ 13 w 37"/>
                      <a:gd name="T35" fmla="*/ 16 h 46"/>
                      <a:gd name="T36" fmla="*/ 12 w 37"/>
                      <a:gd name="T37" fmla="*/ 14 h 46"/>
                      <a:gd name="T38" fmla="*/ 9 w 37"/>
                      <a:gd name="T39" fmla="*/ 11 h 46"/>
                      <a:gd name="T40" fmla="*/ 8 w 37"/>
                      <a:gd name="T41" fmla="*/ 9 h 46"/>
                      <a:gd name="T42" fmla="*/ 6 w 37"/>
                      <a:gd name="T43" fmla="*/ 7 h 46"/>
                      <a:gd name="T44" fmla="*/ 5 w 37"/>
                      <a:gd name="T45" fmla="*/ 6 h 46"/>
                      <a:gd name="T46" fmla="*/ 4 w 37"/>
                      <a:gd name="T47" fmla="*/ 4 h 46"/>
                      <a:gd name="T48" fmla="*/ 2 w 37"/>
                      <a:gd name="T49" fmla="*/ 3 h 46"/>
                      <a:gd name="T50" fmla="*/ 1 w 37"/>
                      <a:gd name="T51" fmla="*/ 1 h 46"/>
                      <a:gd name="T52" fmla="*/ 0 w 37"/>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46"/>
                      <a:gd name="T83" fmla="*/ 37 w 37"/>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46">
                        <a:moveTo>
                          <a:pt x="37" y="46"/>
                        </a:moveTo>
                        <a:lnTo>
                          <a:pt x="36" y="44"/>
                        </a:lnTo>
                        <a:lnTo>
                          <a:pt x="35" y="42"/>
                        </a:lnTo>
                        <a:lnTo>
                          <a:pt x="33" y="41"/>
                        </a:lnTo>
                        <a:lnTo>
                          <a:pt x="31" y="39"/>
                        </a:lnTo>
                        <a:lnTo>
                          <a:pt x="29" y="37"/>
                        </a:lnTo>
                        <a:lnTo>
                          <a:pt x="28" y="36"/>
                        </a:lnTo>
                        <a:lnTo>
                          <a:pt x="27" y="34"/>
                        </a:lnTo>
                        <a:lnTo>
                          <a:pt x="25" y="32"/>
                        </a:lnTo>
                        <a:lnTo>
                          <a:pt x="24" y="31"/>
                        </a:lnTo>
                        <a:lnTo>
                          <a:pt x="23" y="27"/>
                        </a:lnTo>
                        <a:lnTo>
                          <a:pt x="21" y="26"/>
                        </a:lnTo>
                        <a:lnTo>
                          <a:pt x="20" y="24"/>
                        </a:lnTo>
                        <a:lnTo>
                          <a:pt x="18" y="22"/>
                        </a:lnTo>
                        <a:lnTo>
                          <a:pt x="17" y="21"/>
                        </a:lnTo>
                        <a:lnTo>
                          <a:pt x="16" y="19"/>
                        </a:lnTo>
                        <a:lnTo>
                          <a:pt x="14" y="17"/>
                        </a:lnTo>
                        <a:lnTo>
                          <a:pt x="13" y="16"/>
                        </a:lnTo>
                        <a:lnTo>
                          <a:pt x="12" y="14"/>
                        </a:lnTo>
                        <a:lnTo>
                          <a:pt x="9" y="11"/>
                        </a:lnTo>
                        <a:lnTo>
                          <a:pt x="8" y="9"/>
                        </a:lnTo>
                        <a:lnTo>
                          <a:pt x="6" y="7"/>
                        </a:lnTo>
                        <a:lnTo>
                          <a:pt x="5" y="6"/>
                        </a:lnTo>
                        <a:lnTo>
                          <a:pt x="4" y="4"/>
                        </a:lnTo>
                        <a:lnTo>
                          <a:pt x="2" y="3"/>
                        </a:lnTo>
                        <a:lnTo>
                          <a:pt x="1" y="1"/>
                        </a:lnTo>
                        <a:lnTo>
                          <a:pt x="0" y="0"/>
                        </a:lnTo>
                      </a:path>
                    </a:pathLst>
                  </a:custGeom>
                  <a:noFill/>
                  <a:ln w="1206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1454" name="Group 19">
                  <a:extLst>
                    <a:ext uri="{FF2B5EF4-FFF2-40B4-BE49-F238E27FC236}">
                      <a16:creationId xmlns:a16="http://schemas.microsoft.com/office/drawing/2014/main" id="{C071BAA9-09E9-4CB0-B12D-B07F3F8411FB}"/>
                    </a:ext>
                  </a:extLst>
                </p:cNvPr>
                <p:cNvGrpSpPr>
                  <a:grpSpLocks/>
                </p:cNvGrpSpPr>
                <p:nvPr/>
              </p:nvGrpSpPr>
              <p:grpSpPr bwMode="auto">
                <a:xfrm>
                  <a:off x="1642" y="4709"/>
                  <a:ext cx="6282" cy="3662"/>
                  <a:chOff x="1642" y="4709"/>
                  <a:chExt cx="6282" cy="3662"/>
                </a:xfrm>
              </p:grpSpPr>
              <p:grpSp>
                <p:nvGrpSpPr>
                  <p:cNvPr id="61455" name="Group 20">
                    <a:extLst>
                      <a:ext uri="{FF2B5EF4-FFF2-40B4-BE49-F238E27FC236}">
                        <a16:creationId xmlns:a16="http://schemas.microsoft.com/office/drawing/2014/main" id="{F4997B75-CE40-4692-AEAE-9AD03591033A}"/>
                      </a:ext>
                    </a:extLst>
                  </p:cNvPr>
                  <p:cNvGrpSpPr>
                    <a:grpSpLocks/>
                  </p:cNvGrpSpPr>
                  <p:nvPr/>
                </p:nvGrpSpPr>
                <p:grpSpPr bwMode="auto">
                  <a:xfrm>
                    <a:off x="2294" y="5003"/>
                    <a:ext cx="5630" cy="3368"/>
                    <a:chOff x="2294" y="5003"/>
                    <a:chExt cx="5630" cy="3368"/>
                  </a:xfrm>
                </p:grpSpPr>
                <p:sp>
                  <p:nvSpPr>
                    <p:cNvPr id="61518" name="Freeform 21">
                      <a:extLst>
                        <a:ext uri="{FF2B5EF4-FFF2-40B4-BE49-F238E27FC236}">
                          <a16:creationId xmlns:a16="http://schemas.microsoft.com/office/drawing/2014/main" id="{2ED03A78-D622-4189-A1F4-96ABAE7AE619}"/>
                        </a:ext>
                      </a:extLst>
                    </p:cNvPr>
                    <p:cNvSpPr>
                      <a:spLocks/>
                    </p:cNvSpPr>
                    <p:nvPr/>
                  </p:nvSpPr>
                  <p:spPr bwMode="auto">
                    <a:xfrm>
                      <a:off x="2371" y="6687"/>
                      <a:ext cx="5348" cy="1"/>
                    </a:xfrm>
                    <a:custGeom>
                      <a:avLst/>
                      <a:gdLst>
                        <a:gd name="T0" fmla="*/ 0 w 5348"/>
                        <a:gd name="T1" fmla="*/ 0 h 1"/>
                        <a:gd name="T2" fmla="*/ 2590 w 5348"/>
                        <a:gd name="T3" fmla="*/ 0 h 1"/>
                        <a:gd name="T4" fmla="*/ 4074 w 5348"/>
                        <a:gd name="T5" fmla="*/ 0 h 1"/>
                        <a:gd name="T6" fmla="*/ 5348 w 5348"/>
                        <a:gd name="T7" fmla="*/ 0 h 1"/>
                        <a:gd name="T8" fmla="*/ 0 60000 65536"/>
                        <a:gd name="T9" fmla="*/ 0 60000 65536"/>
                        <a:gd name="T10" fmla="*/ 0 60000 65536"/>
                        <a:gd name="T11" fmla="*/ 0 60000 65536"/>
                        <a:gd name="T12" fmla="*/ 0 w 5348"/>
                        <a:gd name="T13" fmla="*/ 0 h 1"/>
                        <a:gd name="T14" fmla="*/ 5348 w 5348"/>
                        <a:gd name="T15" fmla="*/ 1 h 1"/>
                      </a:gdLst>
                      <a:ahLst/>
                      <a:cxnLst>
                        <a:cxn ang="T8">
                          <a:pos x="T0" y="T1"/>
                        </a:cxn>
                        <a:cxn ang="T9">
                          <a:pos x="T2" y="T3"/>
                        </a:cxn>
                        <a:cxn ang="T10">
                          <a:pos x="T4" y="T5"/>
                        </a:cxn>
                        <a:cxn ang="T11">
                          <a:pos x="T6" y="T7"/>
                        </a:cxn>
                      </a:cxnLst>
                      <a:rect l="T12" t="T13" r="T14" b="T15"/>
                      <a:pathLst>
                        <a:path w="5348" h="1">
                          <a:moveTo>
                            <a:pt x="0" y="0"/>
                          </a:moveTo>
                          <a:lnTo>
                            <a:pt x="2590" y="0"/>
                          </a:lnTo>
                          <a:lnTo>
                            <a:pt x="4074" y="0"/>
                          </a:lnTo>
                          <a:lnTo>
                            <a:pt x="5348"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19" name="Freeform 22">
                      <a:extLst>
                        <a:ext uri="{FF2B5EF4-FFF2-40B4-BE49-F238E27FC236}">
                          <a16:creationId xmlns:a16="http://schemas.microsoft.com/office/drawing/2014/main" id="{46DDC90A-6B8D-4180-86B7-0DDE87968C09}"/>
                        </a:ext>
                      </a:extLst>
                    </p:cNvPr>
                    <p:cNvSpPr>
                      <a:spLocks/>
                    </p:cNvSpPr>
                    <p:nvPr/>
                  </p:nvSpPr>
                  <p:spPr bwMode="auto">
                    <a:xfrm>
                      <a:off x="7700" y="6603"/>
                      <a:ext cx="224" cy="168"/>
                    </a:xfrm>
                    <a:custGeom>
                      <a:avLst/>
                      <a:gdLst>
                        <a:gd name="T0" fmla="*/ 0 w 224"/>
                        <a:gd name="T1" fmla="*/ 0 h 168"/>
                        <a:gd name="T2" fmla="*/ 224 w 224"/>
                        <a:gd name="T3" fmla="*/ 84 h 168"/>
                        <a:gd name="T4" fmla="*/ 0 w 224"/>
                        <a:gd name="T5" fmla="*/ 168 h 168"/>
                        <a:gd name="T6" fmla="*/ 0 w 224"/>
                        <a:gd name="T7" fmla="*/ 0 h 168"/>
                        <a:gd name="T8" fmla="*/ 0 60000 65536"/>
                        <a:gd name="T9" fmla="*/ 0 60000 65536"/>
                        <a:gd name="T10" fmla="*/ 0 60000 65536"/>
                        <a:gd name="T11" fmla="*/ 0 60000 65536"/>
                        <a:gd name="T12" fmla="*/ 0 w 224"/>
                        <a:gd name="T13" fmla="*/ 0 h 168"/>
                        <a:gd name="T14" fmla="*/ 224 w 224"/>
                        <a:gd name="T15" fmla="*/ 168 h 168"/>
                      </a:gdLst>
                      <a:ahLst/>
                      <a:cxnLst>
                        <a:cxn ang="T8">
                          <a:pos x="T0" y="T1"/>
                        </a:cxn>
                        <a:cxn ang="T9">
                          <a:pos x="T2" y="T3"/>
                        </a:cxn>
                        <a:cxn ang="T10">
                          <a:pos x="T4" y="T5"/>
                        </a:cxn>
                        <a:cxn ang="T11">
                          <a:pos x="T6" y="T7"/>
                        </a:cxn>
                      </a:cxnLst>
                      <a:rect l="T12" t="T13" r="T14" b="T15"/>
                      <a:pathLst>
                        <a:path w="224" h="168">
                          <a:moveTo>
                            <a:pt x="0" y="0"/>
                          </a:moveTo>
                          <a:lnTo>
                            <a:pt x="224" y="84"/>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0" name="Freeform 23">
                      <a:extLst>
                        <a:ext uri="{FF2B5EF4-FFF2-40B4-BE49-F238E27FC236}">
                          <a16:creationId xmlns:a16="http://schemas.microsoft.com/office/drawing/2014/main" id="{50809F31-520B-4806-A175-0CF01D2BA9DA}"/>
                        </a:ext>
                      </a:extLst>
                    </p:cNvPr>
                    <p:cNvSpPr>
                      <a:spLocks/>
                    </p:cNvSpPr>
                    <p:nvPr/>
                  </p:nvSpPr>
                  <p:spPr bwMode="auto">
                    <a:xfrm>
                      <a:off x="2371" y="5229"/>
                      <a:ext cx="1" cy="3142"/>
                    </a:xfrm>
                    <a:custGeom>
                      <a:avLst/>
                      <a:gdLst>
                        <a:gd name="T0" fmla="*/ 0 w 1"/>
                        <a:gd name="T1" fmla="*/ 3142 h 3142"/>
                        <a:gd name="T2" fmla="*/ 0 w 1"/>
                        <a:gd name="T3" fmla="*/ 766 h 3142"/>
                        <a:gd name="T4" fmla="*/ 0 w 1"/>
                        <a:gd name="T5" fmla="*/ 0 h 3142"/>
                        <a:gd name="T6" fmla="*/ 0 60000 65536"/>
                        <a:gd name="T7" fmla="*/ 0 60000 65536"/>
                        <a:gd name="T8" fmla="*/ 0 60000 65536"/>
                        <a:gd name="T9" fmla="*/ 0 w 1"/>
                        <a:gd name="T10" fmla="*/ 0 h 3142"/>
                        <a:gd name="T11" fmla="*/ 1 w 1"/>
                        <a:gd name="T12" fmla="*/ 3142 h 3142"/>
                      </a:gdLst>
                      <a:ahLst/>
                      <a:cxnLst>
                        <a:cxn ang="T6">
                          <a:pos x="T0" y="T1"/>
                        </a:cxn>
                        <a:cxn ang="T7">
                          <a:pos x="T2" y="T3"/>
                        </a:cxn>
                        <a:cxn ang="T8">
                          <a:pos x="T4" y="T5"/>
                        </a:cxn>
                      </a:cxnLst>
                      <a:rect l="T9" t="T10" r="T11" b="T12"/>
                      <a:pathLst>
                        <a:path w="1" h="3142">
                          <a:moveTo>
                            <a:pt x="0" y="3142"/>
                          </a:moveTo>
                          <a:lnTo>
                            <a:pt x="0" y="766"/>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1" name="Freeform 24">
                      <a:extLst>
                        <a:ext uri="{FF2B5EF4-FFF2-40B4-BE49-F238E27FC236}">
                          <a16:creationId xmlns:a16="http://schemas.microsoft.com/office/drawing/2014/main" id="{307279BA-C2A3-4BF4-BA24-4875F96295BC}"/>
                        </a:ext>
                      </a:extLst>
                    </p:cNvPr>
                    <p:cNvSpPr>
                      <a:spLocks/>
                    </p:cNvSpPr>
                    <p:nvPr/>
                  </p:nvSpPr>
                  <p:spPr bwMode="auto">
                    <a:xfrm>
                      <a:off x="2294" y="5003"/>
                      <a:ext cx="153" cy="247"/>
                    </a:xfrm>
                    <a:custGeom>
                      <a:avLst/>
                      <a:gdLst>
                        <a:gd name="T0" fmla="*/ 0 w 153"/>
                        <a:gd name="T1" fmla="*/ 247 h 247"/>
                        <a:gd name="T2" fmla="*/ 77 w 153"/>
                        <a:gd name="T3" fmla="*/ 0 h 247"/>
                        <a:gd name="T4" fmla="*/ 153 w 153"/>
                        <a:gd name="T5" fmla="*/ 247 h 247"/>
                        <a:gd name="T6" fmla="*/ 0 w 153"/>
                        <a:gd name="T7" fmla="*/ 247 h 247"/>
                        <a:gd name="T8" fmla="*/ 0 60000 65536"/>
                        <a:gd name="T9" fmla="*/ 0 60000 65536"/>
                        <a:gd name="T10" fmla="*/ 0 60000 65536"/>
                        <a:gd name="T11" fmla="*/ 0 60000 65536"/>
                        <a:gd name="T12" fmla="*/ 0 w 153"/>
                        <a:gd name="T13" fmla="*/ 0 h 247"/>
                        <a:gd name="T14" fmla="*/ 153 w 153"/>
                        <a:gd name="T15" fmla="*/ 247 h 247"/>
                      </a:gdLst>
                      <a:ahLst/>
                      <a:cxnLst>
                        <a:cxn ang="T8">
                          <a:pos x="T0" y="T1"/>
                        </a:cxn>
                        <a:cxn ang="T9">
                          <a:pos x="T2" y="T3"/>
                        </a:cxn>
                        <a:cxn ang="T10">
                          <a:pos x="T4" y="T5"/>
                        </a:cxn>
                        <a:cxn ang="T11">
                          <a:pos x="T6" y="T7"/>
                        </a:cxn>
                      </a:cxnLst>
                      <a:rect l="T12" t="T13" r="T14" b="T15"/>
                      <a:pathLst>
                        <a:path w="153" h="247">
                          <a:moveTo>
                            <a:pt x="0" y="247"/>
                          </a:moveTo>
                          <a:lnTo>
                            <a:pt x="77" y="0"/>
                          </a:lnTo>
                          <a:lnTo>
                            <a:pt x="153" y="247"/>
                          </a:lnTo>
                          <a:lnTo>
                            <a:pt x="0" y="2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1456" name="Group 25">
                    <a:extLst>
                      <a:ext uri="{FF2B5EF4-FFF2-40B4-BE49-F238E27FC236}">
                        <a16:creationId xmlns:a16="http://schemas.microsoft.com/office/drawing/2014/main" id="{6933FB92-2F10-44A8-9B9D-0465CDD3A8CD}"/>
                      </a:ext>
                    </a:extLst>
                  </p:cNvPr>
                  <p:cNvGrpSpPr>
                    <a:grpSpLocks/>
                  </p:cNvGrpSpPr>
                  <p:nvPr/>
                </p:nvGrpSpPr>
                <p:grpSpPr bwMode="auto">
                  <a:xfrm flipV="1">
                    <a:off x="2370" y="5412"/>
                    <a:ext cx="4328" cy="2588"/>
                    <a:chOff x="2370" y="5412"/>
                    <a:chExt cx="4328" cy="2588"/>
                  </a:xfrm>
                </p:grpSpPr>
                <p:sp>
                  <p:nvSpPr>
                    <p:cNvPr id="61469" name="Freeform 26">
                      <a:extLst>
                        <a:ext uri="{FF2B5EF4-FFF2-40B4-BE49-F238E27FC236}">
                          <a16:creationId xmlns:a16="http://schemas.microsoft.com/office/drawing/2014/main" id="{0B135B56-3EC4-44A3-8B84-A51374271A15}"/>
                        </a:ext>
                      </a:extLst>
                    </p:cNvPr>
                    <p:cNvSpPr>
                      <a:spLocks/>
                    </p:cNvSpPr>
                    <p:nvPr/>
                  </p:nvSpPr>
                  <p:spPr bwMode="auto">
                    <a:xfrm>
                      <a:off x="4315" y="5418"/>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61470" name="Group 27">
                      <a:extLst>
                        <a:ext uri="{FF2B5EF4-FFF2-40B4-BE49-F238E27FC236}">
                          <a16:creationId xmlns:a16="http://schemas.microsoft.com/office/drawing/2014/main" id="{D61A2B0D-AF64-4308-80BB-4A8059ACA6B9}"/>
                        </a:ext>
                      </a:extLst>
                    </p:cNvPr>
                    <p:cNvGrpSpPr>
                      <a:grpSpLocks/>
                    </p:cNvGrpSpPr>
                    <p:nvPr/>
                  </p:nvGrpSpPr>
                  <p:grpSpPr bwMode="auto">
                    <a:xfrm>
                      <a:off x="2370" y="5412"/>
                      <a:ext cx="4328" cy="2583"/>
                      <a:chOff x="2371" y="5396"/>
                      <a:chExt cx="4328" cy="2583"/>
                    </a:xfrm>
                  </p:grpSpPr>
                  <p:sp>
                    <p:nvSpPr>
                      <p:cNvPr id="61471" name="Line 28">
                        <a:extLst>
                          <a:ext uri="{FF2B5EF4-FFF2-40B4-BE49-F238E27FC236}">
                            <a16:creationId xmlns:a16="http://schemas.microsoft.com/office/drawing/2014/main" id="{47FDB6E4-2745-40D7-B9D3-C5640FAE2BB6}"/>
                          </a:ext>
                        </a:extLst>
                      </p:cNvPr>
                      <p:cNvSpPr>
                        <a:spLocks noChangeShapeType="1"/>
                      </p:cNvSpPr>
                      <p:nvPr/>
                    </p:nvSpPr>
                    <p:spPr bwMode="auto">
                      <a:xfrm flipH="1">
                        <a:off x="4732" y="5396"/>
                        <a:ext cx="139"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1472" name="Group 29">
                        <a:extLst>
                          <a:ext uri="{FF2B5EF4-FFF2-40B4-BE49-F238E27FC236}">
                            <a16:creationId xmlns:a16="http://schemas.microsoft.com/office/drawing/2014/main" id="{DEF634EE-A95B-45FC-BD91-D7C79FFE12A3}"/>
                          </a:ext>
                        </a:extLst>
                      </p:cNvPr>
                      <p:cNvGrpSpPr>
                        <a:grpSpLocks/>
                      </p:cNvGrpSpPr>
                      <p:nvPr/>
                    </p:nvGrpSpPr>
                    <p:grpSpPr bwMode="auto">
                      <a:xfrm>
                        <a:off x="2371" y="5396"/>
                        <a:ext cx="4328" cy="2583"/>
                        <a:chOff x="2371" y="5396"/>
                        <a:chExt cx="4328" cy="2583"/>
                      </a:xfrm>
                    </p:grpSpPr>
                    <p:sp>
                      <p:nvSpPr>
                        <p:cNvPr id="61473" name="Line 30">
                          <a:extLst>
                            <a:ext uri="{FF2B5EF4-FFF2-40B4-BE49-F238E27FC236}">
                              <a16:creationId xmlns:a16="http://schemas.microsoft.com/office/drawing/2014/main" id="{87231973-FFEF-4311-BDE8-877F07D91041}"/>
                            </a:ext>
                          </a:extLst>
                        </p:cNvPr>
                        <p:cNvSpPr>
                          <a:spLocks noChangeShapeType="1"/>
                        </p:cNvSpPr>
                        <p:nvPr/>
                      </p:nvSpPr>
                      <p:spPr bwMode="auto">
                        <a:xfrm>
                          <a:off x="2876" y="5396"/>
                          <a:ext cx="277"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1474" name="Group 31">
                          <a:extLst>
                            <a:ext uri="{FF2B5EF4-FFF2-40B4-BE49-F238E27FC236}">
                              <a16:creationId xmlns:a16="http://schemas.microsoft.com/office/drawing/2014/main" id="{A755E145-DAC0-4CE7-8E40-619108F8F9CF}"/>
                            </a:ext>
                          </a:extLst>
                        </p:cNvPr>
                        <p:cNvGrpSpPr>
                          <a:grpSpLocks/>
                        </p:cNvGrpSpPr>
                        <p:nvPr/>
                      </p:nvGrpSpPr>
                      <p:grpSpPr bwMode="auto">
                        <a:xfrm>
                          <a:off x="2371" y="5396"/>
                          <a:ext cx="4328" cy="2583"/>
                          <a:chOff x="2371" y="5396"/>
                          <a:chExt cx="4328" cy="2583"/>
                        </a:xfrm>
                      </p:grpSpPr>
                      <p:sp>
                        <p:nvSpPr>
                          <p:cNvPr id="61475" name="Line 32">
                            <a:extLst>
                              <a:ext uri="{FF2B5EF4-FFF2-40B4-BE49-F238E27FC236}">
                                <a16:creationId xmlns:a16="http://schemas.microsoft.com/office/drawing/2014/main" id="{0B7C736B-64F7-4D38-BF71-62634D4F7C3F}"/>
                              </a:ext>
                            </a:extLst>
                          </p:cNvPr>
                          <p:cNvSpPr>
                            <a:spLocks noChangeShapeType="1"/>
                          </p:cNvSpPr>
                          <p:nvPr/>
                        </p:nvSpPr>
                        <p:spPr bwMode="auto">
                          <a:xfrm>
                            <a:off x="6536" y="5396"/>
                            <a:ext cx="162"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1476" name="Group 33">
                            <a:extLst>
                              <a:ext uri="{FF2B5EF4-FFF2-40B4-BE49-F238E27FC236}">
                                <a16:creationId xmlns:a16="http://schemas.microsoft.com/office/drawing/2014/main" id="{FBED4F8F-11C8-4A8C-809E-34E05E7D19C7}"/>
                              </a:ext>
                            </a:extLst>
                          </p:cNvPr>
                          <p:cNvGrpSpPr>
                            <a:grpSpLocks/>
                          </p:cNvGrpSpPr>
                          <p:nvPr/>
                        </p:nvGrpSpPr>
                        <p:grpSpPr bwMode="auto">
                          <a:xfrm>
                            <a:off x="2371" y="5396"/>
                            <a:ext cx="4328" cy="2583"/>
                            <a:chOff x="2371" y="5396"/>
                            <a:chExt cx="4328" cy="2583"/>
                          </a:xfrm>
                        </p:grpSpPr>
                        <p:grpSp>
                          <p:nvGrpSpPr>
                            <p:cNvPr id="61477" name="Group 34">
                              <a:extLst>
                                <a:ext uri="{FF2B5EF4-FFF2-40B4-BE49-F238E27FC236}">
                                  <a16:creationId xmlns:a16="http://schemas.microsoft.com/office/drawing/2014/main" id="{B163A24A-725B-4BAB-A1C8-D51E2307A7CB}"/>
                                </a:ext>
                              </a:extLst>
                            </p:cNvPr>
                            <p:cNvGrpSpPr>
                              <a:grpSpLocks/>
                            </p:cNvGrpSpPr>
                            <p:nvPr/>
                          </p:nvGrpSpPr>
                          <p:grpSpPr bwMode="auto">
                            <a:xfrm>
                              <a:off x="2371" y="5396"/>
                              <a:ext cx="1146" cy="2583"/>
                              <a:chOff x="2371" y="5396"/>
                              <a:chExt cx="1146" cy="2583"/>
                            </a:xfrm>
                          </p:grpSpPr>
                          <p:sp>
                            <p:nvSpPr>
                              <p:cNvPr id="61509" name="Freeform 35">
                                <a:extLst>
                                  <a:ext uri="{FF2B5EF4-FFF2-40B4-BE49-F238E27FC236}">
                                    <a16:creationId xmlns:a16="http://schemas.microsoft.com/office/drawing/2014/main" id="{DA053429-A6A0-41E1-BE50-CD522DE5AD35}"/>
                                  </a:ext>
                                </a:extLst>
                              </p:cNvPr>
                              <p:cNvSpPr>
                                <a:spLocks/>
                              </p:cNvSpPr>
                              <p:nvPr/>
                            </p:nvSpPr>
                            <p:spPr bwMode="auto">
                              <a:xfrm>
                                <a:off x="2538" y="5396"/>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10" name="Freeform 36">
                                <a:extLst>
                                  <a:ext uri="{FF2B5EF4-FFF2-40B4-BE49-F238E27FC236}">
                                    <a16:creationId xmlns:a16="http://schemas.microsoft.com/office/drawing/2014/main" id="{31BB753B-3E19-4C91-AF65-BD06999D766C}"/>
                                  </a:ext>
                                </a:extLst>
                              </p:cNvPr>
                              <p:cNvSpPr>
                                <a:spLocks/>
                              </p:cNvSpPr>
                              <p:nvPr/>
                            </p:nvSpPr>
                            <p:spPr bwMode="auto">
                              <a:xfrm>
                                <a:off x="2767" y="5396"/>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11" name="Line 37">
                                <a:extLst>
                                  <a:ext uri="{FF2B5EF4-FFF2-40B4-BE49-F238E27FC236}">
                                    <a16:creationId xmlns:a16="http://schemas.microsoft.com/office/drawing/2014/main" id="{CC413E74-498C-49AC-862D-E4469805BBE6}"/>
                                  </a:ext>
                                </a:extLst>
                              </p:cNvPr>
                              <p:cNvSpPr>
                                <a:spLocks noChangeShapeType="1"/>
                              </p:cNvSpPr>
                              <p:nvPr/>
                            </p:nvSpPr>
                            <p:spPr bwMode="auto">
                              <a:xfrm>
                                <a:off x="2538" y="5396"/>
                                <a:ext cx="229"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2" name="Line 38">
                                <a:extLst>
                                  <a:ext uri="{FF2B5EF4-FFF2-40B4-BE49-F238E27FC236}">
                                    <a16:creationId xmlns:a16="http://schemas.microsoft.com/office/drawing/2014/main" id="{47CE3E5F-4891-4AD9-A8BB-FFEF969B154F}"/>
                                  </a:ext>
                                </a:extLst>
                              </p:cNvPr>
                              <p:cNvSpPr>
                                <a:spLocks noChangeShapeType="1"/>
                              </p:cNvSpPr>
                              <p:nvPr/>
                            </p:nvSpPr>
                            <p:spPr bwMode="auto">
                              <a:xfrm flipH="1">
                                <a:off x="2371" y="7978"/>
                                <a:ext cx="162"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3" name="Freeform 39">
                                <a:extLst>
                                  <a:ext uri="{FF2B5EF4-FFF2-40B4-BE49-F238E27FC236}">
                                    <a16:creationId xmlns:a16="http://schemas.microsoft.com/office/drawing/2014/main" id="{C7D067E6-E6B4-4F2D-808D-D5802D141033}"/>
                                  </a:ext>
                                </a:extLst>
                              </p:cNvPr>
                              <p:cNvSpPr>
                                <a:spLocks/>
                              </p:cNvSpPr>
                              <p:nvPr/>
                            </p:nvSpPr>
                            <p:spPr bwMode="auto">
                              <a:xfrm>
                                <a:off x="2867" y="5396"/>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14" name="Freeform 40">
                                <a:extLst>
                                  <a:ext uri="{FF2B5EF4-FFF2-40B4-BE49-F238E27FC236}">
                                    <a16:creationId xmlns:a16="http://schemas.microsoft.com/office/drawing/2014/main" id="{A42E4699-16BD-40E6-8FEC-92DD449BA35C}"/>
                                  </a:ext>
                                </a:extLst>
                              </p:cNvPr>
                              <p:cNvSpPr>
                                <a:spLocks/>
                              </p:cNvSpPr>
                              <p:nvPr/>
                            </p:nvSpPr>
                            <p:spPr bwMode="auto">
                              <a:xfrm>
                                <a:off x="3153" y="5396"/>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15" name="Freeform 41">
                                <a:extLst>
                                  <a:ext uri="{FF2B5EF4-FFF2-40B4-BE49-F238E27FC236}">
                                    <a16:creationId xmlns:a16="http://schemas.microsoft.com/office/drawing/2014/main" id="{3E549168-7C0B-4F60-9D11-3E297257872F}"/>
                                  </a:ext>
                                </a:extLst>
                              </p:cNvPr>
                              <p:cNvSpPr>
                                <a:spLocks/>
                              </p:cNvSpPr>
                              <p:nvPr/>
                            </p:nvSpPr>
                            <p:spPr bwMode="auto">
                              <a:xfrm>
                                <a:off x="3210" y="5396"/>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16" name="Freeform 42">
                                <a:extLst>
                                  <a:ext uri="{FF2B5EF4-FFF2-40B4-BE49-F238E27FC236}">
                                    <a16:creationId xmlns:a16="http://schemas.microsoft.com/office/drawing/2014/main" id="{BB804B1E-97BE-4BD6-A691-A2809C29B42B}"/>
                                  </a:ext>
                                </a:extLst>
                              </p:cNvPr>
                              <p:cNvSpPr>
                                <a:spLocks/>
                              </p:cNvSpPr>
                              <p:nvPr/>
                            </p:nvSpPr>
                            <p:spPr bwMode="auto">
                              <a:xfrm>
                                <a:off x="3516" y="5396"/>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17" name="Line 43">
                                <a:extLst>
                                  <a:ext uri="{FF2B5EF4-FFF2-40B4-BE49-F238E27FC236}">
                                    <a16:creationId xmlns:a16="http://schemas.microsoft.com/office/drawing/2014/main" id="{0B6C5E7E-37C0-42B9-B957-E24766D87E93}"/>
                                  </a:ext>
                                </a:extLst>
                              </p:cNvPr>
                              <p:cNvSpPr>
                                <a:spLocks noChangeShapeType="1"/>
                              </p:cNvSpPr>
                              <p:nvPr/>
                            </p:nvSpPr>
                            <p:spPr bwMode="auto">
                              <a:xfrm>
                                <a:off x="3210" y="5396"/>
                                <a:ext cx="306"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478" name="Line 44">
                              <a:extLst>
                                <a:ext uri="{FF2B5EF4-FFF2-40B4-BE49-F238E27FC236}">
                                  <a16:creationId xmlns:a16="http://schemas.microsoft.com/office/drawing/2014/main" id="{5DCC1892-B0A6-4716-BA01-16ECD7D9F4C7}"/>
                                </a:ext>
                              </a:extLst>
                            </p:cNvPr>
                            <p:cNvSpPr>
                              <a:spLocks noChangeShapeType="1"/>
                            </p:cNvSpPr>
                            <p:nvPr/>
                          </p:nvSpPr>
                          <p:spPr bwMode="auto">
                            <a:xfrm>
                              <a:off x="2776" y="7978"/>
                              <a:ext cx="91"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9" name="Line 45">
                              <a:extLst>
                                <a:ext uri="{FF2B5EF4-FFF2-40B4-BE49-F238E27FC236}">
                                  <a16:creationId xmlns:a16="http://schemas.microsoft.com/office/drawing/2014/main" id="{A4693204-8966-41FF-BC16-F3CFFB8B7E9E}"/>
                                </a:ext>
                              </a:extLst>
                            </p:cNvPr>
                            <p:cNvSpPr>
                              <a:spLocks noChangeShapeType="1"/>
                            </p:cNvSpPr>
                            <p:nvPr/>
                          </p:nvSpPr>
                          <p:spPr bwMode="auto">
                            <a:xfrm>
                              <a:off x="3153" y="7978"/>
                              <a:ext cx="57"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0" name="Line 46">
                              <a:extLst>
                                <a:ext uri="{FF2B5EF4-FFF2-40B4-BE49-F238E27FC236}">
                                  <a16:creationId xmlns:a16="http://schemas.microsoft.com/office/drawing/2014/main" id="{BC257FBA-D1C9-433A-AA2D-131804A74EB5}"/>
                                </a:ext>
                              </a:extLst>
                            </p:cNvPr>
                            <p:cNvSpPr>
                              <a:spLocks noChangeShapeType="1"/>
                            </p:cNvSpPr>
                            <p:nvPr/>
                          </p:nvSpPr>
                          <p:spPr bwMode="auto">
                            <a:xfrm>
                              <a:off x="3878" y="7978"/>
                              <a:ext cx="62"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1" name="Line 47">
                              <a:extLst>
                                <a:ext uri="{FF2B5EF4-FFF2-40B4-BE49-F238E27FC236}">
                                  <a16:creationId xmlns:a16="http://schemas.microsoft.com/office/drawing/2014/main" id="{485193F0-1E63-4E0E-8A44-CD0CEC54D4C9}"/>
                                </a:ext>
                              </a:extLst>
                            </p:cNvPr>
                            <p:cNvSpPr>
                              <a:spLocks noChangeShapeType="1"/>
                            </p:cNvSpPr>
                            <p:nvPr/>
                          </p:nvSpPr>
                          <p:spPr bwMode="auto">
                            <a:xfrm>
                              <a:off x="4203" y="7978"/>
                              <a:ext cx="133"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2" name="Line 48">
                              <a:extLst>
                                <a:ext uri="{FF2B5EF4-FFF2-40B4-BE49-F238E27FC236}">
                                  <a16:creationId xmlns:a16="http://schemas.microsoft.com/office/drawing/2014/main" id="{C95F9B06-B39E-4CA4-8267-15DFB3406174}"/>
                                </a:ext>
                              </a:extLst>
                            </p:cNvPr>
                            <p:cNvSpPr>
                              <a:spLocks noChangeShapeType="1"/>
                            </p:cNvSpPr>
                            <p:nvPr/>
                          </p:nvSpPr>
                          <p:spPr bwMode="auto">
                            <a:xfrm flipH="1">
                              <a:off x="6302" y="7978"/>
                              <a:ext cx="229"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3" name="Freeform 49">
                              <a:extLst>
                                <a:ext uri="{FF2B5EF4-FFF2-40B4-BE49-F238E27FC236}">
                                  <a16:creationId xmlns:a16="http://schemas.microsoft.com/office/drawing/2014/main" id="{2A324299-5551-42D9-9FD5-07E7ABF2D614}"/>
                                </a:ext>
                              </a:extLst>
                            </p:cNvPr>
                            <p:cNvSpPr>
                              <a:spLocks/>
                            </p:cNvSpPr>
                            <p:nvPr/>
                          </p:nvSpPr>
                          <p:spPr bwMode="auto">
                            <a:xfrm>
                              <a:off x="5858"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484" name="Freeform 50">
                              <a:extLst>
                                <a:ext uri="{FF2B5EF4-FFF2-40B4-BE49-F238E27FC236}">
                                  <a16:creationId xmlns:a16="http://schemas.microsoft.com/office/drawing/2014/main" id="{7F0926A1-317A-4397-8D87-B39354C7AB21}"/>
                                </a:ext>
                              </a:extLst>
                            </p:cNvPr>
                            <p:cNvSpPr>
                              <a:spLocks/>
                            </p:cNvSpPr>
                            <p:nvPr/>
                          </p:nvSpPr>
                          <p:spPr bwMode="auto">
                            <a:xfrm>
                              <a:off x="5553"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485" name="Line 51">
                              <a:extLst>
                                <a:ext uri="{FF2B5EF4-FFF2-40B4-BE49-F238E27FC236}">
                                  <a16:creationId xmlns:a16="http://schemas.microsoft.com/office/drawing/2014/main" id="{CA72FF10-F33B-4548-8DF8-CC0F2C44433D}"/>
                                </a:ext>
                              </a:extLst>
                            </p:cNvPr>
                            <p:cNvSpPr>
                              <a:spLocks noChangeShapeType="1"/>
                            </p:cNvSpPr>
                            <p:nvPr/>
                          </p:nvSpPr>
                          <p:spPr bwMode="auto">
                            <a:xfrm flipH="1">
                              <a:off x="5915" y="7978"/>
                              <a:ext cx="277"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6" name="Line 52">
                              <a:extLst>
                                <a:ext uri="{FF2B5EF4-FFF2-40B4-BE49-F238E27FC236}">
                                  <a16:creationId xmlns:a16="http://schemas.microsoft.com/office/drawing/2014/main" id="{59F594B1-F33E-48CE-B976-24F7351D16DD}"/>
                                </a:ext>
                              </a:extLst>
                            </p:cNvPr>
                            <p:cNvSpPr>
                              <a:spLocks noChangeShapeType="1"/>
                            </p:cNvSpPr>
                            <p:nvPr/>
                          </p:nvSpPr>
                          <p:spPr bwMode="auto">
                            <a:xfrm flipH="1">
                              <a:off x="5553" y="7978"/>
                              <a:ext cx="305"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7" name="Freeform 53">
                              <a:extLst>
                                <a:ext uri="{FF2B5EF4-FFF2-40B4-BE49-F238E27FC236}">
                                  <a16:creationId xmlns:a16="http://schemas.microsoft.com/office/drawing/2014/main" id="{76D25F96-1FAF-4D68-8BDD-9F5F72AB5201}"/>
                                </a:ext>
                              </a:extLst>
                            </p:cNvPr>
                            <p:cNvSpPr>
                              <a:spLocks/>
                            </p:cNvSpPr>
                            <p:nvPr/>
                          </p:nvSpPr>
                          <p:spPr bwMode="auto">
                            <a:xfrm>
                              <a:off x="5200" y="7978"/>
                              <a:ext cx="310" cy="1"/>
                            </a:xfrm>
                            <a:custGeom>
                              <a:avLst/>
                              <a:gdLst>
                                <a:gd name="T0" fmla="*/ 310 w 310"/>
                                <a:gd name="T1" fmla="*/ 0 h 1"/>
                                <a:gd name="T2" fmla="*/ 90 w 310"/>
                                <a:gd name="T3" fmla="*/ 0 h 1"/>
                                <a:gd name="T4" fmla="*/ 0 w 310"/>
                                <a:gd name="T5" fmla="*/ 0 h 1"/>
                                <a:gd name="T6" fmla="*/ 0 60000 65536"/>
                                <a:gd name="T7" fmla="*/ 0 60000 65536"/>
                                <a:gd name="T8" fmla="*/ 0 60000 65536"/>
                                <a:gd name="T9" fmla="*/ 0 w 310"/>
                                <a:gd name="T10" fmla="*/ 0 h 1"/>
                                <a:gd name="T11" fmla="*/ 310 w 310"/>
                                <a:gd name="T12" fmla="*/ 1 h 1"/>
                              </a:gdLst>
                              <a:ahLst/>
                              <a:cxnLst>
                                <a:cxn ang="T6">
                                  <a:pos x="T0" y="T1"/>
                                </a:cxn>
                                <a:cxn ang="T7">
                                  <a:pos x="T2" y="T3"/>
                                </a:cxn>
                                <a:cxn ang="T8">
                                  <a:pos x="T4" y="T5"/>
                                </a:cxn>
                              </a:cxnLst>
                              <a:rect l="T9" t="T10" r="T11" b="T12"/>
                              <a:pathLst>
                                <a:path w="310" h="1">
                                  <a:moveTo>
                                    <a:pt x="310" y="0"/>
                                  </a:moveTo>
                                  <a:lnTo>
                                    <a:pt x="90" y="0"/>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488" name="Line 54">
                              <a:extLst>
                                <a:ext uri="{FF2B5EF4-FFF2-40B4-BE49-F238E27FC236}">
                                  <a16:creationId xmlns:a16="http://schemas.microsoft.com/office/drawing/2014/main" id="{9F67088C-E63F-45CC-9546-CD0EA949D184}"/>
                                </a:ext>
                              </a:extLst>
                            </p:cNvPr>
                            <p:cNvSpPr>
                              <a:spLocks noChangeShapeType="1"/>
                            </p:cNvSpPr>
                            <p:nvPr/>
                          </p:nvSpPr>
                          <p:spPr bwMode="auto">
                            <a:xfrm flipH="1">
                              <a:off x="4871" y="7978"/>
                              <a:ext cx="257"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9" name="Line 55">
                              <a:extLst>
                                <a:ext uri="{FF2B5EF4-FFF2-40B4-BE49-F238E27FC236}">
                                  <a16:creationId xmlns:a16="http://schemas.microsoft.com/office/drawing/2014/main" id="{6AEE1C21-C984-4730-AFD1-FC119445FDE0}"/>
                                </a:ext>
                              </a:extLst>
                            </p:cNvPr>
                            <p:cNvSpPr>
                              <a:spLocks noChangeShapeType="1"/>
                            </p:cNvSpPr>
                            <p:nvPr/>
                          </p:nvSpPr>
                          <p:spPr bwMode="auto">
                            <a:xfrm flipH="1">
                              <a:off x="6202" y="5396"/>
                              <a:ext cx="90"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0" name="Line 56">
                              <a:extLst>
                                <a:ext uri="{FF2B5EF4-FFF2-40B4-BE49-F238E27FC236}">
                                  <a16:creationId xmlns:a16="http://schemas.microsoft.com/office/drawing/2014/main" id="{E69FF113-1ABA-43DF-9731-4CBA522DA97B}"/>
                                </a:ext>
                              </a:extLst>
                            </p:cNvPr>
                            <p:cNvSpPr>
                              <a:spLocks noChangeShapeType="1"/>
                            </p:cNvSpPr>
                            <p:nvPr/>
                          </p:nvSpPr>
                          <p:spPr bwMode="auto">
                            <a:xfrm flipH="1">
                              <a:off x="5510" y="5396"/>
                              <a:ext cx="43"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1" name="Freeform 57">
                              <a:extLst>
                                <a:ext uri="{FF2B5EF4-FFF2-40B4-BE49-F238E27FC236}">
                                  <a16:creationId xmlns:a16="http://schemas.microsoft.com/office/drawing/2014/main" id="{79785709-9E29-4F6D-84F3-08E0914288D1}"/>
                                </a:ext>
                              </a:extLst>
                            </p:cNvPr>
                            <p:cNvSpPr>
                              <a:spLocks/>
                            </p:cNvSpPr>
                            <p:nvPr/>
                          </p:nvSpPr>
                          <p:spPr bwMode="auto">
                            <a:xfrm>
                              <a:off x="4537" y="5396"/>
                              <a:ext cx="195" cy="2582"/>
                            </a:xfrm>
                            <a:custGeom>
                              <a:avLst/>
                              <a:gdLst>
                                <a:gd name="T0" fmla="*/ 195 w 195"/>
                                <a:gd name="T1" fmla="*/ 2582 h 2582"/>
                                <a:gd name="T2" fmla="*/ 0 w 195"/>
                                <a:gd name="T3" fmla="*/ 2582 h 2582"/>
                                <a:gd name="T4" fmla="*/ 0 w 195"/>
                                <a:gd name="T5" fmla="*/ 0 h 2582"/>
                                <a:gd name="T6" fmla="*/ 0 60000 65536"/>
                                <a:gd name="T7" fmla="*/ 0 60000 65536"/>
                                <a:gd name="T8" fmla="*/ 0 60000 65536"/>
                                <a:gd name="T9" fmla="*/ 0 w 195"/>
                                <a:gd name="T10" fmla="*/ 0 h 2582"/>
                                <a:gd name="T11" fmla="*/ 195 w 195"/>
                                <a:gd name="T12" fmla="*/ 2582 h 2582"/>
                              </a:gdLst>
                              <a:ahLst/>
                              <a:cxnLst>
                                <a:cxn ang="T6">
                                  <a:pos x="T0" y="T1"/>
                                </a:cxn>
                                <a:cxn ang="T7">
                                  <a:pos x="T2" y="T3"/>
                                </a:cxn>
                                <a:cxn ang="T8">
                                  <a:pos x="T4" y="T5"/>
                                </a:cxn>
                              </a:cxnLst>
                              <a:rect l="T9" t="T10" r="T11" b="T12"/>
                              <a:pathLst>
                                <a:path w="195" h="2582">
                                  <a:moveTo>
                                    <a:pt x="195" y="2582"/>
                                  </a:moveTo>
                                  <a:lnTo>
                                    <a:pt x="0" y="258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61492" name="Group 58">
                              <a:extLst>
                                <a:ext uri="{FF2B5EF4-FFF2-40B4-BE49-F238E27FC236}">
                                  <a16:creationId xmlns:a16="http://schemas.microsoft.com/office/drawing/2014/main" id="{C34B4949-828F-4F89-B0F4-172E1DE7D3E1}"/>
                                </a:ext>
                              </a:extLst>
                            </p:cNvPr>
                            <p:cNvGrpSpPr>
                              <a:grpSpLocks/>
                            </p:cNvGrpSpPr>
                            <p:nvPr/>
                          </p:nvGrpSpPr>
                          <p:grpSpPr bwMode="auto">
                            <a:xfrm>
                              <a:off x="3587" y="5396"/>
                              <a:ext cx="3112" cy="2582"/>
                              <a:chOff x="3587" y="5396"/>
                              <a:chExt cx="3112" cy="2582"/>
                            </a:xfrm>
                          </p:grpSpPr>
                          <p:sp>
                            <p:nvSpPr>
                              <p:cNvPr id="61493" name="Freeform 59">
                                <a:extLst>
                                  <a:ext uri="{FF2B5EF4-FFF2-40B4-BE49-F238E27FC236}">
                                    <a16:creationId xmlns:a16="http://schemas.microsoft.com/office/drawing/2014/main" id="{6261D880-6E39-404D-91BC-E775C5CC1C8B}"/>
                                  </a:ext>
                                </a:extLst>
                              </p:cNvPr>
                              <p:cNvSpPr>
                                <a:spLocks/>
                              </p:cNvSpPr>
                              <p:nvPr/>
                            </p:nvSpPr>
                            <p:spPr bwMode="auto">
                              <a:xfrm>
                                <a:off x="3587" y="5396"/>
                                <a:ext cx="1" cy="2577"/>
                              </a:xfrm>
                              <a:custGeom>
                                <a:avLst/>
                                <a:gdLst>
                                  <a:gd name="T0" fmla="*/ 0 w 1"/>
                                  <a:gd name="T1" fmla="*/ 0 h 2577"/>
                                  <a:gd name="T2" fmla="*/ 0 w 1"/>
                                  <a:gd name="T3" fmla="*/ 656 h 2577"/>
                                  <a:gd name="T4" fmla="*/ 0 w 1"/>
                                  <a:gd name="T5" fmla="*/ 2540 h 2577"/>
                                  <a:gd name="T6" fmla="*/ 0 w 1"/>
                                  <a:gd name="T7" fmla="*/ 2577 h 2577"/>
                                  <a:gd name="T8" fmla="*/ 0 60000 65536"/>
                                  <a:gd name="T9" fmla="*/ 0 60000 65536"/>
                                  <a:gd name="T10" fmla="*/ 0 60000 65536"/>
                                  <a:gd name="T11" fmla="*/ 0 60000 65536"/>
                                  <a:gd name="T12" fmla="*/ 0 w 1"/>
                                  <a:gd name="T13" fmla="*/ 0 h 2577"/>
                                  <a:gd name="T14" fmla="*/ 1 w 1"/>
                                  <a:gd name="T15" fmla="*/ 2577 h 2577"/>
                                </a:gdLst>
                                <a:ahLst/>
                                <a:cxnLst>
                                  <a:cxn ang="T8">
                                    <a:pos x="T0" y="T1"/>
                                  </a:cxn>
                                  <a:cxn ang="T9">
                                    <a:pos x="T2" y="T3"/>
                                  </a:cxn>
                                  <a:cxn ang="T10">
                                    <a:pos x="T4" y="T5"/>
                                  </a:cxn>
                                  <a:cxn ang="T11">
                                    <a:pos x="T6" y="T7"/>
                                  </a:cxn>
                                </a:cxnLst>
                                <a:rect l="T12" t="T13" r="T14" b="T15"/>
                                <a:pathLst>
                                  <a:path w="1" h="2577">
                                    <a:moveTo>
                                      <a:pt x="0" y="0"/>
                                    </a:moveTo>
                                    <a:lnTo>
                                      <a:pt x="0" y="656"/>
                                    </a:lnTo>
                                    <a:lnTo>
                                      <a:pt x="0" y="2540"/>
                                    </a:lnTo>
                                    <a:lnTo>
                                      <a:pt x="0" y="2577"/>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494" name="Freeform 60">
                                <a:extLst>
                                  <a:ext uri="{FF2B5EF4-FFF2-40B4-BE49-F238E27FC236}">
                                    <a16:creationId xmlns:a16="http://schemas.microsoft.com/office/drawing/2014/main" id="{C5C0DA86-742A-4110-A6FA-665119313BBE}"/>
                                  </a:ext>
                                </a:extLst>
                              </p:cNvPr>
                              <p:cNvSpPr>
                                <a:spLocks/>
                              </p:cNvSpPr>
                              <p:nvPr/>
                            </p:nvSpPr>
                            <p:spPr bwMode="auto">
                              <a:xfrm>
                                <a:off x="3869" y="5396"/>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495" name="Freeform 61">
                                <a:extLst>
                                  <a:ext uri="{FF2B5EF4-FFF2-40B4-BE49-F238E27FC236}">
                                    <a16:creationId xmlns:a16="http://schemas.microsoft.com/office/drawing/2014/main" id="{DC7EBDAE-C1DF-40B0-BB48-27402B155BCB}"/>
                                  </a:ext>
                                </a:extLst>
                              </p:cNvPr>
                              <p:cNvSpPr>
                                <a:spLocks/>
                              </p:cNvSpPr>
                              <p:nvPr/>
                            </p:nvSpPr>
                            <p:spPr bwMode="auto">
                              <a:xfrm>
                                <a:off x="3940" y="5396"/>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496" name="Freeform 62">
                                <a:extLst>
                                  <a:ext uri="{FF2B5EF4-FFF2-40B4-BE49-F238E27FC236}">
                                    <a16:creationId xmlns:a16="http://schemas.microsoft.com/office/drawing/2014/main" id="{EAEB32E8-A2C2-4AD6-9484-7B78A3A3C1AC}"/>
                                  </a:ext>
                                </a:extLst>
                              </p:cNvPr>
                              <p:cNvSpPr>
                                <a:spLocks/>
                              </p:cNvSpPr>
                              <p:nvPr/>
                            </p:nvSpPr>
                            <p:spPr bwMode="auto">
                              <a:xfrm>
                                <a:off x="4203" y="5396"/>
                                <a:ext cx="1" cy="2582"/>
                              </a:xfrm>
                              <a:custGeom>
                                <a:avLst/>
                                <a:gdLst>
                                  <a:gd name="T0" fmla="*/ 0 w 1"/>
                                  <a:gd name="T1" fmla="*/ 0 h 2582"/>
                                  <a:gd name="T2" fmla="*/ 0 w 1"/>
                                  <a:gd name="T3" fmla="*/ 656 h 2582"/>
                                  <a:gd name="T4" fmla="*/ 0 w 1"/>
                                  <a:gd name="T5" fmla="*/ 2540 h 2582"/>
                                  <a:gd name="T6" fmla="*/ 0 w 1"/>
                                  <a:gd name="T7" fmla="*/ 2582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0"/>
                                    </a:moveTo>
                                    <a:lnTo>
                                      <a:pt x="0" y="656"/>
                                    </a:lnTo>
                                    <a:lnTo>
                                      <a:pt x="0" y="2540"/>
                                    </a:lnTo>
                                    <a:lnTo>
                                      <a:pt x="0"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497" name="Freeform 63">
                                <a:extLst>
                                  <a:ext uri="{FF2B5EF4-FFF2-40B4-BE49-F238E27FC236}">
                                    <a16:creationId xmlns:a16="http://schemas.microsoft.com/office/drawing/2014/main" id="{E8B22AAD-48BB-467A-89EC-24634980D018}"/>
                                  </a:ext>
                                </a:extLst>
                              </p:cNvPr>
                              <p:cNvSpPr>
                                <a:spLocks/>
                              </p:cNvSpPr>
                              <p:nvPr/>
                            </p:nvSpPr>
                            <p:spPr bwMode="auto">
                              <a:xfrm>
                                <a:off x="3587" y="5396"/>
                                <a:ext cx="282" cy="1"/>
                              </a:xfrm>
                              <a:custGeom>
                                <a:avLst/>
                                <a:gdLst>
                                  <a:gd name="T0" fmla="*/ 0 w 282"/>
                                  <a:gd name="T1" fmla="*/ 0 h 1"/>
                                  <a:gd name="T2" fmla="*/ 201 w 282"/>
                                  <a:gd name="T3" fmla="*/ 0 h 1"/>
                                  <a:gd name="T4" fmla="*/ 282 w 282"/>
                                  <a:gd name="T5" fmla="*/ 0 h 1"/>
                                  <a:gd name="T6" fmla="*/ 0 60000 65536"/>
                                  <a:gd name="T7" fmla="*/ 0 60000 65536"/>
                                  <a:gd name="T8" fmla="*/ 0 60000 65536"/>
                                  <a:gd name="T9" fmla="*/ 0 w 282"/>
                                  <a:gd name="T10" fmla="*/ 0 h 1"/>
                                  <a:gd name="T11" fmla="*/ 282 w 282"/>
                                  <a:gd name="T12" fmla="*/ 1 h 1"/>
                                </a:gdLst>
                                <a:ahLst/>
                                <a:cxnLst>
                                  <a:cxn ang="T6">
                                    <a:pos x="T0" y="T1"/>
                                  </a:cxn>
                                  <a:cxn ang="T7">
                                    <a:pos x="T2" y="T3"/>
                                  </a:cxn>
                                  <a:cxn ang="T8">
                                    <a:pos x="T4" y="T5"/>
                                  </a:cxn>
                                </a:cxnLst>
                                <a:rect l="T9" t="T10" r="T11" b="T12"/>
                                <a:pathLst>
                                  <a:path w="282" h="1">
                                    <a:moveTo>
                                      <a:pt x="0" y="0"/>
                                    </a:moveTo>
                                    <a:lnTo>
                                      <a:pt x="201" y="0"/>
                                    </a:lnTo>
                                    <a:lnTo>
                                      <a:pt x="282"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498" name="Line 64">
                                <a:extLst>
                                  <a:ext uri="{FF2B5EF4-FFF2-40B4-BE49-F238E27FC236}">
                                    <a16:creationId xmlns:a16="http://schemas.microsoft.com/office/drawing/2014/main" id="{16D96D2A-3F96-436B-879B-182E7959430A}"/>
                                  </a:ext>
                                </a:extLst>
                              </p:cNvPr>
                              <p:cNvSpPr>
                                <a:spLocks noChangeShapeType="1"/>
                              </p:cNvSpPr>
                              <p:nvPr/>
                            </p:nvSpPr>
                            <p:spPr bwMode="auto">
                              <a:xfrm>
                                <a:off x="3940" y="5396"/>
                                <a:ext cx="263" cy="1"/>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9" name="Freeform 65">
                                <a:extLst>
                                  <a:ext uri="{FF2B5EF4-FFF2-40B4-BE49-F238E27FC236}">
                                    <a16:creationId xmlns:a16="http://schemas.microsoft.com/office/drawing/2014/main" id="{1D438A7E-C4A0-42E9-8054-08485BDB1B39}"/>
                                  </a:ext>
                                </a:extLst>
                              </p:cNvPr>
                              <p:cNvSpPr>
                                <a:spLocks/>
                              </p:cNvSpPr>
                              <p:nvPr/>
                            </p:nvSpPr>
                            <p:spPr bwMode="auto">
                              <a:xfrm>
                                <a:off x="4336" y="5396"/>
                                <a:ext cx="201" cy="2582"/>
                              </a:xfrm>
                              <a:custGeom>
                                <a:avLst/>
                                <a:gdLst>
                                  <a:gd name="T0" fmla="*/ 0 w 201"/>
                                  <a:gd name="T1" fmla="*/ 0 h 2582"/>
                                  <a:gd name="T2" fmla="*/ 201 w 201"/>
                                  <a:gd name="T3" fmla="*/ 0 h 2582"/>
                                  <a:gd name="T4" fmla="*/ 201 w 201"/>
                                  <a:gd name="T5" fmla="*/ 2582 h 2582"/>
                                  <a:gd name="T6" fmla="*/ 0 60000 65536"/>
                                  <a:gd name="T7" fmla="*/ 0 60000 65536"/>
                                  <a:gd name="T8" fmla="*/ 0 60000 65536"/>
                                  <a:gd name="T9" fmla="*/ 0 w 201"/>
                                  <a:gd name="T10" fmla="*/ 0 h 2582"/>
                                  <a:gd name="T11" fmla="*/ 201 w 201"/>
                                  <a:gd name="T12" fmla="*/ 2582 h 2582"/>
                                </a:gdLst>
                                <a:ahLst/>
                                <a:cxnLst>
                                  <a:cxn ang="T6">
                                    <a:pos x="T0" y="T1"/>
                                  </a:cxn>
                                  <a:cxn ang="T7">
                                    <a:pos x="T2" y="T3"/>
                                  </a:cxn>
                                  <a:cxn ang="T8">
                                    <a:pos x="T4" y="T5"/>
                                  </a:cxn>
                                </a:cxnLst>
                                <a:rect l="T9" t="T10" r="T11" b="T12"/>
                                <a:pathLst>
                                  <a:path w="201" h="2582">
                                    <a:moveTo>
                                      <a:pt x="0" y="0"/>
                                    </a:moveTo>
                                    <a:lnTo>
                                      <a:pt x="201" y="0"/>
                                    </a:lnTo>
                                    <a:lnTo>
                                      <a:pt x="201" y="2582"/>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00" name="Freeform 66">
                                <a:extLst>
                                  <a:ext uri="{FF2B5EF4-FFF2-40B4-BE49-F238E27FC236}">
                                    <a16:creationId xmlns:a16="http://schemas.microsoft.com/office/drawing/2014/main" id="{FAC67B52-169C-4C18-BADE-5CE6D692AC96}"/>
                                  </a:ext>
                                </a:extLst>
                              </p:cNvPr>
                              <p:cNvSpPr>
                                <a:spLocks/>
                              </p:cNvSpPr>
                              <p:nvPr/>
                            </p:nvSpPr>
                            <p:spPr bwMode="auto">
                              <a:xfrm>
                                <a:off x="6531"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01" name="Freeform 67">
                                <a:extLst>
                                  <a:ext uri="{FF2B5EF4-FFF2-40B4-BE49-F238E27FC236}">
                                    <a16:creationId xmlns:a16="http://schemas.microsoft.com/office/drawing/2014/main" id="{D1D6F9F8-8429-45C8-9E28-04508DA00BD7}"/>
                                  </a:ext>
                                </a:extLst>
                              </p:cNvPr>
                              <p:cNvSpPr>
                                <a:spLocks/>
                              </p:cNvSpPr>
                              <p:nvPr/>
                            </p:nvSpPr>
                            <p:spPr bwMode="auto">
                              <a:xfrm>
                                <a:off x="6302"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02" name="Freeform 68">
                                <a:extLst>
                                  <a:ext uri="{FF2B5EF4-FFF2-40B4-BE49-F238E27FC236}">
                                    <a16:creationId xmlns:a16="http://schemas.microsoft.com/office/drawing/2014/main" id="{6A0170FD-0ED9-4C42-AD1C-A00D8FEE073F}"/>
                                  </a:ext>
                                </a:extLst>
                              </p:cNvPr>
                              <p:cNvSpPr>
                                <a:spLocks/>
                              </p:cNvSpPr>
                              <p:nvPr/>
                            </p:nvSpPr>
                            <p:spPr bwMode="auto">
                              <a:xfrm>
                                <a:off x="6202"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03" name="Freeform 69">
                                <a:extLst>
                                  <a:ext uri="{FF2B5EF4-FFF2-40B4-BE49-F238E27FC236}">
                                    <a16:creationId xmlns:a16="http://schemas.microsoft.com/office/drawing/2014/main" id="{F2A2E2D3-AFBB-49BF-BBEC-40076E7C9EE1}"/>
                                  </a:ext>
                                </a:extLst>
                              </p:cNvPr>
                              <p:cNvSpPr>
                                <a:spLocks/>
                              </p:cNvSpPr>
                              <p:nvPr/>
                            </p:nvSpPr>
                            <p:spPr bwMode="auto">
                              <a:xfrm>
                                <a:off x="5915"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04" name="Freeform 70">
                                <a:extLst>
                                  <a:ext uri="{FF2B5EF4-FFF2-40B4-BE49-F238E27FC236}">
                                    <a16:creationId xmlns:a16="http://schemas.microsoft.com/office/drawing/2014/main" id="{F89304E5-1673-4408-BE23-EAE02803A218}"/>
                                  </a:ext>
                                </a:extLst>
                              </p:cNvPr>
                              <p:cNvSpPr>
                                <a:spLocks/>
                              </p:cNvSpPr>
                              <p:nvPr/>
                            </p:nvSpPr>
                            <p:spPr bwMode="auto">
                              <a:xfrm>
                                <a:off x="5510"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05" name="Freeform 71">
                                <a:extLst>
                                  <a:ext uri="{FF2B5EF4-FFF2-40B4-BE49-F238E27FC236}">
                                    <a16:creationId xmlns:a16="http://schemas.microsoft.com/office/drawing/2014/main" id="{2D3CA4A4-6CC9-4229-8D73-AA3F32D5EEDD}"/>
                                  </a:ext>
                                </a:extLst>
                              </p:cNvPr>
                              <p:cNvSpPr>
                                <a:spLocks/>
                              </p:cNvSpPr>
                              <p:nvPr/>
                            </p:nvSpPr>
                            <p:spPr bwMode="auto">
                              <a:xfrm>
                                <a:off x="5128"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06" name="Freeform 72">
                                <a:extLst>
                                  <a:ext uri="{FF2B5EF4-FFF2-40B4-BE49-F238E27FC236}">
                                    <a16:creationId xmlns:a16="http://schemas.microsoft.com/office/drawing/2014/main" id="{2709003A-F3BC-40AF-9C86-FEBCE2BFEADA}"/>
                                  </a:ext>
                                </a:extLst>
                              </p:cNvPr>
                              <p:cNvSpPr>
                                <a:spLocks/>
                              </p:cNvSpPr>
                              <p:nvPr/>
                            </p:nvSpPr>
                            <p:spPr bwMode="auto">
                              <a:xfrm>
                                <a:off x="4871"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07" name="Freeform 73">
                                <a:extLst>
                                  <a:ext uri="{FF2B5EF4-FFF2-40B4-BE49-F238E27FC236}">
                                    <a16:creationId xmlns:a16="http://schemas.microsoft.com/office/drawing/2014/main" id="{64237E6F-71BA-48FB-9456-78F7D1C160C1}"/>
                                  </a:ext>
                                </a:extLst>
                              </p:cNvPr>
                              <p:cNvSpPr>
                                <a:spLocks/>
                              </p:cNvSpPr>
                              <p:nvPr/>
                            </p:nvSpPr>
                            <p:spPr bwMode="auto">
                              <a:xfrm>
                                <a:off x="4732" y="5396"/>
                                <a:ext cx="1" cy="2582"/>
                              </a:xfrm>
                              <a:custGeom>
                                <a:avLst/>
                                <a:gdLst>
                                  <a:gd name="T0" fmla="*/ 0 w 1"/>
                                  <a:gd name="T1" fmla="*/ 2582 h 2582"/>
                                  <a:gd name="T2" fmla="*/ 0 w 1"/>
                                  <a:gd name="T3" fmla="*/ 1926 h 2582"/>
                                  <a:gd name="T4" fmla="*/ 0 w 1"/>
                                  <a:gd name="T5" fmla="*/ 42 h 2582"/>
                                  <a:gd name="T6" fmla="*/ 0 w 1"/>
                                  <a:gd name="T7" fmla="*/ 0 h 2582"/>
                                  <a:gd name="T8" fmla="*/ 0 60000 65536"/>
                                  <a:gd name="T9" fmla="*/ 0 60000 65536"/>
                                  <a:gd name="T10" fmla="*/ 0 60000 65536"/>
                                  <a:gd name="T11" fmla="*/ 0 60000 65536"/>
                                  <a:gd name="T12" fmla="*/ 0 w 1"/>
                                  <a:gd name="T13" fmla="*/ 0 h 2582"/>
                                  <a:gd name="T14" fmla="*/ 1 w 1"/>
                                  <a:gd name="T15" fmla="*/ 2582 h 2582"/>
                                </a:gdLst>
                                <a:ahLst/>
                                <a:cxnLst>
                                  <a:cxn ang="T8">
                                    <a:pos x="T0" y="T1"/>
                                  </a:cxn>
                                  <a:cxn ang="T9">
                                    <a:pos x="T2" y="T3"/>
                                  </a:cxn>
                                  <a:cxn ang="T10">
                                    <a:pos x="T4" y="T5"/>
                                  </a:cxn>
                                  <a:cxn ang="T11">
                                    <a:pos x="T6" y="T7"/>
                                  </a:cxn>
                                </a:cxnLst>
                                <a:rect l="T12" t="T13" r="T14" b="T15"/>
                                <a:pathLst>
                                  <a:path w="1" h="2582">
                                    <a:moveTo>
                                      <a:pt x="0" y="2582"/>
                                    </a:moveTo>
                                    <a:lnTo>
                                      <a:pt x="0" y="1926"/>
                                    </a:lnTo>
                                    <a:lnTo>
                                      <a:pt x="0" y="42"/>
                                    </a:lnTo>
                                    <a:lnTo>
                                      <a:pt x="0" y="0"/>
                                    </a:lnTo>
                                  </a:path>
                                </a:pathLst>
                              </a:custGeom>
                              <a:noFill/>
                              <a:ln w="1206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08" name="Line 74">
                                <a:extLst>
                                  <a:ext uri="{FF2B5EF4-FFF2-40B4-BE49-F238E27FC236}">
                                    <a16:creationId xmlns:a16="http://schemas.microsoft.com/office/drawing/2014/main" id="{CB3B555E-F6F8-4A9A-8A0D-ABC11424B74C}"/>
                                  </a:ext>
                                </a:extLst>
                              </p:cNvPr>
                              <p:cNvSpPr>
                                <a:spLocks noChangeShapeType="1"/>
                              </p:cNvSpPr>
                              <p:nvPr/>
                            </p:nvSpPr>
                            <p:spPr bwMode="auto">
                              <a:xfrm>
                                <a:off x="6698" y="5396"/>
                                <a:ext cx="1" cy="2582"/>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grpSp>
              <p:grpSp>
                <p:nvGrpSpPr>
                  <p:cNvPr id="61457" name="Group 75">
                    <a:extLst>
                      <a:ext uri="{FF2B5EF4-FFF2-40B4-BE49-F238E27FC236}">
                        <a16:creationId xmlns:a16="http://schemas.microsoft.com/office/drawing/2014/main" id="{AA2AAA55-9F2A-44B2-A52C-039F55ACB107}"/>
                      </a:ext>
                    </a:extLst>
                  </p:cNvPr>
                  <p:cNvGrpSpPr>
                    <a:grpSpLocks/>
                  </p:cNvGrpSpPr>
                  <p:nvPr/>
                </p:nvGrpSpPr>
                <p:grpSpPr bwMode="auto">
                  <a:xfrm>
                    <a:off x="4804" y="4709"/>
                    <a:ext cx="2481" cy="1474"/>
                    <a:chOff x="4804" y="4709"/>
                    <a:chExt cx="2481" cy="1474"/>
                  </a:xfrm>
                </p:grpSpPr>
                <p:sp>
                  <p:nvSpPr>
                    <p:cNvPr id="61463" name="Line 76">
                      <a:extLst>
                        <a:ext uri="{FF2B5EF4-FFF2-40B4-BE49-F238E27FC236}">
                          <a16:creationId xmlns:a16="http://schemas.microsoft.com/office/drawing/2014/main" id="{77821899-EFAB-4239-8236-CEC578F0B73C}"/>
                        </a:ext>
                      </a:extLst>
                    </p:cNvPr>
                    <p:cNvSpPr>
                      <a:spLocks noChangeShapeType="1"/>
                    </p:cNvSpPr>
                    <p:nvPr/>
                  </p:nvSpPr>
                  <p:spPr bwMode="auto">
                    <a:xfrm flipV="1">
                      <a:off x="6419" y="5595"/>
                      <a:ext cx="463" cy="588"/>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1464" name="Group 77">
                      <a:extLst>
                        <a:ext uri="{FF2B5EF4-FFF2-40B4-BE49-F238E27FC236}">
                          <a16:creationId xmlns:a16="http://schemas.microsoft.com/office/drawing/2014/main" id="{97AC58F8-53E0-45FC-9701-1955AE2E213D}"/>
                        </a:ext>
                      </a:extLst>
                    </p:cNvPr>
                    <p:cNvGrpSpPr>
                      <a:grpSpLocks/>
                    </p:cNvGrpSpPr>
                    <p:nvPr/>
                  </p:nvGrpSpPr>
                  <p:grpSpPr bwMode="auto">
                    <a:xfrm>
                      <a:off x="4804" y="4709"/>
                      <a:ext cx="237" cy="687"/>
                      <a:chOff x="4804" y="4709"/>
                      <a:chExt cx="237" cy="687"/>
                    </a:xfrm>
                  </p:grpSpPr>
                  <p:sp>
                    <p:nvSpPr>
                      <p:cNvPr id="61467" name="Line 78">
                        <a:extLst>
                          <a:ext uri="{FF2B5EF4-FFF2-40B4-BE49-F238E27FC236}">
                            <a16:creationId xmlns:a16="http://schemas.microsoft.com/office/drawing/2014/main" id="{BD2BE34E-4801-45CA-954D-215DD7C44AF5}"/>
                          </a:ext>
                        </a:extLst>
                      </p:cNvPr>
                      <p:cNvSpPr>
                        <a:spLocks noChangeShapeType="1"/>
                      </p:cNvSpPr>
                      <p:nvPr/>
                    </p:nvSpPr>
                    <p:spPr bwMode="auto">
                      <a:xfrm flipV="1">
                        <a:off x="4804" y="5139"/>
                        <a:ext cx="129" cy="257"/>
                      </a:xfrm>
                      <a:prstGeom prst="line">
                        <a:avLst/>
                      </a:prstGeom>
                      <a:noFill/>
                      <a:ln w="1206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8" name="Rectangle 79">
                        <a:extLst>
                          <a:ext uri="{FF2B5EF4-FFF2-40B4-BE49-F238E27FC236}">
                            <a16:creationId xmlns:a16="http://schemas.microsoft.com/office/drawing/2014/main" id="{CDB91E31-53CE-459E-A2E6-B194D245F1AE}"/>
                          </a:ext>
                        </a:extLst>
                      </p:cNvPr>
                      <p:cNvSpPr>
                        <a:spLocks noChangeArrowheads="1"/>
                      </p:cNvSpPr>
                      <p:nvPr/>
                    </p:nvSpPr>
                    <p:spPr bwMode="auto">
                      <a:xfrm>
                        <a:off x="4886" y="4709"/>
                        <a:ext cx="155"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i="1">
                            <a:solidFill>
                              <a:srgbClr val="000000"/>
                            </a:solidFill>
                            <a:latin typeface="Times New Roman" panose="02020603050405020304" pitchFamily="18" charset="0"/>
                          </a:rPr>
                          <a:t>u</a:t>
                        </a:r>
                        <a:endParaRPr kumimoji="0" lang="en-US" altLang="zh-CN" sz="1000">
                          <a:latin typeface="Times New Roman" panose="02020603050405020304" pitchFamily="18" charset="0"/>
                        </a:endParaRPr>
                      </a:p>
                    </p:txBody>
                  </p:sp>
                </p:grpSp>
                <p:sp>
                  <p:nvSpPr>
                    <p:cNvPr id="61465" name="Rectangle 80">
                      <a:extLst>
                        <a:ext uri="{FF2B5EF4-FFF2-40B4-BE49-F238E27FC236}">
                          <a16:creationId xmlns:a16="http://schemas.microsoft.com/office/drawing/2014/main" id="{B7AA4CDE-65E7-4B31-BC01-EF5C291E9C34}"/>
                        </a:ext>
                      </a:extLst>
                    </p:cNvPr>
                    <p:cNvSpPr>
                      <a:spLocks noChangeArrowheads="1"/>
                    </p:cNvSpPr>
                    <p:nvPr/>
                  </p:nvSpPr>
                  <p:spPr bwMode="auto">
                    <a:xfrm>
                      <a:off x="5048" y="4934"/>
                      <a:ext cx="1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a:solidFill>
                            <a:srgbClr val="000000"/>
                          </a:solidFill>
                          <a:latin typeface="Times New Roman" panose="02020603050405020304" pitchFamily="18" charset="0"/>
                        </a:rPr>
                        <a:t>o</a:t>
                      </a:r>
                      <a:endParaRPr kumimoji="0" lang="en-US" altLang="zh-CN" sz="1000">
                        <a:latin typeface="Times New Roman" panose="02020603050405020304" pitchFamily="18" charset="0"/>
                      </a:endParaRPr>
                    </a:p>
                  </p:txBody>
                </p:sp>
                <p:sp>
                  <p:nvSpPr>
                    <p:cNvPr id="61466" name="Rectangle 81">
                      <a:extLst>
                        <a:ext uri="{FF2B5EF4-FFF2-40B4-BE49-F238E27FC236}">
                          <a16:creationId xmlns:a16="http://schemas.microsoft.com/office/drawing/2014/main" id="{269297A8-3463-42A3-BC70-B9C4DBB29232}"/>
                        </a:ext>
                      </a:extLst>
                    </p:cNvPr>
                    <p:cNvSpPr>
                      <a:spLocks noChangeArrowheads="1"/>
                    </p:cNvSpPr>
                    <p:nvPr/>
                  </p:nvSpPr>
                  <p:spPr bwMode="auto">
                    <a:xfrm>
                      <a:off x="6970" y="5369"/>
                      <a:ext cx="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a:solidFill>
                            <a:srgbClr val="000000"/>
                          </a:solidFill>
                          <a:latin typeface="Times New Roman" panose="02020603050405020304" pitchFamily="18" charset="0"/>
                        </a:rPr>
                        <a:t>Uof</a:t>
                      </a:r>
                      <a:endParaRPr kumimoji="0" lang="en-US" altLang="zh-CN" sz="1000">
                        <a:latin typeface="Times New Roman" panose="02020603050405020304" pitchFamily="18" charset="0"/>
                      </a:endParaRPr>
                    </a:p>
                  </p:txBody>
                </p:sp>
              </p:grpSp>
              <p:grpSp>
                <p:nvGrpSpPr>
                  <p:cNvPr id="61458" name="Group 82">
                    <a:extLst>
                      <a:ext uri="{FF2B5EF4-FFF2-40B4-BE49-F238E27FC236}">
                        <a16:creationId xmlns:a16="http://schemas.microsoft.com/office/drawing/2014/main" id="{BB2F685D-1AE2-4155-9A3F-A6D0A2B80A6B}"/>
                      </a:ext>
                    </a:extLst>
                  </p:cNvPr>
                  <p:cNvGrpSpPr>
                    <a:grpSpLocks/>
                  </p:cNvGrpSpPr>
                  <p:nvPr/>
                </p:nvGrpSpPr>
                <p:grpSpPr bwMode="auto">
                  <a:xfrm>
                    <a:off x="1642" y="4834"/>
                    <a:ext cx="625" cy="3372"/>
                    <a:chOff x="1642" y="4834"/>
                    <a:chExt cx="625" cy="3372"/>
                  </a:xfrm>
                </p:grpSpPr>
                <p:sp>
                  <p:nvSpPr>
                    <p:cNvPr id="61459" name="Rectangle 83">
                      <a:extLst>
                        <a:ext uri="{FF2B5EF4-FFF2-40B4-BE49-F238E27FC236}">
                          <a16:creationId xmlns:a16="http://schemas.microsoft.com/office/drawing/2014/main" id="{4AC7284A-80A2-49AC-8FA7-DA9281E2A2D7}"/>
                        </a:ext>
                      </a:extLst>
                    </p:cNvPr>
                    <p:cNvSpPr>
                      <a:spLocks noChangeArrowheads="1"/>
                    </p:cNvSpPr>
                    <p:nvPr/>
                  </p:nvSpPr>
                  <p:spPr bwMode="auto">
                    <a:xfrm>
                      <a:off x="2047" y="6555"/>
                      <a:ext cx="220"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i="1">
                          <a:solidFill>
                            <a:srgbClr val="000000"/>
                          </a:solidFill>
                          <a:latin typeface="Times New Roman" panose="02020603050405020304" pitchFamily="18" charset="0"/>
                        </a:rPr>
                        <a:t>O</a:t>
                      </a:r>
                      <a:endParaRPr kumimoji="0" lang="en-US" altLang="zh-CN" sz="1000">
                        <a:latin typeface="Times New Roman" panose="02020603050405020304" pitchFamily="18" charset="0"/>
                      </a:endParaRPr>
                    </a:p>
                  </p:txBody>
                </p:sp>
                <p:sp>
                  <p:nvSpPr>
                    <p:cNvPr id="61460" name="Rectangle 84">
                      <a:extLst>
                        <a:ext uri="{FF2B5EF4-FFF2-40B4-BE49-F238E27FC236}">
                          <a16:creationId xmlns:a16="http://schemas.microsoft.com/office/drawing/2014/main" id="{FA0B4B80-4381-49DC-BBFE-6C7E8592880F}"/>
                        </a:ext>
                      </a:extLst>
                    </p:cNvPr>
                    <p:cNvSpPr>
                      <a:spLocks noChangeArrowheads="1"/>
                    </p:cNvSpPr>
                    <p:nvPr/>
                  </p:nvSpPr>
                  <p:spPr bwMode="auto">
                    <a:xfrm>
                      <a:off x="1880" y="4834"/>
                      <a:ext cx="304"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i="1">
                          <a:solidFill>
                            <a:srgbClr val="000000"/>
                          </a:solidFill>
                          <a:latin typeface="Times New Roman" panose="02020603050405020304" pitchFamily="18" charset="0"/>
                        </a:rPr>
                        <a:t>uo</a:t>
                      </a:r>
                      <a:endParaRPr kumimoji="0" lang="en-US" altLang="zh-CN" sz="1000">
                        <a:latin typeface="Times New Roman" panose="02020603050405020304" pitchFamily="18" charset="0"/>
                      </a:endParaRPr>
                    </a:p>
                  </p:txBody>
                </p:sp>
                <p:sp>
                  <p:nvSpPr>
                    <p:cNvPr id="61461" name="Rectangle 85">
                      <a:extLst>
                        <a:ext uri="{FF2B5EF4-FFF2-40B4-BE49-F238E27FC236}">
                          <a16:creationId xmlns:a16="http://schemas.microsoft.com/office/drawing/2014/main" id="{0898B5D3-F777-4A24-A794-E16161C8C859}"/>
                        </a:ext>
                      </a:extLst>
                    </p:cNvPr>
                    <p:cNvSpPr>
                      <a:spLocks noChangeArrowheads="1"/>
                    </p:cNvSpPr>
                    <p:nvPr/>
                  </p:nvSpPr>
                  <p:spPr bwMode="auto">
                    <a:xfrm>
                      <a:off x="1642" y="7773"/>
                      <a:ext cx="47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i="1">
                          <a:solidFill>
                            <a:srgbClr val="000000"/>
                          </a:solidFill>
                          <a:latin typeface="Times New Roman" panose="02020603050405020304" pitchFamily="18" charset="0"/>
                        </a:rPr>
                        <a:t>-Ud</a:t>
                      </a:r>
                      <a:endParaRPr kumimoji="0" lang="en-US" altLang="zh-CN" sz="1000">
                        <a:latin typeface="Times New Roman" panose="02020603050405020304" pitchFamily="18" charset="0"/>
                      </a:endParaRPr>
                    </a:p>
                  </p:txBody>
                </p:sp>
                <p:sp>
                  <p:nvSpPr>
                    <p:cNvPr id="61462" name="Rectangle 86">
                      <a:extLst>
                        <a:ext uri="{FF2B5EF4-FFF2-40B4-BE49-F238E27FC236}">
                          <a16:creationId xmlns:a16="http://schemas.microsoft.com/office/drawing/2014/main" id="{93D79071-DE25-4C51-A57F-9FF4B8C8E9BE}"/>
                        </a:ext>
                      </a:extLst>
                    </p:cNvPr>
                    <p:cNvSpPr>
                      <a:spLocks noChangeArrowheads="1"/>
                    </p:cNvSpPr>
                    <p:nvPr/>
                  </p:nvSpPr>
                  <p:spPr bwMode="auto">
                    <a:xfrm>
                      <a:off x="1684" y="5432"/>
                      <a:ext cx="37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i="1">
                          <a:solidFill>
                            <a:srgbClr val="000000"/>
                          </a:solidFill>
                          <a:latin typeface="Times New Roman" panose="02020603050405020304" pitchFamily="18" charset="0"/>
                        </a:rPr>
                        <a:t>Ud</a:t>
                      </a:r>
                      <a:endParaRPr kumimoji="0" lang="en-US" altLang="zh-CN" sz="1000">
                        <a:latin typeface="Times New Roman" panose="02020603050405020304" pitchFamily="18" charset="0"/>
                      </a:endParaRPr>
                    </a:p>
                  </p:txBody>
                </p:sp>
              </p:grpSp>
            </p:grpSp>
          </p:grpSp>
          <p:grpSp>
            <p:nvGrpSpPr>
              <p:cNvPr id="61450" name="Group 89">
                <a:extLst>
                  <a:ext uri="{FF2B5EF4-FFF2-40B4-BE49-F238E27FC236}">
                    <a16:creationId xmlns:a16="http://schemas.microsoft.com/office/drawing/2014/main" id="{CA04E5EF-DA60-49FB-A046-7F950D882740}"/>
                  </a:ext>
                </a:extLst>
              </p:cNvPr>
              <p:cNvGrpSpPr>
                <a:grpSpLocks/>
              </p:cNvGrpSpPr>
              <p:nvPr/>
            </p:nvGrpSpPr>
            <p:grpSpPr bwMode="auto">
              <a:xfrm>
                <a:off x="3107" y="725"/>
                <a:ext cx="131" cy="3150"/>
                <a:chOff x="3107" y="1519"/>
                <a:chExt cx="131" cy="2356"/>
              </a:xfrm>
            </p:grpSpPr>
            <p:sp>
              <p:nvSpPr>
                <p:cNvPr id="61451" name="Line 90">
                  <a:extLst>
                    <a:ext uri="{FF2B5EF4-FFF2-40B4-BE49-F238E27FC236}">
                      <a16:creationId xmlns:a16="http://schemas.microsoft.com/office/drawing/2014/main" id="{FFBD1A01-FDAB-4CEF-B7D6-2648D1BCC97E}"/>
                    </a:ext>
                  </a:extLst>
                </p:cNvPr>
                <p:cNvSpPr>
                  <a:spLocks noChangeShapeType="1"/>
                </p:cNvSpPr>
                <p:nvPr/>
              </p:nvSpPr>
              <p:spPr bwMode="auto">
                <a:xfrm>
                  <a:off x="3107" y="1519"/>
                  <a:ext cx="9" cy="2356"/>
                </a:xfrm>
                <a:prstGeom prst="line">
                  <a:avLst/>
                </a:prstGeom>
                <a:noFill/>
                <a:ln w="28575">
                  <a:solidFill>
                    <a:srgbClr val="33CC33"/>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2" name="Line 91">
                  <a:extLst>
                    <a:ext uri="{FF2B5EF4-FFF2-40B4-BE49-F238E27FC236}">
                      <a16:creationId xmlns:a16="http://schemas.microsoft.com/office/drawing/2014/main" id="{A7268704-B264-4A53-BEB3-34A4B7DFA500}"/>
                    </a:ext>
                  </a:extLst>
                </p:cNvPr>
                <p:cNvSpPr>
                  <a:spLocks noChangeShapeType="1"/>
                </p:cNvSpPr>
                <p:nvPr/>
              </p:nvSpPr>
              <p:spPr bwMode="auto">
                <a:xfrm>
                  <a:off x="3229" y="1519"/>
                  <a:ext cx="9" cy="2356"/>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61447" name="Rectangle 92">
              <a:extLst>
                <a:ext uri="{FF2B5EF4-FFF2-40B4-BE49-F238E27FC236}">
                  <a16:creationId xmlns:a16="http://schemas.microsoft.com/office/drawing/2014/main" id="{F4A791EE-02A0-49CD-B861-4ECC4957971A}"/>
                </a:ext>
              </a:extLst>
            </p:cNvPr>
            <p:cNvSpPr>
              <a:spLocks noChangeArrowheads="1"/>
            </p:cNvSpPr>
            <p:nvPr/>
          </p:nvSpPr>
          <p:spPr bwMode="auto">
            <a:xfrm>
              <a:off x="4507" y="3822"/>
              <a:ext cx="7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PWM+</a:t>
              </a:r>
              <a:endParaRPr kumimoji="0" lang="en-US" altLang="zh-CN" sz="1000">
                <a:latin typeface="Times New Roman" panose="02020603050405020304" pitchFamily="18" charset="0"/>
              </a:endParaRPr>
            </a:p>
          </p:txBody>
        </p:sp>
        <p:sp>
          <p:nvSpPr>
            <p:cNvPr id="61448" name="Rectangle 93">
              <a:extLst>
                <a:ext uri="{FF2B5EF4-FFF2-40B4-BE49-F238E27FC236}">
                  <a16:creationId xmlns:a16="http://schemas.microsoft.com/office/drawing/2014/main" id="{F6D868ED-C16E-4682-8907-C0CBD582264F}"/>
                </a:ext>
              </a:extLst>
            </p:cNvPr>
            <p:cNvSpPr>
              <a:spLocks noChangeArrowheads="1"/>
            </p:cNvSpPr>
            <p:nvPr/>
          </p:nvSpPr>
          <p:spPr bwMode="auto">
            <a:xfrm>
              <a:off x="4480" y="2330"/>
              <a:ext cx="7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PWM-</a:t>
              </a:r>
              <a:endParaRPr kumimoji="0" lang="en-US" altLang="zh-CN" sz="10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A3A9EE1B-EC0F-4C83-9668-15F00DBE2DBE}"/>
              </a:ext>
            </a:extLst>
          </p:cNvPr>
          <p:cNvSpPr>
            <a:spLocks noGrp="1" noChangeArrowheads="1"/>
          </p:cNvSpPr>
          <p:nvPr>
            <p:ph type="title"/>
          </p:nvPr>
        </p:nvSpPr>
        <p:spPr/>
        <p:txBody>
          <a:bodyPr/>
          <a:lstStyle/>
          <a:p>
            <a:pPr algn="ctr" eaLnBrk="1" hangingPunct="1"/>
            <a:r>
              <a:rPr lang="zh-CN" altLang="en-US" sz="3600">
                <a:solidFill>
                  <a:srgbClr val="040408"/>
                </a:solidFill>
              </a:rPr>
              <a:t>单稳态双输出触发器</a:t>
            </a:r>
            <a:r>
              <a:rPr lang="en-US" altLang="zh-CN" sz="3600">
                <a:solidFill>
                  <a:srgbClr val="040408"/>
                </a:solidFill>
              </a:rPr>
              <a:t>C4528</a:t>
            </a:r>
          </a:p>
        </p:txBody>
      </p:sp>
      <p:graphicFrame>
        <p:nvGraphicFramePr>
          <p:cNvPr id="62466" name="Object 4">
            <a:extLst>
              <a:ext uri="{FF2B5EF4-FFF2-40B4-BE49-F238E27FC236}">
                <a16:creationId xmlns:a16="http://schemas.microsoft.com/office/drawing/2014/main" id="{F4FFA897-39D0-4F6A-9D47-04CBEA1DEFDC}"/>
              </a:ext>
            </a:extLst>
          </p:cNvPr>
          <p:cNvGraphicFramePr>
            <a:graphicFrameLocks noChangeAspect="1"/>
          </p:cNvGraphicFramePr>
          <p:nvPr/>
        </p:nvGraphicFramePr>
        <p:xfrm>
          <a:off x="381000" y="2362200"/>
          <a:ext cx="3810000" cy="3203575"/>
        </p:xfrm>
        <a:graphic>
          <a:graphicData uri="http://schemas.openxmlformats.org/presentationml/2006/ole">
            <mc:AlternateContent xmlns:mc="http://schemas.openxmlformats.org/markup-compatibility/2006">
              <mc:Choice xmlns:v="urn:schemas-microsoft-com:vml" Requires="v">
                <p:oleObj spid="_x0000_s62473" name="位图图像" r:id="rId3" imgW="2514286" imgH="2114845" progId="Paint.Picture">
                  <p:embed/>
                </p:oleObj>
              </mc:Choice>
              <mc:Fallback>
                <p:oleObj name="位图图像" r:id="rId3" imgW="2514286" imgH="2114845"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362200"/>
                        <a:ext cx="3810000" cy="32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1">
            <a:extLst>
              <a:ext uri="{FF2B5EF4-FFF2-40B4-BE49-F238E27FC236}">
                <a16:creationId xmlns:a16="http://schemas.microsoft.com/office/drawing/2014/main" id="{593EC5D5-5096-41B6-A9CB-75988F65ACB5}"/>
              </a:ext>
            </a:extLst>
          </p:cNvPr>
          <p:cNvGrpSpPr>
            <a:grpSpLocks/>
          </p:cNvGrpSpPr>
          <p:nvPr/>
        </p:nvGrpSpPr>
        <p:grpSpPr bwMode="auto">
          <a:xfrm>
            <a:off x="4267200" y="2438400"/>
            <a:ext cx="4419600" cy="2284413"/>
            <a:chOff x="2688" y="1536"/>
            <a:chExt cx="2784" cy="1439"/>
          </a:xfrm>
        </p:grpSpPr>
        <p:grpSp>
          <p:nvGrpSpPr>
            <p:cNvPr id="62470" name="Group 5">
              <a:extLst>
                <a:ext uri="{FF2B5EF4-FFF2-40B4-BE49-F238E27FC236}">
                  <a16:creationId xmlns:a16="http://schemas.microsoft.com/office/drawing/2014/main" id="{CD9C6BF2-A23B-4654-824A-2E5C363802C3}"/>
                </a:ext>
              </a:extLst>
            </p:cNvPr>
            <p:cNvGrpSpPr>
              <a:grpSpLocks/>
            </p:cNvGrpSpPr>
            <p:nvPr/>
          </p:nvGrpSpPr>
          <p:grpSpPr bwMode="auto">
            <a:xfrm>
              <a:off x="2688" y="1536"/>
              <a:ext cx="2784" cy="1439"/>
              <a:chOff x="2640" y="1344"/>
              <a:chExt cx="2784" cy="1439"/>
            </a:xfrm>
          </p:grpSpPr>
          <p:graphicFrame>
            <p:nvGraphicFramePr>
              <p:cNvPr id="62467" name="Object 6">
                <a:extLst>
                  <a:ext uri="{FF2B5EF4-FFF2-40B4-BE49-F238E27FC236}">
                    <a16:creationId xmlns:a16="http://schemas.microsoft.com/office/drawing/2014/main" id="{73FF2687-78C6-4D41-88B9-72BF8F399579}"/>
                  </a:ext>
                </a:extLst>
              </p:cNvPr>
              <p:cNvGraphicFramePr>
                <a:graphicFrameLocks noChangeAspect="1"/>
              </p:cNvGraphicFramePr>
              <p:nvPr/>
            </p:nvGraphicFramePr>
            <p:xfrm>
              <a:off x="2640" y="1344"/>
              <a:ext cx="2784" cy="1439"/>
            </p:xfrm>
            <a:graphic>
              <a:graphicData uri="http://schemas.openxmlformats.org/presentationml/2006/ole">
                <mc:AlternateContent xmlns:mc="http://schemas.openxmlformats.org/markup-compatibility/2006">
                  <mc:Choice xmlns:v="urn:schemas-microsoft-com:vml" Requires="v">
                    <p:oleObj spid="_x0000_s62474" name="位图图像" r:id="rId5" imgW="2800741" imgH="1448002" progId="Paint.Picture">
                      <p:embed/>
                    </p:oleObj>
                  </mc:Choice>
                  <mc:Fallback>
                    <p:oleObj name="位图图像" r:id="rId5" imgW="2800741" imgH="1448002" progId="Paint.Picture">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 y="1344"/>
                            <a:ext cx="2784" cy="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2" name="Line 7">
                <a:extLst>
                  <a:ext uri="{FF2B5EF4-FFF2-40B4-BE49-F238E27FC236}">
                    <a16:creationId xmlns:a16="http://schemas.microsoft.com/office/drawing/2014/main" id="{707EF543-1472-4EE5-9374-BE7989142310}"/>
                  </a:ext>
                </a:extLst>
              </p:cNvPr>
              <p:cNvSpPr>
                <a:spLocks noChangeShapeType="1"/>
              </p:cNvSpPr>
              <p:nvPr/>
            </p:nvSpPr>
            <p:spPr bwMode="auto">
              <a:xfrm>
                <a:off x="5040" y="158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62471" name="Line 8">
              <a:extLst>
                <a:ext uri="{FF2B5EF4-FFF2-40B4-BE49-F238E27FC236}">
                  <a16:creationId xmlns:a16="http://schemas.microsoft.com/office/drawing/2014/main" id="{FFA7A89E-743B-4A3F-9603-FAD3CBBF7551}"/>
                </a:ext>
              </a:extLst>
            </p:cNvPr>
            <p:cNvSpPr>
              <a:spLocks noChangeShapeType="1"/>
            </p:cNvSpPr>
            <p:nvPr/>
          </p:nvSpPr>
          <p:spPr bwMode="auto">
            <a:xfrm>
              <a:off x="2928" y="2928"/>
              <a:ext cx="2448"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a:extLst>
              <a:ext uri="{FF2B5EF4-FFF2-40B4-BE49-F238E27FC236}">
                <a16:creationId xmlns:a16="http://schemas.microsoft.com/office/drawing/2014/main" id="{A2B30B7D-7149-4046-840C-095540DAF735}"/>
              </a:ext>
            </a:extLst>
          </p:cNvPr>
          <p:cNvSpPr>
            <a:spLocks noGrp="1" noChangeArrowheads="1"/>
          </p:cNvSpPr>
          <p:nvPr>
            <p:ph type="title"/>
          </p:nvPr>
        </p:nvSpPr>
        <p:spPr>
          <a:xfrm>
            <a:off x="665163" y="0"/>
            <a:ext cx="7772400" cy="714375"/>
          </a:xfrm>
        </p:spPr>
        <p:txBody>
          <a:bodyPr/>
          <a:lstStyle/>
          <a:p>
            <a:pPr algn="ctr" eaLnBrk="1" hangingPunct="1"/>
            <a:r>
              <a:rPr lang="en-US" altLang="zh-CN" sz="3600" b="1">
                <a:solidFill>
                  <a:srgbClr val="07080F"/>
                </a:solidFill>
                <a:latin typeface="宋体" panose="02010600030101010101" pitchFamily="2" charset="-122"/>
              </a:rPr>
              <a:t>M57962</a:t>
            </a:r>
            <a:r>
              <a:rPr lang="zh-CN" altLang="en-US" sz="3600" b="1">
                <a:solidFill>
                  <a:srgbClr val="07080F"/>
                </a:solidFill>
                <a:latin typeface="宋体" panose="02010600030101010101" pitchFamily="2" charset="-122"/>
              </a:rPr>
              <a:t>（</a:t>
            </a:r>
            <a:r>
              <a:rPr lang="en-US" altLang="zh-CN" sz="3600" b="1">
                <a:solidFill>
                  <a:srgbClr val="07080F"/>
                </a:solidFill>
                <a:latin typeface="宋体" panose="02010600030101010101" pitchFamily="2" charset="-122"/>
              </a:rPr>
              <a:t>IGBT</a:t>
            </a:r>
            <a:r>
              <a:rPr lang="zh-CN" altLang="en-US" sz="3600" b="1">
                <a:solidFill>
                  <a:srgbClr val="07080F"/>
                </a:solidFill>
                <a:latin typeface="宋体" panose="02010600030101010101" pitchFamily="2" charset="-122"/>
              </a:rPr>
              <a:t>驱动电路）</a:t>
            </a:r>
          </a:p>
        </p:txBody>
      </p:sp>
      <p:pic>
        <p:nvPicPr>
          <p:cNvPr id="63492" name="Picture 3" descr="图3 M57962L内部结构图">
            <a:extLst>
              <a:ext uri="{FF2B5EF4-FFF2-40B4-BE49-F238E27FC236}">
                <a16:creationId xmlns:a16="http://schemas.microsoft.com/office/drawing/2014/main" id="{ED5446DF-754D-49DC-B1E0-23921D3D8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338" y="731838"/>
            <a:ext cx="3795712"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3490" name="Object 4">
            <a:extLst>
              <a:ext uri="{FF2B5EF4-FFF2-40B4-BE49-F238E27FC236}">
                <a16:creationId xmlns:a16="http://schemas.microsoft.com/office/drawing/2014/main" id="{48625EBB-C10B-4978-979A-5F400E714FF3}"/>
              </a:ext>
            </a:extLst>
          </p:cNvPr>
          <p:cNvGraphicFramePr>
            <a:graphicFrameLocks noChangeAspect="1"/>
          </p:cNvGraphicFramePr>
          <p:nvPr/>
        </p:nvGraphicFramePr>
        <p:xfrm>
          <a:off x="1565275" y="3500438"/>
          <a:ext cx="5821363" cy="3357562"/>
        </p:xfrm>
        <a:graphic>
          <a:graphicData uri="http://schemas.openxmlformats.org/presentationml/2006/ole">
            <mc:AlternateContent xmlns:mc="http://schemas.openxmlformats.org/markup-compatibility/2006">
              <mc:Choice xmlns:v="urn:schemas-microsoft-com:vml" Requires="v">
                <p:oleObj spid="_x0000_s63493" name="位图图像" r:id="rId4" imgW="6361905" imgH="3666667" progId="Paint.Picture">
                  <p:embed/>
                </p:oleObj>
              </mc:Choice>
              <mc:Fallback>
                <p:oleObj name="位图图像" r:id="rId4" imgW="6361905" imgH="3666667"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275" y="3500438"/>
                        <a:ext cx="5821363" cy="335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8DAF69DB-954D-40FD-A0EE-1ED4AC7DEAFE}"/>
              </a:ext>
            </a:extLst>
          </p:cNvPr>
          <p:cNvSpPr>
            <a:spLocks noGrp="1" noChangeArrowheads="1"/>
          </p:cNvSpPr>
          <p:nvPr>
            <p:ph type="title"/>
          </p:nvPr>
        </p:nvSpPr>
        <p:spPr>
          <a:xfrm>
            <a:off x="609600" y="409575"/>
            <a:ext cx="7772400" cy="622300"/>
          </a:xfrm>
        </p:spPr>
        <p:txBody>
          <a:bodyPr/>
          <a:lstStyle/>
          <a:p>
            <a:pPr eaLnBrk="1" hangingPunct="1"/>
            <a:r>
              <a:rPr lang="en-US" altLang="zh-CN" sz="4000" b="1"/>
              <a:t>1.3 </a:t>
            </a:r>
            <a:r>
              <a:rPr lang="zh-CN" altLang="en-US" sz="4000" b="1"/>
              <a:t>电力电子技术的应用</a:t>
            </a:r>
          </a:p>
        </p:txBody>
      </p:sp>
      <p:sp>
        <p:nvSpPr>
          <p:cNvPr id="81923" name="Rectangle 3" descr="Rectangle: Click to edit Master text styles&#10;Second level&#10;Third level&#10;Fourth level&#10;Fifth level">
            <a:extLst>
              <a:ext uri="{FF2B5EF4-FFF2-40B4-BE49-F238E27FC236}">
                <a16:creationId xmlns:a16="http://schemas.microsoft.com/office/drawing/2014/main" id="{112FCFC3-92D1-47A2-BE39-6B76F6E759C2}"/>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zh-CN" sz="2400" b="1">
                <a:solidFill>
                  <a:srgbClr val="0000FF"/>
                </a:solidFill>
                <a:latin typeface="Times New Roman" panose="02020603050405020304" pitchFamily="18" charset="0"/>
              </a:rPr>
              <a:t>◆</a:t>
            </a:r>
            <a:r>
              <a:rPr lang="zh-CN" altLang="en-US" sz="2400" b="1">
                <a:latin typeface="Times New Roman" panose="02020603050405020304" pitchFamily="18" charset="0"/>
              </a:rPr>
              <a:t>交通运输</a:t>
            </a:r>
          </a:p>
          <a:p>
            <a:pPr eaLnBrk="1" hangingPunct="1">
              <a:buFont typeface="Wingdings" panose="05000000000000000000" pitchFamily="2" charset="2"/>
              <a:buNone/>
            </a:pPr>
            <a:r>
              <a:rPr lang="zh-CN" altLang="en-US" sz="2400" b="1">
                <a:solidFill>
                  <a:srgbClr val="009900"/>
                </a:solidFill>
                <a:latin typeface="Times New Roman" panose="02020603050405020304" pitchFamily="18" charset="0"/>
              </a:rPr>
              <a:t>    ☞</a:t>
            </a:r>
            <a:r>
              <a:rPr lang="zh-CN" altLang="en-US" sz="2400" b="1">
                <a:latin typeface="Times New Roman" panose="02020603050405020304" pitchFamily="18" charset="0"/>
              </a:rPr>
              <a:t>电气化铁道中广泛采用电力电子技术。电气机车中的</a:t>
            </a:r>
          </a:p>
          <a:p>
            <a:pPr eaLnBrk="1" hangingPunct="1">
              <a:buFont typeface="Wingdings" panose="05000000000000000000" pitchFamily="2" charset="2"/>
              <a:buNone/>
            </a:pPr>
            <a:r>
              <a:rPr lang="zh-CN" altLang="en-US" sz="2400" b="1">
                <a:latin typeface="Times New Roman" panose="02020603050405020304" pitchFamily="18" charset="0"/>
              </a:rPr>
              <a:t>直流机车中采用</a:t>
            </a:r>
            <a:r>
              <a:rPr lang="zh-CN" altLang="en-US" sz="2400" b="1">
                <a:solidFill>
                  <a:srgbClr val="E35449"/>
                </a:solidFill>
                <a:latin typeface="Times New Roman" panose="02020603050405020304" pitchFamily="18" charset="0"/>
              </a:rPr>
              <a:t>整流装置</a:t>
            </a:r>
            <a:r>
              <a:rPr lang="zh-CN" altLang="en-US" sz="2400" b="1">
                <a:latin typeface="Times New Roman" panose="02020603050405020304" pitchFamily="18" charset="0"/>
              </a:rPr>
              <a:t>，交流机车采用</a:t>
            </a:r>
            <a:r>
              <a:rPr lang="zh-CN" altLang="en-US" sz="2400" b="1">
                <a:solidFill>
                  <a:srgbClr val="E35449"/>
                </a:solidFill>
                <a:latin typeface="Times New Roman" panose="02020603050405020304" pitchFamily="18" charset="0"/>
              </a:rPr>
              <a:t>变频装置</a:t>
            </a:r>
            <a:r>
              <a:rPr lang="zh-CN" altLang="en-US" sz="2400" b="1">
                <a:latin typeface="Times New Roman" panose="02020603050405020304" pitchFamily="18" charset="0"/>
              </a:rPr>
              <a:t>。</a:t>
            </a:r>
            <a:r>
              <a:rPr lang="zh-CN" altLang="en-US" sz="2400" b="1">
                <a:solidFill>
                  <a:srgbClr val="E35449"/>
                </a:solidFill>
                <a:latin typeface="Times New Roman" panose="02020603050405020304" pitchFamily="18" charset="0"/>
              </a:rPr>
              <a:t>直流</a:t>
            </a:r>
          </a:p>
          <a:p>
            <a:pPr eaLnBrk="1" hangingPunct="1">
              <a:buFont typeface="Wingdings" panose="05000000000000000000" pitchFamily="2" charset="2"/>
              <a:buNone/>
            </a:pPr>
            <a:r>
              <a:rPr lang="zh-CN" altLang="en-US" sz="2400" b="1">
                <a:solidFill>
                  <a:srgbClr val="E35449"/>
                </a:solidFill>
                <a:latin typeface="Times New Roman" panose="02020603050405020304" pitchFamily="18" charset="0"/>
              </a:rPr>
              <a:t>斩波器</a:t>
            </a:r>
            <a:r>
              <a:rPr lang="zh-CN" altLang="en-US" sz="2400" b="1">
                <a:latin typeface="Times New Roman" panose="02020603050405020304" pitchFamily="18" charset="0"/>
              </a:rPr>
              <a:t>也广泛用于铁道车辆。在未来的磁悬浮列车中，电</a:t>
            </a:r>
          </a:p>
          <a:p>
            <a:pPr eaLnBrk="1" hangingPunct="1">
              <a:buFont typeface="Wingdings" panose="05000000000000000000" pitchFamily="2" charset="2"/>
              <a:buNone/>
            </a:pPr>
            <a:r>
              <a:rPr lang="zh-CN" altLang="en-US" sz="2400" b="1">
                <a:latin typeface="Times New Roman" panose="02020603050405020304" pitchFamily="18" charset="0"/>
              </a:rPr>
              <a:t>力电子技术更是一项关键技术。除牵引电机传动外，车辆</a:t>
            </a:r>
          </a:p>
          <a:p>
            <a:pPr eaLnBrk="1" hangingPunct="1">
              <a:buFont typeface="Wingdings" panose="05000000000000000000" pitchFamily="2" charset="2"/>
              <a:buNone/>
            </a:pPr>
            <a:r>
              <a:rPr lang="zh-CN" altLang="en-US" sz="2400" b="1">
                <a:latin typeface="Times New Roman" panose="02020603050405020304" pitchFamily="18" charset="0"/>
              </a:rPr>
              <a:t>中的各种</a:t>
            </a:r>
            <a:r>
              <a:rPr lang="zh-CN" altLang="en-US" sz="2400" b="1">
                <a:solidFill>
                  <a:srgbClr val="E35449"/>
                </a:solidFill>
                <a:latin typeface="Times New Roman" panose="02020603050405020304" pitchFamily="18" charset="0"/>
              </a:rPr>
              <a:t>辅助电源</a:t>
            </a:r>
            <a:r>
              <a:rPr lang="zh-CN" altLang="en-US" sz="2400" b="1">
                <a:latin typeface="Times New Roman" panose="02020603050405020304" pitchFamily="18" charset="0"/>
              </a:rPr>
              <a:t>也都离不开电力电子技术。</a:t>
            </a:r>
          </a:p>
          <a:p>
            <a:pPr eaLnBrk="1" hangingPunct="1">
              <a:buFont typeface="Wingdings" panose="05000000000000000000" pitchFamily="2" charset="2"/>
              <a:buNone/>
            </a:pPr>
            <a:r>
              <a:rPr lang="zh-CN" altLang="en-US" sz="2400" b="1">
                <a:latin typeface="Times New Roman" panose="02020603050405020304" pitchFamily="18" charset="0"/>
              </a:rPr>
              <a:t>    </a:t>
            </a:r>
            <a:r>
              <a:rPr lang="zh-CN" altLang="en-US" sz="2400" b="1">
                <a:solidFill>
                  <a:srgbClr val="009900"/>
                </a:solidFill>
                <a:latin typeface="Times New Roman" panose="02020603050405020304" pitchFamily="18" charset="0"/>
              </a:rPr>
              <a:t>☞</a:t>
            </a:r>
            <a:r>
              <a:rPr lang="zh-CN" altLang="en-US" sz="2400" b="1">
                <a:latin typeface="Times New Roman" panose="02020603050405020304" pitchFamily="18" charset="0"/>
              </a:rPr>
              <a:t>电动汽车的电机依靠电力电子装置进行电力变换和驱</a:t>
            </a:r>
          </a:p>
          <a:p>
            <a:pPr eaLnBrk="1" hangingPunct="1">
              <a:buFont typeface="Wingdings" panose="05000000000000000000" pitchFamily="2" charset="2"/>
              <a:buNone/>
            </a:pPr>
            <a:r>
              <a:rPr lang="zh-CN" altLang="en-US" sz="2400" b="1">
                <a:latin typeface="Times New Roman" panose="02020603050405020304" pitchFamily="18" charset="0"/>
              </a:rPr>
              <a:t>动控制，其</a:t>
            </a:r>
            <a:r>
              <a:rPr lang="zh-CN" altLang="en-US" sz="2400" b="1">
                <a:solidFill>
                  <a:srgbClr val="E35449"/>
                </a:solidFill>
                <a:latin typeface="Times New Roman" panose="02020603050405020304" pitchFamily="18" charset="0"/>
              </a:rPr>
              <a:t>蓄电池</a:t>
            </a:r>
            <a:r>
              <a:rPr lang="zh-CN" altLang="en-US" sz="2400" b="1">
                <a:latin typeface="Times New Roman" panose="02020603050405020304" pitchFamily="18" charset="0"/>
              </a:rPr>
              <a:t>的充电也离不开电力电子装置。一台高</a:t>
            </a:r>
          </a:p>
          <a:p>
            <a:pPr eaLnBrk="1" hangingPunct="1">
              <a:buFont typeface="Wingdings" panose="05000000000000000000" pitchFamily="2" charset="2"/>
              <a:buNone/>
            </a:pPr>
            <a:r>
              <a:rPr lang="zh-CN" altLang="en-US" sz="2400" b="1">
                <a:latin typeface="Times New Roman" panose="02020603050405020304" pitchFamily="18" charset="0"/>
              </a:rPr>
              <a:t>级汽车中需要许多控制电机，它们也要靠</a:t>
            </a:r>
            <a:r>
              <a:rPr lang="zh-CN" altLang="en-US" sz="2400" b="1">
                <a:solidFill>
                  <a:srgbClr val="E35449"/>
                </a:solidFill>
                <a:latin typeface="Times New Roman" panose="02020603050405020304" pitchFamily="18" charset="0"/>
              </a:rPr>
              <a:t>变频器</a:t>
            </a:r>
            <a:r>
              <a:rPr lang="zh-CN" altLang="en-US" sz="2400" b="1">
                <a:latin typeface="Times New Roman" panose="02020603050405020304" pitchFamily="18" charset="0"/>
              </a:rPr>
              <a:t>和</a:t>
            </a:r>
            <a:r>
              <a:rPr lang="zh-CN" altLang="en-US" sz="2400" b="1">
                <a:solidFill>
                  <a:srgbClr val="E35449"/>
                </a:solidFill>
                <a:latin typeface="Times New Roman" panose="02020603050405020304" pitchFamily="18" charset="0"/>
              </a:rPr>
              <a:t>斩波器</a:t>
            </a:r>
          </a:p>
          <a:p>
            <a:pPr eaLnBrk="1" hangingPunct="1">
              <a:buFont typeface="Wingdings" panose="05000000000000000000" pitchFamily="2" charset="2"/>
              <a:buNone/>
            </a:pPr>
            <a:r>
              <a:rPr lang="zh-CN" altLang="en-US" sz="2400" b="1">
                <a:latin typeface="Times New Roman" panose="02020603050405020304" pitchFamily="18" charset="0"/>
              </a:rPr>
              <a:t>驱动并控制。</a:t>
            </a:r>
          </a:p>
          <a:p>
            <a:pPr eaLnBrk="1" hangingPunct="1">
              <a:buFont typeface="Wingdings" panose="05000000000000000000" pitchFamily="2" charset="2"/>
              <a:buNone/>
            </a:pPr>
            <a:r>
              <a:rPr lang="zh-CN" altLang="en-US" sz="2400">
                <a:latin typeface="Times New Roman" panose="02020603050405020304" pitchFamily="18" charset="0"/>
              </a:rPr>
              <a:t>    </a:t>
            </a:r>
            <a:r>
              <a:rPr lang="zh-CN" altLang="en-US" sz="2400" b="1">
                <a:solidFill>
                  <a:srgbClr val="009900"/>
                </a:solidFill>
                <a:latin typeface="Times New Roman" panose="02020603050405020304" pitchFamily="18" charset="0"/>
              </a:rPr>
              <a:t>☞</a:t>
            </a:r>
            <a:r>
              <a:rPr lang="zh-CN" altLang="en-US" sz="2400" b="1">
                <a:latin typeface="Times New Roman" panose="02020603050405020304" pitchFamily="18" charset="0"/>
              </a:rPr>
              <a:t>飞机、船舶和电梯都离不开电力电子技术。</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a:extLst>
              <a:ext uri="{FF2B5EF4-FFF2-40B4-BE49-F238E27FC236}">
                <a16:creationId xmlns:a16="http://schemas.microsoft.com/office/drawing/2014/main" id="{3530EF86-3071-4E60-9A85-316DEAD635AD}"/>
              </a:ext>
            </a:extLst>
          </p:cNvPr>
          <p:cNvGraphicFramePr>
            <a:graphicFrameLocks noChangeAspect="1"/>
          </p:cNvGraphicFramePr>
          <p:nvPr>
            <p:ph type="body" idx="1"/>
          </p:nvPr>
        </p:nvGraphicFramePr>
        <p:xfrm>
          <a:off x="152400" y="1143000"/>
          <a:ext cx="4467225" cy="5194300"/>
        </p:xfrm>
        <a:graphic>
          <a:graphicData uri="http://schemas.openxmlformats.org/presentationml/2006/ole">
            <mc:AlternateContent xmlns:mc="http://schemas.openxmlformats.org/markup-compatibility/2006">
              <mc:Choice xmlns:v="urn:schemas-microsoft-com:vml" Requires="v">
                <p:oleObj spid="_x0000_s64517" name="位图图像" r:id="rId3" imgW="3038095" imgH="3533333" progId="Paint.Picture">
                  <p:embed/>
                </p:oleObj>
              </mc:Choice>
              <mc:Fallback>
                <p:oleObj name="位图图像" r:id="rId3" imgW="3038095" imgH="3533333"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43000"/>
                        <a:ext cx="4467225" cy="5194300"/>
                      </a:xfrm>
                      <a:prstGeom prst="rect">
                        <a:avLst/>
                      </a:prstGeom>
                    </p:spPr>
                  </p:pic>
                </p:oleObj>
              </mc:Fallback>
            </mc:AlternateContent>
          </a:graphicData>
        </a:graphic>
      </p:graphicFrame>
      <p:sp>
        <p:nvSpPr>
          <p:cNvPr id="64516" name="Rectangle 3">
            <a:extLst>
              <a:ext uri="{FF2B5EF4-FFF2-40B4-BE49-F238E27FC236}">
                <a16:creationId xmlns:a16="http://schemas.microsoft.com/office/drawing/2014/main" id="{06E9F206-0B0F-4A3F-B336-0CEFB594D053}"/>
              </a:ext>
            </a:extLst>
          </p:cNvPr>
          <p:cNvSpPr>
            <a:spLocks noGrp="1" noChangeArrowheads="1"/>
          </p:cNvSpPr>
          <p:nvPr>
            <p:ph type="title"/>
          </p:nvPr>
        </p:nvSpPr>
        <p:spPr>
          <a:xfrm>
            <a:off x="609600" y="304800"/>
            <a:ext cx="7772400" cy="615950"/>
          </a:xfrm>
        </p:spPr>
        <p:txBody>
          <a:bodyPr/>
          <a:lstStyle/>
          <a:p>
            <a:pPr algn="ctr" eaLnBrk="1" hangingPunct="1"/>
            <a:r>
              <a:rPr lang="en-US" altLang="zh-CN" sz="4000">
                <a:solidFill>
                  <a:srgbClr val="160500"/>
                </a:solidFill>
              </a:rPr>
              <a:t>4013</a:t>
            </a:r>
            <a:r>
              <a:rPr lang="zh-CN" altLang="en-US" sz="4000">
                <a:solidFill>
                  <a:srgbClr val="160500"/>
                </a:solidFill>
              </a:rPr>
              <a:t>（</a:t>
            </a:r>
            <a:r>
              <a:rPr lang="en-US" altLang="zh-CN" sz="4000">
                <a:solidFill>
                  <a:srgbClr val="160500"/>
                </a:solidFill>
              </a:rPr>
              <a:t>D</a:t>
            </a:r>
            <a:r>
              <a:rPr lang="zh-CN" altLang="en-US" sz="4000">
                <a:solidFill>
                  <a:srgbClr val="160500"/>
                </a:solidFill>
              </a:rPr>
              <a:t>触发器）</a:t>
            </a:r>
          </a:p>
        </p:txBody>
      </p:sp>
      <p:graphicFrame>
        <p:nvGraphicFramePr>
          <p:cNvPr id="220164" name="Object 4">
            <a:extLst>
              <a:ext uri="{FF2B5EF4-FFF2-40B4-BE49-F238E27FC236}">
                <a16:creationId xmlns:a16="http://schemas.microsoft.com/office/drawing/2014/main" id="{06CFBA77-1B90-40B7-9670-35F6F910E5A8}"/>
              </a:ext>
            </a:extLst>
          </p:cNvPr>
          <p:cNvGraphicFramePr>
            <a:graphicFrameLocks noChangeAspect="1"/>
          </p:cNvGraphicFramePr>
          <p:nvPr/>
        </p:nvGraphicFramePr>
        <p:xfrm>
          <a:off x="4724400" y="2514600"/>
          <a:ext cx="3933825" cy="2257425"/>
        </p:xfrm>
        <a:graphic>
          <a:graphicData uri="http://schemas.openxmlformats.org/presentationml/2006/ole">
            <mc:AlternateContent xmlns:mc="http://schemas.openxmlformats.org/markup-compatibility/2006">
              <mc:Choice xmlns:v="urn:schemas-microsoft-com:vml" Requires="v">
                <p:oleObj spid="_x0000_s64518" name="位图图像" r:id="rId5" imgW="3933333" imgH="2257740" progId="Paint.Picture">
                  <p:embed/>
                </p:oleObj>
              </mc:Choice>
              <mc:Fallback>
                <p:oleObj name="位图图像" r:id="rId5" imgW="3933333" imgH="2257740"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514600"/>
                        <a:ext cx="39338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0164"/>
                                        </p:tgtEl>
                                        <p:attrNameLst>
                                          <p:attrName>style.visibility</p:attrName>
                                        </p:attrNameLst>
                                      </p:cBhvr>
                                      <p:to>
                                        <p:strVal val="visible"/>
                                      </p:to>
                                    </p:set>
                                    <p:animEffect transition="in" filter="blinds(horizontal)">
                                      <p:cBhvr>
                                        <p:cTn id="7" dur="500"/>
                                        <p:tgtEl>
                                          <p:spTgt spid="220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7DD4995A-926B-41D0-9988-E1729AE8B835}"/>
              </a:ext>
            </a:extLst>
          </p:cNvPr>
          <p:cNvSpPr>
            <a:spLocks noGrp="1" noChangeArrowheads="1"/>
          </p:cNvSpPr>
          <p:nvPr>
            <p:ph type="title"/>
          </p:nvPr>
        </p:nvSpPr>
        <p:spPr/>
        <p:txBody>
          <a:bodyPr/>
          <a:lstStyle/>
          <a:p>
            <a:pPr eaLnBrk="1" hangingPunct="1"/>
            <a:endParaRPr lang="zh-CN" altLang="zh-CN"/>
          </a:p>
        </p:txBody>
      </p:sp>
      <p:sp>
        <p:nvSpPr>
          <p:cNvPr id="156675" name="Rectangle 3" descr="Rectangle: Click to edit Master text styles&#10;Second level&#10;Third level&#10;Fourth level&#10;Fifth level">
            <a:extLst>
              <a:ext uri="{FF2B5EF4-FFF2-40B4-BE49-F238E27FC236}">
                <a16:creationId xmlns:a16="http://schemas.microsoft.com/office/drawing/2014/main" id="{AD58234A-26B4-4159-8B8C-FE35FE8AC683}"/>
              </a:ext>
            </a:extLst>
          </p:cNvPr>
          <p:cNvSpPr>
            <a:spLocks noGrp="1" noChangeArrowheads="1"/>
          </p:cNvSpPr>
          <p:nvPr>
            <p:ph type="body" idx="1"/>
          </p:nvPr>
        </p:nvSpPr>
        <p:spPr/>
        <p:txBody>
          <a:bodyPr/>
          <a:lstStyle/>
          <a:p>
            <a:pPr eaLnBrk="1" hangingPunct="1"/>
            <a:endParaRPr lang="zh-CN" altLang="zh-CN"/>
          </a:p>
        </p:txBody>
      </p:sp>
      <p:sp>
        <p:nvSpPr>
          <p:cNvPr id="156676" name="Rectangle 4">
            <a:extLst>
              <a:ext uri="{FF2B5EF4-FFF2-40B4-BE49-F238E27FC236}">
                <a16:creationId xmlns:a16="http://schemas.microsoft.com/office/drawing/2014/main" id="{355F606E-F0E7-4527-8615-1851743CFA2D}"/>
              </a:ext>
            </a:extLst>
          </p:cNvPr>
          <p:cNvSpPr>
            <a:spLocks noChangeArrowheads="1"/>
          </p:cNvSpPr>
          <p:nvPr/>
        </p:nvSpPr>
        <p:spPr bwMode="auto">
          <a:xfrm>
            <a:off x="762000" y="609600"/>
            <a:ext cx="7696200" cy="585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0955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rgbClr val="040408"/>
                </a:solidFill>
              </a:rPr>
              <a:t>电炉工业：</a:t>
            </a:r>
          </a:p>
          <a:p>
            <a:pPr eaLnBrk="1" hangingPunct="1"/>
            <a:r>
              <a:rPr lang="zh-CN" altLang="en-US" sz="1800" b="1">
                <a:solidFill>
                  <a:srgbClr val="040408"/>
                </a:solidFill>
              </a:rPr>
              <a:t>    </a:t>
            </a:r>
            <a:r>
              <a:rPr lang="zh-CN" altLang="en-US" sz="1800">
                <a:solidFill>
                  <a:srgbClr val="040408"/>
                </a:solidFill>
              </a:rPr>
              <a:t>退火炉，烘干炉，淬火炉，烧结炉，坩埚炉，隧道炉，熔炉，箱式电炉，井式电炉，熔化电炉，滚动电炉，真空电炉，台车电炉，淬火电炉，时效电炉，实验电炉，热处理，电阻炉，真空炉，网带炉，高温炉，窑炉。</a:t>
            </a:r>
          </a:p>
          <a:p>
            <a:pPr eaLnBrk="1" hangingPunct="1"/>
            <a:r>
              <a:rPr lang="zh-CN" altLang="en-US" sz="1800" b="1">
                <a:solidFill>
                  <a:srgbClr val="040408"/>
                </a:solidFill>
              </a:rPr>
              <a:t>机械设备：</a:t>
            </a:r>
          </a:p>
          <a:p>
            <a:pPr eaLnBrk="1" hangingPunct="1"/>
            <a:r>
              <a:rPr lang="zh-CN" altLang="en-US" sz="1800" b="1">
                <a:solidFill>
                  <a:srgbClr val="040408"/>
                </a:solidFill>
              </a:rPr>
              <a:t>    </a:t>
            </a:r>
            <a:r>
              <a:rPr lang="zh-CN" altLang="en-US" sz="1800">
                <a:solidFill>
                  <a:srgbClr val="040408"/>
                </a:solidFill>
              </a:rPr>
              <a:t>包装机械，注塑机械，热缩机械，挤压机械，食品机械，回火设备，塑料加工，红外加热。</a:t>
            </a:r>
          </a:p>
          <a:p>
            <a:pPr eaLnBrk="1" hangingPunct="1"/>
            <a:r>
              <a:rPr lang="zh-CN" altLang="en-US" sz="1800" b="1">
                <a:solidFill>
                  <a:srgbClr val="040408"/>
                </a:solidFill>
              </a:rPr>
              <a:t>玻璃工业：</a:t>
            </a:r>
          </a:p>
          <a:p>
            <a:pPr eaLnBrk="1" hangingPunct="1"/>
            <a:r>
              <a:rPr lang="zh-CN" altLang="en-US" sz="1800" b="1">
                <a:solidFill>
                  <a:srgbClr val="040408"/>
                </a:solidFill>
              </a:rPr>
              <a:t>    </a:t>
            </a:r>
            <a:r>
              <a:rPr lang="zh-CN" altLang="en-US" sz="1800">
                <a:solidFill>
                  <a:srgbClr val="040408"/>
                </a:solidFill>
              </a:rPr>
              <a:t>玻璃纤维，玻璃成型，玻璃融化，玻璃印制，浮法玻璃生产线，退火槽。</a:t>
            </a:r>
            <a:br>
              <a:rPr lang="zh-CN" altLang="en-US" sz="1800">
                <a:solidFill>
                  <a:srgbClr val="040408"/>
                </a:solidFill>
              </a:rPr>
            </a:br>
            <a:r>
              <a:rPr lang="zh-CN" altLang="en-US" sz="1800">
                <a:solidFill>
                  <a:srgbClr val="040408"/>
                </a:solidFill>
              </a:rPr>
              <a:t>　</a:t>
            </a:r>
            <a:r>
              <a:rPr lang="zh-CN" altLang="en-US" sz="1800" b="1">
                <a:solidFill>
                  <a:srgbClr val="040408"/>
                </a:solidFill>
              </a:rPr>
              <a:t>汽车工业：</a:t>
            </a:r>
          </a:p>
          <a:p>
            <a:pPr eaLnBrk="1" hangingPunct="1"/>
            <a:r>
              <a:rPr lang="zh-CN" altLang="en-US" sz="1800" b="1">
                <a:solidFill>
                  <a:srgbClr val="040408"/>
                </a:solidFill>
              </a:rPr>
              <a:t>    </a:t>
            </a:r>
            <a:r>
              <a:rPr lang="zh-CN" altLang="en-US" sz="1800">
                <a:solidFill>
                  <a:srgbClr val="040408"/>
                </a:solidFill>
              </a:rPr>
              <a:t>喷涂烘干，热成型。</a:t>
            </a:r>
            <a:br>
              <a:rPr lang="zh-CN" altLang="en-US" sz="1800">
                <a:solidFill>
                  <a:srgbClr val="040408"/>
                </a:solidFill>
              </a:rPr>
            </a:br>
            <a:r>
              <a:rPr lang="zh-CN" altLang="en-US" sz="1800">
                <a:solidFill>
                  <a:srgbClr val="040408"/>
                </a:solidFill>
              </a:rPr>
              <a:t>　</a:t>
            </a:r>
            <a:r>
              <a:rPr lang="zh-CN" altLang="en-US" sz="1800" b="1">
                <a:solidFill>
                  <a:srgbClr val="040408"/>
                </a:solidFill>
              </a:rPr>
              <a:t>节能照明：</a:t>
            </a:r>
          </a:p>
          <a:p>
            <a:pPr eaLnBrk="1" hangingPunct="1"/>
            <a:r>
              <a:rPr lang="zh-CN" altLang="en-US" sz="1800" b="1">
                <a:solidFill>
                  <a:srgbClr val="040408"/>
                </a:solidFill>
              </a:rPr>
              <a:t>    </a:t>
            </a:r>
            <a:r>
              <a:rPr lang="zh-CN" altLang="en-US" sz="1800">
                <a:solidFill>
                  <a:srgbClr val="040408"/>
                </a:solidFill>
              </a:rPr>
              <a:t>隧道照明，路灯照明，摄影照明，舞台灯光。</a:t>
            </a:r>
            <a:br>
              <a:rPr lang="zh-CN" altLang="en-US" sz="1800">
                <a:solidFill>
                  <a:srgbClr val="040408"/>
                </a:solidFill>
              </a:rPr>
            </a:br>
            <a:r>
              <a:rPr lang="zh-CN" altLang="en-US" sz="1800">
                <a:solidFill>
                  <a:srgbClr val="040408"/>
                </a:solidFill>
              </a:rPr>
              <a:t>   </a:t>
            </a:r>
            <a:r>
              <a:rPr lang="zh-CN" altLang="en-US" sz="1800" b="1">
                <a:solidFill>
                  <a:srgbClr val="040408"/>
                </a:solidFill>
              </a:rPr>
              <a:t>化学工业：</a:t>
            </a:r>
          </a:p>
          <a:p>
            <a:pPr eaLnBrk="1" hangingPunct="1"/>
            <a:r>
              <a:rPr lang="zh-CN" altLang="en-US" sz="1800" b="1">
                <a:solidFill>
                  <a:srgbClr val="040408"/>
                </a:solidFill>
              </a:rPr>
              <a:t>    </a:t>
            </a:r>
            <a:r>
              <a:rPr lang="zh-CN" altLang="en-US" sz="1800">
                <a:solidFill>
                  <a:srgbClr val="040408"/>
                </a:solidFill>
              </a:rPr>
              <a:t>蒸馏蒸发，预热系统，管道加热，石油化工，温度补偿。</a:t>
            </a:r>
          </a:p>
          <a:p>
            <a:pPr eaLnBrk="1" hangingPunct="1"/>
            <a:r>
              <a:rPr lang="zh-CN" altLang="en-US" sz="1800" b="1">
                <a:solidFill>
                  <a:srgbClr val="040408"/>
                </a:solidFill>
              </a:rPr>
              <a:t>其它行业：</a:t>
            </a:r>
          </a:p>
          <a:p>
            <a:pPr eaLnBrk="1" hangingPunct="1"/>
            <a:r>
              <a:rPr lang="zh-CN" altLang="en-US" sz="1800">
                <a:solidFill>
                  <a:srgbClr val="040408"/>
                </a:solidFill>
              </a:rPr>
              <a:t>    盐浴炉，工频感应炉，淬火炉温控，热处理炉温控，金刚石压机加热，航空电源调压，中央空调电加热器温控，纺织机械，水晶石生产，粉末冶金机械，彩色显像管生产设备，冶金机械设备，石油化工机械，灯光平滑调节，恒压恒流恒功率控制等领域。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E8DEEC74-8F82-4C6F-AEAD-0C28CB9EE268}"/>
              </a:ext>
            </a:extLst>
          </p:cNvPr>
          <p:cNvSpPr>
            <a:spLocks noGrp="1" noChangeArrowheads="1"/>
          </p:cNvSpPr>
          <p:nvPr>
            <p:ph type="title"/>
          </p:nvPr>
        </p:nvSpPr>
        <p:spPr>
          <a:xfrm>
            <a:off x="609600" y="228600"/>
            <a:ext cx="7772400" cy="685800"/>
          </a:xfrm>
        </p:spPr>
        <p:txBody>
          <a:bodyPr/>
          <a:lstStyle/>
          <a:p>
            <a:pPr algn="ctr" eaLnBrk="1" hangingPunct="1"/>
            <a:r>
              <a:rPr lang="zh-CN" altLang="en-US">
                <a:solidFill>
                  <a:srgbClr val="040408"/>
                </a:solidFill>
              </a:rPr>
              <a:t>复习</a:t>
            </a:r>
          </a:p>
        </p:txBody>
      </p:sp>
      <p:sp>
        <p:nvSpPr>
          <p:cNvPr id="227332" name="Rectangle 4">
            <a:extLst>
              <a:ext uri="{FF2B5EF4-FFF2-40B4-BE49-F238E27FC236}">
                <a16:creationId xmlns:a16="http://schemas.microsoft.com/office/drawing/2014/main" id="{3C316390-F077-4D09-BED8-A473911441C3}"/>
              </a:ext>
            </a:extLst>
          </p:cNvPr>
          <p:cNvSpPr>
            <a:spLocks noChangeArrowheads="1"/>
          </p:cNvSpPr>
          <p:nvPr/>
        </p:nvSpPr>
        <p:spPr bwMode="auto">
          <a:xfrm>
            <a:off x="0" y="25908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器件</a:t>
            </a:r>
          </a:p>
        </p:txBody>
      </p:sp>
      <p:grpSp>
        <p:nvGrpSpPr>
          <p:cNvPr id="2" name="Group 17">
            <a:extLst>
              <a:ext uri="{FF2B5EF4-FFF2-40B4-BE49-F238E27FC236}">
                <a16:creationId xmlns:a16="http://schemas.microsoft.com/office/drawing/2014/main" id="{7AE93BCE-481C-4290-A985-CEC852FCA32F}"/>
              </a:ext>
            </a:extLst>
          </p:cNvPr>
          <p:cNvGrpSpPr>
            <a:grpSpLocks/>
          </p:cNvGrpSpPr>
          <p:nvPr/>
        </p:nvGrpSpPr>
        <p:grpSpPr bwMode="auto">
          <a:xfrm>
            <a:off x="914400" y="1371600"/>
            <a:ext cx="2819400" cy="2667000"/>
            <a:chOff x="1152" y="1008"/>
            <a:chExt cx="1776" cy="1680"/>
          </a:xfrm>
        </p:grpSpPr>
        <p:sp>
          <p:nvSpPr>
            <p:cNvPr id="157750" name="AutoShape 5">
              <a:extLst>
                <a:ext uri="{FF2B5EF4-FFF2-40B4-BE49-F238E27FC236}">
                  <a16:creationId xmlns:a16="http://schemas.microsoft.com/office/drawing/2014/main" id="{F299DFC1-240E-45F3-BF7A-8AF3FA16EF9F}"/>
                </a:ext>
              </a:extLst>
            </p:cNvPr>
            <p:cNvSpPr>
              <a:spLocks/>
            </p:cNvSpPr>
            <p:nvPr/>
          </p:nvSpPr>
          <p:spPr bwMode="auto">
            <a:xfrm>
              <a:off x="1152" y="1152"/>
              <a:ext cx="96" cy="1536"/>
            </a:xfrm>
            <a:prstGeom prst="leftBrace">
              <a:avLst>
                <a:gd name="adj1" fmla="val 1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57751" name="Group 16">
              <a:extLst>
                <a:ext uri="{FF2B5EF4-FFF2-40B4-BE49-F238E27FC236}">
                  <a16:creationId xmlns:a16="http://schemas.microsoft.com/office/drawing/2014/main" id="{B140C407-F506-4D18-8985-D9B173A5C5A2}"/>
                </a:ext>
              </a:extLst>
            </p:cNvPr>
            <p:cNvGrpSpPr>
              <a:grpSpLocks/>
            </p:cNvGrpSpPr>
            <p:nvPr/>
          </p:nvGrpSpPr>
          <p:grpSpPr bwMode="auto">
            <a:xfrm>
              <a:off x="1296" y="1008"/>
              <a:ext cx="1632" cy="336"/>
              <a:chOff x="1296" y="1008"/>
              <a:chExt cx="1632" cy="336"/>
            </a:xfrm>
          </p:grpSpPr>
          <p:sp>
            <p:nvSpPr>
              <p:cNvPr id="157752" name="Rectangle 6">
                <a:extLst>
                  <a:ext uri="{FF2B5EF4-FFF2-40B4-BE49-F238E27FC236}">
                    <a16:creationId xmlns:a16="http://schemas.microsoft.com/office/drawing/2014/main" id="{55354C92-406E-40D9-A14D-6A90A0882562}"/>
                  </a:ext>
                </a:extLst>
              </p:cNvPr>
              <p:cNvSpPr>
                <a:spLocks noChangeArrowheads="1"/>
              </p:cNvSpPr>
              <p:nvPr/>
            </p:nvSpPr>
            <p:spPr bwMode="auto">
              <a:xfrm>
                <a:off x="1296" y="1008"/>
                <a:ext cx="72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晶闸管</a:t>
                </a:r>
                <a:r>
                  <a:rPr lang="en-US" altLang="zh-CN">
                    <a:solidFill>
                      <a:srgbClr val="040408"/>
                    </a:solidFill>
                  </a:rPr>
                  <a:t>(VT)</a:t>
                </a:r>
              </a:p>
            </p:txBody>
          </p:sp>
          <p:sp>
            <p:nvSpPr>
              <p:cNvPr id="157753" name="AutoShape 7">
                <a:hlinkClick r:id="rId2" action="ppaction://hlinksldjump" highlightClick="1"/>
                <a:extLst>
                  <a:ext uri="{FF2B5EF4-FFF2-40B4-BE49-F238E27FC236}">
                    <a16:creationId xmlns:a16="http://schemas.microsoft.com/office/drawing/2014/main" id="{C043FDE7-637E-4388-A6A2-FE2D98BC67C6}"/>
                  </a:ext>
                </a:extLst>
              </p:cNvPr>
              <p:cNvSpPr>
                <a:spLocks noChangeArrowheads="1"/>
              </p:cNvSpPr>
              <p:nvPr/>
            </p:nvSpPr>
            <p:spPr bwMode="auto">
              <a:xfrm>
                <a:off x="2592" y="1056"/>
                <a:ext cx="336" cy="192"/>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4" name="Group 18">
            <a:extLst>
              <a:ext uri="{FF2B5EF4-FFF2-40B4-BE49-F238E27FC236}">
                <a16:creationId xmlns:a16="http://schemas.microsoft.com/office/drawing/2014/main" id="{F227FEDA-6B13-4D67-83A4-D73748612E12}"/>
              </a:ext>
            </a:extLst>
          </p:cNvPr>
          <p:cNvGrpSpPr>
            <a:grpSpLocks/>
          </p:cNvGrpSpPr>
          <p:nvPr/>
        </p:nvGrpSpPr>
        <p:grpSpPr bwMode="auto">
          <a:xfrm>
            <a:off x="1143000" y="1905000"/>
            <a:ext cx="2590800" cy="533400"/>
            <a:chOff x="1296" y="1392"/>
            <a:chExt cx="1632" cy="336"/>
          </a:xfrm>
        </p:grpSpPr>
        <p:sp>
          <p:nvSpPr>
            <p:cNvPr id="157748" name="Rectangle 8">
              <a:extLst>
                <a:ext uri="{FF2B5EF4-FFF2-40B4-BE49-F238E27FC236}">
                  <a16:creationId xmlns:a16="http://schemas.microsoft.com/office/drawing/2014/main" id="{C08A11FE-B8A7-4134-BD3A-C312840330FA}"/>
                </a:ext>
              </a:extLst>
            </p:cNvPr>
            <p:cNvSpPr>
              <a:spLocks noChangeArrowheads="1"/>
            </p:cNvSpPr>
            <p:nvPr/>
          </p:nvSpPr>
          <p:spPr bwMode="auto">
            <a:xfrm>
              <a:off x="1296" y="1392"/>
              <a:ext cx="110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单结晶体管</a:t>
              </a:r>
              <a:r>
                <a:rPr lang="en-US" altLang="zh-CN">
                  <a:solidFill>
                    <a:srgbClr val="040408"/>
                  </a:solidFill>
                </a:rPr>
                <a:t>(UJT)</a:t>
              </a:r>
            </a:p>
          </p:txBody>
        </p:sp>
        <p:sp>
          <p:nvSpPr>
            <p:cNvPr id="157749" name="AutoShape 10">
              <a:hlinkClick r:id="rId3" action="ppaction://hlinksldjump" highlightClick="1"/>
              <a:extLst>
                <a:ext uri="{FF2B5EF4-FFF2-40B4-BE49-F238E27FC236}">
                  <a16:creationId xmlns:a16="http://schemas.microsoft.com/office/drawing/2014/main" id="{F3A129F8-71C9-4279-A4AA-2E699A8F776A}"/>
                </a:ext>
              </a:extLst>
            </p:cNvPr>
            <p:cNvSpPr>
              <a:spLocks noChangeArrowheads="1"/>
            </p:cNvSpPr>
            <p:nvPr/>
          </p:nvSpPr>
          <p:spPr bwMode="auto">
            <a:xfrm>
              <a:off x="2592" y="1440"/>
              <a:ext cx="336" cy="192"/>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 name="Group 19">
            <a:extLst>
              <a:ext uri="{FF2B5EF4-FFF2-40B4-BE49-F238E27FC236}">
                <a16:creationId xmlns:a16="http://schemas.microsoft.com/office/drawing/2014/main" id="{CDFAFE59-8419-4FAC-8FCD-7B99FD8E4983}"/>
              </a:ext>
            </a:extLst>
          </p:cNvPr>
          <p:cNvGrpSpPr>
            <a:grpSpLocks/>
          </p:cNvGrpSpPr>
          <p:nvPr/>
        </p:nvGrpSpPr>
        <p:grpSpPr bwMode="auto">
          <a:xfrm>
            <a:off x="1219200" y="2362200"/>
            <a:ext cx="2590800" cy="533400"/>
            <a:chOff x="1296" y="1776"/>
            <a:chExt cx="1632" cy="336"/>
          </a:xfrm>
        </p:grpSpPr>
        <p:sp>
          <p:nvSpPr>
            <p:cNvPr id="157746" name="Rectangle 9">
              <a:extLst>
                <a:ext uri="{FF2B5EF4-FFF2-40B4-BE49-F238E27FC236}">
                  <a16:creationId xmlns:a16="http://schemas.microsoft.com/office/drawing/2014/main" id="{70530B0E-2CBF-4C4D-9CCB-A7894B546FC6}"/>
                </a:ext>
              </a:extLst>
            </p:cNvPr>
            <p:cNvSpPr>
              <a:spLocks noChangeArrowheads="1"/>
            </p:cNvSpPr>
            <p:nvPr/>
          </p:nvSpPr>
          <p:spPr bwMode="auto">
            <a:xfrm>
              <a:off x="1296" y="1776"/>
              <a:ext cx="110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双向晶体管</a:t>
              </a:r>
              <a:r>
                <a:rPr lang="en-US" altLang="zh-CN">
                  <a:solidFill>
                    <a:srgbClr val="040408"/>
                  </a:solidFill>
                </a:rPr>
                <a:t>(SBS)</a:t>
              </a:r>
            </a:p>
          </p:txBody>
        </p:sp>
        <p:sp>
          <p:nvSpPr>
            <p:cNvPr id="157747" name="AutoShape 11">
              <a:hlinkClick r:id="rId4" action="ppaction://hlinksldjump" highlightClick="1"/>
              <a:extLst>
                <a:ext uri="{FF2B5EF4-FFF2-40B4-BE49-F238E27FC236}">
                  <a16:creationId xmlns:a16="http://schemas.microsoft.com/office/drawing/2014/main" id="{DD347BF9-3399-4AD2-A66D-8EE7440408B3}"/>
                </a:ext>
              </a:extLst>
            </p:cNvPr>
            <p:cNvSpPr>
              <a:spLocks noChangeArrowheads="1"/>
            </p:cNvSpPr>
            <p:nvPr/>
          </p:nvSpPr>
          <p:spPr bwMode="auto">
            <a:xfrm>
              <a:off x="2592" y="1824"/>
              <a:ext cx="336" cy="192"/>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 name="Group 20">
            <a:extLst>
              <a:ext uri="{FF2B5EF4-FFF2-40B4-BE49-F238E27FC236}">
                <a16:creationId xmlns:a16="http://schemas.microsoft.com/office/drawing/2014/main" id="{DF6A4C32-5886-4F18-BD15-9D5B007D1392}"/>
              </a:ext>
            </a:extLst>
          </p:cNvPr>
          <p:cNvGrpSpPr>
            <a:grpSpLocks/>
          </p:cNvGrpSpPr>
          <p:nvPr/>
        </p:nvGrpSpPr>
        <p:grpSpPr bwMode="auto">
          <a:xfrm>
            <a:off x="1143000" y="3124200"/>
            <a:ext cx="2590800" cy="533400"/>
            <a:chOff x="1296" y="2112"/>
            <a:chExt cx="1632" cy="336"/>
          </a:xfrm>
        </p:grpSpPr>
        <p:sp>
          <p:nvSpPr>
            <p:cNvPr id="157744" name="Rectangle 12">
              <a:extLst>
                <a:ext uri="{FF2B5EF4-FFF2-40B4-BE49-F238E27FC236}">
                  <a16:creationId xmlns:a16="http://schemas.microsoft.com/office/drawing/2014/main" id="{A8B8BC6D-48B1-4FDA-B61A-9E3EF605C412}"/>
                </a:ext>
              </a:extLst>
            </p:cNvPr>
            <p:cNvSpPr>
              <a:spLocks noChangeArrowheads="1"/>
            </p:cNvSpPr>
            <p:nvPr/>
          </p:nvSpPr>
          <p:spPr bwMode="auto">
            <a:xfrm>
              <a:off x="1296" y="2112"/>
              <a:ext cx="110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电力场效应管</a:t>
              </a:r>
            </a:p>
            <a:p>
              <a:pPr algn="ctr" eaLnBrk="1" hangingPunct="1"/>
              <a:r>
                <a:rPr lang="en-US" altLang="zh-CN">
                  <a:solidFill>
                    <a:srgbClr val="040408"/>
                  </a:solidFill>
                </a:rPr>
                <a:t>(MOSFET)</a:t>
              </a:r>
            </a:p>
          </p:txBody>
        </p:sp>
        <p:sp>
          <p:nvSpPr>
            <p:cNvPr id="157745" name="AutoShape 14">
              <a:hlinkClick r:id="rId5" action="ppaction://hlinksldjump" highlightClick="1"/>
              <a:extLst>
                <a:ext uri="{FF2B5EF4-FFF2-40B4-BE49-F238E27FC236}">
                  <a16:creationId xmlns:a16="http://schemas.microsoft.com/office/drawing/2014/main" id="{28EBC938-FFE1-4814-9CAD-48C11908099E}"/>
                </a:ext>
              </a:extLst>
            </p:cNvPr>
            <p:cNvSpPr>
              <a:spLocks noChangeArrowheads="1"/>
            </p:cNvSpPr>
            <p:nvPr/>
          </p:nvSpPr>
          <p:spPr bwMode="auto">
            <a:xfrm>
              <a:off x="2592" y="2160"/>
              <a:ext cx="336" cy="192"/>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7" name="Group 21">
            <a:extLst>
              <a:ext uri="{FF2B5EF4-FFF2-40B4-BE49-F238E27FC236}">
                <a16:creationId xmlns:a16="http://schemas.microsoft.com/office/drawing/2014/main" id="{3DC3A85F-7195-462D-AD3F-83C7A3599DEC}"/>
              </a:ext>
            </a:extLst>
          </p:cNvPr>
          <p:cNvGrpSpPr>
            <a:grpSpLocks/>
          </p:cNvGrpSpPr>
          <p:nvPr/>
        </p:nvGrpSpPr>
        <p:grpSpPr bwMode="auto">
          <a:xfrm>
            <a:off x="1066800" y="3733800"/>
            <a:ext cx="2667000" cy="533400"/>
            <a:chOff x="1248" y="2448"/>
            <a:chExt cx="1680" cy="336"/>
          </a:xfrm>
        </p:grpSpPr>
        <p:sp>
          <p:nvSpPr>
            <p:cNvPr id="157742" name="Rectangle 13">
              <a:extLst>
                <a:ext uri="{FF2B5EF4-FFF2-40B4-BE49-F238E27FC236}">
                  <a16:creationId xmlns:a16="http://schemas.microsoft.com/office/drawing/2014/main" id="{688D56E6-0063-476B-AF8F-E9E77D5D3584}"/>
                </a:ext>
              </a:extLst>
            </p:cNvPr>
            <p:cNvSpPr>
              <a:spLocks noChangeArrowheads="1"/>
            </p:cNvSpPr>
            <p:nvPr/>
          </p:nvSpPr>
          <p:spPr bwMode="auto">
            <a:xfrm>
              <a:off x="1248" y="2448"/>
              <a:ext cx="110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solidFill>
                    <a:srgbClr val="040408"/>
                  </a:solidFill>
                </a:rPr>
                <a:t>IGBT</a:t>
              </a:r>
            </a:p>
          </p:txBody>
        </p:sp>
        <p:sp>
          <p:nvSpPr>
            <p:cNvPr id="157743" name="AutoShape 15">
              <a:hlinkClick r:id="rId6" action="ppaction://hlinksldjump" highlightClick="1"/>
              <a:extLst>
                <a:ext uri="{FF2B5EF4-FFF2-40B4-BE49-F238E27FC236}">
                  <a16:creationId xmlns:a16="http://schemas.microsoft.com/office/drawing/2014/main" id="{72C59490-0EE5-467F-8945-E0A6EC5A0A35}"/>
                </a:ext>
              </a:extLst>
            </p:cNvPr>
            <p:cNvSpPr>
              <a:spLocks noChangeArrowheads="1"/>
            </p:cNvSpPr>
            <p:nvPr/>
          </p:nvSpPr>
          <p:spPr bwMode="auto">
            <a:xfrm>
              <a:off x="2592" y="2496"/>
              <a:ext cx="336" cy="192"/>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8" name="Group 65">
            <a:extLst>
              <a:ext uri="{FF2B5EF4-FFF2-40B4-BE49-F238E27FC236}">
                <a16:creationId xmlns:a16="http://schemas.microsoft.com/office/drawing/2014/main" id="{155DDF06-E719-4EEB-A6AD-E02B06E82974}"/>
              </a:ext>
            </a:extLst>
          </p:cNvPr>
          <p:cNvGrpSpPr>
            <a:grpSpLocks/>
          </p:cNvGrpSpPr>
          <p:nvPr/>
        </p:nvGrpSpPr>
        <p:grpSpPr bwMode="auto">
          <a:xfrm>
            <a:off x="4267200" y="1768475"/>
            <a:ext cx="990600" cy="2438400"/>
            <a:chOff x="2688" y="1114"/>
            <a:chExt cx="624" cy="1536"/>
          </a:xfrm>
        </p:grpSpPr>
        <p:sp>
          <p:nvSpPr>
            <p:cNvPr id="157740" name="Rectangle 22">
              <a:extLst>
                <a:ext uri="{FF2B5EF4-FFF2-40B4-BE49-F238E27FC236}">
                  <a16:creationId xmlns:a16="http://schemas.microsoft.com/office/drawing/2014/main" id="{C28E44C8-3D5E-4B87-8F28-BB8264AB93DE}"/>
                </a:ext>
              </a:extLst>
            </p:cNvPr>
            <p:cNvSpPr>
              <a:spLocks noChangeArrowheads="1"/>
            </p:cNvSpPr>
            <p:nvPr/>
          </p:nvSpPr>
          <p:spPr bwMode="auto">
            <a:xfrm>
              <a:off x="2688" y="1632"/>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整流</a:t>
              </a:r>
            </a:p>
          </p:txBody>
        </p:sp>
        <p:sp>
          <p:nvSpPr>
            <p:cNvPr id="157741" name="AutoShape 24">
              <a:extLst>
                <a:ext uri="{FF2B5EF4-FFF2-40B4-BE49-F238E27FC236}">
                  <a16:creationId xmlns:a16="http://schemas.microsoft.com/office/drawing/2014/main" id="{55D71CFB-851D-4FEE-8CA3-9218EFEE6497}"/>
                </a:ext>
              </a:extLst>
            </p:cNvPr>
            <p:cNvSpPr>
              <a:spLocks/>
            </p:cNvSpPr>
            <p:nvPr/>
          </p:nvSpPr>
          <p:spPr bwMode="auto">
            <a:xfrm>
              <a:off x="3216" y="1114"/>
              <a:ext cx="96" cy="1536"/>
            </a:xfrm>
            <a:prstGeom prst="leftBrace">
              <a:avLst>
                <a:gd name="adj1" fmla="val 133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9" name="Group 38">
            <a:extLst>
              <a:ext uri="{FF2B5EF4-FFF2-40B4-BE49-F238E27FC236}">
                <a16:creationId xmlns:a16="http://schemas.microsoft.com/office/drawing/2014/main" id="{E57B8512-CAAA-40DB-AA58-0238855DE6A1}"/>
              </a:ext>
            </a:extLst>
          </p:cNvPr>
          <p:cNvGrpSpPr>
            <a:grpSpLocks/>
          </p:cNvGrpSpPr>
          <p:nvPr/>
        </p:nvGrpSpPr>
        <p:grpSpPr bwMode="auto">
          <a:xfrm>
            <a:off x="5257800" y="930275"/>
            <a:ext cx="2362200" cy="1371600"/>
            <a:chOff x="3600" y="432"/>
            <a:chExt cx="1488" cy="864"/>
          </a:xfrm>
        </p:grpSpPr>
        <p:sp>
          <p:nvSpPr>
            <p:cNvPr id="157735" name="Rectangle 26">
              <a:extLst>
                <a:ext uri="{FF2B5EF4-FFF2-40B4-BE49-F238E27FC236}">
                  <a16:creationId xmlns:a16="http://schemas.microsoft.com/office/drawing/2014/main" id="{9A4A0C50-C68C-4313-A1D3-617B337BCB93}"/>
                </a:ext>
              </a:extLst>
            </p:cNvPr>
            <p:cNvSpPr>
              <a:spLocks noChangeArrowheads="1"/>
            </p:cNvSpPr>
            <p:nvPr/>
          </p:nvSpPr>
          <p:spPr bwMode="auto">
            <a:xfrm>
              <a:off x="3600" y="720"/>
              <a:ext cx="72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单相</a:t>
              </a:r>
            </a:p>
            <a:p>
              <a:pPr algn="ctr" eaLnBrk="1" hangingPunct="1"/>
              <a:r>
                <a:rPr lang="zh-CN" altLang="en-US">
                  <a:solidFill>
                    <a:srgbClr val="040408"/>
                  </a:solidFill>
                </a:rPr>
                <a:t>整流</a:t>
              </a:r>
            </a:p>
          </p:txBody>
        </p:sp>
        <p:grpSp>
          <p:nvGrpSpPr>
            <p:cNvPr id="157736" name="Group 31">
              <a:extLst>
                <a:ext uri="{FF2B5EF4-FFF2-40B4-BE49-F238E27FC236}">
                  <a16:creationId xmlns:a16="http://schemas.microsoft.com/office/drawing/2014/main" id="{87FFD7CD-C337-40C6-8DB0-3963D88EE306}"/>
                </a:ext>
              </a:extLst>
            </p:cNvPr>
            <p:cNvGrpSpPr>
              <a:grpSpLocks/>
            </p:cNvGrpSpPr>
            <p:nvPr/>
          </p:nvGrpSpPr>
          <p:grpSpPr bwMode="auto">
            <a:xfrm>
              <a:off x="4272" y="432"/>
              <a:ext cx="816" cy="864"/>
              <a:chOff x="4272" y="432"/>
              <a:chExt cx="816" cy="864"/>
            </a:xfrm>
          </p:grpSpPr>
          <p:sp>
            <p:nvSpPr>
              <p:cNvPr id="157737" name="AutoShape 28">
                <a:extLst>
                  <a:ext uri="{FF2B5EF4-FFF2-40B4-BE49-F238E27FC236}">
                    <a16:creationId xmlns:a16="http://schemas.microsoft.com/office/drawing/2014/main" id="{F5826ECB-5321-4FE9-B17F-2C8A60A75692}"/>
                  </a:ext>
                </a:extLst>
              </p:cNvPr>
              <p:cNvSpPr>
                <a:spLocks/>
              </p:cNvSpPr>
              <p:nvPr/>
            </p:nvSpPr>
            <p:spPr bwMode="auto">
              <a:xfrm>
                <a:off x="4272" y="528"/>
                <a:ext cx="48" cy="720"/>
              </a:xfrm>
              <a:prstGeom prst="leftBrace">
                <a:avLst>
                  <a:gd name="adj1" fmla="val 1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7738" name="Rectangle 29">
                <a:extLst>
                  <a:ext uri="{FF2B5EF4-FFF2-40B4-BE49-F238E27FC236}">
                    <a16:creationId xmlns:a16="http://schemas.microsoft.com/office/drawing/2014/main" id="{DD9734D6-4827-4AA2-A5E4-8E2AA37774AB}"/>
                  </a:ext>
                </a:extLst>
              </p:cNvPr>
              <p:cNvSpPr>
                <a:spLocks noChangeArrowheads="1"/>
              </p:cNvSpPr>
              <p:nvPr/>
            </p:nvSpPr>
            <p:spPr bwMode="auto">
              <a:xfrm>
                <a:off x="4368" y="432"/>
                <a:ext cx="72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040408"/>
                    </a:solidFill>
                  </a:rPr>
                  <a:t>半波整流</a:t>
                </a:r>
              </a:p>
            </p:txBody>
          </p:sp>
          <p:sp>
            <p:nvSpPr>
              <p:cNvPr id="157739" name="Rectangle 30">
                <a:extLst>
                  <a:ext uri="{FF2B5EF4-FFF2-40B4-BE49-F238E27FC236}">
                    <a16:creationId xmlns:a16="http://schemas.microsoft.com/office/drawing/2014/main" id="{D942E37A-4A68-46FC-BA11-7E9564AF4201}"/>
                  </a:ext>
                </a:extLst>
              </p:cNvPr>
              <p:cNvSpPr>
                <a:spLocks noChangeArrowheads="1"/>
              </p:cNvSpPr>
              <p:nvPr/>
            </p:nvSpPr>
            <p:spPr bwMode="auto">
              <a:xfrm>
                <a:off x="4368" y="960"/>
                <a:ext cx="72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040408"/>
                    </a:solidFill>
                  </a:rPr>
                  <a:t>全波整流</a:t>
                </a:r>
              </a:p>
            </p:txBody>
          </p:sp>
        </p:grpSp>
      </p:grpSp>
      <p:grpSp>
        <p:nvGrpSpPr>
          <p:cNvPr id="11" name="Group 37">
            <a:extLst>
              <a:ext uri="{FF2B5EF4-FFF2-40B4-BE49-F238E27FC236}">
                <a16:creationId xmlns:a16="http://schemas.microsoft.com/office/drawing/2014/main" id="{7A99518C-6CA2-4C0C-9570-099BA607F5FE}"/>
              </a:ext>
            </a:extLst>
          </p:cNvPr>
          <p:cNvGrpSpPr>
            <a:grpSpLocks/>
          </p:cNvGrpSpPr>
          <p:nvPr/>
        </p:nvGrpSpPr>
        <p:grpSpPr bwMode="auto">
          <a:xfrm>
            <a:off x="5257800" y="2301875"/>
            <a:ext cx="2362200" cy="1371600"/>
            <a:chOff x="3648" y="1392"/>
            <a:chExt cx="1488" cy="864"/>
          </a:xfrm>
        </p:grpSpPr>
        <p:sp>
          <p:nvSpPr>
            <p:cNvPr id="157730" name="Rectangle 32">
              <a:extLst>
                <a:ext uri="{FF2B5EF4-FFF2-40B4-BE49-F238E27FC236}">
                  <a16:creationId xmlns:a16="http://schemas.microsoft.com/office/drawing/2014/main" id="{1D4FF696-9FB7-4E60-99AD-EBD0EA2ECD59}"/>
                </a:ext>
              </a:extLst>
            </p:cNvPr>
            <p:cNvSpPr>
              <a:spLocks noChangeArrowheads="1"/>
            </p:cNvSpPr>
            <p:nvPr/>
          </p:nvSpPr>
          <p:spPr bwMode="auto">
            <a:xfrm>
              <a:off x="3648" y="1680"/>
              <a:ext cx="72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三相</a:t>
              </a:r>
            </a:p>
            <a:p>
              <a:pPr algn="ctr" eaLnBrk="1" hangingPunct="1"/>
              <a:r>
                <a:rPr lang="zh-CN" altLang="en-US">
                  <a:solidFill>
                    <a:srgbClr val="040408"/>
                  </a:solidFill>
                </a:rPr>
                <a:t>整流</a:t>
              </a:r>
            </a:p>
          </p:txBody>
        </p:sp>
        <p:grpSp>
          <p:nvGrpSpPr>
            <p:cNvPr id="157731" name="Group 33">
              <a:extLst>
                <a:ext uri="{FF2B5EF4-FFF2-40B4-BE49-F238E27FC236}">
                  <a16:creationId xmlns:a16="http://schemas.microsoft.com/office/drawing/2014/main" id="{8E71D5C3-6458-435E-B8F3-26FA76F15F9D}"/>
                </a:ext>
              </a:extLst>
            </p:cNvPr>
            <p:cNvGrpSpPr>
              <a:grpSpLocks/>
            </p:cNvGrpSpPr>
            <p:nvPr/>
          </p:nvGrpSpPr>
          <p:grpSpPr bwMode="auto">
            <a:xfrm>
              <a:off x="4320" y="1392"/>
              <a:ext cx="816" cy="864"/>
              <a:chOff x="4272" y="432"/>
              <a:chExt cx="816" cy="864"/>
            </a:xfrm>
          </p:grpSpPr>
          <p:sp>
            <p:nvSpPr>
              <p:cNvPr id="157732" name="AutoShape 34">
                <a:extLst>
                  <a:ext uri="{FF2B5EF4-FFF2-40B4-BE49-F238E27FC236}">
                    <a16:creationId xmlns:a16="http://schemas.microsoft.com/office/drawing/2014/main" id="{977BE284-65CE-4B64-AF36-3D033E764E90}"/>
                  </a:ext>
                </a:extLst>
              </p:cNvPr>
              <p:cNvSpPr>
                <a:spLocks/>
              </p:cNvSpPr>
              <p:nvPr/>
            </p:nvSpPr>
            <p:spPr bwMode="auto">
              <a:xfrm>
                <a:off x="4272" y="528"/>
                <a:ext cx="48" cy="720"/>
              </a:xfrm>
              <a:prstGeom prst="leftBrace">
                <a:avLst>
                  <a:gd name="adj1" fmla="val 1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7733" name="Rectangle 35">
                <a:extLst>
                  <a:ext uri="{FF2B5EF4-FFF2-40B4-BE49-F238E27FC236}">
                    <a16:creationId xmlns:a16="http://schemas.microsoft.com/office/drawing/2014/main" id="{6FDCD568-0D8A-4E9E-B995-93BE41AAF567}"/>
                  </a:ext>
                </a:extLst>
              </p:cNvPr>
              <p:cNvSpPr>
                <a:spLocks noChangeArrowheads="1"/>
              </p:cNvSpPr>
              <p:nvPr/>
            </p:nvSpPr>
            <p:spPr bwMode="auto">
              <a:xfrm>
                <a:off x="4368" y="432"/>
                <a:ext cx="72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040408"/>
                    </a:solidFill>
                  </a:rPr>
                  <a:t>半波整流</a:t>
                </a:r>
              </a:p>
            </p:txBody>
          </p:sp>
          <p:sp>
            <p:nvSpPr>
              <p:cNvPr id="157734" name="Rectangle 36">
                <a:extLst>
                  <a:ext uri="{FF2B5EF4-FFF2-40B4-BE49-F238E27FC236}">
                    <a16:creationId xmlns:a16="http://schemas.microsoft.com/office/drawing/2014/main" id="{A0EED547-8317-4602-B532-1453E9EE3FAD}"/>
                  </a:ext>
                </a:extLst>
              </p:cNvPr>
              <p:cNvSpPr>
                <a:spLocks noChangeArrowheads="1"/>
              </p:cNvSpPr>
              <p:nvPr/>
            </p:nvSpPr>
            <p:spPr bwMode="auto">
              <a:xfrm>
                <a:off x="4368" y="960"/>
                <a:ext cx="72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040408"/>
                    </a:solidFill>
                  </a:rPr>
                  <a:t>全波整流</a:t>
                </a:r>
              </a:p>
            </p:txBody>
          </p:sp>
        </p:grpSp>
      </p:grpSp>
      <p:sp>
        <p:nvSpPr>
          <p:cNvPr id="227367" name="Rectangle 39">
            <a:extLst>
              <a:ext uri="{FF2B5EF4-FFF2-40B4-BE49-F238E27FC236}">
                <a16:creationId xmlns:a16="http://schemas.microsoft.com/office/drawing/2014/main" id="{92972F54-B926-43FC-BB0F-B628975EF90D}"/>
              </a:ext>
            </a:extLst>
          </p:cNvPr>
          <p:cNvSpPr>
            <a:spLocks noChangeArrowheads="1"/>
          </p:cNvSpPr>
          <p:nvPr/>
        </p:nvSpPr>
        <p:spPr bwMode="auto">
          <a:xfrm>
            <a:off x="5410200" y="3825875"/>
            <a:ext cx="2057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40408"/>
                </a:solidFill>
                <a:latin typeface="宋体" panose="02010600030101010101" pitchFamily="2" charset="-122"/>
              </a:rPr>
              <a:t>整流电路的</a:t>
            </a:r>
          </a:p>
          <a:p>
            <a:pPr eaLnBrk="1" hangingPunct="1"/>
            <a:r>
              <a:rPr lang="zh-CN" altLang="en-US">
                <a:solidFill>
                  <a:srgbClr val="040408"/>
                </a:solidFill>
                <a:latin typeface="宋体" panose="02010600030101010101" pitchFamily="2" charset="-122"/>
              </a:rPr>
              <a:t>有源逆变</a:t>
            </a:r>
          </a:p>
        </p:txBody>
      </p:sp>
      <p:grpSp>
        <p:nvGrpSpPr>
          <p:cNvPr id="13" name="Group 44">
            <a:extLst>
              <a:ext uri="{FF2B5EF4-FFF2-40B4-BE49-F238E27FC236}">
                <a16:creationId xmlns:a16="http://schemas.microsoft.com/office/drawing/2014/main" id="{ABB26E9F-4843-47CE-A288-1361CDA077BA}"/>
              </a:ext>
            </a:extLst>
          </p:cNvPr>
          <p:cNvGrpSpPr>
            <a:grpSpLocks/>
          </p:cNvGrpSpPr>
          <p:nvPr/>
        </p:nvGrpSpPr>
        <p:grpSpPr bwMode="auto">
          <a:xfrm>
            <a:off x="7696200" y="1295400"/>
            <a:ext cx="1219200" cy="3048000"/>
            <a:chOff x="4848" y="816"/>
            <a:chExt cx="768" cy="1920"/>
          </a:xfrm>
        </p:grpSpPr>
        <p:sp>
          <p:nvSpPr>
            <p:cNvPr id="157728" name="AutoShape 42">
              <a:extLst>
                <a:ext uri="{FF2B5EF4-FFF2-40B4-BE49-F238E27FC236}">
                  <a16:creationId xmlns:a16="http://schemas.microsoft.com/office/drawing/2014/main" id="{4E957082-45F7-425D-9309-0068E240E8CF}"/>
                </a:ext>
              </a:extLst>
            </p:cNvPr>
            <p:cNvSpPr>
              <a:spLocks/>
            </p:cNvSpPr>
            <p:nvPr/>
          </p:nvSpPr>
          <p:spPr bwMode="auto">
            <a:xfrm>
              <a:off x="4848" y="816"/>
              <a:ext cx="192" cy="1920"/>
            </a:xfrm>
            <a:prstGeom prst="rightBrace">
              <a:avLst>
                <a:gd name="adj1" fmla="val 83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7729" name="Rectangle 43">
              <a:extLst>
                <a:ext uri="{FF2B5EF4-FFF2-40B4-BE49-F238E27FC236}">
                  <a16:creationId xmlns:a16="http://schemas.microsoft.com/office/drawing/2014/main" id="{B59F4B3B-0D44-42BD-B86F-E08DDA389688}"/>
                </a:ext>
              </a:extLst>
            </p:cNvPr>
            <p:cNvSpPr>
              <a:spLocks noChangeArrowheads="1"/>
            </p:cNvSpPr>
            <p:nvPr/>
          </p:nvSpPr>
          <p:spPr bwMode="auto">
            <a:xfrm>
              <a:off x="5040" y="1152"/>
              <a:ext cx="576"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040408"/>
                  </a:solidFill>
                </a:rPr>
                <a:t>电阻性</a:t>
              </a:r>
            </a:p>
            <a:p>
              <a:pPr algn="ctr" eaLnBrk="1" hangingPunct="1"/>
              <a:r>
                <a:rPr lang="zh-CN" altLang="en-US" sz="2000">
                  <a:solidFill>
                    <a:srgbClr val="040408"/>
                  </a:solidFill>
                </a:rPr>
                <a:t>负载</a:t>
              </a:r>
            </a:p>
            <a:p>
              <a:pPr algn="ctr" eaLnBrk="1" hangingPunct="1"/>
              <a:endParaRPr lang="zh-CN" altLang="en-US" sz="2000">
                <a:solidFill>
                  <a:srgbClr val="040408"/>
                </a:solidFill>
              </a:endParaRPr>
            </a:p>
            <a:p>
              <a:pPr algn="ctr" eaLnBrk="1" hangingPunct="1"/>
              <a:r>
                <a:rPr lang="zh-CN" altLang="en-US" sz="2000">
                  <a:solidFill>
                    <a:srgbClr val="FC0A0A"/>
                  </a:solidFill>
                </a:rPr>
                <a:t>阻感性</a:t>
              </a:r>
            </a:p>
            <a:p>
              <a:pPr algn="ctr" eaLnBrk="1" hangingPunct="1"/>
              <a:r>
                <a:rPr lang="zh-CN" altLang="en-US" sz="2000">
                  <a:solidFill>
                    <a:srgbClr val="FC0A0A"/>
                  </a:solidFill>
                </a:rPr>
                <a:t>负载</a:t>
              </a:r>
            </a:p>
          </p:txBody>
        </p:sp>
      </p:grpSp>
      <p:grpSp>
        <p:nvGrpSpPr>
          <p:cNvPr id="14" name="Group 66">
            <a:extLst>
              <a:ext uri="{FF2B5EF4-FFF2-40B4-BE49-F238E27FC236}">
                <a16:creationId xmlns:a16="http://schemas.microsoft.com/office/drawing/2014/main" id="{14EF3F5B-3952-4656-BE92-84BBF7444FAA}"/>
              </a:ext>
            </a:extLst>
          </p:cNvPr>
          <p:cNvGrpSpPr>
            <a:grpSpLocks/>
          </p:cNvGrpSpPr>
          <p:nvPr/>
        </p:nvGrpSpPr>
        <p:grpSpPr bwMode="auto">
          <a:xfrm>
            <a:off x="0" y="4724400"/>
            <a:ext cx="2724150" cy="1571625"/>
            <a:chOff x="0" y="2976"/>
            <a:chExt cx="1716" cy="990"/>
          </a:xfrm>
        </p:grpSpPr>
        <p:sp>
          <p:nvSpPr>
            <p:cNvPr id="157724" name="Rectangle 45">
              <a:extLst>
                <a:ext uri="{FF2B5EF4-FFF2-40B4-BE49-F238E27FC236}">
                  <a16:creationId xmlns:a16="http://schemas.microsoft.com/office/drawing/2014/main" id="{370C00A6-5636-44AF-9591-F5EB00DD8BE1}"/>
                </a:ext>
              </a:extLst>
            </p:cNvPr>
            <p:cNvSpPr>
              <a:spLocks noChangeArrowheads="1"/>
            </p:cNvSpPr>
            <p:nvPr/>
          </p:nvSpPr>
          <p:spPr bwMode="auto">
            <a:xfrm>
              <a:off x="0" y="3297"/>
              <a:ext cx="6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40408"/>
                  </a:solidFill>
                  <a:latin typeface="宋体" panose="02010600030101010101" pitchFamily="2" charset="-122"/>
                </a:rPr>
                <a:t>直流斩</a:t>
              </a:r>
            </a:p>
            <a:p>
              <a:pPr eaLnBrk="1" hangingPunct="1"/>
              <a:r>
                <a:rPr lang="zh-CN" altLang="en-US">
                  <a:solidFill>
                    <a:srgbClr val="040408"/>
                  </a:solidFill>
                  <a:latin typeface="宋体" panose="02010600030101010101" pitchFamily="2" charset="-122"/>
                </a:rPr>
                <a:t>波电路</a:t>
              </a:r>
            </a:p>
          </p:txBody>
        </p:sp>
        <p:grpSp>
          <p:nvGrpSpPr>
            <p:cNvPr id="157725" name="Group 50">
              <a:extLst>
                <a:ext uri="{FF2B5EF4-FFF2-40B4-BE49-F238E27FC236}">
                  <a16:creationId xmlns:a16="http://schemas.microsoft.com/office/drawing/2014/main" id="{EF161736-4DB0-4C1A-BF09-6E70AB8CEB05}"/>
                </a:ext>
              </a:extLst>
            </p:cNvPr>
            <p:cNvGrpSpPr>
              <a:grpSpLocks/>
            </p:cNvGrpSpPr>
            <p:nvPr/>
          </p:nvGrpSpPr>
          <p:grpSpPr bwMode="auto">
            <a:xfrm>
              <a:off x="816" y="2976"/>
              <a:ext cx="900" cy="990"/>
              <a:chOff x="1440" y="3090"/>
              <a:chExt cx="900" cy="990"/>
            </a:xfrm>
          </p:grpSpPr>
          <p:sp>
            <p:nvSpPr>
              <p:cNvPr id="157726" name="AutoShape 46">
                <a:extLst>
                  <a:ext uri="{FF2B5EF4-FFF2-40B4-BE49-F238E27FC236}">
                    <a16:creationId xmlns:a16="http://schemas.microsoft.com/office/drawing/2014/main" id="{0699F29B-2177-41BE-8540-C2AE31C3931D}"/>
                  </a:ext>
                </a:extLst>
              </p:cNvPr>
              <p:cNvSpPr>
                <a:spLocks/>
              </p:cNvSpPr>
              <p:nvPr/>
            </p:nvSpPr>
            <p:spPr bwMode="auto">
              <a:xfrm>
                <a:off x="1440" y="3120"/>
                <a:ext cx="96" cy="960"/>
              </a:xfrm>
              <a:prstGeom prst="leftBrace">
                <a:avLst>
                  <a:gd name="adj1" fmla="val 83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7727" name="Rectangle 47">
                <a:extLst>
                  <a:ext uri="{FF2B5EF4-FFF2-40B4-BE49-F238E27FC236}">
                    <a16:creationId xmlns:a16="http://schemas.microsoft.com/office/drawing/2014/main" id="{70384ED5-6DD1-4D84-9660-8477BB1D28D1}"/>
                  </a:ext>
                </a:extLst>
              </p:cNvPr>
              <p:cNvSpPr>
                <a:spLocks noChangeArrowheads="1"/>
              </p:cNvSpPr>
              <p:nvPr/>
            </p:nvSpPr>
            <p:spPr bwMode="auto">
              <a:xfrm>
                <a:off x="1584" y="309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降压斩波</a:t>
                </a:r>
              </a:p>
            </p:txBody>
          </p:sp>
        </p:grpSp>
      </p:grpSp>
      <p:sp>
        <p:nvSpPr>
          <p:cNvPr id="227376" name="Rectangle 48">
            <a:extLst>
              <a:ext uri="{FF2B5EF4-FFF2-40B4-BE49-F238E27FC236}">
                <a16:creationId xmlns:a16="http://schemas.microsoft.com/office/drawing/2014/main" id="{B06139A0-1194-4022-BEB5-4466C567754B}"/>
              </a:ext>
            </a:extLst>
          </p:cNvPr>
          <p:cNvSpPr>
            <a:spLocks noChangeArrowheads="1"/>
          </p:cNvSpPr>
          <p:nvPr/>
        </p:nvSpPr>
        <p:spPr bwMode="auto">
          <a:xfrm>
            <a:off x="1524000" y="533400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升压斩波</a:t>
            </a:r>
          </a:p>
        </p:txBody>
      </p:sp>
      <p:sp>
        <p:nvSpPr>
          <p:cNvPr id="227377" name="Rectangle 49">
            <a:extLst>
              <a:ext uri="{FF2B5EF4-FFF2-40B4-BE49-F238E27FC236}">
                <a16:creationId xmlns:a16="http://schemas.microsoft.com/office/drawing/2014/main" id="{8D7EB221-F242-4471-868A-E2D7DC02923C}"/>
              </a:ext>
            </a:extLst>
          </p:cNvPr>
          <p:cNvSpPr>
            <a:spLocks noChangeArrowheads="1"/>
          </p:cNvSpPr>
          <p:nvPr/>
        </p:nvSpPr>
        <p:spPr bwMode="auto">
          <a:xfrm>
            <a:off x="1524000" y="5943600"/>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升降压斩波</a:t>
            </a:r>
          </a:p>
        </p:txBody>
      </p:sp>
      <p:grpSp>
        <p:nvGrpSpPr>
          <p:cNvPr id="16" name="Group 58">
            <a:extLst>
              <a:ext uri="{FF2B5EF4-FFF2-40B4-BE49-F238E27FC236}">
                <a16:creationId xmlns:a16="http://schemas.microsoft.com/office/drawing/2014/main" id="{F7D11AA8-E95A-4B6C-BCA6-033DDF32BA2A}"/>
              </a:ext>
            </a:extLst>
          </p:cNvPr>
          <p:cNvGrpSpPr>
            <a:grpSpLocks/>
          </p:cNvGrpSpPr>
          <p:nvPr/>
        </p:nvGrpSpPr>
        <p:grpSpPr bwMode="auto">
          <a:xfrm>
            <a:off x="2971800" y="4800600"/>
            <a:ext cx="1403350" cy="1371600"/>
            <a:chOff x="2112" y="3024"/>
            <a:chExt cx="884" cy="864"/>
          </a:xfrm>
        </p:grpSpPr>
        <p:sp>
          <p:nvSpPr>
            <p:cNvPr id="157722" name="Rectangle 51">
              <a:extLst>
                <a:ext uri="{FF2B5EF4-FFF2-40B4-BE49-F238E27FC236}">
                  <a16:creationId xmlns:a16="http://schemas.microsoft.com/office/drawing/2014/main" id="{43D99B58-80F9-4378-B74C-EDBB62E87617}"/>
                </a:ext>
              </a:extLst>
            </p:cNvPr>
            <p:cNvSpPr>
              <a:spLocks noChangeArrowheads="1"/>
            </p:cNvSpPr>
            <p:nvPr/>
          </p:nvSpPr>
          <p:spPr bwMode="auto">
            <a:xfrm>
              <a:off x="2112" y="3024"/>
              <a:ext cx="88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40408"/>
                  </a:solidFill>
                  <a:latin typeface="Times New Roman" panose="02020603050405020304" pitchFamily="18" charset="0"/>
                </a:rPr>
                <a:t>交流电力</a:t>
              </a:r>
            </a:p>
            <a:p>
              <a:pPr eaLnBrk="1" hangingPunct="1"/>
              <a:r>
                <a:rPr lang="zh-CN" altLang="en-US">
                  <a:solidFill>
                    <a:srgbClr val="040408"/>
                  </a:solidFill>
                  <a:latin typeface="Times New Roman" panose="02020603050405020304" pitchFamily="18" charset="0"/>
                </a:rPr>
                <a:t>控制电路</a:t>
              </a:r>
            </a:p>
          </p:txBody>
        </p:sp>
        <p:sp>
          <p:nvSpPr>
            <p:cNvPr id="157723" name="AutoShape 55">
              <a:hlinkClick r:id="rId7" action="ppaction://hlinksldjump" highlightClick="1"/>
              <a:extLst>
                <a:ext uri="{FF2B5EF4-FFF2-40B4-BE49-F238E27FC236}">
                  <a16:creationId xmlns:a16="http://schemas.microsoft.com/office/drawing/2014/main" id="{7BB992D2-F43F-4C1C-923C-EBA584D9E32E}"/>
                </a:ext>
              </a:extLst>
            </p:cNvPr>
            <p:cNvSpPr>
              <a:spLocks noChangeArrowheads="1"/>
            </p:cNvSpPr>
            <p:nvPr/>
          </p:nvSpPr>
          <p:spPr bwMode="auto">
            <a:xfrm>
              <a:off x="2352" y="3696"/>
              <a:ext cx="384" cy="192"/>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7" name="Group 67">
            <a:extLst>
              <a:ext uri="{FF2B5EF4-FFF2-40B4-BE49-F238E27FC236}">
                <a16:creationId xmlns:a16="http://schemas.microsoft.com/office/drawing/2014/main" id="{4C79286C-C49E-40D9-B6F1-622A4E44140A}"/>
              </a:ext>
            </a:extLst>
          </p:cNvPr>
          <p:cNvGrpSpPr>
            <a:grpSpLocks/>
          </p:cNvGrpSpPr>
          <p:nvPr/>
        </p:nvGrpSpPr>
        <p:grpSpPr bwMode="auto">
          <a:xfrm>
            <a:off x="4572000" y="4724400"/>
            <a:ext cx="3511550" cy="1692275"/>
            <a:chOff x="2880" y="2976"/>
            <a:chExt cx="2212" cy="1066"/>
          </a:xfrm>
        </p:grpSpPr>
        <p:sp>
          <p:nvSpPr>
            <p:cNvPr id="157715" name="Rectangle 57">
              <a:extLst>
                <a:ext uri="{FF2B5EF4-FFF2-40B4-BE49-F238E27FC236}">
                  <a16:creationId xmlns:a16="http://schemas.microsoft.com/office/drawing/2014/main" id="{AD175C58-F395-4110-BB16-9935A62EF206}"/>
                </a:ext>
              </a:extLst>
            </p:cNvPr>
            <p:cNvSpPr>
              <a:spLocks noChangeArrowheads="1"/>
            </p:cNvSpPr>
            <p:nvPr/>
          </p:nvSpPr>
          <p:spPr bwMode="auto">
            <a:xfrm>
              <a:off x="2880" y="3264"/>
              <a:ext cx="111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a:solidFill>
                    <a:srgbClr val="07080F"/>
                  </a:solidFill>
                </a:rPr>
                <a:t>逆变与</a:t>
              </a:r>
              <a:r>
                <a:rPr lang="en-US" altLang="zh-CN">
                  <a:solidFill>
                    <a:srgbClr val="07080F"/>
                  </a:solidFill>
                </a:rPr>
                <a:t>PWM</a:t>
              </a:r>
            </a:p>
            <a:p>
              <a:r>
                <a:rPr lang="zh-CN" altLang="en-US">
                  <a:solidFill>
                    <a:srgbClr val="07080F"/>
                  </a:solidFill>
                </a:rPr>
                <a:t>控制</a:t>
              </a:r>
              <a:r>
                <a:rPr lang="zh-CN" altLang="en-US">
                  <a:solidFill>
                    <a:srgbClr val="040408"/>
                  </a:solidFill>
                  <a:latin typeface="宋体" panose="02010600030101010101" pitchFamily="2" charset="-122"/>
                </a:rPr>
                <a:t>电路</a:t>
              </a:r>
            </a:p>
          </p:txBody>
        </p:sp>
        <p:grpSp>
          <p:nvGrpSpPr>
            <p:cNvPr id="157716" name="Group 64">
              <a:extLst>
                <a:ext uri="{FF2B5EF4-FFF2-40B4-BE49-F238E27FC236}">
                  <a16:creationId xmlns:a16="http://schemas.microsoft.com/office/drawing/2014/main" id="{F6F2C47D-8305-4B40-8AF5-30736203243C}"/>
                </a:ext>
              </a:extLst>
            </p:cNvPr>
            <p:cNvGrpSpPr>
              <a:grpSpLocks/>
            </p:cNvGrpSpPr>
            <p:nvPr/>
          </p:nvGrpSpPr>
          <p:grpSpPr bwMode="auto">
            <a:xfrm>
              <a:off x="4032" y="2976"/>
              <a:ext cx="1060" cy="1066"/>
              <a:chOff x="4032" y="2976"/>
              <a:chExt cx="1060" cy="1066"/>
            </a:xfrm>
          </p:grpSpPr>
          <p:grpSp>
            <p:nvGrpSpPr>
              <p:cNvPr id="157717" name="Group 59">
                <a:extLst>
                  <a:ext uri="{FF2B5EF4-FFF2-40B4-BE49-F238E27FC236}">
                    <a16:creationId xmlns:a16="http://schemas.microsoft.com/office/drawing/2014/main" id="{ACC59D21-CF64-4A54-9D1E-7FBEA77F1C27}"/>
                  </a:ext>
                </a:extLst>
              </p:cNvPr>
              <p:cNvGrpSpPr>
                <a:grpSpLocks/>
              </p:cNvGrpSpPr>
              <p:nvPr/>
            </p:nvGrpSpPr>
            <p:grpSpPr bwMode="auto">
              <a:xfrm>
                <a:off x="4032" y="2976"/>
                <a:ext cx="900" cy="990"/>
                <a:chOff x="1440" y="3090"/>
                <a:chExt cx="900" cy="990"/>
              </a:xfrm>
            </p:grpSpPr>
            <p:sp>
              <p:nvSpPr>
                <p:cNvPr id="157720" name="AutoShape 60">
                  <a:extLst>
                    <a:ext uri="{FF2B5EF4-FFF2-40B4-BE49-F238E27FC236}">
                      <a16:creationId xmlns:a16="http://schemas.microsoft.com/office/drawing/2014/main" id="{C0DFDFD7-3AFA-46B3-9854-DD3AA208E710}"/>
                    </a:ext>
                  </a:extLst>
                </p:cNvPr>
                <p:cNvSpPr>
                  <a:spLocks/>
                </p:cNvSpPr>
                <p:nvPr/>
              </p:nvSpPr>
              <p:spPr bwMode="auto">
                <a:xfrm>
                  <a:off x="1440" y="3120"/>
                  <a:ext cx="96" cy="960"/>
                </a:xfrm>
                <a:prstGeom prst="leftBrace">
                  <a:avLst>
                    <a:gd name="adj1" fmla="val 83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7721" name="Rectangle 61">
                  <a:extLst>
                    <a:ext uri="{FF2B5EF4-FFF2-40B4-BE49-F238E27FC236}">
                      <a16:creationId xmlns:a16="http://schemas.microsoft.com/office/drawing/2014/main" id="{CAFA2BC9-4A53-4378-AFC0-629BFAEFFFA3}"/>
                    </a:ext>
                  </a:extLst>
                </p:cNvPr>
                <p:cNvSpPr>
                  <a:spLocks noChangeArrowheads="1"/>
                </p:cNvSpPr>
                <p:nvPr/>
              </p:nvSpPr>
              <p:spPr bwMode="auto">
                <a:xfrm>
                  <a:off x="1584" y="309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换流方法</a:t>
                  </a:r>
                </a:p>
              </p:txBody>
            </p:sp>
          </p:grpSp>
          <p:sp>
            <p:nvSpPr>
              <p:cNvPr id="157718" name="Rectangle 62">
                <a:extLst>
                  <a:ext uri="{FF2B5EF4-FFF2-40B4-BE49-F238E27FC236}">
                    <a16:creationId xmlns:a16="http://schemas.microsoft.com/office/drawing/2014/main" id="{17BD0839-EAC1-4167-9D5D-669D0B5E6603}"/>
                  </a:ext>
                </a:extLst>
              </p:cNvPr>
              <p:cNvSpPr>
                <a:spLocks noChangeArrowheads="1"/>
              </p:cNvSpPr>
              <p:nvPr/>
            </p:nvSpPr>
            <p:spPr bwMode="auto">
              <a:xfrm>
                <a:off x="4176" y="3360"/>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电压型逆变</a:t>
                </a:r>
              </a:p>
            </p:txBody>
          </p:sp>
          <p:sp>
            <p:nvSpPr>
              <p:cNvPr id="157719" name="Rectangle 63">
                <a:extLst>
                  <a:ext uri="{FF2B5EF4-FFF2-40B4-BE49-F238E27FC236}">
                    <a16:creationId xmlns:a16="http://schemas.microsoft.com/office/drawing/2014/main" id="{C5DE87AE-7099-46DE-930E-D14D4244C0A8}"/>
                  </a:ext>
                </a:extLst>
              </p:cNvPr>
              <p:cNvSpPr>
                <a:spLocks noChangeArrowheads="1"/>
              </p:cNvSpPr>
              <p:nvPr/>
            </p:nvSpPr>
            <p:spPr bwMode="auto">
              <a:xfrm>
                <a:off x="4176" y="3792"/>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040408"/>
                    </a:solidFill>
                    <a:latin typeface="宋体" panose="02010600030101010101" pitchFamily="2" charset="-122"/>
                  </a:rPr>
                  <a:t>电流型逆变</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7332"/>
                                        </p:tgtEl>
                                        <p:attrNameLst>
                                          <p:attrName>style.visibility</p:attrName>
                                        </p:attrNameLst>
                                      </p:cBhvr>
                                      <p:to>
                                        <p:strVal val="visible"/>
                                      </p:to>
                                    </p:set>
                                    <p:animEffect transition="in" filter="blinds(horizontal)">
                                      <p:cBhvr>
                                        <p:cTn id="7" dur="500"/>
                                        <p:tgtEl>
                                          <p:spTgt spid="2273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27367"/>
                                        </p:tgtEl>
                                        <p:attrNameLst>
                                          <p:attrName>style.visibility</p:attrName>
                                        </p:attrNameLst>
                                      </p:cBhvr>
                                      <p:to>
                                        <p:strVal val="visible"/>
                                      </p:to>
                                    </p:set>
                                    <p:animEffect transition="in" filter="blinds(horizontal)">
                                      <p:cBhvr>
                                        <p:cTn id="52" dur="500"/>
                                        <p:tgtEl>
                                          <p:spTgt spid="22736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blinds(horizontal)">
                                      <p:cBhvr>
                                        <p:cTn id="62" dur="500"/>
                                        <p:tgtEl>
                                          <p:spTgt spid="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27376"/>
                                        </p:tgtEl>
                                        <p:attrNameLst>
                                          <p:attrName>style.visibility</p:attrName>
                                        </p:attrNameLst>
                                      </p:cBhvr>
                                      <p:to>
                                        <p:strVal val="visible"/>
                                      </p:to>
                                    </p:set>
                                    <p:animEffect transition="in" filter="blinds(horizontal)">
                                      <p:cBhvr>
                                        <p:cTn id="67" dur="500"/>
                                        <p:tgtEl>
                                          <p:spTgt spid="22737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27377"/>
                                        </p:tgtEl>
                                        <p:attrNameLst>
                                          <p:attrName>style.visibility</p:attrName>
                                        </p:attrNameLst>
                                      </p:cBhvr>
                                      <p:to>
                                        <p:strVal val="visible"/>
                                      </p:to>
                                    </p:set>
                                    <p:animEffect transition="in" filter="blinds(horizontal)">
                                      <p:cBhvr>
                                        <p:cTn id="72" dur="500"/>
                                        <p:tgtEl>
                                          <p:spTgt spid="22737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blinds(horizontal)">
                                      <p:cBhvr>
                                        <p:cTn id="77" dur="500"/>
                                        <p:tgtEl>
                                          <p:spTgt spid="1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blinds(horizontal)">
                                      <p:cBhvr>
                                        <p:cTn id="8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2" grpId="0" autoUpdateAnimBg="0"/>
      <p:bldP spid="227367" grpId="0" autoUpdateAnimBg="0"/>
      <p:bldP spid="227376" grpId="0" autoUpdateAnimBg="0"/>
      <p:bldP spid="227377"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880986C3-D4DF-41B3-8925-160669CDE355}"/>
              </a:ext>
            </a:extLst>
          </p:cNvPr>
          <p:cNvSpPr>
            <a:spLocks noGrp="1" noChangeArrowheads="1"/>
          </p:cNvSpPr>
          <p:nvPr>
            <p:ph type="title"/>
          </p:nvPr>
        </p:nvSpPr>
        <p:spPr>
          <a:xfrm>
            <a:off x="609600" y="381000"/>
            <a:ext cx="7772400" cy="685800"/>
          </a:xfrm>
        </p:spPr>
        <p:txBody>
          <a:bodyPr/>
          <a:lstStyle/>
          <a:p>
            <a:pPr algn="ctr" eaLnBrk="1" hangingPunct="1"/>
            <a:r>
              <a:rPr lang="zh-CN" altLang="en-US" sz="4000">
                <a:solidFill>
                  <a:srgbClr val="040408"/>
                </a:solidFill>
              </a:rPr>
              <a:t>电路实例</a:t>
            </a:r>
          </a:p>
        </p:txBody>
      </p:sp>
      <p:sp>
        <p:nvSpPr>
          <p:cNvPr id="228356" name="Rectangle 4">
            <a:extLst>
              <a:ext uri="{FF2B5EF4-FFF2-40B4-BE49-F238E27FC236}">
                <a16:creationId xmlns:a16="http://schemas.microsoft.com/office/drawing/2014/main" id="{EDB2B57E-BEB2-4184-9845-AEF8CD676638}"/>
              </a:ext>
            </a:extLst>
          </p:cNvPr>
          <p:cNvSpPr>
            <a:spLocks noChangeArrowheads="1"/>
          </p:cNvSpPr>
          <p:nvPr/>
        </p:nvSpPr>
        <p:spPr bwMode="auto">
          <a:xfrm>
            <a:off x="1295400" y="1676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a:solidFill>
                  <a:srgbClr val="040408"/>
                </a:solidFill>
                <a:latin typeface="宋体" panose="02010600030101010101" pitchFamily="2" charset="-122"/>
              </a:rPr>
              <a:t>声光自熄开关</a:t>
            </a:r>
          </a:p>
        </p:txBody>
      </p:sp>
      <p:sp>
        <p:nvSpPr>
          <p:cNvPr id="228357" name="Rectangle 5">
            <a:extLst>
              <a:ext uri="{FF2B5EF4-FFF2-40B4-BE49-F238E27FC236}">
                <a16:creationId xmlns:a16="http://schemas.microsoft.com/office/drawing/2014/main" id="{2AF335C5-9AD5-4808-A430-125212B3504D}"/>
              </a:ext>
            </a:extLst>
          </p:cNvPr>
          <p:cNvSpPr>
            <a:spLocks noChangeArrowheads="1"/>
          </p:cNvSpPr>
          <p:nvPr/>
        </p:nvSpPr>
        <p:spPr bwMode="auto">
          <a:xfrm>
            <a:off x="4267200" y="167640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a:solidFill>
                  <a:srgbClr val="040408"/>
                </a:solidFill>
              </a:rPr>
              <a:t>单结晶体管振荡电路</a:t>
            </a:r>
          </a:p>
        </p:txBody>
      </p:sp>
      <p:sp>
        <p:nvSpPr>
          <p:cNvPr id="228358" name="Rectangle 6">
            <a:extLst>
              <a:ext uri="{FF2B5EF4-FFF2-40B4-BE49-F238E27FC236}">
                <a16:creationId xmlns:a16="http://schemas.microsoft.com/office/drawing/2014/main" id="{359ACCC9-E1ED-4B3C-BD55-5BF8868B6348}"/>
              </a:ext>
            </a:extLst>
          </p:cNvPr>
          <p:cNvSpPr>
            <a:spLocks noChangeArrowheads="1"/>
          </p:cNvSpPr>
          <p:nvPr/>
        </p:nvSpPr>
        <p:spPr bwMode="auto">
          <a:xfrm>
            <a:off x="1143000" y="2743200"/>
            <a:ext cx="267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a:solidFill>
                  <a:srgbClr val="040408"/>
                </a:solidFill>
              </a:rPr>
              <a:t>触摸式调光台灯</a:t>
            </a:r>
          </a:p>
        </p:txBody>
      </p:sp>
      <p:sp>
        <p:nvSpPr>
          <p:cNvPr id="228359" name="Rectangle 7">
            <a:extLst>
              <a:ext uri="{FF2B5EF4-FFF2-40B4-BE49-F238E27FC236}">
                <a16:creationId xmlns:a16="http://schemas.microsoft.com/office/drawing/2014/main" id="{6BA5B36A-CE55-4021-B4B6-1329F7540D62}"/>
              </a:ext>
            </a:extLst>
          </p:cNvPr>
          <p:cNvSpPr>
            <a:spLocks noChangeArrowheads="1"/>
          </p:cNvSpPr>
          <p:nvPr/>
        </p:nvSpPr>
        <p:spPr bwMode="auto">
          <a:xfrm>
            <a:off x="4267200" y="2743200"/>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a:solidFill>
                  <a:srgbClr val="040408"/>
                </a:solidFill>
              </a:rPr>
              <a:t>晶体管开关稳压电源</a:t>
            </a:r>
          </a:p>
        </p:txBody>
      </p:sp>
      <p:sp>
        <p:nvSpPr>
          <p:cNvPr id="228360" name="Rectangle 8">
            <a:extLst>
              <a:ext uri="{FF2B5EF4-FFF2-40B4-BE49-F238E27FC236}">
                <a16:creationId xmlns:a16="http://schemas.microsoft.com/office/drawing/2014/main" id="{D63FD462-EE88-45B3-8B22-A08F0108052F}"/>
              </a:ext>
            </a:extLst>
          </p:cNvPr>
          <p:cNvSpPr>
            <a:spLocks noChangeArrowheads="1"/>
          </p:cNvSpPr>
          <p:nvPr/>
        </p:nvSpPr>
        <p:spPr bwMode="auto">
          <a:xfrm>
            <a:off x="685800" y="3810000"/>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a:solidFill>
                  <a:srgbClr val="040408"/>
                </a:solidFill>
              </a:rPr>
              <a:t>半桥型开关稳压电源</a:t>
            </a:r>
          </a:p>
        </p:txBody>
      </p:sp>
      <p:sp>
        <p:nvSpPr>
          <p:cNvPr id="228361" name="Rectangle 9">
            <a:extLst>
              <a:ext uri="{FF2B5EF4-FFF2-40B4-BE49-F238E27FC236}">
                <a16:creationId xmlns:a16="http://schemas.microsoft.com/office/drawing/2014/main" id="{15FC62E0-3E90-46F0-8015-270D0E8B9309}"/>
              </a:ext>
            </a:extLst>
          </p:cNvPr>
          <p:cNvSpPr>
            <a:spLocks noChangeArrowheads="1"/>
          </p:cNvSpPr>
          <p:nvPr/>
        </p:nvSpPr>
        <p:spPr bwMode="auto">
          <a:xfrm>
            <a:off x="4267200" y="3810000"/>
            <a:ext cx="3562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a:solidFill>
                  <a:srgbClr val="07080F"/>
                </a:solidFill>
                <a:latin typeface="宋体" panose="02010600030101010101" pitchFamily="2" charset="-122"/>
              </a:rPr>
              <a:t>单相桥式</a:t>
            </a:r>
            <a:r>
              <a:rPr lang="en-US" altLang="zh-CN" sz="2800">
                <a:solidFill>
                  <a:srgbClr val="07080F"/>
                </a:solidFill>
                <a:latin typeface="宋体" panose="02010600030101010101" pitchFamily="2" charset="-122"/>
              </a:rPr>
              <a:t>PWM</a:t>
            </a:r>
            <a:r>
              <a:rPr lang="zh-CN" altLang="en-US" sz="2800">
                <a:solidFill>
                  <a:srgbClr val="07080F"/>
                </a:solidFill>
                <a:latin typeface="宋体" panose="02010600030101010101" pitchFamily="2" charset="-122"/>
              </a:rPr>
              <a:t>逆变电路</a:t>
            </a:r>
          </a:p>
        </p:txBody>
      </p:sp>
      <p:sp>
        <p:nvSpPr>
          <p:cNvPr id="158729" name="AutoShape 10">
            <a:hlinkClick r:id="" action="ppaction://hlinkshowjump?jump=nextslide" highlightClick="1"/>
            <a:extLst>
              <a:ext uri="{FF2B5EF4-FFF2-40B4-BE49-F238E27FC236}">
                <a16:creationId xmlns:a16="http://schemas.microsoft.com/office/drawing/2014/main" id="{08EC5E69-BD3D-41FC-BD2A-D26B28AB4EB1}"/>
              </a:ext>
            </a:extLst>
          </p:cNvPr>
          <p:cNvSpPr>
            <a:spLocks noChangeArrowheads="1"/>
          </p:cNvSpPr>
          <p:nvPr/>
        </p:nvSpPr>
        <p:spPr bwMode="auto">
          <a:xfrm>
            <a:off x="3048000" y="4876800"/>
            <a:ext cx="9906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56"/>
                                        </p:tgtEl>
                                        <p:attrNameLst>
                                          <p:attrName>style.visibility</p:attrName>
                                        </p:attrNameLst>
                                      </p:cBhvr>
                                      <p:to>
                                        <p:strVal val="visible"/>
                                      </p:to>
                                    </p:set>
                                    <p:animEffect transition="in" filter="blinds(horizontal)">
                                      <p:cBhvr>
                                        <p:cTn id="7" dur="500"/>
                                        <p:tgtEl>
                                          <p:spTgt spid="228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8357"/>
                                        </p:tgtEl>
                                        <p:attrNameLst>
                                          <p:attrName>style.visibility</p:attrName>
                                        </p:attrNameLst>
                                      </p:cBhvr>
                                      <p:to>
                                        <p:strVal val="visible"/>
                                      </p:to>
                                    </p:set>
                                    <p:animEffect transition="in" filter="blinds(horizontal)">
                                      <p:cBhvr>
                                        <p:cTn id="12" dur="500"/>
                                        <p:tgtEl>
                                          <p:spTgt spid="2283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8358"/>
                                        </p:tgtEl>
                                        <p:attrNameLst>
                                          <p:attrName>style.visibility</p:attrName>
                                        </p:attrNameLst>
                                      </p:cBhvr>
                                      <p:to>
                                        <p:strVal val="visible"/>
                                      </p:to>
                                    </p:set>
                                    <p:animEffect transition="in" filter="blinds(horizontal)">
                                      <p:cBhvr>
                                        <p:cTn id="17" dur="500"/>
                                        <p:tgtEl>
                                          <p:spTgt spid="2283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8359"/>
                                        </p:tgtEl>
                                        <p:attrNameLst>
                                          <p:attrName>style.visibility</p:attrName>
                                        </p:attrNameLst>
                                      </p:cBhvr>
                                      <p:to>
                                        <p:strVal val="visible"/>
                                      </p:to>
                                    </p:set>
                                    <p:animEffect transition="in" filter="blinds(horizontal)">
                                      <p:cBhvr>
                                        <p:cTn id="22" dur="500"/>
                                        <p:tgtEl>
                                          <p:spTgt spid="2283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8360"/>
                                        </p:tgtEl>
                                        <p:attrNameLst>
                                          <p:attrName>style.visibility</p:attrName>
                                        </p:attrNameLst>
                                      </p:cBhvr>
                                      <p:to>
                                        <p:strVal val="visible"/>
                                      </p:to>
                                    </p:set>
                                    <p:animEffect transition="in" filter="blinds(horizontal)">
                                      <p:cBhvr>
                                        <p:cTn id="27" dur="500"/>
                                        <p:tgtEl>
                                          <p:spTgt spid="2283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8361"/>
                                        </p:tgtEl>
                                        <p:attrNameLst>
                                          <p:attrName>style.visibility</p:attrName>
                                        </p:attrNameLst>
                                      </p:cBhvr>
                                      <p:to>
                                        <p:strVal val="visible"/>
                                      </p:to>
                                    </p:set>
                                    <p:animEffect transition="in" filter="blinds(horizontal)">
                                      <p:cBhvr>
                                        <p:cTn id="32" dur="500"/>
                                        <p:tgtEl>
                                          <p:spTgt spid="228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autoUpdateAnimBg="0"/>
      <p:bldP spid="228357" grpId="0" autoUpdateAnimBg="0"/>
      <p:bldP spid="228358" grpId="0" autoUpdateAnimBg="0"/>
      <p:bldP spid="228359" grpId="0" autoUpdateAnimBg="0"/>
      <p:bldP spid="228360" grpId="0" autoUpdateAnimBg="0"/>
      <p:bldP spid="228361"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77641096-A989-4976-BFAF-B26E326F7727}"/>
              </a:ext>
            </a:extLst>
          </p:cNvPr>
          <p:cNvSpPr>
            <a:spLocks noGrp="1" noChangeArrowheads="1"/>
          </p:cNvSpPr>
          <p:nvPr>
            <p:ph type="title"/>
          </p:nvPr>
        </p:nvSpPr>
        <p:spPr/>
        <p:txBody>
          <a:bodyPr/>
          <a:lstStyle/>
          <a:p>
            <a:pPr eaLnBrk="1" hangingPunct="1"/>
            <a:endParaRPr lang="zh-CN" altLang="zh-CN"/>
          </a:p>
        </p:txBody>
      </p:sp>
      <p:sp>
        <p:nvSpPr>
          <p:cNvPr id="159747" name="Rectangle 3" descr="Rectangle: Click to edit Master text styles&#10;Second level&#10;Third level&#10;Fourth level&#10;Fifth level">
            <a:extLst>
              <a:ext uri="{FF2B5EF4-FFF2-40B4-BE49-F238E27FC236}">
                <a16:creationId xmlns:a16="http://schemas.microsoft.com/office/drawing/2014/main" id="{3E2FE31C-BC5F-4542-84CD-DBABA7F6EB0E}"/>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9231BEBD-FAFF-404B-99A3-C7247072C8B1}"/>
              </a:ext>
            </a:extLst>
          </p:cNvPr>
          <p:cNvSpPr>
            <a:spLocks noGrp="1" noChangeArrowheads="1"/>
          </p:cNvSpPr>
          <p:nvPr>
            <p:ph type="title"/>
          </p:nvPr>
        </p:nvSpPr>
        <p:spPr>
          <a:xfrm>
            <a:off x="609600" y="409575"/>
            <a:ext cx="7772400" cy="617538"/>
          </a:xfrm>
        </p:spPr>
        <p:txBody>
          <a:bodyPr/>
          <a:lstStyle/>
          <a:p>
            <a:pPr eaLnBrk="1" hangingPunct="1"/>
            <a:r>
              <a:rPr lang="en-US" altLang="zh-CN" sz="4000" b="1"/>
              <a:t>1.3 </a:t>
            </a:r>
            <a:r>
              <a:rPr lang="zh-CN" altLang="en-US" sz="4000" b="1"/>
              <a:t>电力电子技术的应用</a:t>
            </a:r>
          </a:p>
        </p:txBody>
      </p:sp>
      <p:sp>
        <p:nvSpPr>
          <p:cNvPr id="82947" name="Rectangle 3" descr="Rectangle: Click to edit Master text styles&#10;Second level&#10;Third level&#10;Fourth level&#10;Fifth level">
            <a:extLst>
              <a:ext uri="{FF2B5EF4-FFF2-40B4-BE49-F238E27FC236}">
                <a16:creationId xmlns:a16="http://schemas.microsoft.com/office/drawing/2014/main" id="{87C719B3-DBBD-424B-8C46-80CF25EAB32C}"/>
              </a:ext>
            </a:extLst>
          </p:cNvPr>
          <p:cNvSpPr>
            <a:spLocks noGrp="1" noChangeArrowheads="1"/>
          </p:cNvSpPr>
          <p:nvPr>
            <p:ph type="body" idx="1"/>
          </p:nvPr>
        </p:nvSpPr>
        <p:spPr>
          <a:xfrm>
            <a:off x="611188" y="1268413"/>
            <a:ext cx="8064500" cy="5113337"/>
          </a:xfrm>
        </p:spPr>
        <p:txBody>
          <a:bodyPr/>
          <a:lstStyle/>
          <a:p>
            <a:pPr eaLnBrk="1" hangingPunct="1">
              <a:lnSpc>
                <a:spcPct val="80000"/>
              </a:lnSpc>
              <a:buFont typeface="Wingdings" panose="05000000000000000000" pitchFamily="2" charset="2"/>
              <a:buNone/>
            </a:pPr>
            <a:r>
              <a:rPr lang="en-US" altLang="zh-CN" sz="2000" b="1">
                <a:solidFill>
                  <a:srgbClr val="0000FF"/>
                </a:solidFill>
                <a:latin typeface="Times New Roman" panose="02020603050405020304" pitchFamily="18" charset="0"/>
              </a:rPr>
              <a:t>◆</a:t>
            </a:r>
            <a:r>
              <a:rPr lang="zh-CN" altLang="en-US" sz="2000" b="1">
                <a:latin typeface="Times New Roman" panose="02020603050405020304" pitchFamily="18" charset="0"/>
              </a:rPr>
              <a:t>电力系统</a:t>
            </a:r>
          </a:p>
          <a:p>
            <a:pPr eaLnBrk="1" hangingPunct="1">
              <a:lnSpc>
                <a:spcPct val="80000"/>
              </a:lnSpc>
              <a:buFont typeface="Wingdings" panose="05000000000000000000" pitchFamily="2" charset="2"/>
              <a:buNone/>
            </a:pPr>
            <a:r>
              <a:rPr lang="zh-CN" altLang="en-US" sz="2000" b="1">
                <a:solidFill>
                  <a:srgbClr val="009900"/>
                </a:solidFill>
                <a:latin typeface="Times New Roman" panose="02020603050405020304" pitchFamily="18" charset="0"/>
              </a:rPr>
              <a:t>     ☞</a:t>
            </a:r>
            <a:r>
              <a:rPr lang="zh-CN" altLang="en-US" sz="2000" b="1">
                <a:latin typeface="Times New Roman" panose="02020603050405020304" pitchFamily="18" charset="0"/>
              </a:rPr>
              <a:t>据估计，发达国家在用户最终使用的电能中，有</a:t>
            </a:r>
            <a:r>
              <a:rPr lang="en-US" altLang="zh-CN" sz="2000" b="1">
                <a:solidFill>
                  <a:srgbClr val="E35449"/>
                </a:solidFill>
                <a:latin typeface="Times New Roman" panose="02020603050405020304" pitchFamily="18" charset="0"/>
              </a:rPr>
              <a:t>60%</a:t>
            </a:r>
            <a:r>
              <a:rPr lang="zh-CN" altLang="en-US" sz="2000" b="1">
                <a:latin typeface="Times New Roman" panose="02020603050405020304" pitchFamily="18" charset="0"/>
              </a:rPr>
              <a:t>以上的电能</a:t>
            </a:r>
          </a:p>
          <a:p>
            <a:pPr eaLnBrk="1" hangingPunct="1">
              <a:lnSpc>
                <a:spcPct val="80000"/>
              </a:lnSpc>
              <a:buFont typeface="Wingdings" panose="05000000000000000000" pitchFamily="2" charset="2"/>
              <a:buNone/>
            </a:pPr>
            <a:r>
              <a:rPr lang="zh-CN" altLang="en-US" sz="2000" b="1">
                <a:latin typeface="Times New Roman" panose="02020603050405020304" pitchFamily="18" charset="0"/>
              </a:rPr>
              <a:t>至少经过一次以上电力电子变流装置的处理。</a:t>
            </a:r>
          </a:p>
          <a:p>
            <a:pPr eaLnBrk="1" hangingPunct="1">
              <a:lnSpc>
                <a:spcPct val="80000"/>
              </a:lnSpc>
              <a:buFont typeface="Wingdings" panose="05000000000000000000" pitchFamily="2" charset="2"/>
              <a:buNone/>
            </a:pPr>
            <a:r>
              <a:rPr lang="zh-CN" altLang="en-US" sz="2000" b="1">
                <a:latin typeface="Times New Roman" panose="02020603050405020304" pitchFamily="18" charset="0"/>
              </a:rPr>
              <a:t>     </a:t>
            </a:r>
            <a:r>
              <a:rPr lang="zh-CN" altLang="en-US" sz="2000" b="1">
                <a:solidFill>
                  <a:srgbClr val="009900"/>
                </a:solidFill>
                <a:latin typeface="Times New Roman" panose="02020603050405020304" pitchFamily="18" charset="0"/>
              </a:rPr>
              <a:t>☞</a:t>
            </a:r>
            <a:r>
              <a:rPr lang="zh-CN" altLang="en-US" sz="2000" b="1">
                <a:solidFill>
                  <a:srgbClr val="E35449"/>
                </a:solidFill>
                <a:latin typeface="Times New Roman" panose="02020603050405020304" pitchFamily="18" charset="0"/>
              </a:rPr>
              <a:t>直流输电</a:t>
            </a:r>
            <a:r>
              <a:rPr lang="zh-CN" altLang="en-US" sz="2000" b="1">
                <a:latin typeface="Times New Roman" panose="02020603050405020304" pitchFamily="18" charset="0"/>
              </a:rPr>
              <a:t>在长距离、大容量输电时有很大的优势，其送电端的</a:t>
            </a:r>
            <a:r>
              <a:rPr lang="zh-CN" altLang="en-US" sz="2000" b="1">
                <a:solidFill>
                  <a:srgbClr val="E35449"/>
                </a:solidFill>
                <a:latin typeface="Times New Roman" panose="02020603050405020304" pitchFamily="18" charset="0"/>
              </a:rPr>
              <a:t>整</a:t>
            </a:r>
          </a:p>
          <a:p>
            <a:pPr eaLnBrk="1" hangingPunct="1">
              <a:lnSpc>
                <a:spcPct val="80000"/>
              </a:lnSpc>
              <a:buFont typeface="Wingdings" panose="05000000000000000000" pitchFamily="2" charset="2"/>
              <a:buNone/>
            </a:pPr>
            <a:r>
              <a:rPr lang="zh-CN" altLang="en-US" sz="2000" b="1">
                <a:solidFill>
                  <a:srgbClr val="E35449"/>
                </a:solidFill>
                <a:latin typeface="Times New Roman" panose="02020603050405020304" pitchFamily="18" charset="0"/>
              </a:rPr>
              <a:t>流阀</a:t>
            </a:r>
            <a:r>
              <a:rPr lang="zh-CN" altLang="en-US" sz="2000" b="1">
                <a:latin typeface="Times New Roman" panose="02020603050405020304" pitchFamily="18" charset="0"/>
              </a:rPr>
              <a:t>和受电端的</a:t>
            </a:r>
            <a:r>
              <a:rPr lang="zh-CN" altLang="en-US" sz="2000" b="1">
                <a:solidFill>
                  <a:srgbClr val="E35449"/>
                </a:solidFill>
                <a:latin typeface="Times New Roman" panose="02020603050405020304" pitchFamily="18" charset="0"/>
              </a:rPr>
              <a:t>逆变阀</a:t>
            </a:r>
            <a:r>
              <a:rPr lang="zh-CN" altLang="en-US" sz="2000" b="1">
                <a:latin typeface="Times New Roman" panose="02020603050405020304" pitchFamily="18" charset="0"/>
              </a:rPr>
              <a:t>都采用晶闸管变流装置，而轻型直流输电则主</a:t>
            </a:r>
          </a:p>
          <a:p>
            <a:pPr eaLnBrk="1" hangingPunct="1">
              <a:lnSpc>
                <a:spcPct val="80000"/>
              </a:lnSpc>
              <a:buFont typeface="Wingdings" panose="05000000000000000000" pitchFamily="2" charset="2"/>
              <a:buNone/>
            </a:pPr>
            <a:r>
              <a:rPr lang="zh-CN" altLang="en-US" sz="2000" b="1">
                <a:latin typeface="Times New Roman" panose="02020603050405020304" pitchFamily="18" charset="0"/>
              </a:rPr>
              <a:t>要采用全控型的</a:t>
            </a:r>
            <a:r>
              <a:rPr lang="en-US" altLang="zh-CN" sz="2000" b="1">
                <a:latin typeface="Times New Roman" panose="02020603050405020304" pitchFamily="18" charset="0"/>
              </a:rPr>
              <a:t>IGBT</a:t>
            </a:r>
            <a:r>
              <a:rPr lang="zh-CN" altLang="en-US" sz="2000" b="1">
                <a:latin typeface="Times New Roman" panose="02020603050405020304" pitchFamily="18" charset="0"/>
              </a:rPr>
              <a:t>器件。近年发展起来的</a:t>
            </a:r>
            <a:r>
              <a:rPr lang="zh-CN" altLang="en-US" sz="2000" b="1">
                <a:solidFill>
                  <a:srgbClr val="E35449"/>
                </a:solidFill>
                <a:latin typeface="Times New Roman" panose="02020603050405020304" pitchFamily="18" charset="0"/>
              </a:rPr>
              <a:t>柔性交流输电（</a:t>
            </a:r>
            <a:r>
              <a:rPr lang="en-US" altLang="zh-CN" sz="2000" b="1">
                <a:solidFill>
                  <a:srgbClr val="E35449"/>
                </a:solidFill>
                <a:latin typeface="Times New Roman" panose="02020603050405020304" pitchFamily="18" charset="0"/>
              </a:rPr>
              <a:t>FACTS</a:t>
            </a:r>
            <a:r>
              <a:rPr lang="zh-CN" altLang="en-US" sz="2000" b="1">
                <a:solidFill>
                  <a:srgbClr val="E35449"/>
                </a:solidFill>
                <a:latin typeface="Times New Roman" panose="02020603050405020304" pitchFamily="18" charset="0"/>
              </a:rPr>
              <a:t>）</a:t>
            </a:r>
          </a:p>
          <a:p>
            <a:pPr eaLnBrk="1" hangingPunct="1">
              <a:lnSpc>
                <a:spcPct val="80000"/>
              </a:lnSpc>
              <a:buFont typeface="Wingdings" panose="05000000000000000000" pitchFamily="2" charset="2"/>
              <a:buNone/>
            </a:pPr>
            <a:r>
              <a:rPr lang="zh-CN" altLang="en-US" sz="2000" b="1">
                <a:latin typeface="Times New Roman" panose="02020603050405020304" pitchFamily="18" charset="0"/>
              </a:rPr>
              <a:t>也是依靠电力电子装置才得以实现的。</a:t>
            </a:r>
          </a:p>
          <a:p>
            <a:pPr eaLnBrk="1" hangingPunct="1">
              <a:lnSpc>
                <a:spcPct val="80000"/>
              </a:lnSpc>
              <a:buFont typeface="Wingdings" panose="05000000000000000000" pitchFamily="2" charset="2"/>
              <a:buNone/>
            </a:pPr>
            <a:r>
              <a:rPr lang="zh-CN" altLang="en-US" sz="2000" b="1">
                <a:solidFill>
                  <a:srgbClr val="009900"/>
                </a:solidFill>
                <a:latin typeface="Times New Roman" panose="02020603050405020304" pitchFamily="18" charset="0"/>
              </a:rPr>
              <a:t>     ☞</a:t>
            </a:r>
            <a:r>
              <a:rPr lang="zh-CN" altLang="en-US" sz="2000" b="1">
                <a:solidFill>
                  <a:srgbClr val="E35449"/>
                </a:solidFill>
                <a:latin typeface="Times New Roman" panose="02020603050405020304" pitchFamily="18" charset="0"/>
              </a:rPr>
              <a:t>晶闸管控制电抗器（</a:t>
            </a:r>
            <a:r>
              <a:rPr lang="en-US" altLang="zh-CN" sz="2000" b="1">
                <a:solidFill>
                  <a:srgbClr val="E35449"/>
                </a:solidFill>
                <a:latin typeface="Times New Roman" panose="02020603050405020304" pitchFamily="18" charset="0"/>
              </a:rPr>
              <a:t>TCR</a:t>
            </a:r>
            <a:r>
              <a:rPr lang="zh-CN" altLang="en-US" sz="2000" b="1">
                <a:solidFill>
                  <a:srgbClr val="E35449"/>
                </a:solidFill>
                <a:latin typeface="Times New Roman" panose="02020603050405020304" pitchFamily="18" charset="0"/>
              </a:rPr>
              <a:t>）</a:t>
            </a:r>
            <a:r>
              <a:rPr lang="zh-CN" altLang="en-US" sz="2000" b="1">
                <a:latin typeface="Times New Roman" panose="02020603050405020304" pitchFamily="18" charset="0"/>
              </a:rPr>
              <a:t>、</a:t>
            </a:r>
            <a:r>
              <a:rPr lang="zh-CN" altLang="en-US" sz="2000" b="1">
                <a:solidFill>
                  <a:srgbClr val="E35449"/>
                </a:solidFill>
                <a:latin typeface="Times New Roman" panose="02020603050405020304" pitchFamily="18" charset="0"/>
              </a:rPr>
              <a:t>晶闸管投切电容器（</a:t>
            </a:r>
            <a:r>
              <a:rPr lang="en-US" altLang="zh-CN" sz="2000" b="1">
                <a:solidFill>
                  <a:srgbClr val="E35449"/>
                </a:solidFill>
                <a:latin typeface="Times New Roman" panose="02020603050405020304" pitchFamily="18" charset="0"/>
              </a:rPr>
              <a:t>TSC</a:t>
            </a:r>
            <a:r>
              <a:rPr lang="zh-CN" altLang="en-US" sz="2000" b="1">
                <a:solidFill>
                  <a:srgbClr val="E35449"/>
                </a:solidFill>
                <a:latin typeface="Times New Roman" panose="02020603050405020304" pitchFamily="18" charset="0"/>
              </a:rPr>
              <a:t>）</a:t>
            </a:r>
            <a:r>
              <a:rPr lang="zh-CN" altLang="en-US" sz="2000" b="1">
                <a:latin typeface="Times New Roman" panose="02020603050405020304" pitchFamily="18" charset="0"/>
              </a:rPr>
              <a:t>、</a:t>
            </a:r>
            <a:r>
              <a:rPr lang="zh-CN" altLang="en-US" sz="2000" b="1">
                <a:solidFill>
                  <a:srgbClr val="E35449"/>
                </a:solidFill>
                <a:latin typeface="Times New Roman" panose="02020603050405020304" pitchFamily="18" charset="0"/>
              </a:rPr>
              <a:t>静止</a:t>
            </a:r>
          </a:p>
          <a:p>
            <a:pPr eaLnBrk="1" hangingPunct="1">
              <a:lnSpc>
                <a:spcPct val="80000"/>
              </a:lnSpc>
              <a:buFont typeface="Wingdings" panose="05000000000000000000" pitchFamily="2" charset="2"/>
              <a:buNone/>
            </a:pPr>
            <a:r>
              <a:rPr lang="zh-CN" altLang="en-US" sz="2000" b="1">
                <a:solidFill>
                  <a:srgbClr val="E35449"/>
                </a:solidFill>
                <a:latin typeface="Times New Roman" panose="02020603050405020304" pitchFamily="18" charset="0"/>
              </a:rPr>
              <a:t>无功发生器（</a:t>
            </a:r>
            <a:r>
              <a:rPr lang="en-US" altLang="zh-CN" sz="2000" b="1">
                <a:solidFill>
                  <a:srgbClr val="E35449"/>
                </a:solidFill>
                <a:latin typeface="Times New Roman" panose="02020603050405020304" pitchFamily="18" charset="0"/>
              </a:rPr>
              <a:t>SVG</a:t>
            </a:r>
            <a:r>
              <a:rPr lang="zh-CN" altLang="en-US" sz="2000" b="1">
                <a:solidFill>
                  <a:srgbClr val="E35449"/>
                </a:solidFill>
                <a:latin typeface="Times New Roman" panose="02020603050405020304" pitchFamily="18" charset="0"/>
              </a:rPr>
              <a:t>）</a:t>
            </a:r>
            <a:r>
              <a:rPr lang="zh-CN" altLang="en-US" sz="2000" b="1">
                <a:latin typeface="Times New Roman" panose="02020603050405020304" pitchFamily="18" charset="0"/>
              </a:rPr>
              <a:t>、</a:t>
            </a:r>
            <a:r>
              <a:rPr lang="zh-CN" altLang="en-US" sz="2000" b="1">
                <a:solidFill>
                  <a:srgbClr val="E35449"/>
                </a:solidFill>
                <a:latin typeface="Times New Roman" panose="02020603050405020304" pitchFamily="18" charset="0"/>
              </a:rPr>
              <a:t>有源电力滤波器（</a:t>
            </a:r>
            <a:r>
              <a:rPr lang="en-US" altLang="zh-CN" sz="2000" b="1">
                <a:solidFill>
                  <a:srgbClr val="E35449"/>
                </a:solidFill>
                <a:latin typeface="Times New Roman" panose="02020603050405020304" pitchFamily="18" charset="0"/>
              </a:rPr>
              <a:t>APF</a:t>
            </a:r>
            <a:r>
              <a:rPr lang="zh-CN" altLang="en-US" sz="2000" b="1">
                <a:solidFill>
                  <a:srgbClr val="E35449"/>
                </a:solidFill>
                <a:latin typeface="Times New Roman" panose="02020603050405020304" pitchFamily="18" charset="0"/>
              </a:rPr>
              <a:t>）</a:t>
            </a:r>
            <a:r>
              <a:rPr lang="zh-CN" altLang="en-US" sz="2000" b="1">
                <a:latin typeface="Times New Roman" panose="02020603050405020304" pitchFamily="18" charset="0"/>
              </a:rPr>
              <a:t>等电力电子装置大量</a:t>
            </a:r>
          </a:p>
          <a:p>
            <a:pPr eaLnBrk="1" hangingPunct="1">
              <a:lnSpc>
                <a:spcPct val="80000"/>
              </a:lnSpc>
              <a:buFont typeface="Wingdings" panose="05000000000000000000" pitchFamily="2" charset="2"/>
              <a:buNone/>
            </a:pPr>
            <a:r>
              <a:rPr lang="zh-CN" altLang="en-US" sz="2000" b="1">
                <a:latin typeface="Times New Roman" panose="02020603050405020304" pitchFamily="18" charset="0"/>
              </a:rPr>
              <a:t>用于电力系统的</a:t>
            </a:r>
            <a:r>
              <a:rPr lang="zh-CN" altLang="en-US" sz="2000" b="1">
                <a:solidFill>
                  <a:srgbClr val="E35449"/>
                </a:solidFill>
                <a:latin typeface="Times New Roman" panose="02020603050405020304" pitchFamily="18" charset="0"/>
              </a:rPr>
              <a:t>无功补偿</a:t>
            </a:r>
            <a:r>
              <a:rPr lang="zh-CN" altLang="en-US" sz="2000" b="1">
                <a:latin typeface="Times New Roman" panose="02020603050405020304" pitchFamily="18" charset="0"/>
              </a:rPr>
              <a:t>或</a:t>
            </a:r>
            <a:r>
              <a:rPr lang="zh-CN" altLang="en-US" sz="2000" b="1">
                <a:solidFill>
                  <a:srgbClr val="E35449"/>
                </a:solidFill>
                <a:latin typeface="Times New Roman" panose="02020603050405020304" pitchFamily="18" charset="0"/>
              </a:rPr>
              <a:t>谐波抑制</a:t>
            </a:r>
            <a:r>
              <a:rPr lang="zh-CN" altLang="en-US" sz="2000" b="1">
                <a:latin typeface="Times New Roman" panose="02020603050405020304" pitchFamily="18" charset="0"/>
              </a:rPr>
              <a:t>。在配电网系统，电力电子装置</a:t>
            </a:r>
          </a:p>
          <a:p>
            <a:pPr eaLnBrk="1" hangingPunct="1">
              <a:lnSpc>
                <a:spcPct val="80000"/>
              </a:lnSpc>
              <a:buFont typeface="Wingdings" panose="05000000000000000000" pitchFamily="2" charset="2"/>
              <a:buNone/>
            </a:pPr>
            <a:r>
              <a:rPr lang="zh-CN" altLang="en-US" sz="2000" b="1">
                <a:latin typeface="Times New Roman" panose="02020603050405020304" pitchFamily="18" charset="0"/>
              </a:rPr>
              <a:t>还可用于防止电网瞬时停电、瞬时电压跌落、闪变等，以进行</a:t>
            </a:r>
            <a:r>
              <a:rPr lang="zh-CN" altLang="en-US" sz="2000" b="1">
                <a:solidFill>
                  <a:srgbClr val="E35449"/>
                </a:solidFill>
                <a:latin typeface="Times New Roman" panose="02020603050405020304" pitchFamily="18" charset="0"/>
              </a:rPr>
              <a:t>电能质</a:t>
            </a:r>
          </a:p>
          <a:p>
            <a:pPr eaLnBrk="1" hangingPunct="1">
              <a:lnSpc>
                <a:spcPct val="80000"/>
              </a:lnSpc>
              <a:buFont typeface="Wingdings" panose="05000000000000000000" pitchFamily="2" charset="2"/>
              <a:buNone/>
            </a:pPr>
            <a:r>
              <a:rPr lang="zh-CN" altLang="en-US" sz="2000" b="1">
                <a:solidFill>
                  <a:srgbClr val="E35449"/>
                </a:solidFill>
                <a:latin typeface="Times New Roman" panose="02020603050405020304" pitchFamily="18" charset="0"/>
              </a:rPr>
              <a:t>量控制</a:t>
            </a:r>
            <a:r>
              <a:rPr lang="zh-CN" altLang="en-US" sz="2000" b="1">
                <a:latin typeface="Times New Roman" panose="02020603050405020304" pitchFamily="18" charset="0"/>
              </a:rPr>
              <a:t>，改善供电质量。</a:t>
            </a:r>
          </a:p>
          <a:p>
            <a:pPr eaLnBrk="1" hangingPunct="1">
              <a:lnSpc>
                <a:spcPct val="80000"/>
              </a:lnSpc>
              <a:buFont typeface="Wingdings" panose="05000000000000000000" pitchFamily="2" charset="2"/>
              <a:buNone/>
            </a:pPr>
            <a:r>
              <a:rPr lang="zh-CN" altLang="en-US" sz="2000">
                <a:latin typeface="Times New Roman" panose="02020603050405020304" pitchFamily="18" charset="0"/>
              </a:rPr>
              <a:t>     </a:t>
            </a:r>
            <a:r>
              <a:rPr lang="zh-CN" altLang="en-US" sz="2000" b="1">
                <a:solidFill>
                  <a:srgbClr val="009900"/>
                </a:solidFill>
                <a:latin typeface="Times New Roman" panose="02020603050405020304" pitchFamily="18" charset="0"/>
              </a:rPr>
              <a:t>☞</a:t>
            </a:r>
            <a:r>
              <a:rPr lang="zh-CN" altLang="en-US" sz="2000" b="1">
                <a:latin typeface="Times New Roman" panose="02020603050405020304" pitchFamily="18" charset="0"/>
              </a:rPr>
              <a:t>在变电所中，给操作系统提供可靠的交直流操作电源，给蓄电池</a:t>
            </a:r>
          </a:p>
          <a:p>
            <a:pPr eaLnBrk="1" hangingPunct="1">
              <a:lnSpc>
                <a:spcPct val="80000"/>
              </a:lnSpc>
              <a:buFont typeface="Wingdings" panose="05000000000000000000" pitchFamily="2" charset="2"/>
              <a:buNone/>
            </a:pPr>
            <a:r>
              <a:rPr lang="zh-CN" altLang="en-US" sz="2000" b="1">
                <a:latin typeface="Times New Roman" panose="02020603050405020304" pitchFamily="18" charset="0"/>
              </a:rPr>
              <a:t>充电等都需要电力电子装置。</a:t>
            </a:r>
            <a:r>
              <a:rPr lang="zh-CN" altLang="en-US" sz="2000">
                <a:latin typeface="Times New Roman" panose="02020603050405020304" pitchFamily="18" charset="0"/>
              </a:rPr>
              <a:t> </a:t>
            </a:r>
            <a:endParaRPr lang="zh-CN" altLang="en-US" sz="2000" b="1">
              <a:latin typeface="Times New Roman" panose="02020603050405020304" pitchFamily="18" charset="0"/>
            </a:endParaRPr>
          </a:p>
          <a:p>
            <a:pPr eaLnBrk="1" hangingPunct="1">
              <a:lnSpc>
                <a:spcPct val="80000"/>
              </a:lnSpc>
              <a:buFont typeface="Wingdings" panose="05000000000000000000" pitchFamily="2" charset="2"/>
              <a:buNone/>
            </a:pPr>
            <a:endParaRPr lang="zh-CN" altLang="en-US" sz="2000" b="1">
              <a:latin typeface="Times New Roman" panose="02020603050405020304" pitchFamily="18" charset="0"/>
            </a:endParaRPr>
          </a:p>
          <a:p>
            <a:pPr eaLnBrk="1" hangingPunct="1">
              <a:lnSpc>
                <a:spcPct val="80000"/>
              </a:lnSpc>
              <a:buFont typeface="Wingdings" panose="05000000000000000000" pitchFamily="2" charset="2"/>
              <a:buNone/>
            </a:pPr>
            <a:r>
              <a:rPr lang="zh-CN" altLang="en-US" sz="1600" b="1"/>
              <a:t>     </a:t>
            </a:r>
            <a:r>
              <a:rPr lang="zh-CN" altLang="en-US" sz="20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4F3B1A18-2993-41A6-AFB8-01A583611862}"/>
              </a:ext>
            </a:extLst>
          </p:cNvPr>
          <p:cNvSpPr>
            <a:spLocks noGrp="1" noChangeArrowheads="1"/>
          </p:cNvSpPr>
          <p:nvPr>
            <p:ph type="title"/>
          </p:nvPr>
        </p:nvSpPr>
        <p:spPr>
          <a:xfrm>
            <a:off x="609600" y="409575"/>
            <a:ext cx="7772400" cy="617538"/>
          </a:xfrm>
        </p:spPr>
        <p:txBody>
          <a:bodyPr/>
          <a:lstStyle/>
          <a:p>
            <a:pPr eaLnBrk="1" hangingPunct="1"/>
            <a:r>
              <a:rPr lang="en-US" altLang="zh-CN" sz="4000" b="1"/>
              <a:t>1.3 </a:t>
            </a:r>
            <a:r>
              <a:rPr lang="zh-CN" altLang="en-US" sz="4000" b="1"/>
              <a:t>电力电子技术的应用</a:t>
            </a:r>
          </a:p>
        </p:txBody>
      </p:sp>
      <p:pic>
        <p:nvPicPr>
          <p:cNvPr id="83971" name="Picture 3" descr="xin_5020902231433109106588">
            <a:extLst>
              <a:ext uri="{FF2B5EF4-FFF2-40B4-BE49-F238E27FC236}">
                <a16:creationId xmlns:a16="http://schemas.microsoft.com/office/drawing/2014/main" id="{694F74AD-4214-4EC2-9638-6CC8D94F6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268413"/>
            <a:ext cx="424815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4" descr="静止无功发生器">
            <a:extLst>
              <a:ext uri="{FF2B5EF4-FFF2-40B4-BE49-F238E27FC236}">
                <a16:creationId xmlns:a16="http://schemas.microsoft.com/office/drawing/2014/main" id="{908BFA08-1C27-4C83-8324-EA930F49C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268413"/>
            <a:ext cx="38163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5" descr="晶闸管投切电容器">
            <a:extLst>
              <a:ext uri="{FF2B5EF4-FFF2-40B4-BE49-F238E27FC236}">
                <a16:creationId xmlns:a16="http://schemas.microsoft.com/office/drawing/2014/main" id="{5362C135-0365-4CFE-8BAE-98E32E37A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357563"/>
            <a:ext cx="381635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Text Box 6">
            <a:extLst>
              <a:ext uri="{FF2B5EF4-FFF2-40B4-BE49-F238E27FC236}">
                <a16:creationId xmlns:a16="http://schemas.microsoft.com/office/drawing/2014/main" id="{0CC4BE99-BDAA-4E76-B7C2-BAF3FE2D6B46}"/>
              </a:ext>
            </a:extLst>
          </p:cNvPr>
          <p:cNvSpPr txBox="1">
            <a:spLocks noChangeArrowheads="1"/>
          </p:cNvSpPr>
          <p:nvPr/>
        </p:nvSpPr>
        <p:spPr bwMode="auto">
          <a:xfrm>
            <a:off x="1116013" y="5645150"/>
            <a:ext cx="3116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zh-CN" altLang="en-US" sz="1400" b="1">
                <a:solidFill>
                  <a:srgbClr val="6600CC"/>
                </a:solidFill>
                <a:latin typeface="Times New Roman" panose="02020603050405020304" pitchFamily="18" charset="0"/>
              </a:rPr>
              <a:t>图</a:t>
            </a:r>
            <a:r>
              <a:rPr kumimoji="0" lang="en-US" altLang="zh-CN" sz="1400" b="1">
                <a:solidFill>
                  <a:srgbClr val="6600CC"/>
                </a:solidFill>
                <a:latin typeface="Times New Roman" panose="02020603050405020304" pitchFamily="18" charset="0"/>
              </a:rPr>
              <a:t>1-5 </a:t>
            </a:r>
            <a:r>
              <a:rPr kumimoji="0" lang="zh-CN" altLang="en-US" sz="1400" b="1">
                <a:solidFill>
                  <a:srgbClr val="6600CC"/>
                </a:solidFill>
                <a:latin typeface="Times New Roman" panose="02020603050405020304" pitchFamily="18" charset="0"/>
              </a:rPr>
              <a:t>中国南方电网公司安顺换流站</a:t>
            </a:r>
          </a:p>
        </p:txBody>
      </p:sp>
      <p:sp>
        <p:nvSpPr>
          <p:cNvPr id="83975" name="Text Box 7">
            <a:extLst>
              <a:ext uri="{FF2B5EF4-FFF2-40B4-BE49-F238E27FC236}">
                <a16:creationId xmlns:a16="http://schemas.microsoft.com/office/drawing/2014/main" id="{80C66D6A-91DA-4245-9703-43717FFF4965}"/>
              </a:ext>
            </a:extLst>
          </p:cNvPr>
          <p:cNvSpPr txBox="1">
            <a:spLocks noChangeArrowheads="1"/>
          </p:cNvSpPr>
          <p:nvPr/>
        </p:nvSpPr>
        <p:spPr bwMode="auto">
          <a:xfrm>
            <a:off x="5508625" y="5532438"/>
            <a:ext cx="2757488"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zh-CN" altLang="en-US" sz="1400" b="1">
                <a:solidFill>
                  <a:srgbClr val="6600CC"/>
                </a:solidFill>
                <a:latin typeface="Times New Roman" panose="02020603050405020304" pitchFamily="18" charset="0"/>
              </a:rPr>
              <a:t>图</a:t>
            </a:r>
            <a:r>
              <a:rPr kumimoji="0" lang="en-US" altLang="zh-CN" sz="1400" b="1">
                <a:solidFill>
                  <a:srgbClr val="6600CC"/>
                </a:solidFill>
                <a:latin typeface="Times New Roman" panose="02020603050405020304" pitchFamily="18" charset="0"/>
              </a:rPr>
              <a:t>1-6 </a:t>
            </a:r>
            <a:r>
              <a:rPr kumimoji="0" lang="zh-CN" altLang="en-US" sz="1400" b="1">
                <a:solidFill>
                  <a:srgbClr val="6600CC"/>
                </a:solidFill>
                <a:latin typeface="Times New Roman" panose="02020603050405020304" pitchFamily="18" charset="0"/>
              </a:rPr>
              <a:t>静止无功发生器（上）和  </a:t>
            </a:r>
          </a:p>
          <a:p>
            <a:pPr eaLnBrk="1" hangingPunct="1">
              <a:spcBef>
                <a:spcPct val="20000"/>
              </a:spcBef>
            </a:pPr>
            <a:r>
              <a:rPr kumimoji="0" lang="zh-CN" altLang="en-US" sz="1400" b="1">
                <a:solidFill>
                  <a:srgbClr val="6600CC"/>
                </a:solidFill>
                <a:latin typeface="Times New Roman" panose="02020603050405020304" pitchFamily="18" charset="0"/>
              </a:rPr>
              <a:t>          晶闸管投切电容器（下）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5A117400-1F81-4ECF-BADE-287B10158F20}"/>
              </a:ext>
            </a:extLst>
          </p:cNvPr>
          <p:cNvSpPr>
            <a:spLocks noGrp="1" noChangeArrowheads="1"/>
          </p:cNvSpPr>
          <p:nvPr>
            <p:ph type="title"/>
          </p:nvPr>
        </p:nvSpPr>
        <p:spPr>
          <a:xfrm>
            <a:off x="609600" y="409575"/>
            <a:ext cx="7772400" cy="617538"/>
          </a:xfrm>
        </p:spPr>
        <p:txBody>
          <a:bodyPr/>
          <a:lstStyle/>
          <a:p>
            <a:pPr eaLnBrk="1" hangingPunct="1"/>
            <a:r>
              <a:rPr lang="en-US" altLang="zh-CN" sz="4000" b="1"/>
              <a:t>1.3 </a:t>
            </a:r>
            <a:r>
              <a:rPr lang="zh-CN" altLang="en-US" sz="4000" b="1"/>
              <a:t>电力电子技术的应用</a:t>
            </a:r>
          </a:p>
        </p:txBody>
      </p:sp>
      <p:sp>
        <p:nvSpPr>
          <p:cNvPr id="84995" name="Rectangle 3" descr="Rectangle: Click to edit Master text styles&#10;Second level&#10;Third level&#10;Fourth level&#10;Fifth level">
            <a:extLst>
              <a:ext uri="{FF2B5EF4-FFF2-40B4-BE49-F238E27FC236}">
                <a16:creationId xmlns:a16="http://schemas.microsoft.com/office/drawing/2014/main" id="{16396243-7AF5-4867-AB42-044B9414CC3B}"/>
              </a:ext>
            </a:extLst>
          </p:cNvPr>
          <p:cNvSpPr>
            <a:spLocks noGrp="1" noChangeArrowheads="1"/>
          </p:cNvSpPr>
          <p:nvPr>
            <p:ph type="body" idx="1"/>
          </p:nvPr>
        </p:nvSpPr>
        <p:spPr>
          <a:xfrm>
            <a:off x="611188" y="1268413"/>
            <a:ext cx="8208962" cy="4897437"/>
          </a:xfrm>
        </p:spPr>
        <p:txBody>
          <a:bodyPr/>
          <a:lstStyle/>
          <a:p>
            <a:pPr eaLnBrk="1" hangingPunct="1">
              <a:buFont typeface="Wingdings" panose="05000000000000000000" pitchFamily="2" charset="2"/>
              <a:buNone/>
            </a:pPr>
            <a:r>
              <a:rPr lang="en-US" altLang="zh-CN" sz="2800" b="1">
                <a:solidFill>
                  <a:srgbClr val="0000FF"/>
                </a:solidFill>
                <a:latin typeface="Times New Roman" panose="02020603050405020304" pitchFamily="18" charset="0"/>
              </a:rPr>
              <a:t>◆</a:t>
            </a:r>
            <a:r>
              <a:rPr lang="zh-CN" altLang="en-US" sz="2800" b="1">
                <a:latin typeface="Times New Roman" panose="02020603050405020304" pitchFamily="18" charset="0"/>
              </a:rPr>
              <a:t>电子装置用电源</a:t>
            </a:r>
            <a:r>
              <a:rPr lang="zh-CN" altLang="en-US" sz="2800">
                <a:latin typeface="Times New Roman" panose="02020603050405020304" pitchFamily="18" charset="0"/>
              </a:rPr>
              <a:t> </a:t>
            </a:r>
          </a:p>
          <a:p>
            <a:pPr eaLnBrk="1" hangingPunct="1">
              <a:buFont typeface="Wingdings" panose="05000000000000000000" pitchFamily="2" charset="2"/>
              <a:buNone/>
            </a:pPr>
            <a:r>
              <a:rPr lang="zh-CN" altLang="en-US" sz="2800" b="1">
                <a:latin typeface="Times New Roman" panose="02020603050405020304" pitchFamily="18" charset="0"/>
              </a:rPr>
              <a:t>    </a:t>
            </a:r>
            <a:r>
              <a:rPr lang="zh-CN" altLang="en-US" sz="2800" b="1">
                <a:solidFill>
                  <a:srgbClr val="009900"/>
                </a:solidFill>
                <a:latin typeface="Times New Roman" panose="02020603050405020304" pitchFamily="18" charset="0"/>
              </a:rPr>
              <a:t>☞</a:t>
            </a:r>
            <a:r>
              <a:rPr lang="zh-CN" altLang="en-US" sz="2800" b="1">
                <a:latin typeface="Times New Roman" panose="02020603050405020304" pitchFamily="18" charset="0"/>
              </a:rPr>
              <a:t>各种电子装置一般都需要不同电压等级的直流</a:t>
            </a:r>
          </a:p>
          <a:p>
            <a:pPr eaLnBrk="1" hangingPunct="1">
              <a:buFont typeface="Wingdings" panose="05000000000000000000" pitchFamily="2" charset="2"/>
              <a:buNone/>
            </a:pPr>
            <a:r>
              <a:rPr lang="zh-CN" altLang="en-US" sz="2800" b="1">
                <a:latin typeface="Times New Roman" panose="02020603050405020304" pitchFamily="18" charset="0"/>
              </a:rPr>
              <a:t>电源供电。通信设备中的程控交换机所用的直流电</a:t>
            </a:r>
          </a:p>
          <a:p>
            <a:pPr eaLnBrk="1" hangingPunct="1">
              <a:buFont typeface="Wingdings" panose="05000000000000000000" pitchFamily="2" charset="2"/>
              <a:buNone/>
            </a:pPr>
            <a:r>
              <a:rPr lang="zh-CN" altLang="en-US" sz="2800" b="1">
                <a:latin typeface="Times New Roman" panose="02020603050405020304" pitchFamily="18" charset="0"/>
              </a:rPr>
              <a:t>源以前用晶闸管整流电源，现在已改为采用全控型</a:t>
            </a:r>
          </a:p>
          <a:p>
            <a:pPr eaLnBrk="1" hangingPunct="1">
              <a:buFont typeface="Wingdings" panose="05000000000000000000" pitchFamily="2" charset="2"/>
              <a:buNone/>
            </a:pPr>
            <a:r>
              <a:rPr lang="zh-CN" altLang="en-US" sz="2800" b="1">
                <a:latin typeface="Times New Roman" panose="02020603050405020304" pitchFamily="18" charset="0"/>
              </a:rPr>
              <a:t>器件的</a:t>
            </a:r>
            <a:r>
              <a:rPr lang="zh-CN" altLang="en-US" sz="2800" b="1">
                <a:solidFill>
                  <a:srgbClr val="E35449"/>
                </a:solidFill>
                <a:latin typeface="Times New Roman" panose="02020603050405020304" pitchFamily="18" charset="0"/>
              </a:rPr>
              <a:t>高频开关电源</a:t>
            </a:r>
            <a:r>
              <a:rPr lang="zh-CN" altLang="en-US" sz="2800" b="1">
                <a:latin typeface="Times New Roman" panose="02020603050405020304" pitchFamily="18" charset="0"/>
              </a:rPr>
              <a:t>。大型计算机所需的工作电源、</a:t>
            </a:r>
          </a:p>
          <a:p>
            <a:pPr eaLnBrk="1" hangingPunct="1">
              <a:buFont typeface="Wingdings" panose="05000000000000000000" pitchFamily="2" charset="2"/>
              <a:buNone/>
            </a:pPr>
            <a:r>
              <a:rPr lang="zh-CN" altLang="en-US" sz="2800" b="1">
                <a:latin typeface="Times New Roman" panose="02020603050405020304" pitchFamily="18" charset="0"/>
              </a:rPr>
              <a:t>微型计算机内部的电源现在也都采用</a:t>
            </a:r>
            <a:r>
              <a:rPr lang="zh-CN" altLang="en-US" sz="2800" b="1">
                <a:solidFill>
                  <a:srgbClr val="E35449"/>
                </a:solidFill>
                <a:latin typeface="Times New Roman" panose="02020603050405020304" pitchFamily="18" charset="0"/>
              </a:rPr>
              <a:t>高频开关电源</a:t>
            </a:r>
            <a:r>
              <a:rPr lang="zh-CN" altLang="en-US" sz="2800" b="1">
                <a:latin typeface="Times New Roman" panose="02020603050405020304" pitchFamily="18" charset="0"/>
              </a:rPr>
              <a:t>。</a:t>
            </a:r>
          </a:p>
          <a:p>
            <a:pPr eaLnBrk="1" hangingPunct="1">
              <a:buFont typeface="Wingdings" panose="05000000000000000000" pitchFamily="2" charset="2"/>
              <a:buNone/>
            </a:pPr>
            <a:r>
              <a:rPr lang="zh-CN" altLang="en-US" sz="2800" b="1">
                <a:latin typeface="Times New Roman" panose="02020603050405020304" pitchFamily="18" charset="0"/>
              </a:rPr>
              <a:t>    </a:t>
            </a:r>
            <a:r>
              <a:rPr lang="zh-CN" altLang="en-US" sz="2800" b="1">
                <a:solidFill>
                  <a:srgbClr val="009900"/>
                </a:solidFill>
                <a:latin typeface="Times New Roman" panose="02020603050405020304" pitchFamily="18" charset="0"/>
              </a:rPr>
              <a:t>☞</a:t>
            </a:r>
            <a:r>
              <a:rPr lang="zh-CN" altLang="en-US" sz="2800" b="1">
                <a:latin typeface="Times New Roman" panose="02020603050405020304" pitchFamily="18" charset="0"/>
              </a:rPr>
              <a:t>在大型计算机等场合，常常需要</a:t>
            </a:r>
            <a:r>
              <a:rPr lang="zh-CN" altLang="en-US" sz="2800" b="1">
                <a:solidFill>
                  <a:srgbClr val="E35449"/>
                </a:solidFill>
                <a:latin typeface="Times New Roman" panose="02020603050405020304" pitchFamily="18" charset="0"/>
              </a:rPr>
              <a:t>不间断电源</a:t>
            </a:r>
          </a:p>
          <a:p>
            <a:pPr eaLnBrk="1" hangingPunct="1">
              <a:buFont typeface="Wingdings" panose="05000000000000000000" pitchFamily="2" charset="2"/>
              <a:buNone/>
            </a:pPr>
            <a:r>
              <a:rPr lang="zh-CN" altLang="en-US" sz="2800" b="1">
                <a:solidFill>
                  <a:srgbClr val="E35449"/>
                </a:solidFill>
                <a:latin typeface="Times New Roman" panose="02020603050405020304" pitchFamily="18" charset="0"/>
              </a:rPr>
              <a:t>（</a:t>
            </a:r>
            <a:r>
              <a:rPr lang="en-US" altLang="zh-CN" sz="2800" b="1">
                <a:solidFill>
                  <a:srgbClr val="E35449"/>
                </a:solidFill>
                <a:latin typeface="Times New Roman" panose="02020603050405020304" pitchFamily="18" charset="0"/>
              </a:rPr>
              <a:t>Uninterruptible Power Supply__ UPS</a:t>
            </a:r>
            <a:r>
              <a:rPr lang="zh-CN" altLang="en-US" sz="2800" b="1">
                <a:solidFill>
                  <a:srgbClr val="E35449"/>
                </a:solidFill>
                <a:latin typeface="Times New Roman" panose="02020603050405020304" pitchFamily="18" charset="0"/>
              </a:rPr>
              <a:t>）</a:t>
            </a:r>
            <a:r>
              <a:rPr lang="zh-CN" altLang="en-US" sz="2800" b="1">
                <a:latin typeface="Times New Roman" panose="02020603050405020304" pitchFamily="18" charset="0"/>
              </a:rPr>
              <a:t>供电，不</a:t>
            </a:r>
          </a:p>
          <a:p>
            <a:pPr eaLnBrk="1" hangingPunct="1">
              <a:buFont typeface="Wingdings" panose="05000000000000000000" pitchFamily="2" charset="2"/>
              <a:buNone/>
            </a:pPr>
            <a:r>
              <a:rPr lang="zh-CN" altLang="en-US" sz="2800" b="1">
                <a:latin typeface="Times New Roman" panose="02020603050405020304" pitchFamily="18" charset="0"/>
              </a:rPr>
              <a:t>间断电源实际就是典型的电力电子装置。</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523DCFE-56D0-4995-9123-7895F1C53E8F}"/>
              </a:ext>
            </a:extLst>
          </p:cNvPr>
          <p:cNvSpPr>
            <a:spLocks noGrp="1" noChangeArrowheads="1"/>
          </p:cNvSpPr>
          <p:nvPr>
            <p:ph type="title"/>
          </p:nvPr>
        </p:nvSpPr>
        <p:spPr>
          <a:xfrm>
            <a:off x="609600" y="409575"/>
            <a:ext cx="7772400" cy="617538"/>
          </a:xfrm>
        </p:spPr>
        <p:txBody>
          <a:bodyPr/>
          <a:lstStyle/>
          <a:p>
            <a:pPr eaLnBrk="1" hangingPunct="1"/>
            <a:r>
              <a:rPr lang="en-US" altLang="zh-CN" sz="4000" b="1"/>
              <a:t>1.3 </a:t>
            </a:r>
            <a:r>
              <a:rPr lang="zh-CN" altLang="en-US" sz="4000" b="1"/>
              <a:t>电力电子技术的应用</a:t>
            </a:r>
          </a:p>
        </p:txBody>
      </p:sp>
      <p:sp>
        <p:nvSpPr>
          <p:cNvPr id="86019" name="Rectangle 3" descr="Rectangle: Click to edit Master text styles&#10;Second level&#10;Third level&#10;Fourth level&#10;Fifth level">
            <a:extLst>
              <a:ext uri="{FF2B5EF4-FFF2-40B4-BE49-F238E27FC236}">
                <a16:creationId xmlns:a16="http://schemas.microsoft.com/office/drawing/2014/main" id="{6F612E8A-925C-48D0-8F4F-84B68ECBD6C8}"/>
              </a:ext>
            </a:extLst>
          </p:cNvPr>
          <p:cNvSpPr>
            <a:spLocks noGrp="1" noChangeArrowheads="1"/>
          </p:cNvSpPr>
          <p:nvPr>
            <p:ph type="body" idx="1"/>
          </p:nvPr>
        </p:nvSpPr>
        <p:spPr>
          <a:xfrm>
            <a:off x="906463" y="1905000"/>
            <a:ext cx="7704137" cy="4114800"/>
          </a:xfrm>
        </p:spPr>
        <p:txBody>
          <a:bodyPr/>
          <a:lstStyle/>
          <a:p>
            <a:pPr eaLnBrk="1" hangingPunct="1">
              <a:lnSpc>
                <a:spcPct val="90000"/>
              </a:lnSpc>
              <a:buFont typeface="Wingdings" panose="05000000000000000000" pitchFamily="2" charset="2"/>
              <a:buNone/>
            </a:pPr>
            <a:r>
              <a:rPr lang="en-US" altLang="zh-CN" sz="2400" b="1">
                <a:solidFill>
                  <a:srgbClr val="0000FF"/>
                </a:solidFill>
                <a:latin typeface="Times New Roman" panose="02020603050405020304" pitchFamily="18" charset="0"/>
              </a:rPr>
              <a:t>◆</a:t>
            </a:r>
            <a:r>
              <a:rPr lang="zh-CN" altLang="en-US" sz="2400" b="1">
                <a:latin typeface="Times New Roman" panose="02020603050405020304" pitchFamily="18" charset="0"/>
              </a:rPr>
              <a:t>家用电器</a:t>
            </a:r>
            <a:r>
              <a:rPr lang="zh-CN" altLang="en-US" sz="2400">
                <a:latin typeface="Times New Roman" panose="02020603050405020304" pitchFamily="18" charset="0"/>
              </a:rPr>
              <a:t> </a:t>
            </a:r>
          </a:p>
          <a:p>
            <a:pPr eaLnBrk="1" hangingPunct="1">
              <a:lnSpc>
                <a:spcPct val="90000"/>
              </a:lnSpc>
              <a:buFont typeface="Wingdings" panose="05000000000000000000" pitchFamily="2" charset="2"/>
              <a:buNone/>
            </a:pPr>
            <a:r>
              <a:rPr lang="zh-CN" altLang="en-US" sz="2400" b="1">
                <a:solidFill>
                  <a:srgbClr val="009900"/>
                </a:solidFill>
                <a:latin typeface="Times New Roman" panose="02020603050405020304" pitchFamily="18" charset="0"/>
              </a:rPr>
              <a:t>    ☞</a:t>
            </a:r>
            <a:r>
              <a:rPr lang="zh-CN" altLang="en-US" sz="2400" b="1">
                <a:latin typeface="Times New Roman" panose="02020603050405020304" pitchFamily="18" charset="0"/>
              </a:rPr>
              <a:t>电力电子照明电源体积小、发光效率高、可节省大量</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能源，正在逐步取代传统的白炽灯和日光灯。</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    </a:t>
            </a:r>
            <a:r>
              <a:rPr lang="zh-CN" altLang="en-US" sz="2400" b="1">
                <a:solidFill>
                  <a:srgbClr val="009900"/>
                </a:solidFill>
                <a:latin typeface="Times New Roman" panose="02020603050405020304" pitchFamily="18" charset="0"/>
              </a:rPr>
              <a:t>☞</a:t>
            </a:r>
            <a:r>
              <a:rPr lang="zh-CN" altLang="en-US" sz="2400" b="1">
                <a:latin typeface="Times New Roman" panose="02020603050405020304" pitchFamily="18" charset="0"/>
              </a:rPr>
              <a:t>空调、电视机、音响设备、家用计算机， 不少洗衣机、</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电冰箱、微波炉等电器也应用了电力电子技术。</a:t>
            </a:r>
          </a:p>
          <a:p>
            <a:pPr eaLnBrk="1" hangingPunct="1">
              <a:lnSpc>
                <a:spcPct val="90000"/>
              </a:lnSpc>
              <a:buFont typeface="Wingdings" panose="05000000000000000000" pitchFamily="2" charset="2"/>
              <a:buNone/>
            </a:pPr>
            <a:r>
              <a:rPr lang="zh-CN" altLang="en-US" sz="2400" b="1">
                <a:solidFill>
                  <a:srgbClr val="0000FF"/>
                </a:solidFill>
                <a:latin typeface="Times New Roman" panose="02020603050405020304" pitchFamily="18" charset="0"/>
              </a:rPr>
              <a:t>◆</a:t>
            </a:r>
            <a:r>
              <a:rPr lang="zh-CN" altLang="en-US" sz="2400" b="1">
                <a:latin typeface="Times New Roman" panose="02020603050405020304" pitchFamily="18" charset="0"/>
              </a:rPr>
              <a:t>其它</a:t>
            </a:r>
            <a:r>
              <a:rPr lang="zh-CN" altLang="en-US" sz="2400">
                <a:latin typeface="Times New Roman" panose="02020603050405020304" pitchFamily="18" charset="0"/>
              </a:rPr>
              <a:t> </a:t>
            </a:r>
          </a:p>
          <a:p>
            <a:pPr eaLnBrk="1" hangingPunct="1">
              <a:lnSpc>
                <a:spcPct val="90000"/>
              </a:lnSpc>
              <a:buFont typeface="Wingdings" panose="05000000000000000000" pitchFamily="2" charset="2"/>
              <a:buNone/>
            </a:pPr>
            <a:r>
              <a:rPr lang="zh-CN" altLang="en-US" sz="2400" b="1">
                <a:solidFill>
                  <a:srgbClr val="009900"/>
                </a:solidFill>
                <a:latin typeface="Times New Roman" panose="02020603050405020304" pitchFamily="18" charset="0"/>
              </a:rPr>
              <a:t>    ☞</a:t>
            </a:r>
            <a:r>
              <a:rPr lang="zh-CN" altLang="en-US" sz="2400" b="1">
                <a:latin typeface="Times New Roman" panose="02020603050405020304" pitchFamily="18" charset="0"/>
              </a:rPr>
              <a:t>航天飞行器中的各种电子仪器需要电源，载人航天器</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也离不开各种电源，这些都必需采用电力电子技术。</a:t>
            </a:r>
          </a:p>
          <a:p>
            <a:pPr eaLnBrk="1" hangingPunct="1">
              <a:lnSpc>
                <a:spcPct val="90000"/>
              </a:lnSpc>
              <a:buFont typeface="Wingdings" panose="05000000000000000000" pitchFamily="2" charset="2"/>
              <a:buNone/>
            </a:pPr>
            <a:r>
              <a:rPr lang="zh-CN" altLang="en-US" sz="2400" b="1">
                <a:solidFill>
                  <a:srgbClr val="009900"/>
                </a:solidFill>
                <a:latin typeface="Times New Roman" panose="02020603050405020304" pitchFamily="18" charset="0"/>
              </a:rPr>
              <a:t>    ☞</a:t>
            </a:r>
            <a:r>
              <a:rPr lang="zh-CN" altLang="en-US" sz="2400" b="1">
                <a:latin typeface="Times New Roman" panose="02020603050405020304" pitchFamily="18" charset="0"/>
              </a:rPr>
              <a:t>抽水储能发电站的大型电动机需要用电力电子技术来</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起动和调速。超导储能是未来的一种储能方式，它需要强</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大的直流电源供电，这也离不开电力电子技术。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96746CD4-33A3-469A-8BCD-042F7255C211}"/>
              </a:ext>
            </a:extLst>
          </p:cNvPr>
          <p:cNvSpPr>
            <a:spLocks noGrp="1" noChangeArrowheads="1"/>
          </p:cNvSpPr>
          <p:nvPr>
            <p:ph type="title"/>
          </p:nvPr>
        </p:nvSpPr>
        <p:spPr>
          <a:xfrm>
            <a:off x="609600" y="409575"/>
            <a:ext cx="7700963" cy="727075"/>
          </a:xfrm>
        </p:spPr>
        <p:txBody>
          <a:bodyPr/>
          <a:lstStyle/>
          <a:p>
            <a:pPr eaLnBrk="1" hangingPunct="1"/>
            <a:r>
              <a:rPr lang="en-US" altLang="zh-CN" sz="4000" b="1"/>
              <a:t>1.1 </a:t>
            </a:r>
            <a:r>
              <a:rPr lang="zh-CN" altLang="en-US" sz="4000" b="1"/>
              <a:t>什么是电力电子技术</a:t>
            </a:r>
          </a:p>
        </p:txBody>
      </p:sp>
      <p:sp>
        <p:nvSpPr>
          <p:cNvPr id="68611" name="Rectangle 3" descr="Rectangle: Click to edit Master text styles&#10;Second level&#10;Third level&#10;Fourth level&#10;Fifth level">
            <a:extLst>
              <a:ext uri="{FF2B5EF4-FFF2-40B4-BE49-F238E27FC236}">
                <a16:creationId xmlns:a16="http://schemas.microsoft.com/office/drawing/2014/main" id="{6A04FBB6-41BB-4DFA-93F0-4848DE554931}"/>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zh-CN" sz="2800" b="1">
                <a:solidFill>
                  <a:srgbClr val="E35449"/>
                </a:solidFill>
                <a:latin typeface="宋体" panose="02010600030101010101" pitchFamily="2" charset="-122"/>
              </a:rPr>
              <a:t>■</a:t>
            </a:r>
            <a:r>
              <a:rPr lang="zh-CN" altLang="en-US" sz="2800" b="1"/>
              <a:t>电力电子技术的概念</a:t>
            </a:r>
          </a:p>
          <a:p>
            <a:pPr eaLnBrk="1" hangingPunct="1">
              <a:buFont typeface="Wingdings" panose="05000000000000000000" pitchFamily="2" charset="2"/>
              <a:buNone/>
            </a:pPr>
            <a:r>
              <a:rPr lang="zh-CN" altLang="en-US" sz="2800" b="1">
                <a:solidFill>
                  <a:srgbClr val="0000FF"/>
                </a:solidFill>
              </a:rPr>
              <a:t>    ◆</a:t>
            </a:r>
            <a:r>
              <a:rPr lang="zh-CN" altLang="en-US" sz="2800" b="1"/>
              <a:t>可以认为，所谓电力电子技术就是应用于</a:t>
            </a:r>
            <a:r>
              <a:rPr lang="zh-CN" altLang="en-US" sz="2800" b="1">
                <a:solidFill>
                  <a:srgbClr val="E35449"/>
                </a:solidFill>
              </a:rPr>
              <a:t>电力</a:t>
            </a:r>
            <a:r>
              <a:rPr lang="zh-CN" altLang="en-US" sz="2800" b="1"/>
              <a:t>领域的</a:t>
            </a:r>
            <a:r>
              <a:rPr lang="zh-CN" altLang="en-US" sz="2800" b="1">
                <a:solidFill>
                  <a:srgbClr val="E35449"/>
                </a:solidFill>
              </a:rPr>
              <a:t>电子</a:t>
            </a:r>
            <a:r>
              <a:rPr lang="zh-CN" altLang="en-US" sz="2800" b="1"/>
              <a:t>技术。</a:t>
            </a:r>
          </a:p>
          <a:p>
            <a:pPr eaLnBrk="1" hangingPunct="1">
              <a:buFont typeface="Wingdings" panose="05000000000000000000" pitchFamily="2" charset="2"/>
              <a:buNone/>
            </a:pPr>
            <a:r>
              <a:rPr lang="zh-CN" altLang="en-US" sz="2800" b="1"/>
              <a:t>        </a:t>
            </a:r>
            <a:r>
              <a:rPr lang="zh-CN" altLang="en-US" sz="2800" b="1">
                <a:solidFill>
                  <a:srgbClr val="009900"/>
                </a:solidFill>
                <a:latin typeface="Batang" panose="02030600000101010101" pitchFamily="18" charset="-127"/>
                <a:ea typeface="Batang" panose="02030600000101010101" pitchFamily="18" charset="-127"/>
              </a:rPr>
              <a:t>☞</a:t>
            </a:r>
            <a:r>
              <a:rPr lang="zh-CN" altLang="en-US" sz="2800" b="1"/>
              <a:t>电力电子技术中所变换的</a:t>
            </a:r>
            <a:r>
              <a:rPr lang="zh-CN" altLang="en-US" sz="2800" b="1">
                <a:latin typeface="Times New Roman" panose="02020603050405020304" pitchFamily="18" charset="0"/>
              </a:rPr>
              <a:t>“</a:t>
            </a:r>
            <a:r>
              <a:rPr lang="zh-CN" altLang="en-US" sz="2800" b="1"/>
              <a:t>电力</a:t>
            </a:r>
            <a:r>
              <a:rPr lang="zh-CN" altLang="en-US" sz="2800" b="1">
                <a:latin typeface="Times New Roman" panose="02020603050405020304" pitchFamily="18" charset="0"/>
              </a:rPr>
              <a:t>”</a:t>
            </a:r>
            <a:r>
              <a:rPr lang="zh-CN" altLang="en-US" sz="2800" b="1"/>
              <a:t> 有区别于</a:t>
            </a:r>
            <a:r>
              <a:rPr lang="zh-CN" altLang="en-US" sz="2800" b="1">
                <a:latin typeface="Times New Roman" panose="02020603050405020304" pitchFamily="18" charset="0"/>
              </a:rPr>
              <a:t>“</a:t>
            </a:r>
            <a:r>
              <a:rPr lang="zh-CN" altLang="en-US" sz="2800" b="1"/>
              <a:t>电力系统</a:t>
            </a:r>
            <a:r>
              <a:rPr lang="zh-CN" altLang="en-US" sz="2800" b="1">
                <a:latin typeface="Times New Roman" panose="02020603050405020304" pitchFamily="18" charset="0"/>
              </a:rPr>
              <a:t>”</a:t>
            </a:r>
            <a:r>
              <a:rPr lang="zh-CN" altLang="en-US" sz="2800" b="1"/>
              <a:t>所指的</a:t>
            </a:r>
            <a:r>
              <a:rPr lang="zh-CN" altLang="en-US" sz="2800" b="1">
                <a:latin typeface="Times New Roman" panose="02020603050405020304" pitchFamily="18" charset="0"/>
              </a:rPr>
              <a:t>“</a:t>
            </a:r>
            <a:r>
              <a:rPr lang="zh-CN" altLang="en-US" sz="2800" b="1"/>
              <a:t>电力</a:t>
            </a:r>
            <a:r>
              <a:rPr lang="zh-CN" altLang="en-US" sz="2800" b="1">
                <a:latin typeface="Times New Roman" panose="02020603050405020304" pitchFamily="18" charset="0"/>
              </a:rPr>
              <a:t>”</a:t>
            </a:r>
            <a:r>
              <a:rPr lang="zh-CN" altLang="en-US" sz="2800" b="1"/>
              <a:t> ，后者特指电力网的</a:t>
            </a:r>
            <a:r>
              <a:rPr lang="zh-CN" altLang="en-US" sz="2800" b="1">
                <a:latin typeface="Times New Roman" panose="02020603050405020304" pitchFamily="18" charset="0"/>
              </a:rPr>
              <a:t>“</a:t>
            </a:r>
            <a:r>
              <a:rPr lang="zh-CN" altLang="en-US" sz="2800" b="1"/>
              <a:t>电力</a:t>
            </a:r>
            <a:r>
              <a:rPr lang="zh-CN" altLang="en-US" sz="2800" b="1">
                <a:latin typeface="Times New Roman" panose="02020603050405020304" pitchFamily="18" charset="0"/>
              </a:rPr>
              <a:t>”</a:t>
            </a:r>
            <a:r>
              <a:rPr lang="zh-CN" altLang="en-US" sz="2800" b="1"/>
              <a:t> ，前者则更一般些。</a:t>
            </a:r>
          </a:p>
          <a:p>
            <a:pPr eaLnBrk="1" hangingPunct="1">
              <a:buFont typeface="Wingdings" panose="05000000000000000000" pitchFamily="2" charset="2"/>
              <a:buNone/>
            </a:pPr>
            <a:r>
              <a:rPr lang="zh-CN" altLang="en-US" sz="2800" b="1"/>
              <a:t>        </a:t>
            </a:r>
            <a:r>
              <a:rPr lang="zh-CN" altLang="en-US" sz="2800" b="1">
                <a:solidFill>
                  <a:srgbClr val="009900"/>
                </a:solidFill>
                <a:latin typeface="Batang" panose="02030600000101010101" pitchFamily="18" charset="-127"/>
                <a:ea typeface="Batang" panose="02030600000101010101" pitchFamily="18" charset="-127"/>
              </a:rPr>
              <a:t>☞</a:t>
            </a:r>
            <a:r>
              <a:rPr lang="zh-CN" altLang="en-US" sz="2800" b="1"/>
              <a:t>电子技术包括信息电子技术和电力电子技术两大分支。通常所说的模拟电子技术和数字电子技术都属于信息电子技术。</a:t>
            </a:r>
            <a:r>
              <a:rPr lang="zh-CN" altLang="en-US" sz="2800"/>
              <a:t> </a:t>
            </a:r>
            <a:r>
              <a:rPr lang="zh-CN" altLang="en-US" sz="2800" b="1"/>
              <a:t> </a:t>
            </a:r>
          </a:p>
        </p:txBody>
      </p:sp>
      <p:sp>
        <p:nvSpPr>
          <p:cNvPr id="68612" name="AutoShape 4">
            <a:hlinkClick r:id="" action="ppaction://hlinkshowjump?jump=firstslide" highlightClick="1"/>
            <a:extLst>
              <a:ext uri="{FF2B5EF4-FFF2-40B4-BE49-F238E27FC236}">
                <a16:creationId xmlns:a16="http://schemas.microsoft.com/office/drawing/2014/main" id="{BF3588C3-646D-4B5D-8A97-8BAD7D85F549}"/>
              </a:ext>
            </a:extLst>
          </p:cNvPr>
          <p:cNvSpPr>
            <a:spLocks noChangeArrowheads="1"/>
          </p:cNvSpPr>
          <p:nvPr/>
        </p:nvSpPr>
        <p:spPr bwMode="auto">
          <a:xfrm>
            <a:off x="7451725" y="6102350"/>
            <a:ext cx="720725" cy="566738"/>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A3D04B43-7682-4E69-B0F5-329015F91E09}"/>
              </a:ext>
            </a:extLst>
          </p:cNvPr>
          <p:cNvSpPr>
            <a:spLocks noGrp="1" noChangeArrowheads="1"/>
          </p:cNvSpPr>
          <p:nvPr>
            <p:ph type="title"/>
          </p:nvPr>
        </p:nvSpPr>
        <p:spPr>
          <a:xfrm>
            <a:off x="609600" y="409575"/>
            <a:ext cx="7772400" cy="617538"/>
          </a:xfrm>
        </p:spPr>
        <p:txBody>
          <a:bodyPr/>
          <a:lstStyle/>
          <a:p>
            <a:pPr eaLnBrk="1" hangingPunct="1"/>
            <a:r>
              <a:rPr lang="en-US" altLang="zh-CN" sz="4000" b="1"/>
              <a:t>1.3 </a:t>
            </a:r>
            <a:r>
              <a:rPr lang="zh-CN" altLang="en-US" sz="4000" b="1"/>
              <a:t>电力电子技术的应用</a:t>
            </a:r>
          </a:p>
        </p:txBody>
      </p:sp>
      <p:pic>
        <p:nvPicPr>
          <p:cNvPr id="87043" name="Picture 3">
            <a:extLst>
              <a:ext uri="{FF2B5EF4-FFF2-40B4-BE49-F238E27FC236}">
                <a16:creationId xmlns:a16="http://schemas.microsoft.com/office/drawing/2014/main" id="{EC03E7E8-CC27-46DB-A16D-8C369759F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268413"/>
            <a:ext cx="37433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04" name="Group 4">
            <a:extLst>
              <a:ext uri="{FF2B5EF4-FFF2-40B4-BE49-F238E27FC236}">
                <a16:creationId xmlns:a16="http://schemas.microsoft.com/office/drawing/2014/main" id="{A3D56334-EBB5-400F-B18F-962065D9F1CD}"/>
              </a:ext>
            </a:extLst>
          </p:cNvPr>
          <p:cNvGraphicFramePr>
            <a:graphicFrameLocks noGrp="1"/>
          </p:cNvGraphicFramePr>
          <p:nvPr>
            <p:ph sz="half" idx="2"/>
          </p:nvPr>
        </p:nvGraphicFramePr>
        <p:xfrm>
          <a:off x="611188" y="5575300"/>
          <a:ext cx="8208962" cy="517525"/>
        </p:xfrm>
        <a:graphic>
          <a:graphicData uri="http://schemas.openxmlformats.org/drawingml/2006/table">
            <a:tbl>
              <a:tblPr/>
              <a:tblGrid>
                <a:gridCol w="8208962">
                  <a:extLst>
                    <a:ext uri="{9D8B030D-6E8A-4147-A177-3AD203B41FA5}">
                      <a16:colId xmlns:a16="http://schemas.microsoft.com/office/drawing/2014/main" val="20000"/>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1" i="0" u="none" strike="noStrike" cap="none" normalizeH="0" baseline="0">
                          <a:ln>
                            <a:noFill/>
                          </a:ln>
                          <a:solidFill>
                            <a:schemeClr val="tx1"/>
                          </a:solidFill>
                          <a:effectLst/>
                          <a:latin typeface="Tahoma" pitchFamily="34" charset="0"/>
                          <a:ea typeface="宋体" pitchFamily="2" charset="-122"/>
                        </a:rPr>
                        <a:t>总之，电力电子技术的应用越来越广，其地位也越来越重要。</a:t>
                      </a:r>
                      <a:r>
                        <a:rPr kumimoji="1" lang="zh-CN" altLang="en-US" sz="2800" b="0" i="0" u="none" strike="noStrike" cap="none" normalizeH="0" baseline="0">
                          <a:ln>
                            <a:noFill/>
                          </a:ln>
                          <a:solidFill>
                            <a:schemeClr val="tx1"/>
                          </a:solidFill>
                          <a:effectLst/>
                          <a:latin typeface="Tahoma" pitchFamily="34" charset="0"/>
                          <a:ea typeface="宋体" pitchFamily="2" charset="-122"/>
                        </a:rPr>
                        <a:t> </a:t>
                      </a:r>
                    </a:p>
                  </a:txBody>
                  <a:tcPr marT="45664" marB="4566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87050" name="Text Box 10">
            <a:extLst>
              <a:ext uri="{FF2B5EF4-FFF2-40B4-BE49-F238E27FC236}">
                <a16:creationId xmlns:a16="http://schemas.microsoft.com/office/drawing/2014/main" id="{65E54E40-C1EC-487F-AA66-C300A708A305}"/>
              </a:ext>
            </a:extLst>
          </p:cNvPr>
          <p:cNvSpPr txBox="1">
            <a:spLocks noChangeArrowheads="1"/>
          </p:cNvSpPr>
          <p:nvPr/>
        </p:nvSpPr>
        <p:spPr bwMode="auto">
          <a:xfrm>
            <a:off x="684213" y="1268413"/>
            <a:ext cx="4175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en-US" altLang="zh-CN" sz="2000" b="1">
                <a:solidFill>
                  <a:srgbClr val="009900"/>
                </a:solidFill>
                <a:latin typeface="Times New Roman" panose="02020603050405020304" pitchFamily="18" charset="0"/>
              </a:rPr>
              <a:t>☞</a:t>
            </a:r>
            <a:r>
              <a:rPr kumimoji="0" lang="zh-CN" altLang="en-US" sz="2000" b="1">
                <a:latin typeface="Times New Roman" panose="02020603050405020304" pitchFamily="18" charset="0"/>
              </a:rPr>
              <a:t>新能源、可再生能源发电比如风</a:t>
            </a:r>
          </a:p>
          <a:p>
            <a:pPr eaLnBrk="1" hangingPunct="1">
              <a:spcBef>
                <a:spcPct val="20000"/>
              </a:spcBef>
            </a:pPr>
            <a:r>
              <a:rPr kumimoji="0" lang="zh-CN" altLang="en-US" sz="2000" b="1">
                <a:latin typeface="Times New Roman" panose="02020603050405020304" pitchFamily="18" charset="0"/>
              </a:rPr>
              <a:t>力发电、太阳能发电，需要用电力</a:t>
            </a:r>
          </a:p>
          <a:p>
            <a:pPr eaLnBrk="1" hangingPunct="1">
              <a:spcBef>
                <a:spcPct val="20000"/>
              </a:spcBef>
            </a:pPr>
            <a:r>
              <a:rPr kumimoji="0" lang="zh-CN" altLang="en-US" sz="2000" b="1">
                <a:latin typeface="Times New Roman" panose="02020603050405020304" pitchFamily="18" charset="0"/>
              </a:rPr>
              <a:t>电子技术来缓冲能量和改善电能质</a:t>
            </a:r>
          </a:p>
          <a:p>
            <a:pPr eaLnBrk="1" hangingPunct="1">
              <a:spcBef>
                <a:spcPct val="20000"/>
              </a:spcBef>
            </a:pPr>
            <a:r>
              <a:rPr kumimoji="0" lang="zh-CN" altLang="en-US" sz="2000" b="1">
                <a:latin typeface="Times New Roman" panose="02020603050405020304" pitchFamily="18" charset="0"/>
              </a:rPr>
              <a:t>量。当需要和电力系统联网 时，更</a:t>
            </a:r>
          </a:p>
          <a:p>
            <a:pPr eaLnBrk="1" hangingPunct="1">
              <a:spcBef>
                <a:spcPct val="20000"/>
              </a:spcBef>
            </a:pPr>
            <a:r>
              <a:rPr kumimoji="0" lang="zh-CN" altLang="en-US" sz="2000" b="1">
                <a:latin typeface="Times New Roman" panose="02020603050405020304" pitchFamily="18" charset="0"/>
              </a:rPr>
              <a:t>离不开电力电子技术。</a:t>
            </a:r>
          </a:p>
          <a:p>
            <a:pPr eaLnBrk="1" hangingPunct="1">
              <a:spcBef>
                <a:spcPct val="20000"/>
              </a:spcBef>
            </a:pPr>
            <a:r>
              <a:rPr kumimoji="0" lang="zh-CN" altLang="en-US" sz="2000" b="1">
                <a:solidFill>
                  <a:srgbClr val="009900"/>
                </a:solidFill>
                <a:latin typeface="Times New Roman" panose="02020603050405020304" pitchFamily="18" charset="0"/>
              </a:rPr>
              <a:t>☞</a:t>
            </a:r>
            <a:r>
              <a:rPr kumimoji="0" lang="zh-CN" altLang="en-US" sz="2000" b="1">
                <a:latin typeface="Times New Roman" panose="02020603050405020304" pitchFamily="18" charset="0"/>
              </a:rPr>
              <a:t>核聚变反应堆在产生强大磁场和</a:t>
            </a:r>
          </a:p>
          <a:p>
            <a:pPr eaLnBrk="1" hangingPunct="1">
              <a:spcBef>
                <a:spcPct val="20000"/>
              </a:spcBef>
            </a:pPr>
            <a:r>
              <a:rPr kumimoji="0" lang="zh-CN" altLang="en-US" sz="2000" b="1">
                <a:latin typeface="Times New Roman" panose="02020603050405020304" pitchFamily="18" charset="0"/>
              </a:rPr>
              <a:t>注入能量时，需要大容量的脉冲电</a:t>
            </a:r>
          </a:p>
          <a:p>
            <a:pPr eaLnBrk="1" hangingPunct="1">
              <a:spcBef>
                <a:spcPct val="20000"/>
              </a:spcBef>
            </a:pPr>
            <a:r>
              <a:rPr kumimoji="0" lang="zh-CN" altLang="en-US" sz="2000" b="1">
                <a:latin typeface="Times New Roman" panose="02020603050405020304" pitchFamily="18" charset="0"/>
              </a:rPr>
              <a:t>源，这种电源就是电力电子装置。</a:t>
            </a:r>
          </a:p>
          <a:p>
            <a:pPr eaLnBrk="1" hangingPunct="1">
              <a:spcBef>
                <a:spcPct val="20000"/>
              </a:spcBef>
            </a:pPr>
            <a:r>
              <a:rPr kumimoji="0" lang="zh-CN" altLang="en-US" sz="2000" b="1">
                <a:latin typeface="Times New Roman" panose="02020603050405020304" pitchFamily="18" charset="0"/>
              </a:rPr>
              <a:t>科学实验或某些特殊场合，常常需</a:t>
            </a:r>
          </a:p>
          <a:p>
            <a:pPr eaLnBrk="1" hangingPunct="1">
              <a:spcBef>
                <a:spcPct val="20000"/>
              </a:spcBef>
            </a:pPr>
            <a:r>
              <a:rPr kumimoji="0" lang="zh-CN" altLang="en-US" sz="2000" b="1">
                <a:latin typeface="Times New Roman" panose="02020603050405020304" pitchFamily="18" charset="0"/>
              </a:rPr>
              <a:t>要一些特种电源，这也是电力电子</a:t>
            </a:r>
          </a:p>
          <a:p>
            <a:pPr eaLnBrk="1" hangingPunct="1">
              <a:spcBef>
                <a:spcPct val="20000"/>
              </a:spcBef>
            </a:pPr>
            <a:r>
              <a:rPr kumimoji="0" lang="zh-CN" altLang="en-US" sz="2000" b="1">
                <a:latin typeface="Times New Roman" panose="02020603050405020304" pitchFamily="18" charset="0"/>
              </a:rPr>
              <a:t>技术的用武之地。</a:t>
            </a:r>
          </a:p>
        </p:txBody>
      </p:sp>
      <p:sp>
        <p:nvSpPr>
          <p:cNvPr id="87051" name="Text Box 11">
            <a:extLst>
              <a:ext uri="{FF2B5EF4-FFF2-40B4-BE49-F238E27FC236}">
                <a16:creationId xmlns:a16="http://schemas.microsoft.com/office/drawing/2014/main" id="{466C7BD0-8BD1-47F0-A006-EF548F4D3809}"/>
              </a:ext>
            </a:extLst>
          </p:cNvPr>
          <p:cNvSpPr txBox="1">
            <a:spLocks noChangeArrowheads="1"/>
          </p:cNvSpPr>
          <p:nvPr/>
        </p:nvSpPr>
        <p:spPr bwMode="auto">
          <a:xfrm>
            <a:off x="6372225" y="5013325"/>
            <a:ext cx="1027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zh-CN" altLang="en-US" sz="1400" b="1">
                <a:solidFill>
                  <a:srgbClr val="6600CC"/>
                </a:solidFill>
                <a:latin typeface="Times New Roman" panose="02020603050405020304" pitchFamily="18" charset="0"/>
              </a:rPr>
              <a:t>图</a:t>
            </a:r>
            <a:r>
              <a:rPr kumimoji="0" lang="en-US" altLang="zh-CN" sz="1400" b="1">
                <a:solidFill>
                  <a:srgbClr val="6600CC"/>
                </a:solidFill>
                <a:latin typeface="Times New Roman" panose="02020603050405020304" pitchFamily="18" charset="0"/>
              </a:rPr>
              <a:t>1-7 </a:t>
            </a:r>
            <a:r>
              <a:rPr kumimoji="0" lang="zh-CN" altLang="en-US" sz="1400" b="1">
                <a:solidFill>
                  <a:srgbClr val="6600CC"/>
                </a:solidFill>
                <a:latin typeface="Times New Roman" panose="02020603050405020304" pitchFamily="18" charset="0"/>
              </a:rPr>
              <a:t>风场</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5C85428-D5C8-4C60-B8D4-1D6CC470ED17}"/>
              </a:ext>
            </a:extLst>
          </p:cNvPr>
          <p:cNvSpPr>
            <a:spLocks noGrp="1" noChangeArrowheads="1"/>
          </p:cNvSpPr>
          <p:nvPr>
            <p:ph type="title"/>
          </p:nvPr>
        </p:nvSpPr>
        <p:spPr>
          <a:xfrm>
            <a:off x="609600" y="409575"/>
            <a:ext cx="7772400" cy="617538"/>
          </a:xfrm>
        </p:spPr>
        <p:txBody>
          <a:bodyPr/>
          <a:lstStyle/>
          <a:p>
            <a:pPr eaLnBrk="1" hangingPunct="1"/>
            <a:r>
              <a:rPr lang="en-US" altLang="zh-CN" sz="4000" b="1"/>
              <a:t>1.4 </a:t>
            </a:r>
            <a:r>
              <a:rPr lang="zh-CN" altLang="en-US" sz="4000" b="1"/>
              <a:t>本教材的内容简介</a:t>
            </a:r>
          </a:p>
        </p:txBody>
      </p:sp>
      <p:sp>
        <p:nvSpPr>
          <p:cNvPr id="88067" name="Rectangle 3" descr="Rectangle: Click to edit Master text styles&#10;Second level&#10;Third level&#10;Fourth level&#10;Fifth level">
            <a:extLst>
              <a:ext uri="{FF2B5EF4-FFF2-40B4-BE49-F238E27FC236}">
                <a16:creationId xmlns:a16="http://schemas.microsoft.com/office/drawing/2014/main" id="{DE67BBE5-69F5-4B47-BD6C-81DE220893DB}"/>
              </a:ext>
            </a:extLst>
          </p:cNvPr>
          <p:cNvSpPr>
            <a:spLocks noGrp="1" noChangeArrowheads="1"/>
          </p:cNvSpPr>
          <p:nvPr>
            <p:ph type="body" sz="half" idx="1"/>
          </p:nvPr>
        </p:nvSpPr>
        <p:spPr>
          <a:xfrm>
            <a:off x="908050" y="1905000"/>
            <a:ext cx="3813175" cy="423863"/>
          </a:xfrm>
        </p:spPr>
        <p:txBody>
          <a:bodyPr/>
          <a:lstStyle/>
          <a:p>
            <a:pPr eaLnBrk="1" hangingPunct="1">
              <a:lnSpc>
                <a:spcPct val="90000"/>
              </a:lnSpc>
              <a:buFont typeface="Wingdings" panose="05000000000000000000" pitchFamily="2" charset="2"/>
              <a:buNone/>
            </a:pPr>
            <a:r>
              <a:rPr lang="en-US" altLang="zh-CN" sz="2800" b="1">
                <a:solidFill>
                  <a:srgbClr val="E35449"/>
                </a:solidFill>
                <a:latin typeface="宋体" panose="02010600030101010101" pitchFamily="2" charset="-122"/>
              </a:rPr>
              <a:t>■</a:t>
            </a:r>
            <a:r>
              <a:rPr lang="zh-CN" altLang="en-US" sz="2800" b="1"/>
              <a:t>本教材的内容</a:t>
            </a:r>
          </a:p>
        </p:txBody>
      </p:sp>
      <p:pic>
        <p:nvPicPr>
          <p:cNvPr id="88068" name="Picture 4" descr="结构图">
            <a:extLst>
              <a:ext uri="{FF2B5EF4-FFF2-40B4-BE49-F238E27FC236}">
                <a16:creationId xmlns:a16="http://schemas.microsoft.com/office/drawing/2014/main" id="{05D282CF-A2DD-4570-B5D1-63E482147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916113"/>
            <a:ext cx="5124450"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AutoShape 5">
            <a:hlinkClick r:id="" action="ppaction://hlinkshowjump?jump=firstslide" highlightClick="1"/>
            <a:extLst>
              <a:ext uri="{FF2B5EF4-FFF2-40B4-BE49-F238E27FC236}">
                <a16:creationId xmlns:a16="http://schemas.microsoft.com/office/drawing/2014/main" id="{EAC0B22C-AC6C-4908-BF4E-EE99755F7E52}"/>
              </a:ext>
            </a:extLst>
          </p:cNvPr>
          <p:cNvSpPr>
            <a:spLocks noChangeArrowheads="1"/>
          </p:cNvSpPr>
          <p:nvPr/>
        </p:nvSpPr>
        <p:spPr bwMode="auto">
          <a:xfrm>
            <a:off x="7380288" y="6102350"/>
            <a:ext cx="720725" cy="566738"/>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6734CA00-BABF-4CE3-AA07-F92E19B0D202}"/>
              </a:ext>
            </a:extLst>
          </p:cNvPr>
          <p:cNvSpPr>
            <a:spLocks noChangeArrowheads="1"/>
          </p:cNvSpPr>
          <p:nvPr/>
        </p:nvSpPr>
        <p:spPr bwMode="auto">
          <a:xfrm>
            <a:off x="1042988"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1.6.1  </a:t>
            </a:r>
            <a:r>
              <a:rPr lang="zh-CN" altLang="en-US" sz="2800" b="1">
                <a:solidFill>
                  <a:schemeClr val="tx2"/>
                </a:solidFill>
                <a:latin typeface="Times New Roman" panose="02020603050405020304" pitchFamily="18" charset="0"/>
                <a:ea typeface="华文中宋" panose="02010600040101010101" pitchFamily="2" charset="-122"/>
              </a:rPr>
              <a:t>电力电子器件驱动电路概述</a:t>
            </a:r>
          </a:p>
        </p:txBody>
      </p:sp>
      <p:sp>
        <p:nvSpPr>
          <p:cNvPr id="258051" name="Text Box 3">
            <a:extLst>
              <a:ext uri="{FF2B5EF4-FFF2-40B4-BE49-F238E27FC236}">
                <a16:creationId xmlns:a16="http://schemas.microsoft.com/office/drawing/2014/main" id="{58E74B4C-AFD9-40C1-B678-DA6C6E049D80}"/>
              </a:ext>
            </a:extLst>
          </p:cNvPr>
          <p:cNvSpPr txBox="1">
            <a:spLocks noChangeArrowheads="1"/>
          </p:cNvSpPr>
          <p:nvPr/>
        </p:nvSpPr>
        <p:spPr bwMode="auto">
          <a:xfrm>
            <a:off x="900113" y="981075"/>
            <a:ext cx="73914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eaLnBrk="0" hangingPunct="0">
              <a:defRPr kumimoji="1" sz="2400">
                <a:solidFill>
                  <a:schemeClr val="tx1"/>
                </a:solidFill>
                <a:latin typeface="Tahoma" panose="020B0604030504040204" pitchFamily="34"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lvl="4" eaLnBrk="1" hangingPunct="1">
              <a:lnSpc>
                <a:spcPct val="90000"/>
              </a:lnSpc>
              <a:spcBef>
                <a:spcPct val="50000"/>
              </a:spcBef>
              <a:buClr>
                <a:schemeClr val="tx1"/>
              </a:buClr>
              <a:buFont typeface="Wingdings" panose="05000000000000000000" pitchFamily="2" charset="2"/>
              <a:buBlip>
                <a:blip r:embed="rId2"/>
              </a:buBlip>
            </a:pPr>
            <a:r>
              <a:rPr lang="zh-CN" altLang="en-US" b="1">
                <a:solidFill>
                  <a:srgbClr val="0000FF"/>
                </a:solidFill>
                <a:latin typeface="Times New Roman" panose="02020603050405020304" pitchFamily="18" charset="0"/>
                <a:ea typeface="华文中宋" panose="02010600040101010101" pitchFamily="2" charset="-122"/>
              </a:rPr>
              <a:t>驱动电路</a:t>
            </a:r>
            <a:r>
              <a:rPr lang="en-US" altLang="zh-CN">
                <a:solidFill>
                  <a:srgbClr val="0000FF"/>
                </a:solidFill>
                <a:latin typeface="Times New Roman" panose="02020603050405020304" pitchFamily="18" charset="0"/>
                <a:ea typeface="华文中宋" panose="02010600040101010101" pitchFamily="2" charset="-122"/>
              </a:rPr>
              <a:t>——</a:t>
            </a:r>
            <a:r>
              <a:rPr lang="zh-CN" altLang="en-US">
                <a:solidFill>
                  <a:srgbClr val="0000FF"/>
                </a:solidFill>
                <a:latin typeface="Times New Roman" panose="02020603050405020304" pitchFamily="18" charset="0"/>
                <a:ea typeface="华文中宋" panose="02010600040101010101" pitchFamily="2" charset="-122"/>
              </a:rPr>
              <a:t>主电路与控制电路之间的接口</a:t>
            </a:r>
          </a:p>
        </p:txBody>
      </p:sp>
      <p:sp>
        <p:nvSpPr>
          <p:cNvPr id="258052" name="Rectangle 4">
            <a:extLst>
              <a:ext uri="{FF2B5EF4-FFF2-40B4-BE49-F238E27FC236}">
                <a16:creationId xmlns:a16="http://schemas.microsoft.com/office/drawing/2014/main" id="{A203C141-A73E-4E62-9ADA-BF2766F68F09}"/>
              </a:ext>
            </a:extLst>
          </p:cNvPr>
          <p:cNvSpPr>
            <a:spLocks noChangeArrowheads="1"/>
          </p:cNvSpPr>
          <p:nvPr/>
        </p:nvSpPr>
        <p:spPr bwMode="auto">
          <a:xfrm>
            <a:off x="468313" y="1557338"/>
            <a:ext cx="813593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lvl="1" eaLnBrk="1" hangingPunct="1">
              <a:buFont typeface="Wingdings" panose="05000000000000000000" pitchFamily="2" charset="2"/>
              <a:buChar char="Ø"/>
            </a:pPr>
            <a:r>
              <a:rPr lang="zh-CN" altLang="en-US">
                <a:latin typeface="Arial" panose="020B0604020202020204" pitchFamily="34" charset="0"/>
                <a:ea typeface="华文中宋" panose="02010600040101010101" pitchFamily="2" charset="-122"/>
              </a:rPr>
              <a:t>使电力电子器件工作在较理想的开关状态，缩短开关时间，减小开关损耗。</a:t>
            </a:r>
          </a:p>
          <a:p>
            <a:pPr lvl="1" eaLnBrk="1" hangingPunct="1">
              <a:buFont typeface="Wingdings" panose="05000000000000000000" pitchFamily="2" charset="2"/>
              <a:buChar char="Ø"/>
            </a:pPr>
            <a:r>
              <a:rPr lang="zh-CN" altLang="en-US">
                <a:latin typeface="Arial" panose="020B0604020202020204" pitchFamily="34" charset="0"/>
                <a:ea typeface="华文中宋" panose="02010600040101010101" pitchFamily="2" charset="-122"/>
              </a:rPr>
              <a:t>对装置的运行效率、可靠性和安全性都有重要的意义。</a:t>
            </a:r>
          </a:p>
          <a:p>
            <a:pPr lvl="1" eaLnBrk="1" hangingPunct="1">
              <a:buFont typeface="Wingdings" panose="05000000000000000000" pitchFamily="2" charset="2"/>
              <a:buChar char="Ø"/>
            </a:pPr>
            <a:r>
              <a:rPr lang="zh-CN" altLang="en-US">
                <a:latin typeface="Arial" panose="020B0604020202020204" pitchFamily="34" charset="0"/>
                <a:ea typeface="华文中宋" panose="02010600040101010101" pitchFamily="2" charset="-122"/>
              </a:rPr>
              <a:t>一些保护措施也往往设在驱动电路中，或通过驱动电路实现。</a:t>
            </a:r>
          </a:p>
        </p:txBody>
      </p:sp>
      <p:sp>
        <p:nvSpPr>
          <p:cNvPr id="258053" name="Text Box 5">
            <a:extLst>
              <a:ext uri="{FF2B5EF4-FFF2-40B4-BE49-F238E27FC236}">
                <a16:creationId xmlns:a16="http://schemas.microsoft.com/office/drawing/2014/main" id="{BBEC5CEF-7598-4628-8E26-425DF5D7AA75}"/>
              </a:ext>
            </a:extLst>
          </p:cNvPr>
          <p:cNvSpPr txBox="1">
            <a:spLocks noChangeArrowheads="1"/>
          </p:cNvSpPr>
          <p:nvPr/>
        </p:nvSpPr>
        <p:spPr bwMode="auto">
          <a:xfrm>
            <a:off x="827088" y="3933825"/>
            <a:ext cx="38893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1"/>
              </a:buClr>
              <a:buFont typeface="Wingdings" panose="05000000000000000000" pitchFamily="2" charset="2"/>
              <a:buBlip>
                <a:blip r:embed="rId2"/>
              </a:buBlip>
            </a:pPr>
            <a:r>
              <a:rPr lang="zh-CN" altLang="en-US" b="1">
                <a:solidFill>
                  <a:srgbClr val="0000FF"/>
                </a:solidFill>
                <a:latin typeface="Times New Roman" panose="02020603050405020304" pitchFamily="18" charset="0"/>
                <a:ea typeface="华文中宋" panose="02010600040101010101" pitchFamily="2" charset="-122"/>
              </a:rPr>
              <a:t>驱动电路的基本任务：</a:t>
            </a:r>
          </a:p>
        </p:txBody>
      </p:sp>
      <p:sp>
        <p:nvSpPr>
          <p:cNvPr id="258054" name="Rectangle 6">
            <a:extLst>
              <a:ext uri="{FF2B5EF4-FFF2-40B4-BE49-F238E27FC236}">
                <a16:creationId xmlns:a16="http://schemas.microsoft.com/office/drawing/2014/main" id="{144DBA56-E986-4F21-92B0-53D6FF8691AD}"/>
              </a:ext>
            </a:extLst>
          </p:cNvPr>
          <p:cNvSpPr>
            <a:spLocks noChangeArrowheads="1"/>
          </p:cNvSpPr>
          <p:nvPr/>
        </p:nvSpPr>
        <p:spPr bwMode="auto">
          <a:xfrm>
            <a:off x="395288" y="4437063"/>
            <a:ext cx="82804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lvl="1" eaLnBrk="1" hangingPunct="1">
              <a:buFont typeface="Wingdings" panose="05000000000000000000" pitchFamily="2" charset="2"/>
              <a:buChar char="Ø"/>
            </a:pPr>
            <a:r>
              <a:rPr kumimoji="0" lang="zh-CN" altLang="en-US" b="1">
                <a:solidFill>
                  <a:srgbClr val="0000FF"/>
                </a:solidFill>
                <a:latin typeface="Arial" panose="020B0604020202020204" pitchFamily="34" charset="0"/>
                <a:ea typeface="华文中宋" panose="02010600040101010101" pitchFamily="2" charset="-122"/>
              </a:rPr>
              <a:t>将信息电子电路传来的信号按控制目标的要求，转换为加在电力电子器件控制端和公共端之间，可以使其开通或关断的信号。</a:t>
            </a:r>
          </a:p>
          <a:p>
            <a:pPr lvl="1" eaLnBrk="1" hangingPunct="1">
              <a:buFont typeface="Wingdings" panose="05000000000000000000" pitchFamily="2" charset="2"/>
              <a:buChar char="Ø"/>
            </a:pPr>
            <a:r>
              <a:rPr kumimoji="0" lang="zh-CN" altLang="en-US">
                <a:latin typeface="Arial" panose="020B0604020202020204" pitchFamily="34" charset="0"/>
                <a:ea typeface="华文中宋" panose="02010600040101010101" pitchFamily="2" charset="-122"/>
              </a:rPr>
              <a:t>对半控型器件只需提供开通控制信号。</a:t>
            </a:r>
          </a:p>
          <a:p>
            <a:pPr lvl="1" eaLnBrk="1" hangingPunct="1">
              <a:buFont typeface="Wingdings" panose="05000000000000000000" pitchFamily="2" charset="2"/>
              <a:buChar char="Ø"/>
            </a:pPr>
            <a:r>
              <a:rPr kumimoji="0" lang="zh-CN" altLang="en-US">
                <a:latin typeface="Arial" panose="020B0604020202020204" pitchFamily="34" charset="0"/>
                <a:ea typeface="华文中宋" panose="02010600040101010101" pitchFamily="2" charset="-122"/>
              </a:rPr>
              <a:t>对全控型器件则既要提供开通控制信号，又要提供关断控制信号。</a:t>
            </a:r>
          </a:p>
        </p:txBody>
      </p:sp>
      <p:sp>
        <p:nvSpPr>
          <p:cNvPr id="89095" name="Text Box 7">
            <a:extLst>
              <a:ext uri="{FF2B5EF4-FFF2-40B4-BE49-F238E27FC236}">
                <a16:creationId xmlns:a16="http://schemas.microsoft.com/office/drawing/2014/main" id="{A297BCD4-6344-482A-A571-7487B2A3B600}"/>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8051"/>
                                        </p:tgtEl>
                                        <p:attrNameLst>
                                          <p:attrName>style.visibility</p:attrName>
                                        </p:attrNameLst>
                                      </p:cBhvr>
                                      <p:to>
                                        <p:strVal val="visible"/>
                                      </p:to>
                                    </p:set>
                                    <p:animEffect transition="in" filter="dissolve">
                                      <p:cBhvr>
                                        <p:cTn id="7" dur="500"/>
                                        <p:tgtEl>
                                          <p:spTgt spid="258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8052">
                                            <p:txEl>
                                              <p:pRg st="0" end="0"/>
                                            </p:txEl>
                                          </p:spTgt>
                                        </p:tgtEl>
                                        <p:attrNameLst>
                                          <p:attrName>style.visibility</p:attrName>
                                        </p:attrNameLst>
                                      </p:cBhvr>
                                      <p:to>
                                        <p:strVal val="visible"/>
                                      </p:to>
                                    </p:set>
                                    <p:animEffect transition="in" filter="dissolve">
                                      <p:cBhvr>
                                        <p:cTn id="12" dur="500"/>
                                        <p:tgtEl>
                                          <p:spTgt spid="25805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58052">
                                            <p:txEl>
                                              <p:pRg st="1" end="1"/>
                                            </p:txEl>
                                          </p:spTgt>
                                        </p:tgtEl>
                                        <p:attrNameLst>
                                          <p:attrName>style.visibility</p:attrName>
                                        </p:attrNameLst>
                                      </p:cBhvr>
                                      <p:to>
                                        <p:strVal val="visible"/>
                                      </p:to>
                                    </p:set>
                                    <p:animEffect transition="in" filter="dissolve">
                                      <p:cBhvr>
                                        <p:cTn id="17" dur="500"/>
                                        <p:tgtEl>
                                          <p:spTgt spid="25805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58052">
                                            <p:txEl>
                                              <p:pRg st="2" end="2"/>
                                            </p:txEl>
                                          </p:spTgt>
                                        </p:tgtEl>
                                        <p:attrNameLst>
                                          <p:attrName>style.visibility</p:attrName>
                                        </p:attrNameLst>
                                      </p:cBhvr>
                                      <p:to>
                                        <p:strVal val="visible"/>
                                      </p:to>
                                    </p:set>
                                    <p:animEffect transition="in" filter="dissolve">
                                      <p:cBhvr>
                                        <p:cTn id="22" dur="500"/>
                                        <p:tgtEl>
                                          <p:spTgt spid="25805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8053"/>
                                        </p:tgtEl>
                                        <p:attrNameLst>
                                          <p:attrName>style.visibility</p:attrName>
                                        </p:attrNameLst>
                                      </p:cBhvr>
                                      <p:to>
                                        <p:strVal val="visible"/>
                                      </p:to>
                                    </p:set>
                                    <p:animEffect transition="in" filter="dissolve">
                                      <p:cBhvr>
                                        <p:cTn id="27" dur="500"/>
                                        <p:tgtEl>
                                          <p:spTgt spid="25805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58054">
                                            <p:txEl>
                                              <p:pRg st="0" end="0"/>
                                            </p:txEl>
                                          </p:spTgt>
                                        </p:tgtEl>
                                        <p:attrNameLst>
                                          <p:attrName>style.visibility</p:attrName>
                                        </p:attrNameLst>
                                      </p:cBhvr>
                                      <p:to>
                                        <p:strVal val="visible"/>
                                      </p:to>
                                    </p:set>
                                    <p:animEffect transition="in" filter="dissolve">
                                      <p:cBhvr>
                                        <p:cTn id="32" dur="500"/>
                                        <p:tgtEl>
                                          <p:spTgt spid="258054">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58054">
                                            <p:txEl>
                                              <p:pRg st="1" end="1"/>
                                            </p:txEl>
                                          </p:spTgt>
                                        </p:tgtEl>
                                        <p:attrNameLst>
                                          <p:attrName>style.visibility</p:attrName>
                                        </p:attrNameLst>
                                      </p:cBhvr>
                                      <p:to>
                                        <p:strVal val="visible"/>
                                      </p:to>
                                    </p:set>
                                    <p:animEffect transition="in" filter="dissolve">
                                      <p:cBhvr>
                                        <p:cTn id="37" dur="500"/>
                                        <p:tgtEl>
                                          <p:spTgt spid="258054">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58054">
                                            <p:txEl>
                                              <p:pRg st="2" end="2"/>
                                            </p:txEl>
                                          </p:spTgt>
                                        </p:tgtEl>
                                        <p:attrNameLst>
                                          <p:attrName>style.visibility</p:attrName>
                                        </p:attrNameLst>
                                      </p:cBhvr>
                                      <p:to>
                                        <p:strVal val="visible"/>
                                      </p:to>
                                    </p:set>
                                    <p:animEffect transition="in" filter="dissolve">
                                      <p:cBhvr>
                                        <p:cTn id="42" dur="500"/>
                                        <p:tgtEl>
                                          <p:spTgt spid="2580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p:bldP spid="2580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54C6D1F4-8295-4C5A-970D-78AE861FBA4F}"/>
              </a:ext>
            </a:extLst>
          </p:cNvPr>
          <p:cNvSpPr>
            <a:spLocks noGrp="1" noChangeArrowheads="1"/>
          </p:cNvSpPr>
          <p:nvPr>
            <p:ph type="title"/>
          </p:nvPr>
        </p:nvSpPr>
        <p:spPr/>
        <p:txBody>
          <a:bodyPr/>
          <a:lstStyle/>
          <a:p>
            <a:pPr eaLnBrk="1" hangingPunct="1"/>
            <a:endParaRPr lang="zh-CN" altLang="zh-CN"/>
          </a:p>
        </p:txBody>
      </p:sp>
      <p:sp>
        <p:nvSpPr>
          <p:cNvPr id="90115" name="Rectangle 3" descr="Rectangle: Click to edit Master text styles&#10;Second level&#10;Third level&#10;Fourth level&#10;Fifth level">
            <a:extLst>
              <a:ext uri="{FF2B5EF4-FFF2-40B4-BE49-F238E27FC236}">
                <a16:creationId xmlns:a16="http://schemas.microsoft.com/office/drawing/2014/main" id="{ABE3467D-B9C9-4CA6-B913-EAE1EF4D6B71}"/>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B231634-E847-4AC6-8007-0BDBEDE99A9F}"/>
              </a:ext>
            </a:extLst>
          </p:cNvPr>
          <p:cNvSpPr>
            <a:spLocks noChangeArrowheads="1"/>
          </p:cNvSpPr>
          <p:nvPr/>
        </p:nvSpPr>
        <p:spPr bwMode="auto">
          <a:xfrm>
            <a:off x="679450" y="1125538"/>
            <a:ext cx="7924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spcBef>
                <a:spcPct val="20000"/>
              </a:spcBef>
              <a:buClr>
                <a:schemeClr val="tx1"/>
              </a:buClr>
              <a:buSzPct val="110000"/>
              <a:buFont typeface="Wingdings" panose="05000000000000000000" pitchFamily="2" charset="2"/>
              <a:buBlip>
                <a:blip r:embed="rId3"/>
              </a:buBlip>
            </a:pPr>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驱动电路还要提供控制电路与主电路之间的</a:t>
            </a:r>
            <a:r>
              <a:rPr lang="zh-CN" altLang="en-US" b="1">
                <a:solidFill>
                  <a:srgbClr val="0000FF"/>
                </a:solidFill>
                <a:latin typeface="华文中宋" panose="02010600040101010101" pitchFamily="2" charset="-122"/>
                <a:ea typeface="华文中宋" panose="02010600040101010101" pitchFamily="2" charset="-122"/>
              </a:rPr>
              <a:t>电气隔离</a:t>
            </a:r>
            <a:r>
              <a:rPr lang="zh-CN" altLang="en-US">
                <a:latin typeface="华文中宋" panose="02010600040101010101" pitchFamily="2" charset="-122"/>
                <a:ea typeface="华文中宋" panose="02010600040101010101" pitchFamily="2" charset="-122"/>
              </a:rPr>
              <a:t>环节，一般采用</a:t>
            </a:r>
            <a:r>
              <a:rPr lang="zh-CN" altLang="en-US" b="1">
                <a:solidFill>
                  <a:srgbClr val="0000FF"/>
                </a:solidFill>
                <a:latin typeface="华文中宋" panose="02010600040101010101" pitchFamily="2" charset="-122"/>
                <a:ea typeface="华文中宋" panose="02010600040101010101" pitchFamily="2" charset="-122"/>
              </a:rPr>
              <a:t>光隔离或磁隔离</a:t>
            </a:r>
            <a:r>
              <a:rPr lang="zh-CN" altLang="en-US">
                <a:latin typeface="华文中宋" panose="02010600040101010101" pitchFamily="2" charset="-122"/>
                <a:ea typeface="华文中宋" panose="02010600040101010101" pitchFamily="2" charset="-122"/>
              </a:rPr>
              <a:t>。</a:t>
            </a:r>
          </a:p>
          <a:p>
            <a:pPr lvl="1" algn="just" eaLnBrk="1" hangingPunct="1">
              <a:lnSpc>
                <a:spcPct val="90000"/>
              </a:lnSpc>
              <a:spcBef>
                <a:spcPct val="20000"/>
              </a:spcBef>
              <a:buClr>
                <a:schemeClr val="tx1"/>
              </a:buClr>
              <a:buSzPct val="60000"/>
              <a:buFontTx/>
              <a:buBlip>
                <a:blip r:embed="rId4"/>
              </a:buBlip>
            </a:pPr>
            <a:r>
              <a:rPr lang="zh-CN" altLang="en-US">
                <a:latin typeface="华文中宋" panose="02010600040101010101" pitchFamily="2" charset="-122"/>
                <a:ea typeface="华文中宋" panose="02010600040101010101" pitchFamily="2" charset="-122"/>
                <a:cs typeface="Times New Roman" panose="02020603050405020304" pitchFamily="18" charset="0"/>
              </a:rPr>
              <a:t> </a:t>
            </a:r>
            <a:r>
              <a:rPr lang="zh-CN" altLang="en-US">
                <a:latin typeface="华文中宋" panose="02010600040101010101" pitchFamily="2" charset="-122"/>
                <a:ea typeface="华文中宋" panose="02010600040101010101" pitchFamily="2" charset="-122"/>
              </a:rPr>
              <a:t>光隔离一般采用光耦合器</a:t>
            </a:r>
          </a:p>
          <a:p>
            <a:pPr lvl="1" algn="just" eaLnBrk="1" hangingPunct="1">
              <a:lnSpc>
                <a:spcPct val="90000"/>
              </a:lnSpc>
              <a:spcBef>
                <a:spcPct val="20000"/>
              </a:spcBef>
              <a:buClr>
                <a:schemeClr val="tx1"/>
              </a:buClr>
              <a:buSzPct val="60000"/>
              <a:buFontTx/>
              <a:buBlip>
                <a:blip r:embed="rId4"/>
              </a:buBlip>
            </a:pPr>
            <a:r>
              <a:rPr lang="zh-CN" altLang="en-US">
                <a:latin typeface="华文中宋" panose="02010600040101010101" pitchFamily="2" charset="-122"/>
                <a:ea typeface="华文中宋" panose="02010600040101010101" pitchFamily="2" charset="-122"/>
              </a:rPr>
              <a:t> 磁隔离的元件通常是</a:t>
            </a:r>
            <a:r>
              <a:rPr lang="zh-CN" altLang="en-US">
                <a:solidFill>
                  <a:srgbClr val="0000FF"/>
                </a:solidFill>
                <a:latin typeface="华文中宋" panose="02010600040101010101" pitchFamily="2" charset="-122"/>
                <a:ea typeface="华文中宋" panose="02010600040101010101" pitchFamily="2" charset="-122"/>
              </a:rPr>
              <a:t>脉冲变压器</a:t>
            </a:r>
          </a:p>
        </p:txBody>
      </p:sp>
      <p:grpSp>
        <p:nvGrpSpPr>
          <p:cNvPr id="2" name="Group 3">
            <a:extLst>
              <a:ext uri="{FF2B5EF4-FFF2-40B4-BE49-F238E27FC236}">
                <a16:creationId xmlns:a16="http://schemas.microsoft.com/office/drawing/2014/main" id="{971FB607-6C5A-4B34-A1AB-E8D6915CE3B5}"/>
              </a:ext>
            </a:extLst>
          </p:cNvPr>
          <p:cNvGrpSpPr>
            <a:grpSpLocks/>
          </p:cNvGrpSpPr>
          <p:nvPr/>
        </p:nvGrpSpPr>
        <p:grpSpPr bwMode="auto">
          <a:xfrm>
            <a:off x="1042988" y="2852738"/>
            <a:ext cx="7162800" cy="3744912"/>
            <a:chOff x="657" y="1797"/>
            <a:chExt cx="4512" cy="2359"/>
          </a:xfrm>
        </p:grpSpPr>
        <p:graphicFrame>
          <p:nvGraphicFramePr>
            <p:cNvPr id="1026" name="Object 4">
              <a:extLst>
                <a:ext uri="{FF2B5EF4-FFF2-40B4-BE49-F238E27FC236}">
                  <a16:creationId xmlns:a16="http://schemas.microsoft.com/office/drawing/2014/main" id="{AFFF88C4-D5CA-48AB-A6D7-1D2B2A2316CC}"/>
                </a:ext>
              </a:extLst>
            </p:cNvPr>
            <p:cNvGraphicFramePr>
              <a:graphicFrameLocks noChangeAspect="1"/>
            </p:cNvGraphicFramePr>
            <p:nvPr/>
          </p:nvGraphicFramePr>
          <p:xfrm>
            <a:off x="657" y="1797"/>
            <a:ext cx="4512" cy="1968"/>
          </p:xfrm>
          <a:graphic>
            <a:graphicData uri="http://schemas.openxmlformats.org/presentationml/2006/ole">
              <mc:AlternateContent xmlns:mc="http://schemas.openxmlformats.org/markup-compatibility/2006">
                <mc:Choice xmlns:v="urn:schemas-microsoft-com:vml" Requires="v">
                  <p:oleObj spid="_x0000_s1032" name="Visio" r:id="rId5" imgW="4695120" imgH="1334520" progId="Visio.Drawing.6">
                    <p:embed/>
                  </p:oleObj>
                </mc:Choice>
                <mc:Fallback>
                  <p:oleObj name="Visio" r:id="rId5" imgW="4695120" imgH="1334520"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l="7701" r="11566"/>
                        <a:stretch>
                          <a:fillRect/>
                        </a:stretch>
                      </p:blipFill>
                      <p:spPr bwMode="auto">
                        <a:xfrm>
                          <a:off x="657" y="1797"/>
                          <a:ext cx="4512" cy="19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Text Box 5">
              <a:extLst>
                <a:ext uri="{FF2B5EF4-FFF2-40B4-BE49-F238E27FC236}">
                  <a16:creationId xmlns:a16="http://schemas.microsoft.com/office/drawing/2014/main" id="{39AF8687-19C8-4274-A98C-D70434B2FD34}"/>
                </a:ext>
              </a:extLst>
            </p:cNvPr>
            <p:cNvSpPr txBox="1">
              <a:spLocks noChangeArrowheads="1"/>
            </p:cNvSpPr>
            <p:nvPr/>
          </p:nvSpPr>
          <p:spPr bwMode="auto">
            <a:xfrm>
              <a:off x="1652" y="3755"/>
              <a:ext cx="2284"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spcBef>
                  <a:spcPct val="20000"/>
                </a:spcBef>
                <a:buClr>
                  <a:schemeClr val="bg2"/>
                </a:buClr>
                <a:buSzPct val="65000"/>
                <a:buFont typeface="Wingdings" panose="05000000000000000000" pitchFamily="2" charset="2"/>
                <a:buNone/>
              </a:pPr>
              <a:r>
                <a:rPr lang="zh-CN" altLang="en-US" sz="2000">
                  <a:latin typeface="Arial" panose="020B0604020202020204" pitchFamily="34" charset="0"/>
                  <a:ea typeface="华文中宋" panose="02010600040101010101" pitchFamily="2" charset="-122"/>
                </a:rPr>
                <a:t>图</a:t>
              </a:r>
              <a:r>
                <a:rPr lang="en-US" altLang="zh-CN" sz="2000">
                  <a:latin typeface="Arial" panose="020B0604020202020204" pitchFamily="34" charset="0"/>
                  <a:ea typeface="华文中宋" panose="02010600040101010101" pitchFamily="2" charset="-122"/>
                </a:rPr>
                <a:t>1-25  </a:t>
              </a:r>
              <a:r>
                <a:rPr lang="zh-CN" altLang="en-US" sz="2000">
                  <a:latin typeface="Arial" panose="020B0604020202020204" pitchFamily="34" charset="0"/>
                  <a:ea typeface="华文中宋" panose="02010600040101010101" pitchFamily="2" charset="-122"/>
                </a:rPr>
                <a:t>光耦合器的类型及接法</a:t>
              </a:r>
            </a:p>
            <a:p>
              <a:pPr algn="ctr" eaLnBrk="1" hangingPunct="1">
                <a:lnSpc>
                  <a:spcPct val="90000"/>
                </a:lnSpc>
                <a:spcBef>
                  <a:spcPct val="20000"/>
                </a:spcBef>
                <a:buClr>
                  <a:schemeClr val="bg2"/>
                </a:buClr>
                <a:buSzPct val="65000"/>
                <a:buFont typeface="Wingdings" panose="05000000000000000000" pitchFamily="2" charset="2"/>
                <a:buNone/>
              </a:pPr>
              <a:r>
                <a:rPr lang="en-US" altLang="zh-CN" sz="1600">
                  <a:latin typeface="Arial" panose="020B0604020202020204" pitchFamily="34" charset="0"/>
                  <a:ea typeface="华文中宋" panose="02010600040101010101" pitchFamily="2" charset="-122"/>
                </a:rPr>
                <a:t>a) </a:t>
              </a:r>
              <a:r>
                <a:rPr lang="zh-CN" altLang="en-US" sz="1600">
                  <a:latin typeface="Arial" panose="020B0604020202020204" pitchFamily="34" charset="0"/>
                  <a:ea typeface="华文中宋" panose="02010600040101010101" pitchFamily="2" charset="-122"/>
                </a:rPr>
                <a:t>普通型  </a:t>
              </a:r>
              <a:r>
                <a:rPr lang="en-US" altLang="zh-CN" sz="1600">
                  <a:latin typeface="Arial" panose="020B0604020202020204" pitchFamily="34" charset="0"/>
                  <a:ea typeface="华文中宋" panose="02010600040101010101" pitchFamily="2" charset="-122"/>
                </a:rPr>
                <a:t>b) </a:t>
              </a:r>
              <a:r>
                <a:rPr lang="zh-CN" altLang="en-US" sz="1600">
                  <a:latin typeface="Arial" panose="020B0604020202020204" pitchFamily="34" charset="0"/>
                  <a:ea typeface="华文中宋" panose="02010600040101010101" pitchFamily="2" charset="-122"/>
                </a:rPr>
                <a:t>高速型  </a:t>
              </a:r>
              <a:r>
                <a:rPr lang="en-US" altLang="zh-CN" sz="1600">
                  <a:latin typeface="Arial" panose="020B0604020202020204" pitchFamily="34" charset="0"/>
                  <a:ea typeface="华文中宋" panose="02010600040101010101" pitchFamily="2" charset="-122"/>
                </a:rPr>
                <a:t>c) </a:t>
              </a:r>
              <a:r>
                <a:rPr lang="zh-CN" altLang="en-US" sz="1600">
                  <a:latin typeface="Arial" panose="020B0604020202020204" pitchFamily="34" charset="0"/>
                  <a:ea typeface="华文中宋" panose="02010600040101010101" pitchFamily="2" charset="-122"/>
                </a:rPr>
                <a:t>高传输比型</a:t>
              </a:r>
            </a:p>
          </p:txBody>
        </p:sp>
      </p:grpSp>
      <p:sp>
        <p:nvSpPr>
          <p:cNvPr id="1029" name="Rectangle 6">
            <a:extLst>
              <a:ext uri="{FF2B5EF4-FFF2-40B4-BE49-F238E27FC236}">
                <a16:creationId xmlns:a16="http://schemas.microsoft.com/office/drawing/2014/main" id="{83EB2F57-D8D7-4DC3-9083-C1B79795168A}"/>
              </a:ext>
            </a:extLst>
          </p:cNvPr>
          <p:cNvSpPr>
            <a:spLocks noChangeArrowheads="1"/>
          </p:cNvSpPr>
          <p:nvPr/>
        </p:nvSpPr>
        <p:spPr bwMode="auto">
          <a:xfrm>
            <a:off x="900113"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1.6.1  </a:t>
            </a:r>
            <a:r>
              <a:rPr lang="zh-CN" altLang="en-US" sz="2800" b="1">
                <a:solidFill>
                  <a:schemeClr val="tx2"/>
                </a:solidFill>
                <a:latin typeface="Times New Roman" panose="02020603050405020304" pitchFamily="18" charset="0"/>
                <a:ea typeface="华文中宋" panose="02010600040101010101" pitchFamily="2" charset="-122"/>
              </a:rPr>
              <a:t>电力电子器件驱动电路概述</a:t>
            </a:r>
          </a:p>
        </p:txBody>
      </p:sp>
      <p:sp>
        <p:nvSpPr>
          <p:cNvPr id="1030" name="Text Box 7">
            <a:extLst>
              <a:ext uri="{FF2B5EF4-FFF2-40B4-BE49-F238E27FC236}">
                <a16:creationId xmlns:a16="http://schemas.microsoft.com/office/drawing/2014/main" id="{12501EF4-9895-47F5-8576-D7183EADD55A}"/>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0098">
                                            <p:txEl>
                                              <p:pRg st="0" end="0"/>
                                            </p:txEl>
                                          </p:spTgt>
                                        </p:tgtEl>
                                        <p:attrNameLst>
                                          <p:attrName>style.visibility</p:attrName>
                                        </p:attrNameLst>
                                      </p:cBhvr>
                                      <p:to>
                                        <p:strVal val="visible"/>
                                      </p:to>
                                    </p:set>
                                    <p:animEffect transition="in" filter="dissolve">
                                      <p:cBhvr>
                                        <p:cTn id="7" dur="500"/>
                                        <p:tgtEl>
                                          <p:spTgt spid="2600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60098">
                                            <p:txEl>
                                              <p:pRg st="1" end="1"/>
                                            </p:txEl>
                                          </p:spTgt>
                                        </p:tgtEl>
                                        <p:attrNameLst>
                                          <p:attrName>style.visibility</p:attrName>
                                        </p:attrNameLst>
                                      </p:cBhvr>
                                      <p:to>
                                        <p:strVal val="visible"/>
                                      </p:to>
                                    </p:set>
                                    <p:animEffect transition="in" filter="dissolve">
                                      <p:cBhvr>
                                        <p:cTn id="12" dur="500"/>
                                        <p:tgtEl>
                                          <p:spTgt spid="26009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60098">
                                            <p:txEl>
                                              <p:pRg st="2" end="2"/>
                                            </p:txEl>
                                          </p:spTgt>
                                        </p:tgtEl>
                                        <p:attrNameLst>
                                          <p:attrName>style.visibility</p:attrName>
                                        </p:attrNameLst>
                                      </p:cBhvr>
                                      <p:to>
                                        <p:strVal val="visible"/>
                                      </p:to>
                                    </p:set>
                                    <p:animEffect transition="in" filter="dissolve">
                                      <p:cBhvr>
                                        <p:cTn id="23" dur="500"/>
                                        <p:tgtEl>
                                          <p:spTgt spid="2600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87313FE-2EC1-49EC-A5FF-FCD2BE68F294}"/>
              </a:ext>
            </a:extLst>
          </p:cNvPr>
          <p:cNvSpPr>
            <a:spLocks noChangeArrowheads="1"/>
          </p:cNvSpPr>
          <p:nvPr/>
        </p:nvSpPr>
        <p:spPr bwMode="auto">
          <a:xfrm>
            <a:off x="611188" y="1700213"/>
            <a:ext cx="8064500"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5000"/>
              </a:lnSpc>
              <a:spcBef>
                <a:spcPct val="20000"/>
              </a:spcBef>
              <a:buClr>
                <a:schemeClr val="tx1"/>
              </a:buClr>
              <a:buSzPct val="80000"/>
              <a:buFont typeface="Wingdings" panose="05000000000000000000" pitchFamily="2" charset="2"/>
              <a:buBlip>
                <a:blip r:embed="rId2"/>
              </a:buBlip>
            </a:pPr>
            <a:r>
              <a:rPr lang="zh-CN" altLang="en-US">
                <a:ea typeface="华文中宋" panose="02010600040101010101" pitchFamily="2" charset="-122"/>
              </a:rPr>
              <a:t>按照驱动信号的性质，可分为</a:t>
            </a:r>
            <a:r>
              <a:rPr lang="zh-CN" altLang="en-US" b="1">
                <a:solidFill>
                  <a:srgbClr val="0000FF"/>
                </a:solidFill>
                <a:ea typeface="华文中宋" panose="02010600040101010101" pitchFamily="2" charset="-122"/>
              </a:rPr>
              <a:t>电流驱动型</a:t>
            </a:r>
            <a:r>
              <a:rPr lang="zh-CN" altLang="en-US">
                <a:ea typeface="华文中宋" panose="02010600040101010101" pitchFamily="2" charset="-122"/>
              </a:rPr>
              <a:t>和</a:t>
            </a:r>
            <a:r>
              <a:rPr lang="zh-CN" altLang="en-US" b="1">
                <a:solidFill>
                  <a:srgbClr val="0000FF"/>
                </a:solidFill>
                <a:ea typeface="华文中宋" panose="02010600040101010101" pitchFamily="2" charset="-122"/>
              </a:rPr>
              <a:t>电压驱动型</a:t>
            </a:r>
            <a:r>
              <a:rPr lang="zh-CN" altLang="en-US" b="1">
                <a:ea typeface="华文中宋" panose="02010600040101010101" pitchFamily="2" charset="-122"/>
              </a:rPr>
              <a:t>。</a:t>
            </a:r>
          </a:p>
          <a:p>
            <a:pPr algn="just" eaLnBrk="1" hangingPunct="1">
              <a:lnSpc>
                <a:spcPct val="135000"/>
              </a:lnSpc>
              <a:spcBef>
                <a:spcPct val="20000"/>
              </a:spcBef>
              <a:buClr>
                <a:schemeClr val="tx1"/>
              </a:buClr>
              <a:buSzPct val="80000"/>
              <a:buFont typeface="Wingdings" panose="05000000000000000000" pitchFamily="2" charset="2"/>
              <a:buBlip>
                <a:blip r:embed="rId2"/>
              </a:buBlip>
            </a:pPr>
            <a:r>
              <a:rPr lang="zh-CN" altLang="en-US">
                <a:ea typeface="华文中宋" panose="02010600040101010101" pitchFamily="2" charset="-122"/>
              </a:rPr>
              <a:t>驱动电路具体形式可以是</a:t>
            </a:r>
            <a:r>
              <a:rPr lang="zh-CN" altLang="en-US" b="1">
                <a:solidFill>
                  <a:srgbClr val="0000FF"/>
                </a:solidFill>
                <a:ea typeface="华文中宋" panose="02010600040101010101" pitchFamily="2" charset="-122"/>
              </a:rPr>
              <a:t>分立元件</a:t>
            </a:r>
            <a:r>
              <a:rPr lang="zh-CN" altLang="en-US">
                <a:ea typeface="华文中宋" panose="02010600040101010101" pitchFamily="2" charset="-122"/>
              </a:rPr>
              <a:t>的，但目前的趋势是采用</a:t>
            </a:r>
            <a:r>
              <a:rPr lang="zh-CN" altLang="en-US" b="1">
                <a:solidFill>
                  <a:srgbClr val="0000FF"/>
                </a:solidFill>
                <a:ea typeface="华文中宋" panose="02010600040101010101" pitchFamily="2" charset="-122"/>
              </a:rPr>
              <a:t>专用集成驱动电路</a:t>
            </a:r>
            <a:r>
              <a:rPr lang="zh-CN" altLang="en-US" b="1">
                <a:ea typeface="华文中宋" panose="02010600040101010101" pitchFamily="2" charset="-122"/>
              </a:rPr>
              <a:t>。</a:t>
            </a:r>
            <a:endParaRPr lang="zh-CN" altLang="en-US">
              <a:latin typeface="Wingdings" panose="05000000000000000000" pitchFamily="2" charset="2"/>
              <a:ea typeface="华文中宋" panose="02010600040101010101" pitchFamily="2" charset="-122"/>
            </a:endParaRPr>
          </a:p>
        </p:txBody>
      </p:sp>
      <p:sp>
        <p:nvSpPr>
          <p:cNvPr id="91139" name="Text Box 3">
            <a:extLst>
              <a:ext uri="{FF2B5EF4-FFF2-40B4-BE49-F238E27FC236}">
                <a16:creationId xmlns:a16="http://schemas.microsoft.com/office/drawing/2014/main" id="{710DCAB3-2364-4AC4-AFBD-AF12E49975BE}"/>
              </a:ext>
            </a:extLst>
          </p:cNvPr>
          <p:cNvSpPr txBox="1">
            <a:spLocks noChangeArrowheads="1"/>
          </p:cNvSpPr>
          <p:nvPr/>
        </p:nvSpPr>
        <p:spPr bwMode="auto">
          <a:xfrm>
            <a:off x="611188" y="1052513"/>
            <a:ext cx="180022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3"/>
              </a:buBlip>
            </a:pPr>
            <a:r>
              <a:rPr lang="zh-CN" altLang="en-US" b="1">
                <a:latin typeface="华文中宋" panose="02010600040101010101" pitchFamily="2" charset="-122"/>
                <a:ea typeface="华文中宋" panose="02010600040101010101" pitchFamily="2" charset="-122"/>
              </a:rPr>
              <a:t>分类</a:t>
            </a:r>
          </a:p>
        </p:txBody>
      </p:sp>
      <p:sp>
        <p:nvSpPr>
          <p:cNvPr id="91140" name="Rectangle 4">
            <a:extLst>
              <a:ext uri="{FF2B5EF4-FFF2-40B4-BE49-F238E27FC236}">
                <a16:creationId xmlns:a16="http://schemas.microsoft.com/office/drawing/2014/main" id="{E8068A01-A806-4699-A679-C155DA4FD4C2}"/>
              </a:ext>
            </a:extLst>
          </p:cNvPr>
          <p:cNvSpPr>
            <a:spLocks noChangeArrowheads="1"/>
          </p:cNvSpPr>
          <p:nvPr/>
        </p:nvSpPr>
        <p:spPr bwMode="auto">
          <a:xfrm>
            <a:off x="900113"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1.6.1  </a:t>
            </a:r>
            <a:r>
              <a:rPr lang="zh-CN" altLang="en-US" sz="2800" b="1">
                <a:solidFill>
                  <a:schemeClr val="tx2"/>
                </a:solidFill>
                <a:latin typeface="Times New Roman" panose="02020603050405020304" pitchFamily="18" charset="0"/>
                <a:ea typeface="华文中宋" panose="02010600040101010101" pitchFamily="2" charset="-122"/>
              </a:rPr>
              <a:t>电力电子器件驱动电路概述</a:t>
            </a:r>
          </a:p>
        </p:txBody>
      </p:sp>
      <p:sp>
        <p:nvSpPr>
          <p:cNvPr id="91141" name="Text Box 5">
            <a:extLst>
              <a:ext uri="{FF2B5EF4-FFF2-40B4-BE49-F238E27FC236}">
                <a16:creationId xmlns:a16="http://schemas.microsoft.com/office/drawing/2014/main" id="{ADD25193-57E2-47A9-8FC1-3063D1671D42}"/>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1122">
                                            <p:txEl>
                                              <p:pRg st="0" end="0"/>
                                            </p:txEl>
                                          </p:spTgt>
                                        </p:tgtEl>
                                        <p:attrNameLst>
                                          <p:attrName>style.visibility</p:attrName>
                                        </p:attrNameLst>
                                      </p:cBhvr>
                                      <p:to>
                                        <p:strVal val="visible"/>
                                      </p:to>
                                    </p:set>
                                    <p:animEffect transition="in" filter="blinds(horizontal)">
                                      <p:cBhvr>
                                        <p:cTn id="7" dur="500"/>
                                        <p:tgtEl>
                                          <p:spTgt spid="2611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1122">
                                            <p:txEl>
                                              <p:pRg st="1" end="1"/>
                                            </p:txEl>
                                          </p:spTgt>
                                        </p:tgtEl>
                                        <p:attrNameLst>
                                          <p:attrName>style.visibility</p:attrName>
                                        </p:attrNameLst>
                                      </p:cBhvr>
                                      <p:to>
                                        <p:strVal val="visible"/>
                                      </p:to>
                                    </p:set>
                                    <p:animEffect transition="in" filter="blinds(horizontal)">
                                      <p:cBhvr>
                                        <p:cTn id="12" dur="500"/>
                                        <p:tgtEl>
                                          <p:spTgt spid="2611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2" grpId="0" build="p" bldLvl="2"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9ED8E73-8D92-4473-ABA8-35C6DD25419D}"/>
              </a:ext>
            </a:extLst>
          </p:cNvPr>
          <p:cNvSpPr>
            <a:spLocks noChangeArrowheads="1"/>
          </p:cNvSpPr>
          <p:nvPr/>
        </p:nvSpPr>
        <p:spPr bwMode="auto">
          <a:xfrm>
            <a:off x="2195513" y="150813"/>
            <a:ext cx="44656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1.6.2    </a:t>
            </a:r>
            <a:r>
              <a:rPr lang="zh-CN" altLang="en-US" sz="2800" b="1">
                <a:solidFill>
                  <a:schemeClr val="tx2"/>
                </a:solidFill>
                <a:latin typeface="Times New Roman" panose="02020603050405020304" pitchFamily="18" charset="0"/>
                <a:ea typeface="华文中宋" panose="02010600040101010101" pitchFamily="2" charset="-122"/>
              </a:rPr>
              <a:t>晶闸管的触发电路</a:t>
            </a:r>
          </a:p>
        </p:txBody>
      </p:sp>
      <p:sp>
        <p:nvSpPr>
          <p:cNvPr id="262147" name="Text Box 3">
            <a:extLst>
              <a:ext uri="{FF2B5EF4-FFF2-40B4-BE49-F238E27FC236}">
                <a16:creationId xmlns:a16="http://schemas.microsoft.com/office/drawing/2014/main" id="{9F5C3D11-BA19-4934-934F-09A66DA6ECE1}"/>
              </a:ext>
            </a:extLst>
          </p:cNvPr>
          <p:cNvSpPr txBox="1">
            <a:spLocks noChangeArrowheads="1"/>
          </p:cNvSpPr>
          <p:nvPr/>
        </p:nvSpPr>
        <p:spPr bwMode="auto">
          <a:xfrm>
            <a:off x="323850" y="908050"/>
            <a:ext cx="44196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2"/>
              </a:buBlip>
            </a:pPr>
            <a:r>
              <a:rPr lang="zh-CN" altLang="en-US">
                <a:solidFill>
                  <a:srgbClr val="0000FF"/>
                </a:solidFill>
                <a:latin typeface="华文中宋" panose="02010600040101010101" pitchFamily="2" charset="-122"/>
                <a:ea typeface="华文中宋" panose="02010600040101010101" pitchFamily="2" charset="-122"/>
              </a:rPr>
              <a:t>晶闸管的触发电路作用</a:t>
            </a:r>
          </a:p>
        </p:txBody>
      </p:sp>
      <p:sp>
        <p:nvSpPr>
          <p:cNvPr id="262148" name="Rectangle 4">
            <a:extLst>
              <a:ext uri="{FF2B5EF4-FFF2-40B4-BE49-F238E27FC236}">
                <a16:creationId xmlns:a16="http://schemas.microsoft.com/office/drawing/2014/main" id="{82BF5166-97F5-4F9E-9360-7708D793784D}"/>
              </a:ext>
            </a:extLst>
          </p:cNvPr>
          <p:cNvSpPr>
            <a:spLocks noChangeArrowheads="1"/>
          </p:cNvSpPr>
          <p:nvPr/>
        </p:nvSpPr>
        <p:spPr bwMode="auto">
          <a:xfrm>
            <a:off x="611188" y="1484313"/>
            <a:ext cx="8137525" cy="749300"/>
          </a:xfrm>
          <a:prstGeom prst="rect">
            <a:avLst/>
          </a:prstGeom>
          <a:gradFill rotWithShape="1">
            <a:gsLst>
              <a:gs pos="0">
                <a:srgbClr val="00FF00"/>
              </a:gs>
              <a:gs pos="100000">
                <a:srgbClr val="FFF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1"/>
              </a:buClr>
              <a:buSzPct val="80000"/>
              <a:buFont typeface="Wingdings" panose="05000000000000000000" pitchFamily="2" charset="2"/>
              <a:buNone/>
            </a:pPr>
            <a:r>
              <a:rPr lang="zh-CN" altLang="en-US">
                <a:latin typeface="Arial" panose="020B0604020202020204" pitchFamily="34" charset="0"/>
                <a:ea typeface="华文中宋" panose="02010600040101010101" pitchFamily="2" charset="-122"/>
              </a:rPr>
              <a:t>产生符合要求的门极触发脉冲，保证晶闸管在需要的时刻由阻断转为导通。</a:t>
            </a:r>
            <a:endParaRPr lang="zh-CN" altLang="en-US">
              <a:latin typeface="Times New Roman" panose="02020603050405020304" pitchFamily="18" charset="0"/>
              <a:ea typeface="华文中宋" panose="02010600040101010101" pitchFamily="2" charset="-122"/>
            </a:endParaRPr>
          </a:p>
        </p:txBody>
      </p:sp>
      <p:sp>
        <p:nvSpPr>
          <p:cNvPr id="262149" name="Text Box 5">
            <a:extLst>
              <a:ext uri="{FF2B5EF4-FFF2-40B4-BE49-F238E27FC236}">
                <a16:creationId xmlns:a16="http://schemas.microsoft.com/office/drawing/2014/main" id="{F118820F-B339-4AFA-8767-B41AA9BA420E}"/>
              </a:ext>
            </a:extLst>
          </p:cNvPr>
          <p:cNvSpPr txBox="1">
            <a:spLocks noChangeArrowheads="1"/>
          </p:cNvSpPr>
          <p:nvPr/>
        </p:nvSpPr>
        <p:spPr bwMode="auto">
          <a:xfrm>
            <a:off x="323850" y="2565400"/>
            <a:ext cx="55435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2"/>
              </a:buBlip>
            </a:pPr>
            <a:r>
              <a:rPr lang="zh-CN" altLang="en-US">
                <a:latin typeface="华文中宋" panose="02010600040101010101" pitchFamily="2" charset="-122"/>
                <a:ea typeface="华文中宋" panose="02010600040101010101" pitchFamily="2" charset="-122"/>
              </a:rPr>
              <a:t>晶闸管触发电路应满足下列要求：</a:t>
            </a:r>
          </a:p>
        </p:txBody>
      </p:sp>
      <p:sp>
        <p:nvSpPr>
          <p:cNvPr id="262150" name="Rectangle 6">
            <a:extLst>
              <a:ext uri="{FF2B5EF4-FFF2-40B4-BE49-F238E27FC236}">
                <a16:creationId xmlns:a16="http://schemas.microsoft.com/office/drawing/2014/main" id="{1F4D71F3-EAB1-4424-8F6C-BACDA24F0A8A}"/>
              </a:ext>
            </a:extLst>
          </p:cNvPr>
          <p:cNvSpPr>
            <a:spLocks noChangeArrowheads="1"/>
          </p:cNvSpPr>
          <p:nvPr/>
        </p:nvSpPr>
        <p:spPr bwMode="auto">
          <a:xfrm>
            <a:off x="179388" y="3213100"/>
            <a:ext cx="5040312"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lvl="1" eaLnBrk="1" hangingPunct="1">
              <a:lnSpc>
                <a:spcPct val="120000"/>
              </a:lnSpc>
              <a:buFont typeface="Wingdings" panose="05000000000000000000" pitchFamily="2" charset="2"/>
              <a:buChar char="Ø"/>
            </a:pPr>
            <a:r>
              <a:rPr kumimoji="0" lang="zh-CN" altLang="en-US">
                <a:latin typeface="Arial" panose="020B0604020202020204" pitchFamily="34" charset="0"/>
                <a:ea typeface="华文中宋" panose="02010600040101010101" pitchFamily="2" charset="-122"/>
              </a:rPr>
              <a:t>脉冲的宽度应保证晶闸管可靠导通。</a:t>
            </a:r>
          </a:p>
          <a:p>
            <a:pPr lvl="1" eaLnBrk="1" hangingPunct="1">
              <a:lnSpc>
                <a:spcPct val="120000"/>
              </a:lnSpc>
              <a:buFont typeface="Wingdings" panose="05000000000000000000" pitchFamily="2" charset="2"/>
              <a:buChar char="Ø"/>
            </a:pPr>
            <a:r>
              <a:rPr kumimoji="0" lang="zh-CN" altLang="en-US">
                <a:latin typeface="Arial" panose="020B0604020202020204" pitchFamily="34" charset="0"/>
                <a:ea typeface="华文中宋" panose="02010600040101010101" pitchFamily="2" charset="-122"/>
              </a:rPr>
              <a:t>触发脉冲应有足够的幅度。</a:t>
            </a:r>
          </a:p>
          <a:p>
            <a:pPr lvl="1" eaLnBrk="1" hangingPunct="1">
              <a:lnSpc>
                <a:spcPct val="120000"/>
              </a:lnSpc>
              <a:buFont typeface="Wingdings" panose="05000000000000000000" pitchFamily="2" charset="2"/>
              <a:buChar char="Ø"/>
            </a:pPr>
            <a:r>
              <a:rPr kumimoji="0" lang="zh-CN" altLang="en-US">
                <a:latin typeface="Arial" panose="020B0604020202020204" pitchFamily="34" charset="0"/>
                <a:ea typeface="华文中宋" panose="02010600040101010101" pitchFamily="2" charset="-122"/>
              </a:rPr>
              <a:t>不超过门极电压、电流和功率定额，且在可靠触发区域之内。</a:t>
            </a:r>
          </a:p>
          <a:p>
            <a:pPr lvl="1" eaLnBrk="1" hangingPunct="1">
              <a:lnSpc>
                <a:spcPct val="120000"/>
              </a:lnSpc>
              <a:buFont typeface="Wingdings" panose="05000000000000000000" pitchFamily="2" charset="2"/>
              <a:buChar char="Ø"/>
            </a:pPr>
            <a:r>
              <a:rPr kumimoji="0" lang="zh-CN" altLang="en-US">
                <a:latin typeface="Arial" panose="020B0604020202020204" pitchFamily="34" charset="0"/>
                <a:ea typeface="华文中宋" panose="02010600040101010101" pitchFamily="2" charset="-122"/>
              </a:rPr>
              <a:t>有良好的抗干扰性能、温度稳定性及与主电路的电气隔离。</a:t>
            </a:r>
          </a:p>
        </p:txBody>
      </p:sp>
      <p:grpSp>
        <p:nvGrpSpPr>
          <p:cNvPr id="2" name="Group 7">
            <a:extLst>
              <a:ext uri="{FF2B5EF4-FFF2-40B4-BE49-F238E27FC236}">
                <a16:creationId xmlns:a16="http://schemas.microsoft.com/office/drawing/2014/main" id="{34481178-E5BE-4C05-BB59-94E6D2BF8F2E}"/>
              </a:ext>
            </a:extLst>
          </p:cNvPr>
          <p:cNvGrpSpPr>
            <a:grpSpLocks/>
          </p:cNvGrpSpPr>
          <p:nvPr/>
        </p:nvGrpSpPr>
        <p:grpSpPr bwMode="auto">
          <a:xfrm>
            <a:off x="5219700" y="2205038"/>
            <a:ext cx="3673475" cy="4319587"/>
            <a:chOff x="3288" y="1389"/>
            <a:chExt cx="2314" cy="2721"/>
          </a:xfrm>
        </p:grpSpPr>
        <p:grpSp>
          <p:nvGrpSpPr>
            <p:cNvPr id="92169" name="Group 8">
              <a:extLst>
                <a:ext uri="{FF2B5EF4-FFF2-40B4-BE49-F238E27FC236}">
                  <a16:creationId xmlns:a16="http://schemas.microsoft.com/office/drawing/2014/main" id="{C0A6161C-1295-487E-8EF2-ED2D130EEC5D}"/>
                </a:ext>
              </a:extLst>
            </p:cNvPr>
            <p:cNvGrpSpPr>
              <a:grpSpLocks/>
            </p:cNvGrpSpPr>
            <p:nvPr/>
          </p:nvGrpSpPr>
          <p:grpSpPr bwMode="auto">
            <a:xfrm>
              <a:off x="3288" y="1389"/>
              <a:ext cx="2314" cy="1442"/>
              <a:chOff x="3633" y="1330"/>
              <a:chExt cx="2077" cy="1186"/>
            </a:xfrm>
          </p:grpSpPr>
          <p:sp>
            <p:nvSpPr>
              <p:cNvPr id="92171" name="Line 9">
                <a:extLst>
                  <a:ext uri="{FF2B5EF4-FFF2-40B4-BE49-F238E27FC236}">
                    <a16:creationId xmlns:a16="http://schemas.microsoft.com/office/drawing/2014/main" id="{76939303-518D-401F-8763-5432A090733A}"/>
                  </a:ext>
                </a:extLst>
              </p:cNvPr>
              <p:cNvSpPr>
                <a:spLocks noChangeShapeType="1"/>
              </p:cNvSpPr>
              <p:nvPr/>
            </p:nvSpPr>
            <p:spPr bwMode="auto">
              <a:xfrm>
                <a:off x="3633" y="2179"/>
                <a:ext cx="201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Freeform 10">
                <a:extLst>
                  <a:ext uri="{FF2B5EF4-FFF2-40B4-BE49-F238E27FC236}">
                    <a16:creationId xmlns:a16="http://schemas.microsoft.com/office/drawing/2014/main" id="{49E74662-4C21-4525-95F1-9714357EB989}"/>
                  </a:ext>
                </a:extLst>
              </p:cNvPr>
              <p:cNvSpPr>
                <a:spLocks/>
              </p:cNvSpPr>
              <p:nvPr/>
            </p:nvSpPr>
            <p:spPr bwMode="auto">
              <a:xfrm>
                <a:off x="5640" y="2154"/>
                <a:ext cx="70" cy="49"/>
              </a:xfrm>
              <a:custGeom>
                <a:avLst/>
                <a:gdLst>
                  <a:gd name="T0" fmla="*/ 0 w 70"/>
                  <a:gd name="T1" fmla="*/ 0 h 49"/>
                  <a:gd name="T2" fmla="*/ 70 w 70"/>
                  <a:gd name="T3" fmla="*/ 25 h 49"/>
                  <a:gd name="T4" fmla="*/ 0 w 70"/>
                  <a:gd name="T5" fmla="*/ 49 h 49"/>
                  <a:gd name="T6" fmla="*/ 0 w 70"/>
                  <a:gd name="T7" fmla="*/ 0 h 49"/>
                  <a:gd name="T8" fmla="*/ 0 60000 65536"/>
                  <a:gd name="T9" fmla="*/ 0 60000 65536"/>
                  <a:gd name="T10" fmla="*/ 0 60000 65536"/>
                  <a:gd name="T11" fmla="*/ 0 60000 65536"/>
                  <a:gd name="T12" fmla="*/ 0 w 70"/>
                  <a:gd name="T13" fmla="*/ 0 h 49"/>
                  <a:gd name="T14" fmla="*/ 70 w 70"/>
                  <a:gd name="T15" fmla="*/ 49 h 49"/>
                </a:gdLst>
                <a:ahLst/>
                <a:cxnLst>
                  <a:cxn ang="T8">
                    <a:pos x="T0" y="T1"/>
                  </a:cxn>
                  <a:cxn ang="T9">
                    <a:pos x="T2" y="T3"/>
                  </a:cxn>
                  <a:cxn ang="T10">
                    <a:pos x="T4" y="T5"/>
                  </a:cxn>
                  <a:cxn ang="T11">
                    <a:pos x="T6" y="T7"/>
                  </a:cxn>
                </a:cxnLst>
                <a:rect l="T12" t="T13" r="T14" b="T15"/>
                <a:pathLst>
                  <a:path w="70" h="49">
                    <a:moveTo>
                      <a:pt x="0" y="0"/>
                    </a:moveTo>
                    <a:lnTo>
                      <a:pt x="70" y="25"/>
                    </a:lnTo>
                    <a:lnTo>
                      <a:pt x="0" y="4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73" name="Line 11">
                <a:extLst>
                  <a:ext uri="{FF2B5EF4-FFF2-40B4-BE49-F238E27FC236}">
                    <a16:creationId xmlns:a16="http://schemas.microsoft.com/office/drawing/2014/main" id="{08C0D7BD-AB05-43F6-807C-0E842F81F557}"/>
                  </a:ext>
                </a:extLst>
              </p:cNvPr>
              <p:cNvSpPr>
                <a:spLocks noChangeShapeType="1"/>
              </p:cNvSpPr>
              <p:nvPr/>
            </p:nvSpPr>
            <p:spPr bwMode="auto">
              <a:xfrm>
                <a:off x="3758" y="2179"/>
                <a:ext cx="1" cy="1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4" name="Line 12">
                <a:extLst>
                  <a:ext uri="{FF2B5EF4-FFF2-40B4-BE49-F238E27FC236}">
                    <a16:creationId xmlns:a16="http://schemas.microsoft.com/office/drawing/2014/main" id="{A40974BA-6E77-491E-8B8D-175A33A06ECD}"/>
                  </a:ext>
                </a:extLst>
              </p:cNvPr>
              <p:cNvSpPr>
                <a:spLocks noChangeShapeType="1"/>
              </p:cNvSpPr>
              <p:nvPr/>
            </p:nvSpPr>
            <p:spPr bwMode="auto">
              <a:xfrm flipV="1">
                <a:off x="3822" y="1364"/>
                <a:ext cx="1" cy="10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5" name="Freeform 13">
                <a:extLst>
                  <a:ext uri="{FF2B5EF4-FFF2-40B4-BE49-F238E27FC236}">
                    <a16:creationId xmlns:a16="http://schemas.microsoft.com/office/drawing/2014/main" id="{91CC27C1-EDF7-434B-B211-D33FD76AC6F9}"/>
                  </a:ext>
                </a:extLst>
              </p:cNvPr>
              <p:cNvSpPr>
                <a:spLocks/>
              </p:cNvSpPr>
              <p:nvPr/>
            </p:nvSpPr>
            <p:spPr bwMode="auto">
              <a:xfrm>
                <a:off x="3758" y="1330"/>
                <a:ext cx="252" cy="849"/>
              </a:xfrm>
              <a:custGeom>
                <a:avLst/>
                <a:gdLst>
                  <a:gd name="T0" fmla="*/ 0 w 252"/>
                  <a:gd name="T1" fmla="*/ 849 h 849"/>
                  <a:gd name="T2" fmla="*/ 64 w 252"/>
                  <a:gd name="T3" fmla="*/ 34 h 849"/>
                  <a:gd name="T4" fmla="*/ 67 w 252"/>
                  <a:gd name="T5" fmla="*/ 21 h 849"/>
                  <a:gd name="T6" fmla="*/ 73 w 252"/>
                  <a:gd name="T7" fmla="*/ 11 h 849"/>
                  <a:gd name="T8" fmla="*/ 83 w 252"/>
                  <a:gd name="T9" fmla="*/ 3 h 849"/>
                  <a:gd name="T10" fmla="*/ 95 w 252"/>
                  <a:gd name="T11" fmla="*/ 0 h 849"/>
                  <a:gd name="T12" fmla="*/ 221 w 252"/>
                  <a:gd name="T13" fmla="*/ 0 h 849"/>
                  <a:gd name="T14" fmla="*/ 231 w 252"/>
                  <a:gd name="T15" fmla="*/ 3 h 849"/>
                  <a:gd name="T16" fmla="*/ 242 w 252"/>
                  <a:gd name="T17" fmla="*/ 11 h 849"/>
                  <a:gd name="T18" fmla="*/ 249 w 252"/>
                  <a:gd name="T19" fmla="*/ 21 h 849"/>
                  <a:gd name="T20" fmla="*/ 252 w 252"/>
                  <a:gd name="T21" fmla="*/ 34 h 8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849"/>
                  <a:gd name="T35" fmla="*/ 252 w 252"/>
                  <a:gd name="T36" fmla="*/ 849 h 8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849">
                    <a:moveTo>
                      <a:pt x="0" y="849"/>
                    </a:moveTo>
                    <a:lnTo>
                      <a:pt x="64" y="34"/>
                    </a:lnTo>
                    <a:lnTo>
                      <a:pt x="67" y="21"/>
                    </a:lnTo>
                    <a:lnTo>
                      <a:pt x="73" y="11"/>
                    </a:lnTo>
                    <a:lnTo>
                      <a:pt x="83" y="3"/>
                    </a:lnTo>
                    <a:lnTo>
                      <a:pt x="95" y="0"/>
                    </a:lnTo>
                    <a:lnTo>
                      <a:pt x="221" y="0"/>
                    </a:lnTo>
                    <a:lnTo>
                      <a:pt x="231" y="3"/>
                    </a:lnTo>
                    <a:lnTo>
                      <a:pt x="242" y="11"/>
                    </a:lnTo>
                    <a:lnTo>
                      <a:pt x="249" y="21"/>
                    </a:lnTo>
                    <a:lnTo>
                      <a:pt x="252" y="34"/>
                    </a:ln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76" name="Line 14">
                <a:extLst>
                  <a:ext uri="{FF2B5EF4-FFF2-40B4-BE49-F238E27FC236}">
                    <a16:creationId xmlns:a16="http://schemas.microsoft.com/office/drawing/2014/main" id="{42EAB7BE-2E1D-48D0-B48A-FE5E78D79551}"/>
                  </a:ext>
                </a:extLst>
              </p:cNvPr>
              <p:cNvSpPr>
                <a:spLocks noChangeShapeType="1"/>
              </p:cNvSpPr>
              <p:nvPr/>
            </p:nvSpPr>
            <p:spPr bwMode="auto">
              <a:xfrm flipV="1">
                <a:off x="4043" y="1885"/>
                <a:ext cx="1" cy="4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7" name="Freeform 15">
                <a:extLst>
                  <a:ext uri="{FF2B5EF4-FFF2-40B4-BE49-F238E27FC236}">
                    <a16:creationId xmlns:a16="http://schemas.microsoft.com/office/drawing/2014/main" id="{03E8C215-3CDD-4153-8953-EA7B9BADBB59}"/>
                  </a:ext>
                </a:extLst>
              </p:cNvPr>
              <p:cNvSpPr>
                <a:spLocks/>
              </p:cNvSpPr>
              <p:nvPr/>
            </p:nvSpPr>
            <p:spPr bwMode="auto">
              <a:xfrm>
                <a:off x="4010" y="1364"/>
                <a:ext cx="95" cy="586"/>
              </a:xfrm>
              <a:custGeom>
                <a:avLst/>
                <a:gdLst>
                  <a:gd name="T0" fmla="*/ 0 w 95"/>
                  <a:gd name="T1" fmla="*/ 0 h 586"/>
                  <a:gd name="T2" fmla="*/ 33 w 95"/>
                  <a:gd name="T3" fmla="*/ 521 h 586"/>
                  <a:gd name="T4" fmla="*/ 34 w 95"/>
                  <a:gd name="T5" fmla="*/ 538 h 586"/>
                  <a:gd name="T6" fmla="*/ 40 w 95"/>
                  <a:gd name="T7" fmla="*/ 554 h 586"/>
                  <a:gd name="T8" fmla="*/ 50 w 95"/>
                  <a:gd name="T9" fmla="*/ 568 h 586"/>
                  <a:gd name="T10" fmla="*/ 64 w 95"/>
                  <a:gd name="T11" fmla="*/ 578 h 586"/>
                  <a:gd name="T12" fmla="*/ 79 w 95"/>
                  <a:gd name="T13" fmla="*/ 584 h 586"/>
                  <a:gd name="T14" fmla="*/ 95 w 95"/>
                  <a:gd name="T15" fmla="*/ 586 h 586"/>
                  <a:gd name="T16" fmla="*/ 0 60000 65536"/>
                  <a:gd name="T17" fmla="*/ 0 60000 65536"/>
                  <a:gd name="T18" fmla="*/ 0 60000 65536"/>
                  <a:gd name="T19" fmla="*/ 0 60000 65536"/>
                  <a:gd name="T20" fmla="*/ 0 60000 65536"/>
                  <a:gd name="T21" fmla="*/ 0 60000 65536"/>
                  <a:gd name="T22" fmla="*/ 0 60000 65536"/>
                  <a:gd name="T23" fmla="*/ 0 60000 65536"/>
                  <a:gd name="T24" fmla="*/ 0 w 95"/>
                  <a:gd name="T25" fmla="*/ 0 h 586"/>
                  <a:gd name="T26" fmla="*/ 95 w 95"/>
                  <a:gd name="T27" fmla="*/ 586 h 5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5" h="586">
                    <a:moveTo>
                      <a:pt x="0" y="0"/>
                    </a:moveTo>
                    <a:lnTo>
                      <a:pt x="33" y="521"/>
                    </a:lnTo>
                    <a:lnTo>
                      <a:pt x="34" y="538"/>
                    </a:lnTo>
                    <a:lnTo>
                      <a:pt x="40" y="554"/>
                    </a:lnTo>
                    <a:lnTo>
                      <a:pt x="50" y="568"/>
                    </a:lnTo>
                    <a:lnTo>
                      <a:pt x="64" y="578"/>
                    </a:lnTo>
                    <a:lnTo>
                      <a:pt x="79" y="584"/>
                    </a:lnTo>
                    <a:lnTo>
                      <a:pt x="95" y="586"/>
                    </a:ln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78" name="Freeform 16">
                <a:extLst>
                  <a:ext uri="{FF2B5EF4-FFF2-40B4-BE49-F238E27FC236}">
                    <a16:creationId xmlns:a16="http://schemas.microsoft.com/office/drawing/2014/main" id="{DD367E5F-B3B6-4584-AF57-97F6C92721FA}"/>
                  </a:ext>
                </a:extLst>
              </p:cNvPr>
              <p:cNvSpPr>
                <a:spLocks/>
              </p:cNvSpPr>
              <p:nvPr/>
            </p:nvSpPr>
            <p:spPr bwMode="auto">
              <a:xfrm>
                <a:off x="4105" y="1950"/>
                <a:ext cx="1322" cy="164"/>
              </a:xfrm>
              <a:custGeom>
                <a:avLst/>
                <a:gdLst>
                  <a:gd name="T0" fmla="*/ 0 w 1322"/>
                  <a:gd name="T1" fmla="*/ 0 h 164"/>
                  <a:gd name="T2" fmla="*/ 1260 w 1322"/>
                  <a:gd name="T3" fmla="*/ 0 h 164"/>
                  <a:gd name="T4" fmla="*/ 1270 w 1322"/>
                  <a:gd name="T5" fmla="*/ 3 h 164"/>
                  <a:gd name="T6" fmla="*/ 1279 w 1322"/>
                  <a:gd name="T7" fmla="*/ 9 h 164"/>
                  <a:gd name="T8" fmla="*/ 1286 w 1322"/>
                  <a:gd name="T9" fmla="*/ 20 h 164"/>
                  <a:gd name="T10" fmla="*/ 1291 w 1322"/>
                  <a:gd name="T11" fmla="*/ 34 h 164"/>
                  <a:gd name="T12" fmla="*/ 1322 w 1322"/>
                  <a:gd name="T13" fmla="*/ 164 h 164"/>
                  <a:gd name="T14" fmla="*/ 0 60000 65536"/>
                  <a:gd name="T15" fmla="*/ 0 60000 65536"/>
                  <a:gd name="T16" fmla="*/ 0 60000 65536"/>
                  <a:gd name="T17" fmla="*/ 0 60000 65536"/>
                  <a:gd name="T18" fmla="*/ 0 60000 65536"/>
                  <a:gd name="T19" fmla="*/ 0 60000 65536"/>
                  <a:gd name="T20" fmla="*/ 0 60000 65536"/>
                  <a:gd name="T21" fmla="*/ 0 w 1322"/>
                  <a:gd name="T22" fmla="*/ 0 h 164"/>
                  <a:gd name="T23" fmla="*/ 1322 w 1322"/>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2" h="164">
                    <a:moveTo>
                      <a:pt x="0" y="0"/>
                    </a:moveTo>
                    <a:lnTo>
                      <a:pt x="1260" y="0"/>
                    </a:lnTo>
                    <a:lnTo>
                      <a:pt x="1270" y="3"/>
                    </a:lnTo>
                    <a:lnTo>
                      <a:pt x="1279" y="9"/>
                    </a:lnTo>
                    <a:lnTo>
                      <a:pt x="1286" y="20"/>
                    </a:lnTo>
                    <a:lnTo>
                      <a:pt x="1291" y="34"/>
                    </a:lnTo>
                    <a:lnTo>
                      <a:pt x="1322" y="164"/>
                    </a:ln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79" name="Freeform 17">
                <a:extLst>
                  <a:ext uri="{FF2B5EF4-FFF2-40B4-BE49-F238E27FC236}">
                    <a16:creationId xmlns:a16="http://schemas.microsoft.com/office/drawing/2014/main" id="{CB7E7B94-3B08-4560-A80D-0AC47BFAFA99}"/>
                  </a:ext>
                </a:extLst>
              </p:cNvPr>
              <p:cNvSpPr>
                <a:spLocks/>
              </p:cNvSpPr>
              <p:nvPr/>
            </p:nvSpPr>
            <p:spPr bwMode="auto">
              <a:xfrm>
                <a:off x="5427" y="2114"/>
                <a:ext cx="64" cy="65"/>
              </a:xfrm>
              <a:custGeom>
                <a:avLst/>
                <a:gdLst>
                  <a:gd name="T0" fmla="*/ 0 w 64"/>
                  <a:gd name="T1" fmla="*/ 0 h 65"/>
                  <a:gd name="T2" fmla="*/ 4 w 64"/>
                  <a:gd name="T3" fmla="*/ 14 h 65"/>
                  <a:gd name="T4" fmla="*/ 12 w 64"/>
                  <a:gd name="T5" fmla="*/ 28 h 65"/>
                  <a:gd name="T6" fmla="*/ 22 w 64"/>
                  <a:gd name="T7" fmla="*/ 42 h 65"/>
                  <a:gd name="T8" fmla="*/ 35 w 64"/>
                  <a:gd name="T9" fmla="*/ 52 h 65"/>
                  <a:gd name="T10" fmla="*/ 49 w 64"/>
                  <a:gd name="T11" fmla="*/ 60 h 65"/>
                  <a:gd name="T12" fmla="*/ 64 w 64"/>
                  <a:gd name="T13" fmla="*/ 65 h 65"/>
                  <a:gd name="T14" fmla="*/ 0 60000 65536"/>
                  <a:gd name="T15" fmla="*/ 0 60000 65536"/>
                  <a:gd name="T16" fmla="*/ 0 60000 65536"/>
                  <a:gd name="T17" fmla="*/ 0 60000 65536"/>
                  <a:gd name="T18" fmla="*/ 0 60000 65536"/>
                  <a:gd name="T19" fmla="*/ 0 60000 65536"/>
                  <a:gd name="T20" fmla="*/ 0 60000 65536"/>
                  <a:gd name="T21" fmla="*/ 0 w 64"/>
                  <a:gd name="T22" fmla="*/ 0 h 65"/>
                  <a:gd name="T23" fmla="*/ 64 w 64"/>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65">
                    <a:moveTo>
                      <a:pt x="0" y="0"/>
                    </a:moveTo>
                    <a:lnTo>
                      <a:pt x="4" y="14"/>
                    </a:lnTo>
                    <a:lnTo>
                      <a:pt x="12" y="28"/>
                    </a:lnTo>
                    <a:lnTo>
                      <a:pt x="22" y="42"/>
                    </a:lnTo>
                    <a:lnTo>
                      <a:pt x="35" y="52"/>
                    </a:lnTo>
                    <a:lnTo>
                      <a:pt x="49" y="60"/>
                    </a:lnTo>
                    <a:lnTo>
                      <a:pt x="64" y="6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80" name="Line 18">
                <a:extLst>
                  <a:ext uri="{FF2B5EF4-FFF2-40B4-BE49-F238E27FC236}">
                    <a16:creationId xmlns:a16="http://schemas.microsoft.com/office/drawing/2014/main" id="{B891E177-BEA8-4601-9134-16EA002E441F}"/>
                  </a:ext>
                </a:extLst>
              </p:cNvPr>
              <p:cNvSpPr>
                <a:spLocks noChangeShapeType="1"/>
              </p:cNvSpPr>
              <p:nvPr/>
            </p:nvSpPr>
            <p:spPr bwMode="auto">
              <a:xfrm>
                <a:off x="5491" y="2179"/>
                <a:ext cx="1" cy="1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1" name="Freeform 19">
                <a:extLst>
                  <a:ext uri="{FF2B5EF4-FFF2-40B4-BE49-F238E27FC236}">
                    <a16:creationId xmlns:a16="http://schemas.microsoft.com/office/drawing/2014/main" id="{7E0A9508-5274-4FEE-92AD-F77C9E757901}"/>
                  </a:ext>
                </a:extLst>
              </p:cNvPr>
              <p:cNvSpPr>
                <a:spLocks/>
              </p:cNvSpPr>
              <p:nvPr/>
            </p:nvSpPr>
            <p:spPr bwMode="auto">
              <a:xfrm>
                <a:off x="4451" y="2245"/>
                <a:ext cx="1" cy="130"/>
              </a:xfrm>
              <a:custGeom>
                <a:avLst/>
                <a:gdLst>
                  <a:gd name="T0" fmla="*/ 0 w 1"/>
                  <a:gd name="T1" fmla="*/ 130 h 130"/>
                  <a:gd name="T2" fmla="*/ 0 w 1"/>
                  <a:gd name="T3" fmla="*/ 66 h 130"/>
                  <a:gd name="T4" fmla="*/ 0 w 1"/>
                  <a:gd name="T5" fmla="*/ 0 h 130"/>
                  <a:gd name="T6" fmla="*/ 0 60000 65536"/>
                  <a:gd name="T7" fmla="*/ 0 60000 65536"/>
                  <a:gd name="T8" fmla="*/ 0 60000 65536"/>
                  <a:gd name="T9" fmla="*/ 0 w 1"/>
                  <a:gd name="T10" fmla="*/ 0 h 130"/>
                  <a:gd name="T11" fmla="*/ 1 w 1"/>
                  <a:gd name="T12" fmla="*/ 130 h 130"/>
                </a:gdLst>
                <a:ahLst/>
                <a:cxnLst>
                  <a:cxn ang="T6">
                    <a:pos x="T0" y="T1"/>
                  </a:cxn>
                  <a:cxn ang="T7">
                    <a:pos x="T2" y="T3"/>
                  </a:cxn>
                  <a:cxn ang="T8">
                    <a:pos x="T4" y="T5"/>
                  </a:cxn>
                </a:cxnLst>
                <a:rect l="T9" t="T10" r="T11" b="T12"/>
                <a:pathLst>
                  <a:path w="1" h="130">
                    <a:moveTo>
                      <a:pt x="0" y="130"/>
                    </a:moveTo>
                    <a:lnTo>
                      <a:pt x="0" y="66"/>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82" name="Freeform 20">
                <a:extLst>
                  <a:ext uri="{FF2B5EF4-FFF2-40B4-BE49-F238E27FC236}">
                    <a16:creationId xmlns:a16="http://schemas.microsoft.com/office/drawing/2014/main" id="{2C400802-F9E0-4DBF-B80D-7D67F95F346A}"/>
                  </a:ext>
                </a:extLst>
              </p:cNvPr>
              <p:cNvSpPr>
                <a:spLocks/>
              </p:cNvSpPr>
              <p:nvPr/>
            </p:nvSpPr>
            <p:spPr bwMode="auto">
              <a:xfrm>
                <a:off x="4428" y="2179"/>
                <a:ext cx="47" cy="72"/>
              </a:xfrm>
              <a:custGeom>
                <a:avLst/>
                <a:gdLst>
                  <a:gd name="T0" fmla="*/ 47 w 47"/>
                  <a:gd name="T1" fmla="*/ 72 h 72"/>
                  <a:gd name="T2" fmla="*/ 23 w 47"/>
                  <a:gd name="T3" fmla="*/ 0 h 72"/>
                  <a:gd name="T4" fmla="*/ 0 w 47"/>
                  <a:gd name="T5" fmla="*/ 72 h 72"/>
                  <a:gd name="T6" fmla="*/ 47 w 47"/>
                  <a:gd name="T7" fmla="*/ 72 h 72"/>
                  <a:gd name="T8" fmla="*/ 0 60000 65536"/>
                  <a:gd name="T9" fmla="*/ 0 60000 65536"/>
                  <a:gd name="T10" fmla="*/ 0 60000 65536"/>
                  <a:gd name="T11" fmla="*/ 0 60000 65536"/>
                  <a:gd name="T12" fmla="*/ 0 w 47"/>
                  <a:gd name="T13" fmla="*/ 0 h 72"/>
                  <a:gd name="T14" fmla="*/ 47 w 47"/>
                  <a:gd name="T15" fmla="*/ 72 h 72"/>
                </a:gdLst>
                <a:ahLst/>
                <a:cxnLst>
                  <a:cxn ang="T8">
                    <a:pos x="T0" y="T1"/>
                  </a:cxn>
                  <a:cxn ang="T9">
                    <a:pos x="T2" y="T3"/>
                  </a:cxn>
                  <a:cxn ang="T10">
                    <a:pos x="T4" y="T5"/>
                  </a:cxn>
                  <a:cxn ang="T11">
                    <a:pos x="T6" y="T7"/>
                  </a:cxn>
                </a:cxnLst>
                <a:rect l="T12" t="T13" r="T14" b="T15"/>
                <a:pathLst>
                  <a:path w="47" h="72">
                    <a:moveTo>
                      <a:pt x="47" y="72"/>
                    </a:moveTo>
                    <a:lnTo>
                      <a:pt x="23" y="0"/>
                    </a:lnTo>
                    <a:lnTo>
                      <a:pt x="0" y="72"/>
                    </a:lnTo>
                    <a:lnTo>
                      <a:pt x="47"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83" name="Freeform 21">
                <a:extLst>
                  <a:ext uri="{FF2B5EF4-FFF2-40B4-BE49-F238E27FC236}">
                    <a16:creationId xmlns:a16="http://schemas.microsoft.com/office/drawing/2014/main" id="{069890AD-9A09-4847-B57C-E8041E263BE5}"/>
                  </a:ext>
                </a:extLst>
              </p:cNvPr>
              <p:cNvSpPr>
                <a:spLocks/>
              </p:cNvSpPr>
              <p:nvPr/>
            </p:nvSpPr>
            <p:spPr bwMode="auto">
              <a:xfrm>
                <a:off x="4451" y="1689"/>
                <a:ext cx="1" cy="195"/>
              </a:xfrm>
              <a:custGeom>
                <a:avLst/>
                <a:gdLst>
                  <a:gd name="T0" fmla="*/ 0 w 1"/>
                  <a:gd name="T1" fmla="*/ 0 h 195"/>
                  <a:gd name="T2" fmla="*/ 0 w 1"/>
                  <a:gd name="T3" fmla="*/ 98 h 195"/>
                  <a:gd name="T4" fmla="*/ 0 w 1"/>
                  <a:gd name="T5" fmla="*/ 195 h 195"/>
                  <a:gd name="T6" fmla="*/ 0 60000 65536"/>
                  <a:gd name="T7" fmla="*/ 0 60000 65536"/>
                  <a:gd name="T8" fmla="*/ 0 60000 65536"/>
                  <a:gd name="T9" fmla="*/ 0 w 1"/>
                  <a:gd name="T10" fmla="*/ 0 h 195"/>
                  <a:gd name="T11" fmla="*/ 1 w 1"/>
                  <a:gd name="T12" fmla="*/ 195 h 195"/>
                </a:gdLst>
                <a:ahLst/>
                <a:cxnLst>
                  <a:cxn ang="T6">
                    <a:pos x="T0" y="T1"/>
                  </a:cxn>
                  <a:cxn ang="T7">
                    <a:pos x="T2" y="T3"/>
                  </a:cxn>
                  <a:cxn ang="T8">
                    <a:pos x="T4" y="T5"/>
                  </a:cxn>
                </a:cxnLst>
                <a:rect l="T9" t="T10" r="T11" b="T12"/>
                <a:pathLst>
                  <a:path w="1" h="195">
                    <a:moveTo>
                      <a:pt x="0" y="0"/>
                    </a:moveTo>
                    <a:lnTo>
                      <a:pt x="0" y="98"/>
                    </a:lnTo>
                    <a:lnTo>
                      <a:pt x="0" y="19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84" name="Freeform 22">
                <a:extLst>
                  <a:ext uri="{FF2B5EF4-FFF2-40B4-BE49-F238E27FC236}">
                    <a16:creationId xmlns:a16="http://schemas.microsoft.com/office/drawing/2014/main" id="{6C513D5F-8A0B-42D2-875E-567E33BF5013}"/>
                  </a:ext>
                </a:extLst>
              </p:cNvPr>
              <p:cNvSpPr>
                <a:spLocks/>
              </p:cNvSpPr>
              <p:nvPr/>
            </p:nvSpPr>
            <p:spPr bwMode="auto">
              <a:xfrm>
                <a:off x="4428" y="1878"/>
                <a:ext cx="47" cy="72"/>
              </a:xfrm>
              <a:custGeom>
                <a:avLst/>
                <a:gdLst>
                  <a:gd name="T0" fmla="*/ 47 w 47"/>
                  <a:gd name="T1" fmla="*/ 0 h 72"/>
                  <a:gd name="T2" fmla="*/ 23 w 47"/>
                  <a:gd name="T3" fmla="*/ 72 h 72"/>
                  <a:gd name="T4" fmla="*/ 0 w 47"/>
                  <a:gd name="T5" fmla="*/ 0 h 72"/>
                  <a:gd name="T6" fmla="*/ 47 w 47"/>
                  <a:gd name="T7" fmla="*/ 0 h 72"/>
                  <a:gd name="T8" fmla="*/ 0 60000 65536"/>
                  <a:gd name="T9" fmla="*/ 0 60000 65536"/>
                  <a:gd name="T10" fmla="*/ 0 60000 65536"/>
                  <a:gd name="T11" fmla="*/ 0 60000 65536"/>
                  <a:gd name="T12" fmla="*/ 0 w 47"/>
                  <a:gd name="T13" fmla="*/ 0 h 72"/>
                  <a:gd name="T14" fmla="*/ 47 w 47"/>
                  <a:gd name="T15" fmla="*/ 72 h 72"/>
                </a:gdLst>
                <a:ahLst/>
                <a:cxnLst>
                  <a:cxn ang="T8">
                    <a:pos x="T0" y="T1"/>
                  </a:cxn>
                  <a:cxn ang="T9">
                    <a:pos x="T2" y="T3"/>
                  </a:cxn>
                  <a:cxn ang="T10">
                    <a:pos x="T4" y="T5"/>
                  </a:cxn>
                  <a:cxn ang="T11">
                    <a:pos x="T6" y="T7"/>
                  </a:cxn>
                </a:cxnLst>
                <a:rect l="T12" t="T13" r="T14" b="T15"/>
                <a:pathLst>
                  <a:path w="47" h="72">
                    <a:moveTo>
                      <a:pt x="47" y="0"/>
                    </a:moveTo>
                    <a:lnTo>
                      <a:pt x="23" y="72"/>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85" name="Rectangle 23">
                <a:extLst>
                  <a:ext uri="{FF2B5EF4-FFF2-40B4-BE49-F238E27FC236}">
                    <a16:creationId xmlns:a16="http://schemas.microsoft.com/office/drawing/2014/main" id="{B3E3702E-3F0D-43AE-B0D0-4F498F1F4CAB}"/>
                  </a:ext>
                </a:extLst>
              </p:cNvPr>
              <p:cNvSpPr>
                <a:spLocks noChangeArrowheads="1"/>
              </p:cNvSpPr>
              <p:nvPr/>
            </p:nvSpPr>
            <p:spPr bwMode="auto">
              <a:xfrm>
                <a:off x="4411" y="1991"/>
                <a:ext cx="3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600" i="1">
                    <a:solidFill>
                      <a:srgbClr val="000000"/>
                    </a:solidFill>
                    <a:latin typeface="Times New Roman" panose="02020603050405020304" pitchFamily="18" charset="0"/>
                    <a:ea typeface="华文中宋" panose="02010600040101010101" pitchFamily="2" charset="-122"/>
                  </a:rPr>
                  <a:t>I</a:t>
                </a:r>
                <a:endParaRPr lang="en-US" altLang="zh-CN" sz="3600">
                  <a:latin typeface="华文中宋" panose="02010600040101010101" pitchFamily="2" charset="-122"/>
                  <a:ea typeface="华文中宋" panose="02010600040101010101" pitchFamily="2" charset="-122"/>
                </a:endParaRPr>
              </a:p>
            </p:txBody>
          </p:sp>
          <p:sp>
            <p:nvSpPr>
              <p:cNvPr id="92186" name="Freeform 24">
                <a:extLst>
                  <a:ext uri="{FF2B5EF4-FFF2-40B4-BE49-F238E27FC236}">
                    <a16:creationId xmlns:a16="http://schemas.microsoft.com/office/drawing/2014/main" id="{598471A1-5E11-469E-B4A4-61E83E515D1A}"/>
                  </a:ext>
                </a:extLst>
              </p:cNvPr>
              <p:cNvSpPr>
                <a:spLocks/>
              </p:cNvSpPr>
              <p:nvPr/>
            </p:nvSpPr>
            <p:spPr bwMode="auto">
              <a:xfrm>
                <a:off x="3917" y="1852"/>
                <a:ext cx="1" cy="261"/>
              </a:xfrm>
              <a:custGeom>
                <a:avLst/>
                <a:gdLst>
                  <a:gd name="T0" fmla="*/ 0 w 1"/>
                  <a:gd name="T1" fmla="*/ 0 h 261"/>
                  <a:gd name="T2" fmla="*/ 0 w 1"/>
                  <a:gd name="T3" fmla="*/ 130 h 261"/>
                  <a:gd name="T4" fmla="*/ 0 w 1"/>
                  <a:gd name="T5" fmla="*/ 261 h 261"/>
                  <a:gd name="T6" fmla="*/ 0 60000 65536"/>
                  <a:gd name="T7" fmla="*/ 0 60000 65536"/>
                  <a:gd name="T8" fmla="*/ 0 60000 65536"/>
                  <a:gd name="T9" fmla="*/ 0 w 1"/>
                  <a:gd name="T10" fmla="*/ 0 h 261"/>
                  <a:gd name="T11" fmla="*/ 1 w 1"/>
                  <a:gd name="T12" fmla="*/ 261 h 261"/>
                </a:gdLst>
                <a:ahLst/>
                <a:cxnLst>
                  <a:cxn ang="T6">
                    <a:pos x="T0" y="T1"/>
                  </a:cxn>
                  <a:cxn ang="T7">
                    <a:pos x="T2" y="T3"/>
                  </a:cxn>
                  <a:cxn ang="T8">
                    <a:pos x="T4" y="T5"/>
                  </a:cxn>
                </a:cxnLst>
                <a:rect l="T9" t="T10" r="T11" b="T12"/>
                <a:pathLst>
                  <a:path w="1" h="261">
                    <a:moveTo>
                      <a:pt x="0" y="0"/>
                    </a:moveTo>
                    <a:lnTo>
                      <a:pt x="0" y="130"/>
                    </a:lnTo>
                    <a:lnTo>
                      <a:pt x="0" y="26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87" name="Freeform 25">
                <a:extLst>
                  <a:ext uri="{FF2B5EF4-FFF2-40B4-BE49-F238E27FC236}">
                    <a16:creationId xmlns:a16="http://schemas.microsoft.com/office/drawing/2014/main" id="{60B2BB23-50A6-4AD4-91D5-4A60F2850F58}"/>
                  </a:ext>
                </a:extLst>
              </p:cNvPr>
              <p:cNvSpPr>
                <a:spLocks/>
              </p:cNvSpPr>
              <p:nvPr/>
            </p:nvSpPr>
            <p:spPr bwMode="auto">
              <a:xfrm>
                <a:off x="3893" y="2107"/>
                <a:ext cx="46" cy="72"/>
              </a:xfrm>
              <a:custGeom>
                <a:avLst/>
                <a:gdLst>
                  <a:gd name="T0" fmla="*/ 46 w 46"/>
                  <a:gd name="T1" fmla="*/ 0 h 72"/>
                  <a:gd name="T2" fmla="*/ 24 w 46"/>
                  <a:gd name="T3" fmla="*/ 72 h 72"/>
                  <a:gd name="T4" fmla="*/ 0 w 46"/>
                  <a:gd name="T5" fmla="*/ 0 h 72"/>
                  <a:gd name="T6" fmla="*/ 46 w 46"/>
                  <a:gd name="T7" fmla="*/ 0 h 72"/>
                  <a:gd name="T8" fmla="*/ 0 60000 65536"/>
                  <a:gd name="T9" fmla="*/ 0 60000 65536"/>
                  <a:gd name="T10" fmla="*/ 0 60000 65536"/>
                  <a:gd name="T11" fmla="*/ 0 60000 65536"/>
                  <a:gd name="T12" fmla="*/ 0 w 46"/>
                  <a:gd name="T13" fmla="*/ 0 h 72"/>
                  <a:gd name="T14" fmla="*/ 46 w 46"/>
                  <a:gd name="T15" fmla="*/ 72 h 72"/>
                </a:gdLst>
                <a:ahLst/>
                <a:cxnLst>
                  <a:cxn ang="T8">
                    <a:pos x="T0" y="T1"/>
                  </a:cxn>
                  <a:cxn ang="T9">
                    <a:pos x="T2" y="T3"/>
                  </a:cxn>
                  <a:cxn ang="T10">
                    <a:pos x="T4" y="T5"/>
                  </a:cxn>
                  <a:cxn ang="T11">
                    <a:pos x="T6" y="T7"/>
                  </a:cxn>
                </a:cxnLst>
                <a:rect l="T12" t="T13" r="T14" b="T15"/>
                <a:pathLst>
                  <a:path w="46" h="72">
                    <a:moveTo>
                      <a:pt x="46" y="0"/>
                    </a:moveTo>
                    <a:lnTo>
                      <a:pt x="24" y="7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88" name="Freeform 26">
                <a:extLst>
                  <a:ext uri="{FF2B5EF4-FFF2-40B4-BE49-F238E27FC236}">
                    <a16:creationId xmlns:a16="http://schemas.microsoft.com/office/drawing/2014/main" id="{DC53F028-8791-4ED8-83E7-143C708C5481}"/>
                  </a:ext>
                </a:extLst>
              </p:cNvPr>
              <p:cNvSpPr>
                <a:spLocks/>
              </p:cNvSpPr>
              <p:nvPr/>
            </p:nvSpPr>
            <p:spPr bwMode="auto">
              <a:xfrm>
                <a:off x="3917" y="1397"/>
                <a:ext cx="1" cy="292"/>
              </a:xfrm>
              <a:custGeom>
                <a:avLst/>
                <a:gdLst>
                  <a:gd name="T0" fmla="*/ 0 w 1"/>
                  <a:gd name="T1" fmla="*/ 292 h 292"/>
                  <a:gd name="T2" fmla="*/ 0 w 1"/>
                  <a:gd name="T3" fmla="*/ 146 h 292"/>
                  <a:gd name="T4" fmla="*/ 0 w 1"/>
                  <a:gd name="T5" fmla="*/ 0 h 292"/>
                  <a:gd name="T6" fmla="*/ 0 60000 65536"/>
                  <a:gd name="T7" fmla="*/ 0 60000 65536"/>
                  <a:gd name="T8" fmla="*/ 0 60000 65536"/>
                  <a:gd name="T9" fmla="*/ 0 w 1"/>
                  <a:gd name="T10" fmla="*/ 0 h 292"/>
                  <a:gd name="T11" fmla="*/ 1 w 1"/>
                  <a:gd name="T12" fmla="*/ 292 h 292"/>
                </a:gdLst>
                <a:ahLst/>
                <a:cxnLst>
                  <a:cxn ang="T6">
                    <a:pos x="T0" y="T1"/>
                  </a:cxn>
                  <a:cxn ang="T7">
                    <a:pos x="T2" y="T3"/>
                  </a:cxn>
                  <a:cxn ang="T8">
                    <a:pos x="T4" y="T5"/>
                  </a:cxn>
                </a:cxnLst>
                <a:rect l="T9" t="T10" r="T11" b="T12"/>
                <a:pathLst>
                  <a:path w="1" h="292">
                    <a:moveTo>
                      <a:pt x="0" y="292"/>
                    </a:moveTo>
                    <a:lnTo>
                      <a:pt x="0" y="146"/>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89" name="Freeform 27">
                <a:extLst>
                  <a:ext uri="{FF2B5EF4-FFF2-40B4-BE49-F238E27FC236}">
                    <a16:creationId xmlns:a16="http://schemas.microsoft.com/office/drawing/2014/main" id="{C7357D4F-CE6E-4EE6-91D9-8788540CEE68}"/>
                  </a:ext>
                </a:extLst>
              </p:cNvPr>
              <p:cNvSpPr>
                <a:spLocks/>
              </p:cNvSpPr>
              <p:nvPr/>
            </p:nvSpPr>
            <p:spPr bwMode="auto">
              <a:xfrm>
                <a:off x="3893" y="1330"/>
                <a:ext cx="46" cy="73"/>
              </a:xfrm>
              <a:custGeom>
                <a:avLst/>
                <a:gdLst>
                  <a:gd name="T0" fmla="*/ 46 w 46"/>
                  <a:gd name="T1" fmla="*/ 73 h 73"/>
                  <a:gd name="T2" fmla="*/ 24 w 46"/>
                  <a:gd name="T3" fmla="*/ 0 h 73"/>
                  <a:gd name="T4" fmla="*/ 0 w 46"/>
                  <a:gd name="T5" fmla="*/ 73 h 73"/>
                  <a:gd name="T6" fmla="*/ 46 w 46"/>
                  <a:gd name="T7" fmla="*/ 73 h 73"/>
                  <a:gd name="T8" fmla="*/ 0 60000 65536"/>
                  <a:gd name="T9" fmla="*/ 0 60000 65536"/>
                  <a:gd name="T10" fmla="*/ 0 60000 65536"/>
                  <a:gd name="T11" fmla="*/ 0 60000 65536"/>
                  <a:gd name="T12" fmla="*/ 0 w 46"/>
                  <a:gd name="T13" fmla="*/ 0 h 73"/>
                  <a:gd name="T14" fmla="*/ 46 w 46"/>
                  <a:gd name="T15" fmla="*/ 73 h 73"/>
                </a:gdLst>
                <a:ahLst/>
                <a:cxnLst>
                  <a:cxn ang="T8">
                    <a:pos x="T0" y="T1"/>
                  </a:cxn>
                  <a:cxn ang="T9">
                    <a:pos x="T2" y="T3"/>
                  </a:cxn>
                  <a:cxn ang="T10">
                    <a:pos x="T4" y="T5"/>
                  </a:cxn>
                  <a:cxn ang="T11">
                    <a:pos x="T6" y="T7"/>
                  </a:cxn>
                </a:cxnLst>
                <a:rect l="T12" t="T13" r="T14" b="T15"/>
                <a:pathLst>
                  <a:path w="46" h="73">
                    <a:moveTo>
                      <a:pt x="46" y="73"/>
                    </a:moveTo>
                    <a:lnTo>
                      <a:pt x="24" y="0"/>
                    </a:lnTo>
                    <a:lnTo>
                      <a:pt x="0" y="73"/>
                    </a:lnTo>
                    <a:lnTo>
                      <a:pt x="46"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190" name="Rectangle 28">
                <a:extLst>
                  <a:ext uri="{FF2B5EF4-FFF2-40B4-BE49-F238E27FC236}">
                    <a16:creationId xmlns:a16="http://schemas.microsoft.com/office/drawing/2014/main" id="{C510BD1D-FE35-416A-A577-AC7C5E723E3F}"/>
                  </a:ext>
                </a:extLst>
              </p:cNvPr>
              <p:cNvSpPr>
                <a:spLocks noChangeArrowheads="1"/>
              </p:cNvSpPr>
              <p:nvPr/>
            </p:nvSpPr>
            <p:spPr bwMode="auto">
              <a:xfrm>
                <a:off x="3869" y="1698"/>
                <a:ext cx="31"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I</a:t>
                </a:r>
                <a:endParaRPr lang="en-US" altLang="zh-CN" sz="3600">
                  <a:latin typeface="华文中宋" panose="02010600040101010101" pitchFamily="2" charset="-122"/>
                  <a:ea typeface="华文中宋" panose="02010600040101010101" pitchFamily="2" charset="-122"/>
                </a:endParaRPr>
              </a:p>
            </p:txBody>
          </p:sp>
          <p:sp>
            <p:nvSpPr>
              <p:cNvPr id="92191" name="Rectangle 29">
                <a:extLst>
                  <a:ext uri="{FF2B5EF4-FFF2-40B4-BE49-F238E27FC236}">
                    <a16:creationId xmlns:a16="http://schemas.microsoft.com/office/drawing/2014/main" id="{9493E67D-C250-4BC3-84FA-C79C55A1EB7C}"/>
                  </a:ext>
                </a:extLst>
              </p:cNvPr>
              <p:cNvSpPr>
                <a:spLocks noChangeArrowheads="1"/>
              </p:cNvSpPr>
              <p:nvPr/>
            </p:nvSpPr>
            <p:spPr bwMode="auto">
              <a:xfrm>
                <a:off x="3902" y="1763"/>
                <a:ext cx="5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900">
                    <a:solidFill>
                      <a:srgbClr val="000000"/>
                    </a:solidFill>
                    <a:latin typeface="Times New Roman" panose="02020603050405020304" pitchFamily="18" charset="0"/>
                    <a:ea typeface="华文中宋" panose="02010600040101010101" pitchFamily="2" charset="-122"/>
                  </a:rPr>
                  <a:t>M</a:t>
                </a:r>
                <a:endParaRPr lang="en-US" altLang="zh-CN" sz="3600">
                  <a:latin typeface="华文中宋" panose="02010600040101010101" pitchFamily="2" charset="-122"/>
                  <a:ea typeface="华文中宋" panose="02010600040101010101" pitchFamily="2" charset="-122"/>
                </a:endParaRPr>
              </a:p>
            </p:txBody>
          </p:sp>
          <p:sp>
            <p:nvSpPr>
              <p:cNvPr id="92192" name="Rectangle 30">
                <a:extLst>
                  <a:ext uri="{FF2B5EF4-FFF2-40B4-BE49-F238E27FC236}">
                    <a16:creationId xmlns:a16="http://schemas.microsoft.com/office/drawing/2014/main" id="{B88AD607-8876-4D07-B111-6CB6E0F78CF8}"/>
                  </a:ext>
                </a:extLst>
              </p:cNvPr>
              <p:cNvSpPr>
                <a:spLocks noChangeArrowheads="1"/>
              </p:cNvSpPr>
              <p:nvPr/>
            </p:nvSpPr>
            <p:spPr bwMode="auto">
              <a:xfrm>
                <a:off x="3710" y="2388"/>
                <a:ext cx="2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t</a:t>
                </a:r>
                <a:endParaRPr lang="en-US" altLang="zh-CN" sz="3600">
                  <a:latin typeface="华文中宋" panose="02010600040101010101" pitchFamily="2" charset="-122"/>
                  <a:ea typeface="华文中宋" panose="02010600040101010101" pitchFamily="2" charset="-122"/>
                </a:endParaRPr>
              </a:p>
            </p:txBody>
          </p:sp>
          <p:sp>
            <p:nvSpPr>
              <p:cNvPr id="92193" name="Rectangle 31">
                <a:extLst>
                  <a:ext uri="{FF2B5EF4-FFF2-40B4-BE49-F238E27FC236}">
                    <a16:creationId xmlns:a16="http://schemas.microsoft.com/office/drawing/2014/main" id="{C2F1043C-4EDF-420B-AA35-FA2BF03228CD}"/>
                  </a:ext>
                </a:extLst>
              </p:cNvPr>
              <p:cNvSpPr>
                <a:spLocks noChangeArrowheads="1"/>
              </p:cNvSpPr>
              <p:nvPr/>
            </p:nvSpPr>
            <p:spPr bwMode="auto">
              <a:xfrm>
                <a:off x="3738" y="2452"/>
                <a:ext cx="3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900">
                    <a:solidFill>
                      <a:srgbClr val="000000"/>
                    </a:solidFill>
                    <a:latin typeface="Times New Roman" panose="02020603050405020304" pitchFamily="18" charset="0"/>
                    <a:ea typeface="华文中宋" panose="02010600040101010101" pitchFamily="2" charset="-122"/>
                  </a:rPr>
                  <a:t>1</a:t>
                </a:r>
                <a:endParaRPr lang="en-US" altLang="zh-CN" sz="3600">
                  <a:latin typeface="华文中宋" panose="02010600040101010101" pitchFamily="2" charset="-122"/>
                  <a:ea typeface="华文中宋" panose="02010600040101010101" pitchFamily="2" charset="-122"/>
                </a:endParaRPr>
              </a:p>
            </p:txBody>
          </p:sp>
          <p:sp>
            <p:nvSpPr>
              <p:cNvPr id="92194" name="Rectangle 32">
                <a:extLst>
                  <a:ext uri="{FF2B5EF4-FFF2-40B4-BE49-F238E27FC236}">
                    <a16:creationId xmlns:a16="http://schemas.microsoft.com/office/drawing/2014/main" id="{8C331EB7-26BF-44FA-84FC-EB67B2CD1E5E}"/>
                  </a:ext>
                </a:extLst>
              </p:cNvPr>
              <p:cNvSpPr>
                <a:spLocks noChangeArrowheads="1"/>
              </p:cNvSpPr>
              <p:nvPr/>
            </p:nvSpPr>
            <p:spPr bwMode="auto">
              <a:xfrm>
                <a:off x="3792" y="2388"/>
                <a:ext cx="2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t</a:t>
                </a:r>
                <a:endParaRPr lang="en-US" altLang="zh-CN" sz="3600">
                  <a:latin typeface="华文中宋" panose="02010600040101010101" pitchFamily="2" charset="-122"/>
                  <a:ea typeface="华文中宋" panose="02010600040101010101" pitchFamily="2" charset="-122"/>
                </a:endParaRPr>
              </a:p>
            </p:txBody>
          </p:sp>
          <p:sp>
            <p:nvSpPr>
              <p:cNvPr id="92195" name="Rectangle 33">
                <a:extLst>
                  <a:ext uri="{FF2B5EF4-FFF2-40B4-BE49-F238E27FC236}">
                    <a16:creationId xmlns:a16="http://schemas.microsoft.com/office/drawing/2014/main" id="{FBDEE7C0-55E6-4C15-8AE2-D82DDB127131}"/>
                  </a:ext>
                </a:extLst>
              </p:cNvPr>
              <p:cNvSpPr>
                <a:spLocks noChangeArrowheads="1"/>
              </p:cNvSpPr>
              <p:nvPr/>
            </p:nvSpPr>
            <p:spPr bwMode="auto">
              <a:xfrm>
                <a:off x="3821" y="2452"/>
                <a:ext cx="3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900">
                    <a:solidFill>
                      <a:srgbClr val="000000"/>
                    </a:solidFill>
                    <a:latin typeface="Times New Roman" panose="02020603050405020304" pitchFamily="18" charset="0"/>
                    <a:ea typeface="华文中宋" panose="02010600040101010101" pitchFamily="2" charset="-122"/>
                  </a:rPr>
                  <a:t>2</a:t>
                </a:r>
                <a:endParaRPr lang="en-US" altLang="zh-CN" sz="3600">
                  <a:latin typeface="华文中宋" panose="02010600040101010101" pitchFamily="2" charset="-122"/>
                  <a:ea typeface="华文中宋" panose="02010600040101010101" pitchFamily="2" charset="-122"/>
                </a:endParaRPr>
              </a:p>
            </p:txBody>
          </p:sp>
          <p:sp>
            <p:nvSpPr>
              <p:cNvPr id="92196" name="Rectangle 34">
                <a:extLst>
                  <a:ext uri="{FF2B5EF4-FFF2-40B4-BE49-F238E27FC236}">
                    <a16:creationId xmlns:a16="http://schemas.microsoft.com/office/drawing/2014/main" id="{09CB5E72-EB87-4FD0-B3AC-59426500708A}"/>
                  </a:ext>
                </a:extLst>
              </p:cNvPr>
              <p:cNvSpPr>
                <a:spLocks noChangeArrowheads="1"/>
              </p:cNvSpPr>
              <p:nvPr/>
            </p:nvSpPr>
            <p:spPr bwMode="auto">
              <a:xfrm>
                <a:off x="4013" y="2388"/>
                <a:ext cx="2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t</a:t>
                </a:r>
                <a:endParaRPr lang="en-US" altLang="zh-CN" sz="3600">
                  <a:latin typeface="华文中宋" panose="02010600040101010101" pitchFamily="2" charset="-122"/>
                  <a:ea typeface="华文中宋" panose="02010600040101010101" pitchFamily="2" charset="-122"/>
                </a:endParaRPr>
              </a:p>
            </p:txBody>
          </p:sp>
          <p:sp>
            <p:nvSpPr>
              <p:cNvPr id="92197" name="Rectangle 35">
                <a:extLst>
                  <a:ext uri="{FF2B5EF4-FFF2-40B4-BE49-F238E27FC236}">
                    <a16:creationId xmlns:a16="http://schemas.microsoft.com/office/drawing/2014/main" id="{0BA1D014-2799-499B-9DC3-EB1BDECCDCFB}"/>
                  </a:ext>
                </a:extLst>
              </p:cNvPr>
              <p:cNvSpPr>
                <a:spLocks noChangeArrowheads="1"/>
              </p:cNvSpPr>
              <p:nvPr/>
            </p:nvSpPr>
            <p:spPr bwMode="auto">
              <a:xfrm>
                <a:off x="4041" y="2452"/>
                <a:ext cx="33"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900">
                    <a:solidFill>
                      <a:srgbClr val="000000"/>
                    </a:solidFill>
                    <a:latin typeface="Times New Roman" panose="02020603050405020304" pitchFamily="18" charset="0"/>
                    <a:ea typeface="华文中宋" panose="02010600040101010101" pitchFamily="2" charset="-122"/>
                  </a:rPr>
                  <a:t>3</a:t>
                </a:r>
                <a:endParaRPr lang="en-US" altLang="zh-CN" sz="3600">
                  <a:latin typeface="华文中宋" panose="02010600040101010101" pitchFamily="2" charset="-122"/>
                  <a:ea typeface="华文中宋" panose="02010600040101010101" pitchFamily="2" charset="-122"/>
                </a:endParaRPr>
              </a:p>
            </p:txBody>
          </p:sp>
          <p:sp>
            <p:nvSpPr>
              <p:cNvPr id="92198" name="Rectangle 36">
                <a:extLst>
                  <a:ext uri="{FF2B5EF4-FFF2-40B4-BE49-F238E27FC236}">
                    <a16:creationId xmlns:a16="http://schemas.microsoft.com/office/drawing/2014/main" id="{DBB13DFC-0D7C-4FE0-9394-36BFDA56EDA6}"/>
                  </a:ext>
                </a:extLst>
              </p:cNvPr>
              <p:cNvSpPr>
                <a:spLocks noChangeArrowheads="1"/>
              </p:cNvSpPr>
              <p:nvPr/>
            </p:nvSpPr>
            <p:spPr bwMode="auto">
              <a:xfrm>
                <a:off x="5458" y="2388"/>
                <a:ext cx="2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t</a:t>
                </a:r>
                <a:endParaRPr lang="en-US" altLang="zh-CN" sz="3600">
                  <a:latin typeface="华文中宋" panose="02010600040101010101" pitchFamily="2" charset="-122"/>
                  <a:ea typeface="华文中宋" panose="02010600040101010101" pitchFamily="2" charset="-122"/>
                </a:endParaRPr>
              </a:p>
            </p:txBody>
          </p:sp>
          <p:sp>
            <p:nvSpPr>
              <p:cNvPr id="92199" name="Rectangle 37">
                <a:extLst>
                  <a:ext uri="{FF2B5EF4-FFF2-40B4-BE49-F238E27FC236}">
                    <a16:creationId xmlns:a16="http://schemas.microsoft.com/office/drawing/2014/main" id="{3A8E0D34-4AFF-4EAE-A29B-0883E135D92C}"/>
                  </a:ext>
                </a:extLst>
              </p:cNvPr>
              <p:cNvSpPr>
                <a:spLocks noChangeArrowheads="1"/>
              </p:cNvSpPr>
              <p:nvPr/>
            </p:nvSpPr>
            <p:spPr bwMode="auto">
              <a:xfrm>
                <a:off x="5486" y="2452"/>
                <a:ext cx="3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900">
                    <a:solidFill>
                      <a:srgbClr val="000000"/>
                    </a:solidFill>
                    <a:latin typeface="Times New Roman" panose="02020603050405020304" pitchFamily="18" charset="0"/>
                    <a:ea typeface="华文中宋" panose="02010600040101010101" pitchFamily="2" charset="-122"/>
                  </a:rPr>
                  <a:t>4</a:t>
                </a:r>
                <a:endParaRPr lang="en-US" altLang="zh-CN" sz="3600">
                  <a:latin typeface="华文中宋" panose="02010600040101010101" pitchFamily="2" charset="-122"/>
                  <a:ea typeface="华文中宋" panose="02010600040101010101" pitchFamily="2" charset="-122"/>
                </a:endParaRPr>
              </a:p>
            </p:txBody>
          </p:sp>
        </p:grpSp>
        <p:sp>
          <p:nvSpPr>
            <p:cNvPr id="92170" name="Text Box 38">
              <a:extLst>
                <a:ext uri="{FF2B5EF4-FFF2-40B4-BE49-F238E27FC236}">
                  <a16:creationId xmlns:a16="http://schemas.microsoft.com/office/drawing/2014/main" id="{612D22C0-ACAC-4593-9FB5-D1F68C40C72A}"/>
                </a:ext>
              </a:extLst>
            </p:cNvPr>
            <p:cNvSpPr txBox="1">
              <a:spLocks noChangeArrowheads="1"/>
            </p:cNvSpPr>
            <p:nvPr/>
          </p:nvSpPr>
          <p:spPr bwMode="auto">
            <a:xfrm>
              <a:off x="3515" y="2918"/>
              <a:ext cx="1968" cy="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spcBef>
                  <a:spcPct val="20000"/>
                </a:spcBef>
                <a:buClr>
                  <a:schemeClr val="tx2"/>
                </a:buClr>
                <a:buSzPct val="95000"/>
                <a:buFont typeface="Wingdings" panose="05000000000000000000" pitchFamily="2" charset="2"/>
                <a:buNone/>
              </a:pPr>
              <a:r>
                <a:rPr lang="zh-CN" altLang="en-US" sz="2000">
                  <a:latin typeface="Arial" panose="020B0604020202020204" pitchFamily="34" charset="0"/>
                  <a:ea typeface="华文中宋" panose="02010600040101010101" pitchFamily="2" charset="-122"/>
                </a:rPr>
                <a:t>图</a:t>
              </a:r>
              <a:r>
                <a:rPr lang="en-US" altLang="zh-CN" sz="2000">
                  <a:latin typeface="Arial" panose="020B0604020202020204" pitchFamily="34" charset="0"/>
                  <a:ea typeface="华文中宋" panose="02010600040101010101" pitchFamily="2" charset="-122"/>
                </a:rPr>
                <a:t>1-26</a:t>
              </a:r>
              <a:r>
                <a:rPr lang="zh-CN" altLang="en-US" sz="2000">
                  <a:latin typeface="Arial" panose="020B0604020202020204" pitchFamily="34" charset="0"/>
                  <a:ea typeface="华文中宋" panose="02010600040101010101" pitchFamily="2" charset="-122"/>
                </a:rPr>
                <a:t>　理想的晶闸管触发脉冲电流波形</a:t>
              </a:r>
            </a:p>
            <a:p>
              <a:pPr algn="ctr" eaLnBrk="1" hangingPunct="1">
                <a:lnSpc>
                  <a:spcPct val="90000"/>
                </a:lnSpc>
                <a:spcBef>
                  <a:spcPct val="20000"/>
                </a:spcBef>
                <a:buClr>
                  <a:schemeClr val="tx2"/>
                </a:buClr>
                <a:buSzPct val="95000"/>
                <a:buFont typeface="Wingdings" panose="05000000000000000000" pitchFamily="2" charset="2"/>
                <a:buNone/>
              </a:pPr>
              <a:r>
                <a:rPr lang="en-US" altLang="zh-CN" sz="1600" i="1">
                  <a:latin typeface="Arial" panose="020B0604020202020204" pitchFamily="34" charset="0"/>
                  <a:ea typeface="华文中宋" panose="02010600040101010101" pitchFamily="2" charset="-122"/>
                </a:rPr>
                <a:t>t</a:t>
              </a:r>
              <a:r>
                <a:rPr lang="en-US" altLang="zh-CN" sz="1600" baseline="-30000">
                  <a:latin typeface="Arial" panose="020B0604020202020204" pitchFamily="34" charset="0"/>
                  <a:ea typeface="华文中宋" panose="02010600040101010101" pitchFamily="2" charset="-122"/>
                </a:rPr>
                <a:t>1</a:t>
              </a:r>
              <a:r>
                <a:rPr lang="en-US" altLang="zh-CN" sz="1600">
                  <a:latin typeface="Arial" panose="020B0604020202020204" pitchFamily="34" charset="0"/>
                  <a:ea typeface="华文中宋" panose="02010600040101010101" pitchFamily="2" charset="-122"/>
                </a:rPr>
                <a:t>~</a:t>
              </a:r>
              <a:r>
                <a:rPr lang="en-US" altLang="zh-CN" sz="1600" i="1">
                  <a:latin typeface="Arial" panose="020B0604020202020204" pitchFamily="34" charset="0"/>
                  <a:ea typeface="华文中宋" panose="02010600040101010101" pitchFamily="2" charset="-122"/>
                </a:rPr>
                <a:t>t</a:t>
              </a:r>
              <a:r>
                <a:rPr lang="en-US" altLang="zh-CN" sz="1600" baseline="-30000">
                  <a:latin typeface="Arial" panose="020B0604020202020204" pitchFamily="34" charset="0"/>
                  <a:ea typeface="华文中宋" panose="02010600040101010101" pitchFamily="2" charset="-122"/>
                </a:rPr>
                <a:t>2</a:t>
              </a:r>
              <a:r>
                <a:rPr lang="en-US" altLang="zh-CN" sz="1600">
                  <a:latin typeface="Arial" panose="020B0604020202020204" pitchFamily="34" charset="0"/>
                  <a:ea typeface="华文中宋" panose="02010600040101010101" pitchFamily="2" charset="-122"/>
                  <a:sym typeface="Symbol" panose="05050102010706020507" pitchFamily="18" charset="2"/>
                </a:rPr>
                <a:t></a:t>
              </a:r>
              <a:r>
                <a:rPr lang="zh-CN" altLang="en-US" sz="1600">
                  <a:latin typeface="Arial" panose="020B0604020202020204" pitchFamily="34" charset="0"/>
                  <a:ea typeface="华文中宋" panose="02010600040101010101" pitchFamily="2" charset="-122"/>
                </a:rPr>
                <a:t>脉冲前沿上升时间（</a:t>
              </a:r>
              <a:r>
                <a:rPr lang="en-US" altLang="zh-CN" sz="1600">
                  <a:latin typeface="Arial" panose="020B0604020202020204" pitchFamily="34" charset="0"/>
                  <a:ea typeface="华文中宋" panose="02010600040101010101" pitchFamily="2" charset="-122"/>
                </a:rPr>
                <a:t>&lt;1</a:t>
              </a:r>
              <a:r>
                <a:rPr lang="en-US" altLang="zh-CN" sz="1600">
                  <a:latin typeface="Arial" panose="020B0604020202020204" pitchFamily="34" charset="0"/>
                  <a:ea typeface="华文中宋" panose="02010600040101010101" pitchFamily="2" charset="-122"/>
                  <a:sym typeface="Symbol" panose="05050102010706020507" pitchFamily="18" charset="2"/>
                </a:rPr>
                <a:t></a:t>
              </a:r>
              <a:r>
                <a:rPr lang="en-US" altLang="zh-CN" sz="1600">
                  <a:latin typeface="Arial" panose="020B0604020202020204" pitchFamily="34" charset="0"/>
                  <a:ea typeface="华文中宋" panose="02010600040101010101" pitchFamily="2" charset="-122"/>
                </a:rPr>
                <a:t>s</a:t>
              </a:r>
              <a:r>
                <a:rPr lang="zh-CN" altLang="en-US" sz="1600">
                  <a:latin typeface="Arial" panose="020B0604020202020204" pitchFamily="34" charset="0"/>
                  <a:ea typeface="华文中宋" panose="02010600040101010101" pitchFamily="2" charset="-122"/>
                </a:rPr>
                <a:t>）　</a:t>
              </a:r>
              <a:r>
                <a:rPr lang="en-US" altLang="zh-CN" sz="1600" i="1">
                  <a:latin typeface="Arial" panose="020B0604020202020204" pitchFamily="34" charset="0"/>
                  <a:ea typeface="华文中宋" panose="02010600040101010101" pitchFamily="2" charset="-122"/>
                </a:rPr>
                <a:t>t</a:t>
              </a:r>
              <a:r>
                <a:rPr lang="en-US" altLang="zh-CN" sz="1600" baseline="-30000">
                  <a:latin typeface="Arial" panose="020B0604020202020204" pitchFamily="34" charset="0"/>
                  <a:ea typeface="华文中宋" panose="02010600040101010101" pitchFamily="2" charset="-122"/>
                </a:rPr>
                <a:t>1</a:t>
              </a:r>
              <a:r>
                <a:rPr lang="en-US" altLang="zh-CN" sz="1600">
                  <a:latin typeface="Arial" panose="020B0604020202020204" pitchFamily="34" charset="0"/>
                  <a:ea typeface="华文中宋" panose="02010600040101010101" pitchFamily="2" charset="-122"/>
                </a:rPr>
                <a:t>~</a:t>
              </a:r>
              <a:r>
                <a:rPr lang="en-US" altLang="zh-CN" sz="1600" i="1">
                  <a:latin typeface="Arial" panose="020B0604020202020204" pitchFamily="34" charset="0"/>
                  <a:ea typeface="华文中宋" panose="02010600040101010101" pitchFamily="2" charset="-122"/>
                </a:rPr>
                <a:t>t</a:t>
              </a:r>
              <a:r>
                <a:rPr lang="en-US" altLang="zh-CN" sz="1600" baseline="-30000">
                  <a:latin typeface="Arial" panose="020B0604020202020204" pitchFamily="34" charset="0"/>
                  <a:ea typeface="华文中宋" panose="02010600040101010101" pitchFamily="2" charset="-122"/>
                </a:rPr>
                <a:t>3</a:t>
              </a:r>
              <a:r>
                <a:rPr lang="en-US" altLang="zh-CN" sz="1600">
                  <a:latin typeface="Arial" panose="020B0604020202020204" pitchFamily="34" charset="0"/>
                  <a:ea typeface="华文中宋" panose="02010600040101010101" pitchFamily="2" charset="-122"/>
                  <a:sym typeface="Symbol" panose="05050102010706020507" pitchFamily="18" charset="2"/>
                </a:rPr>
                <a:t></a:t>
              </a:r>
              <a:r>
                <a:rPr lang="zh-CN" altLang="en-US" sz="1600">
                  <a:latin typeface="Arial" panose="020B0604020202020204" pitchFamily="34" charset="0"/>
                  <a:ea typeface="华文中宋" panose="02010600040101010101" pitchFamily="2" charset="-122"/>
                </a:rPr>
                <a:t>强脉宽度</a:t>
              </a:r>
            </a:p>
            <a:p>
              <a:pPr algn="ctr" eaLnBrk="1" hangingPunct="1">
                <a:lnSpc>
                  <a:spcPct val="90000"/>
                </a:lnSpc>
                <a:spcBef>
                  <a:spcPct val="20000"/>
                </a:spcBef>
                <a:buClr>
                  <a:schemeClr val="tx2"/>
                </a:buClr>
                <a:buSzPct val="95000"/>
                <a:buFont typeface="Wingdings" panose="05000000000000000000" pitchFamily="2" charset="2"/>
                <a:buNone/>
              </a:pPr>
              <a:r>
                <a:rPr lang="en-US" altLang="zh-CN" sz="1600" i="1">
                  <a:latin typeface="Arial" panose="020B0604020202020204" pitchFamily="34" charset="0"/>
                  <a:ea typeface="华文中宋" panose="02010600040101010101" pitchFamily="2" charset="-122"/>
                </a:rPr>
                <a:t>I</a:t>
              </a:r>
              <a:r>
                <a:rPr lang="en-US" altLang="zh-CN" sz="1600" baseline="-30000">
                  <a:latin typeface="Arial" panose="020B0604020202020204" pitchFamily="34" charset="0"/>
                  <a:ea typeface="华文中宋" panose="02010600040101010101" pitchFamily="2" charset="-122"/>
                </a:rPr>
                <a:t>M</a:t>
              </a:r>
              <a:r>
                <a:rPr lang="en-US" altLang="zh-CN" sz="1600">
                  <a:latin typeface="Arial" panose="020B0604020202020204" pitchFamily="34" charset="0"/>
                  <a:ea typeface="华文中宋" panose="02010600040101010101" pitchFamily="2" charset="-122"/>
                  <a:sym typeface="Symbol" panose="05050102010706020507" pitchFamily="18" charset="2"/>
                </a:rPr>
                <a:t></a:t>
              </a:r>
              <a:r>
                <a:rPr lang="zh-CN" altLang="en-US" sz="1600">
                  <a:latin typeface="Arial" panose="020B0604020202020204" pitchFamily="34" charset="0"/>
                  <a:ea typeface="华文中宋" panose="02010600040101010101" pitchFamily="2" charset="-122"/>
                </a:rPr>
                <a:t>强脉冲幅值（</a:t>
              </a:r>
              <a:r>
                <a:rPr lang="en-US" altLang="zh-CN" sz="1600">
                  <a:latin typeface="Arial" panose="020B0604020202020204" pitchFamily="34" charset="0"/>
                  <a:ea typeface="华文中宋" panose="02010600040101010101" pitchFamily="2" charset="-122"/>
                </a:rPr>
                <a:t>3</a:t>
              </a:r>
              <a:r>
                <a:rPr lang="en-US" altLang="zh-CN" sz="1600" i="1">
                  <a:latin typeface="Arial" panose="020B0604020202020204" pitchFamily="34" charset="0"/>
                  <a:ea typeface="华文中宋" panose="02010600040101010101" pitchFamily="2" charset="-122"/>
                </a:rPr>
                <a:t>I</a:t>
              </a:r>
              <a:r>
                <a:rPr lang="en-US" altLang="zh-CN" sz="1600" baseline="-30000">
                  <a:latin typeface="Arial" panose="020B0604020202020204" pitchFamily="34" charset="0"/>
                  <a:ea typeface="华文中宋" panose="02010600040101010101" pitchFamily="2" charset="-122"/>
                </a:rPr>
                <a:t>GT</a:t>
              </a:r>
              <a:r>
                <a:rPr lang="en-US" altLang="zh-CN" sz="1600">
                  <a:latin typeface="Arial" panose="020B0604020202020204" pitchFamily="34" charset="0"/>
                  <a:ea typeface="华文中宋" panose="02010600040101010101" pitchFamily="2" charset="-122"/>
                </a:rPr>
                <a:t>~5</a:t>
              </a:r>
              <a:r>
                <a:rPr lang="en-US" altLang="zh-CN" sz="1600" i="1">
                  <a:latin typeface="Arial" panose="020B0604020202020204" pitchFamily="34" charset="0"/>
                  <a:ea typeface="华文中宋" panose="02010600040101010101" pitchFamily="2" charset="-122"/>
                </a:rPr>
                <a:t>I</a:t>
              </a:r>
              <a:r>
                <a:rPr lang="en-US" altLang="zh-CN" sz="1600" baseline="-30000">
                  <a:latin typeface="Arial" panose="020B0604020202020204" pitchFamily="34" charset="0"/>
                  <a:ea typeface="华文中宋" panose="02010600040101010101" pitchFamily="2" charset="-122"/>
                </a:rPr>
                <a:t>GT</a:t>
              </a:r>
              <a:r>
                <a:rPr lang="zh-CN" altLang="en-US" sz="1600">
                  <a:latin typeface="Arial" panose="020B0604020202020204" pitchFamily="34" charset="0"/>
                  <a:ea typeface="华文中宋" panose="02010600040101010101" pitchFamily="2" charset="-122"/>
                </a:rPr>
                <a:t>）</a:t>
              </a:r>
            </a:p>
            <a:p>
              <a:pPr algn="ctr" eaLnBrk="1" hangingPunct="1">
                <a:lnSpc>
                  <a:spcPct val="90000"/>
                </a:lnSpc>
                <a:spcBef>
                  <a:spcPct val="20000"/>
                </a:spcBef>
                <a:buClr>
                  <a:schemeClr val="tx2"/>
                </a:buClr>
                <a:buSzPct val="95000"/>
                <a:buFont typeface="Wingdings" panose="05000000000000000000" pitchFamily="2" charset="2"/>
                <a:buNone/>
              </a:pPr>
              <a:r>
                <a:rPr lang="en-US" altLang="zh-CN" sz="1600" i="1">
                  <a:latin typeface="Arial" panose="020B0604020202020204" pitchFamily="34" charset="0"/>
                  <a:ea typeface="华文中宋" panose="02010600040101010101" pitchFamily="2" charset="-122"/>
                </a:rPr>
                <a:t>t</a:t>
              </a:r>
              <a:r>
                <a:rPr lang="en-US" altLang="zh-CN" sz="1600" baseline="-30000">
                  <a:latin typeface="Arial" panose="020B0604020202020204" pitchFamily="34" charset="0"/>
                  <a:ea typeface="华文中宋" panose="02010600040101010101" pitchFamily="2" charset="-122"/>
                </a:rPr>
                <a:t>1</a:t>
              </a:r>
              <a:r>
                <a:rPr lang="en-US" altLang="zh-CN" sz="1600">
                  <a:latin typeface="Arial" panose="020B0604020202020204" pitchFamily="34" charset="0"/>
                  <a:ea typeface="华文中宋" panose="02010600040101010101" pitchFamily="2" charset="-122"/>
                </a:rPr>
                <a:t>~</a:t>
              </a:r>
              <a:r>
                <a:rPr lang="en-US" altLang="zh-CN" sz="1600" i="1">
                  <a:latin typeface="Arial" panose="020B0604020202020204" pitchFamily="34" charset="0"/>
                  <a:ea typeface="华文中宋" panose="02010600040101010101" pitchFamily="2" charset="-122"/>
                </a:rPr>
                <a:t>t</a:t>
              </a:r>
              <a:r>
                <a:rPr lang="en-US" altLang="zh-CN" sz="1600" baseline="-30000">
                  <a:latin typeface="Arial" panose="020B0604020202020204" pitchFamily="34" charset="0"/>
                  <a:ea typeface="华文中宋" panose="02010600040101010101" pitchFamily="2" charset="-122"/>
                </a:rPr>
                <a:t>4</a:t>
              </a:r>
              <a:r>
                <a:rPr lang="en-US" altLang="zh-CN" sz="1600">
                  <a:latin typeface="Arial" panose="020B0604020202020204" pitchFamily="34" charset="0"/>
                  <a:ea typeface="华文中宋" panose="02010600040101010101" pitchFamily="2" charset="-122"/>
                  <a:sym typeface="Symbol" panose="05050102010706020507" pitchFamily="18" charset="2"/>
                </a:rPr>
                <a:t></a:t>
              </a:r>
              <a:r>
                <a:rPr lang="zh-CN" altLang="en-US" sz="1600">
                  <a:latin typeface="Arial" panose="020B0604020202020204" pitchFamily="34" charset="0"/>
                  <a:ea typeface="华文中宋" panose="02010600040101010101" pitchFamily="2" charset="-122"/>
                </a:rPr>
                <a:t>脉冲宽度　　</a:t>
              </a:r>
              <a:r>
                <a:rPr lang="en-US" altLang="zh-CN" sz="1600" i="1">
                  <a:latin typeface="Arial" panose="020B0604020202020204" pitchFamily="34" charset="0"/>
                  <a:ea typeface="华文中宋" panose="02010600040101010101" pitchFamily="2" charset="-122"/>
                </a:rPr>
                <a:t>I</a:t>
              </a:r>
              <a:r>
                <a:rPr lang="en-US" altLang="zh-CN" sz="1600">
                  <a:latin typeface="Arial" panose="020B0604020202020204" pitchFamily="34" charset="0"/>
                  <a:ea typeface="华文中宋" panose="02010600040101010101" pitchFamily="2" charset="-122"/>
                  <a:sym typeface="Symbol" panose="05050102010706020507" pitchFamily="18" charset="2"/>
                </a:rPr>
                <a:t></a:t>
              </a:r>
              <a:r>
                <a:rPr lang="zh-CN" altLang="en-US" sz="1600">
                  <a:latin typeface="Arial" panose="020B0604020202020204" pitchFamily="34" charset="0"/>
                  <a:ea typeface="华文中宋" panose="02010600040101010101" pitchFamily="2" charset="-122"/>
                </a:rPr>
                <a:t>脉冲平顶幅值（</a:t>
              </a:r>
              <a:r>
                <a:rPr lang="en-US" altLang="zh-CN" sz="1600">
                  <a:latin typeface="Arial" panose="020B0604020202020204" pitchFamily="34" charset="0"/>
                  <a:ea typeface="华文中宋" panose="02010600040101010101" pitchFamily="2" charset="-122"/>
                </a:rPr>
                <a:t>1.5</a:t>
              </a:r>
              <a:r>
                <a:rPr lang="en-US" altLang="zh-CN" sz="1600" i="1">
                  <a:latin typeface="Arial" panose="020B0604020202020204" pitchFamily="34" charset="0"/>
                  <a:ea typeface="华文中宋" panose="02010600040101010101" pitchFamily="2" charset="-122"/>
                </a:rPr>
                <a:t>I</a:t>
              </a:r>
              <a:r>
                <a:rPr lang="en-US" altLang="zh-CN" sz="1600" baseline="-30000">
                  <a:latin typeface="Arial" panose="020B0604020202020204" pitchFamily="34" charset="0"/>
                  <a:ea typeface="华文中宋" panose="02010600040101010101" pitchFamily="2" charset="-122"/>
                </a:rPr>
                <a:t>GT</a:t>
              </a:r>
              <a:r>
                <a:rPr lang="en-US" altLang="zh-CN" sz="1600">
                  <a:latin typeface="Arial" panose="020B0604020202020204" pitchFamily="34" charset="0"/>
                  <a:ea typeface="华文中宋" panose="02010600040101010101" pitchFamily="2" charset="-122"/>
                </a:rPr>
                <a:t>~2</a:t>
              </a:r>
              <a:r>
                <a:rPr lang="en-US" altLang="zh-CN" sz="1600" i="1">
                  <a:latin typeface="Arial" panose="020B0604020202020204" pitchFamily="34" charset="0"/>
                  <a:ea typeface="华文中宋" panose="02010600040101010101" pitchFamily="2" charset="-122"/>
                </a:rPr>
                <a:t>I</a:t>
              </a:r>
              <a:r>
                <a:rPr lang="en-US" altLang="zh-CN" sz="1600" baseline="-30000">
                  <a:latin typeface="Arial" panose="020B0604020202020204" pitchFamily="34" charset="0"/>
                  <a:ea typeface="华文中宋" panose="02010600040101010101" pitchFamily="2" charset="-122"/>
                </a:rPr>
                <a:t>GT</a:t>
              </a:r>
              <a:r>
                <a:rPr lang="zh-CN" altLang="en-US" sz="1600">
                  <a:latin typeface="Arial" panose="020B0604020202020204" pitchFamily="34" charset="0"/>
                  <a:ea typeface="华文中宋" panose="02010600040101010101" pitchFamily="2" charset="-122"/>
                </a:rPr>
                <a:t>）</a:t>
              </a:r>
              <a:endParaRPr kumimoji="0" lang="zh-CN" altLang="en-US" sz="3600">
                <a:latin typeface="Arial" panose="020B0604020202020204" pitchFamily="34" charset="0"/>
                <a:ea typeface="华文中宋" panose="02010600040101010101" pitchFamily="2" charset="-122"/>
              </a:endParaRPr>
            </a:p>
          </p:txBody>
        </p:sp>
      </p:grpSp>
      <p:sp>
        <p:nvSpPr>
          <p:cNvPr id="92168" name="Text Box 39">
            <a:extLst>
              <a:ext uri="{FF2B5EF4-FFF2-40B4-BE49-F238E27FC236}">
                <a16:creationId xmlns:a16="http://schemas.microsoft.com/office/drawing/2014/main" id="{057B14CF-43B8-4766-BBAB-313429D09E6C}"/>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2147"/>
                                        </p:tgtEl>
                                        <p:attrNameLst>
                                          <p:attrName>style.visibility</p:attrName>
                                        </p:attrNameLst>
                                      </p:cBhvr>
                                      <p:to>
                                        <p:strVal val="visible"/>
                                      </p:to>
                                    </p:set>
                                    <p:animEffect transition="in" filter="dissolve">
                                      <p:cBhvr>
                                        <p:cTn id="7" dur="500"/>
                                        <p:tgtEl>
                                          <p:spTgt spid="262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2148"/>
                                        </p:tgtEl>
                                        <p:attrNameLst>
                                          <p:attrName>style.visibility</p:attrName>
                                        </p:attrNameLst>
                                      </p:cBhvr>
                                      <p:to>
                                        <p:strVal val="visible"/>
                                      </p:to>
                                    </p:set>
                                    <p:animEffect transition="in" filter="dissolve">
                                      <p:cBhvr>
                                        <p:cTn id="12" dur="500"/>
                                        <p:tgtEl>
                                          <p:spTgt spid="2621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2149"/>
                                        </p:tgtEl>
                                        <p:attrNameLst>
                                          <p:attrName>style.visibility</p:attrName>
                                        </p:attrNameLst>
                                      </p:cBhvr>
                                      <p:to>
                                        <p:strVal val="visible"/>
                                      </p:to>
                                    </p:set>
                                    <p:animEffect transition="in" filter="dissolve">
                                      <p:cBhvr>
                                        <p:cTn id="17" dur="500"/>
                                        <p:tgtEl>
                                          <p:spTgt spid="2621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62150">
                                            <p:txEl>
                                              <p:pRg st="0" end="0"/>
                                            </p:txEl>
                                          </p:spTgt>
                                        </p:tgtEl>
                                        <p:attrNameLst>
                                          <p:attrName>style.visibility</p:attrName>
                                        </p:attrNameLst>
                                      </p:cBhvr>
                                      <p:to>
                                        <p:strVal val="visible"/>
                                      </p:to>
                                    </p:set>
                                    <p:animEffect transition="in" filter="dissolve">
                                      <p:cBhvr>
                                        <p:cTn id="22" dur="500"/>
                                        <p:tgtEl>
                                          <p:spTgt spid="262150">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62150">
                                            <p:txEl>
                                              <p:pRg st="1" end="1"/>
                                            </p:txEl>
                                          </p:spTgt>
                                        </p:tgtEl>
                                        <p:attrNameLst>
                                          <p:attrName>style.visibility</p:attrName>
                                        </p:attrNameLst>
                                      </p:cBhvr>
                                      <p:to>
                                        <p:strVal val="visible"/>
                                      </p:to>
                                    </p:set>
                                    <p:animEffect transition="in" filter="dissolve">
                                      <p:cBhvr>
                                        <p:cTn id="27" dur="500"/>
                                        <p:tgtEl>
                                          <p:spTgt spid="262150">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62150">
                                            <p:txEl>
                                              <p:pRg st="2" end="2"/>
                                            </p:txEl>
                                          </p:spTgt>
                                        </p:tgtEl>
                                        <p:attrNameLst>
                                          <p:attrName>style.visibility</p:attrName>
                                        </p:attrNameLst>
                                      </p:cBhvr>
                                      <p:to>
                                        <p:strVal val="visible"/>
                                      </p:to>
                                    </p:set>
                                    <p:animEffect transition="in" filter="dissolve">
                                      <p:cBhvr>
                                        <p:cTn id="32" dur="500"/>
                                        <p:tgtEl>
                                          <p:spTgt spid="262150">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62150">
                                            <p:txEl>
                                              <p:pRg st="3" end="3"/>
                                            </p:txEl>
                                          </p:spTgt>
                                        </p:tgtEl>
                                        <p:attrNameLst>
                                          <p:attrName>style.visibility</p:attrName>
                                        </p:attrNameLst>
                                      </p:cBhvr>
                                      <p:to>
                                        <p:strVal val="visible"/>
                                      </p:to>
                                    </p:set>
                                    <p:animEffect transition="in" filter="dissolve">
                                      <p:cBhvr>
                                        <p:cTn id="37" dur="500"/>
                                        <p:tgtEl>
                                          <p:spTgt spid="262150">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p:bldP spid="262148" grpId="0" animBg="1"/>
      <p:bldP spid="2621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a:extLst>
              <a:ext uri="{FF2B5EF4-FFF2-40B4-BE49-F238E27FC236}">
                <a16:creationId xmlns:a16="http://schemas.microsoft.com/office/drawing/2014/main" id="{D79CE71A-6104-41A2-B79B-A469EF2FA312}"/>
              </a:ext>
            </a:extLst>
          </p:cNvPr>
          <p:cNvSpPr>
            <a:spLocks noChangeArrowheads="1"/>
          </p:cNvSpPr>
          <p:nvPr/>
        </p:nvSpPr>
        <p:spPr bwMode="auto">
          <a:xfrm>
            <a:off x="395288" y="2209800"/>
            <a:ext cx="3744912"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10000"/>
              </a:spcBef>
              <a:buClr>
                <a:schemeClr val="tx1"/>
              </a:buClr>
              <a:buSzPct val="80000"/>
              <a:buFont typeface="Wingdings" panose="05000000000000000000" pitchFamily="2" charset="2"/>
              <a:buBlip>
                <a:blip r:embed="rId2"/>
              </a:buBlip>
            </a:pPr>
            <a:r>
              <a:rPr lang="en-US" altLang="zh-CN">
                <a:latin typeface="Times New Roman" panose="02020603050405020304" pitchFamily="18" charset="0"/>
                <a:ea typeface="华文中宋" panose="02010600040101010101" pitchFamily="2" charset="-122"/>
              </a:rPr>
              <a:t>V</a:t>
            </a:r>
            <a:r>
              <a:rPr lang="en-US" altLang="zh-CN" baseline="-30000">
                <a:latin typeface="Times New Roman" panose="02020603050405020304" pitchFamily="18" charset="0"/>
                <a:ea typeface="华文中宋" panose="02010600040101010101" pitchFamily="2" charset="-122"/>
              </a:rPr>
              <a:t>1</a:t>
            </a:r>
            <a:r>
              <a:rPr lang="zh-CN" altLang="en-US">
                <a:latin typeface="Times New Roman" panose="02020603050405020304" pitchFamily="18" charset="0"/>
                <a:ea typeface="华文中宋" panose="02010600040101010101" pitchFamily="2" charset="-122"/>
              </a:rPr>
              <a:t>、</a:t>
            </a:r>
            <a:r>
              <a:rPr lang="en-US" altLang="zh-CN">
                <a:latin typeface="Times New Roman" panose="02020603050405020304" pitchFamily="18" charset="0"/>
                <a:ea typeface="华文中宋" panose="02010600040101010101" pitchFamily="2" charset="-122"/>
              </a:rPr>
              <a:t>V</a:t>
            </a:r>
            <a:r>
              <a:rPr lang="en-US" altLang="zh-CN" baseline="-30000">
                <a:latin typeface="Times New Roman" panose="02020603050405020304" pitchFamily="18" charset="0"/>
                <a:ea typeface="华文中宋" panose="02010600040101010101" pitchFamily="2" charset="-122"/>
              </a:rPr>
              <a:t>2</a:t>
            </a:r>
            <a:r>
              <a:rPr lang="zh-CN" altLang="en-US">
                <a:latin typeface="Times New Roman" panose="02020603050405020304" pitchFamily="18" charset="0"/>
                <a:ea typeface="华文中宋" panose="02010600040101010101" pitchFamily="2" charset="-122"/>
              </a:rPr>
              <a:t>构成</a:t>
            </a:r>
            <a:r>
              <a:rPr lang="zh-CN" altLang="en-US">
                <a:solidFill>
                  <a:srgbClr val="0000FF"/>
                </a:solidFill>
                <a:latin typeface="Times New Roman" panose="02020603050405020304" pitchFamily="18" charset="0"/>
                <a:ea typeface="华文中宋" panose="02010600040101010101" pitchFamily="2" charset="-122"/>
              </a:rPr>
              <a:t>脉冲放大环节</a:t>
            </a:r>
            <a:r>
              <a:rPr lang="zh-CN" altLang="en-US">
                <a:latin typeface="Times New Roman" panose="02020603050405020304" pitchFamily="18" charset="0"/>
                <a:ea typeface="华文中宋" panose="02010600040101010101" pitchFamily="2" charset="-122"/>
              </a:rPr>
              <a:t>。</a:t>
            </a:r>
          </a:p>
          <a:p>
            <a:pPr eaLnBrk="1" hangingPunct="1">
              <a:lnSpc>
                <a:spcPct val="110000"/>
              </a:lnSpc>
              <a:spcBef>
                <a:spcPct val="10000"/>
              </a:spcBef>
              <a:buClr>
                <a:schemeClr val="tx1"/>
              </a:buClr>
              <a:buSzPct val="80000"/>
              <a:buFont typeface="Wingdings" panose="05000000000000000000" pitchFamily="2" charset="2"/>
              <a:buBlip>
                <a:blip r:embed="rId2"/>
              </a:buBlip>
            </a:pPr>
            <a:r>
              <a:rPr lang="zh-CN" altLang="en-US">
                <a:latin typeface="Times New Roman" panose="02020603050405020304" pitchFamily="18" charset="0"/>
                <a:ea typeface="华文中宋" panose="02010600040101010101" pitchFamily="2" charset="-122"/>
              </a:rPr>
              <a:t>脉冲变压器</a:t>
            </a:r>
            <a:r>
              <a:rPr lang="en-US" altLang="zh-CN">
                <a:latin typeface="Times New Roman" panose="02020603050405020304" pitchFamily="18" charset="0"/>
                <a:ea typeface="华文中宋" panose="02010600040101010101" pitchFamily="2" charset="-122"/>
              </a:rPr>
              <a:t>TM</a:t>
            </a:r>
            <a:r>
              <a:rPr lang="zh-CN" altLang="en-US">
                <a:latin typeface="Times New Roman" panose="02020603050405020304" pitchFamily="18" charset="0"/>
                <a:ea typeface="华文中宋" panose="02010600040101010101" pitchFamily="2" charset="-122"/>
              </a:rPr>
              <a:t>和附属电路构成</a:t>
            </a:r>
            <a:r>
              <a:rPr lang="zh-CN" altLang="en-US">
                <a:solidFill>
                  <a:srgbClr val="0000FF"/>
                </a:solidFill>
                <a:latin typeface="Times New Roman" panose="02020603050405020304" pitchFamily="18" charset="0"/>
                <a:ea typeface="华文中宋" panose="02010600040101010101" pitchFamily="2" charset="-122"/>
              </a:rPr>
              <a:t>脉冲输出环节</a:t>
            </a:r>
            <a:r>
              <a:rPr lang="zh-CN" altLang="en-US">
                <a:latin typeface="Times New Roman" panose="02020603050405020304" pitchFamily="18" charset="0"/>
                <a:ea typeface="华文中宋" panose="02010600040101010101" pitchFamily="2" charset="-122"/>
              </a:rPr>
              <a:t>。</a:t>
            </a:r>
          </a:p>
          <a:p>
            <a:pPr eaLnBrk="1" hangingPunct="1">
              <a:lnSpc>
                <a:spcPct val="110000"/>
              </a:lnSpc>
              <a:spcBef>
                <a:spcPct val="10000"/>
              </a:spcBef>
              <a:buClr>
                <a:schemeClr val="tx1"/>
              </a:buClr>
              <a:buSzPct val="80000"/>
              <a:buFont typeface="Wingdings" panose="05000000000000000000" pitchFamily="2" charset="2"/>
              <a:buBlip>
                <a:blip r:embed="rId2"/>
              </a:buBlip>
            </a:pPr>
            <a:r>
              <a:rPr lang="zh-CN" altLang="en-US">
                <a:latin typeface="Times New Roman" panose="02020603050405020304" pitchFamily="18" charset="0"/>
                <a:ea typeface="华文中宋" panose="02010600040101010101" pitchFamily="2" charset="-122"/>
                <a:cs typeface="Times New Roman" panose="02020603050405020304" pitchFamily="18" charset="0"/>
              </a:rPr>
              <a:t> </a:t>
            </a:r>
            <a:r>
              <a:rPr lang="en-US" altLang="zh-CN">
                <a:latin typeface="Times New Roman" panose="02020603050405020304" pitchFamily="18" charset="0"/>
                <a:ea typeface="华文中宋" panose="02010600040101010101" pitchFamily="2" charset="-122"/>
              </a:rPr>
              <a:t>V</a:t>
            </a:r>
            <a:r>
              <a:rPr lang="en-US" altLang="zh-CN" baseline="-30000">
                <a:latin typeface="Times New Roman" panose="02020603050405020304" pitchFamily="18" charset="0"/>
                <a:ea typeface="华文中宋" panose="02010600040101010101" pitchFamily="2" charset="-122"/>
              </a:rPr>
              <a:t>1</a:t>
            </a:r>
            <a:r>
              <a:rPr lang="zh-CN" altLang="en-US">
                <a:latin typeface="Times New Roman" panose="02020603050405020304" pitchFamily="18" charset="0"/>
                <a:ea typeface="华文中宋" panose="02010600040101010101" pitchFamily="2" charset="-122"/>
              </a:rPr>
              <a:t>、</a:t>
            </a:r>
            <a:r>
              <a:rPr lang="en-US" altLang="zh-CN">
                <a:latin typeface="Times New Roman" panose="02020603050405020304" pitchFamily="18" charset="0"/>
                <a:ea typeface="华文中宋" panose="02010600040101010101" pitchFamily="2" charset="-122"/>
              </a:rPr>
              <a:t>V</a:t>
            </a:r>
            <a:r>
              <a:rPr lang="en-US" altLang="zh-CN" baseline="-30000">
                <a:latin typeface="Times New Roman" panose="02020603050405020304" pitchFamily="18" charset="0"/>
                <a:ea typeface="华文中宋" panose="02010600040101010101" pitchFamily="2" charset="-122"/>
              </a:rPr>
              <a:t>2</a:t>
            </a:r>
            <a:r>
              <a:rPr lang="zh-CN" altLang="en-US">
                <a:latin typeface="Times New Roman" panose="02020603050405020304" pitchFamily="18" charset="0"/>
                <a:ea typeface="华文中宋" panose="02010600040101010101" pitchFamily="2" charset="-122"/>
              </a:rPr>
              <a:t>导通时，通过脉冲变压器向晶闸管的门极和阴极之间输出触发脉冲。</a:t>
            </a:r>
          </a:p>
        </p:txBody>
      </p:sp>
      <p:sp>
        <p:nvSpPr>
          <p:cNvPr id="93187" name="Text Box 3">
            <a:extLst>
              <a:ext uri="{FF2B5EF4-FFF2-40B4-BE49-F238E27FC236}">
                <a16:creationId xmlns:a16="http://schemas.microsoft.com/office/drawing/2014/main" id="{52D3EE17-6563-4E69-A53C-1F7D6D515C2B}"/>
              </a:ext>
            </a:extLst>
          </p:cNvPr>
          <p:cNvSpPr txBox="1">
            <a:spLocks noChangeArrowheads="1"/>
          </p:cNvSpPr>
          <p:nvPr/>
        </p:nvSpPr>
        <p:spPr bwMode="auto">
          <a:xfrm>
            <a:off x="4787900" y="5949950"/>
            <a:ext cx="3810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spcBef>
                <a:spcPct val="20000"/>
              </a:spcBef>
              <a:buClr>
                <a:schemeClr val="tx2"/>
              </a:buClr>
              <a:buSzPct val="95000"/>
              <a:buFont typeface="Wingdings" panose="05000000000000000000" pitchFamily="2" charset="2"/>
              <a:buNone/>
            </a:pPr>
            <a:r>
              <a:rPr lang="zh-CN" altLang="en-US" sz="2000">
                <a:latin typeface="Arial" panose="020B0604020202020204" pitchFamily="34" charset="0"/>
                <a:ea typeface="华文中宋" panose="02010600040101010101" pitchFamily="2" charset="-122"/>
              </a:rPr>
              <a:t>图</a:t>
            </a:r>
            <a:r>
              <a:rPr lang="en-US" altLang="zh-CN" sz="2000">
                <a:latin typeface="Arial" panose="020B0604020202020204" pitchFamily="34" charset="0"/>
                <a:ea typeface="华文中宋" panose="02010600040101010101" pitchFamily="2" charset="-122"/>
              </a:rPr>
              <a:t>1-27  </a:t>
            </a:r>
            <a:r>
              <a:rPr lang="zh-CN" altLang="en-US" sz="2000">
                <a:latin typeface="Arial" panose="020B0604020202020204" pitchFamily="34" charset="0"/>
                <a:ea typeface="华文中宋" panose="02010600040101010101" pitchFamily="2" charset="-122"/>
              </a:rPr>
              <a:t>常见的晶闸管触发电路</a:t>
            </a:r>
            <a:endParaRPr kumimoji="0" lang="zh-CN" altLang="en-US" sz="2000">
              <a:latin typeface="Arial" panose="020B0604020202020204" pitchFamily="34" charset="0"/>
              <a:ea typeface="华文中宋" panose="02010600040101010101" pitchFamily="2" charset="-122"/>
            </a:endParaRPr>
          </a:p>
        </p:txBody>
      </p:sp>
      <p:sp>
        <p:nvSpPr>
          <p:cNvPr id="93188" name="Text Box 4">
            <a:extLst>
              <a:ext uri="{FF2B5EF4-FFF2-40B4-BE49-F238E27FC236}">
                <a16:creationId xmlns:a16="http://schemas.microsoft.com/office/drawing/2014/main" id="{85A9F605-2B2F-4538-A9CB-DF0D43895F06}"/>
              </a:ext>
            </a:extLst>
          </p:cNvPr>
          <p:cNvSpPr txBox="1">
            <a:spLocks noChangeArrowheads="1"/>
          </p:cNvSpPr>
          <p:nvPr/>
        </p:nvSpPr>
        <p:spPr bwMode="auto">
          <a:xfrm>
            <a:off x="457200" y="1276350"/>
            <a:ext cx="397033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3"/>
              </a:buBlip>
            </a:pPr>
            <a:r>
              <a:rPr lang="zh-CN" altLang="en-US">
                <a:latin typeface="Times New Roman" panose="02020603050405020304" pitchFamily="18" charset="0"/>
                <a:ea typeface="华文中宋" panose="02010600040101010101" pitchFamily="2" charset="-122"/>
              </a:rPr>
              <a:t>常见的晶闸管触发电路</a:t>
            </a:r>
          </a:p>
        </p:txBody>
      </p:sp>
      <p:sp>
        <p:nvSpPr>
          <p:cNvPr id="93189" name="Rectangle 5">
            <a:extLst>
              <a:ext uri="{FF2B5EF4-FFF2-40B4-BE49-F238E27FC236}">
                <a16:creationId xmlns:a16="http://schemas.microsoft.com/office/drawing/2014/main" id="{02233478-81B7-4D44-97BC-2C1345743E9A}"/>
              </a:ext>
            </a:extLst>
          </p:cNvPr>
          <p:cNvSpPr>
            <a:spLocks noChangeArrowheads="1"/>
          </p:cNvSpPr>
          <p:nvPr/>
        </p:nvSpPr>
        <p:spPr bwMode="auto">
          <a:xfrm>
            <a:off x="2195513" y="150813"/>
            <a:ext cx="44656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1.6.2    </a:t>
            </a:r>
            <a:r>
              <a:rPr lang="zh-CN" altLang="en-US" sz="2800" b="1">
                <a:solidFill>
                  <a:schemeClr val="tx2"/>
                </a:solidFill>
                <a:latin typeface="Times New Roman" panose="02020603050405020304" pitchFamily="18" charset="0"/>
                <a:ea typeface="华文中宋" panose="02010600040101010101" pitchFamily="2" charset="-122"/>
              </a:rPr>
              <a:t>晶闸管的触发电路</a:t>
            </a:r>
          </a:p>
        </p:txBody>
      </p:sp>
      <p:pic>
        <p:nvPicPr>
          <p:cNvPr id="93190" name="Picture 6">
            <a:extLst>
              <a:ext uri="{FF2B5EF4-FFF2-40B4-BE49-F238E27FC236}">
                <a16:creationId xmlns:a16="http://schemas.microsoft.com/office/drawing/2014/main" id="{096D84B3-D91D-4337-BF1C-FFB57008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1341438"/>
            <a:ext cx="4608512"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1" name="Text Box 7">
            <a:extLst>
              <a:ext uri="{FF2B5EF4-FFF2-40B4-BE49-F238E27FC236}">
                <a16:creationId xmlns:a16="http://schemas.microsoft.com/office/drawing/2014/main" id="{D352D84F-DFFE-49E4-A885-EA3A9B50A06A}"/>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3170">
                                            <p:txEl>
                                              <p:pRg st="0" end="0"/>
                                            </p:txEl>
                                          </p:spTgt>
                                        </p:tgtEl>
                                        <p:attrNameLst>
                                          <p:attrName>style.visibility</p:attrName>
                                        </p:attrNameLst>
                                      </p:cBhvr>
                                      <p:to>
                                        <p:strVal val="visible"/>
                                      </p:to>
                                    </p:set>
                                    <p:animEffect transition="in" filter="blinds(horizontal)">
                                      <p:cBhvr>
                                        <p:cTn id="7" dur="500"/>
                                        <p:tgtEl>
                                          <p:spTgt spid="2631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3170">
                                            <p:txEl>
                                              <p:pRg st="1" end="1"/>
                                            </p:txEl>
                                          </p:spTgt>
                                        </p:tgtEl>
                                        <p:attrNameLst>
                                          <p:attrName>style.visibility</p:attrName>
                                        </p:attrNameLst>
                                      </p:cBhvr>
                                      <p:to>
                                        <p:strVal val="visible"/>
                                      </p:to>
                                    </p:set>
                                    <p:animEffect transition="in" filter="blinds(horizontal)">
                                      <p:cBhvr>
                                        <p:cTn id="12" dur="500"/>
                                        <p:tgtEl>
                                          <p:spTgt spid="26317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3170">
                                            <p:txEl>
                                              <p:pRg st="2" end="2"/>
                                            </p:txEl>
                                          </p:spTgt>
                                        </p:tgtEl>
                                        <p:attrNameLst>
                                          <p:attrName>style.visibility</p:attrName>
                                        </p:attrNameLst>
                                      </p:cBhvr>
                                      <p:to>
                                        <p:strVal val="visible"/>
                                      </p:to>
                                    </p:set>
                                    <p:animEffect transition="in" filter="blinds(horizontal)">
                                      <p:cBhvr>
                                        <p:cTn id="17" dur="500"/>
                                        <p:tgtEl>
                                          <p:spTgt spid="2631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1F8B1073-1A19-4C0B-8000-2ABB6216CC67}"/>
              </a:ext>
            </a:extLst>
          </p:cNvPr>
          <p:cNvSpPr>
            <a:spLocks noChangeArrowheads="1"/>
          </p:cNvSpPr>
          <p:nvPr/>
        </p:nvSpPr>
        <p:spPr bwMode="auto">
          <a:xfrm>
            <a:off x="827088"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1.6.3   </a:t>
            </a:r>
            <a:r>
              <a:rPr lang="zh-CN" altLang="en-US" sz="2800" b="1">
                <a:solidFill>
                  <a:schemeClr val="tx2"/>
                </a:solidFill>
                <a:latin typeface="Times New Roman" panose="02020603050405020304" pitchFamily="18" charset="0"/>
                <a:ea typeface="华文中宋" panose="02010600040101010101" pitchFamily="2" charset="-122"/>
              </a:rPr>
              <a:t>典型全控型器件的驱动电路</a:t>
            </a:r>
          </a:p>
        </p:txBody>
      </p:sp>
      <p:sp>
        <p:nvSpPr>
          <p:cNvPr id="264195" name="Rectangle 3">
            <a:extLst>
              <a:ext uri="{FF2B5EF4-FFF2-40B4-BE49-F238E27FC236}">
                <a16:creationId xmlns:a16="http://schemas.microsoft.com/office/drawing/2014/main" id="{855FF51C-B499-4B07-9DFA-4A0E6CB09FA8}"/>
              </a:ext>
            </a:extLst>
          </p:cNvPr>
          <p:cNvSpPr>
            <a:spLocks noChangeArrowheads="1"/>
          </p:cNvSpPr>
          <p:nvPr/>
        </p:nvSpPr>
        <p:spPr bwMode="auto">
          <a:xfrm>
            <a:off x="323850" y="908050"/>
            <a:ext cx="417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40000"/>
              </a:spcBef>
              <a:buFont typeface="Wingdings" panose="05000000000000000000" pitchFamily="2" charset="2"/>
              <a:buNone/>
            </a:pPr>
            <a:r>
              <a:rPr kumimoji="0" lang="en-US" altLang="zh-CN" b="1">
                <a:latin typeface="Times New Roman" panose="02020603050405020304" pitchFamily="18" charset="0"/>
                <a:ea typeface="华文中宋" panose="02010600040101010101" pitchFamily="2" charset="-122"/>
              </a:rPr>
              <a:t>1)</a:t>
            </a:r>
            <a:r>
              <a:rPr kumimoji="0" lang="en-US" altLang="zh-CN" b="1">
                <a:latin typeface="Arial" panose="020B0604020202020204" pitchFamily="34" charset="0"/>
                <a:ea typeface="华文中宋" panose="02010600040101010101" pitchFamily="2" charset="-122"/>
              </a:rPr>
              <a:t> </a:t>
            </a:r>
            <a:r>
              <a:rPr kumimoji="0" lang="zh-CN" altLang="en-US" b="1">
                <a:latin typeface="Arial" panose="020B0604020202020204" pitchFamily="34" charset="0"/>
                <a:ea typeface="华文中宋" panose="02010600040101010101" pitchFamily="2" charset="-122"/>
              </a:rPr>
              <a:t>电流驱动型器件的驱动电路</a:t>
            </a:r>
          </a:p>
        </p:txBody>
      </p:sp>
      <p:grpSp>
        <p:nvGrpSpPr>
          <p:cNvPr id="2" name="Group 4">
            <a:extLst>
              <a:ext uri="{FF2B5EF4-FFF2-40B4-BE49-F238E27FC236}">
                <a16:creationId xmlns:a16="http://schemas.microsoft.com/office/drawing/2014/main" id="{E7B662D9-DD02-42AE-9159-B5088992CFD2}"/>
              </a:ext>
            </a:extLst>
          </p:cNvPr>
          <p:cNvGrpSpPr>
            <a:grpSpLocks/>
          </p:cNvGrpSpPr>
          <p:nvPr/>
        </p:nvGrpSpPr>
        <p:grpSpPr bwMode="auto">
          <a:xfrm>
            <a:off x="5076825" y="2060575"/>
            <a:ext cx="3871913" cy="3881438"/>
            <a:chOff x="3198" y="1298"/>
            <a:chExt cx="2439" cy="2445"/>
          </a:xfrm>
        </p:grpSpPr>
        <p:grpSp>
          <p:nvGrpSpPr>
            <p:cNvPr id="94216" name="Group 5">
              <a:extLst>
                <a:ext uri="{FF2B5EF4-FFF2-40B4-BE49-F238E27FC236}">
                  <a16:creationId xmlns:a16="http://schemas.microsoft.com/office/drawing/2014/main" id="{543D31AC-5AA6-4C5F-BE2C-142F972922D3}"/>
                </a:ext>
              </a:extLst>
            </p:cNvPr>
            <p:cNvGrpSpPr>
              <a:grpSpLocks/>
            </p:cNvGrpSpPr>
            <p:nvPr/>
          </p:nvGrpSpPr>
          <p:grpSpPr bwMode="auto">
            <a:xfrm>
              <a:off x="3198" y="1298"/>
              <a:ext cx="2439" cy="1880"/>
              <a:chOff x="3480" y="1323"/>
              <a:chExt cx="2161" cy="1613"/>
            </a:xfrm>
          </p:grpSpPr>
          <p:sp>
            <p:nvSpPr>
              <p:cNvPr id="94218" name="Rectangle 6">
                <a:extLst>
                  <a:ext uri="{FF2B5EF4-FFF2-40B4-BE49-F238E27FC236}">
                    <a16:creationId xmlns:a16="http://schemas.microsoft.com/office/drawing/2014/main" id="{3C47F16D-B16F-4EA4-8AE2-5754B9171CA9}"/>
                  </a:ext>
                </a:extLst>
              </p:cNvPr>
              <p:cNvSpPr>
                <a:spLocks noChangeArrowheads="1"/>
              </p:cNvSpPr>
              <p:nvPr/>
            </p:nvSpPr>
            <p:spPr bwMode="auto">
              <a:xfrm>
                <a:off x="5564" y="2121"/>
                <a:ext cx="29"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500" i="1">
                    <a:solidFill>
                      <a:srgbClr val="000000"/>
                    </a:solidFill>
                    <a:latin typeface="Times New Roman" panose="02020603050405020304" pitchFamily="18" charset="0"/>
                    <a:ea typeface="华文中宋" panose="02010600040101010101" pitchFamily="2" charset="-122"/>
                  </a:rPr>
                  <a:t>t</a:t>
                </a:r>
                <a:endParaRPr lang="en-US" altLang="zh-CN" sz="3600">
                  <a:latin typeface="华文中宋" panose="02010600040101010101" pitchFamily="2" charset="-122"/>
                  <a:ea typeface="华文中宋" panose="02010600040101010101" pitchFamily="2" charset="-122"/>
                </a:endParaRPr>
              </a:p>
            </p:txBody>
          </p:sp>
          <p:sp>
            <p:nvSpPr>
              <p:cNvPr id="94219" name="Rectangle 7">
                <a:extLst>
                  <a:ext uri="{FF2B5EF4-FFF2-40B4-BE49-F238E27FC236}">
                    <a16:creationId xmlns:a16="http://schemas.microsoft.com/office/drawing/2014/main" id="{81BF5C1C-A1F2-484F-814D-779BCAC25D3A}"/>
                  </a:ext>
                </a:extLst>
              </p:cNvPr>
              <p:cNvSpPr>
                <a:spLocks noChangeArrowheads="1"/>
              </p:cNvSpPr>
              <p:nvPr/>
            </p:nvSpPr>
            <p:spPr bwMode="auto">
              <a:xfrm>
                <a:off x="3483" y="2099"/>
                <a:ext cx="77"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500" i="1">
                    <a:solidFill>
                      <a:srgbClr val="000000"/>
                    </a:solidFill>
                    <a:latin typeface="Times New Roman" panose="02020603050405020304" pitchFamily="18" charset="0"/>
                    <a:ea typeface="华文中宋" panose="02010600040101010101" pitchFamily="2" charset="-122"/>
                  </a:rPr>
                  <a:t>O</a:t>
                </a:r>
                <a:endParaRPr lang="en-US" altLang="zh-CN" sz="3600">
                  <a:latin typeface="华文中宋" panose="02010600040101010101" pitchFamily="2" charset="-122"/>
                  <a:ea typeface="华文中宋" panose="02010600040101010101" pitchFamily="2" charset="-122"/>
                </a:endParaRPr>
              </a:p>
            </p:txBody>
          </p:sp>
          <p:sp>
            <p:nvSpPr>
              <p:cNvPr id="94220" name="Line 8">
                <a:extLst>
                  <a:ext uri="{FF2B5EF4-FFF2-40B4-BE49-F238E27FC236}">
                    <a16:creationId xmlns:a16="http://schemas.microsoft.com/office/drawing/2014/main" id="{FF04C609-79A5-425F-93DF-92CD596AE907}"/>
                  </a:ext>
                </a:extLst>
              </p:cNvPr>
              <p:cNvSpPr>
                <a:spLocks noChangeShapeType="1"/>
              </p:cNvSpPr>
              <p:nvPr/>
            </p:nvSpPr>
            <p:spPr bwMode="auto">
              <a:xfrm>
                <a:off x="3625" y="2122"/>
                <a:ext cx="1922"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1" name="Freeform 9">
                <a:extLst>
                  <a:ext uri="{FF2B5EF4-FFF2-40B4-BE49-F238E27FC236}">
                    <a16:creationId xmlns:a16="http://schemas.microsoft.com/office/drawing/2014/main" id="{2A93EA5E-39EB-482B-986C-21BA064A50EF}"/>
                  </a:ext>
                </a:extLst>
              </p:cNvPr>
              <p:cNvSpPr>
                <a:spLocks/>
              </p:cNvSpPr>
              <p:nvPr/>
            </p:nvSpPr>
            <p:spPr bwMode="auto">
              <a:xfrm>
                <a:off x="5538" y="2095"/>
                <a:ext cx="103" cy="55"/>
              </a:xfrm>
              <a:custGeom>
                <a:avLst/>
                <a:gdLst>
                  <a:gd name="T0" fmla="*/ 0 w 103"/>
                  <a:gd name="T1" fmla="*/ 0 h 55"/>
                  <a:gd name="T2" fmla="*/ 103 w 103"/>
                  <a:gd name="T3" fmla="*/ 27 h 55"/>
                  <a:gd name="T4" fmla="*/ 0 w 103"/>
                  <a:gd name="T5" fmla="*/ 55 h 55"/>
                  <a:gd name="T6" fmla="*/ 0 w 103"/>
                  <a:gd name="T7" fmla="*/ 0 h 55"/>
                  <a:gd name="T8" fmla="*/ 0 60000 65536"/>
                  <a:gd name="T9" fmla="*/ 0 60000 65536"/>
                  <a:gd name="T10" fmla="*/ 0 60000 65536"/>
                  <a:gd name="T11" fmla="*/ 0 60000 65536"/>
                  <a:gd name="T12" fmla="*/ 0 w 103"/>
                  <a:gd name="T13" fmla="*/ 0 h 55"/>
                  <a:gd name="T14" fmla="*/ 103 w 103"/>
                  <a:gd name="T15" fmla="*/ 55 h 55"/>
                </a:gdLst>
                <a:ahLst/>
                <a:cxnLst>
                  <a:cxn ang="T8">
                    <a:pos x="T0" y="T1"/>
                  </a:cxn>
                  <a:cxn ang="T9">
                    <a:pos x="T2" y="T3"/>
                  </a:cxn>
                  <a:cxn ang="T10">
                    <a:pos x="T4" y="T5"/>
                  </a:cxn>
                  <a:cxn ang="T11">
                    <a:pos x="T6" y="T7"/>
                  </a:cxn>
                </a:cxnLst>
                <a:rect l="T12" t="T13" r="T14" b="T15"/>
                <a:pathLst>
                  <a:path w="103" h="55">
                    <a:moveTo>
                      <a:pt x="0" y="0"/>
                    </a:moveTo>
                    <a:lnTo>
                      <a:pt x="103" y="27"/>
                    </a:lnTo>
                    <a:lnTo>
                      <a:pt x="0" y="5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4222" name="Line 10">
                <a:extLst>
                  <a:ext uri="{FF2B5EF4-FFF2-40B4-BE49-F238E27FC236}">
                    <a16:creationId xmlns:a16="http://schemas.microsoft.com/office/drawing/2014/main" id="{CBE843F3-2BF0-4AF0-A776-4E28C9A1CDC9}"/>
                  </a:ext>
                </a:extLst>
              </p:cNvPr>
              <p:cNvSpPr>
                <a:spLocks noChangeShapeType="1"/>
              </p:cNvSpPr>
              <p:nvPr/>
            </p:nvSpPr>
            <p:spPr bwMode="auto">
              <a:xfrm flipV="1">
                <a:off x="3625" y="1415"/>
                <a:ext cx="1" cy="152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3" name="Freeform 11">
                <a:extLst>
                  <a:ext uri="{FF2B5EF4-FFF2-40B4-BE49-F238E27FC236}">
                    <a16:creationId xmlns:a16="http://schemas.microsoft.com/office/drawing/2014/main" id="{774C86EB-2D5C-4ED6-809A-B924F6E5EEC2}"/>
                  </a:ext>
                </a:extLst>
              </p:cNvPr>
              <p:cNvSpPr>
                <a:spLocks/>
              </p:cNvSpPr>
              <p:nvPr/>
            </p:nvSpPr>
            <p:spPr bwMode="auto">
              <a:xfrm>
                <a:off x="3591" y="1339"/>
                <a:ext cx="69" cy="83"/>
              </a:xfrm>
              <a:custGeom>
                <a:avLst/>
                <a:gdLst>
                  <a:gd name="T0" fmla="*/ 0 w 69"/>
                  <a:gd name="T1" fmla="*/ 83 h 83"/>
                  <a:gd name="T2" fmla="*/ 34 w 69"/>
                  <a:gd name="T3" fmla="*/ 0 h 83"/>
                  <a:gd name="T4" fmla="*/ 69 w 69"/>
                  <a:gd name="T5" fmla="*/ 83 h 83"/>
                  <a:gd name="T6" fmla="*/ 0 w 69"/>
                  <a:gd name="T7" fmla="*/ 83 h 83"/>
                  <a:gd name="T8" fmla="*/ 0 60000 65536"/>
                  <a:gd name="T9" fmla="*/ 0 60000 65536"/>
                  <a:gd name="T10" fmla="*/ 0 60000 65536"/>
                  <a:gd name="T11" fmla="*/ 0 60000 65536"/>
                  <a:gd name="T12" fmla="*/ 0 w 69"/>
                  <a:gd name="T13" fmla="*/ 0 h 83"/>
                  <a:gd name="T14" fmla="*/ 69 w 69"/>
                  <a:gd name="T15" fmla="*/ 83 h 83"/>
                </a:gdLst>
                <a:ahLst/>
                <a:cxnLst>
                  <a:cxn ang="T8">
                    <a:pos x="T0" y="T1"/>
                  </a:cxn>
                  <a:cxn ang="T9">
                    <a:pos x="T2" y="T3"/>
                  </a:cxn>
                  <a:cxn ang="T10">
                    <a:pos x="T4" y="T5"/>
                  </a:cxn>
                  <a:cxn ang="T11">
                    <a:pos x="T6" y="T7"/>
                  </a:cxn>
                </a:cxnLst>
                <a:rect l="T12" t="T13" r="T14" b="T15"/>
                <a:pathLst>
                  <a:path w="69" h="83">
                    <a:moveTo>
                      <a:pt x="0" y="83"/>
                    </a:moveTo>
                    <a:lnTo>
                      <a:pt x="34" y="0"/>
                    </a:lnTo>
                    <a:lnTo>
                      <a:pt x="69" y="83"/>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4224" name="Line 12">
                <a:extLst>
                  <a:ext uri="{FF2B5EF4-FFF2-40B4-BE49-F238E27FC236}">
                    <a16:creationId xmlns:a16="http://schemas.microsoft.com/office/drawing/2014/main" id="{F30B4725-C120-47C7-B28D-1E1DE3EAB0F7}"/>
                  </a:ext>
                </a:extLst>
              </p:cNvPr>
              <p:cNvSpPr>
                <a:spLocks noChangeShapeType="1"/>
              </p:cNvSpPr>
              <p:nvPr/>
            </p:nvSpPr>
            <p:spPr bwMode="auto">
              <a:xfrm flipV="1">
                <a:off x="4028" y="1470"/>
                <a:ext cx="41" cy="652"/>
              </a:xfrm>
              <a:prstGeom prst="line">
                <a:avLst/>
              </a:prstGeom>
              <a:noFill/>
              <a:ln w="26988">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5" name="Line 13">
                <a:extLst>
                  <a:ext uri="{FF2B5EF4-FFF2-40B4-BE49-F238E27FC236}">
                    <a16:creationId xmlns:a16="http://schemas.microsoft.com/office/drawing/2014/main" id="{EC97E063-8D72-49AC-8645-8008BE4C29EA}"/>
                  </a:ext>
                </a:extLst>
              </p:cNvPr>
              <p:cNvSpPr>
                <a:spLocks noChangeShapeType="1"/>
              </p:cNvSpPr>
              <p:nvPr/>
            </p:nvSpPr>
            <p:spPr bwMode="auto">
              <a:xfrm>
                <a:off x="4350" y="1862"/>
                <a:ext cx="485" cy="1"/>
              </a:xfrm>
              <a:prstGeom prst="line">
                <a:avLst/>
              </a:prstGeom>
              <a:noFill/>
              <a:ln w="26988">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6" name="Freeform 14">
                <a:extLst>
                  <a:ext uri="{FF2B5EF4-FFF2-40B4-BE49-F238E27FC236}">
                    <a16:creationId xmlns:a16="http://schemas.microsoft.com/office/drawing/2014/main" id="{D40926A8-672D-4FBA-B19C-39FBFA13C7C8}"/>
                  </a:ext>
                </a:extLst>
              </p:cNvPr>
              <p:cNvSpPr>
                <a:spLocks/>
              </p:cNvSpPr>
              <p:nvPr/>
            </p:nvSpPr>
            <p:spPr bwMode="auto">
              <a:xfrm>
                <a:off x="4069" y="1470"/>
                <a:ext cx="281" cy="392"/>
              </a:xfrm>
              <a:custGeom>
                <a:avLst/>
                <a:gdLst>
                  <a:gd name="T0" fmla="*/ 0 w 281"/>
                  <a:gd name="T1" fmla="*/ 0 h 392"/>
                  <a:gd name="T2" fmla="*/ 2 w 281"/>
                  <a:gd name="T3" fmla="*/ 26 h 392"/>
                  <a:gd name="T4" fmla="*/ 4 w 281"/>
                  <a:gd name="T5" fmla="*/ 50 h 392"/>
                  <a:gd name="T6" fmla="*/ 6 w 281"/>
                  <a:gd name="T7" fmla="*/ 76 h 392"/>
                  <a:gd name="T8" fmla="*/ 11 w 281"/>
                  <a:gd name="T9" fmla="*/ 99 h 392"/>
                  <a:gd name="T10" fmla="*/ 15 w 281"/>
                  <a:gd name="T11" fmla="*/ 123 h 392"/>
                  <a:gd name="T12" fmla="*/ 19 w 281"/>
                  <a:gd name="T13" fmla="*/ 145 h 392"/>
                  <a:gd name="T14" fmla="*/ 23 w 281"/>
                  <a:gd name="T15" fmla="*/ 168 h 392"/>
                  <a:gd name="T16" fmla="*/ 28 w 281"/>
                  <a:gd name="T17" fmla="*/ 188 h 392"/>
                  <a:gd name="T18" fmla="*/ 34 w 281"/>
                  <a:gd name="T19" fmla="*/ 209 h 392"/>
                  <a:gd name="T20" fmla="*/ 38 w 281"/>
                  <a:gd name="T21" fmla="*/ 228 h 392"/>
                  <a:gd name="T22" fmla="*/ 45 w 281"/>
                  <a:gd name="T23" fmla="*/ 245 h 392"/>
                  <a:gd name="T24" fmla="*/ 49 w 281"/>
                  <a:gd name="T25" fmla="*/ 263 h 392"/>
                  <a:gd name="T26" fmla="*/ 58 w 281"/>
                  <a:gd name="T27" fmla="*/ 283 h 392"/>
                  <a:gd name="T28" fmla="*/ 66 w 281"/>
                  <a:gd name="T29" fmla="*/ 302 h 392"/>
                  <a:gd name="T30" fmla="*/ 75 w 281"/>
                  <a:gd name="T31" fmla="*/ 318 h 392"/>
                  <a:gd name="T32" fmla="*/ 85 w 281"/>
                  <a:gd name="T33" fmla="*/ 333 h 392"/>
                  <a:gd name="T34" fmla="*/ 98 w 281"/>
                  <a:gd name="T35" fmla="*/ 345 h 392"/>
                  <a:gd name="T36" fmla="*/ 113 w 281"/>
                  <a:gd name="T37" fmla="*/ 357 h 392"/>
                  <a:gd name="T38" fmla="*/ 132 w 281"/>
                  <a:gd name="T39" fmla="*/ 366 h 392"/>
                  <a:gd name="T40" fmla="*/ 154 w 281"/>
                  <a:gd name="T41" fmla="*/ 375 h 392"/>
                  <a:gd name="T42" fmla="*/ 179 w 281"/>
                  <a:gd name="T43" fmla="*/ 380 h 392"/>
                  <a:gd name="T44" fmla="*/ 207 w 281"/>
                  <a:gd name="T45" fmla="*/ 385 h 392"/>
                  <a:gd name="T46" fmla="*/ 243 w 281"/>
                  <a:gd name="T47" fmla="*/ 388 h 392"/>
                  <a:gd name="T48" fmla="*/ 281 w 281"/>
                  <a:gd name="T49" fmla="*/ 392 h 3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1"/>
                  <a:gd name="T76" fmla="*/ 0 h 392"/>
                  <a:gd name="T77" fmla="*/ 281 w 281"/>
                  <a:gd name="T78" fmla="*/ 392 h 3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1" h="392">
                    <a:moveTo>
                      <a:pt x="0" y="0"/>
                    </a:moveTo>
                    <a:lnTo>
                      <a:pt x="2" y="26"/>
                    </a:lnTo>
                    <a:lnTo>
                      <a:pt x="4" y="50"/>
                    </a:lnTo>
                    <a:lnTo>
                      <a:pt x="6" y="76"/>
                    </a:lnTo>
                    <a:lnTo>
                      <a:pt x="11" y="99"/>
                    </a:lnTo>
                    <a:lnTo>
                      <a:pt x="15" y="123"/>
                    </a:lnTo>
                    <a:lnTo>
                      <a:pt x="19" y="145"/>
                    </a:lnTo>
                    <a:lnTo>
                      <a:pt x="23" y="168"/>
                    </a:lnTo>
                    <a:lnTo>
                      <a:pt x="28" y="188"/>
                    </a:lnTo>
                    <a:lnTo>
                      <a:pt x="34" y="209"/>
                    </a:lnTo>
                    <a:lnTo>
                      <a:pt x="38" y="228"/>
                    </a:lnTo>
                    <a:lnTo>
                      <a:pt x="45" y="245"/>
                    </a:lnTo>
                    <a:lnTo>
                      <a:pt x="49" y="263"/>
                    </a:lnTo>
                    <a:lnTo>
                      <a:pt x="58" y="283"/>
                    </a:lnTo>
                    <a:lnTo>
                      <a:pt x="66" y="302"/>
                    </a:lnTo>
                    <a:lnTo>
                      <a:pt x="75" y="318"/>
                    </a:lnTo>
                    <a:lnTo>
                      <a:pt x="85" y="333"/>
                    </a:lnTo>
                    <a:lnTo>
                      <a:pt x="98" y="345"/>
                    </a:lnTo>
                    <a:lnTo>
                      <a:pt x="113" y="357"/>
                    </a:lnTo>
                    <a:lnTo>
                      <a:pt x="132" y="366"/>
                    </a:lnTo>
                    <a:lnTo>
                      <a:pt x="154" y="375"/>
                    </a:lnTo>
                    <a:lnTo>
                      <a:pt x="179" y="380"/>
                    </a:lnTo>
                    <a:lnTo>
                      <a:pt x="207" y="385"/>
                    </a:lnTo>
                    <a:lnTo>
                      <a:pt x="243" y="388"/>
                    </a:lnTo>
                    <a:lnTo>
                      <a:pt x="281" y="392"/>
                    </a:lnTo>
                  </a:path>
                </a:pathLst>
              </a:custGeom>
              <a:noFill/>
              <a:ln w="26988">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4227" name="Line 15">
                <a:extLst>
                  <a:ext uri="{FF2B5EF4-FFF2-40B4-BE49-F238E27FC236}">
                    <a16:creationId xmlns:a16="http://schemas.microsoft.com/office/drawing/2014/main" id="{15AC9CFA-B5B0-44C5-B69C-3B12520669FC}"/>
                  </a:ext>
                </a:extLst>
              </p:cNvPr>
              <p:cNvSpPr>
                <a:spLocks noChangeShapeType="1"/>
              </p:cNvSpPr>
              <p:nvPr/>
            </p:nvSpPr>
            <p:spPr bwMode="auto">
              <a:xfrm>
                <a:off x="4835" y="1862"/>
                <a:ext cx="40" cy="945"/>
              </a:xfrm>
              <a:prstGeom prst="line">
                <a:avLst/>
              </a:prstGeom>
              <a:noFill/>
              <a:ln w="26988">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8" name="Freeform 16">
                <a:extLst>
                  <a:ext uri="{FF2B5EF4-FFF2-40B4-BE49-F238E27FC236}">
                    <a16:creationId xmlns:a16="http://schemas.microsoft.com/office/drawing/2014/main" id="{400B3250-4142-4C9A-8C24-66FBA8B7CD96}"/>
                  </a:ext>
                </a:extLst>
              </p:cNvPr>
              <p:cNvSpPr>
                <a:spLocks/>
              </p:cNvSpPr>
              <p:nvPr/>
            </p:nvSpPr>
            <p:spPr bwMode="auto">
              <a:xfrm>
                <a:off x="4869" y="2122"/>
                <a:ext cx="369" cy="685"/>
              </a:xfrm>
              <a:custGeom>
                <a:avLst/>
                <a:gdLst>
                  <a:gd name="T0" fmla="*/ 6 w 369"/>
                  <a:gd name="T1" fmla="*/ 685 h 685"/>
                  <a:gd name="T2" fmla="*/ 4 w 369"/>
                  <a:gd name="T3" fmla="*/ 645 h 685"/>
                  <a:gd name="T4" fmla="*/ 4 w 369"/>
                  <a:gd name="T5" fmla="*/ 611 h 685"/>
                  <a:gd name="T6" fmla="*/ 4 w 369"/>
                  <a:gd name="T7" fmla="*/ 583 h 685"/>
                  <a:gd name="T8" fmla="*/ 2 w 369"/>
                  <a:gd name="T9" fmla="*/ 557 h 685"/>
                  <a:gd name="T10" fmla="*/ 2 w 369"/>
                  <a:gd name="T11" fmla="*/ 537 h 685"/>
                  <a:gd name="T12" fmla="*/ 2 w 369"/>
                  <a:gd name="T13" fmla="*/ 519 h 685"/>
                  <a:gd name="T14" fmla="*/ 2 w 369"/>
                  <a:gd name="T15" fmla="*/ 506 h 685"/>
                  <a:gd name="T16" fmla="*/ 2 w 369"/>
                  <a:gd name="T17" fmla="*/ 494 h 685"/>
                  <a:gd name="T18" fmla="*/ 0 w 369"/>
                  <a:gd name="T19" fmla="*/ 485 h 685"/>
                  <a:gd name="T20" fmla="*/ 0 w 369"/>
                  <a:gd name="T21" fmla="*/ 476 h 685"/>
                  <a:gd name="T22" fmla="*/ 0 w 369"/>
                  <a:gd name="T23" fmla="*/ 469 h 685"/>
                  <a:gd name="T24" fmla="*/ 0 w 369"/>
                  <a:gd name="T25" fmla="*/ 463 h 685"/>
                  <a:gd name="T26" fmla="*/ 2 w 369"/>
                  <a:gd name="T27" fmla="*/ 404 h 685"/>
                  <a:gd name="T28" fmla="*/ 6 w 369"/>
                  <a:gd name="T29" fmla="*/ 349 h 685"/>
                  <a:gd name="T30" fmla="*/ 15 w 369"/>
                  <a:gd name="T31" fmla="*/ 297 h 685"/>
                  <a:gd name="T32" fmla="*/ 27 w 369"/>
                  <a:gd name="T33" fmla="*/ 249 h 685"/>
                  <a:gd name="T34" fmla="*/ 42 w 369"/>
                  <a:gd name="T35" fmla="*/ 204 h 685"/>
                  <a:gd name="T36" fmla="*/ 64 w 369"/>
                  <a:gd name="T37" fmla="*/ 164 h 685"/>
                  <a:gd name="T38" fmla="*/ 87 w 369"/>
                  <a:gd name="T39" fmla="*/ 128 h 685"/>
                  <a:gd name="T40" fmla="*/ 115 w 369"/>
                  <a:gd name="T41" fmla="*/ 95 h 685"/>
                  <a:gd name="T42" fmla="*/ 147 w 369"/>
                  <a:gd name="T43" fmla="*/ 68 h 685"/>
                  <a:gd name="T44" fmla="*/ 183 w 369"/>
                  <a:gd name="T45" fmla="*/ 43 h 685"/>
                  <a:gd name="T46" fmla="*/ 221 w 369"/>
                  <a:gd name="T47" fmla="*/ 24 h 685"/>
                  <a:gd name="T48" fmla="*/ 266 w 369"/>
                  <a:gd name="T49" fmla="*/ 12 h 685"/>
                  <a:gd name="T50" fmla="*/ 315 w 369"/>
                  <a:gd name="T51" fmla="*/ 4 h 685"/>
                  <a:gd name="T52" fmla="*/ 369 w 369"/>
                  <a:gd name="T53" fmla="*/ 0 h 6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69"/>
                  <a:gd name="T82" fmla="*/ 0 h 685"/>
                  <a:gd name="T83" fmla="*/ 369 w 369"/>
                  <a:gd name="T84" fmla="*/ 685 h 68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69" h="685">
                    <a:moveTo>
                      <a:pt x="6" y="685"/>
                    </a:moveTo>
                    <a:lnTo>
                      <a:pt x="4" y="645"/>
                    </a:lnTo>
                    <a:lnTo>
                      <a:pt x="4" y="611"/>
                    </a:lnTo>
                    <a:lnTo>
                      <a:pt x="4" y="583"/>
                    </a:lnTo>
                    <a:lnTo>
                      <a:pt x="2" y="557"/>
                    </a:lnTo>
                    <a:lnTo>
                      <a:pt x="2" y="537"/>
                    </a:lnTo>
                    <a:lnTo>
                      <a:pt x="2" y="519"/>
                    </a:lnTo>
                    <a:lnTo>
                      <a:pt x="2" y="506"/>
                    </a:lnTo>
                    <a:lnTo>
                      <a:pt x="2" y="494"/>
                    </a:lnTo>
                    <a:lnTo>
                      <a:pt x="0" y="485"/>
                    </a:lnTo>
                    <a:lnTo>
                      <a:pt x="0" y="476"/>
                    </a:lnTo>
                    <a:lnTo>
                      <a:pt x="0" y="469"/>
                    </a:lnTo>
                    <a:lnTo>
                      <a:pt x="0" y="463"/>
                    </a:lnTo>
                    <a:lnTo>
                      <a:pt x="2" y="404"/>
                    </a:lnTo>
                    <a:lnTo>
                      <a:pt x="6" y="349"/>
                    </a:lnTo>
                    <a:lnTo>
                      <a:pt x="15" y="297"/>
                    </a:lnTo>
                    <a:lnTo>
                      <a:pt x="27" y="249"/>
                    </a:lnTo>
                    <a:lnTo>
                      <a:pt x="42" y="204"/>
                    </a:lnTo>
                    <a:lnTo>
                      <a:pt x="64" y="164"/>
                    </a:lnTo>
                    <a:lnTo>
                      <a:pt x="87" y="128"/>
                    </a:lnTo>
                    <a:lnTo>
                      <a:pt x="115" y="95"/>
                    </a:lnTo>
                    <a:lnTo>
                      <a:pt x="147" y="68"/>
                    </a:lnTo>
                    <a:lnTo>
                      <a:pt x="183" y="43"/>
                    </a:lnTo>
                    <a:lnTo>
                      <a:pt x="221" y="24"/>
                    </a:lnTo>
                    <a:lnTo>
                      <a:pt x="266" y="12"/>
                    </a:lnTo>
                    <a:lnTo>
                      <a:pt x="315" y="4"/>
                    </a:lnTo>
                    <a:lnTo>
                      <a:pt x="369" y="0"/>
                    </a:lnTo>
                  </a:path>
                </a:pathLst>
              </a:custGeom>
              <a:noFill/>
              <a:ln w="26988">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4229" name="Rectangle 17">
                <a:extLst>
                  <a:ext uri="{FF2B5EF4-FFF2-40B4-BE49-F238E27FC236}">
                    <a16:creationId xmlns:a16="http://schemas.microsoft.com/office/drawing/2014/main" id="{C3BBF104-0A31-41EE-8522-28F373AD31BD}"/>
                  </a:ext>
                </a:extLst>
              </p:cNvPr>
              <p:cNvSpPr>
                <a:spLocks noChangeArrowheads="1"/>
              </p:cNvSpPr>
              <p:nvPr/>
            </p:nvSpPr>
            <p:spPr bwMode="auto">
              <a:xfrm>
                <a:off x="3480" y="1323"/>
                <a:ext cx="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500" i="1">
                    <a:solidFill>
                      <a:srgbClr val="000000"/>
                    </a:solidFill>
                    <a:latin typeface="Times New Roman" panose="02020603050405020304" pitchFamily="18" charset="0"/>
                    <a:ea typeface="华文中宋" panose="02010600040101010101" pitchFamily="2" charset="-122"/>
                  </a:rPr>
                  <a:t>i</a:t>
                </a:r>
                <a:endParaRPr lang="en-US" altLang="zh-CN" sz="3600">
                  <a:latin typeface="华文中宋" panose="02010600040101010101" pitchFamily="2" charset="-122"/>
                  <a:ea typeface="华文中宋" panose="02010600040101010101" pitchFamily="2" charset="-122"/>
                </a:endParaRPr>
              </a:p>
            </p:txBody>
          </p:sp>
          <p:sp>
            <p:nvSpPr>
              <p:cNvPr id="94230" name="Rectangle 18">
                <a:extLst>
                  <a:ext uri="{FF2B5EF4-FFF2-40B4-BE49-F238E27FC236}">
                    <a16:creationId xmlns:a16="http://schemas.microsoft.com/office/drawing/2014/main" id="{D8C6923B-274B-4475-8267-3277F2A20589}"/>
                  </a:ext>
                </a:extLst>
              </p:cNvPr>
              <p:cNvSpPr>
                <a:spLocks noChangeArrowheads="1"/>
              </p:cNvSpPr>
              <p:nvPr/>
            </p:nvSpPr>
            <p:spPr bwMode="auto">
              <a:xfrm>
                <a:off x="3521" y="1395"/>
                <a:ext cx="35" cy="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000">
                    <a:solidFill>
                      <a:srgbClr val="000000"/>
                    </a:solidFill>
                    <a:latin typeface="Times New Roman" panose="02020603050405020304" pitchFamily="18" charset="0"/>
                    <a:ea typeface="华文中宋" panose="02010600040101010101" pitchFamily="2" charset="-122"/>
                  </a:rPr>
                  <a:t>b</a:t>
                </a:r>
                <a:endParaRPr lang="en-US" altLang="zh-CN" sz="3600">
                  <a:latin typeface="华文中宋" panose="02010600040101010101" pitchFamily="2" charset="-122"/>
                  <a:ea typeface="华文中宋" panose="02010600040101010101" pitchFamily="2" charset="-122"/>
                </a:endParaRPr>
              </a:p>
            </p:txBody>
          </p:sp>
        </p:grpSp>
        <p:sp>
          <p:nvSpPr>
            <p:cNvPr id="94217" name="Text Box 19">
              <a:extLst>
                <a:ext uri="{FF2B5EF4-FFF2-40B4-BE49-F238E27FC236}">
                  <a16:creationId xmlns:a16="http://schemas.microsoft.com/office/drawing/2014/main" id="{E1E0510B-934F-4519-A6F7-C12F6637CFCD}"/>
                </a:ext>
              </a:extLst>
            </p:cNvPr>
            <p:cNvSpPr txBox="1">
              <a:spLocks noChangeArrowheads="1"/>
            </p:cNvSpPr>
            <p:nvPr/>
          </p:nvSpPr>
          <p:spPr bwMode="auto">
            <a:xfrm>
              <a:off x="3379" y="3339"/>
              <a:ext cx="20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spcBef>
                  <a:spcPct val="20000"/>
                </a:spcBef>
                <a:buClr>
                  <a:schemeClr val="bg2"/>
                </a:buClr>
                <a:buSzPct val="65000"/>
                <a:buFont typeface="Wingdings" panose="05000000000000000000" pitchFamily="2" charset="2"/>
                <a:buNone/>
              </a:pPr>
              <a:r>
                <a:rPr lang="en-US" altLang="zh-CN" sz="1800">
                  <a:latin typeface="Arial" panose="020B0604020202020204" pitchFamily="34" charset="0"/>
                  <a:ea typeface="华文中宋" panose="02010600040101010101" pitchFamily="2" charset="-122"/>
                  <a:hlinkClick r:id="rId2" action="ppaction://hlinksldjump"/>
                </a:rPr>
                <a:t> </a:t>
              </a:r>
              <a:r>
                <a:rPr lang="zh-CN" altLang="en-US" sz="2000">
                  <a:latin typeface="Arial" panose="020B0604020202020204" pitchFamily="34" charset="0"/>
                  <a:ea typeface="华文中宋" panose="02010600040101010101" pitchFamily="2" charset="-122"/>
                </a:rPr>
                <a:t>图</a:t>
              </a:r>
              <a:r>
                <a:rPr lang="en-US" altLang="zh-CN" sz="2000">
                  <a:latin typeface="Arial" panose="020B0604020202020204" pitchFamily="34" charset="0"/>
                  <a:ea typeface="华文中宋" panose="02010600040101010101" pitchFamily="2" charset="-122"/>
                </a:rPr>
                <a:t>1-30  </a:t>
              </a:r>
              <a:r>
                <a:rPr lang="zh-CN" altLang="en-US" sz="2000">
                  <a:latin typeface="Arial" panose="020B0604020202020204" pitchFamily="34" charset="0"/>
                  <a:ea typeface="华文中宋" panose="02010600040101010101" pitchFamily="2" charset="-122"/>
                </a:rPr>
                <a:t>理想的</a:t>
              </a:r>
              <a:r>
                <a:rPr lang="en-US" altLang="zh-CN" sz="2000">
                  <a:latin typeface="Arial" panose="020B0604020202020204" pitchFamily="34" charset="0"/>
                  <a:ea typeface="华文中宋" panose="02010600040101010101" pitchFamily="2" charset="-122"/>
                </a:rPr>
                <a:t>GTR</a:t>
              </a:r>
              <a:r>
                <a:rPr lang="zh-CN" altLang="en-US" sz="2000">
                  <a:latin typeface="Arial" panose="020B0604020202020204" pitchFamily="34" charset="0"/>
                  <a:ea typeface="华文中宋" panose="02010600040101010101" pitchFamily="2" charset="-122"/>
                </a:rPr>
                <a:t>基极驱动电流波形</a:t>
              </a:r>
              <a:endParaRPr kumimoji="0" lang="zh-CN" altLang="en-US" sz="2000">
                <a:latin typeface="Arial" panose="020B0604020202020204" pitchFamily="34" charset="0"/>
                <a:ea typeface="华文中宋" panose="02010600040101010101" pitchFamily="2" charset="-122"/>
              </a:endParaRPr>
            </a:p>
          </p:txBody>
        </p:sp>
      </p:grpSp>
      <p:sp>
        <p:nvSpPr>
          <p:cNvPr id="264212" name="Text Box 20">
            <a:extLst>
              <a:ext uri="{FF2B5EF4-FFF2-40B4-BE49-F238E27FC236}">
                <a16:creationId xmlns:a16="http://schemas.microsoft.com/office/drawing/2014/main" id="{E1DA98F6-45A5-4BB9-8FCD-36C41AF0CFFF}"/>
              </a:ext>
            </a:extLst>
          </p:cNvPr>
          <p:cNvSpPr txBox="1">
            <a:spLocks noChangeArrowheads="1"/>
          </p:cNvSpPr>
          <p:nvPr/>
        </p:nvSpPr>
        <p:spPr bwMode="auto">
          <a:xfrm>
            <a:off x="323850" y="1639888"/>
            <a:ext cx="55435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3"/>
              </a:buBlip>
            </a:pPr>
            <a:r>
              <a:rPr lang="en-US" altLang="zh-CN">
                <a:latin typeface="华文中宋" panose="02010600040101010101" pitchFamily="2" charset="-122"/>
                <a:ea typeface="华文中宋" panose="02010600040101010101" pitchFamily="2" charset="-122"/>
              </a:rPr>
              <a:t>GTR</a:t>
            </a:r>
            <a:r>
              <a:rPr lang="zh-CN" altLang="en-US">
                <a:latin typeface="华文中宋" panose="02010600040101010101" pitchFamily="2" charset="-122"/>
                <a:ea typeface="华文中宋" panose="02010600040101010101" pitchFamily="2" charset="-122"/>
              </a:rPr>
              <a:t>驱动电路应满足下列要求：</a:t>
            </a:r>
          </a:p>
        </p:txBody>
      </p:sp>
      <p:sp>
        <p:nvSpPr>
          <p:cNvPr id="264213" name="Rectangle 21">
            <a:extLst>
              <a:ext uri="{FF2B5EF4-FFF2-40B4-BE49-F238E27FC236}">
                <a16:creationId xmlns:a16="http://schemas.microsoft.com/office/drawing/2014/main" id="{BEC3AD31-9757-42A2-863B-5C9174BB4A83}"/>
              </a:ext>
            </a:extLst>
          </p:cNvPr>
          <p:cNvSpPr>
            <a:spLocks noChangeArrowheads="1"/>
          </p:cNvSpPr>
          <p:nvPr/>
        </p:nvSpPr>
        <p:spPr bwMode="auto">
          <a:xfrm>
            <a:off x="539750" y="2276475"/>
            <a:ext cx="417671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20000"/>
              </a:spcBef>
              <a:buFont typeface="Wingdings" panose="05000000000000000000" pitchFamily="2" charset="2"/>
              <a:buChar char="Ø"/>
            </a:pPr>
            <a:r>
              <a:rPr kumimoji="0" lang="zh-CN" altLang="en-US">
                <a:latin typeface="华文中宋" panose="02010600040101010101" pitchFamily="2" charset="-122"/>
                <a:ea typeface="华文中宋" panose="02010600040101010101" pitchFamily="2" charset="-122"/>
              </a:rPr>
              <a:t>开通驱动电流应使</a:t>
            </a:r>
            <a:r>
              <a:rPr kumimoji="0" lang="en-US" altLang="zh-CN">
                <a:latin typeface="华文中宋" panose="02010600040101010101" pitchFamily="2" charset="-122"/>
                <a:ea typeface="华文中宋" panose="02010600040101010101" pitchFamily="2" charset="-122"/>
              </a:rPr>
              <a:t>GTR</a:t>
            </a:r>
            <a:r>
              <a:rPr kumimoji="0" lang="zh-CN" altLang="en-US">
                <a:latin typeface="华文中宋" panose="02010600040101010101" pitchFamily="2" charset="-122"/>
                <a:ea typeface="华文中宋" panose="02010600040101010101" pitchFamily="2" charset="-122"/>
              </a:rPr>
              <a:t>处于</a:t>
            </a:r>
            <a:r>
              <a:rPr kumimoji="0" lang="zh-CN" altLang="en-US">
                <a:solidFill>
                  <a:srgbClr val="0000FF"/>
                </a:solidFill>
                <a:latin typeface="华文中宋" panose="02010600040101010101" pitchFamily="2" charset="-122"/>
                <a:ea typeface="华文中宋" panose="02010600040101010101" pitchFamily="2" charset="-122"/>
              </a:rPr>
              <a:t>准饱和导通状态</a:t>
            </a:r>
            <a:r>
              <a:rPr kumimoji="0" lang="zh-CN" altLang="en-US">
                <a:latin typeface="华文中宋" panose="02010600040101010101" pitchFamily="2" charset="-122"/>
                <a:ea typeface="华文中宋" panose="02010600040101010101" pitchFamily="2" charset="-122"/>
              </a:rPr>
              <a:t>，使之不进入放大区和深饱和区。</a:t>
            </a:r>
          </a:p>
          <a:p>
            <a:pPr eaLnBrk="1" hangingPunct="1">
              <a:lnSpc>
                <a:spcPct val="120000"/>
              </a:lnSpc>
              <a:spcBef>
                <a:spcPct val="20000"/>
              </a:spcBef>
              <a:buFont typeface="Wingdings" panose="05000000000000000000" pitchFamily="2" charset="2"/>
              <a:buChar char="Ø"/>
            </a:pPr>
            <a:r>
              <a:rPr kumimoji="0" lang="zh-CN" altLang="en-US">
                <a:latin typeface="华文中宋" panose="02010600040101010101" pitchFamily="2" charset="-122"/>
                <a:ea typeface="华文中宋" panose="02010600040101010101" pitchFamily="2" charset="-122"/>
              </a:rPr>
              <a:t>关断</a:t>
            </a:r>
            <a:r>
              <a:rPr kumimoji="0" lang="en-US" altLang="zh-CN">
                <a:latin typeface="华文中宋" panose="02010600040101010101" pitchFamily="2" charset="-122"/>
                <a:ea typeface="华文中宋" panose="02010600040101010101" pitchFamily="2" charset="-122"/>
              </a:rPr>
              <a:t>GTR</a:t>
            </a:r>
            <a:r>
              <a:rPr kumimoji="0" lang="zh-CN" altLang="en-US">
                <a:latin typeface="华文中宋" panose="02010600040101010101" pitchFamily="2" charset="-122"/>
                <a:ea typeface="华文中宋" panose="02010600040101010101" pitchFamily="2" charset="-122"/>
              </a:rPr>
              <a:t>时，施加一定的负基极电流有利于减小关断时间和关断损耗。</a:t>
            </a:r>
          </a:p>
          <a:p>
            <a:pPr eaLnBrk="1" hangingPunct="1">
              <a:lnSpc>
                <a:spcPct val="120000"/>
              </a:lnSpc>
              <a:spcBef>
                <a:spcPct val="20000"/>
              </a:spcBef>
              <a:buFont typeface="Wingdings" panose="05000000000000000000" pitchFamily="2" charset="2"/>
              <a:buChar char="Ø"/>
            </a:pPr>
            <a:r>
              <a:rPr kumimoji="0" lang="zh-CN" altLang="en-US">
                <a:latin typeface="华文中宋" panose="02010600040101010101" pitchFamily="2" charset="-122"/>
                <a:ea typeface="华文中宋" panose="02010600040101010101" pitchFamily="2" charset="-122"/>
              </a:rPr>
              <a:t>关断后同样应在基射极之间施加一定幅值（</a:t>
            </a:r>
            <a:r>
              <a:rPr kumimoji="0" lang="en-US" altLang="zh-CN">
                <a:latin typeface="华文中宋" panose="02010600040101010101" pitchFamily="2" charset="-122"/>
                <a:ea typeface="华文中宋" panose="02010600040101010101" pitchFamily="2" charset="-122"/>
              </a:rPr>
              <a:t>6V</a:t>
            </a:r>
            <a:r>
              <a:rPr kumimoji="0" lang="zh-CN" altLang="en-US">
                <a:latin typeface="华文中宋" panose="02010600040101010101" pitchFamily="2" charset="-122"/>
                <a:ea typeface="华文中宋" panose="02010600040101010101" pitchFamily="2" charset="-122"/>
              </a:rPr>
              <a:t>左右）的负偏压。</a:t>
            </a:r>
          </a:p>
        </p:txBody>
      </p:sp>
      <p:sp>
        <p:nvSpPr>
          <p:cNvPr id="94215" name="Text Box 22">
            <a:extLst>
              <a:ext uri="{FF2B5EF4-FFF2-40B4-BE49-F238E27FC236}">
                <a16:creationId xmlns:a16="http://schemas.microsoft.com/office/drawing/2014/main" id="{C19D6F4F-7FCD-4976-B738-0063AA2C6876}"/>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4195"/>
                                        </p:tgtEl>
                                        <p:attrNameLst>
                                          <p:attrName>style.visibility</p:attrName>
                                        </p:attrNameLst>
                                      </p:cBhvr>
                                      <p:to>
                                        <p:strVal val="visible"/>
                                      </p:to>
                                    </p:set>
                                    <p:animEffect transition="in" filter="dissolve">
                                      <p:cBhvr>
                                        <p:cTn id="7" dur="500"/>
                                        <p:tgtEl>
                                          <p:spTgt spid="264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4212"/>
                                        </p:tgtEl>
                                        <p:attrNameLst>
                                          <p:attrName>style.visibility</p:attrName>
                                        </p:attrNameLst>
                                      </p:cBhvr>
                                      <p:to>
                                        <p:strVal val="visible"/>
                                      </p:to>
                                    </p:set>
                                    <p:animEffect transition="in" filter="dissolve">
                                      <p:cBhvr>
                                        <p:cTn id="12" dur="500"/>
                                        <p:tgtEl>
                                          <p:spTgt spid="2642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64213">
                                            <p:txEl>
                                              <p:pRg st="0" end="0"/>
                                            </p:txEl>
                                          </p:spTgt>
                                        </p:tgtEl>
                                        <p:attrNameLst>
                                          <p:attrName>style.visibility</p:attrName>
                                        </p:attrNameLst>
                                      </p:cBhvr>
                                      <p:to>
                                        <p:strVal val="visible"/>
                                      </p:to>
                                    </p:set>
                                    <p:animEffect transition="in" filter="dissolve">
                                      <p:cBhvr>
                                        <p:cTn id="17" dur="500"/>
                                        <p:tgtEl>
                                          <p:spTgt spid="26421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64213">
                                            <p:txEl>
                                              <p:pRg st="1" end="1"/>
                                            </p:txEl>
                                          </p:spTgt>
                                        </p:tgtEl>
                                        <p:attrNameLst>
                                          <p:attrName>style.visibility</p:attrName>
                                        </p:attrNameLst>
                                      </p:cBhvr>
                                      <p:to>
                                        <p:strVal val="visible"/>
                                      </p:to>
                                    </p:set>
                                    <p:animEffect transition="in" filter="dissolve">
                                      <p:cBhvr>
                                        <p:cTn id="22" dur="500"/>
                                        <p:tgtEl>
                                          <p:spTgt spid="264213">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64213">
                                            <p:txEl>
                                              <p:pRg st="2" end="2"/>
                                            </p:txEl>
                                          </p:spTgt>
                                        </p:tgtEl>
                                        <p:attrNameLst>
                                          <p:attrName>style.visibility</p:attrName>
                                        </p:attrNameLst>
                                      </p:cBhvr>
                                      <p:to>
                                        <p:strVal val="visible"/>
                                      </p:to>
                                    </p:set>
                                    <p:animEffect transition="in" filter="dissolve">
                                      <p:cBhvr>
                                        <p:cTn id="27" dur="500"/>
                                        <p:tgtEl>
                                          <p:spTgt spid="26421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p:bldP spid="2642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5C7B101-868D-40D3-ABAB-0D0A1E92C216}"/>
              </a:ext>
            </a:extLst>
          </p:cNvPr>
          <p:cNvGrpSpPr>
            <a:grpSpLocks/>
          </p:cNvGrpSpPr>
          <p:nvPr/>
        </p:nvGrpSpPr>
        <p:grpSpPr bwMode="auto">
          <a:xfrm>
            <a:off x="6011863" y="2060575"/>
            <a:ext cx="2520950" cy="2016125"/>
            <a:chOff x="3787" y="1298"/>
            <a:chExt cx="1588" cy="1270"/>
          </a:xfrm>
        </p:grpSpPr>
        <p:sp>
          <p:nvSpPr>
            <p:cNvPr id="2058" name="Oval 3">
              <a:extLst>
                <a:ext uri="{FF2B5EF4-FFF2-40B4-BE49-F238E27FC236}">
                  <a16:creationId xmlns:a16="http://schemas.microsoft.com/office/drawing/2014/main" id="{D4A9F1A8-C9C6-49AC-8C2E-9D91A1349D02}"/>
                </a:ext>
              </a:extLst>
            </p:cNvPr>
            <p:cNvSpPr>
              <a:spLocks noChangeArrowheads="1"/>
            </p:cNvSpPr>
            <p:nvPr/>
          </p:nvSpPr>
          <p:spPr bwMode="auto">
            <a:xfrm>
              <a:off x="3787" y="1978"/>
              <a:ext cx="590" cy="590"/>
            </a:xfrm>
            <a:prstGeom prst="ellipse">
              <a:avLst/>
            </a:prstGeom>
            <a:solidFill>
              <a:schemeClr val="bg1"/>
            </a:solidFill>
            <a:ln w="28575">
              <a:solidFill>
                <a:srgbClr val="FF0000"/>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59" name="AutoShape 4">
              <a:extLst>
                <a:ext uri="{FF2B5EF4-FFF2-40B4-BE49-F238E27FC236}">
                  <a16:creationId xmlns:a16="http://schemas.microsoft.com/office/drawing/2014/main" id="{FBFE56DD-3E49-4C69-A07A-B095447F9FC4}"/>
                </a:ext>
              </a:extLst>
            </p:cNvPr>
            <p:cNvSpPr>
              <a:spLocks noChangeArrowheads="1"/>
            </p:cNvSpPr>
            <p:nvPr/>
          </p:nvSpPr>
          <p:spPr bwMode="auto">
            <a:xfrm>
              <a:off x="4241" y="1298"/>
              <a:ext cx="1134" cy="635"/>
            </a:xfrm>
            <a:prstGeom prst="wedgeRoundRectCallout">
              <a:avLst>
                <a:gd name="adj1" fmla="val -43032"/>
                <a:gd name="adj2" fmla="val 70000"/>
                <a:gd name="adj3" fmla="val 16667"/>
              </a:avLst>
            </a:prstGeom>
            <a:solidFill>
              <a:srgbClr val="00FF00"/>
            </a:solidFill>
            <a:ln w="9525">
              <a:solidFill>
                <a:schemeClr val="tx1"/>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kumimoji="0" lang="zh-CN" altLang="en-US">
                  <a:latin typeface="Arial" panose="020B0604020202020204" pitchFamily="34" charset="0"/>
                  <a:ea typeface="华文中宋" panose="02010600040101010101" pitchFamily="2" charset="-122"/>
                </a:rPr>
                <a:t>贝克箝位电路</a:t>
              </a:r>
            </a:p>
          </p:txBody>
        </p:sp>
      </p:grpSp>
      <p:grpSp>
        <p:nvGrpSpPr>
          <p:cNvPr id="3" name="Group 5">
            <a:extLst>
              <a:ext uri="{FF2B5EF4-FFF2-40B4-BE49-F238E27FC236}">
                <a16:creationId xmlns:a16="http://schemas.microsoft.com/office/drawing/2014/main" id="{89EBE101-6A5C-4335-BEAD-DD90C788EFD9}"/>
              </a:ext>
            </a:extLst>
          </p:cNvPr>
          <p:cNvGrpSpPr>
            <a:grpSpLocks/>
          </p:cNvGrpSpPr>
          <p:nvPr/>
        </p:nvGrpSpPr>
        <p:grpSpPr bwMode="auto">
          <a:xfrm>
            <a:off x="1835150" y="1773238"/>
            <a:ext cx="5686425" cy="3781425"/>
            <a:chOff x="1156" y="1117"/>
            <a:chExt cx="3582" cy="2382"/>
          </a:xfrm>
        </p:grpSpPr>
        <p:graphicFrame>
          <p:nvGraphicFramePr>
            <p:cNvPr id="2050" name="Object 6">
              <a:extLst>
                <a:ext uri="{FF2B5EF4-FFF2-40B4-BE49-F238E27FC236}">
                  <a16:creationId xmlns:a16="http://schemas.microsoft.com/office/drawing/2014/main" id="{1A998ADC-206F-4489-8351-C694D62FDE38}"/>
                </a:ext>
              </a:extLst>
            </p:cNvPr>
            <p:cNvGraphicFramePr>
              <a:graphicFrameLocks noChangeAspect="1"/>
            </p:cNvGraphicFramePr>
            <p:nvPr/>
          </p:nvGraphicFramePr>
          <p:xfrm>
            <a:off x="1156" y="1117"/>
            <a:ext cx="3582" cy="2149"/>
          </p:xfrm>
          <a:graphic>
            <a:graphicData uri="http://schemas.openxmlformats.org/presentationml/2006/ole">
              <mc:AlternateContent xmlns:mc="http://schemas.openxmlformats.org/markup-compatibility/2006">
                <mc:Choice xmlns:v="urn:schemas-microsoft-com:vml" Requires="v">
                  <p:oleObj spid="_x0000_s2060" name="Visio" r:id="rId3" imgW="2931480" imgH="1557000" progId="Visio.Drawing.6">
                    <p:embed/>
                  </p:oleObj>
                </mc:Choice>
                <mc:Fallback>
                  <p:oleObj name="Visio" r:id="rId3" imgW="2931480" imgH="1557000" progId="Visio.Drawing.6">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 y="1117"/>
                          <a:ext cx="3582" cy="21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7" name="Text Box 7">
              <a:extLst>
                <a:ext uri="{FF2B5EF4-FFF2-40B4-BE49-F238E27FC236}">
                  <a16:creationId xmlns:a16="http://schemas.microsoft.com/office/drawing/2014/main" id="{1A8A869C-B6F1-44D8-A73E-50A346C62BA9}"/>
                </a:ext>
              </a:extLst>
            </p:cNvPr>
            <p:cNvSpPr txBox="1">
              <a:spLocks noChangeArrowheads="1"/>
            </p:cNvSpPr>
            <p:nvPr/>
          </p:nvSpPr>
          <p:spPr bwMode="auto">
            <a:xfrm>
              <a:off x="2018" y="3249"/>
              <a:ext cx="21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zh-CN" altLang="en-US" sz="2000">
                  <a:latin typeface="Times New Roman" panose="02020603050405020304" pitchFamily="18" charset="0"/>
                  <a:ea typeface="华文中宋" panose="02010600040101010101" pitchFamily="2" charset="-122"/>
                </a:rPr>
                <a:t>图</a:t>
              </a:r>
              <a:r>
                <a:rPr kumimoji="0" lang="en-US" altLang="zh-CN" sz="2000">
                  <a:latin typeface="Times New Roman" panose="02020603050405020304" pitchFamily="18" charset="0"/>
                  <a:ea typeface="华文中宋" panose="02010600040101010101" pitchFamily="2" charset="-122"/>
                </a:rPr>
                <a:t>1-31 GTR</a:t>
              </a:r>
              <a:r>
                <a:rPr kumimoji="0" lang="zh-CN" altLang="en-US" sz="2000">
                  <a:latin typeface="Times New Roman" panose="02020603050405020304" pitchFamily="18" charset="0"/>
                  <a:ea typeface="华文中宋" panose="02010600040101010101" pitchFamily="2" charset="-122"/>
                </a:rPr>
                <a:t>的一种驱动电路</a:t>
              </a:r>
            </a:p>
          </p:txBody>
        </p:sp>
      </p:grpSp>
      <p:sp>
        <p:nvSpPr>
          <p:cNvPr id="265224" name="Rectangle 8">
            <a:extLst>
              <a:ext uri="{FF2B5EF4-FFF2-40B4-BE49-F238E27FC236}">
                <a16:creationId xmlns:a16="http://schemas.microsoft.com/office/drawing/2014/main" id="{5D843E2E-4027-4C34-8764-8736A5B12EE2}"/>
              </a:ext>
            </a:extLst>
          </p:cNvPr>
          <p:cNvSpPr>
            <a:spLocks noChangeArrowheads="1"/>
          </p:cNvSpPr>
          <p:nvPr/>
        </p:nvSpPr>
        <p:spPr bwMode="auto">
          <a:xfrm>
            <a:off x="611188" y="981075"/>
            <a:ext cx="8001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spcBef>
                <a:spcPct val="20000"/>
              </a:spcBef>
              <a:buClr>
                <a:schemeClr val="tx1"/>
              </a:buClr>
              <a:buSzPct val="110000"/>
              <a:buFont typeface="Wingdings" panose="05000000000000000000" pitchFamily="2" charset="2"/>
              <a:buBlip>
                <a:blip r:embed="rId5"/>
              </a:buBlip>
            </a:pPr>
            <a:r>
              <a:rPr lang="en-US" altLang="zh-CN">
                <a:latin typeface="Times New Roman" panose="02020603050405020304" pitchFamily="18" charset="0"/>
                <a:ea typeface="华文中宋" panose="02010600040101010101" pitchFamily="2" charset="-122"/>
              </a:rPr>
              <a:t>GTR</a:t>
            </a:r>
            <a:r>
              <a:rPr lang="zh-CN" altLang="en-US">
                <a:latin typeface="Times New Roman" panose="02020603050405020304" pitchFamily="18" charset="0"/>
                <a:ea typeface="华文中宋" panose="02010600040101010101" pitchFamily="2" charset="-122"/>
              </a:rPr>
              <a:t>驱动电路包括</a:t>
            </a:r>
            <a:r>
              <a:rPr lang="zh-CN" altLang="en-US" b="1">
                <a:solidFill>
                  <a:srgbClr val="0000FF"/>
                </a:solidFill>
                <a:latin typeface="Times New Roman" panose="02020603050405020304" pitchFamily="18" charset="0"/>
                <a:ea typeface="华文中宋" panose="02010600040101010101" pitchFamily="2" charset="-122"/>
              </a:rPr>
              <a:t>电气隔离</a:t>
            </a:r>
            <a:r>
              <a:rPr lang="zh-CN" altLang="en-US">
                <a:latin typeface="Times New Roman" panose="02020603050405020304" pitchFamily="18" charset="0"/>
                <a:ea typeface="华文中宋" panose="02010600040101010101" pitchFamily="2" charset="-122"/>
              </a:rPr>
              <a:t>和</a:t>
            </a:r>
            <a:r>
              <a:rPr lang="zh-CN" altLang="en-US" b="1">
                <a:solidFill>
                  <a:srgbClr val="0000FF"/>
                </a:solidFill>
                <a:latin typeface="Times New Roman" panose="02020603050405020304" pitchFamily="18" charset="0"/>
                <a:ea typeface="华文中宋" panose="02010600040101010101" pitchFamily="2" charset="-122"/>
              </a:rPr>
              <a:t>晶体管放大电路</a:t>
            </a:r>
            <a:r>
              <a:rPr lang="zh-CN" altLang="en-US">
                <a:latin typeface="Times New Roman" panose="02020603050405020304" pitchFamily="18" charset="0"/>
                <a:ea typeface="华文中宋" panose="02010600040101010101" pitchFamily="2" charset="-122"/>
              </a:rPr>
              <a:t>两部分。</a:t>
            </a:r>
          </a:p>
        </p:txBody>
      </p:sp>
      <p:sp>
        <p:nvSpPr>
          <p:cNvPr id="265225" name="Text Box 9">
            <a:extLst>
              <a:ext uri="{FF2B5EF4-FFF2-40B4-BE49-F238E27FC236}">
                <a16:creationId xmlns:a16="http://schemas.microsoft.com/office/drawing/2014/main" id="{0C4C172F-18B3-4825-88C6-F5B98F255B2C}"/>
              </a:ext>
            </a:extLst>
          </p:cNvPr>
          <p:cNvSpPr txBox="1">
            <a:spLocks noChangeArrowheads="1"/>
          </p:cNvSpPr>
          <p:nvPr/>
        </p:nvSpPr>
        <p:spPr bwMode="auto">
          <a:xfrm>
            <a:off x="755650" y="5805488"/>
            <a:ext cx="7543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0988" indent="-280988"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5"/>
              </a:buBlip>
            </a:pPr>
            <a:r>
              <a:rPr lang="zh-CN" altLang="en-US">
                <a:latin typeface="Times New Roman" panose="02020603050405020304" pitchFamily="18" charset="0"/>
                <a:ea typeface="华文中宋" panose="02010600040101010101" pitchFamily="2" charset="-122"/>
              </a:rPr>
              <a:t>驱动</a:t>
            </a:r>
            <a:r>
              <a:rPr lang="en-US" altLang="zh-CN">
                <a:latin typeface="Times New Roman" panose="02020603050405020304" pitchFamily="18" charset="0"/>
                <a:ea typeface="华文中宋" panose="02010600040101010101" pitchFamily="2" charset="-122"/>
              </a:rPr>
              <a:t>GTR</a:t>
            </a:r>
            <a:r>
              <a:rPr lang="zh-CN" altLang="en-US">
                <a:latin typeface="Times New Roman" panose="02020603050405020304" pitchFamily="18" charset="0"/>
                <a:ea typeface="华文中宋" panose="02010600040101010101" pitchFamily="2" charset="-122"/>
              </a:rPr>
              <a:t>的集成驱动电路中，</a:t>
            </a:r>
            <a:r>
              <a:rPr lang="en-US" altLang="zh-CN">
                <a:latin typeface="Times New Roman" panose="02020603050405020304" pitchFamily="18" charset="0"/>
                <a:ea typeface="华文中宋" panose="02010600040101010101" pitchFamily="2" charset="-122"/>
              </a:rPr>
              <a:t>THOMSON</a:t>
            </a:r>
            <a:r>
              <a:rPr lang="zh-CN" altLang="en-US">
                <a:latin typeface="Times New Roman" panose="02020603050405020304" pitchFamily="18" charset="0"/>
                <a:ea typeface="华文中宋" panose="02010600040101010101" pitchFamily="2" charset="-122"/>
              </a:rPr>
              <a:t>公司的   </a:t>
            </a:r>
            <a:r>
              <a:rPr lang="en-US" altLang="zh-CN">
                <a:latin typeface="Times New Roman" panose="02020603050405020304" pitchFamily="18" charset="0"/>
                <a:ea typeface="华文中宋" panose="02010600040101010101" pitchFamily="2" charset="-122"/>
              </a:rPr>
              <a:t>UAA4002</a:t>
            </a:r>
            <a:r>
              <a:rPr lang="zh-CN" altLang="en-US">
                <a:latin typeface="Times New Roman" panose="02020603050405020304" pitchFamily="18" charset="0"/>
                <a:ea typeface="华文中宋" panose="02010600040101010101" pitchFamily="2" charset="-122"/>
              </a:rPr>
              <a:t>和三菱公司的</a:t>
            </a:r>
            <a:r>
              <a:rPr lang="en-US" altLang="zh-CN">
                <a:latin typeface="Times New Roman" panose="02020603050405020304" pitchFamily="18" charset="0"/>
                <a:ea typeface="华文中宋" panose="02010600040101010101" pitchFamily="2" charset="-122"/>
              </a:rPr>
              <a:t>M57215BL</a:t>
            </a:r>
            <a:r>
              <a:rPr lang="zh-CN" altLang="en-US">
                <a:latin typeface="Times New Roman" panose="02020603050405020304" pitchFamily="18" charset="0"/>
                <a:ea typeface="华文中宋" panose="02010600040101010101" pitchFamily="2" charset="-122"/>
              </a:rPr>
              <a:t>较为常见。</a:t>
            </a:r>
          </a:p>
        </p:txBody>
      </p:sp>
      <p:sp>
        <p:nvSpPr>
          <p:cNvPr id="2055" name="Rectangle 10">
            <a:extLst>
              <a:ext uri="{FF2B5EF4-FFF2-40B4-BE49-F238E27FC236}">
                <a16:creationId xmlns:a16="http://schemas.microsoft.com/office/drawing/2014/main" id="{ADD9E615-7ED8-4C43-86D0-0530EB17CD68}"/>
              </a:ext>
            </a:extLst>
          </p:cNvPr>
          <p:cNvSpPr>
            <a:spLocks noChangeArrowheads="1"/>
          </p:cNvSpPr>
          <p:nvPr/>
        </p:nvSpPr>
        <p:spPr bwMode="auto">
          <a:xfrm>
            <a:off x="827088"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1.6.3   </a:t>
            </a:r>
            <a:r>
              <a:rPr lang="zh-CN" altLang="en-US" sz="2800" b="1">
                <a:solidFill>
                  <a:schemeClr val="tx2"/>
                </a:solidFill>
                <a:latin typeface="Times New Roman" panose="02020603050405020304" pitchFamily="18" charset="0"/>
                <a:ea typeface="华文中宋" panose="02010600040101010101" pitchFamily="2" charset="-122"/>
              </a:rPr>
              <a:t>典型全控型器件的驱动电路</a:t>
            </a:r>
          </a:p>
        </p:txBody>
      </p:sp>
      <p:sp>
        <p:nvSpPr>
          <p:cNvPr id="2056" name="Text Box 11">
            <a:extLst>
              <a:ext uri="{FF2B5EF4-FFF2-40B4-BE49-F238E27FC236}">
                <a16:creationId xmlns:a16="http://schemas.microsoft.com/office/drawing/2014/main" id="{71A4E255-4E12-4C45-82B1-9EDA126D7969}"/>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5224"/>
                                        </p:tgtEl>
                                        <p:attrNameLst>
                                          <p:attrName>style.visibility</p:attrName>
                                        </p:attrNameLst>
                                      </p:cBhvr>
                                      <p:to>
                                        <p:strVal val="visible"/>
                                      </p:to>
                                    </p:set>
                                    <p:animEffect transition="in" filter="dissolve">
                                      <p:cBhvr>
                                        <p:cTn id="7" dur="500"/>
                                        <p:tgtEl>
                                          <p:spTgt spid="2652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65225"/>
                                        </p:tgtEl>
                                        <p:attrNameLst>
                                          <p:attrName>style.visibility</p:attrName>
                                        </p:attrNameLst>
                                      </p:cBhvr>
                                      <p:to>
                                        <p:strVal val="visible"/>
                                      </p:to>
                                    </p:set>
                                    <p:animEffect transition="in" filter="blinds(horizontal)">
                                      <p:cBhvr>
                                        <p:cTn id="23" dur="500"/>
                                        <p:tgtEl>
                                          <p:spTgt spid="265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4" grpId="0"/>
      <p:bldP spid="26522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E1A64FC-F582-458F-8C97-71FF75B71D93}"/>
              </a:ext>
            </a:extLst>
          </p:cNvPr>
          <p:cNvSpPr>
            <a:spLocks noGrp="1" noChangeArrowheads="1"/>
          </p:cNvSpPr>
          <p:nvPr>
            <p:ph type="title"/>
          </p:nvPr>
        </p:nvSpPr>
        <p:spPr>
          <a:xfrm>
            <a:off x="609600" y="409575"/>
            <a:ext cx="7772400" cy="617538"/>
          </a:xfrm>
          <a:noFill/>
        </p:spPr>
        <p:txBody>
          <a:bodyPr anchor="ctr"/>
          <a:lstStyle/>
          <a:p>
            <a:pPr eaLnBrk="1" hangingPunct="1"/>
            <a:r>
              <a:rPr lang="en-US" altLang="zh-CN" sz="4000" b="1"/>
              <a:t>1.1 </a:t>
            </a:r>
            <a:r>
              <a:rPr lang="zh-CN" altLang="en-US" sz="4000" b="1"/>
              <a:t>什么是电力电子技术</a:t>
            </a:r>
          </a:p>
        </p:txBody>
      </p:sp>
      <p:sp>
        <p:nvSpPr>
          <p:cNvPr id="69635" name="Rectangle 3" descr="Rectangle: Click to edit Master text styles&#10;Second level&#10;Third level&#10;Fourth level&#10;Fifth level">
            <a:extLst>
              <a:ext uri="{FF2B5EF4-FFF2-40B4-BE49-F238E27FC236}">
                <a16:creationId xmlns:a16="http://schemas.microsoft.com/office/drawing/2014/main" id="{C7BF6332-F7CC-46C9-82A6-92A4E062DE23}"/>
              </a:ext>
            </a:extLst>
          </p:cNvPr>
          <p:cNvSpPr>
            <a:spLocks noGrp="1" noChangeArrowheads="1"/>
          </p:cNvSpPr>
          <p:nvPr>
            <p:ph type="body" sz="half" idx="1"/>
          </p:nvPr>
        </p:nvSpPr>
        <p:spPr>
          <a:xfrm>
            <a:off x="838200" y="1905000"/>
            <a:ext cx="7772400" cy="2057400"/>
          </a:xfrm>
        </p:spPr>
        <p:txBody>
          <a:bodyPr/>
          <a:lstStyle/>
          <a:p>
            <a:pPr eaLnBrk="1" hangingPunct="1">
              <a:lnSpc>
                <a:spcPct val="90000"/>
              </a:lnSpc>
              <a:buFont typeface="Wingdings" panose="05000000000000000000" pitchFamily="2" charset="2"/>
              <a:buNone/>
            </a:pPr>
            <a:r>
              <a:rPr lang="en-US" altLang="zh-CN" sz="2800" b="1">
                <a:solidFill>
                  <a:srgbClr val="0000FF"/>
                </a:solidFill>
                <a:latin typeface="Times New Roman" panose="02020603050405020304" pitchFamily="18" charset="0"/>
              </a:rPr>
              <a:t>◆</a:t>
            </a:r>
            <a:r>
              <a:rPr lang="zh-CN" altLang="en-US" sz="2800" b="1">
                <a:latin typeface="Times New Roman" panose="02020603050405020304" pitchFamily="18" charset="0"/>
              </a:rPr>
              <a:t>具体地说，电力电子技术就是使用</a:t>
            </a:r>
            <a:r>
              <a:rPr lang="zh-CN" altLang="en-US" sz="2800" b="1">
                <a:solidFill>
                  <a:srgbClr val="E35449"/>
                </a:solidFill>
                <a:latin typeface="Times New Roman" panose="02020603050405020304" pitchFamily="18" charset="0"/>
              </a:rPr>
              <a:t>电力电子器件</a:t>
            </a:r>
          </a:p>
          <a:p>
            <a:pPr eaLnBrk="1" hangingPunct="1">
              <a:lnSpc>
                <a:spcPct val="90000"/>
              </a:lnSpc>
              <a:buFont typeface="Wingdings" panose="05000000000000000000" pitchFamily="2" charset="2"/>
              <a:buNone/>
            </a:pPr>
            <a:r>
              <a:rPr lang="zh-CN" altLang="en-US" sz="2800" b="1">
                <a:latin typeface="Times New Roman" panose="02020603050405020304" pitchFamily="18" charset="0"/>
              </a:rPr>
              <a:t> 对</a:t>
            </a:r>
            <a:r>
              <a:rPr lang="zh-CN" altLang="en-US" sz="2800" b="1">
                <a:solidFill>
                  <a:srgbClr val="E35449"/>
                </a:solidFill>
                <a:latin typeface="Times New Roman" panose="02020603050405020304" pitchFamily="18" charset="0"/>
              </a:rPr>
              <a:t>电能</a:t>
            </a:r>
            <a:r>
              <a:rPr lang="zh-CN" altLang="en-US" sz="2800" b="1">
                <a:latin typeface="Times New Roman" panose="02020603050405020304" pitchFamily="18" charset="0"/>
              </a:rPr>
              <a:t>进行</a:t>
            </a:r>
            <a:r>
              <a:rPr lang="zh-CN" altLang="en-US" sz="2800" b="1">
                <a:solidFill>
                  <a:srgbClr val="E35449"/>
                </a:solidFill>
                <a:latin typeface="Times New Roman" panose="02020603050405020304" pitchFamily="18" charset="0"/>
              </a:rPr>
              <a:t>变换</a:t>
            </a:r>
            <a:r>
              <a:rPr lang="zh-CN" altLang="en-US" sz="2800" b="1">
                <a:latin typeface="Times New Roman" panose="02020603050405020304" pitchFamily="18" charset="0"/>
              </a:rPr>
              <a:t>和</a:t>
            </a:r>
            <a:r>
              <a:rPr lang="zh-CN" altLang="en-US" sz="2800" b="1">
                <a:solidFill>
                  <a:srgbClr val="E35449"/>
                </a:solidFill>
                <a:latin typeface="Times New Roman" panose="02020603050405020304" pitchFamily="18" charset="0"/>
              </a:rPr>
              <a:t>控制</a:t>
            </a:r>
            <a:r>
              <a:rPr lang="zh-CN" altLang="en-US" sz="2800" b="1">
                <a:latin typeface="Times New Roman" panose="02020603050405020304" pitchFamily="18" charset="0"/>
              </a:rPr>
              <a:t>的技术。</a:t>
            </a:r>
          </a:p>
          <a:p>
            <a:pPr eaLnBrk="1" hangingPunct="1">
              <a:lnSpc>
                <a:spcPct val="90000"/>
              </a:lnSpc>
              <a:buFont typeface="Wingdings" panose="05000000000000000000" pitchFamily="2" charset="2"/>
              <a:buNone/>
            </a:pPr>
            <a:r>
              <a:rPr lang="zh-CN" altLang="en-US" sz="2800" b="1">
                <a:latin typeface="Times New Roman" panose="02020603050405020304" pitchFamily="18" charset="0"/>
              </a:rPr>
              <a:t>    </a:t>
            </a:r>
            <a:r>
              <a:rPr lang="zh-CN" altLang="en-US" sz="2800" b="1">
                <a:solidFill>
                  <a:srgbClr val="009900"/>
                </a:solidFill>
                <a:latin typeface="Times New Roman" panose="02020603050405020304" pitchFamily="18" charset="0"/>
              </a:rPr>
              <a:t>☞</a:t>
            </a:r>
            <a:r>
              <a:rPr lang="zh-CN" altLang="en-US" sz="2800" b="1">
                <a:latin typeface="Times New Roman" panose="02020603050405020304" pitchFamily="18" charset="0"/>
              </a:rPr>
              <a:t>电力电子器件的制造技术是电力电子技术的基</a:t>
            </a:r>
          </a:p>
          <a:p>
            <a:pPr eaLnBrk="1" hangingPunct="1">
              <a:lnSpc>
                <a:spcPct val="90000"/>
              </a:lnSpc>
              <a:buFont typeface="Wingdings" panose="05000000000000000000" pitchFamily="2" charset="2"/>
              <a:buNone/>
            </a:pPr>
            <a:r>
              <a:rPr lang="zh-CN" altLang="en-US" sz="2800" b="1">
                <a:latin typeface="Times New Roman" panose="02020603050405020304" pitchFamily="18" charset="0"/>
              </a:rPr>
              <a:t>础。</a:t>
            </a:r>
          </a:p>
          <a:p>
            <a:pPr eaLnBrk="1" hangingPunct="1">
              <a:lnSpc>
                <a:spcPct val="90000"/>
              </a:lnSpc>
              <a:buFont typeface="Wingdings" panose="05000000000000000000" pitchFamily="2" charset="2"/>
              <a:buNone/>
            </a:pPr>
            <a:r>
              <a:rPr lang="zh-CN" altLang="en-US" sz="2800" b="1">
                <a:latin typeface="Times New Roman" panose="02020603050405020304" pitchFamily="18" charset="0"/>
              </a:rPr>
              <a:t>    </a:t>
            </a:r>
            <a:r>
              <a:rPr lang="zh-CN" altLang="en-US" sz="2800" b="1">
                <a:solidFill>
                  <a:srgbClr val="009900"/>
                </a:solidFill>
                <a:latin typeface="Times New Roman" panose="02020603050405020304" pitchFamily="18" charset="0"/>
              </a:rPr>
              <a:t>☞</a:t>
            </a:r>
            <a:r>
              <a:rPr lang="zh-CN" altLang="en-US" sz="2800" b="1">
                <a:latin typeface="Times New Roman" panose="02020603050405020304" pitchFamily="18" charset="0"/>
              </a:rPr>
              <a:t>变流技术则是电力电子技术的核心</a:t>
            </a:r>
            <a:r>
              <a:rPr lang="zh-CN" altLang="en-US" sz="2800">
                <a:latin typeface="Times New Roman" panose="02020603050405020304" pitchFamily="18" charset="0"/>
              </a:rPr>
              <a:t>。</a:t>
            </a:r>
            <a:endParaRPr lang="zh-CN" altLang="en-US" sz="2000" b="1">
              <a:solidFill>
                <a:srgbClr val="6600CC"/>
              </a:solidFill>
            </a:endParaRPr>
          </a:p>
        </p:txBody>
      </p:sp>
      <p:graphicFrame>
        <p:nvGraphicFramePr>
          <p:cNvPr id="236548" name="Group 4">
            <a:extLst>
              <a:ext uri="{FF2B5EF4-FFF2-40B4-BE49-F238E27FC236}">
                <a16:creationId xmlns:a16="http://schemas.microsoft.com/office/drawing/2014/main" id="{077A01A1-A1D8-4795-B78E-B104D6250A33}"/>
              </a:ext>
            </a:extLst>
          </p:cNvPr>
          <p:cNvGraphicFramePr>
            <a:graphicFrameLocks noGrp="1"/>
          </p:cNvGraphicFramePr>
          <p:nvPr>
            <p:ph sz="half" idx="2"/>
          </p:nvPr>
        </p:nvGraphicFramePr>
        <p:xfrm>
          <a:off x="1949450" y="4386263"/>
          <a:ext cx="5759450" cy="1847850"/>
        </p:xfrm>
        <a:graphic>
          <a:graphicData uri="http://schemas.openxmlformats.org/drawingml/2006/table">
            <a:tbl>
              <a:tblPr/>
              <a:tblGrid>
                <a:gridCol w="191770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gridCol w="1917700">
                  <a:extLst>
                    <a:ext uri="{9D8B030D-6E8A-4147-A177-3AD203B41FA5}">
                      <a16:colId xmlns:a16="http://schemas.microsoft.com/office/drawing/2014/main" val="20002"/>
                    </a:ext>
                  </a:extLst>
                </a:gridCol>
              </a:tblGrid>
              <a:tr h="7352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1600" b="0" i="0" u="none" strike="noStrike" cap="none" normalizeH="0" baseline="0">
                          <a:ln>
                            <a:noFill/>
                          </a:ln>
                          <a:solidFill>
                            <a:schemeClr val="tx1"/>
                          </a:solidFill>
                          <a:effectLst/>
                          <a:latin typeface="Tahoma" pitchFamily="34" charset="0"/>
                          <a:ea typeface="宋体" pitchFamily="2" charset="-122"/>
                        </a:rPr>
                        <a:t>                    </a:t>
                      </a:r>
                      <a:r>
                        <a:rPr kumimoji="1" lang="zh-CN" altLang="en-US" sz="1800" b="1" i="0" u="none" strike="noStrike" cap="none" normalizeH="0" baseline="0">
                          <a:ln>
                            <a:noFill/>
                          </a:ln>
                          <a:solidFill>
                            <a:schemeClr val="tx1"/>
                          </a:solidFill>
                          <a:effectLst/>
                          <a:latin typeface="Tahoma" pitchFamily="34" charset="0"/>
                          <a:ea typeface="宋体" pitchFamily="2" charset="-122"/>
                        </a:rPr>
                        <a:t>输入</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1800" b="1" i="0" u="none" strike="noStrike" cap="none" normalizeH="0" baseline="0">
                          <a:ln>
                            <a:noFill/>
                          </a:ln>
                          <a:solidFill>
                            <a:schemeClr val="tx1"/>
                          </a:solidFill>
                          <a:effectLst/>
                          <a:latin typeface="Tahoma" pitchFamily="34" charset="0"/>
                          <a:ea typeface="宋体" pitchFamily="2" charset="-122"/>
                        </a:rPr>
                        <a:t>    输出</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 </a:t>
                      </a:r>
                      <a:r>
                        <a:rPr kumimoji="1" lang="zh-CN" altLang="en-US" sz="2400" b="1" i="0" u="none" strike="noStrike" cap="none" normalizeH="0" baseline="0">
                          <a:ln>
                            <a:noFill/>
                          </a:ln>
                          <a:solidFill>
                            <a:schemeClr val="tx1"/>
                          </a:solidFill>
                          <a:effectLst/>
                          <a:latin typeface="Tahoma" pitchFamily="34" charset="0"/>
                          <a:ea typeface="宋体" pitchFamily="2" charset="-122"/>
                        </a:rPr>
                        <a:t>交流</a:t>
                      </a:r>
                      <a:r>
                        <a:rPr kumimoji="1" lang="zh-CN" altLang="en-US" sz="2400" b="0" i="0" u="none" strike="noStrike" cap="none" normalizeH="0" baseline="0">
                          <a:ln>
                            <a:noFill/>
                          </a:ln>
                          <a:solidFill>
                            <a:schemeClr val="tx1"/>
                          </a:solidFill>
                          <a:effectLst/>
                          <a:latin typeface="Tahoma" pitchFamily="34" charset="0"/>
                          <a:ea typeface="宋体" pitchFamily="2" charset="-122"/>
                        </a:rPr>
                        <a:t>（</a:t>
                      </a:r>
                      <a:r>
                        <a:rPr kumimoji="1" lang="en-US" altLang="zh-CN" sz="2400" b="0" i="0" u="none" strike="noStrike" cap="none" normalizeH="0" baseline="0">
                          <a:ln>
                            <a:noFill/>
                          </a:ln>
                          <a:solidFill>
                            <a:schemeClr val="tx1"/>
                          </a:solidFill>
                          <a:effectLst/>
                          <a:latin typeface="Tahoma" pitchFamily="34" charset="0"/>
                          <a:ea typeface="宋体" pitchFamily="2" charset="-122"/>
                        </a:rPr>
                        <a:t>AC</a:t>
                      </a:r>
                      <a:r>
                        <a:rPr kumimoji="1" lang="zh-CN" altLang="en-US" sz="2400" b="0" i="0" u="none" strike="noStrike" cap="none" normalizeH="0" baseline="0">
                          <a:ln>
                            <a:noFill/>
                          </a:ln>
                          <a:solidFill>
                            <a:schemeClr val="tx1"/>
                          </a:solidFill>
                          <a:effectLst/>
                          <a:latin typeface="Tahoma" pitchFamily="34" charset="0"/>
                          <a:ea typeface="宋体" pitchFamily="2" charset="-122"/>
                        </a:rPr>
                        <a:t>）</a:t>
                      </a:r>
                    </a:p>
                  </a:txBody>
                  <a:tcPr marL="90000" marR="90000" marT="46814" marB="4681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 </a:t>
                      </a:r>
                      <a:r>
                        <a:rPr kumimoji="1" lang="zh-CN" altLang="en-US" sz="2400" b="1" i="0" u="none" strike="noStrike" cap="none" normalizeH="0" baseline="0">
                          <a:ln>
                            <a:noFill/>
                          </a:ln>
                          <a:solidFill>
                            <a:schemeClr val="tx1"/>
                          </a:solidFill>
                          <a:effectLst/>
                          <a:latin typeface="Tahoma" pitchFamily="34" charset="0"/>
                          <a:ea typeface="宋体" pitchFamily="2" charset="-122"/>
                        </a:rPr>
                        <a:t>直流</a:t>
                      </a:r>
                      <a:r>
                        <a:rPr kumimoji="1" lang="zh-CN" altLang="en-US" sz="2400" b="0" i="0" u="none" strike="noStrike" cap="none" normalizeH="0" baseline="0">
                          <a:ln>
                            <a:noFill/>
                          </a:ln>
                          <a:solidFill>
                            <a:schemeClr val="tx1"/>
                          </a:solidFill>
                          <a:effectLst/>
                          <a:latin typeface="Tahoma" pitchFamily="34" charset="0"/>
                          <a:ea typeface="宋体" pitchFamily="2" charset="-122"/>
                        </a:rPr>
                        <a:t>（</a:t>
                      </a:r>
                      <a:r>
                        <a:rPr kumimoji="1" lang="en-US" altLang="zh-CN" sz="2400" b="0" i="0" u="none" strike="noStrike" cap="none" normalizeH="0" baseline="0">
                          <a:ln>
                            <a:noFill/>
                          </a:ln>
                          <a:solidFill>
                            <a:schemeClr val="tx1"/>
                          </a:solidFill>
                          <a:effectLst/>
                          <a:latin typeface="Tahoma" pitchFamily="34" charset="0"/>
                          <a:ea typeface="宋体" pitchFamily="2" charset="-122"/>
                        </a:rPr>
                        <a:t>DC</a:t>
                      </a:r>
                      <a:r>
                        <a:rPr kumimoji="1" lang="zh-CN" altLang="en-US" sz="2400" b="0" i="0" u="none" strike="noStrike" cap="none" normalizeH="0" baseline="0">
                          <a:ln>
                            <a:noFill/>
                          </a:ln>
                          <a:solidFill>
                            <a:schemeClr val="tx1"/>
                          </a:solidFill>
                          <a:effectLst/>
                          <a:latin typeface="Tahoma" pitchFamily="34" charset="0"/>
                          <a:ea typeface="宋体" pitchFamily="2" charset="-122"/>
                        </a:rPr>
                        <a:t>）</a:t>
                      </a:r>
                    </a:p>
                  </a:txBody>
                  <a:tcPr marL="90000" marR="90000" marT="46814" marB="4681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49444">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 </a:t>
                      </a:r>
                      <a:r>
                        <a:rPr kumimoji="1" lang="zh-CN" altLang="en-US" sz="2400" b="1" i="0" u="none" strike="noStrike" cap="none" normalizeH="0" baseline="0">
                          <a:ln>
                            <a:noFill/>
                          </a:ln>
                          <a:solidFill>
                            <a:schemeClr val="tx1"/>
                          </a:solidFill>
                          <a:effectLst/>
                          <a:latin typeface="Tahoma" pitchFamily="34" charset="0"/>
                          <a:ea typeface="宋体" pitchFamily="2" charset="-122"/>
                        </a:rPr>
                        <a:t>直流</a:t>
                      </a:r>
                      <a:r>
                        <a:rPr kumimoji="1" lang="zh-CN" altLang="en-US" sz="2400" b="0" i="0" u="none" strike="noStrike" cap="none" normalizeH="0" baseline="0">
                          <a:ln>
                            <a:noFill/>
                          </a:ln>
                          <a:solidFill>
                            <a:schemeClr val="tx1"/>
                          </a:solidFill>
                          <a:effectLst/>
                          <a:latin typeface="Tahoma" pitchFamily="34" charset="0"/>
                          <a:ea typeface="宋体" pitchFamily="2" charset="-122"/>
                        </a:rPr>
                        <a:t>（</a:t>
                      </a:r>
                      <a:r>
                        <a:rPr kumimoji="1" lang="en-US" altLang="zh-CN" sz="2400" b="0" i="0" u="none" strike="noStrike" cap="none" normalizeH="0" baseline="0">
                          <a:ln>
                            <a:noFill/>
                          </a:ln>
                          <a:solidFill>
                            <a:schemeClr val="tx1"/>
                          </a:solidFill>
                          <a:effectLst/>
                          <a:latin typeface="Tahoma" pitchFamily="34" charset="0"/>
                          <a:ea typeface="宋体" pitchFamily="2" charset="-122"/>
                        </a:rPr>
                        <a:t>DC</a:t>
                      </a:r>
                      <a:r>
                        <a:rPr kumimoji="1" lang="zh-CN" altLang="en-US" sz="2400" b="0" i="0" u="none" strike="noStrike" cap="none" normalizeH="0" baseline="0">
                          <a:ln>
                            <a:noFill/>
                          </a:ln>
                          <a:solidFill>
                            <a:schemeClr val="tx1"/>
                          </a:solidFill>
                          <a:effectLst/>
                          <a:latin typeface="Tahoma" pitchFamily="34" charset="0"/>
                          <a:ea typeface="宋体" pitchFamily="2" charset="-122"/>
                        </a:rPr>
                        <a:t>）</a:t>
                      </a:r>
                    </a:p>
                  </a:txBody>
                  <a:tcPr marL="90000" marR="90000" marT="46814" marB="4681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a:ln>
                            <a:noFill/>
                          </a:ln>
                          <a:solidFill>
                            <a:schemeClr val="tx1"/>
                          </a:solidFill>
                          <a:effectLst/>
                          <a:latin typeface="Tahoma" pitchFamily="34" charset="0"/>
                          <a:ea typeface="宋体" pitchFamily="2" charset="-122"/>
                        </a:rPr>
                        <a:t>整流</a:t>
                      </a:r>
                      <a:r>
                        <a:rPr kumimoji="1" lang="zh-CN" altLang="en-US" sz="2800" b="0" i="0" u="none" strike="noStrike" cap="none" normalizeH="0" baseline="0">
                          <a:ln>
                            <a:noFill/>
                          </a:ln>
                          <a:solidFill>
                            <a:schemeClr val="tx1"/>
                          </a:solidFill>
                          <a:effectLst/>
                          <a:latin typeface="Tahoma" pitchFamily="34" charset="0"/>
                          <a:ea typeface="宋体" pitchFamily="2" charset="-122"/>
                        </a:rPr>
                        <a:t> </a:t>
                      </a:r>
                    </a:p>
                  </a:txBody>
                  <a:tcPr marL="90000" marR="90000" marT="46814" marB="4681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a:ln>
                            <a:noFill/>
                          </a:ln>
                          <a:solidFill>
                            <a:schemeClr val="tx1"/>
                          </a:solidFill>
                          <a:effectLst/>
                          <a:latin typeface="Tahoma" pitchFamily="34" charset="0"/>
                          <a:ea typeface="宋体" pitchFamily="2" charset="-122"/>
                        </a:rPr>
                        <a:t>直流斩波</a:t>
                      </a:r>
                      <a:r>
                        <a:rPr kumimoji="1" lang="zh-CN" altLang="en-US" sz="2400" b="1" i="0" u="none" strike="noStrike" cap="none" normalizeH="0" baseline="0">
                          <a:ln>
                            <a:noFill/>
                          </a:ln>
                          <a:solidFill>
                            <a:schemeClr val="tx1"/>
                          </a:solidFill>
                          <a:effectLst/>
                          <a:latin typeface="Tahoma" pitchFamily="34" charset="0"/>
                          <a:ea typeface="宋体" pitchFamily="2" charset="-122"/>
                        </a:rPr>
                        <a:t>   </a:t>
                      </a:r>
                      <a:endParaRPr kumimoji="1" lang="zh-CN" altLang="en-US" sz="2800" b="0" i="0" u="none" strike="noStrike" cap="none" normalizeH="0" baseline="0">
                        <a:ln>
                          <a:noFill/>
                        </a:ln>
                        <a:solidFill>
                          <a:schemeClr val="tx1"/>
                        </a:solidFill>
                        <a:effectLst/>
                        <a:latin typeface="Tahoma" pitchFamily="34" charset="0"/>
                        <a:ea typeface="宋体" pitchFamily="2" charset="-122"/>
                      </a:endParaRPr>
                    </a:p>
                  </a:txBody>
                  <a:tcPr marL="90000" marR="90000" marT="46814" marB="4681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3166">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 </a:t>
                      </a:r>
                      <a:r>
                        <a:rPr kumimoji="1" lang="zh-CN" altLang="en-US" sz="2400" b="1" i="0" u="none" strike="noStrike" cap="none" normalizeH="0" baseline="0">
                          <a:ln>
                            <a:noFill/>
                          </a:ln>
                          <a:solidFill>
                            <a:schemeClr val="tx1"/>
                          </a:solidFill>
                          <a:effectLst/>
                          <a:latin typeface="Tahoma" pitchFamily="34" charset="0"/>
                          <a:ea typeface="宋体" pitchFamily="2" charset="-122"/>
                        </a:rPr>
                        <a:t>交流</a:t>
                      </a:r>
                      <a:r>
                        <a:rPr kumimoji="1" lang="zh-CN" altLang="en-US" sz="2400" b="0" i="0" u="none" strike="noStrike" cap="none" normalizeH="0" baseline="0">
                          <a:ln>
                            <a:noFill/>
                          </a:ln>
                          <a:solidFill>
                            <a:schemeClr val="tx1"/>
                          </a:solidFill>
                          <a:effectLst/>
                          <a:latin typeface="Tahoma" pitchFamily="34" charset="0"/>
                          <a:ea typeface="宋体" pitchFamily="2" charset="-122"/>
                        </a:rPr>
                        <a:t>（</a:t>
                      </a:r>
                      <a:r>
                        <a:rPr kumimoji="1" lang="en-US" altLang="zh-CN" sz="2400" b="0" i="0" u="none" strike="noStrike" cap="none" normalizeH="0" baseline="0">
                          <a:ln>
                            <a:noFill/>
                          </a:ln>
                          <a:solidFill>
                            <a:schemeClr val="tx1"/>
                          </a:solidFill>
                          <a:effectLst/>
                          <a:latin typeface="Tahoma" pitchFamily="34" charset="0"/>
                          <a:ea typeface="宋体" pitchFamily="2" charset="-122"/>
                        </a:rPr>
                        <a:t>AC</a:t>
                      </a:r>
                      <a:r>
                        <a:rPr kumimoji="1" lang="zh-CN" altLang="en-US" sz="2400" b="0" i="0" u="none" strike="noStrike" cap="none" normalizeH="0" baseline="0">
                          <a:ln>
                            <a:noFill/>
                          </a:ln>
                          <a:solidFill>
                            <a:schemeClr val="tx1"/>
                          </a:solidFill>
                          <a:effectLst/>
                          <a:latin typeface="Tahoma" pitchFamily="34" charset="0"/>
                          <a:ea typeface="宋体" pitchFamily="2" charset="-122"/>
                        </a:rPr>
                        <a:t>）</a:t>
                      </a:r>
                    </a:p>
                  </a:txBody>
                  <a:tcPr marL="90000" marR="90000" marT="46814" marB="4681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1400" b="1" i="0" u="none" strike="noStrike" cap="none" normalizeH="0" baseline="0">
                          <a:ln>
                            <a:noFill/>
                          </a:ln>
                          <a:solidFill>
                            <a:schemeClr val="tx1"/>
                          </a:solidFill>
                          <a:effectLst/>
                          <a:latin typeface="Tahoma" pitchFamily="34" charset="0"/>
                          <a:ea typeface="宋体" pitchFamily="2" charset="-122"/>
                        </a:rPr>
                        <a:t>交流电力控制</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1400" b="1" i="0" u="none" strike="noStrike" cap="none" normalizeH="0" baseline="0">
                          <a:ln>
                            <a:noFill/>
                          </a:ln>
                          <a:solidFill>
                            <a:schemeClr val="tx1"/>
                          </a:solidFill>
                          <a:effectLst/>
                          <a:latin typeface="Tahoma" pitchFamily="34" charset="0"/>
                          <a:ea typeface="宋体" pitchFamily="2" charset="-122"/>
                        </a:rPr>
                        <a:t>变频、变相</a:t>
                      </a:r>
                    </a:p>
                  </a:txBody>
                  <a:tcPr marL="90000" marR="90000" marT="46814" marB="4681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000" b="1" i="0" u="none" strike="noStrike" cap="none" normalizeH="0" baseline="0">
                          <a:ln>
                            <a:noFill/>
                          </a:ln>
                          <a:solidFill>
                            <a:schemeClr val="tx1"/>
                          </a:solidFill>
                          <a:effectLst/>
                          <a:latin typeface="Tahoma" pitchFamily="34" charset="0"/>
                          <a:ea typeface="宋体" pitchFamily="2" charset="-122"/>
                        </a:rPr>
                        <a:t>逆变</a:t>
                      </a:r>
                      <a:r>
                        <a:rPr kumimoji="1" lang="zh-CN" altLang="en-US" sz="2800" b="0" i="0" u="none" strike="noStrike" cap="none" normalizeH="0" baseline="0">
                          <a:ln>
                            <a:noFill/>
                          </a:ln>
                          <a:solidFill>
                            <a:schemeClr val="tx1"/>
                          </a:solidFill>
                          <a:effectLst/>
                          <a:latin typeface="Tahoma" pitchFamily="34" charset="0"/>
                          <a:ea typeface="宋体" pitchFamily="2" charset="-122"/>
                        </a:rPr>
                        <a:t> </a:t>
                      </a:r>
                    </a:p>
                  </a:txBody>
                  <a:tcPr marL="90000" marR="90000" marT="46814" marB="4681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9655" name="Text Box 23">
            <a:extLst>
              <a:ext uri="{FF2B5EF4-FFF2-40B4-BE49-F238E27FC236}">
                <a16:creationId xmlns:a16="http://schemas.microsoft.com/office/drawing/2014/main" id="{817FB168-B92D-4254-9199-D656AE8D4768}"/>
              </a:ext>
            </a:extLst>
          </p:cNvPr>
          <p:cNvSpPr txBox="1">
            <a:spLocks noChangeArrowheads="1"/>
          </p:cNvSpPr>
          <p:nvPr/>
        </p:nvSpPr>
        <p:spPr bwMode="auto">
          <a:xfrm>
            <a:off x="3759200" y="3789363"/>
            <a:ext cx="2036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zh-CN" altLang="en-US" sz="1400" b="1">
                <a:solidFill>
                  <a:srgbClr val="6600CC"/>
                </a:solidFill>
                <a:latin typeface="Times New Roman" panose="02020603050405020304" pitchFamily="18" charset="0"/>
              </a:rPr>
              <a:t>表</a:t>
            </a:r>
            <a:r>
              <a:rPr kumimoji="0" lang="en-US" altLang="zh-CN" sz="1400" b="1">
                <a:solidFill>
                  <a:srgbClr val="6600CC"/>
                </a:solidFill>
                <a:latin typeface="Times New Roman" panose="02020603050405020304" pitchFamily="18" charset="0"/>
              </a:rPr>
              <a:t>1-1  </a:t>
            </a:r>
            <a:r>
              <a:rPr kumimoji="0" lang="zh-CN" altLang="en-US" sz="1400" b="1">
                <a:solidFill>
                  <a:srgbClr val="6600CC"/>
                </a:solidFill>
                <a:latin typeface="Times New Roman" panose="02020603050405020304" pitchFamily="18" charset="0"/>
              </a:rPr>
              <a:t>电力变换的种类</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A0F81D3B-4AAC-4C9A-9F13-1CE59748541A}"/>
              </a:ext>
            </a:extLst>
          </p:cNvPr>
          <p:cNvSpPr>
            <a:spLocks noChangeArrowheads="1"/>
          </p:cNvSpPr>
          <p:nvPr/>
        </p:nvSpPr>
        <p:spPr bwMode="auto">
          <a:xfrm>
            <a:off x="762000" y="3141663"/>
            <a:ext cx="7986713"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20000"/>
              </a:spcBef>
              <a:buClr>
                <a:schemeClr val="tx1"/>
              </a:buClr>
              <a:buSzPct val="110000"/>
              <a:buFont typeface="Wingdings" panose="05000000000000000000" pitchFamily="2" charset="2"/>
              <a:buChar char="Ø"/>
            </a:pPr>
            <a:r>
              <a:rPr lang="zh-CN" altLang="en-US">
                <a:latin typeface="Times New Roman" panose="02020603050405020304" pitchFamily="18" charset="0"/>
                <a:ea typeface="华文中宋" panose="02010600040101010101" pitchFamily="2" charset="-122"/>
              </a:rPr>
              <a:t>为快速建立驱动电压，要求驱动电路输出电阻小。</a:t>
            </a:r>
          </a:p>
          <a:p>
            <a:pPr algn="just" eaLnBrk="1" hangingPunct="1">
              <a:lnSpc>
                <a:spcPct val="120000"/>
              </a:lnSpc>
              <a:spcBef>
                <a:spcPct val="20000"/>
              </a:spcBef>
              <a:buClr>
                <a:schemeClr val="tx1"/>
              </a:buClr>
              <a:buSzPct val="110000"/>
              <a:buFont typeface="Wingdings" panose="05000000000000000000" pitchFamily="2" charset="2"/>
              <a:buChar char="Ø"/>
            </a:pPr>
            <a:r>
              <a:rPr lang="zh-CN" altLang="en-US">
                <a:latin typeface="Times New Roman" panose="02020603050405020304" pitchFamily="18" charset="0"/>
                <a:ea typeface="华文中宋" panose="02010600040101010101" pitchFamily="2" charset="-122"/>
              </a:rPr>
              <a:t>使</a:t>
            </a:r>
            <a:r>
              <a:rPr lang="en-US" altLang="zh-CN">
                <a:latin typeface="Times New Roman" panose="02020603050405020304" pitchFamily="18" charset="0"/>
                <a:ea typeface="华文中宋" panose="02010600040101010101" pitchFamily="2" charset="-122"/>
              </a:rPr>
              <a:t>MOSFET</a:t>
            </a:r>
            <a:r>
              <a:rPr lang="zh-CN" altLang="en-US">
                <a:latin typeface="Times New Roman" panose="02020603050405020304" pitchFamily="18" charset="0"/>
                <a:ea typeface="华文中宋" panose="02010600040101010101" pitchFamily="2" charset="-122"/>
              </a:rPr>
              <a:t>开通的驱动电压一般</a:t>
            </a:r>
            <a:r>
              <a:rPr lang="en-US" altLang="zh-CN">
                <a:latin typeface="Times New Roman" panose="02020603050405020304" pitchFamily="18" charset="0"/>
                <a:ea typeface="华文中宋" panose="02010600040101010101" pitchFamily="2" charset="-122"/>
              </a:rPr>
              <a:t>10~15V</a:t>
            </a:r>
            <a:r>
              <a:rPr lang="zh-CN" altLang="en-US">
                <a:latin typeface="Times New Roman" panose="02020603050405020304" pitchFamily="18" charset="0"/>
                <a:ea typeface="华文中宋" panose="02010600040101010101" pitchFamily="2" charset="-122"/>
              </a:rPr>
              <a:t>，使</a:t>
            </a:r>
            <a:r>
              <a:rPr lang="en-US" altLang="zh-CN">
                <a:latin typeface="Times New Roman" panose="02020603050405020304" pitchFamily="18" charset="0"/>
                <a:ea typeface="华文中宋" panose="02010600040101010101" pitchFamily="2" charset="-122"/>
              </a:rPr>
              <a:t>IGBT</a:t>
            </a:r>
            <a:r>
              <a:rPr lang="zh-CN" altLang="en-US">
                <a:latin typeface="Times New Roman" panose="02020603050405020304" pitchFamily="18" charset="0"/>
                <a:ea typeface="华文中宋" panose="02010600040101010101" pitchFamily="2" charset="-122"/>
              </a:rPr>
              <a:t>开通的驱动电压一般</a:t>
            </a:r>
            <a:r>
              <a:rPr lang="en-US" altLang="zh-CN">
                <a:latin typeface="Times New Roman" panose="02020603050405020304" pitchFamily="18" charset="0"/>
                <a:ea typeface="华文中宋" panose="02010600040101010101" pitchFamily="2" charset="-122"/>
              </a:rPr>
              <a:t>15 ~ 20V</a:t>
            </a:r>
            <a:r>
              <a:rPr lang="zh-CN" altLang="en-US">
                <a:latin typeface="Times New Roman" panose="02020603050405020304" pitchFamily="18" charset="0"/>
                <a:ea typeface="华文中宋" panose="02010600040101010101" pitchFamily="2" charset="-122"/>
              </a:rPr>
              <a:t>。</a:t>
            </a:r>
          </a:p>
          <a:p>
            <a:pPr algn="just" eaLnBrk="1" hangingPunct="1">
              <a:lnSpc>
                <a:spcPct val="120000"/>
              </a:lnSpc>
              <a:spcBef>
                <a:spcPct val="20000"/>
              </a:spcBef>
              <a:buClr>
                <a:schemeClr val="tx1"/>
              </a:buClr>
              <a:buSzPct val="110000"/>
              <a:buFont typeface="Wingdings" panose="05000000000000000000" pitchFamily="2" charset="2"/>
              <a:buChar char="Ø"/>
            </a:pPr>
            <a:r>
              <a:rPr lang="zh-CN" altLang="en-US">
                <a:latin typeface="Times New Roman" panose="02020603050405020304" pitchFamily="18" charset="0"/>
                <a:ea typeface="华文中宋" panose="02010600040101010101" pitchFamily="2" charset="-122"/>
              </a:rPr>
              <a:t>关断时施加一定幅值的负驱动电压（一般取</a:t>
            </a:r>
            <a:r>
              <a:rPr lang="en-US" altLang="zh-CN">
                <a:latin typeface="Times New Roman" panose="02020603050405020304" pitchFamily="18" charset="0"/>
                <a:ea typeface="华文中宋" panose="02010600040101010101" pitchFamily="2" charset="-122"/>
              </a:rPr>
              <a:t>-5 ~ -15V</a:t>
            </a:r>
            <a:r>
              <a:rPr lang="zh-CN" altLang="en-US">
                <a:latin typeface="Times New Roman" panose="02020603050405020304" pitchFamily="18" charset="0"/>
                <a:ea typeface="华文中宋" panose="02010600040101010101" pitchFamily="2" charset="-122"/>
              </a:rPr>
              <a:t>）有利于减小关断时间和关断损耗。</a:t>
            </a:r>
          </a:p>
          <a:p>
            <a:pPr algn="just" eaLnBrk="1" hangingPunct="1">
              <a:lnSpc>
                <a:spcPct val="120000"/>
              </a:lnSpc>
              <a:spcBef>
                <a:spcPct val="20000"/>
              </a:spcBef>
              <a:buClr>
                <a:schemeClr val="tx1"/>
              </a:buClr>
              <a:buSzPct val="110000"/>
              <a:buFont typeface="Wingdings" panose="05000000000000000000" pitchFamily="2" charset="2"/>
              <a:buChar char="Ø"/>
            </a:pPr>
            <a:r>
              <a:rPr lang="zh-CN" altLang="en-US">
                <a:latin typeface="Times New Roman" panose="02020603050405020304" pitchFamily="18" charset="0"/>
                <a:ea typeface="华文中宋" panose="02010600040101010101" pitchFamily="2" charset="-122"/>
              </a:rPr>
              <a:t>在栅极串入一只低值电阻，可以减小寄生振荡。</a:t>
            </a:r>
          </a:p>
        </p:txBody>
      </p:sp>
      <p:sp>
        <p:nvSpPr>
          <p:cNvPr id="95235" name="Text Box 3">
            <a:extLst>
              <a:ext uri="{FF2B5EF4-FFF2-40B4-BE49-F238E27FC236}">
                <a16:creationId xmlns:a16="http://schemas.microsoft.com/office/drawing/2014/main" id="{5A9BB902-0FFC-4C21-810D-DF67C9B3C11E}"/>
              </a:ext>
            </a:extLst>
          </p:cNvPr>
          <p:cNvSpPr txBox="1">
            <a:spLocks noChangeArrowheads="1"/>
          </p:cNvSpPr>
          <p:nvPr/>
        </p:nvSpPr>
        <p:spPr bwMode="auto">
          <a:xfrm>
            <a:off x="457200" y="974725"/>
            <a:ext cx="6019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spcBef>
                <a:spcPct val="40000"/>
              </a:spcBef>
              <a:buFont typeface="Wingdings" panose="05000000000000000000" pitchFamily="2" charset="2"/>
              <a:buNone/>
            </a:pPr>
            <a:r>
              <a:rPr lang="en-US" altLang="zh-CN" b="1">
                <a:latin typeface="Times New Roman" panose="02020603050405020304" pitchFamily="18" charset="0"/>
                <a:ea typeface="华文中宋" panose="02010600040101010101" pitchFamily="2" charset="-122"/>
              </a:rPr>
              <a:t>2) </a:t>
            </a:r>
            <a:r>
              <a:rPr lang="zh-CN" altLang="en-US" b="1">
                <a:latin typeface="Times New Roman" panose="02020603050405020304" pitchFamily="18" charset="0"/>
                <a:ea typeface="华文中宋" panose="02010600040101010101" pitchFamily="2" charset="-122"/>
              </a:rPr>
              <a:t>电压驱动型器件的驱动电路</a:t>
            </a:r>
            <a:endParaRPr lang="zh-CN" altLang="en-US" sz="3200">
              <a:latin typeface="华文中宋" panose="02010600040101010101" pitchFamily="2" charset="-122"/>
              <a:ea typeface="华文中宋" panose="02010600040101010101" pitchFamily="2" charset="-122"/>
            </a:endParaRPr>
          </a:p>
        </p:txBody>
      </p:sp>
      <p:sp>
        <p:nvSpPr>
          <p:cNvPr id="95236" name="Rectangle 4">
            <a:extLst>
              <a:ext uri="{FF2B5EF4-FFF2-40B4-BE49-F238E27FC236}">
                <a16:creationId xmlns:a16="http://schemas.microsoft.com/office/drawing/2014/main" id="{F0A81B9A-204E-46DD-A3E3-91183CD9DAF0}"/>
              </a:ext>
            </a:extLst>
          </p:cNvPr>
          <p:cNvSpPr>
            <a:spLocks noChangeArrowheads="1"/>
          </p:cNvSpPr>
          <p:nvPr/>
        </p:nvSpPr>
        <p:spPr bwMode="auto">
          <a:xfrm>
            <a:off x="827088"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1.6.3   </a:t>
            </a:r>
            <a:r>
              <a:rPr lang="zh-CN" altLang="en-US" sz="2800" b="1">
                <a:solidFill>
                  <a:schemeClr val="tx2"/>
                </a:solidFill>
                <a:latin typeface="Times New Roman" panose="02020603050405020304" pitchFamily="18" charset="0"/>
                <a:ea typeface="华文中宋" panose="02010600040101010101" pitchFamily="2" charset="-122"/>
              </a:rPr>
              <a:t>典型全控型器件的驱动电路</a:t>
            </a:r>
          </a:p>
        </p:txBody>
      </p:sp>
      <p:sp>
        <p:nvSpPr>
          <p:cNvPr id="266245" name="Text Box 5">
            <a:extLst>
              <a:ext uri="{FF2B5EF4-FFF2-40B4-BE49-F238E27FC236}">
                <a16:creationId xmlns:a16="http://schemas.microsoft.com/office/drawing/2014/main" id="{84234221-E8D6-4449-ADEF-3E763599A8B2}"/>
              </a:ext>
            </a:extLst>
          </p:cNvPr>
          <p:cNvSpPr txBox="1">
            <a:spLocks noChangeArrowheads="1"/>
          </p:cNvSpPr>
          <p:nvPr/>
        </p:nvSpPr>
        <p:spPr bwMode="auto">
          <a:xfrm>
            <a:off x="755650" y="2503488"/>
            <a:ext cx="78486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2"/>
              </a:buBlip>
            </a:pPr>
            <a:r>
              <a:rPr lang="zh-CN" altLang="en-US">
                <a:latin typeface="华文中宋" panose="02010600040101010101" pitchFamily="2" charset="-122"/>
                <a:ea typeface="华文中宋" panose="02010600040101010101" pitchFamily="2" charset="-122"/>
              </a:rPr>
              <a:t>电压驱动型器件的驱动电路应满足下列要求：</a:t>
            </a:r>
          </a:p>
        </p:txBody>
      </p:sp>
      <p:sp>
        <p:nvSpPr>
          <p:cNvPr id="266246" name="Text Box 6">
            <a:extLst>
              <a:ext uri="{FF2B5EF4-FFF2-40B4-BE49-F238E27FC236}">
                <a16:creationId xmlns:a16="http://schemas.microsoft.com/office/drawing/2014/main" id="{6156B865-C8CE-4F90-8FA0-ACA0998FB3A0}"/>
              </a:ext>
            </a:extLst>
          </p:cNvPr>
          <p:cNvSpPr txBox="1">
            <a:spLocks noChangeArrowheads="1"/>
          </p:cNvSpPr>
          <p:nvPr/>
        </p:nvSpPr>
        <p:spPr bwMode="auto">
          <a:xfrm>
            <a:off x="757238" y="1784350"/>
            <a:ext cx="71278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2"/>
              </a:buBlip>
            </a:pPr>
            <a:r>
              <a:rPr kumimoji="0" lang="zh-CN" altLang="en-US">
                <a:latin typeface="华文中宋" panose="02010600040101010101" pitchFamily="2" charset="-122"/>
                <a:ea typeface="华文中宋" panose="02010600040101010101" pitchFamily="2" charset="-122"/>
              </a:rPr>
              <a:t>电力</a:t>
            </a:r>
            <a:r>
              <a:rPr kumimoji="0" lang="en-US" altLang="zh-CN">
                <a:latin typeface="华文中宋" panose="02010600040101010101" pitchFamily="2" charset="-122"/>
                <a:ea typeface="华文中宋" panose="02010600040101010101" pitchFamily="2" charset="-122"/>
              </a:rPr>
              <a:t>MOSFET</a:t>
            </a:r>
            <a:r>
              <a:rPr kumimoji="0" lang="zh-CN" altLang="en-US">
                <a:latin typeface="华文中宋" panose="02010600040101010101" pitchFamily="2" charset="-122"/>
                <a:ea typeface="华文中宋" panose="02010600040101010101" pitchFamily="2" charset="-122"/>
              </a:rPr>
              <a:t>和</a:t>
            </a:r>
            <a:r>
              <a:rPr kumimoji="0" lang="en-US" altLang="zh-CN">
                <a:latin typeface="华文中宋" panose="02010600040101010101" pitchFamily="2" charset="-122"/>
                <a:ea typeface="华文中宋" panose="02010600040101010101" pitchFamily="2" charset="-122"/>
              </a:rPr>
              <a:t>IGBT</a:t>
            </a:r>
            <a:r>
              <a:rPr kumimoji="0" lang="zh-CN" altLang="en-US">
                <a:latin typeface="华文中宋" panose="02010600040101010101" pitchFamily="2" charset="-122"/>
                <a:ea typeface="华文中宋" panose="02010600040101010101" pitchFamily="2" charset="-122"/>
              </a:rPr>
              <a:t>是电压驱动型器件。</a:t>
            </a:r>
          </a:p>
        </p:txBody>
      </p:sp>
      <p:sp>
        <p:nvSpPr>
          <p:cNvPr id="95239" name="Text Box 7">
            <a:extLst>
              <a:ext uri="{FF2B5EF4-FFF2-40B4-BE49-F238E27FC236}">
                <a16:creationId xmlns:a16="http://schemas.microsoft.com/office/drawing/2014/main" id="{A6A6548F-8F1E-4A73-9B5B-E7C2DC22E6C7}"/>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46"/>
                                        </p:tgtEl>
                                        <p:attrNameLst>
                                          <p:attrName>style.visibility</p:attrName>
                                        </p:attrNameLst>
                                      </p:cBhvr>
                                      <p:to>
                                        <p:strVal val="visible"/>
                                      </p:to>
                                    </p:set>
                                    <p:animEffect transition="in" filter="dissolve">
                                      <p:cBhvr>
                                        <p:cTn id="7" dur="500"/>
                                        <p:tgtEl>
                                          <p:spTgt spid="2662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245"/>
                                        </p:tgtEl>
                                        <p:attrNameLst>
                                          <p:attrName>style.visibility</p:attrName>
                                        </p:attrNameLst>
                                      </p:cBhvr>
                                      <p:to>
                                        <p:strVal val="visible"/>
                                      </p:to>
                                    </p:set>
                                    <p:animEffect transition="in" filter="dissolve">
                                      <p:cBhvr>
                                        <p:cTn id="12" dur="500"/>
                                        <p:tgtEl>
                                          <p:spTgt spid="2662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242">
                                            <p:txEl>
                                              <p:pRg st="0" end="0"/>
                                            </p:txEl>
                                          </p:spTgt>
                                        </p:tgtEl>
                                        <p:attrNameLst>
                                          <p:attrName>style.visibility</p:attrName>
                                        </p:attrNameLst>
                                      </p:cBhvr>
                                      <p:to>
                                        <p:strVal val="visible"/>
                                      </p:to>
                                    </p:set>
                                    <p:animEffect transition="in" filter="blinds(horizontal)">
                                      <p:cBhvr>
                                        <p:cTn id="17" dur="500"/>
                                        <p:tgtEl>
                                          <p:spTgt spid="26624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6242">
                                            <p:txEl>
                                              <p:pRg st="1" end="1"/>
                                            </p:txEl>
                                          </p:spTgt>
                                        </p:tgtEl>
                                        <p:attrNameLst>
                                          <p:attrName>style.visibility</p:attrName>
                                        </p:attrNameLst>
                                      </p:cBhvr>
                                      <p:to>
                                        <p:strVal val="visible"/>
                                      </p:to>
                                    </p:set>
                                    <p:animEffect transition="in" filter="blinds(horizontal)">
                                      <p:cBhvr>
                                        <p:cTn id="22" dur="500"/>
                                        <p:tgtEl>
                                          <p:spTgt spid="26624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6242">
                                            <p:txEl>
                                              <p:pRg st="2" end="2"/>
                                            </p:txEl>
                                          </p:spTgt>
                                        </p:tgtEl>
                                        <p:attrNameLst>
                                          <p:attrName>style.visibility</p:attrName>
                                        </p:attrNameLst>
                                      </p:cBhvr>
                                      <p:to>
                                        <p:strVal val="visible"/>
                                      </p:to>
                                    </p:set>
                                    <p:animEffect transition="in" filter="blinds(horizontal)">
                                      <p:cBhvr>
                                        <p:cTn id="27" dur="500"/>
                                        <p:tgtEl>
                                          <p:spTgt spid="266242">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6242">
                                            <p:txEl>
                                              <p:pRg st="3" end="3"/>
                                            </p:txEl>
                                          </p:spTgt>
                                        </p:tgtEl>
                                        <p:attrNameLst>
                                          <p:attrName>style.visibility</p:attrName>
                                        </p:attrNameLst>
                                      </p:cBhvr>
                                      <p:to>
                                        <p:strVal val="visible"/>
                                      </p:to>
                                    </p:set>
                                    <p:animEffect transition="in" filter="blinds(horizontal)">
                                      <p:cBhvr>
                                        <p:cTn id="32" dur="500"/>
                                        <p:tgtEl>
                                          <p:spTgt spid="2662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build="p" autoUpdateAnimBg="0"/>
      <p:bldP spid="266245" grpId="0"/>
      <p:bldP spid="2662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58F20485-9FBB-46C2-9F5E-9C2D63C95214}"/>
              </a:ext>
            </a:extLst>
          </p:cNvPr>
          <p:cNvSpPr>
            <a:spLocks noChangeArrowheads="1"/>
          </p:cNvSpPr>
          <p:nvPr/>
        </p:nvSpPr>
        <p:spPr bwMode="auto">
          <a:xfrm>
            <a:off x="827088"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1.6.3   </a:t>
            </a:r>
            <a:r>
              <a:rPr lang="zh-CN" altLang="en-US" sz="2800" b="1">
                <a:solidFill>
                  <a:schemeClr val="tx2"/>
                </a:solidFill>
                <a:latin typeface="Times New Roman" panose="02020603050405020304" pitchFamily="18" charset="0"/>
                <a:ea typeface="华文中宋" panose="02010600040101010101" pitchFamily="2" charset="-122"/>
              </a:rPr>
              <a:t>典型全控型器件的驱动电路</a:t>
            </a:r>
          </a:p>
        </p:txBody>
      </p:sp>
      <p:sp>
        <p:nvSpPr>
          <p:cNvPr id="267267" name="Rectangle 3">
            <a:extLst>
              <a:ext uri="{FF2B5EF4-FFF2-40B4-BE49-F238E27FC236}">
                <a16:creationId xmlns:a16="http://schemas.microsoft.com/office/drawing/2014/main" id="{7E361D4A-BF9E-452F-832C-A54E6A45DEDE}"/>
              </a:ext>
            </a:extLst>
          </p:cNvPr>
          <p:cNvSpPr>
            <a:spLocks noChangeArrowheads="1"/>
          </p:cNvSpPr>
          <p:nvPr/>
        </p:nvSpPr>
        <p:spPr bwMode="auto">
          <a:xfrm>
            <a:off x="115888" y="914400"/>
            <a:ext cx="6400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80000"/>
              </a:lnSpc>
              <a:spcBef>
                <a:spcPct val="40000"/>
              </a:spcBef>
              <a:buClr>
                <a:schemeClr val="hlink"/>
              </a:buClr>
              <a:buSzPct val="110000"/>
              <a:buFont typeface="Wingdings" panose="05000000000000000000" pitchFamily="2" charset="2"/>
              <a:buNone/>
            </a:pPr>
            <a:r>
              <a:rPr lang="en-US" altLang="zh-CN" b="1">
                <a:latin typeface="Times New Roman" panose="02020603050405020304" pitchFamily="18" charset="0"/>
                <a:ea typeface="华文中宋" panose="02010600040101010101" pitchFamily="2" charset="-122"/>
              </a:rPr>
              <a:t>(1)  </a:t>
            </a:r>
            <a:r>
              <a:rPr lang="zh-CN" altLang="en-US" b="1">
                <a:solidFill>
                  <a:srgbClr val="0000FF"/>
                </a:solidFill>
                <a:latin typeface="Times New Roman" panose="02020603050405020304" pitchFamily="18" charset="0"/>
                <a:ea typeface="华文中宋" panose="02010600040101010101" pitchFamily="2" charset="-122"/>
              </a:rPr>
              <a:t>电力</a:t>
            </a:r>
            <a:r>
              <a:rPr lang="en-US" altLang="zh-CN" b="1">
                <a:solidFill>
                  <a:srgbClr val="0000FF"/>
                </a:solidFill>
                <a:latin typeface="Times New Roman" panose="02020603050405020304" pitchFamily="18" charset="0"/>
                <a:ea typeface="华文中宋" panose="02010600040101010101" pitchFamily="2" charset="-122"/>
              </a:rPr>
              <a:t>MOSFET</a:t>
            </a:r>
            <a:r>
              <a:rPr lang="zh-CN" altLang="en-US">
                <a:latin typeface="Times New Roman" panose="02020603050405020304" pitchFamily="18" charset="0"/>
                <a:ea typeface="华文中宋" panose="02010600040101010101" pitchFamily="2" charset="-122"/>
              </a:rPr>
              <a:t>的一种驱动电路</a:t>
            </a:r>
          </a:p>
          <a:p>
            <a:pPr lvl="1" algn="just" eaLnBrk="1" hangingPunct="1">
              <a:lnSpc>
                <a:spcPct val="80000"/>
              </a:lnSpc>
              <a:spcBef>
                <a:spcPct val="40000"/>
              </a:spcBef>
              <a:buClr>
                <a:schemeClr val="tx1"/>
              </a:buClr>
              <a:buSzPct val="60000"/>
              <a:buFont typeface="Wingdings" panose="05000000000000000000" pitchFamily="2" charset="2"/>
              <a:buBlip>
                <a:blip r:embed="rId2"/>
              </a:buBlip>
            </a:pPr>
            <a:r>
              <a:rPr lang="zh-CN" altLang="en-US" b="1">
                <a:solidFill>
                  <a:srgbClr val="0000FF"/>
                </a:solidFill>
                <a:latin typeface="Times New Roman" panose="02020603050405020304" pitchFamily="18" charset="0"/>
                <a:ea typeface="华文中宋" panose="02010600040101010101" pitchFamily="2" charset="-122"/>
              </a:rPr>
              <a:t>电气隔离</a:t>
            </a:r>
            <a:r>
              <a:rPr lang="zh-CN" altLang="en-US">
                <a:latin typeface="Times New Roman" panose="02020603050405020304" pitchFamily="18" charset="0"/>
                <a:ea typeface="华文中宋" panose="02010600040101010101" pitchFamily="2" charset="-122"/>
              </a:rPr>
              <a:t>和</a:t>
            </a:r>
            <a:r>
              <a:rPr lang="zh-CN" altLang="en-US" b="1">
                <a:solidFill>
                  <a:srgbClr val="0000FF"/>
                </a:solidFill>
                <a:latin typeface="Times New Roman" panose="02020603050405020304" pitchFamily="18" charset="0"/>
                <a:ea typeface="华文中宋" panose="02010600040101010101" pitchFamily="2" charset="-122"/>
              </a:rPr>
              <a:t>晶体管放大电路</a:t>
            </a:r>
            <a:r>
              <a:rPr lang="zh-CN" altLang="en-US">
                <a:latin typeface="Times New Roman" panose="02020603050405020304" pitchFamily="18" charset="0"/>
                <a:ea typeface="华文中宋" panose="02010600040101010101" pitchFamily="2" charset="-122"/>
              </a:rPr>
              <a:t>两部分</a:t>
            </a:r>
          </a:p>
        </p:txBody>
      </p:sp>
      <p:sp>
        <p:nvSpPr>
          <p:cNvPr id="267268" name="Text Box 4">
            <a:extLst>
              <a:ext uri="{FF2B5EF4-FFF2-40B4-BE49-F238E27FC236}">
                <a16:creationId xmlns:a16="http://schemas.microsoft.com/office/drawing/2014/main" id="{4B3AB1EE-CD7B-46C9-A625-3D3E245C2559}"/>
              </a:ext>
            </a:extLst>
          </p:cNvPr>
          <p:cNvSpPr txBox="1">
            <a:spLocks noChangeArrowheads="1"/>
          </p:cNvSpPr>
          <p:nvPr/>
        </p:nvSpPr>
        <p:spPr bwMode="auto">
          <a:xfrm>
            <a:off x="762000" y="5375275"/>
            <a:ext cx="82026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0988" indent="-280988"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2"/>
              </a:buBlip>
            </a:pPr>
            <a:r>
              <a:rPr kumimoji="0" lang="zh-CN" altLang="en-US">
                <a:latin typeface="Times New Roman" panose="02020603050405020304" pitchFamily="18" charset="0"/>
                <a:ea typeface="华文中宋" panose="02010600040101010101" pitchFamily="2" charset="-122"/>
              </a:rPr>
              <a:t>专为驱动电力</a:t>
            </a:r>
            <a:r>
              <a:rPr kumimoji="0" lang="en-US" altLang="zh-CN">
                <a:latin typeface="Times New Roman" panose="02020603050405020304" pitchFamily="18" charset="0"/>
                <a:ea typeface="华文中宋" panose="02010600040101010101" pitchFamily="2" charset="-122"/>
              </a:rPr>
              <a:t>MOSFET</a:t>
            </a:r>
            <a:r>
              <a:rPr kumimoji="0" lang="zh-CN" altLang="en-US">
                <a:latin typeface="Times New Roman" panose="02020603050405020304" pitchFamily="18" charset="0"/>
                <a:ea typeface="华文中宋" panose="02010600040101010101" pitchFamily="2" charset="-122"/>
              </a:rPr>
              <a:t>而设计的混合集成电路有三菱公司的</a:t>
            </a:r>
            <a:r>
              <a:rPr kumimoji="0" lang="en-US" altLang="zh-CN">
                <a:latin typeface="Times New Roman" panose="02020603050405020304" pitchFamily="18" charset="0"/>
                <a:ea typeface="华文中宋" panose="02010600040101010101" pitchFamily="2" charset="-122"/>
              </a:rPr>
              <a:t>M57918L</a:t>
            </a:r>
            <a:r>
              <a:rPr kumimoji="0" lang="zh-CN" altLang="en-US">
                <a:latin typeface="Times New Roman" panose="02020603050405020304" pitchFamily="18" charset="0"/>
                <a:ea typeface="华文中宋" panose="02010600040101010101" pitchFamily="2" charset="-122"/>
              </a:rPr>
              <a:t>，其输入信号电流幅值为</a:t>
            </a:r>
            <a:r>
              <a:rPr kumimoji="0" lang="en-US" altLang="zh-CN">
                <a:latin typeface="Times New Roman" panose="02020603050405020304" pitchFamily="18" charset="0"/>
                <a:ea typeface="华文中宋" panose="02010600040101010101" pitchFamily="2" charset="-122"/>
              </a:rPr>
              <a:t>16mA</a:t>
            </a:r>
            <a:r>
              <a:rPr kumimoji="0" lang="zh-CN" altLang="en-US">
                <a:latin typeface="Times New Roman" panose="02020603050405020304" pitchFamily="18" charset="0"/>
                <a:ea typeface="华文中宋" panose="02010600040101010101" pitchFamily="2" charset="-122"/>
              </a:rPr>
              <a:t>，输出最大脉冲电流为</a:t>
            </a:r>
            <a:r>
              <a:rPr kumimoji="0" lang="en-US" altLang="zh-CN">
                <a:latin typeface="Times New Roman" panose="02020603050405020304" pitchFamily="18" charset="0"/>
                <a:ea typeface="华文中宋" panose="02010600040101010101" pitchFamily="2" charset="-122"/>
              </a:rPr>
              <a:t>+2A</a:t>
            </a:r>
            <a:r>
              <a:rPr kumimoji="0" lang="zh-CN" altLang="en-US">
                <a:latin typeface="Times New Roman" panose="02020603050405020304" pitchFamily="18" charset="0"/>
                <a:ea typeface="华文中宋" panose="02010600040101010101" pitchFamily="2" charset="-122"/>
              </a:rPr>
              <a:t>和</a:t>
            </a:r>
            <a:r>
              <a:rPr kumimoji="0" lang="en-US" altLang="zh-CN">
                <a:latin typeface="Times New Roman" panose="02020603050405020304" pitchFamily="18" charset="0"/>
                <a:ea typeface="华文中宋" panose="02010600040101010101" pitchFamily="2" charset="-122"/>
              </a:rPr>
              <a:t>-3A</a:t>
            </a:r>
            <a:r>
              <a:rPr kumimoji="0" lang="zh-CN" altLang="en-US">
                <a:latin typeface="Times New Roman" panose="02020603050405020304" pitchFamily="18" charset="0"/>
                <a:ea typeface="华文中宋" panose="02010600040101010101" pitchFamily="2" charset="-122"/>
              </a:rPr>
              <a:t>，输出驱动电压</a:t>
            </a:r>
            <a:r>
              <a:rPr kumimoji="0" lang="en-US" altLang="zh-CN">
                <a:latin typeface="Times New Roman" panose="02020603050405020304" pitchFamily="18" charset="0"/>
                <a:ea typeface="华文中宋" panose="02010600040101010101" pitchFamily="2" charset="-122"/>
              </a:rPr>
              <a:t>+15V</a:t>
            </a:r>
            <a:r>
              <a:rPr kumimoji="0" lang="zh-CN" altLang="en-US">
                <a:latin typeface="Times New Roman" panose="02020603050405020304" pitchFamily="18" charset="0"/>
                <a:ea typeface="华文中宋" panose="02010600040101010101" pitchFamily="2" charset="-122"/>
              </a:rPr>
              <a:t>和</a:t>
            </a:r>
            <a:r>
              <a:rPr kumimoji="0" lang="en-US" altLang="zh-CN">
                <a:latin typeface="Times New Roman" panose="02020603050405020304" pitchFamily="18" charset="0"/>
                <a:ea typeface="华文中宋" panose="02010600040101010101" pitchFamily="2" charset="-122"/>
              </a:rPr>
              <a:t>-10V</a:t>
            </a:r>
            <a:r>
              <a:rPr kumimoji="0" lang="zh-CN" altLang="en-US">
                <a:latin typeface="Times New Roman" panose="02020603050405020304" pitchFamily="18" charset="0"/>
                <a:ea typeface="华文中宋" panose="02010600040101010101" pitchFamily="2" charset="-122"/>
              </a:rPr>
              <a:t>。</a:t>
            </a:r>
            <a:r>
              <a:rPr kumimoji="0" lang="zh-CN" altLang="en-US">
                <a:solidFill>
                  <a:srgbClr val="FF9900"/>
                </a:solidFill>
                <a:latin typeface="Times New Roman" panose="02020603050405020304" pitchFamily="18" charset="0"/>
                <a:ea typeface="华文中宋" panose="02010600040101010101" pitchFamily="2" charset="-122"/>
              </a:rPr>
              <a:t> </a:t>
            </a:r>
          </a:p>
        </p:txBody>
      </p:sp>
      <p:grpSp>
        <p:nvGrpSpPr>
          <p:cNvPr id="2" name="Group 5">
            <a:extLst>
              <a:ext uri="{FF2B5EF4-FFF2-40B4-BE49-F238E27FC236}">
                <a16:creationId xmlns:a16="http://schemas.microsoft.com/office/drawing/2014/main" id="{9C683716-32A1-4392-9453-75D319DE7131}"/>
              </a:ext>
            </a:extLst>
          </p:cNvPr>
          <p:cNvGrpSpPr>
            <a:grpSpLocks/>
          </p:cNvGrpSpPr>
          <p:nvPr/>
        </p:nvGrpSpPr>
        <p:grpSpPr bwMode="auto">
          <a:xfrm>
            <a:off x="1692275" y="1773238"/>
            <a:ext cx="6413500" cy="3341687"/>
            <a:chOff x="1066" y="1117"/>
            <a:chExt cx="4040" cy="2105"/>
          </a:xfrm>
        </p:grpSpPr>
        <p:pic>
          <p:nvPicPr>
            <p:cNvPr id="96263" name="Picture 6" descr="32">
              <a:extLst>
                <a:ext uri="{FF2B5EF4-FFF2-40B4-BE49-F238E27FC236}">
                  <a16:creationId xmlns:a16="http://schemas.microsoft.com/office/drawing/2014/main" id="{9558FB01-815C-40EF-BCD6-7A0A9823F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1117"/>
              <a:ext cx="4040"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4" name="Text Box 7">
              <a:extLst>
                <a:ext uri="{FF2B5EF4-FFF2-40B4-BE49-F238E27FC236}">
                  <a16:creationId xmlns:a16="http://schemas.microsoft.com/office/drawing/2014/main" id="{6DCE90E0-84FF-4E31-AA1A-14941C7D2F63}"/>
                </a:ext>
              </a:extLst>
            </p:cNvPr>
            <p:cNvSpPr txBox="1">
              <a:spLocks noChangeArrowheads="1"/>
            </p:cNvSpPr>
            <p:nvPr/>
          </p:nvSpPr>
          <p:spPr bwMode="auto">
            <a:xfrm>
              <a:off x="1565" y="2972"/>
              <a:ext cx="28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zh-CN" altLang="en-US" sz="2000">
                  <a:latin typeface="Times New Roman" panose="02020603050405020304" pitchFamily="18" charset="0"/>
                  <a:ea typeface="华文中宋" panose="02010600040101010101" pitchFamily="2" charset="-122"/>
                </a:rPr>
                <a:t>图</a:t>
              </a:r>
              <a:r>
                <a:rPr kumimoji="0" lang="en-US" altLang="zh-CN" sz="2000">
                  <a:latin typeface="Times New Roman" panose="02020603050405020304" pitchFamily="18" charset="0"/>
                  <a:ea typeface="华文中宋" panose="02010600040101010101" pitchFamily="2" charset="-122"/>
                </a:rPr>
                <a:t>1-32 </a:t>
              </a:r>
              <a:r>
                <a:rPr kumimoji="0" lang="zh-CN" altLang="en-US" sz="2000">
                  <a:latin typeface="Times New Roman" panose="02020603050405020304" pitchFamily="18" charset="0"/>
                  <a:ea typeface="华文中宋" panose="02010600040101010101" pitchFamily="2" charset="-122"/>
                </a:rPr>
                <a:t>电力</a:t>
              </a:r>
              <a:r>
                <a:rPr kumimoji="0" lang="en-US" altLang="zh-CN" sz="2000">
                  <a:latin typeface="Times New Roman" panose="02020603050405020304" pitchFamily="18" charset="0"/>
                  <a:ea typeface="华文中宋" panose="02010600040101010101" pitchFamily="2" charset="-122"/>
                </a:rPr>
                <a:t>MOSFET</a:t>
              </a:r>
              <a:r>
                <a:rPr kumimoji="0" lang="zh-CN" altLang="en-US" sz="2000">
                  <a:latin typeface="Times New Roman" panose="02020603050405020304" pitchFamily="18" charset="0"/>
                  <a:ea typeface="华文中宋" panose="02010600040101010101" pitchFamily="2" charset="-122"/>
                </a:rPr>
                <a:t>的一种驱动电路</a:t>
              </a:r>
            </a:p>
          </p:txBody>
        </p:sp>
      </p:grpSp>
      <p:sp>
        <p:nvSpPr>
          <p:cNvPr id="96262" name="Text Box 8">
            <a:extLst>
              <a:ext uri="{FF2B5EF4-FFF2-40B4-BE49-F238E27FC236}">
                <a16:creationId xmlns:a16="http://schemas.microsoft.com/office/drawing/2014/main" id="{613AF36C-BB30-43C5-A2F8-FC618E9D7BF9}"/>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7267">
                                            <p:txEl>
                                              <p:pRg st="0" end="0"/>
                                            </p:txEl>
                                          </p:spTgt>
                                        </p:tgtEl>
                                        <p:attrNameLst>
                                          <p:attrName>style.visibility</p:attrName>
                                        </p:attrNameLst>
                                      </p:cBhvr>
                                      <p:to>
                                        <p:strVal val="visible"/>
                                      </p:to>
                                    </p:set>
                                    <p:animEffect transition="in" filter="dissolve">
                                      <p:cBhvr>
                                        <p:cTn id="7" dur="500"/>
                                        <p:tgtEl>
                                          <p:spTgt spid="267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67267">
                                            <p:txEl>
                                              <p:pRg st="1" end="1"/>
                                            </p:txEl>
                                          </p:spTgt>
                                        </p:tgtEl>
                                        <p:attrNameLst>
                                          <p:attrName>style.visibility</p:attrName>
                                        </p:attrNameLst>
                                      </p:cBhvr>
                                      <p:to>
                                        <p:strVal val="visible"/>
                                      </p:to>
                                    </p:set>
                                    <p:animEffect transition="in" filter="dissolve">
                                      <p:cBhvr>
                                        <p:cTn id="12" dur="500"/>
                                        <p:tgtEl>
                                          <p:spTgt spid="267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67268"/>
                                        </p:tgtEl>
                                        <p:attrNameLst>
                                          <p:attrName>style.visibility</p:attrName>
                                        </p:attrNameLst>
                                      </p:cBhvr>
                                      <p:to>
                                        <p:strVal val="visible"/>
                                      </p:to>
                                    </p:set>
                                    <p:animEffect transition="in" filter="blinds(horizontal)">
                                      <p:cBhvr>
                                        <p:cTn id="23" dur="500"/>
                                        <p:tgtEl>
                                          <p:spTgt spid="267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39CE876D-CE04-4721-A2FB-1BA049282DC8}"/>
              </a:ext>
            </a:extLst>
          </p:cNvPr>
          <p:cNvSpPr>
            <a:spLocks noChangeArrowheads="1"/>
          </p:cNvSpPr>
          <p:nvPr/>
        </p:nvSpPr>
        <p:spPr bwMode="auto">
          <a:xfrm>
            <a:off x="838200" y="914400"/>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Bef>
                <a:spcPct val="20000"/>
              </a:spcBef>
              <a:buClr>
                <a:schemeClr val="hlink"/>
              </a:buClr>
              <a:buSzPct val="110000"/>
              <a:buFont typeface="Wingdings" panose="05000000000000000000" pitchFamily="2" charset="2"/>
              <a:buNone/>
            </a:pPr>
            <a:r>
              <a:rPr lang="en-US" altLang="zh-CN" b="1">
                <a:latin typeface="Times New Roman" panose="02020603050405020304" pitchFamily="18" charset="0"/>
                <a:ea typeface="华文中宋" panose="02010600040101010101" pitchFamily="2" charset="-122"/>
              </a:rPr>
              <a:t>(2)  IGBT</a:t>
            </a:r>
            <a:r>
              <a:rPr lang="zh-CN" altLang="en-US" b="1">
                <a:latin typeface="Times New Roman" panose="02020603050405020304" pitchFamily="18" charset="0"/>
                <a:ea typeface="华文中宋" panose="02010600040101010101" pitchFamily="2" charset="-122"/>
              </a:rPr>
              <a:t>的驱动</a:t>
            </a:r>
          </a:p>
        </p:txBody>
      </p:sp>
      <p:sp>
        <p:nvSpPr>
          <p:cNvPr id="268291" name="Text Box 3">
            <a:extLst>
              <a:ext uri="{FF2B5EF4-FFF2-40B4-BE49-F238E27FC236}">
                <a16:creationId xmlns:a16="http://schemas.microsoft.com/office/drawing/2014/main" id="{60CAFECB-ADF8-4649-8CC0-52E280C193D0}"/>
              </a:ext>
            </a:extLst>
          </p:cNvPr>
          <p:cNvSpPr txBox="1">
            <a:spLocks noChangeArrowheads="1"/>
          </p:cNvSpPr>
          <p:nvPr/>
        </p:nvSpPr>
        <p:spPr bwMode="auto">
          <a:xfrm>
            <a:off x="1066800" y="5246688"/>
            <a:ext cx="69342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0988" indent="-280988"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2"/>
              </a:buBlip>
            </a:pPr>
            <a:r>
              <a:rPr lang="zh-CN" altLang="en-US">
                <a:latin typeface="Times New Roman" panose="02020603050405020304" pitchFamily="18" charset="0"/>
                <a:ea typeface="华文中宋" panose="02010600040101010101" pitchFamily="2" charset="-122"/>
              </a:rPr>
              <a:t>常用的有三菱公司的</a:t>
            </a:r>
            <a:r>
              <a:rPr lang="en-US" altLang="zh-CN">
                <a:latin typeface="Times New Roman" panose="02020603050405020304" pitchFamily="18" charset="0"/>
                <a:ea typeface="华文中宋" panose="02010600040101010101" pitchFamily="2" charset="-122"/>
              </a:rPr>
              <a:t>M579</a:t>
            </a:r>
            <a:r>
              <a:rPr lang="zh-CN" altLang="en-US">
                <a:latin typeface="Times New Roman" panose="02020603050405020304" pitchFamily="18" charset="0"/>
                <a:ea typeface="华文中宋" panose="02010600040101010101" pitchFamily="2" charset="-122"/>
              </a:rPr>
              <a:t>系列（如</a:t>
            </a:r>
            <a:r>
              <a:rPr lang="en-US" altLang="zh-CN">
                <a:latin typeface="Times New Roman" panose="02020603050405020304" pitchFamily="18" charset="0"/>
                <a:ea typeface="华文中宋" panose="02010600040101010101" pitchFamily="2" charset="-122"/>
              </a:rPr>
              <a:t>M57962L</a:t>
            </a:r>
            <a:r>
              <a:rPr lang="zh-CN" altLang="en-US">
                <a:latin typeface="Times New Roman" panose="02020603050405020304" pitchFamily="18" charset="0"/>
                <a:ea typeface="华文中宋" panose="02010600040101010101" pitchFamily="2" charset="-122"/>
              </a:rPr>
              <a:t>和      </a:t>
            </a:r>
            <a:r>
              <a:rPr lang="en-US" altLang="zh-CN">
                <a:latin typeface="Times New Roman" panose="02020603050405020304" pitchFamily="18" charset="0"/>
                <a:ea typeface="华文中宋" panose="02010600040101010101" pitchFamily="2" charset="-122"/>
              </a:rPr>
              <a:t>M57959L</a:t>
            </a:r>
            <a:r>
              <a:rPr lang="zh-CN" altLang="en-US">
                <a:latin typeface="Times New Roman" panose="02020603050405020304" pitchFamily="18" charset="0"/>
                <a:ea typeface="华文中宋" panose="02010600040101010101" pitchFamily="2" charset="-122"/>
              </a:rPr>
              <a:t>）和富士公司的</a:t>
            </a:r>
            <a:r>
              <a:rPr lang="en-US" altLang="zh-CN">
                <a:latin typeface="Times New Roman" panose="02020603050405020304" pitchFamily="18" charset="0"/>
                <a:ea typeface="华文中宋" panose="02010600040101010101" pitchFamily="2" charset="-122"/>
              </a:rPr>
              <a:t>EXB</a:t>
            </a:r>
            <a:r>
              <a:rPr lang="zh-CN" altLang="en-US">
                <a:latin typeface="Times New Roman" panose="02020603050405020304" pitchFamily="18" charset="0"/>
                <a:ea typeface="华文中宋" panose="02010600040101010101" pitchFamily="2" charset="-122"/>
              </a:rPr>
              <a:t>系列（如</a:t>
            </a:r>
            <a:r>
              <a:rPr lang="en-US" altLang="zh-CN">
                <a:latin typeface="Times New Roman" panose="02020603050405020304" pitchFamily="18" charset="0"/>
                <a:ea typeface="华文中宋" panose="02010600040101010101" pitchFamily="2" charset="-122"/>
              </a:rPr>
              <a:t>EXB840</a:t>
            </a:r>
            <a:r>
              <a:rPr lang="zh-CN" altLang="en-US">
                <a:latin typeface="Times New Roman" panose="02020603050405020304" pitchFamily="18" charset="0"/>
                <a:ea typeface="华文中宋" panose="02010600040101010101" pitchFamily="2" charset="-122"/>
              </a:rPr>
              <a:t>、</a:t>
            </a:r>
            <a:r>
              <a:rPr lang="en-US" altLang="zh-CN">
                <a:latin typeface="Times New Roman" panose="02020603050405020304" pitchFamily="18" charset="0"/>
                <a:ea typeface="华文中宋" panose="02010600040101010101" pitchFamily="2" charset="-122"/>
              </a:rPr>
              <a:t>EXB841</a:t>
            </a:r>
            <a:r>
              <a:rPr lang="zh-CN" altLang="en-US">
                <a:latin typeface="Times New Roman" panose="02020603050405020304" pitchFamily="18" charset="0"/>
                <a:ea typeface="华文中宋" panose="02010600040101010101" pitchFamily="2" charset="-122"/>
              </a:rPr>
              <a:t>、</a:t>
            </a:r>
            <a:r>
              <a:rPr lang="en-US" altLang="zh-CN">
                <a:latin typeface="Times New Roman" panose="02020603050405020304" pitchFamily="18" charset="0"/>
                <a:ea typeface="华文中宋" panose="02010600040101010101" pitchFamily="2" charset="-122"/>
              </a:rPr>
              <a:t>EXB850</a:t>
            </a:r>
            <a:r>
              <a:rPr lang="zh-CN" altLang="en-US">
                <a:latin typeface="Times New Roman" panose="02020603050405020304" pitchFamily="18" charset="0"/>
                <a:ea typeface="华文中宋" panose="02010600040101010101" pitchFamily="2" charset="-122"/>
              </a:rPr>
              <a:t>和</a:t>
            </a:r>
            <a:r>
              <a:rPr lang="en-US" altLang="zh-CN">
                <a:latin typeface="Times New Roman" panose="02020603050405020304" pitchFamily="18" charset="0"/>
                <a:ea typeface="华文中宋" panose="02010600040101010101" pitchFamily="2" charset="-122"/>
              </a:rPr>
              <a:t>EXB851</a:t>
            </a:r>
            <a:r>
              <a:rPr lang="zh-CN" altLang="en-US">
                <a:latin typeface="Times New Roman" panose="02020603050405020304" pitchFamily="18" charset="0"/>
                <a:ea typeface="华文中宋" panose="02010600040101010101" pitchFamily="2" charset="-122"/>
              </a:rPr>
              <a:t>）。</a:t>
            </a:r>
          </a:p>
        </p:txBody>
      </p:sp>
      <p:sp>
        <p:nvSpPr>
          <p:cNvPr id="268292" name="Text Box 4">
            <a:extLst>
              <a:ext uri="{FF2B5EF4-FFF2-40B4-BE49-F238E27FC236}">
                <a16:creationId xmlns:a16="http://schemas.microsoft.com/office/drawing/2014/main" id="{749E6952-C88D-4781-8A73-6347EC531AA8}"/>
              </a:ext>
            </a:extLst>
          </p:cNvPr>
          <p:cNvSpPr txBox="1">
            <a:spLocks noChangeArrowheads="1"/>
          </p:cNvSpPr>
          <p:nvPr/>
        </p:nvSpPr>
        <p:spPr bwMode="auto">
          <a:xfrm>
            <a:off x="1143000" y="1408113"/>
            <a:ext cx="51054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2"/>
              </a:buBlip>
            </a:pPr>
            <a:r>
              <a:rPr lang="en-US" altLang="zh-CN">
                <a:latin typeface="Times New Roman" panose="02020603050405020304" pitchFamily="18" charset="0"/>
                <a:ea typeface="华文中宋" panose="02010600040101010101" pitchFamily="2" charset="-122"/>
                <a:cs typeface="Times New Roman" panose="02020603050405020304" pitchFamily="18" charset="0"/>
              </a:rPr>
              <a:t> </a:t>
            </a:r>
            <a:r>
              <a:rPr lang="zh-CN" altLang="en-US">
                <a:latin typeface="Times New Roman" panose="02020603050405020304" pitchFamily="18" charset="0"/>
                <a:ea typeface="华文中宋" panose="02010600040101010101" pitchFamily="2" charset="-122"/>
                <a:cs typeface="Times New Roman" panose="02020603050405020304" pitchFamily="18" charset="0"/>
              </a:rPr>
              <a:t>多采用</a:t>
            </a:r>
            <a:r>
              <a:rPr lang="zh-CN" altLang="en-US">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专用的混合集成驱动器</a:t>
            </a:r>
            <a:r>
              <a:rPr lang="zh-CN" altLang="en-US">
                <a:latin typeface="Times New Roman" panose="02020603050405020304" pitchFamily="18" charset="0"/>
                <a:ea typeface="华文中宋" panose="02010600040101010101" pitchFamily="2" charset="-122"/>
                <a:cs typeface="Times New Roman" panose="02020603050405020304" pitchFamily="18" charset="0"/>
              </a:rPr>
              <a:t>。</a:t>
            </a:r>
          </a:p>
        </p:txBody>
      </p:sp>
      <p:pic>
        <p:nvPicPr>
          <p:cNvPr id="268293" name="Picture 5" descr="33">
            <a:extLst>
              <a:ext uri="{FF2B5EF4-FFF2-40B4-BE49-F238E27FC236}">
                <a16:creationId xmlns:a16="http://schemas.microsoft.com/office/drawing/2014/main" id="{7669CD7D-6DD4-4592-B0B0-AC3EB8B5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57400"/>
            <a:ext cx="81534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Rectangle 6">
            <a:extLst>
              <a:ext uri="{FF2B5EF4-FFF2-40B4-BE49-F238E27FC236}">
                <a16:creationId xmlns:a16="http://schemas.microsoft.com/office/drawing/2014/main" id="{2E0145B7-BD67-4180-9552-DCE4FF2C3C4F}"/>
              </a:ext>
            </a:extLst>
          </p:cNvPr>
          <p:cNvSpPr>
            <a:spLocks noChangeArrowheads="1"/>
          </p:cNvSpPr>
          <p:nvPr/>
        </p:nvSpPr>
        <p:spPr bwMode="auto">
          <a:xfrm>
            <a:off x="827088"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1.6.3   </a:t>
            </a:r>
            <a:r>
              <a:rPr lang="zh-CN" altLang="en-US" sz="2800" b="1">
                <a:solidFill>
                  <a:schemeClr val="tx2"/>
                </a:solidFill>
                <a:latin typeface="Times New Roman" panose="02020603050405020304" pitchFamily="18" charset="0"/>
                <a:ea typeface="华文中宋" panose="02010600040101010101" pitchFamily="2" charset="-122"/>
              </a:rPr>
              <a:t>典型全控型器件的驱动电路</a:t>
            </a:r>
          </a:p>
        </p:txBody>
      </p:sp>
      <p:sp>
        <p:nvSpPr>
          <p:cNvPr id="97287" name="Text Box 7">
            <a:extLst>
              <a:ext uri="{FF2B5EF4-FFF2-40B4-BE49-F238E27FC236}">
                <a16:creationId xmlns:a16="http://schemas.microsoft.com/office/drawing/2014/main" id="{104C4BA7-D924-4D4F-8293-F28A5AF7C863}"/>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8292"/>
                                        </p:tgtEl>
                                        <p:attrNameLst>
                                          <p:attrName>style.visibility</p:attrName>
                                        </p:attrNameLst>
                                      </p:cBhvr>
                                      <p:to>
                                        <p:strVal val="visible"/>
                                      </p:to>
                                    </p:set>
                                    <p:animEffect transition="in" filter="blinds(horizontal)">
                                      <p:cBhvr>
                                        <p:cTn id="7" dur="500"/>
                                        <p:tgtEl>
                                          <p:spTgt spid="268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68293"/>
                                        </p:tgtEl>
                                        <p:attrNameLst>
                                          <p:attrName>style.visibility</p:attrName>
                                        </p:attrNameLst>
                                      </p:cBhvr>
                                      <p:to>
                                        <p:strVal val="visible"/>
                                      </p:to>
                                    </p:set>
                                    <p:animEffect transition="in" filter="checkerboard(across)">
                                      <p:cBhvr>
                                        <p:cTn id="12" dur="500"/>
                                        <p:tgtEl>
                                          <p:spTgt spid="268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8291"/>
                                        </p:tgtEl>
                                        <p:attrNameLst>
                                          <p:attrName>style.visibility</p:attrName>
                                        </p:attrNameLst>
                                      </p:cBhvr>
                                      <p:to>
                                        <p:strVal val="visible"/>
                                      </p:to>
                                    </p:set>
                                    <p:animEffect transition="in" filter="blinds(horizontal)">
                                      <p:cBhvr>
                                        <p:cTn id="17" dur="500"/>
                                        <p:tgtEl>
                                          <p:spTgt spid="268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autoUpdateAnimBg="0"/>
      <p:bldP spid="268292"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622FF4F-0F95-4B2F-BD8E-23274C888295}"/>
              </a:ext>
            </a:extLst>
          </p:cNvPr>
          <p:cNvSpPr>
            <a:spLocks noChangeArrowheads="1"/>
          </p:cNvSpPr>
          <p:nvPr/>
        </p:nvSpPr>
        <p:spPr bwMode="auto">
          <a:xfrm>
            <a:off x="827088" y="47625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chemeClr val="tx2"/>
                </a:solidFill>
                <a:latin typeface="Times New Roman" panose="02020603050405020304" pitchFamily="18" charset="0"/>
                <a:ea typeface="华文中宋" panose="02010600040101010101" pitchFamily="2" charset="-122"/>
              </a:rPr>
              <a:t>1.7   </a:t>
            </a:r>
            <a:r>
              <a:rPr lang="zh-CN" altLang="en-US" sz="3200" b="1">
                <a:solidFill>
                  <a:schemeClr val="tx2"/>
                </a:solidFill>
                <a:latin typeface="Times New Roman" panose="02020603050405020304" pitchFamily="18" charset="0"/>
                <a:ea typeface="华文中宋" panose="02010600040101010101" pitchFamily="2" charset="-122"/>
              </a:rPr>
              <a:t>电力电子器件的保护</a:t>
            </a:r>
          </a:p>
        </p:txBody>
      </p:sp>
      <p:sp>
        <p:nvSpPr>
          <p:cNvPr id="269315" name="Rectangle 3">
            <a:extLst>
              <a:ext uri="{FF2B5EF4-FFF2-40B4-BE49-F238E27FC236}">
                <a16:creationId xmlns:a16="http://schemas.microsoft.com/office/drawing/2014/main" id="{EEDA14CA-95CF-4BBD-A8EC-3457264BCD29}"/>
              </a:ext>
            </a:extLst>
          </p:cNvPr>
          <p:cNvSpPr>
            <a:spLocks noChangeArrowheads="1"/>
          </p:cNvSpPr>
          <p:nvPr/>
        </p:nvSpPr>
        <p:spPr bwMode="auto">
          <a:xfrm>
            <a:off x="1268413" y="1700213"/>
            <a:ext cx="7162800" cy="4114800"/>
          </a:xfrm>
          <a:prstGeom prst="rect">
            <a:avLst/>
          </a:prstGeom>
          <a:noFill/>
          <a:ln w="9525">
            <a:noFill/>
            <a:miter lim="800000"/>
            <a:headEnd/>
            <a:tailEnd/>
          </a:ln>
          <a:effectLst/>
        </p:spPr>
        <p:txBody>
          <a:bodyPr/>
          <a:lstStyle/>
          <a:p>
            <a:pPr marL="342900" indent="-342900">
              <a:lnSpc>
                <a:spcPct val="200000"/>
              </a:lnSpc>
              <a:spcBef>
                <a:spcPct val="20000"/>
              </a:spcBef>
              <a:buClr>
                <a:schemeClr val="hlink"/>
              </a:buClr>
              <a:buSzPct val="110000"/>
              <a:buFont typeface="Wingdings" pitchFamily="2" charset="2"/>
              <a:buNone/>
              <a:defRPr/>
            </a:pPr>
            <a:r>
              <a:rPr lang="en-US" altLang="zh-CN" sz="2800">
                <a:effectLst>
                  <a:outerShdw blurRad="38100" dist="38100" dir="2700000" algn="tl">
                    <a:srgbClr val="C0C0C0"/>
                  </a:outerShdw>
                </a:effectLst>
                <a:latin typeface="Times New Roman" pitchFamily="18" charset="0"/>
                <a:ea typeface="华文中宋" pitchFamily="2" charset="-122"/>
              </a:rPr>
              <a:t>1.7.1   </a:t>
            </a:r>
            <a:r>
              <a:rPr lang="zh-CN" altLang="en-US" sz="2800">
                <a:effectLst>
                  <a:outerShdw blurRad="38100" dist="38100" dir="2700000" algn="tl">
                    <a:srgbClr val="C0C0C0"/>
                  </a:outerShdw>
                </a:effectLst>
                <a:latin typeface="Times New Roman" pitchFamily="18" charset="0"/>
                <a:ea typeface="华文中宋" pitchFamily="2" charset="-122"/>
              </a:rPr>
              <a:t>过电压的产生及过电压保护</a:t>
            </a:r>
          </a:p>
          <a:p>
            <a:pPr marL="342900" indent="-342900">
              <a:lnSpc>
                <a:spcPct val="200000"/>
              </a:lnSpc>
              <a:spcBef>
                <a:spcPct val="20000"/>
              </a:spcBef>
              <a:buClr>
                <a:schemeClr val="hlink"/>
              </a:buClr>
              <a:buSzPct val="110000"/>
              <a:buFont typeface="Wingdings" pitchFamily="2" charset="2"/>
              <a:buNone/>
              <a:defRPr/>
            </a:pPr>
            <a:r>
              <a:rPr lang="en-US" altLang="zh-CN" sz="2800">
                <a:effectLst>
                  <a:outerShdw blurRad="38100" dist="38100" dir="2700000" algn="tl">
                    <a:srgbClr val="C0C0C0"/>
                  </a:outerShdw>
                </a:effectLst>
                <a:latin typeface="Times New Roman" pitchFamily="18" charset="0"/>
                <a:ea typeface="华文中宋" pitchFamily="2" charset="-122"/>
              </a:rPr>
              <a:t>1.7.2   </a:t>
            </a:r>
            <a:r>
              <a:rPr lang="zh-CN" altLang="en-US" sz="2800">
                <a:effectLst>
                  <a:outerShdw blurRad="38100" dist="38100" dir="2700000" algn="tl">
                    <a:srgbClr val="C0C0C0"/>
                  </a:outerShdw>
                </a:effectLst>
                <a:latin typeface="Times New Roman" pitchFamily="18" charset="0"/>
                <a:ea typeface="华文中宋" pitchFamily="2" charset="-122"/>
              </a:rPr>
              <a:t>过电流保护</a:t>
            </a:r>
          </a:p>
          <a:p>
            <a:pPr marL="342900" indent="-342900">
              <a:lnSpc>
                <a:spcPct val="200000"/>
              </a:lnSpc>
              <a:spcBef>
                <a:spcPct val="20000"/>
              </a:spcBef>
              <a:buClr>
                <a:schemeClr val="hlink"/>
              </a:buClr>
              <a:buSzPct val="110000"/>
              <a:buFont typeface="Wingdings" pitchFamily="2" charset="2"/>
              <a:buNone/>
              <a:defRPr/>
            </a:pPr>
            <a:r>
              <a:rPr lang="en-US" altLang="zh-CN" sz="2800">
                <a:effectLst>
                  <a:outerShdw blurRad="38100" dist="38100" dir="2700000" algn="tl">
                    <a:srgbClr val="C0C0C0"/>
                  </a:outerShdw>
                </a:effectLst>
                <a:latin typeface="Times New Roman" pitchFamily="18" charset="0"/>
                <a:ea typeface="华文中宋" pitchFamily="2" charset="-122"/>
              </a:rPr>
              <a:t>1.7.3   </a:t>
            </a:r>
            <a:r>
              <a:rPr lang="zh-CN" altLang="en-US" sz="2800">
                <a:effectLst>
                  <a:outerShdw blurRad="38100" dist="38100" dir="2700000" algn="tl">
                    <a:srgbClr val="C0C0C0"/>
                  </a:outerShdw>
                </a:effectLst>
                <a:latin typeface="Times New Roman" pitchFamily="18" charset="0"/>
                <a:ea typeface="华文中宋" pitchFamily="2" charset="-122"/>
              </a:rPr>
              <a:t>缓冲电路</a:t>
            </a:r>
          </a:p>
        </p:txBody>
      </p:sp>
      <p:sp>
        <p:nvSpPr>
          <p:cNvPr id="98308" name="Text Box 4">
            <a:extLst>
              <a:ext uri="{FF2B5EF4-FFF2-40B4-BE49-F238E27FC236}">
                <a16:creationId xmlns:a16="http://schemas.microsoft.com/office/drawing/2014/main" id="{3EB7EB9D-03D2-41DB-8EC3-7B5FDAA8BC8E}"/>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4D955C47-2CD4-4CC2-A595-DB2B8629E7A0}"/>
              </a:ext>
            </a:extLst>
          </p:cNvPr>
          <p:cNvSpPr>
            <a:spLocks noChangeArrowheads="1"/>
          </p:cNvSpPr>
          <p:nvPr/>
        </p:nvSpPr>
        <p:spPr bwMode="auto">
          <a:xfrm>
            <a:off x="1219200"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1.7.1  </a:t>
            </a:r>
            <a:r>
              <a:rPr lang="zh-CN" altLang="en-US" sz="2800" b="1">
                <a:solidFill>
                  <a:schemeClr val="tx2"/>
                </a:solidFill>
                <a:latin typeface="Times New Roman" panose="02020603050405020304" pitchFamily="18" charset="0"/>
                <a:ea typeface="华文中宋" panose="02010600040101010101" pitchFamily="2" charset="-122"/>
              </a:rPr>
              <a:t>过电压的产生及过电压保护</a:t>
            </a:r>
          </a:p>
        </p:txBody>
      </p:sp>
      <p:sp>
        <p:nvSpPr>
          <p:cNvPr id="270339" name="Rectangle 3">
            <a:extLst>
              <a:ext uri="{FF2B5EF4-FFF2-40B4-BE49-F238E27FC236}">
                <a16:creationId xmlns:a16="http://schemas.microsoft.com/office/drawing/2014/main" id="{3E924A28-6848-454D-A3C3-633B409A4644}"/>
              </a:ext>
            </a:extLst>
          </p:cNvPr>
          <p:cNvSpPr>
            <a:spLocks noChangeArrowheads="1"/>
          </p:cNvSpPr>
          <p:nvPr/>
        </p:nvSpPr>
        <p:spPr bwMode="auto">
          <a:xfrm>
            <a:off x="395288" y="1700213"/>
            <a:ext cx="849788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400">
                <a:solidFill>
                  <a:schemeClr val="tx1"/>
                </a:solidFill>
                <a:latin typeface="Tahoma" panose="020B0604030504040204" pitchFamily="34" charset="0"/>
                <a:ea typeface="宋体" panose="02010600030101010101" pitchFamily="2" charset="-122"/>
              </a:defRPr>
            </a:lvl1pPr>
            <a:lvl2pPr marL="928688" indent="-4572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10000"/>
              </a:lnSpc>
              <a:spcBef>
                <a:spcPct val="20000"/>
              </a:spcBef>
              <a:buClr>
                <a:schemeClr val="hlink"/>
              </a:buClr>
              <a:buSzPct val="110000"/>
              <a:buFontTx/>
              <a:buBlip>
                <a:blip r:embed="rId2"/>
              </a:buBlip>
            </a:pPr>
            <a:r>
              <a:rPr lang="zh-CN" altLang="en-US" b="1">
                <a:latin typeface="Times New Roman" panose="02020603050405020304" pitchFamily="18" charset="0"/>
                <a:ea typeface="华文中宋" panose="02010600040101010101" pitchFamily="2" charset="-122"/>
              </a:rPr>
              <a:t>外因过电压：</a:t>
            </a:r>
            <a:r>
              <a:rPr lang="zh-CN" altLang="en-US">
                <a:latin typeface="Times New Roman" panose="02020603050405020304" pitchFamily="18" charset="0"/>
                <a:ea typeface="华文中宋" panose="02010600040101010101" pitchFamily="2" charset="-122"/>
              </a:rPr>
              <a:t>主要来自系统操作过程和雷击等外因</a:t>
            </a:r>
          </a:p>
          <a:p>
            <a:pPr lvl="1" algn="just" eaLnBrk="1" hangingPunct="1">
              <a:lnSpc>
                <a:spcPct val="110000"/>
              </a:lnSpc>
              <a:spcBef>
                <a:spcPct val="20000"/>
              </a:spcBef>
              <a:buClr>
                <a:schemeClr val="tx1"/>
              </a:buClr>
              <a:buSzPct val="60000"/>
              <a:buFontTx/>
              <a:buBlip>
                <a:blip r:embed="rId3"/>
              </a:buBlip>
            </a:pPr>
            <a:r>
              <a:rPr lang="zh-CN" altLang="en-US" sz="2200" b="1">
                <a:solidFill>
                  <a:srgbClr val="0000FF"/>
                </a:solidFill>
                <a:latin typeface="Times New Roman" panose="02020603050405020304" pitchFamily="18" charset="0"/>
                <a:ea typeface="华文中宋" panose="02010600040101010101" pitchFamily="2" charset="-122"/>
              </a:rPr>
              <a:t>操作过电压</a:t>
            </a:r>
            <a:r>
              <a:rPr lang="zh-CN" altLang="en-US" sz="2200">
                <a:latin typeface="Times New Roman" panose="02020603050405020304" pitchFamily="18" charset="0"/>
                <a:ea typeface="华文中宋" panose="02010600040101010101" pitchFamily="2" charset="-122"/>
              </a:rPr>
              <a:t>：由分闸、合闸等开关操作引起</a:t>
            </a:r>
          </a:p>
          <a:p>
            <a:pPr lvl="1" algn="just" eaLnBrk="1" hangingPunct="1">
              <a:lnSpc>
                <a:spcPct val="110000"/>
              </a:lnSpc>
              <a:spcBef>
                <a:spcPct val="20000"/>
              </a:spcBef>
              <a:buClr>
                <a:schemeClr val="tx1"/>
              </a:buClr>
              <a:buSzPct val="60000"/>
              <a:buFontTx/>
              <a:buBlip>
                <a:blip r:embed="rId3"/>
              </a:buBlip>
            </a:pPr>
            <a:r>
              <a:rPr lang="zh-CN" altLang="en-US" sz="2200" b="1">
                <a:solidFill>
                  <a:srgbClr val="0000FF"/>
                </a:solidFill>
                <a:latin typeface="Times New Roman" panose="02020603050405020304" pitchFamily="18" charset="0"/>
                <a:ea typeface="华文中宋" panose="02010600040101010101" pitchFamily="2" charset="-122"/>
              </a:rPr>
              <a:t>雷击过电压</a:t>
            </a:r>
            <a:r>
              <a:rPr lang="zh-CN" altLang="en-US" sz="2200">
                <a:latin typeface="Times New Roman" panose="02020603050405020304" pitchFamily="18" charset="0"/>
                <a:ea typeface="华文中宋" panose="02010600040101010101" pitchFamily="2" charset="-122"/>
              </a:rPr>
              <a:t>：由雷击引起</a:t>
            </a:r>
          </a:p>
          <a:p>
            <a:pPr algn="just" eaLnBrk="1" hangingPunct="1">
              <a:lnSpc>
                <a:spcPct val="110000"/>
              </a:lnSpc>
              <a:spcBef>
                <a:spcPct val="50000"/>
              </a:spcBef>
              <a:buClr>
                <a:schemeClr val="hlink"/>
              </a:buClr>
              <a:buSzPct val="110000"/>
              <a:buFontTx/>
              <a:buBlip>
                <a:blip r:embed="rId2"/>
              </a:buBlip>
            </a:pPr>
            <a:r>
              <a:rPr lang="zh-CN" altLang="en-US" b="1">
                <a:latin typeface="Times New Roman" panose="02020603050405020304" pitchFamily="18" charset="0"/>
                <a:ea typeface="华文中宋" panose="02010600040101010101" pitchFamily="2" charset="-122"/>
              </a:rPr>
              <a:t>内因过电压：</a:t>
            </a:r>
            <a:r>
              <a:rPr lang="zh-CN" altLang="en-US">
                <a:latin typeface="Times New Roman" panose="02020603050405020304" pitchFamily="18" charset="0"/>
                <a:ea typeface="华文中宋" panose="02010600040101010101" pitchFamily="2" charset="-122"/>
              </a:rPr>
              <a:t>主要来自电力电子装置内部器件的开关过程</a:t>
            </a:r>
          </a:p>
          <a:p>
            <a:pPr lvl="1" algn="just" eaLnBrk="1" hangingPunct="1">
              <a:lnSpc>
                <a:spcPct val="110000"/>
              </a:lnSpc>
              <a:spcBef>
                <a:spcPct val="20000"/>
              </a:spcBef>
              <a:buClr>
                <a:schemeClr val="tx1"/>
              </a:buClr>
              <a:buSzPct val="60000"/>
              <a:buFontTx/>
              <a:buBlip>
                <a:blip r:embed="rId3"/>
              </a:buBlip>
            </a:pPr>
            <a:r>
              <a:rPr lang="zh-CN" altLang="en-US" sz="2200" b="1">
                <a:solidFill>
                  <a:srgbClr val="0000FF"/>
                </a:solidFill>
                <a:latin typeface="Times New Roman" panose="02020603050405020304" pitchFamily="18" charset="0"/>
                <a:ea typeface="华文中宋" panose="02010600040101010101" pitchFamily="2" charset="-122"/>
              </a:rPr>
              <a:t>换相过电压</a:t>
            </a:r>
            <a:r>
              <a:rPr lang="zh-CN" altLang="en-US" sz="2200">
                <a:latin typeface="Times New Roman" panose="02020603050405020304" pitchFamily="18" charset="0"/>
                <a:ea typeface="华文中宋" panose="02010600040101010101" pitchFamily="2" charset="-122"/>
              </a:rPr>
              <a:t>：晶闸管或与全控型器件反并联的续流二极管在换相结束后，不能立即恢复阻断能力，有较大的反向电流流过，当恢复阻断能力后，反向电流急剧减小，会因线路电感在器件两端感应出过电压。</a:t>
            </a:r>
          </a:p>
          <a:p>
            <a:pPr lvl="1" algn="just" eaLnBrk="1" hangingPunct="1">
              <a:lnSpc>
                <a:spcPct val="110000"/>
              </a:lnSpc>
              <a:spcBef>
                <a:spcPct val="20000"/>
              </a:spcBef>
              <a:buClr>
                <a:schemeClr val="tx1"/>
              </a:buClr>
              <a:buSzPct val="60000"/>
              <a:buFontTx/>
              <a:buBlip>
                <a:blip r:embed="rId3"/>
              </a:buBlip>
            </a:pPr>
            <a:r>
              <a:rPr lang="zh-CN" altLang="en-US" sz="2200" b="1">
                <a:solidFill>
                  <a:srgbClr val="0000FF"/>
                </a:solidFill>
                <a:latin typeface="Times New Roman" panose="02020603050405020304" pitchFamily="18" charset="0"/>
                <a:ea typeface="华文中宋" panose="02010600040101010101" pitchFamily="2" charset="-122"/>
              </a:rPr>
              <a:t>关断过电压</a:t>
            </a:r>
            <a:r>
              <a:rPr lang="zh-CN" altLang="en-US" sz="2200">
                <a:latin typeface="Times New Roman" panose="02020603050405020304" pitchFamily="18" charset="0"/>
                <a:ea typeface="华文中宋" panose="02010600040101010101" pitchFamily="2" charset="-122"/>
              </a:rPr>
              <a:t>：全控型器件关断时，正向电流迅速降低而由线路电感在器件两端感应出的过电压。</a:t>
            </a:r>
          </a:p>
        </p:txBody>
      </p:sp>
      <p:sp>
        <p:nvSpPr>
          <p:cNvPr id="270340" name="Text Box 4">
            <a:extLst>
              <a:ext uri="{FF2B5EF4-FFF2-40B4-BE49-F238E27FC236}">
                <a16:creationId xmlns:a16="http://schemas.microsoft.com/office/drawing/2014/main" id="{235E07EE-0E82-41DD-B8ED-4F89EDA872DD}"/>
              </a:ext>
            </a:extLst>
          </p:cNvPr>
          <p:cNvSpPr txBox="1">
            <a:spLocks noChangeArrowheads="1"/>
          </p:cNvSpPr>
          <p:nvPr/>
        </p:nvSpPr>
        <p:spPr bwMode="auto">
          <a:xfrm>
            <a:off x="457200" y="914400"/>
            <a:ext cx="8382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0988" indent="-280988"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10000"/>
              </a:lnSpc>
              <a:spcBef>
                <a:spcPct val="20000"/>
              </a:spcBef>
              <a:buFont typeface="Wingdings" panose="05000000000000000000" pitchFamily="2" charset="2"/>
              <a:buBlip>
                <a:blip r:embed="rId4"/>
              </a:buBlip>
            </a:pPr>
            <a:r>
              <a:rPr lang="zh-CN" altLang="en-US" b="1">
                <a:latin typeface="Times New Roman" panose="02020603050405020304" pitchFamily="18" charset="0"/>
                <a:ea typeface="华文中宋" panose="02010600040101010101" pitchFamily="2" charset="-122"/>
              </a:rPr>
              <a:t>电力电子装置可能的过电压</a:t>
            </a:r>
            <a:r>
              <a:rPr lang="en-US" altLang="zh-CN" b="1">
                <a:latin typeface="Times New Roman" panose="02020603050405020304" pitchFamily="18" charset="0"/>
                <a:ea typeface="华文中宋" panose="02010600040101010101" pitchFamily="2" charset="-122"/>
              </a:rPr>
              <a:t>——</a:t>
            </a:r>
            <a:r>
              <a:rPr lang="zh-CN" altLang="en-US" b="1">
                <a:solidFill>
                  <a:srgbClr val="0000FF"/>
                </a:solidFill>
                <a:latin typeface="Times New Roman" panose="02020603050405020304" pitchFamily="18" charset="0"/>
                <a:ea typeface="华文中宋" panose="02010600040101010101" pitchFamily="2" charset="-122"/>
              </a:rPr>
              <a:t>外因过电压</a:t>
            </a:r>
            <a:r>
              <a:rPr lang="zh-CN" altLang="en-US">
                <a:latin typeface="Times New Roman" panose="02020603050405020304" pitchFamily="18" charset="0"/>
                <a:ea typeface="华文中宋" panose="02010600040101010101" pitchFamily="2" charset="-122"/>
              </a:rPr>
              <a:t>和</a:t>
            </a:r>
            <a:r>
              <a:rPr lang="zh-CN" altLang="en-US" b="1">
                <a:solidFill>
                  <a:srgbClr val="0000FF"/>
                </a:solidFill>
                <a:latin typeface="Times New Roman" panose="02020603050405020304" pitchFamily="18" charset="0"/>
                <a:ea typeface="华文中宋" panose="02010600040101010101" pitchFamily="2" charset="-122"/>
              </a:rPr>
              <a:t>内因过电压</a:t>
            </a:r>
            <a:endParaRPr lang="zh-CN" altLang="en-US">
              <a:solidFill>
                <a:srgbClr val="0000FF"/>
              </a:solidFill>
              <a:latin typeface="华文中宋" panose="02010600040101010101" pitchFamily="2" charset="-122"/>
              <a:ea typeface="华文中宋" panose="02010600040101010101" pitchFamily="2" charset="-122"/>
            </a:endParaRPr>
          </a:p>
        </p:txBody>
      </p:sp>
      <p:sp>
        <p:nvSpPr>
          <p:cNvPr id="99333" name="Text Box 5">
            <a:extLst>
              <a:ext uri="{FF2B5EF4-FFF2-40B4-BE49-F238E27FC236}">
                <a16:creationId xmlns:a16="http://schemas.microsoft.com/office/drawing/2014/main" id="{E7CB8979-AEB0-4402-BF3E-F098AA08E0B9}"/>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0340"/>
                                        </p:tgtEl>
                                        <p:attrNameLst>
                                          <p:attrName>style.visibility</p:attrName>
                                        </p:attrNameLst>
                                      </p:cBhvr>
                                      <p:to>
                                        <p:strVal val="visible"/>
                                      </p:to>
                                    </p:set>
                                    <p:animEffect transition="in" filter="dissolve">
                                      <p:cBhvr>
                                        <p:cTn id="7" dur="500"/>
                                        <p:tgtEl>
                                          <p:spTgt spid="270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0339">
                                            <p:txEl>
                                              <p:pRg st="0" end="0"/>
                                            </p:txEl>
                                          </p:spTgt>
                                        </p:tgtEl>
                                        <p:attrNameLst>
                                          <p:attrName>style.visibility</p:attrName>
                                        </p:attrNameLst>
                                      </p:cBhvr>
                                      <p:to>
                                        <p:strVal val="visible"/>
                                      </p:to>
                                    </p:set>
                                    <p:animEffect transition="in" filter="blinds(horizontal)">
                                      <p:cBhvr>
                                        <p:cTn id="12" dur="500"/>
                                        <p:tgtEl>
                                          <p:spTgt spid="2703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70339">
                                            <p:txEl>
                                              <p:pRg st="1" end="1"/>
                                            </p:txEl>
                                          </p:spTgt>
                                        </p:tgtEl>
                                        <p:attrNameLst>
                                          <p:attrName>style.visibility</p:attrName>
                                        </p:attrNameLst>
                                      </p:cBhvr>
                                      <p:to>
                                        <p:strVal val="visible"/>
                                      </p:to>
                                    </p:set>
                                    <p:animEffect transition="in" filter="dissolve">
                                      <p:cBhvr>
                                        <p:cTn id="17" dur="500"/>
                                        <p:tgtEl>
                                          <p:spTgt spid="270339">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70339">
                                            <p:txEl>
                                              <p:pRg st="2" end="2"/>
                                            </p:txEl>
                                          </p:spTgt>
                                        </p:tgtEl>
                                        <p:attrNameLst>
                                          <p:attrName>style.visibility</p:attrName>
                                        </p:attrNameLst>
                                      </p:cBhvr>
                                      <p:to>
                                        <p:strVal val="visible"/>
                                      </p:to>
                                    </p:set>
                                    <p:animEffect transition="in" filter="dissolve">
                                      <p:cBhvr>
                                        <p:cTn id="20" dur="500"/>
                                        <p:tgtEl>
                                          <p:spTgt spid="270339">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70339">
                                            <p:txEl>
                                              <p:pRg st="3" end="3"/>
                                            </p:txEl>
                                          </p:spTgt>
                                        </p:tgtEl>
                                        <p:attrNameLst>
                                          <p:attrName>style.visibility</p:attrName>
                                        </p:attrNameLst>
                                      </p:cBhvr>
                                      <p:to>
                                        <p:strVal val="visible"/>
                                      </p:to>
                                    </p:set>
                                    <p:animEffect transition="in" filter="dissolve">
                                      <p:cBhvr>
                                        <p:cTn id="25" dur="500"/>
                                        <p:tgtEl>
                                          <p:spTgt spid="270339">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70339">
                                            <p:txEl>
                                              <p:pRg st="4" end="4"/>
                                            </p:txEl>
                                          </p:spTgt>
                                        </p:tgtEl>
                                        <p:attrNameLst>
                                          <p:attrName>style.visibility</p:attrName>
                                        </p:attrNameLst>
                                      </p:cBhvr>
                                      <p:to>
                                        <p:strVal val="visible"/>
                                      </p:to>
                                    </p:set>
                                    <p:animEffect transition="in" filter="dissolve">
                                      <p:cBhvr>
                                        <p:cTn id="30" dur="500"/>
                                        <p:tgtEl>
                                          <p:spTgt spid="270339">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70339">
                                            <p:txEl>
                                              <p:pRg st="5" end="5"/>
                                            </p:txEl>
                                          </p:spTgt>
                                        </p:tgtEl>
                                        <p:attrNameLst>
                                          <p:attrName>style.visibility</p:attrName>
                                        </p:attrNameLst>
                                      </p:cBhvr>
                                      <p:to>
                                        <p:strVal val="visible"/>
                                      </p:to>
                                    </p:set>
                                    <p:animEffect transition="in" filter="dissolve">
                                      <p:cBhvr>
                                        <p:cTn id="33" dur="500"/>
                                        <p:tgtEl>
                                          <p:spTgt spid="270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autoUpdateAnimBg="0"/>
      <p:bldP spid="27034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 Box 2">
            <a:extLst>
              <a:ext uri="{FF2B5EF4-FFF2-40B4-BE49-F238E27FC236}">
                <a16:creationId xmlns:a16="http://schemas.microsoft.com/office/drawing/2014/main" id="{C3FD0039-2385-4867-8313-165CCE254E91}"/>
              </a:ext>
            </a:extLst>
          </p:cNvPr>
          <p:cNvSpPr txBox="1">
            <a:spLocks noChangeArrowheads="1"/>
          </p:cNvSpPr>
          <p:nvPr/>
        </p:nvSpPr>
        <p:spPr bwMode="auto">
          <a:xfrm>
            <a:off x="1042988" y="4832350"/>
            <a:ext cx="75438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buClr>
                <a:schemeClr val="tx1"/>
              </a:buClr>
              <a:buFont typeface="Wingdings" panose="05000000000000000000" pitchFamily="2" charset="2"/>
              <a:buBlip>
                <a:blip r:embed="rId2"/>
              </a:buBlip>
            </a:pPr>
            <a:r>
              <a:rPr lang="zh-CN" altLang="en-US">
                <a:latin typeface="Times New Roman" panose="02020603050405020304" pitchFamily="18" charset="0"/>
                <a:ea typeface="华文中宋" panose="02010600040101010101" pitchFamily="2" charset="-122"/>
              </a:rPr>
              <a:t>电力电子装置可视具体情况只采用其中的几种。</a:t>
            </a:r>
          </a:p>
          <a:p>
            <a:pPr eaLnBrk="1" hangingPunct="1">
              <a:spcBef>
                <a:spcPct val="20000"/>
              </a:spcBef>
              <a:buClr>
                <a:schemeClr val="tx1"/>
              </a:buClr>
              <a:buFont typeface="Wingdings" panose="05000000000000000000" pitchFamily="2" charset="2"/>
              <a:buBlip>
                <a:blip r:embed="rId2"/>
              </a:buBlip>
            </a:pPr>
            <a:r>
              <a:rPr kumimoji="0" lang="zh-CN" altLang="en-US">
                <a:latin typeface="Times New Roman" panose="02020603050405020304" pitchFamily="18" charset="0"/>
                <a:ea typeface="华文中宋" panose="02010600040101010101" pitchFamily="2" charset="-122"/>
              </a:rPr>
              <a:t>其中</a:t>
            </a:r>
            <a:r>
              <a:rPr kumimoji="0" lang="en-US" altLang="zh-CN">
                <a:latin typeface="Times New Roman" panose="02020603050405020304" pitchFamily="18" charset="0"/>
                <a:ea typeface="华文中宋" panose="02010600040101010101" pitchFamily="2" charset="-122"/>
              </a:rPr>
              <a:t>RC</a:t>
            </a:r>
            <a:r>
              <a:rPr kumimoji="0" lang="en-US" altLang="zh-CN" baseline="-30000">
                <a:latin typeface="Times New Roman" panose="02020603050405020304" pitchFamily="18" charset="0"/>
                <a:ea typeface="华文中宋" panose="02010600040101010101" pitchFamily="2" charset="-122"/>
              </a:rPr>
              <a:t>3</a:t>
            </a:r>
            <a:r>
              <a:rPr kumimoji="0" lang="zh-CN" altLang="en-US">
                <a:latin typeface="Times New Roman" panose="02020603050405020304" pitchFamily="18" charset="0"/>
                <a:ea typeface="华文中宋" panose="02010600040101010101" pitchFamily="2" charset="-122"/>
              </a:rPr>
              <a:t>和</a:t>
            </a:r>
            <a:r>
              <a:rPr kumimoji="0" lang="en-US" altLang="zh-CN">
                <a:latin typeface="Times New Roman" panose="02020603050405020304" pitchFamily="18" charset="0"/>
                <a:ea typeface="华文中宋" panose="02010600040101010101" pitchFamily="2" charset="-122"/>
              </a:rPr>
              <a:t>RCD</a:t>
            </a:r>
            <a:r>
              <a:rPr kumimoji="0" lang="zh-CN" altLang="en-US">
                <a:latin typeface="Times New Roman" panose="02020603050405020304" pitchFamily="18" charset="0"/>
                <a:ea typeface="华文中宋" panose="02010600040101010101" pitchFamily="2" charset="-122"/>
              </a:rPr>
              <a:t>为抑制内因过电压的措施，属于缓冲电路范畴。</a:t>
            </a:r>
            <a:endParaRPr lang="zh-CN" altLang="en-US">
              <a:latin typeface="Times New Roman" panose="02020603050405020304" pitchFamily="18" charset="0"/>
              <a:ea typeface="华文中宋" panose="02010600040101010101" pitchFamily="2" charset="-122"/>
            </a:endParaRPr>
          </a:p>
        </p:txBody>
      </p:sp>
      <p:sp>
        <p:nvSpPr>
          <p:cNvPr id="100355" name="Rectangle 3">
            <a:extLst>
              <a:ext uri="{FF2B5EF4-FFF2-40B4-BE49-F238E27FC236}">
                <a16:creationId xmlns:a16="http://schemas.microsoft.com/office/drawing/2014/main" id="{E45D053D-9274-4BE1-A86E-0EB067A4A647}"/>
              </a:ext>
            </a:extLst>
          </p:cNvPr>
          <p:cNvSpPr>
            <a:spLocks noChangeArrowheads="1"/>
          </p:cNvSpPr>
          <p:nvPr/>
        </p:nvSpPr>
        <p:spPr bwMode="auto">
          <a:xfrm>
            <a:off x="1219200" y="1524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1.7.1  </a:t>
            </a:r>
            <a:r>
              <a:rPr lang="zh-CN" altLang="en-US" sz="2800" b="1">
                <a:solidFill>
                  <a:schemeClr val="tx2"/>
                </a:solidFill>
                <a:latin typeface="Times New Roman" panose="02020603050405020304" pitchFamily="18" charset="0"/>
                <a:ea typeface="华文中宋" panose="02010600040101010101" pitchFamily="2" charset="-122"/>
              </a:rPr>
              <a:t>过电压的产生及过电压保护</a:t>
            </a:r>
          </a:p>
        </p:txBody>
      </p:sp>
      <p:sp>
        <p:nvSpPr>
          <p:cNvPr id="100356" name="Rectangle 4">
            <a:extLst>
              <a:ext uri="{FF2B5EF4-FFF2-40B4-BE49-F238E27FC236}">
                <a16:creationId xmlns:a16="http://schemas.microsoft.com/office/drawing/2014/main" id="{DEF55BD7-17E0-4B19-BBCE-0AF7BC2A2CB6}"/>
              </a:ext>
            </a:extLst>
          </p:cNvPr>
          <p:cNvSpPr>
            <a:spLocks noChangeArrowheads="1"/>
          </p:cNvSpPr>
          <p:nvPr/>
        </p:nvSpPr>
        <p:spPr bwMode="auto">
          <a:xfrm>
            <a:off x="685800" y="9906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spcBef>
                <a:spcPct val="20000"/>
              </a:spcBef>
              <a:buClr>
                <a:schemeClr val="tx1"/>
              </a:buClr>
              <a:buSzPct val="110000"/>
              <a:buFont typeface="Wingdings" panose="05000000000000000000" pitchFamily="2" charset="2"/>
              <a:buBlip>
                <a:blip r:embed="rId3"/>
              </a:buBlip>
            </a:pPr>
            <a:r>
              <a:rPr lang="zh-CN" altLang="en-US" b="1">
                <a:ea typeface="华文中宋" panose="02010600040101010101" pitchFamily="2" charset="-122"/>
              </a:rPr>
              <a:t>过电压保护措施</a:t>
            </a:r>
            <a:endParaRPr lang="zh-CN" altLang="en-US">
              <a:ea typeface="华文中宋" panose="02010600040101010101" pitchFamily="2" charset="-122"/>
            </a:endParaRPr>
          </a:p>
        </p:txBody>
      </p:sp>
      <p:sp>
        <p:nvSpPr>
          <p:cNvPr id="100357" name="Text Box 5">
            <a:extLst>
              <a:ext uri="{FF2B5EF4-FFF2-40B4-BE49-F238E27FC236}">
                <a16:creationId xmlns:a16="http://schemas.microsoft.com/office/drawing/2014/main" id="{901EE9F3-8100-47C7-8DDF-3B9B3B71ED92}"/>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14</a:t>
            </a:r>
          </a:p>
        </p:txBody>
      </p:sp>
      <p:grpSp>
        <p:nvGrpSpPr>
          <p:cNvPr id="2" name="Group 6">
            <a:extLst>
              <a:ext uri="{FF2B5EF4-FFF2-40B4-BE49-F238E27FC236}">
                <a16:creationId xmlns:a16="http://schemas.microsoft.com/office/drawing/2014/main" id="{C65F6AF1-DF1F-475D-9DA9-017CF254DD1A}"/>
              </a:ext>
            </a:extLst>
          </p:cNvPr>
          <p:cNvGrpSpPr>
            <a:grpSpLocks/>
          </p:cNvGrpSpPr>
          <p:nvPr/>
        </p:nvGrpSpPr>
        <p:grpSpPr bwMode="auto">
          <a:xfrm>
            <a:off x="684213" y="1557338"/>
            <a:ext cx="8077200" cy="3060700"/>
            <a:chOff x="431" y="981"/>
            <a:chExt cx="5088" cy="1928"/>
          </a:xfrm>
        </p:grpSpPr>
        <p:pic>
          <p:nvPicPr>
            <p:cNvPr id="100359" name="Picture 7" descr="34">
              <a:extLst>
                <a:ext uri="{FF2B5EF4-FFF2-40B4-BE49-F238E27FC236}">
                  <a16:creationId xmlns:a16="http://schemas.microsoft.com/office/drawing/2014/main" id="{A1666DD4-613E-41B3-907F-7F69FA0E1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 y="981"/>
              <a:ext cx="5088"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0" name="Text Box 8">
              <a:extLst>
                <a:ext uri="{FF2B5EF4-FFF2-40B4-BE49-F238E27FC236}">
                  <a16:creationId xmlns:a16="http://schemas.microsoft.com/office/drawing/2014/main" id="{D943BAB7-15C4-4307-9949-AE114AADCBE2}"/>
                </a:ext>
              </a:extLst>
            </p:cNvPr>
            <p:cNvSpPr txBox="1">
              <a:spLocks noChangeArrowheads="1"/>
            </p:cNvSpPr>
            <p:nvPr/>
          </p:nvSpPr>
          <p:spPr bwMode="auto">
            <a:xfrm>
              <a:off x="1655" y="2659"/>
              <a:ext cx="29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zh-CN" altLang="en-US" sz="2000">
                  <a:latin typeface="华文中宋" panose="02010600040101010101" pitchFamily="2" charset="-122"/>
                  <a:ea typeface="华文中宋" panose="02010600040101010101" pitchFamily="2" charset="-122"/>
                </a:rPr>
                <a:t>图</a:t>
              </a:r>
              <a:r>
                <a:rPr kumimoji="0" lang="en-US" altLang="zh-CN" sz="2000">
                  <a:latin typeface="华文中宋" panose="02010600040101010101" pitchFamily="2" charset="-122"/>
                  <a:ea typeface="华文中宋" panose="02010600040101010101" pitchFamily="2" charset="-122"/>
                </a:rPr>
                <a:t>1-34 </a:t>
              </a:r>
              <a:r>
                <a:rPr kumimoji="0" lang="zh-CN" altLang="en-US" sz="2000">
                  <a:latin typeface="华文中宋" panose="02010600040101010101" pitchFamily="2" charset="-122"/>
                  <a:ea typeface="华文中宋" panose="02010600040101010101" pitchFamily="2" charset="-122"/>
                </a:rPr>
                <a:t>过电压抑制措施及配置位置</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71362"/>
                                        </p:tgtEl>
                                        <p:attrNameLst>
                                          <p:attrName>style.visibility</p:attrName>
                                        </p:attrNameLst>
                                      </p:cBhvr>
                                      <p:to>
                                        <p:strVal val="visible"/>
                                      </p:to>
                                    </p:set>
                                    <p:animEffect transition="in" filter="blinds(horizontal)">
                                      <p:cBhvr>
                                        <p:cTn id="13" dur="500"/>
                                        <p:tgtEl>
                                          <p:spTgt spid="271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7B553FF2-E286-4B6B-ABF3-7482873C61D9}"/>
              </a:ext>
            </a:extLst>
          </p:cNvPr>
          <p:cNvSpPr>
            <a:spLocks noChangeArrowheads="1"/>
          </p:cNvSpPr>
          <p:nvPr/>
        </p:nvSpPr>
        <p:spPr bwMode="auto">
          <a:xfrm>
            <a:off x="2339975" y="79375"/>
            <a:ext cx="39608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中宋" panose="02010600040101010101" pitchFamily="2" charset="-122"/>
              </a:rPr>
              <a:t>1.7.2    </a:t>
            </a:r>
            <a:r>
              <a:rPr lang="zh-CN" altLang="en-US" sz="2800" b="1">
                <a:latin typeface="Times New Roman" panose="02020603050405020304" pitchFamily="18" charset="0"/>
                <a:ea typeface="华文中宋" panose="02010600040101010101" pitchFamily="2" charset="-122"/>
              </a:rPr>
              <a:t>过电流保护</a:t>
            </a:r>
          </a:p>
        </p:txBody>
      </p:sp>
      <p:sp>
        <p:nvSpPr>
          <p:cNvPr id="272387" name="Rectangle 3">
            <a:extLst>
              <a:ext uri="{FF2B5EF4-FFF2-40B4-BE49-F238E27FC236}">
                <a16:creationId xmlns:a16="http://schemas.microsoft.com/office/drawing/2014/main" id="{76CB35E5-F16B-49DF-97CD-0A34CD82DA4E}"/>
              </a:ext>
            </a:extLst>
          </p:cNvPr>
          <p:cNvSpPr>
            <a:spLocks noChangeArrowheads="1"/>
          </p:cNvSpPr>
          <p:nvPr/>
        </p:nvSpPr>
        <p:spPr bwMode="auto">
          <a:xfrm>
            <a:off x="533400" y="914400"/>
            <a:ext cx="6477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spcBef>
                <a:spcPct val="20000"/>
              </a:spcBef>
              <a:buClr>
                <a:schemeClr val="tx1"/>
              </a:buClr>
              <a:buSzPct val="110000"/>
              <a:buFont typeface="Wingdings" panose="05000000000000000000" pitchFamily="2" charset="2"/>
              <a:buBlip>
                <a:blip r:embed="rId2"/>
              </a:buBlip>
            </a:pPr>
            <a:r>
              <a:rPr lang="zh-CN" altLang="en-US">
                <a:latin typeface="Times New Roman" panose="02020603050405020304" pitchFamily="18" charset="0"/>
                <a:ea typeface="华文中宋" panose="02010600040101010101" pitchFamily="2" charset="-122"/>
              </a:rPr>
              <a:t>过电流</a:t>
            </a:r>
            <a:r>
              <a:rPr lang="en-US" altLang="zh-CN">
                <a:latin typeface="Times New Roman" panose="02020603050405020304" pitchFamily="18" charset="0"/>
                <a:ea typeface="华文中宋" panose="02010600040101010101" pitchFamily="2" charset="-122"/>
              </a:rPr>
              <a:t>——</a:t>
            </a:r>
            <a:r>
              <a:rPr lang="zh-CN" altLang="en-US" b="1">
                <a:solidFill>
                  <a:srgbClr val="0000FF"/>
                </a:solidFill>
                <a:latin typeface="Times New Roman" panose="02020603050405020304" pitchFamily="18" charset="0"/>
                <a:ea typeface="华文中宋" panose="02010600040101010101" pitchFamily="2" charset="-122"/>
              </a:rPr>
              <a:t>过载</a:t>
            </a:r>
            <a:r>
              <a:rPr lang="zh-CN" altLang="en-US">
                <a:latin typeface="Times New Roman" panose="02020603050405020304" pitchFamily="18" charset="0"/>
                <a:ea typeface="华文中宋" panose="02010600040101010101" pitchFamily="2" charset="-122"/>
              </a:rPr>
              <a:t>和</a:t>
            </a:r>
            <a:r>
              <a:rPr lang="zh-CN" altLang="en-US" b="1">
                <a:solidFill>
                  <a:srgbClr val="0000FF"/>
                </a:solidFill>
                <a:latin typeface="Times New Roman" panose="02020603050405020304" pitchFamily="18" charset="0"/>
                <a:ea typeface="华文中宋" panose="02010600040101010101" pitchFamily="2" charset="-122"/>
              </a:rPr>
              <a:t>短路</a:t>
            </a:r>
            <a:r>
              <a:rPr lang="zh-CN" altLang="en-US">
                <a:latin typeface="Times New Roman" panose="02020603050405020304" pitchFamily="18" charset="0"/>
                <a:ea typeface="华文中宋" panose="02010600040101010101" pitchFamily="2" charset="-122"/>
              </a:rPr>
              <a:t>两种情况</a:t>
            </a:r>
          </a:p>
          <a:p>
            <a:pPr algn="just" eaLnBrk="1" hangingPunct="1">
              <a:lnSpc>
                <a:spcPct val="90000"/>
              </a:lnSpc>
              <a:spcBef>
                <a:spcPct val="20000"/>
              </a:spcBef>
              <a:buClr>
                <a:schemeClr val="tx1"/>
              </a:buClr>
              <a:buSzPct val="110000"/>
              <a:buFont typeface="Wingdings" panose="05000000000000000000" pitchFamily="2" charset="2"/>
              <a:buBlip>
                <a:blip r:embed="rId2"/>
              </a:buBlip>
            </a:pPr>
            <a:r>
              <a:rPr lang="zh-CN" altLang="en-US">
                <a:latin typeface="Times New Roman" panose="02020603050405020304" pitchFamily="18" charset="0"/>
                <a:ea typeface="华文中宋" panose="02010600040101010101" pitchFamily="2" charset="-122"/>
              </a:rPr>
              <a:t>保护措施</a:t>
            </a:r>
          </a:p>
        </p:txBody>
      </p:sp>
      <p:sp>
        <p:nvSpPr>
          <p:cNvPr id="272388" name="Text Box 4">
            <a:extLst>
              <a:ext uri="{FF2B5EF4-FFF2-40B4-BE49-F238E27FC236}">
                <a16:creationId xmlns:a16="http://schemas.microsoft.com/office/drawing/2014/main" id="{EC256340-D9D8-4383-824E-12FA32BA9C34}"/>
              </a:ext>
            </a:extLst>
          </p:cNvPr>
          <p:cNvSpPr txBox="1">
            <a:spLocks noChangeArrowheads="1"/>
          </p:cNvSpPr>
          <p:nvPr/>
        </p:nvSpPr>
        <p:spPr bwMode="auto">
          <a:xfrm>
            <a:off x="762000" y="5024438"/>
            <a:ext cx="7974013"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5000"/>
              </a:spcBef>
              <a:buClr>
                <a:schemeClr val="tx1"/>
              </a:buClr>
              <a:buFont typeface="Wingdings" panose="05000000000000000000" pitchFamily="2" charset="2"/>
              <a:buBlip>
                <a:blip r:embed="rId3"/>
              </a:buBlip>
            </a:pPr>
            <a:r>
              <a:rPr lang="zh-CN" altLang="en-US">
                <a:latin typeface="Times New Roman" panose="02020603050405020304" pitchFamily="18" charset="0"/>
                <a:ea typeface="华文中宋" panose="02010600040101010101" pitchFamily="2" charset="-122"/>
              </a:rPr>
              <a:t>同时采用几种过电流保护措施，提高可靠性和合理性。</a:t>
            </a:r>
          </a:p>
          <a:p>
            <a:pPr eaLnBrk="1" hangingPunct="1">
              <a:spcBef>
                <a:spcPct val="25000"/>
              </a:spcBef>
              <a:buClr>
                <a:schemeClr val="tx1"/>
              </a:buClr>
              <a:buFont typeface="Wingdings" panose="05000000000000000000" pitchFamily="2" charset="2"/>
              <a:buBlip>
                <a:blip r:embed="rId3"/>
              </a:buBlip>
            </a:pPr>
            <a:r>
              <a:rPr lang="zh-CN" altLang="en-US">
                <a:latin typeface="Times New Roman" panose="02020603050405020304" pitchFamily="18" charset="0"/>
                <a:ea typeface="华文中宋" panose="02010600040101010101" pitchFamily="2" charset="-122"/>
              </a:rPr>
              <a:t>电子电路作为第一保护措施，快熔仅作为短路时的部分     区段的保护，直流快速断路器整定在电子电路动作之后实现保护，过电流继电器整定在过载时实现保护。</a:t>
            </a:r>
            <a:endParaRPr kumimoji="0" lang="zh-CN" altLang="en-US">
              <a:latin typeface="Times New Roman" panose="02020603050405020304" pitchFamily="18" charset="0"/>
              <a:ea typeface="华文中宋" panose="02010600040101010101" pitchFamily="2" charset="-122"/>
            </a:endParaRPr>
          </a:p>
        </p:txBody>
      </p:sp>
      <p:grpSp>
        <p:nvGrpSpPr>
          <p:cNvPr id="2" name="Group 5">
            <a:extLst>
              <a:ext uri="{FF2B5EF4-FFF2-40B4-BE49-F238E27FC236}">
                <a16:creationId xmlns:a16="http://schemas.microsoft.com/office/drawing/2014/main" id="{4428E1F3-A621-4C2E-9F2E-F55AC75BB6A8}"/>
              </a:ext>
            </a:extLst>
          </p:cNvPr>
          <p:cNvGrpSpPr>
            <a:grpSpLocks/>
          </p:cNvGrpSpPr>
          <p:nvPr/>
        </p:nvGrpSpPr>
        <p:grpSpPr bwMode="auto">
          <a:xfrm>
            <a:off x="1331913" y="1989138"/>
            <a:ext cx="6708775" cy="2952750"/>
            <a:chOff x="839" y="1253"/>
            <a:chExt cx="4226" cy="1860"/>
          </a:xfrm>
        </p:grpSpPr>
        <p:grpSp>
          <p:nvGrpSpPr>
            <p:cNvPr id="101383" name="Group 6">
              <a:extLst>
                <a:ext uri="{FF2B5EF4-FFF2-40B4-BE49-F238E27FC236}">
                  <a16:creationId xmlns:a16="http://schemas.microsoft.com/office/drawing/2014/main" id="{247CBBDE-D8EF-4635-B2FF-5A3B7DF2F5E8}"/>
                </a:ext>
              </a:extLst>
            </p:cNvPr>
            <p:cNvGrpSpPr>
              <a:grpSpLocks/>
            </p:cNvGrpSpPr>
            <p:nvPr/>
          </p:nvGrpSpPr>
          <p:grpSpPr bwMode="auto">
            <a:xfrm>
              <a:off x="839" y="1253"/>
              <a:ext cx="4226" cy="1488"/>
              <a:chOff x="814" y="1226"/>
              <a:chExt cx="4074" cy="1343"/>
            </a:xfrm>
          </p:grpSpPr>
          <p:sp>
            <p:nvSpPr>
              <p:cNvPr id="101385" name="Freeform 7">
                <a:extLst>
                  <a:ext uri="{FF2B5EF4-FFF2-40B4-BE49-F238E27FC236}">
                    <a16:creationId xmlns:a16="http://schemas.microsoft.com/office/drawing/2014/main" id="{1929E112-A9C1-4915-B040-48644A1898D6}"/>
                  </a:ext>
                </a:extLst>
              </p:cNvPr>
              <p:cNvSpPr>
                <a:spLocks/>
              </p:cNvSpPr>
              <p:nvPr/>
            </p:nvSpPr>
            <p:spPr bwMode="auto">
              <a:xfrm>
                <a:off x="974" y="1446"/>
                <a:ext cx="390" cy="71"/>
              </a:xfrm>
              <a:custGeom>
                <a:avLst/>
                <a:gdLst>
                  <a:gd name="T0" fmla="*/ 0 w 390"/>
                  <a:gd name="T1" fmla="*/ 71 h 71"/>
                  <a:gd name="T2" fmla="*/ 245 w 390"/>
                  <a:gd name="T3" fmla="*/ 71 h 71"/>
                  <a:gd name="T4" fmla="*/ 390 w 390"/>
                  <a:gd name="T5" fmla="*/ 0 h 71"/>
                  <a:gd name="T6" fmla="*/ 0 60000 65536"/>
                  <a:gd name="T7" fmla="*/ 0 60000 65536"/>
                  <a:gd name="T8" fmla="*/ 0 60000 65536"/>
                  <a:gd name="T9" fmla="*/ 0 w 390"/>
                  <a:gd name="T10" fmla="*/ 0 h 71"/>
                  <a:gd name="T11" fmla="*/ 390 w 390"/>
                  <a:gd name="T12" fmla="*/ 71 h 71"/>
                </a:gdLst>
                <a:ahLst/>
                <a:cxnLst>
                  <a:cxn ang="T6">
                    <a:pos x="T0" y="T1"/>
                  </a:cxn>
                  <a:cxn ang="T7">
                    <a:pos x="T2" y="T3"/>
                  </a:cxn>
                  <a:cxn ang="T8">
                    <a:pos x="T4" y="T5"/>
                  </a:cxn>
                </a:cxnLst>
                <a:rect l="T9" t="T10" r="T11" b="T12"/>
                <a:pathLst>
                  <a:path w="390" h="71">
                    <a:moveTo>
                      <a:pt x="0" y="71"/>
                    </a:moveTo>
                    <a:lnTo>
                      <a:pt x="245" y="71"/>
                    </a:lnTo>
                    <a:lnTo>
                      <a:pt x="39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386" name="Line 8">
                <a:extLst>
                  <a:ext uri="{FF2B5EF4-FFF2-40B4-BE49-F238E27FC236}">
                    <a16:creationId xmlns:a16="http://schemas.microsoft.com/office/drawing/2014/main" id="{5870FA75-261E-446A-8CA2-C9E1DCDA4543}"/>
                  </a:ext>
                </a:extLst>
              </p:cNvPr>
              <p:cNvSpPr>
                <a:spLocks noChangeShapeType="1"/>
              </p:cNvSpPr>
              <p:nvPr/>
            </p:nvSpPr>
            <p:spPr bwMode="auto">
              <a:xfrm flipH="1">
                <a:off x="1036" y="1481"/>
                <a:ext cx="41" cy="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7" name="Line 9">
                <a:extLst>
                  <a:ext uri="{FF2B5EF4-FFF2-40B4-BE49-F238E27FC236}">
                    <a16:creationId xmlns:a16="http://schemas.microsoft.com/office/drawing/2014/main" id="{1E482A77-3616-4D4C-B7F7-AC193DE8342D}"/>
                  </a:ext>
                </a:extLst>
              </p:cNvPr>
              <p:cNvSpPr>
                <a:spLocks noChangeShapeType="1"/>
              </p:cNvSpPr>
              <p:nvPr/>
            </p:nvSpPr>
            <p:spPr bwMode="auto">
              <a:xfrm flipH="1">
                <a:off x="1077" y="1481"/>
                <a:ext cx="40" cy="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8" name="Line 10">
                <a:extLst>
                  <a:ext uri="{FF2B5EF4-FFF2-40B4-BE49-F238E27FC236}">
                    <a16:creationId xmlns:a16="http://schemas.microsoft.com/office/drawing/2014/main" id="{D2294672-332C-4D50-8902-B38384310250}"/>
                  </a:ext>
                </a:extLst>
              </p:cNvPr>
              <p:cNvSpPr>
                <a:spLocks noChangeShapeType="1"/>
              </p:cNvSpPr>
              <p:nvPr/>
            </p:nvSpPr>
            <p:spPr bwMode="auto">
              <a:xfrm flipH="1">
                <a:off x="1117" y="1481"/>
                <a:ext cx="42" cy="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9" name="Freeform 11">
                <a:extLst>
                  <a:ext uri="{FF2B5EF4-FFF2-40B4-BE49-F238E27FC236}">
                    <a16:creationId xmlns:a16="http://schemas.microsoft.com/office/drawing/2014/main" id="{C8FF88CA-F8C6-431F-AF4E-739DC3A7891A}"/>
                  </a:ext>
                </a:extLst>
              </p:cNvPr>
              <p:cNvSpPr>
                <a:spLocks/>
              </p:cNvSpPr>
              <p:nvPr/>
            </p:nvSpPr>
            <p:spPr bwMode="auto">
              <a:xfrm>
                <a:off x="1877" y="1411"/>
                <a:ext cx="244" cy="210"/>
              </a:xfrm>
              <a:custGeom>
                <a:avLst/>
                <a:gdLst>
                  <a:gd name="T0" fmla="*/ 121 w 244"/>
                  <a:gd name="T1" fmla="*/ 210 h 210"/>
                  <a:gd name="T2" fmla="*/ 92 w 244"/>
                  <a:gd name="T3" fmla="*/ 209 h 210"/>
                  <a:gd name="T4" fmla="*/ 65 w 244"/>
                  <a:gd name="T5" fmla="*/ 199 h 210"/>
                  <a:gd name="T6" fmla="*/ 40 w 244"/>
                  <a:gd name="T7" fmla="*/ 184 h 210"/>
                  <a:gd name="T8" fmla="*/ 21 w 244"/>
                  <a:gd name="T9" fmla="*/ 166 h 210"/>
                  <a:gd name="T10" fmla="*/ 7 w 244"/>
                  <a:gd name="T11" fmla="*/ 143 h 210"/>
                  <a:gd name="T12" fmla="*/ 0 w 244"/>
                  <a:gd name="T13" fmla="*/ 118 h 210"/>
                  <a:gd name="T14" fmla="*/ 0 w 244"/>
                  <a:gd name="T15" fmla="*/ 93 h 210"/>
                  <a:gd name="T16" fmla="*/ 7 w 244"/>
                  <a:gd name="T17" fmla="*/ 68 h 210"/>
                  <a:gd name="T18" fmla="*/ 21 w 244"/>
                  <a:gd name="T19" fmla="*/ 45 h 210"/>
                  <a:gd name="T20" fmla="*/ 40 w 244"/>
                  <a:gd name="T21" fmla="*/ 27 h 210"/>
                  <a:gd name="T22" fmla="*/ 65 w 244"/>
                  <a:gd name="T23" fmla="*/ 12 h 210"/>
                  <a:gd name="T24" fmla="*/ 92 w 244"/>
                  <a:gd name="T25" fmla="*/ 4 h 210"/>
                  <a:gd name="T26" fmla="*/ 121 w 244"/>
                  <a:gd name="T27" fmla="*/ 0 h 210"/>
                  <a:gd name="T28" fmla="*/ 152 w 244"/>
                  <a:gd name="T29" fmla="*/ 4 h 210"/>
                  <a:gd name="T30" fmla="*/ 179 w 244"/>
                  <a:gd name="T31" fmla="*/ 12 h 210"/>
                  <a:gd name="T32" fmla="*/ 204 w 244"/>
                  <a:gd name="T33" fmla="*/ 27 h 210"/>
                  <a:gd name="T34" fmla="*/ 223 w 244"/>
                  <a:gd name="T35" fmla="*/ 45 h 210"/>
                  <a:gd name="T36" fmla="*/ 237 w 244"/>
                  <a:gd name="T37" fmla="*/ 68 h 210"/>
                  <a:gd name="T38" fmla="*/ 244 w 244"/>
                  <a:gd name="T39" fmla="*/ 93 h 210"/>
                  <a:gd name="T40" fmla="*/ 244 w 244"/>
                  <a:gd name="T41" fmla="*/ 118 h 210"/>
                  <a:gd name="T42" fmla="*/ 237 w 244"/>
                  <a:gd name="T43" fmla="*/ 143 h 210"/>
                  <a:gd name="T44" fmla="*/ 223 w 244"/>
                  <a:gd name="T45" fmla="*/ 166 h 210"/>
                  <a:gd name="T46" fmla="*/ 204 w 244"/>
                  <a:gd name="T47" fmla="*/ 184 h 210"/>
                  <a:gd name="T48" fmla="*/ 179 w 244"/>
                  <a:gd name="T49" fmla="*/ 199 h 210"/>
                  <a:gd name="T50" fmla="*/ 152 w 244"/>
                  <a:gd name="T51" fmla="*/ 209 h 210"/>
                  <a:gd name="T52" fmla="*/ 121 w 244"/>
                  <a:gd name="T53" fmla="*/ 210 h 2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4"/>
                  <a:gd name="T82" fmla="*/ 0 h 210"/>
                  <a:gd name="T83" fmla="*/ 244 w 244"/>
                  <a:gd name="T84" fmla="*/ 210 h 2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4" h="210">
                    <a:moveTo>
                      <a:pt x="121" y="210"/>
                    </a:moveTo>
                    <a:lnTo>
                      <a:pt x="92" y="209"/>
                    </a:lnTo>
                    <a:lnTo>
                      <a:pt x="65" y="199"/>
                    </a:lnTo>
                    <a:lnTo>
                      <a:pt x="40" y="184"/>
                    </a:lnTo>
                    <a:lnTo>
                      <a:pt x="21" y="166"/>
                    </a:lnTo>
                    <a:lnTo>
                      <a:pt x="7" y="143"/>
                    </a:lnTo>
                    <a:lnTo>
                      <a:pt x="0" y="118"/>
                    </a:lnTo>
                    <a:lnTo>
                      <a:pt x="0" y="93"/>
                    </a:lnTo>
                    <a:lnTo>
                      <a:pt x="7" y="68"/>
                    </a:lnTo>
                    <a:lnTo>
                      <a:pt x="21" y="45"/>
                    </a:lnTo>
                    <a:lnTo>
                      <a:pt x="40" y="27"/>
                    </a:lnTo>
                    <a:lnTo>
                      <a:pt x="65" y="12"/>
                    </a:lnTo>
                    <a:lnTo>
                      <a:pt x="92" y="4"/>
                    </a:lnTo>
                    <a:lnTo>
                      <a:pt x="121" y="0"/>
                    </a:lnTo>
                    <a:lnTo>
                      <a:pt x="152" y="4"/>
                    </a:lnTo>
                    <a:lnTo>
                      <a:pt x="179" y="12"/>
                    </a:lnTo>
                    <a:lnTo>
                      <a:pt x="204" y="27"/>
                    </a:lnTo>
                    <a:lnTo>
                      <a:pt x="223" y="45"/>
                    </a:lnTo>
                    <a:lnTo>
                      <a:pt x="237" y="68"/>
                    </a:lnTo>
                    <a:lnTo>
                      <a:pt x="244" y="93"/>
                    </a:lnTo>
                    <a:lnTo>
                      <a:pt x="244" y="118"/>
                    </a:lnTo>
                    <a:lnTo>
                      <a:pt x="237" y="143"/>
                    </a:lnTo>
                    <a:lnTo>
                      <a:pt x="223" y="166"/>
                    </a:lnTo>
                    <a:lnTo>
                      <a:pt x="204" y="184"/>
                    </a:lnTo>
                    <a:lnTo>
                      <a:pt x="179" y="199"/>
                    </a:lnTo>
                    <a:lnTo>
                      <a:pt x="152" y="209"/>
                    </a:lnTo>
                    <a:lnTo>
                      <a:pt x="121" y="21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390" name="Freeform 12">
                <a:extLst>
                  <a:ext uri="{FF2B5EF4-FFF2-40B4-BE49-F238E27FC236}">
                    <a16:creationId xmlns:a16="http://schemas.microsoft.com/office/drawing/2014/main" id="{470BA29B-9242-4436-9A03-83FD2DAE3D0D}"/>
                  </a:ext>
                </a:extLst>
              </p:cNvPr>
              <p:cNvSpPr>
                <a:spLocks/>
              </p:cNvSpPr>
              <p:nvPr/>
            </p:nvSpPr>
            <p:spPr bwMode="auto">
              <a:xfrm>
                <a:off x="2062" y="1411"/>
                <a:ext cx="243" cy="210"/>
              </a:xfrm>
              <a:custGeom>
                <a:avLst/>
                <a:gdLst>
                  <a:gd name="T0" fmla="*/ 121 w 243"/>
                  <a:gd name="T1" fmla="*/ 210 h 210"/>
                  <a:gd name="T2" fmla="*/ 92 w 243"/>
                  <a:gd name="T3" fmla="*/ 209 h 210"/>
                  <a:gd name="T4" fmla="*/ 63 w 243"/>
                  <a:gd name="T5" fmla="*/ 199 h 210"/>
                  <a:gd name="T6" fmla="*/ 40 w 243"/>
                  <a:gd name="T7" fmla="*/ 184 h 210"/>
                  <a:gd name="T8" fmla="*/ 21 w 243"/>
                  <a:gd name="T9" fmla="*/ 166 h 210"/>
                  <a:gd name="T10" fmla="*/ 5 w 243"/>
                  <a:gd name="T11" fmla="*/ 143 h 210"/>
                  <a:gd name="T12" fmla="*/ 0 w 243"/>
                  <a:gd name="T13" fmla="*/ 118 h 210"/>
                  <a:gd name="T14" fmla="*/ 0 w 243"/>
                  <a:gd name="T15" fmla="*/ 93 h 210"/>
                  <a:gd name="T16" fmla="*/ 5 w 243"/>
                  <a:gd name="T17" fmla="*/ 68 h 210"/>
                  <a:gd name="T18" fmla="*/ 21 w 243"/>
                  <a:gd name="T19" fmla="*/ 45 h 210"/>
                  <a:gd name="T20" fmla="*/ 40 w 243"/>
                  <a:gd name="T21" fmla="*/ 27 h 210"/>
                  <a:gd name="T22" fmla="*/ 63 w 243"/>
                  <a:gd name="T23" fmla="*/ 12 h 210"/>
                  <a:gd name="T24" fmla="*/ 92 w 243"/>
                  <a:gd name="T25" fmla="*/ 4 h 210"/>
                  <a:gd name="T26" fmla="*/ 121 w 243"/>
                  <a:gd name="T27" fmla="*/ 0 h 210"/>
                  <a:gd name="T28" fmla="*/ 150 w 243"/>
                  <a:gd name="T29" fmla="*/ 4 h 210"/>
                  <a:gd name="T30" fmla="*/ 179 w 243"/>
                  <a:gd name="T31" fmla="*/ 12 h 210"/>
                  <a:gd name="T32" fmla="*/ 202 w 243"/>
                  <a:gd name="T33" fmla="*/ 27 h 210"/>
                  <a:gd name="T34" fmla="*/ 223 w 243"/>
                  <a:gd name="T35" fmla="*/ 45 h 210"/>
                  <a:gd name="T36" fmla="*/ 237 w 243"/>
                  <a:gd name="T37" fmla="*/ 68 h 210"/>
                  <a:gd name="T38" fmla="*/ 243 w 243"/>
                  <a:gd name="T39" fmla="*/ 93 h 210"/>
                  <a:gd name="T40" fmla="*/ 243 w 243"/>
                  <a:gd name="T41" fmla="*/ 118 h 210"/>
                  <a:gd name="T42" fmla="*/ 237 w 243"/>
                  <a:gd name="T43" fmla="*/ 143 h 210"/>
                  <a:gd name="T44" fmla="*/ 223 w 243"/>
                  <a:gd name="T45" fmla="*/ 166 h 210"/>
                  <a:gd name="T46" fmla="*/ 202 w 243"/>
                  <a:gd name="T47" fmla="*/ 184 h 210"/>
                  <a:gd name="T48" fmla="*/ 179 w 243"/>
                  <a:gd name="T49" fmla="*/ 199 h 210"/>
                  <a:gd name="T50" fmla="*/ 150 w 243"/>
                  <a:gd name="T51" fmla="*/ 209 h 210"/>
                  <a:gd name="T52" fmla="*/ 121 w 243"/>
                  <a:gd name="T53" fmla="*/ 210 h 2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3"/>
                  <a:gd name="T82" fmla="*/ 0 h 210"/>
                  <a:gd name="T83" fmla="*/ 243 w 243"/>
                  <a:gd name="T84" fmla="*/ 210 h 2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3" h="210">
                    <a:moveTo>
                      <a:pt x="121" y="210"/>
                    </a:moveTo>
                    <a:lnTo>
                      <a:pt x="92" y="209"/>
                    </a:lnTo>
                    <a:lnTo>
                      <a:pt x="63" y="199"/>
                    </a:lnTo>
                    <a:lnTo>
                      <a:pt x="40" y="184"/>
                    </a:lnTo>
                    <a:lnTo>
                      <a:pt x="21" y="166"/>
                    </a:lnTo>
                    <a:lnTo>
                      <a:pt x="5" y="143"/>
                    </a:lnTo>
                    <a:lnTo>
                      <a:pt x="0" y="118"/>
                    </a:lnTo>
                    <a:lnTo>
                      <a:pt x="0" y="93"/>
                    </a:lnTo>
                    <a:lnTo>
                      <a:pt x="5" y="68"/>
                    </a:lnTo>
                    <a:lnTo>
                      <a:pt x="21" y="45"/>
                    </a:lnTo>
                    <a:lnTo>
                      <a:pt x="40" y="27"/>
                    </a:lnTo>
                    <a:lnTo>
                      <a:pt x="63" y="12"/>
                    </a:lnTo>
                    <a:lnTo>
                      <a:pt x="92" y="4"/>
                    </a:lnTo>
                    <a:lnTo>
                      <a:pt x="121" y="0"/>
                    </a:lnTo>
                    <a:lnTo>
                      <a:pt x="150" y="4"/>
                    </a:lnTo>
                    <a:lnTo>
                      <a:pt x="179" y="12"/>
                    </a:lnTo>
                    <a:lnTo>
                      <a:pt x="202" y="27"/>
                    </a:lnTo>
                    <a:lnTo>
                      <a:pt x="223" y="45"/>
                    </a:lnTo>
                    <a:lnTo>
                      <a:pt x="237" y="68"/>
                    </a:lnTo>
                    <a:lnTo>
                      <a:pt x="243" y="93"/>
                    </a:lnTo>
                    <a:lnTo>
                      <a:pt x="243" y="118"/>
                    </a:lnTo>
                    <a:lnTo>
                      <a:pt x="237" y="143"/>
                    </a:lnTo>
                    <a:lnTo>
                      <a:pt x="223" y="166"/>
                    </a:lnTo>
                    <a:lnTo>
                      <a:pt x="202" y="184"/>
                    </a:lnTo>
                    <a:lnTo>
                      <a:pt x="179" y="199"/>
                    </a:lnTo>
                    <a:lnTo>
                      <a:pt x="150" y="209"/>
                    </a:lnTo>
                    <a:lnTo>
                      <a:pt x="121" y="21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391" name="Freeform 13">
                <a:extLst>
                  <a:ext uri="{FF2B5EF4-FFF2-40B4-BE49-F238E27FC236}">
                    <a16:creationId xmlns:a16="http://schemas.microsoft.com/office/drawing/2014/main" id="{6592F9D9-7C0E-4B50-A67B-183892CE7AC7}"/>
                  </a:ext>
                </a:extLst>
              </p:cNvPr>
              <p:cNvSpPr>
                <a:spLocks/>
              </p:cNvSpPr>
              <p:nvPr/>
            </p:nvSpPr>
            <p:spPr bwMode="auto">
              <a:xfrm>
                <a:off x="1364" y="1517"/>
                <a:ext cx="513" cy="1"/>
              </a:xfrm>
              <a:custGeom>
                <a:avLst/>
                <a:gdLst>
                  <a:gd name="T0" fmla="*/ 0 w 513"/>
                  <a:gd name="T1" fmla="*/ 0 h 1"/>
                  <a:gd name="T2" fmla="*/ 491 w 513"/>
                  <a:gd name="T3" fmla="*/ 0 h 1"/>
                  <a:gd name="T4" fmla="*/ 513 w 513"/>
                  <a:gd name="T5" fmla="*/ 0 h 1"/>
                  <a:gd name="T6" fmla="*/ 0 60000 65536"/>
                  <a:gd name="T7" fmla="*/ 0 60000 65536"/>
                  <a:gd name="T8" fmla="*/ 0 60000 65536"/>
                  <a:gd name="T9" fmla="*/ 0 w 513"/>
                  <a:gd name="T10" fmla="*/ 0 h 1"/>
                  <a:gd name="T11" fmla="*/ 513 w 513"/>
                  <a:gd name="T12" fmla="*/ 1 h 1"/>
                </a:gdLst>
                <a:ahLst/>
                <a:cxnLst>
                  <a:cxn ang="T6">
                    <a:pos x="T0" y="T1"/>
                  </a:cxn>
                  <a:cxn ang="T7">
                    <a:pos x="T2" y="T3"/>
                  </a:cxn>
                  <a:cxn ang="T8">
                    <a:pos x="T4" y="T5"/>
                  </a:cxn>
                </a:cxnLst>
                <a:rect l="T9" t="T10" r="T11" b="T12"/>
                <a:pathLst>
                  <a:path w="513" h="1">
                    <a:moveTo>
                      <a:pt x="0" y="0"/>
                    </a:moveTo>
                    <a:lnTo>
                      <a:pt x="491" y="0"/>
                    </a:lnTo>
                    <a:lnTo>
                      <a:pt x="513"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392" name="Line 14">
                <a:extLst>
                  <a:ext uri="{FF2B5EF4-FFF2-40B4-BE49-F238E27FC236}">
                    <a16:creationId xmlns:a16="http://schemas.microsoft.com/office/drawing/2014/main" id="{F42A34B8-4F68-4E09-9BDF-5B3110400F5E}"/>
                  </a:ext>
                </a:extLst>
              </p:cNvPr>
              <p:cNvSpPr>
                <a:spLocks noChangeShapeType="1"/>
              </p:cNvSpPr>
              <p:nvPr/>
            </p:nvSpPr>
            <p:spPr bwMode="auto">
              <a:xfrm>
                <a:off x="2306" y="1517"/>
                <a:ext cx="79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93" name="Line 15">
                <a:extLst>
                  <a:ext uri="{FF2B5EF4-FFF2-40B4-BE49-F238E27FC236}">
                    <a16:creationId xmlns:a16="http://schemas.microsoft.com/office/drawing/2014/main" id="{F0432FD8-ECE4-4C1B-9527-F9356F16F005}"/>
                  </a:ext>
                </a:extLst>
              </p:cNvPr>
              <p:cNvSpPr>
                <a:spLocks noChangeShapeType="1"/>
              </p:cNvSpPr>
              <p:nvPr/>
            </p:nvSpPr>
            <p:spPr bwMode="auto">
              <a:xfrm flipH="1">
                <a:off x="2328" y="1481"/>
                <a:ext cx="40" cy="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94" name="Line 16">
                <a:extLst>
                  <a:ext uri="{FF2B5EF4-FFF2-40B4-BE49-F238E27FC236}">
                    <a16:creationId xmlns:a16="http://schemas.microsoft.com/office/drawing/2014/main" id="{A54B8481-09B8-4DC1-A71D-DC3D1C62FD01}"/>
                  </a:ext>
                </a:extLst>
              </p:cNvPr>
              <p:cNvSpPr>
                <a:spLocks noChangeShapeType="1"/>
              </p:cNvSpPr>
              <p:nvPr/>
            </p:nvSpPr>
            <p:spPr bwMode="auto">
              <a:xfrm flipH="1">
                <a:off x="2368" y="1481"/>
                <a:ext cx="41" cy="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95" name="Line 17">
                <a:extLst>
                  <a:ext uri="{FF2B5EF4-FFF2-40B4-BE49-F238E27FC236}">
                    <a16:creationId xmlns:a16="http://schemas.microsoft.com/office/drawing/2014/main" id="{89790287-0113-40F6-AB81-C67B56F6EBCA}"/>
                  </a:ext>
                </a:extLst>
              </p:cNvPr>
              <p:cNvSpPr>
                <a:spLocks noChangeShapeType="1"/>
              </p:cNvSpPr>
              <p:nvPr/>
            </p:nvSpPr>
            <p:spPr bwMode="auto">
              <a:xfrm flipH="1">
                <a:off x="2409" y="1481"/>
                <a:ext cx="40" cy="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96" name="Freeform 18">
                <a:extLst>
                  <a:ext uri="{FF2B5EF4-FFF2-40B4-BE49-F238E27FC236}">
                    <a16:creationId xmlns:a16="http://schemas.microsoft.com/office/drawing/2014/main" id="{ACAC5CCD-6A34-43AD-BA9D-A2B70E27C536}"/>
                  </a:ext>
                </a:extLst>
              </p:cNvPr>
              <p:cNvSpPr>
                <a:spLocks/>
              </p:cNvSpPr>
              <p:nvPr/>
            </p:nvSpPr>
            <p:spPr bwMode="auto">
              <a:xfrm>
                <a:off x="2060" y="1605"/>
                <a:ext cx="246" cy="280"/>
              </a:xfrm>
              <a:custGeom>
                <a:avLst/>
                <a:gdLst>
                  <a:gd name="T0" fmla="*/ 0 w 246"/>
                  <a:gd name="T1" fmla="*/ 0 h 280"/>
                  <a:gd name="T2" fmla="*/ 0 w 246"/>
                  <a:gd name="T3" fmla="*/ 280 h 280"/>
                  <a:gd name="T4" fmla="*/ 123 w 246"/>
                  <a:gd name="T5" fmla="*/ 280 h 280"/>
                  <a:gd name="T6" fmla="*/ 246 w 246"/>
                  <a:gd name="T7" fmla="*/ 228 h 280"/>
                  <a:gd name="T8" fmla="*/ 0 60000 65536"/>
                  <a:gd name="T9" fmla="*/ 0 60000 65536"/>
                  <a:gd name="T10" fmla="*/ 0 60000 65536"/>
                  <a:gd name="T11" fmla="*/ 0 60000 65536"/>
                  <a:gd name="T12" fmla="*/ 0 w 246"/>
                  <a:gd name="T13" fmla="*/ 0 h 280"/>
                  <a:gd name="T14" fmla="*/ 246 w 246"/>
                  <a:gd name="T15" fmla="*/ 280 h 280"/>
                </a:gdLst>
                <a:ahLst/>
                <a:cxnLst>
                  <a:cxn ang="T8">
                    <a:pos x="T0" y="T1"/>
                  </a:cxn>
                  <a:cxn ang="T9">
                    <a:pos x="T2" y="T3"/>
                  </a:cxn>
                  <a:cxn ang="T10">
                    <a:pos x="T4" y="T5"/>
                  </a:cxn>
                  <a:cxn ang="T11">
                    <a:pos x="T6" y="T7"/>
                  </a:cxn>
                </a:cxnLst>
                <a:rect l="T12" t="T13" r="T14" b="T15"/>
                <a:pathLst>
                  <a:path w="246" h="280">
                    <a:moveTo>
                      <a:pt x="0" y="0"/>
                    </a:moveTo>
                    <a:lnTo>
                      <a:pt x="0" y="280"/>
                    </a:lnTo>
                    <a:lnTo>
                      <a:pt x="123" y="280"/>
                    </a:lnTo>
                    <a:lnTo>
                      <a:pt x="246" y="22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397" name="Freeform 19">
                <a:extLst>
                  <a:ext uri="{FF2B5EF4-FFF2-40B4-BE49-F238E27FC236}">
                    <a16:creationId xmlns:a16="http://schemas.microsoft.com/office/drawing/2014/main" id="{F056A4F0-E0EC-48CB-B0EB-BC5123073044}"/>
                  </a:ext>
                </a:extLst>
              </p:cNvPr>
              <p:cNvSpPr>
                <a:spLocks/>
              </p:cNvSpPr>
              <p:nvPr/>
            </p:nvSpPr>
            <p:spPr bwMode="auto">
              <a:xfrm>
                <a:off x="2306" y="1517"/>
                <a:ext cx="143" cy="368"/>
              </a:xfrm>
              <a:custGeom>
                <a:avLst/>
                <a:gdLst>
                  <a:gd name="T0" fmla="*/ 0 w 143"/>
                  <a:gd name="T1" fmla="*/ 368 h 368"/>
                  <a:gd name="T2" fmla="*/ 143 w 143"/>
                  <a:gd name="T3" fmla="*/ 368 h 368"/>
                  <a:gd name="T4" fmla="*/ 143 w 143"/>
                  <a:gd name="T5" fmla="*/ 0 h 368"/>
                  <a:gd name="T6" fmla="*/ 0 60000 65536"/>
                  <a:gd name="T7" fmla="*/ 0 60000 65536"/>
                  <a:gd name="T8" fmla="*/ 0 60000 65536"/>
                  <a:gd name="T9" fmla="*/ 0 w 143"/>
                  <a:gd name="T10" fmla="*/ 0 h 368"/>
                  <a:gd name="T11" fmla="*/ 143 w 143"/>
                  <a:gd name="T12" fmla="*/ 368 h 368"/>
                </a:gdLst>
                <a:ahLst/>
                <a:cxnLst>
                  <a:cxn ang="T6">
                    <a:pos x="T0" y="T1"/>
                  </a:cxn>
                  <a:cxn ang="T7">
                    <a:pos x="T2" y="T3"/>
                  </a:cxn>
                  <a:cxn ang="T8">
                    <a:pos x="T4" y="T5"/>
                  </a:cxn>
                </a:cxnLst>
                <a:rect l="T9" t="T10" r="T11" b="T12"/>
                <a:pathLst>
                  <a:path w="143" h="368">
                    <a:moveTo>
                      <a:pt x="0" y="368"/>
                    </a:moveTo>
                    <a:lnTo>
                      <a:pt x="143" y="368"/>
                    </a:lnTo>
                    <a:lnTo>
                      <a:pt x="143"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398" name="Freeform 20">
                <a:extLst>
                  <a:ext uri="{FF2B5EF4-FFF2-40B4-BE49-F238E27FC236}">
                    <a16:creationId xmlns:a16="http://schemas.microsoft.com/office/drawing/2014/main" id="{9F459847-A4F9-4E53-8223-06390DDCA63D}"/>
                  </a:ext>
                </a:extLst>
              </p:cNvPr>
              <p:cNvSpPr>
                <a:spLocks/>
              </p:cNvSpPr>
              <p:nvPr/>
            </p:nvSpPr>
            <p:spPr bwMode="auto">
              <a:xfrm>
                <a:off x="2551" y="1454"/>
                <a:ext cx="145" cy="124"/>
              </a:xfrm>
              <a:custGeom>
                <a:avLst/>
                <a:gdLst>
                  <a:gd name="T0" fmla="*/ 0 w 145"/>
                  <a:gd name="T1" fmla="*/ 63 h 124"/>
                  <a:gd name="T2" fmla="*/ 4 w 145"/>
                  <a:gd name="T3" fmla="*/ 43 h 124"/>
                  <a:gd name="T4" fmla="*/ 16 w 145"/>
                  <a:gd name="T5" fmla="*/ 27 h 124"/>
                  <a:gd name="T6" fmla="*/ 31 w 145"/>
                  <a:gd name="T7" fmla="*/ 14 h 124"/>
                  <a:gd name="T8" fmla="*/ 50 w 145"/>
                  <a:gd name="T9" fmla="*/ 4 h 124"/>
                  <a:gd name="T10" fmla="*/ 73 w 145"/>
                  <a:gd name="T11" fmla="*/ 0 h 124"/>
                  <a:gd name="T12" fmla="*/ 95 w 145"/>
                  <a:gd name="T13" fmla="*/ 4 h 124"/>
                  <a:gd name="T14" fmla="*/ 116 w 145"/>
                  <a:gd name="T15" fmla="*/ 14 h 124"/>
                  <a:gd name="T16" fmla="*/ 131 w 145"/>
                  <a:gd name="T17" fmla="*/ 27 h 124"/>
                  <a:gd name="T18" fmla="*/ 141 w 145"/>
                  <a:gd name="T19" fmla="*/ 43 h 124"/>
                  <a:gd name="T20" fmla="*/ 145 w 145"/>
                  <a:gd name="T21" fmla="*/ 63 h 124"/>
                  <a:gd name="T22" fmla="*/ 141 w 145"/>
                  <a:gd name="T23" fmla="*/ 81 h 124"/>
                  <a:gd name="T24" fmla="*/ 131 w 145"/>
                  <a:gd name="T25" fmla="*/ 100 h 124"/>
                  <a:gd name="T26" fmla="*/ 116 w 145"/>
                  <a:gd name="T27" fmla="*/ 113 h 124"/>
                  <a:gd name="T28" fmla="*/ 95 w 145"/>
                  <a:gd name="T29" fmla="*/ 121 h 124"/>
                  <a:gd name="T30" fmla="*/ 73 w 145"/>
                  <a:gd name="T31" fmla="*/ 124 h 124"/>
                  <a:gd name="T32" fmla="*/ 50 w 145"/>
                  <a:gd name="T33" fmla="*/ 121 h 124"/>
                  <a:gd name="T34" fmla="*/ 31 w 145"/>
                  <a:gd name="T35" fmla="*/ 113 h 124"/>
                  <a:gd name="T36" fmla="*/ 16 w 145"/>
                  <a:gd name="T37" fmla="*/ 100 h 124"/>
                  <a:gd name="T38" fmla="*/ 4 w 145"/>
                  <a:gd name="T39" fmla="*/ 81 h 124"/>
                  <a:gd name="T40" fmla="*/ 0 w 145"/>
                  <a:gd name="T41" fmla="*/ 63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5"/>
                  <a:gd name="T64" fmla="*/ 0 h 124"/>
                  <a:gd name="T65" fmla="*/ 145 w 145"/>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5" h="124">
                    <a:moveTo>
                      <a:pt x="0" y="63"/>
                    </a:moveTo>
                    <a:lnTo>
                      <a:pt x="4" y="43"/>
                    </a:lnTo>
                    <a:lnTo>
                      <a:pt x="16" y="27"/>
                    </a:lnTo>
                    <a:lnTo>
                      <a:pt x="31" y="14"/>
                    </a:lnTo>
                    <a:lnTo>
                      <a:pt x="50" y="4"/>
                    </a:lnTo>
                    <a:lnTo>
                      <a:pt x="73" y="0"/>
                    </a:lnTo>
                    <a:lnTo>
                      <a:pt x="95" y="4"/>
                    </a:lnTo>
                    <a:lnTo>
                      <a:pt x="116" y="14"/>
                    </a:lnTo>
                    <a:lnTo>
                      <a:pt x="131" y="27"/>
                    </a:lnTo>
                    <a:lnTo>
                      <a:pt x="141" y="43"/>
                    </a:lnTo>
                    <a:lnTo>
                      <a:pt x="145" y="63"/>
                    </a:lnTo>
                    <a:lnTo>
                      <a:pt x="141" y="81"/>
                    </a:lnTo>
                    <a:lnTo>
                      <a:pt x="131" y="100"/>
                    </a:lnTo>
                    <a:lnTo>
                      <a:pt x="116" y="113"/>
                    </a:lnTo>
                    <a:lnTo>
                      <a:pt x="95" y="121"/>
                    </a:lnTo>
                    <a:lnTo>
                      <a:pt x="73" y="124"/>
                    </a:lnTo>
                    <a:lnTo>
                      <a:pt x="50" y="121"/>
                    </a:lnTo>
                    <a:lnTo>
                      <a:pt x="31" y="113"/>
                    </a:lnTo>
                    <a:lnTo>
                      <a:pt x="16" y="100"/>
                    </a:lnTo>
                    <a:lnTo>
                      <a:pt x="4" y="81"/>
                    </a:lnTo>
                    <a:lnTo>
                      <a:pt x="0" y="63"/>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399" name="Rectangle 21">
                <a:extLst>
                  <a:ext uri="{FF2B5EF4-FFF2-40B4-BE49-F238E27FC236}">
                    <a16:creationId xmlns:a16="http://schemas.microsoft.com/office/drawing/2014/main" id="{791175E7-9A15-41CB-9DAD-6513268D1603}"/>
                  </a:ext>
                </a:extLst>
              </p:cNvPr>
              <p:cNvSpPr>
                <a:spLocks noChangeArrowheads="1"/>
              </p:cNvSpPr>
              <p:nvPr/>
            </p:nvSpPr>
            <p:spPr bwMode="auto">
              <a:xfrm>
                <a:off x="2544" y="1674"/>
                <a:ext cx="163" cy="21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00" name="Line 22">
                <a:extLst>
                  <a:ext uri="{FF2B5EF4-FFF2-40B4-BE49-F238E27FC236}">
                    <a16:creationId xmlns:a16="http://schemas.microsoft.com/office/drawing/2014/main" id="{6983CBBD-8D92-4FD5-8675-90899065E63C}"/>
                  </a:ext>
                </a:extLst>
              </p:cNvPr>
              <p:cNvSpPr>
                <a:spLocks noChangeShapeType="1"/>
              </p:cNvSpPr>
              <p:nvPr/>
            </p:nvSpPr>
            <p:spPr bwMode="auto">
              <a:xfrm>
                <a:off x="2623" y="1577"/>
                <a:ext cx="1" cy="9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1" name="Line 23">
                <a:extLst>
                  <a:ext uri="{FF2B5EF4-FFF2-40B4-BE49-F238E27FC236}">
                    <a16:creationId xmlns:a16="http://schemas.microsoft.com/office/drawing/2014/main" id="{759A666D-7F0B-4CCC-97B0-CD3374C7EC3B}"/>
                  </a:ext>
                </a:extLst>
              </p:cNvPr>
              <p:cNvSpPr>
                <a:spLocks noChangeShapeType="1"/>
              </p:cNvSpPr>
              <p:nvPr/>
            </p:nvSpPr>
            <p:spPr bwMode="auto">
              <a:xfrm>
                <a:off x="2626" y="1885"/>
                <a:ext cx="1" cy="1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2" name="Rectangle 24">
                <a:extLst>
                  <a:ext uri="{FF2B5EF4-FFF2-40B4-BE49-F238E27FC236}">
                    <a16:creationId xmlns:a16="http://schemas.microsoft.com/office/drawing/2014/main" id="{09016209-59C4-4962-A833-9FF78EAF7CEF}"/>
                  </a:ext>
                </a:extLst>
              </p:cNvPr>
              <p:cNvSpPr>
                <a:spLocks noChangeArrowheads="1"/>
              </p:cNvSpPr>
              <p:nvPr/>
            </p:nvSpPr>
            <p:spPr bwMode="auto">
              <a:xfrm>
                <a:off x="3104" y="1377"/>
                <a:ext cx="903" cy="28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03" name="Rectangle 25">
                <a:extLst>
                  <a:ext uri="{FF2B5EF4-FFF2-40B4-BE49-F238E27FC236}">
                    <a16:creationId xmlns:a16="http://schemas.microsoft.com/office/drawing/2014/main" id="{63A94339-C3F1-4F09-AEE5-7BEA00CB21EC}"/>
                  </a:ext>
                </a:extLst>
              </p:cNvPr>
              <p:cNvSpPr>
                <a:spLocks noChangeArrowheads="1"/>
              </p:cNvSpPr>
              <p:nvPr/>
            </p:nvSpPr>
            <p:spPr bwMode="auto">
              <a:xfrm>
                <a:off x="3268" y="1481"/>
                <a:ext cx="166" cy="7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04" name="Freeform 26">
                <a:extLst>
                  <a:ext uri="{FF2B5EF4-FFF2-40B4-BE49-F238E27FC236}">
                    <a16:creationId xmlns:a16="http://schemas.microsoft.com/office/drawing/2014/main" id="{D1982FF2-7D77-43AC-A1F0-E7F9CE5AF250}"/>
                  </a:ext>
                </a:extLst>
              </p:cNvPr>
              <p:cNvSpPr>
                <a:spLocks/>
              </p:cNvSpPr>
              <p:nvPr/>
            </p:nvSpPr>
            <p:spPr bwMode="auto">
              <a:xfrm>
                <a:off x="3228" y="1517"/>
                <a:ext cx="247" cy="1"/>
              </a:xfrm>
              <a:custGeom>
                <a:avLst/>
                <a:gdLst>
                  <a:gd name="T0" fmla="*/ 0 w 247"/>
                  <a:gd name="T1" fmla="*/ 0 h 1"/>
                  <a:gd name="T2" fmla="*/ 247 w 247"/>
                  <a:gd name="T3" fmla="*/ 0 h 1"/>
                  <a:gd name="T4" fmla="*/ 0 w 247"/>
                  <a:gd name="T5" fmla="*/ 0 h 1"/>
                  <a:gd name="T6" fmla="*/ 0 60000 65536"/>
                  <a:gd name="T7" fmla="*/ 0 60000 65536"/>
                  <a:gd name="T8" fmla="*/ 0 60000 65536"/>
                  <a:gd name="T9" fmla="*/ 0 w 247"/>
                  <a:gd name="T10" fmla="*/ 0 h 1"/>
                  <a:gd name="T11" fmla="*/ 247 w 247"/>
                  <a:gd name="T12" fmla="*/ 1 h 1"/>
                </a:gdLst>
                <a:ahLst/>
                <a:cxnLst>
                  <a:cxn ang="T6">
                    <a:pos x="T0" y="T1"/>
                  </a:cxn>
                  <a:cxn ang="T7">
                    <a:pos x="T2" y="T3"/>
                  </a:cxn>
                  <a:cxn ang="T8">
                    <a:pos x="T4" y="T5"/>
                  </a:cxn>
                </a:cxnLst>
                <a:rect l="T9" t="T10" r="T11" b="T12"/>
                <a:pathLst>
                  <a:path w="247" h="1">
                    <a:moveTo>
                      <a:pt x="0" y="0"/>
                    </a:moveTo>
                    <a:lnTo>
                      <a:pt x="247" y="0"/>
                    </a:lnTo>
                    <a:lnTo>
                      <a:pt x="0" y="0"/>
                    </a:lnTo>
                    <a:close/>
                  </a:path>
                </a:pathLst>
              </a:custGeom>
              <a:solidFill>
                <a:srgbClr val="FFFFFF"/>
              </a:solidFill>
              <a:ln w="12700">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05" name="Freeform 27">
                <a:extLst>
                  <a:ext uri="{FF2B5EF4-FFF2-40B4-BE49-F238E27FC236}">
                    <a16:creationId xmlns:a16="http://schemas.microsoft.com/office/drawing/2014/main" id="{2B8B72E8-5EBB-4A9E-8DBA-34EB964BB6BC}"/>
                  </a:ext>
                </a:extLst>
              </p:cNvPr>
              <p:cNvSpPr>
                <a:spLocks/>
              </p:cNvSpPr>
              <p:nvPr/>
            </p:nvSpPr>
            <p:spPr bwMode="auto">
              <a:xfrm>
                <a:off x="3638" y="1464"/>
                <a:ext cx="124" cy="106"/>
              </a:xfrm>
              <a:custGeom>
                <a:avLst/>
                <a:gdLst>
                  <a:gd name="T0" fmla="*/ 0 w 124"/>
                  <a:gd name="T1" fmla="*/ 106 h 106"/>
                  <a:gd name="T2" fmla="*/ 0 w 124"/>
                  <a:gd name="T3" fmla="*/ 0 h 106"/>
                  <a:gd name="T4" fmla="*/ 124 w 124"/>
                  <a:gd name="T5" fmla="*/ 53 h 106"/>
                  <a:gd name="T6" fmla="*/ 0 60000 65536"/>
                  <a:gd name="T7" fmla="*/ 0 60000 65536"/>
                  <a:gd name="T8" fmla="*/ 0 60000 65536"/>
                  <a:gd name="T9" fmla="*/ 0 w 124"/>
                  <a:gd name="T10" fmla="*/ 0 h 106"/>
                  <a:gd name="T11" fmla="*/ 124 w 124"/>
                  <a:gd name="T12" fmla="*/ 106 h 106"/>
                </a:gdLst>
                <a:ahLst/>
                <a:cxnLst>
                  <a:cxn ang="T6">
                    <a:pos x="T0" y="T1"/>
                  </a:cxn>
                  <a:cxn ang="T7">
                    <a:pos x="T2" y="T3"/>
                  </a:cxn>
                  <a:cxn ang="T8">
                    <a:pos x="T4" y="T5"/>
                  </a:cxn>
                </a:cxnLst>
                <a:rect l="T9" t="T10" r="T11" b="T12"/>
                <a:pathLst>
                  <a:path w="124" h="106">
                    <a:moveTo>
                      <a:pt x="0" y="106"/>
                    </a:moveTo>
                    <a:lnTo>
                      <a:pt x="0" y="0"/>
                    </a:lnTo>
                    <a:lnTo>
                      <a:pt x="124" y="53"/>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06" name="Line 28">
                <a:extLst>
                  <a:ext uri="{FF2B5EF4-FFF2-40B4-BE49-F238E27FC236}">
                    <a16:creationId xmlns:a16="http://schemas.microsoft.com/office/drawing/2014/main" id="{9FA1524D-D8EC-4AA2-B70E-744151173A91}"/>
                  </a:ext>
                </a:extLst>
              </p:cNvPr>
              <p:cNvSpPr>
                <a:spLocks noChangeShapeType="1"/>
              </p:cNvSpPr>
              <p:nvPr/>
            </p:nvSpPr>
            <p:spPr bwMode="auto">
              <a:xfrm flipH="1">
                <a:off x="3638" y="1517"/>
                <a:ext cx="124" cy="5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7" name="Line 29">
                <a:extLst>
                  <a:ext uri="{FF2B5EF4-FFF2-40B4-BE49-F238E27FC236}">
                    <a16:creationId xmlns:a16="http://schemas.microsoft.com/office/drawing/2014/main" id="{7855F603-5DE7-4E60-B3AD-FA7292F70008}"/>
                  </a:ext>
                </a:extLst>
              </p:cNvPr>
              <p:cNvSpPr>
                <a:spLocks noChangeShapeType="1"/>
              </p:cNvSpPr>
              <p:nvPr/>
            </p:nvSpPr>
            <p:spPr bwMode="auto">
              <a:xfrm flipV="1">
                <a:off x="3762" y="1464"/>
                <a:ext cx="1"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8" name="Freeform 30">
                <a:extLst>
                  <a:ext uri="{FF2B5EF4-FFF2-40B4-BE49-F238E27FC236}">
                    <a16:creationId xmlns:a16="http://schemas.microsoft.com/office/drawing/2014/main" id="{E2C40717-681C-4D6B-A550-F18B06FB8EAB}"/>
                  </a:ext>
                </a:extLst>
              </p:cNvPr>
              <p:cNvSpPr>
                <a:spLocks/>
              </p:cNvSpPr>
              <p:nvPr/>
            </p:nvSpPr>
            <p:spPr bwMode="auto">
              <a:xfrm>
                <a:off x="3556" y="1517"/>
                <a:ext cx="287" cy="1"/>
              </a:xfrm>
              <a:custGeom>
                <a:avLst/>
                <a:gdLst>
                  <a:gd name="T0" fmla="*/ 287 w 287"/>
                  <a:gd name="T1" fmla="*/ 0 h 1"/>
                  <a:gd name="T2" fmla="*/ 246 w 287"/>
                  <a:gd name="T3" fmla="*/ 0 h 1"/>
                  <a:gd name="T4" fmla="*/ 0 w 287"/>
                  <a:gd name="T5" fmla="*/ 0 h 1"/>
                  <a:gd name="T6" fmla="*/ 0 60000 65536"/>
                  <a:gd name="T7" fmla="*/ 0 60000 65536"/>
                  <a:gd name="T8" fmla="*/ 0 60000 65536"/>
                  <a:gd name="T9" fmla="*/ 0 w 287"/>
                  <a:gd name="T10" fmla="*/ 0 h 1"/>
                  <a:gd name="T11" fmla="*/ 287 w 287"/>
                  <a:gd name="T12" fmla="*/ 1 h 1"/>
                </a:gdLst>
                <a:ahLst/>
                <a:cxnLst>
                  <a:cxn ang="T6">
                    <a:pos x="T0" y="T1"/>
                  </a:cxn>
                  <a:cxn ang="T7">
                    <a:pos x="T2" y="T3"/>
                  </a:cxn>
                  <a:cxn ang="T8">
                    <a:pos x="T4" y="T5"/>
                  </a:cxn>
                </a:cxnLst>
                <a:rect l="T9" t="T10" r="T11" b="T12"/>
                <a:pathLst>
                  <a:path w="287" h="1">
                    <a:moveTo>
                      <a:pt x="287" y="0"/>
                    </a:moveTo>
                    <a:lnTo>
                      <a:pt x="246" y="0"/>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09" name="Line 31">
                <a:extLst>
                  <a:ext uri="{FF2B5EF4-FFF2-40B4-BE49-F238E27FC236}">
                    <a16:creationId xmlns:a16="http://schemas.microsoft.com/office/drawing/2014/main" id="{4C25EF75-6AE2-4AC2-9A99-CC59497CFF3C}"/>
                  </a:ext>
                </a:extLst>
              </p:cNvPr>
              <p:cNvSpPr>
                <a:spLocks noChangeShapeType="1"/>
              </p:cNvSpPr>
              <p:nvPr/>
            </p:nvSpPr>
            <p:spPr bwMode="auto">
              <a:xfrm>
                <a:off x="3475" y="1517"/>
                <a:ext cx="8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0" name="Freeform 32">
                <a:extLst>
                  <a:ext uri="{FF2B5EF4-FFF2-40B4-BE49-F238E27FC236}">
                    <a16:creationId xmlns:a16="http://schemas.microsoft.com/office/drawing/2014/main" id="{2834BDE1-B531-4021-BB18-5B2D61B3071A}"/>
                  </a:ext>
                </a:extLst>
              </p:cNvPr>
              <p:cNvSpPr>
                <a:spLocks/>
              </p:cNvSpPr>
              <p:nvPr/>
            </p:nvSpPr>
            <p:spPr bwMode="auto">
              <a:xfrm>
                <a:off x="4007" y="1446"/>
                <a:ext cx="327" cy="71"/>
              </a:xfrm>
              <a:custGeom>
                <a:avLst/>
                <a:gdLst>
                  <a:gd name="T0" fmla="*/ 0 w 327"/>
                  <a:gd name="T1" fmla="*/ 71 h 71"/>
                  <a:gd name="T2" fmla="*/ 204 w 327"/>
                  <a:gd name="T3" fmla="*/ 71 h 71"/>
                  <a:gd name="T4" fmla="*/ 327 w 327"/>
                  <a:gd name="T5" fmla="*/ 0 h 71"/>
                  <a:gd name="T6" fmla="*/ 0 60000 65536"/>
                  <a:gd name="T7" fmla="*/ 0 60000 65536"/>
                  <a:gd name="T8" fmla="*/ 0 60000 65536"/>
                  <a:gd name="T9" fmla="*/ 0 w 327"/>
                  <a:gd name="T10" fmla="*/ 0 h 71"/>
                  <a:gd name="T11" fmla="*/ 327 w 327"/>
                  <a:gd name="T12" fmla="*/ 71 h 71"/>
                </a:gdLst>
                <a:ahLst/>
                <a:cxnLst>
                  <a:cxn ang="T6">
                    <a:pos x="T0" y="T1"/>
                  </a:cxn>
                  <a:cxn ang="T7">
                    <a:pos x="T2" y="T3"/>
                  </a:cxn>
                  <a:cxn ang="T8">
                    <a:pos x="T4" y="T5"/>
                  </a:cxn>
                </a:cxnLst>
                <a:rect l="T9" t="T10" r="T11" b="T12"/>
                <a:pathLst>
                  <a:path w="327" h="71">
                    <a:moveTo>
                      <a:pt x="0" y="71"/>
                    </a:moveTo>
                    <a:lnTo>
                      <a:pt x="204" y="71"/>
                    </a:lnTo>
                    <a:lnTo>
                      <a:pt x="327"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11" name="Rectangle 33">
                <a:extLst>
                  <a:ext uri="{FF2B5EF4-FFF2-40B4-BE49-F238E27FC236}">
                    <a16:creationId xmlns:a16="http://schemas.microsoft.com/office/drawing/2014/main" id="{F1B29A5C-4DDE-4F36-9CA1-D605E5D18902}"/>
                  </a:ext>
                </a:extLst>
              </p:cNvPr>
              <p:cNvSpPr>
                <a:spLocks noChangeArrowheads="1"/>
              </p:cNvSpPr>
              <p:nvPr/>
            </p:nvSpPr>
            <p:spPr bwMode="auto">
              <a:xfrm>
                <a:off x="4479" y="1446"/>
                <a:ext cx="285" cy="14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12" name="Rectangle 34">
                <a:extLst>
                  <a:ext uri="{FF2B5EF4-FFF2-40B4-BE49-F238E27FC236}">
                    <a16:creationId xmlns:a16="http://schemas.microsoft.com/office/drawing/2014/main" id="{EED5D136-6D3E-4666-9D80-26B8857F2CA7}"/>
                  </a:ext>
                </a:extLst>
              </p:cNvPr>
              <p:cNvSpPr>
                <a:spLocks noChangeArrowheads="1"/>
              </p:cNvSpPr>
              <p:nvPr/>
            </p:nvSpPr>
            <p:spPr bwMode="auto">
              <a:xfrm>
                <a:off x="4487" y="1456"/>
                <a:ext cx="2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负载</a:t>
                </a:r>
                <a:endParaRPr lang="zh-CN" altLang="en-US" sz="3600">
                  <a:latin typeface="Times New Roman" panose="02020603050405020304" pitchFamily="18" charset="0"/>
                  <a:ea typeface="华文中宋" panose="02010600040101010101" pitchFamily="2" charset="-122"/>
                </a:endParaRPr>
              </a:p>
            </p:txBody>
          </p:sp>
          <p:sp>
            <p:nvSpPr>
              <p:cNvPr id="101413" name="Line 35">
                <a:extLst>
                  <a:ext uri="{FF2B5EF4-FFF2-40B4-BE49-F238E27FC236}">
                    <a16:creationId xmlns:a16="http://schemas.microsoft.com/office/drawing/2014/main" id="{7C6B55E2-A75C-4EA7-9570-8B86E459F992}"/>
                  </a:ext>
                </a:extLst>
              </p:cNvPr>
              <p:cNvSpPr>
                <a:spLocks noChangeShapeType="1"/>
              </p:cNvSpPr>
              <p:nvPr/>
            </p:nvSpPr>
            <p:spPr bwMode="auto">
              <a:xfrm>
                <a:off x="4334" y="1517"/>
                <a:ext cx="14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4" name="Line 36">
                <a:extLst>
                  <a:ext uri="{FF2B5EF4-FFF2-40B4-BE49-F238E27FC236}">
                    <a16:creationId xmlns:a16="http://schemas.microsoft.com/office/drawing/2014/main" id="{2BEA6A55-D58B-499E-9090-EBC90B562C21}"/>
                  </a:ext>
                </a:extLst>
              </p:cNvPr>
              <p:cNvSpPr>
                <a:spLocks noChangeShapeType="1"/>
              </p:cNvSpPr>
              <p:nvPr/>
            </p:nvSpPr>
            <p:spPr bwMode="auto">
              <a:xfrm>
                <a:off x="4764" y="1517"/>
                <a:ext cx="12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5" name="Freeform 37">
                <a:extLst>
                  <a:ext uri="{FF2B5EF4-FFF2-40B4-BE49-F238E27FC236}">
                    <a16:creationId xmlns:a16="http://schemas.microsoft.com/office/drawing/2014/main" id="{BA539CF6-79CD-4B74-87D3-1C52FED47A90}"/>
                  </a:ext>
                </a:extLst>
              </p:cNvPr>
              <p:cNvSpPr>
                <a:spLocks/>
              </p:cNvSpPr>
              <p:nvPr/>
            </p:nvSpPr>
            <p:spPr bwMode="auto">
              <a:xfrm>
                <a:off x="3762" y="1552"/>
                <a:ext cx="736" cy="527"/>
              </a:xfrm>
              <a:custGeom>
                <a:avLst/>
                <a:gdLst>
                  <a:gd name="T0" fmla="*/ 0 w 736"/>
                  <a:gd name="T1" fmla="*/ 0 h 527"/>
                  <a:gd name="T2" fmla="*/ 81 w 736"/>
                  <a:gd name="T3" fmla="*/ 35 h 527"/>
                  <a:gd name="T4" fmla="*/ 81 w 736"/>
                  <a:gd name="T5" fmla="*/ 246 h 527"/>
                  <a:gd name="T6" fmla="*/ 736 w 736"/>
                  <a:gd name="T7" fmla="*/ 246 h 527"/>
                  <a:gd name="T8" fmla="*/ 736 w 736"/>
                  <a:gd name="T9" fmla="*/ 527 h 527"/>
                  <a:gd name="T10" fmla="*/ 615 w 736"/>
                  <a:gd name="T11" fmla="*/ 525 h 527"/>
                  <a:gd name="T12" fmla="*/ 0 60000 65536"/>
                  <a:gd name="T13" fmla="*/ 0 60000 65536"/>
                  <a:gd name="T14" fmla="*/ 0 60000 65536"/>
                  <a:gd name="T15" fmla="*/ 0 60000 65536"/>
                  <a:gd name="T16" fmla="*/ 0 60000 65536"/>
                  <a:gd name="T17" fmla="*/ 0 60000 65536"/>
                  <a:gd name="T18" fmla="*/ 0 w 736"/>
                  <a:gd name="T19" fmla="*/ 0 h 527"/>
                  <a:gd name="T20" fmla="*/ 736 w 736"/>
                  <a:gd name="T21" fmla="*/ 527 h 527"/>
                </a:gdLst>
                <a:ahLst/>
                <a:cxnLst>
                  <a:cxn ang="T12">
                    <a:pos x="T0" y="T1"/>
                  </a:cxn>
                  <a:cxn ang="T13">
                    <a:pos x="T2" y="T3"/>
                  </a:cxn>
                  <a:cxn ang="T14">
                    <a:pos x="T4" y="T5"/>
                  </a:cxn>
                  <a:cxn ang="T15">
                    <a:pos x="T6" y="T7"/>
                  </a:cxn>
                  <a:cxn ang="T16">
                    <a:pos x="T8" y="T9"/>
                  </a:cxn>
                  <a:cxn ang="T17">
                    <a:pos x="T10" y="T11"/>
                  </a:cxn>
                </a:cxnLst>
                <a:rect l="T18" t="T19" r="T20" b="T21"/>
                <a:pathLst>
                  <a:path w="736" h="527">
                    <a:moveTo>
                      <a:pt x="0" y="0"/>
                    </a:moveTo>
                    <a:lnTo>
                      <a:pt x="81" y="35"/>
                    </a:lnTo>
                    <a:lnTo>
                      <a:pt x="81" y="246"/>
                    </a:lnTo>
                    <a:lnTo>
                      <a:pt x="736" y="246"/>
                    </a:lnTo>
                    <a:lnTo>
                      <a:pt x="736" y="527"/>
                    </a:lnTo>
                    <a:lnTo>
                      <a:pt x="615" y="525"/>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16" name="Rectangle 38">
                <a:extLst>
                  <a:ext uri="{FF2B5EF4-FFF2-40B4-BE49-F238E27FC236}">
                    <a16:creationId xmlns:a16="http://schemas.microsoft.com/office/drawing/2014/main" id="{0E74A102-10CB-4C18-9FC0-4A21CF986663}"/>
                  </a:ext>
                </a:extLst>
              </p:cNvPr>
              <p:cNvSpPr>
                <a:spLocks noChangeArrowheads="1"/>
              </p:cNvSpPr>
              <p:nvPr/>
            </p:nvSpPr>
            <p:spPr bwMode="auto">
              <a:xfrm>
                <a:off x="3843" y="1991"/>
                <a:ext cx="534" cy="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17" name="Rectangle 39">
                <a:extLst>
                  <a:ext uri="{FF2B5EF4-FFF2-40B4-BE49-F238E27FC236}">
                    <a16:creationId xmlns:a16="http://schemas.microsoft.com/office/drawing/2014/main" id="{FA01F33D-8F04-4B75-8403-B7EF735B62BA}"/>
                  </a:ext>
                </a:extLst>
              </p:cNvPr>
              <p:cNvSpPr>
                <a:spLocks noChangeArrowheads="1"/>
              </p:cNvSpPr>
              <p:nvPr/>
            </p:nvSpPr>
            <p:spPr bwMode="auto">
              <a:xfrm>
                <a:off x="3850" y="2017"/>
                <a:ext cx="43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触发电路</a:t>
                </a:r>
                <a:endParaRPr lang="zh-CN" altLang="en-US" sz="3600">
                  <a:latin typeface="Times New Roman" panose="02020603050405020304" pitchFamily="18" charset="0"/>
                  <a:ea typeface="华文中宋" panose="02010600040101010101" pitchFamily="2" charset="-122"/>
                </a:endParaRPr>
              </a:p>
            </p:txBody>
          </p:sp>
          <p:sp>
            <p:nvSpPr>
              <p:cNvPr id="101418" name="Line 40">
                <a:extLst>
                  <a:ext uri="{FF2B5EF4-FFF2-40B4-BE49-F238E27FC236}">
                    <a16:creationId xmlns:a16="http://schemas.microsoft.com/office/drawing/2014/main" id="{B67F070E-8149-4F7C-B5CB-D6A30751FA04}"/>
                  </a:ext>
                </a:extLst>
              </p:cNvPr>
              <p:cNvSpPr>
                <a:spLocks noChangeShapeType="1"/>
              </p:cNvSpPr>
              <p:nvPr/>
            </p:nvSpPr>
            <p:spPr bwMode="auto">
              <a:xfrm flipV="1">
                <a:off x="3627" y="2079"/>
                <a:ext cx="13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9" name="Freeform 41">
                <a:extLst>
                  <a:ext uri="{FF2B5EF4-FFF2-40B4-BE49-F238E27FC236}">
                    <a16:creationId xmlns:a16="http://schemas.microsoft.com/office/drawing/2014/main" id="{C7EFD4A3-20D3-4135-B108-5D0EA81C8F80}"/>
                  </a:ext>
                </a:extLst>
              </p:cNvPr>
              <p:cNvSpPr>
                <a:spLocks/>
              </p:cNvSpPr>
              <p:nvPr/>
            </p:nvSpPr>
            <p:spPr bwMode="auto">
              <a:xfrm>
                <a:off x="3752" y="2054"/>
                <a:ext cx="91" cy="51"/>
              </a:xfrm>
              <a:custGeom>
                <a:avLst/>
                <a:gdLst>
                  <a:gd name="T0" fmla="*/ 0 w 91"/>
                  <a:gd name="T1" fmla="*/ 0 h 51"/>
                  <a:gd name="T2" fmla="*/ 91 w 91"/>
                  <a:gd name="T3" fmla="*/ 25 h 51"/>
                  <a:gd name="T4" fmla="*/ 0 w 91"/>
                  <a:gd name="T5" fmla="*/ 51 h 51"/>
                  <a:gd name="T6" fmla="*/ 0 w 91"/>
                  <a:gd name="T7" fmla="*/ 0 h 51"/>
                  <a:gd name="T8" fmla="*/ 0 60000 65536"/>
                  <a:gd name="T9" fmla="*/ 0 60000 65536"/>
                  <a:gd name="T10" fmla="*/ 0 60000 65536"/>
                  <a:gd name="T11" fmla="*/ 0 60000 65536"/>
                  <a:gd name="T12" fmla="*/ 0 w 91"/>
                  <a:gd name="T13" fmla="*/ 0 h 51"/>
                  <a:gd name="T14" fmla="*/ 91 w 91"/>
                  <a:gd name="T15" fmla="*/ 51 h 51"/>
                </a:gdLst>
                <a:ahLst/>
                <a:cxnLst>
                  <a:cxn ang="T8">
                    <a:pos x="T0" y="T1"/>
                  </a:cxn>
                  <a:cxn ang="T9">
                    <a:pos x="T2" y="T3"/>
                  </a:cxn>
                  <a:cxn ang="T10">
                    <a:pos x="T4" y="T5"/>
                  </a:cxn>
                  <a:cxn ang="T11">
                    <a:pos x="T6" y="T7"/>
                  </a:cxn>
                </a:cxnLst>
                <a:rect l="T12" t="T13" r="T14" b="T15"/>
                <a:pathLst>
                  <a:path w="91" h="51">
                    <a:moveTo>
                      <a:pt x="0" y="0"/>
                    </a:moveTo>
                    <a:lnTo>
                      <a:pt x="91" y="25"/>
                    </a:lnTo>
                    <a:lnTo>
                      <a:pt x="0" y="5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20" name="Rectangle 42">
                <a:extLst>
                  <a:ext uri="{FF2B5EF4-FFF2-40B4-BE49-F238E27FC236}">
                    <a16:creationId xmlns:a16="http://schemas.microsoft.com/office/drawing/2014/main" id="{24D38677-A0E4-4D4E-84A0-6D0CD473E7FC}"/>
                  </a:ext>
                </a:extLst>
              </p:cNvPr>
              <p:cNvSpPr>
                <a:spLocks noChangeArrowheads="1"/>
              </p:cNvSpPr>
              <p:nvPr/>
            </p:nvSpPr>
            <p:spPr bwMode="auto">
              <a:xfrm>
                <a:off x="3104" y="1991"/>
                <a:ext cx="523" cy="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21" name="Rectangle 43">
                <a:extLst>
                  <a:ext uri="{FF2B5EF4-FFF2-40B4-BE49-F238E27FC236}">
                    <a16:creationId xmlns:a16="http://schemas.microsoft.com/office/drawing/2014/main" id="{1424BF9D-A449-4B00-A9BF-FE4A2A8C0528}"/>
                  </a:ext>
                </a:extLst>
              </p:cNvPr>
              <p:cNvSpPr>
                <a:spLocks noChangeArrowheads="1"/>
              </p:cNvSpPr>
              <p:nvPr/>
            </p:nvSpPr>
            <p:spPr bwMode="auto">
              <a:xfrm>
                <a:off x="3103" y="2017"/>
                <a:ext cx="43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开关电路</a:t>
                </a:r>
                <a:endParaRPr lang="zh-CN" altLang="en-US" sz="3600">
                  <a:latin typeface="Times New Roman" panose="02020603050405020304" pitchFamily="18" charset="0"/>
                  <a:ea typeface="华文中宋" panose="02010600040101010101" pitchFamily="2" charset="-122"/>
                </a:endParaRPr>
              </a:p>
            </p:txBody>
          </p:sp>
          <p:sp>
            <p:nvSpPr>
              <p:cNvPr id="101422" name="Line 44">
                <a:extLst>
                  <a:ext uri="{FF2B5EF4-FFF2-40B4-BE49-F238E27FC236}">
                    <a16:creationId xmlns:a16="http://schemas.microsoft.com/office/drawing/2014/main" id="{8B0EBF71-8DB9-468A-9A0C-6D54CCADD1D5}"/>
                  </a:ext>
                </a:extLst>
              </p:cNvPr>
              <p:cNvSpPr>
                <a:spLocks noChangeShapeType="1"/>
              </p:cNvSpPr>
              <p:nvPr/>
            </p:nvSpPr>
            <p:spPr bwMode="auto">
              <a:xfrm>
                <a:off x="2900" y="2079"/>
                <a:ext cx="12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3" name="Freeform 45">
                <a:extLst>
                  <a:ext uri="{FF2B5EF4-FFF2-40B4-BE49-F238E27FC236}">
                    <a16:creationId xmlns:a16="http://schemas.microsoft.com/office/drawing/2014/main" id="{7A8FAF15-1FAA-47C3-9C20-5E8F2CEAF39D}"/>
                  </a:ext>
                </a:extLst>
              </p:cNvPr>
              <p:cNvSpPr>
                <a:spLocks/>
              </p:cNvSpPr>
              <p:nvPr/>
            </p:nvSpPr>
            <p:spPr bwMode="auto">
              <a:xfrm>
                <a:off x="3014" y="2052"/>
                <a:ext cx="90" cy="53"/>
              </a:xfrm>
              <a:custGeom>
                <a:avLst/>
                <a:gdLst>
                  <a:gd name="T0" fmla="*/ 0 w 90"/>
                  <a:gd name="T1" fmla="*/ 0 h 53"/>
                  <a:gd name="T2" fmla="*/ 90 w 90"/>
                  <a:gd name="T3" fmla="*/ 27 h 53"/>
                  <a:gd name="T4" fmla="*/ 0 w 90"/>
                  <a:gd name="T5" fmla="*/ 53 h 53"/>
                  <a:gd name="T6" fmla="*/ 0 w 90"/>
                  <a:gd name="T7" fmla="*/ 0 h 53"/>
                  <a:gd name="T8" fmla="*/ 0 60000 65536"/>
                  <a:gd name="T9" fmla="*/ 0 60000 65536"/>
                  <a:gd name="T10" fmla="*/ 0 60000 65536"/>
                  <a:gd name="T11" fmla="*/ 0 60000 65536"/>
                  <a:gd name="T12" fmla="*/ 0 w 90"/>
                  <a:gd name="T13" fmla="*/ 0 h 53"/>
                  <a:gd name="T14" fmla="*/ 90 w 90"/>
                  <a:gd name="T15" fmla="*/ 53 h 53"/>
                </a:gdLst>
                <a:ahLst/>
                <a:cxnLst>
                  <a:cxn ang="T8">
                    <a:pos x="T0" y="T1"/>
                  </a:cxn>
                  <a:cxn ang="T9">
                    <a:pos x="T2" y="T3"/>
                  </a:cxn>
                  <a:cxn ang="T10">
                    <a:pos x="T4" y="T5"/>
                  </a:cxn>
                  <a:cxn ang="T11">
                    <a:pos x="T6" y="T7"/>
                  </a:cxn>
                </a:cxnLst>
                <a:rect l="T12" t="T13" r="T14" b="T15"/>
                <a:pathLst>
                  <a:path w="90" h="53">
                    <a:moveTo>
                      <a:pt x="0" y="0"/>
                    </a:moveTo>
                    <a:lnTo>
                      <a:pt x="90" y="27"/>
                    </a:lnTo>
                    <a:lnTo>
                      <a:pt x="0" y="5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24" name="Freeform 46">
                <a:extLst>
                  <a:ext uri="{FF2B5EF4-FFF2-40B4-BE49-F238E27FC236}">
                    <a16:creationId xmlns:a16="http://schemas.microsoft.com/office/drawing/2014/main" id="{863E078D-2902-402C-92D6-3CA576C729E3}"/>
                  </a:ext>
                </a:extLst>
              </p:cNvPr>
              <p:cNvSpPr>
                <a:spLocks/>
              </p:cNvSpPr>
              <p:nvPr/>
            </p:nvSpPr>
            <p:spPr bwMode="auto">
              <a:xfrm>
                <a:off x="2798" y="2036"/>
                <a:ext cx="102" cy="86"/>
              </a:xfrm>
              <a:custGeom>
                <a:avLst/>
                <a:gdLst>
                  <a:gd name="T0" fmla="*/ 0 w 102"/>
                  <a:gd name="T1" fmla="*/ 43 h 86"/>
                  <a:gd name="T2" fmla="*/ 4 w 102"/>
                  <a:gd name="T3" fmla="*/ 28 h 86"/>
                  <a:gd name="T4" fmla="*/ 12 w 102"/>
                  <a:gd name="T5" fmla="*/ 15 h 86"/>
                  <a:gd name="T6" fmla="*/ 25 w 102"/>
                  <a:gd name="T7" fmla="*/ 5 h 86"/>
                  <a:gd name="T8" fmla="*/ 42 w 102"/>
                  <a:gd name="T9" fmla="*/ 0 h 86"/>
                  <a:gd name="T10" fmla="*/ 60 w 102"/>
                  <a:gd name="T11" fmla="*/ 0 h 86"/>
                  <a:gd name="T12" fmla="*/ 77 w 102"/>
                  <a:gd name="T13" fmla="*/ 5 h 86"/>
                  <a:gd name="T14" fmla="*/ 91 w 102"/>
                  <a:gd name="T15" fmla="*/ 15 h 86"/>
                  <a:gd name="T16" fmla="*/ 100 w 102"/>
                  <a:gd name="T17" fmla="*/ 28 h 86"/>
                  <a:gd name="T18" fmla="*/ 102 w 102"/>
                  <a:gd name="T19" fmla="*/ 43 h 86"/>
                  <a:gd name="T20" fmla="*/ 100 w 102"/>
                  <a:gd name="T21" fmla="*/ 58 h 86"/>
                  <a:gd name="T22" fmla="*/ 91 w 102"/>
                  <a:gd name="T23" fmla="*/ 71 h 86"/>
                  <a:gd name="T24" fmla="*/ 77 w 102"/>
                  <a:gd name="T25" fmla="*/ 81 h 86"/>
                  <a:gd name="T26" fmla="*/ 60 w 102"/>
                  <a:gd name="T27" fmla="*/ 86 h 86"/>
                  <a:gd name="T28" fmla="*/ 42 w 102"/>
                  <a:gd name="T29" fmla="*/ 86 h 86"/>
                  <a:gd name="T30" fmla="*/ 25 w 102"/>
                  <a:gd name="T31" fmla="*/ 81 h 86"/>
                  <a:gd name="T32" fmla="*/ 12 w 102"/>
                  <a:gd name="T33" fmla="*/ 71 h 86"/>
                  <a:gd name="T34" fmla="*/ 4 w 102"/>
                  <a:gd name="T35" fmla="*/ 58 h 86"/>
                  <a:gd name="T36" fmla="*/ 0 w 102"/>
                  <a:gd name="T37" fmla="*/ 43 h 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86"/>
                  <a:gd name="T59" fmla="*/ 102 w 102"/>
                  <a:gd name="T60" fmla="*/ 86 h 8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86">
                    <a:moveTo>
                      <a:pt x="0" y="43"/>
                    </a:moveTo>
                    <a:lnTo>
                      <a:pt x="4" y="28"/>
                    </a:lnTo>
                    <a:lnTo>
                      <a:pt x="12" y="15"/>
                    </a:lnTo>
                    <a:lnTo>
                      <a:pt x="25" y="5"/>
                    </a:lnTo>
                    <a:lnTo>
                      <a:pt x="42" y="0"/>
                    </a:lnTo>
                    <a:lnTo>
                      <a:pt x="60" y="0"/>
                    </a:lnTo>
                    <a:lnTo>
                      <a:pt x="77" y="5"/>
                    </a:lnTo>
                    <a:lnTo>
                      <a:pt x="91" y="15"/>
                    </a:lnTo>
                    <a:lnTo>
                      <a:pt x="100" y="28"/>
                    </a:lnTo>
                    <a:lnTo>
                      <a:pt x="102" y="43"/>
                    </a:lnTo>
                    <a:lnTo>
                      <a:pt x="100" y="58"/>
                    </a:lnTo>
                    <a:lnTo>
                      <a:pt x="91" y="71"/>
                    </a:lnTo>
                    <a:lnTo>
                      <a:pt x="77" y="81"/>
                    </a:lnTo>
                    <a:lnTo>
                      <a:pt x="60" y="86"/>
                    </a:lnTo>
                    <a:lnTo>
                      <a:pt x="42" y="86"/>
                    </a:lnTo>
                    <a:lnTo>
                      <a:pt x="25" y="81"/>
                    </a:lnTo>
                    <a:lnTo>
                      <a:pt x="12" y="71"/>
                    </a:lnTo>
                    <a:lnTo>
                      <a:pt x="4" y="58"/>
                    </a:lnTo>
                    <a:lnTo>
                      <a:pt x="0" y="43"/>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25" name="Line 47">
                <a:extLst>
                  <a:ext uri="{FF2B5EF4-FFF2-40B4-BE49-F238E27FC236}">
                    <a16:creationId xmlns:a16="http://schemas.microsoft.com/office/drawing/2014/main" id="{E8775196-B618-4711-9B11-CF7B77412359}"/>
                  </a:ext>
                </a:extLst>
              </p:cNvPr>
              <p:cNvSpPr>
                <a:spLocks noChangeShapeType="1"/>
              </p:cNvSpPr>
              <p:nvPr/>
            </p:nvSpPr>
            <p:spPr bwMode="auto">
              <a:xfrm>
                <a:off x="2810" y="2052"/>
                <a:ext cx="79"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6" name="Line 48">
                <a:extLst>
                  <a:ext uri="{FF2B5EF4-FFF2-40B4-BE49-F238E27FC236}">
                    <a16:creationId xmlns:a16="http://schemas.microsoft.com/office/drawing/2014/main" id="{0C79DF25-98CE-4D10-B294-A61CF8232A8B}"/>
                  </a:ext>
                </a:extLst>
              </p:cNvPr>
              <p:cNvSpPr>
                <a:spLocks noChangeShapeType="1"/>
              </p:cNvSpPr>
              <p:nvPr/>
            </p:nvSpPr>
            <p:spPr bwMode="auto">
              <a:xfrm flipH="1">
                <a:off x="2810" y="2052"/>
                <a:ext cx="79"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7" name="Line 49">
                <a:extLst>
                  <a:ext uri="{FF2B5EF4-FFF2-40B4-BE49-F238E27FC236}">
                    <a16:creationId xmlns:a16="http://schemas.microsoft.com/office/drawing/2014/main" id="{89A4A91C-59AF-4166-88E2-4ED5688043E6}"/>
                  </a:ext>
                </a:extLst>
              </p:cNvPr>
              <p:cNvSpPr>
                <a:spLocks noChangeShapeType="1"/>
              </p:cNvSpPr>
              <p:nvPr/>
            </p:nvSpPr>
            <p:spPr bwMode="auto">
              <a:xfrm>
                <a:off x="1981" y="2079"/>
                <a:ext cx="73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8" name="Freeform 50">
                <a:extLst>
                  <a:ext uri="{FF2B5EF4-FFF2-40B4-BE49-F238E27FC236}">
                    <a16:creationId xmlns:a16="http://schemas.microsoft.com/office/drawing/2014/main" id="{865CA728-08BE-41FD-9B51-72DAE7A3EAE6}"/>
                  </a:ext>
                </a:extLst>
              </p:cNvPr>
              <p:cNvSpPr>
                <a:spLocks/>
              </p:cNvSpPr>
              <p:nvPr/>
            </p:nvSpPr>
            <p:spPr bwMode="auto">
              <a:xfrm>
                <a:off x="1896" y="2052"/>
                <a:ext cx="92" cy="53"/>
              </a:xfrm>
              <a:custGeom>
                <a:avLst/>
                <a:gdLst>
                  <a:gd name="T0" fmla="*/ 92 w 92"/>
                  <a:gd name="T1" fmla="*/ 53 h 53"/>
                  <a:gd name="T2" fmla="*/ 0 w 92"/>
                  <a:gd name="T3" fmla="*/ 27 h 53"/>
                  <a:gd name="T4" fmla="*/ 92 w 92"/>
                  <a:gd name="T5" fmla="*/ 0 h 53"/>
                  <a:gd name="T6" fmla="*/ 92 w 92"/>
                  <a:gd name="T7" fmla="*/ 53 h 53"/>
                  <a:gd name="T8" fmla="*/ 0 60000 65536"/>
                  <a:gd name="T9" fmla="*/ 0 60000 65536"/>
                  <a:gd name="T10" fmla="*/ 0 60000 65536"/>
                  <a:gd name="T11" fmla="*/ 0 60000 65536"/>
                  <a:gd name="T12" fmla="*/ 0 w 92"/>
                  <a:gd name="T13" fmla="*/ 0 h 53"/>
                  <a:gd name="T14" fmla="*/ 92 w 92"/>
                  <a:gd name="T15" fmla="*/ 53 h 53"/>
                </a:gdLst>
                <a:ahLst/>
                <a:cxnLst>
                  <a:cxn ang="T8">
                    <a:pos x="T0" y="T1"/>
                  </a:cxn>
                  <a:cxn ang="T9">
                    <a:pos x="T2" y="T3"/>
                  </a:cxn>
                  <a:cxn ang="T10">
                    <a:pos x="T4" y="T5"/>
                  </a:cxn>
                  <a:cxn ang="T11">
                    <a:pos x="T6" y="T7"/>
                  </a:cxn>
                </a:cxnLst>
                <a:rect l="T12" t="T13" r="T14" b="T15"/>
                <a:pathLst>
                  <a:path w="92" h="53">
                    <a:moveTo>
                      <a:pt x="92" y="53"/>
                    </a:moveTo>
                    <a:lnTo>
                      <a:pt x="0" y="27"/>
                    </a:lnTo>
                    <a:lnTo>
                      <a:pt x="92" y="0"/>
                    </a:lnTo>
                    <a:lnTo>
                      <a:pt x="9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29" name="Freeform 51">
                <a:extLst>
                  <a:ext uri="{FF2B5EF4-FFF2-40B4-BE49-F238E27FC236}">
                    <a16:creationId xmlns:a16="http://schemas.microsoft.com/office/drawing/2014/main" id="{E7AF419C-7359-46D3-808C-1586FC6A38B3}"/>
                  </a:ext>
                </a:extLst>
              </p:cNvPr>
              <p:cNvSpPr>
                <a:spLocks/>
              </p:cNvSpPr>
              <p:nvPr/>
            </p:nvSpPr>
            <p:spPr bwMode="auto">
              <a:xfrm>
                <a:off x="2707" y="2052"/>
                <a:ext cx="91" cy="53"/>
              </a:xfrm>
              <a:custGeom>
                <a:avLst/>
                <a:gdLst>
                  <a:gd name="T0" fmla="*/ 0 w 91"/>
                  <a:gd name="T1" fmla="*/ 0 h 53"/>
                  <a:gd name="T2" fmla="*/ 91 w 91"/>
                  <a:gd name="T3" fmla="*/ 27 h 53"/>
                  <a:gd name="T4" fmla="*/ 0 w 91"/>
                  <a:gd name="T5" fmla="*/ 53 h 53"/>
                  <a:gd name="T6" fmla="*/ 0 w 91"/>
                  <a:gd name="T7" fmla="*/ 0 h 53"/>
                  <a:gd name="T8" fmla="*/ 0 60000 65536"/>
                  <a:gd name="T9" fmla="*/ 0 60000 65536"/>
                  <a:gd name="T10" fmla="*/ 0 60000 65536"/>
                  <a:gd name="T11" fmla="*/ 0 60000 65536"/>
                  <a:gd name="T12" fmla="*/ 0 w 91"/>
                  <a:gd name="T13" fmla="*/ 0 h 53"/>
                  <a:gd name="T14" fmla="*/ 91 w 91"/>
                  <a:gd name="T15" fmla="*/ 53 h 53"/>
                </a:gdLst>
                <a:ahLst/>
                <a:cxnLst>
                  <a:cxn ang="T8">
                    <a:pos x="T0" y="T1"/>
                  </a:cxn>
                  <a:cxn ang="T9">
                    <a:pos x="T2" y="T3"/>
                  </a:cxn>
                  <a:cxn ang="T10">
                    <a:pos x="T4" y="T5"/>
                  </a:cxn>
                  <a:cxn ang="T11">
                    <a:pos x="T6" y="T7"/>
                  </a:cxn>
                </a:cxnLst>
                <a:rect l="T12" t="T13" r="T14" b="T15"/>
                <a:pathLst>
                  <a:path w="91" h="53">
                    <a:moveTo>
                      <a:pt x="0" y="0"/>
                    </a:moveTo>
                    <a:lnTo>
                      <a:pt x="91" y="27"/>
                    </a:lnTo>
                    <a:lnTo>
                      <a:pt x="0" y="5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30" name="Rectangle 52">
                <a:extLst>
                  <a:ext uri="{FF2B5EF4-FFF2-40B4-BE49-F238E27FC236}">
                    <a16:creationId xmlns:a16="http://schemas.microsoft.com/office/drawing/2014/main" id="{F2B2D06B-42F3-46A7-8BC3-0B0202698B4A}"/>
                  </a:ext>
                </a:extLst>
              </p:cNvPr>
              <p:cNvSpPr>
                <a:spLocks noChangeArrowheads="1"/>
              </p:cNvSpPr>
              <p:nvPr/>
            </p:nvSpPr>
            <p:spPr bwMode="auto">
              <a:xfrm>
                <a:off x="1487" y="1938"/>
                <a:ext cx="409" cy="28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31" name="Rectangle 53">
                <a:extLst>
                  <a:ext uri="{FF2B5EF4-FFF2-40B4-BE49-F238E27FC236}">
                    <a16:creationId xmlns:a16="http://schemas.microsoft.com/office/drawing/2014/main" id="{A41EB1B0-FD88-47AC-9A24-C93F3EB6EF6A}"/>
                  </a:ext>
                </a:extLst>
              </p:cNvPr>
              <p:cNvSpPr>
                <a:spLocks noChangeArrowheads="1"/>
              </p:cNvSpPr>
              <p:nvPr/>
            </p:nvSpPr>
            <p:spPr bwMode="auto">
              <a:xfrm>
                <a:off x="1493" y="1960"/>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FF"/>
                    </a:solidFill>
                    <a:latin typeface="Times New Roman" panose="02020603050405020304" pitchFamily="18" charset="0"/>
                    <a:ea typeface="华文中宋" panose="02010600040101010101" pitchFamily="2" charset="-122"/>
                  </a:rPr>
                  <a:t>过电流</a:t>
                </a:r>
                <a:endParaRPr lang="zh-CN" altLang="en-US" sz="3600">
                  <a:solidFill>
                    <a:srgbClr val="0000FF"/>
                  </a:solidFill>
                  <a:latin typeface="Times New Roman" panose="02020603050405020304" pitchFamily="18" charset="0"/>
                  <a:ea typeface="华文中宋" panose="02010600040101010101" pitchFamily="2" charset="-122"/>
                </a:endParaRPr>
              </a:p>
            </p:txBody>
          </p:sp>
          <p:sp>
            <p:nvSpPr>
              <p:cNvPr id="101432" name="Rectangle 54">
                <a:extLst>
                  <a:ext uri="{FF2B5EF4-FFF2-40B4-BE49-F238E27FC236}">
                    <a16:creationId xmlns:a16="http://schemas.microsoft.com/office/drawing/2014/main" id="{125EE062-6BCD-4947-9221-7901ECF7CEB3}"/>
                  </a:ext>
                </a:extLst>
              </p:cNvPr>
              <p:cNvSpPr>
                <a:spLocks noChangeArrowheads="1"/>
              </p:cNvSpPr>
              <p:nvPr/>
            </p:nvSpPr>
            <p:spPr bwMode="auto">
              <a:xfrm>
                <a:off x="1493" y="2092"/>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FF"/>
                    </a:solidFill>
                    <a:latin typeface="Times New Roman" panose="02020603050405020304" pitchFamily="18" charset="0"/>
                    <a:ea typeface="华文中宋" panose="02010600040101010101" pitchFamily="2" charset="-122"/>
                  </a:rPr>
                  <a:t>继电器</a:t>
                </a:r>
                <a:endParaRPr lang="zh-CN" altLang="en-US" sz="3600">
                  <a:solidFill>
                    <a:srgbClr val="0000FF"/>
                  </a:solidFill>
                  <a:latin typeface="Times New Roman" panose="02020603050405020304" pitchFamily="18" charset="0"/>
                  <a:ea typeface="华文中宋" panose="02010600040101010101" pitchFamily="2" charset="-122"/>
                </a:endParaRPr>
              </a:p>
            </p:txBody>
          </p:sp>
          <p:sp>
            <p:nvSpPr>
              <p:cNvPr id="101433" name="Line 55">
                <a:extLst>
                  <a:ext uri="{FF2B5EF4-FFF2-40B4-BE49-F238E27FC236}">
                    <a16:creationId xmlns:a16="http://schemas.microsoft.com/office/drawing/2014/main" id="{AEA53387-540B-43EB-9831-4E16BAFFD7D8}"/>
                  </a:ext>
                </a:extLst>
              </p:cNvPr>
              <p:cNvSpPr>
                <a:spLocks noChangeShapeType="1"/>
              </p:cNvSpPr>
              <p:nvPr/>
            </p:nvSpPr>
            <p:spPr bwMode="auto">
              <a:xfrm flipH="1">
                <a:off x="1429" y="2079"/>
                <a:ext cx="5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4" name="Line 56">
                <a:extLst>
                  <a:ext uri="{FF2B5EF4-FFF2-40B4-BE49-F238E27FC236}">
                    <a16:creationId xmlns:a16="http://schemas.microsoft.com/office/drawing/2014/main" id="{4B0FE011-B038-4A06-B03A-DAAC8D11DA45}"/>
                  </a:ext>
                </a:extLst>
              </p:cNvPr>
              <p:cNvSpPr>
                <a:spLocks noChangeShapeType="1"/>
              </p:cNvSpPr>
              <p:nvPr/>
            </p:nvSpPr>
            <p:spPr bwMode="auto">
              <a:xfrm flipH="1">
                <a:off x="1335" y="2079"/>
                <a:ext cx="5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5" name="Line 57">
                <a:extLst>
                  <a:ext uri="{FF2B5EF4-FFF2-40B4-BE49-F238E27FC236}">
                    <a16:creationId xmlns:a16="http://schemas.microsoft.com/office/drawing/2014/main" id="{3743E620-DB65-4F66-828C-B618B9CCDE4D}"/>
                  </a:ext>
                </a:extLst>
              </p:cNvPr>
              <p:cNvSpPr>
                <a:spLocks noChangeShapeType="1"/>
              </p:cNvSpPr>
              <p:nvPr/>
            </p:nvSpPr>
            <p:spPr bwMode="auto">
              <a:xfrm flipH="1">
                <a:off x="1240" y="2079"/>
                <a:ext cx="5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6" name="Line 58">
                <a:extLst>
                  <a:ext uri="{FF2B5EF4-FFF2-40B4-BE49-F238E27FC236}">
                    <a16:creationId xmlns:a16="http://schemas.microsoft.com/office/drawing/2014/main" id="{F5169E6D-EF8C-4A43-8897-C3B36D039FDF}"/>
                  </a:ext>
                </a:extLst>
              </p:cNvPr>
              <p:cNvSpPr>
                <a:spLocks noChangeShapeType="1"/>
              </p:cNvSpPr>
              <p:nvPr/>
            </p:nvSpPr>
            <p:spPr bwMode="auto">
              <a:xfrm flipV="1">
                <a:off x="1219" y="2016"/>
                <a:ext cx="1" cy="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7" name="Line 59">
                <a:extLst>
                  <a:ext uri="{FF2B5EF4-FFF2-40B4-BE49-F238E27FC236}">
                    <a16:creationId xmlns:a16="http://schemas.microsoft.com/office/drawing/2014/main" id="{EAFFECA6-69BC-4EED-BDF0-EC77F6F87EF7}"/>
                  </a:ext>
                </a:extLst>
              </p:cNvPr>
              <p:cNvSpPr>
                <a:spLocks noChangeShapeType="1"/>
              </p:cNvSpPr>
              <p:nvPr/>
            </p:nvSpPr>
            <p:spPr bwMode="auto">
              <a:xfrm flipV="1">
                <a:off x="1219" y="1935"/>
                <a:ext cx="1" cy="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8" name="Line 60">
                <a:extLst>
                  <a:ext uri="{FF2B5EF4-FFF2-40B4-BE49-F238E27FC236}">
                    <a16:creationId xmlns:a16="http://schemas.microsoft.com/office/drawing/2014/main" id="{AEE507AC-CB24-4E36-885F-B21741C71E20}"/>
                  </a:ext>
                </a:extLst>
              </p:cNvPr>
              <p:cNvSpPr>
                <a:spLocks noChangeShapeType="1"/>
              </p:cNvSpPr>
              <p:nvPr/>
            </p:nvSpPr>
            <p:spPr bwMode="auto">
              <a:xfrm flipV="1">
                <a:off x="1219" y="1854"/>
                <a:ext cx="1" cy="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9" name="Line 61">
                <a:extLst>
                  <a:ext uri="{FF2B5EF4-FFF2-40B4-BE49-F238E27FC236}">
                    <a16:creationId xmlns:a16="http://schemas.microsoft.com/office/drawing/2014/main" id="{937D5B45-C6FF-4F77-8344-E1D330C8C6E9}"/>
                  </a:ext>
                </a:extLst>
              </p:cNvPr>
              <p:cNvSpPr>
                <a:spLocks noChangeShapeType="1"/>
              </p:cNvSpPr>
              <p:nvPr/>
            </p:nvSpPr>
            <p:spPr bwMode="auto">
              <a:xfrm flipV="1">
                <a:off x="1219" y="1781"/>
                <a:ext cx="1"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0" name="Freeform 62">
                <a:extLst>
                  <a:ext uri="{FF2B5EF4-FFF2-40B4-BE49-F238E27FC236}">
                    <a16:creationId xmlns:a16="http://schemas.microsoft.com/office/drawing/2014/main" id="{49DD0273-1E67-4F5F-9F80-F73F496C22E5}"/>
                  </a:ext>
                </a:extLst>
              </p:cNvPr>
              <p:cNvSpPr>
                <a:spLocks/>
              </p:cNvSpPr>
              <p:nvPr/>
            </p:nvSpPr>
            <p:spPr bwMode="auto">
              <a:xfrm>
                <a:off x="1190" y="1710"/>
                <a:ext cx="60" cy="78"/>
              </a:xfrm>
              <a:custGeom>
                <a:avLst/>
                <a:gdLst>
                  <a:gd name="T0" fmla="*/ 0 w 60"/>
                  <a:gd name="T1" fmla="*/ 78 h 78"/>
                  <a:gd name="T2" fmla="*/ 29 w 60"/>
                  <a:gd name="T3" fmla="*/ 0 h 78"/>
                  <a:gd name="T4" fmla="*/ 60 w 60"/>
                  <a:gd name="T5" fmla="*/ 78 h 78"/>
                  <a:gd name="T6" fmla="*/ 0 w 60"/>
                  <a:gd name="T7" fmla="*/ 78 h 78"/>
                  <a:gd name="T8" fmla="*/ 0 60000 65536"/>
                  <a:gd name="T9" fmla="*/ 0 60000 65536"/>
                  <a:gd name="T10" fmla="*/ 0 60000 65536"/>
                  <a:gd name="T11" fmla="*/ 0 60000 65536"/>
                  <a:gd name="T12" fmla="*/ 0 w 60"/>
                  <a:gd name="T13" fmla="*/ 0 h 78"/>
                  <a:gd name="T14" fmla="*/ 60 w 60"/>
                  <a:gd name="T15" fmla="*/ 78 h 78"/>
                </a:gdLst>
                <a:ahLst/>
                <a:cxnLst>
                  <a:cxn ang="T8">
                    <a:pos x="T0" y="T1"/>
                  </a:cxn>
                  <a:cxn ang="T9">
                    <a:pos x="T2" y="T3"/>
                  </a:cxn>
                  <a:cxn ang="T10">
                    <a:pos x="T4" y="T5"/>
                  </a:cxn>
                  <a:cxn ang="T11">
                    <a:pos x="T6" y="T7"/>
                  </a:cxn>
                </a:cxnLst>
                <a:rect l="T12" t="T13" r="T14" b="T15"/>
                <a:pathLst>
                  <a:path w="60" h="78">
                    <a:moveTo>
                      <a:pt x="0" y="78"/>
                    </a:moveTo>
                    <a:lnTo>
                      <a:pt x="29" y="0"/>
                    </a:lnTo>
                    <a:lnTo>
                      <a:pt x="60" y="78"/>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41" name="Rectangle 63">
                <a:extLst>
                  <a:ext uri="{FF2B5EF4-FFF2-40B4-BE49-F238E27FC236}">
                    <a16:creationId xmlns:a16="http://schemas.microsoft.com/office/drawing/2014/main" id="{9BDD096A-9CB3-4DE9-8888-00BC03602563}"/>
                  </a:ext>
                </a:extLst>
              </p:cNvPr>
              <p:cNvSpPr>
                <a:spLocks noChangeArrowheads="1"/>
              </p:cNvSpPr>
              <p:nvPr/>
            </p:nvSpPr>
            <p:spPr bwMode="auto">
              <a:xfrm>
                <a:off x="814" y="1576"/>
                <a:ext cx="54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交流断路器</a:t>
                </a:r>
                <a:endParaRPr lang="zh-CN" altLang="en-US" sz="3600">
                  <a:latin typeface="Times New Roman" panose="02020603050405020304" pitchFamily="18" charset="0"/>
                  <a:ea typeface="华文中宋" panose="02010600040101010101" pitchFamily="2" charset="-122"/>
                </a:endParaRPr>
              </a:p>
            </p:txBody>
          </p:sp>
          <p:sp>
            <p:nvSpPr>
              <p:cNvPr id="101442" name="Freeform 64">
                <a:extLst>
                  <a:ext uri="{FF2B5EF4-FFF2-40B4-BE49-F238E27FC236}">
                    <a16:creationId xmlns:a16="http://schemas.microsoft.com/office/drawing/2014/main" id="{6DBA15D4-CA32-4B1F-9B4F-56249DD938D1}"/>
                  </a:ext>
                </a:extLst>
              </p:cNvPr>
              <p:cNvSpPr>
                <a:spLocks/>
              </p:cNvSpPr>
              <p:nvPr/>
            </p:nvSpPr>
            <p:spPr bwMode="auto">
              <a:xfrm>
                <a:off x="2347" y="2196"/>
                <a:ext cx="501" cy="373"/>
              </a:xfrm>
              <a:custGeom>
                <a:avLst/>
                <a:gdLst>
                  <a:gd name="T0" fmla="*/ 501 w 501"/>
                  <a:gd name="T1" fmla="*/ 0 h 373"/>
                  <a:gd name="T2" fmla="*/ 501 w 501"/>
                  <a:gd name="T3" fmla="*/ 373 h 373"/>
                  <a:gd name="T4" fmla="*/ 0 w 501"/>
                  <a:gd name="T5" fmla="*/ 373 h 373"/>
                  <a:gd name="T6" fmla="*/ 0 60000 65536"/>
                  <a:gd name="T7" fmla="*/ 0 60000 65536"/>
                  <a:gd name="T8" fmla="*/ 0 60000 65536"/>
                  <a:gd name="T9" fmla="*/ 0 w 501"/>
                  <a:gd name="T10" fmla="*/ 0 h 373"/>
                  <a:gd name="T11" fmla="*/ 501 w 501"/>
                  <a:gd name="T12" fmla="*/ 373 h 373"/>
                </a:gdLst>
                <a:ahLst/>
                <a:cxnLst>
                  <a:cxn ang="T6">
                    <a:pos x="T0" y="T1"/>
                  </a:cxn>
                  <a:cxn ang="T7">
                    <a:pos x="T2" y="T3"/>
                  </a:cxn>
                  <a:cxn ang="T8">
                    <a:pos x="T4" y="T5"/>
                  </a:cxn>
                </a:cxnLst>
                <a:rect l="T9" t="T10" r="T11" b="T12"/>
                <a:pathLst>
                  <a:path w="501" h="373">
                    <a:moveTo>
                      <a:pt x="501" y="0"/>
                    </a:moveTo>
                    <a:lnTo>
                      <a:pt x="501" y="373"/>
                    </a:lnTo>
                    <a:lnTo>
                      <a:pt x="0" y="373"/>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43" name="Freeform 65">
                <a:extLst>
                  <a:ext uri="{FF2B5EF4-FFF2-40B4-BE49-F238E27FC236}">
                    <a16:creationId xmlns:a16="http://schemas.microsoft.com/office/drawing/2014/main" id="{5D6E5602-A2E9-45BF-95E3-EDAFC326B7AE}"/>
                  </a:ext>
                </a:extLst>
              </p:cNvPr>
              <p:cNvSpPr>
                <a:spLocks/>
              </p:cNvSpPr>
              <p:nvPr/>
            </p:nvSpPr>
            <p:spPr bwMode="auto">
              <a:xfrm>
                <a:off x="2817" y="2123"/>
                <a:ext cx="60" cy="80"/>
              </a:xfrm>
              <a:custGeom>
                <a:avLst/>
                <a:gdLst>
                  <a:gd name="T0" fmla="*/ 0 w 60"/>
                  <a:gd name="T1" fmla="*/ 80 h 80"/>
                  <a:gd name="T2" fmla="*/ 31 w 60"/>
                  <a:gd name="T3" fmla="*/ 0 h 80"/>
                  <a:gd name="T4" fmla="*/ 60 w 60"/>
                  <a:gd name="T5" fmla="*/ 80 h 80"/>
                  <a:gd name="T6" fmla="*/ 0 w 60"/>
                  <a:gd name="T7" fmla="*/ 80 h 80"/>
                  <a:gd name="T8" fmla="*/ 0 60000 65536"/>
                  <a:gd name="T9" fmla="*/ 0 60000 65536"/>
                  <a:gd name="T10" fmla="*/ 0 60000 65536"/>
                  <a:gd name="T11" fmla="*/ 0 60000 65536"/>
                  <a:gd name="T12" fmla="*/ 0 w 60"/>
                  <a:gd name="T13" fmla="*/ 0 h 80"/>
                  <a:gd name="T14" fmla="*/ 60 w 60"/>
                  <a:gd name="T15" fmla="*/ 80 h 80"/>
                </a:gdLst>
                <a:ahLst/>
                <a:cxnLst>
                  <a:cxn ang="T8">
                    <a:pos x="T0" y="T1"/>
                  </a:cxn>
                  <a:cxn ang="T9">
                    <a:pos x="T2" y="T3"/>
                  </a:cxn>
                  <a:cxn ang="T10">
                    <a:pos x="T4" y="T5"/>
                  </a:cxn>
                  <a:cxn ang="T11">
                    <a:pos x="T6" y="T7"/>
                  </a:cxn>
                </a:cxnLst>
                <a:rect l="T12" t="T13" r="T14" b="T15"/>
                <a:pathLst>
                  <a:path w="60" h="80">
                    <a:moveTo>
                      <a:pt x="0" y="80"/>
                    </a:moveTo>
                    <a:lnTo>
                      <a:pt x="31" y="0"/>
                    </a:lnTo>
                    <a:lnTo>
                      <a:pt x="60" y="80"/>
                    </a:lnTo>
                    <a:lnTo>
                      <a:pt x="0"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1444" name="Rectangle 66">
                <a:extLst>
                  <a:ext uri="{FF2B5EF4-FFF2-40B4-BE49-F238E27FC236}">
                    <a16:creationId xmlns:a16="http://schemas.microsoft.com/office/drawing/2014/main" id="{BD36034D-938A-407A-83C6-E59DFBF481A4}"/>
                  </a:ext>
                </a:extLst>
              </p:cNvPr>
              <p:cNvSpPr>
                <a:spLocks noChangeArrowheads="1"/>
              </p:cNvSpPr>
              <p:nvPr/>
            </p:nvSpPr>
            <p:spPr bwMode="auto">
              <a:xfrm>
                <a:off x="2293" y="2273"/>
                <a:ext cx="43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动作电流</a:t>
                </a:r>
                <a:endParaRPr lang="zh-CN" altLang="en-US" sz="3600">
                  <a:latin typeface="Times New Roman" panose="02020603050405020304" pitchFamily="18" charset="0"/>
                  <a:ea typeface="华文中宋" panose="02010600040101010101" pitchFamily="2" charset="-122"/>
                </a:endParaRPr>
              </a:p>
            </p:txBody>
          </p:sp>
          <p:sp>
            <p:nvSpPr>
              <p:cNvPr id="101445" name="Rectangle 67">
                <a:extLst>
                  <a:ext uri="{FF2B5EF4-FFF2-40B4-BE49-F238E27FC236}">
                    <a16:creationId xmlns:a16="http://schemas.microsoft.com/office/drawing/2014/main" id="{2EF124FD-9B9E-4C9A-8585-9398667B4C33}"/>
                  </a:ext>
                </a:extLst>
              </p:cNvPr>
              <p:cNvSpPr>
                <a:spLocks noChangeArrowheads="1"/>
              </p:cNvSpPr>
              <p:nvPr/>
            </p:nvSpPr>
            <p:spPr bwMode="auto">
              <a:xfrm>
                <a:off x="2358" y="2406"/>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整定值</a:t>
                </a:r>
                <a:endParaRPr lang="zh-CN" altLang="en-US" sz="3600">
                  <a:latin typeface="Times New Roman" panose="02020603050405020304" pitchFamily="18" charset="0"/>
                  <a:ea typeface="华文中宋" panose="02010600040101010101" pitchFamily="2" charset="-122"/>
                </a:endParaRPr>
              </a:p>
            </p:txBody>
          </p:sp>
          <p:sp>
            <p:nvSpPr>
              <p:cNvPr id="101446" name="Rectangle 68">
                <a:extLst>
                  <a:ext uri="{FF2B5EF4-FFF2-40B4-BE49-F238E27FC236}">
                    <a16:creationId xmlns:a16="http://schemas.microsoft.com/office/drawing/2014/main" id="{460FECBF-7F5B-48DC-A16B-9BC20F688B24}"/>
                  </a:ext>
                </a:extLst>
              </p:cNvPr>
              <p:cNvSpPr>
                <a:spLocks noChangeArrowheads="1"/>
              </p:cNvSpPr>
              <p:nvPr/>
            </p:nvSpPr>
            <p:spPr bwMode="auto">
              <a:xfrm>
                <a:off x="2085" y="1927"/>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短路器</a:t>
                </a:r>
                <a:endParaRPr lang="zh-CN" altLang="en-US" sz="3600">
                  <a:latin typeface="Times New Roman" panose="02020603050405020304" pitchFamily="18" charset="0"/>
                  <a:ea typeface="华文中宋" panose="02010600040101010101" pitchFamily="2" charset="-122"/>
                </a:endParaRPr>
              </a:p>
            </p:txBody>
          </p:sp>
          <p:sp>
            <p:nvSpPr>
              <p:cNvPr id="101447" name="Rectangle 69">
                <a:extLst>
                  <a:ext uri="{FF2B5EF4-FFF2-40B4-BE49-F238E27FC236}">
                    <a16:creationId xmlns:a16="http://schemas.microsoft.com/office/drawing/2014/main" id="{EA85BC86-0E0C-43E7-8599-CCFF87D97804}"/>
                  </a:ext>
                </a:extLst>
              </p:cNvPr>
              <p:cNvSpPr>
                <a:spLocks noChangeArrowheads="1"/>
              </p:cNvSpPr>
              <p:nvPr/>
            </p:nvSpPr>
            <p:spPr bwMode="auto">
              <a:xfrm>
                <a:off x="2734" y="1745"/>
                <a:ext cx="43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电流检测</a:t>
                </a:r>
                <a:endParaRPr lang="zh-CN" altLang="en-US" sz="3600">
                  <a:latin typeface="Times New Roman" panose="02020603050405020304" pitchFamily="18" charset="0"/>
                  <a:ea typeface="华文中宋" panose="02010600040101010101" pitchFamily="2" charset="-122"/>
                </a:endParaRPr>
              </a:p>
            </p:txBody>
          </p:sp>
          <p:sp>
            <p:nvSpPr>
              <p:cNvPr id="101448" name="Rectangle 70">
                <a:extLst>
                  <a:ext uri="{FF2B5EF4-FFF2-40B4-BE49-F238E27FC236}">
                    <a16:creationId xmlns:a16="http://schemas.microsoft.com/office/drawing/2014/main" id="{BC898120-C3C6-42C5-B123-B6ADC8A5D1A6}"/>
                  </a:ext>
                </a:extLst>
              </p:cNvPr>
              <p:cNvSpPr>
                <a:spLocks noChangeArrowheads="1"/>
              </p:cNvSpPr>
              <p:nvPr/>
            </p:nvSpPr>
            <p:spPr bwMode="auto">
              <a:xfrm>
                <a:off x="3307" y="2216"/>
                <a:ext cx="64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电子保护电路</a:t>
                </a:r>
                <a:endParaRPr lang="zh-CN" altLang="en-US" sz="3600">
                  <a:latin typeface="Times New Roman" panose="02020603050405020304" pitchFamily="18" charset="0"/>
                  <a:ea typeface="华文中宋" panose="02010600040101010101" pitchFamily="2" charset="-122"/>
                </a:endParaRPr>
              </a:p>
            </p:txBody>
          </p:sp>
          <p:sp>
            <p:nvSpPr>
              <p:cNvPr id="101449" name="Rectangle 71">
                <a:extLst>
                  <a:ext uri="{FF2B5EF4-FFF2-40B4-BE49-F238E27FC236}">
                    <a16:creationId xmlns:a16="http://schemas.microsoft.com/office/drawing/2014/main" id="{E9702286-5B43-4359-943E-AF8715D2A943}"/>
                  </a:ext>
                </a:extLst>
              </p:cNvPr>
              <p:cNvSpPr>
                <a:spLocks noChangeArrowheads="1"/>
              </p:cNvSpPr>
              <p:nvPr/>
            </p:nvSpPr>
            <p:spPr bwMode="auto">
              <a:xfrm>
                <a:off x="2964" y="1233"/>
                <a:ext cx="54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FF"/>
                    </a:solidFill>
                    <a:latin typeface="Times New Roman" panose="02020603050405020304" pitchFamily="18" charset="0"/>
                    <a:ea typeface="华文中宋" panose="02010600040101010101" pitchFamily="2" charset="-122"/>
                  </a:rPr>
                  <a:t>快速熔断器</a:t>
                </a:r>
                <a:endParaRPr lang="zh-CN" altLang="en-US" sz="3600">
                  <a:solidFill>
                    <a:srgbClr val="0000FF"/>
                  </a:solidFill>
                  <a:latin typeface="Times New Roman" panose="02020603050405020304" pitchFamily="18" charset="0"/>
                  <a:ea typeface="华文中宋" panose="02010600040101010101" pitchFamily="2" charset="-122"/>
                </a:endParaRPr>
              </a:p>
            </p:txBody>
          </p:sp>
          <p:sp>
            <p:nvSpPr>
              <p:cNvPr id="101450" name="Rectangle 72">
                <a:extLst>
                  <a:ext uri="{FF2B5EF4-FFF2-40B4-BE49-F238E27FC236}">
                    <a16:creationId xmlns:a16="http://schemas.microsoft.com/office/drawing/2014/main" id="{5F4C7232-BEE9-4804-ACC9-5436FEDBBD20}"/>
                  </a:ext>
                </a:extLst>
              </p:cNvPr>
              <p:cNvSpPr>
                <a:spLocks noChangeArrowheads="1"/>
              </p:cNvSpPr>
              <p:nvPr/>
            </p:nvSpPr>
            <p:spPr bwMode="auto">
              <a:xfrm>
                <a:off x="3654" y="1226"/>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变流器</a:t>
                </a:r>
                <a:endParaRPr lang="zh-CN" altLang="en-US" sz="3600">
                  <a:latin typeface="Times New Roman" panose="02020603050405020304" pitchFamily="18" charset="0"/>
                  <a:ea typeface="华文中宋" panose="02010600040101010101" pitchFamily="2" charset="-122"/>
                </a:endParaRPr>
              </a:p>
            </p:txBody>
          </p:sp>
          <p:sp>
            <p:nvSpPr>
              <p:cNvPr id="101451" name="Rectangle 73">
                <a:extLst>
                  <a:ext uri="{FF2B5EF4-FFF2-40B4-BE49-F238E27FC236}">
                    <a16:creationId xmlns:a16="http://schemas.microsoft.com/office/drawing/2014/main" id="{F393E451-32FB-417F-9291-356408A6C820}"/>
                  </a:ext>
                </a:extLst>
              </p:cNvPr>
              <p:cNvSpPr>
                <a:spLocks noChangeArrowheads="1"/>
              </p:cNvSpPr>
              <p:nvPr/>
            </p:nvSpPr>
            <p:spPr bwMode="auto">
              <a:xfrm>
                <a:off x="4068" y="1254"/>
                <a:ext cx="75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FF"/>
                    </a:solidFill>
                    <a:latin typeface="Times New Roman" panose="02020603050405020304" pitchFamily="18" charset="0"/>
                    <a:ea typeface="华文中宋" panose="02010600040101010101" pitchFamily="2" charset="-122"/>
                  </a:rPr>
                  <a:t>直流快速断路器</a:t>
                </a:r>
                <a:endParaRPr lang="zh-CN" altLang="en-US" sz="3600">
                  <a:solidFill>
                    <a:srgbClr val="0000FF"/>
                  </a:solidFill>
                  <a:latin typeface="Times New Roman" panose="02020603050405020304" pitchFamily="18" charset="0"/>
                  <a:ea typeface="华文中宋" panose="02010600040101010101" pitchFamily="2" charset="-122"/>
                </a:endParaRPr>
              </a:p>
            </p:txBody>
          </p:sp>
          <p:sp>
            <p:nvSpPr>
              <p:cNvPr id="101452" name="Rectangle 74">
                <a:extLst>
                  <a:ext uri="{FF2B5EF4-FFF2-40B4-BE49-F238E27FC236}">
                    <a16:creationId xmlns:a16="http://schemas.microsoft.com/office/drawing/2014/main" id="{28FFA82F-3E05-4C13-8839-79856D65F264}"/>
                  </a:ext>
                </a:extLst>
              </p:cNvPr>
              <p:cNvSpPr>
                <a:spLocks noChangeArrowheads="1"/>
              </p:cNvSpPr>
              <p:nvPr/>
            </p:nvSpPr>
            <p:spPr bwMode="auto">
              <a:xfrm>
                <a:off x="2295" y="1322"/>
                <a:ext cx="54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电流互感器</a:t>
                </a:r>
                <a:endParaRPr lang="zh-CN" altLang="en-US" sz="3600">
                  <a:latin typeface="Times New Roman" panose="02020603050405020304" pitchFamily="18" charset="0"/>
                  <a:ea typeface="华文中宋" panose="02010600040101010101" pitchFamily="2" charset="-122"/>
                </a:endParaRPr>
              </a:p>
            </p:txBody>
          </p:sp>
          <p:sp>
            <p:nvSpPr>
              <p:cNvPr id="101453" name="Rectangle 75">
                <a:extLst>
                  <a:ext uri="{FF2B5EF4-FFF2-40B4-BE49-F238E27FC236}">
                    <a16:creationId xmlns:a16="http://schemas.microsoft.com/office/drawing/2014/main" id="{BD6925ED-548E-4D52-8D5F-A9A1E57C5D7B}"/>
                  </a:ext>
                </a:extLst>
              </p:cNvPr>
              <p:cNvSpPr>
                <a:spLocks noChangeArrowheads="1"/>
              </p:cNvSpPr>
              <p:nvPr/>
            </p:nvSpPr>
            <p:spPr bwMode="auto">
              <a:xfrm>
                <a:off x="1886" y="1277"/>
                <a:ext cx="32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400">
                    <a:solidFill>
                      <a:srgbClr val="000000"/>
                    </a:solidFill>
                    <a:latin typeface="Times New Roman" panose="02020603050405020304" pitchFamily="18" charset="0"/>
                    <a:ea typeface="华文中宋" panose="02010600040101010101" pitchFamily="2" charset="-122"/>
                  </a:rPr>
                  <a:t>变压器</a:t>
                </a:r>
                <a:endParaRPr lang="zh-CN" altLang="en-US" sz="3600">
                  <a:latin typeface="Times New Roman" panose="02020603050405020304" pitchFamily="18" charset="0"/>
                  <a:ea typeface="华文中宋" panose="02010600040101010101" pitchFamily="2" charset="-122"/>
                </a:endParaRPr>
              </a:p>
            </p:txBody>
          </p:sp>
        </p:grpSp>
        <p:sp>
          <p:nvSpPr>
            <p:cNvPr id="101384" name="Text Box 76">
              <a:extLst>
                <a:ext uri="{FF2B5EF4-FFF2-40B4-BE49-F238E27FC236}">
                  <a16:creationId xmlns:a16="http://schemas.microsoft.com/office/drawing/2014/main" id="{77798D29-A227-4BA8-96D1-F3C06F6C32DF}"/>
                </a:ext>
              </a:extLst>
            </p:cNvPr>
            <p:cNvSpPr txBox="1">
              <a:spLocks noChangeArrowheads="1"/>
            </p:cNvSpPr>
            <p:nvPr/>
          </p:nvSpPr>
          <p:spPr bwMode="auto">
            <a:xfrm>
              <a:off x="1584" y="2882"/>
              <a:ext cx="26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spcBef>
                  <a:spcPct val="20000"/>
                </a:spcBef>
                <a:buClr>
                  <a:schemeClr val="bg2"/>
                </a:buClr>
                <a:buSzPct val="65000"/>
                <a:buFont typeface="Wingdings" panose="05000000000000000000" pitchFamily="2" charset="2"/>
                <a:buNone/>
              </a:pPr>
              <a:r>
                <a:rPr lang="zh-CN" altLang="en-US" sz="2000">
                  <a:latin typeface="Arial" panose="020B0604020202020204" pitchFamily="34" charset="0"/>
                  <a:ea typeface="华文中宋" panose="02010600040101010101" pitchFamily="2" charset="-122"/>
                </a:rPr>
                <a:t>图</a:t>
              </a:r>
              <a:r>
                <a:rPr lang="en-US" altLang="zh-CN" sz="2000">
                  <a:latin typeface="Arial" panose="020B0604020202020204" pitchFamily="34" charset="0"/>
                  <a:ea typeface="华文中宋" panose="02010600040101010101" pitchFamily="2" charset="-122"/>
                </a:rPr>
                <a:t>1-37</a:t>
              </a:r>
              <a:r>
                <a:rPr lang="zh-CN" altLang="en-US" sz="2000">
                  <a:latin typeface="Arial" panose="020B0604020202020204" pitchFamily="34" charset="0"/>
                  <a:ea typeface="华文中宋" panose="02010600040101010101" pitchFamily="2" charset="-122"/>
                </a:rPr>
                <a:t>　过电流保护措施及配置位置</a:t>
              </a:r>
              <a:endParaRPr kumimoji="0" lang="zh-CN" altLang="en-US" sz="2000">
                <a:latin typeface="Arial" panose="020B0604020202020204" pitchFamily="34" charset="0"/>
                <a:ea typeface="华文中宋" panose="02010600040101010101" pitchFamily="2" charset="-122"/>
              </a:endParaRPr>
            </a:p>
          </p:txBody>
        </p:sp>
      </p:grpSp>
      <p:sp>
        <p:nvSpPr>
          <p:cNvPr id="101382" name="Text Box 77">
            <a:extLst>
              <a:ext uri="{FF2B5EF4-FFF2-40B4-BE49-F238E27FC236}">
                <a16:creationId xmlns:a16="http://schemas.microsoft.com/office/drawing/2014/main" id="{B28E5499-E7C2-4821-9943-AE3D9FEBC649}"/>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animEffect transition="in" filter="dissolve">
                                      <p:cBhvr>
                                        <p:cTn id="7" dur="500"/>
                                        <p:tgtEl>
                                          <p:spTgt spid="272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72387">
                                            <p:txEl>
                                              <p:pRg st="1" end="1"/>
                                            </p:txEl>
                                          </p:spTgt>
                                        </p:tgtEl>
                                        <p:attrNameLst>
                                          <p:attrName>style.visibility</p:attrName>
                                        </p:attrNameLst>
                                      </p:cBhvr>
                                      <p:to>
                                        <p:strVal val="visible"/>
                                      </p:to>
                                    </p:set>
                                    <p:animEffect transition="in" filter="dissolve">
                                      <p:cBhvr>
                                        <p:cTn id="12" dur="500"/>
                                        <p:tgtEl>
                                          <p:spTgt spid="2723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72388">
                                            <p:txEl>
                                              <p:pRg st="0" end="0"/>
                                            </p:txEl>
                                          </p:spTgt>
                                        </p:tgtEl>
                                        <p:attrNameLst>
                                          <p:attrName>style.visibility</p:attrName>
                                        </p:attrNameLst>
                                      </p:cBhvr>
                                      <p:to>
                                        <p:strVal val="visible"/>
                                      </p:to>
                                    </p:set>
                                    <p:animEffect transition="in" filter="dissolve">
                                      <p:cBhvr>
                                        <p:cTn id="23" dur="500"/>
                                        <p:tgtEl>
                                          <p:spTgt spid="272388">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272388">
                                            <p:txEl>
                                              <p:pRg st="1" end="1"/>
                                            </p:txEl>
                                          </p:spTgt>
                                        </p:tgtEl>
                                        <p:attrNameLst>
                                          <p:attrName>style.visibility</p:attrName>
                                        </p:attrNameLst>
                                      </p:cBhvr>
                                      <p:to>
                                        <p:strVal val="visible"/>
                                      </p:to>
                                    </p:set>
                                    <p:animEffect transition="in" filter="dissolve">
                                      <p:cBhvr>
                                        <p:cTn id="28" dur="500"/>
                                        <p:tgtEl>
                                          <p:spTgt spid="2723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A1854267-0491-4591-9C5E-5A90E2D5E995}"/>
              </a:ext>
            </a:extLst>
          </p:cNvPr>
          <p:cNvSpPr>
            <a:spLocks noChangeArrowheads="1"/>
          </p:cNvSpPr>
          <p:nvPr/>
        </p:nvSpPr>
        <p:spPr bwMode="auto">
          <a:xfrm>
            <a:off x="755650" y="1125538"/>
            <a:ext cx="78486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10000"/>
              </a:lnSpc>
              <a:spcBef>
                <a:spcPct val="20000"/>
              </a:spcBef>
              <a:buClr>
                <a:schemeClr val="tx1"/>
              </a:buClr>
              <a:buSzPct val="110000"/>
              <a:buFont typeface="Wingdings" panose="05000000000000000000" pitchFamily="2" charset="2"/>
              <a:buBlip>
                <a:blip r:embed="rId2"/>
              </a:buBlip>
            </a:pPr>
            <a:r>
              <a:rPr lang="zh-CN" altLang="en-US">
                <a:latin typeface="华文中宋" panose="02010600040101010101" pitchFamily="2" charset="-122"/>
                <a:ea typeface="华文中宋" panose="02010600040101010101" pitchFamily="2" charset="-122"/>
              </a:rPr>
              <a:t>对一些重要的且易发生短路的晶闸管设备，或者工作频率较高、很难用快速熔断器保护的全控型器件，需采用电子电路进行过电流保护。</a:t>
            </a:r>
          </a:p>
          <a:p>
            <a:pPr algn="just" eaLnBrk="1" hangingPunct="1">
              <a:lnSpc>
                <a:spcPct val="110000"/>
              </a:lnSpc>
              <a:spcBef>
                <a:spcPct val="20000"/>
              </a:spcBef>
              <a:buClr>
                <a:schemeClr val="tx1"/>
              </a:buClr>
              <a:buSzPct val="110000"/>
              <a:buFont typeface="Wingdings" panose="05000000000000000000" pitchFamily="2" charset="2"/>
              <a:buBlip>
                <a:blip r:embed="rId2"/>
              </a:buBlip>
            </a:pPr>
            <a:r>
              <a:rPr lang="zh-CN" altLang="en-US">
                <a:latin typeface="华文中宋" panose="02010600040101010101" pitchFamily="2" charset="-122"/>
                <a:ea typeface="华文中宋" panose="02010600040101010101" pitchFamily="2" charset="-122"/>
              </a:rPr>
              <a:t>常在全控型器件的驱动电路中设置过电流保护环节，这对器件过电流响应是最快 。</a:t>
            </a:r>
          </a:p>
        </p:txBody>
      </p:sp>
      <p:sp>
        <p:nvSpPr>
          <p:cNvPr id="102403" name="Rectangle 3">
            <a:extLst>
              <a:ext uri="{FF2B5EF4-FFF2-40B4-BE49-F238E27FC236}">
                <a16:creationId xmlns:a16="http://schemas.microsoft.com/office/drawing/2014/main" id="{B322A15B-B474-447A-91F3-6CF7D7F55059}"/>
              </a:ext>
            </a:extLst>
          </p:cNvPr>
          <p:cNvSpPr>
            <a:spLocks noChangeArrowheads="1"/>
          </p:cNvSpPr>
          <p:nvPr/>
        </p:nvSpPr>
        <p:spPr bwMode="auto">
          <a:xfrm>
            <a:off x="2339975" y="188913"/>
            <a:ext cx="39608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中宋" panose="02010600040101010101" pitchFamily="2" charset="-122"/>
              </a:rPr>
              <a:t>1.7.2    </a:t>
            </a:r>
            <a:r>
              <a:rPr lang="zh-CN" altLang="en-US" sz="2800" b="1">
                <a:latin typeface="Times New Roman" panose="02020603050405020304" pitchFamily="18" charset="0"/>
                <a:ea typeface="华文中宋" panose="02010600040101010101" pitchFamily="2" charset="-122"/>
              </a:rPr>
              <a:t>过电流保护</a:t>
            </a:r>
          </a:p>
        </p:txBody>
      </p:sp>
      <p:sp>
        <p:nvSpPr>
          <p:cNvPr id="102404" name="Text Box 4">
            <a:extLst>
              <a:ext uri="{FF2B5EF4-FFF2-40B4-BE49-F238E27FC236}">
                <a16:creationId xmlns:a16="http://schemas.microsoft.com/office/drawing/2014/main" id="{E364BBE1-88CD-456C-803A-7966A823D149}"/>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3410">
                                            <p:txEl>
                                              <p:pRg st="0" end="0"/>
                                            </p:txEl>
                                          </p:spTgt>
                                        </p:tgtEl>
                                        <p:attrNameLst>
                                          <p:attrName>style.visibility</p:attrName>
                                        </p:attrNameLst>
                                      </p:cBhvr>
                                      <p:to>
                                        <p:strVal val="visible"/>
                                      </p:to>
                                    </p:set>
                                    <p:animEffect transition="in" filter="blinds(horizontal)">
                                      <p:cBhvr>
                                        <p:cTn id="7" dur="500"/>
                                        <p:tgtEl>
                                          <p:spTgt spid="2734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3410">
                                            <p:txEl>
                                              <p:pRg st="1" end="1"/>
                                            </p:txEl>
                                          </p:spTgt>
                                        </p:tgtEl>
                                        <p:attrNameLst>
                                          <p:attrName>style.visibility</p:attrName>
                                        </p:attrNameLst>
                                      </p:cBhvr>
                                      <p:to>
                                        <p:strVal val="visible"/>
                                      </p:to>
                                    </p:set>
                                    <p:animEffect transition="in" filter="blinds(horizontal)">
                                      <p:cBhvr>
                                        <p:cTn id="12" dur="500"/>
                                        <p:tgtEl>
                                          <p:spTgt spid="2734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build="p" bldLvl="2"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DCBEF596-4004-4DC7-9C3F-C573A11D65B2}"/>
              </a:ext>
            </a:extLst>
          </p:cNvPr>
          <p:cNvSpPr>
            <a:spLocks noChangeArrowheads="1"/>
          </p:cNvSpPr>
          <p:nvPr/>
        </p:nvSpPr>
        <p:spPr bwMode="auto">
          <a:xfrm>
            <a:off x="2803525" y="295275"/>
            <a:ext cx="39290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1.7.3</a:t>
            </a:r>
            <a:r>
              <a:rPr lang="en-US" altLang="zh-CN" sz="2800">
                <a:solidFill>
                  <a:schemeClr val="tx2"/>
                </a:solidFill>
                <a:latin typeface="Times New Roman" panose="02020603050405020304" pitchFamily="18" charset="0"/>
                <a:ea typeface="华文中宋" panose="02010600040101010101" pitchFamily="2" charset="-122"/>
              </a:rPr>
              <a:t>    </a:t>
            </a:r>
            <a:r>
              <a:rPr lang="zh-CN" altLang="en-US" sz="2800" b="1">
                <a:solidFill>
                  <a:schemeClr val="tx2"/>
                </a:solidFill>
                <a:latin typeface="Times New Roman" panose="02020603050405020304" pitchFamily="18" charset="0"/>
                <a:ea typeface="华文中宋" panose="02010600040101010101" pitchFamily="2" charset="-122"/>
              </a:rPr>
              <a:t>缓冲电路</a:t>
            </a:r>
          </a:p>
        </p:txBody>
      </p:sp>
      <p:sp>
        <p:nvSpPr>
          <p:cNvPr id="274435" name="Rectangle 3">
            <a:extLst>
              <a:ext uri="{FF2B5EF4-FFF2-40B4-BE49-F238E27FC236}">
                <a16:creationId xmlns:a16="http://schemas.microsoft.com/office/drawing/2014/main" id="{799D2B7C-B5FF-4FD9-BC44-4F823E15D329}"/>
              </a:ext>
            </a:extLst>
          </p:cNvPr>
          <p:cNvSpPr>
            <a:spLocks noChangeArrowheads="1"/>
          </p:cNvSpPr>
          <p:nvPr/>
        </p:nvSpPr>
        <p:spPr bwMode="auto">
          <a:xfrm>
            <a:off x="407988" y="1987550"/>
            <a:ext cx="855662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10000"/>
              </a:lnSpc>
              <a:spcBef>
                <a:spcPct val="30000"/>
              </a:spcBef>
              <a:buClr>
                <a:schemeClr val="hlink"/>
              </a:buClr>
              <a:buSzPct val="110000"/>
              <a:buFont typeface="Wingdings" panose="05000000000000000000" pitchFamily="2" charset="2"/>
              <a:buChar char="Ø"/>
            </a:pPr>
            <a:endParaRPr lang="en-US" altLang="zh-CN" sz="2800">
              <a:latin typeface="Times New Roman" panose="02020603050405020304" pitchFamily="18" charset="0"/>
              <a:ea typeface="华文中宋" panose="02010600040101010101" pitchFamily="2" charset="-122"/>
            </a:endParaRPr>
          </a:p>
          <a:p>
            <a:pPr lvl="1" algn="just" eaLnBrk="1" hangingPunct="1">
              <a:lnSpc>
                <a:spcPct val="110000"/>
              </a:lnSpc>
              <a:spcBef>
                <a:spcPct val="30000"/>
              </a:spcBef>
              <a:buClr>
                <a:schemeClr val="tx1"/>
              </a:buClr>
              <a:buSzPct val="60000"/>
              <a:buFont typeface="Wingdings" panose="05000000000000000000" pitchFamily="2" charset="2"/>
              <a:buBlip>
                <a:blip r:embed="rId2"/>
              </a:buBlip>
            </a:pPr>
            <a:r>
              <a:rPr lang="zh-CN" altLang="en-US" b="1">
                <a:solidFill>
                  <a:srgbClr val="0000FF"/>
                </a:solidFill>
                <a:latin typeface="Times New Roman" panose="02020603050405020304" pitchFamily="18" charset="0"/>
                <a:ea typeface="华文中宋" panose="02010600040101010101" pitchFamily="2" charset="-122"/>
              </a:rPr>
              <a:t>关断缓冲电路</a:t>
            </a:r>
            <a:r>
              <a:rPr lang="zh-CN" altLang="en-US">
                <a:latin typeface="Times New Roman" panose="02020603050405020304" pitchFamily="18" charset="0"/>
                <a:ea typeface="华文中宋" panose="02010600040101010101" pitchFamily="2" charset="-122"/>
              </a:rPr>
              <a:t>（</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u</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t</a:t>
            </a:r>
            <a:r>
              <a:rPr lang="zh-CN" altLang="en-US">
                <a:latin typeface="Times New Roman" panose="02020603050405020304" pitchFamily="18" charset="0"/>
                <a:ea typeface="华文中宋" panose="02010600040101010101" pitchFamily="2" charset="-122"/>
              </a:rPr>
              <a:t>抑制电路）</a:t>
            </a:r>
            <a:r>
              <a:rPr lang="en-US" altLang="zh-CN">
                <a:latin typeface="Times New Roman" panose="02020603050405020304" pitchFamily="18" charset="0"/>
                <a:ea typeface="华文中宋" panose="02010600040101010101" pitchFamily="2" charset="-122"/>
              </a:rPr>
              <a:t>——</a:t>
            </a:r>
            <a:r>
              <a:rPr lang="zh-CN" altLang="en-US">
                <a:latin typeface="Times New Roman" panose="02020603050405020304" pitchFamily="18" charset="0"/>
                <a:ea typeface="华文中宋" panose="02010600040101010101" pitchFamily="2" charset="-122"/>
              </a:rPr>
              <a:t>吸收器件的关断过电压和换相过电压，抑制</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u</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t</a:t>
            </a:r>
            <a:r>
              <a:rPr lang="zh-CN" altLang="en-US">
                <a:latin typeface="Times New Roman" panose="02020603050405020304" pitchFamily="18" charset="0"/>
                <a:ea typeface="华文中宋" panose="02010600040101010101" pitchFamily="2" charset="-122"/>
              </a:rPr>
              <a:t>，减小关断损耗。</a:t>
            </a:r>
          </a:p>
          <a:p>
            <a:pPr lvl="1" algn="just" eaLnBrk="1" hangingPunct="1">
              <a:lnSpc>
                <a:spcPct val="110000"/>
              </a:lnSpc>
              <a:spcBef>
                <a:spcPct val="30000"/>
              </a:spcBef>
              <a:buClr>
                <a:schemeClr val="tx1"/>
              </a:buClr>
              <a:buSzPct val="60000"/>
              <a:buFont typeface="Wingdings" panose="05000000000000000000" pitchFamily="2" charset="2"/>
              <a:buBlip>
                <a:blip r:embed="rId2"/>
              </a:buBlip>
            </a:pPr>
            <a:r>
              <a:rPr lang="zh-CN" altLang="en-US" b="1">
                <a:solidFill>
                  <a:srgbClr val="0000FF"/>
                </a:solidFill>
                <a:latin typeface="Times New Roman" panose="02020603050405020304" pitchFamily="18" charset="0"/>
                <a:ea typeface="华文中宋" panose="02010600040101010101" pitchFamily="2" charset="-122"/>
              </a:rPr>
              <a:t>开通缓冲电路</a:t>
            </a:r>
            <a:r>
              <a:rPr lang="zh-CN" altLang="en-US">
                <a:latin typeface="Times New Roman" panose="02020603050405020304" pitchFamily="18" charset="0"/>
                <a:ea typeface="华文中宋" panose="02010600040101010101" pitchFamily="2" charset="-122"/>
              </a:rPr>
              <a:t>（</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i</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t</a:t>
            </a:r>
            <a:r>
              <a:rPr lang="zh-CN" altLang="en-US">
                <a:latin typeface="Times New Roman" panose="02020603050405020304" pitchFamily="18" charset="0"/>
                <a:ea typeface="华文中宋" panose="02010600040101010101" pitchFamily="2" charset="-122"/>
              </a:rPr>
              <a:t>抑制电路）</a:t>
            </a:r>
            <a:r>
              <a:rPr lang="en-US" altLang="zh-CN">
                <a:latin typeface="Times New Roman" panose="02020603050405020304" pitchFamily="18" charset="0"/>
                <a:ea typeface="华文中宋" panose="02010600040101010101" pitchFamily="2" charset="-122"/>
              </a:rPr>
              <a:t>——</a:t>
            </a:r>
            <a:r>
              <a:rPr lang="zh-CN" altLang="en-US">
                <a:latin typeface="Times New Roman" panose="02020603050405020304" pitchFamily="18" charset="0"/>
                <a:ea typeface="华文中宋" panose="02010600040101010101" pitchFamily="2" charset="-122"/>
              </a:rPr>
              <a:t>抑制器件开通时的电流过冲和</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i</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t</a:t>
            </a:r>
            <a:r>
              <a:rPr lang="zh-CN" altLang="en-US">
                <a:latin typeface="Times New Roman" panose="02020603050405020304" pitchFamily="18" charset="0"/>
                <a:ea typeface="华文中宋" panose="02010600040101010101" pitchFamily="2" charset="-122"/>
              </a:rPr>
              <a:t>，减小器件的开通损耗。</a:t>
            </a:r>
          </a:p>
          <a:p>
            <a:pPr lvl="1" algn="just" eaLnBrk="1" hangingPunct="1">
              <a:lnSpc>
                <a:spcPct val="110000"/>
              </a:lnSpc>
              <a:spcBef>
                <a:spcPct val="30000"/>
              </a:spcBef>
              <a:buClr>
                <a:schemeClr val="tx1"/>
              </a:buClr>
              <a:buSzPct val="60000"/>
              <a:buFont typeface="Wingdings" panose="05000000000000000000" pitchFamily="2" charset="2"/>
              <a:buBlip>
                <a:blip r:embed="rId2"/>
              </a:buBlip>
            </a:pPr>
            <a:r>
              <a:rPr lang="zh-CN" altLang="en-US" b="1">
                <a:solidFill>
                  <a:srgbClr val="0000FF"/>
                </a:solidFill>
                <a:latin typeface="Times New Roman" panose="02020603050405020304" pitchFamily="18" charset="0"/>
                <a:ea typeface="华文中宋" panose="02010600040101010101" pitchFamily="2" charset="-122"/>
              </a:rPr>
              <a:t>复合缓冲电路</a:t>
            </a:r>
            <a:r>
              <a:rPr lang="en-US" altLang="zh-CN">
                <a:latin typeface="Times New Roman" panose="02020603050405020304" pitchFamily="18" charset="0"/>
                <a:ea typeface="华文中宋" panose="02010600040101010101" pitchFamily="2" charset="-122"/>
              </a:rPr>
              <a:t>——</a:t>
            </a:r>
            <a:r>
              <a:rPr lang="zh-CN" altLang="en-US">
                <a:latin typeface="Times New Roman" panose="02020603050405020304" pitchFamily="18" charset="0"/>
                <a:ea typeface="华文中宋" panose="02010600040101010101" pitchFamily="2" charset="-122"/>
              </a:rPr>
              <a:t>关断缓冲电路和开通缓冲电路的结合。</a:t>
            </a:r>
          </a:p>
          <a:p>
            <a:pPr lvl="1" algn="just" eaLnBrk="1" hangingPunct="1">
              <a:lnSpc>
                <a:spcPct val="110000"/>
              </a:lnSpc>
              <a:spcBef>
                <a:spcPct val="30000"/>
              </a:spcBef>
              <a:buClr>
                <a:schemeClr val="tx1"/>
              </a:buClr>
              <a:buSzPct val="60000"/>
              <a:buFont typeface="Wingdings" panose="05000000000000000000" pitchFamily="2" charset="2"/>
              <a:buBlip>
                <a:blip r:embed="rId2"/>
              </a:buBlip>
            </a:pPr>
            <a:r>
              <a:rPr lang="zh-CN" altLang="en-US">
                <a:latin typeface="Times New Roman" panose="02020603050405020304" pitchFamily="18" charset="0"/>
                <a:ea typeface="华文中宋" panose="02010600040101010101" pitchFamily="2" charset="-122"/>
              </a:rPr>
              <a:t>通常将缓冲电路专指关断缓冲电路，将开通缓冲电路叫做</a:t>
            </a:r>
            <a:r>
              <a:rPr lang="en-US" altLang="zh-CN" b="1">
                <a:latin typeface="Times New Roman" panose="02020603050405020304" pitchFamily="18" charset="0"/>
                <a:ea typeface="华文中宋" panose="02010600040101010101" pitchFamily="2" charset="-122"/>
              </a:rPr>
              <a:t>d</a:t>
            </a:r>
            <a:r>
              <a:rPr lang="en-US" altLang="zh-CN" b="1" i="1">
                <a:latin typeface="Times New Roman" panose="02020603050405020304" pitchFamily="18" charset="0"/>
                <a:ea typeface="华文中宋" panose="02010600040101010101" pitchFamily="2" charset="-122"/>
              </a:rPr>
              <a:t>i</a:t>
            </a:r>
            <a:r>
              <a:rPr lang="en-US" altLang="zh-CN" b="1">
                <a:latin typeface="Times New Roman" panose="02020603050405020304" pitchFamily="18" charset="0"/>
                <a:ea typeface="华文中宋" panose="02010600040101010101" pitchFamily="2" charset="-122"/>
              </a:rPr>
              <a:t>/d</a:t>
            </a:r>
            <a:r>
              <a:rPr lang="en-US" altLang="zh-CN" b="1" i="1">
                <a:latin typeface="Times New Roman" panose="02020603050405020304" pitchFamily="18" charset="0"/>
                <a:ea typeface="华文中宋" panose="02010600040101010101" pitchFamily="2" charset="-122"/>
              </a:rPr>
              <a:t>t</a:t>
            </a:r>
            <a:r>
              <a:rPr lang="zh-CN" altLang="en-US">
                <a:latin typeface="Times New Roman" panose="02020603050405020304" pitchFamily="18" charset="0"/>
                <a:ea typeface="华文中宋" panose="02010600040101010101" pitchFamily="2" charset="-122"/>
              </a:rPr>
              <a:t>抑制电路。</a:t>
            </a:r>
          </a:p>
        </p:txBody>
      </p:sp>
      <p:sp>
        <p:nvSpPr>
          <p:cNvPr id="274436" name="Text Box 4">
            <a:extLst>
              <a:ext uri="{FF2B5EF4-FFF2-40B4-BE49-F238E27FC236}">
                <a16:creationId xmlns:a16="http://schemas.microsoft.com/office/drawing/2014/main" id="{4D5BB7DC-75F0-4025-9881-BD576AB67AE4}"/>
              </a:ext>
            </a:extLst>
          </p:cNvPr>
          <p:cNvSpPr txBox="1">
            <a:spLocks noChangeArrowheads="1"/>
          </p:cNvSpPr>
          <p:nvPr/>
        </p:nvSpPr>
        <p:spPr bwMode="auto">
          <a:xfrm>
            <a:off x="742950" y="1271588"/>
            <a:ext cx="80772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7325" indent="-1873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Blip>
                <a:blip r:embed="rId3"/>
              </a:buBlip>
            </a:pPr>
            <a:r>
              <a:rPr lang="zh-CN" altLang="en-US" b="1">
                <a:solidFill>
                  <a:srgbClr val="0000FF"/>
                </a:solidFill>
                <a:latin typeface="Times New Roman" panose="02020603050405020304" pitchFamily="18" charset="0"/>
                <a:ea typeface="华文中宋" panose="02010600040101010101" pitchFamily="2" charset="-122"/>
              </a:rPr>
              <a:t>缓冲电路</a:t>
            </a:r>
            <a:r>
              <a:rPr lang="en-US" altLang="zh-CN" b="1">
                <a:solidFill>
                  <a:srgbClr val="0000FF"/>
                </a:solidFill>
                <a:latin typeface="Times New Roman" panose="02020603050405020304" pitchFamily="18" charset="0"/>
                <a:ea typeface="华文中宋" panose="02010600040101010101" pitchFamily="2" charset="-122"/>
              </a:rPr>
              <a:t>(Snubber Circuit)</a:t>
            </a:r>
            <a:r>
              <a:rPr lang="en-US" altLang="zh-CN" b="1">
                <a:latin typeface="Times New Roman" panose="02020603050405020304" pitchFamily="18" charset="0"/>
                <a:ea typeface="华文中宋" panose="02010600040101010101" pitchFamily="2" charset="-122"/>
              </a:rPr>
              <a:t> </a:t>
            </a:r>
            <a:r>
              <a:rPr lang="zh-CN" altLang="en-US">
                <a:latin typeface="Times New Roman" panose="02020603050405020304" pitchFamily="18" charset="0"/>
                <a:ea typeface="华文中宋" panose="02010600040101010101" pitchFamily="2" charset="-122"/>
              </a:rPr>
              <a:t>：</a:t>
            </a:r>
            <a:r>
              <a:rPr lang="zh-CN" altLang="en-US" b="1">
                <a:latin typeface="Times New Roman" panose="02020603050405020304" pitchFamily="18" charset="0"/>
                <a:ea typeface="华文中宋" panose="02010600040101010101" pitchFamily="2" charset="-122"/>
              </a:rPr>
              <a:t> </a:t>
            </a:r>
            <a:r>
              <a:rPr lang="zh-CN" altLang="en-US">
                <a:latin typeface="Times New Roman" panose="02020603050405020304" pitchFamily="18" charset="0"/>
                <a:ea typeface="华文中宋" panose="02010600040101010101" pitchFamily="2" charset="-122"/>
              </a:rPr>
              <a:t>又称</a:t>
            </a:r>
            <a:r>
              <a:rPr lang="zh-CN" altLang="en-US" b="1">
                <a:solidFill>
                  <a:srgbClr val="0000FF"/>
                </a:solidFill>
                <a:latin typeface="Times New Roman" panose="02020603050405020304" pitchFamily="18" charset="0"/>
                <a:ea typeface="华文中宋" panose="02010600040101010101" pitchFamily="2" charset="-122"/>
              </a:rPr>
              <a:t>吸收电路</a:t>
            </a:r>
            <a:r>
              <a:rPr lang="zh-CN" altLang="en-US">
                <a:latin typeface="Times New Roman" panose="02020603050405020304" pitchFamily="18" charset="0"/>
                <a:ea typeface="华文中宋" panose="02010600040101010101" pitchFamily="2" charset="-122"/>
              </a:rPr>
              <a:t>，其作用是抑制器件的内因过电压、</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u</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t</a:t>
            </a:r>
            <a:r>
              <a:rPr lang="zh-CN" altLang="en-US">
                <a:latin typeface="Times New Roman" panose="02020603050405020304" pitchFamily="18" charset="0"/>
                <a:ea typeface="华文中宋" panose="02010600040101010101" pitchFamily="2" charset="-122"/>
              </a:rPr>
              <a:t>或者过电流和</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i</a:t>
            </a:r>
            <a:r>
              <a:rPr lang="en-US" altLang="zh-CN">
                <a:latin typeface="Times New Roman" panose="02020603050405020304" pitchFamily="18" charset="0"/>
                <a:ea typeface="华文中宋" panose="02010600040101010101" pitchFamily="2" charset="-122"/>
              </a:rPr>
              <a:t>/d</a:t>
            </a:r>
            <a:r>
              <a:rPr lang="en-US" altLang="zh-CN" i="1">
                <a:latin typeface="Times New Roman" panose="02020603050405020304" pitchFamily="18" charset="0"/>
                <a:ea typeface="华文中宋" panose="02010600040101010101" pitchFamily="2" charset="-122"/>
              </a:rPr>
              <a:t>t</a:t>
            </a:r>
            <a:r>
              <a:rPr lang="zh-CN" altLang="en-US">
                <a:latin typeface="Times New Roman" panose="02020603050405020304" pitchFamily="18" charset="0"/>
                <a:ea typeface="华文中宋" panose="02010600040101010101" pitchFamily="2" charset="-122"/>
              </a:rPr>
              <a:t>，减小器件的开关损耗。</a:t>
            </a:r>
          </a:p>
        </p:txBody>
      </p:sp>
      <p:sp>
        <p:nvSpPr>
          <p:cNvPr id="103429" name="Text Box 5">
            <a:extLst>
              <a:ext uri="{FF2B5EF4-FFF2-40B4-BE49-F238E27FC236}">
                <a16:creationId xmlns:a16="http://schemas.microsoft.com/office/drawing/2014/main" id="{F4ABAF93-B068-463A-A0F7-CFA2F13C5754}"/>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4436"/>
                                        </p:tgtEl>
                                        <p:attrNameLst>
                                          <p:attrName>style.visibility</p:attrName>
                                        </p:attrNameLst>
                                      </p:cBhvr>
                                      <p:to>
                                        <p:strVal val="visible"/>
                                      </p:to>
                                    </p:set>
                                    <p:animEffect transition="in" filter="dissolve">
                                      <p:cBhvr>
                                        <p:cTn id="7" dur="500"/>
                                        <p:tgtEl>
                                          <p:spTgt spid="2744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4435">
                                            <p:txEl>
                                              <p:pRg st="1" end="1"/>
                                            </p:txEl>
                                          </p:spTgt>
                                        </p:tgtEl>
                                        <p:attrNameLst>
                                          <p:attrName>style.visibility</p:attrName>
                                        </p:attrNameLst>
                                      </p:cBhvr>
                                      <p:to>
                                        <p:strVal val="visible"/>
                                      </p:to>
                                    </p:set>
                                    <p:animEffect transition="in" filter="blinds(horizontal)">
                                      <p:cBhvr>
                                        <p:cTn id="12" dur="500"/>
                                        <p:tgtEl>
                                          <p:spTgt spid="274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4435">
                                            <p:txEl>
                                              <p:pRg st="2" end="2"/>
                                            </p:txEl>
                                          </p:spTgt>
                                        </p:tgtEl>
                                        <p:attrNameLst>
                                          <p:attrName>style.visibility</p:attrName>
                                        </p:attrNameLst>
                                      </p:cBhvr>
                                      <p:to>
                                        <p:strVal val="visible"/>
                                      </p:to>
                                    </p:set>
                                    <p:animEffect transition="in" filter="blinds(horizontal)">
                                      <p:cBhvr>
                                        <p:cTn id="17" dur="500"/>
                                        <p:tgtEl>
                                          <p:spTgt spid="274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4435">
                                            <p:txEl>
                                              <p:pRg st="3" end="3"/>
                                            </p:txEl>
                                          </p:spTgt>
                                        </p:tgtEl>
                                        <p:attrNameLst>
                                          <p:attrName>style.visibility</p:attrName>
                                        </p:attrNameLst>
                                      </p:cBhvr>
                                      <p:to>
                                        <p:strVal val="visible"/>
                                      </p:to>
                                    </p:set>
                                    <p:animEffect transition="in" filter="blinds(horizontal)">
                                      <p:cBhvr>
                                        <p:cTn id="22" dur="500"/>
                                        <p:tgtEl>
                                          <p:spTgt spid="2744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4435">
                                            <p:txEl>
                                              <p:pRg st="4" end="4"/>
                                            </p:txEl>
                                          </p:spTgt>
                                        </p:tgtEl>
                                        <p:attrNameLst>
                                          <p:attrName>style.visibility</p:attrName>
                                        </p:attrNameLst>
                                      </p:cBhvr>
                                      <p:to>
                                        <p:strVal val="visible"/>
                                      </p:to>
                                    </p:set>
                                    <p:animEffect transition="in" filter="blinds(horizontal)">
                                      <p:cBhvr>
                                        <p:cTn id="27" dur="500"/>
                                        <p:tgtEl>
                                          <p:spTgt spid="2744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bldLvl="2" autoUpdateAnimBg="0"/>
      <p:bldP spid="2744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06259B3-5C44-489F-A7A8-09A1AB875084}"/>
              </a:ext>
            </a:extLst>
          </p:cNvPr>
          <p:cNvSpPr>
            <a:spLocks noChangeArrowheads="1"/>
          </p:cNvSpPr>
          <p:nvPr/>
        </p:nvSpPr>
        <p:spPr bwMode="auto">
          <a:xfrm>
            <a:off x="2803525" y="152400"/>
            <a:ext cx="39290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1.7.3</a:t>
            </a:r>
            <a:r>
              <a:rPr lang="en-US" altLang="zh-CN" sz="2800">
                <a:solidFill>
                  <a:schemeClr val="tx2"/>
                </a:solidFill>
                <a:latin typeface="Times New Roman" panose="02020603050405020304" pitchFamily="18" charset="0"/>
                <a:ea typeface="华文中宋" panose="02010600040101010101" pitchFamily="2" charset="-122"/>
              </a:rPr>
              <a:t>    </a:t>
            </a:r>
            <a:r>
              <a:rPr lang="zh-CN" altLang="en-US" sz="2800" b="1">
                <a:solidFill>
                  <a:schemeClr val="tx2"/>
                </a:solidFill>
                <a:latin typeface="Times New Roman" panose="02020603050405020304" pitchFamily="18" charset="0"/>
                <a:ea typeface="华文中宋" panose="02010600040101010101" pitchFamily="2" charset="-122"/>
              </a:rPr>
              <a:t>缓冲电路</a:t>
            </a:r>
          </a:p>
        </p:txBody>
      </p:sp>
      <p:sp>
        <p:nvSpPr>
          <p:cNvPr id="104451" name="Rectangle 3">
            <a:extLst>
              <a:ext uri="{FF2B5EF4-FFF2-40B4-BE49-F238E27FC236}">
                <a16:creationId xmlns:a16="http://schemas.microsoft.com/office/drawing/2014/main" id="{E6CEB6B2-F87F-4B16-AB60-A18169FAB0EB}"/>
              </a:ext>
            </a:extLst>
          </p:cNvPr>
          <p:cNvSpPr>
            <a:spLocks noChangeArrowheads="1"/>
          </p:cNvSpPr>
          <p:nvPr/>
        </p:nvSpPr>
        <p:spPr bwMode="auto">
          <a:xfrm>
            <a:off x="395288" y="836613"/>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95000"/>
              </a:lnSpc>
              <a:spcBef>
                <a:spcPct val="20000"/>
              </a:spcBef>
              <a:buClr>
                <a:schemeClr val="tx1"/>
              </a:buClr>
              <a:buSzPct val="110000"/>
              <a:buFont typeface="Wingdings" panose="05000000000000000000" pitchFamily="2" charset="2"/>
              <a:buBlip>
                <a:blip r:embed="rId2"/>
              </a:buBlip>
            </a:pPr>
            <a:r>
              <a:rPr lang="zh-CN" altLang="en-US" b="1">
                <a:ea typeface="华文中宋" panose="02010600040101010101" pitchFamily="2" charset="-122"/>
              </a:rPr>
              <a:t>缓冲电路作用分析</a:t>
            </a:r>
            <a:endParaRPr lang="zh-CN" altLang="en-US">
              <a:ea typeface="华文中宋" panose="02010600040101010101" pitchFamily="2" charset="-122"/>
            </a:endParaRPr>
          </a:p>
        </p:txBody>
      </p:sp>
      <p:sp>
        <p:nvSpPr>
          <p:cNvPr id="275460" name="Rectangle 4">
            <a:extLst>
              <a:ext uri="{FF2B5EF4-FFF2-40B4-BE49-F238E27FC236}">
                <a16:creationId xmlns:a16="http://schemas.microsoft.com/office/drawing/2014/main" id="{AB6775CA-BDF9-4924-A11A-70AFD41DE8F1}"/>
              </a:ext>
            </a:extLst>
          </p:cNvPr>
          <p:cNvSpPr>
            <a:spLocks noChangeArrowheads="1"/>
          </p:cNvSpPr>
          <p:nvPr/>
        </p:nvSpPr>
        <p:spPr bwMode="auto">
          <a:xfrm>
            <a:off x="4787900" y="5251450"/>
            <a:ext cx="396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Bef>
                <a:spcPct val="20000"/>
              </a:spcBef>
              <a:buClr>
                <a:schemeClr val="hlink"/>
              </a:buClr>
              <a:buSzPct val="110000"/>
              <a:buFont typeface="Wingdings" panose="05000000000000000000" pitchFamily="2" charset="2"/>
              <a:buBlip>
                <a:blip r:embed="rId2"/>
              </a:buBlip>
            </a:pPr>
            <a:r>
              <a:rPr lang="zh-CN" altLang="en-US">
                <a:latin typeface="Times New Roman" panose="02020603050405020304" pitchFamily="18" charset="0"/>
                <a:ea typeface="华文中宋" panose="02010600040101010101" pitchFamily="2" charset="-122"/>
              </a:rPr>
              <a:t>充放电型</a:t>
            </a:r>
            <a:r>
              <a:rPr lang="en-US" altLang="zh-CN">
                <a:latin typeface="Times New Roman" panose="02020603050405020304" pitchFamily="18" charset="0"/>
                <a:ea typeface="华文中宋" panose="02010600040101010101" pitchFamily="2" charset="-122"/>
              </a:rPr>
              <a:t>RCD</a:t>
            </a:r>
            <a:r>
              <a:rPr lang="zh-CN" altLang="en-US">
                <a:latin typeface="Times New Roman" panose="02020603050405020304" pitchFamily="18" charset="0"/>
                <a:ea typeface="华文中宋" panose="02010600040101010101" pitchFamily="2" charset="-122"/>
              </a:rPr>
              <a:t>缓冲电路，适用于中等容量的场合。</a:t>
            </a:r>
          </a:p>
        </p:txBody>
      </p:sp>
      <p:sp>
        <p:nvSpPr>
          <p:cNvPr id="104453" name="Text Box 5">
            <a:extLst>
              <a:ext uri="{FF2B5EF4-FFF2-40B4-BE49-F238E27FC236}">
                <a16:creationId xmlns:a16="http://schemas.microsoft.com/office/drawing/2014/main" id="{D3A877CE-F344-48A2-BADA-079C47F84A4C}"/>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18</a:t>
            </a:r>
          </a:p>
        </p:txBody>
      </p:sp>
      <p:grpSp>
        <p:nvGrpSpPr>
          <p:cNvPr id="2" name="Group 6">
            <a:extLst>
              <a:ext uri="{FF2B5EF4-FFF2-40B4-BE49-F238E27FC236}">
                <a16:creationId xmlns:a16="http://schemas.microsoft.com/office/drawing/2014/main" id="{0EC002BD-155F-4BFE-A717-710E2DF9BBFE}"/>
              </a:ext>
            </a:extLst>
          </p:cNvPr>
          <p:cNvGrpSpPr>
            <a:grpSpLocks/>
          </p:cNvGrpSpPr>
          <p:nvPr/>
        </p:nvGrpSpPr>
        <p:grpSpPr bwMode="auto">
          <a:xfrm>
            <a:off x="1403350" y="1412875"/>
            <a:ext cx="6553200" cy="5292725"/>
            <a:chOff x="884" y="890"/>
            <a:chExt cx="4128" cy="3334"/>
          </a:xfrm>
        </p:grpSpPr>
        <p:grpSp>
          <p:nvGrpSpPr>
            <p:cNvPr id="104455" name="Group 7">
              <a:extLst>
                <a:ext uri="{FF2B5EF4-FFF2-40B4-BE49-F238E27FC236}">
                  <a16:creationId xmlns:a16="http://schemas.microsoft.com/office/drawing/2014/main" id="{75531F15-F0D2-470F-9A2D-307FA7791D25}"/>
                </a:ext>
              </a:extLst>
            </p:cNvPr>
            <p:cNvGrpSpPr>
              <a:grpSpLocks/>
            </p:cNvGrpSpPr>
            <p:nvPr/>
          </p:nvGrpSpPr>
          <p:grpSpPr bwMode="auto">
            <a:xfrm>
              <a:off x="884" y="890"/>
              <a:ext cx="4072" cy="3130"/>
              <a:chOff x="2640" y="912"/>
              <a:chExt cx="2949" cy="2160"/>
            </a:xfrm>
          </p:grpSpPr>
          <p:pic>
            <p:nvPicPr>
              <p:cNvPr id="104457" name="Picture 8" descr="36 拷贝">
                <a:extLst>
                  <a:ext uri="{FF2B5EF4-FFF2-40B4-BE49-F238E27FC236}">
                    <a16:creationId xmlns:a16="http://schemas.microsoft.com/office/drawing/2014/main" id="{61D39063-2559-443C-9F87-2F92F8B5F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 y="912"/>
                <a:ext cx="1152" cy="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458" name="Group 9">
                <a:extLst>
                  <a:ext uri="{FF2B5EF4-FFF2-40B4-BE49-F238E27FC236}">
                    <a16:creationId xmlns:a16="http://schemas.microsoft.com/office/drawing/2014/main" id="{1CDC426F-0E7C-4A4C-A228-BAC149306B14}"/>
                  </a:ext>
                </a:extLst>
              </p:cNvPr>
              <p:cNvGrpSpPr>
                <a:grpSpLocks/>
              </p:cNvGrpSpPr>
              <p:nvPr/>
            </p:nvGrpSpPr>
            <p:grpSpPr bwMode="auto">
              <a:xfrm>
                <a:off x="3778" y="1158"/>
                <a:ext cx="1811" cy="1895"/>
                <a:chOff x="3778" y="1158"/>
                <a:chExt cx="1811" cy="1895"/>
              </a:xfrm>
            </p:grpSpPr>
            <p:sp>
              <p:nvSpPr>
                <p:cNvPr id="104459" name="Rectangle 10">
                  <a:extLst>
                    <a:ext uri="{FF2B5EF4-FFF2-40B4-BE49-F238E27FC236}">
                      <a16:creationId xmlns:a16="http://schemas.microsoft.com/office/drawing/2014/main" id="{8ED90DA0-C730-4ECC-BAB8-30841C2988A9}"/>
                    </a:ext>
                  </a:extLst>
                </p:cNvPr>
                <p:cNvSpPr>
                  <a:spLocks noChangeArrowheads="1"/>
                </p:cNvSpPr>
                <p:nvPr/>
              </p:nvSpPr>
              <p:spPr bwMode="auto">
                <a:xfrm>
                  <a:off x="4519" y="2975"/>
                  <a:ext cx="6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a:solidFill>
                        <a:srgbClr val="000000"/>
                      </a:solidFill>
                      <a:latin typeface="Times New Roman" panose="02020603050405020304" pitchFamily="18" charset="0"/>
                      <a:ea typeface="华文中宋" panose="02010600040101010101" pitchFamily="2" charset="-122"/>
                    </a:rPr>
                    <a:t>b)</a:t>
                  </a:r>
                  <a:endParaRPr lang="en-US" altLang="zh-CN" sz="3600">
                    <a:latin typeface="Times New Roman" panose="02020603050405020304" pitchFamily="18" charset="0"/>
                    <a:ea typeface="华文中宋" panose="02010600040101010101" pitchFamily="2" charset="-122"/>
                  </a:endParaRPr>
                </a:p>
              </p:txBody>
            </p:sp>
            <p:sp>
              <p:nvSpPr>
                <p:cNvPr id="104460" name="Rectangle 11">
                  <a:extLst>
                    <a:ext uri="{FF2B5EF4-FFF2-40B4-BE49-F238E27FC236}">
                      <a16:creationId xmlns:a16="http://schemas.microsoft.com/office/drawing/2014/main" id="{DCEA9607-C8CD-48C8-87D1-34E0112626A4}"/>
                    </a:ext>
                  </a:extLst>
                </p:cNvPr>
                <p:cNvSpPr>
                  <a:spLocks noChangeArrowheads="1"/>
                </p:cNvSpPr>
                <p:nvPr/>
              </p:nvSpPr>
              <p:spPr bwMode="auto">
                <a:xfrm>
                  <a:off x="5446" y="2026"/>
                  <a:ext cx="2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600" i="1">
                      <a:solidFill>
                        <a:srgbClr val="000000"/>
                      </a:solidFill>
                      <a:latin typeface="Times New Roman" panose="02020603050405020304" pitchFamily="18" charset="0"/>
                      <a:ea typeface="华文中宋" panose="02010600040101010101" pitchFamily="2" charset="-122"/>
                    </a:rPr>
                    <a:t>t</a:t>
                  </a:r>
                  <a:endParaRPr lang="en-US" altLang="zh-CN" sz="3600">
                    <a:latin typeface="Times New Roman" panose="02020603050405020304" pitchFamily="18" charset="0"/>
                    <a:ea typeface="华文中宋" panose="02010600040101010101" pitchFamily="2" charset="-122"/>
                  </a:endParaRPr>
                </a:p>
              </p:txBody>
            </p:sp>
            <p:sp>
              <p:nvSpPr>
                <p:cNvPr id="104461" name="Rectangle 12">
                  <a:extLst>
                    <a:ext uri="{FF2B5EF4-FFF2-40B4-BE49-F238E27FC236}">
                      <a16:creationId xmlns:a16="http://schemas.microsoft.com/office/drawing/2014/main" id="{AD3A335A-3FF4-45C6-819E-2D03F07C7182}"/>
                    </a:ext>
                  </a:extLst>
                </p:cNvPr>
                <p:cNvSpPr>
                  <a:spLocks noChangeArrowheads="1"/>
                </p:cNvSpPr>
                <p:nvPr/>
              </p:nvSpPr>
              <p:spPr bwMode="auto">
                <a:xfrm>
                  <a:off x="3778" y="1158"/>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u</a:t>
                  </a:r>
                  <a:endParaRPr lang="en-US" altLang="zh-CN" sz="3600">
                    <a:latin typeface="Times New Roman" panose="02020603050405020304" pitchFamily="18" charset="0"/>
                    <a:ea typeface="华文中宋" panose="02010600040101010101" pitchFamily="2" charset="-122"/>
                  </a:endParaRPr>
                </a:p>
              </p:txBody>
            </p:sp>
            <p:sp>
              <p:nvSpPr>
                <p:cNvPr id="104462" name="Rectangle 13">
                  <a:extLst>
                    <a:ext uri="{FF2B5EF4-FFF2-40B4-BE49-F238E27FC236}">
                      <a16:creationId xmlns:a16="http://schemas.microsoft.com/office/drawing/2014/main" id="{BEDC2279-D9B4-4127-8590-57A99E6AAE82}"/>
                    </a:ext>
                  </a:extLst>
                </p:cNvPr>
                <p:cNvSpPr>
                  <a:spLocks noChangeArrowheads="1"/>
                </p:cNvSpPr>
                <p:nvPr/>
              </p:nvSpPr>
              <p:spPr bwMode="auto">
                <a:xfrm>
                  <a:off x="3819" y="1222"/>
                  <a:ext cx="67"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900">
                      <a:solidFill>
                        <a:srgbClr val="000000"/>
                      </a:solidFill>
                      <a:latin typeface="Times New Roman" panose="02020603050405020304" pitchFamily="18" charset="0"/>
                      <a:ea typeface="华文中宋" panose="02010600040101010101" pitchFamily="2" charset="-122"/>
                    </a:rPr>
                    <a:t>CE</a:t>
                  </a:r>
                  <a:endParaRPr lang="en-US" altLang="zh-CN" sz="3600">
                    <a:latin typeface="Times New Roman" panose="02020603050405020304" pitchFamily="18" charset="0"/>
                    <a:ea typeface="华文中宋" panose="02010600040101010101" pitchFamily="2" charset="-122"/>
                  </a:endParaRPr>
                </a:p>
              </p:txBody>
            </p:sp>
            <p:sp>
              <p:nvSpPr>
                <p:cNvPr id="104463" name="Rectangle 14">
                  <a:extLst>
                    <a:ext uri="{FF2B5EF4-FFF2-40B4-BE49-F238E27FC236}">
                      <a16:creationId xmlns:a16="http://schemas.microsoft.com/office/drawing/2014/main" id="{7F0A8FCA-4AB4-4600-80CB-F256673420AF}"/>
                    </a:ext>
                  </a:extLst>
                </p:cNvPr>
                <p:cNvSpPr>
                  <a:spLocks noChangeArrowheads="1"/>
                </p:cNvSpPr>
                <p:nvPr/>
              </p:nvSpPr>
              <p:spPr bwMode="auto">
                <a:xfrm>
                  <a:off x="3789" y="1266"/>
                  <a:ext cx="2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i</a:t>
                  </a:r>
                  <a:endParaRPr lang="en-US" altLang="zh-CN" sz="3600">
                    <a:latin typeface="Times New Roman" panose="02020603050405020304" pitchFamily="18" charset="0"/>
                    <a:ea typeface="华文中宋" panose="02010600040101010101" pitchFamily="2" charset="-122"/>
                  </a:endParaRPr>
                </a:p>
              </p:txBody>
            </p:sp>
            <p:sp>
              <p:nvSpPr>
                <p:cNvPr id="104464" name="Rectangle 15">
                  <a:extLst>
                    <a:ext uri="{FF2B5EF4-FFF2-40B4-BE49-F238E27FC236}">
                      <a16:creationId xmlns:a16="http://schemas.microsoft.com/office/drawing/2014/main" id="{6E7F4787-E24E-457A-9D61-74D5142C2E76}"/>
                    </a:ext>
                  </a:extLst>
                </p:cNvPr>
                <p:cNvSpPr>
                  <a:spLocks noChangeArrowheads="1"/>
                </p:cNvSpPr>
                <p:nvPr/>
              </p:nvSpPr>
              <p:spPr bwMode="auto">
                <a:xfrm>
                  <a:off x="3812" y="1330"/>
                  <a:ext cx="35"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900">
                      <a:solidFill>
                        <a:srgbClr val="000000"/>
                      </a:solidFill>
                      <a:latin typeface="Times New Roman" panose="02020603050405020304" pitchFamily="18" charset="0"/>
                      <a:ea typeface="华文中宋" panose="02010600040101010101" pitchFamily="2" charset="-122"/>
                    </a:rPr>
                    <a:t>C</a:t>
                  </a:r>
                  <a:endParaRPr lang="en-US" altLang="zh-CN" sz="3600">
                    <a:latin typeface="Times New Roman" panose="02020603050405020304" pitchFamily="18" charset="0"/>
                    <a:ea typeface="华文中宋" panose="02010600040101010101" pitchFamily="2" charset="-122"/>
                  </a:endParaRPr>
                </a:p>
              </p:txBody>
            </p:sp>
            <p:sp>
              <p:nvSpPr>
                <p:cNvPr id="104465" name="Line 16">
                  <a:extLst>
                    <a:ext uri="{FF2B5EF4-FFF2-40B4-BE49-F238E27FC236}">
                      <a16:creationId xmlns:a16="http://schemas.microsoft.com/office/drawing/2014/main" id="{32F893F3-A39D-40AD-A6E2-7C9284F2518B}"/>
                    </a:ext>
                  </a:extLst>
                </p:cNvPr>
                <p:cNvSpPr>
                  <a:spLocks noChangeShapeType="1"/>
                </p:cNvSpPr>
                <p:nvPr/>
              </p:nvSpPr>
              <p:spPr bwMode="auto">
                <a:xfrm>
                  <a:off x="3915" y="2027"/>
                  <a:ext cx="152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6" name="Freeform 17">
                  <a:extLst>
                    <a:ext uri="{FF2B5EF4-FFF2-40B4-BE49-F238E27FC236}">
                      <a16:creationId xmlns:a16="http://schemas.microsoft.com/office/drawing/2014/main" id="{4C94BB5F-D5A4-4236-A1FD-DAB75F54A763}"/>
                    </a:ext>
                  </a:extLst>
                </p:cNvPr>
                <p:cNvSpPr>
                  <a:spLocks/>
                </p:cNvSpPr>
                <p:nvPr/>
              </p:nvSpPr>
              <p:spPr bwMode="auto">
                <a:xfrm>
                  <a:off x="5435" y="2003"/>
                  <a:ext cx="57" cy="49"/>
                </a:xfrm>
                <a:custGeom>
                  <a:avLst/>
                  <a:gdLst>
                    <a:gd name="T0" fmla="*/ 0 w 115"/>
                    <a:gd name="T1" fmla="*/ 0 h 49"/>
                    <a:gd name="T2" fmla="*/ 115 w 115"/>
                    <a:gd name="T3" fmla="*/ 24 h 49"/>
                    <a:gd name="T4" fmla="*/ 0 w 115"/>
                    <a:gd name="T5" fmla="*/ 49 h 49"/>
                    <a:gd name="T6" fmla="*/ 0 w 115"/>
                    <a:gd name="T7" fmla="*/ 0 h 49"/>
                    <a:gd name="T8" fmla="*/ 0 60000 65536"/>
                    <a:gd name="T9" fmla="*/ 0 60000 65536"/>
                    <a:gd name="T10" fmla="*/ 0 60000 65536"/>
                    <a:gd name="T11" fmla="*/ 0 60000 65536"/>
                    <a:gd name="T12" fmla="*/ 0 w 115"/>
                    <a:gd name="T13" fmla="*/ 0 h 49"/>
                    <a:gd name="T14" fmla="*/ 115 w 115"/>
                    <a:gd name="T15" fmla="*/ 49 h 49"/>
                  </a:gdLst>
                  <a:ahLst/>
                  <a:cxnLst>
                    <a:cxn ang="T8">
                      <a:pos x="T0" y="T1"/>
                    </a:cxn>
                    <a:cxn ang="T9">
                      <a:pos x="T2" y="T3"/>
                    </a:cxn>
                    <a:cxn ang="T10">
                      <a:pos x="T4" y="T5"/>
                    </a:cxn>
                    <a:cxn ang="T11">
                      <a:pos x="T6" y="T7"/>
                    </a:cxn>
                  </a:cxnLst>
                  <a:rect l="T12" t="T13" r="T14" b="T15"/>
                  <a:pathLst>
                    <a:path w="115" h="49">
                      <a:moveTo>
                        <a:pt x="0" y="0"/>
                      </a:moveTo>
                      <a:lnTo>
                        <a:pt x="115" y="24"/>
                      </a:lnTo>
                      <a:lnTo>
                        <a:pt x="0" y="4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67" name="Line 18">
                  <a:extLst>
                    <a:ext uri="{FF2B5EF4-FFF2-40B4-BE49-F238E27FC236}">
                      <a16:creationId xmlns:a16="http://schemas.microsoft.com/office/drawing/2014/main" id="{D65337D9-11FB-4355-B8EB-268B83187B2B}"/>
                    </a:ext>
                  </a:extLst>
                </p:cNvPr>
                <p:cNvSpPr>
                  <a:spLocks noChangeShapeType="1"/>
                </p:cNvSpPr>
                <p:nvPr/>
              </p:nvSpPr>
              <p:spPr bwMode="auto">
                <a:xfrm flipV="1">
                  <a:off x="3915" y="1250"/>
                  <a:ext cx="1" cy="110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8" name="Freeform 19">
                  <a:extLst>
                    <a:ext uri="{FF2B5EF4-FFF2-40B4-BE49-F238E27FC236}">
                      <a16:creationId xmlns:a16="http://schemas.microsoft.com/office/drawing/2014/main" id="{8807ED78-A699-49CB-92D0-BD47AF8BF647}"/>
                    </a:ext>
                  </a:extLst>
                </p:cNvPr>
                <p:cNvSpPr>
                  <a:spLocks/>
                </p:cNvSpPr>
                <p:nvPr/>
              </p:nvSpPr>
              <p:spPr bwMode="auto">
                <a:xfrm>
                  <a:off x="3896" y="1185"/>
                  <a:ext cx="38" cy="72"/>
                </a:xfrm>
                <a:custGeom>
                  <a:avLst/>
                  <a:gdLst>
                    <a:gd name="T0" fmla="*/ 0 w 75"/>
                    <a:gd name="T1" fmla="*/ 72 h 72"/>
                    <a:gd name="T2" fmla="*/ 38 w 75"/>
                    <a:gd name="T3" fmla="*/ 0 h 72"/>
                    <a:gd name="T4" fmla="*/ 75 w 75"/>
                    <a:gd name="T5" fmla="*/ 72 h 72"/>
                    <a:gd name="T6" fmla="*/ 0 w 75"/>
                    <a:gd name="T7" fmla="*/ 72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0" y="72"/>
                      </a:moveTo>
                      <a:lnTo>
                        <a:pt x="38" y="0"/>
                      </a:lnTo>
                      <a:lnTo>
                        <a:pt x="75" y="72"/>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69" name="Line 20">
                  <a:extLst>
                    <a:ext uri="{FF2B5EF4-FFF2-40B4-BE49-F238E27FC236}">
                      <a16:creationId xmlns:a16="http://schemas.microsoft.com/office/drawing/2014/main" id="{EAC7D79D-943D-4EF5-A7C0-71A21F819BFD}"/>
                    </a:ext>
                  </a:extLst>
                </p:cNvPr>
                <p:cNvSpPr>
                  <a:spLocks noChangeShapeType="1"/>
                </p:cNvSpPr>
                <p:nvPr/>
              </p:nvSpPr>
              <p:spPr bwMode="auto">
                <a:xfrm flipV="1">
                  <a:off x="4173" y="1979"/>
                  <a:ext cx="1"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0" name="Freeform 21">
                  <a:extLst>
                    <a:ext uri="{FF2B5EF4-FFF2-40B4-BE49-F238E27FC236}">
                      <a16:creationId xmlns:a16="http://schemas.microsoft.com/office/drawing/2014/main" id="{7D9EAC2E-6375-47EF-B239-EA3E9A112768}"/>
                    </a:ext>
                  </a:extLst>
                </p:cNvPr>
                <p:cNvSpPr>
                  <a:spLocks/>
                </p:cNvSpPr>
                <p:nvPr/>
              </p:nvSpPr>
              <p:spPr bwMode="auto">
                <a:xfrm>
                  <a:off x="3915" y="1541"/>
                  <a:ext cx="517" cy="486"/>
                </a:xfrm>
                <a:custGeom>
                  <a:avLst/>
                  <a:gdLst>
                    <a:gd name="T0" fmla="*/ 0 w 1034"/>
                    <a:gd name="T1" fmla="*/ 0 h 486"/>
                    <a:gd name="T2" fmla="*/ 517 w 1034"/>
                    <a:gd name="T3" fmla="*/ 0 h 486"/>
                    <a:gd name="T4" fmla="*/ 1034 w 1034"/>
                    <a:gd name="T5" fmla="*/ 486 h 486"/>
                    <a:gd name="T6" fmla="*/ 0 60000 65536"/>
                    <a:gd name="T7" fmla="*/ 0 60000 65536"/>
                    <a:gd name="T8" fmla="*/ 0 60000 65536"/>
                    <a:gd name="T9" fmla="*/ 0 w 1034"/>
                    <a:gd name="T10" fmla="*/ 0 h 486"/>
                    <a:gd name="T11" fmla="*/ 1034 w 1034"/>
                    <a:gd name="T12" fmla="*/ 486 h 486"/>
                  </a:gdLst>
                  <a:ahLst/>
                  <a:cxnLst>
                    <a:cxn ang="T6">
                      <a:pos x="T0" y="T1"/>
                    </a:cxn>
                    <a:cxn ang="T7">
                      <a:pos x="T2" y="T3"/>
                    </a:cxn>
                    <a:cxn ang="T8">
                      <a:pos x="T4" y="T5"/>
                    </a:cxn>
                  </a:cxnLst>
                  <a:rect l="T9" t="T10" r="T11" b="T12"/>
                  <a:pathLst>
                    <a:path w="1034" h="486">
                      <a:moveTo>
                        <a:pt x="0" y="0"/>
                      </a:moveTo>
                      <a:lnTo>
                        <a:pt x="517" y="0"/>
                      </a:lnTo>
                      <a:lnTo>
                        <a:pt x="1034" y="486"/>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71" name="Freeform 22">
                  <a:extLst>
                    <a:ext uri="{FF2B5EF4-FFF2-40B4-BE49-F238E27FC236}">
                      <a16:creationId xmlns:a16="http://schemas.microsoft.com/office/drawing/2014/main" id="{21F1F63F-A243-45D3-9C50-B7FFF3BDFF68}"/>
                    </a:ext>
                  </a:extLst>
                </p:cNvPr>
                <p:cNvSpPr>
                  <a:spLocks/>
                </p:cNvSpPr>
                <p:nvPr/>
              </p:nvSpPr>
              <p:spPr bwMode="auto">
                <a:xfrm>
                  <a:off x="4427" y="1703"/>
                  <a:ext cx="729" cy="324"/>
                </a:xfrm>
                <a:custGeom>
                  <a:avLst/>
                  <a:gdLst>
                    <a:gd name="T0" fmla="*/ 0 w 1460"/>
                    <a:gd name="T1" fmla="*/ 0 h 324"/>
                    <a:gd name="T2" fmla="*/ 1045 w 1460"/>
                    <a:gd name="T3" fmla="*/ 0 h 324"/>
                    <a:gd name="T4" fmla="*/ 1460 w 1460"/>
                    <a:gd name="T5" fmla="*/ 324 h 324"/>
                    <a:gd name="T6" fmla="*/ 0 60000 65536"/>
                    <a:gd name="T7" fmla="*/ 0 60000 65536"/>
                    <a:gd name="T8" fmla="*/ 0 60000 65536"/>
                    <a:gd name="T9" fmla="*/ 0 w 1460"/>
                    <a:gd name="T10" fmla="*/ 0 h 324"/>
                    <a:gd name="T11" fmla="*/ 1460 w 1460"/>
                    <a:gd name="T12" fmla="*/ 324 h 324"/>
                  </a:gdLst>
                  <a:ahLst/>
                  <a:cxnLst>
                    <a:cxn ang="T6">
                      <a:pos x="T0" y="T1"/>
                    </a:cxn>
                    <a:cxn ang="T7">
                      <a:pos x="T2" y="T3"/>
                    </a:cxn>
                    <a:cxn ang="T8">
                      <a:pos x="T4" y="T5"/>
                    </a:cxn>
                  </a:cxnLst>
                  <a:rect l="T9" t="T10" r="T11" b="T12"/>
                  <a:pathLst>
                    <a:path w="1460" h="324">
                      <a:moveTo>
                        <a:pt x="0" y="0"/>
                      </a:moveTo>
                      <a:lnTo>
                        <a:pt x="1045" y="0"/>
                      </a:lnTo>
                      <a:lnTo>
                        <a:pt x="1460" y="324"/>
                      </a:lnTo>
                    </a:path>
                  </a:pathLst>
                </a:custGeom>
                <a:noFill/>
                <a:ln w="28575">
                  <a:solidFill>
                    <a:srgbClr val="CC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72" name="Freeform 23">
                  <a:extLst>
                    <a:ext uri="{FF2B5EF4-FFF2-40B4-BE49-F238E27FC236}">
                      <a16:creationId xmlns:a16="http://schemas.microsoft.com/office/drawing/2014/main" id="{9EBF95CA-F4F5-4B08-A004-6EB6C15C33E4}"/>
                    </a:ext>
                  </a:extLst>
                </p:cNvPr>
                <p:cNvSpPr>
                  <a:spLocks noEditPoints="1"/>
                </p:cNvSpPr>
                <p:nvPr/>
              </p:nvSpPr>
              <p:spPr bwMode="auto">
                <a:xfrm>
                  <a:off x="4172" y="1701"/>
                  <a:ext cx="236" cy="281"/>
                </a:xfrm>
                <a:custGeom>
                  <a:avLst/>
                  <a:gdLst>
                    <a:gd name="T0" fmla="*/ 29 w 472"/>
                    <a:gd name="T1" fmla="*/ 262 h 281"/>
                    <a:gd name="T2" fmla="*/ 51 w 472"/>
                    <a:gd name="T3" fmla="*/ 250 h 281"/>
                    <a:gd name="T4" fmla="*/ 56 w 472"/>
                    <a:gd name="T5" fmla="*/ 250 h 281"/>
                    <a:gd name="T6" fmla="*/ 58 w 472"/>
                    <a:gd name="T7" fmla="*/ 253 h 281"/>
                    <a:gd name="T8" fmla="*/ 56 w 472"/>
                    <a:gd name="T9" fmla="*/ 255 h 281"/>
                    <a:gd name="T10" fmla="*/ 22 w 472"/>
                    <a:gd name="T11" fmla="*/ 273 h 281"/>
                    <a:gd name="T12" fmla="*/ 4 w 472"/>
                    <a:gd name="T13" fmla="*/ 281 h 281"/>
                    <a:gd name="T14" fmla="*/ 0 w 472"/>
                    <a:gd name="T15" fmla="*/ 279 h 281"/>
                    <a:gd name="T16" fmla="*/ 2 w 472"/>
                    <a:gd name="T17" fmla="*/ 275 h 281"/>
                    <a:gd name="T18" fmla="*/ 85 w 472"/>
                    <a:gd name="T19" fmla="*/ 230 h 281"/>
                    <a:gd name="T20" fmla="*/ 103 w 472"/>
                    <a:gd name="T21" fmla="*/ 217 h 281"/>
                    <a:gd name="T22" fmla="*/ 122 w 472"/>
                    <a:gd name="T23" fmla="*/ 199 h 281"/>
                    <a:gd name="T24" fmla="*/ 126 w 472"/>
                    <a:gd name="T25" fmla="*/ 198 h 281"/>
                    <a:gd name="T26" fmla="*/ 130 w 472"/>
                    <a:gd name="T27" fmla="*/ 200 h 281"/>
                    <a:gd name="T28" fmla="*/ 124 w 472"/>
                    <a:gd name="T29" fmla="*/ 208 h 281"/>
                    <a:gd name="T30" fmla="*/ 103 w 472"/>
                    <a:gd name="T31" fmla="*/ 226 h 281"/>
                    <a:gd name="T32" fmla="*/ 90 w 472"/>
                    <a:gd name="T33" fmla="*/ 235 h 281"/>
                    <a:gd name="T34" fmla="*/ 86 w 472"/>
                    <a:gd name="T35" fmla="*/ 235 h 281"/>
                    <a:gd name="T36" fmla="*/ 83 w 472"/>
                    <a:gd name="T37" fmla="*/ 233 h 281"/>
                    <a:gd name="T38" fmla="*/ 85 w 472"/>
                    <a:gd name="T39" fmla="*/ 230 h 281"/>
                    <a:gd name="T40" fmla="*/ 160 w 472"/>
                    <a:gd name="T41" fmla="*/ 158 h 281"/>
                    <a:gd name="T42" fmla="*/ 178 w 472"/>
                    <a:gd name="T43" fmla="*/ 138 h 281"/>
                    <a:gd name="T44" fmla="*/ 183 w 472"/>
                    <a:gd name="T45" fmla="*/ 138 h 281"/>
                    <a:gd name="T46" fmla="*/ 185 w 472"/>
                    <a:gd name="T47" fmla="*/ 140 h 281"/>
                    <a:gd name="T48" fmla="*/ 169 w 472"/>
                    <a:gd name="T49" fmla="*/ 161 h 281"/>
                    <a:gd name="T50" fmla="*/ 153 w 472"/>
                    <a:gd name="T51" fmla="*/ 179 h 281"/>
                    <a:gd name="T52" fmla="*/ 147 w 472"/>
                    <a:gd name="T53" fmla="*/ 179 h 281"/>
                    <a:gd name="T54" fmla="*/ 146 w 472"/>
                    <a:gd name="T55" fmla="*/ 175 h 281"/>
                    <a:gd name="T56" fmla="*/ 196 w 472"/>
                    <a:gd name="T57" fmla="*/ 113 h 281"/>
                    <a:gd name="T58" fmla="*/ 223 w 472"/>
                    <a:gd name="T59" fmla="*/ 76 h 281"/>
                    <a:gd name="T60" fmla="*/ 226 w 472"/>
                    <a:gd name="T61" fmla="*/ 75 h 281"/>
                    <a:gd name="T62" fmla="*/ 232 w 472"/>
                    <a:gd name="T63" fmla="*/ 76 h 281"/>
                    <a:gd name="T64" fmla="*/ 225 w 472"/>
                    <a:gd name="T65" fmla="*/ 89 h 281"/>
                    <a:gd name="T66" fmla="*/ 203 w 472"/>
                    <a:gd name="T67" fmla="*/ 117 h 281"/>
                    <a:gd name="T68" fmla="*/ 200 w 472"/>
                    <a:gd name="T69" fmla="*/ 117 h 281"/>
                    <a:gd name="T70" fmla="*/ 196 w 472"/>
                    <a:gd name="T71" fmla="*/ 114 h 281"/>
                    <a:gd name="T72" fmla="*/ 239 w 472"/>
                    <a:gd name="T73" fmla="*/ 50 h 281"/>
                    <a:gd name="T74" fmla="*/ 248 w 472"/>
                    <a:gd name="T75" fmla="*/ 32 h 281"/>
                    <a:gd name="T76" fmla="*/ 255 w 472"/>
                    <a:gd name="T77" fmla="*/ 11 h 281"/>
                    <a:gd name="T78" fmla="*/ 259 w 472"/>
                    <a:gd name="T79" fmla="*/ 9 h 281"/>
                    <a:gd name="T80" fmla="*/ 264 w 472"/>
                    <a:gd name="T81" fmla="*/ 10 h 281"/>
                    <a:gd name="T82" fmla="*/ 264 w 472"/>
                    <a:gd name="T83" fmla="*/ 14 h 281"/>
                    <a:gd name="T84" fmla="*/ 253 w 472"/>
                    <a:gd name="T85" fmla="*/ 41 h 281"/>
                    <a:gd name="T86" fmla="*/ 248 w 472"/>
                    <a:gd name="T87" fmla="*/ 52 h 281"/>
                    <a:gd name="T88" fmla="*/ 243 w 472"/>
                    <a:gd name="T89" fmla="*/ 54 h 281"/>
                    <a:gd name="T90" fmla="*/ 239 w 472"/>
                    <a:gd name="T91" fmla="*/ 51 h 281"/>
                    <a:gd name="T92" fmla="*/ 293 w 472"/>
                    <a:gd name="T93" fmla="*/ 0 h 281"/>
                    <a:gd name="T94" fmla="*/ 361 w 472"/>
                    <a:gd name="T95" fmla="*/ 1 h 281"/>
                    <a:gd name="T96" fmla="*/ 361 w 472"/>
                    <a:gd name="T97" fmla="*/ 3 h 281"/>
                    <a:gd name="T98" fmla="*/ 358 w 472"/>
                    <a:gd name="T99" fmla="*/ 5 h 281"/>
                    <a:gd name="T100" fmla="*/ 289 w 472"/>
                    <a:gd name="T101" fmla="*/ 4 h 281"/>
                    <a:gd name="T102" fmla="*/ 289 w 472"/>
                    <a:gd name="T103" fmla="*/ 1 h 281"/>
                    <a:gd name="T104" fmla="*/ 293 w 472"/>
                    <a:gd name="T105" fmla="*/ 0 h 281"/>
                    <a:gd name="T106" fmla="*/ 467 w 472"/>
                    <a:gd name="T107" fmla="*/ 0 h 281"/>
                    <a:gd name="T108" fmla="*/ 472 w 472"/>
                    <a:gd name="T109" fmla="*/ 1 h 281"/>
                    <a:gd name="T110" fmla="*/ 471 w 472"/>
                    <a:gd name="T111" fmla="*/ 4 h 281"/>
                    <a:gd name="T112" fmla="*/ 404 w 472"/>
                    <a:gd name="T113" fmla="*/ 5 h 281"/>
                    <a:gd name="T114" fmla="*/ 399 w 472"/>
                    <a:gd name="T115" fmla="*/ 3 h 281"/>
                    <a:gd name="T116" fmla="*/ 401 w 472"/>
                    <a:gd name="T117" fmla="*/ 1 h 281"/>
                    <a:gd name="T118" fmla="*/ 404 w 472"/>
                    <a:gd name="T119" fmla="*/ 0 h 28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72"/>
                    <a:gd name="T181" fmla="*/ 0 h 281"/>
                    <a:gd name="T182" fmla="*/ 472 w 472"/>
                    <a:gd name="T183" fmla="*/ 281 h 28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72" h="281">
                      <a:moveTo>
                        <a:pt x="2" y="275"/>
                      </a:moveTo>
                      <a:lnTo>
                        <a:pt x="16" y="269"/>
                      </a:lnTo>
                      <a:lnTo>
                        <a:pt x="29" y="262"/>
                      </a:lnTo>
                      <a:lnTo>
                        <a:pt x="40" y="256"/>
                      </a:lnTo>
                      <a:lnTo>
                        <a:pt x="51" y="251"/>
                      </a:lnTo>
                      <a:lnTo>
                        <a:pt x="51" y="250"/>
                      </a:lnTo>
                      <a:lnTo>
                        <a:pt x="52" y="250"/>
                      </a:lnTo>
                      <a:lnTo>
                        <a:pt x="54" y="250"/>
                      </a:lnTo>
                      <a:lnTo>
                        <a:pt x="56" y="250"/>
                      </a:lnTo>
                      <a:lnTo>
                        <a:pt x="58" y="251"/>
                      </a:lnTo>
                      <a:lnTo>
                        <a:pt x="58" y="252"/>
                      </a:lnTo>
                      <a:lnTo>
                        <a:pt x="58" y="253"/>
                      </a:lnTo>
                      <a:lnTo>
                        <a:pt x="56" y="254"/>
                      </a:lnTo>
                      <a:lnTo>
                        <a:pt x="56" y="255"/>
                      </a:lnTo>
                      <a:lnTo>
                        <a:pt x="45" y="261"/>
                      </a:lnTo>
                      <a:lnTo>
                        <a:pt x="34" y="266"/>
                      </a:lnTo>
                      <a:lnTo>
                        <a:pt x="22" y="273"/>
                      </a:lnTo>
                      <a:lnTo>
                        <a:pt x="7" y="280"/>
                      </a:lnTo>
                      <a:lnTo>
                        <a:pt x="6" y="281"/>
                      </a:lnTo>
                      <a:lnTo>
                        <a:pt x="4" y="281"/>
                      </a:lnTo>
                      <a:lnTo>
                        <a:pt x="2" y="280"/>
                      </a:lnTo>
                      <a:lnTo>
                        <a:pt x="0" y="280"/>
                      </a:lnTo>
                      <a:lnTo>
                        <a:pt x="0" y="279"/>
                      </a:lnTo>
                      <a:lnTo>
                        <a:pt x="0" y="278"/>
                      </a:lnTo>
                      <a:lnTo>
                        <a:pt x="0" y="277"/>
                      </a:lnTo>
                      <a:lnTo>
                        <a:pt x="2" y="275"/>
                      </a:lnTo>
                      <a:close/>
                      <a:moveTo>
                        <a:pt x="85" y="230"/>
                      </a:moveTo>
                      <a:lnTo>
                        <a:pt x="85" y="230"/>
                      </a:lnTo>
                      <a:lnTo>
                        <a:pt x="88" y="227"/>
                      </a:lnTo>
                      <a:lnTo>
                        <a:pt x="97" y="221"/>
                      </a:lnTo>
                      <a:lnTo>
                        <a:pt x="103" y="217"/>
                      </a:lnTo>
                      <a:lnTo>
                        <a:pt x="110" y="210"/>
                      </a:lnTo>
                      <a:lnTo>
                        <a:pt x="115" y="204"/>
                      </a:lnTo>
                      <a:lnTo>
                        <a:pt x="122" y="199"/>
                      </a:lnTo>
                      <a:lnTo>
                        <a:pt x="124" y="198"/>
                      </a:lnTo>
                      <a:lnTo>
                        <a:pt x="126" y="198"/>
                      </a:lnTo>
                      <a:lnTo>
                        <a:pt x="128" y="198"/>
                      </a:lnTo>
                      <a:lnTo>
                        <a:pt x="130" y="199"/>
                      </a:lnTo>
                      <a:lnTo>
                        <a:pt x="130" y="200"/>
                      </a:lnTo>
                      <a:lnTo>
                        <a:pt x="130" y="201"/>
                      </a:lnTo>
                      <a:lnTo>
                        <a:pt x="130" y="202"/>
                      </a:lnTo>
                      <a:lnTo>
                        <a:pt x="124" y="208"/>
                      </a:lnTo>
                      <a:lnTo>
                        <a:pt x="117" y="213"/>
                      </a:lnTo>
                      <a:lnTo>
                        <a:pt x="110" y="220"/>
                      </a:lnTo>
                      <a:lnTo>
                        <a:pt x="103" y="226"/>
                      </a:lnTo>
                      <a:lnTo>
                        <a:pt x="95" y="232"/>
                      </a:lnTo>
                      <a:lnTo>
                        <a:pt x="90" y="235"/>
                      </a:lnTo>
                      <a:lnTo>
                        <a:pt x="88" y="236"/>
                      </a:lnTo>
                      <a:lnTo>
                        <a:pt x="86" y="235"/>
                      </a:lnTo>
                      <a:lnTo>
                        <a:pt x="85" y="235"/>
                      </a:lnTo>
                      <a:lnTo>
                        <a:pt x="83" y="234"/>
                      </a:lnTo>
                      <a:lnTo>
                        <a:pt x="83" y="233"/>
                      </a:lnTo>
                      <a:lnTo>
                        <a:pt x="83" y="232"/>
                      </a:lnTo>
                      <a:lnTo>
                        <a:pt x="85" y="230"/>
                      </a:lnTo>
                      <a:close/>
                      <a:moveTo>
                        <a:pt x="146" y="174"/>
                      </a:moveTo>
                      <a:lnTo>
                        <a:pt x="153" y="167"/>
                      </a:lnTo>
                      <a:lnTo>
                        <a:pt x="160" y="158"/>
                      </a:lnTo>
                      <a:lnTo>
                        <a:pt x="169" y="149"/>
                      </a:lnTo>
                      <a:lnTo>
                        <a:pt x="176" y="139"/>
                      </a:lnTo>
                      <a:lnTo>
                        <a:pt x="178" y="138"/>
                      </a:lnTo>
                      <a:lnTo>
                        <a:pt x="180" y="138"/>
                      </a:lnTo>
                      <a:lnTo>
                        <a:pt x="182" y="137"/>
                      </a:lnTo>
                      <a:lnTo>
                        <a:pt x="183" y="138"/>
                      </a:lnTo>
                      <a:lnTo>
                        <a:pt x="185" y="139"/>
                      </a:lnTo>
                      <a:lnTo>
                        <a:pt x="185" y="140"/>
                      </a:lnTo>
                      <a:lnTo>
                        <a:pt x="185" y="141"/>
                      </a:lnTo>
                      <a:lnTo>
                        <a:pt x="176" y="152"/>
                      </a:lnTo>
                      <a:lnTo>
                        <a:pt x="169" y="161"/>
                      </a:lnTo>
                      <a:lnTo>
                        <a:pt x="160" y="170"/>
                      </a:lnTo>
                      <a:lnTo>
                        <a:pt x="155" y="177"/>
                      </a:lnTo>
                      <a:lnTo>
                        <a:pt x="153" y="179"/>
                      </a:lnTo>
                      <a:lnTo>
                        <a:pt x="151" y="179"/>
                      </a:lnTo>
                      <a:lnTo>
                        <a:pt x="149" y="179"/>
                      </a:lnTo>
                      <a:lnTo>
                        <a:pt x="147" y="179"/>
                      </a:lnTo>
                      <a:lnTo>
                        <a:pt x="146" y="177"/>
                      </a:lnTo>
                      <a:lnTo>
                        <a:pt x="146" y="176"/>
                      </a:lnTo>
                      <a:lnTo>
                        <a:pt x="146" y="175"/>
                      </a:lnTo>
                      <a:lnTo>
                        <a:pt x="146" y="174"/>
                      </a:lnTo>
                      <a:close/>
                      <a:moveTo>
                        <a:pt x="196" y="113"/>
                      </a:moveTo>
                      <a:lnTo>
                        <a:pt x="201" y="107"/>
                      </a:lnTo>
                      <a:lnTo>
                        <a:pt x="216" y="86"/>
                      </a:lnTo>
                      <a:lnTo>
                        <a:pt x="223" y="76"/>
                      </a:lnTo>
                      <a:lnTo>
                        <a:pt x="223" y="75"/>
                      </a:lnTo>
                      <a:lnTo>
                        <a:pt x="225" y="75"/>
                      </a:lnTo>
                      <a:lnTo>
                        <a:pt x="226" y="75"/>
                      </a:lnTo>
                      <a:lnTo>
                        <a:pt x="228" y="75"/>
                      </a:lnTo>
                      <a:lnTo>
                        <a:pt x="230" y="75"/>
                      </a:lnTo>
                      <a:lnTo>
                        <a:pt x="232" y="76"/>
                      </a:lnTo>
                      <a:lnTo>
                        <a:pt x="232" y="77"/>
                      </a:lnTo>
                      <a:lnTo>
                        <a:pt x="232" y="78"/>
                      </a:lnTo>
                      <a:lnTo>
                        <a:pt x="225" y="89"/>
                      </a:lnTo>
                      <a:lnTo>
                        <a:pt x="210" y="110"/>
                      </a:lnTo>
                      <a:lnTo>
                        <a:pt x="205" y="116"/>
                      </a:lnTo>
                      <a:lnTo>
                        <a:pt x="203" y="117"/>
                      </a:lnTo>
                      <a:lnTo>
                        <a:pt x="201" y="117"/>
                      </a:lnTo>
                      <a:lnTo>
                        <a:pt x="200" y="118"/>
                      </a:lnTo>
                      <a:lnTo>
                        <a:pt x="200" y="117"/>
                      </a:lnTo>
                      <a:lnTo>
                        <a:pt x="198" y="117"/>
                      </a:lnTo>
                      <a:lnTo>
                        <a:pt x="196" y="116"/>
                      </a:lnTo>
                      <a:lnTo>
                        <a:pt x="196" y="114"/>
                      </a:lnTo>
                      <a:lnTo>
                        <a:pt x="196" y="113"/>
                      </a:lnTo>
                      <a:close/>
                      <a:moveTo>
                        <a:pt x="239" y="50"/>
                      </a:moveTo>
                      <a:lnTo>
                        <a:pt x="241" y="47"/>
                      </a:lnTo>
                      <a:lnTo>
                        <a:pt x="244" y="40"/>
                      </a:lnTo>
                      <a:lnTo>
                        <a:pt x="248" y="32"/>
                      </a:lnTo>
                      <a:lnTo>
                        <a:pt x="252" y="23"/>
                      </a:lnTo>
                      <a:lnTo>
                        <a:pt x="255" y="13"/>
                      </a:lnTo>
                      <a:lnTo>
                        <a:pt x="255" y="11"/>
                      </a:lnTo>
                      <a:lnTo>
                        <a:pt x="257" y="10"/>
                      </a:lnTo>
                      <a:lnTo>
                        <a:pt x="259" y="9"/>
                      </a:lnTo>
                      <a:lnTo>
                        <a:pt x="261" y="9"/>
                      </a:lnTo>
                      <a:lnTo>
                        <a:pt x="262" y="10"/>
                      </a:lnTo>
                      <a:lnTo>
                        <a:pt x="264" y="10"/>
                      </a:lnTo>
                      <a:lnTo>
                        <a:pt x="264" y="11"/>
                      </a:lnTo>
                      <a:lnTo>
                        <a:pt x="264" y="12"/>
                      </a:lnTo>
                      <a:lnTo>
                        <a:pt x="264" y="14"/>
                      </a:lnTo>
                      <a:lnTo>
                        <a:pt x="261" y="24"/>
                      </a:lnTo>
                      <a:lnTo>
                        <a:pt x="257" y="33"/>
                      </a:lnTo>
                      <a:lnTo>
                        <a:pt x="253" y="41"/>
                      </a:lnTo>
                      <a:lnTo>
                        <a:pt x="250" y="49"/>
                      </a:lnTo>
                      <a:lnTo>
                        <a:pt x="248" y="51"/>
                      </a:lnTo>
                      <a:lnTo>
                        <a:pt x="248" y="52"/>
                      </a:lnTo>
                      <a:lnTo>
                        <a:pt x="246" y="54"/>
                      </a:lnTo>
                      <a:lnTo>
                        <a:pt x="244" y="54"/>
                      </a:lnTo>
                      <a:lnTo>
                        <a:pt x="243" y="54"/>
                      </a:lnTo>
                      <a:lnTo>
                        <a:pt x="241" y="52"/>
                      </a:lnTo>
                      <a:lnTo>
                        <a:pt x="239" y="52"/>
                      </a:lnTo>
                      <a:lnTo>
                        <a:pt x="239" y="51"/>
                      </a:lnTo>
                      <a:lnTo>
                        <a:pt x="239" y="50"/>
                      </a:lnTo>
                      <a:close/>
                      <a:moveTo>
                        <a:pt x="293" y="0"/>
                      </a:moveTo>
                      <a:lnTo>
                        <a:pt x="358" y="0"/>
                      </a:lnTo>
                      <a:lnTo>
                        <a:pt x="359" y="0"/>
                      </a:lnTo>
                      <a:lnTo>
                        <a:pt x="361" y="1"/>
                      </a:lnTo>
                      <a:lnTo>
                        <a:pt x="363" y="2"/>
                      </a:lnTo>
                      <a:lnTo>
                        <a:pt x="361" y="3"/>
                      </a:lnTo>
                      <a:lnTo>
                        <a:pt x="361" y="4"/>
                      </a:lnTo>
                      <a:lnTo>
                        <a:pt x="359" y="5"/>
                      </a:lnTo>
                      <a:lnTo>
                        <a:pt x="358" y="5"/>
                      </a:lnTo>
                      <a:lnTo>
                        <a:pt x="293" y="5"/>
                      </a:lnTo>
                      <a:lnTo>
                        <a:pt x="291" y="5"/>
                      </a:lnTo>
                      <a:lnTo>
                        <a:pt x="289" y="4"/>
                      </a:lnTo>
                      <a:lnTo>
                        <a:pt x="289" y="3"/>
                      </a:lnTo>
                      <a:lnTo>
                        <a:pt x="289" y="2"/>
                      </a:lnTo>
                      <a:lnTo>
                        <a:pt x="289" y="1"/>
                      </a:lnTo>
                      <a:lnTo>
                        <a:pt x="291" y="0"/>
                      </a:lnTo>
                      <a:lnTo>
                        <a:pt x="293" y="0"/>
                      </a:lnTo>
                      <a:close/>
                      <a:moveTo>
                        <a:pt x="404" y="0"/>
                      </a:moveTo>
                      <a:lnTo>
                        <a:pt x="467" y="0"/>
                      </a:lnTo>
                      <a:lnTo>
                        <a:pt x="469" y="0"/>
                      </a:lnTo>
                      <a:lnTo>
                        <a:pt x="471" y="1"/>
                      </a:lnTo>
                      <a:lnTo>
                        <a:pt x="472" y="1"/>
                      </a:lnTo>
                      <a:lnTo>
                        <a:pt x="472" y="2"/>
                      </a:lnTo>
                      <a:lnTo>
                        <a:pt x="472" y="3"/>
                      </a:lnTo>
                      <a:lnTo>
                        <a:pt x="471" y="4"/>
                      </a:lnTo>
                      <a:lnTo>
                        <a:pt x="469" y="5"/>
                      </a:lnTo>
                      <a:lnTo>
                        <a:pt x="467" y="5"/>
                      </a:lnTo>
                      <a:lnTo>
                        <a:pt x="404" y="5"/>
                      </a:lnTo>
                      <a:lnTo>
                        <a:pt x="402" y="5"/>
                      </a:lnTo>
                      <a:lnTo>
                        <a:pt x="401" y="4"/>
                      </a:lnTo>
                      <a:lnTo>
                        <a:pt x="399" y="3"/>
                      </a:lnTo>
                      <a:lnTo>
                        <a:pt x="399" y="2"/>
                      </a:lnTo>
                      <a:lnTo>
                        <a:pt x="399" y="1"/>
                      </a:lnTo>
                      <a:lnTo>
                        <a:pt x="401" y="1"/>
                      </a:lnTo>
                      <a:lnTo>
                        <a:pt x="402" y="0"/>
                      </a:lnTo>
                      <a:lnTo>
                        <a:pt x="404" y="0"/>
                      </a:lnTo>
                      <a:close/>
                    </a:path>
                  </a:pathLst>
                </a:custGeom>
                <a:solidFill>
                  <a:srgbClr val="000000"/>
                </a:solidFill>
                <a:ln w="1588">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73" name="Line 24">
                  <a:extLst>
                    <a:ext uri="{FF2B5EF4-FFF2-40B4-BE49-F238E27FC236}">
                      <a16:creationId xmlns:a16="http://schemas.microsoft.com/office/drawing/2014/main" id="{258CD39F-1CBF-42CA-9F45-19C9F28EF0E3}"/>
                    </a:ext>
                  </a:extLst>
                </p:cNvPr>
                <p:cNvSpPr>
                  <a:spLocks noChangeShapeType="1"/>
                </p:cNvSpPr>
                <p:nvPr/>
              </p:nvSpPr>
              <p:spPr bwMode="auto">
                <a:xfrm flipH="1">
                  <a:off x="3915" y="2027"/>
                  <a:ext cx="258"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4" name="Freeform 25">
                  <a:extLst>
                    <a:ext uri="{FF2B5EF4-FFF2-40B4-BE49-F238E27FC236}">
                      <a16:creationId xmlns:a16="http://schemas.microsoft.com/office/drawing/2014/main" id="{152F56AF-4BCC-42A9-ACAF-7ABB1D3CEA8E}"/>
                    </a:ext>
                  </a:extLst>
                </p:cNvPr>
                <p:cNvSpPr>
                  <a:spLocks/>
                </p:cNvSpPr>
                <p:nvPr/>
              </p:nvSpPr>
              <p:spPr bwMode="auto">
                <a:xfrm>
                  <a:off x="4173" y="1703"/>
                  <a:ext cx="259" cy="276"/>
                </a:xfrm>
                <a:custGeom>
                  <a:avLst/>
                  <a:gdLst>
                    <a:gd name="T0" fmla="*/ 0 w 517"/>
                    <a:gd name="T1" fmla="*/ 276 h 276"/>
                    <a:gd name="T2" fmla="*/ 38 w 517"/>
                    <a:gd name="T3" fmla="*/ 275 h 276"/>
                    <a:gd name="T4" fmla="*/ 72 w 517"/>
                    <a:gd name="T5" fmla="*/ 272 h 276"/>
                    <a:gd name="T6" fmla="*/ 108 w 517"/>
                    <a:gd name="T7" fmla="*/ 270 h 276"/>
                    <a:gd name="T8" fmla="*/ 124 w 517"/>
                    <a:gd name="T9" fmla="*/ 268 h 276"/>
                    <a:gd name="T10" fmla="*/ 142 w 517"/>
                    <a:gd name="T11" fmla="*/ 267 h 276"/>
                    <a:gd name="T12" fmla="*/ 158 w 517"/>
                    <a:gd name="T13" fmla="*/ 264 h 276"/>
                    <a:gd name="T14" fmla="*/ 176 w 517"/>
                    <a:gd name="T15" fmla="*/ 261 h 276"/>
                    <a:gd name="T16" fmla="*/ 192 w 517"/>
                    <a:gd name="T17" fmla="*/ 258 h 276"/>
                    <a:gd name="T18" fmla="*/ 210 w 517"/>
                    <a:gd name="T19" fmla="*/ 254 h 276"/>
                    <a:gd name="T20" fmla="*/ 226 w 517"/>
                    <a:gd name="T21" fmla="*/ 250 h 276"/>
                    <a:gd name="T22" fmla="*/ 244 w 517"/>
                    <a:gd name="T23" fmla="*/ 245 h 276"/>
                    <a:gd name="T24" fmla="*/ 260 w 517"/>
                    <a:gd name="T25" fmla="*/ 239 h 276"/>
                    <a:gd name="T26" fmla="*/ 278 w 517"/>
                    <a:gd name="T27" fmla="*/ 233 h 276"/>
                    <a:gd name="T28" fmla="*/ 294 w 517"/>
                    <a:gd name="T29" fmla="*/ 225 h 276"/>
                    <a:gd name="T30" fmla="*/ 310 w 517"/>
                    <a:gd name="T31" fmla="*/ 217 h 276"/>
                    <a:gd name="T32" fmla="*/ 327 w 517"/>
                    <a:gd name="T33" fmla="*/ 209 h 276"/>
                    <a:gd name="T34" fmla="*/ 343 w 517"/>
                    <a:gd name="T35" fmla="*/ 201 h 276"/>
                    <a:gd name="T36" fmla="*/ 357 w 517"/>
                    <a:gd name="T37" fmla="*/ 193 h 276"/>
                    <a:gd name="T38" fmla="*/ 370 w 517"/>
                    <a:gd name="T39" fmla="*/ 184 h 276"/>
                    <a:gd name="T40" fmla="*/ 382 w 517"/>
                    <a:gd name="T41" fmla="*/ 177 h 276"/>
                    <a:gd name="T42" fmla="*/ 388 w 517"/>
                    <a:gd name="T43" fmla="*/ 173 h 276"/>
                    <a:gd name="T44" fmla="*/ 391 w 517"/>
                    <a:gd name="T45" fmla="*/ 170 h 276"/>
                    <a:gd name="T46" fmla="*/ 397 w 517"/>
                    <a:gd name="T47" fmla="*/ 166 h 276"/>
                    <a:gd name="T48" fmla="*/ 400 w 517"/>
                    <a:gd name="T49" fmla="*/ 163 h 276"/>
                    <a:gd name="T50" fmla="*/ 407 w 517"/>
                    <a:gd name="T51" fmla="*/ 156 h 276"/>
                    <a:gd name="T52" fmla="*/ 424 w 517"/>
                    <a:gd name="T53" fmla="*/ 141 h 276"/>
                    <a:gd name="T54" fmla="*/ 440 w 517"/>
                    <a:gd name="T55" fmla="*/ 125 h 276"/>
                    <a:gd name="T56" fmla="*/ 447 w 517"/>
                    <a:gd name="T57" fmla="*/ 116 h 276"/>
                    <a:gd name="T58" fmla="*/ 456 w 517"/>
                    <a:gd name="T59" fmla="*/ 108 h 276"/>
                    <a:gd name="T60" fmla="*/ 463 w 517"/>
                    <a:gd name="T61" fmla="*/ 98 h 276"/>
                    <a:gd name="T62" fmla="*/ 470 w 517"/>
                    <a:gd name="T63" fmla="*/ 89 h 276"/>
                    <a:gd name="T64" fmla="*/ 477 w 517"/>
                    <a:gd name="T65" fmla="*/ 79 h 276"/>
                    <a:gd name="T66" fmla="*/ 485 w 517"/>
                    <a:gd name="T67" fmla="*/ 70 h 276"/>
                    <a:gd name="T68" fmla="*/ 490 w 517"/>
                    <a:gd name="T69" fmla="*/ 58 h 276"/>
                    <a:gd name="T70" fmla="*/ 497 w 517"/>
                    <a:gd name="T71" fmla="*/ 48 h 276"/>
                    <a:gd name="T72" fmla="*/ 503 w 517"/>
                    <a:gd name="T73" fmla="*/ 37 h 276"/>
                    <a:gd name="T74" fmla="*/ 508 w 517"/>
                    <a:gd name="T75" fmla="*/ 25 h 276"/>
                    <a:gd name="T76" fmla="*/ 513 w 517"/>
                    <a:gd name="T77" fmla="*/ 12 h 276"/>
                    <a:gd name="T78" fmla="*/ 517 w 517"/>
                    <a:gd name="T79" fmla="*/ 0 h 27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17"/>
                    <a:gd name="T121" fmla="*/ 0 h 276"/>
                    <a:gd name="T122" fmla="*/ 517 w 517"/>
                    <a:gd name="T123" fmla="*/ 276 h 27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17" h="276">
                      <a:moveTo>
                        <a:pt x="0" y="276"/>
                      </a:moveTo>
                      <a:lnTo>
                        <a:pt x="38" y="275"/>
                      </a:lnTo>
                      <a:lnTo>
                        <a:pt x="72" y="272"/>
                      </a:lnTo>
                      <a:lnTo>
                        <a:pt x="108" y="270"/>
                      </a:lnTo>
                      <a:lnTo>
                        <a:pt x="124" y="268"/>
                      </a:lnTo>
                      <a:lnTo>
                        <a:pt x="142" y="267"/>
                      </a:lnTo>
                      <a:lnTo>
                        <a:pt x="158" y="264"/>
                      </a:lnTo>
                      <a:lnTo>
                        <a:pt x="176" y="261"/>
                      </a:lnTo>
                      <a:lnTo>
                        <a:pt x="192" y="258"/>
                      </a:lnTo>
                      <a:lnTo>
                        <a:pt x="210" y="254"/>
                      </a:lnTo>
                      <a:lnTo>
                        <a:pt x="226" y="250"/>
                      </a:lnTo>
                      <a:lnTo>
                        <a:pt x="244" y="245"/>
                      </a:lnTo>
                      <a:lnTo>
                        <a:pt x="260" y="239"/>
                      </a:lnTo>
                      <a:lnTo>
                        <a:pt x="278" y="233"/>
                      </a:lnTo>
                      <a:lnTo>
                        <a:pt x="294" y="225"/>
                      </a:lnTo>
                      <a:lnTo>
                        <a:pt x="310" y="217"/>
                      </a:lnTo>
                      <a:lnTo>
                        <a:pt x="327" y="209"/>
                      </a:lnTo>
                      <a:lnTo>
                        <a:pt x="343" y="201"/>
                      </a:lnTo>
                      <a:lnTo>
                        <a:pt x="357" y="193"/>
                      </a:lnTo>
                      <a:lnTo>
                        <a:pt x="370" y="184"/>
                      </a:lnTo>
                      <a:lnTo>
                        <a:pt x="382" y="177"/>
                      </a:lnTo>
                      <a:lnTo>
                        <a:pt x="388" y="173"/>
                      </a:lnTo>
                      <a:lnTo>
                        <a:pt x="391" y="170"/>
                      </a:lnTo>
                      <a:lnTo>
                        <a:pt x="397" y="166"/>
                      </a:lnTo>
                      <a:lnTo>
                        <a:pt x="400" y="163"/>
                      </a:lnTo>
                      <a:lnTo>
                        <a:pt x="407" y="156"/>
                      </a:lnTo>
                      <a:lnTo>
                        <a:pt x="424" y="141"/>
                      </a:lnTo>
                      <a:lnTo>
                        <a:pt x="440" y="125"/>
                      </a:lnTo>
                      <a:lnTo>
                        <a:pt x="447" y="116"/>
                      </a:lnTo>
                      <a:lnTo>
                        <a:pt x="456" y="108"/>
                      </a:lnTo>
                      <a:lnTo>
                        <a:pt x="463" y="98"/>
                      </a:lnTo>
                      <a:lnTo>
                        <a:pt x="470" y="89"/>
                      </a:lnTo>
                      <a:lnTo>
                        <a:pt x="477" y="79"/>
                      </a:lnTo>
                      <a:lnTo>
                        <a:pt x="485" y="70"/>
                      </a:lnTo>
                      <a:lnTo>
                        <a:pt x="490" y="58"/>
                      </a:lnTo>
                      <a:lnTo>
                        <a:pt x="497" y="48"/>
                      </a:lnTo>
                      <a:lnTo>
                        <a:pt x="503" y="37"/>
                      </a:lnTo>
                      <a:lnTo>
                        <a:pt x="508" y="25"/>
                      </a:lnTo>
                      <a:lnTo>
                        <a:pt x="513" y="12"/>
                      </a:lnTo>
                      <a:lnTo>
                        <a:pt x="517" y="0"/>
                      </a:lnTo>
                    </a:path>
                  </a:pathLst>
                </a:custGeom>
                <a:noFill/>
                <a:ln w="28575">
                  <a:solidFill>
                    <a:srgbClr val="CC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75" name="Freeform 26">
                  <a:extLst>
                    <a:ext uri="{FF2B5EF4-FFF2-40B4-BE49-F238E27FC236}">
                      <a16:creationId xmlns:a16="http://schemas.microsoft.com/office/drawing/2014/main" id="{C52DC948-CA6E-4816-A676-BCF4240679BA}"/>
                    </a:ext>
                  </a:extLst>
                </p:cNvPr>
                <p:cNvSpPr>
                  <a:spLocks/>
                </p:cNvSpPr>
                <p:nvPr/>
              </p:nvSpPr>
              <p:spPr bwMode="auto">
                <a:xfrm>
                  <a:off x="4949" y="1476"/>
                  <a:ext cx="207" cy="551"/>
                </a:xfrm>
                <a:custGeom>
                  <a:avLst/>
                  <a:gdLst>
                    <a:gd name="T0" fmla="*/ 0 w 415"/>
                    <a:gd name="T1" fmla="*/ 551 h 551"/>
                    <a:gd name="T2" fmla="*/ 14 w 415"/>
                    <a:gd name="T3" fmla="*/ 544 h 551"/>
                    <a:gd name="T4" fmla="*/ 27 w 415"/>
                    <a:gd name="T5" fmla="*/ 538 h 551"/>
                    <a:gd name="T6" fmla="*/ 39 w 415"/>
                    <a:gd name="T7" fmla="*/ 530 h 551"/>
                    <a:gd name="T8" fmla="*/ 50 w 415"/>
                    <a:gd name="T9" fmla="*/ 523 h 551"/>
                    <a:gd name="T10" fmla="*/ 63 w 415"/>
                    <a:gd name="T11" fmla="*/ 516 h 551"/>
                    <a:gd name="T12" fmla="*/ 74 w 415"/>
                    <a:gd name="T13" fmla="*/ 509 h 551"/>
                    <a:gd name="T14" fmla="*/ 84 w 415"/>
                    <a:gd name="T15" fmla="*/ 504 h 551"/>
                    <a:gd name="T16" fmla="*/ 93 w 415"/>
                    <a:gd name="T17" fmla="*/ 497 h 551"/>
                    <a:gd name="T18" fmla="*/ 113 w 415"/>
                    <a:gd name="T19" fmla="*/ 486 h 551"/>
                    <a:gd name="T20" fmla="*/ 131 w 415"/>
                    <a:gd name="T21" fmla="*/ 473 h 551"/>
                    <a:gd name="T22" fmla="*/ 145 w 415"/>
                    <a:gd name="T23" fmla="*/ 462 h 551"/>
                    <a:gd name="T24" fmla="*/ 160 w 415"/>
                    <a:gd name="T25" fmla="*/ 452 h 551"/>
                    <a:gd name="T26" fmla="*/ 172 w 415"/>
                    <a:gd name="T27" fmla="*/ 442 h 551"/>
                    <a:gd name="T28" fmla="*/ 185 w 415"/>
                    <a:gd name="T29" fmla="*/ 432 h 551"/>
                    <a:gd name="T30" fmla="*/ 196 w 415"/>
                    <a:gd name="T31" fmla="*/ 423 h 551"/>
                    <a:gd name="T32" fmla="*/ 205 w 415"/>
                    <a:gd name="T33" fmla="*/ 414 h 551"/>
                    <a:gd name="T34" fmla="*/ 214 w 415"/>
                    <a:gd name="T35" fmla="*/ 405 h 551"/>
                    <a:gd name="T36" fmla="*/ 223 w 415"/>
                    <a:gd name="T37" fmla="*/ 397 h 551"/>
                    <a:gd name="T38" fmla="*/ 230 w 415"/>
                    <a:gd name="T39" fmla="*/ 388 h 551"/>
                    <a:gd name="T40" fmla="*/ 235 w 415"/>
                    <a:gd name="T41" fmla="*/ 380 h 551"/>
                    <a:gd name="T42" fmla="*/ 244 w 415"/>
                    <a:gd name="T43" fmla="*/ 369 h 551"/>
                    <a:gd name="T44" fmla="*/ 253 w 415"/>
                    <a:gd name="T45" fmla="*/ 359 h 551"/>
                    <a:gd name="T46" fmla="*/ 260 w 415"/>
                    <a:gd name="T47" fmla="*/ 347 h 551"/>
                    <a:gd name="T48" fmla="*/ 267 w 415"/>
                    <a:gd name="T49" fmla="*/ 337 h 551"/>
                    <a:gd name="T50" fmla="*/ 280 w 415"/>
                    <a:gd name="T51" fmla="*/ 316 h 551"/>
                    <a:gd name="T52" fmla="*/ 287 w 415"/>
                    <a:gd name="T53" fmla="*/ 306 h 551"/>
                    <a:gd name="T54" fmla="*/ 293 w 415"/>
                    <a:gd name="T55" fmla="*/ 294 h 551"/>
                    <a:gd name="T56" fmla="*/ 303 w 415"/>
                    <a:gd name="T57" fmla="*/ 277 h 551"/>
                    <a:gd name="T58" fmla="*/ 314 w 415"/>
                    <a:gd name="T59" fmla="*/ 258 h 551"/>
                    <a:gd name="T60" fmla="*/ 327 w 415"/>
                    <a:gd name="T61" fmla="*/ 239 h 551"/>
                    <a:gd name="T62" fmla="*/ 332 w 415"/>
                    <a:gd name="T63" fmla="*/ 228 h 551"/>
                    <a:gd name="T64" fmla="*/ 338 w 415"/>
                    <a:gd name="T65" fmla="*/ 218 h 551"/>
                    <a:gd name="T66" fmla="*/ 345 w 415"/>
                    <a:gd name="T67" fmla="*/ 207 h 551"/>
                    <a:gd name="T68" fmla="*/ 350 w 415"/>
                    <a:gd name="T69" fmla="*/ 196 h 551"/>
                    <a:gd name="T70" fmla="*/ 355 w 415"/>
                    <a:gd name="T71" fmla="*/ 184 h 551"/>
                    <a:gd name="T72" fmla="*/ 361 w 415"/>
                    <a:gd name="T73" fmla="*/ 173 h 551"/>
                    <a:gd name="T74" fmla="*/ 366 w 415"/>
                    <a:gd name="T75" fmla="*/ 160 h 551"/>
                    <a:gd name="T76" fmla="*/ 372 w 415"/>
                    <a:gd name="T77" fmla="*/ 148 h 551"/>
                    <a:gd name="T78" fmla="*/ 377 w 415"/>
                    <a:gd name="T79" fmla="*/ 136 h 551"/>
                    <a:gd name="T80" fmla="*/ 382 w 415"/>
                    <a:gd name="T81" fmla="*/ 122 h 551"/>
                    <a:gd name="T82" fmla="*/ 388 w 415"/>
                    <a:gd name="T83" fmla="*/ 109 h 551"/>
                    <a:gd name="T84" fmla="*/ 391 w 415"/>
                    <a:gd name="T85" fmla="*/ 95 h 551"/>
                    <a:gd name="T86" fmla="*/ 397 w 415"/>
                    <a:gd name="T87" fmla="*/ 82 h 551"/>
                    <a:gd name="T88" fmla="*/ 400 w 415"/>
                    <a:gd name="T89" fmla="*/ 67 h 551"/>
                    <a:gd name="T90" fmla="*/ 404 w 415"/>
                    <a:gd name="T91" fmla="*/ 51 h 551"/>
                    <a:gd name="T92" fmla="*/ 408 w 415"/>
                    <a:gd name="T93" fmla="*/ 35 h 551"/>
                    <a:gd name="T94" fmla="*/ 411 w 415"/>
                    <a:gd name="T95" fmla="*/ 18 h 551"/>
                    <a:gd name="T96" fmla="*/ 415 w 415"/>
                    <a:gd name="T97" fmla="*/ 0 h 55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5"/>
                    <a:gd name="T148" fmla="*/ 0 h 551"/>
                    <a:gd name="T149" fmla="*/ 415 w 415"/>
                    <a:gd name="T150" fmla="*/ 551 h 55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5" h="551">
                      <a:moveTo>
                        <a:pt x="0" y="551"/>
                      </a:moveTo>
                      <a:lnTo>
                        <a:pt x="14" y="544"/>
                      </a:lnTo>
                      <a:lnTo>
                        <a:pt x="27" y="538"/>
                      </a:lnTo>
                      <a:lnTo>
                        <a:pt x="39" y="530"/>
                      </a:lnTo>
                      <a:lnTo>
                        <a:pt x="50" y="523"/>
                      </a:lnTo>
                      <a:lnTo>
                        <a:pt x="63" y="516"/>
                      </a:lnTo>
                      <a:lnTo>
                        <a:pt x="74" y="509"/>
                      </a:lnTo>
                      <a:lnTo>
                        <a:pt x="84" y="504"/>
                      </a:lnTo>
                      <a:lnTo>
                        <a:pt x="93" y="497"/>
                      </a:lnTo>
                      <a:lnTo>
                        <a:pt x="113" y="486"/>
                      </a:lnTo>
                      <a:lnTo>
                        <a:pt x="131" y="473"/>
                      </a:lnTo>
                      <a:lnTo>
                        <a:pt x="145" y="462"/>
                      </a:lnTo>
                      <a:lnTo>
                        <a:pt x="160" y="452"/>
                      </a:lnTo>
                      <a:lnTo>
                        <a:pt x="172" y="442"/>
                      </a:lnTo>
                      <a:lnTo>
                        <a:pt x="185" y="432"/>
                      </a:lnTo>
                      <a:lnTo>
                        <a:pt x="196" y="423"/>
                      </a:lnTo>
                      <a:lnTo>
                        <a:pt x="205" y="414"/>
                      </a:lnTo>
                      <a:lnTo>
                        <a:pt x="214" y="405"/>
                      </a:lnTo>
                      <a:lnTo>
                        <a:pt x="223" y="397"/>
                      </a:lnTo>
                      <a:lnTo>
                        <a:pt x="230" y="388"/>
                      </a:lnTo>
                      <a:lnTo>
                        <a:pt x="235" y="380"/>
                      </a:lnTo>
                      <a:lnTo>
                        <a:pt x="244" y="369"/>
                      </a:lnTo>
                      <a:lnTo>
                        <a:pt x="253" y="359"/>
                      </a:lnTo>
                      <a:lnTo>
                        <a:pt x="260" y="347"/>
                      </a:lnTo>
                      <a:lnTo>
                        <a:pt x="267" y="337"/>
                      </a:lnTo>
                      <a:lnTo>
                        <a:pt x="280" y="316"/>
                      </a:lnTo>
                      <a:lnTo>
                        <a:pt x="287" y="306"/>
                      </a:lnTo>
                      <a:lnTo>
                        <a:pt x="293" y="294"/>
                      </a:lnTo>
                      <a:lnTo>
                        <a:pt x="303" y="277"/>
                      </a:lnTo>
                      <a:lnTo>
                        <a:pt x="314" y="258"/>
                      </a:lnTo>
                      <a:lnTo>
                        <a:pt x="327" y="239"/>
                      </a:lnTo>
                      <a:lnTo>
                        <a:pt x="332" y="228"/>
                      </a:lnTo>
                      <a:lnTo>
                        <a:pt x="338" y="218"/>
                      </a:lnTo>
                      <a:lnTo>
                        <a:pt x="345" y="207"/>
                      </a:lnTo>
                      <a:lnTo>
                        <a:pt x="350" y="196"/>
                      </a:lnTo>
                      <a:lnTo>
                        <a:pt x="355" y="184"/>
                      </a:lnTo>
                      <a:lnTo>
                        <a:pt x="361" y="173"/>
                      </a:lnTo>
                      <a:lnTo>
                        <a:pt x="366" y="160"/>
                      </a:lnTo>
                      <a:lnTo>
                        <a:pt x="372" y="148"/>
                      </a:lnTo>
                      <a:lnTo>
                        <a:pt x="377" y="136"/>
                      </a:lnTo>
                      <a:lnTo>
                        <a:pt x="382" y="122"/>
                      </a:lnTo>
                      <a:lnTo>
                        <a:pt x="388" y="109"/>
                      </a:lnTo>
                      <a:lnTo>
                        <a:pt x="391" y="95"/>
                      </a:lnTo>
                      <a:lnTo>
                        <a:pt x="397" y="82"/>
                      </a:lnTo>
                      <a:lnTo>
                        <a:pt x="400" y="67"/>
                      </a:lnTo>
                      <a:lnTo>
                        <a:pt x="404" y="51"/>
                      </a:lnTo>
                      <a:lnTo>
                        <a:pt x="408" y="35"/>
                      </a:lnTo>
                      <a:lnTo>
                        <a:pt x="411" y="18"/>
                      </a:lnTo>
                      <a:lnTo>
                        <a:pt x="415" y="0"/>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76" name="Freeform 27">
                  <a:extLst>
                    <a:ext uri="{FF2B5EF4-FFF2-40B4-BE49-F238E27FC236}">
                      <a16:creationId xmlns:a16="http://schemas.microsoft.com/office/drawing/2014/main" id="{9723B885-4522-4F93-94F9-BC9C1A6AF384}"/>
                    </a:ext>
                  </a:extLst>
                </p:cNvPr>
                <p:cNvSpPr>
                  <a:spLocks/>
                </p:cNvSpPr>
                <p:nvPr/>
              </p:nvSpPr>
              <p:spPr bwMode="auto">
                <a:xfrm>
                  <a:off x="5156" y="1476"/>
                  <a:ext cx="271" cy="65"/>
                </a:xfrm>
                <a:custGeom>
                  <a:avLst/>
                  <a:gdLst>
                    <a:gd name="T0" fmla="*/ 0 w 542"/>
                    <a:gd name="T1" fmla="*/ 0 h 65"/>
                    <a:gd name="T2" fmla="*/ 0 w 542"/>
                    <a:gd name="T3" fmla="*/ 6 h 65"/>
                    <a:gd name="T4" fmla="*/ 1 w 542"/>
                    <a:gd name="T5" fmla="*/ 12 h 65"/>
                    <a:gd name="T6" fmla="*/ 3 w 542"/>
                    <a:gd name="T7" fmla="*/ 17 h 65"/>
                    <a:gd name="T8" fmla="*/ 7 w 542"/>
                    <a:gd name="T9" fmla="*/ 23 h 65"/>
                    <a:gd name="T10" fmla="*/ 10 w 542"/>
                    <a:gd name="T11" fmla="*/ 29 h 65"/>
                    <a:gd name="T12" fmla="*/ 16 w 542"/>
                    <a:gd name="T13" fmla="*/ 33 h 65"/>
                    <a:gd name="T14" fmla="*/ 21 w 542"/>
                    <a:gd name="T15" fmla="*/ 38 h 65"/>
                    <a:gd name="T16" fmla="*/ 27 w 542"/>
                    <a:gd name="T17" fmla="*/ 42 h 65"/>
                    <a:gd name="T18" fmla="*/ 34 w 542"/>
                    <a:gd name="T19" fmla="*/ 47 h 65"/>
                    <a:gd name="T20" fmla="*/ 43 w 542"/>
                    <a:gd name="T21" fmla="*/ 50 h 65"/>
                    <a:gd name="T22" fmla="*/ 50 w 542"/>
                    <a:gd name="T23" fmla="*/ 53 h 65"/>
                    <a:gd name="T24" fmla="*/ 61 w 542"/>
                    <a:gd name="T25" fmla="*/ 57 h 65"/>
                    <a:gd name="T26" fmla="*/ 70 w 542"/>
                    <a:gd name="T27" fmla="*/ 59 h 65"/>
                    <a:gd name="T28" fmla="*/ 80 w 542"/>
                    <a:gd name="T29" fmla="*/ 61 h 65"/>
                    <a:gd name="T30" fmla="*/ 91 w 542"/>
                    <a:gd name="T31" fmla="*/ 64 h 65"/>
                    <a:gd name="T32" fmla="*/ 102 w 542"/>
                    <a:gd name="T33" fmla="*/ 65 h 65"/>
                    <a:gd name="T34" fmla="*/ 542 w 542"/>
                    <a:gd name="T35" fmla="*/ 65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2"/>
                    <a:gd name="T55" fmla="*/ 0 h 65"/>
                    <a:gd name="T56" fmla="*/ 542 w 542"/>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2" h="65">
                      <a:moveTo>
                        <a:pt x="0" y="0"/>
                      </a:moveTo>
                      <a:lnTo>
                        <a:pt x="0" y="6"/>
                      </a:lnTo>
                      <a:lnTo>
                        <a:pt x="1" y="12"/>
                      </a:lnTo>
                      <a:lnTo>
                        <a:pt x="3" y="17"/>
                      </a:lnTo>
                      <a:lnTo>
                        <a:pt x="7" y="23"/>
                      </a:lnTo>
                      <a:lnTo>
                        <a:pt x="10" y="29"/>
                      </a:lnTo>
                      <a:lnTo>
                        <a:pt x="16" y="33"/>
                      </a:lnTo>
                      <a:lnTo>
                        <a:pt x="21" y="38"/>
                      </a:lnTo>
                      <a:lnTo>
                        <a:pt x="27" y="42"/>
                      </a:lnTo>
                      <a:lnTo>
                        <a:pt x="34" y="47"/>
                      </a:lnTo>
                      <a:lnTo>
                        <a:pt x="43" y="50"/>
                      </a:lnTo>
                      <a:lnTo>
                        <a:pt x="50" y="53"/>
                      </a:lnTo>
                      <a:lnTo>
                        <a:pt x="61" y="57"/>
                      </a:lnTo>
                      <a:lnTo>
                        <a:pt x="70" y="59"/>
                      </a:lnTo>
                      <a:lnTo>
                        <a:pt x="80" y="61"/>
                      </a:lnTo>
                      <a:lnTo>
                        <a:pt x="91" y="64"/>
                      </a:lnTo>
                      <a:lnTo>
                        <a:pt x="102" y="65"/>
                      </a:lnTo>
                      <a:lnTo>
                        <a:pt x="542" y="65"/>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77" name="Freeform 28">
                  <a:extLst>
                    <a:ext uri="{FF2B5EF4-FFF2-40B4-BE49-F238E27FC236}">
                      <a16:creationId xmlns:a16="http://schemas.microsoft.com/office/drawing/2014/main" id="{BE8929BB-A0DF-435C-BDE3-D589CE7B9624}"/>
                    </a:ext>
                  </a:extLst>
                </p:cNvPr>
                <p:cNvSpPr>
                  <a:spLocks noEditPoints="1"/>
                </p:cNvSpPr>
                <p:nvPr/>
              </p:nvSpPr>
              <p:spPr bwMode="auto">
                <a:xfrm>
                  <a:off x="4947" y="1279"/>
                  <a:ext cx="211" cy="751"/>
                </a:xfrm>
                <a:custGeom>
                  <a:avLst/>
                  <a:gdLst>
                    <a:gd name="T0" fmla="*/ 24 w 422"/>
                    <a:gd name="T1" fmla="*/ 730 h 751"/>
                    <a:gd name="T2" fmla="*/ 45 w 422"/>
                    <a:gd name="T3" fmla="*/ 714 h 751"/>
                    <a:gd name="T4" fmla="*/ 47 w 422"/>
                    <a:gd name="T5" fmla="*/ 719 h 751"/>
                    <a:gd name="T6" fmla="*/ 13 w 422"/>
                    <a:gd name="T7" fmla="*/ 747 h 751"/>
                    <a:gd name="T8" fmla="*/ 0 w 422"/>
                    <a:gd name="T9" fmla="*/ 750 h 751"/>
                    <a:gd name="T10" fmla="*/ 0 w 422"/>
                    <a:gd name="T11" fmla="*/ 747 h 751"/>
                    <a:gd name="T12" fmla="*/ 90 w 422"/>
                    <a:gd name="T13" fmla="*/ 664 h 751"/>
                    <a:gd name="T14" fmla="*/ 103 w 422"/>
                    <a:gd name="T15" fmla="*/ 655 h 751"/>
                    <a:gd name="T16" fmla="*/ 106 w 422"/>
                    <a:gd name="T17" fmla="*/ 659 h 751"/>
                    <a:gd name="T18" fmla="*/ 79 w 422"/>
                    <a:gd name="T19" fmla="*/ 687 h 751"/>
                    <a:gd name="T20" fmla="*/ 67 w 422"/>
                    <a:gd name="T21" fmla="*/ 695 h 751"/>
                    <a:gd name="T22" fmla="*/ 65 w 422"/>
                    <a:gd name="T23" fmla="*/ 691 h 751"/>
                    <a:gd name="T24" fmla="*/ 142 w 422"/>
                    <a:gd name="T25" fmla="*/ 610 h 751"/>
                    <a:gd name="T26" fmla="*/ 158 w 422"/>
                    <a:gd name="T27" fmla="*/ 595 h 751"/>
                    <a:gd name="T28" fmla="*/ 162 w 422"/>
                    <a:gd name="T29" fmla="*/ 599 h 751"/>
                    <a:gd name="T30" fmla="*/ 133 w 422"/>
                    <a:gd name="T31" fmla="*/ 632 h 751"/>
                    <a:gd name="T32" fmla="*/ 124 w 422"/>
                    <a:gd name="T33" fmla="*/ 637 h 751"/>
                    <a:gd name="T34" fmla="*/ 122 w 422"/>
                    <a:gd name="T35" fmla="*/ 632 h 751"/>
                    <a:gd name="T36" fmla="*/ 201 w 422"/>
                    <a:gd name="T37" fmla="*/ 534 h 751"/>
                    <a:gd name="T38" fmla="*/ 209 w 422"/>
                    <a:gd name="T39" fmla="*/ 535 h 751"/>
                    <a:gd name="T40" fmla="*/ 182 w 422"/>
                    <a:gd name="T41" fmla="*/ 574 h 751"/>
                    <a:gd name="T42" fmla="*/ 175 w 422"/>
                    <a:gd name="T43" fmla="*/ 575 h 751"/>
                    <a:gd name="T44" fmla="*/ 219 w 422"/>
                    <a:gd name="T45" fmla="*/ 508 h 751"/>
                    <a:gd name="T46" fmla="*/ 245 w 422"/>
                    <a:gd name="T47" fmla="*/ 469 h 751"/>
                    <a:gd name="T48" fmla="*/ 250 w 422"/>
                    <a:gd name="T49" fmla="*/ 471 h 751"/>
                    <a:gd name="T50" fmla="*/ 227 w 422"/>
                    <a:gd name="T51" fmla="*/ 512 h 751"/>
                    <a:gd name="T52" fmla="*/ 219 w 422"/>
                    <a:gd name="T53" fmla="*/ 511 h 751"/>
                    <a:gd name="T54" fmla="*/ 264 w 422"/>
                    <a:gd name="T55" fmla="*/ 432 h 751"/>
                    <a:gd name="T56" fmla="*/ 280 w 422"/>
                    <a:gd name="T57" fmla="*/ 404 h 751"/>
                    <a:gd name="T58" fmla="*/ 288 w 422"/>
                    <a:gd name="T59" fmla="*/ 406 h 751"/>
                    <a:gd name="T60" fmla="*/ 266 w 422"/>
                    <a:gd name="T61" fmla="*/ 445 h 751"/>
                    <a:gd name="T62" fmla="*/ 259 w 422"/>
                    <a:gd name="T63" fmla="*/ 446 h 751"/>
                    <a:gd name="T64" fmla="*/ 293 w 422"/>
                    <a:gd name="T65" fmla="*/ 379 h 751"/>
                    <a:gd name="T66" fmla="*/ 315 w 422"/>
                    <a:gd name="T67" fmla="*/ 338 h 751"/>
                    <a:gd name="T68" fmla="*/ 322 w 422"/>
                    <a:gd name="T69" fmla="*/ 340 h 751"/>
                    <a:gd name="T70" fmla="*/ 302 w 422"/>
                    <a:gd name="T71" fmla="*/ 381 h 751"/>
                    <a:gd name="T72" fmla="*/ 293 w 422"/>
                    <a:gd name="T73" fmla="*/ 381 h 751"/>
                    <a:gd name="T74" fmla="*/ 327 w 422"/>
                    <a:gd name="T75" fmla="*/ 306 h 751"/>
                    <a:gd name="T76" fmla="*/ 342 w 422"/>
                    <a:gd name="T77" fmla="*/ 272 h 751"/>
                    <a:gd name="T78" fmla="*/ 349 w 422"/>
                    <a:gd name="T79" fmla="*/ 273 h 751"/>
                    <a:gd name="T80" fmla="*/ 334 w 422"/>
                    <a:gd name="T81" fmla="*/ 313 h 751"/>
                    <a:gd name="T82" fmla="*/ 327 w 422"/>
                    <a:gd name="T83" fmla="*/ 316 h 751"/>
                    <a:gd name="T84" fmla="*/ 349 w 422"/>
                    <a:gd name="T85" fmla="*/ 245 h 751"/>
                    <a:gd name="T86" fmla="*/ 363 w 422"/>
                    <a:gd name="T87" fmla="*/ 203 h 751"/>
                    <a:gd name="T88" fmla="*/ 370 w 422"/>
                    <a:gd name="T89" fmla="*/ 205 h 751"/>
                    <a:gd name="T90" fmla="*/ 358 w 422"/>
                    <a:gd name="T91" fmla="*/ 247 h 751"/>
                    <a:gd name="T92" fmla="*/ 349 w 422"/>
                    <a:gd name="T93" fmla="*/ 247 h 751"/>
                    <a:gd name="T94" fmla="*/ 374 w 422"/>
                    <a:gd name="T95" fmla="*/ 160 h 751"/>
                    <a:gd name="T96" fmla="*/ 385 w 422"/>
                    <a:gd name="T97" fmla="*/ 134 h 751"/>
                    <a:gd name="T98" fmla="*/ 383 w 422"/>
                    <a:gd name="T99" fmla="*/ 161 h 751"/>
                    <a:gd name="T100" fmla="*/ 372 w 422"/>
                    <a:gd name="T101" fmla="*/ 181 h 751"/>
                    <a:gd name="T102" fmla="*/ 368 w 422"/>
                    <a:gd name="T103" fmla="*/ 177 h 751"/>
                    <a:gd name="T104" fmla="*/ 397 w 422"/>
                    <a:gd name="T105" fmla="*/ 68 h 751"/>
                    <a:gd name="T106" fmla="*/ 404 w 422"/>
                    <a:gd name="T107" fmla="*/ 68 h 751"/>
                    <a:gd name="T108" fmla="*/ 395 w 422"/>
                    <a:gd name="T109" fmla="*/ 110 h 751"/>
                    <a:gd name="T110" fmla="*/ 388 w 422"/>
                    <a:gd name="T111" fmla="*/ 112 h 751"/>
                    <a:gd name="T112" fmla="*/ 403 w 422"/>
                    <a:gd name="T113" fmla="*/ 40 h 751"/>
                    <a:gd name="T114" fmla="*/ 415 w 422"/>
                    <a:gd name="T115" fmla="*/ 0 h 751"/>
                    <a:gd name="T116" fmla="*/ 422 w 422"/>
                    <a:gd name="T117" fmla="*/ 2 h 751"/>
                    <a:gd name="T118" fmla="*/ 412 w 422"/>
                    <a:gd name="T119" fmla="*/ 42 h 751"/>
                    <a:gd name="T120" fmla="*/ 404 w 422"/>
                    <a:gd name="T121" fmla="*/ 42 h 7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22"/>
                    <a:gd name="T184" fmla="*/ 0 h 751"/>
                    <a:gd name="T185" fmla="*/ 422 w 422"/>
                    <a:gd name="T186" fmla="*/ 751 h 75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22" h="751">
                      <a:moveTo>
                        <a:pt x="0" y="747"/>
                      </a:moveTo>
                      <a:lnTo>
                        <a:pt x="6" y="744"/>
                      </a:lnTo>
                      <a:lnTo>
                        <a:pt x="11" y="739"/>
                      </a:lnTo>
                      <a:lnTo>
                        <a:pt x="18" y="735"/>
                      </a:lnTo>
                      <a:lnTo>
                        <a:pt x="24" y="730"/>
                      </a:lnTo>
                      <a:lnTo>
                        <a:pt x="36" y="720"/>
                      </a:lnTo>
                      <a:lnTo>
                        <a:pt x="40" y="715"/>
                      </a:lnTo>
                      <a:lnTo>
                        <a:pt x="42" y="714"/>
                      </a:lnTo>
                      <a:lnTo>
                        <a:pt x="43" y="714"/>
                      </a:lnTo>
                      <a:lnTo>
                        <a:pt x="45" y="714"/>
                      </a:lnTo>
                      <a:lnTo>
                        <a:pt x="47" y="714"/>
                      </a:lnTo>
                      <a:lnTo>
                        <a:pt x="47" y="715"/>
                      </a:lnTo>
                      <a:lnTo>
                        <a:pt x="49" y="717"/>
                      </a:lnTo>
                      <a:lnTo>
                        <a:pt x="49" y="718"/>
                      </a:lnTo>
                      <a:lnTo>
                        <a:pt x="47" y="719"/>
                      </a:lnTo>
                      <a:lnTo>
                        <a:pt x="43" y="722"/>
                      </a:lnTo>
                      <a:lnTo>
                        <a:pt x="31" y="733"/>
                      </a:lnTo>
                      <a:lnTo>
                        <a:pt x="24" y="739"/>
                      </a:lnTo>
                      <a:lnTo>
                        <a:pt x="18" y="744"/>
                      </a:lnTo>
                      <a:lnTo>
                        <a:pt x="13" y="747"/>
                      </a:lnTo>
                      <a:lnTo>
                        <a:pt x="8" y="750"/>
                      </a:lnTo>
                      <a:lnTo>
                        <a:pt x="6" y="751"/>
                      </a:lnTo>
                      <a:lnTo>
                        <a:pt x="4" y="751"/>
                      </a:lnTo>
                      <a:lnTo>
                        <a:pt x="2" y="751"/>
                      </a:lnTo>
                      <a:lnTo>
                        <a:pt x="0" y="750"/>
                      </a:lnTo>
                      <a:lnTo>
                        <a:pt x="0" y="749"/>
                      </a:lnTo>
                      <a:lnTo>
                        <a:pt x="0" y="748"/>
                      </a:lnTo>
                      <a:lnTo>
                        <a:pt x="0" y="747"/>
                      </a:lnTo>
                      <a:close/>
                      <a:moveTo>
                        <a:pt x="65" y="691"/>
                      </a:moveTo>
                      <a:lnTo>
                        <a:pt x="72" y="684"/>
                      </a:lnTo>
                      <a:lnTo>
                        <a:pt x="81" y="674"/>
                      </a:lnTo>
                      <a:lnTo>
                        <a:pt x="87" y="668"/>
                      </a:lnTo>
                      <a:lnTo>
                        <a:pt x="90" y="664"/>
                      </a:lnTo>
                      <a:lnTo>
                        <a:pt x="96" y="659"/>
                      </a:lnTo>
                      <a:lnTo>
                        <a:pt x="97" y="657"/>
                      </a:lnTo>
                      <a:lnTo>
                        <a:pt x="99" y="656"/>
                      </a:lnTo>
                      <a:lnTo>
                        <a:pt x="101" y="655"/>
                      </a:lnTo>
                      <a:lnTo>
                        <a:pt x="103" y="655"/>
                      </a:lnTo>
                      <a:lnTo>
                        <a:pt x="105" y="656"/>
                      </a:lnTo>
                      <a:lnTo>
                        <a:pt x="106" y="656"/>
                      </a:lnTo>
                      <a:lnTo>
                        <a:pt x="106" y="657"/>
                      </a:lnTo>
                      <a:lnTo>
                        <a:pt x="106" y="658"/>
                      </a:lnTo>
                      <a:lnTo>
                        <a:pt x="106" y="659"/>
                      </a:lnTo>
                      <a:lnTo>
                        <a:pt x="103" y="663"/>
                      </a:lnTo>
                      <a:lnTo>
                        <a:pt x="97" y="667"/>
                      </a:lnTo>
                      <a:lnTo>
                        <a:pt x="94" y="672"/>
                      </a:lnTo>
                      <a:lnTo>
                        <a:pt x="90" y="676"/>
                      </a:lnTo>
                      <a:lnTo>
                        <a:pt x="79" y="687"/>
                      </a:lnTo>
                      <a:lnTo>
                        <a:pt x="72" y="694"/>
                      </a:lnTo>
                      <a:lnTo>
                        <a:pt x="70" y="695"/>
                      </a:lnTo>
                      <a:lnTo>
                        <a:pt x="69" y="695"/>
                      </a:lnTo>
                      <a:lnTo>
                        <a:pt x="67" y="695"/>
                      </a:lnTo>
                      <a:lnTo>
                        <a:pt x="65" y="694"/>
                      </a:lnTo>
                      <a:lnTo>
                        <a:pt x="63" y="693"/>
                      </a:lnTo>
                      <a:lnTo>
                        <a:pt x="63" y="692"/>
                      </a:lnTo>
                      <a:lnTo>
                        <a:pt x="65" y="691"/>
                      </a:lnTo>
                      <a:close/>
                      <a:moveTo>
                        <a:pt x="122" y="632"/>
                      </a:moveTo>
                      <a:lnTo>
                        <a:pt x="126" y="630"/>
                      </a:lnTo>
                      <a:lnTo>
                        <a:pt x="131" y="623"/>
                      </a:lnTo>
                      <a:lnTo>
                        <a:pt x="137" y="616"/>
                      </a:lnTo>
                      <a:lnTo>
                        <a:pt x="142" y="610"/>
                      </a:lnTo>
                      <a:lnTo>
                        <a:pt x="149" y="603"/>
                      </a:lnTo>
                      <a:lnTo>
                        <a:pt x="153" y="597"/>
                      </a:lnTo>
                      <a:lnTo>
                        <a:pt x="155" y="596"/>
                      </a:lnTo>
                      <a:lnTo>
                        <a:pt x="157" y="596"/>
                      </a:lnTo>
                      <a:lnTo>
                        <a:pt x="158" y="595"/>
                      </a:lnTo>
                      <a:lnTo>
                        <a:pt x="160" y="596"/>
                      </a:lnTo>
                      <a:lnTo>
                        <a:pt x="162" y="596"/>
                      </a:lnTo>
                      <a:lnTo>
                        <a:pt x="162" y="597"/>
                      </a:lnTo>
                      <a:lnTo>
                        <a:pt x="162" y="598"/>
                      </a:lnTo>
                      <a:lnTo>
                        <a:pt x="162" y="599"/>
                      </a:lnTo>
                      <a:lnTo>
                        <a:pt x="157" y="605"/>
                      </a:lnTo>
                      <a:lnTo>
                        <a:pt x="151" y="613"/>
                      </a:lnTo>
                      <a:lnTo>
                        <a:pt x="144" y="620"/>
                      </a:lnTo>
                      <a:lnTo>
                        <a:pt x="139" y="626"/>
                      </a:lnTo>
                      <a:lnTo>
                        <a:pt x="133" y="632"/>
                      </a:lnTo>
                      <a:lnTo>
                        <a:pt x="131" y="635"/>
                      </a:lnTo>
                      <a:lnTo>
                        <a:pt x="130" y="637"/>
                      </a:lnTo>
                      <a:lnTo>
                        <a:pt x="128" y="637"/>
                      </a:lnTo>
                      <a:lnTo>
                        <a:pt x="126" y="637"/>
                      </a:lnTo>
                      <a:lnTo>
                        <a:pt x="124" y="637"/>
                      </a:lnTo>
                      <a:lnTo>
                        <a:pt x="122" y="635"/>
                      </a:lnTo>
                      <a:lnTo>
                        <a:pt x="122" y="634"/>
                      </a:lnTo>
                      <a:lnTo>
                        <a:pt x="122" y="633"/>
                      </a:lnTo>
                      <a:lnTo>
                        <a:pt x="122" y="632"/>
                      </a:lnTo>
                      <a:close/>
                      <a:moveTo>
                        <a:pt x="175" y="571"/>
                      </a:moveTo>
                      <a:lnTo>
                        <a:pt x="176" y="569"/>
                      </a:lnTo>
                      <a:lnTo>
                        <a:pt x="189" y="552"/>
                      </a:lnTo>
                      <a:lnTo>
                        <a:pt x="201" y="535"/>
                      </a:lnTo>
                      <a:lnTo>
                        <a:pt x="201" y="534"/>
                      </a:lnTo>
                      <a:lnTo>
                        <a:pt x="203" y="533"/>
                      </a:lnTo>
                      <a:lnTo>
                        <a:pt x="205" y="533"/>
                      </a:lnTo>
                      <a:lnTo>
                        <a:pt x="207" y="533"/>
                      </a:lnTo>
                      <a:lnTo>
                        <a:pt x="209" y="534"/>
                      </a:lnTo>
                      <a:lnTo>
                        <a:pt x="209" y="535"/>
                      </a:lnTo>
                      <a:lnTo>
                        <a:pt x="210" y="536"/>
                      </a:lnTo>
                      <a:lnTo>
                        <a:pt x="209" y="538"/>
                      </a:lnTo>
                      <a:lnTo>
                        <a:pt x="198" y="554"/>
                      </a:lnTo>
                      <a:lnTo>
                        <a:pt x="184" y="571"/>
                      </a:lnTo>
                      <a:lnTo>
                        <a:pt x="182" y="574"/>
                      </a:lnTo>
                      <a:lnTo>
                        <a:pt x="182" y="575"/>
                      </a:lnTo>
                      <a:lnTo>
                        <a:pt x="180" y="576"/>
                      </a:lnTo>
                      <a:lnTo>
                        <a:pt x="178" y="576"/>
                      </a:lnTo>
                      <a:lnTo>
                        <a:pt x="176" y="575"/>
                      </a:lnTo>
                      <a:lnTo>
                        <a:pt x="175" y="575"/>
                      </a:lnTo>
                      <a:lnTo>
                        <a:pt x="175" y="574"/>
                      </a:lnTo>
                      <a:lnTo>
                        <a:pt x="173" y="572"/>
                      </a:lnTo>
                      <a:lnTo>
                        <a:pt x="175" y="571"/>
                      </a:lnTo>
                      <a:close/>
                      <a:moveTo>
                        <a:pt x="219" y="508"/>
                      </a:moveTo>
                      <a:lnTo>
                        <a:pt x="223" y="500"/>
                      </a:lnTo>
                      <a:lnTo>
                        <a:pt x="234" y="485"/>
                      </a:lnTo>
                      <a:lnTo>
                        <a:pt x="241" y="471"/>
                      </a:lnTo>
                      <a:lnTo>
                        <a:pt x="243" y="470"/>
                      </a:lnTo>
                      <a:lnTo>
                        <a:pt x="245" y="469"/>
                      </a:lnTo>
                      <a:lnTo>
                        <a:pt x="246" y="469"/>
                      </a:lnTo>
                      <a:lnTo>
                        <a:pt x="248" y="469"/>
                      </a:lnTo>
                      <a:lnTo>
                        <a:pt x="250" y="470"/>
                      </a:lnTo>
                      <a:lnTo>
                        <a:pt x="250" y="471"/>
                      </a:lnTo>
                      <a:lnTo>
                        <a:pt x="250" y="472"/>
                      </a:lnTo>
                      <a:lnTo>
                        <a:pt x="243" y="487"/>
                      </a:lnTo>
                      <a:lnTo>
                        <a:pt x="232" y="503"/>
                      </a:lnTo>
                      <a:lnTo>
                        <a:pt x="228" y="511"/>
                      </a:lnTo>
                      <a:lnTo>
                        <a:pt x="227" y="512"/>
                      </a:lnTo>
                      <a:lnTo>
                        <a:pt x="225" y="512"/>
                      </a:lnTo>
                      <a:lnTo>
                        <a:pt x="223" y="513"/>
                      </a:lnTo>
                      <a:lnTo>
                        <a:pt x="221" y="512"/>
                      </a:lnTo>
                      <a:lnTo>
                        <a:pt x="219" y="512"/>
                      </a:lnTo>
                      <a:lnTo>
                        <a:pt x="219" y="511"/>
                      </a:lnTo>
                      <a:lnTo>
                        <a:pt x="219" y="509"/>
                      </a:lnTo>
                      <a:lnTo>
                        <a:pt x="219" y="508"/>
                      </a:lnTo>
                      <a:close/>
                      <a:moveTo>
                        <a:pt x="257" y="444"/>
                      </a:moveTo>
                      <a:lnTo>
                        <a:pt x="264" y="432"/>
                      </a:lnTo>
                      <a:lnTo>
                        <a:pt x="270" y="420"/>
                      </a:lnTo>
                      <a:lnTo>
                        <a:pt x="277" y="409"/>
                      </a:lnTo>
                      <a:lnTo>
                        <a:pt x="279" y="406"/>
                      </a:lnTo>
                      <a:lnTo>
                        <a:pt x="279" y="405"/>
                      </a:lnTo>
                      <a:lnTo>
                        <a:pt x="280" y="404"/>
                      </a:lnTo>
                      <a:lnTo>
                        <a:pt x="282" y="404"/>
                      </a:lnTo>
                      <a:lnTo>
                        <a:pt x="284" y="404"/>
                      </a:lnTo>
                      <a:lnTo>
                        <a:pt x="286" y="405"/>
                      </a:lnTo>
                      <a:lnTo>
                        <a:pt x="288" y="406"/>
                      </a:lnTo>
                      <a:lnTo>
                        <a:pt x="288" y="408"/>
                      </a:lnTo>
                      <a:lnTo>
                        <a:pt x="286" y="411"/>
                      </a:lnTo>
                      <a:lnTo>
                        <a:pt x="279" y="422"/>
                      </a:lnTo>
                      <a:lnTo>
                        <a:pt x="273" y="434"/>
                      </a:lnTo>
                      <a:lnTo>
                        <a:pt x="266" y="445"/>
                      </a:lnTo>
                      <a:lnTo>
                        <a:pt x="264" y="446"/>
                      </a:lnTo>
                      <a:lnTo>
                        <a:pt x="263" y="447"/>
                      </a:lnTo>
                      <a:lnTo>
                        <a:pt x="261" y="447"/>
                      </a:lnTo>
                      <a:lnTo>
                        <a:pt x="259" y="447"/>
                      </a:lnTo>
                      <a:lnTo>
                        <a:pt x="259" y="446"/>
                      </a:lnTo>
                      <a:lnTo>
                        <a:pt x="257" y="445"/>
                      </a:lnTo>
                      <a:lnTo>
                        <a:pt x="257" y="444"/>
                      </a:lnTo>
                      <a:close/>
                      <a:moveTo>
                        <a:pt x="293" y="379"/>
                      </a:moveTo>
                      <a:lnTo>
                        <a:pt x="298" y="369"/>
                      </a:lnTo>
                      <a:lnTo>
                        <a:pt x="309" y="348"/>
                      </a:lnTo>
                      <a:lnTo>
                        <a:pt x="313" y="340"/>
                      </a:lnTo>
                      <a:lnTo>
                        <a:pt x="315" y="339"/>
                      </a:lnTo>
                      <a:lnTo>
                        <a:pt x="315" y="338"/>
                      </a:lnTo>
                      <a:lnTo>
                        <a:pt x="316" y="338"/>
                      </a:lnTo>
                      <a:lnTo>
                        <a:pt x="318" y="338"/>
                      </a:lnTo>
                      <a:lnTo>
                        <a:pt x="320" y="338"/>
                      </a:lnTo>
                      <a:lnTo>
                        <a:pt x="322" y="339"/>
                      </a:lnTo>
                      <a:lnTo>
                        <a:pt x="322" y="340"/>
                      </a:lnTo>
                      <a:lnTo>
                        <a:pt x="322" y="342"/>
                      </a:lnTo>
                      <a:lnTo>
                        <a:pt x="318" y="351"/>
                      </a:lnTo>
                      <a:lnTo>
                        <a:pt x="307" y="371"/>
                      </a:lnTo>
                      <a:lnTo>
                        <a:pt x="302" y="380"/>
                      </a:lnTo>
                      <a:lnTo>
                        <a:pt x="302" y="381"/>
                      </a:lnTo>
                      <a:lnTo>
                        <a:pt x="300" y="382"/>
                      </a:lnTo>
                      <a:lnTo>
                        <a:pt x="298" y="382"/>
                      </a:lnTo>
                      <a:lnTo>
                        <a:pt x="297" y="382"/>
                      </a:lnTo>
                      <a:lnTo>
                        <a:pt x="295" y="381"/>
                      </a:lnTo>
                      <a:lnTo>
                        <a:pt x="293" y="381"/>
                      </a:lnTo>
                      <a:lnTo>
                        <a:pt x="293" y="380"/>
                      </a:lnTo>
                      <a:lnTo>
                        <a:pt x="293" y="379"/>
                      </a:lnTo>
                      <a:close/>
                      <a:moveTo>
                        <a:pt x="325" y="312"/>
                      </a:moveTo>
                      <a:lnTo>
                        <a:pt x="327" y="306"/>
                      </a:lnTo>
                      <a:lnTo>
                        <a:pt x="333" y="293"/>
                      </a:lnTo>
                      <a:lnTo>
                        <a:pt x="336" y="281"/>
                      </a:lnTo>
                      <a:lnTo>
                        <a:pt x="340" y="273"/>
                      </a:lnTo>
                      <a:lnTo>
                        <a:pt x="340" y="272"/>
                      </a:lnTo>
                      <a:lnTo>
                        <a:pt x="342" y="272"/>
                      </a:lnTo>
                      <a:lnTo>
                        <a:pt x="343" y="271"/>
                      </a:lnTo>
                      <a:lnTo>
                        <a:pt x="345" y="271"/>
                      </a:lnTo>
                      <a:lnTo>
                        <a:pt x="347" y="272"/>
                      </a:lnTo>
                      <a:lnTo>
                        <a:pt x="349" y="272"/>
                      </a:lnTo>
                      <a:lnTo>
                        <a:pt x="349" y="273"/>
                      </a:lnTo>
                      <a:lnTo>
                        <a:pt x="349" y="274"/>
                      </a:lnTo>
                      <a:lnTo>
                        <a:pt x="345" y="282"/>
                      </a:lnTo>
                      <a:lnTo>
                        <a:pt x="342" y="294"/>
                      </a:lnTo>
                      <a:lnTo>
                        <a:pt x="336" y="307"/>
                      </a:lnTo>
                      <a:lnTo>
                        <a:pt x="334" y="313"/>
                      </a:lnTo>
                      <a:lnTo>
                        <a:pt x="333" y="315"/>
                      </a:lnTo>
                      <a:lnTo>
                        <a:pt x="333" y="316"/>
                      </a:lnTo>
                      <a:lnTo>
                        <a:pt x="331" y="316"/>
                      </a:lnTo>
                      <a:lnTo>
                        <a:pt x="329" y="316"/>
                      </a:lnTo>
                      <a:lnTo>
                        <a:pt x="327" y="316"/>
                      </a:lnTo>
                      <a:lnTo>
                        <a:pt x="325" y="315"/>
                      </a:lnTo>
                      <a:lnTo>
                        <a:pt x="325" y="313"/>
                      </a:lnTo>
                      <a:lnTo>
                        <a:pt x="325" y="312"/>
                      </a:lnTo>
                      <a:close/>
                      <a:moveTo>
                        <a:pt x="349" y="245"/>
                      </a:moveTo>
                      <a:lnTo>
                        <a:pt x="349" y="244"/>
                      </a:lnTo>
                      <a:lnTo>
                        <a:pt x="356" y="224"/>
                      </a:lnTo>
                      <a:lnTo>
                        <a:pt x="361" y="205"/>
                      </a:lnTo>
                      <a:lnTo>
                        <a:pt x="361" y="204"/>
                      </a:lnTo>
                      <a:lnTo>
                        <a:pt x="363" y="203"/>
                      </a:lnTo>
                      <a:lnTo>
                        <a:pt x="365" y="203"/>
                      </a:lnTo>
                      <a:lnTo>
                        <a:pt x="367" y="203"/>
                      </a:lnTo>
                      <a:lnTo>
                        <a:pt x="368" y="203"/>
                      </a:lnTo>
                      <a:lnTo>
                        <a:pt x="368" y="204"/>
                      </a:lnTo>
                      <a:lnTo>
                        <a:pt x="370" y="205"/>
                      </a:lnTo>
                      <a:lnTo>
                        <a:pt x="370" y="206"/>
                      </a:lnTo>
                      <a:lnTo>
                        <a:pt x="365" y="226"/>
                      </a:lnTo>
                      <a:lnTo>
                        <a:pt x="358" y="245"/>
                      </a:lnTo>
                      <a:lnTo>
                        <a:pt x="358" y="246"/>
                      </a:lnTo>
                      <a:lnTo>
                        <a:pt x="358" y="247"/>
                      </a:lnTo>
                      <a:lnTo>
                        <a:pt x="356" y="248"/>
                      </a:lnTo>
                      <a:lnTo>
                        <a:pt x="354" y="248"/>
                      </a:lnTo>
                      <a:lnTo>
                        <a:pt x="352" y="248"/>
                      </a:lnTo>
                      <a:lnTo>
                        <a:pt x="350" y="248"/>
                      </a:lnTo>
                      <a:lnTo>
                        <a:pt x="349" y="247"/>
                      </a:lnTo>
                      <a:lnTo>
                        <a:pt x="349" y="246"/>
                      </a:lnTo>
                      <a:lnTo>
                        <a:pt x="349" y="245"/>
                      </a:lnTo>
                      <a:close/>
                      <a:moveTo>
                        <a:pt x="368" y="177"/>
                      </a:moveTo>
                      <a:lnTo>
                        <a:pt x="374" y="160"/>
                      </a:lnTo>
                      <a:lnTo>
                        <a:pt x="379" y="137"/>
                      </a:lnTo>
                      <a:lnTo>
                        <a:pt x="381" y="136"/>
                      </a:lnTo>
                      <a:lnTo>
                        <a:pt x="383" y="134"/>
                      </a:lnTo>
                      <a:lnTo>
                        <a:pt x="385" y="134"/>
                      </a:lnTo>
                      <a:lnTo>
                        <a:pt x="386" y="136"/>
                      </a:lnTo>
                      <a:lnTo>
                        <a:pt x="388" y="136"/>
                      </a:lnTo>
                      <a:lnTo>
                        <a:pt x="388" y="137"/>
                      </a:lnTo>
                      <a:lnTo>
                        <a:pt x="388" y="138"/>
                      </a:lnTo>
                      <a:lnTo>
                        <a:pt x="383" y="161"/>
                      </a:lnTo>
                      <a:lnTo>
                        <a:pt x="377" y="178"/>
                      </a:lnTo>
                      <a:lnTo>
                        <a:pt x="377" y="179"/>
                      </a:lnTo>
                      <a:lnTo>
                        <a:pt x="376" y="179"/>
                      </a:lnTo>
                      <a:lnTo>
                        <a:pt x="374" y="181"/>
                      </a:lnTo>
                      <a:lnTo>
                        <a:pt x="372" y="181"/>
                      </a:lnTo>
                      <a:lnTo>
                        <a:pt x="370" y="179"/>
                      </a:lnTo>
                      <a:lnTo>
                        <a:pt x="368" y="178"/>
                      </a:lnTo>
                      <a:lnTo>
                        <a:pt x="368" y="177"/>
                      </a:lnTo>
                      <a:close/>
                      <a:moveTo>
                        <a:pt x="386" y="108"/>
                      </a:moveTo>
                      <a:lnTo>
                        <a:pt x="392" y="86"/>
                      </a:lnTo>
                      <a:lnTo>
                        <a:pt x="395" y="71"/>
                      </a:lnTo>
                      <a:lnTo>
                        <a:pt x="397" y="69"/>
                      </a:lnTo>
                      <a:lnTo>
                        <a:pt x="397" y="68"/>
                      </a:lnTo>
                      <a:lnTo>
                        <a:pt x="397" y="67"/>
                      </a:lnTo>
                      <a:lnTo>
                        <a:pt x="399" y="67"/>
                      </a:lnTo>
                      <a:lnTo>
                        <a:pt x="401" y="67"/>
                      </a:lnTo>
                      <a:lnTo>
                        <a:pt x="403" y="67"/>
                      </a:lnTo>
                      <a:lnTo>
                        <a:pt x="404" y="68"/>
                      </a:lnTo>
                      <a:lnTo>
                        <a:pt x="404" y="69"/>
                      </a:lnTo>
                      <a:lnTo>
                        <a:pt x="406" y="70"/>
                      </a:lnTo>
                      <a:lnTo>
                        <a:pt x="404" y="71"/>
                      </a:lnTo>
                      <a:lnTo>
                        <a:pt x="401" y="87"/>
                      </a:lnTo>
                      <a:lnTo>
                        <a:pt x="395" y="110"/>
                      </a:lnTo>
                      <a:lnTo>
                        <a:pt x="395" y="111"/>
                      </a:lnTo>
                      <a:lnTo>
                        <a:pt x="394" y="112"/>
                      </a:lnTo>
                      <a:lnTo>
                        <a:pt x="392" y="112"/>
                      </a:lnTo>
                      <a:lnTo>
                        <a:pt x="390" y="112"/>
                      </a:lnTo>
                      <a:lnTo>
                        <a:pt x="388" y="112"/>
                      </a:lnTo>
                      <a:lnTo>
                        <a:pt x="388" y="111"/>
                      </a:lnTo>
                      <a:lnTo>
                        <a:pt x="386" y="110"/>
                      </a:lnTo>
                      <a:lnTo>
                        <a:pt x="386" y="108"/>
                      </a:lnTo>
                      <a:close/>
                      <a:moveTo>
                        <a:pt x="403" y="40"/>
                      </a:moveTo>
                      <a:lnTo>
                        <a:pt x="406" y="29"/>
                      </a:lnTo>
                      <a:lnTo>
                        <a:pt x="410" y="15"/>
                      </a:lnTo>
                      <a:lnTo>
                        <a:pt x="413" y="3"/>
                      </a:lnTo>
                      <a:lnTo>
                        <a:pt x="413" y="2"/>
                      </a:lnTo>
                      <a:lnTo>
                        <a:pt x="415" y="0"/>
                      </a:lnTo>
                      <a:lnTo>
                        <a:pt x="417" y="0"/>
                      </a:lnTo>
                      <a:lnTo>
                        <a:pt x="419" y="0"/>
                      </a:lnTo>
                      <a:lnTo>
                        <a:pt x="420" y="0"/>
                      </a:lnTo>
                      <a:lnTo>
                        <a:pt x="422" y="2"/>
                      </a:lnTo>
                      <a:lnTo>
                        <a:pt x="422" y="4"/>
                      </a:lnTo>
                      <a:lnTo>
                        <a:pt x="419" y="16"/>
                      </a:lnTo>
                      <a:lnTo>
                        <a:pt x="415" y="29"/>
                      </a:lnTo>
                      <a:lnTo>
                        <a:pt x="412" y="41"/>
                      </a:lnTo>
                      <a:lnTo>
                        <a:pt x="412" y="42"/>
                      </a:lnTo>
                      <a:lnTo>
                        <a:pt x="410" y="43"/>
                      </a:lnTo>
                      <a:lnTo>
                        <a:pt x="408" y="43"/>
                      </a:lnTo>
                      <a:lnTo>
                        <a:pt x="406" y="43"/>
                      </a:lnTo>
                      <a:lnTo>
                        <a:pt x="404" y="42"/>
                      </a:lnTo>
                      <a:lnTo>
                        <a:pt x="403" y="41"/>
                      </a:lnTo>
                      <a:lnTo>
                        <a:pt x="403" y="40"/>
                      </a:lnTo>
                      <a:close/>
                    </a:path>
                  </a:pathLst>
                </a:custGeom>
                <a:solidFill>
                  <a:srgbClr val="000000"/>
                </a:solidFill>
                <a:ln w="1588">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78" name="Freeform 29">
                  <a:extLst>
                    <a:ext uri="{FF2B5EF4-FFF2-40B4-BE49-F238E27FC236}">
                      <a16:creationId xmlns:a16="http://schemas.microsoft.com/office/drawing/2014/main" id="{3859AF88-9E68-4F59-87B3-0A1ECF477B0C}"/>
                    </a:ext>
                  </a:extLst>
                </p:cNvPr>
                <p:cNvSpPr>
                  <a:spLocks noEditPoints="1"/>
                </p:cNvSpPr>
                <p:nvPr/>
              </p:nvSpPr>
              <p:spPr bwMode="auto">
                <a:xfrm>
                  <a:off x="5154" y="1278"/>
                  <a:ext cx="81" cy="266"/>
                </a:xfrm>
                <a:custGeom>
                  <a:avLst/>
                  <a:gdLst>
                    <a:gd name="T0" fmla="*/ 9 w 164"/>
                    <a:gd name="T1" fmla="*/ 24 h 266"/>
                    <a:gd name="T2" fmla="*/ 9 w 164"/>
                    <a:gd name="T3" fmla="*/ 45 h 266"/>
                    <a:gd name="T4" fmla="*/ 6 w 164"/>
                    <a:gd name="T5" fmla="*/ 46 h 266"/>
                    <a:gd name="T6" fmla="*/ 0 w 164"/>
                    <a:gd name="T7" fmla="*/ 45 h 266"/>
                    <a:gd name="T8" fmla="*/ 0 w 164"/>
                    <a:gd name="T9" fmla="*/ 24 h 266"/>
                    <a:gd name="T10" fmla="*/ 0 w 164"/>
                    <a:gd name="T11" fmla="*/ 3 h 266"/>
                    <a:gd name="T12" fmla="*/ 6 w 164"/>
                    <a:gd name="T13" fmla="*/ 0 h 266"/>
                    <a:gd name="T14" fmla="*/ 9 w 164"/>
                    <a:gd name="T15" fmla="*/ 3 h 266"/>
                    <a:gd name="T16" fmla="*/ 13 w 164"/>
                    <a:gd name="T17" fmla="*/ 72 h 266"/>
                    <a:gd name="T18" fmla="*/ 18 w 164"/>
                    <a:gd name="T19" fmla="*/ 103 h 266"/>
                    <a:gd name="T20" fmla="*/ 22 w 164"/>
                    <a:gd name="T21" fmla="*/ 114 h 266"/>
                    <a:gd name="T22" fmla="*/ 16 w 164"/>
                    <a:gd name="T23" fmla="*/ 115 h 266"/>
                    <a:gd name="T24" fmla="*/ 13 w 164"/>
                    <a:gd name="T25" fmla="*/ 113 h 266"/>
                    <a:gd name="T26" fmla="*/ 4 w 164"/>
                    <a:gd name="T27" fmla="*/ 76 h 266"/>
                    <a:gd name="T28" fmla="*/ 4 w 164"/>
                    <a:gd name="T29" fmla="*/ 71 h 266"/>
                    <a:gd name="T30" fmla="*/ 9 w 164"/>
                    <a:gd name="T31" fmla="*/ 70 h 266"/>
                    <a:gd name="T32" fmla="*/ 13 w 164"/>
                    <a:gd name="T33" fmla="*/ 72 h 266"/>
                    <a:gd name="T34" fmla="*/ 36 w 164"/>
                    <a:gd name="T35" fmla="*/ 149 h 266"/>
                    <a:gd name="T36" fmla="*/ 52 w 164"/>
                    <a:gd name="T37" fmla="*/ 177 h 266"/>
                    <a:gd name="T38" fmla="*/ 52 w 164"/>
                    <a:gd name="T39" fmla="*/ 180 h 266"/>
                    <a:gd name="T40" fmla="*/ 49 w 164"/>
                    <a:gd name="T41" fmla="*/ 182 h 266"/>
                    <a:gd name="T42" fmla="*/ 45 w 164"/>
                    <a:gd name="T43" fmla="*/ 180 h 266"/>
                    <a:gd name="T44" fmla="*/ 33 w 164"/>
                    <a:gd name="T45" fmla="*/ 160 h 266"/>
                    <a:gd name="T46" fmla="*/ 24 w 164"/>
                    <a:gd name="T47" fmla="*/ 140 h 266"/>
                    <a:gd name="T48" fmla="*/ 27 w 164"/>
                    <a:gd name="T49" fmla="*/ 138 h 266"/>
                    <a:gd name="T50" fmla="*/ 31 w 164"/>
                    <a:gd name="T51" fmla="*/ 139 h 266"/>
                    <a:gd name="T52" fmla="*/ 74 w 164"/>
                    <a:gd name="T53" fmla="*/ 203 h 266"/>
                    <a:gd name="T54" fmla="*/ 99 w 164"/>
                    <a:gd name="T55" fmla="*/ 224 h 266"/>
                    <a:gd name="T56" fmla="*/ 115 w 164"/>
                    <a:gd name="T57" fmla="*/ 234 h 266"/>
                    <a:gd name="T58" fmla="*/ 113 w 164"/>
                    <a:gd name="T59" fmla="*/ 238 h 266"/>
                    <a:gd name="T60" fmla="*/ 108 w 164"/>
                    <a:gd name="T61" fmla="*/ 238 h 266"/>
                    <a:gd name="T62" fmla="*/ 92 w 164"/>
                    <a:gd name="T63" fmla="*/ 228 h 266"/>
                    <a:gd name="T64" fmla="*/ 67 w 164"/>
                    <a:gd name="T65" fmla="*/ 206 h 266"/>
                    <a:gd name="T66" fmla="*/ 67 w 164"/>
                    <a:gd name="T67" fmla="*/ 203 h 266"/>
                    <a:gd name="T68" fmla="*/ 70 w 164"/>
                    <a:gd name="T69" fmla="*/ 202 h 266"/>
                    <a:gd name="T70" fmla="*/ 74 w 164"/>
                    <a:gd name="T71" fmla="*/ 203 h 266"/>
                    <a:gd name="T72" fmla="*/ 164 w 164"/>
                    <a:gd name="T73" fmla="*/ 260 h 266"/>
                    <a:gd name="T74" fmla="*/ 164 w 164"/>
                    <a:gd name="T75" fmla="*/ 264 h 266"/>
                    <a:gd name="T76" fmla="*/ 160 w 164"/>
                    <a:gd name="T77" fmla="*/ 266 h 266"/>
                    <a:gd name="T78" fmla="*/ 142 w 164"/>
                    <a:gd name="T79" fmla="*/ 258 h 266"/>
                    <a:gd name="T80" fmla="*/ 140 w 164"/>
                    <a:gd name="T81" fmla="*/ 256 h 266"/>
                    <a:gd name="T82" fmla="*/ 142 w 164"/>
                    <a:gd name="T83" fmla="*/ 253 h 266"/>
                    <a:gd name="T84" fmla="*/ 148 w 164"/>
                    <a:gd name="T85" fmla="*/ 253 h 2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4"/>
                    <a:gd name="T130" fmla="*/ 0 h 266"/>
                    <a:gd name="T131" fmla="*/ 164 w 164"/>
                    <a:gd name="T132" fmla="*/ 266 h 2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4" h="266">
                      <a:moveTo>
                        <a:pt x="9" y="4"/>
                      </a:moveTo>
                      <a:lnTo>
                        <a:pt x="9" y="14"/>
                      </a:lnTo>
                      <a:lnTo>
                        <a:pt x="9" y="24"/>
                      </a:lnTo>
                      <a:lnTo>
                        <a:pt x="9" y="42"/>
                      </a:lnTo>
                      <a:lnTo>
                        <a:pt x="9" y="44"/>
                      </a:lnTo>
                      <a:lnTo>
                        <a:pt x="9" y="45"/>
                      </a:lnTo>
                      <a:lnTo>
                        <a:pt x="7" y="46"/>
                      </a:lnTo>
                      <a:lnTo>
                        <a:pt x="6" y="46"/>
                      </a:lnTo>
                      <a:lnTo>
                        <a:pt x="4" y="46"/>
                      </a:lnTo>
                      <a:lnTo>
                        <a:pt x="2" y="46"/>
                      </a:lnTo>
                      <a:lnTo>
                        <a:pt x="0" y="45"/>
                      </a:lnTo>
                      <a:lnTo>
                        <a:pt x="0" y="44"/>
                      </a:lnTo>
                      <a:lnTo>
                        <a:pt x="0" y="42"/>
                      </a:lnTo>
                      <a:lnTo>
                        <a:pt x="0" y="24"/>
                      </a:lnTo>
                      <a:lnTo>
                        <a:pt x="0" y="14"/>
                      </a:lnTo>
                      <a:lnTo>
                        <a:pt x="0" y="4"/>
                      </a:lnTo>
                      <a:lnTo>
                        <a:pt x="0" y="3"/>
                      </a:lnTo>
                      <a:lnTo>
                        <a:pt x="2" y="1"/>
                      </a:lnTo>
                      <a:lnTo>
                        <a:pt x="4" y="1"/>
                      </a:lnTo>
                      <a:lnTo>
                        <a:pt x="6" y="0"/>
                      </a:lnTo>
                      <a:lnTo>
                        <a:pt x="7" y="1"/>
                      </a:lnTo>
                      <a:lnTo>
                        <a:pt x="9" y="3"/>
                      </a:lnTo>
                      <a:lnTo>
                        <a:pt x="9" y="4"/>
                      </a:lnTo>
                      <a:close/>
                      <a:moveTo>
                        <a:pt x="13" y="72"/>
                      </a:moveTo>
                      <a:lnTo>
                        <a:pt x="13" y="75"/>
                      </a:lnTo>
                      <a:lnTo>
                        <a:pt x="16" y="89"/>
                      </a:lnTo>
                      <a:lnTo>
                        <a:pt x="18" y="103"/>
                      </a:lnTo>
                      <a:lnTo>
                        <a:pt x="22" y="112"/>
                      </a:lnTo>
                      <a:lnTo>
                        <a:pt x="22" y="113"/>
                      </a:lnTo>
                      <a:lnTo>
                        <a:pt x="22" y="114"/>
                      </a:lnTo>
                      <a:lnTo>
                        <a:pt x="20" y="115"/>
                      </a:lnTo>
                      <a:lnTo>
                        <a:pt x="18" y="115"/>
                      </a:lnTo>
                      <a:lnTo>
                        <a:pt x="16" y="115"/>
                      </a:lnTo>
                      <a:lnTo>
                        <a:pt x="15" y="115"/>
                      </a:lnTo>
                      <a:lnTo>
                        <a:pt x="13" y="114"/>
                      </a:lnTo>
                      <a:lnTo>
                        <a:pt x="13" y="113"/>
                      </a:lnTo>
                      <a:lnTo>
                        <a:pt x="9" y="104"/>
                      </a:lnTo>
                      <a:lnTo>
                        <a:pt x="7" y="90"/>
                      </a:lnTo>
                      <a:lnTo>
                        <a:pt x="4" y="76"/>
                      </a:lnTo>
                      <a:lnTo>
                        <a:pt x="4" y="73"/>
                      </a:lnTo>
                      <a:lnTo>
                        <a:pt x="4" y="72"/>
                      </a:lnTo>
                      <a:lnTo>
                        <a:pt x="4" y="71"/>
                      </a:lnTo>
                      <a:lnTo>
                        <a:pt x="6" y="70"/>
                      </a:lnTo>
                      <a:lnTo>
                        <a:pt x="7" y="70"/>
                      </a:lnTo>
                      <a:lnTo>
                        <a:pt x="9" y="70"/>
                      </a:lnTo>
                      <a:lnTo>
                        <a:pt x="11" y="70"/>
                      </a:lnTo>
                      <a:lnTo>
                        <a:pt x="11" y="71"/>
                      </a:lnTo>
                      <a:lnTo>
                        <a:pt x="13" y="72"/>
                      </a:lnTo>
                      <a:close/>
                      <a:moveTo>
                        <a:pt x="33" y="140"/>
                      </a:moveTo>
                      <a:lnTo>
                        <a:pt x="36" y="149"/>
                      </a:lnTo>
                      <a:lnTo>
                        <a:pt x="42" y="159"/>
                      </a:lnTo>
                      <a:lnTo>
                        <a:pt x="47" y="168"/>
                      </a:lnTo>
                      <a:lnTo>
                        <a:pt x="52" y="177"/>
                      </a:lnTo>
                      <a:lnTo>
                        <a:pt x="52" y="178"/>
                      </a:lnTo>
                      <a:lnTo>
                        <a:pt x="54" y="179"/>
                      </a:lnTo>
                      <a:lnTo>
                        <a:pt x="52" y="180"/>
                      </a:lnTo>
                      <a:lnTo>
                        <a:pt x="51" y="182"/>
                      </a:lnTo>
                      <a:lnTo>
                        <a:pt x="49" y="182"/>
                      </a:lnTo>
                      <a:lnTo>
                        <a:pt x="47" y="182"/>
                      </a:lnTo>
                      <a:lnTo>
                        <a:pt x="45" y="182"/>
                      </a:lnTo>
                      <a:lnTo>
                        <a:pt x="45" y="180"/>
                      </a:lnTo>
                      <a:lnTo>
                        <a:pt x="43" y="179"/>
                      </a:lnTo>
                      <a:lnTo>
                        <a:pt x="38" y="170"/>
                      </a:lnTo>
                      <a:lnTo>
                        <a:pt x="33" y="160"/>
                      </a:lnTo>
                      <a:lnTo>
                        <a:pt x="27" y="150"/>
                      </a:lnTo>
                      <a:lnTo>
                        <a:pt x="24" y="141"/>
                      </a:lnTo>
                      <a:lnTo>
                        <a:pt x="24" y="140"/>
                      </a:lnTo>
                      <a:lnTo>
                        <a:pt x="24" y="139"/>
                      </a:lnTo>
                      <a:lnTo>
                        <a:pt x="25" y="139"/>
                      </a:lnTo>
                      <a:lnTo>
                        <a:pt x="27" y="138"/>
                      </a:lnTo>
                      <a:lnTo>
                        <a:pt x="29" y="138"/>
                      </a:lnTo>
                      <a:lnTo>
                        <a:pt x="31" y="138"/>
                      </a:lnTo>
                      <a:lnTo>
                        <a:pt x="31" y="139"/>
                      </a:lnTo>
                      <a:lnTo>
                        <a:pt x="33" y="140"/>
                      </a:lnTo>
                      <a:close/>
                      <a:moveTo>
                        <a:pt x="74" y="203"/>
                      </a:moveTo>
                      <a:lnTo>
                        <a:pt x="81" y="210"/>
                      </a:lnTo>
                      <a:lnTo>
                        <a:pt x="90" y="216"/>
                      </a:lnTo>
                      <a:lnTo>
                        <a:pt x="99" y="224"/>
                      </a:lnTo>
                      <a:lnTo>
                        <a:pt x="110" y="231"/>
                      </a:lnTo>
                      <a:lnTo>
                        <a:pt x="113" y="233"/>
                      </a:lnTo>
                      <a:lnTo>
                        <a:pt x="115" y="234"/>
                      </a:lnTo>
                      <a:lnTo>
                        <a:pt x="115" y="236"/>
                      </a:lnTo>
                      <a:lnTo>
                        <a:pt x="115" y="237"/>
                      </a:lnTo>
                      <a:lnTo>
                        <a:pt x="113" y="238"/>
                      </a:lnTo>
                      <a:lnTo>
                        <a:pt x="112" y="238"/>
                      </a:lnTo>
                      <a:lnTo>
                        <a:pt x="110" y="239"/>
                      </a:lnTo>
                      <a:lnTo>
                        <a:pt x="108" y="238"/>
                      </a:lnTo>
                      <a:lnTo>
                        <a:pt x="104" y="236"/>
                      </a:lnTo>
                      <a:lnTo>
                        <a:pt x="92" y="228"/>
                      </a:lnTo>
                      <a:lnTo>
                        <a:pt x="83" y="221"/>
                      </a:lnTo>
                      <a:lnTo>
                        <a:pt x="74" y="213"/>
                      </a:lnTo>
                      <a:lnTo>
                        <a:pt x="67" y="206"/>
                      </a:lnTo>
                      <a:lnTo>
                        <a:pt x="65" y="205"/>
                      </a:lnTo>
                      <a:lnTo>
                        <a:pt x="65" y="204"/>
                      </a:lnTo>
                      <a:lnTo>
                        <a:pt x="67" y="203"/>
                      </a:lnTo>
                      <a:lnTo>
                        <a:pt x="67" y="202"/>
                      </a:lnTo>
                      <a:lnTo>
                        <a:pt x="69" y="202"/>
                      </a:lnTo>
                      <a:lnTo>
                        <a:pt x="70" y="202"/>
                      </a:lnTo>
                      <a:lnTo>
                        <a:pt x="72" y="202"/>
                      </a:lnTo>
                      <a:lnTo>
                        <a:pt x="74" y="203"/>
                      </a:lnTo>
                      <a:close/>
                      <a:moveTo>
                        <a:pt x="148" y="253"/>
                      </a:moveTo>
                      <a:lnTo>
                        <a:pt x="148" y="254"/>
                      </a:lnTo>
                      <a:lnTo>
                        <a:pt x="164" y="260"/>
                      </a:lnTo>
                      <a:lnTo>
                        <a:pt x="164" y="262"/>
                      </a:lnTo>
                      <a:lnTo>
                        <a:pt x="164" y="263"/>
                      </a:lnTo>
                      <a:lnTo>
                        <a:pt x="164" y="264"/>
                      </a:lnTo>
                      <a:lnTo>
                        <a:pt x="164" y="265"/>
                      </a:lnTo>
                      <a:lnTo>
                        <a:pt x="162" y="266"/>
                      </a:lnTo>
                      <a:lnTo>
                        <a:pt x="160" y="266"/>
                      </a:lnTo>
                      <a:lnTo>
                        <a:pt x="158" y="266"/>
                      </a:lnTo>
                      <a:lnTo>
                        <a:pt x="157" y="265"/>
                      </a:lnTo>
                      <a:lnTo>
                        <a:pt x="142" y="258"/>
                      </a:lnTo>
                      <a:lnTo>
                        <a:pt x="142" y="257"/>
                      </a:lnTo>
                      <a:lnTo>
                        <a:pt x="140" y="256"/>
                      </a:lnTo>
                      <a:lnTo>
                        <a:pt x="140" y="255"/>
                      </a:lnTo>
                      <a:lnTo>
                        <a:pt x="140" y="254"/>
                      </a:lnTo>
                      <a:lnTo>
                        <a:pt x="142" y="253"/>
                      </a:lnTo>
                      <a:lnTo>
                        <a:pt x="144" y="253"/>
                      </a:lnTo>
                      <a:lnTo>
                        <a:pt x="146" y="253"/>
                      </a:lnTo>
                      <a:lnTo>
                        <a:pt x="148" y="253"/>
                      </a:lnTo>
                      <a:close/>
                    </a:path>
                  </a:pathLst>
                </a:custGeom>
                <a:solidFill>
                  <a:srgbClr val="000000"/>
                </a:solidFill>
                <a:ln w="1588">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479" name="Rectangle 30">
                  <a:extLst>
                    <a:ext uri="{FF2B5EF4-FFF2-40B4-BE49-F238E27FC236}">
                      <a16:creationId xmlns:a16="http://schemas.microsoft.com/office/drawing/2014/main" id="{09271BE0-0EE8-4A1F-B230-7C51DAE86171}"/>
                    </a:ext>
                  </a:extLst>
                </p:cNvPr>
                <p:cNvSpPr>
                  <a:spLocks noChangeArrowheads="1"/>
                </p:cNvSpPr>
                <p:nvPr/>
              </p:nvSpPr>
              <p:spPr bwMode="auto">
                <a:xfrm>
                  <a:off x="3831" y="1997"/>
                  <a:ext cx="5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O</a:t>
                  </a:r>
                  <a:endParaRPr lang="en-US" altLang="zh-CN" sz="3600">
                    <a:latin typeface="Times New Roman" panose="02020603050405020304" pitchFamily="18" charset="0"/>
                    <a:ea typeface="华文中宋" panose="02010600040101010101" pitchFamily="2" charset="-122"/>
                  </a:endParaRPr>
                </a:p>
              </p:txBody>
            </p:sp>
            <p:sp>
              <p:nvSpPr>
                <p:cNvPr id="104480" name="Rectangle 31">
                  <a:extLst>
                    <a:ext uri="{FF2B5EF4-FFF2-40B4-BE49-F238E27FC236}">
                      <a16:creationId xmlns:a16="http://schemas.microsoft.com/office/drawing/2014/main" id="{6E7D6DFF-719E-446A-ACC9-0C076222DD29}"/>
                    </a:ext>
                  </a:extLst>
                </p:cNvPr>
                <p:cNvSpPr>
                  <a:spLocks noChangeArrowheads="1"/>
                </p:cNvSpPr>
                <p:nvPr/>
              </p:nvSpPr>
              <p:spPr bwMode="auto">
                <a:xfrm>
                  <a:off x="4196" y="1290"/>
                  <a:ext cx="3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a:solidFill>
                        <a:srgbClr val="000000"/>
                      </a:solidFill>
                      <a:latin typeface="Times New Roman" panose="02020603050405020304" pitchFamily="18" charset="0"/>
                      <a:ea typeface="华文中宋" panose="02010600040101010101" pitchFamily="2" charset="-122"/>
                    </a:rPr>
                    <a:t>d</a:t>
                  </a:r>
                  <a:endParaRPr lang="en-US" altLang="zh-CN" sz="3600">
                    <a:latin typeface="Times New Roman" panose="02020603050405020304" pitchFamily="18" charset="0"/>
                    <a:ea typeface="华文中宋" panose="02010600040101010101" pitchFamily="2" charset="-122"/>
                  </a:endParaRPr>
                </a:p>
              </p:txBody>
            </p:sp>
            <p:sp>
              <p:nvSpPr>
                <p:cNvPr id="104481" name="Rectangle 32">
                  <a:extLst>
                    <a:ext uri="{FF2B5EF4-FFF2-40B4-BE49-F238E27FC236}">
                      <a16:creationId xmlns:a16="http://schemas.microsoft.com/office/drawing/2014/main" id="{2DA23208-5E4A-42E5-8BE6-ED768D43A682}"/>
                    </a:ext>
                  </a:extLst>
                </p:cNvPr>
                <p:cNvSpPr>
                  <a:spLocks noChangeArrowheads="1"/>
                </p:cNvSpPr>
                <p:nvPr/>
              </p:nvSpPr>
              <p:spPr bwMode="auto">
                <a:xfrm>
                  <a:off x="4237" y="1290"/>
                  <a:ext cx="2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i</a:t>
                  </a:r>
                  <a:endParaRPr lang="en-US" altLang="zh-CN" sz="3600">
                    <a:latin typeface="Times New Roman" panose="02020603050405020304" pitchFamily="18" charset="0"/>
                    <a:ea typeface="华文中宋" panose="02010600040101010101" pitchFamily="2" charset="-122"/>
                  </a:endParaRPr>
                </a:p>
              </p:txBody>
            </p:sp>
            <p:sp>
              <p:nvSpPr>
                <p:cNvPr id="104482" name="Rectangle 33">
                  <a:extLst>
                    <a:ext uri="{FF2B5EF4-FFF2-40B4-BE49-F238E27FC236}">
                      <a16:creationId xmlns:a16="http://schemas.microsoft.com/office/drawing/2014/main" id="{0D503925-47E4-4160-894F-B640726449CE}"/>
                    </a:ext>
                  </a:extLst>
                </p:cNvPr>
                <p:cNvSpPr>
                  <a:spLocks noChangeArrowheads="1"/>
                </p:cNvSpPr>
                <p:nvPr/>
              </p:nvSpPr>
              <p:spPr bwMode="auto">
                <a:xfrm>
                  <a:off x="4196" y="1411"/>
                  <a:ext cx="3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a:solidFill>
                        <a:srgbClr val="000000"/>
                      </a:solidFill>
                      <a:latin typeface="Times New Roman" panose="02020603050405020304" pitchFamily="18" charset="0"/>
                      <a:ea typeface="华文中宋" panose="02010600040101010101" pitchFamily="2" charset="-122"/>
                    </a:rPr>
                    <a:t>d</a:t>
                  </a:r>
                  <a:endParaRPr lang="en-US" altLang="zh-CN" sz="3600">
                    <a:latin typeface="Times New Roman" panose="02020603050405020304" pitchFamily="18" charset="0"/>
                    <a:ea typeface="华文中宋" panose="02010600040101010101" pitchFamily="2" charset="-122"/>
                  </a:endParaRPr>
                </a:p>
              </p:txBody>
            </p:sp>
            <p:sp>
              <p:nvSpPr>
                <p:cNvPr id="104483" name="Rectangle 34">
                  <a:extLst>
                    <a:ext uri="{FF2B5EF4-FFF2-40B4-BE49-F238E27FC236}">
                      <a16:creationId xmlns:a16="http://schemas.microsoft.com/office/drawing/2014/main" id="{61A2C7AF-A2E3-40A8-AA82-CF31135B96BF}"/>
                    </a:ext>
                  </a:extLst>
                </p:cNvPr>
                <p:cNvSpPr>
                  <a:spLocks noChangeArrowheads="1"/>
                </p:cNvSpPr>
                <p:nvPr/>
              </p:nvSpPr>
              <p:spPr bwMode="auto">
                <a:xfrm>
                  <a:off x="4237" y="1411"/>
                  <a:ext cx="2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t</a:t>
                  </a:r>
                  <a:endParaRPr lang="en-US" altLang="zh-CN" sz="3600">
                    <a:latin typeface="Times New Roman" panose="02020603050405020304" pitchFamily="18" charset="0"/>
                    <a:ea typeface="华文中宋" panose="02010600040101010101" pitchFamily="2" charset="-122"/>
                  </a:endParaRPr>
                </a:p>
              </p:txBody>
            </p:sp>
            <p:sp>
              <p:nvSpPr>
                <p:cNvPr id="104484" name="Line 35">
                  <a:extLst>
                    <a:ext uri="{FF2B5EF4-FFF2-40B4-BE49-F238E27FC236}">
                      <a16:creationId xmlns:a16="http://schemas.microsoft.com/office/drawing/2014/main" id="{9134AEDC-2507-417F-9AAE-F4135DCEF794}"/>
                    </a:ext>
                  </a:extLst>
                </p:cNvPr>
                <p:cNvSpPr>
                  <a:spLocks noChangeShapeType="1"/>
                </p:cNvSpPr>
                <p:nvPr/>
              </p:nvSpPr>
              <p:spPr bwMode="auto">
                <a:xfrm>
                  <a:off x="4189" y="1411"/>
                  <a:ext cx="7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Rectangle 36">
                  <a:extLst>
                    <a:ext uri="{FF2B5EF4-FFF2-40B4-BE49-F238E27FC236}">
                      <a16:creationId xmlns:a16="http://schemas.microsoft.com/office/drawing/2014/main" id="{2764A446-163B-4D65-B13E-8D5D1BDDC39B}"/>
                    </a:ext>
                  </a:extLst>
                </p:cNvPr>
                <p:cNvSpPr>
                  <a:spLocks noChangeArrowheads="1"/>
                </p:cNvSpPr>
                <p:nvPr/>
              </p:nvSpPr>
              <p:spPr bwMode="auto">
                <a:xfrm>
                  <a:off x="4262" y="1361"/>
                  <a:ext cx="30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300">
                      <a:solidFill>
                        <a:srgbClr val="000000"/>
                      </a:solidFill>
                      <a:latin typeface="Times New Roman" panose="02020603050405020304" pitchFamily="18" charset="0"/>
                    </a:rPr>
                    <a:t>抑制电路</a:t>
                  </a:r>
                  <a:endParaRPr lang="zh-CN" altLang="en-US" sz="3600">
                    <a:latin typeface="Times New Roman" panose="02020603050405020304" pitchFamily="18" charset="0"/>
                    <a:ea typeface="华文中宋" panose="02010600040101010101" pitchFamily="2" charset="-122"/>
                  </a:endParaRPr>
                </a:p>
              </p:txBody>
            </p:sp>
            <p:sp>
              <p:nvSpPr>
                <p:cNvPr id="104486" name="Rectangle 37">
                  <a:extLst>
                    <a:ext uri="{FF2B5EF4-FFF2-40B4-BE49-F238E27FC236}">
                      <a16:creationId xmlns:a16="http://schemas.microsoft.com/office/drawing/2014/main" id="{52709989-5FBB-4E0B-BEEE-EF6214F8B4A1}"/>
                    </a:ext>
                  </a:extLst>
                </p:cNvPr>
                <p:cNvSpPr>
                  <a:spLocks noChangeArrowheads="1"/>
                </p:cNvSpPr>
                <p:nvPr/>
              </p:nvSpPr>
              <p:spPr bwMode="auto">
                <a:xfrm>
                  <a:off x="4099" y="1361"/>
                  <a:ext cx="7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300">
                      <a:solidFill>
                        <a:srgbClr val="000000"/>
                      </a:solidFill>
                      <a:latin typeface="Times New Roman" panose="02020603050405020304" pitchFamily="18" charset="0"/>
                    </a:rPr>
                    <a:t>无</a:t>
                  </a:r>
                  <a:endParaRPr lang="zh-CN" altLang="en-US" sz="3600">
                    <a:latin typeface="Times New Roman" panose="02020603050405020304" pitchFamily="18" charset="0"/>
                    <a:ea typeface="华文中宋" panose="02010600040101010101" pitchFamily="2" charset="-122"/>
                  </a:endParaRPr>
                </a:p>
              </p:txBody>
            </p:sp>
            <p:sp>
              <p:nvSpPr>
                <p:cNvPr id="104487" name="Rectangle 38">
                  <a:extLst>
                    <a:ext uri="{FF2B5EF4-FFF2-40B4-BE49-F238E27FC236}">
                      <a16:creationId xmlns:a16="http://schemas.microsoft.com/office/drawing/2014/main" id="{EFEA1300-ADE0-4131-AE98-6114FC174000}"/>
                    </a:ext>
                  </a:extLst>
                </p:cNvPr>
                <p:cNvSpPr>
                  <a:spLocks noChangeArrowheads="1"/>
                </p:cNvSpPr>
                <p:nvPr/>
              </p:nvSpPr>
              <p:spPr bwMode="auto">
                <a:xfrm>
                  <a:off x="4578" y="1361"/>
                  <a:ext cx="7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300">
                      <a:solidFill>
                        <a:srgbClr val="000000"/>
                      </a:solidFill>
                      <a:latin typeface="Times New Roman" panose="02020603050405020304" pitchFamily="18" charset="0"/>
                    </a:rPr>
                    <a:t>时</a:t>
                  </a:r>
                  <a:endParaRPr lang="zh-CN" altLang="en-US" sz="3600">
                    <a:latin typeface="Times New Roman" panose="02020603050405020304" pitchFamily="18" charset="0"/>
                    <a:ea typeface="华文中宋" panose="02010600040101010101" pitchFamily="2" charset="-122"/>
                  </a:endParaRPr>
                </a:p>
              </p:txBody>
            </p:sp>
            <p:sp>
              <p:nvSpPr>
                <p:cNvPr id="104488" name="Line 39">
                  <a:extLst>
                    <a:ext uri="{FF2B5EF4-FFF2-40B4-BE49-F238E27FC236}">
                      <a16:creationId xmlns:a16="http://schemas.microsoft.com/office/drawing/2014/main" id="{098597F1-7961-4D17-9E9F-F7A0661590A7}"/>
                    </a:ext>
                  </a:extLst>
                </p:cNvPr>
                <p:cNvSpPr>
                  <a:spLocks noChangeShapeType="1"/>
                </p:cNvSpPr>
                <p:nvPr/>
              </p:nvSpPr>
              <p:spPr bwMode="auto">
                <a:xfrm flipH="1" flipV="1">
                  <a:off x="4303" y="1509"/>
                  <a:ext cx="36" cy="19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9" name="Rectangle 40">
                  <a:extLst>
                    <a:ext uri="{FF2B5EF4-FFF2-40B4-BE49-F238E27FC236}">
                      <a16:creationId xmlns:a16="http://schemas.microsoft.com/office/drawing/2014/main" id="{28C558FF-3FE9-428E-A4F4-270BAE3AA5E5}"/>
                    </a:ext>
                  </a:extLst>
                </p:cNvPr>
                <p:cNvSpPr>
                  <a:spLocks noChangeArrowheads="1"/>
                </p:cNvSpPr>
                <p:nvPr/>
              </p:nvSpPr>
              <p:spPr bwMode="auto">
                <a:xfrm>
                  <a:off x="4344" y="2087"/>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a:solidFill>
                        <a:srgbClr val="000000"/>
                      </a:solidFill>
                      <a:latin typeface="Times New Roman" panose="02020603050405020304" pitchFamily="18" charset="0"/>
                      <a:ea typeface="华文中宋" panose="02010600040101010101" pitchFamily="2" charset="-122"/>
                    </a:rPr>
                    <a:t>d</a:t>
                  </a:r>
                  <a:endParaRPr lang="en-US" altLang="zh-CN" sz="3600">
                    <a:latin typeface="Times New Roman" panose="02020603050405020304" pitchFamily="18" charset="0"/>
                    <a:ea typeface="华文中宋" panose="02010600040101010101" pitchFamily="2" charset="-122"/>
                  </a:endParaRPr>
                </a:p>
              </p:txBody>
            </p:sp>
            <p:sp>
              <p:nvSpPr>
                <p:cNvPr id="104490" name="Rectangle 41">
                  <a:extLst>
                    <a:ext uri="{FF2B5EF4-FFF2-40B4-BE49-F238E27FC236}">
                      <a16:creationId xmlns:a16="http://schemas.microsoft.com/office/drawing/2014/main" id="{097C30E9-A366-4F98-8EB3-BB887E2D82F4}"/>
                    </a:ext>
                  </a:extLst>
                </p:cNvPr>
                <p:cNvSpPr>
                  <a:spLocks noChangeArrowheads="1"/>
                </p:cNvSpPr>
                <p:nvPr/>
              </p:nvSpPr>
              <p:spPr bwMode="auto">
                <a:xfrm>
                  <a:off x="4384" y="2087"/>
                  <a:ext cx="2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i</a:t>
                  </a:r>
                  <a:endParaRPr lang="en-US" altLang="zh-CN" sz="3600">
                    <a:latin typeface="Times New Roman" panose="02020603050405020304" pitchFamily="18" charset="0"/>
                    <a:ea typeface="华文中宋" panose="02010600040101010101" pitchFamily="2" charset="-122"/>
                  </a:endParaRPr>
                </a:p>
              </p:txBody>
            </p:sp>
            <p:sp>
              <p:nvSpPr>
                <p:cNvPr id="104491" name="Rectangle 42">
                  <a:extLst>
                    <a:ext uri="{FF2B5EF4-FFF2-40B4-BE49-F238E27FC236}">
                      <a16:creationId xmlns:a16="http://schemas.microsoft.com/office/drawing/2014/main" id="{5904E205-69AC-4C76-84C7-B21B91A7E532}"/>
                    </a:ext>
                  </a:extLst>
                </p:cNvPr>
                <p:cNvSpPr>
                  <a:spLocks noChangeArrowheads="1"/>
                </p:cNvSpPr>
                <p:nvPr/>
              </p:nvSpPr>
              <p:spPr bwMode="auto">
                <a:xfrm>
                  <a:off x="4344" y="2210"/>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a:solidFill>
                        <a:srgbClr val="000000"/>
                      </a:solidFill>
                      <a:latin typeface="Times New Roman" panose="02020603050405020304" pitchFamily="18" charset="0"/>
                      <a:ea typeface="华文中宋" panose="02010600040101010101" pitchFamily="2" charset="-122"/>
                    </a:rPr>
                    <a:t>d</a:t>
                  </a:r>
                  <a:endParaRPr lang="en-US" altLang="zh-CN" sz="3600">
                    <a:latin typeface="Times New Roman" panose="02020603050405020304" pitchFamily="18" charset="0"/>
                    <a:ea typeface="华文中宋" panose="02010600040101010101" pitchFamily="2" charset="-122"/>
                  </a:endParaRPr>
                </a:p>
              </p:txBody>
            </p:sp>
            <p:sp>
              <p:nvSpPr>
                <p:cNvPr id="104492" name="Rectangle 43">
                  <a:extLst>
                    <a:ext uri="{FF2B5EF4-FFF2-40B4-BE49-F238E27FC236}">
                      <a16:creationId xmlns:a16="http://schemas.microsoft.com/office/drawing/2014/main" id="{63741CE9-5FC2-48B7-BEB0-E6A917B9C279}"/>
                    </a:ext>
                  </a:extLst>
                </p:cNvPr>
                <p:cNvSpPr>
                  <a:spLocks noChangeArrowheads="1"/>
                </p:cNvSpPr>
                <p:nvPr/>
              </p:nvSpPr>
              <p:spPr bwMode="auto">
                <a:xfrm>
                  <a:off x="4384" y="2210"/>
                  <a:ext cx="2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t</a:t>
                  </a:r>
                  <a:endParaRPr lang="en-US" altLang="zh-CN" sz="3600">
                    <a:latin typeface="Times New Roman" panose="02020603050405020304" pitchFamily="18" charset="0"/>
                    <a:ea typeface="华文中宋" panose="02010600040101010101" pitchFamily="2" charset="-122"/>
                  </a:endParaRPr>
                </a:p>
              </p:txBody>
            </p:sp>
            <p:sp>
              <p:nvSpPr>
                <p:cNvPr id="104493" name="Line 44">
                  <a:extLst>
                    <a:ext uri="{FF2B5EF4-FFF2-40B4-BE49-F238E27FC236}">
                      <a16:creationId xmlns:a16="http://schemas.microsoft.com/office/drawing/2014/main" id="{3B4B8BE0-01E1-4913-8480-F9437979893D}"/>
                    </a:ext>
                  </a:extLst>
                </p:cNvPr>
                <p:cNvSpPr>
                  <a:spLocks noChangeShapeType="1"/>
                </p:cNvSpPr>
                <p:nvPr/>
              </p:nvSpPr>
              <p:spPr bwMode="auto">
                <a:xfrm>
                  <a:off x="4337" y="2210"/>
                  <a:ext cx="6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4" name="Rectangle 45">
                  <a:extLst>
                    <a:ext uri="{FF2B5EF4-FFF2-40B4-BE49-F238E27FC236}">
                      <a16:creationId xmlns:a16="http://schemas.microsoft.com/office/drawing/2014/main" id="{409C5FA7-89CA-4A07-BFBE-CF62D75F2FEF}"/>
                    </a:ext>
                  </a:extLst>
                </p:cNvPr>
                <p:cNvSpPr>
                  <a:spLocks noChangeArrowheads="1"/>
                </p:cNvSpPr>
                <p:nvPr/>
              </p:nvSpPr>
              <p:spPr bwMode="auto">
                <a:xfrm>
                  <a:off x="4410" y="2159"/>
                  <a:ext cx="30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300">
                      <a:solidFill>
                        <a:srgbClr val="000000"/>
                      </a:solidFill>
                      <a:latin typeface="Times New Roman" panose="02020603050405020304" pitchFamily="18" charset="0"/>
                    </a:rPr>
                    <a:t>抑制电路</a:t>
                  </a:r>
                  <a:endParaRPr lang="zh-CN" altLang="en-US" sz="3600">
                    <a:latin typeface="Times New Roman" panose="02020603050405020304" pitchFamily="18" charset="0"/>
                    <a:ea typeface="华文中宋" panose="02010600040101010101" pitchFamily="2" charset="-122"/>
                  </a:endParaRPr>
                </a:p>
              </p:txBody>
            </p:sp>
            <p:sp>
              <p:nvSpPr>
                <p:cNvPr id="104495" name="Rectangle 46">
                  <a:extLst>
                    <a:ext uri="{FF2B5EF4-FFF2-40B4-BE49-F238E27FC236}">
                      <a16:creationId xmlns:a16="http://schemas.microsoft.com/office/drawing/2014/main" id="{4146D03C-4E9A-44CA-96CF-7884755DFAE2}"/>
                    </a:ext>
                  </a:extLst>
                </p:cNvPr>
                <p:cNvSpPr>
                  <a:spLocks noChangeArrowheads="1"/>
                </p:cNvSpPr>
                <p:nvPr/>
              </p:nvSpPr>
              <p:spPr bwMode="auto">
                <a:xfrm>
                  <a:off x="4247" y="2159"/>
                  <a:ext cx="7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300">
                      <a:solidFill>
                        <a:srgbClr val="000000"/>
                      </a:solidFill>
                      <a:latin typeface="Times New Roman" panose="02020603050405020304" pitchFamily="18" charset="0"/>
                    </a:rPr>
                    <a:t>有</a:t>
                  </a:r>
                  <a:endParaRPr lang="zh-CN" altLang="en-US" sz="3600">
                    <a:latin typeface="Times New Roman" panose="02020603050405020304" pitchFamily="18" charset="0"/>
                    <a:ea typeface="华文中宋" panose="02010600040101010101" pitchFamily="2" charset="-122"/>
                  </a:endParaRPr>
                </a:p>
              </p:txBody>
            </p:sp>
            <p:sp>
              <p:nvSpPr>
                <p:cNvPr id="104496" name="Rectangle 47">
                  <a:extLst>
                    <a:ext uri="{FF2B5EF4-FFF2-40B4-BE49-F238E27FC236}">
                      <a16:creationId xmlns:a16="http://schemas.microsoft.com/office/drawing/2014/main" id="{F1581611-825B-4A52-BA26-C0C1CFA38953}"/>
                    </a:ext>
                  </a:extLst>
                </p:cNvPr>
                <p:cNvSpPr>
                  <a:spLocks noChangeArrowheads="1"/>
                </p:cNvSpPr>
                <p:nvPr/>
              </p:nvSpPr>
              <p:spPr bwMode="auto">
                <a:xfrm>
                  <a:off x="4725" y="2159"/>
                  <a:ext cx="7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300">
                      <a:solidFill>
                        <a:srgbClr val="000000"/>
                      </a:solidFill>
                      <a:latin typeface="Times New Roman" panose="02020603050405020304" pitchFamily="18" charset="0"/>
                    </a:rPr>
                    <a:t>时</a:t>
                  </a:r>
                  <a:endParaRPr lang="zh-CN" altLang="en-US" sz="3600">
                    <a:latin typeface="Times New Roman" panose="02020603050405020304" pitchFamily="18" charset="0"/>
                    <a:ea typeface="华文中宋" panose="02010600040101010101" pitchFamily="2" charset="-122"/>
                  </a:endParaRPr>
                </a:p>
              </p:txBody>
            </p:sp>
            <p:sp>
              <p:nvSpPr>
                <p:cNvPr id="104497" name="Line 48">
                  <a:extLst>
                    <a:ext uri="{FF2B5EF4-FFF2-40B4-BE49-F238E27FC236}">
                      <a16:creationId xmlns:a16="http://schemas.microsoft.com/office/drawing/2014/main" id="{75668C4D-EBAA-4164-A431-B29F943F4B95}"/>
                    </a:ext>
                  </a:extLst>
                </p:cNvPr>
                <p:cNvSpPr>
                  <a:spLocks noChangeShapeType="1"/>
                </p:cNvSpPr>
                <p:nvPr/>
              </p:nvSpPr>
              <p:spPr bwMode="auto">
                <a:xfrm>
                  <a:off x="4287" y="1949"/>
                  <a:ext cx="52"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8" name="Rectangle 49">
                  <a:extLst>
                    <a:ext uri="{FF2B5EF4-FFF2-40B4-BE49-F238E27FC236}">
                      <a16:creationId xmlns:a16="http://schemas.microsoft.com/office/drawing/2014/main" id="{FBEE1D6B-6804-4248-8351-67F7FE380467}"/>
                    </a:ext>
                  </a:extLst>
                </p:cNvPr>
                <p:cNvSpPr>
                  <a:spLocks noChangeArrowheads="1"/>
                </p:cNvSpPr>
                <p:nvPr/>
              </p:nvSpPr>
              <p:spPr bwMode="auto">
                <a:xfrm>
                  <a:off x="5137" y="1844"/>
                  <a:ext cx="45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300">
                      <a:solidFill>
                        <a:srgbClr val="000000"/>
                      </a:solidFill>
                      <a:latin typeface="Times New Roman" panose="02020603050405020304" pitchFamily="18" charset="0"/>
                    </a:rPr>
                    <a:t>有缓冲电路时</a:t>
                  </a:r>
                  <a:endParaRPr lang="zh-CN" altLang="en-US" sz="3600">
                    <a:latin typeface="Times New Roman" panose="02020603050405020304" pitchFamily="18" charset="0"/>
                    <a:ea typeface="华文中宋" panose="02010600040101010101" pitchFamily="2" charset="-122"/>
                  </a:endParaRPr>
                </a:p>
              </p:txBody>
            </p:sp>
            <p:sp>
              <p:nvSpPr>
                <p:cNvPr id="104499" name="Line 50">
                  <a:extLst>
                    <a:ext uri="{FF2B5EF4-FFF2-40B4-BE49-F238E27FC236}">
                      <a16:creationId xmlns:a16="http://schemas.microsoft.com/office/drawing/2014/main" id="{10876D95-BB2F-408C-8F74-474E104D4F5A}"/>
                    </a:ext>
                  </a:extLst>
                </p:cNvPr>
                <p:cNvSpPr>
                  <a:spLocks noChangeShapeType="1"/>
                </p:cNvSpPr>
                <p:nvPr/>
              </p:nvSpPr>
              <p:spPr bwMode="auto">
                <a:xfrm>
                  <a:off x="5104" y="1735"/>
                  <a:ext cx="104" cy="8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0" name="Rectangle 51">
                  <a:extLst>
                    <a:ext uri="{FF2B5EF4-FFF2-40B4-BE49-F238E27FC236}">
                      <a16:creationId xmlns:a16="http://schemas.microsoft.com/office/drawing/2014/main" id="{2258BE57-014B-446C-919F-0B8107D7A889}"/>
                    </a:ext>
                  </a:extLst>
                </p:cNvPr>
                <p:cNvSpPr>
                  <a:spLocks noChangeArrowheads="1"/>
                </p:cNvSpPr>
                <p:nvPr/>
              </p:nvSpPr>
              <p:spPr bwMode="auto">
                <a:xfrm>
                  <a:off x="4672" y="1171"/>
                  <a:ext cx="45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1300">
                      <a:solidFill>
                        <a:srgbClr val="000000"/>
                      </a:solidFill>
                      <a:latin typeface="Times New Roman" panose="02020603050405020304" pitchFamily="18" charset="0"/>
                    </a:rPr>
                    <a:t>无缓冲电路时</a:t>
                  </a:r>
                  <a:endParaRPr lang="zh-CN" altLang="en-US" sz="3600">
                    <a:latin typeface="Times New Roman" panose="02020603050405020304" pitchFamily="18" charset="0"/>
                    <a:ea typeface="华文中宋" panose="02010600040101010101" pitchFamily="2" charset="-122"/>
                  </a:endParaRPr>
                </a:p>
              </p:txBody>
            </p:sp>
            <p:sp>
              <p:nvSpPr>
                <p:cNvPr id="104501" name="Line 52">
                  <a:extLst>
                    <a:ext uri="{FF2B5EF4-FFF2-40B4-BE49-F238E27FC236}">
                      <a16:creationId xmlns:a16="http://schemas.microsoft.com/office/drawing/2014/main" id="{5F784A5D-BABD-442D-9EC7-53C905F7CA36}"/>
                    </a:ext>
                  </a:extLst>
                </p:cNvPr>
                <p:cNvSpPr>
                  <a:spLocks noChangeShapeType="1"/>
                </p:cNvSpPr>
                <p:nvPr/>
              </p:nvSpPr>
              <p:spPr bwMode="auto">
                <a:xfrm flipH="1" flipV="1">
                  <a:off x="5052" y="1282"/>
                  <a:ext cx="78" cy="1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2" name="Rectangle 53">
                  <a:extLst>
                    <a:ext uri="{FF2B5EF4-FFF2-40B4-BE49-F238E27FC236}">
                      <a16:creationId xmlns:a16="http://schemas.microsoft.com/office/drawing/2014/main" id="{BADD5F47-08DF-4DB4-B6A4-0BFC15AD1B39}"/>
                    </a:ext>
                  </a:extLst>
                </p:cNvPr>
                <p:cNvSpPr>
                  <a:spLocks noChangeArrowheads="1"/>
                </p:cNvSpPr>
                <p:nvPr/>
              </p:nvSpPr>
              <p:spPr bwMode="auto">
                <a:xfrm>
                  <a:off x="5287" y="1374"/>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u</a:t>
                  </a:r>
                  <a:endParaRPr lang="en-US" altLang="zh-CN" sz="3600">
                    <a:latin typeface="Times New Roman" panose="02020603050405020304" pitchFamily="18" charset="0"/>
                    <a:ea typeface="华文中宋" panose="02010600040101010101" pitchFamily="2" charset="-122"/>
                  </a:endParaRPr>
                </a:p>
              </p:txBody>
            </p:sp>
            <p:sp>
              <p:nvSpPr>
                <p:cNvPr id="104503" name="Rectangle 54">
                  <a:extLst>
                    <a:ext uri="{FF2B5EF4-FFF2-40B4-BE49-F238E27FC236}">
                      <a16:creationId xmlns:a16="http://schemas.microsoft.com/office/drawing/2014/main" id="{5E8585F7-3E4A-4320-BA26-F79CEFD2C397}"/>
                    </a:ext>
                  </a:extLst>
                </p:cNvPr>
                <p:cNvSpPr>
                  <a:spLocks noChangeArrowheads="1"/>
                </p:cNvSpPr>
                <p:nvPr/>
              </p:nvSpPr>
              <p:spPr bwMode="auto">
                <a:xfrm>
                  <a:off x="5327" y="1438"/>
                  <a:ext cx="66"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900">
                      <a:solidFill>
                        <a:srgbClr val="000000"/>
                      </a:solidFill>
                      <a:latin typeface="Times New Roman" panose="02020603050405020304" pitchFamily="18" charset="0"/>
                      <a:ea typeface="华文中宋" panose="02010600040101010101" pitchFamily="2" charset="-122"/>
                    </a:rPr>
                    <a:t>CE</a:t>
                  </a:r>
                  <a:endParaRPr lang="en-US" altLang="zh-CN" sz="3600">
                    <a:latin typeface="Times New Roman" panose="02020603050405020304" pitchFamily="18" charset="0"/>
                    <a:ea typeface="华文中宋" panose="02010600040101010101" pitchFamily="2" charset="-122"/>
                  </a:endParaRPr>
                </a:p>
              </p:txBody>
            </p:sp>
            <p:sp>
              <p:nvSpPr>
                <p:cNvPr id="104504" name="Rectangle 55">
                  <a:extLst>
                    <a:ext uri="{FF2B5EF4-FFF2-40B4-BE49-F238E27FC236}">
                      <a16:creationId xmlns:a16="http://schemas.microsoft.com/office/drawing/2014/main" id="{500D9579-1BA5-499F-815B-39494B34E116}"/>
                    </a:ext>
                  </a:extLst>
                </p:cNvPr>
                <p:cNvSpPr>
                  <a:spLocks noChangeArrowheads="1"/>
                </p:cNvSpPr>
                <p:nvPr/>
              </p:nvSpPr>
              <p:spPr bwMode="auto">
                <a:xfrm>
                  <a:off x="4644" y="1536"/>
                  <a:ext cx="2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1300" i="1">
                      <a:solidFill>
                        <a:srgbClr val="000000"/>
                      </a:solidFill>
                      <a:latin typeface="Times New Roman" panose="02020603050405020304" pitchFamily="18" charset="0"/>
                      <a:ea typeface="华文中宋" panose="02010600040101010101" pitchFamily="2" charset="-122"/>
                    </a:rPr>
                    <a:t>i</a:t>
                  </a:r>
                  <a:endParaRPr lang="en-US" altLang="zh-CN" sz="3600">
                    <a:latin typeface="Times New Roman" panose="02020603050405020304" pitchFamily="18" charset="0"/>
                    <a:ea typeface="华文中宋" panose="02010600040101010101" pitchFamily="2" charset="-122"/>
                  </a:endParaRPr>
                </a:p>
              </p:txBody>
            </p:sp>
            <p:sp>
              <p:nvSpPr>
                <p:cNvPr id="104505" name="Rectangle 56">
                  <a:extLst>
                    <a:ext uri="{FF2B5EF4-FFF2-40B4-BE49-F238E27FC236}">
                      <a16:creationId xmlns:a16="http://schemas.microsoft.com/office/drawing/2014/main" id="{3E5889B6-9854-48ED-BB44-EC8E6798BB76}"/>
                    </a:ext>
                  </a:extLst>
                </p:cNvPr>
                <p:cNvSpPr>
                  <a:spLocks noChangeArrowheads="1"/>
                </p:cNvSpPr>
                <p:nvPr/>
              </p:nvSpPr>
              <p:spPr bwMode="auto">
                <a:xfrm>
                  <a:off x="4666" y="1600"/>
                  <a:ext cx="35"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900">
                      <a:solidFill>
                        <a:srgbClr val="000000"/>
                      </a:solidFill>
                      <a:latin typeface="Times New Roman" panose="02020603050405020304" pitchFamily="18" charset="0"/>
                      <a:ea typeface="华文中宋" panose="02010600040101010101" pitchFamily="2" charset="-122"/>
                    </a:rPr>
                    <a:t>C</a:t>
                  </a:r>
                  <a:endParaRPr lang="en-US" altLang="zh-CN" sz="3600">
                    <a:latin typeface="Times New Roman" panose="02020603050405020304" pitchFamily="18" charset="0"/>
                    <a:ea typeface="华文中宋" panose="02010600040101010101" pitchFamily="2" charset="-122"/>
                  </a:endParaRPr>
                </a:p>
              </p:txBody>
            </p:sp>
          </p:grpSp>
        </p:grpSp>
        <p:sp>
          <p:nvSpPr>
            <p:cNvPr id="104456" name="Text Box 57">
              <a:extLst>
                <a:ext uri="{FF2B5EF4-FFF2-40B4-BE49-F238E27FC236}">
                  <a16:creationId xmlns:a16="http://schemas.microsoft.com/office/drawing/2014/main" id="{8E494162-6C77-4003-A2BE-09D66CF55CFF}"/>
                </a:ext>
              </a:extLst>
            </p:cNvPr>
            <p:cNvSpPr txBox="1">
              <a:spLocks noChangeArrowheads="1"/>
            </p:cNvSpPr>
            <p:nvPr/>
          </p:nvSpPr>
          <p:spPr bwMode="auto">
            <a:xfrm>
              <a:off x="1020" y="3974"/>
              <a:ext cx="39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zh-CN" altLang="en-US" sz="2000">
                  <a:latin typeface="Times New Roman" panose="02020603050405020304" pitchFamily="18" charset="0"/>
                  <a:ea typeface="华文中宋" panose="02010600040101010101" pitchFamily="2" charset="-122"/>
                </a:rPr>
                <a:t>图</a:t>
              </a:r>
              <a:r>
                <a:rPr kumimoji="0" lang="en-US" altLang="zh-CN" sz="2000">
                  <a:latin typeface="Times New Roman" panose="02020603050405020304" pitchFamily="18" charset="0"/>
                  <a:ea typeface="华文中宋" panose="02010600040101010101" pitchFamily="2" charset="-122"/>
                </a:rPr>
                <a:t>1-38 di/dt</a:t>
              </a:r>
              <a:r>
                <a:rPr kumimoji="0" lang="zh-CN" altLang="en-US" sz="2000">
                  <a:latin typeface="Times New Roman" panose="02020603050405020304" pitchFamily="18" charset="0"/>
                  <a:ea typeface="华文中宋" panose="02010600040101010101" pitchFamily="2" charset="-122"/>
                </a:rPr>
                <a:t>抑制电路和充放电</a:t>
              </a:r>
              <a:r>
                <a:rPr kumimoji="0" lang="en-US" altLang="zh-CN" sz="2000">
                  <a:latin typeface="Times New Roman" panose="02020603050405020304" pitchFamily="18" charset="0"/>
                  <a:ea typeface="华文中宋" panose="02010600040101010101" pitchFamily="2" charset="-122"/>
                </a:rPr>
                <a:t>RCD</a:t>
              </a:r>
              <a:r>
                <a:rPr kumimoji="0" lang="zh-CN" altLang="en-US" sz="2000">
                  <a:latin typeface="Times New Roman" panose="02020603050405020304" pitchFamily="18" charset="0"/>
                  <a:ea typeface="华文中宋" panose="02010600040101010101" pitchFamily="2" charset="-122"/>
                </a:rPr>
                <a:t>缓冲电路及波形</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75460"/>
                                        </p:tgtEl>
                                        <p:attrNameLst>
                                          <p:attrName>style.visibility</p:attrName>
                                        </p:attrNameLst>
                                      </p:cBhvr>
                                      <p:to>
                                        <p:strVal val="visible"/>
                                      </p:to>
                                    </p:set>
                                    <p:animEffect transition="in" filter="dissolve">
                                      <p:cBhvr>
                                        <p:cTn id="13" dur="500"/>
                                        <p:tgtEl>
                                          <p:spTgt spid="275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2F21AE27-DD82-47E9-A2EB-37242208913C}"/>
              </a:ext>
            </a:extLst>
          </p:cNvPr>
          <p:cNvSpPr>
            <a:spLocks noGrp="1" noChangeArrowheads="1"/>
          </p:cNvSpPr>
          <p:nvPr>
            <p:ph type="title"/>
          </p:nvPr>
        </p:nvSpPr>
        <p:spPr>
          <a:xfrm>
            <a:off x="609600" y="304800"/>
            <a:ext cx="7772400" cy="831850"/>
          </a:xfrm>
        </p:spPr>
        <p:txBody>
          <a:bodyPr/>
          <a:lstStyle/>
          <a:p>
            <a:pPr eaLnBrk="1" hangingPunct="1"/>
            <a:r>
              <a:rPr lang="en-US" altLang="zh-CN" sz="4000" b="1"/>
              <a:t>1.1 </a:t>
            </a:r>
            <a:r>
              <a:rPr lang="zh-CN" altLang="en-US" sz="4000" b="1"/>
              <a:t>什么是电力电子技术</a:t>
            </a:r>
          </a:p>
        </p:txBody>
      </p:sp>
      <p:sp>
        <p:nvSpPr>
          <p:cNvPr id="70659" name="Rectangle 3" descr="Rectangle: Click to edit Master text styles&#10;Second level&#10;Third level&#10;Fourth level&#10;Fifth level">
            <a:extLst>
              <a:ext uri="{FF2B5EF4-FFF2-40B4-BE49-F238E27FC236}">
                <a16:creationId xmlns:a16="http://schemas.microsoft.com/office/drawing/2014/main" id="{70E75745-B7CE-4B2F-8311-16F0DFC6454D}"/>
              </a:ext>
            </a:extLst>
          </p:cNvPr>
          <p:cNvSpPr>
            <a:spLocks noGrp="1" noChangeArrowheads="1"/>
          </p:cNvSpPr>
          <p:nvPr>
            <p:ph type="body" idx="1"/>
          </p:nvPr>
        </p:nvSpPr>
        <p:spPr>
          <a:xfrm>
            <a:off x="838200" y="1905000"/>
            <a:ext cx="7772400" cy="1816100"/>
          </a:xfrm>
        </p:spPr>
        <p:txBody>
          <a:bodyPr/>
          <a:lstStyle/>
          <a:p>
            <a:pPr eaLnBrk="1" hangingPunct="1">
              <a:lnSpc>
                <a:spcPct val="90000"/>
              </a:lnSpc>
              <a:buFont typeface="Wingdings" panose="05000000000000000000" pitchFamily="2" charset="2"/>
              <a:buNone/>
            </a:pPr>
            <a:r>
              <a:rPr lang="en-US" altLang="zh-CN" sz="2800" b="1">
                <a:solidFill>
                  <a:srgbClr val="E35449"/>
                </a:solidFill>
                <a:latin typeface="Times New Roman" panose="02020603050405020304" pitchFamily="18" charset="0"/>
              </a:rPr>
              <a:t>■</a:t>
            </a:r>
            <a:r>
              <a:rPr lang="zh-CN" altLang="en-US" sz="2800" b="1">
                <a:latin typeface="Times New Roman" panose="02020603050405020304" pitchFamily="18" charset="0"/>
              </a:rPr>
              <a:t>电力电子学</a:t>
            </a:r>
          </a:p>
          <a:p>
            <a:pPr eaLnBrk="1" hangingPunct="1">
              <a:lnSpc>
                <a:spcPct val="90000"/>
              </a:lnSpc>
              <a:buFont typeface="Wingdings" panose="05000000000000000000" pitchFamily="2" charset="2"/>
              <a:buNone/>
            </a:pPr>
            <a:r>
              <a:rPr lang="zh-CN" altLang="en-US" sz="2800" b="1">
                <a:solidFill>
                  <a:srgbClr val="0000FF"/>
                </a:solidFill>
                <a:latin typeface="Times New Roman" panose="02020603050405020304" pitchFamily="18" charset="0"/>
              </a:rPr>
              <a:t>    ◆</a:t>
            </a:r>
            <a:r>
              <a:rPr lang="zh-CN" altLang="en-US" sz="2800" b="1">
                <a:latin typeface="Times New Roman" panose="02020603050405020304" pitchFamily="18" charset="0"/>
              </a:rPr>
              <a:t>美国学者</a:t>
            </a:r>
            <a:r>
              <a:rPr lang="en-US" altLang="zh-CN" sz="2800" b="1">
                <a:latin typeface="Times New Roman" panose="02020603050405020304" pitchFamily="18" charset="0"/>
              </a:rPr>
              <a:t>W. Newell</a:t>
            </a:r>
            <a:r>
              <a:rPr lang="zh-CN" altLang="en-US" sz="2800" b="1">
                <a:latin typeface="Times New Roman" panose="02020603050405020304" pitchFamily="18" charset="0"/>
              </a:rPr>
              <a:t>认为电力电子学是由</a:t>
            </a:r>
            <a:r>
              <a:rPr lang="zh-CN" altLang="en-US" sz="2800" b="1">
                <a:solidFill>
                  <a:srgbClr val="E35449"/>
                </a:solidFill>
                <a:latin typeface="Times New Roman" panose="02020603050405020304" pitchFamily="18" charset="0"/>
              </a:rPr>
              <a:t>电力学</a:t>
            </a:r>
            <a:r>
              <a:rPr lang="zh-CN" altLang="en-US" sz="2800" b="1">
                <a:latin typeface="Times New Roman" panose="02020603050405020304" pitchFamily="18" charset="0"/>
              </a:rPr>
              <a:t>、</a:t>
            </a:r>
            <a:r>
              <a:rPr lang="zh-CN" altLang="en-US" sz="2800" b="1">
                <a:solidFill>
                  <a:srgbClr val="E35449"/>
                </a:solidFill>
                <a:latin typeface="Times New Roman" panose="02020603050405020304" pitchFamily="18" charset="0"/>
              </a:rPr>
              <a:t>电子学</a:t>
            </a:r>
            <a:r>
              <a:rPr lang="zh-CN" altLang="en-US" sz="2800" b="1">
                <a:latin typeface="Times New Roman" panose="02020603050405020304" pitchFamily="18" charset="0"/>
              </a:rPr>
              <a:t>和</a:t>
            </a:r>
            <a:r>
              <a:rPr lang="zh-CN" altLang="en-US" sz="2800" b="1">
                <a:solidFill>
                  <a:srgbClr val="E35449"/>
                </a:solidFill>
                <a:latin typeface="Times New Roman" panose="02020603050405020304" pitchFamily="18" charset="0"/>
              </a:rPr>
              <a:t>控制理论</a:t>
            </a:r>
            <a:r>
              <a:rPr lang="zh-CN" altLang="en-US" sz="2800" b="1">
                <a:latin typeface="Times New Roman" panose="02020603050405020304" pitchFamily="18" charset="0"/>
              </a:rPr>
              <a:t>三个学科交叉而形成的。</a:t>
            </a:r>
          </a:p>
        </p:txBody>
      </p:sp>
      <p:pic>
        <p:nvPicPr>
          <p:cNvPr id="70660" name="Picture 4" descr="第1章1-3图">
            <a:extLst>
              <a:ext uri="{FF2B5EF4-FFF2-40B4-BE49-F238E27FC236}">
                <a16:creationId xmlns:a16="http://schemas.microsoft.com/office/drawing/2014/main" id="{1A49C387-DCD2-46E9-A4F9-38CF73A92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636838"/>
            <a:ext cx="5976937"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5">
            <a:extLst>
              <a:ext uri="{FF2B5EF4-FFF2-40B4-BE49-F238E27FC236}">
                <a16:creationId xmlns:a16="http://schemas.microsoft.com/office/drawing/2014/main" id="{DC704690-0323-47E4-BB0B-A7391DC18124}"/>
              </a:ext>
            </a:extLst>
          </p:cNvPr>
          <p:cNvSpPr txBox="1">
            <a:spLocks noChangeArrowheads="1"/>
          </p:cNvSpPr>
          <p:nvPr/>
        </p:nvSpPr>
        <p:spPr bwMode="auto">
          <a:xfrm>
            <a:off x="3132138" y="5373688"/>
            <a:ext cx="2828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zh-CN" altLang="en-US" sz="1400" b="1">
                <a:solidFill>
                  <a:srgbClr val="6600CC"/>
                </a:solidFill>
                <a:latin typeface="Times New Roman" panose="02020603050405020304" pitchFamily="18" charset="0"/>
              </a:rPr>
              <a:t>图</a:t>
            </a:r>
            <a:r>
              <a:rPr kumimoji="0" lang="en-US" altLang="zh-CN" sz="1400" b="1">
                <a:solidFill>
                  <a:srgbClr val="6600CC"/>
                </a:solidFill>
                <a:latin typeface="Times New Roman" panose="02020603050405020304" pitchFamily="18" charset="0"/>
              </a:rPr>
              <a:t>1-1  </a:t>
            </a:r>
            <a:r>
              <a:rPr kumimoji="0" lang="zh-CN" altLang="en-US" sz="1400" b="1">
                <a:solidFill>
                  <a:srgbClr val="6600CC"/>
                </a:solidFill>
                <a:latin typeface="Times New Roman" panose="02020603050405020304" pitchFamily="18" charset="0"/>
              </a:rPr>
              <a:t>描述电力电子学的倒三角形</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ext Box 2">
            <a:extLst>
              <a:ext uri="{FF2B5EF4-FFF2-40B4-BE49-F238E27FC236}">
                <a16:creationId xmlns:a16="http://schemas.microsoft.com/office/drawing/2014/main" id="{DD6F8359-B4B1-4758-8C57-67F9D44C103C}"/>
              </a:ext>
            </a:extLst>
          </p:cNvPr>
          <p:cNvSpPr txBox="1">
            <a:spLocks noChangeArrowheads="1"/>
          </p:cNvSpPr>
          <p:nvPr/>
        </p:nvSpPr>
        <p:spPr bwMode="auto">
          <a:xfrm>
            <a:off x="611188" y="1052513"/>
            <a:ext cx="78486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0988" indent="-280988"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Bef>
                <a:spcPct val="20000"/>
              </a:spcBef>
              <a:buClr>
                <a:schemeClr val="tx1"/>
              </a:buClr>
              <a:buFont typeface="Wingdings" panose="05000000000000000000" pitchFamily="2" charset="2"/>
              <a:buBlip>
                <a:blip r:embed="rId2"/>
              </a:buBlip>
            </a:pPr>
            <a:r>
              <a:rPr lang="zh-CN" altLang="en-US">
                <a:latin typeface="Times New Roman" panose="02020603050405020304" pitchFamily="18" charset="0"/>
                <a:ea typeface="华文中宋" panose="02010600040101010101" pitchFamily="2" charset="-122"/>
              </a:rPr>
              <a:t>另外两种常用的缓冲电路</a:t>
            </a:r>
          </a:p>
          <a:p>
            <a:pPr algn="just" eaLnBrk="1" hangingPunct="1">
              <a:spcBef>
                <a:spcPct val="20000"/>
              </a:spcBef>
              <a:buClr>
                <a:schemeClr val="tx1"/>
              </a:buClr>
              <a:buFont typeface="Wingdings" panose="05000000000000000000" pitchFamily="2" charset="2"/>
              <a:buNone/>
            </a:pPr>
            <a:r>
              <a:rPr lang="zh-CN" altLang="en-US">
                <a:latin typeface="Times New Roman" panose="02020603050405020304" pitchFamily="18" charset="0"/>
                <a:ea typeface="华文中宋" panose="02010600040101010101" pitchFamily="2" charset="-122"/>
              </a:rPr>
              <a:t>    </a:t>
            </a:r>
            <a:r>
              <a:rPr lang="en-US" altLang="zh-CN">
                <a:solidFill>
                  <a:srgbClr val="0000FF"/>
                </a:solidFill>
                <a:latin typeface="Times New Roman" panose="02020603050405020304" pitchFamily="18" charset="0"/>
                <a:ea typeface="华文中宋" panose="02010600040101010101" pitchFamily="2" charset="-122"/>
              </a:rPr>
              <a:t>RC</a:t>
            </a:r>
            <a:r>
              <a:rPr lang="zh-CN" altLang="en-US">
                <a:solidFill>
                  <a:srgbClr val="0000FF"/>
                </a:solidFill>
                <a:latin typeface="Times New Roman" panose="02020603050405020304" pitchFamily="18" charset="0"/>
                <a:ea typeface="华文中宋" panose="02010600040101010101" pitchFamily="2" charset="-122"/>
              </a:rPr>
              <a:t>缓冲电路</a:t>
            </a:r>
            <a:r>
              <a:rPr lang="zh-CN" altLang="en-US">
                <a:latin typeface="Times New Roman" panose="02020603050405020304" pitchFamily="18" charset="0"/>
                <a:ea typeface="华文中宋" panose="02010600040101010101" pitchFamily="2" charset="-122"/>
              </a:rPr>
              <a:t>主要用于小容量器件，而</a:t>
            </a:r>
            <a:r>
              <a:rPr lang="zh-CN" altLang="en-US">
                <a:solidFill>
                  <a:srgbClr val="0000FF"/>
                </a:solidFill>
                <a:latin typeface="Times New Roman" panose="02020603050405020304" pitchFamily="18" charset="0"/>
                <a:ea typeface="华文中宋" panose="02010600040101010101" pitchFamily="2" charset="-122"/>
              </a:rPr>
              <a:t>放电阻止型</a:t>
            </a:r>
            <a:r>
              <a:rPr lang="en-US" altLang="zh-CN">
                <a:solidFill>
                  <a:srgbClr val="0000FF"/>
                </a:solidFill>
                <a:latin typeface="Times New Roman" panose="02020603050405020304" pitchFamily="18" charset="0"/>
                <a:ea typeface="华文中宋" panose="02010600040101010101" pitchFamily="2" charset="-122"/>
              </a:rPr>
              <a:t>RCD</a:t>
            </a:r>
            <a:r>
              <a:rPr lang="zh-CN" altLang="en-US">
                <a:solidFill>
                  <a:srgbClr val="0000FF"/>
                </a:solidFill>
                <a:latin typeface="Times New Roman" panose="02020603050405020304" pitchFamily="18" charset="0"/>
                <a:ea typeface="华文中宋" panose="02010600040101010101" pitchFamily="2" charset="-122"/>
              </a:rPr>
              <a:t>缓冲电路</a:t>
            </a:r>
            <a:r>
              <a:rPr lang="zh-CN" altLang="en-US">
                <a:latin typeface="Times New Roman" panose="02020603050405020304" pitchFamily="18" charset="0"/>
                <a:ea typeface="华文中宋" panose="02010600040101010101" pitchFamily="2" charset="-122"/>
              </a:rPr>
              <a:t>用于中或大容量器件。</a:t>
            </a:r>
            <a:endParaRPr kumimoji="0" lang="zh-CN" altLang="en-US">
              <a:latin typeface="Times New Roman" panose="02020603050405020304" pitchFamily="18" charset="0"/>
              <a:ea typeface="华文中宋" panose="02010600040101010101" pitchFamily="2" charset="-122"/>
            </a:endParaRPr>
          </a:p>
        </p:txBody>
      </p:sp>
      <p:sp>
        <p:nvSpPr>
          <p:cNvPr id="105475" name="Rectangle 3">
            <a:extLst>
              <a:ext uri="{FF2B5EF4-FFF2-40B4-BE49-F238E27FC236}">
                <a16:creationId xmlns:a16="http://schemas.microsoft.com/office/drawing/2014/main" id="{090A1DE1-29B3-4A22-A880-6B2EEB3DFD88}"/>
              </a:ext>
            </a:extLst>
          </p:cNvPr>
          <p:cNvSpPr>
            <a:spLocks noChangeArrowheads="1"/>
          </p:cNvSpPr>
          <p:nvPr/>
        </p:nvSpPr>
        <p:spPr bwMode="auto">
          <a:xfrm>
            <a:off x="2803525" y="152400"/>
            <a:ext cx="39290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chemeClr val="tx2"/>
                </a:solidFill>
                <a:latin typeface="Times New Roman" panose="02020603050405020304" pitchFamily="18" charset="0"/>
                <a:ea typeface="华文中宋" panose="02010600040101010101" pitchFamily="2" charset="-122"/>
              </a:rPr>
              <a:t>1.7.3</a:t>
            </a:r>
            <a:r>
              <a:rPr lang="en-US" altLang="zh-CN" sz="2800">
                <a:solidFill>
                  <a:schemeClr val="tx2"/>
                </a:solidFill>
                <a:latin typeface="Times New Roman" panose="02020603050405020304" pitchFamily="18" charset="0"/>
                <a:ea typeface="华文中宋" panose="02010600040101010101" pitchFamily="2" charset="-122"/>
              </a:rPr>
              <a:t>    </a:t>
            </a:r>
            <a:r>
              <a:rPr lang="zh-CN" altLang="en-US" sz="2800" b="1">
                <a:solidFill>
                  <a:schemeClr val="tx2"/>
                </a:solidFill>
                <a:latin typeface="Times New Roman" panose="02020603050405020304" pitchFamily="18" charset="0"/>
                <a:ea typeface="华文中宋" panose="02010600040101010101" pitchFamily="2" charset="-122"/>
              </a:rPr>
              <a:t>缓冲电路</a:t>
            </a:r>
          </a:p>
        </p:txBody>
      </p:sp>
      <p:sp>
        <p:nvSpPr>
          <p:cNvPr id="105476" name="Text Box 4">
            <a:extLst>
              <a:ext uri="{FF2B5EF4-FFF2-40B4-BE49-F238E27FC236}">
                <a16:creationId xmlns:a16="http://schemas.microsoft.com/office/drawing/2014/main" id="{196408BF-9540-43A8-8A07-285CB5DB4953}"/>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19</a:t>
            </a:r>
          </a:p>
        </p:txBody>
      </p:sp>
      <p:grpSp>
        <p:nvGrpSpPr>
          <p:cNvPr id="2" name="Group 5">
            <a:extLst>
              <a:ext uri="{FF2B5EF4-FFF2-40B4-BE49-F238E27FC236}">
                <a16:creationId xmlns:a16="http://schemas.microsoft.com/office/drawing/2014/main" id="{AA6C0909-9434-414B-98B3-1372AC3CEB8B}"/>
              </a:ext>
            </a:extLst>
          </p:cNvPr>
          <p:cNvGrpSpPr>
            <a:grpSpLocks/>
          </p:cNvGrpSpPr>
          <p:nvPr/>
        </p:nvGrpSpPr>
        <p:grpSpPr bwMode="auto">
          <a:xfrm>
            <a:off x="1619250" y="2708275"/>
            <a:ext cx="6119813" cy="3925888"/>
            <a:chOff x="1020" y="1706"/>
            <a:chExt cx="3855" cy="2473"/>
          </a:xfrm>
        </p:grpSpPr>
        <p:pic>
          <p:nvPicPr>
            <p:cNvPr id="105478" name="Picture 6" descr="40">
              <a:extLst>
                <a:ext uri="{FF2B5EF4-FFF2-40B4-BE49-F238E27FC236}">
                  <a16:creationId xmlns:a16="http://schemas.microsoft.com/office/drawing/2014/main" id="{7C4591F5-7BD7-4A11-B474-138B2C04D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1706"/>
              <a:ext cx="3855" cy="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Text Box 7">
              <a:extLst>
                <a:ext uri="{FF2B5EF4-FFF2-40B4-BE49-F238E27FC236}">
                  <a16:creationId xmlns:a16="http://schemas.microsoft.com/office/drawing/2014/main" id="{DFFA80C0-854E-4416-9393-33C5B7DAED7C}"/>
                </a:ext>
              </a:extLst>
            </p:cNvPr>
            <p:cNvSpPr txBox="1">
              <a:spLocks noChangeArrowheads="1"/>
            </p:cNvSpPr>
            <p:nvPr/>
          </p:nvSpPr>
          <p:spPr bwMode="auto">
            <a:xfrm>
              <a:off x="1565" y="3929"/>
              <a:ext cx="28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zh-CN" altLang="en-US" sz="2000">
                  <a:latin typeface="Times New Roman" panose="02020603050405020304" pitchFamily="18" charset="0"/>
                  <a:ea typeface="华文中宋" panose="02010600040101010101" pitchFamily="2" charset="-122"/>
                </a:rPr>
                <a:t>图</a:t>
              </a:r>
              <a:r>
                <a:rPr kumimoji="0" lang="en-US" altLang="zh-CN" sz="2000">
                  <a:latin typeface="Times New Roman" panose="02020603050405020304" pitchFamily="18" charset="0"/>
                  <a:ea typeface="华文中宋" panose="02010600040101010101" pitchFamily="2" charset="-122"/>
                </a:rPr>
                <a:t>1-40 </a:t>
              </a:r>
              <a:r>
                <a:rPr kumimoji="0" lang="zh-CN" altLang="en-US" sz="2000">
                  <a:latin typeface="Times New Roman" panose="02020603050405020304" pitchFamily="18" charset="0"/>
                  <a:ea typeface="华文中宋" panose="02010600040101010101" pitchFamily="2" charset="-122"/>
                </a:rPr>
                <a:t>另外两种常用的缓冲电路</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482"/>
                                        </p:tgtEl>
                                        <p:attrNameLst>
                                          <p:attrName>style.visibility</p:attrName>
                                        </p:attrNameLst>
                                      </p:cBhvr>
                                      <p:to>
                                        <p:strVal val="visible"/>
                                      </p:to>
                                    </p:set>
                                    <p:animEffect transition="in" filter="blinds(horizontal)">
                                      <p:cBhvr>
                                        <p:cTn id="7" dur="500"/>
                                        <p:tgtEl>
                                          <p:spTgt spid="276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710130B-2556-4A35-B9DE-0467A7C86C93}"/>
              </a:ext>
            </a:extLst>
          </p:cNvPr>
          <p:cNvGrpSpPr>
            <a:grpSpLocks/>
          </p:cNvGrpSpPr>
          <p:nvPr/>
        </p:nvGrpSpPr>
        <p:grpSpPr bwMode="auto">
          <a:xfrm>
            <a:off x="4495800" y="1341438"/>
            <a:ext cx="4572000" cy="3779837"/>
            <a:chOff x="2832" y="845"/>
            <a:chExt cx="2880" cy="2381"/>
          </a:xfrm>
        </p:grpSpPr>
        <p:pic>
          <p:nvPicPr>
            <p:cNvPr id="106503" name="Picture 3" descr="42">
              <a:extLst>
                <a:ext uri="{FF2B5EF4-FFF2-40B4-BE49-F238E27FC236}">
                  <a16:creationId xmlns:a16="http://schemas.microsoft.com/office/drawing/2014/main" id="{166083F0-845F-4E43-B58D-296D27945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 y="845"/>
              <a:ext cx="2880" cy="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4" name="Rectangle 4">
              <a:extLst>
                <a:ext uri="{FF2B5EF4-FFF2-40B4-BE49-F238E27FC236}">
                  <a16:creationId xmlns:a16="http://schemas.microsoft.com/office/drawing/2014/main" id="{9917D903-D6A6-4500-8303-3B5EF87541C3}"/>
                </a:ext>
              </a:extLst>
            </p:cNvPr>
            <p:cNvSpPr>
              <a:spLocks noChangeArrowheads="1"/>
            </p:cNvSpPr>
            <p:nvPr/>
          </p:nvSpPr>
          <p:spPr bwMode="auto">
            <a:xfrm>
              <a:off x="3216" y="2976"/>
              <a:ext cx="23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chemeClr val="tx2"/>
                </a:buClr>
                <a:buSzPct val="95000"/>
                <a:buFont typeface="Wingdings" panose="05000000000000000000" pitchFamily="2" charset="2"/>
                <a:buNone/>
              </a:pPr>
              <a:r>
                <a:rPr lang="zh-CN" altLang="en-US" sz="2000">
                  <a:latin typeface="Times New Roman" panose="02020603050405020304" pitchFamily="18" charset="0"/>
                  <a:ea typeface="华文中宋" panose="02010600040101010101" pitchFamily="2" charset="-122"/>
                </a:rPr>
                <a:t>图</a:t>
              </a:r>
              <a:r>
                <a:rPr lang="en-US" altLang="zh-CN" sz="2000">
                  <a:latin typeface="Times New Roman" panose="02020603050405020304" pitchFamily="18" charset="0"/>
                  <a:ea typeface="华文中宋" panose="02010600040101010101" pitchFamily="2" charset="-122"/>
                </a:rPr>
                <a:t>1-42</a:t>
              </a:r>
              <a:r>
                <a:rPr lang="zh-CN" altLang="en-US" sz="2000">
                  <a:latin typeface="Times New Roman" panose="02020603050405020304" pitchFamily="18" charset="0"/>
                  <a:ea typeface="华文中宋" panose="02010600040101010101" pitchFamily="2" charset="-122"/>
                </a:rPr>
                <a:t>　电力电子器件分类“树”</a:t>
              </a:r>
            </a:p>
          </p:txBody>
        </p:sp>
      </p:grpSp>
      <p:sp>
        <p:nvSpPr>
          <p:cNvPr id="106499" name="Rectangle 5">
            <a:extLst>
              <a:ext uri="{FF2B5EF4-FFF2-40B4-BE49-F238E27FC236}">
                <a16:creationId xmlns:a16="http://schemas.microsoft.com/office/drawing/2014/main" id="{CF784679-9343-4E9C-B438-4DEC7A85522A}"/>
              </a:ext>
            </a:extLst>
          </p:cNvPr>
          <p:cNvSpPr>
            <a:spLocks noGrp="1" noChangeArrowheads="1"/>
          </p:cNvSpPr>
          <p:nvPr>
            <p:ph type="title"/>
          </p:nvPr>
        </p:nvSpPr>
        <p:spPr>
          <a:xfrm>
            <a:off x="609600" y="304800"/>
            <a:ext cx="7772400" cy="635000"/>
          </a:xfrm>
        </p:spPr>
        <p:txBody>
          <a:bodyPr/>
          <a:lstStyle/>
          <a:p>
            <a:pPr eaLnBrk="1" hangingPunct="1"/>
            <a:r>
              <a:rPr lang="en-US" altLang="zh-CN" sz="3200" b="1">
                <a:latin typeface="华文中宋" panose="02010600040101010101" pitchFamily="2" charset="-122"/>
                <a:ea typeface="华文中宋" panose="02010600040101010101" pitchFamily="2" charset="-122"/>
              </a:rPr>
              <a:t>    </a:t>
            </a:r>
            <a:r>
              <a:rPr lang="zh-CN" altLang="en-US" sz="3200" b="1">
                <a:latin typeface="华文中宋" panose="02010600040101010101" pitchFamily="2" charset="-122"/>
                <a:ea typeface="华文中宋" panose="02010600040101010101" pitchFamily="2" charset="-122"/>
              </a:rPr>
              <a:t>本章小结</a:t>
            </a:r>
          </a:p>
        </p:txBody>
      </p:sp>
      <p:sp>
        <p:nvSpPr>
          <p:cNvPr id="277510" name="Rectangle 6" descr="Rectangle: Click to edit Master text styles&#10;Second level&#10;Third level&#10;Fourth level&#10;Fifth level">
            <a:extLst>
              <a:ext uri="{FF2B5EF4-FFF2-40B4-BE49-F238E27FC236}">
                <a16:creationId xmlns:a16="http://schemas.microsoft.com/office/drawing/2014/main" id="{E601B142-3C3F-4CDD-81EE-27B5CCCF1110}"/>
              </a:ext>
            </a:extLst>
          </p:cNvPr>
          <p:cNvSpPr>
            <a:spLocks noGrp="1" noChangeArrowheads="1"/>
          </p:cNvSpPr>
          <p:nvPr>
            <p:ph type="body" idx="1"/>
          </p:nvPr>
        </p:nvSpPr>
        <p:spPr>
          <a:xfrm>
            <a:off x="457200" y="914400"/>
            <a:ext cx="4267200" cy="3019425"/>
          </a:xfrm>
          <a:noFill/>
        </p:spPr>
        <p:txBody>
          <a:bodyPr/>
          <a:lstStyle/>
          <a:p>
            <a:pPr algn="just" eaLnBrk="1" hangingPunct="1">
              <a:lnSpc>
                <a:spcPct val="90000"/>
              </a:lnSpc>
              <a:buClr>
                <a:schemeClr val="tx1"/>
              </a:buClr>
              <a:buFont typeface="Wingdings" panose="05000000000000000000" pitchFamily="2" charset="2"/>
              <a:buBlip>
                <a:blip r:embed="rId3"/>
              </a:buBlip>
            </a:pPr>
            <a:r>
              <a:rPr lang="zh-CN" altLang="en-US" sz="2400" b="1">
                <a:solidFill>
                  <a:srgbClr val="0000FF"/>
                </a:solidFill>
                <a:ea typeface="华文中宋" panose="02010600040101010101" pitchFamily="2" charset="-122"/>
              </a:rPr>
              <a:t>主要内容</a:t>
            </a:r>
          </a:p>
          <a:p>
            <a:pPr lvl="1" algn="just" eaLnBrk="1" hangingPunct="1">
              <a:lnSpc>
                <a:spcPct val="90000"/>
              </a:lnSpc>
              <a:buSzPct val="80000"/>
              <a:buFont typeface="Wingdings" panose="05000000000000000000" pitchFamily="2" charset="2"/>
              <a:buBlip>
                <a:blip r:embed="rId4"/>
              </a:buBlip>
            </a:pPr>
            <a:r>
              <a:rPr lang="zh-CN" altLang="en-US" sz="2400">
                <a:ea typeface="华文中宋" panose="02010600040101010101" pitchFamily="2" charset="-122"/>
              </a:rPr>
              <a:t>介绍各种主要电力电子器件的基本结构、工作原理、基本特性和主要参数等。</a:t>
            </a:r>
          </a:p>
          <a:p>
            <a:pPr lvl="1" algn="just" eaLnBrk="1" hangingPunct="1">
              <a:lnSpc>
                <a:spcPct val="90000"/>
              </a:lnSpc>
              <a:buSzPct val="80000"/>
              <a:buFont typeface="Wingdings" panose="05000000000000000000" pitchFamily="2" charset="2"/>
              <a:buBlip>
                <a:blip r:embed="rId4"/>
              </a:buBlip>
            </a:pPr>
            <a:r>
              <a:rPr lang="zh-CN" altLang="en-US" sz="2400">
                <a:ea typeface="华文中宋" panose="02010600040101010101" pitchFamily="2" charset="-122"/>
              </a:rPr>
              <a:t>集中讨论电力电子器件的驱动、保护。</a:t>
            </a:r>
          </a:p>
        </p:txBody>
      </p:sp>
      <p:sp>
        <p:nvSpPr>
          <p:cNvPr id="277511" name="Text Box 7">
            <a:extLst>
              <a:ext uri="{FF2B5EF4-FFF2-40B4-BE49-F238E27FC236}">
                <a16:creationId xmlns:a16="http://schemas.microsoft.com/office/drawing/2014/main" id="{AD987100-D458-4F21-A3DA-02276CDA1B94}"/>
              </a:ext>
            </a:extLst>
          </p:cNvPr>
          <p:cNvSpPr txBox="1">
            <a:spLocks noChangeArrowheads="1"/>
          </p:cNvSpPr>
          <p:nvPr/>
        </p:nvSpPr>
        <p:spPr bwMode="auto">
          <a:xfrm>
            <a:off x="457200" y="3776663"/>
            <a:ext cx="4343400"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955675" indent="-49847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tx1"/>
              </a:buClr>
              <a:buFont typeface="Wingdings" panose="05000000000000000000" pitchFamily="2" charset="2"/>
              <a:buBlip>
                <a:blip r:embed="rId3"/>
              </a:buBlip>
            </a:pPr>
            <a:r>
              <a:rPr lang="zh-CN" altLang="en-US" b="1">
                <a:solidFill>
                  <a:srgbClr val="0000FF"/>
                </a:solidFill>
                <a:latin typeface="华文中宋" panose="02010600040101010101" pitchFamily="2" charset="-122"/>
                <a:ea typeface="华文中宋" panose="02010600040101010101" pitchFamily="2" charset="-122"/>
              </a:rPr>
              <a:t>电力电子器件类型归纳</a:t>
            </a:r>
          </a:p>
          <a:p>
            <a:pPr lvl="1" eaLnBrk="1" hangingPunct="1">
              <a:spcBef>
                <a:spcPct val="20000"/>
              </a:spcBef>
              <a:buClr>
                <a:schemeClr val="tx1"/>
              </a:buClr>
              <a:buFont typeface="Wingdings" panose="05000000000000000000" pitchFamily="2" charset="2"/>
              <a:buBlip>
                <a:blip r:embed="rId4"/>
              </a:buBlip>
            </a:pPr>
            <a:r>
              <a:rPr lang="zh-CN" altLang="en-US" b="1">
                <a:latin typeface="华文中宋" panose="02010600040101010101" pitchFamily="2" charset="-122"/>
                <a:ea typeface="华文中宋" panose="02010600040101010101" pitchFamily="2" charset="-122"/>
              </a:rPr>
              <a:t>单极型</a:t>
            </a:r>
            <a:r>
              <a:rPr lang="zh-CN" altLang="en-US">
                <a:latin typeface="华文中宋" panose="02010600040101010101" pitchFamily="2" charset="-122"/>
                <a:ea typeface="华文中宋" panose="02010600040101010101" pitchFamily="2" charset="-122"/>
              </a:rPr>
              <a:t>：电力</a:t>
            </a:r>
            <a:r>
              <a:rPr lang="en-US" altLang="zh-CN">
                <a:latin typeface="华文中宋" panose="02010600040101010101" pitchFamily="2" charset="-122"/>
                <a:ea typeface="华文中宋" panose="02010600040101010101" pitchFamily="2" charset="-122"/>
              </a:rPr>
              <a:t>MOSFET</a:t>
            </a:r>
          </a:p>
          <a:p>
            <a:pPr lvl="1" eaLnBrk="1" hangingPunct="1">
              <a:lnSpc>
                <a:spcPct val="90000"/>
              </a:lnSpc>
              <a:spcBef>
                <a:spcPct val="40000"/>
              </a:spcBef>
              <a:buClr>
                <a:schemeClr val="tx1"/>
              </a:buClr>
              <a:buFont typeface="Wingdings" panose="05000000000000000000" pitchFamily="2" charset="2"/>
              <a:buBlip>
                <a:blip r:embed="rId4"/>
              </a:buBlip>
            </a:pPr>
            <a:r>
              <a:rPr lang="zh-CN" altLang="en-US" b="1">
                <a:latin typeface="华文中宋" panose="02010600040101010101" pitchFamily="2" charset="-122"/>
                <a:ea typeface="华文中宋" panose="02010600040101010101" pitchFamily="2" charset="-122"/>
              </a:rPr>
              <a:t>双极型</a:t>
            </a:r>
            <a:r>
              <a:rPr lang="zh-CN" altLang="en-US">
                <a:latin typeface="华文中宋" panose="02010600040101010101" pitchFamily="2" charset="-122"/>
                <a:ea typeface="华文中宋" panose="02010600040101010101" pitchFamily="2" charset="-122"/>
              </a:rPr>
              <a:t>：电力二极管、晶闸管、</a:t>
            </a:r>
            <a:r>
              <a:rPr lang="en-US" altLang="zh-CN">
                <a:latin typeface="华文中宋" panose="02010600040101010101" pitchFamily="2" charset="-122"/>
                <a:ea typeface="华文中宋" panose="02010600040101010101" pitchFamily="2" charset="-122"/>
              </a:rPr>
              <a:t>GTO</a:t>
            </a:r>
            <a:r>
              <a:rPr lang="zh-CN" altLang="en-US">
                <a:latin typeface="华文中宋" panose="02010600040101010101" pitchFamily="2" charset="-122"/>
                <a:ea typeface="华文中宋" panose="02010600040101010101" pitchFamily="2" charset="-122"/>
              </a:rPr>
              <a:t>、</a:t>
            </a:r>
            <a:r>
              <a:rPr lang="en-US" altLang="zh-CN">
                <a:latin typeface="华文中宋" panose="02010600040101010101" pitchFamily="2" charset="-122"/>
                <a:ea typeface="华文中宋" panose="02010600040101010101" pitchFamily="2" charset="-122"/>
              </a:rPr>
              <a:t>GTR</a:t>
            </a:r>
          </a:p>
          <a:p>
            <a:pPr lvl="1" eaLnBrk="1" hangingPunct="1">
              <a:lnSpc>
                <a:spcPct val="90000"/>
              </a:lnSpc>
              <a:spcBef>
                <a:spcPct val="40000"/>
              </a:spcBef>
              <a:buClr>
                <a:schemeClr val="tx1"/>
              </a:buClr>
              <a:buFont typeface="Wingdings" panose="05000000000000000000" pitchFamily="2" charset="2"/>
              <a:buBlip>
                <a:blip r:embed="rId4"/>
              </a:buBlip>
            </a:pPr>
            <a:r>
              <a:rPr lang="zh-CN" altLang="en-US" b="1">
                <a:latin typeface="华文中宋" panose="02010600040101010101" pitchFamily="2" charset="-122"/>
                <a:ea typeface="华文中宋" panose="02010600040101010101" pitchFamily="2" charset="-122"/>
              </a:rPr>
              <a:t>复合型</a:t>
            </a:r>
            <a:r>
              <a:rPr lang="zh-CN" altLang="en-US">
                <a:latin typeface="华文中宋" panose="02010600040101010101" pitchFamily="2" charset="-122"/>
                <a:ea typeface="华文中宋" panose="02010600040101010101" pitchFamily="2" charset="-122"/>
              </a:rPr>
              <a:t>：</a:t>
            </a:r>
            <a:r>
              <a:rPr lang="en-US" altLang="zh-CN">
                <a:latin typeface="华文中宋" panose="02010600040101010101" pitchFamily="2" charset="-122"/>
                <a:ea typeface="华文中宋" panose="02010600040101010101" pitchFamily="2" charset="-122"/>
              </a:rPr>
              <a:t>IGBT</a:t>
            </a:r>
            <a:endParaRPr kumimoji="0" lang="en-US" altLang="zh-CN">
              <a:latin typeface="华文中宋" panose="02010600040101010101" pitchFamily="2" charset="-122"/>
              <a:ea typeface="华文中宋" panose="02010600040101010101" pitchFamily="2" charset="-122"/>
            </a:endParaRPr>
          </a:p>
        </p:txBody>
      </p:sp>
      <p:sp>
        <p:nvSpPr>
          <p:cNvPr id="106502" name="Text Box 8">
            <a:extLst>
              <a:ext uri="{FF2B5EF4-FFF2-40B4-BE49-F238E27FC236}">
                <a16:creationId xmlns:a16="http://schemas.microsoft.com/office/drawing/2014/main" id="{36834314-87D0-4CDE-A3AD-5E208BA0A1B3}"/>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7510">
                                            <p:txEl>
                                              <p:pRg st="0" end="0"/>
                                            </p:txEl>
                                          </p:spTgt>
                                        </p:tgtEl>
                                        <p:attrNameLst>
                                          <p:attrName>style.visibility</p:attrName>
                                        </p:attrNameLst>
                                      </p:cBhvr>
                                      <p:to>
                                        <p:strVal val="visible"/>
                                      </p:to>
                                    </p:set>
                                    <p:animEffect transition="in" filter="dissolve">
                                      <p:cBhvr>
                                        <p:cTn id="7" dur="500"/>
                                        <p:tgtEl>
                                          <p:spTgt spid="277510">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7510">
                                            <p:txEl>
                                              <p:pRg st="1" end="1"/>
                                            </p:txEl>
                                          </p:spTgt>
                                        </p:tgtEl>
                                        <p:attrNameLst>
                                          <p:attrName>style.visibility</p:attrName>
                                        </p:attrNameLst>
                                      </p:cBhvr>
                                      <p:to>
                                        <p:strVal val="visible"/>
                                      </p:to>
                                    </p:set>
                                    <p:animEffect transition="in" filter="dissolve">
                                      <p:cBhvr>
                                        <p:cTn id="10" dur="500"/>
                                        <p:tgtEl>
                                          <p:spTgt spid="277510">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7510">
                                            <p:txEl>
                                              <p:pRg st="2" end="2"/>
                                            </p:txEl>
                                          </p:spTgt>
                                        </p:tgtEl>
                                        <p:attrNameLst>
                                          <p:attrName>style.visibility</p:attrName>
                                        </p:attrNameLst>
                                      </p:cBhvr>
                                      <p:to>
                                        <p:strVal val="visible"/>
                                      </p:to>
                                    </p:set>
                                    <p:animEffect transition="in" filter="dissolve">
                                      <p:cBhvr>
                                        <p:cTn id="13" dur="500"/>
                                        <p:tgtEl>
                                          <p:spTgt spid="277510">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77511">
                                            <p:txEl>
                                              <p:pRg st="0" end="0"/>
                                            </p:txEl>
                                          </p:spTgt>
                                        </p:tgtEl>
                                        <p:attrNameLst>
                                          <p:attrName>style.visibility</p:attrName>
                                        </p:attrNameLst>
                                      </p:cBhvr>
                                      <p:to>
                                        <p:strVal val="visible"/>
                                      </p:to>
                                    </p:set>
                                    <p:animEffect transition="in" filter="blinds(horizontal)">
                                      <p:cBhvr>
                                        <p:cTn id="18" dur="500"/>
                                        <p:tgtEl>
                                          <p:spTgt spid="277511">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7511">
                                            <p:txEl>
                                              <p:pRg st="1" end="1"/>
                                            </p:txEl>
                                          </p:spTgt>
                                        </p:tgtEl>
                                        <p:attrNameLst>
                                          <p:attrName>style.visibility</p:attrName>
                                        </p:attrNameLst>
                                      </p:cBhvr>
                                      <p:to>
                                        <p:strVal val="visible"/>
                                      </p:to>
                                    </p:set>
                                    <p:animEffect transition="in" filter="blinds(horizontal)">
                                      <p:cBhvr>
                                        <p:cTn id="23" dur="500"/>
                                        <p:tgtEl>
                                          <p:spTgt spid="277511">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77511">
                                            <p:txEl>
                                              <p:pRg st="2" end="2"/>
                                            </p:txEl>
                                          </p:spTgt>
                                        </p:tgtEl>
                                        <p:attrNameLst>
                                          <p:attrName>style.visibility</p:attrName>
                                        </p:attrNameLst>
                                      </p:cBhvr>
                                      <p:to>
                                        <p:strVal val="visible"/>
                                      </p:to>
                                    </p:set>
                                    <p:animEffect transition="in" filter="blinds(horizontal)">
                                      <p:cBhvr>
                                        <p:cTn id="28" dur="500"/>
                                        <p:tgtEl>
                                          <p:spTgt spid="277511">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7511">
                                            <p:txEl>
                                              <p:pRg st="3" end="3"/>
                                            </p:txEl>
                                          </p:spTgt>
                                        </p:tgtEl>
                                        <p:attrNameLst>
                                          <p:attrName>style.visibility</p:attrName>
                                        </p:attrNameLst>
                                      </p:cBhvr>
                                      <p:to>
                                        <p:strVal val="visible"/>
                                      </p:to>
                                    </p:set>
                                    <p:animEffect transition="in" filter="blinds(horizontal)">
                                      <p:cBhvr>
                                        <p:cTn id="33" dur="500"/>
                                        <p:tgtEl>
                                          <p:spTgt spid="277511">
                                            <p:txEl>
                                              <p:pRg st="3" end="3"/>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ppt_x"/>
                                          </p:val>
                                        </p:tav>
                                        <p:tav tm="100000">
                                          <p:val>
                                            <p:strVal val="#ppt_x"/>
                                          </p:val>
                                        </p:tav>
                                      </p:tavLst>
                                    </p:anim>
                                    <p:anim calcmode="lin" valueType="num">
                                      <p:cBhvr additive="base">
                                        <p:cTn id="3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0" grpId="0" build="p"/>
      <p:bldP spid="277511"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00EC9E1D-7AF7-4E44-AA53-77440B4FE99D}"/>
              </a:ext>
            </a:extLst>
          </p:cNvPr>
          <p:cNvSpPr>
            <a:spLocks noGrp="1" noChangeArrowheads="1"/>
          </p:cNvSpPr>
          <p:nvPr>
            <p:ph type="title"/>
          </p:nvPr>
        </p:nvSpPr>
        <p:spPr>
          <a:xfrm>
            <a:off x="609600" y="304800"/>
            <a:ext cx="7772400" cy="563563"/>
          </a:xfrm>
        </p:spPr>
        <p:txBody>
          <a:bodyPr/>
          <a:lstStyle/>
          <a:p>
            <a:pPr eaLnBrk="1" hangingPunct="1"/>
            <a:r>
              <a:rPr lang="en-US" altLang="zh-CN" sz="3200" b="1">
                <a:latin typeface="华文中宋" panose="02010600040101010101" pitchFamily="2" charset="-122"/>
                <a:ea typeface="华文中宋" panose="02010600040101010101" pitchFamily="2" charset="-122"/>
              </a:rPr>
              <a:t>  </a:t>
            </a:r>
            <a:r>
              <a:rPr lang="zh-CN" altLang="en-US" sz="3200" b="1">
                <a:latin typeface="华文中宋" panose="02010600040101010101" pitchFamily="2" charset="-122"/>
                <a:ea typeface="华文中宋" panose="02010600040101010101" pitchFamily="2" charset="-122"/>
              </a:rPr>
              <a:t>本章小结</a:t>
            </a:r>
          </a:p>
        </p:txBody>
      </p:sp>
      <p:sp>
        <p:nvSpPr>
          <p:cNvPr id="278531" name="Rectangle 3" descr="Rectangle: Click to edit Master text styles&#10;Second level&#10;Third level&#10;Fourth level&#10;Fifth level">
            <a:extLst>
              <a:ext uri="{FF2B5EF4-FFF2-40B4-BE49-F238E27FC236}">
                <a16:creationId xmlns:a16="http://schemas.microsoft.com/office/drawing/2014/main" id="{A5D80B6A-E05C-460E-B62C-3B6086616882}"/>
              </a:ext>
            </a:extLst>
          </p:cNvPr>
          <p:cNvSpPr>
            <a:spLocks noGrp="1" noChangeArrowheads="1"/>
          </p:cNvSpPr>
          <p:nvPr>
            <p:ph type="body" idx="1"/>
          </p:nvPr>
        </p:nvSpPr>
        <p:spPr>
          <a:xfrm>
            <a:off x="1323975" y="2192338"/>
            <a:ext cx="6908800" cy="3117850"/>
          </a:xfrm>
          <a:noFill/>
        </p:spPr>
        <p:txBody>
          <a:bodyPr/>
          <a:lstStyle/>
          <a:p>
            <a:pPr algn="just" eaLnBrk="1" hangingPunct="1">
              <a:lnSpc>
                <a:spcPct val="120000"/>
              </a:lnSpc>
              <a:spcBef>
                <a:spcPct val="40000"/>
              </a:spcBef>
              <a:buClr>
                <a:schemeClr val="tx1"/>
              </a:buClr>
              <a:buFont typeface="Wingdings" panose="05000000000000000000" pitchFamily="2" charset="2"/>
              <a:buNone/>
            </a:pPr>
            <a:r>
              <a:rPr lang="en-US" altLang="zh-CN" sz="2400" b="1">
                <a:latin typeface="Times New Roman" panose="02020603050405020304" pitchFamily="18" charset="0"/>
                <a:ea typeface="华文中宋" panose="02010600040101010101" pitchFamily="2" charset="-122"/>
              </a:rPr>
              <a:t>    </a:t>
            </a:r>
            <a:r>
              <a:rPr lang="zh-CN" altLang="en-US" sz="2400" b="1">
                <a:latin typeface="Times New Roman" panose="02020603050405020304" pitchFamily="18" charset="0"/>
                <a:ea typeface="华文中宋" panose="02010600040101010101" pitchFamily="2" charset="-122"/>
              </a:rPr>
              <a:t>特点</a:t>
            </a:r>
            <a:r>
              <a:rPr lang="zh-CN" altLang="en-US" sz="2400">
                <a:latin typeface="Times New Roman" panose="02020603050405020304" pitchFamily="18" charset="0"/>
                <a:ea typeface="华文中宋" panose="02010600040101010101" pitchFamily="2" charset="-122"/>
              </a:rPr>
              <a:t>：输入阻抗高，所需驱动功率小，驱动电路简单，工作频率高。</a:t>
            </a:r>
          </a:p>
          <a:p>
            <a:pPr algn="just" eaLnBrk="1" hangingPunct="1">
              <a:lnSpc>
                <a:spcPct val="120000"/>
              </a:lnSpc>
              <a:spcBef>
                <a:spcPct val="40000"/>
              </a:spcBef>
              <a:buClr>
                <a:schemeClr val="tx1"/>
              </a:buClr>
              <a:buFont typeface="Wingdings" panose="05000000000000000000" pitchFamily="2" charset="2"/>
              <a:buBlip>
                <a:blip r:embed="rId2"/>
              </a:buBlip>
            </a:pPr>
            <a:r>
              <a:rPr lang="zh-CN" altLang="en-US" sz="2400" b="1">
                <a:solidFill>
                  <a:srgbClr val="0000FF"/>
                </a:solidFill>
                <a:latin typeface="Times New Roman" panose="02020603050405020304" pitchFamily="18" charset="0"/>
                <a:ea typeface="华文中宋" panose="02010600040101010101" pitchFamily="2" charset="-122"/>
              </a:rPr>
              <a:t>电流驱动型</a:t>
            </a:r>
            <a:r>
              <a:rPr lang="zh-CN" altLang="en-US" sz="2400">
                <a:latin typeface="Times New Roman" panose="02020603050405020304" pitchFamily="18" charset="0"/>
                <a:ea typeface="华文中宋" panose="02010600040101010101" pitchFamily="2" charset="-122"/>
              </a:rPr>
              <a:t>：双极型器件</a:t>
            </a:r>
          </a:p>
          <a:p>
            <a:pPr algn="just" eaLnBrk="1" hangingPunct="1">
              <a:lnSpc>
                <a:spcPct val="120000"/>
              </a:lnSpc>
              <a:spcBef>
                <a:spcPct val="40000"/>
              </a:spcBef>
              <a:buFont typeface="Wingdings" panose="05000000000000000000" pitchFamily="2" charset="2"/>
              <a:buNone/>
            </a:pPr>
            <a:r>
              <a:rPr lang="zh-CN" altLang="en-US" sz="2400">
                <a:latin typeface="Times New Roman" panose="02020603050405020304" pitchFamily="18" charset="0"/>
                <a:ea typeface="华文中宋" panose="02010600040101010101" pitchFamily="2" charset="-122"/>
              </a:rPr>
              <a:t>    </a:t>
            </a:r>
            <a:r>
              <a:rPr lang="zh-CN" altLang="en-US" sz="2400" b="1">
                <a:latin typeface="Times New Roman" panose="02020603050405020304" pitchFamily="18" charset="0"/>
                <a:ea typeface="华文中宋" panose="02010600040101010101" pitchFamily="2" charset="-122"/>
              </a:rPr>
              <a:t>特点</a:t>
            </a:r>
            <a:r>
              <a:rPr lang="zh-CN" altLang="en-US" sz="2400">
                <a:latin typeface="Times New Roman" panose="02020603050405020304" pitchFamily="18" charset="0"/>
                <a:ea typeface="华文中宋" panose="02010600040101010101" pitchFamily="2" charset="-122"/>
              </a:rPr>
              <a:t>：具有电导调制效应，因而通态压降低，导通损耗小，但工作频率较低，所需驱动功率大，驱动电路较复杂。                              </a:t>
            </a:r>
          </a:p>
        </p:txBody>
      </p:sp>
      <p:sp>
        <p:nvSpPr>
          <p:cNvPr id="107524" name="Text Box 4">
            <a:extLst>
              <a:ext uri="{FF2B5EF4-FFF2-40B4-BE49-F238E27FC236}">
                <a16:creationId xmlns:a16="http://schemas.microsoft.com/office/drawing/2014/main" id="{F4B70BA5-FBF5-40C6-A871-5C9BD7665616}"/>
              </a:ext>
            </a:extLst>
          </p:cNvPr>
          <p:cNvSpPr txBox="1">
            <a:spLocks noChangeArrowheads="1"/>
          </p:cNvSpPr>
          <p:nvPr/>
        </p:nvSpPr>
        <p:spPr bwMode="auto">
          <a:xfrm>
            <a:off x="990600" y="1219200"/>
            <a:ext cx="7467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0988" indent="-280988"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40000"/>
              </a:spcBef>
              <a:buClr>
                <a:schemeClr val="tx1"/>
              </a:buClr>
              <a:buFont typeface="Wingdings" panose="05000000000000000000" pitchFamily="2" charset="2"/>
              <a:buBlip>
                <a:blip r:embed="rId2"/>
              </a:buBlip>
            </a:pPr>
            <a:r>
              <a:rPr lang="zh-CN" altLang="en-US" b="1">
                <a:solidFill>
                  <a:srgbClr val="0000FF"/>
                </a:solidFill>
                <a:latin typeface="Arial" panose="020B0604020202020204" pitchFamily="34" charset="0"/>
                <a:ea typeface="华文中宋" panose="02010600040101010101" pitchFamily="2" charset="-122"/>
              </a:rPr>
              <a:t>电压驱动型</a:t>
            </a:r>
            <a:r>
              <a:rPr lang="zh-CN" altLang="en-US">
                <a:latin typeface="Arial" panose="020B0604020202020204" pitchFamily="34" charset="0"/>
                <a:ea typeface="华文中宋" panose="02010600040101010101" pitchFamily="2" charset="-122"/>
              </a:rPr>
              <a:t>：单极型器件和复合型器件</a:t>
            </a:r>
          </a:p>
        </p:txBody>
      </p:sp>
      <p:sp>
        <p:nvSpPr>
          <p:cNvPr id="107525" name="Text Box 5">
            <a:extLst>
              <a:ext uri="{FF2B5EF4-FFF2-40B4-BE49-F238E27FC236}">
                <a16:creationId xmlns:a16="http://schemas.microsoft.com/office/drawing/2014/main" id="{D4B30C33-7BD0-420C-AF3E-268BF6FDE45B}"/>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21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animEffect transition="in" filter="blinds(horizontal)">
                                      <p:cBhvr>
                                        <p:cTn id="7" dur="500"/>
                                        <p:tgtEl>
                                          <p:spTgt spid="278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8531">
                                            <p:txEl>
                                              <p:pRg st="1" end="1"/>
                                            </p:txEl>
                                          </p:spTgt>
                                        </p:tgtEl>
                                        <p:attrNameLst>
                                          <p:attrName>style.visibility</p:attrName>
                                        </p:attrNameLst>
                                      </p:cBhvr>
                                      <p:to>
                                        <p:strVal val="visible"/>
                                      </p:to>
                                    </p:set>
                                    <p:animEffect transition="in" filter="blinds(horizontal)">
                                      <p:cBhvr>
                                        <p:cTn id="12" dur="500"/>
                                        <p:tgtEl>
                                          <p:spTgt spid="278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8531">
                                            <p:txEl>
                                              <p:pRg st="2" end="2"/>
                                            </p:txEl>
                                          </p:spTgt>
                                        </p:tgtEl>
                                        <p:attrNameLst>
                                          <p:attrName>style.visibility</p:attrName>
                                        </p:attrNameLst>
                                      </p:cBhvr>
                                      <p:to>
                                        <p:strVal val="visible"/>
                                      </p:to>
                                    </p:set>
                                    <p:animEffect transition="in" filter="blinds(horizontal)">
                                      <p:cBhvr>
                                        <p:cTn id="17" dur="500"/>
                                        <p:tgtEl>
                                          <p:spTgt spid="2785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Rectangle 2" descr="Rectangle: Click to edit Master text styles&#10;Second level&#10;Third level&#10;Fourth level&#10;Fifth level">
            <a:extLst>
              <a:ext uri="{FF2B5EF4-FFF2-40B4-BE49-F238E27FC236}">
                <a16:creationId xmlns:a16="http://schemas.microsoft.com/office/drawing/2014/main" id="{EAA98235-D32E-4B23-8A77-33B03D8DF2C5}"/>
              </a:ext>
            </a:extLst>
          </p:cNvPr>
          <p:cNvSpPr>
            <a:spLocks noGrp="1" noChangeArrowheads="1"/>
          </p:cNvSpPr>
          <p:nvPr>
            <p:ph type="body" idx="1"/>
          </p:nvPr>
        </p:nvSpPr>
        <p:spPr>
          <a:xfrm>
            <a:off x="539750" y="649288"/>
            <a:ext cx="8208963" cy="6019800"/>
          </a:xfrm>
          <a:noFill/>
        </p:spPr>
        <p:txBody>
          <a:bodyPr/>
          <a:lstStyle/>
          <a:p>
            <a:pPr algn="just" eaLnBrk="1" hangingPunct="1">
              <a:lnSpc>
                <a:spcPct val="130000"/>
              </a:lnSpc>
              <a:spcBef>
                <a:spcPct val="40000"/>
              </a:spcBef>
              <a:buFont typeface="Wingdings" panose="05000000000000000000" pitchFamily="2" charset="2"/>
              <a:buNone/>
            </a:pPr>
            <a:endParaRPr lang="en-US" altLang="zh-CN" sz="2400" b="1">
              <a:latin typeface="Times New Roman" panose="02020603050405020304" pitchFamily="18" charset="0"/>
              <a:ea typeface="华文中宋" panose="02010600040101010101" pitchFamily="2" charset="-122"/>
            </a:endParaRPr>
          </a:p>
          <a:p>
            <a:pPr lvl="1" algn="just" eaLnBrk="1" hangingPunct="1">
              <a:lnSpc>
                <a:spcPct val="130000"/>
              </a:lnSpc>
              <a:spcBef>
                <a:spcPct val="40000"/>
              </a:spcBef>
              <a:buFontTx/>
              <a:buBlip>
                <a:blip r:embed="rId2"/>
              </a:buBlip>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b="1">
                <a:latin typeface="Times New Roman" panose="02020603050405020304" pitchFamily="18" charset="0"/>
                <a:ea typeface="华文中宋" panose="02010600040101010101" pitchFamily="2" charset="-122"/>
              </a:rPr>
              <a:t>IGBT</a:t>
            </a:r>
            <a:r>
              <a:rPr lang="zh-CN" altLang="en-US" sz="2400">
                <a:latin typeface="Times New Roman" panose="02020603050405020304" pitchFamily="18" charset="0"/>
                <a:ea typeface="华文中宋" panose="02010600040101010101" pitchFamily="2" charset="-122"/>
              </a:rPr>
              <a:t>为主体，第四代产品，制造水平</a:t>
            </a:r>
            <a:r>
              <a:rPr lang="en-US" altLang="zh-CN" sz="2400">
                <a:latin typeface="Times New Roman" panose="02020603050405020304" pitchFamily="18" charset="0"/>
                <a:ea typeface="华文中宋" panose="02010600040101010101" pitchFamily="2" charset="-122"/>
              </a:rPr>
              <a:t>2.5kV / 1.8kA</a:t>
            </a:r>
            <a:r>
              <a:rPr lang="zh-CN" altLang="en-US" sz="2400">
                <a:latin typeface="Times New Roman" panose="02020603050405020304" pitchFamily="18" charset="0"/>
                <a:ea typeface="华文中宋" panose="02010600040101010101" pitchFamily="2" charset="-122"/>
              </a:rPr>
              <a:t>，兆瓦以下首选。仍在不断发展，与</a:t>
            </a:r>
            <a:r>
              <a:rPr lang="en-US" altLang="zh-CN" sz="2400">
                <a:latin typeface="Times New Roman" panose="02020603050405020304" pitchFamily="18" charset="0"/>
                <a:ea typeface="华文中宋" panose="02010600040101010101" pitchFamily="2" charset="-122"/>
              </a:rPr>
              <a:t>IGCT</a:t>
            </a:r>
            <a:r>
              <a:rPr lang="zh-CN" altLang="en-US" sz="2400">
                <a:latin typeface="Times New Roman" panose="02020603050405020304" pitchFamily="18" charset="0"/>
                <a:ea typeface="华文中宋" panose="02010600040101010101" pitchFamily="2" charset="-122"/>
              </a:rPr>
              <a:t>等新器件激烈竞争，试图在兆瓦以上取代</a:t>
            </a:r>
            <a:r>
              <a:rPr lang="en-US" altLang="zh-CN" sz="2400">
                <a:latin typeface="Times New Roman" panose="02020603050405020304" pitchFamily="18" charset="0"/>
                <a:ea typeface="华文中宋" panose="02010600040101010101" pitchFamily="2" charset="-122"/>
              </a:rPr>
              <a:t>GTO</a:t>
            </a:r>
            <a:r>
              <a:rPr lang="zh-CN" altLang="en-US" sz="2400">
                <a:latin typeface="Times New Roman" panose="02020603050405020304" pitchFamily="18" charset="0"/>
                <a:ea typeface="华文中宋" panose="02010600040101010101" pitchFamily="2" charset="-122"/>
              </a:rPr>
              <a:t>。</a:t>
            </a:r>
          </a:p>
          <a:p>
            <a:pPr lvl="1" algn="just" eaLnBrk="1" hangingPunct="1">
              <a:lnSpc>
                <a:spcPct val="130000"/>
              </a:lnSpc>
              <a:spcBef>
                <a:spcPct val="40000"/>
              </a:spcBef>
              <a:buFontTx/>
              <a:buBlip>
                <a:blip r:embed="rId2"/>
              </a:buBlip>
            </a:pPr>
            <a:r>
              <a:rPr lang="en-US" altLang="zh-CN" sz="2400" b="1">
                <a:latin typeface="Times New Roman" panose="02020603050405020304" pitchFamily="18" charset="0"/>
                <a:ea typeface="华文中宋" panose="02010600040101010101" pitchFamily="2" charset="-122"/>
              </a:rPr>
              <a:t>GTO</a:t>
            </a:r>
            <a:r>
              <a:rPr lang="zh-CN" altLang="en-US" sz="2400">
                <a:latin typeface="Times New Roman" panose="02020603050405020304" pitchFamily="18" charset="0"/>
                <a:ea typeface="华文中宋" panose="02010600040101010101" pitchFamily="2" charset="-122"/>
              </a:rPr>
              <a:t>：兆瓦以上首选，制造水平</a:t>
            </a:r>
            <a:r>
              <a:rPr lang="en-US" altLang="zh-CN" sz="2400">
                <a:latin typeface="Times New Roman" panose="02020603050405020304" pitchFamily="18" charset="0"/>
                <a:ea typeface="华文中宋" panose="02010600040101010101" pitchFamily="2" charset="-122"/>
              </a:rPr>
              <a:t>6kV / 6kA</a:t>
            </a:r>
            <a:r>
              <a:rPr lang="zh-CN" altLang="en-US" sz="2400">
                <a:latin typeface="Times New Roman" panose="02020603050405020304" pitchFamily="18" charset="0"/>
                <a:ea typeface="华文中宋" panose="02010600040101010101" pitchFamily="2" charset="-122"/>
              </a:rPr>
              <a:t>。</a:t>
            </a:r>
          </a:p>
          <a:p>
            <a:pPr lvl="1" algn="just" eaLnBrk="1" hangingPunct="1">
              <a:lnSpc>
                <a:spcPct val="130000"/>
              </a:lnSpc>
              <a:spcBef>
                <a:spcPct val="40000"/>
              </a:spcBef>
              <a:buFontTx/>
              <a:buBlip>
                <a:blip r:embed="rId2"/>
              </a:buBlip>
            </a:pPr>
            <a:r>
              <a:rPr lang="zh-CN" altLang="en-US" sz="2400" b="1">
                <a:latin typeface="Times New Roman" panose="02020603050405020304" pitchFamily="18" charset="0"/>
                <a:ea typeface="华文中宋" panose="02010600040101010101" pitchFamily="2" charset="-122"/>
              </a:rPr>
              <a:t>光控晶闸管</a:t>
            </a:r>
            <a:r>
              <a:rPr lang="zh-CN" altLang="en-US" sz="2400">
                <a:latin typeface="Times New Roman" panose="02020603050405020304" pitchFamily="18" charset="0"/>
                <a:ea typeface="华文中宋" panose="02010600040101010101" pitchFamily="2" charset="-122"/>
              </a:rPr>
              <a:t>：功率更大场合，</a:t>
            </a:r>
            <a:r>
              <a:rPr lang="en-US" altLang="zh-CN" sz="2400">
                <a:latin typeface="Times New Roman" panose="02020603050405020304" pitchFamily="18" charset="0"/>
                <a:ea typeface="华文中宋" panose="02010600040101010101" pitchFamily="2" charset="-122"/>
              </a:rPr>
              <a:t>8kV/3.5kA</a:t>
            </a:r>
            <a:r>
              <a:rPr lang="zh-CN" altLang="en-US" sz="2400">
                <a:latin typeface="Times New Roman" panose="02020603050405020304" pitchFamily="18" charset="0"/>
                <a:ea typeface="华文中宋" panose="02010600040101010101" pitchFamily="2" charset="-122"/>
              </a:rPr>
              <a:t>，装置最高达</a:t>
            </a:r>
            <a:r>
              <a:rPr lang="en-US" altLang="zh-CN" sz="2400">
                <a:latin typeface="Times New Roman" panose="02020603050405020304" pitchFamily="18" charset="0"/>
                <a:ea typeface="华文中宋" panose="02010600040101010101" pitchFamily="2" charset="-122"/>
              </a:rPr>
              <a:t>300MVA</a:t>
            </a:r>
            <a:r>
              <a:rPr lang="zh-CN" altLang="en-US" sz="2400">
                <a:latin typeface="Times New Roman" panose="02020603050405020304" pitchFamily="18" charset="0"/>
                <a:ea typeface="华文中宋" panose="02010600040101010101" pitchFamily="2" charset="-122"/>
              </a:rPr>
              <a:t>，容量最大。</a:t>
            </a:r>
          </a:p>
          <a:p>
            <a:pPr lvl="1" algn="just" eaLnBrk="1" hangingPunct="1">
              <a:lnSpc>
                <a:spcPct val="130000"/>
              </a:lnSpc>
              <a:spcBef>
                <a:spcPct val="40000"/>
              </a:spcBef>
              <a:buFontTx/>
              <a:buBlip>
                <a:blip r:embed="rId2"/>
              </a:buBlip>
            </a:pPr>
            <a:r>
              <a:rPr lang="zh-CN" altLang="en-US" sz="2400" b="1">
                <a:latin typeface="Times New Roman" panose="02020603050405020304" pitchFamily="18" charset="0"/>
                <a:ea typeface="华文中宋" panose="02010600040101010101" pitchFamily="2" charset="-122"/>
              </a:rPr>
              <a:t>电力</a:t>
            </a:r>
            <a:r>
              <a:rPr lang="en-US" altLang="zh-CN" sz="2400" b="1">
                <a:latin typeface="Times New Roman" panose="02020603050405020304" pitchFamily="18" charset="0"/>
                <a:ea typeface="华文中宋" panose="02010600040101010101" pitchFamily="2" charset="-122"/>
              </a:rPr>
              <a:t>MOSFET</a:t>
            </a:r>
            <a:r>
              <a:rPr lang="zh-CN" altLang="en-US" sz="2400">
                <a:latin typeface="Times New Roman" panose="02020603050405020304" pitchFamily="18" charset="0"/>
                <a:ea typeface="华文中宋" panose="02010600040101010101" pitchFamily="2" charset="-122"/>
              </a:rPr>
              <a:t>：长足进步，中小功率领域特别是低压场合，地位牢固。</a:t>
            </a:r>
          </a:p>
          <a:p>
            <a:pPr lvl="1" algn="just" eaLnBrk="1" hangingPunct="1">
              <a:lnSpc>
                <a:spcPct val="130000"/>
              </a:lnSpc>
              <a:spcBef>
                <a:spcPct val="40000"/>
              </a:spcBef>
              <a:buFontTx/>
              <a:buBlip>
                <a:blip r:embed="rId2"/>
              </a:buBlip>
            </a:pPr>
            <a:r>
              <a:rPr lang="zh-CN" altLang="en-US" sz="2400" b="1">
                <a:latin typeface="Times New Roman" panose="02020603050405020304" pitchFamily="18" charset="0"/>
                <a:ea typeface="华文中宋" panose="02010600040101010101" pitchFamily="2" charset="-122"/>
              </a:rPr>
              <a:t>功率模块和功率集成电路</a:t>
            </a:r>
            <a:r>
              <a:rPr lang="zh-CN" altLang="en-US" sz="2400">
                <a:latin typeface="Times New Roman" panose="02020603050405020304" pitchFamily="18" charset="0"/>
                <a:ea typeface="华文中宋" panose="02010600040101010101" pitchFamily="2" charset="-122"/>
              </a:rPr>
              <a:t>是现代电力电子发展的一个共同趋势。</a:t>
            </a:r>
          </a:p>
        </p:txBody>
      </p:sp>
      <p:sp>
        <p:nvSpPr>
          <p:cNvPr id="108547" name="Rectangle 3">
            <a:extLst>
              <a:ext uri="{FF2B5EF4-FFF2-40B4-BE49-F238E27FC236}">
                <a16:creationId xmlns:a16="http://schemas.microsoft.com/office/drawing/2014/main" id="{6EA4E3F0-D4A5-448E-AE95-73A79AA0E4DB}"/>
              </a:ext>
            </a:extLst>
          </p:cNvPr>
          <p:cNvSpPr>
            <a:spLocks noGrp="1" noChangeArrowheads="1"/>
          </p:cNvSpPr>
          <p:nvPr>
            <p:ph type="title"/>
          </p:nvPr>
        </p:nvSpPr>
        <p:spPr>
          <a:xfrm>
            <a:off x="609600" y="304800"/>
            <a:ext cx="7772400" cy="492125"/>
          </a:xfrm>
        </p:spPr>
        <p:txBody>
          <a:bodyPr/>
          <a:lstStyle/>
          <a:p>
            <a:pPr eaLnBrk="1" hangingPunct="1"/>
            <a:r>
              <a:rPr lang="en-US" altLang="zh-CN" sz="3200" b="1">
                <a:latin typeface="华文中宋" panose="02010600040101010101" pitchFamily="2" charset="-122"/>
                <a:ea typeface="华文中宋" panose="02010600040101010101" pitchFamily="2" charset="-122"/>
              </a:rPr>
              <a:t>   </a:t>
            </a:r>
            <a:r>
              <a:rPr lang="zh-CN" altLang="en-US" sz="3200" b="1">
                <a:latin typeface="华文中宋" panose="02010600040101010101" pitchFamily="2" charset="-122"/>
                <a:ea typeface="华文中宋" panose="02010600040101010101" pitchFamily="2" charset="-122"/>
              </a:rPr>
              <a:t>本章小结</a:t>
            </a:r>
          </a:p>
        </p:txBody>
      </p:sp>
      <p:sp>
        <p:nvSpPr>
          <p:cNvPr id="108548" name="Text Box 4">
            <a:extLst>
              <a:ext uri="{FF2B5EF4-FFF2-40B4-BE49-F238E27FC236}">
                <a16:creationId xmlns:a16="http://schemas.microsoft.com/office/drawing/2014/main" id="{2C44FD1A-5D59-4714-AAA2-21F9A1E17E2F}"/>
              </a:ext>
            </a:extLst>
          </p:cNvPr>
          <p:cNvSpPr txBox="1">
            <a:spLocks noChangeArrowheads="1"/>
          </p:cNvSpPr>
          <p:nvPr/>
        </p:nvSpPr>
        <p:spPr bwMode="auto">
          <a:xfrm>
            <a:off x="685800" y="720725"/>
            <a:ext cx="36576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1"/>
              </a:buClr>
              <a:buFont typeface="Wingdings" panose="05000000000000000000" pitchFamily="2" charset="2"/>
              <a:buBlip>
                <a:blip r:embed="rId3"/>
              </a:buBlip>
            </a:pPr>
            <a:r>
              <a:rPr lang="zh-CN" altLang="en-US" b="1">
                <a:solidFill>
                  <a:srgbClr val="0000FF"/>
                </a:solidFill>
                <a:latin typeface="华文中宋" panose="02010600040101010101" pitchFamily="2" charset="-122"/>
                <a:ea typeface="华文中宋" panose="02010600040101010101" pitchFamily="2" charset="-122"/>
              </a:rPr>
              <a:t>当前的格局</a:t>
            </a:r>
            <a:r>
              <a:rPr lang="en-US" altLang="zh-CN" b="1">
                <a:latin typeface="华文中宋" panose="02010600040101010101" pitchFamily="2" charset="-122"/>
                <a:ea typeface="华文中宋" panose="02010600040101010101" pitchFamily="2" charset="-122"/>
              </a:rPr>
              <a:t>:</a:t>
            </a:r>
          </a:p>
        </p:txBody>
      </p:sp>
      <p:sp>
        <p:nvSpPr>
          <p:cNvPr id="108549" name="Text Box 5">
            <a:extLst>
              <a:ext uri="{FF2B5EF4-FFF2-40B4-BE49-F238E27FC236}">
                <a16:creationId xmlns:a16="http://schemas.microsoft.com/office/drawing/2014/main" id="{B6E57182-05FF-4A25-A5B9-89C1CCB03D3E}"/>
              </a:ext>
            </a:extLst>
          </p:cNvPr>
          <p:cNvSpPr txBox="1">
            <a:spLocks noChangeArrowheads="1"/>
          </p:cNvSpPr>
          <p:nvPr/>
        </p:nvSpPr>
        <p:spPr bwMode="auto">
          <a:xfrm>
            <a:off x="8243888" y="6381750"/>
            <a:ext cx="827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22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9554">
                                            <p:txEl>
                                              <p:pRg st="1" end="1"/>
                                            </p:txEl>
                                          </p:spTgt>
                                        </p:tgtEl>
                                        <p:attrNameLst>
                                          <p:attrName>style.visibility</p:attrName>
                                        </p:attrNameLst>
                                      </p:cBhvr>
                                      <p:to>
                                        <p:strVal val="visible"/>
                                      </p:to>
                                    </p:set>
                                    <p:animEffect transition="in" filter="blinds(horizontal)">
                                      <p:cBhvr>
                                        <p:cTn id="7" dur="500"/>
                                        <p:tgtEl>
                                          <p:spTgt spid="27955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9554">
                                            <p:txEl>
                                              <p:pRg st="2" end="2"/>
                                            </p:txEl>
                                          </p:spTgt>
                                        </p:tgtEl>
                                        <p:attrNameLst>
                                          <p:attrName>style.visibility</p:attrName>
                                        </p:attrNameLst>
                                      </p:cBhvr>
                                      <p:to>
                                        <p:strVal val="visible"/>
                                      </p:to>
                                    </p:set>
                                    <p:animEffect transition="in" filter="blinds(horizontal)">
                                      <p:cBhvr>
                                        <p:cTn id="12" dur="500"/>
                                        <p:tgtEl>
                                          <p:spTgt spid="27955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9554">
                                            <p:txEl>
                                              <p:pRg st="3" end="3"/>
                                            </p:txEl>
                                          </p:spTgt>
                                        </p:tgtEl>
                                        <p:attrNameLst>
                                          <p:attrName>style.visibility</p:attrName>
                                        </p:attrNameLst>
                                      </p:cBhvr>
                                      <p:to>
                                        <p:strVal val="visible"/>
                                      </p:to>
                                    </p:set>
                                    <p:animEffect transition="in" filter="blinds(horizontal)">
                                      <p:cBhvr>
                                        <p:cTn id="17" dur="500"/>
                                        <p:tgtEl>
                                          <p:spTgt spid="27955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9554">
                                            <p:txEl>
                                              <p:pRg st="4" end="4"/>
                                            </p:txEl>
                                          </p:spTgt>
                                        </p:tgtEl>
                                        <p:attrNameLst>
                                          <p:attrName>style.visibility</p:attrName>
                                        </p:attrNameLst>
                                      </p:cBhvr>
                                      <p:to>
                                        <p:strVal val="visible"/>
                                      </p:to>
                                    </p:set>
                                    <p:animEffect transition="in" filter="blinds(horizontal)">
                                      <p:cBhvr>
                                        <p:cTn id="22" dur="500"/>
                                        <p:tgtEl>
                                          <p:spTgt spid="27955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9554">
                                            <p:txEl>
                                              <p:pRg st="5" end="5"/>
                                            </p:txEl>
                                          </p:spTgt>
                                        </p:tgtEl>
                                        <p:attrNameLst>
                                          <p:attrName>style.visibility</p:attrName>
                                        </p:attrNameLst>
                                      </p:cBhvr>
                                      <p:to>
                                        <p:strVal val="visible"/>
                                      </p:to>
                                    </p:set>
                                    <p:animEffect transition="in" filter="blinds(horizontal)">
                                      <p:cBhvr>
                                        <p:cTn id="27" dur="500"/>
                                        <p:tgtEl>
                                          <p:spTgt spid="2795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build="p" bldLvl="2"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a:extLst>
              <a:ext uri="{FF2B5EF4-FFF2-40B4-BE49-F238E27FC236}">
                <a16:creationId xmlns:a16="http://schemas.microsoft.com/office/drawing/2014/main" id="{AB29F521-750D-4678-B3EF-F150D4AA04CE}"/>
              </a:ext>
            </a:extLst>
          </p:cNvPr>
          <p:cNvSpPr txBox="1">
            <a:spLocks noChangeArrowheads="1"/>
          </p:cNvSpPr>
          <p:nvPr/>
        </p:nvSpPr>
        <p:spPr bwMode="auto">
          <a:xfrm>
            <a:off x="1116013" y="1628775"/>
            <a:ext cx="56880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0" lang="zh-CN" altLang="zh-CN" sz="1800">
              <a:latin typeface="Arial" panose="020B0604020202020204" pitchFamily="34" charset="0"/>
            </a:endParaRPr>
          </a:p>
        </p:txBody>
      </p:sp>
      <p:sp>
        <p:nvSpPr>
          <p:cNvPr id="109571" name="Text Box 3">
            <a:extLst>
              <a:ext uri="{FF2B5EF4-FFF2-40B4-BE49-F238E27FC236}">
                <a16:creationId xmlns:a16="http://schemas.microsoft.com/office/drawing/2014/main" id="{5B1A373D-AEB3-43A9-AA50-131BEA12F0B2}"/>
              </a:ext>
            </a:extLst>
          </p:cNvPr>
          <p:cNvSpPr txBox="1">
            <a:spLocks noChangeArrowheads="1"/>
          </p:cNvSpPr>
          <p:nvPr/>
        </p:nvSpPr>
        <p:spPr bwMode="auto">
          <a:xfrm>
            <a:off x="1187450" y="1628775"/>
            <a:ext cx="7127875"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zh-CN" altLang="en-US" sz="2800" b="1">
                <a:latin typeface="Times New Roman" panose="02020603050405020304" pitchFamily="18" charset="0"/>
                <a:ea typeface="华文中宋" panose="02010600040101010101" pitchFamily="2" charset="-122"/>
              </a:rPr>
              <a:t>预习第二章第一节  单相可控整流电路</a:t>
            </a:r>
          </a:p>
          <a:p>
            <a:pPr eaLnBrk="1" hangingPunct="1">
              <a:spcBef>
                <a:spcPct val="50000"/>
              </a:spcBef>
            </a:pPr>
            <a:r>
              <a:rPr kumimoji="0" lang="zh-CN" altLang="en-US" sz="2800" b="1">
                <a:latin typeface="Times New Roman" panose="02020603050405020304" pitchFamily="18" charset="0"/>
                <a:ea typeface="华文中宋" panose="02010600040101010101" pitchFamily="2" charset="-122"/>
              </a:rPr>
              <a:t>思考题：</a:t>
            </a:r>
          </a:p>
          <a:p>
            <a:pPr eaLnBrk="1" hangingPunct="1">
              <a:spcBef>
                <a:spcPct val="50000"/>
              </a:spcBef>
            </a:pPr>
            <a:r>
              <a:rPr kumimoji="0" lang="en-US" altLang="zh-CN" sz="2800" b="1">
                <a:latin typeface="Times New Roman" panose="02020603050405020304" pitchFamily="18" charset="0"/>
                <a:ea typeface="华文中宋" panose="02010600040101010101" pitchFamily="2" charset="-122"/>
              </a:rPr>
              <a:t>1</a:t>
            </a:r>
            <a:r>
              <a:rPr kumimoji="0" lang="zh-CN" altLang="en-US" sz="2800" b="1">
                <a:latin typeface="Times New Roman" panose="02020603050405020304" pitchFamily="18" charset="0"/>
                <a:ea typeface="华文中宋" panose="02010600040101010101" pitchFamily="2" charset="-122"/>
              </a:rPr>
              <a:t>、单相可控整流电路有哪几种？</a:t>
            </a:r>
          </a:p>
          <a:p>
            <a:pPr eaLnBrk="1" hangingPunct="1">
              <a:spcBef>
                <a:spcPct val="50000"/>
              </a:spcBef>
            </a:pPr>
            <a:r>
              <a:rPr kumimoji="0" lang="en-US" altLang="zh-CN" sz="2800" b="1">
                <a:latin typeface="Times New Roman" panose="02020603050405020304" pitchFamily="18" charset="0"/>
                <a:ea typeface="华文中宋" panose="02010600040101010101" pitchFamily="2" charset="-122"/>
              </a:rPr>
              <a:t>2</a:t>
            </a:r>
            <a:r>
              <a:rPr kumimoji="0" lang="zh-CN" altLang="en-US" sz="2800" b="1">
                <a:latin typeface="Times New Roman" panose="02020603050405020304" pitchFamily="18" charset="0"/>
                <a:ea typeface="华文中宋" panose="02010600040101010101" pitchFamily="2" charset="-122"/>
              </a:rPr>
              <a:t>、什么是阻感负载？什么是电感负载？</a:t>
            </a:r>
          </a:p>
          <a:p>
            <a:pPr eaLnBrk="1" hangingPunct="1">
              <a:spcBef>
                <a:spcPct val="50000"/>
              </a:spcBef>
            </a:pPr>
            <a:r>
              <a:rPr kumimoji="0" lang="en-US" altLang="zh-CN" sz="2800" b="1">
                <a:latin typeface="Times New Roman" panose="02020603050405020304" pitchFamily="18" charset="0"/>
                <a:ea typeface="华文中宋" panose="02010600040101010101" pitchFamily="2" charset="-122"/>
              </a:rPr>
              <a:t>3</a:t>
            </a:r>
            <a:r>
              <a:rPr kumimoji="0" lang="zh-CN" altLang="en-US" sz="2800" b="1">
                <a:latin typeface="Times New Roman" panose="02020603050405020304" pitchFamily="18" charset="0"/>
                <a:ea typeface="华文中宋" panose="02010600040101010101" pitchFamily="2" charset="-122"/>
              </a:rPr>
              <a:t>、分析电力电子电路的方法是什么？</a:t>
            </a:r>
          </a:p>
          <a:p>
            <a:pPr eaLnBrk="1" hangingPunct="1">
              <a:spcBef>
                <a:spcPct val="50000"/>
              </a:spcBef>
            </a:pPr>
            <a:endParaRPr kumimoji="0" lang="en-US" altLang="zh-CN" sz="2800" b="1">
              <a:latin typeface="Times New Roman" panose="02020603050405020304" pitchFamily="18" charset="0"/>
              <a:ea typeface="华文中宋" panose="0201060004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BEA0DAEC-3CA6-4351-B36B-CBAF9922E8DD}"/>
              </a:ext>
            </a:extLst>
          </p:cNvPr>
          <p:cNvSpPr>
            <a:spLocks noGrp="1" noChangeArrowheads="1"/>
          </p:cNvSpPr>
          <p:nvPr>
            <p:ph type="title"/>
          </p:nvPr>
        </p:nvSpPr>
        <p:spPr>
          <a:xfrm>
            <a:off x="609600" y="76200"/>
            <a:ext cx="7772400" cy="838200"/>
          </a:xfrm>
        </p:spPr>
        <p:txBody>
          <a:bodyPr/>
          <a:lstStyle/>
          <a:p>
            <a:pPr algn="ctr" eaLnBrk="1" hangingPunct="1"/>
            <a:r>
              <a:rPr lang="zh-CN" altLang="en-US" sz="4000" b="1">
                <a:solidFill>
                  <a:srgbClr val="040408"/>
                </a:solidFill>
              </a:rPr>
              <a:t>第二章 整流电路</a:t>
            </a:r>
          </a:p>
        </p:txBody>
      </p:sp>
      <p:sp>
        <p:nvSpPr>
          <p:cNvPr id="231428" name="Rectangle 4" descr="Rectangle: Click to edit Master text styles&#10;Second level&#10;Third level&#10;Fourth level&#10;Fifth level">
            <a:extLst>
              <a:ext uri="{FF2B5EF4-FFF2-40B4-BE49-F238E27FC236}">
                <a16:creationId xmlns:a16="http://schemas.microsoft.com/office/drawing/2014/main" id="{477A16B3-B0C3-4886-9D0A-513A06B8B796}"/>
              </a:ext>
            </a:extLst>
          </p:cNvPr>
          <p:cNvSpPr>
            <a:spLocks noGrp="1" noChangeArrowheads="1"/>
          </p:cNvSpPr>
          <p:nvPr>
            <p:ph type="body" idx="1"/>
          </p:nvPr>
        </p:nvSpPr>
        <p:spPr>
          <a:xfrm>
            <a:off x="457200" y="990600"/>
            <a:ext cx="6934200" cy="609600"/>
          </a:xfrm>
          <a:noFill/>
        </p:spPr>
        <p:txBody>
          <a:bodyPr/>
          <a:lstStyle/>
          <a:p>
            <a:pPr eaLnBrk="1" hangingPunct="1"/>
            <a:r>
              <a:rPr lang="en-US" altLang="zh-CN" b="1">
                <a:solidFill>
                  <a:srgbClr val="040408"/>
                </a:solidFill>
                <a:latin typeface="宋体" panose="02010600030101010101" pitchFamily="2" charset="-122"/>
              </a:rPr>
              <a:t>§</a:t>
            </a:r>
            <a:r>
              <a:rPr lang="en-US" altLang="zh-CN">
                <a:solidFill>
                  <a:srgbClr val="040408"/>
                </a:solidFill>
                <a:latin typeface="宋体" panose="02010600030101010101" pitchFamily="2" charset="-122"/>
              </a:rPr>
              <a:t> 2.1</a:t>
            </a:r>
            <a:r>
              <a:rPr lang="zh-CN" altLang="en-US">
                <a:solidFill>
                  <a:srgbClr val="040408"/>
                </a:solidFill>
                <a:latin typeface="宋体" panose="02010600030101010101" pitchFamily="2" charset="-122"/>
              </a:rPr>
              <a:t>、</a:t>
            </a:r>
            <a:r>
              <a:rPr lang="zh-CN" altLang="en-US">
                <a:solidFill>
                  <a:srgbClr val="040408"/>
                </a:solidFill>
              </a:rPr>
              <a:t>电力二极管</a:t>
            </a:r>
            <a:r>
              <a:rPr lang="en-US" altLang="zh-CN">
                <a:solidFill>
                  <a:srgbClr val="040408"/>
                </a:solidFill>
              </a:rPr>
              <a:t>(Power Diode)</a:t>
            </a:r>
          </a:p>
        </p:txBody>
      </p:sp>
      <p:grpSp>
        <p:nvGrpSpPr>
          <p:cNvPr id="110596" name="Group 24">
            <a:extLst>
              <a:ext uri="{FF2B5EF4-FFF2-40B4-BE49-F238E27FC236}">
                <a16:creationId xmlns:a16="http://schemas.microsoft.com/office/drawing/2014/main" id="{FB29A5ED-8DCA-446B-925E-4C034F03E37B}"/>
              </a:ext>
            </a:extLst>
          </p:cNvPr>
          <p:cNvGrpSpPr>
            <a:grpSpLocks/>
          </p:cNvGrpSpPr>
          <p:nvPr/>
        </p:nvGrpSpPr>
        <p:grpSpPr bwMode="auto">
          <a:xfrm>
            <a:off x="3505200" y="1700213"/>
            <a:ext cx="1371600" cy="2163762"/>
            <a:chOff x="2208" y="1392"/>
            <a:chExt cx="864" cy="1363"/>
          </a:xfrm>
        </p:grpSpPr>
        <p:grpSp>
          <p:nvGrpSpPr>
            <p:cNvPr id="110613" name="Group 13">
              <a:extLst>
                <a:ext uri="{FF2B5EF4-FFF2-40B4-BE49-F238E27FC236}">
                  <a16:creationId xmlns:a16="http://schemas.microsoft.com/office/drawing/2014/main" id="{53219718-5477-4974-AF4B-E776812D255D}"/>
                </a:ext>
              </a:extLst>
            </p:cNvPr>
            <p:cNvGrpSpPr>
              <a:grpSpLocks/>
            </p:cNvGrpSpPr>
            <p:nvPr/>
          </p:nvGrpSpPr>
          <p:grpSpPr bwMode="auto">
            <a:xfrm>
              <a:off x="2400" y="1776"/>
              <a:ext cx="381" cy="979"/>
              <a:chOff x="5640" y="5640"/>
              <a:chExt cx="953" cy="2448"/>
            </a:xfrm>
          </p:grpSpPr>
          <p:sp>
            <p:nvSpPr>
              <p:cNvPr id="110615" name="Line 14">
                <a:extLst>
                  <a:ext uri="{FF2B5EF4-FFF2-40B4-BE49-F238E27FC236}">
                    <a16:creationId xmlns:a16="http://schemas.microsoft.com/office/drawing/2014/main" id="{EA7137E5-FCBB-4630-B0CA-A8EED12EB7F6}"/>
                  </a:ext>
                </a:extLst>
              </p:cNvPr>
              <p:cNvSpPr>
                <a:spLocks noChangeShapeType="1"/>
              </p:cNvSpPr>
              <p:nvPr/>
            </p:nvSpPr>
            <p:spPr bwMode="auto">
              <a:xfrm>
                <a:off x="5725" y="6630"/>
                <a:ext cx="8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6" name="AutoShape 15">
                <a:extLst>
                  <a:ext uri="{FF2B5EF4-FFF2-40B4-BE49-F238E27FC236}">
                    <a16:creationId xmlns:a16="http://schemas.microsoft.com/office/drawing/2014/main" id="{54AA753A-B548-4972-96E4-D199421F97AD}"/>
                  </a:ext>
                </a:extLst>
              </p:cNvPr>
              <p:cNvSpPr>
                <a:spLocks noChangeArrowheads="1"/>
              </p:cNvSpPr>
              <p:nvPr/>
            </p:nvSpPr>
            <p:spPr bwMode="auto">
              <a:xfrm>
                <a:off x="5843" y="6645"/>
                <a:ext cx="717" cy="603"/>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617" name="Line 16">
                <a:extLst>
                  <a:ext uri="{FF2B5EF4-FFF2-40B4-BE49-F238E27FC236}">
                    <a16:creationId xmlns:a16="http://schemas.microsoft.com/office/drawing/2014/main" id="{5FEBEE8C-CFE5-44D2-A91A-7462B165A461}"/>
                  </a:ext>
                </a:extLst>
              </p:cNvPr>
              <p:cNvSpPr>
                <a:spLocks noChangeShapeType="1"/>
              </p:cNvSpPr>
              <p:nvPr/>
            </p:nvSpPr>
            <p:spPr bwMode="auto">
              <a:xfrm flipV="1">
                <a:off x="6203" y="6043"/>
                <a:ext cx="0" cy="1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8" name="Rectangle 17">
                <a:extLst>
                  <a:ext uri="{FF2B5EF4-FFF2-40B4-BE49-F238E27FC236}">
                    <a16:creationId xmlns:a16="http://schemas.microsoft.com/office/drawing/2014/main" id="{34608450-3995-4ABD-89E0-F593D3311E86}"/>
                  </a:ext>
                </a:extLst>
              </p:cNvPr>
              <p:cNvSpPr>
                <a:spLocks noChangeArrowheads="1"/>
              </p:cNvSpPr>
              <p:nvPr/>
            </p:nvSpPr>
            <p:spPr bwMode="auto">
              <a:xfrm>
                <a:off x="5658" y="7433"/>
                <a:ext cx="650"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A</a:t>
                </a:r>
              </a:p>
            </p:txBody>
          </p:sp>
          <p:sp>
            <p:nvSpPr>
              <p:cNvPr id="110619" name="Rectangle 18">
                <a:extLst>
                  <a:ext uri="{FF2B5EF4-FFF2-40B4-BE49-F238E27FC236}">
                    <a16:creationId xmlns:a16="http://schemas.microsoft.com/office/drawing/2014/main" id="{76A249E7-EAC5-40D7-8D3A-0CC48495DC70}"/>
                  </a:ext>
                </a:extLst>
              </p:cNvPr>
              <p:cNvSpPr>
                <a:spLocks noChangeArrowheads="1"/>
              </p:cNvSpPr>
              <p:nvPr/>
            </p:nvSpPr>
            <p:spPr bwMode="auto">
              <a:xfrm>
                <a:off x="5640" y="5640"/>
                <a:ext cx="650"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K</a:t>
                </a:r>
              </a:p>
            </p:txBody>
          </p:sp>
        </p:grpSp>
        <p:sp>
          <p:nvSpPr>
            <p:cNvPr id="110614" name="Rectangle 20">
              <a:extLst>
                <a:ext uri="{FF2B5EF4-FFF2-40B4-BE49-F238E27FC236}">
                  <a16:creationId xmlns:a16="http://schemas.microsoft.com/office/drawing/2014/main" id="{D904C0D9-6064-4A6D-8651-C3648A8F222C}"/>
                </a:ext>
              </a:extLst>
            </p:cNvPr>
            <p:cNvSpPr>
              <a:spLocks noChangeArrowheads="1"/>
            </p:cNvSpPr>
            <p:nvPr/>
          </p:nvSpPr>
          <p:spPr bwMode="auto">
            <a:xfrm>
              <a:off x="2208" y="1392"/>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buSzPts val="2000"/>
              </a:pPr>
              <a:r>
                <a:rPr kumimoji="0" lang="en-US" altLang="zh-CN">
                  <a:solidFill>
                    <a:srgbClr val="040408"/>
                  </a:solidFill>
                  <a:latin typeface="宋体" panose="02010600030101010101" pitchFamily="2" charset="-122"/>
                </a:rPr>
                <a:t>2</a:t>
              </a:r>
              <a:r>
                <a:rPr kumimoji="0" lang="zh-CN" altLang="en-US">
                  <a:solidFill>
                    <a:srgbClr val="040408"/>
                  </a:solidFill>
                  <a:latin typeface="宋体" panose="02010600030101010101" pitchFamily="2" charset="-122"/>
                </a:rPr>
                <a:t>、符号</a:t>
              </a:r>
            </a:p>
          </p:txBody>
        </p:sp>
      </p:grpSp>
      <p:grpSp>
        <p:nvGrpSpPr>
          <p:cNvPr id="110597" name="Group 23">
            <a:extLst>
              <a:ext uri="{FF2B5EF4-FFF2-40B4-BE49-F238E27FC236}">
                <a16:creationId xmlns:a16="http://schemas.microsoft.com/office/drawing/2014/main" id="{2B6BEF4E-B173-48BF-8D53-9536886E8F7B}"/>
              </a:ext>
            </a:extLst>
          </p:cNvPr>
          <p:cNvGrpSpPr>
            <a:grpSpLocks/>
          </p:cNvGrpSpPr>
          <p:nvPr/>
        </p:nvGrpSpPr>
        <p:grpSpPr bwMode="auto">
          <a:xfrm>
            <a:off x="838200" y="1676400"/>
            <a:ext cx="2244725" cy="1828800"/>
            <a:chOff x="528" y="1377"/>
            <a:chExt cx="1414" cy="1152"/>
          </a:xfrm>
        </p:grpSpPr>
        <p:grpSp>
          <p:nvGrpSpPr>
            <p:cNvPr id="110604" name="Group 5">
              <a:extLst>
                <a:ext uri="{FF2B5EF4-FFF2-40B4-BE49-F238E27FC236}">
                  <a16:creationId xmlns:a16="http://schemas.microsoft.com/office/drawing/2014/main" id="{25284CEC-7BD7-4D70-B595-1432F2E90526}"/>
                </a:ext>
              </a:extLst>
            </p:cNvPr>
            <p:cNvGrpSpPr>
              <a:grpSpLocks/>
            </p:cNvGrpSpPr>
            <p:nvPr/>
          </p:nvGrpSpPr>
          <p:grpSpPr bwMode="auto">
            <a:xfrm>
              <a:off x="528" y="2016"/>
              <a:ext cx="1414" cy="513"/>
              <a:chOff x="1788" y="1701"/>
              <a:chExt cx="3534" cy="1281"/>
            </a:xfrm>
          </p:grpSpPr>
          <p:sp>
            <p:nvSpPr>
              <p:cNvPr id="110606" name="Rectangle 6">
                <a:extLst>
                  <a:ext uri="{FF2B5EF4-FFF2-40B4-BE49-F238E27FC236}">
                    <a16:creationId xmlns:a16="http://schemas.microsoft.com/office/drawing/2014/main" id="{5B339A87-D370-41FE-986C-78751D47C970}"/>
                  </a:ext>
                </a:extLst>
              </p:cNvPr>
              <p:cNvSpPr>
                <a:spLocks noChangeArrowheads="1"/>
              </p:cNvSpPr>
              <p:nvPr/>
            </p:nvSpPr>
            <p:spPr bwMode="auto">
              <a:xfrm>
                <a:off x="2664" y="1884"/>
                <a:ext cx="864" cy="552"/>
              </a:xfrm>
              <a:prstGeom prst="rect">
                <a:avLst/>
              </a:prstGeom>
              <a:solidFill>
                <a:srgbClr val="FFFFFF"/>
              </a:solidFill>
              <a:ln w="19050">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P</a:t>
                </a:r>
              </a:p>
            </p:txBody>
          </p:sp>
          <p:sp>
            <p:nvSpPr>
              <p:cNvPr id="110607" name="Rectangle 7">
                <a:extLst>
                  <a:ext uri="{FF2B5EF4-FFF2-40B4-BE49-F238E27FC236}">
                    <a16:creationId xmlns:a16="http://schemas.microsoft.com/office/drawing/2014/main" id="{0DE38CB1-0ABB-4EDF-9A90-684795B40699}"/>
                  </a:ext>
                </a:extLst>
              </p:cNvPr>
              <p:cNvSpPr>
                <a:spLocks noChangeArrowheads="1"/>
              </p:cNvSpPr>
              <p:nvPr/>
            </p:nvSpPr>
            <p:spPr bwMode="auto">
              <a:xfrm>
                <a:off x="3520" y="1881"/>
                <a:ext cx="864" cy="552"/>
              </a:xfrm>
              <a:prstGeom prst="rect">
                <a:avLst/>
              </a:prstGeom>
              <a:solidFill>
                <a:srgbClr val="FFFFFF"/>
              </a:solidFill>
              <a:ln w="19050">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N</a:t>
                </a:r>
              </a:p>
            </p:txBody>
          </p:sp>
          <p:sp>
            <p:nvSpPr>
              <p:cNvPr id="110608" name="Line 8">
                <a:extLst>
                  <a:ext uri="{FF2B5EF4-FFF2-40B4-BE49-F238E27FC236}">
                    <a16:creationId xmlns:a16="http://schemas.microsoft.com/office/drawing/2014/main" id="{80922332-8DA1-4E0C-832E-8D16E012FC99}"/>
                  </a:ext>
                </a:extLst>
              </p:cNvPr>
              <p:cNvSpPr>
                <a:spLocks noChangeShapeType="1"/>
              </p:cNvSpPr>
              <p:nvPr/>
            </p:nvSpPr>
            <p:spPr bwMode="auto">
              <a:xfrm>
                <a:off x="1788" y="2196"/>
                <a:ext cx="86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9" name="Line 9">
                <a:extLst>
                  <a:ext uri="{FF2B5EF4-FFF2-40B4-BE49-F238E27FC236}">
                    <a16:creationId xmlns:a16="http://schemas.microsoft.com/office/drawing/2014/main" id="{420E4F01-7312-4FE7-89A1-D9D418C5EEA4}"/>
                  </a:ext>
                </a:extLst>
              </p:cNvPr>
              <p:cNvSpPr>
                <a:spLocks noChangeShapeType="1"/>
              </p:cNvSpPr>
              <p:nvPr/>
            </p:nvSpPr>
            <p:spPr bwMode="auto">
              <a:xfrm>
                <a:off x="4392" y="2184"/>
                <a:ext cx="5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0" name="Rectangle 10">
                <a:extLst>
                  <a:ext uri="{FF2B5EF4-FFF2-40B4-BE49-F238E27FC236}">
                    <a16:creationId xmlns:a16="http://schemas.microsoft.com/office/drawing/2014/main" id="{BFC869F8-EEA2-487A-8375-C5B0DE767D54}"/>
                  </a:ext>
                </a:extLst>
              </p:cNvPr>
              <p:cNvSpPr>
                <a:spLocks noChangeArrowheads="1"/>
              </p:cNvSpPr>
              <p:nvPr/>
            </p:nvSpPr>
            <p:spPr bwMode="auto">
              <a:xfrm>
                <a:off x="2058" y="1701"/>
                <a:ext cx="864"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A</a:t>
                </a:r>
              </a:p>
            </p:txBody>
          </p:sp>
          <p:sp>
            <p:nvSpPr>
              <p:cNvPr id="110611" name="Rectangle 11">
                <a:extLst>
                  <a:ext uri="{FF2B5EF4-FFF2-40B4-BE49-F238E27FC236}">
                    <a16:creationId xmlns:a16="http://schemas.microsoft.com/office/drawing/2014/main" id="{3C8300D8-C2B7-494B-B1D2-868322E01493}"/>
                  </a:ext>
                </a:extLst>
              </p:cNvPr>
              <p:cNvSpPr>
                <a:spLocks noChangeArrowheads="1"/>
              </p:cNvSpPr>
              <p:nvPr/>
            </p:nvSpPr>
            <p:spPr bwMode="auto">
              <a:xfrm>
                <a:off x="4458" y="1734"/>
                <a:ext cx="864"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K</a:t>
                </a:r>
              </a:p>
            </p:txBody>
          </p:sp>
          <p:sp>
            <p:nvSpPr>
              <p:cNvPr id="110612" name="Rectangle 12">
                <a:extLst>
                  <a:ext uri="{FF2B5EF4-FFF2-40B4-BE49-F238E27FC236}">
                    <a16:creationId xmlns:a16="http://schemas.microsoft.com/office/drawing/2014/main" id="{EDB79397-9954-4107-B7BE-0ED40759B92D}"/>
                  </a:ext>
                </a:extLst>
              </p:cNvPr>
              <p:cNvSpPr>
                <a:spLocks noChangeArrowheads="1"/>
              </p:cNvSpPr>
              <p:nvPr/>
            </p:nvSpPr>
            <p:spPr bwMode="auto">
              <a:xfrm>
                <a:off x="3250" y="2430"/>
                <a:ext cx="864"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J</a:t>
                </a:r>
              </a:p>
            </p:txBody>
          </p:sp>
        </p:grpSp>
        <p:sp>
          <p:nvSpPr>
            <p:cNvPr id="110605" name="Rectangle 21">
              <a:extLst>
                <a:ext uri="{FF2B5EF4-FFF2-40B4-BE49-F238E27FC236}">
                  <a16:creationId xmlns:a16="http://schemas.microsoft.com/office/drawing/2014/main" id="{08C5E35A-8206-4A72-81F2-26D2CC5EAE25}"/>
                </a:ext>
              </a:extLst>
            </p:cNvPr>
            <p:cNvSpPr>
              <a:spLocks noChangeArrowheads="1"/>
            </p:cNvSpPr>
            <p:nvPr/>
          </p:nvSpPr>
          <p:spPr bwMode="auto">
            <a:xfrm>
              <a:off x="768" y="1377"/>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buSzPts val="2000"/>
              </a:pPr>
              <a:r>
                <a:rPr kumimoji="0" lang="en-US" altLang="zh-CN">
                  <a:solidFill>
                    <a:srgbClr val="040408"/>
                  </a:solidFill>
                  <a:latin typeface="宋体" panose="02010600030101010101" pitchFamily="2" charset="-122"/>
                </a:rPr>
                <a:t>1</a:t>
              </a:r>
              <a:r>
                <a:rPr kumimoji="0" lang="zh-CN" altLang="en-US">
                  <a:solidFill>
                    <a:srgbClr val="040408"/>
                  </a:solidFill>
                  <a:latin typeface="宋体" panose="02010600030101010101" pitchFamily="2" charset="-122"/>
                </a:rPr>
                <a:t>、结构</a:t>
              </a:r>
            </a:p>
          </p:txBody>
        </p:sp>
      </p:grpSp>
      <p:grpSp>
        <p:nvGrpSpPr>
          <p:cNvPr id="110598" name="Group 25">
            <a:extLst>
              <a:ext uri="{FF2B5EF4-FFF2-40B4-BE49-F238E27FC236}">
                <a16:creationId xmlns:a16="http://schemas.microsoft.com/office/drawing/2014/main" id="{868BB2B1-E48B-43F6-B936-51E2F4A95DC4}"/>
              </a:ext>
            </a:extLst>
          </p:cNvPr>
          <p:cNvGrpSpPr>
            <a:grpSpLocks/>
          </p:cNvGrpSpPr>
          <p:nvPr/>
        </p:nvGrpSpPr>
        <p:grpSpPr bwMode="auto">
          <a:xfrm>
            <a:off x="5867400" y="1654175"/>
            <a:ext cx="2193925" cy="2536825"/>
            <a:chOff x="3696" y="1392"/>
            <a:chExt cx="1382" cy="1598"/>
          </a:xfrm>
        </p:grpSpPr>
        <p:pic>
          <p:nvPicPr>
            <p:cNvPr id="110602" name="Picture 19">
              <a:extLst>
                <a:ext uri="{FF2B5EF4-FFF2-40B4-BE49-F238E27FC236}">
                  <a16:creationId xmlns:a16="http://schemas.microsoft.com/office/drawing/2014/main" id="{DD0B7507-E21B-4AD7-8A5D-54A785214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 y="1776"/>
              <a:ext cx="1382"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3" name="Rectangle 22">
              <a:extLst>
                <a:ext uri="{FF2B5EF4-FFF2-40B4-BE49-F238E27FC236}">
                  <a16:creationId xmlns:a16="http://schemas.microsoft.com/office/drawing/2014/main" id="{586302DF-5515-4EB2-A4F0-5866743391C0}"/>
                </a:ext>
              </a:extLst>
            </p:cNvPr>
            <p:cNvSpPr>
              <a:spLocks noChangeArrowheads="1"/>
            </p:cNvSpPr>
            <p:nvPr/>
          </p:nvSpPr>
          <p:spPr bwMode="auto">
            <a:xfrm>
              <a:off x="3696" y="1392"/>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buSzPts val="2000"/>
              </a:pPr>
              <a:r>
                <a:rPr kumimoji="0" lang="en-US" altLang="zh-CN">
                  <a:solidFill>
                    <a:srgbClr val="040408"/>
                  </a:solidFill>
                  <a:latin typeface="宋体" panose="02010600030101010101" pitchFamily="2" charset="-122"/>
                </a:rPr>
                <a:t>3</a:t>
              </a:r>
              <a:r>
                <a:rPr kumimoji="0" lang="zh-CN" altLang="en-US">
                  <a:solidFill>
                    <a:srgbClr val="040408"/>
                  </a:solidFill>
                  <a:latin typeface="宋体" panose="02010600030101010101" pitchFamily="2" charset="-122"/>
                </a:rPr>
                <a:t>、封装</a:t>
              </a:r>
            </a:p>
          </p:txBody>
        </p:sp>
      </p:grpSp>
      <p:grpSp>
        <p:nvGrpSpPr>
          <p:cNvPr id="110599" name="Group 28">
            <a:extLst>
              <a:ext uri="{FF2B5EF4-FFF2-40B4-BE49-F238E27FC236}">
                <a16:creationId xmlns:a16="http://schemas.microsoft.com/office/drawing/2014/main" id="{D7D40C16-F969-413D-92C4-2846440C748C}"/>
              </a:ext>
            </a:extLst>
          </p:cNvPr>
          <p:cNvGrpSpPr>
            <a:grpSpLocks/>
          </p:cNvGrpSpPr>
          <p:nvPr/>
        </p:nvGrpSpPr>
        <p:grpSpPr bwMode="auto">
          <a:xfrm>
            <a:off x="5257800" y="4114800"/>
            <a:ext cx="3429000" cy="2743200"/>
            <a:chOff x="3312" y="2592"/>
            <a:chExt cx="2160" cy="1728"/>
          </a:xfrm>
        </p:grpSpPr>
        <p:pic>
          <p:nvPicPr>
            <p:cNvPr id="110600" name="Picture 26">
              <a:extLst>
                <a:ext uri="{FF2B5EF4-FFF2-40B4-BE49-F238E27FC236}">
                  <a16:creationId xmlns:a16="http://schemas.microsoft.com/office/drawing/2014/main" id="{84908D3F-B24B-44DC-BA8F-D36D1FBFA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 y="2863"/>
              <a:ext cx="1872" cy="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1" name="Rectangle 27">
              <a:extLst>
                <a:ext uri="{FF2B5EF4-FFF2-40B4-BE49-F238E27FC236}">
                  <a16:creationId xmlns:a16="http://schemas.microsoft.com/office/drawing/2014/main" id="{C617F0B5-76C1-4DAF-A29D-D043FDE31DC9}"/>
                </a:ext>
              </a:extLst>
            </p:cNvPr>
            <p:cNvSpPr>
              <a:spLocks noChangeArrowheads="1"/>
            </p:cNvSpPr>
            <p:nvPr/>
          </p:nvSpPr>
          <p:spPr bwMode="auto">
            <a:xfrm>
              <a:off x="4272" y="2592"/>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buSzPts val="2000"/>
              </a:pPr>
              <a:r>
                <a:rPr kumimoji="0" lang="en-US" altLang="zh-CN">
                  <a:solidFill>
                    <a:srgbClr val="040408"/>
                  </a:solidFill>
                  <a:latin typeface="宋体" panose="02010600030101010101" pitchFamily="2" charset="-122"/>
                </a:rPr>
                <a:t>5</a:t>
              </a:r>
              <a:r>
                <a:rPr kumimoji="0" lang="zh-CN" altLang="en-US">
                  <a:solidFill>
                    <a:srgbClr val="040408"/>
                  </a:solidFill>
                  <a:latin typeface="宋体" panose="02010600030101010101" pitchFamily="2" charset="-122"/>
                </a:rPr>
                <a:t>、伏安特性</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1428">
                                            <p:txEl>
                                              <p:pRg st="0" end="0"/>
                                            </p:txEl>
                                          </p:spTgt>
                                        </p:tgtEl>
                                        <p:attrNameLst>
                                          <p:attrName>style.visibility</p:attrName>
                                        </p:attrNameLst>
                                      </p:cBhvr>
                                      <p:to>
                                        <p:strVal val="visible"/>
                                      </p:to>
                                    </p:set>
                                    <p:animEffect transition="in" filter="blinds(horizontal)">
                                      <p:cBhvr>
                                        <p:cTn id="7" dur="500"/>
                                        <p:tgtEl>
                                          <p:spTgt spid="2314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8"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88EBF922-2EB7-44FB-A686-75CD1E498B14}"/>
              </a:ext>
            </a:extLst>
          </p:cNvPr>
          <p:cNvSpPr>
            <a:spLocks noGrp="1" noChangeArrowheads="1"/>
          </p:cNvSpPr>
          <p:nvPr>
            <p:ph type="title"/>
          </p:nvPr>
        </p:nvSpPr>
        <p:spPr>
          <a:xfrm>
            <a:off x="685800" y="228600"/>
            <a:ext cx="7772400" cy="762000"/>
          </a:xfrm>
        </p:spPr>
        <p:txBody>
          <a:bodyPr/>
          <a:lstStyle/>
          <a:p>
            <a:pPr algn="ctr" eaLnBrk="1" hangingPunct="1"/>
            <a:r>
              <a:rPr lang="en-US" altLang="zh-CN" b="1">
                <a:solidFill>
                  <a:srgbClr val="040408"/>
                </a:solidFill>
                <a:latin typeface="宋体" panose="02010600030101010101" pitchFamily="2" charset="-122"/>
              </a:rPr>
              <a:t>§</a:t>
            </a:r>
            <a:r>
              <a:rPr lang="en-US" altLang="zh-CN">
                <a:solidFill>
                  <a:srgbClr val="040408"/>
                </a:solidFill>
                <a:latin typeface="宋体" panose="02010600030101010101" pitchFamily="2" charset="-122"/>
              </a:rPr>
              <a:t> 2.2</a:t>
            </a:r>
            <a:r>
              <a:rPr lang="zh-CN" altLang="en-US">
                <a:solidFill>
                  <a:srgbClr val="040408"/>
                </a:solidFill>
                <a:latin typeface="宋体" panose="02010600030101010101" pitchFamily="2" charset="-122"/>
              </a:rPr>
              <a:t>、</a:t>
            </a:r>
            <a:r>
              <a:rPr lang="zh-CN" altLang="en-US">
                <a:solidFill>
                  <a:srgbClr val="040408"/>
                </a:solidFill>
              </a:rPr>
              <a:t>晶闸管</a:t>
            </a:r>
            <a:r>
              <a:rPr lang="en-US" altLang="zh-CN">
                <a:solidFill>
                  <a:srgbClr val="040408"/>
                </a:solidFill>
              </a:rPr>
              <a:t>(SCR</a:t>
            </a:r>
            <a:r>
              <a:rPr lang="zh-CN" altLang="en-US">
                <a:solidFill>
                  <a:srgbClr val="040408"/>
                </a:solidFill>
              </a:rPr>
              <a:t>、</a:t>
            </a:r>
            <a:r>
              <a:rPr lang="en-US" altLang="zh-CN">
                <a:solidFill>
                  <a:srgbClr val="040408"/>
                </a:solidFill>
              </a:rPr>
              <a:t>VT)</a:t>
            </a:r>
          </a:p>
        </p:txBody>
      </p:sp>
      <p:sp>
        <p:nvSpPr>
          <p:cNvPr id="12291" name="Rectangle 3" descr="Rectangle: Click to edit Master text styles&#10;Second level&#10;Third level&#10;Fourth level&#10;Fifth level">
            <a:extLst>
              <a:ext uri="{FF2B5EF4-FFF2-40B4-BE49-F238E27FC236}">
                <a16:creationId xmlns:a16="http://schemas.microsoft.com/office/drawing/2014/main" id="{4261E77D-28EB-4EA8-B0D7-66E312FDD676}"/>
              </a:ext>
            </a:extLst>
          </p:cNvPr>
          <p:cNvSpPr>
            <a:spLocks noGrp="1" noChangeArrowheads="1"/>
          </p:cNvSpPr>
          <p:nvPr>
            <p:ph type="body" idx="1"/>
          </p:nvPr>
        </p:nvSpPr>
        <p:spPr>
          <a:xfrm>
            <a:off x="228600" y="990600"/>
            <a:ext cx="6248400" cy="533400"/>
          </a:xfrm>
        </p:spPr>
        <p:txBody>
          <a:bodyPr/>
          <a:lstStyle/>
          <a:p>
            <a:pPr eaLnBrk="1" hangingPunct="1">
              <a:lnSpc>
                <a:spcPct val="90000"/>
              </a:lnSpc>
            </a:pPr>
            <a:r>
              <a:rPr lang="zh-CN" altLang="en-US">
                <a:solidFill>
                  <a:srgbClr val="040408"/>
                </a:solidFill>
              </a:rPr>
              <a:t>一、结构</a:t>
            </a:r>
          </a:p>
        </p:txBody>
      </p:sp>
      <p:grpSp>
        <p:nvGrpSpPr>
          <p:cNvPr id="2" name="Group 133">
            <a:extLst>
              <a:ext uri="{FF2B5EF4-FFF2-40B4-BE49-F238E27FC236}">
                <a16:creationId xmlns:a16="http://schemas.microsoft.com/office/drawing/2014/main" id="{09D5EF30-F9CE-410D-8DBE-5611A17A68AE}"/>
              </a:ext>
            </a:extLst>
          </p:cNvPr>
          <p:cNvGrpSpPr>
            <a:grpSpLocks/>
          </p:cNvGrpSpPr>
          <p:nvPr/>
        </p:nvGrpSpPr>
        <p:grpSpPr bwMode="auto">
          <a:xfrm>
            <a:off x="4016375" y="1524000"/>
            <a:ext cx="2994025" cy="3352800"/>
            <a:chOff x="3360" y="1200"/>
            <a:chExt cx="1886" cy="2112"/>
          </a:xfrm>
        </p:grpSpPr>
        <p:sp>
          <p:nvSpPr>
            <p:cNvPr id="3117" name="Rectangle 102">
              <a:extLst>
                <a:ext uri="{FF2B5EF4-FFF2-40B4-BE49-F238E27FC236}">
                  <a16:creationId xmlns:a16="http://schemas.microsoft.com/office/drawing/2014/main" id="{3B2A72F8-B05D-4001-B331-C1B5C3BBE476}"/>
                </a:ext>
              </a:extLst>
            </p:cNvPr>
            <p:cNvSpPr>
              <a:spLocks noChangeArrowheads="1"/>
            </p:cNvSpPr>
            <p:nvPr/>
          </p:nvSpPr>
          <p:spPr bwMode="auto">
            <a:xfrm>
              <a:off x="3360" y="1200"/>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20000"/>
                </a:spcBef>
                <a:buSzPct val="85000"/>
                <a:buFontTx/>
                <a:buBlip>
                  <a:blip r:embed="rId3"/>
                </a:buBlip>
              </a:pPr>
              <a:r>
                <a:rPr lang="en-US" altLang="zh-CN">
                  <a:solidFill>
                    <a:srgbClr val="040408"/>
                  </a:solidFill>
                  <a:latin typeface="宋体" panose="02010600030101010101" pitchFamily="2" charset="-122"/>
                </a:rPr>
                <a:t>3</a:t>
              </a:r>
              <a:r>
                <a:rPr lang="zh-CN" altLang="en-US">
                  <a:solidFill>
                    <a:srgbClr val="040408"/>
                  </a:solidFill>
                  <a:latin typeface="宋体" panose="02010600030101010101" pitchFamily="2" charset="-122"/>
                </a:rPr>
                <a:t>、封装</a:t>
              </a:r>
            </a:p>
          </p:txBody>
        </p:sp>
        <p:graphicFrame>
          <p:nvGraphicFramePr>
            <p:cNvPr id="3074" name="Object 103">
              <a:extLst>
                <a:ext uri="{FF2B5EF4-FFF2-40B4-BE49-F238E27FC236}">
                  <a16:creationId xmlns:a16="http://schemas.microsoft.com/office/drawing/2014/main" id="{11AFCB44-3B69-4CF3-BBA9-44788C853E0F}"/>
                </a:ext>
              </a:extLst>
            </p:cNvPr>
            <p:cNvGraphicFramePr>
              <a:graphicFrameLocks noChangeAspect="1"/>
            </p:cNvGraphicFramePr>
            <p:nvPr/>
          </p:nvGraphicFramePr>
          <p:xfrm>
            <a:off x="3600" y="1632"/>
            <a:ext cx="1646" cy="1680"/>
          </p:xfrm>
          <a:graphic>
            <a:graphicData uri="http://schemas.openxmlformats.org/presentationml/2006/ole">
              <mc:AlternateContent xmlns:mc="http://schemas.openxmlformats.org/markup-compatibility/2006">
                <mc:Choice xmlns:v="urn:schemas-microsoft-com:vml" Requires="v">
                  <p:oleObj spid="_x0000_s3118" name="位图图像" r:id="rId4" imgW="1390844" imgH="1419048" progId="Paint.Picture">
                    <p:embed/>
                  </p:oleObj>
                </mc:Choice>
                <mc:Fallback>
                  <p:oleObj name="位图图像" r:id="rId4" imgW="1390844" imgH="1419048" progId="Paint.Picture">
                    <p:embed/>
                    <p:pic>
                      <p:nvPicPr>
                        <p:cNvPr id="0" name="Object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1632"/>
                          <a:ext cx="1646" cy="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135">
            <a:extLst>
              <a:ext uri="{FF2B5EF4-FFF2-40B4-BE49-F238E27FC236}">
                <a16:creationId xmlns:a16="http://schemas.microsoft.com/office/drawing/2014/main" id="{BD018237-0461-4F36-BA58-E53BB44C208C}"/>
              </a:ext>
            </a:extLst>
          </p:cNvPr>
          <p:cNvGrpSpPr>
            <a:grpSpLocks/>
          </p:cNvGrpSpPr>
          <p:nvPr/>
        </p:nvGrpSpPr>
        <p:grpSpPr bwMode="auto">
          <a:xfrm>
            <a:off x="2209800" y="1524000"/>
            <a:ext cx="1905000" cy="2544763"/>
            <a:chOff x="1776" y="1614"/>
            <a:chExt cx="1200" cy="1603"/>
          </a:xfrm>
        </p:grpSpPr>
        <p:sp>
          <p:nvSpPr>
            <p:cNvPr id="3107" name="Rectangle 101">
              <a:extLst>
                <a:ext uri="{FF2B5EF4-FFF2-40B4-BE49-F238E27FC236}">
                  <a16:creationId xmlns:a16="http://schemas.microsoft.com/office/drawing/2014/main" id="{EF2D5334-F1A3-4B1A-AC05-07D8162406EF}"/>
                </a:ext>
              </a:extLst>
            </p:cNvPr>
            <p:cNvSpPr>
              <a:spLocks noChangeArrowheads="1"/>
            </p:cNvSpPr>
            <p:nvPr/>
          </p:nvSpPr>
          <p:spPr bwMode="auto">
            <a:xfrm>
              <a:off x="1776" y="1614"/>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20000"/>
                </a:spcBef>
                <a:buSzPct val="85000"/>
                <a:buFontTx/>
                <a:buBlip>
                  <a:blip r:embed="rId3"/>
                </a:buBlip>
              </a:pPr>
              <a:r>
                <a:rPr lang="en-US" altLang="zh-CN">
                  <a:solidFill>
                    <a:srgbClr val="040408"/>
                  </a:solidFill>
                  <a:latin typeface="宋体" panose="02010600030101010101" pitchFamily="2" charset="-122"/>
                </a:rPr>
                <a:t>2</a:t>
              </a:r>
              <a:r>
                <a:rPr lang="zh-CN" altLang="en-US">
                  <a:solidFill>
                    <a:srgbClr val="040408"/>
                  </a:solidFill>
                  <a:latin typeface="宋体" panose="02010600030101010101" pitchFamily="2" charset="-122"/>
                </a:rPr>
                <a:t>、符号</a:t>
              </a:r>
            </a:p>
          </p:txBody>
        </p:sp>
        <p:grpSp>
          <p:nvGrpSpPr>
            <p:cNvPr id="3108" name="Group 134">
              <a:extLst>
                <a:ext uri="{FF2B5EF4-FFF2-40B4-BE49-F238E27FC236}">
                  <a16:creationId xmlns:a16="http://schemas.microsoft.com/office/drawing/2014/main" id="{BCD17925-D95B-4E8B-B7F7-F9E0A325AB44}"/>
                </a:ext>
              </a:extLst>
            </p:cNvPr>
            <p:cNvGrpSpPr>
              <a:grpSpLocks/>
            </p:cNvGrpSpPr>
            <p:nvPr/>
          </p:nvGrpSpPr>
          <p:grpSpPr bwMode="auto">
            <a:xfrm>
              <a:off x="2256" y="2238"/>
              <a:ext cx="682" cy="979"/>
              <a:chOff x="2256" y="2238"/>
              <a:chExt cx="682" cy="979"/>
            </a:xfrm>
          </p:grpSpPr>
          <p:sp>
            <p:nvSpPr>
              <p:cNvPr id="3109" name="Line 123">
                <a:extLst>
                  <a:ext uri="{FF2B5EF4-FFF2-40B4-BE49-F238E27FC236}">
                    <a16:creationId xmlns:a16="http://schemas.microsoft.com/office/drawing/2014/main" id="{C4EE4CEB-FC38-4B77-9BB8-D147FF2E5C91}"/>
                  </a:ext>
                </a:extLst>
              </p:cNvPr>
              <p:cNvSpPr>
                <a:spLocks noChangeShapeType="1"/>
              </p:cNvSpPr>
              <p:nvPr/>
            </p:nvSpPr>
            <p:spPr bwMode="auto">
              <a:xfrm>
                <a:off x="2290" y="2634"/>
                <a:ext cx="34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0" name="AutoShape 124">
                <a:extLst>
                  <a:ext uri="{FF2B5EF4-FFF2-40B4-BE49-F238E27FC236}">
                    <a16:creationId xmlns:a16="http://schemas.microsoft.com/office/drawing/2014/main" id="{37A32CD7-10FD-4526-A46D-D4BE369E60FF}"/>
                  </a:ext>
                </a:extLst>
              </p:cNvPr>
              <p:cNvSpPr>
                <a:spLocks noChangeArrowheads="1"/>
              </p:cNvSpPr>
              <p:nvPr/>
            </p:nvSpPr>
            <p:spPr bwMode="auto">
              <a:xfrm>
                <a:off x="2337" y="2640"/>
                <a:ext cx="287" cy="241"/>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11" name="Line 125">
                <a:extLst>
                  <a:ext uri="{FF2B5EF4-FFF2-40B4-BE49-F238E27FC236}">
                    <a16:creationId xmlns:a16="http://schemas.microsoft.com/office/drawing/2014/main" id="{9EC273E2-F264-428A-B531-C4B903E6F6E8}"/>
                  </a:ext>
                </a:extLst>
              </p:cNvPr>
              <p:cNvSpPr>
                <a:spLocks noChangeShapeType="1"/>
              </p:cNvSpPr>
              <p:nvPr/>
            </p:nvSpPr>
            <p:spPr bwMode="auto">
              <a:xfrm flipV="1">
                <a:off x="2481" y="2399"/>
                <a:ext cx="0" cy="6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2" name="Line 126">
                <a:extLst>
                  <a:ext uri="{FF2B5EF4-FFF2-40B4-BE49-F238E27FC236}">
                    <a16:creationId xmlns:a16="http://schemas.microsoft.com/office/drawing/2014/main" id="{4F36B105-C8ED-4BBE-A166-68CA5C869C84}"/>
                  </a:ext>
                </a:extLst>
              </p:cNvPr>
              <p:cNvSpPr>
                <a:spLocks noChangeShapeType="1"/>
              </p:cNvSpPr>
              <p:nvPr/>
            </p:nvSpPr>
            <p:spPr bwMode="auto">
              <a:xfrm flipV="1">
                <a:off x="2544" y="2448"/>
                <a:ext cx="48"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3" name="Line 127">
                <a:extLst>
                  <a:ext uri="{FF2B5EF4-FFF2-40B4-BE49-F238E27FC236}">
                    <a16:creationId xmlns:a16="http://schemas.microsoft.com/office/drawing/2014/main" id="{637243E2-26F1-43D1-9EE6-096D6B2FE569}"/>
                  </a:ext>
                </a:extLst>
              </p:cNvPr>
              <p:cNvSpPr>
                <a:spLocks noChangeShapeType="1"/>
              </p:cNvSpPr>
              <p:nvPr/>
            </p:nvSpPr>
            <p:spPr bwMode="auto">
              <a:xfrm>
                <a:off x="2592" y="2448"/>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4" name="Rectangle 128">
                <a:extLst>
                  <a:ext uri="{FF2B5EF4-FFF2-40B4-BE49-F238E27FC236}">
                    <a16:creationId xmlns:a16="http://schemas.microsoft.com/office/drawing/2014/main" id="{6FD7AD6A-C1E2-4A85-8C52-6648EAAF561A}"/>
                  </a:ext>
                </a:extLst>
              </p:cNvPr>
              <p:cNvSpPr>
                <a:spLocks noChangeArrowheads="1"/>
              </p:cNvSpPr>
              <p:nvPr/>
            </p:nvSpPr>
            <p:spPr bwMode="auto">
              <a:xfrm>
                <a:off x="2678" y="2305"/>
                <a:ext cx="26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G</a:t>
                </a:r>
              </a:p>
            </p:txBody>
          </p:sp>
          <p:sp>
            <p:nvSpPr>
              <p:cNvPr id="3115" name="Rectangle 129">
                <a:extLst>
                  <a:ext uri="{FF2B5EF4-FFF2-40B4-BE49-F238E27FC236}">
                    <a16:creationId xmlns:a16="http://schemas.microsoft.com/office/drawing/2014/main" id="{46C49D9D-81B7-4260-BE0C-9B9BFDADD544}"/>
                  </a:ext>
                </a:extLst>
              </p:cNvPr>
              <p:cNvSpPr>
                <a:spLocks noChangeArrowheads="1"/>
              </p:cNvSpPr>
              <p:nvPr/>
            </p:nvSpPr>
            <p:spPr bwMode="auto">
              <a:xfrm>
                <a:off x="2263" y="2955"/>
                <a:ext cx="26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A</a:t>
                </a:r>
              </a:p>
            </p:txBody>
          </p:sp>
          <p:sp>
            <p:nvSpPr>
              <p:cNvPr id="3116" name="Rectangle 130">
                <a:extLst>
                  <a:ext uri="{FF2B5EF4-FFF2-40B4-BE49-F238E27FC236}">
                    <a16:creationId xmlns:a16="http://schemas.microsoft.com/office/drawing/2014/main" id="{C7F445A8-85ED-4F1D-A7E8-811BF90D7867}"/>
                  </a:ext>
                </a:extLst>
              </p:cNvPr>
              <p:cNvSpPr>
                <a:spLocks noChangeArrowheads="1"/>
              </p:cNvSpPr>
              <p:nvPr/>
            </p:nvSpPr>
            <p:spPr bwMode="auto">
              <a:xfrm>
                <a:off x="2256" y="2238"/>
                <a:ext cx="26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K</a:t>
                </a:r>
              </a:p>
            </p:txBody>
          </p:sp>
        </p:grpSp>
      </p:grpSp>
      <p:grpSp>
        <p:nvGrpSpPr>
          <p:cNvPr id="5" name="Group 139">
            <a:extLst>
              <a:ext uri="{FF2B5EF4-FFF2-40B4-BE49-F238E27FC236}">
                <a16:creationId xmlns:a16="http://schemas.microsoft.com/office/drawing/2014/main" id="{B4C5E0E2-4024-47ED-A776-7B377B10386E}"/>
              </a:ext>
            </a:extLst>
          </p:cNvPr>
          <p:cNvGrpSpPr>
            <a:grpSpLocks/>
          </p:cNvGrpSpPr>
          <p:nvPr/>
        </p:nvGrpSpPr>
        <p:grpSpPr bwMode="auto">
          <a:xfrm>
            <a:off x="0" y="1524000"/>
            <a:ext cx="2133600" cy="3381375"/>
            <a:chOff x="192" y="1614"/>
            <a:chExt cx="1344" cy="2130"/>
          </a:xfrm>
        </p:grpSpPr>
        <p:grpSp>
          <p:nvGrpSpPr>
            <p:cNvPr id="3085" name="Group 131">
              <a:extLst>
                <a:ext uri="{FF2B5EF4-FFF2-40B4-BE49-F238E27FC236}">
                  <a16:creationId xmlns:a16="http://schemas.microsoft.com/office/drawing/2014/main" id="{58D33745-7DC1-40F1-ADBD-4C30871D01DD}"/>
                </a:ext>
              </a:extLst>
            </p:cNvPr>
            <p:cNvGrpSpPr>
              <a:grpSpLocks/>
            </p:cNvGrpSpPr>
            <p:nvPr/>
          </p:nvGrpSpPr>
          <p:grpSpPr bwMode="auto">
            <a:xfrm>
              <a:off x="192" y="1614"/>
              <a:ext cx="1200" cy="2130"/>
              <a:chOff x="192" y="1200"/>
              <a:chExt cx="1200" cy="2130"/>
            </a:xfrm>
          </p:grpSpPr>
          <p:sp>
            <p:nvSpPr>
              <p:cNvPr id="3089" name="Rectangle 5">
                <a:extLst>
                  <a:ext uri="{FF2B5EF4-FFF2-40B4-BE49-F238E27FC236}">
                    <a16:creationId xmlns:a16="http://schemas.microsoft.com/office/drawing/2014/main" id="{B7A9C660-CD13-47CB-8745-5558F6E251C7}"/>
                  </a:ext>
                </a:extLst>
              </p:cNvPr>
              <p:cNvSpPr>
                <a:spLocks noChangeArrowheads="1"/>
              </p:cNvSpPr>
              <p:nvPr/>
            </p:nvSpPr>
            <p:spPr bwMode="auto">
              <a:xfrm>
                <a:off x="192" y="1200"/>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20000"/>
                  </a:spcBef>
                  <a:buSzPct val="85000"/>
                  <a:buFontTx/>
                  <a:buBlip>
                    <a:blip r:embed="rId3"/>
                  </a:buBlip>
                </a:pPr>
                <a:r>
                  <a:rPr lang="en-US" altLang="zh-CN">
                    <a:solidFill>
                      <a:srgbClr val="040408"/>
                    </a:solidFill>
                    <a:latin typeface="宋体" panose="02010600030101010101" pitchFamily="2" charset="-122"/>
                  </a:rPr>
                  <a:t>1</a:t>
                </a:r>
                <a:r>
                  <a:rPr lang="zh-CN" altLang="en-US">
                    <a:solidFill>
                      <a:srgbClr val="040408"/>
                    </a:solidFill>
                    <a:latin typeface="宋体" panose="02010600030101010101" pitchFamily="2" charset="-122"/>
                  </a:rPr>
                  <a:t>、结构</a:t>
                </a:r>
              </a:p>
            </p:txBody>
          </p:sp>
          <p:grpSp>
            <p:nvGrpSpPr>
              <p:cNvPr id="3090" name="Group 104">
                <a:extLst>
                  <a:ext uri="{FF2B5EF4-FFF2-40B4-BE49-F238E27FC236}">
                    <a16:creationId xmlns:a16="http://schemas.microsoft.com/office/drawing/2014/main" id="{6C9AE217-4B4B-44F6-9472-A229E5C214ED}"/>
                  </a:ext>
                </a:extLst>
              </p:cNvPr>
              <p:cNvGrpSpPr>
                <a:grpSpLocks/>
              </p:cNvGrpSpPr>
              <p:nvPr/>
            </p:nvGrpSpPr>
            <p:grpSpPr bwMode="auto">
              <a:xfrm>
                <a:off x="384" y="1488"/>
                <a:ext cx="864" cy="1842"/>
                <a:chOff x="3126" y="1464"/>
                <a:chExt cx="2160" cy="4607"/>
              </a:xfrm>
            </p:grpSpPr>
            <p:grpSp>
              <p:nvGrpSpPr>
                <p:cNvPr id="3091" name="Group 105">
                  <a:extLst>
                    <a:ext uri="{FF2B5EF4-FFF2-40B4-BE49-F238E27FC236}">
                      <a16:creationId xmlns:a16="http://schemas.microsoft.com/office/drawing/2014/main" id="{E1D34B53-9969-474A-9C03-5C457F95A316}"/>
                    </a:ext>
                  </a:extLst>
                </p:cNvPr>
                <p:cNvGrpSpPr>
                  <a:grpSpLocks/>
                </p:cNvGrpSpPr>
                <p:nvPr/>
              </p:nvGrpSpPr>
              <p:grpSpPr bwMode="auto">
                <a:xfrm>
                  <a:off x="4663" y="1788"/>
                  <a:ext cx="112" cy="740"/>
                  <a:chOff x="2844" y="1977"/>
                  <a:chExt cx="100" cy="501"/>
                </a:xfrm>
              </p:grpSpPr>
              <p:sp>
                <p:nvSpPr>
                  <p:cNvPr id="3105" name="Line 106">
                    <a:extLst>
                      <a:ext uri="{FF2B5EF4-FFF2-40B4-BE49-F238E27FC236}">
                        <a16:creationId xmlns:a16="http://schemas.microsoft.com/office/drawing/2014/main" id="{131851F2-42FB-4F2A-96C1-C22C50DB0A7B}"/>
                      </a:ext>
                    </a:extLst>
                  </p:cNvPr>
                  <p:cNvSpPr>
                    <a:spLocks noChangeShapeType="1"/>
                  </p:cNvSpPr>
                  <p:nvPr/>
                </p:nvSpPr>
                <p:spPr bwMode="auto">
                  <a:xfrm flipV="1">
                    <a:off x="2896" y="2043"/>
                    <a:ext cx="0" cy="435"/>
                  </a:xfrm>
                  <a:prstGeom prst="line">
                    <a:avLst/>
                  </a:prstGeom>
                  <a:noFill/>
                  <a:ln w="9525">
                    <a:solidFill>
                      <a:srgbClr val="33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6" name="Oval 107">
                    <a:extLst>
                      <a:ext uri="{FF2B5EF4-FFF2-40B4-BE49-F238E27FC236}">
                        <a16:creationId xmlns:a16="http://schemas.microsoft.com/office/drawing/2014/main" id="{C53C50A5-2460-49A3-A20F-A808E98EF2AD}"/>
                      </a:ext>
                    </a:extLst>
                  </p:cNvPr>
                  <p:cNvSpPr>
                    <a:spLocks noChangeArrowheads="1"/>
                  </p:cNvSpPr>
                  <p:nvPr/>
                </p:nvSpPr>
                <p:spPr bwMode="auto">
                  <a:xfrm>
                    <a:off x="2844" y="1977"/>
                    <a:ext cx="100" cy="100"/>
                  </a:xfrm>
                  <a:prstGeom prst="ellipse">
                    <a:avLst/>
                  </a:prstGeom>
                  <a:solidFill>
                    <a:srgbClr val="FFFFFF"/>
                  </a:solidFill>
                  <a:ln w="9525">
                    <a:solidFill>
                      <a:srgbClr val="3333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092" name="Rectangle 108">
                  <a:extLst>
                    <a:ext uri="{FF2B5EF4-FFF2-40B4-BE49-F238E27FC236}">
                      <a16:creationId xmlns:a16="http://schemas.microsoft.com/office/drawing/2014/main" id="{B1EB1592-8D7A-463E-846B-A4DD433AE472}"/>
                    </a:ext>
                  </a:extLst>
                </p:cNvPr>
                <p:cNvSpPr>
                  <a:spLocks noChangeArrowheads="1"/>
                </p:cNvSpPr>
                <p:nvPr/>
              </p:nvSpPr>
              <p:spPr bwMode="auto">
                <a:xfrm>
                  <a:off x="4329" y="2528"/>
                  <a:ext cx="764" cy="643"/>
                </a:xfrm>
                <a:prstGeom prst="rect">
                  <a:avLst/>
                </a:prstGeom>
                <a:solidFill>
                  <a:srgbClr val="FFFFFF"/>
                </a:solidFill>
                <a:ln w="9525">
                  <a:solidFill>
                    <a:srgbClr val="3333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P1</a:t>
                  </a:r>
                </a:p>
              </p:txBody>
            </p:sp>
            <p:sp>
              <p:nvSpPr>
                <p:cNvPr id="3093" name="Rectangle 109">
                  <a:extLst>
                    <a:ext uri="{FF2B5EF4-FFF2-40B4-BE49-F238E27FC236}">
                      <a16:creationId xmlns:a16="http://schemas.microsoft.com/office/drawing/2014/main" id="{499C78F4-913A-4225-AD35-372F1411C674}"/>
                    </a:ext>
                  </a:extLst>
                </p:cNvPr>
                <p:cNvSpPr>
                  <a:spLocks noChangeArrowheads="1"/>
                </p:cNvSpPr>
                <p:nvPr/>
              </p:nvSpPr>
              <p:spPr bwMode="auto">
                <a:xfrm>
                  <a:off x="4329" y="3145"/>
                  <a:ext cx="764" cy="642"/>
                </a:xfrm>
                <a:prstGeom prst="rect">
                  <a:avLst/>
                </a:prstGeom>
                <a:solidFill>
                  <a:srgbClr val="FFFFFF"/>
                </a:solidFill>
                <a:ln w="9525">
                  <a:solidFill>
                    <a:srgbClr val="3333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N1</a:t>
                  </a:r>
                </a:p>
              </p:txBody>
            </p:sp>
            <p:sp>
              <p:nvSpPr>
                <p:cNvPr id="3094" name="Rectangle 110">
                  <a:extLst>
                    <a:ext uri="{FF2B5EF4-FFF2-40B4-BE49-F238E27FC236}">
                      <a16:creationId xmlns:a16="http://schemas.microsoft.com/office/drawing/2014/main" id="{22B09CBB-870C-4081-AA45-9B74C7D140F8}"/>
                    </a:ext>
                  </a:extLst>
                </p:cNvPr>
                <p:cNvSpPr>
                  <a:spLocks noChangeArrowheads="1"/>
                </p:cNvSpPr>
                <p:nvPr/>
              </p:nvSpPr>
              <p:spPr bwMode="auto">
                <a:xfrm>
                  <a:off x="4325" y="3787"/>
                  <a:ext cx="763" cy="643"/>
                </a:xfrm>
                <a:prstGeom prst="rect">
                  <a:avLst/>
                </a:prstGeom>
                <a:solidFill>
                  <a:srgbClr val="FFFFFF"/>
                </a:solidFill>
                <a:ln w="9525">
                  <a:solidFill>
                    <a:srgbClr val="3333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P2</a:t>
                  </a:r>
                </a:p>
              </p:txBody>
            </p:sp>
            <p:sp>
              <p:nvSpPr>
                <p:cNvPr id="3095" name="Rectangle 111">
                  <a:extLst>
                    <a:ext uri="{FF2B5EF4-FFF2-40B4-BE49-F238E27FC236}">
                      <a16:creationId xmlns:a16="http://schemas.microsoft.com/office/drawing/2014/main" id="{851631CC-256C-4E14-A6B3-3206D0B71EF9}"/>
                    </a:ext>
                  </a:extLst>
                </p:cNvPr>
                <p:cNvSpPr>
                  <a:spLocks noChangeArrowheads="1"/>
                </p:cNvSpPr>
                <p:nvPr/>
              </p:nvSpPr>
              <p:spPr bwMode="auto">
                <a:xfrm>
                  <a:off x="4325" y="4403"/>
                  <a:ext cx="763" cy="644"/>
                </a:xfrm>
                <a:prstGeom prst="rect">
                  <a:avLst/>
                </a:prstGeom>
                <a:solidFill>
                  <a:srgbClr val="FFFFFF"/>
                </a:solidFill>
                <a:ln w="9525">
                  <a:solidFill>
                    <a:srgbClr val="3333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N2</a:t>
                  </a:r>
                </a:p>
              </p:txBody>
            </p:sp>
            <p:grpSp>
              <p:nvGrpSpPr>
                <p:cNvPr id="3096" name="Group 112">
                  <a:extLst>
                    <a:ext uri="{FF2B5EF4-FFF2-40B4-BE49-F238E27FC236}">
                      <a16:creationId xmlns:a16="http://schemas.microsoft.com/office/drawing/2014/main" id="{0C5A4995-FB65-4BD2-B7C6-6FEEB4DC902B}"/>
                    </a:ext>
                  </a:extLst>
                </p:cNvPr>
                <p:cNvGrpSpPr>
                  <a:grpSpLocks/>
                </p:cNvGrpSpPr>
                <p:nvPr/>
              </p:nvGrpSpPr>
              <p:grpSpPr bwMode="auto">
                <a:xfrm flipV="1">
                  <a:off x="4639" y="5052"/>
                  <a:ext cx="111" cy="775"/>
                  <a:chOff x="2844" y="1977"/>
                  <a:chExt cx="100" cy="501"/>
                </a:xfrm>
              </p:grpSpPr>
              <p:sp>
                <p:nvSpPr>
                  <p:cNvPr id="3103" name="Line 113">
                    <a:extLst>
                      <a:ext uri="{FF2B5EF4-FFF2-40B4-BE49-F238E27FC236}">
                        <a16:creationId xmlns:a16="http://schemas.microsoft.com/office/drawing/2014/main" id="{7B859249-0830-47DE-8BAF-A5BEDDC4539A}"/>
                      </a:ext>
                    </a:extLst>
                  </p:cNvPr>
                  <p:cNvSpPr>
                    <a:spLocks noChangeShapeType="1"/>
                  </p:cNvSpPr>
                  <p:nvPr/>
                </p:nvSpPr>
                <p:spPr bwMode="auto">
                  <a:xfrm flipV="1">
                    <a:off x="2896" y="2043"/>
                    <a:ext cx="0" cy="435"/>
                  </a:xfrm>
                  <a:prstGeom prst="line">
                    <a:avLst/>
                  </a:prstGeom>
                  <a:noFill/>
                  <a:ln w="9525">
                    <a:solidFill>
                      <a:srgbClr val="33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4" name="Oval 114">
                    <a:extLst>
                      <a:ext uri="{FF2B5EF4-FFF2-40B4-BE49-F238E27FC236}">
                        <a16:creationId xmlns:a16="http://schemas.microsoft.com/office/drawing/2014/main" id="{C7A57733-8159-4FFF-95D1-774AB21CECB3}"/>
                      </a:ext>
                    </a:extLst>
                  </p:cNvPr>
                  <p:cNvSpPr>
                    <a:spLocks noChangeArrowheads="1"/>
                  </p:cNvSpPr>
                  <p:nvPr/>
                </p:nvSpPr>
                <p:spPr bwMode="auto">
                  <a:xfrm>
                    <a:off x="2844" y="1977"/>
                    <a:ext cx="100" cy="100"/>
                  </a:xfrm>
                  <a:prstGeom prst="ellipse">
                    <a:avLst/>
                  </a:prstGeom>
                  <a:solidFill>
                    <a:srgbClr val="FFFFFF"/>
                  </a:solidFill>
                  <a:ln w="9525">
                    <a:solidFill>
                      <a:srgbClr val="3333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097" name="Group 115">
                  <a:extLst>
                    <a:ext uri="{FF2B5EF4-FFF2-40B4-BE49-F238E27FC236}">
                      <a16:creationId xmlns:a16="http://schemas.microsoft.com/office/drawing/2014/main" id="{1944351B-1F92-4605-AFA5-BEE757D54119}"/>
                    </a:ext>
                  </a:extLst>
                </p:cNvPr>
                <p:cNvGrpSpPr>
                  <a:grpSpLocks/>
                </p:cNvGrpSpPr>
                <p:nvPr/>
              </p:nvGrpSpPr>
              <p:grpSpPr bwMode="auto">
                <a:xfrm rot="5400000" flipH="1" flipV="1">
                  <a:off x="3957" y="3963"/>
                  <a:ext cx="148" cy="558"/>
                  <a:chOff x="2844" y="1977"/>
                  <a:chExt cx="100" cy="501"/>
                </a:xfrm>
              </p:grpSpPr>
              <p:sp>
                <p:nvSpPr>
                  <p:cNvPr id="3101" name="Line 116">
                    <a:extLst>
                      <a:ext uri="{FF2B5EF4-FFF2-40B4-BE49-F238E27FC236}">
                        <a16:creationId xmlns:a16="http://schemas.microsoft.com/office/drawing/2014/main" id="{3973D9A0-1AEC-4995-9FAC-BEA6C25D9980}"/>
                      </a:ext>
                    </a:extLst>
                  </p:cNvPr>
                  <p:cNvSpPr>
                    <a:spLocks noChangeShapeType="1"/>
                  </p:cNvSpPr>
                  <p:nvPr/>
                </p:nvSpPr>
                <p:spPr bwMode="auto">
                  <a:xfrm flipV="1">
                    <a:off x="2896" y="2043"/>
                    <a:ext cx="0" cy="435"/>
                  </a:xfrm>
                  <a:prstGeom prst="line">
                    <a:avLst/>
                  </a:prstGeom>
                  <a:noFill/>
                  <a:ln w="9525">
                    <a:solidFill>
                      <a:srgbClr val="33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2" name="Oval 117">
                    <a:extLst>
                      <a:ext uri="{FF2B5EF4-FFF2-40B4-BE49-F238E27FC236}">
                        <a16:creationId xmlns:a16="http://schemas.microsoft.com/office/drawing/2014/main" id="{45830C5D-D04A-4F2C-AED6-17AE498C02A4}"/>
                      </a:ext>
                    </a:extLst>
                  </p:cNvPr>
                  <p:cNvSpPr>
                    <a:spLocks noChangeArrowheads="1"/>
                  </p:cNvSpPr>
                  <p:nvPr/>
                </p:nvSpPr>
                <p:spPr bwMode="auto">
                  <a:xfrm>
                    <a:off x="2844" y="1977"/>
                    <a:ext cx="100" cy="100"/>
                  </a:xfrm>
                  <a:prstGeom prst="ellipse">
                    <a:avLst/>
                  </a:prstGeom>
                  <a:solidFill>
                    <a:srgbClr val="FFFFFF"/>
                  </a:solidFill>
                  <a:ln w="9525">
                    <a:solidFill>
                      <a:srgbClr val="3333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098" name="Rectangle 118">
                  <a:extLst>
                    <a:ext uri="{FF2B5EF4-FFF2-40B4-BE49-F238E27FC236}">
                      <a16:creationId xmlns:a16="http://schemas.microsoft.com/office/drawing/2014/main" id="{13F91FFB-0548-46F4-853A-62121F068758}"/>
                    </a:ext>
                  </a:extLst>
                </p:cNvPr>
                <p:cNvSpPr>
                  <a:spLocks noChangeArrowheads="1"/>
                </p:cNvSpPr>
                <p:nvPr/>
              </p:nvSpPr>
              <p:spPr bwMode="auto">
                <a:xfrm>
                  <a:off x="4726" y="1464"/>
                  <a:ext cx="485"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A</a:t>
                  </a:r>
                </a:p>
              </p:txBody>
            </p:sp>
            <p:sp>
              <p:nvSpPr>
                <p:cNvPr id="3099" name="Rectangle 119">
                  <a:extLst>
                    <a:ext uri="{FF2B5EF4-FFF2-40B4-BE49-F238E27FC236}">
                      <a16:creationId xmlns:a16="http://schemas.microsoft.com/office/drawing/2014/main" id="{27A8822A-12E7-4C89-92CA-55A6873E02E4}"/>
                    </a:ext>
                  </a:extLst>
                </p:cNvPr>
                <p:cNvSpPr>
                  <a:spLocks noChangeArrowheads="1"/>
                </p:cNvSpPr>
                <p:nvPr/>
              </p:nvSpPr>
              <p:spPr bwMode="auto">
                <a:xfrm>
                  <a:off x="4801" y="5299"/>
                  <a:ext cx="485"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K</a:t>
                  </a:r>
                </a:p>
              </p:txBody>
            </p:sp>
            <p:sp>
              <p:nvSpPr>
                <p:cNvPr id="3100" name="Rectangle 120">
                  <a:extLst>
                    <a:ext uri="{FF2B5EF4-FFF2-40B4-BE49-F238E27FC236}">
                      <a16:creationId xmlns:a16="http://schemas.microsoft.com/office/drawing/2014/main" id="{8AC97C46-A042-428F-9EB2-AF8188E5E16D}"/>
                    </a:ext>
                  </a:extLst>
                </p:cNvPr>
                <p:cNvSpPr>
                  <a:spLocks noChangeArrowheads="1"/>
                </p:cNvSpPr>
                <p:nvPr/>
              </p:nvSpPr>
              <p:spPr bwMode="auto">
                <a:xfrm>
                  <a:off x="3126" y="3885"/>
                  <a:ext cx="485"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G</a:t>
                  </a:r>
                </a:p>
              </p:txBody>
            </p:sp>
          </p:grpSp>
        </p:grpSp>
        <p:sp>
          <p:nvSpPr>
            <p:cNvPr id="3086" name="Rectangle 136">
              <a:extLst>
                <a:ext uri="{FF2B5EF4-FFF2-40B4-BE49-F238E27FC236}">
                  <a16:creationId xmlns:a16="http://schemas.microsoft.com/office/drawing/2014/main" id="{3ECBC887-35C0-4C42-A7FB-224F27E3DA4D}"/>
                </a:ext>
              </a:extLst>
            </p:cNvPr>
            <p:cNvSpPr>
              <a:spLocks noChangeArrowheads="1"/>
            </p:cNvSpPr>
            <p:nvPr/>
          </p:nvSpPr>
          <p:spPr bwMode="auto">
            <a:xfrm>
              <a:off x="1296" y="2400"/>
              <a:ext cx="240"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a:solidFill>
                    <a:srgbClr val="040408"/>
                  </a:solidFill>
                  <a:latin typeface="宋体" panose="02010600030101010101" pitchFamily="2" charset="-122"/>
                </a:rPr>
                <a:t>J1</a:t>
              </a:r>
            </a:p>
          </p:txBody>
        </p:sp>
        <p:sp>
          <p:nvSpPr>
            <p:cNvPr id="3087" name="Rectangle 137">
              <a:extLst>
                <a:ext uri="{FF2B5EF4-FFF2-40B4-BE49-F238E27FC236}">
                  <a16:creationId xmlns:a16="http://schemas.microsoft.com/office/drawing/2014/main" id="{BF3FE476-624A-4BCB-A46F-4254B90DED51}"/>
                </a:ext>
              </a:extLst>
            </p:cNvPr>
            <p:cNvSpPr>
              <a:spLocks noChangeArrowheads="1"/>
            </p:cNvSpPr>
            <p:nvPr/>
          </p:nvSpPr>
          <p:spPr bwMode="auto">
            <a:xfrm>
              <a:off x="1296" y="2736"/>
              <a:ext cx="240"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a:solidFill>
                    <a:srgbClr val="040408"/>
                  </a:solidFill>
                  <a:latin typeface="宋体" panose="02010600030101010101" pitchFamily="2" charset="-122"/>
                </a:rPr>
                <a:t>J2</a:t>
              </a:r>
            </a:p>
          </p:txBody>
        </p:sp>
        <p:sp>
          <p:nvSpPr>
            <p:cNvPr id="3088" name="Rectangle 138">
              <a:extLst>
                <a:ext uri="{FF2B5EF4-FFF2-40B4-BE49-F238E27FC236}">
                  <a16:creationId xmlns:a16="http://schemas.microsoft.com/office/drawing/2014/main" id="{A2491DC0-778B-4401-9771-1E296DB6C00F}"/>
                </a:ext>
              </a:extLst>
            </p:cNvPr>
            <p:cNvSpPr>
              <a:spLocks noChangeArrowheads="1"/>
            </p:cNvSpPr>
            <p:nvPr/>
          </p:nvSpPr>
          <p:spPr bwMode="auto">
            <a:xfrm>
              <a:off x="1296" y="3072"/>
              <a:ext cx="240"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a:solidFill>
                    <a:srgbClr val="040408"/>
                  </a:solidFill>
                  <a:latin typeface="宋体" panose="02010600030101010101" pitchFamily="2" charset="-122"/>
                </a:rPr>
                <a:t>J3</a:t>
              </a:r>
            </a:p>
          </p:txBody>
        </p:sp>
      </p:grpSp>
      <p:grpSp>
        <p:nvGrpSpPr>
          <p:cNvPr id="11" name="Group 148">
            <a:extLst>
              <a:ext uri="{FF2B5EF4-FFF2-40B4-BE49-F238E27FC236}">
                <a16:creationId xmlns:a16="http://schemas.microsoft.com/office/drawing/2014/main" id="{ACA73428-57C3-4666-9384-CFC30D3A61E5}"/>
              </a:ext>
            </a:extLst>
          </p:cNvPr>
          <p:cNvGrpSpPr>
            <a:grpSpLocks/>
          </p:cNvGrpSpPr>
          <p:nvPr/>
        </p:nvGrpSpPr>
        <p:grpSpPr bwMode="auto">
          <a:xfrm>
            <a:off x="5943600" y="1524000"/>
            <a:ext cx="2971800" cy="3200400"/>
            <a:chOff x="3744" y="912"/>
            <a:chExt cx="1872" cy="2016"/>
          </a:xfrm>
        </p:grpSpPr>
        <p:pic>
          <p:nvPicPr>
            <p:cNvPr id="3083" name="Picture 145">
              <a:extLst>
                <a:ext uri="{FF2B5EF4-FFF2-40B4-BE49-F238E27FC236}">
                  <a16:creationId xmlns:a16="http://schemas.microsoft.com/office/drawing/2014/main" id="{9DFB0B83-60E0-4FF5-9519-FF29630AC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1296"/>
              <a:ext cx="1171"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4" name="Rectangle 146">
              <a:extLst>
                <a:ext uri="{FF2B5EF4-FFF2-40B4-BE49-F238E27FC236}">
                  <a16:creationId xmlns:a16="http://schemas.microsoft.com/office/drawing/2014/main" id="{D12865C4-1615-4F61-8A0B-C528F7F081B2}"/>
                </a:ext>
              </a:extLst>
            </p:cNvPr>
            <p:cNvSpPr>
              <a:spLocks noChangeArrowheads="1"/>
            </p:cNvSpPr>
            <p:nvPr/>
          </p:nvSpPr>
          <p:spPr bwMode="auto">
            <a:xfrm>
              <a:off x="3744" y="912"/>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buSzPts val="2000"/>
              </a:pPr>
              <a:r>
                <a:rPr kumimoji="0" lang="en-US" altLang="zh-CN">
                  <a:solidFill>
                    <a:srgbClr val="040408"/>
                  </a:solidFill>
                  <a:latin typeface="宋体" panose="02010600030101010101" pitchFamily="2" charset="-122"/>
                </a:rPr>
                <a:t>4</a:t>
              </a:r>
              <a:r>
                <a:rPr kumimoji="0" lang="zh-CN" altLang="en-US">
                  <a:solidFill>
                    <a:srgbClr val="040408"/>
                  </a:solidFill>
                  <a:latin typeface="宋体" panose="02010600030101010101" pitchFamily="2" charset="-122"/>
                </a:rPr>
                <a:t>、双体晶体管模型</a:t>
              </a:r>
            </a:p>
          </p:txBody>
        </p:sp>
      </p:grpSp>
      <p:pic>
        <p:nvPicPr>
          <p:cNvPr id="12435" name="Picture 147">
            <a:extLst>
              <a:ext uri="{FF2B5EF4-FFF2-40B4-BE49-F238E27FC236}">
                <a16:creationId xmlns:a16="http://schemas.microsoft.com/office/drawing/2014/main" id="{7B5BFF96-240A-4BF0-A08E-9EBB7EC80D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535488"/>
            <a:ext cx="2667000"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37" name="Line 149">
            <a:extLst>
              <a:ext uri="{FF2B5EF4-FFF2-40B4-BE49-F238E27FC236}">
                <a16:creationId xmlns:a16="http://schemas.microsoft.com/office/drawing/2014/main" id="{3B4273A1-58E0-4B25-AD81-E37E2C480C7F}"/>
              </a:ext>
            </a:extLst>
          </p:cNvPr>
          <p:cNvSpPr>
            <a:spLocks noChangeShapeType="1"/>
          </p:cNvSpPr>
          <p:nvPr/>
        </p:nvSpPr>
        <p:spPr bwMode="auto">
          <a:xfrm>
            <a:off x="990600" y="3048000"/>
            <a:ext cx="609600" cy="68580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linds(horizontal)">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2437"/>
                                        </p:tgtEl>
                                        <p:attrNameLst>
                                          <p:attrName>style.visibility</p:attrName>
                                        </p:attrNameLst>
                                      </p:cBhvr>
                                      <p:to>
                                        <p:strVal val="visible"/>
                                      </p:to>
                                    </p:set>
                                    <p:animEffect transition="in" filter="wipe(up)">
                                      <p:cBhvr>
                                        <p:cTn id="27" dur="500"/>
                                        <p:tgtEl>
                                          <p:spTgt spid="124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2435"/>
                                        </p:tgtEl>
                                        <p:attrNameLst>
                                          <p:attrName>style.visibility</p:attrName>
                                        </p:attrNameLst>
                                      </p:cBhvr>
                                      <p:to>
                                        <p:strVal val="visible"/>
                                      </p:to>
                                    </p:set>
                                    <p:animEffect transition="in" filter="blinds(horizontal)">
                                      <p:cBhvr>
                                        <p:cTn id="37" dur="500"/>
                                        <p:tgtEl>
                                          <p:spTgt spid="12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4EC447F-B782-4CFF-9E3C-8C347617AB14}"/>
              </a:ext>
            </a:extLst>
          </p:cNvPr>
          <p:cNvSpPr>
            <a:spLocks noGrp="1" noChangeArrowheads="1"/>
          </p:cNvSpPr>
          <p:nvPr>
            <p:ph type="title"/>
          </p:nvPr>
        </p:nvSpPr>
        <p:spPr>
          <a:xfrm>
            <a:off x="609600" y="571500"/>
            <a:ext cx="7772400" cy="609600"/>
          </a:xfrm>
        </p:spPr>
        <p:txBody>
          <a:bodyPr/>
          <a:lstStyle/>
          <a:p>
            <a:pPr eaLnBrk="1" hangingPunct="1"/>
            <a:r>
              <a:rPr lang="zh-CN" altLang="en-US" sz="3600">
                <a:solidFill>
                  <a:srgbClr val="040408"/>
                </a:solidFill>
              </a:rPr>
              <a:t>二、工作原理</a:t>
            </a:r>
          </a:p>
        </p:txBody>
      </p:sp>
      <p:sp>
        <p:nvSpPr>
          <p:cNvPr id="11267" name="Rectangle 3" descr="Rectangle: Click to edit Master text styles&#10;Second level&#10;Third level&#10;Fourth level&#10;Fifth level">
            <a:extLst>
              <a:ext uri="{FF2B5EF4-FFF2-40B4-BE49-F238E27FC236}">
                <a16:creationId xmlns:a16="http://schemas.microsoft.com/office/drawing/2014/main" id="{33691566-34EB-48FB-948A-BE6D2A6E809B}"/>
              </a:ext>
            </a:extLst>
          </p:cNvPr>
          <p:cNvSpPr>
            <a:spLocks noGrp="1" noChangeArrowheads="1"/>
          </p:cNvSpPr>
          <p:nvPr>
            <p:ph type="body" idx="1"/>
          </p:nvPr>
        </p:nvSpPr>
        <p:spPr>
          <a:xfrm>
            <a:off x="990600" y="3352800"/>
            <a:ext cx="2362200" cy="762000"/>
          </a:xfrm>
        </p:spPr>
        <p:txBody>
          <a:bodyPr/>
          <a:lstStyle/>
          <a:p>
            <a:pPr eaLnBrk="1" hangingPunct="1"/>
            <a:r>
              <a:rPr lang="en-US" altLang="zh-CN" sz="2000">
                <a:solidFill>
                  <a:srgbClr val="040408"/>
                </a:solidFill>
                <a:latin typeface="宋体" panose="02010600030101010101" pitchFamily="2" charset="-122"/>
              </a:rPr>
              <a:t>A-</a:t>
            </a:r>
            <a:r>
              <a:rPr lang="zh-CN" altLang="en-US" sz="2000">
                <a:solidFill>
                  <a:srgbClr val="040408"/>
                </a:solidFill>
                <a:latin typeface="宋体" panose="02010600030101010101" pitchFamily="2" charset="-122"/>
              </a:rPr>
              <a:t>、</a:t>
            </a:r>
            <a:r>
              <a:rPr lang="en-US" altLang="zh-CN" sz="2000">
                <a:solidFill>
                  <a:srgbClr val="040408"/>
                </a:solidFill>
                <a:latin typeface="宋体" panose="02010600030101010101" pitchFamily="2" charset="-122"/>
              </a:rPr>
              <a:t>K+</a:t>
            </a:r>
            <a:r>
              <a:rPr lang="zh-CN" altLang="en-US" sz="2000">
                <a:solidFill>
                  <a:srgbClr val="040408"/>
                </a:solidFill>
                <a:latin typeface="宋体" panose="02010600030101010101" pitchFamily="2" charset="-122"/>
              </a:rPr>
              <a:t>、</a:t>
            </a:r>
            <a:r>
              <a:rPr lang="en-US" altLang="zh-CN" sz="2000">
                <a:solidFill>
                  <a:srgbClr val="040408"/>
                </a:solidFill>
                <a:latin typeface="宋体" panose="02010600030101010101" pitchFamily="2" charset="-122"/>
              </a:rPr>
              <a:t>G</a:t>
            </a:r>
            <a:r>
              <a:rPr lang="zh-CN" altLang="en-US" sz="2000">
                <a:solidFill>
                  <a:srgbClr val="040408"/>
                </a:solidFill>
                <a:latin typeface="宋体" panose="02010600030101010101" pitchFamily="2" charset="-122"/>
              </a:rPr>
              <a:t>任意</a:t>
            </a:r>
          </a:p>
          <a:p>
            <a:pPr eaLnBrk="1" hangingPunct="1"/>
            <a:r>
              <a:rPr lang="en-US" altLang="zh-CN" sz="2000">
                <a:solidFill>
                  <a:srgbClr val="040408"/>
                </a:solidFill>
                <a:latin typeface="宋体" panose="02010600030101010101" pitchFamily="2" charset="-122"/>
              </a:rPr>
              <a:t>VT</a:t>
            </a:r>
            <a:r>
              <a:rPr lang="zh-CN" altLang="en-US" sz="2000">
                <a:solidFill>
                  <a:srgbClr val="040408"/>
                </a:solidFill>
                <a:latin typeface="宋体" panose="02010600030101010101" pitchFamily="2" charset="-122"/>
              </a:rPr>
              <a:t>不通</a:t>
            </a:r>
          </a:p>
        </p:txBody>
      </p:sp>
      <p:grpSp>
        <p:nvGrpSpPr>
          <p:cNvPr id="2" name="Group 81">
            <a:extLst>
              <a:ext uri="{FF2B5EF4-FFF2-40B4-BE49-F238E27FC236}">
                <a16:creationId xmlns:a16="http://schemas.microsoft.com/office/drawing/2014/main" id="{F4350A50-6A0B-4CBB-B90A-E6A5AB459E37}"/>
              </a:ext>
            </a:extLst>
          </p:cNvPr>
          <p:cNvGrpSpPr>
            <a:grpSpLocks/>
          </p:cNvGrpSpPr>
          <p:nvPr/>
        </p:nvGrpSpPr>
        <p:grpSpPr bwMode="auto">
          <a:xfrm>
            <a:off x="762000" y="1371600"/>
            <a:ext cx="2438400" cy="1981200"/>
            <a:chOff x="3348" y="2727"/>
            <a:chExt cx="3400" cy="2832"/>
          </a:xfrm>
        </p:grpSpPr>
        <p:sp>
          <p:nvSpPr>
            <p:cNvPr id="111701" name="Rectangle 82">
              <a:extLst>
                <a:ext uri="{FF2B5EF4-FFF2-40B4-BE49-F238E27FC236}">
                  <a16:creationId xmlns:a16="http://schemas.microsoft.com/office/drawing/2014/main" id="{74BD9355-D098-471F-82F5-35970BAD89CF}"/>
                </a:ext>
              </a:extLst>
            </p:cNvPr>
            <p:cNvSpPr>
              <a:spLocks noChangeArrowheads="1"/>
            </p:cNvSpPr>
            <p:nvPr/>
          </p:nvSpPr>
          <p:spPr bwMode="auto">
            <a:xfrm>
              <a:off x="3348" y="4887"/>
              <a:ext cx="62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G</a:t>
              </a:r>
            </a:p>
          </p:txBody>
        </p:sp>
        <p:grpSp>
          <p:nvGrpSpPr>
            <p:cNvPr id="111702" name="Group 83">
              <a:extLst>
                <a:ext uri="{FF2B5EF4-FFF2-40B4-BE49-F238E27FC236}">
                  <a16:creationId xmlns:a16="http://schemas.microsoft.com/office/drawing/2014/main" id="{D780E9E3-2A3D-4314-91DB-B1F2D101CB4F}"/>
                </a:ext>
              </a:extLst>
            </p:cNvPr>
            <p:cNvGrpSpPr>
              <a:grpSpLocks/>
            </p:cNvGrpSpPr>
            <p:nvPr/>
          </p:nvGrpSpPr>
          <p:grpSpPr bwMode="auto">
            <a:xfrm>
              <a:off x="3890" y="2727"/>
              <a:ext cx="2858" cy="2664"/>
              <a:chOff x="3890" y="2727"/>
              <a:chExt cx="2858" cy="2664"/>
            </a:xfrm>
          </p:grpSpPr>
          <p:grpSp>
            <p:nvGrpSpPr>
              <p:cNvPr id="111703" name="Group 84">
                <a:extLst>
                  <a:ext uri="{FF2B5EF4-FFF2-40B4-BE49-F238E27FC236}">
                    <a16:creationId xmlns:a16="http://schemas.microsoft.com/office/drawing/2014/main" id="{08BB0A8A-F5F1-4E21-B077-0916E3E27E38}"/>
                  </a:ext>
                </a:extLst>
              </p:cNvPr>
              <p:cNvGrpSpPr>
                <a:grpSpLocks/>
              </p:cNvGrpSpPr>
              <p:nvPr/>
            </p:nvGrpSpPr>
            <p:grpSpPr bwMode="auto">
              <a:xfrm flipH="1" flipV="1">
                <a:off x="3890" y="3783"/>
                <a:ext cx="736" cy="1608"/>
                <a:chOff x="6948" y="2544"/>
                <a:chExt cx="888" cy="1725"/>
              </a:xfrm>
            </p:grpSpPr>
            <p:sp>
              <p:nvSpPr>
                <p:cNvPr id="111722" name="Line 85">
                  <a:extLst>
                    <a:ext uri="{FF2B5EF4-FFF2-40B4-BE49-F238E27FC236}">
                      <a16:creationId xmlns:a16="http://schemas.microsoft.com/office/drawing/2014/main" id="{C89FBBF1-A1A2-4D4B-A37C-B3357E2E8C55}"/>
                    </a:ext>
                  </a:extLst>
                </p:cNvPr>
                <p:cNvSpPr>
                  <a:spLocks noChangeShapeType="1"/>
                </p:cNvSpPr>
                <p:nvPr/>
              </p:nvSpPr>
              <p:spPr bwMode="auto">
                <a:xfrm>
                  <a:off x="6948" y="3132"/>
                  <a:ext cx="8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23" name="AutoShape 86">
                  <a:extLst>
                    <a:ext uri="{FF2B5EF4-FFF2-40B4-BE49-F238E27FC236}">
                      <a16:creationId xmlns:a16="http://schemas.microsoft.com/office/drawing/2014/main" id="{36B87E2A-C26A-4401-BF3C-4CDBF2CE956A}"/>
                    </a:ext>
                  </a:extLst>
                </p:cNvPr>
                <p:cNvSpPr>
                  <a:spLocks noChangeArrowheads="1"/>
                </p:cNvSpPr>
                <p:nvPr/>
              </p:nvSpPr>
              <p:spPr bwMode="auto">
                <a:xfrm>
                  <a:off x="7066" y="3147"/>
                  <a:ext cx="720" cy="603"/>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724" name="Line 87">
                  <a:extLst>
                    <a:ext uri="{FF2B5EF4-FFF2-40B4-BE49-F238E27FC236}">
                      <a16:creationId xmlns:a16="http://schemas.microsoft.com/office/drawing/2014/main" id="{74236C80-6621-4A38-AF53-FE6276AE32D3}"/>
                    </a:ext>
                  </a:extLst>
                </p:cNvPr>
                <p:cNvSpPr>
                  <a:spLocks noChangeShapeType="1"/>
                </p:cNvSpPr>
                <p:nvPr/>
              </p:nvSpPr>
              <p:spPr bwMode="auto">
                <a:xfrm flipV="1">
                  <a:off x="7426" y="2544"/>
                  <a:ext cx="0" cy="1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25" name="Line 88">
                  <a:extLst>
                    <a:ext uri="{FF2B5EF4-FFF2-40B4-BE49-F238E27FC236}">
                      <a16:creationId xmlns:a16="http://schemas.microsoft.com/office/drawing/2014/main" id="{D37C9CEA-7045-417A-83AF-FE16DD7A6DD8}"/>
                    </a:ext>
                  </a:extLst>
                </p:cNvPr>
                <p:cNvSpPr>
                  <a:spLocks noChangeShapeType="1"/>
                </p:cNvSpPr>
                <p:nvPr/>
              </p:nvSpPr>
              <p:spPr bwMode="auto">
                <a:xfrm flipV="1">
                  <a:off x="7418" y="2697"/>
                  <a:ext cx="25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26" name="Line 89">
                  <a:extLst>
                    <a:ext uri="{FF2B5EF4-FFF2-40B4-BE49-F238E27FC236}">
                      <a16:creationId xmlns:a16="http://schemas.microsoft.com/office/drawing/2014/main" id="{C3D0A8D4-78A6-41D9-B3EF-3610AA8A9CA1}"/>
                    </a:ext>
                  </a:extLst>
                </p:cNvPr>
                <p:cNvSpPr>
                  <a:spLocks noChangeShapeType="1"/>
                </p:cNvSpPr>
                <p:nvPr/>
              </p:nvSpPr>
              <p:spPr bwMode="auto">
                <a:xfrm>
                  <a:off x="7652" y="2712"/>
                  <a:ext cx="1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704" name="Group 90">
                <a:extLst>
                  <a:ext uri="{FF2B5EF4-FFF2-40B4-BE49-F238E27FC236}">
                    <a16:creationId xmlns:a16="http://schemas.microsoft.com/office/drawing/2014/main" id="{A8AE65AA-599B-45BF-A22A-D606E881720E}"/>
                  </a:ext>
                </a:extLst>
              </p:cNvPr>
              <p:cNvGrpSpPr>
                <a:grpSpLocks/>
              </p:cNvGrpSpPr>
              <p:nvPr/>
            </p:nvGrpSpPr>
            <p:grpSpPr bwMode="auto">
              <a:xfrm>
                <a:off x="4236" y="3531"/>
                <a:ext cx="2244" cy="1860"/>
                <a:chOff x="4236" y="3531"/>
                <a:chExt cx="2244" cy="1860"/>
              </a:xfrm>
            </p:grpSpPr>
            <p:grpSp>
              <p:nvGrpSpPr>
                <p:cNvPr id="111713" name="Group 91">
                  <a:extLst>
                    <a:ext uri="{FF2B5EF4-FFF2-40B4-BE49-F238E27FC236}">
                      <a16:creationId xmlns:a16="http://schemas.microsoft.com/office/drawing/2014/main" id="{1FDD12DE-4F8A-4ACD-B94C-91F14CC6B89C}"/>
                    </a:ext>
                  </a:extLst>
                </p:cNvPr>
                <p:cNvGrpSpPr>
                  <a:grpSpLocks/>
                </p:cNvGrpSpPr>
                <p:nvPr/>
              </p:nvGrpSpPr>
              <p:grpSpPr bwMode="auto">
                <a:xfrm>
                  <a:off x="4254" y="3531"/>
                  <a:ext cx="2226" cy="1023"/>
                  <a:chOff x="3148" y="2829"/>
                  <a:chExt cx="2226" cy="1023"/>
                </a:xfrm>
              </p:grpSpPr>
              <p:sp>
                <p:nvSpPr>
                  <p:cNvPr id="111716" name="Line 92">
                    <a:extLst>
                      <a:ext uri="{FF2B5EF4-FFF2-40B4-BE49-F238E27FC236}">
                        <a16:creationId xmlns:a16="http://schemas.microsoft.com/office/drawing/2014/main" id="{A51457B5-8919-4B55-A907-153012CCC8E0}"/>
                      </a:ext>
                    </a:extLst>
                  </p:cNvPr>
                  <p:cNvSpPr>
                    <a:spLocks noChangeShapeType="1"/>
                  </p:cNvSpPr>
                  <p:nvPr/>
                </p:nvSpPr>
                <p:spPr bwMode="auto">
                  <a:xfrm>
                    <a:off x="3148" y="3081"/>
                    <a:ext cx="22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1717" name="Group 93">
                    <a:extLst>
                      <a:ext uri="{FF2B5EF4-FFF2-40B4-BE49-F238E27FC236}">
                        <a16:creationId xmlns:a16="http://schemas.microsoft.com/office/drawing/2014/main" id="{A938293C-613D-473C-AE5C-E9307CA52E28}"/>
                      </a:ext>
                    </a:extLst>
                  </p:cNvPr>
                  <p:cNvGrpSpPr>
                    <a:grpSpLocks/>
                  </p:cNvGrpSpPr>
                  <p:nvPr/>
                </p:nvGrpSpPr>
                <p:grpSpPr bwMode="auto">
                  <a:xfrm>
                    <a:off x="3834" y="2829"/>
                    <a:ext cx="502" cy="502"/>
                    <a:chOff x="3332" y="2829"/>
                    <a:chExt cx="502" cy="502"/>
                  </a:xfrm>
                </p:grpSpPr>
                <p:sp>
                  <p:nvSpPr>
                    <p:cNvPr id="111719" name="Oval 94">
                      <a:extLst>
                        <a:ext uri="{FF2B5EF4-FFF2-40B4-BE49-F238E27FC236}">
                          <a16:creationId xmlns:a16="http://schemas.microsoft.com/office/drawing/2014/main" id="{7E4EFDAF-CF6A-479B-AE51-20C8C8297382}"/>
                        </a:ext>
                      </a:extLst>
                    </p:cNvPr>
                    <p:cNvSpPr>
                      <a:spLocks noChangeArrowheads="1"/>
                    </p:cNvSpPr>
                    <p:nvPr/>
                  </p:nvSpPr>
                  <p:spPr bwMode="auto">
                    <a:xfrm>
                      <a:off x="3332" y="2829"/>
                      <a:ext cx="502" cy="502"/>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720" name="Line 95">
                      <a:extLst>
                        <a:ext uri="{FF2B5EF4-FFF2-40B4-BE49-F238E27FC236}">
                          <a16:creationId xmlns:a16="http://schemas.microsoft.com/office/drawing/2014/main" id="{CB5E4BB3-1765-408E-AC87-BA3F0E0EDD07}"/>
                        </a:ext>
                      </a:extLst>
                    </p:cNvPr>
                    <p:cNvSpPr>
                      <a:spLocks noChangeShapeType="1"/>
                    </p:cNvSpPr>
                    <p:nvPr/>
                  </p:nvSpPr>
                  <p:spPr bwMode="auto">
                    <a:xfrm>
                      <a:off x="3398" y="2913"/>
                      <a:ext cx="352" cy="3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21" name="Line 96">
                      <a:extLst>
                        <a:ext uri="{FF2B5EF4-FFF2-40B4-BE49-F238E27FC236}">
                          <a16:creationId xmlns:a16="http://schemas.microsoft.com/office/drawing/2014/main" id="{9D2FD491-7108-411A-B188-38EAB531E363}"/>
                        </a:ext>
                      </a:extLst>
                    </p:cNvPr>
                    <p:cNvSpPr>
                      <a:spLocks noChangeShapeType="1"/>
                    </p:cNvSpPr>
                    <p:nvPr/>
                  </p:nvSpPr>
                  <p:spPr bwMode="auto">
                    <a:xfrm flipV="1">
                      <a:off x="3384" y="2964"/>
                      <a:ext cx="382" cy="2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718" name="Line 97">
                    <a:extLst>
                      <a:ext uri="{FF2B5EF4-FFF2-40B4-BE49-F238E27FC236}">
                        <a16:creationId xmlns:a16="http://schemas.microsoft.com/office/drawing/2014/main" id="{DFCA65D3-B643-4885-B454-D0136CD5D270}"/>
                      </a:ext>
                    </a:extLst>
                  </p:cNvPr>
                  <p:cNvSpPr>
                    <a:spLocks noChangeShapeType="1"/>
                  </p:cNvSpPr>
                  <p:nvPr/>
                </p:nvSpPr>
                <p:spPr bwMode="auto">
                  <a:xfrm>
                    <a:off x="5374" y="3081"/>
                    <a:ext cx="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714" name="Line 98">
                  <a:extLst>
                    <a:ext uri="{FF2B5EF4-FFF2-40B4-BE49-F238E27FC236}">
                      <a16:creationId xmlns:a16="http://schemas.microsoft.com/office/drawing/2014/main" id="{8FF06C4B-F0D1-4286-AE07-25BED225EB7C}"/>
                    </a:ext>
                  </a:extLst>
                </p:cNvPr>
                <p:cNvSpPr>
                  <a:spLocks noChangeShapeType="1"/>
                </p:cNvSpPr>
                <p:nvPr/>
              </p:nvSpPr>
              <p:spPr bwMode="auto">
                <a:xfrm>
                  <a:off x="4236" y="5391"/>
                  <a:ext cx="22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15" name="Line 99">
                  <a:extLst>
                    <a:ext uri="{FF2B5EF4-FFF2-40B4-BE49-F238E27FC236}">
                      <a16:creationId xmlns:a16="http://schemas.microsoft.com/office/drawing/2014/main" id="{093FFD27-282D-4CCB-AA85-4D1D684E3429}"/>
                    </a:ext>
                  </a:extLst>
                </p:cNvPr>
                <p:cNvSpPr>
                  <a:spLocks noChangeShapeType="1"/>
                </p:cNvSpPr>
                <p:nvPr/>
              </p:nvSpPr>
              <p:spPr bwMode="auto">
                <a:xfrm flipV="1">
                  <a:off x="6480" y="4755"/>
                  <a:ext cx="0" cy="6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705" name="Group 100">
                <a:extLst>
                  <a:ext uri="{FF2B5EF4-FFF2-40B4-BE49-F238E27FC236}">
                    <a16:creationId xmlns:a16="http://schemas.microsoft.com/office/drawing/2014/main" id="{D2A3E4BF-645F-44C7-812A-156B30365974}"/>
                  </a:ext>
                </a:extLst>
              </p:cNvPr>
              <p:cNvGrpSpPr>
                <a:grpSpLocks/>
              </p:cNvGrpSpPr>
              <p:nvPr/>
            </p:nvGrpSpPr>
            <p:grpSpPr bwMode="auto">
              <a:xfrm flipV="1">
                <a:off x="6212" y="4554"/>
                <a:ext cx="536" cy="186"/>
                <a:chOff x="6212" y="4554"/>
                <a:chExt cx="536" cy="186"/>
              </a:xfrm>
            </p:grpSpPr>
            <p:sp>
              <p:nvSpPr>
                <p:cNvPr id="111711" name="Line 101">
                  <a:extLst>
                    <a:ext uri="{FF2B5EF4-FFF2-40B4-BE49-F238E27FC236}">
                      <a16:creationId xmlns:a16="http://schemas.microsoft.com/office/drawing/2014/main" id="{041A2ACE-05F6-4B9F-A602-99C6C4F674B7}"/>
                    </a:ext>
                  </a:extLst>
                </p:cNvPr>
                <p:cNvSpPr>
                  <a:spLocks noChangeShapeType="1"/>
                </p:cNvSpPr>
                <p:nvPr/>
              </p:nvSpPr>
              <p:spPr bwMode="auto">
                <a:xfrm>
                  <a:off x="6212" y="4554"/>
                  <a:ext cx="53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12" name="Line 102">
                  <a:extLst>
                    <a:ext uri="{FF2B5EF4-FFF2-40B4-BE49-F238E27FC236}">
                      <a16:creationId xmlns:a16="http://schemas.microsoft.com/office/drawing/2014/main" id="{B48F7B64-8E49-4D9A-B078-68472257FB25}"/>
                    </a:ext>
                  </a:extLst>
                </p:cNvPr>
                <p:cNvSpPr>
                  <a:spLocks noChangeShapeType="1"/>
                </p:cNvSpPr>
                <p:nvPr/>
              </p:nvSpPr>
              <p:spPr bwMode="auto">
                <a:xfrm>
                  <a:off x="6380" y="4740"/>
                  <a:ext cx="23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706" name="Group 103">
                <a:extLst>
                  <a:ext uri="{FF2B5EF4-FFF2-40B4-BE49-F238E27FC236}">
                    <a16:creationId xmlns:a16="http://schemas.microsoft.com/office/drawing/2014/main" id="{80A80F17-5736-4389-A515-62A4105B65FD}"/>
                  </a:ext>
                </a:extLst>
              </p:cNvPr>
              <p:cNvGrpSpPr>
                <a:grpSpLocks/>
              </p:cNvGrpSpPr>
              <p:nvPr/>
            </p:nvGrpSpPr>
            <p:grpSpPr bwMode="auto">
              <a:xfrm>
                <a:off x="4872" y="2727"/>
                <a:ext cx="1526" cy="2214"/>
                <a:chOff x="4872" y="2727"/>
                <a:chExt cx="1526" cy="2214"/>
              </a:xfrm>
            </p:grpSpPr>
            <p:sp>
              <p:nvSpPr>
                <p:cNvPr id="111707" name="Line 104">
                  <a:extLst>
                    <a:ext uri="{FF2B5EF4-FFF2-40B4-BE49-F238E27FC236}">
                      <a16:creationId xmlns:a16="http://schemas.microsoft.com/office/drawing/2014/main" id="{BDB7A8B7-F14A-4889-9DAD-A8357FA7FDAF}"/>
                    </a:ext>
                  </a:extLst>
                </p:cNvPr>
                <p:cNvSpPr>
                  <a:spLocks noChangeShapeType="1"/>
                </p:cNvSpPr>
                <p:nvPr/>
              </p:nvSpPr>
              <p:spPr bwMode="auto">
                <a:xfrm flipH="1">
                  <a:off x="5608" y="3465"/>
                  <a:ext cx="6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Rectangle 105">
                  <a:extLst>
                    <a:ext uri="{FF2B5EF4-FFF2-40B4-BE49-F238E27FC236}">
                      <a16:creationId xmlns:a16="http://schemas.microsoft.com/office/drawing/2014/main" id="{20D368DC-4D29-4207-8E44-CFEAA4369E31}"/>
                    </a:ext>
                  </a:extLst>
                </p:cNvPr>
                <p:cNvSpPr>
                  <a:spLocks noChangeArrowheads="1"/>
                </p:cNvSpPr>
                <p:nvPr/>
              </p:nvSpPr>
              <p:spPr bwMode="auto">
                <a:xfrm>
                  <a:off x="5776" y="2727"/>
                  <a:ext cx="62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Ia</a:t>
                  </a:r>
                </a:p>
              </p:txBody>
            </p:sp>
            <p:sp>
              <p:nvSpPr>
                <p:cNvPr id="111709" name="Line 106">
                  <a:extLst>
                    <a:ext uri="{FF2B5EF4-FFF2-40B4-BE49-F238E27FC236}">
                      <a16:creationId xmlns:a16="http://schemas.microsoft.com/office/drawing/2014/main" id="{82B94100-2F46-4642-A32E-FF193A078DA9}"/>
                    </a:ext>
                  </a:extLst>
                </p:cNvPr>
                <p:cNvSpPr>
                  <a:spLocks noChangeShapeType="1"/>
                </p:cNvSpPr>
                <p:nvPr/>
              </p:nvSpPr>
              <p:spPr bwMode="auto">
                <a:xfrm>
                  <a:off x="4872" y="4203"/>
                  <a:ext cx="0" cy="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Rectangle 107">
                  <a:extLst>
                    <a:ext uri="{FF2B5EF4-FFF2-40B4-BE49-F238E27FC236}">
                      <a16:creationId xmlns:a16="http://schemas.microsoft.com/office/drawing/2014/main" id="{1E71D6F3-20B5-458A-8354-BA975A70A4CA}"/>
                    </a:ext>
                  </a:extLst>
                </p:cNvPr>
                <p:cNvSpPr>
                  <a:spLocks noChangeArrowheads="1"/>
                </p:cNvSpPr>
                <p:nvPr/>
              </p:nvSpPr>
              <p:spPr bwMode="auto">
                <a:xfrm>
                  <a:off x="5106" y="4251"/>
                  <a:ext cx="77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40408"/>
                      </a:solidFill>
                      <a:latin typeface="Times New Roman" panose="02020603050405020304" pitchFamily="18" charset="0"/>
                    </a:rPr>
                    <a:t>Uak</a:t>
                  </a:r>
                </a:p>
              </p:txBody>
            </p:sp>
          </p:grpSp>
        </p:grpSp>
      </p:grpSp>
      <p:grpSp>
        <p:nvGrpSpPr>
          <p:cNvPr id="10" name="Group 108">
            <a:extLst>
              <a:ext uri="{FF2B5EF4-FFF2-40B4-BE49-F238E27FC236}">
                <a16:creationId xmlns:a16="http://schemas.microsoft.com/office/drawing/2014/main" id="{AEF49126-0E78-46DC-9ABA-C6209A70F5B8}"/>
              </a:ext>
            </a:extLst>
          </p:cNvPr>
          <p:cNvGrpSpPr>
            <a:grpSpLocks/>
          </p:cNvGrpSpPr>
          <p:nvPr/>
        </p:nvGrpSpPr>
        <p:grpSpPr bwMode="auto">
          <a:xfrm>
            <a:off x="4800600" y="1295400"/>
            <a:ext cx="2743200" cy="2133600"/>
            <a:chOff x="3348" y="2475"/>
            <a:chExt cx="4456" cy="3837"/>
          </a:xfrm>
        </p:grpSpPr>
        <p:sp>
          <p:nvSpPr>
            <p:cNvPr id="111676" name="Rectangle 109">
              <a:extLst>
                <a:ext uri="{FF2B5EF4-FFF2-40B4-BE49-F238E27FC236}">
                  <a16:creationId xmlns:a16="http://schemas.microsoft.com/office/drawing/2014/main" id="{DC846545-D966-4941-8FA8-60A9CA532A76}"/>
                </a:ext>
              </a:extLst>
            </p:cNvPr>
            <p:cNvSpPr>
              <a:spLocks noChangeArrowheads="1"/>
            </p:cNvSpPr>
            <p:nvPr/>
          </p:nvSpPr>
          <p:spPr bwMode="auto">
            <a:xfrm>
              <a:off x="3348" y="5402"/>
              <a:ext cx="81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G</a:t>
              </a:r>
            </a:p>
          </p:txBody>
        </p:sp>
        <p:grpSp>
          <p:nvGrpSpPr>
            <p:cNvPr id="111677" name="Group 110">
              <a:extLst>
                <a:ext uri="{FF2B5EF4-FFF2-40B4-BE49-F238E27FC236}">
                  <a16:creationId xmlns:a16="http://schemas.microsoft.com/office/drawing/2014/main" id="{BDBB648C-70A8-47E9-B347-B18A197DB4FC}"/>
                </a:ext>
              </a:extLst>
            </p:cNvPr>
            <p:cNvGrpSpPr>
              <a:grpSpLocks/>
            </p:cNvGrpSpPr>
            <p:nvPr/>
          </p:nvGrpSpPr>
          <p:grpSpPr bwMode="auto">
            <a:xfrm flipH="1" flipV="1">
              <a:off x="4058" y="3906"/>
              <a:ext cx="965" cy="2178"/>
              <a:chOff x="6948" y="2544"/>
              <a:chExt cx="888" cy="1725"/>
            </a:xfrm>
          </p:grpSpPr>
          <p:sp>
            <p:nvSpPr>
              <p:cNvPr id="111696" name="Line 111">
                <a:extLst>
                  <a:ext uri="{FF2B5EF4-FFF2-40B4-BE49-F238E27FC236}">
                    <a16:creationId xmlns:a16="http://schemas.microsoft.com/office/drawing/2014/main" id="{B5162753-CA0D-44CD-802B-26074A0FBBD0}"/>
                  </a:ext>
                </a:extLst>
              </p:cNvPr>
              <p:cNvSpPr>
                <a:spLocks noChangeShapeType="1"/>
              </p:cNvSpPr>
              <p:nvPr/>
            </p:nvSpPr>
            <p:spPr bwMode="auto">
              <a:xfrm>
                <a:off x="6948" y="3132"/>
                <a:ext cx="8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97" name="AutoShape 112">
                <a:extLst>
                  <a:ext uri="{FF2B5EF4-FFF2-40B4-BE49-F238E27FC236}">
                    <a16:creationId xmlns:a16="http://schemas.microsoft.com/office/drawing/2014/main" id="{104573AD-E40F-49AC-AC09-93297F64809D}"/>
                  </a:ext>
                </a:extLst>
              </p:cNvPr>
              <p:cNvSpPr>
                <a:spLocks noChangeArrowheads="1"/>
              </p:cNvSpPr>
              <p:nvPr/>
            </p:nvSpPr>
            <p:spPr bwMode="auto">
              <a:xfrm>
                <a:off x="7066" y="3147"/>
                <a:ext cx="720" cy="603"/>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698" name="Line 113">
                <a:extLst>
                  <a:ext uri="{FF2B5EF4-FFF2-40B4-BE49-F238E27FC236}">
                    <a16:creationId xmlns:a16="http://schemas.microsoft.com/office/drawing/2014/main" id="{F10A3E5E-D9A6-40B6-8626-434EFBA60BDA}"/>
                  </a:ext>
                </a:extLst>
              </p:cNvPr>
              <p:cNvSpPr>
                <a:spLocks noChangeShapeType="1"/>
              </p:cNvSpPr>
              <p:nvPr/>
            </p:nvSpPr>
            <p:spPr bwMode="auto">
              <a:xfrm flipV="1">
                <a:off x="7426" y="2544"/>
                <a:ext cx="0" cy="1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99" name="Line 114">
                <a:extLst>
                  <a:ext uri="{FF2B5EF4-FFF2-40B4-BE49-F238E27FC236}">
                    <a16:creationId xmlns:a16="http://schemas.microsoft.com/office/drawing/2014/main" id="{7C99D50F-0211-481C-9AD2-D8D6D012C4D8}"/>
                  </a:ext>
                </a:extLst>
              </p:cNvPr>
              <p:cNvSpPr>
                <a:spLocks noChangeShapeType="1"/>
              </p:cNvSpPr>
              <p:nvPr/>
            </p:nvSpPr>
            <p:spPr bwMode="auto">
              <a:xfrm flipV="1">
                <a:off x="7418" y="2697"/>
                <a:ext cx="25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00" name="Line 115">
                <a:extLst>
                  <a:ext uri="{FF2B5EF4-FFF2-40B4-BE49-F238E27FC236}">
                    <a16:creationId xmlns:a16="http://schemas.microsoft.com/office/drawing/2014/main" id="{0E112A98-2972-49DE-AD70-FC73A5A38299}"/>
                  </a:ext>
                </a:extLst>
              </p:cNvPr>
              <p:cNvSpPr>
                <a:spLocks noChangeShapeType="1"/>
              </p:cNvSpPr>
              <p:nvPr/>
            </p:nvSpPr>
            <p:spPr bwMode="auto">
              <a:xfrm>
                <a:off x="7652" y="2712"/>
                <a:ext cx="1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78" name="Group 116">
              <a:extLst>
                <a:ext uri="{FF2B5EF4-FFF2-40B4-BE49-F238E27FC236}">
                  <a16:creationId xmlns:a16="http://schemas.microsoft.com/office/drawing/2014/main" id="{1730F374-08A1-49B1-A609-8E6D02CD02B1}"/>
                </a:ext>
              </a:extLst>
            </p:cNvPr>
            <p:cNvGrpSpPr>
              <a:grpSpLocks/>
            </p:cNvGrpSpPr>
            <p:nvPr/>
          </p:nvGrpSpPr>
          <p:grpSpPr bwMode="auto">
            <a:xfrm>
              <a:off x="4512" y="3564"/>
              <a:ext cx="2941" cy="2520"/>
              <a:chOff x="4236" y="3531"/>
              <a:chExt cx="2244" cy="1860"/>
            </a:xfrm>
          </p:grpSpPr>
          <p:grpSp>
            <p:nvGrpSpPr>
              <p:cNvPr id="111687" name="Group 117">
                <a:extLst>
                  <a:ext uri="{FF2B5EF4-FFF2-40B4-BE49-F238E27FC236}">
                    <a16:creationId xmlns:a16="http://schemas.microsoft.com/office/drawing/2014/main" id="{65A7CA0F-4095-4D58-B5BC-C7A8D0EE1907}"/>
                  </a:ext>
                </a:extLst>
              </p:cNvPr>
              <p:cNvGrpSpPr>
                <a:grpSpLocks/>
              </p:cNvGrpSpPr>
              <p:nvPr/>
            </p:nvGrpSpPr>
            <p:grpSpPr bwMode="auto">
              <a:xfrm>
                <a:off x="4254" y="3531"/>
                <a:ext cx="2226" cy="1023"/>
                <a:chOff x="3148" y="2829"/>
                <a:chExt cx="2226" cy="1023"/>
              </a:xfrm>
            </p:grpSpPr>
            <p:sp>
              <p:nvSpPr>
                <p:cNvPr id="111690" name="Line 118">
                  <a:extLst>
                    <a:ext uri="{FF2B5EF4-FFF2-40B4-BE49-F238E27FC236}">
                      <a16:creationId xmlns:a16="http://schemas.microsoft.com/office/drawing/2014/main" id="{5782D420-5AAD-45C3-9E48-49FAC18DA715}"/>
                    </a:ext>
                  </a:extLst>
                </p:cNvPr>
                <p:cNvSpPr>
                  <a:spLocks noChangeShapeType="1"/>
                </p:cNvSpPr>
                <p:nvPr/>
              </p:nvSpPr>
              <p:spPr bwMode="auto">
                <a:xfrm>
                  <a:off x="3148" y="3081"/>
                  <a:ext cx="22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1691" name="Group 119">
                  <a:extLst>
                    <a:ext uri="{FF2B5EF4-FFF2-40B4-BE49-F238E27FC236}">
                      <a16:creationId xmlns:a16="http://schemas.microsoft.com/office/drawing/2014/main" id="{C9C47B28-6A38-41F3-880F-AF87DFF1F824}"/>
                    </a:ext>
                  </a:extLst>
                </p:cNvPr>
                <p:cNvGrpSpPr>
                  <a:grpSpLocks/>
                </p:cNvGrpSpPr>
                <p:nvPr/>
              </p:nvGrpSpPr>
              <p:grpSpPr bwMode="auto">
                <a:xfrm>
                  <a:off x="3834" y="2829"/>
                  <a:ext cx="502" cy="502"/>
                  <a:chOff x="3332" y="2829"/>
                  <a:chExt cx="502" cy="502"/>
                </a:xfrm>
              </p:grpSpPr>
              <p:sp>
                <p:nvSpPr>
                  <p:cNvPr id="111693" name="Oval 120">
                    <a:extLst>
                      <a:ext uri="{FF2B5EF4-FFF2-40B4-BE49-F238E27FC236}">
                        <a16:creationId xmlns:a16="http://schemas.microsoft.com/office/drawing/2014/main" id="{6BC87308-1379-498C-B2F3-3D73A400308B}"/>
                      </a:ext>
                    </a:extLst>
                  </p:cNvPr>
                  <p:cNvSpPr>
                    <a:spLocks noChangeArrowheads="1"/>
                  </p:cNvSpPr>
                  <p:nvPr/>
                </p:nvSpPr>
                <p:spPr bwMode="auto">
                  <a:xfrm>
                    <a:off x="3332" y="2829"/>
                    <a:ext cx="502" cy="502"/>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694" name="Line 121">
                    <a:extLst>
                      <a:ext uri="{FF2B5EF4-FFF2-40B4-BE49-F238E27FC236}">
                        <a16:creationId xmlns:a16="http://schemas.microsoft.com/office/drawing/2014/main" id="{E04B93B5-60D9-432C-A6AF-98DF37F26FD6}"/>
                      </a:ext>
                    </a:extLst>
                  </p:cNvPr>
                  <p:cNvSpPr>
                    <a:spLocks noChangeShapeType="1"/>
                  </p:cNvSpPr>
                  <p:nvPr/>
                </p:nvSpPr>
                <p:spPr bwMode="auto">
                  <a:xfrm>
                    <a:off x="3398" y="2913"/>
                    <a:ext cx="352" cy="3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95" name="Line 122">
                    <a:extLst>
                      <a:ext uri="{FF2B5EF4-FFF2-40B4-BE49-F238E27FC236}">
                        <a16:creationId xmlns:a16="http://schemas.microsoft.com/office/drawing/2014/main" id="{EA98C020-0296-4C68-B5C4-9C36EEEBB441}"/>
                      </a:ext>
                    </a:extLst>
                  </p:cNvPr>
                  <p:cNvSpPr>
                    <a:spLocks noChangeShapeType="1"/>
                  </p:cNvSpPr>
                  <p:nvPr/>
                </p:nvSpPr>
                <p:spPr bwMode="auto">
                  <a:xfrm flipV="1">
                    <a:off x="3384" y="2964"/>
                    <a:ext cx="382" cy="2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692" name="Line 123">
                  <a:extLst>
                    <a:ext uri="{FF2B5EF4-FFF2-40B4-BE49-F238E27FC236}">
                      <a16:creationId xmlns:a16="http://schemas.microsoft.com/office/drawing/2014/main" id="{B33FD85A-D630-485E-AE9D-72B84A684D5F}"/>
                    </a:ext>
                  </a:extLst>
                </p:cNvPr>
                <p:cNvSpPr>
                  <a:spLocks noChangeShapeType="1"/>
                </p:cNvSpPr>
                <p:nvPr/>
              </p:nvSpPr>
              <p:spPr bwMode="auto">
                <a:xfrm>
                  <a:off x="5374" y="3081"/>
                  <a:ext cx="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688" name="Line 124">
                <a:extLst>
                  <a:ext uri="{FF2B5EF4-FFF2-40B4-BE49-F238E27FC236}">
                    <a16:creationId xmlns:a16="http://schemas.microsoft.com/office/drawing/2014/main" id="{F6DE7CAB-2EF5-4D6F-8006-B06202C3B2CD}"/>
                  </a:ext>
                </a:extLst>
              </p:cNvPr>
              <p:cNvSpPr>
                <a:spLocks noChangeShapeType="1"/>
              </p:cNvSpPr>
              <p:nvPr/>
            </p:nvSpPr>
            <p:spPr bwMode="auto">
              <a:xfrm>
                <a:off x="4236" y="5391"/>
                <a:ext cx="22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89" name="Line 125">
                <a:extLst>
                  <a:ext uri="{FF2B5EF4-FFF2-40B4-BE49-F238E27FC236}">
                    <a16:creationId xmlns:a16="http://schemas.microsoft.com/office/drawing/2014/main" id="{9D6473DE-E2C1-4100-930A-69F86E9B6F5A}"/>
                  </a:ext>
                </a:extLst>
              </p:cNvPr>
              <p:cNvSpPr>
                <a:spLocks noChangeShapeType="1"/>
              </p:cNvSpPr>
              <p:nvPr/>
            </p:nvSpPr>
            <p:spPr bwMode="auto">
              <a:xfrm flipV="1">
                <a:off x="6480" y="4755"/>
                <a:ext cx="0" cy="6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79" name="Group 126">
              <a:extLst>
                <a:ext uri="{FF2B5EF4-FFF2-40B4-BE49-F238E27FC236}">
                  <a16:creationId xmlns:a16="http://schemas.microsoft.com/office/drawing/2014/main" id="{032D7AF6-0A84-49C0-93DA-DBC19FD49C3E}"/>
                </a:ext>
              </a:extLst>
            </p:cNvPr>
            <p:cNvGrpSpPr>
              <a:grpSpLocks/>
            </p:cNvGrpSpPr>
            <p:nvPr/>
          </p:nvGrpSpPr>
          <p:grpSpPr bwMode="auto">
            <a:xfrm>
              <a:off x="7101" y="4950"/>
              <a:ext cx="703" cy="252"/>
              <a:chOff x="6212" y="4554"/>
              <a:chExt cx="536" cy="186"/>
            </a:xfrm>
          </p:grpSpPr>
          <p:sp>
            <p:nvSpPr>
              <p:cNvPr id="111685" name="Line 127">
                <a:extLst>
                  <a:ext uri="{FF2B5EF4-FFF2-40B4-BE49-F238E27FC236}">
                    <a16:creationId xmlns:a16="http://schemas.microsoft.com/office/drawing/2014/main" id="{821A4849-9075-4702-A765-BE9386E8BB65}"/>
                  </a:ext>
                </a:extLst>
              </p:cNvPr>
              <p:cNvSpPr>
                <a:spLocks noChangeShapeType="1"/>
              </p:cNvSpPr>
              <p:nvPr/>
            </p:nvSpPr>
            <p:spPr bwMode="auto">
              <a:xfrm>
                <a:off x="6212" y="4554"/>
                <a:ext cx="53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86" name="Line 128">
                <a:extLst>
                  <a:ext uri="{FF2B5EF4-FFF2-40B4-BE49-F238E27FC236}">
                    <a16:creationId xmlns:a16="http://schemas.microsoft.com/office/drawing/2014/main" id="{1C5BB7C3-175B-447D-86A8-02812C820D9D}"/>
                  </a:ext>
                </a:extLst>
              </p:cNvPr>
              <p:cNvSpPr>
                <a:spLocks noChangeShapeType="1"/>
              </p:cNvSpPr>
              <p:nvPr/>
            </p:nvSpPr>
            <p:spPr bwMode="auto">
              <a:xfrm>
                <a:off x="6380" y="4740"/>
                <a:ext cx="23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80" name="Group 129">
              <a:extLst>
                <a:ext uri="{FF2B5EF4-FFF2-40B4-BE49-F238E27FC236}">
                  <a16:creationId xmlns:a16="http://schemas.microsoft.com/office/drawing/2014/main" id="{D6DB5FA7-5FFD-4785-974C-A758EB99AC3B}"/>
                </a:ext>
              </a:extLst>
            </p:cNvPr>
            <p:cNvGrpSpPr>
              <a:grpSpLocks/>
            </p:cNvGrpSpPr>
            <p:nvPr/>
          </p:nvGrpSpPr>
          <p:grpSpPr bwMode="auto">
            <a:xfrm>
              <a:off x="5345" y="2475"/>
              <a:ext cx="2000" cy="2999"/>
              <a:chOff x="4872" y="2727"/>
              <a:chExt cx="1526" cy="2214"/>
            </a:xfrm>
          </p:grpSpPr>
          <p:sp>
            <p:nvSpPr>
              <p:cNvPr id="111681" name="Line 130">
                <a:extLst>
                  <a:ext uri="{FF2B5EF4-FFF2-40B4-BE49-F238E27FC236}">
                    <a16:creationId xmlns:a16="http://schemas.microsoft.com/office/drawing/2014/main" id="{BDB0B773-EB8C-4F8C-BEEC-E6939C142664}"/>
                  </a:ext>
                </a:extLst>
              </p:cNvPr>
              <p:cNvSpPr>
                <a:spLocks noChangeShapeType="1"/>
              </p:cNvSpPr>
              <p:nvPr/>
            </p:nvSpPr>
            <p:spPr bwMode="auto">
              <a:xfrm flipH="1">
                <a:off x="5608" y="3465"/>
                <a:ext cx="6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Rectangle 131">
                <a:extLst>
                  <a:ext uri="{FF2B5EF4-FFF2-40B4-BE49-F238E27FC236}">
                    <a16:creationId xmlns:a16="http://schemas.microsoft.com/office/drawing/2014/main" id="{AA3EDA51-213F-4844-92B1-0E393C2AF304}"/>
                  </a:ext>
                </a:extLst>
              </p:cNvPr>
              <p:cNvSpPr>
                <a:spLocks noChangeArrowheads="1"/>
              </p:cNvSpPr>
              <p:nvPr/>
            </p:nvSpPr>
            <p:spPr bwMode="auto">
              <a:xfrm>
                <a:off x="5776" y="2727"/>
                <a:ext cx="62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Ia</a:t>
                </a:r>
              </a:p>
            </p:txBody>
          </p:sp>
          <p:sp>
            <p:nvSpPr>
              <p:cNvPr id="111683" name="Line 132">
                <a:extLst>
                  <a:ext uri="{FF2B5EF4-FFF2-40B4-BE49-F238E27FC236}">
                    <a16:creationId xmlns:a16="http://schemas.microsoft.com/office/drawing/2014/main" id="{D495A1A2-A43E-4AC0-A0CF-6071B7298595}"/>
                  </a:ext>
                </a:extLst>
              </p:cNvPr>
              <p:cNvSpPr>
                <a:spLocks noChangeShapeType="1"/>
              </p:cNvSpPr>
              <p:nvPr/>
            </p:nvSpPr>
            <p:spPr bwMode="auto">
              <a:xfrm>
                <a:off x="4872" y="4203"/>
                <a:ext cx="0" cy="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Rectangle 133">
                <a:extLst>
                  <a:ext uri="{FF2B5EF4-FFF2-40B4-BE49-F238E27FC236}">
                    <a16:creationId xmlns:a16="http://schemas.microsoft.com/office/drawing/2014/main" id="{85055C21-A5FE-47BE-9FBF-BF2D518F00A2}"/>
                  </a:ext>
                </a:extLst>
              </p:cNvPr>
              <p:cNvSpPr>
                <a:spLocks noChangeArrowheads="1"/>
              </p:cNvSpPr>
              <p:nvPr/>
            </p:nvSpPr>
            <p:spPr bwMode="auto">
              <a:xfrm>
                <a:off x="5106" y="4251"/>
                <a:ext cx="77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Uak</a:t>
                </a:r>
              </a:p>
            </p:txBody>
          </p:sp>
        </p:grpSp>
      </p:grpSp>
      <p:sp>
        <p:nvSpPr>
          <p:cNvPr id="11398" name="Rectangle 134" descr="Rectangle: Click to edit Master text styles&#10;Second level&#10;Third level&#10;Fourth level&#10;Fifth level">
            <a:extLst>
              <a:ext uri="{FF2B5EF4-FFF2-40B4-BE49-F238E27FC236}">
                <a16:creationId xmlns:a16="http://schemas.microsoft.com/office/drawing/2014/main" id="{9673FEC4-830C-420C-A179-B65AB2FD9B9B}"/>
              </a:ext>
            </a:extLst>
          </p:cNvPr>
          <p:cNvSpPr>
            <a:spLocks noChangeArrowheads="1"/>
          </p:cNvSpPr>
          <p:nvPr/>
        </p:nvSpPr>
        <p:spPr bwMode="auto">
          <a:xfrm>
            <a:off x="5334000" y="3352800"/>
            <a:ext cx="342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Blip>
                <a:blip r:embed="rId2"/>
              </a:buBlip>
            </a:pPr>
            <a:r>
              <a:rPr lang="en-US" altLang="zh-CN" sz="2000">
                <a:solidFill>
                  <a:srgbClr val="040408"/>
                </a:solidFill>
                <a:latin typeface="宋体" panose="02010600030101010101" pitchFamily="2" charset="-122"/>
              </a:rPr>
              <a:t>A+</a:t>
            </a:r>
            <a:r>
              <a:rPr lang="zh-CN" altLang="en-US" sz="2000">
                <a:solidFill>
                  <a:srgbClr val="040408"/>
                </a:solidFill>
                <a:latin typeface="宋体" panose="02010600030101010101" pitchFamily="2" charset="-122"/>
              </a:rPr>
              <a:t>、</a:t>
            </a:r>
            <a:r>
              <a:rPr lang="en-US" altLang="zh-CN" sz="2000">
                <a:solidFill>
                  <a:srgbClr val="040408"/>
                </a:solidFill>
                <a:latin typeface="宋体" panose="02010600030101010101" pitchFamily="2" charset="-122"/>
              </a:rPr>
              <a:t>K-</a:t>
            </a:r>
          </a:p>
          <a:p>
            <a:pPr eaLnBrk="1" hangingPunct="1">
              <a:spcBef>
                <a:spcPct val="20000"/>
              </a:spcBef>
              <a:buClr>
                <a:schemeClr val="hlink"/>
              </a:buClr>
              <a:buSzPct val="110000"/>
              <a:buFont typeface="Wingdings" panose="05000000000000000000" pitchFamily="2" charset="2"/>
              <a:buBlip>
                <a:blip r:embed="rId2"/>
              </a:buBlip>
            </a:pPr>
            <a:r>
              <a:rPr lang="en-US" altLang="zh-CN" sz="2000">
                <a:solidFill>
                  <a:srgbClr val="040408"/>
                </a:solidFill>
                <a:latin typeface="宋体" panose="02010600030101010101" pitchFamily="2" charset="-122"/>
              </a:rPr>
              <a:t>G+ VT</a:t>
            </a:r>
            <a:r>
              <a:rPr lang="zh-CN" altLang="en-US" sz="2000">
                <a:solidFill>
                  <a:srgbClr val="040408"/>
                </a:solidFill>
                <a:latin typeface="宋体" panose="02010600030101010101" pitchFamily="2" charset="-122"/>
              </a:rPr>
              <a:t>通；</a:t>
            </a:r>
            <a:r>
              <a:rPr lang="en-US" altLang="zh-CN" sz="2000">
                <a:solidFill>
                  <a:srgbClr val="040408"/>
                </a:solidFill>
                <a:latin typeface="宋体" panose="02010600030101010101" pitchFamily="2" charset="-122"/>
              </a:rPr>
              <a:t>G</a:t>
            </a:r>
            <a:r>
              <a:rPr lang="zh-CN" altLang="en-US" sz="2000">
                <a:solidFill>
                  <a:srgbClr val="040408"/>
                </a:solidFill>
                <a:latin typeface="宋体" panose="02010600030101010101" pitchFamily="2" charset="-122"/>
              </a:rPr>
              <a:t>为零，</a:t>
            </a:r>
            <a:r>
              <a:rPr lang="en-US" altLang="zh-CN" sz="2000">
                <a:solidFill>
                  <a:srgbClr val="040408"/>
                </a:solidFill>
                <a:latin typeface="宋体" panose="02010600030101010101" pitchFamily="2" charset="-122"/>
              </a:rPr>
              <a:t>VT</a:t>
            </a:r>
            <a:r>
              <a:rPr lang="zh-CN" altLang="en-US" sz="2000">
                <a:solidFill>
                  <a:srgbClr val="040408"/>
                </a:solidFill>
                <a:latin typeface="宋体" panose="02010600030101010101" pitchFamily="2" charset="-122"/>
              </a:rPr>
              <a:t>不通</a:t>
            </a:r>
          </a:p>
        </p:txBody>
      </p:sp>
      <p:grpSp>
        <p:nvGrpSpPr>
          <p:cNvPr id="17" name="Group 135">
            <a:extLst>
              <a:ext uri="{FF2B5EF4-FFF2-40B4-BE49-F238E27FC236}">
                <a16:creationId xmlns:a16="http://schemas.microsoft.com/office/drawing/2014/main" id="{0C2A6709-0DBE-4934-8D43-8101C6F62DF4}"/>
              </a:ext>
            </a:extLst>
          </p:cNvPr>
          <p:cNvGrpSpPr>
            <a:grpSpLocks/>
          </p:cNvGrpSpPr>
          <p:nvPr/>
        </p:nvGrpSpPr>
        <p:grpSpPr bwMode="auto">
          <a:xfrm>
            <a:off x="685800" y="4191000"/>
            <a:ext cx="2743200" cy="2133600"/>
            <a:chOff x="3348" y="2475"/>
            <a:chExt cx="4456" cy="3837"/>
          </a:xfrm>
        </p:grpSpPr>
        <p:sp>
          <p:nvSpPr>
            <p:cNvPr id="111651" name="Rectangle 136">
              <a:extLst>
                <a:ext uri="{FF2B5EF4-FFF2-40B4-BE49-F238E27FC236}">
                  <a16:creationId xmlns:a16="http://schemas.microsoft.com/office/drawing/2014/main" id="{47615365-B98E-49BB-B6D0-C7F89ED36912}"/>
                </a:ext>
              </a:extLst>
            </p:cNvPr>
            <p:cNvSpPr>
              <a:spLocks noChangeArrowheads="1"/>
            </p:cNvSpPr>
            <p:nvPr/>
          </p:nvSpPr>
          <p:spPr bwMode="auto">
            <a:xfrm>
              <a:off x="3348" y="5402"/>
              <a:ext cx="81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G</a:t>
              </a:r>
            </a:p>
          </p:txBody>
        </p:sp>
        <p:grpSp>
          <p:nvGrpSpPr>
            <p:cNvPr id="111652" name="Group 137">
              <a:extLst>
                <a:ext uri="{FF2B5EF4-FFF2-40B4-BE49-F238E27FC236}">
                  <a16:creationId xmlns:a16="http://schemas.microsoft.com/office/drawing/2014/main" id="{691B5928-0B89-4B0B-B2BA-54A948E4EC0F}"/>
                </a:ext>
              </a:extLst>
            </p:cNvPr>
            <p:cNvGrpSpPr>
              <a:grpSpLocks/>
            </p:cNvGrpSpPr>
            <p:nvPr/>
          </p:nvGrpSpPr>
          <p:grpSpPr bwMode="auto">
            <a:xfrm flipH="1" flipV="1">
              <a:off x="4058" y="3906"/>
              <a:ext cx="965" cy="2178"/>
              <a:chOff x="6948" y="2544"/>
              <a:chExt cx="888" cy="1725"/>
            </a:xfrm>
          </p:grpSpPr>
          <p:sp>
            <p:nvSpPr>
              <p:cNvPr id="111671" name="Line 138">
                <a:extLst>
                  <a:ext uri="{FF2B5EF4-FFF2-40B4-BE49-F238E27FC236}">
                    <a16:creationId xmlns:a16="http://schemas.microsoft.com/office/drawing/2014/main" id="{2C355E56-3F92-4308-A925-1854A2462848}"/>
                  </a:ext>
                </a:extLst>
              </p:cNvPr>
              <p:cNvSpPr>
                <a:spLocks noChangeShapeType="1"/>
              </p:cNvSpPr>
              <p:nvPr/>
            </p:nvSpPr>
            <p:spPr bwMode="auto">
              <a:xfrm>
                <a:off x="6948" y="3132"/>
                <a:ext cx="8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72" name="AutoShape 139">
                <a:extLst>
                  <a:ext uri="{FF2B5EF4-FFF2-40B4-BE49-F238E27FC236}">
                    <a16:creationId xmlns:a16="http://schemas.microsoft.com/office/drawing/2014/main" id="{74577E7C-DE54-4E93-8E13-79C400177C04}"/>
                  </a:ext>
                </a:extLst>
              </p:cNvPr>
              <p:cNvSpPr>
                <a:spLocks noChangeArrowheads="1"/>
              </p:cNvSpPr>
              <p:nvPr/>
            </p:nvSpPr>
            <p:spPr bwMode="auto">
              <a:xfrm>
                <a:off x="7066" y="3147"/>
                <a:ext cx="720" cy="603"/>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673" name="Line 140">
                <a:extLst>
                  <a:ext uri="{FF2B5EF4-FFF2-40B4-BE49-F238E27FC236}">
                    <a16:creationId xmlns:a16="http://schemas.microsoft.com/office/drawing/2014/main" id="{3923703E-42F5-4C85-8D8E-9D9B2E1B7296}"/>
                  </a:ext>
                </a:extLst>
              </p:cNvPr>
              <p:cNvSpPr>
                <a:spLocks noChangeShapeType="1"/>
              </p:cNvSpPr>
              <p:nvPr/>
            </p:nvSpPr>
            <p:spPr bwMode="auto">
              <a:xfrm flipV="1">
                <a:off x="7426" y="2544"/>
                <a:ext cx="0" cy="1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74" name="Line 141">
                <a:extLst>
                  <a:ext uri="{FF2B5EF4-FFF2-40B4-BE49-F238E27FC236}">
                    <a16:creationId xmlns:a16="http://schemas.microsoft.com/office/drawing/2014/main" id="{477AA6FF-AF08-4536-B5FE-777C18423B24}"/>
                  </a:ext>
                </a:extLst>
              </p:cNvPr>
              <p:cNvSpPr>
                <a:spLocks noChangeShapeType="1"/>
              </p:cNvSpPr>
              <p:nvPr/>
            </p:nvSpPr>
            <p:spPr bwMode="auto">
              <a:xfrm flipV="1">
                <a:off x="7418" y="2697"/>
                <a:ext cx="25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75" name="Line 142">
                <a:extLst>
                  <a:ext uri="{FF2B5EF4-FFF2-40B4-BE49-F238E27FC236}">
                    <a16:creationId xmlns:a16="http://schemas.microsoft.com/office/drawing/2014/main" id="{30F9A3F0-4AC3-4814-9CA1-FB1A6923AD09}"/>
                  </a:ext>
                </a:extLst>
              </p:cNvPr>
              <p:cNvSpPr>
                <a:spLocks noChangeShapeType="1"/>
              </p:cNvSpPr>
              <p:nvPr/>
            </p:nvSpPr>
            <p:spPr bwMode="auto">
              <a:xfrm>
                <a:off x="7652" y="2712"/>
                <a:ext cx="1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53" name="Group 143">
              <a:extLst>
                <a:ext uri="{FF2B5EF4-FFF2-40B4-BE49-F238E27FC236}">
                  <a16:creationId xmlns:a16="http://schemas.microsoft.com/office/drawing/2014/main" id="{766626E4-70B2-405E-9D1A-EF59772D96D4}"/>
                </a:ext>
              </a:extLst>
            </p:cNvPr>
            <p:cNvGrpSpPr>
              <a:grpSpLocks/>
            </p:cNvGrpSpPr>
            <p:nvPr/>
          </p:nvGrpSpPr>
          <p:grpSpPr bwMode="auto">
            <a:xfrm>
              <a:off x="4512" y="3564"/>
              <a:ext cx="2941" cy="2520"/>
              <a:chOff x="4236" y="3531"/>
              <a:chExt cx="2244" cy="1860"/>
            </a:xfrm>
          </p:grpSpPr>
          <p:grpSp>
            <p:nvGrpSpPr>
              <p:cNvPr id="111662" name="Group 144">
                <a:extLst>
                  <a:ext uri="{FF2B5EF4-FFF2-40B4-BE49-F238E27FC236}">
                    <a16:creationId xmlns:a16="http://schemas.microsoft.com/office/drawing/2014/main" id="{93F4608B-DEB5-4942-A405-94A5486FC07A}"/>
                  </a:ext>
                </a:extLst>
              </p:cNvPr>
              <p:cNvGrpSpPr>
                <a:grpSpLocks/>
              </p:cNvGrpSpPr>
              <p:nvPr/>
            </p:nvGrpSpPr>
            <p:grpSpPr bwMode="auto">
              <a:xfrm>
                <a:off x="4254" y="3531"/>
                <a:ext cx="2226" cy="1023"/>
                <a:chOff x="3148" y="2829"/>
                <a:chExt cx="2226" cy="1023"/>
              </a:xfrm>
            </p:grpSpPr>
            <p:sp>
              <p:nvSpPr>
                <p:cNvPr id="111665" name="Line 145">
                  <a:extLst>
                    <a:ext uri="{FF2B5EF4-FFF2-40B4-BE49-F238E27FC236}">
                      <a16:creationId xmlns:a16="http://schemas.microsoft.com/office/drawing/2014/main" id="{392156DB-5086-45A1-92E8-46CBDAA743FD}"/>
                    </a:ext>
                  </a:extLst>
                </p:cNvPr>
                <p:cNvSpPr>
                  <a:spLocks noChangeShapeType="1"/>
                </p:cNvSpPr>
                <p:nvPr/>
              </p:nvSpPr>
              <p:spPr bwMode="auto">
                <a:xfrm>
                  <a:off x="3148" y="3081"/>
                  <a:ext cx="22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1666" name="Group 146">
                  <a:extLst>
                    <a:ext uri="{FF2B5EF4-FFF2-40B4-BE49-F238E27FC236}">
                      <a16:creationId xmlns:a16="http://schemas.microsoft.com/office/drawing/2014/main" id="{5EDF9376-EC43-4E18-B39D-A141C9635608}"/>
                    </a:ext>
                  </a:extLst>
                </p:cNvPr>
                <p:cNvGrpSpPr>
                  <a:grpSpLocks/>
                </p:cNvGrpSpPr>
                <p:nvPr/>
              </p:nvGrpSpPr>
              <p:grpSpPr bwMode="auto">
                <a:xfrm>
                  <a:off x="3834" y="2829"/>
                  <a:ext cx="502" cy="502"/>
                  <a:chOff x="3332" y="2829"/>
                  <a:chExt cx="502" cy="502"/>
                </a:xfrm>
              </p:grpSpPr>
              <p:sp>
                <p:nvSpPr>
                  <p:cNvPr id="111668" name="Oval 147">
                    <a:extLst>
                      <a:ext uri="{FF2B5EF4-FFF2-40B4-BE49-F238E27FC236}">
                        <a16:creationId xmlns:a16="http://schemas.microsoft.com/office/drawing/2014/main" id="{49E62E98-A681-41DE-8210-A42F758C8614}"/>
                      </a:ext>
                    </a:extLst>
                  </p:cNvPr>
                  <p:cNvSpPr>
                    <a:spLocks noChangeArrowheads="1"/>
                  </p:cNvSpPr>
                  <p:nvPr/>
                </p:nvSpPr>
                <p:spPr bwMode="auto">
                  <a:xfrm>
                    <a:off x="3332" y="2829"/>
                    <a:ext cx="502" cy="502"/>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669" name="Line 148">
                    <a:extLst>
                      <a:ext uri="{FF2B5EF4-FFF2-40B4-BE49-F238E27FC236}">
                        <a16:creationId xmlns:a16="http://schemas.microsoft.com/office/drawing/2014/main" id="{1CA89E4A-AB13-479D-8029-200A5DC62B60}"/>
                      </a:ext>
                    </a:extLst>
                  </p:cNvPr>
                  <p:cNvSpPr>
                    <a:spLocks noChangeShapeType="1"/>
                  </p:cNvSpPr>
                  <p:nvPr/>
                </p:nvSpPr>
                <p:spPr bwMode="auto">
                  <a:xfrm>
                    <a:off x="3398" y="2913"/>
                    <a:ext cx="352" cy="3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70" name="Line 149">
                    <a:extLst>
                      <a:ext uri="{FF2B5EF4-FFF2-40B4-BE49-F238E27FC236}">
                        <a16:creationId xmlns:a16="http://schemas.microsoft.com/office/drawing/2014/main" id="{C409EF56-A9E1-4CB4-A559-81383214B59D}"/>
                      </a:ext>
                    </a:extLst>
                  </p:cNvPr>
                  <p:cNvSpPr>
                    <a:spLocks noChangeShapeType="1"/>
                  </p:cNvSpPr>
                  <p:nvPr/>
                </p:nvSpPr>
                <p:spPr bwMode="auto">
                  <a:xfrm flipV="1">
                    <a:off x="3384" y="2964"/>
                    <a:ext cx="382" cy="2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667" name="Line 150">
                  <a:extLst>
                    <a:ext uri="{FF2B5EF4-FFF2-40B4-BE49-F238E27FC236}">
                      <a16:creationId xmlns:a16="http://schemas.microsoft.com/office/drawing/2014/main" id="{531869C9-ECA5-4E03-A016-A0B012924566}"/>
                    </a:ext>
                  </a:extLst>
                </p:cNvPr>
                <p:cNvSpPr>
                  <a:spLocks noChangeShapeType="1"/>
                </p:cNvSpPr>
                <p:nvPr/>
              </p:nvSpPr>
              <p:spPr bwMode="auto">
                <a:xfrm>
                  <a:off x="5374" y="3081"/>
                  <a:ext cx="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663" name="Line 151">
                <a:extLst>
                  <a:ext uri="{FF2B5EF4-FFF2-40B4-BE49-F238E27FC236}">
                    <a16:creationId xmlns:a16="http://schemas.microsoft.com/office/drawing/2014/main" id="{58B4811C-F705-40C2-97D5-A3F9599292C8}"/>
                  </a:ext>
                </a:extLst>
              </p:cNvPr>
              <p:cNvSpPr>
                <a:spLocks noChangeShapeType="1"/>
              </p:cNvSpPr>
              <p:nvPr/>
            </p:nvSpPr>
            <p:spPr bwMode="auto">
              <a:xfrm>
                <a:off x="4236" y="5391"/>
                <a:ext cx="22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64" name="Line 152">
                <a:extLst>
                  <a:ext uri="{FF2B5EF4-FFF2-40B4-BE49-F238E27FC236}">
                    <a16:creationId xmlns:a16="http://schemas.microsoft.com/office/drawing/2014/main" id="{6F77ACD7-3328-4C3A-B420-524D271AC8E6}"/>
                  </a:ext>
                </a:extLst>
              </p:cNvPr>
              <p:cNvSpPr>
                <a:spLocks noChangeShapeType="1"/>
              </p:cNvSpPr>
              <p:nvPr/>
            </p:nvSpPr>
            <p:spPr bwMode="auto">
              <a:xfrm flipV="1">
                <a:off x="6480" y="4755"/>
                <a:ext cx="0" cy="6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54" name="Group 153">
              <a:extLst>
                <a:ext uri="{FF2B5EF4-FFF2-40B4-BE49-F238E27FC236}">
                  <a16:creationId xmlns:a16="http://schemas.microsoft.com/office/drawing/2014/main" id="{1A79D3B5-964C-42C7-9E03-0DBE08511A6A}"/>
                </a:ext>
              </a:extLst>
            </p:cNvPr>
            <p:cNvGrpSpPr>
              <a:grpSpLocks/>
            </p:cNvGrpSpPr>
            <p:nvPr/>
          </p:nvGrpSpPr>
          <p:grpSpPr bwMode="auto">
            <a:xfrm>
              <a:off x="7101" y="4950"/>
              <a:ext cx="703" cy="252"/>
              <a:chOff x="6212" y="4554"/>
              <a:chExt cx="536" cy="186"/>
            </a:xfrm>
          </p:grpSpPr>
          <p:sp>
            <p:nvSpPr>
              <p:cNvPr id="111660" name="Line 154">
                <a:extLst>
                  <a:ext uri="{FF2B5EF4-FFF2-40B4-BE49-F238E27FC236}">
                    <a16:creationId xmlns:a16="http://schemas.microsoft.com/office/drawing/2014/main" id="{9F8866C6-6F32-4E73-A91F-CDBB4A29C947}"/>
                  </a:ext>
                </a:extLst>
              </p:cNvPr>
              <p:cNvSpPr>
                <a:spLocks noChangeShapeType="1"/>
              </p:cNvSpPr>
              <p:nvPr/>
            </p:nvSpPr>
            <p:spPr bwMode="auto">
              <a:xfrm>
                <a:off x="6212" y="4554"/>
                <a:ext cx="53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61" name="Line 155">
                <a:extLst>
                  <a:ext uri="{FF2B5EF4-FFF2-40B4-BE49-F238E27FC236}">
                    <a16:creationId xmlns:a16="http://schemas.microsoft.com/office/drawing/2014/main" id="{C8A60D58-BC29-42A7-84B7-745DA9CB5A6A}"/>
                  </a:ext>
                </a:extLst>
              </p:cNvPr>
              <p:cNvSpPr>
                <a:spLocks noChangeShapeType="1"/>
              </p:cNvSpPr>
              <p:nvPr/>
            </p:nvSpPr>
            <p:spPr bwMode="auto">
              <a:xfrm>
                <a:off x="6380" y="4740"/>
                <a:ext cx="23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55" name="Group 156">
              <a:extLst>
                <a:ext uri="{FF2B5EF4-FFF2-40B4-BE49-F238E27FC236}">
                  <a16:creationId xmlns:a16="http://schemas.microsoft.com/office/drawing/2014/main" id="{486639E0-F38B-4CAA-953E-74896339389E}"/>
                </a:ext>
              </a:extLst>
            </p:cNvPr>
            <p:cNvGrpSpPr>
              <a:grpSpLocks/>
            </p:cNvGrpSpPr>
            <p:nvPr/>
          </p:nvGrpSpPr>
          <p:grpSpPr bwMode="auto">
            <a:xfrm>
              <a:off x="5345" y="2475"/>
              <a:ext cx="2000" cy="2999"/>
              <a:chOff x="4872" y="2727"/>
              <a:chExt cx="1526" cy="2214"/>
            </a:xfrm>
          </p:grpSpPr>
          <p:sp>
            <p:nvSpPr>
              <p:cNvPr id="111656" name="Line 157">
                <a:extLst>
                  <a:ext uri="{FF2B5EF4-FFF2-40B4-BE49-F238E27FC236}">
                    <a16:creationId xmlns:a16="http://schemas.microsoft.com/office/drawing/2014/main" id="{B2776941-F6B4-4C5E-B32B-3B28FACA67A3}"/>
                  </a:ext>
                </a:extLst>
              </p:cNvPr>
              <p:cNvSpPr>
                <a:spLocks noChangeShapeType="1"/>
              </p:cNvSpPr>
              <p:nvPr/>
            </p:nvSpPr>
            <p:spPr bwMode="auto">
              <a:xfrm flipH="1">
                <a:off x="5608" y="3465"/>
                <a:ext cx="6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Rectangle 158">
                <a:extLst>
                  <a:ext uri="{FF2B5EF4-FFF2-40B4-BE49-F238E27FC236}">
                    <a16:creationId xmlns:a16="http://schemas.microsoft.com/office/drawing/2014/main" id="{EB295077-F6A0-4C72-BD99-86DFC323FF03}"/>
                  </a:ext>
                </a:extLst>
              </p:cNvPr>
              <p:cNvSpPr>
                <a:spLocks noChangeArrowheads="1"/>
              </p:cNvSpPr>
              <p:nvPr/>
            </p:nvSpPr>
            <p:spPr bwMode="auto">
              <a:xfrm>
                <a:off x="5776" y="2727"/>
                <a:ext cx="62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Ia</a:t>
                </a:r>
              </a:p>
            </p:txBody>
          </p:sp>
          <p:sp>
            <p:nvSpPr>
              <p:cNvPr id="111658" name="Line 159">
                <a:extLst>
                  <a:ext uri="{FF2B5EF4-FFF2-40B4-BE49-F238E27FC236}">
                    <a16:creationId xmlns:a16="http://schemas.microsoft.com/office/drawing/2014/main" id="{1767F79B-8407-449F-97B1-4BC355166258}"/>
                  </a:ext>
                </a:extLst>
              </p:cNvPr>
              <p:cNvSpPr>
                <a:spLocks noChangeShapeType="1"/>
              </p:cNvSpPr>
              <p:nvPr/>
            </p:nvSpPr>
            <p:spPr bwMode="auto">
              <a:xfrm>
                <a:off x="4872" y="4203"/>
                <a:ext cx="0" cy="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Rectangle 160">
                <a:extLst>
                  <a:ext uri="{FF2B5EF4-FFF2-40B4-BE49-F238E27FC236}">
                    <a16:creationId xmlns:a16="http://schemas.microsoft.com/office/drawing/2014/main" id="{DE0DFE9E-D132-4D0E-B65E-0D62CB6A528C}"/>
                  </a:ext>
                </a:extLst>
              </p:cNvPr>
              <p:cNvSpPr>
                <a:spLocks noChangeArrowheads="1"/>
              </p:cNvSpPr>
              <p:nvPr/>
            </p:nvSpPr>
            <p:spPr bwMode="auto">
              <a:xfrm>
                <a:off x="5106" y="4251"/>
                <a:ext cx="77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Uak</a:t>
                </a:r>
              </a:p>
            </p:txBody>
          </p:sp>
        </p:grpSp>
      </p:grpSp>
      <p:sp>
        <p:nvSpPr>
          <p:cNvPr id="11425" name="Rectangle 161" descr="Rectangle: Click to edit Master text styles&#10;Second level&#10;Third level&#10;Fourth level&#10;Fifth level">
            <a:extLst>
              <a:ext uri="{FF2B5EF4-FFF2-40B4-BE49-F238E27FC236}">
                <a16:creationId xmlns:a16="http://schemas.microsoft.com/office/drawing/2014/main" id="{E7477646-22AE-40A8-ACC8-3A771C1A7B21}"/>
              </a:ext>
            </a:extLst>
          </p:cNvPr>
          <p:cNvSpPr>
            <a:spLocks noChangeArrowheads="1"/>
          </p:cNvSpPr>
          <p:nvPr/>
        </p:nvSpPr>
        <p:spPr bwMode="auto">
          <a:xfrm>
            <a:off x="1066800" y="6324600"/>
            <a:ext cx="3429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Blip>
                <a:blip r:embed="rId2"/>
              </a:buBlip>
            </a:pPr>
            <a:r>
              <a:rPr lang="en-US" altLang="zh-CN" sz="2000">
                <a:solidFill>
                  <a:srgbClr val="040408"/>
                </a:solidFill>
                <a:latin typeface="宋体" panose="02010600030101010101" pitchFamily="2" charset="-122"/>
              </a:rPr>
              <a:t>VT</a:t>
            </a:r>
            <a:r>
              <a:rPr lang="zh-CN" altLang="en-US" sz="2000">
                <a:solidFill>
                  <a:srgbClr val="040408"/>
                </a:solidFill>
                <a:latin typeface="宋体" panose="02010600030101010101" pitchFamily="2" charset="-122"/>
              </a:rPr>
              <a:t>导通后；</a:t>
            </a:r>
            <a:r>
              <a:rPr lang="en-US" altLang="zh-CN" sz="2000">
                <a:solidFill>
                  <a:srgbClr val="040408"/>
                </a:solidFill>
                <a:latin typeface="宋体" panose="02010600030101010101" pitchFamily="2" charset="-122"/>
              </a:rPr>
              <a:t>G</a:t>
            </a:r>
            <a:r>
              <a:rPr lang="zh-CN" altLang="en-US" sz="2000">
                <a:solidFill>
                  <a:srgbClr val="040408"/>
                </a:solidFill>
                <a:latin typeface="宋体" panose="02010600030101010101" pitchFamily="2" charset="-122"/>
              </a:rPr>
              <a:t>任意，</a:t>
            </a:r>
            <a:r>
              <a:rPr lang="en-US" altLang="zh-CN" sz="2000">
                <a:solidFill>
                  <a:srgbClr val="040408"/>
                </a:solidFill>
                <a:latin typeface="宋体" panose="02010600030101010101" pitchFamily="2" charset="-122"/>
              </a:rPr>
              <a:t>VT</a:t>
            </a:r>
            <a:r>
              <a:rPr lang="zh-CN" altLang="en-US" sz="2000">
                <a:solidFill>
                  <a:srgbClr val="040408"/>
                </a:solidFill>
                <a:latin typeface="宋体" panose="02010600030101010101" pitchFamily="2" charset="-122"/>
              </a:rPr>
              <a:t>通</a:t>
            </a:r>
          </a:p>
        </p:txBody>
      </p:sp>
      <p:grpSp>
        <p:nvGrpSpPr>
          <p:cNvPr id="24" name="Group 190">
            <a:extLst>
              <a:ext uri="{FF2B5EF4-FFF2-40B4-BE49-F238E27FC236}">
                <a16:creationId xmlns:a16="http://schemas.microsoft.com/office/drawing/2014/main" id="{51D9A64B-8A82-4B43-92AC-AE4EB482470A}"/>
              </a:ext>
            </a:extLst>
          </p:cNvPr>
          <p:cNvGrpSpPr>
            <a:grpSpLocks/>
          </p:cNvGrpSpPr>
          <p:nvPr/>
        </p:nvGrpSpPr>
        <p:grpSpPr bwMode="auto">
          <a:xfrm>
            <a:off x="4800600" y="4038600"/>
            <a:ext cx="2514600" cy="2133600"/>
            <a:chOff x="3214" y="1821"/>
            <a:chExt cx="4105" cy="3837"/>
          </a:xfrm>
        </p:grpSpPr>
        <p:sp>
          <p:nvSpPr>
            <p:cNvPr id="111628" name="Rectangle 191">
              <a:extLst>
                <a:ext uri="{FF2B5EF4-FFF2-40B4-BE49-F238E27FC236}">
                  <a16:creationId xmlns:a16="http://schemas.microsoft.com/office/drawing/2014/main" id="{E6F7CADD-79CF-4DA3-B45B-F6A466899881}"/>
                </a:ext>
              </a:extLst>
            </p:cNvPr>
            <p:cNvSpPr>
              <a:spLocks noChangeArrowheads="1"/>
            </p:cNvSpPr>
            <p:nvPr/>
          </p:nvSpPr>
          <p:spPr bwMode="auto">
            <a:xfrm>
              <a:off x="3214" y="4748"/>
              <a:ext cx="81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G</a:t>
              </a:r>
            </a:p>
          </p:txBody>
        </p:sp>
        <p:grpSp>
          <p:nvGrpSpPr>
            <p:cNvPr id="111629" name="Group 192">
              <a:extLst>
                <a:ext uri="{FF2B5EF4-FFF2-40B4-BE49-F238E27FC236}">
                  <a16:creationId xmlns:a16="http://schemas.microsoft.com/office/drawing/2014/main" id="{BA23C759-066D-4684-BB9F-7C239D3B9CC8}"/>
                </a:ext>
              </a:extLst>
            </p:cNvPr>
            <p:cNvGrpSpPr>
              <a:grpSpLocks/>
            </p:cNvGrpSpPr>
            <p:nvPr/>
          </p:nvGrpSpPr>
          <p:grpSpPr bwMode="auto">
            <a:xfrm flipH="1" flipV="1">
              <a:off x="3924" y="3252"/>
              <a:ext cx="965" cy="2178"/>
              <a:chOff x="6948" y="2544"/>
              <a:chExt cx="888" cy="1725"/>
            </a:xfrm>
          </p:grpSpPr>
          <p:sp>
            <p:nvSpPr>
              <p:cNvPr id="111646" name="Line 193">
                <a:extLst>
                  <a:ext uri="{FF2B5EF4-FFF2-40B4-BE49-F238E27FC236}">
                    <a16:creationId xmlns:a16="http://schemas.microsoft.com/office/drawing/2014/main" id="{6FF1652F-72C9-435E-95A5-A960100AEFC9}"/>
                  </a:ext>
                </a:extLst>
              </p:cNvPr>
              <p:cNvSpPr>
                <a:spLocks noChangeShapeType="1"/>
              </p:cNvSpPr>
              <p:nvPr/>
            </p:nvSpPr>
            <p:spPr bwMode="auto">
              <a:xfrm>
                <a:off x="6948" y="3132"/>
                <a:ext cx="8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47" name="AutoShape 194">
                <a:extLst>
                  <a:ext uri="{FF2B5EF4-FFF2-40B4-BE49-F238E27FC236}">
                    <a16:creationId xmlns:a16="http://schemas.microsoft.com/office/drawing/2014/main" id="{9E95AF8C-6B1B-46F1-8372-CD537E0FE3B0}"/>
                  </a:ext>
                </a:extLst>
              </p:cNvPr>
              <p:cNvSpPr>
                <a:spLocks noChangeArrowheads="1"/>
              </p:cNvSpPr>
              <p:nvPr/>
            </p:nvSpPr>
            <p:spPr bwMode="auto">
              <a:xfrm>
                <a:off x="7066" y="3147"/>
                <a:ext cx="720" cy="603"/>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648" name="Line 195">
                <a:extLst>
                  <a:ext uri="{FF2B5EF4-FFF2-40B4-BE49-F238E27FC236}">
                    <a16:creationId xmlns:a16="http://schemas.microsoft.com/office/drawing/2014/main" id="{DCF9BA60-1E47-4A6B-89D5-29F51DFD949C}"/>
                  </a:ext>
                </a:extLst>
              </p:cNvPr>
              <p:cNvSpPr>
                <a:spLocks noChangeShapeType="1"/>
              </p:cNvSpPr>
              <p:nvPr/>
            </p:nvSpPr>
            <p:spPr bwMode="auto">
              <a:xfrm flipV="1">
                <a:off x="7426" y="2544"/>
                <a:ext cx="0" cy="1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49" name="Line 196">
                <a:extLst>
                  <a:ext uri="{FF2B5EF4-FFF2-40B4-BE49-F238E27FC236}">
                    <a16:creationId xmlns:a16="http://schemas.microsoft.com/office/drawing/2014/main" id="{39153FED-0177-4309-A9D4-DBCD90DD68FF}"/>
                  </a:ext>
                </a:extLst>
              </p:cNvPr>
              <p:cNvSpPr>
                <a:spLocks noChangeShapeType="1"/>
              </p:cNvSpPr>
              <p:nvPr/>
            </p:nvSpPr>
            <p:spPr bwMode="auto">
              <a:xfrm flipV="1">
                <a:off x="7418" y="2697"/>
                <a:ext cx="25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50" name="Line 197">
                <a:extLst>
                  <a:ext uri="{FF2B5EF4-FFF2-40B4-BE49-F238E27FC236}">
                    <a16:creationId xmlns:a16="http://schemas.microsoft.com/office/drawing/2014/main" id="{E8678B13-06AD-4BAB-9BF4-F87A8DC6616B}"/>
                  </a:ext>
                </a:extLst>
              </p:cNvPr>
              <p:cNvSpPr>
                <a:spLocks noChangeShapeType="1"/>
              </p:cNvSpPr>
              <p:nvPr/>
            </p:nvSpPr>
            <p:spPr bwMode="auto">
              <a:xfrm>
                <a:off x="7652" y="2712"/>
                <a:ext cx="1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30" name="Group 198">
              <a:extLst>
                <a:ext uri="{FF2B5EF4-FFF2-40B4-BE49-F238E27FC236}">
                  <a16:creationId xmlns:a16="http://schemas.microsoft.com/office/drawing/2014/main" id="{45580F9D-C836-46FA-8620-496FC1F305A5}"/>
                </a:ext>
              </a:extLst>
            </p:cNvPr>
            <p:cNvGrpSpPr>
              <a:grpSpLocks/>
            </p:cNvGrpSpPr>
            <p:nvPr/>
          </p:nvGrpSpPr>
          <p:grpSpPr bwMode="auto">
            <a:xfrm>
              <a:off x="4378" y="2910"/>
              <a:ext cx="2941" cy="2520"/>
              <a:chOff x="4236" y="3531"/>
              <a:chExt cx="2244" cy="1860"/>
            </a:xfrm>
          </p:grpSpPr>
          <p:grpSp>
            <p:nvGrpSpPr>
              <p:cNvPr id="111637" name="Group 199">
                <a:extLst>
                  <a:ext uri="{FF2B5EF4-FFF2-40B4-BE49-F238E27FC236}">
                    <a16:creationId xmlns:a16="http://schemas.microsoft.com/office/drawing/2014/main" id="{4F5F14F0-730A-4423-AD3B-13EB7F0964CC}"/>
                  </a:ext>
                </a:extLst>
              </p:cNvPr>
              <p:cNvGrpSpPr>
                <a:grpSpLocks/>
              </p:cNvGrpSpPr>
              <p:nvPr/>
            </p:nvGrpSpPr>
            <p:grpSpPr bwMode="auto">
              <a:xfrm>
                <a:off x="4254" y="3531"/>
                <a:ext cx="2226" cy="1023"/>
                <a:chOff x="3148" y="2829"/>
                <a:chExt cx="2226" cy="1023"/>
              </a:xfrm>
            </p:grpSpPr>
            <p:sp>
              <p:nvSpPr>
                <p:cNvPr id="111640" name="Line 200">
                  <a:extLst>
                    <a:ext uri="{FF2B5EF4-FFF2-40B4-BE49-F238E27FC236}">
                      <a16:creationId xmlns:a16="http://schemas.microsoft.com/office/drawing/2014/main" id="{F9ED61DA-71F2-4DD9-8FEA-267328C0FE62}"/>
                    </a:ext>
                  </a:extLst>
                </p:cNvPr>
                <p:cNvSpPr>
                  <a:spLocks noChangeShapeType="1"/>
                </p:cNvSpPr>
                <p:nvPr/>
              </p:nvSpPr>
              <p:spPr bwMode="auto">
                <a:xfrm>
                  <a:off x="3148" y="3081"/>
                  <a:ext cx="22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1641" name="Group 201">
                  <a:extLst>
                    <a:ext uri="{FF2B5EF4-FFF2-40B4-BE49-F238E27FC236}">
                      <a16:creationId xmlns:a16="http://schemas.microsoft.com/office/drawing/2014/main" id="{25EEDCA9-23E0-4364-9811-D533827FC2E0}"/>
                    </a:ext>
                  </a:extLst>
                </p:cNvPr>
                <p:cNvGrpSpPr>
                  <a:grpSpLocks/>
                </p:cNvGrpSpPr>
                <p:nvPr/>
              </p:nvGrpSpPr>
              <p:grpSpPr bwMode="auto">
                <a:xfrm>
                  <a:off x="3834" y="2829"/>
                  <a:ext cx="502" cy="502"/>
                  <a:chOff x="3332" y="2829"/>
                  <a:chExt cx="502" cy="502"/>
                </a:xfrm>
              </p:grpSpPr>
              <p:sp>
                <p:nvSpPr>
                  <p:cNvPr id="111643" name="Oval 202">
                    <a:extLst>
                      <a:ext uri="{FF2B5EF4-FFF2-40B4-BE49-F238E27FC236}">
                        <a16:creationId xmlns:a16="http://schemas.microsoft.com/office/drawing/2014/main" id="{AFADB979-AF57-4F50-BECF-93B92B3B7DDB}"/>
                      </a:ext>
                    </a:extLst>
                  </p:cNvPr>
                  <p:cNvSpPr>
                    <a:spLocks noChangeArrowheads="1"/>
                  </p:cNvSpPr>
                  <p:nvPr/>
                </p:nvSpPr>
                <p:spPr bwMode="auto">
                  <a:xfrm>
                    <a:off x="3332" y="2829"/>
                    <a:ext cx="502" cy="502"/>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644" name="Line 203">
                    <a:extLst>
                      <a:ext uri="{FF2B5EF4-FFF2-40B4-BE49-F238E27FC236}">
                        <a16:creationId xmlns:a16="http://schemas.microsoft.com/office/drawing/2014/main" id="{0F5302B0-2A68-40A0-B66B-BA2DD012113C}"/>
                      </a:ext>
                    </a:extLst>
                  </p:cNvPr>
                  <p:cNvSpPr>
                    <a:spLocks noChangeShapeType="1"/>
                  </p:cNvSpPr>
                  <p:nvPr/>
                </p:nvSpPr>
                <p:spPr bwMode="auto">
                  <a:xfrm>
                    <a:off x="3398" y="2913"/>
                    <a:ext cx="352" cy="3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45" name="Line 204">
                    <a:extLst>
                      <a:ext uri="{FF2B5EF4-FFF2-40B4-BE49-F238E27FC236}">
                        <a16:creationId xmlns:a16="http://schemas.microsoft.com/office/drawing/2014/main" id="{69472023-B9D5-4ADF-ABB9-7A6254EB6CEE}"/>
                      </a:ext>
                    </a:extLst>
                  </p:cNvPr>
                  <p:cNvSpPr>
                    <a:spLocks noChangeShapeType="1"/>
                  </p:cNvSpPr>
                  <p:nvPr/>
                </p:nvSpPr>
                <p:spPr bwMode="auto">
                  <a:xfrm flipV="1">
                    <a:off x="3384" y="2964"/>
                    <a:ext cx="382" cy="2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642" name="Line 205">
                  <a:extLst>
                    <a:ext uri="{FF2B5EF4-FFF2-40B4-BE49-F238E27FC236}">
                      <a16:creationId xmlns:a16="http://schemas.microsoft.com/office/drawing/2014/main" id="{7B97C9A6-ADC1-4C73-8CEC-D1C9F2157925}"/>
                    </a:ext>
                  </a:extLst>
                </p:cNvPr>
                <p:cNvSpPr>
                  <a:spLocks noChangeShapeType="1"/>
                </p:cNvSpPr>
                <p:nvPr/>
              </p:nvSpPr>
              <p:spPr bwMode="auto">
                <a:xfrm>
                  <a:off x="5374" y="3081"/>
                  <a:ext cx="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638" name="Line 206">
                <a:extLst>
                  <a:ext uri="{FF2B5EF4-FFF2-40B4-BE49-F238E27FC236}">
                    <a16:creationId xmlns:a16="http://schemas.microsoft.com/office/drawing/2014/main" id="{8D7E3B07-3E52-4733-A51C-A8A7EC07FAE7}"/>
                  </a:ext>
                </a:extLst>
              </p:cNvPr>
              <p:cNvSpPr>
                <a:spLocks noChangeShapeType="1"/>
              </p:cNvSpPr>
              <p:nvPr/>
            </p:nvSpPr>
            <p:spPr bwMode="auto">
              <a:xfrm>
                <a:off x="4236" y="5391"/>
                <a:ext cx="22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39" name="Line 207">
                <a:extLst>
                  <a:ext uri="{FF2B5EF4-FFF2-40B4-BE49-F238E27FC236}">
                    <a16:creationId xmlns:a16="http://schemas.microsoft.com/office/drawing/2014/main" id="{28430363-50DB-4A6D-A064-9FC8FE3A4200}"/>
                  </a:ext>
                </a:extLst>
              </p:cNvPr>
              <p:cNvSpPr>
                <a:spLocks noChangeShapeType="1"/>
              </p:cNvSpPr>
              <p:nvPr/>
            </p:nvSpPr>
            <p:spPr bwMode="auto">
              <a:xfrm flipV="1">
                <a:off x="6480" y="4755"/>
                <a:ext cx="0" cy="6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31" name="Group 208">
              <a:extLst>
                <a:ext uri="{FF2B5EF4-FFF2-40B4-BE49-F238E27FC236}">
                  <a16:creationId xmlns:a16="http://schemas.microsoft.com/office/drawing/2014/main" id="{D25B6AC2-3D38-4C7B-BDD6-FF9ABC7A33B3}"/>
                </a:ext>
              </a:extLst>
            </p:cNvPr>
            <p:cNvGrpSpPr>
              <a:grpSpLocks/>
            </p:cNvGrpSpPr>
            <p:nvPr/>
          </p:nvGrpSpPr>
          <p:grpSpPr bwMode="auto">
            <a:xfrm>
              <a:off x="5211" y="1821"/>
              <a:ext cx="2000" cy="2999"/>
              <a:chOff x="4872" y="2727"/>
              <a:chExt cx="1526" cy="2214"/>
            </a:xfrm>
          </p:grpSpPr>
          <p:sp>
            <p:nvSpPr>
              <p:cNvPr id="111633" name="Line 209">
                <a:extLst>
                  <a:ext uri="{FF2B5EF4-FFF2-40B4-BE49-F238E27FC236}">
                    <a16:creationId xmlns:a16="http://schemas.microsoft.com/office/drawing/2014/main" id="{1B123ACB-C085-4580-8097-A4A68868E334}"/>
                  </a:ext>
                </a:extLst>
              </p:cNvPr>
              <p:cNvSpPr>
                <a:spLocks noChangeShapeType="1"/>
              </p:cNvSpPr>
              <p:nvPr/>
            </p:nvSpPr>
            <p:spPr bwMode="auto">
              <a:xfrm flipH="1">
                <a:off x="5608" y="3465"/>
                <a:ext cx="6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4" name="Rectangle 210">
                <a:extLst>
                  <a:ext uri="{FF2B5EF4-FFF2-40B4-BE49-F238E27FC236}">
                    <a16:creationId xmlns:a16="http://schemas.microsoft.com/office/drawing/2014/main" id="{3E0BF7D7-9A4A-4A23-9AE7-F6F42D3AF86E}"/>
                  </a:ext>
                </a:extLst>
              </p:cNvPr>
              <p:cNvSpPr>
                <a:spLocks noChangeArrowheads="1"/>
              </p:cNvSpPr>
              <p:nvPr/>
            </p:nvSpPr>
            <p:spPr bwMode="auto">
              <a:xfrm>
                <a:off x="5776" y="2727"/>
                <a:ext cx="62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Ia</a:t>
                </a:r>
              </a:p>
            </p:txBody>
          </p:sp>
          <p:sp>
            <p:nvSpPr>
              <p:cNvPr id="111635" name="Line 211">
                <a:extLst>
                  <a:ext uri="{FF2B5EF4-FFF2-40B4-BE49-F238E27FC236}">
                    <a16:creationId xmlns:a16="http://schemas.microsoft.com/office/drawing/2014/main" id="{1173D380-87DA-45A8-A318-F362B109ED51}"/>
                  </a:ext>
                </a:extLst>
              </p:cNvPr>
              <p:cNvSpPr>
                <a:spLocks noChangeShapeType="1"/>
              </p:cNvSpPr>
              <p:nvPr/>
            </p:nvSpPr>
            <p:spPr bwMode="auto">
              <a:xfrm>
                <a:off x="4872" y="4203"/>
                <a:ext cx="0" cy="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6" name="Rectangle 212">
                <a:extLst>
                  <a:ext uri="{FF2B5EF4-FFF2-40B4-BE49-F238E27FC236}">
                    <a16:creationId xmlns:a16="http://schemas.microsoft.com/office/drawing/2014/main" id="{43AD9119-2FAB-4565-9929-08B39E9ACF32}"/>
                  </a:ext>
                </a:extLst>
              </p:cNvPr>
              <p:cNvSpPr>
                <a:spLocks noChangeArrowheads="1"/>
              </p:cNvSpPr>
              <p:nvPr/>
            </p:nvSpPr>
            <p:spPr bwMode="auto">
              <a:xfrm>
                <a:off x="5106" y="4251"/>
                <a:ext cx="77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Uak</a:t>
                </a:r>
              </a:p>
            </p:txBody>
          </p:sp>
        </p:grpSp>
        <p:sp>
          <p:nvSpPr>
            <p:cNvPr id="111632" name="Line 213">
              <a:extLst>
                <a:ext uri="{FF2B5EF4-FFF2-40B4-BE49-F238E27FC236}">
                  <a16:creationId xmlns:a16="http://schemas.microsoft.com/office/drawing/2014/main" id="{895C628D-0DCB-44F3-A4CE-52130D8049F1}"/>
                </a:ext>
              </a:extLst>
            </p:cNvPr>
            <p:cNvSpPr>
              <a:spLocks noChangeShapeType="1"/>
            </p:cNvSpPr>
            <p:nvPr/>
          </p:nvSpPr>
          <p:spPr bwMode="auto">
            <a:xfrm flipV="1">
              <a:off x="7316" y="4086"/>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8" name="Rectangle 214" descr="Rectangle: Click to edit Master text styles&#10;Second level&#10;Third level&#10;Fourth level&#10;Fifth level">
            <a:extLst>
              <a:ext uri="{FF2B5EF4-FFF2-40B4-BE49-F238E27FC236}">
                <a16:creationId xmlns:a16="http://schemas.microsoft.com/office/drawing/2014/main" id="{C4D50E4E-47CA-4139-A61F-584C348F0FE0}"/>
              </a:ext>
            </a:extLst>
          </p:cNvPr>
          <p:cNvSpPr>
            <a:spLocks noChangeArrowheads="1"/>
          </p:cNvSpPr>
          <p:nvPr/>
        </p:nvSpPr>
        <p:spPr bwMode="auto">
          <a:xfrm>
            <a:off x="4724400" y="6172200"/>
            <a:ext cx="381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Blip>
                <a:blip r:embed="rId2"/>
              </a:buBlip>
            </a:pPr>
            <a:r>
              <a:rPr lang="en-US" altLang="zh-CN" sz="2000">
                <a:solidFill>
                  <a:srgbClr val="040408"/>
                </a:solidFill>
                <a:latin typeface="宋体" panose="02010600030101010101" pitchFamily="2" charset="-122"/>
              </a:rPr>
              <a:t>VT</a:t>
            </a:r>
            <a:r>
              <a:rPr lang="zh-CN" altLang="en-US" sz="2000">
                <a:solidFill>
                  <a:srgbClr val="040408"/>
                </a:solidFill>
                <a:latin typeface="宋体" panose="02010600030101010101" pitchFamily="2" charset="-122"/>
              </a:rPr>
              <a:t>导通后；</a:t>
            </a:r>
            <a:r>
              <a:rPr lang="en-US" altLang="zh-CN" sz="2000">
                <a:solidFill>
                  <a:srgbClr val="040408"/>
                </a:solidFill>
                <a:latin typeface="宋体" panose="02010600030101010101" pitchFamily="2" charset="-122"/>
              </a:rPr>
              <a:t>Ia</a:t>
            </a:r>
            <a:r>
              <a:rPr lang="zh-CN" altLang="en-US" sz="2000">
                <a:solidFill>
                  <a:srgbClr val="040408"/>
                </a:solidFill>
                <a:latin typeface="宋体" panose="02010600030101010101" pitchFamily="2" charset="-122"/>
              </a:rPr>
              <a:t>或</a:t>
            </a:r>
            <a:r>
              <a:rPr lang="en-US" altLang="zh-CN" sz="2000">
                <a:solidFill>
                  <a:srgbClr val="040408"/>
                </a:solidFill>
                <a:latin typeface="宋体" panose="02010600030101010101" pitchFamily="2" charset="-122"/>
              </a:rPr>
              <a:t>Uak</a:t>
            </a:r>
            <a:r>
              <a:rPr lang="zh-CN" altLang="en-US" sz="2000">
                <a:solidFill>
                  <a:srgbClr val="040408"/>
                </a:solidFill>
                <a:latin typeface="宋体" panose="02010600030101010101" pitchFamily="2" charset="-122"/>
              </a:rPr>
              <a:t>接近于</a:t>
            </a:r>
            <a:r>
              <a:rPr lang="zh-CN" altLang="en-US" sz="2000">
                <a:solidFill>
                  <a:srgbClr val="040408"/>
                </a:solidFill>
                <a:latin typeface="Times New Roman" panose="02020603050405020304" pitchFamily="18" charset="0"/>
              </a:rPr>
              <a:t>“</a:t>
            </a:r>
            <a:r>
              <a:rPr lang="en-US" altLang="zh-CN" sz="2000">
                <a:solidFill>
                  <a:srgbClr val="040408"/>
                </a:solidFill>
                <a:latin typeface="宋体" panose="02010600030101010101" pitchFamily="2" charset="-122"/>
              </a:rPr>
              <a:t>0</a:t>
            </a:r>
            <a:r>
              <a:rPr lang="en-US" altLang="zh-CN" sz="2000">
                <a:solidFill>
                  <a:srgbClr val="040408"/>
                </a:solidFill>
                <a:latin typeface="Times New Roman" panose="02020603050405020304" pitchFamily="18" charset="0"/>
              </a:rPr>
              <a:t>”</a:t>
            </a:r>
            <a:r>
              <a:rPr lang="zh-CN" altLang="en-US" sz="2000">
                <a:solidFill>
                  <a:srgbClr val="040408"/>
                </a:solidFill>
                <a:latin typeface="宋体" panose="02010600030101010101" pitchFamily="2" charset="-122"/>
              </a:rPr>
              <a:t>，</a:t>
            </a:r>
            <a:r>
              <a:rPr lang="en-US" altLang="zh-CN" sz="2000">
                <a:solidFill>
                  <a:srgbClr val="040408"/>
                </a:solidFill>
                <a:latin typeface="宋体" panose="02010600030101010101" pitchFamily="2" charset="-122"/>
              </a:rPr>
              <a:t>VT</a:t>
            </a:r>
            <a:r>
              <a:rPr lang="zh-CN" altLang="en-US" sz="2000">
                <a:solidFill>
                  <a:srgbClr val="040408"/>
                </a:solidFill>
                <a:latin typeface="宋体" panose="02010600030101010101" pitchFamily="2" charset="-122"/>
              </a:rPr>
              <a:t>关断</a:t>
            </a:r>
          </a:p>
        </p:txBody>
      </p:sp>
      <p:sp>
        <p:nvSpPr>
          <p:cNvPr id="11480" name="AutoShape 216">
            <a:hlinkClick r:id="" action="ppaction://hlinkshowjump?jump=nextslide" highlightClick="1"/>
            <a:extLst>
              <a:ext uri="{FF2B5EF4-FFF2-40B4-BE49-F238E27FC236}">
                <a16:creationId xmlns:a16="http://schemas.microsoft.com/office/drawing/2014/main" id="{2C5F1960-F1A3-4F67-BDA7-EC3A3B95B7D9}"/>
              </a:ext>
            </a:extLst>
          </p:cNvPr>
          <p:cNvSpPr>
            <a:spLocks noChangeArrowheads="1"/>
          </p:cNvSpPr>
          <p:nvPr/>
        </p:nvSpPr>
        <p:spPr bwMode="auto">
          <a:xfrm>
            <a:off x="8458200" y="5715000"/>
            <a:ext cx="6858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267">
                                            <p:txEl>
                                              <p:pRg st="0" end="0"/>
                                            </p:txEl>
                                          </p:spTgt>
                                        </p:tgtEl>
                                        <p:attrNameLst>
                                          <p:attrName>style.visibility</p:attrName>
                                        </p:attrNameLst>
                                      </p:cBhvr>
                                      <p:to>
                                        <p:strVal val="visible"/>
                                      </p:to>
                                    </p:set>
                                    <p:animEffect transition="in" filter="checkerboard(across)">
                                      <p:cBhvr>
                                        <p:cTn id="12" dur="500"/>
                                        <p:tgtEl>
                                          <p:spTgt spid="1126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267">
                                            <p:txEl>
                                              <p:pRg st="1" end="1"/>
                                            </p:txEl>
                                          </p:spTgt>
                                        </p:tgtEl>
                                        <p:attrNameLst>
                                          <p:attrName>style.visibility</p:attrName>
                                        </p:attrNameLst>
                                      </p:cBhvr>
                                      <p:to>
                                        <p:strVal val="visible"/>
                                      </p:to>
                                    </p:set>
                                    <p:animEffect transition="in" filter="checkerboard(across)">
                                      <p:cBhvr>
                                        <p:cTn id="17" dur="500"/>
                                        <p:tgtEl>
                                          <p:spTgt spid="1126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398"/>
                                        </p:tgtEl>
                                        <p:attrNameLst>
                                          <p:attrName>style.visibility</p:attrName>
                                        </p:attrNameLst>
                                      </p:cBhvr>
                                      <p:to>
                                        <p:strVal val="visible"/>
                                      </p:to>
                                    </p:set>
                                    <p:animEffect transition="in" filter="checkerboard(across)">
                                      <p:cBhvr>
                                        <p:cTn id="27" dur="500"/>
                                        <p:tgtEl>
                                          <p:spTgt spid="113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heckerboard(across)">
                                      <p:cBhvr>
                                        <p:cTn id="32" dur="5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1425"/>
                                        </p:tgtEl>
                                        <p:attrNameLst>
                                          <p:attrName>style.visibility</p:attrName>
                                        </p:attrNameLst>
                                      </p:cBhvr>
                                      <p:to>
                                        <p:strVal val="visible"/>
                                      </p:to>
                                    </p:set>
                                    <p:animEffect transition="in" filter="checkerboard(across)">
                                      <p:cBhvr>
                                        <p:cTn id="37" dur="500"/>
                                        <p:tgtEl>
                                          <p:spTgt spid="114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checkerboard(across)">
                                      <p:cBhvr>
                                        <p:cTn id="42" dur="500"/>
                                        <p:tgtEl>
                                          <p:spTgt spid="2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1478"/>
                                        </p:tgtEl>
                                        <p:attrNameLst>
                                          <p:attrName>style.visibility</p:attrName>
                                        </p:attrNameLst>
                                      </p:cBhvr>
                                      <p:to>
                                        <p:strVal val="visible"/>
                                      </p:to>
                                    </p:set>
                                    <p:animEffect transition="in" filter="checkerboard(across)">
                                      <p:cBhvr>
                                        <p:cTn id="47" dur="500"/>
                                        <p:tgtEl>
                                          <p:spTgt spid="114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1480"/>
                                        </p:tgtEl>
                                        <p:attrNameLst>
                                          <p:attrName>style.visibility</p:attrName>
                                        </p:attrNameLst>
                                      </p:cBhvr>
                                      <p:to>
                                        <p:strVal val="visible"/>
                                      </p:to>
                                    </p:set>
                                    <p:anim calcmode="lin" valueType="num">
                                      <p:cBhvr additive="base">
                                        <p:cTn id="52" dur="500" fill="hold"/>
                                        <p:tgtEl>
                                          <p:spTgt spid="11480"/>
                                        </p:tgtEl>
                                        <p:attrNameLst>
                                          <p:attrName>ppt_x</p:attrName>
                                        </p:attrNameLst>
                                      </p:cBhvr>
                                      <p:tavLst>
                                        <p:tav tm="0">
                                          <p:val>
                                            <p:strVal val="1+#ppt_w/2"/>
                                          </p:val>
                                        </p:tav>
                                        <p:tav tm="100000">
                                          <p:val>
                                            <p:strVal val="#ppt_x"/>
                                          </p:val>
                                        </p:tav>
                                      </p:tavLst>
                                    </p:anim>
                                    <p:anim calcmode="lin" valueType="num">
                                      <p:cBhvr additive="base">
                                        <p:cTn id="53" dur="500" fill="hold"/>
                                        <p:tgtEl>
                                          <p:spTgt spid="114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P spid="11398" grpId="0" autoUpdateAnimBg="0"/>
      <p:bldP spid="11425" grpId="0" autoUpdateAnimBg="0"/>
      <p:bldP spid="11478" grpId="0" autoUpdateAnimBg="0"/>
      <p:bldP spid="11480"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C00A5CFF-37C9-4497-8F22-67CB0E8D89A6}"/>
              </a:ext>
            </a:extLst>
          </p:cNvPr>
          <p:cNvSpPr>
            <a:spLocks noGrp="1" noChangeArrowheads="1"/>
          </p:cNvSpPr>
          <p:nvPr>
            <p:ph type="title"/>
          </p:nvPr>
        </p:nvSpPr>
        <p:spPr>
          <a:xfrm>
            <a:off x="609600" y="571500"/>
            <a:ext cx="7772400" cy="609600"/>
          </a:xfrm>
        </p:spPr>
        <p:txBody>
          <a:bodyPr/>
          <a:lstStyle/>
          <a:p>
            <a:pPr eaLnBrk="1" hangingPunct="1"/>
            <a:r>
              <a:rPr lang="zh-CN" altLang="en-US" sz="3600">
                <a:solidFill>
                  <a:srgbClr val="040408"/>
                </a:solidFill>
              </a:rPr>
              <a:t>三、晶闸管基本特性</a:t>
            </a:r>
          </a:p>
        </p:txBody>
      </p:sp>
      <p:sp>
        <p:nvSpPr>
          <p:cNvPr id="112643" name="Rectangle 3" descr="Rectangle: Click to edit Master text styles&#10;Second level&#10;Third level&#10;Fourth level&#10;Fifth level">
            <a:extLst>
              <a:ext uri="{FF2B5EF4-FFF2-40B4-BE49-F238E27FC236}">
                <a16:creationId xmlns:a16="http://schemas.microsoft.com/office/drawing/2014/main" id="{AEF5A719-4FA6-4DE2-84D7-15C0ED7ED68F}"/>
              </a:ext>
            </a:extLst>
          </p:cNvPr>
          <p:cNvSpPr>
            <a:spLocks noGrp="1" noChangeArrowheads="1"/>
          </p:cNvSpPr>
          <p:nvPr>
            <p:ph type="body" idx="1"/>
          </p:nvPr>
        </p:nvSpPr>
        <p:spPr>
          <a:xfrm>
            <a:off x="685800" y="1524000"/>
            <a:ext cx="2895600" cy="609600"/>
          </a:xfrm>
        </p:spPr>
        <p:txBody>
          <a:bodyPr/>
          <a:lstStyle/>
          <a:p>
            <a:pPr eaLnBrk="1" hangingPunct="1"/>
            <a:r>
              <a:rPr lang="en-US" altLang="zh-CN">
                <a:solidFill>
                  <a:srgbClr val="040408"/>
                </a:solidFill>
                <a:latin typeface="宋体" panose="02010600030101010101" pitchFamily="2" charset="-122"/>
              </a:rPr>
              <a:t>1</a:t>
            </a:r>
            <a:r>
              <a:rPr lang="zh-CN" altLang="en-US">
                <a:solidFill>
                  <a:srgbClr val="040408"/>
                </a:solidFill>
                <a:latin typeface="宋体" panose="02010600030101010101" pitchFamily="2" charset="-122"/>
              </a:rPr>
              <a:t>、伏安特性</a:t>
            </a:r>
          </a:p>
        </p:txBody>
      </p:sp>
      <p:grpSp>
        <p:nvGrpSpPr>
          <p:cNvPr id="2" name="Group 28">
            <a:extLst>
              <a:ext uri="{FF2B5EF4-FFF2-40B4-BE49-F238E27FC236}">
                <a16:creationId xmlns:a16="http://schemas.microsoft.com/office/drawing/2014/main" id="{E7DAA942-A022-49C0-AC6A-5138BBF2E42F}"/>
              </a:ext>
            </a:extLst>
          </p:cNvPr>
          <p:cNvGrpSpPr>
            <a:grpSpLocks/>
          </p:cNvGrpSpPr>
          <p:nvPr/>
        </p:nvGrpSpPr>
        <p:grpSpPr bwMode="auto">
          <a:xfrm>
            <a:off x="609600" y="2590800"/>
            <a:ext cx="2743200" cy="2252663"/>
            <a:chOff x="576" y="1824"/>
            <a:chExt cx="1956" cy="1419"/>
          </a:xfrm>
        </p:grpSpPr>
        <p:grpSp>
          <p:nvGrpSpPr>
            <p:cNvPr id="112678" name="Group 4">
              <a:extLst>
                <a:ext uri="{FF2B5EF4-FFF2-40B4-BE49-F238E27FC236}">
                  <a16:creationId xmlns:a16="http://schemas.microsoft.com/office/drawing/2014/main" id="{ADAD6B79-18DC-41C2-B59B-68EFF958D9A1}"/>
                </a:ext>
              </a:extLst>
            </p:cNvPr>
            <p:cNvGrpSpPr>
              <a:grpSpLocks/>
            </p:cNvGrpSpPr>
            <p:nvPr/>
          </p:nvGrpSpPr>
          <p:grpSpPr bwMode="auto">
            <a:xfrm>
              <a:off x="576" y="1824"/>
              <a:ext cx="1956" cy="1419"/>
              <a:chOff x="1944" y="3993"/>
              <a:chExt cx="4888" cy="3547"/>
            </a:xfrm>
          </p:grpSpPr>
          <p:sp>
            <p:nvSpPr>
              <p:cNvPr id="112680" name="Line 5">
                <a:extLst>
                  <a:ext uri="{FF2B5EF4-FFF2-40B4-BE49-F238E27FC236}">
                    <a16:creationId xmlns:a16="http://schemas.microsoft.com/office/drawing/2014/main" id="{90A5B6F0-437A-4272-B6BE-5E241ADA3051}"/>
                  </a:ext>
                </a:extLst>
              </p:cNvPr>
              <p:cNvSpPr>
                <a:spLocks noChangeShapeType="1"/>
              </p:cNvSpPr>
              <p:nvPr/>
            </p:nvSpPr>
            <p:spPr bwMode="auto">
              <a:xfrm rot="10800000" flipH="1" flipV="1">
                <a:off x="5154" y="5223"/>
                <a:ext cx="85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2681" name="Group 6">
                <a:extLst>
                  <a:ext uri="{FF2B5EF4-FFF2-40B4-BE49-F238E27FC236}">
                    <a16:creationId xmlns:a16="http://schemas.microsoft.com/office/drawing/2014/main" id="{0CF34DD6-3D4E-4514-B845-15947EBC5F0F}"/>
                  </a:ext>
                </a:extLst>
              </p:cNvPr>
              <p:cNvGrpSpPr>
                <a:grpSpLocks/>
              </p:cNvGrpSpPr>
              <p:nvPr/>
            </p:nvGrpSpPr>
            <p:grpSpPr bwMode="auto">
              <a:xfrm>
                <a:off x="1944" y="3993"/>
                <a:ext cx="4888" cy="3547"/>
                <a:chOff x="1944" y="3993"/>
                <a:chExt cx="4888" cy="3547"/>
              </a:xfrm>
            </p:grpSpPr>
            <p:grpSp>
              <p:nvGrpSpPr>
                <p:cNvPr id="112682" name="Group 7">
                  <a:extLst>
                    <a:ext uri="{FF2B5EF4-FFF2-40B4-BE49-F238E27FC236}">
                      <a16:creationId xmlns:a16="http://schemas.microsoft.com/office/drawing/2014/main" id="{EABB955C-E4E1-4902-B4AB-6D830E0FC0B1}"/>
                    </a:ext>
                  </a:extLst>
                </p:cNvPr>
                <p:cNvGrpSpPr>
                  <a:grpSpLocks/>
                </p:cNvGrpSpPr>
                <p:nvPr/>
              </p:nvGrpSpPr>
              <p:grpSpPr bwMode="auto">
                <a:xfrm>
                  <a:off x="1944" y="3993"/>
                  <a:ext cx="4129" cy="2976"/>
                  <a:chOff x="1944" y="3993"/>
                  <a:chExt cx="4129" cy="2976"/>
                </a:xfrm>
              </p:grpSpPr>
              <p:sp>
                <p:nvSpPr>
                  <p:cNvPr id="112698" name="Rectangle 8">
                    <a:extLst>
                      <a:ext uri="{FF2B5EF4-FFF2-40B4-BE49-F238E27FC236}">
                        <a16:creationId xmlns:a16="http://schemas.microsoft.com/office/drawing/2014/main" id="{89DB590E-1986-4ACC-9C56-AF3BD837CA91}"/>
                      </a:ext>
                    </a:extLst>
                  </p:cNvPr>
                  <p:cNvSpPr>
                    <a:spLocks noChangeArrowheads="1"/>
                  </p:cNvSpPr>
                  <p:nvPr/>
                </p:nvSpPr>
                <p:spPr bwMode="auto">
                  <a:xfrm>
                    <a:off x="3750" y="5661"/>
                    <a:ext cx="81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G</a:t>
                    </a:r>
                  </a:p>
                </p:txBody>
              </p:sp>
              <p:sp>
                <p:nvSpPr>
                  <p:cNvPr id="112699" name="Rectangle 9">
                    <a:extLst>
                      <a:ext uri="{FF2B5EF4-FFF2-40B4-BE49-F238E27FC236}">
                        <a16:creationId xmlns:a16="http://schemas.microsoft.com/office/drawing/2014/main" id="{B4C05658-DF16-4C20-844C-24060EA5BBFD}"/>
                      </a:ext>
                    </a:extLst>
                  </p:cNvPr>
                  <p:cNvSpPr>
                    <a:spLocks noChangeArrowheads="1"/>
                  </p:cNvSpPr>
                  <p:nvPr/>
                </p:nvSpPr>
                <p:spPr bwMode="auto">
                  <a:xfrm>
                    <a:off x="5258" y="4374"/>
                    <a:ext cx="81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Ia</a:t>
                    </a:r>
                  </a:p>
                </p:txBody>
              </p:sp>
              <p:sp>
                <p:nvSpPr>
                  <p:cNvPr id="112700" name="Rectangle 10">
                    <a:extLst>
                      <a:ext uri="{FF2B5EF4-FFF2-40B4-BE49-F238E27FC236}">
                        <a16:creationId xmlns:a16="http://schemas.microsoft.com/office/drawing/2014/main" id="{773654F7-7EE9-41B3-AC47-40646B813915}"/>
                      </a:ext>
                    </a:extLst>
                  </p:cNvPr>
                  <p:cNvSpPr>
                    <a:spLocks noChangeArrowheads="1"/>
                  </p:cNvSpPr>
                  <p:nvPr/>
                </p:nvSpPr>
                <p:spPr bwMode="auto">
                  <a:xfrm>
                    <a:off x="3108" y="3993"/>
                    <a:ext cx="1014" cy="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Uak</a:t>
                    </a:r>
                  </a:p>
                </p:txBody>
              </p:sp>
              <p:sp>
                <p:nvSpPr>
                  <p:cNvPr id="112701" name="Rectangle 11">
                    <a:extLst>
                      <a:ext uri="{FF2B5EF4-FFF2-40B4-BE49-F238E27FC236}">
                        <a16:creationId xmlns:a16="http://schemas.microsoft.com/office/drawing/2014/main" id="{5F5E48CC-E69E-4D61-9485-909DC099072A}"/>
                      </a:ext>
                    </a:extLst>
                  </p:cNvPr>
                  <p:cNvSpPr>
                    <a:spLocks noChangeArrowheads="1"/>
                  </p:cNvSpPr>
                  <p:nvPr/>
                </p:nvSpPr>
                <p:spPr bwMode="auto">
                  <a:xfrm>
                    <a:off x="1944" y="6270"/>
                    <a:ext cx="1613" cy="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zh-CN" altLang="zh-CN" sz="1400">
                      <a:latin typeface="Times New Roman" panose="02020603050405020304" pitchFamily="18" charset="0"/>
                    </a:endParaRPr>
                  </a:p>
                </p:txBody>
              </p:sp>
            </p:grpSp>
            <p:sp>
              <p:nvSpPr>
                <p:cNvPr id="112683" name="Line 12">
                  <a:extLst>
                    <a:ext uri="{FF2B5EF4-FFF2-40B4-BE49-F238E27FC236}">
                      <a16:creationId xmlns:a16="http://schemas.microsoft.com/office/drawing/2014/main" id="{9F2EA759-4F45-4521-BADD-6C417C1B9EF9}"/>
                    </a:ext>
                  </a:extLst>
                </p:cNvPr>
                <p:cNvSpPr>
                  <a:spLocks noChangeShapeType="1"/>
                </p:cNvSpPr>
                <p:nvPr/>
              </p:nvSpPr>
              <p:spPr bwMode="auto">
                <a:xfrm rot="-5400000">
                  <a:off x="3662" y="4020"/>
                  <a:ext cx="0" cy="12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2684" name="Group 13">
                  <a:extLst>
                    <a:ext uri="{FF2B5EF4-FFF2-40B4-BE49-F238E27FC236}">
                      <a16:creationId xmlns:a16="http://schemas.microsoft.com/office/drawing/2014/main" id="{757BB63E-BC5A-479D-B80C-18EAC5C4CBEA}"/>
                    </a:ext>
                  </a:extLst>
                </p:cNvPr>
                <p:cNvGrpSpPr>
                  <a:grpSpLocks/>
                </p:cNvGrpSpPr>
                <p:nvPr/>
              </p:nvGrpSpPr>
              <p:grpSpPr bwMode="auto">
                <a:xfrm>
                  <a:off x="2210" y="4914"/>
                  <a:ext cx="4517" cy="2626"/>
                  <a:chOff x="2210" y="4914"/>
                  <a:chExt cx="4517" cy="2626"/>
                </a:xfrm>
              </p:grpSpPr>
              <p:grpSp>
                <p:nvGrpSpPr>
                  <p:cNvPr id="112686" name="Group 14">
                    <a:extLst>
                      <a:ext uri="{FF2B5EF4-FFF2-40B4-BE49-F238E27FC236}">
                        <a16:creationId xmlns:a16="http://schemas.microsoft.com/office/drawing/2014/main" id="{6CFCD524-CE59-4ABA-A482-B2FD5F968814}"/>
                      </a:ext>
                    </a:extLst>
                  </p:cNvPr>
                  <p:cNvGrpSpPr>
                    <a:grpSpLocks/>
                  </p:cNvGrpSpPr>
                  <p:nvPr/>
                </p:nvGrpSpPr>
                <p:grpSpPr bwMode="auto">
                  <a:xfrm rot="-5400000" flipH="1" flipV="1">
                    <a:off x="2970" y="4308"/>
                    <a:ext cx="965" cy="2178"/>
                    <a:chOff x="6948" y="2544"/>
                    <a:chExt cx="888" cy="1725"/>
                  </a:xfrm>
                </p:grpSpPr>
                <p:sp>
                  <p:nvSpPr>
                    <p:cNvPr id="112693" name="Line 15">
                      <a:extLst>
                        <a:ext uri="{FF2B5EF4-FFF2-40B4-BE49-F238E27FC236}">
                          <a16:creationId xmlns:a16="http://schemas.microsoft.com/office/drawing/2014/main" id="{82176A35-EF3B-4683-8E6E-33193D370A43}"/>
                        </a:ext>
                      </a:extLst>
                    </p:cNvPr>
                    <p:cNvSpPr>
                      <a:spLocks noChangeShapeType="1"/>
                    </p:cNvSpPr>
                    <p:nvPr/>
                  </p:nvSpPr>
                  <p:spPr bwMode="auto">
                    <a:xfrm>
                      <a:off x="6948" y="3132"/>
                      <a:ext cx="8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94" name="AutoShape 16">
                      <a:extLst>
                        <a:ext uri="{FF2B5EF4-FFF2-40B4-BE49-F238E27FC236}">
                          <a16:creationId xmlns:a16="http://schemas.microsoft.com/office/drawing/2014/main" id="{02C71E11-FC1F-419E-9E2A-EAA7DE6DA4C9}"/>
                        </a:ext>
                      </a:extLst>
                    </p:cNvPr>
                    <p:cNvSpPr>
                      <a:spLocks noChangeArrowheads="1"/>
                    </p:cNvSpPr>
                    <p:nvPr/>
                  </p:nvSpPr>
                  <p:spPr bwMode="auto">
                    <a:xfrm>
                      <a:off x="7066" y="3147"/>
                      <a:ext cx="720" cy="603"/>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695" name="Line 17">
                      <a:extLst>
                        <a:ext uri="{FF2B5EF4-FFF2-40B4-BE49-F238E27FC236}">
                          <a16:creationId xmlns:a16="http://schemas.microsoft.com/office/drawing/2014/main" id="{D6F2D3C0-1190-4740-9879-AF44DA1948D8}"/>
                        </a:ext>
                      </a:extLst>
                    </p:cNvPr>
                    <p:cNvSpPr>
                      <a:spLocks noChangeShapeType="1"/>
                    </p:cNvSpPr>
                    <p:nvPr/>
                  </p:nvSpPr>
                  <p:spPr bwMode="auto">
                    <a:xfrm flipV="1">
                      <a:off x="7426" y="2544"/>
                      <a:ext cx="0" cy="1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96" name="Line 18">
                      <a:extLst>
                        <a:ext uri="{FF2B5EF4-FFF2-40B4-BE49-F238E27FC236}">
                          <a16:creationId xmlns:a16="http://schemas.microsoft.com/office/drawing/2014/main" id="{FBA6E02B-2E63-439E-8C73-4D99DF268D73}"/>
                        </a:ext>
                      </a:extLst>
                    </p:cNvPr>
                    <p:cNvSpPr>
                      <a:spLocks noChangeShapeType="1"/>
                    </p:cNvSpPr>
                    <p:nvPr/>
                  </p:nvSpPr>
                  <p:spPr bwMode="auto">
                    <a:xfrm flipV="1">
                      <a:off x="7418" y="2697"/>
                      <a:ext cx="25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97" name="Line 19">
                      <a:extLst>
                        <a:ext uri="{FF2B5EF4-FFF2-40B4-BE49-F238E27FC236}">
                          <a16:creationId xmlns:a16="http://schemas.microsoft.com/office/drawing/2014/main" id="{80E3E7F5-C041-4A61-A3A1-D50C92B0515B}"/>
                        </a:ext>
                      </a:extLst>
                    </p:cNvPr>
                    <p:cNvSpPr>
                      <a:spLocks noChangeShapeType="1"/>
                    </p:cNvSpPr>
                    <p:nvPr/>
                  </p:nvSpPr>
                  <p:spPr bwMode="auto">
                    <a:xfrm>
                      <a:off x="7652" y="2712"/>
                      <a:ext cx="1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87" name="Line 20">
                    <a:extLst>
                      <a:ext uri="{FF2B5EF4-FFF2-40B4-BE49-F238E27FC236}">
                        <a16:creationId xmlns:a16="http://schemas.microsoft.com/office/drawing/2014/main" id="{CA0397A6-BF90-4726-8DA2-AD45CCD04DE6}"/>
                      </a:ext>
                    </a:extLst>
                  </p:cNvPr>
                  <p:cNvSpPr>
                    <a:spLocks noChangeShapeType="1"/>
                  </p:cNvSpPr>
                  <p:nvPr/>
                </p:nvSpPr>
                <p:spPr bwMode="auto">
                  <a:xfrm flipV="1">
                    <a:off x="6714" y="5418"/>
                    <a:ext cx="0" cy="20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8" name="Line 21">
                    <a:extLst>
                      <a:ext uri="{FF2B5EF4-FFF2-40B4-BE49-F238E27FC236}">
                        <a16:creationId xmlns:a16="http://schemas.microsoft.com/office/drawing/2014/main" id="{09516D38-89A4-41CD-B23D-24E1C2626605}"/>
                      </a:ext>
                    </a:extLst>
                  </p:cNvPr>
                  <p:cNvSpPr>
                    <a:spLocks noChangeShapeType="1"/>
                  </p:cNvSpPr>
                  <p:nvPr/>
                </p:nvSpPr>
                <p:spPr bwMode="auto">
                  <a:xfrm>
                    <a:off x="4454" y="5433"/>
                    <a:ext cx="22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9" name="Line 22">
                    <a:extLst>
                      <a:ext uri="{FF2B5EF4-FFF2-40B4-BE49-F238E27FC236}">
                        <a16:creationId xmlns:a16="http://schemas.microsoft.com/office/drawing/2014/main" id="{19CDF9F7-DCC8-4226-93B0-E97E27D88744}"/>
                      </a:ext>
                    </a:extLst>
                  </p:cNvPr>
                  <p:cNvSpPr>
                    <a:spLocks noChangeShapeType="1"/>
                  </p:cNvSpPr>
                  <p:nvPr/>
                </p:nvSpPr>
                <p:spPr bwMode="auto">
                  <a:xfrm flipH="1">
                    <a:off x="2310" y="7491"/>
                    <a:ext cx="44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90" name="Oval 23">
                    <a:extLst>
                      <a:ext uri="{FF2B5EF4-FFF2-40B4-BE49-F238E27FC236}">
                        <a16:creationId xmlns:a16="http://schemas.microsoft.com/office/drawing/2014/main" id="{193150D2-7A50-44CC-BE12-A7C7AD68D9B8}"/>
                      </a:ext>
                    </a:extLst>
                  </p:cNvPr>
                  <p:cNvSpPr>
                    <a:spLocks noChangeArrowheads="1"/>
                  </p:cNvSpPr>
                  <p:nvPr/>
                </p:nvSpPr>
                <p:spPr bwMode="auto">
                  <a:xfrm>
                    <a:off x="2210" y="7440"/>
                    <a:ext cx="100" cy="10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691" name="Oval 24">
                    <a:extLst>
                      <a:ext uri="{FF2B5EF4-FFF2-40B4-BE49-F238E27FC236}">
                        <a16:creationId xmlns:a16="http://schemas.microsoft.com/office/drawing/2014/main" id="{B3F59B89-759F-4866-B6F7-A439D6C8675C}"/>
                      </a:ext>
                    </a:extLst>
                  </p:cNvPr>
                  <p:cNvSpPr>
                    <a:spLocks noChangeArrowheads="1"/>
                  </p:cNvSpPr>
                  <p:nvPr/>
                </p:nvSpPr>
                <p:spPr bwMode="auto">
                  <a:xfrm>
                    <a:off x="2242" y="5382"/>
                    <a:ext cx="100" cy="10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692" name="Rectangle 25">
                    <a:extLst>
                      <a:ext uri="{FF2B5EF4-FFF2-40B4-BE49-F238E27FC236}">
                        <a16:creationId xmlns:a16="http://schemas.microsoft.com/office/drawing/2014/main" id="{11A1E6EA-F989-4D93-94A8-E0028F176C8F}"/>
                      </a:ext>
                    </a:extLst>
                  </p:cNvPr>
                  <p:cNvSpPr>
                    <a:spLocks noChangeArrowheads="1"/>
                  </p:cNvSpPr>
                  <p:nvPr/>
                </p:nvSpPr>
                <p:spPr bwMode="auto">
                  <a:xfrm>
                    <a:off x="5912" y="6114"/>
                    <a:ext cx="81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R</a:t>
                    </a:r>
                  </a:p>
                </p:txBody>
              </p:sp>
            </p:grpSp>
            <p:sp>
              <p:nvSpPr>
                <p:cNvPr id="112685" name="Rectangle 26">
                  <a:extLst>
                    <a:ext uri="{FF2B5EF4-FFF2-40B4-BE49-F238E27FC236}">
                      <a16:creationId xmlns:a16="http://schemas.microsoft.com/office/drawing/2014/main" id="{C9C16D14-29F0-4BD3-973F-EC00567DDB56}"/>
                    </a:ext>
                  </a:extLst>
                </p:cNvPr>
                <p:cNvSpPr>
                  <a:spLocks noChangeArrowheads="1"/>
                </p:cNvSpPr>
                <p:nvPr/>
              </p:nvSpPr>
              <p:spPr bwMode="auto">
                <a:xfrm>
                  <a:off x="6564" y="6237"/>
                  <a:ext cx="268"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12679" name="Freeform 27">
              <a:extLst>
                <a:ext uri="{FF2B5EF4-FFF2-40B4-BE49-F238E27FC236}">
                  <a16:creationId xmlns:a16="http://schemas.microsoft.com/office/drawing/2014/main" id="{9A63C1C2-719C-4619-A8F6-A0597485BB9E}"/>
                </a:ext>
              </a:extLst>
            </p:cNvPr>
            <p:cNvSpPr>
              <a:spLocks/>
            </p:cNvSpPr>
            <p:nvPr/>
          </p:nvSpPr>
          <p:spPr bwMode="auto">
            <a:xfrm>
              <a:off x="576" y="2688"/>
              <a:ext cx="288" cy="280"/>
            </a:xfrm>
            <a:custGeom>
              <a:avLst/>
              <a:gdLst>
                <a:gd name="T0" fmla="*/ 0 w 192"/>
                <a:gd name="T1" fmla="*/ 120 h 280"/>
                <a:gd name="T2" fmla="*/ 48 w 192"/>
                <a:gd name="T3" fmla="*/ 24 h 280"/>
                <a:gd name="T4" fmla="*/ 144 w 192"/>
                <a:gd name="T5" fmla="*/ 264 h 280"/>
                <a:gd name="T6" fmla="*/ 192 w 192"/>
                <a:gd name="T7" fmla="*/ 120 h 280"/>
                <a:gd name="T8" fmla="*/ 0 60000 65536"/>
                <a:gd name="T9" fmla="*/ 0 60000 65536"/>
                <a:gd name="T10" fmla="*/ 0 60000 65536"/>
                <a:gd name="T11" fmla="*/ 0 60000 65536"/>
                <a:gd name="T12" fmla="*/ 0 w 192"/>
                <a:gd name="T13" fmla="*/ 0 h 280"/>
                <a:gd name="T14" fmla="*/ 192 w 192"/>
                <a:gd name="T15" fmla="*/ 280 h 280"/>
              </a:gdLst>
              <a:ahLst/>
              <a:cxnLst>
                <a:cxn ang="T8">
                  <a:pos x="T0" y="T1"/>
                </a:cxn>
                <a:cxn ang="T9">
                  <a:pos x="T2" y="T3"/>
                </a:cxn>
                <a:cxn ang="T10">
                  <a:pos x="T4" y="T5"/>
                </a:cxn>
                <a:cxn ang="T11">
                  <a:pos x="T6" y="T7"/>
                </a:cxn>
              </a:cxnLst>
              <a:rect l="T12" t="T13" r="T14" b="T15"/>
              <a:pathLst>
                <a:path w="192" h="280">
                  <a:moveTo>
                    <a:pt x="0" y="120"/>
                  </a:moveTo>
                  <a:cubicBezTo>
                    <a:pt x="12" y="60"/>
                    <a:pt x="24" y="0"/>
                    <a:pt x="48" y="24"/>
                  </a:cubicBezTo>
                  <a:cubicBezTo>
                    <a:pt x="72" y="48"/>
                    <a:pt x="120" y="248"/>
                    <a:pt x="144" y="264"/>
                  </a:cubicBezTo>
                  <a:cubicBezTo>
                    <a:pt x="168" y="280"/>
                    <a:pt x="180" y="200"/>
                    <a:pt x="192" y="120"/>
                  </a:cubicBezTo>
                </a:path>
              </a:pathLst>
            </a:custGeom>
            <a:noFill/>
            <a:ln w="2857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0273" name="Freeform 33">
            <a:extLst>
              <a:ext uri="{FF2B5EF4-FFF2-40B4-BE49-F238E27FC236}">
                <a16:creationId xmlns:a16="http://schemas.microsoft.com/office/drawing/2014/main" id="{A410E42B-2FA6-41F7-B3DE-D812228AA48C}"/>
              </a:ext>
            </a:extLst>
          </p:cNvPr>
          <p:cNvSpPr>
            <a:spLocks/>
          </p:cNvSpPr>
          <p:nvPr/>
        </p:nvSpPr>
        <p:spPr bwMode="auto">
          <a:xfrm>
            <a:off x="6096000" y="3657600"/>
            <a:ext cx="1981200" cy="152400"/>
          </a:xfrm>
          <a:custGeom>
            <a:avLst/>
            <a:gdLst>
              <a:gd name="T0" fmla="*/ 0 w 816"/>
              <a:gd name="T1" fmla="*/ 144 h 144"/>
              <a:gd name="T2" fmla="*/ 144 w 816"/>
              <a:gd name="T3" fmla="*/ 48 h 144"/>
              <a:gd name="T4" fmla="*/ 816 w 816"/>
              <a:gd name="T5" fmla="*/ 0 h 144"/>
              <a:gd name="T6" fmla="*/ 0 60000 65536"/>
              <a:gd name="T7" fmla="*/ 0 60000 65536"/>
              <a:gd name="T8" fmla="*/ 0 60000 65536"/>
              <a:gd name="T9" fmla="*/ 0 w 816"/>
              <a:gd name="T10" fmla="*/ 0 h 144"/>
              <a:gd name="T11" fmla="*/ 816 w 816"/>
              <a:gd name="T12" fmla="*/ 144 h 144"/>
            </a:gdLst>
            <a:ahLst/>
            <a:cxnLst>
              <a:cxn ang="T6">
                <a:pos x="T0" y="T1"/>
              </a:cxn>
              <a:cxn ang="T7">
                <a:pos x="T2" y="T3"/>
              </a:cxn>
              <a:cxn ang="T8">
                <a:pos x="T4" y="T5"/>
              </a:cxn>
            </a:cxnLst>
            <a:rect l="T9" t="T10" r="T11" b="T12"/>
            <a:pathLst>
              <a:path w="816" h="144">
                <a:moveTo>
                  <a:pt x="0" y="144"/>
                </a:moveTo>
                <a:cubicBezTo>
                  <a:pt x="4" y="108"/>
                  <a:pt x="8" y="72"/>
                  <a:pt x="144" y="48"/>
                </a:cubicBezTo>
                <a:cubicBezTo>
                  <a:pt x="280" y="24"/>
                  <a:pt x="548" y="12"/>
                  <a:pt x="816" y="0"/>
                </a:cubicBezTo>
              </a:path>
            </a:pathLst>
          </a:custGeom>
          <a:noFill/>
          <a:ln w="2857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75" name="Line 35">
            <a:extLst>
              <a:ext uri="{FF2B5EF4-FFF2-40B4-BE49-F238E27FC236}">
                <a16:creationId xmlns:a16="http://schemas.microsoft.com/office/drawing/2014/main" id="{866AD840-6FE7-428C-B511-EA0273910C9B}"/>
              </a:ext>
            </a:extLst>
          </p:cNvPr>
          <p:cNvSpPr>
            <a:spLocks noChangeShapeType="1"/>
          </p:cNvSpPr>
          <p:nvPr/>
        </p:nvSpPr>
        <p:spPr bwMode="auto">
          <a:xfrm flipH="1" flipV="1">
            <a:off x="6324600" y="3352800"/>
            <a:ext cx="1752600" cy="304800"/>
          </a:xfrm>
          <a:prstGeom prst="line">
            <a:avLst/>
          </a:prstGeom>
          <a:noFill/>
          <a:ln w="28575">
            <a:solidFill>
              <a:srgbClr val="D60427"/>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76" name="Line 36">
            <a:extLst>
              <a:ext uri="{FF2B5EF4-FFF2-40B4-BE49-F238E27FC236}">
                <a16:creationId xmlns:a16="http://schemas.microsoft.com/office/drawing/2014/main" id="{27B0136F-5F5F-457D-AD31-7B76B8540DB9}"/>
              </a:ext>
            </a:extLst>
          </p:cNvPr>
          <p:cNvSpPr>
            <a:spLocks noChangeShapeType="1"/>
          </p:cNvSpPr>
          <p:nvPr/>
        </p:nvSpPr>
        <p:spPr bwMode="auto">
          <a:xfrm flipV="1">
            <a:off x="6324600" y="2133600"/>
            <a:ext cx="228600" cy="1219200"/>
          </a:xfrm>
          <a:prstGeom prst="line">
            <a:avLst/>
          </a:prstGeom>
          <a:noFill/>
          <a:ln w="28575">
            <a:solidFill>
              <a:srgbClr val="D60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8" name="Group 61">
            <a:extLst>
              <a:ext uri="{FF2B5EF4-FFF2-40B4-BE49-F238E27FC236}">
                <a16:creationId xmlns:a16="http://schemas.microsoft.com/office/drawing/2014/main" id="{A939B9CD-A45E-4BED-A044-05D442734D4D}"/>
              </a:ext>
            </a:extLst>
          </p:cNvPr>
          <p:cNvGrpSpPr>
            <a:grpSpLocks/>
          </p:cNvGrpSpPr>
          <p:nvPr/>
        </p:nvGrpSpPr>
        <p:grpSpPr bwMode="auto">
          <a:xfrm>
            <a:off x="4114800" y="2438400"/>
            <a:ext cx="4419600" cy="2549525"/>
            <a:chOff x="2592" y="1536"/>
            <a:chExt cx="2784" cy="1606"/>
          </a:xfrm>
        </p:grpSpPr>
        <p:grpSp>
          <p:nvGrpSpPr>
            <p:cNvPr id="112673" name="Group 29">
              <a:extLst>
                <a:ext uri="{FF2B5EF4-FFF2-40B4-BE49-F238E27FC236}">
                  <a16:creationId xmlns:a16="http://schemas.microsoft.com/office/drawing/2014/main" id="{77A147CA-6BA5-4F77-9156-50CA3D540CFF}"/>
                </a:ext>
              </a:extLst>
            </p:cNvPr>
            <p:cNvGrpSpPr>
              <a:grpSpLocks/>
            </p:cNvGrpSpPr>
            <p:nvPr/>
          </p:nvGrpSpPr>
          <p:grpSpPr bwMode="auto">
            <a:xfrm>
              <a:off x="2592" y="1536"/>
              <a:ext cx="2736" cy="1606"/>
              <a:chOff x="4142" y="2328"/>
              <a:chExt cx="5554" cy="3414"/>
            </a:xfrm>
          </p:grpSpPr>
          <p:sp>
            <p:nvSpPr>
              <p:cNvPr id="112676" name="Line 30">
                <a:extLst>
                  <a:ext uri="{FF2B5EF4-FFF2-40B4-BE49-F238E27FC236}">
                    <a16:creationId xmlns:a16="http://schemas.microsoft.com/office/drawing/2014/main" id="{CA930503-6B5F-4EB0-826E-99F41E33D97F}"/>
                  </a:ext>
                </a:extLst>
              </p:cNvPr>
              <p:cNvSpPr>
                <a:spLocks noChangeShapeType="1"/>
              </p:cNvSpPr>
              <p:nvPr/>
            </p:nvSpPr>
            <p:spPr bwMode="auto">
              <a:xfrm rot="-5400000">
                <a:off x="6919" y="1348"/>
                <a:ext cx="0" cy="55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77" name="Line 31">
                <a:extLst>
                  <a:ext uri="{FF2B5EF4-FFF2-40B4-BE49-F238E27FC236}">
                    <a16:creationId xmlns:a16="http://schemas.microsoft.com/office/drawing/2014/main" id="{927F19A3-8D74-450E-A4AF-351E3BB396FF}"/>
                  </a:ext>
                </a:extLst>
              </p:cNvPr>
              <p:cNvSpPr>
                <a:spLocks noChangeShapeType="1"/>
              </p:cNvSpPr>
              <p:nvPr/>
            </p:nvSpPr>
            <p:spPr bwMode="auto">
              <a:xfrm flipV="1">
                <a:off x="6680" y="2328"/>
                <a:ext cx="0" cy="3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2674" name="Rectangle 37">
              <a:extLst>
                <a:ext uri="{FF2B5EF4-FFF2-40B4-BE49-F238E27FC236}">
                  <a16:creationId xmlns:a16="http://schemas.microsoft.com/office/drawing/2014/main" id="{4CB2615D-45A2-4C4A-A726-0D8D5365427F}"/>
                </a:ext>
              </a:extLst>
            </p:cNvPr>
            <p:cNvSpPr>
              <a:spLocks noChangeArrowheads="1"/>
            </p:cNvSpPr>
            <p:nvPr/>
          </p:nvSpPr>
          <p:spPr bwMode="auto">
            <a:xfrm>
              <a:off x="5040"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a:solidFill>
                    <a:srgbClr val="040408"/>
                  </a:solidFill>
                </a:rPr>
                <a:t>Uak</a:t>
              </a:r>
            </a:p>
          </p:txBody>
        </p:sp>
        <p:sp>
          <p:nvSpPr>
            <p:cNvPr id="112675" name="Rectangle 38">
              <a:extLst>
                <a:ext uri="{FF2B5EF4-FFF2-40B4-BE49-F238E27FC236}">
                  <a16:creationId xmlns:a16="http://schemas.microsoft.com/office/drawing/2014/main" id="{F0D854BC-D931-4897-B2B1-DE5AEF188959}"/>
                </a:ext>
              </a:extLst>
            </p:cNvPr>
            <p:cNvSpPr>
              <a:spLocks noChangeArrowheads="1"/>
            </p:cNvSpPr>
            <p:nvPr/>
          </p:nvSpPr>
          <p:spPr bwMode="auto">
            <a:xfrm>
              <a:off x="3456" y="1632"/>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a:solidFill>
                    <a:srgbClr val="040408"/>
                  </a:solidFill>
                </a:rPr>
                <a:t>Ia</a:t>
              </a:r>
            </a:p>
          </p:txBody>
        </p:sp>
      </p:grpSp>
      <p:sp>
        <p:nvSpPr>
          <p:cNvPr id="10279" name="Freeform 39">
            <a:extLst>
              <a:ext uri="{FF2B5EF4-FFF2-40B4-BE49-F238E27FC236}">
                <a16:creationId xmlns:a16="http://schemas.microsoft.com/office/drawing/2014/main" id="{3C3904CD-D9BF-4C02-968C-8E40599D14B6}"/>
              </a:ext>
            </a:extLst>
          </p:cNvPr>
          <p:cNvSpPr>
            <a:spLocks/>
          </p:cNvSpPr>
          <p:nvPr/>
        </p:nvSpPr>
        <p:spPr bwMode="auto">
          <a:xfrm flipH="1" flipV="1">
            <a:off x="4648200" y="3733800"/>
            <a:ext cx="1447800" cy="228600"/>
          </a:xfrm>
          <a:custGeom>
            <a:avLst/>
            <a:gdLst>
              <a:gd name="T0" fmla="*/ 0 w 816"/>
              <a:gd name="T1" fmla="*/ 144 h 144"/>
              <a:gd name="T2" fmla="*/ 144 w 816"/>
              <a:gd name="T3" fmla="*/ 48 h 144"/>
              <a:gd name="T4" fmla="*/ 816 w 816"/>
              <a:gd name="T5" fmla="*/ 0 h 144"/>
              <a:gd name="T6" fmla="*/ 0 60000 65536"/>
              <a:gd name="T7" fmla="*/ 0 60000 65536"/>
              <a:gd name="T8" fmla="*/ 0 60000 65536"/>
              <a:gd name="T9" fmla="*/ 0 w 816"/>
              <a:gd name="T10" fmla="*/ 0 h 144"/>
              <a:gd name="T11" fmla="*/ 816 w 816"/>
              <a:gd name="T12" fmla="*/ 144 h 144"/>
            </a:gdLst>
            <a:ahLst/>
            <a:cxnLst>
              <a:cxn ang="T6">
                <a:pos x="T0" y="T1"/>
              </a:cxn>
              <a:cxn ang="T7">
                <a:pos x="T2" y="T3"/>
              </a:cxn>
              <a:cxn ang="T8">
                <a:pos x="T4" y="T5"/>
              </a:cxn>
            </a:cxnLst>
            <a:rect l="T9" t="T10" r="T11" b="T12"/>
            <a:pathLst>
              <a:path w="816" h="144">
                <a:moveTo>
                  <a:pt x="0" y="144"/>
                </a:moveTo>
                <a:cubicBezTo>
                  <a:pt x="4" y="108"/>
                  <a:pt x="8" y="72"/>
                  <a:pt x="144" y="48"/>
                </a:cubicBezTo>
                <a:cubicBezTo>
                  <a:pt x="280" y="24"/>
                  <a:pt x="548" y="12"/>
                  <a:pt x="816" y="0"/>
                </a:cubicBezTo>
              </a:path>
            </a:pathLst>
          </a:custGeom>
          <a:noFill/>
          <a:ln w="28575">
            <a:solidFill>
              <a:srgbClr val="2920E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80" name="Freeform 40">
            <a:extLst>
              <a:ext uri="{FF2B5EF4-FFF2-40B4-BE49-F238E27FC236}">
                <a16:creationId xmlns:a16="http://schemas.microsoft.com/office/drawing/2014/main" id="{8819146A-AE45-48CA-B20C-3081ABA90DE6}"/>
              </a:ext>
            </a:extLst>
          </p:cNvPr>
          <p:cNvSpPr>
            <a:spLocks/>
          </p:cNvSpPr>
          <p:nvPr/>
        </p:nvSpPr>
        <p:spPr bwMode="auto">
          <a:xfrm>
            <a:off x="4191000" y="3911600"/>
            <a:ext cx="533400" cy="812800"/>
          </a:xfrm>
          <a:custGeom>
            <a:avLst/>
            <a:gdLst>
              <a:gd name="T0" fmla="*/ 336 w 336"/>
              <a:gd name="T1" fmla="*/ 32 h 512"/>
              <a:gd name="T2" fmla="*/ 192 w 336"/>
              <a:gd name="T3" fmla="*/ 32 h 512"/>
              <a:gd name="T4" fmla="*/ 48 w 336"/>
              <a:gd name="T5" fmla="*/ 80 h 512"/>
              <a:gd name="T6" fmla="*/ 0 w 336"/>
              <a:gd name="T7" fmla="*/ 512 h 512"/>
              <a:gd name="T8" fmla="*/ 0 60000 65536"/>
              <a:gd name="T9" fmla="*/ 0 60000 65536"/>
              <a:gd name="T10" fmla="*/ 0 60000 65536"/>
              <a:gd name="T11" fmla="*/ 0 60000 65536"/>
              <a:gd name="T12" fmla="*/ 0 w 336"/>
              <a:gd name="T13" fmla="*/ 0 h 512"/>
              <a:gd name="T14" fmla="*/ 336 w 336"/>
              <a:gd name="T15" fmla="*/ 512 h 512"/>
            </a:gdLst>
            <a:ahLst/>
            <a:cxnLst>
              <a:cxn ang="T8">
                <a:pos x="T0" y="T1"/>
              </a:cxn>
              <a:cxn ang="T9">
                <a:pos x="T2" y="T3"/>
              </a:cxn>
              <a:cxn ang="T10">
                <a:pos x="T4" y="T5"/>
              </a:cxn>
              <a:cxn ang="T11">
                <a:pos x="T6" y="T7"/>
              </a:cxn>
            </a:cxnLst>
            <a:rect l="T12" t="T13" r="T14" b="T15"/>
            <a:pathLst>
              <a:path w="336" h="512">
                <a:moveTo>
                  <a:pt x="336" y="32"/>
                </a:moveTo>
                <a:cubicBezTo>
                  <a:pt x="288" y="28"/>
                  <a:pt x="240" y="24"/>
                  <a:pt x="192" y="32"/>
                </a:cubicBezTo>
                <a:cubicBezTo>
                  <a:pt x="144" y="40"/>
                  <a:pt x="80" y="0"/>
                  <a:pt x="48" y="80"/>
                </a:cubicBezTo>
                <a:cubicBezTo>
                  <a:pt x="16" y="160"/>
                  <a:pt x="8" y="336"/>
                  <a:pt x="0" y="512"/>
                </a:cubicBezTo>
              </a:path>
            </a:pathLst>
          </a:custGeom>
          <a:noFill/>
          <a:ln w="28575">
            <a:solidFill>
              <a:srgbClr val="2920E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86" name="Line 46">
            <a:extLst>
              <a:ext uri="{FF2B5EF4-FFF2-40B4-BE49-F238E27FC236}">
                <a16:creationId xmlns:a16="http://schemas.microsoft.com/office/drawing/2014/main" id="{43B40093-CB67-4841-9C7D-C2C21A9A11DD}"/>
              </a:ext>
            </a:extLst>
          </p:cNvPr>
          <p:cNvSpPr>
            <a:spLocks noChangeShapeType="1"/>
          </p:cNvSpPr>
          <p:nvPr/>
        </p:nvSpPr>
        <p:spPr bwMode="auto">
          <a:xfrm flipH="1" flipV="1">
            <a:off x="6324600" y="3352800"/>
            <a:ext cx="914400" cy="304800"/>
          </a:xfrm>
          <a:prstGeom prst="line">
            <a:avLst/>
          </a:prstGeom>
          <a:noFill/>
          <a:ln w="28575">
            <a:solidFill>
              <a:srgbClr val="040408"/>
            </a:solidFill>
            <a:prstDash val="lg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0" name="Group 64">
            <a:extLst>
              <a:ext uri="{FF2B5EF4-FFF2-40B4-BE49-F238E27FC236}">
                <a16:creationId xmlns:a16="http://schemas.microsoft.com/office/drawing/2014/main" id="{E92F479F-A065-454C-B663-3789F64271FD}"/>
              </a:ext>
            </a:extLst>
          </p:cNvPr>
          <p:cNvGrpSpPr>
            <a:grpSpLocks/>
          </p:cNvGrpSpPr>
          <p:nvPr/>
        </p:nvGrpSpPr>
        <p:grpSpPr bwMode="auto">
          <a:xfrm>
            <a:off x="5029200" y="3657600"/>
            <a:ext cx="2667000" cy="3200400"/>
            <a:chOff x="3168" y="2304"/>
            <a:chExt cx="1680" cy="2016"/>
          </a:xfrm>
        </p:grpSpPr>
        <p:grpSp>
          <p:nvGrpSpPr>
            <p:cNvPr id="112667" name="Group 62">
              <a:extLst>
                <a:ext uri="{FF2B5EF4-FFF2-40B4-BE49-F238E27FC236}">
                  <a16:creationId xmlns:a16="http://schemas.microsoft.com/office/drawing/2014/main" id="{ACD82C6D-4200-47C7-B067-666BD9D65426}"/>
                </a:ext>
              </a:extLst>
            </p:cNvPr>
            <p:cNvGrpSpPr>
              <a:grpSpLocks/>
            </p:cNvGrpSpPr>
            <p:nvPr/>
          </p:nvGrpSpPr>
          <p:grpSpPr bwMode="auto">
            <a:xfrm>
              <a:off x="3168" y="2304"/>
              <a:ext cx="1392" cy="2016"/>
              <a:chOff x="3168" y="2304"/>
              <a:chExt cx="1392" cy="2016"/>
            </a:xfrm>
          </p:grpSpPr>
          <p:sp>
            <p:nvSpPr>
              <p:cNvPr id="112669" name="Line 42">
                <a:extLst>
                  <a:ext uri="{FF2B5EF4-FFF2-40B4-BE49-F238E27FC236}">
                    <a16:creationId xmlns:a16="http://schemas.microsoft.com/office/drawing/2014/main" id="{483CE60D-D956-4F3A-A189-6464C0C7B7EF}"/>
                  </a:ext>
                </a:extLst>
              </p:cNvPr>
              <p:cNvSpPr>
                <a:spLocks noChangeShapeType="1"/>
              </p:cNvSpPr>
              <p:nvPr/>
            </p:nvSpPr>
            <p:spPr bwMode="auto">
              <a:xfrm>
                <a:off x="3840" y="2880"/>
                <a:ext cx="0" cy="1440"/>
              </a:xfrm>
              <a:prstGeom prst="line">
                <a:avLst/>
              </a:prstGeom>
              <a:noFill/>
              <a:ln w="952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70" name="Freeform 43">
                <a:extLst>
                  <a:ext uri="{FF2B5EF4-FFF2-40B4-BE49-F238E27FC236}">
                    <a16:creationId xmlns:a16="http://schemas.microsoft.com/office/drawing/2014/main" id="{1FF10577-15DC-4267-9339-2685FFBC09DA}"/>
                  </a:ext>
                </a:extLst>
              </p:cNvPr>
              <p:cNvSpPr>
                <a:spLocks/>
              </p:cNvSpPr>
              <p:nvPr/>
            </p:nvSpPr>
            <p:spPr bwMode="auto">
              <a:xfrm>
                <a:off x="3840" y="2880"/>
                <a:ext cx="720" cy="480"/>
              </a:xfrm>
              <a:custGeom>
                <a:avLst/>
                <a:gdLst>
                  <a:gd name="T0" fmla="*/ 0 w 720"/>
                  <a:gd name="T1" fmla="*/ 0 h 480"/>
                  <a:gd name="T2" fmla="*/ 720 w 720"/>
                  <a:gd name="T3" fmla="*/ 192 h 480"/>
                  <a:gd name="T4" fmla="*/ 0 w 720"/>
                  <a:gd name="T5" fmla="*/ 480 h 480"/>
                  <a:gd name="T6" fmla="*/ 0 60000 65536"/>
                  <a:gd name="T7" fmla="*/ 0 60000 65536"/>
                  <a:gd name="T8" fmla="*/ 0 60000 65536"/>
                  <a:gd name="T9" fmla="*/ 0 w 720"/>
                  <a:gd name="T10" fmla="*/ 0 h 480"/>
                  <a:gd name="T11" fmla="*/ 720 w 720"/>
                  <a:gd name="T12" fmla="*/ 480 h 480"/>
                </a:gdLst>
                <a:ahLst/>
                <a:cxnLst>
                  <a:cxn ang="T6">
                    <a:pos x="T0" y="T1"/>
                  </a:cxn>
                  <a:cxn ang="T7">
                    <a:pos x="T2" y="T3"/>
                  </a:cxn>
                  <a:cxn ang="T8">
                    <a:pos x="T4" y="T5"/>
                  </a:cxn>
                </a:cxnLst>
                <a:rect l="T9" t="T10" r="T11" b="T12"/>
                <a:pathLst>
                  <a:path w="720" h="480">
                    <a:moveTo>
                      <a:pt x="0" y="0"/>
                    </a:moveTo>
                    <a:cubicBezTo>
                      <a:pt x="360" y="56"/>
                      <a:pt x="720" y="112"/>
                      <a:pt x="720" y="192"/>
                    </a:cubicBezTo>
                    <a:cubicBezTo>
                      <a:pt x="720" y="272"/>
                      <a:pt x="360" y="376"/>
                      <a:pt x="0" y="480"/>
                    </a:cubicBezTo>
                  </a:path>
                </a:pathLst>
              </a:custGeom>
              <a:noFill/>
              <a:ln w="2857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671" name="Freeform 44">
                <a:extLst>
                  <a:ext uri="{FF2B5EF4-FFF2-40B4-BE49-F238E27FC236}">
                    <a16:creationId xmlns:a16="http://schemas.microsoft.com/office/drawing/2014/main" id="{1116C059-6308-474A-AD1F-4E1739ED30BB}"/>
                  </a:ext>
                </a:extLst>
              </p:cNvPr>
              <p:cNvSpPr>
                <a:spLocks/>
              </p:cNvSpPr>
              <p:nvPr/>
            </p:nvSpPr>
            <p:spPr bwMode="auto">
              <a:xfrm flipH="1">
                <a:off x="3168" y="3360"/>
                <a:ext cx="720" cy="480"/>
              </a:xfrm>
              <a:custGeom>
                <a:avLst/>
                <a:gdLst>
                  <a:gd name="T0" fmla="*/ 0 w 720"/>
                  <a:gd name="T1" fmla="*/ 0 h 480"/>
                  <a:gd name="T2" fmla="*/ 720 w 720"/>
                  <a:gd name="T3" fmla="*/ 192 h 480"/>
                  <a:gd name="T4" fmla="*/ 0 w 720"/>
                  <a:gd name="T5" fmla="*/ 480 h 480"/>
                  <a:gd name="T6" fmla="*/ 0 60000 65536"/>
                  <a:gd name="T7" fmla="*/ 0 60000 65536"/>
                  <a:gd name="T8" fmla="*/ 0 60000 65536"/>
                  <a:gd name="T9" fmla="*/ 0 w 720"/>
                  <a:gd name="T10" fmla="*/ 0 h 480"/>
                  <a:gd name="T11" fmla="*/ 720 w 720"/>
                  <a:gd name="T12" fmla="*/ 480 h 480"/>
                </a:gdLst>
                <a:ahLst/>
                <a:cxnLst>
                  <a:cxn ang="T6">
                    <a:pos x="T0" y="T1"/>
                  </a:cxn>
                  <a:cxn ang="T7">
                    <a:pos x="T2" y="T3"/>
                  </a:cxn>
                  <a:cxn ang="T8">
                    <a:pos x="T4" y="T5"/>
                  </a:cxn>
                </a:cxnLst>
                <a:rect l="T9" t="T10" r="T11" b="T12"/>
                <a:pathLst>
                  <a:path w="720" h="480">
                    <a:moveTo>
                      <a:pt x="0" y="0"/>
                    </a:moveTo>
                    <a:cubicBezTo>
                      <a:pt x="360" y="56"/>
                      <a:pt x="720" y="112"/>
                      <a:pt x="720" y="192"/>
                    </a:cubicBezTo>
                    <a:cubicBezTo>
                      <a:pt x="720" y="272"/>
                      <a:pt x="360" y="376"/>
                      <a:pt x="0" y="480"/>
                    </a:cubicBezTo>
                  </a:path>
                </a:pathLst>
              </a:custGeom>
              <a:noFill/>
              <a:ln w="2857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672" name="Line 45">
                <a:extLst>
                  <a:ext uri="{FF2B5EF4-FFF2-40B4-BE49-F238E27FC236}">
                    <a16:creationId xmlns:a16="http://schemas.microsoft.com/office/drawing/2014/main" id="{9785E507-DED1-4CEE-B206-4D0F1CE473C3}"/>
                  </a:ext>
                </a:extLst>
              </p:cNvPr>
              <p:cNvSpPr>
                <a:spLocks noChangeShapeType="1"/>
              </p:cNvSpPr>
              <p:nvPr/>
            </p:nvSpPr>
            <p:spPr bwMode="auto">
              <a:xfrm flipV="1">
                <a:off x="4560" y="2304"/>
                <a:ext cx="0" cy="1296"/>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2668" name="Rectangle 47">
              <a:extLst>
                <a:ext uri="{FF2B5EF4-FFF2-40B4-BE49-F238E27FC236}">
                  <a16:creationId xmlns:a16="http://schemas.microsoft.com/office/drawing/2014/main" id="{555768E1-6D37-459E-A5A1-FBEDABD8271A}"/>
                </a:ext>
              </a:extLst>
            </p:cNvPr>
            <p:cNvSpPr>
              <a:spLocks noChangeArrowheads="1"/>
            </p:cNvSpPr>
            <p:nvPr/>
          </p:nvSpPr>
          <p:spPr bwMode="auto">
            <a:xfrm>
              <a:off x="4512" y="244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a:solidFill>
                    <a:srgbClr val="040408"/>
                  </a:solidFill>
                </a:rPr>
                <a:t>Ig</a:t>
              </a:r>
            </a:p>
          </p:txBody>
        </p:sp>
      </p:grpSp>
      <p:sp>
        <p:nvSpPr>
          <p:cNvPr id="10288" name="Rectangle 48">
            <a:extLst>
              <a:ext uri="{FF2B5EF4-FFF2-40B4-BE49-F238E27FC236}">
                <a16:creationId xmlns:a16="http://schemas.microsoft.com/office/drawing/2014/main" id="{E6E28DD4-471A-4F0A-BF8F-370E39A49D4B}"/>
              </a:ext>
            </a:extLst>
          </p:cNvPr>
          <p:cNvSpPr>
            <a:spLocks noChangeArrowheads="1"/>
          </p:cNvSpPr>
          <p:nvPr/>
        </p:nvSpPr>
        <p:spPr bwMode="auto">
          <a:xfrm>
            <a:off x="4343400" y="43434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2920E6"/>
                </a:solidFill>
              </a:rPr>
              <a:t>雪崩击穿</a:t>
            </a:r>
          </a:p>
        </p:txBody>
      </p:sp>
      <p:grpSp>
        <p:nvGrpSpPr>
          <p:cNvPr id="12" name="Group 51">
            <a:extLst>
              <a:ext uri="{FF2B5EF4-FFF2-40B4-BE49-F238E27FC236}">
                <a16:creationId xmlns:a16="http://schemas.microsoft.com/office/drawing/2014/main" id="{D559ACD4-712A-46A4-A3A5-2E09F16135CC}"/>
              </a:ext>
            </a:extLst>
          </p:cNvPr>
          <p:cNvGrpSpPr>
            <a:grpSpLocks/>
          </p:cNvGrpSpPr>
          <p:nvPr/>
        </p:nvGrpSpPr>
        <p:grpSpPr bwMode="auto">
          <a:xfrm>
            <a:off x="7620000" y="3657600"/>
            <a:ext cx="1143000" cy="1295400"/>
            <a:chOff x="4800" y="2304"/>
            <a:chExt cx="720" cy="816"/>
          </a:xfrm>
        </p:grpSpPr>
        <p:sp>
          <p:nvSpPr>
            <p:cNvPr id="112665" name="Rectangle 49">
              <a:extLst>
                <a:ext uri="{FF2B5EF4-FFF2-40B4-BE49-F238E27FC236}">
                  <a16:creationId xmlns:a16="http://schemas.microsoft.com/office/drawing/2014/main" id="{14B2B5ED-A1A9-4D19-98E6-BEE479DCF5BB}"/>
                </a:ext>
              </a:extLst>
            </p:cNvPr>
            <p:cNvSpPr>
              <a:spLocks noChangeArrowheads="1"/>
            </p:cNvSpPr>
            <p:nvPr/>
          </p:nvSpPr>
          <p:spPr bwMode="auto">
            <a:xfrm>
              <a:off x="4848" y="2928"/>
              <a:ext cx="6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040408"/>
                  </a:solidFill>
                </a:rPr>
                <a:t>高阻区</a:t>
              </a:r>
            </a:p>
          </p:txBody>
        </p:sp>
        <p:sp>
          <p:nvSpPr>
            <p:cNvPr id="112666" name="Line 50">
              <a:extLst>
                <a:ext uri="{FF2B5EF4-FFF2-40B4-BE49-F238E27FC236}">
                  <a16:creationId xmlns:a16="http://schemas.microsoft.com/office/drawing/2014/main" id="{2748EFDE-53AF-4116-861B-0B25DDC47288}"/>
                </a:ext>
              </a:extLst>
            </p:cNvPr>
            <p:cNvSpPr>
              <a:spLocks noChangeShapeType="1"/>
            </p:cNvSpPr>
            <p:nvPr/>
          </p:nvSpPr>
          <p:spPr bwMode="auto">
            <a:xfrm flipH="1" flipV="1">
              <a:off x="4800" y="2304"/>
              <a:ext cx="240" cy="528"/>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 name="Group 57">
            <a:extLst>
              <a:ext uri="{FF2B5EF4-FFF2-40B4-BE49-F238E27FC236}">
                <a16:creationId xmlns:a16="http://schemas.microsoft.com/office/drawing/2014/main" id="{25A33FDA-BA34-4081-8E39-91F5F0AD8646}"/>
              </a:ext>
            </a:extLst>
          </p:cNvPr>
          <p:cNvGrpSpPr>
            <a:grpSpLocks/>
          </p:cNvGrpSpPr>
          <p:nvPr/>
        </p:nvGrpSpPr>
        <p:grpSpPr bwMode="auto">
          <a:xfrm>
            <a:off x="7162800" y="2819400"/>
            <a:ext cx="1600200" cy="685800"/>
            <a:chOff x="4512" y="1776"/>
            <a:chExt cx="1008" cy="432"/>
          </a:xfrm>
        </p:grpSpPr>
        <p:sp>
          <p:nvSpPr>
            <p:cNvPr id="112663" name="Rectangle 52">
              <a:extLst>
                <a:ext uri="{FF2B5EF4-FFF2-40B4-BE49-F238E27FC236}">
                  <a16:creationId xmlns:a16="http://schemas.microsoft.com/office/drawing/2014/main" id="{03776ADA-E064-4451-BE9F-4A88D80F106E}"/>
                </a:ext>
              </a:extLst>
            </p:cNvPr>
            <p:cNvSpPr>
              <a:spLocks noChangeArrowheads="1"/>
            </p:cNvSpPr>
            <p:nvPr/>
          </p:nvSpPr>
          <p:spPr bwMode="auto">
            <a:xfrm>
              <a:off x="4896" y="1776"/>
              <a:ext cx="6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040408"/>
                  </a:solidFill>
                </a:rPr>
                <a:t>负阻区</a:t>
              </a:r>
            </a:p>
          </p:txBody>
        </p:sp>
        <p:sp>
          <p:nvSpPr>
            <p:cNvPr id="112664" name="Line 53">
              <a:extLst>
                <a:ext uri="{FF2B5EF4-FFF2-40B4-BE49-F238E27FC236}">
                  <a16:creationId xmlns:a16="http://schemas.microsoft.com/office/drawing/2014/main" id="{1ECA46D3-F4E9-44D4-83F3-707E50503399}"/>
                </a:ext>
              </a:extLst>
            </p:cNvPr>
            <p:cNvSpPr>
              <a:spLocks noChangeShapeType="1"/>
            </p:cNvSpPr>
            <p:nvPr/>
          </p:nvSpPr>
          <p:spPr bwMode="auto">
            <a:xfrm flipH="1">
              <a:off x="4512" y="1968"/>
              <a:ext cx="432" cy="24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 name="Group 56">
            <a:extLst>
              <a:ext uri="{FF2B5EF4-FFF2-40B4-BE49-F238E27FC236}">
                <a16:creationId xmlns:a16="http://schemas.microsoft.com/office/drawing/2014/main" id="{E52C452C-E05B-4BE7-9512-D0F5F8126F76}"/>
              </a:ext>
            </a:extLst>
          </p:cNvPr>
          <p:cNvGrpSpPr>
            <a:grpSpLocks/>
          </p:cNvGrpSpPr>
          <p:nvPr/>
        </p:nvGrpSpPr>
        <p:grpSpPr bwMode="auto">
          <a:xfrm>
            <a:off x="6248400" y="2286000"/>
            <a:ext cx="1600200" cy="609600"/>
            <a:chOff x="3936" y="1440"/>
            <a:chExt cx="1008" cy="384"/>
          </a:xfrm>
        </p:grpSpPr>
        <p:sp>
          <p:nvSpPr>
            <p:cNvPr id="112661" name="Rectangle 54">
              <a:extLst>
                <a:ext uri="{FF2B5EF4-FFF2-40B4-BE49-F238E27FC236}">
                  <a16:creationId xmlns:a16="http://schemas.microsoft.com/office/drawing/2014/main" id="{98FDC113-F102-42E0-A96B-3C311FB532F3}"/>
                </a:ext>
              </a:extLst>
            </p:cNvPr>
            <p:cNvSpPr>
              <a:spLocks noChangeArrowheads="1"/>
            </p:cNvSpPr>
            <p:nvPr/>
          </p:nvSpPr>
          <p:spPr bwMode="auto">
            <a:xfrm>
              <a:off x="4320" y="1440"/>
              <a:ext cx="6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040408"/>
                  </a:solidFill>
                </a:rPr>
                <a:t>低阻区</a:t>
              </a:r>
            </a:p>
          </p:txBody>
        </p:sp>
        <p:sp>
          <p:nvSpPr>
            <p:cNvPr id="112662" name="Line 55">
              <a:extLst>
                <a:ext uri="{FF2B5EF4-FFF2-40B4-BE49-F238E27FC236}">
                  <a16:creationId xmlns:a16="http://schemas.microsoft.com/office/drawing/2014/main" id="{9E23AC5E-1E81-4E1E-9349-F611C93B1383}"/>
                </a:ext>
              </a:extLst>
            </p:cNvPr>
            <p:cNvSpPr>
              <a:spLocks noChangeShapeType="1"/>
            </p:cNvSpPr>
            <p:nvPr/>
          </p:nvSpPr>
          <p:spPr bwMode="auto">
            <a:xfrm flipH="1">
              <a:off x="3936" y="1584"/>
              <a:ext cx="432" cy="24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5" name="Group 63">
            <a:extLst>
              <a:ext uri="{FF2B5EF4-FFF2-40B4-BE49-F238E27FC236}">
                <a16:creationId xmlns:a16="http://schemas.microsoft.com/office/drawing/2014/main" id="{8666D85B-4884-4D52-AA99-570D0107414F}"/>
              </a:ext>
            </a:extLst>
          </p:cNvPr>
          <p:cNvGrpSpPr>
            <a:grpSpLocks/>
          </p:cNvGrpSpPr>
          <p:nvPr/>
        </p:nvGrpSpPr>
        <p:grpSpPr bwMode="auto">
          <a:xfrm>
            <a:off x="8077200" y="3276600"/>
            <a:ext cx="609600" cy="533400"/>
            <a:chOff x="5088" y="2064"/>
            <a:chExt cx="384" cy="336"/>
          </a:xfrm>
        </p:grpSpPr>
        <p:sp>
          <p:nvSpPr>
            <p:cNvPr id="112658" name="Line 58">
              <a:extLst>
                <a:ext uri="{FF2B5EF4-FFF2-40B4-BE49-F238E27FC236}">
                  <a16:creationId xmlns:a16="http://schemas.microsoft.com/office/drawing/2014/main" id="{BBF2EC88-3BCD-4819-A9A3-875ACEB41A5C}"/>
                </a:ext>
              </a:extLst>
            </p:cNvPr>
            <p:cNvSpPr>
              <a:spLocks noChangeShapeType="1"/>
            </p:cNvSpPr>
            <p:nvPr/>
          </p:nvSpPr>
          <p:spPr bwMode="auto">
            <a:xfrm>
              <a:off x="5088" y="2304"/>
              <a:ext cx="0" cy="9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59" name="Rectangle 59">
              <a:extLst>
                <a:ext uri="{FF2B5EF4-FFF2-40B4-BE49-F238E27FC236}">
                  <a16:creationId xmlns:a16="http://schemas.microsoft.com/office/drawing/2014/main" id="{80D5B0BD-F27F-41A1-BD81-C982ABDAE90A}"/>
                </a:ext>
              </a:extLst>
            </p:cNvPr>
            <p:cNvSpPr>
              <a:spLocks noChangeArrowheads="1"/>
            </p:cNvSpPr>
            <p:nvPr/>
          </p:nvSpPr>
          <p:spPr bwMode="auto">
            <a:xfrm>
              <a:off x="5136" y="2064"/>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a:solidFill>
                    <a:srgbClr val="040408"/>
                  </a:solidFill>
                </a:rPr>
                <a:t>u</a:t>
              </a:r>
              <a:r>
                <a:rPr lang="en-US" altLang="zh-CN" sz="1800">
                  <a:solidFill>
                    <a:srgbClr val="040408"/>
                  </a:solidFill>
                </a:rPr>
                <a:t>bo</a:t>
              </a:r>
            </a:p>
          </p:txBody>
        </p:sp>
        <p:sp>
          <p:nvSpPr>
            <p:cNvPr id="112660" name="Line 60">
              <a:extLst>
                <a:ext uri="{FF2B5EF4-FFF2-40B4-BE49-F238E27FC236}">
                  <a16:creationId xmlns:a16="http://schemas.microsoft.com/office/drawing/2014/main" id="{233FEDE7-7C7D-44AC-8FE6-4D9F56613781}"/>
                </a:ext>
              </a:extLst>
            </p:cNvPr>
            <p:cNvSpPr>
              <a:spLocks noChangeShapeType="1"/>
            </p:cNvSpPr>
            <p:nvPr/>
          </p:nvSpPr>
          <p:spPr bwMode="auto">
            <a:xfrm flipH="1">
              <a:off x="5088" y="2256"/>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10273"/>
                                        </p:tgtEl>
                                        <p:attrNameLst>
                                          <p:attrName>style.visibility</p:attrName>
                                        </p:attrNameLst>
                                      </p:cBhvr>
                                      <p:to>
                                        <p:strVal val="visible"/>
                                      </p:to>
                                    </p:set>
                                    <p:anim calcmode="lin" valueType="num">
                                      <p:cBhvr>
                                        <p:cTn id="17" dur="500" fill="hold"/>
                                        <p:tgtEl>
                                          <p:spTgt spid="10273"/>
                                        </p:tgtEl>
                                        <p:attrNameLst>
                                          <p:attrName>ppt_x</p:attrName>
                                        </p:attrNameLst>
                                      </p:cBhvr>
                                      <p:tavLst>
                                        <p:tav tm="0">
                                          <p:val>
                                            <p:strVal val="#ppt_x-#ppt_w/2"/>
                                          </p:val>
                                        </p:tav>
                                        <p:tav tm="100000">
                                          <p:val>
                                            <p:strVal val="#ppt_x"/>
                                          </p:val>
                                        </p:tav>
                                      </p:tavLst>
                                    </p:anim>
                                    <p:anim calcmode="lin" valueType="num">
                                      <p:cBhvr>
                                        <p:cTn id="18" dur="500" fill="hold"/>
                                        <p:tgtEl>
                                          <p:spTgt spid="10273"/>
                                        </p:tgtEl>
                                        <p:attrNameLst>
                                          <p:attrName>ppt_y</p:attrName>
                                        </p:attrNameLst>
                                      </p:cBhvr>
                                      <p:tavLst>
                                        <p:tav tm="0">
                                          <p:val>
                                            <p:strVal val="#ppt_y"/>
                                          </p:val>
                                        </p:tav>
                                        <p:tav tm="100000">
                                          <p:val>
                                            <p:strVal val="#ppt_y"/>
                                          </p:val>
                                        </p:tav>
                                      </p:tavLst>
                                    </p:anim>
                                    <p:anim calcmode="lin" valueType="num">
                                      <p:cBhvr>
                                        <p:cTn id="19" dur="500" fill="hold"/>
                                        <p:tgtEl>
                                          <p:spTgt spid="10273"/>
                                        </p:tgtEl>
                                        <p:attrNameLst>
                                          <p:attrName>ppt_w</p:attrName>
                                        </p:attrNameLst>
                                      </p:cBhvr>
                                      <p:tavLst>
                                        <p:tav tm="0">
                                          <p:val>
                                            <p:fltVal val="0"/>
                                          </p:val>
                                        </p:tav>
                                        <p:tav tm="100000">
                                          <p:val>
                                            <p:strVal val="#ppt_w"/>
                                          </p:val>
                                        </p:tav>
                                      </p:tavLst>
                                    </p:anim>
                                    <p:anim calcmode="lin" valueType="num">
                                      <p:cBhvr>
                                        <p:cTn id="20" dur="500" fill="hold"/>
                                        <p:tgtEl>
                                          <p:spTgt spid="1027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slide(fromRight)">
                                      <p:cBhvr>
                                        <p:cTn id="25" dur="500"/>
                                        <p:tgtEl>
                                          <p:spTgt spid="1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2"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slide(fromRight)">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2" fill="hold" nodeType="clickEffect">
                                  <p:stCondLst>
                                    <p:cond delay="0"/>
                                  </p:stCondLst>
                                  <p:childTnLst>
                                    <p:set>
                                      <p:cBhvr>
                                        <p:cTn id="34" dur="1" fill="hold">
                                          <p:stCondLst>
                                            <p:cond delay="0"/>
                                          </p:stCondLst>
                                        </p:cTn>
                                        <p:tgtEl>
                                          <p:spTgt spid="10275"/>
                                        </p:tgtEl>
                                        <p:attrNameLst>
                                          <p:attrName>style.visibility</p:attrName>
                                        </p:attrNameLst>
                                      </p:cBhvr>
                                      <p:to>
                                        <p:strVal val="visible"/>
                                      </p:to>
                                    </p:set>
                                    <p:anim calcmode="lin" valueType="num">
                                      <p:cBhvr>
                                        <p:cTn id="35" dur="500" fill="hold"/>
                                        <p:tgtEl>
                                          <p:spTgt spid="10275"/>
                                        </p:tgtEl>
                                        <p:attrNameLst>
                                          <p:attrName>ppt_x</p:attrName>
                                        </p:attrNameLst>
                                      </p:cBhvr>
                                      <p:tavLst>
                                        <p:tav tm="0">
                                          <p:val>
                                            <p:strVal val="#ppt_x+#ppt_w/2"/>
                                          </p:val>
                                        </p:tav>
                                        <p:tav tm="100000">
                                          <p:val>
                                            <p:strVal val="#ppt_x"/>
                                          </p:val>
                                        </p:tav>
                                      </p:tavLst>
                                    </p:anim>
                                    <p:anim calcmode="lin" valueType="num">
                                      <p:cBhvr>
                                        <p:cTn id="36" dur="500" fill="hold"/>
                                        <p:tgtEl>
                                          <p:spTgt spid="10275"/>
                                        </p:tgtEl>
                                        <p:attrNameLst>
                                          <p:attrName>ppt_y</p:attrName>
                                        </p:attrNameLst>
                                      </p:cBhvr>
                                      <p:tavLst>
                                        <p:tav tm="0">
                                          <p:val>
                                            <p:strVal val="#ppt_y"/>
                                          </p:val>
                                        </p:tav>
                                        <p:tav tm="100000">
                                          <p:val>
                                            <p:strVal val="#ppt_y"/>
                                          </p:val>
                                        </p:tav>
                                      </p:tavLst>
                                    </p:anim>
                                    <p:anim calcmode="lin" valueType="num">
                                      <p:cBhvr>
                                        <p:cTn id="37" dur="500" fill="hold"/>
                                        <p:tgtEl>
                                          <p:spTgt spid="10275"/>
                                        </p:tgtEl>
                                        <p:attrNameLst>
                                          <p:attrName>ppt_w</p:attrName>
                                        </p:attrNameLst>
                                      </p:cBhvr>
                                      <p:tavLst>
                                        <p:tav tm="0">
                                          <p:val>
                                            <p:fltVal val="0"/>
                                          </p:val>
                                        </p:tav>
                                        <p:tav tm="100000">
                                          <p:val>
                                            <p:strVal val="#ppt_w"/>
                                          </p:val>
                                        </p:tav>
                                      </p:tavLst>
                                    </p:anim>
                                    <p:anim calcmode="lin" valueType="num">
                                      <p:cBhvr>
                                        <p:cTn id="38" dur="500" fill="hold"/>
                                        <p:tgtEl>
                                          <p:spTgt spid="10275"/>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2"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slide(fromRight)">
                                      <p:cBhvr>
                                        <p:cTn id="43" dur="500"/>
                                        <p:tgtEl>
                                          <p:spTgt spid="1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4" fill="hold" nodeType="clickEffect">
                                  <p:stCondLst>
                                    <p:cond delay="0"/>
                                  </p:stCondLst>
                                  <p:childTnLst>
                                    <p:set>
                                      <p:cBhvr>
                                        <p:cTn id="47" dur="1" fill="hold">
                                          <p:stCondLst>
                                            <p:cond delay="0"/>
                                          </p:stCondLst>
                                        </p:cTn>
                                        <p:tgtEl>
                                          <p:spTgt spid="10276"/>
                                        </p:tgtEl>
                                        <p:attrNameLst>
                                          <p:attrName>style.visibility</p:attrName>
                                        </p:attrNameLst>
                                      </p:cBhvr>
                                      <p:to>
                                        <p:strVal val="visible"/>
                                      </p:to>
                                    </p:set>
                                    <p:anim calcmode="lin" valueType="num">
                                      <p:cBhvr>
                                        <p:cTn id="48" dur="500" fill="hold"/>
                                        <p:tgtEl>
                                          <p:spTgt spid="10276"/>
                                        </p:tgtEl>
                                        <p:attrNameLst>
                                          <p:attrName>ppt_x</p:attrName>
                                        </p:attrNameLst>
                                      </p:cBhvr>
                                      <p:tavLst>
                                        <p:tav tm="0">
                                          <p:val>
                                            <p:strVal val="#ppt_x"/>
                                          </p:val>
                                        </p:tav>
                                        <p:tav tm="100000">
                                          <p:val>
                                            <p:strVal val="#ppt_x"/>
                                          </p:val>
                                        </p:tav>
                                      </p:tavLst>
                                    </p:anim>
                                    <p:anim calcmode="lin" valueType="num">
                                      <p:cBhvr>
                                        <p:cTn id="49" dur="500" fill="hold"/>
                                        <p:tgtEl>
                                          <p:spTgt spid="10276"/>
                                        </p:tgtEl>
                                        <p:attrNameLst>
                                          <p:attrName>ppt_y</p:attrName>
                                        </p:attrNameLst>
                                      </p:cBhvr>
                                      <p:tavLst>
                                        <p:tav tm="0">
                                          <p:val>
                                            <p:strVal val="#ppt_y+#ppt_h/2"/>
                                          </p:val>
                                        </p:tav>
                                        <p:tav tm="100000">
                                          <p:val>
                                            <p:strVal val="#ppt_y"/>
                                          </p:val>
                                        </p:tav>
                                      </p:tavLst>
                                    </p:anim>
                                    <p:anim calcmode="lin" valueType="num">
                                      <p:cBhvr>
                                        <p:cTn id="50" dur="500" fill="hold"/>
                                        <p:tgtEl>
                                          <p:spTgt spid="10276"/>
                                        </p:tgtEl>
                                        <p:attrNameLst>
                                          <p:attrName>ppt_w</p:attrName>
                                        </p:attrNameLst>
                                      </p:cBhvr>
                                      <p:tavLst>
                                        <p:tav tm="0">
                                          <p:val>
                                            <p:strVal val="#ppt_w"/>
                                          </p:val>
                                        </p:tav>
                                        <p:tav tm="100000">
                                          <p:val>
                                            <p:strVal val="#ppt_w"/>
                                          </p:val>
                                        </p:tav>
                                      </p:tavLst>
                                    </p:anim>
                                    <p:anim calcmode="lin" valueType="num">
                                      <p:cBhvr>
                                        <p:cTn id="51" dur="500" fill="hold"/>
                                        <p:tgtEl>
                                          <p:spTgt spid="10276"/>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2"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slide(fromRight)">
                                      <p:cBhvr>
                                        <p:cTn id="56" dur="500"/>
                                        <p:tgtEl>
                                          <p:spTgt spid="1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6" presetClass="entr" presetSubtype="37"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barn(outVertical)">
                                      <p:cBhvr>
                                        <p:cTn id="61" dur="500"/>
                                        <p:tgtEl>
                                          <p:spTgt spid="1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7" presetClass="entr" presetSubtype="2" fill="hold" nodeType="clickEffect">
                                  <p:stCondLst>
                                    <p:cond delay="0"/>
                                  </p:stCondLst>
                                  <p:childTnLst>
                                    <p:set>
                                      <p:cBhvr>
                                        <p:cTn id="65" dur="1" fill="hold">
                                          <p:stCondLst>
                                            <p:cond delay="0"/>
                                          </p:stCondLst>
                                        </p:cTn>
                                        <p:tgtEl>
                                          <p:spTgt spid="10286"/>
                                        </p:tgtEl>
                                        <p:attrNameLst>
                                          <p:attrName>style.visibility</p:attrName>
                                        </p:attrNameLst>
                                      </p:cBhvr>
                                      <p:to>
                                        <p:strVal val="visible"/>
                                      </p:to>
                                    </p:set>
                                    <p:anim calcmode="lin" valueType="num">
                                      <p:cBhvr>
                                        <p:cTn id="66" dur="500" fill="hold"/>
                                        <p:tgtEl>
                                          <p:spTgt spid="10286"/>
                                        </p:tgtEl>
                                        <p:attrNameLst>
                                          <p:attrName>ppt_x</p:attrName>
                                        </p:attrNameLst>
                                      </p:cBhvr>
                                      <p:tavLst>
                                        <p:tav tm="0">
                                          <p:val>
                                            <p:strVal val="#ppt_x+#ppt_w/2"/>
                                          </p:val>
                                        </p:tav>
                                        <p:tav tm="100000">
                                          <p:val>
                                            <p:strVal val="#ppt_x"/>
                                          </p:val>
                                        </p:tav>
                                      </p:tavLst>
                                    </p:anim>
                                    <p:anim calcmode="lin" valueType="num">
                                      <p:cBhvr>
                                        <p:cTn id="67" dur="500" fill="hold"/>
                                        <p:tgtEl>
                                          <p:spTgt spid="10286"/>
                                        </p:tgtEl>
                                        <p:attrNameLst>
                                          <p:attrName>ppt_y</p:attrName>
                                        </p:attrNameLst>
                                      </p:cBhvr>
                                      <p:tavLst>
                                        <p:tav tm="0">
                                          <p:val>
                                            <p:strVal val="#ppt_y"/>
                                          </p:val>
                                        </p:tav>
                                        <p:tav tm="100000">
                                          <p:val>
                                            <p:strVal val="#ppt_y"/>
                                          </p:val>
                                        </p:tav>
                                      </p:tavLst>
                                    </p:anim>
                                    <p:anim calcmode="lin" valueType="num">
                                      <p:cBhvr>
                                        <p:cTn id="68" dur="500" fill="hold"/>
                                        <p:tgtEl>
                                          <p:spTgt spid="10286"/>
                                        </p:tgtEl>
                                        <p:attrNameLst>
                                          <p:attrName>ppt_w</p:attrName>
                                        </p:attrNameLst>
                                      </p:cBhvr>
                                      <p:tavLst>
                                        <p:tav tm="0">
                                          <p:val>
                                            <p:fltVal val="0"/>
                                          </p:val>
                                        </p:tav>
                                        <p:tav tm="100000">
                                          <p:val>
                                            <p:strVal val="#ppt_w"/>
                                          </p:val>
                                        </p:tav>
                                      </p:tavLst>
                                    </p:anim>
                                    <p:anim calcmode="lin" valueType="num">
                                      <p:cBhvr>
                                        <p:cTn id="69" dur="500" fill="hold"/>
                                        <p:tgtEl>
                                          <p:spTgt spid="10286"/>
                                        </p:tgtEl>
                                        <p:attrNameLst>
                                          <p:attrName>ppt_h</p:attrName>
                                        </p:attrNameLst>
                                      </p:cBhvr>
                                      <p:tavLst>
                                        <p:tav tm="0">
                                          <p:val>
                                            <p:strVal val="#ppt_h"/>
                                          </p:val>
                                        </p:tav>
                                        <p:tav tm="100000">
                                          <p:val>
                                            <p:strVal val="#ppt_h"/>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17" presetClass="entr" presetSubtype="2" fill="hold" grpId="0" nodeType="clickEffect">
                                  <p:stCondLst>
                                    <p:cond delay="0"/>
                                  </p:stCondLst>
                                  <p:childTnLst>
                                    <p:set>
                                      <p:cBhvr>
                                        <p:cTn id="73" dur="1" fill="hold">
                                          <p:stCondLst>
                                            <p:cond delay="0"/>
                                          </p:stCondLst>
                                        </p:cTn>
                                        <p:tgtEl>
                                          <p:spTgt spid="10279"/>
                                        </p:tgtEl>
                                        <p:attrNameLst>
                                          <p:attrName>style.visibility</p:attrName>
                                        </p:attrNameLst>
                                      </p:cBhvr>
                                      <p:to>
                                        <p:strVal val="visible"/>
                                      </p:to>
                                    </p:set>
                                    <p:anim calcmode="lin" valueType="num">
                                      <p:cBhvr>
                                        <p:cTn id="74" dur="500" fill="hold"/>
                                        <p:tgtEl>
                                          <p:spTgt spid="10279"/>
                                        </p:tgtEl>
                                        <p:attrNameLst>
                                          <p:attrName>ppt_x</p:attrName>
                                        </p:attrNameLst>
                                      </p:cBhvr>
                                      <p:tavLst>
                                        <p:tav tm="0">
                                          <p:val>
                                            <p:strVal val="#ppt_x+#ppt_w/2"/>
                                          </p:val>
                                        </p:tav>
                                        <p:tav tm="100000">
                                          <p:val>
                                            <p:strVal val="#ppt_x"/>
                                          </p:val>
                                        </p:tav>
                                      </p:tavLst>
                                    </p:anim>
                                    <p:anim calcmode="lin" valueType="num">
                                      <p:cBhvr>
                                        <p:cTn id="75" dur="500" fill="hold"/>
                                        <p:tgtEl>
                                          <p:spTgt spid="10279"/>
                                        </p:tgtEl>
                                        <p:attrNameLst>
                                          <p:attrName>ppt_y</p:attrName>
                                        </p:attrNameLst>
                                      </p:cBhvr>
                                      <p:tavLst>
                                        <p:tav tm="0">
                                          <p:val>
                                            <p:strVal val="#ppt_y"/>
                                          </p:val>
                                        </p:tav>
                                        <p:tav tm="100000">
                                          <p:val>
                                            <p:strVal val="#ppt_y"/>
                                          </p:val>
                                        </p:tav>
                                      </p:tavLst>
                                    </p:anim>
                                    <p:anim calcmode="lin" valueType="num">
                                      <p:cBhvr>
                                        <p:cTn id="76" dur="500" fill="hold"/>
                                        <p:tgtEl>
                                          <p:spTgt spid="10279"/>
                                        </p:tgtEl>
                                        <p:attrNameLst>
                                          <p:attrName>ppt_w</p:attrName>
                                        </p:attrNameLst>
                                      </p:cBhvr>
                                      <p:tavLst>
                                        <p:tav tm="0">
                                          <p:val>
                                            <p:fltVal val="0"/>
                                          </p:val>
                                        </p:tav>
                                        <p:tav tm="100000">
                                          <p:val>
                                            <p:strVal val="#ppt_w"/>
                                          </p:val>
                                        </p:tav>
                                      </p:tavLst>
                                    </p:anim>
                                    <p:anim calcmode="lin" valueType="num">
                                      <p:cBhvr>
                                        <p:cTn id="77" dur="500" fill="hold"/>
                                        <p:tgtEl>
                                          <p:spTgt spid="10279"/>
                                        </p:tgtEl>
                                        <p:attrNameLst>
                                          <p:attrName>ppt_h</p:attrName>
                                        </p:attrNameLst>
                                      </p:cBhvr>
                                      <p:tavLst>
                                        <p:tav tm="0">
                                          <p:val>
                                            <p:strVal val="#ppt_h"/>
                                          </p:val>
                                        </p:tav>
                                        <p:tav tm="100000">
                                          <p:val>
                                            <p:strVal val="#ppt_h"/>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17" presetClass="entr" presetSubtype="1" fill="hold" grpId="0" nodeType="clickEffect">
                                  <p:stCondLst>
                                    <p:cond delay="0"/>
                                  </p:stCondLst>
                                  <p:childTnLst>
                                    <p:set>
                                      <p:cBhvr>
                                        <p:cTn id="81" dur="1" fill="hold">
                                          <p:stCondLst>
                                            <p:cond delay="0"/>
                                          </p:stCondLst>
                                        </p:cTn>
                                        <p:tgtEl>
                                          <p:spTgt spid="10280"/>
                                        </p:tgtEl>
                                        <p:attrNameLst>
                                          <p:attrName>style.visibility</p:attrName>
                                        </p:attrNameLst>
                                      </p:cBhvr>
                                      <p:to>
                                        <p:strVal val="visible"/>
                                      </p:to>
                                    </p:set>
                                    <p:anim calcmode="lin" valueType="num">
                                      <p:cBhvr>
                                        <p:cTn id="82" dur="500" fill="hold"/>
                                        <p:tgtEl>
                                          <p:spTgt spid="10280"/>
                                        </p:tgtEl>
                                        <p:attrNameLst>
                                          <p:attrName>ppt_x</p:attrName>
                                        </p:attrNameLst>
                                      </p:cBhvr>
                                      <p:tavLst>
                                        <p:tav tm="0">
                                          <p:val>
                                            <p:strVal val="#ppt_x"/>
                                          </p:val>
                                        </p:tav>
                                        <p:tav tm="100000">
                                          <p:val>
                                            <p:strVal val="#ppt_x"/>
                                          </p:val>
                                        </p:tav>
                                      </p:tavLst>
                                    </p:anim>
                                    <p:anim calcmode="lin" valueType="num">
                                      <p:cBhvr>
                                        <p:cTn id="83" dur="500" fill="hold"/>
                                        <p:tgtEl>
                                          <p:spTgt spid="10280"/>
                                        </p:tgtEl>
                                        <p:attrNameLst>
                                          <p:attrName>ppt_y</p:attrName>
                                        </p:attrNameLst>
                                      </p:cBhvr>
                                      <p:tavLst>
                                        <p:tav tm="0">
                                          <p:val>
                                            <p:strVal val="#ppt_y-#ppt_h/2"/>
                                          </p:val>
                                        </p:tav>
                                        <p:tav tm="100000">
                                          <p:val>
                                            <p:strVal val="#ppt_y"/>
                                          </p:val>
                                        </p:tav>
                                      </p:tavLst>
                                    </p:anim>
                                    <p:anim calcmode="lin" valueType="num">
                                      <p:cBhvr>
                                        <p:cTn id="84" dur="500" fill="hold"/>
                                        <p:tgtEl>
                                          <p:spTgt spid="10280"/>
                                        </p:tgtEl>
                                        <p:attrNameLst>
                                          <p:attrName>ppt_w</p:attrName>
                                        </p:attrNameLst>
                                      </p:cBhvr>
                                      <p:tavLst>
                                        <p:tav tm="0">
                                          <p:val>
                                            <p:strVal val="#ppt_w"/>
                                          </p:val>
                                        </p:tav>
                                        <p:tav tm="100000">
                                          <p:val>
                                            <p:strVal val="#ppt_w"/>
                                          </p:val>
                                        </p:tav>
                                      </p:tavLst>
                                    </p:anim>
                                    <p:anim calcmode="lin" valueType="num">
                                      <p:cBhvr>
                                        <p:cTn id="85" dur="500" fill="hold"/>
                                        <p:tgtEl>
                                          <p:spTgt spid="10280"/>
                                        </p:tgtEl>
                                        <p:attrNameLst>
                                          <p:attrName>ppt_h</p:attrName>
                                        </p:attrNameLst>
                                      </p:cBhvr>
                                      <p:tavLst>
                                        <p:tav tm="0">
                                          <p:val>
                                            <p:fltVal val="0"/>
                                          </p:val>
                                        </p:tav>
                                        <p:tav tm="100000">
                                          <p:val>
                                            <p:strVal val="#ppt_h"/>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12" presetClass="entr" presetSubtype="4" fill="hold" grpId="0" nodeType="clickEffect">
                                  <p:stCondLst>
                                    <p:cond delay="0"/>
                                  </p:stCondLst>
                                  <p:childTnLst>
                                    <p:set>
                                      <p:cBhvr>
                                        <p:cTn id="89" dur="1" fill="hold">
                                          <p:stCondLst>
                                            <p:cond delay="0"/>
                                          </p:stCondLst>
                                        </p:cTn>
                                        <p:tgtEl>
                                          <p:spTgt spid="10288"/>
                                        </p:tgtEl>
                                        <p:attrNameLst>
                                          <p:attrName>style.visibility</p:attrName>
                                        </p:attrNameLst>
                                      </p:cBhvr>
                                      <p:to>
                                        <p:strVal val="visible"/>
                                      </p:to>
                                    </p:set>
                                    <p:animEffect transition="in" filter="slide(fromBottom)">
                                      <p:cBhvr>
                                        <p:cTn id="90" dur="500"/>
                                        <p:tgtEl>
                                          <p:spTgt spid="10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3" grpId="0" animBg="1"/>
      <p:bldP spid="10279" grpId="0" animBg="1"/>
      <p:bldP spid="10280" grpId="0" animBg="1"/>
      <p:bldP spid="10288"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3" descr="Rectangle: Click to edit Master text styles&#10;Second level&#10;Third level&#10;Fourth level&#10;Fifth level">
            <a:extLst>
              <a:ext uri="{FF2B5EF4-FFF2-40B4-BE49-F238E27FC236}">
                <a16:creationId xmlns:a16="http://schemas.microsoft.com/office/drawing/2014/main" id="{682B3857-395E-4F72-972C-71385111B563}"/>
              </a:ext>
            </a:extLst>
          </p:cNvPr>
          <p:cNvSpPr>
            <a:spLocks noGrp="1" noChangeArrowheads="1"/>
          </p:cNvSpPr>
          <p:nvPr>
            <p:ph type="body" idx="1"/>
          </p:nvPr>
        </p:nvSpPr>
        <p:spPr>
          <a:xfrm>
            <a:off x="838200" y="228600"/>
            <a:ext cx="3886200" cy="685800"/>
          </a:xfrm>
        </p:spPr>
        <p:txBody>
          <a:bodyPr/>
          <a:lstStyle/>
          <a:p>
            <a:pPr eaLnBrk="1" hangingPunct="1"/>
            <a:r>
              <a:rPr lang="en-US" altLang="zh-CN">
                <a:solidFill>
                  <a:srgbClr val="040408"/>
                </a:solidFill>
                <a:latin typeface="宋体" panose="02010600030101010101" pitchFamily="2" charset="-122"/>
              </a:rPr>
              <a:t>2</a:t>
            </a:r>
            <a:r>
              <a:rPr lang="zh-CN" altLang="en-US">
                <a:solidFill>
                  <a:srgbClr val="040408"/>
                </a:solidFill>
                <a:latin typeface="宋体" panose="02010600030101010101" pitchFamily="2" charset="-122"/>
              </a:rPr>
              <a:t>、</a:t>
            </a:r>
            <a:r>
              <a:rPr lang="zh-CN" altLang="en-US" sz="2800">
                <a:solidFill>
                  <a:srgbClr val="040408"/>
                </a:solidFill>
                <a:latin typeface="宋体" panose="02010600030101010101" pitchFamily="2" charset="-122"/>
              </a:rPr>
              <a:t>晶闸管电流定额</a:t>
            </a:r>
          </a:p>
        </p:txBody>
      </p:sp>
      <p:sp>
        <p:nvSpPr>
          <p:cNvPr id="9221" name="Rectangle 5" descr="Rectangle: Click to edit Master text styles&#10;Second level&#10;Third level&#10;Fourth level&#10;Fifth level">
            <a:extLst>
              <a:ext uri="{FF2B5EF4-FFF2-40B4-BE49-F238E27FC236}">
                <a16:creationId xmlns:a16="http://schemas.microsoft.com/office/drawing/2014/main" id="{63CE97C2-FF9F-4C0C-B39B-1FE7D0DA253E}"/>
              </a:ext>
            </a:extLst>
          </p:cNvPr>
          <p:cNvSpPr>
            <a:spLocks noChangeArrowheads="1"/>
          </p:cNvSpPr>
          <p:nvPr/>
        </p:nvSpPr>
        <p:spPr bwMode="auto">
          <a:xfrm>
            <a:off x="457200" y="990600"/>
            <a:ext cx="800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en-US" altLang="zh-CN" sz="2000">
                <a:solidFill>
                  <a:srgbClr val="040408"/>
                </a:solidFill>
                <a:latin typeface="宋体" panose="02010600030101010101" pitchFamily="2" charset="-122"/>
              </a:rPr>
              <a:t>2.1 </a:t>
            </a:r>
            <a:r>
              <a:rPr lang="zh-CN" altLang="en-US" sz="2000">
                <a:solidFill>
                  <a:srgbClr val="040408"/>
                </a:solidFill>
                <a:latin typeface="宋体" panose="02010600030101010101" pitchFamily="2" charset="-122"/>
              </a:rPr>
              <a:t>通态平均电流</a:t>
            </a:r>
            <a:r>
              <a:rPr lang="en-US" altLang="zh-CN" sz="2000">
                <a:solidFill>
                  <a:srgbClr val="040408"/>
                </a:solidFill>
                <a:latin typeface="宋体" panose="02010600030101010101" pitchFamily="2" charset="-122"/>
              </a:rPr>
              <a:t>I</a:t>
            </a:r>
            <a:r>
              <a:rPr lang="en-US" altLang="zh-CN" sz="2000" baseline="-30000">
                <a:solidFill>
                  <a:srgbClr val="040408"/>
                </a:solidFill>
                <a:latin typeface="宋体" panose="02010600030101010101" pitchFamily="2" charset="-122"/>
              </a:rPr>
              <a:t>T</a:t>
            </a:r>
            <a:r>
              <a:rPr lang="zh-CN" altLang="en-US" sz="2000" baseline="-30000">
                <a:solidFill>
                  <a:srgbClr val="040408"/>
                </a:solidFill>
                <a:latin typeface="宋体" panose="02010600030101010101" pitchFamily="2" charset="-122"/>
              </a:rPr>
              <a:t>（</a:t>
            </a:r>
            <a:r>
              <a:rPr lang="en-US" altLang="zh-CN" sz="2000" baseline="-30000">
                <a:solidFill>
                  <a:srgbClr val="040408"/>
                </a:solidFill>
                <a:latin typeface="宋体" panose="02010600030101010101" pitchFamily="2" charset="-122"/>
              </a:rPr>
              <a:t>AV</a:t>
            </a:r>
            <a:r>
              <a:rPr lang="zh-CN" altLang="en-US" sz="2000" baseline="-30000">
                <a:solidFill>
                  <a:srgbClr val="040408"/>
                </a:solidFill>
                <a:latin typeface="宋体" panose="02010600030101010101" pitchFamily="2" charset="-122"/>
              </a:rPr>
              <a:t>）</a:t>
            </a:r>
            <a:r>
              <a:rPr lang="zh-CN" altLang="en-US" sz="2000">
                <a:solidFill>
                  <a:srgbClr val="040408"/>
                </a:solidFill>
                <a:latin typeface="宋体" panose="02010600030101010101" pitchFamily="2" charset="-122"/>
              </a:rPr>
              <a:t> </a:t>
            </a:r>
          </a:p>
          <a:p>
            <a:pPr eaLnBrk="1" hangingPunct="1">
              <a:spcBef>
                <a:spcPct val="20000"/>
              </a:spcBef>
              <a:buClr>
                <a:schemeClr val="hlink"/>
              </a:buClr>
              <a:buSzPct val="110000"/>
              <a:buFont typeface="Wingdings" panose="05000000000000000000" pitchFamily="2" charset="2"/>
              <a:buNone/>
            </a:pPr>
            <a:r>
              <a:rPr lang="zh-CN" altLang="en-US" sz="2000">
                <a:solidFill>
                  <a:srgbClr val="040408"/>
                </a:solidFill>
                <a:latin typeface="宋体" panose="02010600030101010101" pitchFamily="2" charset="-122"/>
              </a:rPr>
              <a:t>    是工频正弦半波的通态电流在一个整周期内的平均值。</a:t>
            </a:r>
          </a:p>
        </p:txBody>
      </p:sp>
      <p:grpSp>
        <p:nvGrpSpPr>
          <p:cNvPr id="2" name="Group 27">
            <a:extLst>
              <a:ext uri="{FF2B5EF4-FFF2-40B4-BE49-F238E27FC236}">
                <a16:creationId xmlns:a16="http://schemas.microsoft.com/office/drawing/2014/main" id="{C7122096-B093-4D0F-953E-A2E2FF3ACB4E}"/>
              </a:ext>
            </a:extLst>
          </p:cNvPr>
          <p:cNvGrpSpPr>
            <a:grpSpLocks/>
          </p:cNvGrpSpPr>
          <p:nvPr/>
        </p:nvGrpSpPr>
        <p:grpSpPr bwMode="auto">
          <a:xfrm>
            <a:off x="1066800" y="1676400"/>
            <a:ext cx="3886200" cy="1752600"/>
            <a:chOff x="672" y="1440"/>
            <a:chExt cx="2448" cy="1104"/>
          </a:xfrm>
        </p:grpSpPr>
        <p:sp>
          <p:nvSpPr>
            <p:cNvPr id="4122" name="Line 6">
              <a:extLst>
                <a:ext uri="{FF2B5EF4-FFF2-40B4-BE49-F238E27FC236}">
                  <a16:creationId xmlns:a16="http://schemas.microsoft.com/office/drawing/2014/main" id="{85488D6A-1B69-45A1-B6C3-B01FF4486321}"/>
                </a:ext>
              </a:extLst>
            </p:cNvPr>
            <p:cNvSpPr>
              <a:spLocks noChangeShapeType="1"/>
            </p:cNvSpPr>
            <p:nvPr/>
          </p:nvSpPr>
          <p:spPr bwMode="auto">
            <a:xfrm>
              <a:off x="720" y="2112"/>
              <a:ext cx="2064"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23" name="Line 7">
              <a:extLst>
                <a:ext uri="{FF2B5EF4-FFF2-40B4-BE49-F238E27FC236}">
                  <a16:creationId xmlns:a16="http://schemas.microsoft.com/office/drawing/2014/main" id="{01FE39A4-3542-4AB5-BBC2-96E3E740615C}"/>
                </a:ext>
              </a:extLst>
            </p:cNvPr>
            <p:cNvSpPr>
              <a:spLocks noChangeShapeType="1"/>
            </p:cNvSpPr>
            <p:nvPr/>
          </p:nvSpPr>
          <p:spPr bwMode="auto">
            <a:xfrm flipV="1">
              <a:off x="960" y="1536"/>
              <a:ext cx="0" cy="96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24" name="Freeform 8">
              <a:extLst>
                <a:ext uri="{FF2B5EF4-FFF2-40B4-BE49-F238E27FC236}">
                  <a16:creationId xmlns:a16="http://schemas.microsoft.com/office/drawing/2014/main" id="{67AB3940-78CD-44CB-BFE9-CA2768E85A3F}"/>
                </a:ext>
              </a:extLst>
            </p:cNvPr>
            <p:cNvSpPr>
              <a:spLocks/>
            </p:cNvSpPr>
            <p:nvPr/>
          </p:nvSpPr>
          <p:spPr bwMode="auto">
            <a:xfrm>
              <a:off x="960" y="1728"/>
              <a:ext cx="432" cy="384"/>
            </a:xfrm>
            <a:custGeom>
              <a:avLst/>
              <a:gdLst>
                <a:gd name="T0" fmla="*/ 0 w 432"/>
                <a:gd name="T1" fmla="*/ 384 h 384"/>
                <a:gd name="T2" fmla="*/ 240 w 432"/>
                <a:gd name="T3" fmla="*/ 0 h 384"/>
                <a:gd name="T4" fmla="*/ 432 w 432"/>
                <a:gd name="T5" fmla="*/ 384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0" y="384"/>
                  </a:moveTo>
                  <a:cubicBezTo>
                    <a:pt x="84" y="192"/>
                    <a:pt x="168" y="0"/>
                    <a:pt x="240" y="0"/>
                  </a:cubicBezTo>
                  <a:cubicBezTo>
                    <a:pt x="312" y="0"/>
                    <a:pt x="372" y="192"/>
                    <a:pt x="432" y="384"/>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25" name="Freeform 9">
              <a:extLst>
                <a:ext uri="{FF2B5EF4-FFF2-40B4-BE49-F238E27FC236}">
                  <a16:creationId xmlns:a16="http://schemas.microsoft.com/office/drawing/2014/main" id="{EC203B73-94D9-403A-9550-C384457741EC}"/>
                </a:ext>
              </a:extLst>
            </p:cNvPr>
            <p:cNvSpPr>
              <a:spLocks/>
            </p:cNvSpPr>
            <p:nvPr/>
          </p:nvSpPr>
          <p:spPr bwMode="auto">
            <a:xfrm flipV="1">
              <a:off x="1392" y="2112"/>
              <a:ext cx="432" cy="384"/>
            </a:xfrm>
            <a:custGeom>
              <a:avLst/>
              <a:gdLst>
                <a:gd name="T0" fmla="*/ 0 w 432"/>
                <a:gd name="T1" fmla="*/ 384 h 384"/>
                <a:gd name="T2" fmla="*/ 240 w 432"/>
                <a:gd name="T3" fmla="*/ 0 h 384"/>
                <a:gd name="T4" fmla="*/ 432 w 432"/>
                <a:gd name="T5" fmla="*/ 384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0" y="384"/>
                  </a:moveTo>
                  <a:cubicBezTo>
                    <a:pt x="84" y="192"/>
                    <a:pt x="168" y="0"/>
                    <a:pt x="240" y="0"/>
                  </a:cubicBezTo>
                  <a:cubicBezTo>
                    <a:pt x="312" y="0"/>
                    <a:pt x="372" y="192"/>
                    <a:pt x="432" y="384"/>
                  </a:cubicBezTo>
                </a:path>
              </a:pathLst>
            </a:custGeom>
            <a:noFill/>
            <a:ln w="28575">
              <a:solidFill>
                <a:srgbClr val="040408"/>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26" name="Freeform 10">
              <a:extLst>
                <a:ext uri="{FF2B5EF4-FFF2-40B4-BE49-F238E27FC236}">
                  <a16:creationId xmlns:a16="http://schemas.microsoft.com/office/drawing/2014/main" id="{EB671A35-799D-4E2D-931D-E756B47274A4}"/>
                </a:ext>
              </a:extLst>
            </p:cNvPr>
            <p:cNvSpPr>
              <a:spLocks/>
            </p:cNvSpPr>
            <p:nvPr/>
          </p:nvSpPr>
          <p:spPr bwMode="auto">
            <a:xfrm>
              <a:off x="1824" y="1728"/>
              <a:ext cx="432" cy="384"/>
            </a:xfrm>
            <a:custGeom>
              <a:avLst/>
              <a:gdLst>
                <a:gd name="T0" fmla="*/ 0 w 432"/>
                <a:gd name="T1" fmla="*/ 384 h 384"/>
                <a:gd name="T2" fmla="*/ 240 w 432"/>
                <a:gd name="T3" fmla="*/ 0 h 384"/>
                <a:gd name="T4" fmla="*/ 432 w 432"/>
                <a:gd name="T5" fmla="*/ 384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0" y="384"/>
                  </a:moveTo>
                  <a:cubicBezTo>
                    <a:pt x="84" y="192"/>
                    <a:pt x="168" y="0"/>
                    <a:pt x="240" y="0"/>
                  </a:cubicBezTo>
                  <a:cubicBezTo>
                    <a:pt x="312" y="0"/>
                    <a:pt x="372" y="192"/>
                    <a:pt x="432" y="384"/>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27" name="Rectangle 19">
              <a:extLst>
                <a:ext uri="{FF2B5EF4-FFF2-40B4-BE49-F238E27FC236}">
                  <a16:creationId xmlns:a16="http://schemas.microsoft.com/office/drawing/2014/main" id="{EA592880-1795-40F0-B275-D304BF1193BD}"/>
                </a:ext>
              </a:extLst>
            </p:cNvPr>
            <p:cNvSpPr>
              <a:spLocks noChangeArrowheads="1"/>
            </p:cNvSpPr>
            <p:nvPr/>
          </p:nvSpPr>
          <p:spPr bwMode="auto">
            <a:xfrm>
              <a:off x="2448" y="2064"/>
              <a:ext cx="67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a:solidFill>
                    <a:srgbClr val="040408"/>
                  </a:solidFill>
                  <a:latin typeface="宋体" panose="02010600030101010101" pitchFamily="2" charset="-122"/>
                </a:rPr>
                <a:t>ωt</a:t>
              </a:r>
              <a:r>
                <a:rPr lang="en-US" altLang="zh-CN" sz="1100">
                  <a:latin typeface="Times New Roman" panose="02020603050405020304" pitchFamily="18" charset="0"/>
                </a:rPr>
                <a:t> </a:t>
              </a:r>
              <a:endParaRPr lang="en-US" altLang="zh-CN">
                <a:latin typeface="Times New Roman" panose="02020603050405020304" pitchFamily="18" charset="0"/>
              </a:endParaRPr>
            </a:p>
            <a:p>
              <a:pPr eaLnBrk="1" hangingPunct="1"/>
              <a:endParaRPr lang="en-US" altLang="zh-CN">
                <a:latin typeface="Times New Roman" panose="02020603050405020304" pitchFamily="18" charset="0"/>
              </a:endParaRPr>
            </a:p>
          </p:txBody>
        </p:sp>
        <p:sp>
          <p:nvSpPr>
            <p:cNvPr id="4128" name="Rectangle 21">
              <a:extLst>
                <a:ext uri="{FF2B5EF4-FFF2-40B4-BE49-F238E27FC236}">
                  <a16:creationId xmlns:a16="http://schemas.microsoft.com/office/drawing/2014/main" id="{A7128E1B-FA86-408D-B723-109AD455B32B}"/>
                </a:ext>
              </a:extLst>
            </p:cNvPr>
            <p:cNvSpPr>
              <a:spLocks noChangeArrowheads="1"/>
            </p:cNvSpPr>
            <p:nvPr/>
          </p:nvSpPr>
          <p:spPr bwMode="auto">
            <a:xfrm>
              <a:off x="672" y="1440"/>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a:solidFill>
                    <a:srgbClr val="040408"/>
                  </a:solidFill>
                  <a:latin typeface="宋体" panose="02010600030101010101" pitchFamily="2" charset="-122"/>
                </a:rPr>
                <a:t>I</a:t>
              </a:r>
              <a:r>
                <a:rPr lang="en-US" altLang="zh-CN" sz="1800" b="1">
                  <a:solidFill>
                    <a:srgbClr val="040408"/>
                  </a:solidFill>
                  <a:latin typeface="宋体" panose="02010600030101010101" pitchFamily="2" charset="-122"/>
                </a:rPr>
                <a:t>m</a:t>
              </a:r>
              <a:r>
                <a:rPr lang="en-US" altLang="zh-CN" sz="1100">
                  <a:latin typeface="宋体" panose="02010600030101010101" pitchFamily="2" charset="-122"/>
                </a:rPr>
                <a:t> </a:t>
              </a:r>
              <a:endParaRPr lang="en-US" altLang="zh-CN">
                <a:latin typeface="宋体" panose="02010600030101010101" pitchFamily="2" charset="-122"/>
              </a:endParaRPr>
            </a:p>
            <a:p>
              <a:pPr eaLnBrk="1" hangingPunct="1"/>
              <a:endParaRPr lang="en-US" altLang="zh-CN">
                <a:latin typeface="宋体" panose="02010600030101010101" pitchFamily="2" charset="-122"/>
              </a:endParaRPr>
            </a:p>
          </p:txBody>
        </p:sp>
        <p:sp>
          <p:nvSpPr>
            <p:cNvPr id="4129" name="Rectangle 22">
              <a:extLst>
                <a:ext uri="{FF2B5EF4-FFF2-40B4-BE49-F238E27FC236}">
                  <a16:creationId xmlns:a16="http://schemas.microsoft.com/office/drawing/2014/main" id="{3B52AE1D-02B0-456C-BAAA-F8C818E5B2FB}"/>
                </a:ext>
              </a:extLst>
            </p:cNvPr>
            <p:cNvSpPr>
              <a:spLocks noChangeArrowheads="1"/>
            </p:cNvSpPr>
            <p:nvPr/>
          </p:nvSpPr>
          <p:spPr bwMode="auto">
            <a:xfrm>
              <a:off x="1152" y="21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a:solidFill>
                    <a:srgbClr val="040408"/>
                  </a:solidFill>
                  <a:latin typeface="宋体" panose="02010600030101010101" pitchFamily="2" charset="-122"/>
                </a:rPr>
                <a:t>π</a:t>
              </a:r>
              <a:r>
                <a:rPr lang="en-US" altLang="zh-CN" sz="2000" b="1">
                  <a:latin typeface="宋体" panose="02010600030101010101" pitchFamily="2" charset="-122"/>
                </a:rPr>
                <a:t> </a:t>
              </a:r>
            </a:p>
          </p:txBody>
        </p:sp>
        <p:sp>
          <p:nvSpPr>
            <p:cNvPr id="4130" name="Rectangle 23">
              <a:extLst>
                <a:ext uri="{FF2B5EF4-FFF2-40B4-BE49-F238E27FC236}">
                  <a16:creationId xmlns:a16="http://schemas.microsoft.com/office/drawing/2014/main" id="{7CD73CF0-74BE-41B2-8AD6-25A0942F03A4}"/>
                </a:ext>
              </a:extLst>
            </p:cNvPr>
            <p:cNvSpPr>
              <a:spLocks noChangeArrowheads="1"/>
            </p:cNvSpPr>
            <p:nvPr/>
          </p:nvSpPr>
          <p:spPr bwMode="auto">
            <a:xfrm>
              <a:off x="1776" y="216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a:solidFill>
                    <a:srgbClr val="040408"/>
                  </a:solidFill>
                  <a:latin typeface="宋体" panose="02010600030101010101" pitchFamily="2" charset="-122"/>
                </a:rPr>
                <a:t>2π</a:t>
              </a:r>
              <a:r>
                <a:rPr lang="en-US" altLang="zh-CN" sz="2000" b="1">
                  <a:latin typeface="宋体" panose="02010600030101010101" pitchFamily="2" charset="-122"/>
                </a:rPr>
                <a:t> </a:t>
              </a:r>
            </a:p>
          </p:txBody>
        </p:sp>
      </p:grpSp>
      <p:graphicFrame>
        <p:nvGraphicFramePr>
          <p:cNvPr id="9240" name="Object 24">
            <a:extLst>
              <a:ext uri="{FF2B5EF4-FFF2-40B4-BE49-F238E27FC236}">
                <a16:creationId xmlns:a16="http://schemas.microsoft.com/office/drawing/2014/main" id="{3C6CBADE-CE29-4226-8406-6C1C7EDE49A0}"/>
              </a:ext>
            </a:extLst>
          </p:cNvPr>
          <p:cNvGraphicFramePr>
            <a:graphicFrameLocks noChangeAspect="1"/>
          </p:cNvGraphicFramePr>
          <p:nvPr/>
        </p:nvGraphicFramePr>
        <p:xfrm>
          <a:off x="4406900" y="1828800"/>
          <a:ext cx="3619500" cy="857250"/>
        </p:xfrm>
        <a:graphic>
          <a:graphicData uri="http://schemas.openxmlformats.org/presentationml/2006/ole">
            <mc:AlternateContent xmlns:mc="http://schemas.openxmlformats.org/markup-compatibility/2006">
              <mc:Choice xmlns:v="urn:schemas-microsoft-com:vml" Requires="v">
                <p:oleObj spid="_x0000_s4131" name="Equation" r:id="rId3" imgW="1523880" imgH="355320" progId="Equation.DSMT4">
                  <p:embed/>
                </p:oleObj>
              </mc:Choice>
              <mc:Fallback>
                <p:oleObj name="Equation" r:id="rId3" imgW="1523880" imgH="355320" progId="Equation.DSMT4">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900" y="1828800"/>
                        <a:ext cx="36195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44" name="Rectangle 28" descr="Rectangle: Click to edit Master text styles&#10;Second level&#10;Third level&#10;Fourth level&#10;Fifth level">
            <a:extLst>
              <a:ext uri="{FF2B5EF4-FFF2-40B4-BE49-F238E27FC236}">
                <a16:creationId xmlns:a16="http://schemas.microsoft.com/office/drawing/2014/main" id="{16A10537-C8B9-4D0A-A54E-D6F050EB530D}"/>
              </a:ext>
            </a:extLst>
          </p:cNvPr>
          <p:cNvSpPr>
            <a:spLocks noChangeArrowheads="1"/>
          </p:cNvSpPr>
          <p:nvPr/>
        </p:nvSpPr>
        <p:spPr bwMode="auto">
          <a:xfrm>
            <a:off x="533400" y="3429000"/>
            <a:ext cx="800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en-US" altLang="zh-CN" sz="2000">
                <a:solidFill>
                  <a:srgbClr val="040408"/>
                </a:solidFill>
                <a:latin typeface="宋体" panose="02010600030101010101" pitchFamily="2" charset="-122"/>
              </a:rPr>
              <a:t>2.2 </a:t>
            </a:r>
            <a:r>
              <a:rPr lang="zh-CN" altLang="en-US" sz="2000">
                <a:solidFill>
                  <a:srgbClr val="040408"/>
                </a:solidFill>
                <a:latin typeface="宋体" panose="02010600030101010101" pitchFamily="2" charset="-122"/>
              </a:rPr>
              <a:t>有效电流</a:t>
            </a:r>
          </a:p>
          <a:p>
            <a:pPr eaLnBrk="1" hangingPunct="1">
              <a:spcBef>
                <a:spcPct val="20000"/>
              </a:spcBef>
              <a:buClr>
                <a:schemeClr val="hlink"/>
              </a:buClr>
              <a:buSzPct val="110000"/>
              <a:buFont typeface="Wingdings" panose="05000000000000000000" pitchFamily="2" charset="2"/>
              <a:buNone/>
            </a:pPr>
            <a:r>
              <a:rPr lang="zh-CN" altLang="en-US" sz="2000">
                <a:solidFill>
                  <a:srgbClr val="040408"/>
                </a:solidFill>
                <a:latin typeface="Arial Unicode MS" panose="020B0604020202020204" pitchFamily="34" charset="-122"/>
              </a:rPr>
              <a:t>             通过电流的热效应来定义，把交流电流一个周期内消耗的能量等效用一个直流电流值来代替。</a:t>
            </a:r>
            <a:r>
              <a:rPr lang="zh-CN" altLang="en-US" sz="2000">
                <a:solidFill>
                  <a:srgbClr val="040408"/>
                </a:solidFill>
                <a:latin typeface="宋体" panose="02010600030101010101" pitchFamily="2" charset="-122"/>
              </a:rPr>
              <a:t> </a:t>
            </a:r>
          </a:p>
        </p:txBody>
      </p:sp>
      <p:grpSp>
        <p:nvGrpSpPr>
          <p:cNvPr id="3" name="Group 30">
            <a:extLst>
              <a:ext uri="{FF2B5EF4-FFF2-40B4-BE49-F238E27FC236}">
                <a16:creationId xmlns:a16="http://schemas.microsoft.com/office/drawing/2014/main" id="{CAAD4985-7D86-4341-ACE5-36FDCC36192C}"/>
              </a:ext>
            </a:extLst>
          </p:cNvPr>
          <p:cNvGrpSpPr>
            <a:grpSpLocks/>
          </p:cNvGrpSpPr>
          <p:nvPr/>
        </p:nvGrpSpPr>
        <p:grpSpPr bwMode="auto">
          <a:xfrm>
            <a:off x="1371600" y="4572000"/>
            <a:ext cx="1905000" cy="990600"/>
            <a:chOff x="4062" y="1758"/>
            <a:chExt cx="2058" cy="1582"/>
          </a:xfrm>
        </p:grpSpPr>
        <p:sp>
          <p:nvSpPr>
            <p:cNvPr id="4114" name="Rectangle 31">
              <a:extLst>
                <a:ext uri="{FF2B5EF4-FFF2-40B4-BE49-F238E27FC236}">
                  <a16:creationId xmlns:a16="http://schemas.microsoft.com/office/drawing/2014/main" id="{BA414A1F-FCE8-4136-A567-B8E11A31BE7A}"/>
                </a:ext>
              </a:extLst>
            </p:cNvPr>
            <p:cNvSpPr>
              <a:spLocks noChangeArrowheads="1"/>
            </p:cNvSpPr>
            <p:nvPr/>
          </p:nvSpPr>
          <p:spPr bwMode="auto">
            <a:xfrm>
              <a:off x="4792" y="1758"/>
              <a:ext cx="81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R</a:t>
              </a:r>
            </a:p>
          </p:txBody>
        </p:sp>
        <p:grpSp>
          <p:nvGrpSpPr>
            <p:cNvPr id="4115" name="Group 32">
              <a:extLst>
                <a:ext uri="{FF2B5EF4-FFF2-40B4-BE49-F238E27FC236}">
                  <a16:creationId xmlns:a16="http://schemas.microsoft.com/office/drawing/2014/main" id="{10617457-BC2A-4CF0-8865-08C6906B1825}"/>
                </a:ext>
              </a:extLst>
            </p:cNvPr>
            <p:cNvGrpSpPr>
              <a:grpSpLocks/>
            </p:cNvGrpSpPr>
            <p:nvPr/>
          </p:nvGrpSpPr>
          <p:grpSpPr bwMode="auto">
            <a:xfrm>
              <a:off x="4062" y="2376"/>
              <a:ext cx="2058" cy="268"/>
              <a:chOff x="4062" y="2376"/>
              <a:chExt cx="2058" cy="268"/>
            </a:xfrm>
          </p:grpSpPr>
          <p:grpSp>
            <p:nvGrpSpPr>
              <p:cNvPr id="4118" name="Group 33">
                <a:extLst>
                  <a:ext uri="{FF2B5EF4-FFF2-40B4-BE49-F238E27FC236}">
                    <a16:creationId xmlns:a16="http://schemas.microsoft.com/office/drawing/2014/main" id="{3D5EAB3A-5010-42CD-BF9E-773E8712240B}"/>
                  </a:ext>
                </a:extLst>
              </p:cNvPr>
              <p:cNvGrpSpPr>
                <a:grpSpLocks/>
              </p:cNvGrpSpPr>
              <p:nvPr/>
            </p:nvGrpSpPr>
            <p:grpSpPr bwMode="auto">
              <a:xfrm rot="-5400000">
                <a:off x="4957" y="1481"/>
                <a:ext cx="268" cy="2058"/>
                <a:chOff x="7686" y="5817"/>
                <a:chExt cx="268" cy="2058"/>
              </a:xfrm>
            </p:grpSpPr>
            <p:sp>
              <p:nvSpPr>
                <p:cNvPr id="4120" name="Line 34">
                  <a:extLst>
                    <a:ext uri="{FF2B5EF4-FFF2-40B4-BE49-F238E27FC236}">
                      <a16:creationId xmlns:a16="http://schemas.microsoft.com/office/drawing/2014/main" id="{ACB1450F-CFDE-46C3-9E3F-BEC939D0008F}"/>
                    </a:ext>
                  </a:extLst>
                </p:cNvPr>
                <p:cNvSpPr>
                  <a:spLocks noChangeShapeType="1"/>
                </p:cNvSpPr>
                <p:nvPr/>
              </p:nvSpPr>
              <p:spPr bwMode="auto">
                <a:xfrm flipV="1">
                  <a:off x="7836" y="5817"/>
                  <a:ext cx="0" cy="20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1" name="Rectangle 35">
                  <a:extLst>
                    <a:ext uri="{FF2B5EF4-FFF2-40B4-BE49-F238E27FC236}">
                      <a16:creationId xmlns:a16="http://schemas.microsoft.com/office/drawing/2014/main" id="{FFAA227F-529F-411E-916B-CF0998F8E320}"/>
                    </a:ext>
                  </a:extLst>
                </p:cNvPr>
                <p:cNvSpPr>
                  <a:spLocks noChangeArrowheads="1"/>
                </p:cNvSpPr>
                <p:nvPr/>
              </p:nvSpPr>
              <p:spPr bwMode="auto">
                <a:xfrm>
                  <a:off x="7686" y="6636"/>
                  <a:ext cx="268"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4119" name="Line 36">
                <a:extLst>
                  <a:ext uri="{FF2B5EF4-FFF2-40B4-BE49-F238E27FC236}">
                    <a16:creationId xmlns:a16="http://schemas.microsoft.com/office/drawing/2014/main" id="{1342F8E8-960B-4FC6-B66C-4665CE6BE66E}"/>
                  </a:ext>
                </a:extLst>
              </p:cNvPr>
              <p:cNvSpPr>
                <a:spLocks noChangeShapeType="1"/>
              </p:cNvSpPr>
              <p:nvPr/>
            </p:nvSpPr>
            <p:spPr bwMode="auto">
              <a:xfrm>
                <a:off x="4068" y="2496"/>
                <a:ext cx="48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116" name="Rectangle 37">
              <a:extLst>
                <a:ext uri="{FF2B5EF4-FFF2-40B4-BE49-F238E27FC236}">
                  <a16:creationId xmlns:a16="http://schemas.microsoft.com/office/drawing/2014/main" id="{FB94BEF4-EBDC-4B8C-B4B3-E259A7C27764}"/>
                </a:ext>
              </a:extLst>
            </p:cNvPr>
            <p:cNvSpPr>
              <a:spLocks noChangeArrowheads="1"/>
            </p:cNvSpPr>
            <p:nvPr/>
          </p:nvSpPr>
          <p:spPr bwMode="auto">
            <a:xfrm>
              <a:off x="4118" y="1809"/>
              <a:ext cx="81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I</a:t>
              </a:r>
              <a:endParaRPr kumimoji="0" lang="en-US" altLang="zh-CN" sz="1400">
                <a:solidFill>
                  <a:srgbClr val="040408"/>
                </a:solidFill>
                <a:latin typeface="Times New Roman" panose="02020603050405020304" pitchFamily="18" charset="0"/>
              </a:endParaRPr>
            </a:p>
          </p:txBody>
        </p:sp>
        <p:sp>
          <p:nvSpPr>
            <p:cNvPr id="4117" name="Rectangle 38">
              <a:extLst>
                <a:ext uri="{FF2B5EF4-FFF2-40B4-BE49-F238E27FC236}">
                  <a16:creationId xmlns:a16="http://schemas.microsoft.com/office/drawing/2014/main" id="{29854EA9-C42A-40F8-9B56-B6BF4ED25BB7}"/>
                </a:ext>
              </a:extLst>
            </p:cNvPr>
            <p:cNvSpPr>
              <a:spLocks noChangeArrowheads="1"/>
            </p:cNvSpPr>
            <p:nvPr/>
          </p:nvSpPr>
          <p:spPr bwMode="auto">
            <a:xfrm>
              <a:off x="4100" y="2430"/>
              <a:ext cx="81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a:solidFill>
                    <a:srgbClr val="040408"/>
                  </a:solidFill>
                  <a:latin typeface="Times New Roman" panose="02020603050405020304" pitchFamily="18" charset="0"/>
                </a:rPr>
                <a:t>I</a:t>
              </a:r>
              <a:r>
                <a:rPr kumimoji="0" lang="en-US" altLang="zh-CN" sz="2000">
                  <a:solidFill>
                    <a:srgbClr val="040408"/>
                  </a:solidFill>
                  <a:latin typeface="Times New Roman" panose="02020603050405020304" pitchFamily="18" charset="0"/>
                </a:rPr>
                <a:t>rms</a:t>
              </a:r>
            </a:p>
          </p:txBody>
        </p:sp>
      </p:grpSp>
      <p:graphicFrame>
        <p:nvGraphicFramePr>
          <p:cNvPr id="9255" name="Object 39">
            <a:extLst>
              <a:ext uri="{FF2B5EF4-FFF2-40B4-BE49-F238E27FC236}">
                <a16:creationId xmlns:a16="http://schemas.microsoft.com/office/drawing/2014/main" id="{555C1ABF-06F8-472C-92ED-3744FAC4D8C8}"/>
              </a:ext>
            </a:extLst>
          </p:cNvPr>
          <p:cNvGraphicFramePr>
            <a:graphicFrameLocks noChangeAspect="1"/>
          </p:cNvGraphicFramePr>
          <p:nvPr/>
        </p:nvGraphicFramePr>
        <p:xfrm>
          <a:off x="4267200" y="4648200"/>
          <a:ext cx="1935163" cy="698500"/>
        </p:xfrm>
        <a:graphic>
          <a:graphicData uri="http://schemas.openxmlformats.org/presentationml/2006/ole">
            <mc:AlternateContent xmlns:mc="http://schemas.openxmlformats.org/markup-compatibility/2006">
              <mc:Choice xmlns:v="urn:schemas-microsoft-com:vml" Requires="v">
                <p:oleObj spid="_x0000_s4132" name="Equation" r:id="rId5" imgW="787320" imgH="279360" progId="Equation.DSMT4">
                  <p:embed/>
                </p:oleObj>
              </mc:Choice>
              <mc:Fallback>
                <p:oleObj name="Equation" r:id="rId5" imgW="787320" imgH="279360" progId="Equation.DSMT4">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4648200"/>
                        <a:ext cx="1935163"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56" name="Object 40">
            <a:extLst>
              <a:ext uri="{FF2B5EF4-FFF2-40B4-BE49-F238E27FC236}">
                <a16:creationId xmlns:a16="http://schemas.microsoft.com/office/drawing/2014/main" id="{E519184A-DB4B-48FE-A3D2-64DA928C4F9E}"/>
              </a:ext>
            </a:extLst>
          </p:cNvPr>
          <p:cNvGraphicFramePr>
            <a:graphicFrameLocks noChangeAspect="1"/>
          </p:cNvGraphicFramePr>
          <p:nvPr/>
        </p:nvGraphicFramePr>
        <p:xfrm>
          <a:off x="6629400" y="4724400"/>
          <a:ext cx="1614488" cy="504825"/>
        </p:xfrm>
        <a:graphic>
          <a:graphicData uri="http://schemas.openxmlformats.org/presentationml/2006/ole">
            <mc:AlternateContent xmlns:mc="http://schemas.openxmlformats.org/markup-compatibility/2006">
              <mc:Choice xmlns:v="urn:schemas-microsoft-com:vml" Requires="v">
                <p:oleObj spid="_x0000_s4133" name="Equation" r:id="rId7" imgW="698400" imgH="215640" progId="Equation.DSMT4">
                  <p:embed/>
                </p:oleObj>
              </mc:Choice>
              <mc:Fallback>
                <p:oleObj name="Equation" r:id="rId7" imgW="698400" imgH="215640" progId="Equation.DSMT4">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4724400"/>
                        <a:ext cx="1614488"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58" name="Rectangle 42">
            <a:extLst>
              <a:ext uri="{FF2B5EF4-FFF2-40B4-BE49-F238E27FC236}">
                <a16:creationId xmlns:a16="http://schemas.microsoft.com/office/drawing/2014/main" id="{54CEE3A4-551E-475D-AE33-731FE26F4DE1}"/>
              </a:ext>
            </a:extLst>
          </p:cNvPr>
          <p:cNvSpPr>
            <a:spLocks noChangeArrowheads="1"/>
          </p:cNvSpPr>
          <p:nvPr/>
        </p:nvSpPr>
        <p:spPr bwMode="auto">
          <a:xfrm>
            <a:off x="6248400" y="4724400"/>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FC0A0A"/>
                </a:solidFill>
                <a:latin typeface="Times New Roman" panose="02020603050405020304" pitchFamily="18" charset="0"/>
              </a:rPr>
              <a:t>=</a:t>
            </a:r>
            <a:r>
              <a:rPr lang="en-US" altLang="zh-CN">
                <a:latin typeface="Times New Roman" panose="02020603050405020304" pitchFamily="18" charset="0"/>
              </a:rPr>
              <a:t> </a:t>
            </a:r>
          </a:p>
        </p:txBody>
      </p:sp>
      <p:graphicFrame>
        <p:nvGraphicFramePr>
          <p:cNvPr id="9260" name="Object 44">
            <a:extLst>
              <a:ext uri="{FF2B5EF4-FFF2-40B4-BE49-F238E27FC236}">
                <a16:creationId xmlns:a16="http://schemas.microsoft.com/office/drawing/2014/main" id="{50E07541-4451-41C1-88AE-74BB84C6591C}"/>
              </a:ext>
            </a:extLst>
          </p:cNvPr>
          <p:cNvGraphicFramePr>
            <a:graphicFrameLocks noChangeAspect="1"/>
          </p:cNvGraphicFramePr>
          <p:nvPr/>
        </p:nvGraphicFramePr>
        <p:xfrm>
          <a:off x="4440238" y="5410200"/>
          <a:ext cx="2166937" cy="733425"/>
        </p:xfrm>
        <a:graphic>
          <a:graphicData uri="http://schemas.openxmlformats.org/presentationml/2006/ole">
            <mc:AlternateContent xmlns:mc="http://schemas.openxmlformats.org/markup-compatibility/2006">
              <mc:Choice xmlns:v="urn:schemas-microsoft-com:vml" Requires="v">
                <p:oleObj spid="_x0000_s4134" name="Equation" r:id="rId9" imgW="990360" imgH="330120" progId="Equation.DSMT4">
                  <p:embed/>
                </p:oleObj>
              </mc:Choice>
              <mc:Fallback>
                <p:oleObj name="Equation" r:id="rId9" imgW="990360" imgH="330120" progId="Equation.DSMT4">
                  <p:embed/>
                  <p:pic>
                    <p:nvPicPr>
                      <p:cNvPr id="0"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0238" y="5410200"/>
                        <a:ext cx="2166937"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61" name="Object 45">
            <a:extLst>
              <a:ext uri="{FF2B5EF4-FFF2-40B4-BE49-F238E27FC236}">
                <a16:creationId xmlns:a16="http://schemas.microsoft.com/office/drawing/2014/main" id="{0D194370-817F-467D-AE98-ED1DC72C4FDC}"/>
              </a:ext>
            </a:extLst>
          </p:cNvPr>
          <p:cNvGraphicFramePr>
            <a:graphicFrameLocks noChangeAspect="1"/>
          </p:cNvGraphicFramePr>
          <p:nvPr/>
        </p:nvGraphicFramePr>
        <p:xfrm>
          <a:off x="5410200" y="2590800"/>
          <a:ext cx="904875" cy="857250"/>
        </p:xfrm>
        <a:graphic>
          <a:graphicData uri="http://schemas.openxmlformats.org/presentationml/2006/ole">
            <mc:AlternateContent xmlns:mc="http://schemas.openxmlformats.org/markup-compatibility/2006">
              <mc:Choice xmlns:v="urn:schemas-microsoft-com:vml" Requires="v">
                <p:oleObj spid="_x0000_s4135" name="Equation" r:id="rId11" imgW="380880" imgH="355320" progId="Equation.DSMT4">
                  <p:embed/>
                </p:oleObj>
              </mc:Choice>
              <mc:Fallback>
                <p:oleObj name="Equation" r:id="rId11" imgW="380880" imgH="355320" progId="Equation.DSMT4">
                  <p:embed/>
                  <p:pic>
                    <p:nvPicPr>
                      <p:cNvPr id="0" name="Object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0200" y="2590800"/>
                        <a:ext cx="904875"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0">
            <a:extLst>
              <a:ext uri="{FF2B5EF4-FFF2-40B4-BE49-F238E27FC236}">
                <a16:creationId xmlns:a16="http://schemas.microsoft.com/office/drawing/2014/main" id="{3FDEE387-06F4-461E-B210-89EE600CB72B}"/>
              </a:ext>
            </a:extLst>
          </p:cNvPr>
          <p:cNvGrpSpPr>
            <a:grpSpLocks/>
          </p:cNvGrpSpPr>
          <p:nvPr/>
        </p:nvGrpSpPr>
        <p:grpSpPr bwMode="auto">
          <a:xfrm>
            <a:off x="762000" y="6096000"/>
            <a:ext cx="6618288" cy="533400"/>
            <a:chOff x="480" y="3840"/>
            <a:chExt cx="4169" cy="336"/>
          </a:xfrm>
        </p:grpSpPr>
        <p:grpSp>
          <p:nvGrpSpPr>
            <p:cNvPr id="4111" name="Group 48">
              <a:extLst>
                <a:ext uri="{FF2B5EF4-FFF2-40B4-BE49-F238E27FC236}">
                  <a16:creationId xmlns:a16="http://schemas.microsoft.com/office/drawing/2014/main" id="{2D621F44-A0B8-4800-A3E8-7D1B25A3F34A}"/>
                </a:ext>
              </a:extLst>
            </p:cNvPr>
            <p:cNvGrpSpPr>
              <a:grpSpLocks/>
            </p:cNvGrpSpPr>
            <p:nvPr/>
          </p:nvGrpSpPr>
          <p:grpSpPr bwMode="auto">
            <a:xfrm>
              <a:off x="3888" y="3840"/>
              <a:ext cx="761" cy="327"/>
              <a:chOff x="4272" y="3456"/>
              <a:chExt cx="761" cy="327"/>
            </a:xfrm>
          </p:grpSpPr>
          <p:sp>
            <p:nvSpPr>
              <p:cNvPr id="4113" name="Rectangle 46">
                <a:extLst>
                  <a:ext uri="{FF2B5EF4-FFF2-40B4-BE49-F238E27FC236}">
                    <a16:creationId xmlns:a16="http://schemas.microsoft.com/office/drawing/2014/main" id="{1E30B91B-8514-458D-9D09-42376AF654B1}"/>
                  </a:ext>
                </a:extLst>
              </p:cNvPr>
              <p:cNvSpPr>
                <a:spLocks noChangeArrowheads="1"/>
              </p:cNvSpPr>
              <p:nvPr/>
            </p:nvSpPr>
            <p:spPr bwMode="auto">
              <a:xfrm>
                <a:off x="4272" y="345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FC0A0A"/>
                    </a:solidFill>
                    <a:latin typeface="Times New Roman" panose="02020603050405020304" pitchFamily="18" charset="0"/>
                  </a:rPr>
                  <a:t>=</a:t>
                </a:r>
                <a:r>
                  <a:rPr lang="en-US" altLang="zh-CN">
                    <a:latin typeface="Times New Roman" panose="02020603050405020304" pitchFamily="18" charset="0"/>
                  </a:rPr>
                  <a:t> </a:t>
                </a:r>
              </a:p>
            </p:txBody>
          </p:sp>
          <p:graphicFrame>
            <p:nvGraphicFramePr>
              <p:cNvPr id="4103" name="Object 47">
                <a:extLst>
                  <a:ext uri="{FF2B5EF4-FFF2-40B4-BE49-F238E27FC236}">
                    <a16:creationId xmlns:a16="http://schemas.microsoft.com/office/drawing/2014/main" id="{A40111B9-018F-4B6E-9795-0028BE9A380A}"/>
                  </a:ext>
                </a:extLst>
              </p:cNvPr>
              <p:cNvGraphicFramePr>
                <a:graphicFrameLocks noChangeAspect="1"/>
              </p:cNvGraphicFramePr>
              <p:nvPr/>
            </p:nvGraphicFramePr>
            <p:xfrm>
              <a:off x="4608" y="3456"/>
              <a:ext cx="425" cy="281"/>
            </p:xfrm>
            <a:graphic>
              <a:graphicData uri="http://schemas.openxmlformats.org/presentationml/2006/ole">
                <mc:AlternateContent xmlns:mc="http://schemas.openxmlformats.org/markup-compatibility/2006">
                  <mc:Choice xmlns:v="urn:schemas-microsoft-com:vml" Requires="v">
                    <p:oleObj spid="_x0000_s4136" name="Equation" r:id="rId13" imgW="291960" imgH="190440" progId="Equation.DSMT4">
                      <p:embed/>
                    </p:oleObj>
                  </mc:Choice>
                  <mc:Fallback>
                    <p:oleObj name="Equation" r:id="rId13" imgW="291960" imgH="190440" progId="Equation.DSMT4">
                      <p:embed/>
                      <p:pic>
                        <p:nvPicPr>
                          <p:cNvPr id="0" name="Object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8" y="3456"/>
                            <a:ext cx="425" cy="2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12" name="Rectangle 49" descr="Rectangle: Click to edit Master text styles&#10;Second level&#10;Third level&#10;Fourth level&#10;Fifth level">
              <a:extLst>
                <a:ext uri="{FF2B5EF4-FFF2-40B4-BE49-F238E27FC236}">
                  <a16:creationId xmlns:a16="http://schemas.microsoft.com/office/drawing/2014/main" id="{CFEB140F-3255-42D1-BF5E-087C24DB78FD}"/>
                </a:ext>
              </a:extLst>
            </p:cNvPr>
            <p:cNvSpPr>
              <a:spLocks noChangeArrowheads="1"/>
            </p:cNvSpPr>
            <p:nvPr/>
          </p:nvSpPr>
          <p:spPr bwMode="auto">
            <a:xfrm>
              <a:off x="480" y="3888"/>
              <a:ext cx="34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en-US" altLang="zh-CN" sz="2000">
                  <a:solidFill>
                    <a:srgbClr val="040408"/>
                  </a:solidFill>
                  <a:latin typeface="宋体" panose="02010600030101010101" pitchFamily="2" charset="-122"/>
                </a:rPr>
                <a:t>  </a:t>
              </a:r>
              <a:r>
                <a:rPr lang="zh-CN" altLang="en-US" sz="2000">
                  <a:solidFill>
                    <a:srgbClr val="040408"/>
                  </a:solidFill>
                  <a:latin typeface="宋体" panose="02010600030101010101" pitchFamily="2" charset="-122"/>
                </a:rPr>
                <a:t>峰值为</a:t>
              </a:r>
              <a:r>
                <a:rPr lang="en-US" altLang="zh-CN" sz="2000">
                  <a:solidFill>
                    <a:srgbClr val="040408"/>
                  </a:solidFill>
                  <a:latin typeface="宋体" panose="02010600030101010101" pitchFamily="2" charset="-122"/>
                </a:rPr>
                <a:t>Im</a:t>
              </a:r>
              <a:r>
                <a:rPr lang="zh-CN" altLang="en-US" sz="2000">
                  <a:solidFill>
                    <a:srgbClr val="040408"/>
                  </a:solidFill>
                  <a:latin typeface="宋体" panose="02010600030101010101" pitchFamily="2" charset="-122"/>
                </a:rPr>
                <a:t>的正弦半波电流</a:t>
              </a:r>
              <a:r>
                <a:rPr lang="en-US" altLang="zh-CN" sz="2000">
                  <a:solidFill>
                    <a:srgbClr val="040408"/>
                  </a:solidFill>
                  <a:latin typeface="宋体" panose="02010600030101010101" pitchFamily="2" charset="-122"/>
                </a:rPr>
                <a:t>,</a:t>
              </a:r>
              <a:r>
                <a:rPr lang="zh-CN" altLang="en-US" sz="2000">
                  <a:solidFill>
                    <a:srgbClr val="040408"/>
                  </a:solidFill>
                  <a:latin typeface="宋体" panose="02010600030101010101" pitchFamily="2" charset="-122"/>
                </a:rPr>
                <a:t>电流的有效值为：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blinds(horizontal)">
                                      <p:cBhvr>
                                        <p:cTn id="7" dur="500"/>
                                        <p:tgtEl>
                                          <p:spTgt spid="9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9240"/>
                                        </p:tgtEl>
                                        <p:attrNameLst>
                                          <p:attrName>style.visibility</p:attrName>
                                        </p:attrNameLst>
                                      </p:cBhvr>
                                      <p:to>
                                        <p:strVal val="visible"/>
                                      </p:to>
                                    </p:set>
                                    <p:animEffect transition="in" filter="barn(outHorizontal)">
                                      <p:cBhvr>
                                        <p:cTn id="17" dur="500"/>
                                        <p:tgtEl>
                                          <p:spTgt spid="92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9261"/>
                                        </p:tgtEl>
                                        <p:attrNameLst>
                                          <p:attrName>style.visibility</p:attrName>
                                        </p:attrNameLst>
                                      </p:cBhvr>
                                      <p:to>
                                        <p:strVal val="visible"/>
                                      </p:to>
                                    </p:set>
                                    <p:animEffect transition="in" filter="barn(outHorizontal)">
                                      <p:cBhvr>
                                        <p:cTn id="22" dur="500"/>
                                        <p:tgtEl>
                                          <p:spTgt spid="92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244"/>
                                        </p:tgtEl>
                                        <p:attrNameLst>
                                          <p:attrName>style.visibility</p:attrName>
                                        </p:attrNameLst>
                                      </p:cBhvr>
                                      <p:to>
                                        <p:strVal val="visible"/>
                                      </p:to>
                                    </p:set>
                                    <p:animEffect transition="in" filter="blinds(horizontal)">
                                      <p:cBhvr>
                                        <p:cTn id="27" dur="500"/>
                                        <p:tgtEl>
                                          <p:spTgt spid="92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4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Horizontal)">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nodeType="clickEffect">
                                  <p:stCondLst>
                                    <p:cond delay="0"/>
                                  </p:stCondLst>
                                  <p:childTnLst>
                                    <p:set>
                                      <p:cBhvr>
                                        <p:cTn id="36" dur="1" fill="hold">
                                          <p:stCondLst>
                                            <p:cond delay="0"/>
                                          </p:stCondLst>
                                        </p:cTn>
                                        <p:tgtEl>
                                          <p:spTgt spid="9255"/>
                                        </p:tgtEl>
                                        <p:attrNameLst>
                                          <p:attrName>style.visibility</p:attrName>
                                        </p:attrNameLst>
                                      </p:cBhvr>
                                      <p:to>
                                        <p:strVal val="visible"/>
                                      </p:to>
                                    </p:set>
                                    <p:animEffect transition="in" filter="barn(outHorizontal)">
                                      <p:cBhvr>
                                        <p:cTn id="37" dur="500"/>
                                        <p:tgtEl>
                                          <p:spTgt spid="925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42" fill="hold" nodeType="clickEffect">
                                  <p:stCondLst>
                                    <p:cond delay="0"/>
                                  </p:stCondLst>
                                  <p:childTnLst>
                                    <p:set>
                                      <p:cBhvr>
                                        <p:cTn id="41" dur="1" fill="hold">
                                          <p:stCondLst>
                                            <p:cond delay="0"/>
                                          </p:stCondLst>
                                        </p:cTn>
                                        <p:tgtEl>
                                          <p:spTgt spid="9256"/>
                                        </p:tgtEl>
                                        <p:attrNameLst>
                                          <p:attrName>style.visibility</p:attrName>
                                        </p:attrNameLst>
                                      </p:cBhvr>
                                      <p:to>
                                        <p:strVal val="visible"/>
                                      </p:to>
                                    </p:set>
                                    <p:animEffect transition="in" filter="barn(outHorizontal)">
                                      <p:cBhvr>
                                        <p:cTn id="42" dur="500"/>
                                        <p:tgtEl>
                                          <p:spTgt spid="925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258"/>
                                        </p:tgtEl>
                                        <p:attrNameLst>
                                          <p:attrName>style.visibility</p:attrName>
                                        </p:attrNameLst>
                                      </p:cBhvr>
                                      <p:to>
                                        <p:strVal val="visible"/>
                                      </p:to>
                                    </p:set>
                                    <p:anim calcmode="lin" valueType="num">
                                      <p:cBhvr additive="base">
                                        <p:cTn id="47" dur="500" fill="hold"/>
                                        <p:tgtEl>
                                          <p:spTgt spid="9258"/>
                                        </p:tgtEl>
                                        <p:attrNameLst>
                                          <p:attrName>ppt_x</p:attrName>
                                        </p:attrNameLst>
                                      </p:cBhvr>
                                      <p:tavLst>
                                        <p:tav tm="0">
                                          <p:val>
                                            <p:strVal val="#ppt_x"/>
                                          </p:val>
                                        </p:tav>
                                        <p:tav tm="100000">
                                          <p:val>
                                            <p:strVal val="#ppt_x"/>
                                          </p:val>
                                        </p:tav>
                                      </p:tavLst>
                                    </p:anim>
                                    <p:anim calcmode="lin" valueType="num">
                                      <p:cBhvr additive="base">
                                        <p:cTn id="48" dur="500" fill="hold"/>
                                        <p:tgtEl>
                                          <p:spTgt spid="925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42" fill="hold" nodeType="clickEffect">
                                  <p:stCondLst>
                                    <p:cond delay="0"/>
                                  </p:stCondLst>
                                  <p:childTnLst>
                                    <p:set>
                                      <p:cBhvr>
                                        <p:cTn id="52" dur="1" fill="hold">
                                          <p:stCondLst>
                                            <p:cond delay="0"/>
                                          </p:stCondLst>
                                        </p:cTn>
                                        <p:tgtEl>
                                          <p:spTgt spid="9260"/>
                                        </p:tgtEl>
                                        <p:attrNameLst>
                                          <p:attrName>style.visibility</p:attrName>
                                        </p:attrNameLst>
                                      </p:cBhvr>
                                      <p:to>
                                        <p:strVal val="visible"/>
                                      </p:to>
                                    </p:set>
                                    <p:animEffect transition="in" filter="barn(outHorizontal)">
                                      <p:cBhvr>
                                        <p:cTn id="53" dur="500"/>
                                        <p:tgtEl>
                                          <p:spTgt spid="926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6" presetClass="entr" presetSubtype="42"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barn(outHorizontal)">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utoUpdateAnimBg="0"/>
      <p:bldP spid="9244" grpId="0" autoUpdateAnimBg="0"/>
      <p:bldP spid="925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C45D1739-5960-4D43-9A56-5A1281C0A7FE}"/>
              </a:ext>
            </a:extLst>
          </p:cNvPr>
          <p:cNvSpPr>
            <a:spLocks noGrp="1" noChangeArrowheads="1"/>
          </p:cNvSpPr>
          <p:nvPr>
            <p:ph type="title"/>
          </p:nvPr>
        </p:nvSpPr>
        <p:spPr>
          <a:xfrm>
            <a:off x="609600" y="409575"/>
            <a:ext cx="7772400" cy="617538"/>
          </a:xfrm>
        </p:spPr>
        <p:txBody>
          <a:bodyPr/>
          <a:lstStyle/>
          <a:p>
            <a:pPr eaLnBrk="1" hangingPunct="1"/>
            <a:r>
              <a:rPr lang="en-US" altLang="zh-CN" sz="4000" b="1"/>
              <a:t>1.1 </a:t>
            </a:r>
            <a:r>
              <a:rPr lang="zh-CN" altLang="en-US" sz="4000" b="1"/>
              <a:t>什么是电力电子技术</a:t>
            </a:r>
          </a:p>
        </p:txBody>
      </p:sp>
      <p:sp>
        <p:nvSpPr>
          <p:cNvPr id="71683" name="Rectangle 3" descr="Rectangle: Click to edit Master text styles&#10;Second level&#10;Third level&#10;Fourth level&#10;Fifth level">
            <a:extLst>
              <a:ext uri="{FF2B5EF4-FFF2-40B4-BE49-F238E27FC236}">
                <a16:creationId xmlns:a16="http://schemas.microsoft.com/office/drawing/2014/main" id="{CDEAD8D4-9563-48CA-AD81-91AEA79CA8AA}"/>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zh-CN" sz="2800" b="1">
                <a:solidFill>
                  <a:srgbClr val="009900"/>
                </a:solidFill>
                <a:latin typeface="Times New Roman" panose="02020603050405020304" pitchFamily="18" charset="0"/>
              </a:rPr>
              <a:t>☞</a:t>
            </a:r>
            <a:r>
              <a:rPr lang="zh-CN" altLang="en-US" sz="2800" b="1">
                <a:latin typeface="Times New Roman" panose="02020603050405020304" pitchFamily="18" charset="0"/>
              </a:rPr>
              <a:t>电力电子技术和电子学</a:t>
            </a:r>
          </a:p>
          <a:p>
            <a:pPr eaLnBrk="1" hangingPunct="1">
              <a:buFont typeface="Wingdings" panose="05000000000000000000" pitchFamily="2" charset="2"/>
              <a:buNone/>
            </a:pPr>
            <a:r>
              <a:rPr lang="zh-CN" altLang="en-US" sz="2800">
                <a:latin typeface="Times New Roman" panose="02020603050405020304" pitchFamily="18" charset="0"/>
              </a:rPr>
              <a:t>    </a:t>
            </a:r>
            <a:r>
              <a:rPr lang="zh-CN" altLang="en-US" sz="2800" b="1">
                <a:latin typeface="Times New Roman" panose="02020603050405020304" pitchFamily="18" charset="0"/>
              </a:rPr>
              <a:t>电力电子器件的制造技术和用于信息变换的电子</a:t>
            </a:r>
          </a:p>
          <a:p>
            <a:pPr eaLnBrk="1" hangingPunct="1">
              <a:buFont typeface="Wingdings" panose="05000000000000000000" pitchFamily="2" charset="2"/>
              <a:buNone/>
            </a:pPr>
            <a:r>
              <a:rPr lang="zh-CN" altLang="en-US" sz="2800" b="1">
                <a:latin typeface="Times New Roman" panose="02020603050405020304" pitchFamily="18" charset="0"/>
              </a:rPr>
              <a:t>器件制造技术的理论基础（都是基于半导体理论）</a:t>
            </a:r>
          </a:p>
          <a:p>
            <a:pPr eaLnBrk="1" hangingPunct="1">
              <a:buFont typeface="Wingdings" panose="05000000000000000000" pitchFamily="2" charset="2"/>
              <a:buNone/>
            </a:pPr>
            <a:r>
              <a:rPr lang="zh-CN" altLang="en-US" sz="2800" b="1">
                <a:latin typeface="Times New Roman" panose="02020603050405020304" pitchFamily="18" charset="0"/>
              </a:rPr>
              <a:t>是一样的，其大多数工艺也是相同的。</a:t>
            </a:r>
          </a:p>
          <a:p>
            <a:pPr eaLnBrk="1" hangingPunct="1">
              <a:buFont typeface="Wingdings" panose="05000000000000000000" pitchFamily="2" charset="2"/>
              <a:buNone/>
            </a:pPr>
            <a:r>
              <a:rPr lang="zh-CN" altLang="en-US" sz="2800" b="1">
                <a:latin typeface="Times New Roman" panose="02020603050405020304" pitchFamily="18" charset="0"/>
              </a:rPr>
              <a:t>    电力电子电路和信息电子电路的许多分析方法也</a:t>
            </a:r>
          </a:p>
          <a:p>
            <a:pPr eaLnBrk="1" hangingPunct="1">
              <a:buFont typeface="Wingdings" panose="05000000000000000000" pitchFamily="2" charset="2"/>
              <a:buNone/>
            </a:pPr>
            <a:r>
              <a:rPr lang="zh-CN" altLang="en-US" sz="2800" b="1">
                <a:latin typeface="Times New Roman" panose="02020603050405020304" pitchFamily="18" charset="0"/>
              </a:rPr>
              <a:t>是一致的。</a:t>
            </a:r>
          </a:p>
          <a:p>
            <a:pPr eaLnBrk="1" hangingPunct="1">
              <a:buFont typeface="Wingdings" panose="05000000000000000000" pitchFamily="2" charset="2"/>
              <a:buNone/>
            </a:pPr>
            <a:r>
              <a:rPr lang="zh-CN" altLang="en-US" sz="2800" b="1">
                <a:solidFill>
                  <a:srgbClr val="009900"/>
                </a:solidFill>
                <a:latin typeface="Times New Roman" panose="02020603050405020304" pitchFamily="18" charset="0"/>
              </a:rPr>
              <a:t>☞</a:t>
            </a:r>
            <a:r>
              <a:rPr lang="zh-CN" altLang="en-US" sz="2800" b="1">
                <a:latin typeface="Times New Roman" panose="02020603050405020304" pitchFamily="18" charset="0"/>
              </a:rPr>
              <a:t>电力电子技术和电力学</a:t>
            </a:r>
          </a:p>
          <a:p>
            <a:pPr eaLnBrk="1" hangingPunct="1">
              <a:buFont typeface="Wingdings" panose="05000000000000000000" pitchFamily="2" charset="2"/>
              <a:buNone/>
            </a:pPr>
            <a:r>
              <a:rPr lang="zh-CN" altLang="en-US" sz="2800" b="1">
                <a:latin typeface="Times New Roman" panose="02020603050405020304" pitchFamily="18" charset="0"/>
              </a:rPr>
              <a:t>    电力电子技术广泛用于电气工程中，这是电力电</a:t>
            </a:r>
          </a:p>
          <a:p>
            <a:pPr eaLnBrk="1" hangingPunct="1">
              <a:buFont typeface="Wingdings" panose="05000000000000000000" pitchFamily="2" charset="2"/>
              <a:buNone/>
            </a:pPr>
            <a:r>
              <a:rPr lang="zh-CN" altLang="en-US" sz="2800" b="1">
                <a:latin typeface="Times New Roman" panose="02020603050405020304" pitchFamily="18" charset="0"/>
              </a:rPr>
              <a:t>子学和电力学的主要关系。</a:t>
            </a:r>
            <a:r>
              <a:rPr lang="zh-CN" altLang="en-US">
                <a:latin typeface="Times New Roman" panose="02020603050405020304" pitchFamily="18" charset="0"/>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79">
            <a:extLst>
              <a:ext uri="{FF2B5EF4-FFF2-40B4-BE49-F238E27FC236}">
                <a16:creationId xmlns:a16="http://schemas.microsoft.com/office/drawing/2014/main" id="{5AD0E295-F5BF-43BE-A4A2-39AEA0C9DA89}"/>
              </a:ext>
            </a:extLst>
          </p:cNvPr>
          <p:cNvGrpSpPr>
            <a:grpSpLocks/>
          </p:cNvGrpSpPr>
          <p:nvPr/>
        </p:nvGrpSpPr>
        <p:grpSpPr bwMode="auto">
          <a:xfrm>
            <a:off x="4267200" y="5410200"/>
            <a:ext cx="4114800" cy="1143000"/>
            <a:chOff x="2688" y="3408"/>
            <a:chExt cx="2592" cy="720"/>
          </a:xfrm>
        </p:grpSpPr>
        <p:grpSp>
          <p:nvGrpSpPr>
            <p:cNvPr id="113787" name="Group 128">
              <a:extLst>
                <a:ext uri="{FF2B5EF4-FFF2-40B4-BE49-F238E27FC236}">
                  <a16:creationId xmlns:a16="http://schemas.microsoft.com/office/drawing/2014/main" id="{412B39B6-8CCD-45ED-8A2F-ED77EC13A227}"/>
                </a:ext>
              </a:extLst>
            </p:cNvPr>
            <p:cNvGrpSpPr>
              <a:grpSpLocks/>
            </p:cNvGrpSpPr>
            <p:nvPr/>
          </p:nvGrpSpPr>
          <p:grpSpPr bwMode="auto">
            <a:xfrm>
              <a:off x="2880" y="3504"/>
              <a:ext cx="2112" cy="624"/>
              <a:chOff x="2880" y="1296"/>
              <a:chExt cx="2112" cy="624"/>
            </a:xfrm>
          </p:grpSpPr>
          <p:sp>
            <p:nvSpPr>
              <p:cNvPr id="113794" name="Freeform 129">
                <a:extLst>
                  <a:ext uri="{FF2B5EF4-FFF2-40B4-BE49-F238E27FC236}">
                    <a16:creationId xmlns:a16="http://schemas.microsoft.com/office/drawing/2014/main" id="{C8E56DF9-569E-4547-AE95-C1CAE83FB7D4}"/>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95" name="Freeform 130">
                <a:extLst>
                  <a:ext uri="{FF2B5EF4-FFF2-40B4-BE49-F238E27FC236}">
                    <a16:creationId xmlns:a16="http://schemas.microsoft.com/office/drawing/2014/main" id="{E25A2B3E-739B-42A6-8891-6BA5C3434E16}"/>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788" name="Group 118">
              <a:extLst>
                <a:ext uri="{FF2B5EF4-FFF2-40B4-BE49-F238E27FC236}">
                  <a16:creationId xmlns:a16="http://schemas.microsoft.com/office/drawing/2014/main" id="{7D94A5B7-B363-4A1F-AA0E-B76D2C02CA67}"/>
                </a:ext>
              </a:extLst>
            </p:cNvPr>
            <p:cNvGrpSpPr>
              <a:grpSpLocks/>
            </p:cNvGrpSpPr>
            <p:nvPr/>
          </p:nvGrpSpPr>
          <p:grpSpPr bwMode="auto">
            <a:xfrm>
              <a:off x="2688" y="3408"/>
              <a:ext cx="2592" cy="720"/>
              <a:chOff x="3072" y="1152"/>
              <a:chExt cx="2592" cy="960"/>
            </a:xfrm>
          </p:grpSpPr>
          <p:grpSp>
            <p:nvGrpSpPr>
              <p:cNvPr id="113790" name="Group 119">
                <a:extLst>
                  <a:ext uri="{FF2B5EF4-FFF2-40B4-BE49-F238E27FC236}">
                    <a16:creationId xmlns:a16="http://schemas.microsoft.com/office/drawing/2014/main" id="{C2DE871B-9D4C-46B6-B56A-10F278EBCB42}"/>
                  </a:ext>
                </a:extLst>
              </p:cNvPr>
              <p:cNvGrpSpPr>
                <a:grpSpLocks/>
              </p:cNvGrpSpPr>
              <p:nvPr/>
            </p:nvGrpSpPr>
            <p:grpSpPr bwMode="auto">
              <a:xfrm>
                <a:off x="3072" y="1152"/>
                <a:ext cx="2496" cy="960"/>
                <a:chOff x="3072" y="1152"/>
                <a:chExt cx="2496" cy="960"/>
              </a:xfrm>
            </p:grpSpPr>
            <p:sp>
              <p:nvSpPr>
                <p:cNvPr id="113792" name="Line 120">
                  <a:extLst>
                    <a:ext uri="{FF2B5EF4-FFF2-40B4-BE49-F238E27FC236}">
                      <a16:creationId xmlns:a16="http://schemas.microsoft.com/office/drawing/2014/main" id="{10BD0865-8FCC-468E-975A-4A7FAE232563}"/>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93" name="Line 121">
                  <a:extLst>
                    <a:ext uri="{FF2B5EF4-FFF2-40B4-BE49-F238E27FC236}">
                      <a16:creationId xmlns:a16="http://schemas.microsoft.com/office/drawing/2014/main" id="{7993C5E1-0926-4089-BB2F-B2739710D45E}"/>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3791" name="Rectangle 122">
                <a:extLst>
                  <a:ext uri="{FF2B5EF4-FFF2-40B4-BE49-F238E27FC236}">
                    <a16:creationId xmlns:a16="http://schemas.microsoft.com/office/drawing/2014/main" id="{F1F368AF-BB4B-42B6-9438-725A0B520BE7}"/>
                  </a:ext>
                </a:extLst>
              </p:cNvPr>
              <p:cNvSpPr>
                <a:spLocks noChangeArrowheads="1"/>
              </p:cNvSpPr>
              <p:nvPr/>
            </p:nvSpPr>
            <p:spPr bwMode="auto">
              <a:xfrm>
                <a:off x="5328" y="1728"/>
                <a:ext cx="33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113789" name="Rectangle 162">
              <a:extLst>
                <a:ext uri="{FF2B5EF4-FFF2-40B4-BE49-F238E27FC236}">
                  <a16:creationId xmlns:a16="http://schemas.microsoft.com/office/drawing/2014/main" id="{99F8D71B-168C-447F-96FB-F3A948946158}"/>
                </a:ext>
              </a:extLst>
            </p:cNvPr>
            <p:cNvSpPr>
              <a:spLocks noChangeArrowheads="1"/>
            </p:cNvSpPr>
            <p:nvPr/>
          </p:nvSpPr>
          <p:spPr bwMode="auto">
            <a:xfrm>
              <a:off x="2688" y="3408"/>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i="1">
                  <a:solidFill>
                    <a:srgbClr val="000000"/>
                  </a:solidFill>
                  <a:latin typeface="Times New Roman" panose="02020603050405020304" pitchFamily="18" charset="0"/>
                </a:rPr>
                <a:t>u</a:t>
              </a:r>
              <a:r>
                <a:rPr kumimoji="0" lang="en-US" altLang="zh-CN" sz="1000" i="1">
                  <a:solidFill>
                    <a:srgbClr val="000000"/>
                  </a:solidFill>
                  <a:latin typeface="Times New Roman" panose="02020603050405020304" pitchFamily="18" charset="0"/>
                </a:rPr>
                <a:t>VT</a:t>
              </a:r>
              <a:endParaRPr kumimoji="0" lang="en-US" altLang="zh-CN" sz="1000">
                <a:latin typeface="Times New Roman" panose="02020603050405020304" pitchFamily="18" charset="0"/>
              </a:endParaRPr>
            </a:p>
          </p:txBody>
        </p:sp>
      </p:grpSp>
      <p:grpSp>
        <p:nvGrpSpPr>
          <p:cNvPr id="6" name="Group 177">
            <a:extLst>
              <a:ext uri="{FF2B5EF4-FFF2-40B4-BE49-F238E27FC236}">
                <a16:creationId xmlns:a16="http://schemas.microsoft.com/office/drawing/2014/main" id="{609663AB-5CA4-4292-9DA6-A2EF12DE0BFE}"/>
              </a:ext>
            </a:extLst>
          </p:cNvPr>
          <p:cNvGrpSpPr>
            <a:grpSpLocks/>
          </p:cNvGrpSpPr>
          <p:nvPr/>
        </p:nvGrpSpPr>
        <p:grpSpPr bwMode="auto">
          <a:xfrm>
            <a:off x="4267200" y="4191000"/>
            <a:ext cx="4114800" cy="1143000"/>
            <a:chOff x="2688" y="2640"/>
            <a:chExt cx="2592" cy="720"/>
          </a:xfrm>
        </p:grpSpPr>
        <p:grpSp>
          <p:nvGrpSpPr>
            <p:cNvPr id="113777" name="Group 176">
              <a:extLst>
                <a:ext uri="{FF2B5EF4-FFF2-40B4-BE49-F238E27FC236}">
                  <a16:creationId xmlns:a16="http://schemas.microsoft.com/office/drawing/2014/main" id="{4F88758B-1C1F-4F07-9DB8-4E9914EF6856}"/>
                </a:ext>
              </a:extLst>
            </p:cNvPr>
            <p:cNvGrpSpPr>
              <a:grpSpLocks/>
            </p:cNvGrpSpPr>
            <p:nvPr/>
          </p:nvGrpSpPr>
          <p:grpSpPr bwMode="auto">
            <a:xfrm>
              <a:off x="2688" y="2640"/>
              <a:ext cx="2592" cy="720"/>
              <a:chOff x="2688" y="2640"/>
              <a:chExt cx="2592" cy="720"/>
            </a:xfrm>
          </p:grpSpPr>
          <p:grpSp>
            <p:nvGrpSpPr>
              <p:cNvPr id="113779" name="Group 104">
                <a:extLst>
                  <a:ext uri="{FF2B5EF4-FFF2-40B4-BE49-F238E27FC236}">
                    <a16:creationId xmlns:a16="http://schemas.microsoft.com/office/drawing/2014/main" id="{B48FAED2-CE35-49E2-826B-9911A8EBDEFF}"/>
                  </a:ext>
                </a:extLst>
              </p:cNvPr>
              <p:cNvGrpSpPr>
                <a:grpSpLocks/>
              </p:cNvGrpSpPr>
              <p:nvPr/>
            </p:nvGrpSpPr>
            <p:grpSpPr bwMode="auto">
              <a:xfrm>
                <a:off x="2688" y="2640"/>
                <a:ext cx="2592" cy="720"/>
                <a:chOff x="3072" y="1152"/>
                <a:chExt cx="2592" cy="960"/>
              </a:xfrm>
            </p:grpSpPr>
            <p:grpSp>
              <p:nvGrpSpPr>
                <p:cNvPr id="113783" name="Group 105">
                  <a:extLst>
                    <a:ext uri="{FF2B5EF4-FFF2-40B4-BE49-F238E27FC236}">
                      <a16:creationId xmlns:a16="http://schemas.microsoft.com/office/drawing/2014/main" id="{697AB943-C87B-49BD-9BDA-789C8C12F16F}"/>
                    </a:ext>
                  </a:extLst>
                </p:cNvPr>
                <p:cNvGrpSpPr>
                  <a:grpSpLocks/>
                </p:cNvGrpSpPr>
                <p:nvPr/>
              </p:nvGrpSpPr>
              <p:grpSpPr bwMode="auto">
                <a:xfrm>
                  <a:off x="3072" y="1152"/>
                  <a:ext cx="2496" cy="960"/>
                  <a:chOff x="3072" y="1152"/>
                  <a:chExt cx="2496" cy="960"/>
                </a:xfrm>
              </p:grpSpPr>
              <p:sp>
                <p:nvSpPr>
                  <p:cNvPr id="113785" name="Line 106">
                    <a:extLst>
                      <a:ext uri="{FF2B5EF4-FFF2-40B4-BE49-F238E27FC236}">
                        <a16:creationId xmlns:a16="http://schemas.microsoft.com/office/drawing/2014/main" id="{619D0EDD-96D0-49FF-857E-8591AD838D56}"/>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86" name="Line 107">
                    <a:extLst>
                      <a:ext uri="{FF2B5EF4-FFF2-40B4-BE49-F238E27FC236}">
                        <a16:creationId xmlns:a16="http://schemas.microsoft.com/office/drawing/2014/main" id="{C11EBD16-9496-4E88-B6A1-EF94673E0BE8}"/>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3784" name="Rectangle 108">
                  <a:extLst>
                    <a:ext uri="{FF2B5EF4-FFF2-40B4-BE49-F238E27FC236}">
                      <a16:creationId xmlns:a16="http://schemas.microsoft.com/office/drawing/2014/main" id="{587311AD-2836-45A6-918C-148E85D0261E}"/>
                    </a:ext>
                  </a:extLst>
                </p:cNvPr>
                <p:cNvSpPr>
                  <a:spLocks noChangeArrowheads="1"/>
                </p:cNvSpPr>
                <p:nvPr/>
              </p:nvSpPr>
              <p:spPr bwMode="auto">
                <a:xfrm>
                  <a:off x="5328" y="1728"/>
                  <a:ext cx="33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grpSp>
            <p:nvGrpSpPr>
              <p:cNvPr id="113780" name="Group 175">
                <a:extLst>
                  <a:ext uri="{FF2B5EF4-FFF2-40B4-BE49-F238E27FC236}">
                    <a16:creationId xmlns:a16="http://schemas.microsoft.com/office/drawing/2014/main" id="{8A8FA250-5304-4201-85D0-9D47DF3D42F4}"/>
                  </a:ext>
                </a:extLst>
              </p:cNvPr>
              <p:cNvGrpSpPr>
                <a:grpSpLocks/>
              </p:cNvGrpSpPr>
              <p:nvPr/>
            </p:nvGrpSpPr>
            <p:grpSpPr bwMode="auto">
              <a:xfrm>
                <a:off x="2880" y="2736"/>
                <a:ext cx="2112" cy="624"/>
                <a:chOff x="2880" y="2736"/>
                <a:chExt cx="2112" cy="624"/>
              </a:xfrm>
            </p:grpSpPr>
            <p:sp>
              <p:nvSpPr>
                <p:cNvPr id="113781" name="Freeform 126">
                  <a:extLst>
                    <a:ext uri="{FF2B5EF4-FFF2-40B4-BE49-F238E27FC236}">
                      <a16:creationId xmlns:a16="http://schemas.microsoft.com/office/drawing/2014/main" id="{766BDACD-8E18-4679-B20F-F03D84921B16}"/>
                    </a:ext>
                  </a:extLst>
                </p:cNvPr>
                <p:cNvSpPr>
                  <a:spLocks/>
                </p:cNvSpPr>
                <p:nvPr/>
              </p:nvSpPr>
              <p:spPr bwMode="auto">
                <a:xfrm>
                  <a:off x="2880" y="273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82" name="Freeform 127">
                  <a:extLst>
                    <a:ext uri="{FF2B5EF4-FFF2-40B4-BE49-F238E27FC236}">
                      <a16:creationId xmlns:a16="http://schemas.microsoft.com/office/drawing/2014/main" id="{2A88CDE1-1A03-4501-81F9-02349CC7B17F}"/>
                    </a:ext>
                  </a:extLst>
                </p:cNvPr>
                <p:cNvSpPr>
                  <a:spLocks/>
                </p:cNvSpPr>
                <p:nvPr/>
              </p:nvSpPr>
              <p:spPr bwMode="auto">
                <a:xfrm>
                  <a:off x="3936" y="273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13778" name="Rectangle 161">
              <a:extLst>
                <a:ext uri="{FF2B5EF4-FFF2-40B4-BE49-F238E27FC236}">
                  <a16:creationId xmlns:a16="http://schemas.microsoft.com/office/drawing/2014/main" id="{EE1DB481-19EF-4893-A59B-4A509DF8B7DF}"/>
                </a:ext>
              </a:extLst>
            </p:cNvPr>
            <p:cNvSpPr>
              <a:spLocks noChangeArrowheads="1"/>
            </p:cNvSpPr>
            <p:nvPr/>
          </p:nvSpPr>
          <p:spPr bwMode="auto">
            <a:xfrm>
              <a:off x="2688" y="26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i="1">
                  <a:solidFill>
                    <a:srgbClr val="000000"/>
                  </a:solidFill>
                  <a:latin typeface="Times New Roman" panose="02020603050405020304" pitchFamily="18" charset="0"/>
                </a:rPr>
                <a:t>u</a:t>
              </a:r>
              <a:r>
                <a:rPr kumimoji="0" lang="en-US" altLang="zh-CN" sz="1600" i="1">
                  <a:solidFill>
                    <a:srgbClr val="000000"/>
                  </a:solidFill>
                  <a:latin typeface="Times New Roman" panose="02020603050405020304" pitchFamily="18" charset="0"/>
                </a:rPr>
                <a:t>d</a:t>
              </a:r>
              <a:endParaRPr kumimoji="0" lang="en-US" altLang="zh-CN" sz="1600">
                <a:latin typeface="Times New Roman" panose="02020603050405020304" pitchFamily="18" charset="0"/>
              </a:endParaRPr>
            </a:p>
          </p:txBody>
        </p:sp>
      </p:grpSp>
      <p:sp>
        <p:nvSpPr>
          <p:cNvPr id="113668" name="Rectangle 2">
            <a:extLst>
              <a:ext uri="{FF2B5EF4-FFF2-40B4-BE49-F238E27FC236}">
                <a16:creationId xmlns:a16="http://schemas.microsoft.com/office/drawing/2014/main" id="{DD30424A-4360-41B7-A804-46AE34DA8568}"/>
              </a:ext>
            </a:extLst>
          </p:cNvPr>
          <p:cNvSpPr>
            <a:spLocks noGrp="1" noChangeArrowheads="1"/>
          </p:cNvSpPr>
          <p:nvPr>
            <p:ph type="title"/>
          </p:nvPr>
        </p:nvSpPr>
        <p:spPr>
          <a:xfrm>
            <a:off x="609600" y="571500"/>
            <a:ext cx="7772400" cy="609600"/>
          </a:xfrm>
        </p:spPr>
        <p:txBody>
          <a:bodyPr/>
          <a:lstStyle/>
          <a:p>
            <a:pPr algn="ctr" eaLnBrk="1" hangingPunct="1"/>
            <a:r>
              <a:rPr lang="en-US" altLang="zh-CN" sz="3600">
                <a:solidFill>
                  <a:srgbClr val="040408"/>
                </a:solidFill>
                <a:latin typeface="宋体" panose="02010600030101010101" pitchFamily="2" charset="-122"/>
              </a:rPr>
              <a:t>§2.3</a:t>
            </a:r>
            <a:r>
              <a:rPr lang="zh-CN" altLang="en-US" sz="3600">
                <a:solidFill>
                  <a:srgbClr val="040408"/>
                </a:solidFill>
                <a:latin typeface="宋体" panose="02010600030101010101" pitchFamily="2" charset="-122"/>
              </a:rPr>
              <a:t>单相半波可控整流电路</a:t>
            </a:r>
          </a:p>
        </p:txBody>
      </p:sp>
      <p:sp>
        <p:nvSpPr>
          <p:cNvPr id="8196" name="Rectangle 4" descr="Rectangle: Click to edit Master text styles&#10;Second level&#10;Third level&#10;Fourth level&#10;Fifth level">
            <a:extLst>
              <a:ext uri="{FF2B5EF4-FFF2-40B4-BE49-F238E27FC236}">
                <a16:creationId xmlns:a16="http://schemas.microsoft.com/office/drawing/2014/main" id="{3188AA2E-95D9-4BDB-99B9-6CA76250C7F9}"/>
              </a:ext>
            </a:extLst>
          </p:cNvPr>
          <p:cNvSpPr>
            <a:spLocks noChangeArrowheads="1"/>
          </p:cNvSpPr>
          <p:nvPr/>
        </p:nvSpPr>
        <p:spPr bwMode="auto">
          <a:xfrm>
            <a:off x="685800" y="1752600"/>
            <a:ext cx="2971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Blip>
                <a:blip r:embed="rId2"/>
              </a:buBlip>
            </a:pPr>
            <a:r>
              <a:rPr lang="zh-CN" altLang="en-US" sz="2800">
                <a:solidFill>
                  <a:srgbClr val="040408"/>
                </a:solidFill>
                <a:latin typeface="宋体" panose="02010600030101010101" pitchFamily="2" charset="-122"/>
              </a:rPr>
              <a:t>一、阻性负载</a:t>
            </a:r>
          </a:p>
        </p:txBody>
      </p:sp>
      <p:grpSp>
        <p:nvGrpSpPr>
          <p:cNvPr id="11" name="Group 90">
            <a:extLst>
              <a:ext uri="{FF2B5EF4-FFF2-40B4-BE49-F238E27FC236}">
                <a16:creationId xmlns:a16="http://schemas.microsoft.com/office/drawing/2014/main" id="{4242A717-0DB6-476B-9C07-42B2F000B04C}"/>
              </a:ext>
            </a:extLst>
          </p:cNvPr>
          <p:cNvGrpSpPr>
            <a:grpSpLocks/>
          </p:cNvGrpSpPr>
          <p:nvPr/>
        </p:nvGrpSpPr>
        <p:grpSpPr bwMode="auto">
          <a:xfrm>
            <a:off x="685800" y="2438400"/>
            <a:ext cx="3348038" cy="2209800"/>
            <a:chOff x="624" y="1728"/>
            <a:chExt cx="2109" cy="1392"/>
          </a:xfrm>
        </p:grpSpPr>
        <p:grpSp>
          <p:nvGrpSpPr>
            <p:cNvPr id="113732" name="Group 45">
              <a:extLst>
                <a:ext uri="{FF2B5EF4-FFF2-40B4-BE49-F238E27FC236}">
                  <a16:creationId xmlns:a16="http://schemas.microsoft.com/office/drawing/2014/main" id="{15AD3FCA-1716-45BB-9B87-C3ADE61E1C19}"/>
                </a:ext>
              </a:extLst>
            </p:cNvPr>
            <p:cNvGrpSpPr>
              <a:grpSpLocks/>
            </p:cNvGrpSpPr>
            <p:nvPr/>
          </p:nvGrpSpPr>
          <p:grpSpPr bwMode="auto">
            <a:xfrm>
              <a:off x="624" y="1728"/>
              <a:ext cx="2109" cy="1392"/>
              <a:chOff x="4380" y="6054"/>
              <a:chExt cx="3736" cy="1986"/>
            </a:xfrm>
          </p:grpSpPr>
          <p:grpSp>
            <p:nvGrpSpPr>
              <p:cNvPr id="113736" name="Group 46">
                <a:extLst>
                  <a:ext uri="{FF2B5EF4-FFF2-40B4-BE49-F238E27FC236}">
                    <a16:creationId xmlns:a16="http://schemas.microsoft.com/office/drawing/2014/main" id="{B3FD20BA-7363-485A-980A-1FA8F1718BDE}"/>
                  </a:ext>
                </a:extLst>
              </p:cNvPr>
              <p:cNvGrpSpPr>
                <a:grpSpLocks/>
              </p:cNvGrpSpPr>
              <p:nvPr/>
            </p:nvGrpSpPr>
            <p:grpSpPr bwMode="auto">
              <a:xfrm>
                <a:off x="4380" y="6054"/>
                <a:ext cx="3736" cy="1986"/>
                <a:chOff x="4380" y="6054"/>
                <a:chExt cx="3736" cy="1986"/>
              </a:xfrm>
            </p:grpSpPr>
            <p:sp>
              <p:nvSpPr>
                <p:cNvPr id="113738" name="Line 47">
                  <a:extLst>
                    <a:ext uri="{FF2B5EF4-FFF2-40B4-BE49-F238E27FC236}">
                      <a16:creationId xmlns:a16="http://schemas.microsoft.com/office/drawing/2014/main" id="{6C14AFFF-6C98-4676-A1E6-3A4DA968AEAB}"/>
                    </a:ext>
                  </a:extLst>
                </p:cNvPr>
                <p:cNvSpPr>
                  <a:spLocks noChangeShapeType="1"/>
                </p:cNvSpPr>
                <p:nvPr/>
              </p:nvSpPr>
              <p:spPr bwMode="auto">
                <a:xfrm flipV="1">
                  <a:off x="5473" y="7927"/>
                  <a:ext cx="1" cy="63"/>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39" name="Group 48">
                  <a:extLst>
                    <a:ext uri="{FF2B5EF4-FFF2-40B4-BE49-F238E27FC236}">
                      <a16:creationId xmlns:a16="http://schemas.microsoft.com/office/drawing/2014/main" id="{E4FBC882-61FA-4602-94F7-CD76509EF816}"/>
                    </a:ext>
                  </a:extLst>
                </p:cNvPr>
                <p:cNvGrpSpPr>
                  <a:grpSpLocks/>
                </p:cNvGrpSpPr>
                <p:nvPr/>
              </p:nvGrpSpPr>
              <p:grpSpPr bwMode="auto">
                <a:xfrm>
                  <a:off x="4380" y="6054"/>
                  <a:ext cx="3736" cy="1986"/>
                  <a:chOff x="4380" y="6054"/>
                  <a:chExt cx="3736" cy="1986"/>
                </a:xfrm>
              </p:grpSpPr>
              <p:grpSp>
                <p:nvGrpSpPr>
                  <p:cNvPr id="113740" name="Group 49">
                    <a:extLst>
                      <a:ext uri="{FF2B5EF4-FFF2-40B4-BE49-F238E27FC236}">
                        <a16:creationId xmlns:a16="http://schemas.microsoft.com/office/drawing/2014/main" id="{533C3BEE-AB39-40AE-BD8E-13C5EC8217B2}"/>
                      </a:ext>
                    </a:extLst>
                  </p:cNvPr>
                  <p:cNvGrpSpPr>
                    <a:grpSpLocks/>
                  </p:cNvGrpSpPr>
                  <p:nvPr/>
                </p:nvGrpSpPr>
                <p:grpSpPr bwMode="auto">
                  <a:xfrm>
                    <a:off x="4380" y="6054"/>
                    <a:ext cx="3736" cy="1986"/>
                    <a:chOff x="4380" y="6054"/>
                    <a:chExt cx="3736" cy="1986"/>
                  </a:xfrm>
                </p:grpSpPr>
                <p:sp>
                  <p:nvSpPr>
                    <p:cNvPr id="113742" name="Line 50">
                      <a:extLst>
                        <a:ext uri="{FF2B5EF4-FFF2-40B4-BE49-F238E27FC236}">
                          <a16:creationId xmlns:a16="http://schemas.microsoft.com/office/drawing/2014/main" id="{5C0C5DA2-EDE5-4B02-BECE-232FEB68D4EF}"/>
                        </a:ext>
                      </a:extLst>
                    </p:cNvPr>
                    <p:cNvSpPr>
                      <a:spLocks noChangeShapeType="1"/>
                    </p:cNvSpPr>
                    <p:nvPr/>
                  </p:nvSpPr>
                  <p:spPr bwMode="auto">
                    <a:xfrm>
                      <a:off x="7648" y="6910"/>
                      <a:ext cx="1" cy="66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43" name="Group 51">
                      <a:extLst>
                        <a:ext uri="{FF2B5EF4-FFF2-40B4-BE49-F238E27FC236}">
                          <a16:creationId xmlns:a16="http://schemas.microsoft.com/office/drawing/2014/main" id="{72EBE846-0F8D-4D6E-8434-5FB3BE143429}"/>
                        </a:ext>
                      </a:extLst>
                    </p:cNvPr>
                    <p:cNvGrpSpPr>
                      <a:grpSpLocks/>
                    </p:cNvGrpSpPr>
                    <p:nvPr/>
                  </p:nvGrpSpPr>
                  <p:grpSpPr bwMode="auto">
                    <a:xfrm>
                      <a:off x="4380" y="6054"/>
                      <a:ext cx="3736" cy="1986"/>
                      <a:chOff x="4380" y="6054"/>
                      <a:chExt cx="3736" cy="1986"/>
                    </a:xfrm>
                  </p:grpSpPr>
                  <p:sp>
                    <p:nvSpPr>
                      <p:cNvPr id="113744" name="Line 52">
                        <a:extLst>
                          <a:ext uri="{FF2B5EF4-FFF2-40B4-BE49-F238E27FC236}">
                            <a16:creationId xmlns:a16="http://schemas.microsoft.com/office/drawing/2014/main" id="{39489E96-0016-4099-9069-53025C3D4D1F}"/>
                          </a:ext>
                        </a:extLst>
                      </p:cNvPr>
                      <p:cNvSpPr>
                        <a:spLocks noChangeShapeType="1"/>
                      </p:cNvSpPr>
                      <p:nvPr/>
                    </p:nvSpPr>
                    <p:spPr bwMode="auto">
                      <a:xfrm flipV="1">
                        <a:off x="7869" y="6661"/>
                        <a:ext cx="1" cy="3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45" name="Group 53">
                        <a:extLst>
                          <a:ext uri="{FF2B5EF4-FFF2-40B4-BE49-F238E27FC236}">
                            <a16:creationId xmlns:a16="http://schemas.microsoft.com/office/drawing/2014/main" id="{FD3B1DD2-6133-4B26-A862-D45F5691A152}"/>
                          </a:ext>
                        </a:extLst>
                      </p:cNvPr>
                      <p:cNvGrpSpPr>
                        <a:grpSpLocks/>
                      </p:cNvGrpSpPr>
                      <p:nvPr/>
                    </p:nvGrpSpPr>
                    <p:grpSpPr bwMode="auto">
                      <a:xfrm>
                        <a:off x="4380" y="6054"/>
                        <a:ext cx="3736" cy="1986"/>
                        <a:chOff x="4380" y="6054"/>
                        <a:chExt cx="3736" cy="1986"/>
                      </a:xfrm>
                    </p:grpSpPr>
                    <p:sp>
                      <p:nvSpPr>
                        <p:cNvPr id="113746" name="Line 54">
                          <a:extLst>
                            <a:ext uri="{FF2B5EF4-FFF2-40B4-BE49-F238E27FC236}">
                              <a16:creationId xmlns:a16="http://schemas.microsoft.com/office/drawing/2014/main" id="{A8BE387D-F536-4E08-97E3-E951A65F7ADE}"/>
                            </a:ext>
                          </a:extLst>
                        </p:cNvPr>
                        <p:cNvSpPr>
                          <a:spLocks noChangeShapeType="1"/>
                        </p:cNvSpPr>
                        <p:nvPr/>
                      </p:nvSpPr>
                      <p:spPr bwMode="auto">
                        <a:xfrm flipH="1">
                          <a:off x="6394" y="6591"/>
                          <a:ext cx="808"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47" name="Group 55">
                          <a:extLst>
                            <a:ext uri="{FF2B5EF4-FFF2-40B4-BE49-F238E27FC236}">
                              <a16:creationId xmlns:a16="http://schemas.microsoft.com/office/drawing/2014/main" id="{219461E2-C12A-4F4F-8AFC-842350AB35BC}"/>
                            </a:ext>
                          </a:extLst>
                        </p:cNvPr>
                        <p:cNvGrpSpPr>
                          <a:grpSpLocks/>
                        </p:cNvGrpSpPr>
                        <p:nvPr/>
                      </p:nvGrpSpPr>
                      <p:grpSpPr bwMode="auto">
                        <a:xfrm>
                          <a:off x="4380" y="6054"/>
                          <a:ext cx="3736" cy="1986"/>
                          <a:chOff x="4380" y="6054"/>
                          <a:chExt cx="3736" cy="1986"/>
                        </a:xfrm>
                      </p:grpSpPr>
                      <p:grpSp>
                        <p:nvGrpSpPr>
                          <p:cNvPr id="113748" name="Group 56">
                            <a:extLst>
                              <a:ext uri="{FF2B5EF4-FFF2-40B4-BE49-F238E27FC236}">
                                <a16:creationId xmlns:a16="http://schemas.microsoft.com/office/drawing/2014/main" id="{9B6D3784-D8FE-4930-A660-EB7507B27F0B}"/>
                              </a:ext>
                            </a:extLst>
                          </p:cNvPr>
                          <p:cNvGrpSpPr>
                            <a:grpSpLocks/>
                          </p:cNvGrpSpPr>
                          <p:nvPr/>
                        </p:nvGrpSpPr>
                        <p:grpSpPr bwMode="auto">
                          <a:xfrm>
                            <a:off x="4380" y="6540"/>
                            <a:ext cx="840" cy="1500"/>
                            <a:chOff x="4380" y="6540"/>
                            <a:chExt cx="840" cy="1500"/>
                          </a:xfrm>
                        </p:grpSpPr>
                        <p:sp>
                          <p:nvSpPr>
                            <p:cNvPr id="113772" name="Freeform 57">
                              <a:extLst>
                                <a:ext uri="{FF2B5EF4-FFF2-40B4-BE49-F238E27FC236}">
                                  <a16:creationId xmlns:a16="http://schemas.microsoft.com/office/drawing/2014/main" id="{BDEFC61F-6B8F-4043-9C47-EA8AEB4B1344}"/>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73" name="Line 58">
                              <a:extLst>
                                <a:ext uri="{FF2B5EF4-FFF2-40B4-BE49-F238E27FC236}">
                                  <a16:creationId xmlns:a16="http://schemas.microsoft.com/office/drawing/2014/main" id="{BF0848D0-541A-4F44-947C-2CA8E312A48C}"/>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74" name="Freeform 59">
                              <a:extLst>
                                <a:ext uri="{FF2B5EF4-FFF2-40B4-BE49-F238E27FC236}">
                                  <a16:creationId xmlns:a16="http://schemas.microsoft.com/office/drawing/2014/main" id="{2DF05DC9-821D-4DF7-A064-0FD04EE70D7E}"/>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75" name="Line 60">
                              <a:extLst>
                                <a:ext uri="{FF2B5EF4-FFF2-40B4-BE49-F238E27FC236}">
                                  <a16:creationId xmlns:a16="http://schemas.microsoft.com/office/drawing/2014/main" id="{FC128F26-F1D0-4946-AE01-638D6F1222F8}"/>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76" name="Freeform 61">
                              <a:extLst>
                                <a:ext uri="{FF2B5EF4-FFF2-40B4-BE49-F238E27FC236}">
                                  <a16:creationId xmlns:a16="http://schemas.microsoft.com/office/drawing/2014/main" id="{471C27B5-3BD1-4336-8F08-D7B187DFB4DA}"/>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749" name="Group 62">
                            <a:extLst>
                              <a:ext uri="{FF2B5EF4-FFF2-40B4-BE49-F238E27FC236}">
                                <a16:creationId xmlns:a16="http://schemas.microsoft.com/office/drawing/2014/main" id="{D3F526E5-1328-4C8C-9C74-333AA2B765E7}"/>
                              </a:ext>
                            </a:extLst>
                          </p:cNvPr>
                          <p:cNvGrpSpPr>
                            <a:grpSpLocks/>
                          </p:cNvGrpSpPr>
                          <p:nvPr/>
                        </p:nvGrpSpPr>
                        <p:grpSpPr bwMode="auto">
                          <a:xfrm>
                            <a:off x="5174" y="6054"/>
                            <a:ext cx="2942" cy="1936"/>
                            <a:chOff x="5174" y="6054"/>
                            <a:chExt cx="2942" cy="1936"/>
                          </a:xfrm>
                        </p:grpSpPr>
                        <p:sp>
                          <p:nvSpPr>
                            <p:cNvPr id="113750" name="Rectangle 63">
                              <a:extLst>
                                <a:ext uri="{FF2B5EF4-FFF2-40B4-BE49-F238E27FC236}">
                                  <a16:creationId xmlns:a16="http://schemas.microsoft.com/office/drawing/2014/main" id="{F54D5D11-2E7F-4643-92C2-9F1AF1D9CBD2}"/>
                                </a:ext>
                              </a:extLst>
                            </p:cNvPr>
                            <p:cNvSpPr>
                              <a:spLocks noChangeArrowheads="1"/>
                            </p:cNvSpPr>
                            <p:nvPr/>
                          </p:nvSpPr>
                          <p:spPr bwMode="auto">
                            <a:xfrm>
                              <a:off x="5174" y="6307"/>
                              <a:ext cx="15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T</a:t>
                              </a:r>
                              <a:endParaRPr kumimoji="0" lang="en-US" altLang="zh-CN" sz="1800">
                                <a:latin typeface="Times New Roman" panose="02020603050405020304" pitchFamily="18" charset="0"/>
                              </a:endParaRPr>
                            </a:p>
                          </p:txBody>
                        </p:sp>
                        <p:grpSp>
                          <p:nvGrpSpPr>
                            <p:cNvPr id="113751" name="Group 64">
                              <a:extLst>
                                <a:ext uri="{FF2B5EF4-FFF2-40B4-BE49-F238E27FC236}">
                                  <a16:creationId xmlns:a16="http://schemas.microsoft.com/office/drawing/2014/main" id="{B9E6F5EA-32F0-4AF6-B5C0-978AB1425518}"/>
                                </a:ext>
                              </a:extLst>
                            </p:cNvPr>
                            <p:cNvGrpSpPr>
                              <a:grpSpLocks/>
                            </p:cNvGrpSpPr>
                            <p:nvPr/>
                          </p:nvGrpSpPr>
                          <p:grpSpPr bwMode="auto">
                            <a:xfrm>
                              <a:off x="5316" y="6054"/>
                              <a:ext cx="2800" cy="1936"/>
                              <a:chOff x="5316" y="6054"/>
                              <a:chExt cx="2800" cy="1936"/>
                            </a:xfrm>
                          </p:grpSpPr>
                          <p:sp>
                            <p:nvSpPr>
                              <p:cNvPr id="113752" name="Rectangle 65">
                                <a:extLst>
                                  <a:ext uri="{FF2B5EF4-FFF2-40B4-BE49-F238E27FC236}">
                                    <a16:creationId xmlns:a16="http://schemas.microsoft.com/office/drawing/2014/main" id="{13933CC7-3A13-47A7-B09B-E006C023572C}"/>
                                  </a:ext>
                                </a:extLst>
                              </p:cNvPr>
                              <p:cNvSpPr>
                                <a:spLocks noChangeArrowheads="1"/>
                              </p:cNvSpPr>
                              <p:nvPr/>
                            </p:nvSpPr>
                            <p:spPr bwMode="auto">
                              <a:xfrm>
                                <a:off x="6670" y="6054"/>
                                <a:ext cx="26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VT</a:t>
                                </a:r>
                                <a:endParaRPr kumimoji="0" lang="en-US" altLang="zh-CN" sz="1000">
                                  <a:latin typeface="Times New Roman" panose="02020603050405020304" pitchFamily="18" charset="0"/>
                                </a:endParaRPr>
                              </a:p>
                            </p:txBody>
                          </p:sp>
                          <p:sp>
                            <p:nvSpPr>
                              <p:cNvPr id="113753" name="Rectangle 66">
                                <a:extLst>
                                  <a:ext uri="{FF2B5EF4-FFF2-40B4-BE49-F238E27FC236}">
                                    <a16:creationId xmlns:a16="http://schemas.microsoft.com/office/drawing/2014/main" id="{81554D36-2859-40E1-BA7A-9B68A870C2E6}"/>
                                  </a:ext>
                                </a:extLst>
                              </p:cNvPr>
                              <p:cNvSpPr>
                                <a:spLocks noChangeArrowheads="1"/>
                              </p:cNvSpPr>
                              <p:nvPr/>
                            </p:nvSpPr>
                            <p:spPr bwMode="auto">
                              <a:xfrm>
                                <a:off x="7995" y="7127"/>
                                <a:ext cx="12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00000"/>
                                    </a:solidFill>
                                    <a:latin typeface="Times New Roman" panose="02020603050405020304" pitchFamily="18" charset="0"/>
                                  </a:rPr>
                                  <a:t>R</a:t>
                                </a:r>
                                <a:endParaRPr kumimoji="0" lang="en-US" altLang="zh-CN" sz="1000">
                                  <a:latin typeface="Times New Roman" panose="02020603050405020304" pitchFamily="18" charset="0"/>
                                </a:endParaRPr>
                              </a:p>
                            </p:txBody>
                          </p:sp>
                          <p:grpSp>
                            <p:nvGrpSpPr>
                              <p:cNvPr id="113754" name="Group 67">
                                <a:extLst>
                                  <a:ext uri="{FF2B5EF4-FFF2-40B4-BE49-F238E27FC236}">
                                    <a16:creationId xmlns:a16="http://schemas.microsoft.com/office/drawing/2014/main" id="{DB692026-AFF1-4A58-ABAD-4C8B31EE6298}"/>
                                  </a:ext>
                                </a:extLst>
                              </p:cNvPr>
                              <p:cNvGrpSpPr>
                                <a:grpSpLocks/>
                              </p:cNvGrpSpPr>
                              <p:nvPr/>
                            </p:nvGrpSpPr>
                            <p:grpSpPr bwMode="auto">
                              <a:xfrm>
                                <a:off x="5316" y="6427"/>
                                <a:ext cx="2626" cy="1563"/>
                                <a:chOff x="5316" y="6427"/>
                                <a:chExt cx="2626" cy="1563"/>
                              </a:xfrm>
                            </p:grpSpPr>
                            <p:sp>
                              <p:nvSpPr>
                                <p:cNvPr id="113757" name="Freeform 68">
                                  <a:extLst>
                                    <a:ext uri="{FF2B5EF4-FFF2-40B4-BE49-F238E27FC236}">
                                      <a16:creationId xmlns:a16="http://schemas.microsoft.com/office/drawing/2014/main" id="{439CBD32-33B1-47A4-BD25-8690A3C1B942}"/>
                                    </a:ext>
                                  </a:extLst>
                                </p:cNvPr>
                                <p:cNvSpPr>
                                  <a:spLocks/>
                                </p:cNvSpPr>
                                <p:nvPr/>
                              </p:nvSpPr>
                              <p:spPr bwMode="auto">
                                <a:xfrm>
                                  <a:off x="5316" y="6653"/>
                                  <a:ext cx="157" cy="1274"/>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58" name="Line 69">
                                  <a:extLst>
                                    <a:ext uri="{FF2B5EF4-FFF2-40B4-BE49-F238E27FC236}">
                                      <a16:creationId xmlns:a16="http://schemas.microsoft.com/office/drawing/2014/main" id="{79731F42-C40E-4E81-A92D-697CD2A755FB}"/>
                                    </a:ext>
                                  </a:extLst>
                                </p:cNvPr>
                                <p:cNvSpPr>
                                  <a:spLocks noChangeShapeType="1"/>
                                </p:cNvSpPr>
                                <p:nvPr/>
                              </p:nvSpPr>
                              <p:spPr bwMode="auto">
                                <a:xfrm>
                                  <a:off x="7869" y="7601"/>
                                  <a:ext cx="1" cy="326"/>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59" name="Rectangle 70">
                                  <a:extLst>
                                    <a:ext uri="{FF2B5EF4-FFF2-40B4-BE49-F238E27FC236}">
                                      <a16:creationId xmlns:a16="http://schemas.microsoft.com/office/drawing/2014/main" id="{2F0D0473-F173-4BA8-B5B6-D8EC8C75498D}"/>
                                    </a:ext>
                                  </a:extLst>
                                </p:cNvPr>
                                <p:cNvSpPr>
                                  <a:spLocks noChangeArrowheads="1"/>
                                </p:cNvSpPr>
                                <p:nvPr/>
                              </p:nvSpPr>
                              <p:spPr bwMode="auto">
                                <a:xfrm>
                                  <a:off x="7801" y="6993"/>
                                  <a:ext cx="141" cy="608"/>
                                </a:xfrm>
                                <a:prstGeom prst="rect">
                                  <a:avLst/>
                                </a:prstGeom>
                                <a:noFill/>
                                <a:ln w="101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60" name="Line 71">
                                  <a:extLst>
                                    <a:ext uri="{FF2B5EF4-FFF2-40B4-BE49-F238E27FC236}">
                                      <a16:creationId xmlns:a16="http://schemas.microsoft.com/office/drawing/2014/main" id="{739DE7F3-4954-4C9C-933A-0A1D418DED4A}"/>
                                    </a:ext>
                                  </a:extLst>
                                </p:cNvPr>
                                <p:cNvSpPr>
                                  <a:spLocks noChangeShapeType="1"/>
                                </p:cNvSpPr>
                                <p:nvPr/>
                              </p:nvSpPr>
                              <p:spPr bwMode="auto">
                                <a:xfrm>
                                  <a:off x="5618" y="6766"/>
                                  <a:ext cx="1" cy="87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1" name="Freeform 72">
                                  <a:extLst>
                                    <a:ext uri="{FF2B5EF4-FFF2-40B4-BE49-F238E27FC236}">
                                      <a16:creationId xmlns:a16="http://schemas.microsoft.com/office/drawing/2014/main" id="{E2AA9A69-50CD-4F4C-B0C5-F4DDA5D510D8}"/>
                                    </a:ext>
                                  </a:extLst>
                                </p:cNvPr>
                                <p:cNvSpPr>
                                  <a:spLocks/>
                                </p:cNvSpPr>
                                <p:nvPr/>
                              </p:nvSpPr>
                              <p:spPr bwMode="auto">
                                <a:xfrm>
                                  <a:off x="5554" y="7621"/>
                                  <a:ext cx="132" cy="201"/>
                                </a:xfrm>
                                <a:custGeom>
                                  <a:avLst/>
                                  <a:gdLst>
                                    <a:gd name="T0" fmla="*/ 132 w 132"/>
                                    <a:gd name="T1" fmla="*/ 0 h 201"/>
                                    <a:gd name="T2" fmla="*/ 64 w 132"/>
                                    <a:gd name="T3" fmla="*/ 201 h 201"/>
                                    <a:gd name="T4" fmla="*/ 0 w 132"/>
                                    <a:gd name="T5" fmla="*/ 0 h 201"/>
                                    <a:gd name="T6" fmla="*/ 132 w 132"/>
                                    <a:gd name="T7" fmla="*/ 0 h 201"/>
                                    <a:gd name="T8" fmla="*/ 0 60000 65536"/>
                                    <a:gd name="T9" fmla="*/ 0 60000 65536"/>
                                    <a:gd name="T10" fmla="*/ 0 60000 65536"/>
                                    <a:gd name="T11" fmla="*/ 0 60000 65536"/>
                                    <a:gd name="T12" fmla="*/ 0 w 132"/>
                                    <a:gd name="T13" fmla="*/ 0 h 201"/>
                                    <a:gd name="T14" fmla="*/ 132 w 132"/>
                                    <a:gd name="T15" fmla="*/ 201 h 201"/>
                                  </a:gdLst>
                                  <a:ahLst/>
                                  <a:cxnLst>
                                    <a:cxn ang="T8">
                                      <a:pos x="T0" y="T1"/>
                                    </a:cxn>
                                    <a:cxn ang="T9">
                                      <a:pos x="T2" y="T3"/>
                                    </a:cxn>
                                    <a:cxn ang="T10">
                                      <a:pos x="T4" y="T5"/>
                                    </a:cxn>
                                    <a:cxn ang="T11">
                                      <a:pos x="T6" y="T7"/>
                                    </a:cxn>
                                  </a:cxnLst>
                                  <a:rect l="T12" t="T13" r="T14" b="T15"/>
                                  <a:pathLst>
                                    <a:path w="132" h="201">
                                      <a:moveTo>
                                        <a:pt x="132" y="0"/>
                                      </a:moveTo>
                                      <a:lnTo>
                                        <a:pt x="64" y="201"/>
                                      </a:lnTo>
                                      <a:lnTo>
                                        <a:pt x="0" y="0"/>
                                      </a:lnTo>
                                      <a:lnTo>
                                        <a:pt x="1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62" name="Freeform 73">
                                  <a:extLst>
                                    <a:ext uri="{FF2B5EF4-FFF2-40B4-BE49-F238E27FC236}">
                                      <a16:creationId xmlns:a16="http://schemas.microsoft.com/office/drawing/2014/main" id="{0E9D109D-F988-4369-AFDE-64594B91A819}"/>
                                    </a:ext>
                                  </a:extLst>
                                </p:cNvPr>
                                <p:cNvSpPr>
                                  <a:spLocks/>
                                </p:cNvSpPr>
                                <p:nvPr/>
                              </p:nvSpPr>
                              <p:spPr bwMode="auto">
                                <a:xfrm>
                                  <a:off x="7580" y="7553"/>
                                  <a:ext cx="136" cy="201"/>
                                </a:xfrm>
                                <a:custGeom>
                                  <a:avLst/>
                                  <a:gdLst>
                                    <a:gd name="T0" fmla="*/ 136 w 136"/>
                                    <a:gd name="T1" fmla="*/ 0 h 201"/>
                                    <a:gd name="T2" fmla="*/ 68 w 136"/>
                                    <a:gd name="T3" fmla="*/ 201 h 201"/>
                                    <a:gd name="T4" fmla="*/ 0 w 136"/>
                                    <a:gd name="T5" fmla="*/ 0 h 201"/>
                                    <a:gd name="T6" fmla="*/ 136 w 136"/>
                                    <a:gd name="T7" fmla="*/ 0 h 201"/>
                                    <a:gd name="T8" fmla="*/ 0 60000 65536"/>
                                    <a:gd name="T9" fmla="*/ 0 60000 65536"/>
                                    <a:gd name="T10" fmla="*/ 0 60000 65536"/>
                                    <a:gd name="T11" fmla="*/ 0 60000 65536"/>
                                    <a:gd name="T12" fmla="*/ 0 w 136"/>
                                    <a:gd name="T13" fmla="*/ 0 h 201"/>
                                    <a:gd name="T14" fmla="*/ 136 w 136"/>
                                    <a:gd name="T15" fmla="*/ 201 h 201"/>
                                  </a:gdLst>
                                  <a:ahLst/>
                                  <a:cxnLst>
                                    <a:cxn ang="T8">
                                      <a:pos x="T0" y="T1"/>
                                    </a:cxn>
                                    <a:cxn ang="T9">
                                      <a:pos x="T2" y="T3"/>
                                    </a:cxn>
                                    <a:cxn ang="T10">
                                      <a:pos x="T4" y="T5"/>
                                    </a:cxn>
                                    <a:cxn ang="T11">
                                      <a:pos x="T6" y="T7"/>
                                    </a:cxn>
                                  </a:cxnLst>
                                  <a:rect l="T12" t="T13" r="T14" b="T15"/>
                                  <a:pathLst>
                                    <a:path w="136" h="201">
                                      <a:moveTo>
                                        <a:pt x="136" y="0"/>
                                      </a:moveTo>
                                      <a:lnTo>
                                        <a:pt x="68" y="201"/>
                                      </a:lnTo>
                                      <a:lnTo>
                                        <a:pt x="0" y="0"/>
                                      </a:lnTo>
                                      <a:lnTo>
                                        <a:pt x="1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63" name="Line 74">
                                  <a:extLst>
                                    <a:ext uri="{FF2B5EF4-FFF2-40B4-BE49-F238E27FC236}">
                                      <a16:creationId xmlns:a16="http://schemas.microsoft.com/office/drawing/2014/main" id="{DFA53742-F9EB-472E-A900-C6F1435DB782}"/>
                                    </a:ext>
                                  </a:extLst>
                                </p:cNvPr>
                                <p:cNvSpPr>
                                  <a:spLocks noChangeShapeType="1"/>
                                </p:cNvSpPr>
                                <p:nvPr/>
                              </p:nvSpPr>
                              <p:spPr bwMode="auto">
                                <a:xfrm>
                                  <a:off x="6458" y="6849"/>
                                  <a:ext cx="56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4" name="Freeform 75">
                                  <a:extLst>
                                    <a:ext uri="{FF2B5EF4-FFF2-40B4-BE49-F238E27FC236}">
                                      <a16:creationId xmlns:a16="http://schemas.microsoft.com/office/drawing/2014/main" id="{56E0FB5B-4091-42E7-B4A8-974D8BFBF026}"/>
                                    </a:ext>
                                  </a:extLst>
                                </p:cNvPr>
                                <p:cNvSpPr>
                                  <a:spLocks/>
                                </p:cNvSpPr>
                                <p:nvPr/>
                              </p:nvSpPr>
                              <p:spPr bwMode="auto">
                                <a:xfrm>
                                  <a:off x="5485" y="7849"/>
                                  <a:ext cx="2384" cy="141"/>
                                </a:xfrm>
                                <a:custGeom>
                                  <a:avLst/>
                                  <a:gdLst>
                                    <a:gd name="T0" fmla="*/ 0 w 2384"/>
                                    <a:gd name="T1" fmla="*/ 141 h 141"/>
                                    <a:gd name="T2" fmla="*/ 2384 w 2384"/>
                                    <a:gd name="T3" fmla="*/ 141 h 141"/>
                                    <a:gd name="T4" fmla="*/ 2384 w 2384"/>
                                    <a:gd name="T5" fmla="*/ 0 h 141"/>
                                    <a:gd name="T6" fmla="*/ 0 60000 65536"/>
                                    <a:gd name="T7" fmla="*/ 0 60000 65536"/>
                                    <a:gd name="T8" fmla="*/ 0 60000 65536"/>
                                    <a:gd name="T9" fmla="*/ 0 w 2384"/>
                                    <a:gd name="T10" fmla="*/ 0 h 141"/>
                                    <a:gd name="T11" fmla="*/ 2384 w 2384"/>
                                    <a:gd name="T12" fmla="*/ 141 h 141"/>
                                  </a:gdLst>
                                  <a:ahLst/>
                                  <a:cxnLst>
                                    <a:cxn ang="T6">
                                      <a:pos x="T0" y="T1"/>
                                    </a:cxn>
                                    <a:cxn ang="T7">
                                      <a:pos x="T2" y="T3"/>
                                    </a:cxn>
                                    <a:cxn ang="T8">
                                      <a:pos x="T4" y="T5"/>
                                    </a:cxn>
                                  </a:cxnLst>
                                  <a:rect l="T9" t="T10" r="T11" b="T12"/>
                                  <a:pathLst>
                                    <a:path w="2384" h="141">
                                      <a:moveTo>
                                        <a:pt x="0" y="141"/>
                                      </a:moveTo>
                                      <a:lnTo>
                                        <a:pt x="2384" y="141"/>
                                      </a:lnTo>
                                      <a:lnTo>
                                        <a:pt x="2384"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65" name="Line 76">
                                  <a:extLst>
                                    <a:ext uri="{FF2B5EF4-FFF2-40B4-BE49-F238E27FC236}">
                                      <a16:creationId xmlns:a16="http://schemas.microsoft.com/office/drawing/2014/main" id="{E02CCA71-2F87-45F5-AB7A-C9BCCC53BA07}"/>
                                    </a:ext>
                                  </a:extLst>
                                </p:cNvPr>
                                <p:cNvSpPr>
                                  <a:spLocks noChangeShapeType="1"/>
                                </p:cNvSpPr>
                                <p:nvPr/>
                              </p:nvSpPr>
                              <p:spPr bwMode="auto">
                                <a:xfrm flipH="1" flipV="1">
                                  <a:off x="6639" y="6427"/>
                                  <a:ext cx="366" cy="164"/>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6" name="Line 77">
                                  <a:extLst>
                                    <a:ext uri="{FF2B5EF4-FFF2-40B4-BE49-F238E27FC236}">
                                      <a16:creationId xmlns:a16="http://schemas.microsoft.com/office/drawing/2014/main" id="{54561FD9-5984-4EE7-A0FE-28D59FA1D7D8}"/>
                                    </a:ext>
                                  </a:extLst>
                                </p:cNvPr>
                                <p:cNvSpPr>
                                  <a:spLocks noChangeShapeType="1"/>
                                </p:cNvSpPr>
                                <p:nvPr/>
                              </p:nvSpPr>
                              <p:spPr bwMode="auto">
                                <a:xfrm flipH="1">
                                  <a:off x="6639" y="6591"/>
                                  <a:ext cx="374" cy="14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7" name="Line 78">
                                  <a:extLst>
                                    <a:ext uri="{FF2B5EF4-FFF2-40B4-BE49-F238E27FC236}">
                                      <a16:creationId xmlns:a16="http://schemas.microsoft.com/office/drawing/2014/main" id="{C777D44C-A80B-405F-A5E6-C64B0F1BBF65}"/>
                                    </a:ext>
                                  </a:extLst>
                                </p:cNvPr>
                                <p:cNvSpPr>
                                  <a:spLocks noChangeShapeType="1"/>
                                </p:cNvSpPr>
                                <p:nvPr/>
                              </p:nvSpPr>
                              <p:spPr bwMode="auto">
                                <a:xfrm>
                                  <a:off x="6639" y="6427"/>
                                  <a:ext cx="1" cy="304"/>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8" name="Line 79">
                                  <a:extLst>
                                    <a:ext uri="{FF2B5EF4-FFF2-40B4-BE49-F238E27FC236}">
                                      <a16:creationId xmlns:a16="http://schemas.microsoft.com/office/drawing/2014/main" id="{2E09FA82-6054-423A-ACBF-F02DD2B95B81}"/>
                                    </a:ext>
                                  </a:extLst>
                                </p:cNvPr>
                                <p:cNvSpPr>
                                  <a:spLocks noChangeShapeType="1"/>
                                </p:cNvSpPr>
                                <p:nvPr/>
                              </p:nvSpPr>
                              <p:spPr bwMode="auto">
                                <a:xfrm>
                                  <a:off x="7009" y="6427"/>
                                  <a:ext cx="1" cy="31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9" name="Freeform 80">
                                  <a:extLst>
                                    <a:ext uri="{FF2B5EF4-FFF2-40B4-BE49-F238E27FC236}">
                                      <a16:creationId xmlns:a16="http://schemas.microsoft.com/office/drawing/2014/main" id="{A9891901-569B-4784-8641-AAB1550A1672}"/>
                                    </a:ext>
                                  </a:extLst>
                                </p:cNvPr>
                                <p:cNvSpPr>
                                  <a:spLocks/>
                                </p:cNvSpPr>
                                <p:nvPr/>
                              </p:nvSpPr>
                              <p:spPr bwMode="auto">
                                <a:xfrm>
                                  <a:off x="7009" y="6623"/>
                                  <a:ext cx="137" cy="156"/>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70" name="Freeform 81">
                                  <a:extLst>
                                    <a:ext uri="{FF2B5EF4-FFF2-40B4-BE49-F238E27FC236}">
                                      <a16:creationId xmlns:a16="http://schemas.microsoft.com/office/drawing/2014/main" id="{36745B24-ACF1-46F5-84D1-D77A0F6AC5E5}"/>
                                    </a:ext>
                                  </a:extLst>
                                </p:cNvPr>
                                <p:cNvSpPr>
                                  <a:spLocks/>
                                </p:cNvSpPr>
                                <p:nvPr/>
                              </p:nvSpPr>
                              <p:spPr bwMode="auto">
                                <a:xfrm>
                                  <a:off x="7202" y="6591"/>
                                  <a:ext cx="667" cy="70"/>
                                </a:xfrm>
                                <a:custGeom>
                                  <a:avLst/>
                                  <a:gdLst>
                                    <a:gd name="T0" fmla="*/ 0 w 667"/>
                                    <a:gd name="T1" fmla="*/ 0 h 70"/>
                                    <a:gd name="T2" fmla="*/ 667 w 667"/>
                                    <a:gd name="T3" fmla="*/ 0 h 70"/>
                                    <a:gd name="T4" fmla="*/ 667 w 667"/>
                                    <a:gd name="T5" fmla="*/ 70 h 70"/>
                                    <a:gd name="T6" fmla="*/ 0 60000 65536"/>
                                    <a:gd name="T7" fmla="*/ 0 60000 65536"/>
                                    <a:gd name="T8" fmla="*/ 0 60000 65536"/>
                                    <a:gd name="T9" fmla="*/ 0 w 667"/>
                                    <a:gd name="T10" fmla="*/ 0 h 70"/>
                                    <a:gd name="T11" fmla="*/ 667 w 667"/>
                                    <a:gd name="T12" fmla="*/ 70 h 70"/>
                                  </a:gdLst>
                                  <a:ahLst/>
                                  <a:cxnLst>
                                    <a:cxn ang="T6">
                                      <a:pos x="T0" y="T1"/>
                                    </a:cxn>
                                    <a:cxn ang="T7">
                                      <a:pos x="T2" y="T3"/>
                                    </a:cxn>
                                    <a:cxn ang="T8">
                                      <a:pos x="T4" y="T5"/>
                                    </a:cxn>
                                  </a:cxnLst>
                                  <a:rect l="T9" t="T10" r="T11" b="T12"/>
                                  <a:pathLst>
                                    <a:path w="667" h="70">
                                      <a:moveTo>
                                        <a:pt x="0" y="0"/>
                                      </a:moveTo>
                                      <a:lnTo>
                                        <a:pt x="667" y="0"/>
                                      </a:lnTo>
                                      <a:lnTo>
                                        <a:pt x="667" y="7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71" name="Line 82">
                                  <a:extLst>
                                    <a:ext uri="{FF2B5EF4-FFF2-40B4-BE49-F238E27FC236}">
                                      <a16:creationId xmlns:a16="http://schemas.microsoft.com/office/drawing/2014/main" id="{14E7A45F-CA36-4F87-9112-87788A6BD2F2}"/>
                                    </a:ext>
                                  </a:extLst>
                                </p:cNvPr>
                                <p:cNvSpPr>
                                  <a:spLocks noChangeShapeType="1"/>
                                </p:cNvSpPr>
                                <p:nvPr/>
                              </p:nvSpPr>
                              <p:spPr bwMode="auto">
                                <a:xfrm>
                                  <a:off x="5477" y="6591"/>
                                  <a:ext cx="917"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755" name="Freeform 83">
                                <a:extLst>
                                  <a:ext uri="{FF2B5EF4-FFF2-40B4-BE49-F238E27FC236}">
                                    <a16:creationId xmlns:a16="http://schemas.microsoft.com/office/drawing/2014/main" id="{1DBBD9B3-AB01-4730-B3B3-F708266779B2}"/>
                                  </a:ext>
                                </a:extLst>
                              </p:cNvPr>
                              <p:cNvSpPr>
                                <a:spLocks/>
                              </p:cNvSpPr>
                              <p:nvPr/>
                            </p:nvSpPr>
                            <p:spPr bwMode="auto">
                              <a:xfrm>
                                <a:off x="7805" y="6671"/>
                                <a:ext cx="133" cy="201"/>
                              </a:xfrm>
                              <a:custGeom>
                                <a:avLst/>
                                <a:gdLst>
                                  <a:gd name="T0" fmla="*/ 133 w 133"/>
                                  <a:gd name="T1" fmla="*/ 0 h 201"/>
                                  <a:gd name="T2" fmla="*/ 64 w 133"/>
                                  <a:gd name="T3" fmla="*/ 201 h 201"/>
                                  <a:gd name="T4" fmla="*/ 0 w 133"/>
                                  <a:gd name="T5" fmla="*/ 0 h 201"/>
                                  <a:gd name="T6" fmla="*/ 133 w 133"/>
                                  <a:gd name="T7" fmla="*/ 0 h 201"/>
                                  <a:gd name="T8" fmla="*/ 0 60000 65536"/>
                                  <a:gd name="T9" fmla="*/ 0 60000 65536"/>
                                  <a:gd name="T10" fmla="*/ 0 60000 65536"/>
                                  <a:gd name="T11" fmla="*/ 0 60000 65536"/>
                                  <a:gd name="T12" fmla="*/ 0 w 133"/>
                                  <a:gd name="T13" fmla="*/ 0 h 201"/>
                                  <a:gd name="T14" fmla="*/ 133 w 133"/>
                                  <a:gd name="T15" fmla="*/ 201 h 201"/>
                                </a:gdLst>
                                <a:ahLst/>
                                <a:cxnLst>
                                  <a:cxn ang="T8">
                                    <a:pos x="T0" y="T1"/>
                                  </a:cxn>
                                  <a:cxn ang="T9">
                                    <a:pos x="T2" y="T3"/>
                                  </a:cxn>
                                  <a:cxn ang="T10">
                                    <a:pos x="T4" y="T5"/>
                                  </a:cxn>
                                  <a:cxn ang="T11">
                                    <a:pos x="T6" y="T7"/>
                                  </a:cxn>
                                </a:cxnLst>
                                <a:rect l="T12" t="T13" r="T14" b="T15"/>
                                <a:pathLst>
                                  <a:path w="133" h="201">
                                    <a:moveTo>
                                      <a:pt x="133" y="0"/>
                                    </a:moveTo>
                                    <a:lnTo>
                                      <a:pt x="64" y="201"/>
                                    </a:lnTo>
                                    <a:lnTo>
                                      <a:pt x="0" y="0"/>
                                    </a:lnTo>
                                    <a:lnTo>
                                      <a:pt x="1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56" name="Rectangle 84">
                                <a:extLst>
                                  <a:ext uri="{FF2B5EF4-FFF2-40B4-BE49-F238E27FC236}">
                                    <a16:creationId xmlns:a16="http://schemas.microsoft.com/office/drawing/2014/main" id="{D286047B-0C1E-4105-B7A3-E4FB6FB7A334}"/>
                                  </a:ext>
                                </a:extLst>
                              </p:cNvPr>
                              <p:cNvSpPr>
                                <a:spLocks noChangeArrowheads="1"/>
                              </p:cNvSpPr>
                              <p:nvPr/>
                            </p:nvSpPr>
                            <p:spPr bwMode="auto">
                              <a:xfrm>
                                <a:off x="6804" y="6967"/>
                                <a:ext cx="0"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zh-CN" altLang="zh-CN" sz="1000">
                                  <a:latin typeface="Times New Roman" panose="02020603050405020304" pitchFamily="18" charset="0"/>
                                </a:endParaRPr>
                              </a:p>
                            </p:txBody>
                          </p:sp>
                        </p:grpSp>
                      </p:grpSp>
                    </p:grpSp>
                  </p:grpSp>
                </p:grpSp>
              </p:grpSp>
              <p:sp>
                <p:nvSpPr>
                  <p:cNvPr id="113741" name="Freeform 85">
                    <a:extLst>
                      <a:ext uri="{FF2B5EF4-FFF2-40B4-BE49-F238E27FC236}">
                        <a16:creationId xmlns:a16="http://schemas.microsoft.com/office/drawing/2014/main" id="{0A18472A-5E3F-45DA-8793-C9F535BD0329}"/>
                      </a:ext>
                    </a:extLst>
                  </p:cNvPr>
                  <p:cNvSpPr>
                    <a:spLocks/>
                  </p:cNvSpPr>
                  <p:nvPr/>
                </p:nvSpPr>
                <p:spPr bwMode="auto">
                  <a:xfrm>
                    <a:off x="7005" y="6782"/>
                    <a:ext cx="201" cy="135"/>
                  </a:xfrm>
                  <a:custGeom>
                    <a:avLst/>
                    <a:gdLst>
                      <a:gd name="T0" fmla="*/ 0 w 201"/>
                      <a:gd name="T1" fmla="*/ 0 h 135"/>
                      <a:gd name="T2" fmla="*/ 201 w 201"/>
                      <a:gd name="T3" fmla="*/ 67 h 135"/>
                      <a:gd name="T4" fmla="*/ 0 w 201"/>
                      <a:gd name="T5" fmla="*/ 135 h 135"/>
                      <a:gd name="T6" fmla="*/ 0 w 201"/>
                      <a:gd name="T7" fmla="*/ 0 h 135"/>
                      <a:gd name="T8" fmla="*/ 0 60000 65536"/>
                      <a:gd name="T9" fmla="*/ 0 60000 65536"/>
                      <a:gd name="T10" fmla="*/ 0 60000 65536"/>
                      <a:gd name="T11" fmla="*/ 0 60000 65536"/>
                      <a:gd name="T12" fmla="*/ 0 w 201"/>
                      <a:gd name="T13" fmla="*/ 0 h 135"/>
                      <a:gd name="T14" fmla="*/ 201 w 201"/>
                      <a:gd name="T15" fmla="*/ 135 h 135"/>
                    </a:gdLst>
                    <a:ahLst/>
                    <a:cxnLst>
                      <a:cxn ang="T8">
                        <a:pos x="T0" y="T1"/>
                      </a:cxn>
                      <a:cxn ang="T9">
                        <a:pos x="T2" y="T3"/>
                      </a:cxn>
                      <a:cxn ang="T10">
                        <a:pos x="T4" y="T5"/>
                      </a:cxn>
                      <a:cxn ang="T11">
                        <a:pos x="T6" y="T7"/>
                      </a:cxn>
                    </a:cxnLst>
                    <a:rect l="T12" t="T13" r="T14" b="T15"/>
                    <a:pathLst>
                      <a:path w="201" h="135">
                        <a:moveTo>
                          <a:pt x="0" y="0"/>
                        </a:moveTo>
                        <a:lnTo>
                          <a:pt x="201" y="67"/>
                        </a:lnTo>
                        <a:lnTo>
                          <a:pt x="0" y="13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13737" name="Rectangle 86">
                <a:extLst>
                  <a:ext uri="{FF2B5EF4-FFF2-40B4-BE49-F238E27FC236}">
                    <a16:creationId xmlns:a16="http://schemas.microsoft.com/office/drawing/2014/main" id="{38A24B63-DAEA-4770-B3D7-1B5CCAF97636}"/>
                  </a:ext>
                </a:extLst>
              </p:cNvPr>
              <p:cNvSpPr>
                <a:spLocks noChangeArrowheads="1"/>
              </p:cNvSpPr>
              <p:nvPr/>
            </p:nvSpPr>
            <p:spPr bwMode="auto">
              <a:xfrm>
                <a:off x="6580" y="6752"/>
                <a:ext cx="306"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i="1">
                    <a:solidFill>
                      <a:srgbClr val="000000"/>
                    </a:solidFill>
                    <a:latin typeface="Times New Roman" panose="02020603050405020304" pitchFamily="18" charset="0"/>
                  </a:rPr>
                  <a:t>u</a:t>
                </a:r>
                <a:r>
                  <a:rPr kumimoji="0" lang="en-US" altLang="zh-CN" sz="1000" i="1">
                    <a:solidFill>
                      <a:srgbClr val="000000"/>
                    </a:solidFill>
                    <a:latin typeface="Times New Roman" panose="02020603050405020304" pitchFamily="18" charset="0"/>
                  </a:rPr>
                  <a:t>VT</a:t>
                </a:r>
                <a:endParaRPr kumimoji="0" lang="en-US" altLang="zh-CN" sz="1000">
                  <a:latin typeface="Times New Roman" panose="02020603050405020304" pitchFamily="18" charset="0"/>
                </a:endParaRPr>
              </a:p>
            </p:txBody>
          </p:sp>
        </p:grpSp>
        <p:sp>
          <p:nvSpPr>
            <p:cNvPr id="113733" name="Rectangle 87">
              <a:extLst>
                <a:ext uri="{FF2B5EF4-FFF2-40B4-BE49-F238E27FC236}">
                  <a16:creationId xmlns:a16="http://schemas.microsoft.com/office/drawing/2014/main" id="{78C21C5B-E5F1-494F-BE67-5D2106520E45}"/>
                </a:ext>
              </a:extLst>
            </p:cNvPr>
            <p:cNvSpPr>
              <a:spLocks noChangeArrowheads="1"/>
            </p:cNvSpPr>
            <p:nvPr/>
          </p:nvSpPr>
          <p:spPr bwMode="auto">
            <a:xfrm>
              <a:off x="672" y="254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1</a:t>
              </a:r>
              <a:endParaRPr kumimoji="0" lang="en-US" altLang="zh-CN" sz="1600">
                <a:latin typeface="Times New Roman" panose="02020603050405020304" pitchFamily="18" charset="0"/>
              </a:endParaRPr>
            </a:p>
          </p:txBody>
        </p:sp>
        <p:sp>
          <p:nvSpPr>
            <p:cNvPr id="113734" name="Rectangle 88">
              <a:extLst>
                <a:ext uri="{FF2B5EF4-FFF2-40B4-BE49-F238E27FC236}">
                  <a16:creationId xmlns:a16="http://schemas.microsoft.com/office/drawing/2014/main" id="{F0E2F9E4-685D-4B22-8673-172CD1B46ECE}"/>
                </a:ext>
              </a:extLst>
            </p:cNvPr>
            <p:cNvSpPr>
              <a:spLocks noChangeArrowheads="1"/>
            </p:cNvSpPr>
            <p:nvPr/>
          </p:nvSpPr>
          <p:spPr bwMode="auto">
            <a:xfrm>
              <a:off x="1440" y="254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2</a:t>
              </a:r>
              <a:endParaRPr kumimoji="0" lang="en-US" altLang="zh-CN" sz="1600">
                <a:latin typeface="Times New Roman" panose="02020603050405020304" pitchFamily="18" charset="0"/>
              </a:endParaRPr>
            </a:p>
          </p:txBody>
        </p:sp>
        <p:sp>
          <p:nvSpPr>
            <p:cNvPr id="113735" name="Rectangle 89">
              <a:extLst>
                <a:ext uri="{FF2B5EF4-FFF2-40B4-BE49-F238E27FC236}">
                  <a16:creationId xmlns:a16="http://schemas.microsoft.com/office/drawing/2014/main" id="{36661A6C-57BF-4376-83F6-74B4D1CD9293}"/>
                </a:ext>
              </a:extLst>
            </p:cNvPr>
            <p:cNvSpPr>
              <a:spLocks noChangeArrowheads="1"/>
            </p:cNvSpPr>
            <p:nvPr/>
          </p:nvSpPr>
          <p:spPr bwMode="auto">
            <a:xfrm>
              <a:off x="2208" y="24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d</a:t>
              </a:r>
              <a:endParaRPr kumimoji="0" lang="en-US" altLang="zh-CN" sz="1600">
                <a:latin typeface="Times New Roman" panose="02020603050405020304" pitchFamily="18" charset="0"/>
              </a:endParaRPr>
            </a:p>
          </p:txBody>
        </p:sp>
      </p:grpSp>
      <p:grpSp>
        <p:nvGrpSpPr>
          <p:cNvPr id="23" name="Group 158">
            <a:extLst>
              <a:ext uri="{FF2B5EF4-FFF2-40B4-BE49-F238E27FC236}">
                <a16:creationId xmlns:a16="http://schemas.microsoft.com/office/drawing/2014/main" id="{DE1CA5AA-27B8-44CF-82EF-1BBC950F39BC}"/>
              </a:ext>
            </a:extLst>
          </p:cNvPr>
          <p:cNvGrpSpPr>
            <a:grpSpLocks/>
          </p:cNvGrpSpPr>
          <p:nvPr/>
        </p:nvGrpSpPr>
        <p:grpSpPr bwMode="auto">
          <a:xfrm>
            <a:off x="4267200" y="1600200"/>
            <a:ext cx="4114800" cy="1143000"/>
            <a:chOff x="2688" y="1200"/>
            <a:chExt cx="2592" cy="720"/>
          </a:xfrm>
        </p:grpSpPr>
        <p:grpSp>
          <p:nvGrpSpPr>
            <p:cNvPr id="113720" name="Group 157">
              <a:extLst>
                <a:ext uri="{FF2B5EF4-FFF2-40B4-BE49-F238E27FC236}">
                  <a16:creationId xmlns:a16="http://schemas.microsoft.com/office/drawing/2014/main" id="{4F210D27-35D8-46E7-8D34-89668D9D0E13}"/>
                </a:ext>
              </a:extLst>
            </p:cNvPr>
            <p:cNvGrpSpPr>
              <a:grpSpLocks/>
            </p:cNvGrpSpPr>
            <p:nvPr/>
          </p:nvGrpSpPr>
          <p:grpSpPr bwMode="auto">
            <a:xfrm>
              <a:off x="2688" y="1200"/>
              <a:ext cx="2592" cy="720"/>
              <a:chOff x="2688" y="1200"/>
              <a:chExt cx="2592" cy="720"/>
            </a:xfrm>
          </p:grpSpPr>
          <p:grpSp>
            <p:nvGrpSpPr>
              <p:cNvPr id="113726" name="Group 98">
                <a:extLst>
                  <a:ext uri="{FF2B5EF4-FFF2-40B4-BE49-F238E27FC236}">
                    <a16:creationId xmlns:a16="http://schemas.microsoft.com/office/drawing/2014/main" id="{1DA7D01F-8415-45A8-BE89-19A6978A60FA}"/>
                  </a:ext>
                </a:extLst>
              </p:cNvPr>
              <p:cNvGrpSpPr>
                <a:grpSpLocks/>
              </p:cNvGrpSpPr>
              <p:nvPr/>
            </p:nvGrpSpPr>
            <p:grpSpPr bwMode="auto">
              <a:xfrm>
                <a:off x="2688" y="1200"/>
                <a:ext cx="2592" cy="720"/>
                <a:chOff x="3072" y="1152"/>
                <a:chExt cx="2592" cy="960"/>
              </a:xfrm>
            </p:grpSpPr>
            <p:grpSp>
              <p:nvGrpSpPr>
                <p:cNvPr id="113728" name="Group 97">
                  <a:extLst>
                    <a:ext uri="{FF2B5EF4-FFF2-40B4-BE49-F238E27FC236}">
                      <a16:creationId xmlns:a16="http://schemas.microsoft.com/office/drawing/2014/main" id="{36130C13-9775-4E31-B34A-961C6302C355}"/>
                    </a:ext>
                  </a:extLst>
                </p:cNvPr>
                <p:cNvGrpSpPr>
                  <a:grpSpLocks/>
                </p:cNvGrpSpPr>
                <p:nvPr/>
              </p:nvGrpSpPr>
              <p:grpSpPr bwMode="auto">
                <a:xfrm>
                  <a:off x="3072" y="1152"/>
                  <a:ext cx="2496" cy="960"/>
                  <a:chOff x="3072" y="1152"/>
                  <a:chExt cx="2496" cy="960"/>
                </a:xfrm>
              </p:grpSpPr>
              <p:sp>
                <p:nvSpPr>
                  <p:cNvPr id="113730" name="Line 91">
                    <a:extLst>
                      <a:ext uri="{FF2B5EF4-FFF2-40B4-BE49-F238E27FC236}">
                        <a16:creationId xmlns:a16="http://schemas.microsoft.com/office/drawing/2014/main" id="{D636752C-FB42-411C-A1FB-11A944D668F8}"/>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1" name="Line 92">
                    <a:extLst>
                      <a:ext uri="{FF2B5EF4-FFF2-40B4-BE49-F238E27FC236}">
                        <a16:creationId xmlns:a16="http://schemas.microsoft.com/office/drawing/2014/main" id="{3665286A-13CE-4DFD-AF0A-7DF66E673FE3}"/>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3729" name="Rectangle 94">
                  <a:extLst>
                    <a:ext uri="{FF2B5EF4-FFF2-40B4-BE49-F238E27FC236}">
                      <a16:creationId xmlns:a16="http://schemas.microsoft.com/office/drawing/2014/main" id="{634D9543-B030-402C-B2C9-10FE97D973D9}"/>
                    </a:ext>
                  </a:extLst>
                </p:cNvPr>
                <p:cNvSpPr>
                  <a:spLocks noChangeArrowheads="1"/>
                </p:cNvSpPr>
                <p:nvPr/>
              </p:nvSpPr>
              <p:spPr bwMode="auto">
                <a:xfrm>
                  <a:off x="5328" y="1728"/>
                  <a:ext cx="33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113727" name="Rectangle 96">
                <a:extLst>
                  <a:ext uri="{FF2B5EF4-FFF2-40B4-BE49-F238E27FC236}">
                    <a16:creationId xmlns:a16="http://schemas.microsoft.com/office/drawing/2014/main" id="{963F7991-95EC-4CBF-AD4C-47C728716176}"/>
                  </a:ext>
                </a:extLst>
              </p:cNvPr>
              <p:cNvSpPr>
                <a:spLocks noChangeArrowheads="1"/>
              </p:cNvSpPr>
              <p:nvPr/>
            </p:nvSpPr>
            <p:spPr bwMode="auto">
              <a:xfrm>
                <a:off x="2688" y="1200"/>
                <a:ext cx="2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u</a:t>
                </a:r>
                <a:r>
                  <a:rPr kumimoji="0" lang="en-US" altLang="zh-CN" sz="1400">
                    <a:solidFill>
                      <a:srgbClr val="000000"/>
                    </a:solidFill>
                    <a:latin typeface="Times New Roman" panose="02020603050405020304" pitchFamily="18" charset="0"/>
                  </a:rPr>
                  <a:t>2</a:t>
                </a:r>
              </a:p>
            </p:txBody>
          </p:sp>
        </p:grpSp>
        <p:sp>
          <p:nvSpPr>
            <p:cNvPr id="113721" name="Rectangle 109">
              <a:extLst>
                <a:ext uri="{FF2B5EF4-FFF2-40B4-BE49-F238E27FC236}">
                  <a16:creationId xmlns:a16="http://schemas.microsoft.com/office/drawing/2014/main" id="{806EA15A-3F54-45C6-AC91-9788E2D61DD8}"/>
                </a:ext>
              </a:extLst>
            </p:cNvPr>
            <p:cNvSpPr>
              <a:spLocks noChangeArrowheads="1"/>
            </p:cNvSpPr>
            <p:nvPr/>
          </p:nvSpPr>
          <p:spPr bwMode="auto">
            <a:xfrm>
              <a:off x="3888" y="163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113722" name="Rectangle 110">
              <a:extLst>
                <a:ext uri="{FF2B5EF4-FFF2-40B4-BE49-F238E27FC236}">
                  <a16:creationId xmlns:a16="http://schemas.microsoft.com/office/drawing/2014/main" id="{5F2AC552-4ABF-4C36-9650-5C53AAC20745}"/>
                </a:ext>
              </a:extLst>
            </p:cNvPr>
            <p:cNvSpPr>
              <a:spLocks noChangeArrowheads="1"/>
            </p:cNvSpPr>
            <p:nvPr/>
          </p:nvSpPr>
          <p:spPr bwMode="auto">
            <a:xfrm>
              <a:off x="3312" y="163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nvGrpSpPr>
            <p:cNvPr id="113723" name="Group 124">
              <a:extLst>
                <a:ext uri="{FF2B5EF4-FFF2-40B4-BE49-F238E27FC236}">
                  <a16:creationId xmlns:a16="http://schemas.microsoft.com/office/drawing/2014/main" id="{C8164894-663C-402F-8D42-F51FE9C7447D}"/>
                </a:ext>
              </a:extLst>
            </p:cNvPr>
            <p:cNvGrpSpPr>
              <a:grpSpLocks/>
            </p:cNvGrpSpPr>
            <p:nvPr/>
          </p:nvGrpSpPr>
          <p:grpSpPr bwMode="auto">
            <a:xfrm>
              <a:off x="2880" y="1296"/>
              <a:ext cx="2112" cy="624"/>
              <a:chOff x="2880" y="1296"/>
              <a:chExt cx="2112" cy="624"/>
            </a:xfrm>
          </p:grpSpPr>
          <p:sp>
            <p:nvSpPr>
              <p:cNvPr id="113724" name="Freeform 93">
                <a:extLst>
                  <a:ext uri="{FF2B5EF4-FFF2-40B4-BE49-F238E27FC236}">
                    <a16:creationId xmlns:a16="http://schemas.microsoft.com/office/drawing/2014/main" id="{9055D519-44CD-4379-BB25-9A3B8813DAAA}"/>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25" name="Freeform 123">
                <a:extLst>
                  <a:ext uri="{FF2B5EF4-FFF2-40B4-BE49-F238E27FC236}">
                    <a16:creationId xmlns:a16="http://schemas.microsoft.com/office/drawing/2014/main" id="{AD9A6A3E-7C6B-43FF-9C06-52CF326B4C0B}"/>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8328" name="Line 136">
            <a:extLst>
              <a:ext uri="{FF2B5EF4-FFF2-40B4-BE49-F238E27FC236}">
                <a16:creationId xmlns:a16="http://schemas.microsoft.com/office/drawing/2014/main" id="{F49E0FE6-C030-412E-89DB-6EB6A0CC9C5B}"/>
              </a:ext>
            </a:extLst>
          </p:cNvPr>
          <p:cNvSpPr>
            <a:spLocks noChangeShapeType="1"/>
          </p:cNvSpPr>
          <p:nvPr/>
        </p:nvSpPr>
        <p:spPr bwMode="auto">
          <a:xfrm>
            <a:off x="4572000" y="4876800"/>
            <a:ext cx="15240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329" name="Line 137">
            <a:extLst>
              <a:ext uri="{FF2B5EF4-FFF2-40B4-BE49-F238E27FC236}">
                <a16:creationId xmlns:a16="http://schemas.microsoft.com/office/drawing/2014/main" id="{0C646FF1-6EEF-45DF-A522-9B1D2EBE2907}"/>
              </a:ext>
            </a:extLst>
          </p:cNvPr>
          <p:cNvSpPr>
            <a:spLocks noChangeShapeType="1"/>
          </p:cNvSpPr>
          <p:nvPr/>
        </p:nvSpPr>
        <p:spPr bwMode="auto">
          <a:xfrm flipV="1">
            <a:off x="4724400" y="4572000"/>
            <a:ext cx="0" cy="30480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331" name="Freeform 139">
            <a:extLst>
              <a:ext uri="{FF2B5EF4-FFF2-40B4-BE49-F238E27FC236}">
                <a16:creationId xmlns:a16="http://schemas.microsoft.com/office/drawing/2014/main" id="{5C17F9C7-B244-4E7C-A78E-7608FDF82D55}"/>
              </a:ext>
            </a:extLst>
          </p:cNvPr>
          <p:cNvSpPr>
            <a:spLocks/>
          </p:cNvSpPr>
          <p:nvPr/>
        </p:nvSpPr>
        <p:spPr bwMode="auto">
          <a:xfrm>
            <a:off x="4724400" y="4318000"/>
            <a:ext cx="762000" cy="558800"/>
          </a:xfrm>
          <a:custGeom>
            <a:avLst/>
            <a:gdLst>
              <a:gd name="T0" fmla="*/ 0 w 480"/>
              <a:gd name="T1" fmla="*/ 160 h 352"/>
              <a:gd name="T2" fmla="*/ 144 w 480"/>
              <a:gd name="T3" fmla="*/ 16 h 352"/>
              <a:gd name="T4" fmla="*/ 240 w 480"/>
              <a:gd name="T5" fmla="*/ 64 h 352"/>
              <a:gd name="T6" fmla="*/ 480 w 480"/>
              <a:gd name="T7" fmla="*/ 352 h 352"/>
              <a:gd name="T8" fmla="*/ 0 60000 65536"/>
              <a:gd name="T9" fmla="*/ 0 60000 65536"/>
              <a:gd name="T10" fmla="*/ 0 60000 65536"/>
              <a:gd name="T11" fmla="*/ 0 60000 65536"/>
              <a:gd name="T12" fmla="*/ 0 w 480"/>
              <a:gd name="T13" fmla="*/ 0 h 352"/>
              <a:gd name="T14" fmla="*/ 480 w 480"/>
              <a:gd name="T15" fmla="*/ 352 h 352"/>
            </a:gdLst>
            <a:ahLst/>
            <a:cxnLst>
              <a:cxn ang="T8">
                <a:pos x="T0" y="T1"/>
              </a:cxn>
              <a:cxn ang="T9">
                <a:pos x="T2" y="T3"/>
              </a:cxn>
              <a:cxn ang="T10">
                <a:pos x="T4" y="T5"/>
              </a:cxn>
              <a:cxn ang="T11">
                <a:pos x="T6" y="T7"/>
              </a:cxn>
            </a:cxnLst>
            <a:rect l="T12" t="T13" r="T14" b="T15"/>
            <a:pathLst>
              <a:path w="480" h="352">
                <a:moveTo>
                  <a:pt x="0" y="160"/>
                </a:moveTo>
                <a:cubicBezTo>
                  <a:pt x="52" y="96"/>
                  <a:pt x="104" y="32"/>
                  <a:pt x="144" y="16"/>
                </a:cubicBezTo>
                <a:cubicBezTo>
                  <a:pt x="184" y="0"/>
                  <a:pt x="184" y="8"/>
                  <a:pt x="240" y="64"/>
                </a:cubicBezTo>
                <a:cubicBezTo>
                  <a:pt x="296" y="120"/>
                  <a:pt x="388" y="236"/>
                  <a:pt x="480" y="35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336" name="Line 144">
            <a:extLst>
              <a:ext uri="{FF2B5EF4-FFF2-40B4-BE49-F238E27FC236}">
                <a16:creationId xmlns:a16="http://schemas.microsoft.com/office/drawing/2014/main" id="{2F9A8B64-6A6A-4968-BE2C-0DFD6D029468}"/>
              </a:ext>
            </a:extLst>
          </p:cNvPr>
          <p:cNvSpPr>
            <a:spLocks noChangeShapeType="1"/>
          </p:cNvSpPr>
          <p:nvPr/>
        </p:nvSpPr>
        <p:spPr bwMode="auto">
          <a:xfrm>
            <a:off x="5486400" y="4876800"/>
            <a:ext cx="76200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8" name="Group 178">
            <a:extLst>
              <a:ext uri="{FF2B5EF4-FFF2-40B4-BE49-F238E27FC236}">
                <a16:creationId xmlns:a16="http://schemas.microsoft.com/office/drawing/2014/main" id="{C5EFC4DC-F64C-4E8D-A753-7FD86872F908}"/>
              </a:ext>
            </a:extLst>
          </p:cNvPr>
          <p:cNvGrpSpPr>
            <a:grpSpLocks/>
          </p:cNvGrpSpPr>
          <p:nvPr/>
        </p:nvGrpSpPr>
        <p:grpSpPr bwMode="auto">
          <a:xfrm>
            <a:off x="6248400" y="4343400"/>
            <a:ext cx="1676400" cy="558800"/>
            <a:chOff x="3936" y="2736"/>
            <a:chExt cx="1056" cy="352"/>
          </a:xfrm>
        </p:grpSpPr>
        <p:grpSp>
          <p:nvGrpSpPr>
            <p:cNvPr id="113715" name="Group 140">
              <a:extLst>
                <a:ext uri="{FF2B5EF4-FFF2-40B4-BE49-F238E27FC236}">
                  <a16:creationId xmlns:a16="http://schemas.microsoft.com/office/drawing/2014/main" id="{D30E60BF-A47A-421B-B130-578D6C8FEA92}"/>
                </a:ext>
              </a:extLst>
            </p:cNvPr>
            <p:cNvGrpSpPr>
              <a:grpSpLocks/>
            </p:cNvGrpSpPr>
            <p:nvPr/>
          </p:nvGrpSpPr>
          <p:grpSpPr bwMode="auto">
            <a:xfrm>
              <a:off x="3936" y="2880"/>
              <a:ext cx="96" cy="192"/>
              <a:chOff x="2880" y="3072"/>
              <a:chExt cx="96" cy="192"/>
            </a:xfrm>
          </p:grpSpPr>
          <p:sp>
            <p:nvSpPr>
              <p:cNvPr id="113718" name="Line 141">
                <a:extLst>
                  <a:ext uri="{FF2B5EF4-FFF2-40B4-BE49-F238E27FC236}">
                    <a16:creationId xmlns:a16="http://schemas.microsoft.com/office/drawing/2014/main" id="{EB571629-515B-479F-8A8B-D758E1501F1D}"/>
                  </a:ext>
                </a:extLst>
              </p:cNvPr>
              <p:cNvSpPr>
                <a:spLocks noChangeShapeType="1"/>
              </p:cNvSpPr>
              <p:nvPr/>
            </p:nvSpPr>
            <p:spPr bwMode="auto">
              <a:xfrm>
                <a:off x="2880" y="3264"/>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719" name="Line 142">
                <a:extLst>
                  <a:ext uri="{FF2B5EF4-FFF2-40B4-BE49-F238E27FC236}">
                    <a16:creationId xmlns:a16="http://schemas.microsoft.com/office/drawing/2014/main" id="{FE9A9CE9-BDDA-401C-AB95-52C2F00AF376}"/>
                  </a:ext>
                </a:extLst>
              </p:cNvPr>
              <p:cNvSpPr>
                <a:spLocks noChangeShapeType="1"/>
              </p:cNvSpPr>
              <p:nvPr/>
            </p:nvSpPr>
            <p:spPr bwMode="auto">
              <a:xfrm flipV="1">
                <a:off x="2976" y="3072"/>
                <a:ext cx="0" cy="192"/>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3716" name="Freeform 143">
              <a:extLst>
                <a:ext uri="{FF2B5EF4-FFF2-40B4-BE49-F238E27FC236}">
                  <a16:creationId xmlns:a16="http://schemas.microsoft.com/office/drawing/2014/main" id="{D07787FD-7B2F-4819-8BC0-BE5E5A585F86}"/>
                </a:ext>
              </a:extLst>
            </p:cNvPr>
            <p:cNvSpPr>
              <a:spLocks/>
            </p:cNvSpPr>
            <p:nvPr/>
          </p:nvSpPr>
          <p:spPr bwMode="auto">
            <a:xfrm>
              <a:off x="4032" y="2736"/>
              <a:ext cx="480" cy="352"/>
            </a:xfrm>
            <a:custGeom>
              <a:avLst/>
              <a:gdLst>
                <a:gd name="T0" fmla="*/ 0 w 480"/>
                <a:gd name="T1" fmla="*/ 160 h 352"/>
                <a:gd name="T2" fmla="*/ 144 w 480"/>
                <a:gd name="T3" fmla="*/ 16 h 352"/>
                <a:gd name="T4" fmla="*/ 240 w 480"/>
                <a:gd name="T5" fmla="*/ 64 h 352"/>
                <a:gd name="T6" fmla="*/ 480 w 480"/>
                <a:gd name="T7" fmla="*/ 352 h 352"/>
                <a:gd name="T8" fmla="*/ 0 60000 65536"/>
                <a:gd name="T9" fmla="*/ 0 60000 65536"/>
                <a:gd name="T10" fmla="*/ 0 60000 65536"/>
                <a:gd name="T11" fmla="*/ 0 60000 65536"/>
                <a:gd name="T12" fmla="*/ 0 w 480"/>
                <a:gd name="T13" fmla="*/ 0 h 352"/>
                <a:gd name="T14" fmla="*/ 480 w 480"/>
                <a:gd name="T15" fmla="*/ 352 h 352"/>
              </a:gdLst>
              <a:ahLst/>
              <a:cxnLst>
                <a:cxn ang="T8">
                  <a:pos x="T0" y="T1"/>
                </a:cxn>
                <a:cxn ang="T9">
                  <a:pos x="T2" y="T3"/>
                </a:cxn>
                <a:cxn ang="T10">
                  <a:pos x="T4" y="T5"/>
                </a:cxn>
                <a:cxn ang="T11">
                  <a:pos x="T6" y="T7"/>
                </a:cxn>
              </a:cxnLst>
              <a:rect l="T12" t="T13" r="T14" b="T15"/>
              <a:pathLst>
                <a:path w="480" h="352">
                  <a:moveTo>
                    <a:pt x="0" y="160"/>
                  </a:moveTo>
                  <a:cubicBezTo>
                    <a:pt x="52" y="96"/>
                    <a:pt x="104" y="32"/>
                    <a:pt x="144" y="16"/>
                  </a:cubicBezTo>
                  <a:cubicBezTo>
                    <a:pt x="184" y="0"/>
                    <a:pt x="184" y="8"/>
                    <a:pt x="240" y="64"/>
                  </a:cubicBezTo>
                  <a:cubicBezTo>
                    <a:pt x="296" y="120"/>
                    <a:pt x="388" y="236"/>
                    <a:pt x="480" y="35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17" name="Line 145">
              <a:extLst>
                <a:ext uri="{FF2B5EF4-FFF2-40B4-BE49-F238E27FC236}">
                  <a16:creationId xmlns:a16="http://schemas.microsoft.com/office/drawing/2014/main" id="{A5D25E6F-A6D7-424E-A738-9ACF1A89BD49}"/>
                </a:ext>
              </a:extLst>
            </p:cNvPr>
            <p:cNvSpPr>
              <a:spLocks noChangeShapeType="1"/>
            </p:cNvSpPr>
            <p:nvPr/>
          </p:nvSpPr>
          <p:spPr bwMode="auto">
            <a:xfrm>
              <a:off x="4512" y="3072"/>
              <a:ext cx="48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8338" name="Freeform 146">
            <a:extLst>
              <a:ext uri="{FF2B5EF4-FFF2-40B4-BE49-F238E27FC236}">
                <a16:creationId xmlns:a16="http://schemas.microsoft.com/office/drawing/2014/main" id="{35562BB3-528E-48AF-A5A4-9144495CAF73}"/>
              </a:ext>
            </a:extLst>
          </p:cNvPr>
          <p:cNvSpPr>
            <a:spLocks/>
          </p:cNvSpPr>
          <p:nvPr/>
        </p:nvSpPr>
        <p:spPr bwMode="auto">
          <a:xfrm>
            <a:off x="4572000" y="5791200"/>
            <a:ext cx="152400" cy="304800"/>
          </a:xfrm>
          <a:custGeom>
            <a:avLst/>
            <a:gdLst>
              <a:gd name="T0" fmla="*/ 0 w 96"/>
              <a:gd name="T1" fmla="*/ 192 h 192"/>
              <a:gd name="T2" fmla="*/ 96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192"/>
                </a:moveTo>
                <a:cubicBezTo>
                  <a:pt x="0" y="192"/>
                  <a:pt x="48" y="96"/>
                  <a:pt x="96" y="0"/>
                </a:cubicBez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339" name="Line 147">
            <a:extLst>
              <a:ext uri="{FF2B5EF4-FFF2-40B4-BE49-F238E27FC236}">
                <a16:creationId xmlns:a16="http://schemas.microsoft.com/office/drawing/2014/main" id="{E343C3D2-7BEE-4581-A5D0-7FC778DF86B4}"/>
              </a:ext>
            </a:extLst>
          </p:cNvPr>
          <p:cNvSpPr>
            <a:spLocks noChangeShapeType="1"/>
          </p:cNvSpPr>
          <p:nvPr/>
        </p:nvSpPr>
        <p:spPr bwMode="auto">
          <a:xfrm>
            <a:off x="4724400" y="5791200"/>
            <a:ext cx="0" cy="30480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340" name="Line 148">
            <a:extLst>
              <a:ext uri="{FF2B5EF4-FFF2-40B4-BE49-F238E27FC236}">
                <a16:creationId xmlns:a16="http://schemas.microsoft.com/office/drawing/2014/main" id="{D1C33265-6D5B-4132-AFD0-21D281DBFCFD}"/>
              </a:ext>
            </a:extLst>
          </p:cNvPr>
          <p:cNvSpPr>
            <a:spLocks noChangeShapeType="1"/>
          </p:cNvSpPr>
          <p:nvPr/>
        </p:nvSpPr>
        <p:spPr bwMode="auto">
          <a:xfrm>
            <a:off x="4724400" y="6096000"/>
            <a:ext cx="762000" cy="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342" name="Freeform 150">
            <a:extLst>
              <a:ext uri="{FF2B5EF4-FFF2-40B4-BE49-F238E27FC236}">
                <a16:creationId xmlns:a16="http://schemas.microsoft.com/office/drawing/2014/main" id="{6E48658A-8C1B-49E3-A9D4-257FD5F72B22}"/>
              </a:ext>
            </a:extLst>
          </p:cNvPr>
          <p:cNvSpPr>
            <a:spLocks/>
          </p:cNvSpPr>
          <p:nvPr/>
        </p:nvSpPr>
        <p:spPr bwMode="auto">
          <a:xfrm>
            <a:off x="5486400" y="6096000"/>
            <a:ext cx="762000" cy="469900"/>
          </a:xfrm>
          <a:custGeom>
            <a:avLst/>
            <a:gdLst>
              <a:gd name="T0" fmla="*/ 0 w 480"/>
              <a:gd name="T1" fmla="*/ 0 h 296"/>
              <a:gd name="T2" fmla="*/ 96 w 480"/>
              <a:gd name="T3" fmla="*/ 192 h 296"/>
              <a:gd name="T4" fmla="*/ 192 w 480"/>
              <a:gd name="T5" fmla="*/ 288 h 296"/>
              <a:gd name="T6" fmla="*/ 336 w 480"/>
              <a:gd name="T7" fmla="*/ 240 h 296"/>
              <a:gd name="T8" fmla="*/ 480 w 480"/>
              <a:gd name="T9" fmla="*/ 0 h 296"/>
              <a:gd name="T10" fmla="*/ 0 60000 65536"/>
              <a:gd name="T11" fmla="*/ 0 60000 65536"/>
              <a:gd name="T12" fmla="*/ 0 60000 65536"/>
              <a:gd name="T13" fmla="*/ 0 60000 65536"/>
              <a:gd name="T14" fmla="*/ 0 60000 65536"/>
              <a:gd name="T15" fmla="*/ 0 w 480"/>
              <a:gd name="T16" fmla="*/ 0 h 296"/>
              <a:gd name="T17" fmla="*/ 480 w 480"/>
              <a:gd name="T18" fmla="*/ 296 h 296"/>
            </a:gdLst>
            <a:ahLst/>
            <a:cxnLst>
              <a:cxn ang="T10">
                <a:pos x="T0" y="T1"/>
              </a:cxn>
              <a:cxn ang="T11">
                <a:pos x="T2" y="T3"/>
              </a:cxn>
              <a:cxn ang="T12">
                <a:pos x="T4" y="T5"/>
              </a:cxn>
              <a:cxn ang="T13">
                <a:pos x="T6" y="T7"/>
              </a:cxn>
              <a:cxn ang="T14">
                <a:pos x="T8" y="T9"/>
              </a:cxn>
            </a:cxnLst>
            <a:rect l="T15" t="T16" r="T17" b="T18"/>
            <a:pathLst>
              <a:path w="480" h="296">
                <a:moveTo>
                  <a:pt x="0" y="0"/>
                </a:moveTo>
                <a:cubicBezTo>
                  <a:pt x="32" y="72"/>
                  <a:pt x="64" y="144"/>
                  <a:pt x="96" y="192"/>
                </a:cubicBezTo>
                <a:cubicBezTo>
                  <a:pt x="128" y="240"/>
                  <a:pt x="152" y="280"/>
                  <a:pt x="192" y="288"/>
                </a:cubicBezTo>
                <a:cubicBezTo>
                  <a:pt x="232" y="296"/>
                  <a:pt x="288" y="288"/>
                  <a:pt x="336" y="240"/>
                </a:cubicBezTo>
                <a:cubicBezTo>
                  <a:pt x="384" y="192"/>
                  <a:pt x="432" y="96"/>
                  <a:pt x="480"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30" name="Group 152">
            <a:extLst>
              <a:ext uri="{FF2B5EF4-FFF2-40B4-BE49-F238E27FC236}">
                <a16:creationId xmlns:a16="http://schemas.microsoft.com/office/drawing/2014/main" id="{80E279D3-C05B-4E44-8EB1-103B78ED1BCF}"/>
              </a:ext>
            </a:extLst>
          </p:cNvPr>
          <p:cNvGrpSpPr>
            <a:grpSpLocks/>
          </p:cNvGrpSpPr>
          <p:nvPr/>
        </p:nvGrpSpPr>
        <p:grpSpPr bwMode="auto">
          <a:xfrm>
            <a:off x="6248400" y="5791200"/>
            <a:ext cx="1676400" cy="774700"/>
            <a:chOff x="2880" y="3840"/>
            <a:chExt cx="1056" cy="488"/>
          </a:xfrm>
        </p:grpSpPr>
        <p:sp>
          <p:nvSpPr>
            <p:cNvPr id="113711" name="Freeform 153">
              <a:extLst>
                <a:ext uri="{FF2B5EF4-FFF2-40B4-BE49-F238E27FC236}">
                  <a16:creationId xmlns:a16="http://schemas.microsoft.com/office/drawing/2014/main" id="{867C4670-3048-4525-9F37-605AD71A77E8}"/>
                </a:ext>
              </a:extLst>
            </p:cNvPr>
            <p:cNvSpPr>
              <a:spLocks/>
            </p:cNvSpPr>
            <p:nvPr/>
          </p:nvSpPr>
          <p:spPr bwMode="auto">
            <a:xfrm>
              <a:off x="2880" y="3840"/>
              <a:ext cx="96" cy="192"/>
            </a:xfrm>
            <a:custGeom>
              <a:avLst/>
              <a:gdLst>
                <a:gd name="T0" fmla="*/ 0 w 96"/>
                <a:gd name="T1" fmla="*/ 192 h 192"/>
                <a:gd name="T2" fmla="*/ 96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192"/>
                  </a:moveTo>
                  <a:cubicBezTo>
                    <a:pt x="0" y="192"/>
                    <a:pt x="48" y="96"/>
                    <a:pt x="96" y="0"/>
                  </a:cubicBez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12" name="Line 154">
              <a:extLst>
                <a:ext uri="{FF2B5EF4-FFF2-40B4-BE49-F238E27FC236}">
                  <a16:creationId xmlns:a16="http://schemas.microsoft.com/office/drawing/2014/main" id="{38F58C25-625D-409D-8A0D-91A5FD7BAC40}"/>
                </a:ext>
              </a:extLst>
            </p:cNvPr>
            <p:cNvSpPr>
              <a:spLocks noChangeShapeType="1"/>
            </p:cNvSpPr>
            <p:nvPr/>
          </p:nvSpPr>
          <p:spPr bwMode="auto">
            <a:xfrm>
              <a:off x="2976" y="3840"/>
              <a:ext cx="0" cy="192"/>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713" name="Line 155">
              <a:extLst>
                <a:ext uri="{FF2B5EF4-FFF2-40B4-BE49-F238E27FC236}">
                  <a16:creationId xmlns:a16="http://schemas.microsoft.com/office/drawing/2014/main" id="{8F009A58-E18E-4DC6-8DD9-4E8B3BFC7A55}"/>
                </a:ext>
              </a:extLst>
            </p:cNvPr>
            <p:cNvSpPr>
              <a:spLocks noChangeShapeType="1"/>
            </p:cNvSpPr>
            <p:nvPr/>
          </p:nvSpPr>
          <p:spPr bwMode="auto">
            <a:xfrm>
              <a:off x="2976" y="4032"/>
              <a:ext cx="480" cy="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714" name="Freeform 156">
              <a:extLst>
                <a:ext uri="{FF2B5EF4-FFF2-40B4-BE49-F238E27FC236}">
                  <a16:creationId xmlns:a16="http://schemas.microsoft.com/office/drawing/2014/main" id="{CD291021-C4B6-49BD-80E9-176E008CF9A1}"/>
                </a:ext>
              </a:extLst>
            </p:cNvPr>
            <p:cNvSpPr>
              <a:spLocks/>
            </p:cNvSpPr>
            <p:nvPr/>
          </p:nvSpPr>
          <p:spPr bwMode="auto">
            <a:xfrm>
              <a:off x="3456" y="4032"/>
              <a:ext cx="480" cy="296"/>
            </a:xfrm>
            <a:custGeom>
              <a:avLst/>
              <a:gdLst>
                <a:gd name="T0" fmla="*/ 0 w 480"/>
                <a:gd name="T1" fmla="*/ 0 h 296"/>
                <a:gd name="T2" fmla="*/ 96 w 480"/>
                <a:gd name="T3" fmla="*/ 192 h 296"/>
                <a:gd name="T4" fmla="*/ 192 w 480"/>
                <a:gd name="T5" fmla="*/ 288 h 296"/>
                <a:gd name="T6" fmla="*/ 336 w 480"/>
                <a:gd name="T7" fmla="*/ 240 h 296"/>
                <a:gd name="T8" fmla="*/ 480 w 480"/>
                <a:gd name="T9" fmla="*/ 0 h 296"/>
                <a:gd name="T10" fmla="*/ 0 60000 65536"/>
                <a:gd name="T11" fmla="*/ 0 60000 65536"/>
                <a:gd name="T12" fmla="*/ 0 60000 65536"/>
                <a:gd name="T13" fmla="*/ 0 60000 65536"/>
                <a:gd name="T14" fmla="*/ 0 60000 65536"/>
                <a:gd name="T15" fmla="*/ 0 w 480"/>
                <a:gd name="T16" fmla="*/ 0 h 296"/>
                <a:gd name="T17" fmla="*/ 480 w 480"/>
                <a:gd name="T18" fmla="*/ 296 h 296"/>
              </a:gdLst>
              <a:ahLst/>
              <a:cxnLst>
                <a:cxn ang="T10">
                  <a:pos x="T0" y="T1"/>
                </a:cxn>
                <a:cxn ang="T11">
                  <a:pos x="T2" y="T3"/>
                </a:cxn>
                <a:cxn ang="T12">
                  <a:pos x="T4" y="T5"/>
                </a:cxn>
                <a:cxn ang="T13">
                  <a:pos x="T6" y="T7"/>
                </a:cxn>
                <a:cxn ang="T14">
                  <a:pos x="T8" y="T9"/>
                </a:cxn>
              </a:cxnLst>
              <a:rect l="T15" t="T16" r="T17" b="T18"/>
              <a:pathLst>
                <a:path w="480" h="296">
                  <a:moveTo>
                    <a:pt x="0" y="0"/>
                  </a:moveTo>
                  <a:cubicBezTo>
                    <a:pt x="32" y="72"/>
                    <a:pt x="64" y="144"/>
                    <a:pt x="96" y="192"/>
                  </a:cubicBezTo>
                  <a:cubicBezTo>
                    <a:pt x="128" y="240"/>
                    <a:pt x="152" y="280"/>
                    <a:pt x="192" y="288"/>
                  </a:cubicBezTo>
                  <a:cubicBezTo>
                    <a:pt x="232" y="296"/>
                    <a:pt x="288" y="288"/>
                    <a:pt x="336" y="240"/>
                  </a:cubicBezTo>
                  <a:cubicBezTo>
                    <a:pt x="384" y="192"/>
                    <a:pt x="432" y="96"/>
                    <a:pt x="480"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8359" name="Rectangle 167">
            <a:extLst>
              <a:ext uri="{FF2B5EF4-FFF2-40B4-BE49-F238E27FC236}">
                <a16:creationId xmlns:a16="http://schemas.microsoft.com/office/drawing/2014/main" id="{7D25536A-4985-4F40-BEF6-700746367C74}"/>
              </a:ext>
            </a:extLst>
          </p:cNvPr>
          <p:cNvSpPr>
            <a:spLocks noChangeArrowheads="1"/>
          </p:cNvSpPr>
          <p:nvPr/>
        </p:nvSpPr>
        <p:spPr bwMode="auto">
          <a:xfrm>
            <a:off x="4495800" y="3886200"/>
            <a:ext cx="298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b="1" i="1">
                <a:solidFill>
                  <a:srgbClr val="FC0A0A"/>
                </a:solidFill>
                <a:latin typeface="宋体" panose="02010600030101010101" pitchFamily="2" charset="-122"/>
              </a:rPr>
              <a:t>α</a:t>
            </a:r>
            <a:r>
              <a:rPr kumimoji="0" lang="en-US" altLang="zh-CN" sz="1400" i="1">
                <a:solidFill>
                  <a:srgbClr val="000000"/>
                </a:solidFill>
                <a:latin typeface="Times New Roman" panose="02020603050405020304" pitchFamily="18" charset="0"/>
              </a:rPr>
              <a:t> </a:t>
            </a:r>
          </a:p>
        </p:txBody>
      </p:sp>
      <p:grpSp>
        <p:nvGrpSpPr>
          <p:cNvPr id="31" name="Group 182">
            <a:extLst>
              <a:ext uri="{FF2B5EF4-FFF2-40B4-BE49-F238E27FC236}">
                <a16:creationId xmlns:a16="http://schemas.microsoft.com/office/drawing/2014/main" id="{F33652A0-6330-4724-8D7F-318D2EED158D}"/>
              </a:ext>
            </a:extLst>
          </p:cNvPr>
          <p:cNvGrpSpPr>
            <a:grpSpLocks/>
          </p:cNvGrpSpPr>
          <p:nvPr/>
        </p:nvGrpSpPr>
        <p:grpSpPr bwMode="auto">
          <a:xfrm>
            <a:off x="4724400" y="1905000"/>
            <a:ext cx="762000" cy="4648200"/>
            <a:chOff x="2976" y="1200"/>
            <a:chExt cx="480" cy="2928"/>
          </a:xfrm>
        </p:grpSpPr>
        <p:sp>
          <p:nvSpPr>
            <p:cNvPr id="113708" name="Rectangle 168">
              <a:extLst>
                <a:ext uri="{FF2B5EF4-FFF2-40B4-BE49-F238E27FC236}">
                  <a16:creationId xmlns:a16="http://schemas.microsoft.com/office/drawing/2014/main" id="{F34BBE11-AEF7-4109-AC02-42AE1D1F7EE5}"/>
                </a:ext>
              </a:extLst>
            </p:cNvPr>
            <p:cNvSpPr>
              <a:spLocks noChangeArrowheads="1"/>
            </p:cNvSpPr>
            <p:nvPr/>
          </p:nvSpPr>
          <p:spPr bwMode="auto">
            <a:xfrm>
              <a:off x="3168" y="3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b="1" i="1">
                  <a:solidFill>
                    <a:srgbClr val="FC0A0A"/>
                  </a:solidFill>
                  <a:latin typeface="宋体" panose="02010600030101010101" pitchFamily="2" charset="-122"/>
                  <a:cs typeface="Times New Roman" panose="02020603050405020304" pitchFamily="18" charset="0"/>
                </a:rPr>
                <a:t>θ</a:t>
              </a:r>
              <a:r>
                <a:rPr kumimoji="0" lang="en-US" altLang="zh-CN" sz="2000" b="1" i="1">
                  <a:solidFill>
                    <a:srgbClr val="FC0A0A"/>
                  </a:solidFill>
                  <a:latin typeface="宋体" panose="02010600030101010101" pitchFamily="2" charset="-122"/>
                </a:rPr>
                <a:t> </a:t>
              </a:r>
              <a:r>
                <a:rPr kumimoji="0" lang="en-US" altLang="zh-CN" sz="1400" i="1">
                  <a:solidFill>
                    <a:srgbClr val="000000"/>
                  </a:solidFill>
                  <a:latin typeface="Times New Roman" panose="02020603050405020304" pitchFamily="18" charset="0"/>
                </a:rPr>
                <a:t> </a:t>
              </a:r>
            </a:p>
          </p:txBody>
        </p:sp>
        <p:sp>
          <p:nvSpPr>
            <p:cNvPr id="113709" name="Line 169">
              <a:extLst>
                <a:ext uri="{FF2B5EF4-FFF2-40B4-BE49-F238E27FC236}">
                  <a16:creationId xmlns:a16="http://schemas.microsoft.com/office/drawing/2014/main" id="{EC946A19-1783-44F8-B71C-8D4B5BF0A44E}"/>
                </a:ext>
              </a:extLst>
            </p:cNvPr>
            <p:cNvSpPr>
              <a:spLocks noChangeShapeType="1"/>
            </p:cNvSpPr>
            <p:nvPr/>
          </p:nvSpPr>
          <p:spPr bwMode="auto">
            <a:xfrm>
              <a:off x="3456" y="1200"/>
              <a:ext cx="0" cy="2928"/>
            </a:xfrm>
            <a:prstGeom prst="line">
              <a:avLst/>
            </a:prstGeom>
            <a:noFill/>
            <a:ln w="9525">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710" name="Line 170">
              <a:extLst>
                <a:ext uri="{FF2B5EF4-FFF2-40B4-BE49-F238E27FC236}">
                  <a16:creationId xmlns:a16="http://schemas.microsoft.com/office/drawing/2014/main" id="{D42DC158-1590-443E-A4B9-7ADB0FD27C86}"/>
                </a:ext>
              </a:extLst>
            </p:cNvPr>
            <p:cNvSpPr>
              <a:spLocks noChangeShapeType="1"/>
            </p:cNvSpPr>
            <p:nvPr/>
          </p:nvSpPr>
          <p:spPr bwMode="auto">
            <a:xfrm>
              <a:off x="2976" y="3312"/>
              <a:ext cx="480" cy="0"/>
            </a:xfrm>
            <a:prstGeom prst="line">
              <a:avLst/>
            </a:prstGeom>
            <a:noFill/>
            <a:ln w="9525">
              <a:solidFill>
                <a:srgbClr val="040408"/>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289" name="Group 181">
            <a:extLst>
              <a:ext uri="{FF2B5EF4-FFF2-40B4-BE49-F238E27FC236}">
                <a16:creationId xmlns:a16="http://schemas.microsoft.com/office/drawing/2014/main" id="{F9AAE511-C9BC-40C0-8D3B-9F460E867974}"/>
              </a:ext>
            </a:extLst>
          </p:cNvPr>
          <p:cNvGrpSpPr>
            <a:grpSpLocks/>
          </p:cNvGrpSpPr>
          <p:nvPr/>
        </p:nvGrpSpPr>
        <p:grpSpPr bwMode="auto">
          <a:xfrm>
            <a:off x="4267200" y="1600200"/>
            <a:ext cx="4114800" cy="4953000"/>
            <a:chOff x="2688" y="1008"/>
            <a:chExt cx="2592" cy="3120"/>
          </a:xfrm>
        </p:grpSpPr>
        <p:sp>
          <p:nvSpPr>
            <p:cNvPr id="113685" name="Line 131">
              <a:extLst>
                <a:ext uri="{FF2B5EF4-FFF2-40B4-BE49-F238E27FC236}">
                  <a16:creationId xmlns:a16="http://schemas.microsoft.com/office/drawing/2014/main" id="{90DC71AE-3230-4748-B6A4-713F55CDCB12}"/>
                </a:ext>
              </a:extLst>
            </p:cNvPr>
            <p:cNvSpPr>
              <a:spLocks noChangeShapeType="1"/>
            </p:cNvSpPr>
            <p:nvPr/>
          </p:nvSpPr>
          <p:spPr bwMode="auto">
            <a:xfrm>
              <a:off x="4032" y="1008"/>
              <a:ext cx="0" cy="3120"/>
            </a:xfrm>
            <a:prstGeom prst="line">
              <a:avLst/>
            </a:prstGeom>
            <a:noFill/>
            <a:ln w="9525">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3686" name="Group 180">
              <a:extLst>
                <a:ext uri="{FF2B5EF4-FFF2-40B4-BE49-F238E27FC236}">
                  <a16:creationId xmlns:a16="http://schemas.microsoft.com/office/drawing/2014/main" id="{646330D8-0FBC-425E-9539-FCDC1018F947}"/>
                </a:ext>
              </a:extLst>
            </p:cNvPr>
            <p:cNvGrpSpPr>
              <a:grpSpLocks/>
            </p:cNvGrpSpPr>
            <p:nvPr/>
          </p:nvGrpSpPr>
          <p:grpSpPr bwMode="auto">
            <a:xfrm>
              <a:off x="2688" y="1008"/>
              <a:ext cx="2592" cy="3120"/>
              <a:chOff x="2688" y="1008"/>
              <a:chExt cx="2592" cy="3120"/>
            </a:xfrm>
          </p:grpSpPr>
          <p:sp>
            <p:nvSpPr>
              <p:cNvPr id="113687" name="Line 112">
                <a:extLst>
                  <a:ext uri="{FF2B5EF4-FFF2-40B4-BE49-F238E27FC236}">
                    <a16:creationId xmlns:a16="http://schemas.microsoft.com/office/drawing/2014/main" id="{0EE97D71-7A9F-4AB5-BC8A-5BB9C4583DC1}"/>
                  </a:ext>
                </a:extLst>
              </p:cNvPr>
              <p:cNvSpPr>
                <a:spLocks noChangeShapeType="1"/>
              </p:cNvSpPr>
              <p:nvPr/>
            </p:nvSpPr>
            <p:spPr bwMode="auto">
              <a:xfrm>
                <a:off x="2976" y="1008"/>
                <a:ext cx="0" cy="3120"/>
              </a:xfrm>
              <a:prstGeom prst="line">
                <a:avLst/>
              </a:prstGeom>
              <a:noFill/>
              <a:ln w="9525">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3688" name="Group 174">
                <a:extLst>
                  <a:ext uri="{FF2B5EF4-FFF2-40B4-BE49-F238E27FC236}">
                    <a16:creationId xmlns:a16="http://schemas.microsoft.com/office/drawing/2014/main" id="{7A25EFEA-3DF1-40A5-8014-AE1E0AADDE17}"/>
                  </a:ext>
                </a:extLst>
              </p:cNvPr>
              <p:cNvGrpSpPr>
                <a:grpSpLocks/>
              </p:cNvGrpSpPr>
              <p:nvPr/>
            </p:nvGrpSpPr>
            <p:grpSpPr bwMode="auto">
              <a:xfrm>
                <a:off x="2688" y="1728"/>
                <a:ext cx="2592" cy="864"/>
                <a:chOff x="2688" y="1728"/>
                <a:chExt cx="2592" cy="864"/>
              </a:xfrm>
            </p:grpSpPr>
            <p:grpSp>
              <p:nvGrpSpPr>
                <p:cNvPr id="113689" name="Group 172">
                  <a:extLst>
                    <a:ext uri="{FF2B5EF4-FFF2-40B4-BE49-F238E27FC236}">
                      <a16:creationId xmlns:a16="http://schemas.microsoft.com/office/drawing/2014/main" id="{5162D57A-107C-47B4-AF51-E46AF4CB123E}"/>
                    </a:ext>
                  </a:extLst>
                </p:cNvPr>
                <p:cNvGrpSpPr>
                  <a:grpSpLocks/>
                </p:cNvGrpSpPr>
                <p:nvPr/>
              </p:nvGrpSpPr>
              <p:grpSpPr bwMode="auto">
                <a:xfrm>
                  <a:off x="2688" y="1728"/>
                  <a:ext cx="2592" cy="864"/>
                  <a:chOff x="2688" y="1728"/>
                  <a:chExt cx="2592" cy="864"/>
                </a:xfrm>
              </p:grpSpPr>
              <p:grpSp>
                <p:nvGrpSpPr>
                  <p:cNvPr id="113691" name="Group 163">
                    <a:extLst>
                      <a:ext uri="{FF2B5EF4-FFF2-40B4-BE49-F238E27FC236}">
                        <a16:creationId xmlns:a16="http://schemas.microsoft.com/office/drawing/2014/main" id="{F55AF871-6940-4326-9246-197CCADE501A}"/>
                      </a:ext>
                    </a:extLst>
                  </p:cNvPr>
                  <p:cNvGrpSpPr>
                    <a:grpSpLocks/>
                  </p:cNvGrpSpPr>
                  <p:nvPr/>
                </p:nvGrpSpPr>
                <p:grpSpPr bwMode="auto">
                  <a:xfrm>
                    <a:off x="2688" y="1728"/>
                    <a:ext cx="2592" cy="864"/>
                    <a:chOff x="2688" y="1920"/>
                    <a:chExt cx="2592" cy="864"/>
                  </a:xfrm>
                </p:grpSpPr>
                <p:grpSp>
                  <p:nvGrpSpPr>
                    <p:cNvPr id="113693" name="Group 159">
                      <a:extLst>
                        <a:ext uri="{FF2B5EF4-FFF2-40B4-BE49-F238E27FC236}">
                          <a16:creationId xmlns:a16="http://schemas.microsoft.com/office/drawing/2014/main" id="{D8DE8914-DB9C-4AF4-A501-CFBF46ADE5CA}"/>
                        </a:ext>
                      </a:extLst>
                    </p:cNvPr>
                    <p:cNvGrpSpPr>
                      <a:grpSpLocks/>
                    </p:cNvGrpSpPr>
                    <p:nvPr/>
                  </p:nvGrpSpPr>
                  <p:grpSpPr bwMode="auto">
                    <a:xfrm>
                      <a:off x="2688" y="1920"/>
                      <a:ext cx="2592" cy="864"/>
                      <a:chOff x="2688" y="1920"/>
                      <a:chExt cx="2592" cy="864"/>
                    </a:xfrm>
                  </p:grpSpPr>
                  <p:grpSp>
                    <p:nvGrpSpPr>
                      <p:cNvPr id="113695" name="Group 99">
                        <a:extLst>
                          <a:ext uri="{FF2B5EF4-FFF2-40B4-BE49-F238E27FC236}">
                            <a16:creationId xmlns:a16="http://schemas.microsoft.com/office/drawing/2014/main" id="{842D48DE-140A-4681-8DAB-1146D1B9C1B6}"/>
                          </a:ext>
                        </a:extLst>
                      </p:cNvPr>
                      <p:cNvGrpSpPr>
                        <a:grpSpLocks/>
                      </p:cNvGrpSpPr>
                      <p:nvPr/>
                    </p:nvGrpSpPr>
                    <p:grpSpPr bwMode="auto">
                      <a:xfrm>
                        <a:off x="2688" y="1920"/>
                        <a:ext cx="2592" cy="864"/>
                        <a:chOff x="3072" y="1152"/>
                        <a:chExt cx="2592" cy="960"/>
                      </a:xfrm>
                    </p:grpSpPr>
                    <p:grpSp>
                      <p:nvGrpSpPr>
                        <p:cNvPr id="113704" name="Group 100">
                          <a:extLst>
                            <a:ext uri="{FF2B5EF4-FFF2-40B4-BE49-F238E27FC236}">
                              <a16:creationId xmlns:a16="http://schemas.microsoft.com/office/drawing/2014/main" id="{B3A1A54C-EBCA-4263-90D2-4CFBD9A1AE78}"/>
                            </a:ext>
                          </a:extLst>
                        </p:cNvPr>
                        <p:cNvGrpSpPr>
                          <a:grpSpLocks/>
                        </p:cNvGrpSpPr>
                        <p:nvPr/>
                      </p:nvGrpSpPr>
                      <p:grpSpPr bwMode="auto">
                        <a:xfrm>
                          <a:off x="3072" y="1152"/>
                          <a:ext cx="2496" cy="960"/>
                          <a:chOff x="3072" y="1152"/>
                          <a:chExt cx="2496" cy="960"/>
                        </a:xfrm>
                      </p:grpSpPr>
                      <p:sp>
                        <p:nvSpPr>
                          <p:cNvPr id="113706" name="Line 101">
                            <a:extLst>
                              <a:ext uri="{FF2B5EF4-FFF2-40B4-BE49-F238E27FC236}">
                                <a16:creationId xmlns:a16="http://schemas.microsoft.com/office/drawing/2014/main" id="{1FF930BA-67FF-4F3A-A411-BBE2C0AFECE9}"/>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07" name="Line 102">
                            <a:extLst>
                              <a:ext uri="{FF2B5EF4-FFF2-40B4-BE49-F238E27FC236}">
                                <a16:creationId xmlns:a16="http://schemas.microsoft.com/office/drawing/2014/main" id="{8A716BDF-3CEF-4AE7-A0E4-844E1B3DC069}"/>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3705" name="Rectangle 103">
                          <a:extLst>
                            <a:ext uri="{FF2B5EF4-FFF2-40B4-BE49-F238E27FC236}">
                              <a16:creationId xmlns:a16="http://schemas.microsoft.com/office/drawing/2014/main" id="{D95F4D5A-083C-4954-BB6A-7E6F73FE0ADE}"/>
                            </a:ext>
                          </a:extLst>
                        </p:cNvPr>
                        <p:cNvSpPr>
                          <a:spLocks noChangeArrowheads="1"/>
                        </p:cNvSpPr>
                        <p:nvPr/>
                      </p:nvSpPr>
                      <p:spPr bwMode="auto">
                        <a:xfrm>
                          <a:off x="5328" y="1728"/>
                          <a:ext cx="33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113696" name="Rectangle 111">
                        <a:extLst>
                          <a:ext uri="{FF2B5EF4-FFF2-40B4-BE49-F238E27FC236}">
                            <a16:creationId xmlns:a16="http://schemas.microsoft.com/office/drawing/2014/main" id="{04E6B8A2-49BC-4DFE-A2A0-0BD33B6C5A1C}"/>
                          </a:ext>
                        </a:extLst>
                      </p:cNvPr>
                      <p:cNvSpPr>
                        <a:spLocks noChangeArrowheads="1"/>
                      </p:cNvSpPr>
                      <p:nvPr/>
                    </p:nvSpPr>
                    <p:spPr bwMode="auto">
                      <a:xfrm>
                        <a:off x="2928" y="2409"/>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i="1">
                            <a:solidFill>
                              <a:srgbClr val="000000"/>
                            </a:solidFill>
                            <a:latin typeface="Symbol" panose="05050102010706020507" pitchFamily="18" charset="2"/>
                          </a:rPr>
                          <a:t>w</a:t>
                        </a:r>
                        <a:r>
                          <a:rPr kumimoji="0" lang="en-US" altLang="zh-CN">
                            <a:solidFill>
                              <a:srgbClr val="040408"/>
                            </a:solidFill>
                            <a:latin typeface="宋体" panose="02010600030101010101" pitchFamily="2" charset="-122"/>
                          </a:rPr>
                          <a:t>t</a:t>
                        </a:r>
                        <a:r>
                          <a:rPr kumimoji="0" lang="en-US" altLang="zh-CN" sz="1600">
                            <a:solidFill>
                              <a:srgbClr val="040408"/>
                            </a:solidFill>
                            <a:latin typeface="宋体" panose="02010600030101010101" pitchFamily="2" charset="-122"/>
                          </a:rPr>
                          <a:t>1</a:t>
                        </a:r>
                      </a:p>
                    </p:txBody>
                  </p:sp>
                  <p:grpSp>
                    <p:nvGrpSpPr>
                      <p:cNvPr id="113697" name="Group 115">
                        <a:extLst>
                          <a:ext uri="{FF2B5EF4-FFF2-40B4-BE49-F238E27FC236}">
                            <a16:creationId xmlns:a16="http://schemas.microsoft.com/office/drawing/2014/main" id="{2DCA6E55-FDD9-4E1B-9101-6C0B0211C42E}"/>
                          </a:ext>
                        </a:extLst>
                      </p:cNvPr>
                      <p:cNvGrpSpPr>
                        <a:grpSpLocks/>
                      </p:cNvGrpSpPr>
                      <p:nvPr/>
                    </p:nvGrpSpPr>
                    <p:grpSpPr bwMode="auto">
                      <a:xfrm>
                        <a:off x="2976" y="2208"/>
                        <a:ext cx="96" cy="240"/>
                        <a:chOff x="3456" y="2400"/>
                        <a:chExt cx="144" cy="336"/>
                      </a:xfrm>
                    </p:grpSpPr>
                    <p:sp>
                      <p:nvSpPr>
                        <p:cNvPr id="113702" name="Line 113">
                          <a:extLst>
                            <a:ext uri="{FF2B5EF4-FFF2-40B4-BE49-F238E27FC236}">
                              <a16:creationId xmlns:a16="http://schemas.microsoft.com/office/drawing/2014/main" id="{80577AB6-088A-4FB3-9E3B-1CD82730E0D9}"/>
                            </a:ext>
                          </a:extLst>
                        </p:cNvPr>
                        <p:cNvSpPr>
                          <a:spLocks noChangeShapeType="1"/>
                        </p:cNvSpPr>
                        <p:nvPr/>
                      </p:nvSpPr>
                      <p:spPr bwMode="auto">
                        <a:xfrm>
                          <a:off x="3456" y="2400"/>
                          <a:ext cx="144" cy="0"/>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703" name="Line 114">
                          <a:extLst>
                            <a:ext uri="{FF2B5EF4-FFF2-40B4-BE49-F238E27FC236}">
                              <a16:creationId xmlns:a16="http://schemas.microsoft.com/office/drawing/2014/main" id="{BAA1DAB4-6DCE-48DF-BC4C-A1CEA27BBC77}"/>
                            </a:ext>
                          </a:extLst>
                        </p:cNvPr>
                        <p:cNvSpPr>
                          <a:spLocks noChangeShapeType="1"/>
                        </p:cNvSpPr>
                        <p:nvPr/>
                      </p:nvSpPr>
                      <p:spPr bwMode="auto">
                        <a:xfrm>
                          <a:off x="3600" y="2400"/>
                          <a:ext cx="0" cy="336"/>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3698" name="Group 132">
                        <a:extLst>
                          <a:ext uri="{FF2B5EF4-FFF2-40B4-BE49-F238E27FC236}">
                            <a16:creationId xmlns:a16="http://schemas.microsoft.com/office/drawing/2014/main" id="{48B7FCD6-1CE1-4BFE-954F-6F022E949D71}"/>
                          </a:ext>
                        </a:extLst>
                      </p:cNvPr>
                      <p:cNvGrpSpPr>
                        <a:grpSpLocks/>
                      </p:cNvGrpSpPr>
                      <p:nvPr/>
                    </p:nvGrpSpPr>
                    <p:grpSpPr bwMode="auto">
                      <a:xfrm>
                        <a:off x="4032" y="2208"/>
                        <a:ext cx="96" cy="240"/>
                        <a:chOff x="3456" y="2400"/>
                        <a:chExt cx="144" cy="336"/>
                      </a:xfrm>
                    </p:grpSpPr>
                    <p:sp>
                      <p:nvSpPr>
                        <p:cNvPr id="113700" name="Line 133">
                          <a:extLst>
                            <a:ext uri="{FF2B5EF4-FFF2-40B4-BE49-F238E27FC236}">
                              <a16:creationId xmlns:a16="http://schemas.microsoft.com/office/drawing/2014/main" id="{45EAD1B1-0516-4E8B-B350-5C70A5B223CD}"/>
                            </a:ext>
                          </a:extLst>
                        </p:cNvPr>
                        <p:cNvSpPr>
                          <a:spLocks noChangeShapeType="1"/>
                        </p:cNvSpPr>
                        <p:nvPr/>
                      </p:nvSpPr>
                      <p:spPr bwMode="auto">
                        <a:xfrm>
                          <a:off x="3456" y="2400"/>
                          <a:ext cx="144" cy="0"/>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701" name="Line 134">
                          <a:extLst>
                            <a:ext uri="{FF2B5EF4-FFF2-40B4-BE49-F238E27FC236}">
                              <a16:creationId xmlns:a16="http://schemas.microsoft.com/office/drawing/2014/main" id="{8A8BC52C-0D3E-493E-93D0-82960069C199}"/>
                            </a:ext>
                          </a:extLst>
                        </p:cNvPr>
                        <p:cNvSpPr>
                          <a:spLocks noChangeShapeType="1"/>
                        </p:cNvSpPr>
                        <p:nvPr/>
                      </p:nvSpPr>
                      <p:spPr bwMode="auto">
                        <a:xfrm>
                          <a:off x="3600" y="2400"/>
                          <a:ext cx="0" cy="336"/>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3699" name="Rectangle 135">
                        <a:extLst>
                          <a:ext uri="{FF2B5EF4-FFF2-40B4-BE49-F238E27FC236}">
                            <a16:creationId xmlns:a16="http://schemas.microsoft.com/office/drawing/2014/main" id="{AA9C7AA0-6097-4D5E-878A-96020DBD7D58}"/>
                          </a:ext>
                        </a:extLst>
                      </p:cNvPr>
                      <p:cNvSpPr>
                        <a:spLocks noChangeArrowheads="1"/>
                      </p:cNvSpPr>
                      <p:nvPr/>
                    </p:nvSpPr>
                    <p:spPr bwMode="auto">
                      <a:xfrm>
                        <a:off x="4032" y="2400"/>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i="1">
                            <a:solidFill>
                              <a:srgbClr val="000000"/>
                            </a:solidFill>
                            <a:latin typeface="Symbol" panose="05050102010706020507" pitchFamily="18" charset="2"/>
                          </a:rPr>
                          <a:t>w</a:t>
                        </a:r>
                        <a:r>
                          <a:rPr kumimoji="0" lang="en-US" altLang="zh-CN">
                            <a:solidFill>
                              <a:srgbClr val="040408"/>
                            </a:solidFill>
                            <a:latin typeface="宋体" panose="02010600030101010101" pitchFamily="2" charset="-122"/>
                          </a:rPr>
                          <a:t>t</a:t>
                        </a:r>
                        <a:r>
                          <a:rPr kumimoji="0" lang="en-US" altLang="zh-CN" sz="1600">
                            <a:solidFill>
                              <a:srgbClr val="040408"/>
                            </a:solidFill>
                            <a:latin typeface="宋体" panose="02010600030101010101" pitchFamily="2" charset="-122"/>
                          </a:rPr>
                          <a:t>2</a:t>
                        </a:r>
                      </a:p>
                    </p:txBody>
                  </p:sp>
                </p:grpSp>
                <p:sp>
                  <p:nvSpPr>
                    <p:cNvPr id="113694" name="Rectangle 160">
                      <a:extLst>
                        <a:ext uri="{FF2B5EF4-FFF2-40B4-BE49-F238E27FC236}">
                          <a16:creationId xmlns:a16="http://schemas.microsoft.com/office/drawing/2014/main" id="{171179A1-A288-4774-86B8-F74682E4876A}"/>
                        </a:ext>
                      </a:extLst>
                    </p:cNvPr>
                    <p:cNvSpPr>
                      <a:spLocks noChangeArrowheads="1"/>
                    </p:cNvSpPr>
                    <p:nvPr/>
                  </p:nvSpPr>
                  <p:spPr bwMode="auto">
                    <a:xfrm>
                      <a:off x="2688"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i="1">
                          <a:solidFill>
                            <a:srgbClr val="000000"/>
                          </a:solidFill>
                          <a:latin typeface="Times New Roman" panose="02020603050405020304" pitchFamily="18" charset="0"/>
                        </a:rPr>
                        <a:t>u</a:t>
                      </a:r>
                      <a:r>
                        <a:rPr kumimoji="0" lang="en-US" altLang="zh-CN" sz="1600" i="1">
                          <a:solidFill>
                            <a:srgbClr val="000000"/>
                          </a:solidFill>
                          <a:latin typeface="Times New Roman" panose="02020603050405020304" pitchFamily="18" charset="0"/>
                        </a:rPr>
                        <a:t>g</a:t>
                      </a:r>
                      <a:endParaRPr kumimoji="0" lang="en-US" altLang="zh-CN" sz="1600">
                        <a:latin typeface="Times New Roman" panose="02020603050405020304" pitchFamily="18" charset="0"/>
                      </a:endParaRPr>
                    </a:p>
                  </p:txBody>
                </p:sp>
              </p:grpSp>
              <p:sp>
                <p:nvSpPr>
                  <p:cNvPr id="113692" name="Line 171">
                    <a:extLst>
                      <a:ext uri="{FF2B5EF4-FFF2-40B4-BE49-F238E27FC236}">
                        <a16:creationId xmlns:a16="http://schemas.microsoft.com/office/drawing/2014/main" id="{9C17B702-28F1-45BE-94C0-7F4070D21AB0}"/>
                      </a:ext>
                    </a:extLst>
                  </p:cNvPr>
                  <p:cNvSpPr>
                    <a:spLocks noChangeShapeType="1"/>
                  </p:cNvSpPr>
                  <p:nvPr/>
                </p:nvSpPr>
                <p:spPr bwMode="auto">
                  <a:xfrm flipV="1">
                    <a:off x="2976" y="2016"/>
                    <a:ext cx="0" cy="240"/>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3690" name="Line 173">
                  <a:extLst>
                    <a:ext uri="{FF2B5EF4-FFF2-40B4-BE49-F238E27FC236}">
                      <a16:creationId xmlns:a16="http://schemas.microsoft.com/office/drawing/2014/main" id="{9FCD12FE-6381-4C07-9E15-59AE42C47683}"/>
                    </a:ext>
                  </a:extLst>
                </p:cNvPr>
                <p:cNvSpPr>
                  <a:spLocks noChangeShapeType="1"/>
                </p:cNvSpPr>
                <p:nvPr/>
              </p:nvSpPr>
              <p:spPr bwMode="auto">
                <a:xfrm flipV="1">
                  <a:off x="4032" y="2016"/>
                  <a:ext cx="0" cy="240"/>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box(out)">
                                      <p:cBhvr>
                                        <p:cTn id="7" dur="500"/>
                                        <p:tgtEl>
                                          <p:spTgt spid="81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out)">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outVertical)">
                                      <p:cBhvr>
                                        <p:cTn id="17" dur="5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8289"/>
                                        </p:tgtEl>
                                        <p:attrNameLst>
                                          <p:attrName>style.visibility</p:attrName>
                                        </p:attrNameLst>
                                      </p:cBhvr>
                                      <p:to>
                                        <p:strVal val="visible"/>
                                      </p:to>
                                    </p:set>
                                    <p:animEffect transition="in" filter="barn(outVertical)">
                                      <p:cBhvr>
                                        <p:cTn id="22" dur="500"/>
                                        <p:tgtEl>
                                          <p:spTgt spid="82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8359"/>
                                        </p:tgtEl>
                                        <p:attrNameLst>
                                          <p:attrName>style.visibility</p:attrName>
                                        </p:attrNameLst>
                                      </p:cBhvr>
                                      <p:to>
                                        <p:strVal val="visible"/>
                                      </p:to>
                                    </p:set>
                                    <p:anim calcmode="lin" valueType="num">
                                      <p:cBhvr additive="base">
                                        <p:cTn id="27" dur="500" fill="hold"/>
                                        <p:tgtEl>
                                          <p:spTgt spid="8359"/>
                                        </p:tgtEl>
                                        <p:attrNameLst>
                                          <p:attrName>ppt_x</p:attrName>
                                        </p:attrNameLst>
                                      </p:cBhvr>
                                      <p:tavLst>
                                        <p:tav tm="0">
                                          <p:val>
                                            <p:strVal val="1+#ppt_w/2"/>
                                          </p:val>
                                        </p:tav>
                                        <p:tav tm="100000">
                                          <p:val>
                                            <p:strVal val="#ppt_x"/>
                                          </p:val>
                                        </p:tav>
                                      </p:tavLst>
                                    </p:anim>
                                    <p:anim calcmode="lin" valueType="num">
                                      <p:cBhvr additive="base">
                                        <p:cTn id="28" dur="500" fill="hold"/>
                                        <p:tgtEl>
                                          <p:spTgt spid="8359"/>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37"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outVertical)">
                                      <p:cBhvr>
                                        <p:cTn id="33" dur="500"/>
                                        <p:tgtEl>
                                          <p:spTgt spid="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nodeType="clickEffect">
                                  <p:stCondLst>
                                    <p:cond delay="0"/>
                                  </p:stCondLst>
                                  <p:childTnLst>
                                    <p:set>
                                      <p:cBhvr>
                                        <p:cTn id="37" dur="1" fill="hold">
                                          <p:stCondLst>
                                            <p:cond delay="0"/>
                                          </p:stCondLst>
                                        </p:cTn>
                                        <p:tgtEl>
                                          <p:spTgt spid="8328"/>
                                        </p:tgtEl>
                                        <p:attrNameLst>
                                          <p:attrName>style.visibility</p:attrName>
                                        </p:attrNameLst>
                                      </p:cBhvr>
                                      <p:to>
                                        <p:strVal val="visible"/>
                                      </p:to>
                                    </p:set>
                                    <p:anim calcmode="lin" valueType="num">
                                      <p:cBhvr>
                                        <p:cTn id="38" dur="500" fill="hold"/>
                                        <p:tgtEl>
                                          <p:spTgt spid="8328"/>
                                        </p:tgtEl>
                                        <p:attrNameLst>
                                          <p:attrName>ppt_x</p:attrName>
                                        </p:attrNameLst>
                                      </p:cBhvr>
                                      <p:tavLst>
                                        <p:tav tm="0">
                                          <p:val>
                                            <p:strVal val="#ppt_x-#ppt_w/2"/>
                                          </p:val>
                                        </p:tav>
                                        <p:tav tm="100000">
                                          <p:val>
                                            <p:strVal val="#ppt_x"/>
                                          </p:val>
                                        </p:tav>
                                      </p:tavLst>
                                    </p:anim>
                                    <p:anim calcmode="lin" valueType="num">
                                      <p:cBhvr>
                                        <p:cTn id="39" dur="500" fill="hold"/>
                                        <p:tgtEl>
                                          <p:spTgt spid="8328"/>
                                        </p:tgtEl>
                                        <p:attrNameLst>
                                          <p:attrName>ppt_y</p:attrName>
                                        </p:attrNameLst>
                                      </p:cBhvr>
                                      <p:tavLst>
                                        <p:tav tm="0">
                                          <p:val>
                                            <p:strVal val="#ppt_y"/>
                                          </p:val>
                                        </p:tav>
                                        <p:tav tm="100000">
                                          <p:val>
                                            <p:strVal val="#ppt_y"/>
                                          </p:val>
                                        </p:tav>
                                      </p:tavLst>
                                    </p:anim>
                                    <p:anim calcmode="lin" valueType="num">
                                      <p:cBhvr>
                                        <p:cTn id="40" dur="500" fill="hold"/>
                                        <p:tgtEl>
                                          <p:spTgt spid="8328"/>
                                        </p:tgtEl>
                                        <p:attrNameLst>
                                          <p:attrName>ppt_w</p:attrName>
                                        </p:attrNameLst>
                                      </p:cBhvr>
                                      <p:tavLst>
                                        <p:tav tm="0">
                                          <p:val>
                                            <p:fltVal val="0"/>
                                          </p:val>
                                        </p:tav>
                                        <p:tav tm="100000">
                                          <p:val>
                                            <p:strVal val="#ppt_w"/>
                                          </p:val>
                                        </p:tav>
                                      </p:tavLst>
                                    </p:anim>
                                    <p:anim calcmode="lin" valueType="num">
                                      <p:cBhvr>
                                        <p:cTn id="41" dur="500" fill="hold"/>
                                        <p:tgtEl>
                                          <p:spTgt spid="8328"/>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4" fill="hold" nodeType="clickEffect">
                                  <p:stCondLst>
                                    <p:cond delay="0"/>
                                  </p:stCondLst>
                                  <p:childTnLst>
                                    <p:set>
                                      <p:cBhvr>
                                        <p:cTn id="45" dur="1" fill="hold">
                                          <p:stCondLst>
                                            <p:cond delay="0"/>
                                          </p:stCondLst>
                                        </p:cTn>
                                        <p:tgtEl>
                                          <p:spTgt spid="8329"/>
                                        </p:tgtEl>
                                        <p:attrNameLst>
                                          <p:attrName>style.visibility</p:attrName>
                                        </p:attrNameLst>
                                      </p:cBhvr>
                                      <p:to>
                                        <p:strVal val="visible"/>
                                      </p:to>
                                    </p:set>
                                    <p:anim calcmode="lin" valueType="num">
                                      <p:cBhvr>
                                        <p:cTn id="46" dur="500" fill="hold"/>
                                        <p:tgtEl>
                                          <p:spTgt spid="8329"/>
                                        </p:tgtEl>
                                        <p:attrNameLst>
                                          <p:attrName>ppt_x</p:attrName>
                                        </p:attrNameLst>
                                      </p:cBhvr>
                                      <p:tavLst>
                                        <p:tav tm="0">
                                          <p:val>
                                            <p:strVal val="#ppt_x"/>
                                          </p:val>
                                        </p:tav>
                                        <p:tav tm="100000">
                                          <p:val>
                                            <p:strVal val="#ppt_x"/>
                                          </p:val>
                                        </p:tav>
                                      </p:tavLst>
                                    </p:anim>
                                    <p:anim calcmode="lin" valueType="num">
                                      <p:cBhvr>
                                        <p:cTn id="47" dur="500" fill="hold"/>
                                        <p:tgtEl>
                                          <p:spTgt spid="8329"/>
                                        </p:tgtEl>
                                        <p:attrNameLst>
                                          <p:attrName>ppt_y</p:attrName>
                                        </p:attrNameLst>
                                      </p:cBhvr>
                                      <p:tavLst>
                                        <p:tav tm="0">
                                          <p:val>
                                            <p:strVal val="#ppt_y+#ppt_h/2"/>
                                          </p:val>
                                        </p:tav>
                                        <p:tav tm="100000">
                                          <p:val>
                                            <p:strVal val="#ppt_y"/>
                                          </p:val>
                                        </p:tav>
                                      </p:tavLst>
                                    </p:anim>
                                    <p:anim calcmode="lin" valueType="num">
                                      <p:cBhvr>
                                        <p:cTn id="48" dur="500" fill="hold"/>
                                        <p:tgtEl>
                                          <p:spTgt spid="8329"/>
                                        </p:tgtEl>
                                        <p:attrNameLst>
                                          <p:attrName>ppt_w</p:attrName>
                                        </p:attrNameLst>
                                      </p:cBhvr>
                                      <p:tavLst>
                                        <p:tav tm="0">
                                          <p:val>
                                            <p:strVal val="#ppt_w"/>
                                          </p:val>
                                        </p:tav>
                                        <p:tav tm="100000">
                                          <p:val>
                                            <p:strVal val="#ppt_w"/>
                                          </p:val>
                                        </p:tav>
                                      </p:tavLst>
                                    </p:anim>
                                    <p:anim calcmode="lin" valueType="num">
                                      <p:cBhvr>
                                        <p:cTn id="49" dur="500" fill="hold"/>
                                        <p:tgtEl>
                                          <p:spTgt spid="8329"/>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8" fill="hold" grpId="0" nodeType="clickEffect">
                                  <p:stCondLst>
                                    <p:cond delay="0"/>
                                  </p:stCondLst>
                                  <p:childTnLst>
                                    <p:set>
                                      <p:cBhvr>
                                        <p:cTn id="53" dur="1" fill="hold">
                                          <p:stCondLst>
                                            <p:cond delay="0"/>
                                          </p:stCondLst>
                                        </p:cTn>
                                        <p:tgtEl>
                                          <p:spTgt spid="8331"/>
                                        </p:tgtEl>
                                        <p:attrNameLst>
                                          <p:attrName>style.visibility</p:attrName>
                                        </p:attrNameLst>
                                      </p:cBhvr>
                                      <p:to>
                                        <p:strVal val="visible"/>
                                      </p:to>
                                    </p:set>
                                    <p:anim calcmode="lin" valueType="num">
                                      <p:cBhvr>
                                        <p:cTn id="54" dur="500" fill="hold"/>
                                        <p:tgtEl>
                                          <p:spTgt spid="8331"/>
                                        </p:tgtEl>
                                        <p:attrNameLst>
                                          <p:attrName>ppt_x</p:attrName>
                                        </p:attrNameLst>
                                      </p:cBhvr>
                                      <p:tavLst>
                                        <p:tav tm="0">
                                          <p:val>
                                            <p:strVal val="#ppt_x-#ppt_w/2"/>
                                          </p:val>
                                        </p:tav>
                                        <p:tav tm="100000">
                                          <p:val>
                                            <p:strVal val="#ppt_x"/>
                                          </p:val>
                                        </p:tav>
                                      </p:tavLst>
                                    </p:anim>
                                    <p:anim calcmode="lin" valueType="num">
                                      <p:cBhvr>
                                        <p:cTn id="55" dur="500" fill="hold"/>
                                        <p:tgtEl>
                                          <p:spTgt spid="8331"/>
                                        </p:tgtEl>
                                        <p:attrNameLst>
                                          <p:attrName>ppt_y</p:attrName>
                                        </p:attrNameLst>
                                      </p:cBhvr>
                                      <p:tavLst>
                                        <p:tav tm="0">
                                          <p:val>
                                            <p:strVal val="#ppt_y"/>
                                          </p:val>
                                        </p:tav>
                                        <p:tav tm="100000">
                                          <p:val>
                                            <p:strVal val="#ppt_y"/>
                                          </p:val>
                                        </p:tav>
                                      </p:tavLst>
                                    </p:anim>
                                    <p:anim calcmode="lin" valueType="num">
                                      <p:cBhvr>
                                        <p:cTn id="56" dur="500" fill="hold"/>
                                        <p:tgtEl>
                                          <p:spTgt spid="8331"/>
                                        </p:tgtEl>
                                        <p:attrNameLst>
                                          <p:attrName>ppt_w</p:attrName>
                                        </p:attrNameLst>
                                      </p:cBhvr>
                                      <p:tavLst>
                                        <p:tav tm="0">
                                          <p:val>
                                            <p:fltVal val="0"/>
                                          </p:val>
                                        </p:tav>
                                        <p:tav tm="100000">
                                          <p:val>
                                            <p:strVal val="#ppt_w"/>
                                          </p:val>
                                        </p:tav>
                                      </p:tavLst>
                                    </p:anim>
                                    <p:anim calcmode="lin" valueType="num">
                                      <p:cBhvr>
                                        <p:cTn id="57" dur="500" fill="hold"/>
                                        <p:tgtEl>
                                          <p:spTgt spid="8331"/>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42"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barn(outHorizontal)">
                                      <p:cBhvr>
                                        <p:cTn id="62" dur="500"/>
                                        <p:tgtEl>
                                          <p:spTgt spid="3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8336"/>
                                        </p:tgtEl>
                                        <p:attrNameLst>
                                          <p:attrName>style.visibility</p:attrName>
                                        </p:attrNameLst>
                                      </p:cBhvr>
                                      <p:to>
                                        <p:strVal val="visible"/>
                                      </p:to>
                                    </p:set>
                                    <p:anim calcmode="lin" valueType="num">
                                      <p:cBhvr>
                                        <p:cTn id="67" dur="500" fill="hold"/>
                                        <p:tgtEl>
                                          <p:spTgt spid="8336"/>
                                        </p:tgtEl>
                                        <p:attrNameLst>
                                          <p:attrName>ppt_x</p:attrName>
                                        </p:attrNameLst>
                                      </p:cBhvr>
                                      <p:tavLst>
                                        <p:tav tm="0">
                                          <p:val>
                                            <p:strVal val="#ppt_x-#ppt_w/2"/>
                                          </p:val>
                                        </p:tav>
                                        <p:tav tm="100000">
                                          <p:val>
                                            <p:strVal val="#ppt_x"/>
                                          </p:val>
                                        </p:tav>
                                      </p:tavLst>
                                    </p:anim>
                                    <p:anim calcmode="lin" valueType="num">
                                      <p:cBhvr>
                                        <p:cTn id="68" dur="500" fill="hold"/>
                                        <p:tgtEl>
                                          <p:spTgt spid="8336"/>
                                        </p:tgtEl>
                                        <p:attrNameLst>
                                          <p:attrName>ppt_y</p:attrName>
                                        </p:attrNameLst>
                                      </p:cBhvr>
                                      <p:tavLst>
                                        <p:tav tm="0">
                                          <p:val>
                                            <p:strVal val="#ppt_y"/>
                                          </p:val>
                                        </p:tav>
                                        <p:tav tm="100000">
                                          <p:val>
                                            <p:strVal val="#ppt_y"/>
                                          </p:val>
                                        </p:tav>
                                      </p:tavLst>
                                    </p:anim>
                                    <p:anim calcmode="lin" valueType="num">
                                      <p:cBhvr>
                                        <p:cTn id="69" dur="500" fill="hold"/>
                                        <p:tgtEl>
                                          <p:spTgt spid="8336"/>
                                        </p:tgtEl>
                                        <p:attrNameLst>
                                          <p:attrName>ppt_w</p:attrName>
                                        </p:attrNameLst>
                                      </p:cBhvr>
                                      <p:tavLst>
                                        <p:tav tm="0">
                                          <p:val>
                                            <p:fltVal val="0"/>
                                          </p:val>
                                        </p:tav>
                                        <p:tav tm="100000">
                                          <p:val>
                                            <p:strVal val="#ppt_w"/>
                                          </p:val>
                                        </p:tav>
                                      </p:tavLst>
                                    </p:anim>
                                    <p:anim calcmode="lin" valueType="num">
                                      <p:cBhvr>
                                        <p:cTn id="70" dur="500" fill="hold"/>
                                        <p:tgtEl>
                                          <p:spTgt spid="8336"/>
                                        </p:tgtEl>
                                        <p:attrNameLst>
                                          <p:attrName>ppt_h</p:attrName>
                                        </p:attrNameLst>
                                      </p:cBhvr>
                                      <p:tavLst>
                                        <p:tav tm="0">
                                          <p:val>
                                            <p:strVal val="#ppt_h"/>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8"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p:cTn id="75" dur="500" fill="hold"/>
                                        <p:tgtEl>
                                          <p:spTgt spid="28"/>
                                        </p:tgtEl>
                                        <p:attrNameLst>
                                          <p:attrName>ppt_x</p:attrName>
                                        </p:attrNameLst>
                                      </p:cBhvr>
                                      <p:tavLst>
                                        <p:tav tm="0">
                                          <p:val>
                                            <p:strVal val="#ppt_x-#ppt_w/2"/>
                                          </p:val>
                                        </p:tav>
                                        <p:tav tm="100000">
                                          <p:val>
                                            <p:strVal val="#ppt_x"/>
                                          </p:val>
                                        </p:tav>
                                      </p:tavLst>
                                    </p:anim>
                                    <p:anim calcmode="lin" valueType="num">
                                      <p:cBhvr>
                                        <p:cTn id="76" dur="500" fill="hold"/>
                                        <p:tgtEl>
                                          <p:spTgt spid="28"/>
                                        </p:tgtEl>
                                        <p:attrNameLst>
                                          <p:attrName>ppt_y</p:attrName>
                                        </p:attrNameLst>
                                      </p:cBhvr>
                                      <p:tavLst>
                                        <p:tav tm="0">
                                          <p:val>
                                            <p:strVal val="#ppt_y"/>
                                          </p:val>
                                        </p:tav>
                                        <p:tav tm="100000">
                                          <p:val>
                                            <p:strVal val="#ppt_y"/>
                                          </p:val>
                                        </p:tav>
                                      </p:tavLst>
                                    </p:anim>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6" presetClass="entr" presetSubtype="37"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barn(outVertical)">
                                      <p:cBhvr>
                                        <p:cTn id="83" dur="500"/>
                                        <p:tgtEl>
                                          <p:spTgt spid="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7" presetClass="entr" presetSubtype="8" fill="hold" grpId="0" nodeType="clickEffect">
                                  <p:stCondLst>
                                    <p:cond delay="0"/>
                                  </p:stCondLst>
                                  <p:childTnLst>
                                    <p:set>
                                      <p:cBhvr>
                                        <p:cTn id="87" dur="1" fill="hold">
                                          <p:stCondLst>
                                            <p:cond delay="0"/>
                                          </p:stCondLst>
                                        </p:cTn>
                                        <p:tgtEl>
                                          <p:spTgt spid="8338"/>
                                        </p:tgtEl>
                                        <p:attrNameLst>
                                          <p:attrName>style.visibility</p:attrName>
                                        </p:attrNameLst>
                                      </p:cBhvr>
                                      <p:to>
                                        <p:strVal val="visible"/>
                                      </p:to>
                                    </p:set>
                                    <p:anim calcmode="lin" valueType="num">
                                      <p:cBhvr>
                                        <p:cTn id="88" dur="500" fill="hold"/>
                                        <p:tgtEl>
                                          <p:spTgt spid="8338"/>
                                        </p:tgtEl>
                                        <p:attrNameLst>
                                          <p:attrName>ppt_x</p:attrName>
                                        </p:attrNameLst>
                                      </p:cBhvr>
                                      <p:tavLst>
                                        <p:tav tm="0">
                                          <p:val>
                                            <p:strVal val="#ppt_x-#ppt_w/2"/>
                                          </p:val>
                                        </p:tav>
                                        <p:tav tm="100000">
                                          <p:val>
                                            <p:strVal val="#ppt_x"/>
                                          </p:val>
                                        </p:tav>
                                      </p:tavLst>
                                    </p:anim>
                                    <p:anim calcmode="lin" valueType="num">
                                      <p:cBhvr>
                                        <p:cTn id="89" dur="500" fill="hold"/>
                                        <p:tgtEl>
                                          <p:spTgt spid="8338"/>
                                        </p:tgtEl>
                                        <p:attrNameLst>
                                          <p:attrName>ppt_y</p:attrName>
                                        </p:attrNameLst>
                                      </p:cBhvr>
                                      <p:tavLst>
                                        <p:tav tm="0">
                                          <p:val>
                                            <p:strVal val="#ppt_y"/>
                                          </p:val>
                                        </p:tav>
                                        <p:tav tm="100000">
                                          <p:val>
                                            <p:strVal val="#ppt_y"/>
                                          </p:val>
                                        </p:tav>
                                      </p:tavLst>
                                    </p:anim>
                                    <p:anim calcmode="lin" valueType="num">
                                      <p:cBhvr>
                                        <p:cTn id="90" dur="500" fill="hold"/>
                                        <p:tgtEl>
                                          <p:spTgt spid="8338"/>
                                        </p:tgtEl>
                                        <p:attrNameLst>
                                          <p:attrName>ppt_w</p:attrName>
                                        </p:attrNameLst>
                                      </p:cBhvr>
                                      <p:tavLst>
                                        <p:tav tm="0">
                                          <p:val>
                                            <p:fltVal val="0"/>
                                          </p:val>
                                        </p:tav>
                                        <p:tav tm="100000">
                                          <p:val>
                                            <p:strVal val="#ppt_w"/>
                                          </p:val>
                                        </p:tav>
                                      </p:tavLst>
                                    </p:anim>
                                    <p:anim calcmode="lin" valueType="num">
                                      <p:cBhvr>
                                        <p:cTn id="91" dur="500" fill="hold"/>
                                        <p:tgtEl>
                                          <p:spTgt spid="8338"/>
                                        </p:tgtEl>
                                        <p:attrNameLst>
                                          <p:attrName>ppt_h</p:attrName>
                                        </p:attrNameLst>
                                      </p:cBhvr>
                                      <p:tavLst>
                                        <p:tav tm="0">
                                          <p:val>
                                            <p:strVal val="#ppt_h"/>
                                          </p:val>
                                        </p:tav>
                                        <p:tav tm="100000">
                                          <p:val>
                                            <p:strVal val="#ppt_h"/>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17" presetClass="entr" presetSubtype="1" fill="hold" nodeType="clickEffect">
                                  <p:stCondLst>
                                    <p:cond delay="0"/>
                                  </p:stCondLst>
                                  <p:childTnLst>
                                    <p:set>
                                      <p:cBhvr>
                                        <p:cTn id="95" dur="1" fill="hold">
                                          <p:stCondLst>
                                            <p:cond delay="0"/>
                                          </p:stCondLst>
                                        </p:cTn>
                                        <p:tgtEl>
                                          <p:spTgt spid="8339"/>
                                        </p:tgtEl>
                                        <p:attrNameLst>
                                          <p:attrName>style.visibility</p:attrName>
                                        </p:attrNameLst>
                                      </p:cBhvr>
                                      <p:to>
                                        <p:strVal val="visible"/>
                                      </p:to>
                                    </p:set>
                                    <p:anim calcmode="lin" valueType="num">
                                      <p:cBhvr>
                                        <p:cTn id="96" dur="500" fill="hold"/>
                                        <p:tgtEl>
                                          <p:spTgt spid="8339"/>
                                        </p:tgtEl>
                                        <p:attrNameLst>
                                          <p:attrName>ppt_x</p:attrName>
                                        </p:attrNameLst>
                                      </p:cBhvr>
                                      <p:tavLst>
                                        <p:tav tm="0">
                                          <p:val>
                                            <p:strVal val="#ppt_x"/>
                                          </p:val>
                                        </p:tav>
                                        <p:tav tm="100000">
                                          <p:val>
                                            <p:strVal val="#ppt_x"/>
                                          </p:val>
                                        </p:tav>
                                      </p:tavLst>
                                    </p:anim>
                                    <p:anim calcmode="lin" valueType="num">
                                      <p:cBhvr>
                                        <p:cTn id="97" dur="500" fill="hold"/>
                                        <p:tgtEl>
                                          <p:spTgt spid="8339"/>
                                        </p:tgtEl>
                                        <p:attrNameLst>
                                          <p:attrName>ppt_y</p:attrName>
                                        </p:attrNameLst>
                                      </p:cBhvr>
                                      <p:tavLst>
                                        <p:tav tm="0">
                                          <p:val>
                                            <p:strVal val="#ppt_y-#ppt_h/2"/>
                                          </p:val>
                                        </p:tav>
                                        <p:tav tm="100000">
                                          <p:val>
                                            <p:strVal val="#ppt_y"/>
                                          </p:val>
                                        </p:tav>
                                      </p:tavLst>
                                    </p:anim>
                                    <p:anim calcmode="lin" valueType="num">
                                      <p:cBhvr>
                                        <p:cTn id="98" dur="500" fill="hold"/>
                                        <p:tgtEl>
                                          <p:spTgt spid="8339"/>
                                        </p:tgtEl>
                                        <p:attrNameLst>
                                          <p:attrName>ppt_w</p:attrName>
                                        </p:attrNameLst>
                                      </p:cBhvr>
                                      <p:tavLst>
                                        <p:tav tm="0">
                                          <p:val>
                                            <p:strVal val="#ppt_w"/>
                                          </p:val>
                                        </p:tav>
                                        <p:tav tm="100000">
                                          <p:val>
                                            <p:strVal val="#ppt_w"/>
                                          </p:val>
                                        </p:tav>
                                      </p:tavLst>
                                    </p:anim>
                                    <p:anim calcmode="lin" valueType="num">
                                      <p:cBhvr>
                                        <p:cTn id="99" dur="500" fill="hold"/>
                                        <p:tgtEl>
                                          <p:spTgt spid="8339"/>
                                        </p:tgtEl>
                                        <p:attrNameLst>
                                          <p:attrName>ppt_h</p:attrName>
                                        </p:attrNameLst>
                                      </p:cBhvr>
                                      <p:tavLst>
                                        <p:tav tm="0">
                                          <p:val>
                                            <p:fltVal val="0"/>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8" fill="hold" nodeType="clickEffect">
                                  <p:stCondLst>
                                    <p:cond delay="0"/>
                                  </p:stCondLst>
                                  <p:childTnLst>
                                    <p:set>
                                      <p:cBhvr>
                                        <p:cTn id="103" dur="1" fill="hold">
                                          <p:stCondLst>
                                            <p:cond delay="0"/>
                                          </p:stCondLst>
                                        </p:cTn>
                                        <p:tgtEl>
                                          <p:spTgt spid="8340"/>
                                        </p:tgtEl>
                                        <p:attrNameLst>
                                          <p:attrName>style.visibility</p:attrName>
                                        </p:attrNameLst>
                                      </p:cBhvr>
                                      <p:to>
                                        <p:strVal val="visible"/>
                                      </p:to>
                                    </p:set>
                                    <p:anim calcmode="lin" valueType="num">
                                      <p:cBhvr>
                                        <p:cTn id="104" dur="500" fill="hold"/>
                                        <p:tgtEl>
                                          <p:spTgt spid="8340"/>
                                        </p:tgtEl>
                                        <p:attrNameLst>
                                          <p:attrName>ppt_x</p:attrName>
                                        </p:attrNameLst>
                                      </p:cBhvr>
                                      <p:tavLst>
                                        <p:tav tm="0">
                                          <p:val>
                                            <p:strVal val="#ppt_x-#ppt_w/2"/>
                                          </p:val>
                                        </p:tav>
                                        <p:tav tm="100000">
                                          <p:val>
                                            <p:strVal val="#ppt_x"/>
                                          </p:val>
                                        </p:tav>
                                      </p:tavLst>
                                    </p:anim>
                                    <p:anim calcmode="lin" valueType="num">
                                      <p:cBhvr>
                                        <p:cTn id="105" dur="500" fill="hold"/>
                                        <p:tgtEl>
                                          <p:spTgt spid="8340"/>
                                        </p:tgtEl>
                                        <p:attrNameLst>
                                          <p:attrName>ppt_y</p:attrName>
                                        </p:attrNameLst>
                                      </p:cBhvr>
                                      <p:tavLst>
                                        <p:tav tm="0">
                                          <p:val>
                                            <p:strVal val="#ppt_y"/>
                                          </p:val>
                                        </p:tav>
                                        <p:tav tm="100000">
                                          <p:val>
                                            <p:strVal val="#ppt_y"/>
                                          </p:val>
                                        </p:tav>
                                      </p:tavLst>
                                    </p:anim>
                                    <p:anim calcmode="lin" valueType="num">
                                      <p:cBhvr>
                                        <p:cTn id="106" dur="500" fill="hold"/>
                                        <p:tgtEl>
                                          <p:spTgt spid="8340"/>
                                        </p:tgtEl>
                                        <p:attrNameLst>
                                          <p:attrName>ppt_w</p:attrName>
                                        </p:attrNameLst>
                                      </p:cBhvr>
                                      <p:tavLst>
                                        <p:tav tm="0">
                                          <p:val>
                                            <p:fltVal val="0"/>
                                          </p:val>
                                        </p:tav>
                                        <p:tav tm="100000">
                                          <p:val>
                                            <p:strVal val="#ppt_w"/>
                                          </p:val>
                                        </p:tav>
                                      </p:tavLst>
                                    </p:anim>
                                    <p:anim calcmode="lin" valueType="num">
                                      <p:cBhvr>
                                        <p:cTn id="107" dur="500" fill="hold"/>
                                        <p:tgtEl>
                                          <p:spTgt spid="8340"/>
                                        </p:tgtEl>
                                        <p:attrNameLst>
                                          <p:attrName>ppt_h</p:attrName>
                                        </p:attrNameLst>
                                      </p:cBhvr>
                                      <p:tavLst>
                                        <p:tav tm="0">
                                          <p:val>
                                            <p:strVal val="#ppt_h"/>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7" presetClass="entr" presetSubtype="8" fill="hold" grpId="0" nodeType="clickEffect">
                                  <p:stCondLst>
                                    <p:cond delay="0"/>
                                  </p:stCondLst>
                                  <p:childTnLst>
                                    <p:set>
                                      <p:cBhvr>
                                        <p:cTn id="111" dur="1" fill="hold">
                                          <p:stCondLst>
                                            <p:cond delay="0"/>
                                          </p:stCondLst>
                                        </p:cTn>
                                        <p:tgtEl>
                                          <p:spTgt spid="8342"/>
                                        </p:tgtEl>
                                        <p:attrNameLst>
                                          <p:attrName>style.visibility</p:attrName>
                                        </p:attrNameLst>
                                      </p:cBhvr>
                                      <p:to>
                                        <p:strVal val="visible"/>
                                      </p:to>
                                    </p:set>
                                    <p:anim calcmode="lin" valueType="num">
                                      <p:cBhvr>
                                        <p:cTn id="112" dur="500" fill="hold"/>
                                        <p:tgtEl>
                                          <p:spTgt spid="8342"/>
                                        </p:tgtEl>
                                        <p:attrNameLst>
                                          <p:attrName>ppt_x</p:attrName>
                                        </p:attrNameLst>
                                      </p:cBhvr>
                                      <p:tavLst>
                                        <p:tav tm="0">
                                          <p:val>
                                            <p:strVal val="#ppt_x-#ppt_w/2"/>
                                          </p:val>
                                        </p:tav>
                                        <p:tav tm="100000">
                                          <p:val>
                                            <p:strVal val="#ppt_x"/>
                                          </p:val>
                                        </p:tav>
                                      </p:tavLst>
                                    </p:anim>
                                    <p:anim calcmode="lin" valueType="num">
                                      <p:cBhvr>
                                        <p:cTn id="113" dur="500" fill="hold"/>
                                        <p:tgtEl>
                                          <p:spTgt spid="8342"/>
                                        </p:tgtEl>
                                        <p:attrNameLst>
                                          <p:attrName>ppt_y</p:attrName>
                                        </p:attrNameLst>
                                      </p:cBhvr>
                                      <p:tavLst>
                                        <p:tav tm="0">
                                          <p:val>
                                            <p:strVal val="#ppt_y"/>
                                          </p:val>
                                        </p:tav>
                                        <p:tav tm="100000">
                                          <p:val>
                                            <p:strVal val="#ppt_y"/>
                                          </p:val>
                                        </p:tav>
                                      </p:tavLst>
                                    </p:anim>
                                    <p:anim calcmode="lin" valueType="num">
                                      <p:cBhvr>
                                        <p:cTn id="114" dur="500" fill="hold"/>
                                        <p:tgtEl>
                                          <p:spTgt spid="8342"/>
                                        </p:tgtEl>
                                        <p:attrNameLst>
                                          <p:attrName>ppt_w</p:attrName>
                                        </p:attrNameLst>
                                      </p:cBhvr>
                                      <p:tavLst>
                                        <p:tav tm="0">
                                          <p:val>
                                            <p:fltVal val="0"/>
                                          </p:val>
                                        </p:tav>
                                        <p:tav tm="100000">
                                          <p:val>
                                            <p:strVal val="#ppt_w"/>
                                          </p:val>
                                        </p:tav>
                                      </p:tavLst>
                                    </p:anim>
                                    <p:anim calcmode="lin" valueType="num">
                                      <p:cBhvr>
                                        <p:cTn id="115" dur="500" fill="hold"/>
                                        <p:tgtEl>
                                          <p:spTgt spid="8342"/>
                                        </p:tgtEl>
                                        <p:attrNameLst>
                                          <p:attrName>ppt_h</p:attrName>
                                        </p:attrNameLst>
                                      </p:cBhvr>
                                      <p:tavLst>
                                        <p:tav tm="0">
                                          <p:val>
                                            <p:strVal val="#ppt_h"/>
                                          </p:val>
                                        </p:tav>
                                        <p:tav tm="100000">
                                          <p:val>
                                            <p:strVal val="#ppt_h"/>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7" presetClass="entr" presetSubtype="8" fill="hold" nodeType="click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ppt_x</p:attrName>
                                        </p:attrNameLst>
                                      </p:cBhvr>
                                      <p:tavLst>
                                        <p:tav tm="0">
                                          <p:val>
                                            <p:strVal val="#ppt_x-#ppt_w/2"/>
                                          </p:val>
                                        </p:tav>
                                        <p:tav tm="100000">
                                          <p:val>
                                            <p:strVal val="#ppt_x"/>
                                          </p:val>
                                        </p:tav>
                                      </p:tavLst>
                                    </p:anim>
                                    <p:anim calcmode="lin" valueType="num">
                                      <p:cBhvr>
                                        <p:cTn id="121" dur="500" fill="hold"/>
                                        <p:tgtEl>
                                          <p:spTgt spid="30"/>
                                        </p:tgtEl>
                                        <p:attrNameLst>
                                          <p:attrName>ppt_y</p:attrName>
                                        </p:attrNameLst>
                                      </p:cBhvr>
                                      <p:tavLst>
                                        <p:tav tm="0">
                                          <p:val>
                                            <p:strVal val="#ppt_y"/>
                                          </p:val>
                                        </p:tav>
                                        <p:tav tm="100000">
                                          <p:val>
                                            <p:strVal val="#ppt_y"/>
                                          </p:val>
                                        </p:tav>
                                      </p:tavLst>
                                    </p:anim>
                                    <p:anim calcmode="lin" valueType="num">
                                      <p:cBhvr>
                                        <p:cTn id="122" dur="500" fill="hold"/>
                                        <p:tgtEl>
                                          <p:spTgt spid="30"/>
                                        </p:tgtEl>
                                        <p:attrNameLst>
                                          <p:attrName>ppt_w</p:attrName>
                                        </p:attrNameLst>
                                      </p:cBhvr>
                                      <p:tavLst>
                                        <p:tav tm="0">
                                          <p:val>
                                            <p:fltVal val="0"/>
                                          </p:val>
                                        </p:tav>
                                        <p:tav tm="100000">
                                          <p:val>
                                            <p:strVal val="#ppt_w"/>
                                          </p:val>
                                        </p:tav>
                                      </p:tavLst>
                                    </p:anim>
                                    <p:anim calcmode="lin" valueType="num">
                                      <p:cBhvr>
                                        <p:cTn id="123" dur="5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utoUpdateAnimBg="0"/>
      <p:bldP spid="8331" grpId="0" animBg="1"/>
      <p:bldP spid="8338" grpId="0" animBg="1"/>
      <p:bldP spid="8342" grpId="0" animBg="1"/>
      <p:bldP spid="835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0">
            <a:extLst>
              <a:ext uri="{FF2B5EF4-FFF2-40B4-BE49-F238E27FC236}">
                <a16:creationId xmlns:a16="http://schemas.microsoft.com/office/drawing/2014/main" id="{68469417-CB96-4E21-A090-42AFF7BF0F8D}"/>
              </a:ext>
            </a:extLst>
          </p:cNvPr>
          <p:cNvGrpSpPr>
            <a:grpSpLocks/>
          </p:cNvGrpSpPr>
          <p:nvPr/>
        </p:nvGrpSpPr>
        <p:grpSpPr bwMode="auto">
          <a:xfrm>
            <a:off x="5029200" y="2514600"/>
            <a:ext cx="4114800" cy="4102100"/>
            <a:chOff x="3168" y="1584"/>
            <a:chExt cx="2592" cy="2584"/>
          </a:xfrm>
        </p:grpSpPr>
        <p:grpSp>
          <p:nvGrpSpPr>
            <p:cNvPr id="114810" name="Group 242">
              <a:extLst>
                <a:ext uri="{FF2B5EF4-FFF2-40B4-BE49-F238E27FC236}">
                  <a16:creationId xmlns:a16="http://schemas.microsoft.com/office/drawing/2014/main" id="{CA41F03A-2E3D-4FEF-BE9C-AE9C6FDB69F0}"/>
                </a:ext>
              </a:extLst>
            </p:cNvPr>
            <p:cNvGrpSpPr>
              <a:grpSpLocks/>
            </p:cNvGrpSpPr>
            <p:nvPr/>
          </p:nvGrpSpPr>
          <p:grpSpPr bwMode="auto">
            <a:xfrm>
              <a:off x="3168" y="1584"/>
              <a:ext cx="2592" cy="624"/>
              <a:chOff x="3168" y="1584"/>
              <a:chExt cx="2592" cy="624"/>
            </a:xfrm>
          </p:grpSpPr>
          <p:grpSp>
            <p:nvGrpSpPr>
              <p:cNvPr id="114850" name="Group 94">
                <a:extLst>
                  <a:ext uri="{FF2B5EF4-FFF2-40B4-BE49-F238E27FC236}">
                    <a16:creationId xmlns:a16="http://schemas.microsoft.com/office/drawing/2014/main" id="{DCF38CF8-B6E0-4DEA-8CD8-50FFBC58237B}"/>
                  </a:ext>
                </a:extLst>
              </p:cNvPr>
              <p:cNvGrpSpPr>
                <a:grpSpLocks/>
              </p:cNvGrpSpPr>
              <p:nvPr/>
            </p:nvGrpSpPr>
            <p:grpSpPr bwMode="auto">
              <a:xfrm>
                <a:off x="3168" y="1584"/>
                <a:ext cx="2592" cy="600"/>
                <a:chOff x="2688" y="1200"/>
                <a:chExt cx="2592" cy="720"/>
              </a:xfrm>
            </p:grpSpPr>
            <p:grpSp>
              <p:nvGrpSpPr>
                <p:cNvPr id="114856" name="Group 95">
                  <a:extLst>
                    <a:ext uri="{FF2B5EF4-FFF2-40B4-BE49-F238E27FC236}">
                      <a16:creationId xmlns:a16="http://schemas.microsoft.com/office/drawing/2014/main" id="{A7CCCF9B-519C-4D90-9D6F-B3E17588A5A3}"/>
                    </a:ext>
                  </a:extLst>
                </p:cNvPr>
                <p:cNvGrpSpPr>
                  <a:grpSpLocks/>
                </p:cNvGrpSpPr>
                <p:nvPr/>
              </p:nvGrpSpPr>
              <p:grpSpPr bwMode="auto">
                <a:xfrm>
                  <a:off x="2688" y="1200"/>
                  <a:ext cx="2592" cy="720"/>
                  <a:chOff x="3072" y="1152"/>
                  <a:chExt cx="2592" cy="960"/>
                </a:xfrm>
              </p:grpSpPr>
              <p:grpSp>
                <p:nvGrpSpPr>
                  <p:cNvPr id="114858" name="Group 96">
                    <a:extLst>
                      <a:ext uri="{FF2B5EF4-FFF2-40B4-BE49-F238E27FC236}">
                        <a16:creationId xmlns:a16="http://schemas.microsoft.com/office/drawing/2014/main" id="{93C3A687-3BC1-4B04-95A1-134061248F18}"/>
                      </a:ext>
                    </a:extLst>
                  </p:cNvPr>
                  <p:cNvGrpSpPr>
                    <a:grpSpLocks/>
                  </p:cNvGrpSpPr>
                  <p:nvPr/>
                </p:nvGrpSpPr>
                <p:grpSpPr bwMode="auto">
                  <a:xfrm>
                    <a:off x="3072" y="1152"/>
                    <a:ext cx="2496" cy="960"/>
                    <a:chOff x="3072" y="1152"/>
                    <a:chExt cx="2496" cy="960"/>
                  </a:xfrm>
                </p:grpSpPr>
                <p:sp>
                  <p:nvSpPr>
                    <p:cNvPr id="114860" name="Line 97">
                      <a:extLst>
                        <a:ext uri="{FF2B5EF4-FFF2-40B4-BE49-F238E27FC236}">
                          <a16:creationId xmlns:a16="http://schemas.microsoft.com/office/drawing/2014/main" id="{EEFC8B45-C68C-4156-9761-378262676BD8}"/>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861" name="Line 98">
                      <a:extLst>
                        <a:ext uri="{FF2B5EF4-FFF2-40B4-BE49-F238E27FC236}">
                          <a16:creationId xmlns:a16="http://schemas.microsoft.com/office/drawing/2014/main" id="{F9B1B653-D211-4F0A-938A-BABFF0A82988}"/>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859" name="Rectangle 99">
                    <a:extLst>
                      <a:ext uri="{FF2B5EF4-FFF2-40B4-BE49-F238E27FC236}">
                        <a16:creationId xmlns:a16="http://schemas.microsoft.com/office/drawing/2014/main" id="{4DC9FA1C-3F53-42AF-95DE-F6481B7D0A5B}"/>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114857" name="Rectangle 100">
                  <a:extLst>
                    <a:ext uri="{FF2B5EF4-FFF2-40B4-BE49-F238E27FC236}">
                      <a16:creationId xmlns:a16="http://schemas.microsoft.com/office/drawing/2014/main" id="{793BB215-34B8-45A8-AE31-57BA22B5B1EB}"/>
                    </a:ext>
                  </a:extLst>
                </p:cNvPr>
                <p:cNvSpPr>
                  <a:spLocks noChangeArrowheads="1"/>
                </p:cNvSpPr>
                <p:nvPr/>
              </p:nvSpPr>
              <p:spPr bwMode="auto">
                <a:xfrm>
                  <a:off x="2688" y="1200"/>
                  <a:ext cx="24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Id</a:t>
                  </a:r>
                </a:p>
              </p:txBody>
            </p:sp>
          </p:grpSp>
          <p:sp>
            <p:nvSpPr>
              <p:cNvPr id="114851" name="Rectangle 101">
                <a:extLst>
                  <a:ext uri="{FF2B5EF4-FFF2-40B4-BE49-F238E27FC236}">
                    <a16:creationId xmlns:a16="http://schemas.microsoft.com/office/drawing/2014/main" id="{33029A04-E073-481F-BF45-04FB52C1FF33}"/>
                  </a:ext>
                </a:extLst>
              </p:cNvPr>
              <p:cNvSpPr>
                <a:spLocks noChangeArrowheads="1"/>
              </p:cNvSpPr>
              <p:nvPr/>
            </p:nvSpPr>
            <p:spPr bwMode="auto">
              <a:xfrm>
                <a:off x="4368"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114852" name="Rectangle 102">
                <a:extLst>
                  <a:ext uri="{FF2B5EF4-FFF2-40B4-BE49-F238E27FC236}">
                    <a16:creationId xmlns:a16="http://schemas.microsoft.com/office/drawing/2014/main" id="{741459B5-1615-4EA8-8455-461B4C93F785}"/>
                  </a:ext>
                </a:extLst>
              </p:cNvPr>
              <p:cNvSpPr>
                <a:spLocks noChangeArrowheads="1"/>
              </p:cNvSpPr>
              <p:nvPr/>
            </p:nvSpPr>
            <p:spPr bwMode="auto">
              <a:xfrm>
                <a:off x="3792" y="196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nvGrpSpPr>
              <p:cNvPr id="114853" name="Group 103">
                <a:extLst>
                  <a:ext uri="{FF2B5EF4-FFF2-40B4-BE49-F238E27FC236}">
                    <a16:creationId xmlns:a16="http://schemas.microsoft.com/office/drawing/2014/main" id="{FC8A6ADF-35BD-4322-B979-1B51176BD79F}"/>
                  </a:ext>
                </a:extLst>
              </p:cNvPr>
              <p:cNvGrpSpPr>
                <a:grpSpLocks/>
              </p:cNvGrpSpPr>
              <p:nvPr/>
            </p:nvGrpSpPr>
            <p:grpSpPr bwMode="auto">
              <a:xfrm>
                <a:off x="3360" y="1680"/>
                <a:ext cx="2112" cy="520"/>
                <a:chOff x="2880" y="1296"/>
                <a:chExt cx="2112" cy="624"/>
              </a:xfrm>
            </p:grpSpPr>
            <p:sp>
              <p:nvSpPr>
                <p:cNvPr id="114854" name="Freeform 104">
                  <a:extLst>
                    <a:ext uri="{FF2B5EF4-FFF2-40B4-BE49-F238E27FC236}">
                      <a16:creationId xmlns:a16="http://schemas.microsoft.com/office/drawing/2014/main" id="{128A9F89-B3EC-41CA-A870-380AABF2AA55}"/>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55" name="Freeform 105">
                  <a:extLst>
                    <a:ext uri="{FF2B5EF4-FFF2-40B4-BE49-F238E27FC236}">
                      <a16:creationId xmlns:a16="http://schemas.microsoft.com/office/drawing/2014/main" id="{96DD1B50-3BD3-480A-B78E-1654BAAF841C}"/>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14811" name="Group 243">
              <a:extLst>
                <a:ext uri="{FF2B5EF4-FFF2-40B4-BE49-F238E27FC236}">
                  <a16:creationId xmlns:a16="http://schemas.microsoft.com/office/drawing/2014/main" id="{5C4126A6-EF3D-4ACC-8AE2-FB26EDAF3AF0}"/>
                </a:ext>
              </a:extLst>
            </p:cNvPr>
            <p:cNvGrpSpPr>
              <a:grpSpLocks/>
            </p:cNvGrpSpPr>
            <p:nvPr/>
          </p:nvGrpSpPr>
          <p:grpSpPr bwMode="auto">
            <a:xfrm>
              <a:off x="3168" y="2256"/>
              <a:ext cx="2592" cy="616"/>
              <a:chOff x="3168" y="2256"/>
              <a:chExt cx="2592" cy="616"/>
            </a:xfrm>
          </p:grpSpPr>
          <p:grpSp>
            <p:nvGrpSpPr>
              <p:cNvPr id="114838" name="Group 107">
                <a:extLst>
                  <a:ext uri="{FF2B5EF4-FFF2-40B4-BE49-F238E27FC236}">
                    <a16:creationId xmlns:a16="http://schemas.microsoft.com/office/drawing/2014/main" id="{BF03423A-82C6-46FE-8954-DB7A61D48823}"/>
                  </a:ext>
                </a:extLst>
              </p:cNvPr>
              <p:cNvGrpSpPr>
                <a:grpSpLocks/>
              </p:cNvGrpSpPr>
              <p:nvPr/>
            </p:nvGrpSpPr>
            <p:grpSpPr bwMode="auto">
              <a:xfrm>
                <a:off x="3168" y="2256"/>
                <a:ext cx="2592" cy="600"/>
                <a:chOff x="2688" y="1200"/>
                <a:chExt cx="2592" cy="720"/>
              </a:xfrm>
            </p:grpSpPr>
            <p:grpSp>
              <p:nvGrpSpPr>
                <p:cNvPr id="114844" name="Group 108">
                  <a:extLst>
                    <a:ext uri="{FF2B5EF4-FFF2-40B4-BE49-F238E27FC236}">
                      <a16:creationId xmlns:a16="http://schemas.microsoft.com/office/drawing/2014/main" id="{FDAB6AF3-2F8A-4A6C-B453-3AE99331373F}"/>
                    </a:ext>
                  </a:extLst>
                </p:cNvPr>
                <p:cNvGrpSpPr>
                  <a:grpSpLocks/>
                </p:cNvGrpSpPr>
                <p:nvPr/>
              </p:nvGrpSpPr>
              <p:grpSpPr bwMode="auto">
                <a:xfrm>
                  <a:off x="2688" y="1200"/>
                  <a:ext cx="2592" cy="720"/>
                  <a:chOff x="3072" y="1152"/>
                  <a:chExt cx="2592" cy="960"/>
                </a:xfrm>
              </p:grpSpPr>
              <p:grpSp>
                <p:nvGrpSpPr>
                  <p:cNvPr id="114846" name="Group 109">
                    <a:extLst>
                      <a:ext uri="{FF2B5EF4-FFF2-40B4-BE49-F238E27FC236}">
                        <a16:creationId xmlns:a16="http://schemas.microsoft.com/office/drawing/2014/main" id="{0A462FEB-572C-4BFB-B097-8A96C7B0C2FD}"/>
                      </a:ext>
                    </a:extLst>
                  </p:cNvPr>
                  <p:cNvGrpSpPr>
                    <a:grpSpLocks/>
                  </p:cNvGrpSpPr>
                  <p:nvPr/>
                </p:nvGrpSpPr>
                <p:grpSpPr bwMode="auto">
                  <a:xfrm>
                    <a:off x="3072" y="1152"/>
                    <a:ext cx="2496" cy="960"/>
                    <a:chOff x="3072" y="1152"/>
                    <a:chExt cx="2496" cy="960"/>
                  </a:xfrm>
                </p:grpSpPr>
                <p:sp>
                  <p:nvSpPr>
                    <p:cNvPr id="114848" name="Line 110">
                      <a:extLst>
                        <a:ext uri="{FF2B5EF4-FFF2-40B4-BE49-F238E27FC236}">
                          <a16:creationId xmlns:a16="http://schemas.microsoft.com/office/drawing/2014/main" id="{F8DD4069-FFAD-434B-B35A-CA2C27430D7B}"/>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849" name="Line 111">
                      <a:extLst>
                        <a:ext uri="{FF2B5EF4-FFF2-40B4-BE49-F238E27FC236}">
                          <a16:creationId xmlns:a16="http://schemas.microsoft.com/office/drawing/2014/main" id="{B8124754-E3DD-4132-BC34-38C3CA82CE1B}"/>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847" name="Rectangle 112">
                    <a:extLst>
                      <a:ext uri="{FF2B5EF4-FFF2-40B4-BE49-F238E27FC236}">
                        <a16:creationId xmlns:a16="http://schemas.microsoft.com/office/drawing/2014/main" id="{648D3132-5262-4017-A8EC-C7AAF81CB193}"/>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114845" name="Rectangle 113">
                  <a:extLst>
                    <a:ext uri="{FF2B5EF4-FFF2-40B4-BE49-F238E27FC236}">
                      <a16:creationId xmlns:a16="http://schemas.microsoft.com/office/drawing/2014/main" id="{E5B29957-F9B1-420F-89FF-455F693F998B}"/>
                    </a:ext>
                  </a:extLst>
                </p:cNvPr>
                <p:cNvSpPr>
                  <a:spLocks noChangeArrowheads="1"/>
                </p:cNvSpPr>
                <p:nvPr/>
              </p:nvSpPr>
              <p:spPr bwMode="auto">
                <a:xfrm>
                  <a:off x="2688" y="1200"/>
                  <a:ext cx="27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ud</a:t>
                  </a:r>
                </a:p>
              </p:txBody>
            </p:sp>
          </p:grpSp>
          <p:sp>
            <p:nvSpPr>
              <p:cNvPr id="114839" name="Rectangle 114">
                <a:extLst>
                  <a:ext uri="{FF2B5EF4-FFF2-40B4-BE49-F238E27FC236}">
                    <a16:creationId xmlns:a16="http://schemas.microsoft.com/office/drawing/2014/main" id="{052D80B0-E9B9-4242-90F0-FDC652E97BD4}"/>
                  </a:ext>
                </a:extLst>
              </p:cNvPr>
              <p:cNvSpPr>
                <a:spLocks noChangeArrowheads="1"/>
              </p:cNvSpPr>
              <p:nvPr/>
            </p:nvSpPr>
            <p:spPr bwMode="auto">
              <a:xfrm>
                <a:off x="4272" y="264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114840" name="Rectangle 115">
                <a:extLst>
                  <a:ext uri="{FF2B5EF4-FFF2-40B4-BE49-F238E27FC236}">
                    <a16:creationId xmlns:a16="http://schemas.microsoft.com/office/drawing/2014/main" id="{0BF08193-538A-4FD3-9768-7500CEE2F5B2}"/>
                  </a:ext>
                </a:extLst>
              </p:cNvPr>
              <p:cNvSpPr>
                <a:spLocks noChangeArrowheads="1"/>
              </p:cNvSpPr>
              <p:nvPr/>
            </p:nvSpPr>
            <p:spPr bwMode="auto">
              <a:xfrm>
                <a:off x="3792" y="264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nvGrpSpPr>
              <p:cNvPr id="114841" name="Group 116">
                <a:extLst>
                  <a:ext uri="{FF2B5EF4-FFF2-40B4-BE49-F238E27FC236}">
                    <a16:creationId xmlns:a16="http://schemas.microsoft.com/office/drawing/2014/main" id="{DCD96156-BAD6-4DD2-A0FE-E019B256746F}"/>
                  </a:ext>
                </a:extLst>
              </p:cNvPr>
              <p:cNvGrpSpPr>
                <a:grpSpLocks/>
              </p:cNvGrpSpPr>
              <p:nvPr/>
            </p:nvGrpSpPr>
            <p:grpSpPr bwMode="auto">
              <a:xfrm>
                <a:off x="3360" y="2352"/>
                <a:ext cx="2112" cy="520"/>
                <a:chOff x="2880" y="1296"/>
                <a:chExt cx="2112" cy="624"/>
              </a:xfrm>
            </p:grpSpPr>
            <p:sp>
              <p:nvSpPr>
                <p:cNvPr id="114842" name="Freeform 117">
                  <a:extLst>
                    <a:ext uri="{FF2B5EF4-FFF2-40B4-BE49-F238E27FC236}">
                      <a16:creationId xmlns:a16="http://schemas.microsoft.com/office/drawing/2014/main" id="{583BC651-E47B-4784-8A00-9F7F9DB8C33F}"/>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43" name="Freeform 118">
                  <a:extLst>
                    <a:ext uri="{FF2B5EF4-FFF2-40B4-BE49-F238E27FC236}">
                      <a16:creationId xmlns:a16="http://schemas.microsoft.com/office/drawing/2014/main" id="{BA8FBC42-179F-4FA0-A019-CD064621B079}"/>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14812" name="Group 244">
              <a:extLst>
                <a:ext uri="{FF2B5EF4-FFF2-40B4-BE49-F238E27FC236}">
                  <a16:creationId xmlns:a16="http://schemas.microsoft.com/office/drawing/2014/main" id="{E4465976-EA48-4784-BB16-3EB0415E55E4}"/>
                </a:ext>
              </a:extLst>
            </p:cNvPr>
            <p:cNvGrpSpPr>
              <a:grpSpLocks/>
            </p:cNvGrpSpPr>
            <p:nvPr/>
          </p:nvGrpSpPr>
          <p:grpSpPr bwMode="auto">
            <a:xfrm>
              <a:off x="3168" y="2928"/>
              <a:ext cx="2592" cy="600"/>
              <a:chOff x="3168" y="2928"/>
              <a:chExt cx="2592" cy="600"/>
            </a:xfrm>
          </p:grpSpPr>
          <p:grpSp>
            <p:nvGrpSpPr>
              <p:cNvPr id="114826" name="Group 120">
                <a:extLst>
                  <a:ext uri="{FF2B5EF4-FFF2-40B4-BE49-F238E27FC236}">
                    <a16:creationId xmlns:a16="http://schemas.microsoft.com/office/drawing/2014/main" id="{D02D04F4-6343-402F-A4EF-D8DD2D92A2E0}"/>
                  </a:ext>
                </a:extLst>
              </p:cNvPr>
              <p:cNvGrpSpPr>
                <a:grpSpLocks/>
              </p:cNvGrpSpPr>
              <p:nvPr/>
            </p:nvGrpSpPr>
            <p:grpSpPr bwMode="auto">
              <a:xfrm>
                <a:off x="3168" y="2928"/>
                <a:ext cx="2592" cy="600"/>
                <a:chOff x="2688" y="1200"/>
                <a:chExt cx="2592" cy="720"/>
              </a:xfrm>
            </p:grpSpPr>
            <p:grpSp>
              <p:nvGrpSpPr>
                <p:cNvPr id="114832" name="Group 121">
                  <a:extLst>
                    <a:ext uri="{FF2B5EF4-FFF2-40B4-BE49-F238E27FC236}">
                      <a16:creationId xmlns:a16="http://schemas.microsoft.com/office/drawing/2014/main" id="{DD967107-0AA5-419A-90E8-6551424A1163}"/>
                    </a:ext>
                  </a:extLst>
                </p:cNvPr>
                <p:cNvGrpSpPr>
                  <a:grpSpLocks/>
                </p:cNvGrpSpPr>
                <p:nvPr/>
              </p:nvGrpSpPr>
              <p:grpSpPr bwMode="auto">
                <a:xfrm>
                  <a:off x="2688" y="1200"/>
                  <a:ext cx="2592" cy="720"/>
                  <a:chOff x="3072" y="1152"/>
                  <a:chExt cx="2592" cy="960"/>
                </a:xfrm>
              </p:grpSpPr>
              <p:grpSp>
                <p:nvGrpSpPr>
                  <p:cNvPr id="114834" name="Group 122">
                    <a:extLst>
                      <a:ext uri="{FF2B5EF4-FFF2-40B4-BE49-F238E27FC236}">
                        <a16:creationId xmlns:a16="http://schemas.microsoft.com/office/drawing/2014/main" id="{E3925971-2429-417B-812F-3E19ACB92372}"/>
                      </a:ext>
                    </a:extLst>
                  </p:cNvPr>
                  <p:cNvGrpSpPr>
                    <a:grpSpLocks/>
                  </p:cNvGrpSpPr>
                  <p:nvPr/>
                </p:nvGrpSpPr>
                <p:grpSpPr bwMode="auto">
                  <a:xfrm>
                    <a:off x="3072" y="1152"/>
                    <a:ext cx="2496" cy="960"/>
                    <a:chOff x="3072" y="1152"/>
                    <a:chExt cx="2496" cy="960"/>
                  </a:xfrm>
                </p:grpSpPr>
                <p:sp>
                  <p:nvSpPr>
                    <p:cNvPr id="114836" name="Line 123">
                      <a:extLst>
                        <a:ext uri="{FF2B5EF4-FFF2-40B4-BE49-F238E27FC236}">
                          <a16:creationId xmlns:a16="http://schemas.microsoft.com/office/drawing/2014/main" id="{2EF776DC-B33D-44C6-9CE3-C12F2834510C}"/>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837" name="Line 124">
                      <a:extLst>
                        <a:ext uri="{FF2B5EF4-FFF2-40B4-BE49-F238E27FC236}">
                          <a16:creationId xmlns:a16="http://schemas.microsoft.com/office/drawing/2014/main" id="{BCDA1B84-2341-4E5F-9622-55A76EBE64E5}"/>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835" name="Rectangle 125">
                    <a:extLst>
                      <a:ext uri="{FF2B5EF4-FFF2-40B4-BE49-F238E27FC236}">
                        <a16:creationId xmlns:a16="http://schemas.microsoft.com/office/drawing/2014/main" id="{AB46A713-C16D-4C53-AD21-5FA74A40A907}"/>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114833" name="Rectangle 126">
                  <a:extLst>
                    <a:ext uri="{FF2B5EF4-FFF2-40B4-BE49-F238E27FC236}">
                      <a16:creationId xmlns:a16="http://schemas.microsoft.com/office/drawing/2014/main" id="{BF3E47EC-58A5-40EB-A781-E89C29D2D414}"/>
                    </a:ext>
                  </a:extLst>
                </p:cNvPr>
                <p:cNvSpPr>
                  <a:spLocks noChangeArrowheads="1"/>
                </p:cNvSpPr>
                <p:nvPr/>
              </p:nvSpPr>
              <p:spPr bwMode="auto">
                <a:xfrm>
                  <a:off x="2688" y="1200"/>
                  <a:ext cx="3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uvt</a:t>
                  </a:r>
                </a:p>
              </p:txBody>
            </p:sp>
          </p:grpSp>
          <p:sp>
            <p:nvSpPr>
              <p:cNvPr id="114827" name="Rectangle 127">
                <a:extLst>
                  <a:ext uri="{FF2B5EF4-FFF2-40B4-BE49-F238E27FC236}">
                    <a16:creationId xmlns:a16="http://schemas.microsoft.com/office/drawing/2014/main" id="{3FDAC81A-64A3-4435-9864-EC8191BED0A5}"/>
                  </a:ext>
                </a:extLst>
              </p:cNvPr>
              <p:cNvSpPr>
                <a:spLocks noChangeArrowheads="1"/>
              </p:cNvSpPr>
              <p:nvPr/>
            </p:nvSpPr>
            <p:spPr bwMode="auto">
              <a:xfrm>
                <a:off x="4320" y="33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114828" name="Rectangle 128">
                <a:extLst>
                  <a:ext uri="{FF2B5EF4-FFF2-40B4-BE49-F238E27FC236}">
                    <a16:creationId xmlns:a16="http://schemas.microsoft.com/office/drawing/2014/main" id="{0027765F-66BC-4A42-A48F-0618DC3BCD2D}"/>
                  </a:ext>
                </a:extLst>
              </p:cNvPr>
              <p:cNvSpPr>
                <a:spLocks noChangeArrowheads="1"/>
              </p:cNvSpPr>
              <p:nvPr/>
            </p:nvSpPr>
            <p:spPr bwMode="auto">
              <a:xfrm>
                <a:off x="3792" y="33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nvGrpSpPr>
              <p:cNvPr id="114829" name="Group 129">
                <a:extLst>
                  <a:ext uri="{FF2B5EF4-FFF2-40B4-BE49-F238E27FC236}">
                    <a16:creationId xmlns:a16="http://schemas.microsoft.com/office/drawing/2014/main" id="{300D7759-006B-4E39-B048-CB1AF0DA1AC1}"/>
                  </a:ext>
                </a:extLst>
              </p:cNvPr>
              <p:cNvGrpSpPr>
                <a:grpSpLocks/>
              </p:cNvGrpSpPr>
              <p:nvPr/>
            </p:nvGrpSpPr>
            <p:grpSpPr bwMode="auto">
              <a:xfrm>
                <a:off x="3360" y="3008"/>
                <a:ext cx="2112" cy="520"/>
                <a:chOff x="2880" y="1296"/>
                <a:chExt cx="2112" cy="624"/>
              </a:xfrm>
            </p:grpSpPr>
            <p:sp>
              <p:nvSpPr>
                <p:cNvPr id="114830" name="Freeform 130">
                  <a:extLst>
                    <a:ext uri="{FF2B5EF4-FFF2-40B4-BE49-F238E27FC236}">
                      <a16:creationId xmlns:a16="http://schemas.microsoft.com/office/drawing/2014/main" id="{76C00571-EABA-47ED-8867-BF5233AE15DD}"/>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31" name="Freeform 131">
                  <a:extLst>
                    <a:ext uri="{FF2B5EF4-FFF2-40B4-BE49-F238E27FC236}">
                      <a16:creationId xmlns:a16="http://schemas.microsoft.com/office/drawing/2014/main" id="{1B621C8C-2FD2-4DF9-A8BE-CA5AF945B042}"/>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14813" name="Group 245">
              <a:extLst>
                <a:ext uri="{FF2B5EF4-FFF2-40B4-BE49-F238E27FC236}">
                  <a16:creationId xmlns:a16="http://schemas.microsoft.com/office/drawing/2014/main" id="{573F0ED6-A9CC-4AFD-95ED-8EF4500F1923}"/>
                </a:ext>
              </a:extLst>
            </p:cNvPr>
            <p:cNvGrpSpPr>
              <a:grpSpLocks/>
            </p:cNvGrpSpPr>
            <p:nvPr/>
          </p:nvGrpSpPr>
          <p:grpSpPr bwMode="auto">
            <a:xfrm>
              <a:off x="3168" y="3517"/>
              <a:ext cx="2592" cy="651"/>
              <a:chOff x="3168" y="3517"/>
              <a:chExt cx="2592" cy="651"/>
            </a:xfrm>
          </p:grpSpPr>
          <p:grpSp>
            <p:nvGrpSpPr>
              <p:cNvPr id="114814" name="Group 206">
                <a:extLst>
                  <a:ext uri="{FF2B5EF4-FFF2-40B4-BE49-F238E27FC236}">
                    <a16:creationId xmlns:a16="http://schemas.microsoft.com/office/drawing/2014/main" id="{54CCD369-4708-418A-BA46-55D99062749F}"/>
                  </a:ext>
                </a:extLst>
              </p:cNvPr>
              <p:cNvGrpSpPr>
                <a:grpSpLocks/>
              </p:cNvGrpSpPr>
              <p:nvPr/>
            </p:nvGrpSpPr>
            <p:grpSpPr bwMode="auto">
              <a:xfrm>
                <a:off x="3360" y="3648"/>
                <a:ext cx="2112" cy="520"/>
                <a:chOff x="2880" y="1296"/>
                <a:chExt cx="2112" cy="624"/>
              </a:xfrm>
            </p:grpSpPr>
            <p:sp>
              <p:nvSpPr>
                <p:cNvPr id="114824" name="Freeform 207">
                  <a:extLst>
                    <a:ext uri="{FF2B5EF4-FFF2-40B4-BE49-F238E27FC236}">
                      <a16:creationId xmlns:a16="http://schemas.microsoft.com/office/drawing/2014/main" id="{73E46DEC-1D2D-499A-86E0-34B628BD47BD}"/>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25" name="Freeform 208">
                  <a:extLst>
                    <a:ext uri="{FF2B5EF4-FFF2-40B4-BE49-F238E27FC236}">
                      <a16:creationId xmlns:a16="http://schemas.microsoft.com/office/drawing/2014/main" id="{77C7BD1A-75AA-4DEC-80A5-63FAAEEFFD91}"/>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4815" name="Group 218">
                <a:extLst>
                  <a:ext uri="{FF2B5EF4-FFF2-40B4-BE49-F238E27FC236}">
                    <a16:creationId xmlns:a16="http://schemas.microsoft.com/office/drawing/2014/main" id="{3BDCDC61-5610-40A5-95D8-2EE1DD1A0464}"/>
                  </a:ext>
                </a:extLst>
              </p:cNvPr>
              <p:cNvGrpSpPr>
                <a:grpSpLocks/>
              </p:cNvGrpSpPr>
              <p:nvPr/>
            </p:nvGrpSpPr>
            <p:grpSpPr bwMode="auto">
              <a:xfrm>
                <a:off x="3168" y="3517"/>
                <a:ext cx="2592" cy="611"/>
                <a:chOff x="2688" y="1187"/>
                <a:chExt cx="2592" cy="733"/>
              </a:xfrm>
            </p:grpSpPr>
            <p:grpSp>
              <p:nvGrpSpPr>
                <p:cNvPr id="114818" name="Group 219">
                  <a:extLst>
                    <a:ext uri="{FF2B5EF4-FFF2-40B4-BE49-F238E27FC236}">
                      <a16:creationId xmlns:a16="http://schemas.microsoft.com/office/drawing/2014/main" id="{7E9B9C33-D55E-4802-A093-F8E43BB72C06}"/>
                    </a:ext>
                  </a:extLst>
                </p:cNvPr>
                <p:cNvGrpSpPr>
                  <a:grpSpLocks/>
                </p:cNvGrpSpPr>
                <p:nvPr/>
              </p:nvGrpSpPr>
              <p:grpSpPr bwMode="auto">
                <a:xfrm>
                  <a:off x="2688" y="1200"/>
                  <a:ext cx="2592" cy="720"/>
                  <a:chOff x="3072" y="1152"/>
                  <a:chExt cx="2592" cy="960"/>
                </a:xfrm>
              </p:grpSpPr>
              <p:grpSp>
                <p:nvGrpSpPr>
                  <p:cNvPr id="114820" name="Group 220">
                    <a:extLst>
                      <a:ext uri="{FF2B5EF4-FFF2-40B4-BE49-F238E27FC236}">
                        <a16:creationId xmlns:a16="http://schemas.microsoft.com/office/drawing/2014/main" id="{7A7D9F62-3F66-4693-93E2-AD81A01C550E}"/>
                      </a:ext>
                    </a:extLst>
                  </p:cNvPr>
                  <p:cNvGrpSpPr>
                    <a:grpSpLocks/>
                  </p:cNvGrpSpPr>
                  <p:nvPr/>
                </p:nvGrpSpPr>
                <p:grpSpPr bwMode="auto">
                  <a:xfrm>
                    <a:off x="3072" y="1152"/>
                    <a:ext cx="2496" cy="960"/>
                    <a:chOff x="3072" y="1152"/>
                    <a:chExt cx="2496" cy="960"/>
                  </a:xfrm>
                </p:grpSpPr>
                <p:sp>
                  <p:nvSpPr>
                    <p:cNvPr id="114822" name="Line 221">
                      <a:extLst>
                        <a:ext uri="{FF2B5EF4-FFF2-40B4-BE49-F238E27FC236}">
                          <a16:creationId xmlns:a16="http://schemas.microsoft.com/office/drawing/2014/main" id="{645C93AB-B3A3-43E0-8943-D6372E60B69A}"/>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823" name="Line 222">
                      <a:extLst>
                        <a:ext uri="{FF2B5EF4-FFF2-40B4-BE49-F238E27FC236}">
                          <a16:creationId xmlns:a16="http://schemas.microsoft.com/office/drawing/2014/main" id="{D54E8D86-B5D0-41A0-9FAD-3103CBE302D8}"/>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821" name="Rectangle 223">
                    <a:extLst>
                      <a:ext uri="{FF2B5EF4-FFF2-40B4-BE49-F238E27FC236}">
                        <a16:creationId xmlns:a16="http://schemas.microsoft.com/office/drawing/2014/main" id="{53EA6A8B-4916-4FEE-99A7-D10D51095B37}"/>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114819" name="Rectangle 224">
                  <a:extLst>
                    <a:ext uri="{FF2B5EF4-FFF2-40B4-BE49-F238E27FC236}">
                      <a16:creationId xmlns:a16="http://schemas.microsoft.com/office/drawing/2014/main" id="{F0EE35BD-6FE5-4F3E-AFB8-4483F2BD1226}"/>
                    </a:ext>
                  </a:extLst>
                </p:cNvPr>
                <p:cNvSpPr>
                  <a:spLocks noChangeArrowheads="1"/>
                </p:cNvSpPr>
                <p:nvPr/>
              </p:nvSpPr>
              <p:spPr bwMode="auto">
                <a:xfrm>
                  <a:off x="2688" y="1187"/>
                  <a:ext cx="11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zh-CN" sz="2000">
                    <a:solidFill>
                      <a:srgbClr val="000000"/>
                    </a:solidFill>
                    <a:latin typeface="Times New Roman" panose="02020603050405020304" pitchFamily="18" charset="0"/>
                  </a:endParaRPr>
                </a:p>
              </p:txBody>
            </p:sp>
          </p:grpSp>
          <p:sp>
            <p:nvSpPr>
              <p:cNvPr id="114816" name="Rectangle 240">
                <a:extLst>
                  <a:ext uri="{FF2B5EF4-FFF2-40B4-BE49-F238E27FC236}">
                    <a16:creationId xmlns:a16="http://schemas.microsoft.com/office/drawing/2014/main" id="{C65C1E20-A658-4329-ADEA-94E3611AEC70}"/>
                  </a:ext>
                </a:extLst>
              </p:cNvPr>
              <p:cNvSpPr>
                <a:spLocks noChangeArrowheads="1"/>
              </p:cNvSpPr>
              <p:nvPr/>
            </p:nvSpPr>
            <p:spPr bwMode="auto">
              <a:xfrm>
                <a:off x="4368" y="393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114817" name="Rectangle 241">
                <a:extLst>
                  <a:ext uri="{FF2B5EF4-FFF2-40B4-BE49-F238E27FC236}">
                    <a16:creationId xmlns:a16="http://schemas.microsoft.com/office/drawing/2014/main" id="{2867F37C-2E5D-4623-83FE-C491B2D4A2D4}"/>
                  </a:ext>
                </a:extLst>
              </p:cNvPr>
              <p:cNvSpPr>
                <a:spLocks noChangeArrowheads="1"/>
              </p:cNvSpPr>
              <p:nvPr/>
            </p:nvSpPr>
            <p:spPr bwMode="auto">
              <a:xfrm>
                <a:off x="3840" y="393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grpSp>
      <p:sp>
        <p:nvSpPr>
          <p:cNvPr id="114691" name="Rectangle 3" descr="Rectangle: Click to edit Master text styles&#10;Second level&#10;Third level&#10;Fourth level&#10;Fifth level">
            <a:extLst>
              <a:ext uri="{FF2B5EF4-FFF2-40B4-BE49-F238E27FC236}">
                <a16:creationId xmlns:a16="http://schemas.microsoft.com/office/drawing/2014/main" id="{BC69CE39-B04E-40CB-B3C8-CCBF8A637C36}"/>
              </a:ext>
            </a:extLst>
          </p:cNvPr>
          <p:cNvSpPr>
            <a:spLocks noGrp="1" noChangeArrowheads="1"/>
          </p:cNvSpPr>
          <p:nvPr>
            <p:ph type="body" idx="1"/>
          </p:nvPr>
        </p:nvSpPr>
        <p:spPr>
          <a:xfrm>
            <a:off x="609600" y="609600"/>
            <a:ext cx="3200400" cy="457200"/>
          </a:xfrm>
        </p:spPr>
        <p:txBody>
          <a:bodyPr/>
          <a:lstStyle/>
          <a:p>
            <a:pPr eaLnBrk="1" hangingPunct="1">
              <a:lnSpc>
                <a:spcPct val="90000"/>
              </a:lnSpc>
            </a:pPr>
            <a:r>
              <a:rPr lang="zh-CN" altLang="en-US" sz="2800">
                <a:solidFill>
                  <a:srgbClr val="040408"/>
                </a:solidFill>
              </a:rPr>
              <a:t>二、阻感负载</a:t>
            </a:r>
          </a:p>
        </p:txBody>
      </p:sp>
      <p:grpSp>
        <p:nvGrpSpPr>
          <p:cNvPr id="23" name="Group 63">
            <a:extLst>
              <a:ext uri="{FF2B5EF4-FFF2-40B4-BE49-F238E27FC236}">
                <a16:creationId xmlns:a16="http://schemas.microsoft.com/office/drawing/2014/main" id="{52BF9C20-C611-40FA-B9A0-0239015544A1}"/>
              </a:ext>
            </a:extLst>
          </p:cNvPr>
          <p:cNvGrpSpPr>
            <a:grpSpLocks/>
          </p:cNvGrpSpPr>
          <p:nvPr/>
        </p:nvGrpSpPr>
        <p:grpSpPr bwMode="auto">
          <a:xfrm>
            <a:off x="914400" y="2057400"/>
            <a:ext cx="3367088" cy="2286000"/>
            <a:chOff x="432" y="1728"/>
            <a:chExt cx="2134" cy="1392"/>
          </a:xfrm>
        </p:grpSpPr>
        <p:grpSp>
          <p:nvGrpSpPr>
            <p:cNvPr id="114769" name="Group 62">
              <a:extLst>
                <a:ext uri="{FF2B5EF4-FFF2-40B4-BE49-F238E27FC236}">
                  <a16:creationId xmlns:a16="http://schemas.microsoft.com/office/drawing/2014/main" id="{82F9590D-8D31-4CE8-B77E-AA9D7463A164}"/>
                </a:ext>
              </a:extLst>
            </p:cNvPr>
            <p:cNvGrpSpPr>
              <a:grpSpLocks/>
            </p:cNvGrpSpPr>
            <p:nvPr/>
          </p:nvGrpSpPr>
          <p:grpSpPr bwMode="auto">
            <a:xfrm>
              <a:off x="432" y="1728"/>
              <a:ext cx="2134" cy="1392"/>
              <a:chOff x="432" y="1728"/>
              <a:chExt cx="2134" cy="1392"/>
            </a:xfrm>
          </p:grpSpPr>
          <p:sp>
            <p:nvSpPr>
              <p:cNvPr id="114771" name="Rectangle 47">
                <a:extLst>
                  <a:ext uri="{FF2B5EF4-FFF2-40B4-BE49-F238E27FC236}">
                    <a16:creationId xmlns:a16="http://schemas.microsoft.com/office/drawing/2014/main" id="{E5460950-EB8E-4BF5-8A69-9FFCECC9A561}"/>
                  </a:ext>
                </a:extLst>
              </p:cNvPr>
              <p:cNvSpPr>
                <a:spLocks noChangeArrowheads="1"/>
              </p:cNvSpPr>
              <p:nvPr/>
            </p:nvSpPr>
            <p:spPr bwMode="auto">
              <a:xfrm>
                <a:off x="480" y="2544"/>
                <a:ext cx="28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1</a:t>
                </a:r>
                <a:endParaRPr kumimoji="0" lang="en-US" altLang="zh-CN" sz="1600">
                  <a:latin typeface="Times New Roman" panose="02020603050405020304" pitchFamily="18" charset="0"/>
                </a:endParaRPr>
              </a:p>
            </p:txBody>
          </p:sp>
          <p:grpSp>
            <p:nvGrpSpPr>
              <p:cNvPr id="114772" name="Group 61">
                <a:extLst>
                  <a:ext uri="{FF2B5EF4-FFF2-40B4-BE49-F238E27FC236}">
                    <a16:creationId xmlns:a16="http://schemas.microsoft.com/office/drawing/2014/main" id="{E12548CA-1019-4B0E-A98A-A42E159D18DC}"/>
                  </a:ext>
                </a:extLst>
              </p:cNvPr>
              <p:cNvGrpSpPr>
                <a:grpSpLocks/>
              </p:cNvGrpSpPr>
              <p:nvPr/>
            </p:nvGrpSpPr>
            <p:grpSpPr bwMode="auto">
              <a:xfrm>
                <a:off x="432" y="1728"/>
                <a:ext cx="2134" cy="1392"/>
                <a:chOff x="432" y="1728"/>
                <a:chExt cx="2134" cy="1392"/>
              </a:xfrm>
            </p:grpSpPr>
            <p:grpSp>
              <p:nvGrpSpPr>
                <p:cNvPr id="114773" name="Group 60">
                  <a:extLst>
                    <a:ext uri="{FF2B5EF4-FFF2-40B4-BE49-F238E27FC236}">
                      <a16:creationId xmlns:a16="http://schemas.microsoft.com/office/drawing/2014/main" id="{92094135-5199-40F2-86E3-A0255E9A8BE0}"/>
                    </a:ext>
                  </a:extLst>
                </p:cNvPr>
                <p:cNvGrpSpPr>
                  <a:grpSpLocks/>
                </p:cNvGrpSpPr>
                <p:nvPr/>
              </p:nvGrpSpPr>
              <p:grpSpPr bwMode="auto">
                <a:xfrm>
                  <a:off x="432" y="1728"/>
                  <a:ext cx="1970" cy="1392"/>
                  <a:chOff x="432" y="1728"/>
                  <a:chExt cx="1970" cy="1392"/>
                </a:xfrm>
              </p:grpSpPr>
              <p:grpSp>
                <p:nvGrpSpPr>
                  <p:cNvPr id="114780" name="Group 16">
                    <a:extLst>
                      <a:ext uri="{FF2B5EF4-FFF2-40B4-BE49-F238E27FC236}">
                        <a16:creationId xmlns:a16="http://schemas.microsoft.com/office/drawing/2014/main" id="{7EC87378-C566-4BF6-845F-B122357A56BE}"/>
                      </a:ext>
                    </a:extLst>
                  </p:cNvPr>
                  <p:cNvGrpSpPr>
                    <a:grpSpLocks/>
                  </p:cNvGrpSpPr>
                  <p:nvPr/>
                </p:nvGrpSpPr>
                <p:grpSpPr bwMode="auto">
                  <a:xfrm>
                    <a:off x="432" y="2069"/>
                    <a:ext cx="474" cy="1051"/>
                    <a:chOff x="4380" y="6540"/>
                    <a:chExt cx="840" cy="1500"/>
                  </a:xfrm>
                </p:grpSpPr>
                <p:sp>
                  <p:nvSpPr>
                    <p:cNvPr id="114805" name="Freeform 17">
                      <a:extLst>
                        <a:ext uri="{FF2B5EF4-FFF2-40B4-BE49-F238E27FC236}">
                          <a16:creationId xmlns:a16="http://schemas.microsoft.com/office/drawing/2014/main" id="{68F3BB84-5EFE-400E-8497-66698C138F6A}"/>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06" name="Line 18">
                      <a:extLst>
                        <a:ext uri="{FF2B5EF4-FFF2-40B4-BE49-F238E27FC236}">
                          <a16:creationId xmlns:a16="http://schemas.microsoft.com/office/drawing/2014/main" id="{15A07D93-D4AD-407C-B526-5477F82B4A7A}"/>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807" name="Freeform 19">
                      <a:extLst>
                        <a:ext uri="{FF2B5EF4-FFF2-40B4-BE49-F238E27FC236}">
                          <a16:creationId xmlns:a16="http://schemas.microsoft.com/office/drawing/2014/main" id="{AB4DEE0C-791E-4CFE-BCB4-6D513E567FF4}"/>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08" name="Line 20">
                      <a:extLst>
                        <a:ext uri="{FF2B5EF4-FFF2-40B4-BE49-F238E27FC236}">
                          <a16:creationId xmlns:a16="http://schemas.microsoft.com/office/drawing/2014/main" id="{D751F230-33E2-47ED-8E48-8A921FB61006}"/>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809" name="Freeform 21">
                      <a:extLst>
                        <a:ext uri="{FF2B5EF4-FFF2-40B4-BE49-F238E27FC236}">
                          <a16:creationId xmlns:a16="http://schemas.microsoft.com/office/drawing/2014/main" id="{72DA0735-32C1-4AA7-BFDB-ABDAC44C95FB}"/>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14781" name="Rectangle 23">
                    <a:extLst>
                      <a:ext uri="{FF2B5EF4-FFF2-40B4-BE49-F238E27FC236}">
                        <a16:creationId xmlns:a16="http://schemas.microsoft.com/office/drawing/2014/main" id="{2B5CBEB9-1BE3-4930-A047-E72DA9CDAA20}"/>
                      </a:ext>
                    </a:extLst>
                  </p:cNvPr>
                  <p:cNvSpPr>
                    <a:spLocks noChangeArrowheads="1"/>
                  </p:cNvSpPr>
                  <p:nvPr/>
                </p:nvSpPr>
                <p:spPr bwMode="auto">
                  <a:xfrm>
                    <a:off x="879" y="1905"/>
                    <a:ext cx="88"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T</a:t>
                    </a:r>
                    <a:endParaRPr kumimoji="0" lang="en-US" altLang="zh-CN" sz="1800">
                      <a:latin typeface="Times New Roman" panose="02020603050405020304" pitchFamily="18" charset="0"/>
                    </a:endParaRPr>
                  </a:p>
                </p:txBody>
              </p:sp>
              <p:grpSp>
                <p:nvGrpSpPr>
                  <p:cNvPr id="114782" name="Group 58">
                    <a:extLst>
                      <a:ext uri="{FF2B5EF4-FFF2-40B4-BE49-F238E27FC236}">
                        <a16:creationId xmlns:a16="http://schemas.microsoft.com/office/drawing/2014/main" id="{8BCF43EB-D2F8-4CAA-808F-66394642E6A3}"/>
                      </a:ext>
                    </a:extLst>
                  </p:cNvPr>
                  <p:cNvGrpSpPr>
                    <a:grpSpLocks/>
                  </p:cNvGrpSpPr>
                  <p:nvPr/>
                </p:nvGrpSpPr>
                <p:grpSpPr bwMode="auto">
                  <a:xfrm>
                    <a:off x="960" y="2147"/>
                    <a:ext cx="1442" cy="938"/>
                    <a:chOff x="960" y="2147"/>
                    <a:chExt cx="1442" cy="938"/>
                  </a:xfrm>
                </p:grpSpPr>
                <p:sp>
                  <p:nvSpPr>
                    <p:cNvPr id="114799" name="Freeform 28">
                      <a:extLst>
                        <a:ext uri="{FF2B5EF4-FFF2-40B4-BE49-F238E27FC236}">
                          <a16:creationId xmlns:a16="http://schemas.microsoft.com/office/drawing/2014/main" id="{4D810865-4C89-48C7-9A8E-D18F17EAAE81}"/>
                        </a:ext>
                      </a:extLst>
                    </p:cNvPr>
                    <p:cNvSpPr>
                      <a:spLocks/>
                    </p:cNvSpPr>
                    <p:nvPr/>
                  </p:nvSpPr>
                  <p:spPr bwMode="auto">
                    <a:xfrm>
                      <a:off x="960" y="2147"/>
                      <a:ext cx="89" cy="894"/>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00" name="Line 29">
                      <a:extLst>
                        <a:ext uri="{FF2B5EF4-FFF2-40B4-BE49-F238E27FC236}">
                          <a16:creationId xmlns:a16="http://schemas.microsoft.com/office/drawing/2014/main" id="{B317E832-DDDF-479A-8C5A-C11CF5C5A1A7}"/>
                        </a:ext>
                      </a:extLst>
                    </p:cNvPr>
                    <p:cNvSpPr>
                      <a:spLocks noChangeShapeType="1"/>
                    </p:cNvSpPr>
                    <p:nvPr/>
                  </p:nvSpPr>
                  <p:spPr bwMode="auto">
                    <a:xfrm>
                      <a:off x="2400" y="2928"/>
                      <a:ext cx="2" cy="113"/>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801" name="Line 31">
                      <a:extLst>
                        <a:ext uri="{FF2B5EF4-FFF2-40B4-BE49-F238E27FC236}">
                          <a16:creationId xmlns:a16="http://schemas.microsoft.com/office/drawing/2014/main" id="{7B1829FA-E80A-42E3-8508-EDCFDDE411BB}"/>
                        </a:ext>
                      </a:extLst>
                    </p:cNvPr>
                    <p:cNvSpPr>
                      <a:spLocks noChangeShapeType="1"/>
                    </p:cNvSpPr>
                    <p:nvPr/>
                  </p:nvSpPr>
                  <p:spPr bwMode="auto">
                    <a:xfrm>
                      <a:off x="1131" y="2227"/>
                      <a:ext cx="0" cy="61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802" name="Freeform 32">
                      <a:extLst>
                        <a:ext uri="{FF2B5EF4-FFF2-40B4-BE49-F238E27FC236}">
                          <a16:creationId xmlns:a16="http://schemas.microsoft.com/office/drawing/2014/main" id="{17E8A5E4-6657-4B51-96DA-0410540CF267}"/>
                        </a:ext>
                      </a:extLst>
                    </p:cNvPr>
                    <p:cNvSpPr>
                      <a:spLocks/>
                    </p:cNvSpPr>
                    <p:nvPr/>
                  </p:nvSpPr>
                  <p:spPr bwMode="auto">
                    <a:xfrm>
                      <a:off x="1094" y="2826"/>
                      <a:ext cx="75" cy="141"/>
                    </a:xfrm>
                    <a:custGeom>
                      <a:avLst/>
                      <a:gdLst>
                        <a:gd name="T0" fmla="*/ 132 w 132"/>
                        <a:gd name="T1" fmla="*/ 0 h 201"/>
                        <a:gd name="T2" fmla="*/ 64 w 132"/>
                        <a:gd name="T3" fmla="*/ 201 h 201"/>
                        <a:gd name="T4" fmla="*/ 0 w 132"/>
                        <a:gd name="T5" fmla="*/ 0 h 201"/>
                        <a:gd name="T6" fmla="*/ 132 w 132"/>
                        <a:gd name="T7" fmla="*/ 0 h 201"/>
                        <a:gd name="T8" fmla="*/ 0 60000 65536"/>
                        <a:gd name="T9" fmla="*/ 0 60000 65536"/>
                        <a:gd name="T10" fmla="*/ 0 60000 65536"/>
                        <a:gd name="T11" fmla="*/ 0 60000 65536"/>
                        <a:gd name="T12" fmla="*/ 0 w 132"/>
                        <a:gd name="T13" fmla="*/ 0 h 201"/>
                        <a:gd name="T14" fmla="*/ 132 w 132"/>
                        <a:gd name="T15" fmla="*/ 201 h 201"/>
                      </a:gdLst>
                      <a:ahLst/>
                      <a:cxnLst>
                        <a:cxn ang="T8">
                          <a:pos x="T0" y="T1"/>
                        </a:cxn>
                        <a:cxn ang="T9">
                          <a:pos x="T2" y="T3"/>
                        </a:cxn>
                        <a:cxn ang="T10">
                          <a:pos x="T4" y="T5"/>
                        </a:cxn>
                        <a:cxn ang="T11">
                          <a:pos x="T6" y="T7"/>
                        </a:cxn>
                      </a:cxnLst>
                      <a:rect l="T12" t="T13" r="T14" b="T15"/>
                      <a:pathLst>
                        <a:path w="132" h="201">
                          <a:moveTo>
                            <a:pt x="132" y="0"/>
                          </a:moveTo>
                          <a:lnTo>
                            <a:pt x="64" y="201"/>
                          </a:lnTo>
                          <a:lnTo>
                            <a:pt x="0" y="0"/>
                          </a:lnTo>
                          <a:lnTo>
                            <a:pt x="1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03" name="Freeform 35">
                      <a:extLst>
                        <a:ext uri="{FF2B5EF4-FFF2-40B4-BE49-F238E27FC236}">
                          <a16:creationId xmlns:a16="http://schemas.microsoft.com/office/drawing/2014/main" id="{920A2426-46A2-4F24-8749-3E5BB3B96FB6}"/>
                        </a:ext>
                      </a:extLst>
                    </p:cNvPr>
                    <p:cNvSpPr>
                      <a:spLocks/>
                    </p:cNvSpPr>
                    <p:nvPr/>
                  </p:nvSpPr>
                  <p:spPr bwMode="auto">
                    <a:xfrm>
                      <a:off x="1055" y="2986"/>
                      <a:ext cx="1347" cy="99"/>
                    </a:xfrm>
                    <a:custGeom>
                      <a:avLst/>
                      <a:gdLst>
                        <a:gd name="T0" fmla="*/ 0 w 2384"/>
                        <a:gd name="T1" fmla="*/ 141 h 141"/>
                        <a:gd name="T2" fmla="*/ 2384 w 2384"/>
                        <a:gd name="T3" fmla="*/ 141 h 141"/>
                        <a:gd name="T4" fmla="*/ 2384 w 2384"/>
                        <a:gd name="T5" fmla="*/ 0 h 141"/>
                        <a:gd name="T6" fmla="*/ 0 60000 65536"/>
                        <a:gd name="T7" fmla="*/ 0 60000 65536"/>
                        <a:gd name="T8" fmla="*/ 0 60000 65536"/>
                        <a:gd name="T9" fmla="*/ 0 w 2384"/>
                        <a:gd name="T10" fmla="*/ 0 h 141"/>
                        <a:gd name="T11" fmla="*/ 2384 w 2384"/>
                        <a:gd name="T12" fmla="*/ 141 h 141"/>
                      </a:gdLst>
                      <a:ahLst/>
                      <a:cxnLst>
                        <a:cxn ang="T6">
                          <a:pos x="T0" y="T1"/>
                        </a:cxn>
                        <a:cxn ang="T7">
                          <a:pos x="T2" y="T3"/>
                        </a:cxn>
                        <a:cxn ang="T8">
                          <a:pos x="T4" y="T5"/>
                        </a:cxn>
                      </a:cxnLst>
                      <a:rect l="T9" t="T10" r="T11" b="T12"/>
                      <a:pathLst>
                        <a:path w="2384" h="141">
                          <a:moveTo>
                            <a:pt x="0" y="141"/>
                          </a:moveTo>
                          <a:lnTo>
                            <a:pt x="2384" y="141"/>
                          </a:lnTo>
                          <a:lnTo>
                            <a:pt x="2384"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04" name="Rectangle 48">
                      <a:extLst>
                        <a:ext uri="{FF2B5EF4-FFF2-40B4-BE49-F238E27FC236}">
                          <a16:creationId xmlns:a16="http://schemas.microsoft.com/office/drawing/2014/main" id="{ACD2FD89-C8C2-4587-A100-13F784864C19}"/>
                        </a:ext>
                      </a:extLst>
                    </p:cNvPr>
                    <p:cNvSpPr>
                      <a:spLocks noChangeArrowheads="1"/>
                    </p:cNvSpPr>
                    <p:nvPr/>
                  </p:nvSpPr>
                  <p:spPr bwMode="auto">
                    <a:xfrm>
                      <a:off x="1247" y="2544"/>
                      <a:ext cx="28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2</a:t>
                      </a:r>
                      <a:endParaRPr kumimoji="0" lang="en-US" altLang="zh-CN" sz="1600">
                        <a:latin typeface="Times New Roman" panose="02020603050405020304" pitchFamily="18" charset="0"/>
                      </a:endParaRPr>
                    </a:p>
                  </p:txBody>
                </p:sp>
              </p:grpSp>
              <p:sp>
                <p:nvSpPr>
                  <p:cNvPr id="114783" name="Rectangle 49">
                    <a:extLst>
                      <a:ext uri="{FF2B5EF4-FFF2-40B4-BE49-F238E27FC236}">
                        <a16:creationId xmlns:a16="http://schemas.microsoft.com/office/drawing/2014/main" id="{BA48C4D9-B972-4A30-977A-99129CD77BB9}"/>
                      </a:ext>
                    </a:extLst>
                  </p:cNvPr>
                  <p:cNvSpPr>
                    <a:spLocks noChangeArrowheads="1"/>
                  </p:cNvSpPr>
                  <p:nvPr/>
                </p:nvSpPr>
                <p:spPr bwMode="auto">
                  <a:xfrm>
                    <a:off x="2015" y="2497"/>
                    <a:ext cx="29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d</a:t>
                    </a:r>
                    <a:endParaRPr kumimoji="0" lang="en-US" altLang="zh-CN" sz="1600">
                      <a:latin typeface="Times New Roman" panose="02020603050405020304" pitchFamily="18" charset="0"/>
                    </a:endParaRPr>
                  </a:p>
                </p:txBody>
              </p:sp>
              <p:sp>
                <p:nvSpPr>
                  <p:cNvPr id="114784" name="Line 53">
                    <a:extLst>
                      <a:ext uri="{FF2B5EF4-FFF2-40B4-BE49-F238E27FC236}">
                        <a16:creationId xmlns:a16="http://schemas.microsoft.com/office/drawing/2014/main" id="{598CD8CC-1228-4A19-BEDA-540FB6F182BD}"/>
                      </a:ext>
                    </a:extLst>
                  </p:cNvPr>
                  <p:cNvSpPr>
                    <a:spLocks noChangeShapeType="1"/>
                  </p:cNvSpPr>
                  <p:nvPr/>
                </p:nvSpPr>
                <p:spPr bwMode="auto">
                  <a:xfrm>
                    <a:off x="2256" y="2256"/>
                    <a:ext cx="0" cy="672"/>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4785" name="Group 57">
                    <a:extLst>
                      <a:ext uri="{FF2B5EF4-FFF2-40B4-BE49-F238E27FC236}">
                        <a16:creationId xmlns:a16="http://schemas.microsoft.com/office/drawing/2014/main" id="{6B4F8421-7064-49B8-A707-A423234BC95B}"/>
                      </a:ext>
                    </a:extLst>
                  </p:cNvPr>
                  <p:cNvGrpSpPr>
                    <a:grpSpLocks/>
                  </p:cNvGrpSpPr>
                  <p:nvPr/>
                </p:nvGrpSpPr>
                <p:grpSpPr bwMode="auto">
                  <a:xfrm>
                    <a:off x="1051" y="1728"/>
                    <a:ext cx="1351" cy="675"/>
                    <a:chOff x="1051" y="1728"/>
                    <a:chExt cx="1351" cy="675"/>
                  </a:xfrm>
                </p:grpSpPr>
                <p:sp>
                  <p:nvSpPr>
                    <p:cNvPr id="114786" name="Line 38">
                      <a:extLst>
                        <a:ext uri="{FF2B5EF4-FFF2-40B4-BE49-F238E27FC236}">
                          <a16:creationId xmlns:a16="http://schemas.microsoft.com/office/drawing/2014/main" id="{290CDA5B-49EA-4F11-98AF-FB41DB4E505F}"/>
                        </a:ext>
                      </a:extLst>
                    </p:cNvPr>
                    <p:cNvSpPr>
                      <a:spLocks noChangeShapeType="1"/>
                    </p:cNvSpPr>
                    <p:nvPr/>
                  </p:nvSpPr>
                  <p:spPr bwMode="auto">
                    <a:xfrm>
                      <a:off x="1707" y="1989"/>
                      <a:ext cx="1" cy="213"/>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87" name="Group 56">
                      <a:extLst>
                        <a:ext uri="{FF2B5EF4-FFF2-40B4-BE49-F238E27FC236}">
                          <a16:creationId xmlns:a16="http://schemas.microsoft.com/office/drawing/2014/main" id="{758E630E-1F6B-473F-A4E1-274037A3A2D7}"/>
                        </a:ext>
                      </a:extLst>
                    </p:cNvPr>
                    <p:cNvGrpSpPr>
                      <a:grpSpLocks/>
                    </p:cNvGrpSpPr>
                    <p:nvPr/>
                  </p:nvGrpSpPr>
                  <p:grpSpPr bwMode="auto">
                    <a:xfrm>
                      <a:off x="1051" y="1728"/>
                      <a:ext cx="1351" cy="675"/>
                      <a:chOff x="1051" y="1728"/>
                      <a:chExt cx="1351" cy="675"/>
                    </a:xfrm>
                  </p:grpSpPr>
                  <p:sp>
                    <p:nvSpPr>
                      <p:cNvPr id="114788" name="Line 12">
                        <a:extLst>
                          <a:ext uri="{FF2B5EF4-FFF2-40B4-BE49-F238E27FC236}">
                            <a16:creationId xmlns:a16="http://schemas.microsoft.com/office/drawing/2014/main" id="{9D59054B-4837-4AD0-8FC7-8F194CD74752}"/>
                          </a:ext>
                        </a:extLst>
                      </p:cNvPr>
                      <p:cNvSpPr>
                        <a:spLocks noChangeShapeType="1"/>
                      </p:cNvSpPr>
                      <p:nvPr/>
                    </p:nvSpPr>
                    <p:spPr bwMode="auto">
                      <a:xfrm flipV="1">
                        <a:off x="2400" y="2153"/>
                        <a:ext cx="2" cy="15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89" name="Line 14">
                        <a:extLst>
                          <a:ext uri="{FF2B5EF4-FFF2-40B4-BE49-F238E27FC236}">
                            <a16:creationId xmlns:a16="http://schemas.microsoft.com/office/drawing/2014/main" id="{AAF34654-8B51-4BCB-B935-5CA42293A19B}"/>
                          </a:ext>
                        </a:extLst>
                      </p:cNvPr>
                      <p:cNvSpPr>
                        <a:spLocks noChangeShapeType="1"/>
                      </p:cNvSpPr>
                      <p:nvPr/>
                    </p:nvSpPr>
                    <p:spPr bwMode="auto">
                      <a:xfrm flipH="1">
                        <a:off x="1569" y="2104"/>
                        <a:ext cx="456"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90" name="Rectangle 25">
                        <a:extLst>
                          <a:ext uri="{FF2B5EF4-FFF2-40B4-BE49-F238E27FC236}">
                            <a16:creationId xmlns:a16="http://schemas.microsoft.com/office/drawing/2014/main" id="{FC4FAF27-2B7E-45D4-BDF3-9FA4BFAA100B}"/>
                          </a:ext>
                        </a:extLst>
                      </p:cNvPr>
                      <p:cNvSpPr>
                        <a:spLocks noChangeArrowheads="1"/>
                      </p:cNvSpPr>
                      <p:nvPr/>
                    </p:nvSpPr>
                    <p:spPr bwMode="auto">
                      <a:xfrm>
                        <a:off x="1725" y="1728"/>
                        <a:ext cx="15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VT</a:t>
                        </a:r>
                        <a:endParaRPr kumimoji="0" lang="en-US" altLang="zh-CN" sz="1000">
                          <a:latin typeface="Times New Roman" panose="02020603050405020304" pitchFamily="18" charset="0"/>
                        </a:endParaRPr>
                      </a:p>
                    </p:txBody>
                  </p:sp>
                  <p:sp>
                    <p:nvSpPr>
                      <p:cNvPr id="114791" name="Line 36">
                        <a:extLst>
                          <a:ext uri="{FF2B5EF4-FFF2-40B4-BE49-F238E27FC236}">
                            <a16:creationId xmlns:a16="http://schemas.microsoft.com/office/drawing/2014/main" id="{4FA51ECC-B6B7-4431-9071-2FC45C09F43C}"/>
                          </a:ext>
                        </a:extLst>
                      </p:cNvPr>
                      <p:cNvSpPr>
                        <a:spLocks noChangeShapeType="1"/>
                      </p:cNvSpPr>
                      <p:nvPr/>
                    </p:nvSpPr>
                    <p:spPr bwMode="auto">
                      <a:xfrm flipH="1" flipV="1">
                        <a:off x="1707" y="1989"/>
                        <a:ext cx="207" cy="115"/>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92" name="Line 37">
                        <a:extLst>
                          <a:ext uri="{FF2B5EF4-FFF2-40B4-BE49-F238E27FC236}">
                            <a16:creationId xmlns:a16="http://schemas.microsoft.com/office/drawing/2014/main" id="{3249FC84-2113-4E70-80A7-67D6938C57A4}"/>
                          </a:ext>
                        </a:extLst>
                      </p:cNvPr>
                      <p:cNvSpPr>
                        <a:spLocks noChangeShapeType="1"/>
                      </p:cNvSpPr>
                      <p:nvPr/>
                    </p:nvSpPr>
                    <p:spPr bwMode="auto">
                      <a:xfrm flipH="1">
                        <a:off x="1707" y="2104"/>
                        <a:ext cx="211" cy="98"/>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93" name="Line 39">
                        <a:extLst>
                          <a:ext uri="{FF2B5EF4-FFF2-40B4-BE49-F238E27FC236}">
                            <a16:creationId xmlns:a16="http://schemas.microsoft.com/office/drawing/2014/main" id="{9F2AA374-5189-40B7-9704-4FF85E618821}"/>
                          </a:ext>
                        </a:extLst>
                      </p:cNvPr>
                      <p:cNvSpPr>
                        <a:spLocks noChangeShapeType="1"/>
                      </p:cNvSpPr>
                      <p:nvPr/>
                    </p:nvSpPr>
                    <p:spPr bwMode="auto">
                      <a:xfrm>
                        <a:off x="1916" y="1989"/>
                        <a:ext cx="1" cy="21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94" name="Freeform 40">
                        <a:extLst>
                          <a:ext uri="{FF2B5EF4-FFF2-40B4-BE49-F238E27FC236}">
                            <a16:creationId xmlns:a16="http://schemas.microsoft.com/office/drawing/2014/main" id="{C71A942E-E1F0-423D-B296-1023FD1A13A7}"/>
                          </a:ext>
                        </a:extLst>
                      </p:cNvPr>
                      <p:cNvSpPr>
                        <a:spLocks/>
                      </p:cNvSpPr>
                      <p:nvPr/>
                    </p:nvSpPr>
                    <p:spPr bwMode="auto">
                      <a:xfrm>
                        <a:off x="1916" y="2126"/>
                        <a:ext cx="77" cy="110"/>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95" name="Freeform 41">
                        <a:extLst>
                          <a:ext uri="{FF2B5EF4-FFF2-40B4-BE49-F238E27FC236}">
                            <a16:creationId xmlns:a16="http://schemas.microsoft.com/office/drawing/2014/main" id="{301D96F2-EFFC-4A68-B93F-1906691015A4}"/>
                          </a:ext>
                        </a:extLst>
                      </p:cNvPr>
                      <p:cNvSpPr>
                        <a:spLocks/>
                      </p:cNvSpPr>
                      <p:nvPr/>
                    </p:nvSpPr>
                    <p:spPr bwMode="auto">
                      <a:xfrm>
                        <a:off x="2025" y="2104"/>
                        <a:ext cx="377" cy="49"/>
                      </a:xfrm>
                      <a:custGeom>
                        <a:avLst/>
                        <a:gdLst>
                          <a:gd name="T0" fmla="*/ 0 w 667"/>
                          <a:gd name="T1" fmla="*/ 0 h 70"/>
                          <a:gd name="T2" fmla="*/ 667 w 667"/>
                          <a:gd name="T3" fmla="*/ 0 h 70"/>
                          <a:gd name="T4" fmla="*/ 667 w 667"/>
                          <a:gd name="T5" fmla="*/ 70 h 70"/>
                          <a:gd name="T6" fmla="*/ 0 60000 65536"/>
                          <a:gd name="T7" fmla="*/ 0 60000 65536"/>
                          <a:gd name="T8" fmla="*/ 0 60000 65536"/>
                          <a:gd name="T9" fmla="*/ 0 w 667"/>
                          <a:gd name="T10" fmla="*/ 0 h 70"/>
                          <a:gd name="T11" fmla="*/ 667 w 667"/>
                          <a:gd name="T12" fmla="*/ 70 h 70"/>
                        </a:gdLst>
                        <a:ahLst/>
                        <a:cxnLst>
                          <a:cxn ang="T6">
                            <a:pos x="T0" y="T1"/>
                          </a:cxn>
                          <a:cxn ang="T7">
                            <a:pos x="T2" y="T3"/>
                          </a:cxn>
                          <a:cxn ang="T8">
                            <a:pos x="T4" y="T5"/>
                          </a:cxn>
                        </a:cxnLst>
                        <a:rect l="T9" t="T10" r="T11" b="T12"/>
                        <a:pathLst>
                          <a:path w="667" h="70">
                            <a:moveTo>
                              <a:pt x="0" y="0"/>
                            </a:moveTo>
                            <a:lnTo>
                              <a:pt x="667" y="0"/>
                            </a:lnTo>
                            <a:lnTo>
                              <a:pt x="667" y="7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96" name="Line 42">
                        <a:extLst>
                          <a:ext uri="{FF2B5EF4-FFF2-40B4-BE49-F238E27FC236}">
                            <a16:creationId xmlns:a16="http://schemas.microsoft.com/office/drawing/2014/main" id="{FD3E5625-14B5-417E-97E3-CC7EFF2F9038}"/>
                          </a:ext>
                        </a:extLst>
                      </p:cNvPr>
                      <p:cNvSpPr>
                        <a:spLocks noChangeShapeType="1"/>
                      </p:cNvSpPr>
                      <p:nvPr/>
                    </p:nvSpPr>
                    <p:spPr bwMode="auto">
                      <a:xfrm>
                        <a:off x="1051" y="2104"/>
                        <a:ext cx="518"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97" name="Rectangle 46">
                        <a:extLst>
                          <a:ext uri="{FF2B5EF4-FFF2-40B4-BE49-F238E27FC236}">
                            <a16:creationId xmlns:a16="http://schemas.microsoft.com/office/drawing/2014/main" id="{6D22C4AE-389E-4DA0-9E36-F555FA3C7184}"/>
                          </a:ext>
                        </a:extLst>
                      </p:cNvPr>
                      <p:cNvSpPr>
                        <a:spLocks noChangeArrowheads="1"/>
                      </p:cNvSpPr>
                      <p:nvPr/>
                    </p:nvSpPr>
                    <p:spPr bwMode="auto">
                      <a:xfrm>
                        <a:off x="1673" y="2217"/>
                        <a:ext cx="17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i="1">
                            <a:solidFill>
                              <a:srgbClr val="000000"/>
                            </a:solidFill>
                            <a:latin typeface="Times New Roman" panose="02020603050405020304" pitchFamily="18" charset="0"/>
                          </a:rPr>
                          <a:t>u</a:t>
                        </a:r>
                        <a:r>
                          <a:rPr kumimoji="0" lang="en-US" altLang="zh-CN" sz="1000" i="1">
                            <a:solidFill>
                              <a:srgbClr val="000000"/>
                            </a:solidFill>
                            <a:latin typeface="Times New Roman" panose="02020603050405020304" pitchFamily="18" charset="0"/>
                          </a:rPr>
                          <a:t>VT</a:t>
                        </a:r>
                        <a:endParaRPr kumimoji="0" lang="en-US" altLang="zh-CN" sz="1000">
                          <a:latin typeface="Times New Roman" panose="02020603050405020304" pitchFamily="18" charset="0"/>
                        </a:endParaRPr>
                      </a:p>
                    </p:txBody>
                  </p:sp>
                  <p:sp>
                    <p:nvSpPr>
                      <p:cNvPr id="114798" name="Line 54">
                        <a:extLst>
                          <a:ext uri="{FF2B5EF4-FFF2-40B4-BE49-F238E27FC236}">
                            <a16:creationId xmlns:a16="http://schemas.microsoft.com/office/drawing/2014/main" id="{171C6CD8-76A4-4575-9BDB-7676D543FCB8}"/>
                          </a:ext>
                        </a:extLst>
                      </p:cNvPr>
                      <p:cNvSpPr>
                        <a:spLocks noChangeShapeType="1"/>
                      </p:cNvSpPr>
                      <p:nvPr/>
                    </p:nvSpPr>
                    <p:spPr bwMode="auto">
                      <a:xfrm>
                        <a:off x="1488" y="2256"/>
                        <a:ext cx="576"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grpSp>
              <p:nvGrpSpPr>
                <p:cNvPr id="114774" name="Group 59">
                  <a:extLst>
                    <a:ext uri="{FF2B5EF4-FFF2-40B4-BE49-F238E27FC236}">
                      <a16:creationId xmlns:a16="http://schemas.microsoft.com/office/drawing/2014/main" id="{A0DC8BD6-76B3-41E9-906C-844EE3C03CEC}"/>
                    </a:ext>
                  </a:extLst>
                </p:cNvPr>
                <p:cNvGrpSpPr>
                  <a:grpSpLocks/>
                </p:cNvGrpSpPr>
                <p:nvPr/>
              </p:nvGrpSpPr>
              <p:grpSpPr bwMode="auto">
                <a:xfrm>
                  <a:off x="2352" y="2304"/>
                  <a:ext cx="214" cy="609"/>
                  <a:chOff x="2352" y="2304"/>
                  <a:chExt cx="214" cy="609"/>
                </a:xfrm>
              </p:grpSpPr>
              <p:sp>
                <p:nvSpPr>
                  <p:cNvPr id="114775" name="Rectangle 26">
                    <a:extLst>
                      <a:ext uri="{FF2B5EF4-FFF2-40B4-BE49-F238E27FC236}">
                        <a16:creationId xmlns:a16="http://schemas.microsoft.com/office/drawing/2014/main" id="{4FEC455D-9351-4C1A-9CBE-D38DB87486AB}"/>
                      </a:ext>
                    </a:extLst>
                  </p:cNvPr>
                  <p:cNvSpPr>
                    <a:spLocks noChangeArrowheads="1"/>
                  </p:cNvSpPr>
                  <p:nvPr/>
                </p:nvSpPr>
                <p:spPr bwMode="auto">
                  <a:xfrm>
                    <a:off x="2497" y="2784"/>
                    <a:ext cx="6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00000"/>
                        </a:solidFill>
                        <a:latin typeface="Times New Roman" panose="02020603050405020304" pitchFamily="18" charset="0"/>
                      </a:rPr>
                      <a:t>R</a:t>
                    </a:r>
                    <a:endParaRPr kumimoji="0" lang="en-US" altLang="zh-CN" sz="1000">
                      <a:latin typeface="Times New Roman" panose="02020603050405020304" pitchFamily="18" charset="0"/>
                    </a:endParaRPr>
                  </a:p>
                </p:txBody>
              </p:sp>
              <p:sp>
                <p:nvSpPr>
                  <p:cNvPr id="114776" name="Rectangle 30">
                    <a:extLst>
                      <a:ext uri="{FF2B5EF4-FFF2-40B4-BE49-F238E27FC236}">
                        <a16:creationId xmlns:a16="http://schemas.microsoft.com/office/drawing/2014/main" id="{17DB62D6-D1CE-47E7-825A-940485FCA9E1}"/>
                      </a:ext>
                    </a:extLst>
                  </p:cNvPr>
                  <p:cNvSpPr>
                    <a:spLocks noChangeArrowheads="1"/>
                  </p:cNvSpPr>
                  <p:nvPr/>
                </p:nvSpPr>
                <p:spPr bwMode="auto">
                  <a:xfrm>
                    <a:off x="2352" y="2688"/>
                    <a:ext cx="85" cy="220"/>
                  </a:xfrm>
                  <a:prstGeom prst="rect">
                    <a:avLst/>
                  </a:prstGeom>
                  <a:noFill/>
                  <a:ln w="101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77" name="Freeform 51">
                    <a:extLst>
                      <a:ext uri="{FF2B5EF4-FFF2-40B4-BE49-F238E27FC236}">
                        <a16:creationId xmlns:a16="http://schemas.microsoft.com/office/drawing/2014/main" id="{3245DFC7-B272-4E49-8E65-ABC6C898378F}"/>
                      </a:ext>
                    </a:extLst>
                  </p:cNvPr>
                  <p:cNvSpPr>
                    <a:spLocks/>
                  </p:cNvSpPr>
                  <p:nvPr/>
                </p:nvSpPr>
                <p:spPr bwMode="auto">
                  <a:xfrm flipH="1">
                    <a:off x="2400" y="2304"/>
                    <a:ext cx="48" cy="288"/>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78" name="Line 52">
                    <a:extLst>
                      <a:ext uri="{FF2B5EF4-FFF2-40B4-BE49-F238E27FC236}">
                        <a16:creationId xmlns:a16="http://schemas.microsoft.com/office/drawing/2014/main" id="{BCDE9DE8-13D0-4AC0-B76B-A2E33934B820}"/>
                      </a:ext>
                    </a:extLst>
                  </p:cNvPr>
                  <p:cNvSpPr>
                    <a:spLocks noChangeShapeType="1"/>
                  </p:cNvSpPr>
                  <p:nvPr/>
                </p:nvSpPr>
                <p:spPr bwMode="auto">
                  <a:xfrm flipV="1">
                    <a:off x="2400" y="2592"/>
                    <a:ext cx="0" cy="96"/>
                  </a:xfrm>
                  <a:prstGeom prst="line">
                    <a:avLst/>
                  </a:prstGeom>
                  <a:noFill/>
                  <a:ln w="952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79" name="Rectangle 55">
                    <a:extLst>
                      <a:ext uri="{FF2B5EF4-FFF2-40B4-BE49-F238E27FC236}">
                        <a16:creationId xmlns:a16="http://schemas.microsoft.com/office/drawing/2014/main" id="{0DA6EB30-938F-4415-92DA-57CEF07E7AD2}"/>
                      </a:ext>
                    </a:extLst>
                  </p:cNvPr>
                  <p:cNvSpPr>
                    <a:spLocks noChangeArrowheads="1"/>
                  </p:cNvSpPr>
                  <p:nvPr/>
                </p:nvSpPr>
                <p:spPr bwMode="auto">
                  <a:xfrm>
                    <a:off x="2495" y="2399"/>
                    <a:ext cx="6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40408"/>
                        </a:solidFill>
                        <a:latin typeface="Times New Roman" panose="02020603050405020304" pitchFamily="18" charset="0"/>
                      </a:rPr>
                      <a:t>L</a:t>
                    </a:r>
                    <a:endParaRPr kumimoji="0" lang="en-US" altLang="zh-CN" sz="1000">
                      <a:solidFill>
                        <a:srgbClr val="040408"/>
                      </a:solidFill>
                      <a:latin typeface="Times New Roman" panose="02020603050405020304" pitchFamily="18" charset="0"/>
                    </a:endParaRPr>
                  </a:p>
                </p:txBody>
              </p:sp>
            </p:grpSp>
          </p:grpSp>
        </p:grpSp>
        <p:sp>
          <p:nvSpPr>
            <p:cNvPr id="114770" name="Line 7">
              <a:extLst>
                <a:ext uri="{FF2B5EF4-FFF2-40B4-BE49-F238E27FC236}">
                  <a16:creationId xmlns:a16="http://schemas.microsoft.com/office/drawing/2014/main" id="{708B0321-EAED-4377-9469-FF742E39AEF8}"/>
                </a:ext>
              </a:extLst>
            </p:cNvPr>
            <p:cNvSpPr>
              <a:spLocks noChangeShapeType="1"/>
            </p:cNvSpPr>
            <p:nvPr/>
          </p:nvSpPr>
          <p:spPr bwMode="auto">
            <a:xfrm flipV="1">
              <a:off x="1049" y="3041"/>
              <a:ext cx="1" cy="44"/>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12" name="Group 64">
            <a:extLst>
              <a:ext uri="{FF2B5EF4-FFF2-40B4-BE49-F238E27FC236}">
                <a16:creationId xmlns:a16="http://schemas.microsoft.com/office/drawing/2014/main" id="{E69A7DFA-4109-49D0-BABB-F2D69BC22667}"/>
              </a:ext>
            </a:extLst>
          </p:cNvPr>
          <p:cNvGrpSpPr>
            <a:grpSpLocks/>
          </p:cNvGrpSpPr>
          <p:nvPr/>
        </p:nvGrpSpPr>
        <p:grpSpPr bwMode="auto">
          <a:xfrm>
            <a:off x="5029200" y="304800"/>
            <a:ext cx="4114800" cy="952500"/>
            <a:chOff x="2688" y="1200"/>
            <a:chExt cx="2592" cy="720"/>
          </a:xfrm>
        </p:grpSpPr>
        <p:grpSp>
          <p:nvGrpSpPr>
            <p:cNvPr id="114757" name="Group 65">
              <a:extLst>
                <a:ext uri="{FF2B5EF4-FFF2-40B4-BE49-F238E27FC236}">
                  <a16:creationId xmlns:a16="http://schemas.microsoft.com/office/drawing/2014/main" id="{B3833E57-51AF-45E7-BAC3-73AA8F9B67EB}"/>
                </a:ext>
              </a:extLst>
            </p:cNvPr>
            <p:cNvGrpSpPr>
              <a:grpSpLocks/>
            </p:cNvGrpSpPr>
            <p:nvPr/>
          </p:nvGrpSpPr>
          <p:grpSpPr bwMode="auto">
            <a:xfrm>
              <a:off x="2688" y="1200"/>
              <a:ext cx="2592" cy="720"/>
              <a:chOff x="2688" y="1200"/>
              <a:chExt cx="2592" cy="720"/>
            </a:xfrm>
          </p:grpSpPr>
          <p:grpSp>
            <p:nvGrpSpPr>
              <p:cNvPr id="114763" name="Group 66">
                <a:extLst>
                  <a:ext uri="{FF2B5EF4-FFF2-40B4-BE49-F238E27FC236}">
                    <a16:creationId xmlns:a16="http://schemas.microsoft.com/office/drawing/2014/main" id="{7DC8E588-0E12-4FF0-B148-614F19E3FC87}"/>
                  </a:ext>
                </a:extLst>
              </p:cNvPr>
              <p:cNvGrpSpPr>
                <a:grpSpLocks/>
              </p:cNvGrpSpPr>
              <p:nvPr/>
            </p:nvGrpSpPr>
            <p:grpSpPr bwMode="auto">
              <a:xfrm>
                <a:off x="2688" y="1200"/>
                <a:ext cx="2592" cy="720"/>
                <a:chOff x="3072" y="1152"/>
                <a:chExt cx="2592" cy="960"/>
              </a:xfrm>
            </p:grpSpPr>
            <p:grpSp>
              <p:nvGrpSpPr>
                <p:cNvPr id="114765" name="Group 67">
                  <a:extLst>
                    <a:ext uri="{FF2B5EF4-FFF2-40B4-BE49-F238E27FC236}">
                      <a16:creationId xmlns:a16="http://schemas.microsoft.com/office/drawing/2014/main" id="{FE5CF783-0B53-454A-961E-08F2B3CB13E6}"/>
                    </a:ext>
                  </a:extLst>
                </p:cNvPr>
                <p:cNvGrpSpPr>
                  <a:grpSpLocks/>
                </p:cNvGrpSpPr>
                <p:nvPr/>
              </p:nvGrpSpPr>
              <p:grpSpPr bwMode="auto">
                <a:xfrm>
                  <a:off x="3072" y="1152"/>
                  <a:ext cx="2496" cy="960"/>
                  <a:chOff x="3072" y="1152"/>
                  <a:chExt cx="2496" cy="960"/>
                </a:xfrm>
              </p:grpSpPr>
              <p:sp>
                <p:nvSpPr>
                  <p:cNvPr id="114767" name="Line 68">
                    <a:extLst>
                      <a:ext uri="{FF2B5EF4-FFF2-40B4-BE49-F238E27FC236}">
                        <a16:creationId xmlns:a16="http://schemas.microsoft.com/office/drawing/2014/main" id="{1703A078-1697-4990-B29A-56DD0218E09D}"/>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768" name="Line 69">
                    <a:extLst>
                      <a:ext uri="{FF2B5EF4-FFF2-40B4-BE49-F238E27FC236}">
                        <a16:creationId xmlns:a16="http://schemas.microsoft.com/office/drawing/2014/main" id="{69CCA75D-A0C5-4F3D-888B-6A47398A7005}"/>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766" name="Rectangle 70">
                  <a:extLst>
                    <a:ext uri="{FF2B5EF4-FFF2-40B4-BE49-F238E27FC236}">
                      <a16:creationId xmlns:a16="http://schemas.microsoft.com/office/drawing/2014/main" id="{E1919772-2C7F-4347-AA39-7EF18311CD24}"/>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114764" name="Rectangle 71">
                <a:extLst>
                  <a:ext uri="{FF2B5EF4-FFF2-40B4-BE49-F238E27FC236}">
                    <a16:creationId xmlns:a16="http://schemas.microsoft.com/office/drawing/2014/main" id="{19C60E08-F2D5-4E3E-AF22-BB053A174F1E}"/>
                  </a:ext>
                </a:extLst>
              </p:cNvPr>
              <p:cNvSpPr>
                <a:spLocks noChangeArrowheads="1"/>
              </p:cNvSpPr>
              <p:nvPr/>
            </p:nvSpPr>
            <p:spPr bwMode="auto">
              <a:xfrm>
                <a:off x="2688" y="1200"/>
                <a:ext cx="27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u2</a:t>
                </a:r>
              </a:p>
            </p:txBody>
          </p:sp>
        </p:grpSp>
        <p:sp>
          <p:nvSpPr>
            <p:cNvPr id="114758" name="Rectangle 72">
              <a:extLst>
                <a:ext uri="{FF2B5EF4-FFF2-40B4-BE49-F238E27FC236}">
                  <a16:creationId xmlns:a16="http://schemas.microsoft.com/office/drawing/2014/main" id="{51844770-D7D5-4C44-B79C-81DB7141D333}"/>
                </a:ext>
              </a:extLst>
            </p:cNvPr>
            <p:cNvSpPr>
              <a:spLocks noChangeArrowheads="1"/>
            </p:cNvSpPr>
            <p:nvPr/>
          </p:nvSpPr>
          <p:spPr bwMode="auto">
            <a:xfrm>
              <a:off x="3888" y="1632"/>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114759" name="Rectangle 73">
              <a:extLst>
                <a:ext uri="{FF2B5EF4-FFF2-40B4-BE49-F238E27FC236}">
                  <a16:creationId xmlns:a16="http://schemas.microsoft.com/office/drawing/2014/main" id="{BFE77AA4-BB18-446F-95EB-88AA9BBC422D}"/>
                </a:ext>
              </a:extLst>
            </p:cNvPr>
            <p:cNvSpPr>
              <a:spLocks noChangeArrowheads="1"/>
            </p:cNvSpPr>
            <p:nvPr/>
          </p:nvSpPr>
          <p:spPr bwMode="auto">
            <a:xfrm>
              <a:off x="3312" y="1632"/>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nvGrpSpPr>
            <p:cNvPr id="114760" name="Group 74">
              <a:extLst>
                <a:ext uri="{FF2B5EF4-FFF2-40B4-BE49-F238E27FC236}">
                  <a16:creationId xmlns:a16="http://schemas.microsoft.com/office/drawing/2014/main" id="{98C947CD-E727-4F97-B514-17AE60FD2CA9}"/>
                </a:ext>
              </a:extLst>
            </p:cNvPr>
            <p:cNvGrpSpPr>
              <a:grpSpLocks/>
            </p:cNvGrpSpPr>
            <p:nvPr/>
          </p:nvGrpSpPr>
          <p:grpSpPr bwMode="auto">
            <a:xfrm>
              <a:off x="2880" y="1296"/>
              <a:ext cx="2112" cy="624"/>
              <a:chOff x="2880" y="1296"/>
              <a:chExt cx="2112" cy="624"/>
            </a:xfrm>
          </p:grpSpPr>
          <p:sp>
            <p:nvSpPr>
              <p:cNvPr id="114761" name="Freeform 75">
                <a:extLst>
                  <a:ext uri="{FF2B5EF4-FFF2-40B4-BE49-F238E27FC236}">
                    <a16:creationId xmlns:a16="http://schemas.microsoft.com/office/drawing/2014/main" id="{58706779-22E8-4FC6-82CB-B28C4C303DC2}"/>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62" name="Freeform 76">
                <a:extLst>
                  <a:ext uri="{FF2B5EF4-FFF2-40B4-BE49-F238E27FC236}">
                    <a16:creationId xmlns:a16="http://schemas.microsoft.com/office/drawing/2014/main" id="{AC108567-8A75-4A31-8D0C-089F397FEB4D}"/>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3449" name="Freeform 137">
            <a:extLst>
              <a:ext uri="{FF2B5EF4-FFF2-40B4-BE49-F238E27FC236}">
                <a16:creationId xmlns:a16="http://schemas.microsoft.com/office/drawing/2014/main" id="{672654D5-B51E-4296-9AD9-39335B08680F}"/>
              </a:ext>
            </a:extLst>
          </p:cNvPr>
          <p:cNvSpPr>
            <a:spLocks/>
          </p:cNvSpPr>
          <p:nvPr/>
        </p:nvSpPr>
        <p:spPr bwMode="auto">
          <a:xfrm>
            <a:off x="7162800" y="2819400"/>
            <a:ext cx="990600" cy="304800"/>
          </a:xfrm>
          <a:custGeom>
            <a:avLst/>
            <a:gdLst>
              <a:gd name="T0" fmla="*/ 0 w 624"/>
              <a:gd name="T1" fmla="*/ 192 h 192"/>
              <a:gd name="T2" fmla="*/ 336 w 624"/>
              <a:gd name="T3" fmla="*/ 0 h 192"/>
              <a:gd name="T4" fmla="*/ 624 w 624"/>
              <a:gd name="T5" fmla="*/ 192 h 192"/>
              <a:gd name="T6" fmla="*/ 0 60000 65536"/>
              <a:gd name="T7" fmla="*/ 0 60000 65536"/>
              <a:gd name="T8" fmla="*/ 0 60000 65536"/>
              <a:gd name="T9" fmla="*/ 0 w 624"/>
              <a:gd name="T10" fmla="*/ 0 h 192"/>
              <a:gd name="T11" fmla="*/ 624 w 624"/>
              <a:gd name="T12" fmla="*/ 192 h 192"/>
            </a:gdLst>
            <a:ahLst/>
            <a:cxnLst>
              <a:cxn ang="T6">
                <a:pos x="T0" y="T1"/>
              </a:cxn>
              <a:cxn ang="T7">
                <a:pos x="T2" y="T3"/>
              </a:cxn>
              <a:cxn ang="T8">
                <a:pos x="T4" y="T5"/>
              </a:cxn>
            </a:cxnLst>
            <a:rect l="T9" t="T10" r="T11" b="T12"/>
            <a:pathLst>
              <a:path w="624" h="192">
                <a:moveTo>
                  <a:pt x="0" y="192"/>
                </a:moveTo>
                <a:cubicBezTo>
                  <a:pt x="116" y="96"/>
                  <a:pt x="232" y="0"/>
                  <a:pt x="336" y="0"/>
                </a:cubicBezTo>
                <a:cubicBezTo>
                  <a:pt x="440" y="0"/>
                  <a:pt x="532" y="96"/>
                  <a:pt x="624" y="19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450" name="Line 138">
            <a:extLst>
              <a:ext uri="{FF2B5EF4-FFF2-40B4-BE49-F238E27FC236}">
                <a16:creationId xmlns:a16="http://schemas.microsoft.com/office/drawing/2014/main" id="{BA92E236-0081-4459-88FA-D60E390511FF}"/>
              </a:ext>
            </a:extLst>
          </p:cNvPr>
          <p:cNvSpPr>
            <a:spLocks noChangeShapeType="1"/>
          </p:cNvSpPr>
          <p:nvPr/>
        </p:nvSpPr>
        <p:spPr bwMode="auto">
          <a:xfrm>
            <a:off x="6477000" y="3124200"/>
            <a:ext cx="68580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3318" name="Group 146">
            <a:extLst>
              <a:ext uri="{FF2B5EF4-FFF2-40B4-BE49-F238E27FC236}">
                <a16:creationId xmlns:a16="http://schemas.microsoft.com/office/drawing/2014/main" id="{A91133B7-ABDC-4F10-ACEE-66282D13D792}"/>
              </a:ext>
            </a:extLst>
          </p:cNvPr>
          <p:cNvGrpSpPr>
            <a:grpSpLocks/>
          </p:cNvGrpSpPr>
          <p:nvPr/>
        </p:nvGrpSpPr>
        <p:grpSpPr bwMode="auto">
          <a:xfrm>
            <a:off x="5334000" y="3911600"/>
            <a:ext cx="152400" cy="228600"/>
            <a:chOff x="2832" y="2880"/>
            <a:chExt cx="96" cy="144"/>
          </a:xfrm>
        </p:grpSpPr>
        <p:sp>
          <p:nvSpPr>
            <p:cNvPr id="114755" name="Line 141">
              <a:extLst>
                <a:ext uri="{FF2B5EF4-FFF2-40B4-BE49-F238E27FC236}">
                  <a16:creationId xmlns:a16="http://schemas.microsoft.com/office/drawing/2014/main" id="{1B4584D4-1256-4FA6-A068-C1C20CBC03D1}"/>
                </a:ext>
              </a:extLst>
            </p:cNvPr>
            <p:cNvSpPr>
              <a:spLocks noChangeShapeType="1"/>
            </p:cNvSpPr>
            <p:nvPr/>
          </p:nvSpPr>
          <p:spPr bwMode="auto">
            <a:xfrm>
              <a:off x="2832" y="3024"/>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56" name="Line 142">
              <a:extLst>
                <a:ext uri="{FF2B5EF4-FFF2-40B4-BE49-F238E27FC236}">
                  <a16:creationId xmlns:a16="http://schemas.microsoft.com/office/drawing/2014/main" id="{FCACE611-3995-49FE-B6D1-F72E89EF07DA}"/>
                </a:ext>
              </a:extLst>
            </p:cNvPr>
            <p:cNvSpPr>
              <a:spLocks noChangeShapeType="1"/>
            </p:cNvSpPr>
            <p:nvPr/>
          </p:nvSpPr>
          <p:spPr bwMode="auto">
            <a:xfrm flipV="1">
              <a:off x="2928" y="2880"/>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3455" name="Line 143">
            <a:extLst>
              <a:ext uri="{FF2B5EF4-FFF2-40B4-BE49-F238E27FC236}">
                <a16:creationId xmlns:a16="http://schemas.microsoft.com/office/drawing/2014/main" id="{8DE4F30F-B97A-444A-B2C4-57ECDE0248FD}"/>
              </a:ext>
            </a:extLst>
          </p:cNvPr>
          <p:cNvSpPr>
            <a:spLocks noChangeShapeType="1"/>
          </p:cNvSpPr>
          <p:nvPr/>
        </p:nvSpPr>
        <p:spPr bwMode="auto">
          <a:xfrm flipV="1">
            <a:off x="6477000" y="4140200"/>
            <a:ext cx="0" cy="38100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56" name="Line 144">
            <a:extLst>
              <a:ext uri="{FF2B5EF4-FFF2-40B4-BE49-F238E27FC236}">
                <a16:creationId xmlns:a16="http://schemas.microsoft.com/office/drawing/2014/main" id="{B318CEE5-3601-4387-A94F-176D0C7658C7}"/>
              </a:ext>
            </a:extLst>
          </p:cNvPr>
          <p:cNvSpPr>
            <a:spLocks noChangeShapeType="1"/>
          </p:cNvSpPr>
          <p:nvPr/>
        </p:nvSpPr>
        <p:spPr bwMode="auto">
          <a:xfrm>
            <a:off x="6477000" y="4140200"/>
            <a:ext cx="53340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3320" name="Group 155">
            <a:extLst>
              <a:ext uri="{FF2B5EF4-FFF2-40B4-BE49-F238E27FC236}">
                <a16:creationId xmlns:a16="http://schemas.microsoft.com/office/drawing/2014/main" id="{32190DD3-91BB-4779-81F1-1BB86655C3F7}"/>
              </a:ext>
            </a:extLst>
          </p:cNvPr>
          <p:cNvGrpSpPr>
            <a:grpSpLocks/>
          </p:cNvGrpSpPr>
          <p:nvPr/>
        </p:nvGrpSpPr>
        <p:grpSpPr bwMode="auto">
          <a:xfrm>
            <a:off x="7010400" y="3657600"/>
            <a:ext cx="1676400" cy="863600"/>
            <a:chOff x="3888" y="2720"/>
            <a:chExt cx="1056" cy="544"/>
          </a:xfrm>
        </p:grpSpPr>
        <p:grpSp>
          <p:nvGrpSpPr>
            <p:cNvPr id="114748" name="Group 148">
              <a:extLst>
                <a:ext uri="{FF2B5EF4-FFF2-40B4-BE49-F238E27FC236}">
                  <a16:creationId xmlns:a16="http://schemas.microsoft.com/office/drawing/2014/main" id="{AA50C688-2368-4903-8E8E-1CA0EF07EF33}"/>
                </a:ext>
              </a:extLst>
            </p:cNvPr>
            <p:cNvGrpSpPr>
              <a:grpSpLocks/>
            </p:cNvGrpSpPr>
            <p:nvPr/>
          </p:nvGrpSpPr>
          <p:grpSpPr bwMode="auto">
            <a:xfrm>
              <a:off x="3888" y="2880"/>
              <a:ext cx="96" cy="144"/>
              <a:chOff x="2832" y="2880"/>
              <a:chExt cx="96" cy="144"/>
            </a:xfrm>
          </p:grpSpPr>
          <p:sp>
            <p:nvSpPr>
              <p:cNvPr id="114753" name="Line 149">
                <a:extLst>
                  <a:ext uri="{FF2B5EF4-FFF2-40B4-BE49-F238E27FC236}">
                    <a16:creationId xmlns:a16="http://schemas.microsoft.com/office/drawing/2014/main" id="{EDAB9704-6D60-4D5D-8190-EE0F8A307C51}"/>
                  </a:ext>
                </a:extLst>
              </p:cNvPr>
              <p:cNvSpPr>
                <a:spLocks noChangeShapeType="1"/>
              </p:cNvSpPr>
              <p:nvPr/>
            </p:nvSpPr>
            <p:spPr bwMode="auto">
              <a:xfrm>
                <a:off x="2832" y="3024"/>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54" name="Line 150">
                <a:extLst>
                  <a:ext uri="{FF2B5EF4-FFF2-40B4-BE49-F238E27FC236}">
                    <a16:creationId xmlns:a16="http://schemas.microsoft.com/office/drawing/2014/main" id="{237490B5-38D1-47AB-95A1-B6656DEEBA57}"/>
                  </a:ext>
                </a:extLst>
              </p:cNvPr>
              <p:cNvSpPr>
                <a:spLocks noChangeShapeType="1"/>
              </p:cNvSpPr>
              <p:nvPr/>
            </p:nvSpPr>
            <p:spPr bwMode="auto">
              <a:xfrm flipV="1">
                <a:off x="2928" y="2880"/>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4749" name="Group 151">
              <a:extLst>
                <a:ext uri="{FF2B5EF4-FFF2-40B4-BE49-F238E27FC236}">
                  <a16:creationId xmlns:a16="http://schemas.microsoft.com/office/drawing/2014/main" id="{C61942C1-892B-407B-9613-FBF1A594FE9F}"/>
                </a:ext>
              </a:extLst>
            </p:cNvPr>
            <p:cNvGrpSpPr>
              <a:grpSpLocks/>
            </p:cNvGrpSpPr>
            <p:nvPr/>
          </p:nvGrpSpPr>
          <p:grpSpPr bwMode="auto">
            <a:xfrm>
              <a:off x="4608" y="3024"/>
              <a:ext cx="336" cy="240"/>
              <a:chOff x="3552" y="3024"/>
              <a:chExt cx="336" cy="240"/>
            </a:xfrm>
          </p:grpSpPr>
          <p:sp>
            <p:nvSpPr>
              <p:cNvPr id="114751" name="Line 152">
                <a:extLst>
                  <a:ext uri="{FF2B5EF4-FFF2-40B4-BE49-F238E27FC236}">
                    <a16:creationId xmlns:a16="http://schemas.microsoft.com/office/drawing/2014/main" id="{317FB598-3CB7-49CF-9DEB-9306A82D9795}"/>
                  </a:ext>
                </a:extLst>
              </p:cNvPr>
              <p:cNvSpPr>
                <a:spLocks noChangeShapeType="1"/>
              </p:cNvSpPr>
              <p:nvPr/>
            </p:nvSpPr>
            <p:spPr bwMode="auto">
              <a:xfrm flipV="1">
                <a:off x="3552" y="3024"/>
                <a:ext cx="0"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52" name="Line 153">
                <a:extLst>
                  <a:ext uri="{FF2B5EF4-FFF2-40B4-BE49-F238E27FC236}">
                    <a16:creationId xmlns:a16="http://schemas.microsoft.com/office/drawing/2014/main" id="{EDE4840F-F6BA-4381-93B7-FFC66CB30232}"/>
                  </a:ext>
                </a:extLst>
              </p:cNvPr>
              <p:cNvSpPr>
                <a:spLocks noChangeShapeType="1"/>
              </p:cNvSpPr>
              <p:nvPr/>
            </p:nvSpPr>
            <p:spPr bwMode="auto">
              <a:xfrm>
                <a:off x="3552" y="3024"/>
                <a:ext cx="33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750" name="Freeform 154">
              <a:extLst>
                <a:ext uri="{FF2B5EF4-FFF2-40B4-BE49-F238E27FC236}">
                  <a16:creationId xmlns:a16="http://schemas.microsoft.com/office/drawing/2014/main" id="{3A9B8720-ABE0-47D5-899C-E11F5F1C9E9E}"/>
                </a:ext>
              </a:extLst>
            </p:cNvPr>
            <p:cNvSpPr>
              <a:spLocks/>
            </p:cNvSpPr>
            <p:nvPr/>
          </p:nvSpPr>
          <p:spPr bwMode="auto">
            <a:xfrm>
              <a:off x="3984" y="2720"/>
              <a:ext cx="624" cy="544"/>
            </a:xfrm>
            <a:custGeom>
              <a:avLst/>
              <a:gdLst>
                <a:gd name="T0" fmla="*/ 0 w 624"/>
                <a:gd name="T1" fmla="*/ 160 h 544"/>
                <a:gd name="T2" fmla="*/ 144 w 624"/>
                <a:gd name="T3" fmla="*/ 16 h 544"/>
                <a:gd name="T4" fmla="*/ 240 w 624"/>
                <a:gd name="T5" fmla="*/ 64 h 544"/>
                <a:gd name="T6" fmla="*/ 480 w 624"/>
                <a:gd name="T7" fmla="*/ 304 h 544"/>
                <a:gd name="T8" fmla="*/ 624 w 624"/>
                <a:gd name="T9" fmla="*/ 544 h 544"/>
                <a:gd name="T10" fmla="*/ 0 60000 65536"/>
                <a:gd name="T11" fmla="*/ 0 60000 65536"/>
                <a:gd name="T12" fmla="*/ 0 60000 65536"/>
                <a:gd name="T13" fmla="*/ 0 60000 65536"/>
                <a:gd name="T14" fmla="*/ 0 60000 65536"/>
                <a:gd name="T15" fmla="*/ 0 w 624"/>
                <a:gd name="T16" fmla="*/ 0 h 544"/>
                <a:gd name="T17" fmla="*/ 624 w 624"/>
                <a:gd name="T18" fmla="*/ 544 h 544"/>
              </a:gdLst>
              <a:ahLst/>
              <a:cxnLst>
                <a:cxn ang="T10">
                  <a:pos x="T0" y="T1"/>
                </a:cxn>
                <a:cxn ang="T11">
                  <a:pos x="T2" y="T3"/>
                </a:cxn>
                <a:cxn ang="T12">
                  <a:pos x="T4" y="T5"/>
                </a:cxn>
                <a:cxn ang="T13">
                  <a:pos x="T6" y="T7"/>
                </a:cxn>
                <a:cxn ang="T14">
                  <a:pos x="T8" y="T9"/>
                </a:cxn>
              </a:cxnLst>
              <a:rect l="T15" t="T16" r="T17" b="T18"/>
              <a:pathLst>
                <a:path w="624" h="544">
                  <a:moveTo>
                    <a:pt x="0" y="160"/>
                  </a:moveTo>
                  <a:cubicBezTo>
                    <a:pt x="52" y="96"/>
                    <a:pt x="104" y="32"/>
                    <a:pt x="144" y="16"/>
                  </a:cubicBezTo>
                  <a:cubicBezTo>
                    <a:pt x="184" y="0"/>
                    <a:pt x="184" y="16"/>
                    <a:pt x="240" y="64"/>
                  </a:cubicBezTo>
                  <a:cubicBezTo>
                    <a:pt x="296" y="112"/>
                    <a:pt x="416" y="224"/>
                    <a:pt x="480" y="304"/>
                  </a:cubicBezTo>
                  <a:cubicBezTo>
                    <a:pt x="544" y="384"/>
                    <a:pt x="584" y="464"/>
                    <a:pt x="624" y="544"/>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3468" name="Freeform 156">
            <a:extLst>
              <a:ext uri="{FF2B5EF4-FFF2-40B4-BE49-F238E27FC236}">
                <a16:creationId xmlns:a16="http://schemas.microsoft.com/office/drawing/2014/main" id="{98E2C8BA-0EC8-490E-94AE-51B4845D9CBA}"/>
              </a:ext>
            </a:extLst>
          </p:cNvPr>
          <p:cNvSpPr>
            <a:spLocks/>
          </p:cNvSpPr>
          <p:nvPr/>
        </p:nvSpPr>
        <p:spPr bwMode="auto">
          <a:xfrm>
            <a:off x="5334000" y="4991100"/>
            <a:ext cx="152400" cy="228600"/>
          </a:xfrm>
          <a:custGeom>
            <a:avLst/>
            <a:gdLst>
              <a:gd name="T0" fmla="*/ 0 w 96"/>
              <a:gd name="T1" fmla="*/ 144 h 144"/>
              <a:gd name="T2" fmla="*/ 96 w 96"/>
              <a:gd name="T3" fmla="*/ 0 h 144"/>
              <a:gd name="T4" fmla="*/ 0 60000 65536"/>
              <a:gd name="T5" fmla="*/ 0 60000 65536"/>
              <a:gd name="T6" fmla="*/ 0 w 96"/>
              <a:gd name="T7" fmla="*/ 0 h 144"/>
              <a:gd name="T8" fmla="*/ 96 w 96"/>
              <a:gd name="T9" fmla="*/ 144 h 144"/>
            </a:gdLst>
            <a:ahLst/>
            <a:cxnLst>
              <a:cxn ang="T4">
                <a:pos x="T0" y="T1"/>
              </a:cxn>
              <a:cxn ang="T5">
                <a:pos x="T2" y="T3"/>
              </a:cxn>
            </a:cxnLst>
            <a:rect l="T6" t="T7" r="T8" b="T9"/>
            <a:pathLst>
              <a:path w="96" h="144">
                <a:moveTo>
                  <a:pt x="0" y="144"/>
                </a:moveTo>
                <a:cubicBezTo>
                  <a:pt x="40" y="84"/>
                  <a:pt x="80" y="24"/>
                  <a:pt x="96" y="0"/>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469" name="Line 157">
            <a:extLst>
              <a:ext uri="{FF2B5EF4-FFF2-40B4-BE49-F238E27FC236}">
                <a16:creationId xmlns:a16="http://schemas.microsoft.com/office/drawing/2014/main" id="{9C2A7BD4-0F3C-47A4-ACEB-32E1697AC28C}"/>
              </a:ext>
            </a:extLst>
          </p:cNvPr>
          <p:cNvSpPr>
            <a:spLocks noChangeShapeType="1"/>
          </p:cNvSpPr>
          <p:nvPr/>
        </p:nvSpPr>
        <p:spPr bwMode="auto">
          <a:xfrm>
            <a:off x="5486400" y="4991100"/>
            <a:ext cx="0" cy="22860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70" name="Line 158">
            <a:extLst>
              <a:ext uri="{FF2B5EF4-FFF2-40B4-BE49-F238E27FC236}">
                <a16:creationId xmlns:a16="http://schemas.microsoft.com/office/drawing/2014/main" id="{F7DCDF95-4738-4D55-8609-F976E1905649}"/>
              </a:ext>
            </a:extLst>
          </p:cNvPr>
          <p:cNvSpPr>
            <a:spLocks noChangeShapeType="1"/>
          </p:cNvSpPr>
          <p:nvPr/>
        </p:nvSpPr>
        <p:spPr bwMode="auto">
          <a:xfrm flipV="1">
            <a:off x="5486400" y="5219700"/>
            <a:ext cx="762000" cy="3810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71" name="Line 159">
            <a:extLst>
              <a:ext uri="{FF2B5EF4-FFF2-40B4-BE49-F238E27FC236}">
                <a16:creationId xmlns:a16="http://schemas.microsoft.com/office/drawing/2014/main" id="{A6BD3997-89BB-428E-BA5D-A219489442E7}"/>
              </a:ext>
            </a:extLst>
          </p:cNvPr>
          <p:cNvSpPr>
            <a:spLocks noChangeShapeType="1"/>
          </p:cNvSpPr>
          <p:nvPr/>
        </p:nvSpPr>
        <p:spPr bwMode="auto">
          <a:xfrm>
            <a:off x="6477000" y="5219700"/>
            <a:ext cx="0" cy="30480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73" name="Freeform 161">
            <a:extLst>
              <a:ext uri="{FF2B5EF4-FFF2-40B4-BE49-F238E27FC236}">
                <a16:creationId xmlns:a16="http://schemas.microsoft.com/office/drawing/2014/main" id="{D18F2B34-8EB5-4B91-8F95-F9C6A64B2BE8}"/>
              </a:ext>
            </a:extLst>
          </p:cNvPr>
          <p:cNvSpPr>
            <a:spLocks/>
          </p:cNvSpPr>
          <p:nvPr/>
        </p:nvSpPr>
        <p:spPr bwMode="auto">
          <a:xfrm>
            <a:off x="6477000" y="5219700"/>
            <a:ext cx="533400" cy="381000"/>
          </a:xfrm>
          <a:custGeom>
            <a:avLst/>
            <a:gdLst>
              <a:gd name="T0" fmla="*/ 0 w 336"/>
              <a:gd name="T1" fmla="*/ 192 h 240"/>
              <a:gd name="T2" fmla="*/ 48 w 336"/>
              <a:gd name="T3" fmla="*/ 240 h 240"/>
              <a:gd name="T4" fmla="*/ 192 w 336"/>
              <a:gd name="T5" fmla="*/ 192 h 240"/>
              <a:gd name="T6" fmla="*/ 336 w 336"/>
              <a:gd name="T7" fmla="*/ 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192"/>
                </a:moveTo>
                <a:cubicBezTo>
                  <a:pt x="8" y="216"/>
                  <a:pt x="16" y="240"/>
                  <a:pt x="48" y="240"/>
                </a:cubicBezTo>
                <a:cubicBezTo>
                  <a:pt x="80" y="240"/>
                  <a:pt x="144" y="232"/>
                  <a:pt x="192" y="192"/>
                </a:cubicBezTo>
                <a:cubicBezTo>
                  <a:pt x="240" y="152"/>
                  <a:pt x="288" y="76"/>
                  <a:pt x="336" y="0"/>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3323" name="Group 167">
            <a:extLst>
              <a:ext uri="{FF2B5EF4-FFF2-40B4-BE49-F238E27FC236}">
                <a16:creationId xmlns:a16="http://schemas.microsoft.com/office/drawing/2014/main" id="{CA23E505-45BA-4F4D-9C06-AF6EDB916E12}"/>
              </a:ext>
            </a:extLst>
          </p:cNvPr>
          <p:cNvGrpSpPr>
            <a:grpSpLocks/>
          </p:cNvGrpSpPr>
          <p:nvPr/>
        </p:nvGrpSpPr>
        <p:grpSpPr bwMode="auto">
          <a:xfrm>
            <a:off x="7010400" y="4991100"/>
            <a:ext cx="1676400" cy="609600"/>
            <a:chOff x="3888" y="3552"/>
            <a:chExt cx="1056" cy="384"/>
          </a:xfrm>
        </p:grpSpPr>
        <p:sp>
          <p:nvSpPr>
            <p:cNvPr id="114743" name="Freeform 162">
              <a:extLst>
                <a:ext uri="{FF2B5EF4-FFF2-40B4-BE49-F238E27FC236}">
                  <a16:creationId xmlns:a16="http://schemas.microsoft.com/office/drawing/2014/main" id="{FD0F7655-DD89-405F-BC4F-5A82347DA12B}"/>
                </a:ext>
              </a:extLst>
            </p:cNvPr>
            <p:cNvSpPr>
              <a:spLocks/>
            </p:cNvSpPr>
            <p:nvPr/>
          </p:nvSpPr>
          <p:spPr bwMode="auto">
            <a:xfrm>
              <a:off x="3888" y="3552"/>
              <a:ext cx="96" cy="144"/>
            </a:xfrm>
            <a:custGeom>
              <a:avLst/>
              <a:gdLst>
                <a:gd name="T0" fmla="*/ 0 w 96"/>
                <a:gd name="T1" fmla="*/ 144 h 144"/>
                <a:gd name="T2" fmla="*/ 96 w 96"/>
                <a:gd name="T3" fmla="*/ 0 h 144"/>
                <a:gd name="T4" fmla="*/ 0 60000 65536"/>
                <a:gd name="T5" fmla="*/ 0 60000 65536"/>
                <a:gd name="T6" fmla="*/ 0 w 96"/>
                <a:gd name="T7" fmla="*/ 0 h 144"/>
                <a:gd name="T8" fmla="*/ 96 w 96"/>
                <a:gd name="T9" fmla="*/ 144 h 144"/>
              </a:gdLst>
              <a:ahLst/>
              <a:cxnLst>
                <a:cxn ang="T4">
                  <a:pos x="T0" y="T1"/>
                </a:cxn>
                <a:cxn ang="T5">
                  <a:pos x="T2" y="T3"/>
                </a:cxn>
              </a:cxnLst>
              <a:rect l="T6" t="T7" r="T8" b="T9"/>
              <a:pathLst>
                <a:path w="96" h="144">
                  <a:moveTo>
                    <a:pt x="0" y="144"/>
                  </a:moveTo>
                  <a:cubicBezTo>
                    <a:pt x="40" y="84"/>
                    <a:pt x="80" y="24"/>
                    <a:pt x="96" y="0"/>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44" name="Line 163">
              <a:extLst>
                <a:ext uri="{FF2B5EF4-FFF2-40B4-BE49-F238E27FC236}">
                  <a16:creationId xmlns:a16="http://schemas.microsoft.com/office/drawing/2014/main" id="{4C91ED07-3B45-4E0D-B944-4A61E11E5C0E}"/>
                </a:ext>
              </a:extLst>
            </p:cNvPr>
            <p:cNvSpPr>
              <a:spLocks noChangeShapeType="1"/>
            </p:cNvSpPr>
            <p:nvPr/>
          </p:nvSpPr>
          <p:spPr bwMode="auto">
            <a:xfrm>
              <a:off x="3984" y="3552"/>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45" name="Line 164">
              <a:extLst>
                <a:ext uri="{FF2B5EF4-FFF2-40B4-BE49-F238E27FC236}">
                  <a16:creationId xmlns:a16="http://schemas.microsoft.com/office/drawing/2014/main" id="{F20A144A-DD61-4EE7-9B0B-3A27C5CDFC1C}"/>
                </a:ext>
              </a:extLst>
            </p:cNvPr>
            <p:cNvSpPr>
              <a:spLocks noChangeShapeType="1"/>
            </p:cNvSpPr>
            <p:nvPr/>
          </p:nvSpPr>
          <p:spPr bwMode="auto">
            <a:xfrm>
              <a:off x="3984" y="3696"/>
              <a:ext cx="624"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46" name="Line 165">
              <a:extLst>
                <a:ext uri="{FF2B5EF4-FFF2-40B4-BE49-F238E27FC236}">
                  <a16:creationId xmlns:a16="http://schemas.microsoft.com/office/drawing/2014/main" id="{A8C5C101-35C3-4F9E-A86E-D12DA262BF0E}"/>
                </a:ext>
              </a:extLst>
            </p:cNvPr>
            <p:cNvSpPr>
              <a:spLocks noChangeShapeType="1"/>
            </p:cNvSpPr>
            <p:nvPr/>
          </p:nvSpPr>
          <p:spPr bwMode="auto">
            <a:xfrm>
              <a:off x="4608" y="3696"/>
              <a:ext cx="0" cy="192"/>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47" name="Freeform 166">
              <a:extLst>
                <a:ext uri="{FF2B5EF4-FFF2-40B4-BE49-F238E27FC236}">
                  <a16:creationId xmlns:a16="http://schemas.microsoft.com/office/drawing/2014/main" id="{4E1A82D4-1F64-4808-8069-34875C23A152}"/>
                </a:ext>
              </a:extLst>
            </p:cNvPr>
            <p:cNvSpPr>
              <a:spLocks/>
            </p:cNvSpPr>
            <p:nvPr/>
          </p:nvSpPr>
          <p:spPr bwMode="auto">
            <a:xfrm>
              <a:off x="4608" y="3696"/>
              <a:ext cx="336" cy="240"/>
            </a:xfrm>
            <a:custGeom>
              <a:avLst/>
              <a:gdLst>
                <a:gd name="T0" fmla="*/ 0 w 336"/>
                <a:gd name="T1" fmla="*/ 192 h 240"/>
                <a:gd name="T2" fmla="*/ 48 w 336"/>
                <a:gd name="T3" fmla="*/ 240 h 240"/>
                <a:gd name="T4" fmla="*/ 192 w 336"/>
                <a:gd name="T5" fmla="*/ 192 h 240"/>
                <a:gd name="T6" fmla="*/ 336 w 336"/>
                <a:gd name="T7" fmla="*/ 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192"/>
                  </a:moveTo>
                  <a:cubicBezTo>
                    <a:pt x="8" y="216"/>
                    <a:pt x="16" y="240"/>
                    <a:pt x="48" y="240"/>
                  </a:cubicBezTo>
                  <a:cubicBezTo>
                    <a:pt x="80" y="240"/>
                    <a:pt x="144" y="232"/>
                    <a:pt x="192" y="192"/>
                  </a:cubicBezTo>
                  <a:cubicBezTo>
                    <a:pt x="240" y="152"/>
                    <a:pt x="288" y="76"/>
                    <a:pt x="336" y="0"/>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3325" name="Group 237">
            <a:extLst>
              <a:ext uri="{FF2B5EF4-FFF2-40B4-BE49-F238E27FC236}">
                <a16:creationId xmlns:a16="http://schemas.microsoft.com/office/drawing/2014/main" id="{56784825-E1EE-48E1-BACE-70996653FFC3}"/>
              </a:ext>
            </a:extLst>
          </p:cNvPr>
          <p:cNvGrpSpPr>
            <a:grpSpLocks/>
          </p:cNvGrpSpPr>
          <p:nvPr/>
        </p:nvGrpSpPr>
        <p:grpSpPr bwMode="auto">
          <a:xfrm>
            <a:off x="5029200" y="1295400"/>
            <a:ext cx="4114800" cy="1143000"/>
            <a:chOff x="3168" y="816"/>
            <a:chExt cx="2592" cy="720"/>
          </a:xfrm>
        </p:grpSpPr>
        <p:grpSp>
          <p:nvGrpSpPr>
            <p:cNvPr id="114725" name="Group 77">
              <a:extLst>
                <a:ext uri="{FF2B5EF4-FFF2-40B4-BE49-F238E27FC236}">
                  <a16:creationId xmlns:a16="http://schemas.microsoft.com/office/drawing/2014/main" id="{1DB3AC2F-9ADC-459D-B569-C2886A674006}"/>
                </a:ext>
              </a:extLst>
            </p:cNvPr>
            <p:cNvGrpSpPr>
              <a:grpSpLocks/>
            </p:cNvGrpSpPr>
            <p:nvPr/>
          </p:nvGrpSpPr>
          <p:grpSpPr bwMode="auto">
            <a:xfrm>
              <a:off x="3168" y="816"/>
              <a:ext cx="2592" cy="720"/>
              <a:chOff x="2688" y="1920"/>
              <a:chExt cx="2592" cy="864"/>
            </a:xfrm>
          </p:grpSpPr>
          <p:grpSp>
            <p:nvGrpSpPr>
              <p:cNvPr id="114728" name="Group 78">
                <a:extLst>
                  <a:ext uri="{FF2B5EF4-FFF2-40B4-BE49-F238E27FC236}">
                    <a16:creationId xmlns:a16="http://schemas.microsoft.com/office/drawing/2014/main" id="{8B2B26B1-776C-447C-B187-C86242C99059}"/>
                  </a:ext>
                </a:extLst>
              </p:cNvPr>
              <p:cNvGrpSpPr>
                <a:grpSpLocks/>
              </p:cNvGrpSpPr>
              <p:nvPr/>
            </p:nvGrpSpPr>
            <p:grpSpPr bwMode="auto">
              <a:xfrm>
                <a:off x="2688" y="1920"/>
                <a:ext cx="2592" cy="864"/>
                <a:chOff x="2688" y="1920"/>
                <a:chExt cx="2592" cy="864"/>
              </a:xfrm>
            </p:grpSpPr>
            <p:grpSp>
              <p:nvGrpSpPr>
                <p:cNvPr id="114730" name="Group 79">
                  <a:extLst>
                    <a:ext uri="{FF2B5EF4-FFF2-40B4-BE49-F238E27FC236}">
                      <a16:creationId xmlns:a16="http://schemas.microsoft.com/office/drawing/2014/main" id="{B01DCBC4-FCDC-4A16-9383-EAE351CADCB7}"/>
                    </a:ext>
                  </a:extLst>
                </p:cNvPr>
                <p:cNvGrpSpPr>
                  <a:grpSpLocks/>
                </p:cNvGrpSpPr>
                <p:nvPr/>
              </p:nvGrpSpPr>
              <p:grpSpPr bwMode="auto">
                <a:xfrm>
                  <a:off x="2688" y="1920"/>
                  <a:ext cx="2592" cy="864"/>
                  <a:chOff x="3072" y="1152"/>
                  <a:chExt cx="2592" cy="960"/>
                </a:xfrm>
              </p:grpSpPr>
              <p:grpSp>
                <p:nvGrpSpPr>
                  <p:cNvPr id="114739" name="Group 80">
                    <a:extLst>
                      <a:ext uri="{FF2B5EF4-FFF2-40B4-BE49-F238E27FC236}">
                        <a16:creationId xmlns:a16="http://schemas.microsoft.com/office/drawing/2014/main" id="{F8C842FC-CB55-4AA5-8DA8-651D10FA169B}"/>
                      </a:ext>
                    </a:extLst>
                  </p:cNvPr>
                  <p:cNvGrpSpPr>
                    <a:grpSpLocks/>
                  </p:cNvGrpSpPr>
                  <p:nvPr/>
                </p:nvGrpSpPr>
                <p:grpSpPr bwMode="auto">
                  <a:xfrm>
                    <a:off x="3072" y="1152"/>
                    <a:ext cx="2496" cy="960"/>
                    <a:chOff x="3072" y="1152"/>
                    <a:chExt cx="2496" cy="960"/>
                  </a:xfrm>
                </p:grpSpPr>
                <p:sp>
                  <p:nvSpPr>
                    <p:cNvPr id="114741" name="Line 81">
                      <a:extLst>
                        <a:ext uri="{FF2B5EF4-FFF2-40B4-BE49-F238E27FC236}">
                          <a16:creationId xmlns:a16="http://schemas.microsoft.com/office/drawing/2014/main" id="{31507AB2-401D-4153-88F1-0C699FA42FC5}"/>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742" name="Line 82">
                      <a:extLst>
                        <a:ext uri="{FF2B5EF4-FFF2-40B4-BE49-F238E27FC236}">
                          <a16:creationId xmlns:a16="http://schemas.microsoft.com/office/drawing/2014/main" id="{58313163-34E7-48B8-BFF8-52E36AA435CF}"/>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740" name="Rectangle 83">
                    <a:extLst>
                      <a:ext uri="{FF2B5EF4-FFF2-40B4-BE49-F238E27FC236}">
                        <a16:creationId xmlns:a16="http://schemas.microsoft.com/office/drawing/2014/main" id="{1110D579-64CB-4EA8-A6CF-76184E74ACF9}"/>
                      </a:ext>
                    </a:extLst>
                  </p:cNvPr>
                  <p:cNvSpPr>
                    <a:spLocks noChangeArrowheads="1"/>
                  </p:cNvSpPr>
                  <p:nvPr/>
                </p:nvSpPr>
                <p:spPr bwMode="auto">
                  <a:xfrm>
                    <a:off x="5328" y="1728"/>
                    <a:ext cx="33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114731" name="Rectangle 84">
                  <a:extLst>
                    <a:ext uri="{FF2B5EF4-FFF2-40B4-BE49-F238E27FC236}">
                      <a16:creationId xmlns:a16="http://schemas.microsoft.com/office/drawing/2014/main" id="{D88015FE-AB67-46B1-BF42-1659291C7955}"/>
                    </a:ext>
                  </a:extLst>
                </p:cNvPr>
                <p:cNvSpPr>
                  <a:spLocks noChangeArrowheads="1"/>
                </p:cNvSpPr>
                <p:nvPr/>
              </p:nvSpPr>
              <p:spPr bwMode="auto">
                <a:xfrm>
                  <a:off x="2928" y="2410"/>
                  <a:ext cx="40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i="1">
                      <a:solidFill>
                        <a:srgbClr val="000000"/>
                      </a:solidFill>
                      <a:latin typeface="Symbol" panose="05050102010706020507" pitchFamily="18" charset="2"/>
                    </a:rPr>
                    <a:t>w</a:t>
                  </a:r>
                  <a:r>
                    <a:rPr kumimoji="0" lang="en-US" altLang="zh-CN">
                      <a:solidFill>
                        <a:srgbClr val="040408"/>
                      </a:solidFill>
                      <a:latin typeface="宋体" panose="02010600030101010101" pitchFamily="2" charset="-122"/>
                    </a:rPr>
                    <a:t>t</a:t>
                  </a:r>
                  <a:r>
                    <a:rPr kumimoji="0" lang="en-US" altLang="zh-CN" sz="1600">
                      <a:solidFill>
                        <a:srgbClr val="040408"/>
                      </a:solidFill>
                      <a:latin typeface="宋体" panose="02010600030101010101" pitchFamily="2" charset="-122"/>
                    </a:rPr>
                    <a:t>1</a:t>
                  </a:r>
                </a:p>
              </p:txBody>
            </p:sp>
            <p:grpSp>
              <p:nvGrpSpPr>
                <p:cNvPr id="114732" name="Group 85">
                  <a:extLst>
                    <a:ext uri="{FF2B5EF4-FFF2-40B4-BE49-F238E27FC236}">
                      <a16:creationId xmlns:a16="http://schemas.microsoft.com/office/drawing/2014/main" id="{CAB4FCE0-FD2E-4929-B788-9659C9674B8C}"/>
                    </a:ext>
                  </a:extLst>
                </p:cNvPr>
                <p:cNvGrpSpPr>
                  <a:grpSpLocks/>
                </p:cNvGrpSpPr>
                <p:nvPr/>
              </p:nvGrpSpPr>
              <p:grpSpPr bwMode="auto">
                <a:xfrm>
                  <a:off x="2976" y="2208"/>
                  <a:ext cx="96" cy="240"/>
                  <a:chOff x="3456" y="2400"/>
                  <a:chExt cx="144" cy="336"/>
                </a:xfrm>
              </p:grpSpPr>
              <p:sp>
                <p:nvSpPr>
                  <p:cNvPr id="114737" name="Line 86">
                    <a:extLst>
                      <a:ext uri="{FF2B5EF4-FFF2-40B4-BE49-F238E27FC236}">
                        <a16:creationId xmlns:a16="http://schemas.microsoft.com/office/drawing/2014/main" id="{1A97C371-4A44-4F10-B1E6-2E85D7CEAC20}"/>
                      </a:ext>
                    </a:extLst>
                  </p:cNvPr>
                  <p:cNvSpPr>
                    <a:spLocks noChangeShapeType="1"/>
                  </p:cNvSpPr>
                  <p:nvPr/>
                </p:nvSpPr>
                <p:spPr bwMode="auto">
                  <a:xfrm>
                    <a:off x="3456" y="2400"/>
                    <a:ext cx="144" cy="0"/>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8" name="Line 87">
                    <a:extLst>
                      <a:ext uri="{FF2B5EF4-FFF2-40B4-BE49-F238E27FC236}">
                        <a16:creationId xmlns:a16="http://schemas.microsoft.com/office/drawing/2014/main" id="{DAECC827-7E8B-485A-8C0F-DAD3CA679718}"/>
                      </a:ext>
                    </a:extLst>
                  </p:cNvPr>
                  <p:cNvSpPr>
                    <a:spLocks noChangeShapeType="1"/>
                  </p:cNvSpPr>
                  <p:nvPr/>
                </p:nvSpPr>
                <p:spPr bwMode="auto">
                  <a:xfrm>
                    <a:off x="3600" y="2400"/>
                    <a:ext cx="0" cy="336"/>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4733" name="Group 88">
                  <a:extLst>
                    <a:ext uri="{FF2B5EF4-FFF2-40B4-BE49-F238E27FC236}">
                      <a16:creationId xmlns:a16="http://schemas.microsoft.com/office/drawing/2014/main" id="{BFDD41B4-34D7-4570-9A5F-6C36A7365C48}"/>
                    </a:ext>
                  </a:extLst>
                </p:cNvPr>
                <p:cNvGrpSpPr>
                  <a:grpSpLocks/>
                </p:cNvGrpSpPr>
                <p:nvPr/>
              </p:nvGrpSpPr>
              <p:grpSpPr bwMode="auto">
                <a:xfrm>
                  <a:off x="4032" y="2208"/>
                  <a:ext cx="96" cy="240"/>
                  <a:chOff x="3456" y="2400"/>
                  <a:chExt cx="144" cy="336"/>
                </a:xfrm>
              </p:grpSpPr>
              <p:sp>
                <p:nvSpPr>
                  <p:cNvPr id="114735" name="Line 89">
                    <a:extLst>
                      <a:ext uri="{FF2B5EF4-FFF2-40B4-BE49-F238E27FC236}">
                        <a16:creationId xmlns:a16="http://schemas.microsoft.com/office/drawing/2014/main" id="{6BB040A6-0E7D-4F9F-9B78-EFAE5716F5EB}"/>
                      </a:ext>
                    </a:extLst>
                  </p:cNvPr>
                  <p:cNvSpPr>
                    <a:spLocks noChangeShapeType="1"/>
                  </p:cNvSpPr>
                  <p:nvPr/>
                </p:nvSpPr>
                <p:spPr bwMode="auto">
                  <a:xfrm>
                    <a:off x="3456" y="2400"/>
                    <a:ext cx="144" cy="0"/>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6" name="Line 90">
                    <a:extLst>
                      <a:ext uri="{FF2B5EF4-FFF2-40B4-BE49-F238E27FC236}">
                        <a16:creationId xmlns:a16="http://schemas.microsoft.com/office/drawing/2014/main" id="{217CB77A-A92E-4AD9-887A-3E153E7BC5A8}"/>
                      </a:ext>
                    </a:extLst>
                  </p:cNvPr>
                  <p:cNvSpPr>
                    <a:spLocks noChangeShapeType="1"/>
                  </p:cNvSpPr>
                  <p:nvPr/>
                </p:nvSpPr>
                <p:spPr bwMode="auto">
                  <a:xfrm>
                    <a:off x="3600" y="2400"/>
                    <a:ext cx="0" cy="336"/>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734" name="Rectangle 91">
                  <a:extLst>
                    <a:ext uri="{FF2B5EF4-FFF2-40B4-BE49-F238E27FC236}">
                      <a16:creationId xmlns:a16="http://schemas.microsoft.com/office/drawing/2014/main" id="{03EF3974-7083-4BC5-BE0E-D2B0246A653B}"/>
                    </a:ext>
                  </a:extLst>
                </p:cNvPr>
                <p:cNvSpPr>
                  <a:spLocks noChangeArrowheads="1"/>
                </p:cNvSpPr>
                <p:nvPr/>
              </p:nvSpPr>
              <p:spPr bwMode="auto">
                <a:xfrm>
                  <a:off x="4032" y="2400"/>
                  <a:ext cx="40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i="1">
                      <a:solidFill>
                        <a:srgbClr val="000000"/>
                      </a:solidFill>
                      <a:latin typeface="Symbol" panose="05050102010706020507" pitchFamily="18" charset="2"/>
                    </a:rPr>
                    <a:t>w</a:t>
                  </a:r>
                  <a:r>
                    <a:rPr kumimoji="0" lang="en-US" altLang="zh-CN">
                      <a:solidFill>
                        <a:srgbClr val="040408"/>
                      </a:solidFill>
                      <a:latin typeface="宋体" panose="02010600030101010101" pitchFamily="2" charset="-122"/>
                    </a:rPr>
                    <a:t>t</a:t>
                  </a:r>
                  <a:r>
                    <a:rPr kumimoji="0" lang="en-US" altLang="zh-CN" sz="1600">
                      <a:solidFill>
                        <a:srgbClr val="040408"/>
                      </a:solidFill>
                      <a:latin typeface="宋体" panose="02010600030101010101" pitchFamily="2" charset="-122"/>
                    </a:rPr>
                    <a:t>2</a:t>
                  </a:r>
                </a:p>
              </p:txBody>
            </p:sp>
          </p:grpSp>
          <p:sp>
            <p:nvSpPr>
              <p:cNvPr id="114729" name="Rectangle 92">
                <a:extLst>
                  <a:ext uri="{FF2B5EF4-FFF2-40B4-BE49-F238E27FC236}">
                    <a16:creationId xmlns:a16="http://schemas.microsoft.com/office/drawing/2014/main" id="{2EC5F19B-293A-4AA9-8F0B-DDF69175A279}"/>
                  </a:ext>
                </a:extLst>
              </p:cNvPr>
              <p:cNvSpPr>
                <a:spLocks noChangeArrowheads="1"/>
              </p:cNvSpPr>
              <p:nvPr/>
            </p:nvSpPr>
            <p:spPr bwMode="auto">
              <a:xfrm>
                <a:off x="2688" y="206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i="1">
                    <a:solidFill>
                      <a:srgbClr val="000000"/>
                    </a:solidFill>
                    <a:latin typeface="Times New Roman" panose="02020603050405020304" pitchFamily="18" charset="0"/>
                  </a:rPr>
                  <a:t>u</a:t>
                </a:r>
                <a:r>
                  <a:rPr kumimoji="0" lang="en-US" altLang="zh-CN" sz="1600" i="1">
                    <a:solidFill>
                      <a:srgbClr val="000000"/>
                    </a:solidFill>
                    <a:latin typeface="Times New Roman" panose="02020603050405020304" pitchFamily="18" charset="0"/>
                  </a:rPr>
                  <a:t>g</a:t>
                </a:r>
                <a:endParaRPr kumimoji="0" lang="en-US" altLang="zh-CN" sz="1600">
                  <a:latin typeface="Times New Roman" panose="02020603050405020304" pitchFamily="18" charset="0"/>
                </a:endParaRPr>
              </a:p>
            </p:txBody>
          </p:sp>
        </p:grpSp>
        <p:sp>
          <p:nvSpPr>
            <p:cNvPr id="114726" name="Line 235">
              <a:extLst>
                <a:ext uri="{FF2B5EF4-FFF2-40B4-BE49-F238E27FC236}">
                  <a16:creationId xmlns:a16="http://schemas.microsoft.com/office/drawing/2014/main" id="{728AEC5A-0837-4B45-88A2-C0C32AECFF7B}"/>
                </a:ext>
              </a:extLst>
            </p:cNvPr>
            <p:cNvSpPr>
              <a:spLocks noChangeShapeType="1"/>
            </p:cNvSpPr>
            <p:nvPr/>
          </p:nvSpPr>
          <p:spPr bwMode="auto">
            <a:xfrm flipV="1">
              <a:off x="3456" y="1056"/>
              <a:ext cx="0" cy="192"/>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7" name="Line 236">
              <a:extLst>
                <a:ext uri="{FF2B5EF4-FFF2-40B4-BE49-F238E27FC236}">
                  <a16:creationId xmlns:a16="http://schemas.microsoft.com/office/drawing/2014/main" id="{59E6C718-4816-4465-9CAF-C4A317095235}"/>
                </a:ext>
              </a:extLst>
            </p:cNvPr>
            <p:cNvSpPr>
              <a:spLocks noChangeShapeType="1"/>
            </p:cNvSpPr>
            <p:nvPr/>
          </p:nvSpPr>
          <p:spPr bwMode="auto">
            <a:xfrm flipV="1">
              <a:off x="4512" y="1056"/>
              <a:ext cx="0" cy="192"/>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346" name="Group 261">
            <a:extLst>
              <a:ext uri="{FF2B5EF4-FFF2-40B4-BE49-F238E27FC236}">
                <a16:creationId xmlns:a16="http://schemas.microsoft.com/office/drawing/2014/main" id="{18CEB28D-8AFE-416C-916B-2F1EB4C46448}"/>
              </a:ext>
            </a:extLst>
          </p:cNvPr>
          <p:cNvGrpSpPr>
            <a:grpSpLocks/>
          </p:cNvGrpSpPr>
          <p:nvPr/>
        </p:nvGrpSpPr>
        <p:grpSpPr bwMode="auto">
          <a:xfrm>
            <a:off x="5181600" y="609600"/>
            <a:ext cx="1981200" cy="5867400"/>
            <a:chOff x="3264" y="384"/>
            <a:chExt cx="1248" cy="3696"/>
          </a:xfrm>
        </p:grpSpPr>
        <p:grpSp>
          <p:nvGrpSpPr>
            <p:cNvPr id="114719" name="Group 259">
              <a:extLst>
                <a:ext uri="{FF2B5EF4-FFF2-40B4-BE49-F238E27FC236}">
                  <a16:creationId xmlns:a16="http://schemas.microsoft.com/office/drawing/2014/main" id="{CE146BE1-94EA-448D-B300-26584D6FC0EA}"/>
                </a:ext>
              </a:extLst>
            </p:cNvPr>
            <p:cNvGrpSpPr>
              <a:grpSpLocks/>
            </p:cNvGrpSpPr>
            <p:nvPr/>
          </p:nvGrpSpPr>
          <p:grpSpPr bwMode="auto">
            <a:xfrm>
              <a:off x="3456" y="384"/>
              <a:ext cx="1056" cy="3696"/>
              <a:chOff x="3456" y="384"/>
              <a:chExt cx="1056" cy="3696"/>
            </a:xfrm>
          </p:grpSpPr>
          <p:sp>
            <p:nvSpPr>
              <p:cNvPr id="114721" name="Line 132">
                <a:extLst>
                  <a:ext uri="{FF2B5EF4-FFF2-40B4-BE49-F238E27FC236}">
                    <a16:creationId xmlns:a16="http://schemas.microsoft.com/office/drawing/2014/main" id="{F1773501-1593-46A6-B31F-DE7E31BF7DC4}"/>
                  </a:ext>
                </a:extLst>
              </p:cNvPr>
              <p:cNvSpPr>
                <a:spLocks noChangeShapeType="1"/>
              </p:cNvSpPr>
              <p:nvPr/>
            </p:nvSpPr>
            <p:spPr bwMode="auto">
              <a:xfrm>
                <a:off x="3456" y="384"/>
                <a:ext cx="0" cy="3696"/>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2" name="Line 133">
                <a:extLst>
                  <a:ext uri="{FF2B5EF4-FFF2-40B4-BE49-F238E27FC236}">
                    <a16:creationId xmlns:a16="http://schemas.microsoft.com/office/drawing/2014/main" id="{CF063229-C53B-4A31-A342-685C3595A91C}"/>
                  </a:ext>
                </a:extLst>
              </p:cNvPr>
              <p:cNvSpPr>
                <a:spLocks noChangeShapeType="1"/>
              </p:cNvSpPr>
              <p:nvPr/>
            </p:nvSpPr>
            <p:spPr bwMode="auto">
              <a:xfrm>
                <a:off x="4512" y="432"/>
                <a:ext cx="0" cy="3600"/>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3" name="Line 134">
                <a:extLst>
                  <a:ext uri="{FF2B5EF4-FFF2-40B4-BE49-F238E27FC236}">
                    <a16:creationId xmlns:a16="http://schemas.microsoft.com/office/drawing/2014/main" id="{DB474558-0BF8-40FB-9F58-BB7EE8BBDFCD}"/>
                  </a:ext>
                </a:extLst>
              </p:cNvPr>
              <p:cNvSpPr>
                <a:spLocks noChangeShapeType="1"/>
              </p:cNvSpPr>
              <p:nvPr/>
            </p:nvSpPr>
            <p:spPr bwMode="auto">
              <a:xfrm>
                <a:off x="4080" y="480"/>
                <a:ext cx="0" cy="3600"/>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4" name="Line 136">
                <a:extLst>
                  <a:ext uri="{FF2B5EF4-FFF2-40B4-BE49-F238E27FC236}">
                    <a16:creationId xmlns:a16="http://schemas.microsoft.com/office/drawing/2014/main" id="{590E518B-4936-4191-BB19-45EFA5ADAFB8}"/>
                  </a:ext>
                </a:extLst>
              </p:cNvPr>
              <p:cNvSpPr>
                <a:spLocks noChangeShapeType="1"/>
              </p:cNvSpPr>
              <p:nvPr/>
            </p:nvSpPr>
            <p:spPr bwMode="auto">
              <a:xfrm>
                <a:off x="3936" y="480"/>
                <a:ext cx="0" cy="3552"/>
              </a:xfrm>
              <a:prstGeom prst="line">
                <a:avLst/>
              </a:prstGeom>
              <a:noFill/>
              <a:ln w="952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720" name="Rectangle 238">
              <a:extLst>
                <a:ext uri="{FF2B5EF4-FFF2-40B4-BE49-F238E27FC236}">
                  <a16:creationId xmlns:a16="http://schemas.microsoft.com/office/drawing/2014/main" id="{C2C60417-766F-4F3D-B2F0-4EADBDF6B4B5}"/>
                </a:ext>
              </a:extLst>
            </p:cNvPr>
            <p:cNvSpPr>
              <a:spLocks noChangeArrowheads="1"/>
            </p:cNvSpPr>
            <p:nvPr/>
          </p:nvSpPr>
          <p:spPr bwMode="auto">
            <a:xfrm>
              <a:off x="3264" y="139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b="1" i="1">
                  <a:solidFill>
                    <a:srgbClr val="FC0A0A"/>
                  </a:solidFill>
                  <a:latin typeface="宋体" panose="02010600030101010101" pitchFamily="2" charset="-122"/>
                </a:rPr>
                <a:t>α</a:t>
              </a:r>
            </a:p>
          </p:txBody>
        </p:sp>
      </p:grpSp>
      <p:sp>
        <p:nvSpPr>
          <p:cNvPr id="13558" name="Freeform 246">
            <a:extLst>
              <a:ext uri="{FF2B5EF4-FFF2-40B4-BE49-F238E27FC236}">
                <a16:creationId xmlns:a16="http://schemas.microsoft.com/office/drawing/2014/main" id="{0AB8A8D7-338F-471E-8CA4-CD58F37C31CE}"/>
              </a:ext>
            </a:extLst>
          </p:cNvPr>
          <p:cNvSpPr>
            <a:spLocks/>
          </p:cNvSpPr>
          <p:nvPr/>
        </p:nvSpPr>
        <p:spPr bwMode="auto">
          <a:xfrm>
            <a:off x="5486400" y="2819400"/>
            <a:ext cx="762000" cy="304800"/>
          </a:xfrm>
          <a:custGeom>
            <a:avLst/>
            <a:gdLst>
              <a:gd name="T0" fmla="*/ 0 w 480"/>
              <a:gd name="T1" fmla="*/ 192 h 192"/>
              <a:gd name="T2" fmla="*/ 192 w 480"/>
              <a:gd name="T3" fmla="*/ 48 h 192"/>
              <a:gd name="T4" fmla="*/ 336 w 480"/>
              <a:gd name="T5" fmla="*/ 0 h 192"/>
              <a:gd name="T6" fmla="*/ 480 w 480"/>
              <a:gd name="T7" fmla="*/ 48 h 192"/>
              <a:gd name="T8" fmla="*/ 0 60000 65536"/>
              <a:gd name="T9" fmla="*/ 0 60000 65536"/>
              <a:gd name="T10" fmla="*/ 0 60000 65536"/>
              <a:gd name="T11" fmla="*/ 0 60000 65536"/>
              <a:gd name="T12" fmla="*/ 0 w 480"/>
              <a:gd name="T13" fmla="*/ 0 h 192"/>
              <a:gd name="T14" fmla="*/ 480 w 480"/>
              <a:gd name="T15" fmla="*/ 192 h 192"/>
            </a:gdLst>
            <a:ahLst/>
            <a:cxnLst>
              <a:cxn ang="T8">
                <a:pos x="T0" y="T1"/>
              </a:cxn>
              <a:cxn ang="T9">
                <a:pos x="T2" y="T3"/>
              </a:cxn>
              <a:cxn ang="T10">
                <a:pos x="T4" y="T5"/>
              </a:cxn>
              <a:cxn ang="T11">
                <a:pos x="T6" y="T7"/>
              </a:cxn>
            </a:cxnLst>
            <a:rect l="T12" t="T13" r="T14" b="T15"/>
            <a:pathLst>
              <a:path w="480" h="192">
                <a:moveTo>
                  <a:pt x="0" y="192"/>
                </a:moveTo>
                <a:cubicBezTo>
                  <a:pt x="68" y="136"/>
                  <a:pt x="136" y="80"/>
                  <a:pt x="192" y="48"/>
                </a:cubicBezTo>
                <a:cubicBezTo>
                  <a:pt x="248" y="16"/>
                  <a:pt x="288" y="0"/>
                  <a:pt x="336" y="0"/>
                </a:cubicBezTo>
                <a:cubicBezTo>
                  <a:pt x="384" y="0"/>
                  <a:pt x="432" y="24"/>
                  <a:pt x="480" y="48"/>
                </a:cubicBezTo>
              </a:path>
            </a:pathLst>
          </a:custGeom>
          <a:noFill/>
          <a:ln w="38100">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559" name="Freeform 247">
            <a:extLst>
              <a:ext uri="{FF2B5EF4-FFF2-40B4-BE49-F238E27FC236}">
                <a16:creationId xmlns:a16="http://schemas.microsoft.com/office/drawing/2014/main" id="{95932196-388E-47BA-B010-9AB9752738F6}"/>
              </a:ext>
            </a:extLst>
          </p:cNvPr>
          <p:cNvSpPr>
            <a:spLocks/>
          </p:cNvSpPr>
          <p:nvPr/>
        </p:nvSpPr>
        <p:spPr bwMode="auto">
          <a:xfrm>
            <a:off x="6248400" y="2895600"/>
            <a:ext cx="228600" cy="228600"/>
          </a:xfrm>
          <a:custGeom>
            <a:avLst/>
            <a:gdLst>
              <a:gd name="T0" fmla="*/ 0 w 144"/>
              <a:gd name="T1" fmla="*/ 0 h 144"/>
              <a:gd name="T2" fmla="*/ 96 w 144"/>
              <a:gd name="T3" fmla="*/ 96 h 144"/>
              <a:gd name="T4" fmla="*/ 144 w 144"/>
              <a:gd name="T5" fmla="*/ 144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0"/>
                </a:moveTo>
                <a:cubicBezTo>
                  <a:pt x="36" y="36"/>
                  <a:pt x="72" y="72"/>
                  <a:pt x="96" y="96"/>
                </a:cubicBezTo>
                <a:cubicBezTo>
                  <a:pt x="120" y="120"/>
                  <a:pt x="132" y="132"/>
                  <a:pt x="144" y="144"/>
                </a:cubicBezTo>
              </a:path>
            </a:pathLst>
          </a:custGeom>
          <a:noFill/>
          <a:ln w="38100">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3356" name="Group 252">
            <a:extLst>
              <a:ext uri="{FF2B5EF4-FFF2-40B4-BE49-F238E27FC236}">
                <a16:creationId xmlns:a16="http://schemas.microsoft.com/office/drawing/2014/main" id="{563B1B66-E467-48F7-9BF6-7E675D51BFCA}"/>
              </a:ext>
            </a:extLst>
          </p:cNvPr>
          <p:cNvGrpSpPr>
            <a:grpSpLocks/>
          </p:cNvGrpSpPr>
          <p:nvPr/>
        </p:nvGrpSpPr>
        <p:grpSpPr bwMode="auto">
          <a:xfrm>
            <a:off x="4191000" y="2895600"/>
            <a:ext cx="304800" cy="762000"/>
            <a:chOff x="2640" y="1824"/>
            <a:chExt cx="192" cy="480"/>
          </a:xfrm>
        </p:grpSpPr>
        <p:sp>
          <p:nvSpPr>
            <p:cNvPr id="114715" name="Line 248">
              <a:extLst>
                <a:ext uri="{FF2B5EF4-FFF2-40B4-BE49-F238E27FC236}">
                  <a16:creationId xmlns:a16="http://schemas.microsoft.com/office/drawing/2014/main" id="{B74EB519-DE85-4C3F-9551-83CDD348D138}"/>
                </a:ext>
              </a:extLst>
            </p:cNvPr>
            <p:cNvSpPr>
              <a:spLocks noChangeShapeType="1"/>
            </p:cNvSpPr>
            <p:nvPr/>
          </p:nvSpPr>
          <p:spPr bwMode="auto">
            <a:xfrm>
              <a:off x="2640" y="1824"/>
              <a:ext cx="144"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4716" name="Group 251">
              <a:extLst>
                <a:ext uri="{FF2B5EF4-FFF2-40B4-BE49-F238E27FC236}">
                  <a16:creationId xmlns:a16="http://schemas.microsoft.com/office/drawing/2014/main" id="{97F38A66-BE12-419A-B419-B0DCF9BEC675}"/>
                </a:ext>
              </a:extLst>
            </p:cNvPr>
            <p:cNvGrpSpPr>
              <a:grpSpLocks/>
            </p:cNvGrpSpPr>
            <p:nvPr/>
          </p:nvGrpSpPr>
          <p:grpSpPr bwMode="auto">
            <a:xfrm>
              <a:off x="2640" y="2112"/>
              <a:ext cx="192" cy="192"/>
              <a:chOff x="2640" y="2112"/>
              <a:chExt cx="192" cy="192"/>
            </a:xfrm>
          </p:grpSpPr>
          <p:sp>
            <p:nvSpPr>
              <p:cNvPr id="114717" name="Line 249">
                <a:extLst>
                  <a:ext uri="{FF2B5EF4-FFF2-40B4-BE49-F238E27FC236}">
                    <a16:creationId xmlns:a16="http://schemas.microsoft.com/office/drawing/2014/main" id="{7E7FDEF0-2624-406F-A246-7BDEA5815A0F}"/>
                  </a:ext>
                </a:extLst>
              </p:cNvPr>
              <p:cNvSpPr>
                <a:spLocks noChangeShapeType="1"/>
              </p:cNvSpPr>
              <p:nvPr/>
            </p:nvSpPr>
            <p:spPr bwMode="auto">
              <a:xfrm>
                <a:off x="2640" y="2208"/>
                <a:ext cx="192"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8" name="Line 250">
                <a:extLst>
                  <a:ext uri="{FF2B5EF4-FFF2-40B4-BE49-F238E27FC236}">
                    <a16:creationId xmlns:a16="http://schemas.microsoft.com/office/drawing/2014/main" id="{D3CC9248-2E6E-439B-B64A-6CB4C4152899}"/>
                  </a:ext>
                </a:extLst>
              </p:cNvPr>
              <p:cNvSpPr>
                <a:spLocks noChangeShapeType="1"/>
              </p:cNvSpPr>
              <p:nvPr/>
            </p:nvSpPr>
            <p:spPr bwMode="auto">
              <a:xfrm flipV="1">
                <a:off x="2736" y="2112"/>
                <a:ext cx="0" cy="192"/>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3567" name="Freeform 255">
            <a:extLst>
              <a:ext uri="{FF2B5EF4-FFF2-40B4-BE49-F238E27FC236}">
                <a16:creationId xmlns:a16="http://schemas.microsoft.com/office/drawing/2014/main" id="{E781E5EE-69B4-4FC0-8C3C-B07C9A6CEEFF}"/>
              </a:ext>
            </a:extLst>
          </p:cNvPr>
          <p:cNvSpPr>
            <a:spLocks/>
          </p:cNvSpPr>
          <p:nvPr/>
        </p:nvSpPr>
        <p:spPr bwMode="auto">
          <a:xfrm>
            <a:off x="5486400" y="3695700"/>
            <a:ext cx="762000" cy="495300"/>
          </a:xfrm>
          <a:custGeom>
            <a:avLst/>
            <a:gdLst>
              <a:gd name="T0" fmla="*/ 0 w 480"/>
              <a:gd name="T1" fmla="*/ 168 h 312"/>
              <a:gd name="T2" fmla="*/ 96 w 480"/>
              <a:gd name="T3" fmla="*/ 24 h 312"/>
              <a:gd name="T4" fmla="*/ 192 w 480"/>
              <a:gd name="T5" fmla="*/ 24 h 312"/>
              <a:gd name="T6" fmla="*/ 288 w 480"/>
              <a:gd name="T7" fmla="*/ 72 h 312"/>
              <a:gd name="T8" fmla="*/ 480 w 480"/>
              <a:gd name="T9" fmla="*/ 312 h 312"/>
              <a:gd name="T10" fmla="*/ 0 60000 65536"/>
              <a:gd name="T11" fmla="*/ 0 60000 65536"/>
              <a:gd name="T12" fmla="*/ 0 60000 65536"/>
              <a:gd name="T13" fmla="*/ 0 60000 65536"/>
              <a:gd name="T14" fmla="*/ 0 60000 65536"/>
              <a:gd name="T15" fmla="*/ 0 w 480"/>
              <a:gd name="T16" fmla="*/ 0 h 312"/>
              <a:gd name="T17" fmla="*/ 480 w 480"/>
              <a:gd name="T18" fmla="*/ 312 h 312"/>
            </a:gdLst>
            <a:ahLst/>
            <a:cxnLst>
              <a:cxn ang="T10">
                <a:pos x="T0" y="T1"/>
              </a:cxn>
              <a:cxn ang="T11">
                <a:pos x="T2" y="T3"/>
              </a:cxn>
              <a:cxn ang="T12">
                <a:pos x="T4" y="T5"/>
              </a:cxn>
              <a:cxn ang="T13">
                <a:pos x="T6" y="T7"/>
              </a:cxn>
              <a:cxn ang="T14">
                <a:pos x="T8" y="T9"/>
              </a:cxn>
            </a:cxnLst>
            <a:rect l="T15" t="T16" r="T17" b="T18"/>
            <a:pathLst>
              <a:path w="480" h="312">
                <a:moveTo>
                  <a:pt x="0" y="168"/>
                </a:moveTo>
                <a:cubicBezTo>
                  <a:pt x="32" y="108"/>
                  <a:pt x="64" y="48"/>
                  <a:pt x="96" y="24"/>
                </a:cubicBezTo>
                <a:cubicBezTo>
                  <a:pt x="128" y="0"/>
                  <a:pt x="160" y="16"/>
                  <a:pt x="192" y="24"/>
                </a:cubicBezTo>
                <a:cubicBezTo>
                  <a:pt x="224" y="32"/>
                  <a:pt x="240" y="24"/>
                  <a:pt x="288" y="72"/>
                </a:cubicBezTo>
                <a:cubicBezTo>
                  <a:pt x="336" y="120"/>
                  <a:pt x="408" y="216"/>
                  <a:pt x="480" y="31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569" name="Line 257">
            <a:extLst>
              <a:ext uri="{FF2B5EF4-FFF2-40B4-BE49-F238E27FC236}">
                <a16:creationId xmlns:a16="http://schemas.microsoft.com/office/drawing/2014/main" id="{CB80E451-AED0-43DB-89FD-D0457EE38C8E}"/>
              </a:ext>
            </a:extLst>
          </p:cNvPr>
          <p:cNvSpPr>
            <a:spLocks noChangeShapeType="1"/>
          </p:cNvSpPr>
          <p:nvPr/>
        </p:nvSpPr>
        <p:spPr bwMode="auto">
          <a:xfrm>
            <a:off x="6248400" y="4191000"/>
            <a:ext cx="228600" cy="30480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570" name="Line 258">
            <a:extLst>
              <a:ext uri="{FF2B5EF4-FFF2-40B4-BE49-F238E27FC236}">
                <a16:creationId xmlns:a16="http://schemas.microsoft.com/office/drawing/2014/main" id="{02F6973F-BD9F-451B-9C80-32FF7FD3B889}"/>
              </a:ext>
            </a:extLst>
          </p:cNvPr>
          <p:cNvSpPr>
            <a:spLocks noChangeShapeType="1"/>
          </p:cNvSpPr>
          <p:nvPr/>
        </p:nvSpPr>
        <p:spPr bwMode="auto">
          <a:xfrm>
            <a:off x="6248400" y="5257800"/>
            <a:ext cx="228600"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574" name="Freeform 262">
            <a:extLst>
              <a:ext uri="{FF2B5EF4-FFF2-40B4-BE49-F238E27FC236}">
                <a16:creationId xmlns:a16="http://schemas.microsoft.com/office/drawing/2014/main" id="{ADB74AC1-615F-411E-BB6C-53B3AC27BC25}"/>
              </a:ext>
            </a:extLst>
          </p:cNvPr>
          <p:cNvSpPr>
            <a:spLocks/>
          </p:cNvSpPr>
          <p:nvPr/>
        </p:nvSpPr>
        <p:spPr bwMode="auto">
          <a:xfrm>
            <a:off x="6248400" y="2895600"/>
            <a:ext cx="838200" cy="228600"/>
          </a:xfrm>
          <a:custGeom>
            <a:avLst/>
            <a:gdLst>
              <a:gd name="T0" fmla="*/ 0 w 528"/>
              <a:gd name="T1" fmla="*/ 0 h 144"/>
              <a:gd name="T2" fmla="*/ 528 w 528"/>
              <a:gd name="T3" fmla="*/ 144 h 144"/>
              <a:gd name="T4" fmla="*/ 0 60000 65536"/>
              <a:gd name="T5" fmla="*/ 0 60000 65536"/>
              <a:gd name="T6" fmla="*/ 0 w 528"/>
              <a:gd name="T7" fmla="*/ 0 h 144"/>
              <a:gd name="T8" fmla="*/ 528 w 528"/>
              <a:gd name="T9" fmla="*/ 144 h 144"/>
            </a:gdLst>
            <a:ahLst/>
            <a:cxnLst>
              <a:cxn ang="T4">
                <a:pos x="T0" y="T1"/>
              </a:cxn>
              <a:cxn ang="T5">
                <a:pos x="T2" y="T3"/>
              </a:cxn>
            </a:cxnLst>
            <a:rect l="T6" t="T7" r="T8" b="T9"/>
            <a:pathLst>
              <a:path w="528" h="144">
                <a:moveTo>
                  <a:pt x="0" y="0"/>
                </a:moveTo>
                <a:cubicBezTo>
                  <a:pt x="0" y="0"/>
                  <a:pt x="264" y="72"/>
                  <a:pt x="528" y="144"/>
                </a:cubicBezTo>
              </a:path>
            </a:pathLst>
          </a:custGeom>
          <a:noFill/>
          <a:ln w="3810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3312"/>
                                        </p:tgtEl>
                                        <p:attrNameLst>
                                          <p:attrName>style.visibility</p:attrName>
                                        </p:attrNameLst>
                                      </p:cBhvr>
                                      <p:to>
                                        <p:strVal val="visible"/>
                                      </p:to>
                                    </p:set>
                                    <p:animEffect transition="in" filter="checkerboard(across)">
                                      <p:cBhvr>
                                        <p:cTn id="12" dur="500"/>
                                        <p:tgtEl>
                                          <p:spTgt spid="133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3325"/>
                                        </p:tgtEl>
                                        <p:attrNameLst>
                                          <p:attrName>style.visibility</p:attrName>
                                        </p:attrNameLst>
                                      </p:cBhvr>
                                      <p:to>
                                        <p:strVal val="visible"/>
                                      </p:to>
                                    </p:set>
                                    <p:animEffect transition="in" filter="checkerboard(across)">
                                      <p:cBhvr>
                                        <p:cTn id="17" dur="500"/>
                                        <p:tgtEl>
                                          <p:spTgt spid="13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346"/>
                                        </p:tgtEl>
                                        <p:attrNameLst>
                                          <p:attrName>style.visibility</p:attrName>
                                        </p:attrNameLst>
                                      </p:cBhvr>
                                      <p:to>
                                        <p:strVal val="visible"/>
                                      </p:to>
                                    </p:set>
                                    <p:animEffect transition="in" filter="blinds(vertical)">
                                      <p:cBhvr>
                                        <p:cTn id="22" dur="500"/>
                                        <p:tgtEl>
                                          <p:spTgt spid="133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heckerboard(across)">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8" fill="hold" grpId="0" nodeType="clickEffect">
                                  <p:stCondLst>
                                    <p:cond delay="0"/>
                                  </p:stCondLst>
                                  <p:childTnLst>
                                    <p:set>
                                      <p:cBhvr>
                                        <p:cTn id="31" dur="1" fill="hold">
                                          <p:stCondLst>
                                            <p:cond delay="0"/>
                                          </p:stCondLst>
                                        </p:cTn>
                                        <p:tgtEl>
                                          <p:spTgt spid="13558"/>
                                        </p:tgtEl>
                                        <p:attrNameLst>
                                          <p:attrName>style.visibility</p:attrName>
                                        </p:attrNameLst>
                                      </p:cBhvr>
                                      <p:to>
                                        <p:strVal val="visible"/>
                                      </p:to>
                                    </p:set>
                                    <p:anim calcmode="lin" valueType="num">
                                      <p:cBhvr>
                                        <p:cTn id="32" dur="500" fill="hold"/>
                                        <p:tgtEl>
                                          <p:spTgt spid="13558"/>
                                        </p:tgtEl>
                                        <p:attrNameLst>
                                          <p:attrName>ppt_x</p:attrName>
                                        </p:attrNameLst>
                                      </p:cBhvr>
                                      <p:tavLst>
                                        <p:tav tm="0">
                                          <p:val>
                                            <p:strVal val="#ppt_x-#ppt_w/2"/>
                                          </p:val>
                                        </p:tav>
                                        <p:tav tm="100000">
                                          <p:val>
                                            <p:strVal val="#ppt_x"/>
                                          </p:val>
                                        </p:tav>
                                      </p:tavLst>
                                    </p:anim>
                                    <p:anim calcmode="lin" valueType="num">
                                      <p:cBhvr>
                                        <p:cTn id="33" dur="500" fill="hold"/>
                                        <p:tgtEl>
                                          <p:spTgt spid="13558"/>
                                        </p:tgtEl>
                                        <p:attrNameLst>
                                          <p:attrName>ppt_y</p:attrName>
                                        </p:attrNameLst>
                                      </p:cBhvr>
                                      <p:tavLst>
                                        <p:tav tm="0">
                                          <p:val>
                                            <p:strVal val="#ppt_y"/>
                                          </p:val>
                                        </p:tav>
                                        <p:tav tm="100000">
                                          <p:val>
                                            <p:strVal val="#ppt_y"/>
                                          </p:val>
                                        </p:tav>
                                      </p:tavLst>
                                    </p:anim>
                                    <p:anim calcmode="lin" valueType="num">
                                      <p:cBhvr>
                                        <p:cTn id="34" dur="500" fill="hold"/>
                                        <p:tgtEl>
                                          <p:spTgt spid="13558"/>
                                        </p:tgtEl>
                                        <p:attrNameLst>
                                          <p:attrName>ppt_w</p:attrName>
                                        </p:attrNameLst>
                                      </p:cBhvr>
                                      <p:tavLst>
                                        <p:tav tm="0">
                                          <p:val>
                                            <p:fltVal val="0"/>
                                          </p:val>
                                        </p:tav>
                                        <p:tav tm="100000">
                                          <p:val>
                                            <p:strVal val="#ppt_w"/>
                                          </p:val>
                                        </p:tav>
                                      </p:tavLst>
                                    </p:anim>
                                    <p:anim calcmode="lin" valueType="num">
                                      <p:cBhvr>
                                        <p:cTn id="35" dur="500" fill="hold"/>
                                        <p:tgtEl>
                                          <p:spTgt spid="13558"/>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13356"/>
                                        </p:tgtEl>
                                        <p:attrNameLst>
                                          <p:attrName>style.visibility</p:attrName>
                                        </p:attrNameLst>
                                      </p:cBhvr>
                                      <p:to>
                                        <p:strVal val="visible"/>
                                      </p:to>
                                    </p:set>
                                    <p:anim calcmode="lin" valueType="num">
                                      <p:cBhvr additive="base">
                                        <p:cTn id="40" dur="500" fill="hold"/>
                                        <p:tgtEl>
                                          <p:spTgt spid="13356"/>
                                        </p:tgtEl>
                                        <p:attrNameLst>
                                          <p:attrName>ppt_x</p:attrName>
                                        </p:attrNameLst>
                                      </p:cBhvr>
                                      <p:tavLst>
                                        <p:tav tm="0">
                                          <p:val>
                                            <p:strVal val="#ppt_x"/>
                                          </p:val>
                                        </p:tav>
                                        <p:tav tm="100000">
                                          <p:val>
                                            <p:strVal val="#ppt_x"/>
                                          </p:val>
                                        </p:tav>
                                      </p:tavLst>
                                    </p:anim>
                                    <p:anim calcmode="lin" valueType="num">
                                      <p:cBhvr additive="base">
                                        <p:cTn id="41" dur="500" fill="hold"/>
                                        <p:tgtEl>
                                          <p:spTgt spid="13356"/>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8" fill="hold" grpId="0" nodeType="clickEffect">
                                  <p:stCondLst>
                                    <p:cond delay="0"/>
                                  </p:stCondLst>
                                  <p:childTnLst>
                                    <p:set>
                                      <p:cBhvr>
                                        <p:cTn id="45" dur="1" fill="hold">
                                          <p:stCondLst>
                                            <p:cond delay="0"/>
                                          </p:stCondLst>
                                        </p:cTn>
                                        <p:tgtEl>
                                          <p:spTgt spid="13559"/>
                                        </p:tgtEl>
                                        <p:attrNameLst>
                                          <p:attrName>style.visibility</p:attrName>
                                        </p:attrNameLst>
                                      </p:cBhvr>
                                      <p:to>
                                        <p:strVal val="visible"/>
                                      </p:to>
                                    </p:set>
                                    <p:anim calcmode="lin" valueType="num">
                                      <p:cBhvr>
                                        <p:cTn id="46" dur="500" fill="hold"/>
                                        <p:tgtEl>
                                          <p:spTgt spid="13559"/>
                                        </p:tgtEl>
                                        <p:attrNameLst>
                                          <p:attrName>ppt_x</p:attrName>
                                        </p:attrNameLst>
                                      </p:cBhvr>
                                      <p:tavLst>
                                        <p:tav tm="0">
                                          <p:val>
                                            <p:strVal val="#ppt_x-#ppt_w/2"/>
                                          </p:val>
                                        </p:tav>
                                        <p:tav tm="100000">
                                          <p:val>
                                            <p:strVal val="#ppt_x"/>
                                          </p:val>
                                        </p:tav>
                                      </p:tavLst>
                                    </p:anim>
                                    <p:anim calcmode="lin" valueType="num">
                                      <p:cBhvr>
                                        <p:cTn id="47" dur="500" fill="hold"/>
                                        <p:tgtEl>
                                          <p:spTgt spid="13559"/>
                                        </p:tgtEl>
                                        <p:attrNameLst>
                                          <p:attrName>ppt_y</p:attrName>
                                        </p:attrNameLst>
                                      </p:cBhvr>
                                      <p:tavLst>
                                        <p:tav tm="0">
                                          <p:val>
                                            <p:strVal val="#ppt_y"/>
                                          </p:val>
                                        </p:tav>
                                        <p:tav tm="100000">
                                          <p:val>
                                            <p:strVal val="#ppt_y"/>
                                          </p:val>
                                        </p:tav>
                                      </p:tavLst>
                                    </p:anim>
                                    <p:anim calcmode="lin" valueType="num">
                                      <p:cBhvr>
                                        <p:cTn id="48" dur="500" fill="hold"/>
                                        <p:tgtEl>
                                          <p:spTgt spid="13559"/>
                                        </p:tgtEl>
                                        <p:attrNameLst>
                                          <p:attrName>ppt_w</p:attrName>
                                        </p:attrNameLst>
                                      </p:cBhvr>
                                      <p:tavLst>
                                        <p:tav tm="0">
                                          <p:val>
                                            <p:fltVal val="0"/>
                                          </p:val>
                                        </p:tav>
                                        <p:tav tm="100000">
                                          <p:val>
                                            <p:strVal val="#ppt_w"/>
                                          </p:val>
                                        </p:tav>
                                      </p:tavLst>
                                    </p:anim>
                                    <p:anim calcmode="lin" valueType="num">
                                      <p:cBhvr>
                                        <p:cTn id="49" dur="500" fill="hold"/>
                                        <p:tgtEl>
                                          <p:spTgt spid="13559"/>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8" fill="hold" nodeType="clickEffect">
                                  <p:stCondLst>
                                    <p:cond delay="0"/>
                                  </p:stCondLst>
                                  <p:childTnLst>
                                    <p:set>
                                      <p:cBhvr>
                                        <p:cTn id="53" dur="1" fill="hold">
                                          <p:stCondLst>
                                            <p:cond delay="0"/>
                                          </p:stCondLst>
                                        </p:cTn>
                                        <p:tgtEl>
                                          <p:spTgt spid="13450"/>
                                        </p:tgtEl>
                                        <p:attrNameLst>
                                          <p:attrName>style.visibility</p:attrName>
                                        </p:attrNameLst>
                                      </p:cBhvr>
                                      <p:to>
                                        <p:strVal val="visible"/>
                                      </p:to>
                                    </p:set>
                                    <p:anim calcmode="lin" valueType="num">
                                      <p:cBhvr>
                                        <p:cTn id="54" dur="500" fill="hold"/>
                                        <p:tgtEl>
                                          <p:spTgt spid="13450"/>
                                        </p:tgtEl>
                                        <p:attrNameLst>
                                          <p:attrName>ppt_x</p:attrName>
                                        </p:attrNameLst>
                                      </p:cBhvr>
                                      <p:tavLst>
                                        <p:tav tm="0">
                                          <p:val>
                                            <p:strVal val="#ppt_x-#ppt_w/2"/>
                                          </p:val>
                                        </p:tav>
                                        <p:tav tm="100000">
                                          <p:val>
                                            <p:strVal val="#ppt_x"/>
                                          </p:val>
                                        </p:tav>
                                      </p:tavLst>
                                    </p:anim>
                                    <p:anim calcmode="lin" valueType="num">
                                      <p:cBhvr>
                                        <p:cTn id="55" dur="500" fill="hold"/>
                                        <p:tgtEl>
                                          <p:spTgt spid="13450"/>
                                        </p:tgtEl>
                                        <p:attrNameLst>
                                          <p:attrName>ppt_y</p:attrName>
                                        </p:attrNameLst>
                                      </p:cBhvr>
                                      <p:tavLst>
                                        <p:tav tm="0">
                                          <p:val>
                                            <p:strVal val="#ppt_y"/>
                                          </p:val>
                                        </p:tav>
                                        <p:tav tm="100000">
                                          <p:val>
                                            <p:strVal val="#ppt_y"/>
                                          </p:val>
                                        </p:tav>
                                      </p:tavLst>
                                    </p:anim>
                                    <p:anim calcmode="lin" valueType="num">
                                      <p:cBhvr>
                                        <p:cTn id="56" dur="500" fill="hold"/>
                                        <p:tgtEl>
                                          <p:spTgt spid="13450"/>
                                        </p:tgtEl>
                                        <p:attrNameLst>
                                          <p:attrName>ppt_w</p:attrName>
                                        </p:attrNameLst>
                                      </p:cBhvr>
                                      <p:tavLst>
                                        <p:tav tm="0">
                                          <p:val>
                                            <p:fltVal val="0"/>
                                          </p:val>
                                        </p:tav>
                                        <p:tav tm="100000">
                                          <p:val>
                                            <p:strVal val="#ppt_w"/>
                                          </p:val>
                                        </p:tav>
                                      </p:tavLst>
                                    </p:anim>
                                    <p:anim calcmode="lin" valueType="num">
                                      <p:cBhvr>
                                        <p:cTn id="57" dur="500" fill="hold"/>
                                        <p:tgtEl>
                                          <p:spTgt spid="13450"/>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8" fill="hold" grpId="0" nodeType="clickEffect">
                                  <p:stCondLst>
                                    <p:cond delay="0"/>
                                  </p:stCondLst>
                                  <p:childTnLst>
                                    <p:set>
                                      <p:cBhvr>
                                        <p:cTn id="61" dur="1" fill="hold">
                                          <p:stCondLst>
                                            <p:cond delay="0"/>
                                          </p:stCondLst>
                                        </p:cTn>
                                        <p:tgtEl>
                                          <p:spTgt spid="13449"/>
                                        </p:tgtEl>
                                        <p:attrNameLst>
                                          <p:attrName>style.visibility</p:attrName>
                                        </p:attrNameLst>
                                      </p:cBhvr>
                                      <p:to>
                                        <p:strVal val="visible"/>
                                      </p:to>
                                    </p:set>
                                    <p:anim calcmode="lin" valueType="num">
                                      <p:cBhvr>
                                        <p:cTn id="62" dur="500" fill="hold"/>
                                        <p:tgtEl>
                                          <p:spTgt spid="13449"/>
                                        </p:tgtEl>
                                        <p:attrNameLst>
                                          <p:attrName>ppt_x</p:attrName>
                                        </p:attrNameLst>
                                      </p:cBhvr>
                                      <p:tavLst>
                                        <p:tav tm="0">
                                          <p:val>
                                            <p:strVal val="#ppt_x-#ppt_w/2"/>
                                          </p:val>
                                        </p:tav>
                                        <p:tav tm="100000">
                                          <p:val>
                                            <p:strVal val="#ppt_x"/>
                                          </p:val>
                                        </p:tav>
                                      </p:tavLst>
                                    </p:anim>
                                    <p:anim calcmode="lin" valueType="num">
                                      <p:cBhvr>
                                        <p:cTn id="63" dur="500" fill="hold"/>
                                        <p:tgtEl>
                                          <p:spTgt spid="13449"/>
                                        </p:tgtEl>
                                        <p:attrNameLst>
                                          <p:attrName>ppt_y</p:attrName>
                                        </p:attrNameLst>
                                      </p:cBhvr>
                                      <p:tavLst>
                                        <p:tav tm="0">
                                          <p:val>
                                            <p:strVal val="#ppt_y"/>
                                          </p:val>
                                        </p:tav>
                                        <p:tav tm="100000">
                                          <p:val>
                                            <p:strVal val="#ppt_y"/>
                                          </p:val>
                                        </p:tav>
                                      </p:tavLst>
                                    </p:anim>
                                    <p:anim calcmode="lin" valueType="num">
                                      <p:cBhvr>
                                        <p:cTn id="64" dur="500" fill="hold"/>
                                        <p:tgtEl>
                                          <p:spTgt spid="13449"/>
                                        </p:tgtEl>
                                        <p:attrNameLst>
                                          <p:attrName>ppt_w</p:attrName>
                                        </p:attrNameLst>
                                      </p:cBhvr>
                                      <p:tavLst>
                                        <p:tav tm="0">
                                          <p:val>
                                            <p:fltVal val="0"/>
                                          </p:val>
                                        </p:tav>
                                        <p:tav tm="100000">
                                          <p:val>
                                            <p:strVal val="#ppt_w"/>
                                          </p:val>
                                        </p:tav>
                                      </p:tavLst>
                                    </p:anim>
                                    <p:anim calcmode="lin" valueType="num">
                                      <p:cBhvr>
                                        <p:cTn id="65" dur="500" fill="hold"/>
                                        <p:tgtEl>
                                          <p:spTgt spid="13449"/>
                                        </p:tgtEl>
                                        <p:attrNameLst>
                                          <p:attrName>ppt_h</p:attrName>
                                        </p:attrNameLst>
                                      </p:cBhvr>
                                      <p:tavLst>
                                        <p:tav tm="0">
                                          <p:val>
                                            <p:strVal val="#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8" fill="hold" nodeType="clickEffect">
                                  <p:stCondLst>
                                    <p:cond delay="0"/>
                                  </p:stCondLst>
                                  <p:childTnLst>
                                    <p:set>
                                      <p:cBhvr>
                                        <p:cTn id="69" dur="1" fill="hold">
                                          <p:stCondLst>
                                            <p:cond delay="0"/>
                                          </p:stCondLst>
                                        </p:cTn>
                                        <p:tgtEl>
                                          <p:spTgt spid="13318"/>
                                        </p:tgtEl>
                                        <p:attrNameLst>
                                          <p:attrName>style.visibility</p:attrName>
                                        </p:attrNameLst>
                                      </p:cBhvr>
                                      <p:to>
                                        <p:strVal val="visible"/>
                                      </p:to>
                                    </p:set>
                                    <p:anim calcmode="lin" valueType="num">
                                      <p:cBhvr>
                                        <p:cTn id="70" dur="500" fill="hold"/>
                                        <p:tgtEl>
                                          <p:spTgt spid="13318"/>
                                        </p:tgtEl>
                                        <p:attrNameLst>
                                          <p:attrName>ppt_x</p:attrName>
                                        </p:attrNameLst>
                                      </p:cBhvr>
                                      <p:tavLst>
                                        <p:tav tm="0">
                                          <p:val>
                                            <p:strVal val="#ppt_x-#ppt_w/2"/>
                                          </p:val>
                                        </p:tav>
                                        <p:tav tm="100000">
                                          <p:val>
                                            <p:strVal val="#ppt_x"/>
                                          </p:val>
                                        </p:tav>
                                      </p:tavLst>
                                    </p:anim>
                                    <p:anim calcmode="lin" valueType="num">
                                      <p:cBhvr>
                                        <p:cTn id="71" dur="500" fill="hold"/>
                                        <p:tgtEl>
                                          <p:spTgt spid="13318"/>
                                        </p:tgtEl>
                                        <p:attrNameLst>
                                          <p:attrName>ppt_y</p:attrName>
                                        </p:attrNameLst>
                                      </p:cBhvr>
                                      <p:tavLst>
                                        <p:tav tm="0">
                                          <p:val>
                                            <p:strVal val="#ppt_y"/>
                                          </p:val>
                                        </p:tav>
                                        <p:tav tm="100000">
                                          <p:val>
                                            <p:strVal val="#ppt_y"/>
                                          </p:val>
                                        </p:tav>
                                      </p:tavLst>
                                    </p:anim>
                                    <p:anim calcmode="lin" valueType="num">
                                      <p:cBhvr>
                                        <p:cTn id="72" dur="500" fill="hold"/>
                                        <p:tgtEl>
                                          <p:spTgt spid="13318"/>
                                        </p:tgtEl>
                                        <p:attrNameLst>
                                          <p:attrName>ppt_w</p:attrName>
                                        </p:attrNameLst>
                                      </p:cBhvr>
                                      <p:tavLst>
                                        <p:tav tm="0">
                                          <p:val>
                                            <p:fltVal val="0"/>
                                          </p:val>
                                        </p:tav>
                                        <p:tav tm="100000">
                                          <p:val>
                                            <p:strVal val="#ppt_w"/>
                                          </p:val>
                                        </p:tav>
                                      </p:tavLst>
                                    </p:anim>
                                    <p:anim calcmode="lin" valueType="num">
                                      <p:cBhvr>
                                        <p:cTn id="73" dur="500" fill="hold"/>
                                        <p:tgtEl>
                                          <p:spTgt spid="13318"/>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grpId="0" nodeType="clickEffect">
                                  <p:stCondLst>
                                    <p:cond delay="0"/>
                                  </p:stCondLst>
                                  <p:childTnLst>
                                    <p:set>
                                      <p:cBhvr>
                                        <p:cTn id="77" dur="1" fill="hold">
                                          <p:stCondLst>
                                            <p:cond delay="0"/>
                                          </p:stCondLst>
                                        </p:cTn>
                                        <p:tgtEl>
                                          <p:spTgt spid="13567"/>
                                        </p:tgtEl>
                                        <p:attrNameLst>
                                          <p:attrName>style.visibility</p:attrName>
                                        </p:attrNameLst>
                                      </p:cBhvr>
                                      <p:to>
                                        <p:strVal val="visible"/>
                                      </p:to>
                                    </p:set>
                                    <p:anim calcmode="lin" valueType="num">
                                      <p:cBhvr>
                                        <p:cTn id="78" dur="500" fill="hold"/>
                                        <p:tgtEl>
                                          <p:spTgt spid="13567"/>
                                        </p:tgtEl>
                                        <p:attrNameLst>
                                          <p:attrName>ppt_x</p:attrName>
                                        </p:attrNameLst>
                                      </p:cBhvr>
                                      <p:tavLst>
                                        <p:tav tm="0">
                                          <p:val>
                                            <p:strVal val="#ppt_x-#ppt_w/2"/>
                                          </p:val>
                                        </p:tav>
                                        <p:tav tm="100000">
                                          <p:val>
                                            <p:strVal val="#ppt_x"/>
                                          </p:val>
                                        </p:tav>
                                      </p:tavLst>
                                    </p:anim>
                                    <p:anim calcmode="lin" valueType="num">
                                      <p:cBhvr>
                                        <p:cTn id="79" dur="500" fill="hold"/>
                                        <p:tgtEl>
                                          <p:spTgt spid="13567"/>
                                        </p:tgtEl>
                                        <p:attrNameLst>
                                          <p:attrName>ppt_y</p:attrName>
                                        </p:attrNameLst>
                                      </p:cBhvr>
                                      <p:tavLst>
                                        <p:tav tm="0">
                                          <p:val>
                                            <p:strVal val="#ppt_y"/>
                                          </p:val>
                                        </p:tav>
                                        <p:tav tm="100000">
                                          <p:val>
                                            <p:strVal val="#ppt_y"/>
                                          </p:val>
                                        </p:tav>
                                      </p:tavLst>
                                    </p:anim>
                                    <p:anim calcmode="lin" valueType="num">
                                      <p:cBhvr>
                                        <p:cTn id="80" dur="500" fill="hold"/>
                                        <p:tgtEl>
                                          <p:spTgt spid="13567"/>
                                        </p:tgtEl>
                                        <p:attrNameLst>
                                          <p:attrName>ppt_w</p:attrName>
                                        </p:attrNameLst>
                                      </p:cBhvr>
                                      <p:tavLst>
                                        <p:tav tm="0">
                                          <p:val>
                                            <p:fltVal val="0"/>
                                          </p:val>
                                        </p:tav>
                                        <p:tav tm="100000">
                                          <p:val>
                                            <p:strVal val="#ppt_w"/>
                                          </p:val>
                                        </p:tav>
                                      </p:tavLst>
                                    </p:anim>
                                    <p:anim calcmode="lin" valueType="num">
                                      <p:cBhvr>
                                        <p:cTn id="81" dur="500" fill="hold"/>
                                        <p:tgtEl>
                                          <p:spTgt spid="13567"/>
                                        </p:tgtEl>
                                        <p:attrNameLst>
                                          <p:attrName>ppt_h</p:attrName>
                                        </p:attrNameLst>
                                      </p:cBhvr>
                                      <p:tavLst>
                                        <p:tav tm="0">
                                          <p:val>
                                            <p:strVal val="#ppt_h"/>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17" presetClass="entr" presetSubtype="1" fill="hold" nodeType="clickEffect">
                                  <p:stCondLst>
                                    <p:cond delay="0"/>
                                  </p:stCondLst>
                                  <p:childTnLst>
                                    <p:set>
                                      <p:cBhvr>
                                        <p:cTn id="85" dur="1" fill="hold">
                                          <p:stCondLst>
                                            <p:cond delay="0"/>
                                          </p:stCondLst>
                                        </p:cTn>
                                        <p:tgtEl>
                                          <p:spTgt spid="13569"/>
                                        </p:tgtEl>
                                        <p:attrNameLst>
                                          <p:attrName>style.visibility</p:attrName>
                                        </p:attrNameLst>
                                      </p:cBhvr>
                                      <p:to>
                                        <p:strVal val="visible"/>
                                      </p:to>
                                    </p:set>
                                    <p:anim calcmode="lin" valueType="num">
                                      <p:cBhvr>
                                        <p:cTn id="86" dur="500" fill="hold"/>
                                        <p:tgtEl>
                                          <p:spTgt spid="13569"/>
                                        </p:tgtEl>
                                        <p:attrNameLst>
                                          <p:attrName>ppt_x</p:attrName>
                                        </p:attrNameLst>
                                      </p:cBhvr>
                                      <p:tavLst>
                                        <p:tav tm="0">
                                          <p:val>
                                            <p:strVal val="#ppt_x"/>
                                          </p:val>
                                        </p:tav>
                                        <p:tav tm="100000">
                                          <p:val>
                                            <p:strVal val="#ppt_x"/>
                                          </p:val>
                                        </p:tav>
                                      </p:tavLst>
                                    </p:anim>
                                    <p:anim calcmode="lin" valueType="num">
                                      <p:cBhvr>
                                        <p:cTn id="87" dur="500" fill="hold"/>
                                        <p:tgtEl>
                                          <p:spTgt spid="13569"/>
                                        </p:tgtEl>
                                        <p:attrNameLst>
                                          <p:attrName>ppt_y</p:attrName>
                                        </p:attrNameLst>
                                      </p:cBhvr>
                                      <p:tavLst>
                                        <p:tav tm="0">
                                          <p:val>
                                            <p:strVal val="#ppt_y-#ppt_h/2"/>
                                          </p:val>
                                        </p:tav>
                                        <p:tav tm="100000">
                                          <p:val>
                                            <p:strVal val="#ppt_y"/>
                                          </p:val>
                                        </p:tav>
                                      </p:tavLst>
                                    </p:anim>
                                    <p:anim calcmode="lin" valueType="num">
                                      <p:cBhvr>
                                        <p:cTn id="88" dur="500" fill="hold"/>
                                        <p:tgtEl>
                                          <p:spTgt spid="13569"/>
                                        </p:tgtEl>
                                        <p:attrNameLst>
                                          <p:attrName>ppt_w</p:attrName>
                                        </p:attrNameLst>
                                      </p:cBhvr>
                                      <p:tavLst>
                                        <p:tav tm="0">
                                          <p:val>
                                            <p:strVal val="#ppt_w"/>
                                          </p:val>
                                        </p:tav>
                                        <p:tav tm="100000">
                                          <p:val>
                                            <p:strVal val="#ppt_w"/>
                                          </p:val>
                                        </p:tav>
                                      </p:tavLst>
                                    </p:anim>
                                    <p:anim calcmode="lin" valueType="num">
                                      <p:cBhvr>
                                        <p:cTn id="89" dur="500" fill="hold"/>
                                        <p:tgtEl>
                                          <p:spTgt spid="13569"/>
                                        </p:tgtEl>
                                        <p:attrNameLst>
                                          <p:attrName>ppt_h</p:attrName>
                                        </p:attrNameLst>
                                      </p:cBhvr>
                                      <p:tavLst>
                                        <p:tav tm="0">
                                          <p:val>
                                            <p:fltVal val="0"/>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7" presetClass="entr" presetSubtype="4" fill="hold" nodeType="clickEffect">
                                  <p:stCondLst>
                                    <p:cond delay="0"/>
                                  </p:stCondLst>
                                  <p:childTnLst>
                                    <p:set>
                                      <p:cBhvr>
                                        <p:cTn id="93" dur="1" fill="hold">
                                          <p:stCondLst>
                                            <p:cond delay="0"/>
                                          </p:stCondLst>
                                        </p:cTn>
                                        <p:tgtEl>
                                          <p:spTgt spid="13455"/>
                                        </p:tgtEl>
                                        <p:attrNameLst>
                                          <p:attrName>style.visibility</p:attrName>
                                        </p:attrNameLst>
                                      </p:cBhvr>
                                      <p:to>
                                        <p:strVal val="visible"/>
                                      </p:to>
                                    </p:set>
                                    <p:anim calcmode="lin" valueType="num">
                                      <p:cBhvr>
                                        <p:cTn id="94" dur="500" fill="hold"/>
                                        <p:tgtEl>
                                          <p:spTgt spid="13455"/>
                                        </p:tgtEl>
                                        <p:attrNameLst>
                                          <p:attrName>ppt_x</p:attrName>
                                        </p:attrNameLst>
                                      </p:cBhvr>
                                      <p:tavLst>
                                        <p:tav tm="0">
                                          <p:val>
                                            <p:strVal val="#ppt_x"/>
                                          </p:val>
                                        </p:tav>
                                        <p:tav tm="100000">
                                          <p:val>
                                            <p:strVal val="#ppt_x"/>
                                          </p:val>
                                        </p:tav>
                                      </p:tavLst>
                                    </p:anim>
                                    <p:anim calcmode="lin" valueType="num">
                                      <p:cBhvr>
                                        <p:cTn id="95" dur="500" fill="hold"/>
                                        <p:tgtEl>
                                          <p:spTgt spid="13455"/>
                                        </p:tgtEl>
                                        <p:attrNameLst>
                                          <p:attrName>ppt_y</p:attrName>
                                        </p:attrNameLst>
                                      </p:cBhvr>
                                      <p:tavLst>
                                        <p:tav tm="0">
                                          <p:val>
                                            <p:strVal val="#ppt_y+#ppt_h/2"/>
                                          </p:val>
                                        </p:tav>
                                        <p:tav tm="100000">
                                          <p:val>
                                            <p:strVal val="#ppt_y"/>
                                          </p:val>
                                        </p:tav>
                                      </p:tavLst>
                                    </p:anim>
                                    <p:anim calcmode="lin" valueType="num">
                                      <p:cBhvr>
                                        <p:cTn id="96" dur="500" fill="hold"/>
                                        <p:tgtEl>
                                          <p:spTgt spid="13455"/>
                                        </p:tgtEl>
                                        <p:attrNameLst>
                                          <p:attrName>ppt_w</p:attrName>
                                        </p:attrNameLst>
                                      </p:cBhvr>
                                      <p:tavLst>
                                        <p:tav tm="0">
                                          <p:val>
                                            <p:strVal val="#ppt_w"/>
                                          </p:val>
                                        </p:tav>
                                        <p:tav tm="100000">
                                          <p:val>
                                            <p:strVal val="#ppt_w"/>
                                          </p:val>
                                        </p:tav>
                                      </p:tavLst>
                                    </p:anim>
                                    <p:anim calcmode="lin" valueType="num">
                                      <p:cBhvr>
                                        <p:cTn id="97" dur="500" fill="hold"/>
                                        <p:tgtEl>
                                          <p:spTgt spid="13455"/>
                                        </p:tgtEl>
                                        <p:attrNameLst>
                                          <p:attrName>ppt_h</p:attrName>
                                        </p:attrNameLst>
                                      </p:cBhvr>
                                      <p:tavLst>
                                        <p:tav tm="0">
                                          <p:val>
                                            <p:fltVal val="0"/>
                                          </p:val>
                                        </p:tav>
                                        <p:tav tm="100000">
                                          <p:val>
                                            <p:strVal val="#ppt_h"/>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17" presetClass="entr" presetSubtype="8" fill="hold" nodeType="clickEffect">
                                  <p:stCondLst>
                                    <p:cond delay="0"/>
                                  </p:stCondLst>
                                  <p:childTnLst>
                                    <p:set>
                                      <p:cBhvr>
                                        <p:cTn id="101" dur="1" fill="hold">
                                          <p:stCondLst>
                                            <p:cond delay="0"/>
                                          </p:stCondLst>
                                        </p:cTn>
                                        <p:tgtEl>
                                          <p:spTgt spid="13456"/>
                                        </p:tgtEl>
                                        <p:attrNameLst>
                                          <p:attrName>style.visibility</p:attrName>
                                        </p:attrNameLst>
                                      </p:cBhvr>
                                      <p:to>
                                        <p:strVal val="visible"/>
                                      </p:to>
                                    </p:set>
                                    <p:anim calcmode="lin" valueType="num">
                                      <p:cBhvr>
                                        <p:cTn id="102" dur="500" fill="hold"/>
                                        <p:tgtEl>
                                          <p:spTgt spid="13456"/>
                                        </p:tgtEl>
                                        <p:attrNameLst>
                                          <p:attrName>ppt_x</p:attrName>
                                        </p:attrNameLst>
                                      </p:cBhvr>
                                      <p:tavLst>
                                        <p:tav tm="0">
                                          <p:val>
                                            <p:strVal val="#ppt_x-#ppt_w/2"/>
                                          </p:val>
                                        </p:tav>
                                        <p:tav tm="100000">
                                          <p:val>
                                            <p:strVal val="#ppt_x"/>
                                          </p:val>
                                        </p:tav>
                                      </p:tavLst>
                                    </p:anim>
                                    <p:anim calcmode="lin" valueType="num">
                                      <p:cBhvr>
                                        <p:cTn id="103" dur="500" fill="hold"/>
                                        <p:tgtEl>
                                          <p:spTgt spid="13456"/>
                                        </p:tgtEl>
                                        <p:attrNameLst>
                                          <p:attrName>ppt_y</p:attrName>
                                        </p:attrNameLst>
                                      </p:cBhvr>
                                      <p:tavLst>
                                        <p:tav tm="0">
                                          <p:val>
                                            <p:strVal val="#ppt_y"/>
                                          </p:val>
                                        </p:tav>
                                        <p:tav tm="100000">
                                          <p:val>
                                            <p:strVal val="#ppt_y"/>
                                          </p:val>
                                        </p:tav>
                                      </p:tavLst>
                                    </p:anim>
                                    <p:anim calcmode="lin" valueType="num">
                                      <p:cBhvr>
                                        <p:cTn id="104" dur="500" fill="hold"/>
                                        <p:tgtEl>
                                          <p:spTgt spid="13456"/>
                                        </p:tgtEl>
                                        <p:attrNameLst>
                                          <p:attrName>ppt_w</p:attrName>
                                        </p:attrNameLst>
                                      </p:cBhvr>
                                      <p:tavLst>
                                        <p:tav tm="0">
                                          <p:val>
                                            <p:fltVal val="0"/>
                                          </p:val>
                                        </p:tav>
                                        <p:tav tm="100000">
                                          <p:val>
                                            <p:strVal val="#ppt_w"/>
                                          </p:val>
                                        </p:tav>
                                      </p:tavLst>
                                    </p:anim>
                                    <p:anim calcmode="lin" valueType="num">
                                      <p:cBhvr>
                                        <p:cTn id="105" dur="500" fill="hold"/>
                                        <p:tgtEl>
                                          <p:spTgt spid="13456"/>
                                        </p:tgtEl>
                                        <p:attrNameLst>
                                          <p:attrName>ppt_h</p:attrName>
                                        </p:attrNameLst>
                                      </p:cBhvr>
                                      <p:tavLst>
                                        <p:tav tm="0">
                                          <p:val>
                                            <p:strVal val="#ppt_h"/>
                                          </p:val>
                                        </p:tav>
                                        <p:tav tm="100000">
                                          <p:val>
                                            <p:strVal val="#ppt_h"/>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7" presetClass="entr" presetSubtype="8" fill="hold" nodeType="clickEffect">
                                  <p:stCondLst>
                                    <p:cond delay="0"/>
                                  </p:stCondLst>
                                  <p:childTnLst>
                                    <p:set>
                                      <p:cBhvr>
                                        <p:cTn id="109" dur="1" fill="hold">
                                          <p:stCondLst>
                                            <p:cond delay="0"/>
                                          </p:stCondLst>
                                        </p:cTn>
                                        <p:tgtEl>
                                          <p:spTgt spid="13320"/>
                                        </p:tgtEl>
                                        <p:attrNameLst>
                                          <p:attrName>style.visibility</p:attrName>
                                        </p:attrNameLst>
                                      </p:cBhvr>
                                      <p:to>
                                        <p:strVal val="visible"/>
                                      </p:to>
                                    </p:set>
                                    <p:anim calcmode="lin" valueType="num">
                                      <p:cBhvr>
                                        <p:cTn id="110" dur="500" fill="hold"/>
                                        <p:tgtEl>
                                          <p:spTgt spid="13320"/>
                                        </p:tgtEl>
                                        <p:attrNameLst>
                                          <p:attrName>ppt_x</p:attrName>
                                        </p:attrNameLst>
                                      </p:cBhvr>
                                      <p:tavLst>
                                        <p:tav tm="0">
                                          <p:val>
                                            <p:strVal val="#ppt_x-#ppt_w/2"/>
                                          </p:val>
                                        </p:tav>
                                        <p:tav tm="100000">
                                          <p:val>
                                            <p:strVal val="#ppt_x"/>
                                          </p:val>
                                        </p:tav>
                                      </p:tavLst>
                                    </p:anim>
                                    <p:anim calcmode="lin" valueType="num">
                                      <p:cBhvr>
                                        <p:cTn id="111" dur="500" fill="hold"/>
                                        <p:tgtEl>
                                          <p:spTgt spid="13320"/>
                                        </p:tgtEl>
                                        <p:attrNameLst>
                                          <p:attrName>ppt_y</p:attrName>
                                        </p:attrNameLst>
                                      </p:cBhvr>
                                      <p:tavLst>
                                        <p:tav tm="0">
                                          <p:val>
                                            <p:strVal val="#ppt_y"/>
                                          </p:val>
                                        </p:tav>
                                        <p:tav tm="100000">
                                          <p:val>
                                            <p:strVal val="#ppt_y"/>
                                          </p:val>
                                        </p:tav>
                                      </p:tavLst>
                                    </p:anim>
                                    <p:anim calcmode="lin" valueType="num">
                                      <p:cBhvr>
                                        <p:cTn id="112" dur="500" fill="hold"/>
                                        <p:tgtEl>
                                          <p:spTgt spid="13320"/>
                                        </p:tgtEl>
                                        <p:attrNameLst>
                                          <p:attrName>ppt_w</p:attrName>
                                        </p:attrNameLst>
                                      </p:cBhvr>
                                      <p:tavLst>
                                        <p:tav tm="0">
                                          <p:val>
                                            <p:fltVal val="0"/>
                                          </p:val>
                                        </p:tav>
                                        <p:tav tm="100000">
                                          <p:val>
                                            <p:strVal val="#ppt_w"/>
                                          </p:val>
                                        </p:tav>
                                      </p:tavLst>
                                    </p:anim>
                                    <p:anim calcmode="lin" valueType="num">
                                      <p:cBhvr>
                                        <p:cTn id="113" dur="500" fill="hold"/>
                                        <p:tgtEl>
                                          <p:spTgt spid="13320"/>
                                        </p:tgtEl>
                                        <p:attrNameLst>
                                          <p:attrName>ppt_h</p:attrName>
                                        </p:attrNameLst>
                                      </p:cBhvr>
                                      <p:tavLst>
                                        <p:tav tm="0">
                                          <p:val>
                                            <p:strVal val="#ppt_h"/>
                                          </p:val>
                                        </p:tav>
                                        <p:tav tm="100000">
                                          <p:val>
                                            <p:strVal val="#ppt_h"/>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7" presetClass="entr" presetSubtype="8" fill="hold" grpId="0" nodeType="clickEffect">
                                  <p:stCondLst>
                                    <p:cond delay="0"/>
                                  </p:stCondLst>
                                  <p:childTnLst>
                                    <p:set>
                                      <p:cBhvr>
                                        <p:cTn id="117" dur="1" fill="hold">
                                          <p:stCondLst>
                                            <p:cond delay="0"/>
                                          </p:stCondLst>
                                        </p:cTn>
                                        <p:tgtEl>
                                          <p:spTgt spid="13468"/>
                                        </p:tgtEl>
                                        <p:attrNameLst>
                                          <p:attrName>style.visibility</p:attrName>
                                        </p:attrNameLst>
                                      </p:cBhvr>
                                      <p:to>
                                        <p:strVal val="visible"/>
                                      </p:to>
                                    </p:set>
                                    <p:anim calcmode="lin" valueType="num">
                                      <p:cBhvr>
                                        <p:cTn id="118" dur="500" fill="hold"/>
                                        <p:tgtEl>
                                          <p:spTgt spid="13468"/>
                                        </p:tgtEl>
                                        <p:attrNameLst>
                                          <p:attrName>ppt_x</p:attrName>
                                        </p:attrNameLst>
                                      </p:cBhvr>
                                      <p:tavLst>
                                        <p:tav tm="0">
                                          <p:val>
                                            <p:strVal val="#ppt_x-#ppt_w/2"/>
                                          </p:val>
                                        </p:tav>
                                        <p:tav tm="100000">
                                          <p:val>
                                            <p:strVal val="#ppt_x"/>
                                          </p:val>
                                        </p:tav>
                                      </p:tavLst>
                                    </p:anim>
                                    <p:anim calcmode="lin" valueType="num">
                                      <p:cBhvr>
                                        <p:cTn id="119" dur="500" fill="hold"/>
                                        <p:tgtEl>
                                          <p:spTgt spid="13468"/>
                                        </p:tgtEl>
                                        <p:attrNameLst>
                                          <p:attrName>ppt_y</p:attrName>
                                        </p:attrNameLst>
                                      </p:cBhvr>
                                      <p:tavLst>
                                        <p:tav tm="0">
                                          <p:val>
                                            <p:strVal val="#ppt_y"/>
                                          </p:val>
                                        </p:tav>
                                        <p:tav tm="100000">
                                          <p:val>
                                            <p:strVal val="#ppt_y"/>
                                          </p:val>
                                        </p:tav>
                                      </p:tavLst>
                                    </p:anim>
                                    <p:anim calcmode="lin" valueType="num">
                                      <p:cBhvr>
                                        <p:cTn id="120" dur="500" fill="hold"/>
                                        <p:tgtEl>
                                          <p:spTgt spid="13468"/>
                                        </p:tgtEl>
                                        <p:attrNameLst>
                                          <p:attrName>ppt_w</p:attrName>
                                        </p:attrNameLst>
                                      </p:cBhvr>
                                      <p:tavLst>
                                        <p:tav tm="0">
                                          <p:val>
                                            <p:fltVal val="0"/>
                                          </p:val>
                                        </p:tav>
                                        <p:tav tm="100000">
                                          <p:val>
                                            <p:strVal val="#ppt_w"/>
                                          </p:val>
                                        </p:tav>
                                      </p:tavLst>
                                    </p:anim>
                                    <p:anim calcmode="lin" valueType="num">
                                      <p:cBhvr>
                                        <p:cTn id="121" dur="500" fill="hold"/>
                                        <p:tgtEl>
                                          <p:spTgt spid="13468"/>
                                        </p:tgtEl>
                                        <p:attrNameLst>
                                          <p:attrName>ppt_h</p:attrName>
                                        </p:attrNameLst>
                                      </p:cBhvr>
                                      <p:tavLst>
                                        <p:tav tm="0">
                                          <p:val>
                                            <p:strVal val="#ppt_h"/>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7" presetClass="entr" presetSubtype="1" fill="hold" nodeType="clickEffect">
                                  <p:stCondLst>
                                    <p:cond delay="0"/>
                                  </p:stCondLst>
                                  <p:childTnLst>
                                    <p:set>
                                      <p:cBhvr>
                                        <p:cTn id="125" dur="1" fill="hold">
                                          <p:stCondLst>
                                            <p:cond delay="0"/>
                                          </p:stCondLst>
                                        </p:cTn>
                                        <p:tgtEl>
                                          <p:spTgt spid="13469"/>
                                        </p:tgtEl>
                                        <p:attrNameLst>
                                          <p:attrName>style.visibility</p:attrName>
                                        </p:attrNameLst>
                                      </p:cBhvr>
                                      <p:to>
                                        <p:strVal val="visible"/>
                                      </p:to>
                                    </p:set>
                                    <p:anim calcmode="lin" valueType="num">
                                      <p:cBhvr>
                                        <p:cTn id="126" dur="500" fill="hold"/>
                                        <p:tgtEl>
                                          <p:spTgt spid="13469"/>
                                        </p:tgtEl>
                                        <p:attrNameLst>
                                          <p:attrName>ppt_x</p:attrName>
                                        </p:attrNameLst>
                                      </p:cBhvr>
                                      <p:tavLst>
                                        <p:tav tm="0">
                                          <p:val>
                                            <p:strVal val="#ppt_x"/>
                                          </p:val>
                                        </p:tav>
                                        <p:tav tm="100000">
                                          <p:val>
                                            <p:strVal val="#ppt_x"/>
                                          </p:val>
                                        </p:tav>
                                      </p:tavLst>
                                    </p:anim>
                                    <p:anim calcmode="lin" valueType="num">
                                      <p:cBhvr>
                                        <p:cTn id="127" dur="500" fill="hold"/>
                                        <p:tgtEl>
                                          <p:spTgt spid="13469"/>
                                        </p:tgtEl>
                                        <p:attrNameLst>
                                          <p:attrName>ppt_y</p:attrName>
                                        </p:attrNameLst>
                                      </p:cBhvr>
                                      <p:tavLst>
                                        <p:tav tm="0">
                                          <p:val>
                                            <p:strVal val="#ppt_y-#ppt_h/2"/>
                                          </p:val>
                                        </p:tav>
                                        <p:tav tm="100000">
                                          <p:val>
                                            <p:strVal val="#ppt_y"/>
                                          </p:val>
                                        </p:tav>
                                      </p:tavLst>
                                    </p:anim>
                                    <p:anim calcmode="lin" valueType="num">
                                      <p:cBhvr>
                                        <p:cTn id="128" dur="500" fill="hold"/>
                                        <p:tgtEl>
                                          <p:spTgt spid="13469"/>
                                        </p:tgtEl>
                                        <p:attrNameLst>
                                          <p:attrName>ppt_w</p:attrName>
                                        </p:attrNameLst>
                                      </p:cBhvr>
                                      <p:tavLst>
                                        <p:tav tm="0">
                                          <p:val>
                                            <p:strVal val="#ppt_w"/>
                                          </p:val>
                                        </p:tav>
                                        <p:tav tm="100000">
                                          <p:val>
                                            <p:strVal val="#ppt_w"/>
                                          </p:val>
                                        </p:tav>
                                      </p:tavLst>
                                    </p:anim>
                                    <p:anim calcmode="lin" valueType="num">
                                      <p:cBhvr>
                                        <p:cTn id="129" dur="500" fill="hold"/>
                                        <p:tgtEl>
                                          <p:spTgt spid="13469"/>
                                        </p:tgtEl>
                                        <p:attrNameLst>
                                          <p:attrName>ppt_h</p:attrName>
                                        </p:attrNameLst>
                                      </p:cBhvr>
                                      <p:tavLst>
                                        <p:tav tm="0">
                                          <p:val>
                                            <p:fltVal val="0"/>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7" presetClass="entr" presetSubtype="8" fill="hold" nodeType="clickEffect">
                                  <p:stCondLst>
                                    <p:cond delay="0"/>
                                  </p:stCondLst>
                                  <p:childTnLst>
                                    <p:set>
                                      <p:cBhvr>
                                        <p:cTn id="133" dur="1" fill="hold">
                                          <p:stCondLst>
                                            <p:cond delay="0"/>
                                          </p:stCondLst>
                                        </p:cTn>
                                        <p:tgtEl>
                                          <p:spTgt spid="13470"/>
                                        </p:tgtEl>
                                        <p:attrNameLst>
                                          <p:attrName>style.visibility</p:attrName>
                                        </p:attrNameLst>
                                      </p:cBhvr>
                                      <p:to>
                                        <p:strVal val="visible"/>
                                      </p:to>
                                    </p:set>
                                    <p:anim calcmode="lin" valueType="num">
                                      <p:cBhvr>
                                        <p:cTn id="134" dur="500" fill="hold"/>
                                        <p:tgtEl>
                                          <p:spTgt spid="13470"/>
                                        </p:tgtEl>
                                        <p:attrNameLst>
                                          <p:attrName>ppt_x</p:attrName>
                                        </p:attrNameLst>
                                      </p:cBhvr>
                                      <p:tavLst>
                                        <p:tav tm="0">
                                          <p:val>
                                            <p:strVal val="#ppt_x-#ppt_w/2"/>
                                          </p:val>
                                        </p:tav>
                                        <p:tav tm="100000">
                                          <p:val>
                                            <p:strVal val="#ppt_x"/>
                                          </p:val>
                                        </p:tav>
                                      </p:tavLst>
                                    </p:anim>
                                    <p:anim calcmode="lin" valueType="num">
                                      <p:cBhvr>
                                        <p:cTn id="135" dur="500" fill="hold"/>
                                        <p:tgtEl>
                                          <p:spTgt spid="13470"/>
                                        </p:tgtEl>
                                        <p:attrNameLst>
                                          <p:attrName>ppt_y</p:attrName>
                                        </p:attrNameLst>
                                      </p:cBhvr>
                                      <p:tavLst>
                                        <p:tav tm="0">
                                          <p:val>
                                            <p:strVal val="#ppt_y"/>
                                          </p:val>
                                        </p:tav>
                                        <p:tav tm="100000">
                                          <p:val>
                                            <p:strVal val="#ppt_y"/>
                                          </p:val>
                                        </p:tav>
                                      </p:tavLst>
                                    </p:anim>
                                    <p:anim calcmode="lin" valueType="num">
                                      <p:cBhvr>
                                        <p:cTn id="136" dur="500" fill="hold"/>
                                        <p:tgtEl>
                                          <p:spTgt spid="13470"/>
                                        </p:tgtEl>
                                        <p:attrNameLst>
                                          <p:attrName>ppt_w</p:attrName>
                                        </p:attrNameLst>
                                      </p:cBhvr>
                                      <p:tavLst>
                                        <p:tav tm="0">
                                          <p:val>
                                            <p:fltVal val="0"/>
                                          </p:val>
                                        </p:tav>
                                        <p:tav tm="100000">
                                          <p:val>
                                            <p:strVal val="#ppt_w"/>
                                          </p:val>
                                        </p:tav>
                                      </p:tavLst>
                                    </p:anim>
                                    <p:anim calcmode="lin" valueType="num">
                                      <p:cBhvr>
                                        <p:cTn id="137" dur="500" fill="hold"/>
                                        <p:tgtEl>
                                          <p:spTgt spid="13470"/>
                                        </p:tgtEl>
                                        <p:attrNameLst>
                                          <p:attrName>ppt_h</p:attrName>
                                        </p:attrNameLst>
                                      </p:cBhvr>
                                      <p:tavLst>
                                        <p:tav tm="0">
                                          <p:val>
                                            <p:strVal val="#ppt_h"/>
                                          </p:val>
                                        </p:tav>
                                        <p:tav tm="100000">
                                          <p:val>
                                            <p:strVal val="#ppt_h"/>
                                          </p:val>
                                        </p:tav>
                                      </p:tavLst>
                                    </p:anim>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7" presetClass="entr" presetSubtype="8" fill="hold" nodeType="clickEffect">
                                  <p:stCondLst>
                                    <p:cond delay="0"/>
                                  </p:stCondLst>
                                  <p:childTnLst>
                                    <p:set>
                                      <p:cBhvr>
                                        <p:cTn id="141" dur="1" fill="hold">
                                          <p:stCondLst>
                                            <p:cond delay="0"/>
                                          </p:stCondLst>
                                        </p:cTn>
                                        <p:tgtEl>
                                          <p:spTgt spid="13570"/>
                                        </p:tgtEl>
                                        <p:attrNameLst>
                                          <p:attrName>style.visibility</p:attrName>
                                        </p:attrNameLst>
                                      </p:cBhvr>
                                      <p:to>
                                        <p:strVal val="visible"/>
                                      </p:to>
                                    </p:set>
                                    <p:anim calcmode="lin" valueType="num">
                                      <p:cBhvr>
                                        <p:cTn id="142" dur="500" fill="hold"/>
                                        <p:tgtEl>
                                          <p:spTgt spid="13570"/>
                                        </p:tgtEl>
                                        <p:attrNameLst>
                                          <p:attrName>ppt_x</p:attrName>
                                        </p:attrNameLst>
                                      </p:cBhvr>
                                      <p:tavLst>
                                        <p:tav tm="0">
                                          <p:val>
                                            <p:strVal val="#ppt_x-#ppt_w/2"/>
                                          </p:val>
                                        </p:tav>
                                        <p:tav tm="100000">
                                          <p:val>
                                            <p:strVal val="#ppt_x"/>
                                          </p:val>
                                        </p:tav>
                                      </p:tavLst>
                                    </p:anim>
                                    <p:anim calcmode="lin" valueType="num">
                                      <p:cBhvr>
                                        <p:cTn id="143" dur="500" fill="hold"/>
                                        <p:tgtEl>
                                          <p:spTgt spid="13570"/>
                                        </p:tgtEl>
                                        <p:attrNameLst>
                                          <p:attrName>ppt_y</p:attrName>
                                        </p:attrNameLst>
                                      </p:cBhvr>
                                      <p:tavLst>
                                        <p:tav tm="0">
                                          <p:val>
                                            <p:strVal val="#ppt_y"/>
                                          </p:val>
                                        </p:tav>
                                        <p:tav tm="100000">
                                          <p:val>
                                            <p:strVal val="#ppt_y"/>
                                          </p:val>
                                        </p:tav>
                                      </p:tavLst>
                                    </p:anim>
                                    <p:anim calcmode="lin" valueType="num">
                                      <p:cBhvr>
                                        <p:cTn id="144" dur="500" fill="hold"/>
                                        <p:tgtEl>
                                          <p:spTgt spid="13570"/>
                                        </p:tgtEl>
                                        <p:attrNameLst>
                                          <p:attrName>ppt_w</p:attrName>
                                        </p:attrNameLst>
                                      </p:cBhvr>
                                      <p:tavLst>
                                        <p:tav tm="0">
                                          <p:val>
                                            <p:fltVal val="0"/>
                                          </p:val>
                                        </p:tav>
                                        <p:tav tm="100000">
                                          <p:val>
                                            <p:strVal val="#ppt_w"/>
                                          </p:val>
                                        </p:tav>
                                      </p:tavLst>
                                    </p:anim>
                                    <p:anim calcmode="lin" valueType="num">
                                      <p:cBhvr>
                                        <p:cTn id="145" dur="500" fill="hold"/>
                                        <p:tgtEl>
                                          <p:spTgt spid="13570"/>
                                        </p:tgtEl>
                                        <p:attrNameLst>
                                          <p:attrName>ppt_h</p:attrName>
                                        </p:attrNameLst>
                                      </p:cBhvr>
                                      <p:tavLst>
                                        <p:tav tm="0">
                                          <p:val>
                                            <p:strVal val="#ppt_h"/>
                                          </p:val>
                                        </p:tav>
                                        <p:tav tm="100000">
                                          <p:val>
                                            <p:strVal val="#ppt_h"/>
                                          </p:val>
                                        </p:tav>
                                      </p:tavLst>
                                    </p:anim>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7" presetClass="entr" presetSubtype="1" fill="hold" nodeType="clickEffect">
                                  <p:stCondLst>
                                    <p:cond delay="0"/>
                                  </p:stCondLst>
                                  <p:childTnLst>
                                    <p:set>
                                      <p:cBhvr>
                                        <p:cTn id="149" dur="1" fill="hold">
                                          <p:stCondLst>
                                            <p:cond delay="0"/>
                                          </p:stCondLst>
                                        </p:cTn>
                                        <p:tgtEl>
                                          <p:spTgt spid="13471"/>
                                        </p:tgtEl>
                                        <p:attrNameLst>
                                          <p:attrName>style.visibility</p:attrName>
                                        </p:attrNameLst>
                                      </p:cBhvr>
                                      <p:to>
                                        <p:strVal val="visible"/>
                                      </p:to>
                                    </p:set>
                                    <p:anim calcmode="lin" valueType="num">
                                      <p:cBhvr>
                                        <p:cTn id="150" dur="500" fill="hold"/>
                                        <p:tgtEl>
                                          <p:spTgt spid="13471"/>
                                        </p:tgtEl>
                                        <p:attrNameLst>
                                          <p:attrName>ppt_x</p:attrName>
                                        </p:attrNameLst>
                                      </p:cBhvr>
                                      <p:tavLst>
                                        <p:tav tm="0">
                                          <p:val>
                                            <p:strVal val="#ppt_x"/>
                                          </p:val>
                                        </p:tav>
                                        <p:tav tm="100000">
                                          <p:val>
                                            <p:strVal val="#ppt_x"/>
                                          </p:val>
                                        </p:tav>
                                      </p:tavLst>
                                    </p:anim>
                                    <p:anim calcmode="lin" valueType="num">
                                      <p:cBhvr>
                                        <p:cTn id="151" dur="500" fill="hold"/>
                                        <p:tgtEl>
                                          <p:spTgt spid="13471"/>
                                        </p:tgtEl>
                                        <p:attrNameLst>
                                          <p:attrName>ppt_y</p:attrName>
                                        </p:attrNameLst>
                                      </p:cBhvr>
                                      <p:tavLst>
                                        <p:tav tm="0">
                                          <p:val>
                                            <p:strVal val="#ppt_y-#ppt_h/2"/>
                                          </p:val>
                                        </p:tav>
                                        <p:tav tm="100000">
                                          <p:val>
                                            <p:strVal val="#ppt_y"/>
                                          </p:val>
                                        </p:tav>
                                      </p:tavLst>
                                    </p:anim>
                                    <p:anim calcmode="lin" valueType="num">
                                      <p:cBhvr>
                                        <p:cTn id="152" dur="500" fill="hold"/>
                                        <p:tgtEl>
                                          <p:spTgt spid="13471"/>
                                        </p:tgtEl>
                                        <p:attrNameLst>
                                          <p:attrName>ppt_w</p:attrName>
                                        </p:attrNameLst>
                                      </p:cBhvr>
                                      <p:tavLst>
                                        <p:tav tm="0">
                                          <p:val>
                                            <p:strVal val="#ppt_w"/>
                                          </p:val>
                                        </p:tav>
                                        <p:tav tm="100000">
                                          <p:val>
                                            <p:strVal val="#ppt_w"/>
                                          </p:val>
                                        </p:tav>
                                      </p:tavLst>
                                    </p:anim>
                                    <p:anim calcmode="lin" valueType="num">
                                      <p:cBhvr>
                                        <p:cTn id="153" dur="500" fill="hold"/>
                                        <p:tgtEl>
                                          <p:spTgt spid="13471"/>
                                        </p:tgtEl>
                                        <p:attrNameLst>
                                          <p:attrName>ppt_h</p:attrName>
                                        </p:attrNameLst>
                                      </p:cBhvr>
                                      <p:tavLst>
                                        <p:tav tm="0">
                                          <p:val>
                                            <p:fltVal val="0"/>
                                          </p:val>
                                        </p:tav>
                                        <p:tav tm="100000">
                                          <p:val>
                                            <p:strVal val="#ppt_h"/>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8" fill="hold" grpId="0" nodeType="clickEffect">
                                  <p:stCondLst>
                                    <p:cond delay="0"/>
                                  </p:stCondLst>
                                  <p:childTnLst>
                                    <p:set>
                                      <p:cBhvr>
                                        <p:cTn id="157" dur="1" fill="hold">
                                          <p:stCondLst>
                                            <p:cond delay="0"/>
                                          </p:stCondLst>
                                        </p:cTn>
                                        <p:tgtEl>
                                          <p:spTgt spid="13473"/>
                                        </p:tgtEl>
                                        <p:attrNameLst>
                                          <p:attrName>style.visibility</p:attrName>
                                        </p:attrNameLst>
                                      </p:cBhvr>
                                      <p:to>
                                        <p:strVal val="visible"/>
                                      </p:to>
                                    </p:set>
                                    <p:anim calcmode="lin" valueType="num">
                                      <p:cBhvr>
                                        <p:cTn id="158" dur="500" fill="hold"/>
                                        <p:tgtEl>
                                          <p:spTgt spid="13473"/>
                                        </p:tgtEl>
                                        <p:attrNameLst>
                                          <p:attrName>ppt_x</p:attrName>
                                        </p:attrNameLst>
                                      </p:cBhvr>
                                      <p:tavLst>
                                        <p:tav tm="0">
                                          <p:val>
                                            <p:strVal val="#ppt_x-#ppt_w/2"/>
                                          </p:val>
                                        </p:tav>
                                        <p:tav tm="100000">
                                          <p:val>
                                            <p:strVal val="#ppt_x"/>
                                          </p:val>
                                        </p:tav>
                                      </p:tavLst>
                                    </p:anim>
                                    <p:anim calcmode="lin" valueType="num">
                                      <p:cBhvr>
                                        <p:cTn id="159" dur="500" fill="hold"/>
                                        <p:tgtEl>
                                          <p:spTgt spid="13473"/>
                                        </p:tgtEl>
                                        <p:attrNameLst>
                                          <p:attrName>ppt_y</p:attrName>
                                        </p:attrNameLst>
                                      </p:cBhvr>
                                      <p:tavLst>
                                        <p:tav tm="0">
                                          <p:val>
                                            <p:strVal val="#ppt_y"/>
                                          </p:val>
                                        </p:tav>
                                        <p:tav tm="100000">
                                          <p:val>
                                            <p:strVal val="#ppt_y"/>
                                          </p:val>
                                        </p:tav>
                                      </p:tavLst>
                                    </p:anim>
                                    <p:anim calcmode="lin" valueType="num">
                                      <p:cBhvr>
                                        <p:cTn id="160" dur="500" fill="hold"/>
                                        <p:tgtEl>
                                          <p:spTgt spid="13473"/>
                                        </p:tgtEl>
                                        <p:attrNameLst>
                                          <p:attrName>ppt_w</p:attrName>
                                        </p:attrNameLst>
                                      </p:cBhvr>
                                      <p:tavLst>
                                        <p:tav tm="0">
                                          <p:val>
                                            <p:fltVal val="0"/>
                                          </p:val>
                                        </p:tav>
                                        <p:tav tm="100000">
                                          <p:val>
                                            <p:strVal val="#ppt_w"/>
                                          </p:val>
                                        </p:tav>
                                      </p:tavLst>
                                    </p:anim>
                                    <p:anim calcmode="lin" valueType="num">
                                      <p:cBhvr>
                                        <p:cTn id="161" dur="500" fill="hold"/>
                                        <p:tgtEl>
                                          <p:spTgt spid="1347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7" presetClass="entr" presetSubtype="8" fill="hold" nodeType="clickEffect">
                                  <p:stCondLst>
                                    <p:cond delay="0"/>
                                  </p:stCondLst>
                                  <p:childTnLst>
                                    <p:set>
                                      <p:cBhvr>
                                        <p:cTn id="165" dur="1" fill="hold">
                                          <p:stCondLst>
                                            <p:cond delay="0"/>
                                          </p:stCondLst>
                                        </p:cTn>
                                        <p:tgtEl>
                                          <p:spTgt spid="13323"/>
                                        </p:tgtEl>
                                        <p:attrNameLst>
                                          <p:attrName>style.visibility</p:attrName>
                                        </p:attrNameLst>
                                      </p:cBhvr>
                                      <p:to>
                                        <p:strVal val="visible"/>
                                      </p:to>
                                    </p:set>
                                    <p:anim calcmode="lin" valueType="num">
                                      <p:cBhvr>
                                        <p:cTn id="166" dur="500" fill="hold"/>
                                        <p:tgtEl>
                                          <p:spTgt spid="13323"/>
                                        </p:tgtEl>
                                        <p:attrNameLst>
                                          <p:attrName>ppt_x</p:attrName>
                                        </p:attrNameLst>
                                      </p:cBhvr>
                                      <p:tavLst>
                                        <p:tav tm="0">
                                          <p:val>
                                            <p:strVal val="#ppt_x-#ppt_w/2"/>
                                          </p:val>
                                        </p:tav>
                                        <p:tav tm="100000">
                                          <p:val>
                                            <p:strVal val="#ppt_x"/>
                                          </p:val>
                                        </p:tav>
                                      </p:tavLst>
                                    </p:anim>
                                    <p:anim calcmode="lin" valueType="num">
                                      <p:cBhvr>
                                        <p:cTn id="167" dur="500" fill="hold"/>
                                        <p:tgtEl>
                                          <p:spTgt spid="13323"/>
                                        </p:tgtEl>
                                        <p:attrNameLst>
                                          <p:attrName>ppt_y</p:attrName>
                                        </p:attrNameLst>
                                      </p:cBhvr>
                                      <p:tavLst>
                                        <p:tav tm="0">
                                          <p:val>
                                            <p:strVal val="#ppt_y"/>
                                          </p:val>
                                        </p:tav>
                                        <p:tav tm="100000">
                                          <p:val>
                                            <p:strVal val="#ppt_y"/>
                                          </p:val>
                                        </p:tav>
                                      </p:tavLst>
                                    </p:anim>
                                    <p:anim calcmode="lin" valueType="num">
                                      <p:cBhvr>
                                        <p:cTn id="168" dur="500" fill="hold"/>
                                        <p:tgtEl>
                                          <p:spTgt spid="13323"/>
                                        </p:tgtEl>
                                        <p:attrNameLst>
                                          <p:attrName>ppt_w</p:attrName>
                                        </p:attrNameLst>
                                      </p:cBhvr>
                                      <p:tavLst>
                                        <p:tav tm="0">
                                          <p:val>
                                            <p:fltVal val="0"/>
                                          </p:val>
                                        </p:tav>
                                        <p:tav tm="100000">
                                          <p:val>
                                            <p:strVal val="#ppt_w"/>
                                          </p:val>
                                        </p:tav>
                                      </p:tavLst>
                                    </p:anim>
                                    <p:anim calcmode="lin" valueType="num">
                                      <p:cBhvr>
                                        <p:cTn id="169" dur="500" fill="hold"/>
                                        <p:tgtEl>
                                          <p:spTgt spid="13323"/>
                                        </p:tgtEl>
                                        <p:attrNameLst>
                                          <p:attrName>ppt_h</p:attrName>
                                        </p:attrNameLst>
                                      </p:cBhvr>
                                      <p:tavLst>
                                        <p:tav tm="0">
                                          <p:val>
                                            <p:strVal val="#ppt_h"/>
                                          </p:val>
                                        </p:tav>
                                        <p:tav tm="100000">
                                          <p:val>
                                            <p:strVal val="#ppt_h"/>
                                          </p:val>
                                        </p:tav>
                                      </p:tavLst>
                                    </p:anim>
                                  </p:childTnLst>
                                </p:cTn>
                              </p:par>
                            </p:childTnLst>
                          </p:cTn>
                        </p:par>
                      </p:childTnLst>
                    </p:cTn>
                  </p:par>
                  <p:par>
                    <p:cTn id="170" fill="hold" nodeType="clickPar">
                      <p:stCondLst>
                        <p:cond delay="indefinite"/>
                      </p:stCondLst>
                      <p:childTnLst>
                        <p:par>
                          <p:cTn id="171" fill="hold" nodeType="withGroup">
                            <p:stCondLst>
                              <p:cond delay="0"/>
                            </p:stCondLst>
                            <p:childTnLst>
                              <p:par>
                                <p:cTn id="172" presetID="2" presetClass="entr" presetSubtype="2" fill="hold" grpId="0" nodeType="clickEffect">
                                  <p:stCondLst>
                                    <p:cond delay="0"/>
                                  </p:stCondLst>
                                  <p:childTnLst>
                                    <p:set>
                                      <p:cBhvr>
                                        <p:cTn id="173" dur="1" fill="hold">
                                          <p:stCondLst>
                                            <p:cond delay="0"/>
                                          </p:stCondLst>
                                        </p:cTn>
                                        <p:tgtEl>
                                          <p:spTgt spid="13574"/>
                                        </p:tgtEl>
                                        <p:attrNameLst>
                                          <p:attrName>style.visibility</p:attrName>
                                        </p:attrNameLst>
                                      </p:cBhvr>
                                      <p:to>
                                        <p:strVal val="visible"/>
                                      </p:to>
                                    </p:set>
                                    <p:anim calcmode="lin" valueType="num">
                                      <p:cBhvr additive="base">
                                        <p:cTn id="174" dur="500" fill="hold"/>
                                        <p:tgtEl>
                                          <p:spTgt spid="13574"/>
                                        </p:tgtEl>
                                        <p:attrNameLst>
                                          <p:attrName>ppt_x</p:attrName>
                                        </p:attrNameLst>
                                      </p:cBhvr>
                                      <p:tavLst>
                                        <p:tav tm="0">
                                          <p:val>
                                            <p:strVal val="1+#ppt_w/2"/>
                                          </p:val>
                                        </p:tav>
                                        <p:tav tm="100000">
                                          <p:val>
                                            <p:strVal val="#ppt_x"/>
                                          </p:val>
                                        </p:tav>
                                      </p:tavLst>
                                    </p:anim>
                                    <p:anim calcmode="lin" valueType="num">
                                      <p:cBhvr additive="base">
                                        <p:cTn id="175" dur="500" fill="hold"/>
                                        <p:tgtEl>
                                          <p:spTgt spid="135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49" grpId="0" animBg="1"/>
      <p:bldP spid="13468" grpId="0" animBg="1"/>
      <p:bldP spid="13473" grpId="0" animBg="1"/>
      <p:bldP spid="13558" grpId="0" animBg="1"/>
      <p:bldP spid="13559" grpId="0" animBg="1"/>
      <p:bldP spid="13567" grpId="0" animBg="1"/>
      <p:bldP spid="1357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4">
            <a:extLst>
              <a:ext uri="{FF2B5EF4-FFF2-40B4-BE49-F238E27FC236}">
                <a16:creationId xmlns:a16="http://schemas.microsoft.com/office/drawing/2014/main" id="{C7FDABAB-89C1-4F8C-8386-BC474904B123}"/>
              </a:ext>
            </a:extLst>
          </p:cNvPr>
          <p:cNvGrpSpPr>
            <a:grpSpLocks/>
          </p:cNvGrpSpPr>
          <p:nvPr/>
        </p:nvGrpSpPr>
        <p:grpSpPr bwMode="auto">
          <a:xfrm>
            <a:off x="4572000" y="5638800"/>
            <a:ext cx="4114800" cy="952500"/>
            <a:chOff x="2880" y="3576"/>
            <a:chExt cx="2592" cy="600"/>
          </a:xfrm>
        </p:grpSpPr>
        <p:grpSp>
          <p:nvGrpSpPr>
            <p:cNvPr id="5309" name="Group 300">
              <a:extLst>
                <a:ext uri="{FF2B5EF4-FFF2-40B4-BE49-F238E27FC236}">
                  <a16:creationId xmlns:a16="http://schemas.microsoft.com/office/drawing/2014/main" id="{ABFE0645-60CB-44CC-8ED8-2A2B9162AD90}"/>
                </a:ext>
              </a:extLst>
            </p:cNvPr>
            <p:cNvGrpSpPr>
              <a:grpSpLocks/>
            </p:cNvGrpSpPr>
            <p:nvPr/>
          </p:nvGrpSpPr>
          <p:grpSpPr bwMode="auto">
            <a:xfrm>
              <a:off x="2880" y="3576"/>
              <a:ext cx="2592" cy="600"/>
              <a:chOff x="2880" y="3576"/>
              <a:chExt cx="2592" cy="600"/>
            </a:xfrm>
          </p:grpSpPr>
          <p:grpSp>
            <p:nvGrpSpPr>
              <p:cNvPr id="5313" name="Group 134">
                <a:extLst>
                  <a:ext uri="{FF2B5EF4-FFF2-40B4-BE49-F238E27FC236}">
                    <a16:creationId xmlns:a16="http://schemas.microsoft.com/office/drawing/2014/main" id="{CCC45C2F-1C04-48B3-AC51-4801C5529654}"/>
                  </a:ext>
                </a:extLst>
              </p:cNvPr>
              <p:cNvGrpSpPr>
                <a:grpSpLocks/>
              </p:cNvGrpSpPr>
              <p:nvPr/>
            </p:nvGrpSpPr>
            <p:grpSpPr bwMode="auto">
              <a:xfrm>
                <a:off x="2880" y="3576"/>
                <a:ext cx="2592" cy="600"/>
                <a:chOff x="2688" y="1200"/>
                <a:chExt cx="2592" cy="720"/>
              </a:xfrm>
            </p:grpSpPr>
            <p:grpSp>
              <p:nvGrpSpPr>
                <p:cNvPr id="5316" name="Group 135">
                  <a:extLst>
                    <a:ext uri="{FF2B5EF4-FFF2-40B4-BE49-F238E27FC236}">
                      <a16:creationId xmlns:a16="http://schemas.microsoft.com/office/drawing/2014/main" id="{1717AE16-5075-4CB8-BF6F-9ECAB42BDEE3}"/>
                    </a:ext>
                  </a:extLst>
                </p:cNvPr>
                <p:cNvGrpSpPr>
                  <a:grpSpLocks/>
                </p:cNvGrpSpPr>
                <p:nvPr/>
              </p:nvGrpSpPr>
              <p:grpSpPr bwMode="auto">
                <a:xfrm>
                  <a:off x="2688" y="1200"/>
                  <a:ext cx="2592" cy="720"/>
                  <a:chOff x="3072" y="1152"/>
                  <a:chExt cx="2592" cy="960"/>
                </a:xfrm>
              </p:grpSpPr>
              <p:grpSp>
                <p:nvGrpSpPr>
                  <p:cNvPr id="5318" name="Group 136">
                    <a:extLst>
                      <a:ext uri="{FF2B5EF4-FFF2-40B4-BE49-F238E27FC236}">
                        <a16:creationId xmlns:a16="http://schemas.microsoft.com/office/drawing/2014/main" id="{E5B75BB6-1590-4A91-845F-138A07B0D954}"/>
                      </a:ext>
                    </a:extLst>
                  </p:cNvPr>
                  <p:cNvGrpSpPr>
                    <a:grpSpLocks/>
                  </p:cNvGrpSpPr>
                  <p:nvPr/>
                </p:nvGrpSpPr>
                <p:grpSpPr bwMode="auto">
                  <a:xfrm>
                    <a:off x="3072" y="1152"/>
                    <a:ext cx="2496" cy="960"/>
                    <a:chOff x="3072" y="1152"/>
                    <a:chExt cx="2496" cy="960"/>
                  </a:xfrm>
                </p:grpSpPr>
                <p:sp>
                  <p:nvSpPr>
                    <p:cNvPr id="5320" name="Line 137">
                      <a:extLst>
                        <a:ext uri="{FF2B5EF4-FFF2-40B4-BE49-F238E27FC236}">
                          <a16:creationId xmlns:a16="http://schemas.microsoft.com/office/drawing/2014/main" id="{1DBC0C2C-73D0-41DF-A033-9D12244755D0}"/>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21" name="Line 138">
                      <a:extLst>
                        <a:ext uri="{FF2B5EF4-FFF2-40B4-BE49-F238E27FC236}">
                          <a16:creationId xmlns:a16="http://schemas.microsoft.com/office/drawing/2014/main" id="{AA5D9CFC-EF35-43C6-B6CC-64D5D2B56696}"/>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319" name="Rectangle 139">
                    <a:extLst>
                      <a:ext uri="{FF2B5EF4-FFF2-40B4-BE49-F238E27FC236}">
                        <a16:creationId xmlns:a16="http://schemas.microsoft.com/office/drawing/2014/main" id="{9C142972-5E5C-49F0-B49C-B1EA3C16ACA5}"/>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5317" name="Rectangle 140">
                  <a:extLst>
                    <a:ext uri="{FF2B5EF4-FFF2-40B4-BE49-F238E27FC236}">
                      <a16:creationId xmlns:a16="http://schemas.microsoft.com/office/drawing/2014/main" id="{6B934D4D-7B09-4088-BDE2-92485F0BF978}"/>
                    </a:ext>
                  </a:extLst>
                </p:cNvPr>
                <p:cNvSpPr>
                  <a:spLocks noChangeArrowheads="1"/>
                </p:cNvSpPr>
                <p:nvPr/>
              </p:nvSpPr>
              <p:spPr bwMode="auto">
                <a:xfrm>
                  <a:off x="2688" y="1200"/>
                  <a:ext cx="30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u</a:t>
                  </a:r>
                  <a:r>
                    <a:rPr kumimoji="0" lang="en-US" altLang="zh-CN" sz="1000">
                      <a:solidFill>
                        <a:srgbClr val="000000"/>
                      </a:solidFill>
                      <a:latin typeface="Times New Roman" panose="02020603050405020304" pitchFamily="18" charset="0"/>
                    </a:rPr>
                    <a:t>VT</a:t>
                  </a:r>
                </a:p>
              </p:txBody>
            </p:sp>
          </p:grpSp>
          <p:sp>
            <p:nvSpPr>
              <p:cNvPr id="5314" name="Rectangle 141">
                <a:extLst>
                  <a:ext uri="{FF2B5EF4-FFF2-40B4-BE49-F238E27FC236}">
                    <a16:creationId xmlns:a16="http://schemas.microsoft.com/office/drawing/2014/main" id="{D0DDFE28-B713-4004-81FA-7CB3040D606A}"/>
                  </a:ext>
                </a:extLst>
              </p:cNvPr>
              <p:cNvSpPr>
                <a:spLocks noChangeArrowheads="1"/>
              </p:cNvSpPr>
              <p:nvPr/>
            </p:nvSpPr>
            <p:spPr bwMode="auto">
              <a:xfrm>
                <a:off x="4080" y="393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5315" name="Rectangle 142">
                <a:extLst>
                  <a:ext uri="{FF2B5EF4-FFF2-40B4-BE49-F238E27FC236}">
                    <a16:creationId xmlns:a16="http://schemas.microsoft.com/office/drawing/2014/main" id="{B54ABB5F-7383-4754-B0ED-0EB1665908DD}"/>
                  </a:ext>
                </a:extLst>
              </p:cNvPr>
              <p:cNvSpPr>
                <a:spLocks noChangeArrowheads="1"/>
              </p:cNvSpPr>
              <p:nvPr/>
            </p:nvSpPr>
            <p:spPr bwMode="auto">
              <a:xfrm>
                <a:off x="3504" y="393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grpSp>
          <p:nvGrpSpPr>
            <p:cNvPr id="5310" name="Group 143">
              <a:extLst>
                <a:ext uri="{FF2B5EF4-FFF2-40B4-BE49-F238E27FC236}">
                  <a16:creationId xmlns:a16="http://schemas.microsoft.com/office/drawing/2014/main" id="{42D8E039-F488-44AB-89CB-90BC157C29EE}"/>
                </a:ext>
              </a:extLst>
            </p:cNvPr>
            <p:cNvGrpSpPr>
              <a:grpSpLocks/>
            </p:cNvGrpSpPr>
            <p:nvPr/>
          </p:nvGrpSpPr>
          <p:grpSpPr bwMode="auto">
            <a:xfrm>
              <a:off x="3072" y="3656"/>
              <a:ext cx="2112" cy="520"/>
              <a:chOff x="2880" y="1296"/>
              <a:chExt cx="2112" cy="624"/>
            </a:xfrm>
          </p:grpSpPr>
          <p:sp>
            <p:nvSpPr>
              <p:cNvPr id="5311" name="Freeform 144">
                <a:extLst>
                  <a:ext uri="{FF2B5EF4-FFF2-40B4-BE49-F238E27FC236}">
                    <a16:creationId xmlns:a16="http://schemas.microsoft.com/office/drawing/2014/main" id="{A0F3C637-1E02-4EC0-AD33-4BC0B1A4F47B}"/>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312" name="Freeform 145">
                <a:extLst>
                  <a:ext uri="{FF2B5EF4-FFF2-40B4-BE49-F238E27FC236}">
                    <a16:creationId xmlns:a16="http://schemas.microsoft.com/office/drawing/2014/main" id="{22305AFC-DC08-40F0-8060-87DB814B0A1D}"/>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5129" name="Rectangle 2">
            <a:extLst>
              <a:ext uri="{FF2B5EF4-FFF2-40B4-BE49-F238E27FC236}">
                <a16:creationId xmlns:a16="http://schemas.microsoft.com/office/drawing/2014/main" id="{CFA36D7E-8BC5-4A0F-9CFC-226F2D193473}"/>
              </a:ext>
            </a:extLst>
          </p:cNvPr>
          <p:cNvSpPr>
            <a:spLocks noGrp="1" noChangeArrowheads="1"/>
          </p:cNvSpPr>
          <p:nvPr>
            <p:ph type="title"/>
          </p:nvPr>
        </p:nvSpPr>
        <p:spPr>
          <a:xfrm>
            <a:off x="609600" y="228600"/>
            <a:ext cx="3733800" cy="952500"/>
          </a:xfrm>
        </p:spPr>
        <p:txBody>
          <a:bodyPr/>
          <a:lstStyle/>
          <a:p>
            <a:pPr eaLnBrk="1" hangingPunct="1"/>
            <a:r>
              <a:rPr lang="zh-CN" altLang="en-US" sz="2400">
                <a:solidFill>
                  <a:srgbClr val="040408"/>
                </a:solidFill>
              </a:rPr>
              <a:t>三、带续流二极管</a:t>
            </a:r>
            <a:br>
              <a:rPr lang="zh-CN" altLang="en-US" sz="2400">
                <a:solidFill>
                  <a:srgbClr val="040408"/>
                </a:solidFill>
              </a:rPr>
            </a:br>
            <a:r>
              <a:rPr lang="zh-CN" altLang="en-US" sz="2400">
                <a:solidFill>
                  <a:srgbClr val="040408"/>
                </a:solidFill>
                <a:latin typeface="宋体" panose="02010600030101010101" pitchFamily="2" charset="-122"/>
              </a:rPr>
              <a:t>单相半波可控整流电路</a:t>
            </a:r>
          </a:p>
        </p:txBody>
      </p:sp>
      <p:grpSp>
        <p:nvGrpSpPr>
          <p:cNvPr id="8" name="Group 33">
            <a:extLst>
              <a:ext uri="{FF2B5EF4-FFF2-40B4-BE49-F238E27FC236}">
                <a16:creationId xmlns:a16="http://schemas.microsoft.com/office/drawing/2014/main" id="{B87BFDB3-01E8-4E07-B05E-81959DCC1548}"/>
              </a:ext>
            </a:extLst>
          </p:cNvPr>
          <p:cNvGrpSpPr>
            <a:grpSpLocks/>
          </p:cNvGrpSpPr>
          <p:nvPr/>
        </p:nvGrpSpPr>
        <p:grpSpPr bwMode="auto">
          <a:xfrm>
            <a:off x="914400" y="1219200"/>
            <a:ext cx="3346450" cy="1828800"/>
            <a:chOff x="3318" y="2736"/>
            <a:chExt cx="5032" cy="2835"/>
          </a:xfrm>
        </p:grpSpPr>
        <p:grpSp>
          <p:nvGrpSpPr>
            <p:cNvPr id="5262" name="Group 34">
              <a:extLst>
                <a:ext uri="{FF2B5EF4-FFF2-40B4-BE49-F238E27FC236}">
                  <a16:creationId xmlns:a16="http://schemas.microsoft.com/office/drawing/2014/main" id="{AB0AAA8E-137C-452D-9CFD-E1DC96D9EE73}"/>
                </a:ext>
              </a:extLst>
            </p:cNvPr>
            <p:cNvGrpSpPr>
              <a:grpSpLocks/>
            </p:cNvGrpSpPr>
            <p:nvPr/>
          </p:nvGrpSpPr>
          <p:grpSpPr bwMode="auto">
            <a:xfrm>
              <a:off x="3318" y="3056"/>
              <a:ext cx="5032" cy="2515"/>
              <a:chOff x="2648" y="2419"/>
              <a:chExt cx="3339" cy="2096"/>
            </a:xfrm>
          </p:grpSpPr>
          <p:sp>
            <p:nvSpPr>
              <p:cNvPr id="5284" name="Rectangle 35">
                <a:extLst>
                  <a:ext uri="{FF2B5EF4-FFF2-40B4-BE49-F238E27FC236}">
                    <a16:creationId xmlns:a16="http://schemas.microsoft.com/office/drawing/2014/main" id="{13446450-030E-4638-87A4-9A499289E26D}"/>
                  </a:ext>
                </a:extLst>
              </p:cNvPr>
              <p:cNvSpPr>
                <a:spLocks noChangeArrowheads="1"/>
              </p:cNvSpPr>
              <p:nvPr/>
            </p:nvSpPr>
            <p:spPr bwMode="auto">
              <a:xfrm>
                <a:off x="2722" y="3522"/>
                <a:ext cx="454"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1</a:t>
                </a:r>
                <a:endParaRPr kumimoji="0" lang="en-US" altLang="zh-CN" sz="1600">
                  <a:solidFill>
                    <a:srgbClr val="40458C"/>
                  </a:solidFill>
                  <a:latin typeface="Times New Roman" panose="02020603050405020304" pitchFamily="18" charset="0"/>
                </a:endParaRPr>
              </a:p>
            </p:txBody>
          </p:sp>
          <p:grpSp>
            <p:nvGrpSpPr>
              <p:cNvPr id="5285" name="Group 36">
                <a:extLst>
                  <a:ext uri="{FF2B5EF4-FFF2-40B4-BE49-F238E27FC236}">
                    <a16:creationId xmlns:a16="http://schemas.microsoft.com/office/drawing/2014/main" id="{2C624470-1341-4901-BF78-F6ED2384AE87}"/>
                  </a:ext>
                </a:extLst>
              </p:cNvPr>
              <p:cNvGrpSpPr>
                <a:grpSpLocks/>
              </p:cNvGrpSpPr>
              <p:nvPr/>
            </p:nvGrpSpPr>
            <p:grpSpPr bwMode="auto">
              <a:xfrm>
                <a:off x="2648" y="2703"/>
                <a:ext cx="742" cy="1812"/>
                <a:chOff x="4380" y="6540"/>
                <a:chExt cx="840" cy="1500"/>
              </a:xfrm>
            </p:grpSpPr>
            <p:sp>
              <p:nvSpPr>
                <p:cNvPr id="5304" name="Freeform 37">
                  <a:extLst>
                    <a:ext uri="{FF2B5EF4-FFF2-40B4-BE49-F238E27FC236}">
                      <a16:creationId xmlns:a16="http://schemas.microsoft.com/office/drawing/2014/main" id="{43742829-5DA7-486C-BDCF-6887E5A43197}"/>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305" name="Line 38">
                  <a:extLst>
                    <a:ext uri="{FF2B5EF4-FFF2-40B4-BE49-F238E27FC236}">
                      <a16:creationId xmlns:a16="http://schemas.microsoft.com/office/drawing/2014/main" id="{C9ABE011-CA89-4377-AB28-5037853DFA71}"/>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06" name="Freeform 39">
                  <a:extLst>
                    <a:ext uri="{FF2B5EF4-FFF2-40B4-BE49-F238E27FC236}">
                      <a16:creationId xmlns:a16="http://schemas.microsoft.com/office/drawing/2014/main" id="{149C715F-5A9E-4C3A-846F-6510AE60A1FC}"/>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307" name="Line 40">
                  <a:extLst>
                    <a:ext uri="{FF2B5EF4-FFF2-40B4-BE49-F238E27FC236}">
                      <a16:creationId xmlns:a16="http://schemas.microsoft.com/office/drawing/2014/main" id="{7E552F8B-988D-4FA0-9E3A-918704A385D3}"/>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08" name="Freeform 41">
                  <a:extLst>
                    <a:ext uri="{FF2B5EF4-FFF2-40B4-BE49-F238E27FC236}">
                      <a16:creationId xmlns:a16="http://schemas.microsoft.com/office/drawing/2014/main" id="{63200D55-A73A-42DA-8CBE-B5275846D8E1}"/>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5286" name="Rectangle 42">
                <a:extLst>
                  <a:ext uri="{FF2B5EF4-FFF2-40B4-BE49-F238E27FC236}">
                    <a16:creationId xmlns:a16="http://schemas.microsoft.com/office/drawing/2014/main" id="{32EE9794-68E1-4A25-A7CC-178BEDA25786}"/>
                  </a:ext>
                </a:extLst>
              </p:cNvPr>
              <p:cNvSpPr>
                <a:spLocks noChangeArrowheads="1"/>
              </p:cNvSpPr>
              <p:nvPr/>
            </p:nvSpPr>
            <p:spPr bwMode="auto">
              <a:xfrm>
                <a:off x="3345" y="2419"/>
                <a:ext cx="13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T</a:t>
                </a:r>
                <a:endParaRPr kumimoji="0" lang="en-US" altLang="zh-CN" sz="1800">
                  <a:solidFill>
                    <a:srgbClr val="40458C"/>
                  </a:solidFill>
                  <a:latin typeface="Times New Roman" panose="02020603050405020304" pitchFamily="18" charset="0"/>
                </a:endParaRPr>
              </a:p>
            </p:txBody>
          </p:sp>
          <p:grpSp>
            <p:nvGrpSpPr>
              <p:cNvPr id="5287" name="Group 43">
                <a:extLst>
                  <a:ext uri="{FF2B5EF4-FFF2-40B4-BE49-F238E27FC236}">
                    <a16:creationId xmlns:a16="http://schemas.microsoft.com/office/drawing/2014/main" id="{D46DFCA4-D7A6-4331-A3EA-D41DF8EEED69}"/>
                  </a:ext>
                </a:extLst>
              </p:cNvPr>
              <p:cNvGrpSpPr>
                <a:grpSpLocks/>
              </p:cNvGrpSpPr>
              <p:nvPr/>
            </p:nvGrpSpPr>
            <p:grpSpPr bwMode="auto">
              <a:xfrm>
                <a:off x="3474" y="2837"/>
                <a:ext cx="2256" cy="1618"/>
                <a:chOff x="960" y="2147"/>
                <a:chExt cx="1442" cy="938"/>
              </a:xfrm>
            </p:grpSpPr>
            <p:sp>
              <p:nvSpPr>
                <p:cNvPr id="5298" name="Freeform 44">
                  <a:extLst>
                    <a:ext uri="{FF2B5EF4-FFF2-40B4-BE49-F238E27FC236}">
                      <a16:creationId xmlns:a16="http://schemas.microsoft.com/office/drawing/2014/main" id="{62352158-48FC-41E6-A9F0-DBF5F4E27DD3}"/>
                    </a:ext>
                  </a:extLst>
                </p:cNvPr>
                <p:cNvSpPr>
                  <a:spLocks/>
                </p:cNvSpPr>
                <p:nvPr/>
              </p:nvSpPr>
              <p:spPr bwMode="auto">
                <a:xfrm>
                  <a:off x="960" y="2147"/>
                  <a:ext cx="89" cy="894"/>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99" name="Line 45">
                  <a:extLst>
                    <a:ext uri="{FF2B5EF4-FFF2-40B4-BE49-F238E27FC236}">
                      <a16:creationId xmlns:a16="http://schemas.microsoft.com/office/drawing/2014/main" id="{64714ABE-9944-4054-8B86-2265B18EE052}"/>
                    </a:ext>
                  </a:extLst>
                </p:cNvPr>
                <p:cNvSpPr>
                  <a:spLocks noChangeShapeType="1"/>
                </p:cNvSpPr>
                <p:nvPr/>
              </p:nvSpPr>
              <p:spPr bwMode="auto">
                <a:xfrm>
                  <a:off x="2400" y="2928"/>
                  <a:ext cx="2" cy="113"/>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00" name="Line 46">
                  <a:extLst>
                    <a:ext uri="{FF2B5EF4-FFF2-40B4-BE49-F238E27FC236}">
                      <a16:creationId xmlns:a16="http://schemas.microsoft.com/office/drawing/2014/main" id="{F5BE05E8-00BB-4EC9-B8EF-8C5CB070EE7F}"/>
                    </a:ext>
                  </a:extLst>
                </p:cNvPr>
                <p:cNvSpPr>
                  <a:spLocks noChangeShapeType="1"/>
                </p:cNvSpPr>
                <p:nvPr/>
              </p:nvSpPr>
              <p:spPr bwMode="auto">
                <a:xfrm>
                  <a:off x="1131" y="2227"/>
                  <a:ext cx="0" cy="61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01" name="Freeform 47">
                  <a:extLst>
                    <a:ext uri="{FF2B5EF4-FFF2-40B4-BE49-F238E27FC236}">
                      <a16:creationId xmlns:a16="http://schemas.microsoft.com/office/drawing/2014/main" id="{F132B81C-EA1C-47D9-866B-023B1AFC86ED}"/>
                    </a:ext>
                  </a:extLst>
                </p:cNvPr>
                <p:cNvSpPr>
                  <a:spLocks/>
                </p:cNvSpPr>
                <p:nvPr/>
              </p:nvSpPr>
              <p:spPr bwMode="auto">
                <a:xfrm>
                  <a:off x="1094" y="2826"/>
                  <a:ext cx="75" cy="141"/>
                </a:xfrm>
                <a:custGeom>
                  <a:avLst/>
                  <a:gdLst>
                    <a:gd name="T0" fmla="*/ 132 w 132"/>
                    <a:gd name="T1" fmla="*/ 0 h 201"/>
                    <a:gd name="T2" fmla="*/ 64 w 132"/>
                    <a:gd name="T3" fmla="*/ 201 h 201"/>
                    <a:gd name="T4" fmla="*/ 0 w 132"/>
                    <a:gd name="T5" fmla="*/ 0 h 201"/>
                    <a:gd name="T6" fmla="*/ 132 w 132"/>
                    <a:gd name="T7" fmla="*/ 0 h 201"/>
                    <a:gd name="T8" fmla="*/ 0 60000 65536"/>
                    <a:gd name="T9" fmla="*/ 0 60000 65536"/>
                    <a:gd name="T10" fmla="*/ 0 60000 65536"/>
                    <a:gd name="T11" fmla="*/ 0 60000 65536"/>
                    <a:gd name="T12" fmla="*/ 0 w 132"/>
                    <a:gd name="T13" fmla="*/ 0 h 201"/>
                    <a:gd name="T14" fmla="*/ 132 w 132"/>
                    <a:gd name="T15" fmla="*/ 201 h 201"/>
                  </a:gdLst>
                  <a:ahLst/>
                  <a:cxnLst>
                    <a:cxn ang="T8">
                      <a:pos x="T0" y="T1"/>
                    </a:cxn>
                    <a:cxn ang="T9">
                      <a:pos x="T2" y="T3"/>
                    </a:cxn>
                    <a:cxn ang="T10">
                      <a:pos x="T4" y="T5"/>
                    </a:cxn>
                    <a:cxn ang="T11">
                      <a:pos x="T6" y="T7"/>
                    </a:cxn>
                  </a:cxnLst>
                  <a:rect l="T12" t="T13" r="T14" b="T15"/>
                  <a:pathLst>
                    <a:path w="132" h="201">
                      <a:moveTo>
                        <a:pt x="132" y="0"/>
                      </a:moveTo>
                      <a:lnTo>
                        <a:pt x="64" y="201"/>
                      </a:lnTo>
                      <a:lnTo>
                        <a:pt x="0" y="0"/>
                      </a:lnTo>
                      <a:lnTo>
                        <a:pt x="1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302" name="Freeform 48">
                  <a:extLst>
                    <a:ext uri="{FF2B5EF4-FFF2-40B4-BE49-F238E27FC236}">
                      <a16:creationId xmlns:a16="http://schemas.microsoft.com/office/drawing/2014/main" id="{964EFCB7-8D33-4B81-A2EE-57C8429DB1C8}"/>
                    </a:ext>
                  </a:extLst>
                </p:cNvPr>
                <p:cNvSpPr>
                  <a:spLocks/>
                </p:cNvSpPr>
                <p:nvPr/>
              </p:nvSpPr>
              <p:spPr bwMode="auto">
                <a:xfrm>
                  <a:off x="1055" y="2986"/>
                  <a:ext cx="1347" cy="99"/>
                </a:xfrm>
                <a:custGeom>
                  <a:avLst/>
                  <a:gdLst>
                    <a:gd name="T0" fmla="*/ 0 w 2384"/>
                    <a:gd name="T1" fmla="*/ 141 h 141"/>
                    <a:gd name="T2" fmla="*/ 2384 w 2384"/>
                    <a:gd name="T3" fmla="*/ 141 h 141"/>
                    <a:gd name="T4" fmla="*/ 2384 w 2384"/>
                    <a:gd name="T5" fmla="*/ 0 h 141"/>
                    <a:gd name="T6" fmla="*/ 0 60000 65536"/>
                    <a:gd name="T7" fmla="*/ 0 60000 65536"/>
                    <a:gd name="T8" fmla="*/ 0 60000 65536"/>
                    <a:gd name="T9" fmla="*/ 0 w 2384"/>
                    <a:gd name="T10" fmla="*/ 0 h 141"/>
                    <a:gd name="T11" fmla="*/ 2384 w 2384"/>
                    <a:gd name="T12" fmla="*/ 141 h 141"/>
                  </a:gdLst>
                  <a:ahLst/>
                  <a:cxnLst>
                    <a:cxn ang="T6">
                      <a:pos x="T0" y="T1"/>
                    </a:cxn>
                    <a:cxn ang="T7">
                      <a:pos x="T2" y="T3"/>
                    </a:cxn>
                    <a:cxn ang="T8">
                      <a:pos x="T4" y="T5"/>
                    </a:cxn>
                  </a:cxnLst>
                  <a:rect l="T9" t="T10" r="T11" b="T12"/>
                  <a:pathLst>
                    <a:path w="2384" h="141">
                      <a:moveTo>
                        <a:pt x="0" y="141"/>
                      </a:moveTo>
                      <a:lnTo>
                        <a:pt x="2384" y="141"/>
                      </a:lnTo>
                      <a:lnTo>
                        <a:pt x="2384"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303" name="Rectangle 49">
                  <a:extLst>
                    <a:ext uri="{FF2B5EF4-FFF2-40B4-BE49-F238E27FC236}">
                      <a16:creationId xmlns:a16="http://schemas.microsoft.com/office/drawing/2014/main" id="{7330CC70-8652-4F67-95DD-4DC160D93097}"/>
                    </a:ext>
                  </a:extLst>
                </p:cNvPr>
                <p:cNvSpPr>
                  <a:spLocks noChangeArrowheads="1"/>
                </p:cNvSpPr>
                <p:nvPr/>
              </p:nvSpPr>
              <p:spPr bwMode="auto">
                <a:xfrm>
                  <a:off x="1248" y="2543"/>
                  <a:ext cx="29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2</a:t>
                  </a:r>
                  <a:endParaRPr kumimoji="0" lang="en-US" altLang="zh-CN" sz="1600">
                    <a:solidFill>
                      <a:srgbClr val="40458C"/>
                    </a:solidFill>
                    <a:latin typeface="Times New Roman" panose="02020603050405020304" pitchFamily="18" charset="0"/>
                  </a:endParaRPr>
                </a:p>
              </p:txBody>
            </p:sp>
          </p:grpSp>
          <p:sp>
            <p:nvSpPr>
              <p:cNvPr id="5288" name="Rectangle 50">
                <a:extLst>
                  <a:ext uri="{FF2B5EF4-FFF2-40B4-BE49-F238E27FC236}">
                    <a16:creationId xmlns:a16="http://schemas.microsoft.com/office/drawing/2014/main" id="{588A429A-82CE-441D-AE61-82FB21E7207D}"/>
                  </a:ext>
                </a:extLst>
              </p:cNvPr>
              <p:cNvSpPr>
                <a:spLocks noChangeArrowheads="1"/>
              </p:cNvSpPr>
              <p:nvPr/>
            </p:nvSpPr>
            <p:spPr bwMode="auto">
              <a:xfrm>
                <a:off x="5123" y="3438"/>
                <a:ext cx="4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sp>
            <p:nvSpPr>
              <p:cNvPr id="5289" name="Line 51">
                <a:extLst>
                  <a:ext uri="{FF2B5EF4-FFF2-40B4-BE49-F238E27FC236}">
                    <a16:creationId xmlns:a16="http://schemas.microsoft.com/office/drawing/2014/main" id="{5880C947-6F31-41CC-99F3-2860CCACBAF4}"/>
                  </a:ext>
                </a:extLst>
              </p:cNvPr>
              <p:cNvSpPr>
                <a:spLocks noChangeShapeType="1"/>
              </p:cNvSpPr>
              <p:nvPr/>
            </p:nvSpPr>
            <p:spPr bwMode="auto">
              <a:xfrm>
                <a:off x="5502" y="3025"/>
                <a:ext cx="0" cy="1159"/>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5290" name="Group 52">
                <a:extLst>
                  <a:ext uri="{FF2B5EF4-FFF2-40B4-BE49-F238E27FC236}">
                    <a16:creationId xmlns:a16="http://schemas.microsoft.com/office/drawing/2014/main" id="{3A19747D-6FD6-4F49-91EA-673F6AC78DA4}"/>
                  </a:ext>
                </a:extLst>
              </p:cNvPr>
              <p:cNvGrpSpPr>
                <a:grpSpLocks/>
              </p:cNvGrpSpPr>
              <p:nvPr/>
            </p:nvGrpSpPr>
            <p:grpSpPr bwMode="auto">
              <a:xfrm>
                <a:off x="5652" y="3108"/>
                <a:ext cx="335" cy="1104"/>
                <a:chOff x="2352" y="2304"/>
                <a:chExt cx="214" cy="641"/>
              </a:xfrm>
            </p:grpSpPr>
            <p:sp>
              <p:nvSpPr>
                <p:cNvPr id="5293" name="Rectangle 53">
                  <a:extLst>
                    <a:ext uri="{FF2B5EF4-FFF2-40B4-BE49-F238E27FC236}">
                      <a16:creationId xmlns:a16="http://schemas.microsoft.com/office/drawing/2014/main" id="{6A63EC7A-C649-4F6E-820C-CCC6A24D8A23}"/>
                    </a:ext>
                  </a:extLst>
                </p:cNvPr>
                <p:cNvSpPr>
                  <a:spLocks noChangeArrowheads="1"/>
                </p:cNvSpPr>
                <p:nvPr/>
              </p:nvSpPr>
              <p:spPr bwMode="auto">
                <a:xfrm>
                  <a:off x="2497" y="2785"/>
                  <a:ext cx="6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00000"/>
                      </a:solidFill>
                      <a:latin typeface="Times New Roman" panose="02020603050405020304" pitchFamily="18" charset="0"/>
                    </a:rPr>
                    <a:t>R</a:t>
                  </a:r>
                  <a:endParaRPr kumimoji="0" lang="en-US" altLang="zh-CN" sz="1000">
                    <a:solidFill>
                      <a:srgbClr val="40458C"/>
                    </a:solidFill>
                    <a:latin typeface="Times New Roman" panose="02020603050405020304" pitchFamily="18" charset="0"/>
                  </a:endParaRPr>
                </a:p>
              </p:txBody>
            </p:sp>
            <p:sp>
              <p:nvSpPr>
                <p:cNvPr id="5294" name="Rectangle 54">
                  <a:extLst>
                    <a:ext uri="{FF2B5EF4-FFF2-40B4-BE49-F238E27FC236}">
                      <a16:creationId xmlns:a16="http://schemas.microsoft.com/office/drawing/2014/main" id="{B19DE64B-2724-47BF-8FA7-974E9AA1775E}"/>
                    </a:ext>
                  </a:extLst>
                </p:cNvPr>
                <p:cNvSpPr>
                  <a:spLocks noChangeArrowheads="1"/>
                </p:cNvSpPr>
                <p:nvPr/>
              </p:nvSpPr>
              <p:spPr bwMode="auto">
                <a:xfrm>
                  <a:off x="2352" y="2688"/>
                  <a:ext cx="85" cy="220"/>
                </a:xfrm>
                <a:prstGeom prst="rect">
                  <a:avLst/>
                </a:prstGeom>
                <a:noFill/>
                <a:ln w="101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95" name="Freeform 55">
                  <a:extLst>
                    <a:ext uri="{FF2B5EF4-FFF2-40B4-BE49-F238E27FC236}">
                      <a16:creationId xmlns:a16="http://schemas.microsoft.com/office/drawing/2014/main" id="{C435EF82-BC83-4372-A77B-72388802BF28}"/>
                    </a:ext>
                  </a:extLst>
                </p:cNvPr>
                <p:cNvSpPr>
                  <a:spLocks/>
                </p:cNvSpPr>
                <p:nvPr/>
              </p:nvSpPr>
              <p:spPr bwMode="auto">
                <a:xfrm flipH="1">
                  <a:off x="2400" y="2304"/>
                  <a:ext cx="48" cy="288"/>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96" name="Line 56">
                  <a:extLst>
                    <a:ext uri="{FF2B5EF4-FFF2-40B4-BE49-F238E27FC236}">
                      <a16:creationId xmlns:a16="http://schemas.microsoft.com/office/drawing/2014/main" id="{110A0A41-D8D5-4DAF-A779-392D250121D7}"/>
                    </a:ext>
                  </a:extLst>
                </p:cNvPr>
                <p:cNvSpPr>
                  <a:spLocks noChangeShapeType="1"/>
                </p:cNvSpPr>
                <p:nvPr/>
              </p:nvSpPr>
              <p:spPr bwMode="auto">
                <a:xfrm flipV="1">
                  <a:off x="2400" y="2592"/>
                  <a:ext cx="0" cy="96"/>
                </a:xfrm>
                <a:prstGeom prst="line">
                  <a:avLst/>
                </a:prstGeom>
                <a:noFill/>
                <a:ln w="952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97" name="Rectangle 57">
                  <a:extLst>
                    <a:ext uri="{FF2B5EF4-FFF2-40B4-BE49-F238E27FC236}">
                      <a16:creationId xmlns:a16="http://schemas.microsoft.com/office/drawing/2014/main" id="{2C5FBAED-7D97-454C-B081-6E62D3A9C84B}"/>
                    </a:ext>
                  </a:extLst>
                </p:cNvPr>
                <p:cNvSpPr>
                  <a:spLocks noChangeArrowheads="1"/>
                </p:cNvSpPr>
                <p:nvPr/>
              </p:nvSpPr>
              <p:spPr bwMode="auto">
                <a:xfrm>
                  <a:off x="2494" y="2400"/>
                  <a:ext cx="63"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40408"/>
                      </a:solidFill>
                      <a:latin typeface="Times New Roman" panose="02020603050405020304" pitchFamily="18" charset="0"/>
                    </a:rPr>
                    <a:t>L</a:t>
                  </a:r>
                  <a:endParaRPr kumimoji="0" lang="en-US" altLang="zh-CN" sz="1000">
                    <a:solidFill>
                      <a:srgbClr val="040408"/>
                    </a:solidFill>
                    <a:latin typeface="Times New Roman" panose="02020603050405020304" pitchFamily="18" charset="0"/>
                  </a:endParaRPr>
                </a:p>
              </p:txBody>
            </p:sp>
          </p:grpSp>
          <p:sp>
            <p:nvSpPr>
              <p:cNvPr id="5291" name="Line 58">
                <a:extLst>
                  <a:ext uri="{FF2B5EF4-FFF2-40B4-BE49-F238E27FC236}">
                    <a16:creationId xmlns:a16="http://schemas.microsoft.com/office/drawing/2014/main" id="{BBBC58D7-A5B1-4DAE-BF06-046E563683EE}"/>
                  </a:ext>
                </a:extLst>
              </p:cNvPr>
              <p:cNvSpPr>
                <a:spLocks noChangeShapeType="1"/>
              </p:cNvSpPr>
              <p:nvPr/>
            </p:nvSpPr>
            <p:spPr bwMode="auto">
              <a:xfrm>
                <a:off x="3616" y="2781"/>
                <a:ext cx="21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92" name="Line 59">
                <a:extLst>
                  <a:ext uri="{FF2B5EF4-FFF2-40B4-BE49-F238E27FC236}">
                    <a16:creationId xmlns:a16="http://schemas.microsoft.com/office/drawing/2014/main" id="{20D538D4-BF0C-49D1-A910-6E8AD23B3226}"/>
                  </a:ext>
                </a:extLst>
              </p:cNvPr>
              <p:cNvSpPr>
                <a:spLocks noChangeShapeType="1"/>
              </p:cNvSpPr>
              <p:nvPr/>
            </p:nvSpPr>
            <p:spPr bwMode="auto">
              <a:xfrm>
                <a:off x="5760" y="2781"/>
                <a:ext cx="0"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63" name="Group 60">
              <a:extLst>
                <a:ext uri="{FF2B5EF4-FFF2-40B4-BE49-F238E27FC236}">
                  <a16:creationId xmlns:a16="http://schemas.microsoft.com/office/drawing/2014/main" id="{84450995-BB11-419B-8E1F-F531670543AE}"/>
                </a:ext>
              </a:extLst>
            </p:cNvPr>
            <p:cNvGrpSpPr>
              <a:grpSpLocks/>
            </p:cNvGrpSpPr>
            <p:nvPr/>
          </p:nvGrpSpPr>
          <p:grpSpPr bwMode="auto">
            <a:xfrm>
              <a:off x="6110" y="3366"/>
              <a:ext cx="1594" cy="2127"/>
              <a:chOff x="6110" y="3366"/>
              <a:chExt cx="1594" cy="2127"/>
            </a:xfrm>
          </p:grpSpPr>
          <p:grpSp>
            <p:nvGrpSpPr>
              <p:cNvPr id="5278" name="Group 61">
                <a:extLst>
                  <a:ext uri="{FF2B5EF4-FFF2-40B4-BE49-F238E27FC236}">
                    <a16:creationId xmlns:a16="http://schemas.microsoft.com/office/drawing/2014/main" id="{8E39C846-B7A1-49F4-8FC7-42D21674877E}"/>
                  </a:ext>
                </a:extLst>
              </p:cNvPr>
              <p:cNvGrpSpPr>
                <a:grpSpLocks/>
              </p:cNvGrpSpPr>
              <p:nvPr/>
            </p:nvGrpSpPr>
            <p:grpSpPr bwMode="auto">
              <a:xfrm>
                <a:off x="6608" y="3483"/>
                <a:ext cx="504" cy="2010"/>
                <a:chOff x="6608" y="3483"/>
                <a:chExt cx="504" cy="2010"/>
              </a:xfrm>
            </p:grpSpPr>
            <p:sp>
              <p:nvSpPr>
                <p:cNvPr id="5281" name="AutoShape 62">
                  <a:extLst>
                    <a:ext uri="{FF2B5EF4-FFF2-40B4-BE49-F238E27FC236}">
                      <a16:creationId xmlns:a16="http://schemas.microsoft.com/office/drawing/2014/main" id="{E10B7B66-CF08-4B45-987B-ABA6C2118CE5}"/>
                    </a:ext>
                  </a:extLst>
                </p:cNvPr>
                <p:cNvSpPr>
                  <a:spLocks noChangeArrowheads="1"/>
                </p:cNvSpPr>
                <p:nvPr/>
              </p:nvSpPr>
              <p:spPr bwMode="auto">
                <a:xfrm>
                  <a:off x="6608" y="4053"/>
                  <a:ext cx="504" cy="285"/>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82" name="Line 63">
                  <a:extLst>
                    <a:ext uri="{FF2B5EF4-FFF2-40B4-BE49-F238E27FC236}">
                      <a16:creationId xmlns:a16="http://schemas.microsoft.com/office/drawing/2014/main" id="{A9FFAB92-0948-4DB0-B6B7-A6C6D2446BCC}"/>
                    </a:ext>
                  </a:extLst>
                </p:cNvPr>
                <p:cNvSpPr>
                  <a:spLocks noChangeShapeType="1"/>
                </p:cNvSpPr>
                <p:nvPr/>
              </p:nvSpPr>
              <p:spPr bwMode="auto">
                <a:xfrm>
                  <a:off x="6868" y="3483"/>
                  <a:ext cx="0" cy="201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283" name="Line 64">
                  <a:extLst>
                    <a:ext uri="{FF2B5EF4-FFF2-40B4-BE49-F238E27FC236}">
                      <a16:creationId xmlns:a16="http://schemas.microsoft.com/office/drawing/2014/main" id="{C510E99F-85FE-462A-A439-804F6FD8F5C0}"/>
                    </a:ext>
                  </a:extLst>
                </p:cNvPr>
                <p:cNvSpPr>
                  <a:spLocks noChangeShapeType="1"/>
                </p:cNvSpPr>
                <p:nvPr/>
              </p:nvSpPr>
              <p:spPr bwMode="auto">
                <a:xfrm>
                  <a:off x="6638" y="4053"/>
                  <a:ext cx="4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79" name="Rectangle 65">
                <a:extLst>
                  <a:ext uri="{FF2B5EF4-FFF2-40B4-BE49-F238E27FC236}">
                    <a16:creationId xmlns:a16="http://schemas.microsoft.com/office/drawing/2014/main" id="{779C2986-FD6F-48B1-8BB3-CC07D558A909}"/>
                  </a:ext>
                </a:extLst>
              </p:cNvPr>
              <p:cNvSpPr>
                <a:spLocks noChangeArrowheads="1"/>
              </p:cNvSpPr>
              <p:nvPr/>
            </p:nvSpPr>
            <p:spPr bwMode="auto">
              <a:xfrm>
                <a:off x="6110" y="4287"/>
                <a:ext cx="872"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V</a:t>
                </a:r>
                <a:r>
                  <a:rPr kumimoji="0" lang="en-US" altLang="zh-CN" sz="1800" baseline="-25000">
                    <a:solidFill>
                      <a:srgbClr val="040408"/>
                    </a:solidFill>
                    <a:latin typeface="Times New Roman" panose="02020603050405020304" pitchFamily="18" charset="0"/>
                  </a:rPr>
                  <a:t>DR</a:t>
                </a:r>
                <a:endParaRPr kumimoji="0" lang="en-US" altLang="zh-CN" sz="1800">
                  <a:solidFill>
                    <a:srgbClr val="040408"/>
                  </a:solidFill>
                  <a:latin typeface="Times New Roman" panose="02020603050405020304" pitchFamily="18" charset="0"/>
                </a:endParaRPr>
              </a:p>
            </p:txBody>
          </p:sp>
          <p:sp>
            <p:nvSpPr>
              <p:cNvPr id="5280" name="Rectangle 66">
                <a:extLst>
                  <a:ext uri="{FF2B5EF4-FFF2-40B4-BE49-F238E27FC236}">
                    <a16:creationId xmlns:a16="http://schemas.microsoft.com/office/drawing/2014/main" id="{E2A59817-DEAF-41D9-B511-BD4E2781E904}"/>
                  </a:ext>
                </a:extLst>
              </p:cNvPr>
              <p:cNvSpPr>
                <a:spLocks noChangeArrowheads="1"/>
              </p:cNvSpPr>
              <p:nvPr/>
            </p:nvSpPr>
            <p:spPr bwMode="auto">
              <a:xfrm>
                <a:off x="6832" y="3366"/>
                <a:ext cx="872"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i</a:t>
                </a:r>
                <a:r>
                  <a:rPr kumimoji="0" lang="en-US" altLang="zh-CN" sz="1800" baseline="-25000">
                    <a:solidFill>
                      <a:srgbClr val="040408"/>
                    </a:solidFill>
                    <a:latin typeface="Times New Roman" panose="02020603050405020304" pitchFamily="18" charset="0"/>
                  </a:rPr>
                  <a:t>VDR</a:t>
                </a:r>
                <a:endParaRPr kumimoji="0" lang="en-US" altLang="zh-CN" sz="1800">
                  <a:solidFill>
                    <a:srgbClr val="040408"/>
                  </a:solidFill>
                  <a:latin typeface="Times New Roman" panose="02020603050405020304" pitchFamily="18" charset="0"/>
                </a:endParaRPr>
              </a:p>
            </p:txBody>
          </p:sp>
        </p:grpSp>
        <p:grpSp>
          <p:nvGrpSpPr>
            <p:cNvPr id="5264" name="Group 67">
              <a:extLst>
                <a:ext uri="{FF2B5EF4-FFF2-40B4-BE49-F238E27FC236}">
                  <a16:creationId xmlns:a16="http://schemas.microsoft.com/office/drawing/2014/main" id="{75C34873-C871-4451-8F19-291332C7CFF5}"/>
                </a:ext>
              </a:extLst>
            </p:cNvPr>
            <p:cNvGrpSpPr>
              <a:grpSpLocks/>
            </p:cNvGrpSpPr>
            <p:nvPr/>
          </p:nvGrpSpPr>
          <p:grpSpPr bwMode="auto">
            <a:xfrm>
              <a:off x="4754" y="2736"/>
              <a:ext cx="2118" cy="1389"/>
              <a:chOff x="1051" y="1728"/>
              <a:chExt cx="1351" cy="701"/>
            </a:xfrm>
          </p:grpSpPr>
          <p:sp>
            <p:nvSpPr>
              <p:cNvPr id="5265" name="Line 68">
                <a:extLst>
                  <a:ext uri="{FF2B5EF4-FFF2-40B4-BE49-F238E27FC236}">
                    <a16:creationId xmlns:a16="http://schemas.microsoft.com/office/drawing/2014/main" id="{5971E4F7-B105-488B-A3E5-7ADC2BF8F65A}"/>
                  </a:ext>
                </a:extLst>
              </p:cNvPr>
              <p:cNvSpPr>
                <a:spLocks noChangeShapeType="1"/>
              </p:cNvSpPr>
              <p:nvPr/>
            </p:nvSpPr>
            <p:spPr bwMode="auto">
              <a:xfrm>
                <a:off x="1707" y="1989"/>
                <a:ext cx="1" cy="213"/>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266" name="Group 69">
                <a:extLst>
                  <a:ext uri="{FF2B5EF4-FFF2-40B4-BE49-F238E27FC236}">
                    <a16:creationId xmlns:a16="http://schemas.microsoft.com/office/drawing/2014/main" id="{A684A393-4980-4B3D-A8F8-3845B4A71094}"/>
                  </a:ext>
                </a:extLst>
              </p:cNvPr>
              <p:cNvGrpSpPr>
                <a:grpSpLocks/>
              </p:cNvGrpSpPr>
              <p:nvPr/>
            </p:nvGrpSpPr>
            <p:grpSpPr bwMode="auto">
              <a:xfrm>
                <a:off x="1051" y="1728"/>
                <a:ext cx="1351" cy="701"/>
                <a:chOff x="1051" y="1728"/>
                <a:chExt cx="1351" cy="701"/>
              </a:xfrm>
            </p:grpSpPr>
            <p:sp>
              <p:nvSpPr>
                <p:cNvPr id="5267" name="Line 70">
                  <a:extLst>
                    <a:ext uri="{FF2B5EF4-FFF2-40B4-BE49-F238E27FC236}">
                      <a16:creationId xmlns:a16="http://schemas.microsoft.com/office/drawing/2014/main" id="{AAA70388-0400-4523-8DCA-EEAE93F5B983}"/>
                    </a:ext>
                  </a:extLst>
                </p:cNvPr>
                <p:cNvSpPr>
                  <a:spLocks noChangeShapeType="1"/>
                </p:cNvSpPr>
                <p:nvPr/>
              </p:nvSpPr>
              <p:spPr bwMode="auto">
                <a:xfrm flipV="1">
                  <a:off x="2400" y="2153"/>
                  <a:ext cx="2" cy="15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68" name="Line 71">
                  <a:extLst>
                    <a:ext uri="{FF2B5EF4-FFF2-40B4-BE49-F238E27FC236}">
                      <a16:creationId xmlns:a16="http://schemas.microsoft.com/office/drawing/2014/main" id="{21E68AC7-09D7-49E0-A6D7-F9EC8D9D9CC4}"/>
                    </a:ext>
                  </a:extLst>
                </p:cNvPr>
                <p:cNvSpPr>
                  <a:spLocks noChangeShapeType="1"/>
                </p:cNvSpPr>
                <p:nvPr/>
              </p:nvSpPr>
              <p:spPr bwMode="auto">
                <a:xfrm flipH="1">
                  <a:off x="1569" y="2104"/>
                  <a:ext cx="456"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69" name="Rectangle 72">
                  <a:extLst>
                    <a:ext uri="{FF2B5EF4-FFF2-40B4-BE49-F238E27FC236}">
                      <a16:creationId xmlns:a16="http://schemas.microsoft.com/office/drawing/2014/main" id="{819F5EFE-FB67-4B49-AF43-95BD8EE61C52}"/>
                    </a:ext>
                  </a:extLst>
                </p:cNvPr>
                <p:cNvSpPr>
                  <a:spLocks noChangeArrowheads="1"/>
                </p:cNvSpPr>
                <p:nvPr/>
              </p:nvSpPr>
              <p:spPr bwMode="auto">
                <a:xfrm>
                  <a:off x="1728" y="1728"/>
                  <a:ext cx="19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a:solidFill>
                        <a:srgbClr val="000000"/>
                      </a:solidFill>
                      <a:latin typeface="Times New Roman" panose="02020603050405020304" pitchFamily="18" charset="0"/>
                    </a:rPr>
                    <a:t>VT</a:t>
                  </a:r>
                  <a:endParaRPr kumimoji="0" lang="en-US" altLang="zh-CN" sz="1000">
                    <a:solidFill>
                      <a:srgbClr val="40458C"/>
                    </a:solidFill>
                    <a:latin typeface="Times New Roman" panose="02020603050405020304" pitchFamily="18" charset="0"/>
                  </a:endParaRPr>
                </a:p>
              </p:txBody>
            </p:sp>
            <p:sp>
              <p:nvSpPr>
                <p:cNvPr id="5270" name="Line 73">
                  <a:extLst>
                    <a:ext uri="{FF2B5EF4-FFF2-40B4-BE49-F238E27FC236}">
                      <a16:creationId xmlns:a16="http://schemas.microsoft.com/office/drawing/2014/main" id="{95308C6D-2862-437B-A901-F3FABED7CC38}"/>
                    </a:ext>
                  </a:extLst>
                </p:cNvPr>
                <p:cNvSpPr>
                  <a:spLocks noChangeShapeType="1"/>
                </p:cNvSpPr>
                <p:nvPr/>
              </p:nvSpPr>
              <p:spPr bwMode="auto">
                <a:xfrm flipH="1" flipV="1">
                  <a:off x="1707" y="1989"/>
                  <a:ext cx="207" cy="115"/>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71" name="Line 74">
                  <a:extLst>
                    <a:ext uri="{FF2B5EF4-FFF2-40B4-BE49-F238E27FC236}">
                      <a16:creationId xmlns:a16="http://schemas.microsoft.com/office/drawing/2014/main" id="{0D46C2E6-62A3-4E8B-8D23-4A1A70D292E2}"/>
                    </a:ext>
                  </a:extLst>
                </p:cNvPr>
                <p:cNvSpPr>
                  <a:spLocks noChangeShapeType="1"/>
                </p:cNvSpPr>
                <p:nvPr/>
              </p:nvSpPr>
              <p:spPr bwMode="auto">
                <a:xfrm flipH="1">
                  <a:off x="1707" y="2104"/>
                  <a:ext cx="211" cy="98"/>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72" name="Line 75">
                  <a:extLst>
                    <a:ext uri="{FF2B5EF4-FFF2-40B4-BE49-F238E27FC236}">
                      <a16:creationId xmlns:a16="http://schemas.microsoft.com/office/drawing/2014/main" id="{0D68D5B3-38F7-477C-B9FC-804F3C8988D6}"/>
                    </a:ext>
                  </a:extLst>
                </p:cNvPr>
                <p:cNvSpPr>
                  <a:spLocks noChangeShapeType="1"/>
                </p:cNvSpPr>
                <p:nvPr/>
              </p:nvSpPr>
              <p:spPr bwMode="auto">
                <a:xfrm>
                  <a:off x="1916" y="1989"/>
                  <a:ext cx="1" cy="21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73" name="Freeform 76">
                  <a:extLst>
                    <a:ext uri="{FF2B5EF4-FFF2-40B4-BE49-F238E27FC236}">
                      <a16:creationId xmlns:a16="http://schemas.microsoft.com/office/drawing/2014/main" id="{CC6C3651-ED14-4A75-83B2-4B3973847F84}"/>
                    </a:ext>
                  </a:extLst>
                </p:cNvPr>
                <p:cNvSpPr>
                  <a:spLocks/>
                </p:cNvSpPr>
                <p:nvPr/>
              </p:nvSpPr>
              <p:spPr bwMode="auto">
                <a:xfrm>
                  <a:off x="1916" y="2126"/>
                  <a:ext cx="77" cy="110"/>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74" name="Freeform 77">
                  <a:extLst>
                    <a:ext uri="{FF2B5EF4-FFF2-40B4-BE49-F238E27FC236}">
                      <a16:creationId xmlns:a16="http://schemas.microsoft.com/office/drawing/2014/main" id="{DBEAB556-5760-458F-9BFA-1B9E12675A8B}"/>
                    </a:ext>
                  </a:extLst>
                </p:cNvPr>
                <p:cNvSpPr>
                  <a:spLocks/>
                </p:cNvSpPr>
                <p:nvPr/>
              </p:nvSpPr>
              <p:spPr bwMode="auto">
                <a:xfrm>
                  <a:off x="2025" y="2104"/>
                  <a:ext cx="377" cy="49"/>
                </a:xfrm>
                <a:custGeom>
                  <a:avLst/>
                  <a:gdLst>
                    <a:gd name="T0" fmla="*/ 0 w 667"/>
                    <a:gd name="T1" fmla="*/ 0 h 70"/>
                    <a:gd name="T2" fmla="*/ 667 w 667"/>
                    <a:gd name="T3" fmla="*/ 0 h 70"/>
                    <a:gd name="T4" fmla="*/ 667 w 667"/>
                    <a:gd name="T5" fmla="*/ 70 h 70"/>
                    <a:gd name="T6" fmla="*/ 0 60000 65536"/>
                    <a:gd name="T7" fmla="*/ 0 60000 65536"/>
                    <a:gd name="T8" fmla="*/ 0 60000 65536"/>
                    <a:gd name="T9" fmla="*/ 0 w 667"/>
                    <a:gd name="T10" fmla="*/ 0 h 70"/>
                    <a:gd name="T11" fmla="*/ 667 w 667"/>
                    <a:gd name="T12" fmla="*/ 70 h 70"/>
                  </a:gdLst>
                  <a:ahLst/>
                  <a:cxnLst>
                    <a:cxn ang="T6">
                      <a:pos x="T0" y="T1"/>
                    </a:cxn>
                    <a:cxn ang="T7">
                      <a:pos x="T2" y="T3"/>
                    </a:cxn>
                    <a:cxn ang="T8">
                      <a:pos x="T4" y="T5"/>
                    </a:cxn>
                  </a:cxnLst>
                  <a:rect l="T9" t="T10" r="T11" b="T12"/>
                  <a:pathLst>
                    <a:path w="667" h="70">
                      <a:moveTo>
                        <a:pt x="0" y="0"/>
                      </a:moveTo>
                      <a:lnTo>
                        <a:pt x="667" y="0"/>
                      </a:lnTo>
                      <a:lnTo>
                        <a:pt x="667" y="7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75" name="Line 78">
                  <a:extLst>
                    <a:ext uri="{FF2B5EF4-FFF2-40B4-BE49-F238E27FC236}">
                      <a16:creationId xmlns:a16="http://schemas.microsoft.com/office/drawing/2014/main" id="{0B1FAE7F-15BA-48E9-BBDC-FB1155CBA9E2}"/>
                    </a:ext>
                  </a:extLst>
                </p:cNvPr>
                <p:cNvSpPr>
                  <a:spLocks noChangeShapeType="1"/>
                </p:cNvSpPr>
                <p:nvPr/>
              </p:nvSpPr>
              <p:spPr bwMode="auto">
                <a:xfrm>
                  <a:off x="1051" y="2104"/>
                  <a:ext cx="518"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76" name="Rectangle 79">
                  <a:extLst>
                    <a:ext uri="{FF2B5EF4-FFF2-40B4-BE49-F238E27FC236}">
                      <a16:creationId xmlns:a16="http://schemas.microsoft.com/office/drawing/2014/main" id="{4488DCAC-B9A9-459C-8DD9-792ED070CC04}"/>
                    </a:ext>
                  </a:extLst>
                </p:cNvPr>
                <p:cNvSpPr>
                  <a:spLocks noChangeArrowheads="1"/>
                </p:cNvSpPr>
                <p:nvPr/>
              </p:nvSpPr>
              <p:spPr bwMode="auto">
                <a:xfrm>
                  <a:off x="1673" y="2214"/>
                  <a:ext cx="2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i="1">
                      <a:solidFill>
                        <a:srgbClr val="000000"/>
                      </a:solidFill>
                      <a:latin typeface="Times New Roman" panose="02020603050405020304" pitchFamily="18" charset="0"/>
                    </a:rPr>
                    <a:t>u</a:t>
                  </a:r>
                  <a:r>
                    <a:rPr kumimoji="0" lang="en-US" altLang="zh-CN" sz="1800" i="1" baseline="-25000">
                      <a:solidFill>
                        <a:srgbClr val="000000"/>
                      </a:solidFill>
                      <a:latin typeface="Times New Roman" panose="02020603050405020304" pitchFamily="18" charset="0"/>
                    </a:rPr>
                    <a:t>VT</a:t>
                  </a:r>
                  <a:endParaRPr kumimoji="0" lang="en-US" altLang="zh-CN" sz="1800">
                    <a:solidFill>
                      <a:srgbClr val="40458C"/>
                    </a:solidFill>
                    <a:latin typeface="Times New Roman" panose="02020603050405020304" pitchFamily="18" charset="0"/>
                  </a:endParaRPr>
                </a:p>
              </p:txBody>
            </p:sp>
            <p:sp>
              <p:nvSpPr>
                <p:cNvPr id="5277" name="Line 80">
                  <a:extLst>
                    <a:ext uri="{FF2B5EF4-FFF2-40B4-BE49-F238E27FC236}">
                      <a16:creationId xmlns:a16="http://schemas.microsoft.com/office/drawing/2014/main" id="{60DBEB39-4ADB-4574-9339-9FB27DF801DB}"/>
                    </a:ext>
                  </a:extLst>
                </p:cNvPr>
                <p:cNvSpPr>
                  <a:spLocks noChangeShapeType="1"/>
                </p:cNvSpPr>
                <p:nvPr/>
              </p:nvSpPr>
              <p:spPr bwMode="auto">
                <a:xfrm>
                  <a:off x="1488" y="2256"/>
                  <a:ext cx="576" cy="0"/>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grpSp>
        <p:nvGrpSpPr>
          <p:cNvPr id="17" name="Group 81">
            <a:extLst>
              <a:ext uri="{FF2B5EF4-FFF2-40B4-BE49-F238E27FC236}">
                <a16:creationId xmlns:a16="http://schemas.microsoft.com/office/drawing/2014/main" id="{A494700A-DDA0-4B9C-B10A-180078261687}"/>
              </a:ext>
            </a:extLst>
          </p:cNvPr>
          <p:cNvGrpSpPr>
            <a:grpSpLocks/>
          </p:cNvGrpSpPr>
          <p:nvPr/>
        </p:nvGrpSpPr>
        <p:grpSpPr bwMode="auto">
          <a:xfrm>
            <a:off x="4572000" y="228600"/>
            <a:ext cx="4114800" cy="952500"/>
            <a:chOff x="2688" y="1200"/>
            <a:chExt cx="2592" cy="720"/>
          </a:xfrm>
        </p:grpSpPr>
        <p:grpSp>
          <p:nvGrpSpPr>
            <p:cNvPr id="5250" name="Group 82">
              <a:extLst>
                <a:ext uri="{FF2B5EF4-FFF2-40B4-BE49-F238E27FC236}">
                  <a16:creationId xmlns:a16="http://schemas.microsoft.com/office/drawing/2014/main" id="{5EB34CDB-3020-49B6-BA77-6E91593D0254}"/>
                </a:ext>
              </a:extLst>
            </p:cNvPr>
            <p:cNvGrpSpPr>
              <a:grpSpLocks/>
            </p:cNvGrpSpPr>
            <p:nvPr/>
          </p:nvGrpSpPr>
          <p:grpSpPr bwMode="auto">
            <a:xfrm>
              <a:off x="2688" y="1200"/>
              <a:ext cx="2592" cy="720"/>
              <a:chOff x="2688" y="1200"/>
              <a:chExt cx="2592" cy="720"/>
            </a:xfrm>
          </p:grpSpPr>
          <p:grpSp>
            <p:nvGrpSpPr>
              <p:cNvPr id="5256" name="Group 83">
                <a:extLst>
                  <a:ext uri="{FF2B5EF4-FFF2-40B4-BE49-F238E27FC236}">
                    <a16:creationId xmlns:a16="http://schemas.microsoft.com/office/drawing/2014/main" id="{C384B7EA-F7B9-4CF2-830B-DC4C1A3B58C7}"/>
                  </a:ext>
                </a:extLst>
              </p:cNvPr>
              <p:cNvGrpSpPr>
                <a:grpSpLocks/>
              </p:cNvGrpSpPr>
              <p:nvPr/>
            </p:nvGrpSpPr>
            <p:grpSpPr bwMode="auto">
              <a:xfrm>
                <a:off x="2688" y="1200"/>
                <a:ext cx="2592" cy="720"/>
                <a:chOff x="3072" y="1152"/>
                <a:chExt cx="2592" cy="960"/>
              </a:xfrm>
            </p:grpSpPr>
            <p:grpSp>
              <p:nvGrpSpPr>
                <p:cNvPr id="5258" name="Group 84">
                  <a:extLst>
                    <a:ext uri="{FF2B5EF4-FFF2-40B4-BE49-F238E27FC236}">
                      <a16:creationId xmlns:a16="http://schemas.microsoft.com/office/drawing/2014/main" id="{47B4F5DC-6930-44BD-AFE1-C0B84D153E24}"/>
                    </a:ext>
                  </a:extLst>
                </p:cNvPr>
                <p:cNvGrpSpPr>
                  <a:grpSpLocks/>
                </p:cNvGrpSpPr>
                <p:nvPr/>
              </p:nvGrpSpPr>
              <p:grpSpPr bwMode="auto">
                <a:xfrm>
                  <a:off x="3072" y="1152"/>
                  <a:ext cx="2496" cy="960"/>
                  <a:chOff x="3072" y="1152"/>
                  <a:chExt cx="2496" cy="960"/>
                </a:xfrm>
              </p:grpSpPr>
              <p:sp>
                <p:nvSpPr>
                  <p:cNvPr id="5260" name="Line 85">
                    <a:extLst>
                      <a:ext uri="{FF2B5EF4-FFF2-40B4-BE49-F238E27FC236}">
                        <a16:creationId xmlns:a16="http://schemas.microsoft.com/office/drawing/2014/main" id="{F4AB2FA7-E63F-45D0-9C42-ACDBCCF2FA2A}"/>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261" name="Line 86">
                    <a:extLst>
                      <a:ext uri="{FF2B5EF4-FFF2-40B4-BE49-F238E27FC236}">
                        <a16:creationId xmlns:a16="http://schemas.microsoft.com/office/drawing/2014/main" id="{8F61A4B0-79C7-4FA0-93ED-5F368D915A80}"/>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259" name="Rectangle 87">
                  <a:extLst>
                    <a:ext uri="{FF2B5EF4-FFF2-40B4-BE49-F238E27FC236}">
                      <a16:creationId xmlns:a16="http://schemas.microsoft.com/office/drawing/2014/main" id="{6445D7A7-B395-4A74-A60F-2F17E237804A}"/>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5257" name="Rectangle 88">
                <a:extLst>
                  <a:ext uri="{FF2B5EF4-FFF2-40B4-BE49-F238E27FC236}">
                    <a16:creationId xmlns:a16="http://schemas.microsoft.com/office/drawing/2014/main" id="{AF3E67AA-30A5-4EFF-BDEB-430C05830C91}"/>
                  </a:ext>
                </a:extLst>
              </p:cNvPr>
              <p:cNvSpPr>
                <a:spLocks noChangeArrowheads="1"/>
              </p:cNvSpPr>
              <p:nvPr/>
            </p:nvSpPr>
            <p:spPr bwMode="auto">
              <a:xfrm>
                <a:off x="2688" y="1200"/>
                <a:ext cx="2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u</a:t>
                </a:r>
                <a:r>
                  <a:rPr kumimoji="0" lang="en-US" altLang="zh-CN" sz="1400">
                    <a:solidFill>
                      <a:srgbClr val="000000"/>
                    </a:solidFill>
                    <a:latin typeface="Times New Roman" panose="02020603050405020304" pitchFamily="18" charset="0"/>
                  </a:rPr>
                  <a:t>2</a:t>
                </a:r>
              </a:p>
            </p:txBody>
          </p:sp>
        </p:grpSp>
        <p:sp>
          <p:nvSpPr>
            <p:cNvPr id="5251" name="Rectangle 89">
              <a:extLst>
                <a:ext uri="{FF2B5EF4-FFF2-40B4-BE49-F238E27FC236}">
                  <a16:creationId xmlns:a16="http://schemas.microsoft.com/office/drawing/2014/main" id="{054A0C84-629A-4A5B-B1D2-4C049D701350}"/>
                </a:ext>
              </a:extLst>
            </p:cNvPr>
            <p:cNvSpPr>
              <a:spLocks noChangeArrowheads="1"/>
            </p:cNvSpPr>
            <p:nvPr/>
          </p:nvSpPr>
          <p:spPr bwMode="auto">
            <a:xfrm>
              <a:off x="3888" y="1632"/>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5252" name="Rectangle 90">
              <a:extLst>
                <a:ext uri="{FF2B5EF4-FFF2-40B4-BE49-F238E27FC236}">
                  <a16:creationId xmlns:a16="http://schemas.microsoft.com/office/drawing/2014/main" id="{5A50D2B0-5D7F-44F0-B6DE-4D8B14748097}"/>
                </a:ext>
              </a:extLst>
            </p:cNvPr>
            <p:cNvSpPr>
              <a:spLocks noChangeArrowheads="1"/>
            </p:cNvSpPr>
            <p:nvPr/>
          </p:nvSpPr>
          <p:spPr bwMode="auto">
            <a:xfrm>
              <a:off x="3312" y="1632"/>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nvGrpSpPr>
            <p:cNvPr id="5253" name="Group 91">
              <a:extLst>
                <a:ext uri="{FF2B5EF4-FFF2-40B4-BE49-F238E27FC236}">
                  <a16:creationId xmlns:a16="http://schemas.microsoft.com/office/drawing/2014/main" id="{EA94B550-1029-495E-B95B-9CF3AD695652}"/>
                </a:ext>
              </a:extLst>
            </p:cNvPr>
            <p:cNvGrpSpPr>
              <a:grpSpLocks/>
            </p:cNvGrpSpPr>
            <p:nvPr/>
          </p:nvGrpSpPr>
          <p:grpSpPr bwMode="auto">
            <a:xfrm>
              <a:off x="2880" y="1296"/>
              <a:ext cx="2112" cy="624"/>
              <a:chOff x="2880" y="1296"/>
              <a:chExt cx="2112" cy="624"/>
            </a:xfrm>
          </p:grpSpPr>
          <p:sp>
            <p:nvSpPr>
              <p:cNvPr id="5254" name="Freeform 92">
                <a:extLst>
                  <a:ext uri="{FF2B5EF4-FFF2-40B4-BE49-F238E27FC236}">
                    <a16:creationId xmlns:a16="http://schemas.microsoft.com/office/drawing/2014/main" id="{73DA6342-2BA9-422B-B83B-AC553A3542A5}"/>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55" name="Freeform 93">
                <a:extLst>
                  <a:ext uri="{FF2B5EF4-FFF2-40B4-BE49-F238E27FC236}">
                    <a16:creationId xmlns:a16="http://schemas.microsoft.com/office/drawing/2014/main" id="{EB655B45-CE69-4DEB-B182-82FBF5FB8B2B}"/>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4543" name="Freeform 207">
            <a:extLst>
              <a:ext uri="{FF2B5EF4-FFF2-40B4-BE49-F238E27FC236}">
                <a16:creationId xmlns:a16="http://schemas.microsoft.com/office/drawing/2014/main" id="{810EAFDE-D7CC-43C1-ABD5-9D97B32FC9D6}"/>
              </a:ext>
            </a:extLst>
          </p:cNvPr>
          <p:cNvSpPr>
            <a:spLocks/>
          </p:cNvSpPr>
          <p:nvPr/>
        </p:nvSpPr>
        <p:spPr bwMode="auto">
          <a:xfrm>
            <a:off x="6705600" y="3771900"/>
            <a:ext cx="685800" cy="228600"/>
          </a:xfrm>
          <a:custGeom>
            <a:avLst/>
            <a:gdLst>
              <a:gd name="T0" fmla="*/ 0 w 432"/>
              <a:gd name="T1" fmla="*/ 152 h 152"/>
              <a:gd name="T2" fmla="*/ 144 w 432"/>
              <a:gd name="T3" fmla="*/ 8 h 152"/>
              <a:gd name="T4" fmla="*/ 432 w 432"/>
              <a:gd name="T5" fmla="*/ 104 h 152"/>
              <a:gd name="T6" fmla="*/ 0 60000 65536"/>
              <a:gd name="T7" fmla="*/ 0 60000 65536"/>
              <a:gd name="T8" fmla="*/ 0 60000 65536"/>
              <a:gd name="T9" fmla="*/ 0 w 432"/>
              <a:gd name="T10" fmla="*/ 0 h 152"/>
              <a:gd name="T11" fmla="*/ 432 w 432"/>
              <a:gd name="T12" fmla="*/ 152 h 152"/>
            </a:gdLst>
            <a:ahLst/>
            <a:cxnLst>
              <a:cxn ang="T6">
                <a:pos x="T0" y="T1"/>
              </a:cxn>
              <a:cxn ang="T7">
                <a:pos x="T2" y="T3"/>
              </a:cxn>
              <a:cxn ang="T8">
                <a:pos x="T4" y="T5"/>
              </a:cxn>
            </a:cxnLst>
            <a:rect l="T9" t="T10" r="T11" b="T12"/>
            <a:pathLst>
              <a:path w="432" h="152">
                <a:moveTo>
                  <a:pt x="0" y="152"/>
                </a:moveTo>
                <a:cubicBezTo>
                  <a:pt x="36" y="84"/>
                  <a:pt x="72" y="16"/>
                  <a:pt x="144" y="8"/>
                </a:cubicBezTo>
                <a:cubicBezTo>
                  <a:pt x="216" y="0"/>
                  <a:pt x="324" y="52"/>
                  <a:pt x="432" y="104"/>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544" name="Freeform 208">
            <a:extLst>
              <a:ext uri="{FF2B5EF4-FFF2-40B4-BE49-F238E27FC236}">
                <a16:creationId xmlns:a16="http://schemas.microsoft.com/office/drawing/2014/main" id="{447972D3-9590-48CC-9D24-52976197E2C5}"/>
              </a:ext>
            </a:extLst>
          </p:cNvPr>
          <p:cNvSpPr>
            <a:spLocks/>
          </p:cNvSpPr>
          <p:nvPr/>
        </p:nvSpPr>
        <p:spPr bwMode="auto">
          <a:xfrm>
            <a:off x="5029200" y="3771900"/>
            <a:ext cx="685800" cy="228600"/>
          </a:xfrm>
          <a:custGeom>
            <a:avLst/>
            <a:gdLst>
              <a:gd name="T0" fmla="*/ 0 w 432"/>
              <a:gd name="T1" fmla="*/ 152 h 152"/>
              <a:gd name="T2" fmla="*/ 144 w 432"/>
              <a:gd name="T3" fmla="*/ 8 h 152"/>
              <a:gd name="T4" fmla="*/ 432 w 432"/>
              <a:gd name="T5" fmla="*/ 104 h 152"/>
              <a:gd name="T6" fmla="*/ 0 60000 65536"/>
              <a:gd name="T7" fmla="*/ 0 60000 65536"/>
              <a:gd name="T8" fmla="*/ 0 60000 65536"/>
              <a:gd name="T9" fmla="*/ 0 w 432"/>
              <a:gd name="T10" fmla="*/ 0 h 152"/>
              <a:gd name="T11" fmla="*/ 432 w 432"/>
              <a:gd name="T12" fmla="*/ 152 h 152"/>
            </a:gdLst>
            <a:ahLst/>
            <a:cxnLst>
              <a:cxn ang="T6">
                <a:pos x="T0" y="T1"/>
              </a:cxn>
              <a:cxn ang="T7">
                <a:pos x="T2" y="T3"/>
              </a:cxn>
              <a:cxn ang="T8">
                <a:pos x="T4" y="T5"/>
              </a:cxn>
            </a:cxnLst>
            <a:rect l="T9" t="T10" r="T11" b="T12"/>
            <a:pathLst>
              <a:path w="432" h="152">
                <a:moveTo>
                  <a:pt x="0" y="152"/>
                </a:moveTo>
                <a:cubicBezTo>
                  <a:pt x="36" y="84"/>
                  <a:pt x="72" y="16"/>
                  <a:pt x="144" y="8"/>
                </a:cubicBezTo>
                <a:cubicBezTo>
                  <a:pt x="216" y="0"/>
                  <a:pt x="324" y="52"/>
                  <a:pt x="432" y="104"/>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2" name="Group 311">
            <a:extLst>
              <a:ext uri="{FF2B5EF4-FFF2-40B4-BE49-F238E27FC236}">
                <a16:creationId xmlns:a16="http://schemas.microsoft.com/office/drawing/2014/main" id="{8D60004F-E421-4C49-A230-1AAD4B23D956}"/>
              </a:ext>
            </a:extLst>
          </p:cNvPr>
          <p:cNvGrpSpPr>
            <a:grpSpLocks/>
          </p:cNvGrpSpPr>
          <p:nvPr/>
        </p:nvGrpSpPr>
        <p:grpSpPr bwMode="auto">
          <a:xfrm>
            <a:off x="4876800" y="6019800"/>
            <a:ext cx="3352800" cy="635000"/>
            <a:chOff x="3072" y="3792"/>
            <a:chExt cx="2112" cy="400"/>
          </a:xfrm>
        </p:grpSpPr>
        <p:sp>
          <p:nvSpPr>
            <p:cNvPr id="5241" name="Line 175">
              <a:extLst>
                <a:ext uri="{FF2B5EF4-FFF2-40B4-BE49-F238E27FC236}">
                  <a16:creationId xmlns:a16="http://schemas.microsoft.com/office/drawing/2014/main" id="{C28FF90D-6657-4F9C-B242-9544009A1B46}"/>
                </a:ext>
              </a:extLst>
            </p:cNvPr>
            <p:cNvSpPr>
              <a:spLocks noChangeShapeType="1"/>
            </p:cNvSpPr>
            <p:nvPr/>
          </p:nvSpPr>
          <p:spPr bwMode="auto">
            <a:xfrm>
              <a:off x="4224" y="3792"/>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242" name="Group 310">
              <a:extLst>
                <a:ext uri="{FF2B5EF4-FFF2-40B4-BE49-F238E27FC236}">
                  <a16:creationId xmlns:a16="http://schemas.microsoft.com/office/drawing/2014/main" id="{5B36A32B-520A-4E4A-9083-A9D6CA6C83FA}"/>
                </a:ext>
              </a:extLst>
            </p:cNvPr>
            <p:cNvGrpSpPr>
              <a:grpSpLocks/>
            </p:cNvGrpSpPr>
            <p:nvPr/>
          </p:nvGrpSpPr>
          <p:grpSpPr bwMode="auto">
            <a:xfrm>
              <a:off x="3072" y="3792"/>
              <a:ext cx="2112" cy="400"/>
              <a:chOff x="3072" y="3792"/>
              <a:chExt cx="2112" cy="400"/>
            </a:xfrm>
          </p:grpSpPr>
          <p:sp>
            <p:nvSpPr>
              <p:cNvPr id="5243" name="Freeform 168">
                <a:extLst>
                  <a:ext uri="{FF2B5EF4-FFF2-40B4-BE49-F238E27FC236}">
                    <a16:creationId xmlns:a16="http://schemas.microsoft.com/office/drawing/2014/main" id="{D831E955-C0E6-4D2C-8012-EE130FD3B78D}"/>
                  </a:ext>
                </a:extLst>
              </p:cNvPr>
              <p:cNvSpPr>
                <a:spLocks/>
              </p:cNvSpPr>
              <p:nvPr/>
            </p:nvSpPr>
            <p:spPr bwMode="auto">
              <a:xfrm>
                <a:off x="3072" y="3792"/>
                <a:ext cx="96" cy="144"/>
              </a:xfrm>
              <a:custGeom>
                <a:avLst/>
                <a:gdLst>
                  <a:gd name="T0" fmla="*/ 0 w 96"/>
                  <a:gd name="T1" fmla="*/ 144 h 144"/>
                  <a:gd name="T2" fmla="*/ 96 w 96"/>
                  <a:gd name="T3" fmla="*/ 0 h 144"/>
                  <a:gd name="T4" fmla="*/ 0 60000 65536"/>
                  <a:gd name="T5" fmla="*/ 0 60000 65536"/>
                  <a:gd name="T6" fmla="*/ 0 w 96"/>
                  <a:gd name="T7" fmla="*/ 0 h 144"/>
                  <a:gd name="T8" fmla="*/ 96 w 96"/>
                  <a:gd name="T9" fmla="*/ 144 h 144"/>
                </a:gdLst>
                <a:ahLst/>
                <a:cxnLst>
                  <a:cxn ang="T4">
                    <a:pos x="T0" y="T1"/>
                  </a:cxn>
                  <a:cxn ang="T5">
                    <a:pos x="T2" y="T3"/>
                  </a:cxn>
                </a:cxnLst>
                <a:rect l="T6" t="T7" r="T8" b="T9"/>
                <a:pathLst>
                  <a:path w="96" h="144">
                    <a:moveTo>
                      <a:pt x="0" y="144"/>
                    </a:moveTo>
                    <a:cubicBezTo>
                      <a:pt x="40" y="84"/>
                      <a:pt x="80" y="24"/>
                      <a:pt x="96" y="0"/>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44" name="Line 169">
                <a:extLst>
                  <a:ext uri="{FF2B5EF4-FFF2-40B4-BE49-F238E27FC236}">
                    <a16:creationId xmlns:a16="http://schemas.microsoft.com/office/drawing/2014/main" id="{DC7086F9-0CD3-4A2A-895A-3158949CC4FD}"/>
                  </a:ext>
                </a:extLst>
              </p:cNvPr>
              <p:cNvSpPr>
                <a:spLocks noChangeShapeType="1"/>
              </p:cNvSpPr>
              <p:nvPr/>
            </p:nvSpPr>
            <p:spPr bwMode="auto">
              <a:xfrm>
                <a:off x="3168" y="3792"/>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45" name="Line 170">
                <a:extLst>
                  <a:ext uri="{FF2B5EF4-FFF2-40B4-BE49-F238E27FC236}">
                    <a16:creationId xmlns:a16="http://schemas.microsoft.com/office/drawing/2014/main" id="{F925F926-1D66-4D4A-A968-BD7C470CC58C}"/>
                  </a:ext>
                </a:extLst>
              </p:cNvPr>
              <p:cNvSpPr>
                <a:spLocks noChangeShapeType="1"/>
              </p:cNvSpPr>
              <p:nvPr/>
            </p:nvSpPr>
            <p:spPr bwMode="auto">
              <a:xfrm>
                <a:off x="3168" y="3936"/>
                <a:ext cx="432"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46" name="Freeform 174">
                <a:extLst>
                  <a:ext uri="{FF2B5EF4-FFF2-40B4-BE49-F238E27FC236}">
                    <a16:creationId xmlns:a16="http://schemas.microsoft.com/office/drawing/2014/main" id="{FE811994-849B-4A7C-8947-6AABD0620DF1}"/>
                  </a:ext>
                </a:extLst>
              </p:cNvPr>
              <p:cNvSpPr>
                <a:spLocks/>
              </p:cNvSpPr>
              <p:nvPr/>
            </p:nvSpPr>
            <p:spPr bwMode="auto">
              <a:xfrm>
                <a:off x="4128" y="3792"/>
                <a:ext cx="96" cy="144"/>
              </a:xfrm>
              <a:custGeom>
                <a:avLst/>
                <a:gdLst>
                  <a:gd name="T0" fmla="*/ 0 w 96"/>
                  <a:gd name="T1" fmla="*/ 144 h 144"/>
                  <a:gd name="T2" fmla="*/ 96 w 96"/>
                  <a:gd name="T3" fmla="*/ 0 h 144"/>
                  <a:gd name="T4" fmla="*/ 0 60000 65536"/>
                  <a:gd name="T5" fmla="*/ 0 60000 65536"/>
                  <a:gd name="T6" fmla="*/ 0 w 96"/>
                  <a:gd name="T7" fmla="*/ 0 h 144"/>
                  <a:gd name="T8" fmla="*/ 96 w 96"/>
                  <a:gd name="T9" fmla="*/ 144 h 144"/>
                </a:gdLst>
                <a:ahLst/>
                <a:cxnLst>
                  <a:cxn ang="T4">
                    <a:pos x="T0" y="T1"/>
                  </a:cxn>
                  <a:cxn ang="T5">
                    <a:pos x="T2" y="T3"/>
                  </a:cxn>
                </a:cxnLst>
                <a:rect l="T6" t="T7" r="T8" b="T9"/>
                <a:pathLst>
                  <a:path w="96" h="144">
                    <a:moveTo>
                      <a:pt x="0" y="144"/>
                    </a:moveTo>
                    <a:cubicBezTo>
                      <a:pt x="40" y="84"/>
                      <a:pt x="80" y="24"/>
                      <a:pt x="96" y="0"/>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47" name="Line 176">
                <a:extLst>
                  <a:ext uri="{FF2B5EF4-FFF2-40B4-BE49-F238E27FC236}">
                    <a16:creationId xmlns:a16="http://schemas.microsoft.com/office/drawing/2014/main" id="{55E89D6E-2B3F-44C8-A680-4F9F7724CA66}"/>
                  </a:ext>
                </a:extLst>
              </p:cNvPr>
              <p:cNvSpPr>
                <a:spLocks noChangeShapeType="1"/>
              </p:cNvSpPr>
              <p:nvPr/>
            </p:nvSpPr>
            <p:spPr bwMode="auto">
              <a:xfrm>
                <a:off x="4224" y="3936"/>
                <a:ext cx="48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48" name="Freeform 209">
                <a:extLst>
                  <a:ext uri="{FF2B5EF4-FFF2-40B4-BE49-F238E27FC236}">
                    <a16:creationId xmlns:a16="http://schemas.microsoft.com/office/drawing/2014/main" id="{7765EAD9-0284-4393-8470-29EEB2048D99}"/>
                  </a:ext>
                </a:extLst>
              </p:cNvPr>
              <p:cNvSpPr>
                <a:spLocks/>
              </p:cNvSpPr>
              <p:nvPr/>
            </p:nvSpPr>
            <p:spPr bwMode="auto">
              <a:xfrm>
                <a:off x="3600" y="3936"/>
                <a:ext cx="528" cy="256"/>
              </a:xfrm>
              <a:custGeom>
                <a:avLst/>
                <a:gdLst>
                  <a:gd name="T0" fmla="*/ 0 w 528"/>
                  <a:gd name="T1" fmla="*/ 0 h 256"/>
                  <a:gd name="T2" fmla="*/ 96 w 528"/>
                  <a:gd name="T3" fmla="*/ 96 h 256"/>
                  <a:gd name="T4" fmla="*/ 240 w 528"/>
                  <a:gd name="T5" fmla="*/ 240 h 256"/>
                  <a:gd name="T6" fmla="*/ 384 w 528"/>
                  <a:gd name="T7" fmla="*/ 192 h 256"/>
                  <a:gd name="T8" fmla="*/ 480 w 528"/>
                  <a:gd name="T9" fmla="*/ 48 h 256"/>
                  <a:gd name="T10" fmla="*/ 528 w 528"/>
                  <a:gd name="T11" fmla="*/ 0 h 256"/>
                  <a:gd name="T12" fmla="*/ 0 60000 65536"/>
                  <a:gd name="T13" fmla="*/ 0 60000 65536"/>
                  <a:gd name="T14" fmla="*/ 0 60000 65536"/>
                  <a:gd name="T15" fmla="*/ 0 60000 65536"/>
                  <a:gd name="T16" fmla="*/ 0 60000 65536"/>
                  <a:gd name="T17" fmla="*/ 0 60000 65536"/>
                  <a:gd name="T18" fmla="*/ 0 w 528"/>
                  <a:gd name="T19" fmla="*/ 0 h 256"/>
                  <a:gd name="T20" fmla="*/ 528 w 528"/>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528" h="256">
                    <a:moveTo>
                      <a:pt x="0" y="0"/>
                    </a:moveTo>
                    <a:cubicBezTo>
                      <a:pt x="28" y="28"/>
                      <a:pt x="56" y="56"/>
                      <a:pt x="96" y="96"/>
                    </a:cubicBezTo>
                    <a:cubicBezTo>
                      <a:pt x="136" y="136"/>
                      <a:pt x="192" y="224"/>
                      <a:pt x="240" y="240"/>
                    </a:cubicBezTo>
                    <a:cubicBezTo>
                      <a:pt x="288" y="256"/>
                      <a:pt x="344" y="224"/>
                      <a:pt x="384" y="192"/>
                    </a:cubicBezTo>
                    <a:cubicBezTo>
                      <a:pt x="424" y="160"/>
                      <a:pt x="456" y="80"/>
                      <a:pt x="480" y="48"/>
                    </a:cubicBezTo>
                    <a:cubicBezTo>
                      <a:pt x="504" y="16"/>
                      <a:pt x="516" y="8"/>
                      <a:pt x="528" y="0"/>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49" name="Freeform 210">
                <a:extLst>
                  <a:ext uri="{FF2B5EF4-FFF2-40B4-BE49-F238E27FC236}">
                    <a16:creationId xmlns:a16="http://schemas.microsoft.com/office/drawing/2014/main" id="{5E7B13FC-81E1-4B2D-8909-F4E00F92C6B0}"/>
                  </a:ext>
                </a:extLst>
              </p:cNvPr>
              <p:cNvSpPr>
                <a:spLocks/>
              </p:cNvSpPr>
              <p:nvPr/>
            </p:nvSpPr>
            <p:spPr bwMode="auto">
              <a:xfrm>
                <a:off x="4704" y="3936"/>
                <a:ext cx="480" cy="256"/>
              </a:xfrm>
              <a:custGeom>
                <a:avLst/>
                <a:gdLst>
                  <a:gd name="T0" fmla="*/ 0 w 528"/>
                  <a:gd name="T1" fmla="*/ 0 h 256"/>
                  <a:gd name="T2" fmla="*/ 96 w 528"/>
                  <a:gd name="T3" fmla="*/ 96 h 256"/>
                  <a:gd name="T4" fmla="*/ 240 w 528"/>
                  <a:gd name="T5" fmla="*/ 240 h 256"/>
                  <a:gd name="T6" fmla="*/ 384 w 528"/>
                  <a:gd name="T7" fmla="*/ 192 h 256"/>
                  <a:gd name="T8" fmla="*/ 480 w 528"/>
                  <a:gd name="T9" fmla="*/ 48 h 256"/>
                  <a:gd name="T10" fmla="*/ 528 w 528"/>
                  <a:gd name="T11" fmla="*/ 0 h 256"/>
                  <a:gd name="T12" fmla="*/ 0 60000 65536"/>
                  <a:gd name="T13" fmla="*/ 0 60000 65536"/>
                  <a:gd name="T14" fmla="*/ 0 60000 65536"/>
                  <a:gd name="T15" fmla="*/ 0 60000 65536"/>
                  <a:gd name="T16" fmla="*/ 0 60000 65536"/>
                  <a:gd name="T17" fmla="*/ 0 60000 65536"/>
                  <a:gd name="T18" fmla="*/ 0 w 528"/>
                  <a:gd name="T19" fmla="*/ 0 h 256"/>
                  <a:gd name="T20" fmla="*/ 528 w 528"/>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528" h="256">
                    <a:moveTo>
                      <a:pt x="0" y="0"/>
                    </a:moveTo>
                    <a:cubicBezTo>
                      <a:pt x="28" y="28"/>
                      <a:pt x="56" y="56"/>
                      <a:pt x="96" y="96"/>
                    </a:cubicBezTo>
                    <a:cubicBezTo>
                      <a:pt x="136" y="136"/>
                      <a:pt x="192" y="224"/>
                      <a:pt x="240" y="240"/>
                    </a:cubicBezTo>
                    <a:cubicBezTo>
                      <a:pt x="288" y="256"/>
                      <a:pt x="344" y="224"/>
                      <a:pt x="384" y="192"/>
                    </a:cubicBezTo>
                    <a:cubicBezTo>
                      <a:pt x="424" y="160"/>
                      <a:pt x="456" y="80"/>
                      <a:pt x="480" y="48"/>
                    </a:cubicBezTo>
                    <a:cubicBezTo>
                      <a:pt x="504" y="16"/>
                      <a:pt x="516" y="8"/>
                      <a:pt x="528" y="0"/>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4547" name="Line 211">
            <a:extLst>
              <a:ext uri="{FF2B5EF4-FFF2-40B4-BE49-F238E27FC236}">
                <a16:creationId xmlns:a16="http://schemas.microsoft.com/office/drawing/2014/main" id="{7B2189A1-A623-43BC-903C-D95673F0E44F}"/>
              </a:ext>
            </a:extLst>
          </p:cNvPr>
          <p:cNvSpPr>
            <a:spLocks noChangeShapeType="1"/>
          </p:cNvSpPr>
          <p:nvPr/>
        </p:nvSpPr>
        <p:spPr bwMode="auto">
          <a:xfrm>
            <a:off x="4876800" y="4000500"/>
            <a:ext cx="152400"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8" name="Line 212">
            <a:extLst>
              <a:ext uri="{FF2B5EF4-FFF2-40B4-BE49-F238E27FC236}">
                <a16:creationId xmlns:a16="http://schemas.microsoft.com/office/drawing/2014/main" id="{9D50324E-8327-4802-9836-D9A7591E4DF8}"/>
              </a:ext>
            </a:extLst>
          </p:cNvPr>
          <p:cNvSpPr>
            <a:spLocks noChangeShapeType="1"/>
          </p:cNvSpPr>
          <p:nvPr/>
        </p:nvSpPr>
        <p:spPr bwMode="auto">
          <a:xfrm>
            <a:off x="5715000" y="3924300"/>
            <a:ext cx="990600" cy="7620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549" name="Line 213">
            <a:extLst>
              <a:ext uri="{FF2B5EF4-FFF2-40B4-BE49-F238E27FC236}">
                <a16:creationId xmlns:a16="http://schemas.microsoft.com/office/drawing/2014/main" id="{2F372650-6171-46F7-B586-59BD703BAB20}"/>
              </a:ext>
            </a:extLst>
          </p:cNvPr>
          <p:cNvSpPr>
            <a:spLocks noChangeShapeType="1"/>
          </p:cNvSpPr>
          <p:nvPr/>
        </p:nvSpPr>
        <p:spPr bwMode="auto">
          <a:xfrm>
            <a:off x="7391400" y="3924300"/>
            <a:ext cx="990600" cy="7620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 name="Group 223">
            <a:extLst>
              <a:ext uri="{FF2B5EF4-FFF2-40B4-BE49-F238E27FC236}">
                <a16:creationId xmlns:a16="http://schemas.microsoft.com/office/drawing/2014/main" id="{F8913690-D3C1-4D36-A34D-9EBEB59AFE3B}"/>
              </a:ext>
            </a:extLst>
          </p:cNvPr>
          <p:cNvGrpSpPr>
            <a:grpSpLocks/>
          </p:cNvGrpSpPr>
          <p:nvPr/>
        </p:nvGrpSpPr>
        <p:grpSpPr bwMode="auto">
          <a:xfrm>
            <a:off x="381000" y="3505200"/>
            <a:ext cx="3810000" cy="657225"/>
            <a:chOff x="240" y="2208"/>
            <a:chExt cx="2400" cy="414"/>
          </a:xfrm>
        </p:grpSpPr>
        <p:graphicFrame>
          <p:nvGraphicFramePr>
            <p:cNvPr id="5127" name="Object 215">
              <a:extLst>
                <a:ext uri="{FF2B5EF4-FFF2-40B4-BE49-F238E27FC236}">
                  <a16:creationId xmlns:a16="http://schemas.microsoft.com/office/drawing/2014/main" id="{D701D7CE-4591-4C7A-B26A-18E4EF73D382}"/>
                </a:ext>
              </a:extLst>
            </p:cNvPr>
            <p:cNvGraphicFramePr>
              <a:graphicFrameLocks noChangeAspect="1"/>
            </p:cNvGraphicFramePr>
            <p:nvPr/>
          </p:nvGraphicFramePr>
          <p:xfrm>
            <a:off x="1776" y="2208"/>
            <a:ext cx="864" cy="367"/>
          </p:xfrm>
          <a:graphic>
            <a:graphicData uri="http://schemas.openxmlformats.org/presentationml/2006/ole">
              <mc:AlternateContent xmlns:mc="http://schemas.openxmlformats.org/markup-compatibility/2006">
                <mc:Choice xmlns:v="urn:schemas-microsoft-com:vml" Requires="v">
                  <p:oleObj spid="_x0000_s5322" name="Equation" r:id="rId3" imgW="927000" imgH="393480" progId="Equation.DSMT4">
                    <p:embed/>
                  </p:oleObj>
                </mc:Choice>
                <mc:Fallback>
                  <p:oleObj name="Equation" r:id="rId3" imgW="927000" imgH="393480" progId="Equation.DSMT4">
                    <p:embed/>
                    <p:pic>
                      <p:nvPicPr>
                        <p:cNvPr id="0" name="Object 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2208"/>
                          <a:ext cx="864"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40" name="Rectangle 219">
              <a:extLst>
                <a:ext uri="{FF2B5EF4-FFF2-40B4-BE49-F238E27FC236}">
                  <a16:creationId xmlns:a16="http://schemas.microsoft.com/office/drawing/2014/main" id="{F59D0B60-04A8-4637-908D-C9140E05A81A}"/>
                </a:ext>
              </a:extLst>
            </p:cNvPr>
            <p:cNvSpPr>
              <a:spLocks noChangeArrowheads="1"/>
            </p:cNvSpPr>
            <p:nvPr/>
          </p:nvSpPr>
          <p:spPr bwMode="auto">
            <a:xfrm>
              <a:off x="240" y="2256"/>
              <a:ext cx="91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晶闸管电流</a:t>
              </a:r>
            </a:p>
            <a:p>
              <a:pPr eaLnBrk="1" hangingPunct="1"/>
              <a:r>
                <a:rPr lang="zh-CN" altLang="en-US" sz="1600">
                  <a:solidFill>
                    <a:srgbClr val="040408"/>
                  </a:solidFill>
                  <a:latin typeface="宋体" panose="02010600030101010101" pitchFamily="2" charset="-122"/>
                </a:rPr>
                <a:t>平均值 </a:t>
              </a:r>
            </a:p>
          </p:txBody>
        </p:sp>
      </p:grpSp>
      <p:grpSp>
        <p:nvGrpSpPr>
          <p:cNvPr id="25" name="Group 224">
            <a:extLst>
              <a:ext uri="{FF2B5EF4-FFF2-40B4-BE49-F238E27FC236}">
                <a16:creationId xmlns:a16="http://schemas.microsoft.com/office/drawing/2014/main" id="{FAE9E01C-CFFF-48B2-AF08-054A9312B0AF}"/>
              </a:ext>
            </a:extLst>
          </p:cNvPr>
          <p:cNvGrpSpPr>
            <a:grpSpLocks/>
          </p:cNvGrpSpPr>
          <p:nvPr/>
        </p:nvGrpSpPr>
        <p:grpSpPr bwMode="auto">
          <a:xfrm>
            <a:off x="304800" y="4343400"/>
            <a:ext cx="3962400" cy="733425"/>
            <a:chOff x="192" y="2736"/>
            <a:chExt cx="2496" cy="462"/>
          </a:xfrm>
        </p:grpSpPr>
        <p:graphicFrame>
          <p:nvGraphicFramePr>
            <p:cNvPr id="5126" name="Object 216">
              <a:extLst>
                <a:ext uri="{FF2B5EF4-FFF2-40B4-BE49-F238E27FC236}">
                  <a16:creationId xmlns:a16="http://schemas.microsoft.com/office/drawing/2014/main" id="{B64FB8B3-5E9A-430E-90D3-3B36FFB96263}"/>
                </a:ext>
              </a:extLst>
            </p:cNvPr>
            <p:cNvGraphicFramePr>
              <a:graphicFrameLocks noChangeAspect="1"/>
            </p:cNvGraphicFramePr>
            <p:nvPr/>
          </p:nvGraphicFramePr>
          <p:xfrm>
            <a:off x="912" y="2736"/>
            <a:ext cx="1776" cy="382"/>
          </p:xfrm>
          <a:graphic>
            <a:graphicData uri="http://schemas.openxmlformats.org/presentationml/2006/ole">
              <mc:AlternateContent xmlns:mc="http://schemas.openxmlformats.org/markup-compatibility/2006">
                <mc:Choice xmlns:v="urn:schemas-microsoft-com:vml" Requires="v">
                  <p:oleObj spid="_x0000_s5323" name="Equation" r:id="rId5" imgW="2070000" imgH="444240" progId="Equation.DSMT4">
                    <p:embed/>
                  </p:oleObj>
                </mc:Choice>
                <mc:Fallback>
                  <p:oleObj name="Equation" r:id="rId5" imgW="2070000" imgH="444240" progId="Equation.DSMT4">
                    <p:embed/>
                    <p:pic>
                      <p:nvPicPr>
                        <p:cNvPr id="0" name="Object 2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36"/>
                          <a:ext cx="1776" cy="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39" name="Rectangle 220">
              <a:extLst>
                <a:ext uri="{FF2B5EF4-FFF2-40B4-BE49-F238E27FC236}">
                  <a16:creationId xmlns:a16="http://schemas.microsoft.com/office/drawing/2014/main" id="{AA650FC1-6C96-4760-9378-AAFF12CB5BB4}"/>
                </a:ext>
              </a:extLst>
            </p:cNvPr>
            <p:cNvSpPr>
              <a:spLocks noChangeArrowheads="1"/>
            </p:cNvSpPr>
            <p:nvPr/>
          </p:nvSpPr>
          <p:spPr bwMode="auto">
            <a:xfrm>
              <a:off x="192" y="2832"/>
              <a:ext cx="91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晶闸管电流</a:t>
              </a:r>
            </a:p>
            <a:p>
              <a:pPr eaLnBrk="1" hangingPunct="1"/>
              <a:r>
                <a:rPr lang="zh-CN" altLang="en-US" sz="1600">
                  <a:solidFill>
                    <a:srgbClr val="040408"/>
                  </a:solidFill>
                  <a:latin typeface="宋体" panose="02010600030101010101" pitchFamily="2" charset="-122"/>
                </a:rPr>
                <a:t>有效值 </a:t>
              </a:r>
            </a:p>
          </p:txBody>
        </p:sp>
      </p:grpSp>
      <p:grpSp>
        <p:nvGrpSpPr>
          <p:cNvPr id="26" name="Group 226">
            <a:extLst>
              <a:ext uri="{FF2B5EF4-FFF2-40B4-BE49-F238E27FC236}">
                <a16:creationId xmlns:a16="http://schemas.microsoft.com/office/drawing/2014/main" id="{CDE5E9D6-A26C-4440-8888-3B8FCF741642}"/>
              </a:ext>
            </a:extLst>
          </p:cNvPr>
          <p:cNvGrpSpPr>
            <a:grpSpLocks/>
          </p:cNvGrpSpPr>
          <p:nvPr/>
        </p:nvGrpSpPr>
        <p:grpSpPr bwMode="auto">
          <a:xfrm>
            <a:off x="304800" y="5181600"/>
            <a:ext cx="3810000" cy="733425"/>
            <a:chOff x="192" y="3264"/>
            <a:chExt cx="2400" cy="462"/>
          </a:xfrm>
        </p:grpSpPr>
        <p:graphicFrame>
          <p:nvGraphicFramePr>
            <p:cNvPr id="5125" name="Object 217">
              <a:extLst>
                <a:ext uri="{FF2B5EF4-FFF2-40B4-BE49-F238E27FC236}">
                  <a16:creationId xmlns:a16="http://schemas.microsoft.com/office/drawing/2014/main" id="{832F9E8F-192B-48FE-8D37-CD6A2F337F11}"/>
                </a:ext>
              </a:extLst>
            </p:cNvPr>
            <p:cNvGraphicFramePr>
              <a:graphicFrameLocks noChangeAspect="1"/>
            </p:cNvGraphicFramePr>
            <p:nvPr/>
          </p:nvGraphicFramePr>
          <p:xfrm>
            <a:off x="1632" y="3264"/>
            <a:ext cx="960" cy="381"/>
          </p:xfrm>
          <a:graphic>
            <a:graphicData uri="http://schemas.openxmlformats.org/presentationml/2006/ole">
              <mc:AlternateContent xmlns:mc="http://schemas.openxmlformats.org/markup-compatibility/2006">
                <mc:Choice xmlns:v="urn:schemas-microsoft-com:vml" Requires="v">
                  <p:oleObj spid="_x0000_s5324" name="Equation" r:id="rId7" imgW="990360" imgH="393480" progId="Equation.DSMT4">
                    <p:embed/>
                  </p:oleObj>
                </mc:Choice>
                <mc:Fallback>
                  <p:oleObj name="Equation" r:id="rId7" imgW="990360" imgH="393480" progId="Equation.DSMT4">
                    <p:embed/>
                    <p:pic>
                      <p:nvPicPr>
                        <p:cNvPr id="0" name="Object 2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2" y="3264"/>
                          <a:ext cx="960" cy="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38" name="Rectangle 221">
              <a:extLst>
                <a:ext uri="{FF2B5EF4-FFF2-40B4-BE49-F238E27FC236}">
                  <a16:creationId xmlns:a16="http://schemas.microsoft.com/office/drawing/2014/main" id="{1FBAE948-B08A-4310-A533-1F38446E845B}"/>
                </a:ext>
              </a:extLst>
            </p:cNvPr>
            <p:cNvSpPr>
              <a:spLocks noChangeArrowheads="1"/>
            </p:cNvSpPr>
            <p:nvPr/>
          </p:nvSpPr>
          <p:spPr bwMode="auto">
            <a:xfrm>
              <a:off x="192" y="3360"/>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续流二极管</a:t>
              </a:r>
            </a:p>
            <a:p>
              <a:pPr eaLnBrk="1" hangingPunct="1"/>
              <a:r>
                <a:rPr lang="zh-CN" altLang="en-US" sz="1600">
                  <a:solidFill>
                    <a:srgbClr val="040408"/>
                  </a:solidFill>
                  <a:latin typeface="宋体" panose="02010600030101010101" pitchFamily="2" charset="-122"/>
                </a:rPr>
                <a:t>电流平均值 </a:t>
              </a:r>
            </a:p>
          </p:txBody>
        </p:sp>
      </p:grpSp>
      <p:grpSp>
        <p:nvGrpSpPr>
          <p:cNvPr id="27" name="Group 227">
            <a:extLst>
              <a:ext uri="{FF2B5EF4-FFF2-40B4-BE49-F238E27FC236}">
                <a16:creationId xmlns:a16="http://schemas.microsoft.com/office/drawing/2014/main" id="{4E242451-188B-4744-BC2B-F95B5FAFF73D}"/>
              </a:ext>
            </a:extLst>
          </p:cNvPr>
          <p:cNvGrpSpPr>
            <a:grpSpLocks/>
          </p:cNvGrpSpPr>
          <p:nvPr/>
        </p:nvGrpSpPr>
        <p:grpSpPr bwMode="auto">
          <a:xfrm>
            <a:off x="76200" y="6019800"/>
            <a:ext cx="4191000" cy="646113"/>
            <a:chOff x="48" y="3792"/>
            <a:chExt cx="2640" cy="407"/>
          </a:xfrm>
        </p:grpSpPr>
        <p:graphicFrame>
          <p:nvGraphicFramePr>
            <p:cNvPr id="5124" name="Object 218">
              <a:extLst>
                <a:ext uri="{FF2B5EF4-FFF2-40B4-BE49-F238E27FC236}">
                  <a16:creationId xmlns:a16="http://schemas.microsoft.com/office/drawing/2014/main" id="{C53EE234-6CD6-43C0-ABC0-BD60C3E48C58}"/>
                </a:ext>
              </a:extLst>
            </p:cNvPr>
            <p:cNvGraphicFramePr>
              <a:graphicFrameLocks noChangeAspect="1"/>
            </p:cNvGraphicFramePr>
            <p:nvPr/>
          </p:nvGraphicFramePr>
          <p:xfrm>
            <a:off x="576" y="3792"/>
            <a:ext cx="2112" cy="407"/>
          </p:xfrm>
          <a:graphic>
            <a:graphicData uri="http://schemas.openxmlformats.org/presentationml/2006/ole">
              <mc:AlternateContent xmlns:mc="http://schemas.openxmlformats.org/markup-compatibility/2006">
                <mc:Choice xmlns:v="urn:schemas-microsoft-com:vml" Requires="v">
                  <p:oleObj spid="_x0000_s5325" name="Equation" r:id="rId9" imgW="2311200" imgH="444240" progId="Equation.DSMT4">
                    <p:embed/>
                  </p:oleObj>
                </mc:Choice>
                <mc:Fallback>
                  <p:oleObj name="Equation" r:id="rId9" imgW="2311200" imgH="444240" progId="Equation.DSMT4">
                    <p:embed/>
                    <p:pic>
                      <p:nvPicPr>
                        <p:cNvPr id="0" name="Object 2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3792"/>
                          <a:ext cx="2112" cy="4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37" name="Rectangle 222">
              <a:extLst>
                <a:ext uri="{FF2B5EF4-FFF2-40B4-BE49-F238E27FC236}">
                  <a16:creationId xmlns:a16="http://schemas.microsoft.com/office/drawing/2014/main" id="{767BAD3F-A0B6-4B71-93E4-4518037A674F}"/>
                </a:ext>
              </a:extLst>
            </p:cNvPr>
            <p:cNvSpPr>
              <a:spLocks noChangeArrowheads="1"/>
            </p:cNvSpPr>
            <p:nvPr/>
          </p:nvSpPr>
          <p:spPr bwMode="auto">
            <a:xfrm>
              <a:off x="48" y="3888"/>
              <a:ext cx="5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有效值 </a:t>
              </a:r>
            </a:p>
          </p:txBody>
        </p:sp>
      </p:grpSp>
      <p:grpSp>
        <p:nvGrpSpPr>
          <p:cNvPr id="28" name="Group 231">
            <a:extLst>
              <a:ext uri="{FF2B5EF4-FFF2-40B4-BE49-F238E27FC236}">
                <a16:creationId xmlns:a16="http://schemas.microsoft.com/office/drawing/2014/main" id="{5DBF9000-1D61-4979-953A-C0BE9E41EE83}"/>
              </a:ext>
            </a:extLst>
          </p:cNvPr>
          <p:cNvGrpSpPr>
            <a:grpSpLocks/>
          </p:cNvGrpSpPr>
          <p:nvPr/>
        </p:nvGrpSpPr>
        <p:grpSpPr bwMode="auto">
          <a:xfrm>
            <a:off x="4572000" y="381000"/>
            <a:ext cx="4114800" cy="6172200"/>
            <a:chOff x="2880" y="240"/>
            <a:chExt cx="2592" cy="3888"/>
          </a:xfrm>
        </p:grpSpPr>
        <p:sp>
          <p:nvSpPr>
            <p:cNvPr id="5214" name="Line 146">
              <a:extLst>
                <a:ext uri="{FF2B5EF4-FFF2-40B4-BE49-F238E27FC236}">
                  <a16:creationId xmlns:a16="http://schemas.microsoft.com/office/drawing/2014/main" id="{558B5DB0-21E1-4220-A8E9-FCDDC62C718B}"/>
                </a:ext>
              </a:extLst>
            </p:cNvPr>
            <p:cNvSpPr>
              <a:spLocks noChangeShapeType="1"/>
            </p:cNvSpPr>
            <p:nvPr/>
          </p:nvSpPr>
          <p:spPr bwMode="auto">
            <a:xfrm>
              <a:off x="3168" y="240"/>
              <a:ext cx="0" cy="3888"/>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15" name="Line 147">
              <a:extLst>
                <a:ext uri="{FF2B5EF4-FFF2-40B4-BE49-F238E27FC236}">
                  <a16:creationId xmlns:a16="http://schemas.microsoft.com/office/drawing/2014/main" id="{4BC5AE2D-B3D0-47F2-A35F-DA912B5692AC}"/>
                </a:ext>
              </a:extLst>
            </p:cNvPr>
            <p:cNvSpPr>
              <a:spLocks noChangeShapeType="1"/>
            </p:cNvSpPr>
            <p:nvPr/>
          </p:nvSpPr>
          <p:spPr bwMode="auto">
            <a:xfrm>
              <a:off x="4224" y="336"/>
              <a:ext cx="0" cy="3744"/>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16" name="Line 148">
              <a:extLst>
                <a:ext uri="{FF2B5EF4-FFF2-40B4-BE49-F238E27FC236}">
                  <a16:creationId xmlns:a16="http://schemas.microsoft.com/office/drawing/2014/main" id="{BCB2D15C-003B-4F3C-883D-12112C9522CF}"/>
                </a:ext>
              </a:extLst>
            </p:cNvPr>
            <p:cNvSpPr>
              <a:spLocks noChangeShapeType="1"/>
            </p:cNvSpPr>
            <p:nvPr/>
          </p:nvSpPr>
          <p:spPr bwMode="auto">
            <a:xfrm>
              <a:off x="4128" y="432"/>
              <a:ext cx="0" cy="3600"/>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17" name="Line 150">
              <a:extLst>
                <a:ext uri="{FF2B5EF4-FFF2-40B4-BE49-F238E27FC236}">
                  <a16:creationId xmlns:a16="http://schemas.microsoft.com/office/drawing/2014/main" id="{60CAEE0A-7507-4228-AC5B-656F2E20FFBB}"/>
                </a:ext>
              </a:extLst>
            </p:cNvPr>
            <p:cNvSpPr>
              <a:spLocks noChangeShapeType="1"/>
            </p:cNvSpPr>
            <p:nvPr/>
          </p:nvSpPr>
          <p:spPr bwMode="auto">
            <a:xfrm>
              <a:off x="3600" y="240"/>
              <a:ext cx="0" cy="3744"/>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218" name="Group 230">
              <a:extLst>
                <a:ext uri="{FF2B5EF4-FFF2-40B4-BE49-F238E27FC236}">
                  <a16:creationId xmlns:a16="http://schemas.microsoft.com/office/drawing/2014/main" id="{B1E99D32-B94F-4B7D-A3F5-8EF723D5EC08}"/>
                </a:ext>
              </a:extLst>
            </p:cNvPr>
            <p:cNvGrpSpPr>
              <a:grpSpLocks/>
            </p:cNvGrpSpPr>
            <p:nvPr/>
          </p:nvGrpSpPr>
          <p:grpSpPr bwMode="auto">
            <a:xfrm>
              <a:off x="2880" y="768"/>
              <a:ext cx="2592" cy="720"/>
              <a:chOff x="2880" y="768"/>
              <a:chExt cx="2592" cy="720"/>
            </a:xfrm>
          </p:grpSpPr>
          <p:grpSp>
            <p:nvGrpSpPr>
              <p:cNvPr id="5219" name="Group 94">
                <a:extLst>
                  <a:ext uri="{FF2B5EF4-FFF2-40B4-BE49-F238E27FC236}">
                    <a16:creationId xmlns:a16="http://schemas.microsoft.com/office/drawing/2014/main" id="{65FB1201-39E3-4B52-9EE0-B836F0583433}"/>
                  </a:ext>
                </a:extLst>
              </p:cNvPr>
              <p:cNvGrpSpPr>
                <a:grpSpLocks/>
              </p:cNvGrpSpPr>
              <p:nvPr/>
            </p:nvGrpSpPr>
            <p:grpSpPr bwMode="auto">
              <a:xfrm>
                <a:off x="2880" y="768"/>
                <a:ext cx="2592" cy="720"/>
                <a:chOff x="2688" y="1920"/>
                <a:chExt cx="2592" cy="864"/>
              </a:xfrm>
            </p:grpSpPr>
            <p:grpSp>
              <p:nvGrpSpPr>
                <p:cNvPr id="5222" name="Group 95">
                  <a:extLst>
                    <a:ext uri="{FF2B5EF4-FFF2-40B4-BE49-F238E27FC236}">
                      <a16:creationId xmlns:a16="http://schemas.microsoft.com/office/drawing/2014/main" id="{DFDF4AC0-65DB-419B-AFD2-9E4BA5843226}"/>
                    </a:ext>
                  </a:extLst>
                </p:cNvPr>
                <p:cNvGrpSpPr>
                  <a:grpSpLocks/>
                </p:cNvGrpSpPr>
                <p:nvPr/>
              </p:nvGrpSpPr>
              <p:grpSpPr bwMode="auto">
                <a:xfrm>
                  <a:off x="2688" y="1920"/>
                  <a:ext cx="2592" cy="864"/>
                  <a:chOff x="2688" y="1920"/>
                  <a:chExt cx="2592" cy="864"/>
                </a:xfrm>
              </p:grpSpPr>
              <p:grpSp>
                <p:nvGrpSpPr>
                  <p:cNvPr id="5224" name="Group 96">
                    <a:extLst>
                      <a:ext uri="{FF2B5EF4-FFF2-40B4-BE49-F238E27FC236}">
                        <a16:creationId xmlns:a16="http://schemas.microsoft.com/office/drawing/2014/main" id="{5FBD2004-EFE8-437D-95F8-99DA7170181F}"/>
                      </a:ext>
                    </a:extLst>
                  </p:cNvPr>
                  <p:cNvGrpSpPr>
                    <a:grpSpLocks/>
                  </p:cNvGrpSpPr>
                  <p:nvPr/>
                </p:nvGrpSpPr>
                <p:grpSpPr bwMode="auto">
                  <a:xfrm>
                    <a:off x="2688" y="1920"/>
                    <a:ext cx="2592" cy="864"/>
                    <a:chOff x="3072" y="1152"/>
                    <a:chExt cx="2592" cy="960"/>
                  </a:xfrm>
                </p:grpSpPr>
                <p:grpSp>
                  <p:nvGrpSpPr>
                    <p:cNvPr id="5233" name="Group 97">
                      <a:extLst>
                        <a:ext uri="{FF2B5EF4-FFF2-40B4-BE49-F238E27FC236}">
                          <a16:creationId xmlns:a16="http://schemas.microsoft.com/office/drawing/2014/main" id="{CEDB5132-F773-4C7B-86F2-676B4BFE2508}"/>
                        </a:ext>
                      </a:extLst>
                    </p:cNvPr>
                    <p:cNvGrpSpPr>
                      <a:grpSpLocks/>
                    </p:cNvGrpSpPr>
                    <p:nvPr/>
                  </p:nvGrpSpPr>
                  <p:grpSpPr bwMode="auto">
                    <a:xfrm>
                      <a:off x="3072" y="1152"/>
                      <a:ext cx="2496" cy="960"/>
                      <a:chOff x="3072" y="1152"/>
                      <a:chExt cx="2496" cy="960"/>
                    </a:xfrm>
                  </p:grpSpPr>
                  <p:sp>
                    <p:nvSpPr>
                      <p:cNvPr id="5235" name="Line 98">
                        <a:extLst>
                          <a:ext uri="{FF2B5EF4-FFF2-40B4-BE49-F238E27FC236}">
                            <a16:creationId xmlns:a16="http://schemas.microsoft.com/office/drawing/2014/main" id="{94A8F2A3-9D47-43A0-97BA-75BA9B176655}"/>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236" name="Line 99">
                        <a:extLst>
                          <a:ext uri="{FF2B5EF4-FFF2-40B4-BE49-F238E27FC236}">
                            <a16:creationId xmlns:a16="http://schemas.microsoft.com/office/drawing/2014/main" id="{799681AA-5064-4335-B06D-2C1C6CC79F8A}"/>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234" name="Rectangle 100">
                      <a:extLst>
                        <a:ext uri="{FF2B5EF4-FFF2-40B4-BE49-F238E27FC236}">
                          <a16:creationId xmlns:a16="http://schemas.microsoft.com/office/drawing/2014/main" id="{059EE4A2-6585-424A-BBEE-85287E83140B}"/>
                        </a:ext>
                      </a:extLst>
                    </p:cNvPr>
                    <p:cNvSpPr>
                      <a:spLocks noChangeArrowheads="1"/>
                    </p:cNvSpPr>
                    <p:nvPr/>
                  </p:nvSpPr>
                  <p:spPr bwMode="auto">
                    <a:xfrm>
                      <a:off x="5328" y="1728"/>
                      <a:ext cx="33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5225" name="Rectangle 101">
                    <a:extLst>
                      <a:ext uri="{FF2B5EF4-FFF2-40B4-BE49-F238E27FC236}">
                        <a16:creationId xmlns:a16="http://schemas.microsoft.com/office/drawing/2014/main" id="{569A1CB3-9DCA-4A56-A879-BDF4E1CAF93A}"/>
                      </a:ext>
                    </a:extLst>
                  </p:cNvPr>
                  <p:cNvSpPr>
                    <a:spLocks noChangeArrowheads="1"/>
                  </p:cNvSpPr>
                  <p:nvPr/>
                </p:nvSpPr>
                <p:spPr bwMode="auto">
                  <a:xfrm>
                    <a:off x="2928" y="2410"/>
                    <a:ext cx="40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i="1">
                        <a:solidFill>
                          <a:srgbClr val="000000"/>
                        </a:solidFill>
                        <a:latin typeface="Symbol" panose="05050102010706020507" pitchFamily="18" charset="2"/>
                      </a:rPr>
                      <a:t>w</a:t>
                    </a:r>
                    <a:r>
                      <a:rPr kumimoji="0" lang="en-US" altLang="zh-CN">
                        <a:solidFill>
                          <a:srgbClr val="040408"/>
                        </a:solidFill>
                        <a:latin typeface="宋体" panose="02010600030101010101" pitchFamily="2" charset="-122"/>
                      </a:rPr>
                      <a:t>t</a:t>
                    </a:r>
                    <a:r>
                      <a:rPr kumimoji="0" lang="en-US" altLang="zh-CN" sz="1600">
                        <a:solidFill>
                          <a:srgbClr val="040408"/>
                        </a:solidFill>
                        <a:latin typeface="宋体" panose="02010600030101010101" pitchFamily="2" charset="-122"/>
                      </a:rPr>
                      <a:t>1</a:t>
                    </a:r>
                  </a:p>
                </p:txBody>
              </p:sp>
              <p:grpSp>
                <p:nvGrpSpPr>
                  <p:cNvPr id="5226" name="Group 102">
                    <a:extLst>
                      <a:ext uri="{FF2B5EF4-FFF2-40B4-BE49-F238E27FC236}">
                        <a16:creationId xmlns:a16="http://schemas.microsoft.com/office/drawing/2014/main" id="{B48FB449-F9E9-4344-8236-3FF89AA7F7C4}"/>
                      </a:ext>
                    </a:extLst>
                  </p:cNvPr>
                  <p:cNvGrpSpPr>
                    <a:grpSpLocks/>
                  </p:cNvGrpSpPr>
                  <p:nvPr/>
                </p:nvGrpSpPr>
                <p:grpSpPr bwMode="auto">
                  <a:xfrm>
                    <a:off x="2976" y="2208"/>
                    <a:ext cx="96" cy="240"/>
                    <a:chOff x="3456" y="2400"/>
                    <a:chExt cx="144" cy="336"/>
                  </a:xfrm>
                </p:grpSpPr>
                <p:sp>
                  <p:nvSpPr>
                    <p:cNvPr id="5231" name="Line 103">
                      <a:extLst>
                        <a:ext uri="{FF2B5EF4-FFF2-40B4-BE49-F238E27FC236}">
                          <a16:creationId xmlns:a16="http://schemas.microsoft.com/office/drawing/2014/main" id="{959D2225-D8D1-4330-8601-CC7DD14DF550}"/>
                        </a:ext>
                      </a:extLst>
                    </p:cNvPr>
                    <p:cNvSpPr>
                      <a:spLocks noChangeShapeType="1"/>
                    </p:cNvSpPr>
                    <p:nvPr/>
                  </p:nvSpPr>
                  <p:spPr bwMode="auto">
                    <a:xfrm>
                      <a:off x="3456" y="2400"/>
                      <a:ext cx="144" cy="0"/>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32" name="Line 104">
                      <a:extLst>
                        <a:ext uri="{FF2B5EF4-FFF2-40B4-BE49-F238E27FC236}">
                          <a16:creationId xmlns:a16="http://schemas.microsoft.com/office/drawing/2014/main" id="{1169B6EE-340D-4438-81D0-1155F7DB2DA8}"/>
                        </a:ext>
                      </a:extLst>
                    </p:cNvPr>
                    <p:cNvSpPr>
                      <a:spLocks noChangeShapeType="1"/>
                    </p:cNvSpPr>
                    <p:nvPr/>
                  </p:nvSpPr>
                  <p:spPr bwMode="auto">
                    <a:xfrm>
                      <a:off x="3600" y="2400"/>
                      <a:ext cx="0" cy="336"/>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227" name="Group 105">
                    <a:extLst>
                      <a:ext uri="{FF2B5EF4-FFF2-40B4-BE49-F238E27FC236}">
                        <a16:creationId xmlns:a16="http://schemas.microsoft.com/office/drawing/2014/main" id="{262460F0-44B7-4987-9C13-09C861B72288}"/>
                      </a:ext>
                    </a:extLst>
                  </p:cNvPr>
                  <p:cNvGrpSpPr>
                    <a:grpSpLocks/>
                  </p:cNvGrpSpPr>
                  <p:nvPr/>
                </p:nvGrpSpPr>
                <p:grpSpPr bwMode="auto">
                  <a:xfrm>
                    <a:off x="4032" y="2208"/>
                    <a:ext cx="96" cy="240"/>
                    <a:chOff x="3456" y="2400"/>
                    <a:chExt cx="144" cy="336"/>
                  </a:xfrm>
                </p:grpSpPr>
                <p:sp>
                  <p:nvSpPr>
                    <p:cNvPr id="5229" name="Line 106">
                      <a:extLst>
                        <a:ext uri="{FF2B5EF4-FFF2-40B4-BE49-F238E27FC236}">
                          <a16:creationId xmlns:a16="http://schemas.microsoft.com/office/drawing/2014/main" id="{E3F10315-5CF9-4152-935F-DBCF0D577458}"/>
                        </a:ext>
                      </a:extLst>
                    </p:cNvPr>
                    <p:cNvSpPr>
                      <a:spLocks noChangeShapeType="1"/>
                    </p:cNvSpPr>
                    <p:nvPr/>
                  </p:nvSpPr>
                  <p:spPr bwMode="auto">
                    <a:xfrm>
                      <a:off x="3456" y="2400"/>
                      <a:ext cx="144" cy="0"/>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30" name="Line 107">
                      <a:extLst>
                        <a:ext uri="{FF2B5EF4-FFF2-40B4-BE49-F238E27FC236}">
                          <a16:creationId xmlns:a16="http://schemas.microsoft.com/office/drawing/2014/main" id="{B08BAFBB-784A-4B1B-97A4-92F6B4E8F020}"/>
                        </a:ext>
                      </a:extLst>
                    </p:cNvPr>
                    <p:cNvSpPr>
                      <a:spLocks noChangeShapeType="1"/>
                    </p:cNvSpPr>
                    <p:nvPr/>
                  </p:nvSpPr>
                  <p:spPr bwMode="auto">
                    <a:xfrm>
                      <a:off x="3600" y="2400"/>
                      <a:ext cx="0" cy="336"/>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228" name="Rectangle 108">
                    <a:extLst>
                      <a:ext uri="{FF2B5EF4-FFF2-40B4-BE49-F238E27FC236}">
                        <a16:creationId xmlns:a16="http://schemas.microsoft.com/office/drawing/2014/main" id="{8AE38478-6F24-4061-8954-89A88BDB69CF}"/>
                      </a:ext>
                    </a:extLst>
                  </p:cNvPr>
                  <p:cNvSpPr>
                    <a:spLocks noChangeArrowheads="1"/>
                  </p:cNvSpPr>
                  <p:nvPr/>
                </p:nvSpPr>
                <p:spPr bwMode="auto">
                  <a:xfrm>
                    <a:off x="4032" y="2400"/>
                    <a:ext cx="40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i="1">
                        <a:solidFill>
                          <a:srgbClr val="000000"/>
                        </a:solidFill>
                        <a:latin typeface="Symbol" panose="05050102010706020507" pitchFamily="18" charset="2"/>
                      </a:rPr>
                      <a:t>w</a:t>
                    </a:r>
                    <a:r>
                      <a:rPr kumimoji="0" lang="en-US" altLang="zh-CN">
                        <a:solidFill>
                          <a:srgbClr val="040408"/>
                        </a:solidFill>
                        <a:latin typeface="宋体" panose="02010600030101010101" pitchFamily="2" charset="-122"/>
                      </a:rPr>
                      <a:t>t</a:t>
                    </a:r>
                    <a:r>
                      <a:rPr kumimoji="0" lang="en-US" altLang="zh-CN" sz="1600">
                        <a:solidFill>
                          <a:srgbClr val="040408"/>
                        </a:solidFill>
                        <a:latin typeface="宋体" panose="02010600030101010101" pitchFamily="2" charset="-122"/>
                      </a:rPr>
                      <a:t>2</a:t>
                    </a:r>
                  </a:p>
                </p:txBody>
              </p:sp>
            </p:grpSp>
            <p:sp>
              <p:nvSpPr>
                <p:cNvPr id="5223" name="Rectangle 109">
                  <a:extLst>
                    <a:ext uri="{FF2B5EF4-FFF2-40B4-BE49-F238E27FC236}">
                      <a16:creationId xmlns:a16="http://schemas.microsoft.com/office/drawing/2014/main" id="{64A3FEBF-21B9-4085-9313-9957C974AC22}"/>
                    </a:ext>
                  </a:extLst>
                </p:cNvPr>
                <p:cNvSpPr>
                  <a:spLocks noChangeArrowheads="1"/>
                </p:cNvSpPr>
                <p:nvPr/>
              </p:nvSpPr>
              <p:spPr bwMode="auto">
                <a:xfrm>
                  <a:off x="2688" y="206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i="1">
                      <a:solidFill>
                        <a:srgbClr val="000000"/>
                      </a:solidFill>
                      <a:latin typeface="Times New Roman" panose="02020603050405020304" pitchFamily="18" charset="0"/>
                    </a:rPr>
                    <a:t>I</a:t>
                  </a:r>
                  <a:r>
                    <a:rPr kumimoji="0" lang="en-US" altLang="zh-CN" sz="1400" i="1">
                      <a:solidFill>
                        <a:srgbClr val="000000"/>
                      </a:solidFill>
                      <a:latin typeface="Times New Roman" panose="02020603050405020304" pitchFamily="18" charset="0"/>
                    </a:rPr>
                    <a:t>g</a:t>
                  </a:r>
                  <a:endParaRPr kumimoji="0" lang="en-US" altLang="zh-CN" sz="1400">
                    <a:latin typeface="Times New Roman" panose="02020603050405020304" pitchFamily="18" charset="0"/>
                  </a:endParaRPr>
                </a:p>
              </p:txBody>
            </p:sp>
          </p:grpSp>
          <p:sp>
            <p:nvSpPr>
              <p:cNvPr id="5220" name="Line 228">
                <a:extLst>
                  <a:ext uri="{FF2B5EF4-FFF2-40B4-BE49-F238E27FC236}">
                    <a16:creationId xmlns:a16="http://schemas.microsoft.com/office/drawing/2014/main" id="{D0E7DB84-A020-4333-B2F7-87DE19AC7367}"/>
                  </a:ext>
                </a:extLst>
              </p:cNvPr>
              <p:cNvSpPr>
                <a:spLocks noChangeShapeType="1"/>
              </p:cNvSpPr>
              <p:nvPr/>
            </p:nvSpPr>
            <p:spPr bwMode="auto">
              <a:xfrm flipV="1">
                <a:off x="3168" y="1008"/>
                <a:ext cx="0" cy="192"/>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21" name="Line 229">
                <a:extLst>
                  <a:ext uri="{FF2B5EF4-FFF2-40B4-BE49-F238E27FC236}">
                    <a16:creationId xmlns:a16="http://schemas.microsoft.com/office/drawing/2014/main" id="{A736F70B-23A4-4E8F-8633-0F8D9C809493}"/>
                  </a:ext>
                </a:extLst>
              </p:cNvPr>
              <p:cNvSpPr>
                <a:spLocks noChangeShapeType="1"/>
              </p:cNvSpPr>
              <p:nvPr/>
            </p:nvSpPr>
            <p:spPr bwMode="auto">
              <a:xfrm flipV="1">
                <a:off x="4224" y="1008"/>
                <a:ext cx="0" cy="192"/>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4341" name="Group 275">
            <a:extLst>
              <a:ext uri="{FF2B5EF4-FFF2-40B4-BE49-F238E27FC236}">
                <a16:creationId xmlns:a16="http://schemas.microsoft.com/office/drawing/2014/main" id="{F9915607-05D5-4570-BFEB-5EDC79D6277E}"/>
              </a:ext>
            </a:extLst>
          </p:cNvPr>
          <p:cNvGrpSpPr>
            <a:grpSpLocks/>
          </p:cNvGrpSpPr>
          <p:nvPr/>
        </p:nvGrpSpPr>
        <p:grpSpPr bwMode="auto">
          <a:xfrm>
            <a:off x="6553200" y="4914900"/>
            <a:ext cx="152400" cy="228600"/>
            <a:chOff x="2832" y="2880"/>
            <a:chExt cx="96" cy="144"/>
          </a:xfrm>
        </p:grpSpPr>
        <p:sp>
          <p:nvSpPr>
            <p:cNvPr id="5212" name="Line 276">
              <a:extLst>
                <a:ext uri="{FF2B5EF4-FFF2-40B4-BE49-F238E27FC236}">
                  <a16:creationId xmlns:a16="http://schemas.microsoft.com/office/drawing/2014/main" id="{5E303DA7-D48E-4C86-9A05-055E68B39436}"/>
                </a:ext>
              </a:extLst>
            </p:cNvPr>
            <p:cNvSpPr>
              <a:spLocks noChangeShapeType="1"/>
            </p:cNvSpPr>
            <p:nvPr/>
          </p:nvSpPr>
          <p:spPr bwMode="auto">
            <a:xfrm>
              <a:off x="2832" y="3024"/>
              <a:ext cx="96" cy="0"/>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13" name="Line 277">
              <a:extLst>
                <a:ext uri="{FF2B5EF4-FFF2-40B4-BE49-F238E27FC236}">
                  <a16:creationId xmlns:a16="http://schemas.microsoft.com/office/drawing/2014/main" id="{567FF483-C716-48EC-97A9-6DC2D160A867}"/>
                </a:ext>
              </a:extLst>
            </p:cNvPr>
            <p:cNvSpPr>
              <a:spLocks noChangeShapeType="1"/>
            </p:cNvSpPr>
            <p:nvPr/>
          </p:nvSpPr>
          <p:spPr bwMode="auto">
            <a:xfrm flipV="1">
              <a:off x="2928" y="2880"/>
              <a:ext cx="0" cy="144"/>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342" name="Group 285">
            <a:extLst>
              <a:ext uri="{FF2B5EF4-FFF2-40B4-BE49-F238E27FC236}">
                <a16:creationId xmlns:a16="http://schemas.microsoft.com/office/drawing/2014/main" id="{185D81A5-D60B-41C4-BFE2-061A6FD841D9}"/>
              </a:ext>
            </a:extLst>
          </p:cNvPr>
          <p:cNvGrpSpPr>
            <a:grpSpLocks/>
          </p:cNvGrpSpPr>
          <p:nvPr/>
        </p:nvGrpSpPr>
        <p:grpSpPr bwMode="auto">
          <a:xfrm>
            <a:off x="4876800" y="4889500"/>
            <a:ext cx="152400" cy="228600"/>
            <a:chOff x="2832" y="2880"/>
            <a:chExt cx="96" cy="144"/>
          </a:xfrm>
        </p:grpSpPr>
        <p:sp>
          <p:nvSpPr>
            <p:cNvPr id="5210" name="Line 286">
              <a:extLst>
                <a:ext uri="{FF2B5EF4-FFF2-40B4-BE49-F238E27FC236}">
                  <a16:creationId xmlns:a16="http://schemas.microsoft.com/office/drawing/2014/main" id="{3902D39C-61D3-4EAF-ADAC-0316F4416D51}"/>
                </a:ext>
              </a:extLst>
            </p:cNvPr>
            <p:cNvSpPr>
              <a:spLocks noChangeShapeType="1"/>
            </p:cNvSpPr>
            <p:nvPr/>
          </p:nvSpPr>
          <p:spPr bwMode="auto">
            <a:xfrm>
              <a:off x="2832" y="3024"/>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11" name="Line 287">
              <a:extLst>
                <a:ext uri="{FF2B5EF4-FFF2-40B4-BE49-F238E27FC236}">
                  <a16:creationId xmlns:a16="http://schemas.microsoft.com/office/drawing/2014/main" id="{26344EA0-7157-472D-8297-F3C706B3F5DB}"/>
                </a:ext>
              </a:extLst>
            </p:cNvPr>
            <p:cNvSpPr>
              <a:spLocks noChangeShapeType="1"/>
            </p:cNvSpPr>
            <p:nvPr/>
          </p:nvSpPr>
          <p:spPr bwMode="auto">
            <a:xfrm flipV="1">
              <a:off x="2928" y="2880"/>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4624" name="Freeform 288">
            <a:extLst>
              <a:ext uri="{FF2B5EF4-FFF2-40B4-BE49-F238E27FC236}">
                <a16:creationId xmlns:a16="http://schemas.microsoft.com/office/drawing/2014/main" id="{CB953C3A-47C1-4655-A223-F26E3C7E39F2}"/>
              </a:ext>
            </a:extLst>
          </p:cNvPr>
          <p:cNvSpPr>
            <a:spLocks/>
          </p:cNvSpPr>
          <p:nvPr/>
        </p:nvSpPr>
        <p:spPr bwMode="auto">
          <a:xfrm>
            <a:off x="5029200" y="4673600"/>
            <a:ext cx="685800" cy="482600"/>
          </a:xfrm>
          <a:custGeom>
            <a:avLst/>
            <a:gdLst>
              <a:gd name="T0" fmla="*/ 0 w 432"/>
              <a:gd name="T1" fmla="*/ 160 h 304"/>
              <a:gd name="T2" fmla="*/ 96 w 432"/>
              <a:gd name="T3" fmla="*/ 64 h 304"/>
              <a:gd name="T4" fmla="*/ 192 w 432"/>
              <a:gd name="T5" fmla="*/ 16 h 304"/>
              <a:gd name="T6" fmla="*/ 336 w 432"/>
              <a:gd name="T7" fmla="*/ 160 h 304"/>
              <a:gd name="T8" fmla="*/ 432 w 432"/>
              <a:gd name="T9" fmla="*/ 304 h 304"/>
              <a:gd name="T10" fmla="*/ 0 60000 65536"/>
              <a:gd name="T11" fmla="*/ 0 60000 65536"/>
              <a:gd name="T12" fmla="*/ 0 60000 65536"/>
              <a:gd name="T13" fmla="*/ 0 60000 65536"/>
              <a:gd name="T14" fmla="*/ 0 60000 65536"/>
              <a:gd name="T15" fmla="*/ 0 w 432"/>
              <a:gd name="T16" fmla="*/ 0 h 304"/>
              <a:gd name="T17" fmla="*/ 432 w 432"/>
              <a:gd name="T18" fmla="*/ 304 h 304"/>
            </a:gdLst>
            <a:ahLst/>
            <a:cxnLst>
              <a:cxn ang="T10">
                <a:pos x="T0" y="T1"/>
              </a:cxn>
              <a:cxn ang="T11">
                <a:pos x="T2" y="T3"/>
              </a:cxn>
              <a:cxn ang="T12">
                <a:pos x="T4" y="T5"/>
              </a:cxn>
              <a:cxn ang="T13">
                <a:pos x="T6" y="T7"/>
              </a:cxn>
              <a:cxn ang="T14">
                <a:pos x="T8" y="T9"/>
              </a:cxn>
            </a:cxnLst>
            <a:rect l="T15" t="T16" r="T17" b="T18"/>
            <a:pathLst>
              <a:path w="432" h="304">
                <a:moveTo>
                  <a:pt x="0" y="160"/>
                </a:moveTo>
                <a:cubicBezTo>
                  <a:pt x="32" y="124"/>
                  <a:pt x="64" y="88"/>
                  <a:pt x="96" y="64"/>
                </a:cubicBezTo>
                <a:cubicBezTo>
                  <a:pt x="128" y="40"/>
                  <a:pt x="152" y="0"/>
                  <a:pt x="192" y="16"/>
                </a:cubicBezTo>
                <a:cubicBezTo>
                  <a:pt x="232" y="32"/>
                  <a:pt x="296" y="112"/>
                  <a:pt x="336" y="160"/>
                </a:cubicBezTo>
                <a:cubicBezTo>
                  <a:pt x="376" y="208"/>
                  <a:pt x="404" y="256"/>
                  <a:pt x="432" y="304"/>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625" name="Line 289">
            <a:extLst>
              <a:ext uri="{FF2B5EF4-FFF2-40B4-BE49-F238E27FC236}">
                <a16:creationId xmlns:a16="http://schemas.microsoft.com/office/drawing/2014/main" id="{300951C4-283E-42C2-B1D6-FC420BBB08DF}"/>
              </a:ext>
            </a:extLst>
          </p:cNvPr>
          <p:cNvSpPr>
            <a:spLocks noChangeShapeType="1"/>
          </p:cNvSpPr>
          <p:nvPr/>
        </p:nvSpPr>
        <p:spPr bwMode="auto">
          <a:xfrm>
            <a:off x="5715000" y="5156200"/>
            <a:ext cx="838200" cy="0"/>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626" name="Freeform 290">
            <a:extLst>
              <a:ext uri="{FF2B5EF4-FFF2-40B4-BE49-F238E27FC236}">
                <a16:creationId xmlns:a16="http://schemas.microsoft.com/office/drawing/2014/main" id="{00B5B4AB-E519-4074-BBF4-BA39D6C022E8}"/>
              </a:ext>
            </a:extLst>
          </p:cNvPr>
          <p:cNvSpPr>
            <a:spLocks/>
          </p:cNvSpPr>
          <p:nvPr/>
        </p:nvSpPr>
        <p:spPr bwMode="auto">
          <a:xfrm>
            <a:off x="6705600" y="4673600"/>
            <a:ext cx="685800" cy="482600"/>
          </a:xfrm>
          <a:custGeom>
            <a:avLst/>
            <a:gdLst>
              <a:gd name="T0" fmla="*/ 0 w 432"/>
              <a:gd name="T1" fmla="*/ 160 h 304"/>
              <a:gd name="T2" fmla="*/ 96 w 432"/>
              <a:gd name="T3" fmla="*/ 64 h 304"/>
              <a:gd name="T4" fmla="*/ 192 w 432"/>
              <a:gd name="T5" fmla="*/ 16 h 304"/>
              <a:gd name="T6" fmla="*/ 336 w 432"/>
              <a:gd name="T7" fmla="*/ 160 h 304"/>
              <a:gd name="T8" fmla="*/ 432 w 432"/>
              <a:gd name="T9" fmla="*/ 304 h 304"/>
              <a:gd name="T10" fmla="*/ 0 60000 65536"/>
              <a:gd name="T11" fmla="*/ 0 60000 65536"/>
              <a:gd name="T12" fmla="*/ 0 60000 65536"/>
              <a:gd name="T13" fmla="*/ 0 60000 65536"/>
              <a:gd name="T14" fmla="*/ 0 60000 65536"/>
              <a:gd name="T15" fmla="*/ 0 w 432"/>
              <a:gd name="T16" fmla="*/ 0 h 304"/>
              <a:gd name="T17" fmla="*/ 432 w 432"/>
              <a:gd name="T18" fmla="*/ 304 h 304"/>
            </a:gdLst>
            <a:ahLst/>
            <a:cxnLst>
              <a:cxn ang="T10">
                <a:pos x="T0" y="T1"/>
              </a:cxn>
              <a:cxn ang="T11">
                <a:pos x="T2" y="T3"/>
              </a:cxn>
              <a:cxn ang="T12">
                <a:pos x="T4" y="T5"/>
              </a:cxn>
              <a:cxn ang="T13">
                <a:pos x="T6" y="T7"/>
              </a:cxn>
              <a:cxn ang="T14">
                <a:pos x="T8" y="T9"/>
              </a:cxn>
            </a:cxnLst>
            <a:rect l="T15" t="T16" r="T17" b="T18"/>
            <a:pathLst>
              <a:path w="432" h="304">
                <a:moveTo>
                  <a:pt x="0" y="160"/>
                </a:moveTo>
                <a:cubicBezTo>
                  <a:pt x="32" y="124"/>
                  <a:pt x="64" y="88"/>
                  <a:pt x="96" y="64"/>
                </a:cubicBezTo>
                <a:cubicBezTo>
                  <a:pt x="128" y="40"/>
                  <a:pt x="152" y="0"/>
                  <a:pt x="192" y="16"/>
                </a:cubicBezTo>
                <a:cubicBezTo>
                  <a:pt x="232" y="32"/>
                  <a:pt x="296" y="112"/>
                  <a:pt x="336" y="160"/>
                </a:cubicBezTo>
                <a:cubicBezTo>
                  <a:pt x="376" y="208"/>
                  <a:pt x="404" y="256"/>
                  <a:pt x="432" y="304"/>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627" name="Line 291">
            <a:extLst>
              <a:ext uri="{FF2B5EF4-FFF2-40B4-BE49-F238E27FC236}">
                <a16:creationId xmlns:a16="http://schemas.microsoft.com/office/drawing/2014/main" id="{FED8A9B3-67F6-4D3C-94F2-76AAA9A427F2}"/>
              </a:ext>
            </a:extLst>
          </p:cNvPr>
          <p:cNvSpPr>
            <a:spLocks noChangeShapeType="1"/>
          </p:cNvSpPr>
          <p:nvPr/>
        </p:nvSpPr>
        <p:spPr bwMode="auto">
          <a:xfrm>
            <a:off x="7391400" y="5156200"/>
            <a:ext cx="838200" cy="0"/>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343" name="Group 308">
            <a:extLst>
              <a:ext uri="{FF2B5EF4-FFF2-40B4-BE49-F238E27FC236}">
                <a16:creationId xmlns:a16="http://schemas.microsoft.com/office/drawing/2014/main" id="{FD3CBD1F-0552-4F98-94FD-F6EC19B6B959}"/>
              </a:ext>
            </a:extLst>
          </p:cNvPr>
          <p:cNvGrpSpPr>
            <a:grpSpLocks/>
          </p:cNvGrpSpPr>
          <p:nvPr/>
        </p:nvGrpSpPr>
        <p:grpSpPr bwMode="auto">
          <a:xfrm>
            <a:off x="5029200" y="2628900"/>
            <a:ext cx="3429000" cy="381000"/>
            <a:chOff x="3168" y="1656"/>
            <a:chExt cx="2160" cy="240"/>
          </a:xfrm>
        </p:grpSpPr>
        <p:sp>
          <p:nvSpPr>
            <p:cNvPr id="5206" name="Freeform 203">
              <a:extLst>
                <a:ext uri="{FF2B5EF4-FFF2-40B4-BE49-F238E27FC236}">
                  <a16:creationId xmlns:a16="http://schemas.microsoft.com/office/drawing/2014/main" id="{A703A0C9-B835-4DFB-AD5C-A6C066D39B3D}"/>
                </a:ext>
              </a:extLst>
            </p:cNvPr>
            <p:cNvSpPr>
              <a:spLocks/>
            </p:cNvSpPr>
            <p:nvPr/>
          </p:nvSpPr>
          <p:spPr bwMode="auto">
            <a:xfrm>
              <a:off x="3168" y="1704"/>
              <a:ext cx="432" cy="192"/>
            </a:xfrm>
            <a:custGeom>
              <a:avLst/>
              <a:gdLst>
                <a:gd name="T0" fmla="*/ 0 w 432"/>
                <a:gd name="T1" fmla="*/ 192 h 192"/>
                <a:gd name="T2" fmla="*/ 96 w 432"/>
                <a:gd name="T3" fmla="*/ 48 h 192"/>
                <a:gd name="T4" fmla="*/ 192 w 432"/>
                <a:gd name="T5" fmla="*/ 0 h 192"/>
                <a:gd name="T6" fmla="*/ 432 w 432"/>
                <a:gd name="T7" fmla="*/ 48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192"/>
                  </a:moveTo>
                  <a:cubicBezTo>
                    <a:pt x="32" y="136"/>
                    <a:pt x="64" y="80"/>
                    <a:pt x="96" y="48"/>
                  </a:cubicBezTo>
                  <a:cubicBezTo>
                    <a:pt x="128" y="16"/>
                    <a:pt x="136" y="0"/>
                    <a:pt x="192" y="0"/>
                  </a:cubicBezTo>
                  <a:cubicBezTo>
                    <a:pt x="248" y="0"/>
                    <a:pt x="392" y="40"/>
                    <a:pt x="432" y="48"/>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07" name="Line 204">
              <a:extLst>
                <a:ext uri="{FF2B5EF4-FFF2-40B4-BE49-F238E27FC236}">
                  <a16:creationId xmlns:a16="http://schemas.microsoft.com/office/drawing/2014/main" id="{341774B8-F5CC-42BB-A849-3C0C3F68F107}"/>
                </a:ext>
              </a:extLst>
            </p:cNvPr>
            <p:cNvSpPr>
              <a:spLocks noChangeShapeType="1"/>
            </p:cNvSpPr>
            <p:nvPr/>
          </p:nvSpPr>
          <p:spPr bwMode="auto">
            <a:xfrm>
              <a:off x="3600" y="1752"/>
              <a:ext cx="624" cy="48"/>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08" name="Freeform 205">
              <a:extLst>
                <a:ext uri="{FF2B5EF4-FFF2-40B4-BE49-F238E27FC236}">
                  <a16:creationId xmlns:a16="http://schemas.microsoft.com/office/drawing/2014/main" id="{3D408969-1DC3-483C-A646-AD2287849C54}"/>
                </a:ext>
              </a:extLst>
            </p:cNvPr>
            <p:cNvSpPr>
              <a:spLocks/>
            </p:cNvSpPr>
            <p:nvPr/>
          </p:nvSpPr>
          <p:spPr bwMode="auto">
            <a:xfrm>
              <a:off x="4224" y="1656"/>
              <a:ext cx="432" cy="144"/>
            </a:xfrm>
            <a:custGeom>
              <a:avLst/>
              <a:gdLst>
                <a:gd name="T0" fmla="*/ 0 w 432"/>
                <a:gd name="T1" fmla="*/ 152 h 152"/>
                <a:gd name="T2" fmla="*/ 144 w 432"/>
                <a:gd name="T3" fmla="*/ 8 h 152"/>
                <a:gd name="T4" fmla="*/ 432 w 432"/>
                <a:gd name="T5" fmla="*/ 104 h 152"/>
                <a:gd name="T6" fmla="*/ 0 60000 65536"/>
                <a:gd name="T7" fmla="*/ 0 60000 65536"/>
                <a:gd name="T8" fmla="*/ 0 60000 65536"/>
                <a:gd name="T9" fmla="*/ 0 w 432"/>
                <a:gd name="T10" fmla="*/ 0 h 152"/>
                <a:gd name="T11" fmla="*/ 432 w 432"/>
                <a:gd name="T12" fmla="*/ 152 h 152"/>
              </a:gdLst>
              <a:ahLst/>
              <a:cxnLst>
                <a:cxn ang="T6">
                  <a:pos x="T0" y="T1"/>
                </a:cxn>
                <a:cxn ang="T7">
                  <a:pos x="T2" y="T3"/>
                </a:cxn>
                <a:cxn ang="T8">
                  <a:pos x="T4" y="T5"/>
                </a:cxn>
              </a:cxnLst>
              <a:rect l="T9" t="T10" r="T11" b="T12"/>
              <a:pathLst>
                <a:path w="432" h="152">
                  <a:moveTo>
                    <a:pt x="0" y="152"/>
                  </a:moveTo>
                  <a:cubicBezTo>
                    <a:pt x="36" y="84"/>
                    <a:pt x="72" y="16"/>
                    <a:pt x="144" y="8"/>
                  </a:cubicBezTo>
                  <a:cubicBezTo>
                    <a:pt x="216" y="0"/>
                    <a:pt x="324" y="52"/>
                    <a:pt x="432" y="104"/>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209" name="Line 206">
              <a:extLst>
                <a:ext uri="{FF2B5EF4-FFF2-40B4-BE49-F238E27FC236}">
                  <a16:creationId xmlns:a16="http://schemas.microsoft.com/office/drawing/2014/main" id="{182AA33B-3793-413C-9F89-889D4D50B4C7}"/>
                </a:ext>
              </a:extLst>
            </p:cNvPr>
            <p:cNvSpPr>
              <a:spLocks noChangeShapeType="1"/>
            </p:cNvSpPr>
            <p:nvPr/>
          </p:nvSpPr>
          <p:spPr bwMode="auto">
            <a:xfrm>
              <a:off x="4608" y="1752"/>
              <a:ext cx="720" cy="48"/>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344" name="Group 309">
            <a:extLst>
              <a:ext uri="{FF2B5EF4-FFF2-40B4-BE49-F238E27FC236}">
                <a16:creationId xmlns:a16="http://schemas.microsoft.com/office/drawing/2014/main" id="{F436D4E3-B540-4CAF-92CE-46BEE7641B4D}"/>
              </a:ext>
            </a:extLst>
          </p:cNvPr>
          <p:cNvGrpSpPr>
            <a:grpSpLocks/>
          </p:cNvGrpSpPr>
          <p:nvPr/>
        </p:nvGrpSpPr>
        <p:grpSpPr bwMode="auto">
          <a:xfrm>
            <a:off x="4495800" y="2438400"/>
            <a:ext cx="4191000" cy="3124200"/>
            <a:chOff x="2832" y="1536"/>
            <a:chExt cx="2640" cy="1968"/>
          </a:xfrm>
        </p:grpSpPr>
        <p:grpSp>
          <p:nvGrpSpPr>
            <p:cNvPr id="5163" name="Group 301">
              <a:extLst>
                <a:ext uri="{FF2B5EF4-FFF2-40B4-BE49-F238E27FC236}">
                  <a16:creationId xmlns:a16="http://schemas.microsoft.com/office/drawing/2014/main" id="{CA06283E-0EAE-437B-ADC0-8893F94565AD}"/>
                </a:ext>
              </a:extLst>
            </p:cNvPr>
            <p:cNvGrpSpPr>
              <a:grpSpLocks/>
            </p:cNvGrpSpPr>
            <p:nvPr/>
          </p:nvGrpSpPr>
          <p:grpSpPr bwMode="auto">
            <a:xfrm>
              <a:off x="2880" y="1536"/>
              <a:ext cx="2592" cy="616"/>
              <a:chOff x="2880" y="1536"/>
              <a:chExt cx="2592" cy="616"/>
            </a:xfrm>
          </p:grpSpPr>
          <p:grpSp>
            <p:nvGrpSpPr>
              <p:cNvPr id="5193" name="Group 295">
                <a:extLst>
                  <a:ext uri="{FF2B5EF4-FFF2-40B4-BE49-F238E27FC236}">
                    <a16:creationId xmlns:a16="http://schemas.microsoft.com/office/drawing/2014/main" id="{FBC753E0-1C28-4487-97B4-829952C37F6B}"/>
                  </a:ext>
                </a:extLst>
              </p:cNvPr>
              <p:cNvGrpSpPr>
                <a:grpSpLocks/>
              </p:cNvGrpSpPr>
              <p:nvPr/>
            </p:nvGrpSpPr>
            <p:grpSpPr bwMode="auto">
              <a:xfrm>
                <a:off x="2880" y="1536"/>
                <a:ext cx="2592" cy="600"/>
                <a:chOff x="2880" y="1536"/>
                <a:chExt cx="2592" cy="600"/>
              </a:xfrm>
            </p:grpSpPr>
            <p:grpSp>
              <p:nvGrpSpPr>
                <p:cNvPr id="5197" name="Group 110">
                  <a:extLst>
                    <a:ext uri="{FF2B5EF4-FFF2-40B4-BE49-F238E27FC236}">
                      <a16:creationId xmlns:a16="http://schemas.microsoft.com/office/drawing/2014/main" id="{435D4DC8-91B4-4CE2-831F-B385CD9FBCBD}"/>
                    </a:ext>
                  </a:extLst>
                </p:cNvPr>
                <p:cNvGrpSpPr>
                  <a:grpSpLocks/>
                </p:cNvGrpSpPr>
                <p:nvPr/>
              </p:nvGrpSpPr>
              <p:grpSpPr bwMode="auto">
                <a:xfrm>
                  <a:off x="2880" y="1536"/>
                  <a:ext cx="2592" cy="600"/>
                  <a:chOff x="2688" y="1200"/>
                  <a:chExt cx="2592" cy="720"/>
                </a:xfrm>
              </p:grpSpPr>
              <p:grpSp>
                <p:nvGrpSpPr>
                  <p:cNvPr id="5200" name="Group 111">
                    <a:extLst>
                      <a:ext uri="{FF2B5EF4-FFF2-40B4-BE49-F238E27FC236}">
                        <a16:creationId xmlns:a16="http://schemas.microsoft.com/office/drawing/2014/main" id="{04AA1906-E139-4833-99A5-E48B49AC3494}"/>
                      </a:ext>
                    </a:extLst>
                  </p:cNvPr>
                  <p:cNvGrpSpPr>
                    <a:grpSpLocks/>
                  </p:cNvGrpSpPr>
                  <p:nvPr/>
                </p:nvGrpSpPr>
                <p:grpSpPr bwMode="auto">
                  <a:xfrm>
                    <a:off x="2688" y="1200"/>
                    <a:ext cx="2592" cy="720"/>
                    <a:chOff x="3072" y="1152"/>
                    <a:chExt cx="2592" cy="960"/>
                  </a:xfrm>
                </p:grpSpPr>
                <p:grpSp>
                  <p:nvGrpSpPr>
                    <p:cNvPr id="5202" name="Group 112">
                      <a:extLst>
                        <a:ext uri="{FF2B5EF4-FFF2-40B4-BE49-F238E27FC236}">
                          <a16:creationId xmlns:a16="http://schemas.microsoft.com/office/drawing/2014/main" id="{854F601A-CEEA-4F07-9DD6-DB73A5C3E15B}"/>
                        </a:ext>
                      </a:extLst>
                    </p:cNvPr>
                    <p:cNvGrpSpPr>
                      <a:grpSpLocks/>
                    </p:cNvGrpSpPr>
                    <p:nvPr/>
                  </p:nvGrpSpPr>
                  <p:grpSpPr bwMode="auto">
                    <a:xfrm>
                      <a:off x="3072" y="1152"/>
                      <a:ext cx="2496" cy="960"/>
                      <a:chOff x="3072" y="1152"/>
                      <a:chExt cx="2496" cy="960"/>
                    </a:xfrm>
                  </p:grpSpPr>
                  <p:sp>
                    <p:nvSpPr>
                      <p:cNvPr id="5204" name="Line 113">
                        <a:extLst>
                          <a:ext uri="{FF2B5EF4-FFF2-40B4-BE49-F238E27FC236}">
                            <a16:creationId xmlns:a16="http://schemas.microsoft.com/office/drawing/2014/main" id="{FD9CA18E-FE08-4A3F-AAEE-7101C8482AC9}"/>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205" name="Line 114">
                        <a:extLst>
                          <a:ext uri="{FF2B5EF4-FFF2-40B4-BE49-F238E27FC236}">
                            <a16:creationId xmlns:a16="http://schemas.microsoft.com/office/drawing/2014/main" id="{F6D65A44-C217-4B5E-863F-3570D1742DF9}"/>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203" name="Rectangle 115">
                      <a:extLst>
                        <a:ext uri="{FF2B5EF4-FFF2-40B4-BE49-F238E27FC236}">
                          <a16:creationId xmlns:a16="http://schemas.microsoft.com/office/drawing/2014/main" id="{4F311B9B-C448-4876-A73A-BFB1C5B01A95}"/>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5201" name="Rectangle 116">
                    <a:extLst>
                      <a:ext uri="{FF2B5EF4-FFF2-40B4-BE49-F238E27FC236}">
                        <a16:creationId xmlns:a16="http://schemas.microsoft.com/office/drawing/2014/main" id="{C40E8DAD-1FCE-493F-9E7E-6AB780DCCBF3}"/>
                      </a:ext>
                    </a:extLst>
                  </p:cNvPr>
                  <p:cNvSpPr>
                    <a:spLocks noChangeArrowheads="1"/>
                  </p:cNvSpPr>
                  <p:nvPr/>
                </p:nvSpPr>
                <p:spPr bwMode="auto">
                  <a:xfrm>
                    <a:off x="2688" y="1200"/>
                    <a:ext cx="23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i</a:t>
                    </a:r>
                    <a:r>
                      <a:rPr kumimoji="0" lang="en-US" altLang="zh-CN" sz="1800">
                        <a:solidFill>
                          <a:srgbClr val="000000"/>
                        </a:solidFill>
                        <a:latin typeface="Times New Roman" panose="02020603050405020304" pitchFamily="18" charset="0"/>
                      </a:rPr>
                      <a:t>d</a:t>
                    </a:r>
                  </a:p>
                </p:txBody>
              </p:sp>
            </p:grpSp>
            <p:sp>
              <p:nvSpPr>
                <p:cNvPr id="5198" name="Rectangle 117">
                  <a:extLst>
                    <a:ext uri="{FF2B5EF4-FFF2-40B4-BE49-F238E27FC236}">
                      <a16:creationId xmlns:a16="http://schemas.microsoft.com/office/drawing/2014/main" id="{290DACF7-79D3-44DD-BF80-6420220CC2CA}"/>
                    </a:ext>
                  </a:extLst>
                </p:cNvPr>
                <p:cNvSpPr>
                  <a:spLocks noChangeArrowheads="1"/>
                </p:cNvSpPr>
                <p:nvPr/>
              </p:nvSpPr>
              <p:spPr bwMode="auto">
                <a:xfrm>
                  <a:off x="4080" y="187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5199" name="Rectangle 118">
                  <a:extLst>
                    <a:ext uri="{FF2B5EF4-FFF2-40B4-BE49-F238E27FC236}">
                      <a16:creationId xmlns:a16="http://schemas.microsoft.com/office/drawing/2014/main" id="{2EEBA355-C6A8-4993-8C80-14A85467D753}"/>
                    </a:ext>
                  </a:extLst>
                </p:cNvPr>
                <p:cNvSpPr>
                  <a:spLocks noChangeArrowheads="1"/>
                </p:cNvSpPr>
                <p:nvPr/>
              </p:nvSpPr>
              <p:spPr bwMode="auto">
                <a:xfrm>
                  <a:off x="3504" y="187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grpSp>
            <p:nvGrpSpPr>
              <p:cNvPr id="5194" name="Group 119">
                <a:extLst>
                  <a:ext uri="{FF2B5EF4-FFF2-40B4-BE49-F238E27FC236}">
                    <a16:creationId xmlns:a16="http://schemas.microsoft.com/office/drawing/2014/main" id="{30A502DA-7EAB-41EE-B282-77D4A869CC67}"/>
                  </a:ext>
                </a:extLst>
              </p:cNvPr>
              <p:cNvGrpSpPr>
                <a:grpSpLocks/>
              </p:cNvGrpSpPr>
              <p:nvPr/>
            </p:nvGrpSpPr>
            <p:grpSpPr bwMode="auto">
              <a:xfrm>
                <a:off x="3072" y="1632"/>
                <a:ext cx="2112" cy="520"/>
                <a:chOff x="2880" y="1296"/>
                <a:chExt cx="2112" cy="624"/>
              </a:xfrm>
            </p:grpSpPr>
            <p:sp>
              <p:nvSpPr>
                <p:cNvPr id="5195" name="Freeform 120">
                  <a:extLst>
                    <a:ext uri="{FF2B5EF4-FFF2-40B4-BE49-F238E27FC236}">
                      <a16:creationId xmlns:a16="http://schemas.microsoft.com/office/drawing/2014/main" id="{3ECBBC9C-39EA-46B0-AC39-3FC5C6FBA110}"/>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196" name="Freeform 121">
                  <a:extLst>
                    <a:ext uri="{FF2B5EF4-FFF2-40B4-BE49-F238E27FC236}">
                      <a16:creationId xmlns:a16="http://schemas.microsoft.com/office/drawing/2014/main" id="{F4987BC1-4C32-4DE3-9B50-DC62940512F2}"/>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5164" name="Group 302">
              <a:extLst>
                <a:ext uri="{FF2B5EF4-FFF2-40B4-BE49-F238E27FC236}">
                  <a16:creationId xmlns:a16="http://schemas.microsoft.com/office/drawing/2014/main" id="{9137CFC9-55E6-4AA1-B6D3-FFC510172E7D}"/>
                </a:ext>
              </a:extLst>
            </p:cNvPr>
            <p:cNvGrpSpPr>
              <a:grpSpLocks/>
            </p:cNvGrpSpPr>
            <p:nvPr/>
          </p:nvGrpSpPr>
          <p:grpSpPr bwMode="auto">
            <a:xfrm>
              <a:off x="2832" y="2208"/>
              <a:ext cx="2640" cy="634"/>
              <a:chOff x="2832" y="2208"/>
              <a:chExt cx="2640" cy="634"/>
            </a:xfrm>
          </p:grpSpPr>
          <p:grpSp>
            <p:nvGrpSpPr>
              <p:cNvPr id="5179" name="Group 131">
                <a:extLst>
                  <a:ext uri="{FF2B5EF4-FFF2-40B4-BE49-F238E27FC236}">
                    <a16:creationId xmlns:a16="http://schemas.microsoft.com/office/drawing/2014/main" id="{A6F7E642-FE75-491F-9F5D-95A11FBEDD2F}"/>
                  </a:ext>
                </a:extLst>
              </p:cNvPr>
              <p:cNvGrpSpPr>
                <a:grpSpLocks/>
              </p:cNvGrpSpPr>
              <p:nvPr/>
            </p:nvGrpSpPr>
            <p:grpSpPr bwMode="auto">
              <a:xfrm>
                <a:off x="3072" y="2304"/>
                <a:ext cx="2112" cy="520"/>
                <a:chOff x="2880" y="1296"/>
                <a:chExt cx="2112" cy="624"/>
              </a:xfrm>
            </p:grpSpPr>
            <p:sp>
              <p:nvSpPr>
                <p:cNvPr id="5191" name="Freeform 132">
                  <a:extLst>
                    <a:ext uri="{FF2B5EF4-FFF2-40B4-BE49-F238E27FC236}">
                      <a16:creationId xmlns:a16="http://schemas.microsoft.com/office/drawing/2014/main" id="{5BEF550C-4068-49C0-A008-269EFCD4A447}"/>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192" name="Freeform 133">
                  <a:extLst>
                    <a:ext uri="{FF2B5EF4-FFF2-40B4-BE49-F238E27FC236}">
                      <a16:creationId xmlns:a16="http://schemas.microsoft.com/office/drawing/2014/main" id="{07A68B52-46FC-433F-BB43-9AE10D380862}"/>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180" name="Group 296">
                <a:extLst>
                  <a:ext uri="{FF2B5EF4-FFF2-40B4-BE49-F238E27FC236}">
                    <a16:creationId xmlns:a16="http://schemas.microsoft.com/office/drawing/2014/main" id="{74FAE00F-A52D-48C9-B449-8969B38C6B9B}"/>
                  </a:ext>
                </a:extLst>
              </p:cNvPr>
              <p:cNvGrpSpPr>
                <a:grpSpLocks/>
              </p:cNvGrpSpPr>
              <p:nvPr/>
            </p:nvGrpSpPr>
            <p:grpSpPr bwMode="auto">
              <a:xfrm>
                <a:off x="2832" y="2208"/>
                <a:ext cx="2640" cy="634"/>
                <a:chOff x="2832" y="2208"/>
                <a:chExt cx="2640" cy="634"/>
              </a:xfrm>
            </p:grpSpPr>
            <p:grpSp>
              <p:nvGrpSpPr>
                <p:cNvPr id="5181" name="Group 122">
                  <a:extLst>
                    <a:ext uri="{FF2B5EF4-FFF2-40B4-BE49-F238E27FC236}">
                      <a16:creationId xmlns:a16="http://schemas.microsoft.com/office/drawing/2014/main" id="{7D9239FA-A773-4D79-91B9-DA702EB68601}"/>
                    </a:ext>
                  </a:extLst>
                </p:cNvPr>
                <p:cNvGrpSpPr>
                  <a:grpSpLocks/>
                </p:cNvGrpSpPr>
                <p:nvPr/>
              </p:nvGrpSpPr>
              <p:grpSpPr bwMode="auto">
                <a:xfrm>
                  <a:off x="2880" y="2208"/>
                  <a:ext cx="2592" cy="600"/>
                  <a:chOff x="2688" y="1200"/>
                  <a:chExt cx="2592" cy="720"/>
                </a:xfrm>
              </p:grpSpPr>
              <p:grpSp>
                <p:nvGrpSpPr>
                  <p:cNvPr id="5185" name="Group 123">
                    <a:extLst>
                      <a:ext uri="{FF2B5EF4-FFF2-40B4-BE49-F238E27FC236}">
                        <a16:creationId xmlns:a16="http://schemas.microsoft.com/office/drawing/2014/main" id="{F3C32428-DA40-4D03-A25D-17FBE34A739F}"/>
                      </a:ext>
                    </a:extLst>
                  </p:cNvPr>
                  <p:cNvGrpSpPr>
                    <a:grpSpLocks/>
                  </p:cNvGrpSpPr>
                  <p:nvPr/>
                </p:nvGrpSpPr>
                <p:grpSpPr bwMode="auto">
                  <a:xfrm>
                    <a:off x="2688" y="1200"/>
                    <a:ext cx="2592" cy="720"/>
                    <a:chOff x="3072" y="1152"/>
                    <a:chExt cx="2592" cy="960"/>
                  </a:xfrm>
                </p:grpSpPr>
                <p:grpSp>
                  <p:nvGrpSpPr>
                    <p:cNvPr id="5187" name="Group 124">
                      <a:extLst>
                        <a:ext uri="{FF2B5EF4-FFF2-40B4-BE49-F238E27FC236}">
                          <a16:creationId xmlns:a16="http://schemas.microsoft.com/office/drawing/2014/main" id="{D0CE282C-BED5-43E4-9BB1-D6CD6961EEE5}"/>
                        </a:ext>
                      </a:extLst>
                    </p:cNvPr>
                    <p:cNvGrpSpPr>
                      <a:grpSpLocks/>
                    </p:cNvGrpSpPr>
                    <p:nvPr/>
                  </p:nvGrpSpPr>
                  <p:grpSpPr bwMode="auto">
                    <a:xfrm>
                      <a:off x="3072" y="1152"/>
                      <a:ext cx="2496" cy="960"/>
                      <a:chOff x="3072" y="1152"/>
                      <a:chExt cx="2496" cy="960"/>
                    </a:xfrm>
                  </p:grpSpPr>
                  <p:sp>
                    <p:nvSpPr>
                      <p:cNvPr id="5189" name="Line 125">
                        <a:extLst>
                          <a:ext uri="{FF2B5EF4-FFF2-40B4-BE49-F238E27FC236}">
                            <a16:creationId xmlns:a16="http://schemas.microsoft.com/office/drawing/2014/main" id="{36AEC6C5-7E40-4192-B3AD-8CED519CB085}"/>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90" name="Line 126">
                        <a:extLst>
                          <a:ext uri="{FF2B5EF4-FFF2-40B4-BE49-F238E27FC236}">
                            <a16:creationId xmlns:a16="http://schemas.microsoft.com/office/drawing/2014/main" id="{5C5AD996-CCCA-42D3-B005-08CE9E0E0D32}"/>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188" name="Rectangle 127">
                      <a:extLst>
                        <a:ext uri="{FF2B5EF4-FFF2-40B4-BE49-F238E27FC236}">
                          <a16:creationId xmlns:a16="http://schemas.microsoft.com/office/drawing/2014/main" id="{2311A07D-47D1-40F5-BDA4-2DF53D8A175F}"/>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5186" name="Rectangle 128">
                    <a:extLst>
                      <a:ext uri="{FF2B5EF4-FFF2-40B4-BE49-F238E27FC236}">
                        <a16:creationId xmlns:a16="http://schemas.microsoft.com/office/drawing/2014/main" id="{EBD02A55-5B4B-4E9E-9BBE-1842624654BA}"/>
                      </a:ext>
                    </a:extLst>
                  </p:cNvPr>
                  <p:cNvSpPr>
                    <a:spLocks noChangeArrowheads="1"/>
                  </p:cNvSpPr>
                  <p:nvPr/>
                </p:nvSpPr>
                <p:spPr bwMode="auto">
                  <a:xfrm>
                    <a:off x="2688" y="1200"/>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i</a:t>
                    </a:r>
                    <a:r>
                      <a:rPr kumimoji="0" lang="en-US" altLang="zh-CN" sz="1200">
                        <a:solidFill>
                          <a:srgbClr val="000000"/>
                        </a:solidFill>
                        <a:latin typeface="Times New Roman" panose="02020603050405020304" pitchFamily="18" charset="0"/>
                      </a:rPr>
                      <a:t>VT</a:t>
                    </a:r>
                  </a:p>
                </p:txBody>
              </p:sp>
            </p:grpSp>
            <p:sp>
              <p:nvSpPr>
                <p:cNvPr id="5182" name="Rectangle 129">
                  <a:extLst>
                    <a:ext uri="{FF2B5EF4-FFF2-40B4-BE49-F238E27FC236}">
                      <a16:creationId xmlns:a16="http://schemas.microsoft.com/office/drawing/2014/main" id="{AF48B3E2-DEED-42DD-A57B-A966247FF482}"/>
                    </a:ext>
                  </a:extLst>
                </p:cNvPr>
                <p:cNvSpPr>
                  <a:spLocks noChangeArrowheads="1"/>
                </p:cNvSpPr>
                <p:nvPr/>
              </p:nvSpPr>
              <p:spPr bwMode="auto">
                <a:xfrm>
                  <a:off x="4080" y="254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5183" name="Rectangle 130">
                  <a:extLst>
                    <a:ext uri="{FF2B5EF4-FFF2-40B4-BE49-F238E27FC236}">
                      <a16:creationId xmlns:a16="http://schemas.microsoft.com/office/drawing/2014/main" id="{220147D2-7852-4104-9F15-466D97CA8C28}"/>
                    </a:ext>
                  </a:extLst>
                </p:cNvPr>
                <p:cNvSpPr>
                  <a:spLocks noChangeArrowheads="1"/>
                </p:cNvSpPr>
                <p:nvPr/>
              </p:nvSpPr>
              <p:spPr bwMode="auto">
                <a:xfrm>
                  <a:off x="3504" y="254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5184" name="Rectangle 293">
                  <a:extLst>
                    <a:ext uri="{FF2B5EF4-FFF2-40B4-BE49-F238E27FC236}">
                      <a16:creationId xmlns:a16="http://schemas.microsoft.com/office/drawing/2014/main" id="{C8F02165-35A3-4E80-BD6A-A949972FDFB9}"/>
                    </a:ext>
                  </a:extLst>
                </p:cNvPr>
                <p:cNvSpPr>
                  <a:spLocks noChangeArrowheads="1"/>
                </p:cNvSpPr>
                <p:nvPr/>
              </p:nvSpPr>
              <p:spPr bwMode="auto">
                <a:xfrm>
                  <a:off x="2832" y="259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FC0A0A"/>
                      </a:solidFill>
                      <a:latin typeface="Times New Roman" panose="02020603050405020304" pitchFamily="18" charset="0"/>
                    </a:rPr>
                    <a:t>I</a:t>
                  </a:r>
                  <a:r>
                    <a:rPr lang="en-US" altLang="zh-CN" sz="1200">
                      <a:solidFill>
                        <a:srgbClr val="FC0A0A"/>
                      </a:solidFill>
                      <a:latin typeface="Times New Roman" panose="02020603050405020304" pitchFamily="18" charset="0"/>
                    </a:rPr>
                    <a:t>VDR</a:t>
                  </a:r>
                  <a:r>
                    <a:rPr lang="en-US" altLang="zh-CN" sz="1100">
                      <a:latin typeface="Times New Roman" panose="02020603050405020304" pitchFamily="18" charset="0"/>
                    </a:rPr>
                    <a:t> </a:t>
                  </a:r>
                  <a:endParaRPr lang="en-US" altLang="zh-CN">
                    <a:latin typeface="Times New Roman" panose="02020603050405020304" pitchFamily="18" charset="0"/>
                  </a:endParaRPr>
                </a:p>
              </p:txBody>
            </p:sp>
          </p:grpSp>
        </p:grpSp>
        <p:grpSp>
          <p:nvGrpSpPr>
            <p:cNvPr id="5165" name="Group 303">
              <a:extLst>
                <a:ext uri="{FF2B5EF4-FFF2-40B4-BE49-F238E27FC236}">
                  <a16:creationId xmlns:a16="http://schemas.microsoft.com/office/drawing/2014/main" id="{6A19D48D-93BD-45E9-86FE-C235FF284251}"/>
                </a:ext>
              </a:extLst>
            </p:cNvPr>
            <p:cNvGrpSpPr>
              <a:grpSpLocks/>
            </p:cNvGrpSpPr>
            <p:nvPr/>
          </p:nvGrpSpPr>
          <p:grpSpPr bwMode="auto">
            <a:xfrm>
              <a:off x="2880" y="2864"/>
              <a:ext cx="2592" cy="640"/>
              <a:chOff x="2880" y="2864"/>
              <a:chExt cx="2592" cy="640"/>
            </a:xfrm>
          </p:grpSpPr>
          <p:grpSp>
            <p:nvGrpSpPr>
              <p:cNvPr id="5166" name="Group 272">
                <a:extLst>
                  <a:ext uri="{FF2B5EF4-FFF2-40B4-BE49-F238E27FC236}">
                    <a16:creationId xmlns:a16="http://schemas.microsoft.com/office/drawing/2014/main" id="{448D8459-EFD6-4EF7-97C7-DB5DBBC45429}"/>
                  </a:ext>
                </a:extLst>
              </p:cNvPr>
              <p:cNvGrpSpPr>
                <a:grpSpLocks/>
              </p:cNvGrpSpPr>
              <p:nvPr/>
            </p:nvGrpSpPr>
            <p:grpSpPr bwMode="auto">
              <a:xfrm>
                <a:off x="3072" y="2984"/>
                <a:ext cx="2112" cy="520"/>
                <a:chOff x="2880" y="1296"/>
                <a:chExt cx="2112" cy="624"/>
              </a:xfrm>
            </p:grpSpPr>
            <p:sp>
              <p:nvSpPr>
                <p:cNvPr id="5177" name="Freeform 273">
                  <a:extLst>
                    <a:ext uri="{FF2B5EF4-FFF2-40B4-BE49-F238E27FC236}">
                      <a16:creationId xmlns:a16="http://schemas.microsoft.com/office/drawing/2014/main" id="{426679C6-BF66-424B-B854-82002641DB90}"/>
                    </a:ext>
                  </a:extLst>
                </p:cNvPr>
                <p:cNvSpPr>
                  <a:spLocks/>
                </p:cNvSpPr>
                <p:nvPr/>
              </p:nvSpPr>
              <p:spPr bwMode="auto">
                <a:xfrm>
                  <a:off x="2880"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178" name="Freeform 274">
                  <a:extLst>
                    <a:ext uri="{FF2B5EF4-FFF2-40B4-BE49-F238E27FC236}">
                      <a16:creationId xmlns:a16="http://schemas.microsoft.com/office/drawing/2014/main" id="{3132F888-99E4-4326-96E2-68A55B9418BC}"/>
                    </a:ext>
                  </a:extLst>
                </p:cNvPr>
                <p:cNvSpPr>
                  <a:spLocks/>
                </p:cNvSpPr>
                <p:nvPr/>
              </p:nvSpPr>
              <p:spPr bwMode="auto">
                <a:xfrm>
                  <a:off x="3936" y="1296"/>
                  <a:ext cx="1056" cy="624"/>
                </a:xfrm>
                <a:custGeom>
                  <a:avLst/>
                  <a:gdLst>
                    <a:gd name="T0" fmla="*/ 0 w 1968"/>
                    <a:gd name="T1" fmla="*/ 384 h 768"/>
                    <a:gd name="T2" fmla="*/ 528 w 1968"/>
                    <a:gd name="T3" fmla="*/ 0 h 768"/>
                    <a:gd name="T4" fmla="*/ 1008 w 1968"/>
                    <a:gd name="T5" fmla="*/ 384 h 768"/>
                    <a:gd name="T6" fmla="*/ 1488 w 1968"/>
                    <a:gd name="T7" fmla="*/ 768 h 768"/>
                    <a:gd name="T8" fmla="*/ 1968 w 1968"/>
                    <a:gd name="T9" fmla="*/ 384 h 768"/>
                    <a:gd name="T10" fmla="*/ 0 60000 65536"/>
                    <a:gd name="T11" fmla="*/ 0 60000 65536"/>
                    <a:gd name="T12" fmla="*/ 0 60000 65536"/>
                    <a:gd name="T13" fmla="*/ 0 60000 65536"/>
                    <a:gd name="T14" fmla="*/ 0 60000 65536"/>
                    <a:gd name="T15" fmla="*/ 0 w 1968"/>
                    <a:gd name="T16" fmla="*/ 0 h 768"/>
                    <a:gd name="T17" fmla="*/ 1968 w 1968"/>
                    <a:gd name="T18" fmla="*/ 768 h 768"/>
                  </a:gdLst>
                  <a:ahLst/>
                  <a:cxnLst>
                    <a:cxn ang="T10">
                      <a:pos x="T0" y="T1"/>
                    </a:cxn>
                    <a:cxn ang="T11">
                      <a:pos x="T2" y="T3"/>
                    </a:cxn>
                    <a:cxn ang="T12">
                      <a:pos x="T4" y="T5"/>
                    </a:cxn>
                    <a:cxn ang="T13">
                      <a:pos x="T6" y="T7"/>
                    </a:cxn>
                    <a:cxn ang="T14">
                      <a:pos x="T8" y="T9"/>
                    </a:cxn>
                  </a:cxnLst>
                  <a:rect l="T15" t="T16" r="T17" b="T18"/>
                  <a:pathLst>
                    <a:path w="1968" h="768">
                      <a:moveTo>
                        <a:pt x="0" y="384"/>
                      </a:moveTo>
                      <a:cubicBezTo>
                        <a:pt x="180" y="192"/>
                        <a:pt x="360" y="0"/>
                        <a:pt x="528" y="0"/>
                      </a:cubicBezTo>
                      <a:cubicBezTo>
                        <a:pt x="696" y="0"/>
                        <a:pt x="848" y="256"/>
                        <a:pt x="1008" y="384"/>
                      </a:cubicBezTo>
                      <a:cubicBezTo>
                        <a:pt x="1168" y="512"/>
                        <a:pt x="1328" y="768"/>
                        <a:pt x="1488" y="768"/>
                      </a:cubicBezTo>
                      <a:cubicBezTo>
                        <a:pt x="1648" y="768"/>
                        <a:pt x="1808" y="576"/>
                        <a:pt x="1968" y="384"/>
                      </a:cubicBezTo>
                    </a:path>
                  </a:pathLst>
                </a:custGeom>
                <a:noFill/>
                <a:ln w="28575">
                  <a:solidFill>
                    <a:srgbClr val="FC0A0A"/>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167" name="Group 299">
                <a:extLst>
                  <a:ext uri="{FF2B5EF4-FFF2-40B4-BE49-F238E27FC236}">
                    <a16:creationId xmlns:a16="http://schemas.microsoft.com/office/drawing/2014/main" id="{644133D6-2D8D-44BB-81B0-97BE2A35D2E6}"/>
                  </a:ext>
                </a:extLst>
              </p:cNvPr>
              <p:cNvGrpSpPr>
                <a:grpSpLocks/>
              </p:cNvGrpSpPr>
              <p:nvPr/>
            </p:nvGrpSpPr>
            <p:grpSpPr bwMode="auto">
              <a:xfrm>
                <a:off x="2880" y="2864"/>
                <a:ext cx="2592" cy="600"/>
                <a:chOff x="2880" y="2864"/>
                <a:chExt cx="2592" cy="600"/>
              </a:xfrm>
            </p:grpSpPr>
            <p:grpSp>
              <p:nvGrpSpPr>
                <p:cNvPr id="5168" name="Group 278">
                  <a:extLst>
                    <a:ext uri="{FF2B5EF4-FFF2-40B4-BE49-F238E27FC236}">
                      <a16:creationId xmlns:a16="http://schemas.microsoft.com/office/drawing/2014/main" id="{2ACB99B1-A6F6-4D19-B7DD-061DBCF3158F}"/>
                    </a:ext>
                  </a:extLst>
                </p:cNvPr>
                <p:cNvGrpSpPr>
                  <a:grpSpLocks/>
                </p:cNvGrpSpPr>
                <p:nvPr/>
              </p:nvGrpSpPr>
              <p:grpSpPr bwMode="auto">
                <a:xfrm>
                  <a:off x="2880" y="2864"/>
                  <a:ext cx="2592" cy="600"/>
                  <a:chOff x="2688" y="1200"/>
                  <a:chExt cx="2592" cy="720"/>
                </a:xfrm>
              </p:grpSpPr>
              <p:grpSp>
                <p:nvGrpSpPr>
                  <p:cNvPr id="5171" name="Group 279">
                    <a:extLst>
                      <a:ext uri="{FF2B5EF4-FFF2-40B4-BE49-F238E27FC236}">
                        <a16:creationId xmlns:a16="http://schemas.microsoft.com/office/drawing/2014/main" id="{4F91ECD2-5AFF-4210-820D-42AF54B4E360}"/>
                      </a:ext>
                    </a:extLst>
                  </p:cNvPr>
                  <p:cNvGrpSpPr>
                    <a:grpSpLocks/>
                  </p:cNvGrpSpPr>
                  <p:nvPr/>
                </p:nvGrpSpPr>
                <p:grpSpPr bwMode="auto">
                  <a:xfrm>
                    <a:off x="2688" y="1200"/>
                    <a:ext cx="2592" cy="720"/>
                    <a:chOff x="3072" y="1152"/>
                    <a:chExt cx="2592" cy="960"/>
                  </a:xfrm>
                </p:grpSpPr>
                <p:grpSp>
                  <p:nvGrpSpPr>
                    <p:cNvPr id="5173" name="Group 280">
                      <a:extLst>
                        <a:ext uri="{FF2B5EF4-FFF2-40B4-BE49-F238E27FC236}">
                          <a16:creationId xmlns:a16="http://schemas.microsoft.com/office/drawing/2014/main" id="{BCF054C2-95F4-47BE-9E87-1DEC6A88FD17}"/>
                        </a:ext>
                      </a:extLst>
                    </p:cNvPr>
                    <p:cNvGrpSpPr>
                      <a:grpSpLocks/>
                    </p:cNvGrpSpPr>
                    <p:nvPr/>
                  </p:nvGrpSpPr>
                  <p:grpSpPr bwMode="auto">
                    <a:xfrm>
                      <a:off x="3072" y="1152"/>
                      <a:ext cx="2496" cy="960"/>
                      <a:chOff x="3072" y="1152"/>
                      <a:chExt cx="2496" cy="960"/>
                    </a:xfrm>
                  </p:grpSpPr>
                  <p:sp>
                    <p:nvSpPr>
                      <p:cNvPr id="5175" name="Line 281">
                        <a:extLst>
                          <a:ext uri="{FF2B5EF4-FFF2-40B4-BE49-F238E27FC236}">
                            <a16:creationId xmlns:a16="http://schemas.microsoft.com/office/drawing/2014/main" id="{C61F35A6-87C8-4174-B806-963FBC7A351D}"/>
                          </a:ext>
                        </a:extLst>
                      </p:cNvPr>
                      <p:cNvSpPr>
                        <a:spLocks noChangeShapeType="1"/>
                      </p:cNvSpPr>
                      <p:nvPr/>
                    </p:nvSpPr>
                    <p:spPr bwMode="auto">
                      <a:xfrm>
                        <a:off x="3072" y="1728"/>
                        <a:ext cx="24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76" name="Line 282">
                        <a:extLst>
                          <a:ext uri="{FF2B5EF4-FFF2-40B4-BE49-F238E27FC236}">
                            <a16:creationId xmlns:a16="http://schemas.microsoft.com/office/drawing/2014/main" id="{5A98D07D-6C96-41E2-A6E3-1F7433828724}"/>
                          </a:ext>
                        </a:extLst>
                      </p:cNvPr>
                      <p:cNvSpPr>
                        <a:spLocks noChangeShapeType="1"/>
                      </p:cNvSpPr>
                      <p:nvPr/>
                    </p:nvSpPr>
                    <p:spPr bwMode="auto">
                      <a:xfrm flipV="1">
                        <a:off x="3264" y="115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174" name="Rectangle 283">
                      <a:extLst>
                        <a:ext uri="{FF2B5EF4-FFF2-40B4-BE49-F238E27FC236}">
                          <a16:creationId xmlns:a16="http://schemas.microsoft.com/office/drawing/2014/main" id="{558CCC3B-462B-4361-9D22-B07A10CF8E08}"/>
                        </a:ext>
                      </a:extLst>
                    </p:cNvPr>
                    <p:cNvSpPr>
                      <a:spLocks noChangeArrowheads="1"/>
                    </p:cNvSpPr>
                    <p:nvPr/>
                  </p:nvSpPr>
                  <p:spPr bwMode="auto">
                    <a:xfrm>
                      <a:off x="5328" y="1728"/>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i="1">
                          <a:solidFill>
                            <a:srgbClr val="000000"/>
                          </a:solidFill>
                          <a:latin typeface="Symbol" panose="05050102010706020507" pitchFamily="18" charset="2"/>
                        </a:rPr>
                        <a:t>w</a:t>
                      </a:r>
                      <a:r>
                        <a:rPr kumimoji="0" lang="en-US" altLang="zh-CN">
                          <a:solidFill>
                            <a:srgbClr val="040408"/>
                          </a:solidFill>
                          <a:latin typeface="Times New Roman" panose="02020603050405020304" pitchFamily="18" charset="0"/>
                        </a:rPr>
                        <a:t>t</a:t>
                      </a:r>
                    </a:p>
                  </p:txBody>
                </p:sp>
              </p:grpSp>
              <p:sp>
                <p:nvSpPr>
                  <p:cNvPr id="5172" name="Rectangle 284">
                    <a:extLst>
                      <a:ext uri="{FF2B5EF4-FFF2-40B4-BE49-F238E27FC236}">
                        <a16:creationId xmlns:a16="http://schemas.microsoft.com/office/drawing/2014/main" id="{2C0FD72B-2D32-41B4-86B8-68CF93F086D6}"/>
                      </a:ext>
                    </a:extLst>
                  </p:cNvPr>
                  <p:cNvSpPr>
                    <a:spLocks noChangeArrowheads="1"/>
                  </p:cNvSpPr>
                  <p:nvPr/>
                </p:nvSpPr>
                <p:spPr bwMode="auto">
                  <a:xfrm>
                    <a:off x="2688" y="1200"/>
                    <a:ext cx="26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a:solidFill>
                          <a:srgbClr val="000000"/>
                        </a:solidFill>
                        <a:latin typeface="Times New Roman" panose="02020603050405020304" pitchFamily="18" charset="0"/>
                      </a:rPr>
                      <a:t>u</a:t>
                    </a:r>
                    <a:r>
                      <a:rPr kumimoji="0" lang="en-US" altLang="zh-CN" sz="1800">
                        <a:solidFill>
                          <a:srgbClr val="000000"/>
                        </a:solidFill>
                        <a:latin typeface="Times New Roman" panose="02020603050405020304" pitchFamily="18" charset="0"/>
                      </a:rPr>
                      <a:t>d</a:t>
                    </a:r>
                  </a:p>
                </p:txBody>
              </p:sp>
            </p:grpSp>
            <p:sp>
              <p:nvSpPr>
                <p:cNvPr id="5169" name="Rectangle 297">
                  <a:extLst>
                    <a:ext uri="{FF2B5EF4-FFF2-40B4-BE49-F238E27FC236}">
                      <a16:creationId xmlns:a16="http://schemas.microsoft.com/office/drawing/2014/main" id="{1AF5F049-8F9F-48D2-B000-AA1EE028ACB3}"/>
                    </a:ext>
                  </a:extLst>
                </p:cNvPr>
                <p:cNvSpPr>
                  <a:spLocks noChangeArrowheads="1"/>
                </p:cNvSpPr>
                <p:nvPr/>
              </p:nvSpPr>
              <p:spPr bwMode="auto">
                <a:xfrm>
                  <a:off x="4080"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2</a:t>
                  </a:r>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sp>
              <p:nvSpPr>
                <p:cNvPr id="5170" name="Rectangle 298">
                  <a:extLst>
                    <a:ext uri="{FF2B5EF4-FFF2-40B4-BE49-F238E27FC236}">
                      <a16:creationId xmlns:a16="http://schemas.microsoft.com/office/drawing/2014/main" id="{ADFC876E-3FB6-4C83-8CF4-16273ACABC57}"/>
                    </a:ext>
                  </a:extLst>
                </p:cNvPr>
                <p:cNvSpPr>
                  <a:spLocks noChangeArrowheads="1"/>
                </p:cNvSpPr>
                <p:nvPr/>
              </p:nvSpPr>
              <p:spPr bwMode="auto">
                <a:xfrm>
                  <a:off x="3504"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Symbol" panose="05050102010706020507" pitchFamily="18" charset="2"/>
                    </a:rPr>
                    <a:t>p</a:t>
                  </a:r>
                  <a:r>
                    <a:rPr kumimoji="0" lang="en-US" altLang="zh-CN" sz="2000">
                      <a:solidFill>
                        <a:srgbClr val="000000"/>
                      </a:solidFill>
                      <a:latin typeface="Times New Roman" panose="02020603050405020304" pitchFamily="18" charset="0"/>
                    </a:rPr>
                    <a:t> </a:t>
                  </a:r>
                </a:p>
              </p:txBody>
            </p:sp>
          </p:grpSp>
        </p:grpSp>
      </p:grpSp>
      <p:grpSp>
        <p:nvGrpSpPr>
          <p:cNvPr id="14363" name="Group 315">
            <a:extLst>
              <a:ext uri="{FF2B5EF4-FFF2-40B4-BE49-F238E27FC236}">
                <a16:creationId xmlns:a16="http://schemas.microsoft.com/office/drawing/2014/main" id="{75CE022D-6618-4EFE-95DD-D27875C5EACB}"/>
              </a:ext>
            </a:extLst>
          </p:cNvPr>
          <p:cNvGrpSpPr>
            <a:grpSpLocks/>
          </p:cNvGrpSpPr>
          <p:nvPr/>
        </p:nvGrpSpPr>
        <p:grpSpPr bwMode="auto">
          <a:xfrm>
            <a:off x="4876800" y="1295400"/>
            <a:ext cx="838200" cy="241300"/>
            <a:chOff x="3072" y="816"/>
            <a:chExt cx="528" cy="152"/>
          </a:xfrm>
        </p:grpSpPr>
        <p:graphicFrame>
          <p:nvGraphicFramePr>
            <p:cNvPr id="5122" name="Object 312">
              <a:extLst>
                <a:ext uri="{FF2B5EF4-FFF2-40B4-BE49-F238E27FC236}">
                  <a16:creationId xmlns:a16="http://schemas.microsoft.com/office/drawing/2014/main" id="{DA0A5EC4-80F0-4720-B479-0420337EA15A}"/>
                </a:ext>
              </a:extLst>
            </p:cNvPr>
            <p:cNvGraphicFramePr>
              <a:graphicFrameLocks noChangeAspect="1"/>
            </p:cNvGraphicFramePr>
            <p:nvPr/>
          </p:nvGraphicFramePr>
          <p:xfrm>
            <a:off x="3072" y="816"/>
            <a:ext cx="144" cy="131"/>
          </p:xfrm>
          <a:graphic>
            <a:graphicData uri="http://schemas.openxmlformats.org/presentationml/2006/ole">
              <mc:AlternateContent xmlns:mc="http://schemas.openxmlformats.org/markup-compatibility/2006">
                <mc:Choice xmlns:v="urn:schemas-microsoft-com:vml" Requires="v">
                  <p:oleObj spid="_x0000_s5326" name="Equation" r:id="rId11" imgW="139680" imgH="126720" progId="Equation.DSMT4">
                    <p:embed/>
                  </p:oleObj>
                </mc:Choice>
                <mc:Fallback>
                  <p:oleObj name="Equation" r:id="rId11" imgW="139680" imgH="126720" progId="Equation.DSMT4">
                    <p:embed/>
                    <p:pic>
                      <p:nvPicPr>
                        <p:cNvPr id="0" name="Object 3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2" y="816"/>
                          <a:ext cx="144" cy="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62" name="Line 313">
              <a:extLst>
                <a:ext uri="{FF2B5EF4-FFF2-40B4-BE49-F238E27FC236}">
                  <a16:creationId xmlns:a16="http://schemas.microsoft.com/office/drawing/2014/main" id="{3707B610-C832-4CB0-987A-959E3EE7AB95}"/>
                </a:ext>
              </a:extLst>
            </p:cNvPr>
            <p:cNvSpPr>
              <a:spLocks noChangeShapeType="1"/>
            </p:cNvSpPr>
            <p:nvPr/>
          </p:nvSpPr>
          <p:spPr bwMode="auto">
            <a:xfrm>
              <a:off x="3168" y="960"/>
              <a:ext cx="432" cy="0"/>
            </a:xfrm>
            <a:prstGeom prst="line">
              <a:avLst/>
            </a:prstGeom>
            <a:noFill/>
            <a:ln w="9525">
              <a:solidFill>
                <a:srgbClr val="040408"/>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123" name="Object 314">
              <a:extLst>
                <a:ext uri="{FF2B5EF4-FFF2-40B4-BE49-F238E27FC236}">
                  <a16:creationId xmlns:a16="http://schemas.microsoft.com/office/drawing/2014/main" id="{CE8E29A9-B3E4-46FD-BF40-B5B0D9FB2930}"/>
                </a:ext>
              </a:extLst>
            </p:cNvPr>
            <p:cNvGraphicFramePr>
              <a:graphicFrameLocks noChangeAspect="1"/>
            </p:cNvGraphicFramePr>
            <p:nvPr/>
          </p:nvGraphicFramePr>
          <p:xfrm>
            <a:off x="3312" y="816"/>
            <a:ext cx="115" cy="152"/>
          </p:xfrm>
          <a:graphic>
            <a:graphicData uri="http://schemas.openxmlformats.org/presentationml/2006/ole">
              <mc:AlternateContent xmlns:mc="http://schemas.openxmlformats.org/markup-compatibility/2006">
                <mc:Choice xmlns:v="urn:schemas-microsoft-com:vml" Requires="v">
                  <p:oleObj spid="_x0000_s5327" name="Equation" r:id="rId13" imgW="114120" imgH="152280" progId="Equation.DSMT4">
                    <p:embed/>
                  </p:oleObj>
                </mc:Choice>
                <mc:Fallback>
                  <p:oleObj name="Equation" r:id="rId13" imgW="114120" imgH="152280" progId="Equation.DSMT4">
                    <p:embed/>
                    <p:pic>
                      <p:nvPicPr>
                        <p:cNvPr id="0" name="Object 3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2" y="816"/>
                          <a:ext cx="115"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364" name="Group 320">
            <a:extLst>
              <a:ext uri="{FF2B5EF4-FFF2-40B4-BE49-F238E27FC236}">
                <a16:creationId xmlns:a16="http://schemas.microsoft.com/office/drawing/2014/main" id="{0E35D3F4-5FCE-4EF4-AB99-1C04F9FAB2A2}"/>
              </a:ext>
            </a:extLst>
          </p:cNvPr>
          <p:cNvGrpSpPr>
            <a:grpSpLocks/>
          </p:cNvGrpSpPr>
          <p:nvPr/>
        </p:nvGrpSpPr>
        <p:grpSpPr bwMode="auto">
          <a:xfrm>
            <a:off x="3505200" y="1981200"/>
            <a:ext cx="381000" cy="914400"/>
            <a:chOff x="2208" y="1248"/>
            <a:chExt cx="240" cy="576"/>
          </a:xfrm>
        </p:grpSpPr>
        <p:sp>
          <p:nvSpPr>
            <p:cNvPr id="5158" name="Line 316">
              <a:extLst>
                <a:ext uri="{FF2B5EF4-FFF2-40B4-BE49-F238E27FC236}">
                  <a16:creationId xmlns:a16="http://schemas.microsoft.com/office/drawing/2014/main" id="{EFA6BBC9-CF5D-41DA-8FCE-E1C041D19677}"/>
                </a:ext>
              </a:extLst>
            </p:cNvPr>
            <p:cNvSpPr>
              <a:spLocks noChangeShapeType="1"/>
            </p:cNvSpPr>
            <p:nvPr/>
          </p:nvSpPr>
          <p:spPr bwMode="auto">
            <a:xfrm>
              <a:off x="2448" y="1248"/>
              <a:ext cx="0" cy="576"/>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59" name="Line 317">
              <a:extLst>
                <a:ext uri="{FF2B5EF4-FFF2-40B4-BE49-F238E27FC236}">
                  <a16:creationId xmlns:a16="http://schemas.microsoft.com/office/drawing/2014/main" id="{3F9BA4FB-20BC-4AC9-8B9C-148EC7F7640F}"/>
                </a:ext>
              </a:extLst>
            </p:cNvPr>
            <p:cNvSpPr>
              <a:spLocks noChangeShapeType="1"/>
            </p:cNvSpPr>
            <p:nvPr/>
          </p:nvSpPr>
          <p:spPr bwMode="auto">
            <a:xfrm flipH="1">
              <a:off x="2208" y="1824"/>
              <a:ext cx="240" cy="0"/>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0" name="Line 318">
              <a:extLst>
                <a:ext uri="{FF2B5EF4-FFF2-40B4-BE49-F238E27FC236}">
                  <a16:creationId xmlns:a16="http://schemas.microsoft.com/office/drawing/2014/main" id="{F637A400-CE1B-4A49-BE97-88508E9EB19C}"/>
                </a:ext>
              </a:extLst>
            </p:cNvPr>
            <p:cNvSpPr>
              <a:spLocks noChangeShapeType="1"/>
            </p:cNvSpPr>
            <p:nvPr/>
          </p:nvSpPr>
          <p:spPr bwMode="auto">
            <a:xfrm flipV="1">
              <a:off x="2208" y="1248"/>
              <a:ext cx="0" cy="576"/>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1" name="Line 319">
              <a:extLst>
                <a:ext uri="{FF2B5EF4-FFF2-40B4-BE49-F238E27FC236}">
                  <a16:creationId xmlns:a16="http://schemas.microsoft.com/office/drawing/2014/main" id="{C8E46FE6-CE49-4CC8-AD33-6AD8F6DBBCA7}"/>
                </a:ext>
              </a:extLst>
            </p:cNvPr>
            <p:cNvSpPr>
              <a:spLocks noChangeShapeType="1"/>
            </p:cNvSpPr>
            <p:nvPr/>
          </p:nvSpPr>
          <p:spPr bwMode="auto">
            <a:xfrm>
              <a:off x="2208" y="1248"/>
              <a:ext cx="192" cy="0"/>
            </a:xfrm>
            <a:prstGeom prst="line">
              <a:avLst/>
            </a:prstGeom>
            <a:noFill/>
            <a:ln w="2857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365" name="Group 325">
            <a:extLst>
              <a:ext uri="{FF2B5EF4-FFF2-40B4-BE49-F238E27FC236}">
                <a16:creationId xmlns:a16="http://schemas.microsoft.com/office/drawing/2014/main" id="{D9251B01-7BA2-482D-AE3C-526A3CA739E8}"/>
              </a:ext>
            </a:extLst>
          </p:cNvPr>
          <p:cNvGrpSpPr>
            <a:grpSpLocks/>
          </p:cNvGrpSpPr>
          <p:nvPr/>
        </p:nvGrpSpPr>
        <p:grpSpPr bwMode="auto">
          <a:xfrm>
            <a:off x="4191000" y="1905000"/>
            <a:ext cx="152400" cy="609600"/>
            <a:chOff x="2640" y="1200"/>
            <a:chExt cx="96" cy="384"/>
          </a:xfrm>
        </p:grpSpPr>
        <p:sp>
          <p:nvSpPr>
            <p:cNvPr id="5154" name="Line 321">
              <a:extLst>
                <a:ext uri="{FF2B5EF4-FFF2-40B4-BE49-F238E27FC236}">
                  <a16:creationId xmlns:a16="http://schemas.microsoft.com/office/drawing/2014/main" id="{4AAA06AE-485F-4CAE-B7BC-D9B9D378D9FB}"/>
                </a:ext>
              </a:extLst>
            </p:cNvPr>
            <p:cNvSpPr>
              <a:spLocks noChangeShapeType="1"/>
            </p:cNvSpPr>
            <p:nvPr/>
          </p:nvSpPr>
          <p:spPr bwMode="auto">
            <a:xfrm>
              <a:off x="2640" y="1200"/>
              <a:ext cx="96"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155" name="Group 324">
              <a:extLst>
                <a:ext uri="{FF2B5EF4-FFF2-40B4-BE49-F238E27FC236}">
                  <a16:creationId xmlns:a16="http://schemas.microsoft.com/office/drawing/2014/main" id="{8208E623-64E3-4832-B75E-08F44AC5D9BB}"/>
                </a:ext>
              </a:extLst>
            </p:cNvPr>
            <p:cNvGrpSpPr>
              <a:grpSpLocks/>
            </p:cNvGrpSpPr>
            <p:nvPr/>
          </p:nvGrpSpPr>
          <p:grpSpPr bwMode="auto">
            <a:xfrm>
              <a:off x="2640" y="1488"/>
              <a:ext cx="96" cy="96"/>
              <a:chOff x="2640" y="1488"/>
              <a:chExt cx="96" cy="96"/>
            </a:xfrm>
          </p:grpSpPr>
          <p:sp>
            <p:nvSpPr>
              <p:cNvPr id="5156" name="Line 322">
                <a:extLst>
                  <a:ext uri="{FF2B5EF4-FFF2-40B4-BE49-F238E27FC236}">
                    <a16:creationId xmlns:a16="http://schemas.microsoft.com/office/drawing/2014/main" id="{56EC6743-D59B-45F2-AB84-EC1BAC4996B9}"/>
                  </a:ext>
                </a:extLst>
              </p:cNvPr>
              <p:cNvSpPr>
                <a:spLocks noChangeShapeType="1"/>
              </p:cNvSpPr>
              <p:nvPr/>
            </p:nvSpPr>
            <p:spPr bwMode="auto">
              <a:xfrm>
                <a:off x="2640" y="1536"/>
                <a:ext cx="96"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57" name="Line 323">
                <a:extLst>
                  <a:ext uri="{FF2B5EF4-FFF2-40B4-BE49-F238E27FC236}">
                    <a16:creationId xmlns:a16="http://schemas.microsoft.com/office/drawing/2014/main" id="{54A90CDA-6E51-46C9-AC9A-2B336C915977}"/>
                  </a:ext>
                </a:extLst>
              </p:cNvPr>
              <p:cNvSpPr>
                <a:spLocks noChangeShapeType="1"/>
              </p:cNvSpPr>
              <p:nvPr/>
            </p:nvSpPr>
            <p:spPr bwMode="auto">
              <a:xfrm>
                <a:off x="2688" y="1488"/>
                <a:ext cx="0" cy="96"/>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outHorizontal)">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4344"/>
                                        </p:tgtEl>
                                        <p:attrNameLst>
                                          <p:attrName>style.visibility</p:attrName>
                                        </p:attrNameLst>
                                      </p:cBhvr>
                                      <p:to>
                                        <p:strVal val="visible"/>
                                      </p:to>
                                    </p:set>
                                    <p:animEffect transition="in" filter="blinds(horizontal)">
                                      <p:cBhvr>
                                        <p:cTn id="22" dur="500"/>
                                        <p:tgtEl>
                                          <p:spTgt spid="143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14544"/>
                                        </p:tgtEl>
                                        <p:attrNameLst>
                                          <p:attrName>style.visibility</p:attrName>
                                        </p:attrNameLst>
                                      </p:cBhvr>
                                      <p:to>
                                        <p:strVal val="visible"/>
                                      </p:to>
                                    </p:set>
                                    <p:anim calcmode="lin" valueType="num">
                                      <p:cBhvr>
                                        <p:cTn id="27" dur="500" fill="hold"/>
                                        <p:tgtEl>
                                          <p:spTgt spid="14544"/>
                                        </p:tgtEl>
                                        <p:attrNameLst>
                                          <p:attrName>ppt_x</p:attrName>
                                        </p:attrNameLst>
                                      </p:cBhvr>
                                      <p:tavLst>
                                        <p:tav tm="0">
                                          <p:val>
                                            <p:strVal val="#ppt_x-#ppt_w/2"/>
                                          </p:val>
                                        </p:tav>
                                        <p:tav tm="100000">
                                          <p:val>
                                            <p:strVal val="#ppt_x"/>
                                          </p:val>
                                        </p:tav>
                                      </p:tavLst>
                                    </p:anim>
                                    <p:anim calcmode="lin" valueType="num">
                                      <p:cBhvr>
                                        <p:cTn id="28" dur="500" fill="hold"/>
                                        <p:tgtEl>
                                          <p:spTgt spid="14544"/>
                                        </p:tgtEl>
                                        <p:attrNameLst>
                                          <p:attrName>ppt_y</p:attrName>
                                        </p:attrNameLst>
                                      </p:cBhvr>
                                      <p:tavLst>
                                        <p:tav tm="0">
                                          <p:val>
                                            <p:strVal val="#ppt_y"/>
                                          </p:val>
                                        </p:tav>
                                        <p:tav tm="100000">
                                          <p:val>
                                            <p:strVal val="#ppt_y"/>
                                          </p:val>
                                        </p:tav>
                                      </p:tavLst>
                                    </p:anim>
                                    <p:anim calcmode="lin" valueType="num">
                                      <p:cBhvr>
                                        <p:cTn id="29" dur="500" fill="hold"/>
                                        <p:tgtEl>
                                          <p:spTgt spid="14544"/>
                                        </p:tgtEl>
                                        <p:attrNameLst>
                                          <p:attrName>ppt_w</p:attrName>
                                        </p:attrNameLst>
                                      </p:cBhvr>
                                      <p:tavLst>
                                        <p:tav tm="0">
                                          <p:val>
                                            <p:fltVal val="0"/>
                                          </p:val>
                                        </p:tav>
                                        <p:tav tm="100000">
                                          <p:val>
                                            <p:strVal val="#ppt_w"/>
                                          </p:val>
                                        </p:tav>
                                      </p:tavLst>
                                    </p:anim>
                                    <p:anim calcmode="lin" valueType="num">
                                      <p:cBhvr>
                                        <p:cTn id="30" dur="500" fill="hold"/>
                                        <p:tgtEl>
                                          <p:spTgt spid="14544"/>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14365"/>
                                        </p:tgtEl>
                                        <p:attrNameLst>
                                          <p:attrName>style.visibility</p:attrName>
                                        </p:attrNameLst>
                                      </p:cBhvr>
                                      <p:to>
                                        <p:strVal val="visible"/>
                                      </p:to>
                                    </p:set>
                                    <p:anim calcmode="lin" valueType="num">
                                      <p:cBhvr additive="base">
                                        <p:cTn id="35" dur="500" fill="hold"/>
                                        <p:tgtEl>
                                          <p:spTgt spid="14365"/>
                                        </p:tgtEl>
                                        <p:attrNameLst>
                                          <p:attrName>ppt_x</p:attrName>
                                        </p:attrNameLst>
                                      </p:cBhvr>
                                      <p:tavLst>
                                        <p:tav tm="0">
                                          <p:val>
                                            <p:strVal val="0-#ppt_w/2"/>
                                          </p:val>
                                        </p:tav>
                                        <p:tav tm="100000">
                                          <p:val>
                                            <p:strVal val="#ppt_x"/>
                                          </p:val>
                                        </p:tav>
                                      </p:tavLst>
                                    </p:anim>
                                    <p:anim calcmode="lin" valueType="num">
                                      <p:cBhvr additive="base">
                                        <p:cTn id="36" dur="500" fill="hold"/>
                                        <p:tgtEl>
                                          <p:spTgt spid="14365"/>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nodeType="clickEffect">
                                  <p:stCondLst>
                                    <p:cond delay="0"/>
                                  </p:stCondLst>
                                  <p:childTnLst>
                                    <p:set>
                                      <p:cBhvr>
                                        <p:cTn id="40" dur="1" fill="hold">
                                          <p:stCondLst>
                                            <p:cond delay="0"/>
                                          </p:stCondLst>
                                        </p:cTn>
                                        <p:tgtEl>
                                          <p:spTgt spid="14548"/>
                                        </p:tgtEl>
                                        <p:attrNameLst>
                                          <p:attrName>style.visibility</p:attrName>
                                        </p:attrNameLst>
                                      </p:cBhvr>
                                      <p:to>
                                        <p:strVal val="visible"/>
                                      </p:to>
                                    </p:set>
                                    <p:anim calcmode="lin" valueType="num">
                                      <p:cBhvr>
                                        <p:cTn id="41" dur="500" fill="hold"/>
                                        <p:tgtEl>
                                          <p:spTgt spid="14548"/>
                                        </p:tgtEl>
                                        <p:attrNameLst>
                                          <p:attrName>ppt_x</p:attrName>
                                        </p:attrNameLst>
                                      </p:cBhvr>
                                      <p:tavLst>
                                        <p:tav tm="0">
                                          <p:val>
                                            <p:strVal val="#ppt_x-#ppt_w/2"/>
                                          </p:val>
                                        </p:tav>
                                        <p:tav tm="100000">
                                          <p:val>
                                            <p:strVal val="#ppt_x"/>
                                          </p:val>
                                        </p:tav>
                                      </p:tavLst>
                                    </p:anim>
                                    <p:anim calcmode="lin" valueType="num">
                                      <p:cBhvr>
                                        <p:cTn id="42" dur="500" fill="hold"/>
                                        <p:tgtEl>
                                          <p:spTgt spid="14548"/>
                                        </p:tgtEl>
                                        <p:attrNameLst>
                                          <p:attrName>ppt_y</p:attrName>
                                        </p:attrNameLst>
                                      </p:cBhvr>
                                      <p:tavLst>
                                        <p:tav tm="0">
                                          <p:val>
                                            <p:strVal val="#ppt_y"/>
                                          </p:val>
                                        </p:tav>
                                        <p:tav tm="100000">
                                          <p:val>
                                            <p:strVal val="#ppt_y"/>
                                          </p:val>
                                        </p:tav>
                                      </p:tavLst>
                                    </p:anim>
                                    <p:anim calcmode="lin" valueType="num">
                                      <p:cBhvr>
                                        <p:cTn id="43" dur="500" fill="hold"/>
                                        <p:tgtEl>
                                          <p:spTgt spid="14548"/>
                                        </p:tgtEl>
                                        <p:attrNameLst>
                                          <p:attrName>ppt_w</p:attrName>
                                        </p:attrNameLst>
                                      </p:cBhvr>
                                      <p:tavLst>
                                        <p:tav tm="0">
                                          <p:val>
                                            <p:fltVal val="0"/>
                                          </p:val>
                                        </p:tav>
                                        <p:tav tm="100000">
                                          <p:val>
                                            <p:strVal val="#ppt_w"/>
                                          </p:val>
                                        </p:tav>
                                      </p:tavLst>
                                    </p:anim>
                                    <p:anim calcmode="lin" valueType="num">
                                      <p:cBhvr>
                                        <p:cTn id="44" dur="500" fill="hold"/>
                                        <p:tgtEl>
                                          <p:spTgt spid="14548"/>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nodeType="clickEffect">
                                  <p:stCondLst>
                                    <p:cond delay="0"/>
                                  </p:stCondLst>
                                  <p:childTnLst>
                                    <p:set>
                                      <p:cBhvr>
                                        <p:cTn id="48" dur="1" fill="hold">
                                          <p:stCondLst>
                                            <p:cond delay="0"/>
                                          </p:stCondLst>
                                        </p:cTn>
                                        <p:tgtEl>
                                          <p:spTgt spid="14364"/>
                                        </p:tgtEl>
                                        <p:attrNameLst>
                                          <p:attrName>style.visibility</p:attrName>
                                        </p:attrNameLst>
                                      </p:cBhvr>
                                      <p:to>
                                        <p:strVal val="visible"/>
                                      </p:to>
                                    </p:set>
                                    <p:anim calcmode="lin" valueType="num">
                                      <p:cBhvr additive="base">
                                        <p:cTn id="49" dur="500" fill="hold"/>
                                        <p:tgtEl>
                                          <p:spTgt spid="14364"/>
                                        </p:tgtEl>
                                        <p:attrNameLst>
                                          <p:attrName>ppt_x</p:attrName>
                                        </p:attrNameLst>
                                      </p:cBhvr>
                                      <p:tavLst>
                                        <p:tav tm="0">
                                          <p:val>
                                            <p:strVal val="#ppt_x"/>
                                          </p:val>
                                        </p:tav>
                                        <p:tav tm="100000">
                                          <p:val>
                                            <p:strVal val="#ppt_x"/>
                                          </p:val>
                                        </p:tav>
                                      </p:tavLst>
                                    </p:anim>
                                    <p:anim calcmode="lin" valueType="num">
                                      <p:cBhvr additive="base">
                                        <p:cTn id="50" dur="500" fill="hold"/>
                                        <p:tgtEl>
                                          <p:spTgt spid="14364"/>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14543"/>
                                        </p:tgtEl>
                                        <p:attrNameLst>
                                          <p:attrName>style.visibility</p:attrName>
                                        </p:attrNameLst>
                                      </p:cBhvr>
                                      <p:to>
                                        <p:strVal val="visible"/>
                                      </p:to>
                                    </p:set>
                                    <p:anim calcmode="lin" valueType="num">
                                      <p:cBhvr>
                                        <p:cTn id="55" dur="500" fill="hold"/>
                                        <p:tgtEl>
                                          <p:spTgt spid="14543"/>
                                        </p:tgtEl>
                                        <p:attrNameLst>
                                          <p:attrName>ppt_x</p:attrName>
                                        </p:attrNameLst>
                                      </p:cBhvr>
                                      <p:tavLst>
                                        <p:tav tm="0">
                                          <p:val>
                                            <p:strVal val="#ppt_x-#ppt_w/2"/>
                                          </p:val>
                                        </p:tav>
                                        <p:tav tm="100000">
                                          <p:val>
                                            <p:strVal val="#ppt_x"/>
                                          </p:val>
                                        </p:tav>
                                      </p:tavLst>
                                    </p:anim>
                                    <p:anim calcmode="lin" valueType="num">
                                      <p:cBhvr>
                                        <p:cTn id="56" dur="500" fill="hold"/>
                                        <p:tgtEl>
                                          <p:spTgt spid="14543"/>
                                        </p:tgtEl>
                                        <p:attrNameLst>
                                          <p:attrName>ppt_y</p:attrName>
                                        </p:attrNameLst>
                                      </p:cBhvr>
                                      <p:tavLst>
                                        <p:tav tm="0">
                                          <p:val>
                                            <p:strVal val="#ppt_y"/>
                                          </p:val>
                                        </p:tav>
                                        <p:tav tm="100000">
                                          <p:val>
                                            <p:strVal val="#ppt_y"/>
                                          </p:val>
                                        </p:tav>
                                      </p:tavLst>
                                    </p:anim>
                                    <p:anim calcmode="lin" valueType="num">
                                      <p:cBhvr>
                                        <p:cTn id="57" dur="500" fill="hold"/>
                                        <p:tgtEl>
                                          <p:spTgt spid="14543"/>
                                        </p:tgtEl>
                                        <p:attrNameLst>
                                          <p:attrName>ppt_w</p:attrName>
                                        </p:attrNameLst>
                                      </p:cBhvr>
                                      <p:tavLst>
                                        <p:tav tm="0">
                                          <p:val>
                                            <p:fltVal val="0"/>
                                          </p:val>
                                        </p:tav>
                                        <p:tav tm="100000">
                                          <p:val>
                                            <p:strVal val="#ppt_w"/>
                                          </p:val>
                                        </p:tav>
                                      </p:tavLst>
                                    </p:anim>
                                    <p:anim calcmode="lin" valueType="num">
                                      <p:cBhvr>
                                        <p:cTn id="58" dur="500" fill="hold"/>
                                        <p:tgtEl>
                                          <p:spTgt spid="14543"/>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14549"/>
                                        </p:tgtEl>
                                        <p:attrNameLst>
                                          <p:attrName>style.visibility</p:attrName>
                                        </p:attrNameLst>
                                      </p:cBhvr>
                                      <p:to>
                                        <p:strVal val="visible"/>
                                      </p:to>
                                    </p:set>
                                    <p:anim calcmode="lin" valueType="num">
                                      <p:cBhvr>
                                        <p:cTn id="63" dur="500" fill="hold"/>
                                        <p:tgtEl>
                                          <p:spTgt spid="14549"/>
                                        </p:tgtEl>
                                        <p:attrNameLst>
                                          <p:attrName>ppt_x</p:attrName>
                                        </p:attrNameLst>
                                      </p:cBhvr>
                                      <p:tavLst>
                                        <p:tav tm="0">
                                          <p:val>
                                            <p:strVal val="#ppt_x-#ppt_w/2"/>
                                          </p:val>
                                        </p:tav>
                                        <p:tav tm="100000">
                                          <p:val>
                                            <p:strVal val="#ppt_x"/>
                                          </p:val>
                                        </p:tav>
                                      </p:tavLst>
                                    </p:anim>
                                    <p:anim calcmode="lin" valueType="num">
                                      <p:cBhvr>
                                        <p:cTn id="64" dur="500" fill="hold"/>
                                        <p:tgtEl>
                                          <p:spTgt spid="14549"/>
                                        </p:tgtEl>
                                        <p:attrNameLst>
                                          <p:attrName>ppt_y</p:attrName>
                                        </p:attrNameLst>
                                      </p:cBhvr>
                                      <p:tavLst>
                                        <p:tav tm="0">
                                          <p:val>
                                            <p:strVal val="#ppt_y"/>
                                          </p:val>
                                        </p:tav>
                                        <p:tav tm="100000">
                                          <p:val>
                                            <p:strVal val="#ppt_y"/>
                                          </p:val>
                                        </p:tav>
                                      </p:tavLst>
                                    </p:anim>
                                    <p:anim calcmode="lin" valueType="num">
                                      <p:cBhvr>
                                        <p:cTn id="65" dur="500" fill="hold"/>
                                        <p:tgtEl>
                                          <p:spTgt spid="14549"/>
                                        </p:tgtEl>
                                        <p:attrNameLst>
                                          <p:attrName>ppt_w</p:attrName>
                                        </p:attrNameLst>
                                      </p:cBhvr>
                                      <p:tavLst>
                                        <p:tav tm="0">
                                          <p:val>
                                            <p:fltVal val="0"/>
                                          </p:val>
                                        </p:tav>
                                        <p:tav tm="100000">
                                          <p:val>
                                            <p:strVal val="#ppt_w"/>
                                          </p:val>
                                        </p:tav>
                                      </p:tavLst>
                                    </p:anim>
                                    <p:anim calcmode="lin" valueType="num">
                                      <p:cBhvr>
                                        <p:cTn id="66" dur="500" fill="hold"/>
                                        <p:tgtEl>
                                          <p:spTgt spid="14549"/>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14547"/>
                                        </p:tgtEl>
                                        <p:attrNameLst>
                                          <p:attrName>style.visibility</p:attrName>
                                        </p:attrNameLst>
                                      </p:cBhvr>
                                      <p:to>
                                        <p:strVal val="visible"/>
                                      </p:to>
                                    </p:set>
                                    <p:anim calcmode="lin" valueType="num">
                                      <p:cBhvr additive="base">
                                        <p:cTn id="71" dur="500" fill="hold"/>
                                        <p:tgtEl>
                                          <p:spTgt spid="14547"/>
                                        </p:tgtEl>
                                        <p:attrNameLst>
                                          <p:attrName>ppt_x</p:attrName>
                                        </p:attrNameLst>
                                      </p:cBhvr>
                                      <p:tavLst>
                                        <p:tav tm="0">
                                          <p:val>
                                            <p:strVal val="#ppt_x"/>
                                          </p:val>
                                        </p:tav>
                                        <p:tav tm="100000">
                                          <p:val>
                                            <p:strVal val="#ppt_x"/>
                                          </p:val>
                                        </p:tav>
                                      </p:tavLst>
                                    </p:anim>
                                    <p:anim calcmode="lin" valueType="num">
                                      <p:cBhvr additive="base">
                                        <p:cTn id="72" dur="500" fill="hold"/>
                                        <p:tgtEl>
                                          <p:spTgt spid="14547"/>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8" fill="hold" nodeType="clickEffect">
                                  <p:stCondLst>
                                    <p:cond delay="0"/>
                                  </p:stCondLst>
                                  <p:childTnLst>
                                    <p:set>
                                      <p:cBhvr>
                                        <p:cTn id="76" dur="1" fill="hold">
                                          <p:stCondLst>
                                            <p:cond delay="0"/>
                                          </p:stCondLst>
                                        </p:cTn>
                                        <p:tgtEl>
                                          <p:spTgt spid="14343"/>
                                        </p:tgtEl>
                                        <p:attrNameLst>
                                          <p:attrName>style.visibility</p:attrName>
                                        </p:attrNameLst>
                                      </p:cBhvr>
                                      <p:to>
                                        <p:strVal val="visible"/>
                                      </p:to>
                                    </p:set>
                                    <p:anim calcmode="lin" valueType="num">
                                      <p:cBhvr>
                                        <p:cTn id="77" dur="500" fill="hold"/>
                                        <p:tgtEl>
                                          <p:spTgt spid="14343"/>
                                        </p:tgtEl>
                                        <p:attrNameLst>
                                          <p:attrName>ppt_x</p:attrName>
                                        </p:attrNameLst>
                                      </p:cBhvr>
                                      <p:tavLst>
                                        <p:tav tm="0">
                                          <p:val>
                                            <p:strVal val="#ppt_x-#ppt_w/2"/>
                                          </p:val>
                                        </p:tav>
                                        <p:tav tm="100000">
                                          <p:val>
                                            <p:strVal val="#ppt_x"/>
                                          </p:val>
                                        </p:tav>
                                      </p:tavLst>
                                    </p:anim>
                                    <p:anim calcmode="lin" valueType="num">
                                      <p:cBhvr>
                                        <p:cTn id="78" dur="500" fill="hold"/>
                                        <p:tgtEl>
                                          <p:spTgt spid="14343"/>
                                        </p:tgtEl>
                                        <p:attrNameLst>
                                          <p:attrName>ppt_y</p:attrName>
                                        </p:attrNameLst>
                                      </p:cBhvr>
                                      <p:tavLst>
                                        <p:tav tm="0">
                                          <p:val>
                                            <p:strVal val="#ppt_y"/>
                                          </p:val>
                                        </p:tav>
                                        <p:tav tm="100000">
                                          <p:val>
                                            <p:strVal val="#ppt_y"/>
                                          </p:val>
                                        </p:tav>
                                      </p:tavLst>
                                    </p:anim>
                                    <p:anim calcmode="lin" valueType="num">
                                      <p:cBhvr>
                                        <p:cTn id="79" dur="500" fill="hold"/>
                                        <p:tgtEl>
                                          <p:spTgt spid="14343"/>
                                        </p:tgtEl>
                                        <p:attrNameLst>
                                          <p:attrName>ppt_w</p:attrName>
                                        </p:attrNameLst>
                                      </p:cBhvr>
                                      <p:tavLst>
                                        <p:tav tm="0">
                                          <p:val>
                                            <p:fltVal val="0"/>
                                          </p:val>
                                        </p:tav>
                                        <p:tav tm="100000">
                                          <p:val>
                                            <p:strVal val="#ppt_w"/>
                                          </p:val>
                                        </p:tav>
                                      </p:tavLst>
                                    </p:anim>
                                    <p:anim calcmode="lin" valueType="num">
                                      <p:cBhvr>
                                        <p:cTn id="80" dur="500" fill="hold"/>
                                        <p:tgtEl>
                                          <p:spTgt spid="14343"/>
                                        </p:tgtEl>
                                        <p:attrNameLst>
                                          <p:attrName>ppt_h</p:attrName>
                                        </p:attrNameLst>
                                      </p:cBhvr>
                                      <p:tavLst>
                                        <p:tav tm="0">
                                          <p:val>
                                            <p:strVal val="#ppt_h"/>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8" fill="hold" nodeType="clickEffect">
                                  <p:stCondLst>
                                    <p:cond delay="0"/>
                                  </p:stCondLst>
                                  <p:childTnLst>
                                    <p:set>
                                      <p:cBhvr>
                                        <p:cTn id="84" dur="1" fill="hold">
                                          <p:stCondLst>
                                            <p:cond delay="0"/>
                                          </p:stCondLst>
                                        </p:cTn>
                                        <p:tgtEl>
                                          <p:spTgt spid="14342"/>
                                        </p:tgtEl>
                                        <p:attrNameLst>
                                          <p:attrName>style.visibility</p:attrName>
                                        </p:attrNameLst>
                                      </p:cBhvr>
                                      <p:to>
                                        <p:strVal val="visible"/>
                                      </p:to>
                                    </p:set>
                                    <p:anim calcmode="lin" valueType="num">
                                      <p:cBhvr>
                                        <p:cTn id="85" dur="500" fill="hold"/>
                                        <p:tgtEl>
                                          <p:spTgt spid="14342"/>
                                        </p:tgtEl>
                                        <p:attrNameLst>
                                          <p:attrName>ppt_x</p:attrName>
                                        </p:attrNameLst>
                                      </p:cBhvr>
                                      <p:tavLst>
                                        <p:tav tm="0">
                                          <p:val>
                                            <p:strVal val="#ppt_x-#ppt_w/2"/>
                                          </p:val>
                                        </p:tav>
                                        <p:tav tm="100000">
                                          <p:val>
                                            <p:strVal val="#ppt_x"/>
                                          </p:val>
                                        </p:tav>
                                      </p:tavLst>
                                    </p:anim>
                                    <p:anim calcmode="lin" valueType="num">
                                      <p:cBhvr>
                                        <p:cTn id="86" dur="500" fill="hold"/>
                                        <p:tgtEl>
                                          <p:spTgt spid="14342"/>
                                        </p:tgtEl>
                                        <p:attrNameLst>
                                          <p:attrName>ppt_y</p:attrName>
                                        </p:attrNameLst>
                                      </p:cBhvr>
                                      <p:tavLst>
                                        <p:tav tm="0">
                                          <p:val>
                                            <p:strVal val="#ppt_y"/>
                                          </p:val>
                                        </p:tav>
                                        <p:tav tm="100000">
                                          <p:val>
                                            <p:strVal val="#ppt_y"/>
                                          </p:val>
                                        </p:tav>
                                      </p:tavLst>
                                    </p:anim>
                                    <p:anim calcmode="lin" valueType="num">
                                      <p:cBhvr>
                                        <p:cTn id="87" dur="500" fill="hold"/>
                                        <p:tgtEl>
                                          <p:spTgt spid="14342"/>
                                        </p:tgtEl>
                                        <p:attrNameLst>
                                          <p:attrName>ppt_w</p:attrName>
                                        </p:attrNameLst>
                                      </p:cBhvr>
                                      <p:tavLst>
                                        <p:tav tm="0">
                                          <p:val>
                                            <p:fltVal val="0"/>
                                          </p:val>
                                        </p:tav>
                                        <p:tav tm="100000">
                                          <p:val>
                                            <p:strVal val="#ppt_w"/>
                                          </p:val>
                                        </p:tav>
                                      </p:tavLst>
                                    </p:anim>
                                    <p:anim calcmode="lin" valueType="num">
                                      <p:cBhvr>
                                        <p:cTn id="88" dur="500" fill="hold"/>
                                        <p:tgtEl>
                                          <p:spTgt spid="14342"/>
                                        </p:tgtEl>
                                        <p:attrNameLst>
                                          <p:attrName>ppt_h</p:attrName>
                                        </p:attrNameLst>
                                      </p:cBhvr>
                                      <p:tavLst>
                                        <p:tav tm="0">
                                          <p:val>
                                            <p:strVal val="#ppt_h"/>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8" fill="hold" grpId="0" nodeType="clickEffect">
                                  <p:stCondLst>
                                    <p:cond delay="0"/>
                                  </p:stCondLst>
                                  <p:childTnLst>
                                    <p:set>
                                      <p:cBhvr>
                                        <p:cTn id="92" dur="1" fill="hold">
                                          <p:stCondLst>
                                            <p:cond delay="0"/>
                                          </p:stCondLst>
                                        </p:cTn>
                                        <p:tgtEl>
                                          <p:spTgt spid="14624"/>
                                        </p:tgtEl>
                                        <p:attrNameLst>
                                          <p:attrName>style.visibility</p:attrName>
                                        </p:attrNameLst>
                                      </p:cBhvr>
                                      <p:to>
                                        <p:strVal val="visible"/>
                                      </p:to>
                                    </p:set>
                                    <p:anim calcmode="lin" valueType="num">
                                      <p:cBhvr>
                                        <p:cTn id="93" dur="500" fill="hold"/>
                                        <p:tgtEl>
                                          <p:spTgt spid="14624"/>
                                        </p:tgtEl>
                                        <p:attrNameLst>
                                          <p:attrName>ppt_x</p:attrName>
                                        </p:attrNameLst>
                                      </p:cBhvr>
                                      <p:tavLst>
                                        <p:tav tm="0">
                                          <p:val>
                                            <p:strVal val="#ppt_x-#ppt_w/2"/>
                                          </p:val>
                                        </p:tav>
                                        <p:tav tm="100000">
                                          <p:val>
                                            <p:strVal val="#ppt_x"/>
                                          </p:val>
                                        </p:tav>
                                      </p:tavLst>
                                    </p:anim>
                                    <p:anim calcmode="lin" valueType="num">
                                      <p:cBhvr>
                                        <p:cTn id="94" dur="500" fill="hold"/>
                                        <p:tgtEl>
                                          <p:spTgt spid="14624"/>
                                        </p:tgtEl>
                                        <p:attrNameLst>
                                          <p:attrName>ppt_y</p:attrName>
                                        </p:attrNameLst>
                                      </p:cBhvr>
                                      <p:tavLst>
                                        <p:tav tm="0">
                                          <p:val>
                                            <p:strVal val="#ppt_y"/>
                                          </p:val>
                                        </p:tav>
                                        <p:tav tm="100000">
                                          <p:val>
                                            <p:strVal val="#ppt_y"/>
                                          </p:val>
                                        </p:tav>
                                      </p:tavLst>
                                    </p:anim>
                                    <p:anim calcmode="lin" valueType="num">
                                      <p:cBhvr>
                                        <p:cTn id="95" dur="500" fill="hold"/>
                                        <p:tgtEl>
                                          <p:spTgt spid="14624"/>
                                        </p:tgtEl>
                                        <p:attrNameLst>
                                          <p:attrName>ppt_w</p:attrName>
                                        </p:attrNameLst>
                                      </p:cBhvr>
                                      <p:tavLst>
                                        <p:tav tm="0">
                                          <p:val>
                                            <p:fltVal val="0"/>
                                          </p:val>
                                        </p:tav>
                                        <p:tav tm="100000">
                                          <p:val>
                                            <p:strVal val="#ppt_w"/>
                                          </p:val>
                                        </p:tav>
                                      </p:tavLst>
                                    </p:anim>
                                    <p:anim calcmode="lin" valueType="num">
                                      <p:cBhvr>
                                        <p:cTn id="96" dur="500" fill="hold"/>
                                        <p:tgtEl>
                                          <p:spTgt spid="14624"/>
                                        </p:tgtEl>
                                        <p:attrNameLst>
                                          <p:attrName>ppt_h</p:attrName>
                                        </p:attrNameLst>
                                      </p:cBhvr>
                                      <p:tavLst>
                                        <p:tav tm="0">
                                          <p:val>
                                            <p:strVal val="#ppt_h"/>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8" fill="hold" nodeType="clickEffect">
                                  <p:stCondLst>
                                    <p:cond delay="0"/>
                                  </p:stCondLst>
                                  <p:childTnLst>
                                    <p:set>
                                      <p:cBhvr>
                                        <p:cTn id="100" dur="1" fill="hold">
                                          <p:stCondLst>
                                            <p:cond delay="0"/>
                                          </p:stCondLst>
                                        </p:cTn>
                                        <p:tgtEl>
                                          <p:spTgt spid="14625"/>
                                        </p:tgtEl>
                                        <p:attrNameLst>
                                          <p:attrName>style.visibility</p:attrName>
                                        </p:attrNameLst>
                                      </p:cBhvr>
                                      <p:to>
                                        <p:strVal val="visible"/>
                                      </p:to>
                                    </p:set>
                                    <p:anim calcmode="lin" valueType="num">
                                      <p:cBhvr>
                                        <p:cTn id="101" dur="500" fill="hold"/>
                                        <p:tgtEl>
                                          <p:spTgt spid="14625"/>
                                        </p:tgtEl>
                                        <p:attrNameLst>
                                          <p:attrName>ppt_x</p:attrName>
                                        </p:attrNameLst>
                                      </p:cBhvr>
                                      <p:tavLst>
                                        <p:tav tm="0">
                                          <p:val>
                                            <p:strVal val="#ppt_x-#ppt_w/2"/>
                                          </p:val>
                                        </p:tav>
                                        <p:tav tm="100000">
                                          <p:val>
                                            <p:strVal val="#ppt_x"/>
                                          </p:val>
                                        </p:tav>
                                      </p:tavLst>
                                    </p:anim>
                                    <p:anim calcmode="lin" valueType="num">
                                      <p:cBhvr>
                                        <p:cTn id="102" dur="500" fill="hold"/>
                                        <p:tgtEl>
                                          <p:spTgt spid="14625"/>
                                        </p:tgtEl>
                                        <p:attrNameLst>
                                          <p:attrName>ppt_y</p:attrName>
                                        </p:attrNameLst>
                                      </p:cBhvr>
                                      <p:tavLst>
                                        <p:tav tm="0">
                                          <p:val>
                                            <p:strVal val="#ppt_y"/>
                                          </p:val>
                                        </p:tav>
                                        <p:tav tm="100000">
                                          <p:val>
                                            <p:strVal val="#ppt_y"/>
                                          </p:val>
                                        </p:tav>
                                      </p:tavLst>
                                    </p:anim>
                                    <p:anim calcmode="lin" valueType="num">
                                      <p:cBhvr>
                                        <p:cTn id="103" dur="500" fill="hold"/>
                                        <p:tgtEl>
                                          <p:spTgt spid="14625"/>
                                        </p:tgtEl>
                                        <p:attrNameLst>
                                          <p:attrName>ppt_w</p:attrName>
                                        </p:attrNameLst>
                                      </p:cBhvr>
                                      <p:tavLst>
                                        <p:tav tm="0">
                                          <p:val>
                                            <p:fltVal val="0"/>
                                          </p:val>
                                        </p:tav>
                                        <p:tav tm="100000">
                                          <p:val>
                                            <p:strVal val="#ppt_w"/>
                                          </p:val>
                                        </p:tav>
                                      </p:tavLst>
                                    </p:anim>
                                    <p:anim calcmode="lin" valueType="num">
                                      <p:cBhvr>
                                        <p:cTn id="104" dur="500" fill="hold"/>
                                        <p:tgtEl>
                                          <p:spTgt spid="14625"/>
                                        </p:tgtEl>
                                        <p:attrNameLst>
                                          <p:attrName>ppt_h</p:attrName>
                                        </p:attrNameLst>
                                      </p:cBhvr>
                                      <p:tavLst>
                                        <p:tav tm="0">
                                          <p:val>
                                            <p:strVal val="#ppt_h"/>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7" presetClass="entr" presetSubtype="8" fill="hold" nodeType="clickEffect">
                                  <p:stCondLst>
                                    <p:cond delay="0"/>
                                  </p:stCondLst>
                                  <p:childTnLst>
                                    <p:set>
                                      <p:cBhvr>
                                        <p:cTn id="108" dur="1" fill="hold">
                                          <p:stCondLst>
                                            <p:cond delay="0"/>
                                          </p:stCondLst>
                                        </p:cTn>
                                        <p:tgtEl>
                                          <p:spTgt spid="14341"/>
                                        </p:tgtEl>
                                        <p:attrNameLst>
                                          <p:attrName>style.visibility</p:attrName>
                                        </p:attrNameLst>
                                      </p:cBhvr>
                                      <p:to>
                                        <p:strVal val="visible"/>
                                      </p:to>
                                    </p:set>
                                    <p:anim calcmode="lin" valueType="num">
                                      <p:cBhvr>
                                        <p:cTn id="109" dur="500" fill="hold"/>
                                        <p:tgtEl>
                                          <p:spTgt spid="14341"/>
                                        </p:tgtEl>
                                        <p:attrNameLst>
                                          <p:attrName>ppt_x</p:attrName>
                                        </p:attrNameLst>
                                      </p:cBhvr>
                                      <p:tavLst>
                                        <p:tav tm="0">
                                          <p:val>
                                            <p:strVal val="#ppt_x-#ppt_w/2"/>
                                          </p:val>
                                        </p:tav>
                                        <p:tav tm="100000">
                                          <p:val>
                                            <p:strVal val="#ppt_x"/>
                                          </p:val>
                                        </p:tav>
                                      </p:tavLst>
                                    </p:anim>
                                    <p:anim calcmode="lin" valueType="num">
                                      <p:cBhvr>
                                        <p:cTn id="110" dur="500" fill="hold"/>
                                        <p:tgtEl>
                                          <p:spTgt spid="14341"/>
                                        </p:tgtEl>
                                        <p:attrNameLst>
                                          <p:attrName>ppt_y</p:attrName>
                                        </p:attrNameLst>
                                      </p:cBhvr>
                                      <p:tavLst>
                                        <p:tav tm="0">
                                          <p:val>
                                            <p:strVal val="#ppt_y"/>
                                          </p:val>
                                        </p:tav>
                                        <p:tav tm="100000">
                                          <p:val>
                                            <p:strVal val="#ppt_y"/>
                                          </p:val>
                                        </p:tav>
                                      </p:tavLst>
                                    </p:anim>
                                    <p:anim calcmode="lin" valueType="num">
                                      <p:cBhvr>
                                        <p:cTn id="111" dur="500" fill="hold"/>
                                        <p:tgtEl>
                                          <p:spTgt spid="14341"/>
                                        </p:tgtEl>
                                        <p:attrNameLst>
                                          <p:attrName>ppt_w</p:attrName>
                                        </p:attrNameLst>
                                      </p:cBhvr>
                                      <p:tavLst>
                                        <p:tav tm="0">
                                          <p:val>
                                            <p:fltVal val="0"/>
                                          </p:val>
                                        </p:tav>
                                        <p:tav tm="100000">
                                          <p:val>
                                            <p:strVal val="#ppt_w"/>
                                          </p:val>
                                        </p:tav>
                                      </p:tavLst>
                                    </p:anim>
                                    <p:anim calcmode="lin" valueType="num">
                                      <p:cBhvr>
                                        <p:cTn id="112" dur="500" fill="hold"/>
                                        <p:tgtEl>
                                          <p:spTgt spid="14341"/>
                                        </p:tgtEl>
                                        <p:attrNameLst>
                                          <p:attrName>ppt_h</p:attrName>
                                        </p:attrNameLst>
                                      </p:cBhvr>
                                      <p:tavLst>
                                        <p:tav tm="0">
                                          <p:val>
                                            <p:strVal val="#ppt_h"/>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8" fill="hold" grpId="0" nodeType="clickEffect">
                                  <p:stCondLst>
                                    <p:cond delay="0"/>
                                  </p:stCondLst>
                                  <p:childTnLst>
                                    <p:set>
                                      <p:cBhvr>
                                        <p:cTn id="116" dur="1" fill="hold">
                                          <p:stCondLst>
                                            <p:cond delay="0"/>
                                          </p:stCondLst>
                                        </p:cTn>
                                        <p:tgtEl>
                                          <p:spTgt spid="14626"/>
                                        </p:tgtEl>
                                        <p:attrNameLst>
                                          <p:attrName>style.visibility</p:attrName>
                                        </p:attrNameLst>
                                      </p:cBhvr>
                                      <p:to>
                                        <p:strVal val="visible"/>
                                      </p:to>
                                    </p:set>
                                    <p:anim calcmode="lin" valueType="num">
                                      <p:cBhvr>
                                        <p:cTn id="117" dur="500" fill="hold"/>
                                        <p:tgtEl>
                                          <p:spTgt spid="14626"/>
                                        </p:tgtEl>
                                        <p:attrNameLst>
                                          <p:attrName>ppt_x</p:attrName>
                                        </p:attrNameLst>
                                      </p:cBhvr>
                                      <p:tavLst>
                                        <p:tav tm="0">
                                          <p:val>
                                            <p:strVal val="#ppt_x-#ppt_w/2"/>
                                          </p:val>
                                        </p:tav>
                                        <p:tav tm="100000">
                                          <p:val>
                                            <p:strVal val="#ppt_x"/>
                                          </p:val>
                                        </p:tav>
                                      </p:tavLst>
                                    </p:anim>
                                    <p:anim calcmode="lin" valueType="num">
                                      <p:cBhvr>
                                        <p:cTn id="118" dur="500" fill="hold"/>
                                        <p:tgtEl>
                                          <p:spTgt spid="14626"/>
                                        </p:tgtEl>
                                        <p:attrNameLst>
                                          <p:attrName>ppt_y</p:attrName>
                                        </p:attrNameLst>
                                      </p:cBhvr>
                                      <p:tavLst>
                                        <p:tav tm="0">
                                          <p:val>
                                            <p:strVal val="#ppt_y"/>
                                          </p:val>
                                        </p:tav>
                                        <p:tav tm="100000">
                                          <p:val>
                                            <p:strVal val="#ppt_y"/>
                                          </p:val>
                                        </p:tav>
                                      </p:tavLst>
                                    </p:anim>
                                    <p:anim calcmode="lin" valueType="num">
                                      <p:cBhvr>
                                        <p:cTn id="119" dur="500" fill="hold"/>
                                        <p:tgtEl>
                                          <p:spTgt spid="14626"/>
                                        </p:tgtEl>
                                        <p:attrNameLst>
                                          <p:attrName>ppt_w</p:attrName>
                                        </p:attrNameLst>
                                      </p:cBhvr>
                                      <p:tavLst>
                                        <p:tav tm="0">
                                          <p:val>
                                            <p:fltVal val="0"/>
                                          </p:val>
                                        </p:tav>
                                        <p:tav tm="100000">
                                          <p:val>
                                            <p:strVal val="#ppt_w"/>
                                          </p:val>
                                        </p:tav>
                                      </p:tavLst>
                                    </p:anim>
                                    <p:anim calcmode="lin" valueType="num">
                                      <p:cBhvr>
                                        <p:cTn id="120" dur="500" fill="hold"/>
                                        <p:tgtEl>
                                          <p:spTgt spid="14626"/>
                                        </p:tgtEl>
                                        <p:attrNameLst>
                                          <p:attrName>ppt_h</p:attrName>
                                        </p:attrNameLst>
                                      </p:cBhvr>
                                      <p:tavLst>
                                        <p:tav tm="0">
                                          <p:val>
                                            <p:strVal val="#ppt_h"/>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nodeType="clickEffect">
                                  <p:stCondLst>
                                    <p:cond delay="0"/>
                                  </p:stCondLst>
                                  <p:childTnLst>
                                    <p:set>
                                      <p:cBhvr>
                                        <p:cTn id="124" dur="1" fill="hold">
                                          <p:stCondLst>
                                            <p:cond delay="0"/>
                                          </p:stCondLst>
                                        </p:cTn>
                                        <p:tgtEl>
                                          <p:spTgt spid="14627"/>
                                        </p:tgtEl>
                                        <p:attrNameLst>
                                          <p:attrName>style.visibility</p:attrName>
                                        </p:attrNameLst>
                                      </p:cBhvr>
                                      <p:to>
                                        <p:strVal val="visible"/>
                                      </p:to>
                                    </p:set>
                                    <p:anim calcmode="lin" valueType="num">
                                      <p:cBhvr>
                                        <p:cTn id="125" dur="500" fill="hold"/>
                                        <p:tgtEl>
                                          <p:spTgt spid="14627"/>
                                        </p:tgtEl>
                                        <p:attrNameLst>
                                          <p:attrName>ppt_x</p:attrName>
                                        </p:attrNameLst>
                                      </p:cBhvr>
                                      <p:tavLst>
                                        <p:tav tm="0">
                                          <p:val>
                                            <p:strVal val="#ppt_x-#ppt_w/2"/>
                                          </p:val>
                                        </p:tav>
                                        <p:tav tm="100000">
                                          <p:val>
                                            <p:strVal val="#ppt_x"/>
                                          </p:val>
                                        </p:tav>
                                      </p:tavLst>
                                    </p:anim>
                                    <p:anim calcmode="lin" valueType="num">
                                      <p:cBhvr>
                                        <p:cTn id="126" dur="500" fill="hold"/>
                                        <p:tgtEl>
                                          <p:spTgt spid="14627"/>
                                        </p:tgtEl>
                                        <p:attrNameLst>
                                          <p:attrName>ppt_y</p:attrName>
                                        </p:attrNameLst>
                                      </p:cBhvr>
                                      <p:tavLst>
                                        <p:tav tm="0">
                                          <p:val>
                                            <p:strVal val="#ppt_y"/>
                                          </p:val>
                                        </p:tav>
                                        <p:tav tm="100000">
                                          <p:val>
                                            <p:strVal val="#ppt_y"/>
                                          </p:val>
                                        </p:tav>
                                      </p:tavLst>
                                    </p:anim>
                                    <p:anim calcmode="lin" valueType="num">
                                      <p:cBhvr>
                                        <p:cTn id="127" dur="500" fill="hold"/>
                                        <p:tgtEl>
                                          <p:spTgt spid="14627"/>
                                        </p:tgtEl>
                                        <p:attrNameLst>
                                          <p:attrName>ppt_w</p:attrName>
                                        </p:attrNameLst>
                                      </p:cBhvr>
                                      <p:tavLst>
                                        <p:tav tm="0">
                                          <p:val>
                                            <p:fltVal val="0"/>
                                          </p:val>
                                        </p:tav>
                                        <p:tav tm="100000">
                                          <p:val>
                                            <p:strVal val="#ppt_w"/>
                                          </p:val>
                                        </p:tav>
                                      </p:tavLst>
                                    </p:anim>
                                    <p:anim calcmode="lin" valueType="num">
                                      <p:cBhvr>
                                        <p:cTn id="128" dur="500" fill="hold"/>
                                        <p:tgtEl>
                                          <p:spTgt spid="14627"/>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nodeType="clickEffect">
                                  <p:stCondLst>
                                    <p:cond delay="0"/>
                                  </p:stCondLst>
                                  <p:childTnLst>
                                    <p:set>
                                      <p:cBhvr>
                                        <p:cTn id="132" dur="1" fill="hold">
                                          <p:stCondLst>
                                            <p:cond delay="0"/>
                                          </p:stCondLst>
                                        </p:cTn>
                                        <p:tgtEl>
                                          <p:spTgt spid="2"/>
                                        </p:tgtEl>
                                        <p:attrNameLst>
                                          <p:attrName>style.visibility</p:attrName>
                                        </p:attrNameLst>
                                      </p:cBhvr>
                                      <p:to>
                                        <p:strVal val="visible"/>
                                      </p:to>
                                    </p:set>
                                    <p:anim calcmode="lin" valueType="num">
                                      <p:cBhvr>
                                        <p:cTn id="133" dur="500" fill="hold"/>
                                        <p:tgtEl>
                                          <p:spTgt spid="2"/>
                                        </p:tgtEl>
                                        <p:attrNameLst>
                                          <p:attrName>ppt_x</p:attrName>
                                        </p:attrNameLst>
                                      </p:cBhvr>
                                      <p:tavLst>
                                        <p:tav tm="0">
                                          <p:val>
                                            <p:strVal val="#ppt_x-#ppt_w/2"/>
                                          </p:val>
                                        </p:tav>
                                        <p:tav tm="100000">
                                          <p:val>
                                            <p:strVal val="#ppt_x"/>
                                          </p:val>
                                        </p:tav>
                                      </p:tavLst>
                                    </p:anim>
                                    <p:anim calcmode="lin" valueType="num">
                                      <p:cBhvr>
                                        <p:cTn id="134" dur="500" fill="hold"/>
                                        <p:tgtEl>
                                          <p:spTgt spid="2"/>
                                        </p:tgtEl>
                                        <p:attrNameLst>
                                          <p:attrName>ppt_y</p:attrName>
                                        </p:attrNameLst>
                                      </p:cBhvr>
                                      <p:tavLst>
                                        <p:tav tm="0">
                                          <p:val>
                                            <p:strVal val="#ppt_y"/>
                                          </p:val>
                                        </p:tav>
                                        <p:tav tm="100000">
                                          <p:val>
                                            <p:strVal val="#ppt_y"/>
                                          </p:val>
                                        </p:tav>
                                      </p:tavLst>
                                    </p:anim>
                                    <p:anim calcmode="lin" valueType="num">
                                      <p:cBhvr>
                                        <p:cTn id="135" dur="500" fill="hold"/>
                                        <p:tgtEl>
                                          <p:spTgt spid="2"/>
                                        </p:tgtEl>
                                        <p:attrNameLst>
                                          <p:attrName>ppt_w</p:attrName>
                                        </p:attrNameLst>
                                      </p:cBhvr>
                                      <p:tavLst>
                                        <p:tav tm="0">
                                          <p:val>
                                            <p:fltVal val="0"/>
                                          </p:val>
                                        </p:tav>
                                        <p:tav tm="100000">
                                          <p:val>
                                            <p:strVal val="#ppt_w"/>
                                          </p:val>
                                        </p:tav>
                                      </p:tavLst>
                                    </p:anim>
                                    <p:anim calcmode="lin" valueType="num">
                                      <p:cBhvr>
                                        <p:cTn id="13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3" presetClass="entr" presetSubtype="10" fill="hold" nodeType="clickEffect">
                                  <p:stCondLst>
                                    <p:cond delay="0"/>
                                  </p:stCondLst>
                                  <p:childTnLst>
                                    <p:set>
                                      <p:cBhvr>
                                        <p:cTn id="140" dur="1" fill="hold">
                                          <p:stCondLst>
                                            <p:cond delay="0"/>
                                          </p:stCondLst>
                                        </p:cTn>
                                        <p:tgtEl>
                                          <p:spTgt spid="22"/>
                                        </p:tgtEl>
                                        <p:attrNameLst>
                                          <p:attrName>style.visibility</p:attrName>
                                        </p:attrNameLst>
                                      </p:cBhvr>
                                      <p:to>
                                        <p:strVal val="visible"/>
                                      </p:to>
                                    </p:set>
                                    <p:animEffect transition="in" filter="blinds(horizontal)">
                                      <p:cBhvr>
                                        <p:cTn id="141" dur="500"/>
                                        <p:tgtEl>
                                          <p:spTgt spid="2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4" fill="hold" nodeType="clickEffect">
                                  <p:stCondLst>
                                    <p:cond delay="0"/>
                                  </p:stCondLst>
                                  <p:childTnLst>
                                    <p:set>
                                      <p:cBhvr>
                                        <p:cTn id="145" dur="1" fill="hold">
                                          <p:stCondLst>
                                            <p:cond delay="0"/>
                                          </p:stCondLst>
                                        </p:cTn>
                                        <p:tgtEl>
                                          <p:spTgt spid="14363"/>
                                        </p:tgtEl>
                                        <p:attrNameLst>
                                          <p:attrName>style.visibility</p:attrName>
                                        </p:attrNameLst>
                                      </p:cBhvr>
                                      <p:to>
                                        <p:strVal val="visible"/>
                                      </p:to>
                                    </p:set>
                                    <p:anim calcmode="lin" valueType="num">
                                      <p:cBhvr additive="base">
                                        <p:cTn id="146" dur="500" fill="hold"/>
                                        <p:tgtEl>
                                          <p:spTgt spid="14363"/>
                                        </p:tgtEl>
                                        <p:attrNameLst>
                                          <p:attrName>ppt_x</p:attrName>
                                        </p:attrNameLst>
                                      </p:cBhvr>
                                      <p:tavLst>
                                        <p:tav tm="0">
                                          <p:val>
                                            <p:strVal val="#ppt_x"/>
                                          </p:val>
                                        </p:tav>
                                        <p:tav tm="100000">
                                          <p:val>
                                            <p:strVal val="#ppt_x"/>
                                          </p:val>
                                        </p:tav>
                                      </p:tavLst>
                                    </p:anim>
                                    <p:anim calcmode="lin" valueType="num">
                                      <p:cBhvr additive="base">
                                        <p:cTn id="147" dur="500" fill="hold"/>
                                        <p:tgtEl>
                                          <p:spTgt spid="14363"/>
                                        </p:tgtEl>
                                        <p:attrNameLst>
                                          <p:attrName>ppt_y</p:attrName>
                                        </p:attrNameLst>
                                      </p:cBhvr>
                                      <p:tavLst>
                                        <p:tav tm="0">
                                          <p:val>
                                            <p:strVal val="1+#ppt_h/2"/>
                                          </p:val>
                                        </p:tav>
                                        <p:tav tm="100000">
                                          <p:val>
                                            <p:strVal val="#ppt_y"/>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8" presetClass="entr" presetSubtype="12" fill="hold" nodeType="click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strips(downLeft)">
                                      <p:cBhvr>
                                        <p:cTn id="152" dur="500"/>
                                        <p:tgtEl>
                                          <p:spTgt spid="24"/>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8" presetClass="entr" presetSubtype="12" fill="hold" nodeType="clickEffect">
                                  <p:stCondLst>
                                    <p:cond delay="0"/>
                                  </p:stCondLst>
                                  <p:childTnLst>
                                    <p:set>
                                      <p:cBhvr>
                                        <p:cTn id="156" dur="1" fill="hold">
                                          <p:stCondLst>
                                            <p:cond delay="0"/>
                                          </p:stCondLst>
                                        </p:cTn>
                                        <p:tgtEl>
                                          <p:spTgt spid="25"/>
                                        </p:tgtEl>
                                        <p:attrNameLst>
                                          <p:attrName>style.visibility</p:attrName>
                                        </p:attrNameLst>
                                      </p:cBhvr>
                                      <p:to>
                                        <p:strVal val="visible"/>
                                      </p:to>
                                    </p:set>
                                    <p:animEffect transition="in" filter="strips(downLeft)">
                                      <p:cBhvr>
                                        <p:cTn id="157" dur="500"/>
                                        <p:tgtEl>
                                          <p:spTgt spid="25"/>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18" presetClass="entr" presetSubtype="12" fill="hold" nodeType="clickEffect">
                                  <p:stCondLst>
                                    <p:cond delay="0"/>
                                  </p:stCondLst>
                                  <p:childTnLst>
                                    <p:set>
                                      <p:cBhvr>
                                        <p:cTn id="161" dur="1" fill="hold">
                                          <p:stCondLst>
                                            <p:cond delay="0"/>
                                          </p:stCondLst>
                                        </p:cTn>
                                        <p:tgtEl>
                                          <p:spTgt spid="26"/>
                                        </p:tgtEl>
                                        <p:attrNameLst>
                                          <p:attrName>style.visibility</p:attrName>
                                        </p:attrNameLst>
                                      </p:cBhvr>
                                      <p:to>
                                        <p:strVal val="visible"/>
                                      </p:to>
                                    </p:set>
                                    <p:animEffect transition="in" filter="strips(downLeft)">
                                      <p:cBhvr>
                                        <p:cTn id="162" dur="500"/>
                                        <p:tgtEl>
                                          <p:spTgt spid="26"/>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8" presetClass="entr" presetSubtype="12" fill="hold" nodeType="clickEffect">
                                  <p:stCondLst>
                                    <p:cond delay="0"/>
                                  </p:stCondLst>
                                  <p:childTnLst>
                                    <p:set>
                                      <p:cBhvr>
                                        <p:cTn id="166" dur="1" fill="hold">
                                          <p:stCondLst>
                                            <p:cond delay="0"/>
                                          </p:stCondLst>
                                        </p:cTn>
                                        <p:tgtEl>
                                          <p:spTgt spid="27"/>
                                        </p:tgtEl>
                                        <p:attrNameLst>
                                          <p:attrName>style.visibility</p:attrName>
                                        </p:attrNameLst>
                                      </p:cBhvr>
                                      <p:to>
                                        <p:strVal val="visible"/>
                                      </p:to>
                                    </p:set>
                                    <p:animEffect transition="in" filter="strips(downLeft)">
                                      <p:cBhvr>
                                        <p:cTn id="1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3" grpId="0" animBg="1"/>
      <p:bldP spid="14544" grpId="0" animBg="1"/>
      <p:bldP spid="14624" grpId="0" animBg="1"/>
      <p:bldP spid="14626"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B0A660D-35DB-4522-83EC-DDD819BE4BF6}"/>
              </a:ext>
            </a:extLst>
          </p:cNvPr>
          <p:cNvSpPr>
            <a:spLocks noGrp="1" noChangeArrowheads="1"/>
          </p:cNvSpPr>
          <p:nvPr>
            <p:ph type="title"/>
          </p:nvPr>
        </p:nvSpPr>
        <p:spPr>
          <a:xfrm>
            <a:off x="609600" y="304800"/>
            <a:ext cx="7772400" cy="838200"/>
          </a:xfrm>
        </p:spPr>
        <p:txBody>
          <a:bodyPr/>
          <a:lstStyle/>
          <a:p>
            <a:pPr eaLnBrk="1" hangingPunct="1"/>
            <a:r>
              <a:rPr lang="zh-CN" altLang="en-US" sz="3200" b="1">
                <a:solidFill>
                  <a:srgbClr val="040408"/>
                </a:solidFill>
                <a:latin typeface="宋体" panose="02010600030101010101" pitchFamily="2" charset="-122"/>
              </a:rPr>
              <a:t>小结</a:t>
            </a:r>
            <a:r>
              <a:rPr lang="en-US" altLang="zh-CN" sz="3200" b="1">
                <a:solidFill>
                  <a:srgbClr val="040408"/>
                </a:solidFill>
                <a:latin typeface="宋体" panose="02010600030101010101" pitchFamily="2" charset="-122"/>
              </a:rPr>
              <a:t>:</a:t>
            </a:r>
            <a:r>
              <a:rPr lang="zh-CN" altLang="en-US" sz="3200" b="1">
                <a:solidFill>
                  <a:srgbClr val="040408"/>
                </a:solidFill>
                <a:latin typeface="宋体" panose="02010600030101010101" pitchFamily="2" charset="-122"/>
              </a:rPr>
              <a:t>单相半波可控 整流电路的特点</a:t>
            </a:r>
          </a:p>
        </p:txBody>
      </p:sp>
      <p:sp>
        <p:nvSpPr>
          <p:cNvPr id="34821" name="Rectangle 5" descr="Rectangle: Click to edit Master text styles&#10;Second level&#10;Third level&#10;Fourth level&#10;Fifth level">
            <a:extLst>
              <a:ext uri="{FF2B5EF4-FFF2-40B4-BE49-F238E27FC236}">
                <a16:creationId xmlns:a16="http://schemas.microsoft.com/office/drawing/2014/main" id="{3A6BDA7B-1BCC-43FA-ACD6-CE4BA0E702BF}"/>
              </a:ext>
            </a:extLst>
          </p:cNvPr>
          <p:cNvSpPr>
            <a:spLocks noChangeArrowheads="1"/>
          </p:cNvSpPr>
          <p:nvPr>
            <p:ph type="body" idx="1"/>
          </p:nvPr>
        </p:nvSpPr>
        <p:spPr>
          <a:xfrm>
            <a:off x="762000" y="1752600"/>
            <a:ext cx="7772400" cy="1066800"/>
          </a:xfrm>
          <a:noFill/>
        </p:spPr>
        <p:txBody>
          <a:bodyPr/>
          <a:lstStyle/>
          <a:p>
            <a:pPr indent="-571500" eaLnBrk="1" hangingPunct="1">
              <a:spcBef>
                <a:spcPct val="0"/>
              </a:spcBef>
              <a:buClrTx/>
              <a:buSzTx/>
              <a:buFontTx/>
              <a:buNone/>
              <a:tabLst>
                <a:tab pos="457200" algn="l"/>
              </a:tabLst>
            </a:pPr>
            <a:r>
              <a:rPr lang="en-US" altLang="zh-CN" sz="2000" b="1">
                <a:latin typeface="Times New Roman" panose="02020603050405020304" pitchFamily="18" charset="0"/>
              </a:rPr>
              <a:t>       </a:t>
            </a:r>
            <a:endParaRPr lang="en-US" altLang="zh-CN" sz="2000">
              <a:solidFill>
                <a:srgbClr val="040408"/>
              </a:solidFill>
              <a:latin typeface="宋体" panose="02010600030101010101" pitchFamily="2" charset="-122"/>
            </a:endParaRPr>
          </a:p>
          <a:p>
            <a:pPr indent="-571500" algn="just">
              <a:spcBef>
                <a:spcPct val="0"/>
              </a:spcBef>
              <a:buClrTx/>
              <a:buSzTx/>
              <a:buFontTx/>
              <a:buNone/>
              <a:tabLst>
                <a:tab pos="457200" algn="l"/>
              </a:tabLst>
            </a:pPr>
            <a:r>
              <a:rPr lang="en-US" altLang="zh-CN" sz="700">
                <a:solidFill>
                  <a:srgbClr val="040408"/>
                </a:solidFill>
                <a:latin typeface="Times New Roman" panose="02020603050405020304" pitchFamily="18" charset="0"/>
              </a:rPr>
              <a:t>       </a:t>
            </a:r>
            <a:r>
              <a:rPr lang="en-US" altLang="zh-CN" sz="700">
                <a:solidFill>
                  <a:srgbClr val="040408"/>
                </a:solidFill>
                <a:latin typeface="宋体" panose="02010600030101010101" pitchFamily="2" charset="-122"/>
              </a:rPr>
              <a:t>  </a:t>
            </a:r>
            <a:r>
              <a:rPr lang="en-US" altLang="zh-CN" sz="2800">
                <a:solidFill>
                  <a:srgbClr val="040408"/>
                </a:solidFill>
                <a:latin typeface="宋体" panose="02010600030101010101" pitchFamily="2" charset="-122"/>
              </a:rPr>
              <a:t>1</a:t>
            </a:r>
            <a:r>
              <a:rPr lang="zh-CN" altLang="en-US" sz="2800">
                <a:solidFill>
                  <a:srgbClr val="040408"/>
                </a:solidFill>
                <a:latin typeface="宋体" panose="02010600030101010101" pitchFamily="2" charset="-122"/>
              </a:rPr>
              <a:t>、电路简单，但输出脉动大；</a:t>
            </a:r>
          </a:p>
        </p:txBody>
      </p:sp>
      <p:sp>
        <p:nvSpPr>
          <p:cNvPr id="34822" name="Rectangle 6">
            <a:extLst>
              <a:ext uri="{FF2B5EF4-FFF2-40B4-BE49-F238E27FC236}">
                <a16:creationId xmlns:a16="http://schemas.microsoft.com/office/drawing/2014/main" id="{27E619D5-DD19-4C89-96BD-FEFA1D0A802D}"/>
              </a:ext>
            </a:extLst>
          </p:cNvPr>
          <p:cNvSpPr>
            <a:spLocks noChangeArrowheads="1"/>
          </p:cNvSpPr>
          <p:nvPr/>
        </p:nvSpPr>
        <p:spPr bwMode="auto">
          <a:xfrm>
            <a:off x="838200" y="2895600"/>
            <a:ext cx="7772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800">
                <a:solidFill>
                  <a:srgbClr val="040408"/>
                </a:solidFill>
                <a:latin typeface="宋体" panose="02010600030101010101" pitchFamily="2" charset="-122"/>
              </a:rPr>
              <a:t>2</a:t>
            </a:r>
            <a:r>
              <a:rPr lang="zh-CN" altLang="en-US" sz="2800">
                <a:solidFill>
                  <a:srgbClr val="040408"/>
                </a:solidFill>
                <a:latin typeface="宋体" panose="02010600030101010101" pitchFamily="2" charset="-122"/>
              </a:rPr>
              <a:t>、变压器二次侧电流中含直流分量，造成变压器铁芯直流磁化。</a:t>
            </a:r>
          </a:p>
        </p:txBody>
      </p:sp>
      <p:sp>
        <p:nvSpPr>
          <p:cNvPr id="34823" name="Rectangle 7">
            <a:extLst>
              <a:ext uri="{FF2B5EF4-FFF2-40B4-BE49-F238E27FC236}">
                <a16:creationId xmlns:a16="http://schemas.microsoft.com/office/drawing/2014/main" id="{76703B9B-29FC-4563-84AE-51730DBCB609}"/>
              </a:ext>
            </a:extLst>
          </p:cNvPr>
          <p:cNvSpPr>
            <a:spLocks noChangeArrowheads="1"/>
          </p:cNvSpPr>
          <p:nvPr/>
        </p:nvSpPr>
        <p:spPr bwMode="auto">
          <a:xfrm>
            <a:off x="838200" y="4038600"/>
            <a:ext cx="7620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800">
                <a:solidFill>
                  <a:srgbClr val="040408"/>
                </a:solidFill>
                <a:latin typeface="宋体" panose="02010600030101010101" pitchFamily="2" charset="-122"/>
              </a:rPr>
              <a:t>3</a:t>
            </a:r>
            <a:r>
              <a:rPr lang="zh-CN" altLang="en-US" sz="2800">
                <a:solidFill>
                  <a:srgbClr val="040408"/>
                </a:solidFill>
                <a:latin typeface="宋体" panose="02010600030101010101" pitchFamily="2" charset="-122"/>
              </a:rPr>
              <a:t>、实际上很少应用此种电路，分析该电路的主要目的在于利用其简单易学的特点，建立起整流电路的基本概念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4821">
                                            <p:txEl>
                                              <p:pRg st="0" end="0"/>
                                            </p:txEl>
                                          </p:spTgt>
                                        </p:tgtEl>
                                        <p:attrNameLst>
                                          <p:attrName>style.visibility</p:attrName>
                                        </p:attrNameLst>
                                      </p:cBhvr>
                                      <p:to>
                                        <p:strVal val="visible"/>
                                      </p:to>
                                    </p:set>
                                    <p:animEffect transition="in" filter="box(in)">
                                      <p:cBhvr>
                                        <p:cTn id="7" dur="500"/>
                                        <p:tgtEl>
                                          <p:spTgt spid="348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4821">
                                            <p:txEl>
                                              <p:pRg st="1" end="1"/>
                                            </p:txEl>
                                          </p:spTgt>
                                        </p:tgtEl>
                                        <p:attrNameLst>
                                          <p:attrName>style.visibility</p:attrName>
                                        </p:attrNameLst>
                                      </p:cBhvr>
                                      <p:to>
                                        <p:strVal val="visible"/>
                                      </p:to>
                                    </p:set>
                                    <p:animEffect transition="in" filter="box(in)">
                                      <p:cBhvr>
                                        <p:cTn id="12" dur="500"/>
                                        <p:tgtEl>
                                          <p:spTgt spid="348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4822"/>
                                        </p:tgtEl>
                                        <p:attrNameLst>
                                          <p:attrName>style.visibility</p:attrName>
                                        </p:attrNameLst>
                                      </p:cBhvr>
                                      <p:to>
                                        <p:strVal val="visible"/>
                                      </p:to>
                                    </p:set>
                                    <p:animEffect transition="in" filter="box(in)">
                                      <p:cBhvr>
                                        <p:cTn id="17" dur="500"/>
                                        <p:tgtEl>
                                          <p:spTgt spid="348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4823"/>
                                        </p:tgtEl>
                                        <p:attrNameLst>
                                          <p:attrName>style.visibility</p:attrName>
                                        </p:attrNameLst>
                                      </p:cBhvr>
                                      <p:to>
                                        <p:strVal val="visible"/>
                                      </p:to>
                                    </p:set>
                                    <p:animEffect transition="in" filter="box(in)">
                                      <p:cBhvr>
                                        <p:cTn id="22" dur="500"/>
                                        <p:tgtEl>
                                          <p:spTgt spid="3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build="p" autoUpdateAnimBg="0"/>
      <p:bldP spid="34822" grpId="0" autoUpdateAnimBg="0"/>
      <p:bldP spid="34823"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BFD4BB2-E7CD-406E-AF18-7CDED1D04A0F}"/>
              </a:ext>
            </a:extLst>
          </p:cNvPr>
          <p:cNvSpPr>
            <a:spLocks noGrp="1" noChangeArrowheads="1"/>
          </p:cNvSpPr>
          <p:nvPr>
            <p:ph type="title"/>
          </p:nvPr>
        </p:nvSpPr>
        <p:spPr>
          <a:xfrm>
            <a:off x="609600" y="304800"/>
            <a:ext cx="7772400" cy="609600"/>
          </a:xfrm>
        </p:spPr>
        <p:txBody>
          <a:bodyPr/>
          <a:lstStyle/>
          <a:p>
            <a:pPr algn="ctr" eaLnBrk="1" hangingPunct="1"/>
            <a:r>
              <a:rPr lang="zh-CN" altLang="en-US" sz="3600" b="1">
                <a:solidFill>
                  <a:srgbClr val="040408"/>
                </a:solidFill>
              </a:rPr>
              <a:t>声光自熄开关</a:t>
            </a:r>
          </a:p>
        </p:txBody>
      </p:sp>
      <p:sp>
        <p:nvSpPr>
          <p:cNvPr id="35843" name="Rectangle 3" descr="Rectangle: Click to edit Master text styles&#10;Second level&#10;Third level&#10;Fourth level&#10;Fifth level">
            <a:extLst>
              <a:ext uri="{FF2B5EF4-FFF2-40B4-BE49-F238E27FC236}">
                <a16:creationId xmlns:a16="http://schemas.microsoft.com/office/drawing/2014/main" id="{A15A0B29-9FCE-456F-A3FB-E063E0F02A3F}"/>
              </a:ext>
            </a:extLst>
          </p:cNvPr>
          <p:cNvSpPr>
            <a:spLocks noGrp="1" noChangeArrowheads="1"/>
          </p:cNvSpPr>
          <p:nvPr>
            <p:ph type="body" idx="1"/>
          </p:nvPr>
        </p:nvSpPr>
        <p:spPr>
          <a:xfrm>
            <a:off x="838200" y="1524000"/>
            <a:ext cx="7772400" cy="1752600"/>
          </a:xfrm>
        </p:spPr>
        <p:txBody>
          <a:bodyPr/>
          <a:lstStyle/>
          <a:p>
            <a:pPr eaLnBrk="1" hangingPunct="1">
              <a:lnSpc>
                <a:spcPct val="90000"/>
              </a:lnSpc>
              <a:buFont typeface="Wingdings" panose="05000000000000000000" pitchFamily="2" charset="2"/>
              <a:buNone/>
            </a:pPr>
            <a:r>
              <a:rPr lang="en-US" altLang="zh-CN" sz="2400">
                <a:solidFill>
                  <a:srgbClr val="040408"/>
                </a:solidFill>
                <a:latin typeface="宋体" panose="02010600030101010101" pitchFamily="2" charset="-122"/>
              </a:rPr>
              <a:t>1</a:t>
            </a:r>
            <a:r>
              <a:rPr lang="zh-CN" altLang="en-US" sz="2400">
                <a:solidFill>
                  <a:srgbClr val="040408"/>
                </a:solidFill>
                <a:latin typeface="宋体" panose="02010600030101010101" pitchFamily="2" charset="-122"/>
              </a:rPr>
              <a:t>、要求</a:t>
            </a:r>
          </a:p>
          <a:p>
            <a:pPr eaLnBrk="1" hangingPunct="1">
              <a:lnSpc>
                <a:spcPct val="90000"/>
              </a:lnSpc>
              <a:buFont typeface="Wingdings" panose="05000000000000000000" pitchFamily="2" charset="2"/>
              <a:buNone/>
            </a:pPr>
            <a:r>
              <a:rPr lang="zh-CN" altLang="en-US" sz="2400">
                <a:solidFill>
                  <a:srgbClr val="040408"/>
                </a:solidFill>
                <a:latin typeface="宋体" panose="02010600030101010101" pitchFamily="2" charset="-122"/>
              </a:rPr>
              <a:t>     白天灯不亮；</a:t>
            </a:r>
          </a:p>
          <a:p>
            <a:pPr eaLnBrk="1" hangingPunct="1">
              <a:lnSpc>
                <a:spcPct val="90000"/>
              </a:lnSpc>
              <a:buFont typeface="Wingdings" panose="05000000000000000000" pitchFamily="2" charset="2"/>
              <a:buNone/>
            </a:pPr>
            <a:r>
              <a:rPr lang="zh-CN" altLang="en-US" sz="2400">
                <a:solidFill>
                  <a:srgbClr val="040408"/>
                </a:solidFill>
                <a:latin typeface="宋体" panose="02010600030101010101" pitchFamily="2" charset="-122"/>
              </a:rPr>
              <a:t>     晚上无声音时灯不亮；</a:t>
            </a:r>
          </a:p>
          <a:p>
            <a:pPr eaLnBrk="1" hangingPunct="1">
              <a:lnSpc>
                <a:spcPct val="90000"/>
              </a:lnSpc>
              <a:buFont typeface="Wingdings" panose="05000000000000000000" pitchFamily="2" charset="2"/>
              <a:buNone/>
            </a:pPr>
            <a:r>
              <a:rPr lang="zh-CN" altLang="en-US" sz="2400">
                <a:solidFill>
                  <a:srgbClr val="040408"/>
                </a:solidFill>
                <a:latin typeface="宋体" panose="02010600030101010101" pitchFamily="2" charset="-122"/>
              </a:rPr>
              <a:t>     晚上有声音时灯亮。</a:t>
            </a:r>
          </a:p>
          <a:p>
            <a:pPr eaLnBrk="1" hangingPunct="1">
              <a:lnSpc>
                <a:spcPct val="90000"/>
              </a:lnSpc>
              <a:buFont typeface="Wingdings" panose="05000000000000000000" pitchFamily="2" charset="2"/>
              <a:buNone/>
            </a:pPr>
            <a:endParaRPr lang="en-US" altLang="zh-CN" sz="2400">
              <a:solidFill>
                <a:srgbClr val="040408"/>
              </a:solidFill>
              <a:latin typeface="宋体" panose="02010600030101010101" pitchFamily="2" charset="-122"/>
            </a:endParaRPr>
          </a:p>
        </p:txBody>
      </p:sp>
      <p:grpSp>
        <p:nvGrpSpPr>
          <p:cNvPr id="2" name="Group 5">
            <a:extLst>
              <a:ext uri="{FF2B5EF4-FFF2-40B4-BE49-F238E27FC236}">
                <a16:creationId xmlns:a16="http://schemas.microsoft.com/office/drawing/2014/main" id="{CB43204B-05BD-4C65-9029-76C7AF7F0184}"/>
              </a:ext>
            </a:extLst>
          </p:cNvPr>
          <p:cNvGrpSpPr>
            <a:grpSpLocks/>
          </p:cNvGrpSpPr>
          <p:nvPr/>
        </p:nvGrpSpPr>
        <p:grpSpPr bwMode="auto">
          <a:xfrm>
            <a:off x="1250950" y="3962400"/>
            <a:ext cx="1598613" cy="527050"/>
            <a:chOff x="2040" y="2124"/>
            <a:chExt cx="2212" cy="720"/>
          </a:xfrm>
        </p:grpSpPr>
        <p:grpSp>
          <p:nvGrpSpPr>
            <p:cNvPr id="116784" name="Group 6">
              <a:extLst>
                <a:ext uri="{FF2B5EF4-FFF2-40B4-BE49-F238E27FC236}">
                  <a16:creationId xmlns:a16="http://schemas.microsoft.com/office/drawing/2014/main" id="{ABC20842-3ADF-4134-A795-BBA2F09D4692}"/>
                </a:ext>
              </a:extLst>
            </p:cNvPr>
            <p:cNvGrpSpPr>
              <a:grpSpLocks/>
            </p:cNvGrpSpPr>
            <p:nvPr/>
          </p:nvGrpSpPr>
          <p:grpSpPr bwMode="auto">
            <a:xfrm>
              <a:off x="2040" y="2292"/>
              <a:ext cx="302" cy="438"/>
              <a:chOff x="2040" y="2292"/>
              <a:chExt cx="302" cy="438"/>
            </a:xfrm>
          </p:grpSpPr>
          <p:sp>
            <p:nvSpPr>
              <p:cNvPr id="116787" name="Line 7">
                <a:extLst>
                  <a:ext uri="{FF2B5EF4-FFF2-40B4-BE49-F238E27FC236}">
                    <a16:creationId xmlns:a16="http://schemas.microsoft.com/office/drawing/2014/main" id="{C1866AB3-77C6-4719-BAE4-530DBED1E5E9}"/>
                  </a:ext>
                </a:extLst>
              </p:cNvPr>
              <p:cNvSpPr>
                <a:spLocks noChangeShapeType="1"/>
              </p:cNvSpPr>
              <p:nvPr/>
            </p:nvSpPr>
            <p:spPr bwMode="auto">
              <a:xfrm>
                <a:off x="2040" y="2292"/>
                <a:ext cx="2" cy="4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8" name="Oval 8">
                <a:extLst>
                  <a:ext uri="{FF2B5EF4-FFF2-40B4-BE49-F238E27FC236}">
                    <a16:creationId xmlns:a16="http://schemas.microsoft.com/office/drawing/2014/main" id="{0348705F-A481-4732-BA2D-4B96DC0E648D}"/>
                  </a:ext>
                </a:extLst>
              </p:cNvPr>
              <p:cNvSpPr>
                <a:spLocks noChangeArrowheads="1"/>
              </p:cNvSpPr>
              <p:nvPr/>
            </p:nvSpPr>
            <p:spPr bwMode="auto">
              <a:xfrm>
                <a:off x="2058" y="2394"/>
                <a:ext cx="268" cy="268"/>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6789" name="Line 9">
                <a:extLst>
                  <a:ext uri="{FF2B5EF4-FFF2-40B4-BE49-F238E27FC236}">
                    <a16:creationId xmlns:a16="http://schemas.microsoft.com/office/drawing/2014/main" id="{62BEB9DB-495A-420C-A1FB-642DC7A6FCE7}"/>
                  </a:ext>
                </a:extLst>
              </p:cNvPr>
              <p:cNvSpPr>
                <a:spLocks noChangeShapeType="1"/>
              </p:cNvSpPr>
              <p:nvPr/>
            </p:nvSpPr>
            <p:spPr bwMode="auto">
              <a:xfrm>
                <a:off x="2340" y="2292"/>
                <a:ext cx="2" cy="4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6785" name="Rectangle 10">
              <a:extLst>
                <a:ext uri="{FF2B5EF4-FFF2-40B4-BE49-F238E27FC236}">
                  <a16:creationId xmlns:a16="http://schemas.microsoft.com/office/drawing/2014/main" id="{247C437E-139E-42AA-98CF-CE941F22B453}"/>
                </a:ext>
              </a:extLst>
            </p:cNvPr>
            <p:cNvSpPr>
              <a:spLocks noChangeArrowheads="1"/>
            </p:cNvSpPr>
            <p:nvPr/>
          </p:nvSpPr>
          <p:spPr bwMode="auto">
            <a:xfrm>
              <a:off x="2912" y="2124"/>
              <a:ext cx="1340" cy="72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2000">
                  <a:solidFill>
                    <a:srgbClr val="040408"/>
                  </a:solidFill>
                  <a:latin typeface="Times New Roman" panose="02020603050405020304" pitchFamily="18" charset="0"/>
                </a:rPr>
                <a:t>声控</a:t>
              </a:r>
            </a:p>
          </p:txBody>
        </p:sp>
        <p:sp>
          <p:nvSpPr>
            <p:cNvPr id="116786" name="Line 11">
              <a:extLst>
                <a:ext uri="{FF2B5EF4-FFF2-40B4-BE49-F238E27FC236}">
                  <a16:creationId xmlns:a16="http://schemas.microsoft.com/office/drawing/2014/main" id="{B3F8BC9F-A6CF-426B-A0F2-5EE05B92ABC4}"/>
                </a:ext>
              </a:extLst>
            </p:cNvPr>
            <p:cNvSpPr>
              <a:spLocks noChangeShapeType="1"/>
            </p:cNvSpPr>
            <p:nvPr/>
          </p:nvSpPr>
          <p:spPr bwMode="auto">
            <a:xfrm>
              <a:off x="2344" y="2511"/>
              <a:ext cx="5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2">
            <a:extLst>
              <a:ext uri="{FF2B5EF4-FFF2-40B4-BE49-F238E27FC236}">
                <a16:creationId xmlns:a16="http://schemas.microsoft.com/office/drawing/2014/main" id="{44F0A3B1-2ED1-4FA5-BCCA-81553ED758A2}"/>
              </a:ext>
            </a:extLst>
          </p:cNvPr>
          <p:cNvGrpSpPr>
            <a:grpSpLocks/>
          </p:cNvGrpSpPr>
          <p:nvPr/>
        </p:nvGrpSpPr>
        <p:grpSpPr bwMode="auto">
          <a:xfrm>
            <a:off x="1143000" y="4708525"/>
            <a:ext cx="1730375" cy="527050"/>
            <a:chOff x="1942" y="3582"/>
            <a:chExt cx="2394" cy="720"/>
          </a:xfrm>
        </p:grpSpPr>
        <p:grpSp>
          <p:nvGrpSpPr>
            <p:cNvPr id="116777" name="Group 13">
              <a:extLst>
                <a:ext uri="{FF2B5EF4-FFF2-40B4-BE49-F238E27FC236}">
                  <a16:creationId xmlns:a16="http://schemas.microsoft.com/office/drawing/2014/main" id="{82144360-1196-467B-81D8-4622CE8270FE}"/>
                </a:ext>
              </a:extLst>
            </p:cNvPr>
            <p:cNvGrpSpPr>
              <a:grpSpLocks/>
            </p:cNvGrpSpPr>
            <p:nvPr/>
          </p:nvGrpSpPr>
          <p:grpSpPr bwMode="auto">
            <a:xfrm>
              <a:off x="1942" y="3732"/>
              <a:ext cx="486" cy="501"/>
              <a:chOff x="1942" y="3732"/>
              <a:chExt cx="486" cy="501"/>
            </a:xfrm>
          </p:grpSpPr>
          <p:sp>
            <p:nvSpPr>
              <p:cNvPr id="116780" name="Oval 14">
                <a:extLst>
                  <a:ext uri="{FF2B5EF4-FFF2-40B4-BE49-F238E27FC236}">
                    <a16:creationId xmlns:a16="http://schemas.microsoft.com/office/drawing/2014/main" id="{097CECD1-AB4E-4A30-8262-E2909B19913B}"/>
                  </a:ext>
                </a:extLst>
              </p:cNvPr>
              <p:cNvSpPr>
                <a:spLocks noChangeArrowheads="1"/>
              </p:cNvSpPr>
              <p:nvPr/>
            </p:nvSpPr>
            <p:spPr bwMode="auto">
              <a:xfrm>
                <a:off x="1942" y="3735"/>
                <a:ext cx="486" cy="48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16781" name="Group 15">
                <a:extLst>
                  <a:ext uri="{FF2B5EF4-FFF2-40B4-BE49-F238E27FC236}">
                    <a16:creationId xmlns:a16="http://schemas.microsoft.com/office/drawing/2014/main" id="{7F382347-7319-4ED7-BF5A-84C55267F5E7}"/>
                  </a:ext>
                </a:extLst>
              </p:cNvPr>
              <p:cNvGrpSpPr>
                <a:grpSpLocks/>
              </p:cNvGrpSpPr>
              <p:nvPr/>
            </p:nvGrpSpPr>
            <p:grpSpPr bwMode="auto">
              <a:xfrm>
                <a:off x="2058" y="3732"/>
                <a:ext cx="268" cy="501"/>
                <a:chOff x="1908" y="6162"/>
                <a:chExt cx="402" cy="453"/>
              </a:xfrm>
            </p:grpSpPr>
            <p:sp>
              <p:nvSpPr>
                <p:cNvPr id="116782" name="Rectangle 16">
                  <a:extLst>
                    <a:ext uri="{FF2B5EF4-FFF2-40B4-BE49-F238E27FC236}">
                      <a16:creationId xmlns:a16="http://schemas.microsoft.com/office/drawing/2014/main" id="{BE7E1262-262F-4D3F-A0FE-4145643DA1BF}"/>
                    </a:ext>
                  </a:extLst>
                </p:cNvPr>
                <p:cNvSpPr>
                  <a:spLocks noChangeArrowheads="1"/>
                </p:cNvSpPr>
                <p:nvPr/>
              </p:nvSpPr>
              <p:spPr bwMode="auto">
                <a:xfrm>
                  <a:off x="1908" y="6312"/>
                  <a:ext cx="402" cy="1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6783" name="Line 17">
                  <a:extLst>
                    <a:ext uri="{FF2B5EF4-FFF2-40B4-BE49-F238E27FC236}">
                      <a16:creationId xmlns:a16="http://schemas.microsoft.com/office/drawing/2014/main" id="{D22271CF-F0B9-4370-A93B-070324E58FB3}"/>
                    </a:ext>
                  </a:extLst>
                </p:cNvPr>
                <p:cNvSpPr>
                  <a:spLocks noChangeShapeType="1"/>
                </p:cNvSpPr>
                <p:nvPr/>
              </p:nvSpPr>
              <p:spPr bwMode="auto">
                <a:xfrm>
                  <a:off x="2106" y="6162"/>
                  <a:ext cx="0" cy="4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6778" name="Rectangle 18">
              <a:extLst>
                <a:ext uri="{FF2B5EF4-FFF2-40B4-BE49-F238E27FC236}">
                  <a16:creationId xmlns:a16="http://schemas.microsoft.com/office/drawing/2014/main" id="{B9C111E1-ED5B-4A3C-B0EA-CA109F828342}"/>
                </a:ext>
              </a:extLst>
            </p:cNvPr>
            <p:cNvSpPr>
              <a:spLocks noChangeArrowheads="1"/>
            </p:cNvSpPr>
            <p:nvPr/>
          </p:nvSpPr>
          <p:spPr bwMode="auto">
            <a:xfrm>
              <a:off x="2996" y="3582"/>
              <a:ext cx="1340" cy="72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2000">
                  <a:solidFill>
                    <a:srgbClr val="040408"/>
                  </a:solidFill>
                  <a:latin typeface="Times New Roman" panose="02020603050405020304" pitchFamily="18" charset="0"/>
                </a:rPr>
                <a:t>光控</a:t>
              </a:r>
            </a:p>
          </p:txBody>
        </p:sp>
        <p:sp>
          <p:nvSpPr>
            <p:cNvPr id="116779" name="Line 19">
              <a:extLst>
                <a:ext uri="{FF2B5EF4-FFF2-40B4-BE49-F238E27FC236}">
                  <a16:creationId xmlns:a16="http://schemas.microsoft.com/office/drawing/2014/main" id="{618B07FD-FD4F-493B-99FC-3020C9DC5B72}"/>
                </a:ext>
              </a:extLst>
            </p:cNvPr>
            <p:cNvSpPr>
              <a:spLocks noChangeShapeType="1"/>
            </p:cNvSpPr>
            <p:nvPr/>
          </p:nvSpPr>
          <p:spPr bwMode="auto">
            <a:xfrm>
              <a:off x="2462" y="3984"/>
              <a:ext cx="5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20">
            <a:extLst>
              <a:ext uri="{FF2B5EF4-FFF2-40B4-BE49-F238E27FC236}">
                <a16:creationId xmlns:a16="http://schemas.microsoft.com/office/drawing/2014/main" id="{2B925FB2-1B0C-4397-859F-ED2A50F0D06B}"/>
              </a:ext>
            </a:extLst>
          </p:cNvPr>
          <p:cNvGrpSpPr>
            <a:grpSpLocks/>
          </p:cNvGrpSpPr>
          <p:nvPr/>
        </p:nvGrpSpPr>
        <p:grpSpPr bwMode="auto">
          <a:xfrm>
            <a:off x="2849563" y="3978275"/>
            <a:ext cx="812800" cy="1262063"/>
            <a:chOff x="4252" y="2145"/>
            <a:chExt cx="1124" cy="1725"/>
          </a:xfrm>
        </p:grpSpPr>
        <p:sp>
          <p:nvSpPr>
            <p:cNvPr id="116774" name="Rectangle 21">
              <a:extLst>
                <a:ext uri="{FF2B5EF4-FFF2-40B4-BE49-F238E27FC236}">
                  <a16:creationId xmlns:a16="http://schemas.microsoft.com/office/drawing/2014/main" id="{E0754287-C506-4305-8FC9-2EAC428D6B4B}"/>
                </a:ext>
              </a:extLst>
            </p:cNvPr>
            <p:cNvSpPr>
              <a:spLocks noChangeArrowheads="1"/>
            </p:cNvSpPr>
            <p:nvPr/>
          </p:nvSpPr>
          <p:spPr bwMode="auto">
            <a:xfrm>
              <a:off x="4822" y="2145"/>
              <a:ext cx="554" cy="172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endParaRPr kumimoji="0" lang="en-US" altLang="zh-CN" sz="1000">
                <a:latin typeface="Times New Roman" panose="02020603050405020304" pitchFamily="18" charset="0"/>
              </a:endParaRPr>
            </a:p>
            <a:p>
              <a:pPr algn="ctr"/>
              <a:r>
                <a:rPr kumimoji="0" lang="zh-CN" altLang="en-US" sz="2000">
                  <a:solidFill>
                    <a:srgbClr val="040408"/>
                  </a:solidFill>
                  <a:latin typeface="Times New Roman" panose="02020603050405020304" pitchFamily="18" charset="0"/>
                </a:rPr>
                <a:t>与</a:t>
              </a:r>
            </a:p>
            <a:p>
              <a:pPr algn="ctr"/>
              <a:r>
                <a:rPr kumimoji="0" lang="zh-CN" altLang="en-US" sz="2000">
                  <a:solidFill>
                    <a:srgbClr val="040408"/>
                  </a:solidFill>
                  <a:latin typeface="Times New Roman" panose="02020603050405020304" pitchFamily="18" charset="0"/>
                </a:rPr>
                <a:t>门</a:t>
              </a:r>
            </a:p>
          </p:txBody>
        </p:sp>
        <p:sp>
          <p:nvSpPr>
            <p:cNvPr id="116775" name="Line 22">
              <a:extLst>
                <a:ext uri="{FF2B5EF4-FFF2-40B4-BE49-F238E27FC236}">
                  <a16:creationId xmlns:a16="http://schemas.microsoft.com/office/drawing/2014/main" id="{4A7F0390-ECD1-4DE5-AB2A-F3D868EF9957}"/>
                </a:ext>
              </a:extLst>
            </p:cNvPr>
            <p:cNvSpPr>
              <a:spLocks noChangeShapeType="1"/>
            </p:cNvSpPr>
            <p:nvPr/>
          </p:nvSpPr>
          <p:spPr bwMode="auto">
            <a:xfrm>
              <a:off x="4252" y="2460"/>
              <a:ext cx="5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6" name="Line 23">
              <a:extLst>
                <a:ext uri="{FF2B5EF4-FFF2-40B4-BE49-F238E27FC236}">
                  <a16:creationId xmlns:a16="http://schemas.microsoft.com/office/drawing/2014/main" id="{1A5FCC12-F924-4113-AA22-419AF4CCBF32}"/>
                </a:ext>
              </a:extLst>
            </p:cNvPr>
            <p:cNvSpPr>
              <a:spLocks noChangeShapeType="1"/>
            </p:cNvSpPr>
            <p:nvPr/>
          </p:nvSpPr>
          <p:spPr bwMode="auto">
            <a:xfrm>
              <a:off x="4302" y="3483"/>
              <a:ext cx="5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24">
            <a:extLst>
              <a:ext uri="{FF2B5EF4-FFF2-40B4-BE49-F238E27FC236}">
                <a16:creationId xmlns:a16="http://schemas.microsoft.com/office/drawing/2014/main" id="{83DCFE27-C6CD-497B-8FF9-4E4AF213AEF0}"/>
              </a:ext>
            </a:extLst>
          </p:cNvPr>
          <p:cNvGrpSpPr>
            <a:grpSpLocks/>
          </p:cNvGrpSpPr>
          <p:nvPr/>
        </p:nvGrpSpPr>
        <p:grpSpPr bwMode="auto">
          <a:xfrm>
            <a:off x="3660775" y="4356100"/>
            <a:ext cx="1344613" cy="527050"/>
            <a:chOff x="5374" y="2661"/>
            <a:chExt cx="1860" cy="720"/>
          </a:xfrm>
        </p:grpSpPr>
        <p:sp>
          <p:nvSpPr>
            <p:cNvPr id="116772" name="Rectangle 25">
              <a:extLst>
                <a:ext uri="{FF2B5EF4-FFF2-40B4-BE49-F238E27FC236}">
                  <a16:creationId xmlns:a16="http://schemas.microsoft.com/office/drawing/2014/main" id="{0750F6C4-8D63-4E56-9A6B-3932C7912B9F}"/>
                </a:ext>
              </a:extLst>
            </p:cNvPr>
            <p:cNvSpPr>
              <a:spLocks noChangeArrowheads="1"/>
            </p:cNvSpPr>
            <p:nvPr/>
          </p:nvSpPr>
          <p:spPr bwMode="auto">
            <a:xfrm>
              <a:off x="5894" y="2661"/>
              <a:ext cx="1340" cy="72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2000">
                  <a:solidFill>
                    <a:srgbClr val="040408"/>
                  </a:solidFill>
                  <a:latin typeface="Times New Roman" panose="02020603050405020304" pitchFamily="18" charset="0"/>
                </a:rPr>
                <a:t>触发</a:t>
              </a:r>
            </a:p>
          </p:txBody>
        </p:sp>
        <p:sp>
          <p:nvSpPr>
            <p:cNvPr id="116773" name="Line 26">
              <a:extLst>
                <a:ext uri="{FF2B5EF4-FFF2-40B4-BE49-F238E27FC236}">
                  <a16:creationId xmlns:a16="http://schemas.microsoft.com/office/drawing/2014/main" id="{BAC27C1B-4EE5-49B0-A470-33A65247009A}"/>
                </a:ext>
              </a:extLst>
            </p:cNvPr>
            <p:cNvSpPr>
              <a:spLocks noChangeShapeType="1"/>
            </p:cNvSpPr>
            <p:nvPr/>
          </p:nvSpPr>
          <p:spPr bwMode="auto">
            <a:xfrm>
              <a:off x="5374" y="3048"/>
              <a:ext cx="5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27">
            <a:extLst>
              <a:ext uri="{FF2B5EF4-FFF2-40B4-BE49-F238E27FC236}">
                <a16:creationId xmlns:a16="http://schemas.microsoft.com/office/drawing/2014/main" id="{2DC95937-F888-4B30-A7DF-BE2F28C1AF15}"/>
              </a:ext>
            </a:extLst>
          </p:cNvPr>
          <p:cNvGrpSpPr>
            <a:grpSpLocks/>
          </p:cNvGrpSpPr>
          <p:nvPr/>
        </p:nvGrpSpPr>
        <p:grpSpPr bwMode="auto">
          <a:xfrm>
            <a:off x="5003800" y="4098925"/>
            <a:ext cx="1270000" cy="1004888"/>
            <a:chOff x="7232" y="2310"/>
            <a:chExt cx="1758" cy="1374"/>
          </a:xfrm>
        </p:grpSpPr>
        <p:grpSp>
          <p:nvGrpSpPr>
            <p:cNvPr id="116762" name="Group 28">
              <a:extLst>
                <a:ext uri="{FF2B5EF4-FFF2-40B4-BE49-F238E27FC236}">
                  <a16:creationId xmlns:a16="http://schemas.microsoft.com/office/drawing/2014/main" id="{653748E9-4F87-470E-8E53-0618808F6D5D}"/>
                </a:ext>
              </a:extLst>
            </p:cNvPr>
            <p:cNvGrpSpPr>
              <a:grpSpLocks/>
            </p:cNvGrpSpPr>
            <p:nvPr/>
          </p:nvGrpSpPr>
          <p:grpSpPr bwMode="auto">
            <a:xfrm>
              <a:off x="7618" y="2310"/>
              <a:ext cx="1372" cy="1374"/>
              <a:chOff x="1340" y="5943"/>
              <a:chExt cx="1656" cy="1641"/>
            </a:xfrm>
          </p:grpSpPr>
          <p:sp>
            <p:nvSpPr>
              <p:cNvPr id="116764" name="Rectangle 29">
                <a:extLst>
                  <a:ext uri="{FF2B5EF4-FFF2-40B4-BE49-F238E27FC236}">
                    <a16:creationId xmlns:a16="http://schemas.microsoft.com/office/drawing/2014/main" id="{22C0292C-EDEC-4B1C-BC67-20100A833E1C}"/>
                  </a:ext>
                </a:extLst>
              </p:cNvPr>
              <p:cNvSpPr>
                <a:spLocks noChangeArrowheads="1"/>
              </p:cNvSpPr>
              <p:nvPr/>
            </p:nvSpPr>
            <p:spPr bwMode="auto">
              <a:xfrm>
                <a:off x="1340" y="5943"/>
                <a:ext cx="1656" cy="1641"/>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16765" name="Group 30">
                <a:extLst>
                  <a:ext uri="{FF2B5EF4-FFF2-40B4-BE49-F238E27FC236}">
                    <a16:creationId xmlns:a16="http://schemas.microsoft.com/office/drawing/2014/main" id="{B7284744-E415-4D0B-B73C-3C1F1D32305A}"/>
                  </a:ext>
                </a:extLst>
              </p:cNvPr>
              <p:cNvGrpSpPr>
                <a:grpSpLocks/>
              </p:cNvGrpSpPr>
              <p:nvPr/>
            </p:nvGrpSpPr>
            <p:grpSpPr bwMode="auto">
              <a:xfrm>
                <a:off x="1644" y="6126"/>
                <a:ext cx="1184" cy="1326"/>
                <a:chOff x="1644" y="6126"/>
                <a:chExt cx="1184" cy="1326"/>
              </a:xfrm>
            </p:grpSpPr>
            <p:sp>
              <p:nvSpPr>
                <p:cNvPr id="116766" name="AutoShape 31">
                  <a:extLst>
                    <a:ext uri="{FF2B5EF4-FFF2-40B4-BE49-F238E27FC236}">
                      <a16:creationId xmlns:a16="http://schemas.microsoft.com/office/drawing/2014/main" id="{74598782-48D0-41CF-AA3B-24DAED8EF1FD}"/>
                    </a:ext>
                  </a:extLst>
                </p:cNvPr>
                <p:cNvSpPr>
                  <a:spLocks noChangeArrowheads="1"/>
                </p:cNvSpPr>
                <p:nvPr/>
              </p:nvSpPr>
              <p:spPr bwMode="auto">
                <a:xfrm>
                  <a:off x="1726" y="6663"/>
                  <a:ext cx="802" cy="504"/>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6767" name="Line 32">
                  <a:extLst>
                    <a:ext uri="{FF2B5EF4-FFF2-40B4-BE49-F238E27FC236}">
                      <a16:creationId xmlns:a16="http://schemas.microsoft.com/office/drawing/2014/main" id="{2D154396-E1BD-43DB-9DDE-38AA4B004834}"/>
                    </a:ext>
                  </a:extLst>
                </p:cNvPr>
                <p:cNvSpPr>
                  <a:spLocks noChangeShapeType="1"/>
                </p:cNvSpPr>
                <p:nvPr/>
              </p:nvSpPr>
              <p:spPr bwMode="auto">
                <a:xfrm>
                  <a:off x="1644" y="6663"/>
                  <a:ext cx="10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3">
                  <a:extLst>
                    <a:ext uri="{FF2B5EF4-FFF2-40B4-BE49-F238E27FC236}">
                      <a16:creationId xmlns:a16="http://schemas.microsoft.com/office/drawing/2014/main" id="{F5482FF4-5770-47FF-8ED5-BB5ABCFADA19}"/>
                    </a:ext>
                  </a:extLst>
                </p:cNvPr>
                <p:cNvSpPr>
                  <a:spLocks noChangeShapeType="1"/>
                </p:cNvSpPr>
                <p:nvPr/>
              </p:nvSpPr>
              <p:spPr bwMode="auto">
                <a:xfrm flipH="1" flipV="1">
                  <a:off x="2142" y="6126"/>
                  <a:ext cx="2" cy="1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4">
                  <a:extLst>
                    <a:ext uri="{FF2B5EF4-FFF2-40B4-BE49-F238E27FC236}">
                      <a16:creationId xmlns:a16="http://schemas.microsoft.com/office/drawing/2014/main" id="{6AA37ABC-8702-494E-BE5F-2BA412E0ADDF}"/>
                    </a:ext>
                  </a:extLst>
                </p:cNvPr>
                <p:cNvSpPr>
                  <a:spLocks noChangeShapeType="1"/>
                </p:cNvSpPr>
                <p:nvPr/>
              </p:nvSpPr>
              <p:spPr bwMode="auto">
                <a:xfrm flipV="1">
                  <a:off x="2142" y="6312"/>
                  <a:ext cx="318" cy="3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5">
                  <a:extLst>
                    <a:ext uri="{FF2B5EF4-FFF2-40B4-BE49-F238E27FC236}">
                      <a16:creationId xmlns:a16="http://schemas.microsoft.com/office/drawing/2014/main" id="{C4E31047-3AED-42EB-BE05-337296B02889}"/>
                    </a:ext>
                  </a:extLst>
                </p:cNvPr>
                <p:cNvSpPr>
                  <a:spLocks noChangeShapeType="1"/>
                </p:cNvSpPr>
                <p:nvPr/>
              </p:nvSpPr>
              <p:spPr bwMode="auto">
                <a:xfrm>
                  <a:off x="2460" y="6312"/>
                  <a:ext cx="286"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Oval 36">
                  <a:extLst>
                    <a:ext uri="{FF2B5EF4-FFF2-40B4-BE49-F238E27FC236}">
                      <a16:creationId xmlns:a16="http://schemas.microsoft.com/office/drawing/2014/main" id="{23A1EF07-49C5-4B2F-9E3B-B3FBBCDE3716}"/>
                    </a:ext>
                  </a:extLst>
                </p:cNvPr>
                <p:cNvSpPr>
                  <a:spLocks noChangeArrowheads="1"/>
                </p:cNvSpPr>
                <p:nvPr/>
              </p:nvSpPr>
              <p:spPr bwMode="auto">
                <a:xfrm>
                  <a:off x="2744" y="6279"/>
                  <a:ext cx="84" cy="84"/>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16763" name="Line 37">
              <a:extLst>
                <a:ext uri="{FF2B5EF4-FFF2-40B4-BE49-F238E27FC236}">
                  <a16:creationId xmlns:a16="http://schemas.microsoft.com/office/drawing/2014/main" id="{1D815E14-E85B-4CAD-AB5D-26F95E8FBB7E}"/>
                </a:ext>
              </a:extLst>
            </p:cNvPr>
            <p:cNvSpPr>
              <a:spLocks noChangeShapeType="1"/>
            </p:cNvSpPr>
            <p:nvPr/>
          </p:nvSpPr>
          <p:spPr bwMode="auto">
            <a:xfrm>
              <a:off x="7232" y="2979"/>
              <a:ext cx="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38">
            <a:extLst>
              <a:ext uri="{FF2B5EF4-FFF2-40B4-BE49-F238E27FC236}">
                <a16:creationId xmlns:a16="http://schemas.microsoft.com/office/drawing/2014/main" id="{6434D702-4E2C-4F2F-985D-8B079C98BA63}"/>
              </a:ext>
            </a:extLst>
          </p:cNvPr>
          <p:cNvGrpSpPr>
            <a:grpSpLocks/>
          </p:cNvGrpSpPr>
          <p:nvPr/>
        </p:nvGrpSpPr>
        <p:grpSpPr bwMode="auto">
          <a:xfrm>
            <a:off x="6275388" y="4111625"/>
            <a:ext cx="811212" cy="957263"/>
            <a:chOff x="8992" y="2328"/>
            <a:chExt cx="1122" cy="1308"/>
          </a:xfrm>
        </p:grpSpPr>
        <p:sp>
          <p:nvSpPr>
            <p:cNvPr id="116760" name="Rectangle 39">
              <a:extLst>
                <a:ext uri="{FF2B5EF4-FFF2-40B4-BE49-F238E27FC236}">
                  <a16:creationId xmlns:a16="http://schemas.microsoft.com/office/drawing/2014/main" id="{3E0ACB3E-499A-4513-B458-5C612ADBFBCB}"/>
                </a:ext>
              </a:extLst>
            </p:cNvPr>
            <p:cNvSpPr>
              <a:spLocks noChangeArrowheads="1"/>
            </p:cNvSpPr>
            <p:nvPr/>
          </p:nvSpPr>
          <p:spPr bwMode="auto">
            <a:xfrm>
              <a:off x="9594" y="2328"/>
              <a:ext cx="520" cy="130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endParaRPr kumimoji="0" lang="en-US" altLang="zh-CN" sz="1000">
                <a:latin typeface="Times New Roman" panose="02020603050405020304" pitchFamily="18" charset="0"/>
              </a:endParaRPr>
            </a:p>
            <a:p>
              <a:pPr algn="ctr"/>
              <a:r>
                <a:rPr kumimoji="0" lang="zh-CN" altLang="en-US" sz="2000">
                  <a:solidFill>
                    <a:srgbClr val="040408"/>
                  </a:solidFill>
                  <a:latin typeface="Times New Roman" panose="02020603050405020304" pitchFamily="18" charset="0"/>
                </a:rPr>
                <a:t>负</a:t>
              </a:r>
            </a:p>
            <a:p>
              <a:pPr algn="ctr"/>
              <a:r>
                <a:rPr kumimoji="0" lang="zh-CN" altLang="en-US" sz="2000">
                  <a:solidFill>
                    <a:srgbClr val="040408"/>
                  </a:solidFill>
                  <a:latin typeface="Times New Roman" panose="02020603050405020304" pitchFamily="18" charset="0"/>
                </a:rPr>
                <a:t>载</a:t>
              </a:r>
            </a:p>
          </p:txBody>
        </p:sp>
        <p:sp>
          <p:nvSpPr>
            <p:cNvPr id="116761" name="Line 40">
              <a:extLst>
                <a:ext uri="{FF2B5EF4-FFF2-40B4-BE49-F238E27FC236}">
                  <a16:creationId xmlns:a16="http://schemas.microsoft.com/office/drawing/2014/main" id="{DFFD1F4A-0B9D-410C-8B13-847D97EA095C}"/>
                </a:ext>
              </a:extLst>
            </p:cNvPr>
            <p:cNvSpPr>
              <a:spLocks noChangeShapeType="1"/>
            </p:cNvSpPr>
            <p:nvPr/>
          </p:nvSpPr>
          <p:spPr bwMode="auto">
            <a:xfrm>
              <a:off x="8992" y="2931"/>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 name="Group 41">
            <a:extLst>
              <a:ext uri="{FF2B5EF4-FFF2-40B4-BE49-F238E27FC236}">
                <a16:creationId xmlns:a16="http://schemas.microsoft.com/office/drawing/2014/main" id="{0DF3A834-838C-4163-B36E-5205DEB64BB9}"/>
              </a:ext>
            </a:extLst>
          </p:cNvPr>
          <p:cNvGrpSpPr>
            <a:grpSpLocks/>
          </p:cNvGrpSpPr>
          <p:nvPr/>
        </p:nvGrpSpPr>
        <p:grpSpPr bwMode="auto">
          <a:xfrm>
            <a:off x="2378075" y="5286375"/>
            <a:ext cx="3511550" cy="1190625"/>
            <a:chOff x="3600" y="3933"/>
            <a:chExt cx="4858" cy="1626"/>
          </a:xfrm>
        </p:grpSpPr>
        <p:sp>
          <p:nvSpPr>
            <p:cNvPr id="116748" name="Rectangle 42">
              <a:extLst>
                <a:ext uri="{FF2B5EF4-FFF2-40B4-BE49-F238E27FC236}">
                  <a16:creationId xmlns:a16="http://schemas.microsoft.com/office/drawing/2014/main" id="{9E5E9CCD-9527-48C8-8FC8-047B9C29DB3A}"/>
                </a:ext>
              </a:extLst>
            </p:cNvPr>
            <p:cNvSpPr>
              <a:spLocks noChangeArrowheads="1"/>
            </p:cNvSpPr>
            <p:nvPr/>
          </p:nvSpPr>
          <p:spPr bwMode="auto">
            <a:xfrm>
              <a:off x="4752" y="4839"/>
              <a:ext cx="1340" cy="72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2000">
                  <a:solidFill>
                    <a:srgbClr val="040408"/>
                  </a:solidFill>
                  <a:latin typeface="Times New Roman" panose="02020603050405020304" pitchFamily="18" charset="0"/>
                </a:rPr>
                <a:t>电源</a:t>
              </a:r>
            </a:p>
          </p:txBody>
        </p:sp>
        <p:grpSp>
          <p:nvGrpSpPr>
            <p:cNvPr id="116749" name="Group 43">
              <a:extLst>
                <a:ext uri="{FF2B5EF4-FFF2-40B4-BE49-F238E27FC236}">
                  <a16:creationId xmlns:a16="http://schemas.microsoft.com/office/drawing/2014/main" id="{2FD212EB-56A7-4702-8E99-A2A6C0B4EBAD}"/>
                </a:ext>
              </a:extLst>
            </p:cNvPr>
            <p:cNvGrpSpPr>
              <a:grpSpLocks/>
            </p:cNvGrpSpPr>
            <p:nvPr/>
          </p:nvGrpSpPr>
          <p:grpSpPr bwMode="auto">
            <a:xfrm>
              <a:off x="3600" y="3984"/>
              <a:ext cx="1440" cy="855"/>
              <a:chOff x="3600" y="3984"/>
              <a:chExt cx="1440" cy="855"/>
            </a:xfrm>
          </p:grpSpPr>
          <p:sp>
            <p:nvSpPr>
              <p:cNvPr id="116757" name="Line 44">
                <a:extLst>
                  <a:ext uri="{FF2B5EF4-FFF2-40B4-BE49-F238E27FC236}">
                    <a16:creationId xmlns:a16="http://schemas.microsoft.com/office/drawing/2014/main" id="{2489DABA-17DD-4F93-B4CE-96D1E3BCA578}"/>
                  </a:ext>
                </a:extLst>
              </p:cNvPr>
              <p:cNvSpPr>
                <a:spLocks noChangeShapeType="1"/>
              </p:cNvSpPr>
              <p:nvPr/>
            </p:nvSpPr>
            <p:spPr bwMode="auto">
              <a:xfrm>
                <a:off x="3600" y="3984"/>
                <a:ext cx="0" cy="471"/>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16758" name="Line 45">
                <a:extLst>
                  <a:ext uri="{FF2B5EF4-FFF2-40B4-BE49-F238E27FC236}">
                    <a16:creationId xmlns:a16="http://schemas.microsoft.com/office/drawing/2014/main" id="{E7C1B4D5-4C42-4C9A-862D-9414790D0FA6}"/>
                  </a:ext>
                </a:extLst>
              </p:cNvPr>
              <p:cNvSpPr>
                <a:spLocks noChangeShapeType="1"/>
              </p:cNvSpPr>
              <p:nvPr/>
            </p:nvSpPr>
            <p:spPr bwMode="auto">
              <a:xfrm>
                <a:off x="3600" y="4470"/>
                <a:ext cx="14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9" name="Line 46">
                <a:extLst>
                  <a:ext uri="{FF2B5EF4-FFF2-40B4-BE49-F238E27FC236}">
                    <a16:creationId xmlns:a16="http://schemas.microsoft.com/office/drawing/2014/main" id="{1732728E-7594-4648-A745-D2800466DC44}"/>
                  </a:ext>
                </a:extLst>
              </p:cNvPr>
              <p:cNvSpPr>
                <a:spLocks noChangeShapeType="1"/>
              </p:cNvSpPr>
              <p:nvPr/>
            </p:nvSpPr>
            <p:spPr bwMode="auto">
              <a:xfrm>
                <a:off x="5040" y="4470"/>
                <a:ext cx="0"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6750" name="Group 47">
              <a:extLst>
                <a:ext uri="{FF2B5EF4-FFF2-40B4-BE49-F238E27FC236}">
                  <a16:creationId xmlns:a16="http://schemas.microsoft.com/office/drawing/2014/main" id="{E67A63AD-F1F0-41AF-8BB1-FCDCA35A6425}"/>
                </a:ext>
              </a:extLst>
            </p:cNvPr>
            <p:cNvGrpSpPr>
              <a:grpSpLocks/>
            </p:cNvGrpSpPr>
            <p:nvPr/>
          </p:nvGrpSpPr>
          <p:grpSpPr bwMode="auto">
            <a:xfrm flipH="1">
              <a:off x="5426" y="3969"/>
              <a:ext cx="1440" cy="855"/>
              <a:chOff x="3600" y="3984"/>
              <a:chExt cx="1440" cy="855"/>
            </a:xfrm>
          </p:grpSpPr>
          <p:sp>
            <p:nvSpPr>
              <p:cNvPr id="116754" name="Line 48">
                <a:extLst>
                  <a:ext uri="{FF2B5EF4-FFF2-40B4-BE49-F238E27FC236}">
                    <a16:creationId xmlns:a16="http://schemas.microsoft.com/office/drawing/2014/main" id="{34241951-663E-44BC-814E-1C4C19616391}"/>
                  </a:ext>
                </a:extLst>
              </p:cNvPr>
              <p:cNvSpPr>
                <a:spLocks noChangeShapeType="1"/>
              </p:cNvSpPr>
              <p:nvPr/>
            </p:nvSpPr>
            <p:spPr bwMode="auto">
              <a:xfrm>
                <a:off x="3600" y="3984"/>
                <a:ext cx="0" cy="471"/>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16755" name="Line 49">
                <a:extLst>
                  <a:ext uri="{FF2B5EF4-FFF2-40B4-BE49-F238E27FC236}">
                    <a16:creationId xmlns:a16="http://schemas.microsoft.com/office/drawing/2014/main" id="{EB1F5C59-5DAC-4DA4-B5D8-A2D061318449}"/>
                  </a:ext>
                </a:extLst>
              </p:cNvPr>
              <p:cNvSpPr>
                <a:spLocks noChangeShapeType="1"/>
              </p:cNvSpPr>
              <p:nvPr/>
            </p:nvSpPr>
            <p:spPr bwMode="auto">
              <a:xfrm>
                <a:off x="3600" y="4470"/>
                <a:ext cx="14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6" name="Line 50">
                <a:extLst>
                  <a:ext uri="{FF2B5EF4-FFF2-40B4-BE49-F238E27FC236}">
                    <a16:creationId xmlns:a16="http://schemas.microsoft.com/office/drawing/2014/main" id="{2F776981-EB94-4755-BD78-D2341256144E}"/>
                  </a:ext>
                </a:extLst>
              </p:cNvPr>
              <p:cNvSpPr>
                <a:spLocks noChangeShapeType="1"/>
              </p:cNvSpPr>
              <p:nvPr/>
            </p:nvSpPr>
            <p:spPr bwMode="auto">
              <a:xfrm>
                <a:off x="5040" y="4470"/>
                <a:ext cx="0"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6751" name="Group 51">
              <a:extLst>
                <a:ext uri="{FF2B5EF4-FFF2-40B4-BE49-F238E27FC236}">
                  <a16:creationId xmlns:a16="http://schemas.microsoft.com/office/drawing/2014/main" id="{8C1AE5F6-3DDF-4C01-B79C-9D0F76B9CC4C}"/>
                </a:ext>
              </a:extLst>
            </p:cNvPr>
            <p:cNvGrpSpPr>
              <a:grpSpLocks/>
            </p:cNvGrpSpPr>
            <p:nvPr/>
          </p:nvGrpSpPr>
          <p:grpSpPr bwMode="auto">
            <a:xfrm>
              <a:off x="6112" y="3933"/>
              <a:ext cx="2346" cy="1257"/>
              <a:chOff x="6596" y="4470"/>
              <a:chExt cx="1424" cy="486"/>
            </a:xfrm>
          </p:grpSpPr>
          <p:sp>
            <p:nvSpPr>
              <p:cNvPr id="116752" name="Line 52">
                <a:extLst>
                  <a:ext uri="{FF2B5EF4-FFF2-40B4-BE49-F238E27FC236}">
                    <a16:creationId xmlns:a16="http://schemas.microsoft.com/office/drawing/2014/main" id="{CB7848FF-F463-408B-A077-03154567E216}"/>
                  </a:ext>
                </a:extLst>
              </p:cNvPr>
              <p:cNvSpPr>
                <a:spLocks noChangeShapeType="1"/>
              </p:cNvSpPr>
              <p:nvPr/>
            </p:nvSpPr>
            <p:spPr bwMode="auto">
              <a:xfrm flipH="1">
                <a:off x="8020" y="4470"/>
                <a:ext cx="0" cy="471"/>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16753" name="Line 53">
                <a:extLst>
                  <a:ext uri="{FF2B5EF4-FFF2-40B4-BE49-F238E27FC236}">
                    <a16:creationId xmlns:a16="http://schemas.microsoft.com/office/drawing/2014/main" id="{E2246117-C3F0-4922-87E7-9B052B24D961}"/>
                  </a:ext>
                </a:extLst>
              </p:cNvPr>
              <p:cNvSpPr>
                <a:spLocks noChangeShapeType="1"/>
              </p:cNvSpPr>
              <p:nvPr/>
            </p:nvSpPr>
            <p:spPr bwMode="auto">
              <a:xfrm flipH="1">
                <a:off x="6596" y="4956"/>
                <a:ext cx="14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5894" name="Rectangle 54" descr="Rectangle: Click to edit Master text styles&#10;Second level&#10;Third level&#10;Fourth level&#10;Fifth level">
            <a:extLst>
              <a:ext uri="{FF2B5EF4-FFF2-40B4-BE49-F238E27FC236}">
                <a16:creationId xmlns:a16="http://schemas.microsoft.com/office/drawing/2014/main" id="{7CFCCE63-25A1-4A9B-99E8-6EBDF613DEF2}"/>
              </a:ext>
            </a:extLst>
          </p:cNvPr>
          <p:cNvSpPr>
            <a:spLocks noChangeArrowheads="1"/>
          </p:cNvSpPr>
          <p:nvPr/>
        </p:nvSpPr>
        <p:spPr bwMode="auto">
          <a:xfrm>
            <a:off x="838200" y="33528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20000"/>
              </a:spcBef>
              <a:buClr>
                <a:schemeClr val="hlink"/>
              </a:buClr>
              <a:buSzPct val="110000"/>
              <a:buFont typeface="Wingdings" panose="05000000000000000000" pitchFamily="2" charset="2"/>
              <a:buNone/>
            </a:pPr>
            <a:r>
              <a:rPr lang="en-US" altLang="zh-CN">
                <a:solidFill>
                  <a:srgbClr val="040408"/>
                </a:solidFill>
                <a:latin typeface="宋体" panose="02010600030101010101" pitchFamily="2" charset="-122"/>
              </a:rPr>
              <a:t>2</a:t>
            </a:r>
            <a:r>
              <a:rPr lang="zh-CN" altLang="en-US">
                <a:solidFill>
                  <a:srgbClr val="040408"/>
                </a:solidFill>
                <a:latin typeface="宋体" panose="02010600030101010101" pitchFamily="2" charset="-122"/>
              </a:rPr>
              <a:t>、原理框图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checkerboard(across)">
                                      <p:cBhvr>
                                        <p:cTn id="7" dur="5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checkerboard(across)">
                                      <p:cBhvr>
                                        <p:cTn id="12" dur="500"/>
                                        <p:tgtEl>
                                          <p:spTgt spid="358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checkerboard(across)">
                                      <p:cBhvr>
                                        <p:cTn id="17" dur="500"/>
                                        <p:tgtEl>
                                          <p:spTgt spid="358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5843">
                                            <p:txEl>
                                              <p:pRg st="3" end="3"/>
                                            </p:txEl>
                                          </p:spTgt>
                                        </p:tgtEl>
                                        <p:attrNameLst>
                                          <p:attrName>style.visibility</p:attrName>
                                        </p:attrNameLst>
                                      </p:cBhvr>
                                      <p:to>
                                        <p:strVal val="visible"/>
                                      </p:to>
                                    </p:set>
                                    <p:animEffect transition="in" filter="checkerboard(across)">
                                      <p:cBhvr>
                                        <p:cTn id="22" dur="500"/>
                                        <p:tgtEl>
                                          <p:spTgt spid="358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894"/>
                                        </p:tgtEl>
                                        <p:attrNameLst>
                                          <p:attrName>style.visibility</p:attrName>
                                        </p:attrNameLst>
                                      </p:cBhvr>
                                      <p:to>
                                        <p:strVal val="visible"/>
                                      </p:to>
                                    </p:set>
                                    <p:anim calcmode="lin" valueType="num">
                                      <p:cBhvr additive="base">
                                        <p:cTn id="27" dur="500" fill="hold"/>
                                        <p:tgtEl>
                                          <p:spTgt spid="35894"/>
                                        </p:tgtEl>
                                        <p:attrNameLst>
                                          <p:attrName>ppt_x</p:attrName>
                                        </p:attrNameLst>
                                      </p:cBhvr>
                                      <p:tavLst>
                                        <p:tav tm="0">
                                          <p:val>
                                            <p:strVal val="#ppt_x"/>
                                          </p:val>
                                        </p:tav>
                                        <p:tav tm="100000">
                                          <p:val>
                                            <p:strVal val="#ppt_x"/>
                                          </p:val>
                                        </p:tav>
                                      </p:tavLst>
                                    </p:anim>
                                    <p:anim calcmode="lin" valueType="num">
                                      <p:cBhvr additive="base">
                                        <p:cTn id="28" dur="500" fill="hold"/>
                                        <p:tgtEl>
                                          <p:spTgt spid="35894"/>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0-#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0-#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1+#ppt_w/2"/>
                                          </p:val>
                                        </p:tav>
                                        <p:tav tm="100000">
                                          <p:val>
                                            <p:strVal val="#ppt_x"/>
                                          </p:val>
                                        </p:tav>
                                      </p:tavLst>
                                    </p:anim>
                                    <p:anim calcmode="lin" valueType="num">
                                      <p:cBhvr additive="base">
                                        <p:cTn id="5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1+#ppt_w/2"/>
                                          </p:val>
                                        </p:tav>
                                        <p:tav tm="100000">
                                          <p:val>
                                            <p:strVal val="#ppt_x"/>
                                          </p:val>
                                        </p:tav>
                                      </p:tavLst>
                                    </p:anim>
                                    <p:anim calcmode="lin" valueType="num">
                                      <p:cBhvr additive="base">
                                        <p:cTn id="5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2"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1+#ppt_w/2"/>
                                          </p:val>
                                        </p:tav>
                                        <p:tav tm="100000">
                                          <p:val>
                                            <p:strVal val="#ppt_x"/>
                                          </p:val>
                                        </p:tav>
                                      </p:tavLst>
                                    </p:anim>
                                    <p:anim calcmode="lin" valueType="num">
                                      <p:cBhvr additive="base">
                                        <p:cTn id="6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fill="hold"/>
                                        <p:tgtEl>
                                          <p:spTgt spid="13"/>
                                        </p:tgtEl>
                                        <p:attrNameLst>
                                          <p:attrName>ppt_x</p:attrName>
                                        </p:attrNameLst>
                                      </p:cBhvr>
                                      <p:tavLst>
                                        <p:tav tm="0">
                                          <p:val>
                                            <p:strVal val="#ppt_x"/>
                                          </p:val>
                                        </p:tav>
                                        <p:tav tm="100000">
                                          <p:val>
                                            <p:strVal val="#ppt_x"/>
                                          </p:val>
                                        </p:tav>
                                      </p:tavLst>
                                    </p:anim>
                                    <p:anim calcmode="lin" valueType="num">
                                      <p:cBhvr additive="base">
                                        <p:cTn id="7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autoUpdateAnimBg="0"/>
      <p:bldP spid="35894"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23C0080-B89C-435F-A45E-CC5B6A6A56EB}"/>
              </a:ext>
            </a:extLst>
          </p:cNvPr>
          <p:cNvSpPr>
            <a:spLocks noGrp="1" noChangeArrowheads="1"/>
          </p:cNvSpPr>
          <p:nvPr>
            <p:ph type="title"/>
          </p:nvPr>
        </p:nvSpPr>
        <p:spPr>
          <a:xfrm>
            <a:off x="609600" y="228600"/>
            <a:ext cx="7772400" cy="1066800"/>
          </a:xfrm>
        </p:spPr>
        <p:txBody>
          <a:bodyPr/>
          <a:lstStyle/>
          <a:p>
            <a:pPr algn="ctr" eaLnBrk="1" hangingPunct="1"/>
            <a:r>
              <a:rPr lang="zh-CN" altLang="en-US" sz="3600" b="1">
                <a:solidFill>
                  <a:srgbClr val="040408"/>
                </a:solidFill>
              </a:rPr>
              <a:t>声光自熄开关（一）原理分析</a:t>
            </a:r>
            <a:br>
              <a:rPr lang="zh-CN" altLang="en-US" sz="3600" b="1">
                <a:solidFill>
                  <a:srgbClr val="040408"/>
                </a:solidFill>
              </a:rPr>
            </a:br>
            <a:r>
              <a:rPr lang="zh-CN" altLang="en-US" sz="2800">
                <a:solidFill>
                  <a:srgbClr val="040408"/>
                </a:solidFill>
              </a:rPr>
              <a:t>（白天）</a:t>
            </a:r>
          </a:p>
        </p:txBody>
      </p:sp>
      <p:pic>
        <p:nvPicPr>
          <p:cNvPr id="117763" name="Picture 6">
            <a:extLst>
              <a:ext uri="{FF2B5EF4-FFF2-40B4-BE49-F238E27FC236}">
                <a16:creationId xmlns:a16="http://schemas.microsoft.com/office/drawing/2014/main" id="{C64516CF-EB41-44B5-B10C-9D7601387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0338"/>
            <a:ext cx="8915400"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Rectangle 7">
            <a:extLst>
              <a:ext uri="{FF2B5EF4-FFF2-40B4-BE49-F238E27FC236}">
                <a16:creationId xmlns:a16="http://schemas.microsoft.com/office/drawing/2014/main" id="{19D15BE1-D0FF-4F9D-B6B5-B3F007C7191D}"/>
              </a:ext>
            </a:extLst>
          </p:cNvPr>
          <p:cNvSpPr>
            <a:spLocks noChangeArrowheads="1"/>
          </p:cNvSpPr>
          <p:nvPr/>
        </p:nvSpPr>
        <p:spPr bwMode="auto">
          <a:xfrm>
            <a:off x="2819400" y="1600200"/>
            <a:ext cx="68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endParaRPr kumimoji="0" lang="en-US" altLang="zh-CN" sz="1000">
              <a:latin typeface="Times New Roman" panose="02020603050405020304" pitchFamily="18" charset="0"/>
            </a:endParaRPr>
          </a:p>
          <a:p>
            <a:pPr algn="just"/>
            <a:r>
              <a:rPr kumimoji="0" lang="en-US" altLang="zh-CN" sz="2000" b="1">
                <a:solidFill>
                  <a:srgbClr val="FC0A0A"/>
                </a:solidFill>
                <a:latin typeface="宋体" panose="02010600030101010101" pitchFamily="2" charset="-122"/>
              </a:rPr>
              <a:t>12V</a:t>
            </a:r>
          </a:p>
        </p:txBody>
      </p:sp>
      <p:sp>
        <p:nvSpPr>
          <p:cNvPr id="33800" name="Rectangle 8">
            <a:extLst>
              <a:ext uri="{FF2B5EF4-FFF2-40B4-BE49-F238E27FC236}">
                <a16:creationId xmlns:a16="http://schemas.microsoft.com/office/drawing/2014/main" id="{1A8DA9A0-A94C-4A7A-918F-07ABBF34B11D}"/>
              </a:ext>
            </a:extLst>
          </p:cNvPr>
          <p:cNvSpPr>
            <a:spLocks noChangeArrowheads="1"/>
          </p:cNvSpPr>
          <p:nvPr/>
        </p:nvSpPr>
        <p:spPr bwMode="auto">
          <a:xfrm>
            <a:off x="6477000" y="2362200"/>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a:solidFill>
                  <a:srgbClr val="FC0A0A"/>
                </a:solidFill>
                <a:latin typeface="宋体" panose="02010600030101010101" pitchFamily="2" charset="-122"/>
              </a:rPr>
              <a:t>1.2 kΩ </a:t>
            </a:r>
          </a:p>
        </p:txBody>
      </p:sp>
      <p:sp>
        <p:nvSpPr>
          <p:cNvPr id="33801" name="Rectangle 9">
            <a:extLst>
              <a:ext uri="{FF2B5EF4-FFF2-40B4-BE49-F238E27FC236}">
                <a16:creationId xmlns:a16="http://schemas.microsoft.com/office/drawing/2014/main" id="{C4A3EA40-E3BF-4C88-81B7-328F82C1F5B8}"/>
              </a:ext>
            </a:extLst>
          </p:cNvPr>
          <p:cNvSpPr>
            <a:spLocks noChangeArrowheads="1"/>
          </p:cNvSpPr>
          <p:nvPr/>
        </p:nvSpPr>
        <p:spPr bwMode="auto">
          <a:xfrm>
            <a:off x="4953000" y="24384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 </a:t>
            </a:r>
          </a:p>
        </p:txBody>
      </p:sp>
      <p:sp>
        <p:nvSpPr>
          <p:cNvPr id="33802" name="Rectangle 10">
            <a:extLst>
              <a:ext uri="{FF2B5EF4-FFF2-40B4-BE49-F238E27FC236}">
                <a16:creationId xmlns:a16="http://schemas.microsoft.com/office/drawing/2014/main" id="{E83421C0-C888-41CF-AA42-805381BB7249}"/>
              </a:ext>
            </a:extLst>
          </p:cNvPr>
          <p:cNvSpPr>
            <a:spLocks noChangeArrowheads="1"/>
          </p:cNvSpPr>
          <p:nvPr/>
        </p:nvSpPr>
        <p:spPr bwMode="auto">
          <a:xfrm>
            <a:off x="5410200" y="35052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 </a:t>
            </a:r>
          </a:p>
        </p:txBody>
      </p:sp>
      <p:sp>
        <p:nvSpPr>
          <p:cNvPr id="33803" name="Rectangle 11">
            <a:extLst>
              <a:ext uri="{FF2B5EF4-FFF2-40B4-BE49-F238E27FC236}">
                <a16:creationId xmlns:a16="http://schemas.microsoft.com/office/drawing/2014/main" id="{3A55C776-E458-4650-8688-18153C98EA66}"/>
              </a:ext>
            </a:extLst>
          </p:cNvPr>
          <p:cNvSpPr>
            <a:spLocks noChangeArrowheads="1"/>
          </p:cNvSpPr>
          <p:nvPr/>
        </p:nvSpPr>
        <p:spPr bwMode="auto">
          <a:xfrm>
            <a:off x="6400800" y="37338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 </a:t>
            </a:r>
          </a:p>
        </p:txBody>
      </p:sp>
      <p:sp>
        <p:nvSpPr>
          <p:cNvPr id="33804" name="Rectangle 12">
            <a:extLst>
              <a:ext uri="{FF2B5EF4-FFF2-40B4-BE49-F238E27FC236}">
                <a16:creationId xmlns:a16="http://schemas.microsoft.com/office/drawing/2014/main" id="{52B8BD5C-5488-4029-9B43-F2B350B3EB33}"/>
              </a:ext>
            </a:extLst>
          </p:cNvPr>
          <p:cNvSpPr>
            <a:spLocks noChangeArrowheads="1"/>
          </p:cNvSpPr>
          <p:nvPr/>
        </p:nvSpPr>
        <p:spPr bwMode="auto">
          <a:xfrm>
            <a:off x="4343400" y="44196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 </a:t>
            </a:r>
          </a:p>
        </p:txBody>
      </p:sp>
      <p:sp>
        <p:nvSpPr>
          <p:cNvPr id="33806" name="Rectangle 14">
            <a:extLst>
              <a:ext uri="{FF2B5EF4-FFF2-40B4-BE49-F238E27FC236}">
                <a16:creationId xmlns:a16="http://schemas.microsoft.com/office/drawing/2014/main" id="{667B99DA-2463-4BCE-8A01-97DC693B9E15}"/>
              </a:ext>
            </a:extLst>
          </p:cNvPr>
          <p:cNvSpPr>
            <a:spLocks noChangeArrowheads="1"/>
          </p:cNvSpPr>
          <p:nvPr/>
        </p:nvSpPr>
        <p:spPr bwMode="auto">
          <a:xfrm>
            <a:off x="4038600" y="38100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 </a:t>
            </a:r>
          </a:p>
        </p:txBody>
      </p:sp>
      <p:sp>
        <p:nvSpPr>
          <p:cNvPr id="33807" name="Rectangle 15">
            <a:extLst>
              <a:ext uri="{FF2B5EF4-FFF2-40B4-BE49-F238E27FC236}">
                <a16:creationId xmlns:a16="http://schemas.microsoft.com/office/drawing/2014/main" id="{B5D52BA4-FE04-4DD5-852F-58FD410F1724}"/>
              </a:ext>
            </a:extLst>
          </p:cNvPr>
          <p:cNvSpPr>
            <a:spLocks noChangeArrowheads="1"/>
          </p:cNvSpPr>
          <p:nvPr/>
        </p:nvSpPr>
        <p:spPr bwMode="auto">
          <a:xfrm>
            <a:off x="2133600" y="42672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 </a:t>
            </a:r>
          </a:p>
        </p:txBody>
      </p:sp>
      <p:sp>
        <p:nvSpPr>
          <p:cNvPr id="33808" name="Rectangle 16">
            <a:extLst>
              <a:ext uri="{FF2B5EF4-FFF2-40B4-BE49-F238E27FC236}">
                <a16:creationId xmlns:a16="http://schemas.microsoft.com/office/drawing/2014/main" id="{C6A35F1E-5894-448C-A353-7BDFE2DB3FFA}"/>
              </a:ext>
            </a:extLst>
          </p:cNvPr>
          <p:cNvSpPr>
            <a:spLocks noChangeArrowheads="1"/>
          </p:cNvSpPr>
          <p:nvPr/>
        </p:nvSpPr>
        <p:spPr bwMode="auto">
          <a:xfrm>
            <a:off x="5562600" y="22860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799"/>
                                        </p:tgtEl>
                                        <p:attrNameLst>
                                          <p:attrName>style.visibility</p:attrName>
                                        </p:attrNameLst>
                                      </p:cBhvr>
                                      <p:to>
                                        <p:strVal val="visible"/>
                                      </p:to>
                                    </p:set>
                                    <p:anim calcmode="lin" valueType="num">
                                      <p:cBhvr additive="base">
                                        <p:cTn id="7" dur="500" fill="hold"/>
                                        <p:tgtEl>
                                          <p:spTgt spid="33799"/>
                                        </p:tgtEl>
                                        <p:attrNameLst>
                                          <p:attrName>ppt_x</p:attrName>
                                        </p:attrNameLst>
                                      </p:cBhvr>
                                      <p:tavLst>
                                        <p:tav tm="0">
                                          <p:val>
                                            <p:strVal val="#ppt_x"/>
                                          </p:val>
                                        </p:tav>
                                        <p:tav tm="100000">
                                          <p:val>
                                            <p:strVal val="#ppt_x"/>
                                          </p:val>
                                        </p:tav>
                                      </p:tavLst>
                                    </p:anim>
                                    <p:anim calcmode="lin" valueType="num">
                                      <p:cBhvr additive="base">
                                        <p:cTn id="8" dur="500" fill="hold"/>
                                        <p:tgtEl>
                                          <p:spTgt spid="3379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3800"/>
                                        </p:tgtEl>
                                        <p:attrNameLst>
                                          <p:attrName>style.visibility</p:attrName>
                                        </p:attrNameLst>
                                      </p:cBhvr>
                                      <p:to>
                                        <p:strVal val="visible"/>
                                      </p:to>
                                    </p:set>
                                    <p:anim calcmode="lin" valueType="num">
                                      <p:cBhvr additive="base">
                                        <p:cTn id="13" dur="500" fill="hold"/>
                                        <p:tgtEl>
                                          <p:spTgt spid="33800"/>
                                        </p:tgtEl>
                                        <p:attrNameLst>
                                          <p:attrName>ppt_x</p:attrName>
                                        </p:attrNameLst>
                                      </p:cBhvr>
                                      <p:tavLst>
                                        <p:tav tm="0">
                                          <p:val>
                                            <p:strVal val="#ppt_x"/>
                                          </p:val>
                                        </p:tav>
                                        <p:tav tm="100000">
                                          <p:val>
                                            <p:strVal val="#ppt_x"/>
                                          </p:val>
                                        </p:tav>
                                      </p:tavLst>
                                    </p:anim>
                                    <p:anim calcmode="lin" valueType="num">
                                      <p:cBhvr additive="base">
                                        <p:cTn id="14" dur="500" fill="hold"/>
                                        <p:tgtEl>
                                          <p:spTgt spid="3380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3801"/>
                                        </p:tgtEl>
                                        <p:attrNameLst>
                                          <p:attrName>style.visibility</p:attrName>
                                        </p:attrNameLst>
                                      </p:cBhvr>
                                      <p:to>
                                        <p:strVal val="visible"/>
                                      </p:to>
                                    </p:set>
                                    <p:anim calcmode="lin" valueType="num">
                                      <p:cBhvr additive="base">
                                        <p:cTn id="19" dur="500" fill="hold"/>
                                        <p:tgtEl>
                                          <p:spTgt spid="33801"/>
                                        </p:tgtEl>
                                        <p:attrNameLst>
                                          <p:attrName>ppt_x</p:attrName>
                                        </p:attrNameLst>
                                      </p:cBhvr>
                                      <p:tavLst>
                                        <p:tav tm="0">
                                          <p:val>
                                            <p:strVal val="#ppt_x"/>
                                          </p:val>
                                        </p:tav>
                                        <p:tav tm="100000">
                                          <p:val>
                                            <p:strVal val="#ppt_x"/>
                                          </p:val>
                                        </p:tav>
                                      </p:tavLst>
                                    </p:anim>
                                    <p:anim calcmode="lin" valueType="num">
                                      <p:cBhvr additive="base">
                                        <p:cTn id="20" dur="500" fill="hold"/>
                                        <p:tgtEl>
                                          <p:spTgt spid="33801"/>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3808"/>
                                        </p:tgtEl>
                                        <p:attrNameLst>
                                          <p:attrName>style.visibility</p:attrName>
                                        </p:attrNameLst>
                                      </p:cBhvr>
                                      <p:to>
                                        <p:strVal val="visible"/>
                                      </p:to>
                                    </p:set>
                                    <p:anim calcmode="lin" valueType="num">
                                      <p:cBhvr additive="base">
                                        <p:cTn id="25" dur="500" fill="hold"/>
                                        <p:tgtEl>
                                          <p:spTgt spid="33808"/>
                                        </p:tgtEl>
                                        <p:attrNameLst>
                                          <p:attrName>ppt_x</p:attrName>
                                        </p:attrNameLst>
                                      </p:cBhvr>
                                      <p:tavLst>
                                        <p:tav tm="0">
                                          <p:val>
                                            <p:strVal val="1+#ppt_w/2"/>
                                          </p:val>
                                        </p:tav>
                                        <p:tav tm="100000">
                                          <p:val>
                                            <p:strVal val="#ppt_x"/>
                                          </p:val>
                                        </p:tav>
                                      </p:tavLst>
                                    </p:anim>
                                    <p:anim calcmode="lin" valueType="num">
                                      <p:cBhvr additive="base">
                                        <p:cTn id="26" dur="500" fill="hold"/>
                                        <p:tgtEl>
                                          <p:spTgt spid="3380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3802"/>
                                        </p:tgtEl>
                                        <p:attrNameLst>
                                          <p:attrName>style.visibility</p:attrName>
                                        </p:attrNameLst>
                                      </p:cBhvr>
                                      <p:to>
                                        <p:strVal val="visible"/>
                                      </p:to>
                                    </p:set>
                                    <p:anim calcmode="lin" valueType="num">
                                      <p:cBhvr additive="base">
                                        <p:cTn id="31" dur="500" fill="hold"/>
                                        <p:tgtEl>
                                          <p:spTgt spid="33802"/>
                                        </p:tgtEl>
                                        <p:attrNameLst>
                                          <p:attrName>ppt_x</p:attrName>
                                        </p:attrNameLst>
                                      </p:cBhvr>
                                      <p:tavLst>
                                        <p:tav tm="0">
                                          <p:val>
                                            <p:strVal val="1+#ppt_w/2"/>
                                          </p:val>
                                        </p:tav>
                                        <p:tav tm="100000">
                                          <p:val>
                                            <p:strVal val="#ppt_x"/>
                                          </p:val>
                                        </p:tav>
                                      </p:tavLst>
                                    </p:anim>
                                    <p:anim calcmode="lin" valueType="num">
                                      <p:cBhvr additive="base">
                                        <p:cTn id="32" dur="500" fill="hold"/>
                                        <p:tgtEl>
                                          <p:spTgt spid="3380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803"/>
                                        </p:tgtEl>
                                        <p:attrNameLst>
                                          <p:attrName>style.visibility</p:attrName>
                                        </p:attrNameLst>
                                      </p:cBhvr>
                                      <p:to>
                                        <p:strVal val="visible"/>
                                      </p:to>
                                    </p:set>
                                    <p:anim calcmode="lin" valueType="num">
                                      <p:cBhvr additive="base">
                                        <p:cTn id="37" dur="500" fill="hold"/>
                                        <p:tgtEl>
                                          <p:spTgt spid="33803"/>
                                        </p:tgtEl>
                                        <p:attrNameLst>
                                          <p:attrName>ppt_x</p:attrName>
                                        </p:attrNameLst>
                                      </p:cBhvr>
                                      <p:tavLst>
                                        <p:tav tm="0">
                                          <p:val>
                                            <p:strVal val="1+#ppt_w/2"/>
                                          </p:val>
                                        </p:tav>
                                        <p:tav tm="100000">
                                          <p:val>
                                            <p:strVal val="#ppt_x"/>
                                          </p:val>
                                        </p:tav>
                                      </p:tavLst>
                                    </p:anim>
                                    <p:anim calcmode="lin" valueType="num">
                                      <p:cBhvr additive="base">
                                        <p:cTn id="38" dur="500" fill="hold"/>
                                        <p:tgtEl>
                                          <p:spTgt spid="3380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3804"/>
                                        </p:tgtEl>
                                        <p:attrNameLst>
                                          <p:attrName>style.visibility</p:attrName>
                                        </p:attrNameLst>
                                      </p:cBhvr>
                                      <p:to>
                                        <p:strVal val="visible"/>
                                      </p:to>
                                    </p:set>
                                    <p:anim calcmode="lin" valueType="num">
                                      <p:cBhvr additive="base">
                                        <p:cTn id="43" dur="500" fill="hold"/>
                                        <p:tgtEl>
                                          <p:spTgt spid="33804"/>
                                        </p:tgtEl>
                                        <p:attrNameLst>
                                          <p:attrName>ppt_x</p:attrName>
                                        </p:attrNameLst>
                                      </p:cBhvr>
                                      <p:tavLst>
                                        <p:tav tm="0">
                                          <p:val>
                                            <p:strVal val="0-#ppt_w/2"/>
                                          </p:val>
                                        </p:tav>
                                        <p:tav tm="100000">
                                          <p:val>
                                            <p:strVal val="#ppt_x"/>
                                          </p:val>
                                        </p:tav>
                                      </p:tavLst>
                                    </p:anim>
                                    <p:anim calcmode="lin" valueType="num">
                                      <p:cBhvr additive="base">
                                        <p:cTn id="44" dur="500" fill="hold"/>
                                        <p:tgtEl>
                                          <p:spTgt spid="3380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3806"/>
                                        </p:tgtEl>
                                        <p:attrNameLst>
                                          <p:attrName>style.visibility</p:attrName>
                                        </p:attrNameLst>
                                      </p:cBhvr>
                                      <p:to>
                                        <p:strVal val="visible"/>
                                      </p:to>
                                    </p:set>
                                    <p:anim calcmode="lin" valueType="num">
                                      <p:cBhvr additive="base">
                                        <p:cTn id="49" dur="500" fill="hold"/>
                                        <p:tgtEl>
                                          <p:spTgt spid="33806"/>
                                        </p:tgtEl>
                                        <p:attrNameLst>
                                          <p:attrName>ppt_x</p:attrName>
                                        </p:attrNameLst>
                                      </p:cBhvr>
                                      <p:tavLst>
                                        <p:tav tm="0">
                                          <p:val>
                                            <p:strVal val="#ppt_x"/>
                                          </p:val>
                                        </p:tav>
                                        <p:tav tm="100000">
                                          <p:val>
                                            <p:strVal val="#ppt_x"/>
                                          </p:val>
                                        </p:tav>
                                      </p:tavLst>
                                    </p:anim>
                                    <p:anim calcmode="lin" valueType="num">
                                      <p:cBhvr additive="base">
                                        <p:cTn id="50" dur="500" fill="hold"/>
                                        <p:tgtEl>
                                          <p:spTgt spid="3380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3807"/>
                                        </p:tgtEl>
                                        <p:attrNameLst>
                                          <p:attrName>style.visibility</p:attrName>
                                        </p:attrNameLst>
                                      </p:cBhvr>
                                      <p:to>
                                        <p:strVal val="visible"/>
                                      </p:to>
                                    </p:set>
                                    <p:anim calcmode="lin" valueType="num">
                                      <p:cBhvr additive="base">
                                        <p:cTn id="55" dur="500" fill="hold"/>
                                        <p:tgtEl>
                                          <p:spTgt spid="33807"/>
                                        </p:tgtEl>
                                        <p:attrNameLst>
                                          <p:attrName>ppt_x</p:attrName>
                                        </p:attrNameLst>
                                      </p:cBhvr>
                                      <p:tavLst>
                                        <p:tav tm="0">
                                          <p:val>
                                            <p:strVal val="0-#ppt_w/2"/>
                                          </p:val>
                                        </p:tav>
                                        <p:tav tm="100000">
                                          <p:val>
                                            <p:strVal val="#ppt_x"/>
                                          </p:val>
                                        </p:tav>
                                      </p:tavLst>
                                    </p:anim>
                                    <p:anim calcmode="lin" valueType="num">
                                      <p:cBhvr additive="base">
                                        <p:cTn id="56" dur="500" fill="hold"/>
                                        <p:tgtEl>
                                          <p:spTgt spid="338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autoUpdateAnimBg="0"/>
      <p:bldP spid="33800" grpId="0" autoUpdateAnimBg="0"/>
      <p:bldP spid="33801" grpId="0" autoUpdateAnimBg="0"/>
      <p:bldP spid="33802" grpId="0" autoUpdateAnimBg="0"/>
      <p:bldP spid="33803" grpId="0" autoUpdateAnimBg="0"/>
      <p:bldP spid="33804" grpId="0" autoUpdateAnimBg="0"/>
      <p:bldP spid="33806" grpId="0" autoUpdateAnimBg="0"/>
      <p:bldP spid="33807" grpId="0" autoUpdateAnimBg="0"/>
      <p:bldP spid="3380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81BECEF-3FBB-48E5-9069-5E490EF83693}"/>
              </a:ext>
            </a:extLst>
          </p:cNvPr>
          <p:cNvSpPr>
            <a:spLocks noGrp="1" noChangeArrowheads="1"/>
          </p:cNvSpPr>
          <p:nvPr>
            <p:ph type="title"/>
          </p:nvPr>
        </p:nvSpPr>
        <p:spPr>
          <a:xfrm>
            <a:off x="609600" y="381000"/>
            <a:ext cx="7772400" cy="990600"/>
          </a:xfrm>
        </p:spPr>
        <p:txBody>
          <a:bodyPr/>
          <a:lstStyle/>
          <a:p>
            <a:pPr algn="ctr" eaLnBrk="1" hangingPunct="1"/>
            <a:r>
              <a:rPr lang="zh-CN" altLang="en-US" sz="3600" b="1">
                <a:solidFill>
                  <a:srgbClr val="040408"/>
                </a:solidFill>
              </a:rPr>
              <a:t>声光自熄开关（一）原理分析</a:t>
            </a:r>
            <a:br>
              <a:rPr lang="zh-CN" altLang="en-US" sz="3600" b="1">
                <a:solidFill>
                  <a:srgbClr val="040408"/>
                </a:solidFill>
              </a:rPr>
            </a:br>
            <a:r>
              <a:rPr lang="zh-CN" altLang="en-US" sz="2800">
                <a:solidFill>
                  <a:srgbClr val="040408"/>
                </a:solidFill>
              </a:rPr>
              <a:t>（晚上无声音）</a:t>
            </a:r>
          </a:p>
        </p:txBody>
      </p:sp>
      <p:pic>
        <p:nvPicPr>
          <p:cNvPr id="118787" name="Picture 4">
            <a:extLst>
              <a:ext uri="{FF2B5EF4-FFF2-40B4-BE49-F238E27FC236}">
                <a16:creationId xmlns:a16="http://schemas.microsoft.com/office/drawing/2014/main" id="{74572CF4-6B16-487D-8A37-FEC876335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0338"/>
            <a:ext cx="8915400"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a:extLst>
              <a:ext uri="{FF2B5EF4-FFF2-40B4-BE49-F238E27FC236}">
                <a16:creationId xmlns:a16="http://schemas.microsoft.com/office/drawing/2014/main" id="{EA9C9992-524F-4DAD-AD2C-98C847EAFF21}"/>
              </a:ext>
            </a:extLst>
          </p:cNvPr>
          <p:cNvSpPr>
            <a:spLocks noChangeArrowheads="1"/>
          </p:cNvSpPr>
          <p:nvPr/>
        </p:nvSpPr>
        <p:spPr bwMode="auto">
          <a:xfrm>
            <a:off x="6477000" y="2286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a:solidFill>
                  <a:srgbClr val="FC0A0A"/>
                </a:solidFill>
                <a:latin typeface="宋体" panose="02010600030101010101" pitchFamily="2" charset="-122"/>
              </a:rPr>
              <a:t>4MΩ </a:t>
            </a:r>
          </a:p>
        </p:txBody>
      </p:sp>
      <p:sp>
        <p:nvSpPr>
          <p:cNvPr id="36870" name="Rectangle 6">
            <a:extLst>
              <a:ext uri="{FF2B5EF4-FFF2-40B4-BE49-F238E27FC236}">
                <a16:creationId xmlns:a16="http://schemas.microsoft.com/office/drawing/2014/main" id="{D6FB5DC6-BDDC-4E54-9E69-83ACB5531EA6}"/>
              </a:ext>
            </a:extLst>
          </p:cNvPr>
          <p:cNvSpPr>
            <a:spLocks noChangeArrowheads="1"/>
          </p:cNvSpPr>
          <p:nvPr/>
        </p:nvSpPr>
        <p:spPr bwMode="auto">
          <a:xfrm>
            <a:off x="4953000" y="25146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 </a:t>
            </a:r>
          </a:p>
        </p:txBody>
      </p:sp>
      <p:sp>
        <p:nvSpPr>
          <p:cNvPr id="36871" name="Rectangle 7">
            <a:extLst>
              <a:ext uri="{FF2B5EF4-FFF2-40B4-BE49-F238E27FC236}">
                <a16:creationId xmlns:a16="http://schemas.microsoft.com/office/drawing/2014/main" id="{572B16CD-7E5F-473D-9067-F3EC814B5CE7}"/>
              </a:ext>
            </a:extLst>
          </p:cNvPr>
          <p:cNvSpPr>
            <a:spLocks noChangeArrowheads="1"/>
          </p:cNvSpPr>
          <p:nvPr/>
        </p:nvSpPr>
        <p:spPr bwMode="auto">
          <a:xfrm>
            <a:off x="5638800" y="22860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 </a:t>
            </a:r>
          </a:p>
        </p:txBody>
      </p:sp>
      <p:sp>
        <p:nvSpPr>
          <p:cNvPr id="36872" name="Rectangle 8">
            <a:extLst>
              <a:ext uri="{FF2B5EF4-FFF2-40B4-BE49-F238E27FC236}">
                <a16:creationId xmlns:a16="http://schemas.microsoft.com/office/drawing/2014/main" id="{143D61E2-BD47-4BED-8758-29AE06727035}"/>
              </a:ext>
            </a:extLst>
          </p:cNvPr>
          <p:cNvSpPr>
            <a:spLocks noChangeArrowheads="1"/>
          </p:cNvSpPr>
          <p:nvPr/>
        </p:nvSpPr>
        <p:spPr bwMode="auto">
          <a:xfrm>
            <a:off x="5410200" y="35814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 </a:t>
            </a:r>
          </a:p>
        </p:txBody>
      </p:sp>
      <p:sp>
        <p:nvSpPr>
          <p:cNvPr id="36873" name="Rectangle 9">
            <a:extLst>
              <a:ext uri="{FF2B5EF4-FFF2-40B4-BE49-F238E27FC236}">
                <a16:creationId xmlns:a16="http://schemas.microsoft.com/office/drawing/2014/main" id="{6DC455F5-A232-4AAB-83C8-CA00853684C8}"/>
              </a:ext>
            </a:extLst>
          </p:cNvPr>
          <p:cNvSpPr>
            <a:spLocks noChangeArrowheads="1"/>
          </p:cNvSpPr>
          <p:nvPr/>
        </p:nvSpPr>
        <p:spPr bwMode="auto">
          <a:xfrm>
            <a:off x="6477000" y="38100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 </a:t>
            </a:r>
          </a:p>
        </p:txBody>
      </p:sp>
      <p:sp>
        <p:nvSpPr>
          <p:cNvPr id="36874" name="Rectangle 10">
            <a:extLst>
              <a:ext uri="{FF2B5EF4-FFF2-40B4-BE49-F238E27FC236}">
                <a16:creationId xmlns:a16="http://schemas.microsoft.com/office/drawing/2014/main" id="{F92B6192-F87E-4A16-A5E2-6EC3234BAD92}"/>
              </a:ext>
            </a:extLst>
          </p:cNvPr>
          <p:cNvSpPr>
            <a:spLocks noChangeArrowheads="1"/>
          </p:cNvSpPr>
          <p:nvPr/>
        </p:nvSpPr>
        <p:spPr bwMode="auto">
          <a:xfrm>
            <a:off x="3962400" y="44196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 </a:t>
            </a:r>
          </a:p>
        </p:txBody>
      </p:sp>
      <p:sp>
        <p:nvSpPr>
          <p:cNvPr id="36875" name="Rectangle 11">
            <a:extLst>
              <a:ext uri="{FF2B5EF4-FFF2-40B4-BE49-F238E27FC236}">
                <a16:creationId xmlns:a16="http://schemas.microsoft.com/office/drawing/2014/main" id="{6015E659-8284-44F1-9C3F-00A65EAF31D2}"/>
              </a:ext>
            </a:extLst>
          </p:cNvPr>
          <p:cNvSpPr>
            <a:spLocks noChangeArrowheads="1"/>
          </p:cNvSpPr>
          <p:nvPr/>
        </p:nvSpPr>
        <p:spPr bwMode="auto">
          <a:xfrm>
            <a:off x="4572000" y="38100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 </a:t>
            </a:r>
          </a:p>
        </p:txBody>
      </p:sp>
      <p:sp>
        <p:nvSpPr>
          <p:cNvPr id="36876" name="Rectangle 12">
            <a:extLst>
              <a:ext uri="{FF2B5EF4-FFF2-40B4-BE49-F238E27FC236}">
                <a16:creationId xmlns:a16="http://schemas.microsoft.com/office/drawing/2014/main" id="{57E80004-0B2C-493B-B326-2E0AB44C79C2}"/>
              </a:ext>
            </a:extLst>
          </p:cNvPr>
          <p:cNvSpPr>
            <a:spLocks noChangeArrowheads="1"/>
          </p:cNvSpPr>
          <p:nvPr/>
        </p:nvSpPr>
        <p:spPr bwMode="auto">
          <a:xfrm>
            <a:off x="2209800" y="42672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 calcmode="lin" valueType="num">
                                      <p:cBhvr additive="base">
                                        <p:cTn id="7" dur="500" fill="hold"/>
                                        <p:tgtEl>
                                          <p:spTgt spid="36869"/>
                                        </p:tgtEl>
                                        <p:attrNameLst>
                                          <p:attrName>ppt_x</p:attrName>
                                        </p:attrNameLst>
                                      </p:cBhvr>
                                      <p:tavLst>
                                        <p:tav tm="0">
                                          <p:val>
                                            <p:strVal val="#ppt_x"/>
                                          </p:val>
                                        </p:tav>
                                        <p:tav tm="100000">
                                          <p:val>
                                            <p:strVal val="#ppt_x"/>
                                          </p:val>
                                        </p:tav>
                                      </p:tavLst>
                                    </p:anim>
                                    <p:anim calcmode="lin" valueType="num">
                                      <p:cBhvr additive="base">
                                        <p:cTn id="8" dur="500" fill="hold"/>
                                        <p:tgtEl>
                                          <p:spTgt spid="3686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6870"/>
                                        </p:tgtEl>
                                        <p:attrNameLst>
                                          <p:attrName>style.visibility</p:attrName>
                                        </p:attrNameLst>
                                      </p:cBhvr>
                                      <p:to>
                                        <p:strVal val="visible"/>
                                      </p:to>
                                    </p:set>
                                    <p:anim calcmode="lin" valueType="num">
                                      <p:cBhvr additive="base">
                                        <p:cTn id="13" dur="500" fill="hold"/>
                                        <p:tgtEl>
                                          <p:spTgt spid="36870"/>
                                        </p:tgtEl>
                                        <p:attrNameLst>
                                          <p:attrName>ppt_x</p:attrName>
                                        </p:attrNameLst>
                                      </p:cBhvr>
                                      <p:tavLst>
                                        <p:tav tm="0">
                                          <p:val>
                                            <p:strVal val="#ppt_x"/>
                                          </p:val>
                                        </p:tav>
                                        <p:tav tm="100000">
                                          <p:val>
                                            <p:strVal val="#ppt_x"/>
                                          </p:val>
                                        </p:tav>
                                      </p:tavLst>
                                    </p:anim>
                                    <p:anim calcmode="lin" valueType="num">
                                      <p:cBhvr additive="base">
                                        <p:cTn id="14" dur="500" fill="hold"/>
                                        <p:tgtEl>
                                          <p:spTgt spid="3687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6871"/>
                                        </p:tgtEl>
                                        <p:attrNameLst>
                                          <p:attrName>style.visibility</p:attrName>
                                        </p:attrNameLst>
                                      </p:cBhvr>
                                      <p:to>
                                        <p:strVal val="visible"/>
                                      </p:to>
                                    </p:set>
                                    <p:anim calcmode="lin" valueType="num">
                                      <p:cBhvr additive="base">
                                        <p:cTn id="19" dur="500" fill="hold"/>
                                        <p:tgtEl>
                                          <p:spTgt spid="36871"/>
                                        </p:tgtEl>
                                        <p:attrNameLst>
                                          <p:attrName>ppt_x</p:attrName>
                                        </p:attrNameLst>
                                      </p:cBhvr>
                                      <p:tavLst>
                                        <p:tav tm="0">
                                          <p:val>
                                            <p:strVal val="#ppt_x"/>
                                          </p:val>
                                        </p:tav>
                                        <p:tav tm="100000">
                                          <p:val>
                                            <p:strVal val="#ppt_x"/>
                                          </p:val>
                                        </p:tav>
                                      </p:tavLst>
                                    </p:anim>
                                    <p:anim calcmode="lin" valueType="num">
                                      <p:cBhvr additive="base">
                                        <p:cTn id="20" dur="500" fill="hold"/>
                                        <p:tgtEl>
                                          <p:spTgt spid="36871"/>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6872"/>
                                        </p:tgtEl>
                                        <p:attrNameLst>
                                          <p:attrName>style.visibility</p:attrName>
                                        </p:attrNameLst>
                                      </p:cBhvr>
                                      <p:to>
                                        <p:strVal val="visible"/>
                                      </p:to>
                                    </p:set>
                                    <p:anim calcmode="lin" valueType="num">
                                      <p:cBhvr additive="base">
                                        <p:cTn id="25" dur="500" fill="hold"/>
                                        <p:tgtEl>
                                          <p:spTgt spid="36872"/>
                                        </p:tgtEl>
                                        <p:attrNameLst>
                                          <p:attrName>ppt_x</p:attrName>
                                        </p:attrNameLst>
                                      </p:cBhvr>
                                      <p:tavLst>
                                        <p:tav tm="0">
                                          <p:val>
                                            <p:strVal val="#ppt_x"/>
                                          </p:val>
                                        </p:tav>
                                        <p:tav tm="100000">
                                          <p:val>
                                            <p:strVal val="#ppt_x"/>
                                          </p:val>
                                        </p:tav>
                                      </p:tavLst>
                                    </p:anim>
                                    <p:anim calcmode="lin" valueType="num">
                                      <p:cBhvr additive="base">
                                        <p:cTn id="26" dur="500" fill="hold"/>
                                        <p:tgtEl>
                                          <p:spTgt spid="36872"/>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873"/>
                                        </p:tgtEl>
                                        <p:attrNameLst>
                                          <p:attrName>style.visibility</p:attrName>
                                        </p:attrNameLst>
                                      </p:cBhvr>
                                      <p:to>
                                        <p:strVal val="visible"/>
                                      </p:to>
                                    </p:set>
                                    <p:anim calcmode="lin" valueType="num">
                                      <p:cBhvr additive="base">
                                        <p:cTn id="31" dur="500" fill="hold"/>
                                        <p:tgtEl>
                                          <p:spTgt spid="36873"/>
                                        </p:tgtEl>
                                        <p:attrNameLst>
                                          <p:attrName>ppt_x</p:attrName>
                                        </p:attrNameLst>
                                      </p:cBhvr>
                                      <p:tavLst>
                                        <p:tav tm="0">
                                          <p:val>
                                            <p:strVal val="0-#ppt_w/2"/>
                                          </p:val>
                                        </p:tav>
                                        <p:tav tm="100000">
                                          <p:val>
                                            <p:strVal val="#ppt_x"/>
                                          </p:val>
                                        </p:tav>
                                      </p:tavLst>
                                    </p:anim>
                                    <p:anim calcmode="lin" valueType="num">
                                      <p:cBhvr additive="base">
                                        <p:cTn id="32" dur="500" fill="hold"/>
                                        <p:tgtEl>
                                          <p:spTgt spid="3687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874"/>
                                        </p:tgtEl>
                                        <p:attrNameLst>
                                          <p:attrName>style.visibility</p:attrName>
                                        </p:attrNameLst>
                                      </p:cBhvr>
                                      <p:to>
                                        <p:strVal val="visible"/>
                                      </p:to>
                                    </p:set>
                                    <p:anim calcmode="lin" valueType="num">
                                      <p:cBhvr additive="base">
                                        <p:cTn id="37" dur="500" fill="hold"/>
                                        <p:tgtEl>
                                          <p:spTgt spid="36874"/>
                                        </p:tgtEl>
                                        <p:attrNameLst>
                                          <p:attrName>ppt_x</p:attrName>
                                        </p:attrNameLst>
                                      </p:cBhvr>
                                      <p:tavLst>
                                        <p:tav tm="0">
                                          <p:val>
                                            <p:strVal val="#ppt_x"/>
                                          </p:val>
                                        </p:tav>
                                        <p:tav tm="100000">
                                          <p:val>
                                            <p:strVal val="#ppt_x"/>
                                          </p:val>
                                        </p:tav>
                                      </p:tavLst>
                                    </p:anim>
                                    <p:anim calcmode="lin" valueType="num">
                                      <p:cBhvr additive="base">
                                        <p:cTn id="38" dur="500" fill="hold"/>
                                        <p:tgtEl>
                                          <p:spTgt spid="3687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6875"/>
                                        </p:tgtEl>
                                        <p:attrNameLst>
                                          <p:attrName>style.visibility</p:attrName>
                                        </p:attrNameLst>
                                      </p:cBhvr>
                                      <p:to>
                                        <p:strVal val="visible"/>
                                      </p:to>
                                    </p:set>
                                    <p:anim calcmode="lin" valueType="num">
                                      <p:cBhvr additive="base">
                                        <p:cTn id="43" dur="500" fill="hold"/>
                                        <p:tgtEl>
                                          <p:spTgt spid="36875"/>
                                        </p:tgtEl>
                                        <p:attrNameLst>
                                          <p:attrName>ppt_x</p:attrName>
                                        </p:attrNameLst>
                                      </p:cBhvr>
                                      <p:tavLst>
                                        <p:tav tm="0">
                                          <p:val>
                                            <p:strVal val="#ppt_x"/>
                                          </p:val>
                                        </p:tav>
                                        <p:tav tm="100000">
                                          <p:val>
                                            <p:strVal val="#ppt_x"/>
                                          </p:val>
                                        </p:tav>
                                      </p:tavLst>
                                    </p:anim>
                                    <p:anim calcmode="lin" valueType="num">
                                      <p:cBhvr additive="base">
                                        <p:cTn id="44" dur="500" fill="hold"/>
                                        <p:tgtEl>
                                          <p:spTgt spid="3687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6876"/>
                                        </p:tgtEl>
                                        <p:attrNameLst>
                                          <p:attrName>style.visibility</p:attrName>
                                        </p:attrNameLst>
                                      </p:cBhvr>
                                      <p:to>
                                        <p:strVal val="visible"/>
                                      </p:to>
                                    </p:set>
                                    <p:anim calcmode="lin" valueType="num">
                                      <p:cBhvr additive="base">
                                        <p:cTn id="49" dur="500" fill="hold"/>
                                        <p:tgtEl>
                                          <p:spTgt spid="36876"/>
                                        </p:tgtEl>
                                        <p:attrNameLst>
                                          <p:attrName>ppt_x</p:attrName>
                                        </p:attrNameLst>
                                      </p:cBhvr>
                                      <p:tavLst>
                                        <p:tav tm="0">
                                          <p:val>
                                            <p:strVal val="0-#ppt_w/2"/>
                                          </p:val>
                                        </p:tav>
                                        <p:tav tm="100000">
                                          <p:val>
                                            <p:strVal val="#ppt_x"/>
                                          </p:val>
                                        </p:tav>
                                      </p:tavLst>
                                    </p:anim>
                                    <p:anim calcmode="lin" valueType="num">
                                      <p:cBhvr additive="base">
                                        <p:cTn id="50" dur="500" fill="hold"/>
                                        <p:tgtEl>
                                          <p:spTgt spid="368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utoUpdateAnimBg="0"/>
      <p:bldP spid="36870" grpId="0" autoUpdateAnimBg="0"/>
      <p:bldP spid="36871" grpId="0" autoUpdateAnimBg="0"/>
      <p:bldP spid="36872" grpId="0" autoUpdateAnimBg="0"/>
      <p:bldP spid="36873" grpId="0" autoUpdateAnimBg="0"/>
      <p:bldP spid="36874" grpId="0" autoUpdateAnimBg="0"/>
      <p:bldP spid="36875" grpId="0" autoUpdateAnimBg="0"/>
      <p:bldP spid="3687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AD63C986-3D12-4DBA-800B-8FDA59D27D87}"/>
              </a:ext>
            </a:extLst>
          </p:cNvPr>
          <p:cNvSpPr>
            <a:spLocks noGrp="1" noChangeArrowheads="1"/>
          </p:cNvSpPr>
          <p:nvPr>
            <p:ph type="title"/>
          </p:nvPr>
        </p:nvSpPr>
        <p:spPr/>
        <p:txBody>
          <a:bodyPr/>
          <a:lstStyle/>
          <a:p>
            <a:pPr algn="ctr" eaLnBrk="1" hangingPunct="1"/>
            <a:r>
              <a:rPr lang="zh-CN" altLang="en-US" sz="3600" b="1">
                <a:solidFill>
                  <a:srgbClr val="040408"/>
                </a:solidFill>
              </a:rPr>
              <a:t>声光自熄开关（一）原理分析</a:t>
            </a:r>
            <a:br>
              <a:rPr lang="zh-CN" altLang="en-US" sz="3600" b="1">
                <a:solidFill>
                  <a:srgbClr val="040408"/>
                </a:solidFill>
              </a:rPr>
            </a:br>
            <a:r>
              <a:rPr lang="zh-CN" altLang="en-US" sz="2800">
                <a:solidFill>
                  <a:srgbClr val="040408"/>
                </a:solidFill>
              </a:rPr>
              <a:t>（晚上有声音）</a:t>
            </a:r>
          </a:p>
        </p:txBody>
      </p:sp>
      <p:pic>
        <p:nvPicPr>
          <p:cNvPr id="119811" name="Picture 4">
            <a:extLst>
              <a:ext uri="{FF2B5EF4-FFF2-40B4-BE49-F238E27FC236}">
                <a16:creationId xmlns:a16="http://schemas.microsoft.com/office/drawing/2014/main" id="{40EB5D09-3891-406E-8326-96AF562EE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8463"/>
            <a:ext cx="8763000"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Rectangle 5">
            <a:extLst>
              <a:ext uri="{FF2B5EF4-FFF2-40B4-BE49-F238E27FC236}">
                <a16:creationId xmlns:a16="http://schemas.microsoft.com/office/drawing/2014/main" id="{34470603-FE22-4271-9296-84911F4479BF}"/>
              </a:ext>
            </a:extLst>
          </p:cNvPr>
          <p:cNvSpPr>
            <a:spLocks noChangeArrowheads="1"/>
          </p:cNvSpPr>
          <p:nvPr/>
        </p:nvSpPr>
        <p:spPr bwMode="auto">
          <a:xfrm>
            <a:off x="6553200" y="24384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a:solidFill>
                  <a:srgbClr val="FC0A0A"/>
                </a:solidFill>
                <a:latin typeface="宋体" panose="02010600030101010101" pitchFamily="2" charset="-122"/>
              </a:rPr>
              <a:t>4MΩ </a:t>
            </a:r>
          </a:p>
        </p:txBody>
      </p:sp>
      <p:sp>
        <p:nvSpPr>
          <p:cNvPr id="37894" name="Rectangle 6">
            <a:extLst>
              <a:ext uri="{FF2B5EF4-FFF2-40B4-BE49-F238E27FC236}">
                <a16:creationId xmlns:a16="http://schemas.microsoft.com/office/drawing/2014/main" id="{B821EBF3-8657-474A-B046-BD3DA00625CA}"/>
              </a:ext>
            </a:extLst>
          </p:cNvPr>
          <p:cNvSpPr>
            <a:spLocks noChangeArrowheads="1"/>
          </p:cNvSpPr>
          <p:nvPr/>
        </p:nvSpPr>
        <p:spPr bwMode="auto">
          <a:xfrm>
            <a:off x="4876800" y="25908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a:t>
            </a:r>
          </a:p>
        </p:txBody>
      </p:sp>
      <p:sp>
        <p:nvSpPr>
          <p:cNvPr id="37895" name="Rectangle 7">
            <a:extLst>
              <a:ext uri="{FF2B5EF4-FFF2-40B4-BE49-F238E27FC236}">
                <a16:creationId xmlns:a16="http://schemas.microsoft.com/office/drawing/2014/main" id="{E0F6F827-8A35-455E-B70E-731A034ABE8B}"/>
              </a:ext>
            </a:extLst>
          </p:cNvPr>
          <p:cNvSpPr>
            <a:spLocks noChangeArrowheads="1"/>
          </p:cNvSpPr>
          <p:nvPr/>
        </p:nvSpPr>
        <p:spPr bwMode="auto">
          <a:xfrm>
            <a:off x="5562600" y="25908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a:t>
            </a:r>
          </a:p>
        </p:txBody>
      </p:sp>
      <p:sp>
        <p:nvSpPr>
          <p:cNvPr id="37896" name="Freeform 8">
            <a:extLst>
              <a:ext uri="{FF2B5EF4-FFF2-40B4-BE49-F238E27FC236}">
                <a16:creationId xmlns:a16="http://schemas.microsoft.com/office/drawing/2014/main" id="{997AAE29-10AB-44E8-8BF4-FD38FB6B2D47}"/>
              </a:ext>
            </a:extLst>
          </p:cNvPr>
          <p:cNvSpPr>
            <a:spLocks/>
          </p:cNvSpPr>
          <p:nvPr/>
        </p:nvSpPr>
        <p:spPr bwMode="auto">
          <a:xfrm>
            <a:off x="8763000" y="3352800"/>
            <a:ext cx="233363" cy="495300"/>
          </a:xfrm>
          <a:custGeom>
            <a:avLst/>
            <a:gdLst>
              <a:gd name="T0" fmla="*/ 0 w 368"/>
              <a:gd name="T1" fmla="*/ 489 h 782"/>
              <a:gd name="T2" fmla="*/ 100 w 368"/>
              <a:gd name="T3" fmla="*/ 39 h 782"/>
              <a:gd name="T4" fmla="*/ 234 w 368"/>
              <a:gd name="T5" fmla="*/ 726 h 782"/>
              <a:gd name="T6" fmla="*/ 368 w 368"/>
              <a:gd name="T7" fmla="*/ 372 h 782"/>
              <a:gd name="T8" fmla="*/ 0 60000 65536"/>
              <a:gd name="T9" fmla="*/ 0 60000 65536"/>
              <a:gd name="T10" fmla="*/ 0 60000 65536"/>
              <a:gd name="T11" fmla="*/ 0 60000 65536"/>
              <a:gd name="T12" fmla="*/ 0 w 368"/>
              <a:gd name="T13" fmla="*/ 0 h 782"/>
              <a:gd name="T14" fmla="*/ 368 w 368"/>
              <a:gd name="T15" fmla="*/ 782 h 782"/>
            </a:gdLst>
            <a:ahLst/>
            <a:cxnLst>
              <a:cxn ang="T8">
                <a:pos x="T0" y="T1"/>
              </a:cxn>
              <a:cxn ang="T9">
                <a:pos x="T2" y="T3"/>
              </a:cxn>
              <a:cxn ang="T10">
                <a:pos x="T4" y="T5"/>
              </a:cxn>
              <a:cxn ang="T11">
                <a:pos x="T6" y="T7"/>
              </a:cxn>
            </a:cxnLst>
            <a:rect l="T12" t="T13" r="T14" b="T15"/>
            <a:pathLst>
              <a:path w="368" h="782">
                <a:moveTo>
                  <a:pt x="0" y="489"/>
                </a:moveTo>
                <a:cubicBezTo>
                  <a:pt x="30" y="244"/>
                  <a:pt x="61" y="0"/>
                  <a:pt x="100" y="39"/>
                </a:cubicBezTo>
                <a:cubicBezTo>
                  <a:pt x="139" y="78"/>
                  <a:pt x="189" y="670"/>
                  <a:pt x="234" y="726"/>
                </a:cubicBezTo>
                <a:cubicBezTo>
                  <a:pt x="279" y="782"/>
                  <a:pt x="323" y="577"/>
                  <a:pt x="368" y="372"/>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897" name="Rectangle 9">
            <a:extLst>
              <a:ext uri="{FF2B5EF4-FFF2-40B4-BE49-F238E27FC236}">
                <a16:creationId xmlns:a16="http://schemas.microsoft.com/office/drawing/2014/main" id="{C1CF1519-387C-45E0-BFC0-9AE7CF222BB2}"/>
              </a:ext>
            </a:extLst>
          </p:cNvPr>
          <p:cNvSpPr>
            <a:spLocks noChangeArrowheads="1"/>
          </p:cNvSpPr>
          <p:nvPr/>
        </p:nvSpPr>
        <p:spPr bwMode="auto">
          <a:xfrm>
            <a:off x="5334000" y="38100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a:t>
            </a:r>
          </a:p>
        </p:txBody>
      </p:sp>
      <p:sp>
        <p:nvSpPr>
          <p:cNvPr id="37898" name="Rectangle 10">
            <a:extLst>
              <a:ext uri="{FF2B5EF4-FFF2-40B4-BE49-F238E27FC236}">
                <a16:creationId xmlns:a16="http://schemas.microsoft.com/office/drawing/2014/main" id="{816ECD41-9329-4211-9E84-3F3F0C401316}"/>
              </a:ext>
            </a:extLst>
          </p:cNvPr>
          <p:cNvSpPr>
            <a:spLocks noChangeArrowheads="1"/>
          </p:cNvSpPr>
          <p:nvPr/>
        </p:nvSpPr>
        <p:spPr bwMode="auto">
          <a:xfrm>
            <a:off x="6477000" y="39624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a:t>
            </a:r>
          </a:p>
        </p:txBody>
      </p:sp>
      <p:sp>
        <p:nvSpPr>
          <p:cNvPr id="37899" name="Rectangle 11">
            <a:extLst>
              <a:ext uri="{FF2B5EF4-FFF2-40B4-BE49-F238E27FC236}">
                <a16:creationId xmlns:a16="http://schemas.microsoft.com/office/drawing/2014/main" id="{2076CB2A-87D7-497A-9F3F-DDC5FD3C86A6}"/>
              </a:ext>
            </a:extLst>
          </p:cNvPr>
          <p:cNvSpPr>
            <a:spLocks noChangeArrowheads="1"/>
          </p:cNvSpPr>
          <p:nvPr/>
        </p:nvSpPr>
        <p:spPr bwMode="auto">
          <a:xfrm>
            <a:off x="4114800" y="45720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低</a:t>
            </a:r>
          </a:p>
        </p:txBody>
      </p:sp>
      <p:sp>
        <p:nvSpPr>
          <p:cNvPr id="37900" name="Rectangle 12">
            <a:extLst>
              <a:ext uri="{FF2B5EF4-FFF2-40B4-BE49-F238E27FC236}">
                <a16:creationId xmlns:a16="http://schemas.microsoft.com/office/drawing/2014/main" id="{382992C2-544C-4EE3-B7CB-B7F13141398F}"/>
              </a:ext>
            </a:extLst>
          </p:cNvPr>
          <p:cNvSpPr>
            <a:spLocks noChangeArrowheads="1"/>
          </p:cNvSpPr>
          <p:nvPr/>
        </p:nvSpPr>
        <p:spPr bwMode="auto">
          <a:xfrm>
            <a:off x="4648200" y="39624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a:t>
            </a:r>
          </a:p>
        </p:txBody>
      </p:sp>
      <p:sp>
        <p:nvSpPr>
          <p:cNvPr id="37901" name="Rectangle 13">
            <a:extLst>
              <a:ext uri="{FF2B5EF4-FFF2-40B4-BE49-F238E27FC236}">
                <a16:creationId xmlns:a16="http://schemas.microsoft.com/office/drawing/2014/main" id="{32F823DF-F56E-4AE0-8036-E62301C4136E}"/>
              </a:ext>
            </a:extLst>
          </p:cNvPr>
          <p:cNvSpPr>
            <a:spLocks noChangeArrowheads="1"/>
          </p:cNvSpPr>
          <p:nvPr/>
        </p:nvSpPr>
        <p:spPr bwMode="auto">
          <a:xfrm>
            <a:off x="2209800" y="43434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FC0A0A"/>
                </a:solidFill>
                <a:latin typeface="宋体" panose="02010600030101010101" pitchFamily="2" charset="-122"/>
              </a:rPr>
              <a:t>高</a:t>
            </a:r>
          </a:p>
        </p:txBody>
      </p:sp>
      <p:sp>
        <p:nvSpPr>
          <p:cNvPr id="37902" name="Line 14">
            <a:extLst>
              <a:ext uri="{FF2B5EF4-FFF2-40B4-BE49-F238E27FC236}">
                <a16:creationId xmlns:a16="http://schemas.microsoft.com/office/drawing/2014/main" id="{807C4394-8C1E-4B55-9162-DD5A638A4168}"/>
              </a:ext>
            </a:extLst>
          </p:cNvPr>
          <p:cNvSpPr>
            <a:spLocks noChangeShapeType="1"/>
          </p:cNvSpPr>
          <p:nvPr/>
        </p:nvSpPr>
        <p:spPr bwMode="auto">
          <a:xfrm>
            <a:off x="6248400" y="4495800"/>
            <a:ext cx="914400" cy="0"/>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8">
            <a:extLst>
              <a:ext uri="{FF2B5EF4-FFF2-40B4-BE49-F238E27FC236}">
                <a16:creationId xmlns:a16="http://schemas.microsoft.com/office/drawing/2014/main" id="{ABA58A75-5F14-4993-86F0-E84488CD7779}"/>
              </a:ext>
            </a:extLst>
          </p:cNvPr>
          <p:cNvGrpSpPr>
            <a:grpSpLocks/>
          </p:cNvGrpSpPr>
          <p:nvPr/>
        </p:nvGrpSpPr>
        <p:grpSpPr bwMode="auto">
          <a:xfrm>
            <a:off x="6858000" y="4191000"/>
            <a:ext cx="838200" cy="1219200"/>
            <a:chOff x="4320" y="2640"/>
            <a:chExt cx="528" cy="768"/>
          </a:xfrm>
        </p:grpSpPr>
        <p:sp>
          <p:nvSpPr>
            <p:cNvPr id="119823" name="Line 15">
              <a:extLst>
                <a:ext uri="{FF2B5EF4-FFF2-40B4-BE49-F238E27FC236}">
                  <a16:creationId xmlns:a16="http://schemas.microsoft.com/office/drawing/2014/main" id="{14159E2F-D548-40F0-A4B0-DD5CDD92BDE7}"/>
                </a:ext>
              </a:extLst>
            </p:cNvPr>
            <p:cNvSpPr>
              <a:spLocks noChangeShapeType="1"/>
            </p:cNvSpPr>
            <p:nvPr/>
          </p:nvSpPr>
          <p:spPr bwMode="auto">
            <a:xfrm flipH="1">
              <a:off x="4320" y="2640"/>
              <a:ext cx="144" cy="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24" name="Line 16">
              <a:extLst>
                <a:ext uri="{FF2B5EF4-FFF2-40B4-BE49-F238E27FC236}">
                  <a16:creationId xmlns:a16="http://schemas.microsoft.com/office/drawing/2014/main" id="{088CFD76-A947-4910-AD74-AEEEA0A8F0A6}"/>
                </a:ext>
              </a:extLst>
            </p:cNvPr>
            <p:cNvSpPr>
              <a:spLocks noChangeShapeType="1"/>
            </p:cNvSpPr>
            <p:nvPr/>
          </p:nvSpPr>
          <p:spPr bwMode="auto">
            <a:xfrm>
              <a:off x="4320" y="2640"/>
              <a:ext cx="0" cy="768"/>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25" name="Line 17">
              <a:extLst>
                <a:ext uri="{FF2B5EF4-FFF2-40B4-BE49-F238E27FC236}">
                  <a16:creationId xmlns:a16="http://schemas.microsoft.com/office/drawing/2014/main" id="{6DD3E73E-2F2C-4751-802A-D494DB36203D}"/>
                </a:ext>
              </a:extLst>
            </p:cNvPr>
            <p:cNvSpPr>
              <a:spLocks noChangeShapeType="1"/>
            </p:cNvSpPr>
            <p:nvPr/>
          </p:nvSpPr>
          <p:spPr bwMode="auto">
            <a:xfrm>
              <a:off x="4320" y="3408"/>
              <a:ext cx="528" cy="0"/>
            </a:xfrm>
            <a:prstGeom prst="line">
              <a:avLst/>
            </a:prstGeom>
            <a:noFill/>
            <a:ln w="952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 calcmode="lin" valueType="num">
                                      <p:cBhvr additive="base">
                                        <p:cTn id="7" dur="500" fill="hold"/>
                                        <p:tgtEl>
                                          <p:spTgt spid="37893"/>
                                        </p:tgtEl>
                                        <p:attrNameLst>
                                          <p:attrName>ppt_x</p:attrName>
                                        </p:attrNameLst>
                                      </p:cBhvr>
                                      <p:tavLst>
                                        <p:tav tm="0">
                                          <p:val>
                                            <p:strVal val="#ppt_x"/>
                                          </p:val>
                                        </p:tav>
                                        <p:tav tm="100000">
                                          <p:val>
                                            <p:strVal val="#ppt_x"/>
                                          </p:val>
                                        </p:tav>
                                      </p:tavLst>
                                    </p:anim>
                                    <p:anim calcmode="lin" valueType="num">
                                      <p:cBhvr additive="base">
                                        <p:cTn id="8" dur="500" fill="hold"/>
                                        <p:tgtEl>
                                          <p:spTgt spid="3789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7894"/>
                                        </p:tgtEl>
                                        <p:attrNameLst>
                                          <p:attrName>style.visibility</p:attrName>
                                        </p:attrNameLst>
                                      </p:cBhvr>
                                      <p:to>
                                        <p:strVal val="visible"/>
                                      </p:to>
                                    </p:set>
                                    <p:anim calcmode="lin" valueType="num">
                                      <p:cBhvr additive="base">
                                        <p:cTn id="13" dur="500" fill="hold"/>
                                        <p:tgtEl>
                                          <p:spTgt spid="37894"/>
                                        </p:tgtEl>
                                        <p:attrNameLst>
                                          <p:attrName>ppt_x</p:attrName>
                                        </p:attrNameLst>
                                      </p:cBhvr>
                                      <p:tavLst>
                                        <p:tav tm="0">
                                          <p:val>
                                            <p:strVal val="#ppt_x"/>
                                          </p:val>
                                        </p:tav>
                                        <p:tav tm="100000">
                                          <p:val>
                                            <p:strVal val="#ppt_x"/>
                                          </p:val>
                                        </p:tav>
                                      </p:tavLst>
                                    </p:anim>
                                    <p:anim calcmode="lin" valueType="num">
                                      <p:cBhvr additive="base">
                                        <p:cTn id="14" dur="500" fill="hold"/>
                                        <p:tgtEl>
                                          <p:spTgt spid="37894"/>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7896"/>
                                        </p:tgtEl>
                                        <p:attrNameLst>
                                          <p:attrName>style.visibility</p:attrName>
                                        </p:attrNameLst>
                                      </p:cBhvr>
                                      <p:to>
                                        <p:strVal val="visible"/>
                                      </p:to>
                                    </p:set>
                                    <p:anim calcmode="lin" valueType="num">
                                      <p:cBhvr additive="base">
                                        <p:cTn id="19" dur="500" fill="hold"/>
                                        <p:tgtEl>
                                          <p:spTgt spid="37896"/>
                                        </p:tgtEl>
                                        <p:attrNameLst>
                                          <p:attrName>ppt_x</p:attrName>
                                        </p:attrNameLst>
                                      </p:cBhvr>
                                      <p:tavLst>
                                        <p:tav tm="0">
                                          <p:val>
                                            <p:strVal val="1+#ppt_w/2"/>
                                          </p:val>
                                        </p:tav>
                                        <p:tav tm="100000">
                                          <p:val>
                                            <p:strVal val="#ppt_x"/>
                                          </p:val>
                                        </p:tav>
                                      </p:tavLst>
                                    </p:anim>
                                    <p:anim calcmode="lin" valueType="num">
                                      <p:cBhvr additive="base">
                                        <p:cTn id="20" dur="500" fill="hold"/>
                                        <p:tgtEl>
                                          <p:spTgt spid="3789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7895"/>
                                        </p:tgtEl>
                                        <p:attrNameLst>
                                          <p:attrName>style.visibility</p:attrName>
                                        </p:attrNameLst>
                                      </p:cBhvr>
                                      <p:to>
                                        <p:strVal val="visible"/>
                                      </p:to>
                                    </p:set>
                                    <p:anim calcmode="lin" valueType="num">
                                      <p:cBhvr additive="base">
                                        <p:cTn id="25" dur="500" fill="hold"/>
                                        <p:tgtEl>
                                          <p:spTgt spid="37895"/>
                                        </p:tgtEl>
                                        <p:attrNameLst>
                                          <p:attrName>ppt_x</p:attrName>
                                        </p:attrNameLst>
                                      </p:cBhvr>
                                      <p:tavLst>
                                        <p:tav tm="0">
                                          <p:val>
                                            <p:strVal val="1+#ppt_w/2"/>
                                          </p:val>
                                        </p:tav>
                                        <p:tav tm="100000">
                                          <p:val>
                                            <p:strVal val="#ppt_x"/>
                                          </p:val>
                                        </p:tav>
                                      </p:tavLst>
                                    </p:anim>
                                    <p:anim calcmode="lin" valueType="num">
                                      <p:cBhvr additive="base">
                                        <p:cTn id="26" dur="500" fill="hold"/>
                                        <p:tgtEl>
                                          <p:spTgt spid="3789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7897"/>
                                        </p:tgtEl>
                                        <p:attrNameLst>
                                          <p:attrName>style.visibility</p:attrName>
                                        </p:attrNameLst>
                                      </p:cBhvr>
                                      <p:to>
                                        <p:strVal val="visible"/>
                                      </p:to>
                                    </p:set>
                                    <p:anim calcmode="lin" valueType="num">
                                      <p:cBhvr additive="base">
                                        <p:cTn id="31" dur="500" fill="hold"/>
                                        <p:tgtEl>
                                          <p:spTgt spid="37897"/>
                                        </p:tgtEl>
                                        <p:attrNameLst>
                                          <p:attrName>ppt_x</p:attrName>
                                        </p:attrNameLst>
                                      </p:cBhvr>
                                      <p:tavLst>
                                        <p:tav tm="0">
                                          <p:val>
                                            <p:strVal val="#ppt_x"/>
                                          </p:val>
                                        </p:tav>
                                        <p:tav tm="100000">
                                          <p:val>
                                            <p:strVal val="#ppt_x"/>
                                          </p:val>
                                        </p:tav>
                                      </p:tavLst>
                                    </p:anim>
                                    <p:anim calcmode="lin" valueType="num">
                                      <p:cBhvr additive="base">
                                        <p:cTn id="32" dur="500" fill="hold"/>
                                        <p:tgtEl>
                                          <p:spTgt spid="3789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898"/>
                                        </p:tgtEl>
                                        <p:attrNameLst>
                                          <p:attrName>style.visibility</p:attrName>
                                        </p:attrNameLst>
                                      </p:cBhvr>
                                      <p:to>
                                        <p:strVal val="visible"/>
                                      </p:to>
                                    </p:set>
                                    <p:anim calcmode="lin" valueType="num">
                                      <p:cBhvr additive="base">
                                        <p:cTn id="37" dur="500" fill="hold"/>
                                        <p:tgtEl>
                                          <p:spTgt spid="37898"/>
                                        </p:tgtEl>
                                        <p:attrNameLst>
                                          <p:attrName>ppt_x</p:attrName>
                                        </p:attrNameLst>
                                      </p:cBhvr>
                                      <p:tavLst>
                                        <p:tav tm="0">
                                          <p:val>
                                            <p:strVal val="#ppt_x"/>
                                          </p:val>
                                        </p:tav>
                                        <p:tav tm="100000">
                                          <p:val>
                                            <p:strVal val="#ppt_x"/>
                                          </p:val>
                                        </p:tav>
                                      </p:tavLst>
                                    </p:anim>
                                    <p:anim calcmode="lin" valueType="num">
                                      <p:cBhvr additive="base">
                                        <p:cTn id="38" dur="500" fill="hold"/>
                                        <p:tgtEl>
                                          <p:spTgt spid="3789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7899"/>
                                        </p:tgtEl>
                                        <p:attrNameLst>
                                          <p:attrName>style.visibility</p:attrName>
                                        </p:attrNameLst>
                                      </p:cBhvr>
                                      <p:to>
                                        <p:strVal val="visible"/>
                                      </p:to>
                                    </p:set>
                                    <p:anim calcmode="lin" valueType="num">
                                      <p:cBhvr additive="base">
                                        <p:cTn id="43" dur="500" fill="hold"/>
                                        <p:tgtEl>
                                          <p:spTgt spid="37899"/>
                                        </p:tgtEl>
                                        <p:attrNameLst>
                                          <p:attrName>ppt_x</p:attrName>
                                        </p:attrNameLst>
                                      </p:cBhvr>
                                      <p:tavLst>
                                        <p:tav tm="0">
                                          <p:val>
                                            <p:strVal val="#ppt_x"/>
                                          </p:val>
                                        </p:tav>
                                        <p:tav tm="100000">
                                          <p:val>
                                            <p:strVal val="#ppt_x"/>
                                          </p:val>
                                        </p:tav>
                                      </p:tavLst>
                                    </p:anim>
                                    <p:anim calcmode="lin" valueType="num">
                                      <p:cBhvr additive="base">
                                        <p:cTn id="44" dur="500" fill="hold"/>
                                        <p:tgtEl>
                                          <p:spTgt spid="3789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900"/>
                                        </p:tgtEl>
                                        <p:attrNameLst>
                                          <p:attrName>style.visibility</p:attrName>
                                        </p:attrNameLst>
                                      </p:cBhvr>
                                      <p:to>
                                        <p:strVal val="visible"/>
                                      </p:to>
                                    </p:set>
                                    <p:anim calcmode="lin" valueType="num">
                                      <p:cBhvr additive="base">
                                        <p:cTn id="49" dur="500" fill="hold"/>
                                        <p:tgtEl>
                                          <p:spTgt spid="37900"/>
                                        </p:tgtEl>
                                        <p:attrNameLst>
                                          <p:attrName>ppt_x</p:attrName>
                                        </p:attrNameLst>
                                      </p:cBhvr>
                                      <p:tavLst>
                                        <p:tav tm="0">
                                          <p:val>
                                            <p:strVal val="#ppt_x"/>
                                          </p:val>
                                        </p:tav>
                                        <p:tav tm="100000">
                                          <p:val>
                                            <p:strVal val="#ppt_x"/>
                                          </p:val>
                                        </p:tav>
                                      </p:tavLst>
                                    </p:anim>
                                    <p:anim calcmode="lin" valueType="num">
                                      <p:cBhvr additive="base">
                                        <p:cTn id="50" dur="500" fill="hold"/>
                                        <p:tgtEl>
                                          <p:spTgt spid="37900"/>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7901"/>
                                        </p:tgtEl>
                                        <p:attrNameLst>
                                          <p:attrName>style.visibility</p:attrName>
                                        </p:attrNameLst>
                                      </p:cBhvr>
                                      <p:to>
                                        <p:strVal val="visible"/>
                                      </p:to>
                                    </p:set>
                                    <p:anim calcmode="lin" valueType="num">
                                      <p:cBhvr additive="base">
                                        <p:cTn id="55" dur="500" fill="hold"/>
                                        <p:tgtEl>
                                          <p:spTgt spid="37901"/>
                                        </p:tgtEl>
                                        <p:attrNameLst>
                                          <p:attrName>ppt_x</p:attrName>
                                        </p:attrNameLst>
                                      </p:cBhvr>
                                      <p:tavLst>
                                        <p:tav tm="0">
                                          <p:val>
                                            <p:strVal val="0-#ppt_w/2"/>
                                          </p:val>
                                        </p:tav>
                                        <p:tav tm="100000">
                                          <p:val>
                                            <p:strVal val="#ppt_x"/>
                                          </p:val>
                                        </p:tav>
                                      </p:tavLst>
                                    </p:anim>
                                    <p:anim calcmode="lin" valueType="num">
                                      <p:cBhvr additive="base">
                                        <p:cTn id="56" dur="500" fill="hold"/>
                                        <p:tgtEl>
                                          <p:spTgt spid="37901"/>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8" fill="hold" nodeType="clickEffect">
                                  <p:stCondLst>
                                    <p:cond delay="0"/>
                                  </p:stCondLst>
                                  <p:childTnLst>
                                    <p:set>
                                      <p:cBhvr>
                                        <p:cTn id="60" dur="1" fill="hold">
                                          <p:stCondLst>
                                            <p:cond delay="0"/>
                                          </p:stCondLst>
                                        </p:cTn>
                                        <p:tgtEl>
                                          <p:spTgt spid="37902"/>
                                        </p:tgtEl>
                                        <p:attrNameLst>
                                          <p:attrName>style.visibility</p:attrName>
                                        </p:attrNameLst>
                                      </p:cBhvr>
                                      <p:to>
                                        <p:strVal val="visible"/>
                                      </p:to>
                                    </p:set>
                                    <p:anim calcmode="lin" valueType="num">
                                      <p:cBhvr>
                                        <p:cTn id="61" dur="500" fill="hold"/>
                                        <p:tgtEl>
                                          <p:spTgt spid="37902"/>
                                        </p:tgtEl>
                                        <p:attrNameLst>
                                          <p:attrName>ppt_x</p:attrName>
                                        </p:attrNameLst>
                                      </p:cBhvr>
                                      <p:tavLst>
                                        <p:tav tm="0">
                                          <p:val>
                                            <p:strVal val="#ppt_x-#ppt_w/2"/>
                                          </p:val>
                                        </p:tav>
                                        <p:tav tm="100000">
                                          <p:val>
                                            <p:strVal val="#ppt_x"/>
                                          </p:val>
                                        </p:tav>
                                      </p:tavLst>
                                    </p:anim>
                                    <p:anim calcmode="lin" valueType="num">
                                      <p:cBhvr>
                                        <p:cTn id="62" dur="500" fill="hold"/>
                                        <p:tgtEl>
                                          <p:spTgt spid="37902"/>
                                        </p:tgtEl>
                                        <p:attrNameLst>
                                          <p:attrName>ppt_y</p:attrName>
                                        </p:attrNameLst>
                                      </p:cBhvr>
                                      <p:tavLst>
                                        <p:tav tm="0">
                                          <p:val>
                                            <p:strVal val="#ppt_y"/>
                                          </p:val>
                                        </p:tav>
                                        <p:tav tm="100000">
                                          <p:val>
                                            <p:strVal val="#ppt_y"/>
                                          </p:val>
                                        </p:tav>
                                      </p:tavLst>
                                    </p:anim>
                                    <p:anim calcmode="lin" valueType="num">
                                      <p:cBhvr>
                                        <p:cTn id="63" dur="500" fill="hold"/>
                                        <p:tgtEl>
                                          <p:spTgt spid="37902"/>
                                        </p:tgtEl>
                                        <p:attrNameLst>
                                          <p:attrName>ppt_w</p:attrName>
                                        </p:attrNameLst>
                                      </p:cBhvr>
                                      <p:tavLst>
                                        <p:tav tm="0">
                                          <p:val>
                                            <p:fltVal val="0"/>
                                          </p:val>
                                        </p:tav>
                                        <p:tav tm="100000">
                                          <p:val>
                                            <p:strVal val="#ppt_w"/>
                                          </p:val>
                                        </p:tav>
                                      </p:tavLst>
                                    </p:anim>
                                    <p:anim calcmode="lin" valueType="num">
                                      <p:cBhvr>
                                        <p:cTn id="64" dur="500" fill="hold"/>
                                        <p:tgtEl>
                                          <p:spTgt spid="37902"/>
                                        </p:tgtEl>
                                        <p:attrNameLst>
                                          <p:attrName>ppt_h</p:attrName>
                                        </p:attrNameLst>
                                      </p:cBhvr>
                                      <p:tavLst>
                                        <p:tav tm="0">
                                          <p:val>
                                            <p:strVal val="#ppt_h"/>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1"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500" fill="hold"/>
                                        <p:tgtEl>
                                          <p:spTgt spid="2"/>
                                        </p:tgtEl>
                                        <p:attrNameLst>
                                          <p:attrName>ppt_x</p:attrName>
                                        </p:attrNameLst>
                                      </p:cBhvr>
                                      <p:tavLst>
                                        <p:tav tm="0">
                                          <p:val>
                                            <p:strVal val="#ppt_x"/>
                                          </p:val>
                                        </p:tav>
                                        <p:tav tm="100000">
                                          <p:val>
                                            <p:strVal val="#ppt_x"/>
                                          </p:val>
                                        </p:tav>
                                      </p:tavLst>
                                    </p:anim>
                                    <p:anim calcmode="lin" valueType="num">
                                      <p:cBhvr>
                                        <p:cTn id="70" dur="500" fill="hold"/>
                                        <p:tgtEl>
                                          <p:spTgt spid="2"/>
                                        </p:tgtEl>
                                        <p:attrNameLst>
                                          <p:attrName>ppt_y</p:attrName>
                                        </p:attrNameLst>
                                      </p:cBhvr>
                                      <p:tavLst>
                                        <p:tav tm="0">
                                          <p:val>
                                            <p:strVal val="#ppt_y-#ppt_h/2"/>
                                          </p:val>
                                        </p:tav>
                                        <p:tav tm="100000">
                                          <p:val>
                                            <p:strVal val="#ppt_y"/>
                                          </p:val>
                                        </p:tav>
                                      </p:tavLst>
                                    </p:anim>
                                    <p:anim calcmode="lin" valueType="num">
                                      <p:cBhvr>
                                        <p:cTn id="71" dur="500" fill="hold"/>
                                        <p:tgtEl>
                                          <p:spTgt spid="2"/>
                                        </p:tgtEl>
                                        <p:attrNameLst>
                                          <p:attrName>ppt_w</p:attrName>
                                        </p:attrNameLst>
                                      </p:cBhvr>
                                      <p:tavLst>
                                        <p:tav tm="0">
                                          <p:val>
                                            <p:strVal val="#ppt_w"/>
                                          </p:val>
                                        </p:tav>
                                        <p:tav tm="100000">
                                          <p:val>
                                            <p:strVal val="#ppt_w"/>
                                          </p:val>
                                        </p:tav>
                                      </p:tavLst>
                                    </p:anim>
                                    <p:anim calcmode="lin" valueType="num">
                                      <p:cBhvr>
                                        <p:cTn id="7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utoUpdateAnimBg="0"/>
      <p:bldP spid="37894" grpId="0" autoUpdateAnimBg="0"/>
      <p:bldP spid="37895" grpId="0" autoUpdateAnimBg="0"/>
      <p:bldP spid="37896" grpId="0" animBg="1"/>
      <p:bldP spid="37897" grpId="0" autoUpdateAnimBg="0"/>
      <p:bldP spid="37898" grpId="0" autoUpdateAnimBg="0"/>
      <p:bldP spid="37899" grpId="0" autoUpdateAnimBg="0"/>
      <p:bldP spid="37900" grpId="0" autoUpdateAnimBg="0"/>
      <p:bldP spid="37901"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75B42A85-E308-489A-A4F7-0111A67B8BC6}"/>
              </a:ext>
            </a:extLst>
          </p:cNvPr>
          <p:cNvSpPr>
            <a:spLocks noGrp="1" noChangeArrowheads="1"/>
          </p:cNvSpPr>
          <p:nvPr>
            <p:ph type="title"/>
          </p:nvPr>
        </p:nvSpPr>
        <p:spPr>
          <a:xfrm>
            <a:off x="685800" y="381000"/>
            <a:ext cx="7772400" cy="838200"/>
          </a:xfrm>
        </p:spPr>
        <p:txBody>
          <a:bodyPr/>
          <a:lstStyle/>
          <a:p>
            <a:pPr algn="ctr" eaLnBrk="1" hangingPunct="1"/>
            <a:r>
              <a:rPr lang="zh-CN" altLang="en-US" sz="3600" b="1">
                <a:solidFill>
                  <a:srgbClr val="040408"/>
                </a:solidFill>
              </a:rPr>
              <a:t>声光自熄开关（二）</a:t>
            </a:r>
          </a:p>
        </p:txBody>
      </p:sp>
      <p:pic>
        <p:nvPicPr>
          <p:cNvPr id="120835" name="Picture 4" descr="灯1 002">
            <a:extLst>
              <a:ext uri="{FF2B5EF4-FFF2-40B4-BE49-F238E27FC236}">
                <a16:creationId xmlns:a16="http://schemas.microsoft.com/office/drawing/2014/main" id="{F49FD9A5-75A4-4471-A359-613BCDA9F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7338"/>
            <a:ext cx="9144000"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644">
            <a:extLst>
              <a:ext uri="{FF2B5EF4-FFF2-40B4-BE49-F238E27FC236}">
                <a16:creationId xmlns:a16="http://schemas.microsoft.com/office/drawing/2014/main" id="{D6D7FD1F-EBE0-4D4D-8BA4-B71E6B96FB51}"/>
              </a:ext>
            </a:extLst>
          </p:cNvPr>
          <p:cNvGrpSpPr>
            <a:grpSpLocks/>
          </p:cNvGrpSpPr>
          <p:nvPr/>
        </p:nvGrpSpPr>
        <p:grpSpPr bwMode="auto">
          <a:xfrm>
            <a:off x="4710113" y="1981200"/>
            <a:ext cx="4160837" cy="3465513"/>
            <a:chOff x="2967" y="1248"/>
            <a:chExt cx="2621" cy="2183"/>
          </a:xfrm>
        </p:grpSpPr>
        <p:grpSp>
          <p:nvGrpSpPr>
            <p:cNvPr id="6326" name="Group 627">
              <a:extLst>
                <a:ext uri="{FF2B5EF4-FFF2-40B4-BE49-F238E27FC236}">
                  <a16:creationId xmlns:a16="http://schemas.microsoft.com/office/drawing/2014/main" id="{E6CDB64A-1F0B-4807-BBB9-E439AFF48D83}"/>
                </a:ext>
              </a:extLst>
            </p:cNvPr>
            <p:cNvGrpSpPr>
              <a:grpSpLocks/>
            </p:cNvGrpSpPr>
            <p:nvPr/>
          </p:nvGrpSpPr>
          <p:grpSpPr bwMode="auto">
            <a:xfrm>
              <a:off x="3074" y="2736"/>
              <a:ext cx="2514" cy="695"/>
              <a:chOff x="2066" y="7239"/>
              <a:chExt cx="6284" cy="1738"/>
            </a:xfrm>
          </p:grpSpPr>
          <p:grpSp>
            <p:nvGrpSpPr>
              <p:cNvPr id="6346" name="Group 628">
                <a:extLst>
                  <a:ext uri="{FF2B5EF4-FFF2-40B4-BE49-F238E27FC236}">
                    <a16:creationId xmlns:a16="http://schemas.microsoft.com/office/drawing/2014/main" id="{F9E6B86E-AC8F-48A8-9410-01C5E68B9817}"/>
                  </a:ext>
                </a:extLst>
              </p:cNvPr>
              <p:cNvGrpSpPr>
                <a:grpSpLocks/>
              </p:cNvGrpSpPr>
              <p:nvPr/>
            </p:nvGrpSpPr>
            <p:grpSpPr bwMode="auto">
              <a:xfrm>
                <a:off x="2066" y="7239"/>
                <a:ext cx="6284" cy="1738"/>
                <a:chOff x="2066" y="7239"/>
                <a:chExt cx="6284" cy="1738"/>
              </a:xfrm>
            </p:grpSpPr>
            <p:grpSp>
              <p:nvGrpSpPr>
                <p:cNvPr id="6348" name="Group 629">
                  <a:extLst>
                    <a:ext uri="{FF2B5EF4-FFF2-40B4-BE49-F238E27FC236}">
                      <a16:creationId xmlns:a16="http://schemas.microsoft.com/office/drawing/2014/main" id="{D074B841-0B39-48ED-BD57-E7C581315AB6}"/>
                    </a:ext>
                  </a:extLst>
                </p:cNvPr>
                <p:cNvGrpSpPr>
                  <a:grpSpLocks/>
                </p:cNvGrpSpPr>
                <p:nvPr/>
              </p:nvGrpSpPr>
              <p:grpSpPr bwMode="auto">
                <a:xfrm>
                  <a:off x="2066" y="7239"/>
                  <a:ext cx="6162" cy="1725"/>
                  <a:chOff x="2098" y="1596"/>
                  <a:chExt cx="4420" cy="1725"/>
                </a:xfrm>
              </p:grpSpPr>
              <p:sp>
                <p:nvSpPr>
                  <p:cNvPr id="6352" name="Line 630">
                    <a:extLst>
                      <a:ext uri="{FF2B5EF4-FFF2-40B4-BE49-F238E27FC236}">
                        <a16:creationId xmlns:a16="http://schemas.microsoft.com/office/drawing/2014/main" id="{4498E12D-4A8C-4820-836D-715946134681}"/>
                      </a:ext>
                    </a:extLst>
                  </p:cNvPr>
                  <p:cNvSpPr>
                    <a:spLocks noChangeShapeType="1"/>
                  </p:cNvSpPr>
                  <p:nvPr/>
                </p:nvSpPr>
                <p:spPr bwMode="auto">
                  <a:xfrm>
                    <a:off x="2098" y="2451"/>
                    <a:ext cx="4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3" name="Line 631">
                    <a:extLst>
                      <a:ext uri="{FF2B5EF4-FFF2-40B4-BE49-F238E27FC236}">
                        <a16:creationId xmlns:a16="http://schemas.microsoft.com/office/drawing/2014/main" id="{E6F169E7-7F75-41EA-BF9E-6BC2FA1011B1}"/>
                      </a:ext>
                    </a:extLst>
                  </p:cNvPr>
                  <p:cNvSpPr>
                    <a:spLocks noChangeShapeType="1"/>
                  </p:cNvSpPr>
                  <p:nvPr/>
                </p:nvSpPr>
                <p:spPr bwMode="auto">
                  <a:xfrm flipV="1">
                    <a:off x="2332" y="1596"/>
                    <a:ext cx="0" cy="1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349" name="Rectangle 632">
                  <a:extLst>
                    <a:ext uri="{FF2B5EF4-FFF2-40B4-BE49-F238E27FC236}">
                      <a16:creationId xmlns:a16="http://schemas.microsoft.com/office/drawing/2014/main" id="{0021FA88-7002-420B-AEFF-16B9E15CD4F8}"/>
                    </a:ext>
                  </a:extLst>
                </p:cNvPr>
                <p:cNvSpPr>
                  <a:spLocks noChangeArrowheads="1"/>
                </p:cNvSpPr>
                <p:nvPr/>
              </p:nvSpPr>
              <p:spPr bwMode="auto">
                <a:xfrm>
                  <a:off x="7970" y="8017"/>
                  <a:ext cx="38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6350" name="Rectangle 633">
                  <a:extLst>
                    <a:ext uri="{FF2B5EF4-FFF2-40B4-BE49-F238E27FC236}">
                      <a16:creationId xmlns:a16="http://schemas.microsoft.com/office/drawing/2014/main" id="{EC2434D2-F8B8-4D79-8294-4903D22381E9}"/>
                    </a:ext>
                  </a:extLst>
                </p:cNvPr>
                <p:cNvSpPr>
                  <a:spLocks noChangeArrowheads="1"/>
                </p:cNvSpPr>
                <p:nvPr/>
              </p:nvSpPr>
              <p:spPr bwMode="auto">
                <a:xfrm>
                  <a:off x="4003" y="7987"/>
                  <a:ext cx="17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p</a:t>
                  </a:r>
                  <a:endParaRPr lang="en-US" altLang="zh-CN" sz="1000"/>
                </a:p>
                <a:p>
                  <a:endParaRPr lang="en-US" altLang="zh-CN">
                    <a:latin typeface="Times New Roman" panose="02020603050405020304" pitchFamily="18" charset="0"/>
                  </a:endParaRPr>
                </a:p>
              </p:txBody>
            </p:sp>
            <p:sp>
              <p:nvSpPr>
                <p:cNvPr id="6351" name="Rectangle 634">
                  <a:extLst>
                    <a:ext uri="{FF2B5EF4-FFF2-40B4-BE49-F238E27FC236}">
                      <a16:creationId xmlns:a16="http://schemas.microsoft.com/office/drawing/2014/main" id="{7F78EC29-FF28-4A36-BA7E-CAAD390C64EB}"/>
                    </a:ext>
                  </a:extLst>
                </p:cNvPr>
                <p:cNvSpPr>
                  <a:spLocks noChangeArrowheads="1"/>
                </p:cNvSpPr>
                <p:nvPr/>
              </p:nvSpPr>
              <p:spPr bwMode="auto">
                <a:xfrm>
                  <a:off x="6083" y="8004"/>
                  <a:ext cx="3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2p</a:t>
                  </a:r>
                  <a:endParaRPr lang="en-US" altLang="zh-CN" sz="1000"/>
                </a:p>
                <a:p>
                  <a:endParaRPr lang="en-US" altLang="zh-CN">
                    <a:latin typeface="Times New Roman" panose="02020603050405020304" pitchFamily="18" charset="0"/>
                  </a:endParaRPr>
                </a:p>
              </p:txBody>
            </p:sp>
          </p:grpSp>
          <p:sp>
            <p:nvSpPr>
              <p:cNvPr id="6347" name="Rectangle 635">
                <a:extLst>
                  <a:ext uri="{FF2B5EF4-FFF2-40B4-BE49-F238E27FC236}">
                    <a16:creationId xmlns:a16="http://schemas.microsoft.com/office/drawing/2014/main" id="{4B9028B1-DDE6-4731-A064-621FBA3DF159}"/>
                  </a:ext>
                </a:extLst>
              </p:cNvPr>
              <p:cNvSpPr>
                <a:spLocks noChangeArrowheads="1"/>
              </p:cNvSpPr>
              <p:nvPr/>
            </p:nvSpPr>
            <p:spPr bwMode="auto">
              <a:xfrm>
                <a:off x="2101" y="7452"/>
                <a:ext cx="597"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i2</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6327" name="Group 618">
              <a:extLst>
                <a:ext uri="{FF2B5EF4-FFF2-40B4-BE49-F238E27FC236}">
                  <a16:creationId xmlns:a16="http://schemas.microsoft.com/office/drawing/2014/main" id="{F688529F-1B7D-4B70-AC3F-C59B2F4F5D45}"/>
                </a:ext>
              </a:extLst>
            </p:cNvPr>
            <p:cNvGrpSpPr>
              <a:grpSpLocks/>
            </p:cNvGrpSpPr>
            <p:nvPr/>
          </p:nvGrpSpPr>
          <p:grpSpPr bwMode="auto">
            <a:xfrm>
              <a:off x="2967" y="1979"/>
              <a:ext cx="2603" cy="690"/>
              <a:chOff x="1798" y="5331"/>
              <a:chExt cx="6508" cy="1725"/>
            </a:xfrm>
          </p:grpSpPr>
          <p:grpSp>
            <p:nvGrpSpPr>
              <p:cNvPr id="6338" name="Group 619">
                <a:extLst>
                  <a:ext uri="{FF2B5EF4-FFF2-40B4-BE49-F238E27FC236}">
                    <a16:creationId xmlns:a16="http://schemas.microsoft.com/office/drawing/2014/main" id="{3486108A-1B0F-4686-8D26-24859DA9CBA3}"/>
                  </a:ext>
                </a:extLst>
              </p:cNvPr>
              <p:cNvGrpSpPr>
                <a:grpSpLocks/>
              </p:cNvGrpSpPr>
              <p:nvPr/>
            </p:nvGrpSpPr>
            <p:grpSpPr bwMode="auto">
              <a:xfrm>
                <a:off x="2082" y="5331"/>
                <a:ext cx="6224" cy="1725"/>
                <a:chOff x="2082" y="5331"/>
                <a:chExt cx="6224" cy="1725"/>
              </a:xfrm>
            </p:grpSpPr>
            <p:grpSp>
              <p:nvGrpSpPr>
                <p:cNvPr id="6340" name="Group 620">
                  <a:extLst>
                    <a:ext uri="{FF2B5EF4-FFF2-40B4-BE49-F238E27FC236}">
                      <a16:creationId xmlns:a16="http://schemas.microsoft.com/office/drawing/2014/main" id="{00E59825-1A66-44B6-A14A-E93634875459}"/>
                    </a:ext>
                  </a:extLst>
                </p:cNvPr>
                <p:cNvGrpSpPr>
                  <a:grpSpLocks/>
                </p:cNvGrpSpPr>
                <p:nvPr/>
              </p:nvGrpSpPr>
              <p:grpSpPr bwMode="auto">
                <a:xfrm>
                  <a:off x="2082" y="5331"/>
                  <a:ext cx="6162" cy="1725"/>
                  <a:chOff x="2098" y="1596"/>
                  <a:chExt cx="4420" cy="1725"/>
                </a:xfrm>
              </p:grpSpPr>
              <p:sp>
                <p:nvSpPr>
                  <p:cNvPr id="6344" name="Line 621">
                    <a:extLst>
                      <a:ext uri="{FF2B5EF4-FFF2-40B4-BE49-F238E27FC236}">
                        <a16:creationId xmlns:a16="http://schemas.microsoft.com/office/drawing/2014/main" id="{558912DF-F90C-413A-98BE-63DA36D132DD}"/>
                      </a:ext>
                    </a:extLst>
                  </p:cNvPr>
                  <p:cNvSpPr>
                    <a:spLocks noChangeShapeType="1"/>
                  </p:cNvSpPr>
                  <p:nvPr/>
                </p:nvSpPr>
                <p:spPr bwMode="auto">
                  <a:xfrm>
                    <a:off x="2098" y="2451"/>
                    <a:ext cx="4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45" name="Line 622">
                    <a:extLst>
                      <a:ext uri="{FF2B5EF4-FFF2-40B4-BE49-F238E27FC236}">
                        <a16:creationId xmlns:a16="http://schemas.microsoft.com/office/drawing/2014/main" id="{705E152D-1184-45A8-8E19-841B7ECCD935}"/>
                      </a:ext>
                    </a:extLst>
                  </p:cNvPr>
                  <p:cNvSpPr>
                    <a:spLocks noChangeShapeType="1"/>
                  </p:cNvSpPr>
                  <p:nvPr/>
                </p:nvSpPr>
                <p:spPr bwMode="auto">
                  <a:xfrm flipV="1">
                    <a:off x="2332" y="1596"/>
                    <a:ext cx="0" cy="1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341" name="Rectangle 623">
                  <a:extLst>
                    <a:ext uri="{FF2B5EF4-FFF2-40B4-BE49-F238E27FC236}">
                      <a16:creationId xmlns:a16="http://schemas.microsoft.com/office/drawing/2014/main" id="{A01CF6E5-FEE5-437C-90A8-B956BACD9B63}"/>
                    </a:ext>
                  </a:extLst>
                </p:cNvPr>
                <p:cNvSpPr>
                  <a:spLocks noChangeArrowheads="1"/>
                </p:cNvSpPr>
                <p:nvPr/>
              </p:nvSpPr>
              <p:spPr bwMode="auto">
                <a:xfrm>
                  <a:off x="7926" y="6096"/>
                  <a:ext cx="38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6342" name="Rectangle 624">
                  <a:extLst>
                    <a:ext uri="{FF2B5EF4-FFF2-40B4-BE49-F238E27FC236}">
                      <a16:creationId xmlns:a16="http://schemas.microsoft.com/office/drawing/2014/main" id="{DC0C5CAA-AC52-4307-AFDC-A10938132241}"/>
                    </a:ext>
                  </a:extLst>
                </p:cNvPr>
                <p:cNvSpPr>
                  <a:spLocks noChangeArrowheads="1"/>
                </p:cNvSpPr>
                <p:nvPr/>
              </p:nvSpPr>
              <p:spPr bwMode="auto">
                <a:xfrm>
                  <a:off x="3958" y="6066"/>
                  <a:ext cx="17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p</a:t>
                  </a:r>
                  <a:endParaRPr lang="en-US" altLang="zh-CN" sz="1000"/>
                </a:p>
                <a:p>
                  <a:endParaRPr lang="en-US" altLang="zh-CN">
                    <a:latin typeface="Times New Roman" panose="02020603050405020304" pitchFamily="18" charset="0"/>
                  </a:endParaRPr>
                </a:p>
              </p:txBody>
            </p:sp>
            <p:sp>
              <p:nvSpPr>
                <p:cNvPr id="6343" name="Rectangle 625">
                  <a:extLst>
                    <a:ext uri="{FF2B5EF4-FFF2-40B4-BE49-F238E27FC236}">
                      <a16:creationId xmlns:a16="http://schemas.microsoft.com/office/drawing/2014/main" id="{5ECB7338-B180-40C1-83AA-3E6CEE6B483F}"/>
                    </a:ext>
                  </a:extLst>
                </p:cNvPr>
                <p:cNvSpPr>
                  <a:spLocks noChangeArrowheads="1"/>
                </p:cNvSpPr>
                <p:nvPr/>
              </p:nvSpPr>
              <p:spPr bwMode="auto">
                <a:xfrm>
                  <a:off x="6038" y="6084"/>
                  <a:ext cx="3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2p</a:t>
                  </a:r>
                  <a:endParaRPr lang="en-US" altLang="zh-CN" sz="1000"/>
                </a:p>
                <a:p>
                  <a:endParaRPr lang="en-US" altLang="zh-CN">
                    <a:latin typeface="Times New Roman" panose="02020603050405020304" pitchFamily="18" charset="0"/>
                  </a:endParaRPr>
                </a:p>
              </p:txBody>
            </p:sp>
          </p:grpSp>
          <p:sp>
            <p:nvSpPr>
              <p:cNvPr id="6339" name="Rectangle 626">
                <a:extLst>
                  <a:ext uri="{FF2B5EF4-FFF2-40B4-BE49-F238E27FC236}">
                    <a16:creationId xmlns:a16="http://schemas.microsoft.com/office/drawing/2014/main" id="{82CC7616-CEE8-4605-913C-3DB54416A877}"/>
                  </a:ext>
                </a:extLst>
              </p:cNvPr>
              <p:cNvSpPr>
                <a:spLocks noChangeArrowheads="1"/>
              </p:cNvSpPr>
              <p:nvPr/>
            </p:nvSpPr>
            <p:spPr bwMode="auto">
              <a:xfrm>
                <a:off x="1798" y="5456"/>
                <a:ext cx="1118"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Uvt1,4</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6328" name="Group 608">
              <a:extLst>
                <a:ext uri="{FF2B5EF4-FFF2-40B4-BE49-F238E27FC236}">
                  <a16:creationId xmlns:a16="http://schemas.microsoft.com/office/drawing/2014/main" id="{B9F29BF8-A33A-4540-9299-61818BADE7E8}"/>
                </a:ext>
              </a:extLst>
            </p:cNvPr>
            <p:cNvGrpSpPr>
              <a:grpSpLocks/>
            </p:cNvGrpSpPr>
            <p:nvPr/>
          </p:nvGrpSpPr>
          <p:grpSpPr bwMode="auto">
            <a:xfrm>
              <a:off x="2992" y="1248"/>
              <a:ext cx="2563" cy="690"/>
              <a:chOff x="1860" y="3405"/>
              <a:chExt cx="6408" cy="1725"/>
            </a:xfrm>
          </p:grpSpPr>
          <p:grpSp>
            <p:nvGrpSpPr>
              <p:cNvPr id="6329" name="Group 609">
                <a:extLst>
                  <a:ext uri="{FF2B5EF4-FFF2-40B4-BE49-F238E27FC236}">
                    <a16:creationId xmlns:a16="http://schemas.microsoft.com/office/drawing/2014/main" id="{38F3470B-9942-4243-A96C-C03F3716BEB2}"/>
                  </a:ext>
                </a:extLst>
              </p:cNvPr>
              <p:cNvGrpSpPr>
                <a:grpSpLocks/>
              </p:cNvGrpSpPr>
              <p:nvPr/>
            </p:nvGrpSpPr>
            <p:grpSpPr bwMode="auto">
              <a:xfrm>
                <a:off x="2098" y="3405"/>
                <a:ext cx="6170" cy="1725"/>
                <a:chOff x="2098" y="3405"/>
                <a:chExt cx="6170" cy="1725"/>
              </a:xfrm>
            </p:grpSpPr>
            <p:grpSp>
              <p:nvGrpSpPr>
                <p:cNvPr id="6332" name="Group 610">
                  <a:extLst>
                    <a:ext uri="{FF2B5EF4-FFF2-40B4-BE49-F238E27FC236}">
                      <a16:creationId xmlns:a16="http://schemas.microsoft.com/office/drawing/2014/main" id="{07242A18-1012-4D17-9EE8-A05F0D7B5FC0}"/>
                    </a:ext>
                  </a:extLst>
                </p:cNvPr>
                <p:cNvGrpSpPr>
                  <a:grpSpLocks/>
                </p:cNvGrpSpPr>
                <p:nvPr/>
              </p:nvGrpSpPr>
              <p:grpSpPr bwMode="auto">
                <a:xfrm>
                  <a:off x="2098" y="3405"/>
                  <a:ext cx="6162" cy="1725"/>
                  <a:chOff x="2098" y="1596"/>
                  <a:chExt cx="4420" cy="1725"/>
                </a:xfrm>
              </p:grpSpPr>
              <p:sp>
                <p:nvSpPr>
                  <p:cNvPr id="6336" name="Line 611">
                    <a:extLst>
                      <a:ext uri="{FF2B5EF4-FFF2-40B4-BE49-F238E27FC236}">
                        <a16:creationId xmlns:a16="http://schemas.microsoft.com/office/drawing/2014/main" id="{DFFE66B0-1CF1-419E-A868-2BBEDE5F6879}"/>
                      </a:ext>
                    </a:extLst>
                  </p:cNvPr>
                  <p:cNvSpPr>
                    <a:spLocks noChangeShapeType="1"/>
                  </p:cNvSpPr>
                  <p:nvPr/>
                </p:nvSpPr>
                <p:spPr bwMode="auto">
                  <a:xfrm>
                    <a:off x="2098" y="2451"/>
                    <a:ext cx="4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37" name="Line 612">
                    <a:extLst>
                      <a:ext uri="{FF2B5EF4-FFF2-40B4-BE49-F238E27FC236}">
                        <a16:creationId xmlns:a16="http://schemas.microsoft.com/office/drawing/2014/main" id="{D6EBC2A1-FBFD-4385-9119-85FFB28F0511}"/>
                      </a:ext>
                    </a:extLst>
                  </p:cNvPr>
                  <p:cNvSpPr>
                    <a:spLocks noChangeShapeType="1"/>
                  </p:cNvSpPr>
                  <p:nvPr/>
                </p:nvSpPr>
                <p:spPr bwMode="auto">
                  <a:xfrm flipV="1">
                    <a:off x="2332" y="1596"/>
                    <a:ext cx="0" cy="1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333" name="Rectangle 613">
                  <a:extLst>
                    <a:ext uri="{FF2B5EF4-FFF2-40B4-BE49-F238E27FC236}">
                      <a16:creationId xmlns:a16="http://schemas.microsoft.com/office/drawing/2014/main" id="{7A610845-FE12-46B8-9486-1D888F52814F}"/>
                    </a:ext>
                  </a:extLst>
                </p:cNvPr>
                <p:cNvSpPr>
                  <a:spLocks noChangeArrowheads="1"/>
                </p:cNvSpPr>
                <p:nvPr/>
              </p:nvSpPr>
              <p:spPr bwMode="auto">
                <a:xfrm>
                  <a:off x="7888" y="4135"/>
                  <a:ext cx="38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6334" name="Rectangle 614">
                  <a:extLst>
                    <a:ext uri="{FF2B5EF4-FFF2-40B4-BE49-F238E27FC236}">
                      <a16:creationId xmlns:a16="http://schemas.microsoft.com/office/drawing/2014/main" id="{31CB2FBB-1F4D-44A8-8B19-A257D97E9857}"/>
                    </a:ext>
                  </a:extLst>
                </p:cNvPr>
                <p:cNvSpPr>
                  <a:spLocks noChangeArrowheads="1"/>
                </p:cNvSpPr>
                <p:nvPr/>
              </p:nvSpPr>
              <p:spPr bwMode="auto">
                <a:xfrm>
                  <a:off x="3920" y="4105"/>
                  <a:ext cx="17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p</a:t>
                  </a:r>
                  <a:endParaRPr lang="en-US" altLang="zh-CN" sz="1000"/>
                </a:p>
                <a:p>
                  <a:endParaRPr lang="en-US" altLang="zh-CN">
                    <a:latin typeface="Times New Roman" panose="02020603050405020304" pitchFamily="18" charset="0"/>
                  </a:endParaRPr>
                </a:p>
              </p:txBody>
            </p:sp>
            <p:sp>
              <p:nvSpPr>
                <p:cNvPr id="6335" name="Rectangle 615">
                  <a:extLst>
                    <a:ext uri="{FF2B5EF4-FFF2-40B4-BE49-F238E27FC236}">
                      <a16:creationId xmlns:a16="http://schemas.microsoft.com/office/drawing/2014/main" id="{CBBDF66A-BF80-4EE3-AE03-2CE9AC5AA1C0}"/>
                    </a:ext>
                  </a:extLst>
                </p:cNvPr>
                <p:cNvSpPr>
                  <a:spLocks noChangeArrowheads="1"/>
                </p:cNvSpPr>
                <p:nvPr/>
              </p:nvSpPr>
              <p:spPr bwMode="auto">
                <a:xfrm>
                  <a:off x="6000" y="4123"/>
                  <a:ext cx="3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2p</a:t>
                  </a:r>
                  <a:endParaRPr lang="en-US" altLang="zh-CN" sz="1000"/>
                </a:p>
                <a:p>
                  <a:endParaRPr lang="en-US" altLang="zh-CN">
                    <a:latin typeface="Times New Roman" panose="02020603050405020304" pitchFamily="18" charset="0"/>
                  </a:endParaRPr>
                </a:p>
              </p:txBody>
            </p:sp>
          </p:grpSp>
          <p:sp>
            <p:nvSpPr>
              <p:cNvPr id="6330" name="Freeform 616">
                <a:extLst>
                  <a:ext uri="{FF2B5EF4-FFF2-40B4-BE49-F238E27FC236}">
                    <a16:creationId xmlns:a16="http://schemas.microsoft.com/office/drawing/2014/main" id="{03A002CF-92BC-4A36-A9A5-4111685D4B90}"/>
                  </a:ext>
                </a:extLst>
              </p:cNvPr>
              <p:cNvSpPr>
                <a:spLocks noEditPoints="1"/>
              </p:cNvSpPr>
              <p:nvPr/>
            </p:nvSpPr>
            <p:spPr bwMode="auto">
              <a:xfrm flipV="1">
                <a:off x="2418" y="3696"/>
                <a:ext cx="5314" cy="1146"/>
              </a:xfrm>
              <a:custGeom>
                <a:avLst/>
                <a:gdLst>
                  <a:gd name="T0" fmla="*/ 12 w 6056"/>
                  <a:gd name="T1" fmla="*/ 1065 h 2152"/>
                  <a:gd name="T2" fmla="*/ 127 w 6056"/>
                  <a:gd name="T3" fmla="*/ 1290 h 2152"/>
                  <a:gd name="T4" fmla="*/ 267 w 6056"/>
                  <a:gd name="T5" fmla="*/ 1500 h 2152"/>
                  <a:gd name="T6" fmla="*/ 388 w 6056"/>
                  <a:gd name="T7" fmla="*/ 1648 h 2152"/>
                  <a:gd name="T8" fmla="*/ 319 w 6056"/>
                  <a:gd name="T9" fmla="*/ 1550 h 2152"/>
                  <a:gd name="T10" fmla="*/ 417 w 6056"/>
                  <a:gd name="T11" fmla="*/ 1710 h 2152"/>
                  <a:gd name="T12" fmla="*/ 626 w 6056"/>
                  <a:gd name="T13" fmla="*/ 1960 h 2152"/>
                  <a:gd name="T14" fmla="*/ 829 w 6056"/>
                  <a:gd name="T15" fmla="*/ 2087 h 2152"/>
                  <a:gd name="T16" fmla="*/ 713 w 6056"/>
                  <a:gd name="T17" fmla="*/ 2007 h 2152"/>
                  <a:gd name="T18" fmla="*/ 1043 w 6056"/>
                  <a:gd name="T19" fmla="*/ 2152 h 2152"/>
                  <a:gd name="T20" fmla="*/ 1298 w 6056"/>
                  <a:gd name="T21" fmla="*/ 2040 h 2152"/>
                  <a:gd name="T22" fmla="*/ 1165 w 6056"/>
                  <a:gd name="T23" fmla="*/ 2109 h 2152"/>
                  <a:gd name="T24" fmla="*/ 1374 w 6056"/>
                  <a:gd name="T25" fmla="*/ 1993 h 2152"/>
                  <a:gd name="T26" fmla="*/ 1594 w 6056"/>
                  <a:gd name="T27" fmla="*/ 1743 h 2152"/>
                  <a:gd name="T28" fmla="*/ 1692 w 6056"/>
                  <a:gd name="T29" fmla="*/ 1587 h 2152"/>
                  <a:gd name="T30" fmla="*/ 1623 w 6056"/>
                  <a:gd name="T31" fmla="*/ 1681 h 2152"/>
                  <a:gd name="T32" fmla="*/ 1756 w 6056"/>
                  <a:gd name="T33" fmla="*/ 1529 h 2152"/>
                  <a:gd name="T34" fmla="*/ 1924 w 6056"/>
                  <a:gd name="T35" fmla="*/ 1268 h 2152"/>
                  <a:gd name="T36" fmla="*/ 2005 w 6056"/>
                  <a:gd name="T37" fmla="*/ 1101 h 2152"/>
                  <a:gd name="T38" fmla="*/ 1947 w 6056"/>
                  <a:gd name="T39" fmla="*/ 1199 h 2152"/>
                  <a:gd name="T40" fmla="*/ 2040 w 6056"/>
                  <a:gd name="T41" fmla="*/ 1043 h 2152"/>
                  <a:gd name="T42" fmla="*/ 2202 w 6056"/>
                  <a:gd name="T43" fmla="*/ 800 h 2152"/>
                  <a:gd name="T44" fmla="*/ 2307 w 6056"/>
                  <a:gd name="T45" fmla="*/ 612 h 2152"/>
                  <a:gd name="T46" fmla="*/ 2417 w 6056"/>
                  <a:gd name="T47" fmla="*/ 460 h 2152"/>
                  <a:gd name="T48" fmla="*/ 2341 w 6056"/>
                  <a:gd name="T49" fmla="*/ 550 h 2152"/>
                  <a:gd name="T50" fmla="*/ 2475 w 6056"/>
                  <a:gd name="T51" fmla="*/ 402 h 2152"/>
                  <a:gd name="T52" fmla="*/ 2701 w 6056"/>
                  <a:gd name="T53" fmla="*/ 159 h 2152"/>
                  <a:gd name="T54" fmla="*/ 2892 w 6056"/>
                  <a:gd name="T55" fmla="*/ 32 h 2152"/>
                  <a:gd name="T56" fmla="*/ 2753 w 6056"/>
                  <a:gd name="T57" fmla="*/ 97 h 2152"/>
                  <a:gd name="T58" fmla="*/ 3095 w 6056"/>
                  <a:gd name="T59" fmla="*/ 14 h 2152"/>
                  <a:gd name="T60" fmla="*/ 3373 w 6056"/>
                  <a:gd name="T61" fmla="*/ 137 h 2152"/>
                  <a:gd name="T62" fmla="*/ 3246 w 6056"/>
                  <a:gd name="T63" fmla="*/ 61 h 2152"/>
                  <a:gd name="T64" fmla="*/ 3414 w 6056"/>
                  <a:gd name="T65" fmla="*/ 203 h 2152"/>
                  <a:gd name="T66" fmla="*/ 3634 w 6056"/>
                  <a:gd name="T67" fmla="*/ 449 h 2152"/>
                  <a:gd name="T68" fmla="*/ 3686 w 6056"/>
                  <a:gd name="T69" fmla="*/ 507 h 2152"/>
                  <a:gd name="T70" fmla="*/ 3674 w 6056"/>
                  <a:gd name="T71" fmla="*/ 503 h 2152"/>
                  <a:gd name="T72" fmla="*/ 3779 w 6056"/>
                  <a:gd name="T73" fmla="*/ 670 h 2152"/>
                  <a:gd name="T74" fmla="*/ 3953 w 6056"/>
                  <a:gd name="T75" fmla="*/ 931 h 2152"/>
                  <a:gd name="T76" fmla="*/ 4063 w 6056"/>
                  <a:gd name="T77" fmla="*/ 1087 h 2152"/>
                  <a:gd name="T78" fmla="*/ 4005 w 6056"/>
                  <a:gd name="T79" fmla="*/ 989 h 2152"/>
                  <a:gd name="T80" fmla="*/ 4080 w 6056"/>
                  <a:gd name="T81" fmla="*/ 1152 h 2152"/>
                  <a:gd name="T82" fmla="*/ 4242 w 6056"/>
                  <a:gd name="T83" fmla="*/ 1420 h 2152"/>
                  <a:gd name="T84" fmla="*/ 4358 w 6056"/>
                  <a:gd name="T85" fmla="*/ 1572 h 2152"/>
                  <a:gd name="T86" fmla="*/ 4300 w 6056"/>
                  <a:gd name="T87" fmla="*/ 1478 h 2152"/>
                  <a:gd name="T88" fmla="*/ 4393 w 6056"/>
                  <a:gd name="T89" fmla="*/ 1634 h 2152"/>
                  <a:gd name="T90" fmla="*/ 4515 w 6056"/>
                  <a:gd name="T91" fmla="*/ 1797 h 2152"/>
                  <a:gd name="T92" fmla="*/ 4752 w 6056"/>
                  <a:gd name="T93" fmla="*/ 2036 h 2152"/>
                  <a:gd name="T94" fmla="*/ 4891 w 6056"/>
                  <a:gd name="T95" fmla="*/ 2109 h 2152"/>
                  <a:gd name="T96" fmla="*/ 4822 w 6056"/>
                  <a:gd name="T97" fmla="*/ 2080 h 2152"/>
                  <a:gd name="T98" fmla="*/ 5233 w 6056"/>
                  <a:gd name="T99" fmla="*/ 2101 h 2152"/>
                  <a:gd name="T100" fmla="*/ 5396 w 6056"/>
                  <a:gd name="T101" fmla="*/ 1989 h 2152"/>
                  <a:gd name="T102" fmla="*/ 5309 w 6056"/>
                  <a:gd name="T103" fmla="*/ 2061 h 2152"/>
                  <a:gd name="T104" fmla="*/ 5570 w 6056"/>
                  <a:gd name="T105" fmla="*/ 1826 h 2152"/>
                  <a:gd name="T106" fmla="*/ 5668 w 6056"/>
                  <a:gd name="T107" fmla="*/ 1663 h 2152"/>
                  <a:gd name="T108" fmla="*/ 5593 w 6056"/>
                  <a:gd name="T109" fmla="*/ 1761 h 2152"/>
                  <a:gd name="T110" fmla="*/ 5726 w 6056"/>
                  <a:gd name="T111" fmla="*/ 1608 h 2152"/>
                  <a:gd name="T112" fmla="*/ 5906 w 6056"/>
                  <a:gd name="T113" fmla="*/ 1348 h 2152"/>
                  <a:gd name="T114" fmla="*/ 5987 w 6056"/>
                  <a:gd name="T115" fmla="*/ 1181 h 2152"/>
                  <a:gd name="T116" fmla="*/ 5929 w 6056"/>
                  <a:gd name="T117" fmla="*/ 1282 h 2152"/>
                  <a:gd name="T118" fmla="*/ 6027 w 6056"/>
                  <a:gd name="T119" fmla="*/ 1127 h 21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56"/>
                  <a:gd name="T181" fmla="*/ 0 h 2152"/>
                  <a:gd name="T182" fmla="*/ 6056 w 6056"/>
                  <a:gd name="T183" fmla="*/ 2152 h 21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56" h="2152">
                    <a:moveTo>
                      <a:pt x="23" y="1069"/>
                    </a:moveTo>
                    <a:lnTo>
                      <a:pt x="75" y="1163"/>
                    </a:lnTo>
                    <a:lnTo>
                      <a:pt x="81" y="1166"/>
                    </a:lnTo>
                    <a:lnTo>
                      <a:pt x="75" y="1170"/>
                    </a:lnTo>
                    <a:lnTo>
                      <a:pt x="70" y="1174"/>
                    </a:lnTo>
                    <a:lnTo>
                      <a:pt x="64" y="1174"/>
                    </a:lnTo>
                    <a:lnTo>
                      <a:pt x="58" y="1170"/>
                    </a:lnTo>
                    <a:lnTo>
                      <a:pt x="0" y="1072"/>
                    </a:lnTo>
                    <a:lnTo>
                      <a:pt x="0" y="1069"/>
                    </a:lnTo>
                    <a:lnTo>
                      <a:pt x="6" y="1065"/>
                    </a:lnTo>
                    <a:lnTo>
                      <a:pt x="12" y="1065"/>
                    </a:lnTo>
                    <a:lnTo>
                      <a:pt x="17" y="1065"/>
                    </a:lnTo>
                    <a:lnTo>
                      <a:pt x="23" y="1069"/>
                    </a:lnTo>
                    <a:close/>
                    <a:moveTo>
                      <a:pt x="116" y="1232"/>
                    </a:moveTo>
                    <a:lnTo>
                      <a:pt x="151" y="1286"/>
                    </a:lnTo>
                    <a:lnTo>
                      <a:pt x="174" y="1326"/>
                    </a:lnTo>
                    <a:lnTo>
                      <a:pt x="174" y="1329"/>
                    </a:lnTo>
                    <a:lnTo>
                      <a:pt x="174" y="1333"/>
                    </a:lnTo>
                    <a:lnTo>
                      <a:pt x="168" y="1333"/>
                    </a:lnTo>
                    <a:lnTo>
                      <a:pt x="168" y="1337"/>
                    </a:lnTo>
                    <a:lnTo>
                      <a:pt x="162" y="1337"/>
                    </a:lnTo>
                    <a:lnTo>
                      <a:pt x="156" y="1337"/>
                    </a:lnTo>
                    <a:lnTo>
                      <a:pt x="156" y="1333"/>
                    </a:lnTo>
                    <a:lnTo>
                      <a:pt x="151" y="1333"/>
                    </a:lnTo>
                    <a:lnTo>
                      <a:pt x="127" y="1290"/>
                    </a:lnTo>
                    <a:lnTo>
                      <a:pt x="99" y="1235"/>
                    </a:lnTo>
                    <a:lnTo>
                      <a:pt x="93" y="1235"/>
                    </a:lnTo>
                    <a:lnTo>
                      <a:pt x="99" y="1232"/>
                    </a:lnTo>
                    <a:lnTo>
                      <a:pt x="99" y="1228"/>
                    </a:lnTo>
                    <a:lnTo>
                      <a:pt x="104" y="1228"/>
                    </a:lnTo>
                    <a:lnTo>
                      <a:pt x="110" y="1228"/>
                    </a:lnTo>
                    <a:lnTo>
                      <a:pt x="116" y="1228"/>
                    </a:lnTo>
                    <a:lnTo>
                      <a:pt x="116" y="1232"/>
                    </a:lnTo>
                    <a:close/>
                    <a:moveTo>
                      <a:pt x="214" y="1395"/>
                    </a:moveTo>
                    <a:lnTo>
                      <a:pt x="272" y="1489"/>
                    </a:lnTo>
                    <a:lnTo>
                      <a:pt x="272" y="1492"/>
                    </a:lnTo>
                    <a:lnTo>
                      <a:pt x="272" y="1496"/>
                    </a:lnTo>
                    <a:lnTo>
                      <a:pt x="267" y="1496"/>
                    </a:lnTo>
                    <a:lnTo>
                      <a:pt x="267" y="1500"/>
                    </a:lnTo>
                    <a:lnTo>
                      <a:pt x="261" y="1500"/>
                    </a:lnTo>
                    <a:lnTo>
                      <a:pt x="255" y="1500"/>
                    </a:lnTo>
                    <a:lnTo>
                      <a:pt x="255" y="1496"/>
                    </a:lnTo>
                    <a:lnTo>
                      <a:pt x="249" y="1496"/>
                    </a:lnTo>
                    <a:lnTo>
                      <a:pt x="191" y="1398"/>
                    </a:lnTo>
                    <a:lnTo>
                      <a:pt x="191" y="1395"/>
                    </a:lnTo>
                    <a:lnTo>
                      <a:pt x="197" y="1391"/>
                    </a:lnTo>
                    <a:lnTo>
                      <a:pt x="203" y="1391"/>
                    </a:lnTo>
                    <a:lnTo>
                      <a:pt x="209" y="1391"/>
                    </a:lnTo>
                    <a:lnTo>
                      <a:pt x="214" y="1391"/>
                    </a:lnTo>
                    <a:lnTo>
                      <a:pt x="214" y="1395"/>
                    </a:lnTo>
                    <a:close/>
                    <a:moveTo>
                      <a:pt x="319" y="1554"/>
                    </a:moveTo>
                    <a:lnTo>
                      <a:pt x="388" y="1648"/>
                    </a:lnTo>
                    <a:lnTo>
                      <a:pt x="388" y="1652"/>
                    </a:lnTo>
                    <a:lnTo>
                      <a:pt x="388" y="1656"/>
                    </a:lnTo>
                    <a:lnTo>
                      <a:pt x="383" y="1656"/>
                    </a:lnTo>
                    <a:lnTo>
                      <a:pt x="377" y="1656"/>
                    </a:lnTo>
                    <a:lnTo>
                      <a:pt x="371" y="1656"/>
                    </a:lnTo>
                    <a:lnTo>
                      <a:pt x="371" y="1652"/>
                    </a:lnTo>
                    <a:lnTo>
                      <a:pt x="301" y="1561"/>
                    </a:lnTo>
                    <a:lnTo>
                      <a:pt x="301" y="1558"/>
                    </a:lnTo>
                    <a:lnTo>
                      <a:pt x="301" y="1554"/>
                    </a:lnTo>
                    <a:lnTo>
                      <a:pt x="307" y="1550"/>
                    </a:lnTo>
                    <a:lnTo>
                      <a:pt x="313" y="1550"/>
                    </a:lnTo>
                    <a:lnTo>
                      <a:pt x="319" y="1550"/>
                    </a:lnTo>
                    <a:lnTo>
                      <a:pt x="319" y="1554"/>
                    </a:lnTo>
                    <a:close/>
                    <a:moveTo>
                      <a:pt x="440" y="1714"/>
                    </a:moveTo>
                    <a:lnTo>
                      <a:pt x="510" y="1804"/>
                    </a:lnTo>
                    <a:lnTo>
                      <a:pt x="510" y="1808"/>
                    </a:lnTo>
                    <a:lnTo>
                      <a:pt x="510" y="1811"/>
                    </a:lnTo>
                    <a:lnTo>
                      <a:pt x="504" y="1811"/>
                    </a:lnTo>
                    <a:lnTo>
                      <a:pt x="498" y="1811"/>
                    </a:lnTo>
                    <a:lnTo>
                      <a:pt x="493" y="1811"/>
                    </a:lnTo>
                    <a:lnTo>
                      <a:pt x="487" y="1808"/>
                    </a:lnTo>
                    <a:lnTo>
                      <a:pt x="417" y="1717"/>
                    </a:lnTo>
                    <a:lnTo>
                      <a:pt x="417" y="1714"/>
                    </a:lnTo>
                    <a:lnTo>
                      <a:pt x="417" y="1710"/>
                    </a:lnTo>
                    <a:lnTo>
                      <a:pt x="423" y="1710"/>
                    </a:lnTo>
                    <a:lnTo>
                      <a:pt x="429" y="1706"/>
                    </a:lnTo>
                    <a:lnTo>
                      <a:pt x="435" y="1710"/>
                    </a:lnTo>
                    <a:lnTo>
                      <a:pt x="440" y="1714"/>
                    </a:lnTo>
                    <a:close/>
                    <a:moveTo>
                      <a:pt x="562" y="1866"/>
                    </a:moveTo>
                    <a:lnTo>
                      <a:pt x="649" y="1953"/>
                    </a:lnTo>
                    <a:lnTo>
                      <a:pt x="649" y="1956"/>
                    </a:lnTo>
                    <a:lnTo>
                      <a:pt x="649" y="1960"/>
                    </a:lnTo>
                    <a:lnTo>
                      <a:pt x="643" y="1964"/>
                    </a:lnTo>
                    <a:lnTo>
                      <a:pt x="638" y="1964"/>
                    </a:lnTo>
                    <a:lnTo>
                      <a:pt x="632" y="1964"/>
                    </a:lnTo>
                    <a:lnTo>
                      <a:pt x="626" y="1960"/>
                    </a:lnTo>
                    <a:lnTo>
                      <a:pt x="545" y="1873"/>
                    </a:lnTo>
                    <a:lnTo>
                      <a:pt x="545" y="1869"/>
                    </a:lnTo>
                    <a:lnTo>
                      <a:pt x="545" y="1866"/>
                    </a:lnTo>
                    <a:lnTo>
                      <a:pt x="551" y="1862"/>
                    </a:lnTo>
                    <a:lnTo>
                      <a:pt x="556" y="1862"/>
                    </a:lnTo>
                    <a:lnTo>
                      <a:pt x="562" y="1866"/>
                    </a:lnTo>
                    <a:close/>
                    <a:moveTo>
                      <a:pt x="719" y="2011"/>
                    </a:moveTo>
                    <a:lnTo>
                      <a:pt x="788" y="2065"/>
                    </a:lnTo>
                    <a:lnTo>
                      <a:pt x="788" y="2061"/>
                    </a:lnTo>
                    <a:lnTo>
                      <a:pt x="829" y="2083"/>
                    </a:lnTo>
                    <a:lnTo>
                      <a:pt x="829" y="2087"/>
                    </a:lnTo>
                    <a:lnTo>
                      <a:pt x="829" y="2090"/>
                    </a:lnTo>
                    <a:lnTo>
                      <a:pt x="829" y="2094"/>
                    </a:lnTo>
                    <a:lnTo>
                      <a:pt x="823" y="2094"/>
                    </a:lnTo>
                    <a:lnTo>
                      <a:pt x="817" y="2094"/>
                    </a:lnTo>
                    <a:lnTo>
                      <a:pt x="811" y="2094"/>
                    </a:lnTo>
                    <a:lnTo>
                      <a:pt x="771" y="2072"/>
                    </a:lnTo>
                    <a:lnTo>
                      <a:pt x="701" y="2018"/>
                    </a:lnTo>
                    <a:lnTo>
                      <a:pt x="695" y="2018"/>
                    </a:lnTo>
                    <a:lnTo>
                      <a:pt x="695" y="2014"/>
                    </a:lnTo>
                    <a:lnTo>
                      <a:pt x="695" y="2011"/>
                    </a:lnTo>
                    <a:lnTo>
                      <a:pt x="701" y="2011"/>
                    </a:lnTo>
                    <a:lnTo>
                      <a:pt x="707" y="2007"/>
                    </a:lnTo>
                    <a:lnTo>
                      <a:pt x="713" y="2007"/>
                    </a:lnTo>
                    <a:lnTo>
                      <a:pt x="719" y="2011"/>
                    </a:lnTo>
                    <a:close/>
                    <a:moveTo>
                      <a:pt x="910" y="2127"/>
                    </a:moveTo>
                    <a:lnTo>
                      <a:pt x="1049" y="2137"/>
                    </a:lnTo>
                    <a:lnTo>
                      <a:pt x="1043" y="2137"/>
                    </a:lnTo>
                    <a:lnTo>
                      <a:pt x="1066" y="2130"/>
                    </a:lnTo>
                    <a:lnTo>
                      <a:pt x="1072" y="2130"/>
                    </a:lnTo>
                    <a:lnTo>
                      <a:pt x="1078" y="2134"/>
                    </a:lnTo>
                    <a:lnTo>
                      <a:pt x="1078" y="2137"/>
                    </a:lnTo>
                    <a:lnTo>
                      <a:pt x="1078" y="2141"/>
                    </a:lnTo>
                    <a:lnTo>
                      <a:pt x="1078" y="2145"/>
                    </a:lnTo>
                    <a:lnTo>
                      <a:pt x="1072" y="2145"/>
                    </a:lnTo>
                    <a:lnTo>
                      <a:pt x="1049" y="2148"/>
                    </a:lnTo>
                    <a:lnTo>
                      <a:pt x="1043" y="2152"/>
                    </a:lnTo>
                    <a:lnTo>
                      <a:pt x="910" y="2141"/>
                    </a:lnTo>
                    <a:lnTo>
                      <a:pt x="904" y="2141"/>
                    </a:lnTo>
                    <a:lnTo>
                      <a:pt x="898" y="2137"/>
                    </a:lnTo>
                    <a:lnTo>
                      <a:pt x="898" y="2134"/>
                    </a:lnTo>
                    <a:lnTo>
                      <a:pt x="898" y="2130"/>
                    </a:lnTo>
                    <a:lnTo>
                      <a:pt x="898" y="2127"/>
                    </a:lnTo>
                    <a:lnTo>
                      <a:pt x="904" y="2127"/>
                    </a:lnTo>
                    <a:lnTo>
                      <a:pt x="910" y="2127"/>
                    </a:lnTo>
                    <a:close/>
                    <a:moveTo>
                      <a:pt x="1171" y="2105"/>
                    </a:moveTo>
                    <a:lnTo>
                      <a:pt x="1287" y="2043"/>
                    </a:lnTo>
                    <a:lnTo>
                      <a:pt x="1292" y="2043"/>
                    </a:lnTo>
                    <a:lnTo>
                      <a:pt x="1292" y="2040"/>
                    </a:lnTo>
                    <a:lnTo>
                      <a:pt x="1298" y="2040"/>
                    </a:lnTo>
                    <a:lnTo>
                      <a:pt x="1304" y="2040"/>
                    </a:lnTo>
                    <a:lnTo>
                      <a:pt x="1310" y="2043"/>
                    </a:lnTo>
                    <a:lnTo>
                      <a:pt x="1310" y="2047"/>
                    </a:lnTo>
                    <a:lnTo>
                      <a:pt x="1310" y="2051"/>
                    </a:lnTo>
                    <a:lnTo>
                      <a:pt x="1304" y="2054"/>
                    </a:lnTo>
                    <a:lnTo>
                      <a:pt x="1182" y="2119"/>
                    </a:lnTo>
                    <a:lnTo>
                      <a:pt x="1176" y="2119"/>
                    </a:lnTo>
                    <a:lnTo>
                      <a:pt x="1171" y="2119"/>
                    </a:lnTo>
                    <a:lnTo>
                      <a:pt x="1165" y="2116"/>
                    </a:lnTo>
                    <a:lnTo>
                      <a:pt x="1165" y="2112"/>
                    </a:lnTo>
                    <a:lnTo>
                      <a:pt x="1165" y="2109"/>
                    </a:lnTo>
                    <a:lnTo>
                      <a:pt x="1171" y="2105"/>
                    </a:lnTo>
                    <a:close/>
                    <a:moveTo>
                      <a:pt x="1356" y="1982"/>
                    </a:moveTo>
                    <a:lnTo>
                      <a:pt x="1414" y="1931"/>
                    </a:lnTo>
                    <a:lnTo>
                      <a:pt x="1443" y="1898"/>
                    </a:lnTo>
                    <a:lnTo>
                      <a:pt x="1443" y="1895"/>
                    </a:lnTo>
                    <a:lnTo>
                      <a:pt x="1449" y="1895"/>
                    </a:lnTo>
                    <a:lnTo>
                      <a:pt x="1455" y="1895"/>
                    </a:lnTo>
                    <a:lnTo>
                      <a:pt x="1460" y="1895"/>
                    </a:lnTo>
                    <a:lnTo>
                      <a:pt x="1460" y="1898"/>
                    </a:lnTo>
                    <a:lnTo>
                      <a:pt x="1466" y="1898"/>
                    </a:lnTo>
                    <a:lnTo>
                      <a:pt x="1466" y="1902"/>
                    </a:lnTo>
                    <a:lnTo>
                      <a:pt x="1460" y="1906"/>
                    </a:lnTo>
                    <a:lnTo>
                      <a:pt x="1432" y="1942"/>
                    </a:lnTo>
                    <a:lnTo>
                      <a:pt x="1374" y="1993"/>
                    </a:lnTo>
                    <a:lnTo>
                      <a:pt x="1368" y="1993"/>
                    </a:lnTo>
                    <a:lnTo>
                      <a:pt x="1362" y="1993"/>
                    </a:lnTo>
                    <a:lnTo>
                      <a:pt x="1356" y="1989"/>
                    </a:lnTo>
                    <a:lnTo>
                      <a:pt x="1356" y="1985"/>
                    </a:lnTo>
                    <a:lnTo>
                      <a:pt x="1356" y="1982"/>
                    </a:lnTo>
                    <a:close/>
                    <a:moveTo>
                      <a:pt x="1501" y="1833"/>
                    </a:moveTo>
                    <a:lnTo>
                      <a:pt x="1536" y="1793"/>
                    </a:lnTo>
                    <a:lnTo>
                      <a:pt x="1571" y="1746"/>
                    </a:lnTo>
                    <a:lnTo>
                      <a:pt x="1576" y="1743"/>
                    </a:lnTo>
                    <a:lnTo>
                      <a:pt x="1582" y="1739"/>
                    </a:lnTo>
                    <a:lnTo>
                      <a:pt x="1588" y="1743"/>
                    </a:lnTo>
                    <a:lnTo>
                      <a:pt x="1594" y="1743"/>
                    </a:lnTo>
                    <a:lnTo>
                      <a:pt x="1594" y="1746"/>
                    </a:lnTo>
                    <a:lnTo>
                      <a:pt x="1594" y="1750"/>
                    </a:lnTo>
                    <a:lnTo>
                      <a:pt x="1559" y="1797"/>
                    </a:lnTo>
                    <a:lnTo>
                      <a:pt x="1518" y="1840"/>
                    </a:lnTo>
                    <a:lnTo>
                      <a:pt x="1518" y="1844"/>
                    </a:lnTo>
                    <a:lnTo>
                      <a:pt x="1513" y="1844"/>
                    </a:lnTo>
                    <a:lnTo>
                      <a:pt x="1507" y="1844"/>
                    </a:lnTo>
                    <a:lnTo>
                      <a:pt x="1501" y="1844"/>
                    </a:lnTo>
                    <a:lnTo>
                      <a:pt x="1501" y="1840"/>
                    </a:lnTo>
                    <a:lnTo>
                      <a:pt x="1495" y="1837"/>
                    </a:lnTo>
                    <a:lnTo>
                      <a:pt x="1501" y="1833"/>
                    </a:lnTo>
                    <a:close/>
                    <a:moveTo>
                      <a:pt x="1623" y="1681"/>
                    </a:moveTo>
                    <a:lnTo>
                      <a:pt x="1692" y="1587"/>
                    </a:lnTo>
                    <a:lnTo>
                      <a:pt x="1692" y="1583"/>
                    </a:lnTo>
                    <a:lnTo>
                      <a:pt x="1698" y="1583"/>
                    </a:lnTo>
                    <a:lnTo>
                      <a:pt x="1704" y="1583"/>
                    </a:lnTo>
                    <a:lnTo>
                      <a:pt x="1710" y="1587"/>
                    </a:lnTo>
                    <a:lnTo>
                      <a:pt x="1710" y="1590"/>
                    </a:lnTo>
                    <a:lnTo>
                      <a:pt x="1710" y="1594"/>
                    </a:lnTo>
                    <a:lnTo>
                      <a:pt x="1640" y="1685"/>
                    </a:lnTo>
                    <a:lnTo>
                      <a:pt x="1640" y="1688"/>
                    </a:lnTo>
                    <a:lnTo>
                      <a:pt x="1634" y="1688"/>
                    </a:lnTo>
                    <a:lnTo>
                      <a:pt x="1629" y="1688"/>
                    </a:lnTo>
                    <a:lnTo>
                      <a:pt x="1623" y="1688"/>
                    </a:lnTo>
                    <a:lnTo>
                      <a:pt x="1623" y="1685"/>
                    </a:lnTo>
                    <a:lnTo>
                      <a:pt x="1623" y="1681"/>
                    </a:lnTo>
                    <a:close/>
                    <a:moveTo>
                      <a:pt x="1739" y="1521"/>
                    </a:moveTo>
                    <a:lnTo>
                      <a:pt x="1802" y="1435"/>
                    </a:lnTo>
                    <a:lnTo>
                      <a:pt x="1808" y="1431"/>
                    </a:lnTo>
                    <a:lnTo>
                      <a:pt x="1808" y="1427"/>
                    </a:lnTo>
                    <a:lnTo>
                      <a:pt x="1814" y="1427"/>
                    </a:lnTo>
                    <a:lnTo>
                      <a:pt x="1814" y="1424"/>
                    </a:lnTo>
                    <a:lnTo>
                      <a:pt x="1820" y="1427"/>
                    </a:lnTo>
                    <a:lnTo>
                      <a:pt x="1826" y="1427"/>
                    </a:lnTo>
                    <a:lnTo>
                      <a:pt x="1826" y="1431"/>
                    </a:lnTo>
                    <a:lnTo>
                      <a:pt x="1826" y="1435"/>
                    </a:lnTo>
                    <a:lnTo>
                      <a:pt x="1826" y="1442"/>
                    </a:lnTo>
                    <a:lnTo>
                      <a:pt x="1762" y="1529"/>
                    </a:lnTo>
                    <a:lnTo>
                      <a:pt x="1756" y="1529"/>
                    </a:lnTo>
                    <a:lnTo>
                      <a:pt x="1750" y="1532"/>
                    </a:lnTo>
                    <a:lnTo>
                      <a:pt x="1744" y="1532"/>
                    </a:lnTo>
                    <a:lnTo>
                      <a:pt x="1739" y="1529"/>
                    </a:lnTo>
                    <a:lnTo>
                      <a:pt x="1739" y="1525"/>
                    </a:lnTo>
                    <a:lnTo>
                      <a:pt x="1739" y="1521"/>
                    </a:lnTo>
                    <a:close/>
                    <a:moveTo>
                      <a:pt x="1849" y="1362"/>
                    </a:moveTo>
                    <a:lnTo>
                      <a:pt x="1907" y="1268"/>
                    </a:lnTo>
                    <a:lnTo>
                      <a:pt x="1907" y="1264"/>
                    </a:lnTo>
                    <a:lnTo>
                      <a:pt x="1913" y="1264"/>
                    </a:lnTo>
                    <a:lnTo>
                      <a:pt x="1918" y="1264"/>
                    </a:lnTo>
                    <a:lnTo>
                      <a:pt x="1924" y="1264"/>
                    </a:lnTo>
                    <a:lnTo>
                      <a:pt x="1924" y="1268"/>
                    </a:lnTo>
                    <a:lnTo>
                      <a:pt x="1930" y="1268"/>
                    </a:lnTo>
                    <a:lnTo>
                      <a:pt x="1924" y="1271"/>
                    </a:lnTo>
                    <a:lnTo>
                      <a:pt x="1866" y="1366"/>
                    </a:lnTo>
                    <a:lnTo>
                      <a:pt x="1866" y="1369"/>
                    </a:lnTo>
                    <a:lnTo>
                      <a:pt x="1860" y="1369"/>
                    </a:lnTo>
                    <a:lnTo>
                      <a:pt x="1860" y="1373"/>
                    </a:lnTo>
                    <a:lnTo>
                      <a:pt x="1855" y="1373"/>
                    </a:lnTo>
                    <a:lnTo>
                      <a:pt x="1849" y="1369"/>
                    </a:lnTo>
                    <a:lnTo>
                      <a:pt x="1849" y="1366"/>
                    </a:lnTo>
                    <a:lnTo>
                      <a:pt x="1849" y="1362"/>
                    </a:lnTo>
                    <a:close/>
                    <a:moveTo>
                      <a:pt x="1947" y="1199"/>
                    </a:moveTo>
                    <a:lnTo>
                      <a:pt x="1999" y="1105"/>
                    </a:lnTo>
                    <a:lnTo>
                      <a:pt x="2005" y="1101"/>
                    </a:lnTo>
                    <a:lnTo>
                      <a:pt x="2011" y="1098"/>
                    </a:lnTo>
                    <a:lnTo>
                      <a:pt x="2017" y="1101"/>
                    </a:lnTo>
                    <a:lnTo>
                      <a:pt x="2023" y="1105"/>
                    </a:lnTo>
                    <a:lnTo>
                      <a:pt x="2023" y="1108"/>
                    </a:lnTo>
                    <a:lnTo>
                      <a:pt x="1965" y="1203"/>
                    </a:lnTo>
                    <a:lnTo>
                      <a:pt x="1965" y="1206"/>
                    </a:lnTo>
                    <a:lnTo>
                      <a:pt x="1959" y="1210"/>
                    </a:lnTo>
                    <a:lnTo>
                      <a:pt x="1953" y="1210"/>
                    </a:lnTo>
                    <a:lnTo>
                      <a:pt x="1947" y="1206"/>
                    </a:lnTo>
                    <a:lnTo>
                      <a:pt x="1942" y="1203"/>
                    </a:lnTo>
                    <a:lnTo>
                      <a:pt x="1947" y="1199"/>
                    </a:lnTo>
                    <a:close/>
                    <a:moveTo>
                      <a:pt x="2040" y="1036"/>
                    </a:moveTo>
                    <a:lnTo>
                      <a:pt x="2098" y="942"/>
                    </a:lnTo>
                    <a:lnTo>
                      <a:pt x="2098" y="938"/>
                    </a:lnTo>
                    <a:lnTo>
                      <a:pt x="2104" y="934"/>
                    </a:lnTo>
                    <a:lnTo>
                      <a:pt x="2110" y="934"/>
                    </a:lnTo>
                    <a:lnTo>
                      <a:pt x="2115" y="938"/>
                    </a:lnTo>
                    <a:lnTo>
                      <a:pt x="2115" y="942"/>
                    </a:lnTo>
                    <a:lnTo>
                      <a:pt x="2115" y="945"/>
                    </a:lnTo>
                    <a:lnTo>
                      <a:pt x="2063" y="1040"/>
                    </a:lnTo>
                    <a:lnTo>
                      <a:pt x="2057" y="1043"/>
                    </a:lnTo>
                    <a:lnTo>
                      <a:pt x="2052" y="1047"/>
                    </a:lnTo>
                    <a:lnTo>
                      <a:pt x="2046" y="1047"/>
                    </a:lnTo>
                    <a:lnTo>
                      <a:pt x="2040" y="1043"/>
                    </a:lnTo>
                    <a:lnTo>
                      <a:pt x="2040" y="1040"/>
                    </a:lnTo>
                    <a:lnTo>
                      <a:pt x="2040" y="1036"/>
                    </a:lnTo>
                    <a:close/>
                    <a:moveTo>
                      <a:pt x="2133" y="873"/>
                    </a:moveTo>
                    <a:lnTo>
                      <a:pt x="2179" y="797"/>
                    </a:lnTo>
                    <a:lnTo>
                      <a:pt x="2191" y="779"/>
                    </a:lnTo>
                    <a:lnTo>
                      <a:pt x="2197" y="775"/>
                    </a:lnTo>
                    <a:lnTo>
                      <a:pt x="2197" y="771"/>
                    </a:lnTo>
                    <a:lnTo>
                      <a:pt x="2202" y="771"/>
                    </a:lnTo>
                    <a:lnTo>
                      <a:pt x="2208" y="771"/>
                    </a:lnTo>
                    <a:lnTo>
                      <a:pt x="2208" y="775"/>
                    </a:lnTo>
                    <a:lnTo>
                      <a:pt x="2214" y="775"/>
                    </a:lnTo>
                    <a:lnTo>
                      <a:pt x="2214" y="779"/>
                    </a:lnTo>
                    <a:lnTo>
                      <a:pt x="2214" y="782"/>
                    </a:lnTo>
                    <a:lnTo>
                      <a:pt x="2202" y="800"/>
                    </a:lnTo>
                    <a:lnTo>
                      <a:pt x="2156" y="876"/>
                    </a:lnTo>
                    <a:lnTo>
                      <a:pt x="2156" y="880"/>
                    </a:lnTo>
                    <a:lnTo>
                      <a:pt x="2150" y="880"/>
                    </a:lnTo>
                    <a:lnTo>
                      <a:pt x="2144" y="884"/>
                    </a:lnTo>
                    <a:lnTo>
                      <a:pt x="2144" y="880"/>
                    </a:lnTo>
                    <a:lnTo>
                      <a:pt x="2139" y="880"/>
                    </a:lnTo>
                    <a:lnTo>
                      <a:pt x="2133" y="876"/>
                    </a:lnTo>
                    <a:lnTo>
                      <a:pt x="2133" y="873"/>
                    </a:lnTo>
                    <a:close/>
                    <a:moveTo>
                      <a:pt x="2237" y="710"/>
                    </a:moveTo>
                    <a:lnTo>
                      <a:pt x="2295" y="616"/>
                    </a:lnTo>
                    <a:lnTo>
                      <a:pt x="2295" y="612"/>
                    </a:lnTo>
                    <a:lnTo>
                      <a:pt x="2301" y="612"/>
                    </a:lnTo>
                    <a:lnTo>
                      <a:pt x="2307" y="612"/>
                    </a:lnTo>
                    <a:lnTo>
                      <a:pt x="2312" y="612"/>
                    </a:lnTo>
                    <a:lnTo>
                      <a:pt x="2312" y="616"/>
                    </a:lnTo>
                    <a:lnTo>
                      <a:pt x="2318" y="619"/>
                    </a:lnTo>
                    <a:lnTo>
                      <a:pt x="2254" y="713"/>
                    </a:lnTo>
                    <a:lnTo>
                      <a:pt x="2254" y="717"/>
                    </a:lnTo>
                    <a:lnTo>
                      <a:pt x="2249" y="717"/>
                    </a:lnTo>
                    <a:lnTo>
                      <a:pt x="2243" y="721"/>
                    </a:lnTo>
                    <a:lnTo>
                      <a:pt x="2237" y="717"/>
                    </a:lnTo>
                    <a:lnTo>
                      <a:pt x="2231" y="713"/>
                    </a:lnTo>
                    <a:lnTo>
                      <a:pt x="2237" y="710"/>
                    </a:lnTo>
                    <a:close/>
                    <a:moveTo>
                      <a:pt x="2341" y="550"/>
                    </a:moveTo>
                    <a:lnTo>
                      <a:pt x="2417" y="460"/>
                    </a:lnTo>
                    <a:lnTo>
                      <a:pt x="2417" y="456"/>
                    </a:lnTo>
                    <a:lnTo>
                      <a:pt x="2423" y="453"/>
                    </a:lnTo>
                    <a:lnTo>
                      <a:pt x="2428" y="453"/>
                    </a:lnTo>
                    <a:lnTo>
                      <a:pt x="2428" y="456"/>
                    </a:lnTo>
                    <a:lnTo>
                      <a:pt x="2434" y="456"/>
                    </a:lnTo>
                    <a:lnTo>
                      <a:pt x="2434" y="460"/>
                    </a:lnTo>
                    <a:lnTo>
                      <a:pt x="2434" y="463"/>
                    </a:lnTo>
                    <a:lnTo>
                      <a:pt x="2365" y="554"/>
                    </a:lnTo>
                    <a:lnTo>
                      <a:pt x="2359" y="558"/>
                    </a:lnTo>
                    <a:lnTo>
                      <a:pt x="2353" y="558"/>
                    </a:lnTo>
                    <a:lnTo>
                      <a:pt x="2347" y="558"/>
                    </a:lnTo>
                    <a:lnTo>
                      <a:pt x="2341" y="554"/>
                    </a:lnTo>
                    <a:lnTo>
                      <a:pt x="2341" y="550"/>
                    </a:lnTo>
                    <a:close/>
                    <a:moveTo>
                      <a:pt x="2463" y="395"/>
                    </a:moveTo>
                    <a:lnTo>
                      <a:pt x="2538" y="300"/>
                    </a:lnTo>
                    <a:lnTo>
                      <a:pt x="2544" y="297"/>
                    </a:lnTo>
                    <a:lnTo>
                      <a:pt x="2550" y="297"/>
                    </a:lnTo>
                    <a:lnTo>
                      <a:pt x="2550" y="300"/>
                    </a:lnTo>
                    <a:lnTo>
                      <a:pt x="2556" y="300"/>
                    </a:lnTo>
                    <a:lnTo>
                      <a:pt x="2556" y="304"/>
                    </a:lnTo>
                    <a:lnTo>
                      <a:pt x="2562" y="304"/>
                    </a:lnTo>
                    <a:lnTo>
                      <a:pt x="2556" y="308"/>
                    </a:lnTo>
                    <a:lnTo>
                      <a:pt x="2486" y="398"/>
                    </a:lnTo>
                    <a:lnTo>
                      <a:pt x="2486" y="402"/>
                    </a:lnTo>
                    <a:lnTo>
                      <a:pt x="2480" y="402"/>
                    </a:lnTo>
                    <a:lnTo>
                      <a:pt x="2475" y="402"/>
                    </a:lnTo>
                    <a:lnTo>
                      <a:pt x="2469" y="402"/>
                    </a:lnTo>
                    <a:lnTo>
                      <a:pt x="2463" y="398"/>
                    </a:lnTo>
                    <a:lnTo>
                      <a:pt x="2463" y="395"/>
                    </a:lnTo>
                    <a:close/>
                    <a:moveTo>
                      <a:pt x="2591" y="239"/>
                    </a:moveTo>
                    <a:lnTo>
                      <a:pt x="2683" y="152"/>
                    </a:lnTo>
                    <a:lnTo>
                      <a:pt x="2683" y="148"/>
                    </a:lnTo>
                    <a:lnTo>
                      <a:pt x="2689" y="148"/>
                    </a:lnTo>
                    <a:lnTo>
                      <a:pt x="2695" y="148"/>
                    </a:lnTo>
                    <a:lnTo>
                      <a:pt x="2701" y="152"/>
                    </a:lnTo>
                    <a:lnTo>
                      <a:pt x="2701" y="155"/>
                    </a:lnTo>
                    <a:lnTo>
                      <a:pt x="2701" y="159"/>
                    </a:lnTo>
                    <a:lnTo>
                      <a:pt x="2614" y="246"/>
                    </a:lnTo>
                    <a:lnTo>
                      <a:pt x="2608" y="246"/>
                    </a:lnTo>
                    <a:lnTo>
                      <a:pt x="2602" y="250"/>
                    </a:lnTo>
                    <a:lnTo>
                      <a:pt x="2596" y="246"/>
                    </a:lnTo>
                    <a:lnTo>
                      <a:pt x="2591" y="246"/>
                    </a:lnTo>
                    <a:lnTo>
                      <a:pt x="2591" y="242"/>
                    </a:lnTo>
                    <a:lnTo>
                      <a:pt x="2591" y="239"/>
                    </a:lnTo>
                    <a:close/>
                    <a:moveTo>
                      <a:pt x="2759" y="97"/>
                    </a:moveTo>
                    <a:lnTo>
                      <a:pt x="2822" y="50"/>
                    </a:lnTo>
                    <a:lnTo>
                      <a:pt x="2828" y="47"/>
                    </a:lnTo>
                    <a:lnTo>
                      <a:pt x="2886" y="32"/>
                    </a:lnTo>
                    <a:lnTo>
                      <a:pt x="2892" y="32"/>
                    </a:lnTo>
                    <a:lnTo>
                      <a:pt x="2898" y="32"/>
                    </a:lnTo>
                    <a:lnTo>
                      <a:pt x="2898" y="36"/>
                    </a:lnTo>
                    <a:lnTo>
                      <a:pt x="2898" y="39"/>
                    </a:lnTo>
                    <a:lnTo>
                      <a:pt x="2898" y="43"/>
                    </a:lnTo>
                    <a:lnTo>
                      <a:pt x="2892" y="43"/>
                    </a:lnTo>
                    <a:lnTo>
                      <a:pt x="2840" y="61"/>
                    </a:lnTo>
                    <a:lnTo>
                      <a:pt x="2776" y="105"/>
                    </a:lnTo>
                    <a:lnTo>
                      <a:pt x="2770" y="108"/>
                    </a:lnTo>
                    <a:lnTo>
                      <a:pt x="2764" y="108"/>
                    </a:lnTo>
                    <a:lnTo>
                      <a:pt x="2759" y="108"/>
                    </a:lnTo>
                    <a:lnTo>
                      <a:pt x="2759" y="105"/>
                    </a:lnTo>
                    <a:lnTo>
                      <a:pt x="2753" y="105"/>
                    </a:lnTo>
                    <a:lnTo>
                      <a:pt x="2753" y="101"/>
                    </a:lnTo>
                    <a:lnTo>
                      <a:pt x="2753" y="97"/>
                    </a:lnTo>
                    <a:lnTo>
                      <a:pt x="2759" y="97"/>
                    </a:lnTo>
                    <a:close/>
                    <a:moveTo>
                      <a:pt x="2996" y="7"/>
                    </a:moveTo>
                    <a:lnTo>
                      <a:pt x="3095" y="0"/>
                    </a:lnTo>
                    <a:lnTo>
                      <a:pt x="3101" y="0"/>
                    </a:lnTo>
                    <a:lnTo>
                      <a:pt x="3106" y="0"/>
                    </a:lnTo>
                    <a:lnTo>
                      <a:pt x="3159" y="21"/>
                    </a:lnTo>
                    <a:lnTo>
                      <a:pt x="3159" y="25"/>
                    </a:lnTo>
                    <a:lnTo>
                      <a:pt x="3159" y="29"/>
                    </a:lnTo>
                    <a:lnTo>
                      <a:pt x="3159" y="32"/>
                    </a:lnTo>
                    <a:lnTo>
                      <a:pt x="3153" y="32"/>
                    </a:lnTo>
                    <a:lnTo>
                      <a:pt x="3147" y="32"/>
                    </a:lnTo>
                    <a:lnTo>
                      <a:pt x="3141" y="32"/>
                    </a:lnTo>
                    <a:lnTo>
                      <a:pt x="3095" y="14"/>
                    </a:lnTo>
                    <a:lnTo>
                      <a:pt x="3101" y="14"/>
                    </a:lnTo>
                    <a:lnTo>
                      <a:pt x="2996" y="21"/>
                    </a:lnTo>
                    <a:lnTo>
                      <a:pt x="2991" y="21"/>
                    </a:lnTo>
                    <a:lnTo>
                      <a:pt x="2985" y="18"/>
                    </a:lnTo>
                    <a:lnTo>
                      <a:pt x="2985" y="14"/>
                    </a:lnTo>
                    <a:lnTo>
                      <a:pt x="2985" y="10"/>
                    </a:lnTo>
                    <a:lnTo>
                      <a:pt x="2991" y="7"/>
                    </a:lnTo>
                    <a:lnTo>
                      <a:pt x="2996" y="7"/>
                    </a:lnTo>
                    <a:close/>
                    <a:moveTo>
                      <a:pt x="3251" y="61"/>
                    </a:moveTo>
                    <a:lnTo>
                      <a:pt x="3356" y="123"/>
                    </a:lnTo>
                    <a:lnTo>
                      <a:pt x="3361" y="126"/>
                    </a:lnTo>
                    <a:lnTo>
                      <a:pt x="3367" y="134"/>
                    </a:lnTo>
                    <a:lnTo>
                      <a:pt x="3373" y="137"/>
                    </a:lnTo>
                    <a:lnTo>
                      <a:pt x="3373" y="141"/>
                    </a:lnTo>
                    <a:lnTo>
                      <a:pt x="3367" y="145"/>
                    </a:lnTo>
                    <a:lnTo>
                      <a:pt x="3361" y="145"/>
                    </a:lnTo>
                    <a:lnTo>
                      <a:pt x="3356" y="145"/>
                    </a:lnTo>
                    <a:lnTo>
                      <a:pt x="3350" y="145"/>
                    </a:lnTo>
                    <a:lnTo>
                      <a:pt x="3338" y="134"/>
                    </a:lnTo>
                    <a:lnTo>
                      <a:pt x="3344" y="134"/>
                    </a:lnTo>
                    <a:lnTo>
                      <a:pt x="3240" y="72"/>
                    </a:lnTo>
                    <a:lnTo>
                      <a:pt x="3234" y="68"/>
                    </a:lnTo>
                    <a:lnTo>
                      <a:pt x="3234" y="65"/>
                    </a:lnTo>
                    <a:lnTo>
                      <a:pt x="3240" y="61"/>
                    </a:lnTo>
                    <a:lnTo>
                      <a:pt x="3246" y="61"/>
                    </a:lnTo>
                    <a:lnTo>
                      <a:pt x="3251" y="61"/>
                    </a:lnTo>
                    <a:close/>
                    <a:moveTo>
                      <a:pt x="3431" y="195"/>
                    </a:moveTo>
                    <a:lnTo>
                      <a:pt x="3483" y="250"/>
                    </a:lnTo>
                    <a:lnTo>
                      <a:pt x="3518" y="282"/>
                    </a:lnTo>
                    <a:lnTo>
                      <a:pt x="3518" y="286"/>
                    </a:lnTo>
                    <a:lnTo>
                      <a:pt x="3518" y="289"/>
                    </a:lnTo>
                    <a:lnTo>
                      <a:pt x="3512" y="293"/>
                    </a:lnTo>
                    <a:lnTo>
                      <a:pt x="3506" y="293"/>
                    </a:lnTo>
                    <a:lnTo>
                      <a:pt x="3501" y="293"/>
                    </a:lnTo>
                    <a:lnTo>
                      <a:pt x="3495" y="289"/>
                    </a:lnTo>
                    <a:lnTo>
                      <a:pt x="3466" y="257"/>
                    </a:lnTo>
                    <a:lnTo>
                      <a:pt x="3414" y="203"/>
                    </a:lnTo>
                    <a:lnTo>
                      <a:pt x="3408" y="203"/>
                    </a:lnTo>
                    <a:lnTo>
                      <a:pt x="3408" y="199"/>
                    </a:lnTo>
                    <a:lnTo>
                      <a:pt x="3414" y="195"/>
                    </a:lnTo>
                    <a:lnTo>
                      <a:pt x="3419" y="192"/>
                    </a:lnTo>
                    <a:lnTo>
                      <a:pt x="3425" y="192"/>
                    </a:lnTo>
                    <a:lnTo>
                      <a:pt x="3431" y="195"/>
                    </a:lnTo>
                    <a:close/>
                    <a:moveTo>
                      <a:pt x="3570" y="347"/>
                    </a:moveTo>
                    <a:lnTo>
                      <a:pt x="3611" y="398"/>
                    </a:lnTo>
                    <a:lnTo>
                      <a:pt x="3640" y="438"/>
                    </a:lnTo>
                    <a:lnTo>
                      <a:pt x="3640" y="442"/>
                    </a:lnTo>
                    <a:lnTo>
                      <a:pt x="3640" y="445"/>
                    </a:lnTo>
                    <a:lnTo>
                      <a:pt x="3640" y="449"/>
                    </a:lnTo>
                    <a:lnTo>
                      <a:pt x="3634" y="449"/>
                    </a:lnTo>
                    <a:lnTo>
                      <a:pt x="3628" y="449"/>
                    </a:lnTo>
                    <a:lnTo>
                      <a:pt x="3622" y="449"/>
                    </a:lnTo>
                    <a:lnTo>
                      <a:pt x="3616" y="445"/>
                    </a:lnTo>
                    <a:lnTo>
                      <a:pt x="3593" y="405"/>
                    </a:lnTo>
                    <a:lnTo>
                      <a:pt x="3547" y="355"/>
                    </a:lnTo>
                    <a:lnTo>
                      <a:pt x="3547" y="351"/>
                    </a:lnTo>
                    <a:lnTo>
                      <a:pt x="3547" y="347"/>
                    </a:lnTo>
                    <a:lnTo>
                      <a:pt x="3553" y="344"/>
                    </a:lnTo>
                    <a:lnTo>
                      <a:pt x="3558" y="344"/>
                    </a:lnTo>
                    <a:lnTo>
                      <a:pt x="3564" y="344"/>
                    </a:lnTo>
                    <a:lnTo>
                      <a:pt x="3564" y="347"/>
                    </a:lnTo>
                    <a:lnTo>
                      <a:pt x="3570" y="347"/>
                    </a:lnTo>
                    <a:close/>
                    <a:moveTo>
                      <a:pt x="3686" y="507"/>
                    </a:moveTo>
                    <a:lnTo>
                      <a:pt x="3738" y="579"/>
                    </a:lnTo>
                    <a:lnTo>
                      <a:pt x="3750" y="597"/>
                    </a:lnTo>
                    <a:lnTo>
                      <a:pt x="3756" y="601"/>
                    </a:lnTo>
                    <a:lnTo>
                      <a:pt x="3750" y="605"/>
                    </a:lnTo>
                    <a:lnTo>
                      <a:pt x="3744" y="608"/>
                    </a:lnTo>
                    <a:lnTo>
                      <a:pt x="3738" y="608"/>
                    </a:lnTo>
                    <a:lnTo>
                      <a:pt x="3732" y="608"/>
                    </a:lnTo>
                    <a:lnTo>
                      <a:pt x="3732" y="605"/>
                    </a:lnTo>
                    <a:lnTo>
                      <a:pt x="3715" y="583"/>
                    </a:lnTo>
                    <a:lnTo>
                      <a:pt x="3663" y="511"/>
                    </a:lnTo>
                    <a:lnTo>
                      <a:pt x="3663" y="507"/>
                    </a:lnTo>
                    <a:lnTo>
                      <a:pt x="3669" y="503"/>
                    </a:lnTo>
                    <a:lnTo>
                      <a:pt x="3674" y="503"/>
                    </a:lnTo>
                    <a:lnTo>
                      <a:pt x="3680" y="503"/>
                    </a:lnTo>
                    <a:lnTo>
                      <a:pt x="3686" y="503"/>
                    </a:lnTo>
                    <a:lnTo>
                      <a:pt x="3686" y="507"/>
                    </a:lnTo>
                    <a:close/>
                    <a:moveTo>
                      <a:pt x="3802" y="666"/>
                    </a:moveTo>
                    <a:lnTo>
                      <a:pt x="3866" y="757"/>
                    </a:lnTo>
                    <a:lnTo>
                      <a:pt x="3866" y="761"/>
                    </a:lnTo>
                    <a:lnTo>
                      <a:pt x="3866" y="764"/>
                    </a:lnTo>
                    <a:lnTo>
                      <a:pt x="3860" y="764"/>
                    </a:lnTo>
                    <a:lnTo>
                      <a:pt x="3860" y="768"/>
                    </a:lnTo>
                    <a:lnTo>
                      <a:pt x="3854" y="768"/>
                    </a:lnTo>
                    <a:lnTo>
                      <a:pt x="3848" y="768"/>
                    </a:lnTo>
                    <a:lnTo>
                      <a:pt x="3848" y="764"/>
                    </a:lnTo>
                    <a:lnTo>
                      <a:pt x="3842" y="764"/>
                    </a:lnTo>
                    <a:lnTo>
                      <a:pt x="3779" y="670"/>
                    </a:lnTo>
                    <a:lnTo>
                      <a:pt x="3779" y="666"/>
                    </a:lnTo>
                    <a:lnTo>
                      <a:pt x="3779" y="663"/>
                    </a:lnTo>
                    <a:lnTo>
                      <a:pt x="3785" y="663"/>
                    </a:lnTo>
                    <a:lnTo>
                      <a:pt x="3790" y="659"/>
                    </a:lnTo>
                    <a:lnTo>
                      <a:pt x="3790" y="663"/>
                    </a:lnTo>
                    <a:lnTo>
                      <a:pt x="3796" y="663"/>
                    </a:lnTo>
                    <a:lnTo>
                      <a:pt x="3802" y="666"/>
                    </a:lnTo>
                    <a:close/>
                    <a:moveTo>
                      <a:pt x="3906" y="826"/>
                    </a:moveTo>
                    <a:lnTo>
                      <a:pt x="3964" y="920"/>
                    </a:lnTo>
                    <a:lnTo>
                      <a:pt x="3964" y="924"/>
                    </a:lnTo>
                    <a:lnTo>
                      <a:pt x="3964" y="927"/>
                    </a:lnTo>
                    <a:lnTo>
                      <a:pt x="3958" y="931"/>
                    </a:lnTo>
                    <a:lnTo>
                      <a:pt x="3953" y="931"/>
                    </a:lnTo>
                    <a:lnTo>
                      <a:pt x="3947" y="931"/>
                    </a:lnTo>
                    <a:lnTo>
                      <a:pt x="3947" y="927"/>
                    </a:lnTo>
                    <a:lnTo>
                      <a:pt x="3941" y="927"/>
                    </a:lnTo>
                    <a:lnTo>
                      <a:pt x="3889" y="829"/>
                    </a:lnTo>
                    <a:lnTo>
                      <a:pt x="3883" y="829"/>
                    </a:lnTo>
                    <a:lnTo>
                      <a:pt x="3889" y="826"/>
                    </a:lnTo>
                    <a:lnTo>
                      <a:pt x="3889" y="822"/>
                    </a:lnTo>
                    <a:lnTo>
                      <a:pt x="3895" y="822"/>
                    </a:lnTo>
                    <a:lnTo>
                      <a:pt x="3900" y="822"/>
                    </a:lnTo>
                    <a:lnTo>
                      <a:pt x="3906" y="822"/>
                    </a:lnTo>
                    <a:lnTo>
                      <a:pt x="3906" y="826"/>
                    </a:lnTo>
                    <a:close/>
                    <a:moveTo>
                      <a:pt x="4005" y="989"/>
                    </a:moveTo>
                    <a:lnTo>
                      <a:pt x="4063" y="1083"/>
                    </a:lnTo>
                    <a:lnTo>
                      <a:pt x="4063" y="1087"/>
                    </a:lnTo>
                    <a:lnTo>
                      <a:pt x="4063" y="1090"/>
                    </a:lnTo>
                    <a:lnTo>
                      <a:pt x="4057" y="1090"/>
                    </a:lnTo>
                    <a:lnTo>
                      <a:pt x="4057" y="1094"/>
                    </a:lnTo>
                    <a:lnTo>
                      <a:pt x="4051" y="1094"/>
                    </a:lnTo>
                    <a:lnTo>
                      <a:pt x="4045" y="1094"/>
                    </a:lnTo>
                    <a:lnTo>
                      <a:pt x="4040" y="1090"/>
                    </a:lnTo>
                    <a:lnTo>
                      <a:pt x="3987" y="992"/>
                    </a:lnTo>
                    <a:lnTo>
                      <a:pt x="3982" y="989"/>
                    </a:lnTo>
                    <a:lnTo>
                      <a:pt x="3987" y="989"/>
                    </a:lnTo>
                    <a:lnTo>
                      <a:pt x="3987" y="985"/>
                    </a:lnTo>
                    <a:lnTo>
                      <a:pt x="3993" y="985"/>
                    </a:lnTo>
                    <a:lnTo>
                      <a:pt x="3999" y="985"/>
                    </a:lnTo>
                    <a:lnTo>
                      <a:pt x="4005" y="985"/>
                    </a:lnTo>
                    <a:lnTo>
                      <a:pt x="4005" y="989"/>
                    </a:lnTo>
                    <a:close/>
                    <a:moveTo>
                      <a:pt x="4103" y="1152"/>
                    </a:moveTo>
                    <a:lnTo>
                      <a:pt x="4132" y="1199"/>
                    </a:lnTo>
                    <a:lnTo>
                      <a:pt x="4155" y="1246"/>
                    </a:lnTo>
                    <a:lnTo>
                      <a:pt x="4161" y="1250"/>
                    </a:lnTo>
                    <a:lnTo>
                      <a:pt x="4155" y="1253"/>
                    </a:lnTo>
                    <a:lnTo>
                      <a:pt x="4150" y="1257"/>
                    </a:lnTo>
                    <a:lnTo>
                      <a:pt x="4144" y="1257"/>
                    </a:lnTo>
                    <a:lnTo>
                      <a:pt x="4138" y="1253"/>
                    </a:lnTo>
                    <a:lnTo>
                      <a:pt x="4109" y="1206"/>
                    </a:lnTo>
                    <a:lnTo>
                      <a:pt x="4080" y="1156"/>
                    </a:lnTo>
                    <a:lnTo>
                      <a:pt x="4080" y="1152"/>
                    </a:lnTo>
                    <a:lnTo>
                      <a:pt x="4080" y="1148"/>
                    </a:lnTo>
                    <a:lnTo>
                      <a:pt x="4086" y="1148"/>
                    </a:lnTo>
                    <a:lnTo>
                      <a:pt x="4092" y="1148"/>
                    </a:lnTo>
                    <a:lnTo>
                      <a:pt x="4097" y="1148"/>
                    </a:lnTo>
                    <a:lnTo>
                      <a:pt x="4103" y="1152"/>
                    </a:lnTo>
                    <a:close/>
                    <a:moveTo>
                      <a:pt x="4202" y="1315"/>
                    </a:moveTo>
                    <a:lnTo>
                      <a:pt x="4254" y="1406"/>
                    </a:lnTo>
                    <a:lnTo>
                      <a:pt x="4254" y="1409"/>
                    </a:lnTo>
                    <a:lnTo>
                      <a:pt x="4260" y="1413"/>
                    </a:lnTo>
                    <a:lnTo>
                      <a:pt x="4254" y="1416"/>
                    </a:lnTo>
                    <a:lnTo>
                      <a:pt x="4248" y="1420"/>
                    </a:lnTo>
                    <a:lnTo>
                      <a:pt x="4242" y="1420"/>
                    </a:lnTo>
                    <a:lnTo>
                      <a:pt x="4237" y="1416"/>
                    </a:lnTo>
                    <a:lnTo>
                      <a:pt x="4237" y="1413"/>
                    </a:lnTo>
                    <a:lnTo>
                      <a:pt x="4231" y="1413"/>
                    </a:lnTo>
                    <a:lnTo>
                      <a:pt x="4179" y="1319"/>
                    </a:lnTo>
                    <a:lnTo>
                      <a:pt x="4179" y="1315"/>
                    </a:lnTo>
                    <a:lnTo>
                      <a:pt x="4179" y="1311"/>
                    </a:lnTo>
                    <a:lnTo>
                      <a:pt x="4184" y="1311"/>
                    </a:lnTo>
                    <a:lnTo>
                      <a:pt x="4190" y="1311"/>
                    </a:lnTo>
                    <a:lnTo>
                      <a:pt x="4196" y="1311"/>
                    </a:lnTo>
                    <a:lnTo>
                      <a:pt x="4202" y="1315"/>
                    </a:lnTo>
                    <a:close/>
                    <a:moveTo>
                      <a:pt x="4300" y="1478"/>
                    </a:moveTo>
                    <a:lnTo>
                      <a:pt x="4358" y="1572"/>
                    </a:lnTo>
                    <a:lnTo>
                      <a:pt x="4358" y="1576"/>
                    </a:lnTo>
                    <a:lnTo>
                      <a:pt x="4358" y="1579"/>
                    </a:lnTo>
                    <a:lnTo>
                      <a:pt x="4352" y="1579"/>
                    </a:lnTo>
                    <a:lnTo>
                      <a:pt x="4347" y="1579"/>
                    </a:lnTo>
                    <a:lnTo>
                      <a:pt x="4341" y="1579"/>
                    </a:lnTo>
                    <a:lnTo>
                      <a:pt x="4335" y="1576"/>
                    </a:lnTo>
                    <a:lnTo>
                      <a:pt x="4277" y="1482"/>
                    </a:lnTo>
                    <a:lnTo>
                      <a:pt x="4277" y="1478"/>
                    </a:lnTo>
                    <a:lnTo>
                      <a:pt x="4283" y="1474"/>
                    </a:lnTo>
                    <a:lnTo>
                      <a:pt x="4283" y="1471"/>
                    </a:lnTo>
                    <a:lnTo>
                      <a:pt x="4289" y="1471"/>
                    </a:lnTo>
                    <a:lnTo>
                      <a:pt x="4295" y="1471"/>
                    </a:lnTo>
                    <a:lnTo>
                      <a:pt x="4295" y="1474"/>
                    </a:lnTo>
                    <a:lnTo>
                      <a:pt x="4300" y="1478"/>
                    </a:lnTo>
                    <a:close/>
                    <a:moveTo>
                      <a:pt x="4405" y="1637"/>
                    </a:moveTo>
                    <a:lnTo>
                      <a:pt x="4480" y="1728"/>
                    </a:lnTo>
                    <a:lnTo>
                      <a:pt x="4480" y="1732"/>
                    </a:lnTo>
                    <a:lnTo>
                      <a:pt x="4480" y="1735"/>
                    </a:lnTo>
                    <a:lnTo>
                      <a:pt x="4474" y="1735"/>
                    </a:lnTo>
                    <a:lnTo>
                      <a:pt x="4468" y="1735"/>
                    </a:lnTo>
                    <a:lnTo>
                      <a:pt x="4463" y="1735"/>
                    </a:lnTo>
                    <a:lnTo>
                      <a:pt x="4463" y="1732"/>
                    </a:lnTo>
                    <a:lnTo>
                      <a:pt x="4387" y="1641"/>
                    </a:lnTo>
                    <a:lnTo>
                      <a:pt x="4387" y="1637"/>
                    </a:lnTo>
                    <a:lnTo>
                      <a:pt x="4387" y="1634"/>
                    </a:lnTo>
                    <a:lnTo>
                      <a:pt x="4393" y="1634"/>
                    </a:lnTo>
                    <a:lnTo>
                      <a:pt x="4399" y="1634"/>
                    </a:lnTo>
                    <a:lnTo>
                      <a:pt x="4405" y="1634"/>
                    </a:lnTo>
                    <a:lnTo>
                      <a:pt x="4405" y="1637"/>
                    </a:lnTo>
                    <a:close/>
                    <a:moveTo>
                      <a:pt x="4532" y="1790"/>
                    </a:moveTo>
                    <a:lnTo>
                      <a:pt x="4607" y="1880"/>
                    </a:lnTo>
                    <a:lnTo>
                      <a:pt x="4613" y="1884"/>
                    </a:lnTo>
                    <a:lnTo>
                      <a:pt x="4613" y="1887"/>
                    </a:lnTo>
                    <a:lnTo>
                      <a:pt x="4607" y="1887"/>
                    </a:lnTo>
                    <a:lnTo>
                      <a:pt x="4607" y="1891"/>
                    </a:lnTo>
                    <a:lnTo>
                      <a:pt x="4602" y="1891"/>
                    </a:lnTo>
                    <a:lnTo>
                      <a:pt x="4596" y="1891"/>
                    </a:lnTo>
                    <a:lnTo>
                      <a:pt x="4590" y="1891"/>
                    </a:lnTo>
                    <a:lnTo>
                      <a:pt x="4590" y="1887"/>
                    </a:lnTo>
                    <a:lnTo>
                      <a:pt x="4515" y="1797"/>
                    </a:lnTo>
                    <a:lnTo>
                      <a:pt x="4515" y="1793"/>
                    </a:lnTo>
                    <a:lnTo>
                      <a:pt x="4515" y="1790"/>
                    </a:lnTo>
                    <a:lnTo>
                      <a:pt x="4521" y="1786"/>
                    </a:lnTo>
                    <a:lnTo>
                      <a:pt x="4526" y="1786"/>
                    </a:lnTo>
                    <a:lnTo>
                      <a:pt x="4532" y="1790"/>
                    </a:lnTo>
                    <a:close/>
                    <a:moveTo>
                      <a:pt x="4665" y="1942"/>
                    </a:moveTo>
                    <a:lnTo>
                      <a:pt x="4758" y="2025"/>
                    </a:lnTo>
                    <a:lnTo>
                      <a:pt x="4758" y="2029"/>
                    </a:lnTo>
                    <a:lnTo>
                      <a:pt x="4764" y="2032"/>
                    </a:lnTo>
                    <a:lnTo>
                      <a:pt x="4758" y="2032"/>
                    </a:lnTo>
                    <a:lnTo>
                      <a:pt x="4758" y="2036"/>
                    </a:lnTo>
                    <a:lnTo>
                      <a:pt x="4752" y="2036"/>
                    </a:lnTo>
                    <a:lnTo>
                      <a:pt x="4747" y="2036"/>
                    </a:lnTo>
                    <a:lnTo>
                      <a:pt x="4741" y="2036"/>
                    </a:lnTo>
                    <a:lnTo>
                      <a:pt x="4741" y="2032"/>
                    </a:lnTo>
                    <a:lnTo>
                      <a:pt x="4648" y="1949"/>
                    </a:lnTo>
                    <a:lnTo>
                      <a:pt x="4648" y="1945"/>
                    </a:lnTo>
                    <a:lnTo>
                      <a:pt x="4648" y="1942"/>
                    </a:lnTo>
                    <a:lnTo>
                      <a:pt x="4654" y="1938"/>
                    </a:lnTo>
                    <a:lnTo>
                      <a:pt x="4660" y="1938"/>
                    </a:lnTo>
                    <a:lnTo>
                      <a:pt x="4665" y="1942"/>
                    </a:lnTo>
                    <a:close/>
                    <a:moveTo>
                      <a:pt x="4839" y="2076"/>
                    </a:moveTo>
                    <a:lnTo>
                      <a:pt x="4897" y="2109"/>
                    </a:lnTo>
                    <a:lnTo>
                      <a:pt x="4891" y="2109"/>
                    </a:lnTo>
                    <a:lnTo>
                      <a:pt x="4973" y="2127"/>
                    </a:lnTo>
                    <a:lnTo>
                      <a:pt x="4978" y="2130"/>
                    </a:lnTo>
                    <a:lnTo>
                      <a:pt x="4978" y="2134"/>
                    </a:lnTo>
                    <a:lnTo>
                      <a:pt x="4973" y="2137"/>
                    </a:lnTo>
                    <a:lnTo>
                      <a:pt x="4967" y="2141"/>
                    </a:lnTo>
                    <a:lnTo>
                      <a:pt x="4961" y="2141"/>
                    </a:lnTo>
                    <a:lnTo>
                      <a:pt x="4886" y="2123"/>
                    </a:lnTo>
                    <a:lnTo>
                      <a:pt x="4880" y="2119"/>
                    </a:lnTo>
                    <a:lnTo>
                      <a:pt x="4822" y="2087"/>
                    </a:lnTo>
                    <a:lnTo>
                      <a:pt x="4822" y="2083"/>
                    </a:lnTo>
                    <a:lnTo>
                      <a:pt x="4816" y="2083"/>
                    </a:lnTo>
                    <a:lnTo>
                      <a:pt x="4822" y="2080"/>
                    </a:lnTo>
                    <a:lnTo>
                      <a:pt x="4822" y="2076"/>
                    </a:lnTo>
                    <a:lnTo>
                      <a:pt x="4828" y="2076"/>
                    </a:lnTo>
                    <a:lnTo>
                      <a:pt x="4828" y="2072"/>
                    </a:lnTo>
                    <a:lnTo>
                      <a:pt x="4833" y="2076"/>
                    </a:lnTo>
                    <a:lnTo>
                      <a:pt x="4839" y="2076"/>
                    </a:lnTo>
                    <a:close/>
                    <a:moveTo>
                      <a:pt x="5077" y="2130"/>
                    </a:moveTo>
                    <a:lnTo>
                      <a:pt x="5152" y="2127"/>
                    </a:lnTo>
                    <a:lnTo>
                      <a:pt x="5146" y="2127"/>
                    </a:lnTo>
                    <a:lnTo>
                      <a:pt x="5216" y="2094"/>
                    </a:lnTo>
                    <a:lnTo>
                      <a:pt x="5222" y="2094"/>
                    </a:lnTo>
                    <a:lnTo>
                      <a:pt x="5228" y="2094"/>
                    </a:lnTo>
                    <a:lnTo>
                      <a:pt x="5233" y="2098"/>
                    </a:lnTo>
                    <a:lnTo>
                      <a:pt x="5233" y="2101"/>
                    </a:lnTo>
                    <a:lnTo>
                      <a:pt x="5233" y="2105"/>
                    </a:lnTo>
                    <a:lnTo>
                      <a:pt x="5233" y="2109"/>
                    </a:lnTo>
                    <a:lnTo>
                      <a:pt x="5158" y="2141"/>
                    </a:lnTo>
                    <a:lnTo>
                      <a:pt x="5152" y="2141"/>
                    </a:lnTo>
                    <a:lnTo>
                      <a:pt x="5083" y="2145"/>
                    </a:lnTo>
                    <a:lnTo>
                      <a:pt x="5077" y="2145"/>
                    </a:lnTo>
                    <a:lnTo>
                      <a:pt x="5071" y="2145"/>
                    </a:lnTo>
                    <a:lnTo>
                      <a:pt x="5071" y="2141"/>
                    </a:lnTo>
                    <a:lnTo>
                      <a:pt x="5065" y="2141"/>
                    </a:lnTo>
                    <a:lnTo>
                      <a:pt x="5065" y="2137"/>
                    </a:lnTo>
                    <a:lnTo>
                      <a:pt x="5071" y="2134"/>
                    </a:lnTo>
                    <a:lnTo>
                      <a:pt x="5077" y="2130"/>
                    </a:lnTo>
                    <a:close/>
                    <a:moveTo>
                      <a:pt x="5303" y="2051"/>
                    </a:moveTo>
                    <a:lnTo>
                      <a:pt x="5396" y="1989"/>
                    </a:lnTo>
                    <a:lnTo>
                      <a:pt x="5407" y="1974"/>
                    </a:lnTo>
                    <a:lnTo>
                      <a:pt x="5413" y="1971"/>
                    </a:lnTo>
                    <a:lnTo>
                      <a:pt x="5419" y="1971"/>
                    </a:lnTo>
                    <a:lnTo>
                      <a:pt x="5425" y="1971"/>
                    </a:lnTo>
                    <a:lnTo>
                      <a:pt x="5425" y="1974"/>
                    </a:lnTo>
                    <a:lnTo>
                      <a:pt x="5430" y="1974"/>
                    </a:lnTo>
                    <a:lnTo>
                      <a:pt x="5430" y="1978"/>
                    </a:lnTo>
                    <a:lnTo>
                      <a:pt x="5430" y="1982"/>
                    </a:lnTo>
                    <a:lnTo>
                      <a:pt x="5413" y="1996"/>
                    </a:lnTo>
                    <a:lnTo>
                      <a:pt x="5320" y="2058"/>
                    </a:lnTo>
                    <a:lnTo>
                      <a:pt x="5315" y="2061"/>
                    </a:lnTo>
                    <a:lnTo>
                      <a:pt x="5309" y="2061"/>
                    </a:lnTo>
                    <a:lnTo>
                      <a:pt x="5303" y="2061"/>
                    </a:lnTo>
                    <a:lnTo>
                      <a:pt x="5303" y="2058"/>
                    </a:lnTo>
                    <a:lnTo>
                      <a:pt x="5303" y="2054"/>
                    </a:lnTo>
                    <a:lnTo>
                      <a:pt x="5303" y="2051"/>
                    </a:lnTo>
                    <a:close/>
                    <a:moveTo>
                      <a:pt x="5465" y="1913"/>
                    </a:moveTo>
                    <a:lnTo>
                      <a:pt x="5517" y="1858"/>
                    </a:lnTo>
                    <a:lnTo>
                      <a:pt x="5546" y="1822"/>
                    </a:lnTo>
                    <a:lnTo>
                      <a:pt x="5552" y="1819"/>
                    </a:lnTo>
                    <a:lnTo>
                      <a:pt x="5558" y="1819"/>
                    </a:lnTo>
                    <a:lnTo>
                      <a:pt x="5564" y="1822"/>
                    </a:lnTo>
                    <a:lnTo>
                      <a:pt x="5570" y="1826"/>
                    </a:lnTo>
                    <a:lnTo>
                      <a:pt x="5564" y="1829"/>
                    </a:lnTo>
                    <a:lnTo>
                      <a:pt x="5541" y="1866"/>
                    </a:lnTo>
                    <a:lnTo>
                      <a:pt x="5488" y="1920"/>
                    </a:lnTo>
                    <a:lnTo>
                      <a:pt x="5483" y="1920"/>
                    </a:lnTo>
                    <a:lnTo>
                      <a:pt x="5477" y="1924"/>
                    </a:lnTo>
                    <a:lnTo>
                      <a:pt x="5471" y="1920"/>
                    </a:lnTo>
                    <a:lnTo>
                      <a:pt x="5465" y="1920"/>
                    </a:lnTo>
                    <a:lnTo>
                      <a:pt x="5465" y="1916"/>
                    </a:lnTo>
                    <a:lnTo>
                      <a:pt x="5465" y="1913"/>
                    </a:lnTo>
                    <a:close/>
                    <a:moveTo>
                      <a:pt x="5599" y="1757"/>
                    </a:moveTo>
                    <a:lnTo>
                      <a:pt x="5645" y="1699"/>
                    </a:lnTo>
                    <a:lnTo>
                      <a:pt x="5662" y="1666"/>
                    </a:lnTo>
                    <a:lnTo>
                      <a:pt x="5668" y="1663"/>
                    </a:lnTo>
                    <a:lnTo>
                      <a:pt x="5674" y="1663"/>
                    </a:lnTo>
                    <a:lnTo>
                      <a:pt x="5680" y="1663"/>
                    </a:lnTo>
                    <a:lnTo>
                      <a:pt x="5685" y="1666"/>
                    </a:lnTo>
                    <a:lnTo>
                      <a:pt x="5685" y="1670"/>
                    </a:lnTo>
                    <a:lnTo>
                      <a:pt x="5685" y="1674"/>
                    </a:lnTo>
                    <a:lnTo>
                      <a:pt x="5668" y="1703"/>
                    </a:lnTo>
                    <a:lnTo>
                      <a:pt x="5616" y="1764"/>
                    </a:lnTo>
                    <a:lnTo>
                      <a:pt x="5616" y="1768"/>
                    </a:lnTo>
                    <a:lnTo>
                      <a:pt x="5610" y="1768"/>
                    </a:lnTo>
                    <a:lnTo>
                      <a:pt x="5604" y="1768"/>
                    </a:lnTo>
                    <a:lnTo>
                      <a:pt x="5599" y="1768"/>
                    </a:lnTo>
                    <a:lnTo>
                      <a:pt x="5599" y="1764"/>
                    </a:lnTo>
                    <a:lnTo>
                      <a:pt x="5593" y="1761"/>
                    </a:lnTo>
                    <a:lnTo>
                      <a:pt x="5599" y="1757"/>
                    </a:lnTo>
                    <a:close/>
                    <a:moveTo>
                      <a:pt x="5709" y="1601"/>
                    </a:moveTo>
                    <a:lnTo>
                      <a:pt x="5772" y="1511"/>
                    </a:lnTo>
                    <a:lnTo>
                      <a:pt x="5772" y="1507"/>
                    </a:lnTo>
                    <a:lnTo>
                      <a:pt x="5772" y="1503"/>
                    </a:lnTo>
                    <a:lnTo>
                      <a:pt x="5778" y="1503"/>
                    </a:lnTo>
                    <a:lnTo>
                      <a:pt x="5784" y="1503"/>
                    </a:lnTo>
                    <a:lnTo>
                      <a:pt x="5790" y="1503"/>
                    </a:lnTo>
                    <a:lnTo>
                      <a:pt x="5796" y="1507"/>
                    </a:lnTo>
                    <a:lnTo>
                      <a:pt x="5796" y="1511"/>
                    </a:lnTo>
                    <a:lnTo>
                      <a:pt x="5796" y="1514"/>
                    </a:lnTo>
                    <a:lnTo>
                      <a:pt x="5790" y="1514"/>
                    </a:lnTo>
                    <a:lnTo>
                      <a:pt x="5732" y="1605"/>
                    </a:lnTo>
                    <a:lnTo>
                      <a:pt x="5726" y="1608"/>
                    </a:lnTo>
                    <a:lnTo>
                      <a:pt x="5720" y="1612"/>
                    </a:lnTo>
                    <a:lnTo>
                      <a:pt x="5714" y="1608"/>
                    </a:lnTo>
                    <a:lnTo>
                      <a:pt x="5709" y="1605"/>
                    </a:lnTo>
                    <a:lnTo>
                      <a:pt x="5709" y="1601"/>
                    </a:lnTo>
                    <a:close/>
                    <a:moveTo>
                      <a:pt x="5819" y="1442"/>
                    </a:moveTo>
                    <a:lnTo>
                      <a:pt x="5882" y="1348"/>
                    </a:lnTo>
                    <a:lnTo>
                      <a:pt x="5888" y="1344"/>
                    </a:lnTo>
                    <a:lnTo>
                      <a:pt x="5894" y="1344"/>
                    </a:lnTo>
                    <a:lnTo>
                      <a:pt x="5900" y="1344"/>
                    </a:lnTo>
                    <a:lnTo>
                      <a:pt x="5906" y="1344"/>
                    </a:lnTo>
                    <a:lnTo>
                      <a:pt x="5906" y="1348"/>
                    </a:lnTo>
                    <a:lnTo>
                      <a:pt x="5906" y="1351"/>
                    </a:lnTo>
                    <a:lnTo>
                      <a:pt x="5906" y="1355"/>
                    </a:lnTo>
                    <a:lnTo>
                      <a:pt x="5842" y="1445"/>
                    </a:lnTo>
                    <a:lnTo>
                      <a:pt x="5836" y="1449"/>
                    </a:lnTo>
                    <a:lnTo>
                      <a:pt x="5830" y="1449"/>
                    </a:lnTo>
                    <a:lnTo>
                      <a:pt x="5825" y="1449"/>
                    </a:lnTo>
                    <a:lnTo>
                      <a:pt x="5819" y="1449"/>
                    </a:lnTo>
                    <a:lnTo>
                      <a:pt x="5819" y="1445"/>
                    </a:lnTo>
                    <a:lnTo>
                      <a:pt x="5819" y="1442"/>
                    </a:lnTo>
                    <a:close/>
                    <a:moveTo>
                      <a:pt x="5929" y="1282"/>
                    </a:moveTo>
                    <a:lnTo>
                      <a:pt x="5981" y="1184"/>
                    </a:lnTo>
                    <a:lnTo>
                      <a:pt x="5987" y="1184"/>
                    </a:lnTo>
                    <a:lnTo>
                      <a:pt x="5987" y="1181"/>
                    </a:lnTo>
                    <a:lnTo>
                      <a:pt x="5993" y="1181"/>
                    </a:lnTo>
                    <a:lnTo>
                      <a:pt x="5998" y="1181"/>
                    </a:lnTo>
                    <a:lnTo>
                      <a:pt x="6004" y="1181"/>
                    </a:lnTo>
                    <a:lnTo>
                      <a:pt x="6004" y="1184"/>
                    </a:lnTo>
                    <a:lnTo>
                      <a:pt x="6004" y="1188"/>
                    </a:lnTo>
                    <a:lnTo>
                      <a:pt x="6004" y="1192"/>
                    </a:lnTo>
                    <a:lnTo>
                      <a:pt x="5952" y="1286"/>
                    </a:lnTo>
                    <a:lnTo>
                      <a:pt x="5946" y="1290"/>
                    </a:lnTo>
                    <a:lnTo>
                      <a:pt x="5940" y="1290"/>
                    </a:lnTo>
                    <a:lnTo>
                      <a:pt x="5935" y="1290"/>
                    </a:lnTo>
                    <a:lnTo>
                      <a:pt x="5929" y="1290"/>
                    </a:lnTo>
                    <a:lnTo>
                      <a:pt x="5929" y="1286"/>
                    </a:lnTo>
                    <a:lnTo>
                      <a:pt x="5929" y="1282"/>
                    </a:lnTo>
                    <a:close/>
                    <a:moveTo>
                      <a:pt x="6022" y="1119"/>
                    </a:moveTo>
                    <a:lnTo>
                      <a:pt x="6033" y="1098"/>
                    </a:lnTo>
                    <a:lnTo>
                      <a:pt x="6039" y="1094"/>
                    </a:lnTo>
                    <a:lnTo>
                      <a:pt x="6045" y="1090"/>
                    </a:lnTo>
                    <a:lnTo>
                      <a:pt x="6051" y="1090"/>
                    </a:lnTo>
                    <a:lnTo>
                      <a:pt x="6056" y="1094"/>
                    </a:lnTo>
                    <a:lnTo>
                      <a:pt x="6056" y="1098"/>
                    </a:lnTo>
                    <a:lnTo>
                      <a:pt x="6056" y="1101"/>
                    </a:lnTo>
                    <a:lnTo>
                      <a:pt x="6045" y="1123"/>
                    </a:lnTo>
                    <a:lnTo>
                      <a:pt x="6039" y="1127"/>
                    </a:lnTo>
                    <a:lnTo>
                      <a:pt x="6033" y="1127"/>
                    </a:lnTo>
                    <a:lnTo>
                      <a:pt x="6027" y="1127"/>
                    </a:lnTo>
                    <a:lnTo>
                      <a:pt x="6022" y="1123"/>
                    </a:lnTo>
                    <a:lnTo>
                      <a:pt x="6022" y="1119"/>
                    </a:lnTo>
                    <a:close/>
                  </a:path>
                </a:pathLst>
              </a:custGeom>
              <a:solidFill>
                <a:srgbClr val="FF0000"/>
              </a:solidFill>
              <a:ln w="1270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1" name="Rectangle 617">
                <a:extLst>
                  <a:ext uri="{FF2B5EF4-FFF2-40B4-BE49-F238E27FC236}">
                    <a16:creationId xmlns:a16="http://schemas.microsoft.com/office/drawing/2014/main" id="{B844E881-5EF5-43AB-84A1-FEEA6D77EFC0}"/>
                  </a:ext>
                </a:extLst>
              </p:cNvPr>
              <p:cNvSpPr>
                <a:spLocks noChangeArrowheads="1"/>
              </p:cNvSpPr>
              <p:nvPr/>
            </p:nvSpPr>
            <p:spPr bwMode="auto">
              <a:xfrm>
                <a:off x="1860" y="3432"/>
                <a:ext cx="1038" cy="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ud</a:t>
                </a:r>
              </a:p>
              <a:p>
                <a:r>
                  <a:rPr lang="en-US" altLang="zh-CN" sz="1600">
                    <a:solidFill>
                      <a:srgbClr val="040408"/>
                    </a:solidFill>
                    <a:latin typeface="Times New Roman" panose="02020603050405020304" pitchFamily="18" charset="0"/>
                  </a:rPr>
                  <a:t>id</a:t>
                </a:r>
              </a:p>
              <a:p>
                <a:endParaRPr lang="en-US" altLang="zh-CN" sz="1600">
                  <a:solidFill>
                    <a:srgbClr val="040408"/>
                  </a:solidFill>
                  <a:latin typeface="Times New Roman" panose="02020603050405020304" pitchFamily="18" charset="0"/>
                </a:endParaRPr>
              </a:p>
            </p:txBody>
          </p:sp>
        </p:grpSp>
      </p:grpSp>
      <p:sp>
        <p:nvSpPr>
          <p:cNvPr id="6153" name="Rectangle 2">
            <a:extLst>
              <a:ext uri="{FF2B5EF4-FFF2-40B4-BE49-F238E27FC236}">
                <a16:creationId xmlns:a16="http://schemas.microsoft.com/office/drawing/2014/main" id="{EFAB02D7-1AD3-460E-B7FB-276F2F095535}"/>
              </a:ext>
            </a:extLst>
          </p:cNvPr>
          <p:cNvSpPr>
            <a:spLocks noGrp="1" noChangeArrowheads="1"/>
          </p:cNvSpPr>
          <p:nvPr>
            <p:ph type="title"/>
          </p:nvPr>
        </p:nvSpPr>
        <p:spPr>
          <a:xfrm>
            <a:off x="609600" y="152400"/>
            <a:ext cx="7772400" cy="609600"/>
          </a:xfrm>
        </p:spPr>
        <p:txBody>
          <a:bodyPr/>
          <a:lstStyle/>
          <a:p>
            <a:pPr algn="ctr" eaLnBrk="1" hangingPunct="1"/>
            <a:r>
              <a:rPr lang="en-US" altLang="zh-CN" sz="3200" b="1">
                <a:solidFill>
                  <a:srgbClr val="040408"/>
                </a:solidFill>
                <a:latin typeface="宋体" panose="02010600030101010101" pitchFamily="2" charset="-122"/>
              </a:rPr>
              <a:t>§2.4 </a:t>
            </a:r>
            <a:r>
              <a:rPr lang="zh-CN" altLang="en-US" sz="3200" b="1">
                <a:solidFill>
                  <a:srgbClr val="040408"/>
                </a:solidFill>
                <a:latin typeface="宋体" panose="02010600030101010101" pitchFamily="2" charset="-122"/>
              </a:rPr>
              <a:t>单相桥式全控整流电路 </a:t>
            </a:r>
          </a:p>
        </p:txBody>
      </p:sp>
      <p:sp>
        <p:nvSpPr>
          <p:cNvPr id="6154" name="Rectangle 3" descr="Rectangle: Click to edit Master text styles&#10;Second level&#10;Third level&#10;Fourth level&#10;Fifth level">
            <a:extLst>
              <a:ext uri="{FF2B5EF4-FFF2-40B4-BE49-F238E27FC236}">
                <a16:creationId xmlns:a16="http://schemas.microsoft.com/office/drawing/2014/main" id="{213ECDD9-4203-4945-AD5F-CB43215F5D4E}"/>
              </a:ext>
            </a:extLst>
          </p:cNvPr>
          <p:cNvSpPr>
            <a:spLocks noGrp="1" noChangeArrowheads="1"/>
          </p:cNvSpPr>
          <p:nvPr>
            <p:ph type="body" idx="1"/>
          </p:nvPr>
        </p:nvSpPr>
        <p:spPr>
          <a:xfrm>
            <a:off x="685800" y="838200"/>
            <a:ext cx="2362200" cy="533400"/>
          </a:xfrm>
        </p:spPr>
        <p:txBody>
          <a:bodyPr/>
          <a:lstStyle/>
          <a:p>
            <a:pPr eaLnBrk="1" hangingPunct="1">
              <a:buFont typeface="Wingdings" panose="05000000000000000000" pitchFamily="2" charset="2"/>
              <a:buNone/>
            </a:pPr>
            <a:r>
              <a:rPr lang="zh-CN" altLang="en-US" sz="2400">
                <a:solidFill>
                  <a:srgbClr val="040408"/>
                </a:solidFill>
                <a:latin typeface="宋体" panose="02010600030101010101" pitchFamily="2" charset="-122"/>
              </a:rPr>
              <a:t>一、阻性负载</a:t>
            </a:r>
            <a:endParaRPr lang="zh-CN" altLang="en-US" sz="2400"/>
          </a:p>
        </p:txBody>
      </p:sp>
      <p:grpSp>
        <p:nvGrpSpPr>
          <p:cNvPr id="12" name="Group 216">
            <a:extLst>
              <a:ext uri="{FF2B5EF4-FFF2-40B4-BE49-F238E27FC236}">
                <a16:creationId xmlns:a16="http://schemas.microsoft.com/office/drawing/2014/main" id="{96ECF7F6-8833-40B2-9610-E9100197830F}"/>
              </a:ext>
            </a:extLst>
          </p:cNvPr>
          <p:cNvGrpSpPr>
            <a:grpSpLocks/>
          </p:cNvGrpSpPr>
          <p:nvPr/>
        </p:nvGrpSpPr>
        <p:grpSpPr bwMode="auto">
          <a:xfrm>
            <a:off x="1438275" y="1487488"/>
            <a:ext cx="2447925" cy="1789112"/>
            <a:chOff x="912" y="1056"/>
            <a:chExt cx="1584" cy="1344"/>
          </a:xfrm>
        </p:grpSpPr>
        <p:sp>
          <p:nvSpPr>
            <p:cNvPr id="6319" name="Line 209">
              <a:extLst>
                <a:ext uri="{FF2B5EF4-FFF2-40B4-BE49-F238E27FC236}">
                  <a16:creationId xmlns:a16="http://schemas.microsoft.com/office/drawing/2014/main" id="{881A0DF4-78E6-4CF7-898A-D0F8102323B3}"/>
                </a:ext>
              </a:extLst>
            </p:cNvPr>
            <p:cNvSpPr>
              <a:spLocks noChangeShapeType="1"/>
            </p:cNvSpPr>
            <p:nvPr/>
          </p:nvSpPr>
          <p:spPr bwMode="auto">
            <a:xfrm>
              <a:off x="912" y="1824"/>
              <a:ext cx="768"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20" name="Line 210">
              <a:extLst>
                <a:ext uri="{FF2B5EF4-FFF2-40B4-BE49-F238E27FC236}">
                  <a16:creationId xmlns:a16="http://schemas.microsoft.com/office/drawing/2014/main" id="{B7069302-08C7-462B-AB53-801AF0562EF8}"/>
                </a:ext>
              </a:extLst>
            </p:cNvPr>
            <p:cNvSpPr>
              <a:spLocks noChangeShapeType="1"/>
            </p:cNvSpPr>
            <p:nvPr/>
          </p:nvSpPr>
          <p:spPr bwMode="auto">
            <a:xfrm flipV="1">
              <a:off x="1680" y="1056"/>
              <a:ext cx="0" cy="768"/>
            </a:xfrm>
            <a:prstGeom prst="line">
              <a:avLst/>
            </a:prstGeom>
            <a:noFill/>
            <a:ln w="2857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21" name="Line 211">
              <a:extLst>
                <a:ext uri="{FF2B5EF4-FFF2-40B4-BE49-F238E27FC236}">
                  <a16:creationId xmlns:a16="http://schemas.microsoft.com/office/drawing/2014/main" id="{481264EE-7683-4000-85D5-2354126BBD22}"/>
                </a:ext>
              </a:extLst>
            </p:cNvPr>
            <p:cNvSpPr>
              <a:spLocks noChangeShapeType="1"/>
            </p:cNvSpPr>
            <p:nvPr/>
          </p:nvSpPr>
          <p:spPr bwMode="auto">
            <a:xfrm>
              <a:off x="1680" y="1056"/>
              <a:ext cx="816"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22" name="Line 212">
              <a:extLst>
                <a:ext uri="{FF2B5EF4-FFF2-40B4-BE49-F238E27FC236}">
                  <a16:creationId xmlns:a16="http://schemas.microsoft.com/office/drawing/2014/main" id="{9F777459-B1FD-4E5D-A265-8165DBD0806E}"/>
                </a:ext>
              </a:extLst>
            </p:cNvPr>
            <p:cNvSpPr>
              <a:spLocks noChangeShapeType="1"/>
            </p:cNvSpPr>
            <p:nvPr/>
          </p:nvSpPr>
          <p:spPr bwMode="auto">
            <a:xfrm>
              <a:off x="2496" y="1056"/>
              <a:ext cx="0" cy="1344"/>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23" name="Line 213">
              <a:extLst>
                <a:ext uri="{FF2B5EF4-FFF2-40B4-BE49-F238E27FC236}">
                  <a16:creationId xmlns:a16="http://schemas.microsoft.com/office/drawing/2014/main" id="{2B04C57D-3284-4432-BEAB-E04F0B67CDF6}"/>
                </a:ext>
              </a:extLst>
            </p:cNvPr>
            <p:cNvSpPr>
              <a:spLocks noChangeShapeType="1"/>
            </p:cNvSpPr>
            <p:nvPr/>
          </p:nvSpPr>
          <p:spPr bwMode="auto">
            <a:xfrm flipH="1">
              <a:off x="1152" y="2400"/>
              <a:ext cx="1344"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24" name="Line 214">
              <a:extLst>
                <a:ext uri="{FF2B5EF4-FFF2-40B4-BE49-F238E27FC236}">
                  <a16:creationId xmlns:a16="http://schemas.microsoft.com/office/drawing/2014/main" id="{13734BDF-2D82-42DB-AE76-94E3010627A2}"/>
                </a:ext>
              </a:extLst>
            </p:cNvPr>
            <p:cNvSpPr>
              <a:spLocks noChangeShapeType="1"/>
            </p:cNvSpPr>
            <p:nvPr/>
          </p:nvSpPr>
          <p:spPr bwMode="auto">
            <a:xfrm flipV="1">
              <a:off x="1152" y="1488"/>
              <a:ext cx="0" cy="912"/>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25" name="Line 215">
              <a:extLst>
                <a:ext uri="{FF2B5EF4-FFF2-40B4-BE49-F238E27FC236}">
                  <a16:creationId xmlns:a16="http://schemas.microsoft.com/office/drawing/2014/main" id="{48504499-A4C9-4966-8E2E-0A30EFF38121}"/>
                </a:ext>
              </a:extLst>
            </p:cNvPr>
            <p:cNvSpPr>
              <a:spLocks noChangeShapeType="1"/>
            </p:cNvSpPr>
            <p:nvPr/>
          </p:nvSpPr>
          <p:spPr bwMode="auto">
            <a:xfrm flipH="1">
              <a:off x="912" y="1488"/>
              <a:ext cx="240" cy="0"/>
            </a:xfrm>
            <a:prstGeom prst="line">
              <a:avLst/>
            </a:prstGeom>
            <a:noFill/>
            <a:ln w="2857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 name="Group 221">
            <a:extLst>
              <a:ext uri="{FF2B5EF4-FFF2-40B4-BE49-F238E27FC236}">
                <a16:creationId xmlns:a16="http://schemas.microsoft.com/office/drawing/2014/main" id="{53B0EA90-C724-40C3-A61A-0CF6BE181214}"/>
              </a:ext>
            </a:extLst>
          </p:cNvPr>
          <p:cNvGrpSpPr>
            <a:grpSpLocks/>
          </p:cNvGrpSpPr>
          <p:nvPr/>
        </p:nvGrpSpPr>
        <p:grpSpPr bwMode="auto">
          <a:xfrm>
            <a:off x="990600" y="1676400"/>
            <a:ext cx="228600" cy="1219200"/>
            <a:chOff x="624" y="1200"/>
            <a:chExt cx="192" cy="960"/>
          </a:xfrm>
        </p:grpSpPr>
        <p:grpSp>
          <p:nvGrpSpPr>
            <p:cNvPr id="6315" name="Group 219">
              <a:extLst>
                <a:ext uri="{FF2B5EF4-FFF2-40B4-BE49-F238E27FC236}">
                  <a16:creationId xmlns:a16="http://schemas.microsoft.com/office/drawing/2014/main" id="{F1375EB0-0F0E-472D-B4C3-00BAF4FE5960}"/>
                </a:ext>
              </a:extLst>
            </p:cNvPr>
            <p:cNvGrpSpPr>
              <a:grpSpLocks/>
            </p:cNvGrpSpPr>
            <p:nvPr/>
          </p:nvGrpSpPr>
          <p:grpSpPr bwMode="auto">
            <a:xfrm>
              <a:off x="624" y="1968"/>
              <a:ext cx="192" cy="192"/>
              <a:chOff x="624" y="1968"/>
              <a:chExt cx="192" cy="192"/>
            </a:xfrm>
          </p:grpSpPr>
          <p:sp>
            <p:nvSpPr>
              <p:cNvPr id="6317" name="Line 217">
                <a:extLst>
                  <a:ext uri="{FF2B5EF4-FFF2-40B4-BE49-F238E27FC236}">
                    <a16:creationId xmlns:a16="http://schemas.microsoft.com/office/drawing/2014/main" id="{040ABBAB-F6E1-49AC-A424-9F87EA4A0468}"/>
                  </a:ext>
                </a:extLst>
              </p:cNvPr>
              <p:cNvSpPr>
                <a:spLocks noChangeShapeType="1"/>
              </p:cNvSpPr>
              <p:nvPr/>
            </p:nvSpPr>
            <p:spPr bwMode="auto">
              <a:xfrm>
                <a:off x="624" y="2064"/>
                <a:ext cx="192" cy="0"/>
              </a:xfrm>
              <a:prstGeom prst="line">
                <a:avLst/>
              </a:prstGeom>
              <a:noFill/>
              <a:ln w="952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18" name="Line 218">
                <a:extLst>
                  <a:ext uri="{FF2B5EF4-FFF2-40B4-BE49-F238E27FC236}">
                    <a16:creationId xmlns:a16="http://schemas.microsoft.com/office/drawing/2014/main" id="{2D938C33-9888-48B9-B999-7DD18FAD986A}"/>
                  </a:ext>
                </a:extLst>
              </p:cNvPr>
              <p:cNvSpPr>
                <a:spLocks noChangeShapeType="1"/>
              </p:cNvSpPr>
              <p:nvPr/>
            </p:nvSpPr>
            <p:spPr bwMode="auto">
              <a:xfrm>
                <a:off x="720" y="1968"/>
                <a:ext cx="0" cy="192"/>
              </a:xfrm>
              <a:prstGeom prst="line">
                <a:avLst/>
              </a:prstGeom>
              <a:noFill/>
              <a:ln w="952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6316" name="Line 220">
              <a:extLst>
                <a:ext uri="{FF2B5EF4-FFF2-40B4-BE49-F238E27FC236}">
                  <a16:creationId xmlns:a16="http://schemas.microsoft.com/office/drawing/2014/main" id="{598812D5-F664-4D95-A089-EAB3F49FAFA3}"/>
                </a:ext>
              </a:extLst>
            </p:cNvPr>
            <p:cNvSpPr>
              <a:spLocks noChangeShapeType="1"/>
            </p:cNvSpPr>
            <p:nvPr/>
          </p:nvSpPr>
          <p:spPr bwMode="auto">
            <a:xfrm>
              <a:off x="624" y="1200"/>
              <a:ext cx="144" cy="0"/>
            </a:xfrm>
            <a:prstGeom prst="line">
              <a:avLst/>
            </a:prstGeom>
            <a:noFill/>
            <a:ln w="952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5604" name="Object 244">
            <a:extLst>
              <a:ext uri="{FF2B5EF4-FFF2-40B4-BE49-F238E27FC236}">
                <a16:creationId xmlns:a16="http://schemas.microsoft.com/office/drawing/2014/main" id="{8C4BE923-4965-45AF-BA87-D55837175C7B}"/>
              </a:ext>
            </a:extLst>
          </p:cNvPr>
          <p:cNvGraphicFramePr>
            <a:graphicFrameLocks noChangeAspect="1"/>
          </p:cNvGraphicFramePr>
          <p:nvPr/>
        </p:nvGraphicFramePr>
        <p:xfrm>
          <a:off x="0" y="3370263"/>
          <a:ext cx="4876800" cy="574675"/>
        </p:xfrm>
        <a:graphic>
          <a:graphicData uri="http://schemas.openxmlformats.org/presentationml/2006/ole">
            <mc:AlternateContent xmlns:mc="http://schemas.openxmlformats.org/markup-compatibility/2006">
              <mc:Choice xmlns:v="urn:schemas-microsoft-com:vml" Requires="v">
                <p:oleObj spid="_x0000_s6354" name="Equation" r:id="rId3" imgW="3238200" imgH="380880" progId="Equation.DSMT4">
                  <p:embed/>
                </p:oleObj>
              </mc:Choice>
              <mc:Fallback>
                <p:oleObj name="Equation" r:id="rId3" imgW="3238200" imgH="380880" progId="Equation.DSMT4">
                  <p:embed/>
                  <p:pic>
                    <p:nvPicPr>
                      <p:cNvPr id="0" name="Object 2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70263"/>
                        <a:ext cx="4876800"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05" name="Object 245">
            <a:extLst>
              <a:ext uri="{FF2B5EF4-FFF2-40B4-BE49-F238E27FC236}">
                <a16:creationId xmlns:a16="http://schemas.microsoft.com/office/drawing/2014/main" id="{66D04B8F-5754-4B5F-BA03-878BE9D49F8A}"/>
              </a:ext>
            </a:extLst>
          </p:cNvPr>
          <p:cNvGraphicFramePr>
            <a:graphicFrameLocks noChangeAspect="1"/>
          </p:cNvGraphicFramePr>
          <p:nvPr/>
        </p:nvGraphicFramePr>
        <p:xfrm>
          <a:off x="0" y="4038600"/>
          <a:ext cx="3276600" cy="508000"/>
        </p:xfrm>
        <a:graphic>
          <a:graphicData uri="http://schemas.openxmlformats.org/presentationml/2006/ole">
            <mc:AlternateContent xmlns:mc="http://schemas.openxmlformats.org/markup-compatibility/2006">
              <mc:Choice xmlns:v="urn:schemas-microsoft-com:vml" Requires="v">
                <p:oleObj spid="_x0000_s6355" name="Equation" r:id="rId5" imgW="2781000" imgH="431640" progId="Equation.DSMT4">
                  <p:embed/>
                </p:oleObj>
              </mc:Choice>
              <mc:Fallback>
                <p:oleObj name="Equation" r:id="rId5" imgW="2781000" imgH="431640" progId="Equation.DSMT4">
                  <p:embed/>
                  <p:pic>
                    <p:nvPicPr>
                      <p:cNvPr id="0" name="Object 2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038600"/>
                        <a:ext cx="32766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06" name="Object 246">
            <a:extLst>
              <a:ext uri="{FF2B5EF4-FFF2-40B4-BE49-F238E27FC236}">
                <a16:creationId xmlns:a16="http://schemas.microsoft.com/office/drawing/2014/main" id="{C2F078F3-FEB1-40E6-B854-991481B69049}"/>
              </a:ext>
            </a:extLst>
          </p:cNvPr>
          <p:cNvGraphicFramePr>
            <a:graphicFrameLocks noChangeAspect="1"/>
          </p:cNvGraphicFramePr>
          <p:nvPr/>
        </p:nvGraphicFramePr>
        <p:xfrm>
          <a:off x="0" y="4648200"/>
          <a:ext cx="2362200" cy="495300"/>
        </p:xfrm>
        <a:graphic>
          <a:graphicData uri="http://schemas.openxmlformats.org/presentationml/2006/ole">
            <mc:AlternateContent xmlns:mc="http://schemas.openxmlformats.org/markup-compatibility/2006">
              <mc:Choice xmlns:v="urn:schemas-microsoft-com:vml" Requires="v">
                <p:oleObj spid="_x0000_s6356" name="Equation" r:id="rId7" imgW="1879560" imgH="393480" progId="Equation.DSMT4">
                  <p:embed/>
                </p:oleObj>
              </mc:Choice>
              <mc:Fallback>
                <p:oleObj name="Equation" r:id="rId7" imgW="1879560" imgH="393480" progId="Equation.DSMT4">
                  <p:embed/>
                  <p:pic>
                    <p:nvPicPr>
                      <p:cNvPr id="0" name="Object 2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648200"/>
                        <a:ext cx="2362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07" name="Object 247">
            <a:extLst>
              <a:ext uri="{FF2B5EF4-FFF2-40B4-BE49-F238E27FC236}">
                <a16:creationId xmlns:a16="http://schemas.microsoft.com/office/drawing/2014/main" id="{3FD9C118-EE52-4EB9-8F85-41BEC3B088E0}"/>
              </a:ext>
            </a:extLst>
          </p:cNvPr>
          <p:cNvGraphicFramePr>
            <a:graphicFrameLocks noChangeAspect="1"/>
          </p:cNvGraphicFramePr>
          <p:nvPr/>
        </p:nvGraphicFramePr>
        <p:xfrm>
          <a:off x="0" y="5189538"/>
          <a:ext cx="4495800" cy="569912"/>
        </p:xfrm>
        <a:graphic>
          <a:graphicData uri="http://schemas.openxmlformats.org/presentationml/2006/ole">
            <mc:AlternateContent xmlns:mc="http://schemas.openxmlformats.org/markup-compatibility/2006">
              <mc:Choice xmlns:v="urn:schemas-microsoft-com:vml" Requires="v">
                <p:oleObj spid="_x0000_s6357" name="Equation" r:id="rId9" imgW="3797280" imgH="482400" progId="Equation.DSMT4">
                  <p:embed/>
                </p:oleObj>
              </mc:Choice>
              <mc:Fallback>
                <p:oleObj name="Equation" r:id="rId9" imgW="3797280" imgH="482400" progId="Equation.DSMT4">
                  <p:embed/>
                  <p:pic>
                    <p:nvPicPr>
                      <p:cNvPr id="0" name="Object 2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5189538"/>
                        <a:ext cx="4495800" cy="569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09" name="Object 249">
            <a:extLst>
              <a:ext uri="{FF2B5EF4-FFF2-40B4-BE49-F238E27FC236}">
                <a16:creationId xmlns:a16="http://schemas.microsoft.com/office/drawing/2014/main" id="{C7A816E9-3DA6-4041-8A4E-4224CFFDE7C9}"/>
              </a:ext>
            </a:extLst>
          </p:cNvPr>
          <p:cNvGraphicFramePr>
            <a:graphicFrameLocks noChangeAspect="1"/>
          </p:cNvGraphicFramePr>
          <p:nvPr/>
        </p:nvGraphicFramePr>
        <p:xfrm>
          <a:off x="0" y="5867400"/>
          <a:ext cx="4343400" cy="536575"/>
        </p:xfrm>
        <a:graphic>
          <a:graphicData uri="http://schemas.openxmlformats.org/presentationml/2006/ole">
            <mc:AlternateContent xmlns:mc="http://schemas.openxmlformats.org/markup-compatibility/2006">
              <mc:Choice xmlns:v="urn:schemas-microsoft-com:vml" Requires="v">
                <p:oleObj spid="_x0000_s6358" name="Equation" r:id="rId11" imgW="3784320" imgH="469800" progId="Equation.DSMT4">
                  <p:embed/>
                </p:oleObj>
              </mc:Choice>
              <mc:Fallback>
                <p:oleObj name="Equation" r:id="rId11" imgW="3784320" imgH="469800" progId="Equation.DSMT4">
                  <p:embed/>
                  <p:pic>
                    <p:nvPicPr>
                      <p:cNvPr id="0" name="Object 2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5867400"/>
                        <a:ext cx="4343400"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10" name="Object 250">
            <a:extLst>
              <a:ext uri="{FF2B5EF4-FFF2-40B4-BE49-F238E27FC236}">
                <a16:creationId xmlns:a16="http://schemas.microsoft.com/office/drawing/2014/main" id="{337FC7A9-51D5-419D-8498-00D319BCEA39}"/>
              </a:ext>
            </a:extLst>
          </p:cNvPr>
          <p:cNvGraphicFramePr>
            <a:graphicFrameLocks noChangeAspect="1"/>
          </p:cNvGraphicFramePr>
          <p:nvPr/>
        </p:nvGraphicFramePr>
        <p:xfrm>
          <a:off x="5334000" y="5791200"/>
          <a:ext cx="914400" cy="539750"/>
        </p:xfrm>
        <a:graphic>
          <a:graphicData uri="http://schemas.openxmlformats.org/presentationml/2006/ole">
            <mc:AlternateContent xmlns:mc="http://schemas.openxmlformats.org/markup-compatibility/2006">
              <mc:Choice xmlns:v="urn:schemas-microsoft-com:vml" Requires="v">
                <p:oleObj spid="_x0000_s6359" name="Equation" r:id="rId13" imgW="711000" imgH="419040" progId="Equation.DSMT4">
                  <p:embed/>
                </p:oleObj>
              </mc:Choice>
              <mc:Fallback>
                <p:oleObj name="Equation" r:id="rId13" imgW="711000" imgH="419040" progId="Equation.DSMT4">
                  <p:embed/>
                  <p:pic>
                    <p:nvPicPr>
                      <p:cNvPr id="0" name="Object 2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0" y="5791200"/>
                        <a:ext cx="91440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 name="Group 252">
            <a:extLst>
              <a:ext uri="{FF2B5EF4-FFF2-40B4-BE49-F238E27FC236}">
                <a16:creationId xmlns:a16="http://schemas.microsoft.com/office/drawing/2014/main" id="{5617F171-296D-4DD7-B260-145C2D16FBAC}"/>
              </a:ext>
            </a:extLst>
          </p:cNvPr>
          <p:cNvGrpSpPr>
            <a:grpSpLocks/>
          </p:cNvGrpSpPr>
          <p:nvPr/>
        </p:nvGrpSpPr>
        <p:grpSpPr bwMode="auto">
          <a:xfrm>
            <a:off x="1447800" y="1447800"/>
            <a:ext cx="2362200" cy="1752600"/>
            <a:chOff x="912" y="912"/>
            <a:chExt cx="1488" cy="1104"/>
          </a:xfrm>
        </p:grpSpPr>
        <p:sp>
          <p:nvSpPr>
            <p:cNvPr id="6308" name="Line 201">
              <a:extLst>
                <a:ext uri="{FF2B5EF4-FFF2-40B4-BE49-F238E27FC236}">
                  <a16:creationId xmlns:a16="http://schemas.microsoft.com/office/drawing/2014/main" id="{D1B0B9E0-583D-462F-B9DD-1D551F1E2136}"/>
                </a:ext>
              </a:extLst>
            </p:cNvPr>
            <p:cNvSpPr>
              <a:spLocks noChangeShapeType="1"/>
            </p:cNvSpPr>
            <p:nvPr/>
          </p:nvSpPr>
          <p:spPr bwMode="auto">
            <a:xfrm>
              <a:off x="1008" y="1194"/>
              <a:ext cx="192" cy="0"/>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09" name="Line 202">
              <a:extLst>
                <a:ext uri="{FF2B5EF4-FFF2-40B4-BE49-F238E27FC236}">
                  <a16:creationId xmlns:a16="http://schemas.microsoft.com/office/drawing/2014/main" id="{3729E390-8317-4E61-B9A5-A87BC115DCC4}"/>
                </a:ext>
              </a:extLst>
            </p:cNvPr>
            <p:cNvSpPr>
              <a:spLocks noChangeShapeType="1"/>
            </p:cNvSpPr>
            <p:nvPr/>
          </p:nvSpPr>
          <p:spPr bwMode="auto">
            <a:xfrm flipV="1">
              <a:off x="1200" y="912"/>
              <a:ext cx="0" cy="282"/>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10" name="Line 203">
              <a:extLst>
                <a:ext uri="{FF2B5EF4-FFF2-40B4-BE49-F238E27FC236}">
                  <a16:creationId xmlns:a16="http://schemas.microsoft.com/office/drawing/2014/main" id="{B28E2710-86F6-46E5-9789-D5CEA24440CB}"/>
                </a:ext>
              </a:extLst>
            </p:cNvPr>
            <p:cNvSpPr>
              <a:spLocks noChangeShapeType="1"/>
            </p:cNvSpPr>
            <p:nvPr/>
          </p:nvSpPr>
          <p:spPr bwMode="auto">
            <a:xfrm>
              <a:off x="1200" y="912"/>
              <a:ext cx="1200" cy="0"/>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11" name="Line 204">
              <a:extLst>
                <a:ext uri="{FF2B5EF4-FFF2-40B4-BE49-F238E27FC236}">
                  <a16:creationId xmlns:a16="http://schemas.microsoft.com/office/drawing/2014/main" id="{7D2A3528-8084-428C-AA12-43BAFA1E0945}"/>
                </a:ext>
              </a:extLst>
            </p:cNvPr>
            <p:cNvSpPr>
              <a:spLocks noChangeShapeType="1"/>
            </p:cNvSpPr>
            <p:nvPr/>
          </p:nvSpPr>
          <p:spPr bwMode="auto">
            <a:xfrm>
              <a:off x="2400" y="912"/>
              <a:ext cx="0" cy="1086"/>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12" name="Line 206">
              <a:extLst>
                <a:ext uri="{FF2B5EF4-FFF2-40B4-BE49-F238E27FC236}">
                  <a16:creationId xmlns:a16="http://schemas.microsoft.com/office/drawing/2014/main" id="{225CAB3B-340E-4194-866C-4B70A1C91FD0}"/>
                </a:ext>
              </a:extLst>
            </p:cNvPr>
            <p:cNvSpPr>
              <a:spLocks noChangeShapeType="1"/>
            </p:cNvSpPr>
            <p:nvPr/>
          </p:nvSpPr>
          <p:spPr bwMode="auto">
            <a:xfrm flipV="1">
              <a:off x="1728" y="1680"/>
              <a:ext cx="0" cy="322"/>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13" name="Line 207">
              <a:extLst>
                <a:ext uri="{FF2B5EF4-FFF2-40B4-BE49-F238E27FC236}">
                  <a16:creationId xmlns:a16="http://schemas.microsoft.com/office/drawing/2014/main" id="{8CC87526-81EA-4FF3-A10A-3F69B664BF92}"/>
                </a:ext>
              </a:extLst>
            </p:cNvPr>
            <p:cNvSpPr>
              <a:spLocks noChangeShapeType="1"/>
            </p:cNvSpPr>
            <p:nvPr/>
          </p:nvSpPr>
          <p:spPr bwMode="auto">
            <a:xfrm flipH="1" flipV="1">
              <a:off x="912" y="1680"/>
              <a:ext cx="768" cy="0"/>
            </a:xfrm>
            <a:prstGeom prst="line">
              <a:avLst/>
            </a:prstGeom>
            <a:noFill/>
            <a:ln w="2857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14" name="Line 251">
              <a:extLst>
                <a:ext uri="{FF2B5EF4-FFF2-40B4-BE49-F238E27FC236}">
                  <a16:creationId xmlns:a16="http://schemas.microsoft.com/office/drawing/2014/main" id="{248230C8-1DD5-4E99-BFA7-F29B753339C2}"/>
                </a:ext>
              </a:extLst>
            </p:cNvPr>
            <p:cNvSpPr>
              <a:spLocks noChangeShapeType="1"/>
            </p:cNvSpPr>
            <p:nvPr/>
          </p:nvSpPr>
          <p:spPr bwMode="auto">
            <a:xfrm>
              <a:off x="1728" y="2016"/>
              <a:ext cx="672" cy="0"/>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6" name="Group 254">
            <a:extLst>
              <a:ext uri="{FF2B5EF4-FFF2-40B4-BE49-F238E27FC236}">
                <a16:creationId xmlns:a16="http://schemas.microsoft.com/office/drawing/2014/main" id="{A535B178-1DD0-4D80-B991-79DD4B188906}"/>
              </a:ext>
            </a:extLst>
          </p:cNvPr>
          <p:cNvGrpSpPr>
            <a:grpSpLocks/>
          </p:cNvGrpSpPr>
          <p:nvPr/>
        </p:nvGrpSpPr>
        <p:grpSpPr bwMode="auto">
          <a:xfrm>
            <a:off x="304800" y="1295400"/>
            <a:ext cx="4038600" cy="1917700"/>
            <a:chOff x="192" y="816"/>
            <a:chExt cx="2544" cy="1208"/>
          </a:xfrm>
        </p:grpSpPr>
        <p:grpSp>
          <p:nvGrpSpPr>
            <p:cNvPr id="6228" name="Group 82">
              <a:extLst>
                <a:ext uri="{FF2B5EF4-FFF2-40B4-BE49-F238E27FC236}">
                  <a16:creationId xmlns:a16="http://schemas.microsoft.com/office/drawing/2014/main" id="{35B2EB0A-B181-4F55-91B2-94A3B5B257F6}"/>
                </a:ext>
              </a:extLst>
            </p:cNvPr>
            <p:cNvGrpSpPr>
              <a:grpSpLocks/>
            </p:cNvGrpSpPr>
            <p:nvPr/>
          </p:nvGrpSpPr>
          <p:grpSpPr bwMode="auto">
            <a:xfrm>
              <a:off x="192" y="816"/>
              <a:ext cx="2544" cy="1208"/>
              <a:chOff x="192" y="1392"/>
              <a:chExt cx="2784" cy="1488"/>
            </a:xfrm>
          </p:grpSpPr>
          <p:grpSp>
            <p:nvGrpSpPr>
              <p:cNvPr id="6230" name="Group 77">
                <a:extLst>
                  <a:ext uri="{FF2B5EF4-FFF2-40B4-BE49-F238E27FC236}">
                    <a16:creationId xmlns:a16="http://schemas.microsoft.com/office/drawing/2014/main" id="{BB7D1F2E-FB5C-444A-8477-6D70D22B69BC}"/>
                  </a:ext>
                </a:extLst>
              </p:cNvPr>
              <p:cNvGrpSpPr>
                <a:grpSpLocks/>
              </p:cNvGrpSpPr>
              <p:nvPr/>
            </p:nvGrpSpPr>
            <p:grpSpPr bwMode="auto">
              <a:xfrm>
                <a:off x="192" y="1392"/>
                <a:ext cx="2784" cy="1488"/>
                <a:chOff x="432" y="1392"/>
                <a:chExt cx="2784" cy="1488"/>
              </a:xfrm>
            </p:grpSpPr>
            <p:grpSp>
              <p:nvGrpSpPr>
                <p:cNvPr id="6235" name="Group 4">
                  <a:extLst>
                    <a:ext uri="{FF2B5EF4-FFF2-40B4-BE49-F238E27FC236}">
                      <a16:creationId xmlns:a16="http://schemas.microsoft.com/office/drawing/2014/main" id="{66D80F11-772D-4215-A157-48C656ECA97E}"/>
                    </a:ext>
                  </a:extLst>
                </p:cNvPr>
                <p:cNvGrpSpPr>
                  <a:grpSpLocks/>
                </p:cNvGrpSpPr>
                <p:nvPr/>
              </p:nvGrpSpPr>
              <p:grpSpPr bwMode="auto">
                <a:xfrm>
                  <a:off x="432" y="1392"/>
                  <a:ext cx="2784" cy="1488"/>
                  <a:chOff x="3752" y="5496"/>
                  <a:chExt cx="8064" cy="4248"/>
                </a:xfrm>
              </p:grpSpPr>
              <p:sp>
                <p:nvSpPr>
                  <p:cNvPr id="6237" name="Line 5">
                    <a:extLst>
                      <a:ext uri="{FF2B5EF4-FFF2-40B4-BE49-F238E27FC236}">
                        <a16:creationId xmlns:a16="http://schemas.microsoft.com/office/drawing/2014/main" id="{7C90D106-5990-4A29-9C4F-B888DC6CA36D}"/>
                      </a:ext>
                    </a:extLst>
                  </p:cNvPr>
                  <p:cNvSpPr>
                    <a:spLocks noChangeShapeType="1"/>
                  </p:cNvSpPr>
                  <p:nvPr/>
                </p:nvSpPr>
                <p:spPr bwMode="auto">
                  <a:xfrm>
                    <a:off x="6914" y="6765"/>
                    <a:ext cx="0" cy="16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38" name="Line 6">
                    <a:extLst>
                      <a:ext uri="{FF2B5EF4-FFF2-40B4-BE49-F238E27FC236}">
                        <a16:creationId xmlns:a16="http://schemas.microsoft.com/office/drawing/2014/main" id="{184B21AB-445D-4A6C-83A6-1BF3201F2EDF}"/>
                      </a:ext>
                    </a:extLst>
                  </p:cNvPr>
                  <p:cNvSpPr>
                    <a:spLocks noChangeShapeType="1"/>
                  </p:cNvSpPr>
                  <p:nvPr/>
                </p:nvSpPr>
                <p:spPr bwMode="auto">
                  <a:xfrm>
                    <a:off x="8540" y="6798"/>
                    <a:ext cx="0" cy="16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239" name="Group 7">
                    <a:extLst>
                      <a:ext uri="{FF2B5EF4-FFF2-40B4-BE49-F238E27FC236}">
                        <a16:creationId xmlns:a16="http://schemas.microsoft.com/office/drawing/2014/main" id="{9B380884-4A34-4B71-9B37-186C6761A2B7}"/>
                      </a:ext>
                    </a:extLst>
                  </p:cNvPr>
                  <p:cNvGrpSpPr>
                    <a:grpSpLocks/>
                  </p:cNvGrpSpPr>
                  <p:nvPr/>
                </p:nvGrpSpPr>
                <p:grpSpPr bwMode="auto">
                  <a:xfrm>
                    <a:off x="3752" y="5496"/>
                    <a:ext cx="8064" cy="4248"/>
                    <a:chOff x="3752" y="5496"/>
                    <a:chExt cx="8064" cy="4248"/>
                  </a:xfrm>
                </p:grpSpPr>
                <p:sp>
                  <p:nvSpPr>
                    <p:cNvPr id="6240" name="Rectangle 8">
                      <a:extLst>
                        <a:ext uri="{FF2B5EF4-FFF2-40B4-BE49-F238E27FC236}">
                          <a16:creationId xmlns:a16="http://schemas.microsoft.com/office/drawing/2014/main" id="{88336AF3-3ED9-48AD-97E8-18474D25536F}"/>
                        </a:ext>
                      </a:extLst>
                    </p:cNvPr>
                    <p:cNvSpPr>
                      <a:spLocks noChangeArrowheads="1"/>
                    </p:cNvSpPr>
                    <p:nvPr/>
                  </p:nvSpPr>
                  <p:spPr bwMode="auto">
                    <a:xfrm>
                      <a:off x="7213" y="6081"/>
                      <a:ext cx="837"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VT1</a:t>
                      </a:r>
                      <a:endParaRPr kumimoji="0" lang="en-US" altLang="zh-CN" sz="1800">
                        <a:solidFill>
                          <a:srgbClr val="40458C"/>
                        </a:solidFill>
                        <a:latin typeface="Times New Roman" panose="02020603050405020304" pitchFamily="18" charset="0"/>
                      </a:endParaRPr>
                    </a:p>
                  </p:txBody>
                </p:sp>
                <p:sp>
                  <p:nvSpPr>
                    <p:cNvPr id="6241" name="Rectangle 9">
                      <a:extLst>
                        <a:ext uri="{FF2B5EF4-FFF2-40B4-BE49-F238E27FC236}">
                          <a16:creationId xmlns:a16="http://schemas.microsoft.com/office/drawing/2014/main" id="{4540BD1E-5E97-4EDE-8426-32FC5788E3E6}"/>
                        </a:ext>
                      </a:extLst>
                    </p:cNvPr>
                    <p:cNvSpPr>
                      <a:spLocks noChangeArrowheads="1"/>
                    </p:cNvSpPr>
                    <p:nvPr/>
                  </p:nvSpPr>
                  <p:spPr bwMode="auto">
                    <a:xfrm>
                      <a:off x="7234" y="8836"/>
                      <a:ext cx="837"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VT2</a:t>
                      </a:r>
                      <a:endParaRPr kumimoji="0" lang="en-US" altLang="zh-CN" sz="1800">
                        <a:solidFill>
                          <a:srgbClr val="40458C"/>
                        </a:solidFill>
                        <a:latin typeface="Times New Roman" panose="02020603050405020304" pitchFamily="18" charset="0"/>
                      </a:endParaRPr>
                    </a:p>
                  </p:txBody>
                </p:sp>
                <p:sp>
                  <p:nvSpPr>
                    <p:cNvPr id="6242" name="Rectangle 10">
                      <a:extLst>
                        <a:ext uri="{FF2B5EF4-FFF2-40B4-BE49-F238E27FC236}">
                          <a16:creationId xmlns:a16="http://schemas.microsoft.com/office/drawing/2014/main" id="{1A70CE04-992A-473B-8D97-00CF6B462B97}"/>
                        </a:ext>
                      </a:extLst>
                    </p:cNvPr>
                    <p:cNvSpPr>
                      <a:spLocks noChangeArrowheads="1"/>
                    </p:cNvSpPr>
                    <p:nvPr/>
                  </p:nvSpPr>
                  <p:spPr bwMode="auto">
                    <a:xfrm>
                      <a:off x="8870" y="6107"/>
                      <a:ext cx="837"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VT3</a:t>
                      </a:r>
                      <a:endParaRPr kumimoji="0" lang="en-US" altLang="zh-CN" sz="1800">
                        <a:solidFill>
                          <a:srgbClr val="40458C"/>
                        </a:solidFill>
                        <a:latin typeface="Times New Roman" panose="02020603050405020304" pitchFamily="18" charset="0"/>
                      </a:endParaRPr>
                    </a:p>
                  </p:txBody>
                </p:sp>
                <p:sp>
                  <p:nvSpPr>
                    <p:cNvPr id="6243" name="Rectangle 11">
                      <a:extLst>
                        <a:ext uri="{FF2B5EF4-FFF2-40B4-BE49-F238E27FC236}">
                          <a16:creationId xmlns:a16="http://schemas.microsoft.com/office/drawing/2014/main" id="{3A5C893E-B90B-475A-8215-375DD98A0186}"/>
                        </a:ext>
                      </a:extLst>
                    </p:cNvPr>
                    <p:cNvSpPr>
                      <a:spLocks noChangeArrowheads="1"/>
                    </p:cNvSpPr>
                    <p:nvPr/>
                  </p:nvSpPr>
                  <p:spPr bwMode="auto">
                    <a:xfrm>
                      <a:off x="8789" y="8868"/>
                      <a:ext cx="837"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VT4</a:t>
                      </a:r>
                      <a:endParaRPr kumimoji="0" lang="en-US" altLang="zh-CN" sz="1800">
                        <a:solidFill>
                          <a:srgbClr val="40458C"/>
                        </a:solidFill>
                        <a:latin typeface="Times New Roman" panose="02020603050405020304" pitchFamily="18" charset="0"/>
                      </a:endParaRPr>
                    </a:p>
                  </p:txBody>
                </p:sp>
                <p:sp>
                  <p:nvSpPr>
                    <p:cNvPr id="6244" name="Rectangle 12">
                      <a:extLst>
                        <a:ext uri="{FF2B5EF4-FFF2-40B4-BE49-F238E27FC236}">
                          <a16:creationId xmlns:a16="http://schemas.microsoft.com/office/drawing/2014/main" id="{B29B6E2B-B630-4D87-8598-76DFF56E0295}"/>
                        </a:ext>
                      </a:extLst>
                    </p:cNvPr>
                    <p:cNvSpPr>
                      <a:spLocks noChangeArrowheads="1"/>
                    </p:cNvSpPr>
                    <p:nvPr/>
                  </p:nvSpPr>
                  <p:spPr bwMode="auto">
                    <a:xfrm>
                      <a:off x="11216" y="7269"/>
                      <a:ext cx="600"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R</a:t>
                      </a:r>
                      <a:endParaRPr kumimoji="0" lang="en-US" altLang="zh-CN" sz="1600">
                        <a:solidFill>
                          <a:srgbClr val="40458C"/>
                        </a:solidFill>
                        <a:latin typeface="Times New Roman" panose="02020603050405020304" pitchFamily="18" charset="0"/>
                      </a:endParaRPr>
                    </a:p>
                  </p:txBody>
                </p:sp>
                <p:grpSp>
                  <p:nvGrpSpPr>
                    <p:cNvPr id="6245" name="Group 13">
                      <a:extLst>
                        <a:ext uri="{FF2B5EF4-FFF2-40B4-BE49-F238E27FC236}">
                          <a16:creationId xmlns:a16="http://schemas.microsoft.com/office/drawing/2014/main" id="{3303E7E1-86CA-494D-8FC1-AB46037BAC6B}"/>
                        </a:ext>
                      </a:extLst>
                    </p:cNvPr>
                    <p:cNvGrpSpPr>
                      <a:grpSpLocks/>
                    </p:cNvGrpSpPr>
                    <p:nvPr/>
                  </p:nvGrpSpPr>
                  <p:grpSpPr bwMode="auto">
                    <a:xfrm>
                      <a:off x="3752" y="5496"/>
                      <a:ext cx="7348" cy="4248"/>
                      <a:chOff x="3752" y="5496"/>
                      <a:chExt cx="7348" cy="4248"/>
                    </a:xfrm>
                  </p:grpSpPr>
                  <p:grpSp>
                    <p:nvGrpSpPr>
                      <p:cNvPr id="6246" name="Group 14">
                        <a:extLst>
                          <a:ext uri="{FF2B5EF4-FFF2-40B4-BE49-F238E27FC236}">
                            <a16:creationId xmlns:a16="http://schemas.microsoft.com/office/drawing/2014/main" id="{DEE3693E-9A60-48B4-BCA8-A02371E27003}"/>
                          </a:ext>
                        </a:extLst>
                      </p:cNvPr>
                      <p:cNvGrpSpPr>
                        <a:grpSpLocks/>
                      </p:cNvGrpSpPr>
                      <p:nvPr/>
                    </p:nvGrpSpPr>
                    <p:grpSpPr bwMode="auto">
                      <a:xfrm rot="-5400000">
                        <a:off x="6189" y="5967"/>
                        <a:ext cx="1440" cy="498"/>
                        <a:chOff x="7920" y="1185"/>
                        <a:chExt cx="1440" cy="498"/>
                      </a:xfrm>
                    </p:grpSpPr>
                    <p:sp>
                      <p:nvSpPr>
                        <p:cNvPr id="6302" name="Line 15">
                          <a:extLst>
                            <a:ext uri="{FF2B5EF4-FFF2-40B4-BE49-F238E27FC236}">
                              <a16:creationId xmlns:a16="http://schemas.microsoft.com/office/drawing/2014/main" id="{E84878C2-892C-4339-B8CC-39019B48B03F}"/>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3" name="Line 16">
                          <a:extLst>
                            <a:ext uri="{FF2B5EF4-FFF2-40B4-BE49-F238E27FC236}">
                              <a16:creationId xmlns:a16="http://schemas.microsoft.com/office/drawing/2014/main" id="{282C9EC5-735A-4B97-96CE-01A0367647C5}"/>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4" name="Line 17">
                          <a:extLst>
                            <a:ext uri="{FF2B5EF4-FFF2-40B4-BE49-F238E27FC236}">
                              <a16:creationId xmlns:a16="http://schemas.microsoft.com/office/drawing/2014/main" id="{0474FB3C-2AB0-42C0-B8CD-156350616E29}"/>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5" name="Line 18">
                          <a:extLst>
                            <a:ext uri="{FF2B5EF4-FFF2-40B4-BE49-F238E27FC236}">
                              <a16:creationId xmlns:a16="http://schemas.microsoft.com/office/drawing/2014/main" id="{E96FA6A3-5A73-4314-B946-FB7D0016C295}"/>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6" name="Line 19">
                          <a:extLst>
                            <a:ext uri="{FF2B5EF4-FFF2-40B4-BE49-F238E27FC236}">
                              <a16:creationId xmlns:a16="http://schemas.microsoft.com/office/drawing/2014/main" id="{3E3A3751-1E0B-4BC6-ABC8-194677F89816}"/>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7" name="Freeform 20">
                          <a:extLst>
                            <a:ext uri="{FF2B5EF4-FFF2-40B4-BE49-F238E27FC236}">
                              <a16:creationId xmlns:a16="http://schemas.microsoft.com/office/drawing/2014/main" id="{B4540B28-0237-43EE-8540-1A45FFE01322}"/>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247" name="Group 21">
                        <a:extLst>
                          <a:ext uri="{FF2B5EF4-FFF2-40B4-BE49-F238E27FC236}">
                            <a16:creationId xmlns:a16="http://schemas.microsoft.com/office/drawing/2014/main" id="{18D35A46-22D6-4981-9830-313B613BFDAA}"/>
                          </a:ext>
                        </a:extLst>
                      </p:cNvPr>
                      <p:cNvGrpSpPr>
                        <a:grpSpLocks/>
                      </p:cNvGrpSpPr>
                      <p:nvPr/>
                    </p:nvGrpSpPr>
                    <p:grpSpPr bwMode="auto">
                      <a:xfrm rot="-5400000">
                        <a:off x="7809" y="5967"/>
                        <a:ext cx="1440" cy="498"/>
                        <a:chOff x="7920" y="1185"/>
                        <a:chExt cx="1440" cy="498"/>
                      </a:xfrm>
                    </p:grpSpPr>
                    <p:sp>
                      <p:nvSpPr>
                        <p:cNvPr id="6296" name="Line 22">
                          <a:extLst>
                            <a:ext uri="{FF2B5EF4-FFF2-40B4-BE49-F238E27FC236}">
                              <a16:creationId xmlns:a16="http://schemas.microsoft.com/office/drawing/2014/main" id="{B1735CD5-B12E-423F-BB92-1B4B6592048A}"/>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7" name="Line 23">
                          <a:extLst>
                            <a:ext uri="{FF2B5EF4-FFF2-40B4-BE49-F238E27FC236}">
                              <a16:creationId xmlns:a16="http://schemas.microsoft.com/office/drawing/2014/main" id="{B6A035AD-C89A-45C0-9352-3B6B4C9C82AF}"/>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8" name="Line 24">
                          <a:extLst>
                            <a:ext uri="{FF2B5EF4-FFF2-40B4-BE49-F238E27FC236}">
                              <a16:creationId xmlns:a16="http://schemas.microsoft.com/office/drawing/2014/main" id="{872A8E70-4103-4363-87D6-091EB3294760}"/>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9" name="Line 25">
                          <a:extLst>
                            <a:ext uri="{FF2B5EF4-FFF2-40B4-BE49-F238E27FC236}">
                              <a16:creationId xmlns:a16="http://schemas.microsoft.com/office/drawing/2014/main" id="{2E28152D-8FDD-4E2D-AAA0-491FE147B2B9}"/>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0" name="Line 26">
                          <a:extLst>
                            <a:ext uri="{FF2B5EF4-FFF2-40B4-BE49-F238E27FC236}">
                              <a16:creationId xmlns:a16="http://schemas.microsoft.com/office/drawing/2014/main" id="{37D87A4B-FB41-4C83-B063-E29B297EEDD9}"/>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1" name="Freeform 27">
                          <a:extLst>
                            <a:ext uri="{FF2B5EF4-FFF2-40B4-BE49-F238E27FC236}">
                              <a16:creationId xmlns:a16="http://schemas.microsoft.com/office/drawing/2014/main" id="{15D0E96C-951D-4BE8-B813-FEEE895D4FDE}"/>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248" name="Group 28">
                        <a:extLst>
                          <a:ext uri="{FF2B5EF4-FFF2-40B4-BE49-F238E27FC236}">
                            <a16:creationId xmlns:a16="http://schemas.microsoft.com/office/drawing/2014/main" id="{89C8E2B0-F1A9-4C09-9F50-7A93892490BC}"/>
                          </a:ext>
                        </a:extLst>
                      </p:cNvPr>
                      <p:cNvGrpSpPr>
                        <a:grpSpLocks/>
                      </p:cNvGrpSpPr>
                      <p:nvPr/>
                    </p:nvGrpSpPr>
                    <p:grpSpPr bwMode="auto">
                      <a:xfrm rot="-5400000">
                        <a:off x="6189" y="8775"/>
                        <a:ext cx="1440" cy="498"/>
                        <a:chOff x="7920" y="1185"/>
                        <a:chExt cx="1440" cy="498"/>
                      </a:xfrm>
                    </p:grpSpPr>
                    <p:sp>
                      <p:nvSpPr>
                        <p:cNvPr id="6290" name="Line 29">
                          <a:extLst>
                            <a:ext uri="{FF2B5EF4-FFF2-40B4-BE49-F238E27FC236}">
                              <a16:creationId xmlns:a16="http://schemas.microsoft.com/office/drawing/2014/main" id="{C7F00CDA-224D-444D-BFAA-7F0504A60BC8}"/>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1" name="Line 30">
                          <a:extLst>
                            <a:ext uri="{FF2B5EF4-FFF2-40B4-BE49-F238E27FC236}">
                              <a16:creationId xmlns:a16="http://schemas.microsoft.com/office/drawing/2014/main" id="{9C895FEC-2C9C-4E65-BBEB-9ED12E801849}"/>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2" name="Line 31">
                          <a:extLst>
                            <a:ext uri="{FF2B5EF4-FFF2-40B4-BE49-F238E27FC236}">
                              <a16:creationId xmlns:a16="http://schemas.microsoft.com/office/drawing/2014/main" id="{148756F8-86D4-4FD2-85BC-585969038DA1}"/>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3" name="Line 32">
                          <a:extLst>
                            <a:ext uri="{FF2B5EF4-FFF2-40B4-BE49-F238E27FC236}">
                              <a16:creationId xmlns:a16="http://schemas.microsoft.com/office/drawing/2014/main" id="{053B474D-24DE-43EB-973C-EBDB107FDD92}"/>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4" name="Line 33">
                          <a:extLst>
                            <a:ext uri="{FF2B5EF4-FFF2-40B4-BE49-F238E27FC236}">
                              <a16:creationId xmlns:a16="http://schemas.microsoft.com/office/drawing/2014/main" id="{B714205C-77A9-4ABE-9555-6879D9188B6D}"/>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5" name="Freeform 34">
                          <a:extLst>
                            <a:ext uri="{FF2B5EF4-FFF2-40B4-BE49-F238E27FC236}">
                              <a16:creationId xmlns:a16="http://schemas.microsoft.com/office/drawing/2014/main" id="{DEF51E58-EC92-4C3B-9614-6A99BC5A3FAF}"/>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249" name="Group 35">
                        <a:extLst>
                          <a:ext uri="{FF2B5EF4-FFF2-40B4-BE49-F238E27FC236}">
                            <a16:creationId xmlns:a16="http://schemas.microsoft.com/office/drawing/2014/main" id="{5E99B995-49B9-4E39-85C7-14BA7569AEB6}"/>
                          </a:ext>
                        </a:extLst>
                      </p:cNvPr>
                      <p:cNvGrpSpPr>
                        <a:grpSpLocks/>
                      </p:cNvGrpSpPr>
                      <p:nvPr/>
                    </p:nvGrpSpPr>
                    <p:grpSpPr bwMode="auto">
                      <a:xfrm rot="-5400000">
                        <a:off x="7809" y="8775"/>
                        <a:ext cx="1440" cy="498"/>
                        <a:chOff x="7920" y="1185"/>
                        <a:chExt cx="1440" cy="498"/>
                      </a:xfrm>
                    </p:grpSpPr>
                    <p:sp>
                      <p:nvSpPr>
                        <p:cNvPr id="6284" name="Line 36">
                          <a:extLst>
                            <a:ext uri="{FF2B5EF4-FFF2-40B4-BE49-F238E27FC236}">
                              <a16:creationId xmlns:a16="http://schemas.microsoft.com/office/drawing/2014/main" id="{92B0744D-621C-48A6-B504-5DF095AFFBB7}"/>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5" name="Line 37">
                          <a:extLst>
                            <a:ext uri="{FF2B5EF4-FFF2-40B4-BE49-F238E27FC236}">
                              <a16:creationId xmlns:a16="http://schemas.microsoft.com/office/drawing/2014/main" id="{4034F84B-E2A5-4E52-8BEB-16A2CFD2C09A}"/>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6" name="Line 38">
                          <a:extLst>
                            <a:ext uri="{FF2B5EF4-FFF2-40B4-BE49-F238E27FC236}">
                              <a16:creationId xmlns:a16="http://schemas.microsoft.com/office/drawing/2014/main" id="{FFA6A9F7-7BCF-4782-9A0F-92E51818AF20}"/>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7" name="Line 39">
                          <a:extLst>
                            <a:ext uri="{FF2B5EF4-FFF2-40B4-BE49-F238E27FC236}">
                              <a16:creationId xmlns:a16="http://schemas.microsoft.com/office/drawing/2014/main" id="{2376A389-8D1E-4434-988F-AB77EBFB777C}"/>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8" name="Line 40">
                          <a:extLst>
                            <a:ext uri="{FF2B5EF4-FFF2-40B4-BE49-F238E27FC236}">
                              <a16:creationId xmlns:a16="http://schemas.microsoft.com/office/drawing/2014/main" id="{538E5EA8-B00F-4EF7-AC92-D71082316B17}"/>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9" name="Freeform 41">
                          <a:extLst>
                            <a:ext uri="{FF2B5EF4-FFF2-40B4-BE49-F238E27FC236}">
                              <a16:creationId xmlns:a16="http://schemas.microsoft.com/office/drawing/2014/main" id="{221E6892-519F-482D-BCA4-3BCEE0A1885D}"/>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250" name="Group 42">
                        <a:extLst>
                          <a:ext uri="{FF2B5EF4-FFF2-40B4-BE49-F238E27FC236}">
                            <a16:creationId xmlns:a16="http://schemas.microsoft.com/office/drawing/2014/main" id="{F56E0B63-E35E-4D70-A83A-A9070B5D4A46}"/>
                          </a:ext>
                        </a:extLst>
                      </p:cNvPr>
                      <p:cNvGrpSpPr>
                        <a:grpSpLocks/>
                      </p:cNvGrpSpPr>
                      <p:nvPr/>
                    </p:nvGrpSpPr>
                    <p:grpSpPr bwMode="auto">
                      <a:xfrm>
                        <a:off x="3752" y="6486"/>
                        <a:ext cx="4788" cy="2193"/>
                        <a:chOff x="3752" y="6486"/>
                        <a:chExt cx="4788" cy="2193"/>
                      </a:xfrm>
                    </p:grpSpPr>
                    <p:sp>
                      <p:nvSpPr>
                        <p:cNvPr id="6262" name="Rectangle 43">
                          <a:extLst>
                            <a:ext uri="{FF2B5EF4-FFF2-40B4-BE49-F238E27FC236}">
                              <a16:creationId xmlns:a16="http://schemas.microsoft.com/office/drawing/2014/main" id="{7BFD05B2-42CA-420E-AB7D-0B3D566AF43F}"/>
                            </a:ext>
                          </a:extLst>
                        </p:cNvPr>
                        <p:cNvSpPr>
                          <a:spLocks noChangeArrowheads="1"/>
                        </p:cNvSpPr>
                        <p:nvPr/>
                      </p:nvSpPr>
                      <p:spPr bwMode="auto">
                        <a:xfrm>
                          <a:off x="5736" y="7303"/>
                          <a:ext cx="716"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2</a:t>
                          </a:r>
                          <a:endParaRPr kumimoji="0" lang="en-US" altLang="zh-CN" sz="1600">
                            <a:solidFill>
                              <a:srgbClr val="40458C"/>
                            </a:solidFill>
                            <a:latin typeface="Times New Roman" panose="02020603050405020304" pitchFamily="18" charset="0"/>
                          </a:endParaRPr>
                        </a:p>
                      </p:txBody>
                    </p:sp>
                    <p:sp>
                      <p:nvSpPr>
                        <p:cNvPr id="6263" name="Rectangle 44">
                          <a:extLst>
                            <a:ext uri="{FF2B5EF4-FFF2-40B4-BE49-F238E27FC236}">
                              <a16:creationId xmlns:a16="http://schemas.microsoft.com/office/drawing/2014/main" id="{39C48F8D-CAC2-4633-A917-3CE4759575E9}"/>
                            </a:ext>
                          </a:extLst>
                        </p:cNvPr>
                        <p:cNvSpPr>
                          <a:spLocks noChangeArrowheads="1"/>
                        </p:cNvSpPr>
                        <p:nvPr/>
                      </p:nvSpPr>
                      <p:spPr bwMode="auto">
                        <a:xfrm>
                          <a:off x="3804" y="7366"/>
                          <a:ext cx="721"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U1</a:t>
                          </a:r>
                          <a:endParaRPr kumimoji="0" lang="en-US" altLang="zh-CN" sz="1400">
                            <a:solidFill>
                              <a:srgbClr val="40458C"/>
                            </a:solidFill>
                            <a:latin typeface="Times New Roman" panose="02020603050405020304" pitchFamily="18" charset="0"/>
                          </a:endParaRPr>
                        </a:p>
                      </p:txBody>
                    </p:sp>
                    <p:grpSp>
                      <p:nvGrpSpPr>
                        <p:cNvPr id="6264" name="Group 45">
                          <a:extLst>
                            <a:ext uri="{FF2B5EF4-FFF2-40B4-BE49-F238E27FC236}">
                              <a16:creationId xmlns:a16="http://schemas.microsoft.com/office/drawing/2014/main" id="{54FFB7BC-F624-4B52-982B-B4C42AACEBB7}"/>
                            </a:ext>
                          </a:extLst>
                        </p:cNvPr>
                        <p:cNvGrpSpPr>
                          <a:grpSpLocks/>
                        </p:cNvGrpSpPr>
                        <p:nvPr/>
                      </p:nvGrpSpPr>
                      <p:grpSpPr bwMode="auto">
                        <a:xfrm>
                          <a:off x="3752" y="6486"/>
                          <a:ext cx="4788" cy="2193"/>
                          <a:chOff x="3752" y="6486"/>
                          <a:chExt cx="4788" cy="2193"/>
                        </a:xfrm>
                      </p:grpSpPr>
                      <p:sp>
                        <p:nvSpPr>
                          <p:cNvPr id="6265" name="Line 46">
                            <a:extLst>
                              <a:ext uri="{FF2B5EF4-FFF2-40B4-BE49-F238E27FC236}">
                                <a16:creationId xmlns:a16="http://schemas.microsoft.com/office/drawing/2014/main" id="{B31647D9-EF46-4203-9B4C-CFE2AA265CD7}"/>
                              </a:ext>
                            </a:extLst>
                          </p:cNvPr>
                          <p:cNvSpPr>
                            <a:spLocks noChangeShapeType="1"/>
                          </p:cNvSpPr>
                          <p:nvPr/>
                        </p:nvSpPr>
                        <p:spPr bwMode="auto">
                          <a:xfrm>
                            <a:off x="5392" y="8607"/>
                            <a:ext cx="31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6" name="Line 47">
                            <a:extLst>
                              <a:ext uri="{FF2B5EF4-FFF2-40B4-BE49-F238E27FC236}">
                                <a16:creationId xmlns:a16="http://schemas.microsoft.com/office/drawing/2014/main" id="{9EA65982-12B5-403B-858A-ECB3A687617B}"/>
                              </a:ext>
                            </a:extLst>
                          </p:cNvPr>
                          <p:cNvSpPr>
                            <a:spLocks noChangeShapeType="1"/>
                          </p:cNvSpPr>
                          <p:nvPr/>
                        </p:nvSpPr>
                        <p:spPr bwMode="auto">
                          <a:xfrm>
                            <a:off x="5592" y="6816"/>
                            <a:ext cx="0" cy="1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267" name="Group 48">
                            <a:extLst>
                              <a:ext uri="{FF2B5EF4-FFF2-40B4-BE49-F238E27FC236}">
                                <a16:creationId xmlns:a16="http://schemas.microsoft.com/office/drawing/2014/main" id="{C2A89643-36EC-4256-8554-E08BDB49A70A}"/>
                              </a:ext>
                            </a:extLst>
                          </p:cNvPr>
                          <p:cNvGrpSpPr>
                            <a:grpSpLocks/>
                          </p:cNvGrpSpPr>
                          <p:nvPr/>
                        </p:nvGrpSpPr>
                        <p:grpSpPr bwMode="auto">
                          <a:xfrm>
                            <a:off x="3752" y="6486"/>
                            <a:ext cx="1644" cy="2193"/>
                            <a:chOff x="3752" y="6486"/>
                            <a:chExt cx="1644" cy="2193"/>
                          </a:xfrm>
                        </p:grpSpPr>
                        <p:grpSp>
                          <p:nvGrpSpPr>
                            <p:cNvPr id="6271" name="Group 49">
                              <a:extLst>
                                <a:ext uri="{FF2B5EF4-FFF2-40B4-BE49-F238E27FC236}">
                                  <a16:creationId xmlns:a16="http://schemas.microsoft.com/office/drawing/2014/main" id="{96398DE4-8AE0-432C-BA60-E5821DD9186B}"/>
                                </a:ext>
                              </a:extLst>
                            </p:cNvPr>
                            <p:cNvGrpSpPr>
                              <a:grpSpLocks/>
                            </p:cNvGrpSpPr>
                            <p:nvPr/>
                          </p:nvGrpSpPr>
                          <p:grpSpPr bwMode="auto">
                            <a:xfrm>
                              <a:off x="3752" y="6486"/>
                              <a:ext cx="1171" cy="2193"/>
                              <a:chOff x="3752" y="6486"/>
                              <a:chExt cx="1171" cy="2209"/>
                            </a:xfrm>
                          </p:grpSpPr>
                          <p:grpSp>
                            <p:nvGrpSpPr>
                              <p:cNvPr id="6277" name="Group 50">
                                <a:extLst>
                                  <a:ext uri="{FF2B5EF4-FFF2-40B4-BE49-F238E27FC236}">
                                    <a16:creationId xmlns:a16="http://schemas.microsoft.com/office/drawing/2014/main" id="{E2A29B24-809E-4088-B007-A89EA86BF665}"/>
                                  </a:ext>
                                </a:extLst>
                              </p:cNvPr>
                              <p:cNvGrpSpPr>
                                <a:grpSpLocks/>
                              </p:cNvGrpSpPr>
                              <p:nvPr/>
                            </p:nvGrpSpPr>
                            <p:grpSpPr bwMode="auto">
                              <a:xfrm>
                                <a:off x="3752" y="6486"/>
                                <a:ext cx="1171" cy="2209"/>
                                <a:chOff x="4380" y="6540"/>
                                <a:chExt cx="840" cy="1500"/>
                              </a:xfrm>
                            </p:grpSpPr>
                            <p:sp>
                              <p:nvSpPr>
                                <p:cNvPr id="6279" name="Freeform 51">
                                  <a:extLst>
                                    <a:ext uri="{FF2B5EF4-FFF2-40B4-BE49-F238E27FC236}">
                                      <a16:creationId xmlns:a16="http://schemas.microsoft.com/office/drawing/2014/main" id="{91D781AE-31AC-4BBB-89A1-BEA3F9066F7B}"/>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0" name="Line 52">
                                  <a:extLst>
                                    <a:ext uri="{FF2B5EF4-FFF2-40B4-BE49-F238E27FC236}">
                                      <a16:creationId xmlns:a16="http://schemas.microsoft.com/office/drawing/2014/main" id="{8E502832-044F-41C1-86B9-5C7676B61C3A}"/>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1" name="Freeform 53">
                                  <a:extLst>
                                    <a:ext uri="{FF2B5EF4-FFF2-40B4-BE49-F238E27FC236}">
                                      <a16:creationId xmlns:a16="http://schemas.microsoft.com/office/drawing/2014/main" id="{1CCB6AB6-3B6D-4A70-9C35-8F3E3FFA3955}"/>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2" name="Line 54">
                                  <a:extLst>
                                    <a:ext uri="{FF2B5EF4-FFF2-40B4-BE49-F238E27FC236}">
                                      <a16:creationId xmlns:a16="http://schemas.microsoft.com/office/drawing/2014/main" id="{CABA1F84-DBB6-48CF-95BB-3861A066BEB5}"/>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3" name="Freeform 55">
                                  <a:extLst>
                                    <a:ext uri="{FF2B5EF4-FFF2-40B4-BE49-F238E27FC236}">
                                      <a16:creationId xmlns:a16="http://schemas.microsoft.com/office/drawing/2014/main" id="{F1C57F39-E680-49B8-8581-E2B24EB36FCE}"/>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6278" name="Line 56">
                                <a:extLst>
                                  <a:ext uri="{FF2B5EF4-FFF2-40B4-BE49-F238E27FC236}">
                                    <a16:creationId xmlns:a16="http://schemas.microsoft.com/office/drawing/2014/main" id="{B059FD24-7077-48FD-A472-F6EEBCF7F6DF}"/>
                                  </a:ext>
                                </a:extLst>
                              </p:cNvPr>
                              <p:cNvSpPr>
                                <a:spLocks noChangeShapeType="1"/>
                              </p:cNvSpPr>
                              <p:nvPr/>
                            </p:nvSpPr>
                            <p:spPr bwMode="auto">
                              <a:xfrm>
                                <a:off x="4654" y="6579"/>
                                <a:ext cx="118" cy="20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72" name="Group 57">
                              <a:extLst>
                                <a:ext uri="{FF2B5EF4-FFF2-40B4-BE49-F238E27FC236}">
                                  <a16:creationId xmlns:a16="http://schemas.microsoft.com/office/drawing/2014/main" id="{8BF47524-CC53-4372-BA4F-3CABD46D3BB3}"/>
                                </a:ext>
                              </a:extLst>
                            </p:cNvPr>
                            <p:cNvGrpSpPr>
                              <a:grpSpLocks/>
                            </p:cNvGrpSpPr>
                            <p:nvPr/>
                          </p:nvGrpSpPr>
                          <p:grpSpPr bwMode="auto">
                            <a:xfrm>
                              <a:off x="5176" y="6564"/>
                              <a:ext cx="220" cy="2058"/>
                              <a:chOff x="5176" y="6564"/>
                              <a:chExt cx="220" cy="2058"/>
                            </a:xfrm>
                          </p:grpSpPr>
                          <p:sp>
                            <p:nvSpPr>
                              <p:cNvPr id="6273" name="Freeform 58">
                                <a:extLst>
                                  <a:ext uri="{FF2B5EF4-FFF2-40B4-BE49-F238E27FC236}">
                                    <a16:creationId xmlns:a16="http://schemas.microsoft.com/office/drawing/2014/main" id="{AB8562CC-3471-4C48-90DC-9F42295EA39E}"/>
                                  </a:ext>
                                </a:extLst>
                              </p:cNvPr>
                              <p:cNvSpPr>
                                <a:spLocks/>
                              </p:cNvSpPr>
                              <p:nvPr/>
                            </p:nvSpPr>
                            <p:spPr bwMode="auto">
                              <a:xfrm>
                                <a:off x="5176" y="6720"/>
                                <a:ext cx="220" cy="1695"/>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74" name="Line 59">
                                <a:extLst>
                                  <a:ext uri="{FF2B5EF4-FFF2-40B4-BE49-F238E27FC236}">
                                    <a16:creationId xmlns:a16="http://schemas.microsoft.com/office/drawing/2014/main" id="{EEFA53CB-07A6-400D-840E-DA22F67FFA6C}"/>
                                  </a:ext>
                                </a:extLst>
                              </p:cNvPr>
                              <p:cNvSpPr>
                                <a:spLocks noChangeShapeType="1"/>
                              </p:cNvSpPr>
                              <p:nvPr/>
                            </p:nvSpPr>
                            <p:spPr bwMode="auto">
                              <a:xfrm flipH="1">
                                <a:off x="5240" y="6732"/>
                                <a:ext cx="152" cy="17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75" name="Line 60">
                                <a:extLst>
                                  <a:ext uri="{FF2B5EF4-FFF2-40B4-BE49-F238E27FC236}">
                                    <a16:creationId xmlns:a16="http://schemas.microsoft.com/office/drawing/2014/main" id="{2DE8C647-66D6-4366-8E7C-FD3FC42D886B}"/>
                                  </a:ext>
                                </a:extLst>
                              </p:cNvPr>
                              <p:cNvSpPr>
                                <a:spLocks noChangeShapeType="1"/>
                              </p:cNvSpPr>
                              <p:nvPr/>
                            </p:nvSpPr>
                            <p:spPr bwMode="auto">
                              <a:xfrm>
                                <a:off x="5374" y="6564"/>
                                <a:ext cx="0" cy="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76" name="Line 61">
                                <a:extLst>
                                  <a:ext uri="{FF2B5EF4-FFF2-40B4-BE49-F238E27FC236}">
                                    <a16:creationId xmlns:a16="http://schemas.microsoft.com/office/drawing/2014/main" id="{5496F7FE-C5ED-484B-85E0-B7F0834A6FE5}"/>
                                  </a:ext>
                                </a:extLst>
                              </p:cNvPr>
                              <p:cNvSpPr>
                                <a:spLocks noChangeShapeType="1"/>
                              </p:cNvSpPr>
                              <p:nvPr/>
                            </p:nvSpPr>
                            <p:spPr bwMode="auto">
                              <a:xfrm flipH="1">
                                <a:off x="5374" y="8406"/>
                                <a:ext cx="0"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268" name="Group 62">
                            <a:extLst>
                              <a:ext uri="{FF2B5EF4-FFF2-40B4-BE49-F238E27FC236}">
                                <a16:creationId xmlns:a16="http://schemas.microsoft.com/office/drawing/2014/main" id="{1614C708-AD42-42EB-A351-51EAAC12DCAA}"/>
                              </a:ext>
                            </a:extLst>
                          </p:cNvPr>
                          <p:cNvGrpSpPr>
                            <a:grpSpLocks/>
                          </p:cNvGrpSpPr>
                          <p:nvPr/>
                        </p:nvGrpSpPr>
                        <p:grpSpPr bwMode="auto">
                          <a:xfrm>
                            <a:off x="5392" y="6564"/>
                            <a:ext cx="1522" cy="0"/>
                            <a:chOff x="5392" y="6564"/>
                            <a:chExt cx="1522" cy="0"/>
                          </a:xfrm>
                        </p:grpSpPr>
                        <p:sp>
                          <p:nvSpPr>
                            <p:cNvPr id="6269" name="Line 63">
                              <a:extLst>
                                <a:ext uri="{FF2B5EF4-FFF2-40B4-BE49-F238E27FC236}">
                                  <a16:creationId xmlns:a16="http://schemas.microsoft.com/office/drawing/2014/main" id="{D7393C0F-96C9-47B1-8A48-1AE5619DEAD9}"/>
                                </a:ext>
                              </a:extLst>
                            </p:cNvPr>
                            <p:cNvSpPr>
                              <a:spLocks noChangeShapeType="1"/>
                            </p:cNvSpPr>
                            <p:nvPr/>
                          </p:nvSpPr>
                          <p:spPr bwMode="auto">
                            <a:xfrm>
                              <a:off x="5392" y="6564"/>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70" name="Line 64">
                              <a:extLst>
                                <a:ext uri="{FF2B5EF4-FFF2-40B4-BE49-F238E27FC236}">
                                  <a16:creationId xmlns:a16="http://schemas.microsoft.com/office/drawing/2014/main" id="{515AD52E-5A21-4EDB-B2D3-47F7887A6E89}"/>
                                </a:ext>
                              </a:extLst>
                            </p:cNvPr>
                            <p:cNvSpPr>
                              <a:spLocks noChangeShapeType="1"/>
                            </p:cNvSpPr>
                            <p:nvPr/>
                          </p:nvSpPr>
                          <p:spPr bwMode="auto">
                            <a:xfrm>
                              <a:off x="5558" y="6564"/>
                              <a:ext cx="13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6251" name="Group 65">
                        <a:extLst>
                          <a:ext uri="{FF2B5EF4-FFF2-40B4-BE49-F238E27FC236}">
                            <a16:creationId xmlns:a16="http://schemas.microsoft.com/office/drawing/2014/main" id="{E12BDCC1-720C-40E9-9B19-ECE7DDBC38E9}"/>
                          </a:ext>
                        </a:extLst>
                      </p:cNvPr>
                      <p:cNvGrpSpPr>
                        <a:grpSpLocks/>
                      </p:cNvGrpSpPr>
                      <p:nvPr/>
                    </p:nvGrpSpPr>
                    <p:grpSpPr bwMode="auto">
                      <a:xfrm>
                        <a:off x="6914" y="5508"/>
                        <a:ext cx="4186" cy="4221"/>
                        <a:chOff x="6914" y="5508"/>
                        <a:chExt cx="4186" cy="4221"/>
                      </a:xfrm>
                    </p:grpSpPr>
                    <p:sp>
                      <p:nvSpPr>
                        <p:cNvPr id="6255" name="Line 66">
                          <a:extLst>
                            <a:ext uri="{FF2B5EF4-FFF2-40B4-BE49-F238E27FC236}">
                              <a16:creationId xmlns:a16="http://schemas.microsoft.com/office/drawing/2014/main" id="{B141E31C-47BB-4367-9F1E-763C4848E12E}"/>
                            </a:ext>
                          </a:extLst>
                        </p:cNvPr>
                        <p:cNvSpPr>
                          <a:spLocks noChangeShapeType="1"/>
                        </p:cNvSpPr>
                        <p:nvPr/>
                      </p:nvSpPr>
                      <p:spPr bwMode="auto">
                        <a:xfrm>
                          <a:off x="6914" y="5508"/>
                          <a:ext cx="40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6" name="Line 67">
                          <a:extLst>
                            <a:ext uri="{FF2B5EF4-FFF2-40B4-BE49-F238E27FC236}">
                              <a16:creationId xmlns:a16="http://schemas.microsoft.com/office/drawing/2014/main" id="{C3761E24-0061-4A55-98E9-97F372CB9F90}"/>
                            </a:ext>
                          </a:extLst>
                        </p:cNvPr>
                        <p:cNvSpPr>
                          <a:spLocks noChangeShapeType="1"/>
                        </p:cNvSpPr>
                        <p:nvPr/>
                      </p:nvSpPr>
                      <p:spPr bwMode="auto">
                        <a:xfrm>
                          <a:off x="6914" y="9729"/>
                          <a:ext cx="40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257" name="Group 68">
                          <a:extLst>
                            <a:ext uri="{FF2B5EF4-FFF2-40B4-BE49-F238E27FC236}">
                              <a16:creationId xmlns:a16="http://schemas.microsoft.com/office/drawing/2014/main" id="{EF534E47-4F3C-4994-8795-E722E0BE2FF0}"/>
                            </a:ext>
                          </a:extLst>
                        </p:cNvPr>
                        <p:cNvGrpSpPr>
                          <a:grpSpLocks/>
                        </p:cNvGrpSpPr>
                        <p:nvPr/>
                      </p:nvGrpSpPr>
                      <p:grpSpPr bwMode="auto">
                        <a:xfrm>
                          <a:off x="10800" y="5508"/>
                          <a:ext cx="300" cy="4203"/>
                          <a:chOff x="10800" y="5508"/>
                          <a:chExt cx="300" cy="4203"/>
                        </a:xfrm>
                      </p:grpSpPr>
                      <p:grpSp>
                        <p:nvGrpSpPr>
                          <p:cNvPr id="6258" name="Group 69">
                            <a:extLst>
                              <a:ext uri="{FF2B5EF4-FFF2-40B4-BE49-F238E27FC236}">
                                <a16:creationId xmlns:a16="http://schemas.microsoft.com/office/drawing/2014/main" id="{4496EFB7-7D15-408E-9C59-CA0C2BA1BF31}"/>
                              </a:ext>
                            </a:extLst>
                          </p:cNvPr>
                          <p:cNvGrpSpPr>
                            <a:grpSpLocks/>
                          </p:cNvGrpSpPr>
                          <p:nvPr/>
                        </p:nvGrpSpPr>
                        <p:grpSpPr bwMode="auto">
                          <a:xfrm>
                            <a:off x="10950" y="5508"/>
                            <a:ext cx="0" cy="4203"/>
                            <a:chOff x="10950" y="5508"/>
                            <a:chExt cx="0" cy="4203"/>
                          </a:xfrm>
                        </p:grpSpPr>
                        <p:sp>
                          <p:nvSpPr>
                            <p:cNvPr id="6260" name="Line 70">
                              <a:extLst>
                                <a:ext uri="{FF2B5EF4-FFF2-40B4-BE49-F238E27FC236}">
                                  <a16:creationId xmlns:a16="http://schemas.microsoft.com/office/drawing/2014/main" id="{5D3434A0-5D39-4275-82DB-6B43C23F2A85}"/>
                                </a:ext>
                              </a:extLst>
                            </p:cNvPr>
                            <p:cNvSpPr>
                              <a:spLocks noChangeShapeType="1"/>
                            </p:cNvSpPr>
                            <p:nvPr/>
                          </p:nvSpPr>
                          <p:spPr bwMode="auto">
                            <a:xfrm>
                              <a:off x="10950" y="5508"/>
                              <a:ext cx="0" cy="4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1" name="Line 71">
                              <a:extLst>
                                <a:ext uri="{FF2B5EF4-FFF2-40B4-BE49-F238E27FC236}">
                                  <a16:creationId xmlns:a16="http://schemas.microsoft.com/office/drawing/2014/main" id="{F37402C1-4C4D-4A0C-A8EF-39983F8AEFDF}"/>
                                </a:ext>
                              </a:extLst>
                            </p:cNvPr>
                            <p:cNvSpPr>
                              <a:spLocks noChangeShapeType="1"/>
                            </p:cNvSpPr>
                            <p:nvPr/>
                          </p:nvSpPr>
                          <p:spPr bwMode="auto">
                            <a:xfrm>
                              <a:off x="10950" y="5994"/>
                              <a:ext cx="0" cy="57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259" name="Rectangle 72">
                            <a:extLst>
                              <a:ext uri="{FF2B5EF4-FFF2-40B4-BE49-F238E27FC236}">
                                <a16:creationId xmlns:a16="http://schemas.microsoft.com/office/drawing/2014/main" id="{F044CE6C-1A81-402E-B4D4-78B08E88EF0C}"/>
                              </a:ext>
                            </a:extLst>
                          </p:cNvPr>
                          <p:cNvSpPr>
                            <a:spLocks noChangeArrowheads="1"/>
                          </p:cNvSpPr>
                          <p:nvPr/>
                        </p:nvSpPr>
                        <p:spPr bwMode="auto">
                          <a:xfrm>
                            <a:off x="10800" y="7317"/>
                            <a:ext cx="300" cy="537"/>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6252" name="Group 73">
                        <a:extLst>
                          <a:ext uri="{FF2B5EF4-FFF2-40B4-BE49-F238E27FC236}">
                            <a16:creationId xmlns:a16="http://schemas.microsoft.com/office/drawing/2014/main" id="{F3150694-179A-44B9-BD42-6E3895060C68}"/>
                          </a:ext>
                        </a:extLst>
                      </p:cNvPr>
                      <p:cNvGrpSpPr>
                        <a:grpSpLocks/>
                      </p:cNvGrpSpPr>
                      <p:nvPr/>
                    </p:nvGrpSpPr>
                    <p:grpSpPr bwMode="auto">
                      <a:xfrm>
                        <a:off x="9678" y="6897"/>
                        <a:ext cx="727" cy="1413"/>
                        <a:chOff x="9678" y="6897"/>
                        <a:chExt cx="727" cy="1413"/>
                      </a:xfrm>
                    </p:grpSpPr>
                    <p:sp>
                      <p:nvSpPr>
                        <p:cNvPr id="6253" name="Line 74">
                          <a:extLst>
                            <a:ext uri="{FF2B5EF4-FFF2-40B4-BE49-F238E27FC236}">
                              <a16:creationId xmlns:a16="http://schemas.microsoft.com/office/drawing/2014/main" id="{97C092B6-A3CA-48C8-BB43-34E8637160B7}"/>
                            </a:ext>
                          </a:extLst>
                        </p:cNvPr>
                        <p:cNvSpPr>
                          <a:spLocks noChangeShapeType="1"/>
                        </p:cNvSpPr>
                        <p:nvPr/>
                      </p:nvSpPr>
                      <p:spPr bwMode="auto">
                        <a:xfrm>
                          <a:off x="10316" y="6897"/>
                          <a:ext cx="0" cy="1413"/>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54" name="Rectangle 75">
                          <a:extLst>
                            <a:ext uri="{FF2B5EF4-FFF2-40B4-BE49-F238E27FC236}">
                              <a16:creationId xmlns:a16="http://schemas.microsoft.com/office/drawing/2014/main" id="{D1CB9F57-D4A0-4544-810F-6217EABA2FF5}"/>
                            </a:ext>
                          </a:extLst>
                        </p:cNvPr>
                        <p:cNvSpPr>
                          <a:spLocks noChangeArrowheads="1"/>
                        </p:cNvSpPr>
                        <p:nvPr/>
                      </p:nvSpPr>
                      <p:spPr bwMode="auto">
                        <a:xfrm>
                          <a:off x="9678" y="7337"/>
                          <a:ext cx="727"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grpSp>
                </p:grpSp>
              </p:grpSp>
            </p:grpSp>
            <p:sp>
              <p:nvSpPr>
                <p:cNvPr id="6236" name="Rectangle 76">
                  <a:extLst>
                    <a:ext uri="{FF2B5EF4-FFF2-40B4-BE49-F238E27FC236}">
                      <a16:creationId xmlns:a16="http://schemas.microsoft.com/office/drawing/2014/main" id="{6116E5C6-A9CE-4109-A1CA-555F7D6AFF53}"/>
                    </a:ext>
                  </a:extLst>
                </p:cNvPr>
                <p:cNvSpPr>
                  <a:spLocks noChangeArrowheads="1"/>
                </p:cNvSpPr>
                <p:nvPr/>
              </p:nvSpPr>
              <p:spPr bwMode="auto">
                <a:xfrm>
                  <a:off x="2736" y="1488"/>
                  <a:ext cx="28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i</a:t>
                  </a:r>
                  <a:r>
                    <a:rPr kumimoji="0" lang="en-US" altLang="zh-CN" sz="2000" baseline="-250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grpSp>
          <p:sp>
            <p:nvSpPr>
              <p:cNvPr id="6231" name="Oval 78">
                <a:extLst>
                  <a:ext uri="{FF2B5EF4-FFF2-40B4-BE49-F238E27FC236}">
                    <a16:creationId xmlns:a16="http://schemas.microsoft.com/office/drawing/2014/main" id="{AE051C2E-5C38-461C-85BF-A74B5E59AD9B}"/>
                  </a:ext>
                </a:extLst>
              </p:cNvPr>
              <p:cNvSpPr>
                <a:spLocks noChangeArrowheads="1"/>
              </p:cNvSpPr>
              <p:nvPr/>
            </p:nvSpPr>
            <p:spPr bwMode="auto">
              <a:xfrm>
                <a:off x="1824" y="2448"/>
                <a:ext cx="48" cy="48"/>
              </a:xfrm>
              <a:prstGeom prst="ellipse">
                <a:avLst/>
              </a:prstGeom>
              <a:solidFill>
                <a:srgbClr val="040408"/>
              </a:solidFill>
              <a:ln w="9525">
                <a:solidFill>
                  <a:srgbClr val="040408"/>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32" name="Oval 79">
                <a:extLst>
                  <a:ext uri="{FF2B5EF4-FFF2-40B4-BE49-F238E27FC236}">
                    <a16:creationId xmlns:a16="http://schemas.microsoft.com/office/drawing/2014/main" id="{636B8CA3-85D3-42C9-8CC7-29DD2021DBE2}"/>
                  </a:ext>
                </a:extLst>
              </p:cNvPr>
              <p:cNvSpPr>
                <a:spLocks noChangeArrowheads="1"/>
              </p:cNvSpPr>
              <p:nvPr/>
            </p:nvSpPr>
            <p:spPr bwMode="auto">
              <a:xfrm>
                <a:off x="1248" y="1728"/>
                <a:ext cx="48" cy="48"/>
              </a:xfrm>
              <a:prstGeom prst="ellipse">
                <a:avLst/>
              </a:prstGeom>
              <a:solidFill>
                <a:srgbClr val="040408"/>
              </a:solidFill>
              <a:ln w="9525">
                <a:solidFill>
                  <a:srgbClr val="040408"/>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33" name="Rectangle 80">
                <a:extLst>
                  <a:ext uri="{FF2B5EF4-FFF2-40B4-BE49-F238E27FC236}">
                    <a16:creationId xmlns:a16="http://schemas.microsoft.com/office/drawing/2014/main" id="{8BC3A5FA-4F66-42FA-A0C4-31BBEC326D83}"/>
                  </a:ext>
                </a:extLst>
              </p:cNvPr>
              <p:cNvSpPr>
                <a:spLocks noChangeArrowheads="1"/>
              </p:cNvSpPr>
              <p:nvPr/>
            </p:nvSpPr>
            <p:spPr bwMode="auto">
              <a:xfrm>
                <a:off x="1344" y="1776"/>
                <a:ext cx="287"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a</a:t>
                </a:r>
                <a:endParaRPr kumimoji="0" lang="en-US" altLang="zh-CN" sz="1600">
                  <a:solidFill>
                    <a:srgbClr val="40458C"/>
                  </a:solidFill>
                  <a:latin typeface="Times New Roman" panose="02020603050405020304" pitchFamily="18" charset="0"/>
                </a:endParaRPr>
              </a:p>
            </p:txBody>
          </p:sp>
          <p:sp>
            <p:nvSpPr>
              <p:cNvPr id="6234" name="Rectangle 81">
                <a:extLst>
                  <a:ext uri="{FF2B5EF4-FFF2-40B4-BE49-F238E27FC236}">
                    <a16:creationId xmlns:a16="http://schemas.microsoft.com/office/drawing/2014/main" id="{50B6BBDD-AD64-4F22-9A20-3B34F1E0284E}"/>
                  </a:ext>
                </a:extLst>
              </p:cNvPr>
              <p:cNvSpPr>
                <a:spLocks noChangeArrowheads="1"/>
              </p:cNvSpPr>
              <p:nvPr/>
            </p:nvSpPr>
            <p:spPr bwMode="auto">
              <a:xfrm>
                <a:off x="1681" y="2256"/>
                <a:ext cx="286"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b</a:t>
                </a:r>
                <a:endParaRPr kumimoji="0" lang="en-US" altLang="zh-CN" sz="1600">
                  <a:solidFill>
                    <a:srgbClr val="40458C"/>
                  </a:solidFill>
                  <a:latin typeface="Times New Roman" panose="02020603050405020304" pitchFamily="18" charset="0"/>
                </a:endParaRPr>
              </a:p>
            </p:txBody>
          </p:sp>
        </p:grpSp>
        <p:sp>
          <p:nvSpPr>
            <p:cNvPr id="6229" name="Rectangle 253" descr="Rectangle: Click to edit Master text styles&#10;Second level&#10;Third level&#10;Fourth level&#10;Fifth level">
              <a:extLst>
                <a:ext uri="{FF2B5EF4-FFF2-40B4-BE49-F238E27FC236}">
                  <a16:creationId xmlns:a16="http://schemas.microsoft.com/office/drawing/2014/main" id="{0451BE16-3554-4175-BD37-4AEEB5B8E9B5}"/>
                </a:ext>
              </a:extLst>
            </p:cNvPr>
            <p:cNvSpPr>
              <a:spLocks noChangeArrowheads="1"/>
            </p:cNvSpPr>
            <p:nvPr/>
          </p:nvSpPr>
          <p:spPr bwMode="auto">
            <a:xfrm>
              <a:off x="768" y="864"/>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en-US" altLang="zh-CN" sz="2000" b="1">
                  <a:solidFill>
                    <a:srgbClr val="040408"/>
                  </a:solidFill>
                  <a:latin typeface="宋体" panose="02010600030101010101" pitchFamily="2" charset="-122"/>
                </a:rPr>
                <a:t>i</a:t>
              </a:r>
              <a:r>
                <a:rPr lang="en-US" altLang="zh-CN" sz="1600" b="1">
                  <a:solidFill>
                    <a:srgbClr val="040408"/>
                  </a:solidFill>
                  <a:latin typeface="宋体" panose="02010600030101010101" pitchFamily="2" charset="-122"/>
                </a:rPr>
                <a:t>2</a:t>
              </a:r>
              <a:endParaRPr lang="en-US" altLang="zh-CN" sz="1600" b="1">
                <a:solidFill>
                  <a:srgbClr val="040408"/>
                </a:solidFill>
              </a:endParaRPr>
            </a:p>
          </p:txBody>
        </p:sp>
      </p:grpSp>
      <p:sp>
        <p:nvSpPr>
          <p:cNvPr id="15904" name="Line 544">
            <a:extLst>
              <a:ext uri="{FF2B5EF4-FFF2-40B4-BE49-F238E27FC236}">
                <a16:creationId xmlns:a16="http://schemas.microsoft.com/office/drawing/2014/main" id="{1923B81A-9B5B-47F0-94B9-0644F8EBB62E}"/>
              </a:ext>
            </a:extLst>
          </p:cNvPr>
          <p:cNvSpPr>
            <a:spLocks noChangeShapeType="1"/>
          </p:cNvSpPr>
          <p:nvPr/>
        </p:nvSpPr>
        <p:spPr bwMode="auto">
          <a:xfrm>
            <a:off x="5105400" y="2514600"/>
            <a:ext cx="192088"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05" name="Line 545">
            <a:extLst>
              <a:ext uri="{FF2B5EF4-FFF2-40B4-BE49-F238E27FC236}">
                <a16:creationId xmlns:a16="http://schemas.microsoft.com/office/drawing/2014/main" id="{C8F3D7B7-07DC-40AD-A316-8CDB9CF70D32}"/>
              </a:ext>
            </a:extLst>
          </p:cNvPr>
          <p:cNvSpPr>
            <a:spLocks noChangeShapeType="1"/>
          </p:cNvSpPr>
          <p:nvPr/>
        </p:nvSpPr>
        <p:spPr bwMode="auto">
          <a:xfrm flipV="1">
            <a:off x="5334000" y="2362200"/>
            <a:ext cx="0" cy="169863"/>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923" name="Group 642">
            <a:extLst>
              <a:ext uri="{FF2B5EF4-FFF2-40B4-BE49-F238E27FC236}">
                <a16:creationId xmlns:a16="http://schemas.microsoft.com/office/drawing/2014/main" id="{4DFF9DC0-7312-4B5E-B948-EA18CD7483C3}"/>
              </a:ext>
            </a:extLst>
          </p:cNvPr>
          <p:cNvGrpSpPr>
            <a:grpSpLocks/>
          </p:cNvGrpSpPr>
          <p:nvPr/>
        </p:nvGrpSpPr>
        <p:grpSpPr bwMode="auto">
          <a:xfrm>
            <a:off x="6116638" y="762000"/>
            <a:ext cx="1412875" cy="5030788"/>
            <a:chOff x="3853" y="480"/>
            <a:chExt cx="890" cy="3169"/>
          </a:xfrm>
        </p:grpSpPr>
        <p:sp>
          <p:nvSpPr>
            <p:cNvPr id="6219" name="Line 592">
              <a:extLst>
                <a:ext uri="{FF2B5EF4-FFF2-40B4-BE49-F238E27FC236}">
                  <a16:creationId xmlns:a16="http://schemas.microsoft.com/office/drawing/2014/main" id="{DC4D0F90-C53C-4ABB-AE33-0B766348EDF5}"/>
                </a:ext>
              </a:extLst>
            </p:cNvPr>
            <p:cNvSpPr>
              <a:spLocks noChangeShapeType="1"/>
            </p:cNvSpPr>
            <p:nvPr/>
          </p:nvSpPr>
          <p:spPr bwMode="auto">
            <a:xfrm>
              <a:off x="4046" y="616"/>
              <a:ext cx="0" cy="302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0" name="Line 593">
              <a:extLst>
                <a:ext uri="{FF2B5EF4-FFF2-40B4-BE49-F238E27FC236}">
                  <a16:creationId xmlns:a16="http://schemas.microsoft.com/office/drawing/2014/main" id="{7178A7F7-53D1-47E4-867E-F72018199919}"/>
                </a:ext>
              </a:extLst>
            </p:cNvPr>
            <p:cNvSpPr>
              <a:spLocks noChangeShapeType="1"/>
            </p:cNvSpPr>
            <p:nvPr/>
          </p:nvSpPr>
          <p:spPr bwMode="auto">
            <a:xfrm>
              <a:off x="3940" y="629"/>
              <a:ext cx="0" cy="302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1" name="Line 594">
              <a:extLst>
                <a:ext uri="{FF2B5EF4-FFF2-40B4-BE49-F238E27FC236}">
                  <a16:creationId xmlns:a16="http://schemas.microsoft.com/office/drawing/2014/main" id="{09115009-BE5A-43EE-BFC2-279B226AAC56}"/>
                </a:ext>
              </a:extLst>
            </p:cNvPr>
            <p:cNvSpPr>
              <a:spLocks noChangeShapeType="1"/>
            </p:cNvSpPr>
            <p:nvPr/>
          </p:nvSpPr>
          <p:spPr bwMode="auto">
            <a:xfrm>
              <a:off x="4743" y="602"/>
              <a:ext cx="0" cy="302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2" name="Rectangle 596">
              <a:extLst>
                <a:ext uri="{FF2B5EF4-FFF2-40B4-BE49-F238E27FC236}">
                  <a16:creationId xmlns:a16="http://schemas.microsoft.com/office/drawing/2014/main" id="{81D5CEBF-2EA0-4FED-86EA-F094F121CC7B}"/>
                </a:ext>
              </a:extLst>
            </p:cNvPr>
            <p:cNvSpPr>
              <a:spLocks noChangeArrowheads="1"/>
            </p:cNvSpPr>
            <p:nvPr/>
          </p:nvSpPr>
          <p:spPr bwMode="auto">
            <a:xfrm>
              <a:off x="3853" y="480"/>
              <a:ext cx="289"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b="1" i="1">
                  <a:solidFill>
                    <a:srgbClr val="FC0A0A"/>
                  </a:solidFill>
                  <a:latin typeface="Times New Roman" panose="02020603050405020304" pitchFamily="18" charset="0"/>
                </a:rPr>
                <a:t>α</a:t>
              </a:r>
              <a:endParaRPr lang="en-US" altLang="zh-CN" sz="1000"/>
            </a:p>
            <a:p>
              <a:endParaRPr lang="en-US" altLang="zh-CN">
                <a:latin typeface="Times New Roman" panose="02020603050405020304" pitchFamily="18" charset="0"/>
              </a:endParaRPr>
            </a:p>
          </p:txBody>
        </p:sp>
        <p:grpSp>
          <p:nvGrpSpPr>
            <p:cNvPr id="6223" name="Group 551">
              <a:extLst>
                <a:ext uri="{FF2B5EF4-FFF2-40B4-BE49-F238E27FC236}">
                  <a16:creationId xmlns:a16="http://schemas.microsoft.com/office/drawing/2014/main" id="{158B28CB-E620-472D-AE7C-EF2731FCE070}"/>
                </a:ext>
              </a:extLst>
            </p:cNvPr>
            <p:cNvGrpSpPr>
              <a:grpSpLocks/>
            </p:cNvGrpSpPr>
            <p:nvPr/>
          </p:nvGrpSpPr>
          <p:grpSpPr bwMode="auto">
            <a:xfrm>
              <a:off x="4058" y="720"/>
              <a:ext cx="70" cy="151"/>
              <a:chOff x="3168" y="1680"/>
              <a:chExt cx="96" cy="240"/>
            </a:xfrm>
          </p:grpSpPr>
          <p:grpSp>
            <p:nvGrpSpPr>
              <p:cNvPr id="6224" name="Group 552">
                <a:extLst>
                  <a:ext uri="{FF2B5EF4-FFF2-40B4-BE49-F238E27FC236}">
                    <a16:creationId xmlns:a16="http://schemas.microsoft.com/office/drawing/2014/main" id="{8AEFE26E-8D50-48B3-A289-852D468460F0}"/>
                  </a:ext>
                </a:extLst>
              </p:cNvPr>
              <p:cNvGrpSpPr>
                <a:grpSpLocks/>
              </p:cNvGrpSpPr>
              <p:nvPr/>
            </p:nvGrpSpPr>
            <p:grpSpPr bwMode="auto">
              <a:xfrm>
                <a:off x="3168" y="1680"/>
                <a:ext cx="96" cy="240"/>
                <a:chOff x="3456" y="2400"/>
                <a:chExt cx="144" cy="336"/>
              </a:xfrm>
            </p:grpSpPr>
            <p:sp>
              <p:nvSpPr>
                <p:cNvPr id="6226" name="Line 553">
                  <a:extLst>
                    <a:ext uri="{FF2B5EF4-FFF2-40B4-BE49-F238E27FC236}">
                      <a16:creationId xmlns:a16="http://schemas.microsoft.com/office/drawing/2014/main" id="{AE922A13-BEFD-4199-BCF8-A418DEE83C0B}"/>
                    </a:ext>
                  </a:extLst>
                </p:cNvPr>
                <p:cNvSpPr>
                  <a:spLocks noChangeShapeType="1"/>
                </p:cNvSpPr>
                <p:nvPr/>
              </p:nvSpPr>
              <p:spPr bwMode="auto">
                <a:xfrm>
                  <a:off x="3456" y="2400"/>
                  <a:ext cx="144" cy="0"/>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27" name="Line 554">
                  <a:extLst>
                    <a:ext uri="{FF2B5EF4-FFF2-40B4-BE49-F238E27FC236}">
                      <a16:creationId xmlns:a16="http://schemas.microsoft.com/office/drawing/2014/main" id="{42DAC11A-B224-4211-AE63-7FC4C77534F3}"/>
                    </a:ext>
                  </a:extLst>
                </p:cNvPr>
                <p:cNvSpPr>
                  <a:spLocks noChangeShapeType="1"/>
                </p:cNvSpPr>
                <p:nvPr/>
              </p:nvSpPr>
              <p:spPr bwMode="auto">
                <a:xfrm>
                  <a:off x="3600" y="2400"/>
                  <a:ext cx="0" cy="336"/>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6225" name="Line 555">
                <a:extLst>
                  <a:ext uri="{FF2B5EF4-FFF2-40B4-BE49-F238E27FC236}">
                    <a16:creationId xmlns:a16="http://schemas.microsoft.com/office/drawing/2014/main" id="{23647E8C-1227-4EC4-8869-2DD9EC6B0AF7}"/>
                  </a:ext>
                </a:extLst>
              </p:cNvPr>
              <p:cNvSpPr>
                <a:spLocks noChangeShapeType="1"/>
              </p:cNvSpPr>
              <p:nvPr/>
            </p:nvSpPr>
            <p:spPr bwMode="auto">
              <a:xfrm flipV="1">
                <a:off x="3168" y="1680"/>
                <a:ext cx="0" cy="240"/>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5916" name="Freeform 556">
            <a:extLst>
              <a:ext uri="{FF2B5EF4-FFF2-40B4-BE49-F238E27FC236}">
                <a16:creationId xmlns:a16="http://schemas.microsoft.com/office/drawing/2014/main" id="{DFA706B1-431A-4995-B1F3-2B08560F60B1}"/>
              </a:ext>
            </a:extLst>
          </p:cNvPr>
          <p:cNvSpPr>
            <a:spLocks/>
          </p:cNvSpPr>
          <p:nvPr/>
        </p:nvSpPr>
        <p:spPr bwMode="auto">
          <a:xfrm>
            <a:off x="5334000" y="2133600"/>
            <a:ext cx="914400" cy="349250"/>
          </a:xfrm>
          <a:custGeom>
            <a:avLst/>
            <a:gdLst>
              <a:gd name="T0" fmla="*/ 0 w 1524"/>
              <a:gd name="T1" fmla="*/ 299 h 551"/>
              <a:gd name="T2" fmla="*/ 284 w 1524"/>
              <a:gd name="T3" fmla="*/ 98 h 551"/>
              <a:gd name="T4" fmla="*/ 486 w 1524"/>
              <a:gd name="T5" fmla="*/ 14 h 551"/>
              <a:gd name="T6" fmla="*/ 686 w 1524"/>
              <a:gd name="T7" fmla="*/ 14 h 551"/>
              <a:gd name="T8" fmla="*/ 870 w 1524"/>
              <a:gd name="T9" fmla="*/ 65 h 551"/>
              <a:gd name="T10" fmla="*/ 1106 w 1524"/>
              <a:gd name="T11" fmla="*/ 233 h 551"/>
              <a:gd name="T12" fmla="*/ 1322 w 1524"/>
              <a:gd name="T13" fmla="*/ 416 h 551"/>
              <a:gd name="T14" fmla="*/ 1524 w 1524"/>
              <a:gd name="T15" fmla="*/ 551 h 551"/>
              <a:gd name="T16" fmla="*/ 0 60000 65536"/>
              <a:gd name="T17" fmla="*/ 0 60000 65536"/>
              <a:gd name="T18" fmla="*/ 0 60000 65536"/>
              <a:gd name="T19" fmla="*/ 0 60000 65536"/>
              <a:gd name="T20" fmla="*/ 0 60000 65536"/>
              <a:gd name="T21" fmla="*/ 0 60000 65536"/>
              <a:gd name="T22" fmla="*/ 0 60000 65536"/>
              <a:gd name="T23" fmla="*/ 0 60000 65536"/>
              <a:gd name="T24" fmla="*/ 0 w 1524"/>
              <a:gd name="T25" fmla="*/ 0 h 551"/>
              <a:gd name="T26" fmla="*/ 1524 w 1524"/>
              <a:gd name="T27" fmla="*/ 551 h 5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4" h="551">
                <a:moveTo>
                  <a:pt x="0" y="299"/>
                </a:moveTo>
                <a:cubicBezTo>
                  <a:pt x="101" y="222"/>
                  <a:pt x="203" y="145"/>
                  <a:pt x="284" y="98"/>
                </a:cubicBezTo>
                <a:cubicBezTo>
                  <a:pt x="365" y="51"/>
                  <a:pt x="419" y="28"/>
                  <a:pt x="486" y="14"/>
                </a:cubicBezTo>
                <a:cubicBezTo>
                  <a:pt x="553" y="0"/>
                  <a:pt x="622" y="6"/>
                  <a:pt x="686" y="14"/>
                </a:cubicBezTo>
                <a:cubicBezTo>
                  <a:pt x="750" y="22"/>
                  <a:pt x="800" y="29"/>
                  <a:pt x="870" y="65"/>
                </a:cubicBezTo>
                <a:cubicBezTo>
                  <a:pt x="940" y="101"/>
                  <a:pt x="1031" y="175"/>
                  <a:pt x="1106" y="233"/>
                </a:cubicBezTo>
                <a:cubicBezTo>
                  <a:pt x="1181" y="291"/>
                  <a:pt x="1252" y="363"/>
                  <a:pt x="1322" y="416"/>
                </a:cubicBezTo>
                <a:cubicBezTo>
                  <a:pt x="1392" y="469"/>
                  <a:pt x="1458" y="510"/>
                  <a:pt x="1524" y="551"/>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917" name="Freeform 557">
            <a:extLst>
              <a:ext uri="{FF2B5EF4-FFF2-40B4-BE49-F238E27FC236}">
                <a16:creationId xmlns:a16="http://schemas.microsoft.com/office/drawing/2014/main" id="{1410C32D-E655-48FD-BE3D-E4F1AE1DAD64}"/>
              </a:ext>
            </a:extLst>
          </p:cNvPr>
          <p:cNvSpPr>
            <a:spLocks noEditPoints="1"/>
          </p:cNvSpPr>
          <p:nvPr/>
        </p:nvSpPr>
        <p:spPr bwMode="auto">
          <a:xfrm flipV="1">
            <a:off x="5108575" y="3276600"/>
            <a:ext cx="3375025" cy="727075"/>
          </a:xfrm>
          <a:custGeom>
            <a:avLst/>
            <a:gdLst>
              <a:gd name="T0" fmla="*/ 12 w 6056"/>
              <a:gd name="T1" fmla="*/ 1065 h 2152"/>
              <a:gd name="T2" fmla="*/ 127 w 6056"/>
              <a:gd name="T3" fmla="*/ 1290 h 2152"/>
              <a:gd name="T4" fmla="*/ 267 w 6056"/>
              <a:gd name="T5" fmla="*/ 1500 h 2152"/>
              <a:gd name="T6" fmla="*/ 388 w 6056"/>
              <a:gd name="T7" fmla="*/ 1648 h 2152"/>
              <a:gd name="T8" fmla="*/ 319 w 6056"/>
              <a:gd name="T9" fmla="*/ 1550 h 2152"/>
              <a:gd name="T10" fmla="*/ 417 w 6056"/>
              <a:gd name="T11" fmla="*/ 1710 h 2152"/>
              <a:gd name="T12" fmla="*/ 626 w 6056"/>
              <a:gd name="T13" fmla="*/ 1960 h 2152"/>
              <a:gd name="T14" fmla="*/ 829 w 6056"/>
              <a:gd name="T15" fmla="*/ 2087 h 2152"/>
              <a:gd name="T16" fmla="*/ 713 w 6056"/>
              <a:gd name="T17" fmla="*/ 2007 h 2152"/>
              <a:gd name="T18" fmla="*/ 1043 w 6056"/>
              <a:gd name="T19" fmla="*/ 2152 h 2152"/>
              <a:gd name="T20" fmla="*/ 1298 w 6056"/>
              <a:gd name="T21" fmla="*/ 2040 h 2152"/>
              <a:gd name="T22" fmla="*/ 1165 w 6056"/>
              <a:gd name="T23" fmla="*/ 2109 h 2152"/>
              <a:gd name="T24" fmla="*/ 1374 w 6056"/>
              <a:gd name="T25" fmla="*/ 1993 h 2152"/>
              <a:gd name="T26" fmla="*/ 1594 w 6056"/>
              <a:gd name="T27" fmla="*/ 1743 h 2152"/>
              <a:gd name="T28" fmla="*/ 1692 w 6056"/>
              <a:gd name="T29" fmla="*/ 1587 h 2152"/>
              <a:gd name="T30" fmla="*/ 1623 w 6056"/>
              <a:gd name="T31" fmla="*/ 1681 h 2152"/>
              <a:gd name="T32" fmla="*/ 1756 w 6056"/>
              <a:gd name="T33" fmla="*/ 1529 h 2152"/>
              <a:gd name="T34" fmla="*/ 1924 w 6056"/>
              <a:gd name="T35" fmla="*/ 1268 h 2152"/>
              <a:gd name="T36" fmla="*/ 2005 w 6056"/>
              <a:gd name="T37" fmla="*/ 1101 h 2152"/>
              <a:gd name="T38" fmla="*/ 1947 w 6056"/>
              <a:gd name="T39" fmla="*/ 1199 h 2152"/>
              <a:gd name="T40" fmla="*/ 2040 w 6056"/>
              <a:gd name="T41" fmla="*/ 1043 h 2152"/>
              <a:gd name="T42" fmla="*/ 2202 w 6056"/>
              <a:gd name="T43" fmla="*/ 800 h 2152"/>
              <a:gd name="T44" fmla="*/ 2307 w 6056"/>
              <a:gd name="T45" fmla="*/ 612 h 2152"/>
              <a:gd name="T46" fmla="*/ 2417 w 6056"/>
              <a:gd name="T47" fmla="*/ 460 h 2152"/>
              <a:gd name="T48" fmla="*/ 2341 w 6056"/>
              <a:gd name="T49" fmla="*/ 550 h 2152"/>
              <a:gd name="T50" fmla="*/ 2475 w 6056"/>
              <a:gd name="T51" fmla="*/ 402 h 2152"/>
              <a:gd name="T52" fmla="*/ 2701 w 6056"/>
              <a:gd name="T53" fmla="*/ 159 h 2152"/>
              <a:gd name="T54" fmla="*/ 2892 w 6056"/>
              <a:gd name="T55" fmla="*/ 32 h 2152"/>
              <a:gd name="T56" fmla="*/ 2753 w 6056"/>
              <a:gd name="T57" fmla="*/ 97 h 2152"/>
              <a:gd name="T58" fmla="*/ 3095 w 6056"/>
              <a:gd name="T59" fmla="*/ 14 h 2152"/>
              <a:gd name="T60" fmla="*/ 3373 w 6056"/>
              <a:gd name="T61" fmla="*/ 137 h 2152"/>
              <a:gd name="T62" fmla="*/ 3246 w 6056"/>
              <a:gd name="T63" fmla="*/ 61 h 2152"/>
              <a:gd name="T64" fmla="*/ 3414 w 6056"/>
              <a:gd name="T65" fmla="*/ 203 h 2152"/>
              <a:gd name="T66" fmla="*/ 3634 w 6056"/>
              <a:gd name="T67" fmla="*/ 449 h 2152"/>
              <a:gd name="T68" fmla="*/ 3686 w 6056"/>
              <a:gd name="T69" fmla="*/ 507 h 2152"/>
              <a:gd name="T70" fmla="*/ 3674 w 6056"/>
              <a:gd name="T71" fmla="*/ 503 h 2152"/>
              <a:gd name="T72" fmla="*/ 3779 w 6056"/>
              <a:gd name="T73" fmla="*/ 670 h 2152"/>
              <a:gd name="T74" fmla="*/ 3953 w 6056"/>
              <a:gd name="T75" fmla="*/ 931 h 2152"/>
              <a:gd name="T76" fmla="*/ 4063 w 6056"/>
              <a:gd name="T77" fmla="*/ 1087 h 2152"/>
              <a:gd name="T78" fmla="*/ 4005 w 6056"/>
              <a:gd name="T79" fmla="*/ 989 h 2152"/>
              <a:gd name="T80" fmla="*/ 4080 w 6056"/>
              <a:gd name="T81" fmla="*/ 1152 h 2152"/>
              <a:gd name="T82" fmla="*/ 4242 w 6056"/>
              <a:gd name="T83" fmla="*/ 1420 h 2152"/>
              <a:gd name="T84" fmla="*/ 4358 w 6056"/>
              <a:gd name="T85" fmla="*/ 1572 h 2152"/>
              <a:gd name="T86" fmla="*/ 4300 w 6056"/>
              <a:gd name="T87" fmla="*/ 1478 h 2152"/>
              <a:gd name="T88" fmla="*/ 4393 w 6056"/>
              <a:gd name="T89" fmla="*/ 1634 h 2152"/>
              <a:gd name="T90" fmla="*/ 4515 w 6056"/>
              <a:gd name="T91" fmla="*/ 1797 h 2152"/>
              <a:gd name="T92" fmla="*/ 4752 w 6056"/>
              <a:gd name="T93" fmla="*/ 2036 h 2152"/>
              <a:gd name="T94" fmla="*/ 4891 w 6056"/>
              <a:gd name="T95" fmla="*/ 2109 h 2152"/>
              <a:gd name="T96" fmla="*/ 4822 w 6056"/>
              <a:gd name="T97" fmla="*/ 2080 h 2152"/>
              <a:gd name="T98" fmla="*/ 5233 w 6056"/>
              <a:gd name="T99" fmla="*/ 2101 h 2152"/>
              <a:gd name="T100" fmla="*/ 5396 w 6056"/>
              <a:gd name="T101" fmla="*/ 1989 h 2152"/>
              <a:gd name="T102" fmla="*/ 5309 w 6056"/>
              <a:gd name="T103" fmla="*/ 2061 h 2152"/>
              <a:gd name="T104" fmla="*/ 5570 w 6056"/>
              <a:gd name="T105" fmla="*/ 1826 h 2152"/>
              <a:gd name="T106" fmla="*/ 5668 w 6056"/>
              <a:gd name="T107" fmla="*/ 1663 h 2152"/>
              <a:gd name="T108" fmla="*/ 5593 w 6056"/>
              <a:gd name="T109" fmla="*/ 1761 h 2152"/>
              <a:gd name="T110" fmla="*/ 5726 w 6056"/>
              <a:gd name="T111" fmla="*/ 1608 h 2152"/>
              <a:gd name="T112" fmla="*/ 5906 w 6056"/>
              <a:gd name="T113" fmla="*/ 1348 h 2152"/>
              <a:gd name="T114" fmla="*/ 5987 w 6056"/>
              <a:gd name="T115" fmla="*/ 1181 h 2152"/>
              <a:gd name="T116" fmla="*/ 5929 w 6056"/>
              <a:gd name="T117" fmla="*/ 1282 h 2152"/>
              <a:gd name="T118" fmla="*/ 6027 w 6056"/>
              <a:gd name="T119" fmla="*/ 1127 h 21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56"/>
              <a:gd name="T181" fmla="*/ 0 h 2152"/>
              <a:gd name="T182" fmla="*/ 6056 w 6056"/>
              <a:gd name="T183" fmla="*/ 2152 h 21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56" h="2152">
                <a:moveTo>
                  <a:pt x="23" y="1069"/>
                </a:moveTo>
                <a:lnTo>
                  <a:pt x="75" y="1163"/>
                </a:lnTo>
                <a:lnTo>
                  <a:pt x="81" y="1166"/>
                </a:lnTo>
                <a:lnTo>
                  <a:pt x="75" y="1170"/>
                </a:lnTo>
                <a:lnTo>
                  <a:pt x="70" y="1174"/>
                </a:lnTo>
                <a:lnTo>
                  <a:pt x="64" y="1174"/>
                </a:lnTo>
                <a:lnTo>
                  <a:pt x="58" y="1170"/>
                </a:lnTo>
                <a:lnTo>
                  <a:pt x="0" y="1072"/>
                </a:lnTo>
                <a:lnTo>
                  <a:pt x="0" y="1069"/>
                </a:lnTo>
                <a:lnTo>
                  <a:pt x="6" y="1065"/>
                </a:lnTo>
                <a:lnTo>
                  <a:pt x="12" y="1065"/>
                </a:lnTo>
                <a:lnTo>
                  <a:pt x="17" y="1065"/>
                </a:lnTo>
                <a:lnTo>
                  <a:pt x="23" y="1069"/>
                </a:lnTo>
                <a:close/>
                <a:moveTo>
                  <a:pt x="116" y="1232"/>
                </a:moveTo>
                <a:lnTo>
                  <a:pt x="151" y="1286"/>
                </a:lnTo>
                <a:lnTo>
                  <a:pt x="174" y="1326"/>
                </a:lnTo>
                <a:lnTo>
                  <a:pt x="174" y="1329"/>
                </a:lnTo>
                <a:lnTo>
                  <a:pt x="174" y="1333"/>
                </a:lnTo>
                <a:lnTo>
                  <a:pt x="168" y="1333"/>
                </a:lnTo>
                <a:lnTo>
                  <a:pt x="168" y="1337"/>
                </a:lnTo>
                <a:lnTo>
                  <a:pt x="162" y="1337"/>
                </a:lnTo>
                <a:lnTo>
                  <a:pt x="156" y="1337"/>
                </a:lnTo>
                <a:lnTo>
                  <a:pt x="156" y="1333"/>
                </a:lnTo>
                <a:lnTo>
                  <a:pt x="151" y="1333"/>
                </a:lnTo>
                <a:lnTo>
                  <a:pt x="127" y="1290"/>
                </a:lnTo>
                <a:lnTo>
                  <a:pt x="99" y="1235"/>
                </a:lnTo>
                <a:lnTo>
                  <a:pt x="93" y="1235"/>
                </a:lnTo>
                <a:lnTo>
                  <a:pt x="99" y="1232"/>
                </a:lnTo>
                <a:lnTo>
                  <a:pt x="99" y="1228"/>
                </a:lnTo>
                <a:lnTo>
                  <a:pt x="104" y="1228"/>
                </a:lnTo>
                <a:lnTo>
                  <a:pt x="110" y="1228"/>
                </a:lnTo>
                <a:lnTo>
                  <a:pt x="116" y="1228"/>
                </a:lnTo>
                <a:lnTo>
                  <a:pt x="116" y="1232"/>
                </a:lnTo>
                <a:close/>
                <a:moveTo>
                  <a:pt x="214" y="1395"/>
                </a:moveTo>
                <a:lnTo>
                  <a:pt x="272" y="1489"/>
                </a:lnTo>
                <a:lnTo>
                  <a:pt x="272" y="1492"/>
                </a:lnTo>
                <a:lnTo>
                  <a:pt x="272" y="1496"/>
                </a:lnTo>
                <a:lnTo>
                  <a:pt x="267" y="1496"/>
                </a:lnTo>
                <a:lnTo>
                  <a:pt x="267" y="1500"/>
                </a:lnTo>
                <a:lnTo>
                  <a:pt x="261" y="1500"/>
                </a:lnTo>
                <a:lnTo>
                  <a:pt x="255" y="1500"/>
                </a:lnTo>
                <a:lnTo>
                  <a:pt x="255" y="1496"/>
                </a:lnTo>
                <a:lnTo>
                  <a:pt x="249" y="1496"/>
                </a:lnTo>
                <a:lnTo>
                  <a:pt x="191" y="1398"/>
                </a:lnTo>
                <a:lnTo>
                  <a:pt x="191" y="1395"/>
                </a:lnTo>
                <a:lnTo>
                  <a:pt x="197" y="1391"/>
                </a:lnTo>
                <a:lnTo>
                  <a:pt x="203" y="1391"/>
                </a:lnTo>
                <a:lnTo>
                  <a:pt x="209" y="1391"/>
                </a:lnTo>
                <a:lnTo>
                  <a:pt x="214" y="1391"/>
                </a:lnTo>
                <a:lnTo>
                  <a:pt x="214" y="1395"/>
                </a:lnTo>
                <a:close/>
                <a:moveTo>
                  <a:pt x="319" y="1554"/>
                </a:moveTo>
                <a:lnTo>
                  <a:pt x="388" y="1648"/>
                </a:lnTo>
                <a:lnTo>
                  <a:pt x="388" y="1652"/>
                </a:lnTo>
                <a:lnTo>
                  <a:pt x="388" y="1656"/>
                </a:lnTo>
                <a:lnTo>
                  <a:pt x="383" y="1656"/>
                </a:lnTo>
                <a:lnTo>
                  <a:pt x="377" y="1656"/>
                </a:lnTo>
                <a:lnTo>
                  <a:pt x="371" y="1656"/>
                </a:lnTo>
                <a:lnTo>
                  <a:pt x="371" y="1652"/>
                </a:lnTo>
                <a:lnTo>
                  <a:pt x="301" y="1561"/>
                </a:lnTo>
                <a:lnTo>
                  <a:pt x="301" y="1558"/>
                </a:lnTo>
                <a:lnTo>
                  <a:pt x="301" y="1554"/>
                </a:lnTo>
                <a:lnTo>
                  <a:pt x="307" y="1550"/>
                </a:lnTo>
                <a:lnTo>
                  <a:pt x="313" y="1550"/>
                </a:lnTo>
                <a:lnTo>
                  <a:pt x="319" y="1550"/>
                </a:lnTo>
                <a:lnTo>
                  <a:pt x="319" y="1554"/>
                </a:lnTo>
                <a:close/>
                <a:moveTo>
                  <a:pt x="440" y="1714"/>
                </a:moveTo>
                <a:lnTo>
                  <a:pt x="510" y="1804"/>
                </a:lnTo>
                <a:lnTo>
                  <a:pt x="510" y="1808"/>
                </a:lnTo>
                <a:lnTo>
                  <a:pt x="510" y="1811"/>
                </a:lnTo>
                <a:lnTo>
                  <a:pt x="504" y="1811"/>
                </a:lnTo>
                <a:lnTo>
                  <a:pt x="498" y="1811"/>
                </a:lnTo>
                <a:lnTo>
                  <a:pt x="493" y="1811"/>
                </a:lnTo>
                <a:lnTo>
                  <a:pt x="487" y="1808"/>
                </a:lnTo>
                <a:lnTo>
                  <a:pt x="417" y="1717"/>
                </a:lnTo>
                <a:lnTo>
                  <a:pt x="417" y="1714"/>
                </a:lnTo>
                <a:lnTo>
                  <a:pt x="417" y="1710"/>
                </a:lnTo>
                <a:lnTo>
                  <a:pt x="423" y="1710"/>
                </a:lnTo>
                <a:lnTo>
                  <a:pt x="429" y="1706"/>
                </a:lnTo>
                <a:lnTo>
                  <a:pt x="435" y="1710"/>
                </a:lnTo>
                <a:lnTo>
                  <a:pt x="440" y="1714"/>
                </a:lnTo>
                <a:close/>
                <a:moveTo>
                  <a:pt x="562" y="1866"/>
                </a:moveTo>
                <a:lnTo>
                  <a:pt x="649" y="1953"/>
                </a:lnTo>
                <a:lnTo>
                  <a:pt x="649" y="1956"/>
                </a:lnTo>
                <a:lnTo>
                  <a:pt x="649" y="1960"/>
                </a:lnTo>
                <a:lnTo>
                  <a:pt x="643" y="1964"/>
                </a:lnTo>
                <a:lnTo>
                  <a:pt x="638" y="1964"/>
                </a:lnTo>
                <a:lnTo>
                  <a:pt x="632" y="1964"/>
                </a:lnTo>
                <a:lnTo>
                  <a:pt x="626" y="1960"/>
                </a:lnTo>
                <a:lnTo>
                  <a:pt x="545" y="1873"/>
                </a:lnTo>
                <a:lnTo>
                  <a:pt x="545" y="1869"/>
                </a:lnTo>
                <a:lnTo>
                  <a:pt x="545" y="1866"/>
                </a:lnTo>
                <a:lnTo>
                  <a:pt x="551" y="1862"/>
                </a:lnTo>
                <a:lnTo>
                  <a:pt x="556" y="1862"/>
                </a:lnTo>
                <a:lnTo>
                  <a:pt x="562" y="1866"/>
                </a:lnTo>
                <a:close/>
                <a:moveTo>
                  <a:pt x="719" y="2011"/>
                </a:moveTo>
                <a:lnTo>
                  <a:pt x="788" y="2065"/>
                </a:lnTo>
                <a:lnTo>
                  <a:pt x="788" y="2061"/>
                </a:lnTo>
                <a:lnTo>
                  <a:pt x="829" y="2083"/>
                </a:lnTo>
                <a:lnTo>
                  <a:pt x="829" y="2087"/>
                </a:lnTo>
                <a:lnTo>
                  <a:pt x="829" y="2090"/>
                </a:lnTo>
                <a:lnTo>
                  <a:pt x="829" y="2094"/>
                </a:lnTo>
                <a:lnTo>
                  <a:pt x="823" y="2094"/>
                </a:lnTo>
                <a:lnTo>
                  <a:pt x="817" y="2094"/>
                </a:lnTo>
                <a:lnTo>
                  <a:pt x="811" y="2094"/>
                </a:lnTo>
                <a:lnTo>
                  <a:pt x="771" y="2072"/>
                </a:lnTo>
                <a:lnTo>
                  <a:pt x="701" y="2018"/>
                </a:lnTo>
                <a:lnTo>
                  <a:pt x="695" y="2018"/>
                </a:lnTo>
                <a:lnTo>
                  <a:pt x="695" y="2014"/>
                </a:lnTo>
                <a:lnTo>
                  <a:pt x="695" y="2011"/>
                </a:lnTo>
                <a:lnTo>
                  <a:pt x="701" y="2011"/>
                </a:lnTo>
                <a:lnTo>
                  <a:pt x="707" y="2007"/>
                </a:lnTo>
                <a:lnTo>
                  <a:pt x="713" y="2007"/>
                </a:lnTo>
                <a:lnTo>
                  <a:pt x="719" y="2011"/>
                </a:lnTo>
                <a:close/>
                <a:moveTo>
                  <a:pt x="910" y="2127"/>
                </a:moveTo>
                <a:lnTo>
                  <a:pt x="1049" y="2137"/>
                </a:lnTo>
                <a:lnTo>
                  <a:pt x="1043" y="2137"/>
                </a:lnTo>
                <a:lnTo>
                  <a:pt x="1066" y="2130"/>
                </a:lnTo>
                <a:lnTo>
                  <a:pt x="1072" y="2130"/>
                </a:lnTo>
                <a:lnTo>
                  <a:pt x="1078" y="2134"/>
                </a:lnTo>
                <a:lnTo>
                  <a:pt x="1078" y="2137"/>
                </a:lnTo>
                <a:lnTo>
                  <a:pt x="1078" y="2141"/>
                </a:lnTo>
                <a:lnTo>
                  <a:pt x="1078" y="2145"/>
                </a:lnTo>
                <a:lnTo>
                  <a:pt x="1072" y="2145"/>
                </a:lnTo>
                <a:lnTo>
                  <a:pt x="1049" y="2148"/>
                </a:lnTo>
                <a:lnTo>
                  <a:pt x="1043" y="2152"/>
                </a:lnTo>
                <a:lnTo>
                  <a:pt x="910" y="2141"/>
                </a:lnTo>
                <a:lnTo>
                  <a:pt x="904" y="2141"/>
                </a:lnTo>
                <a:lnTo>
                  <a:pt x="898" y="2137"/>
                </a:lnTo>
                <a:lnTo>
                  <a:pt x="898" y="2134"/>
                </a:lnTo>
                <a:lnTo>
                  <a:pt x="898" y="2130"/>
                </a:lnTo>
                <a:lnTo>
                  <a:pt x="898" y="2127"/>
                </a:lnTo>
                <a:lnTo>
                  <a:pt x="904" y="2127"/>
                </a:lnTo>
                <a:lnTo>
                  <a:pt x="910" y="2127"/>
                </a:lnTo>
                <a:close/>
                <a:moveTo>
                  <a:pt x="1171" y="2105"/>
                </a:moveTo>
                <a:lnTo>
                  <a:pt x="1287" y="2043"/>
                </a:lnTo>
                <a:lnTo>
                  <a:pt x="1292" y="2043"/>
                </a:lnTo>
                <a:lnTo>
                  <a:pt x="1292" y="2040"/>
                </a:lnTo>
                <a:lnTo>
                  <a:pt x="1298" y="2040"/>
                </a:lnTo>
                <a:lnTo>
                  <a:pt x="1304" y="2040"/>
                </a:lnTo>
                <a:lnTo>
                  <a:pt x="1310" y="2043"/>
                </a:lnTo>
                <a:lnTo>
                  <a:pt x="1310" y="2047"/>
                </a:lnTo>
                <a:lnTo>
                  <a:pt x="1310" y="2051"/>
                </a:lnTo>
                <a:lnTo>
                  <a:pt x="1304" y="2054"/>
                </a:lnTo>
                <a:lnTo>
                  <a:pt x="1182" y="2119"/>
                </a:lnTo>
                <a:lnTo>
                  <a:pt x="1176" y="2119"/>
                </a:lnTo>
                <a:lnTo>
                  <a:pt x="1171" y="2119"/>
                </a:lnTo>
                <a:lnTo>
                  <a:pt x="1165" y="2116"/>
                </a:lnTo>
                <a:lnTo>
                  <a:pt x="1165" y="2112"/>
                </a:lnTo>
                <a:lnTo>
                  <a:pt x="1165" y="2109"/>
                </a:lnTo>
                <a:lnTo>
                  <a:pt x="1171" y="2105"/>
                </a:lnTo>
                <a:close/>
                <a:moveTo>
                  <a:pt x="1356" y="1982"/>
                </a:moveTo>
                <a:lnTo>
                  <a:pt x="1414" y="1931"/>
                </a:lnTo>
                <a:lnTo>
                  <a:pt x="1443" y="1898"/>
                </a:lnTo>
                <a:lnTo>
                  <a:pt x="1443" y="1895"/>
                </a:lnTo>
                <a:lnTo>
                  <a:pt x="1449" y="1895"/>
                </a:lnTo>
                <a:lnTo>
                  <a:pt x="1455" y="1895"/>
                </a:lnTo>
                <a:lnTo>
                  <a:pt x="1460" y="1895"/>
                </a:lnTo>
                <a:lnTo>
                  <a:pt x="1460" y="1898"/>
                </a:lnTo>
                <a:lnTo>
                  <a:pt x="1466" y="1898"/>
                </a:lnTo>
                <a:lnTo>
                  <a:pt x="1466" y="1902"/>
                </a:lnTo>
                <a:lnTo>
                  <a:pt x="1460" y="1906"/>
                </a:lnTo>
                <a:lnTo>
                  <a:pt x="1432" y="1942"/>
                </a:lnTo>
                <a:lnTo>
                  <a:pt x="1374" y="1993"/>
                </a:lnTo>
                <a:lnTo>
                  <a:pt x="1368" y="1993"/>
                </a:lnTo>
                <a:lnTo>
                  <a:pt x="1362" y="1993"/>
                </a:lnTo>
                <a:lnTo>
                  <a:pt x="1356" y="1989"/>
                </a:lnTo>
                <a:lnTo>
                  <a:pt x="1356" y="1985"/>
                </a:lnTo>
                <a:lnTo>
                  <a:pt x="1356" y="1982"/>
                </a:lnTo>
                <a:close/>
                <a:moveTo>
                  <a:pt x="1501" y="1833"/>
                </a:moveTo>
                <a:lnTo>
                  <a:pt x="1536" y="1793"/>
                </a:lnTo>
                <a:lnTo>
                  <a:pt x="1571" y="1746"/>
                </a:lnTo>
                <a:lnTo>
                  <a:pt x="1576" y="1743"/>
                </a:lnTo>
                <a:lnTo>
                  <a:pt x="1582" y="1739"/>
                </a:lnTo>
                <a:lnTo>
                  <a:pt x="1588" y="1743"/>
                </a:lnTo>
                <a:lnTo>
                  <a:pt x="1594" y="1743"/>
                </a:lnTo>
                <a:lnTo>
                  <a:pt x="1594" y="1746"/>
                </a:lnTo>
                <a:lnTo>
                  <a:pt x="1594" y="1750"/>
                </a:lnTo>
                <a:lnTo>
                  <a:pt x="1559" y="1797"/>
                </a:lnTo>
                <a:lnTo>
                  <a:pt x="1518" y="1840"/>
                </a:lnTo>
                <a:lnTo>
                  <a:pt x="1518" y="1844"/>
                </a:lnTo>
                <a:lnTo>
                  <a:pt x="1513" y="1844"/>
                </a:lnTo>
                <a:lnTo>
                  <a:pt x="1507" y="1844"/>
                </a:lnTo>
                <a:lnTo>
                  <a:pt x="1501" y="1844"/>
                </a:lnTo>
                <a:lnTo>
                  <a:pt x="1501" y="1840"/>
                </a:lnTo>
                <a:lnTo>
                  <a:pt x="1495" y="1837"/>
                </a:lnTo>
                <a:lnTo>
                  <a:pt x="1501" y="1833"/>
                </a:lnTo>
                <a:close/>
                <a:moveTo>
                  <a:pt x="1623" y="1681"/>
                </a:moveTo>
                <a:lnTo>
                  <a:pt x="1692" y="1587"/>
                </a:lnTo>
                <a:lnTo>
                  <a:pt x="1692" y="1583"/>
                </a:lnTo>
                <a:lnTo>
                  <a:pt x="1698" y="1583"/>
                </a:lnTo>
                <a:lnTo>
                  <a:pt x="1704" y="1583"/>
                </a:lnTo>
                <a:lnTo>
                  <a:pt x="1710" y="1587"/>
                </a:lnTo>
                <a:lnTo>
                  <a:pt x="1710" y="1590"/>
                </a:lnTo>
                <a:lnTo>
                  <a:pt x="1710" y="1594"/>
                </a:lnTo>
                <a:lnTo>
                  <a:pt x="1640" y="1685"/>
                </a:lnTo>
                <a:lnTo>
                  <a:pt x="1640" y="1688"/>
                </a:lnTo>
                <a:lnTo>
                  <a:pt x="1634" y="1688"/>
                </a:lnTo>
                <a:lnTo>
                  <a:pt x="1629" y="1688"/>
                </a:lnTo>
                <a:lnTo>
                  <a:pt x="1623" y="1688"/>
                </a:lnTo>
                <a:lnTo>
                  <a:pt x="1623" y="1685"/>
                </a:lnTo>
                <a:lnTo>
                  <a:pt x="1623" y="1681"/>
                </a:lnTo>
                <a:close/>
                <a:moveTo>
                  <a:pt x="1739" y="1521"/>
                </a:moveTo>
                <a:lnTo>
                  <a:pt x="1802" y="1435"/>
                </a:lnTo>
                <a:lnTo>
                  <a:pt x="1808" y="1431"/>
                </a:lnTo>
                <a:lnTo>
                  <a:pt x="1808" y="1427"/>
                </a:lnTo>
                <a:lnTo>
                  <a:pt x="1814" y="1427"/>
                </a:lnTo>
                <a:lnTo>
                  <a:pt x="1814" y="1424"/>
                </a:lnTo>
                <a:lnTo>
                  <a:pt x="1820" y="1427"/>
                </a:lnTo>
                <a:lnTo>
                  <a:pt x="1826" y="1427"/>
                </a:lnTo>
                <a:lnTo>
                  <a:pt x="1826" y="1431"/>
                </a:lnTo>
                <a:lnTo>
                  <a:pt x="1826" y="1435"/>
                </a:lnTo>
                <a:lnTo>
                  <a:pt x="1826" y="1442"/>
                </a:lnTo>
                <a:lnTo>
                  <a:pt x="1762" y="1529"/>
                </a:lnTo>
                <a:lnTo>
                  <a:pt x="1756" y="1529"/>
                </a:lnTo>
                <a:lnTo>
                  <a:pt x="1750" y="1532"/>
                </a:lnTo>
                <a:lnTo>
                  <a:pt x="1744" y="1532"/>
                </a:lnTo>
                <a:lnTo>
                  <a:pt x="1739" y="1529"/>
                </a:lnTo>
                <a:lnTo>
                  <a:pt x="1739" y="1525"/>
                </a:lnTo>
                <a:lnTo>
                  <a:pt x="1739" y="1521"/>
                </a:lnTo>
                <a:close/>
                <a:moveTo>
                  <a:pt x="1849" y="1362"/>
                </a:moveTo>
                <a:lnTo>
                  <a:pt x="1907" y="1268"/>
                </a:lnTo>
                <a:lnTo>
                  <a:pt x="1907" y="1264"/>
                </a:lnTo>
                <a:lnTo>
                  <a:pt x="1913" y="1264"/>
                </a:lnTo>
                <a:lnTo>
                  <a:pt x="1918" y="1264"/>
                </a:lnTo>
                <a:lnTo>
                  <a:pt x="1924" y="1264"/>
                </a:lnTo>
                <a:lnTo>
                  <a:pt x="1924" y="1268"/>
                </a:lnTo>
                <a:lnTo>
                  <a:pt x="1930" y="1268"/>
                </a:lnTo>
                <a:lnTo>
                  <a:pt x="1924" y="1271"/>
                </a:lnTo>
                <a:lnTo>
                  <a:pt x="1866" y="1366"/>
                </a:lnTo>
                <a:lnTo>
                  <a:pt x="1866" y="1369"/>
                </a:lnTo>
                <a:lnTo>
                  <a:pt x="1860" y="1369"/>
                </a:lnTo>
                <a:lnTo>
                  <a:pt x="1860" y="1373"/>
                </a:lnTo>
                <a:lnTo>
                  <a:pt x="1855" y="1373"/>
                </a:lnTo>
                <a:lnTo>
                  <a:pt x="1849" y="1369"/>
                </a:lnTo>
                <a:lnTo>
                  <a:pt x="1849" y="1366"/>
                </a:lnTo>
                <a:lnTo>
                  <a:pt x="1849" y="1362"/>
                </a:lnTo>
                <a:close/>
                <a:moveTo>
                  <a:pt x="1947" y="1199"/>
                </a:moveTo>
                <a:lnTo>
                  <a:pt x="1999" y="1105"/>
                </a:lnTo>
                <a:lnTo>
                  <a:pt x="2005" y="1101"/>
                </a:lnTo>
                <a:lnTo>
                  <a:pt x="2011" y="1098"/>
                </a:lnTo>
                <a:lnTo>
                  <a:pt x="2017" y="1101"/>
                </a:lnTo>
                <a:lnTo>
                  <a:pt x="2023" y="1105"/>
                </a:lnTo>
                <a:lnTo>
                  <a:pt x="2023" y="1108"/>
                </a:lnTo>
                <a:lnTo>
                  <a:pt x="1965" y="1203"/>
                </a:lnTo>
                <a:lnTo>
                  <a:pt x="1965" y="1206"/>
                </a:lnTo>
                <a:lnTo>
                  <a:pt x="1959" y="1210"/>
                </a:lnTo>
                <a:lnTo>
                  <a:pt x="1953" y="1210"/>
                </a:lnTo>
                <a:lnTo>
                  <a:pt x="1947" y="1206"/>
                </a:lnTo>
                <a:lnTo>
                  <a:pt x="1942" y="1203"/>
                </a:lnTo>
                <a:lnTo>
                  <a:pt x="1947" y="1199"/>
                </a:lnTo>
                <a:close/>
                <a:moveTo>
                  <a:pt x="2040" y="1036"/>
                </a:moveTo>
                <a:lnTo>
                  <a:pt x="2098" y="942"/>
                </a:lnTo>
                <a:lnTo>
                  <a:pt x="2098" y="938"/>
                </a:lnTo>
                <a:lnTo>
                  <a:pt x="2104" y="934"/>
                </a:lnTo>
                <a:lnTo>
                  <a:pt x="2110" y="934"/>
                </a:lnTo>
                <a:lnTo>
                  <a:pt x="2115" y="938"/>
                </a:lnTo>
                <a:lnTo>
                  <a:pt x="2115" y="942"/>
                </a:lnTo>
                <a:lnTo>
                  <a:pt x="2115" y="945"/>
                </a:lnTo>
                <a:lnTo>
                  <a:pt x="2063" y="1040"/>
                </a:lnTo>
                <a:lnTo>
                  <a:pt x="2057" y="1043"/>
                </a:lnTo>
                <a:lnTo>
                  <a:pt x="2052" y="1047"/>
                </a:lnTo>
                <a:lnTo>
                  <a:pt x="2046" y="1047"/>
                </a:lnTo>
                <a:lnTo>
                  <a:pt x="2040" y="1043"/>
                </a:lnTo>
                <a:lnTo>
                  <a:pt x="2040" y="1040"/>
                </a:lnTo>
                <a:lnTo>
                  <a:pt x="2040" y="1036"/>
                </a:lnTo>
                <a:close/>
                <a:moveTo>
                  <a:pt x="2133" y="873"/>
                </a:moveTo>
                <a:lnTo>
                  <a:pt x="2179" y="797"/>
                </a:lnTo>
                <a:lnTo>
                  <a:pt x="2191" y="779"/>
                </a:lnTo>
                <a:lnTo>
                  <a:pt x="2197" y="775"/>
                </a:lnTo>
                <a:lnTo>
                  <a:pt x="2197" y="771"/>
                </a:lnTo>
                <a:lnTo>
                  <a:pt x="2202" y="771"/>
                </a:lnTo>
                <a:lnTo>
                  <a:pt x="2208" y="771"/>
                </a:lnTo>
                <a:lnTo>
                  <a:pt x="2208" y="775"/>
                </a:lnTo>
                <a:lnTo>
                  <a:pt x="2214" y="775"/>
                </a:lnTo>
                <a:lnTo>
                  <a:pt x="2214" y="779"/>
                </a:lnTo>
                <a:lnTo>
                  <a:pt x="2214" y="782"/>
                </a:lnTo>
                <a:lnTo>
                  <a:pt x="2202" y="800"/>
                </a:lnTo>
                <a:lnTo>
                  <a:pt x="2156" y="876"/>
                </a:lnTo>
                <a:lnTo>
                  <a:pt x="2156" y="880"/>
                </a:lnTo>
                <a:lnTo>
                  <a:pt x="2150" y="880"/>
                </a:lnTo>
                <a:lnTo>
                  <a:pt x="2144" y="884"/>
                </a:lnTo>
                <a:lnTo>
                  <a:pt x="2144" y="880"/>
                </a:lnTo>
                <a:lnTo>
                  <a:pt x="2139" y="880"/>
                </a:lnTo>
                <a:lnTo>
                  <a:pt x="2133" y="876"/>
                </a:lnTo>
                <a:lnTo>
                  <a:pt x="2133" y="873"/>
                </a:lnTo>
                <a:close/>
                <a:moveTo>
                  <a:pt x="2237" y="710"/>
                </a:moveTo>
                <a:lnTo>
                  <a:pt x="2295" y="616"/>
                </a:lnTo>
                <a:lnTo>
                  <a:pt x="2295" y="612"/>
                </a:lnTo>
                <a:lnTo>
                  <a:pt x="2301" y="612"/>
                </a:lnTo>
                <a:lnTo>
                  <a:pt x="2307" y="612"/>
                </a:lnTo>
                <a:lnTo>
                  <a:pt x="2312" y="612"/>
                </a:lnTo>
                <a:lnTo>
                  <a:pt x="2312" y="616"/>
                </a:lnTo>
                <a:lnTo>
                  <a:pt x="2318" y="619"/>
                </a:lnTo>
                <a:lnTo>
                  <a:pt x="2254" y="713"/>
                </a:lnTo>
                <a:lnTo>
                  <a:pt x="2254" y="717"/>
                </a:lnTo>
                <a:lnTo>
                  <a:pt x="2249" y="717"/>
                </a:lnTo>
                <a:lnTo>
                  <a:pt x="2243" y="721"/>
                </a:lnTo>
                <a:lnTo>
                  <a:pt x="2237" y="717"/>
                </a:lnTo>
                <a:lnTo>
                  <a:pt x="2231" y="713"/>
                </a:lnTo>
                <a:lnTo>
                  <a:pt x="2237" y="710"/>
                </a:lnTo>
                <a:close/>
                <a:moveTo>
                  <a:pt x="2341" y="550"/>
                </a:moveTo>
                <a:lnTo>
                  <a:pt x="2417" y="460"/>
                </a:lnTo>
                <a:lnTo>
                  <a:pt x="2417" y="456"/>
                </a:lnTo>
                <a:lnTo>
                  <a:pt x="2423" y="453"/>
                </a:lnTo>
                <a:lnTo>
                  <a:pt x="2428" y="453"/>
                </a:lnTo>
                <a:lnTo>
                  <a:pt x="2428" y="456"/>
                </a:lnTo>
                <a:lnTo>
                  <a:pt x="2434" y="456"/>
                </a:lnTo>
                <a:lnTo>
                  <a:pt x="2434" y="460"/>
                </a:lnTo>
                <a:lnTo>
                  <a:pt x="2434" y="463"/>
                </a:lnTo>
                <a:lnTo>
                  <a:pt x="2365" y="554"/>
                </a:lnTo>
                <a:lnTo>
                  <a:pt x="2359" y="558"/>
                </a:lnTo>
                <a:lnTo>
                  <a:pt x="2353" y="558"/>
                </a:lnTo>
                <a:lnTo>
                  <a:pt x="2347" y="558"/>
                </a:lnTo>
                <a:lnTo>
                  <a:pt x="2341" y="554"/>
                </a:lnTo>
                <a:lnTo>
                  <a:pt x="2341" y="550"/>
                </a:lnTo>
                <a:close/>
                <a:moveTo>
                  <a:pt x="2463" y="395"/>
                </a:moveTo>
                <a:lnTo>
                  <a:pt x="2538" y="300"/>
                </a:lnTo>
                <a:lnTo>
                  <a:pt x="2544" y="297"/>
                </a:lnTo>
                <a:lnTo>
                  <a:pt x="2550" y="297"/>
                </a:lnTo>
                <a:lnTo>
                  <a:pt x="2550" y="300"/>
                </a:lnTo>
                <a:lnTo>
                  <a:pt x="2556" y="300"/>
                </a:lnTo>
                <a:lnTo>
                  <a:pt x="2556" y="304"/>
                </a:lnTo>
                <a:lnTo>
                  <a:pt x="2562" y="304"/>
                </a:lnTo>
                <a:lnTo>
                  <a:pt x="2556" y="308"/>
                </a:lnTo>
                <a:lnTo>
                  <a:pt x="2486" y="398"/>
                </a:lnTo>
                <a:lnTo>
                  <a:pt x="2486" y="402"/>
                </a:lnTo>
                <a:lnTo>
                  <a:pt x="2480" y="402"/>
                </a:lnTo>
                <a:lnTo>
                  <a:pt x="2475" y="402"/>
                </a:lnTo>
                <a:lnTo>
                  <a:pt x="2469" y="402"/>
                </a:lnTo>
                <a:lnTo>
                  <a:pt x="2463" y="398"/>
                </a:lnTo>
                <a:lnTo>
                  <a:pt x="2463" y="395"/>
                </a:lnTo>
                <a:close/>
                <a:moveTo>
                  <a:pt x="2591" y="239"/>
                </a:moveTo>
                <a:lnTo>
                  <a:pt x="2683" y="152"/>
                </a:lnTo>
                <a:lnTo>
                  <a:pt x="2683" y="148"/>
                </a:lnTo>
                <a:lnTo>
                  <a:pt x="2689" y="148"/>
                </a:lnTo>
                <a:lnTo>
                  <a:pt x="2695" y="148"/>
                </a:lnTo>
                <a:lnTo>
                  <a:pt x="2701" y="152"/>
                </a:lnTo>
                <a:lnTo>
                  <a:pt x="2701" y="155"/>
                </a:lnTo>
                <a:lnTo>
                  <a:pt x="2701" y="159"/>
                </a:lnTo>
                <a:lnTo>
                  <a:pt x="2614" y="246"/>
                </a:lnTo>
                <a:lnTo>
                  <a:pt x="2608" y="246"/>
                </a:lnTo>
                <a:lnTo>
                  <a:pt x="2602" y="250"/>
                </a:lnTo>
                <a:lnTo>
                  <a:pt x="2596" y="246"/>
                </a:lnTo>
                <a:lnTo>
                  <a:pt x="2591" y="246"/>
                </a:lnTo>
                <a:lnTo>
                  <a:pt x="2591" y="242"/>
                </a:lnTo>
                <a:lnTo>
                  <a:pt x="2591" y="239"/>
                </a:lnTo>
                <a:close/>
                <a:moveTo>
                  <a:pt x="2759" y="97"/>
                </a:moveTo>
                <a:lnTo>
                  <a:pt x="2822" y="50"/>
                </a:lnTo>
                <a:lnTo>
                  <a:pt x="2828" y="47"/>
                </a:lnTo>
                <a:lnTo>
                  <a:pt x="2886" y="32"/>
                </a:lnTo>
                <a:lnTo>
                  <a:pt x="2892" y="32"/>
                </a:lnTo>
                <a:lnTo>
                  <a:pt x="2898" y="32"/>
                </a:lnTo>
                <a:lnTo>
                  <a:pt x="2898" y="36"/>
                </a:lnTo>
                <a:lnTo>
                  <a:pt x="2898" y="39"/>
                </a:lnTo>
                <a:lnTo>
                  <a:pt x="2898" y="43"/>
                </a:lnTo>
                <a:lnTo>
                  <a:pt x="2892" y="43"/>
                </a:lnTo>
                <a:lnTo>
                  <a:pt x="2840" y="61"/>
                </a:lnTo>
                <a:lnTo>
                  <a:pt x="2776" y="105"/>
                </a:lnTo>
                <a:lnTo>
                  <a:pt x="2770" y="108"/>
                </a:lnTo>
                <a:lnTo>
                  <a:pt x="2764" y="108"/>
                </a:lnTo>
                <a:lnTo>
                  <a:pt x="2759" y="108"/>
                </a:lnTo>
                <a:lnTo>
                  <a:pt x="2759" y="105"/>
                </a:lnTo>
                <a:lnTo>
                  <a:pt x="2753" y="105"/>
                </a:lnTo>
                <a:lnTo>
                  <a:pt x="2753" y="101"/>
                </a:lnTo>
                <a:lnTo>
                  <a:pt x="2753" y="97"/>
                </a:lnTo>
                <a:lnTo>
                  <a:pt x="2759" y="97"/>
                </a:lnTo>
                <a:close/>
                <a:moveTo>
                  <a:pt x="2996" y="7"/>
                </a:moveTo>
                <a:lnTo>
                  <a:pt x="3095" y="0"/>
                </a:lnTo>
                <a:lnTo>
                  <a:pt x="3101" y="0"/>
                </a:lnTo>
                <a:lnTo>
                  <a:pt x="3106" y="0"/>
                </a:lnTo>
                <a:lnTo>
                  <a:pt x="3159" y="21"/>
                </a:lnTo>
                <a:lnTo>
                  <a:pt x="3159" y="25"/>
                </a:lnTo>
                <a:lnTo>
                  <a:pt x="3159" y="29"/>
                </a:lnTo>
                <a:lnTo>
                  <a:pt x="3159" y="32"/>
                </a:lnTo>
                <a:lnTo>
                  <a:pt x="3153" y="32"/>
                </a:lnTo>
                <a:lnTo>
                  <a:pt x="3147" y="32"/>
                </a:lnTo>
                <a:lnTo>
                  <a:pt x="3141" y="32"/>
                </a:lnTo>
                <a:lnTo>
                  <a:pt x="3095" y="14"/>
                </a:lnTo>
                <a:lnTo>
                  <a:pt x="3101" y="14"/>
                </a:lnTo>
                <a:lnTo>
                  <a:pt x="2996" y="21"/>
                </a:lnTo>
                <a:lnTo>
                  <a:pt x="2991" y="21"/>
                </a:lnTo>
                <a:lnTo>
                  <a:pt x="2985" y="18"/>
                </a:lnTo>
                <a:lnTo>
                  <a:pt x="2985" y="14"/>
                </a:lnTo>
                <a:lnTo>
                  <a:pt x="2985" y="10"/>
                </a:lnTo>
                <a:lnTo>
                  <a:pt x="2991" y="7"/>
                </a:lnTo>
                <a:lnTo>
                  <a:pt x="2996" y="7"/>
                </a:lnTo>
                <a:close/>
                <a:moveTo>
                  <a:pt x="3251" y="61"/>
                </a:moveTo>
                <a:lnTo>
                  <a:pt x="3356" y="123"/>
                </a:lnTo>
                <a:lnTo>
                  <a:pt x="3361" y="126"/>
                </a:lnTo>
                <a:lnTo>
                  <a:pt x="3367" y="134"/>
                </a:lnTo>
                <a:lnTo>
                  <a:pt x="3373" y="137"/>
                </a:lnTo>
                <a:lnTo>
                  <a:pt x="3373" y="141"/>
                </a:lnTo>
                <a:lnTo>
                  <a:pt x="3367" y="145"/>
                </a:lnTo>
                <a:lnTo>
                  <a:pt x="3361" y="145"/>
                </a:lnTo>
                <a:lnTo>
                  <a:pt x="3356" y="145"/>
                </a:lnTo>
                <a:lnTo>
                  <a:pt x="3350" y="145"/>
                </a:lnTo>
                <a:lnTo>
                  <a:pt x="3338" y="134"/>
                </a:lnTo>
                <a:lnTo>
                  <a:pt x="3344" y="134"/>
                </a:lnTo>
                <a:lnTo>
                  <a:pt x="3240" y="72"/>
                </a:lnTo>
                <a:lnTo>
                  <a:pt x="3234" y="68"/>
                </a:lnTo>
                <a:lnTo>
                  <a:pt x="3234" y="65"/>
                </a:lnTo>
                <a:lnTo>
                  <a:pt x="3240" y="61"/>
                </a:lnTo>
                <a:lnTo>
                  <a:pt x="3246" y="61"/>
                </a:lnTo>
                <a:lnTo>
                  <a:pt x="3251" y="61"/>
                </a:lnTo>
                <a:close/>
                <a:moveTo>
                  <a:pt x="3431" y="195"/>
                </a:moveTo>
                <a:lnTo>
                  <a:pt x="3483" y="250"/>
                </a:lnTo>
                <a:lnTo>
                  <a:pt x="3518" y="282"/>
                </a:lnTo>
                <a:lnTo>
                  <a:pt x="3518" y="286"/>
                </a:lnTo>
                <a:lnTo>
                  <a:pt x="3518" y="289"/>
                </a:lnTo>
                <a:lnTo>
                  <a:pt x="3512" y="293"/>
                </a:lnTo>
                <a:lnTo>
                  <a:pt x="3506" y="293"/>
                </a:lnTo>
                <a:lnTo>
                  <a:pt x="3501" y="293"/>
                </a:lnTo>
                <a:lnTo>
                  <a:pt x="3495" y="289"/>
                </a:lnTo>
                <a:lnTo>
                  <a:pt x="3466" y="257"/>
                </a:lnTo>
                <a:lnTo>
                  <a:pt x="3414" y="203"/>
                </a:lnTo>
                <a:lnTo>
                  <a:pt x="3408" y="203"/>
                </a:lnTo>
                <a:lnTo>
                  <a:pt x="3408" y="199"/>
                </a:lnTo>
                <a:lnTo>
                  <a:pt x="3414" y="195"/>
                </a:lnTo>
                <a:lnTo>
                  <a:pt x="3419" y="192"/>
                </a:lnTo>
                <a:lnTo>
                  <a:pt x="3425" y="192"/>
                </a:lnTo>
                <a:lnTo>
                  <a:pt x="3431" y="195"/>
                </a:lnTo>
                <a:close/>
                <a:moveTo>
                  <a:pt x="3570" y="347"/>
                </a:moveTo>
                <a:lnTo>
                  <a:pt x="3611" y="398"/>
                </a:lnTo>
                <a:lnTo>
                  <a:pt x="3640" y="438"/>
                </a:lnTo>
                <a:lnTo>
                  <a:pt x="3640" y="442"/>
                </a:lnTo>
                <a:lnTo>
                  <a:pt x="3640" y="445"/>
                </a:lnTo>
                <a:lnTo>
                  <a:pt x="3640" y="449"/>
                </a:lnTo>
                <a:lnTo>
                  <a:pt x="3634" y="449"/>
                </a:lnTo>
                <a:lnTo>
                  <a:pt x="3628" y="449"/>
                </a:lnTo>
                <a:lnTo>
                  <a:pt x="3622" y="449"/>
                </a:lnTo>
                <a:lnTo>
                  <a:pt x="3616" y="445"/>
                </a:lnTo>
                <a:lnTo>
                  <a:pt x="3593" y="405"/>
                </a:lnTo>
                <a:lnTo>
                  <a:pt x="3547" y="355"/>
                </a:lnTo>
                <a:lnTo>
                  <a:pt x="3547" y="351"/>
                </a:lnTo>
                <a:lnTo>
                  <a:pt x="3547" y="347"/>
                </a:lnTo>
                <a:lnTo>
                  <a:pt x="3553" y="344"/>
                </a:lnTo>
                <a:lnTo>
                  <a:pt x="3558" y="344"/>
                </a:lnTo>
                <a:lnTo>
                  <a:pt x="3564" y="344"/>
                </a:lnTo>
                <a:lnTo>
                  <a:pt x="3564" y="347"/>
                </a:lnTo>
                <a:lnTo>
                  <a:pt x="3570" y="347"/>
                </a:lnTo>
                <a:close/>
                <a:moveTo>
                  <a:pt x="3686" y="507"/>
                </a:moveTo>
                <a:lnTo>
                  <a:pt x="3738" y="579"/>
                </a:lnTo>
                <a:lnTo>
                  <a:pt x="3750" y="597"/>
                </a:lnTo>
                <a:lnTo>
                  <a:pt x="3756" y="601"/>
                </a:lnTo>
                <a:lnTo>
                  <a:pt x="3750" y="605"/>
                </a:lnTo>
                <a:lnTo>
                  <a:pt x="3744" y="608"/>
                </a:lnTo>
                <a:lnTo>
                  <a:pt x="3738" y="608"/>
                </a:lnTo>
                <a:lnTo>
                  <a:pt x="3732" y="608"/>
                </a:lnTo>
                <a:lnTo>
                  <a:pt x="3732" y="605"/>
                </a:lnTo>
                <a:lnTo>
                  <a:pt x="3715" y="583"/>
                </a:lnTo>
                <a:lnTo>
                  <a:pt x="3663" y="511"/>
                </a:lnTo>
                <a:lnTo>
                  <a:pt x="3663" y="507"/>
                </a:lnTo>
                <a:lnTo>
                  <a:pt x="3669" y="503"/>
                </a:lnTo>
                <a:lnTo>
                  <a:pt x="3674" y="503"/>
                </a:lnTo>
                <a:lnTo>
                  <a:pt x="3680" y="503"/>
                </a:lnTo>
                <a:lnTo>
                  <a:pt x="3686" y="503"/>
                </a:lnTo>
                <a:lnTo>
                  <a:pt x="3686" y="507"/>
                </a:lnTo>
                <a:close/>
                <a:moveTo>
                  <a:pt x="3802" y="666"/>
                </a:moveTo>
                <a:lnTo>
                  <a:pt x="3866" y="757"/>
                </a:lnTo>
                <a:lnTo>
                  <a:pt x="3866" y="761"/>
                </a:lnTo>
                <a:lnTo>
                  <a:pt x="3866" y="764"/>
                </a:lnTo>
                <a:lnTo>
                  <a:pt x="3860" y="764"/>
                </a:lnTo>
                <a:lnTo>
                  <a:pt x="3860" y="768"/>
                </a:lnTo>
                <a:lnTo>
                  <a:pt x="3854" y="768"/>
                </a:lnTo>
                <a:lnTo>
                  <a:pt x="3848" y="768"/>
                </a:lnTo>
                <a:lnTo>
                  <a:pt x="3848" y="764"/>
                </a:lnTo>
                <a:lnTo>
                  <a:pt x="3842" y="764"/>
                </a:lnTo>
                <a:lnTo>
                  <a:pt x="3779" y="670"/>
                </a:lnTo>
                <a:lnTo>
                  <a:pt x="3779" y="666"/>
                </a:lnTo>
                <a:lnTo>
                  <a:pt x="3779" y="663"/>
                </a:lnTo>
                <a:lnTo>
                  <a:pt x="3785" y="663"/>
                </a:lnTo>
                <a:lnTo>
                  <a:pt x="3790" y="659"/>
                </a:lnTo>
                <a:lnTo>
                  <a:pt x="3790" y="663"/>
                </a:lnTo>
                <a:lnTo>
                  <a:pt x="3796" y="663"/>
                </a:lnTo>
                <a:lnTo>
                  <a:pt x="3802" y="666"/>
                </a:lnTo>
                <a:close/>
                <a:moveTo>
                  <a:pt x="3906" y="826"/>
                </a:moveTo>
                <a:lnTo>
                  <a:pt x="3964" y="920"/>
                </a:lnTo>
                <a:lnTo>
                  <a:pt x="3964" y="924"/>
                </a:lnTo>
                <a:lnTo>
                  <a:pt x="3964" y="927"/>
                </a:lnTo>
                <a:lnTo>
                  <a:pt x="3958" y="931"/>
                </a:lnTo>
                <a:lnTo>
                  <a:pt x="3953" y="931"/>
                </a:lnTo>
                <a:lnTo>
                  <a:pt x="3947" y="931"/>
                </a:lnTo>
                <a:lnTo>
                  <a:pt x="3947" y="927"/>
                </a:lnTo>
                <a:lnTo>
                  <a:pt x="3941" y="927"/>
                </a:lnTo>
                <a:lnTo>
                  <a:pt x="3889" y="829"/>
                </a:lnTo>
                <a:lnTo>
                  <a:pt x="3883" y="829"/>
                </a:lnTo>
                <a:lnTo>
                  <a:pt x="3889" y="826"/>
                </a:lnTo>
                <a:lnTo>
                  <a:pt x="3889" y="822"/>
                </a:lnTo>
                <a:lnTo>
                  <a:pt x="3895" y="822"/>
                </a:lnTo>
                <a:lnTo>
                  <a:pt x="3900" y="822"/>
                </a:lnTo>
                <a:lnTo>
                  <a:pt x="3906" y="822"/>
                </a:lnTo>
                <a:lnTo>
                  <a:pt x="3906" y="826"/>
                </a:lnTo>
                <a:close/>
                <a:moveTo>
                  <a:pt x="4005" y="989"/>
                </a:moveTo>
                <a:lnTo>
                  <a:pt x="4063" y="1083"/>
                </a:lnTo>
                <a:lnTo>
                  <a:pt x="4063" y="1087"/>
                </a:lnTo>
                <a:lnTo>
                  <a:pt x="4063" y="1090"/>
                </a:lnTo>
                <a:lnTo>
                  <a:pt x="4057" y="1090"/>
                </a:lnTo>
                <a:lnTo>
                  <a:pt x="4057" y="1094"/>
                </a:lnTo>
                <a:lnTo>
                  <a:pt x="4051" y="1094"/>
                </a:lnTo>
                <a:lnTo>
                  <a:pt x="4045" y="1094"/>
                </a:lnTo>
                <a:lnTo>
                  <a:pt x="4040" y="1090"/>
                </a:lnTo>
                <a:lnTo>
                  <a:pt x="3987" y="992"/>
                </a:lnTo>
                <a:lnTo>
                  <a:pt x="3982" y="989"/>
                </a:lnTo>
                <a:lnTo>
                  <a:pt x="3987" y="989"/>
                </a:lnTo>
                <a:lnTo>
                  <a:pt x="3987" y="985"/>
                </a:lnTo>
                <a:lnTo>
                  <a:pt x="3993" y="985"/>
                </a:lnTo>
                <a:lnTo>
                  <a:pt x="3999" y="985"/>
                </a:lnTo>
                <a:lnTo>
                  <a:pt x="4005" y="985"/>
                </a:lnTo>
                <a:lnTo>
                  <a:pt x="4005" y="989"/>
                </a:lnTo>
                <a:close/>
                <a:moveTo>
                  <a:pt x="4103" y="1152"/>
                </a:moveTo>
                <a:lnTo>
                  <a:pt x="4132" y="1199"/>
                </a:lnTo>
                <a:lnTo>
                  <a:pt x="4155" y="1246"/>
                </a:lnTo>
                <a:lnTo>
                  <a:pt x="4161" y="1250"/>
                </a:lnTo>
                <a:lnTo>
                  <a:pt x="4155" y="1253"/>
                </a:lnTo>
                <a:lnTo>
                  <a:pt x="4150" y="1257"/>
                </a:lnTo>
                <a:lnTo>
                  <a:pt x="4144" y="1257"/>
                </a:lnTo>
                <a:lnTo>
                  <a:pt x="4138" y="1253"/>
                </a:lnTo>
                <a:lnTo>
                  <a:pt x="4109" y="1206"/>
                </a:lnTo>
                <a:lnTo>
                  <a:pt x="4080" y="1156"/>
                </a:lnTo>
                <a:lnTo>
                  <a:pt x="4080" y="1152"/>
                </a:lnTo>
                <a:lnTo>
                  <a:pt x="4080" y="1148"/>
                </a:lnTo>
                <a:lnTo>
                  <a:pt x="4086" y="1148"/>
                </a:lnTo>
                <a:lnTo>
                  <a:pt x="4092" y="1148"/>
                </a:lnTo>
                <a:lnTo>
                  <a:pt x="4097" y="1148"/>
                </a:lnTo>
                <a:lnTo>
                  <a:pt x="4103" y="1152"/>
                </a:lnTo>
                <a:close/>
                <a:moveTo>
                  <a:pt x="4202" y="1315"/>
                </a:moveTo>
                <a:lnTo>
                  <a:pt x="4254" y="1406"/>
                </a:lnTo>
                <a:lnTo>
                  <a:pt x="4254" y="1409"/>
                </a:lnTo>
                <a:lnTo>
                  <a:pt x="4260" y="1413"/>
                </a:lnTo>
                <a:lnTo>
                  <a:pt x="4254" y="1416"/>
                </a:lnTo>
                <a:lnTo>
                  <a:pt x="4248" y="1420"/>
                </a:lnTo>
                <a:lnTo>
                  <a:pt x="4242" y="1420"/>
                </a:lnTo>
                <a:lnTo>
                  <a:pt x="4237" y="1416"/>
                </a:lnTo>
                <a:lnTo>
                  <a:pt x="4237" y="1413"/>
                </a:lnTo>
                <a:lnTo>
                  <a:pt x="4231" y="1413"/>
                </a:lnTo>
                <a:lnTo>
                  <a:pt x="4179" y="1319"/>
                </a:lnTo>
                <a:lnTo>
                  <a:pt x="4179" y="1315"/>
                </a:lnTo>
                <a:lnTo>
                  <a:pt x="4179" y="1311"/>
                </a:lnTo>
                <a:lnTo>
                  <a:pt x="4184" y="1311"/>
                </a:lnTo>
                <a:lnTo>
                  <a:pt x="4190" y="1311"/>
                </a:lnTo>
                <a:lnTo>
                  <a:pt x="4196" y="1311"/>
                </a:lnTo>
                <a:lnTo>
                  <a:pt x="4202" y="1315"/>
                </a:lnTo>
                <a:close/>
                <a:moveTo>
                  <a:pt x="4300" y="1478"/>
                </a:moveTo>
                <a:lnTo>
                  <a:pt x="4358" y="1572"/>
                </a:lnTo>
                <a:lnTo>
                  <a:pt x="4358" y="1576"/>
                </a:lnTo>
                <a:lnTo>
                  <a:pt x="4358" y="1579"/>
                </a:lnTo>
                <a:lnTo>
                  <a:pt x="4352" y="1579"/>
                </a:lnTo>
                <a:lnTo>
                  <a:pt x="4347" y="1579"/>
                </a:lnTo>
                <a:lnTo>
                  <a:pt x="4341" y="1579"/>
                </a:lnTo>
                <a:lnTo>
                  <a:pt x="4335" y="1576"/>
                </a:lnTo>
                <a:lnTo>
                  <a:pt x="4277" y="1482"/>
                </a:lnTo>
                <a:lnTo>
                  <a:pt x="4277" y="1478"/>
                </a:lnTo>
                <a:lnTo>
                  <a:pt x="4283" y="1474"/>
                </a:lnTo>
                <a:lnTo>
                  <a:pt x="4283" y="1471"/>
                </a:lnTo>
                <a:lnTo>
                  <a:pt x="4289" y="1471"/>
                </a:lnTo>
                <a:lnTo>
                  <a:pt x="4295" y="1471"/>
                </a:lnTo>
                <a:lnTo>
                  <a:pt x="4295" y="1474"/>
                </a:lnTo>
                <a:lnTo>
                  <a:pt x="4300" y="1478"/>
                </a:lnTo>
                <a:close/>
                <a:moveTo>
                  <a:pt x="4405" y="1637"/>
                </a:moveTo>
                <a:lnTo>
                  <a:pt x="4480" y="1728"/>
                </a:lnTo>
                <a:lnTo>
                  <a:pt x="4480" y="1732"/>
                </a:lnTo>
                <a:lnTo>
                  <a:pt x="4480" y="1735"/>
                </a:lnTo>
                <a:lnTo>
                  <a:pt x="4474" y="1735"/>
                </a:lnTo>
                <a:lnTo>
                  <a:pt x="4468" y="1735"/>
                </a:lnTo>
                <a:lnTo>
                  <a:pt x="4463" y="1735"/>
                </a:lnTo>
                <a:lnTo>
                  <a:pt x="4463" y="1732"/>
                </a:lnTo>
                <a:lnTo>
                  <a:pt x="4387" y="1641"/>
                </a:lnTo>
                <a:lnTo>
                  <a:pt x="4387" y="1637"/>
                </a:lnTo>
                <a:lnTo>
                  <a:pt x="4387" y="1634"/>
                </a:lnTo>
                <a:lnTo>
                  <a:pt x="4393" y="1634"/>
                </a:lnTo>
                <a:lnTo>
                  <a:pt x="4399" y="1634"/>
                </a:lnTo>
                <a:lnTo>
                  <a:pt x="4405" y="1634"/>
                </a:lnTo>
                <a:lnTo>
                  <a:pt x="4405" y="1637"/>
                </a:lnTo>
                <a:close/>
                <a:moveTo>
                  <a:pt x="4532" y="1790"/>
                </a:moveTo>
                <a:lnTo>
                  <a:pt x="4607" y="1880"/>
                </a:lnTo>
                <a:lnTo>
                  <a:pt x="4613" y="1884"/>
                </a:lnTo>
                <a:lnTo>
                  <a:pt x="4613" y="1887"/>
                </a:lnTo>
                <a:lnTo>
                  <a:pt x="4607" y="1887"/>
                </a:lnTo>
                <a:lnTo>
                  <a:pt x="4607" y="1891"/>
                </a:lnTo>
                <a:lnTo>
                  <a:pt x="4602" y="1891"/>
                </a:lnTo>
                <a:lnTo>
                  <a:pt x="4596" y="1891"/>
                </a:lnTo>
                <a:lnTo>
                  <a:pt x="4590" y="1891"/>
                </a:lnTo>
                <a:lnTo>
                  <a:pt x="4590" y="1887"/>
                </a:lnTo>
                <a:lnTo>
                  <a:pt x="4515" y="1797"/>
                </a:lnTo>
                <a:lnTo>
                  <a:pt x="4515" y="1793"/>
                </a:lnTo>
                <a:lnTo>
                  <a:pt x="4515" y="1790"/>
                </a:lnTo>
                <a:lnTo>
                  <a:pt x="4521" y="1786"/>
                </a:lnTo>
                <a:lnTo>
                  <a:pt x="4526" y="1786"/>
                </a:lnTo>
                <a:lnTo>
                  <a:pt x="4532" y="1790"/>
                </a:lnTo>
                <a:close/>
                <a:moveTo>
                  <a:pt x="4665" y="1942"/>
                </a:moveTo>
                <a:lnTo>
                  <a:pt x="4758" y="2025"/>
                </a:lnTo>
                <a:lnTo>
                  <a:pt x="4758" y="2029"/>
                </a:lnTo>
                <a:lnTo>
                  <a:pt x="4764" y="2032"/>
                </a:lnTo>
                <a:lnTo>
                  <a:pt x="4758" y="2032"/>
                </a:lnTo>
                <a:lnTo>
                  <a:pt x="4758" y="2036"/>
                </a:lnTo>
                <a:lnTo>
                  <a:pt x="4752" y="2036"/>
                </a:lnTo>
                <a:lnTo>
                  <a:pt x="4747" y="2036"/>
                </a:lnTo>
                <a:lnTo>
                  <a:pt x="4741" y="2036"/>
                </a:lnTo>
                <a:lnTo>
                  <a:pt x="4741" y="2032"/>
                </a:lnTo>
                <a:lnTo>
                  <a:pt x="4648" y="1949"/>
                </a:lnTo>
                <a:lnTo>
                  <a:pt x="4648" y="1945"/>
                </a:lnTo>
                <a:lnTo>
                  <a:pt x="4648" y="1942"/>
                </a:lnTo>
                <a:lnTo>
                  <a:pt x="4654" y="1938"/>
                </a:lnTo>
                <a:lnTo>
                  <a:pt x="4660" y="1938"/>
                </a:lnTo>
                <a:lnTo>
                  <a:pt x="4665" y="1942"/>
                </a:lnTo>
                <a:close/>
                <a:moveTo>
                  <a:pt x="4839" y="2076"/>
                </a:moveTo>
                <a:lnTo>
                  <a:pt x="4897" y="2109"/>
                </a:lnTo>
                <a:lnTo>
                  <a:pt x="4891" y="2109"/>
                </a:lnTo>
                <a:lnTo>
                  <a:pt x="4973" y="2127"/>
                </a:lnTo>
                <a:lnTo>
                  <a:pt x="4978" y="2130"/>
                </a:lnTo>
                <a:lnTo>
                  <a:pt x="4978" y="2134"/>
                </a:lnTo>
                <a:lnTo>
                  <a:pt x="4973" y="2137"/>
                </a:lnTo>
                <a:lnTo>
                  <a:pt x="4967" y="2141"/>
                </a:lnTo>
                <a:lnTo>
                  <a:pt x="4961" y="2141"/>
                </a:lnTo>
                <a:lnTo>
                  <a:pt x="4886" y="2123"/>
                </a:lnTo>
                <a:lnTo>
                  <a:pt x="4880" y="2119"/>
                </a:lnTo>
                <a:lnTo>
                  <a:pt x="4822" y="2087"/>
                </a:lnTo>
                <a:lnTo>
                  <a:pt x="4822" y="2083"/>
                </a:lnTo>
                <a:lnTo>
                  <a:pt x="4816" y="2083"/>
                </a:lnTo>
                <a:lnTo>
                  <a:pt x="4822" y="2080"/>
                </a:lnTo>
                <a:lnTo>
                  <a:pt x="4822" y="2076"/>
                </a:lnTo>
                <a:lnTo>
                  <a:pt x="4828" y="2076"/>
                </a:lnTo>
                <a:lnTo>
                  <a:pt x="4828" y="2072"/>
                </a:lnTo>
                <a:lnTo>
                  <a:pt x="4833" y="2076"/>
                </a:lnTo>
                <a:lnTo>
                  <a:pt x="4839" y="2076"/>
                </a:lnTo>
                <a:close/>
                <a:moveTo>
                  <a:pt x="5077" y="2130"/>
                </a:moveTo>
                <a:lnTo>
                  <a:pt x="5152" y="2127"/>
                </a:lnTo>
                <a:lnTo>
                  <a:pt x="5146" y="2127"/>
                </a:lnTo>
                <a:lnTo>
                  <a:pt x="5216" y="2094"/>
                </a:lnTo>
                <a:lnTo>
                  <a:pt x="5222" y="2094"/>
                </a:lnTo>
                <a:lnTo>
                  <a:pt x="5228" y="2094"/>
                </a:lnTo>
                <a:lnTo>
                  <a:pt x="5233" y="2098"/>
                </a:lnTo>
                <a:lnTo>
                  <a:pt x="5233" y="2101"/>
                </a:lnTo>
                <a:lnTo>
                  <a:pt x="5233" y="2105"/>
                </a:lnTo>
                <a:lnTo>
                  <a:pt x="5233" y="2109"/>
                </a:lnTo>
                <a:lnTo>
                  <a:pt x="5158" y="2141"/>
                </a:lnTo>
                <a:lnTo>
                  <a:pt x="5152" y="2141"/>
                </a:lnTo>
                <a:lnTo>
                  <a:pt x="5083" y="2145"/>
                </a:lnTo>
                <a:lnTo>
                  <a:pt x="5077" y="2145"/>
                </a:lnTo>
                <a:lnTo>
                  <a:pt x="5071" y="2145"/>
                </a:lnTo>
                <a:lnTo>
                  <a:pt x="5071" y="2141"/>
                </a:lnTo>
                <a:lnTo>
                  <a:pt x="5065" y="2141"/>
                </a:lnTo>
                <a:lnTo>
                  <a:pt x="5065" y="2137"/>
                </a:lnTo>
                <a:lnTo>
                  <a:pt x="5071" y="2134"/>
                </a:lnTo>
                <a:lnTo>
                  <a:pt x="5077" y="2130"/>
                </a:lnTo>
                <a:close/>
                <a:moveTo>
                  <a:pt x="5303" y="2051"/>
                </a:moveTo>
                <a:lnTo>
                  <a:pt x="5396" y="1989"/>
                </a:lnTo>
                <a:lnTo>
                  <a:pt x="5407" y="1974"/>
                </a:lnTo>
                <a:lnTo>
                  <a:pt x="5413" y="1971"/>
                </a:lnTo>
                <a:lnTo>
                  <a:pt x="5419" y="1971"/>
                </a:lnTo>
                <a:lnTo>
                  <a:pt x="5425" y="1971"/>
                </a:lnTo>
                <a:lnTo>
                  <a:pt x="5425" y="1974"/>
                </a:lnTo>
                <a:lnTo>
                  <a:pt x="5430" y="1974"/>
                </a:lnTo>
                <a:lnTo>
                  <a:pt x="5430" y="1978"/>
                </a:lnTo>
                <a:lnTo>
                  <a:pt x="5430" y="1982"/>
                </a:lnTo>
                <a:lnTo>
                  <a:pt x="5413" y="1996"/>
                </a:lnTo>
                <a:lnTo>
                  <a:pt x="5320" y="2058"/>
                </a:lnTo>
                <a:lnTo>
                  <a:pt x="5315" y="2061"/>
                </a:lnTo>
                <a:lnTo>
                  <a:pt x="5309" y="2061"/>
                </a:lnTo>
                <a:lnTo>
                  <a:pt x="5303" y="2061"/>
                </a:lnTo>
                <a:lnTo>
                  <a:pt x="5303" y="2058"/>
                </a:lnTo>
                <a:lnTo>
                  <a:pt x="5303" y="2054"/>
                </a:lnTo>
                <a:lnTo>
                  <a:pt x="5303" y="2051"/>
                </a:lnTo>
                <a:close/>
                <a:moveTo>
                  <a:pt x="5465" y="1913"/>
                </a:moveTo>
                <a:lnTo>
                  <a:pt x="5517" y="1858"/>
                </a:lnTo>
                <a:lnTo>
                  <a:pt x="5546" y="1822"/>
                </a:lnTo>
                <a:lnTo>
                  <a:pt x="5552" y="1819"/>
                </a:lnTo>
                <a:lnTo>
                  <a:pt x="5558" y="1819"/>
                </a:lnTo>
                <a:lnTo>
                  <a:pt x="5564" y="1822"/>
                </a:lnTo>
                <a:lnTo>
                  <a:pt x="5570" y="1826"/>
                </a:lnTo>
                <a:lnTo>
                  <a:pt x="5564" y="1829"/>
                </a:lnTo>
                <a:lnTo>
                  <a:pt x="5541" y="1866"/>
                </a:lnTo>
                <a:lnTo>
                  <a:pt x="5488" y="1920"/>
                </a:lnTo>
                <a:lnTo>
                  <a:pt x="5483" y="1920"/>
                </a:lnTo>
                <a:lnTo>
                  <a:pt x="5477" y="1924"/>
                </a:lnTo>
                <a:lnTo>
                  <a:pt x="5471" y="1920"/>
                </a:lnTo>
                <a:lnTo>
                  <a:pt x="5465" y="1920"/>
                </a:lnTo>
                <a:lnTo>
                  <a:pt x="5465" y="1916"/>
                </a:lnTo>
                <a:lnTo>
                  <a:pt x="5465" y="1913"/>
                </a:lnTo>
                <a:close/>
                <a:moveTo>
                  <a:pt x="5599" y="1757"/>
                </a:moveTo>
                <a:lnTo>
                  <a:pt x="5645" y="1699"/>
                </a:lnTo>
                <a:lnTo>
                  <a:pt x="5662" y="1666"/>
                </a:lnTo>
                <a:lnTo>
                  <a:pt x="5668" y="1663"/>
                </a:lnTo>
                <a:lnTo>
                  <a:pt x="5674" y="1663"/>
                </a:lnTo>
                <a:lnTo>
                  <a:pt x="5680" y="1663"/>
                </a:lnTo>
                <a:lnTo>
                  <a:pt x="5685" y="1666"/>
                </a:lnTo>
                <a:lnTo>
                  <a:pt x="5685" y="1670"/>
                </a:lnTo>
                <a:lnTo>
                  <a:pt x="5685" y="1674"/>
                </a:lnTo>
                <a:lnTo>
                  <a:pt x="5668" y="1703"/>
                </a:lnTo>
                <a:lnTo>
                  <a:pt x="5616" y="1764"/>
                </a:lnTo>
                <a:lnTo>
                  <a:pt x="5616" y="1768"/>
                </a:lnTo>
                <a:lnTo>
                  <a:pt x="5610" y="1768"/>
                </a:lnTo>
                <a:lnTo>
                  <a:pt x="5604" y="1768"/>
                </a:lnTo>
                <a:lnTo>
                  <a:pt x="5599" y="1768"/>
                </a:lnTo>
                <a:lnTo>
                  <a:pt x="5599" y="1764"/>
                </a:lnTo>
                <a:lnTo>
                  <a:pt x="5593" y="1761"/>
                </a:lnTo>
                <a:lnTo>
                  <a:pt x="5599" y="1757"/>
                </a:lnTo>
                <a:close/>
                <a:moveTo>
                  <a:pt x="5709" y="1601"/>
                </a:moveTo>
                <a:lnTo>
                  <a:pt x="5772" y="1511"/>
                </a:lnTo>
                <a:lnTo>
                  <a:pt x="5772" y="1507"/>
                </a:lnTo>
                <a:lnTo>
                  <a:pt x="5772" y="1503"/>
                </a:lnTo>
                <a:lnTo>
                  <a:pt x="5778" y="1503"/>
                </a:lnTo>
                <a:lnTo>
                  <a:pt x="5784" y="1503"/>
                </a:lnTo>
                <a:lnTo>
                  <a:pt x="5790" y="1503"/>
                </a:lnTo>
                <a:lnTo>
                  <a:pt x="5796" y="1507"/>
                </a:lnTo>
                <a:lnTo>
                  <a:pt x="5796" y="1511"/>
                </a:lnTo>
                <a:lnTo>
                  <a:pt x="5796" y="1514"/>
                </a:lnTo>
                <a:lnTo>
                  <a:pt x="5790" y="1514"/>
                </a:lnTo>
                <a:lnTo>
                  <a:pt x="5732" y="1605"/>
                </a:lnTo>
                <a:lnTo>
                  <a:pt x="5726" y="1608"/>
                </a:lnTo>
                <a:lnTo>
                  <a:pt x="5720" y="1612"/>
                </a:lnTo>
                <a:lnTo>
                  <a:pt x="5714" y="1608"/>
                </a:lnTo>
                <a:lnTo>
                  <a:pt x="5709" y="1605"/>
                </a:lnTo>
                <a:lnTo>
                  <a:pt x="5709" y="1601"/>
                </a:lnTo>
                <a:close/>
                <a:moveTo>
                  <a:pt x="5819" y="1442"/>
                </a:moveTo>
                <a:lnTo>
                  <a:pt x="5882" y="1348"/>
                </a:lnTo>
                <a:lnTo>
                  <a:pt x="5888" y="1344"/>
                </a:lnTo>
                <a:lnTo>
                  <a:pt x="5894" y="1344"/>
                </a:lnTo>
                <a:lnTo>
                  <a:pt x="5900" y="1344"/>
                </a:lnTo>
                <a:lnTo>
                  <a:pt x="5906" y="1344"/>
                </a:lnTo>
                <a:lnTo>
                  <a:pt x="5906" y="1348"/>
                </a:lnTo>
                <a:lnTo>
                  <a:pt x="5906" y="1351"/>
                </a:lnTo>
                <a:lnTo>
                  <a:pt x="5906" y="1355"/>
                </a:lnTo>
                <a:lnTo>
                  <a:pt x="5842" y="1445"/>
                </a:lnTo>
                <a:lnTo>
                  <a:pt x="5836" y="1449"/>
                </a:lnTo>
                <a:lnTo>
                  <a:pt x="5830" y="1449"/>
                </a:lnTo>
                <a:lnTo>
                  <a:pt x="5825" y="1449"/>
                </a:lnTo>
                <a:lnTo>
                  <a:pt x="5819" y="1449"/>
                </a:lnTo>
                <a:lnTo>
                  <a:pt x="5819" y="1445"/>
                </a:lnTo>
                <a:lnTo>
                  <a:pt x="5819" y="1442"/>
                </a:lnTo>
                <a:close/>
                <a:moveTo>
                  <a:pt x="5929" y="1282"/>
                </a:moveTo>
                <a:lnTo>
                  <a:pt x="5981" y="1184"/>
                </a:lnTo>
                <a:lnTo>
                  <a:pt x="5987" y="1184"/>
                </a:lnTo>
                <a:lnTo>
                  <a:pt x="5987" y="1181"/>
                </a:lnTo>
                <a:lnTo>
                  <a:pt x="5993" y="1181"/>
                </a:lnTo>
                <a:lnTo>
                  <a:pt x="5998" y="1181"/>
                </a:lnTo>
                <a:lnTo>
                  <a:pt x="6004" y="1181"/>
                </a:lnTo>
                <a:lnTo>
                  <a:pt x="6004" y="1184"/>
                </a:lnTo>
                <a:lnTo>
                  <a:pt x="6004" y="1188"/>
                </a:lnTo>
                <a:lnTo>
                  <a:pt x="6004" y="1192"/>
                </a:lnTo>
                <a:lnTo>
                  <a:pt x="5952" y="1286"/>
                </a:lnTo>
                <a:lnTo>
                  <a:pt x="5946" y="1290"/>
                </a:lnTo>
                <a:lnTo>
                  <a:pt x="5940" y="1290"/>
                </a:lnTo>
                <a:lnTo>
                  <a:pt x="5935" y="1290"/>
                </a:lnTo>
                <a:lnTo>
                  <a:pt x="5929" y="1290"/>
                </a:lnTo>
                <a:lnTo>
                  <a:pt x="5929" y="1286"/>
                </a:lnTo>
                <a:lnTo>
                  <a:pt x="5929" y="1282"/>
                </a:lnTo>
                <a:close/>
                <a:moveTo>
                  <a:pt x="6022" y="1119"/>
                </a:moveTo>
                <a:lnTo>
                  <a:pt x="6033" y="1098"/>
                </a:lnTo>
                <a:lnTo>
                  <a:pt x="6039" y="1094"/>
                </a:lnTo>
                <a:lnTo>
                  <a:pt x="6045" y="1090"/>
                </a:lnTo>
                <a:lnTo>
                  <a:pt x="6051" y="1090"/>
                </a:lnTo>
                <a:lnTo>
                  <a:pt x="6056" y="1094"/>
                </a:lnTo>
                <a:lnTo>
                  <a:pt x="6056" y="1098"/>
                </a:lnTo>
                <a:lnTo>
                  <a:pt x="6056" y="1101"/>
                </a:lnTo>
                <a:lnTo>
                  <a:pt x="6045" y="1123"/>
                </a:lnTo>
                <a:lnTo>
                  <a:pt x="6039" y="1127"/>
                </a:lnTo>
                <a:lnTo>
                  <a:pt x="6033" y="1127"/>
                </a:lnTo>
                <a:lnTo>
                  <a:pt x="6027" y="1127"/>
                </a:lnTo>
                <a:lnTo>
                  <a:pt x="6022" y="1123"/>
                </a:lnTo>
                <a:lnTo>
                  <a:pt x="6022" y="1119"/>
                </a:lnTo>
                <a:close/>
              </a:path>
            </a:pathLst>
          </a:custGeom>
          <a:solidFill>
            <a:srgbClr val="FF0000"/>
          </a:solidFill>
          <a:ln w="1270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918" name="Line 558">
            <a:extLst>
              <a:ext uri="{FF2B5EF4-FFF2-40B4-BE49-F238E27FC236}">
                <a16:creationId xmlns:a16="http://schemas.microsoft.com/office/drawing/2014/main" id="{7BE9C8FF-AC90-444F-BFC6-2AD85B61DE03}"/>
              </a:ext>
            </a:extLst>
          </p:cNvPr>
          <p:cNvSpPr>
            <a:spLocks noChangeShapeType="1"/>
          </p:cNvSpPr>
          <p:nvPr/>
        </p:nvSpPr>
        <p:spPr bwMode="auto">
          <a:xfrm flipV="1">
            <a:off x="6248400" y="2514600"/>
            <a:ext cx="1117600" cy="952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945" name="Group 559">
            <a:extLst>
              <a:ext uri="{FF2B5EF4-FFF2-40B4-BE49-F238E27FC236}">
                <a16:creationId xmlns:a16="http://schemas.microsoft.com/office/drawing/2014/main" id="{72A35BA1-1A1D-4CDB-B60B-71D4789A6BD7}"/>
              </a:ext>
            </a:extLst>
          </p:cNvPr>
          <p:cNvGrpSpPr>
            <a:grpSpLocks/>
          </p:cNvGrpSpPr>
          <p:nvPr/>
        </p:nvGrpSpPr>
        <p:grpSpPr bwMode="auto">
          <a:xfrm>
            <a:off x="7375525" y="2155825"/>
            <a:ext cx="1158875" cy="358775"/>
            <a:chOff x="5944" y="3687"/>
            <a:chExt cx="1826" cy="566"/>
          </a:xfrm>
        </p:grpSpPr>
        <p:sp>
          <p:nvSpPr>
            <p:cNvPr id="6216" name="Line 560">
              <a:extLst>
                <a:ext uri="{FF2B5EF4-FFF2-40B4-BE49-F238E27FC236}">
                  <a16:creationId xmlns:a16="http://schemas.microsoft.com/office/drawing/2014/main" id="{6904C5F3-7AFA-4F04-BD76-7A48BBF58E12}"/>
                </a:ext>
              </a:extLst>
            </p:cNvPr>
            <p:cNvSpPr>
              <a:spLocks noChangeShapeType="1"/>
            </p:cNvSpPr>
            <p:nvPr/>
          </p:nvSpPr>
          <p:spPr bwMode="auto">
            <a:xfrm>
              <a:off x="5944" y="4238"/>
              <a:ext cx="302"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7" name="Line 561">
              <a:extLst>
                <a:ext uri="{FF2B5EF4-FFF2-40B4-BE49-F238E27FC236}">
                  <a16:creationId xmlns:a16="http://schemas.microsoft.com/office/drawing/2014/main" id="{89F9366C-9657-485E-B1D7-11212671885A}"/>
                </a:ext>
              </a:extLst>
            </p:cNvPr>
            <p:cNvSpPr>
              <a:spLocks noChangeShapeType="1"/>
            </p:cNvSpPr>
            <p:nvPr/>
          </p:nvSpPr>
          <p:spPr bwMode="auto">
            <a:xfrm flipV="1">
              <a:off x="6262" y="3986"/>
              <a:ext cx="0" cy="26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8" name="Freeform 562">
              <a:extLst>
                <a:ext uri="{FF2B5EF4-FFF2-40B4-BE49-F238E27FC236}">
                  <a16:creationId xmlns:a16="http://schemas.microsoft.com/office/drawing/2014/main" id="{55904079-E6A4-4FCD-A7FD-A22BFD7A9D2D}"/>
                </a:ext>
              </a:extLst>
            </p:cNvPr>
            <p:cNvSpPr>
              <a:spLocks/>
            </p:cNvSpPr>
            <p:nvPr/>
          </p:nvSpPr>
          <p:spPr bwMode="auto">
            <a:xfrm>
              <a:off x="6246" y="3687"/>
              <a:ext cx="1524" cy="551"/>
            </a:xfrm>
            <a:custGeom>
              <a:avLst/>
              <a:gdLst>
                <a:gd name="T0" fmla="*/ 0 w 1524"/>
                <a:gd name="T1" fmla="*/ 299 h 551"/>
                <a:gd name="T2" fmla="*/ 284 w 1524"/>
                <a:gd name="T3" fmla="*/ 98 h 551"/>
                <a:gd name="T4" fmla="*/ 486 w 1524"/>
                <a:gd name="T5" fmla="*/ 14 h 551"/>
                <a:gd name="T6" fmla="*/ 686 w 1524"/>
                <a:gd name="T7" fmla="*/ 14 h 551"/>
                <a:gd name="T8" fmla="*/ 870 w 1524"/>
                <a:gd name="T9" fmla="*/ 65 h 551"/>
                <a:gd name="T10" fmla="*/ 1106 w 1524"/>
                <a:gd name="T11" fmla="*/ 233 h 551"/>
                <a:gd name="T12" fmla="*/ 1322 w 1524"/>
                <a:gd name="T13" fmla="*/ 416 h 551"/>
                <a:gd name="T14" fmla="*/ 1524 w 1524"/>
                <a:gd name="T15" fmla="*/ 551 h 551"/>
                <a:gd name="T16" fmla="*/ 0 60000 65536"/>
                <a:gd name="T17" fmla="*/ 0 60000 65536"/>
                <a:gd name="T18" fmla="*/ 0 60000 65536"/>
                <a:gd name="T19" fmla="*/ 0 60000 65536"/>
                <a:gd name="T20" fmla="*/ 0 60000 65536"/>
                <a:gd name="T21" fmla="*/ 0 60000 65536"/>
                <a:gd name="T22" fmla="*/ 0 60000 65536"/>
                <a:gd name="T23" fmla="*/ 0 60000 65536"/>
                <a:gd name="T24" fmla="*/ 0 w 1524"/>
                <a:gd name="T25" fmla="*/ 0 h 551"/>
                <a:gd name="T26" fmla="*/ 1524 w 1524"/>
                <a:gd name="T27" fmla="*/ 551 h 5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4" h="551">
                  <a:moveTo>
                    <a:pt x="0" y="299"/>
                  </a:moveTo>
                  <a:cubicBezTo>
                    <a:pt x="101" y="222"/>
                    <a:pt x="203" y="145"/>
                    <a:pt x="284" y="98"/>
                  </a:cubicBezTo>
                  <a:cubicBezTo>
                    <a:pt x="365" y="51"/>
                    <a:pt x="419" y="28"/>
                    <a:pt x="486" y="14"/>
                  </a:cubicBezTo>
                  <a:cubicBezTo>
                    <a:pt x="553" y="0"/>
                    <a:pt x="622" y="6"/>
                    <a:pt x="686" y="14"/>
                  </a:cubicBezTo>
                  <a:cubicBezTo>
                    <a:pt x="750" y="22"/>
                    <a:pt x="800" y="29"/>
                    <a:pt x="870" y="65"/>
                  </a:cubicBezTo>
                  <a:cubicBezTo>
                    <a:pt x="940" y="101"/>
                    <a:pt x="1031" y="175"/>
                    <a:pt x="1106" y="233"/>
                  </a:cubicBezTo>
                  <a:cubicBezTo>
                    <a:pt x="1181" y="291"/>
                    <a:pt x="1252" y="363"/>
                    <a:pt x="1322" y="416"/>
                  </a:cubicBezTo>
                  <a:cubicBezTo>
                    <a:pt x="1392" y="469"/>
                    <a:pt x="1458" y="510"/>
                    <a:pt x="1524" y="551"/>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5950" name="Group 563">
            <a:extLst>
              <a:ext uri="{FF2B5EF4-FFF2-40B4-BE49-F238E27FC236}">
                <a16:creationId xmlns:a16="http://schemas.microsoft.com/office/drawing/2014/main" id="{FB2A150C-40AB-4F94-B661-926D887DAD2D}"/>
              </a:ext>
            </a:extLst>
          </p:cNvPr>
          <p:cNvGrpSpPr>
            <a:grpSpLocks/>
          </p:cNvGrpSpPr>
          <p:nvPr/>
        </p:nvGrpSpPr>
        <p:grpSpPr bwMode="auto">
          <a:xfrm>
            <a:off x="6248400" y="2155825"/>
            <a:ext cx="1158875" cy="358775"/>
            <a:chOff x="5944" y="3687"/>
            <a:chExt cx="1826" cy="566"/>
          </a:xfrm>
        </p:grpSpPr>
        <p:sp>
          <p:nvSpPr>
            <p:cNvPr id="6213" name="Line 564">
              <a:extLst>
                <a:ext uri="{FF2B5EF4-FFF2-40B4-BE49-F238E27FC236}">
                  <a16:creationId xmlns:a16="http://schemas.microsoft.com/office/drawing/2014/main" id="{85FF93C1-E3D0-403A-A2FB-5BDD6F6F3356}"/>
                </a:ext>
              </a:extLst>
            </p:cNvPr>
            <p:cNvSpPr>
              <a:spLocks noChangeShapeType="1"/>
            </p:cNvSpPr>
            <p:nvPr/>
          </p:nvSpPr>
          <p:spPr bwMode="auto">
            <a:xfrm>
              <a:off x="5944" y="4238"/>
              <a:ext cx="30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4" name="Line 565">
              <a:extLst>
                <a:ext uri="{FF2B5EF4-FFF2-40B4-BE49-F238E27FC236}">
                  <a16:creationId xmlns:a16="http://schemas.microsoft.com/office/drawing/2014/main" id="{2256FC0D-5761-457B-8A61-246CF462076B}"/>
                </a:ext>
              </a:extLst>
            </p:cNvPr>
            <p:cNvSpPr>
              <a:spLocks noChangeShapeType="1"/>
            </p:cNvSpPr>
            <p:nvPr/>
          </p:nvSpPr>
          <p:spPr bwMode="auto">
            <a:xfrm flipV="1">
              <a:off x="6262" y="3986"/>
              <a:ext cx="0" cy="26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5" name="Freeform 566">
              <a:extLst>
                <a:ext uri="{FF2B5EF4-FFF2-40B4-BE49-F238E27FC236}">
                  <a16:creationId xmlns:a16="http://schemas.microsoft.com/office/drawing/2014/main" id="{AF8862F0-B6EF-4564-805D-700E743EA150}"/>
                </a:ext>
              </a:extLst>
            </p:cNvPr>
            <p:cNvSpPr>
              <a:spLocks/>
            </p:cNvSpPr>
            <p:nvPr/>
          </p:nvSpPr>
          <p:spPr bwMode="auto">
            <a:xfrm>
              <a:off x="6246" y="3687"/>
              <a:ext cx="1524" cy="551"/>
            </a:xfrm>
            <a:custGeom>
              <a:avLst/>
              <a:gdLst>
                <a:gd name="T0" fmla="*/ 0 w 1524"/>
                <a:gd name="T1" fmla="*/ 299 h 551"/>
                <a:gd name="T2" fmla="*/ 284 w 1524"/>
                <a:gd name="T3" fmla="*/ 98 h 551"/>
                <a:gd name="T4" fmla="*/ 486 w 1524"/>
                <a:gd name="T5" fmla="*/ 14 h 551"/>
                <a:gd name="T6" fmla="*/ 686 w 1524"/>
                <a:gd name="T7" fmla="*/ 14 h 551"/>
                <a:gd name="T8" fmla="*/ 870 w 1524"/>
                <a:gd name="T9" fmla="*/ 65 h 551"/>
                <a:gd name="T10" fmla="*/ 1106 w 1524"/>
                <a:gd name="T11" fmla="*/ 233 h 551"/>
                <a:gd name="T12" fmla="*/ 1322 w 1524"/>
                <a:gd name="T13" fmla="*/ 416 h 551"/>
                <a:gd name="T14" fmla="*/ 1524 w 1524"/>
                <a:gd name="T15" fmla="*/ 551 h 551"/>
                <a:gd name="T16" fmla="*/ 0 60000 65536"/>
                <a:gd name="T17" fmla="*/ 0 60000 65536"/>
                <a:gd name="T18" fmla="*/ 0 60000 65536"/>
                <a:gd name="T19" fmla="*/ 0 60000 65536"/>
                <a:gd name="T20" fmla="*/ 0 60000 65536"/>
                <a:gd name="T21" fmla="*/ 0 60000 65536"/>
                <a:gd name="T22" fmla="*/ 0 60000 65536"/>
                <a:gd name="T23" fmla="*/ 0 60000 65536"/>
                <a:gd name="T24" fmla="*/ 0 w 1524"/>
                <a:gd name="T25" fmla="*/ 0 h 551"/>
                <a:gd name="T26" fmla="*/ 1524 w 1524"/>
                <a:gd name="T27" fmla="*/ 551 h 5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4" h="551">
                  <a:moveTo>
                    <a:pt x="0" y="299"/>
                  </a:moveTo>
                  <a:cubicBezTo>
                    <a:pt x="101" y="222"/>
                    <a:pt x="203" y="145"/>
                    <a:pt x="284" y="98"/>
                  </a:cubicBezTo>
                  <a:cubicBezTo>
                    <a:pt x="365" y="51"/>
                    <a:pt x="419" y="28"/>
                    <a:pt x="486" y="14"/>
                  </a:cubicBezTo>
                  <a:cubicBezTo>
                    <a:pt x="553" y="0"/>
                    <a:pt x="622" y="6"/>
                    <a:pt x="686" y="14"/>
                  </a:cubicBezTo>
                  <a:cubicBezTo>
                    <a:pt x="750" y="22"/>
                    <a:pt x="800" y="29"/>
                    <a:pt x="870" y="65"/>
                  </a:cubicBezTo>
                  <a:cubicBezTo>
                    <a:pt x="940" y="101"/>
                    <a:pt x="1031" y="175"/>
                    <a:pt x="1106" y="233"/>
                  </a:cubicBezTo>
                  <a:cubicBezTo>
                    <a:pt x="1181" y="291"/>
                    <a:pt x="1252" y="363"/>
                    <a:pt x="1322" y="416"/>
                  </a:cubicBezTo>
                  <a:cubicBezTo>
                    <a:pt x="1392" y="469"/>
                    <a:pt x="1458" y="510"/>
                    <a:pt x="1524" y="551"/>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5927" name="Line 567">
            <a:extLst>
              <a:ext uri="{FF2B5EF4-FFF2-40B4-BE49-F238E27FC236}">
                <a16:creationId xmlns:a16="http://schemas.microsoft.com/office/drawing/2014/main" id="{E55FFA4D-6830-40F7-B742-E49D59E00A24}"/>
              </a:ext>
            </a:extLst>
          </p:cNvPr>
          <p:cNvSpPr>
            <a:spLocks noChangeShapeType="1"/>
          </p:cNvSpPr>
          <p:nvPr/>
        </p:nvSpPr>
        <p:spPr bwMode="auto">
          <a:xfrm>
            <a:off x="7429500" y="2514600"/>
            <a:ext cx="11049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957" name="Group 638">
            <a:extLst>
              <a:ext uri="{FF2B5EF4-FFF2-40B4-BE49-F238E27FC236}">
                <a16:creationId xmlns:a16="http://schemas.microsoft.com/office/drawing/2014/main" id="{874F48D8-147F-49CA-9698-62921F5E4CEA}"/>
              </a:ext>
            </a:extLst>
          </p:cNvPr>
          <p:cNvGrpSpPr>
            <a:grpSpLocks/>
          </p:cNvGrpSpPr>
          <p:nvPr/>
        </p:nvGrpSpPr>
        <p:grpSpPr bwMode="auto">
          <a:xfrm>
            <a:off x="5099050" y="3581400"/>
            <a:ext cx="192088" cy="85725"/>
            <a:chOff x="3212" y="2256"/>
            <a:chExt cx="121" cy="54"/>
          </a:xfrm>
        </p:grpSpPr>
        <p:sp>
          <p:nvSpPr>
            <p:cNvPr id="6211" name="Freeform 568">
              <a:extLst>
                <a:ext uri="{FF2B5EF4-FFF2-40B4-BE49-F238E27FC236}">
                  <a16:creationId xmlns:a16="http://schemas.microsoft.com/office/drawing/2014/main" id="{A833536A-4189-4EFC-AC1C-0BC44FCA45DE}"/>
                </a:ext>
              </a:extLst>
            </p:cNvPr>
            <p:cNvSpPr>
              <a:spLocks/>
            </p:cNvSpPr>
            <p:nvPr/>
          </p:nvSpPr>
          <p:spPr bwMode="auto">
            <a:xfrm>
              <a:off x="3212" y="2262"/>
              <a:ext cx="121" cy="48"/>
            </a:xfrm>
            <a:custGeom>
              <a:avLst/>
              <a:gdLst>
                <a:gd name="T0" fmla="*/ 0 w 302"/>
                <a:gd name="T1" fmla="*/ 120 h 120"/>
                <a:gd name="T2" fmla="*/ 302 w 302"/>
                <a:gd name="T3" fmla="*/ 0 h 120"/>
                <a:gd name="T4" fmla="*/ 0 60000 65536"/>
                <a:gd name="T5" fmla="*/ 0 60000 65536"/>
                <a:gd name="T6" fmla="*/ 0 w 302"/>
                <a:gd name="T7" fmla="*/ 0 h 120"/>
                <a:gd name="T8" fmla="*/ 302 w 302"/>
                <a:gd name="T9" fmla="*/ 120 h 120"/>
              </a:gdLst>
              <a:ahLst/>
              <a:cxnLst>
                <a:cxn ang="T4">
                  <a:pos x="T0" y="T1"/>
                </a:cxn>
                <a:cxn ang="T5">
                  <a:pos x="T2" y="T3"/>
                </a:cxn>
              </a:cxnLst>
              <a:rect l="T6" t="T7" r="T8" b="T9"/>
              <a:pathLst>
                <a:path w="302" h="120">
                  <a:moveTo>
                    <a:pt x="0" y="120"/>
                  </a:moveTo>
                  <a:cubicBezTo>
                    <a:pt x="0" y="120"/>
                    <a:pt x="151" y="60"/>
                    <a:pt x="302" y="0"/>
                  </a:cubicBezTo>
                </a:path>
              </a:pathLst>
            </a:cu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12" name="Line 569">
              <a:extLst>
                <a:ext uri="{FF2B5EF4-FFF2-40B4-BE49-F238E27FC236}">
                  <a16:creationId xmlns:a16="http://schemas.microsoft.com/office/drawing/2014/main" id="{CD536445-B036-42EE-AD5B-1A00C2C2751B}"/>
                </a:ext>
              </a:extLst>
            </p:cNvPr>
            <p:cNvSpPr>
              <a:spLocks noChangeShapeType="1"/>
            </p:cNvSpPr>
            <p:nvPr/>
          </p:nvSpPr>
          <p:spPr bwMode="auto">
            <a:xfrm>
              <a:off x="3333" y="2256"/>
              <a:ext cx="0" cy="54"/>
            </a:xfrm>
            <a:prstGeom prst="line">
              <a:avLst/>
            </a:prstGeom>
            <a:noFill/>
            <a:ln w="381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30" name="Line 570">
            <a:extLst>
              <a:ext uri="{FF2B5EF4-FFF2-40B4-BE49-F238E27FC236}">
                <a16:creationId xmlns:a16="http://schemas.microsoft.com/office/drawing/2014/main" id="{3C918332-34EC-402F-9FB3-AB2B3610828F}"/>
              </a:ext>
            </a:extLst>
          </p:cNvPr>
          <p:cNvSpPr>
            <a:spLocks noChangeShapeType="1"/>
          </p:cNvSpPr>
          <p:nvPr/>
        </p:nvSpPr>
        <p:spPr bwMode="auto">
          <a:xfrm>
            <a:off x="5257800" y="3657600"/>
            <a:ext cx="966788" cy="0"/>
          </a:xfrm>
          <a:prstGeom prst="line">
            <a:avLst/>
          </a:prstGeom>
          <a:noFill/>
          <a:ln w="381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33" name="Freeform 573">
            <a:extLst>
              <a:ext uri="{FF2B5EF4-FFF2-40B4-BE49-F238E27FC236}">
                <a16:creationId xmlns:a16="http://schemas.microsoft.com/office/drawing/2014/main" id="{51DB485D-DBF8-4B8F-B9F2-64D897A30657}"/>
              </a:ext>
            </a:extLst>
          </p:cNvPr>
          <p:cNvSpPr>
            <a:spLocks/>
          </p:cNvSpPr>
          <p:nvPr/>
        </p:nvSpPr>
        <p:spPr bwMode="auto">
          <a:xfrm>
            <a:off x="6400800" y="3657600"/>
            <a:ext cx="936625" cy="365125"/>
          </a:xfrm>
          <a:custGeom>
            <a:avLst/>
            <a:gdLst>
              <a:gd name="T0" fmla="*/ 0 w 1490"/>
              <a:gd name="T1" fmla="*/ 303 h 575"/>
              <a:gd name="T2" fmla="*/ 134 w 1490"/>
              <a:gd name="T3" fmla="*/ 402 h 575"/>
              <a:gd name="T4" fmla="*/ 318 w 1490"/>
              <a:gd name="T5" fmla="*/ 519 h 575"/>
              <a:gd name="T6" fmla="*/ 552 w 1490"/>
              <a:gd name="T7" fmla="*/ 570 h 575"/>
              <a:gd name="T8" fmla="*/ 754 w 1490"/>
              <a:gd name="T9" fmla="*/ 552 h 575"/>
              <a:gd name="T10" fmla="*/ 970 w 1490"/>
              <a:gd name="T11" fmla="*/ 453 h 575"/>
              <a:gd name="T12" fmla="*/ 1222 w 1490"/>
              <a:gd name="T13" fmla="*/ 252 h 575"/>
              <a:gd name="T14" fmla="*/ 1490 w 1490"/>
              <a:gd name="T15" fmla="*/ 0 h 575"/>
              <a:gd name="T16" fmla="*/ 0 60000 65536"/>
              <a:gd name="T17" fmla="*/ 0 60000 65536"/>
              <a:gd name="T18" fmla="*/ 0 60000 65536"/>
              <a:gd name="T19" fmla="*/ 0 60000 65536"/>
              <a:gd name="T20" fmla="*/ 0 60000 65536"/>
              <a:gd name="T21" fmla="*/ 0 60000 65536"/>
              <a:gd name="T22" fmla="*/ 0 60000 65536"/>
              <a:gd name="T23" fmla="*/ 0 60000 65536"/>
              <a:gd name="T24" fmla="*/ 0 w 1490"/>
              <a:gd name="T25" fmla="*/ 0 h 575"/>
              <a:gd name="T26" fmla="*/ 1490 w 1490"/>
              <a:gd name="T27" fmla="*/ 575 h 5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0" h="575">
                <a:moveTo>
                  <a:pt x="0" y="303"/>
                </a:moveTo>
                <a:cubicBezTo>
                  <a:pt x="40" y="334"/>
                  <a:pt x="81" y="366"/>
                  <a:pt x="134" y="402"/>
                </a:cubicBezTo>
                <a:cubicBezTo>
                  <a:pt x="187" y="438"/>
                  <a:pt x="248" y="491"/>
                  <a:pt x="318" y="519"/>
                </a:cubicBezTo>
                <a:cubicBezTo>
                  <a:pt x="388" y="547"/>
                  <a:pt x="479" y="565"/>
                  <a:pt x="552" y="570"/>
                </a:cubicBezTo>
                <a:cubicBezTo>
                  <a:pt x="625" y="575"/>
                  <a:pt x="684" y="572"/>
                  <a:pt x="754" y="552"/>
                </a:cubicBezTo>
                <a:cubicBezTo>
                  <a:pt x="824" y="532"/>
                  <a:pt x="892" y="503"/>
                  <a:pt x="970" y="453"/>
                </a:cubicBezTo>
                <a:cubicBezTo>
                  <a:pt x="1048" y="403"/>
                  <a:pt x="1135" y="327"/>
                  <a:pt x="1222" y="252"/>
                </a:cubicBezTo>
                <a:cubicBezTo>
                  <a:pt x="1309" y="177"/>
                  <a:pt x="1399" y="88"/>
                  <a:pt x="1490" y="0"/>
                </a:cubicBez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5958" name="Group 640">
            <a:extLst>
              <a:ext uri="{FF2B5EF4-FFF2-40B4-BE49-F238E27FC236}">
                <a16:creationId xmlns:a16="http://schemas.microsoft.com/office/drawing/2014/main" id="{FB100C2D-7B07-4E80-A56F-0B44832A7DD6}"/>
              </a:ext>
            </a:extLst>
          </p:cNvPr>
          <p:cNvGrpSpPr>
            <a:grpSpLocks/>
          </p:cNvGrpSpPr>
          <p:nvPr/>
        </p:nvGrpSpPr>
        <p:grpSpPr bwMode="auto">
          <a:xfrm>
            <a:off x="7315200" y="3581400"/>
            <a:ext cx="1195388" cy="85725"/>
            <a:chOff x="4608" y="2256"/>
            <a:chExt cx="753" cy="54"/>
          </a:xfrm>
        </p:grpSpPr>
        <p:sp>
          <p:nvSpPr>
            <p:cNvPr id="6208" name="Freeform 574">
              <a:extLst>
                <a:ext uri="{FF2B5EF4-FFF2-40B4-BE49-F238E27FC236}">
                  <a16:creationId xmlns:a16="http://schemas.microsoft.com/office/drawing/2014/main" id="{D5214C9D-C3AA-4558-8B41-D40C181F733F}"/>
                </a:ext>
              </a:extLst>
            </p:cNvPr>
            <p:cNvSpPr>
              <a:spLocks/>
            </p:cNvSpPr>
            <p:nvPr/>
          </p:nvSpPr>
          <p:spPr bwMode="auto">
            <a:xfrm>
              <a:off x="4608" y="2256"/>
              <a:ext cx="144" cy="48"/>
            </a:xfrm>
            <a:custGeom>
              <a:avLst/>
              <a:gdLst>
                <a:gd name="T0" fmla="*/ 0 w 302"/>
                <a:gd name="T1" fmla="*/ 120 h 120"/>
                <a:gd name="T2" fmla="*/ 302 w 302"/>
                <a:gd name="T3" fmla="*/ 0 h 120"/>
                <a:gd name="T4" fmla="*/ 0 60000 65536"/>
                <a:gd name="T5" fmla="*/ 0 60000 65536"/>
                <a:gd name="T6" fmla="*/ 0 w 302"/>
                <a:gd name="T7" fmla="*/ 0 h 120"/>
                <a:gd name="T8" fmla="*/ 302 w 302"/>
                <a:gd name="T9" fmla="*/ 120 h 120"/>
              </a:gdLst>
              <a:ahLst/>
              <a:cxnLst>
                <a:cxn ang="T4">
                  <a:pos x="T0" y="T1"/>
                </a:cxn>
                <a:cxn ang="T5">
                  <a:pos x="T2" y="T3"/>
                </a:cxn>
              </a:cxnLst>
              <a:rect l="T6" t="T7" r="T8" b="T9"/>
              <a:pathLst>
                <a:path w="302" h="120">
                  <a:moveTo>
                    <a:pt x="0" y="120"/>
                  </a:moveTo>
                  <a:cubicBezTo>
                    <a:pt x="0" y="120"/>
                    <a:pt x="151" y="60"/>
                    <a:pt x="302" y="0"/>
                  </a:cubicBez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09" name="Line 575">
              <a:extLst>
                <a:ext uri="{FF2B5EF4-FFF2-40B4-BE49-F238E27FC236}">
                  <a16:creationId xmlns:a16="http://schemas.microsoft.com/office/drawing/2014/main" id="{759441B2-B57C-4649-BA27-0F05C5AB2903}"/>
                </a:ext>
              </a:extLst>
            </p:cNvPr>
            <p:cNvSpPr>
              <a:spLocks noChangeShapeType="1"/>
            </p:cNvSpPr>
            <p:nvPr/>
          </p:nvSpPr>
          <p:spPr bwMode="auto">
            <a:xfrm>
              <a:off x="4752" y="2256"/>
              <a:ext cx="0" cy="54"/>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0" name="Line 576">
              <a:extLst>
                <a:ext uri="{FF2B5EF4-FFF2-40B4-BE49-F238E27FC236}">
                  <a16:creationId xmlns:a16="http://schemas.microsoft.com/office/drawing/2014/main" id="{13557970-99F2-4D9C-B8A8-45A529221279}"/>
                </a:ext>
              </a:extLst>
            </p:cNvPr>
            <p:cNvSpPr>
              <a:spLocks noChangeShapeType="1"/>
            </p:cNvSpPr>
            <p:nvPr/>
          </p:nvSpPr>
          <p:spPr bwMode="auto">
            <a:xfrm>
              <a:off x="4752" y="2304"/>
              <a:ext cx="609" cy="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37" name="Freeform 577">
            <a:extLst>
              <a:ext uri="{FF2B5EF4-FFF2-40B4-BE49-F238E27FC236}">
                <a16:creationId xmlns:a16="http://schemas.microsoft.com/office/drawing/2014/main" id="{8CC10F8C-1B29-41BC-925C-37A1BE35D887}"/>
              </a:ext>
            </a:extLst>
          </p:cNvPr>
          <p:cNvSpPr>
            <a:spLocks noEditPoints="1"/>
          </p:cNvSpPr>
          <p:nvPr/>
        </p:nvSpPr>
        <p:spPr bwMode="auto">
          <a:xfrm flipV="1">
            <a:off x="5086350" y="4475163"/>
            <a:ext cx="3375025" cy="727075"/>
          </a:xfrm>
          <a:custGeom>
            <a:avLst/>
            <a:gdLst>
              <a:gd name="T0" fmla="*/ 12 w 6056"/>
              <a:gd name="T1" fmla="*/ 1065 h 2152"/>
              <a:gd name="T2" fmla="*/ 127 w 6056"/>
              <a:gd name="T3" fmla="*/ 1290 h 2152"/>
              <a:gd name="T4" fmla="*/ 267 w 6056"/>
              <a:gd name="T5" fmla="*/ 1500 h 2152"/>
              <a:gd name="T6" fmla="*/ 388 w 6056"/>
              <a:gd name="T7" fmla="*/ 1648 h 2152"/>
              <a:gd name="T8" fmla="*/ 319 w 6056"/>
              <a:gd name="T9" fmla="*/ 1550 h 2152"/>
              <a:gd name="T10" fmla="*/ 417 w 6056"/>
              <a:gd name="T11" fmla="*/ 1710 h 2152"/>
              <a:gd name="T12" fmla="*/ 626 w 6056"/>
              <a:gd name="T13" fmla="*/ 1960 h 2152"/>
              <a:gd name="T14" fmla="*/ 829 w 6056"/>
              <a:gd name="T15" fmla="*/ 2087 h 2152"/>
              <a:gd name="T16" fmla="*/ 713 w 6056"/>
              <a:gd name="T17" fmla="*/ 2007 h 2152"/>
              <a:gd name="T18" fmla="*/ 1043 w 6056"/>
              <a:gd name="T19" fmla="*/ 2152 h 2152"/>
              <a:gd name="T20" fmla="*/ 1298 w 6056"/>
              <a:gd name="T21" fmla="*/ 2040 h 2152"/>
              <a:gd name="T22" fmla="*/ 1165 w 6056"/>
              <a:gd name="T23" fmla="*/ 2109 h 2152"/>
              <a:gd name="T24" fmla="*/ 1374 w 6056"/>
              <a:gd name="T25" fmla="*/ 1993 h 2152"/>
              <a:gd name="T26" fmla="*/ 1594 w 6056"/>
              <a:gd name="T27" fmla="*/ 1743 h 2152"/>
              <a:gd name="T28" fmla="*/ 1692 w 6056"/>
              <a:gd name="T29" fmla="*/ 1587 h 2152"/>
              <a:gd name="T30" fmla="*/ 1623 w 6056"/>
              <a:gd name="T31" fmla="*/ 1681 h 2152"/>
              <a:gd name="T32" fmla="*/ 1756 w 6056"/>
              <a:gd name="T33" fmla="*/ 1529 h 2152"/>
              <a:gd name="T34" fmla="*/ 1924 w 6056"/>
              <a:gd name="T35" fmla="*/ 1268 h 2152"/>
              <a:gd name="T36" fmla="*/ 2005 w 6056"/>
              <a:gd name="T37" fmla="*/ 1101 h 2152"/>
              <a:gd name="T38" fmla="*/ 1947 w 6056"/>
              <a:gd name="T39" fmla="*/ 1199 h 2152"/>
              <a:gd name="T40" fmla="*/ 2040 w 6056"/>
              <a:gd name="T41" fmla="*/ 1043 h 2152"/>
              <a:gd name="T42" fmla="*/ 2202 w 6056"/>
              <a:gd name="T43" fmla="*/ 800 h 2152"/>
              <a:gd name="T44" fmla="*/ 2307 w 6056"/>
              <a:gd name="T45" fmla="*/ 612 h 2152"/>
              <a:gd name="T46" fmla="*/ 2417 w 6056"/>
              <a:gd name="T47" fmla="*/ 460 h 2152"/>
              <a:gd name="T48" fmla="*/ 2341 w 6056"/>
              <a:gd name="T49" fmla="*/ 550 h 2152"/>
              <a:gd name="T50" fmla="*/ 2475 w 6056"/>
              <a:gd name="T51" fmla="*/ 402 h 2152"/>
              <a:gd name="T52" fmla="*/ 2701 w 6056"/>
              <a:gd name="T53" fmla="*/ 159 h 2152"/>
              <a:gd name="T54" fmla="*/ 2892 w 6056"/>
              <a:gd name="T55" fmla="*/ 32 h 2152"/>
              <a:gd name="T56" fmla="*/ 2753 w 6056"/>
              <a:gd name="T57" fmla="*/ 97 h 2152"/>
              <a:gd name="T58" fmla="*/ 3095 w 6056"/>
              <a:gd name="T59" fmla="*/ 14 h 2152"/>
              <a:gd name="T60" fmla="*/ 3373 w 6056"/>
              <a:gd name="T61" fmla="*/ 137 h 2152"/>
              <a:gd name="T62" fmla="*/ 3246 w 6056"/>
              <a:gd name="T63" fmla="*/ 61 h 2152"/>
              <a:gd name="T64" fmla="*/ 3414 w 6056"/>
              <a:gd name="T65" fmla="*/ 203 h 2152"/>
              <a:gd name="T66" fmla="*/ 3634 w 6056"/>
              <a:gd name="T67" fmla="*/ 449 h 2152"/>
              <a:gd name="T68" fmla="*/ 3686 w 6056"/>
              <a:gd name="T69" fmla="*/ 507 h 2152"/>
              <a:gd name="T70" fmla="*/ 3674 w 6056"/>
              <a:gd name="T71" fmla="*/ 503 h 2152"/>
              <a:gd name="T72" fmla="*/ 3779 w 6056"/>
              <a:gd name="T73" fmla="*/ 670 h 2152"/>
              <a:gd name="T74" fmla="*/ 3953 w 6056"/>
              <a:gd name="T75" fmla="*/ 931 h 2152"/>
              <a:gd name="T76" fmla="*/ 4063 w 6056"/>
              <a:gd name="T77" fmla="*/ 1087 h 2152"/>
              <a:gd name="T78" fmla="*/ 4005 w 6056"/>
              <a:gd name="T79" fmla="*/ 989 h 2152"/>
              <a:gd name="T80" fmla="*/ 4080 w 6056"/>
              <a:gd name="T81" fmla="*/ 1152 h 2152"/>
              <a:gd name="T82" fmla="*/ 4242 w 6056"/>
              <a:gd name="T83" fmla="*/ 1420 h 2152"/>
              <a:gd name="T84" fmla="*/ 4358 w 6056"/>
              <a:gd name="T85" fmla="*/ 1572 h 2152"/>
              <a:gd name="T86" fmla="*/ 4300 w 6056"/>
              <a:gd name="T87" fmla="*/ 1478 h 2152"/>
              <a:gd name="T88" fmla="*/ 4393 w 6056"/>
              <a:gd name="T89" fmla="*/ 1634 h 2152"/>
              <a:gd name="T90" fmla="*/ 4515 w 6056"/>
              <a:gd name="T91" fmla="*/ 1797 h 2152"/>
              <a:gd name="T92" fmla="*/ 4752 w 6056"/>
              <a:gd name="T93" fmla="*/ 2036 h 2152"/>
              <a:gd name="T94" fmla="*/ 4891 w 6056"/>
              <a:gd name="T95" fmla="*/ 2109 h 2152"/>
              <a:gd name="T96" fmla="*/ 4822 w 6056"/>
              <a:gd name="T97" fmla="*/ 2080 h 2152"/>
              <a:gd name="T98" fmla="*/ 5233 w 6056"/>
              <a:gd name="T99" fmla="*/ 2101 h 2152"/>
              <a:gd name="T100" fmla="*/ 5396 w 6056"/>
              <a:gd name="T101" fmla="*/ 1989 h 2152"/>
              <a:gd name="T102" fmla="*/ 5309 w 6056"/>
              <a:gd name="T103" fmla="*/ 2061 h 2152"/>
              <a:gd name="T104" fmla="*/ 5570 w 6056"/>
              <a:gd name="T105" fmla="*/ 1826 h 2152"/>
              <a:gd name="T106" fmla="*/ 5668 w 6056"/>
              <a:gd name="T107" fmla="*/ 1663 h 2152"/>
              <a:gd name="T108" fmla="*/ 5593 w 6056"/>
              <a:gd name="T109" fmla="*/ 1761 h 2152"/>
              <a:gd name="T110" fmla="*/ 5726 w 6056"/>
              <a:gd name="T111" fmla="*/ 1608 h 2152"/>
              <a:gd name="T112" fmla="*/ 5906 w 6056"/>
              <a:gd name="T113" fmla="*/ 1348 h 2152"/>
              <a:gd name="T114" fmla="*/ 5987 w 6056"/>
              <a:gd name="T115" fmla="*/ 1181 h 2152"/>
              <a:gd name="T116" fmla="*/ 5929 w 6056"/>
              <a:gd name="T117" fmla="*/ 1282 h 2152"/>
              <a:gd name="T118" fmla="*/ 6027 w 6056"/>
              <a:gd name="T119" fmla="*/ 1127 h 21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56"/>
              <a:gd name="T181" fmla="*/ 0 h 2152"/>
              <a:gd name="T182" fmla="*/ 6056 w 6056"/>
              <a:gd name="T183" fmla="*/ 2152 h 21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56" h="2152">
                <a:moveTo>
                  <a:pt x="23" y="1069"/>
                </a:moveTo>
                <a:lnTo>
                  <a:pt x="75" y="1163"/>
                </a:lnTo>
                <a:lnTo>
                  <a:pt x="81" y="1166"/>
                </a:lnTo>
                <a:lnTo>
                  <a:pt x="75" y="1170"/>
                </a:lnTo>
                <a:lnTo>
                  <a:pt x="70" y="1174"/>
                </a:lnTo>
                <a:lnTo>
                  <a:pt x="64" y="1174"/>
                </a:lnTo>
                <a:lnTo>
                  <a:pt x="58" y="1170"/>
                </a:lnTo>
                <a:lnTo>
                  <a:pt x="0" y="1072"/>
                </a:lnTo>
                <a:lnTo>
                  <a:pt x="0" y="1069"/>
                </a:lnTo>
                <a:lnTo>
                  <a:pt x="6" y="1065"/>
                </a:lnTo>
                <a:lnTo>
                  <a:pt x="12" y="1065"/>
                </a:lnTo>
                <a:lnTo>
                  <a:pt x="17" y="1065"/>
                </a:lnTo>
                <a:lnTo>
                  <a:pt x="23" y="1069"/>
                </a:lnTo>
                <a:close/>
                <a:moveTo>
                  <a:pt x="116" y="1232"/>
                </a:moveTo>
                <a:lnTo>
                  <a:pt x="151" y="1286"/>
                </a:lnTo>
                <a:lnTo>
                  <a:pt x="174" y="1326"/>
                </a:lnTo>
                <a:lnTo>
                  <a:pt x="174" y="1329"/>
                </a:lnTo>
                <a:lnTo>
                  <a:pt x="174" y="1333"/>
                </a:lnTo>
                <a:lnTo>
                  <a:pt x="168" y="1333"/>
                </a:lnTo>
                <a:lnTo>
                  <a:pt x="168" y="1337"/>
                </a:lnTo>
                <a:lnTo>
                  <a:pt x="162" y="1337"/>
                </a:lnTo>
                <a:lnTo>
                  <a:pt x="156" y="1337"/>
                </a:lnTo>
                <a:lnTo>
                  <a:pt x="156" y="1333"/>
                </a:lnTo>
                <a:lnTo>
                  <a:pt x="151" y="1333"/>
                </a:lnTo>
                <a:lnTo>
                  <a:pt x="127" y="1290"/>
                </a:lnTo>
                <a:lnTo>
                  <a:pt x="99" y="1235"/>
                </a:lnTo>
                <a:lnTo>
                  <a:pt x="93" y="1235"/>
                </a:lnTo>
                <a:lnTo>
                  <a:pt x="99" y="1232"/>
                </a:lnTo>
                <a:lnTo>
                  <a:pt x="99" y="1228"/>
                </a:lnTo>
                <a:lnTo>
                  <a:pt x="104" y="1228"/>
                </a:lnTo>
                <a:lnTo>
                  <a:pt x="110" y="1228"/>
                </a:lnTo>
                <a:lnTo>
                  <a:pt x="116" y="1228"/>
                </a:lnTo>
                <a:lnTo>
                  <a:pt x="116" y="1232"/>
                </a:lnTo>
                <a:close/>
                <a:moveTo>
                  <a:pt x="214" y="1395"/>
                </a:moveTo>
                <a:lnTo>
                  <a:pt x="272" y="1489"/>
                </a:lnTo>
                <a:lnTo>
                  <a:pt x="272" y="1492"/>
                </a:lnTo>
                <a:lnTo>
                  <a:pt x="272" y="1496"/>
                </a:lnTo>
                <a:lnTo>
                  <a:pt x="267" y="1496"/>
                </a:lnTo>
                <a:lnTo>
                  <a:pt x="267" y="1500"/>
                </a:lnTo>
                <a:lnTo>
                  <a:pt x="261" y="1500"/>
                </a:lnTo>
                <a:lnTo>
                  <a:pt x="255" y="1500"/>
                </a:lnTo>
                <a:lnTo>
                  <a:pt x="255" y="1496"/>
                </a:lnTo>
                <a:lnTo>
                  <a:pt x="249" y="1496"/>
                </a:lnTo>
                <a:lnTo>
                  <a:pt x="191" y="1398"/>
                </a:lnTo>
                <a:lnTo>
                  <a:pt x="191" y="1395"/>
                </a:lnTo>
                <a:lnTo>
                  <a:pt x="197" y="1391"/>
                </a:lnTo>
                <a:lnTo>
                  <a:pt x="203" y="1391"/>
                </a:lnTo>
                <a:lnTo>
                  <a:pt x="209" y="1391"/>
                </a:lnTo>
                <a:lnTo>
                  <a:pt x="214" y="1391"/>
                </a:lnTo>
                <a:lnTo>
                  <a:pt x="214" y="1395"/>
                </a:lnTo>
                <a:close/>
                <a:moveTo>
                  <a:pt x="319" y="1554"/>
                </a:moveTo>
                <a:lnTo>
                  <a:pt x="388" y="1648"/>
                </a:lnTo>
                <a:lnTo>
                  <a:pt x="388" y="1652"/>
                </a:lnTo>
                <a:lnTo>
                  <a:pt x="388" y="1656"/>
                </a:lnTo>
                <a:lnTo>
                  <a:pt x="383" y="1656"/>
                </a:lnTo>
                <a:lnTo>
                  <a:pt x="377" y="1656"/>
                </a:lnTo>
                <a:lnTo>
                  <a:pt x="371" y="1656"/>
                </a:lnTo>
                <a:lnTo>
                  <a:pt x="371" y="1652"/>
                </a:lnTo>
                <a:lnTo>
                  <a:pt x="301" y="1561"/>
                </a:lnTo>
                <a:lnTo>
                  <a:pt x="301" y="1558"/>
                </a:lnTo>
                <a:lnTo>
                  <a:pt x="301" y="1554"/>
                </a:lnTo>
                <a:lnTo>
                  <a:pt x="307" y="1550"/>
                </a:lnTo>
                <a:lnTo>
                  <a:pt x="313" y="1550"/>
                </a:lnTo>
                <a:lnTo>
                  <a:pt x="319" y="1550"/>
                </a:lnTo>
                <a:lnTo>
                  <a:pt x="319" y="1554"/>
                </a:lnTo>
                <a:close/>
                <a:moveTo>
                  <a:pt x="440" y="1714"/>
                </a:moveTo>
                <a:lnTo>
                  <a:pt x="510" y="1804"/>
                </a:lnTo>
                <a:lnTo>
                  <a:pt x="510" y="1808"/>
                </a:lnTo>
                <a:lnTo>
                  <a:pt x="510" y="1811"/>
                </a:lnTo>
                <a:lnTo>
                  <a:pt x="504" y="1811"/>
                </a:lnTo>
                <a:lnTo>
                  <a:pt x="498" y="1811"/>
                </a:lnTo>
                <a:lnTo>
                  <a:pt x="493" y="1811"/>
                </a:lnTo>
                <a:lnTo>
                  <a:pt x="487" y="1808"/>
                </a:lnTo>
                <a:lnTo>
                  <a:pt x="417" y="1717"/>
                </a:lnTo>
                <a:lnTo>
                  <a:pt x="417" y="1714"/>
                </a:lnTo>
                <a:lnTo>
                  <a:pt x="417" y="1710"/>
                </a:lnTo>
                <a:lnTo>
                  <a:pt x="423" y="1710"/>
                </a:lnTo>
                <a:lnTo>
                  <a:pt x="429" y="1706"/>
                </a:lnTo>
                <a:lnTo>
                  <a:pt x="435" y="1710"/>
                </a:lnTo>
                <a:lnTo>
                  <a:pt x="440" y="1714"/>
                </a:lnTo>
                <a:close/>
                <a:moveTo>
                  <a:pt x="562" y="1866"/>
                </a:moveTo>
                <a:lnTo>
                  <a:pt x="649" y="1953"/>
                </a:lnTo>
                <a:lnTo>
                  <a:pt x="649" y="1956"/>
                </a:lnTo>
                <a:lnTo>
                  <a:pt x="649" y="1960"/>
                </a:lnTo>
                <a:lnTo>
                  <a:pt x="643" y="1964"/>
                </a:lnTo>
                <a:lnTo>
                  <a:pt x="638" y="1964"/>
                </a:lnTo>
                <a:lnTo>
                  <a:pt x="632" y="1964"/>
                </a:lnTo>
                <a:lnTo>
                  <a:pt x="626" y="1960"/>
                </a:lnTo>
                <a:lnTo>
                  <a:pt x="545" y="1873"/>
                </a:lnTo>
                <a:lnTo>
                  <a:pt x="545" y="1869"/>
                </a:lnTo>
                <a:lnTo>
                  <a:pt x="545" y="1866"/>
                </a:lnTo>
                <a:lnTo>
                  <a:pt x="551" y="1862"/>
                </a:lnTo>
                <a:lnTo>
                  <a:pt x="556" y="1862"/>
                </a:lnTo>
                <a:lnTo>
                  <a:pt x="562" y="1866"/>
                </a:lnTo>
                <a:close/>
                <a:moveTo>
                  <a:pt x="719" y="2011"/>
                </a:moveTo>
                <a:lnTo>
                  <a:pt x="788" y="2065"/>
                </a:lnTo>
                <a:lnTo>
                  <a:pt x="788" y="2061"/>
                </a:lnTo>
                <a:lnTo>
                  <a:pt x="829" y="2083"/>
                </a:lnTo>
                <a:lnTo>
                  <a:pt x="829" y="2087"/>
                </a:lnTo>
                <a:lnTo>
                  <a:pt x="829" y="2090"/>
                </a:lnTo>
                <a:lnTo>
                  <a:pt x="829" y="2094"/>
                </a:lnTo>
                <a:lnTo>
                  <a:pt x="823" y="2094"/>
                </a:lnTo>
                <a:lnTo>
                  <a:pt x="817" y="2094"/>
                </a:lnTo>
                <a:lnTo>
                  <a:pt x="811" y="2094"/>
                </a:lnTo>
                <a:lnTo>
                  <a:pt x="771" y="2072"/>
                </a:lnTo>
                <a:lnTo>
                  <a:pt x="701" y="2018"/>
                </a:lnTo>
                <a:lnTo>
                  <a:pt x="695" y="2018"/>
                </a:lnTo>
                <a:lnTo>
                  <a:pt x="695" y="2014"/>
                </a:lnTo>
                <a:lnTo>
                  <a:pt x="695" y="2011"/>
                </a:lnTo>
                <a:lnTo>
                  <a:pt x="701" y="2011"/>
                </a:lnTo>
                <a:lnTo>
                  <a:pt x="707" y="2007"/>
                </a:lnTo>
                <a:lnTo>
                  <a:pt x="713" y="2007"/>
                </a:lnTo>
                <a:lnTo>
                  <a:pt x="719" y="2011"/>
                </a:lnTo>
                <a:close/>
                <a:moveTo>
                  <a:pt x="910" y="2127"/>
                </a:moveTo>
                <a:lnTo>
                  <a:pt x="1049" y="2137"/>
                </a:lnTo>
                <a:lnTo>
                  <a:pt x="1043" y="2137"/>
                </a:lnTo>
                <a:lnTo>
                  <a:pt x="1066" y="2130"/>
                </a:lnTo>
                <a:lnTo>
                  <a:pt x="1072" y="2130"/>
                </a:lnTo>
                <a:lnTo>
                  <a:pt x="1078" y="2134"/>
                </a:lnTo>
                <a:lnTo>
                  <a:pt x="1078" y="2137"/>
                </a:lnTo>
                <a:lnTo>
                  <a:pt x="1078" y="2141"/>
                </a:lnTo>
                <a:lnTo>
                  <a:pt x="1078" y="2145"/>
                </a:lnTo>
                <a:lnTo>
                  <a:pt x="1072" y="2145"/>
                </a:lnTo>
                <a:lnTo>
                  <a:pt x="1049" y="2148"/>
                </a:lnTo>
                <a:lnTo>
                  <a:pt x="1043" y="2152"/>
                </a:lnTo>
                <a:lnTo>
                  <a:pt x="910" y="2141"/>
                </a:lnTo>
                <a:lnTo>
                  <a:pt x="904" y="2141"/>
                </a:lnTo>
                <a:lnTo>
                  <a:pt x="898" y="2137"/>
                </a:lnTo>
                <a:lnTo>
                  <a:pt x="898" y="2134"/>
                </a:lnTo>
                <a:lnTo>
                  <a:pt x="898" y="2130"/>
                </a:lnTo>
                <a:lnTo>
                  <a:pt x="898" y="2127"/>
                </a:lnTo>
                <a:lnTo>
                  <a:pt x="904" y="2127"/>
                </a:lnTo>
                <a:lnTo>
                  <a:pt x="910" y="2127"/>
                </a:lnTo>
                <a:close/>
                <a:moveTo>
                  <a:pt x="1171" y="2105"/>
                </a:moveTo>
                <a:lnTo>
                  <a:pt x="1287" y="2043"/>
                </a:lnTo>
                <a:lnTo>
                  <a:pt x="1292" y="2043"/>
                </a:lnTo>
                <a:lnTo>
                  <a:pt x="1292" y="2040"/>
                </a:lnTo>
                <a:lnTo>
                  <a:pt x="1298" y="2040"/>
                </a:lnTo>
                <a:lnTo>
                  <a:pt x="1304" y="2040"/>
                </a:lnTo>
                <a:lnTo>
                  <a:pt x="1310" y="2043"/>
                </a:lnTo>
                <a:lnTo>
                  <a:pt x="1310" y="2047"/>
                </a:lnTo>
                <a:lnTo>
                  <a:pt x="1310" y="2051"/>
                </a:lnTo>
                <a:lnTo>
                  <a:pt x="1304" y="2054"/>
                </a:lnTo>
                <a:lnTo>
                  <a:pt x="1182" y="2119"/>
                </a:lnTo>
                <a:lnTo>
                  <a:pt x="1176" y="2119"/>
                </a:lnTo>
                <a:lnTo>
                  <a:pt x="1171" y="2119"/>
                </a:lnTo>
                <a:lnTo>
                  <a:pt x="1165" y="2116"/>
                </a:lnTo>
                <a:lnTo>
                  <a:pt x="1165" y="2112"/>
                </a:lnTo>
                <a:lnTo>
                  <a:pt x="1165" y="2109"/>
                </a:lnTo>
                <a:lnTo>
                  <a:pt x="1171" y="2105"/>
                </a:lnTo>
                <a:close/>
                <a:moveTo>
                  <a:pt x="1356" y="1982"/>
                </a:moveTo>
                <a:lnTo>
                  <a:pt x="1414" y="1931"/>
                </a:lnTo>
                <a:lnTo>
                  <a:pt x="1443" y="1898"/>
                </a:lnTo>
                <a:lnTo>
                  <a:pt x="1443" y="1895"/>
                </a:lnTo>
                <a:lnTo>
                  <a:pt x="1449" y="1895"/>
                </a:lnTo>
                <a:lnTo>
                  <a:pt x="1455" y="1895"/>
                </a:lnTo>
                <a:lnTo>
                  <a:pt x="1460" y="1895"/>
                </a:lnTo>
                <a:lnTo>
                  <a:pt x="1460" y="1898"/>
                </a:lnTo>
                <a:lnTo>
                  <a:pt x="1466" y="1898"/>
                </a:lnTo>
                <a:lnTo>
                  <a:pt x="1466" y="1902"/>
                </a:lnTo>
                <a:lnTo>
                  <a:pt x="1460" y="1906"/>
                </a:lnTo>
                <a:lnTo>
                  <a:pt x="1432" y="1942"/>
                </a:lnTo>
                <a:lnTo>
                  <a:pt x="1374" y="1993"/>
                </a:lnTo>
                <a:lnTo>
                  <a:pt x="1368" y="1993"/>
                </a:lnTo>
                <a:lnTo>
                  <a:pt x="1362" y="1993"/>
                </a:lnTo>
                <a:lnTo>
                  <a:pt x="1356" y="1989"/>
                </a:lnTo>
                <a:lnTo>
                  <a:pt x="1356" y="1985"/>
                </a:lnTo>
                <a:lnTo>
                  <a:pt x="1356" y="1982"/>
                </a:lnTo>
                <a:close/>
                <a:moveTo>
                  <a:pt x="1501" y="1833"/>
                </a:moveTo>
                <a:lnTo>
                  <a:pt x="1536" y="1793"/>
                </a:lnTo>
                <a:lnTo>
                  <a:pt x="1571" y="1746"/>
                </a:lnTo>
                <a:lnTo>
                  <a:pt x="1576" y="1743"/>
                </a:lnTo>
                <a:lnTo>
                  <a:pt x="1582" y="1739"/>
                </a:lnTo>
                <a:lnTo>
                  <a:pt x="1588" y="1743"/>
                </a:lnTo>
                <a:lnTo>
                  <a:pt x="1594" y="1743"/>
                </a:lnTo>
                <a:lnTo>
                  <a:pt x="1594" y="1746"/>
                </a:lnTo>
                <a:lnTo>
                  <a:pt x="1594" y="1750"/>
                </a:lnTo>
                <a:lnTo>
                  <a:pt x="1559" y="1797"/>
                </a:lnTo>
                <a:lnTo>
                  <a:pt x="1518" y="1840"/>
                </a:lnTo>
                <a:lnTo>
                  <a:pt x="1518" y="1844"/>
                </a:lnTo>
                <a:lnTo>
                  <a:pt x="1513" y="1844"/>
                </a:lnTo>
                <a:lnTo>
                  <a:pt x="1507" y="1844"/>
                </a:lnTo>
                <a:lnTo>
                  <a:pt x="1501" y="1844"/>
                </a:lnTo>
                <a:lnTo>
                  <a:pt x="1501" y="1840"/>
                </a:lnTo>
                <a:lnTo>
                  <a:pt x="1495" y="1837"/>
                </a:lnTo>
                <a:lnTo>
                  <a:pt x="1501" y="1833"/>
                </a:lnTo>
                <a:close/>
                <a:moveTo>
                  <a:pt x="1623" y="1681"/>
                </a:moveTo>
                <a:lnTo>
                  <a:pt x="1692" y="1587"/>
                </a:lnTo>
                <a:lnTo>
                  <a:pt x="1692" y="1583"/>
                </a:lnTo>
                <a:lnTo>
                  <a:pt x="1698" y="1583"/>
                </a:lnTo>
                <a:lnTo>
                  <a:pt x="1704" y="1583"/>
                </a:lnTo>
                <a:lnTo>
                  <a:pt x="1710" y="1587"/>
                </a:lnTo>
                <a:lnTo>
                  <a:pt x="1710" y="1590"/>
                </a:lnTo>
                <a:lnTo>
                  <a:pt x="1710" y="1594"/>
                </a:lnTo>
                <a:lnTo>
                  <a:pt x="1640" y="1685"/>
                </a:lnTo>
                <a:lnTo>
                  <a:pt x="1640" y="1688"/>
                </a:lnTo>
                <a:lnTo>
                  <a:pt x="1634" y="1688"/>
                </a:lnTo>
                <a:lnTo>
                  <a:pt x="1629" y="1688"/>
                </a:lnTo>
                <a:lnTo>
                  <a:pt x="1623" y="1688"/>
                </a:lnTo>
                <a:lnTo>
                  <a:pt x="1623" y="1685"/>
                </a:lnTo>
                <a:lnTo>
                  <a:pt x="1623" y="1681"/>
                </a:lnTo>
                <a:close/>
                <a:moveTo>
                  <a:pt x="1739" y="1521"/>
                </a:moveTo>
                <a:lnTo>
                  <a:pt x="1802" y="1435"/>
                </a:lnTo>
                <a:lnTo>
                  <a:pt x="1808" y="1431"/>
                </a:lnTo>
                <a:lnTo>
                  <a:pt x="1808" y="1427"/>
                </a:lnTo>
                <a:lnTo>
                  <a:pt x="1814" y="1427"/>
                </a:lnTo>
                <a:lnTo>
                  <a:pt x="1814" y="1424"/>
                </a:lnTo>
                <a:lnTo>
                  <a:pt x="1820" y="1427"/>
                </a:lnTo>
                <a:lnTo>
                  <a:pt x="1826" y="1427"/>
                </a:lnTo>
                <a:lnTo>
                  <a:pt x="1826" y="1431"/>
                </a:lnTo>
                <a:lnTo>
                  <a:pt x="1826" y="1435"/>
                </a:lnTo>
                <a:lnTo>
                  <a:pt x="1826" y="1442"/>
                </a:lnTo>
                <a:lnTo>
                  <a:pt x="1762" y="1529"/>
                </a:lnTo>
                <a:lnTo>
                  <a:pt x="1756" y="1529"/>
                </a:lnTo>
                <a:lnTo>
                  <a:pt x="1750" y="1532"/>
                </a:lnTo>
                <a:lnTo>
                  <a:pt x="1744" y="1532"/>
                </a:lnTo>
                <a:lnTo>
                  <a:pt x="1739" y="1529"/>
                </a:lnTo>
                <a:lnTo>
                  <a:pt x="1739" y="1525"/>
                </a:lnTo>
                <a:lnTo>
                  <a:pt x="1739" y="1521"/>
                </a:lnTo>
                <a:close/>
                <a:moveTo>
                  <a:pt x="1849" y="1362"/>
                </a:moveTo>
                <a:lnTo>
                  <a:pt x="1907" y="1268"/>
                </a:lnTo>
                <a:lnTo>
                  <a:pt x="1907" y="1264"/>
                </a:lnTo>
                <a:lnTo>
                  <a:pt x="1913" y="1264"/>
                </a:lnTo>
                <a:lnTo>
                  <a:pt x="1918" y="1264"/>
                </a:lnTo>
                <a:lnTo>
                  <a:pt x="1924" y="1264"/>
                </a:lnTo>
                <a:lnTo>
                  <a:pt x="1924" y="1268"/>
                </a:lnTo>
                <a:lnTo>
                  <a:pt x="1930" y="1268"/>
                </a:lnTo>
                <a:lnTo>
                  <a:pt x="1924" y="1271"/>
                </a:lnTo>
                <a:lnTo>
                  <a:pt x="1866" y="1366"/>
                </a:lnTo>
                <a:lnTo>
                  <a:pt x="1866" y="1369"/>
                </a:lnTo>
                <a:lnTo>
                  <a:pt x="1860" y="1369"/>
                </a:lnTo>
                <a:lnTo>
                  <a:pt x="1860" y="1373"/>
                </a:lnTo>
                <a:lnTo>
                  <a:pt x="1855" y="1373"/>
                </a:lnTo>
                <a:lnTo>
                  <a:pt x="1849" y="1369"/>
                </a:lnTo>
                <a:lnTo>
                  <a:pt x="1849" y="1366"/>
                </a:lnTo>
                <a:lnTo>
                  <a:pt x="1849" y="1362"/>
                </a:lnTo>
                <a:close/>
                <a:moveTo>
                  <a:pt x="1947" y="1199"/>
                </a:moveTo>
                <a:lnTo>
                  <a:pt x="1999" y="1105"/>
                </a:lnTo>
                <a:lnTo>
                  <a:pt x="2005" y="1101"/>
                </a:lnTo>
                <a:lnTo>
                  <a:pt x="2011" y="1098"/>
                </a:lnTo>
                <a:lnTo>
                  <a:pt x="2017" y="1101"/>
                </a:lnTo>
                <a:lnTo>
                  <a:pt x="2023" y="1105"/>
                </a:lnTo>
                <a:lnTo>
                  <a:pt x="2023" y="1108"/>
                </a:lnTo>
                <a:lnTo>
                  <a:pt x="1965" y="1203"/>
                </a:lnTo>
                <a:lnTo>
                  <a:pt x="1965" y="1206"/>
                </a:lnTo>
                <a:lnTo>
                  <a:pt x="1959" y="1210"/>
                </a:lnTo>
                <a:lnTo>
                  <a:pt x="1953" y="1210"/>
                </a:lnTo>
                <a:lnTo>
                  <a:pt x="1947" y="1206"/>
                </a:lnTo>
                <a:lnTo>
                  <a:pt x="1942" y="1203"/>
                </a:lnTo>
                <a:lnTo>
                  <a:pt x="1947" y="1199"/>
                </a:lnTo>
                <a:close/>
                <a:moveTo>
                  <a:pt x="2040" y="1036"/>
                </a:moveTo>
                <a:lnTo>
                  <a:pt x="2098" y="942"/>
                </a:lnTo>
                <a:lnTo>
                  <a:pt x="2098" y="938"/>
                </a:lnTo>
                <a:lnTo>
                  <a:pt x="2104" y="934"/>
                </a:lnTo>
                <a:lnTo>
                  <a:pt x="2110" y="934"/>
                </a:lnTo>
                <a:lnTo>
                  <a:pt x="2115" y="938"/>
                </a:lnTo>
                <a:lnTo>
                  <a:pt x="2115" y="942"/>
                </a:lnTo>
                <a:lnTo>
                  <a:pt x="2115" y="945"/>
                </a:lnTo>
                <a:lnTo>
                  <a:pt x="2063" y="1040"/>
                </a:lnTo>
                <a:lnTo>
                  <a:pt x="2057" y="1043"/>
                </a:lnTo>
                <a:lnTo>
                  <a:pt x="2052" y="1047"/>
                </a:lnTo>
                <a:lnTo>
                  <a:pt x="2046" y="1047"/>
                </a:lnTo>
                <a:lnTo>
                  <a:pt x="2040" y="1043"/>
                </a:lnTo>
                <a:lnTo>
                  <a:pt x="2040" y="1040"/>
                </a:lnTo>
                <a:lnTo>
                  <a:pt x="2040" y="1036"/>
                </a:lnTo>
                <a:close/>
                <a:moveTo>
                  <a:pt x="2133" y="873"/>
                </a:moveTo>
                <a:lnTo>
                  <a:pt x="2179" y="797"/>
                </a:lnTo>
                <a:lnTo>
                  <a:pt x="2191" y="779"/>
                </a:lnTo>
                <a:lnTo>
                  <a:pt x="2197" y="775"/>
                </a:lnTo>
                <a:lnTo>
                  <a:pt x="2197" y="771"/>
                </a:lnTo>
                <a:lnTo>
                  <a:pt x="2202" y="771"/>
                </a:lnTo>
                <a:lnTo>
                  <a:pt x="2208" y="771"/>
                </a:lnTo>
                <a:lnTo>
                  <a:pt x="2208" y="775"/>
                </a:lnTo>
                <a:lnTo>
                  <a:pt x="2214" y="775"/>
                </a:lnTo>
                <a:lnTo>
                  <a:pt x="2214" y="779"/>
                </a:lnTo>
                <a:lnTo>
                  <a:pt x="2214" y="782"/>
                </a:lnTo>
                <a:lnTo>
                  <a:pt x="2202" y="800"/>
                </a:lnTo>
                <a:lnTo>
                  <a:pt x="2156" y="876"/>
                </a:lnTo>
                <a:lnTo>
                  <a:pt x="2156" y="880"/>
                </a:lnTo>
                <a:lnTo>
                  <a:pt x="2150" y="880"/>
                </a:lnTo>
                <a:lnTo>
                  <a:pt x="2144" y="884"/>
                </a:lnTo>
                <a:lnTo>
                  <a:pt x="2144" y="880"/>
                </a:lnTo>
                <a:lnTo>
                  <a:pt x="2139" y="880"/>
                </a:lnTo>
                <a:lnTo>
                  <a:pt x="2133" y="876"/>
                </a:lnTo>
                <a:lnTo>
                  <a:pt x="2133" y="873"/>
                </a:lnTo>
                <a:close/>
                <a:moveTo>
                  <a:pt x="2237" y="710"/>
                </a:moveTo>
                <a:lnTo>
                  <a:pt x="2295" y="616"/>
                </a:lnTo>
                <a:lnTo>
                  <a:pt x="2295" y="612"/>
                </a:lnTo>
                <a:lnTo>
                  <a:pt x="2301" y="612"/>
                </a:lnTo>
                <a:lnTo>
                  <a:pt x="2307" y="612"/>
                </a:lnTo>
                <a:lnTo>
                  <a:pt x="2312" y="612"/>
                </a:lnTo>
                <a:lnTo>
                  <a:pt x="2312" y="616"/>
                </a:lnTo>
                <a:lnTo>
                  <a:pt x="2318" y="619"/>
                </a:lnTo>
                <a:lnTo>
                  <a:pt x="2254" y="713"/>
                </a:lnTo>
                <a:lnTo>
                  <a:pt x="2254" y="717"/>
                </a:lnTo>
                <a:lnTo>
                  <a:pt x="2249" y="717"/>
                </a:lnTo>
                <a:lnTo>
                  <a:pt x="2243" y="721"/>
                </a:lnTo>
                <a:lnTo>
                  <a:pt x="2237" y="717"/>
                </a:lnTo>
                <a:lnTo>
                  <a:pt x="2231" y="713"/>
                </a:lnTo>
                <a:lnTo>
                  <a:pt x="2237" y="710"/>
                </a:lnTo>
                <a:close/>
                <a:moveTo>
                  <a:pt x="2341" y="550"/>
                </a:moveTo>
                <a:lnTo>
                  <a:pt x="2417" y="460"/>
                </a:lnTo>
                <a:lnTo>
                  <a:pt x="2417" y="456"/>
                </a:lnTo>
                <a:lnTo>
                  <a:pt x="2423" y="453"/>
                </a:lnTo>
                <a:lnTo>
                  <a:pt x="2428" y="453"/>
                </a:lnTo>
                <a:lnTo>
                  <a:pt x="2428" y="456"/>
                </a:lnTo>
                <a:lnTo>
                  <a:pt x="2434" y="456"/>
                </a:lnTo>
                <a:lnTo>
                  <a:pt x="2434" y="460"/>
                </a:lnTo>
                <a:lnTo>
                  <a:pt x="2434" y="463"/>
                </a:lnTo>
                <a:lnTo>
                  <a:pt x="2365" y="554"/>
                </a:lnTo>
                <a:lnTo>
                  <a:pt x="2359" y="558"/>
                </a:lnTo>
                <a:lnTo>
                  <a:pt x="2353" y="558"/>
                </a:lnTo>
                <a:lnTo>
                  <a:pt x="2347" y="558"/>
                </a:lnTo>
                <a:lnTo>
                  <a:pt x="2341" y="554"/>
                </a:lnTo>
                <a:lnTo>
                  <a:pt x="2341" y="550"/>
                </a:lnTo>
                <a:close/>
                <a:moveTo>
                  <a:pt x="2463" y="395"/>
                </a:moveTo>
                <a:lnTo>
                  <a:pt x="2538" y="300"/>
                </a:lnTo>
                <a:lnTo>
                  <a:pt x="2544" y="297"/>
                </a:lnTo>
                <a:lnTo>
                  <a:pt x="2550" y="297"/>
                </a:lnTo>
                <a:lnTo>
                  <a:pt x="2550" y="300"/>
                </a:lnTo>
                <a:lnTo>
                  <a:pt x="2556" y="300"/>
                </a:lnTo>
                <a:lnTo>
                  <a:pt x="2556" y="304"/>
                </a:lnTo>
                <a:lnTo>
                  <a:pt x="2562" y="304"/>
                </a:lnTo>
                <a:lnTo>
                  <a:pt x="2556" y="308"/>
                </a:lnTo>
                <a:lnTo>
                  <a:pt x="2486" y="398"/>
                </a:lnTo>
                <a:lnTo>
                  <a:pt x="2486" y="402"/>
                </a:lnTo>
                <a:lnTo>
                  <a:pt x="2480" y="402"/>
                </a:lnTo>
                <a:lnTo>
                  <a:pt x="2475" y="402"/>
                </a:lnTo>
                <a:lnTo>
                  <a:pt x="2469" y="402"/>
                </a:lnTo>
                <a:lnTo>
                  <a:pt x="2463" y="398"/>
                </a:lnTo>
                <a:lnTo>
                  <a:pt x="2463" y="395"/>
                </a:lnTo>
                <a:close/>
                <a:moveTo>
                  <a:pt x="2591" y="239"/>
                </a:moveTo>
                <a:lnTo>
                  <a:pt x="2683" y="152"/>
                </a:lnTo>
                <a:lnTo>
                  <a:pt x="2683" y="148"/>
                </a:lnTo>
                <a:lnTo>
                  <a:pt x="2689" y="148"/>
                </a:lnTo>
                <a:lnTo>
                  <a:pt x="2695" y="148"/>
                </a:lnTo>
                <a:lnTo>
                  <a:pt x="2701" y="152"/>
                </a:lnTo>
                <a:lnTo>
                  <a:pt x="2701" y="155"/>
                </a:lnTo>
                <a:lnTo>
                  <a:pt x="2701" y="159"/>
                </a:lnTo>
                <a:lnTo>
                  <a:pt x="2614" y="246"/>
                </a:lnTo>
                <a:lnTo>
                  <a:pt x="2608" y="246"/>
                </a:lnTo>
                <a:lnTo>
                  <a:pt x="2602" y="250"/>
                </a:lnTo>
                <a:lnTo>
                  <a:pt x="2596" y="246"/>
                </a:lnTo>
                <a:lnTo>
                  <a:pt x="2591" y="246"/>
                </a:lnTo>
                <a:lnTo>
                  <a:pt x="2591" y="242"/>
                </a:lnTo>
                <a:lnTo>
                  <a:pt x="2591" y="239"/>
                </a:lnTo>
                <a:close/>
                <a:moveTo>
                  <a:pt x="2759" y="97"/>
                </a:moveTo>
                <a:lnTo>
                  <a:pt x="2822" y="50"/>
                </a:lnTo>
                <a:lnTo>
                  <a:pt x="2828" y="47"/>
                </a:lnTo>
                <a:lnTo>
                  <a:pt x="2886" y="32"/>
                </a:lnTo>
                <a:lnTo>
                  <a:pt x="2892" y="32"/>
                </a:lnTo>
                <a:lnTo>
                  <a:pt x="2898" y="32"/>
                </a:lnTo>
                <a:lnTo>
                  <a:pt x="2898" y="36"/>
                </a:lnTo>
                <a:lnTo>
                  <a:pt x="2898" y="39"/>
                </a:lnTo>
                <a:lnTo>
                  <a:pt x="2898" y="43"/>
                </a:lnTo>
                <a:lnTo>
                  <a:pt x="2892" y="43"/>
                </a:lnTo>
                <a:lnTo>
                  <a:pt x="2840" y="61"/>
                </a:lnTo>
                <a:lnTo>
                  <a:pt x="2776" y="105"/>
                </a:lnTo>
                <a:lnTo>
                  <a:pt x="2770" y="108"/>
                </a:lnTo>
                <a:lnTo>
                  <a:pt x="2764" y="108"/>
                </a:lnTo>
                <a:lnTo>
                  <a:pt x="2759" y="108"/>
                </a:lnTo>
                <a:lnTo>
                  <a:pt x="2759" y="105"/>
                </a:lnTo>
                <a:lnTo>
                  <a:pt x="2753" y="105"/>
                </a:lnTo>
                <a:lnTo>
                  <a:pt x="2753" y="101"/>
                </a:lnTo>
                <a:lnTo>
                  <a:pt x="2753" y="97"/>
                </a:lnTo>
                <a:lnTo>
                  <a:pt x="2759" y="97"/>
                </a:lnTo>
                <a:close/>
                <a:moveTo>
                  <a:pt x="2996" y="7"/>
                </a:moveTo>
                <a:lnTo>
                  <a:pt x="3095" y="0"/>
                </a:lnTo>
                <a:lnTo>
                  <a:pt x="3101" y="0"/>
                </a:lnTo>
                <a:lnTo>
                  <a:pt x="3106" y="0"/>
                </a:lnTo>
                <a:lnTo>
                  <a:pt x="3159" y="21"/>
                </a:lnTo>
                <a:lnTo>
                  <a:pt x="3159" y="25"/>
                </a:lnTo>
                <a:lnTo>
                  <a:pt x="3159" y="29"/>
                </a:lnTo>
                <a:lnTo>
                  <a:pt x="3159" y="32"/>
                </a:lnTo>
                <a:lnTo>
                  <a:pt x="3153" y="32"/>
                </a:lnTo>
                <a:lnTo>
                  <a:pt x="3147" y="32"/>
                </a:lnTo>
                <a:lnTo>
                  <a:pt x="3141" y="32"/>
                </a:lnTo>
                <a:lnTo>
                  <a:pt x="3095" y="14"/>
                </a:lnTo>
                <a:lnTo>
                  <a:pt x="3101" y="14"/>
                </a:lnTo>
                <a:lnTo>
                  <a:pt x="2996" y="21"/>
                </a:lnTo>
                <a:lnTo>
                  <a:pt x="2991" y="21"/>
                </a:lnTo>
                <a:lnTo>
                  <a:pt x="2985" y="18"/>
                </a:lnTo>
                <a:lnTo>
                  <a:pt x="2985" y="14"/>
                </a:lnTo>
                <a:lnTo>
                  <a:pt x="2985" y="10"/>
                </a:lnTo>
                <a:lnTo>
                  <a:pt x="2991" y="7"/>
                </a:lnTo>
                <a:lnTo>
                  <a:pt x="2996" y="7"/>
                </a:lnTo>
                <a:close/>
                <a:moveTo>
                  <a:pt x="3251" y="61"/>
                </a:moveTo>
                <a:lnTo>
                  <a:pt x="3356" y="123"/>
                </a:lnTo>
                <a:lnTo>
                  <a:pt x="3361" y="126"/>
                </a:lnTo>
                <a:lnTo>
                  <a:pt x="3367" y="134"/>
                </a:lnTo>
                <a:lnTo>
                  <a:pt x="3373" y="137"/>
                </a:lnTo>
                <a:lnTo>
                  <a:pt x="3373" y="141"/>
                </a:lnTo>
                <a:lnTo>
                  <a:pt x="3367" y="145"/>
                </a:lnTo>
                <a:lnTo>
                  <a:pt x="3361" y="145"/>
                </a:lnTo>
                <a:lnTo>
                  <a:pt x="3356" y="145"/>
                </a:lnTo>
                <a:lnTo>
                  <a:pt x="3350" y="145"/>
                </a:lnTo>
                <a:lnTo>
                  <a:pt x="3338" y="134"/>
                </a:lnTo>
                <a:lnTo>
                  <a:pt x="3344" y="134"/>
                </a:lnTo>
                <a:lnTo>
                  <a:pt x="3240" y="72"/>
                </a:lnTo>
                <a:lnTo>
                  <a:pt x="3234" y="68"/>
                </a:lnTo>
                <a:lnTo>
                  <a:pt x="3234" y="65"/>
                </a:lnTo>
                <a:lnTo>
                  <a:pt x="3240" y="61"/>
                </a:lnTo>
                <a:lnTo>
                  <a:pt x="3246" y="61"/>
                </a:lnTo>
                <a:lnTo>
                  <a:pt x="3251" y="61"/>
                </a:lnTo>
                <a:close/>
                <a:moveTo>
                  <a:pt x="3431" y="195"/>
                </a:moveTo>
                <a:lnTo>
                  <a:pt x="3483" y="250"/>
                </a:lnTo>
                <a:lnTo>
                  <a:pt x="3518" y="282"/>
                </a:lnTo>
                <a:lnTo>
                  <a:pt x="3518" y="286"/>
                </a:lnTo>
                <a:lnTo>
                  <a:pt x="3518" y="289"/>
                </a:lnTo>
                <a:lnTo>
                  <a:pt x="3512" y="293"/>
                </a:lnTo>
                <a:lnTo>
                  <a:pt x="3506" y="293"/>
                </a:lnTo>
                <a:lnTo>
                  <a:pt x="3501" y="293"/>
                </a:lnTo>
                <a:lnTo>
                  <a:pt x="3495" y="289"/>
                </a:lnTo>
                <a:lnTo>
                  <a:pt x="3466" y="257"/>
                </a:lnTo>
                <a:lnTo>
                  <a:pt x="3414" y="203"/>
                </a:lnTo>
                <a:lnTo>
                  <a:pt x="3408" y="203"/>
                </a:lnTo>
                <a:lnTo>
                  <a:pt x="3408" y="199"/>
                </a:lnTo>
                <a:lnTo>
                  <a:pt x="3414" y="195"/>
                </a:lnTo>
                <a:lnTo>
                  <a:pt x="3419" y="192"/>
                </a:lnTo>
                <a:lnTo>
                  <a:pt x="3425" y="192"/>
                </a:lnTo>
                <a:lnTo>
                  <a:pt x="3431" y="195"/>
                </a:lnTo>
                <a:close/>
                <a:moveTo>
                  <a:pt x="3570" y="347"/>
                </a:moveTo>
                <a:lnTo>
                  <a:pt x="3611" y="398"/>
                </a:lnTo>
                <a:lnTo>
                  <a:pt x="3640" y="438"/>
                </a:lnTo>
                <a:lnTo>
                  <a:pt x="3640" y="442"/>
                </a:lnTo>
                <a:lnTo>
                  <a:pt x="3640" y="445"/>
                </a:lnTo>
                <a:lnTo>
                  <a:pt x="3640" y="449"/>
                </a:lnTo>
                <a:lnTo>
                  <a:pt x="3634" y="449"/>
                </a:lnTo>
                <a:lnTo>
                  <a:pt x="3628" y="449"/>
                </a:lnTo>
                <a:lnTo>
                  <a:pt x="3622" y="449"/>
                </a:lnTo>
                <a:lnTo>
                  <a:pt x="3616" y="445"/>
                </a:lnTo>
                <a:lnTo>
                  <a:pt x="3593" y="405"/>
                </a:lnTo>
                <a:lnTo>
                  <a:pt x="3547" y="355"/>
                </a:lnTo>
                <a:lnTo>
                  <a:pt x="3547" y="351"/>
                </a:lnTo>
                <a:lnTo>
                  <a:pt x="3547" y="347"/>
                </a:lnTo>
                <a:lnTo>
                  <a:pt x="3553" y="344"/>
                </a:lnTo>
                <a:lnTo>
                  <a:pt x="3558" y="344"/>
                </a:lnTo>
                <a:lnTo>
                  <a:pt x="3564" y="344"/>
                </a:lnTo>
                <a:lnTo>
                  <a:pt x="3564" y="347"/>
                </a:lnTo>
                <a:lnTo>
                  <a:pt x="3570" y="347"/>
                </a:lnTo>
                <a:close/>
                <a:moveTo>
                  <a:pt x="3686" y="507"/>
                </a:moveTo>
                <a:lnTo>
                  <a:pt x="3738" y="579"/>
                </a:lnTo>
                <a:lnTo>
                  <a:pt x="3750" y="597"/>
                </a:lnTo>
                <a:lnTo>
                  <a:pt x="3756" y="601"/>
                </a:lnTo>
                <a:lnTo>
                  <a:pt x="3750" y="605"/>
                </a:lnTo>
                <a:lnTo>
                  <a:pt x="3744" y="608"/>
                </a:lnTo>
                <a:lnTo>
                  <a:pt x="3738" y="608"/>
                </a:lnTo>
                <a:lnTo>
                  <a:pt x="3732" y="608"/>
                </a:lnTo>
                <a:lnTo>
                  <a:pt x="3732" y="605"/>
                </a:lnTo>
                <a:lnTo>
                  <a:pt x="3715" y="583"/>
                </a:lnTo>
                <a:lnTo>
                  <a:pt x="3663" y="511"/>
                </a:lnTo>
                <a:lnTo>
                  <a:pt x="3663" y="507"/>
                </a:lnTo>
                <a:lnTo>
                  <a:pt x="3669" y="503"/>
                </a:lnTo>
                <a:lnTo>
                  <a:pt x="3674" y="503"/>
                </a:lnTo>
                <a:lnTo>
                  <a:pt x="3680" y="503"/>
                </a:lnTo>
                <a:lnTo>
                  <a:pt x="3686" y="503"/>
                </a:lnTo>
                <a:lnTo>
                  <a:pt x="3686" y="507"/>
                </a:lnTo>
                <a:close/>
                <a:moveTo>
                  <a:pt x="3802" y="666"/>
                </a:moveTo>
                <a:lnTo>
                  <a:pt x="3866" y="757"/>
                </a:lnTo>
                <a:lnTo>
                  <a:pt x="3866" y="761"/>
                </a:lnTo>
                <a:lnTo>
                  <a:pt x="3866" y="764"/>
                </a:lnTo>
                <a:lnTo>
                  <a:pt x="3860" y="764"/>
                </a:lnTo>
                <a:lnTo>
                  <a:pt x="3860" y="768"/>
                </a:lnTo>
                <a:lnTo>
                  <a:pt x="3854" y="768"/>
                </a:lnTo>
                <a:lnTo>
                  <a:pt x="3848" y="768"/>
                </a:lnTo>
                <a:lnTo>
                  <a:pt x="3848" y="764"/>
                </a:lnTo>
                <a:lnTo>
                  <a:pt x="3842" y="764"/>
                </a:lnTo>
                <a:lnTo>
                  <a:pt x="3779" y="670"/>
                </a:lnTo>
                <a:lnTo>
                  <a:pt x="3779" y="666"/>
                </a:lnTo>
                <a:lnTo>
                  <a:pt x="3779" y="663"/>
                </a:lnTo>
                <a:lnTo>
                  <a:pt x="3785" y="663"/>
                </a:lnTo>
                <a:lnTo>
                  <a:pt x="3790" y="659"/>
                </a:lnTo>
                <a:lnTo>
                  <a:pt x="3790" y="663"/>
                </a:lnTo>
                <a:lnTo>
                  <a:pt x="3796" y="663"/>
                </a:lnTo>
                <a:lnTo>
                  <a:pt x="3802" y="666"/>
                </a:lnTo>
                <a:close/>
                <a:moveTo>
                  <a:pt x="3906" y="826"/>
                </a:moveTo>
                <a:lnTo>
                  <a:pt x="3964" y="920"/>
                </a:lnTo>
                <a:lnTo>
                  <a:pt x="3964" y="924"/>
                </a:lnTo>
                <a:lnTo>
                  <a:pt x="3964" y="927"/>
                </a:lnTo>
                <a:lnTo>
                  <a:pt x="3958" y="931"/>
                </a:lnTo>
                <a:lnTo>
                  <a:pt x="3953" y="931"/>
                </a:lnTo>
                <a:lnTo>
                  <a:pt x="3947" y="931"/>
                </a:lnTo>
                <a:lnTo>
                  <a:pt x="3947" y="927"/>
                </a:lnTo>
                <a:lnTo>
                  <a:pt x="3941" y="927"/>
                </a:lnTo>
                <a:lnTo>
                  <a:pt x="3889" y="829"/>
                </a:lnTo>
                <a:lnTo>
                  <a:pt x="3883" y="829"/>
                </a:lnTo>
                <a:lnTo>
                  <a:pt x="3889" y="826"/>
                </a:lnTo>
                <a:lnTo>
                  <a:pt x="3889" y="822"/>
                </a:lnTo>
                <a:lnTo>
                  <a:pt x="3895" y="822"/>
                </a:lnTo>
                <a:lnTo>
                  <a:pt x="3900" y="822"/>
                </a:lnTo>
                <a:lnTo>
                  <a:pt x="3906" y="822"/>
                </a:lnTo>
                <a:lnTo>
                  <a:pt x="3906" y="826"/>
                </a:lnTo>
                <a:close/>
                <a:moveTo>
                  <a:pt x="4005" y="989"/>
                </a:moveTo>
                <a:lnTo>
                  <a:pt x="4063" y="1083"/>
                </a:lnTo>
                <a:lnTo>
                  <a:pt x="4063" y="1087"/>
                </a:lnTo>
                <a:lnTo>
                  <a:pt x="4063" y="1090"/>
                </a:lnTo>
                <a:lnTo>
                  <a:pt x="4057" y="1090"/>
                </a:lnTo>
                <a:lnTo>
                  <a:pt x="4057" y="1094"/>
                </a:lnTo>
                <a:lnTo>
                  <a:pt x="4051" y="1094"/>
                </a:lnTo>
                <a:lnTo>
                  <a:pt x="4045" y="1094"/>
                </a:lnTo>
                <a:lnTo>
                  <a:pt x="4040" y="1090"/>
                </a:lnTo>
                <a:lnTo>
                  <a:pt x="3987" y="992"/>
                </a:lnTo>
                <a:lnTo>
                  <a:pt x="3982" y="989"/>
                </a:lnTo>
                <a:lnTo>
                  <a:pt x="3987" y="989"/>
                </a:lnTo>
                <a:lnTo>
                  <a:pt x="3987" y="985"/>
                </a:lnTo>
                <a:lnTo>
                  <a:pt x="3993" y="985"/>
                </a:lnTo>
                <a:lnTo>
                  <a:pt x="3999" y="985"/>
                </a:lnTo>
                <a:lnTo>
                  <a:pt x="4005" y="985"/>
                </a:lnTo>
                <a:lnTo>
                  <a:pt x="4005" y="989"/>
                </a:lnTo>
                <a:close/>
                <a:moveTo>
                  <a:pt x="4103" y="1152"/>
                </a:moveTo>
                <a:lnTo>
                  <a:pt x="4132" y="1199"/>
                </a:lnTo>
                <a:lnTo>
                  <a:pt x="4155" y="1246"/>
                </a:lnTo>
                <a:lnTo>
                  <a:pt x="4161" y="1250"/>
                </a:lnTo>
                <a:lnTo>
                  <a:pt x="4155" y="1253"/>
                </a:lnTo>
                <a:lnTo>
                  <a:pt x="4150" y="1257"/>
                </a:lnTo>
                <a:lnTo>
                  <a:pt x="4144" y="1257"/>
                </a:lnTo>
                <a:lnTo>
                  <a:pt x="4138" y="1253"/>
                </a:lnTo>
                <a:lnTo>
                  <a:pt x="4109" y="1206"/>
                </a:lnTo>
                <a:lnTo>
                  <a:pt x="4080" y="1156"/>
                </a:lnTo>
                <a:lnTo>
                  <a:pt x="4080" y="1152"/>
                </a:lnTo>
                <a:lnTo>
                  <a:pt x="4080" y="1148"/>
                </a:lnTo>
                <a:lnTo>
                  <a:pt x="4086" y="1148"/>
                </a:lnTo>
                <a:lnTo>
                  <a:pt x="4092" y="1148"/>
                </a:lnTo>
                <a:lnTo>
                  <a:pt x="4097" y="1148"/>
                </a:lnTo>
                <a:lnTo>
                  <a:pt x="4103" y="1152"/>
                </a:lnTo>
                <a:close/>
                <a:moveTo>
                  <a:pt x="4202" y="1315"/>
                </a:moveTo>
                <a:lnTo>
                  <a:pt x="4254" y="1406"/>
                </a:lnTo>
                <a:lnTo>
                  <a:pt x="4254" y="1409"/>
                </a:lnTo>
                <a:lnTo>
                  <a:pt x="4260" y="1413"/>
                </a:lnTo>
                <a:lnTo>
                  <a:pt x="4254" y="1416"/>
                </a:lnTo>
                <a:lnTo>
                  <a:pt x="4248" y="1420"/>
                </a:lnTo>
                <a:lnTo>
                  <a:pt x="4242" y="1420"/>
                </a:lnTo>
                <a:lnTo>
                  <a:pt x="4237" y="1416"/>
                </a:lnTo>
                <a:lnTo>
                  <a:pt x="4237" y="1413"/>
                </a:lnTo>
                <a:lnTo>
                  <a:pt x="4231" y="1413"/>
                </a:lnTo>
                <a:lnTo>
                  <a:pt x="4179" y="1319"/>
                </a:lnTo>
                <a:lnTo>
                  <a:pt x="4179" y="1315"/>
                </a:lnTo>
                <a:lnTo>
                  <a:pt x="4179" y="1311"/>
                </a:lnTo>
                <a:lnTo>
                  <a:pt x="4184" y="1311"/>
                </a:lnTo>
                <a:lnTo>
                  <a:pt x="4190" y="1311"/>
                </a:lnTo>
                <a:lnTo>
                  <a:pt x="4196" y="1311"/>
                </a:lnTo>
                <a:lnTo>
                  <a:pt x="4202" y="1315"/>
                </a:lnTo>
                <a:close/>
                <a:moveTo>
                  <a:pt x="4300" y="1478"/>
                </a:moveTo>
                <a:lnTo>
                  <a:pt x="4358" y="1572"/>
                </a:lnTo>
                <a:lnTo>
                  <a:pt x="4358" y="1576"/>
                </a:lnTo>
                <a:lnTo>
                  <a:pt x="4358" y="1579"/>
                </a:lnTo>
                <a:lnTo>
                  <a:pt x="4352" y="1579"/>
                </a:lnTo>
                <a:lnTo>
                  <a:pt x="4347" y="1579"/>
                </a:lnTo>
                <a:lnTo>
                  <a:pt x="4341" y="1579"/>
                </a:lnTo>
                <a:lnTo>
                  <a:pt x="4335" y="1576"/>
                </a:lnTo>
                <a:lnTo>
                  <a:pt x="4277" y="1482"/>
                </a:lnTo>
                <a:lnTo>
                  <a:pt x="4277" y="1478"/>
                </a:lnTo>
                <a:lnTo>
                  <a:pt x="4283" y="1474"/>
                </a:lnTo>
                <a:lnTo>
                  <a:pt x="4283" y="1471"/>
                </a:lnTo>
                <a:lnTo>
                  <a:pt x="4289" y="1471"/>
                </a:lnTo>
                <a:lnTo>
                  <a:pt x="4295" y="1471"/>
                </a:lnTo>
                <a:lnTo>
                  <a:pt x="4295" y="1474"/>
                </a:lnTo>
                <a:lnTo>
                  <a:pt x="4300" y="1478"/>
                </a:lnTo>
                <a:close/>
                <a:moveTo>
                  <a:pt x="4405" y="1637"/>
                </a:moveTo>
                <a:lnTo>
                  <a:pt x="4480" y="1728"/>
                </a:lnTo>
                <a:lnTo>
                  <a:pt x="4480" y="1732"/>
                </a:lnTo>
                <a:lnTo>
                  <a:pt x="4480" y="1735"/>
                </a:lnTo>
                <a:lnTo>
                  <a:pt x="4474" y="1735"/>
                </a:lnTo>
                <a:lnTo>
                  <a:pt x="4468" y="1735"/>
                </a:lnTo>
                <a:lnTo>
                  <a:pt x="4463" y="1735"/>
                </a:lnTo>
                <a:lnTo>
                  <a:pt x="4463" y="1732"/>
                </a:lnTo>
                <a:lnTo>
                  <a:pt x="4387" y="1641"/>
                </a:lnTo>
                <a:lnTo>
                  <a:pt x="4387" y="1637"/>
                </a:lnTo>
                <a:lnTo>
                  <a:pt x="4387" y="1634"/>
                </a:lnTo>
                <a:lnTo>
                  <a:pt x="4393" y="1634"/>
                </a:lnTo>
                <a:lnTo>
                  <a:pt x="4399" y="1634"/>
                </a:lnTo>
                <a:lnTo>
                  <a:pt x="4405" y="1634"/>
                </a:lnTo>
                <a:lnTo>
                  <a:pt x="4405" y="1637"/>
                </a:lnTo>
                <a:close/>
                <a:moveTo>
                  <a:pt x="4532" y="1790"/>
                </a:moveTo>
                <a:lnTo>
                  <a:pt x="4607" y="1880"/>
                </a:lnTo>
                <a:lnTo>
                  <a:pt x="4613" y="1884"/>
                </a:lnTo>
                <a:lnTo>
                  <a:pt x="4613" y="1887"/>
                </a:lnTo>
                <a:lnTo>
                  <a:pt x="4607" y="1887"/>
                </a:lnTo>
                <a:lnTo>
                  <a:pt x="4607" y="1891"/>
                </a:lnTo>
                <a:lnTo>
                  <a:pt x="4602" y="1891"/>
                </a:lnTo>
                <a:lnTo>
                  <a:pt x="4596" y="1891"/>
                </a:lnTo>
                <a:lnTo>
                  <a:pt x="4590" y="1891"/>
                </a:lnTo>
                <a:lnTo>
                  <a:pt x="4590" y="1887"/>
                </a:lnTo>
                <a:lnTo>
                  <a:pt x="4515" y="1797"/>
                </a:lnTo>
                <a:lnTo>
                  <a:pt x="4515" y="1793"/>
                </a:lnTo>
                <a:lnTo>
                  <a:pt x="4515" y="1790"/>
                </a:lnTo>
                <a:lnTo>
                  <a:pt x="4521" y="1786"/>
                </a:lnTo>
                <a:lnTo>
                  <a:pt x="4526" y="1786"/>
                </a:lnTo>
                <a:lnTo>
                  <a:pt x="4532" y="1790"/>
                </a:lnTo>
                <a:close/>
                <a:moveTo>
                  <a:pt x="4665" y="1942"/>
                </a:moveTo>
                <a:lnTo>
                  <a:pt x="4758" y="2025"/>
                </a:lnTo>
                <a:lnTo>
                  <a:pt x="4758" y="2029"/>
                </a:lnTo>
                <a:lnTo>
                  <a:pt x="4764" y="2032"/>
                </a:lnTo>
                <a:lnTo>
                  <a:pt x="4758" y="2032"/>
                </a:lnTo>
                <a:lnTo>
                  <a:pt x="4758" y="2036"/>
                </a:lnTo>
                <a:lnTo>
                  <a:pt x="4752" y="2036"/>
                </a:lnTo>
                <a:lnTo>
                  <a:pt x="4747" y="2036"/>
                </a:lnTo>
                <a:lnTo>
                  <a:pt x="4741" y="2036"/>
                </a:lnTo>
                <a:lnTo>
                  <a:pt x="4741" y="2032"/>
                </a:lnTo>
                <a:lnTo>
                  <a:pt x="4648" y="1949"/>
                </a:lnTo>
                <a:lnTo>
                  <a:pt x="4648" y="1945"/>
                </a:lnTo>
                <a:lnTo>
                  <a:pt x="4648" y="1942"/>
                </a:lnTo>
                <a:lnTo>
                  <a:pt x="4654" y="1938"/>
                </a:lnTo>
                <a:lnTo>
                  <a:pt x="4660" y="1938"/>
                </a:lnTo>
                <a:lnTo>
                  <a:pt x="4665" y="1942"/>
                </a:lnTo>
                <a:close/>
                <a:moveTo>
                  <a:pt x="4839" y="2076"/>
                </a:moveTo>
                <a:lnTo>
                  <a:pt x="4897" y="2109"/>
                </a:lnTo>
                <a:lnTo>
                  <a:pt x="4891" y="2109"/>
                </a:lnTo>
                <a:lnTo>
                  <a:pt x="4973" y="2127"/>
                </a:lnTo>
                <a:lnTo>
                  <a:pt x="4978" y="2130"/>
                </a:lnTo>
                <a:lnTo>
                  <a:pt x="4978" y="2134"/>
                </a:lnTo>
                <a:lnTo>
                  <a:pt x="4973" y="2137"/>
                </a:lnTo>
                <a:lnTo>
                  <a:pt x="4967" y="2141"/>
                </a:lnTo>
                <a:lnTo>
                  <a:pt x="4961" y="2141"/>
                </a:lnTo>
                <a:lnTo>
                  <a:pt x="4886" y="2123"/>
                </a:lnTo>
                <a:lnTo>
                  <a:pt x="4880" y="2119"/>
                </a:lnTo>
                <a:lnTo>
                  <a:pt x="4822" y="2087"/>
                </a:lnTo>
                <a:lnTo>
                  <a:pt x="4822" y="2083"/>
                </a:lnTo>
                <a:lnTo>
                  <a:pt x="4816" y="2083"/>
                </a:lnTo>
                <a:lnTo>
                  <a:pt x="4822" y="2080"/>
                </a:lnTo>
                <a:lnTo>
                  <a:pt x="4822" y="2076"/>
                </a:lnTo>
                <a:lnTo>
                  <a:pt x="4828" y="2076"/>
                </a:lnTo>
                <a:lnTo>
                  <a:pt x="4828" y="2072"/>
                </a:lnTo>
                <a:lnTo>
                  <a:pt x="4833" y="2076"/>
                </a:lnTo>
                <a:lnTo>
                  <a:pt x="4839" y="2076"/>
                </a:lnTo>
                <a:close/>
                <a:moveTo>
                  <a:pt x="5077" y="2130"/>
                </a:moveTo>
                <a:lnTo>
                  <a:pt x="5152" y="2127"/>
                </a:lnTo>
                <a:lnTo>
                  <a:pt x="5146" y="2127"/>
                </a:lnTo>
                <a:lnTo>
                  <a:pt x="5216" y="2094"/>
                </a:lnTo>
                <a:lnTo>
                  <a:pt x="5222" y="2094"/>
                </a:lnTo>
                <a:lnTo>
                  <a:pt x="5228" y="2094"/>
                </a:lnTo>
                <a:lnTo>
                  <a:pt x="5233" y="2098"/>
                </a:lnTo>
                <a:lnTo>
                  <a:pt x="5233" y="2101"/>
                </a:lnTo>
                <a:lnTo>
                  <a:pt x="5233" y="2105"/>
                </a:lnTo>
                <a:lnTo>
                  <a:pt x="5233" y="2109"/>
                </a:lnTo>
                <a:lnTo>
                  <a:pt x="5158" y="2141"/>
                </a:lnTo>
                <a:lnTo>
                  <a:pt x="5152" y="2141"/>
                </a:lnTo>
                <a:lnTo>
                  <a:pt x="5083" y="2145"/>
                </a:lnTo>
                <a:lnTo>
                  <a:pt x="5077" y="2145"/>
                </a:lnTo>
                <a:lnTo>
                  <a:pt x="5071" y="2145"/>
                </a:lnTo>
                <a:lnTo>
                  <a:pt x="5071" y="2141"/>
                </a:lnTo>
                <a:lnTo>
                  <a:pt x="5065" y="2141"/>
                </a:lnTo>
                <a:lnTo>
                  <a:pt x="5065" y="2137"/>
                </a:lnTo>
                <a:lnTo>
                  <a:pt x="5071" y="2134"/>
                </a:lnTo>
                <a:lnTo>
                  <a:pt x="5077" y="2130"/>
                </a:lnTo>
                <a:close/>
                <a:moveTo>
                  <a:pt x="5303" y="2051"/>
                </a:moveTo>
                <a:lnTo>
                  <a:pt x="5396" y="1989"/>
                </a:lnTo>
                <a:lnTo>
                  <a:pt x="5407" y="1974"/>
                </a:lnTo>
                <a:lnTo>
                  <a:pt x="5413" y="1971"/>
                </a:lnTo>
                <a:lnTo>
                  <a:pt x="5419" y="1971"/>
                </a:lnTo>
                <a:lnTo>
                  <a:pt x="5425" y="1971"/>
                </a:lnTo>
                <a:lnTo>
                  <a:pt x="5425" y="1974"/>
                </a:lnTo>
                <a:lnTo>
                  <a:pt x="5430" y="1974"/>
                </a:lnTo>
                <a:lnTo>
                  <a:pt x="5430" y="1978"/>
                </a:lnTo>
                <a:lnTo>
                  <a:pt x="5430" y="1982"/>
                </a:lnTo>
                <a:lnTo>
                  <a:pt x="5413" y="1996"/>
                </a:lnTo>
                <a:lnTo>
                  <a:pt x="5320" y="2058"/>
                </a:lnTo>
                <a:lnTo>
                  <a:pt x="5315" y="2061"/>
                </a:lnTo>
                <a:lnTo>
                  <a:pt x="5309" y="2061"/>
                </a:lnTo>
                <a:lnTo>
                  <a:pt x="5303" y="2061"/>
                </a:lnTo>
                <a:lnTo>
                  <a:pt x="5303" y="2058"/>
                </a:lnTo>
                <a:lnTo>
                  <a:pt x="5303" y="2054"/>
                </a:lnTo>
                <a:lnTo>
                  <a:pt x="5303" y="2051"/>
                </a:lnTo>
                <a:close/>
                <a:moveTo>
                  <a:pt x="5465" y="1913"/>
                </a:moveTo>
                <a:lnTo>
                  <a:pt x="5517" y="1858"/>
                </a:lnTo>
                <a:lnTo>
                  <a:pt x="5546" y="1822"/>
                </a:lnTo>
                <a:lnTo>
                  <a:pt x="5552" y="1819"/>
                </a:lnTo>
                <a:lnTo>
                  <a:pt x="5558" y="1819"/>
                </a:lnTo>
                <a:lnTo>
                  <a:pt x="5564" y="1822"/>
                </a:lnTo>
                <a:lnTo>
                  <a:pt x="5570" y="1826"/>
                </a:lnTo>
                <a:lnTo>
                  <a:pt x="5564" y="1829"/>
                </a:lnTo>
                <a:lnTo>
                  <a:pt x="5541" y="1866"/>
                </a:lnTo>
                <a:lnTo>
                  <a:pt x="5488" y="1920"/>
                </a:lnTo>
                <a:lnTo>
                  <a:pt x="5483" y="1920"/>
                </a:lnTo>
                <a:lnTo>
                  <a:pt x="5477" y="1924"/>
                </a:lnTo>
                <a:lnTo>
                  <a:pt x="5471" y="1920"/>
                </a:lnTo>
                <a:lnTo>
                  <a:pt x="5465" y="1920"/>
                </a:lnTo>
                <a:lnTo>
                  <a:pt x="5465" y="1916"/>
                </a:lnTo>
                <a:lnTo>
                  <a:pt x="5465" y="1913"/>
                </a:lnTo>
                <a:close/>
                <a:moveTo>
                  <a:pt x="5599" y="1757"/>
                </a:moveTo>
                <a:lnTo>
                  <a:pt x="5645" y="1699"/>
                </a:lnTo>
                <a:lnTo>
                  <a:pt x="5662" y="1666"/>
                </a:lnTo>
                <a:lnTo>
                  <a:pt x="5668" y="1663"/>
                </a:lnTo>
                <a:lnTo>
                  <a:pt x="5674" y="1663"/>
                </a:lnTo>
                <a:lnTo>
                  <a:pt x="5680" y="1663"/>
                </a:lnTo>
                <a:lnTo>
                  <a:pt x="5685" y="1666"/>
                </a:lnTo>
                <a:lnTo>
                  <a:pt x="5685" y="1670"/>
                </a:lnTo>
                <a:lnTo>
                  <a:pt x="5685" y="1674"/>
                </a:lnTo>
                <a:lnTo>
                  <a:pt x="5668" y="1703"/>
                </a:lnTo>
                <a:lnTo>
                  <a:pt x="5616" y="1764"/>
                </a:lnTo>
                <a:lnTo>
                  <a:pt x="5616" y="1768"/>
                </a:lnTo>
                <a:lnTo>
                  <a:pt x="5610" y="1768"/>
                </a:lnTo>
                <a:lnTo>
                  <a:pt x="5604" y="1768"/>
                </a:lnTo>
                <a:lnTo>
                  <a:pt x="5599" y="1768"/>
                </a:lnTo>
                <a:lnTo>
                  <a:pt x="5599" y="1764"/>
                </a:lnTo>
                <a:lnTo>
                  <a:pt x="5593" y="1761"/>
                </a:lnTo>
                <a:lnTo>
                  <a:pt x="5599" y="1757"/>
                </a:lnTo>
                <a:close/>
                <a:moveTo>
                  <a:pt x="5709" y="1601"/>
                </a:moveTo>
                <a:lnTo>
                  <a:pt x="5772" y="1511"/>
                </a:lnTo>
                <a:lnTo>
                  <a:pt x="5772" y="1507"/>
                </a:lnTo>
                <a:lnTo>
                  <a:pt x="5772" y="1503"/>
                </a:lnTo>
                <a:lnTo>
                  <a:pt x="5778" y="1503"/>
                </a:lnTo>
                <a:lnTo>
                  <a:pt x="5784" y="1503"/>
                </a:lnTo>
                <a:lnTo>
                  <a:pt x="5790" y="1503"/>
                </a:lnTo>
                <a:lnTo>
                  <a:pt x="5796" y="1507"/>
                </a:lnTo>
                <a:lnTo>
                  <a:pt x="5796" y="1511"/>
                </a:lnTo>
                <a:lnTo>
                  <a:pt x="5796" y="1514"/>
                </a:lnTo>
                <a:lnTo>
                  <a:pt x="5790" y="1514"/>
                </a:lnTo>
                <a:lnTo>
                  <a:pt x="5732" y="1605"/>
                </a:lnTo>
                <a:lnTo>
                  <a:pt x="5726" y="1608"/>
                </a:lnTo>
                <a:lnTo>
                  <a:pt x="5720" y="1612"/>
                </a:lnTo>
                <a:lnTo>
                  <a:pt x="5714" y="1608"/>
                </a:lnTo>
                <a:lnTo>
                  <a:pt x="5709" y="1605"/>
                </a:lnTo>
                <a:lnTo>
                  <a:pt x="5709" y="1601"/>
                </a:lnTo>
                <a:close/>
                <a:moveTo>
                  <a:pt x="5819" y="1442"/>
                </a:moveTo>
                <a:lnTo>
                  <a:pt x="5882" y="1348"/>
                </a:lnTo>
                <a:lnTo>
                  <a:pt x="5888" y="1344"/>
                </a:lnTo>
                <a:lnTo>
                  <a:pt x="5894" y="1344"/>
                </a:lnTo>
                <a:lnTo>
                  <a:pt x="5900" y="1344"/>
                </a:lnTo>
                <a:lnTo>
                  <a:pt x="5906" y="1344"/>
                </a:lnTo>
                <a:lnTo>
                  <a:pt x="5906" y="1348"/>
                </a:lnTo>
                <a:lnTo>
                  <a:pt x="5906" y="1351"/>
                </a:lnTo>
                <a:lnTo>
                  <a:pt x="5906" y="1355"/>
                </a:lnTo>
                <a:lnTo>
                  <a:pt x="5842" y="1445"/>
                </a:lnTo>
                <a:lnTo>
                  <a:pt x="5836" y="1449"/>
                </a:lnTo>
                <a:lnTo>
                  <a:pt x="5830" y="1449"/>
                </a:lnTo>
                <a:lnTo>
                  <a:pt x="5825" y="1449"/>
                </a:lnTo>
                <a:lnTo>
                  <a:pt x="5819" y="1449"/>
                </a:lnTo>
                <a:lnTo>
                  <a:pt x="5819" y="1445"/>
                </a:lnTo>
                <a:lnTo>
                  <a:pt x="5819" y="1442"/>
                </a:lnTo>
                <a:close/>
                <a:moveTo>
                  <a:pt x="5929" y="1282"/>
                </a:moveTo>
                <a:lnTo>
                  <a:pt x="5981" y="1184"/>
                </a:lnTo>
                <a:lnTo>
                  <a:pt x="5987" y="1184"/>
                </a:lnTo>
                <a:lnTo>
                  <a:pt x="5987" y="1181"/>
                </a:lnTo>
                <a:lnTo>
                  <a:pt x="5993" y="1181"/>
                </a:lnTo>
                <a:lnTo>
                  <a:pt x="5998" y="1181"/>
                </a:lnTo>
                <a:lnTo>
                  <a:pt x="6004" y="1181"/>
                </a:lnTo>
                <a:lnTo>
                  <a:pt x="6004" y="1184"/>
                </a:lnTo>
                <a:lnTo>
                  <a:pt x="6004" y="1188"/>
                </a:lnTo>
                <a:lnTo>
                  <a:pt x="6004" y="1192"/>
                </a:lnTo>
                <a:lnTo>
                  <a:pt x="5952" y="1286"/>
                </a:lnTo>
                <a:lnTo>
                  <a:pt x="5946" y="1290"/>
                </a:lnTo>
                <a:lnTo>
                  <a:pt x="5940" y="1290"/>
                </a:lnTo>
                <a:lnTo>
                  <a:pt x="5935" y="1290"/>
                </a:lnTo>
                <a:lnTo>
                  <a:pt x="5929" y="1290"/>
                </a:lnTo>
                <a:lnTo>
                  <a:pt x="5929" y="1286"/>
                </a:lnTo>
                <a:lnTo>
                  <a:pt x="5929" y="1282"/>
                </a:lnTo>
                <a:close/>
                <a:moveTo>
                  <a:pt x="6022" y="1119"/>
                </a:moveTo>
                <a:lnTo>
                  <a:pt x="6033" y="1098"/>
                </a:lnTo>
                <a:lnTo>
                  <a:pt x="6039" y="1094"/>
                </a:lnTo>
                <a:lnTo>
                  <a:pt x="6045" y="1090"/>
                </a:lnTo>
                <a:lnTo>
                  <a:pt x="6051" y="1090"/>
                </a:lnTo>
                <a:lnTo>
                  <a:pt x="6056" y="1094"/>
                </a:lnTo>
                <a:lnTo>
                  <a:pt x="6056" y="1098"/>
                </a:lnTo>
                <a:lnTo>
                  <a:pt x="6056" y="1101"/>
                </a:lnTo>
                <a:lnTo>
                  <a:pt x="6045" y="1123"/>
                </a:lnTo>
                <a:lnTo>
                  <a:pt x="6039" y="1127"/>
                </a:lnTo>
                <a:lnTo>
                  <a:pt x="6033" y="1127"/>
                </a:lnTo>
                <a:lnTo>
                  <a:pt x="6027" y="1127"/>
                </a:lnTo>
                <a:lnTo>
                  <a:pt x="6022" y="1123"/>
                </a:lnTo>
                <a:lnTo>
                  <a:pt x="6022" y="1119"/>
                </a:lnTo>
                <a:close/>
              </a:path>
            </a:pathLst>
          </a:custGeom>
          <a:solidFill>
            <a:srgbClr val="FF0000"/>
          </a:solidFill>
          <a:ln w="1270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5960" name="Group 641">
            <a:extLst>
              <a:ext uri="{FF2B5EF4-FFF2-40B4-BE49-F238E27FC236}">
                <a16:creationId xmlns:a16="http://schemas.microsoft.com/office/drawing/2014/main" id="{4006E332-939B-49BC-9480-01D1EF718DA6}"/>
              </a:ext>
            </a:extLst>
          </p:cNvPr>
          <p:cNvGrpSpPr>
            <a:grpSpLocks/>
          </p:cNvGrpSpPr>
          <p:nvPr/>
        </p:nvGrpSpPr>
        <p:grpSpPr bwMode="auto">
          <a:xfrm>
            <a:off x="5089525" y="4724400"/>
            <a:ext cx="201613" cy="192088"/>
            <a:chOff x="3206" y="2976"/>
            <a:chExt cx="127" cy="121"/>
          </a:xfrm>
        </p:grpSpPr>
        <p:sp>
          <p:nvSpPr>
            <p:cNvPr id="6206" name="Line 578">
              <a:extLst>
                <a:ext uri="{FF2B5EF4-FFF2-40B4-BE49-F238E27FC236}">
                  <a16:creationId xmlns:a16="http://schemas.microsoft.com/office/drawing/2014/main" id="{85D6B9F5-9B52-4D58-8F3C-8B211640DFF6}"/>
                </a:ext>
              </a:extLst>
            </p:cNvPr>
            <p:cNvSpPr>
              <a:spLocks noChangeShapeType="1"/>
            </p:cNvSpPr>
            <p:nvPr/>
          </p:nvSpPr>
          <p:spPr bwMode="auto">
            <a:xfrm>
              <a:off x="3206" y="3072"/>
              <a:ext cx="120" cy="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7" name="Line 579">
              <a:extLst>
                <a:ext uri="{FF2B5EF4-FFF2-40B4-BE49-F238E27FC236}">
                  <a16:creationId xmlns:a16="http://schemas.microsoft.com/office/drawing/2014/main" id="{179A9104-AEB7-43B6-9885-5181BB1EC6E6}"/>
                </a:ext>
              </a:extLst>
            </p:cNvPr>
            <p:cNvSpPr>
              <a:spLocks noChangeShapeType="1"/>
            </p:cNvSpPr>
            <p:nvPr/>
          </p:nvSpPr>
          <p:spPr bwMode="auto">
            <a:xfrm flipV="1">
              <a:off x="3333" y="2976"/>
              <a:ext cx="0" cy="121"/>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40" name="Freeform 580">
            <a:extLst>
              <a:ext uri="{FF2B5EF4-FFF2-40B4-BE49-F238E27FC236}">
                <a16:creationId xmlns:a16="http://schemas.microsoft.com/office/drawing/2014/main" id="{B699383D-40C4-4079-A999-B284D66A63BF}"/>
              </a:ext>
            </a:extLst>
          </p:cNvPr>
          <p:cNvSpPr>
            <a:spLocks/>
          </p:cNvSpPr>
          <p:nvPr/>
        </p:nvSpPr>
        <p:spPr bwMode="auto">
          <a:xfrm>
            <a:off x="5300663" y="4495800"/>
            <a:ext cx="947737" cy="381000"/>
          </a:xfrm>
          <a:custGeom>
            <a:avLst/>
            <a:gdLst>
              <a:gd name="T0" fmla="*/ 0 w 1492"/>
              <a:gd name="T1" fmla="*/ 292 h 577"/>
              <a:gd name="T2" fmla="*/ 152 w 1492"/>
              <a:gd name="T3" fmla="*/ 157 h 577"/>
              <a:gd name="T4" fmla="*/ 402 w 1492"/>
              <a:gd name="T5" fmla="*/ 25 h 577"/>
              <a:gd name="T6" fmla="*/ 586 w 1492"/>
              <a:gd name="T7" fmla="*/ 7 h 577"/>
              <a:gd name="T8" fmla="*/ 754 w 1492"/>
              <a:gd name="T9" fmla="*/ 58 h 577"/>
              <a:gd name="T10" fmla="*/ 1090 w 1492"/>
              <a:gd name="T11" fmla="*/ 226 h 577"/>
              <a:gd name="T12" fmla="*/ 1358 w 1492"/>
              <a:gd name="T13" fmla="*/ 493 h 577"/>
              <a:gd name="T14" fmla="*/ 1492 w 1492"/>
              <a:gd name="T15" fmla="*/ 577 h 577"/>
              <a:gd name="T16" fmla="*/ 0 60000 65536"/>
              <a:gd name="T17" fmla="*/ 0 60000 65536"/>
              <a:gd name="T18" fmla="*/ 0 60000 65536"/>
              <a:gd name="T19" fmla="*/ 0 60000 65536"/>
              <a:gd name="T20" fmla="*/ 0 60000 65536"/>
              <a:gd name="T21" fmla="*/ 0 60000 65536"/>
              <a:gd name="T22" fmla="*/ 0 60000 65536"/>
              <a:gd name="T23" fmla="*/ 0 60000 65536"/>
              <a:gd name="T24" fmla="*/ 0 w 1492"/>
              <a:gd name="T25" fmla="*/ 0 h 577"/>
              <a:gd name="T26" fmla="*/ 1492 w 1492"/>
              <a:gd name="T27" fmla="*/ 577 h 5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2" h="577">
                <a:moveTo>
                  <a:pt x="0" y="292"/>
                </a:moveTo>
                <a:cubicBezTo>
                  <a:pt x="42" y="246"/>
                  <a:pt x="85" y="201"/>
                  <a:pt x="152" y="157"/>
                </a:cubicBezTo>
                <a:cubicBezTo>
                  <a:pt x="219" y="113"/>
                  <a:pt x="330" y="50"/>
                  <a:pt x="402" y="25"/>
                </a:cubicBezTo>
                <a:cubicBezTo>
                  <a:pt x="474" y="0"/>
                  <a:pt x="527" y="2"/>
                  <a:pt x="586" y="7"/>
                </a:cubicBezTo>
                <a:cubicBezTo>
                  <a:pt x="645" y="12"/>
                  <a:pt x="670" y="22"/>
                  <a:pt x="754" y="58"/>
                </a:cubicBezTo>
                <a:cubicBezTo>
                  <a:pt x="838" y="94"/>
                  <a:pt x="989" y="153"/>
                  <a:pt x="1090" y="226"/>
                </a:cubicBezTo>
                <a:cubicBezTo>
                  <a:pt x="1191" y="299"/>
                  <a:pt x="1291" y="435"/>
                  <a:pt x="1358" y="493"/>
                </a:cubicBezTo>
                <a:cubicBezTo>
                  <a:pt x="1425" y="551"/>
                  <a:pt x="1458" y="564"/>
                  <a:pt x="1492" y="577"/>
                </a:cubicBez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5961" name="Group 581">
            <a:extLst>
              <a:ext uri="{FF2B5EF4-FFF2-40B4-BE49-F238E27FC236}">
                <a16:creationId xmlns:a16="http://schemas.microsoft.com/office/drawing/2014/main" id="{63966DB3-0FBB-4B79-A398-5BA4D23A17F1}"/>
              </a:ext>
            </a:extLst>
          </p:cNvPr>
          <p:cNvGrpSpPr>
            <a:grpSpLocks/>
          </p:cNvGrpSpPr>
          <p:nvPr/>
        </p:nvGrpSpPr>
        <p:grpSpPr bwMode="auto">
          <a:xfrm flipV="1">
            <a:off x="6248400" y="4876800"/>
            <a:ext cx="1066800" cy="304800"/>
            <a:chOff x="4218" y="7527"/>
            <a:chExt cx="1826" cy="577"/>
          </a:xfrm>
        </p:grpSpPr>
        <p:sp>
          <p:nvSpPr>
            <p:cNvPr id="6203" name="Line 582">
              <a:extLst>
                <a:ext uri="{FF2B5EF4-FFF2-40B4-BE49-F238E27FC236}">
                  <a16:creationId xmlns:a16="http://schemas.microsoft.com/office/drawing/2014/main" id="{61BA1D06-7A4B-4D1C-96BB-ADEB82937F07}"/>
                </a:ext>
              </a:extLst>
            </p:cNvPr>
            <p:cNvSpPr>
              <a:spLocks noChangeShapeType="1"/>
            </p:cNvSpPr>
            <p:nvPr/>
          </p:nvSpPr>
          <p:spPr bwMode="auto">
            <a:xfrm>
              <a:off x="4218" y="8104"/>
              <a:ext cx="302"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4" name="Line 583">
              <a:extLst>
                <a:ext uri="{FF2B5EF4-FFF2-40B4-BE49-F238E27FC236}">
                  <a16:creationId xmlns:a16="http://schemas.microsoft.com/office/drawing/2014/main" id="{06DC8ACE-2067-4E6F-9178-FA37630E498C}"/>
                </a:ext>
              </a:extLst>
            </p:cNvPr>
            <p:cNvSpPr>
              <a:spLocks noChangeShapeType="1"/>
            </p:cNvSpPr>
            <p:nvPr/>
          </p:nvSpPr>
          <p:spPr bwMode="auto">
            <a:xfrm flipV="1">
              <a:off x="4536" y="7801"/>
              <a:ext cx="0" cy="303"/>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5" name="Freeform 584">
              <a:extLst>
                <a:ext uri="{FF2B5EF4-FFF2-40B4-BE49-F238E27FC236}">
                  <a16:creationId xmlns:a16="http://schemas.microsoft.com/office/drawing/2014/main" id="{94B4725C-5DC0-413C-96EC-23F521FD5EE0}"/>
                </a:ext>
              </a:extLst>
            </p:cNvPr>
            <p:cNvSpPr>
              <a:spLocks/>
            </p:cNvSpPr>
            <p:nvPr/>
          </p:nvSpPr>
          <p:spPr bwMode="auto">
            <a:xfrm>
              <a:off x="4552" y="7527"/>
              <a:ext cx="1492" cy="577"/>
            </a:xfrm>
            <a:custGeom>
              <a:avLst/>
              <a:gdLst>
                <a:gd name="T0" fmla="*/ 0 w 1492"/>
                <a:gd name="T1" fmla="*/ 292 h 577"/>
                <a:gd name="T2" fmla="*/ 152 w 1492"/>
                <a:gd name="T3" fmla="*/ 157 h 577"/>
                <a:gd name="T4" fmla="*/ 402 w 1492"/>
                <a:gd name="T5" fmla="*/ 25 h 577"/>
                <a:gd name="T6" fmla="*/ 586 w 1492"/>
                <a:gd name="T7" fmla="*/ 7 h 577"/>
                <a:gd name="T8" fmla="*/ 754 w 1492"/>
                <a:gd name="T9" fmla="*/ 58 h 577"/>
                <a:gd name="T10" fmla="*/ 1090 w 1492"/>
                <a:gd name="T11" fmla="*/ 226 h 577"/>
                <a:gd name="T12" fmla="*/ 1358 w 1492"/>
                <a:gd name="T13" fmla="*/ 493 h 577"/>
                <a:gd name="T14" fmla="*/ 1492 w 1492"/>
                <a:gd name="T15" fmla="*/ 577 h 577"/>
                <a:gd name="T16" fmla="*/ 0 60000 65536"/>
                <a:gd name="T17" fmla="*/ 0 60000 65536"/>
                <a:gd name="T18" fmla="*/ 0 60000 65536"/>
                <a:gd name="T19" fmla="*/ 0 60000 65536"/>
                <a:gd name="T20" fmla="*/ 0 60000 65536"/>
                <a:gd name="T21" fmla="*/ 0 60000 65536"/>
                <a:gd name="T22" fmla="*/ 0 60000 65536"/>
                <a:gd name="T23" fmla="*/ 0 60000 65536"/>
                <a:gd name="T24" fmla="*/ 0 w 1492"/>
                <a:gd name="T25" fmla="*/ 0 h 577"/>
                <a:gd name="T26" fmla="*/ 1492 w 1492"/>
                <a:gd name="T27" fmla="*/ 577 h 5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2" h="577">
                  <a:moveTo>
                    <a:pt x="0" y="292"/>
                  </a:moveTo>
                  <a:cubicBezTo>
                    <a:pt x="42" y="246"/>
                    <a:pt x="85" y="201"/>
                    <a:pt x="152" y="157"/>
                  </a:cubicBezTo>
                  <a:cubicBezTo>
                    <a:pt x="219" y="113"/>
                    <a:pt x="330" y="50"/>
                    <a:pt x="402" y="25"/>
                  </a:cubicBezTo>
                  <a:cubicBezTo>
                    <a:pt x="474" y="0"/>
                    <a:pt x="527" y="2"/>
                    <a:pt x="586" y="7"/>
                  </a:cubicBezTo>
                  <a:cubicBezTo>
                    <a:pt x="645" y="12"/>
                    <a:pt x="670" y="22"/>
                    <a:pt x="754" y="58"/>
                  </a:cubicBezTo>
                  <a:cubicBezTo>
                    <a:pt x="838" y="94"/>
                    <a:pt x="989" y="153"/>
                    <a:pt x="1090" y="226"/>
                  </a:cubicBezTo>
                  <a:cubicBezTo>
                    <a:pt x="1191" y="299"/>
                    <a:pt x="1291" y="435"/>
                    <a:pt x="1358" y="493"/>
                  </a:cubicBezTo>
                  <a:cubicBezTo>
                    <a:pt x="1425" y="551"/>
                    <a:pt x="1458" y="564"/>
                    <a:pt x="1492" y="577"/>
                  </a:cubicBezTo>
                </a:path>
              </a:pathLst>
            </a:custGeom>
            <a:noFill/>
            <a:ln w="38100">
              <a:solidFill>
                <a:srgbClr val="FC0A0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5968" name="Group 585">
            <a:extLst>
              <a:ext uri="{FF2B5EF4-FFF2-40B4-BE49-F238E27FC236}">
                <a16:creationId xmlns:a16="http://schemas.microsoft.com/office/drawing/2014/main" id="{397F6E34-E41E-4EE1-BE39-F73021515D80}"/>
              </a:ext>
            </a:extLst>
          </p:cNvPr>
          <p:cNvGrpSpPr>
            <a:grpSpLocks/>
          </p:cNvGrpSpPr>
          <p:nvPr/>
        </p:nvGrpSpPr>
        <p:grpSpPr bwMode="auto">
          <a:xfrm>
            <a:off x="7315200" y="4495800"/>
            <a:ext cx="1158875" cy="366713"/>
            <a:chOff x="4218" y="7527"/>
            <a:chExt cx="1826" cy="577"/>
          </a:xfrm>
        </p:grpSpPr>
        <p:sp>
          <p:nvSpPr>
            <p:cNvPr id="6200" name="Line 586">
              <a:extLst>
                <a:ext uri="{FF2B5EF4-FFF2-40B4-BE49-F238E27FC236}">
                  <a16:creationId xmlns:a16="http://schemas.microsoft.com/office/drawing/2014/main" id="{34331766-6E3F-480F-8D2B-7660B10EF62B}"/>
                </a:ext>
              </a:extLst>
            </p:cNvPr>
            <p:cNvSpPr>
              <a:spLocks noChangeShapeType="1"/>
            </p:cNvSpPr>
            <p:nvPr/>
          </p:nvSpPr>
          <p:spPr bwMode="auto">
            <a:xfrm>
              <a:off x="4218" y="8104"/>
              <a:ext cx="302" cy="0"/>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1" name="Line 587">
              <a:extLst>
                <a:ext uri="{FF2B5EF4-FFF2-40B4-BE49-F238E27FC236}">
                  <a16:creationId xmlns:a16="http://schemas.microsoft.com/office/drawing/2014/main" id="{BD10CFFD-8953-465B-AC28-CC8D4C5B0F48}"/>
                </a:ext>
              </a:extLst>
            </p:cNvPr>
            <p:cNvSpPr>
              <a:spLocks noChangeShapeType="1"/>
            </p:cNvSpPr>
            <p:nvPr/>
          </p:nvSpPr>
          <p:spPr bwMode="auto">
            <a:xfrm flipV="1">
              <a:off x="4536" y="7801"/>
              <a:ext cx="0" cy="303"/>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2" name="Freeform 588">
              <a:extLst>
                <a:ext uri="{FF2B5EF4-FFF2-40B4-BE49-F238E27FC236}">
                  <a16:creationId xmlns:a16="http://schemas.microsoft.com/office/drawing/2014/main" id="{F2F78BDC-E414-4CD7-BD0A-4F6FC7F76058}"/>
                </a:ext>
              </a:extLst>
            </p:cNvPr>
            <p:cNvSpPr>
              <a:spLocks/>
            </p:cNvSpPr>
            <p:nvPr/>
          </p:nvSpPr>
          <p:spPr bwMode="auto">
            <a:xfrm>
              <a:off x="4552" y="7527"/>
              <a:ext cx="1492" cy="577"/>
            </a:xfrm>
            <a:custGeom>
              <a:avLst/>
              <a:gdLst>
                <a:gd name="T0" fmla="*/ 0 w 1492"/>
                <a:gd name="T1" fmla="*/ 292 h 577"/>
                <a:gd name="T2" fmla="*/ 152 w 1492"/>
                <a:gd name="T3" fmla="*/ 157 h 577"/>
                <a:gd name="T4" fmla="*/ 402 w 1492"/>
                <a:gd name="T5" fmla="*/ 25 h 577"/>
                <a:gd name="T6" fmla="*/ 586 w 1492"/>
                <a:gd name="T7" fmla="*/ 7 h 577"/>
                <a:gd name="T8" fmla="*/ 754 w 1492"/>
                <a:gd name="T9" fmla="*/ 58 h 577"/>
                <a:gd name="T10" fmla="*/ 1090 w 1492"/>
                <a:gd name="T11" fmla="*/ 226 h 577"/>
                <a:gd name="T12" fmla="*/ 1358 w 1492"/>
                <a:gd name="T13" fmla="*/ 493 h 577"/>
                <a:gd name="T14" fmla="*/ 1492 w 1492"/>
                <a:gd name="T15" fmla="*/ 577 h 577"/>
                <a:gd name="T16" fmla="*/ 0 60000 65536"/>
                <a:gd name="T17" fmla="*/ 0 60000 65536"/>
                <a:gd name="T18" fmla="*/ 0 60000 65536"/>
                <a:gd name="T19" fmla="*/ 0 60000 65536"/>
                <a:gd name="T20" fmla="*/ 0 60000 65536"/>
                <a:gd name="T21" fmla="*/ 0 60000 65536"/>
                <a:gd name="T22" fmla="*/ 0 60000 65536"/>
                <a:gd name="T23" fmla="*/ 0 60000 65536"/>
                <a:gd name="T24" fmla="*/ 0 w 1492"/>
                <a:gd name="T25" fmla="*/ 0 h 577"/>
                <a:gd name="T26" fmla="*/ 1492 w 1492"/>
                <a:gd name="T27" fmla="*/ 577 h 5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2" h="577">
                  <a:moveTo>
                    <a:pt x="0" y="292"/>
                  </a:moveTo>
                  <a:cubicBezTo>
                    <a:pt x="42" y="246"/>
                    <a:pt x="85" y="201"/>
                    <a:pt x="152" y="157"/>
                  </a:cubicBezTo>
                  <a:cubicBezTo>
                    <a:pt x="219" y="113"/>
                    <a:pt x="330" y="50"/>
                    <a:pt x="402" y="25"/>
                  </a:cubicBezTo>
                  <a:cubicBezTo>
                    <a:pt x="474" y="0"/>
                    <a:pt x="527" y="2"/>
                    <a:pt x="586" y="7"/>
                  </a:cubicBezTo>
                  <a:cubicBezTo>
                    <a:pt x="645" y="12"/>
                    <a:pt x="670" y="22"/>
                    <a:pt x="754" y="58"/>
                  </a:cubicBezTo>
                  <a:cubicBezTo>
                    <a:pt x="838" y="94"/>
                    <a:pt x="989" y="153"/>
                    <a:pt x="1090" y="226"/>
                  </a:cubicBezTo>
                  <a:cubicBezTo>
                    <a:pt x="1191" y="299"/>
                    <a:pt x="1291" y="435"/>
                    <a:pt x="1358" y="493"/>
                  </a:cubicBezTo>
                  <a:cubicBezTo>
                    <a:pt x="1425" y="551"/>
                    <a:pt x="1458" y="564"/>
                    <a:pt x="1492" y="577"/>
                  </a:cubicBezTo>
                </a:path>
              </a:pathLst>
            </a:custGeom>
            <a:noFill/>
            <a:ln w="38100">
              <a:solidFill>
                <a:srgbClr val="2920E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6177" name="Rectangle 589">
            <a:extLst>
              <a:ext uri="{FF2B5EF4-FFF2-40B4-BE49-F238E27FC236}">
                <a16:creationId xmlns:a16="http://schemas.microsoft.com/office/drawing/2014/main" id="{13336ED8-2B30-490C-AF97-DF1F50EBBD0D}"/>
              </a:ext>
            </a:extLst>
          </p:cNvPr>
          <p:cNvSpPr>
            <a:spLocks noChangeArrowheads="1"/>
          </p:cNvSpPr>
          <p:nvPr/>
        </p:nvSpPr>
        <p:spPr bwMode="auto">
          <a:xfrm>
            <a:off x="9521825" y="2087563"/>
            <a:ext cx="3079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5969" name="Group 643">
            <a:extLst>
              <a:ext uri="{FF2B5EF4-FFF2-40B4-BE49-F238E27FC236}">
                <a16:creationId xmlns:a16="http://schemas.microsoft.com/office/drawing/2014/main" id="{3F2DDAE5-4DC9-4426-98B4-81B163853C25}"/>
              </a:ext>
            </a:extLst>
          </p:cNvPr>
          <p:cNvGrpSpPr>
            <a:grpSpLocks/>
          </p:cNvGrpSpPr>
          <p:nvPr/>
        </p:nvGrpSpPr>
        <p:grpSpPr bwMode="auto">
          <a:xfrm>
            <a:off x="5029200" y="762000"/>
            <a:ext cx="457200" cy="5010150"/>
            <a:chOff x="3168" y="480"/>
            <a:chExt cx="288" cy="3156"/>
          </a:xfrm>
        </p:grpSpPr>
        <p:sp>
          <p:nvSpPr>
            <p:cNvPr id="6193" name="Line 591">
              <a:extLst>
                <a:ext uri="{FF2B5EF4-FFF2-40B4-BE49-F238E27FC236}">
                  <a16:creationId xmlns:a16="http://schemas.microsoft.com/office/drawing/2014/main" id="{654CC0AD-D5D1-4C1E-B679-60ABABAF2287}"/>
                </a:ext>
              </a:extLst>
            </p:cNvPr>
            <p:cNvSpPr>
              <a:spLocks noChangeShapeType="1"/>
            </p:cNvSpPr>
            <p:nvPr/>
          </p:nvSpPr>
          <p:spPr bwMode="auto">
            <a:xfrm>
              <a:off x="3330" y="616"/>
              <a:ext cx="0" cy="302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4" name="Rectangle 595">
              <a:extLst>
                <a:ext uri="{FF2B5EF4-FFF2-40B4-BE49-F238E27FC236}">
                  <a16:creationId xmlns:a16="http://schemas.microsoft.com/office/drawing/2014/main" id="{C48D60E1-E190-4705-9225-6946237D3F18}"/>
                </a:ext>
              </a:extLst>
            </p:cNvPr>
            <p:cNvSpPr>
              <a:spLocks noChangeArrowheads="1"/>
            </p:cNvSpPr>
            <p:nvPr/>
          </p:nvSpPr>
          <p:spPr bwMode="auto">
            <a:xfrm>
              <a:off x="3168" y="480"/>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b="1" i="1">
                  <a:solidFill>
                    <a:srgbClr val="FC0A0A"/>
                  </a:solidFill>
                  <a:latin typeface="Times New Roman" panose="02020603050405020304" pitchFamily="18" charset="0"/>
                </a:rPr>
                <a:t>α</a:t>
              </a:r>
              <a:endParaRPr lang="en-US" altLang="zh-CN" sz="1000"/>
            </a:p>
            <a:p>
              <a:endParaRPr lang="en-US" altLang="zh-CN">
                <a:latin typeface="Times New Roman" panose="02020603050405020304" pitchFamily="18" charset="0"/>
              </a:endParaRPr>
            </a:p>
          </p:txBody>
        </p:sp>
        <p:grpSp>
          <p:nvGrpSpPr>
            <p:cNvPr id="6195" name="Group 546">
              <a:extLst>
                <a:ext uri="{FF2B5EF4-FFF2-40B4-BE49-F238E27FC236}">
                  <a16:creationId xmlns:a16="http://schemas.microsoft.com/office/drawing/2014/main" id="{B7422EE2-1287-4380-97E1-7957FC8348FB}"/>
                </a:ext>
              </a:extLst>
            </p:cNvPr>
            <p:cNvGrpSpPr>
              <a:grpSpLocks/>
            </p:cNvGrpSpPr>
            <p:nvPr/>
          </p:nvGrpSpPr>
          <p:grpSpPr bwMode="auto">
            <a:xfrm>
              <a:off x="3338" y="720"/>
              <a:ext cx="70" cy="151"/>
              <a:chOff x="3168" y="1680"/>
              <a:chExt cx="96" cy="240"/>
            </a:xfrm>
          </p:grpSpPr>
          <p:grpSp>
            <p:nvGrpSpPr>
              <p:cNvPr id="6196" name="Group 547">
                <a:extLst>
                  <a:ext uri="{FF2B5EF4-FFF2-40B4-BE49-F238E27FC236}">
                    <a16:creationId xmlns:a16="http://schemas.microsoft.com/office/drawing/2014/main" id="{E8286E8A-374A-4D25-B1EA-F0F2D3613D63}"/>
                  </a:ext>
                </a:extLst>
              </p:cNvPr>
              <p:cNvGrpSpPr>
                <a:grpSpLocks/>
              </p:cNvGrpSpPr>
              <p:nvPr/>
            </p:nvGrpSpPr>
            <p:grpSpPr bwMode="auto">
              <a:xfrm>
                <a:off x="3168" y="1680"/>
                <a:ext cx="96" cy="240"/>
                <a:chOff x="3456" y="2400"/>
                <a:chExt cx="144" cy="336"/>
              </a:xfrm>
            </p:grpSpPr>
            <p:sp>
              <p:nvSpPr>
                <p:cNvPr id="6198" name="Line 548">
                  <a:extLst>
                    <a:ext uri="{FF2B5EF4-FFF2-40B4-BE49-F238E27FC236}">
                      <a16:creationId xmlns:a16="http://schemas.microsoft.com/office/drawing/2014/main" id="{ACDF85B8-F66F-487C-BB71-C6A1AEC9859A}"/>
                    </a:ext>
                  </a:extLst>
                </p:cNvPr>
                <p:cNvSpPr>
                  <a:spLocks noChangeShapeType="1"/>
                </p:cNvSpPr>
                <p:nvPr/>
              </p:nvSpPr>
              <p:spPr bwMode="auto">
                <a:xfrm>
                  <a:off x="3456" y="2400"/>
                  <a:ext cx="144" cy="0"/>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99" name="Line 549">
                  <a:extLst>
                    <a:ext uri="{FF2B5EF4-FFF2-40B4-BE49-F238E27FC236}">
                      <a16:creationId xmlns:a16="http://schemas.microsoft.com/office/drawing/2014/main" id="{44BF580B-7178-4753-9D88-F3F34788C76B}"/>
                    </a:ext>
                  </a:extLst>
                </p:cNvPr>
                <p:cNvSpPr>
                  <a:spLocks noChangeShapeType="1"/>
                </p:cNvSpPr>
                <p:nvPr/>
              </p:nvSpPr>
              <p:spPr bwMode="auto">
                <a:xfrm>
                  <a:off x="3600" y="2400"/>
                  <a:ext cx="0" cy="336"/>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6197" name="Line 550">
                <a:extLst>
                  <a:ext uri="{FF2B5EF4-FFF2-40B4-BE49-F238E27FC236}">
                    <a16:creationId xmlns:a16="http://schemas.microsoft.com/office/drawing/2014/main" id="{9810972E-D86E-484A-AAAA-948F3567789F}"/>
                  </a:ext>
                </a:extLst>
              </p:cNvPr>
              <p:cNvSpPr>
                <a:spLocks noChangeShapeType="1"/>
              </p:cNvSpPr>
              <p:nvPr/>
            </p:nvSpPr>
            <p:spPr bwMode="auto">
              <a:xfrm flipV="1">
                <a:off x="3168" y="1680"/>
                <a:ext cx="0" cy="240"/>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5979" name="Group 597">
            <a:extLst>
              <a:ext uri="{FF2B5EF4-FFF2-40B4-BE49-F238E27FC236}">
                <a16:creationId xmlns:a16="http://schemas.microsoft.com/office/drawing/2014/main" id="{43BC3E0B-B050-4BB4-8F48-79E911FA42AD}"/>
              </a:ext>
            </a:extLst>
          </p:cNvPr>
          <p:cNvGrpSpPr>
            <a:grpSpLocks/>
          </p:cNvGrpSpPr>
          <p:nvPr/>
        </p:nvGrpSpPr>
        <p:grpSpPr bwMode="auto">
          <a:xfrm>
            <a:off x="4802188" y="827088"/>
            <a:ext cx="4013200" cy="1131887"/>
            <a:chOff x="1942" y="1539"/>
            <a:chExt cx="6318" cy="1782"/>
          </a:xfrm>
        </p:grpSpPr>
        <p:grpSp>
          <p:nvGrpSpPr>
            <p:cNvPr id="6183" name="Group 598">
              <a:extLst>
                <a:ext uri="{FF2B5EF4-FFF2-40B4-BE49-F238E27FC236}">
                  <a16:creationId xmlns:a16="http://schemas.microsoft.com/office/drawing/2014/main" id="{D107D175-BB33-4C67-9ACC-E11FCCF1A282}"/>
                </a:ext>
              </a:extLst>
            </p:cNvPr>
            <p:cNvGrpSpPr>
              <a:grpSpLocks/>
            </p:cNvGrpSpPr>
            <p:nvPr/>
          </p:nvGrpSpPr>
          <p:grpSpPr bwMode="auto">
            <a:xfrm>
              <a:off x="2098" y="1596"/>
              <a:ext cx="6162" cy="1725"/>
              <a:chOff x="2098" y="1596"/>
              <a:chExt cx="6162" cy="1725"/>
            </a:xfrm>
          </p:grpSpPr>
          <p:sp>
            <p:nvSpPr>
              <p:cNvPr id="6185" name="Freeform 599">
                <a:extLst>
                  <a:ext uri="{FF2B5EF4-FFF2-40B4-BE49-F238E27FC236}">
                    <a16:creationId xmlns:a16="http://schemas.microsoft.com/office/drawing/2014/main" id="{B881D99D-1BCE-4DD6-A01C-8DCD0B06A995}"/>
                  </a:ext>
                </a:extLst>
              </p:cNvPr>
              <p:cNvSpPr>
                <a:spLocks noEditPoints="1"/>
              </p:cNvSpPr>
              <p:nvPr/>
            </p:nvSpPr>
            <p:spPr bwMode="auto">
              <a:xfrm flipV="1">
                <a:off x="2420" y="1851"/>
                <a:ext cx="5314" cy="1146"/>
              </a:xfrm>
              <a:custGeom>
                <a:avLst/>
                <a:gdLst>
                  <a:gd name="T0" fmla="*/ 12 w 6056"/>
                  <a:gd name="T1" fmla="*/ 1065 h 2152"/>
                  <a:gd name="T2" fmla="*/ 127 w 6056"/>
                  <a:gd name="T3" fmla="*/ 1290 h 2152"/>
                  <a:gd name="T4" fmla="*/ 267 w 6056"/>
                  <a:gd name="T5" fmla="*/ 1500 h 2152"/>
                  <a:gd name="T6" fmla="*/ 388 w 6056"/>
                  <a:gd name="T7" fmla="*/ 1648 h 2152"/>
                  <a:gd name="T8" fmla="*/ 319 w 6056"/>
                  <a:gd name="T9" fmla="*/ 1550 h 2152"/>
                  <a:gd name="T10" fmla="*/ 417 w 6056"/>
                  <a:gd name="T11" fmla="*/ 1710 h 2152"/>
                  <a:gd name="T12" fmla="*/ 626 w 6056"/>
                  <a:gd name="T13" fmla="*/ 1960 h 2152"/>
                  <a:gd name="T14" fmla="*/ 829 w 6056"/>
                  <a:gd name="T15" fmla="*/ 2087 h 2152"/>
                  <a:gd name="T16" fmla="*/ 713 w 6056"/>
                  <a:gd name="T17" fmla="*/ 2007 h 2152"/>
                  <a:gd name="T18" fmla="*/ 1043 w 6056"/>
                  <a:gd name="T19" fmla="*/ 2152 h 2152"/>
                  <a:gd name="T20" fmla="*/ 1298 w 6056"/>
                  <a:gd name="T21" fmla="*/ 2040 h 2152"/>
                  <a:gd name="T22" fmla="*/ 1165 w 6056"/>
                  <a:gd name="T23" fmla="*/ 2109 h 2152"/>
                  <a:gd name="T24" fmla="*/ 1374 w 6056"/>
                  <a:gd name="T25" fmla="*/ 1993 h 2152"/>
                  <a:gd name="T26" fmla="*/ 1594 w 6056"/>
                  <a:gd name="T27" fmla="*/ 1743 h 2152"/>
                  <a:gd name="T28" fmla="*/ 1692 w 6056"/>
                  <a:gd name="T29" fmla="*/ 1587 h 2152"/>
                  <a:gd name="T30" fmla="*/ 1623 w 6056"/>
                  <a:gd name="T31" fmla="*/ 1681 h 2152"/>
                  <a:gd name="T32" fmla="*/ 1756 w 6056"/>
                  <a:gd name="T33" fmla="*/ 1529 h 2152"/>
                  <a:gd name="T34" fmla="*/ 1924 w 6056"/>
                  <a:gd name="T35" fmla="*/ 1268 h 2152"/>
                  <a:gd name="T36" fmla="*/ 2005 w 6056"/>
                  <a:gd name="T37" fmla="*/ 1101 h 2152"/>
                  <a:gd name="T38" fmla="*/ 1947 w 6056"/>
                  <a:gd name="T39" fmla="*/ 1199 h 2152"/>
                  <a:gd name="T40" fmla="*/ 2040 w 6056"/>
                  <a:gd name="T41" fmla="*/ 1043 h 2152"/>
                  <a:gd name="T42" fmla="*/ 2202 w 6056"/>
                  <a:gd name="T43" fmla="*/ 800 h 2152"/>
                  <a:gd name="T44" fmla="*/ 2307 w 6056"/>
                  <a:gd name="T45" fmla="*/ 612 h 2152"/>
                  <a:gd name="T46" fmla="*/ 2417 w 6056"/>
                  <a:gd name="T47" fmla="*/ 460 h 2152"/>
                  <a:gd name="T48" fmla="*/ 2341 w 6056"/>
                  <a:gd name="T49" fmla="*/ 550 h 2152"/>
                  <a:gd name="T50" fmla="*/ 2475 w 6056"/>
                  <a:gd name="T51" fmla="*/ 402 h 2152"/>
                  <a:gd name="T52" fmla="*/ 2701 w 6056"/>
                  <a:gd name="T53" fmla="*/ 159 h 2152"/>
                  <a:gd name="T54" fmla="*/ 2892 w 6056"/>
                  <a:gd name="T55" fmla="*/ 32 h 2152"/>
                  <a:gd name="T56" fmla="*/ 2753 w 6056"/>
                  <a:gd name="T57" fmla="*/ 97 h 2152"/>
                  <a:gd name="T58" fmla="*/ 3095 w 6056"/>
                  <a:gd name="T59" fmla="*/ 14 h 2152"/>
                  <a:gd name="T60" fmla="*/ 3373 w 6056"/>
                  <a:gd name="T61" fmla="*/ 137 h 2152"/>
                  <a:gd name="T62" fmla="*/ 3246 w 6056"/>
                  <a:gd name="T63" fmla="*/ 61 h 2152"/>
                  <a:gd name="T64" fmla="*/ 3414 w 6056"/>
                  <a:gd name="T65" fmla="*/ 203 h 2152"/>
                  <a:gd name="T66" fmla="*/ 3634 w 6056"/>
                  <a:gd name="T67" fmla="*/ 449 h 2152"/>
                  <a:gd name="T68" fmla="*/ 3686 w 6056"/>
                  <a:gd name="T69" fmla="*/ 507 h 2152"/>
                  <a:gd name="T70" fmla="*/ 3674 w 6056"/>
                  <a:gd name="T71" fmla="*/ 503 h 2152"/>
                  <a:gd name="T72" fmla="*/ 3779 w 6056"/>
                  <a:gd name="T73" fmla="*/ 670 h 2152"/>
                  <a:gd name="T74" fmla="*/ 3953 w 6056"/>
                  <a:gd name="T75" fmla="*/ 931 h 2152"/>
                  <a:gd name="T76" fmla="*/ 4063 w 6056"/>
                  <a:gd name="T77" fmla="*/ 1087 h 2152"/>
                  <a:gd name="T78" fmla="*/ 4005 w 6056"/>
                  <a:gd name="T79" fmla="*/ 989 h 2152"/>
                  <a:gd name="T80" fmla="*/ 4080 w 6056"/>
                  <a:gd name="T81" fmla="*/ 1152 h 2152"/>
                  <a:gd name="T82" fmla="*/ 4242 w 6056"/>
                  <a:gd name="T83" fmla="*/ 1420 h 2152"/>
                  <a:gd name="T84" fmla="*/ 4358 w 6056"/>
                  <a:gd name="T85" fmla="*/ 1572 h 2152"/>
                  <a:gd name="T86" fmla="*/ 4300 w 6056"/>
                  <a:gd name="T87" fmla="*/ 1478 h 2152"/>
                  <a:gd name="T88" fmla="*/ 4393 w 6056"/>
                  <a:gd name="T89" fmla="*/ 1634 h 2152"/>
                  <a:gd name="T90" fmla="*/ 4515 w 6056"/>
                  <a:gd name="T91" fmla="*/ 1797 h 2152"/>
                  <a:gd name="T92" fmla="*/ 4752 w 6056"/>
                  <a:gd name="T93" fmla="*/ 2036 h 2152"/>
                  <a:gd name="T94" fmla="*/ 4891 w 6056"/>
                  <a:gd name="T95" fmla="*/ 2109 h 2152"/>
                  <a:gd name="T96" fmla="*/ 4822 w 6056"/>
                  <a:gd name="T97" fmla="*/ 2080 h 2152"/>
                  <a:gd name="T98" fmla="*/ 5233 w 6056"/>
                  <a:gd name="T99" fmla="*/ 2101 h 2152"/>
                  <a:gd name="T100" fmla="*/ 5396 w 6056"/>
                  <a:gd name="T101" fmla="*/ 1989 h 2152"/>
                  <a:gd name="T102" fmla="*/ 5309 w 6056"/>
                  <a:gd name="T103" fmla="*/ 2061 h 2152"/>
                  <a:gd name="T104" fmla="*/ 5570 w 6056"/>
                  <a:gd name="T105" fmla="*/ 1826 h 2152"/>
                  <a:gd name="T106" fmla="*/ 5668 w 6056"/>
                  <a:gd name="T107" fmla="*/ 1663 h 2152"/>
                  <a:gd name="T108" fmla="*/ 5593 w 6056"/>
                  <a:gd name="T109" fmla="*/ 1761 h 2152"/>
                  <a:gd name="T110" fmla="*/ 5726 w 6056"/>
                  <a:gd name="T111" fmla="*/ 1608 h 2152"/>
                  <a:gd name="T112" fmla="*/ 5906 w 6056"/>
                  <a:gd name="T113" fmla="*/ 1348 h 2152"/>
                  <a:gd name="T114" fmla="*/ 5987 w 6056"/>
                  <a:gd name="T115" fmla="*/ 1181 h 2152"/>
                  <a:gd name="T116" fmla="*/ 5929 w 6056"/>
                  <a:gd name="T117" fmla="*/ 1282 h 2152"/>
                  <a:gd name="T118" fmla="*/ 6027 w 6056"/>
                  <a:gd name="T119" fmla="*/ 1127 h 21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56"/>
                  <a:gd name="T181" fmla="*/ 0 h 2152"/>
                  <a:gd name="T182" fmla="*/ 6056 w 6056"/>
                  <a:gd name="T183" fmla="*/ 2152 h 21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56" h="2152">
                    <a:moveTo>
                      <a:pt x="23" y="1069"/>
                    </a:moveTo>
                    <a:lnTo>
                      <a:pt x="75" y="1163"/>
                    </a:lnTo>
                    <a:lnTo>
                      <a:pt x="81" y="1166"/>
                    </a:lnTo>
                    <a:lnTo>
                      <a:pt x="75" y="1170"/>
                    </a:lnTo>
                    <a:lnTo>
                      <a:pt x="70" y="1174"/>
                    </a:lnTo>
                    <a:lnTo>
                      <a:pt x="64" y="1174"/>
                    </a:lnTo>
                    <a:lnTo>
                      <a:pt x="58" y="1170"/>
                    </a:lnTo>
                    <a:lnTo>
                      <a:pt x="0" y="1072"/>
                    </a:lnTo>
                    <a:lnTo>
                      <a:pt x="0" y="1069"/>
                    </a:lnTo>
                    <a:lnTo>
                      <a:pt x="6" y="1065"/>
                    </a:lnTo>
                    <a:lnTo>
                      <a:pt x="12" y="1065"/>
                    </a:lnTo>
                    <a:lnTo>
                      <a:pt x="17" y="1065"/>
                    </a:lnTo>
                    <a:lnTo>
                      <a:pt x="23" y="1069"/>
                    </a:lnTo>
                    <a:close/>
                    <a:moveTo>
                      <a:pt x="116" y="1232"/>
                    </a:moveTo>
                    <a:lnTo>
                      <a:pt x="151" y="1286"/>
                    </a:lnTo>
                    <a:lnTo>
                      <a:pt x="174" y="1326"/>
                    </a:lnTo>
                    <a:lnTo>
                      <a:pt x="174" y="1329"/>
                    </a:lnTo>
                    <a:lnTo>
                      <a:pt x="174" y="1333"/>
                    </a:lnTo>
                    <a:lnTo>
                      <a:pt x="168" y="1333"/>
                    </a:lnTo>
                    <a:lnTo>
                      <a:pt x="168" y="1337"/>
                    </a:lnTo>
                    <a:lnTo>
                      <a:pt x="162" y="1337"/>
                    </a:lnTo>
                    <a:lnTo>
                      <a:pt x="156" y="1337"/>
                    </a:lnTo>
                    <a:lnTo>
                      <a:pt x="156" y="1333"/>
                    </a:lnTo>
                    <a:lnTo>
                      <a:pt x="151" y="1333"/>
                    </a:lnTo>
                    <a:lnTo>
                      <a:pt x="127" y="1290"/>
                    </a:lnTo>
                    <a:lnTo>
                      <a:pt x="99" y="1235"/>
                    </a:lnTo>
                    <a:lnTo>
                      <a:pt x="93" y="1235"/>
                    </a:lnTo>
                    <a:lnTo>
                      <a:pt x="99" y="1232"/>
                    </a:lnTo>
                    <a:lnTo>
                      <a:pt x="99" y="1228"/>
                    </a:lnTo>
                    <a:lnTo>
                      <a:pt x="104" y="1228"/>
                    </a:lnTo>
                    <a:lnTo>
                      <a:pt x="110" y="1228"/>
                    </a:lnTo>
                    <a:lnTo>
                      <a:pt x="116" y="1228"/>
                    </a:lnTo>
                    <a:lnTo>
                      <a:pt x="116" y="1232"/>
                    </a:lnTo>
                    <a:close/>
                    <a:moveTo>
                      <a:pt x="214" y="1395"/>
                    </a:moveTo>
                    <a:lnTo>
                      <a:pt x="272" y="1489"/>
                    </a:lnTo>
                    <a:lnTo>
                      <a:pt x="272" y="1492"/>
                    </a:lnTo>
                    <a:lnTo>
                      <a:pt x="272" y="1496"/>
                    </a:lnTo>
                    <a:lnTo>
                      <a:pt x="267" y="1496"/>
                    </a:lnTo>
                    <a:lnTo>
                      <a:pt x="267" y="1500"/>
                    </a:lnTo>
                    <a:lnTo>
                      <a:pt x="261" y="1500"/>
                    </a:lnTo>
                    <a:lnTo>
                      <a:pt x="255" y="1500"/>
                    </a:lnTo>
                    <a:lnTo>
                      <a:pt x="255" y="1496"/>
                    </a:lnTo>
                    <a:lnTo>
                      <a:pt x="249" y="1496"/>
                    </a:lnTo>
                    <a:lnTo>
                      <a:pt x="191" y="1398"/>
                    </a:lnTo>
                    <a:lnTo>
                      <a:pt x="191" y="1395"/>
                    </a:lnTo>
                    <a:lnTo>
                      <a:pt x="197" y="1391"/>
                    </a:lnTo>
                    <a:lnTo>
                      <a:pt x="203" y="1391"/>
                    </a:lnTo>
                    <a:lnTo>
                      <a:pt x="209" y="1391"/>
                    </a:lnTo>
                    <a:lnTo>
                      <a:pt x="214" y="1391"/>
                    </a:lnTo>
                    <a:lnTo>
                      <a:pt x="214" y="1395"/>
                    </a:lnTo>
                    <a:close/>
                    <a:moveTo>
                      <a:pt x="319" y="1554"/>
                    </a:moveTo>
                    <a:lnTo>
                      <a:pt x="388" y="1648"/>
                    </a:lnTo>
                    <a:lnTo>
                      <a:pt x="388" y="1652"/>
                    </a:lnTo>
                    <a:lnTo>
                      <a:pt x="388" y="1656"/>
                    </a:lnTo>
                    <a:lnTo>
                      <a:pt x="383" y="1656"/>
                    </a:lnTo>
                    <a:lnTo>
                      <a:pt x="377" y="1656"/>
                    </a:lnTo>
                    <a:lnTo>
                      <a:pt x="371" y="1656"/>
                    </a:lnTo>
                    <a:lnTo>
                      <a:pt x="371" y="1652"/>
                    </a:lnTo>
                    <a:lnTo>
                      <a:pt x="301" y="1561"/>
                    </a:lnTo>
                    <a:lnTo>
                      <a:pt x="301" y="1558"/>
                    </a:lnTo>
                    <a:lnTo>
                      <a:pt x="301" y="1554"/>
                    </a:lnTo>
                    <a:lnTo>
                      <a:pt x="307" y="1550"/>
                    </a:lnTo>
                    <a:lnTo>
                      <a:pt x="313" y="1550"/>
                    </a:lnTo>
                    <a:lnTo>
                      <a:pt x="319" y="1550"/>
                    </a:lnTo>
                    <a:lnTo>
                      <a:pt x="319" y="1554"/>
                    </a:lnTo>
                    <a:close/>
                    <a:moveTo>
                      <a:pt x="440" y="1714"/>
                    </a:moveTo>
                    <a:lnTo>
                      <a:pt x="510" y="1804"/>
                    </a:lnTo>
                    <a:lnTo>
                      <a:pt x="510" y="1808"/>
                    </a:lnTo>
                    <a:lnTo>
                      <a:pt x="510" y="1811"/>
                    </a:lnTo>
                    <a:lnTo>
                      <a:pt x="504" y="1811"/>
                    </a:lnTo>
                    <a:lnTo>
                      <a:pt x="498" y="1811"/>
                    </a:lnTo>
                    <a:lnTo>
                      <a:pt x="493" y="1811"/>
                    </a:lnTo>
                    <a:lnTo>
                      <a:pt x="487" y="1808"/>
                    </a:lnTo>
                    <a:lnTo>
                      <a:pt x="417" y="1717"/>
                    </a:lnTo>
                    <a:lnTo>
                      <a:pt x="417" y="1714"/>
                    </a:lnTo>
                    <a:lnTo>
                      <a:pt x="417" y="1710"/>
                    </a:lnTo>
                    <a:lnTo>
                      <a:pt x="423" y="1710"/>
                    </a:lnTo>
                    <a:lnTo>
                      <a:pt x="429" y="1706"/>
                    </a:lnTo>
                    <a:lnTo>
                      <a:pt x="435" y="1710"/>
                    </a:lnTo>
                    <a:lnTo>
                      <a:pt x="440" y="1714"/>
                    </a:lnTo>
                    <a:close/>
                    <a:moveTo>
                      <a:pt x="562" y="1866"/>
                    </a:moveTo>
                    <a:lnTo>
                      <a:pt x="649" y="1953"/>
                    </a:lnTo>
                    <a:lnTo>
                      <a:pt x="649" y="1956"/>
                    </a:lnTo>
                    <a:lnTo>
                      <a:pt x="649" y="1960"/>
                    </a:lnTo>
                    <a:lnTo>
                      <a:pt x="643" y="1964"/>
                    </a:lnTo>
                    <a:lnTo>
                      <a:pt x="638" y="1964"/>
                    </a:lnTo>
                    <a:lnTo>
                      <a:pt x="632" y="1964"/>
                    </a:lnTo>
                    <a:lnTo>
                      <a:pt x="626" y="1960"/>
                    </a:lnTo>
                    <a:lnTo>
                      <a:pt x="545" y="1873"/>
                    </a:lnTo>
                    <a:lnTo>
                      <a:pt x="545" y="1869"/>
                    </a:lnTo>
                    <a:lnTo>
                      <a:pt x="545" y="1866"/>
                    </a:lnTo>
                    <a:lnTo>
                      <a:pt x="551" y="1862"/>
                    </a:lnTo>
                    <a:lnTo>
                      <a:pt x="556" y="1862"/>
                    </a:lnTo>
                    <a:lnTo>
                      <a:pt x="562" y="1866"/>
                    </a:lnTo>
                    <a:close/>
                    <a:moveTo>
                      <a:pt x="719" y="2011"/>
                    </a:moveTo>
                    <a:lnTo>
                      <a:pt x="788" y="2065"/>
                    </a:lnTo>
                    <a:lnTo>
                      <a:pt x="788" y="2061"/>
                    </a:lnTo>
                    <a:lnTo>
                      <a:pt x="829" y="2083"/>
                    </a:lnTo>
                    <a:lnTo>
                      <a:pt x="829" y="2087"/>
                    </a:lnTo>
                    <a:lnTo>
                      <a:pt x="829" y="2090"/>
                    </a:lnTo>
                    <a:lnTo>
                      <a:pt x="829" y="2094"/>
                    </a:lnTo>
                    <a:lnTo>
                      <a:pt x="823" y="2094"/>
                    </a:lnTo>
                    <a:lnTo>
                      <a:pt x="817" y="2094"/>
                    </a:lnTo>
                    <a:lnTo>
                      <a:pt x="811" y="2094"/>
                    </a:lnTo>
                    <a:lnTo>
                      <a:pt x="771" y="2072"/>
                    </a:lnTo>
                    <a:lnTo>
                      <a:pt x="701" y="2018"/>
                    </a:lnTo>
                    <a:lnTo>
                      <a:pt x="695" y="2018"/>
                    </a:lnTo>
                    <a:lnTo>
                      <a:pt x="695" y="2014"/>
                    </a:lnTo>
                    <a:lnTo>
                      <a:pt x="695" y="2011"/>
                    </a:lnTo>
                    <a:lnTo>
                      <a:pt x="701" y="2011"/>
                    </a:lnTo>
                    <a:lnTo>
                      <a:pt x="707" y="2007"/>
                    </a:lnTo>
                    <a:lnTo>
                      <a:pt x="713" y="2007"/>
                    </a:lnTo>
                    <a:lnTo>
                      <a:pt x="719" y="2011"/>
                    </a:lnTo>
                    <a:close/>
                    <a:moveTo>
                      <a:pt x="910" y="2127"/>
                    </a:moveTo>
                    <a:lnTo>
                      <a:pt x="1049" y="2137"/>
                    </a:lnTo>
                    <a:lnTo>
                      <a:pt x="1043" y="2137"/>
                    </a:lnTo>
                    <a:lnTo>
                      <a:pt x="1066" y="2130"/>
                    </a:lnTo>
                    <a:lnTo>
                      <a:pt x="1072" y="2130"/>
                    </a:lnTo>
                    <a:lnTo>
                      <a:pt x="1078" y="2134"/>
                    </a:lnTo>
                    <a:lnTo>
                      <a:pt x="1078" y="2137"/>
                    </a:lnTo>
                    <a:lnTo>
                      <a:pt x="1078" y="2141"/>
                    </a:lnTo>
                    <a:lnTo>
                      <a:pt x="1078" y="2145"/>
                    </a:lnTo>
                    <a:lnTo>
                      <a:pt x="1072" y="2145"/>
                    </a:lnTo>
                    <a:lnTo>
                      <a:pt x="1049" y="2148"/>
                    </a:lnTo>
                    <a:lnTo>
                      <a:pt x="1043" y="2152"/>
                    </a:lnTo>
                    <a:lnTo>
                      <a:pt x="910" y="2141"/>
                    </a:lnTo>
                    <a:lnTo>
                      <a:pt x="904" y="2141"/>
                    </a:lnTo>
                    <a:lnTo>
                      <a:pt x="898" y="2137"/>
                    </a:lnTo>
                    <a:lnTo>
                      <a:pt x="898" y="2134"/>
                    </a:lnTo>
                    <a:lnTo>
                      <a:pt x="898" y="2130"/>
                    </a:lnTo>
                    <a:lnTo>
                      <a:pt x="898" y="2127"/>
                    </a:lnTo>
                    <a:lnTo>
                      <a:pt x="904" y="2127"/>
                    </a:lnTo>
                    <a:lnTo>
                      <a:pt x="910" y="2127"/>
                    </a:lnTo>
                    <a:close/>
                    <a:moveTo>
                      <a:pt x="1171" y="2105"/>
                    </a:moveTo>
                    <a:lnTo>
                      <a:pt x="1287" y="2043"/>
                    </a:lnTo>
                    <a:lnTo>
                      <a:pt x="1292" y="2043"/>
                    </a:lnTo>
                    <a:lnTo>
                      <a:pt x="1292" y="2040"/>
                    </a:lnTo>
                    <a:lnTo>
                      <a:pt x="1298" y="2040"/>
                    </a:lnTo>
                    <a:lnTo>
                      <a:pt x="1304" y="2040"/>
                    </a:lnTo>
                    <a:lnTo>
                      <a:pt x="1310" y="2043"/>
                    </a:lnTo>
                    <a:lnTo>
                      <a:pt x="1310" y="2047"/>
                    </a:lnTo>
                    <a:lnTo>
                      <a:pt x="1310" y="2051"/>
                    </a:lnTo>
                    <a:lnTo>
                      <a:pt x="1304" y="2054"/>
                    </a:lnTo>
                    <a:lnTo>
                      <a:pt x="1182" y="2119"/>
                    </a:lnTo>
                    <a:lnTo>
                      <a:pt x="1176" y="2119"/>
                    </a:lnTo>
                    <a:lnTo>
                      <a:pt x="1171" y="2119"/>
                    </a:lnTo>
                    <a:lnTo>
                      <a:pt x="1165" y="2116"/>
                    </a:lnTo>
                    <a:lnTo>
                      <a:pt x="1165" y="2112"/>
                    </a:lnTo>
                    <a:lnTo>
                      <a:pt x="1165" y="2109"/>
                    </a:lnTo>
                    <a:lnTo>
                      <a:pt x="1171" y="2105"/>
                    </a:lnTo>
                    <a:close/>
                    <a:moveTo>
                      <a:pt x="1356" y="1982"/>
                    </a:moveTo>
                    <a:lnTo>
                      <a:pt x="1414" y="1931"/>
                    </a:lnTo>
                    <a:lnTo>
                      <a:pt x="1443" y="1898"/>
                    </a:lnTo>
                    <a:lnTo>
                      <a:pt x="1443" y="1895"/>
                    </a:lnTo>
                    <a:lnTo>
                      <a:pt x="1449" y="1895"/>
                    </a:lnTo>
                    <a:lnTo>
                      <a:pt x="1455" y="1895"/>
                    </a:lnTo>
                    <a:lnTo>
                      <a:pt x="1460" y="1895"/>
                    </a:lnTo>
                    <a:lnTo>
                      <a:pt x="1460" y="1898"/>
                    </a:lnTo>
                    <a:lnTo>
                      <a:pt x="1466" y="1898"/>
                    </a:lnTo>
                    <a:lnTo>
                      <a:pt x="1466" y="1902"/>
                    </a:lnTo>
                    <a:lnTo>
                      <a:pt x="1460" y="1906"/>
                    </a:lnTo>
                    <a:lnTo>
                      <a:pt x="1432" y="1942"/>
                    </a:lnTo>
                    <a:lnTo>
                      <a:pt x="1374" y="1993"/>
                    </a:lnTo>
                    <a:lnTo>
                      <a:pt x="1368" y="1993"/>
                    </a:lnTo>
                    <a:lnTo>
                      <a:pt x="1362" y="1993"/>
                    </a:lnTo>
                    <a:lnTo>
                      <a:pt x="1356" y="1989"/>
                    </a:lnTo>
                    <a:lnTo>
                      <a:pt x="1356" y="1985"/>
                    </a:lnTo>
                    <a:lnTo>
                      <a:pt x="1356" y="1982"/>
                    </a:lnTo>
                    <a:close/>
                    <a:moveTo>
                      <a:pt x="1501" y="1833"/>
                    </a:moveTo>
                    <a:lnTo>
                      <a:pt x="1536" y="1793"/>
                    </a:lnTo>
                    <a:lnTo>
                      <a:pt x="1571" y="1746"/>
                    </a:lnTo>
                    <a:lnTo>
                      <a:pt x="1576" y="1743"/>
                    </a:lnTo>
                    <a:lnTo>
                      <a:pt x="1582" y="1739"/>
                    </a:lnTo>
                    <a:lnTo>
                      <a:pt x="1588" y="1743"/>
                    </a:lnTo>
                    <a:lnTo>
                      <a:pt x="1594" y="1743"/>
                    </a:lnTo>
                    <a:lnTo>
                      <a:pt x="1594" y="1746"/>
                    </a:lnTo>
                    <a:lnTo>
                      <a:pt x="1594" y="1750"/>
                    </a:lnTo>
                    <a:lnTo>
                      <a:pt x="1559" y="1797"/>
                    </a:lnTo>
                    <a:lnTo>
                      <a:pt x="1518" y="1840"/>
                    </a:lnTo>
                    <a:lnTo>
                      <a:pt x="1518" y="1844"/>
                    </a:lnTo>
                    <a:lnTo>
                      <a:pt x="1513" y="1844"/>
                    </a:lnTo>
                    <a:lnTo>
                      <a:pt x="1507" y="1844"/>
                    </a:lnTo>
                    <a:lnTo>
                      <a:pt x="1501" y="1844"/>
                    </a:lnTo>
                    <a:lnTo>
                      <a:pt x="1501" y="1840"/>
                    </a:lnTo>
                    <a:lnTo>
                      <a:pt x="1495" y="1837"/>
                    </a:lnTo>
                    <a:lnTo>
                      <a:pt x="1501" y="1833"/>
                    </a:lnTo>
                    <a:close/>
                    <a:moveTo>
                      <a:pt x="1623" y="1681"/>
                    </a:moveTo>
                    <a:lnTo>
                      <a:pt x="1692" y="1587"/>
                    </a:lnTo>
                    <a:lnTo>
                      <a:pt x="1692" y="1583"/>
                    </a:lnTo>
                    <a:lnTo>
                      <a:pt x="1698" y="1583"/>
                    </a:lnTo>
                    <a:lnTo>
                      <a:pt x="1704" y="1583"/>
                    </a:lnTo>
                    <a:lnTo>
                      <a:pt x="1710" y="1587"/>
                    </a:lnTo>
                    <a:lnTo>
                      <a:pt x="1710" y="1590"/>
                    </a:lnTo>
                    <a:lnTo>
                      <a:pt x="1710" y="1594"/>
                    </a:lnTo>
                    <a:lnTo>
                      <a:pt x="1640" y="1685"/>
                    </a:lnTo>
                    <a:lnTo>
                      <a:pt x="1640" y="1688"/>
                    </a:lnTo>
                    <a:lnTo>
                      <a:pt x="1634" y="1688"/>
                    </a:lnTo>
                    <a:lnTo>
                      <a:pt x="1629" y="1688"/>
                    </a:lnTo>
                    <a:lnTo>
                      <a:pt x="1623" y="1688"/>
                    </a:lnTo>
                    <a:lnTo>
                      <a:pt x="1623" y="1685"/>
                    </a:lnTo>
                    <a:lnTo>
                      <a:pt x="1623" y="1681"/>
                    </a:lnTo>
                    <a:close/>
                    <a:moveTo>
                      <a:pt x="1739" y="1521"/>
                    </a:moveTo>
                    <a:lnTo>
                      <a:pt x="1802" y="1435"/>
                    </a:lnTo>
                    <a:lnTo>
                      <a:pt x="1808" y="1431"/>
                    </a:lnTo>
                    <a:lnTo>
                      <a:pt x="1808" y="1427"/>
                    </a:lnTo>
                    <a:lnTo>
                      <a:pt x="1814" y="1427"/>
                    </a:lnTo>
                    <a:lnTo>
                      <a:pt x="1814" y="1424"/>
                    </a:lnTo>
                    <a:lnTo>
                      <a:pt x="1820" y="1427"/>
                    </a:lnTo>
                    <a:lnTo>
                      <a:pt x="1826" y="1427"/>
                    </a:lnTo>
                    <a:lnTo>
                      <a:pt x="1826" y="1431"/>
                    </a:lnTo>
                    <a:lnTo>
                      <a:pt x="1826" y="1435"/>
                    </a:lnTo>
                    <a:lnTo>
                      <a:pt x="1826" y="1442"/>
                    </a:lnTo>
                    <a:lnTo>
                      <a:pt x="1762" y="1529"/>
                    </a:lnTo>
                    <a:lnTo>
                      <a:pt x="1756" y="1529"/>
                    </a:lnTo>
                    <a:lnTo>
                      <a:pt x="1750" y="1532"/>
                    </a:lnTo>
                    <a:lnTo>
                      <a:pt x="1744" y="1532"/>
                    </a:lnTo>
                    <a:lnTo>
                      <a:pt x="1739" y="1529"/>
                    </a:lnTo>
                    <a:lnTo>
                      <a:pt x="1739" y="1525"/>
                    </a:lnTo>
                    <a:lnTo>
                      <a:pt x="1739" y="1521"/>
                    </a:lnTo>
                    <a:close/>
                    <a:moveTo>
                      <a:pt x="1849" y="1362"/>
                    </a:moveTo>
                    <a:lnTo>
                      <a:pt x="1907" y="1268"/>
                    </a:lnTo>
                    <a:lnTo>
                      <a:pt x="1907" y="1264"/>
                    </a:lnTo>
                    <a:lnTo>
                      <a:pt x="1913" y="1264"/>
                    </a:lnTo>
                    <a:lnTo>
                      <a:pt x="1918" y="1264"/>
                    </a:lnTo>
                    <a:lnTo>
                      <a:pt x="1924" y="1264"/>
                    </a:lnTo>
                    <a:lnTo>
                      <a:pt x="1924" y="1268"/>
                    </a:lnTo>
                    <a:lnTo>
                      <a:pt x="1930" y="1268"/>
                    </a:lnTo>
                    <a:lnTo>
                      <a:pt x="1924" y="1271"/>
                    </a:lnTo>
                    <a:lnTo>
                      <a:pt x="1866" y="1366"/>
                    </a:lnTo>
                    <a:lnTo>
                      <a:pt x="1866" y="1369"/>
                    </a:lnTo>
                    <a:lnTo>
                      <a:pt x="1860" y="1369"/>
                    </a:lnTo>
                    <a:lnTo>
                      <a:pt x="1860" y="1373"/>
                    </a:lnTo>
                    <a:lnTo>
                      <a:pt x="1855" y="1373"/>
                    </a:lnTo>
                    <a:lnTo>
                      <a:pt x="1849" y="1369"/>
                    </a:lnTo>
                    <a:lnTo>
                      <a:pt x="1849" y="1366"/>
                    </a:lnTo>
                    <a:lnTo>
                      <a:pt x="1849" y="1362"/>
                    </a:lnTo>
                    <a:close/>
                    <a:moveTo>
                      <a:pt x="1947" y="1199"/>
                    </a:moveTo>
                    <a:lnTo>
                      <a:pt x="1999" y="1105"/>
                    </a:lnTo>
                    <a:lnTo>
                      <a:pt x="2005" y="1101"/>
                    </a:lnTo>
                    <a:lnTo>
                      <a:pt x="2011" y="1098"/>
                    </a:lnTo>
                    <a:lnTo>
                      <a:pt x="2017" y="1101"/>
                    </a:lnTo>
                    <a:lnTo>
                      <a:pt x="2023" y="1105"/>
                    </a:lnTo>
                    <a:lnTo>
                      <a:pt x="2023" y="1108"/>
                    </a:lnTo>
                    <a:lnTo>
                      <a:pt x="1965" y="1203"/>
                    </a:lnTo>
                    <a:lnTo>
                      <a:pt x="1965" y="1206"/>
                    </a:lnTo>
                    <a:lnTo>
                      <a:pt x="1959" y="1210"/>
                    </a:lnTo>
                    <a:lnTo>
                      <a:pt x="1953" y="1210"/>
                    </a:lnTo>
                    <a:lnTo>
                      <a:pt x="1947" y="1206"/>
                    </a:lnTo>
                    <a:lnTo>
                      <a:pt x="1942" y="1203"/>
                    </a:lnTo>
                    <a:lnTo>
                      <a:pt x="1947" y="1199"/>
                    </a:lnTo>
                    <a:close/>
                    <a:moveTo>
                      <a:pt x="2040" y="1036"/>
                    </a:moveTo>
                    <a:lnTo>
                      <a:pt x="2098" y="942"/>
                    </a:lnTo>
                    <a:lnTo>
                      <a:pt x="2098" y="938"/>
                    </a:lnTo>
                    <a:lnTo>
                      <a:pt x="2104" y="934"/>
                    </a:lnTo>
                    <a:lnTo>
                      <a:pt x="2110" y="934"/>
                    </a:lnTo>
                    <a:lnTo>
                      <a:pt x="2115" y="938"/>
                    </a:lnTo>
                    <a:lnTo>
                      <a:pt x="2115" y="942"/>
                    </a:lnTo>
                    <a:lnTo>
                      <a:pt x="2115" y="945"/>
                    </a:lnTo>
                    <a:lnTo>
                      <a:pt x="2063" y="1040"/>
                    </a:lnTo>
                    <a:lnTo>
                      <a:pt x="2057" y="1043"/>
                    </a:lnTo>
                    <a:lnTo>
                      <a:pt x="2052" y="1047"/>
                    </a:lnTo>
                    <a:lnTo>
                      <a:pt x="2046" y="1047"/>
                    </a:lnTo>
                    <a:lnTo>
                      <a:pt x="2040" y="1043"/>
                    </a:lnTo>
                    <a:lnTo>
                      <a:pt x="2040" y="1040"/>
                    </a:lnTo>
                    <a:lnTo>
                      <a:pt x="2040" y="1036"/>
                    </a:lnTo>
                    <a:close/>
                    <a:moveTo>
                      <a:pt x="2133" y="873"/>
                    </a:moveTo>
                    <a:lnTo>
                      <a:pt x="2179" y="797"/>
                    </a:lnTo>
                    <a:lnTo>
                      <a:pt x="2191" y="779"/>
                    </a:lnTo>
                    <a:lnTo>
                      <a:pt x="2197" y="775"/>
                    </a:lnTo>
                    <a:lnTo>
                      <a:pt x="2197" y="771"/>
                    </a:lnTo>
                    <a:lnTo>
                      <a:pt x="2202" y="771"/>
                    </a:lnTo>
                    <a:lnTo>
                      <a:pt x="2208" y="771"/>
                    </a:lnTo>
                    <a:lnTo>
                      <a:pt x="2208" y="775"/>
                    </a:lnTo>
                    <a:lnTo>
                      <a:pt x="2214" y="775"/>
                    </a:lnTo>
                    <a:lnTo>
                      <a:pt x="2214" y="779"/>
                    </a:lnTo>
                    <a:lnTo>
                      <a:pt x="2214" y="782"/>
                    </a:lnTo>
                    <a:lnTo>
                      <a:pt x="2202" y="800"/>
                    </a:lnTo>
                    <a:lnTo>
                      <a:pt x="2156" y="876"/>
                    </a:lnTo>
                    <a:lnTo>
                      <a:pt x="2156" y="880"/>
                    </a:lnTo>
                    <a:lnTo>
                      <a:pt x="2150" y="880"/>
                    </a:lnTo>
                    <a:lnTo>
                      <a:pt x="2144" y="884"/>
                    </a:lnTo>
                    <a:lnTo>
                      <a:pt x="2144" y="880"/>
                    </a:lnTo>
                    <a:lnTo>
                      <a:pt x="2139" y="880"/>
                    </a:lnTo>
                    <a:lnTo>
                      <a:pt x="2133" y="876"/>
                    </a:lnTo>
                    <a:lnTo>
                      <a:pt x="2133" y="873"/>
                    </a:lnTo>
                    <a:close/>
                    <a:moveTo>
                      <a:pt x="2237" y="710"/>
                    </a:moveTo>
                    <a:lnTo>
                      <a:pt x="2295" y="616"/>
                    </a:lnTo>
                    <a:lnTo>
                      <a:pt x="2295" y="612"/>
                    </a:lnTo>
                    <a:lnTo>
                      <a:pt x="2301" y="612"/>
                    </a:lnTo>
                    <a:lnTo>
                      <a:pt x="2307" y="612"/>
                    </a:lnTo>
                    <a:lnTo>
                      <a:pt x="2312" y="612"/>
                    </a:lnTo>
                    <a:lnTo>
                      <a:pt x="2312" y="616"/>
                    </a:lnTo>
                    <a:lnTo>
                      <a:pt x="2318" y="619"/>
                    </a:lnTo>
                    <a:lnTo>
                      <a:pt x="2254" y="713"/>
                    </a:lnTo>
                    <a:lnTo>
                      <a:pt x="2254" y="717"/>
                    </a:lnTo>
                    <a:lnTo>
                      <a:pt x="2249" y="717"/>
                    </a:lnTo>
                    <a:lnTo>
                      <a:pt x="2243" y="721"/>
                    </a:lnTo>
                    <a:lnTo>
                      <a:pt x="2237" y="717"/>
                    </a:lnTo>
                    <a:lnTo>
                      <a:pt x="2231" y="713"/>
                    </a:lnTo>
                    <a:lnTo>
                      <a:pt x="2237" y="710"/>
                    </a:lnTo>
                    <a:close/>
                    <a:moveTo>
                      <a:pt x="2341" y="550"/>
                    </a:moveTo>
                    <a:lnTo>
                      <a:pt x="2417" y="460"/>
                    </a:lnTo>
                    <a:lnTo>
                      <a:pt x="2417" y="456"/>
                    </a:lnTo>
                    <a:lnTo>
                      <a:pt x="2423" y="453"/>
                    </a:lnTo>
                    <a:lnTo>
                      <a:pt x="2428" y="453"/>
                    </a:lnTo>
                    <a:lnTo>
                      <a:pt x="2428" y="456"/>
                    </a:lnTo>
                    <a:lnTo>
                      <a:pt x="2434" y="456"/>
                    </a:lnTo>
                    <a:lnTo>
                      <a:pt x="2434" y="460"/>
                    </a:lnTo>
                    <a:lnTo>
                      <a:pt x="2434" y="463"/>
                    </a:lnTo>
                    <a:lnTo>
                      <a:pt x="2365" y="554"/>
                    </a:lnTo>
                    <a:lnTo>
                      <a:pt x="2359" y="558"/>
                    </a:lnTo>
                    <a:lnTo>
                      <a:pt x="2353" y="558"/>
                    </a:lnTo>
                    <a:lnTo>
                      <a:pt x="2347" y="558"/>
                    </a:lnTo>
                    <a:lnTo>
                      <a:pt x="2341" y="554"/>
                    </a:lnTo>
                    <a:lnTo>
                      <a:pt x="2341" y="550"/>
                    </a:lnTo>
                    <a:close/>
                    <a:moveTo>
                      <a:pt x="2463" y="395"/>
                    </a:moveTo>
                    <a:lnTo>
                      <a:pt x="2538" y="300"/>
                    </a:lnTo>
                    <a:lnTo>
                      <a:pt x="2544" y="297"/>
                    </a:lnTo>
                    <a:lnTo>
                      <a:pt x="2550" y="297"/>
                    </a:lnTo>
                    <a:lnTo>
                      <a:pt x="2550" y="300"/>
                    </a:lnTo>
                    <a:lnTo>
                      <a:pt x="2556" y="300"/>
                    </a:lnTo>
                    <a:lnTo>
                      <a:pt x="2556" y="304"/>
                    </a:lnTo>
                    <a:lnTo>
                      <a:pt x="2562" y="304"/>
                    </a:lnTo>
                    <a:lnTo>
                      <a:pt x="2556" y="308"/>
                    </a:lnTo>
                    <a:lnTo>
                      <a:pt x="2486" y="398"/>
                    </a:lnTo>
                    <a:lnTo>
                      <a:pt x="2486" y="402"/>
                    </a:lnTo>
                    <a:lnTo>
                      <a:pt x="2480" y="402"/>
                    </a:lnTo>
                    <a:lnTo>
                      <a:pt x="2475" y="402"/>
                    </a:lnTo>
                    <a:lnTo>
                      <a:pt x="2469" y="402"/>
                    </a:lnTo>
                    <a:lnTo>
                      <a:pt x="2463" y="398"/>
                    </a:lnTo>
                    <a:lnTo>
                      <a:pt x="2463" y="395"/>
                    </a:lnTo>
                    <a:close/>
                    <a:moveTo>
                      <a:pt x="2591" y="239"/>
                    </a:moveTo>
                    <a:lnTo>
                      <a:pt x="2683" y="152"/>
                    </a:lnTo>
                    <a:lnTo>
                      <a:pt x="2683" y="148"/>
                    </a:lnTo>
                    <a:lnTo>
                      <a:pt x="2689" y="148"/>
                    </a:lnTo>
                    <a:lnTo>
                      <a:pt x="2695" y="148"/>
                    </a:lnTo>
                    <a:lnTo>
                      <a:pt x="2701" y="152"/>
                    </a:lnTo>
                    <a:lnTo>
                      <a:pt x="2701" y="155"/>
                    </a:lnTo>
                    <a:lnTo>
                      <a:pt x="2701" y="159"/>
                    </a:lnTo>
                    <a:lnTo>
                      <a:pt x="2614" y="246"/>
                    </a:lnTo>
                    <a:lnTo>
                      <a:pt x="2608" y="246"/>
                    </a:lnTo>
                    <a:lnTo>
                      <a:pt x="2602" y="250"/>
                    </a:lnTo>
                    <a:lnTo>
                      <a:pt x="2596" y="246"/>
                    </a:lnTo>
                    <a:lnTo>
                      <a:pt x="2591" y="246"/>
                    </a:lnTo>
                    <a:lnTo>
                      <a:pt x="2591" y="242"/>
                    </a:lnTo>
                    <a:lnTo>
                      <a:pt x="2591" y="239"/>
                    </a:lnTo>
                    <a:close/>
                    <a:moveTo>
                      <a:pt x="2759" y="97"/>
                    </a:moveTo>
                    <a:lnTo>
                      <a:pt x="2822" y="50"/>
                    </a:lnTo>
                    <a:lnTo>
                      <a:pt x="2828" y="47"/>
                    </a:lnTo>
                    <a:lnTo>
                      <a:pt x="2886" y="32"/>
                    </a:lnTo>
                    <a:lnTo>
                      <a:pt x="2892" y="32"/>
                    </a:lnTo>
                    <a:lnTo>
                      <a:pt x="2898" y="32"/>
                    </a:lnTo>
                    <a:lnTo>
                      <a:pt x="2898" y="36"/>
                    </a:lnTo>
                    <a:lnTo>
                      <a:pt x="2898" y="39"/>
                    </a:lnTo>
                    <a:lnTo>
                      <a:pt x="2898" y="43"/>
                    </a:lnTo>
                    <a:lnTo>
                      <a:pt x="2892" y="43"/>
                    </a:lnTo>
                    <a:lnTo>
                      <a:pt x="2840" y="61"/>
                    </a:lnTo>
                    <a:lnTo>
                      <a:pt x="2776" y="105"/>
                    </a:lnTo>
                    <a:lnTo>
                      <a:pt x="2770" y="108"/>
                    </a:lnTo>
                    <a:lnTo>
                      <a:pt x="2764" y="108"/>
                    </a:lnTo>
                    <a:lnTo>
                      <a:pt x="2759" y="108"/>
                    </a:lnTo>
                    <a:lnTo>
                      <a:pt x="2759" y="105"/>
                    </a:lnTo>
                    <a:lnTo>
                      <a:pt x="2753" y="105"/>
                    </a:lnTo>
                    <a:lnTo>
                      <a:pt x="2753" y="101"/>
                    </a:lnTo>
                    <a:lnTo>
                      <a:pt x="2753" y="97"/>
                    </a:lnTo>
                    <a:lnTo>
                      <a:pt x="2759" y="97"/>
                    </a:lnTo>
                    <a:close/>
                    <a:moveTo>
                      <a:pt x="2996" y="7"/>
                    </a:moveTo>
                    <a:lnTo>
                      <a:pt x="3095" y="0"/>
                    </a:lnTo>
                    <a:lnTo>
                      <a:pt x="3101" y="0"/>
                    </a:lnTo>
                    <a:lnTo>
                      <a:pt x="3106" y="0"/>
                    </a:lnTo>
                    <a:lnTo>
                      <a:pt x="3159" y="21"/>
                    </a:lnTo>
                    <a:lnTo>
                      <a:pt x="3159" y="25"/>
                    </a:lnTo>
                    <a:lnTo>
                      <a:pt x="3159" y="29"/>
                    </a:lnTo>
                    <a:lnTo>
                      <a:pt x="3159" y="32"/>
                    </a:lnTo>
                    <a:lnTo>
                      <a:pt x="3153" y="32"/>
                    </a:lnTo>
                    <a:lnTo>
                      <a:pt x="3147" y="32"/>
                    </a:lnTo>
                    <a:lnTo>
                      <a:pt x="3141" y="32"/>
                    </a:lnTo>
                    <a:lnTo>
                      <a:pt x="3095" y="14"/>
                    </a:lnTo>
                    <a:lnTo>
                      <a:pt x="3101" y="14"/>
                    </a:lnTo>
                    <a:lnTo>
                      <a:pt x="2996" y="21"/>
                    </a:lnTo>
                    <a:lnTo>
                      <a:pt x="2991" y="21"/>
                    </a:lnTo>
                    <a:lnTo>
                      <a:pt x="2985" y="18"/>
                    </a:lnTo>
                    <a:lnTo>
                      <a:pt x="2985" y="14"/>
                    </a:lnTo>
                    <a:lnTo>
                      <a:pt x="2985" y="10"/>
                    </a:lnTo>
                    <a:lnTo>
                      <a:pt x="2991" y="7"/>
                    </a:lnTo>
                    <a:lnTo>
                      <a:pt x="2996" y="7"/>
                    </a:lnTo>
                    <a:close/>
                    <a:moveTo>
                      <a:pt x="3251" y="61"/>
                    </a:moveTo>
                    <a:lnTo>
                      <a:pt x="3356" y="123"/>
                    </a:lnTo>
                    <a:lnTo>
                      <a:pt x="3361" y="126"/>
                    </a:lnTo>
                    <a:lnTo>
                      <a:pt x="3367" y="134"/>
                    </a:lnTo>
                    <a:lnTo>
                      <a:pt x="3373" y="137"/>
                    </a:lnTo>
                    <a:lnTo>
                      <a:pt x="3373" y="141"/>
                    </a:lnTo>
                    <a:lnTo>
                      <a:pt x="3367" y="145"/>
                    </a:lnTo>
                    <a:lnTo>
                      <a:pt x="3361" y="145"/>
                    </a:lnTo>
                    <a:lnTo>
                      <a:pt x="3356" y="145"/>
                    </a:lnTo>
                    <a:lnTo>
                      <a:pt x="3350" y="145"/>
                    </a:lnTo>
                    <a:lnTo>
                      <a:pt x="3338" y="134"/>
                    </a:lnTo>
                    <a:lnTo>
                      <a:pt x="3344" y="134"/>
                    </a:lnTo>
                    <a:lnTo>
                      <a:pt x="3240" y="72"/>
                    </a:lnTo>
                    <a:lnTo>
                      <a:pt x="3234" y="68"/>
                    </a:lnTo>
                    <a:lnTo>
                      <a:pt x="3234" y="65"/>
                    </a:lnTo>
                    <a:lnTo>
                      <a:pt x="3240" y="61"/>
                    </a:lnTo>
                    <a:lnTo>
                      <a:pt x="3246" y="61"/>
                    </a:lnTo>
                    <a:lnTo>
                      <a:pt x="3251" y="61"/>
                    </a:lnTo>
                    <a:close/>
                    <a:moveTo>
                      <a:pt x="3431" y="195"/>
                    </a:moveTo>
                    <a:lnTo>
                      <a:pt x="3483" y="250"/>
                    </a:lnTo>
                    <a:lnTo>
                      <a:pt x="3518" y="282"/>
                    </a:lnTo>
                    <a:lnTo>
                      <a:pt x="3518" y="286"/>
                    </a:lnTo>
                    <a:lnTo>
                      <a:pt x="3518" y="289"/>
                    </a:lnTo>
                    <a:lnTo>
                      <a:pt x="3512" y="293"/>
                    </a:lnTo>
                    <a:lnTo>
                      <a:pt x="3506" y="293"/>
                    </a:lnTo>
                    <a:lnTo>
                      <a:pt x="3501" y="293"/>
                    </a:lnTo>
                    <a:lnTo>
                      <a:pt x="3495" y="289"/>
                    </a:lnTo>
                    <a:lnTo>
                      <a:pt x="3466" y="257"/>
                    </a:lnTo>
                    <a:lnTo>
                      <a:pt x="3414" y="203"/>
                    </a:lnTo>
                    <a:lnTo>
                      <a:pt x="3408" y="203"/>
                    </a:lnTo>
                    <a:lnTo>
                      <a:pt x="3408" y="199"/>
                    </a:lnTo>
                    <a:lnTo>
                      <a:pt x="3414" y="195"/>
                    </a:lnTo>
                    <a:lnTo>
                      <a:pt x="3419" y="192"/>
                    </a:lnTo>
                    <a:lnTo>
                      <a:pt x="3425" y="192"/>
                    </a:lnTo>
                    <a:lnTo>
                      <a:pt x="3431" y="195"/>
                    </a:lnTo>
                    <a:close/>
                    <a:moveTo>
                      <a:pt x="3570" y="347"/>
                    </a:moveTo>
                    <a:lnTo>
                      <a:pt x="3611" y="398"/>
                    </a:lnTo>
                    <a:lnTo>
                      <a:pt x="3640" y="438"/>
                    </a:lnTo>
                    <a:lnTo>
                      <a:pt x="3640" y="442"/>
                    </a:lnTo>
                    <a:lnTo>
                      <a:pt x="3640" y="445"/>
                    </a:lnTo>
                    <a:lnTo>
                      <a:pt x="3640" y="449"/>
                    </a:lnTo>
                    <a:lnTo>
                      <a:pt x="3634" y="449"/>
                    </a:lnTo>
                    <a:lnTo>
                      <a:pt x="3628" y="449"/>
                    </a:lnTo>
                    <a:lnTo>
                      <a:pt x="3622" y="449"/>
                    </a:lnTo>
                    <a:lnTo>
                      <a:pt x="3616" y="445"/>
                    </a:lnTo>
                    <a:lnTo>
                      <a:pt x="3593" y="405"/>
                    </a:lnTo>
                    <a:lnTo>
                      <a:pt x="3547" y="355"/>
                    </a:lnTo>
                    <a:lnTo>
                      <a:pt x="3547" y="351"/>
                    </a:lnTo>
                    <a:lnTo>
                      <a:pt x="3547" y="347"/>
                    </a:lnTo>
                    <a:lnTo>
                      <a:pt x="3553" y="344"/>
                    </a:lnTo>
                    <a:lnTo>
                      <a:pt x="3558" y="344"/>
                    </a:lnTo>
                    <a:lnTo>
                      <a:pt x="3564" y="344"/>
                    </a:lnTo>
                    <a:lnTo>
                      <a:pt x="3564" y="347"/>
                    </a:lnTo>
                    <a:lnTo>
                      <a:pt x="3570" y="347"/>
                    </a:lnTo>
                    <a:close/>
                    <a:moveTo>
                      <a:pt x="3686" y="507"/>
                    </a:moveTo>
                    <a:lnTo>
                      <a:pt x="3738" y="579"/>
                    </a:lnTo>
                    <a:lnTo>
                      <a:pt x="3750" y="597"/>
                    </a:lnTo>
                    <a:lnTo>
                      <a:pt x="3756" y="601"/>
                    </a:lnTo>
                    <a:lnTo>
                      <a:pt x="3750" y="605"/>
                    </a:lnTo>
                    <a:lnTo>
                      <a:pt x="3744" y="608"/>
                    </a:lnTo>
                    <a:lnTo>
                      <a:pt x="3738" y="608"/>
                    </a:lnTo>
                    <a:lnTo>
                      <a:pt x="3732" y="608"/>
                    </a:lnTo>
                    <a:lnTo>
                      <a:pt x="3732" y="605"/>
                    </a:lnTo>
                    <a:lnTo>
                      <a:pt x="3715" y="583"/>
                    </a:lnTo>
                    <a:lnTo>
                      <a:pt x="3663" y="511"/>
                    </a:lnTo>
                    <a:lnTo>
                      <a:pt x="3663" y="507"/>
                    </a:lnTo>
                    <a:lnTo>
                      <a:pt x="3669" y="503"/>
                    </a:lnTo>
                    <a:lnTo>
                      <a:pt x="3674" y="503"/>
                    </a:lnTo>
                    <a:lnTo>
                      <a:pt x="3680" y="503"/>
                    </a:lnTo>
                    <a:lnTo>
                      <a:pt x="3686" y="503"/>
                    </a:lnTo>
                    <a:lnTo>
                      <a:pt x="3686" y="507"/>
                    </a:lnTo>
                    <a:close/>
                    <a:moveTo>
                      <a:pt x="3802" y="666"/>
                    </a:moveTo>
                    <a:lnTo>
                      <a:pt x="3866" y="757"/>
                    </a:lnTo>
                    <a:lnTo>
                      <a:pt x="3866" y="761"/>
                    </a:lnTo>
                    <a:lnTo>
                      <a:pt x="3866" y="764"/>
                    </a:lnTo>
                    <a:lnTo>
                      <a:pt x="3860" y="764"/>
                    </a:lnTo>
                    <a:lnTo>
                      <a:pt x="3860" y="768"/>
                    </a:lnTo>
                    <a:lnTo>
                      <a:pt x="3854" y="768"/>
                    </a:lnTo>
                    <a:lnTo>
                      <a:pt x="3848" y="768"/>
                    </a:lnTo>
                    <a:lnTo>
                      <a:pt x="3848" y="764"/>
                    </a:lnTo>
                    <a:lnTo>
                      <a:pt x="3842" y="764"/>
                    </a:lnTo>
                    <a:lnTo>
                      <a:pt x="3779" y="670"/>
                    </a:lnTo>
                    <a:lnTo>
                      <a:pt x="3779" y="666"/>
                    </a:lnTo>
                    <a:lnTo>
                      <a:pt x="3779" y="663"/>
                    </a:lnTo>
                    <a:lnTo>
                      <a:pt x="3785" y="663"/>
                    </a:lnTo>
                    <a:lnTo>
                      <a:pt x="3790" y="659"/>
                    </a:lnTo>
                    <a:lnTo>
                      <a:pt x="3790" y="663"/>
                    </a:lnTo>
                    <a:lnTo>
                      <a:pt x="3796" y="663"/>
                    </a:lnTo>
                    <a:lnTo>
                      <a:pt x="3802" y="666"/>
                    </a:lnTo>
                    <a:close/>
                    <a:moveTo>
                      <a:pt x="3906" y="826"/>
                    </a:moveTo>
                    <a:lnTo>
                      <a:pt x="3964" y="920"/>
                    </a:lnTo>
                    <a:lnTo>
                      <a:pt x="3964" y="924"/>
                    </a:lnTo>
                    <a:lnTo>
                      <a:pt x="3964" y="927"/>
                    </a:lnTo>
                    <a:lnTo>
                      <a:pt x="3958" y="931"/>
                    </a:lnTo>
                    <a:lnTo>
                      <a:pt x="3953" y="931"/>
                    </a:lnTo>
                    <a:lnTo>
                      <a:pt x="3947" y="931"/>
                    </a:lnTo>
                    <a:lnTo>
                      <a:pt x="3947" y="927"/>
                    </a:lnTo>
                    <a:lnTo>
                      <a:pt x="3941" y="927"/>
                    </a:lnTo>
                    <a:lnTo>
                      <a:pt x="3889" y="829"/>
                    </a:lnTo>
                    <a:lnTo>
                      <a:pt x="3883" y="829"/>
                    </a:lnTo>
                    <a:lnTo>
                      <a:pt x="3889" y="826"/>
                    </a:lnTo>
                    <a:lnTo>
                      <a:pt x="3889" y="822"/>
                    </a:lnTo>
                    <a:lnTo>
                      <a:pt x="3895" y="822"/>
                    </a:lnTo>
                    <a:lnTo>
                      <a:pt x="3900" y="822"/>
                    </a:lnTo>
                    <a:lnTo>
                      <a:pt x="3906" y="822"/>
                    </a:lnTo>
                    <a:lnTo>
                      <a:pt x="3906" y="826"/>
                    </a:lnTo>
                    <a:close/>
                    <a:moveTo>
                      <a:pt x="4005" y="989"/>
                    </a:moveTo>
                    <a:lnTo>
                      <a:pt x="4063" y="1083"/>
                    </a:lnTo>
                    <a:lnTo>
                      <a:pt x="4063" y="1087"/>
                    </a:lnTo>
                    <a:lnTo>
                      <a:pt x="4063" y="1090"/>
                    </a:lnTo>
                    <a:lnTo>
                      <a:pt x="4057" y="1090"/>
                    </a:lnTo>
                    <a:lnTo>
                      <a:pt x="4057" y="1094"/>
                    </a:lnTo>
                    <a:lnTo>
                      <a:pt x="4051" y="1094"/>
                    </a:lnTo>
                    <a:lnTo>
                      <a:pt x="4045" y="1094"/>
                    </a:lnTo>
                    <a:lnTo>
                      <a:pt x="4040" y="1090"/>
                    </a:lnTo>
                    <a:lnTo>
                      <a:pt x="3987" y="992"/>
                    </a:lnTo>
                    <a:lnTo>
                      <a:pt x="3982" y="989"/>
                    </a:lnTo>
                    <a:lnTo>
                      <a:pt x="3987" y="989"/>
                    </a:lnTo>
                    <a:lnTo>
                      <a:pt x="3987" y="985"/>
                    </a:lnTo>
                    <a:lnTo>
                      <a:pt x="3993" y="985"/>
                    </a:lnTo>
                    <a:lnTo>
                      <a:pt x="3999" y="985"/>
                    </a:lnTo>
                    <a:lnTo>
                      <a:pt x="4005" y="985"/>
                    </a:lnTo>
                    <a:lnTo>
                      <a:pt x="4005" y="989"/>
                    </a:lnTo>
                    <a:close/>
                    <a:moveTo>
                      <a:pt x="4103" y="1152"/>
                    </a:moveTo>
                    <a:lnTo>
                      <a:pt x="4132" y="1199"/>
                    </a:lnTo>
                    <a:lnTo>
                      <a:pt x="4155" y="1246"/>
                    </a:lnTo>
                    <a:lnTo>
                      <a:pt x="4161" y="1250"/>
                    </a:lnTo>
                    <a:lnTo>
                      <a:pt x="4155" y="1253"/>
                    </a:lnTo>
                    <a:lnTo>
                      <a:pt x="4150" y="1257"/>
                    </a:lnTo>
                    <a:lnTo>
                      <a:pt x="4144" y="1257"/>
                    </a:lnTo>
                    <a:lnTo>
                      <a:pt x="4138" y="1253"/>
                    </a:lnTo>
                    <a:lnTo>
                      <a:pt x="4109" y="1206"/>
                    </a:lnTo>
                    <a:lnTo>
                      <a:pt x="4080" y="1156"/>
                    </a:lnTo>
                    <a:lnTo>
                      <a:pt x="4080" y="1152"/>
                    </a:lnTo>
                    <a:lnTo>
                      <a:pt x="4080" y="1148"/>
                    </a:lnTo>
                    <a:lnTo>
                      <a:pt x="4086" y="1148"/>
                    </a:lnTo>
                    <a:lnTo>
                      <a:pt x="4092" y="1148"/>
                    </a:lnTo>
                    <a:lnTo>
                      <a:pt x="4097" y="1148"/>
                    </a:lnTo>
                    <a:lnTo>
                      <a:pt x="4103" y="1152"/>
                    </a:lnTo>
                    <a:close/>
                    <a:moveTo>
                      <a:pt x="4202" y="1315"/>
                    </a:moveTo>
                    <a:lnTo>
                      <a:pt x="4254" y="1406"/>
                    </a:lnTo>
                    <a:lnTo>
                      <a:pt x="4254" y="1409"/>
                    </a:lnTo>
                    <a:lnTo>
                      <a:pt x="4260" y="1413"/>
                    </a:lnTo>
                    <a:lnTo>
                      <a:pt x="4254" y="1416"/>
                    </a:lnTo>
                    <a:lnTo>
                      <a:pt x="4248" y="1420"/>
                    </a:lnTo>
                    <a:lnTo>
                      <a:pt x="4242" y="1420"/>
                    </a:lnTo>
                    <a:lnTo>
                      <a:pt x="4237" y="1416"/>
                    </a:lnTo>
                    <a:lnTo>
                      <a:pt x="4237" y="1413"/>
                    </a:lnTo>
                    <a:lnTo>
                      <a:pt x="4231" y="1413"/>
                    </a:lnTo>
                    <a:lnTo>
                      <a:pt x="4179" y="1319"/>
                    </a:lnTo>
                    <a:lnTo>
                      <a:pt x="4179" y="1315"/>
                    </a:lnTo>
                    <a:lnTo>
                      <a:pt x="4179" y="1311"/>
                    </a:lnTo>
                    <a:lnTo>
                      <a:pt x="4184" y="1311"/>
                    </a:lnTo>
                    <a:lnTo>
                      <a:pt x="4190" y="1311"/>
                    </a:lnTo>
                    <a:lnTo>
                      <a:pt x="4196" y="1311"/>
                    </a:lnTo>
                    <a:lnTo>
                      <a:pt x="4202" y="1315"/>
                    </a:lnTo>
                    <a:close/>
                    <a:moveTo>
                      <a:pt x="4300" y="1478"/>
                    </a:moveTo>
                    <a:lnTo>
                      <a:pt x="4358" y="1572"/>
                    </a:lnTo>
                    <a:lnTo>
                      <a:pt x="4358" y="1576"/>
                    </a:lnTo>
                    <a:lnTo>
                      <a:pt x="4358" y="1579"/>
                    </a:lnTo>
                    <a:lnTo>
                      <a:pt x="4352" y="1579"/>
                    </a:lnTo>
                    <a:lnTo>
                      <a:pt x="4347" y="1579"/>
                    </a:lnTo>
                    <a:lnTo>
                      <a:pt x="4341" y="1579"/>
                    </a:lnTo>
                    <a:lnTo>
                      <a:pt x="4335" y="1576"/>
                    </a:lnTo>
                    <a:lnTo>
                      <a:pt x="4277" y="1482"/>
                    </a:lnTo>
                    <a:lnTo>
                      <a:pt x="4277" y="1478"/>
                    </a:lnTo>
                    <a:lnTo>
                      <a:pt x="4283" y="1474"/>
                    </a:lnTo>
                    <a:lnTo>
                      <a:pt x="4283" y="1471"/>
                    </a:lnTo>
                    <a:lnTo>
                      <a:pt x="4289" y="1471"/>
                    </a:lnTo>
                    <a:lnTo>
                      <a:pt x="4295" y="1471"/>
                    </a:lnTo>
                    <a:lnTo>
                      <a:pt x="4295" y="1474"/>
                    </a:lnTo>
                    <a:lnTo>
                      <a:pt x="4300" y="1478"/>
                    </a:lnTo>
                    <a:close/>
                    <a:moveTo>
                      <a:pt x="4405" y="1637"/>
                    </a:moveTo>
                    <a:lnTo>
                      <a:pt x="4480" y="1728"/>
                    </a:lnTo>
                    <a:lnTo>
                      <a:pt x="4480" y="1732"/>
                    </a:lnTo>
                    <a:lnTo>
                      <a:pt x="4480" y="1735"/>
                    </a:lnTo>
                    <a:lnTo>
                      <a:pt x="4474" y="1735"/>
                    </a:lnTo>
                    <a:lnTo>
                      <a:pt x="4468" y="1735"/>
                    </a:lnTo>
                    <a:lnTo>
                      <a:pt x="4463" y="1735"/>
                    </a:lnTo>
                    <a:lnTo>
                      <a:pt x="4463" y="1732"/>
                    </a:lnTo>
                    <a:lnTo>
                      <a:pt x="4387" y="1641"/>
                    </a:lnTo>
                    <a:lnTo>
                      <a:pt x="4387" y="1637"/>
                    </a:lnTo>
                    <a:lnTo>
                      <a:pt x="4387" y="1634"/>
                    </a:lnTo>
                    <a:lnTo>
                      <a:pt x="4393" y="1634"/>
                    </a:lnTo>
                    <a:lnTo>
                      <a:pt x="4399" y="1634"/>
                    </a:lnTo>
                    <a:lnTo>
                      <a:pt x="4405" y="1634"/>
                    </a:lnTo>
                    <a:lnTo>
                      <a:pt x="4405" y="1637"/>
                    </a:lnTo>
                    <a:close/>
                    <a:moveTo>
                      <a:pt x="4532" y="1790"/>
                    </a:moveTo>
                    <a:lnTo>
                      <a:pt x="4607" y="1880"/>
                    </a:lnTo>
                    <a:lnTo>
                      <a:pt x="4613" y="1884"/>
                    </a:lnTo>
                    <a:lnTo>
                      <a:pt x="4613" y="1887"/>
                    </a:lnTo>
                    <a:lnTo>
                      <a:pt x="4607" y="1887"/>
                    </a:lnTo>
                    <a:lnTo>
                      <a:pt x="4607" y="1891"/>
                    </a:lnTo>
                    <a:lnTo>
                      <a:pt x="4602" y="1891"/>
                    </a:lnTo>
                    <a:lnTo>
                      <a:pt x="4596" y="1891"/>
                    </a:lnTo>
                    <a:lnTo>
                      <a:pt x="4590" y="1891"/>
                    </a:lnTo>
                    <a:lnTo>
                      <a:pt x="4590" y="1887"/>
                    </a:lnTo>
                    <a:lnTo>
                      <a:pt x="4515" y="1797"/>
                    </a:lnTo>
                    <a:lnTo>
                      <a:pt x="4515" y="1793"/>
                    </a:lnTo>
                    <a:lnTo>
                      <a:pt x="4515" y="1790"/>
                    </a:lnTo>
                    <a:lnTo>
                      <a:pt x="4521" y="1786"/>
                    </a:lnTo>
                    <a:lnTo>
                      <a:pt x="4526" y="1786"/>
                    </a:lnTo>
                    <a:lnTo>
                      <a:pt x="4532" y="1790"/>
                    </a:lnTo>
                    <a:close/>
                    <a:moveTo>
                      <a:pt x="4665" y="1942"/>
                    </a:moveTo>
                    <a:lnTo>
                      <a:pt x="4758" y="2025"/>
                    </a:lnTo>
                    <a:lnTo>
                      <a:pt x="4758" y="2029"/>
                    </a:lnTo>
                    <a:lnTo>
                      <a:pt x="4764" y="2032"/>
                    </a:lnTo>
                    <a:lnTo>
                      <a:pt x="4758" y="2032"/>
                    </a:lnTo>
                    <a:lnTo>
                      <a:pt x="4758" y="2036"/>
                    </a:lnTo>
                    <a:lnTo>
                      <a:pt x="4752" y="2036"/>
                    </a:lnTo>
                    <a:lnTo>
                      <a:pt x="4747" y="2036"/>
                    </a:lnTo>
                    <a:lnTo>
                      <a:pt x="4741" y="2036"/>
                    </a:lnTo>
                    <a:lnTo>
                      <a:pt x="4741" y="2032"/>
                    </a:lnTo>
                    <a:lnTo>
                      <a:pt x="4648" y="1949"/>
                    </a:lnTo>
                    <a:lnTo>
                      <a:pt x="4648" y="1945"/>
                    </a:lnTo>
                    <a:lnTo>
                      <a:pt x="4648" y="1942"/>
                    </a:lnTo>
                    <a:lnTo>
                      <a:pt x="4654" y="1938"/>
                    </a:lnTo>
                    <a:lnTo>
                      <a:pt x="4660" y="1938"/>
                    </a:lnTo>
                    <a:lnTo>
                      <a:pt x="4665" y="1942"/>
                    </a:lnTo>
                    <a:close/>
                    <a:moveTo>
                      <a:pt x="4839" y="2076"/>
                    </a:moveTo>
                    <a:lnTo>
                      <a:pt x="4897" y="2109"/>
                    </a:lnTo>
                    <a:lnTo>
                      <a:pt x="4891" y="2109"/>
                    </a:lnTo>
                    <a:lnTo>
                      <a:pt x="4973" y="2127"/>
                    </a:lnTo>
                    <a:lnTo>
                      <a:pt x="4978" y="2130"/>
                    </a:lnTo>
                    <a:lnTo>
                      <a:pt x="4978" y="2134"/>
                    </a:lnTo>
                    <a:lnTo>
                      <a:pt x="4973" y="2137"/>
                    </a:lnTo>
                    <a:lnTo>
                      <a:pt x="4967" y="2141"/>
                    </a:lnTo>
                    <a:lnTo>
                      <a:pt x="4961" y="2141"/>
                    </a:lnTo>
                    <a:lnTo>
                      <a:pt x="4886" y="2123"/>
                    </a:lnTo>
                    <a:lnTo>
                      <a:pt x="4880" y="2119"/>
                    </a:lnTo>
                    <a:lnTo>
                      <a:pt x="4822" y="2087"/>
                    </a:lnTo>
                    <a:lnTo>
                      <a:pt x="4822" y="2083"/>
                    </a:lnTo>
                    <a:lnTo>
                      <a:pt x="4816" y="2083"/>
                    </a:lnTo>
                    <a:lnTo>
                      <a:pt x="4822" y="2080"/>
                    </a:lnTo>
                    <a:lnTo>
                      <a:pt x="4822" y="2076"/>
                    </a:lnTo>
                    <a:lnTo>
                      <a:pt x="4828" y="2076"/>
                    </a:lnTo>
                    <a:lnTo>
                      <a:pt x="4828" y="2072"/>
                    </a:lnTo>
                    <a:lnTo>
                      <a:pt x="4833" y="2076"/>
                    </a:lnTo>
                    <a:lnTo>
                      <a:pt x="4839" y="2076"/>
                    </a:lnTo>
                    <a:close/>
                    <a:moveTo>
                      <a:pt x="5077" y="2130"/>
                    </a:moveTo>
                    <a:lnTo>
                      <a:pt x="5152" y="2127"/>
                    </a:lnTo>
                    <a:lnTo>
                      <a:pt x="5146" y="2127"/>
                    </a:lnTo>
                    <a:lnTo>
                      <a:pt x="5216" y="2094"/>
                    </a:lnTo>
                    <a:lnTo>
                      <a:pt x="5222" y="2094"/>
                    </a:lnTo>
                    <a:lnTo>
                      <a:pt x="5228" y="2094"/>
                    </a:lnTo>
                    <a:lnTo>
                      <a:pt x="5233" y="2098"/>
                    </a:lnTo>
                    <a:lnTo>
                      <a:pt x="5233" y="2101"/>
                    </a:lnTo>
                    <a:lnTo>
                      <a:pt x="5233" y="2105"/>
                    </a:lnTo>
                    <a:lnTo>
                      <a:pt x="5233" y="2109"/>
                    </a:lnTo>
                    <a:lnTo>
                      <a:pt x="5158" y="2141"/>
                    </a:lnTo>
                    <a:lnTo>
                      <a:pt x="5152" y="2141"/>
                    </a:lnTo>
                    <a:lnTo>
                      <a:pt x="5083" y="2145"/>
                    </a:lnTo>
                    <a:lnTo>
                      <a:pt x="5077" y="2145"/>
                    </a:lnTo>
                    <a:lnTo>
                      <a:pt x="5071" y="2145"/>
                    </a:lnTo>
                    <a:lnTo>
                      <a:pt x="5071" y="2141"/>
                    </a:lnTo>
                    <a:lnTo>
                      <a:pt x="5065" y="2141"/>
                    </a:lnTo>
                    <a:lnTo>
                      <a:pt x="5065" y="2137"/>
                    </a:lnTo>
                    <a:lnTo>
                      <a:pt x="5071" y="2134"/>
                    </a:lnTo>
                    <a:lnTo>
                      <a:pt x="5077" y="2130"/>
                    </a:lnTo>
                    <a:close/>
                    <a:moveTo>
                      <a:pt x="5303" y="2051"/>
                    </a:moveTo>
                    <a:lnTo>
                      <a:pt x="5396" y="1989"/>
                    </a:lnTo>
                    <a:lnTo>
                      <a:pt x="5407" y="1974"/>
                    </a:lnTo>
                    <a:lnTo>
                      <a:pt x="5413" y="1971"/>
                    </a:lnTo>
                    <a:lnTo>
                      <a:pt x="5419" y="1971"/>
                    </a:lnTo>
                    <a:lnTo>
                      <a:pt x="5425" y="1971"/>
                    </a:lnTo>
                    <a:lnTo>
                      <a:pt x="5425" y="1974"/>
                    </a:lnTo>
                    <a:lnTo>
                      <a:pt x="5430" y="1974"/>
                    </a:lnTo>
                    <a:lnTo>
                      <a:pt x="5430" y="1978"/>
                    </a:lnTo>
                    <a:lnTo>
                      <a:pt x="5430" y="1982"/>
                    </a:lnTo>
                    <a:lnTo>
                      <a:pt x="5413" y="1996"/>
                    </a:lnTo>
                    <a:lnTo>
                      <a:pt x="5320" y="2058"/>
                    </a:lnTo>
                    <a:lnTo>
                      <a:pt x="5315" y="2061"/>
                    </a:lnTo>
                    <a:lnTo>
                      <a:pt x="5309" y="2061"/>
                    </a:lnTo>
                    <a:lnTo>
                      <a:pt x="5303" y="2061"/>
                    </a:lnTo>
                    <a:lnTo>
                      <a:pt x="5303" y="2058"/>
                    </a:lnTo>
                    <a:lnTo>
                      <a:pt x="5303" y="2054"/>
                    </a:lnTo>
                    <a:lnTo>
                      <a:pt x="5303" y="2051"/>
                    </a:lnTo>
                    <a:close/>
                    <a:moveTo>
                      <a:pt x="5465" y="1913"/>
                    </a:moveTo>
                    <a:lnTo>
                      <a:pt x="5517" y="1858"/>
                    </a:lnTo>
                    <a:lnTo>
                      <a:pt x="5546" y="1822"/>
                    </a:lnTo>
                    <a:lnTo>
                      <a:pt x="5552" y="1819"/>
                    </a:lnTo>
                    <a:lnTo>
                      <a:pt x="5558" y="1819"/>
                    </a:lnTo>
                    <a:lnTo>
                      <a:pt x="5564" y="1822"/>
                    </a:lnTo>
                    <a:lnTo>
                      <a:pt x="5570" y="1826"/>
                    </a:lnTo>
                    <a:lnTo>
                      <a:pt x="5564" y="1829"/>
                    </a:lnTo>
                    <a:lnTo>
                      <a:pt x="5541" y="1866"/>
                    </a:lnTo>
                    <a:lnTo>
                      <a:pt x="5488" y="1920"/>
                    </a:lnTo>
                    <a:lnTo>
                      <a:pt x="5483" y="1920"/>
                    </a:lnTo>
                    <a:lnTo>
                      <a:pt x="5477" y="1924"/>
                    </a:lnTo>
                    <a:lnTo>
                      <a:pt x="5471" y="1920"/>
                    </a:lnTo>
                    <a:lnTo>
                      <a:pt x="5465" y="1920"/>
                    </a:lnTo>
                    <a:lnTo>
                      <a:pt x="5465" y="1916"/>
                    </a:lnTo>
                    <a:lnTo>
                      <a:pt x="5465" y="1913"/>
                    </a:lnTo>
                    <a:close/>
                    <a:moveTo>
                      <a:pt x="5599" y="1757"/>
                    </a:moveTo>
                    <a:lnTo>
                      <a:pt x="5645" y="1699"/>
                    </a:lnTo>
                    <a:lnTo>
                      <a:pt x="5662" y="1666"/>
                    </a:lnTo>
                    <a:lnTo>
                      <a:pt x="5668" y="1663"/>
                    </a:lnTo>
                    <a:lnTo>
                      <a:pt x="5674" y="1663"/>
                    </a:lnTo>
                    <a:lnTo>
                      <a:pt x="5680" y="1663"/>
                    </a:lnTo>
                    <a:lnTo>
                      <a:pt x="5685" y="1666"/>
                    </a:lnTo>
                    <a:lnTo>
                      <a:pt x="5685" y="1670"/>
                    </a:lnTo>
                    <a:lnTo>
                      <a:pt x="5685" y="1674"/>
                    </a:lnTo>
                    <a:lnTo>
                      <a:pt x="5668" y="1703"/>
                    </a:lnTo>
                    <a:lnTo>
                      <a:pt x="5616" y="1764"/>
                    </a:lnTo>
                    <a:lnTo>
                      <a:pt x="5616" y="1768"/>
                    </a:lnTo>
                    <a:lnTo>
                      <a:pt x="5610" y="1768"/>
                    </a:lnTo>
                    <a:lnTo>
                      <a:pt x="5604" y="1768"/>
                    </a:lnTo>
                    <a:lnTo>
                      <a:pt x="5599" y="1768"/>
                    </a:lnTo>
                    <a:lnTo>
                      <a:pt x="5599" y="1764"/>
                    </a:lnTo>
                    <a:lnTo>
                      <a:pt x="5593" y="1761"/>
                    </a:lnTo>
                    <a:lnTo>
                      <a:pt x="5599" y="1757"/>
                    </a:lnTo>
                    <a:close/>
                    <a:moveTo>
                      <a:pt x="5709" y="1601"/>
                    </a:moveTo>
                    <a:lnTo>
                      <a:pt x="5772" y="1511"/>
                    </a:lnTo>
                    <a:lnTo>
                      <a:pt x="5772" y="1507"/>
                    </a:lnTo>
                    <a:lnTo>
                      <a:pt x="5772" y="1503"/>
                    </a:lnTo>
                    <a:lnTo>
                      <a:pt x="5778" y="1503"/>
                    </a:lnTo>
                    <a:lnTo>
                      <a:pt x="5784" y="1503"/>
                    </a:lnTo>
                    <a:lnTo>
                      <a:pt x="5790" y="1503"/>
                    </a:lnTo>
                    <a:lnTo>
                      <a:pt x="5796" y="1507"/>
                    </a:lnTo>
                    <a:lnTo>
                      <a:pt x="5796" y="1511"/>
                    </a:lnTo>
                    <a:lnTo>
                      <a:pt x="5796" y="1514"/>
                    </a:lnTo>
                    <a:lnTo>
                      <a:pt x="5790" y="1514"/>
                    </a:lnTo>
                    <a:lnTo>
                      <a:pt x="5732" y="1605"/>
                    </a:lnTo>
                    <a:lnTo>
                      <a:pt x="5726" y="1608"/>
                    </a:lnTo>
                    <a:lnTo>
                      <a:pt x="5720" y="1612"/>
                    </a:lnTo>
                    <a:lnTo>
                      <a:pt x="5714" y="1608"/>
                    </a:lnTo>
                    <a:lnTo>
                      <a:pt x="5709" y="1605"/>
                    </a:lnTo>
                    <a:lnTo>
                      <a:pt x="5709" y="1601"/>
                    </a:lnTo>
                    <a:close/>
                    <a:moveTo>
                      <a:pt x="5819" y="1442"/>
                    </a:moveTo>
                    <a:lnTo>
                      <a:pt x="5882" y="1348"/>
                    </a:lnTo>
                    <a:lnTo>
                      <a:pt x="5888" y="1344"/>
                    </a:lnTo>
                    <a:lnTo>
                      <a:pt x="5894" y="1344"/>
                    </a:lnTo>
                    <a:lnTo>
                      <a:pt x="5900" y="1344"/>
                    </a:lnTo>
                    <a:lnTo>
                      <a:pt x="5906" y="1344"/>
                    </a:lnTo>
                    <a:lnTo>
                      <a:pt x="5906" y="1348"/>
                    </a:lnTo>
                    <a:lnTo>
                      <a:pt x="5906" y="1351"/>
                    </a:lnTo>
                    <a:lnTo>
                      <a:pt x="5906" y="1355"/>
                    </a:lnTo>
                    <a:lnTo>
                      <a:pt x="5842" y="1445"/>
                    </a:lnTo>
                    <a:lnTo>
                      <a:pt x="5836" y="1449"/>
                    </a:lnTo>
                    <a:lnTo>
                      <a:pt x="5830" y="1449"/>
                    </a:lnTo>
                    <a:lnTo>
                      <a:pt x="5825" y="1449"/>
                    </a:lnTo>
                    <a:lnTo>
                      <a:pt x="5819" y="1449"/>
                    </a:lnTo>
                    <a:lnTo>
                      <a:pt x="5819" y="1445"/>
                    </a:lnTo>
                    <a:lnTo>
                      <a:pt x="5819" y="1442"/>
                    </a:lnTo>
                    <a:close/>
                    <a:moveTo>
                      <a:pt x="5929" y="1282"/>
                    </a:moveTo>
                    <a:lnTo>
                      <a:pt x="5981" y="1184"/>
                    </a:lnTo>
                    <a:lnTo>
                      <a:pt x="5987" y="1184"/>
                    </a:lnTo>
                    <a:lnTo>
                      <a:pt x="5987" y="1181"/>
                    </a:lnTo>
                    <a:lnTo>
                      <a:pt x="5993" y="1181"/>
                    </a:lnTo>
                    <a:lnTo>
                      <a:pt x="5998" y="1181"/>
                    </a:lnTo>
                    <a:lnTo>
                      <a:pt x="6004" y="1181"/>
                    </a:lnTo>
                    <a:lnTo>
                      <a:pt x="6004" y="1184"/>
                    </a:lnTo>
                    <a:lnTo>
                      <a:pt x="6004" y="1188"/>
                    </a:lnTo>
                    <a:lnTo>
                      <a:pt x="6004" y="1192"/>
                    </a:lnTo>
                    <a:lnTo>
                      <a:pt x="5952" y="1286"/>
                    </a:lnTo>
                    <a:lnTo>
                      <a:pt x="5946" y="1290"/>
                    </a:lnTo>
                    <a:lnTo>
                      <a:pt x="5940" y="1290"/>
                    </a:lnTo>
                    <a:lnTo>
                      <a:pt x="5935" y="1290"/>
                    </a:lnTo>
                    <a:lnTo>
                      <a:pt x="5929" y="1290"/>
                    </a:lnTo>
                    <a:lnTo>
                      <a:pt x="5929" y="1286"/>
                    </a:lnTo>
                    <a:lnTo>
                      <a:pt x="5929" y="1282"/>
                    </a:lnTo>
                    <a:close/>
                    <a:moveTo>
                      <a:pt x="6022" y="1119"/>
                    </a:moveTo>
                    <a:lnTo>
                      <a:pt x="6033" y="1098"/>
                    </a:lnTo>
                    <a:lnTo>
                      <a:pt x="6039" y="1094"/>
                    </a:lnTo>
                    <a:lnTo>
                      <a:pt x="6045" y="1090"/>
                    </a:lnTo>
                    <a:lnTo>
                      <a:pt x="6051" y="1090"/>
                    </a:lnTo>
                    <a:lnTo>
                      <a:pt x="6056" y="1094"/>
                    </a:lnTo>
                    <a:lnTo>
                      <a:pt x="6056" y="1098"/>
                    </a:lnTo>
                    <a:lnTo>
                      <a:pt x="6056" y="1101"/>
                    </a:lnTo>
                    <a:lnTo>
                      <a:pt x="6045" y="1123"/>
                    </a:lnTo>
                    <a:lnTo>
                      <a:pt x="6039" y="1127"/>
                    </a:lnTo>
                    <a:lnTo>
                      <a:pt x="6033" y="1127"/>
                    </a:lnTo>
                    <a:lnTo>
                      <a:pt x="6027" y="1127"/>
                    </a:lnTo>
                    <a:lnTo>
                      <a:pt x="6022" y="1123"/>
                    </a:lnTo>
                    <a:lnTo>
                      <a:pt x="6022" y="1119"/>
                    </a:lnTo>
                    <a:close/>
                  </a:path>
                </a:pathLst>
              </a:custGeom>
              <a:solidFill>
                <a:srgbClr val="FF0000"/>
              </a:solidFill>
              <a:ln w="1905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6186" name="Group 600">
                <a:extLst>
                  <a:ext uri="{FF2B5EF4-FFF2-40B4-BE49-F238E27FC236}">
                    <a16:creationId xmlns:a16="http://schemas.microsoft.com/office/drawing/2014/main" id="{4C5F9C1A-480D-4C0E-8219-8687D57E0187}"/>
                  </a:ext>
                </a:extLst>
              </p:cNvPr>
              <p:cNvGrpSpPr>
                <a:grpSpLocks/>
              </p:cNvGrpSpPr>
              <p:nvPr/>
            </p:nvGrpSpPr>
            <p:grpSpPr bwMode="auto">
              <a:xfrm>
                <a:off x="2098" y="1596"/>
                <a:ext cx="6162" cy="1725"/>
                <a:chOff x="2098" y="1596"/>
                <a:chExt cx="6162" cy="1725"/>
              </a:xfrm>
            </p:grpSpPr>
            <p:grpSp>
              <p:nvGrpSpPr>
                <p:cNvPr id="6187" name="Group 601">
                  <a:extLst>
                    <a:ext uri="{FF2B5EF4-FFF2-40B4-BE49-F238E27FC236}">
                      <a16:creationId xmlns:a16="http://schemas.microsoft.com/office/drawing/2014/main" id="{1C6BDFE8-B488-42B5-BF08-24DEFD32B743}"/>
                    </a:ext>
                  </a:extLst>
                </p:cNvPr>
                <p:cNvGrpSpPr>
                  <a:grpSpLocks/>
                </p:cNvGrpSpPr>
                <p:nvPr/>
              </p:nvGrpSpPr>
              <p:grpSpPr bwMode="auto">
                <a:xfrm>
                  <a:off x="2098" y="1596"/>
                  <a:ext cx="6162" cy="1725"/>
                  <a:chOff x="2098" y="1596"/>
                  <a:chExt cx="4420" cy="1725"/>
                </a:xfrm>
              </p:grpSpPr>
              <p:sp>
                <p:nvSpPr>
                  <p:cNvPr id="6191" name="Line 602">
                    <a:extLst>
                      <a:ext uri="{FF2B5EF4-FFF2-40B4-BE49-F238E27FC236}">
                        <a16:creationId xmlns:a16="http://schemas.microsoft.com/office/drawing/2014/main" id="{176B4E6D-2142-4C8F-95A0-90F18FB47396}"/>
                      </a:ext>
                    </a:extLst>
                  </p:cNvPr>
                  <p:cNvSpPr>
                    <a:spLocks noChangeShapeType="1"/>
                  </p:cNvSpPr>
                  <p:nvPr/>
                </p:nvSpPr>
                <p:spPr bwMode="auto">
                  <a:xfrm>
                    <a:off x="2098" y="2451"/>
                    <a:ext cx="4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92" name="Line 603">
                    <a:extLst>
                      <a:ext uri="{FF2B5EF4-FFF2-40B4-BE49-F238E27FC236}">
                        <a16:creationId xmlns:a16="http://schemas.microsoft.com/office/drawing/2014/main" id="{0D161CE6-5774-412E-AED3-8B0631048E3B}"/>
                      </a:ext>
                    </a:extLst>
                  </p:cNvPr>
                  <p:cNvSpPr>
                    <a:spLocks noChangeShapeType="1"/>
                  </p:cNvSpPr>
                  <p:nvPr/>
                </p:nvSpPr>
                <p:spPr bwMode="auto">
                  <a:xfrm flipV="1">
                    <a:off x="2332" y="1596"/>
                    <a:ext cx="0" cy="1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88" name="Rectangle 604">
                  <a:extLst>
                    <a:ext uri="{FF2B5EF4-FFF2-40B4-BE49-F238E27FC236}">
                      <a16:creationId xmlns:a16="http://schemas.microsoft.com/office/drawing/2014/main" id="{C2577393-93C8-416C-98D7-0C4A0B0F3B3A}"/>
                    </a:ext>
                  </a:extLst>
                </p:cNvPr>
                <p:cNvSpPr>
                  <a:spLocks noChangeArrowheads="1"/>
                </p:cNvSpPr>
                <p:nvPr/>
              </p:nvSpPr>
              <p:spPr bwMode="auto">
                <a:xfrm>
                  <a:off x="7876" y="2351"/>
                  <a:ext cx="38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6189" name="Rectangle 605">
                  <a:extLst>
                    <a:ext uri="{FF2B5EF4-FFF2-40B4-BE49-F238E27FC236}">
                      <a16:creationId xmlns:a16="http://schemas.microsoft.com/office/drawing/2014/main" id="{C2E23295-48CF-4A48-9184-96C35CBF36A5}"/>
                    </a:ext>
                  </a:extLst>
                </p:cNvPr>
                <p:cNvSpPr>
                  <a:spLocks noChangeArrowheads="1"/>
                </p:cNvSpPr>
                <p:nvPr/>
              </p:nvSpPr>
              <p:spPr bwMode="auto">
                <a:xfrm>
                  <a:off x="3907" y="2321"/>
                  <a:ext cx="17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p</a:t>
                  </a:r>
                  <a:endParaRPr lang="en-US" altLang="zh-CN" sz="1000"/>
                </a:p>
                <a:p>
                  <a:endParaRPr lang="en-US" altLang="zh-CN">
                    <a:latin typeface="Times New Roman" panose="02020603050405020304" pitchFamily="18" charset="0"/>
                  </a:endParaRPr>
                </a:p>
              </p:txBody>
            </p:sp>
            <p:sp>
              <p:nvSpPr>
                <p:cNvPr id="6190" name="Rectangle 606">
                  <a:extLst>
                    <a:ext uri="{FF2B5EF4-FFF2-40B4-BE49-F238E27FC236}">
                      <a16:creationId xmlns:a16="http://schemas.microsoft.com/office/drawing/2014/main" id="{BF1F490A-B85E-45B1-A7A7-B6B1D29CDD1D}"/>
                    </a:ext>
                  </a:extLst>
                </p:cNvPr>
                <p:cNvSpPr>
                  <a:spLocks noChangeArrowheads="1"/>
                </p:cNvSpPr>
                <p:nvPr/>
              </p:nvSpPr>
              <p:spPr bwMode="auto">
                <a:xfrm>
                  <a:off x="5986" y="2341"/>
                  <a:ext cx="3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2p</a:t>
                  </a:r>
                  <a:endParaRPr lang="en-US" altLang="zh-CN" sz="1000"/>
                </a:p>
                <a:p>
                  <a:endParaRPr lang="en-US" altLang="zh-CN">
                    <a:latin typeface="Times New Roman" panose="02020603050405020304" pitchFamily="18" charset="0"/>
                  </a:endParaRPr>
                </a:p>
              </p:txBody>
            </p:sp>
          </p:grpSp>
        </p:grpSp>
        <p:sp>
          <p:nvSpPr>
            <p:cNvPr id="6184" name="Rectangle 607">
              <a:extLst>
                <a:ext uri="{FF2B5EF4-FFF2-40B4-BE49-F238E27FC236}">
                  <a16:creationId xmlns:a16="http://schemas.microsoft.com/office/drawing/2014/main" id="{3BC3DD06-88DA-49BF-93EA-0657B47FA771}"/>
                </a:ext>
              </a:extLst>
            </p:cNvPr>
            <p:cNvSpPr>
              <a:spLocks noChangeArrowheads="1"/>
            </p:cNvSpPr>
            <p:nvPr/>
          </p:nvSpPr>
          <p:spPr bwMode="auto">
            <a:xfrm>
              <a:off x="1942" y="1539"/>
              <a:ext cx="704"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u2</a:t>
              </a:r>
            </a:p>
            <a:p>
              <a:endParaRPr lang="en-US" altLang="zh-CN" sz="1600">
                <a:solidFill>
                  <a:srgbClr val="040408"/>
                </a:solidFill>
                <a:latin typeface="Times New Roman" panose="02020603050405020304" pitchFamily="18" charset="0"/>
              </a:endParaRPr>
            </a:p>
          </p:txBody>
        </p:sp>
      </p:grpSp>
      <p:grpSp>
        <p:nvGrpSpPr>
          <p:cNvPr id="15989" name="Group 639">
            <a:extLst>
              <a:ext uri="{FF2B5EF4-FFF2-40B4-BE49-F238E27FC236}">
                <a16:creationId xmlns:a16="http://schemas.microsoft.com/office/drawing/2014/main" id="{D32EC0D1-E316-4B57-A085-9407C3213159}"/>
              </a:ext>
            </a:extLst>
          </p:cNvPr>
          <p:cNvGrpSpPr>
            <a:grpSpLocks/>
          </p:cNvGrpSpPr>
          <p:nvPr/>
        </p:nvGrpSpPr>
        <p:grpSpPr bwMode="auto">
          <a:xfrm>
            <a:off x="6248400" y="3657600"/>
            <a:ext cx="171450" cy="228600"/>
            <a:chOff x="3936" y="2304"/>
            <a:chExt cx="108" cy="144"/>
          </a:xfrm>
        </p:grpSpPr>
        <p:sp>
          <p:nvSpPr>
            <p:cNvPr id="6181" name="Line 571">
              <a:extLst>
                <a:ext uri="{FF2B5EF4-FFF2-40B4-BE49-F238E27FC236}">
                  <a16:creationId xmlns:a16="http://schemas.microsoft.com/office/drawing/2014/main" id="{E99C6238-CCB9-45E5-ACAA-81695743CB9D}"/>
                </a:ext>
              </a:extLst>
            </p:cNvPr>
            <p:cNvSpPr>
              <a:spLocks noChangeShapeType="1"/>
            </p:cNvSpPr>
            <p:nvPr/>
          </p:nvSpPr>
          <p:spPr bwMode="auto">
            <a:xfrm>
              <a:off x="3936" y="2304"/>
              <a:ext cx="108" cy="60"/>
            </a:xfrm>
            <a:prstGeom prst="line">
              <a:avLst/>
            </a:prstGeom>
            <a:noFill/>
            <a:ln w="381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2" name="Line 636">
              <a:extLst>
                <a:ext uri="{FF2B5EF4-FFF2-40B4-BE49-F238E27FC236}">
                  <a16:creationId xmlns:a16="http://schemas.microsoft.com/office/drawing/2014/main" id="{F39A940E-F985-4F1C-BB19-F96DB2FBA0B2}"/>
                </a:ext>
              </a:extLst>
            </p:cNvPr>
            <p:cNvSpPr>
              <a:spLocks noChangeShapeType="1"/>
            </p:cNvSpPr>
            <p:nvPr/>
          </p:nvSpPr>
          <p:spPr bwMode="auto">
            <a:xfrm>
              <a:off x="4032" y="2352"/>
              <a:ext cx="0" cy="96"/>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979"/>
                                        </p:tgtEl>
                                        <p:attrNameLst>
                                          <p:attrName>style.visibility</p:attrName>
                                        </p:attrNameLst>
                                      </p:cBhvr>
                                      <p:to>
                                        <p:strVal val="visible"/>
                                      </p:to>
                                    </p:set>
                                    <p:animEffect transition="in" filter="blinds(horizontal)">
                                      <p:cBhvr>
                                        <p:cTn id="12" dur="500"/>
                                        <p:tgtEl>
                                          <p:spTgt spid="159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969"/>
                                        </p:tgtEl>
                                        <p:attrNameLst>
                                          <p:attrName>style.visibility</p:attrName>
                                        </p:attrNameLst>
                                      </p:cBhvr>
                                      <p:to>
                                        <p:strVal val="visible"/>
                                      </p:to>
                                    </p:set>
                                    <p:animEffect transition="in" filter="blinds(horizontal)">
                                      <p:cBhvr>
                                        <p:cTn id="17" dur="500"/>
                                        <p:tgtEl>
                                          <p:spTgt spid="159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nodeType="clickEffect">
                                  <p:stCondLst>
                                    <p:cond delay="0"/>
                                  </p:stCondLst>
                                  <p:childTnLst>
                                    <p:set>
                                      <p:cBhvr>
                                        <p:cTn id="26" dur="1" fill="hold">
                                          <p:stCondLst>
                                            <p:cond delay="0"/>
                                          </p:stCondLst>
                                        </p:cTn>
                                        <p:tgtEl>
                                          <p:spTgt spid="15904"/>
                                        </p:tgtEl>
                                        <p:attrNameLst>
                                          <p:attrName>style.visibility</p:attrName>
                                        </p:attrNameLst>
                                      </p:cBhvr>
                                      <p:to>
                                        <p:strVal val="visible"/>
                                      </p:to>
                                    </p:set>
                                    <p:anim calcmode="lin" valueType="num">
                                      <p:cBhvr>
                                        <p:cTn id="27" dur="500" fill="hold"/>
                                        <p:tgtEl>
                                          <p:spTgt spid="15904"/>
                                        </p:tgtEl>
                                        <p:attrNameLst>
                                          <p:attrName>ppt_x</p:attrName>
                                        </p:attrNameLst>
                                      </p:cBhvr>
                                      <p:tavLst>
                                        <p:tav tm="0">
                                          <p:val>
                                            <p:strVal val="#ppt_x-#ppt_w/2"/>
                                          </p:val>
                                        </p:tav>
                                        <p:tav tm="100000">
                                          <p:val>
                                            <p:strVal val="#ppt_x"/>
                                          </p:val>
                                        </p:tav>
                                      </p:tavLst>
                                    </p:anim>
                                    <p:anim calcmode="lin" valueType="num">
                                      <p:cBhvr>
                                        <p:cTn id="28" dur="500" fill="hold"/>
                                        <p:tgtEl>
                                          <p:spTgt spid="15904"/>
                                        </p:tgtEl>
                                        <p:attrNameLst>
                                          <p:attrName>ppt_y</p:attrName>
                                        </p:attrNameLst>
                                      </p:cBhvr>
                                      <p:tavLst>
                                        <p:tav tm="0">
                                          <p:val>
                                            <p:strVal val="#ppt_y"/>
                                          </p:val>
                                        </p:tav>
                                        <p:tav tm="100000">
                                          <p:val>
                                            <p:strVal val="#ppt_y"/>
                                          </p:val>
                                        </p:tav>
                                      </p:tavLst>
                                    </p:anim>
                                    <p:anim calcmode="lin" valueType="num">
                                      <p:cBhvr>
                                        <p:cTn id="29" dur="500" fill="hold"/>
                                        <p:tgtEl>
                                          <p:spTgt spid="15904"/>
                                        </p:tgtEl>
                                        <p:attrNameLst>
                                          <p:attrName>ppt_w</p:attrName>
                                        </p:attrNameLst>
                                      </p:cBhvr>
                                      <p:tavLst>
                                        <p:tav tm="0">
                                          <p:val>
                                            <p:fltVal val="0"/>
                                          </p:val>
                                        </p:tav>
                                        <p:tav tm="100000">
                                          <p:val>
                                            <p:strVal val="#ppt_w"/>
                                          </p:val>
                                        </p:tav>
                                      </p:tavLst>
                                    </p:anim>
                                    <p:anim calcmode="lin" valueType="num">
                                      <p:cBhvr>
                                        <p:cTn id="30" dur="500" fill="hold"/>
                                        <p:tgtEl>
                                          <p:spTgt spid="15904"/>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4" fill="hold" nodeType="clickEffect">
                                  <p:stCondLst>
                                    <p:cond delay="0"/>
                                  </p:stCondLst>
                                  <p:childTnLst>
                                    <p:set>
                                      <p:cBhvr>
                                        <p:cTn id="34" dur="1" fill="hold">
                                          <p:stCondLst>
                                            <p:cond delay="0"/>
                                          </p:stCondLst>
                                        </p:cTn>
                                        <p:tgtEl>
                                          <p:spTgt spid="15905"/>
                                        </p:tgtEl>
                                        <p:attrNameLst>
                                          <p:attrName>style.visibility</p:attrName>
                                        </p:attrNameLst>
                                      </p:cBhvr>
                                      <p:to>
                                        <p:strVal val="visible"/>
                                      </p:to>
                                    </p:set>
                                    <p:anim calcmode="lin" valueType="num">
                                      <p:cBhvr>
                                        <p:cTn id="35" dur="500" fill="hold"/>
                                        <p:tgtEl>
                                          <p:spTgt spid="15905"/>
                                        </p:tgtEl>
                                        <p:attrNameLst>
                                          <p:attrName>ppt_x</p:attrName>
                                        </p:attrNameLst>
                                      </p:cBhvr>
                                      <p:tavLst>
                                        <p:tav tm="0">
                                          <p:val>
                                            <p:strVal val="#ppt_x"/>
                                          </p:val>
                                        </p:tav>
                                        <p:tav tm="100000">
                                          <p:val>
                                            <p:strVal val="#ppt_x"/>
                                          </p:val>
                                        </p:tav>
                                      </p:tavLst>
                                    </p:anim>
                                    <p:anim calcmode="lin" valueType="num">
                                      <p:cBhvr>
                                        <p:cTn id="36" dur="500" fill="hold"/>
                                        <p:tgtEl>
                                          <p:spTgt spid="15905"/>
                                        </p:tgtEl>
                                        <p:attrNameLst>
                                          <p:attrName>ppt_y</p:attrName>
                                        </p:attrNameLst>
                                      </p:cBhvr>
                                      <p:tavLst>
                                        <p:tav tm="0">
                                          <p:val>
                                            <p:strVal val="#ppt_y+#ppt_h/2"/>
                                          </p:val>
                                        </p:tav>
                                        <p:tav tm="100000">
                                          <p:val>
                                            <p:strVal val="#ppt_y"/>
                                          </p:val>
                                        </p:tav>
                                      </p:tavLst>
                                    </p:anim>
                                    <p:anim calcmode="lin" valueType="num">
                                      <p:cBhvr>
                                        <p:cTn id="37" dur="500" fill="hold"/>
                                        <p:tgtEl>
                                          <p:spTgt spid="15905"/>
                                        </p:tgtEl>
                                        <p:attrNameLst>
                                          <p:attrName>ppt_w</p:attrName>
                                        </p:attrNameLst>
                                      </p:cBhvr>
                                      <p:tavLst>
                                        <p:tav tm="0">
                                          <p:val>
                                            <p:strVal val="#ppt_w"/>
                                          </p:val>
                                        </p:tav>
                                        <p:tav tm="100000">
                                          <p:val>
                                            <p:strVal val="#ppt_w"/>
                                          </p:val>
                                        </p:tav>
                                      </p:tavLst>
                                    </p:anim>
                                    <p:anim calcmode="lin" valueType="num">
                                      <p:cBhvr>
                                        <p:cTn id="38" dur="500" fill="hold"/>
                                        <p:tgtEl>
                                          <p:spTgt spid="15905"/>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ppt_x</p:attrName>
                                        </p:attrNameLst>
                                      </p:cBhvr>
                                      <p:tavLst>
                                        <p:tav tm="0">
                                          <p:val>
                                            <p:strVal val="#ppt_x-#ppt_w/2"/>
                                          </p:val>
                                        </p:tav>
                                        <p:tav tm="100000">
                                          <p:val>
                                            <p:strVal val="#ppt_x"/>
                                          </p:val>
                                        </p:tav>
                                      </p:tavLst>
                                    </p:anim>
                                    <p:anim calcmode="lin" valueType="num">
                                      <p:cBhvr>
                                        <p:cTn id="44" dur="500" fill="hold"/>
                                        <p:tgtEl>
                                          <p:spTgt spid="15"/>
                                        </p:tgtEl>
                                        <p:attrNameLst>
                                          <p:attrName>ppt_y</p:attrName>
                                        </p:attrNameLst>
                                      </p:cBhvr>
                                      <p:tavLst>
                                        <p:tav tm="0">
                                          <p:val>
                                            <p:strVal val="#ppt_y"/>
                                          </p:val>
                                        </p:tav>
                                        <p:tav tm="100000">
                                          <p:val>
                                            <p:strVal val="#ppt_y"/>
                                          </p:val>
                                        </p:tav>
                                      </p:tavLst>
                                    </p:anim>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8" fill="hold" grpId="0" nodeType="clickEffect">
                                  <p:stCondLst>
                                    <p:cond delay="0"/>
                                  </p:stCondLst>
                                  <p:childTnLst>
                                    <p:set>
                                      <p:cBhvr>
                                        <p:cTn id="50" dur="1" fill="hold">
                                          <p:stCondLst>
                                            <p:cond delay="0"/>
                                          </p:stCondLst>
                                        </p:cTn>
                                        <p:tgtEl>
                                          <p:spTgt spid="15916"/>
                                        </p:tgtEl>
                                        <p:attrNameLst>
                                          <p:attrName>style.visibility</p:attrName>
                                        </p:attrNameLst>
                                      </p:cBhvr>
                                      <p:to>
                                        <p:strVal val="visible"/>
                                      </p:to>
                                    </p:set>
                                    <p:anim calcmode="lin" valueType="num">
                                      <p:cBhvr>
                                        <p:cTn id="51" dur="500" fill="hold"/>
                                        <p:tgtEl>
                                          <p:spTgt spid="15916"/>
                                        </p:tgtEl>
                                        <p:attrNameLst>
                                          <p:attrName>ppt_x</p:attrName>
                                        </p:attrNameLst>
                                      </p:cBhvr>
                                      <p:tavLst>
                                        <p:tav tm="0">
                                          <p:val>
                                            <p:strVal val="#ppt_x-#ppt_w/2"/>
                                          </p:val>
                                        </p:tav>
                                        <p:tav tm="100000">
                                          <p:val>
                                            <p:strVal val="#ppt_x"/>
                                          </p:val>
                                        </p:tav>
                                      </p:tavLst>
                                    </p:anim>
                                    <p:anim calcmode="lin" valueType="num">
                                      <p:cBhvr>
                                        <p:cTn id="52" dur="500" fill="hold"/>
                                        <p:tgtEl>
                                          <p:spTgt spid="15916"/>
                                        </p:tgtEl>
                                        <p:attrNameLst>
                                          <p:attrName>ppt_y</p:attrName>
                                        </p:attrNameLst>
                                      </p:cBhvr>
                                      <p:tavLst>
                                        <p:tav tm="0">
                                          <p:val>
                                            <p:strVal val="#ppt_y"/>
                                          </p:val>
                                        </p:tav>
                                        <p:tav tm="100000">
                                          <p:val>
                                            <p:strVal val="#ppt_y"/>
                                          </p:val>
                                        </p:tav>
                                      </p:tavLst>
                                    </p:anim>
                                    <p:anim calcmode="lin" valueType="num">
                                      <p:cBhvr>
                                        <p:cTn id="53" dur="500" fill="hold"/>
                                        <p:tgtEl>
                                          <p:spTgt spid="15916"/>
                                        </p:tgtEl>
                                        <p:attrNameLst>
                                          <p:attrName>ppt_w</p:attrName>
                                        </p:attrNameLst>
                                      </p:cBhvr>
                                      <p:tavLst>
                                        <p:tav tm="0">
                                          <p:val>
                                            <p:fltVal val="0"/>
                                          </p:val>
                                        </p:tav>
                                        <p:tav tm="100000">
                                          <p:val>
                                            <p:strVal val="#ppt_w"/>
                                          </p:val>
                                        </p:tav>
                                      </p:tavLst>
                                    </p:anim>
                                    <p:anim calcmode="lin" valueType="num">
                                      <p:cBhvr>
                                        <p:cTn id="54" dur="500" fill="hold"/>
                                        <p:tgtEl>
                                          <p:spTgt spid="15916"/>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8" fill="hold" nodeType="clickEffect">
                                  <p:stCondLst>
                                    <p:cond delay="0"/>
                                  </p:stCondLst>
                                  <p:childTnLst>
                                    <p:set>
                                      <p:cBhvr>
                                        <p:cTn id="58" dur="1" fill="hold">
                                          <p:stCondLst>
                                            <p:cond delay="0"/>
                                          </p:stCondLst>
                                        </p:cTn>
                                        <p:tgtEl>
                                          <p:spTgt spid="15918"/>
                                        </p:tgtEl>
                                        <p:attrNameLst>
                                          <p:attrName>style.visibility</p:attrName>
                                        </p:attrNameLst>
                                      </p:cBhvr>
                                      <p:to>
                                        <p:strVal val="visible"/>
                                      </p:to>
                                    </p:set>
                                    <p:anim calcmode="lin" valueType="num">
                                      <p:cBhvr>
                                        <p:cTn id="59" dur="500" fill="hold"/>
                                        <p:tgtEl>
                                          <p:spTgt spid="15918"/>
                                        </p:tgtEl>
                                        <p:attrNameLst>
                                          <p:attrName>ppt_x</p:attrName>
                                        </p:attrNameLst>
                                      </p:cBhvr>
                                      <p:tavLst>
                                        <p:tav tm="0">
                                          <p:val>
                                            <p:strVal val="#ppt_x-#ppt_w/2"/>
                                          </p:val>
                                        </p:tav>
                                        <p:tav tm="100000">
                                          <p:val>
                                            <p:strVal val="#ppt_x"/>
                                          </p:val>
                                        </p:tav>
                                      </p:tavLst>
                                    </p:anim>
                                    <p:anim calcmode="lin" valueType="num">
                                      <p:cBhvr>
                                        <p:cTn id="60" dur="500" fill="hold"/>
                                        <p:tgtEl>
                                          <p:spTgt spid="15918"/>
                                        </p:tgtEl>
                                        <p:attrNameLst>
                                          <p:attrName>ppt_y</p:attrName>
                                        </p:attrNameLst>
                                      </p:cBhvr>
                                      <p:tavLst>
                                        <p:tav tm="0">
                                          <p:val>
                                            <p:strVal val="#ppt_y"/>
                                          </p:val>
                                        </p:tav>
                                        <p:tav tm="100000">
                                          <p:val>
                                            <p:strVal val="#ppt_y"/>
                                          </p:val>
                                        </p:tav>
                                      </p:tavLst>
                                    </p:anim>
                                    <p:anim calcmode="lin" valueType="num">
                                      <p:cBhvr>
                                        <p:cTn id="61" dur="500" fill="hold"/>
                                        <p:tgtEl>
                                          <p:spTgt spid="15918"/>
                                        </p:tgtEl>
                                        <p:attrNameLst>
                                          <p:attrName>ppt_w</p:attrName>
                                        </p:attrNameLst>
                                      </p:cBhvr>
                                      <p:tavLst>
                                        <p:tav tm="0">
                                          <p:val>
                                            <p:fltVal val="0"/>
                                          </p:val>
                                        </p:tav>
                                        <p:tav tm="100000">
                                          <p:val>
                                            <p:strVal val="#ppt_w"/>
                                          </p:val>
                                        </p:tav>
                                      </p:tavLst>
                                    </p:anim>
                                    <p:anim calcmode="lin" valueType="num">
                                      <p:cBhvr>
                                        <p:cTn id="62" dur="500" fill="hold"/>
                                        <p:tgtEl>
                                          <p:spTgt spid="15918"/>
                                        </p:tgtEl>
                                        <p:attrNameLst>
                                          <p:attrName>ppt_h</p:attrName>
                                        </p:attrNameLst>
                                      </p:cBhvr>
                                      <p:tavLst>
                                        <p:tav tm="0">
                                          <p:val>
                                            <p:strVal val="#ppt_h"/>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0-#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15923"/>
                                        </p:tgtEl>
                                        <p:attrNameLst>
                                          <p:attrName>style.visibility</p:attrName>
                                        </p:attrNameLst>
                                      </p:cBhvr>
                                      <p:to>
                                        <p:strVal val="visible"/>
                                      </p:to>
                                    </p:set>
                                    <p:animEffect transition="in" filter="blinds(horizontal)">
                                      <p:cBhvr>
                                        <p:cTn id="73" dur="500"/>
                                        <p:tgtEl>
                                          <p:spTgt spid="1592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p:cTn id="78" dur="500" fill="hold"/>
                                        <p:tgtEl>
                                          <p:spTgt spid="12"/>
                                        </p:tgtEl>
                                        <p:attrNameLst>
                                          <p:attrName>ppt_x</p:attrName>
                                        </p:attrNameLst>
                                      </p:cBhvr>
                                      <p:tavLst>
                                        <p:tav tm="0">
                                          <p:val>
                                            <p:strVal val="#ppt_x-#ppt_w/2"/>
                                          </p:val>
                                        </p:tav>
                                        <p:tav tm="100000">
                                          <p:val>
                                            <p:strVal val="#ppt_x"/>
                                          </p:val>
                                        </p:tav>
                                      </p:tavLst>
                                    </p:anim>
                                    <p:anim calcmode="lin" valueType="num">
                                      <p:cBhvr>
                                        <p:cTn id="79" dur="500" fill="hold"/>
                                        <p:tgtEl>
                                          <p:spTgt spid="12"/>
                                        </p:tgtEl>
                                        <p:attrNameLst>
                                          <p:attrName>ppt_y</p:attrName>
                                        </p:attrNameLst>
                                      </p:cBhvr>
                                      <p:tavLst>
                                        <p:tav tm="0">
                                          <p:val>
                                            <p:strVal val="#ppt_y"/>
                                          </p:val>
                                        </p:tav>
                                        <p:tav tm="100000">
                                          <p:val>
                                            <p:strVal val="#ppt_y"/>
                                          </p:val>
                                        </p:tav>
                                      </p:tavLst>
                                    </p:anim>
                                    <p:anim calcmode="lin" valueType="num">
                                      <p:cBhvr>
                                        <p:cTn id="80" dur="500" fill="hold"/>
                                        <p:tgtEl>
                                          <p:spTgt spid="12"/>
                                        </p:tgtEl>
                                        <p:attrNameLst>
                                          <p:attrName>ppt_w</p:attrName>
                                        </p:attrNameLst>
                                      </p:cBhvr>
                                      <p:tavLst>
                                        <p:tav tm="0">
                                          <p:val>
                                            <p:fltVal val="0"/>
                                          </p:val>
                                        </p:tav>
                                        <p:tav tm="100000">
                                          <p:val>
                                            <p:strVal val="#ppt_w"/>
                                          </p:val>
                                        </p:tav>
                                      </p:tavLst>
                                    </p:anim>
                                    <p:anim calcmode="lin" valueType="num">
                                      <p:cBhvr>
                                        <p:cTn id="81"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17" presetClass="entr" presetSubtype="8" fill="hold" nodeType="clickEffect">
                                  <p:stCondLst>
                                    <p:cond delay="0"/>
                                  </p:stCondLst>
                                  <p:childTnLst>
                                    <p:set>
                                      <p:cBhvr>
                                        <p:cTn id="85" dur="1" fill="hold">
                                          <p:stCondLst>
                                            <p:cond delay="0"/>
                                          </p:stCondLst>
                                        </p:cTn>
                                        <p:tgtEl>
                                          <p:spTgt spid="15950"/>
                                        </p:tgtEl>
                                        <p:attrNameLst>
                                          <p:attrName>style.visibility</p:attrName>
                                        </p:attrNameLst>
                                      </p:cBhvr>
                                      <p:to>
                                        <p:strVal val="visible"/>
                                      </p:to>
                                    </p:set>
                                    <p:anim calcmode="lin" valueType="num">
                                      <p:cBhvr>
                                        <p:cTn id="86" dur="500" fill="hold"/>
                                        <p:tgtEl>
                                          <p:spTgt spid="15950"/>
                                        </p:tgtEl>
                                        <p:attrNameLst>
                                          <p:attrName>ppt_x</p:attrName>
                                        </p:attrNameLst>
                                      </p:cBhvr>
                                      <p:tavLst>
                                        <p:tav tm="0">
                                          <p:val>
                                            <p:strVal val="#ppt_x-#ppt_w/2"/>
                                          </p:val>
                                        </p:tav>
                                        <p:tav tm="100000">
                                          <p:val>
                                            <p:strVal val="#ppt_x"/>
                                          </p:val>
                                        </p:tav>
                                      </p:tavLst>
                                    </p:anim>
                                    <p:anim calcmode="lin" valueType="num">
                                      <p:cBhvr>
                                        <p:cTn id="87" dur="500" fill="hold"/>
                                        <p:tgtEl>
                                          <p:spTgt spid="15950"/>
                                        </p:tgtEl>
                                        <p:attrNameLst>
                                          <p:attrName>ppt_y</p:attrName>
                                        </p:attrNameLst>
                                      </p:cBhvr>
                                      <p:tavLst>
                                        <p:tav tm="0">
                                          <p:val>
                                            <p:strVal val="#ppt_y"/>
                                          </p:val>
                                        </p:tav>
                                        <p:tav tm="100000">
                                          <p:val>
                                            <p:strVal val="#ppt_y"/>
                                          </p:val>
                                        </p:tav>
                                      </p:tavLst>
                                    </p:anim>
                                    <p:anim calcmode="lin" valueType="num">
                                      <p:cBhvr>
                                        <p:cTn id="88" dur="500" fill="hold"/>
                                        <p:tgtEl>
                                          <p:spTgt spid="15950"/>
                                        </p:tgtEl>
                                        <p:attrNameLst>
                                          <p:attrName>ppt_w</p:attrName>
                                        </p:attrNameLst>
                                      </p:cBhvr>
                                      <p:tavLst>
                                        <p:tav tm="0">
                                          <p:val>
                                            <p:fltVal val="0"/>
                                          </p:val>
                                        </p:tav>
                                        <p:tav tm="100000">
                                          <p:val>
                                            <p:strVal val="#ppt_w"/>
                                          </p:val>
                                        </p:tav>
                                      </p:tavLst>
                                    </p:anim>
                                    <p:anim calcmode="lin" valueType="num">
                                      <p:cBhvr>
                                        <p:cTn id="89" dur="500" fill="hold"/>
                                        <p:tgtEl>
                                          <p:spTgt spid="15950"/>
                                        </p:tgtEl>
                                        <p:attrNameLst>
                                          <p:attrName>ppt_h</p:attrName>
                                        </p:attrNameLst>
                                      </p:cBhvr>
                                      <p:tavLst>
                                        <p:tav tm="0">
                                          <p:val>
                                            <p:strVal val="#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7" presetClass="entr" presetSubtype="8" fill="hold" nodeType="clickEffect">
                                  <p:stCondLst>
                                    <p:cond delay="0"/>
                                  </p:stCondLst>
                                  <p:childTnLst>
                                    <p:set>
                                      <p:cBhvr>
                                        <p:cTn id="93" dur="1" fill="hold">
                                          <p:stCondLst>
                                            <p:cond delay="0"/>
                                          </p:stCondLst>
                                        </p:cTn>
                                        <p:tgtEl>
                                          <p:spTgt spid="15927"/>
                                        </p:tgtEl>
                                        <p:attrNameLst>
                                          <p:attrName>style.visibility</p:attrName>
                                        </p:attrNameLst>
                                      </p:cBhvr>
                                      <p:to>
                                        <p:strVal val="visible"/>
                                      </p:to>
                                    </p:set>
                                    <p:anim calcmode="lin" valueType="num">
                                      <p:cBhvr>
                                        <p:cTn id="94" dur="500" fill="hold"/>
                                        <p:tgtEl>
                                          <p:spTgt spid="15927"/>
                                        </p:tgtEl>
                                        <p:attrNameLst>
                                          <p:attrName>ppt_x</p:attrName>
                                        </p:attrNameLst>
                                      </p:cBhvr>
                                      <p:tavLst>
                                        <p:tav tm="0">
                                          <p:val>
                                            <p:strVal val="#ppt_x-#ppt_w/2"/>
                                          </p:val>
                                        </p:tav>
                                        <p:tav tm="100000">
                                          <p:val>
                                            <p:strVal val="#ppt_x"/>
                                          </p:val>
                                        </p:tav>
                                      </p:tavLst>
                                    </p:anim>
                                    <p:anim calcmode="lin" valueType="num">
                                      <p:cBhvr>
                                        <p:cTn id="95" dur="500" fill="hold"/>
                                        <p:tgtEl>
                                          <p:spTgt spid="15927"/>
                                        </p:tgtEl>
                                        <p:attrNameLst>
                                          <p:attrName>ppt_y</p:attrName>
                                        </p:attrNameLst>
                                      </p:cBhvr>
                                      <p:tavLst>
                                        <p:tav tm="0">
                                          <p:val>
                                            <p:strVal val="#ppt_y"/>
                                          </p:val>
                                        </p:tav>
                                        <p:tav tm="100000">
                                          <p:val>
                                            <p:strVal val="#ppt_y"/>
                                          </p:val>
                                        </p:tav>
                                      </p:tavLst>
                                    </p:anim>
                                    <p:anim calcmode="lin" valueType="num">
                                      <p:cBhvr>
                                        <p:cTn id="96" dur="500" fill="hold"/>
                                        <p:tgtEl>
                                          <p:spTgt spid="15927"/>
                                        </p:tgtEl>
                                        <p:attrNameLst>
                                          <p:attrName>ppt_w</p:attrName>
                                        </p:attrNameLst>
                                      </p:cBhvr>
                                      <p:tavLst>
                                        <p:tav tm="0">
                                          <p:val>
                                            <p:fltVal val="0"/>
                                          </p:val>
                                        </p:tav>
                                        <p:tav tm="100000">
                                          <p:val>
                                            <p:strVal val="#ppt_w"/>
                                          </p:val>
                                        </p:tav>
                                      </p:tavLst>
                                    </p:anim>
                                    <p:anim calcmode="lin" valueType="num">
                                      <p:cBhvr>
                                        <p:cTn id="97" dur="500" fill="hold"/>
                                        <p:tgtEl>
                                          <p:spTgt spid="15927"/>
                                        </p:tgtEl>
                                        <p:attrNameLst>
                                          <p:attrName>ppt_h</p:attrName>
                                        </p:attrNameLst>
                                      </p:cBhvr>
                                      <p:tavLst>
                                        <p:tav tm="0">
                                          <p:val>
                                            <p:strVal val="#ppt_h"/>
                                          </p:val>
                                        </p:tav>
                                        <p:tav tm="100000">
                                          <p:val>
                                            <p:strVal val="#ppt_h"/>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17" presetClass="entr" presetSubtype="8" fill="hold" nodeType="clickEffect">
                                  <p:stCondLst>
                                    <p:cond delay="0"/>
                                  </p:stCondLst>
                                  <p:childTnLst>
                                    <p:set>
                                      <p:cBhvr>
                                        <p:cTn id="101" dur="1" fill="hold">
                                          <p:stCondLst>
                                            <p:cond delay="0"/>
                                          </p:stCondLst>
                                        </p:cTn>
                                        <p:tgtEl>
                                          <p:spTgt spid="15945"/>
                                        </p:tgtEl>
                                        <p:attrNameLst>
                                          <p:attrName>style.visibility</p:attrName>
                                        </p:attrNameLst>
                                      </p:cBhvr>
                                      <p:to>
                                        <p:strVal val="visible"/>
                                      </p:to>
                                    </p:set>
                                    <p:anim calcmode="lin" valueType="num">
                                      <p:cBhvr>
                                        <p:cTn id="102" dur="500" fill="hold"/>
                                        <p:tgtEl>
                                          <p:spTgt spid="15945"/>
                                        </p:tgtEl>
                                        <p:attrNameLst>
                                          <p:attrName>ppt_x</p:attrName>
                                        </p:attrNameLst>
                                      </p:cBhvr>
                                      <p:tavLst>
                                        <p:tav tm="0">
                                          <p:val>
                                            <p:strVal val="#ppt_x-#ppt_w/2"/>
                                          </p:val>
                                        </p:tav>
                                        <p:tav tm="100000">
                                          <p:val>
                                            <p:strVal val="#ppt_x"/>
                                          </p:val>
                                        </p:tav>
                                      </p:tavLst>
                                    </p:anim>
                                    <p:anim calcmode="lin" valueType="num">
                                      <p:cBhvr>
                                        <p:cTn id="103" dur="500" fill="hold"/>
                                        <p:tgtEl>
                                          <p:spTgt spid="15945"/>
                                        </p:tgtEl>
                                        <p:attrNameLst>
                                          <p:attrName>ppt_y</p:attrName>
                                        </p:attrNameLst>
                                      </p:cBhvr>
                                      <p:tavLst>
                                        <p:tav tm="0">
                                          <p:val>
                                            <p:strVal val="#ppt_y"/>
                                          </p:val>
                                        </p:tav>
                                        <p:tav tm="100000">
                                          <p:val>
                                            <p:strVal val="#ppt_y"/>
                                          </p:val>
                                        </p:tav>
                                      </p:tavLst>
                                    </p:anim>
                                    <p:anim calcmode="lin" valueType="num">
                                      <p:cBhvr>
                                        <p:cTn id="104" dur="500" fill="hold"/>
                                        <p:tgtEl>
                                          <p:spTgt spid="15945"/>
                                        </p:tgtEl>
                                        <p:attrNameLst>
                                          <p:attrName>ppt_w</p:attrName>
                                        </p:attrNameLst>
                                      </p:cBhvr>
                                      <p:tavLst>
                                        <p:tav tm="0">
                                          <p:val>
                                            <p:fltVal val="0"/>
                                          </p:val>
                                        </p:tav>
                                        <p:tav tm="100000">
                                          <p:val>
                                            <p:strVal val="#ppt_w"/>
                                          </p:val>
                                        </p:tav>
                                      </p:tavLst>
                                    </p:anim>
                                    <p:anim calcmode="lin" valueType="num">
                                      <p:cBhvr>
                                        <p:cTn id="105" dur="500" fill="hold"/>
                                        <p:tgtEl>
                                          <p:spTgt spid="15945"/>
                                        </p:tgtEl>
                                        <p:attrNameLst>
                                          <p:attrName>ppt_h</p:attrName>
                                        </p:attrNameLst>
                                      </p:cBhvr>
                                      <p:tavLst>
                                        <p:tav tm="0">
                                          <p:val>
                                            <p:strVal val="#ppt_h"/>
                                          </p:val>
                                        </p:tav>
                                        <p:tav tm="100000">
                                          <p:val>
                                            <p:strVal val="#ppt_h"/>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15917"/>
                                        </p:tgtEl>
                                        <p:attrNameLst>
                                          <p:attrName>style.visibility</p:attrName>
                                        </p:attrNameLst>
                                      </p:cBhvr>
                                      <p:to>
                                        <p:strVal val="visible"/>
                                      </p:to>
                                    </p:set>
                                    <p:anim calcmode="lin" valueType="num">
                                      <p:cBhvr additive="base">
                                        <p:cTn id="110" dur="500" fill="hold"/>
                                        <p:tgtEl>
                                          <p:spTgt spid="15917"/>
                                        </p:tgtEl>
                                        <p:attrNameLst>
                                          <p:attrName>ppt_x</p:attrName>
                                        </p:attrNameLst>
                                      </p:cBhvr>
                                      <p:tavLst>
                                        <p:tav tm="0">
                                          <p:val>
                                            <p:strVal val="0-#ppt_w/2"/>
                                          </p:val>
                                        </p:tav>
                                        <p:tav tm="100000">
                                          <p:val>
                                            <p:strVal val="#ppt_x"/>
                                          </p:val>
                                        </p:tav>
                                      </p:tavLst>
                                    </p:anim>
                                    <p:anim calcmode="lin" valueType="num">
                                      <p:cBhvr additive="base">
                                        <p:cTn id="111" dur="500" fill="hold"/>
                                        <p:tgtEl>
                                          <p:spTgt spid="15917"/>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7" presetClass="entr" presetSubtype="8" fill="hold" nodeType="clickEffect">
                                  <p:stCondLst>
                                    <p:cond delay="0"/>
                                  </p:stCondLst>
                                  <p:childTnLst>
                                    <p:set>
                                      <p:cBhvr>
                                        <p:cTn id="115" dur="1" fill="hold">
                                          <p:stCondLst>
                                            <p:cond delay="0"/>
                                          </p:stCondLst>
                                        </p:cTn>
                                        <p:tgtEl>
                                          <p:spTgt spid="15957"/>
                                        </p:tgtEl>
                                        <p:attrNameLst>
                                          <p:attrName>style.visibility</p:attrName>
                                        </p:attrNameLst>
                                      </p:cBhvr>
                                      <p:to>
                                        <p:strVal val="visible"/>
                                      </p:to>
                                    </p:set>
                                    <p:anim calcmode="lin" valueType="num">
                                      <p:cBhvr>
                                        <p:cTn id="116" dur="500" fill="hold"/>
                                        <p:tgtEl>
                                          <p:spTgt spid="15957"/>
                                        </p:tgtEl>
                                        <p:attrNameLst>
                                          <p:attrName>ppt_x</p:attrName>
                                        </p:attrNameLst>
                                      </p:cBhvr>
                                      <p:tavLst>
                                        <p:tav tm="0">
                                          <p:val>
                                            <p:strVal val="#ppt_x-#ppt_w/2"/>
                                          </p:val>
                                        </p:tav>
                                        <p:tav tm="100000">
                                          <p:val>
                                            <p:strVal val="#ppt_x"/>
                                          </p:val>
                                        </p:tav>
                                      </p:tavLst>
                                    </p:anim>
                                    <p:anim calcmode="lin" valueType="num">
                                      <p:cBhvr>
                                        <p:cTn id="117" dur="500" fill="hold"/>
                                        <p:tgtEl>
                                          <p:spTgt spid="15957"/>
                                        </p:tgtEl>
                                        <p:attrNameLst>
                                          <p:attrName>ppt_y</p:attrName>
                                        </p:attrNameLst>
                                      </p:cBhvr>
                                      <p:tavLst>
                                        <p:tav tm="0">
                                          <p:val>
                                            <p:strVal val="#ppt_y"/>
                                          </p:val>
                                        </p:tav>
                                        <p:tav tm="100000">
                                          <p:val>
                                            <p:strVal val="#ppt_y"/>
                                          </p:val>
                                        </p:tav>
                                      </p:tavLst>
                                    </p:anim>
                                    <p:anim calcmode="lin" valueType="num">
                                      <p:cBhvr>
                                        <p:cTn id="118" dur="500" fill="hold"/>
                                        <p:tgtEl>
                                          <p:spTgt spid="15957"/>
                                        </p:tgtEl>
                                        <p:attrNameLst>
                                          <p:attrName>ppt_w</p:attrName>
                                        </p:attrNameLst>
                                      </p:cBhvr>
                                      <p:tavLst>
                                        <p:tav tm="0">
                                          <p:val>
                                            <p:fltVal val="0"/>
                                          </p:val>
                                        </p:tav>
                                        <p:tav tm="100000">
                                          <p:val>
                                            <p:strVal val="#ppt_w"/>
                                          </p:val>
                                        </p:tav>
                                      </p:tavLst>
                                    </p:anim>
                                    <p:anim calcmode="lin" valueType="num">
                                      <p:cBhvr>
                                        <p:cTn id="119" dur="500" fill="hold"/>
                                        <p:tgtEl>
                                          <p:spTgt spid="15957"/>
                                        </p:tgtEl>
                                        <p:attrNameLst>
                                          <p:attrName>ppt_h</p:attrName>
                                        </p:attrNameLst>
                                      </p:cBhvr>
                                      <p:tavLst>
                                        <p:tav tm="0">
                                          <p:val>
                                            <p:strVal val="#ppt_h"/>
                                          </p:val>
                                        </p:tav>
                                        <p:tav tm="100000">
                                          <p:val>
                                            <p:strVal val="#ppt_h"/>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7" presetClass="entr" presetSubtype="8" fill="hold" nodeType="clickEffect">
                                  <p:stCondLst>
                                    <p:cond delay="0"/>
                                  </p:stCondLst>
                                  <p:childTnLst>
                                    <p:set>
                                      <p:cBhvr>
                                        <p:cTn id="123" dur="1" fill="hold">
                                          <p:stCondLst>
                                            <p:cond delay="0"/>
                                          </p:stCondLst>
                                        </p:cTn>
                                        <p:tgtEl>
                                          <p:spTgt spid="15930"/>
                                        </p:tgtEl>
                                        <p:attrNameLst>
                                          <p:attrName>style.visibility</p:attrName>
                                        </p:attrNameLst>
                                      </p:cBhvr>
                                      <p:to>
                                        <p:strVal val="visible"/>
                                      </p:to>
                                    </p:set>
                                    <p:anim calcmode="lin" valueType="num">
                                      <p:cBhvr>
                                        <p:cTn id="124" dur="500" fill="hold"/>
                                        <p:tgtEl>
                                          <p:spTgt spid="15930"/>
                                        </p:tgtEl>
                                        <p:attrNameLst>
                                          <p:attrName>ppt_x</p:attrName>
                                        </p:attrNameLst>
                                      </p:cBhvr>
                                      <p:tavLst>
                                        <p:tav tm="0">
                                          <p:val>
                                            <p:strVal val="#ppt_x-#ppt_w/2"/>
                                          </p:val>
                                        </p:tav>
                                        <p:tav tm="100000">
                                          <p:val>
                                            <p:strVal val="#ppt_x"/>
                                          </p:val>
                                        </p:tav>
                                      </p:tavLst>
                                    </p:anim>
                                    <p:anim calcmode="lin" valueType="num">
                                      <p:cBhvr>
                                        <p:cTn id="125" dur="500" fill="hold"/>
                                        <p:tgtEl>
                                          <p:spTgt spid="15930"/>
                                        </p:tgtEl>
                                        <p:attrNameLst>
                                          <p:attrName>ppt_y</p:attrName>
                                        </p:attrNameLst>
                                      </p:cBhvr>
                                      <p:tavLst>
                                        <p:tav tm="0">
                                          <p:val>
                                            <p:strVal val="#ppt_y"/>
                                          </p:val>
                                        </p:tav>
                                        <p:tav tm="100000">
                                          <p:val>
                                            <p:strVal val="#ppt_y"/>
                                          </p:val>
                                        </p:tav>
                                      </p:tavLst>
                                    </p:anim>
                                    <p:anim calcmode="lin" valueType="num">
                                      <p:cBhvr>
                                        <p:cTn id="126" dur="500" fill="hold"/>
                                        <p:tgtEl>
                                          <p:spTgt spid="15930"/>
                                        </p:tgtEl>
                                        <p:attrNameLst>
                                          <p:attrName>ppt_w</p:attrName>
                                        </p:attrNameLst>
                                      </p:cBhvr>
                                      <p:tavLst>
                                        <p:tav tm="0">
                                          <p:val>
                                            <p:fltVal val="0"/>
                                          </p:val>
                                        </p:tav>
                                        <p:tav tm="100000">
                                          <p:val>
                                            <p:strVal val="#ppt_w"/>
                                          </p:val>
                                        </p:tav>
                                      </p:tavLst>
                                    </p:anim>
                                    <p:anim calcmode="lin" valueType="num">
                                      <p:cBhvr>
                                        <p:cTn id="127" dur="500" fill="hold"/>
                                        <p:tgtEl>
                                          <p:spTgt spid="15930"/>
                                        </p:tgtEl>
                                        <p:attrNameLst>
                                          <p:attrName>ppt_h</p:attrName>
                                        </p:attrNameLst>
                                      </p:cBhvr>
                                      <p:tavLst>
                                        <p:tav tm="0">
                                          <p:val>
                                            <p:strVal val="#ppt_h"/>
                                          </p:val>
                                        </p:tav>
                                        <p:tav tm="100000">
                                          <p:val>
                                            <p:strVal val="#ppt_h"/>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8" fill="hold" nodeType="clickEffect">
                                  <p:stCondLst>
                                    <p:cond delay="0"/>
                                  </p:stCondLst>
                                  <p:childTnLst>
                                    <p:set>
                                      <p:cBhvr>
                                        <p:cTn id="131" dur="1" fill="hold">
                                          <p:stCondLst>
                                            <p:cond delay="0"/>
                                          </p:stCondLst>
                                        </p:cTn>
                                        <p:tgtEl>
                                          <p:spTgt spid="15989"/>
                                        </p:tgtEl>
                                        <p:attrNameLst>
                                          <p:attrName>style.visibility</p:attrName>
                                        </p:attrNameLst>
                                      </p:cBhvr>
                                      <p:to>
                                        <p:strVal val="visible"/>
                                      </p:to>
                                    </p:set>
                                    <p:anim calcmode="lin" valueType="num">
                                      <p:cBhvr>
                                        <p:cTn id="132" dur="500" fill="hold"/>
                                        <p:tgtEl>
                                          <p:spTgt spid="15989"/>
                                        </p:tgtEl>
                                        <p:attrNameLst>
                                          <p:attrName>ppt_x</p:attrName>
                                        </p:attrNameLst>
                                      </p:cBhvr>
                                      <p:tavLst>
                                        <p:tav tm="0">
                                          <p:val>
                                            <p:strVal val="#ppt_x-#ppt_w/2"/>
                                          </p:val>
                                        </p:tav>
                                        <p:tav tm="100000">
                                          <p:val>
                                            <p:strVal val="#ppt_x"/>
                                          </p:val>
                                        </p:tav>
                                      </p:tavLst>
                                    </p:anim>
                                    <p:anim calcmode="lin" valueType="num">
                                      <p:cBhvr>
                                        <p:cTn id="133" dur="500" fill="hold"/>
                                        <p:tgtEl>
                                          <p:spTgt spid="15989"/>
                                        </p:tgtEl>
                                        <p:attrNameLst>
                                          <p:attrName>ppt_y</p:attrName>
                                        </p:attrNameLst>
                                      </p:cBhvr>
                                      <p:tavLst>
                                        <p:tav tm="0">
                                          <p:val>
                                            <p:strVal val="#ppt_y"/>
                                          </p:val>
                                        </p:tav>
                                        <p:tav tm="100000">
                                          <p:val>
                                            <p:strVal val="#ppt_y"/>
                                          </p:val>
                                        </p:tav>
                                      </p:tavLst>
                                    </p:anim>
                                    <p:anim calcmode="lin" valueType="num">
                                      <p:cBhvr>
                                        <p:cTn id="134" dur="500" fill="hold"/>
                                        <p:tgtEl>
                                          <p:spTgt spid="15989"/>
                                        </p:tgtEl>
                                        <p:attrNameLst>
                                          <p:attrName>ppt_w</p:attrName>
                                        </p:attrNameLst>
                                      </p:cBhvr>
                                      <p:tavLst>
                                        <p:tav tm="0">
                                          <p:val>
                                            <p:fltVal val="0"/>
                                          </p:val>
                                        </p:tav>
                                        <p:tav tm="100000">
                                          <p:val>
                                            <p:strVal val="#ppt_w"/>
                                          </p:val>
                                        </p:tav>
                                      </p:tavLst>
                                    </p:anim>
                                    <p:anim calcmode="lin" valueType="num">
                                      <p:cBhvr>
                                        <p:cTn id="135" dur="500" fill="hold"/>
                                        <p:tgtEl>
                                          <p:spTgt spid="15989"/>
                                        </p:tgtEl>
                                        <p:attrNameLst>
                                          <p:attrName>ppt_h</p:attrName>
                                        </p:attrNameLst>
                                      </p:cBhvr>
                                      <p:tavLst>
                                        <p:tav tm="0">
                                          <p:val>
                                            <p:strVal val="#ppt_h"/>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grpId="0" nodeType="clickEffect">
                                  <p:stCondLst>
                                    <p:cond delay="0"/>
                                  </p:stCondLst>
                                  <p:childTnLst>
                                    <p:set>
                                      <p:cBhvr>
                                        <p:cTn id="139" dur="1" fill="hold">
                                          <p:stCondLst>
                                            <p:cond delay="0"/>
                                          </p:stCondLst>
                                        </p:cTn>
                                        <p:tgtEl>
                                          <p:spTgt spid="15933"/>
                                        </p:tgtEl>
                                        <p:attrNameLst>
                                          <p:attrName>style.visibility</p:attrName>
                                        </p:attrNameLst>
                                      </p:cBhvr>
                                      <p:to>
                                        <p:strVal val="visible"/>
                                      </p:to>
                                    </p:set>
                                    <p:anim calcmode="lin" valueType="num">
                                      <p:cBhvr>
                                        <p:cTn id="140" dur="500" fill="hold"/>
                                        <p:tgtEl>
                                          <p:spTgt spid="15933"/>
                                        </p:tgtEl>
                                        <p:attrNameLst>
                                          <p:attrName>ppt_x</p:attrName>
                                        </p:attrNameLst>
                                      </p:cBhvr>
                                      <p:tavLst>
                                        <p:tav tm="0">
                                          <p:val>
                                            <p:strVal val="#ppt_x-#ppt_w/2"/>
                                          </p:val>
                                        </p:tav>
                                        <p:tav tm="100000">
                                          <p:val>
                                            <p:strVal val="#ppt_x"/>
                                          </p:val>
                                        </p:tav>
                                      </p:tavLst>
                                    </p:anim>
                                    <p:anim calcmode="lin" valueType="num">
                                      <p:cBhvr>
                                        <p:cTn id="141" dur="500" fill="hold"/>
                                        <p:tgtEl>
                                          <p:spTgt spid="15933"/>
                                        </p:tgtEl>
                                        <p:attrNameLst>
                                          <p:attrName>ppt_y</p:attrName>
                                        </p:attrNameLst>
                                      </p:cBhvr>
                                      <p:tavLst>
                                        <p:tav tm="0">
                                          <p:val>
                                            <p:strVal val="#ppt_y"/>
                                          </p:val>
                                        </p:tav>
                                        <p:tav tm="100000">
                                          <p:val>
                                            <p:strVal val="#ppt_y"/>
                                          </p:val>
                                        </p:tav>
                                      </p:tavLst>
                                    </p:anim>
                                    <p:anim calcmode="lin" valueType="num">
                                      <p:cBhvr>
                                        <p:cTn id="142" dur="500" fill="hold"/>
                                        <p:tgtEl>
                                          <p:spTgt spid="15933"/>
                                        </p:tgtEl>
                                        <p:attrNameLst>
                                          <p:attrName>ppt_w</p:attrName>
                                        </p:attrNameLst>
                                      </p:cBhvr>
                                      <p:tavLst>
                                        <p:tav tm="0">
                                          <p:val>
                                            <p:fltVal val="0"/>
                                          </p:val>
                                        </p:tav>
                                        <p:tav tm="100000">
                                          <p:val>
                                            <p:strVal val="#ppt_w"/>
                                          </p:val>
                                        </p:tav>
                                      </p:tavLst>
                                    </p:anim>
                                    <p:anim calcmode="lin" valueType="num">
                                      <p:cBhvr>
                                        <p:cTn id="143" dur="500" fill="hold"/>
                                        <p:tgtEl>
                                          <p:spTgt spid="15933"/>
                                        </p:tgtEl>
                                        <p:attrNameLst>
                                          <p:attrName>ppt_h</p:attrName>
                                        </p:attrNameLst>
                                      </p:cBhvr>
                                      <p:tavLst>
                                        <p:tav tm="0">
                                          <p:val>
                                            <p:strVal val="#ppt_h"/>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7" presetClass="entr" presetSubtype="8" fill="hold" nodeType="clickEffect">
                                  <p:stCondLst>
                                    <p:cond delay="0"/>
                                  </p:stCondLst>
                                  <p:childTnLst>
                                    <p:set>
                                      <p:cBhvr>
                                        <p:cTn id="147" dur="1" fill="hold">
                                          <p:stCondLst>
                                            <p:cond delay="0"/>
                                          </p:stCondLst>
                                        </p:cTn>
                                        <p:tgtEl>
                                          <p:spTgt spid="15958"/>
                                        </p:tgtEl>
                                        <p:attrNameLst>
                                          <p:attrName>style.visibility</p:attrName>
                                        </p:attrNameLst>
                                      </p:cBhvr>
                                      <p:to>
                                        <p:strVal val="visible"/>
                                      </p:to>
                                    </p:set>
                                    <p:anim calcmode="lin" valueType="num">
                                      <p:cBhvr>
                                        <p:cTn id="148" dur="500" fill="hold"/>
                                        <p:tgtEl>
                                          <p:spTgt spid="15958"/>
                                        </p:tgtEl>
                                        <p:attrNameLst>
                                          <p:attrName>ppt_x</p:attrName>
                                        </p:attrNameLst>
                                      </p:cBhvr>
                                      <p:tavLst>
                                        <p:tav tm="0">
                                          <p:val>
                                            <p:strVal val="#ppt_x-#ppt_w/2"/>
                                          </p:val>
                                        </p:tav>
                                        <p:tav tm="100000">
                                          <p:val>
                                            <p:strVal val="#ppt_x"/>
                                          </p:val>
                                        </p:tav>
                                      </p:tavLst>
                                    </p:anim>
                                    <p:anim calcmode="lin" valueType="num">
                                      <p:cBhvr>
                                        <p:cTn id="149" dur="500" fill="hold"/>
                                        <p:tgtEl>
                                          <p:spTgt spid="15958"/>
                                        </p:tgtEl>
                                        <p:attrNameLst>
                                          <p:attrName>ppt_y</p:attrName>
                                        </p:attrNameLst>
                                      </p:cBhvr>
                                      <p:tavLst>
                                        <p:tav tm="0">
                                          <p:val>
                                            <p:strVal val="#ppt_y"/>
                                          </p:val>
                                        </p:tav>
                                        <p:tav tm="100000">
                                          <p:val>
                                            <p:strVal val="#ppt_y"/>
                                          </p:val>
                                        </p:tav>
                                      </p:tavLst>
                                    </p:anim>
                                    <p:anim calcmode="lin" valueType="num">
                                      <p:cBhvr>
                                        <p:cTn id="150" dur="500" fill="hold"/>
                                        <p:tgtEl>
                                          <p:spTgt spid="15958"/>
                                        </p:tgtEl>
                                        <p:attrNameLst>
                                          <p:attrName>ppt_w</p:attrName>
                                        </p:attrNameLst>
                                      </p:cBhvr>
                                      <p:tavLst>
                                        <p:tav tm="0">
                                          <p:val>
                                            <p:fltVal val="0"/>
                                          </p:val>
                                        </p:tav>
                                        <p:tav tm="100000">
                                          <p:val>
                                            <p:strVal val="#ppt_w"/>
                                          </p:val>
                                        </p:tav>
                                      </p:tavLst>
                                    </p:anim>
                                    <p:anim calcmode="lin" valueType="num">
                                      <p:cBhvr>
                                        <p:cTn id="151" dur="500" fill="hold"/>
                                        <p:tgtEl>
                                          <p:spTgt spid="15958"/>
                                        </p:tgtEl>
                                        <p:attrNameLst>
                                          <p:attrName>ppt_h</p:attrName>
                                        </p:attrNameLst>
                                      </p:cBhvr>
                                      <p:tavLst>
                                        <p:tav tm="0">
                                          <p:val>
                                            <p:strVal val="#ppt_h"/>
                                          </p:val>
                                        </p:tav>
                                        <p:tav tm="100000">
                                          <p:val>
                                            <p:strVal val="#ppt_h"/>
                                          </p:val>
                                        </p:tav>
                                      </p:tavLst>
                                    </p:anim>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 presetClass="entr" presetSubtype="8" fill="hold" grpId="0" nodeType="clickEffect">
                                  <p:stCondLst>
                                    <p:cond delay="0"/>
                                  </p:stCondLst>
                                  <p:childTnLst>
                                    <p:set>
                                      <p:cBhvr>
                                        <p:cTn id="155" dur="1" fill="hold">
                                          <p:stCondLst>
                                            <p:cond delay="0"/>
                                          </p:stCondLst>
                                        </p:cTn>
                                        <p:tgtEl>
                                          <p:spTgt spid="15937"/>
                                        </p:tgtEl>
                                        <p:attrNameLst>
                                          <p:attrName>style.visibility</p:attrName>
                                        </p:attrNameLst>
                                      </p:cBhvr>
                                      <p:to>
                                        <p:strVal val="visible"/>
                                      </p:to>
                                    </p:set>
                                    <p:anim calcmode="lin" valueType="num">
                                      <p:cBhvr additive="base">
                                        <p:cTn id="156" dur="500" fill="hold"/>
                                        <p:tgtEl>
                                          <p:spTgt spid="15937"/>
                                        </p:tgtEl>
                                        <p:attrNameLst>
                                          <p:attrName>ppt_x</p:attrName>
                                        </p:attrNameLst>
                                      </p:cBhvr>
                                      <p:tavLst>
                                        <p:tav tm="0">
                                          <p:val>
                                            <p:strVal val="0-#ppt_w/2"/>
                                          </p:val>
                                        </p:tav>
                                        <p:tav tm="100000">
                                          <p:val>
                                            <p:strVal val="#ppt_x"/>
                                          </p:val>
                                        </p:tav>
                                      </p:tavLst>
                                    </p:anim>
                                    <p:anim calcmode="lin" valueType="num">
                                      <p:cBhvr additive="base">
                                        <p:cTn id="157" dur="500" fill="hold"/>
                                        <p:tgtEl>
                                          <p:spTgt spid="15937"/>
                                        </p:tgtEl>
                                        <p:attrNameLst>
                                          <p:attrName>ppt_y</p:attrName>
                                        </p:attrNameLst>
                                      </p:cBhvr>
                                      <p:tavLst>
                                        <p:tav tm="0">
                                          <p:val>
                                            <p:strVal val="#ppt_y"/>
                                          </p:val>
                                        </p:tav>
                                        <p:tav tm="100000">
                                          <p:val>
                                            <p:strVal val="#ppt_y"/>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nodeType="clickEffect">
                                  <p:stCondLst>
                                    <p:cond delay="0"/>
                                  </p:stCondLst>
                                  <p:childTnLst>
                                    <p:set>
                                      <p:cBhvr>
                                        <p:cTn id="161" dur="1" fill="hold">
                                          <p:stCondLst>
                                            <p:cond delay="0"/>
                                          </p:stCondLst>
                                        </p:cTn>
                                        <p:tgtEl>
                                          <p:spTgt spid="15960"/>
                                        </p:tgtEl>
                                        <p:attrNameLst>
                                          <p:attrName>style.visibility</p:attrName>
                                        </p:attrNameLst>
                                      </p:cBhvr>
                                      <p:to>
                                        <p:strVal val="visible"/>
                                      </p:to>
                                    </p:set>
                                    <p:animEffect transition="in" filter="blinds(horizontal)">
                                      <p:cBhvr>
                                        <p:cTn id="162" dur="500"/>
                                        <p:tgtEl>
                                          <p:spTgt spid="15960"/>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7" presetClass="entr" presetSubtype="8" fill="hold" grpId="0" nodeType="clickEffect">
                                  <p:stCondLst>
                                    <p:cond delay="0"/>
                                  </p:stCondLst>
                                  <p:childTnLst>
                                    <p:set>
                                      <p:cBhvr>
                                        <p:cTn id="166" dur="1" fill="hold">
                                          <p:stCondLst>
                                            <p:cond delay="0"/>
                                          </p:stCondLst>
                                        </p:cTn>
                                        <p:tgtEl>
                                          <p:spTgt spid="15940"/>
                                        </p:tgtEl>
                                        <p:attrNameLst>
                                          <p:attrName>style.visibility</p:attrName>
                                        </p:attrNameLst>
                                      </p:cBhvr>
                                      <p:to>
                                        <p:strVal val="visible"/>
                                      </p:to>
                                    </p:set>
                                    <p:anim calcmode="lin" valueType="num">
                                      <p:cBhvr>
                                        <p:cTn id="167" dur="500" fill="hold"/>
                                        <p:tgtEl>
                                          <p:spTgt spid="15940"/>
                                        </p:tgtEl>
                                        <p:attrNameLst>
                                          <p:attrName>ppt_x</p:attrName>
                                        </p:attrNameLst>
                                      </p:cBhvr>
                                      <p:tavLst>
                                        <p:tav tm="0">
                                          <p:val>
                                            <p:strVal val="#ppt_x-#ppt_w/2"/>
                                          </p:val>
                                        </p:tav>
                                        <p:tav tm="100000">
                                          <p:val>
                                            <p:strVal val="#ppt_x"/>
                                          </p:val>
                                        </p:tav>
                                      </p:tavLst>
                                    </p:anim>
                                    <p:anim calcmode="lin" valueType="num">
                                      <p:cBhvr>
                                        <p:cTn id="168" dur="500" fill="hold"/>
                                        <p:tgtEl>
                                          <p:spTgt spid="15940"/>
                                        </p:tgtEl>
                                        <p:attrNameLst>
                                          <p:attrName>ppt_y</p:attrName>
                                        </p:attrNameLst>
                                      </p:cBhvr>
                                      <p:tavLst>
                                        <p:tav tm="0">
                                          <p:val>
                                            <p:strVal val="#ppt_y"/>
                                          </p:val>
                                        </p:tav>
                                        <p:tav tm="100000">
                                          <p:val>
                                            <p:strVal val="#ppt_y"/>
                                          </p:val>
                                        </p:tav>
                                      </p:tavLst>
                                    </p:anim>
                                    <p:anim calcmode="lin" valueType="num">
                                      <p:cBhvr>
                                        <p:cTn id="169" dur="500" fill="hold"/>
                                        <p:tgtEl>
                                          <p:spTgt spid="15940"/>
                                        </p:tgtEl>
                                        <p:attrNameLst>
                                          <p:attrName>ppt_w</p:attrName>
                                        </p:attrNameLst>
                                      </p:cBhvr>
                                      <p:tavLst>
                                        <p:tav tm="0">
                                          <p:val>
                                            <p:fltVal val="0"/>
                                          </p:val>
                                        </p:tav>
                                        <p:tav tm="100000">
                                          <p:val>
                                            <p:strVal val="#ppt_w"/>
                                          </p:val>
                                        </p:tav>
                                      </p:tavLst>
                                    </p:anim>
                                    <p:anim calcmode="lin" valueType="num">
                                      <p:cBhvr>
                                        <p:cTn id="170" dur="500" fill="hold"/>
                                        <p:tgtEl>
                                          <p:spTgt spid="15940"/>
                                        </p:tgtEl>
                                        <p:attrNameLst>
                                          <p:attrName>ppt_h</p:attrName>
                                        </p:attrNameLst>
                                      </p:cBhvr>
                                      <p:tavLst>
                                        <p:tav tm="0">
                                          <p:val>
                                            <p:strVal val="#ppt_h"/>
                                          </p:val>
                                        </p:tav>
                                        <p:tav tm="100000">
                                          <p:val>
                                            <p:strVal val="#ppt_h"/>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7" presetClass="entr" presetSubtype="8" fill="hold" nodeType="clickEffect">
                                  <p:stCondLst>
                                    <p:cond delay="0"/>
                                  </p:stCondLst>
                                  <p:childTnLst>
                                    <p:set>
                                      <p:cBhvr>
                                        <p:cTn id="174" dur="1" fill="hold">
                                          <p:stCondLst>
                                            <p:cond delay="0"/>
                                          </p:stCondLst>
                                        </p:cTn>
                                        <p:tgtEl>
                                          <p:spTgt spid="15961"/>
                                        </p:tgtEl>
                                        <p:attrNameLst>
                                          <p:attrName>style.visibility</p:attrName>
                                        </p:attrNameLst>
                                      </p:cBhvr>
                                      <p:to>
                                        <p:strVal val="visible"/>
                                      </p:to>
                                    </p:set>
                                    <p:anim calcmode="lin" valueType="num">
                                      <p:cBhvr>
                                        <p:cTn id="175" dur="500" fill="hold"/>
                                        <p:tgtEl>
                                          <p:spTgt spid="15961"/>
                                        </p:tgtEl>
                                        <p:attrNameLst>
                                          <p:attrName>ppt_x</p:attrName>
                                        </p:attrNameLst>
                                      </p:cBhvr>
                                      <p:tavLst>
                                        <p:tav tm="0">
                                          <p:val>
                                            <p:strVal val="#ppt_x-#ppt_w/2"/>
                                          </p:val>
                                        </p:tav>
                                        <p:tav tm="100000">
                                          <p:val>
                                            <p:strVal val="#ppt_x"/>
                                          </p:val>
                                        </p:tav>
                                      </p:tavLst>
                                    </p:anim>
                                    <p:anim calcmode="lin" valueType="num">
                                      <p:cBhvr>
                                        <p:cTn id="176" dur="500" fill="hold"/>
                                        <p:tgtEl>
                                          <p:spTgt spid="15961"/>
                                        </p:tgtEl>
                                        <p:attrNameLst>
                                          <p:attrName>ppt_y</p:attrName>
                                        </p:attrNameLst>
                                      </p:cBhvr>
                                      <p:tavLst>
                                        <p:tav tm="0">
                                          <p:val>
                                            <p:strVal val="#ppt_y"/>
                                          </p:val>
                                        </p:tav>
                                        <p:tav tm="100000">
                                          <p:val>
                                            <p:strVal val="#ppt_y"/>
                                          </p:val>
                                        </p:tav>
                                      </p:tavLst>
                                    </p:anim>
                                    <p:anim calcmode="lin" valueType="num">
                                      <p:cBhvr>
                                        <p:cTn id="177" dur="500" fill="hold"/>
                                        <p:tgtEl>
                                          <p:spTgt spid="15961"/>
                                        </p:tgtEl>
                                        <p:attrNameLst>
                                          <p:attrName>ppt_w</p:attrName>
                                        </p:attrNameLst>
                                      </p:cBhvr>
                                      <p:tavLst>
                                        <p:tav tm="0">
                                          <p:val>
                                            <p:fltVal val="0"/>
                                          </p:val>
                                        </p:tav>
                                        <p:tav tm="100000">
                                          <p:val>
                                            <p:strVal val="#ppt_w"/>
                                          </p:val>
                                        </p:tav>
                                      </p:tavLst>
                                    </p:anim>
                                    <p:anim calcmode="lin" valueType="num">
                                      <p:cBhvr>
                                        <p:cTn id="178" dur="500" fill="hold"/>
                                        <p:tgtEl>
                                          <p:spTgt spid="15961"/>
                                        </p:tgtEl>
                                        <p:attrNameLst>
                                          <p:attrName>ppt_h</p:attrName>
                                        </p:attrNameLst>
                                      </p:cBhvr>
                                      <p:tavLst>
                                        <p:tav tm="0">
                                          <p:val>
                                            <p:strVal val="#ppt_h"/>
                                          </p:val>
                                        </p:tav>
                                        <p:tav tm="100000">
                                          <p:val>
                                            <p:strVal val="#ppt_h"/>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8" fill="hold" nodeType="clickEffect">
                                  <p:stCondLst>
                                    <p:cond delay="0"/>
                                  </p:stCondLst>
                                  <p:childTnLst>
                                    <p:set>
                                      <p:cBhvr>
                                        <p:cTn id="182" dur="1" fill="hold">
                                          <p:stCondLst>
                                            <p:cond delay="0"/>
                                          </p:stCondLst>
                                        </p:cTn>
                                        <p:tgtEl>
                                          <p:spTgt spid="15968"/>
                                        </p:tgtEl>
                                        <p:attrNameLst>
                                          <p:attrName>style.visibility</p:attrName>
                                        </p:attrNameLst>
                                      </p:cBhvr>
                                      <p:to>
                                        <p:strVal val="visible"/>
                                      </p:to>
                                    </p:set>
                                    <p:anim calcmode="lin" valueType="num">
                                      <p:cBhvr>
                                        <p:cTn id="183" dur="500" fill="hold"/>
                                        <p:tgtEl>
                                          <p:spTgt spid="15968"/>
                                        </p:tgtEl>
                                        <p:attrNameLst>
                                          <p:attrName>ppt_x</p:attrName>
                                        </p:attrNameLst>
                                      </p:cBhvr>
                                      <p:tavLst>
                                        <p:tav tm="0">
                                          <p:val>
                                            <p:strVal val="#ppt_x-#ppt_w/2"/>
                                          </p:val>
                                        </p:tav>
                                        <p:tav tm="100000">
                                          <p:val>
                                            <p:strVal val="#ppt_x"/>
                                          </p:val>
                                        </p:tav>
                                      </p:tavLst>
                                    </p:anim>
                                    <p:anim calcmode="lin" valueType="num">
                                      <p:cBhvr>
                                        <p:cTn id="184" dur="500" fill="hold"/>
                                        <p:tgtEl>
                                          <p:spTgt spid="15968"/>
                                        </p:tgtEl>
                                        <p:attrNameLst>
                                          <p:attrName>ppt_y</p:attrName>
                                        </p:attrNameLst>
                                      </p:cBhvr>
                                      <p:tavLst>
                                        <p:tav tm="0">
                                          <p:val>
                                            <p:strVal val="#ppt_y"/>
                                          </p:val>
                                        </p:tav>
                                        <p:tav tm="100000">
                                          <p:val>
                                            <p:strVal val="#ppt_y"/>
                                          </p:val>
                                        </p:tav>
                                      </p:tavLst>
                                    </p:anim>
                                    <p:anim calcmode="lin" valueType="num">
                                      <p:cBhvr>
                                        <p:cTn id="185" dur="500" fill="hold"/>
                                        <p:tgtEl>
                                          <p:spTgt spid="15968"/>
                                        </p:tgtEl>
                                        <p:attrNameLst>
                                          <p:attrName>ppt_w</p:attrName>
                                        </p:attrNameLst>
                                      </p:cBhvr>
                                      <p:tavLst>
                                        <p:tav tm="0">
                                          <p:val>
                                            <p:fltVal val="0"/>
                                          </p:val>
                                        </p:tav>
                                        <p:tav tm="100000">
                                          <p:val>
                                            <p:strVal val="#ppt_w"/>
                                          </p:val>
                                        </p:tav>
                                      </p:tavLst>
                                    </p:anim>
                                    <p:anim calcmode="lin" valueType="num">
                                      <p:cBhvr>
                                        <p:cTn id="186" dur="500" fill="hold"/>
                                        <p:tgtEl>
                                          <p:spTgt spid="15968"/>
                                        </p:tgtEl>
                                        <p:attrNameLst>
                                          <p:attrName>ppt_h</p:attrName>
                                        </p:attrNameLst>
                                      </p:cBhvr>
                                      <p:tavLst>
                                        <p:tav tm="0">
                                          <p:val>
                                            <p:strVal val="#ppt_h"/>
                                          </p:val>
                                        </p:tav>
                                        <p:tav tm="100000">
                                          <p:val>
                                            <p:strVal val="#ppt_h"/>
                                          </p:val>
                                        </p:tav>
                                      </p:tavLst>
                                    </p:anim>
                                  </p:childTnLst>
                                </p:cTn>
                              </p:par>
                            </p:childTnLst>
                          </p:cTn>
                        </p:par>
                      </p:childTnLst>
                    </p:cTn>
                  </p:par>
                  <p:par>
                    <p:cTn id="187" fill="hold" nodeType="clickPar">
                      <p:stCondLst>
                        <p:cond delay="indefinite"/>
                      </p:stCondLst>
                      <p:childTnLst>
                        <p:par>
                          <p:cTn id="188" fill="hold" nodeType="withGroup">
                            <p:stCondLst>
                              <p:cond delay="0"/>
                            </p:stCondLst>
                            <p:childTnLst>
                              <p:par>
                                <p:cTn id="189" presetID="4" presetClass="entr" presetSubtype="32" fill="hold" nodeType="clickEffect">
                                  <p:stCondLst>
                                    <p:cond delay="0"/>
                                  </p:stCondLst>
                                  <p:childTnLst>
                                    <p:set>
                                      <p:cBhvr>
                                        <p:cTn id="190" dur="1" fill="hold">
                                          <p:stCondLst>
                                            <p:cond delay="0"/>
                                          </p:stCondLst>
                                        </p:cTn>
                                        <p:tgtEl>
                                          <p:spTgt spid="15604"/>
                                        </p:tgtEl>
                                        <p:attrNameLst>
                                          <p:attrName>style.visibility</p:attrName>
                                        </p:attrNameLst>
                                      </p:cBhvr>
                                      <p:to>
                                        <p:strVal val="visible"/>
                                      </p:to>
                                    </p:set>
                                    <p:animEffect transition="in" filter="box(out)">
                                      <p:cBhvr>
                                        <p:cTn id="191" dur="500"/>
                                        <p:tgtEl>
                                          <p:spTgt spid="15604"/>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4" presetClass="entr" presetSubtype="32" fill="hold" nodeType="clickEffect">
                                  <p:stCondLst>
                                    <p:cond delay="0"/>
                                  </p:stCondLst>
                                  <p:childTnLst>
                                    <p:set>
                                      <p:cBhvr>
                                        <p:cTn id="195" dur="1" fill="hold">
                                          <p:stCondLst>
                                            <p:cond delay="0"/>
                                          </p:stCondLst>
                                        </p:cTn>
                                        <p:tgtEl>
                                          <p:spTgt spid="15605"/>
                                        </p:tgtEl>
                                        <p:attrNameLst>
                                          <p:attrName>style.visibility</p:attrName>
                                        </p:attrNameLst>
                                      </p:cBhvr>
                                      <p:to>
                                        <p:strVal val="visible"/>
                                      </p:to>
                                    </p:set>
                                    <p:animEffect transition="in" filter="box(out)">
                                      <p:cBhvr>
                                        <p:cTn id="196" dur="500"/>
                                        <p:tgtEl>
                                          <p:spTgt spid="15605"/>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4" presetClass="entr" presetSubtype="32" fill="hold" nodeType="clickEffect">
                                  <p:stCondLst>
                                    <p:cond delay="0"/>
                                  </p:stCondLst>
                                  <p:childTnLst>
                                    <p:set>
                                      <p:cBhvr>
                                        <p:cTn id="200" dur="1" fill="hold">
                                          <p:stCondLst>
                                            <p:cond delay="0"/>
                                          </p:stCondLst>
                                        </p:cTn>
                                        <p:tgtEl>
                                          <p:spTgt spid="15606"/>
                                        </p:tgtEl>
                                        <p:attrNameLst>
                                          <p:attrName>style.visibility</p:attrName>
                                        </p:attrNameLst>
                                      </p:cBhvr>
                                      <p:to>
                                        <p:strVal val="visible"/>
                                      </p:to>
                                    </p:set>
                                    <p:animEffect transition="in" filter="box(out)">
                                      <p:cBhvr>
                                        <p:cTn id="201" dur="500"/>
                                        <p:tgtEl>
                                          <p:spTgt spid="15606"/>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4" presetClass="entr" presetSubtype="32" fill="hold" nodeType="clickEffect">
                                  <p:stCondLst>
                                    <p:cond delay="0"/>
                                  </p:stCondLst>
                                  <p:childTnLst>
                                    <p:set>
                                      <p:cBhvr>
                                        <p:cTn id="205" dur="1" fill="hold">
                                          <p:stCondLst>
                                            <p:cond delay="0"/>
                                          </p:stCondLst>
                                        </p:cTn>
                                        <p:tgtEl>
                                          <p:spTgt spid="15607"/>
                                        </p:tgtEl>
                                        <p:attrNameLst>
                                          <p:attrName>style.visibility</p:attrName>
                                        </p:attrNameLst>
                                      </p:cBhvr>
                                      <p:to>
                                        <p:strVal val="visible"/>
                                      </p:to>
                                    </p:set>
                                    <p:animEffect transition="in" filter="box(out)">
                                      <p:cBhvr>
                                        <p:cTn id="206" dur="500"/>
                                        <p:tgtEl>
                                          <p:spTgt spid="15607"/>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4" presetClass="entr" presetSubtype="32" fill="hold" nodeType="clickEffect">
                                  <p:stCondLst>
                                    <p:cond delay="0"/>
                                  </p:stCondLst>
                                  <p:childTnLst>
                                    <p:set>
                                      <p:cBhvr>
                                        <p:cTn id="210" dur="1" fill="hold">
                                          <p:stCondLst>
                                            <p:cond delay="0"/>
                                          </p:stCondLst>
                                        </p:cTn>
                                        <p:tgtEl>
                                          <p:spTgt spid="15609"/>
                                        </p:tgtEl>
                                        <p:attrNameLst>
                                          <p:attrName>style.visibility</p:attrName>
                                        </p:attrNameLst>
                                      </p:cBhvr>
                                      <p:to>
                                        <p:strVal val="visible"/>
                                      </p:to>
                                    </p:set>
                                    <p:animEffect transition="in" filter="box(out)">
                                      <p:cBhvr>
                                        <p:cTn id="211" dur="500"/>
                                        <p:tgtEl>
                                          <p:spTgt spid="15609"/>
                                        </p:tgtEl>
                                      </p:cBhvr>
                                    </p:animEffec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2" presetClass="entr" presetSubtype="2" fill="hold" nodeType="clickEffect">
                                  <p:stCondLst>
                                    <p:cond delay="0"/>
                                  </p:stCondLst>
                                  <p:childTnLst>
                                    <p:set>
                                      <p:cBhvr>
                                        <p:cTn id="215" dur="1" fill="hold">
                                          <p:stCondLst>
                                            <p:cond delay="0"/>
                                          </p:stCondLst>
                                        </p:cTn>
                                        <p:tgtEl>
                                          <p:spTgt spid="15610"/>
                                        </p:tgtEl>
                                        <p:attrNameLst>
                                          <p:attrName>style.visibility</p:attrName>
                                        </p:attrNameLst>
                                      </p:cBhvr>
                                      <p:to>
                                        <p:strVal val="visible"/>
                                      </p:to>
                                    </p:set>
                                    <p:anim calcmode="lin" valueType="num">
                                      <p:cBhvr additive="base">
                                        <p:cTn id="216" dur="500" fill="hold"/>
                                        <p:tgtEl>
                                          <p:spTgt spid="15610"/>
                                        </p:tgtEl>
                                        <p:attrNameLst>
                                          <p:attrName>ppt_x</p:attrName>
                                        </p:attrNameLst>
                                      </p:cBhvr>
                                      <p:tavLst>
                                        <p:tav tm="0">
                                          <p:val>
                                            <p:strVal val="1+#ppt_w/2"/>
                                          </p:val>
                                        </p:tav>
                                        <p:tav tm="100000">
                                          <p:val>
                                            <p:strVal val="#ppt_x"/>
                                          </p:val>
                                        </p:tav>
                                      </p:tavLst>
                                    </p:anim>
                                    <p:anim calcmode="lin" valueType="num">
                                      <p:cBhvr additive="base">
                                        <p:cTn id="217" dur="500" fill="hold"/>
                                        <p:tgtEl>
                                          <p:spTgt spid="156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16" grpId="0" animBg="1"/>
      <p:bldP spid="15917" grpId="0" animBg="1"/>
      <p:bldP spid="15933" grpId="0" animBg="1"/>
      <p:bldP spid="15937" grpId="0" animBg="1"/>
      <p:bldP spid="159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9A8B849C-2F0F-4075-BD53-CE1C4EEF799F}"/>
              </a:ext>
            </a:extLst>
          </p:cNvPr>
          <p:cNvSpPr>
            <a:spLocks noGrp="1" noChangeArrowheads="1"/>
          </p:cNvSpPr>
          <p:nvPr>
            <p:ph type="title"/>
          </p:nvPr>
        </p:nvSpPr>
        <p:spPr>
          <a:xfrm>
            <a:off x="609600" y="304800"/>
            <a:ext cx="7772400" cy="831850"/>
          </a:xfrm>
        </p:spPr>
        <p:txBody>
          <a:bodyPr/>
          <a:lstStyle/>
          <a:p>
            <a:pPr eaLnBrk="1" hangingPunct="1"/>
            <a:r>
              <a:rPr lang="en-US" altLang="zh-CN" sz="4000" b="1"/>
              <a:t>1.1 </a:t>
            </a:r>
            <a:r>
              <a:rPr lang="zh-CN" altLang="en-US" sz="4000" b="1"/>
              <a:t>什么是电力电子技术</a:t>
            </a:r>
          </a:p>
        </p:txBody>
      </p:sp>
      <p:sp>
        <p:nvSpPr>
          <p:cNvPr id="72707" name="Rectangle 3" descr="Rectangle: Click to edit Master text styles&#10;Second level&#10;Third level&#10;Fourth level&#10;Fifth level">
            <a:extLst>
              <a:ext uri="{FF2B5EF4-FFF2-40B4-BE49-F238E27FC236}">
                <a16:creationId xmlns:a16="http://schemas.microsoft.com/office/drawing/2014/main" id="{9424CCA6-8399-49DD-9075-9503346413C9}"/>
              </a:ext>
            </a:extLst>
          </p:cNvPr>
          <p:cNvSpPr>
            <a:spLocks noGrp="1" noChangeArrowheads="1"/>
          </p:cNvSpPr>
          <p:nvPr>
            <p:ph type="body" idx="1"/>
          </p:nvPr>
        </p:nvSpPr>
        <p:spPr>
          <a:xfrm>
            <a:off x="611188" y="1339850"/>
            <a:ext cx="8064500" cy="4897438"/>
          </a:xfrm>
        </p:spPr>
        <p:txBody>
          <a:bodyPr/>
          <a:lstStyle/>
          <a:p>
            <a:pPr eaLnBrk="1" hangingPunct="1">
              <a:lnSpc>
                <a:spcPct val="80000"/>
              </a:lnSpc>
              <a:buFont typeface="Wingdings" panose="05000000000000000000" pitchFamily="2" charset="2"/>
              <a:buNone/>
            </a:pPr>
            <a:r>
              <a:rPr lang="en-US" altLang="zh-CN" sz="2400" b="1"/>
              <a:t>       </a:t>
            </a:r>
            <a:r>
              <a:rPr lang="zh-CN" altLang="en-US" sz="2400" b="1"/>
              <a:t>各种电力电子装置广泛</a:t>
            </a:r>
          </a:p>
          <a:p>
            <a:pPr eaLnBrk="1" hangingPunct="1">
              <a:lnSpc>
                <a:spcPct val="80000"/>
              </a:lnSpc>
              <a:buFont typeface="Wingdings" panose="05000000000000000000" pitchFamily="2" charset="2"/>
              <a:buNone/>
            </a:pPr>
            <a:r>
              <a:rPr lang="zh-CN" altLang="en-US" sz="2400" b="1"/>
              <a:t>应用于高压直流输电、静止</a:t>
            </a:r>
          </a:p>
          <a:p>
            <a:pPr eaLnBrk="1" hangingPunct="1">
              <a:lnSpc>
                <a:spcPct val="80000"/>
              </a:lnSpc>
              <a:buFont typeface="Wingdings" panose="05000000000000000000" pitchFamily="2" charset="2"/>
              <a:buNone/>
            </a:pPr>
            <a:r>
              <a:rPr lang="zh-CN" altLang="en-US" sz="2400" b="1"/>
              <a:t>无功补偿、电力机车牵引、</a:t>
            </a:r>
          </a:p>
          <a:p>
            <a:pPr eaLnBrk="1" hangingPunct="1">
              <a:lnSpc>
                <a:spcPct val="80000"/>
              </a:lnSpc>
              <a:buFont typeface="Wingdings" panose="05000000000000000000" pitchFamily="2" charset="2"/>
              <a:buNone/>
            </a:pPr>
            <a:r>
              <a:rPr lang="zh-CN" altLang="en-US" sz="2400" b="1"/>
              <a:t>交直流电力传动、电解、励</a:t>
            </a:r>
          </a:p>
          <a:p>
            <a:pPr eaLnBrk="1" hangingPunct="1">
              <a:lnSpc>
                <a:spcPct val="80000"/>
              </a:lnSpc>
              <a:buFont typeface="Wingdings" panose="05000000000000000000" pitchFamily="2" charset="2"/>
              <a:buNone/>
            </a:pPr>
            <a:r>
              <a:rPr lang="zh-CN" altLang="en-US" sz="2400" b="1"/>
              <a:t>磁、电加热、高性能交直流</a:t>
            </a:r>
          </a:p>
          <a:p>
            <a:pPr eaLnBrk="1" hangingPunct="1">
              <a:lnSpc>
                <a:spcPct val="80000"/>
              </a:lnSpc>
              <a:buFont typeface="Wingdings" panose="05000000000000000000" pitchFamily="2" charset="2"/>
              <a:buNone/>
            </a:pPr>
            <a:r>
              <a:rPr lang="zh-CN" altLang="en-US" sz="2400" b="1"/>
              <a:t>电源等之中，因此，无论是</a:t>
            </a:r>
          </a:p>
          <a:p>
            <a:pPr eaLnBrk="1" hangingPunct="1">
              <a:lnSpc>
                <a:spcPct val="80000"/>
              </a:lnSpc>
              <a:buFont typeface="Wingdings" panose="05000000000000000000" pitchFamily="2" charset="2"/>
              <a:buNone/>
            </a:pPr>
            <a:r>
              <a:rPr lang="zh-CN" altLang="en-US" sz="2400" b="1"/>
              <a:t>国内国外，通常都把电力电            </a:t>
            </a:r>
            <a:r>
              <a:rPr lang="zh-CN" altLang="en-US" sz="1400" b="1">
                <a:solidFill>
                  <a:srgbClr val="6600CC"/>
                </a:solidFill>
              </a:rPr>
              <a:t>图</a:t>
            </a:r>
            <a:r>
              <a:rPr lang="en-US" altLang="zh-CN" sz="1400" b="1">
                <a:solidFill>
                  <a:srgbClr val="6600CC"/>
                </a:solidFill>
              </a:rPr>
              <a:t>1-2 </a:t>
            </a:r>
            <a:r>
              <a:rPr lang="zh-CN" altLang="en-US" sz="1400" b="1">
                <a:solidFill>
                  <a:srgbClr val="6600CC"/>
                </a:solidFill>
              </a:rPr>
              <a:t>电气工程的双三角形描述</a:t>
            </a:r>
          </a:p>
          <a:p>
            <a:pPr eaLnBrk="1" hangingPunct="1">
              <a:lnSpc>
                <a:spcPct val="80000"/>
              </a:lnSpc>
              <a:buFont typeface="Wingdings" panose="05000000000000000000" pitchFamily="2" charset="2"/>
              <a:buNone/>
            </a:pPr>
            <a:r>
              <a:rPr lang="zh-CN" altLang="en-US" sz="2400" b="1"/>
              <a:t>子技术归属于电气工程学科。在我国，电力电子与电力传</a:t>
            </a:r>
          </a:p>
          <a:p>
            <a:pPr eaLnBrk="1" hangingPunct="1">
              <a:lnSpc>
                <a:spcPct val="80000"/>
              </a:lnSpc>
              <a:buFont typeface="Wingdings" panose="05000000000000000000" pitchFamily="2" charset="2"/>
              <a:buNone/>
            </a:pPr>
            <a:r>
              <a:rPr lang="zh-CN" altLang="en-US" sz="2400" b="1"/>
              <a:t>动是电气工程的一个二级学科。图</a:t>
            </a:r>
            <a:r>
              <a:rPr lang="en-US" altLang="zh-CN" sz="2400" b="1"/>
              <a:t>1-2</a:t>
            </a:r>
            <a:r>
              <a:rPr lang="zh-CN" altLang="en-US" sz="2400" b="1"/>
              <a:t>用两个三角形对电</a:t>
            </a:r>
          </a:p>
          <a:p>
            <a:pPr eaLnBrk="1" hangingPunct="1">
              <a:lnSpc>
                <a:spcPct val="80000"/>
              </a:lnSpc>
              <a:buFont typeface="Wingdings" panose="05000000000000000000" pitchFamily="2" charset="2"/>
              <a:buNone/>
            </a:pPr>
            <a:r>
              <a:rPr lang="zh-CN" altLang="en-US" sz="2400" b="1"/>
              <a:t>气工程进行了描述。其中大三角形描述了电气工程一级学</a:t>
            </a:r>
          </a:p>
          <a:p>
            <a:pPr eaLnBrk="1" hangingPunct="1">
              <a:lnSpc>
                <a:spcPct val="80000"/>
              </a:lnSpc>
              <a:buFont typeface="Wingdings" panose="05000000000000000000" pitchFamily="2" charset="2"/>
              <a:buNone/>
            </a:pPr>
            <a:r>
              <a:rPr lang="zh-CN" altLang="en-US" sz="2400" b="1"/>
              <a:t>科和其他学科的关系，小三角形则描述了电气工程一级学</a:t>
            </a:r>
          </a:p>
          <a:p>
            <a:pPr eaLnBrk="1" hangingPunct="1">
              <a:lnSpc>
                <a:spcPct val="80000"/>
              </a:lnSpc>
              <a:buFont typeface="Wingdings" panose="05000000000000000000" pitchFamily="2" charset="2"/>
              <a:buNone/>
            </a:pPr>
            <a:r>
              <a:rPr lang="zh-CN" altLang="en-US" sz="2400" b="1"/>
              <a:t>科内各二级学科的关系。</a:t>
            </a:r>
            <a:r>
              <a:rPr lang="zh-CN" altLang="en-US" sz="2800"/>
              <a:t>  </a:t>
            </a:r>
          </a:p>
        </p:txBody>
      </p:sp>
      <p:pic>
        <p:nvPicPr>
          <p:cNvPr id="72708" name="Picture 4" descr="第1章1-3图2">
            <a:extLst>
              <a:ext uri="{FF2B5EF4-FFF2-40B4-BE49-F238E27FC236}">
                <a16:creationId xmlns:a16="http://schemas.microsoft.com/office/drawing/2014/main" id="{CF727DE9-DF93-48C6-832C-9E69F91DE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341438"/>
            <a:ext cx="43211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9">
            <a:extLst>
              <a:ext uri="{FF2B5EF4-FFF2-40B4-BE49-F238E27FC236}">
                <a16:creationId xmlns:a16="http://schemas.microsoft.com/office/drawing/2014/main" id="{BFA82A8D-B4DC-4C49-93A8-6EBFC8078AE9}"/>
              </a:ext>
            </a:extLst>
          </p:cNvPr>
          <p:cNvGrpSpPr>
            <a:grpSpLocks/>
          </p:cNvGrpSpPr>
          <p:nvPr/>
        </p:nvGrpSpPr>
        <p:grpSpPr bwMode="auto">
          <a:xfrm>
            <a:off x="1438275" y="1944688"/>
            <a:ext cx="2676525" cy="2170112"/>
            <a:chOff x="912" y="1056"/>
            <a:chExt cx="1584" cy="1344"/>
          </a:xfrm>
        </p:grpSpPr>
        <p:sp>
          <p:nvSpPr>
            <p:cNvPr id="7377" name="Line 370">
              <a:extLst>
                <a:ext uri="{FF2B5EF4-FFF2-40B4-BE49-F238E27FC236}">
                  <a16:creationId xmlns:a16="http://schemas.microsoft.com/office/drawing/2014/main" id="{C2C72671-C081-4CB8-A37A-A0BF4D4859DC}"/>
                </a:ext>
              </a:extLst>
            </p:cNvPr>
            <p:cNvSpPr>
              <a:spLocks noChangeShapeType="1"/>
            </p:cNvSpPr>
            <p:nvPr/>
          </p:nvSpPr>
          <p:spPr bwMode="auto">
            <a:xfrm>
              <a:off x="912" y="1824"/>
              <a:ext cx="768"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8" name="Line 371">
              <a:extLst>
                <a:ext uri="{FF2B5EF4-FFF2-40B4-BE49-F238E27FC236}">
                  <a16:creationId xmlns:a16="http://schemas.microsoft.com/office/drawing/2014/main" id="{57A9AA44-3DFF-4326-8703-15E58D2CB1C7}"/>
                </a:ext>
              </a:extLst>
            </p:cNvPr>
            <p:cNvSpPr>
              <a:spLocks noChangeShapeType="1"/>
            </p:cNvSpPr>
            <p:nvPr/>
          </p:nvSpPr>
          <p:spPr bwMode="auto">
            <a:xfrm flipV="1">
              <a:off x="1680" y="1056"/>
              <a:ext cx="0" cy="768"/>
            </a:xfrm>
            <a:prstGeom prst="line">
              <a:avLst/>
            </a:prstGeom>
            <a:noFill/>
            <a:ln w="2857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379" name="Line 372">
              <a:extLst>
                <a:ext uri="{FF2B5EF4-FFF2-40B4-BE49-F238E27FC236}">
                  <a16:creationId xmlns:a16="http://schemas.microsoft.com/office/drawing/2014/main" id="{70969AD8-1E5A-47B0-81A8-91A218863820}"/>
                </a:ext>
              </a:extLst>
            </p:cNvPr>
            <p:cNvSpPr>
              <a:spLocks noChangeShapeType="1"/>
            </p:cNvSpPr>
            <p:nvPr/>
          </p:nvSpPr>
          <p:spPr bwMode="auto">
            <a:xfrm>
              <a:off x="1680" y="1056"/>
              <a:ext cx="816"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80" name="Line 373">
              <a:extLst>
                <a:ext uri="{FF2B5EF4-FFF2-40B4-BE49-F238E27FC236}">
                  <a16:creationId xmlns:a16="http://schemas.microsoft.com/office/drawing/2014/main" id="{CC0085E1-D197-4056-A847-BD671C819C91}"/>
                </a:ext>
              </a:extLst>
            </p:cNvPr>
            <p:cNvSpPr>
              <a:spLocks noChangeShapeType="1"/>
            </p:cNvSpPr>
            <p:nvPr/>
          </p:nvSpPr>
          <p:spPr bwMode="auto">
            <a:xfrm>
              <a:off x="2496" y="1056"/>
              <a:ext cx="0" cy="1344"/>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81" name="Line 374">
              <a:extLst>
                <a:ext uri="{FF2B5EF4-FFF2-40B4-BE49-F238E27FC236}">
                  <a16:creationId xmlns:a16="http://schemas.microsoft.com/office/drawing/2014/main" id="{38B089FB-C9A8-4996-9401-71EC25BDD6A5}"/>
                </a:ext>
              </a:extLst>
            </p:cNvPr>
            <p:cNvSpPr>
              <a:spLocks noChangeShapeType="1"/>
            </p:cNvSpPr>
            <p:nvPr/>
          </p:nvSpPr>
          <p:spPr bwMode="auto">
            <a:xfrm flipH="1">
              <a:off x="1152" y="2400"/>
              <a:ext cx="1344" cy="0"/>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82" name="Line 375">
              <a:extLst>
                <a:ext uri="{FF2B5EF4-FFF2-40B4-BE49-F238E27FC236}">
                  <a16:creationId xmlns:a16="http://schemas.microsoft.com/office/drawing/2014/main" id="{0A25EE36-F42A-4A8B-8FC9-2C0EFEA4E444}"/>
                </a:ext>
              </a:extLst>
            </p:cNvPr>
            <p:cNvSpPr>
              <a:spLocks noChangeShapeType="1"/>
            </p:cNvSpPr>
            <p:nvPr/>
          </p:nvSpPr>
          <p:spPr bwMode="auto">
            <a:xfrm flipV="1">
              <a:off x="1152" y="1488"/>
              <a:ext cx="0" cy="912"/>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83" name="Line 376">
              <a:extLst>
                <a:ext uri="{FF2B5EF4-FFF2-40B4-BE49-F238E27FC236}">
                  <a16:creationId xmlns:a16="http://schemas.microsoft.com/office/drawing/2014/main" id="{469D49CD-3BA1-4B49-90C8-CB6D50BC64C9}"/>
                </a:ext>
              </a:extLst>
            </p:cNvPr>
            <p:cNvSpPr>
              <a:spLocks noChangeShapeType="1"/>
            </p:cNvSpPr>
            <p:nvPr/>
          </p:nvSpPr>
          <p:spPr bwMode="auto">
            <a:xfrm flipH="1">
              <a:off x="912" y="1488"/>
              <a:ext cx="240" cy="0"/>
            </a:xfrm>
            <a:prstGeom prst="line">
              <a:avLst/>
            </a:prstGeom>
            <a:noFill/>
            <a:ln w="2857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377">
            <a:extLst>
              <a:ext uri="{FF2B5EF4-FFF2-40B4-BE49-F238E27FC236}">
                <a16:creationId xmlns:a16="http://schemas.microsoft.com/office/drawing/2014/main" id="{3EF55320-EDB6-481D-86B7-FDD3FBE94731}"/>
              </a:ext>
            </a:extLst>
          </p:cNvPr>
          <p:cNvGrpSpPr>
            <a:grpSpLocks/>
          </p:cNvGrpSpPr>
          <p:nvPr/>
        </p:nvGrpSpPr>
        <p:grpSpPr bwMode="auto">
          <a:xfrm>
            <a:off x="1447800" y="1905000"/>
            <a:ext cx="2582863" cy="2125663"/>
            <a:chOff x="912" y="912"/>
            <a:chExt cx="1488" cy="1104"/>
          </a:xfrm>
        </p:grpSpPr>
        <p:sp>
          <p:nvSpPr>
            <p:cNvPr id="7370" name="Line 378">
              <a:extLst>
                <a:ext uri="{FF2B5EF4-FFF2-40B4-BE49-F238E27FC236}">
                  <a16:creationId xmlns:a16="http://schemas.microsoft.com/office/drawing/2014/main" id="{2840DBC7-0C0F-4947-8371-B6C358D88A75}"/>
                </a:ext>
              </a:extLst>
            </p:cNvPr>
            <p:cNvSpPr>
              <a:spLocks noChangeShapeType="1"/>
            </p:cNvSpPr>
            <p:nvPr/>
          </p:nvSpPr>
          <p:spPr bwMode="auto">
            <a:xfrm>
              <a:off x="1008" y="1194"/>
              <a:ext cx="192" cy="0"/>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1" name="Line 379">
              <a:extLst>
                <a:ext uri="{FF2B5EF4-FFF2-40B4-BE49-F238E27FC236}">
                  <a16:creationId xmlns:a16="http://schemas.microsoft.com/office/drawing/2014/main" id="{AABA6709-4B99-4CE6-A206-1F2B70BB28F2}"/>
                </a:ext>
              </a:extLst>
            </p:cNvPr>
            <p:cNvSpPr>
              <a:spLocks noChangeShapeType="1"/>
            </p:cNvSpPr>
            <p:nvPr/>
          </p:nvSpPr>
          <p:spPr bwMode="auto">
            <a:xfrm flipV="1">
              <a:off x="1200" y="912"/>
              <a:ext cx="0" cy="282"/>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2" name="Line 380">
              <a:extLst>
                <a:ext uri="{FF2B5EF4-FFF2-40B4-BE49-F238E27FC236}">
                  <a16:creationId xmlns:a16="http://schemas.microsoft.com/office/drawing/2014/main" id="{C1696AA2-47E9-4E5E-8A70-80F1C9608D41}"/>
                </a:ext>
              </a:extLst>
            </p:cNvPr>
            <p:cNvSpPr>
              <a:spLocks noChangeShapeType="1"/>
            </p:cNvSpPr>
            <p:nvPr/>
          </p:nvSpPr>
          <p:spPr bwMode="auto">
            <a:xfrm>
              <a:off x="1200" y="912"/>
              <a:ext cx="1200" cy="0"/>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3" name="Line 381">
              <a:extLst>
                <a:ext uri="{FF2B5EF4-FFF2-40B4-BE49-F238E27FC236}">
                  <a16:creationId xmlns:a16="http://schemas.microsoft.com/office/drawing/2014/main" id="{F39A951A-28A3-40A2-828D-E004C71C4096}"/>
                </a:ext>
              </a:extLst>
            </p:cNvPr>
            <p:cNvSpPr>
              <a:spLocks noChangeShapeType="1"/>
            </p:cNvSpPr>
            <p:nvPr/>
          </p:nvSpPr>
          <p:spPr bwMode="auto">
            <a:xfrm>
              <a:off x="2400" y="912"/>
              <a:ext cx="0" cy="1086"/>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4" name="Line 382">
              <a:extLst>
                <a:ext uri="{FF2B5EF4-FFF2-40B4-BE49-F238E27FC236}">
                  <a16:creationId xmlns:a16="http://schemas.microsoft.com/office/drawing/2014/main" id="{4ACE567E-13DC-4B81-A986-1F4856B03A95}"/>
                </a:ext>
              </a:extLst>
            </p:cNvPr>
            <p:cNvSpPr>
              <a:spLocks noChangeShapeType="1"/>
            </p:cNvSpPr>
            <p:nvPr/>
          </p:nvSpPr>
          <p:spPr bwMode="auto">
            <a:xfrm flipV="1">
              <a:off x="1728" y="1680"/>
              <a:ext cx="0" cy="322"/>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5" name="Line 383">
              <a:extLst>
                <a:ext uri="{FF2B5EF4-FFF2-40B4-BE49-F238E27FC236}">
                  <a16:creationId xmlns:a16="http://schemas.microsoft.com/office/drawing/2014/main" id="{E13BCF05-0C10-46BA-9A16-218B100A7D2A}"/>
                </a:ext>
              </a:extLst>
            </p:cNvPr>
            <p:cNvSpPr>
              <a:spLocks noChangeShapeType="1"/>
            </p:cNvSpPr>
            <p:nvPr/>
          </p:nvSpPr>
          <p:spPr bwMode="auto">
            <a:xfrm flipH="1" flipV="1">
              <a:off x="912" y="1680"/>
              <a:ext cx="768" cy="0"/>
            </a:xfrm>
            <a:prstGeom prst="line">
              <a:avLst/>
            </a:prstGeom>
            <a:noFill/>
            <a:ln w="2857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376" name="Line 384">
              <a:extLst>
                <a:ext uri="{FF2B5EF4-FFF2-40B4-BE49-F238E27FC236}">
                  <a16:creationId xmlns:a16="http://schemas.microsoft.com/office/drawing/2014/main" id="{D02BA974-ED72-40A6-9864-99E667A52A4D}"/>
                </a:ext>
              </a:extLst>
            </p:cNvPr>
            <p:cNvSpPr>
              <a:spLocks noChangeShapeType="1"/>
            </p:cNvSpPr>
            <p:nvPr/>
          </p:nvSpPr>
          <p:spPr bwMode="auto">
            <a:xfrm>
              <a:off x="1728" y="2016"/>
              <a:ext cx="672" cy="0"/>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591">
            <a:extLst>
              <a:ext uri="{FF2B5EF4-FFF2-40B4-BE49-F238E27FC236}">
                <a16:creationId xmlns:a16="http://schemas.microsoft.com/office/drawing/2014/main" id="{3676CF57-1968-472D-AB09-1ECB20B9CE4E}"/>
              </a:ext>
            </a:extLst>
          </p:cNvPr>
          <p:cNvGrpSpPr>
            <a:grpSpLocks/>
          </p:cNvGrpSpPr>
          <p:nvPr/>
        </p:nvGrpSpPr>
        <p:grpSpPr bwMode="auto">
          <a:xfrm>
            <a:off x="5260975" y="1058863"/>
            <a:ext cx="2347913" cy="4808537"/>
            <a:chOff x="3314" y="384"/>
            <a:chExt cx="1479" cy="3029"/>
          </a:xfrm>
        </p:grpSpPr>
        <p:grpSp>
          <p:nvGrpSpPr>
            <p:cNvPr id="7353" name="Group 499">
              <a:extLst>
                <a:ext uri="{FF2B5EF4-FFF2-40B4-BE49-F238E27FC236}">
                  <a16:creationId xmlns:a16="http://schemas.microsoft.com/office/drawing/2014/main" id="{99E79293-C592-4127-AF86-DA2C02C0F5AB}"/>
                </a:ext>
              </a:extLst>
            </p:cNvPr>
            <p:cNvGrpSpPr>
              <a:grpSpLocks/>
            </p:cNvGrpSpPr>
            <p:nvPr/>
          </p:nvGrpSpPr>
          <p:grpSpPr bwMode="auto">
            <a:xfrm>
              <a:off x="3314" y="384"/>
              <a:ext cx="1479" cy="3029"/>
              <a:chOff x="2546" y="1437"/>
              <a:chExt cx="3698" cy="7572"/>
            </a:xfrm>
          </p:grpSpPr>
          <p:sp>
            <p:nvSpPr>
              <p:cNvPr id="7364" name="Line 500">
                <a:extLst>
                  <a:ext uri="{FF2B5EF4-FFF2-40B4-BE49-F238E27FC236}">
                    <a16:creationId xmlns:a16="http://schemas.microsoft.com/office/drawing/2014/main" id="{C268648B-9F46-45E0-887C-F3EA0BBA2F1F}"/>
                  </a:ext>
                </a:extLst>
              </p:cNvPr>
              <p:cNvSpPr>
                <a:spLocks noChangeShapeType="1"/>
              </p:cNvSpPr>
              <p:nvPr/>
            </p:nvSpPr>
            <p:spPr bwMode="auto">
              <a:xfrm>
                <a:off x="2712" y="1776"/>
                <a:ext cx="0" cy="720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65" name="Line 501">
                <a:extLst>
                  <a:ext uri="{FF2B5EF4-FFF2-40B4-BE49-F238E27FC236}">
                    <a16:creationId xmlns:a16="http://schemas.microsoft.com/office/drawing/2014/main" id="{60028F67-86D2-4723-BF02-67936ED26E18}"/>
                  </a:ext>
                </a:extLst>
              </p:cNvPr>
              <p:cNvSpPr>
                <a:spLocks noChangeShapeType="1"/>
              </p:cNvSpPr>
              <p:nvPr/>
            </p:nvSpPr>
            <p:spPr bwMode="auto">
              <a:xfrm>
                <a:off x="4502" y="1776"/>
                <a:ext cx="0" cy="7233"/>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66" name="Line 502">
                <a:extLst>
                  <a:ext uri="{FF2B5EF4-FFF2-40B4-BE49-F238E27FC236}">
                    <a16:creationId xmlns:a16="http://schemas.microsoft.com/office/drawing/2014/main" id="{42049C84-CC70-4DEC-A634-C22D0537E258}"/>
                  </a:ext>
                </a:extLst>
              </p:cNvPr>
              <p:cNvSpPr>
                <a:spLocks noChangeShapeType="1"/>
              </p:cNvSpPr>
              <p:nvPr/>
            </p:nvSpPr>
            <p:spPr bwMode="auto">
              <a:xfrm>
                <a:off x="4236" y="1809"/>
                <a:ext cx="0" cy="7149"/>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67" name="Line 503">
                <a:extLst>
                  <a:ext uri="{FF2B5EF4-FFF2-40B4-BE49-F238E27FC236}">
                    <a16:creationId xmlns:a16="http://schemas.microsoft.com/office/drawing/2014/main" id="{0E1BFFF6-751D-4EBE-802B-2C95A9C4E3F6}"/>
                  </a:ext>
                </a:extLst>
              </p:cNvPr>
              <p:cNvSpPr>
                <a:spLocks noChangeShapeType="1"/>
              </p:cNvSpPr>
              <p:nvPr/>
            </p:nvSpPr>
            <p:spPr bwMode="auto">
              <a:xfrm>
                <a:off x="6244" y="1743"/>
                <a:ext cx="0" cy="718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68" name="Rectangle 504">
                <a:extLst>
                  <a:ext uri="{FF2B5EF4-FFF2-40B4-BE49-F238E27FC236}">
                    <a16:creationId xmlns:a16="http://schemas.microsoft.com/office/drawing/2014/main" id="{06A02548-5A81-4973-9591-14A3B3254447}"/>
                  </a:ext>
                </a:extLst>
              </p:cNvPr>
              <p:cNvSpPr>
                <a:spLocks noChangeArrowheads="1"/>
              </p:cNvSpPr>
              <p:nvPr/>
            </p:nvSpPr>
            <p:spPr bwMode="auto">
              <a:xfrm>
                <a:off x="2546" y="1437"/>
                <a:ext cx="72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b="1" i="1">
                    <a:solidFill>
                      <a:srgbClr val="FC0A0A"/>
                    </a:solidFill>
                    <a:latin typeface="Times New Roman" panose="02020603050405020304" pitchFamily="18" charset="0"/>
                  </a:rPr>
                  <a:t>α</a:t>
                </a:r>
                <a:endParaRPr lang="en-US" altLang="zh-CN" sz="1000"/>
              </a:p>
              <a:p>
                <a:endParaRPr lang="en-US" altLang="zh-CN">
                  <a:latin typeface="Times New Roman" panose="02020603050405020304" pitchFamily="18" charset="0"/>
                </a:endParaRPr>
              </a:p>
            </p:txBody>
          </p:sp>
          <p:sp>
            <p:nvSpPr>
              <p:cNvPr id="7369" name="Rectangle 505">
                <a:extLst>
                  <a:ext uri="{FF2B5EF4-FFF2-40B4-BE49-F238E27FC236}">
                    <a16:creationId xmlns:a16="http://schemas.microsoft.com/office/drawing/2014/main" id="{A4EBA984-5D54-4E64-BBE1-0C6EA36607E9}"/>
                  </a:ext>
                </a:extLst>
              </p:cNvPr>
              <p:cNvSpPr>
                <a:spLocks noChangeArrowheads="1"/>
              </p:cNvSpPr>
              <p:nvPr/>
            </p:nvSpPr>
            <p:spPr bwMode="auto">
              <a:xfrm>
                <a:off x="4018" y="1437"/>
                <a:ext cx="724"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b="1" i="1">
                    <a:solidFill>
                      <a:srgbClr val="FC0A0A"/>
                    </a:solidFill>
                    <a:latin typeface="Times New Roman" panose="02020603050405020304" pitchFamily="18" charset="0"/>
                  </a:rPr>
                  <a:t>α</a:t>
                </a:r>
                <a:endParaRPr lang="en-US" altLang="zh-CN" sz="1000"/>
              </a:p>
              <a:p>
                <a:endParaRPr lang="en-US" altLang="zh-CN">
                  <a:latin typeface="Times New Roman" panose="02020603050405020304" pitchFamily="18" charset="0"/>
                </a:endParaRPr>
              </a:p>
            </p:txBody>
          </p:sp>
        </p:grpSp>
        <p:grpSp>
          <p:nvGrpSpPr>
            <p:cNvPr id="7354" name="Group 506">
              <a:extLst>
                <a:ext uri="{FF2B5EF4-FFF2-40B4-BE49-F238E27FC236}">
                  <a16:creationId xmlns:a16="http://schemas.microsoft.com/office/drawing/2014/main" id="{9EFACE97-C00F-4BB9-BB8F-AF2BA75B0231}"/>
                </a:ext>
              </a:extLst>
            </p:cNvPr>
            <p:cNvGrpSpPr>
              <a:grpSpLocks/>
            </p:cNvGrpSpPr>
            <p:nvPr/>
          </p:nvGrpSpPr>
          <p:grpSpPr bwMode="auto">
            <a:xfrm>
              <a:off x="3386" y="624"/>
              <a:ext cx="70" cy="151"/>
              <a:chOff x="3168" y="1680"/>
              <a:chExt cx="96" cy="240"/>
            </a:xfrm>
          </p:grpSpPr>
          <p:grpSp>
            <p:nvGrpSpPr>
              <p:cNvPr id="7360" name="Group 507">
                <a:extLst>
                  <a:ext uri="{FF2B5EF4-FFF2-40B4-BE49-F238E27FC236}">
                    <a16:creationId xmlns:a16="http://schemas.microsoft.com/office/drawing/2014/main" id="{02742251-074E-4DAA-BED3-0FD80828A920}"/>
                  </a:ext>
                </a:extLst>
              </p:cNvPr>
              <p:cNvGrpSpPr>
                <a:grpSpLocks/>
              </p:cNvGrpSpPr>
              <p:nvPr/>
            </p:nvGrpSpPr>
            <p:grpSpPr bwMode="auto">
              <a:xfrm>
                <a:off x="3168" y="1680"/>
                <a:ext cx="96" cy="240"/>
                <a:chOff x="3456" y="2400"/>
                <a:chExt cx="144" cy="336"/>
              </a:xfrm>
            </p:grpSpPr>
            <p:sp>
              <p:nvSpPr>
                <p:cNvPr id="7362" name="Line 508">
                  <a:extLst>
                    <a:ext uri="{FF2B5EF4-FFF2-40B4-BE49-F238E27FC236}">
                      <a16:creationId xmlns:a16="http://schemas.microsoft.com/office/drawing/2014/main" id="{2F81FE4F-7F83-4519-ABAC-F597681D4D2B}"/>
                    </a:ext>
                  </a:extLst>
                </p:cNvPr>
                <p:cNvSpPr>
                  <a:spLocks noChangeShapeType="1"/>
                </p:cNvSpPr>
                <p:nvPr/>
              </p:nvSpPr>
              <p:spPr bwMode="auto">
                <a:xfrm>
                  <a:off x="3456" y="2400"/>
                  <a:ext cx="144" cy="0"/>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63" name="Line 509">
                  <a:extLst>
                    <a:ext uri="{FF2B5EF4-FFF2-40B4-BE49-F238E27FC236}">
                      <a16:creationId xmlns:a16="http://schemas.microsoft.com/office/drawing/2014/main" id="{16119D97-C1AE-46CD-996D-F682CD77F451}"/>
                    </a:ext>
                  </a:extLst>
                </p:cNvPr>
                <p:cNvSpPr>
                  <a:spLocks noChangeShapeType="1"/>
                </p:cNvSpPr>
                <p:nvPr/>
              </p:nvSpPr>
              <p:spPr bwMode="auto">
                <a:xfrm>
                  <a:off x="3600" y="2400"/>
                  <a:ext cx="0" cy="336"/>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361" name="Line 510">
                <a:extLst>
                  <a:ext uri="{FF2B5EF4-FFF2-40B4-BE49-F238E27FC236}">
                    <a16:creationId xmlns:a16="http://schemas.microsoft.com/office/drawing/2014/main" id="{4C643F2E-AEBF-4FAE-BD61-46245EB6E30B}"/>
                  </a:ext>
                </a:extLst>
              </p:cNvPr>
              <p:cNvSpPr>
                <a:spLocks noChangeShapeType="1"/>
              </p:cNvSpPr>
              <p:nvPr/>
            </p:nvSpPr>
            <p:spPr bwMode="auto">
              <a:xfrm flipV="1">
                <a:off x="3168" y="1680"/>
                <a:ext cx="0" cy="240"/>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355" name="Group 511">
              <a:extLst>
                <a:ext uri="{FF2B5EF4-FFF2-40B4-BE49-F238E27FC236}">
                  <a16:creationId xmlns:a16="http://schemas.microsoft.com/office/drawing/2014/main" id="{46B816C7-D4F3-4955-AC6F-358D92C6E00A}"/>
                </a:ext>
              </a:extLst>
            </p:cNvPr>
            <p:cNvGrpSpPr>
              <a:grpSpLocks/>
            </p:cNvGrpSpPr>
            <p:nvPr/>
          </p:nvGrpSpPr>
          <p:grpSpPr bwMode="auto">
            <a:xfrm>
              <a:off x="4103" y="617"/>
              <a:ext cx="70" cy="151"/>
              <a:chOff x="3168" y="1680"/>
              <a:chExt cx="96" cy="240"/>
            </a:xfrm>
          </p:grpSpPr>
          <p:grpSp>
            <p:nvGrpSpPr>
              <p:cNvPr id="7356" name="Group 512">
                <a:extLst>
                  <a:ext uri="{FF2B5EF4-FFF2-40B4-BE49-F238E27FC236}">
                    <a16:creationId xmlns:a16="http://schemas.microsoft.com/office/drawing/2014/main" id="{3EB11F9D-4F44-446A-9CDA-C121F7FF001C}"/>
                  </a:ext>
                </a:extLst>
              </p:cNvPr>
              <p:cNvGrpSpPr>
                <a:grpSpLocks/>
              </p:cNvGrpSpPr>
              <p:nvPr/>
            </p:nvGrpSpPr>
            <p:grpSpPr bwMode="auto">
              <a:xfrm>
                <a:off x="3168" y="1680"/>
                <a:ext cx="96" cy="240"/>
                <a:chOff x="3456" y="2400"/>
                <a:chExt cx="144" cy="336"/>
              </a:xfrm>
            </p:grpSpPr>
            <p:sp>
              <p:nvSpPr>
                <p:cNvPr id="7358" name="Line 513">
                  <a:extLst>
                    <a:ext uri="{FF2B5EF4-FFF2-40B4-BE49-F238E27FC236}">
                      <a16:creationId xmlns:a16="http://schemas.microsoft.com/office/drawing/2014/main" id="{1DE2531B-629D-4F34-A448-7EBA3C90CB2D}"/>
                    </a:ext>
                  </a:extLst>
                </p:cNvPr>
                <p:cNvSpPr>
                  <a:spLocks noChangeShapeType="1"/>
                </p:cNvSpPr>
                <p:nvPr/>
              </p:nvSpPr>
              <p:spPr bwMode="auto">
                <a:xfrm>
                  <a:off x="3456" y="2400"/>
                  <a:ext cx="144" cy="0"/>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59" name="Line 514">
                  <a:extLst>
                    <a:ext uri="{FF2B5EF4-FFF2-40B4-BE49-F238E27FC236}">
                      <a16:creationId xmlns:a16="http://schemas.microsoft.com/office/drawing/2014/main" id="{E2833668-E4D7-426B-8D63-E333351E4A60}"/>
                    </a:ext>
                  </a:extLst>
                </p:cNvPr>
                <p:cNvSpPr>
                  <a:spLocks noChangeShapeType="1"/>
                </p:cNvSpPr>
                <p:nvPr/>
              </p:nvSpPr>
              <p:spPr bwMode="auto">
                <a:xfrm>
                  <a:off x="3600" y="2400"/>
                  <a:ext cx="0" cy="336"/>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357" name="Line 515">
                <a:extLst>
                  <a:ext uri="{FF2B5EF4-FFF2-40B4-BE49-F238E27FC236}">
                    <a16:creationId xmlns:a16="http://schemas.microsoft.com/office/drawing/2014/main" id="{FD4BA275-B797-465F-9FC2-9A4DC9A405B1}"/>
                  </a:ext>
                </a:extLst>
              </p:cNvPr>
              <p:cNvSpPr>
                <a:spLocks noChangeShapeType="1"/>
              </p:cNvSpPr>
              <p:nvPr/>
            </p:nvSpPr>
            <p:spPr bwMode="auto">
              <a:xfrm flipV="1">
                <a:off x="3168" y="1680"/>
                <a:ext cx="0" cy="240"/>
              </a:xfrm>
              <a:prstGeom prst="line">
                <a:avLst/>
              </a:prstGeom>
              <a:noFill/>
              <a:ln w="1905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0" name="Group 548">
            <a:extLst>
              <a:ext uri="{FF2B5EF4-FFF2-40B4-BE49-F238E27FC236}">
                <a16:creationId xmlns:a16="http://schemas.microsoft.com/office/drawing/2014/main" id="{7A12560D-9460-4696-9A3D-63B0B00B32F8}"/>
              </a:ext>
            </a:extLst>
          </p:cNvPr>
          <p:cNvGrpSpPr>
            <a:grpSpLocks/>
          </p:cNvGrpSpPr>
          <p:nvPr/>
        </p:nvGrpSpPr>
        <p:grpSpPr bwMode="auto">
          <a:xfrm>
            <a:off x="4710113" y="2320925"/>
            <a:ext cx="4237037" cy="3538538"/>
            <a:chOff x="1678" y="3405"/>
            <a:chExt cx="6672" cy="5571"/>
          </a:xfrm>
        </p:grpSpPr>
        <p:grpSp>
          <p:nvGrpSpPr>
            <p:cNvPr id="7317" name="Group 549">
              <a:extLst>
                <a:ext uri="{FF2B5EF4-FFF2-40B4-BE49-F238E27FC236}">
                  <a16:creationId xmlns:a16="http://schemas.microsoft.com/office/drawing/2014/main" id="{03FAB2F5-2AC2-44AC-A22B-E5C06E2215C6}"/>
                </a:ext>
              </a:extLst>
            </p:cNvPr>
            <p:cNvGrpSpPr>
              <a:grpSpLocks/>
            </p:cNvGrpSpPr>
            <p:nvPr/>
          </p:nvGrpSpPr>
          <p:grpSpPr bwMode="auto">
            <a:xfrm>
              <a:off x="1860" y="3405"/>
              <a:ext cx="6408" cy="1725"/>
              <a:chOff x="1860" y="3405"/>
              <a:chExt cx="6408" cy="1725"/>
            </a:xfrm>
          </p:grpSpPr>
          <p:grpSp>
            <p:nvGrpSpPr>
              <p:cNvPr id="7342" name="Group 550">
                <a:extLst>
                  <a:ext uri="{FF2B5EF4-FFF2-40B4-BE49-F238E27FC236}">
                    <a16:creationId xmlns:a16="http://schemas.microsoft.com/office/drawing/2014/main" id="{95CE9C8B-EB88-4AF3-8E13-53A01E494A7F}"/>
                  </a:ext>
                </a:extLst>
              </p:cNvPr>
              <p:cNvGrpSpPr>
                <a:grpSpLocks/>
              </p:cNvGrpSpPr>
              <p:nvPr/>
            </p:nvGrpSpPr>
            <p:grpSpPr bwMode="auto">
              <a:xfrm>
                <a:off x="1860" y="3405"/>
                <a:ext cx="6408" cy="1725"/>
                <a:chOff x="1860" y="3405"/>
                <a:chExt cx="6408" cy="1725"/>
              </a:xfrm>
            </p:grpSpPr>
            <p:grpSp>
              <p:nvGrpSpPr>
                <p:cNvPr id="7344" name="Group 551">
                  <a:extLst>
                    <a:ext uri="{FF2B5EF4-FFF2-40B4-BE49-F238E27FC236}">
                      <a16:creationId xmlns:a16="http://schemas.microsoft.com/office/drawing/2014/main" id="{18767752-C030-4018-974E-322EA175EA02}"/>
                    </a:ext>
                  </a:extLst>
                </p:cNvPr>
                <p:cNvGrpSpPr>
                  <a:grpSpLocks/>
                </p:cNvGrpSpPr>
                <p:nvPr/>
              </p:nvGrpSpPr>
              <p:grpSpPr bwMode="auto">
                <a:xfrm>
                  <a:off x="2098" y="3405"/>
                  <a:ext cx="6170" cy="1725"/>
                  <a:chOff x="2098" y="3405"/>
                  <a:chExt cx="6170" cy="1725"/>
                </a:xfrm>
              </p:grpSpPr>
              <p:grpSp>
                <p:nvGrpSpPr>
                  <p:cNvPr id="7347" name="Group 552">
                    <a:extLst>
                      <a:ext uri="{FF2B5EF4-FFF2-40B4-BE49-F238E27FC236}">
                        <a16:creationId xmlns:a16="http://schemas.microsoft.com/office/drawing/2014/main" id="{CC8BA135-EEFC-435D-8E02-94687A37C11D}"/>
                      </a:ext>
                    </a:extLst>
                  </p:cNvPr>
                  <p:cNvGrpSpPr>
                    <a:grpSpLocks/>
                  </p:cNvGrpSpPr>
                  <p:nvPr/>
                </p:nvGrpSpPr>
                <p:grpSpPr bwMode="auto">
                  <a:xfrm>
                    <a:off x="2098" y="3405"/>
                    <a:ext cx="6162" cy="1725"/>
                    <a:chOff x="2098" y="1596"/>
                    <a:chExt cx="4420" cy="1725"/>
                  </a:xfrm>
                </p:grpSpPr>
                <p:sp>
                  <p:nvSpPr>
                    <p:cNvPr id="7351" name="Line 553">
                      <a:extLst>
                        <a:ext uri="{FF2B5EF4-FFF2-40B4-BE49-F238E27FC236}">
                          <a16:creationId xmlns:a16="http://schemas.microsoft.com/office/drawing/2014/main" id="{D3825942-44BA-4AF1-9AEF-A54C0EDFA8F1}"/>
                        </a:ext>
                      </a:extLst>
                    </p:cNvPr>
                    <p:cNvSpPr>
                      <a:spLocks noChangeShapeType="1"/>
                    </p:cNvSpPr>
                    <p:nvPr/>
                  </p:nvSpPr>
                  <p:spPr bwMode="auto">
                    <a:xfrm>
                      <a:off x="2098" y="2451"/>
                      <a:ext cx="4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52" name="Line 554">
                      <a:extLst>
                        <a:ext uri="{FF2B5EF4-FFF2-40B4-BE49-F238E27FC236}">
                          <a16:creationId xmlns:a16="http://schemas.microsoft.com/office/drawing/2014/main" id="{B7A609D3-324A-4153-B85E-F900BEA54F6C}"/>
                        </a:ext>
                      </a:extLst>
                    </p:cNvPr>
                    <p:cNvSpPr>
                      <a:spLocks noChangeShapeType="1"/>
                    </p:cNvSpPr>
                    <p:nvPr/>
                  </p:nvSpPr>
                  <p:spPr bwMode="auto">
                    <a:xfrm flipV="1">
                      <a:off x="2332" y="1596"/>
                      <a:ext cx="0" cy="1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348" name="Rectangle 555">
                    <a:extLst>
                      <a:ext uri="{FF2B5EF4-FFF2-40B4-BE49-F238E27FC236}">
                        <a16:creationId xmlns:a16="http://schemas.microsoft.com/office/drawing/2014/main" id="{C55FFBF9-A4F0-431C-AD4B-37F198F7D108}"/>
                      </a:ext>
                    </a:extLst>
                  </p:cNvPr>
                  <p:cNvSpPr>
                    <a:spLocks noChangeArrowheads="1"/>
                  </p:cNvSpPr>
                  <p:nvPr/>
                </p:nvSpPr>
                <p:spPr bwMode="auto">
                  <a:xfrm>
                    <a:off x="7888" y="4135"/>
                    <a:ext cx="38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7349" name="Rectangle 556">
                    <a:extLst>
                      <a:ext uri="{FF2B5EF4-FFF2-40B4-BE49-F238E27FC236}">
                        <a16:creationId xmlns:a16="http://schemas.microsoft.com/office/drawing/2014/main" id="{0CF64A87-7B72-483F-ADB9-7D4A3DC62E27}"/>
                      </a:ext>
                    </a:extLst>
                  </p:cNvPr>
                  <p:cNvSpPr>
                    <a:spLocks noChangeArrowheads="1"/>
                  </p:cNvSpPr>
                  <p:nvPr/>
                </p:nvSpPr>
                <p:spPr bwMode="auto">
                  <a:xfrm>
                    <a:off x="3921" y="4105"/>
                    <a:ext cx="17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p</a:t>
                    </a:r>
                    <a:endParaRPr lang="en-US" altLang="zh-CN" sz="1000"/>
                  </a:p>
                  <a:p>
                    <a:endParaRPr lang="en-US" altLang="zh-CN">
                      <a:latin typeface="Times New Roman" panose="02020603050405020304" pitchFamily="18" charset="0"/>
                    </a:endParaRPr>
                  </a:p>
                </p:txBody>
              </p:sp>
              <p:sp>
                <p:nvSpPr>
                  <p:cNvPr id="7350" name="Rectangle 557">
                    <a:extLst>
                      <a:ext uri="{FF2B5EF4-FFF2-40B4-BE49-F238E27FC236}">
                        <a16:creationId xmlns:a16="http://schemas.microsoft.com/office/drawing/2014/main" id="{072C4305-11EF-4955-AA69-DF3DFCD7D0A8}"/>
                      </a:ext>
                    </a:extLst>
                  </p:cNvPr>
                  <p:cNvSpPr>
                    <a:spLocks noChangeArrowheads="1"/>
                  </p:cNvSpPr>
                  <p:nvPr/>
                </p:nvSpPr>
                <p:spPr bwMode="auto">
                  <a:xfrm>
                    <a:off x="6001" y="4122"/>
                    <a:ext cx="3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2p</a:t>
                    </a:r>
                    <a:endParaRPr lang="en-US" altLang="zh-CN" sz="1000"/>
                  </a:p>
                  <a:p>
                    <a:endParaRPr lang="en-US" altLang="zh-CN">
                      <a:latin typeface="Times New Roman" panose="02020603050405020304" pitchFamily="18" charset="0"/>
                    </a:endParaRPr>
                  </a:p>
                </p:txBody>
              </p:sp>
            </p:grpSp>
            <p:sp>
              <p:nvSpPr>
                <p:cNvPr id="7345" name="Freeform 558">
                  <a:extLst>
                    <a:ext uri="{FF2B5EF4-FFF2-40B4-BE49-F238E27FC236}">
                      <a16:creationId xmlns:a16="http://schemas.microsoft.com/office/drawing/2014/main" id="{CDBA90A5-D42C-4DA0-80F7-3EAF66C17612}"/>
                    </a:ext>
                  </a:extLst>
                </p:cNvPr>
                <p:cNvSpPr>
                  <a:spLocks noEditPoints="1"/>
                </p:cNvSpPr>
                <p:nvPr/>
              </p:nvSpPr>
              <p:spPr bwMode="auto">
                <a:xfrm flipV="1">
                  <a:off x="2418" y="3696"/>
                  <a:ext cx="5314" cy="1146"/>
                </a:xfrm>
                <a:custGeom>
                  <a:avLst/>
                  <a:gdLst>
                    <a:gd name="T0" fmla="*/ 12 w 6056"/>
                    <a:gd name="T1" fmla="*/ 1065 h 2152"/>
                    <a:gd name="T2" fmla="*/ 127 w 6056"/>
                    <a:gd name="T3" fmla="*/ 1290 h 2152"/>
                    <a:gd name="T4" fmla="*/ 267 w 6056"/>
                    <a:gd name="T5" fmla="*/ 1500 h 2152"/>
                    <a:gd name="T6" fmla="*/ 388 w 6056"/>
                    <a:gd name="T7" fmla="*/ 1648 h 2152"/>
                    <a:gd name="T8" fmla="*/ 319 w 6056"/>
                    <a:gd name="T9" fmla="*/ 1550 h 2152"/>
                    <a:gd name="T10" fmla="*/ 417 w 6056"/>
                    <a:gd name="T11" fmla="*/ 1710 h 2152"/>
                    <a:gd name="T12" fmla="*/ 626 w 6056"/>
                    <a:gd name="T13" fmla="*/ 1960 h 2152"/>
                    <a:gd name="T14" fmla="*/ 829 w 6056"/>
                    <a:gd name="T15" fmla="*/ 2087 h 2152"/>
                    <a:gd name="T16" fmla="*/ 713 w 6056"/>
                    <a:gd name="T17" fmla="*/ 2007 h 2152"/>
                    <a:gd name="T18" fmla="*/ 1043 w 6056"/>
                    <a:gd name="T19" fmla="*/ 2152 h 2152"/>
                    <a:gd name="T20" fmla="*/ 1298 w 6056"/>
                    <a:gd name="T21" fmla="*/ 2040 h 2152"/>
                    <a:gd name="T22" fmla="*/ 1165 w 6056"/>
                    <a:gd name="T23" fmla="*/ 2109 h 2152"/>
                    <a:gd name="T24" fmla="*/ 1374 w 6056"/>
                    <a:gd name="T25" fmla="*/ 1993 h 2152"/>
                    <a:gd name="T26" fmla="*/ 1594 w 6056"/>
                    <a:gd name="T27" fmla="*/ 1743 h 2152"/>
                    <a:gd name="T28" fmla="*/ 1692 w 6056"/>
                    <a:gd name="T29" fmla="*/ 1587 h 2152"/>
                    <a:gd name="T30" fmla="*/ 1623 w 6056"/>
                    <a:gd name="T31" fmla="*/ 1681 h 2152"/>
                    <a:gd name="T32" fmla="*/ 1756 w 6056"/>
                    <a:gd name="T33" fmla="*/ 1529 h 2152"/>
                    <a:gd name="T34" fmla="*/ 1924 w 6056"/>
                    <a:gd name="T35" fmla="*/ 1268 h 2152"/>
                    <a:gd name="T36" fmla="*/ 2005 w 6056"/>
                    <a:gd name="T37" fmla="*/ 1101 h 2152"/>
                    <a:gd name="T38" fmla="*/ 1947 w 6056"/>
                    <a:gd name="T39" fmla="*/ 1199 h 2152"/>
                    <a:gd name="T40" fmla="*/ 2040 w 6056"/>
                    <a:gd name="T41" fmla="*/ 1043 h 2152"/>
                    <a:gd name="T42" fmla="*/ 2202 w 6056"/>
                    <a:gd name="T43" fmla="*/ 800 h 2152"/>
                    <a:gd name="T44" fmla="*/ 2307 w 6056"/>
                    <a:gd name="T45" fmla="*/ 612 h 2152"/>
                    <a:gd name="T46" fmla="*/ 2417 w 6056"/>
                    <a:gd name="T47" fmla="*/ 460 h 2152"/>
                    <a:gd name="T48" fmla="*/ 2341 w 6056"/>
                    <a:gd name="T49" fmla="*/ 550 h 2152"/>
                    <a:gd name="T50" fmla="*/ 2475 w 6056"/>
                    <a:gd name="T51" fmla="*/ 402 h 2152"/>
                    <a:gd name="T52" fmla="*/ 2701 w 6056"/>
                    <a:gd name="T53" fmla="*/ 159 h 2152"/>
                    <a:gd name="T54" fmla="*/ 2892 w 6056"/>
                    <a:gd name="T55" fmla="*/ 32 h 2152"/>
                    <a:gd name="T56" fmla="*/ 2753 w 6056"/>
                    <a:gd name="T57" fmla="*/ 97 h 2152"/>
                    <a:gd name="T58" fmla="*/ 3095 w 6056"/>
                    <a:gd name="T59" fmla="*/ 14 h 2152"/>
                    <a:gd name="T60" fmla="*/ 3373 w 6056"/>
                    <a:gd name="T61" fmla="*/ 137 h 2152"/>
                    <a:gd name="T62" fmla="*/ 3246 w 6056"/>
                    <a:gd name="T63" fmla="*/ 61 h 2152"/>
                    <a:gd name="T64" fmla="*/ 3414 w 6056"/>
                    <a:gd name="T65" fmla="*/ 203 h 2152"/>
                    <a:gd name="T66" fmla="*/ 3634 w 6056"/>
                    <a:gd name="T67" fmla="*/ 449 h 2152"/>
                    <a:gd name="T68" fmla="*/ 3686 w 6056"/>
                    <a:gd name="T69" fmla="*/ 507 h 2152"/>
                    <a:gd name="T70" fmla="*/ 3674 w 6056"/>
                    <a:gd name="T71" fmla="*/ 503 h 2152"/>
                    <a:gd name="T72" fmla="*/ 3779 w 6056"/>
                    <a:gd name="T73" fmla="*/ 670 h 2152"/>
                    <a:gd name="T74" fmla="*/ 3953 w 6056"/>
                    <a:gd name="T75" fmla="*/ 931 h 2152"/>
                    <a:gd name="T76" fmla="*/ 4063 w 6056"/>
                    <a:gd name="T77" fmla="*/ 1087 h 2152"/>
                    <a:gd name="T78" fmla="*/ 4005 w 6056"/>
                    <a:gd name="T79" fmla="*/ 989 h 2152"/>
                    <a:gd name="T80" fmla="*/ 4080 w 6056"/>
                    <a:gd name="T81" fmla="*/ 1152 h 2152"/>
                    <a:gd name="T82" fmla="*/ 4242 w 6056"/>
                    <a:gd name="T83" fmla="*/ 1420 h 2152"/>
                    <a:gd name="T84" fmla="*/ 4358 w 6056"/>
                    <a:gd name="T85" fmla="*/ 1572 h 2152"/>
                    <a:gd name="T86" fmla="*/ 4300 w 6056"/>
                    <a:gd name="T87" fmla="*/ 1478 h 2152"/>
                    <a:gd name="T88" fmla="*/ 4393 w 6056"/>
                    <a:gd name="T89" fmla="*/ 1634 h 2152"/>
                    <a:gd name="T90" fmla="*/ 4515 w 6056"/>
                    <a:gd name="T91" fmla="*/ 1797 h 2152"/>
                    <a:gd name="T92" fmla="*/ 4752 w 6056"/>
                    <a:gd name="T93" fmla="*/ 2036 h 2152"/>
                    <a:gd name="T94" fmla="*/ 4891 w 6056"/>
                    <a:gd name="T95" fmla="*/ 2109 h 2152"/>
                    <a:gd name="T96" fmla="*/ 4822 w 6056"/>
                    <a:gd name="T97" fmla="*/ 2080 h 2152"/>
                    <a:gd name="T98" fmla="*/ 5233 w 6056"/>
                    <a:gd name="T99" fmla="*/ 2101 h 2152"/>
                    <a:gd name="T100" fmla="*/ 5396 w 6056"/>
                    <a:gd name="T101" fmla="*/ 1989 h 2152"/>
                    <a:gd name="T102" fmla="*/ 5309 w 6056"/>
                    <a:gd name="T103" fmla="*/ 2061 h 2152"/>
                    <a:gd name="T104" fmla="*/ 5570 w 6056"/>
                    <a:gd name="T105" fmla="*/ 1826 h 2152"/>
                    <a:gd name="T106" fmla="*/ 5668 w 6056"/>
                    <a:gd name="T107" fmla="*/ 1663 h 2152"/>
                    <a:gd name="T108" fmla="*/ 5593 w 6056"/>
                    <a:gd name="T109" fmla="*/ 1761 h 2152"/>
                    <a:gd name="T110" fmla="*/ 5726 w 6056"/>
                    <a:gd name="T111" fmla="*/ 1608 h 2152"/>
                    <a:gd name="T112" fmla="*/ 5906 w 6056"/>
                    <a:gd name="T113" fmla="*/ 1348 h 2152"/>
                    <a:gd name="T114" fmla="*/ 5987 w 6056"/>
                    <a:gd name="T115" fmla="*/ 1181 h 2152"/>
                    <a:gd name="T116" fmla="*/ 5929 w 6056"/>
                    <a:gd name="T117" fmla="*/ 1282 h 2152"/>
                    <a:gd name="T118" fmla="*/ 6027 w 6056"/>
                    <a:gd name="T119" fmla="*/ 1127 h 21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56"/>
                    <a:gd name="T181" fmla="*/ 0 h 2152"/>
                    <a:gd name="T182" fmla="*/ 6056 w 6056"/>
                    <a:gd name="T183" fmla="*/ 2152 h 21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56" h="2152">
                      <a:moveTo>
                        <a:pt x="23" y="1069"/>
                      </a:moveTo>
                      <a:lnTo>
                        <a:pt x="75" y="1163"/>
                      </a:lnTo>
                      <a:lnTo>
                        <a:pt x="81" y="1166"/>
                      </a:lnTo>
                      <a:lnTo>
                        <a:pt x="75" y="1170"/>
                      </a:lnTo>
                      <a:lnTo>
                        <a:pt x="70" y="1174"/>
                      </a:lnTo>
                      <a:lnTo>
                        <a:pt x="64" y="1174"/>
                      </a:lnTo>
                      <a:lnTo>
                        <a:pt x="58" y="1170"/>
                      </a:lnTo>
                      <a:lnTo>
                        <a:pt x="0" y="1072"/>
                      </a:lnTo>
                      <a:lnTo>
                        <a:pt x="0" y="1069"/>
                      </a:lnTo>
                      <a:lnTo>
                        <a:pt x="6" y="1065"/>
                      </a:lnTo>
                      <a:lnTo>
                        <a:pt x="12" y="1065"/>
                      </a:lnTo>
                      <a:lnTo>
                        <a:pt x="17" y="1065"/>
                      </a:lnTo>
                      <a:lnTo>
                        <a:pt x="23" y="1069"/>
                      </a:lnTo>
                      <a:close/>
                      <a:moveTo>
                        <a:pt x="116" y="1232"/>
                      </a:moveTo>
                      <a:lnTo>
                        <a:pt x="151" y="1286"/>
                      </a:lnTo>
                      <a:lnTo>
                        <a:pt x="174" y="1326"/>
                      </a:lnTo>
                      <a:lnTo>
                        <a:pt x="174" y="1329"/>
                      </a:lnTo>
                      <a:lnTo>
                        <a:pt x="174" y="1333"/>
                      </a:lnTo>
                      <a:lnTo>
                        <a:pt x="168" y="1333"/>
                      </a:lnTo>
                      <a:lnTo>
                        <a:pt x="168" y="1337"/>
                      </a:lnTo>
                      <a:lnTo>
                        <a:pt x="162" y="1337"/>
                      </a:lnTo>
                      <a:lnTo>
                        <a:pt x="156" y="1337"/>
                      </a:lnTo>
                      <a:lnTo>
                        <a:pt x="156" y="1333"/>
                      </a:lnTo>
                      <a:lnTo>
                        <a:pt x="151" y="1333"/>
                      </a:lnTo>
                      <a:lnTo>
                        <a:pt x="127" y="1290"/>
                      </a:lnTo>
                      <a:lnTo>
                        <a:pt x="99" y="1235"/>
                      </a:lnTo>
                      <a:lnTo>
                        <a:pt x="93" y="1235"/>
                      </a:lnTo>
                      <a:lnTo>
                        <a:pt x="99" y="1232"/>
                      </a:lnTo>
                      <a:lnTo>
                        <a:pt x="99" y="1228"/>
                      </a:lnTo>
                      <a:lnTo>
                        <a:pt x="104" y="1228"/>
                      </a:lnTo>
                      <a:lnTo>
                        <a:pt x="110" y="1228"/>
                      </a:lnTo>
                      <a:lnTo>
                        <a:pt x="116" y="1228"/>
                      </a:lnTo>
                      <a:lnTo>
                        <a:pt x="116" y="1232"/>
                      </a:lnTo>
                      <a:close/>
                      <a:moveTo>
                        <a:pt x="214" y="1395"/>
                      </a:moveTo>
                      <a:lnTo>
                        <a:pt x="272" y="1489"/>
                      </a:lnTo>
                      <a:lnTo>
                        <a:pt x="272" y="1492"/>
                      </a:lnTo>
                      <a:lnTo>
                        <a:pt x="272" y="1496"/>
                      </a:lnTo>
                      <a:lnTo>
                        <a:pt x="267" y="1496"/>
                      </a:lnTo>
                      <a:lnTo>
                        <a:pt x="267" y="1500"/>
                      </a:lnTo>
                      <a:lnTo>
                        <a:pt x="261" y="1500"/>
                      </a:lnTo>
                      <a:lnTo>
                        <a:pt x="255" y="1500"/>
                      </a:lnTo>
                      <a:lnTo>
                        <a:pt x="255" y="1496"/>
                      </a:lnTo>
                      <a:lnTo>
                        <a:pt x="249" y="1496"/>
                      </a:lnTo>
                      <a:lnTo>
                        <a:pt x="191" y="1398"/>
                      </a:lnTo>
                      <a:lnTo>
                        <a:pt x="191" y="1395"/>
                      </a:lnTo>
                      <a:lnTo>
                        <a:pt x="197" y="1391"/>
                      </a:lnTo>
                      <a:lnTo>
                        <a:pt x="203" y="1391"/>
                      </a:lnTo>
                      <a:lnTo>
                        <a:pt x="209" y="1391"/>
                      </a:lnTo>
                      <a:lnTo>
                        <a:pt x="214" y="1391"/>
                      </a:lnTo>
                      <a:lnTo>
                        <a:pt x="214" y="1395"/>
                      </a:lnTo>
                      <a:close/>
                      <a:moveTo>
                        <a:pt x="319" y="1554"/>
                      </a:moveTo>
                      <a:lnTo>
                        <a:pt x="388" y="1648"/>
                      </a:lnTo>
                      <a:lnTo>
                        <a:pt x="388" y="1652"/>
                      </a:lnTo>
                      <a:lnTo>
                        <a:pt x="388" y="1656"/>
                      </a:lnTo>
                      <a:lnTo>
                        <a:pt x="383" y="1656"/>
                      </a:lnTo>
                      <a:lnTo>
                        <a:pt x="377" y="1656"/>
                      </a:lnTo>
                      <a:lnTo>
                        <a:pt x="371" y="1656"/>
                      </a:lnTo>
                      <a:lnTo>
                        <a:pt x="371" y="1652"/>
                      </a:lnTo>
                      <a:lnTo>
                        <a:pt x="301" y="1561"/>
                      </a:lnTo>
                      <a:lnTo>
                        <a:pt x="301" y="1558"/>
                      </a:lnTo>
                      <a:lnTo>
                        <a:pt x="301" y="1554"/>
                      </a:lnTo>
                      <a:lnTo>
                        <a:pt x="307" y="1550"/>
                      </a:lnTo>
                      <a:lnTo>
                        <a:pt x="313" y="1550"/>
                      </a:lnTo>
                      <a:lnTo>
                        <a:pt x="319" y="1550"/>
                      </a:lnTo>
                      <a:lnTo>
                        <a:pt x="319" y="1554"/>
                      </a:lnTo>
                      <a:close/>
                      <a:moveTo>
                        <a:pt x="440" y="1714"/>
                      </a:moveTo>
                      <a:lnTo>
                        <a:pt x="510" y="1804"/>
                      </a:lnTo>
                      <a:lnTo>
                        <a:pt x="510" y="1808"/>
                      </a:lnTo>
                      <a:lnTo>
                        <a:pt x="510" y="1811"/>
                      </a:lnTo>
                      <a:lnTo>
                        <a:pt x="504" y="1811"/>
                      </a:lnTo>
                      <a:lnTo>
                        <a:pt x="498" y="1811"/>
                      </a:lnTo>
                      <a:lnTo>
                        <a:pt x="493" y="1811"/>
                      </a:lnTo>
                      <a:lnTo>
                        <a:pt x="487" y="1808"/>
                      </a:lnTo>
                      <a:lnTo>
                        <a:pt x="417" y="1717"/>
                      </a:lnTo>
                      <a:lnTo>
                        <a:pt x="417" y="1714"/>
                      </a:lnTo>
                      <a:lnTo>
                        <a:pt x="417" y="1710"/>
                      </a:lnTo>
                      <a:lnTo>
                        <a:pt x="423" y="1710"/>
                      </a:lnTo>
                      <a:lnTo>
                        <a:pt x="429" y="1706"/>
                      </a:lnTo>
                      <a:lnTo>
                        <a:pt x="435" y="1710"/>
                      </a:lnTo>
                      <a:lnTo>
                        <a:pt x="440" y="1714"/>
                      </a:lnTo>
                      <a:close/>
                      <a:moveTo>
                        <a:pt x="562" y="1866"/>
                      </a:moveTo>
                      <a:lnTo>
                        <a:pt x="649" y="1953"/>
                      </a:lnTo>
                      <a:lnTo>
                        <a:pt x="649" y="1956"/>
                      </a:lnTo>
                      <a:lnTo>
                        <a:pt x="649" y="1960"/>
                      </a:lnTo>
                      <a:lnTo>
                        <a:pt x="643" y="1964"/>
                      </a:lnTo>
                      <a:lnTo>
                        <a:pt x="638" y="1964"/>
                      </a:lnTo>
                      <a:lnTo>
                        <a:pt x="632" y="1964"/>
                      </a:lnTo>
                      <a:lnTo>
                        <a:pt x="626" y="1960"/>
                      </a:lnTo>
                      <a:lnTo>
                        <a:pt x="545" y="1873"/>
                      </a:lnTo>
                      <a:lnTo>
                        <a:pt x="545" y="1869"/>
                      </a:lnTo>
                      <a:lnTo>
                        <a:pt x="545" y="1866"/>
                      </a:lnTo>
                      <a:lnTo>
                        <a:pt x="551" y="1862"/>
                      </a:lnTo>
                      <a:lnTo>
                        <a:pt x="556" y="1862"/>
                      </a:lnTo>
                      <a:lnTo>
                        <a:pt x="562" y="1866"/>
                      </a:lnTo>
                      <a:close/>
                      <a:moveTo>
                        <a:pt x="719" y="2011"/>
                      </a:moveTo>
                      <a:lnTo>
                        <a:pt x="788" y="2065"/>
                      </a:lnTo>
                      <a:lnTo>
                        <a:pt x="788" y="2061"/>
                      </a:lnTo>
                      <a:lnTo>
                        <a:pt x="829" y="2083"/>
                      </a:lnTo>
                      <a:lnTo>
                        <a:pt x="829" y="2087"/>
                      </a:lnTo>
                      <a:lnTo>
                        <a:pt x="829" y="2090"/>
                      </a:lnTo>
                      <a:lnTo>
                        <a:pt x="829" y="2094"/>
                      </a:lnTo>
                      <a:lnTo>
                        <a:pt x="823" y="2094"/>
                      </a:lnTo>
                      <a:lnTo>
                        <a:pt x="817" y="2094"/>
                      </a:lnTo>
                      <a:lnTo>
                        <a:pt x="811" y="2094"/>
                      </a:lnTo>
                      <a:lnTo>
                        <a:pt x="771" y="2072"/>
                      </a:lnTo>
                      <a:lnTo>
                        <a:pt x="701" y="2018"/>
                      </a:lnTo>
                      <a:lnTo>
                        <a:pt x="695" y="2018"/>
                      </a:lnTo>
                      <a:lnTo>
                        <a:pt x="695" y="2014"/>
                      </a:lnTo>
                      <a:lnTo>
                        <a:pt x="695" y="2011"/>
                      </a:lnTo>
                      <a:lnTo>
                        <a:pt x="701" y="2011"/>
                      </a:lnTo>
                      <a:lnTo>
                        <a:pt x="707" y="2007"/>
                      </a:lnTo>
                      <a:lnTo>
                        <a:pt x="713" y="2007"/>
                      </a:lnTo>
                      <a:lnTo>
                        <a:pt x="719" y="2011"/>
                      </a:lnTo>
                      <a:close/>
                      <a:moveTo>
                        <a:pt x="910" y="2127"/>
                      </a:moveTo>
                      <a:lnTo>
                        <a:pt x="1049" y="2137"/>
                      </a:lnTo>
                      <a:lnTo>
                        <a:pt x="1043" y="2137"/>
                      </a:lnTo>
                      <a:lnTo>
                        <a:pt x="1066" y="2130"/>
                      </a:lnTo>
                      <a:lnTo>
                        <a:pt x="1072" y="2130"/>
                      </a:lnTo>
                      <a:lnTo>
                        <a:pt x="1078" y="2134"/>
                      </a:lnTo>
                      <a:lnTo>
                        <a:pt x="1078" y="2137"/>
                      </a:lnTo>
                      <a:lnTo>
                        <a:pt x="1078" y="2141"/>
                      </a:lnTo>
                      <a:lnTo>
                        <a:pt x="1078" y="2145"/>
                      </a:lnTo>
                      <a:lnTo>
                        <a:pt x="1072" y="2145"/>
                      </a:lnTo>
                      <a:lnTo>
                        <a:pt x="1049" y="2148"/>
                      </a:lnTo>
                      <a:lnTo>
                        <a:pt x="1043" y="2152"/>
                      </a:lnTo>
                      <a:lnTo>
                        <a:pt x="910" y="2141"/>
                      </a:lnTo>
                      <a:lnTo>
                        <a:pt x="904" y="2141"/>
                      </a:lnTo>
                      <a:lnTo>
                        <a:pt x="898" y="2137"/>
                      </a:lnTo>
                      <a:lnTo>
                        <a:pt x="898" y="2134"/>
                      </a:lnTo>
                      <a:lnTo>
                        <a:pt x="898" y="2130"/>
                      </a:lnTo>
                      <a:lnTo>
                        <a:pt x="898" y="2127"/>
                      </a:lnTo>
                      <a:lnTo>
                        <a:pt x="904" y="2127"/>
                      </a:lnTo>
                      <a:lnTo>
                        <a:pt x="910" y="2127"/>
                      </a:lnTo>
                      <a:close/>
                      <a:moveTo>
                        <a:pt x="1171" y="2105"/>
                      </a:moveTo>
                      <a:lnTo>
                        <a:pt x="1287" y="2043"/>
                      </a:lnTo>
                      <a:lnTo>
                        <a:pt x="1292" y="2043"/>
                      </a:lnTo>
                      <a:lnTo>
                        <a:pt x="1292" y="2040"/>
                      </a:lnTo>
                      <a:lnTo>
                        <a:pt x="1298" y="2040"/>
                      </a:lnTo>
                      <a:lnTo>
                        <a:pt x="1304" y="2040"/>
                      </a:lnTo>
                      <a:lnTo>
                        <a:pt x="1310" y="2043"/>
                      </a:lnTo>
                      <a:lnTo>
                        <a:pt x="1310" y="2047"/>
                      </a:lnTo>
                      <a:lnTo>
                        <a:pt x="1310" y="2051"/>
                      </a:lnTo>
                      <a:lnTo>
                        <a:pt x="1304" y="2054"/>
                      </a:lnTo>
                      <a:lnTo>
                        <a:pt x="1182" y="2119"/>
                      </a:lnTo>
                      <a:lnTo>
                        <a:pt x="1176" y="2119"/>
                      </a:lnTo>
                      <a:lnTo>
                        <a:pt x="1171" y="2119"/>
                      </a:lnTo>
                      <a:lnTo>
                        <a:pt x="1165" y="2116"/>
                      </a:lnTo>
                      <a:lnTo>
                        <a:pt x="1165" y="2112"/>
                      </a:lnTo>
                      <a:lnTo>
                        <a:pt x="1165" y="2109"/>
                      </a:lnTo>
                      <a:lnTo>
                        <a:pt x="1171" y="2105"/>
                      </a:lnTo>
                      <a:close/>
                      <a:moveTo>
                        <a:pt x="1356" y="1982"/>
                      </a:moveTo>
                      <a:lnTo>
                        <a:pt x="1414" y="1931"/>
                      </a:lnTo>
                      <a:lnTo>
                        <a:pt x="1443" y="1898"/>
                      </a:lnTo>
                      <a:lnTo>
                        <a:pt x="1443" y="1895"/>
                      </a:lnTo>
                      <a:lnTo>
                        <a:pt x="1449" y="1895"/>
                      </a:lnTo>
                      <a:lnTo>
                        <a:pt x="1455" y="1895"/>
                      </a:lnTo>
                      <a:lnTo>
                        <a:pt x="1460" y="1895"/>
                      </a:lnTo>
                      <a:lnTo>
                        <a:pt x="1460" y="1898"/>
                      </a:lnTo>
                      <a:lnTo>
                        <a:pt x="1466" y="1898"/>
                      </a:lnTo>
                      <a:lnTo>
                        <a:pt x="1466" y="1902"/>
                      </a:lnTo>
                      <a:lnTo>
                        <a:pt x="1460" y="1906"/>
                      </a:lnTo>
                      <a:lnTo>
                        <a:pt x="1432" y="1942"/>
                      </a:lnTo>
                      <a:lnTo>
                        <a:pt x="1374" y="1993"/>
                      </a:lnTo>
                      <a:lnTo>
                        <a:pt x="1368" y="1993"/>
                      </a:lnTo>
                      <a:lnTo>
                        <a:pt x="1362" y="1993"/>
                      </a:lnTo>
                      <a:lnTo>
                        <a:pt x="1356" y="1989"/>
                      </a:lnTo>
                      <a:lnTo>
                        <a:pt x="1356" y="1985"/>
                      </a:lnTo>
                      <a:lnTo>
                        <a:pt x="1356" y="1982"/>
                      </a:lnTo>
                      <a:close/>
                      <a:moveTo>
                        <a:pt x="1501" y="1833"/>
                      </a:moveTo>
                      <a:lnTo>
                        <a:pt x="1536" y="1793"/>
                      </a:lnTo>
                      <a:lnTo>
                        <a:pt x="1571" y="1746"/>
                      </a:lnTo>
                      <a:lnTo>
                        <a:pt x="1576" y="1743"/>
                      </a:lnTo>
                      <a:lnTo>
                        <a:pt x="1582" y="1739"/>
                      </a:lnTo>
                      <a:lnTo>
                        <a:pt x="1588" y="1743"/>
                      </a:lnTo>
                      <a:lnTo>
                        <a:pt x="1594" y="1743"/>
                      </a:lnTo>
                      <a:lnTo>
                        <a:pt x="1594" y="1746"/>
                      </a:lnTo>
                      <a:lnTo>
                        <a:pt x="1594" y="1750"/>
                      </a:lnTo>
                      <a:lnTo>
                        <a:pt x="1559" y="1797"/>
                      </a:lnTo>
                      <a:lnTo>
                        <a:pt x="1518" y="1840"/>
                      </a:lnTo>
                      <a:lnTo>
                        <a:pt x="1518" y="1844"/>
                      </a:lnTo>
                      <a:lnTo>
                        <a:pt x="1513" y="1844"/>
                      </a:lnTo>
                      <a:lnTo>
                        <a:pt x="1507" y="1844"/>
                      </a:lnTo>
                      <a:lnTo>
                        <a:pt x="1501" y="1844"/>
                      </a:lnTo>
                      <a:lnTo>
                        <a:pt x="1501" y="1840"/>
                      </a:lnTo>
                      <a:lnTo>
                        <a:pt x="1495" y="1837"/>
                      </a:lnTo>
                      <a:lnTo>
                        <a:pt x="1501" y="1833"/>
                      </a:lnTo>
                      <a:close/>
                      <a:moveTo>
                        <a:pt x="1623" y="1681"/>
                      </a:moveTo>
                      <a:lnTo>
                        <a:pt x="1692" y="1587"/>
                      </a:lnTo>
                      <a:lnTo>
                        <a:pt x="1692" y="1583"/>
                      </a:lnTo>
                      <a:lnTo>
                        <a:pt x="1698" y="1583"/>
                      </a:lnTo>
                      <a:lnTo>
                        <a:pt x="1704" y="1583"/>
                      </a:lnTo>
                      <a:lnTo>
                        <a:pt x="1710" y="1587"/>
                      </a:lnTo>
                      <a:lnTo>
                        <a:pt x="1710" y="1590"/>
                      </a:lnTo>
                      <a:lnTo>
                        <a:pt x="1710" y="1594"/>
                      </a:lnTo>
                      <a:lnTo>
                        <a:pt x="1640" y="1685"/>
                      </a:lnTo>
                      <a:lnTo>
                        <a:pt x="1640" y="1688"/>
                      </a:lnTo>
                      <a:lnTo>
                        <a:pt x="1634" y="1688"/>
                      </a:lnTo>
                      <a:lnTo>
                        <a:pt x="1629" y="1688"/>
                      </a:lnTo>
                      <a:lnTo>
                        <a:pt x="1623" y="1688"/>
                      </a:lnTo>
                      <a:lnTo>
                        <a:pt x="1623" y="1685"/>
                      </a:lnTo>
                      <a:lnTo>
                        <a:pt x="1623" y="1681"/>
                      </a:lnTo>
                      <a:close/>
                      <a:moveTo>
                        <a:pt x="1739" y="1521"/>
                      </a:moveTo>
                      <a:lnTo>
                        <a:pt x="1802" y="1435"/>
                      </a:lnTo>
                      <a:lnTo>
                        <a:pt x="1808" y="1431"/>
                      </a:lnTo>
                      <a:lnTo>
                        <a:pt x="1808" y="1427"/>
                      </a:lnTo>
                      <a:lnTo>
                        <a:pt x="1814" y="1427"/>
                      </a:lnTo>
                      <a:lnTo>
                        <a:pt x="1814" y="1424"/>
                      </a:lnTo>
                      <a:lnTo>
                        <a:pt x="1820" y="1427"/>
                      </a:lnTo>
                      <a:lnTo>
                        <a:pt x="1826" y="1427"/>
                      </a:lnTo>
                      <a:lnTo>
                        <a:pt x="1826" y="1431"/>
                      </a:lnTo>
                      <a:lnTo>
                        <a:pt x="1826" y="1435"/>
                      </a:lnTo>
                      <a:lnTo>
                        <a:pt x="1826" y="1442"/>
                      </a:lnTo>
                      <a:lnTo>
                        <a:pt x="1762" y="1529"/>
                      </a:lnTo>
                      <a:lnTo>
                        <a:pt x="1756" y="1529"/>
                      </a:lnTo>
                      <a:lnTo>
                        <a:pt x="1750" y="1532"/>
                      </a:lnTo>
                      <a:lnTo>
                        <a:pt x="1744" y="1532"/>
                      </a:lnTo>
                      <a:lnTo>
                        <a:pt x="1739" y="1529"/>
                      </a:lnTo>
                      <a:lnTo>
                        <a:pt x="1739" y="1525"/>
                      </a:lnTo>
                      <a:lnTo>
                        <a:pt x="1739" y="1521"/>
                      </a:lnTo>
                      <a:close/>
                      <a:moveTo>
                        <a:pt x="1849" y="1362"/>
                      </a:moveTo>
                      <a:lnTo>
                        <a:pt x="1907" y="1268"/>
                      </a:lnTo>
                      <a:lnTo>
                        <a:pt x="1907" y="1264"/>
                      </a:lnTo>
                      <a:lnTo>
                        <a:pt x="1913" y="1264"/>
                      </a:lnTo>
                      <a:lnTo>
                        <a:pt x="1918" y="1264"/>
                      </a:lnTo>
                      <a:lnTo>
                        <a:pt x="1924" y="1264"/>
                      </a:lnTo>
                      <a:lnTo>
                        <a:pt x="1924" y="1268"/>
                      </a:lnTo>
                      <a:lnTo>
                        <a:pt x="1930" y="1268"/>
                      </a:lnTo>
                      <a:lnTo>
                        <a:pt x="1924" y="1271"/>
                      </a:lnTo>
                      <a:lnTo>
                        <a:pt x="1866" y="1366"/>
                      </a:lnTo>
                      <a:lnTo>
                        <a:pt x="1866" y="1369"/>
                      </a:lnTo>
                      <a:lnTo>
                        <a:pt x="1860" y="1369"/>
                      </a:lnTo>
                      <a:lnTo>
                        <a:pt x="1860" y="1373"/>
                      </a:lnTo>
                      <a:lnTo>
                        <a:pt x="1855" y="1373"/>
                      </a:lnTo>
                      <a:lnTo>
                        <a:pt x="1849" y="1369"/>
                      </a:lnTo>
                      <a:lnTo>
                        <a:pt x="1849" y="1366"/>
                      </a:lnTo>
                      <a:lnTo>
                        <a:pt x="1849" y="1362"/>
                      </a:lnTo>
                      <a:close/>
                      <a:moveTo>
                        <a:pt x="1947" y="1199"/>
                      </a:moveTo>
                      <a:lnTo>
                        <a:pt x="1999" y="1105"/>
                      </a:lnTo>
                      <a:lnTo>
                        <a:pt x="2005" y="1101"/>
                      </a:lnTo>
                      <a:lnTo>
                        <a:pt x="2011" y="1098"/>
                      </a:lnTo>
                      <a:lnTo>
                        <a:pt x="2017" y="1101"/>
                      </a:lnTo>
                      <a:lnTo>
                        <a:pt x="2023" y="1105"/>
                      </a:lnTo>
                      <a:lnTo>
                        <a:pt x="2023" y="1108"/>
                      </a:lnTo>
                      <a:lnTo>
                        <a:pt x="1965" y="1203"/>
                      </a:lnTo>
                      <a:lnTo>
                        <a:pt x="1965" y="1206"/>
                      </a:lnTo>
                      <a:lnTo>
                        <a:pt x="1959" y="1210"/>
                      </a:lnTo>
                      <a:lnTo>
                        <a:pt x="1953" y="1210"/>
                      </a:lnTo>
                      <a:lnTo>
                        <a:pt x="1947" y="1206"/>
                      </a:lnTo>
                      <a:lnTo>
                        <a:pt x="1942" y="1203"/>
                      </a:lnTo>
                      <a:lnTo>
                        <a:pt x="1947" y="1199"/>
                      </a:lnTo>
                      <a:close/>
                      <a:moveTo>
                        <a:pt x="2040" y="1036"/>
                      </a:moveTo>
                      <a:lnTo>
                        <a:pt x="2098" y="942"/>
                      </a:lnTo>
                      <a:lnTo>
                        <a:pt x="2098" y="938"/>
                      </a:lnTo>
                      <a:lnTo>
                        <a:pt x="2104" y="934"/>
                      </a:lnTo>
                      <a:lnTo>
                        <a:pt x="2110" y="934"/>
                      </a:lnTo>
                      <a:lnTo>
                        <a:pt x="2115" y="938"/>
                      </a:lnTo>
                      <a:lnTo>
                        <a:pt x="2115" y="942"/>
                      </a:lnTo>
                      <a:lnTo>
                        <a:pt x="2115" y="945"/>
                      </a:lnTo>
                      <a:lnTo>
                        <a:pt x="2063" y="1040"/>
                      </a:lnTo>
                      <a:lnTo>
                        <a:pt x="2057" y="1043"/>
                      </a:lnTo>
                      <a:lnTo>
                        <a:pt x="2052" y="1047"/>
                      </a:lnTo>
                      <a:lnTo>
                        <a:pt x="2046" y="1047"/>
                      </a:lnTo>
                      <a:lnTo>
                        <a:pt x="2040" y="1043"/>
                      </a:lnTo>
                      <a:lnTo>
                        <a:pt x="2040" y="1040"/>
                      </a:lnTo>
                      <a:lnTo>
                        <a:pt x="2040" y="1036"/>
                      </a:lnTo>
                      <a:close/>
                      <a:moveTo>
                        <a:pt x="2133" y="873"/>
                      </a:moveTo>
                      <a:lnTo>
                        <a:pt x="2179" y="797"/>
                      </a:lnTo>
                      <a:lnTo>
                        <a:pt x="2191" y="779"/>
                      </a:lnTo>
                      <a:lnTo>
                        <a:pt x="2197" y="775"/>
                      </a:lnTo>
                      <a:lnTo>
                        <a:pt x="2197" y="771"/>
                      </a:lnTo>
                      <a:lnTo>
                        <a:pt x="2202" y="771"/>
                      </a:lnTo>
                      <a:lnTo>
                        <a:pt x="2208" y="771"/>
                      </a:lnTo>
                      <a:lnTo>
                        <a:pt x="2208" y="775"/>
                      </a:lnTo>
                      <a:lnTo>
                        <a:pt x="2214" y="775"/>
                      </a:lnTo>
                      <a:lnTo>
                        <a:pt x="2214" y="779"/>
                      </a:lnTo>
                      <a:lnTo>
                        <a:pt x="2214" y="782"/>
                      </a:lnTo>
                      <a:lnTo>
                        <a:pt x="2202" y="800"/>
                      </a:lnTo>
                      <a:lnTo>
                        <a:pt x="2156" y="876"/>
                      </a:lnTo>
                      <a:lnTo>
                        <a:pt x="2156" y="880"/>
                      </a:lnTo>
                      <a:lnTo>
                        <a:pt x="2150" y="880"/>
                      </a:lnTo>
                      <a:lnTo>
                        <a:pt x="2144" y="884"/>
                      </a:lnTo>
                      <a:lnTo>
                        <a:pt x="2144" y="880"/>
                      </a:lnTo>
                      <a:lnTo>
                        <a:pt x="2139" y="880"/>
                      </a:lnTo>
                      <a:lnTo>
                        <a:pt x="2133" y="876"/>
                      </a:lnTo>
                      <a:lnTo>
                        <a:pt x="2133" y="873"/>
                      </a:lnTo>
                      <a:close/>
                      <a:moveTo>
                        <a:pt x="2237" y="710"/>
                      </a:moveTo>
                      <a:lnTo>
                        <a:pt x="2295" y="616"/>
                      </a:lnTo>
                      <a:lnTo>
                        <a:pt x="2295" y="612"/>
                      </a:lnTo>
                      <a:lnTo>
                        <a:pt x="2301" y="612"/>
                      </a:lnTo>
                      <a:lnTo>
                        <a:pt x="2307" y="612"/>
                      </a:lnTo>
                      <a:lnTo>
                        <a:pt x="2312" y="612"/>
                      </a:lnTo>
                      <a:lnTo>
                        <a:pt x="2312" y="616"/>
                      </a:lnTo>
                      <a:lnTo>
                        <a:pt x="2318" y="619"/>
                      </a:lnTo>
                      <a:lnTo>
                        <a:pt x="2254" y="713"/>
                      </a:lnTo>
                      <a:lnTo>
                        <a:pt x="2254" y="717"/>
                      </a:lnTo>
                      <a:lnTo>
                        <a:pt x="2249" y="717"/>
                      </a:lnTo>
                      <a:lnTo>
                        <a:pt x="2243" y="721"/>
                      </a:lnTo>
                      <a:lnTo>
                        <a:pt x="2237" y="717"/>
                      </a:lnTo>
                      <a:lnTo>
                        <a:pt x="2231" y="713"/>
                      </a:lnTo>
                      <a:lnTo>
                        <a:pt x="2237" y="710"/>
                      </a:lnTo>
                      <a:close/>
                      <a:moveTo>
                        <a:pt x="2341" y="550"/>
                      </a:moveTo>
                      <a:lnTo>
                        <a:pt x="2417" y="460"/>
                      </a:lnTo>
                      <a:lnTo>
                        <a:pt x="2417" y="456"/>
                      </a:lnTo>
                      <a:lnTo>
                        <a:pt x="2423" y="453"/>
                      </a:lnTo>
                      <a:lnTo>
                        <a:pt x="2428" y="453"/>
                      </a:lnTo>
                      <a:lnTo>
                        <a:pt x="2428" y="456"/>
                      </a:lnTo>
                      <a:lnTo>
                        <a:pt x="2434" y="456"/>
                      </a:lnTo>
                      <a:lnTo>
                        <a:pt x="2434" y="460"/>
                      </a:lnTo>
                      <a:lnTo>
                        <a:pt x="2434" y="463"/>
                      </a:lnTo>
                      <a:lnTo>
                        <a:pt x="2365" y="554"/>
                      </a:lnTo>
                      <a:lnTo>
                        <a:pt x="2359" y="558"/>
                      </a:lnTo>
                      <a:lnTo>
                        <a:pt x="2353" y="558"/>
                      </a:lnTo>
                      <a:lnTo>
                        <a:pt x="2347" y="558"/>
                      </a:lnTo>
                      <a:lnTo>
                        <a:pt x="2341" y="554"/>
                      </a:lnTo>
                      <a:lnTo>
                        <a:pt x="2341" y="550"/>
                      </a:lnTo>
                      <a:close/>
                      <a:moveTo>
                        <a:pt x="2463" y="395"/>
                      </a:moveTo>
                      <a:lnTo>
                        <a:pt x="2538" y="300"/>
                      </a:lnTo>
                      <a:lnTo>
                        <a:pt x="2544" y="297"/>
                      </a:lnTo>
                      <a:lnTo>
                        <a:pt x="2550" y="297"/>
                      </a:lnTo>
                      <a:lnTo>
                        <a:pt x="2550" y="300"/>
                      </a:lnTo>
                      <a:lnTo>
                        <a:pt x="2556" y="300"/>
                      </a:lnTo>
                      <a:lnTo>
                        <a:pt x="2556" y="304"/>
                      </a:lnTo>
                      <a:lnTo>
                        <a:pt x="2562" y="304"/>
                      </a:lnTo>
                      <a:lnTo>
                        <a:pt x="2556" y="308"/>
                      </a:lnTo>
                      <a:lnTo>
                        <a:pt x="2486" y="398"/>
                      </a:lnTo>
                      <a:lnTo>
                        <a:pt x="2486" y="402"/>
                      </a:lnTo>
                      <a:lnTo>
                        <a:pt x="2480" y="402"/>
                      </a:lnTo>
                      <a:lnTo>
                        <a:pt x="2475" y="402"/>
                      </a:lnTo>
                      <a:lnTo>
                        <a:pt x="2469" y="402"/>
                      </a:lnTo>
                      <a:lnTo>
                        <a:pt x="2463" y="398"/>
                      </a:lnTo>
                      <a:lnTo>
                        <a:pt x="2463" y="395"/>
                      </a:lnTo>
                      <a:close/>
                      <a:moveTo>
                        <a:pt x="2591" y="239"/>
                      </a:moveTo>
                      <a:lnTo>
                        <a:pt x="2683" y="152"/>
                      </a:lnTo>
                      <a:lnTo>
                        <a:pt x="2683" y="148"/>
                      </a:lnTo>
                      <a:lnTo>
                        <a:pt x="2689" y="148"/>
                      </a:lnTo>
                      <a:lnTo>
                        <a:pt x="2695" y="148"/>
                      </a:lnTo>
                      <a:lnTo>
                        <a:pt x="2701" y="152"/>
                      </a:lnTo>
                      <a:lnTo>
                        <a:pt x="2701" y="155"/>
                      </a:lnTo>
                      <a:lnTo>
                        <a:pt x="2701" y="159"/>
                      </a:lnTo>
                      <a:lnTo>
                        <a:pt x="2614" y="246"/>
                      </a:lnTo>
                      <a:lnTo>
                        <a:pt x="2608" y="246"/>
                      </a:lnTo>
                      <a:lnTo>
                        <a:pt x="2602" y="250"/>
                      </a:lnTo>
                      <a:lnTo>
                        <a:pt x="2596" y="246"/>
                      </a:lnTo>
                      <a:lnTo>
                        <a:pt x="2591" y="246"/>
                      </a:lnTo>
                      <a:lnTo>
                        <a:pt x="2591" y="242"/>
                      </a:lnTo>
                      <a:lnTo>
                        <a:pt x="2591" y="239"/>
                      </a:lnTo>
                      <a:close/>
                      <a:moveTo>
                        <a:pt x="2759" y="97"/>
                      </a:moveTo>
                      <a:lnTo>
                        <a:pt x="2822" y="50"/>
                      </a:lnTo>
                      <a:lnTo>
                        <a:pt x="2828" y="47"/>
                      </a:lnTo>
                      <a:lnTo>
                        <a:pt x="2886" y="32"/>
                      </a:lnTo>
                      <a:lnTo>
                        <a:pt x="2892" y="32"/>
                      </a:lnTo>
                      <a:lnTo>
                        <a:pt x="2898" y="32"/>
                      </a:lnTo>
                      <a:lnTo>
                        <a:pt x="2898" y="36"/>
                      </a:lnTo>
                      <a:lnTo>
                        <a:pt x="2898" y="39"/>
                      </a:lnTo>
                      <a:lnTo>
                        <a:pt x="2898" y="43"/>
                      </a:lnTo>
                      <a:lnTo>
                        <a:pt x="2892" y="43"/>
                      </a:lnTo>
                      <a:lnTo>
                        <a:pt x="2840" y="61"/>
                      </a:lnTo>
                      <a:lnTo>
                        <a:pt x="2776" y="105"/>
                      </a:lnTo>
                      <a:lnTo>
                        <a:pt x="2770" y="108"/>
                      </a:lnTo>
                      <a:lnTo>
                        <a:pt x="2764" y="108"/>
                      </a:lnTo>
                      <a:lnTo>
                        <a:pt x="2759" y="108"/>
                      </a:lnTo>
                      <a:lnTo>
                        <a:pt x="2759" y="105"/>
                      </a:lnTo>
                      <a:lnTo>
                        <a:pt x="2753" y="105"/>
                      </a:lnTo>
                      <a:lnTo>
                        <a:pt x="2753" y="101"/>
                      </a:lnTo>
                      <a:lnTo>
                        <a:pt x="2753" y="97"/>
                      </a:lnTo>
                      <a:lnTo>
                        <a:pt x="2759" y="97"/>
                      </a:lnTo>
                      <a:close/>
                      <a:moveTo>
                        <a:pt x="2996" y="7"/>
                      </a:moveTo>
                      <a:lnTo>
                        <a:pt x="3095" y="0"/>
                      </a:lnTo>
                      <a:lnTo>
                        <a:pt x="3101" y="0"/>
                      </a:lnTo>
                      <a:lnTo>
                        <a:pt x="3106" y="0"/>
                      </a:lnTo>
                      <a:lnTo>
                        <a:pt x="3159" y="21"/>
                      </a:lnTo>
                      <a:lnTo>
                        <a:pt x="3159" y="25"/>
                      </a:lnTo>
                      <a:lnTo>
                        <a:pt x="3159" y="29"/>
                      </a:lnTo>
                      <a:lnTo>
                        <a:pt x="3159" y="32"/>
                      </a:lnTo>
                      <a:lnTo>
                        <a:pt x="3153" y="32"/>
                      </a:lnTo>
                      <a:lnTo>
                        <a:pt x="3147" y="32"/>
                      </a:lnTo>
                      <a:lnTo>
                        <a:pt x="3141" y="32"/>
                      </a:lnTo>
                      <a:lnTo>
                        <a:pt x="3095" y="14"/>
                      </a:lnTo>
                      <a:lnTo>
                        <a:pt x="3101" y="14"/>
                      </a:lnTo>
                      <a:lnTo>
                        <a:pt x="2996" y="21"/>
                      </a:lnTo>
                      <a:lnTo>
                        <a:pt x="2991" y="21"/>
                      </a:lnTo>
                      <a:lnTo>
                        <a:pt x="2985" y="18"/>
                      </a:lnTo>
                      <a:lnTo>
                        <a:pt x="2985" y="14"/>
                      </a:lnTo>
                      <a:lnTo>
                        <a:pt x="2985" y="10"/>
                      </a:lnTo>
                      <a:lnTo>
                        <a:pt x="2991" y="7"/>
                      </a:lnTo>
                      <a:lnTo>
                        <a:pt x="2996" y="7"/>
                      </a:lnTo>
                      <a:close/>
                      <a:moveTo>
                        <a:pt x="3251" y="61"/>
                      </a:moveTo>
                      <a:lnTo>
                        <a:pt x="3356" y="123"/>
                      </a:lnTo>
                      <a:lnTo>
                        <a:pt x="3361" y="126"/>
                      </a:lnTo>
                      <a:lnTo>
                        <a:pt x="3367" y="134"/>
                      </a:lnTo>
                      <a:lnTo>
                        <a:pt x="3373" y="137"/>
                      </a:lnTo>
                      <a:lnTo>
                        <a:pt x="3373" y="141"/>
                      </a:lnTo>
                      <a:lnTo>
                        <a:pt x="3367" y="145"/>
                      </a:lnTo>
                      <a:lnTo>
                        <a:pt x="3361" y="145"/>
                      </a:lnTo>
                      <a:lnTo>
                        <a:pt x="3356" y="145"/>
                      </a:lnTo>
                      <a:lnTo>
                        <a:pt x="3350" y="145"/>
                      </a:lnTo>
                      <a:lnTo>
                        <a:pt x="3338" y="134"/>
                      </a:lnTo>
                      <a:lnTo>
                        <a:pt x="3344" y="134"/>
                      </a:lnTo>
                      <a:lnTo>
                        <a:pt x="3240" y="72"/>
                      </a:lnTo>
                      <a:lnTo>
                        <a:pt x="3234" y="68"/>
                      </a:lnTo>
                      <a:lnTo>
                        <a:pt x="3234" y="65"/>
                      </a:lnTo>
                      <a:lnTo>
                        <a:pt x="3240" y="61"/>
                      </a:lnTo>
                      <a:lnTo>
                        <a:pt x="3246" y="61"/>
                      </a:lnTo>
                      <a:lnTo>
                        <a:pt x="3251" y="61"/>
                      </a:lnTo>
                      <a:close/>
                      <a:moveTo>
                        <a:pt x="3431" y="195"/>
                      </a:moveTo>
                      <a:lnTo>
                        <a:pt x="3483" y="250"/>
                      </a:lnTo>
                      <a:lnTo>
                        <a:pt x="3518" y="282"/>
                      </a:lnTo>
                      <a:lnTo>
                        <a:pt x="3518" y="286"/>
                      </a:lnTo>
                      <a:lnTo>
                        <a:pt x="3518" y="289"/>
                      </a:lnTo>
                      <a:lnTo>
                        <a:pt x="3512" y="293"/>
                      </a:lnTo>
                      <a:lnTo>
                        <a:pt x="3506" y="293"/>
                      </a:lnTo>
                      <a:lnTo>
                        <a:pt x="3501" y="293"/>
                      </a:lnTo>
                      <a:lnTo>
                        <a:pt x="3495" y="289"/>
                      </a:lnTo>
                      <a:lnTo>
                        <a:pt x="3466" y="257"/>
                      </a:lnTo>
                      <a:lnTo>
                        <a:pt x="3414" y="203"/>
                      </a:lnTo>
                      <a:lnTo>
                        <a:pt x="3408" y="203"/>
                      </a:lnTo>
                      <a:lnTo>
                        <a:pt x="3408" y="199"/>
                      </a:lnTo>
                      <a:lnTo>
                        <a:pt x="3414" y="195"/>
                      </a:lnTo>
                      <a:lnTo>
                        <a:pt x="3419" y="192"/>
                      </a:lnTo>
                      <a:lnTo>
                        <a:pt x="3425" y="192"/>
                      </a:lnTo>
                      <a:lnTo>
                        <a:pt x="3431" y="195"/>
                      </a:lnTo>
                      <a:close/>
                      <a:moveTo>
                        <a:pt x="3570" y="347"/>
                      </a:moveTo>
                      <a:lnTo>
                        <a:pt x="3611" y="398"/>
                      </a:lnTo>
                      <a:lnTo>
                        <a:pt x="3640" y="438"/>
                      </a:lnTo>
                      <a:lnTo>
                        <a:pt x="3640" y="442"/>
                      </a:lnTo>
                      <a:lnTo>
                        <a:pt x="3640" y="445"/>
                      </a:lnTo>
                      <a:lnTo>
                        <a:pt x="3640" y="449"/>
                      </a:lnTo>
                      <a:lnTo>
                        <a:pt x="3634" y="449"/>
                      </a:lnTo>
                      <a:lnTo>
                        <a:pt x="3628" y="449"/>
                      </a:lnTo>
                      <a:lnTo>
                        <a:pt x="3622" y="449"/>
                      </a:lnTo>
                      <a:lnTo>
                        <a:pt x="3616" y="445"/>
                      </a:lnTo>
                      <a:lnTo>
                        <a:pt x="3593" y="405"/>
                      </a:lnTo>
                      <a:lnTo>
                        <a:pt x="3547" y="355"/>
                      </a:lnTo>
                      <a:lnTo>
                        <a:pt x="3547" y="351"/>
                      </a:lnTo>
                      <a:lnTo>
                        <a:pt x="3547" y="347"/>
                      </a:lnTo>
                      <a:lnTo>
                        <a:pt x="3553" y="344"/>
                      </a:lnTo>
                      <a:lnTo>
                        <a:pt x="3558" y="344"/>
                      </a:lnTo>
                      <a:lnTo>
                        <a:pt x="3564" y="344"/>
                      </a:lnTo>
                      <a:lnTo>
                        <a:pt x="3564" y="347"/>
                      </a:lnTo>
                      <a:lnTo>
                        <a:pt x="3570" y="347"/>
                      </a:lnTo>
                      <a:close/>
                      <a:moveTo>
                        <a:pt x="3686" y="507"/>
                      </a:moveTo>
                      <a:lnTo>
                        <a:pt x="3738" y="579"/>
                      </a:lnTo>
                      <a:lnTo>
                        <a:pt x="3750" y="597"/>
                      </a:lnTo>
                      <a:lnTo>
                        <a:pt x="3756" y="601"/>
                      </a:lnTo>
                      <a:lnTo>
                        <a:pt x="3750" y="605"/>
                      </a:lnTo>
                      <a:lnTo>
                        <a:pt x="3744" y="608"/>
                      </a:lnTo>
                      <a:lnTo>
                        <a:pt x="3738" y="608"/>
                      </a:lnTo>
                      <a:lnTo>
                        <a:pt x="3732" y="608"/>
                      </a:lnTo>
                      <a:lnTo>
                        <a:pt x="3732" y="605"/>
                      </a:lnTo>
                      <a:lnTo>
                        <a:pt x="3715" y="583"/>
                      </a:lnTo>
                      <a:lnTo>
                        <a:pt x="3663" y="511"/>
                      </a:lnTo>
                      <a:lnTo>
                        <a:pt x="3663" y="507"/>
                      </a:lnTo>
                      <a:lnTo>
                        <a:pt x="3669" y="503"/>
                      </a:lnTo>
                      <a:lnTo>
                        <a:pt x="3674" y="503"/>
                      </a:lnTo>
                      <a:lnTo>
                        <a:pt x="3680" y="503"/>
                      </a:lnTo>
                      <a:lnTo>
                        <a:pt x="3686" y="503"/>
                      </a:lnTo>
                      <a:lnTo>
                        <a:pt x="3686" y="507"/>
                      </a:lnTo>
                      <a:close/>
                      <a:moveTo>
                        <a:pt x="3802" y="666"/>
                      </a:moveTo>
                      <a:lnTo>
                        <a:pt x="3866" y="757"/>
                      </a:lnTo>
                      <a:lnTo>
                        <a:pt x="3866" y="761"/>
                      </a:lnTo>
                      <a:lnTo>
                        <a:pt x="3866" y="764"/>
                      </a:lnTo>
                      <a:lnTo>
                        <a:pt x="3860" y="764"/>
                      </a:lnTo>
                      <a:lnTo>
                        <a:pt x="3860" y="768"/>
                      </a:lnTo>
                      <a:lnTo>
                        <a:pt x="3854" y="768"/>
                      </a:lnTo>
                      <a:lnTo>
                        <a:pt x="3848" y="768"/>
                      </a:lnTo>
                      <a:lnTo>
                        <a:pt x="3848" y="764"/>
                      </a:lnTo>
                      <a:lnTo>
                        <a:pt x="3842" y="764"/>
                      </a:lnTo>
                      <a:lnTo>
                        <a:pt x="3779" y="670"/>
                      </a:lnTo>
                      <a:lnTo>
                        <a:pt x="3779" y="666"/>
                      </a:lnTo>
                      <a:lnTo>
                        <a:pt x="3779" y="663"/>
                      </a:lnTo>
                      <a:lnTo>
                        <a:pt x="3785" y="663"/>
                      </a:lnTo>
                      <a:lnTo>
                        <a:pt x="3790" y="659"/>
                      </a:lnTo>
                      <a:lnTo>
                        <a:pt x="3790" y="663"/>
                      </a:lnTo>
                      <a:lnTo>
                        <a:pt x="3796" y="663"/>
                      </a:lnTo>
                      <a:lnTo>
                        <a:pt x="3802" y="666"/>
                      </a:lnTo>
                      <a:close/>
                      <a:moveTo>
                        <a:pt x="3906" y="826"/>
                      </a:moveTo>
                      <a:lnTo>
                        <a:pt x="3964" y="920"/>
                      </a:lnTo>
                      <a:lnTo>
                        <a:pt x="3964" y="924"/>
                      </a:lnTo>
                      <a:lnTo>
                        <a:pt x="3964" y="927"/>
                      </a:lnTo>
                      <a:lnTo>
                        <a:pt x="3958" y="931"/>
                      </a:lnTo>
                      <a:lnTo>
                        <a:pt x="3953" y="931"/>
                      </a:lnTo>
                      <a:lnTo>
                        <a:pt x="3947" y="931"/>
                      </a:lnTo>
                      <a:lnTo>
                        <a:pt x="3947" y="927"/>
                      </a:lnTo>
                      <a:lnTo>
                        <a:pt x="3941" y="927"/>
                      </a:lnTo>
                      <a:lnTo>
                        <a:pt x="3889" y="829"/>
                      </a:lnTo>
                      <a:lnTo>
                        <a:pt x="3883" y="829"/>
                      </a:lnTo>
                      <a:lnTo>
                        <a:pt x="3889" y="826"/>
                      </a:lnTo>
                      <a:lnTo>
                        <a:pt x="3889" y="822"/>
                      </a:lnTo>
                      <a:lnTo>
                        <a:pt x="3895" y="822"/>
                      </a:lnTo>
                      <a:lnTo>
                        <a:pt x="3900" y="822"/>
                      </a:lnTo>
                      <a:lnTo>
                        <a:pt x="3906" y="822"/>
                      </a:lnTo>
                      <a:lnTo>
                        <a:pt x="3906" y="826"/>
                      </a:lnTo>
                      <a:close/>
                      <a:moveTo>
                        <a:pt x="4005" y="989"/>
                      </a:moveTo>
                      <a:lnTo>
                        <a:pt x="4063" y="1083"/>
                      </a:lnTo>
                      <a:lnTo>
                        <a:pt x="4063" y="1087"/>
                      </a:lnTo>
                      <a:lnTo>
                        <a:pt x="4063" y="1090"/>
                      </a:lnTo>
                      <a:lnTo>
                        <a:pt x="4057" y="1090"/>
                      </a:lnTo>
                      <a:lnTo>
                        <a:pt x="4057" y="1094"/>
                      </a:lnTo>
                      <a:lnTo>
                        <a:pt x="4051" y="1094"/>
                      </a:lnTo>
                      <a:lnTo>
                        <a:pt x="4045" y="1094"/>
                      </a:lnTo>
                      <a:lnTo>
                        <a:pt x="4040" y="1090"/>
                      </a:lnTo>
                      <a:lnTo>
                        <a:pt x="3987" y="992"/>
                      </a:lnTo>
                      <a:lnTo>
                        <a:pt x="3982" y="989"/>
                      </a:lnTo>
                      <a:lnTo>
                        <a:pt x="3987" y="989"/>
                      </a:lnTo>
                      <a:lnTo>
                        <a:pt x="3987" y="985"/>
                      </a:lnTo>
                      <a:lnTo>
                        <a:pt x="3993" y="985"/>
                      </a:lnTo>
                      <a:lnTo>
                        <a:pt x="3999" y="985"/>
                      </a:lnTo>
                      <a:lnTo>
                        <a:pt x="4005" y="985"/>
                      </a:lnTo>
                      <a:lnTo>
                        <a:pt x="4005" y="989"/>
                      </a:lnTo>
                      <a:close/>
                      <a:moveTo>
                        <a:pt x="4103" y="1152"/>
                      </a:moveTo>
                      <a:lnTo>
                        <a:pt x="4132" y="1199"/>
                      </a:lnTo>
                      <a:lnTo>
                        <a:pt x="4155" y="1246"/>
                      </a:lnTo>
                      <a:lnTo>
                        <a:pt x="4161" y="1250"/>
                      </a:lnTo>
                      <a:lnTo>
                        <a:pt x="4155" y="1253"/>
                      </a:lnTo>
                      <a:lnTo>
                        <a:pt x="4150" y="1257"/>
                      </a:lnTo>
                      <a:lnTo>
                        <a:pt x="4144" y="1257"/>
                      </a:lnTo>
                      <a:lnTo>
                        <a:pt x="4138" y="1253"/>
                      </a:lnTo>
                      <a:lnTo>
                        <a:pt x="4109" y="1206"/>
                      </a:lnTo>
                      <a:lnTo>
                        <a:pt x="4080" y="1156"/>
                      </a:lnTo>
                      <a:lnTo>
                        <a:pt x="4080" y="1152"/>
                      </a:lnTo>
                      <a:lnTo>
                        <a:pt x="4080" y="1148"/>
                      </a:lnTo>
                      <a:lnTo>
                        <a:pt x="4086" y="1148"/>
                      </a:lnTo>
                      <a:lnTo>
                        <a:pt x="4092" y="1148"/>
                      </a:lnTo>
                      <a:lnTo>
                        <a:pt x="4097" y="1148"/>
                      </a:lnTo>
                      <a:lnTo>
                        <a:pt x="4103" y="1152"/>
                      </a:lnTo>
                      <a:close/>
                      <a:moveTo>
                        <a:pt x="4202" y="1315"/>
                      </a:moveTo>
                      <a:lnTo>
                        <a:pt x="4254" y="1406"/>
                      </a:lnTo>
                      <a:lnTo>
                        <a:pt x="4254" y="1409"/>
                      </a:lnTo>
                      <a:lnTo>
                        <a:pt x="4260" y="1413"/>
                      </a:lnTo>
                      <a:lnTo>
                        <a:pt x="4254" y="1416"/>
                      </a:lnTo>
                      <a:lnTo>
                        <a:pt x="4248" y="1420"/>
                      </a:lnTo>
                      <a:lnTo>
                        <a:pt x="4242" y="1420"/>
                      </a:lnTo>
                      <a:lnTo>
                        <a:pt x="4237" y="1416"/>
                      </a:lnTo>
                      <a:lnTo>
                        <a:pt x="4237" y="1413"/>
                      </a:lnTo>
                      <a:lnTo>
                        <a:pt x="4231" y="1413"/>
                      </a:lnTo>
                      <a:lnTo>
                        <a:pt x="4179" y="1319"/>
                      </a:lnTo>
                      <a:lnTo>
                        <a:pt x="4179" y="1315"/>
                      </a:lnTo>
                      <a:lnTo>
                        <a:pt x="4179" y="1311"/>
                      </a:lnTo>
                      <a:lnTo>
                        <a:pt x="4184" y="1311"/>
                      </a:lnTo>
                      <a:lnTo>
                        <a:pt x="4190" y="1311"/>
                      </a:lnTo>
                      <a:lnTo>
                        <a:pt x="4196" y="1311"/>
                      </a:lnTo>
                      <a:lnTo>
                        <a:pt x="4202" y="1315"/>
                      </a:lnTo>
                      <a:close/>
                      <a:moveTo>
                        <a:pt x="4300" y="1478"/>
                      </a:moveTo>
                      <a:lnTo>
                        <a:pt x="4358" y="1572"/>
                      </a:lnTo>
                      <a:lnTo>
                        <a:pt x="4358" y="1576"/>
                      </a:lnTo>
                      <a:lnTo>
                        <a:pt x="4358" y="1579"/>
                      </a:lnTo>
                      <a:lnTo>
                        <a:pt x="4352" y="1579"/>
                      </a:lnTo>
                      <a:lnTo>
                        <a:pt x="4347" y="1579"/>
                      </a:lnTo>
                      <a:lnTo>
                        <a:pt x="4341" y="1579"/>
                      </a:lnTo>
                      <a:lnTo>
                        <a:pt x="4335" y="1576"/>
                      </a:lnTo>
                      <a:lnTo>
                        <a:pt x="4277" y="1482"/>
                      </a:lnTo>
                      <a:lnTo>
                        <a:pt x="4277" y="1478"/>
                      </a:lnTo>
                      <a:lnTo>
                        <a:pt x="4283" y="1474"/>
                      </a:lnTo>
                      <a:lnTo>
                        <a:pt x="4283" y="1471"/>
                      </a:lnTo>
                      <a:lnTo>
                        <a:pt x="4289" y="1471"/>
                      </a:lnTo>
                      <a:lnTo>
                        <a:pt x="4295" y="1471"/>
                      </a:lnTo>
                      <a:lnTo>
                        <a:pt x="4295" y="1474"/>
                      </a:lnTo>
                      <a:lnTo>
                        <a:pt x="4300" y="1478"/>
                      </a:lnTo>
                      <a:close/>
                      <a:moveTo>
                        <a:pt x="4405" y="1637"/>
                      </a:moveTo>
                      <a:lnTo>
                        <a:pt x="4480" y="1728"/>
                      </a:lnTo>
                      <a:lnTo>
                        <a:pt x="4480" y="1732"/>
                      </a:lnTo>
                      <a:lnTo>
                        <a:pt x="4480" y="1735"/>
                      </a:lnTo>
                      <a:lnTo>
                        <a:pt x="4474" y="1735"/>
                      </a:lnTo>
                      <a:lnTo>
                        <a:pt x="4468" y="1735"/>
                      </a:lnTo>
                      <a:lnTo>
                        <a:pt x="4463" y="1735"/>
                      </a:lnTo>
                      <a:lnTo>
                        <a:pt x="4463" y="1732"/>
                      </a:lnTo>
                      <a:lnTo>
                        <a:pt x="4387" y="1641"/>
                      </a:lnTo>
                      <a:lnTo>
                        <a:pt x="4387" y="1637"/>
                      </a:lnTo>
                      <a:lnTo>
                        <a:pt x="4387" y="1634"/>
                      </a:lnTo>
                      <a:lnTo>
                        <a:pt x="4393" y="1634"/>
                      </a:lnTo>
                      <a:lnTo>
                        <a:pt x="4399" y="1634"/>
                      </a:lnTo>
                      <a:lnTo>
                        <a:pt x="4405" y="1634"/>
                      </a:lnTo>
                      <a:lnTo>
                        <a:pt x="4405" y="1637"/>
                      </a:lnTo>
                      <a:close/>
                      <a:moveTo>
                        <a:pt x="4532" y="1790"/>
                      </a:moveTo>
                      <a:lnTo>
                        <a:pt x="4607" y="1880"/>
                      </a:lnTo>
                      <a:lnTo>
                        <a:pt x="4613" y="1884"/>
                      </a:lnTo>
                      <a:lnTo>
                        <a:pt x="4613" y="1887"/>
                      </a:lnTo>
                      <a:lnTo>
                        <a:pt x="4607" y="1887"/>
                      </a:lnTo>
                      <a:lnTo>
                        <a:pt x="4607" y="1891"/>
                      </a:lnTo>
                      <a:lnTo>
                        <a:pt x="4602" y="1891"/>
                      </a:lnTo>
                      <a:lnTo>
                        <a:pt x="4596" y="1891"/>
                      </a:lnTo>
                      <a:lnTo>
                        <a:pt x="4590" y="1891"/>
                      </a:lnTo>
                      <a:lnTo>
                        <a:pt x="4590" y="1887"/>
                      </a:lnTo>
                      <a:lnTo>
                        <a:pt x="4515" y="1797"/>
                      </a:lnTo>
                      <a:lnTo>
                        <a:pt x="4515" y="1793"/>
                      </a:lnTo>
                      <a:lnTo>
                        <a:pt x="4515" y="1790"/>
                      </a:lnTo>
                      <a:lnTo>
                        <a:pt x="4521" y="1786"/>
                      </a:lnTo>
                      <a:lnTo>
                        <a:pt x="4526" y="1786"/>
                      </a:lnTo>
                      <a:lnTo>
                        <a:pt x="4532" y="1790"/>
                      </a:lnTo>
                      <a:close/>
                      <a:moveTo>
                        <a:pt x="4665" y="1942"/>
                      </a:moveTo>
                      <a:lnTo>
                        <a:pt x="4758" y="2025"/>
                      </a:lnTo>
                      <a:lnTo>
                        <a:pt x="4758" y="2029"/>
                      </a:lnTo>
                      <a:lnTo>
                        <a:pt x="4764" y="2032"/>
                      </a:lnTo>
                      <a:lnTo>
                        <a:pt x="4758" y="2032"/>
                      </a:lnTo>
                      <a:lnTo>
                        <a:pt x="4758" y="2036"/>
                      </a:lnTo>
                      <a:lnTo>
                        <a:pt x="4752" y="2036"/>
                      </a:lnTo>
                      <a:lnTo>
                        <a:pt x="4747" y="2036"/>
                      </a:lnTo>
                      <a:lnTo>
                        <a:pt x="4741" y="2036"/>
                      </a:lnTo>
                      <a:lnTo>
                        <a:pt x="4741" y="2032"/>
                      </a:lnTo>
                      <a:lnTo>
                        <a:pt x="4648" y="1949"/>
                      </a:lnTo>
                      <a:lnTo>
                        <a:pt x="4648" y="1945"/>
                      </a:lnTo>
                      <a:lnTo>
                        <a:pt x="4648" y="1942"/>
                      </a:lnTo>
                      <a:lnTo>
                        <a:pt x="4654" y="1938"/>
                      </a:lnTo>
                      <a:lnTo>
                        <a:pt x="4660" y="1938"/>
                      </a:lnTo>
                      <a:lnTo>
                        <a:pt x="4665" y="1942"/>
                      </a:lnTo>
                      <a:close/>
                      <a:moveTo>
                        <a:pt x="4839" y="2076"/>
                      </a:moveTo>
                      <a:lnTo>
                        <a:pt x="4897" y="2109"/>
                      </a:lnTo>
                      <a:lnTo>
                        <a:pt x="4891" y="2109"/>
                      </a:lnTo>
                      <a:lnTo>
                        <a:pt x="4973" y="2127"/>
                      </a:lnTo>
                      <a:lnTo>
                        <a:pt x="4978" y="2130"/>
                      </a:lnTo>
                      <a:lnTo>
                        <a:pt x="4978" y="2134"/>
                      </a:lnTo>
                      <a:lnTo>
                        <a:pt x="4973" y="2137"/>
                      </a:lnTo>
                      <a:lnTo>
                        <a:pt x="4967" y="2141"/>
                      </a:lnTo>
                      <a:lnTo>
                        <a:pt x="4961" y="2141"/>
                      </a:lnTo>
                      <a:lnTo>
                        <a:pt x="4886" y="2123"/>
                      </a:lnTo>
                      <a:lnTo>
                        <a:pt x="4880" y="2119"/>
                      </a:lnTo>
                      <a:lnTo>
                        <a:pt x="4822" y="2087"/>
                      </a:lnTo>
                      <a:lnTo>
                        <a:pt x="4822" y="2083"/>
                      </a:lnTo>
                      <a:lnTo>
                        <a:pt x="4816" y="2083"/>
                      </a:lnTo>
                      <a:lnTo>
                        <a:pt x="4822" y="2080"/>
                      </a:lnTo>
                      <a:lnTo>
                        <a:pt x="4822" y="2076"/>
                      </a:lnTo>
                      <a:lnTo>
                        <a:pt x="4828" y="2076"/>
                      </a:lnTo>
                      <a:lnTo>
                        <a:pt x="4828" y="2072"/>
                      </a:lnTo>
                      <a:lnTo>
                        <a:pt x="4833" y="2076"/>
                      </a:lnTo>
                      <a:lnTo>
                        <a:pt x="4839" y="2076"/>
                      </a:lnTo>
                      <a:close/>
                      <a:moveTo>
                        <a:pt x="5077" y="2130"/>
                      </a:moveTo>
                      <a:lnTo>
                        <a:pt x="5152" y="2127"/>
                      </a:lnTo>
                      <a:lnTo>
                        <a:pt x="5146" y="2127"/>
                      </a:lnTo>
                      <a:lnTo>
                        <a:pt x="5216" y="2094"/>
                      </a:lnTo>
                      <a:lnTo>
                        <a:pt x="5222" y="2094"/>
                      </a:lnTo>
                      <a:lnTo>
                        <a:pt x="5228" y="2094"/>
                      </a:lnTo>
                      <a:lnTo>
                        <a:pt x="5233" y="2098"/>
                      </a:lnTo>
                      <a:lnTo>
                        <a:pt x="5233" y="2101"/>
                      </a:lnTo>
                      <a:lnTo>
                        <a:pt x="5233" y="2105"/>
                      </a:lnTo>
                      <a:lnTo>
                        <a:pt x="5233" y="2109"/>
                      </a:lnTo>
                      <a:lnTo>
                        <a:pt x="5158" y="2141"/>
                      </a:lnTo>
                      <a:lnTo>
                        <a:pt x="5152" y="2141"/>
                      </a:lnTo>
                      <a:lnTo>
                        <a:pt x="5083" y="2145"/>
                      </a:lnTo>
                      <a:lnTo>
                        <a:pt x="5077" y="2145"/>
                      </a:lnTo>
                      <a:lnTo>
                        <a:pt x="5071" y="2145"/>
                      </a:lnTo>
                      <a:lnTo>
                        <a:pt x="5071" y="2141"/>
                      </a:lnTo>
                      <a:lnTo>
                        <a:pt x="5065" y="2141"/>
                      </a:lnTo>
                      <a:lnTo>
                        <a:pt x="5065" y="2137"/>
                      </a:lnTo>
                      <a:lnTo>
                        <a:pt x="5071" y="2134"/>
                      </a:lnTo>
                      <a:lnTo>
                        <a:pt x="5077" y="2130"/>
                      </a:lnTo>
                      <a:close/>
                      <a:moveTo>
                        <a:pt x="5303" y="2051"/>
                      </a:moveTo>
                      <a:lnTo>
                        <a:pt x="5396" y="1989"/>
                      </a:lnTo>
                      <a:lnTo>
                        <a:pt x="5407" y="1974"/>
                      </a:lnTo>
                      <a:lnTo>
                        <a:pt x="5413" y="1971"/>
                      </a:lnTo>
                      <a:lnTo>
                        <a:pt x="5419" y="1971"/>
                      </a:lnTo>
                      <a:lnTo>
                        <a:pt x="5425" y="1971"/>
                      </a:lnTo>
                      <a:lnTo>
                        <a:pt x="5425" y="1974"/>
                      </a:lnTo>
                      <a:lnTo>
                        <a:pt x="5430" y="1974"/>
                      </a:lnTo>
                      <a:lnTo>
                        <a:pt x="5430" y="1978"/>
                      </a:lnTo>
                      <a:lnTo>
                        <a:pt x="5430" y="1982"/>
                      </a:lnTo>
                      <a:lnTo>
                        <a:pt x="5413" y="1996"/>
                      </a:lnTo>
                      <a:lnTo>
                        <a:pt x="5320" y="2058"/>
                      </a:lnTo>
                      <a:lnTo>
                        <a:pt x="5315" y="2061"/>
                      </a:lnTo>
                      <a:lnTo>
                        <a:pt x="5309" y="2061"/>
                      </a:lnTo>
                      <a:lnTo>
                        <a:pt x="5303" y="2061"/>
                      </a:lnTo>
                      <a:lnTo>
                        <a:pt x="5303" y="2058"/>
                      </a:lnTo>
                      <a:lnTo>
                        <a:pt x="5303" y="2054"/>
                      </a:lnTo>
                      <a:lnTo>
                        <a:pt x="5303" y="2051"/>
                      </a:lnTo>
                      <a:close/>
                      <a:moveTo>
                        <a:pt x="5465" y="1913"/>
                      </a:moveTo>
                      <a:lnTo>
                        <a:pt x="5517" y="1858"/>
                      </a:lnTo>
                      <a:lnTo>
                        <a:pt x="5546" y="1822"/>
                      </a:lnTo>
                      <a:lnTo>
                        <a:pt x="5552" y="1819"/>
                      </a:lnTo>
                      <a:lnTo>
                        <a:pt x="5558" y="1819"/>
                      </a:lnTo>
                      <a:lnTo>
                        <a:pt x="5564" y="1822"/>
                      </a:lnTo>
                      <a:lnTo>
                        <a:pt x="5570" y="1826"/>
                      </a:lnTo>
                      <a:lnTo>
                        <a:pt x="5564" y="1829"/>
                      </a:lnTo>
                      <a:lnTo>
                        <a:pt x="5541" y="1866"/>
                      </a:lnTo>
                      <a:lnTo>
                        <a:pt x="5488" y="1920"/>
                      </a:lnTo>
                      <a:lnTo>
                        <a:pt x="5483" y="1920"/>
                      </a:lnTo>
                      <a:lnTo>
                        <a:pt x="5477" y="1924"/>
                      </a:lnTo>
                      <a:lnTo>
                        <a:pt x="5471" y="1920"/>
                      </a:lnTo>
                      <a:lnTo>
                        <a:pt x="5465" y="1920"/>
                      </a:lnTo>
                      <a:lnTo>
                        <a:pt x="5465" y="1916"/>
                      </a:lnTo>
                      <a:lnTo>
                        <a:pt x="5465" y="1913"/>
                      </a:lnTo>
                      <a:close/>
                      <a:moveTo>
                        <a:pt x="5599" y="1757"/>
                      </a:moveTo>
                      <a:lnTo>
                        <a:pt x="5645" y="1699"/>
                      </a:lnTo>
                      <a:lnTo>
                        <a:pt x="5662" y="1666"/>
                      </a:lnTo>
                      <a:lnTo>
                        <a:pt x="5668" y="1663"/>
                      </a:lnTo>
                      <a:lnTo>
                        <a:pt x="5674" y="1663"/>
                      </a:lnTo>
                      <a:lnTo>
                        <a:pt x="5680" y="1663"/>
                      </a:lnTo>
                      <a:lnTo>
                        <a:pt x="5685" y="1666"/>
                      </a:lnTo>
                      <a:lnTo>
                        <a:pt x="5685" y="1670"/>
                      </a:lnTo>
                      <a:lnTo>
                        <a:pt x="5685" y="1674"/>
                      </a:lnTo>
                      <a:lnTo>
                        <a:pt x="5668" y="1703"/>
                      </a:lnTo>
                      <a:lnTo>
                        <a:pt x="5616" y="1764"/>
                      </a:lnTo>
                      <a:lnTo>
                        <a:pt x="5616" y="1768"/>
                      </a:lnTo>
                      <a:lnTo>
                        <a:pt x="5610" y="1768"/>
                      </a:lnTo>
                      <a:lnTo>
                        <a:pt x="5604" y="1768"/>
                      </a:lnTo>
                      <a:lnTo>
                        <a:pt x="5599" y="1768"/>
                      </a:lnTo>
                      <a:lnTo>
                        <a:pt x="5599" y="1764"/>
                      </a:lnTo>
                      <a:lnTo>
                        <a:pt x="5593" y="1761"/>
                      </a:lnTo>
                      <a:lnTo>
                        <a:pt x="5599" y="1757"/>
                      </a:lnTo>
                      <a:close/>
                      <a:moveTo>
                        <a:pt x="5709" y="1601"/>
                      </a:moveTo>
                      <a:lnTo>
                        <a:pt x="5772" y="1511"/>
                      </a:lnTo>
                      <a:lnTo>
                        <a:pt x="5772" y="1507"/>
                      </a:lnTo>
                      <a:lnTo>
                        <a:pt x="5772" y="1503"/>
                      </a:lnTo>
                      <a:lnTo>
                        <a:pt x="5778" y="1503"/>
                      </a:lnTo>
                      <a:lnTo>
                        <a:pt x="5784" y="1503"/>
                      </a:lnTo>
                      <a:lnTo>
                        <a:pt x="5790" y="1503"/>
                      </a:lnTo>
                      <a:lnTo>
                        <a:pt x="5796" y="1507"/>
                      </a:lnTo>
                      <a:lnTo>
                        <a:pt x="5796" y="1511"/>
                      </a:lnTo>
                      <a:lnTo>
                        <a:pt x="5796" y="1514"/>
                      </a:lnTo>
                      <a:lnTo>
                        <a:pt x="5790" y="1514"/>
                      </a:lnTo>
                      <a:lnTo>
                        <a:pt x="5732" y="1605"/>
                      </a:lnTo>
                      <a:lnTo>
                        <a:pt x="5726" y="1608"/>
                      </a:lnTo>
                      <a:lnTo>
                        <a:pt x="5720" y="1612"/>
                      </a:lnTo>
                      <a:lnTo>
                        <a:pt x="5714" y="1608"/>
                      </a:lnTo>
                      <a:lnTo>
                        <a:pt x="5709" y="1605"/>
                      </a:lnTo>
                      <a:lnTo>
                        <a:pt x="5709" y="1601"/>
                      </a:lnTo>
                      <a:close/>
                      <a:moveTo>
                        <a:pt x="5819" y="1442"/>
                      </a:moveTo>
                      <a:lnTo>
                        <a:pt x="5882" y="1348"/>
                      </a:lnTo>
                      <a:lnTo>
                        <a:pt x="5888" y="1344"/>
                      </a:lnTo>
                      <a:lnTo>
                        <a:pt x="5894" y="1344"/>
                      </a:lnTo>
                      <a:lnTo>
                        <a:pt x="5900" y="1344"/>
                      </a:lnTo>
                      <a:lnTo>
                        <a:pt x="5906" y="1344"/>
                      </a:lnTo>
                      <a:lnTo>
                        <a:pt x="5906" y="1348"/>
                      </a:lnTo>
                      <a:lnTo>
                        <a:pt x="5906" y="1351"/>
                      </a:lnTo>
                      <a:lnTo>
                        <a:pt x="5906" y="1355"/>
                      </a:lnTo>
                      <a:lnTo>
                        <a:pt x="5842" y="1445"/>
                      </a:lnTo>
                      <a:lnTo>
                        <a:pt x="5836" y="1449"/>
                      </a:lnTo>
                      <a:lnTo>
                        <a:pt x="5830" y="1449"/>
                      </a:lnTo>
                      <a:lnTo>
                        <a:pt x="5825" y="1449"/>
                      </a:lnTo>
                      <a:lnTo>
                        <a:pt x="5819" y="1449"/>
                      </a:lnTo>
                      <a:lnTo>
                        <a:pt x="5819" y="1445"/>
                      </a:lnTo>
                      <a:lnTo>
                        <a:pt x="5819" y="1442"/>
                      </a:lnTo>
                      <a:close/>
                      <a:moveTo>
                        <a:pt x="5929" y="1282"/>
                      </a:moveTo>
                      <a:lnTo>
                        <a:pt x="5981" y="1184"/>
                      </a:lnTo>
                      <a:lnTo>
                        <a:pt x="5987" y="1184"/>
                      </a:lnTo>
                      <a:lnTo>
                        <a:pt x="5987" y="1181"/>
                      </a:lnTo>
                      <a:lnTo>
                        <a:pt x="5993" y="1181"/>
                      </a:lnTo>
                      <a:lnTo>
                        <a:pt x="5998" y="1181"/>
                      </a:lnTo>
                      <a:lnTo>
                        <a:pt x="6004" y="1181"/>
                      </a:lnTo>
                      <a:lnTo>
                        <a:pt x="6004" y="1184"/>
                      </a:lnTo>
                      <a:lnTo>
                        <a:pt x="6004" y="1188"/>
                      </a:lnTo>
                      <a:lnTo>
                        <a:pt x="6004" y="1192"/>
                      </a:lnTo>
                      <a:lnTo>
                        <a:pt x="5952" y="1286"/>
                      </a:lnTo>
                      <a:lnTo>
                        <a:pt x="5946" y="1290"/>
                      </a:lnTo>
                      <a:lnTo>
                        <a:pt x="5940" y="1290"/>
                      </a:lnTo>
                      <a:lnTo>
                        <a:pt x="5935" y="1290"/>
                      </a:lnTo>
                      <a:lnTo>
                        <a:pt x="5929" y="1290"/>
                      </a:lnTo>
                      <a:lnTo>
                        <a:pt x="5929" y="1286"/>
                      </a:lnTo>
                      <a:lnTo>
                        <a:pt x="5929" y="1282"/>
                      </a:lnTo>
                      <a:close/>
                      <a:moveTo>
                        <a:pt x="6022" y="1119"/>
                      </a:moveTo>
                      <a:lnTo>
                        <a:pt x="6033" y="1098"/>
                      </a:lnTo>
                      <a:lnTo>
                        <a:pt x="6039" y="1094"/>
                      </a:lnTo>
                      <a:lnTo>
                        <a:pt x="6045" y="1090"/>
                      </a:lnTo>
                      <a:lnTo>
                        <a:pt x="6051" y="1090"/>
                      </a:lnTo>
                      <a:lnTo>
                        <a:pt x="6056" y="1094"/>
                      </a:lnTo>
                      <a:lnTo>
                        <a:pt x="6056" y="1098"/>
                      </a:lnTo>
                      <a:lnTo>
                        <a:pt x="6056" y="1101"/>
                      </a:lnTo>
                      <a:lnTo>
                        <a:pt x="6045" y="1123"/>
                      </a:lnTo>
                      <a:lnTo>
                        <a:pt x="6039" y="1127"/>
                      </a:lnTo>
                      <a:lnTo>
                        <a:pt x="6033" y="1127"/>
                      </a:lnTo>
                      <a:lnTo>
                        <a:pt x="6027" y="1127"/>
                      </a:lnTo>
                      <a:lnTo>
                        <a:pt x="6022" y="1123"/>
                      </a:lnTo>
                      <a:lnTo>
                        <a:pt x="6022" y="1119"/>
                      </a:lnTo>
                      <a:close/>
                    </a:path>
                  </a:pathLst>
                </a:custGeom>
                <a:solidFill>
                  <a:srgbClr val="FF0000"/>
                </a:solidFill>
                <a:ln w="1270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46" name="Rectangle 559">
                  <a:extLst>
                    <a:ext uri="{FF2B5EF4-FFF2-40B4-BE49-F238E27FC236}">
                      <a16:creationId xmlns:a16="http://schemas.microsoft.com/office/drawing/2014/main" id="{AA4B0197-11AD-499E-9780-62260BDD1D97}"/>
                    </a:ext>
                  </a:extLst>
                </p:cNvPr>
                <p:cNvSpPr>
                  <a:spLocks noChangeArrowheads="1"/>
                </p:cNvSpPr>
                <p:nvPr/>
              </p:nvSpPr>
              <p:spPr bwMode="auto">
                <a:xfrm>
                  <a:off x="1860" y="3432"/>
                  <a:ext cx="1038" cy="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id</a:t>
                  </a:r>
                </a:p>
                <a:p>
                  <a:pPr eaLnBrk="1" hangingPunct="1"/>
                  <a:r>
                    <a:rPr lang="en-US" altLang="zh-CN" sz="1800">
                      <a:latin typeface="Times New Roman" panose="02020603050405020304" pitchFamily="18" charset="0"/>
                    </a:rPr>
                    <a:t>u</a:t>
                  </a:r>
                  <a:r>
                    <a:rPr lang="en-US" altLang="zh-CN" sz="1600">
                      <a:latin typeface="Times New Roman" panose="02020603050405020304" pitchFamily="18" charset="0"/>
                    </a:rPr>
                    <a:t>d</a:t>
                  </a:r>
                </a:p>
              </p:txBody>
            </p:sp>
          </p:grpSp>
          <p:sp>
            <p:nvSpPr>
              <p:cNvPr id="7343" name="Freeform 560">
                <a:extLst>
                  <a:ext uri="{FF2B5EF4-FFF2-40B4-BE49-F238E27FC236}">
                    <a16:creationId xmlns:a16="http://schemas.microsoft.com/office/drawing/2014/main" id="{1AFBEA8A-F252-4CB3-AE01-F0FD39E9A740}"/>
                  </a:ext>
                </a:extLst>
              </p:cNvPr>
              <p:cNvSpPr>
                <a:spLocks noEditPoints="1"/>
              </p:cNvSpPr>
              <p:nvPr/>
            </p:nvSpPr>
            <p:spPr bwMode="auto">
              <a:xfrm>
                <a:off x="2388" y="3717"/>
                <a:ext cx="5314" cy="1146"/>
              </a:xfrm>
              <a:custGeom>
                <a:avLst/>
                <a:gdLst>
                  <a:gd name="T0" fmla="*/ 12 w 6056"/>
                  <a:gd name="T1" fmla="*/ 1065 h 2152"/>
                  <a:gd name="T2" fmla="*/ 127 w 6056"/>
                  <a:gd name="T3" fmla="*/ 1290 h 2152"/>
                  <a:gd name="T4" fmla="*/ 267 w 6056"/>
                  <a:gd name="T5" fmla="*/ 1500 h 2152"/>
                  <a:gd name="T6" fmla="*/ 388 w 6056"/>
                  <a:gd name="T7" fmla="*/ 1648 h 2152"/>
                  <a:gd name="T8" fmla="*/ 319 w 6056"/>
                  <a:gd name="T9" fmla="*/ 1550 h 2152"/>
                  <a:gd name="T10" fmla="*/ 417 w 6056"/>
                  <a:gd name="T11" fmla="*/ 1710 h 2152"/>
                  <a:gd name="T12" fmla="*/ 626 w 6056"/>
                  <a:gd name="T13" fmla="*/ 1960 h 2152"/>
                  <a:gd name="T14" fmla="*/ 829 w 6056"/>
                  <a:gd name="T15" fmla="*/ 2087 h 2152"/>
                  <a:gd name="T16" fmla="*/ 713 w 6056"/>
                  <a:gd name="T17" fmla="*/ 2007 h 2152"/>
                  <a:gd name="T18" fmla="*/ 1043 w 6056"/>
                  <a:gd name="T19" fmla="*/ 2152 h 2152"/>
                  <a:gd name="T20" fmla="*/ 1298 w 6056"/>
                  <a:gd name="T21" fmla="*/ 2040 h 2152"/>
                  <a:gd name="T22" fmla="*/ 1165 w 6056"/>
                  <a:gd name="T23" fmla="*/ 2109 h 2152"/>
                  <a:gd name="T24" fmla="*/ 1374 w 6056"/>
                  <a:gd name="T25" fmla="*/ 1993 h 2152"/>
                  <a:gd name="T26" fmla="*/ 1594 w 6056"/>
                  <a:gd name="T27" fmla="*/ 1743 h 2152"/>
                  <a:gd name="T28" fmla="*/ 1692 w 6056"/>
                  <a:gd name="T29" fmla="*/ 1587 h 2152"/>
                  <a:gd name="T30" fmla="*/ 1623 w 6056"/>
                  <a:gd name="T31" fmla="*/ 1681 h 2152"/>
                  <a:gd name="T32" fmla="*/ 1756 w 6056"/>
                  <a:gd name="T33" fmla="*/ 1529 h 2152"/>
                  <a:gd name="T34" fmla="*/ 1924 w 6056"/>
                  <a:gd name="T35" fmla="*/ 1268 h 2152"/>
                  <a:gd name="T36" fmla="*/ 2005 w 6056"/>
                  <a:gd name="T37" fmla="*/ 1101 h 2152"/>
                  <a:gd name="T38" fmla="*/ 1947 w 6056"/>
                  <a:gd name="T39" fmla="*/ 1199 h 2152"/>
                  <a:gd name="T40" fmla="*/ 2040 w 6056"/>
                  <a:gd name="T41" fmla="*/ 1043 h 2152"/>
                  <a:gd name="T42" fmla="*/ 2202 w 6056"/>
                  <a:gd name="T43" fmla="*/ 800 h 2152"/>
                  <a:gd name="T44" fmla="*/ 2307 w 6056"/>
                  <a:gd name="T45" fmla="*/ 612 h 2152"/>
                  <a:gd name="T46" fmla="*/ 2417 w 6056"/>
                  <a:gd name="T47" fmla="*/ 460 h 2152"/>
                  <a:gd name="T48" fmla="*/ 2341 w 6056"/>
                  <a:gd name="T49" fmla="*/ 550 h 2152"/>
                  <a:gd name="T50" fmla="*/ 2475 w 6056"/>
                  <a:gd name="T51" fmla="*/ 402 h 2152"/>
                  <a:gd name="T52" fmla="*/ 2701 w 6056"/>
                  <a:gd name="T53" fmla="*/ 159 h 2152"/>
                  <a:gd name="T54" fmla="*/ 2892 w 6056"/>
                  <a:gd name="T55" fmla="*/ 32 h 2152"/>
                  <a:gd name="T56" fmla="*/ 2753 w 6056"/>
                  <a:gd name="T57" fmla="*/ 97 h 2152"/>
                  <a:gd name="T58" fmla="*/ 3095 w 6056"/>
                  <a:gd name="T59" fmla="*/ 14 h 2152"/>
                  <a:gd name="T60" fmla="*/ 3373 w 6056"/>
                  <a:gd name="T61" fmla="*/ 137 h 2152"/>
                  <a:gd name="T62" fmla="*/ 3246 w 6056"/>
                  <a:gd name="T63" fmla="*/ 61 h 2152"/>
                  <a:gd name="T64" fmla="*/ 3414 w 6056"/>
                  <a:gd name="T65" fmla="*/ 203 h 2152"/>
                  <a:gd name="T66" fmla="*/ 3634 w 6056"/>
                  <a:gd name="T67" fmla="*/ 449 h 2152"/>
                  <a:gd name="T68" fmla="*/ 3686 w 6056"/>
                  <a:gd name="T69" fmla="*/ 507 h 2152"/>
                  <a:gd name="T70" fmla="*/ 3674 w 6056"/>
                  <a:gd name="T71" fmla="*/ 503 h 2152"/>
                  <a:gd name="T72" fmla="*/ 3779 w 6056"/>
                  <a:gd name="T73" fmla="*/ 670 h 2152"/>
                  <a:gd name="T74" fmla="*/ 3953 w 6056"/>
                  <a:gd name="T75" fmla="*/ 931 h 2152"/>
                  <a:gd name="T76" fmla="*/ 4063 w 6056"/>
                  <a:gd name="T77" fmla="*/ 1087 h 2152"/>
                  <a:gd name="T78" fmla="*/ 4005 w 6056"/>
                  <a:gd name="T79" fmla="*/ 989 h 2152"/>
                  <a:gd name="T80" fmla="*/ 4080 w 6056"/>
                  <a:gd name="T81" fmla="*/ 1152 h 2152"/>
                  <a:gd name="T82" fmla="*/ 4242 w 6056"/>
                  <a:gd name="T83" fmla="*/ 1420 h 2152"/>
                  <a:gd name="T84" fmla="*/ 4358 w 6056"/>
                  <a:gd name="T85" fmla="*/ 1572 h 2152"/>
                  <a:gd name="T86" fmla="*/ 4300 w 6056"/>
                  <a:gd name="T87" fmla="*/ 1478 h 2152"/>
                  <a:gd name="T88" fmla="*/ 4393 w 6056"/>
                  <a:gd name="T89" fmla="*/ 1634 h 2152"/>
                  <a:gd name="T90" fmla="*/ 4515 w 6056"/>
                  <a:gd name="T91" fmla="*/ 1797 h 2152"/>
                  <a:gd name="T92" fmla="*/ 4752 w 6056"/>
                  <a:gd name="T93" fmla="*/ 2036 h 2152"/>
                  <a:gd name="T94" fmla="*/ 4891 w 6056"/>
                  <a:gd name="T95" fmla="*/ 2109 h 2152"/>
                  <a:gd name="T96" fmla="*/ 4822 w 6056"/>
                  <a:gd name="T97" fmla="*/ 2080 h 2152"/>
                  <a:gd name="T98" fmla="*/ 5233 w 6056"/>
                  <a:gd name="T99" fmla="*/ 2101 h 2152"/>
                  <a:gd name="T100" fmla="*/ 5396 w 6056"/>
                  <a:gd name="T101" fmla="*/ 1989 h 2152"/>
                  <a:gd name="T102" fmla="*/ 5309 w 6056"/>
                  <a:gd name="T103" fmla="*/ 2061 h 2152"/>
                  <a:gd name="T104" fmla="*/ 5570 w 6056"/>
                  <a:gd name="T105" fmla="*/ 1826 h 2152"/>
                  <a:gd name="T106" fmla="*/ 5668 w 6056"/>
                  <a:gd name="T107" fmla="*/ 1663 h 2152"/>
                  <a:gd name="T108" fmla="*/ 5593 w 6056"/>
                  <a:gd name="T109" fmla="*/ 1761 h 2152"/>
                  <a:gd name="T110" fmla="*/ 5726 w 6056"/>
                  <a:gd name="T111" fmla="*/ 1608 h 2152"/>
                  <a:gd name="T112" fmla="*/ 5906 w 6056"/>
                  <a:gd name="T113" fmla="*/ 1348 h 2152"/>
                  <a:gd name="T114" fmla="*/ 5987 w 6056"/>
                  <a:gd name="T115" fmla="*/ 1181 h 2152"/>
                  <a:gd name="T116" fmla="*/ 5929 w 6056"/>
                  <a:gd name="T117" fmla="*/ 1282 h 2152"/>
                  <a:gd name="T118" fmla="*/ 6027 w 6056"/>
                  <a:gd name="T119" fmla="*/ 1127 h 21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56"/>
                  <a:gd name="T181" fmla="*/ 0 h 2152"/>
                  <a:gd name="T182" fmla="*/ 6056 w 6056"/>
                  <a:gd name="T183" fmla="*/ 2152 h 21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56" h="2152">
                    <a:moveTo>
                      <a:pt x="23" y="1069"/>
                    </a:moveTo>
                    <a:lnTo>
                      <a:pt x="75" y="1163"/>
                    </a:lnTo>
                    <a:lnTo>
                      <a:pt x="81" y="1166"/>
                    </a:lnTo>
                    <a:lnTo>
                      <a:pt x="75" y="1170"/>
                    </a:lnTo>
                    <a:lnTo>
                      <a:pt x="70" y="1174"/>
                    </a:lnTo>
                    <a:lnTo>
                      <a:pt x="64" y="1174"/>
                    </a:lnTo>
                    <a:lnTo>
                      <a:pt x="58" y="1170"/>
                    </a:lnTo>
                    <a:lnTo>
                      <a:pt x="0" y="1072"/>
                    </a:lnTo>
                    <a:lnTo>
                      <a:pt x="0" y="1069"/>
                    </a:lnTo>
                    <a:lnTo>
                      <a:pt x="6" y="1065"/>
                    </a:lnTo>
                    <a:lnTo>
                      <a:pt x="12" y="1065"/>
                    </a:lnTo>
                    <a:lnTo>
                      <a:pt x="17" y="1065"/>
                    </a:lnTo>
                    <a:lnTo>
                      <a:pt x="23" y="1069"/>
                    </a:lnTo>
                    <a:close/>
                    <a:moveTo>
                      <a:pt x="116" y="1232"/>
                    </a:moveTo>
                    <a:lnTo>
                      <a:pt x="151" y="1286"/>
                    </a:lnTo>
                    <a:lnTo>
                      <a:pt x="174" y="1326"/>
                    </a:lnTo>
                    <a:lnTo>
                      <a:pt x="174" y="1329"/>
                    </a:lnTo>
                    <a:lnTo>
                      <a:pt x="174" y="1333"/>
                    </a:lnTo>
                    <a:lnTo>
                      <a:pt x="168" y="1333"/>
                    </a:lnTo>
                    <a:lnTo>
                      <a:pt x="168" y="1337"/>
                    </a:lnTo>
                    <a:lnTo>
                      <a:pt x="162" y="1337"/>
                    </a:lnTo>
                    <a:lnTo>
                      <a:pt x="156" y="1337"/>
                    </a:lnTo>
                    <a:lnTo>
                      <a:pt x="156" y="1333"/>
                    </a:lnTo>
                    <a:lnTo>
                      <a:pt x="151" y="1333"/>
                    </a:lnTo>
                    <a:lnTo>
                      <a:pt x="127" y="1290"/>
                    </a:lnTo>
                    <a:lnTo>
                      <a:pt x="99" y="1235"/>
                    </a:lnTo>
                    <a:lnTo>
                      <a:pt x="93" y="1235"/>
                    </a:lnTo>
                    <a:lnTo>
                      <a:pt x="99" y="1232"/>
                    </a:lnTo>
                    <a:lnTo>
                      <a:pt x="99" y="1228"/>
                    </a:lnTo>
                    <a:lnTo>
                      <a:pt x="104" y="1228"/>
                    </a:lnTo>
                    <a:lnTo>
                      <a:pt x="110" y="1228"/>
                    </a:lnTo>
                    <a:lnTo>
                      <a:pt x="116" y="1228"/>
                    </a:lnTo>
                    <a:lnTo>
                      <a:pt x="116" y="1232"/>
                    </a:lnTo>
                    <a:close/>
                    <a:moveTo>
                      <a:pt x="214" y="1395"/>
                    </a:moveTo>
                    <a:lnTo>
                      <a:pt x="272" y="1489"/>
                    </a:lnTo>
                    <a:lnTo>
                      <a:pt x="272" y="1492"/>
                    </a:lnTo>
                    <a:lnTo>
                      <a:pt x="272" y="1496"/>
                    </a:lnTo>
                    <a:lnTo>
                      <a:pt x="267" y="1496"/>
                    </a:lnTo>
                    <a:lnTo>
                      <a:pt x="267" y="1500"/>
                    </a:lnTo>
                    <a:lnTo>
                      <a:pt x="261" y="1500"/>
                    </a:lnTo>
                    <a:lnTo>
                      <a:pt x="255" y="1500"/>
                    </a:lnTo>
                    <a:lnTo>
                      <a:pt x="255" y="1496"/>
                    </a:lnTo>
                    <a:lnTo>
                      <a:pt x="249" y="1496"/>
                    </a:lnTo>
                    <a:lnTo>
                      <a:pt x="191" y="1398"/>
                    </a:lnTo>
                    <a:lnTo>
                      <a:pt x="191" y="1395"/>
                    </a:lnTo>
                    <a:lnTo>
                      <a:pt x="197" y="1391"/>
                    </a:lnTo>
                    <a:lnTo>
                      <a:pt x="203" y="1391"/>
                    </a:lnTo>
                    <a:lnTo>
                      <a:pt x="209" y="1391"/>
                    </a:lnTo>
                    <a:lnTo>
                      <a:pt x="214" y="1391"/>
                    </a:lnTo>
                    <a:lnTo>
                      <a:pt x="214" y="1395"/>
                    </a:lnTo>
                    <a:close/>
                    <a:moveTo>
                      <a:pt x="319" y="1554"/>
                    </a:moveTo>
                    <a:lnTo>
                      <a:pt x="388" y="1648"/>
                    </a:lnTo>
                    <a:lnTo>
                      <a:pt x="388" y="1652"/>
                    </a:lnTo>
                    <a:lnTo>
                      <a:pt x="388" y="1656"/>
                    </a:lnTo>
                    <a:lnTo>
                      <a:pt x="383" y="1656"/>
                    </a:lnTo>
                    <a:lnTo>
                      <a:pt x="377" y="1656"/>
                    </a:lnTo>
                    <a:lnTo>
                      <a:pt x="371" y="1656"/>
                    </a:lnTo>
                    <a:lnTo>
                      <a:pt x="371" y="1652"/>
                    </a:lnTo>
                    <a:lnTo>
                      <a:pt x="301" y="1561"/>
                    </a:lnTo>
                    <a:lnTo>
                      <a:pt x="301" y="1558"/>
                    </a:lnTo>
                    <a:lnTo>
                      <a:pt x="301" y="1554"/>
                    </a:lnTo>
                    <a:lnTo>
                      <a:pt x="307" y="1550"/>
                    </a:lnTo>
                    <a:lnTo>
                      <a:pt x="313" y="1550"/>
                    </a:lnTo>
                    <a:lnTo>
                      <a:pt x="319" y="1550"/>
                    </a:lnTo>
                    <a:lnTo>
                      <a:pt x="319" y="1554"/>
                    </a:lnTo>
                    <a:close/>
                    <a:moveTo>
                      <a:pt x="440" y="1714"/>
                    </a:moveTo>
                    <a:lnTo>
                      <a:pt x="510" y="1804"/>
                    </a:lnTo>
                    <a:lnTo>
                      <a:pt x="510" y="1808"/>
                    </a:lnTo>
                    <a:lnTo>
                      <a:pt x="510" y="1811"/>
                    </a:lnTo>
                    <a:lnTo>
                      <a:pt x="504" y="1811"/>
                    </a:lnTo>
                    <a:lnTo>
                      <a:pt x="498" y="1811"/>
                    </a:lnTo>
                    <a:lnTo>
                      <a:pt x="493" y="1811"/>
                    </a:lnTo>
                    <a:lnTo>
                      <a:pt x="487" y="1808"/>
                    </a:lnTo>
                    <a:lnTo>
                      <a:pt x="417" y="1717"/>
                    </a:lnTo>
                    <a:lnTo>
                      <a:pt x="417" y="1714"/>
                    </a:lnTo>
                    <a:lnTo>
                      <a:pt x="417" y="1710"/>
                    </a:lnTo>
                    <a:lnTo>
                      <a:pt x="423" y="1710"/>
                    </a:lnTo>
                    <a:lnTo>
                      <a:pt x="429" y="1706"/>
                    </a:lnTo>
                    <a:lnTo>
                      <a:pt x="435" y="1710"/>
                    </a:lnTo>
                    <a:lnTo>
                      <a:pt x="440" y="1714"/>
                    </a:lnTo>
                    <a:close/>
                    <a:moveTo>
                      <a:pt x="562" y="1866"/>
                    </a:moveTo>
                    <a:lnTo>
                      <a:pt x="649" y="1953"/>
                    </a:lnTo>
                    <a:lnTo>
                      <a:pt x="649" y="1956"/>
                    </a:lnTo>
                    <a:lnTo>
                      <a:pt x="649" y="1960"/>
                    </a:lnTo>
                    <a:lnTo>
                      <a:pt x="643" y="1964"/>
                    </a:lnTo>
                    <a:lnTo>
                      <a:pt x="638" y="1964"/>
                    </a:lnTo>
                    <a:lnTo>
                      <a:pt x="632" y="1964"/>
                    </a:lnTo>
                    <a:lnTo>
                      <a:pt x="626" y="1960"/>
                    </a:lnTo>
                    <a:lnTo>
                      <a:pt x="545" y="1873"/>
                    </a:lnTo>
                    <a:lnTo>
                      <a:pt x="545" y="1869"/>
                    </a:lnTo>
                    <a:lnTo>
                      <a:pt x="545" y="1866"/>
                    </a:lnTo>
                    <a:lnTo>
                      <a:pt x="551" y="1862"/>
                    </a:lnTo>
                    <a:lnTo>
                      <a:pt x="556" y="1862"/>
                    </a:lnTo>
                    <a:lnTo>
                      <a:pt x="562" y="1866"/>
                    </a:lnTo>
                    <a:close/>
                    <a:moveTo>
                      <a:pt x="719" y="2011"/>
                    </a:moveTo>
                    <a:lnTo>
                      <a:pt x="788" y="2065"/>
                    </a:lnTo>
                    <a:lnTo>
                      <a:pt x="788" y="2061"/>
                    </a:lnTo>
                    <a:lnTo>
                      <a:pt x="829" y="2083"/>
                    </a:lnTo>
                    <a:lnTo>
                      <a:pt x="829" y="2087"/>
                    </a:lnTo>
                    <a:lnTo>
                      <a:pt x="829" y="2090"/>
                    </a:lnTo>
                    <a:lnTo>
                      <a:pt x="829" y="2094"/>
                    </a:lnTo>
                    <a:lnTo>
                      <a:pt x="823" y="2094"/>
                    </a:lnTo>
                    <a:lnTo>
                      <a:pt x="817" y="2094"/>
                    </a:lnTo>
                    <a:lnTo>
                      <a:pt x="811" y="2094"/>
                    </a:lnTo>
                    <a:lnTo>
                      <a:pt x="771" y="2072"/>
                    </a:lnTo>
                    <a:lnTo>
                      <a:pt x="701" y="2018"/>
                    </a:lnTo>
                    <a:lnTo>
                      <a:pt x="695" y="2018"/>
                    </a:lnTo>
                    <a:lnTo>
                      <a:pt x="695" y="2014"/>
                    </a:lnTo>
                    <a:lnTo>
                      <a:pt x="695" y="2011"/>
                    </a:lnTo>
                    <a:lnTo>
                      <a:pt x="701" y="2011"/>
                    </a:lnTo>
                    <a:lnTo>
                      <a:pt x="707" y="2007"/>
                    </a:lnTo>
                    <a:lnTo>
                      <a:pt x="713" y="2007"/>
                    </a:lnTo>
                    <a:lnTo>
                      <a:pt x="719" y="2011"/>
                    </a:lnTo>
                    <a:close/>
                    <a:moveTo>
                      <a:pt x="910" y="2127"/>
                    </a:moveTo>
                    <a:lnTo>
                      <a:pt x="1049" y="2137"/>
                    </a:lnTo>
                    <a:lnTo>
                      <a:pt x="1043" y="2137"/>
                    </a:lnTo>
                    <a:lnTo>
                      <a:pt x="1066" y="2130"/>
                    </a:lnTo>
                    <a:lnTo>
                      <a:pt x="1072" y="2130"/>
                    </a:lnTo>
                    <a:lnTo>
                      <a:pt x="1078" y="2134"/>
                    </a:lnTo>
                    <a:lnTo>
                      <a:pt x="1078" y="2137"/>
                    </a:lnTo>
                    <a:lnTo>
                      <a:pt x="1078" y="2141"/>
                    </a:lnTo>
                    <a:lnTo>
                      <a:pt x="1078" y="2145"/>
                    </a:lnTo>
                    <a:lnTo>
                      <a:pt x="1072" y="2145"/>
                    </a:lnTo>
                    <a:lnTo>
                      <a:pt x="1049" y="2148"/>
                    </a:lnTo>
                    <a:lnTo>
                      <a:pt x="1043" y="2152"/>
                    </a:lnTo>
                    <a:lnTo>
                      <a:pt x="910" y="2141"/>
                    </a:lnTo>
                    <a:lnTo>
                      <a:pt x="904" y="2141"/>
                    </a:lnTo>
                    <a:lnTo>
                      <a:pt x="898" y="2137"/>
                    </a:lnTo>
                    <a:lnTo>
                      <a:pt x="898" y="2134"/>
                    </a:lnTo>
                    <a:lnTo>
                      <a:pt x="898" y="2130"/>
                    </a:lnTo>
                    <a:lnTo>
                      <a:pt x="898" y="2127"/>
                    </a:lnTo>
                    <a:lnTo>
                      <a:pt x="904" y="2127"/>
                    </a:lnTo>
                    <a:lnTo>
                      <a:pt x="910" y="2127"/>
                    </a:lnTo>
                    <a:close/>
                    <a:moveTo>
                      <a:pt x="1171" y="2105"/>
                    </a:moveTo>
                    <a:lnTo>
                      <a:pt x="1287" y="2043"/>
                    </a:lnTo>
                    <a:lnTo>
                      <a:pt x="1292" y="2043"/>
                    </a:lnTo>
                    <a:lnTo>
                      <a:pt x="1292" y="2040"/>
                    </a:lnTo>
                    <a:lnTo>
                      <a:pt x="1298" y="2040"/>
                    </a:lnTo>
                    <a:lnTo>
                      <a:pt x="1304" y="2040"/>
                    </a:lnTo>
                    <a:lnTo>
                      <a:pt x="1310" y="2043"/>
                    </a:lnTo>
                    <a:lnTo>
                      <a:pt x="1310" y="2047"/>
                    </a:lnTo>
                    <a:lnTo>
                      <a:pt x="1310" y="2051"/>
                    </a:lnTo>
                    <a:lnTo>
                      <a:pt x="1304" y="2054"/>
                    </a:lnTo>
                    <a:lnTo>
                      <a:pt x="1182" y="2119"/>
                    </a:lnTo>
                    <a:lnTo>
                      <a:pt x="1176" y="2119"/>
                    </a:lnTo>
                    <a:lnTo>
                      <a:pt x="1171" y="2119"/>
                    </a:lnTo>
                    <a:lnTo>
                      <a:pt x="1165" y="2116"/>
                    </a:lnTo>
                    <a:lnTo>
                      <a:pt x="1165" y="2112"/>
                    </a:lnTo>
                    <a:lnTo>
                      <a:pt x="1165" y="2109"/>
                    </a:lnTo>
                    <a:lnTo>
                      <a:pt x="1171" y="2105"/>
                    </a:lnTo>
                    <a:close/>
                    <a:moveTo>
                      <a:pt x="1356" y="1982"/>
                    </a:moveTo>
                    <a:lnTo>
                      <a:pt x="1414" y="1931"/>
                    </a:lnTo>
                    <a:lnTo>
                      <a:pt x="1443" y="1898"/>
                    </a:lnTo>
                    <a:lnTo>
                      <a:pt x="1443" y="1895"/>
                    </a:lnTo>
                    <a:lnTo>
                      <a:pt x="1449" y="1895"/>
                    </a:lnTo>
                    <a:lnTo>
                      <a:pt x="1455" y="1895"/>
                    </a:lnTo>
                    <a:lnTo>
                      <a:pt x="1460" y="1895"/>
                    </a:lnTo>
                    <a:lnTo>
                      <a:pt x="1460" y="1898"/>
                    </a:lnTo>
                    <a:lnTo>
                      <a:pt x="1466" y="1898"/>
                    </a:lnTo>
                    <a:lnTo>
                      <a:pt x="1466" y="1902"/>
                    </a:lnTo>
                    <a:lnTo>
                      <a:pt x="1460" y="1906"/>
                    </a:lnTo>
                    <a:lnTo>
                      <a:pt x="1432" y="1942"/>
                    </a:lnTo>
                    <a:lnTo>
                      <a:pt x="1374" y="1993"/>
                    </a:lnTo>
                    <a:lnTo>
                      <a:pt x="1368" y="1993"/>
                    </a:lnTo>
                    <a:lnTo>
                      <a:pt x="1362" y="1993"/>
                    </a:lnTo>
                    <a:lnTo>
                      <a:pt x="1356" y="1989"/>
                    </a:lnTo>
                    <a:lnTo>
                      <a:pt x="1356" y="1985"/>
                    </a:lnTo>
                    <a:lnTo>
                      <a:pt x="1356" y="1982"/>
                    </a:lnTo>
                    <a:close/>
                    <a:moveTo>
                      <a:pt x="1501" y="1833"/>
                    </a:moveTo>
                    <a:lnTo>
                      <a:pt x="1536" y="1793"/>
                    </a:lnTo>
                    <a:lnTo>
                      <a:pt x="1571" y="1746"/>
                    </a:lnTo>
                    <a:lnTo>
                      <a:pt x="1576" y="1743"/>
                    </a:lnTo>
                    <a:lnTo>
                      <a:pt x="1582" y="1739"/>
                    </a:lnTo>
                    <a:lnTo>
                      <a:pt x="1588" y="1743"/>
                    </a:lnTo>
                    <a:lnTo>
                      <a:pt x="1594" y="1743"/>
                    </a:lnTo>
                    <a:lnTo>
                      <a:pt x="1594" y="1746"/>
                    </a:lnTo>
                    <a:lnTo>
                      <a:pt x="1594" y="1750"/>
                    </a:lnTo>
                    <a:lnTo>
                      <a:pt x="1559" y="1797"/>
                    </a:lnTo>
                    <a:lnTo>
                      <a:pt x="1518" y="1840"/>
                    </a:lnTo>
                    <a:lnTo>
                      <a:pt x="1518" y="1844"/>
                    </a:lnTo>
                    <a:lnTo>
                      <a:pt x="1513" y="1844"/>
                    </a:lnTo>
                    <a:lnTo>
                      <a:pt x="1507" y="1844"/>
                    </a:lnTo>
                    <a:lnTo>
                      <a:pt x="1501" y="1844"/>
                    </a:lnTo>
                    <a:lnTo>
                      <a:pt x="1501" y="1840"/>
                    </a:lnTo>
                    <a:lnTo>
                      <a:pt x="1495" y="1837"/>
                    </a:lnTo>
                    <a:lnTo>
                      <a:pt x="1501" y="1833"/>
                    </a:lnTo>
                    <a:close/>
                    <a:moveTo>
                      <a:pt x="1623" y="1681"/>
                    </a:moveTo>
                    <a:lnTo>
                      <a:pt x="1692" y="1587"/>
                    </a:lnTo>
                    <a:lnTo>
                      <a:pt x="1692" y="1583"/>
                    </a:lnTo>
                    <a:lnTo>
                      <a:pt x="1698" y="1583"/>
                    </a:lnTo>
                    <a:lnTo>
                      <a:pt x="1704" y="1583"/>
                    </a:lnTo>
                    <a:lnTo>
                      <a:pt x="1710" y="1587"/>
                    </a:lnTo>
                    <a:lnTo>
                      <a:pt x="1710" y="1590"/>
                    </a:lnTo>
                    <a:lnTo>
                      <a:pt x="1710" y="1594"/>
                    </a:lnTo>
                    <a:lnTo>
                      <a:pt x="1640" y="1685"/>
                    </a:lnTo>
                    <a:lnTo>
                      <a:pt x="1640" y="1688"/>
                    </a:lnTo>
                    <a:lnTo>
                      <a:pt x="1634" y="1688"/>
                    </a:lnTo>
                    <a:lnTo>
                      <a:pt x="1629" y="1688"/>
                    </a:lnTo>
                    <a:lnTo>
                      <a:pt x="1623" y="1688"/>
                    </a:lnTo>
                    <a:lnTo>
                      <a:pt x="1623" y="1685"/>
                    </a:lnTo>
                    <a:lnTo>
                      <a:pt x="1623" y="1681"/>
                    </a:lnTo>
                    <a:close/>
                    <a:moveTo>
                      <a:pt x="1739" y="1521"/>
                    </a:moveTo>
                    <a:lnTo>
                      <a:pt x="1802" y="1435"/>
                    </a:lnTo>
                    <a:lnTo>
                      <a:pt x="1808" y="1431"/>
                    </a:lnTo>
                    <a:lnTo>
                      <a:pt x="1808" y="1427"/>
                    </a:lnTo>
                    <a:lnTo>
                      <a:pt x="1814" y="1427"/>
                    </a:lnTo>
                    <a:lnTo>
                      <a:pt x="1814" y="1424"/>
                    </a:lnTo>
                    <a:lnTo>
                      <a:pt x="1820" y="1427"/>
                    </a:lnTo>
                    <a:lnTo>
                      <a:pt x="1826" y="1427"/>
                    </a:lnTo>
                    <a:lnTo>
                      <a:pt x="1826" y="1431"/>
                    </a:lnTo>
                    <a:lnTo>
                      <a:pt x="1826" y="1435"/>
                    </a:lnTo>
                    <a:lnTo>
                      <a:pt x="1826" y="1442"/>
                    </a:lnTo>
                    <a:lnTo>
                      <a:pt x="1762" y="1529"/>
                    </a:lnTo>
                    <a:lnTo>
                      <a:pt x="1756" y="1529"/>
                    </a:lnTo>
                    <a:lnTo>
                      <a:pt x="1750" y="1532"/>
                    </a:lnTo>
                    <a:lnTo>
                      <a:pt x="1744" y="1532"/>
                    </a:lnTo>
                    <a:lnTo>
                      <a:pt x="1739" y="1529"/>
                    </a:lnTo>
                    <a:lnTo>
                      <a:pt x="1739" y="1525"/>
                    </a:lnTo>
                    <a:lnTo>
                      <a:pt x="1739" y="1521"/>
                    </a:lnTo>
                    <a:close/>
                    <a:moveTo>
                      <a:pt x="1849" y="1362"/>
                    </a:moveTo>
                    <a:lnTo>
                      <a:pt x="1907" y="1268"/>
                    </a:lnTo>
                    <a:lnTo>
                      <a:pt x="1907" y="1264"/>
                    </a:lnTo>
                    <a:lnTo>
                      <a:pt x="1913" y="1264"/>
                    </a:lnTo>
                    <a:lnTo>
                      <a:pt x="1918" y="1264"/>
                    </a:lnTo>
                    <a:lnTo>
                      <a:pt x="1924" y="1264"/>
                    </a:lnTo>
                    <a:lnTo>
                      <a:pt x="1924" y="1268"/>
                    </a:lnTo>
                    <a:lnTo>
                      <a:pt x="1930" y="1268"/>
                    </a:lnTo>
                    <a:lnTo>
                      <a:pt x="1924" y="1271"/>
                    </a:lnTo>
                    <a:lnTo>
                      <a:pt x="1866" y="1366"/>
                    </a:lnTo>
                    <a:lnTo>
                      <a:pt x="1866" y="1369"/>
                    </a:lnTo>
                    <a:lnTo>
                      <a:pt x="1860" y="1369"/>
                    </a:lnTo>
                    <a:lnTo>
                      <a:pt x="1860" y="1373"/>
                    </a:lnTo>
                    <a:lnTo>
                      <a:pt x="1855" y="1373"/>
                    </a:lnTo>
                    <a:lnTo>
                      <a:pt x="1849" y="1369"/>
                    </a:lnTo>
                    <a:lnTo>
                      <a:pt x="1849" y="1366"/>
                    </a:lnTo>
                    <a:lnTo>
                      <a:pt x="1849" y="1362"/>
                    </a:lnTo>
                    <a:close/>
                    <a:moveTo>
                      <a:pt x="1947" y="1199"/>
                    </a:moveTo>
                    <a:lnTo>
                      <a:pt x="1999" y="1105"/>
                    </a:lnTo>
                    <a:lnTo>
                      <a:pt x="2005" y="1101"/>
                    </a:lnTo>
                    <a:lnTo>
                      <a:pt x="2011" y="1098"/>
                    </a:lnTo>
                    <a:lnTo>
                      <a:pt x="2017" y="1101"/>
                    </a:lnTo>
                    <a:lnTo>
                      <a:pt x="2023" y="1105"/>
                    </a:lnTo>
                    <a:lnTo>
                      <a:pt x="2023" y="1108"/>
                    </a:lnTo>
                    <a:lnTo>
                      <a:pt x="1965" y="1203"/>
                    </a:lnTo>
                    <a:lnTo>
                      <a:pt x="1965" y="1206"/>
                    </a:lnTo>
                    <a:lnTo>
                      <a:pt x="1959" y="1210"/>
                    </a:lnTo>
                    <a:lnTo>
                      <a:pt x="1953" y="1210"/>
                    </a:lnTo>
                    <a:lnTo>
                      <a:pt x="1947" y="1206"/>
                    </a:lnTo>
                    <a:lnTo>
                      <a:pt x="1942" y="1203"/>
                    </a:lnTo>
                    <a:lnTo>
                      <a:pt x="1947" y="1199"/>
                    </a:lnTo>
                    <a:close/>
                    <a:moveTo>
                      <a:pt x="2040" y="1036"/>
                    </a:moveTo>
                    <a:lnTo>
                      <a:pt x="2098" y="942"/>
                    </a:lnTo>
                    <a:lnTo>
                      <a:pt x="2098" y="938"/>
                    </a:lnTo>
                    <a:lnTo>
                      <a:pt x="2104" y="934"/>
                    </a:lnTo>
                    <a:lnTo>
                      <a:pt x="2110" y="934"/>
                    </a:lnTo>
                    <a:lnTo>
                      <a:pt x="2115" y="938"/>
                    </a:lnTo>
                    <a:lnTo>
                      <a:pt x="2115" y="942"/>
                    </a:lnTo>
                    <a:lnTo>
                      <a:pt x="2115" y="945"/>
                    </a:lnTo>
                    <a:lnTo>
                      <a:pt x="2063" y="1040"/>
                    </a:lnTo>
                    <a:lnTo>
                      <a:pt x="2057" y="1043"/>
                    </a:lnTo>
                    <a:lnTo>
                      <a:pt x="2052" y="1047"/>
                    </a:lnTo>
                    <a:lnTo>
                      <a:pt x="2046" y="1047"/>
                    </a:lnTo>
                    <a:lnTo>
                      <a:pt x="2040" y="1043"/>
                    </a:lnTo>
                    <a:lnTo>
                      <a:pt x="2040" y="1040"/>
                    </a:lnTo>
                    <a:lnTo>
                      <a:pt x="2040" y="1036"/>
                    </a:lnTo>
                    <a:close/>
                    <a:moveTo>
                      <a:pt x="2133" y="873"/>
                    </a:moveTo>
                    <a:lnTo>
                      <a:pt x="2179" y="797"/>
                    </a:lnTo>
                    <a:lnTo>
                      <a:pt x="2191" y="779"/>
                    </a:lnTo>
                    <a:lnTo>
                      <a:pt x="2197" y="775"/>
                    </a:lnTo>
                    <a:lnTo>
                      <a:pt x="2197" y="771"/>
                    </a:lnTo>
                    <a:lnTo>
                      <a:pt x="2202" y="771"/>
                    </a:lnTo>
                    <a:lnTo>
                      <a:pt x="2208" y="771"/>
                    </a:lnTo>
                    <a:lnTo>
                      <a:pt x="2208" y="775"/>
                    </a:lnTo>
                    <a:lnTo>
                      <a:pt x="2214" y="775"/>
                    </a:lnTo>
                    <a:lnTo>
                      <a:pt x="2214" y="779"/>
                    </a:lnTo>
                    <a:lnTo>
                      <a:pt x="2214" y="782"/>
                    </a:lnTo>
                    <a:lnTo>
                      <a:pt x="2202" y="800"/>
                    </a:lnTo>
                    <a:lnTo>
                      <a:pt x="2156" y="876"/>
                    </a:lnTo>
                    <a:lnTo>
                      <a:pt x="2156" y="880"/>
                    </a:lnTo>
                    <a:lnTo>
                      <a:pt x="2150" y="880"/>
                    </a:lnTo>
                    <a:lnTo>
                      <a:pt x="2144" y="884"/>
                    </a:lnTo>
                    <a:lnTo>
                      <a:pt x="2144" y="880"/>
                    </a:lnTo>
                    <a:lnTo>
                      <a:pt x="2139" y="880"/>
                    </a:lnTo>
                    <a:lnTo>
                      <a:pt x="2133" y="876"/>
                    </a:lnTo>
                    <a:lnTo>
                      <a:pt x="2133" y="873"/>
                    </a:lnTo>
                    <a:close/>
                    <a:moveTo>
                      <a:pt x="2237" y="710"/>
                    </a:moveTo>
                    <a:lnTo>
                      <a:pt x="2295" y="616"/>
                    </a:lnTo>
                    <a:lnTo>
                      <a:pt x="2295" y="612"/>
                    </a:lnTo>
                    <a:lnTo>
                      <a:pt x="2301" y="612"/>
                    </a:lnTo>
                    <a:lnTo>
                      <a:pt x="2307" y="612"/>
                    </a:lnTo>
                    <a:lnTo>
                      <a:pt x="2312" y="612"/>
                    </a:lnTo>
                    <a:lnTo>
                      <a:pt x="2312" y="616"/>
                    </a:lnTo>
                    <a:lnTo>
                      <a:pt x="2318" y="619"/>
                    </a:lnTo>
                    <a:lnTo>
                      <a:pt x="2254" y="713"/>
                    </a:lnTo>
                    <a:lnTo>
                      <a:pt x="2254" y="717"/>
                    </a:lnTo>
                    <a:lnTo>
                      <a:pt x="2249" y="717"/>
                    </a:lnTo>
                    <a:lnTo>
                      <a:pt x="2243" y="721"/>
                    </a:lnTo>
                    <a:lnTo>
                      <a:pt x="2237" y="717"/>
                    </a:lnTo>
                    <a:lnTo>
                      <a:pt x="2231" y="713"/>
                    </a:lnTo>
                    <a:lnTo>
                      <a:pt x="2237" y="710"/>
                    </a:lnTo>
                    <a:close/>
                    <a:moveTo>
                      <a:pt x="2341" y="550"/>
                    </a:moveTo>
                    <a:lnTo>
                      <a:pt x="2417" y="460"/>
                    </a:lnTo>
                    <a:lnTo>
                      <a:pt x="2417" y="456"/>
                    </a:lnTo>
                    <a:lnTo>
                      <a:pt x="2423" y="453"/>
                    </a:lnTo>
                    <a:lnTo>
                      <a:pt x="2428" y="453"/>
                    </a:lnTo>
                    <a:lnTo>
                      <a:pt x="2428" y="456"/>
                    </a:lnTo>
                    <a:lnTo>
                      <a:pt x="2434" y="456"/>
                    </a:lnTo>
                    <a:lnTo>
                      <a:pt x="2434" y="460"/>
                    </a:lnTo>
                    <a:lnTo>
                      <a:pt x="2434" y="463"/>
                    </a:lnTo>
                    <a:lnTo>
                      <a:pt x="2365" y="554"/>
                    </a:lnTo>
                    <a:lnTo>
                      <a:pt x="2359" y="558"/>
                    </a:lnTo>
                    <a:lnTo>
                      <a:pt x="2353" y="558"/>
                    </a:lnTo>
                    <a:lnTo>
                      <a:pt x="2347" y="558"/>
                    </a:lnTo>
                    <a:lnTo>
                      <a:pt x="2341" y="554"/>
                    </a:lnTo>
                    <a:lnTo>
                      <a:pt x="2341" y="550"/>
                    </a:lnTo>
                    <a:close/>
                    <a:moveTo>
                      <a:pt x="2463" y="395"/>
                    </a:moveTo>
                    <a:lnTo>
                      <a:pt x="2538" y="300"/>
                    </a:lnTo>
                    <a:lnTo>
                      <a:pt x="2544" y="297"/>
                    </a:lnTo>
                    <a:lnTo>
                      <a:pt x="2550" y="297"/>
                    </a:lnTo>
                    <a:lnTo>
                      <a:pt x="2550" y="300"/>
                    </a:lnTo>
                    <a:lnTo>
                      <a:pt x="2556" y="300"/>
                    </a:lnTo>
                    <a:lnTo>
                      <a:pt x="2556" y="304"/>
                    </a:lnTo>
                    <a:lnTo>
                      <a:pt x="2562" y="304"/>
                    </a:lnTo>
                    <a:lnTo>
                      <a:pt x="2556" y="308"/>
                    </a:lnTo>
                    <a:lnTo>
                      <a:pt x="2486" y="398"/>
                    </a:lnTo>
                    <a:lnTo>
                      <a:pt x="2486" y="402"/>
                    </a:lnTo>
                    <a:lnTo>
                      <a:pt x="2480" y="402"/>
                    </a:lnTo>
                    <a:lnTo>
                      <a:pt x="2475" y="402"/>
                    </a:lnTo>
                    <a:lnTo>
                      <a:pt x="2469" y="402"/>
                    </a:lnTo>
                    <a:lnTo>
                      <a:pt x="2463" y="398"/>
                    </a:lnTo>
                    <a:lnTo>
                      <a:pt x="2463" y="395"/>
                    </a:lnTo>
                    <a:close/>
                    <a:moveTo>
                      <a:pt x="2591" y="239"/>
                    </a:moveTo>
                    <a:lnTo>
                      <a:pt x="2683" y="152"/>
                    </a:lnTo>
                    <a:lnTo>
                      <a:pt x="2683" y="148"/>
                    </a:lnTo>
                    <a:lnTo>
                      <a:pt x="2689" y="148"/>
                    </a:lnTo>
                    <a:lnTo>
                      <a:pt x="2695" y="148"/>
                    </a:lnTo>
                    <a:lnTo>
                      <a:pt x="2701" y="152"/>
                    </a:lnTo>
                    <a:lnTo>
                      <a:pt x="2701" y="155"/>
                    </a:lnTo>
                    <a:lnTo>
                      <a:pt x="2701" y="159"/>
                    </a:lnTo>
                    <a:lnTo>
                      <a:pt x="2614" y="246"/>
                    </a:lnTo>
                    <a:lnTo>
                      <a:pt x="2608" y="246"/>
                    </a:lnTo>
                    <a:lnTo>
                      <a:pt x="2602" y="250"/>
                    </a:lnTo>
                    <a:lnTo>
                      <a:pt x="2596" y="246"/>
                    </a:lnTo>
                    <a:lnTo>
                      <a:pt x="2591" y="246"/>
                    </a:lnTo>
                    <a:lnTo>
                      <a:pt x="2591" y="242"/>
                    </a:lnTo>
                    <a:lnTo>
                      <a:pt x="2591" y="239"/>
                    </a:lnTo>
                    <a:close/>
                    <a:moveTo>
                      <a:pt x="2759" y="97"/>
                    </a:moveTo>
                    <a:lnTo>
                      <a:pt x="2822" y="50"/>
                    </a:lnTo>
                    <a:lnTo>
                      <a:pt x="2828" y="47"/>
                    </a:lnTo>
                    <a:lnTo>
                      <a:pt x="2886" y="32"/>
                    </a:lnTo>
                    <a:lnTo>
                      <a:pt x="2892" y="32"/>
                    </a:lnTo>
                    <a:lnTo>
                      <a:pt x="2898" y="32"/>
                    </a:lnTo>
                    <a:lnTo>
                      <a:pt x="2898" y="36"/>
                    </a:lnTo>
                    <a:lnTo>
                      <a:pt x="2898" y="39"/>
                    </a:lnTo>
                    <a:lnTo>
                      <a:pt x="2898" y="43"/>
                    </a:lnTo>
                    <a:lnTo>
                      <a:pt x="2892" y="43"/>
                    </a:lnTo>
                    <a:lnTo>
                      <a:pt x="2840" y="61"/>
                    </a:lnTo>
                    <a:lnTo>
                      <a:pt x="2776" y="105"/>
                    </a:lnTo>
                    <a:lnTo>
                      <a:pt x="2770" y="108"/>
                    </a:lnTo>
                    <a:lnTo>
                      <a:pt x="2764" y="108"/>
                    </a:lnTo>
                    <a:lnTo>
                      <a:pt x="2759" y="108"/>
                    </a:lnTo>
                    <a:lnTo>
                      <a:pt x="2759" y="105"/>
                    </a:lnTo>
                    <a:lnTo>
                      <a:pt x="2753" y="105"/>
                    </a:lnTo>
                    <a:lnTo>
                      <a:pt x="2753" y="101"/>
                    </a:lnTo>
                    <a:lnTo>
                      <a:pt x="2753" y="97"/>
                    </a:lnTo>
                    <a:lnTo>
                      <a:pt x="2759" y="97"/>
                    </a:lnTo>
                    <a:close/>
                    <a:moveTo>
                      <a:pt x="2996" y="7"/>
                    </a:moveTo>
                    <a:lnTo>
                      <a:pt x="3095" y="0"/>
                    </a:lnTo>
                    <a:lnTo>
                      <a:pt x="3101" y="0"/>
                    </a:lnTo>
                    <a:lnTo>
                      <a:pt x="3106" y="0"/>
                    </a:lnTo>
                    <a:lnTo>
                      <a:pt x="3159" y="21"/>
                    </a:lnTo>
                    <a:lnTo>
                      <a:pt x="3159" y="25"/>
                    </a:lnTo>
                    <a:lnTo>
                      <a:pt x="3159" y="29"/>
                    </a:lnTo>
                    <a:lnTo>
                      <a:pt x="3159" y="32"/>
                    </a:lnTo>
                    <a:lnTo>
                      <a:pt x="3153" y="32"/>
                    </a:lnTo>
                    <a:lnTo>
                      <a:pt x="3147" y="32"/>
                    </a:lnTo>
                    <a:lnTo>
                      <a:pt x="3141" y="32"/>
                    </a:lnTo>
                    <a:lnTo>
                      <a:pt x="3095" y="14"/>
                    </a:lnTo>
                    <a:lnTo>
                      <a:pt x="3101" y="14"/>
                    </a:lnTo>
                    <a:lnTo>
                      <a:pt x="2996" y="21"/>
                    </a:lnTo>
                    <a:lnTo>
                      <a:pt x="2991" y="21"/>
                    </a:lnTo>
                    <a:lnTo>
                      <a:pt x="2985" y="18"/>
                    </a:lnTo>
                    <a:lnTo>
                      <a:pt x="2985" y="14"/>
                    </a:lnTo>
                    <a:lnTo>
                      <a:pt x="2985" y="10"/>
                    </a:lnTo>
                    <a:lnTo>
                      <a:pt x="2991" y="7"/>
                    </a:lnTo>
                    <a:lnTo>
                      <a:pt x="2996" y="7"/>
                    </a:lnTo>
                    <a:close/>
                    <a:moveTo>
                      <a:pt x="3251" y="61"/>
                    </a:moveTo>
                    <a:lnTo>
                      <a:pt x="3356" y="123"/>
                    </a:lnTo>
                    <a:lnTo>
                      <a:pt x="3361" y="126"/>
                    </a:lnTo>
                    <a:lnTo>
                      <a:pt x="3367" y="134"/>
                    </a:lnTo>
                    <a:lnTo>
                      <a:pt x="3373" y="137"/>
                    </a:lnTo>
                    <a:lnTo>
                      <a:pt x="3373" y="141"/>
                    </a:lnTo>
                    <a:lnTo>
                      <a:pt x="3367" y="145"/>
                    </a:lnTo>
                    <a:lnTo>
                      <a:pt x="3361" y="145"/>
                    </a:lnTo>
                    <a:lnTo>
                      <a:pt x="3356" y="145"/>
                    </a:lnTo>
                    <a:lnTo>
                      <a:pt x="3350" y="145"/>
                    </a:lnTo>
                    <a:lnTo>
                      <a:pt x="3338" y="134"/>
                    </a:lnTo>
                    <a:lnTo>
                      <a:pt x="3344" y="134"/>
                    </a:lnTo>
                    <a:lnTo>
                      <a:pt x="3240" y="72"/>
                    </a:lnTo>
                    <a:lnTo>
                      <a:pt x="3234" y="68"/>
                    </a:lnTo>
                    <a:lnTo>
                      <a:pt x="3234" y="65"/>
                    </a:lnTo>
                    <a:lnTo>
                      <a:pt x="3240" y="61"/>
                    </a:lnTo>
                    <a:lnTo>
                      <a:pt x="3246" y="61"/>
                    </a:lnTo>
                    <a:lnTo>
                      <a:pt x="3251" y="61"/>
                    </a:lnTo>
                    <a:close/>
                    <a:moveTo>
                      <a:pt x="3431" y="195"/>
                    </a:moveTo>
                    <a:lnTo>
                      <a:pt x="3483" y="250"/>
                    </a:lnTo>
                    <a:lnTo>
                      <a:pt x="3518" y="282"/>
                    </a:lnTo>
                    <a:lnTo>
                      <a:pt x="3518" y="286"/>
                    </a:lnTo>
                    <a:lnTo>
                      <a:pt x="3518" y="289"/>
                    </a:lnTo>
                    <a:lnTo>
                      <a:pt x="3512" y="293"/>
                    </a:lnTo>
                    <a:lnTo>
                      <a:pt x="3506" y="293"/>
                    </a:lnTo>
                    <a:lnTo>
                      <a:pt x="3501" y="293"/>
                    </a:lnTo>
                    <a:lnTo>
                      <a:pt x="3495" y="289"/>
                    </a:lnTo>
                    <a:lnTo>
                      <a:pt x="3466" y="257"/>
                    </a:lnTo>
                    <a:lnTo>
                      <a:pt x="3414" y="203"/>
                    </a:lnTo>
                    <a:lnTo>
                      <a:pt x="3408" y="203"/>
                    </a:lnTo>
                    <a:lnTo>
                      <a:pt x="3408" y="199"/>
                    </a:lnTo>
                    <a:lnTo>
                      <a:pt x="3414" y="195"/>
                    </a:lnTo>
                    <a:lnTo>
                      <a:pt x="3419" y="192"/>
                    </a:lnTo>
                    <a:lnTo>
                      <a:pt x="3425" y="192"/>
                    </a:lnTo>
                    <a:lnTo>
                      <a:pt x="3431" y="195"/>
                    </a:lnTo>
                    <a:close/>
                    <a:moveTo>
                      <a:pt x="3570" y="347"/>
                    </a:moveTo>
                    <a:lnTo>
                      <a:pt x="3611" y="398"/>
                    </a:lnTo>
                    <a:lnTo>
                      <a:pt x="3640" y="438"/>
                    </a:lnTo>
                    <a:lnTo>
                      <a:pt x="3640" y="442"/>
                    </a:lnTo>
                    <a:lnTo>
                      <a:pt x="3640" y="445"/>
                    </a:lnTo>
                    <a:lnTo>
                      <a:pt x="3640" y="449"/>
                    </a:lnTo>
                    <a:lnTo>
                      <a:pt x="3634" y="449"/>
                    </a:lnTo>
                    <a:lnTo>
                      <a:pt x="3628" y="449"/>
                    </a:lnTo>
                    <a:lnTo>
                      <a:pt x="3622" y="449"/>
                    </a:lnTo>
                    <a:lnTo>
                      <a:pt x="3616" y="445"/>
                    </a:lnTo>
                    <a:lnTo>
                      <a:pt x="3593" y="405"/>
                    </a:lnTo>
                    <a:lnTo>
                      <a:pt x="3547" y="355"/>
                    </a:lnTo>
                    <a:lnTo>
                      <a:pt x="3547" y="351"/>
                    </a:lnTo>
                    <a:lnTo>
                      <a:pt x="3547" y="347"/>
                    </a:lnTo>
                    <a:lnTo>
                      <a:pt x="3553" y="344"/>
                    </a:lnTo>
                    <a:lnTo>
                      <a:pt x="3558" y="344"/>
                    </a:lnTo>
                    <a:lnTo>
                      <a:pt x="3564" y="344"/>
                    </a:lnTo>
                    <a:lnTo>
                      <a:pt x="3564" y="347"/>
                    </a:lnTo>
                    <a:lnTo>
                      <a:pt x="3570" y="347"/>
                    </a:lnTo>
                    <a:close/>
                    <a:moveTo>
                      <a:pt x="3686" y="507"/>
                    </a:moveTo>
                    <a:lnTo>
                      <a:pt x="3738" y="579"/>
                    </a:lnTo>
                    <a:lnTo>
                      <a:pt x="3750" y="597"/>
                    </a:lnTo>
                    <a:lnTo>
                      <a:pt x="3756" y="601"/>
                    </a:lnTo>
                    <a:lnTo>
                      <a:pt x="3750" y="605"/>
                    </a:lnTo>
                    <a:lnTo>
                      <a:pt x="3744" y="608"/>
                    </a:lnTo>
                    <a:lnTo>
                      <a:pt x="3738" y="608"/>
                    </a:lnTo>
                    <a:lnTo>
                      <a:pt x="3732" y="608"/>
                    </a:lnTo>
                    <a:lnTo>
                      <a:pt x="3732" y="605"/>
                    </a:lnTo>
                    <a:lnTo>
                      <a:pt x="3715" y="583"/>
                    </a:lnTo>
                    <a:lnTo>
                      <a:pt x="3663" y="511"/>
                    </a:lnTo>
                    <a:lnTo>
                      <a:pt x="3663" y="507"/>
                    </a:lnTo>
                    <a:lnTo>
                      <a:pt x="3669" y="503"/>
                    </a:lnTo>
                    <a:lnTo>
                      <a:pt x="3674" y="503"/>
                    </a:lnTo>
                    <a:lnTo>
                      <a:pt x="3680" y="503"/>
                    </a:lnTo>
                    <a:lnTo>
                      <a:pt x="3686" y="503"/>
                    </a:lnTo>
                    <a:lnTo>
                      <a:pt x="3686" y="507"/>
                    </a:lnTo>
                    <a:close/>
                    <a:moveTo>
                      <a:pt x="3802" y="666"/>
                    </a:moveTo>
                    <a:lnTo>
                      <a:pt x="3866" y="757"/>
                    </a:lnTo>
                    <a:lnTo>
                      <a:pt x="3866" y="761"/>
                    </a:lnTo>
                    <a:lnTo>
                      <a:pt x="3866" y="764"/>
                    </a:lnTo>
                    <a:lnTo>
                      <a:pt x="3860" y="764"/>
                    </a:lnTo>
                    <a:lnTo>
                      <a:pt x="3860" y="768"/>
                    </a:lnTo>
                    <a:lnTo>
                      <a:pt x="3854" y="768"/>
                    </a:lnTo>
                    <a:lnTo>
                      <a:pt x="3848" y="768"/>
                    </a:lnTo>
                    <a:lnTo>
                      <a:pt x="3848" y="764"/>
                    </a:lnTo>
                    <a:lnTo>
                      <a:pt x="3842" y="764"/>
                    </a:lnTo>
                    <a:lnTo>
                      <a:pt x="3779" y="670"/>
                    </a:lnTo>
                    <a:lnTo>
                      <a:pt x="3779" y="666"/>
                    </a:lnTo>
                    <a:lnTo>
                      <a:pt x="3779" y="663"/>
                    </a:lnTo>
                    <a:lnTo>
                      <a:pt x="3785" y="663"/>
                    </a:lnTo>
                    <a:lnTo>
                      <a:pt x="3790" y="659"/>
                    </a:lnTo>
                    <a:lnTo>
                      <a:pt x="3790" y="663"/>
                    </a:lnTo>
                    <a:lnTo>
                      <a:pt x="3796" y="663"/>
                    </a:lnTo>
                    <a:lnTo>
                      <a:pt x="3802" y="666"/>
                    </a:lnTo>
                    <a:close/>
                    <a:moveTo>
                      <a:pt x="3906" y="826"/>
                    </a:moveTo>
                    <a:lnTo>
                      <a:pt x="3964" y="920"/>
                    </a:lnTo>
                    <a:lnTo>
                      <a:pt x="3964" y="924"/>
                    </a:lnTo>
                    <a:lnTo>
                      <a:pt x="3964" y="927"/>
                    </a:lnTo>
                    <a:lnTo>
                      <a:pt x="3958" y="931"/>
                    </a:lnTo>
                    <a:lnTo>
                      <a:pt x="3953" y="931"/>
                    </a:lnTo>
                    <a:lnTo>
                      <a:pt x="3947" y="931"/>
                    </a:lnTo>
                    <a:lnTo>
                      <a:pt x="3947" y="927"/>
                    </a:lnTo>
                    <a:lnTo>
                      <a:pt x="3941" y="927"/>
                    </a:lnTo>
                    <a:lnTo>
                      <a:pt x="3889" y="829"/>
                    </a:lnTo>
                    <a:lnTo>
                      <a:pt x="3883" y="829"/>
                    </a:lnTo>
                    <a:lnTo>
                      <a:pt x="3889" y="826"/>
                    </a:lnTo>
                    <a:lnTo>
                      <a:pt x="3889" y="822"/>
                    </a:lnTo>
                    <a:lnTo>
                      <a:pt x="3895" y="822"/>
                    </a:lnTo>
                    <a:lnTo>
                      <a:pt x="3900" y="822"/>
                    </a:lnTo>
                    <a:lnTo>
                      <a:pt x="3906" y="822"/>
                    </a:lnTo>
                    <a:lnTo>
                      <a:pt x="3906" y="826"/>
                    </a:lnTo>
                    <a:close/>
                    <a:moveTo>
                      <a:pt x="4005" y="989"/>
                    </a:moveTo>
                    <a:lnTo>
                      <a:pt x="4063" y="1083"/>
                    </a:lnTo>
                    <a:lnTo>
                      <a:pt x="4063" y="1087"/>
                    </a:lnTo>
                    <a:lnTo>
                      <a:pt x="4063" y="1090"/>
                    </a:lnTo>
                    <a:lnTo>
                      <a:pt x="4057" y="1090"/>
                    </a:lnTo>
                    <a:lnTo>
                      <a:pt x="4057" y="1094"/>
                    </a:lnTo>
                    <a:lnTo>
                      <a:pt x="4051" y="1094"/>
                    </a:lnTo>
                    <a:lnTo>
                      <a:pt x="4045" y="1094"/>
                    </a:lnTo>
                    <a:lnTo>
                      <a:pt x="4040" y="1090"/>
                    </a:lnTo>
                    <a:lnTo>
                      <a:pt x="3987" y="992"/>
                    </a:lnTo>
                    <a:lnTo>
                      <a:pt x="3982" y="989"/>
                    </a:lnTo>
                    <a:lnTo>
                      <a:pt x="3987" y="989"/>
                    </a:lnTo>
                    <a:lnTo>
                      <a:pt x="3987" y="985"/>
                    </a:lnTo>
                    <a:lnTo>
                      <a:pt x="3993" y="985"/>
                    </a:lnTo>
                    <a:lnTo>
                      <a:pt x="3999" y="985"/>
                    </a:lnTo>
                    <a:lnTo>
                      <a:pt x="4005" y="985"/>
                    </a:lnTo>
                    <a:lnTo>
                      <a:pt x="4005" y="989"/>
                    </a:lnTo>
                    <a:close/>
                    <a:moveTo>
                      <a:pt x="4103" y="1152"/>
                    </a:moveTo>
                    <a:lnTo>
                      <a:pt x="4132" y="1199"/>
                    </a:lnTo>
                    <a:lnTo>
                      <a:pt x="4155" y="1246"/>
                    </a:lnTo>
                    <a:lnTo>
                      <a:pt x="4161" y="1250"/>
                    </a:lnTo>
                    <a:lnTo>
                      <a:pt x="4155" y="1253"/>
                    </a:lnTo>
                    <a:lnTo>
                      <a:pt x="4150" y="1257"/>
                    </a:lnTo>
                    <a:lnTo>
                      <a:pt x="4144" y="1257"/>
                    </a:lnTo>
                    <a:lnTo>
                      <a:pt x="4138" y="1253"/>
                    </a:lnTo>
                    <a:lnTo>
                      <a:pt x="4109" y="1206"/>
                    </a:lnTo>
                    <a:lnTo>
                      <a:pt x="4080" y="1156"/>
                    </a:lnTo>
                    <a:lnTo>
                      <a:pt x="4080" y="1152"/>
                    </a:lnTo>
                    <a:lnTo>
                      <a:pt x="4080" y="1148"/>
                    </a:lnTo>
                    <a:lnTo>
                      <a:pt x="4086" y="1148"/>
                    </a:lnTo>
                    <a:lnTo>
                      <a:pt x="4092" y="1148"/>
                    </a:lnTo>
                    <a:lnTo>
                      <a:pt x="4097" y="1148"/>
                    </a:lnTo>
                    <a:lnTo>
                      <a:pt x="4103" y="1152"/>
                    </a:lnTo>
                    <a:close/>
                    <a:moveTo>
                      <a:pt x="4202" y="1315"/>
                    </a:moveTo>
                    <a:lnTo>
                      <a:pt x="4254" y="1406"/>
                    </a:lnTo>
                    <a:lnTo>
                      <a:pt x="4254" y="1409"/>
                    </a:lnTo>
                    <a:lnTo>
                      <a:pt x="4260" y="1413"/>
                    </a:lnTo>
                    <a:lnTo>
                      <a:pt x="4254" y="1416"/>
                    </a:lnTo>
                    <a:lnTo>
                      <a:pt x="4248" y="1420"/>
                    </a:lnTo>
                    <a:lnTo>
                      <a:pt x="4242" y="1420"/>
                    </a:lnTo>
                    <a:lnTo>
                      <a:pt x="4237" y="1416"/>
                    </a:lnTo>
                    <a:lnTo>
                      <a:pt x="4237" y="1413"/>
                    </a:lnTo>
                    <a:lnTo>
                      <a:pt x="4231" y="1413"/>
                    </a:lnTo>
                    <a:lnTo>
                      <a:pt x="4179" y="1319"/>
                    </a:lnTo>
                    <a:lnTo>
                      <a:pt x="4179" y="1315"/>
                    </a:lnTo>
                    <a:lnTo>
                      <a:pt x="4179" y="1311"/>
                    </a:lnTo>
                    <a:lnTo>
                      <a:pt x="4184" y="1311"/>
                    </a:lnTo>
                    <a:lnTo>
                      <a:pt x="4190" y="1311"/>
                    </a:lnTo>
                    <a:lnTo>
                      <a:pt x="4196" y="1311"/>
                    </a:lnTo>
                    <a:lnTo>
                      <a:pt x="4202" y="1315"/>
                    </a:lnTo>
                    <a:close/>
                    <a:moveTo>
                      <a:pt x="4300" y="1478"/>
                    </a:moveTo>
                    <a:lnTo>
                      <a:pt x="4358" y="1572"/>
                    </a:lnTo>
                    <a:lnTo>
                      <a:pt x="4358" y="1576"/>
                    </a:lnTo>
                    <a:lnTo>
                      <a:pt x="4358" y="1579"/>
                    </a:lnTo>
                    <a:lnTo>
                      <a:pt x="4352" y="1579"/>
                    </a:lnTo>
                    <a:lnTo>
                      <a:pt x="4347" y="1579"/>
                    </a:lnTo>
                    <a:lnTo>
                      <a:pt x="4341" y="1579"/>
                    </a:lnTo>
                    <a:lnTo>
                      <a:pt x="4335" y="1576"/>
                    </a:lnTo>
                    <a:lnTo>
                      <a:pt x="4277" y="1482"/>
                    </a:lnTo>
                    <a:lnTo>
                      <a:pt x="4277" y="1478"/>
                    </a:lnTo>
                    <a:lnTo>
                      <a:pt x="4283" y="1474"/>
                    </a:lnTo>
                    <a:lnTo>
                      <a:pt x="4283" y="1471"/>
                    </a:lnTo>
                    <a:lnTo>
                      <a:pt x="4289" y="1471"/>
                    </a:lnTo>
                    <a:lnTo>
                      <a:pt x="4295" y="1471"/>
                    </a:lnTo>
                    <a:lnTo>
                      <a:pt x="4295" y="1474"/>
                    </a:lnTo>
                    <a:lnTo>
                      <a:pt x="4300" y="1478"/>
                    </a:lnTo>
                    <a:close/>
                    <a:moveTo>
                      <a:pt x="4405" y="1637"/>
                    </a:moveTo>
                    <a:lnTo>
                      <a:pt x="4480" y="1728"/>
                    </a:lnTo>
                    <a:lnTo>
                      <a:pt x="4480" y="1732"/>
                    </a:lnTo>
                    <a:lnTo>
                      <a:pt x="4480" y="1735"/>
                    </a:lnTo>
                    <a:lnTo>
                      <a:pt x="4474" y="1735"/>
                    </a:lnTo>
                    <a:lnTo>
                      <a:pt x="4468" y="1735"/>
                    </a:lnTo>
                    <a:lnTo>
                      <a:pt x="4463" y="1735"/>
                    </a:lnTo>
                    <a:lnTo>
                      <a:pt x="4463" y="1732"/>
                    </a:lnTo>
                    <a:lnTo>
                      <a:pt x="4387" y="1641"/>
                    </a:lnTo>
                    <a:lnTo>
                      <a:pt x="4387" y="1637"/>
                    </a:lnTo>
                    <a:lnTo>
                      <a:pt x="4387" y="1634"/>
                    </a:lnTo>
                    <a:lnTo>
                      <a:pt x="4393" y="1634"/>
                    </a:lnTo>
                    <a:lnTo>
                      <a:pt x="4399" y="1634"/>
                    </a:lnTo>
                    <a:lnTo>
                      <a:pt x="4405" y="1634"/>
                    </a:lnTo>
                    <a:lnTo>
                      <a:pt x="4405" y="1637"/>
                    </a:lnTo>
                    <a:close/>
                    <a:moveTo>
                      <a:pt x="4532" y="1790"/>
                    </a:moveTo>
                    <a:lnTo>
                      <a:pt x="4607" y="1880"/>
                    </a:lnTo>
                    <a:lnTo>
                      <a:pt x="4613" y="1884"/>
                    </a:lnTo>
                    <a:lnTo>
                      <a:pt x="4613" y="1887"/>
                    </a:lnTo>
                    <a:lnTo>
                      <a:pt x="4607" y="1887"/>
                    </a:lnTo>
                    <a:lnTo>
                      <a:pt x="4607" y="1891"/>
                    </a:lnTo>
                    <a:lnTo>
                      <a:pt x="4602" y="1891"/>
                    </a:lnTo>
                    <a:lnTo>
                      <a:pt x="4596" y="1891"/>
                    </a:lnTo>
                    <a:lnTo>
                      <a:pt x="4590" y="1891"/>
                    </a:lnTo>
                    <a:lnTo>
                      <a:pt x="4590" y="1887"/>
                    </a:lnTo>
                    <a:lnTo>
                      <a:pt x="4515" y="1797"/>
                    </a:lnTo>
                    <a:lnTo>
                      <a:pt x="4515" y="1793"/>
                    </a:lnTo>
                    <a:lnTo>
                      <a:pt x="4515" y="1790"/>
                    </a:lnTo>
                    <a:lnTo>
                      <a:pt x="4521" y="1786"/>
                    </a:lnTo>
                    <a:lnTo>
                      <a:pt x="4526" y="1786"/>
                    </a:lnTo>
                    <a:lnTo>
                      <a:pt x="4532" y="1790"/>
                    </a:lnTo>
                    <a:close/>
                    <a:moveTo>
                      <a:pt x="4665" y="1942"/>
                    </a:moveTo>
                    <a:lnTo>
                      <a:pt x="4758" y="2025"/>
                    </a:lnTo>
                    <a:lnTo>
                      <a:pt x="4758" y="2029"/>
                    </a:lnTo>
                    <a:lnTo>
                      <a:pt x="4764" y="2032"/>
                    </a:lnTo>
                    <a:lnTo>
                      <a:pt x="4758" y="2032"/>
                    </a:lnTo>
                    <a:lnTo>
                      <a:pt x="4758" y="2036"/>
                    </a:lnTo>
                    <a:lnTo>
                      <a:pt x="4752" y="2036"/>
                    </a:lnTo>
                    <a:lnTo>
                      <a:pt x="4747" y="2036"/>
                    </a:lnTo>
                    <a:lnTo>
                      <a:pt x="4741" y="2036"/>
                    </a:lnTo>
                    <a:lnTo>
                      <a:pt x="4741" y="2032"/>
                    </a:lnTo>
                    <a:lnTo>
                      <a:pt x="4648" y="1949"/>
                    </a:lnTo>
                    <a:lnTo>
                      <a:pt x="4648" y="1945"/>
                    </a:lnTo>
                    <a:lnTo>
                      <a:pt x="4648" y="1942"/>
                    </a:lnTo>
                    <a:lnTo>
                      <a:pt x="4654" y="1938"/>
                    </a:lnTo>
                    <a:lnTo>
                      <a:pt x="4660" y="1938"/>
                    </a:lnTo>
                    <a:lnTo>
                      <a:pt x="4665" y="1942"/>
                    </a:lnTo>
                    <a:close/>
                    <a:moveTo>
                      <a:pt x="4839" y="2076"/>
                    </a:moveTo>
                    <a:lnTo>
                      <a:pt x="4897" y="2109"/>
                    </a:lnTo>
                    <a:lnTo>
                      <a:pt x="4891" y="2109"/>
                    </a:lnTo>
                    <a:lnTo>
                      <a:pt x="4973" y="2127"/>
                    </a:lnTo>
                    <a:lnTo>
                      <a:pt x="4978" y="2130"/>
                    </a:lnTo>
                    <a:lnTo>
                      <a:pt x="4978" y="2134"/>
                    </a:lnTo>
                    <a:lnTo>
                      <a:pt x="4973" y="2137"/>
                    </a:lnTo>
                    <a:lnTo>
                      <a:pt x="4967" y="2141"/>
                    </a:lnTo>
                    <a:lnTo>
                      <a:pt x="4961" y="2141"/>
                    </a:lnTo>
                    <a:lnTo>
                      <a:pt x="4886" y="2123"/>
                    </a:lnTo>
                    <a:lnTo>
                      <a:pt x="4880" y="2119"/>
                    </a:lnTo>
                    <a:lnTo>
                      <a:pt x="4822" y="2087"/>
                    </a:lnTo>
                    <a:lnTo>
                      <a:pt x="4822" y="2083"/>
                    </a:lnTo>
                    <a:lnTo>
                      <a:pt x="4816" y="2083"/>
                    </a:lnTo>
                    <a:lnTo>
                      <a:pt x="4822" y="2080"/>
                    </a:lnTo>
                    <a:lnTo>
                      <a:pt x="4822" y="2076"/>
                    </a:lnTo>
                    <a:lnTo>
                      <a:pt x="4828" y="2076"/>
                    </a:lnTo>
                    <a:lnTo>
                      <a:pt x="4828" y="2072"/>
                    </a:lnTo>
                    <a:lnTo>
                      <a:pt x="4833" y="2076"/>
                    </a:lnTo>
                    <a:lnTo>
                      <a:pt x="4839" y="2076"/>
                    </a:lnTo>
                    <a:close/>
                    <a:moveTo>
                      <a:pt x="5077" y="2130"/>
                    </a:moveTo>
                    <a:lnTo>
                      <a:pt x="5152" y="2127"/>
                    </a:lnTo>
                    <a:lnTo>
                      <a:pt x="5146" y="2127"/>
                    </a:lnTo>
                    <a:lnTo>
                      <a:pt x="5216" y="2094"/>
                    </a:lnTo>
                    <a:lnTo>
                      <a:pt x="5222" y="2094"/>
                    </a:lnTo>
                    <a:lnTo>
                      <a:pt x="5228" y="2094"/>
                    </a:lnTo>
                    <a:lnTo>
                      <a:pt x="5233" y="2098"/>
                    </a:lnTo>
                    <a:lnTo>
                      <a:pt x="5233" y="2101"/>
                    </a:lnTo>
                    <a:lnTo>
                      <a:pt x="5233" y="2105"/>
                    </a:lnTo>
                    <a:lnTo>
                      <a:pt x="5233" y="2109"/>
                    </a:lnTo>
                    <a:lnTo>
                      <a:pt x="5158" y="2141"/>
                    </a:lnTo>
                    <a:lnTo>
                      <a:pt x="5152" y="2141"/>
                    </a:lnTo>
                    <a:lnTo>
                      <a:pt x="5083" y="2145"/>
                    </a:lnTo>
                    <a:lnTo>
                      <a:pt x="5077" y="2145"/>
                    </a:lnTo>
                    <a:lnTo>
                      <a:pt x="5071" y="2145"/>
                    </a:lnTo>
                    <a:lnTo>
                      <a:pt x="5071" y="2141"/>
                    </a:lnTo>
                    <a:lnTo>
                      <a:pt x="5065" y="2141"/>
                    </a:lnTo>
                    <a:lnTo>
                      <a:pt x="5065" y="2137"/>
                    </a:lnTo>
                    <a:lnTo>
                      <a:pt x="5071" y="2134"/>
                    </a:lnTo>
                    <a:lnTo>
                      <a:pt x="5077" y="2130"/>
                    </a:lnTo>
                    <a:close/>
                    <a:moveTo>
                      <a:pt x="5303" y="2051"/>
                    </a:moveTo>
                    <a:lnTo>
                      <a:pt x="5396" y="1989"/>
                    </a:lnTo>
                    <a:lnTo>
                      <a:pt x="5407" y="1974"/>
                    </a:lnTo>
                    <a:lnTo>
                      <a:pt x="5413" y="1971"/>
                    </a:lnTo>
                    <a:lnTo>
                      <a:pt x="5419" y="1971"/>
                    </a:lnTo>
                    <a:lnTo>
                      <a:pt x="5425" y="1971"/>
                    </a:lnTo>
                    <a:lnTo>
                      <a:pt x="5425" y="1974"/>
                    </a:lnTo>
                    <a:lnTo>
                      <a:pt x="5430" y="1974"/>
                    </a:lnTo>
                    <a:lnTo>
                      <a:pt x="5430" y="1978"/>
                    </a:lnTo>
                    <a:lnTo>
                      <a:pt x="5430" y="1982"/>
                    </a:lnTo>
                    <a:lnTo>
                      <a:pt x="5413" y="1996"/>
                    </a:lnTo>
                    <a:lnTo>
                      <a:pt x="5320" y="2058"/>
                    </a:lnTo>
                    <a:lnTo>
                      <a:pt x="5315" y="2061"/>
                    </a:lnTo>
                    <a:lnTo>
                      <a:pt x="5309" y="2061"/>
                    </a:lnTo>
                    <a:lnTo>
                      <a:pt x="5303" y="2061"/>
                    </a:lnTo>
                    <a:lnTo>
                      <a:pt x="5303" y="2058"/>
                    </a:lnTo>
                    <a:lnTo>
                      <a:pt x="5303" y="2054"/>
                    </a:lnTo>
                    <a:lnTo>
                      <a:pt x="5303" y="2051"/>
                    </a:lnTo>
                    <a:close/>
                    <a:moveTo>
                      <a:pt x="5465" y="1913"/>
                    </a:moveTo>
                    <a:lnTo>
                      <a:pt x="5517" y="1858"/>
                    </a:lnTo>
                    <a:lnTo>
                      <a:pt x="5546" y="1822"/>
                    </a:lnTo>
                    <a:lnTo>
                      <a:pt x="5552" y="1819"/>
                    </a:lnTo>
                    <a:lnTo>
                      <a:pt x="5558" y="1819"/>
                    </a:lnTo>
                    <a:lnTo>
                      <a:pt x="5564" y="1822"/>
                    </a:lnTo>
                    <a:lnTo>
                      <a:pt x="5570" y="1826"/>
                    </a:lnTo>
                    <a:lnTo>
                      <a:pt x="5564" y="1829"/>
                    </a:lnTo>
                    <a:lnTo>
                      <a:pt x="5541" y="1866"/>
                    </a:lnTo>
                    <a:lnTo>
                      <a:pt x="5488" y="1920"/>
                    </a:lnTo>
                    <a:lnTo>
                      <a:pt x="5483" y="1920"/>
                    </a:lnTo>
                    <a:lnTo>
                      <a:pt x="5477" y="1924"/>
                    </a:lnTo>
                    <a:lnTo>
                      <a:pt x="5471" y="1920"/>
                    </a:lnTo>
                    <a:lnTo>
                      <a:pt x="5465" y="1920"/>
                    </a:lnTo>
                    <a:lnTo>
                      <a:pt x="5465" y="1916"/>
                    </a:lnTo>
                    <a:lnTo>
                      <a:pt x="5465" y="1913"/>
                    </a:lnTo>
                    <a:close/>
                    <a:moveTo>
                      <a:pt x="5599" y="1757"/>
                    </a:moveTo>
                    <a:lnTo>
                      <a:pt x="5645" y="1699"/>
                    </a:lnTo>
                    <a:lnTo>
                      <a:pt x="5662" y="1666"/>
                    </a:lnTo>
                    <a:lnTo>
                      <a:pt x="5668" y="1663"/>
                    </a:lnTo>
                    <a:lnTo>
                      <a:pt x="5674" y="1663"/>
                    </a:lnTo>
                    <a:lnTo>
                      <a:pt x="5680" y="1663"/>
                    </a:lnTo>
                    <a:lnTo>
                      <a:pt x="5685" y="1666"/>
                    </a:lnTo>
                    <a:lnTo>
                      <a:pt x="5685" y="1670"/>
                    </a:lnTo>
                    <a:lnTo>
                      <a:pt x="5685" y="1674"/>
                    </a:lnTo>
                    <a:lnTo>
                      <a:pt x="5668" y="1703"/>
                    </a:lnTo>
                    <a:lnTo>
                      <a:pt x="5616" y="1764"/>
                    </a:lnTo>
                    <a:lnTo>
                      <a:pt x="5616" y="1768"/>
                    </a:lnTo>
                    <a:lnTo>
                      <a:pt x="5610" y="1768"/>
                    </a:lnTo>
                    <a:lnTo>
                      <a:pt x="5604" y="1768"/>
                    </a:lnTo>
                    <a:lnTo>
                      <a:pt x="5599" y="1768"/>
                    </a:lnTo>
                    <a:lnTo>
                      <a:pt x="5599" y="1764"/>
                    </a:lnTo>
                    <a:lnTo>
                      <a:pt x="5593" y="1761"/>
                    </a:lnTo>
                    <a:lnTo>
                      <a:pt x="5599" y="1757"/>
                    </a:lnTo>
                    <a:close/>
                    <a:moveTo>
                      <a:pt x="5709" y="1601"/>
                    </a:moveTo>
                    <a:lnTo>
                      <a:pt x="5772" y="1511"/>
                    </a:lnTo>
                    <a:lnTo>
                      <a:pt x="5772" y="1507"/>
                    </a:lnTo>
                    <a:lnTo>
                      <a:pt x="5772" y="1503"/>
                    </a:lnTo>
                    <a:lnTo>
                      <a:pt x="5778" y="1503"/>
                    </a:lnTo>
                    <a:lnTo>
                      <a:pt x="5784" y="1503"/>
                    </a:lnTo>
                    <a:lnTo>
                      <a:pt x="5790" y="1503"/>
                    </a:lnTo>
                    <a:lnTo>
                      <a:pt x="5796" y="1507"/>
                    </a:lnTo>
                    <a:lnTo>
                      <a:pt x="5796" y="1511"/>
                    </a:lnTo>
                    <a:lnTo>
                      <a:pt x="5796" y="1514"/>
                    </a:lnTo>
                    <a:lnTo>
                      <a:pt x="5790" y="1514"/>
                    </a:lnTo>
                    <a:lnTo>
                      <a:pt x="5732" y="1605"/>
                    </a:lnTo>
                    <a:lnTo>
                      <a:pt x="5726" y="1608"/>
                    </a:lnTo>
                    <a:lnTo>
                      <a:pt x="5720" y="1612"/>
                    </a:lnTo>
                    <a:lnTo>
                      <a:pt x="5714" y="1608"/>
                    </a:lnTo>
                    <a:lnTo>
                      <a:pt x="5709" y="1605"/>
                    </a:lnTo>
                    <a:lnTo>
                      <a:pt x="5709" y="1601"/>
                    </a:lnTo>
                    <a:close/>
                    <a:moveTo>
                      <a:pt x="5819" y="1442"/>
                    </a:moveTo>
                    <a:lnTo>
                      <a:pt x="5882" y="1348"/>
                    </a:lnTo>
                    <a:lnTo>
                      <a:pt x="5888" y="1344"/>
                    </a:lnTo>
                    <a:lnTo>
                      <a:pt x="5894" y="1344"/>
                    </a:lnTo>
                    <a:lnTo>
                      <a:pt x="5900" y="1344"/>
                    </a:lnTo>
                    <a:lnTo>
                      <a:pt x="5906" y="1344"/>
                    </a:lnTo>
                    <a:lnTo>
                      <a:pt x="5906" y="1348"/>
                    </a:lnTo>
                    <a:lnTo>
                      <a:pt x="5906" y="1351"/>
                    </a:lnTo>
                    <a:lnTo>
                      <a:pt x="5906" y="1355"/>
                    </a:lnTo>
                    <a:lnTo>
                      <a:pt x="5842" y="1445"/>
                    </a:lnTo>
                    <a:lnTo>
                      <a:pt x="5836" y="1449"/>
                    </a:lnTo>
                    <a:lnTo>
                      <a:pt x="5830" y="1449"/>
                    </a:lnTo>
                    <a:lnTo>
                      <a:pt x="5825" y="1449"/>
                    </a:lnTo>
                    <a:lnTo>
                      <a:pt x="5819" y="1449"/>
                    </a:lnTo>
                    <a:lnTo>
                      <a:pt x="5819" y="1445"/>
                    </a:lnTo>
                    <a:lnTo>
                      <a:pt x="5819" y="1442"/>
                    </a:lnTo>
                    <a:close/>
                    <a:moveTo>
                      <a:pt x="5929" y="1282"/>
                    </a:moveTo>
                    <a:lnTo>
                      <a:pt x="5981" y="1184"/>
                    </a:lnTo>
                    <a:lnTo>
                      <a:pt x="5987" y="1184"/>
                    </a:lnTo>
                    <a:lnTo>
                      <a:pt x="5987" y="1181"/>
                    </a:lnTo>
                    <a:lnTo>
                      <a:pt x="5993" y="1181"/>
                    </a:lnTo>
                    <a:lnTo>
                      <a:pt x="5998" y="1181"/>
                    </a:lnTo>
                    <a:lnTo>
                      <a:pt x="6004" y="1181"/>
                    </a:lnTo>
                    <a:lnTo>
                      <a:pt x="6004" y="1184"/>
                    </a:lnTo>
                    <a:lnTo>
                      <a:pt x="6004" y="1188"/>
                    </a:lnTo>
                    <a:lnTo>
                      <a:pt x="6004" y="1192"/>
                    </a:lnTo>
                    <a:lnTo>
                      <a:pt x="5952" y="1286"/>
                    </a:lnTo>
                    <a:lnTo>
                      <a:pt x="5946" y="1290"/>
                    </a:lnTo>
                    <a:lnTo>
                      <a:pt x="5940" y="1290"/>
                    </a:lnTo>
                    <a:lnTo>
                      <a:pt x="5935" y="1290"/>
                    </a:lnTo>
                    <a:lnTo>
                      <a:pt x="5929" y="1290"/>
                    </a:lnTo>
                    <a:lnTo>
                      <a:pt x="5929" y="1286"/>
                    </a:lnTo>
                    <a:lnTo>
                      <a:pt x="5929" y="1282"/>
                    </a:lnTo>
                    <a:close/>
                    <a:moveTo>
                      <a:pt x="6022" y="1119"/>
                    </a:moveTo>
                    <a:lnTo>
                      <a:pt x="6033" y="1098"/>
                    </a:lnTo>
                    <a:lnTo>
                      <a:pt x="6039" y="1094"/>
                    </a:lnTo>
                    <a:lnTo>
                      <a:pt x="6045" y="1090"/>
                    </a:lnTo>
                    <a:lnTo>
                      <a:pt x="6051" y="1090"/>
                    </a:lnTo>
                    <a:lnTo>
                      <a:pt x="6056" y="1094"/>
                    </a:lnTo>
                    <a:lnTo>
                      <a:pt x="6056" y="1098"/>
                    </a:lnTo>
                    <a:lnTo>
                      <a:pt x="6056" y="1101"/>
                    </a:lnTo>
                    <a:lnTo>
                      <a:pt x="6045" y="1123"/>
                    </a:lnTo>
                    <a:lnTo>
                      <a:pt x="6039" y="1127"/>
                    </a:lnTo>
                    <a:lnTo>
                      <a:pt x="6033" y="1127"/>
                    </a:lnTo>
                    <a:lnTo>
                      <a:pt x="6027" y="1127"/>
                    </a:lnTo>
                    <a:lnTo>
                      <a:pt x="6022" y="1123"/>
                    </a:lnTo>
                    <a:lnTo>
                      <a:pt x="6022" y="1119"/>
                    </a:lnTo>
                    <a:close/>
                  </a:path>
                </a:pathLst>
              </a:custGeom>
              <a:solidFill>
                <a:srgbClr val="FF0000"/>
              </a:solidFill>
              <a:ln w="1270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7318" name="Group 561">
              <a:extLst>
                <a:ext uri="{FF2B5EF4-FFF2-40B4-BE49-F238E27FC236}">
                  <a16:creationId xmlns:a16="http://schemas.microsoft.com/office/drawing/2014/main" id="{1754BCF7-46CD-413C-9896-3E315C800547}"/>
                </a:ext>
              </a:extLst>
            </p:cNvPr>
            <p:cNvGrpSpPr>
              <a:grpSpLocks/>
            </p:cNvGrpSpPr>
            <p:nvPr/>
          </p:nvGrpSpPr>
          <p:grpSpPr bwMode="auto">
            <a:xfrm>
              <a:off x="2066" y="7239"/>
              <a:ext cx="6284" cy="1737"/>
              <a:chOff x="2066" y="7239"/>
              <a:chExt cx="6284" cy="1737"/>
            </a:xfrm>
          </p:grpSpPr>
          <p:grpSp>
            <p:nvGrpSpPr>
              <p:cNvPr id="7332" name="Group 562">
                <a:extLst>
                  <a:ext uri="{FF2B5EF4-FFF2-40B4-BE49-F238E27FC236}">
                    <a16:creationId xmlns:a16="http://schemas.microsoft.com/office/drawing/2014/main" id="{97860913-503A-4146-9CDE-F956ED6E0DC0}"/>
                  </a:ext>
                </a:extLst>
              </p:cNvPr>
              <p:cNvGrpSpPr>
                <a:grpSpLocks/>
              </p:cNvGrpSpPr>
              <p:nvPr/>
            </p:nvGrpSpPr>
            <p:grpSpPr bwMode="auto">
              <a:xfrm>
                <a:off x="2066" y="7239"/>
                <a:ext cx="6284" cy="1737"/>
                <a:chOff x="2066" y="7239"/>
                <a:chExt cx="6284" cy="1737"/>
              </a:xfrm>
            </p:grpSpPr>
            <p:grpSp>
              <p:nvGrpSpPr>
                <p:cNvPr id="7334" name="Group 563">
                  <a:extLst>
                    <a:ext uri="{FF2B5EF4-FFF2-40B4-BE49-F238E27FC236}">
                      <a16:creationId xmlns:a16="http://schemas.microsoft.com/office/drawing/2014/main" id="{FE5B0D56-F78D-4308-9670-C4ACC679B4C2}"/>
                    </a:ext>
                  </a:extLst>
                </p:cNvPr>
                <p:cNvGrpSpPr>
                  <a:grpSpLocks/>
                </p:cNvGrpSpPr>
                <p:nvPr/>
              </p:nvGrpSpPr>
              <p:grpSpPr bwMode="auto">
                <a:xfrm>
                  <a:off x="2066" y="7239"/>
                  <a:ext cx="6284" cy="1737"/>
                  <a:chOff x="2066" y="7239"/>
                  <a:chExt cx="6284" cy="1737"/>
                </a:xfrm>
              </p:grpSpPr>
              <p:grpSp>
                <p:nvGrpSpPr>
                  <p:cNvPr id="7336" name="Group 564">
                    <a:extLst>
                      <a:ext uri="{FF2B5EF4-FFF2-40B4-BE49-F238E27FC236}">
                        <a16:creationId xmlns:a16="http://schemas.microsoft.com/office/drawing/2014/main" id="{4A98E600-E1D5-42D9-9445-DCB3A6C21FD4}"/>
                      </a:ext>
                    </a:extLst>
                  </p:cNvPr>
                  <p:cNvGrpSpPr>
                    <a:grpSpLocks/>
                  </p:cNvGrpSpPr>
                  <p:nvPr/>
                </p:nvGrpSpPr>
                <p:grpSpPr bwMode="auto">
                  <a:xfrm>
                    <a:off x="2066" y="7239"/>
                    <a:ext cx="6162" cy="1725"/>
                    <a:chOff x="2098" y="1596"/>
                    <a:chExt cx="4420" cy="1725"/>
                  </a:xfrm>
                </p:grpSpPr>
                <p:sp>
                  <p:nvSpPr>
                    <p:cNvPr id="7340" name="Line 565">
                      <a:extLst>
                        <a:ext uri="{FF2B5EF4-FFF2-40B4-BE49-F238E27FC236}">
                          <a16:creationId xmlns:a16="http://schemas.microsoft.com/office/drawing/2014/main" id="{CEA8A81A-BE4A-4A2E-B117-36BC6D93B803}"/>
                        </a:ext>
                      </a:extLst>
                    </p:cNvPr>
                    <p:cNvSpPr>
                      <a:spLocks noChangeShapeType="1"/>
                    </p:cNvSpPr>
                    <p:nvPr/>
                  </p:nvSpPr>
                  <p:spPr bwMode="auto">
                    <a:xfrm>
                      <a:off x="2098" y="2451"/>
                      <a:ext cx="4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41" name="Line 566">
                      <a:extLst>
                        <a:ext uri="{FF2B5EF4-FFF2-40B4-BE49-F238E27FC236}">
                          <a16:creationId xmlns:a16="http://schemas.microsoft.com/office/drawing/2014/main" id="{64989794-AB5A-4B65-9CB5-6E090BDFA4F3}"/>
                        </a:ext>
                      </a:extLst>
                    </p:cNvPr>
                    <p:cNvSpPr>
                      <a:spLocks noChangeShapeType="1"/>
                    </p:cNvSpPr>
                    <p:nvPr/>
                  </p:nvSpPr>
                  <p:spPr bwMode="auto">
                    <a:xfrm flipV="1">
                      <a:off x="2332" y="1596"/>
                      <a:ext cx="0" cy="1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337" name="Rectangle 567">
                    <a:extLst>
                      <a:ext uri="{FF2B5EF4-FFF2-40B4-BE49-F238E27FC236}">
                        <a16:creationId xmlns:a16="http://schemas.microsoft.com/office/drawing/2014/main" id="{5F983BCE-7B32-488C-A8BA-46F1D926341F}"/>
                      </a:ext>
                    </a:extLst>
                  </p:cNvPr>
                  <p:cNvSpPr>
                    <a:spLocks noChangeArrowheads="1"/>
                  </p:cNvSpPr>
                  <p:nvPr/>
                </p:nvSpPr>
                <p:spPr bwMode="auto">
                  <a:xfrm>
                    <a:off x="7970" y="8017"/>
                    <a:ext cx="380"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7338" name="Rectangle 568">
                    <a:extLst>
                      <a:ext uri="{FF2B5EF4-FFF2-40B4-BE49-F238E27FC236}">
                        <a16:creationId xmlns:a16="http://schemas.microsoft.com/office/drawing/2014/main" id="{C449B85A-EA63-40A2-9CB2-4BC40F185FD1}"/>
                      </a:ext>
                    </a:extLst>
                  </p:cNvPr>
                  <p:cNvSpPr>
                    <a:spLocks noChangeArrowheads="1"/>
                  </p:cNvSpPr>
                  <p:nvPr/>
                </p:nvSpPr>
                <p:spPr bwMode="auto">
                  <a:xfrm>
                    <a:off x="4003" y="7987"/>
                    <a:ext cx="17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p</a:t>
                    </a:r>
                    <a:endParaRPr lang="en-US" altLang="zh-CN" sz="1000"/>
                  </a:p>
                  <a:p>
                    <a:endParaRPr lang="en-US" altLang="zh-CN">
                      <a:latin typeface="Times New Roman" panose="02020603050405020304" pitchFamily="18" charset="0"/>
                    </a:endParaRPr>
                  </a:p>
                </p:txBody>
              </p:sp>
              <p:sp>
                <p:nvSpPr>
                  <p:cNvPr id="7339" name="Rectangle 569">
                    <a:extLst>
                      <a:ext uri="{FF2B5EF4-FFF2-40B4-BE49-F238E27FC236}">
                        <a16:creationId xmlns:a16="http://schemas.microsoft.com/office/drawing/2014/main" id="{B99D4546-069B-487D-B122-248CBF036BD0}"/>
                      </a:ext>
                    </a:extLst>
                  </p:cNvPr>
                  <p:cNvSpPr>
                    <a:spLocks noChangeArrowheads="1"/>
                  </p:cNvSpPr>
                  <p:nvPr/>
                </p:nvSpPr>
                <p:spPr bwMode="auto">
                  <a:xfrm>
                    <a:off x="6083" y="8004"/>
                    <a:ext cx="3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2p</a:t>
                    </a:r>
                    <a:endParaRPr lang="en-US" altLang="zh-CN" sz="1000"/>
                  </a:p>
                  <a:p>
                    <a:endParaRPr lang="en-US" altLang="zh-CN">
                      <a:latin typeface="Times New Roman" panose="02020603050405020304" pitchFamily="18" charset="0"/>
                    </a:endParaRPr>
                  </a:p>
                </p:txBody>
              </p:sp>
            </p:grpSp>
            <p:sp>
              <p:nvSpPr>
                <p:cNvPr id="7335" name="Rectangle 570">
                  <a:extLst>
                    <a:ext uri="{FF2B5EF4-FFF2-40B4-BE49-F238E27FC236}">
                      <a16:creationId xmlns:a16="http://schemas.microsoft.com/office/drawing/2014/main" id="{D24DAB4B-D752-4366-A61A-AC65A5ADCC14}"/>
                    </a:ext>
                  </a:extLst>
                </p:cNvPr>
                <p:cNvSpPr>
                  <a:spLocks noChangeArrowheads="1"/>
                </p:cNvSpPr>
                <p:nvPr/>
              </p:nvSpPr>
              <p:spPr bwMode="auto">
                <a:xfrm>
                  <a:off x="2100" y="7452"/>
                  <a:ext cx="598"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i2</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7333" name="Freeform 571">
                <a:extLst>
                  <a:ext uri="{FF2B5EF4-FFF2-40B4-BE49-F238E27FC236}">
                    <a16:creationId xmlns:a16="http://schemas.microsoft.com/office/drawing/2014/main" id="{D245CFE4-32C4-47BA-9627-BD8974885473}"/>
                  </a:ext>
                </a:extLst>
              </p:cNvPr>
              <p:cNvSpPr>
                <a:spLocks noEditPoints="1"/>
              </p:cNvSpPr>
              <p:nvPr/>
            </p:nvSpPr>
            <p:spPr bwMode="auto">
              <a:xfrm flipV="1">
                <a:off x="2390" y="7518"/>
                <a:ext cx="5314" cy="1146"/>
              </a:xfrm>
              <a:custGeom>
                <a:avLst/>
                <a:gdLst>
                  <a:gd name="T0" fmla="*/ 12 w 6056"/>
                  <a:gd name="T1" fmla="*/ 1065 h 2152"/>
                  <a:gd name="T2" fmla="*/ 127 w 6056"/>
                  <a:gd name="T3" fmla="*/ 1290 h 2152"/>
                  <a:gd name="T4" fmla="*/ 267 w 6056"/>
                  <a:gd name="T5" fmla="*/ 1500 h 2152"/>
                  <a:gd name="T6" fmla="*/ 388 w 6056"/>
                  <a:gd name="T7" fmla="*/ 1648 h 2152"/>
                  <a:gd name="T8" fmla="*/ 319 w 6056"/>
                  <a:gd name="T9" fmla="*/ 1550 h 2152"/>
                  <a:gd name="T10" fmla="*/ 417 w 6056"/>
                  <a:gd name="T11" fmla="*/ 1710 h 2152"/>
                  <a:gd name="T12" fmla="*/ 626 w 6056"/>
                  <a:gd name="T13" fmla="*/ 1960 h 2152"/>
                  <a:gd name="T14" fmla="*/ 829 w 6056"/>
                  <a:gd name="T15" fmla="*/ 2087 h 2152"/>
                  <a:gd name="T16" fmla="*/ 713 w 6056"/>
                  <a:gd name="T17" fmla="*/ 2007 h 2152"/>
                  <a:gd name="T18" fmla="*/ 1043 w 6056"/>
                  <a:gd name="T19" fmla="*/ 2152 h 2152"/>
                  <a:gd name="T20" fmla="*/ 1298 w 6056"/>
                  <a:gd name="T21" fmla="*/ 2040 h 2152"/>
                  <a:gd name="T22" fmla="*/ 1165 w 6056"/>
                  <a:gd name="T23" fmla="*/ 2109 h 2152"/>
                  <a:gd name="T24" fmla="*/ 1374 w 6056"/>
                  <a:gd name="T25" fmla="*/ 1993 h 2152"/>
                  <a:gd name="T26" fmla="*/ 1594 w 6056"/>
                  <a:gd name="T27" fmla="*/ 1743 h 2152"/>
                  <a:gd name="T28" fmla="*/ 1692 w 6056"/>
                  <a:gd name="T29" fmla="*/ 1587 h 2152"/>
                  <a:gd name="T30" fmla="*/ 1623 w 6056"/>
                  <a:gd name="T31" fmla="*/ 1681 h 2152"/>
                  <a:gd name="T32" fmla="*/ 1756 w 6056"/>
                  <a:gd name="T33" fmla="*/ 1529 h 2152"/>
                  <a:gd name="T34" fmla="*/ 1924 w 6056"/>
                  <a:gd name="T35" fmla="*/ 1268 h 2152"/>
                  <a:gd name="T36" fmla="*/ 2005 w 6056"/>
                  <a:gd name="T37" fmla="*/ 1101 h 2152"/>
                  <a:gd name="T38" fmla="*/ 1947 w 6056"/>
                  <a:gd name="T39" fmla="*/ 1199 h 2152"/>
                  <a:gd name="T40" fmla="*/ 2040 w 6056"/>
                  <a:gd name="T41" fmla="*/ 1043 h 2152"/>
                  <a:gd name="T42" fmla="*/ 2202 w 6056"/>
                  <a:gd name="T43" fmla="*/ 800 h 2152"/>
                  <a:gd name="T44" fmla="*/ 2307 w 6056"/>
                  <a:gd name="T45" fmla="*/ 612 h 2152"/>
                  <a:gd name="T46" fmla="*/ 2417 w 6056"/>
                  <a:gd name="T47" fmla="*/ 460 h 2152"/>
                  <a:gd name="T48" fmla="*/ 2341 w 6056"/>
                  <a:gd name="T49" fmla="*/ 550 h 2152"/>
                  <a:gd name="T50" fmla="*/ 2475 w 6056"/>
                  <a:gd name="T51" fmla="*/ 402 h 2152"/>
                  <a:gd name="T52" fmla="*/ 2701 w 6056"/>
                  <a:gd name="T53" fmla="*/ 159 h 2152"/>
                  <a:gd name="T54" fmla="*/ 2892 w 6056"/>
                  <a:gd name="T55" fmla="*/ 32 h 2152"/>
                  <a:gd name="T56" fmla="*/ 2753 w 6056"/>
                  <a:gd name="T57" fmla="*/ 97 h 2152"/>
                  <a:gd name="T58" fmla="*/ 3095 w 6056"/>
                  <a:gd name="T59" fmla="*/ 14 h 2152"/>
                  <a:gd name="T60" fmla="*/ 3373 w 6056"/>
                  <a:gd name="T61" fmla="*/ 137 h 2152"/>
                  <a:gd name="T62" fmla="*/ 3246 w 6056"/>
                  <a:gd name="T63" fmla="*/ 61 h 2152"/>
                  <a:gd name="T64" fmla="*/ 3414 w 6056"/>
                  <a:gd name="T65" fmla="*/ 203 h 2152"/>
                  <a:gd name="T66" fmla="*/ 3634 w 6056"/>
                  <a:gd name="T67" fmla="*/ 449 h 2152"/>
                  <a:gd name="T68" fmla="*/ 3686 w 6056"/>
                  <a:gd name="T69" fmla="*/ 507 h 2152"/>
                  <a:gd name="T70" fmla="*/ 3674 w 6056"/>
                  <a:gd name="T71" fmla="*/ 503 h 2152"/>
                  <a:gd name="T72" fmla="*/ 3779 w 6056"/>
                  <a:gd name="T73" fmla="*/ 670 h 2152"/>
                  <a:gd name="T74" fmla="*/ 3953 w 6056"/>
                  <a:gd name="T75" fmla="*/ 931 h 2152"/>
                  <a:gd name="T76" fmla="*/ 4063 w 6056"/>
                  <a:gd name="T77" fmla="*/ 1087 h 2152"/>
                  <a:gd name="T78" fmla="*/ 4005 w 6056"/>
                  <a:gd name="T79" fmla="*/ 989 h 2152"/>
                  <a:gd name="T80" fmla="*/ 4080 w 6056"/>
                  <a:gd name="T81" fmla="*/ 1152 h 2152"/>
                  <a:gd name="T82" fmla="*/ 4242 w 6056"/>
                  <a:gd name="T83" fmla="*/ 1420 h 2152"/>
                  <a:gd name="T84" fmla="*/ 4358 w 6056"/>
                  <a:gd name="T85" fmla="*/ 1572 h 2152"/>
                  <a:gd name="T86" fmla="*/ 4300 w 6056"/>
                  <a:gd name="T87" fmla="*/ 1478 h 2152"/>
                  <a:gd name="T88" fmla="*/ 4393 w 6056"/>
                  <a:gd name="T89" fmla="*/ 1634 h 2152"/>
                  <a:gd name="T90" fmla="*/ 4515 w 6056"/>
                  <a:gd name="T91" fmla="*/ 1797 h 2152"/>
                  <a:gd name="T92" fmla="*/ 4752 w 6056"/>
                  <a:gd name="T93" fmla="*/ 2036 h 2152"/>
                  <a:gd name="T94" fmla="*/ 4891 w 6056"/>
                  <a:gd name="T95" fmla="*/ 2109 h 2152"/>
                  <a:gd name="T96" fmla="*/ 4822 w 6056"/>
                  <a:gd name="T97" fmla="*/ 2080 h 2152"/>
                  <a:gd name="T98" fmla="*/ 5233 w 6056"/>
                  <a:gd name="T99" fmla="*/ 2101 h 2152"/>
                  <a:gd name="T100" fmla="*/ 5396 w 6056"/>
                  <a:gd name="T101" fmla="*/ 1989 h 2152"/>
                  <a:gd name="T102" fmla="*/ 5309 w 6056"/>
                  <a:gd name="T103" fmla="*/ 2061 h 2152"/>
                  <a:gd name="T104" fmla="*/ 5570 w 6056"/>
                  <a:gd name="T105" fmla="*/ 1826 h 2152"/>
                  <a:gd name="T106" fmla="*/ 5668 w 6056"/>
                  <a:gd name="T107" fmla="*/ 1663 h 2152"/>
                  <a:gd name="T108" fmla="*/ 5593 w 6056"/>
                  <a:gd name="T109" fmla="*/ 1761 h 2152"/>
                  <a:gd name="T110" fmla="*/ 5726 w 6056"/>
                  <a:gd name="T111" fmla="*/ 1608 h 2152"/>
                  <a:gd name="T112" fmla="*/ 5906 w 6056"/>
                  <a:gd name="T113" fmla="*/ 1348 h 2152"/>
                  <a:gd name="T114" fmla="*/ 5987 w 6056"/>
                  <a:gd name="T115" fmla="*/ 1181 h 2152"/>
                  <a:gd name="T116" fmla="*/ 5929 w 6056"/>
                  <a:gd name="T117" fmla="*/ 1282 h 2152"/>
                  <a:gd name="T118" fmla="*/ 6027 w 6056"/>
                  <a:gd name="T119" fmla="*/ 1127 h 21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56"/>
                  <a:gd name="T181" fmla="*/ 0 h 2152"/>
                  <a:gd name="T182" fmla="*/ 6056 w 6056"/>
                  <a:gd name="T183" fmla="*/ 2152 h 21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56" h="2152">
                    <a:moveTo>
                      <a:pt x="23" y="1069"/>
                    </a:moveTo>
                    <a:lnTo>
                      <a:pt x="75" y="1163"/>
                    </a:lnTo>
                    <a:lnTo>
                      <a:pt x="81" y="1166"/>
                    </a:lnTo>
                    <a:lnTo>
                      <a:pt x="75" y="1170"/>
                    </a:lnTo>
                    <a:lnTo>
                      <a:pt x="70" y="1174"/>
                    </a:lnTo>
                    <a:lnTo>
                      <a:pt x="64" y="1174"/>
                    </a:lnTo>
                    <a:lnTo>
                      <a:pt x="58" y="1170"/>
                    </a:lnTo>
                    <a:lnTo>
                      <a:pt x="0" y="1072"/>
                    </a:lnTo>
                    <a:lnTo>
                      <a:pt x="0" y="1069"/>
                    </a:lnTo>
                    <a:lnTo>
                      <a:pt x="6" y="1065"/>
                    </a:lnTo>
                    <a:lnTo>
                      <a:pt x="12" y="1065"/>
                    </a:lnTo>
                    <a:lnTo>
                      <a:pt x="17" y="1065"/>
                    </a:lnTo>
                    <a:lnTo>
                      <a:pt x="23" y="1069"/>
                    </a:lnTo>
                    <a:close/>
                    <a:moveTo>
                      <a:pt x="116" y="1232"/>
                    </a:moveTo>
                    <a:lnTo>
                      <a:pt x="151" y="1286"/>
                    </a:lnTo>
                    <a:lnTo>
                      <a:pt x="174" y="1326"/>
                    </a:lnTo>
                    <a:lnTo>
                      <a:pt x="174" y="1329"/>
                    </a:lnTo>
                    <a:lnTo>
                      <a:pt x="174" y="1333"/>
                    </a:lnTo>
                    <a:lnTo>
                      <a:pt x="168" y="1333"/>
                    </a:lnTo>
                    <a:lnTo>
                      <a:pt x="168" y="1337"/>
                    </a:lnTo>
                    <a:lnTo>
                      <a:pt x="162" y="1337"/>
                    </a:lnTo>
                    <a:lnTo>
                      <a:pt x="156" y="1337"/>
                    </a:lnTo>
                    <a:lnTo>
                      <a:pt x="156" y="1333"/>
                    </a:lnTo>
                    <a:lnTo>
                      <a:pt x="151" y="1333"/>
                    </a:lnTo>
                    <a:lnTo>
                      <a:pt x="127" y="1290"/>
                    </a:lnTo>
                    <a:lnTo>
                      <a:pt x="99" y="1235"/>
                    </a:lnTo>
                    <a:lnTo>
                      <a:pt x="93" y="1235"/>
                    </a:lnTo>
                    <a:lnTo>
                      <a:pt x="99" y="1232"/>
                    </a:lnTo>
                    <a:lnTo>
                      <a:pt x="99" y="1228"/>
                    </a:lnTo>
                    <a:lnTo>
                      <a:pt x="104" y="1228"/>
                    </a:lnTo>
                    <a:lnTo>
                      <a:pt x="110" y="1228"/>
                    </a:lnTo>
                    <a:lnTo>
                      <a:pt x="116" y="1228"/>
                    </a:lnTo>
                    <a:lnTo>
                      <a:pt x="116" y="1232"/>
                    </a:lnTo>
                    <a:close/>
                    <a:moveTo>
                      <a:pt x="214" y="1395"/>
                    </a:moveTo>
                    <a:lnTo>
                      <a:pt x="272" y="1489"/>
                    </a:lnTo>
                    <a:lnTo>
                      <a:pt x="272" y="1492"/>
                    </a:lnTo>
                    <a:lnTo>
                      <a:pt x="272" y="1496"/>
                    </a:lnTo>
                    <a:lnTo>
                      <a:pt x="267" y="1496"/>
                    </a:lnTo>
                    <a:lnTo>
                      <a:pt x="267" y="1500"/>
                    </a:lnTo>
                    <a:lnTo>
                      <a:pt x="261" y="1500"/>
                    </a:lnTo>
                    <a:lnTo>
                      <a:pt x="255" y="1500"/>
                    </a:lnTo>
                    <a:lnTo>
                      <a:pt x="255" y="1496"/>
                    </a:lnTo>
                    <a:lnTo>
                      <a:pt x="249" y="1496"/>
                    </a:lnTo>
                    <a:lnTo>
                      <a:pt x="191" y="1398"/>
                    </a:lnTo>
                    <a:lnTo>
                      <a:pt x="191" y="1395"/>
                    </a:lnTo>
                    <a:lnTo>
                      <a:pt x="197" y="1391"/>
                    </a:lnTo>
                    <a:lnTo>
                      <a:pt x="203" y="1391"/>
                    </a:lnTo>
                    <a:lnTo>
                      <a:pt x="209" y="1391"/>
                    </a:lnTo>
                    <a:lnTo>
                      <a:pt x="214" y="1391"/>
                    </a:lnTo>
                    <a:lnTo>
                      <a:pt x="214" y="1395"/>
                    </a:lnTo>
                    <a:close/>
                    <a:moveTo>
                      <a:pt x="319" y="1554"/>
                    </a:moveTo>
                    <a:lnTo>
                      <a:pt x="388" y="1648"/>
                    </a:lnTo>
                    <a:lnTo>
                      <a:pt x="388" y="1652"/>
                    </a:lnTo>
                    <a:lnTo>
                      <a:pt x="388" y="1656"/>
                    </a:lnTo>
                    <a:lnTo>
                      <a:pt x="383" y="1656"/>
                    </a:lnTo>
                    <a:lnTo>
                      <a:pt x="377" y="1656"/>
                    </a:lnTo>
                    <a:lnTo>
                      <a:pt x="371" y="1656"/>
                    </a:lnTo>
                    <a:lnTo>
                      <a:pt x="371" y="1652"/>
                    </a:lnTo>
                    <a:lnTo>
                      <a:pt x="301" y="1561"/>
                    </a:lnTo>
                    <a:lnTo>
                      <a:pt x="301" y="1558"/>
                    </a:lnTo>
                    <a:lnTo>
                      <a:pt x="301" y="1554"/>
                    </a:lnTo>
                    <a:lnTo>
                      <a:pt x="307" y="1550"/>
                    </a:lnTo>
                    <a:lnTo>
                      <a:pt x="313" y="1550"/>
                    </a:lnTo>
                    <a:lnTo>
                      <a:pt x="319" y="1550"/>
                    </a:lnTo>
                    <a:lnTo>
                      <a:pt x="319" y="1554"/>
                    </a:lnTo>
                    <a:close/>
                    <a:moveTo>
                      <a:pt x="440" y="1714"/>
                    </a:moveTo>
                    <a:lnTo>
                      <a:pt x="510" y="1804"/>
                    </a:lnTo>
                    <a:lnTo>
                      <a:pt x="510" y="1808"/>
                    </a:lnTo>
                    <a:lnTo>
                      <a:pt x="510" y="1811"/>
                    </a:lnTo>
                    <a:lnTo>
                      <a:pt x="504" y="1811"/>
                    </a:lnTo>
                    <a:lnTo>
                      <a:pt x="498" y="1811"/>
                    </a:lnTo>
                    <a:lnTo>
                      <a:pt x="493" y="1811"/>
                    </a:lnTo>
                    <a:lnTo>
                      <a:pt x="487" y="1808"/>
                    </a:lnTo>
                    <a:lnTo>
                      <a:pt x="417" y="1717"/>
                    </a:lnTo>
                    <a:lnTo>
                      <a:pt x="417" y="1714"/>
                    </a:lnTo>
                    <a:lnTo>
                      <a:pt x="417" y="1710"/>
                    </a:lnTo>
                    <a:lnTo>
                      <a:pt x="423" y="1710"/>
                    </a:lnTo>
                    <a:lnTo>
                      <a:pt x="429" y="1706"/>
                    </a:lnTo>
                    <a:lnTo>
                      <a:pt x="435" y="1710"/>
                    </a:lnTo>
                    <a:lnTo>
                      <a:pt x="440" y="1714"/>
                    </a:lnTo>
                    <a:close/>
                    <a:moveTo>
                      <a:pt x="562" y="1866"/>
                    </a:moveTo>
                    <a:lnTo>
                      <a:pt x="649" y="1953"/>
                    </a:lnTo>
                    <a:lnTo>
                      <a:pt x="649" y="1956"/>
                    </a:lnTo>
                    <a:lnTo>
                      <a:pt x="649" y="1960"/>
                    </a:lnTo>
                    <a:lnTo>
                      <a:pt x="643" y="1964"/>
                    </a:lnTo>
                    <a:lnTo>
                      <a:pt x="638" y="1964"/>
                    </a:lnTo>
                    <a:lnTo>
                      <a:pt x="632" y="1964"/>
                    </a:lnTo>
                    <a:lnTo>
                      <a:pt x="626" y="1960"/>
                    </a:lnTo>
                    <a:lnTo>
                      <a:pt x="545" y="1873"/>
                    </a:lnTo>
                    <a:lnTo>
                      <a:pt x="545" y="1869"/>
                    </a:lnTo>
                    <a:lnTo>
                      <a:pt x="545" y="1866"/>
                    </a:lnTo>
                    <a:lnTo>
                      <a:pt x="551" y="1862"/>
                    </a:lnTo>
                    <a:lnTo>
                      <a:pt x="556" y="1862"/>
                    </a:lnTo>
                    <a:lnTo>
                      <a:pt x="562" y="1866"/>
                    </a:lnTo>
                    <a:close/>
                    <a:moveTo>
                      <a:pt x="719" y="2011"/>
                    </a:moveTo>
                    <a:lnTo>
                      <a:pt x="788" y="2065"/>
                    </a:lnTo>
                    <a:lnTo>
                      <a:pt x="788" y="2061"/>
                    </a:lnTo>
                    <a:lnTo>
                      <a:pt x="829" y="2083"/>
                    </a:lnTo>
                    <a:lnTo>
                      <a:pt x="829" y="2087"/>
                    </a:lnTo>
                    <a:lnTo>
                      <a:pt x="829" y="2090"/>
                    </a:lnTo>
                    <a:lnTo>
                      <a:pt x="829" y="2094"/>
                    </a:lnTo>
                    <a:lnTo>
                      <a:pt x="823" y="2094"/>
                    </a:lnTo>
                    <a:lnTo>
                      <a:pt x="817" y="2094"/>
                    </a:lnTo>
                    <a:lnTo>
                      <a:pt x="811" y="2094"/>
                    </a:lnTo>
                    <a:lnTo>
                      <a:pt x="771" y="2072"/>
                    </a:lnTo>
                    <a:lnTo>
                      <a:pt x="701" y="2018"/>
                    </a:lnTo>
                    <a:lnTo>
                      <a:pt x="695" y="2018"/>
                    </a:lnTo>
                    <a:lnTo>
                      <a:pt x="695" y="2014"/>
                    </a:lnTo>
                    <a:lnTo>
                      <a:pt x="695" y="2011"/>
                    </a:lnTo>
                    <a:lnTo>
                      <a:pt x="701" y="2011"/>
                    </a:lnTo>
                    <a:lnTo>
                      <a:pt x="707" y="2007"/>
                    </a:lnTo>
                    <a:lnTo>
                      <a:pt x="713" y="2007"/>
                    </a:lnTo>
                    <a:lnTo>
                      <a:pt x="719" y="2011"/>
                    </a:lnTo>
                    <a:close/>
                    <a:moveTo>
                      <a:pt x="910" y="2127"/>
                    </a:moveTo>
                    <a:lnTo>
                      <a:pt x="1049" y="2137"/>
                    </a:lnTo>
                    <a:lnTo>
                      <a:pt x="1043" y="2137"/>
                    </a:lnTo>
                    <a:lnTo>
                      <a:pt x="1066" y="2130"/>
                    </a:lnTo>
                    <a:lnTo>
                      <a:pt x="1072" y="2130"/>
                    </a:lnTo>
                    <a:lnTo>
                      <a:pt x="1078" y="2134"/>
                    </a:lnTo>
                    <a:lnTo>
                      <a:pt x="1078" y="2137"/>
                    </a:lnTo>
                    <a:lnTo>
                      <a:pt x="1078" y="2141"/>
                    </a:lnTo>
                    <a:lnTo>
                      <a:pt x="1078" y="2145"/>
                    </a:lnTo>
                    <a:lnTo>
                      <a:pt x="1072" y="2145"/>
                    </a:lnTo>
                    <a:lnTo>
                      <a:pt x="1049" y="2148"/>
                    </a:lnTo>
                    <a:lnTo>
                      <a:pt x="1043" y="2152"/>
                    </a:lnTo>
                    <a:lnTo>
                      <a:pt x="910" y="2141"/>
                    </a:lnTo>
                    <a:lnTo>
                      <a:pt x="904" y="2141"/>
                    </a:lnTo>
                    <a:lnTo>
                      <a:pt x="898" y="2137"/>
                    </a:lnTo>
                    <a:lnTo>
                      <a:pt x="898" y="2134"/>
                    </a:lnTo>
                    <a:lnTo>
                      <a:pt x="898" y="2130"/>
                    </a:lnTo>
                    <a:lnTo>
                      <a:pt x="898" y="2127"/>
                    </a:lnTo>
                    <a:lnTo>
                      <a:pt x="904" y="2127"/>
                    </a:lnTo>
                    <a:lnTo>
                      <a:pt x="910" y="2127"/>
                    </a:lnTo>
                    <a:close/>
                    <a:moveTo>
                      <a:pt x="1171" y="2105"/>
                    </a:moveTo>
                    <a:lnTo>
                      <a:pt x="1287" y="2043"/>
                    </a:lnTo>
                    <a:lnTo>
                      <a:pt x="1292" y="2043"/>
                    </a:lnTo>
                    <a:lnTo>
                      <a:pt x="1292" y="2040"/>
                    </a:lnTo>
                    <a:lnTo>
                      <a:pt x="1298" y="2040"/>
                    </a:lnTo>
                    <a:lnTo>
                      <a:pt x="1304" y="2040"/>
                    </a:lnTo>
                    <a:lnTo>
                      <a:pt x="1310" y="2043"/>
                    </a:lnTo>
                    <a:lnTo>
                      <a:pt x="1310" y="2047"/>
                    </a:lnTo>
                    <a:lnTo>
                      <a:pt x="1310" y="2051"/>
                    </a:lnTo>
                    <a:lnTo>
                      <a:pt x="1304" y="2054"/>
                    </a:lnTo>
                    <a:lnTo>
                      <a:pt x="1182" y="2119"/>
                    </a:lnTo>
                    <a:lnTo>
                      <a:pt x="1176" y="2119"/>
                    </a:lnTo>
                    <a:lnTo>
                      <a:pt x="1171" y="2119"/>
                    </a:lnTo>
                    <a:lnTo>
                      <a:pt x="1165" y="2116"/>
                    </a:lnTo>
                    <a:lnTo>
                      <a:pt x="1165" y="2112"/>
                    </a:lnTo>
                    <a:lnTo>
                      <a:pt x="1165" y="2109"/>
                    </a:lnTo>
                    <a:lnTo>
                      <a:pt x="1171" y="2105"/>
                    </a:lnTo>
                    <a:close/>
                    <a:moveTo>
                      <a:pt x="1356" y="1982"/>
                    </a:moveTo>
                    <a:lnTo>
                      <a:pt x="1414" y="1931"/>
                    </a:lnTo>
                    <a:lnTo>
                      <a:pt x="1443" y="1898"/>
                    </a:lnTo>
                    <a:lnTo>
                      <a:pt x="1443" y="1895"/>
                    </a:lnTo>
                    <a:lnTo>
                      <a:pt x="1449" y="1895"/>
                    </a:lnTo>
                    <a:lnTo>
                      <a:pt x="1455" y="1895"/>
                    </a:lnTo>
                    <a:lnTo>
                      <a:pt x="1460" y="1895"/>
                    </a:lnTo>
                    <a:lnTo>
                      <a:pt x="1460" y="1898"/>
                    </a:lnTo>
                    <a:lnTo>
                      <a:pt x="1466" y="1898"/>
                    </a:lnTo>
                    <a:lnTo>
                      <a:pt x="1466" y="1902"/>
                    </a:lnTo>
                    <a:lnTo>
                      <a:pt x="1460" y="1906"/>
                    </a:lnTo>
                    <a:lnTo>
                      <a:pt x="1432" y="1942"/>
                    </a:lnTo>
                    <a:lnTo>
                      <a:pt x="1374" y="1993"/>
                    </a:lnTo>
                    <a:lnTo>
                      <a:pt x="1368" y="1993"/>
                    </a:lnTo>
                    <a:lnTo>
                      <a:pt x="1362" y="1993"/>
                    </a:lnTo>
                    <a:lnTo>
                      <a:pt x="1356" y="1989"/>
                    </a:lnTo>
                    <a:lnTo>
                      <a:pt x="1356" y="1985"/>
                    </a:lnTo>
                    <a:lnTo>
                      <a:pt x="1356" y="1982"/>
                    </a:lnTo>
                    <a:close/>
                    <a:moveTo>
                      <a:pt x="1501" y="1833"/>
                    </a:moveTo>
                    <a:lnTo>
                      <a:pt x="1536" y="1793"/>
                    </a:lnTo>
                    <a:lnTo>
                      <a:pt x="1571" y="1746"/>
                    </a:lnTo>
                    <a:lnTo>
                      <a:pt x="1576" y="1743"/>
                    </a:lnTo>
                    <a:lnTo>
                      <a:pt x="1582" y="1739"/>
                    </a:lnTo>
                    <a:lnTo>
                      <a:pt x="1588" y="1743"/>
                    </a:lnTo>
                    <a:lnTo>
                      <a:pt x="1594" y="1743"/>
                    </a:lnTo>
                    <a:lnTo>
                      <a:pt x="1594" y="1746"/>
                    </a:lnTo>
                    <a:lnTo>
                      <a:pt x="1594" y="1750"/>
                    </a:lnTo>
                    <a:lnTo>
                      <a:pt x="1559" y="1797"/>
                    </a:lnTo>
                    <a:lnTo>
                      <a:pt x="1518" y="1840"/>
                    </a:lnTo>
                    <a:lnTo>
                      <a:pt x="1518" y="1844"/>
                    </a:lnTo>
                    <a:lnTo>
                      <a:pt x="1513" y="1844"/>
                    </a:lnTo>
                    <a:lnTo>
                      <a:pt x="1507" y="1844"/>
                    </a:lnTo>
                    <a:lnTo>
                      <a:pt x="1501" y="1844"/>
                    </a:lnTo>
                    <a:lnTo>
                      <a:pt x="1501" y="1840"/>
                    </a:lnTo>
                    <a:lnTo>
                      <a:pt x="1495" y="1837"/>
                    </a:lnTo>
                    <a:lnTo>
                      <a:pt x="1501" y="1833"/>
                    </a:lnTo>
                    <a:close/>
                    <a:moveTo>
                      <a:pt x="1623" y="1681"/>
                    </a:moveTo>
                    <a:lnTo>
                      <a:pt x="1692" y="1587"/>
                    </a:lnTo>
                    <a:lnTo>
                      <a:pt x="1692" y="1583"/>
                    </a:lnTo>
                    <a:lnTo>
                      <a:pt x="1698" y="1583"/>
                    </a:lnTo>
                    <a:lnTo>
                      <a:pt x="1704" y="1583"/>
                    </a:lnTo>
                    <a:lnTo>
                      <a:pt x="1710" y="1587"/>
                    </a:lnTo>
                    <a:lnTo>
                      <a:pt x="1710" y="1590"/>
                    </a:lnTo>
                    <a:lnTo>
                      <a:pt x="1710" y="1594"/>
                    </a:lnTo>
                    <a:lnTo>
                      <a:pt x="1640" y="1685"/>
                    </a:lnTo>
                    <a:lnTo>
                      <a:pt x="1640" y="1688"/>
                    </a:lnTo>
                    <a:lnTo>
                      <a:pt x="1634" y="1688"/>
                    </a:lnTo>
                    <a:lnTo>
                      <a:pt x="1629" y="1688"/>
                    </a:lnTo>
                    <a:lnTo>
                      <a:pt x="1623" y="1688"/>
                    </a:lnTo>
                    <a:lnTo>
                      <a:pt x="1623" y="1685"/>
                    </a:lnTo>
                    <a:lnTo>
                      <a:pt x="1623" y="1681"/>
                    </a:lnTo>
                    <a:close/>
                    <a:moveTo>
                      <a:pt x="1739" y="1521"/>
                    </a:moveTo>
                    <a:lnTo>
                      <a:pt x="1802" y="1435"/>
                    </a:lnTo>
                    <a:lnTo>
                      <a:pt x="1808" y="1431"/>
                    </a:lnTo>
                    <a:lnTo>
                      <a:pt x="1808" y="1427"/>
                    </a:lnTo>
                    <a:lnTo>
                      <a:pt x="1814" y="1427"/>
                    </a:lnTo>
                    <a:lnTo>
                      <a:pt x="1814" y="1424"/>
                    </a:lnTo>
                    <a:lnTo>
                      <a:pt x="1820" y="1427"/>
                    </a:lnTo>
                    <a:lnTo>
                      <a:pt x="1826" y="1427"/>
                    </a:lnTo>
                    <a:lnTo>
                      <a:pt x="1826" y="1431"/>
                    </a:lnTo>
                    <a:lnTo>
                      <a:pt x="1826" y="1435"/>
                    </a:lnTo>
                    <a:lnTo>
                      <a:pt x="1826" y="1442"/>
                    </a:lnTo>
                    <a:lnTo>
                      <a:pt x="1762" y="1529"/>
                    </a:lnTo>
                    <a:lnTo>
                      <a:pt x="1756" y="1529"/>
                    </a:lnTo>
                    <a:lnTo>
                      <a:pt x="1750" y="1532"/>
                    </a:lnTo>
                    <a:lnTo>
                      <a:pt x="1744" y="1532"/>
                    </a:lnTo>
                    <a:lnTo>
                      <a:pt x="1739" y="1529"/>
                    </a:lnTo>
                    <a:lnTo>
                      <a:pt x="1739" y="1525"/>
                    </a:lnTo>
                    <a:lnTo>
                      <a:pt x="1739" y="1521"/>
                    </a:lnTo>
                    <a:close/>
                    <a:moveTo>
                      <a:pt x="1849" y="1362"/>
                    </a:moveTo>
                    <a:lnTo>
                      <a:pt x="1907" y="1268"/>
                    </a:lnTo>
                    <a:lnTo>
                      <a:pt x="1907" y="1264"/>
                    </a:lnTo>
                    <a:lnTo>
                      <a:pt x="1913" y="1264"/>
                    </a:lnTo>
                    <a:lnTo>
                      <a:pt x="1918" y="1264"/>
                    </a:lnTo>
                    <a:lnTo>
                      <a:pt x="1924" y="1264"/>
                    </a:lnTo>
                    <a:lnTo>
                      <a:pt x="1924" y="1268"/>
                    </a:lnTo>
                    <a:lnTo>
                      <a:pt x="1930" y="1268"/>
                    </a:lnTo>
                    <a:lnTo>
                      <a:pt x="1924" y="1271"/>
                    </a:lnTo>
                    <a:lnTo>
                      <a:pt x="1866" y="1366"/>
                    </a:lnTo>
                    <a:lnTo>
                      <a:pt x="1866" y="1369"/>
                    </a:lnTo>
                    <a:lnTo>
                      <a:pt x="1860" y="1369"/>
                    </a:lnTo>
                    <a:lnTo>
                      <a:pt x="1860" y="1373"/>
                    </a:lnTo>
                    <a:lnTo>
                      <a:pt x="1855" y="1373"/>
                    </a:lnTo>
                    <a:lnTo>
                      <a:pt x="1849" y="1369"/>
                    </a:lnTo>
                    <a:lnTo>
                      <a:pt x="1849" y="1366"/>
                    </a:lnTo>
                    <a:lnTo>
                      <a:pt x="1849" y="1362"/>
                    </a:lnTo>
                    <a:close/>
                    <a:moveTo>
                      <a:pt x="1947" y="1199"/>
                    </a:moveTo>
                    <a:lnTo>
                      <a:pt x="1999" y="1105"/>
                    </a:lnTo>
                    <a:lnTo>
                      <a:pt x="2005" y="1101"/>
                    </a:lnTo>
                    <a:lnTo>
                      <a:pt x="2011" y="1098"/>
                    </a:lnTo>
                    <a:lnTo>
                      <a:pt x="2017" y="1101"/>
                    </a:lnTo>
                    <a:lnTo>
                      <a:pt x="2023" y="1105"/>
                    </a:lnTo>
                    <a:lnTo>
                      <a:pt x="2023" y="1108"/>
                    </a:lnTo>
                    <a:lnTo>
                      <a:pt x="1965" y="1203"/>
                    </a:lnTo>
                    <a:lnTo>
                      <a:pt x="1965" y="1206"/>
                    </a:lnTo>
                    <a:lnTo>
                      <a:pt x="1959" y="1210"/>
                    </a:lnTo>
                    <a:lnTo>
                      <a:pt x="1953" y="1210"/>
                    </a:lnTo>
                    <a:lnTo>
                      <a:pt x="1947" y="1206"/>
                    </a:lnTo>
                    <a:lnTo>
                      <a:pt x="1942" y="1203"/>
                    </a:lnTo>
                    <a:lnTo>
                      <a:pt x="1947" y="1199"/>
                    </a:lnTo>
                    <a:close/>
                    <a:moveTo>
                      <a:pt x="2040" y="1036"/>
                    </a:moveTo>
                    <a:lnTo>
                      <a:pt x="2098" y="942"/>
                    </a:lnTo>
                    <a:lnTo>
                      <a:pt x="2098" y="938"/>
                    </a:lnTo>
                    <a:lnTo>
                      <a:pt x="2104" y="934"/>
                    </a:lnTo>
                    <a:lnTo>
                      <a:pt x="2110" y="934"/>
                    </a:lnTo>
                    <a:lnTo>
                      <a:pt x="2115" y="938"/>
                    </a:lnTo>
                    <a:lnTo>
                      <a:pt x="2115" y="942"/>
                    </a:lnTo>
                    <a:lnTo>
                      <a:pt x="2115" y="945"/>
                    </a:lnTo>
                    <a:lnTo>
                      <a:pt x="2063" y="1040"/>
                    </a:lnTo>
                    <a:lnTo>
                      <a:pt x="2057" y="1043"/>
                    </a:lnTo>
                    <a:lnTo>
                      <a:pt x="2052" y="1047"/>
                    </a:lnTo>
                    <a:lnTo>
                      <a:pt x="2046" y="1047"/>
                    </a:lnTo>
                    <a:lnTo>
                      <a:pt x="2040" y="1043"/>
                    </a:lnTo>
                    <a:lnTo>
                      <a:pt x="2040" y="1040"/>
                    </a:lnTo>
                    <a:lnTo>
                      <a:pt x="2040" y="1036"/>
                    </a:lnTo>
                    <a:close/>
                    <a:moveTo>
                      <a:pt x="2133" y="873"/>
                    </a:moveTo>
                    <a:lnTo>
                      <a:pt x="2179" y="797"/>
                    </a:lnTo>
                    <a:lnTo>
                      <a:pt x="2191" y="779"/>
                    </a:lnTo>
                    <a:lnTo>
                      <a:pt x="2197" y="775"/>
                    </a:lnTo>
                    <a:lnTo>
                      <a:pt x="2197" y="771"/>
                    </a:lnTo>
                    <a:lnTo>
                      <a:pt x="2202" y="771"/>
                    </a:lnTo>
                    <a:lnTo>
                      <a:pt x="2208" y="771"/>
                    </a:lnTo>
                    <a:lnTo>
                      <a:pt x="2208" y="775"/>
                    </a:lnTo>
                    <a:lnTo>
                      <a:pt x="2214" y="775"/>
                    </a:lnTo>
                    <a:lnTo>
                      <a:pt x="2214" y="779"/>
                    </a:lnTo>
                    <a:lnTo>
                      <a:pt x="2214" y="782"/>
                    </a:lnTo>
                    <a:lnTo>
                      <a:pt x="2202" y="800"/>
                    </a:lnTo>
                    <a:lnTo>
                      <a:pt x="2156" y="876"/>
                    </a:lnTo>
                    <a:lnTo>
                      <a:pt x="2156" y="880"/>
                    </a:lnTo>
                    <a:lnTo>
                      <a:pt x="2150" y="880"/>
                    </a:lnTo>
                    <a:lnTo>
                      <a:pt x="2144" y="884"/>
                    </a:lnTo>
                    <a:lnTo>
                      <a:pt x="2144" y="880"/>
                    </a:lnTo>
                    <a:lnTo>
                      <a:pt x="2139" y="880"/>
                    </a:lnTo>
                    <a:lnTo>
                      <a:pt x="2133" y="876"/>
                    </a:lnTo>
                    <a:lnTo>
                      <a:pt x="2133" y="873"/>
                    </a:lnTo>
                    <a:close/>
                    <a:moveTo>
                      <a:pt x="2237" y="710"/>
                    </a:moveTo>
                    <a:lnTo>
                      <a:pt x="2295" y="616"/>
                    </a:lnTo>
                    <a:lnTo>
                      <a:pt x="2295" y="612"/>
                    </a:lnTo>
                    <a:lnTo>
                      <a:pt x="2301" y="612"/>
                    </a:lnTo>
                    <a:lnTo>
                      <a:pt x="2307" y="612"/>
                    </a:lnTo>
                    <a:lnTo>
                      <a:pt x="2312" y="612"/>
                    </a:lnTo>
                    <a:lnTo>
                      <a:pt x="2312" y="616"/>
                    </a:lnTo>
                    <a:lnTo>
                      <a:pt x="2318" y="619"/>
                    </a:lnTo>
                    <a:lnTo>
                      <a:pt x="2254" y="713"/>
                    </a:lnTo>
                    <a:lnTo>
                      <a:pt x="2254" y="717"/>
                    </a:lnTo>
                    <a:lnTo>
                      <a:pt x="2249" y="717"/>
                    </a:lnTo>
                    <a:lnTo>
                      <a:pt x="2243" y="721"/>
                    </a:lnTo>
                    <a:lnTo>
                      <a:pt x="2237" y="717"/>
                    </a:lnTo>
                    <a:lnTo>
                      <a:pt x="2231" y="713"/>
                    </a:lnTo>
                    <a:lnTo>
                      <a:pt x="2237" y="710"/>
                    </a:lnTo>
                    <a:close/>
                    <a:moveTo>
                      <a:pt x="2341" y="550"/>
                    </a:moveTo>
                    <a:lnTo>
                      <a:pt x="2417" y="460"/>
                    </a:lnTo>
                    <a:lnTo>
                      <a:pt x="2417" y="456"/>
                    </a:lnTo>
                    <a:lnTo>
                      <a:pt x="2423" y="453"/>
                    </a:lnTo>
                    <a:lnTo>
                      <a:pt x="2428" y="453"/>
                    </a:lnTo>
                    <a:lnTo>
                      <a:pt x="2428" y="456"/>
                    </a:lnTo>
                    <a:lnTo>
                      <a:pt x="2434" y="456"/>
                    </a:lnTo>
                    <a:lnTo>
                      <a:pt x="2434" y="460"/>
                    </a:lnTo>
                    <a:lnTo>
                      <a:pt x="2434" y="463"/>
                    </a:lnTo>
                    <a:lnTo>
                      <a:pt x="2365" y="554"/>
                    </a:lnTo>
                    <a:lnTo>
                      <a:pt x="2359" y="558"/>
                    </a:lnTo>
                    <a:lnTo>
                      <a:pt x="2353" y="558"/>
                    </a:lnTo>
                    <a:lnTo>
                      <a:pt x="2347" y="558"/>
                    </a:lnTo>
                    <a:lnTo>
                      <a:pt x="2341" y="554"/>
                    </a:lnTo>
                    <a:lnTo>
                      <a:pt x="2341" y="550"/>
                    </a:lnTo>
                    <a:close/>
                    <a:moveTo>
                      <a:pt x="2463" y="395"/>
                    </a:moveTo>
                    <a:lnTo>
                      <a:pt x="2538" y="300"/>
                    </a:lnTo>
                    <a:lnTo>
                      <a:pt x="2544" y="297"/>
                    </a:lnTo>
                    <a:lnTo>
                      <a:pt x="2550" y="297"/>
                    </a:lnTo>
                    <a:lnTo>
                      <a:pt x="2550" y="300"/>
                    </a:lnTo>
                    <a:lnTo>
                      <a:pt x="2556" y="300"/>
                    </a:lnTo>
                    <a:lnTo>
                      <a:pt x="2556" y="304"/>
                    </a:lnTo>
                    <a:lnTo>
                      <a:pt x="2562" y="304"/>
                    </a:lnTo>
                    <a:lnTo>
                      <a:pt x="2556" y="308"/>
                    </a:lnTo>
                    <a:lnTo>
                      <a:pt x="2486" y="398"/>
                    </a:lnTo>
                    <a:lnTo>
                      <a:pt x="2486" y="402"/>
                    </a:lnTo>
                    <a:lnTo>
                      <a:pt x="2480" y="402"/>
                    </a:lnTo>
                    <a:lnTo>
                      <a:pt x="2475" y="402"/>
                    </a:lnTo>
                    <a:lnTo>
                      <a:pt x="2469" y="402"/>
                    </a:lnTo>
                    <a:lnTo>
                      <a:pt x="2463" y="398"/>
                    </a:lnTo>
                    <a:lnTo>
                      <a:pt x="2463" y="395"/>
                    </a:lnTo>
                    <a:close/>
                    <a:moveTo>
                      <a:pt x="2591" y="239"/>
                    </a:moveTo>
                    <a:lnTo>
                      <a:pt x="2683" y="152"/>
                    </a:lnTo>
                    <a:lnTo>
                      <a:pt x="2683" y="148"/>
                    </a:lnTo>
                    <a:lnTo>
                      <a:pt x="2689" y="148"/>
                    </a:lnTo>
                    <a:lnTo>
                      <a:pt x="2695" y="148"/>
                    </a:lnTo>
                    <a:lnTo>
                      <a:pt x="2701" y="152"/>
                    </a:lnTo>
                    <a:lnTo>
                      <a:pt x="2701" y="155"/>
                    </a:lnTo>
                    <a:lnTo>
                      <a:pt x="2701" y="159"/>
                    </a:lnTo>
                    <a:lnTo>
                      <a:pt x="2614" y="246"/>
                    </a:lnTo>
                    <a:lnTo>
                      <a:pt x="2608" y="246"/>
                    </a:lnTo>
                    <a:lnTo>
                      <a:pt x="2602" y="250"/>
                    </a:lnTo>
                    <a:lnTo>
                      <a:pt x="2596" y="246"/>
                    </a:lnTo>
                    <a:lnTo>
                      <a:pt x="2591" y="246"/>
                    </a:lnTo>
                    <a:lnTo>
                      <a:pt x="2591" y="242"/>
                    </a:lnTo>
                    <a:lnTo>
                      <a:pt x="2591" y="239"/>
                    </a:lnTo>
                    <a:close/>
                    <a:moveTo>
                      <a:pt x="2759" y="97"/>
                    </a:moveTo>
                    <a:lnTo>
                      <a:pt x="2822" y="50"/>
                    </a:lnTo>
                    <a:lnTo>
                      <a:pt x="2828" y="47"/>
                    </a:lnTo>
                    <a:lnTo>
                      <a:pt x="2886" y="32"/>
                    </a:lnTo>
                    <a:lnTo>
                      <a:pt x="2892" y="32"/>
                    </a:lnTo>
                    <a:lnTo>
                      <a:pt x="2898" y="32"/>
                    </a:lnTo>
                    <a:lnTo>
                      <a:pt x="2898" y="36"/>
                    </a:lnTo>
                    <a:lnTo>
                      <a:pt x="2898" y="39"/>
                    </a:lnTo>
                    <a:lnTo>
                      <a:pt x="2898" y="43"/>
                    </a:lnTo>
                    <a:lnTo>
                      <a:pt x="2892" y="43"/>
                    </a:lnTo>
                    <a:lnTo>
                      <a:pt x="2840" y="61"/>
                    </a:lnTo>
                    <a:lnTo>
                      <a:pt x="2776" y="105"/>
                    </a:lnTo>
                    <a:lnTo>
                      <a:pt x="2770" y="108"/>
                    </a:lnTo>
                    <a:lnTo>
                      <a:pt x="2764" y="108"/>
                    </a:lnTo>
                    <a:lnTo>
                      <a:pt x="2759" y="108"/>
                    </a:lnTo>
                    <a:lnTo>
                      <a:pt x="2759" y="105"/>
                    </a:lnTo>
                    <a:lnTo>
                      <a:pt x="2753" y="105"/>
                    </a:lnTo>
                    <a:lnTo>
                      <a:pt x="2753" y="101"/>
                    </a:lnTo>
                    <a:lnTo>
                      <a:pt x="2753" y="97"/>
                    </a:lnTo>
                    <a:lnTo>
                      <a:pt x="2759" y="97"/>
                    </a:lnTo>
                    <a:close/>
                    <a:moveTo>
                      <a:pt x="2996" y="7"/>
                    </a:moveTo>
                    <a:lnTo>
                      <a:pt x="3095" y="0"/>
                    </a:lnTo>
                    <a:lnTo>
                      <a:pt x="3101" y="0"/>
                    </a:lnTo>
                    <a:lnTo>
                      <a:pt x="3106" y="0"/>
                    </a:lnTo>
                    <a:lnTo>
                      <a:pt x="3159" y="21"/>
                    </a:lnTo>
                    <a:lnTo>
                      <a:pt x="3159" y="25"/>
                    </a:lnTo>
                    <a:lnTo>
                      <a:pt x="3159" y="29"/>
                    </a:lnTo>
                    <a:lnTo>
                      <a:pt x="3159" y="32"/>
                    </a:lnTo>
                    <a:lnTo>
                      <a:pt x="3153" y="32"/>
                    </a:lnTo>
                    <a:lnTo>
                      <a:pt x="3147" y="32"/>
                    </a:lnTo>
                    <a:lnTo>
                      <a:pt x="3141" y="32"/>
                    </a:lnTo>
                    <a:lnTo>
                      <a:pt x="3095" y="14"/>
                    </a:lnTo>
                    <a:lnTo>
                      <a:pt x="3101" y="14"/>
                    </a:lnTo>
                    <a:lnTo>
                      <a:pt x="2996" y="21"/>
                    </a:lnTo>
                    <a:lnTo>
                      <a:pt x="2991" y="21"/>
                    </a:lnTo>
                    <a:lnTo>
                      <a:pt x="2985" y="18"/>
                    </a:lnTo>
                    <a:lnTo>
                      <a:pt x="2985" y="14"/>
                    </a:lnTo>
                    <a:lnTo>
                      <a:pt x="2985" y="10"/>
                    </a:lnTo>
                    <a:lnTo>
                      <a:pt x="2991" y="7"/>
                    </a:lnTo>
                    <a:lnTo>
                      <a:pt x="2996" y="7"/>
                    </a:lnTo>
                    <a:close/>
                    <a:moveTo>
                      <a:pt x="3251" y="61"/>
                    </a:moveTo>
                    <a:lnTo>
                      <a:pt x="3356" y="123"/>
                    </a:lnTo>
                    <a:lnTo>
                      <a:pt x="3361" y="126"/>
                    </a:lnTo>
                    <a:lnTo>
                      <a:pt x="3367" y="134"/>
                    </a:lnTo>
                    <a:lnTo>
                      <a:pt x="3373" y="137"/>
                    </a:lnTo>
                    <a:lnTo>
                      <a:pt x="3373" y="141"/>
                    </a:lnTo>
                    <a:lnTo>
                      <a:pt x="3367" y="145"/>
                    </a:lnTo>
                    <a:lnTo>
                      <a:pt x="3361" y="145"/>
                    </a:lnTo>
                    <a:lnTo>
                      <a:pt x="3356" y="145"/>
                    </a:lnTo>
                    <a:lnTo>
                      <a:pt x="3350" y="145"/>
                    </a:lnTo>
                    <a:lnTo>
                      <a:pt x="3338" y="134"/>
                    </a:lnTo>
                    <a:lnTo>
                      <a:pt x="3344" y="134"/>
                    </a:lnTo>
                    <a:lnTo>
                      <a:pt x="3240" y="72"/>
                    </a:lnTo>
                    <a:lnTo>
                      <a:pt x="3234" y="68"/>
                    </a:lnTo>
                    <a:lnTo>
                      <a:pt x="3234" y="65"/>
                    </a:lnTo>
                    <a:lnTo>
                      <a:pt x="3240" y="61"/>
                    </a:lnTo>
                    <a:lnTo>
                      <a:pt x="3246" y="61"/>
                    </a:lnTo>
                    <a:lnTo>
                      <a:pt x="3251" y="61"/>
                    </a:lnTo>
                    <a:close/>
                    <a:moveTo>
                      <a:pt x="3431" y="195"/>
                    </a:moveTo>
                    <a:lnTo>
                      <a:pt x="3483" y="250"/>
                    </a:lnTo>
                    <a:lnTo>
                      <a:pt x="3518" y="282"/>
                    </a:lnTo>
                    <a:lnTo>
                      <a:pt x="3518" y="286"/>
                    </a:lnTo>
                    <a:lnTo>
                      <a:pt x="3518" y="289"/>
                    </a:lnTo>
                    <a:lnTo>
                      <a:pt x="3512" y="293"/>
                    </a:lnTo>
                    <a:lnTo>
                      <a:pt x="3506" y="293"/>
                    </a:lnTo>
                    <a:lnTo>
                      <a:pt x="3501" y="293"/>
                    </a:lnTo>
                    <a:lnTo>
                      <a:pt x="3495" y="289"/>
                    </a:lnTo>
                    <a:lnTo>
                      <a:pt x="3466" y="257"/>
                    </a:lnTo>
                    <a:lnTo>
                      <a:pt x="3414" y="203"/>
                    </a:lnTo>
                    <a:lnTo>
                      <a:pt x="3408" y="203"/>
                    </a:lnTo>
                    <a:lnTo>
                      <a:pt x="3408" y="199"/>
                    </a:lnTo>
                    <a:lnTo>
                      <a:pt x="3414" y="195"/>
                    </a:lnTo>
                    <a:lnTo>
                      <a:pt x="3419" y="192"/>
                    </a:lnTo>
                    <a:lnTo>
                      <a:pt x="3425" y="192"/>
                    </a:lnTo>
                    <a:lnTo>
                      <a:pt x="3431" y="195"/>
                    </a:lnTo>
                    <a:close/>
                    <a:moveTo>
                      <a:pt x="3570" y="347"/>
                    </a:moveTo>
                    <a:lnTo>
                      <a:pt x="3611" y="398"/>
                    </a:lnTo>
                    <a:lnTo>
                      <a:pt x="3640" y="438"/>
                    </a:lnTo>
                    <a:lnTo>
                      <a:pt x="3640" y="442"/>
                    </a:lnTo>
                    <a:lnTo>
                      <a:pt x="3640" y="445"/>
                    </a:lnTo>
                    <a:lnTo>
                      <a:pt x="3640" y="449"/>
                    </a:lnTo>
                    <a:lnTo>
                      <a:pt x="3634" y="449"/>
                    </a:lnTo>
                    <a:lnTo>
                      <a:pt x="3628" y="449"/>
                    </a:lnTo>
                    <a:lnTo>
                      <a:pt x="3622" y="449"/>
                    </a:lnTo>
                    <a:lnTo>
                      <a:pt x="3616" y="445"/>
                    </a:lnTo>
                    <a:lnTo>
                      <a:pt x="3593" y="405"/>
                    </a:lnTo>
                    <a:lnTo>
                      <a:pt x="3547" y="355"/>
                    </a:lnTo>
                    <a:lnTo>
                      <a:pt x="3547" y="351"/>
                    </a:lnTo>
                    <a:lnTo>
                      <a:pt x="3547" y="347"/>
                    </a:lnTo>
                    <a:lnTo>
                      <a:pt x="3553" y="344"/>
                    </a:lnTo>
                    <a:lnTo>
                      <a:pt x="3558" y="344"/>
                    </a:lnTo>
                    <a:lnTo>
                      <a:pt x="3564" y="344"/>
                    </a:lnTo>
                    <a:lnTo>
                      <a:pt x="3564" y="347"/>
                    </a:lnTo>
                    <a:lnTo>
                      <a:pt x="3570" y="347"/>
                    </a:lnTo>
                    <a:close/>
                    <a:moveTo>
                      <a:pt x="3686" y="507"/>
                    </a:moveTo>
                    <a:lnTo>
                      <a:pt x="3738" y="579"/>
                    </a:lnTo>
                    <a:lnTo>
                      <a:pt x="3750" y="597"/>
                    </a:lnTo>
                    <a:lnTo>
                      <a:pt x="3756" y="601"/>
                    </a:lnTo>
                    <a:lnTo>
                      <a:pt x="3750" y="605"/>
                    </a:lnTo>
                    <a:lnTo>
                      <a:pt x="3744" y="608"/>
                    </a:lnTo>
                    <a:lnTo>
                      <a:pt x="3738" y="608"/>
                    </a:lnTo>
                    <a:lnTo>
                      <a:pt x="3732" y="608"/>
                    </a:lnTo>
                    <a:lnTo>
                      <a:pt x="3732" y="605"/>
                    </a:lnTo>
                    <a:lnTo>
                      <a:pt x="3715" y="583"/>
                    </a:lnTo>
                    <a:lnTo>
                      <a:pt x="3663" y="511"/>
                    </a:lnTo>
                    <a:lnTo>
                      <a:pt x="3663" y="507"/>
                    </a:lnTo>
                    <a:lnTo>
                      <a:pt x="3669" y="503"/>
                    </a:lnTo>
                    <a:lnTo>
                      <a:pt x="3674" y="503"/>
                    </a:lnTo>
                    <a:lnTo>
                      <a:pt x="3680" y="503"/>
                    </a:lnTo>
                    <a:lnTo>
                      <a:pt x="3686" y="503"/>
                    </a:lnTo>
                    <a:lnTo>
                      <a:pt x="3686" y="507"/>
                    </a:lnTo>
                    <a:close/>
                    <a:moveTo>
                      <a:pt x="3802" y="666"/>
                    </a:moveTo>
                    <a:lnTo>
                      <a:pt x="3866" y="757"/>
                    </a:lnTo>
                    <a:lnTo>
                      <a:pt x="3866" y="761"/>
                    </a:lnTo>
                    <a:lnTo>
                      <a:pt x="3866" y="764"/>
                    </a:lnTo>
                    <a:lnTo>
                      <a:pt x="3860" y="764"/>
                    </a:lnTo>
                    <a:lnTo>
                      <a:pt x="3860" y="768"/>
                    </a:lnTo>
                    <a:lnTo>
                      <a:pt x="3854" y="768"/>
                    </a:lnTo>
                    <a:lnTo>
                      <a:pt x="3848" y="768"/>
                    </a:lnTo>
                    <a:lnTo>
                      <a:pt x="3848" y="764"/>
                    </a:lnTo>
                    <a:lnTo>
                      <a:pt x="3842" y="764"/>
                    </a:lnTo>
                    <a:lnTo>
                      <a:pt x="3779" y="670"/>
                    </a:lnTo>
                    <a:lnTo>
                      <a:pt x="3779" y="666"/>
                    </a:lnTo>
                    <a:lnTo>
                      <a:pt x="3779" y="663"/>
                    </a:lnTo>
                    <a:lnTo>
                      <a:pt x="3785" y="663"/>
                    </a:lnTo>
                    <a:lnTo>
                      <a:pt x="3790" y="659"/>
                    </a:lnTo>
                    <a:lnTo>
                      <a:pt x="3790" y="663"/>
                    </a:lnTo>
                    <a:lnTo>
                      <a:pt x="3796" y="663"/>
                    </a:lnTo>
                    <a:lnTo>
                      <a:pt x="3802" y="666"/>
                    </a:lnTo>
                    <a:close/>
                    <a:moveTo>
                      <a:pt x="3906" y="826"/>
                    </a:moveTo>
                    <a:lnTo>
                      <a:pt x="3964" y="920"/>
                    </a:lnTo>
                    <a:lnTo>
                      <a:pt x="3964" y="924"/>
                    </a:lnTo>
                    <a:lnTo>
                      <a:pt x="3964" y="927"/>
                    </a:lnTo>
                    <a:lnTo>
                      <a:pt x="3958" y="931"/>
                    </a:lnTo>
                    <a:lnTo>
                      <a:pt x="3953" y="931"/>
                    </a:lnTo>
                    <a:lnTo>
                      <a:pt x="3947" y="931"/>
                    </a:lnTo>
                    <a:lnTo>
                      <a:pt x="3947" y="927"/>
                    </a:lnTo>
                    <a:lnTo>
                      <a:pt x="3941" y="927"/>
                    </a:lnTo>
                    <a:lnTo>
                      <a:pt x="3889" y="829"/>
                    </a:lnTo>
                    <a:lnTo>
                      <a:pt x="3883" y="829"/>
                    </a:lnTo>
                    <a:lnTo>
                      <a:pt x="3889" y="826"/>
                    </a:lnTo>
                    <a:lnTo>
                      <a:pt x="3889" y="822"/>
                    </a:lnTo>
                    <a:lnTo>
                      <a:pt x="3895" y="822"/>
                    </a:lnTo>
                    <a:lnTo>
                      <a:pt x="3900" y="822"/>
                    </a:lnTo>
                    <a:lnTo>
                      <a:pt x="3906" y="822"/>
                    </a:lnTo>
                    <a:lnTo>
                      <a:pt x="3906" y="826"/>
                    </a:lnTo>
                    <a:close/>
                    <a:moveTo>
                      <a:pt x="4005" y="989"/>
                    </a:moveTo>
                    <a:lnTo>
                      <a:pt x="4063" y="1083"/>
                    </a:lnTo>
                    <a:lnTo>
                      <a:pt x="4063" y="1087"/>
                    </a:lnTo>
                    <a:lnTo>
                      <a:pt x="4063" y="1090"/>
                    </a:lnTo>
                    <a:lnTo>
                      <a:pt x="4057" y="1090"/>
                    </a:lnTo>
                    <a:lnTo>
                      <a:pt x="4057" y="1094"/>
                    </a:lnTo>
                    <a:lnTo>
                      <a:pt x="4051" y="1094"/>
                    </a:lnTo>
                    <a:lnTo>
                      <a:pt x="4045" y="1094"/>
                    </a:lnTo>
                    <a:lnTo>
                      <a:pt x="4040" y="1090"/>
                    </a:lnTo>
                    <a:lnTo>
                      <a:pt x="3987" y="992"/>
                    </a:lnTo>
                    <a:lnTo>
                      <a:pt x="3982" y="989"/>
                    </a:lnTo>
                    <a:lnTo>
                      <a:pt x="3987" y="989"/>
                    </a:lnTo>
                    <a:lnTo>
                      <a:pt x="3987" y="985"/>
                    </a:lnTo>
                    <a:lnTo>
                      <a:pt x="3993" y="985"/>
                    </a:lnTo>
                    <a:lnTo>
                      <a:pt x="3999" y="985"/>
                    </a:lnTo>
                    <a:lnTo>
                      <a:pt x="4005" y="985"/>
                    </a:lnTo>
                    <a:lnTo>
                      <a:pt x="4005" y="989"/>
                    </a:lnTo>
                    <a:close/>
                    <a:moveTo>
                      <a:pt x="4103" y="1152"/>
                    </a:moveTo>
                    <a:lnTo>
                      <a:pt x="4132" y="1199"/>
                    </a:lnTo>
                    <a:lnTo>
                      <a:pt x="4155" y="1246"/>
                    </a:lnTo>
                    <a:lnTo>
                      <a:pt x="4161" y="1250"/>
                    </a:lnTo>
                    <a:lnTo>
                      <a:pt x="4155" y="1253"/>
                    </a:lnTo>
                    <a:lnTo>
                      <a:pt x="4150" y="1257"/>
                    </a:lnTo>
                    <a:lnTo>
                      <a:pt x="4144" y="1257"/>
                    </a:lnTo>
                    <a:lnTo>
                      <a:pt x="4138" y="1253"/>
                    </a:lnTo>
                    <a:lnTo>
                      <a:pt x="4109" y="1206"/>
                    </a:lnTo>
                    <a:lnTo>
                      <a:pt x="4080" y="1156"/>
                    </a:lnTo>
                    <a:lnTo>
                      <a:pt x="4080" y="1152"/>
                    </a:lnTo>
                    <a:lnTo>
                      <a:pt x="4080" y="1148"/>
                    </a:lnTo>
                    <a:lnTo>
                      <a:pt x="4086" y="1148"/>
                    </a:lnTo>
                    <a:lnTo>
                      <a:pt x="4092" y="1148"/>
                    </a:lnTo>
                    <a:lnTo>
                      <a:pt x="4097" y="1148"/>
                    </a:lnTo>
                    <a:lnTo>
                      <a:pt x="4103" y="1152"/>
                    </a:lnTo>
                    <a:close/>
                    <a:moveTo>
                      <a:pt x="4202" y="1315"/>
                    </a:moveTo>
                    <a:lnTo>
                      <a:pt x="4254" y="1406"/>
                    </a:lnTo>
                    <a:lnTo>
                      <a:pt x="4254" y="1409"/>
                    </a:lnTo>
                    <a:lnTo>
                      <a:pt x="4260" y="1413"/>
                    </a:lnTo>
                    <a:lnTo>
                      <a:pt x="4254" y="1416"/>
                    </a:lnTo>
                    <a:lnTo>
                      <a:pt x="4248" y="1420"/>
                    </a:lnTo>
                    <a:lnTo>
                      <a:pt x="4242" y="1420"/>
                    </a:lnTo>
                    <a:lnTo>
                      <a:pt x="4237" y="1416"/>
                    </a:lnTo>
                    <a:lnTo>
                      <a:pt x="4237" y="1413"/>
                    </a:lnTo>
                    <a:lnTo>
                      <a:pt x="4231" y="1413"/>
                    </a:lnTo>
                    <a:lnTo>
                      <a:pt x="4179" y="1319"/>
                    </a:lnTo>
                    <a:lnTo>
                      <a:pt x="4179" y="1315"/>
                    </a:lnTo>
                    <a:lnTo>
                      <a:pt x="4179" y="1311"/>
                    </a:lnTo>
                    <a:lnTo>
                      <a:pt x="4184" y="1311"/>
                    </a:lnTo>
                    <a:lnTo>
                      <a:pt x="4190" y="1311"/>
                    </a:lnTo>
                    <a:lnTo>
                      <a:pt x="4196" y="1311"/>
                    </a:lnTo>
                    <a:lnTo>
                      <a:pt x="4202" y="1315"/>
                    </a:lnTo>
                    <a:close/>
                    <a:moveTo>
                      <a:pt x="4300" y="1478"/>
                    </a:moveTo>
                    <a:lnTo>
                      <a:pt x="4358" y="1572"/>
                    </a:lnTo>
                    <a:lnTo>
                      <a:pt x="4358" y="1576"/>
                    </a:lnTo>
                    <a:lnTo>
                      <a:pt x="4358" y="1579"/>
                    </a:lnTo>
                    <a:lnTo>
                      <a:pt x="4352" y="1579"/>
                    </a:lnTo>
                    <a:lnTo>
                      <a:pt x="4347" y="1579"/>
                    </a:lnTo>
                    <a:lnTo>
                      <a:pt x="4341" y="1579"/>
                    </a:lnTo>
                    <a:lnTo>
                      <a:pt x="4335" y="1576"/>
                    </a:lnTo>
                    <a:lnTo>
                      <a:pt x="4277" y="1482"/>
                    </a:lnTo>
                    <a:lnTo>
                      <a:pt x="4277" y="1478"/>
                    </a:lnTo>
                    <a:lnTo>
                      <a:pt x="4283" y="1474"/>
                    </a:lnTo>
                    <a:lnTo>
                      <a:pt x="4283" y="1471"/>
                    </a:lnTo>
                    <a:lnTo>
                      <a:pt x="4289" y="1471"/>
                    </a:lnTo>
                    <a:lnTo>
                      <a:pt x="4295" y="1471"/>
                    </a:lnTo>
                    <a:lnTo>
                      <a:pt x="4295" y="1474"/>
                    </a:lnTo>
                    <a:lnTo>
                      <a:pt x="4300" y="1478"/>
                    </a:lnTo>
                    <a:close/>
                    <a:moveTo>
                      <a:pt x="4405" y="1637"/>
                    </a:moveTo>
                    <a:lnTo>
                      <a:pt x="4480" y="1728"/>
                    </a:lnTo>
                    <a:lnTo>
                      <a:pt x="4480" y="1732"/>
                    </a:lnTo>
                    <a:lnTo>
                      <a:pt x="4480" y="1735"/>
                    </a:lnTo>
                    <a:lnTo>
                      <a:pt x="4474" y="1735"/>
                    </a:lnTo>
                    <a:lnTo>
                      <a:pt x="4468" y="1735"/>
                    </a:lnTo>
                    <a:lnTo>
                      <a:pt x="4463" y="1735"/>
                    </a:lnTo>
                    <a:lnTo>
                      <a:pt x="4463" y="1732"/>
                    </a:lnTo>
                    <a:lnTo>
                      <a:pt x="4387" y="1641"/>
                    </a:lnTo>
                    <a:lnTo>
                      <a:pt x="4387" y="1637"/>
                    </a:lnTo>
                    <a:lnTo>
                      <a:pt x="4387" y="1634"/>
                    </a:lnTo>
                    <a:lnTo>
                      <a:pt x="4393" y="1634"/>
                    </a:lnTo>
                    <a:lnTo>
                      <a:pt x="4399" y="1634"/>
                    </a:lnTo>
                    <a:lnTo>
                      <a:pt x="4405" y="1634"/>
                    </a:lnTo>
                    <a:lnTo>
                      <a:pt x="4405" y="1637"/>
                    </a:lnTo>
                    <a:close/>
                    <a:moveTo>
                      <a:pt x="4532" y="1790"/>
                    </a:moveTo>
                    <a:lnTo>
                      <a:pt x="4607" y="1880"/>
                    </a:lnTo>
                    <a:lnTo>
                      <a:pt x="4613" y="1884"/>
                    </a:lnTo>
                    <a:lnTo>
                      <a:pt x="4613" y="1887"/>
                    </a:lnTo>
                    <a:lnTo>
                      <a:pt x="4607" y="1887"/>
                    </a:lnTo>
                    <a:lnTo>
                      <a:pt x="4607" y="1891"/>
                    </a:lnTo>
                    <a:lnTo>
                      <a:pt x="4602" y="1891"/>
                    </a:lnTo>
                    <a:lnTo>
                      <a:pt x="4596" y="1891"/>
                    </a:lnTo>
                    <a:lnTo>
                      <a:pt x="4590" y="1891"/>
                    </a:lnTo>
                    <a:lnTo>
                      <a:pt x="4590" y="1887"/>
                    </a:lnTo>
                    <a:lnTo>
                      <a:pt x="4515" y="1797"/>
                    </a:lnTo>
                    <a:lnTo>
                      <a:pt x="4515" y="1793"/>
                    </a:lnTo>
                    <a:lnTo>
                      <a:pt x="4515" y="1790"/>
                    </a:lnTo>
                    <a:lnTo>
                      <a:pt x="4521" y="1786"/>
                    </a:lnTo>
                    <a:lnTo>
                      <a:pt x="4526" y="1786"/>
                    </a:lnTo>
                    <a:lnTo>
                      <a:pt x="4532" y="1790"/>
                    </a:lnTo>
                    <a:close/>
                    <a:moveTo>
                      <a:pt x="4665" y="1942"/>
                    </a:moveTo>
                    <a:lnTo>
                      <a:pt x="4758" y="2025"/>
                    </a:lnTo>
                    <a:lnTo>
                      <a:pt x="4758" y="2029"/>
                    </a:lnTo>
                    <a:lnTo>
                      <a:pt x="4764" y="2032"/>
                    </a:lnTo>
                    <a:lnTo>
                      <a:pt x="4758" y="2032"/>
                    </a:lnTo>
                    <a:lnTo>
                      <a:pt x="4758" y="2036"/>
                    </a:lnTo>
                    <a:lnTo>
                      <a:pt x="4752" y="2036"/>
                    </a:lnTo>
                    <a:lnTo>
                      <a:pt x="4747" y="2036"/>
                    </a:lnTo>
                    <a:lnTo>
                      <a:pt x="4741" y="2036"/>
                    </a:lnTo>
                    <a:lnTo>
                      <a:pt x="4741" y="2032"/>
                    </a:lnTo>
                    <a:lnTo>
                      <a:pt x="4648" y="1949"/>
                    </a:lnTo>
                    <a:lnTo>
                      <a:pt x="4648" y="1945"/>
                    </a:lnTo>
                    <a:lnTo>
                      <a:pt x="4648" y="1942"/>
                    </a:lnTo>
                    <a:lnTo>
                      <a:pt x="4654" y="1938"/>
                    </a:lnTo>
                    <a:lnTo>
                      <a:pt x="4660" y="1938"/>
                    </a:lnTo>
                    <a:lnTo>
                      <a:pt x="4665" y="1942"/>
                    </a:lnTo>
                    <a:close/>
                    <a:moveTo>
                      <a:pt x="4839" y="2076"/>
                    </a:moveTo>
                    <a:lnTo>
                      <a:pt x="4897" y="2109"/>
                    </a:lnTo>
                    <a:lnTo>
                      <a:pt x="4891" y="2109"/>
                    </a:lnTo>
                    <a:lnTo>
                      <a:pt x="4973" y="2127"/>
                    </a:lnTo>
                    <a:lnTo>
                      <a:pt x="4978" y="2130"/>
                    </a:lnTo>
                    <a:lnTo>
                      <a:pt x="4978" y="2134"/>
                    </a:lnTo>
                    <a:lnTo>
                      <a:pt x="4973" y="2137"/>
                    </a:lnTo>
                    <a:lnTo>
                      <a:pt x="4967" y="2141"/>
                    </a:lnTo>
                    <a:lnTo>
                      <a:pt x="4961" y="2141"/>
                    </a:lnTo>
                    <a:lnTo>
                      <a:pt x="4886" y="2123"/>
                    </a:lnTo>
                    <a:lnTo>
                      <a:pt x="4880" y="2119"/>
                    </a:lnTo>
                    <a:lnTo>
                      <a:pt x="4822" y="2087"/>
                    </a:lnTo>
                    <a:lnTo>
                      <a:pt x="4822" y="2083"/>
                    </a:lnTo>
                    <a:lnTo>
                      <a:pt x="4816" y="2083"/>
                    </a:lnTo>
                    <a:lnTo>
                      <a:pt x="4822" y="2080"/>
                    </a:lnTo>
                    <a:lnTo>
                      <a:pt x="4822" y="2076"/>
                    </a:lnTo>
                    <a:lnTo>
                      <a:pt x="4828" y="2076"/>
                    </a:lnTo>
                    <a:lnTo>
                      <a:pt x="4828" y="2072"/>
                    </a:lnTo>
                    <a:lnTo>
                      <a:pt x="4833" y="2076"/>
                    </a:lnTo>
                    <a:lnTo>
                      <a:pt x="4839" y="2076"/>
                    </a:lnTo>
                    <a:close/>
                    <a:moveTo>
                      <a:pt x="5077" y="2130"/>
                    </a:moveTo>
                    <a:lnTo>
                      <a:pt x="5152" y="2127"/>
                    </a:lnTo>
                    <a:lnTo>
                      <a:pt x="5146" y="2127"/>
                    </a:lnTo>
                    <a:lnTo>
                      <a:pt x="5216" y="2094"/>
                    </a:lnTo>
                    <a:lnTo>
                      <a:pt x="5222" y="2094"/>
                    </a:lnTo>
                    <a:lnTo>
                      <a:pt x="5228" y="2094"/>
                    </a:lnTo>
                    <a:lnTo>
                      <a:pt x="5233" y="2098"/>
                    </a:lnTo>
                    <a:lnTo>
                      <a:pt x="5233" y="2101"/>
                    </a:lnTo>
                    <a:lnTo>
                      <a:pt x="5233" y="2105"/>
                    </a:lnTo>
                    <a:lnTo>
                      <a:pt x="5233" y="2109"/>
                    </a:lnTo>
                    <a:lnTo>
                      <a:pt x="5158" y="2141"/>
                    </a:lnTo>
                    <a:lnTo>
                      <a:pt x="5152" y="2141"/>
                    </a:lnTo>
                    <a:lnTo>
                      <a:pt x="5083" y="2145"/>
                    </a:lnTo>
                    <a:lnTo>
                      <a:pt x="5077" y="2145"/>
                    </a:lnTo>
                    <a:lnTo>
                      <a:pt x="5071" y="2145"/>
                    </a:lnTo>
                    <a:lnTo>
                      <a:pt x="5071" y="2141"/>
                    </a:lnTo>
                    <a:lnTo>
                      <a:pt x="5065" y="2141"/>
                    </a:lnTo>
                    <a:lnTo>
                      <a:pt x="5065" y="2137"/>
                    </a:lnTo>
                    <a:lnTo>
                      <a:pt x="5071" y="2134"/>
                    </a:lnTo>
                    <a:lnTo>
                      <a:pt x="5077" y="2130"/>
                    </a:lnTo>
                    <a:close/>
                    <a:moveTo>
                      <a:pt x="5303" y="2051"/>
                    </a:moveTo>
                    <a:lnTo>
                      <a:pt x="5396" y="1989"/>
                    </a:lnTo>
                    <a:lnTo>
                      <a:pt x="5407" y="1974"/>
                    </a:lnTo>
                    <a:lnTo>
                      <a:pt x="5413" y="1971"/>
                    </a:lnTo>
                    <a:lnTo>
                      <a:pt x="5419" y="1971"/>
                    </a:lnTo>
                    <a:lnTo>
                      <a:pt x="5425" y="1971"/>
                    </a:lnTo>
                    <a:lnTo>
                      <a:pt x="5425" y="1974"/>
                    </a:lnTo>
                    <a:lnTo>
                      <a:pt x="5430" y="1974"/>
                    </a:lnTo>
                    <a:lnTo>
                      <a:pt x="5430" y="1978"/>
                    </a:lnTo>
                    <a:lnTo>
                      <a:pt x="5430" y="1982"/>
                    </a:lnTo>
                    <a:lnTo>
                      <a:pt x="5413" y="1996"/>
                    </a:lnTo>
                    <a:lnTo>
                      <a:pt x="5320" y="2058"/>
                    </a:lnTo>
                    <a:lnTo>
                      <a:pt x="5315" y="2061"/>
                    </a:lnTo>
                    <a:lnTo>
                      <a:pt x="5309" y="2061"/>
                    </a:lnTo>
                    <a:lnTo>
                      <a:pt x="5303" y="2061"/>
                    </a:lnTo>
                    <a:lnTo>
                      <a:pt x="5303" y="2058"/>
                    </a:lnTo>
                    <a:lnTo>
                      <a:pt x="5303" y="2054"/>
                    </a:lnTo>
                    <a:lnTo>
                      <a:pt x="5303" y="2051"/>
                    </a:lnTo>
                    <a:close/>
                    <a:moveTo>
                      <a:pt x="5465" y="1913"/>
                    </a:moveTo>
                    <a:lnTo>
                      <a:pt x="5517" y="1858"/>
                    </a:lnTo>
                    <a:lnTo>
                      <a:pt x="5546" y="1822"/>
                    </a:lnTo>
                    <a:lnTo>
                      <a:pt x="5552" y="1819"/>
                    </a:lnTo>
                    <a:lnTo>
                      <a:pt x="5558" y="1819"/>
                    </a:lnTo>
                    <a:lnTo>
                      <a:pt x="5564" y="1822"/>
                    </a:lnTo>
                    <a:lnTo>
                      <a:pt x="5570" y="1826"/>
                    </a:lnTo>
                    <a:lnTo>
                      <a:pt x="5564" y="1829"/>
                    </a:lnTo>
                    <a:lnTo>
                      <a:pt x="5541" y="1866"/>
                    </a:lnTo>
                    <a:lnTo>
                      <a:pt x="5488" y="1920"/>
                    </a:lnTo>
                    <a:lnTo>
                      <a:pt x="5483" y="1920"/>
                    </a:lnTo>
                    <a:lnTo>
                      <a:pt x="5477" y="1924"/>
                    </a:lnTo>
                    <a:lnTo>
                      <a:pt x="5471" y="1920"/>
                    </a:lnTo>
                    <a:lnTo>
                      <a:pt x="5465" y="1920"/>
                    </a:lnTo>
                    <a:lnTo>
                      <a:pt x="5465" y="1916"/>
                    </a:lnTo>
                    <a:lnTo>
                      <a:pt x="5465" y="1913"/>
                    </a:lnTo>
                    <a:close/>
                    <a:moveTo>
                      <a:pt x="5599" y="1757"/>
                    </a:moveTo>
                    <a:lnTo>
                      <a:pt x="5645" y="1699"/>
                    </a:lnTo>
                    <a:lnTo>
                      <a:pt x="5662" y="1666"/>
                    </a:lnTo>
                    <a:lnTo>
                      <a:pt x="5668" y="1663"/>
                    </a:lnTo>
                    <a:lnTo>
                      <a:pt x="5674" y="1663"/>
                    </a:lnTo>
                    <a:lnTo>
                      <a:pt x="5680" y="1663"/>
                    </a:lnTo>
                    <a:lnTo>
                      <a:pt x="5685" y="1666"/>
                    </a:lnTo>
                    <a:lnTo>
                      <a:pt x="5685" y="1670"/>
                    </a:lnTo>
                    <a:lnTo>
                      <a:pt x="5685" y="1674"/>
                    </a:lnTo>
                    <a:lnTo>
                      <a:pt x="5668" y="1703"/>
                    </a:lnTo>
                    <a:lnTo>
                      <a:pt x="5616" y="1764"/>
                    </a:lnTo>
                    <a:lnTo>
                      <a:pt x="5616" y="1768"/>
                    </a:lnTo>
                    <a:lnTo>
                      <a:pt x="5610" y="1768"/>
                    </a:lnTo>
                    <a:lnTo>
                      <a:pt x="5604" y="1768"/>
                    </a:lnTo>
                    <a:lnTo>
                      <a:pt x="5599" y="1768"/>
                    </a:lnTo>
                    <a:lnTo>
                      <a:pt x="5599" y="1764"/>
                    </a:lnTo>
                    <a:lnTo>
                      <a:pt x="5593" y="1761"/>
                    </a:lnTo>
                    <a:lnTo>
                      <a:pt x="5599" y="1757"/>
                    </a:lnTo>
                    <a:close/>
                    <a:moveTo>
                      <a:pt x="5709" y="1601"/>
                    </a:moveTo>
                    <a:lnTo>
                      <a:pt x="5772" y="1511"/>
                    </a:lnTo>
                    <a:lnTo>
                      <a:pt x="5772" y="1507"/>
                    </a:lnTo>
                    <a:lnTo>
                      <a:pt x="5772" y="1503"/>
                    </a:lnTo>
                    <a:lnTo>
                      <a:pt x="5778" y="1503"/>
                    </a:lnTo>
                    <a:lnTo>
                      <a:pt x="5784" y="1503"/>
                    </a:lnTo>
                    <a:lnTo>
                      <a:pt x="5790" y="1503"/>
                    </a:lnTo>
                    <a:lnTo>
                      <a:pt x="5796" y="1507"/>
                    </a:lnTo>
                    <a:lnTo>
                      <a:pt x="5796" y="1511"/>
                    </a:lnTo>
                    <a:lnTo>
                      <a:pt x="5796" y="1514"/>
                    </a:lnTo>
                    <a:lnTo>
                      <a:pt x="5790" y="1514"/>
                    </a:lnTo>
                    <a:lnTo>
                      <a:pt x="5732" y="1605"/>
                    </a:lnTo>
                    <a:lnTo>
                      <a:pt x="5726" y="1608"/>
                    </a:lnTo>
                    <a:lnTo>
                      <a:pt x="5720" y="1612"/>
                    </a:lnTo>
                    <a:lnTo>
                      <a:pt x="5714" y="1608"/>
                    </a:lnTo>
                    <a:lnTo>
                      <a:pt x="5709" y="1605"/>
                    </a:lnTo>
                    <a:lnTo>
                      <a:pt x="5709" y="1601"/>
                    </a:lnTo>
                    <a:close/>
                    <a:moveTo>
                      <a:pt x="5819" y="1442"/>
                    </a:moveTo>
                    <a:lnTo>
                      <a:pt x="5882" y="1348"/>
                    </a:lnTo>
                    <a:lnTo>
                      <a:pt x="5888" y="1344"/>
                    </a:lnTo>
                    <a:lnTo>
                      <a:pt x="5894" y="1344"/>
                    </a:lnTo>
                    <a:lnTo>
                      <a:pt x="5900" y="1344"/>
                    </a:lnTo>
                    <a:lnTo>
                      <a:pt x="5906" y="1344"/>
                    </a:lnTo>
                    <a:lnTo>
                      <a:pt x="5906" y="1348"/>
                    </a:lnTo>
                    <a:lnTo>
                      <a:pt x="5906" y="1351"/>
                    </a:lnTo>
                    <a:lnTo>
                      <a:pt x="5906" y="1355"/>
                    </a:lnTo>
                    <a:lnTo>
                      <a:pt x="5842" y="1445"/>
                    </a:lnTo>
                    <a:lnTo>
                      <a:pt x="5836" y="1449"/>
                    </a:lnTo>
                    <a:lnTo>
                      <a:pt x="5830" y="1449"/>
                    </a:lnTo>
                    <a:lnTo>
                      <a:pt x="5825" y="1449"/>
                    </a:lnTo>
                    <a:lnTo>
                      <a:pt x="5819" y="1449"/>
                    </a:lnTo>
                    <a:lnTo>
                      <a:pt x="5819" y="1445"/>
                    </a:lnTo>
                    <a:lnTo>
                      <a:pt x="5819" y="1442"/>
                    </a:lnTo>
                    <a:close/>
                    <a:moveTo>
                      <a:pt x="5929" y="1282"/>
                    </a:moveTo>
                    <a:lnTo>
                      <a:pt x="5981" y="1184"/>
                    </a:lnTo>
                    <a:lnTo>
                      <a:pt x="5987" y="1184"/>
                    </a:lnTo>
                    <a:lnTo>
                      <a:pt x="5987" y="1181"/>
                    </a:lnTo>
                    <a:lnTo>
                      <a:pt x="5993" y="1181"/>
                    </a:lnTo>
                    <a:lnTo>
                      <a:pt x="5998" y="1181"/>
                    </a:lnTo>
                    <a:lnTo>
                      <a:pt x="6004" y="1181"/>
                    </a:lnTo>
                    <a:lnTo>
                      <a:pt x="6004" y="1184"/>
                    </a:lnTo>
                    <a:lnTo>
                      <a:pt x="6004" y="1188"/>
                    </a:lnTo>
                    <a:lnTo>
                      <a:pt x="6004" y="1192"/>
                    </a:lnTo>
                    <a:lnTo>
                      <a:pt x="5952" y="1286"/>
                    </a:lnTo>
                    <a:lnTo>
                      <a:pt x="5946" y="1290"/>
                    </a:lnTo>
                    <a:lnTo>
                      <a:pt x="5940" y="1290"/>
                    </a:lnTo>
                    <a:lnTo>
                      <a:pt x="5935" y="1290"/>
                    </a:lnTo>
                    <a:lnTo>
                      <a:pt x="5929" y="1290"/>
                    </a:lnTo>
                    <a:lnTo>
                      <a:pt x="5929" y="1286"/>
                    </a:lnTo>
                    <a:lnTo>
                      <a:pt x="5929" y="1282"/>
                    </a:lnTo>
                    <a:close/>
                    <a:moveTo>
                      <a:pt x="6022" y="1119"/>
                    </a:moveTo>
                    <a:lnTo>
                      <a:pt x="6033" y="1098"/>
                    </a:lnTo>
                    <a:lnTo>
                      <a:pt x="6039" y="1094"/>
                    </a:lnTo>
                    <a:lnTo>
                      <a:pt x="6045" y="1090"/>
                    </a:lnTo>
                    <a:lnTo>
                      <a:pt x="6051" y="1090"/>
                    </a:lnTo>
                    <a:lnTo>
                      <a:pt x="6056" y="1094"/>
                    </a:lnTo>
                    <a:lnTo>
                      <a:pt x="6056" y="1098"/>
                    </a:lnTo>
                    <a:lnTo>
                      <a:pt x="6056" y="1101"/>
                    </a:lnTo>
                    <a:lnTo>
                      <a:pt x="6045" y="1123"/>
                    </a:lnTo>
                    <a:lnTo>
                      <a:pt x="6039" y="1127"/>
                    </a:lnTo>
                    <a:lnTo>
                      <a:pt x="6033" y="1127"/>
                    </a:lnTo>
                    <a:lnTo>
                      <a:pt x="6027" y="1127"/>
                    </a:lnTo>
                    <a:lnTo>
                      <a:pt x="6022" y="1123"/>
                    </a:lnTo>
                    <a:lnTo>
                      <a:pt x="6022" y="1119"/>
                    </a:lnTo>
                    <a:close/>
                  </a:path>
                </a:pathLst>
              </a:custGeom>
              <a:solidFill>
                <a:srgbClr val="FF0000"/>
              </a:solidFill>
              <a:ln w="1270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7319" name="Group 572">
              <a:extLst>
                <a:ext uri="{FF2B5EF4-FFF2-40B4-BE49-F238E27FC236}">
                  <a16:creationId xmlns:a16="http://schemas.microsoft.com/office/drawing/2014/main" id="{12072556-5DBC-47A4-BFAE-46C422B1CF64}"/>
                </a:ext>
              </a:extLst>
            </p:cNvPr>
            <p:cNvGrpSpPr>
              <a:grpSpLocks/>
            </p:cNvGrpSpPr>
            <p:nvPr/>
          </p:nvGrpSpPr>
          <p:grpSpPr bwMode="auto">
            <a:xfrm>
              <a:off x="1678" y="5331"/>
              <a:ext cx="6627" cy="1726"/>
              <a:chOff x="1678" y="5331"/>
              <a:chExt cx="6627" cy="1726"/>
            </a:xfrm>
          </p:grpSpPr>
          <p:grpSp>
            <p:nvGrpSpPr>
              <p:cNvPr id="7320" name="Group 573">
                <a:extLst>
                  <a:ext uri="{FF2B5EF4-FFF2-40B4-BE49-F238E27FC236}">
                    <a16:creationId xmlns:a16="http://schemas.microsoft.com/office/drawing/2014/main" id="{718CD6D5-3DBE-4C09-8905-5E42CB74482E}"/>
                  </a:ext>
                </a:extLst>
              </p:cNvPr>
              <p:cNvGrpSpPr>
                <a:grpSpLocks/>
              </p:cNvGrpSpPr>
              <p:nvPr/>
            </p:nvGrpSpPr>
            <p:grpSpPr bwMode="auto">
              <a:xfrm>
                <a:off x="1798" y="5331"/>
                <a:ext cx="6507" cy="1726"/>
                <a:chOff x="1798" y="5331"/>
                <a:chExt cx="6507" cy="1726"/>
              </a:xfrm>
            </p:grpSpPr>
            <p:grpSp>
              <p:nvGrpSpPr>
                <p:cNvPr id="7322" name="Group 574">
                  <a:extLst>
                    <a:ext uri="{FF2B5EF4-FFF2-40B4-BE49-F238E27FC236}">
                      <a16:creationId xmlns:a16="http://schemas.microsoft.com/office/drawing/2014/main" id="{7E0E3B4C-2248-4252-ABFF-863DCB91BFAF}"/>
                    </a:ext>
                  </a:extLst>
                </p:cNvPr>
                <p:cNvGrpSpPr>
                  <a:grpSpLocks/>
                </p:cNvGrpSpPr>
                <p:nvPr/>
              </p:nvGrpSpPr>
              <p:grpSpPr bwMode="auto">
                <a:xfrm>
                  <a:off x="1798" y="5331"/>
                  <a:ext cx="6507" cy="1726"/>
                  <a:chOff x="1798" y="5331"/>
                  <a:chExt cx="6507" cy="1726"/>
                </a:xfrm>
              </p:grpSpPr>
              <p:grpSp>
                <p:nvGrpSpPr>
                  <p:cNvPr id="7324" name="Group 575">
                    <a:extLst>
                      <a:ext uri="{FF2B5EF4-FFF2-40B4-BE49-F238E27FC236}">
                        <a16:creationId xmlns:a16="http://schemas.microsoft.com/office/drawing/2014/main" id="{FB30110C-61A0-4B7A-86DF-BC567CFB2D18}"/>
                      </a:ext>
                    </a:extLst>
                  </p:cNvPr>
                  <p:cNvGrpSpPr>
                    <a:grpSpLocks/>
                  </p:cNvGrpSpPr>
                  <p:nvPr/>
                </p:nvGrpSpPr>
                <p:grpSpPr bwMode="auto">
                  <a:xfrm>
                    <a:off x="2082" y="5331"/>
                    <a:ext cx="6223" cy="1726"/>
                    <a:chOff x="2082" y="5331"/>
                    <a:chExt cx="6223" cy="1726"/>
                  </a:xfrm>
                </p:grpSpPr>
                <p:grpSp>
                  <p:nvGrpSpPr>
                    <p:cNvPr id="7326" name="Group 576">
                      <a:extLst>
                        <a:ext uri="{FF2B5EF4-FFF2-40B4-BE49-F238E27FC236}">
                          <a16:creationId xmlns:a16="http://schemas.microsoft.com/office/drawing/2014/main" id="{187F7B24-1B28-406B-AAA6-61ED363E40FE}"/>
                        </a:ext>
                      </a:extLst>
                    </p:cNvPr>
                    <p:cNvGrpSpPr>
                      <a:grpSpLocks/>
                    </p:cNvGrpSpPr>
                    <p:nvPr/>
                  </p:nvGrpSpPr>
                  <p:grpSpPr bwMode="auto">
                    <a:xfrm>
                      <a:off x="2082" y="5331"/>
                      <a:ext cx="6162" cy="1725"/>
                      <a:chOff x="2098" y="1596"/>
                      <a:chExt cx="4420" cy="1725"/>
                    </a:xfrm>
                  </p:grpSpPr>
                  <p:sp>
                    <p:nvSpPr>
                      <p:cNvPr id="7330" name="Line 577">
                        <a:extLst>
                          <a:ext uri="{FF2B5EF4-FFF2-40B4-BE49-F238E27FC236}">
                            <a16:creationId xmlns:a16="http://schemas.microsoft.com/office/drawing/2014/main" id="{D00D7447-DCF9-4C57-94AA-07C47BA17199}"/>
                          </a:ext>
                        </a:extLst>
                      </p:cNvPr>
                      <p:cNvSpPr>
                        <a:spLocks noChangeShapeType="1"/>
                      </p:cNvSpPr>
                      <p:nvPr/>
                    </p:nvSpPr>
                    <p:spPr bwMode="auto">
                      <a:xfrm>
                        <a:off x="2098" y="2451"/>
                        <a:ext cx="4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31" name="Line 578">
                        <a:extLst>
                          <a:ext uri="{FF2B5EF4-FFF2-40B4-BE49-F238E27FC236}">
                            <a16:creationId xmlns:a16="http://schemas.microsoft.com/office/drawing/2014/main" id="{D8F8BE90-50EF-4739-9DD5-7FACADF63DDC}"/>
                          </a:ext>
                        </a:extLst>
                      </p:cNvPr>
                      <p:cNvSpPr>
                        <a:spLocks noChangeShapeType="1"/>
                      </p:cNvSpPr>
                      <p:nvPr/>
                    </p:nvSpPr>
                    <p:spPr bwMode="auto">
                      <a:xfrm flipV="1">
                        <a:off x="2332" y="1596"/>
                        <a:ext cx="0" cy="1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327" name="Rectangle 579">
                      <a:extLst>
                        <a:ext uri="{FF2B5EF4-FFF2-40B4-BE49-F238E27FC236}">
                          <a16:creationId xmlns:a16="http://schemas.microsoft.com/office/drawing/2014/main" id="{1AFDF5C2-8056-4B54-B61D-E8C8AFCC780A}"/>
                        </a:ext>
                      </a:extLst>
                    </p:cNvPr>
                    <p:cNvSpPr>
                      <a:spLocks noChangeArrowheads="1"/>
                    </p:cNvSpPr>
                    <p:nvPr/>
                  </p:nvSpPr>
                  <p:spPr bwMode="auto">
                    <a:xfrm>
                      <a:off x="7925" y="6097"/>
                      <a:ext cx="38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7328" name="Rectangle 580">
                      <a:extLst>
                        <a:ext uri="{FF2B5EF4-FFF2-40B4-BE49-F238E27FC236}">
                          <a16:creationId xmlns:a16="http://schemas.microsoft.com/office/drawing/2014/main" id="{7EA2F820-2A84-4D82-93F5-BF096C17D8E6}"/>
                        </a:ext>
                      </a:extLst>
                    </p:cNvPr>
                    <p:cNvSpPr>
                      <a:spLocks noChangeArrowheads="1"/>
                    </p:cNvSpPr>
                    <p:nvPr/>
                  </p:nvSpPr>
                  <p:spPr bwMode="auto">
                    <a:xfrm>
                      <a:off x="3958" y="6067"/>
                      <a:ext cx="17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p</a:t>
                      </a:r>
                      <a:endParaRPr lang="en-US" altLang="zh-CN" sz="1000"/>
                    </a:p>
                    <a:p>
                      <a:endParaRPr lang="en-US" altLang="zh-CN">
                        <a:latin typeface="Times New Roman" panose="02020603050405020304" pitchFamily="18" charset="0"/>
                      </a:endParaRPr>
                    </a:p>
                  </p:txBody>
                </p:sp>
                <p:sp>
                  <p:nvSpPr>
                    <p:cNvPr id="7329" name="Rectangle 581">
                      <a:extLst>
                        <a:ext uri="{FF2B5EF4-FFF2-40B4-BE49-F238E27FC236}">
                          <a16:creationId xmlns:a16="http://schemas.microsoft.com/office/drawing/2014/main" id="{2D5F7439-A86D-408B-81D4-AC7C80D92643}"/>
                        </a:ext>
                      </a:extLst>
                    </p:cNvPr>
                    <p:cNvSpPr>
                      <a:spLocks noChangeArrowheads="1"/>
                    </p:cNvSpPr>
                    <p:nvPr/>
                  </p:nvSpPr>
                  <p:spPr bwMode="auto">
                    <a:xfrm>
                      <a:off x="6038" y="6085"/>
                      <a:ext cx="335"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2p</a:t>
                      </a:r>
                      <a:endParaRPr lang="en-US" altLang="zh-CN" sz="1000"/>
                    </a:p>
                    <a:p>
                      <a:endParaRPr lang="en-US" altLang="zh-CN">
                        <a:latin typeface="Times New Roman" panose="02020603050405020304" pitchFamily="18" charset="0"/>
                      </a:endParaRPr>
                    </a:p>
                  </p:txBody>
                </p:sp>
              </p:grpSp>
              <p:sp>
                <p:nvSpPr>
                  <p:cNvPr id="7325" name="Rectangle 582">
                    <a:extLst>
                      <a:ext uri="{FF2B5EF4-FFF2-40B4-BE49-F238E27FC236}">
                        <a16:creationId xmlns:a16="http://schemas.microsoft.com/office/drawing/2014/main" id="{695CCB38-4DF6-49F4-9470-60AEE87F3689}"/>
                      </a:ext>
                    </a:extLst>
                  </p:cNvPr>
                  <p:cNvSpPr>
                    <a:spLocks noChangeArrowheads="1"/>
                  </p:cNvSpPr>
                  <p:nvPr/>
                </p:nvSpPr>
                <p:spPr bwMode="auto">
                  <a:xfrm>
                    <a:off x="1798" y="5457"/>
                    <a:ext cx="1117"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i</a:t>
                    </a:r>
                    <a:r>
                      <a:rPr lang="en-US" altLang="zh-CN" sz="1800" baseline="-30000">
                        <a:solidFill>
                          <a:srgbClr val="000000"/>
                        </a:solidFill>
                        <a:latin typeface="Times New Roman" panose="02020603050405020304" pitchFamily="18" charset="0"/>
                      </a:rPr>
                      <a:t>vt1</a:t>
                    </a:r>
                    <a:r>
                      <a:rPr lang="zh-CN" altLang="en-US" sz="1800" baseline="-30000">
                        <a:solidFill>
                          <a:srgbClr val="000000"/>
                        </a:solidFill>
                        <a:latin typeface="Times New Roman" panose="02020603050405020304" pitchFamily="18" charset="0"/>
                      </a:rPr>
                      <a:t>，</a:t>
                    </a:r>
                    <a:r>
                      <a:rPr lang="en-US" altLang="zh-CN" sz="1800" baseline="-30000">
                        <a:solidFill>
                          <a:srgbClr val="000000"/>
                        </a:solidFill>
                      </a:rPr>
                      <a:t>4</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7323" name="Freeform 583">
                  <a:extLst>
                    <a:ext uri="{FF2B5EF4-FFF2-40B4-BE49-F238E27FC236}">
                      <a16:creationId xmlns:a16="http://schemas.microsoft.com/office/drawing/2014/main" id="{62473510-9FB3-49FA-ADD7-B55BBD0EC393}"/>
                    </a:ext>
                  </a:extLst>
                </p:cNvPr>
                <p:cNvSpPr>
                  <a:spLocks noEditPoints="1"/>
                </p:cNvSpPr>
                <p:nvPr/>
              </p:nvSpPr>
              <p:spPr bwMode="auto">
                <a:xfrm flipV="1">
                  <a:off x="2426" y="5616"/>
                  <a:ext cx="5314" cy="1146"/>
                </a:xfrm>
                <a:custGeom>
                  <a:avLst/>
                  <a:gdLst>
                    <a:gd name="T0" fmla="*/ 12 w 6056"/>
                    <a:gd name="T1" fmla="*/ 1065 h 2152"/>
                    <a:gd name="T2" fmla="*/ 127 w 6056"/>
                    <a:gd name="T3" fmla="*/ 1290 h 2152"/>
                    <a:gd name="T4" fmla="*/ 267 w 6056"/>
                    <a:gd name="T5" fmla="*/ 1500 h 2152"/>
                    <a:gd name="T6" fmla="*/ 388 w 6056"/>
                    <a:gd name="T7" fmla="*/ 1648 h 2152"/>
                    <a:gd name="T8" fmla="*/ 319 w 6056"/>
                    <a:gd name="T9" fmla="*/ 1550 h 2152"/>
                    <a:gd name="T10" fmla="*/ 417 w 6056"/>
                    <a:gd name="T11" fmla="*/ 1710 h 2152"/>
                    <a:gd name="T12" fmla="*/ 626 w 6056"/>
                    <a:gd name="T13" fmla="*/ 1960 h 2152"/>
                    <a:gd name="T14" fmla="*/ 829 w 6056"/>
                    <a:gd name="T15" fmla="*/ 2087 h 2152"/>
                    <a:gd name="T16" fmla="*/ 713 w 6056"/>
                    <a:gd name="T17" fmla="*/ 2007 h 2152"/>
                    <a:gd name="T18" fmla="*/ 1043 w 6056"/>
                    <a:gd name="T19" fmla="*/ 2152 h 2152"/>
                    <a:gd name="T20" fmla="*/ 1298 w 6056"/>
                    <a:gd name="T21" fmla="*/ 2040 h 2152"/>
                    <a:gd name="T22" fmla="*/ 1165 w 6056"/>
                    <a:gd name="T23" fmla="*/ 2109 h 2152"/>
                    <a:gd name="T24" fmla="*/ 1374 w 6056"/>
                    <a:gd name="T25" fmla="*/ 1993 h 2152"/>
                    <a:gd name="T26" fmla="*/ 1594 w 6056"/>
                    <a:gd name="T27" fmla="*/ 1743 h 2152"/>
                    <a:gd name="T28" fmla="*/ 1692 w 6056"/>
                    <a:gd name="T29" fmla="*/ 1587 h 2152"/>
                    <a:gd name="T30" fmla="*/ 1623 w 6056"/>
                    <a:gd name="T31" fmla="*/ 1681 h 2152"/>
                    <a:gd name="T32" fmla="*/ 1756 w 6056"/>
                    <a:gd name="T33" fmla="*/ 1529 h 2152"/>
                    <a:gd name="T34" fmla="*/ 1924 w 6056"/>
                    <a:gd name="T35" fmla="*/ 1268 h 2152"/>
                    <a:gd name="T36" fmla="*/ 2005 w 6056"/>
                    <a:gd name="T37" fmla="*/ 1101 h 2152"/>
                    <a:gd name="T38" fmla="*/ 1947 w 6056"/>
                    <a:gd name="T39" fmla="*/ 1199 h 2152"/>
                    <a:gd name="T40" fmla="*/ 2040 w 6056"/>
                    <a:gd name="T41" fmla="*/ 1043 h 2152"/>
                    <a:gd name="T42" fmla="*/ 2202 w 6056"/>
                    <a:gd name="T43" fmla="*/ 800 h 2152"/>
                    <a:gd name="T44" fmla="*/ 2307 w 6056"/>
                    <a:gd name="T45" fmla="*/ 612 h 2152"/>
                    <a:gd name="T46" fmla="*/ 2417 w 6056"/>
                    <a:gd name="T47" fmla="*/ 460 h 2152"/>
                    <a:gd name="T48" fmla="*/ 2341 w 6056"/>
                    <a:gd name="T49" fmla="*/ 550 h 2152"/>
                    <a:gd name="T50" fmla="*/ 2475 w 6056"/>
                    <a:gd name="T51" fmla="*/ 402 h 2152"/>
                    <a:gd name="T52" fmla="*/ 2701 w 6056"/>
                    <a:gd name="T53" fmla="*/ 159 h 2152"/>
                    <a:gd name="T54" fmla="*/ 2892 w 6056"/>
                    <a:gd name="T55" fmla="*/ 32 h 2152"/>
                    <a:gd name="T56" fmla="*/ 2753 w 6056"/>
                    <a:gd name="T57" fmla="*/ 97 h 2152"/>
                    <a:gd name="T58" fmla="*/ 3095 w 6056"/>
                    <a:gd name="T59" fmla="*/ 14 h 2152"/>
                    <a:gd name="T60" fmla="*/ 3373 w 6056"/>
                    <a:gd name="T61" fmla="*/ 137 h 2152"/>
                    <a:gd name="T62" fmla="*/ 3246 w 6056"/>
                    <a:gd name="T63" fmla="*/ 61 h 2152"/>
                    <a:gd name="T64" fmla="*/ 3414 w 6056"/>
                    <a:gd name="T65" fmla="*/ 203 h 2152"/>
                    <a:gd name="T66" fmla="*/ 3634 w 6056"/>
                    <a:gd name="T67" fmla="*/ 449 h 2152"/>
                    <a:gd name="T68" fmla="*/ 3686 w 6056"/>
                    <a:gd name="T69" fmla="*/ 507 h 2152"/>
                    <a:gd name="T70" fmla="*/ 3674 w 6056"/>
                    <a:gd name="T71" fmla="*/ 503 h 2152"/>
                    <a:gd name="T72" fmla="*/ 3779 w 6056"/>
                    <a:gd name="T73" fmla="*/ 670 h 2152"/>
                    <a:gd name="T74" fmla="*/ 3953 w 6056"/>
                    <a:gd name="T75" fmla="*/ 931 h 2152"/>
                    <a:gd name="T76" fmla="*/ 4063 w 6056"/>
                    <a:gd name="T77" fmla="*/ 1087 h 2152"/>
                    <a:gd name="T78" fmla="*/ 4005 w 6056"/>
                    <a:gd name="T79" fmla="*/ 989 h 2152"/>
                    <a:gd name="T80" fmla="*/ 4080 w 6056"/>
                    <a:gd name="T81" fmla="*/ 1152 h 2152"/>
                    <a:gd name="T82" fmla="*/ 4242 w 6056"/>
                    <a:gd name="T83" fmla="*/ 1420 h 2152"/>
                    <a:gd name="T84" fmla="*/ 4358 w 6056"/>
                    <a:gd name="T85" fmla="*/ 1572 h 2152"/>
                    <a:gd name="T86" fmla="*/ 4300 w 6056"/>
                    <a:gd name="T87" fmla="*/ 1478 h 2152"/>
                    <a:gd name="T88" fmla="*/ 4393 w 6056"/>
                    <a:gd name="T89" fmla="*/ 1634 h 2152"/>
                    <a:gd name="T90" fmla="*/ 4515 w 6056"/>
                    <a:gd name="T91" fmla="*/ 1797 h 2152"/>
                    <a:gd name="T92" fmla="*/ 4752 w 6056"/>
                    <a:gd name="T93" fmla="*/ 2036 h 2152"/>
                    <a:gd name="T94" fmla="*/ 4891 w 6056"/>
                    <a:gd name="T95" fmla="*/ 2109 h 2152"/>
                    <a:gd name="T96" fmla="*/ 4822 w 6056"/>
                    <a:gd name="T97" fmla="*/ 2080 h 2152"/>
                    <a:gd name="T98" fmla="*/ 5233 w 6056"/>
                    <a:gd name="T99" fmla="*/ 2101 h 2152"/>
                    <a:gd name="T100" fmla="*/ 5396 w 6056"/>
                    <a:gd name="T101" fmla="*/ 1989 h 2152"/>
                    <a:gd name="T102" fmla="*/ 5309 w 6056"/>
                    <a:gd name="T103" fmla="*/ 2061 h 2152"/>
                    <a:gd name="T104" fmla="*/ 5570 w 6056"/>
                    <a:gd name="T105" fmla="*/ 1826 h 2152"/>
                    <a:gd name="T106" fmla="*/ 5668 w 6056"/>
                    <a:gd name="T107" fmla="*/ 1663 h 2152"/>
                    <a:gd name="T108" fmla="*/ 5593 w 6056"/>
                    <a:gd name="T109" fmla="*/ 1761 h 2152"/>
                    <a:gd name="T110" fmla="*/ 5726 w 6056"/>
                    <a:gd name="T111" fmla="*/ 1608 h 2152"/>
                    <a:gd name="T112" fmla="*/ 5906 w 6056"/>
                    <a:gd name="T113" fmla="*/ 1348 h 2152"/>
                    <a:gd name="T114" fmla="*/ 5987 w 6056"/>
                    <a:gd name="T115" fmla="*/ 1181 h 2152"/>
                    <a:gd name="T116" fmla="*/ 5929 w 6056"/>
                    <a:gd name="T117" fmla="*/ 1282 h 2152"/>
                    <a:gd name="T118" fmla="*/ 6027 w 6056"/>
                    <a:gd name="T119" fmla="*/ 1127 h 21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56"/>
                    <a:gd name="T181" fmla="*/ 0 h 2152"/>
                    <a:gd name="T182" fmla="*/ 6056 w 6056"/>
                    <a:gd name="T183" fmla="*/ 2152 h 21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56" h="2152">
                      <a:moveTo>
                        <a:pt x="23" y="1069"/>
                      </a:moveTo>
                      <a:lnTo>
                        <a:pt x="75" y="1163"/>
                      </a:lnTo>
                      <a:lnTo>
                        <a:pt x="81" y="1166"/>
                      </a:lnTo>
                      <a:lnTo>
                        <a:pt x="75" y="1170"/>
                      </a:lnTo>
                      <a:lnTo>
                        <a:pt x="70" y="1174"/>
                      </a:lnTo>
                      <a:lnTo>
                        <a:pt x="64" y="1174"/>
                      </a:lnTo>
                      <a:lnTo>
                        <a:pt x="58" y="1170"/>
                      </a:lnTo>
                      <a:lnTo>
                        <a:pt x="0" y="1072"/>
                      </a:lnTo>
                      <a:lnTo>
                        <a:pt x="0" y="1069"/>
                      </a:lnTo>
                      <a:lnTo>
                        <a:pt x="6" y="1065"/>
                      </a:lnTo>
                      <a:lnTo>
                        <a:pt x="12" y="1065"/>
                      </a:lnTo>
                      <a:lnTo>
                        <a:pt x="17" y="1065"/>
                      </a:lnTo>
                      <a:lnTo>
                        <a:pt x="23" y="1069"/>
                      </a:lnTo>
                      <a:close/>
                      <a:moveTo>
                        <a:pt x="116" y="1232"/>
                      </a:moveTo>
                      <a:lnTo>
                        <a:pt x="151" y="1286"/>
                      </a:lnTo>
                      <a:lnTo>
                        <a:pt x="174" y="1326"/>
                      </a:lnTo>
                      <a:lnTo>
                        <a:pt x="174" y="1329"/>
                      </a:lnTo>
                      <a:lnTo>
                        <a:pt x="174" y="1333"/>
                      </a:lnTo>
                      <a:lnTo>
                        <a:pt x="168" y="1333"/>
                      </a:lnTo>
                      <a:lnTo>
                        <a:pt x="168" y="1337"/>
                      </a:lnTo>
                      <a:lnTo>
                        <a:pt x="162" y="1337"/>
                      </a:lnTo>
                      <a:lnTo>
                        <a:pt x="156" y="1337"/>
                      </a:lnTo>
                      <a:lnTo>
                        <a:pt x="156" y="1333"/>
                      </a:lnTo>
                      <a:lnTo>
                        <a:pt x="151" y="1333"/>
                      </a:lnTo>
                      <a:lnTo>
                        <a:pt x="127" y="1290"/>
                      </a:lnTo>
                      <a:lnTo>
                        <a:pt x="99" y="1235"/>
                      </a:lnTo>
                      <a:lnTo>
                        <a:pt x="93" y="1235"/>
                      </a:lnTo>
                      <a:lnTo>
                        <a:pt x="99" y="1232"/>
                      </a:lnTo>
                      <a:lnTo>
                        <a:pt x="99" y="1228"/>
                      </a:lnTo>
                      <a:lnTo>
                        <a:pt x="104" y="1228"/>
                      </a:lnTo>
                      <a:lnTo>
                        <a:pt x="110" y="1228"/>
                      </a:lnTo>
                      <a:lnTo>
                        <a:pt x="116" y="1228"/>
                      </a:lnTo>
                      <a:lnTo>
                        <a:pt x="116" y="1232"/>
                      </a:lnTo>
                      <a:close/>
                      <a:moveTo>
                        <a:pt x="214" y="1395"/>
                      </a:moveTo>
                      <a:lnTo>
                        <a:pt x="272" y="1489"/>
                      </a:lnTo>
                      <a:lnTo>
                        <a:pt x="272" y="1492"/>
                      </a:lnTo>
                      <a:lnTo>
                        <a:pt x="272" y="1496"/>
                      </a:lnTo>
                      <a:lnTo>
                        <a:pt x="267" y="1496"/>
                      </a:lnTo>
                      <a:lnTo>
                        <a:pt x="267" y="1500"/>
                      </a:lnTo>
                      <a:lnTo>
                        <a:pt x="261" y="1500"/>
                      </a:lnTo>
                      <a:lnTo>
                        <a:pt x="255" y="1500"/>
                      </a:lnTo>
                      <a:lnTo>
                        <a:pt x="255" y="1496"/>
                      </a:lnTo>
                      <a:lnTo>
                        <a:pt x="249" y="1496"/>
                      </a:lnTo>
                      <a:lnTo>
                        <a:pt x="191" y="1398"/>
                      </a:lnTo>
                      <a:lnTo>
                        <a:pt x="191" y="1395"/>
                      </a:lnTo>
                      <a:lnTo>
                        <a:pt x="197" y="1391"/>
                      </a:lnTo>
                      <a:lnTo>
                        <a:pt x="203" y="1391"/>
                      </a:lnTo>
                      <a:lnTo>
                        <a:pt x="209" y="1391"/>
                      </a:lnTo>
                      <a:lnTo>
                        <a:pt x="214" y="1391"/>
                      </a:lnTo>
                      <a:lnTo>
                        <a:pt x="214" y="1395"/>
                      </a:lnTo>
                      <a:close/>
                      <a:moveTo>
                        <a:pt x="319" y="1554"/>
                      </a:moveTo>
                      <a:lnTo>
                        <a:pt x="388" y="1648"/>
                      </a:lnTo>
                      <a:lnTo>
                        <a:pt x="388" y="1652"/>
                      </a:lnTo>
                      <a:lnTo>
                        <a:pt x="388" y="1656"/>
                      </a:lnTo>
                      <a:lnTo>
                        <a:pt x="383" y="1656"/>
                      </a:lnTo>
                      <a:lnTo>
                        <a:pt x="377" y="1656"/>
                      </a:lnTo>
                      <a:lnTo>
                        <a:pt x="371" y="1656"/>
                      </a:lnTo>
                      <a:lnTo>
                        <a:pt x="371" y="1652"/>
                      </a:lnTo>
                      <a:lnTo>
                        <a:pt x="301" y="1561"/>
                      </a:lnTo>
                      <a:lnTo>
                        <a:pt x="301" y="1558"/>
                      </a:lnTo>
                      <a:lnTo>
                        <a:pt x="301" y="1554"/>
                      </a:lnTo>
                      <a:lnTo>
                        <a:pt x="307" y="1550"/>
                      </a:lnTo>
                      <a:lnTo>
                        <a:pt x="313" y="1550"/>
                      </a:lnTo>
                      <a:lnTo>
                        <a:pt x="319" y="1550"/>
                      </a:lnTo>
                      <a:lnTo>
                        <a:pt x="319" y="1554"/>
                      </a:lnTo>
                      <a:close/>
                      <a:moveTo>
                        <a:pt x="440" y="1714"/>
                      </a:moveTo>
                      <a:lnTo>
                        <a:pt x="510" y="1804"/>
                      </a:lnTo>
                      <a:lnTo>
                        <a:pt x="510" y="1808"/>
                      </a:lnTo>
                      <a:lnTo>
                        <a:pt x="510" y="1811"/>
                      </a:lnTo>
                      <a:lnTo>
                        <a:pt x="504" y="1811"/>
                      </a:lnTo>
                      <a:lnTo>
                        <a:pt x="498" y="1811"/>
                      </a:lnTo>
                      <a:lnTo>
                        <a:pt x="493" y="1811"/>
                      </a:lnTo>
                      <a:lnTo>
                        <a:pt x="487" y="1808"/>
                      </a:lnTo>
                      <a:lnTo>
                        <a:pt x="417" y="1717"/>
                      </a:lnTo>
                      <a:lnTo>
                        <a:pt x="417" y="1714"/>
                      </a:lnTo>
                      <a:lnTo>
                        <a:pt x="417" y="1710"/>
                      </a:lnTo>
                      <a:lnTo>
                        <a:pt x="423" y="1710"/>
                      </a:lnTo>
                      <a:lnTo>
                        <a:pt x="429" y="1706"/>
                      </a:lnTo>
                      <a:lnTo>
                        <a:pt x="435" y="1710"/>
                      </a:lnTo>
                      <a:lnTo>
                        <a:pt x="440" y="1714"/>
                      </a:lnTo>
                      <a:close/>
                      <a:moveTo>
                        <a:pt x="562" y="1866"/>
                      </a:moveTo>
                      <a:lnTo>
                        <a:pt x="649" y="1953"/>
                      </a:lnTo>
                      <a:lnTo>
                        <a:pt x="649" y="1956"/>
                      </a:lnTo>
                      <a:lnTo>
                        <a:pt x="649" y="1960"/>
                      </a:lnTo>
                      <a:lnTo>
                        <a:pt x="643" y="1964"/>
                      </a:lnTo>
                      <a:lnTo>
                        <a:pt x="638" y="1964"/>
                      </a:lnTo>
                      <a:lnTo>
                        <a:pt x="632" y="1964"/>
                      </a:lnTo>
                      <a:lnTo>
                        <a:pt x="626" y="1960"/>
                      </a:lnTo>
                      <a:lnTo>
                        <a:pt x="545" y="1873"/>
                      </a:lnTo>
                      <a:lnTo>
                        <a:pt x="545" y="1869"/>
                      </a:lnTo>
                      <a:lnTo>
                        <a:pt x="545" y="1866"/>
                      </a:lnTo>
                      <a:lnTo>
                        <a:pt x="551" y="1862"/>
                      </a:lnTo>
                      <a:lnTo>
                        <a:pt x="556" y="1862"/>
                      </a:lnTo>
                      <a:lnTo>
                        <a:pt x="562" y="1866"/>
                      </a:lnTo>
                      <a:close/>
                      <a:moveTo>
                        <a:pt x="719" y="2011"/>
                      </a:moveTo>
                      <a:lnTo>
                        <a:pt x="788" y="2065"/>
                      </a:lnTo>
                      <a:lnTo>
                        <a:pt x="788" y="2061"/>
                      </a:lnTo>
                      <a:lnTo>
                        <a:pt x="829" y="2083"/>
                      </a:lnTo>
                      <a:lnTo>
                        <a:pt x="829" y="2087"/>
                      </a:lnTo>
                      <a:lnTo>
                        <a:pt x="829" y="2090"/>
                      </a:lnTo>
                      <a:lnTo>
                        <a:pt x="829" y="2094"/>
                      </a:lnTo>
                      <a:lnTo>
                        <a:pt x="823" y="2094"/>
                      </a:lnTo>
                      <a:lnTo>
                        <a:pt x="817" y="2094"/>
                      </a:lnTo>
                      <a:lnTo>
                        <a:pt x="811" y="2094"/>
                      </a:lnTo>
                      <a:lnTo>
                        <a:pt x="771" y="2072"/>
                      </a:lnTo>
                      <a:lnTo>
                        <a:pt x="701" y="2018"/>
                      </a:lnTo>
                      <a:lnTo>
                        <a:pt x="695" y="2018"/>
                      </a:lnTo>
                      <a:lnTo>
                        <a:pt x="695" y="2014"/>
                      </a:lnTo>
                      <a:lnTo>
                        <a:pt x="695" y="2011"/>
                      </a:lnTo>
                      <a:lnTo>
                        <a:pt x="701" y="2011"/>
                      </a:lnTo>
                      <a:lnTo>
                        <a:pt x="707" y="2007"/>
                      </a:lnTo>
                      <a:lnTo>
                        <a:pt x="713" y="2007"/>
                      </a:lnTo>
                      <a:lnTo>
                        <a:pt x="719" y="2011"/>
                      </a:lnTo>
                      <a:close/>
                      <a:moveTo>
                        <a:pt x="910" y="2127"/>
                      </a:moveTo>
                      <a:lnTo>
                        <a:pt x="1049" y="2137"/>
                      </a:lnTo>
                      <a:lnTo>
                        <a:pt x="1043" y="2137"/>
                      </a:lnTo>
                      <a:lnTo>
                        <a:pt x="1066" y="2130"/>
                      </a:lnTo>
                      <a:lnTo>
                        <a:pt x="1072" y="2130"/>
                      </a:lnTo>
                      <a:lnTo>
                        <a:pt x="1078" y="2134"/>
                      </a:lnTo>
                      <a:lnTo>
                        <a:pt x="1078" y="2137"/>
                      </a:lnTo>
                      <a:lnTo>
                        <a:pt x="1078" y="2141"/>
                      </a:lnTo>
                      <a:lnTo>
                        <a:pt x="1078" y="2145"/>
                      </a:lnTo>
                      <a:lnTo>
                        <a:pt x="1072" y="2145"/>
                      </a:lnTo>
                      <a:lnTo>
                        <a:pt x="1049" y="2148"/>
                      </a:lnTo>
                      <a:lnTo>
                        <a:pt x="1043" y="2152"/>
                      </a:lnTo>
                      <a:lnTo>
                        <a:pt x="910" y="2141"/>
                      </a:lnTo>
                      <a:lnTo>
                        <a:pt x="904" y="2141"/>
                      </a:lnTo>
                      <a:lnTo>
                        <a:pt x="898" y="2137"/>
                      </a:lnTo>
                      <a:lnTo>
                        <a:pt x="898" y="2134"/>
                      </a:lnTo>
                      <a:lnTo>
                        <a:pt x="898" y="2130"/>
                      </a:lnTo>
                      <a:lnTo>
                        <a:pt x="898" y="2127"/>
                      </a:lnTo>
                      <a:lnTo>
                        <a:pt x="904" y="2127"/>
                      </a:lnTo>
                      <a:lnTo>
                        <a:pt x="910" y="2127"/>
                      </a:lnTo>
                      <a:close/>
                      <a:moveTo>
                        <a:pt x="1171" y="2105"/>
                      </a:moveTo>
                      <a:lnTo>
                        <a:pt x="1287" y="2043"/>
                      </a:lnTo>
                      <a:lnTo>
                        <a:pt x="1292" y="2043"/>
                      </a:lnTo>
                      <a:lnTo>
                        <a:pt x="1292" y="2040"/>
                      </a:lnTo>
                      <a:lnTo>
                        <a:pt x="1298" y="2040"/>
                      </a:lnTo>
                      <a:lnTo>
                        <a:pt x="1304" y="2040"/>
                      </a:lnTo>
                      <a:lnTo>
                        <a:pt x="1310" y="2043"/>
                      </a:lnTo>
                      <a:lnTo>
                        <a:pt x="1310" y="2047"/>
                      </a:lnTo>
                      <a:lnTo>
                        <a:pt x="1310" y="2051"/>
                      </a:lnTo>
                      <a:lnTo>
                        <a:pt x="1304" y="2054"/>
                      </a:lnTo>
                      <a:lnTo>
                        <a:pt x="1182" y="2119"/>
                      </a:lnTo>
                      <a:lnTo>
                        <a:pt x="1176" y="2119"/>
                      </a:lnTo>
                      <a:lnTo>
                        <a:pt x="1171" y="2119"/>
                      </a:lnTo>
                      <a:lnTo>
                        <a:pt x="1165" y="2116"/>
                      </a:lnTo>
                      <a:lnTo>
                        <a:pt x="1165" y="2112"/>
                      </a:lnTo>
                      <a:lnTo>
                        <a:pt x="1165" y="2109"/>
                      </a:lnTo>
                      <a:lnTo>
                        <a:pt x="1171" y="2105"/>
                      </a:lnTo>
                      <a:close/>
                      <a:moveTo>
                        <a:pt x="1356" y="1982"/>
                      </a:moveTo>
                      <a:lnTo>
                        <a:pt x="1414" y="1931"/>
                      </a:lnTo>
                      <a:lnTo>
                        <a:pt x="1443" y="1898"/>
                      </a:lnTo>
                      <a:lnTo>
                        <a:pt x="1443" y="1895"/>
                      </a:lnTo>
                      <a:lnTo>
                        <a:pt x="1449" y="1895"/>
                      </a:lnTo>
                      <a:lnTo>
                        <a:pt x="1455" y="1895"/>
                      </a:lnTo>
                      <a:lnTo>
                        <a:pt x="1460" y="1895"/>
                      </a:lnTo>
                      <a:lnTo>
                        <a:pt x="1460" y="1898"/>
                      </a:lnTo>
                      <a:lnTo>
                        <a:pt x="1466" y="1898"/>
                      </a:lnTo>
                      <a:lnTo>
                        <a:pt x="1466" y="1902"/>
                      </a:lnTo>
                      <a:lnTo>
                        <a:pt x="1460" y="1906"/>
                      </a:lnTo>
                      <a:lnTo>
                        <a:pt x="1432" y="1942"/>
                      </a:lnTo>
                      <a:lnTo>
                        <a:pt x="1374" y="1993"/>
                      </a:lnTo>
                      <a:lnTo>
                        <a:pt x="1368" y="1993"/>
                      </a:lnTo>
                      <a:lnTo>
                        <a:pt x="1362" y="1993"/>
                      </a:lnTo>
                      <a:lnTo>
                        <a:pt x="1356" y="1989"/>
                      </a:lnTo>
                      <a:lnTo>
                        <a:pt x="1356" y="1985"/>
                      </a:lnTo>
                      <a:lnTo>
                        <a:pt x="1356" y="1982"/>
                      </a:lnTo>
                      <a:close/>
                      <a:moveTo>
                        <a:pt x="1501" y="1833"/>
                      </a:moveTo>
                      <a:lnTo>
                        <a:pt x="1536" y="1793"/>
                      </a:lnTo>
                      <a:lnTo>
                        <a:pt x="1571" y="1746"/>
                      </a:lnTo>
                      <a:lnTo>
                        <a:pt x="1576" y="1743"/>
                      </a:lnTo>
                      <a:lnTo>
                        <a:pt x="1582" y="1739"/>
                      </a:lnTo>
                      <a:lnTo>
                        <a:pt x="1588" y="1743"/>
                      </a:lnTo>
                      <a:lnTo>
                        <a:pt x="1594" y="1743"/>
                      </a:lnTo>
                      <a:lnTo>
                        <a:pt x="1594" y="1746"/>
                      </a:lnTo>
                      <a:lnTo>
                        <a:pt x="1594" y="1750"/>
                      </a:lnTo>
                      <a:lnTo>
                        <a:pt x="1559" y="1797"/>
                      </a:lnTo>
                      <a:lnTo>
                        <a:pt x="1518" y="1840"/>
                      </a:lnTo>
                      <a:lnTo>
                        <a:pt x="1518" y="1844"/>
                      </a:lnTo>
                      <a:lnTo>
                        <a:pt x="1513" y="1844"/>
                      </a:lnTo>
                      <a:lnTo>
                        <a:pt x="1507" y="1844"/>
                      </a:lnTo>
                      <a:lnTo>
                        <a:pt x="1501" y="1844"/>
                      </a:lnTo>
                      <a:lnTo>
                        <a:pt x="1501" y="1840"/>
                      </a:lnTo>
                      <a:lnTo>
                        <a:pt x="1495" y="1837"/>
                      </a:lnTo>
                      <a:lnTo>
                        <a:pt x="1501" y="1833"/>
                      </a:lnTo>
                      <a:close/>
                      <a:moveTo>
                        <a:pt x="1623" y="1681"/>
                      </a:moveTo>
                      <a:lnTo>
                        <a:pt x="1692" y="1587"/>
                      </a:lnTo>
                      <a:lnTo>
                        <a:pt x="1692" y="1583"/>
                      </a:lnTo>
                      <a:lnTo>
                        <a:pt x="1698" y="1583"/>
                      </a:lnTo>
                      <a:lnTo>
                        <a:pt x="1704" y="1583"/>
                      </a:lnTo>
                      <a:lnTo>
                        <a:pt x="1710" y="1587"/>
                      </a:lnTo>
                      <a:lnTo>
                        <a:pt x="1710" y="1590"/>
                      </a:lnTo>
                      <a:lnTo>
                        <a:pt x="1710" y="1594"/>
                      </a:lnTo>
                      <a:lnTo>
                        <a:pt x="1640" y="1685"/>
                      </a:lnTo>
                      <a:lnTo>
                        <a:pt x="1640" y="1688"/>
                      </a:lnTo>
                      <a:lnTo>
                        <a:pt x="1634" y="1688"/>
                      </a:lnTo>
                      <a:lnTo>
                        <a:pt x="1629" y="1688"/>
                      </a:lnTo>
                      <a:lnTo>
                        <a:pt x="1623" y="1688"/>
                      </a:lnTo>
                      <a:lnTo>
                        <a:pt x="1623" y="1685"/>
                      </a:lnTo>
                      <a:lnTo>
                        <a:pt x="1623" y="1681"/>
                      </a:lnTo>
                      <a:close/>
                      <a:moveTo>
                        <a:pt x="1739" y="1521"/>
                      </a:moveTo>
                      <a:lnTo>
                        <a:pt x="1802" y="1435"/>
                      </a:lnTo>
                      <a:lnTo>
                        <a:pt x="1808" y="1431"/>
                      </a:lnTo>
                      <a:lnTo>
                        <a:pt x="1808" y="1427"/>
                      </a:lnTo>
                      <a:lnTo>
                        <a:pt x="1814" y="1427"/>
                      </a:lnTo>
                      <a:lnTo>
                        <a:pt x="1814" y="1424"/>
                      </a:lnTo>
                      <a:lnTo>
                        <a:pt x="1820" y="1427"/>
                      </a:lnTo>
                      <a:lnTo>
                        <a:pt x="1826" y="1427"/>
                      </a:lnTo>
                      <a:lnTo>
                        <a:pt x="1826" y="1431"/>
                      </a:lnTo>
                      <a:lnTo>
                        <a:pt x="1826" y="1435"/>
                      </a:lnTo>
                      <a:lnTo>
                        <a:pt x="1826" y="1442"/>
                      </a:lnTo>
                      <a:lnTo>
                        <a:pt x="1762" y="1529"/>
                      </a:lnTo>
                      <a:lnTo>
                        <a:pt x="1756" y="1529"/>
                      </a:lnTo>
                      <a:lnTo>
                        <a:pt x="1750" y="1532"/>
                      </a:lnTo>
                      <a:lnTo>
                        <a:pt x="1744" y="1532"/>
                      </a:lnTo>
                      <a:lnTo>
                        <a:pt x="1739" y="1529"/>
                      </a:lnTo>
                      <a:lnTo>
                        <a:pt x="1739" y="1525"/>
                      </a:lnTo>
                      <a:lnTo>
                        <a:pt x="1739" y="1521"/>
                      </a:lnTo>
                      <a:close/>
                      <a:moveTo>
                        <a:pt x="1849" y="1362"/>
                      </a:moveTo>
                      <a:lnTo>
                        <a:pt x="1907" y="1268"/>
                      </a:lnTo>
                      <a:lnTo>
                        <a:pt x="1907" y="1264"/>
                      </a:lnTo>
                      <a:lnTo>
                        <a:pt x="1913" y="1264"/>
                      </a:lnTo>
                      <a:lnTo>
                        <a:pt x="1918" y="1264"/>
                      </a:lnTo>
                      <a:lnTo>
                        <a:pt x="1924" y="1264"/>
                      </a:lnTo>
                      <a:lnTo>
                        <a:pt x="1924" y="1268"/>
                      </a:lnTo>
                      <a:lnTo>
                        <a:pt x="1930" y="1268"/>
                      </a:lnTo>
                      <a:lnTo>
                        <a:pt x="1924" y="1271"/>
                      </a:lnTo>
                      <a:lnTo>
                        <a:pt x="1866" y="1366"/>
                      </a:lnTo>
                      <a:lnTo>
                        <a:pt x="1866" y="1369"/>
                      </a:lnTo>
                      <a:lnTo>
                        <a:pt x="1860" y="1369"/>
                      </a:lnTo>
                      <a:lnTo>
                        <a:pt x="1860" y="1373"/>
                      </a:lnTo>
                      <a:lnTo>
                        <a:pt x="1855" y="1373"/>
                      </a:lnTo>
                      <a:lnTo>
                        <a:pt x="1849" y="1369"/>
                      </a:lnTo>
                      <a:lnTo>
                        <a:pt x="1849" y="1366"/>
                      </a:lnTo>
                      <a:lnTo>
                        <a:pt x="1849" y="1362"/>
                      </a:lnTo>
                      <a:close/>
                      <a:moveTo>
                        <a:pt x="1947" y="1199"/>
                      </a:moveTo>
                      <a:lnTo>
                        <a:pt x="1999" y="1105"/>
                      </a:lnTo>
                      <a:lnTo>
                        <a:pt x="2005" y="1101"/>
                      </a:lnTo>
                      <a:lnTo>
                        <a:pt x="2011" y="1098"/>
                      </a:lnTo>
                      <a:lnTo>
                        <a:pt x="2017" y="1101"/>
                      </a:lnTo>
                      <a:lnTo>
                        <a:pt x="2023" y="1105"/>
                      </a:lnTo>
                      <a:lnTo>
                        <a:pt x="2023" y="1108"/>
                      </a:lnTo>
                      <a:lnTo>
                        <a:pt x="1965" y="1203"/>
                      </a:lnTo>
                      <a:lnTo>
                        <a:pt x="1965" y="1206"/>
                      </a:lnTo>
                      <a:lnTo>
                        <a:pt x="1959" y="1210"/>
                      </a:lnTo>
                      <a:lnTo>
                        <a:pt x="1953" y="1210"/>
                      </a:lnTo>
                      <a:lnTo>
                        <a:pt x="1947" y="1206"/>
                      </a:lnTo>
                      <a:lnTo>
                        <a:pt x="1942" y="1203"/>
                      </a:lnTo>
                      <a:lnTo>
                        <a:pt x="1947" y="1199"/>
                      </a:lnTo>
                      <a:close/>
                      <a:moveTo>
                        <a:pt x="2040" y="1036"/>
                      </a:moveTo>
                      <a:lnTo>
                        <a:pt x="2098" y="942"/>
                      </a:lnTo>
                      <a:lnTo>
                        <a:pt x="2098" y="938"/>
                      </a:lnTo>
                      <a:lnTo>
                        <a:pt x="2104" y="934"/>
                      </a:lnTo>
                      <a:lnTo>
                        <a:pt x="2110" y="934"/>
                      </a:lnTo>
                      <a:lnTo>
                        <a:pt x="2115" y="938"/>
                      </a:lnTo>
                      <a:lnTo>
                        <a:pt x="2115" y="942"/>
                      </a:lnTo>
                      <a:lnTo>
                        <a:pt x="2115" y="945"/>
                      </a:lnTo>
                      <a:lnTo>
                        <a:pt x="2063" y="1040"/>
                      </a:lnTo>
                      <a:lnTo>
                        <a:pt x="2057" y="1043"/>
                      </a:lnTo>
                      <a:lnTo>
                        <a:pt x="2052" y="1047"/>
                      </a:lnTo>
                      <a:lnTo>
                        <a:pt x="2046" y="1047"/>
                      </a:lnTo>
                      <a:lnTo>
                        <a:pt x="2040" y="1043"/>
                      </a:lnTo>
                      <a:lnTo>
                        <a:pt x="2040" y="1040"/>
                      </a:lnTo>
                      <a:lnTo>
                        <a:pt x="2040" y="1036"/>
                      </a:lnTo>
                      <a:close/>
                      <a:moveTo>
                        <a:pt x="2133" y="873"/>
                      </a:moveTo>
                      <a:lnTo>
                        <a:pt x="2179" y="797"/>
                      </a:lnTo>
                      <a:lnTo>
                        <a:pt x="2191" y="779"/>
                      </a:lnTo>
                      <a:lnTo>
                        <a:pt x="2197" y="775"/>
                      </a:lnTo>
                      <a:lnTo>
                        <a:pt x="2197" y="771"/>
                      </a:lnTo>
                      <a:lnTo>
                        <a:pt x="2202" y="771"/>
                      </a:lnTo>
                      <a:lnTo>
                        <a:pt x="2208" y="771"/>
                      </a:lnTo>
                      <a:lnTo>
                        <a:pt x="2208" y="775"/>
                      </a:lnTo>
                      <a:lnTo>
                        <a:pt x="2214" y="775"/>
                      </a:lnTo>
                      <a:lnTo>
                        <a:pt x="2214" y="779"/>
                      </a:lnTo>
                      <a:lnTo>
                        <a:pt x="2214" y="782"/>
                      </a:lnTo>
                      <a:lnTo>
                        <a:pt x="2202" y="800"/>
                      </a:lnTo>
                      <a:lnTo>
                        <a:pt x="2156" y="876"/>
                      </a:lnTo>
                      <a:lnTo>
                        <a:pt x="2156" y="880"/>
                      </a:lnTo>
                      <a:lnTo>
                        <a:pt x="2150" y="880"/>
                      </a:lnTo>
                      <a:lnTo>
                        <a:pt x="2144" y="884"/>
                      </a:lnTo>
                      <a:lnTo>
                        <a:pt x="2144" y="880"/>
                      </a:lnTo>
                      <a:lnTo>
                        <a:pt x="2139" y="880"/>
                      </a:lnTo>
                      <a:lnTo>
                        <a:pt x="2133" y="876"/>
                      </a:lnTo>
                      <a:lnTo>
                        <a:pt x="2133" y="873"/>
                      </a:lnTo>
                      <a:close/>
                      <a:moveTo>
                        <a:pt x="2237" y="710"/>
                      </a:moveTo>
                      <a:lnTo>
                        <a:pt x="2295" y="616"/>
                      </a:lnTo>
                      <a:lnTo>
                        <a:pt x="2295" y="612"/>
                      </a:lnTo>
                      <a:lnTo>
                        <a:pt x="2301" y="612"/>
                      </a:lnTo>
                      <a:lnTo>
                        <a:pt x="2307" y="612"/>
                      </a:lnTo>
                      <a:lnTo>
                        <a:pt x="2312" y="612"/>
                      </a:lnTo>
                      <a:lnTo>
                        <a:pt x="2312" y="616"/>
                      </a:lnTo>
                      <a:lnTo>
                        <a:pt x="2318" y="619"/>
                      </a:lnTo>
                      <a:lnTo>
                        <a:pt x="2254" y="713"/>
                      </a:lnTo>
                      <a:lnTo>
                        <a:pt x="2254" y="717"/>
                      </a:lnTo>
                      <a:lnTo>
                        <a:pt x="2249" y="717"/>
                      </a:lnTo>
                      <a:lnTo>
                        <a:pt x="2243" y="721"/>
                      </a:lnTo>
                      <a:lnTo>
                        <a:pt x="2237" y="717"/>
                      </a:lnTo>
                      <a:lnTo>
                        <a:pt x="2231" y="713"/>
                      </a:lnTo>
                      <a:lnTo>
                        <a:pt x="2237" y="710"/>
                      </a:lnTo>
                      <a:close/>
                      <a:moveTo>
                        <a:pt x="2341" y="550"/>
                      </a:moveTo>
                      <a:lnTo>
                        <a:pt x="2417" y="460"/>
                      </a:lnTo>
                      <a:lnTo>
                        <a:pt x="2417" y="456"/>
                      </a:lnTo>
                      <a:lnTo>
                        <a:pt x="2423" y="453"/>
                      </a:lnTo>
                      <a:lnTo>
                        <a:pt x="2428" y="453"/>
                      </a:lnTo>
                      <a:lnTo>
                        <a:pt x="2428" y="456"/>
                      </a:lnTo>
                      <a:lnTo>
                        <a:pt x="2434" y="456"/>
                      </a:lnTo>
                      <a:lnTo>
                        <a:pt x="2434" y="460"/>
                      </a:lnTo>
                      <a:lnTo>
                        <a:pt x="2434" y="463"/>
                      </a:lnTo>
                      <a:lnTo>
                        <a:pt x="2365" y="554"/>
                      </a:lnTo>
                      <a:lnTo>
                        <a:pt x="2359" y="558"/>
                      </a:lnTo>
                      <a:lnTo>
                        <a:pt x="2353" y="558"/>
                      </a:lnTo>
                      <a:lnTo>
                        <a:pt x="2347" y="558"/>
                      </a:lnTo>
                      <a:lnTo>
                        <a:pt x="2341" y="554"/>
                      </a:lnTo>
                      <a:lnTo>
                        <a:pt x="2341" y="550"/>
                      </a:lnTo>
                      <a:close/>
                      <a:moveTo>
                        <a:pt x="2463" y="395"/>
                      </a:moveTo>
                      <a:lnTo>
                        <a:pt x="2538" y="300"/>
                      </a:lnTo>
                      <a:lnTo>
                        <a:pt x="2544" y="297"/>
                      </a:lnTo>
                      <a:lnTo>
                        <a:pt x="2550" y="297"/>
                      </a:lnTo>
                      <a:lnTo>
                        <a:pt x="2550" y="300"/>
                      </a:lnTo>
                      <a:lnTo>
                        <a:pt x="2556" y="300"/>
                      </a:lnTo>
                      <a:lnTo>
                        <a:pt x="2556" y="304"/>
                      </a:lnTo>
                      <a:lnTo>
                        <a:pt x="2562" y="304"/>
                      </a:lnTo>
                      <a:lnTo>
                        <a:pt x="2556" y="308"/>
                      </a:lnTo>
                      <a:lnTo>
                        <a:pt x="2486" y="398"/>
                      </a:lnTo>
                      <a:lnTo>
                        <a:pt x="2486" y="402"/>
                      </a:lnTo>
                      <a:lnTo>
                        <a:pt x="2480" y="402"/>
                      </a:lnTo>
                      <a:lnTo>
                        <a:pt x="2475" y="402"/>
                      </a:lnTo>
                      <a:lnTo>
                        <a:pt x="2469" y="402"/>
                      </a:lnTo>
                      <a:lnTo>
                        <a:pt x="2463" y="398"/>
                      </a:lnTo>
                      <a:lnTo>
                        <a:pt x="2463" y="395"/>
                      </a:lnTo>
                      <a:close/>
                      <a:moveTo>
                        <a:pt x="2591" y="239"/>
                      </a:moveTo>
                      <a:lnTo>
                        <a:pt x="2683" y="152"/>
                      </a:lnTo>
                      <a:lnTo>
                        <a:pt x="2683" y="148"/>
                      </a:lnTo>
                      <a:lnTo>
                        <a:pt x="2689" y="148"/>
                      </a:lnTo>
                      <a:lnTo>
                        <a:pt x="2695" y="148"/>
                      </a:lnTo>
                      <a:lnTo>
                        <a:pt x="2701" y="152"/>
                      </a:lnTo>
                      <a:lnTo>
                        <a:pt x="2701" y="155"/>
                      </a:lnTo>
                      <a:lnTo>
                        <a:pt x="2701" y="159"/>
                      </a:lnTo>
                      <a:lnTo>
                        <a:pt x="2614" y="246"/>
                      </a:lnTo>
                      <a:lnTo>
                        <a:pt x="2608" y="246"/>
                      </a:lnTo>
                      <a:lnTo>
                        <a:pt x="2602" y="250"/>
                      </a:lnTo>
                      <a:lnTo>
                        <a:pt x="2596" y="246"/>
                      </a:lnTo>
                      <a:lnTo>
                        <a:pt x="2591" y="246"/>
                      </a:lnTo>
                      <a:lnTo>
                        <a:pt x="2591" y="242"/>
                      </a:lnTo>
                      <a:lnTo>
                        <a:pt x="2591" y="239"/>
                      </a:lnTo>
                      <a:close/>
                      <a:moveTo>
                        <a:pt x="2759" y="97"/>
                      </a:moveTo>
                      <a:lnTo>
                        <a:pt x="2822" y="50"/>
                      </a:lnTo>
                      <a:lnTo>
                        <a:pt x="2828" y="47"/>
                      </a:lnTo>
                      <a:lnTo>
                        <a:pt x="2886" y="32"/>
                      </a:lnTo>
                      <a:lnTo>
                        <a:pt x="2892" y="32"/>
                      </a:lnTo>
                      <a:lnTo>
                        <a:pt x="2898" y="32"/>
                      </a:lnTo>
                      <a:lnTo>
                        <a:pt x="2898" y="36"/>
                      </a:lnTo>
                      <a:lnTo>
                        <a:pt x="2898" y="39"/>
                      </a:lnTo>
                      <a:lnTo>
                        <a:pt x="2898" y="43"/>
                      </a:lnTo>
                      <a:lnTo>
                        <a:pt x="2892" y="43"/>
                      </a:lnTo>
                      <a:lnTo>
                        <a:pt x="2840" y="61"/>
                      </a:lnTo>
                      <a:lnTo>
                        <a:pt x="2776" y="105"/>
                      </a:lnTo>
                      <a:lnTo>
                        <a:pt x="2770" y="108"/>
                      </a:lnTo>
                      <a:lnTo>
                        <a:pt x="2764" y="108"/>
                      </a:lnTo>
                      <a:lnTo>
                        <a:pt x="2759" y="108"/>
                      </a:lnTo>
                      <a:lnTo>
                        <a:pt x="2759" y="105"/>
                      </a:lnTo>
                      <a:lnTo>
                        <a:pt x="2753" y="105"/>
                      </a:lnTo>
                      <a:lnTo>
                        <a:pt x="2753" y="101"/>
                      </a:lnTo>
                      <a:lnTo>
                        <a:pt x="2753" y="97"/>
                      </a:lnTo>
                      <a:lnTo>
                        <a:pt x="2759" y="97"/>
                      </a:lnTo>
                      <a:close/>
                      <a:moveTo>
                        <a:pt x="2996" y="7"/>
                      </a:moveTo>
                      <a:lnTo>
                        <a:pt x="3095" y="0"/>
                      </a:lnTo>
                      <a:lnTo>
                        <a:pt x="3101" y="0"/>
                      </a:lnTo>
                      <a:lnTo>
                        <a:pt x="3106" y="0"/>
                      </a:lnTo>
                      <a:lnTo>
                        <a:pt x="3159" y="21"/>
                      </a:lnTo>
                      <a:lnTo>
                        <a:pt x="3159" y="25"/>
                      </a:lnTo>
                      <a:lnTo>
                        <a:pt x="3159" y="29"/>
                      </a:lnTo>
                      <a:lnTo>
                        <a:pt x="3159" y="32"/>
                      </a:lnTo>
                      <a:lnTo>
                        <a:pt x="3153" y="32"/>
                      </a:lnTo>
                      <a:lnTo>
                        <a:pt x="3147" y="32"/>
                      </a:lnTo>
                      <a:lnTo>
                        <a:pt x="3141" y="32"/>
                      </a:lnTo>
                      <a:lnTo>
                        <a:pt x="3095" y="14"/>
                      </a:lnTo>
                      <a:lnTo>
                        <a:pt x="3101" y="14"/>
                      </a:lnTo>
                      <a:lnTo>
                        <a:pt x="2996" y="21"/>
                      </a:lnTo>
                      <a:lnTo>
                        <a:pt x="2991" y="21"/>
                      </a:lnTo>
                      <a:lnTo>
                        <a:pt x="2985" y="18"/>
                      </a:lnTo>
                      <a:lnTo>
                        <a:pt x="2985" y="14"/>
                      </a:lnTo>
                      <a:lnTo>
                        <a:pt x="2985" y="10"/>
                      </a:lnTo>
                      <a:lnTo>
                        <a:pt x="2991" y="7"/>
                      </a:lnTo>
                      <a:lnTo>
                        <a:pt x="2996" y="7"/>
                      </a:lnTo>
                      <a:close/>
                      <a:moveTo>
                        <a:pt x="3251" y="61"/>
                      </a:moveTo>
                      <a:lnTo>
                        <a:pt x="3356" y="123"/>
                      </a:lnTo>
                      <a:lnTo>
                        <a:pt x="3361" y="126"/>
                      </a:lnTo>
                      <a:lnTo>
                        <a:pt x="3367" y="134"/>
                      </a:lnTo>
                      <a:lnTo>
                        <a:pt x="3373" y="137"/>
                      </a:lnTo>
                      <a:lnTo>
                        <a:pt x="3373" y="141"/>
                      </a:lnTo>
                      <a:lnTo>
                        <a:pt x="3367" y="145"/>
                      </a:lnTo>
                      <a:lnTo>
                        <a:pt x="3361" y="145"/>
                      </a:lnTo>
                      <a:lnTo>
                        <a:pt x="3356" y="145"/>
                      </a:lnTo>
                      <a:lnTo>
                        <a:pt x="3350" y="145"/>
                      </a:lnTo>
                      <a:lnTo>
                        <a:pt x="3338" y="134"/>
                      </a:lnTo>
                      <a:lnTo>
                        <a:pt x="3344" y="134"/>
                      </a:lnTo>
                      <a:lnTo>
                        <a:pt x="3240" y="72"/>
                      </a:lnTo>
                      <a:lnTo>
                        <a:pt x="3234" y="68"/>
                      </a:lnTo>
                      <a:lnTo>
                        <a:pt x="3234" y="65"/>
                      </a:lnTo>
                      <a:lnTo>
                        <a:pt x="3240" y="61"/>
                      </a:lnTo>
                      <a:lnTo>
                        <a:pt x="3246" y="61"/>
                      </a:lnTo>
                      <a:lnTo>
                        <a:pt x="3251" y="61"/>
                      </a:lnTo>
                      <a:close/>
                      <a:moveTo>
                        <a:pt x="3431" y="195"/>
                      </a:moveTo>
                      <a:lnTo>
                        <a:pt x="3483" y="250"/>
                      </a:lnTo>
                      <a:lnTo>
                        <a:pt x="3518" y="282"/>
                      </a:lnTo>
                      <a:lnTo>
                        <a:pt x="3518" y="286"/>
                      </a:lnTo>
                      <a:lnTo>
                        <a:pt x="3518" y="289"/>
                      </a:lnTo>
                      <a:lnTo>
                        <a:pt x="3512" y="293"/>
                      </a:lnTo>
                      <a:lnTo>
                        <a:pt x="3506" y="293"/>
                      </a:lnTo>
                      <a:lnTo>
                        <a:pt x="3501" y="293"/>
                      </a:lnTo>
                      <a:lnTo>
                        <a:pt x="3495" y="289"/>
                      </a:lnTo>
                      <a:lnTo>
                        <a:pt x="3466" y="257"/>
                      </a:lnTo>
                      <a:lnTo>
                        <a:pt x="3414" y="203"/>
                      </a:lnTo>
                      <a:lnTo>
                        <a:pt x="3408" y="203"/>
                      </a:lnTo>
                      <a:lnTo>
                        <a:pt x="3408" y="199"/>
                      </a:lnTo>
                      <a:lnTo>
                        <a:pt x="3414" y="195"/>
                      </a:lnTo>
                      <a:lnTo>
                        <a:pt x="3419" y="192"/>
                      </a:lnTo>
                      <a:lnTo>
                        <a:pt x="3425" y="192"/>
                      </a:lnTo>
                      <a:lnTo>
                        <a:pt x="3431" y="195"/>
                      </a:lnTo>
                      <a:close/>
                      <a:moveTo>
                        <a:pt x="3570" y="347"/>
                      </a:moveTo>
                      <a:lnTo>
                        <a:pt x="3611" y="398"/>
                      </a:lnTo>
                      <a:lnTo>
                        <a:pt x="3640" y="438"/>
                      </a:lnTo>
                      <a:lnTo>
                        <a:pt x="3640" y="442"/>
                      </a:lnTo>
                      <a:lnTo>
                        <a:pt x="3640" y="445"/>
                      </a:lnTo>
                      <a:lnTo>
                        <a:pt x="3640" y="449"/>
                      </a:lnTo>
                      <a:lnTo>
                        <a:pt x="3634" y="449"/>
                      </a:lnTo>
                      <a:lnTo>
                        <a:pt x="3628" y="449"/>
                      </a:lnTo>
                      <a:lnTo>
                        <a:pt x="3622" y="449"/>
                      </a:lnTo>
                      <a:lnTo>
                        <a:pt x="3616" y="445"/>
                      </a:lnTo>
                      <a:lnTo>
                        <a:pt x="3593" y="405"/>
                      </a:lnTo>
                      <a:lnTo>
                        <a:pt x="3547" y="355"/>
                      </a:lnTo>
                      <a:lnTo>
                        <a:pt x="3547" y="351"/>
                      </a:lnTo>
                      <a:lnTo>
                        <a:pt x="3547" y="347"/>
                      </a:lnTo>
                      <a:lnTo>
                        <a:pt x="3553" y="344"/>
                      </a:lnTo>
                      <a:lnTo>
                        <a:pt x="3558" y="344"/>
                      </a:lnTo>
                      <a:lnTo>
                        <a:pt x="3564" y="344"/>
                      </a:lnTo>
                      <a:lnTo>
                        <a:pt x="3564" y="347"/>
                      </a:lnTo>
                      <a:lnTo>
                        <a:pt x="3570" y="347"/>
                      </a:lnTo>
                      <a:close/>
                      <a:moveTo>
                        <a:pt x="3686" y="507"/>
                      </a:moveTo>
                      <a:lnTo>
                        <a:pt x="3738" y="579"/>
                      </a:lnTo>
                      <a:lnTo>
                        <a:pt x="3750" y="597"/>
                      </a:lnTo>
                      <a:lnTo>
                        <a:pt x="3756" y="601"/>
                      </a:lnTo>
                      <a:lnTo>
                        <a:pt x="3750" y="605"/>
                      </a:lnTo>
                      <a:lnTo>
                        <a:pt x="3744" y="608"/>
                      </a:lnTo>
                      <a:lnTo>
                        <a:pt x="3738" y="608"/>
                      </a:lnTo>
                      <a:lnTo>
                        <a:pt x="3732" y="608"/>
                      </a:lnTo>
                      <a:lnTo>
                        <a:pt x="3732" y="605"/>
                      </a:lnTo>
                      <a:lnTo>
                        <a:pt x="3715" y="583"/>
                      </a:lnTo>
                      <a:lnTo>
                        <a:pt x="3663" y="511"/>
                      </a:lnTo>
                      <a:lnTo>
                        <a:pt x="3663" y="507"/>
                      </a:lnTo>
                      <a:lnTo>
                        <a:pt x="3669" y="503"/>
                      </a:lnTo>
                      <a:lnTo>
                        <a:pt x="3674" y="503"/>
                      </a:lnTo>
                      <a:lnTo>
                        <a:pt x="3680" y="503"/>
                      </a:lnTo>
                      <a:lnTo>
                        <a:pt x="3686" y="503"/>
                      </a:lnTo>
                      <a:lnTo>
                        <a:pt x="3686" y="507"/>
                      </a:lnTo>
                      <a:close/>
                      <a:moveTo>
                        <a:pt x="3802" y="666"/>
                      </a:moveTo>
                      <a:lnTo>
                        <a:pt x="3866" y="757"/>
                      </a:lnTo>
                      <a:lnTo>
                        <a:pt x="3866" y="761"/>
                      </a:lnTo>
                      <a:lnTo>
                        <a:pt x="3866" y="764"/>
                      </a:lnTo>
                      <a:lnTo>
                        <a:pt x="3860" y="764"/>
                      </a:lnTo>
                      <a:lnTo>
                        <a:pt x="3860" y="768"/>
                      </a:lnTo>
                      <a:lnTo>
                        <a:pt x="3854" y="768"/>
                      </a:lnTo>
                      <a:lnTo>
                        <a:pt x="3848" y="768"/>
                      </a:lnTo>
                      <a:lnTo>
                        <a:pt x="3848" y="764"/>
                      </a:lnTo>
                      <a:lnTo>
                        <a:pt x="3842" y="764"/>
                      </a:lnTo>
                      <a:lnTo>
                        <a:pt x="3779" y="670"/>
                      </a:lnTo>
                      <a:lnTo>
                        <a:pt x="3779" y="666"/>
                      </a:lnTo>
                      <a:lnTo>
                        <a:pt x="3779" y="663"/>
                      </a:lnTo>
                      <a:lnTo>
                        <a:pt x="3785" y="663"/>
                      </a:lnTo>
                      <a:lnTo>
                        <a:pt x="3790" y="659"/>
                      </a:lnTo>
                      <a:lnTo>
                        <a:pt x="3790" y="663"/>
                      </a:lnTo>
                      <a:lnTo>
                        <a:pt x="3796" y="663"/>
                      </a:lnTo>
                      <a:lnTo>
                        <a:pt x="3802" y="666"/>
                      </a:lnTo>
                      <a:close/>
                      <a:moveTo>
                        <a:pt x="3906" y="826"/>
                      </a:moveTo>
                      <a:lnTo>
                        <a:pt x="3964" y="920"/>
                      </a:lnTo>
                      <a:lnTo>
                        <a:pt x="3964" y="924"/>
                      </a:lnTo>
                      <a:lnTo>
                        <a:pt x="3964" y="927"/>
                      </a:lnTo>
                      <a:lnTo>
                        <a:pt x="3958" y="931"/>
                      </a:lnTo>
                      <a:lnTo>
                        <a:pt x="3953" y="931"/>
                      </a:lnTo>
                      <a:lnTo>
                        <a:pt x="3947" y="931"/>
                      </a:lnTo>
                      <a:lnTo>
                        <a:pt x="3947" y="927"/>
                      </a:lnTo>
                      <a:lnTo>
                        <a:pt x="3941" y="927"/>
                      </a:lnTo>
                      <a:lnTo>
                        <a:pt x="3889" y="829"/>
                      </a:lnTo>
                      <a:lnTo>
                        <a:pt x="3883" y="829"/>
                      </a:lnTo>
                      <a:lnTo>
                        <a:pt x="3889" y="826"/>
                      </a:lnTo>
                      <a:lnTo>
                        <a:pt x="3889" y="822"/>
                      </a:lnTo>
                      <a:lnTo>
                        <a:pt x="3895" y="822"/>
                      </a:lnTo>
                      <a:lnTo>
                        <a:pt x="3900" y="822"/>
                      </a:lnTo>
                      <a:lnTo>
                        <a:pt x="3906" y="822"/>
                      </a:lnTo>
                      <a:lnTo>
                        <a:pt x="3906" y="826"/>
                      </a:lnTo>
                      <a:close/>
                      <a:moveTo>
                        <a:pt x="4005" y="989"/>
                      </a:moveTo>
                      <a:lnTo>
                        <a:pt x="4063" y="1083"/>
                      </a:lnTo>
                      <a:lnTo>
                        <a:pt x="4063" y="1087"/>
                      </a:lnTo>
                      <a:lnTo>
                        <a:pt x="4063" y="1090"/>
                      </a:lnTo>
                      <a:lnTo>
                        <a:pt x="4057" y="1090"/>
                      </a:lnTo>
                      <a:lnTo>
                        <a:pt x="4057" y="1094"/>
                      </a:lnTo>
                      <a:lnTo>
                        <a:pt x="4051" y="1094"/>
                      </a:lnTo>
                      <a:lnTo>
                        <a:pt x="4045" y="1094"/>
                      </a:lnTo>
                      <a:lnTo>
                        <a:pt x="4040" y="1090"/>
                      </a:lnTo>
                      <a:lnTo>
                        <a:pt x="3987" y="992"/>
                      </a:lnTo>
                      <a:lnTo>
                        <a:pt x="3982" y="989"/>
                      </a:lnTo>
                      <a:lnTo>
                        <a:pt x="3987" y="989"/>
                      </a:lnTo>
                      <a:lnTo>
                        <a:pt x="3987" y="985"/>
                      </a:lnTo>
                      <a:lnTo>
                        <a:pt x="3993" y="985"/>
                      </a:lnTo>
                      <a:lnTo>
                        <a:pt x="3999" y="985"/>
                      </a:lnTo>
                      <a:lnTo>
                        <a:pt x="4005" y="985"/>
                      </a:lnTo>
                      <a:lnTo>
                        <a:pt x="4005" y="989"/>
                      </a:lnTo>
                      <a:close/>
                      <a:moveTo>
                        <a:pt x="4103" y="1152"/>
                      </a:moveTo>
                      <a:lnTo>
                        <a:pt x="4132" y="1199"/>
                      </a:lnTo>
                      <a:lnTo>
                        <a:pt x="4155" y="1246"/>
                      </a:lnTo>
                      <a:lnTo>
                        <a:pt x="4161" y="1250"/>
                      </a:lnTo>
                      <a:lnTo>
                        <a:pt x="4155" y="1253"/>
                      </a:lnTo>
                      <a:lnTo>
                        <a:pt x="4150" y="1257"/>
                      </a:lnTo>
                      <a:lnTo>
                        <a:pt x="4144" y="1257"/>
                      </a:lnTo>
                      <a:lnTo>
                        <a:pt x="4138" y="1253"/>
                      </a:lnTo>
                      <a:lnTo>
                        <a:pt x="4109" y="1206"/>
                      </a:lnTo>
                      <a:lnTo>
                        <a:pt x="4080" y="1156"/>
                      </a:lnTo>
                      <a:lnTo>
                        <a:pt x="4080" y="1152"/>
                      </a:lnTo>
                      <a:lnTo>
                        <a:pt x="4080" y="1148"/>
                      </a:lnTo>
                      <a:lnTo>
                        <a:pt x="4086" y="1148"/>
                      </a:lnTo>
                      <a:lnTo>
                        <a:pt x="4092" y="1148"/>
                      </a:lnTo>
                      <a:lnTo>
                        <a:pt x="4097" y="1148"/>
                      </a:lnTo>
                      <a:lnTo>
                        <a:pt x="4103" y="1152"/>
                      </a:lnTo>
                      <a:close/>
                      <a:moveTo>
                        <a:pt x="4202" y="1315"/>
                      </a:moveTo>
                      <a:lnTo>
                        <a:pt x="4254" y="1406"/>
                      </a:lnTo>
                      <a:lnTo>
                        <a:pt x="4254" y="1409"/>
                      </a:lnTo>
                      <a:lnTo>
                        <a:pt x="4260" y="1413"/>
                      </a:lnTo>
                      <a:lnTo>
                        <a:pt x="4254" y="1416"/>
                      </a:lnTo>
                      <a:lnTo>
                        <a:pt x="4248" y="1420"/>
                      </a:lnTo>
                      <a:lnTo>
                        <a:pt x="4242" y="1420"/>
                      </a:lnTo>
                      <a:lnTo>
                        <a:pt x="4237" y="1416"/>
                      </a:lnTo>
                      <a:lnTo>
                        <a:pt x="4237" y="1413"/>
                      </a:lnTo>
                      <a:lnTo>
                        <a:pt x="4231" y="1413"/>
                      </a:lnTo>
                      <a:lnTo>
                        <a:pt x="4179" y="1319"/>
                      </a:lnTo>
                      <a:lnTo>
                        <a:pt x="4179" y="1315"/>
                      </a:lnTo>
                      <a:lnTo>
                        <a:pt x="4179" y="1311"/>
                      </a:lnTo>
                      <a:lnTo>
                        <a:pt x="4184" y="1311"/>
                      </a:lnTo>
                      <a:lnTo>
                        <a:pt x="4190" y="1311"/>
                      </a:lnTo>
                      <a:lnTo>
                        <a:pt x="4196" y="1311"/>
                      </a:lnTo>
                      <a:lnTo>
                        <a:pt x="4202" y="1315"/>
                      </a:lnTo>
                      <a:close/>
                      <a:moveTo>
                        <a:pt x="4300" y="1478"/>
                      </a:moveTo>
                      <a:lnTo>
                        <a:pt x="4358" y="1572"/>
                      </a:lnTo>
                      <a:lnTo>
                        <a:pt x="4358" y="1576"/>
                      </a:lnTo>
                      <a:lnTo>
                        <a:pt x="4358" y="1579"/>
                      </a:lnTo>
                      <a:lnTo>
                        <a:pt x="4352" y="1579"/>
                      </a:lnTo>
                      <a:lnTo>
                        <a:pt x="4347" y="1579"/>
                      </a:lnTo>
                      <a:lnTo>
                        <a:pt x="4341" y="1579"/>
                      </a:lnTo>
                      <a:lnTo>
                        <a:pt x="4335" y="1576"/>
                      </a:lnTo>
                      <a:lnTo>
                        <a:pt x="4277" y="1482"/>
                      </a:lnTo>
                      <a:lnTo>
                        <a:pt x="4277" y="1478"/>
                      </a:lnTo>
                      <a:lnTo>
                        <a:pt x="4283" y="1474"/>
                      </a:lnTo>
                      <a:lnTo>
                        <a:pt x="4283" y="1471"/>
                      </a:lnTo>
                      <a:lnTo>
                        <a:pt x="4289" y="1471"/>
                      </a:lnTo>
                      <a:lnTo>
                        <a:pt x="4295" y="1471"/>
                      </a:lnTo>
                      <a:lnTo>
                        <a:pt x="4295" y="1474"/>
                      </a:lnTo>
                      <a:lnTo>
                        <a:pt x="4300" y="1478"/>
                      </a:lnTo>
                      <a:close/>
                      <a:moveTo>
                        <a:pt x="4405" y="1637"/>
                      </a:moveTo>
                      <a:lnTo>
                        <a:pt x="4480" y="1728"/>
                      </a:lnTo>
                      <a:lnTo>
                        <a:pt x="4480" y="1732"/>
                      </a:lnTo>
                      <a:lnTo>
                        <a:pt x="4480" y="1735"/>
                      </a:lnTo>
                      <a:lnTo>
                        <a:pt x="4474" y="1735"/>
                      </a:lnTo>
                      <a:lnTo>
                        <a:pt x="4468" y="1735"/>
                      </a:lnTo>
                      <a:lnTo>
                        <a:pt x="4463" y="1735"/>
                      </a:lnTo>
                      <a:lnTo>
                        <a:pt x="4463" y="1732"/>
                      </a:lnTo>
                      <a:lnTo>
                        <a:pt x="4387" y="1641"/>
                      </a:lnTo>
                      <a:lnTo>
                        <a:pt x="4387" y="1637"/>
                      </a:lnTo>
                      <a:lnTo>
                        <a:pt x="4387" y="1634"/>
                      </a:lnTo>
                      <a:lnTo>
                        <a:pt x="4393" y="1634"/>
                      </a:lnTo>
                      <a:lnTo>
                        <a:pt x="4399" y="1634"/>
                      </a:lnTo>
                      <a:lnTo>
                        <a:pt x="4405" y="1634"/>
                      </a:lnTo>
                      <a:lnTo>
                        <a:pt x="4405" y="1637"/>
                      </a:lnTo>
                      <a:close/>
                      <a:moveTo>
                        <a:pt x="4532" y="1790"/>
                      </a:moveTo>
                      <a:lnTo>
                        <a:pt x="4607" y="1880"/>
                      </a:lnTo>
                      <a:lnTo>
                        <a:pt x="4613" y="1884"/>
                      </a:lnTo>
                      <a:lnTo>
                        <a:pt x="4613" y="1887"/>
                      </a:lnTo>
                      <a:lnTo>
                        <a:pt x="4607" y="1887"/>
                      </a:lnTo>
                      <a:lnTo>
                        <a:pt x="4607" y="1891"/>
                      </a:lnTo>
                      <a:lnTo>
                        <a:pt x="4602" y="1891"/>
                      </a:lnTo>
                      <a:lnTo>
                        <a:pt x="4596" y="1891"/>
                      </a:lnTo>
                      <a:lnTo>
                        <a:pt x="4590" y="1891"/>
                      </a:lnTo>
                      <a:lnTo>
                        <a:pt x="4590" y="1887"/>
                      </a:lnTo>
                      <a:lnTo>
                        <a:pt x="4515" y="1797"/>
                      </a:lnTo>
                      <a:lnTo>
                        <a:pt x="4515" y="1793"/>
                      </a:lnTo>
                      <a:lnTo>
                        <a:pt x="4515" y="1790"/>
                      </a:lnTo>
                      <a:lnTo>
                        <a:pt x="4521" y="1786"/>
                      </a:lnTo>
                      <a:lnTo>
                        <a:pt x="4526" y="1786"/>
                      </a:lnTo>
                      <a:lnTo>
                        <a:pt x="4532" y="1790"/>
                      </a:lnTo>
                      <a:close/>
                      <a:moveTo>
                        <a:pt x="4665" y="1942"/>
                      </a:moveTo>
                      <a:lnTo>
                        <a:pt x="4758" y="2025"/>
                      </a:lnTo>
                      <a:lnTo>
                        <a:pt x="4758" y="2029"/>
                      </a:lnTo>
                      <a:lnTo>
                        <a:pt x="4764" y="2032"/>
                      </a:lnTo>
                      <a:lnTo>
                        <a:pt x="4758" y="2032"/>
                      </a:lnTo>
                      <a:lnTo>
                        <a:pt x="4758" y="2036"/>
                      </a:lnTo>
                      <a:lnTo>
                        <a:pt x="4752" y="2036"/>
                      </a:lnTo>
                      <a:lnTo>
                        <a:pt x="4747" y="2036"/>
                      </a:lnTo>
                      <a:lnTo>
                        <a:pt x="4741" y="2036"/>
                      </a:lnTo>
                      <a:lnTo>
                        <a:pt x="4741" y="2032"/>
                      </a:lnTo>
                      <a:lnTo>
                        <a:pt x="4648" y="1949"/>
                      </a:lnTo>
                      <a:lnTo>
                        <a:pt x="4648" y="1945"/>
                      </a:lnTo>
                      <a:lnTo>
                        <a:pt x="4648" y="1942"/>
                      </a:lnTo>
                      <a:lnTo>
                        <a:pt x="4654" y="1938"/>
                      </a:lnTo>
                      <a:lnTo>
                        <a:pt x="4660" y="1938"/>
                      </a:lnTo>
                      <a:lnTo>
                        <a:pt x="4665" y="1942"/>
                      </a:lnTo>
                      <a:close/>
                      <a:moveTo>
                        <a:pt x="4839" y="2076"/>
                      </a:moveTo>
                      <a:lnTo>
                        <a:pt x="4897" y="2109"/>
                      </a:lnTo>
                      <a:lnTo>
                        <a:pt x="4891" y="2109"/>
                      </a:lnTo>
                      <a:lnTo>
                        <a:pt x="4973" y="2127"/>
                      </a:lnTo>
                      <a:lnTo>
                        <a:pt x="4978" y="2130"/>
                      </a:lnTo>
                      <a:lnTo>
                        <a:pt x="4978" y="2134"/>
                      </a:lnTo>
                      <a:lnTo>
                        <a:pt x="4973" y="2137"/>
                      </a:lnTo>
                      <a:lnTo>
                        <a:pt x="4967" y="2141"/>
                      </a:lnTo>
                      <a:lnTo>
                        <a:pt x="4961" y="2141"/>
                      </a:lnTo>
                      <a:lnTo>
                        <a:pt x="4886" y="2123"/>
                      </a:lnTo>
                      <a:lnTo>
                        <a:pt x="4880" y="2119"/>
                      </a:lnTo>
                      <a:lnTo>
                        <a:pt x="4822" y="2087"/>
                      </a:lnTo>
                      <a:lnTo>
                        <a:pt x="4822" y="2083"/>
                      </a:lnTo>
                      <a:lnTo>
                        <a:pt x="4816" y="2083"/>
                      </a:lnTo>
                      <a:lnTo>
                        <a:pt x="4822" y="2080"/>
                      </a:lnTo>
                      <a:lnTo>
                        <a:pt x="4822" y="2076"/>
                      </a:lnTo>
                      <a:lnTo>
                        <a:pt x="4828" y="2076"/>
                      </a:lnTo>
                      <a:lnTo>
                        <a:pt x="4828" y="2072"/>
                      </a:lnTo>
                      <a:lnTo>
                        <a:pt x="4833" y="2076"/>
                      </a:lnTo>
                      <a:lnTo>
                        <a:pt x="4839" y="2076"/>
                      </a:lnTo>
                      <a:close/>
                      <a:moveTo>
                        <a:pt x="5077" y="2130"/>
                      </a:moveTo>
                      <a:lnTo>
                        <a:pt x="5152" y="2127"/>
                      </a:lnTo>
                      <a:lnTo>
                        <a:pt x="5146" y="2127"/>
                      </a:lnTo>
                      <a:lnTo>
                        <a:pt x="5216" y="2094"/>
                      </a:lnTo>
                      <a:lnTo>
                        <a:pt x="5222" y="2094"/>
                      </a:lnTo>
                      <a:lnTo>
                        <a:pt x="5228" y="2094"/>
                      </a:lnTo>
                      <a:lnTo>
                        <a:pt x="5233" y="2098"/>
                      </a:lnTo>
                      <a:lnTo>
                        <a:pt x="5233" y="2101"/>
                      </a:lnTo>
                      <a:lnTo>
                        <a:pt x="5233" y="2105"/>
                      </a:lnTo>
                      <a:lnTo>
                        <a:pt x="5233" y="2109"/>
                      </a:lnTo>
                      <a:lnTo>
                        <a:pt x="5158" y="2141"/>
                      </a:lnTo>
                      <a:lnTo>
                        <a:pt x="5152" y="2141"/>
                      </a:lnTo>
                      <a:lnTo>
                        <a:pt x="5083" y="2145"/>
                      </a:lnTo>
                      <a:lnTo>
                        <a:pt x="5077" y="2145"/>
                      </a:lnTo>
                      <a:lnTo>
                        <a:pt x="5071" y="2145"/>
                      </a:lnTo>
                      <a:lnTo>
                        <a:pt x="5071" y="2141"/>
                      </a:lnTo>
                      <a:lnTo>
                        <a:pt x="5065" y="2141"/>
                      </a:lnTo>
                      <a:lnTo>
                        <a:pt x="5065" y="2137"/>
                      </a:lnTo>
                      <a:lnTo>
                        <a:pt x="5071" y="2134"/>
                      </a:lnTo>
                      <a:lnTo>
                        <a:pt x="5077" y="2130"/>
                      </a:lnTo>
                      <a:close/>
                      <a:moveTo>
                        <a:pt x="5303" y="2051"/>
                      </a:moveTo>
                      <a:lnTo>
                        <a:pt x="5396" y="1989"/>
                      </a:lnTo>
                      <a:lnTo>
                        <a:pt x="5407" y="1974"/>
                      </a:lnTo>
                      <a:lnTo>
                        <a:pt x="5413" y="1971"/>
                      </a:lnTo>
                      <a:lnTo>
                        <a:pt x="5419" y="1971"/>
                      </a:lnTo>
                      <a:lnTo>
                        <a:pt x="5425" y="1971"/>
                      </a:lnTo>
                      <a:lnTo>
                        <a:pt x="5425" y="1974"/>
                      </a:lnTo>
                      <a:lnTo>
                        <a:pt x="5430" y="1974"/>
                      </a:lnTo>
                      <a:lnTo>
                        <a:pt x="5430" y="1978"/>
                      </a:lnTo>
                      <a:lnTo>
                        <a:pt x="5430" y="1982"/>
                      </a:lnTo>
                      <a:lnTo>
                        <a:pt x="5413" y="1996"/>
                      </a:lnTo>
                      <a:lnTo>
                        <a:pt x="5320" y="2058"/>
                      </a:lnTo>
                      <a:lnTo>
                        <a:pt x="5315" y="2061"/>
                      </a:lnTo>
                      <a:lnTo>
                        <a:pt x="5309" y="2061"/>
                      </a:lnTo>
                      <a:lnTo>
                        <a:pt x="5303" y="2061"/>
                      </a:lnTo>
                      <a:lnTo>
                        <a:pt x="5303" y="2058"/>
                      </a:lnTo>
                      <a:lnTo>
                        <a:pt x="5303" y="2054"/>
                      </a:lnTo>
                      <a:lnTo>
                        <a:pt x="5303" y="2051"/>
                      </a:lnTo>
                      <a:close/>
                      <a:moveTo>
                        <a:pt x="5465" y="1913"/>
                      </a:moveTo>
                      <a:lnTo>
                        <a:pt x="5517" y="1858"/>
                      </a:lnTo>
                      <a:lnTo>
                        <a:pt x="5546" y="1822"/>
                      </a:lnTo>
                      <a:lnTo>
                        <a:pt x="5552" y="1819"/>
                      </a:lnTo>
                      <a:lnTo>
                        <a:pt x="5558" y="1819"/>
                      </a:lnTo>
                      <a:lnTo>
                        <a:pt x="5564" y="1822"/>
                      </a:lnTo>
                      <a:lnTo>
                        <a:pt x="5570" y="1826"/>
                      </a:lnTo>
                      <a:lnTo>
                        <a:pt x="5564" y="1829"/>
                      </a:lnTo>
                      <a:lnTo>
                        <a:pt x="5541" y="1866"/>
                      </a:lnTo>
                      <a:lnTo>
                        <a:pt x="5488" y="1920"/>
                      </a:lnTo>
                      <a:lnTo>
                        <a:pt x="5483" y="1920"/>
                      </a:lnTo>
                      <a:lnTo>
                        <a:pt x="5477" y="1924"/>
                      </a:lnTo>
                      <a:lnTo>
                        <a:pt x="5471" y="1920"/>
                      </a:lnTo>
                      <a:lnTo>
                        <a:pt x="5465" y="1920"/>
                      </a:lnTo>
                      <a:lnTo>
                        <a:pt x="5465" y="1916"/>
                      </a:lnTo>
                      <a:lnTo>
                        <a:pt x="5465" y="1913"/>
                      </a:lnTo>
                      <a:close/>
                      <a:moveTo>
                        <a:pt x="5599" y="1757"/>
                      </a:moveTo>
                      <a:lnTo>
                        <a:pt x="5645" y="1699"/>
                      </a:lnTo>
                      <a:lnTo>
                        <a:pt x="5662" y="1666"/>
                      </a:lnTo>
                      <a:lnTo>
                        <a:pt x="5668" y="1663"/>
                      </a:lnTo>
                      <a:lnTo>
                        <a:pt x="5674" y="1663"/>
                      </a:lnTo>
                      <a:lnTo>
                        <a:pt x="5680" y="1663"/>
                      </a:lnTo>
                      <a:lnTo>
                        <a:pt x="5685" y="1666"/>
                      </a:lnTo>
                      <a:lnTo>
                        <a:pt x="5685" y="1670"/>
                      </a:lnTo>
                      <a:lnTo>
                        <a:pt x="5685" y="1674"/>
                      </a:lnTo>
                      <a:lnTo>
                        <a:pt x="5668" y="1703"/>
                      </a:lnTo>
                      <a:lnTo>
                        <a:pt x="5616" y="1764"/>
                      </a:lnTo>
                      <a:lnTo>
                        <a:pt x="5616" y="1768"/>
                      </a:lnTo>
                      <a:lnTo>
                        <a:pt x="5610" y="1768"/>
                      </a:lnTo>
                      <a:lnTo>
                        <a:pt x="5604" y="1768"/>
                      </a:lnTo>
                      <a:lnTo>
                        <a:pt x="5599" y="1768"/>
                      </a:lnTo>
                      <a:lnTo>
                        <a:pt x="5599" y="1764"/>
                      </a:lnTo>
                      <a:lnTo>
                        <a:pt x="5593" y="1761"/>
                      </a:lnTo>
                      <a:lnTo>
                        <a:pt x="5599" y="1757"/>
                      </a:lnTo>
                      <a:close/>
                      <a:moveTo>
                        <a:pt x="5709" y="1601"/>
                      </a:moveTo>
                      <a:lnTo>
                        <a:pt x="5772" y="1511"/>
                      </a:lnTo>
                      <a:lnTo>
                        <a:pt x="5772" y="1507"/>
                      </a:lnTo>
                      <a:lnTo>
                        <a:pt x="5772" y="1503"/>
                      </a:lnTo>
                      <a:lnTo>
                        <a:pt x="5778" y="1503"/>
                      </a:lnTo>
                      <a:lnTo>
                        <a:pt x="5784" y="1503"/>
                      </a:lnTo>
                      <a:lnTo>
                        <a:pt x="5790" y="1503"/>
                      </a:lnTo>
                      <a:lnTo>
                        <a:pt x="5796" y="1507"/>
                      </a:lnTo>
                      <a:lnTo>
                        <a:pt x="5796" y="1511"/>
                      </a:lnTo>
                      <a:lnTo>
                        <a:pt x="5796" y="1514"/>
                      </a:lnTo>
                      <a:lnTo>
                        <a:pt x="5790" y="1514"/>
                      </a:lnTo>
                      <a:lnTo>
                        <a:pt x="5732" y="1605"/>
                      </a:lnTo>
                      <a:lnTo>
                        <a:pt x="5726" y="1608"/>
                      </a:lnTo>
                      <a:lnTo>
                        <a:pt x="5720" y="1612"/>
                      </a:lnTo>
                      <a:lnTo>
                        <a:pt x="5714" y="1608"/>
                      </a:lnTo>
                      <a:lnTo>
                        <a:pt x="5709" y="1605"/>
                      </a:lnTo>
                      <a:lnTo>
                        <a:pt x="5709" y="1601"/>
                      </a:lnTo>
                      <a:close/>
                      <a:moveTo>
                        <a:pt x="5819" y="1442"/>
                      </a:moveTo>
                      <a:lnTo>
                        <a:pt x="5882" y="1348"/>
                      </a:lnTo>
                      <a:lnTo>
                        <a:pt x="5888" y="1344"/>
                      </a:lnTo>
                      <a:lnTo>
                        <a:pt x="5894" y="1344"/>
                      </a:lnTo>
                      <a:lnTo>
                        <a:pt x="5900" y="1344"/>
                      </a:lnTo>
                      <a:lnTo>
                        <a:pt x="5906" y="1344"/>
                      </a:lnTo>
                      <a:lnTo>
                        <a:pt x="5906" y="1348"/>
                      </a:lnTo>
                      <a:lnTo>
                        <a:pt x="5906" y="1351"/>
                      </a:lnTo>
                      <a:lnTo>
                        <a:pt x="5906" y="1355"/>
                      </a:lnTo>
                      <a:lnTo>
                        <a:pt x="5842" y="1445"/>
                      </a:lnTo>
                      <a:lnTo>
                        <a:pt x="5836" y="1449"/>
                      </a:lnTo>
                      <a:lnTo>
                        <a:pt x="5830" y="1449"/>
                      </a:lnTo>
                      <a:lnTo>
                        <a:pt x="5825" y="1449"/>
                      </a:lnTo>
                      <a:lnTo>
                        <a:pt x="5819" y="1449"/>
                      </a:lnTo>
                      <a:lnTo>
                        <a:pt x="5819" y="1445"/>
                      </a:lnTo>
                      <a:lnTo>
                        <a:pt x="5819" y="1442"/>
                      </a:lnTo>
                      <a:close/>
                      <a:moveTo>
                        <a:pt x="5929" y="1282"/>
                      </a:moveTo>
                      <a:lnTo>
                        <a:pt x="5981" y="1184"/>
                      </a:lnTo>
                      <a:lnTo>
                        <a:pt x="5987" y="1184"/>
                      </a:lnTo>
                      <a:lnTo>
                        <a:pt x="5987" y="1181"/>
                      </a:lnTo>
                      <a:lnTo>
                        <a:pt x="5993" y="1181"/>
                      </a:lnTo>
                      <a:lnTo>
                        <a:pt x="5998" y="1181"/>
                      </a:lnTo>
                      <a:lnTo>
                        <a:pt x="6004" y="1181"/>
                      </a:lnTo>
                      <a:lnTo>
                        <a:pt x="6004" y="1184"/>
                      </a:lnTo>
                      <a:lnTo>
                        <a:pt x="6004" y="1188"/>
                      </a:lnTo>
                      <a:lnTo>
                        <a:pt x="6004" y="1192"/>
                      </a:lnTo>
                      <a:lnTo>
                        <a:pt x="5952" y="1286"/>
                      </a:lnTo>
                      <a:lnTo>
                        <a:pt x="5946" y="1290"/>
                      </a:lnTo>
                      <a:lnTo>
                        <a:pt x="5940" y="1290"/>
                      </a:lnTo>
                      <a:lnTo>
                        <a:pt x="5935" y="1290"/>
                      </a:lnTo>
                      <a:lnTo>
                        <a:pt x="5929" y="1290"/>
                      </a:lnTo>
                      <a:lnTo>
                        <a:pt x="5929" y="1286"/>
                      </a:lnTo>
                      <a:lnTo>
                        <a:pt x="5929" y="1282"/>
                      </a:lnTo>
                      <a:close/>
                      <a:moveTo>
                        <a:pt x="6022" y="1119"/>
                      </a:moveTo>
                      <a:lnTo>
                        <a:pt x="6033" y="1098"/>
                      </a:lnTo>
                      <a:lnTo>
                        <a:pt x="6039" y="1094"/>
                      </a:lnTo>
                      <a:lnTo>
                        <a:pt x="6045" y="1090"/>
                      </a:lnTo>
                      <a:lnTo>
                        <a:pt x="6051" y="1090"/>
                      </a:lnTo>
                      <a:lnTo>
                        <a:pt x="6056" y="1094"/>
                      </a:lnTo>
                      <a:lnTo>
                        <a:pt x="6056" y="1098"/>
                      </a:lnTo>
                      <a:lnTo>
                        <a:pt x="6056" y="1101"/>
                      </a:lnTo>
                      <a:lnTo>
                        <a:pt x="6045" y="1123"/>
                      </a:lnTo>
                      <a:lnTo>
                        <a:pt x="6039" y="1127"/>
                      </a:lnTo>
                      <a:lnTo>
                        <a:pt x="6033" y="1127"/>
                      </a:lnTo>
                      <a:lnTo>
                        <a:pt x="6027" y="1127"/>
                      </a:lnTo>
                      <a:lnTo>
                        <a:pt x="6022" y="1123"/>
                      </a:lnTo>
                      <a:lnTo>
                        <a:pt x="6022" y="1119"/>
                      </a:lnTo>
                      <a:close/>
                    </a:path>
                  </a:pathLst>
                </a:custGeom>
                <a:solidFill>
                  <a:srgbClr val="FF0000"/>
                </a:solidFill>
                <a:ln w="1270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7321" name="Rectangle 584">
                <a:extLst>
                  <a:ext uri="{FF2B5EF4-FFF2-40B4-BE49-F238E27FC236}">
                    <a16:creationId xmlns:a16="http://schemas.microsoft.com/office/drawing/2014/main" id="{686B9C93-5850-4C05-92D1-A40A82DB2A5B}"/>
                  </a:ext>
                </a:extLst>
              </p:cNvPr>
              <p:cNvSpPr>
                <a:spLocks noChangeArrowheads="1"/>
              </p:cNvSpPr>
              <p:nvPr/>
            </p:nvSpPr>
            <p:spPr bwMode="auto">
              <a:xfrm>
                <a:off x="1678" y="5937"/>
                <a:ext cx="1272"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i</a:t>
                </a:r>
                <a:r>
                  <a:rPr lang="en-US" altLang="zh-CN" sz="1800" baseline="-30000">
                    <a:latin typeface="Times New Roman" panose="02020603050405020304" pitchFamily="18" charset="0"/>
                  </a:rPr>
                  <a:t>vt2</a:t>
                </a:r>
                <a:r>
                  <a:rPr lang="zh-CN" altLang="en-US" sz="1800" baseline="-30000">
                    <a:latin typeface="Times New Roman" panose="02020603050405020304" pitchFamily="18" charset="0"/>
                  </a:rPr>
                  <a:t>，</a:t>
                </a:r>
                <a:r>
                  <a:rPr lang="en-US" altLang="zh-CN" sz="1800" baseline="-30000"/>
                  <a:t>3</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sp>
        <p:nvSpPr>
          <p:cNvPr id="7177" name="Rectangle 2">
            <a:extLst>
              <a:ext uri="{FF2B5EF4-FFF2-40B4-BE49-F238E27FC236}">
                <a16:creationId xmlns:a16="http://schemas.microsoft.com/office/drawing/2014/main" id="{C14C4FB9-B8F3-4362-A3F6-010C611EB29A}"/>
              </a:ext>
            </a:extLst>
          </p:cNvPr>
          <p:cNvSpPr>
            <a:spLocks noGrp="1" noChangeArrowheads="1"/>
          </p:cNvSpPr>
          <p:nvPr>
            <p:ph type="title"/>
          </p:nvPr>
        </p:nvSpPr>
        <p:spPr>
          <a:xfrm>
            <a:off x="533400" y="762000"/>
            <a:ext cx="2362200" cy="495300"/>
          </a:xfrm>
        </p:spPr>
        <p:txBody>
          <a:bodyPr/>
          <a:lstStyle/>
          <a:p>
            <a:pPr eaLnBrk="1" hangingPunct="1"/>
            <a:r>
              <a:rPr lang="zh-CN" altLang="en-US" sz="2400">
                <a:solidFill>
                  <a:srgbClr val="040408"/>
                </a:solidFill>
                <a:latin typeface="宋体" panose="02010600030101010101" pitchFamily="2" charset="-122"/>
              </a:rPr>
              <a:t>二、阻感负载</a:t>
            </a:r>
            <a:endParaRPr lang="zh-CN" altLang="en-US" sz="2400"/>
          </a:p>
        </p:txBody>
      </p:sp>
      <p:sp>
        <p:nvSpPr>
          <p:cNvPr id="7178" name="Rectangle 404">
            <a:extLst>
              <a:ext uri="{FF2B5EF4-FFF2-40B4-BE49-F238E27FC236}">
                <a16:creationId xmlns:a16="http://schemas.microsoft.com/office/drawing/2014/main" id="{E5BC3C8F-41D4-4325-9758-53188F460142}"/>
              </a:ext>
            </a:extLst>
          </p:cNvPr>
          <p:cNvSpPr>
            <a:spLocks noChangeArrowheads="1"/>
          </p:cNvSpPr>
          <p:nvPr/>
        </p:nvSpPr>
        <p:spPr bwMode="auto">
          <a:xfrm>
            <a:off x="9445625" y="2163763"/>
            <a:ext cx="3079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179" name="Rectangle 460">
            <a:extLst>
              <a:ext uri="{FF2B5EF4-FFF2-40B4-BE49-F238E27FC236}">
                <a16:creationId xmlns:a16="http://schemas.microsoft.com/office/drawing/2014/main" id="{F49FF879-1B92-4785-ACBC-E167B0C72E24}"/>
              </a:ext>
            </a:extLst>
          </p:cNvPr>
          <p:cNvSpPr>
            <a:spLocks noChangeArrowheads="1"/>
          </p:cNvSpPr>
          <p:nvPr/>
        </p:nvSpPr>
        <p:spPr bwMode="auto">
          <a:xfrm>
            <a:off x="9521825" y="2471738"/>
            <a:ext cx="3079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2002" name="Line 498">
            <a:extLst>
              <a:ext uri="{FF2B5EF4-FFF2-40B4-BE49-F238E27FC236}">
                <a16:creationId xmlns:a16="http://schemas.microsoft.com/office/drawing/2014/main" id="{69C34A45-C513-43E3-8764-EAF72F8E5941}"/>
              </a:ext>
            </a:extLst>
          </p:cNvPr>
          <p:cNvSpPr>
            <a:spLocks noChangeShapeType="1"/>
          </p:cNvSpPr>
          <p:nvPr/>
        </p:nvSpPr>
        <p:spPr bwMode="auto">
          <a:xfrm flipV="1">
            <a:off x="5334000" y="2730500"/>
            <a:ext cx="44450" cy="157163"/>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 name="Rectangle 516">
            <a:extLst>
              <a:ext uri="{FF2B5EF4-FFF2-40B4-BE49-F238E27FC236}">
                <a16:creationId xmlns:a16="http://schemas.microsoft.com/office/drawing/2014/main" id="{1ADD9057-25BA-4517-BE04-8621CE5868A6}"/>
              </a:ext>
            </a:extLst>
          </p:cNvPr>
          <p:cNvSpPr>
            <a:spLocks noChangeArrowheads="1"/>
          </p:cNvSpPr>
          <p:nvPr/>
        </p:nvSpPr>
        <p:spPr bwMode="auto">
          <a:xfrm>
            <a:off x="9598025" y="1935163"/>
            <a:ext cx="3079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4" name="Group 517">
            <a:extLst>
              <a:ext uri="{FF2B5EF4-FFF2-40B4-BE49-F238E27FC236}">
                <a16:creationId xmlns:a16="http://schemas.microsoft.com/office/drawing/2014/main" id="{113E7FF9-25D9-4A5F-AAAE-B0375F475F74}"/>
              </a:ext>
            </a:extLst>
          </p:cNvPr>
          <p:cNvGrpSpPr>
            <a:grpSpLocks/>
          </p:cNvGrpSpPr>
          <p:nvPr/>
        </p:nvGrpSpPr>
        <p:grpSpPr bwMode="auto">
          <a:xfrm>
            <a:off x="4878388" y="1123950"/>
            <a:ext cx="4013200" cy="1131888"/>
            <a:chOff x="1942" y="1539"/>
            <a:chExt cx="6318" cy="1782"/>
          </a:xfrm>
        </p:grpSpPr>
        <p:grpSp>
          <p:nvGrpSpPr>
            <p:cNvPr id="7307" name="Group 518">
              <a:extLst>
                <a:ext uri="{FF2B5EF4-FFF2-40B4-BE49-F238E27FC236}">
                  <a16:creationId xmlns:a16="http://schemas.microsoft.com/office/drawing/2014/main" id="{ACA21A2C-AB0B-44DA-86D9-6271A8D5D7B2}"/>
                </a:ext>
              </a:extLst>
            </p:cNvPr>
            <p:cNvGrpSpPr>
              <a:grpSpLocks/>
            </p:cNvGrpSpPr>
            <p:nvPr/>
          </p:nvGrpSpPr>
          <p:grpSpPr bwMode="auto">
            <a:xfrm>
              <a:off x="2098" y="1596"/>
              <a:ext cx="6162" cy="1725"/>
              <a:chOff x="2098" y="1596"/>
              <a:chExt cx="6162" cy="1725"/>
            </a:xfrm>
          </p:grpSpPr>
          <p:sp>
            <p:nvSpPr>
              <p:cNvPr id="7309" name="Freeform 519">
                <a:extLst>
                  <a:ext uri="{FF2B5EF4-FFF2-40B4-BE49-F238E27FC236}">
                    <a16:creationId xmlns:a16="http://schemas.microsoft.com/office/drawing/2014/main" id="{0516CDA9-E6B9-4E6B-9A74-1C9A4853CD8D}"/>
                  </a:ext>
                </a:extLst>
              </p:cNvPr>
              <p:cNvSpPr>
                <a:spLocks noEditPoints="1"/>
              </p:cNvSpPr>
              <p:nvPr/>
            </p:nvSpPr>
            <p:spPr bwMode="auto">
              <a:xfrm flipV="1">
                <a:off x="2420" y="1851"/>
                <a:ext cx="5314" cy="1146"/>
              </a:xfrm>
              <a:custGeom>
                <a:avLst/>
                <a:gdLst>
                  <a:gd name="T0" fmla="*/ 12 w 6056"/>
                  <a:gd name="T1" fmla="*/ 1065 h 2152"/>
                  <a:gd name="T2" fmla="*/ 127 w 6056"/>
                  <a:gd name="T3" fmla="*/ 1290 h 2152"/>
                  <a:gd name="T4" fmla="*/ 267 w 6056"/>
                  <a:gd name="T5" fmla="*/ 1500 h 2152"/>
                  <a:gd name="T6" fmla="*/ 388 w 6056"/>
                  <a:gd name="T7" fmla="*/ 1648 h 2152"/>
                  <a:gd name="T8" fmla="*/ 319 w 6056"/>
                  <a:gd name="T9" fmla="*/ 1550 h 2152"/>
                  <a:gd name="T10" fmla="*/ 417 w 6056"/>
                  <a:gd name="T11" fmla="*/ 1710 h 2152"/>
                  <a:gd name="T12" fmla="*/ 626 w 6056"/>
                  <a:gd name="T13" fmla="*/ 1960 h 2152"/>
                  <a:gd name="T14" fmla="*/ 829 w 6056"/>
                  <a:gd name="T15" fmla="*/ 2087 h 2152"/>
                  <a:gd name="T16" fmla="*/ 713 w 6056"/>
                  <a:gd name="T17" fmla="*/ 2007 h 2152"/>
                  <a:gd name="T18" fmla="*/ 1043 w 6056"/>
                  <a:gd name="T19" fmla="*/ 2152 h 2152"/>
                  <a:gd name="T20" fmla="*/ 1298 w 6056"/>
                  <a:gd name="T21" fmla="*/ 2040 h 2152"/>
                  <a:gd name="T22" fmla="*/ 1165 w 6056"/>
                  <a:gd name="T23" fmla="*/ 2109 h 2152"/>
                  <a:gd name="T24" fmla="*/ 1374 w 6056"/>
                  <a:gd name="T25" fmla="*/ 1993 h 2152"/>
                  <a:gd name="T26" fmla="*/ 1594 w 6056"/>
                  <a:gd name="T27" fmla="*/ 1743 h 2152"/>
                  <a:gd name="T28" fmla="*/ 1692 w 6056"/>
                  <a:gd name="T29" fmla="*/ 1587 h 2152"/>
                  <a:gd name="T30" fmla="*/ 1623 w 6056"/>
                  <a:gd name="T31" fmla="*/ 1681 h 2152"/>
                  <a:gd name="T32" fmla="*/ 1756 w 6056"/>
                  <a:gd name="T33" fmla="*/ 1529 h 2152"/>
                  <a:gd name="T34" fmla="*/ 1924 w 6056"/>
                  <a:gd name="T35" fmla="*/ 1268 h 2152"/>
                  <a:gd name="T36" fmla="*/ 2005 w 6056"/>
                  <a:gd name="T37" fmla="*/ 1101 h 2152"/>
                  <a:gd name="T38" fmla="*/ 1947 w 6056"/>
                  <a:gd name="T39" fmla="*/ 1199 h 2152"/>
                  <a:gd name="T40" fmla="*/ 2040 w 6056"/>
                  <a:gd name="T41" fmla="*/ 1043 h 2152"/>
                  <a:gd name="T42" fmla="*/ 2202 w 6056"/>
                  <a:gd name="T43" fmla="*/ 800 h 2152"/>
                  <a:gd name="T44" fmla="*/ 2307 w 6056"/>
                  <a:gd name="T45" fmla="*/ 612 h 2152"/>
                  <a:gd name="T46" fmla="*/ 2417 w 6056"/>
                  <a:gd name="T47" fmla="*/ 460 h 2152"/>
                  <a:gd name="T48" fmla="*/ 2341 w 6056"/>
                  <a:gd name="T49" fmla="*/ 550 h 2152"/>
                  <a:gd name="T50" fmla="*/ 2475 w 6056"/>
                  <a:gd name="T51" fmla="*/ 402 h 2152"/>
                  <a:gd name="T52" fmla="*/ 2701 w 6056"/>
                  <a:gd name="T53" fmla="*/ 159 h 2152"/>
                  <a:gd name="T54" fmla="*/ 2892 w 6056"/>
                  <a:gd name="T55" fmla="*/ 32 h 2152"/>
                  <a:gd name="T56" fmla="*/ 2753 w 6056"/>
                  <a:gd name="T57" fmla="*/ 97 h 2152"/>
                  <a:gd name="T58" fmla="*/ 3095 w 6056"/>
                  <a:gd name="T59" fmla="*/ 14 h 2152"/>
                  <a:gd name="T60" fmla="*/ 3373 w 6056"/>
                  <a:gd name="T61" fmla="*/ 137 h 2152"/>
                  <a:gd name="T62" fmla="*/ 3246 w 6056"/>
                  <a:gd name="T63" fmla="*/ 61 h 2152"/>
                  <a:gd name="T64" fmla="*/ 3414 w 6056"/>
                  <a:gd name="T65" fmla="*/ 203 h 2152"/>
                  <a:gd name="T66" fmla="*/ 3634 w 6056"/>
                  <a:gd name="T67" fmla="*/ 449 h 2152"/>
                  <a:gd name="T68" fmla="*/ 3686 w 6056"/>
                  <a:gd name="T69" fmla="*/ 507 h 2152"/>
                  <a:gd name="T70" fmla="*/ 3674 w 6056"/>
                  <a:gd name="T71" fmla="*/ 503 h 2152"/>
                  <a:gd name="T72" fmla="*/ 3779 w 6056"/>
                  <a:gd name="T73" fmla="*/ 670 h 2152"/>
                  <a:gd name="T74" fmla="*/ 3953 w 6056"/>
                  <a:gd name="T75" fmla="*/ 931 h 2152"/>
                  <a:gd name="T76" fmla="*/ 4063 w 6056"/>
                  <a:gd name="T77" fmla="*/ 1087 h 2152"/>
                  <a:gd name="T78" fmla="*/ 4005 w 6056"/>
                  <a:gd name="T79" fmla="*/ 989 h 2152"/>
                  <a:gd name="T80" fmla="*/ 4080 w 6056"/>
                  <a:gd name="T81" fmla="*/ 1152 h 2152"/>
                  <a:gd name="T82" fmla="*/ 4242 w 6056"/>
                  <a:gd name="T83" fmla="*/ 1420 h 2152"/>
                  <a:gd name="T84" fmla="*/ 4358 w 6056"/>
                  <a:gd name="T85" fmla="*/ 1572 h 2152"/>
                  <a:gd name="T86" fmla="*/ 4300 w 6056"/>
                  <a:gd name="T87" fmla="*/ 1478 h 2152"/>
                  <a:gd name="T88" fmla="*/ 4393 w 6056"/>
                  <a:gd name="T89" fmla="*/ 1634 h 2152"/>
                  <a:gd name="T90" fmla="*/ 4515 w 6056"/>
                  <a:gd name="T91" fmla="*/ 1797 h 2152"/>
                  <a:gd name="T92" fmla="*/ 4752 w 6056"/>
                  <a:gd name="T93" fmla="*/ 2036 h 2152"/>
                  <a:gd name="T94" fmla="*/ 4891 w 6056"/>
                  <a:gd name="T95" fmla="*/ 2109 h 2152"/>
                  <a:gd name="T96" fmla="*/ 4822 w 6056"/>
                  <a:gd name="T97" fmla="*/ 2080 h 2152"/>
                  <a:gd name="T98" fmla="*/ 5233 w 6056"/>
                  <a:gd name="T99" fmla="*/ 2101 h 2152"/>
                  <a:gd name="T100" fmla="*/ 5396 w 6056"/>
                  <a:gd name="T101" fmla="*/ 1989 h 2152"/>
                  <a:gd name="T102" fmla="*/ 5309 w 6056"/>
                  <a:gd name="T103" fmla="*/ 2061 h 2152"/>
                  <a:gd name="T104" fmla="*/ 5570 w 6056"/>
                  <a:gd name="T105" fmla="*/ 1826 h 2152"/>
                  <a:gd name="T106" fmla="*/ 5668 w 6056"/>
                  <a:gd name="T107" fmla="*/ 1663 h 2152"/>
                  <a:gd name="T108" fmla="*/ 5593 w 6056"/>
                  <a:gd name="T109" fmla="*/ 1761 h 2152"/>
                  <a:gd name="T110" fmla="*/ 5726 w 6056"/>
                  <a:gd name="T111" fmla="*/ 1608 h 2152"/>
                  <a:gd name="T112" fmla="*/ 5906 w 6056"/>
                  <a:gd name="T113" fmla="*/ 1348 h 2152"/>
                  <a:gd name="T114" fmla="*/ 5987 w 6056"/>
                  <a:gd name="T115" fmla="*/ 1181 h 2152"/>
                  <a:gd name="T116" fmla="*/ 5929 w 6056"/>
                  <a:gd name="T117" fmla="*/ 1282 h 2152"/>
                  <a:gd name="T118" fmla="*/ 6027 w 6056"/>
                  <a:gd name="T119" fmla="*/ 1127 h 21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56"/>
                  <a:gd name="T181" fmla="*/ 0 h 2152"/>
                  <a:gd name="T182" fmla="*/ 6056 w 6056"/>
                  <a:gd name="T183" fmla="*/ 2152 h 21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56" h="2152">
                    <a:moveTo>
                      <a:pt x="23" y="1069"/>
                    </a:moveTo>
                    <a:lnTo>
                      <a:pt x="75" y="1163"/>
                    </a:lnTo>
                    <a:lnTo>
                      <a:pt x="81" y="1166"/>
                    </a:lnTo>
                    <a:lnTo>
                      <a:pt x="75" y="1170"/>
                    </a:lnTo>
                    <a:lnTo>
                      <a:pt x="70" y="1174"/>
                    </a:lnTo>
                    <a:lnTo>
                      <a:pt x="64" y="1174"/>
                    </a:lnTo>
                    <a:lnTo>
                      <a:pt x="58" y="1170"/>
                    </a:lnTo>
                    <a:lnTo>
                      <a:pt x="0" y="1072"/>
                    </a:lnTo>
                    <a:lnTo>
                      <a:pt x="0" y="1069"/>
                    </a:lnTo>
                    <a:lnTo>
                      <a:pt x="6" y="1065"/>
                    </a:lnTo>
                    <a:lnTo>
                      <a:pt x="12" y="1065"/>
                    </a:lnTo>
                    <a:lnTo>
                      <a:pt x="17" y="1065"/>
                    </a:lnTo>
                    <a:lnTo>
                      <a:pt x="23" y="1069"/>
                    </a:lnTo>
                    <a:close/>
                    <a:moveTo>
                      <a:pt x="116" y="1232"/>
                    </a:moveTo>
                    <a:lnTo>
                      <a:pt x="151" y="1286"/>
                    </a:lnTo>
                    <a:lnTo>
                      <a:pt x="174" y="1326"/>
                    </a:lnTo>
                    <a:lnTo>
                      <a:pt x="174" y="1329"/>
                    </a:lnTo>
                    <a:lnTo>
                      <a:pt x="174" y="1333"/>
                    </a:lnTo>
                    <a:lnTo>
                      <a:pt x="168" y="1333"/>
                    </a:lnTo>
                    <a:lnTo>
                      <a:pt x="168" y="1337"/>
                    </a:lnTo>
                    <a:lnTo>
                      <a:pt x="162" y="1337"/>
                    </a:lnTo>
                    <a:lnTo>
                      <a:pt x="156" y="1337"/>
                    </a:lnTo>
                    <a:lnTo>
                      <a:pt x="156" y="1333"/>
                    </a:lnTo>
                    <a:lnTo>
                      <a:pt x="151" y="1333"/>
                    </a:lnTo>
                    <a:lnTo>
                      <a:pt x="127" y="1290"/>
                    </a:lnTo>
                    <a:lnTo>
                      <a:pt x="99" y="1235"/>
                    </a:lnTo>
                    <a:lnTo>
                      <a:pt x="93" y="1235"/>
                    </a:lnTo>
                    <a:lnTo>
                      <a:pt x="99" y="1232"/>
                    </a:lnTo>
                    <a:lnTo>
                      <a:pt x="99" y="1228"/>
                    </a:lnTo>
                    <a:lnTo>
                      <a:pt x="104" y="1228"/>
                    </a:lnTo>
                    <a:lnTo>
                      <a:pt x="110" y="1228"/>
                    </a:lnTo>
                    <a:lnTo>
                      <a:pt x="116" y="1228"/>
                    </a:lnTo>
                    <a:lnTo>
                      <a:pt x="116" y="1232"/>
                    </a:lnTo>
                    <a:close/>
                    <a:moveTo>
                      <a:pt x="214" y="1395"/>
                    </a:moveTo>
                    <a:lnTo>
                      <a:pt x="272" y="1489"/>
                    </a:lnTo>
                    <a:lnTo>
                      <a:pt x="272" y="1492"/>
                    </a:lnTo>
                    <a:lnTo>
                      <a:pt x="272" y="1496"/>
                    </a:lnTo>
                    <a:lnTo>
                      <a:pt x="267" y="1496"/>
                    </a:lnTo>
                    <a:lnTo>
                      <a:pt x="267" y="1500"/>
                    </a:lnTo>
                    <a:lnTo>
                      <a:pt x="261" y="1500"/>
                    </a:lnTo>
                    <a:lnTo>
                      <a:pt x="255" y="1500"/>
                    </a:lnTo>
                    <a:lnTo>
                      <a:pt x="255" y="1496"/>
                    </a:lnTo>
                    <a:lnTo>
                      <a:pt x="249" y="1496"/>
                    </a:lnTo>
                    <a:lnTo>
                      <a:pt x="191" y="1398"/>
                    </a:lnTo>
                    <a:lnTo>
                      <a:pt x="191" y="1395"/>
                    </a:lnTo>
                    <a:lnTo>
                      <a:pt x="197" y="1391"/>
                    </a:lnTo>
                    <a:lnTo>
                      <a:pt x="203" y="1391"/>
                    </a:lnTo>
                    <a:lnTo>
                      <a:pt x="209" y="1391"/>
                    </a:lnTo>
                    <a:lnTo>
                      <a:pt x="214" y="1391"/>
                    </a:lnTo>
                    <a:lnTo>
                      <a:pt x="214" y="1395"/>
                    </a:lnTo>
                    <a:close/>
                    <a:moveTo>
                      <a:pt x="319" y="1554"/>
                    </a:moveTo>
                    <a:lnTo>
                      <a:pt x="388" y="1648"/>
                    </a:lnTo>
                    <a:lnTo>
                      <a:pt x="388" y="1652"/>
                    </a:lnTo>
                    <a:lnTo>
                      <a:pt x="388" y="1656"/>
                    </a:lnTo>
                    <a:lnTo>
                      <a:pt x="383" y="1656"/>
                    </a:lnTo>
                    <a:lnTo>
                      <a:pt x="377" y="1656"/>
                    </a:lnTo>
                    <a:lnTo>
                      <a:pt x="371" y="1656"/>
                    </a:lnTo>
                    <a:lnTo>
                      <a:pt x="371" y="1652"/>
                    </a:lnTo>
                    <a:lnTo>
                      <a:pt x="301" y="1561"/>
                    </a:lnTo>
                    <a:lnTo>
                      <a:pt x="301" y="1558"/>
                    </a:lnTo>
                    <a:lnTo>
                      <a:pt x="301" y="1554"/>
                    </a:lnTo>
                    <a:lnTo>
                      <a:pt x="307" y="1550"/>
                    </a:lnTo>
                    <a:lnTo>
                      <a:pt x="313" y="1550"/>
                    </a:lnTo>
                    <a:lnTo>
                      <a:pt x="319" y="1550"/>
                    </a:lnTo>
                    <a:lnTo>
                      <a:pt x="319" y="1554"/>
                    </a:lnTo>
                    <a:close/>
                    <a:moveTo>
                      <a:pt x="440" y="1714"/>
                    </a:moveTo>
                    <a:lnTo>
                      <a:pt x="510" y="1804"/>
                    </a:lnTo>
                    <a:lnTo>
                      <a:pt x="510" y="1808"/>
                    </a:lnTo>
                    <a:lnTo>
                      <a:pt x="510" y="1811"/>
                    </a:lnTo>
                    <a:lnTo>
                      <a:pt x="504" y="1811"/>
                    </a:lnTo>
                    <a:lnTo>
                      <a:pt x="498" y="1811"/>
                    </a:lnTo>
                    <a:lnTo>
                      <a:pt x="493" y="1811"/>
                    </a:lnTo>
                    <a:lnTo>
                      <a:pt x="487" y="1808"/>
                    </a:lnTo>
                    <a:lnTo>
                      <a:pt x="417" y="1717"/>
                    </a:lnTo>
                    <a:lnTo>
                      <a:pt x="417" y="1714"/>
                    </a:lnTo>
                    <a:lnTo>
                      <a:pt x="417" y="1710"/>
                    </a:lnTo>
                    <a:lnTo>
                      <a:pt x="423" y="1710"/>
                    </a:lnTo>
                    <a:lnTo>
                      <a:pt x="429" y="1706"/>
                    </a:lnTo>
                    <a:lnTo>
                      <a:pt x="435" y="1710"/>
                    </a:lnTo>
                    <a:lnTo>
                      <a:pt x="440" y="1714"/>
                    </a:lnTo>
                    <a:close/>
                    <a:moveTo>
                      <a:pt x="562" y="1866"/>
                    </a:moveTo>
                    <a:lnTo>
                      <a:pt x="649" y="1953"/>
                    </a:lnTo>
                    <a:lnTo>
                      <a:pt x="649" y="1956"/>
                    </a:lnTo>
                    <a:lnTo>
                      <a:pt x="649" y="1960"/>
                    </a:lnTo>
                    <a:lnTo>
                      <a:pt x="643" y="1964"/>
                    </a:lnTo>
                    <a:lnTo>
                      <a:pt x="638" y="1964"/>
                    </a:lnTo>
                    <a:lnTo>
                      <a:pt x="632" y="1964"/>
                    </a:lnTo>
                    <a:lnTo>
                      <a:pt x="626" y="1960"/>
                    </a:lnTo>
                    <a:lnTo>
                      <a:pt x="545" y="1873"/>
                    </a:lnTo>
                    <a:lnTo>
                      <a:pt x="545" y="1869"/>
                    </a:lnTo>
                    <a:lnTo>
                      <a:pt x="545" y="1866"/>
                    </a:lnTo>
                    <a:lnTo>
                      <a:pt x="551" y="1862"/>
                    </a:lnTo>
                    <a:lnTo>
                      <a:pt x="556" y="1862"/>
                    </a:lnTo>
                    <a:lnTo>
                      <a:pt x="562" y="1866"/>
                    </a:lnTo>
                    <a:close/>
                    <a:moveTo>
                      <a:pt x="719" y="2011"/>
                    </a:moveTo>
                    <a:lnTo>
                      <a:pt x="788" y="2065"/>
                    </a:lnTo>
                    <a:lnTo>
                      <a:pt x="788" y="2061"/>
                    </a:lnTo>
                    <a:lnTo>
                      <a:pt x="829" y="2083"/>
                    </a:lnTo>
                    <a:lnTo>
                      <a:pt x="829" y="2087"/>
                    </a:lnTo>
                    <a:lnTo>
                      <a:pt x="829" y="2090"/>
                    </a:lnTo>
                    <a:lnTo>
                      <a:pt x="829" y="2094"/>
                    </a:lnTo>
                    <a:lnTo>
                      <a:pt x="823" y="2094"/>
                    </a:lnTo>
                    <a:lnTo>
                      <a:pt x="817" y="2094"/>
                    </a:lnTo>
                    <a:lnTo>
                      <a:pt x="811" y="2094"/>
                    </a:lnTo>
                    <a:lnTo>
                      <a:pt x="771" y="2072"/>
                    </a:lnTo>
                    <a:lnTo>
                      <a:pt x="701" y="2018"/>
                    </a:lnTo>
                    <a:lnTo>
                      <a:pt x="695" y="2018"/>
                    </a:lnTo>
                    <a:lnTo>
                      <a:pt x="695" y="2014"/>
                    </a:lnTo>
                    <a:lnTo>
                      <a:pt x="695" y="2011"/>
                    </a:lnTo>
                    <a:lnTo>
                      <a:pt x="701" y="2011"/>
                    </a:lnTo>
                    <a:lnTo>
                      <a:pt x="707" y="2007"/>
                    </a:lnTo>
                    <a:lnTo>
                      <a:pt x="713" y="2007"/>
                    </a:lnTo>
                    <a:lnTo>
                      <a:pt x="719" y="2011"/>
                    </a:lnTo>
                    <a:close/>
                    <a:moveTo>
                      <a:pt x="910" y="2127"/>
                    </a:moveTo>
                    <a:lnTo>
                      <a:pt x="1049" y="2137"/>
                    </a:lnTo>
                    <a:lnTo>
                      <a:pt x="1043" y="2137"/>
                    </a:lnTo>
                    <a:lnTo>
                      <a:pt x="1066" y="2130"/>
                    </a:lnTo>
                    <a:lnTo>
                      <a:pt x="1072" y="2130"/>
                    </a:lnTo>
                    <a:lnTo>
                      <a:pt x="1078" y="2134"/>
                    </a:lnTo>
                    <a:lnTo>
                      <a:pt x="1078" y="2137"/>
                    </a:lnTo>
                    <a:lnTo>
                      <a:pt x="1078" y="2141"/>
                    </a:lnTo>
                    <a:lnTo>
                      <a:pt x="1078" y="2145"/>
                    </a:lnTo>
                    <a:lnTo>
                      <a:pt x="1072" y="2145"/>
                    </a:lnTo>
                    <a:lnTo>
                      <a:pt x="1049" y="2148"/>
                    </a:lnTo>
                    <a:lnTo>
                      <a:pt x="1043" y="2152"/>
                    </a:lnTo>
                    <a:lnTo>
                      <a:pt x="910" y="2141"/>
                    </a:lnTo>
                    <a:lnTo>
                      <a:pt x="904" y="2141"/>
                    </a:lnTo>
                    <a:lnTo>
                      <a:pt x="898" y="2137"/>
                    </a:lnTo>
                    <a:lnTo>
                      <a:pt x="898" y="2134"/>
                    </a:lnTo>
                    <a:lnTo>
                      <a:pt x="898" y="2130"/>
                    </a:lnTo>
                    <a:lnTo>
                      <a:pt x="898" y="2127"/>
                    </a:lnTo>
                    <a:lnTo>
                      <a:pt x="904" y="2127"/>
                    </a:lnTo>
                    <a:lnTo>
                      <a:pt x="910" y="2127"/>
                    </a:lnTo>
                    <a:close/>
                    <a:moveTo>
                      <a:pt x="1171" y="2105"/>
                    </a:moveTo>
                    <a:lnTo>
                      <a:pt x="1287" y="2043"/>
                    </a:lnTo>
                    <a:lnTo>
                      <a:pt x="1292" y="2043"/>
                    </a:lnTo>
                    <a:lnTo>
                      <a:pt x="1292" y="2040"/>
                    </a:lnTo>
                    <a:lnTo>
                      <a:pt x="1298" y="2040"/>
                    </a:lnTo>
                    <a:lnTo>
                      <a:pt x="1304" y="2040"/>
                    </a:lnTo>
                    <a:lnTo>
                      <a:pt x="1310" y="2043"/>
                    </a:lnTo>
                    <a:lnTo>
                      <a:pt x="1310" y="2047"/>
                    </a:lnTo>
                    <a:lnTo>
                      <a:pt x="1310" y="2051"/>
                    </a:lnTo>
                    <a:lnTo>
                      <a:pt x="1304" y="2054"/>
                    </a:lnTo>
                    <a:lnTo>
                      <a:pt x="1182" y="2119"/>
                    </a:lnTo>
                    <a:lnTo>
                      <a:pt x="1176" y="2119"/>
                    </a:lnTo>
                    <a:lnTo>
                      <a:pt x="1171" y="2119"/>
                    </a:lnTo>
                    <a:lnTo>
                      <a:pt x="1165" y="2116"/>
                    </a:lnTo>
                    <a:lnTo>
                      <a:pt x="1165" y="2112"/>
                    </a:lnTo>
                    <a:lnTo>
                      <a:pt x="1165" y="2109"/>
                    </a:lnTo>
                    <a:lnTo>
                      <a:pt x="1171" y="2105"/>
                    </a:lnTo>
                    <a:close/>
                    <a:moveTo>
                      <a:pt x="1356" y="1982"/>
                    </a:moveTo>
                    <a:lnTo>
                      <a:pt x="1414" y="1931"/>
                    </a:lnTo>
                    <a:lnTo>
                      <a:pt x="1443" y="1898"/>
                    </a:lnTo>
                    <a:lnTo>
                      <a:pt x="1443" y="1895"/>
                    </a:lnTo>
                    <a:lnTo>
                      <a:pt x="1449" y="1895"/>
                    </a:lnTo>
                    <a:lnTo>
                      <a:pt x="1455" y="1895"/>
                    </a:lnTo>
                    <a:lnTo>
                      <a:pt x="1460" y="1895"/>
                    </a:lnTo>
                    <a:lnTo>
                      <a:pt x="1460" y="1898"/>
                    </a:lnTo>
                    <a:lnTo>
                      <a:pt x="1466" y="1898"/>
                    </a:lnTo>
                    <a:lnTo>
                      <a:pt x="1466" y="1902"/>
                    </a:lnTo>
                    <a:lnTo>
                      <a:pt x="1460" y="1906"/>
                    </a:lnTo>
                    <a:lnTo>
                      <a:pt x="1432" y="1942"/>
                    </a:lnTo>
                    <a:lnTo>
                      <a:pt x="1374" y="1993"/>
                    </a:lnTo>
                    <a:lnTo>
                      <a:pt x="1368" y="1993"/>
                    </a:lnTo>
                    <a:lnTo>
                      <a:pt x="1362" y="1993"/>
                    </a:lnTo>
                    <a:lnTo>
                      <a:pt x="1356" y="1989"/>
                    </a:lnTo>
                    <a:lnTo>
                      <a:pt x="1356" y="1985"/>
                    </a:lnTo>
                    <a:lnTo>
                      <a:pt x="1356" y="1982"/>
                    </a:lnTo>
                    <a:close/>
                    <a:moveTo>
                      <a:pt x="1501" y="1833"/>
                    </a:moveTo>
                    <a:lnTo>
                      <a:pt x="1536" y="1793"/>
                    </a:lnTo>
                    <a:lnTo>
                      <a:pt x="1571" y="1746"/>
                    </a:lnTo>
                    <a:lnTo>
                      <a:pt x="1576" y="1743"/>
                    </a:lnTo>
                    <a:lnTo>
                      <a:pt x="1582" y="1739"/>
                    </a:lnTo>
                    <a:lnTo>
                      <a:pt x="1588" y="1743"/>
                    </a:lnTo>
                    <a:lnTo>
                      <a:pt x="1594" y="1743"/>
                    </a:lnTo>
                    <a:lnTo>
                      <a:pt x="1594" y="1746"/>
                    </a:lnTo>
                    <a:lnTo>
                      <a:pt x="1594" y="1750"/>
                    </a:lnTo>
                    <a:lnTo>
                      <a:pt x="1559" y="1797"/>
                    </a:lnTo>
                    <a:lnTo>
                      <a:pt x="1518" y="1840"/>
                    </a:lnTo>
                    <a:lnTo>
                      <a:pt x="1518" y="1844"/>
                    </a:lnTo>
                    <a:lnTo>
                      <a:pt x="1513" y="1844"/>
                    </a:lnTo>
                    <a:lnTo>
                      <a:pt x="1507" y="1844"/>
                    </a:lnTo>
                    <a:lnTo>
                      <a:pt x="1501" y="1844"/>
                    </a:lnTo>
                    <a:lnTo>
                      <a:pt x="1501" y="1840"/>
                    </a:lnTo>
                    <a:lnTo>
                      <a:pt x="1495" y="1837"/>
                    </a:lnTo>
                    <a:lnTo>
                      <a:pt x="1501" y="1833"/>
                    </a:lnTo>
                    <a:close/>
                    <a:moveTo>
                      <a:pt x="1623" y="1681"/>
                    </a:moveTo>
                    <a:lnTo>
                      <a:pt x="1692" y="1587"/>
                    </a:lnTo>
                    <a:lnTo>
                      <a:pt x="1692" y="1583"/>
                    </a:lnTo>
                    <a:lnTo>
                      <a:pt x="1698" y="1583"/>
                    </a:lnTo>
                    <a:lnTo>
                      <a:pt x="1704" y="1583"/>
                    </a:lnTo>
                    <a:lnTo>
                      <a:pt x="1710" y="1587"/>
                    </a:lnTo>
                    <a:lnTo>
                      <a:pt x="1710" y="1590"/>
                    </a:lnTo>
                    <a:lnTo>
                      <a:pt x="1710" y="1594"/>
                    </a:lnTo>
                    <a:lnTo>
                      <a:pt x="1640" y="1685"/>
                    </a:lnTo>
                    <a:lnTo>
                      <a:pt x="1640" y="1688"/>
                    </a:lnTo>
                    <a:lnTo>
                      <a:pt x="1634" y="1688"/>
                    </a:lnTo>
                    <a:lnTo>
                      <a:pt x="1629" y="1688"/>
                    </a:lnTo>
                    <a:lnTo>
                      <a:pt x="1623" y="1688"/>
                    </a:lnTo>
                    <a:lnTo>
                      <a:pt x="1623" y="1685"/>
                    </a:lnTo>
                    <a:lnTo>
                      <a:pt x="1623" y="1681"/>
                    </a:lnTo>
                    <a:close/>
                    <a:moveTo>
                      <a:pt x="1739" y="1521"/>
                    </a:moveTo>
                    <a:lnTo>
                      <a:pt x="1802" y="1435"/>
                    </a:lnTo>
                    <a:lnTo>
                      <a:pt x="1808" y="1431"/>
                    </a:lnTo>
                    <a:lnTo>
                      <a:pt x="1808" y="1427"/>
                    </a:lnTo>
                    <a:lnTo>
                      <a:pt x="1814" y="1427"/>
                    </a:lnTo>
                    <a:lnTo>
                      <a:pt x="1814" y="1424"/>
                    </a:lnTo>
                    <a:lnTo>
                      <a:pt x="1820" y="1427"/>
                    </a:lnTo>
                    <a:lnTo>
                      <a:pt x="1826" y="1427"/>
                    </a:lnTo>
                    <a:lnTo>
                      <a:pt x="1826" y="1431"/>
                    </a:lnTo>
                    <a:lnTo>
                      <a:pt x="1826" y="1435"/>
                    </a:lnTo>
                    <a:lnTo>
                      <a:pt x="1826" y="1442"/>
                    </a:lnTo>
                    <a:lnTo>
                      <a:pt x="1762" y="1529"/>
                    </a:lnTo>
                    <a:lnTo>
                      <a:pt x="1756" y="1529"/>
                    </a:lnTo>
                    <a:lnTo>
                      <a:pt x="1750" y="1532"/>
                    </a:lnTo>
                    <a:lnTo>
                      <a:pt x="1744" y="1532"/>
                    </a:lnTo>
                    <a:lnTo>
                      <a:pt x="1739" y="1529"/>
                    </a:lnTo>
                    <a:lnTo>
                      <a:pt x="1739" y="1525"/>
                    </a:lnTo>
                    <a:lnTo>
                      <a:pt x="1739" y="1521"/>
                    </a:lnTo>
                    <a:close/>
                    <a:moveTo>
                      <a:pt x="1849" y="1362"/>
                    </a:moveTo>
                    <a:lnTo>
                      <a:pt x="1907" y="1268"/>
                    </a:lnTo>
                    <a:lnTo>
                      <a:pt x="1907" y="1264"/>
                    </a:lnTo>
                    <a:lnTo>
                      <a:pt x="1913" y="1264"/>
                    </a:lnTo>
                    <a:lnTo>
                      <a:pt x="1918" y="1264"/>
                    </a:lnTo>
                    <a:lnTo>
                      <a:pt x="1924" y="1264"/>
                    </a:lnTo>
                    <a:lnTo>
                      <a:pt x="1924" y="1268"/>
                    </a:lnTo>
                    <a:lnTo>
                      <a:pt x="1930" y="1268"/>
                    </a:lnTo>
                    <a:lnTo>
                      <a:pt x="1924" y="1271"/>
                    </a:lnTo>
                    <a:lnTo>
                      <a:pt x="1866" y="1366"/>
                    </a:lnTo>
                    <a:lnTo>
                      <a:pt x="1866" y="1369"/>
                    </a:lnTo>
                    <a:lnTo>
                      <a:pt x="1860" y="1369"/>
                    </a:lnTo>
                    <a:lnTo>
                      <a:pt x="1860" y="1373"/>
                    </a:lnTo>
                    <a:lnTo>
                      <a:pt x="1855" y="1373"/>
                    </a:lnTo>
                    <a:lnTo>
                      <a:pt x="1849" y="1369"/>
                    </a:lnTo>
                    <a:lnTo>
                      <a:pt x="1849" y="1366"/>
                    </a:lnTo>
                    <a:lnTo>
                      <a:pt x="1849" y="1362"/>
                    </a:lnTo>
                    <a:close/>
                    <a:moveTo>
                      <a:pt x="1947" y="1199"/>
                    </a:moveTo>
                    <a:lnTo>
                      <a:pt x="1999" y="1105"/>
                    </a:lnTo>
                    <a:lnTo>
                      <a:pt x="2005" y="1101"/>
                    </a:lnTo>
                    <a:lnTo>
                      <a:pt x="2011" y="1098"/>
                    </a:lnTo>
                    <a:lnTo>
                      <a:pt x="2017" y="1101"/>
                    </a:lnTo>
                    <a:lnTo>
                      <a:pt x="2023" y="1105"/>
                    </a:lnTo>
                    <a:lnTo>
                      <a:pt x="2023" y="1108"/>
                    </a:lnTo>
                    <a:lnTo>
                      <a:pt x="1965" y="1203"/>
                    </a:lnTo>
                    <a:lnTo>
                      <a:pt x="1965" y="1206"/>
                    </a:lnTo>
                    <a:lnTo>
                      <a:pt x="1959" y="1210"/>
                    </a:lnTo>
                    <a:lnTo>
                      <a:pt x="1953" y="1210"/>
                    </a:lnTo>
                    <a:lnTo>
                      <a:pt x="1947" y="1206"/>
                    </a:lnTo>
                    <a:lnTo>
                      <a:pt x="1942" y="1203"/>
                    </a:lnTo>
                    <a:lnTo>
                      <a:pt x="1947" y="1199"/>
                    </a:lnTo>
                    <a:close/>
                    <a:moveTo>
                      <a:pt x="2040" y="1036"/>
                    </a:moveTo>
                    <a:lnTo>
                      <a:pt x="2098" y="942"/>
                    </a:lnTo>
                    <a:lnTo>
                      <a:pt x="2098" y="938"/>
                    </a:lnTo>
                    <a:lnTo>
                      <a:pt x="2104" y="934"/>
                    </a:lnTo>
                    <a:lnTo>
                      <a:pt x="2110" y="934"/>
                    </a:lnTo>
                    <a:lnTo>
                      <a:pt x="2115" y="938"/>
                    </a:lnTo>
                    <a:lnTo>
                      <a:pt x="2115" y="942"/>
                    </a:lnTo>
                    <a:lnTo>
                      <a:pt x="2115" y="945"/>
                    </a:lnTo>
                    <a:lnTo>
                      <a:pt x="2063" y="1040"/>
                    </a:lnTo>
                    <a:lnTo>
                      <a:pt x="2057" y="1043"/>
                    </a:lnTo>
                    <a:lnTo>
                      <a:pt x="2052" y="1047"/>
                    </a:lnTo>
                    <a:lnTo>
                      <a:pt x="2046" y="1047"/>
                    </a:lnTo>
                    <a:lnTo>
                      <a:pt x="2040" y="1043"/>
                    </a:lnTo>
                    <a:lnTo>
                      <a:pt x="2040" y="1040"/>
                    </a:lnTo>
                    <a:lnTo>
                      <a:pt x="2040" y="1036"/>
                    </a:lnTo>
                    <a:close/>
                    <a:moveTo>
                      <a:pt x="2133" y="873"/>
                    </a:moveTo>
                    <a:lnTo>
                      <a:pt x="2179" y="797"/>
                    </a:lnTo>
                    <a:lnTo>
                      <a:pt x="2191" y="779"/>
                    </a:lnTo>
                    <a:lnTo>
                      <a:pt x="2197" y="775"/>
                    </a:lnTo>
                    <a:lnTo>
                      <a:pt x="2197" y="771"/>
                    </a:lnTo>
                    <a:lnTo>
                      <a:pt x="2202" y="771"/>
                    </a:lnTo>
                    <a:lnTo>
                      <a:pt x="2208" y="771"/>
                    </a:lnTo>
                    <a:lnTo>
                      <a:pt x="2208" y="775"/>
                    </a:lnTo>
                    <a:lnTo>
                      <a:pt x="2214" y="775"/>
                    </a:lnTo>
                    <a:lnTo>
                      <a:pt x="2214" y="779"/>
                    </a:lnTo>
                    <a:lnTo>
                      <a:pt x="2214" y="782"/>
                    </a:lnTo>
                    <a:lnTo>
                      <a:pt x="2202" y="800"/>
                    </a:lnTo>
                    <a:lnTo>
                      <a:pt x="2156" y="876"/>
                    </a:lnTo>
                    <a:lnTo>
                      <a:pt x="2156" y="880"/>
                    </a:lnTo>
                    <a:lnTo>
                      <a:pt x="2150" y="880"/>
                    </a:lnTo>
                    <a:lnTo>
                      <a:pt x="2144" y="884"/>
                    </a:lnTo>
                    <a:lnTo>
                      <a:pt x="2144" y="880"/>
                    </a:lnTo>
                    <a:lnTo>
                      <a:pt x="2139" y="880"/>
                    </a:lnTo>
                    <a:lnTo>
                      <a:pt x="2133" y="876"/>
                    </a:lnTo>
                    <a:lnTo>
                      <a:pt x="2133" y="873"/>
                    </a:lnTo>
                    <a:close/>
                    <a:moveTo>
                      <a:pt x="2237" y="710"/>
                    </a:moveTo>
                    <a:lnTo>
                      <a:pt x="2295" y="616"/>
                    </a:lnTo>
                    <a:lnTo>
                      <a:pt x="2295" y="612"/>
                    </a:lnTo>
                    <a:lnTo>
                      <a:pt x="2301" y="612"/>
                    </a:lnTo>
                    <a:lnTo>
                      <a:pt x="2307" y="612"/>
                    </a:lnTo>
                    <a:lnTo>
                      <a:pt x="2312" y="612"/>
                    </a:lnTo>
                    <a:lnTo>
                      <a:pt x="2312" y="616"/>
                    </a:lnTo>
                    <a:lnTo>
                      <a:pt x="2318" y="619"/>
                    </a:lnTo>
                    <a:lnTo>
                      <a:pt x="2254" y="713"/>
                    </a:lnTo>
                    <a:lnTo>
                      <a:pt x="2254" y="717"/>
                    </a:lnTo>
                    <a:lnTo>
                      <a:pt x="2249" y="717"/>
                    </a:lnTo>
                    <a:lnTo>
                      <a:pt x="2243" y="721"/>
                    </a:lnTo>
                    <a:lnTo>
                      <a:pt x="2237" y="717"/>
                    </a:lnTo>
                    <a:lnTo>
                      <a:pt x="2231" y="713"/>
                    </a:lnTo>
                    <a:lnTo>
                      <a:pt x="2237" y="710"/>
                    </a:lnTo>
                    <a:close/>
                    <a:moveTo>
                      <a:pt x="2341" y="550"/>
                    </a:moveTo>
                    <a:lnTo>
                      <a:pt x="2417" y="460"/>
                    </a:lnTo>
                    <a:lnTo>
                      <a:pt x="2417" y="456"/>
                    </a:lnTo>
                    <a:lnTo>
                      <a:pt x="2423" y="453"/>
                    </a:lnTo>
                    <a:lnTo>
                      <a:pt x="2428" y="453"/>
                    </a:lnTo>
                    <a:lnTo>
                      <a:pt x="2428" y="456"/>
                    </a:lnTo>
                    <a:lnTo>
                      <a:pt x="2434" y="456"/>
                    </a:lnTo>
                    <a:lnTo>
                      <a:pt x="2434" y="460"/>
                    </a:lnTo>
                    <a:lnTo>
                      <a:pt x="2434" y="463"/>
                    </a:lnTo>
                    <a:lnTo>
                      <a:pt x="2365" y="554"/>
                    </a:lnTo>
                    <a:lnTo>
                      <a:pt x="2359" y="558"/>
                    </a:lnTo>
                    <a:lnTo>
                      <a:pt x="2353" y="558"/>
                    </a:lnTo>
                    <a:lnTo>
                      <a:pt x="2347" y="558"/>
                    </a:lnTo>
                    <a:lnTo>
                      <a:pt x="2341" y="554"/>
                    </a:lnTo>
                    <a:lnTo>
                      <a:pt x="2341" y="550"/>
                    </a:lnTo>
                    <a:close/>
                    <a:moveTo>
                      <a:pt x="2463" y="395"/>
                    </a:moveTo>
                    <a:lnTo>
                      <a:pt x="2538" y="300"/>
                    </a:lnTo>
                    <a:lnTo>
                      <a:pt x="2544" y="297"/>
                    </a:lnTo>
                    <a:lnTo>
                      <a:pt x="2550" y="297"/>
                    </a:lnTo>
                    <a:lnTo>
                      <a:pt x="2550" y="300"/>
                    </a:lnTo>
                    <a:lnTo>
                      <a:pt x="2556" y="300"/>
                    </a:lnTo>
                    <a:lnTo>
                      <a:pt x="2556" y="304"/>
                    </a:lnTo>
                    <a:lnTo>
                      <a:pt x="2562" y="304"/>
                    </a:lnTo>
                    <a:lnTo>
                      <a:pt x="2556" y="308"/>
                    </a:lnTo>
                    <a:lnTo>
                      <a:pt x="2486" y="398"/>
                    </a:lnTo>
                    <a:lnTo>
                      <a:pt x="2486" y="402"/>
                    </a:lnTo>
                    <a:lnTo>
                      <a:pt x="2480" y="402"/>
                    </a:lnTo>
                    <a:lnTo>
                      <a:pt x="2475" y="402"/>
                    </a:lnTo>
                    <a:lnTo>
                      <a:pt x="2469" y="402"/>
                    </a:lnTo>
                    <a:lnTo>
                      <a:pt x="2463" y="398"/>
                    </a:lnTo>
                    <a:lnTo>
                      <a:pt x="2463" y="395"/>
                    </a:lnTo>
                    <a:close/>
                    <a:moveTo>
                      <a:pt x="2591" y="239"/>
                    </a:moveTo>
                    <a:lnTo>
                      <a:pt x="2683" y="152"/>
                    </a:lnTo>
                    <a:lnTo>
                      <a:pt x="2683" y="148"/>
                    </a:lnTo>
                    <a:lnTo>
                      <a:pt x="2689" y="148"/>
                    </a:lnTo>
                    <a:lnTo>
                      <a:pt x="2695" y="148"/>
                    </a:lnTo>
                    <a:lnTo>
                      <a:pt x="2701" y="152"/>
                    </a:lnTo>
                    <a:lnTo>
                      <a:pt x="2701" y="155"/>
                    </a:lnTo>
                    <a:lnTo>
                      <a:pt x="2701" y="159"/>
                    </a:lnTo>
                    <a:lnTo>
                      <a:pt x="2614" y="246"/>
                    </a:lnTo>
                    <a:lnTo>
                      <a:pt x="2608" y="246"/>
                    </a:lnTo>
                    <a:lnTo>
                      <a:pt x="2602" y="250"/>
                    </a:lnTo>
                    <a:lnTo>
                      <a:pt x="2596" y="246"/>
                    </a:lnTo>
                    <a:lnTo>
                      <a:pt x="2591" y="246"/>
                    </a:lnTo>
                    <a:lnTo>
                      <a:pt x="2591" y="242"/>
                    </a:lnTo>
                    <a:lnTo>
                      <a:pt x="2591" y="239"/>
                    </a:lnTo>
                    <a:close/>
                    <a:moveTo>
                      <a:pt x="2759" y="97"/>
                    </a:moveTo>
                    <a:lnTo>
                      <a:pt x="2822" y="50"/>
                    </a:lnTo>
                    <a:lnTo>
                      <a:pt x="2828" y="47"/>
                    </a:lnTo>
                    <a:lnTo>
                      <a:pt x="2886" y="32"/>
                    </a:lnTo>
                    <a:lnTo>
                      <a:pt x="2892" y="32"/>
                    </a:lnTo>
                    <a:lnTo>
                      <a:pt x="2898" y="32"/>
                    </a:lnTo>
                    <a:lnTo>
                      <a:pt x="2898" y="36"/>
                    </a:lnTo>
                    <a:lnTo>
                      <a:pt x="2898" y="39"/>
                    </a:lnTo>
                    <a:lnTo>
                      <a:pt x="2898" y="43"/>
                    </a:lnTo>
                    <a:lnTo>
                      <a:pt x="2892" y="43"/>
                    </a:lnTo>
                    <a:lnTo>
                      <a:pt x="2840" y="61"/>
                    </a:lnTo>
                    <a:lnTo>
                      <a:pt x="2776" y="105"/>
                    </a:lnTo>
                    <a:lnTo>
                      <a:pt x="2770" y="108"/>
                    </a:lnTo>
                    <a:lnTo>
                      <a:pt x="2764" y="108"/>
                    </a:lnTo>
                    <a:lnTo>
                      <a:pt x="2759" y="108"/>
                    </a:lnTo>
                    <a:lnTo>
                      <a:pt x="2759" y="105"/>
                    </a:lnTo>
                    <a:lnTo>
                      <a:pt x="2753" y="105"/>
                    </a:lnTo>
                    <a:lnTo>
                      <a:pt x="2753" y="101"/>
                    </a:lnTo>
                    <a:lnTo>
                      <a:pt x="2753" y="97"/>
                    </a:lnTo>
                    <a:lnTo>
                      <a:pt x="2759" y="97"/>
                    </a:lnTo>
                    <a:close/>
                    <a:moveTo>
                      <a:pt x="2996" y="7"/>
                    </a:moveTo>
                    <a:lnTo>
                      <a:pt x="3095" y="0"/>
                    </a:lnTo>
                    <a:lnTo>
                      <a:pt x="3101" y="0"/>
                    </a:lnTo>
                    <a:lnTo>
                      <a:pt x="3106" y="0"/>
                    </a:lnTo>
                    <a:lnTo>
                      <a:pt x="3159" y="21"/>
                    </a:lnTo>
                    <a:lnTo>
                      <a:pt x="3159" y="25"/>
                    </a:lnTo>
                    <a:lnTo>
                      <a:pt x="3159" y="29"/>
                    </a:lnTo>
                    <a:lnTo>
                      <a:pt x="3159" y="32"/>
                    </a:lnTo>
                    <a:lnTo>
                      <a:pt x="3153" y="32"/>
                    </a:lnTo>
                    <a:lnTo>
                      <a:pt x="3147" y="32"/>
                    </a:lnTo>
                    <a:lnTo>
                      <a:pt x="3141" y="32"/>
                    </a:lnTo>
                    <a:lnTo>
                      <a:pt x="3095" y="14"/>
                    </a:lnTo>
                    <a:lnTo>
                      <a:pt x="3101" y="14"/>
                    </a:lnTo>
                    <a:lnTo>
                      <a:pt x="2996" y="21"/>
                    </a:lnTo>
                    <a:lnTo>
                      <a:pt x="2991" y="21"/>
                    </a:lnTo>
                    <a:lnTo>
                      <a:pt x="2985" y="18"/>
                    </a:lnTo>
                    <a:lnTo>
                      <a:pt x="2985" y="14"/>
                    </a:lnTo>
                    <a:lnTo>
                      <a:pt x="2985" y="10"/>
                    </a:lnTo>
                    <a:lnTo>
                      <a:pt x="2991" y="7"/>
                    </a:lnTo>
                    <a:lnTo>
                      <a:pt x="2996" y="7"/>
                    </a:lnTo>
                    <a:close/>
                    <a:moveTo>
                      <a:pt x="3251" y="61"/>
                    </a:moveTo>
                    <a:lnTo>
                      <a:pt x="3356" y="123"/>
                    </a:lnTo>
                    <a:lnTo>
                      <a:pt x="3361" y="126"/>
                    </a:lnTo>
                    <a:lnTo>
                      <a:pt x="3367" y="134"/>
                    </a:lnTo>
                    <a:lnTo>
                      <a:pt x="3373" y="137"/>
                    </a:lnTo>
                    <a:lnTo>
                      <a:pt x="3373" y="141"/>
                    </a:lnTo>
                    <a:lnTo>
                      <a:pt x="3367" y="145"/>
                    </a:lnTo>
                    <a:lnTo>
                      <a:pt x="3361" y="145"/>
                    </a:lnTo>
                    <a:lnTo>
                      <a:pt x="3356" y="145"/>
                    </a:lnTo>
                    <a:lnTo>
                      <a:pt x="3350" y="145"/>
                    </a:lnTo>
                    <a:lnTo>
                      <a:pt x="3338" y="134"/>
                    </a:lnTo>
                    <a:lnTo>
                      <a:pt x="3344" y="134"/>
                    </a:lnTo>
                    <a:lnTo>
                      <a:pt x="3240" y="72"/>
                    </a:lnTo>
                    <a:lnTo>
                      <a:pt x="3234" y="68"/>
                    </a:lnTo>
                    <a:lnTo>
                      <a:pt x="3234" y="65"/>
                    </a:lnTo>
                    <a:lnTo>
                      <a:pt x="3240" y="61"/>
                    </a:lnTo>
                    <a:lnTo>
                      <a:pt x="3246" y="61"/>
                    </a:lnTo>
                    <a:lnTo>
                      <a:pt x="3251" y="61"/>
                    </a:lnTo>
                    <a:close/>
                    <a:moveTo>
                      <a:pt x="3431" y="195"/>
                    </a:moveTo>
                    <a:lnTo>
                      <a:pt x="3483" y="250"/>
                    </a:lnTo>
                    <a:lnTo>
                      <a:pt x="3518" y="282"/>
                    </a:lnTo>
                    <a:lnTo>
                      <a:pt x="3518" y="286"/>
                    </a:lnTo>
                    <a:lnTo>
                      <a:pt x="3518" y="289"/>
                    </a:lnTo>
                    <a:lnTo>
                      <a:pt x="3512" y="293"/>
                    </a:lnTo>
                    <a:lnTo>
                      <a:pt x="3506" y="293"/>
                    </a:lnTo>
                    <a:lnTo>
                      <a:pt x="3501" y="293"/>
                    </a:lnTo>
                    <a:lnTo>
                      <a:pt x="3495" y="289"/>
                    </a:lnTo>
                    <a:lnTo>
                      <a:pt x="3466" y="257"/>
                    </a:lnTo>
                    <a:lnTo>
                      <a:pt x="3414" y="203"/>
                    </a:lnTo>
                    <a:lnTo>
                      <a:pt x="3408" y="203"/>
                    </a:lnTo>
                    <a:lnTo>
                      <a:pt x="3408" y="199"/>
                    </a:lnTo>
                    <a:lnTo>
                      <a:pt x="3414" y="195"/>
                    </a:lnTo>
                    <a:lnTo>
                      <a:pt x="3419" y="192"/>
                    </a:lnTo>
                    <a:lnTo>
                      <a:pt x="3425" y="192"/>
                    </a:lnTo>
                    <a:lnTo>
                      <a:pt x="3431" y="195"/>
                    </a:lnTo>
                    <a:close/>
                    <a:moveTo>
                      <a:pt x="3570" y="347"/>
                    </a:moveTo>
                    <a:lnTo>
                      <a:pt x="3611" y="398"/>
                    </a:lnTo>
                    <a:lnTo>
                      <a:pt x="3640" y="438"/>
                    </a:lnTo>
                    <a:lnTo>
                      <a:pt x="3640" y="442"/>
                    </a:lnTo>
                    <a:lnTo>
                      <a:pt x="3640" y="445"/>
                    </a:lnTo>
                    <a:lnTo>
                      <a:pt x="3640" y="449"/>
                    </a:lnTo>
                    <a:lnTo>
                      <a:pt x="3634" y="449"/>
                    </a:lnTo>
                    <a:lnTo>
                      <a:pt x="3628" y="449"/>
                    </a:lnTo>
                    <a:lnTo>
                      <a:pt x="3622" y="449"/>
                    </a:lnTo>
                    <a:lnTo>
                      <a:pt x="3616" y="445"/>
                    </a:lnTo>
                    <a:lnTo>
                      <a:pt x="3593" y="405"/>
                    </a:lnTo>
                    <a:lnTo>
                      <a:pt x="3547" y="355"/>
                    </a:lnTo>
                    <a:lnTo>
                      <a:pt x="3547" y="351"/>
                    </a:lnTo>
                    <a:lnTo>
                      <a:pt x="3547" y="347"/>
                    </a:lnTo>
                    <a:lnTo>
                      <a:pt x="3553" y="344"/>
                    </a:lnTo>
                    <a:lnTo>
                      <a:pt x="3558" y="344"/>
                    </a:lnTo>
                    <a:lnTo>
                      <a:pt x="3564" y="344"/>
                    </a:lnTo>
                    <a:lnTo>
                      <a:pt x="3564" y="347"/>
                    </a:lnTo>
                    <a:lnTo>
                      <a:pt x="3570" y="347"/>
                    </a:lnTo>
                    <a:close/>
                    <a:moveTo>
                      <a:pt x="3686" y="507"/>
                    </a:moveTo>
                    <a:lnTo>
                      <a:pt x="3738" y="579"/>
                    </a:lnTo>
                    <a:lnTo>
                      <a:pt x="3750" y="597"/>
                    </a:lnTo>
                    <a:lnTo>
                      <a:pt x="3756" y="601"/>
                    </a:lnTo>
                    <a:lnTo>
                      <a:pt x="3750" y="605"/>
                    </a:lnTo>
                    <a:lnTo>
                      <a:pt x="3744" y="608"/>
                    </a:lnTo>
                    <a:lnTo>
                      <a:pt x="3738" y="608"/>
                    </a:lnTo>
                    <a:lnTo>
                      <a:pt x="3732" y="608"/>
                    </a:lnTo>
                    <a:lnTo>
                      <a:pt x="3732" y="605"/>
                    </a:lnTo>
                    <a:lnTo>
                      <a:pt x="3715" y="583"/>
                    </a:lnTo>
                    <a:lnTo>
                      <a:pt x="3663" y="511"/>
                    </a:lnTo>
                    <a:lnTo>
                      <a:pt x="3663" y="507"/>
                    </a:lnTo>
                    <a:lnTo>
                      <a:pt x="3669" y="503"/>
                    </a:lnTo>
                    <a:lnTo>
                      <a:pt x="3674" y="503"/>
                    </a:lnTo>
                    <a:lnTo>
                      <a:pt x="3680" y="503"/>
                    </a:lnTo>
                    <a:lnTo>
                      <a:pt x="3686" y="503"/>
                    </a:lnTo>
                    <a:lnTo>
                      <a:pt x="3686" y="507"/>
                    </a:lnTo>
                    <a:close/>
                    <a:moveTo>
                      <a:pt x="3802" y="666"/>
                    </a:moveTo>
                    <a:lnTo>
                      <a:pt x="3866" y="757"/>
                    </a:lnTo>
                    <a:lnTo>
                      <a:pt x="3866" y="761"/>
                    </a:lnTo>
                    <a:lnTo>
                      <a:pt x="3866" y="764"/>
                    </a:lnTo>
                    <a:lnTo>
                      <a:pt x="3860" y="764"/>
                    </a:lnTo>
                    <a:lnTo>
                      <a:pt x="3860" y="768"/>
                    </a:lnTo>
                    <a:lnTo>
                      <a:pt x="3854" y="768"/>
                    </a:lnTo>
                    <a:lnTo>
                      <a:pt x="3848" y="768"/>
                    </a:lnTo>
                    <a:lnTo>
                      <a:pt x="3848" y="764"/>
                    </a:lnTo>
                    <a:lnTo>
                      <a:pt x="3842" y="764"/>
                    </a:lnTo>
                    <a:lnTo>
                      <a:pt x="3779" y="670"/>
                    </a:lnTo>
                    <a:lnTo>
                      <a:pt x="3779" y="666"/>
                    </a:lnTo>
                    <a:lnTo>
                      <a:pt x="3779" y="663"/>
                    </a:lnTo>
                    <a:lnTo>
                      <a:pt x="3785" y="663"/>
                    </a:lnTo>
                    <a:lnTo>
                      <a:pt x="3790" y="659"/>
                    </a:lnTo>
                    <a:lnTo>
                      <a:pt x="3790" y="663"/>
                    </a:lnTo>
                    <a:lnTo>
                      <a:pt x="3796" y="663"/>
                    </a:lnTo>
                    <a:lnTo>
                      <a:pt x="3802" y="666"/>
                    </a:lnTo>
                    <a:close/>
                    <a:moveTo>
                      <a:pt x="3906" y="826"/>
                    </a:moveTo>
                    <a:lnTo>
                      <a:pt x="3964" y="920"/>
                    </a:lnTo>
                    <a:lnTo>
                      <a:pt x="3964" y="924"/>
                    </a:lnTo>
                    <a:lnTo>
                      <a:pt x="3964" y="927"/>
                    </a:lnTo>
                    <a:lnTo>
                      <a:pt x="3958" y="931"/>
                    </a:lnTo>
                    <a:lnTo>
                      <a:pt x="3953" y="931"/>
                    </a:lnTo>
                    <a:lnTo>
                      <a:pt x="3947" y="931"/>
                    </a:lnTo>
                    <a:lnTo>
                      <a:pt x="3947" y="927"/>
                    </a:lnTo>
                    <a:lnTo>
                      <a:pt x="3941" y="927"/>
                    </a:lnTo>
                    <a:lnTo>
                      <a:pt x="3889" y="829"/>
                    </a:lnTo>
                    <a:lnTo>
                      <a:pt x="3883" y="829"/>
                    </a:lnTo>
                    <a:lnTo>
                      <a:pt x="3889" y="826"/>
                    </a:lnTo>
                    <a:lnTo>
                      <a:pt x="3889" y="822"/>
                    </a:lnTo>
                    <a:lnTo>
                      <a:pt x="3895" y="822"/>
                    </a:lnTo>
                    <a:lnTo>
                      <a:pt x="3900" y="822"/>
                    </a:lnTo>
                    <a:lnTo>
                      <a:pt x="3906" y="822"/>
                    </a:lnTo>
                    <a:lnTo>
                      <a:pt x="3906" y="826"/>
                    </a:lnTo>
                    <a:close/>
                    <a:moveTo>
                      <a:pt x="4005" y="989"/>
                    </a:moveTo>
                    <a:lnTo>
                      <a:pt x="4063" y="1083"/>
                    </a:lnTo>
                    <a:lnTo>
                      <a:pt x="4063" y="1087"/>
                    </a:lnTo>
                    <a:lnTo>
                      <a:pt x="4063" y="1090"/>
                    </a:lnTo>
                    <a:lnTo>
                      <a:pt x="4057" y="1090"/>
                    </a:lnTo>
                    <a:lnTo>
                      <a:pt x="4057" y="1094"/>
                    </a:lnTo>
                    <a:lnTo>
                      <a:pt x="4051" y="1094"/>
                    </a:lnTo>
                    <a:lnTo>
                      <a:pt x="4045" y="1094"/>
                    </a:lnTo>
                    <a:lnTo>
                      <a:pt x="4040" y="1090"/>
                    </a:lnTo>
                    <a:lnTo>
                      <a:pt x="3987" y="992"/>
                    </a:lnTo>
                    <a:lnTo>
                      <a:pt x="3982" y="989"/>
                    </a:lnTo>
                    <a:lnTo>
                      <a:pt x="3987" y="989"/>
                    </a:lnTo>
                    <a:lnTo>
                      <a:pt x="3987" y="985"/>
                    </a:lnTo>
                    <a:lnTo>
                      <a:pt x="3993" y="985"/>
                    </a:lnTo>
                    <a:lnTo>
                      <a:pt x="3999" y="985"/>
                    </a:lnTo>
                    <a:lnTo>
                      <a:pt x="4005" y="985"/>
                    </a:lnTo>
                    <a:lnTo>
                      <a:pt x="4005" y="989"/>
                    </a:lnTo>
                    <a:close/>
                    <a:moveTo>
                      <a:pt x="4103" y="1152"/>
                    </a:moveTo>
                    <a:lnTo>
                      <a:pt x="4132" y="1199"/>
                    </a:lnTo>
                    <a:lnTo>
                      <a:pt x="4155" y="1246"/>
                    </a:lnTo>
                    <a:lnTo>
                      <a:pt x="4161" y="1250"/>
                    </a:lnTo>
                    <a:lnTo>
                      <a:pt x="4155" y="1253"/>
                    </a:lnTo>
                    <a:lnTo>
                      <a:pt x="4150" y="1257"/>
                    </a:lnTo>
                    <a:lnTo>
                      <a:pt x="4144" y="1257"/>
                    </a:lnTo>
                    <a:lnTo>
                      <a:pt x="4138" y="1253"/>
                    </a:lnTo>
                    <a:lnTo>
                      <a:pt x="4109" y="1206"/>
                    </a:lnTo>
                    <a:lnTo>
                      <a:pt x="4080" y="1156"/>
                    </a:lnTo>
                    <a:lnTo>
                      <a:pt x="4080" y="1152"/>
                    </a:lnTo>
                    <a:lnTo>
                      <a:pt x="4080" y="1148"/>
                    </a:lnTo>
                    <a:lnTo>
                      <a:pt x="4086" y="1148"/>
                    </a:lnTo>
                    <a:lnTo>
                      <a:pt x="4092" y="1148"/>
                    </a:lnTo>
                    <a:lnTo>
                      <a:pt x="4097" y="1148"/>
                    </a:lnTo>
                    <a:lnTo>
                      <a:pt x="4103" y="1152"/>
                    </a:lnTo>
                    <a:close/>
                    <a:moveTo>
                      <a:pt x="4202" y="1315"/>
                    </a:moveTo>
                    <a:lnTo>
                      <a:pt x="4254" y="1406"/>
                    </a:lnTo>
                    <a:lnTo>
                      <a:pt x="4254" y="1409"/>
                    </a:lnTo>
                    <a:lnTo>
                      <a:pt x="4260" y="1413"/>
                    </a:lnTo>
                    <a:lnTo>
                      <a:pt x="4254" y="1416"/>
                    </a:lnTo>
                    <a:lnTo>
                      <a:pt x="4248" y="1420"/>
                    </a:lnTo>
                    <a:lnTo>
                      <a:pt x="4242" y="1420"/>
                    </a:lnTo>
                    <a:lnTo>
                      <a:pt x="4237" y="1416"/>
                    </a:lnTo>
                    <a:lnTo>
                      <a:pt x="4237" y="1413"/>
                    </a:lnTo>
                    <a:lnTo>
                      <a:pt x="4231" y="1413"/>
                    </a:lnTo>
                    <a:lnTo>
                      <a:pt x="4179" y="1319"/>
                    </a:lnTo>
                    <a:lnTo>
                      <a:pt x="4179" y="1315"/>
                    </a:lnTo>
                    <a:lnTo>
                      <a:pt x="4179" y="1311"/>
                    </a:lnTo>
                    <a:lnTo>
                      <a:pt x="4184" y="1311"/>
                    </a:lnTo>
                    <a:lnTo>
                      <a:pt x="4190" y="1311"/>
                    </a:lnTo>
                    <a:lnTo>
                      <a:pt x="4196" y="1311"/>
                    </a:lnTo>
                    <a:lnTo>
                      <a:pt x="4202" y="1315"/>
                    </a:lnTo>
                    <a:close/>
                    <a:moveTo>
                      <a:pt x="4300" y="1478"/>
                    </a:moveTo>
                    <a:lnTo>
                      <a:pt x="4358" y="1572"/>
                    </a:lnTo>
                    <a:lnTo>
                      <a:pt x="4358" y="1576"/>
                    </a:lnTo>
                    <a:lnTo>
                      <a:pt x="4358" y="1579"/>
                    </a:lnTo>
                    <a:lnTo>
                      <a:pt x="4352" y="1579"/>
                    </a:lnTo>
                    <a:lnTo>
                      <a:pt x="4347" y="1579"/>
                    </a:lnTo>
                    <a:lnTo>
                      <a:pt x="4341" y="1579"/>
                    </a:lnTo>
                    <a:lnTo>
                      <a:pt x="4335" y="1576"/>
                    </a:lnTo>
                    <a:lnTo>
                      <a:pt x="4277" y="1482"/>
                    </a:lnTo>
                    <a:lnTo>
                      <a:pt x="4277" y="1478"/>
                    </a:lnTo>
                    <a:lnTo>
                      <a:pt x="4283" y="1474"/>
                    </a:lnTo>
                    <a:lnTo>
                      <a:pt x="4283" y="1471"/>
                    </a:lnTo>
                    <a:lnTo>
                      <a:pt x="4289" y="1471"/>
                    </a:lnTo>
                    <a:lnTo>
                      <a:pt x="4295" y="1471"/>
                    </a:lnTo>
                    <a:lnTo>
                      <a:pt x="4295" y="1474"/>
                    </a:lnTo>
                    <a:lnTo>
                      <a:pt x="4300" y="1478"/>
                    </a:lnTo>
                    <a:close/>
                    <a:moveTo>
                      <a:pt x="4405" y="1637"/>
                    </a:moveTo>
                    <a:lnTo>
                      <a:pt x="4480" y="1728"/>
                    </a:lnTo>
                    <a:lnTo>
                      <a:pt x="4480" y="1732"/>
                    </a:lnTo>
                    <a:lnTo>
                      <a:pt x="4480" y="1735"/>
                    </a:lnTo>
                    <a:lnTo>
                      <a:pt x="4474" y="1735"/>
                    </a:lnTo>
                    <a:lnTo>
                      <a:pt x="4468" y="1735"/>
                    </a:lnTo>
                    <a:lnTo>
                      <a:pt x="4463" y="1735"/>
                    </a:lnTo>
                    <a:lnTo>
                      <a:pt x="4463" y="1732"/>
                    </a:lnTo>
                    <a:lnTo>
                      <a:pt x="4387" y="1641"/>
                    </a:lnTo>
                    <a:lnTo>
                      <a:pt x="4387" y="1637"/>
                    </a:lnTo>
                    <a:lnTo>
                      <a:pt x="4387" y="1634"/>
                    </a:lnTo>
                    <a:lnTo>
                      <a:pt x="4393" y="1634"/>
                    </a:lnTo>
                    <a:lnTo>
                      <a:pt x="4399" y="1634"/>
                    </a:lnTo>
                    <a:lnTo>
                      <a:pt x="4405" y="1634"/>
                    </a:lnTo>
                    <a:lnTo>
                      <a:pt x="4405" y="1637"/>
                    </a:lnTo>
                    <a:close/>
                    <a:moveTo>
                      <a:pt x="4532" y="1790"/>
                    </a:moveTo>
                    <a:lnTo>
                      <a:pt x="4607" y="1880"/>
                    </a:lnTo>
                    <a:lnTo>
                      <a:pt x="4613" y="1884"/>
                    </a:lnTo>
                    <a:lnTo>
                      <a:pt x="4613" y="1887"/>
                    </a:lnTo>
                    <a:lnTo>
                      <a:pt x="4607" y="1887"/>
                    </a:lnTo>
                    <a:lnTo>
                      <a:pt x="4607" y="1891"/>
                    </a:lnTo>
                    <a:lnTo>
                      <a:pt x="4602" y="1891"/>
                    </a:lnTo>
                    <a:lnTo>
                      <a:pt x="4596" y="1891"/>
                    </a:lnTo>
                    <a:lnTo>
                      <a:pt x="4590" y="1891"/>
                    </a:lnTo>
                    <a:lnTo>
                      <a:pt x="4590" y="1887"/>
                    </a:lnTo>
                    <a:lnTo>
                      <a:pt x="4515" y="1797"/>
                    </a:lnTo>
                    <a:lnTo>
                      <a:pt x="4515" y="1793"/>
                    </a:lnTo>
                    <a:lnTo>
                      <a:pt x="4515" y="1790"/>
                    </a:lnTo>
                    <a:lnTo>
                      <a:pt x="4521" y="1786"/>
                    </a:lnTo>
                    <a:lnTo>
                      <a:pt x="4526" y="1786"/>
                    </a:lnTo>
                    <a:lnTo>
                      <a:pt x="4532" y="1790"/>
                    </a:lnTo>
                    <a:close/>
                    <a:moveTo>
                      <a:pt x="4665" y="1942"/>
                    </a:moveTo>
                    <a:lnTo>
                      <a:pt x="4758" y="2025"/>
                    </a:lnTo>
                    <a:lnTo>
                      <a:pt x="4758" y="2029"/>
                    </a:lnTo>
                    <a:lnTo>
                      <a:pt x="4764" y="2032"/>
                    </a:lnTo>
                    <a:lnTo>
                      <a:pt x="4758" y="2032"/>
                    </a:lnTo>
                    <a:lnTo>
                      <a:pt x="4758" y="2036"/>
                    </a:lnTo>
                    <a:lnTo>
                      <a:pt x="4752" y="2036"/>
                    </a:lnTo>
                    <a:lnTo>
                      <a:pt x="4747" y="2036"/>
                    </a:lnTo>
                    <a:lnTo>
                      <a:pt x="4741" y="2036"/>
                    </a:lnTo>
                    <a:lnTo>
                      <a:pt x="4741" y="2032"/>
                    </a:lnTo>
                    <a:lnTo>
                      <a:pt x="4648" y="1949"/>
                    </a:lnTo>
                    <a:lnTo>
                      <a:pt x="4648" y="1945"/>
                    </a:lnTo>
                    <a:lnTo>
                      <a:pt x="4648" y="1942"/>
                    </a:lnTo>
                    <a:lnTo>
                      <a:pt x="4654" y="1938"/>
                    </a:lnTo>
                    <a:lnTo>
                      <a:pt x="4660" y="1938"/>
                    </a:lnTo>
                    <a:lnTo>
                      <a:pt x="4665" y="1942"/>
                    </a:lnTo>
                    <a:close/>
                    <a:moveTo>
                      <a:pt x="4839" y="2076"/>
                    </a:moveTo>
                    <a:lnTo>
                      <a:pt x="4897" y="2109"/>
                    </a:lnTo>
                    <a:lnTo>
                      <a:pt x="4891" y="2109"/>
                    </a:lnTo>
                    <a:lnTo>
                      <a:pt x="4973" y="2127"/>
                    </a:lnTo>
                    <a:lnTo>
                      <a:pt x="4978" y="2130"/>
                    </a:lnTo>
                    <a:lnTo>
                      <a:pt x="4978" y="2134"/>
                    </a:lnTo>
                    <a:lnTo>
                      <a:pt x="4973" y="2137"/>
                    </a:lnTo>
                    <a:lnTo>
                      <a:pt x="4967" y="2141"/>
                    </a:lnTo>
                    <a:lnTo>
                      <a:pt x="4961" y="2141"/>
                    </a:lnTo>
                    <a:lnTo>
                      <a:pt x="4886" y="2123"/>
                    </a:lnTo>
                    <a:lnTo>
                      <a:pt x="4880" y="2119"/>
                    </a:lnTo>
                    <a:lnTo>
                      <a:pt x="4822" y="2087"/>
                    </a:lnTo>
                    <a:lnTo>
                      <a:pt x="4822" y="2083"/>
                    </a:lnTo>
                    <a:lnTo>
                      <a:pt x="4816" y="2083"/>
                    </a:lnTo>
                    <a:lnTo>
                      <a:pt x="4822" y="2080"/>
                    </a:lnTo>
                    <a:lnTo>
                      <a:pt x="4822" y="2076"/>
                    </a:lnTo>
                    <a:lnTo>
                      <a:pt x="4828" y="2076"/>
                    </a:lnTo>
                    <a:lnTo>
                      <a:pt x="4828" y="2072"/>
                    </a:lnTo>
                    <a:lnTo>
                      <a:pt x="4833" y="2076"/>
                    </a:lnTo>
                    <a:lnTo>
                      <a:pt x="4839" y="2076"/>
                    </a:lnTo>
                    <a:close/>
                    <a:moveTo>
                      <a:pt x="5077" y="2130"/>
                    </a:moveTo>
                    <a:lnTo>
                      <a:pt x="5152" y="2127"/>
                    </a:lnTo>
                    <a:lnTo>
                      <a:pt x="5146" y="2127"/>
                    </a:lnTo>
                    <a:lnTo>
                      <a:pt x="5216" y="2094"/>
                    </a:lnTo>
                    <a:lnTo>
                      <a:pt x="5222" y="2094"/>
                    </a:lnTo>
                    <a:lnTo>
                      <a:pt x="5228" y="2094"/>
                    </a:lnTo>
                    <a:lnTo>
                      <a:pt x="5233" y="2098"/>
                    </a:lnTo>
                    <a:lnTo>
                      <a:pt x="5233" y="2101"/>
                    </a:lnTo>
                    <a:lnTo>
                      <a:pt x="5233" y="2105"/>
                    </a:lnTo>
                    <a:lnTo>
                      <a:pt x="5233" y="2109"/>
                    </a:lnTo>
                    <a:lnTo>
                      <a:pt x="5158" y="2141"/>
                    </a:lnTo>
                    <a:lnTo>
                      <a:pt x="5152" y="2141"/>
                    </a:lnTo>
                    <a:lnTo>
                      <a:pt x="5083" y="2145"/>
                    </a:lnTo>
                    <a:lnTo>
                      <a:pt x="5077" y="2145"/>
                    </a:lnTo>
                    <a:lnTo>
                      <a:pt x="5071" y="2145"/>
                    </a:lnTo>
                    <a:lnTo>
                      <a:pt x="5071" y="2141"/>
                    </a:lnTo>
                    <a:lnTo>
                      <a:pt x="5065" y="2141"/>
                    </a:lnTo>
                    <a:lnTo>
                      <a:pt x="5065" y="2137"/>
                    </a:lnTo>
                    <a:lnTo>
                      <a:pt x="5071" y="2134"/>
                    </a:lnTo>
                    <a:lnTo>
                      <a:pt x="5077" y="2130"/>
                    </a:lnTo>
                    <a:close/>
                    <a:moveTo>
                      <a:pt x="5303" y="2051"/>
                    </a:moveTo>
                    <a:lnTo>
                      <a:pt x="5396" y="1989"/>
                    </a:lnTo>
                    <a:lnTo>
                      <a:pt x="5407" y="1974"/>
                    </a:lnTo>
                    <a:lnTo>
                      <a:pt x="5413" y="1971"/>
                    </a:lnTo>
                    <a:lnTo>
                      <a:pt x="5419" y="1971"/>
                    </a:lnTo>
                    <a:lnTo>
                      <a:pt x="5425" y="1971"/>
                    </a:lnTo>
                    <a:lnTo>
                      <a:pt x="5425" y="1974"/>
                    </a:lnTo>
                    <a:lnTo>
                      <a:pt x="5430" y="1974"/>
                    </a:lnTo>
                    <a:lnTo>
                      <a:pt x="5430" y="1978"/>
                    </a:lnTo>
                    <a:lnTo>
                      <a:pt x="5430" y="1982"/>
                    </a:lnTo>
                    <a:lnTo>
                      <a:pt x="5413" y="1996"/>
                    </a:lnTo>
                    <a:lnTo>
                      <a:pt x="5320" y="2058"/>
                    </a:lnTo>
                    <a:lnTo>
                      <a:pt x="5315" y="2061"/>
                    </a:lnTo>
                    <a:lnTo>
                      <a:pt x="5309" y="2061"/>
                    </a:lnTo>
                    <a:lnTo>
                      <a:pt x="5303" y="2061"/>
                    </a:lnTo>
                    <a:lnTo>
                      <a:pt x="5303" y="2058"/>
                    </a:lnTo>
                    <a:lnTo>
                      <a:pt x="5303" y="2054"/>
                    </a:lnTo>
                    <a:lnTo>
                      <a:pt x="5303" y="2051"/>
                    </a:lnTo>
                    <a:close/>
                    <a:moveTo>
                      <a:pt x="5465" y="1913"/>
                    </a:moveTo>
                    <a:lnTo>
                      <a:pt x="5517" y="1858"/>
                    </a:lnTo>
                    <a:lnTo>
                      <a:pt x="5546" y="1822"/>
                    </a:lnTo>
                    <a:lnTo>
                      <a:pt x="5552" y="1819"/>
                    </a:lnTo>
                    <a:lnTo>
                      <a:pt x="5558" y="1819"/>
                    </a:lnTo>
                    <a:lnTo>
                      <a:pt x="5564" y="1822"/>
                    </a:lnTo>
                    <a:lnTo>
                      <a:pt x="5570" y="1826"/>
                    </a:lnTo>
                    <a:lnTo>
                      <a:pt x="5564" y="1829"/>
                    </a:lnTo>
                    <a:lnTo>
                      <a:pt x="5541" y="1866"/>
                    </a:lnTo>
                    <a:lnTo>
                      <a:pt x="5488" y="1920"/>
                    </a:lnTo>
                    <a:lnTo>
                      <a:pt x="5483" y="1920"/>
                    </a:lnTo>
                    <a:lnTo>
                      <a:pt x="5477" y="1924"/>
                    </a:lnTo>
                    <a:lnTo>
                      <a:pt x="5471" y="1920"/>
                    </a:lnTo>
                    <a:lnTo>
                      <a:pt x="5465" y="1920"/>
                    </a:lnTo>
                    <a:lnTo>
                      <a:pt x="5465" y="1916"/>
                    </a:lnTo>
                    <a:lnTo>
                      <a:pt x="5465" y="1913"/>
                    </a:lnTo>
                    <a:close/>
                    <a:moveTo>
                      <a:pt x="5599" y="1757"/>
                    </a:moveTo>
                    <a:lnTo>
                      <a:pt x="5645" y="1699"/>
                    </a:lnTo>
                    <a:lnTo>
                      <a:pt x="5662" y="1666"/>
                    </a:lnTo>
                    <a:lnTo>
                      <a:pt x="5668" y="1663"/>
                    </a:lnTo>
                    <a:lnTo>
                      <a:pt x="5674" y="1663"/>
                    </a:lnTo>
                    <a:lnTo>
                      <a:pt x="5680" y="1663"/>
                    </a:lnTo>
                    <a:lnTo>
                      <a:pt x="5685" y="1666"/>
                    </a:lnTo>
                    <a:lnTo>
                      <a:pt x="5685" y="1670"/>
                    </a:lnTo>
                    <a:lnTo>
                      <a:pt x="5685" y="1674"/>
                    </a:lnTo>
                    <a:lnTo>
                      <a:pt x="5668" y="1703"/>
                    </a:lnTo>
                    <a:lnTo>
                      <a:pt x="5616" y="1764"/>
                    </a:lnTo>
                    <a:lnTo>
                      <a:pt x="5616" y="1768"/>
                    </a:lnTo>
                    <a:lnTo>
                      <a:pt x="5610" y="1768"/>
                    </a:lnTo>
                    <a:lnTo>
                      <a:pt x="5604" y="1768"/>
                    </a:lnTo>
                    <a:lnTo>
                      <a:pt x="5599" y="1768"/>
                    </a:lnTo>
                    <a:lnTo>
                      <a:pt x="5599" y="1764"/>
                    </a:lnTo>
                    <a:lnTo>
                      <a:pt x="5593" y="1761"/>
                    </a:lnTo>
                    <a:lnTo>
                      <a:pt x="5599" y="1757"/>
                    </a:lnTo>
                    <a:close/>
                    <a:moveTo>
                      <a:pt x="5709" y="1601"/>
                    </a:moveTo>
                    <a:lnTo>
                      <a:pt x="5772" y="1511"/>
                    </a:lnTo>
                    <a:lnTo>
                      <a:pt x="5772" y="1507"/>
                    </a:lnTo>
                    <a:lnTo>
                      <a:pt x="5772" y="1503"/>
                    </a:lnTo>
                    <a:lnTo>
                      <a:pt x="5778" y="1503"/>
                    </a:lnTo>
                    <a:lnTo>
                      <a:pt x="5784" y="1503"/>
                    </a:lnTo>
                    <a:lnTo>
                      <a:pt x="5790" y="1503"/>
                    </a:lnTo>
                    <a:lnTo>
                      <a:pt x="5796" y="1507"/>
                    </a:lnTo>
                    <a:lnTo>
                      <a:pt x="5796" y="1511"/>
                    </a:lnTo>
                    <a:lnTo>
                      <a:pt x="5796" y="1514"/>
                    </a:lnTo>
                    <a:lnTo>
                      <a:pt x="5790" y="1514"/>
                    </a:lnTo>
                    <a:lnTo>
                      <a:pt x="5732" y="1605"/>
                    </a:lnTo>
                    <a:lnTo>
                      <a:pt x="5726" y="1608"/>
                    </a:lnTo>
                    <a:lnTo>
                      <a:pt x="5720" y="1612"/>
                    </a:lnTo>
                    <a:lnTo>
                      <a:pt x="5714" y="1608"/>
                    </a:lnTo>
                    <a:lnTo>
                      <a:pt x="5709" y="1605"/>
                    </a:lnTo>
                    <a:lnTo>
                      <a:pt x="5709" y="1601"/>
                    </a:lnTo>
                    <a:close/>
                    <a:moveTo>
                      <a:pt x="5819" y="1442"/>
                    </a:moveTo>
                    <a:lnTo>
                      <a:pt x="5882" y="1348"/>
                    </a:lnTo>
                    <a:lnTo>
                      <a:pt x="5888" y="1344"/>
                    </a:lnTo>
                    <a:lnTo>
                      <a:pt x="5894" y="1344"/>
                    </a:lnTo>
                    <a:lnTo>
                      <a:pt x="5900" y="1344"/>
                    </a:lnTo>
                    <a:lnTo>
                      <a:pt x="5906" y="1344"/>
                    </a:lnTo>
                    <a:lnTo>
                      <a:pt x="5906" y="1348"/>
                    </a:lnTo>
                    <a:lnTo>
                      <a:pt x="5906" y="1351"/>
                    </a:lnTo>
                    <a:lnTo>
                      <a:pt x="5906" y="1355"/>
                    </a:lnTo>
                    <a:lnTo>
                      <a:pt x="5842" y="1445"/>
                    </a:lnTo>
                    <a:lnTo>
                      <a:pt x="5836" y="1449"/>
                    </a:lnTo>
                    <a:lnTo>
                      <a:pt x="5830" y="1449"/>
                    </a:lnTo>
                    <a:lnTo>
                      <a:pt x="5825" y="1449"/>
                    </a:lnTo>
                    <a:lnTo>
                      <a:pt x="5819" y="1449"/>
                    </a:lnTo>
                    <a:lnTo>
                      <a:pt x="5819" y="1445"/>
                    </a:lnTo>
                    <a:lnTo>
                      <a:pt x="5819" y="1442"/>
                    </a:lnTo>
                    <a:close/>
                    <a:moveTo>
                      <a:pt x="5929" y="1282"/>
                    </a:moveTo>
                    <a:lnTo>
                      <a:pt x="5981" y="1184"/>
                    </a:lnTo>
                    <a:lnTo>
                      <a:pt x="5987" y="1184"/>
                    </a:lnTo>
                    <a:lnTo>
                      <a:pt x="5987" y="1181"/>
                    </a:lnTo>
                    <a:lnTo>
                      <a:pt x="5993" y="1181"/>
                    </a:lnTo>
                    <a:lnTo>
                      <a:pt x="5998" y="1181"/>
                    </a:lnTo>
                    <a:lnTo>
                      <a:pt x="6004" y="1181"/>
                    </a:lnTo>
                    <a:lnTo>
                      <a:pt x="6004" y="1184"/>
                    </a:lnTo>
                    <a:lnTo>
                      <a:pt x="6004" y="1188"/>
                    </a:lnTo>
                    <a:lnTo>
                      <a:pt x="6004" y="1192"/>
                    </a:lnTo>
                    <a:lnTo>
                      <a:pt x="5952" y="1286"/>
                    </a:lnTo>
                    <a:lnTo>
                      <a:pt x="5946" y="1290"/>
                    </a:lnTo>
                    <a:lnTo>
                      <a:pt x="5940" y="1290"/>
                    </a:lnTo>
                    <a:lnTo>
                      <a:pt x="5935" y="1290"/>
                    </a:lnTo>
                    <a:lnTo>
                      <a:pt x="5929" y="1290"/>
                    </a:lnTo>
                    <a:lnTo>
                      <a:pt x="5929" y="1286"/>
                    </a:lnTo>
                    <a:lnTo>
                      <a:pt x="5929" y="1282"/>
                    </a:lnTo>
                    <a:close/>
                    <a:moveTo>
                      <a:pt x="6022" y="1119"/>
                    </a:moveTo>
                    <a:lnTo>
                      <a:pt x="6033" y="1098"/>
                    </a:lnTo>
                    <a:lnTo>
                      <a:pt x="6039" y="1094"/>
                    </a:lnTo>
                    <a:lnTo>
                      <a:pt x="6045" y="1090"/>
                    </a:lnTo>
                    <a:lnTo>
                      <a:pt x="6051" y="1090"/>
                    </a:lnTo>
                    <a:lnTo>
                      <a:pt x="6056" y="1094"/>
                    </a:lnTo>
                    <a:lnTo>
                      <a:pt x="6056" y="1098"/>
                    </a:lnTo>
                    <a:lnTo>
                      <a:pt x="6056" y="1101"/>
                    </a:lnTo>
                    <a:lnTo>
                      <a:pt x="6045" y="1123"/>
                    </a:lnTo>
                    <a:lnTo>
                      <a:pt x="6039" y="1127"/>
                    </a:lnTo>
                    <a:lnTo>
                      <a:pt x="6033" y="1127"/>
                    </a:lnTo>
                    <a:lnTo>
                      <a:pt x="6027" y="1127"/>
                    </a:lnTo>
                    <a:lnTo>
                      <a:pt x="6022" y="1123"/>
                    </a:lnTo>
                    <a:lnTo>
                      <a:pt x="6022" y="1119"/>
                    </a:lnTo>
                    <a:close/>
                  </a:path>
                </a:pathLst>
              </a:custGeom>
              <a:solidFill>
                <a:srgbClr val="FF0000"/>
              </a:solidFill>
              <a:ln w="1905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310" name="Group 520">
                <a:extLst>
                  <a:ext uri="{FF2B5EF4-FFF2-40B4-BE49-F238E27FC236}">
                    <a16:creationId xmlns:a16="http://schemas.microsoft.com/office/drawing/2014/main" id="{5B798FCB-0F10-4246-8ACA-09B94DF92B48}"/>
                  </a:ext>
                </a:extLst>
              </p:cNvPr>
              <p:cNvGrpSpPr>
                <a:grpSpLocks/>
              </p:cNvGrpSpPr>
              <p:nvPr/>
            </p:nvGrpSpPr>
            <p:grpSpPr bwMode="auto">
              <a:xfrm>
                <a:off x="2098" y="1596"/>
                <a:ext cx="6162" cy="1725"/>
                <a:chOff x="2098" y="1596"/>
                <a:chExt cx="6162" cy="1725"/>
              </a:xfrm>
            </p:grpSpPr>
            <p:grpSp>
              <p:nvGrpSpPr>
                <p:cNvPr id="7311" name="Group 521">
                  <a:extLst>
                    <a:ext uri="{FF2B5EF4-FFF2-40B4-BE49-F238E27FC236}">
                      <a16:creationId xmlns:a16="http://schemas.microsoft.com/office/drawing/2014/main" id="{0E395F4A-0EC8-48B1-A3C6-F39FBC166070}"/>
                    </a:ext>
                  </a:extLst>
                </p:cNvPr>
                <p:cNvGrpSpPr>
                  <a:grpSpLocks/>
                </p:cNvGrpSpPr>
                <p:nvPr/>
              </p:nvGrpSpPr>
              <p:grpSpPr bwMode="auto">
                <a:xfrm>
                  <a:off x="2098" y="1596"/>
                  <a:ext cx="6162" cy="1725"/>
                  <a:chOff x="2098" y="1596"/>
                  <a:chExt cx="4420" cy="1725"/>
                </a:xfrm>
              </p:grpSpPr>
              <p:sp>
                <p:nvSpPr>
                  <p:cNvPr id="7315" name="Line 522">
                    <a:extLst>
                      <a:ext uri="{FF2B5EF4-FFF2-40B4-BE49-F238E27FC236}">
                        <a16:creationId xmlns:a16="http://schemas.microsoft.com/office/drawing/2014/main" id="{BA7E60E8-3764-4873-857C-A9F3F0A9FC4E}"/>
                      </a:ext>
                    </a:extLst>
                  </p:cNvPr>
                  <p:cNvSpPr>
                    <a:spLocks noChangeShapeType="1"/>
                  </p:cNvSpPr>
                  <p:nvPr/>
                </p:nvSpPr>
                <p:spPr bwMode="auto">
                  <a:xfrm>
                    <a:off x="2098" y="2451"/>
                    <a:ext cx="4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16" name="Line 523">
                    <a:extLst>
                      <a:ext uri="{FF2B5EF4-FFF2-40B4-BE49-F238E27FC236}">
                        <a16:creationId xmlns:a16="http://schemas.microsoft.com/office/drawing/2014/main" id="{0708F728-C810-420C-8380-2436FAA32AD2}"/>
                      </a:ext>
                    </a:extLst>
                  </p:cNvPr>
                  <p:cNvSpPr>
                    <a:spLocks noChangeShapeType="1"/>
                  </p:cNvSpPr>
                  <p:nvPr/>
                </p:nvSpPr>
                <p:spPr bwMode="auto">
                  <a:xfrm flipV="1">
                    <a:off x="2332" y="1596"/>
                    <a:ext cx="0" cy="1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312" name="Rectangle 524">
                  <a:extLst>
                    <a:ext uri="{FF2B5EF4-FFF2-40B4-BE49-F238E27FC236}">
                      <a16:creationId xmlns:a16="http://schemas.microsoft.com/office/drawing/2014/main" id="{2316BD8E-5BB6-45FE-B45E-B83608CDFA2D}"/>
                    </a:ext>
                  </a:extLst>
                </p:cNvPr>
                <p:cNvSpPr>
                  <a:spLocks noChangeArrowheads="1"/>
                </p:cNvSpPr>
                <p:nvPr/>
              </p:nvSpPr>
              <p:spPr bwMode="auto">
                <a:xfrm>
                  <a:off x="7876" y="2351"/>
                  <a:ext cx="38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7313" name="Rectangle 525">
                  <a:extLst>
                    <a:ext uri="{FF2B5EF4-FFF2-40B4-BE49-F238E27FC236}">
                      <a16:creationId xmlns:a16="http://schemas.microsoft.com/office/drawing/2014/main" id="{89DD6705-F5F1-47E8-B702-6884CE87FE24}"/>
                    </a:ext>
                  </a:extLst>
                </p:cNvPr>
                <p:cNvSpPr>
                  <a:spLocks noChangeArrowheads="1"/>
                </p:cNvSpPr>
                <p:nvPr/>
              </p:nvSpPr>
              <p:spPr bwMode="auto">
                <a:xfrm>
                  <a:off x="3907" y="2321"/>
                  <a:ext cx="17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p</a:t>
                  </a:r>
                  <a:endParaRPr lang="en-US" altLang="zh-CN" sz="1000"/>
                </a:p>
                <a:p>
                  <a:endParaRPr lang="en-US" altLang="zh-CN">
                    <a:latin typeface="Times New Roman" panose="02020603050405020304" pitchFamily="18" charset="0"/>
                  </a:endParaRPr>
                </a:p>
              </p:txBody>
            </p:sp>
            <p:sp>
              <p:nvSpPr>
                <p:cNvPr id="7314" name="Rectangle 526">
                  <a:extLst>
                    <a:ext uri="{FF2B5EF4-FFF2-40B4-BE49-F238E27FC236}">
                      <a16:creationId xmlns:a16="http://schemas.microsoft.com/office/drawing/2014/main" id="{35148391-EC29-45FD-9CB7-6AC8A659260A}"/>
                    </a:ext>
                  </a:extLst>
                </p:cNvPr>
                <p:cNvSpPr>
                  <a:spLocks noChangeArrowheads="1"/>
                </p:cNvSpPr>
                <p:nvPr/>
              </p:nvSpPr>
              <p:spPr bwMode="auto">
                <a:xfrm>
                  <a:off x="5986" y="2341"/>
                  <a:ext cx="3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Symbol" panose="05050102010706020507" pitchFamily="18" charset="2"/>
                    </a:rPr>
                    <a:t>2p</a:t>
                  </a:r>
                  <a:endParaRPr lang="en-US" altLang="zh-CN" sz="1000"/>
                </a:p>
                <a:p>
                  <a:endParaRPr lang="en-US" altLang="zh-CN">
                    <a:latin typeface="Times New Roman" panose="02020603050405020304" pitchFamily="18" charset="0"/>
                  </a:endParaRPr>
                </a:p>
              </p:txBody>
            </p:sp>
          </p:grpSp>
        </p:grpSp>
        <p:sp>
          <p:nvSpPr>
            <p:cNvPr id="7308" name="Rectangle 527">
              <a:extLst>
                <a:ext uri="{FF2B5EF4-FFF2-40B4-BE49-F238E27FC236}">
                  <a16:creationId xmlns:a16="http://schemas.microsoft.com/office/drawing/2014/main" id="{C9643922-9C9D-49AD-A12B-7846DD57898B}"/>
                </a:ext>
              </a:extLst>
            </p:cNvPr>
            <p:cNvSpPr>
              <a:spLocks noChangeArrowheads="1"/>
            </p:cNvSpPr>
            <p:nvPr/>
          </p:nvSpPr>
          <p:spPr bwMode="auto">
            <a:xfrm>
              <a:off x="1942" y="1539"/>
              <a:ext cx="704"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u</a:t>
              </a:r>
              <a:r>
                <a:rPr lang="en-US" altLang="zh-CN" sz="1000">
                  <a:latin typeface="Times New Roman" panose="02020603050405020304" pitchFamily="18" charset="0"/>
                </a:rPr>
                <a:t>2</a:t>
              </a:r>
            </a:p>
            <a:p>
              <a:endParaRPr lang="en-US" altLang="zh-CN">
                <a:latin typeface="Times New Roman" panose="02020603050405020304" pitchFamily="18" charset="0"/>
              </a:endParaRPr>
            </a:p>
          </p:txBody>
        </p:sp>
      </p:grpSp>
      <p:sp>
        <p:nvSpPr>
          <p:cNvPr id="22032" name="Line 528">
            <a:extLst>
              <a:ext uri="{FF2B5EF4-FFF2-40B4-BE49-F238E27FC236}">
                <a16:creationId xmlns:a16="http://schemas.microsoft.com/office/drawing/2014/main" id="{F8D478A9-2070-421D-B44B-AC8090CA929C}"/>
              </a:ext>
            </a:extLst>
          </p:cNvPr>
          <p:cNvSpPr>
            <a:spLocks noChangeShapeType="1"/>
          </p:cNvSpPr>
          <p:nvPr/>
        </p:nvSpPr>
        <p:spPr bwMode="auto">
          <a:xfrm>
            <a:off x="5434013" y="3781425"/>
            <a:ext cx="1133475" cy="317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33" name="Line 529">
            <a:extLst>
              <a:ext uri="{FF2B5EF4-FFF2-40B4-BE49-F238E27FC236}">
                <a16:creationId xmlns:a16="http://schemas.microsoft.com/office/drawing/2014/main" id="{095FB920-97E6-4250-AD44-DCAF9C8295BC}"/>
              </a:ext>
            </a:extLst>
          </p:cNvPr>
          <p:cNvSpPr>
            <a:spLocks noChangeShapeType="1"/>
          </p:cNvSpPr>
          <p:nvPr/>
        </p:nvSpPr>
        <p:spPr bwMode="auto">
          <a:xfrm flipH="1">
            <a:off x="6503988" y="3817938"/>
            <a:ext cx="1587" cy="34448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34" name="Line 530">
            <a:extLst>
              <a:ext uri="{FF2B5EF4-FFF2-40B4-BE49-F238E27FC236}">
                <a16:creationId xmlns:a16="http://schemas.microsoft.com/office/drawing/2014/main" id="{BFF48D6D-FA26-40E0-B7C4-E42CACDE55E7}"/>
              </a:ext>
            </a:extLst>
          </p:cNvPr>
          <p:cNvSpPr>
            <a:spLocks noChangeShapeType="1"/>
          </p:cNvSpPr>
          <p:nvPr/>
        </p:nvSpPr>
        <p:spPr bwMode="auto">
          <a:xfrm>
            <a:off x="6510338" y="4103688"/>
            <a:ext cx="1131887" cy="317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35" name="Line 531">
            <a:extLst>
              <a:ext uri="{FF2B5EF4-FFF2-40B4-BE49-F238E27FC236}">
                <a16:creationId xmlns:a16="http://schemas.microsoft.com/office/drawing/2014/main" id="{25F7F587-07CF-42E4-BC7D-7D76BAF31D40}"/>
              </a:ext>
            </a:extLst>
          </p:cNvPr>
          <p:cNvSpPr>
            <a:spLocks noChangeShapeType="1"/>
          </p:cNvSpPr>
          <p:nvPr/>
        </p:nvSpPr>
        <p:spPr bwMode="auto">
          <a:xfrm flipH="1">
            <a:off x="7620000" y="3797300"/>
            <a:ext cx="1588" cy="344488"/>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36" name="Line 532">
            <a:extLst>
              <a:ext uri="{FF2B5EF4-FFF2-40B4-BE49-F238E27FC236}">
                <a16:creationId xmlns:a16="http://schemas.microsoft.com/office/drawing/2014/main" id="{95BCA153-C9F9-4407-B8EA-6C841FB804F6}"/>
              </a:ext>
            </a:extLst>
          </p:cNvPr>
          <p:cNvSpPr>
            <a:spLocks noChangeShapeType="1"/>
          </p:cNvSpPr>
          <p:nvPr/>
        </p:nvSpPr>
        <p:spPr bwMode="auto">
          <a:xfrm>
            <a:off x="7643813" y="3781425"/>
            <a:ext cx="1133475" cy="317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Group 533">
            <a:extLst>
              <a:ext uri="{FF2B5EF4-FFF2-40B4-BE49-F238E27FC236}">
                <a16:creationId xmlns:a16="http://schemas.microsoft.com/office/drawing/2014/main" id="{980D5AD3-9002-413D-90AD-A1AC6F7CDF94}"/>
              </a:ext>
            </a:extLst>
          </p:cNvPr>
          <p:cNvGrpSpPr>
            <a:grpSpLocks/>
          </p:cNvGrpSpPr>
          <p:nvPr/>
        </p:nvGrpSpPr>
        <p:grpSpPr bwMode="auto">
          <a:xfrm>
            <a:off x="6500813" y="3781425"/>
            <a:ext cx="2319337" cy="381000"/>
            <a:chOff x="4482" y="5808"/>
            <a:chExt cx="3668" cy="372"/>
          </a:xfrm>
        </p:grpSpPr>
        <p:sp>
          <p:nvSpPr>
            <p:cNvPr id="7304" name="Line 534">
              <a:extLst>
                <a:ext uri="{FF2B5EF4-FFF2-40B4-BE49-F238E27FC236}">
                  <a16:creationId xmlns:a16="http://schemas.microsoft.com/office/drawing/2014/main" id="{60A4123E-8713-4DD9-8FFC-B6887738CFE7}"/>
                </a:ext>
              </a:extLst>
            </p:cNvPr>
            <p:cNvSpPr>
              <a:spLocks noChangeShapeType="1"/>
            </p:cNvSpPr>
            <p:nvPr/>
          </p:nvSpPr>
          <p:spPr bwMode="auto">
            <a:xfrm flipH="1">
              <a:off x="4482" y="5808"/>
              <a:ext cx="179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05" name="Line 535">
              <a:extLst>
                <a:ext uri="{FF2B5EF4-FFF2-40B4-BE49-F238E27FC236}">
                  <a16:creationId xmlns:a16="http://schemas.microsoft.com/office/drawing/2014/main" id="{D4FE60E0-BDB2-44D4-8C4B-9D07572AE942}"/>
                </a:ext>
              </a:extLst>
            </p:cNvPr>
            <p:cNvSpPr>
              <a:spLocks noChangeShapeType="1"/>
            </p:cNvSpPr>
            <p:nvPr/>
          </p:nvSpPr>
          <p:spPr bwMode="auto">
            <a:xfrm flipH="1">
              <a:off x="6328" y="5826"/>
              <a:ext cx="2" cy="35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06" name="Line 536">
              <a:extLst>
                <a:ext uri="{FF2B5EF4-FFF2-40B4-BE49-F238E27FC236}">
                  <a16:creationId xmlns:a16="http://schemas.microsoft.com/office/drawing/2014/main" id="{0CC8CD7B-9845-44EC-BAA8-46799097EEDC}"/>
                </a:ext>
              </a:extLst>
            </p:cNvPr>
            <p:cNvSpPr>
              <a:spLocks noChangeShapeType="1"/>
            </p:cNvSpPr>
            <p:nvPr/>
          </p:nvSpPr>
          <p:spPr bwMode="auto">
            <a:xfrm flipH="1">
              <a:off x="6358" y="6171"/>
              <a:ext cx="179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041" name="Freeform 537">
            <a:extLst>
              <a:ext uri="{FF2B5EF4-FFF2-40B4-BE49-F238E27FC236}">
                <a16:creationId xmlns:a16="http://schemas.microsoft.com/office/drawing/2014/main" id="{B13B2C96-6B7E-4095-8464-F9E59E9DA57D}"/>
              </a:ext>
            </a:extLst>
          </p:cNvPr>
          <p:cNvSpPr>
            <a:spLocks/>
          </p:cNvSpPr>
          <p:nvPr/>
        </p:nvSpPr>
        <p:spPr bwMode="auto">
          <a:xfrm>
            <a:off x="5181600" y="2811463"/>
            <a:ext cx="228600" cy="76200"/>
          </a:xfrm>
          <a:custGeom>
            <a:avLst/>
            <a:gdLst>
              <a:gd name="T0" fmla="*/ 0 w 284"/>
              <a:gd name="T1" fmla="*/ 0 h 384"/>
              <a:gd name="T2" fmla="*/ 134 w 284"/>
              <a:gd name="T3" fmla="*/ 234 h 384"/>
              <a:gd name="T4" fmla="*/ 284 w 284"/>
              <a:gd name="T5" fmla="*/ 384 h 384"/>
              <a:gd name="T6" fmla="*/ 0 60000 65536"/>
              <a:gd name="T7" fmla="*/ 0 60000 65536"/>
              <a:gd name="T8" fmla="*/ 0 60000 65536"/>
              <a:gd name="T9" fmla="*/ 0 w 284"/>
              <a:gd name="T10" fmla="*/ 0 h 384"/>
              <a:gd name="T11" fmla="*/ 284 w 284"/>
              <a:gd name="T12" fmla="*/ 384 h 384"/>
            </a:gdLst>
            <a:ahLst/>
            <a:cxnLst>
              <a:cxn ang="T6">
                <a:pos x="T0" y="T1"/>
              </a:cxn>
              <a:cxn ang="T7">
                <a:pos x="T2" y="T3"/>
              </a:cxn>
              <a:cxn ang="T8">
                <a:pos x="T4" y="T5"/>
              </a:cxn>
            </a:cxnLst>
            <a:rect l="T9" t="T10" r="T11" b="T12"/>
            <a:pathLst>
              <a:path w="284" h="384">
                <a:moveTo>
                  <a:pt x="0" y="0"/>
                </a:moveTo>
                <a:cubicBezTo>
                  <a:pt x="43" y="85"/>
                  <a:pt x="87" y="170"/>
                  <a:pt x="134" y="234"/>
                </a:cubicBezTo>
                <a:cubicBezTo>
                  <a:pt x="181" y="298"/>
                  <a:pt x="232" y="341"/>
                  <a:pt x="284" y="384"/>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2042" name="Freeform 538">
            <a:extLst>
              <a:ext uri="{FF2B5EF4-FFF2-40B4-BE49-F238E27FC236}">
                <a16:creationId xmlns:a16="http://schemas.microsoft.com/office/drawing/2014/main" id="{1DDBF91F-9444-4069-AA1C-63628293B8A1}"/>
              </a:ext>
            </a:extLst>
          </p:cNvPr>
          <p:cNvSpPr>
            <a:spLocks/>
          </p:cNvSpPr>
          <p:nvPr/>
        </p:nvSpPr>
        <p:spPr bwMode="auto">
          <a:xfrm>
            <a:off x="5410200" y="2514600"/>
            <a:ext cx="914400" cy="381000"/>
          </a:xfrm>
          <a:custGeom>
            <a:avLst/>
            <a:gdLst>
              <a:gd name="T0" fmla="*/ 0 w 1824"/>
              <a:gd name="T1" fmla="*/ 361 h 931"/>
              <a:gd name="T2" fmla="*/ 184 w 1824"/>
              <a:gd name="T3" fmla="*/ 193 h 931"/>
              <a:gd name="T4" fmla="*/ 484 w 1824"/>
              <a:gd name="T5" fmla="*/ 25 h 931"/>
              <a:gd name="T6" fmla="*/ 736 w 1824"/>
              <a:gd name="T7" fmla="*/ 43 h 931"/>
              <a:gd name="T8" fmla="*/ 904 w 1824"/>
              <a:gd name="T9" fmla="*/ 127 h 931"/>
              <a:gd name="T10" fmla="*/ 1288 w 1824"/>
              <a:gd name="T11" fmla="*/ 361 h 931"/>
              <a:gd name="T12" fmla="*/ 1506 w 1824"/>
              <a:gd name="T13" fmla="*/ 595 h 931"/>
              <a:gd name="T14" fmla="*/ 1758 w 1824"/>
              <a:gd name="T15" fmla="*/ 847 h 931"/>
              <a:gd name="T16" fmla="*/ 1824 w 1824"/>
              <a:gd name="T17" fmla="*/ 931 h 9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24"/>
              <a:gd name="T28" fmla="*/ 0 h 931"/>
              <a:gd name="T29" fmla="*/ 1824 w 1824"/>
              <a:gd name="T30" fmla="*/ 931 h 9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24" h="931">
                <a:moveTo>
                  <a:pt x="0" y="361"/>
                </a:moveTo>
                <a:cubicBezTo>
                  <a:pt x="51" y="305"/>
                  <a:pt x="103" y="249"/>
                  <a:pt x="184" y="193"/>
                </a:cubicBezTo>
                <a:cubicBezTo>
                  <a:pt x="265" y="137"/>
                  <a:pt x="392" y="50"/>
                  <a:pt x="484" y="25"/>
                </a:cubicBezTo>
                <a:cubicBezTo>
                  <a:pt x="576" y="0"/>
                  <a:pt x="666" y="26"/>
                  <a:pt x="736" y="43"/>
                </a:cubicBezTo>
                <a:cubicBezTo>
                  <a:pt x="806" y="60"/>
                  <a:pt x="812" y="74"/>
                  <a:pt x="904" y="127"/>
                </a:cubicBezTo>
                <a:cubicBezTo>
                  <a:pt x="996" y="180"/>
                  <a:pt x="1188" y="283"/>
                  <a:pt x="1288" y="361"/>
                </a:cubicBezTo>
                <a:cubicBezTo>
                  <a:pt x="1388" y="439"/>
                  <a:pt x="1428" y="514"/>
                  <a:pt x="1506" y="595"/>
                </a:cubicBezTo>
                <a:cubicBezTo>
                  <a:pt x="1584" y="676"/>
                  <a:pt x="1705" y="791"/>
                  <a:pt x="1758" y="847"/>
                </a:cubicBezTo>
                <a:cubicBezTo>
                  <a:pt x="1811" y="903"/>
                  <a:pt x="1817" y="917"/>
                  <a:pt x="1824" y="931"/>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2043" name="Line 539">
            <a:extLst>
              <a:ext uri="{FF2B5EF4-FFF2-40B4-BE49-F238E27FC236}">
                <a16:creationId xmlns:a16="http://schemas.microsoft.com/office/drawing/2014/main" id="{76D1BCFF-0306-4628-97AF-108DF664536B}"/>
              </a:ext>
            </a:extLst>
          </p:cNvPr>
          <p:cNvSpPr>
            <a:spLocks noChangeShapeType="1"/>
          </p:cNvSpPr>
          <p:nvPr/>
        </p:nvSpPr>
        <p:spPr bwMode="auto">
          <a:xfrm flipV="1">
            <a:off x="6505575" y="2700338"/>
            <a:ext cx="0" cy="3397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44" name="Freeform 540">
            <a:extLst>
              <a:ext uri="{FF2B5EF4-FFF2-40B4-BE49-F238E27FC236}">
                <a16:creationId xmlns:a16="http://schemas.microsoft.com/office/drawing/2014/main" id="{F29D8A8E-E240-4FED-A562-167AE05E8BF0}"/>
              </a:ext>
            </a:extLst>
          </p:cNvPr>
          <p:cNvSpPr>
            <a:spLocks/>
          </p:cNvSpPr>
          <p:nvPr/>
        </p:nvSpPr>
        <p:spPr bwMode="auto">
          <a:xfrm>
            <a:off x="6484938" y="2478088"/>
            <a:ext cx="1158875" cy="590550"/>
          </a:xfrm>
          <a:custGeom>
            <a:avLst/>
            <a:gdLst>
              <a:gd name="T0" fmla="*/ 0 w 1824"/>
              <a:gd name="T1" fmla="*/ 361 h 931"/>
              <a:gd name="T2" fmla="*/ 184 w 1824"/>
              <a:gd name="T3" fmla="*/ 193 h 931"/>
              <a:gd name="T4" fmla="*/ 484 w 1824"/>
              <a:gd name="T5" fmla="*/ 25 h 931"/>
              <a:gd name="T6" fmla="*/ 736 w 1824"/>
              <a:gd name="T7" fmla="*/ 43 h 931"/>
              <a:gd name="T8" fmla="*/ 904 w 1824"/>
              <a:gd name="T9" fmla="*/ 127 h 931"/>
              <a:gd name="T10" fmla="*/ 1288 w 1824"/>
              <a:gd name="T11" fmla="*/ 361 h 931"/>
              <a:gd name="T12" fmla="*/ 1506 w 1824"/>
              <a:gd name="T13" fmla="*/ 595 h 931"/>
              <a:gd name="T14" fmla="*/ 1758 w 1824"/>
              <a:gd name="T15" fmla="*/ 847 h 931"/>
              <a:gd name="T16" fmla="*/ 1824 w 1824"/>
              <a:gd name="T17" fmla="*/ 931 h 9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24"/>
              <a:gd name="T28" fmla="*/ 0 h 931"/>
              <a:gd name="T29" fmla="*/ 1824 w 1824"/>
              <a:gd name="T30" fmla="*/ 931 h 9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24" h="931">
                <a:moveTo>
                  <a:pt x="0" y="361"/>
                </a:moveTo>
                <a:cubicBezTo>
                  <a:pt x="51" y="305"/>
                  <a:pt x="103" y="249"/>
                  <a:pt x="184" y="193"/>
                </a:cubicBezTo>
                <a:cubicBezTo>
                  <a:pt x="265" y="137"/>
                  <a:pt x="392" y="50"/>
                  <a:pt x="484" y="25"/>
                </a:cubicBezTo>
                <a:cubicBezTo>
                  <a:pt x="576" y="0"/>
                  <a:pt x="666" y="26"/>
                  <a:pt x="736" y="43"/>
                </a:cubicBezTo>
                <a:cubicBezTo>
                  <a:pt x="806" y="60"/>
                  <a:pt x="812" y="74"/>
                  <a:pt x="904" y="127"/>
                </a:cubicBezTo>
                <a:cubicBezTo>
                  <a:pt x="996" y="180"/>
                  <a:pt x="1188" y="283"/>
                  <a:pt x="1288" y="361"/>
                </a:cubicBezTo>
                <a:cubicBezTo>
                  <a:pt x="1388" y="439"/>
                  <a:pt x="1428" y="514"/>
                  <a:pt x="1506" y="595"/>
                </a:cubicBezTo>
                <a:cubicBezTo>
                  <a:pt x="1584" y="676"/>
                  <a:pt x="1705" y="791"/>
                  <a:pt x="1758" y="847"/>
                </a:cubicBezTo>
                <a:cubicBezTo>
                  <a:pt x="1811" y="903"/>
                  <a:pt x="1817" y="917"/>
                  <a:pt x="1824" y="931"/>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2045" name="Line 541">
            <a:extLst>
              <a:ext uri="{FF2B5EF4-FFF2-40B4-BE49-F238E27FC236}">
                <a16:creationId xmlns:a16="http://schemas.microsoft.com/office/drawing/2014/main" id="{2C884166-1A1B-499B-BA61-4485FE916BC1}"/>
              </a:ext>
            </a:extLst>
          </p:cNvPr>
          <p:cNvSpPr>
            <a:spLocks noChangeShapeType="1"/>
          </p:cNvSpPr>
          <p:nvPr/>
        </p:nvSpPr>
        <p:spPr bwMode="auto">
          <a:xfrm flipV="1">
            <a:off x="7612063" y="2649538"/>
            <a:ext cx="0" cy="33972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46" name="Freeform 542">
            <a:extLst>
              <a:ext uri="{FF2B5EF4-FFF2-40B4-BE49-F238E27FC236}">
                <a16:creationId xmlns:a16="http://schemas.microsoft.com/office/drawing/2014/main" id="{774FCA82-3DC3-4F45-BFF7-8FE334497B9A}"/>
              </a:ext>
            </a:extLst>
          </p:cNvPr>
          <p:cNvSpPr>
            <a:spLocks/>
          </p:cNvSpPr>
          <p:nvPr/>
        </p:nvSpPr>
        <p:spPr bwMode="auto">
          <a:xfrm>
            <a:off x="7591425" y="2478088"/>
            <a:ext cx="1158875" cy="590550"/>
          </a:xfrm>
          <a:custGeom>
            <a:avLst/>
            <a:gdLst>
              <a:gd name="T0" fmla="*/ 0 w 1824"/>
              <a:gd name="T1" fmla="*/ 361 h 931"/>
              <a:gd name="T2" fmla="*/ 184 w 1824"/>
              <a:gd name="T3" fmla="*/ 193 h 931"/>
              <a:gd name="T4" fmla="*/ 484 w 1824"/>
              <a:gd name="T5" fmla="*/ 25 h 931"/>
              <a:gd name="T6" fmla="*/ 736 w 1824"/>
              <a:gd name="T7" fmla="*/ 43 h 931"/>
              <a:gd name="T8" fmla="*/ 904 w 1824"/>
              <a:gd name="T9" fmla="*/ 127 h 931"/>
              <a:gd name="T10" fmla="*/ 1288 w 1824"/>
              <a:gd name="T11" fmla="*/ 361 h 931"/>
              <a:gd name="T12" fmla="*/ 1506 w 1824"/>
              <a:gd name="T13" fmla="*/ 595 h 931"/>
              <a:gd name="T14" fmla="*/ 1758 w 1824"/>
              <a:gd name="T15" fmla="*/ 847 h 931"/>
              <a:gd name="T16" fmla="*/ 1824 w 1824"/>
              <a:gd name="T17" fmla="*/ 931 h 9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24"/>
              <a:gd name="T28" fmla="*/ 0 h 931"/>
              <a:gd name="T29" fmla="*/ 1824 w 1824"/>
              <a:gd name="T30" fmla="*/ 931 h 9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24" h="931">
                <a:moveTo>
                  <a:pt x="0" y="361"/>
                </a:moveTo>
                <a:cubicBezTo>
                  <a:pt x="51" y="305"/>
                  <a:pt x="103" y="249"/>
                  <a:pt x="184" y="193"/>
                </a:cubicBezTo>
                <a:cubicBezTo>
                  <a:pt x="265" y="137"/>
                  <a:pt x="392" y="50"/>
                  <a:pt x="484" y="25"/>
                </a:cubicBezTo>
                <a:cubicBezTo>
                  <a:pt x="576" y="0"/>
                  <a:pt x="666" y="26"/>
                  <a:pt x="736" y="43"/>
                </a:cubicBezTo>
                <a:cubicBezTo>
                  <a:pt x="806" y="60"/>
                  <a:pt x="812" y="74"/>
                  <a:pt x="904" y="127"/>
                </a:cubicBezTo>
                <a:cubicBezTo>
                  <a:pt x="996" y="180"/>
                  <a:pt x="1188" y="283"/>
                  <a:pt x="1288" y="361"/>
                </a:cubicBezTo>
                <a:cubicBezTo>
                  <a:pt x="1388" y="439"/>
                  <a:pt x="1428" y="514"/>
                  <a:pt x="1506" y="595"/>
                </a:cubicBezTo>
                <a:cubicBezTo>
                  <a:pt x="1584" y="676"/>
                  <a:pt x="1705" y="791"/>
                  <a:pt x="1758" y="847"/>
                </a:cubicBezTo>
                <a:cubicBezTo>
                  <a:pt x="1811" y="903"/>
                  <a:pt x="1817" y="917"/>
                  <a:pt x="1824" y="931"/>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2047" name="Line 543">
            <a:extLst>
              <a:ext uri="{FF2B5EF4-FFF2-40B4-BE49-F238E27FC236}">
                <a16:creationId xmlns:a16="http://schemas.microsoft.com/office/drawing/2014/main" id="{9FA353BD-AE8A-422A-88C6-A0F037485081}"/>
              </a:ext>
            </a:extLst>
          </p:cNvPr>
          <p:cNvSpPr>
            <a:spLocks noChangeShapeType="1"/>
          </p:cNvSpPr>
          <p:nvPr/>
        </p:nvSpPr>
        <p:spPr bwMode="auto">
          <a:xfrm flipV="1">
            <a:off x="5165725" y="2424113"/>
            <a:ext cx="3594100" cy="111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 name="Group 544">
            <a:extLst>
              <a:ext uri="{FF2B5EF4-FFF2-40B4-BE49-F238E27FC236}">
                <a16:creationId xmlns:a16="http://schemas.microsoft.com/office/drawing/2014/main" id="{26FBD97A-3089-46B5-83B7-ED8489DBB385}"/>
              </a:ext>
            </a:extLst>
          </p:cNvPr>
          <p:cNvGrpSpPr>
            <a:grpSpLocks/>
          </p:cNvGrpSpPr>
          <p:nvPr/>
        </p:nvGrpSpPr>
        <p:grpSpPr bwMode="auto">
          <a:xfrm>
            <a:off x="6546850" y="2587625"/>
            <a:ext cx="1052513" cy="1371600"/>
            <a:chOff x="4570" y="3969"/>
            <a:chExt cx="1658" cy="2161"/>
          </a:xfrm>
        </p:grpSpPr>
        <p:sp>
          <p:nvSpPr>
            <p:cNvPr id="7301" name="Line 545">
              <a:extLst>
                <a:ext uri="{FF2B5EF4-FFF2-40B4-BE49-F238E27FC236}">
                  <a16:creationId xmlns:a16="http://schemas.microsoft.com/office/drawing/2014/main" id="{8B94708E-EF50-44BE-B2E3-BFE8CEA621E1}"/>
                </a:ext>
              </a:extLst>
            </p:cNvPr>
            <p:cNvSpPr>
              <a:spLocks noChangeShapeType="1"/>
            </p:cNvSpPr>
            <p:nvPr/>
          </p:nvSpPr>
          <p:spPr bwMode="auto">
            <a:xfrm flipH="1" flipV="1">
              <a:off x="4570" y="3969"/>
              <a:ext cx="502" cy="12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02" name="Rectangle 546">
              <a:extLst>
                <a:ext uri="{FF2B5EF4-FFF2-40B4-BE49-F238E27FC236}">
                  <a16:creationId xmlns:a16="http://schemas.microsoft.com/office/drawing/2014/main" id="{3CCEB585-0901-4BB9-9D69-795E04FAA97E}"/>
                </a:ext>
              </a:extLst>
            </p:cNvPr>
            <p:cNvSpPr>
              <a:spLocks noChangeArrowheads="1"/>
            </p:cNvSpPr>
            <p:nvPr/>
          </p:nvSpPr>
          <p:spPr bwMode="auto">
            <a:xfrm>
              <a:off x="5310" y="4749"/>
              <a:ext cx="918"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00000"/>
                  </a:solidFill>
                  <a:latin typeface="Times New Roman" panose="02020603050405020304" pitchFamily="18" charset="0"/>
                </a:rPr>
                <a:t>换相</a:t>
              </a:r>
              <a:endParaRPr lang="zh-CN" altLang="en-US" sz="1000"/>
            </a:p>
            <a:p>
              <a:endParaRPr lang="en-US" altLang="zh-CN">
                <a:latin typeface="Times New Roman" panose="02020603050405020304" pitchFamily="18" charset="0"/>
              </a:endParaRPr>
            </a:p>
          </p:txBody>
        </p:sp>
        <p:sp>
          <p:nvSpPr>
            <p:cNvPr id="7303" name="Rectangle 547">
              <a:extLst>
                <a:ext uri="{FF2B5EF4-FFF2-40B4-BE49-F238E27FC236}">
                  <a16:creationId xmlns:a16="http://schemas.microsoft.com/office/drawing/2014/main" id="{8FE31A51-ECA3-470C-A2CC-A41723283B1A}"/>
                </a:ext>
              </a:extLst>
            </p:cNvPr>
            <p:cNvSpPr>
              <a:spLocks noChangeArrowheads="1"/>
            </p:cNvSpPr>
            <p:nvPr/>
          </p:nvSpPr>
          <p:spPr bwMode="auto">
            <a:xfrm>
              <a:off x="5295" y="5169"/>
              <a:ext cx="918"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00000"/>
                  </a:solidFill>
                  <a:latin typeface="Times New Roman" panose="02020603050405020304" pitchFamily="18" charset="0"/>
                </a:rPr>
                <a:t>换流</a:t>
              </a:r>
              <a:endParaRPr lang="zh-CN" altLang="en-US" sz="1000"/>
            </a:p>
            <a:p>
              <a:endParaRPr lang="en-US" altLang="zh-CN">
                <a:latin typeface="Times New Roman" panose="02020603050405020304" pitchFamily="18" charset="0"/>
              </a:endParaRPr>
            </a:p>
          </p:txBody>
        </p:sp>
      </p:grpSp>
      <p:grpSp>
        <p:nvGrpSpPr>
          <p:cNvPr id="30" name="Group 585">
            <a:extLst>
              <a:ext uri="{FF2B5EF4-FFF2-40B4-BE49-F238E27FC236}">
                <a16:creationId xmlns:a16="http://schemas.microsoft.com/office/drawing/2014/main" id="{08EC3AD0-6A63-45D7-A9A1-3928683574AA}"/>
              </a:ext>
            </a:extLst>
          </p:cNvPr>
          <p:cNvGrpSpPr>
            <a:grpSpLocks/>
          </p:cNvGrpSpPr>
          <p:nvPr/>
        </p:nvGrpSpPr>
        <p:grpSpPr bwMode="auto">
          <a:xfrm>
            <a:off x="5367338" y="5032375"/>
            <a:ext cx="3306762" cy="501650"/>
            <a:chOff x="2712" y="7701"/>
            <a:chExt cx="5208" cy="789"/>
          </a:xfrm>
        </p:grpSpPr>
        <p:sp>
          <p:nvSpPr>
            <p:cNvPr id="7296" name="Line 586">
              <a:extLst>
                <a:ext uri="{FF2B5EF4-FFF2-40B4-BE49-F238E27FC236}">
                  <a16:creationId xmlns:a16="http://schemas.microsoft.com/office/drawing/2014/main" id="{AAF6B930-4786-4A5F-BA91-881957140FB7}"/>
                </a:ext>
              </a:extLst>
            </p:cNvPr>
            <p:cNvSpPr>
              <a:spLocks noChangeShapeType="1"/>
            </p:cNvSpPr>
            <p:nvPr/>
          </p:nvSpPr>
          <p:spPr bwMode="auto">
            <a:xfrm>
              <a:off x="2712" y="7719"/>
              <a:ext cx="179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97" name="Line 587">
              <a:extLst>
                <a:ext uri="{FF2B5EF4-FFF2-40B4-BE49-F238E27FC236}">
                  <a16:creationId xmlns:a16="http://schemas.microsoft.com/office/drawing/2014/main" id="{00DD384E-B855-4B3C-AC6D-5566C0AB1C09}"/>
                </a:ext>
              </a:extLst>
            </p:cNvPr>
            <p:cNvSpPr>
              <a:spLocks noChangeShapeType="1"/>
            </p:cNvSpPr>
            <p:nvPr/>
          </p:nvSpPr>
          <p:spPr bwMode="auto">
            <a:xfrm>
              <a:off x="4486" y="7701"/>
              <a:ext cx="0" cy="7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98" name="Line 588">
              <a:extLst>
                <a:ext uri="{FF2B5EF4-FFF2-40B4-BE49-F238E27FC236}">
                  <a16:creationId xmlns:a16="http://schemas.microsoft.com/office/drawing/2014/main" id="{6FA26700-49AD-4DCC-A381-131FEF0FB0FB}"/>
                </a:ext>
              </a:extLst>
            </p:cNvPr>
            <p:cNvSpPr>
              <a:spLocks noChangeShapeType="1"/>
            </p:cNvSpPr>
            <p:nvPr/>
          </p:nvSpPr>
          <p:spPr bwMode="auto">
            <a:xfrm>
              <a:off x="4470" y="8490"/>
              <a:ext cx="177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99" name="Line 589">
              <a:extLst>
                <a:ext uri="{FF2B5EF4-FFF2-40B4-BE49-F238E27FC236}">
                  <a16:creationId xmlns:a16="http://schemas.microsoft.com/office/drawing/2014/main" id="{B4729029-3471-44D2-A15E-B3E0B8753BD5}"/>
                </a:ext>
              </a:extLst>
            </p:cNvPr>
            <p:cNvSpPr>
              <a:spLocks noChangeShapeType="1"/>
            </p:cNvSpPr>
            <p:nvPr/>
          </p:nvSpPr>
          <p:spPr bwMode="auto">
            <a:xfrm flipV="1">
              <a:off x="6212" y="7719"/>
              <a:ext cx="0" cy="77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00" name="Line 590">
              <a:extLst>
                <a:ext uri="{FF2B5EF4-FFF2-40B4-BE49-F238E27FC236}">
                  <a16:creationId xmlns:a16="http://schemas.microsoft.com/office/drawing/2014/main" id="{E5830A10-8F0B-495D-A1AC-188DF1426288}"/>
                </a:ext>
              </a:extLst>
            </p:cNvPr>
            <p:cNvSpPr>
              <a:spLocks noChangeShapeType="1"/>
            </p:cNvSpPr>
            <p:nvPr/>
          </p:nvSpPr>
          <p:spPr bwMode="auto">
            <a:xfrm>
              <a:off x="6194" y="7719"/>
              <a:ext cx="172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 name="Group 596">
            <a:extLst>
              <a:ext uri="{FF2B5EF4-FFF2-40B4-BE49-F238E27FC236}">
                <a16:creationId xmlns:a16="http://schemas.microsoft.com/office/drawing/2014/main" id="{00BB212E-C94B-4B1D-9AF4-1F2B2DE90608}"/>
              </a:ext>
            </a:extLst>
          </p:cNvPr>
          <p:cNvGrpSpPr>
            <a:grpSpLocks/>
          </p:cNvGrpSpPr>
          <p:nvPr/>
        </p:nvGrpSpPr>
        <p:grpSpPr bwMode="auto">
          <a:xfrm>
            <a:off x="990600" y="2286000"/>
            <a:ext cx="152400" cy="1447800"/>
            <a:chOff x="720" y="1008"/>
            <a:chExt cx="96" cy="912"/>
          </a:xfrm>
        </p:grpSpPr>
        <p:grpSp>
          <p:nvGrpSpPr>
            <p:cNvPr id="7292" name="Group 594">
              <a:extLst>
                <a:ext uri="{FF2B5EF4-FFF2-40B4-BE49-F238E27FC236}">
                  <a16:creationId xmlns:a16="http://schemas.microsoft.com/office/drawing/2014/main" id="{43F9F167-2237-426F-AD00-3EFB03B68278}"/>
                </a:ext>
              </a:extLst>
            </p:cNvPr>
            <p:cNvGrpSpPr>
              <a:grpSpLocks/>
            </p:cNvGrpSpPr>
            <p:nvPr/>
          </p:nvGrpSpPr>
          <p:grpSpPr bwMode="auto">
            <a:xfrm>
              <a:off x="720" y="1824"/>
              <a:ext cx="96" cy="96"/>
              <a:chOff x="720" y="1824"/>
              <a:chExt cx="96" cy="96"/>
            </a:xfrm>
          </p:grpSpPr>
          <p:sp>
            <p:nvSpPr>
              <p:cNvPr id="7294" name="Line 592">
                <a:extLst>
                  <a:ext uri="{FF2B5EF4-FFF2-40B4-BE49-F238E27FC236}">
                    <a16:creationId xmlns:a16="http://schemas.microsoft.com/office/drawing/2014/main" id="{633CEA96-C148-4FE4-A221-2D01F5B7CF00}"/>
                  </a:ext>
                </a:extLst>
              </p:cNvPr>
              <p:cNvSpPr>
                <a:spLocks noChangeShapeType="1"/>
              </p:cNvSpPr>
              <p:nvPr/>
            </p:nvSpPr>
            <p:spPr bwMode="auto">
              <a:xfrm>
                <a:off x="720" y="1872"/>
                <a:ext cx="96" cy="0"/>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95" name="Line 593">
                <a:extLst>
                  <a:ext uri="{FF2B5EF4-FFF2-40B4-BE49-F238E27FC236}">
                    <a16:creationId xmlns:a16="http://schemas.microsoft.com/office/drawing/2014/main" id="{694AB022-1E48-4AD9-8CA8-CC4C356293D9}"/>
                  </a:ext>
                </a:extLst>
              </p:cNvPr>
              <p:cNvSpPr>
                <a:spLocks noChangeShapeType="1"/>
              </p:cNvSpPr>
              <p:nvPr/>
            </p:nvSpPr>
            <p:spPr bwMode="auto">
              <a:xfrm>
                <a:off x="768" y="1824"/>
                <a:ext cx="0" cy="96"/>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293" name="Line 595">
              <a:extLst>
                <a:ext uri="{FF2B5EF4-FFF2-40B4-BE49-F238E27FC236}">
                  <a16:creationId xmlns:a16="http://schemas.microsoft.com/office/drawing/2014/main" id="{F1508F1F-8587-4DDD-9F0C-4A8151840A4D}"/>
                </a:ext>
              </a:extLst>
            </p:cNvPr>
            <p:cNvSpPr>
              <a:spLocks noChangeShapeType="1"/>
            </p:cNvSpPr>
            <p:nvPr/>
          </p:nvSpPr>
          <p:spPr bwMode="auto">
            <a:xfrm>
              <a:off x="720" y="1008"/>
              <a:ext cx="96" cy="0"/>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089" name="Group 602">
            <a:extLst>
              <a:ext uri="{FF2B5EF4-FFF2-40B4-BE49-F238E27FC236}">
                <a16:creationId xmlns:a16="http://schemas.microsoft.com/office/drawing/2014/main" id="{12AC6FD3-EC6F-40C3-A625-BCAF9CCCFC9D}"/>
              </a:ext>
            </a:extLst>
          </p:cNvPr>
          <p:cNvGrpSpPr>
            <a:grpSpLocks/>
          </p:cNvGrpSpPr>
          <p:nvPr/>
        </p:nvGrpSpPr>
        <p:grpSpPr bwMode="auto">
          <a:xfrm>
            <a:off x="4267200" y="2590800"/>
            <a:ext cx="152400" cy="533400"/>
            <a:chOff x="2784" y="1200"/>
            <a:chExt cx="96" cy="336"/>
          </a:xfrm>
        </p:grpSpPr>
        <p:grpSp>
          <p:nvGrpSpPr>
            <p:cNvPr id="7288" name="Group 598">
              <a:extLst>
                <a:ext uri="{FF2B5EF4-FFF2-40B4-BE49-F238E27FC236}">
                  <a16:creationId xmlns:a16="http://schemas.microsoft.com/office/drawing/2014/main" id="{553467A7-4395-423E-91FD-E2CC6297B947}"/>
                </a:ext>
              </a:extLst>
            </p:cNvPr>
            <p:cNvGrpSpPr>
              <a:grpSpLocks/>
            </p:cNvGrpSpPr>
            <p:nvPr/>
          </p:nvGrpSpPr>
          <p:grpSpPr bwMode="auto">
            <a:xfrm>
              <a:off x="2784" y="1440"/>
              <a:ext cx="96" cy="96"/>
              <a:chOff x="720" y="1824"/>
              <a:chExt cx="96" cy="96"/>
            </a:xfrm>
          </p:grpSpPr>
          <p:sp>
            <p:nvSpPr>
              <p:cNvPr id="7290" name="Line 599">
                <a:extLst>
                  <a:ext uri="{FF2B5EF4-FFF2-40B4-BE49-F238E27FC236}">
                    <a16:creationId xmlns:a16="http://schemas.microsoft.com/office/drawing/2014/main" id="{6467E924-1F17-4067-8F82-05A162A644E7}"/>
                  </a:ext>
                </a:extLst>
              </p:cNvPr>
              <p:cNvSpPr>
                <a:spLocks noChangeShapeType="1"/>
              </p:cNvSpPr>
              <p:nvPr/>
            </p:nvSpPr>
            <p:spPr bwMode="auto">
              <a:xfrm>
                <a:off x="720" y="1872"/>
                <a:ext cx="96" cy="0"/>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91" name="Line 600">
                <a:extLst>
                  <a:ext uri="{FF2B5EF4-FFF2-40B4-BE49-F238E27FC236}">
                    <a16:creationId xmlns:a16="http://schemas.microsoft.com/office/drawing/2014/main" id="{A789EE3C-A207-481E-9D52-63CCF8E7F1BF}"/>
                  </a:ext>
                </a:extLst>
              </p:cNvPr>
              <p:cNvSpPr>
                <a:spLocks noChangeShapeType="1"/>
              </p:cNvSpPr>
              <p:nvPr/>
            </p:nvSpPr>
            <p:spPr bwMode="auto">
              <a:xfrm>
                <a:off x="768" y="1824"/>
                <a:ext cx="0" cy="96"/>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289" name="Line 601">
              <a:extLst>
                <a:ext uri="{FF2B5EF4-FFF2-40B4-BE49-F238E27FC236}">
                  <a16:creationId xmlns:a16="http://schemas.microsoft.com/office/drawing/2014/main" id="{424B86B2-4F29-495D-B09B-024D1D8D85A1}"/>
                </a:ext>
              </a:extLst>
            </p:cNvPr>
            <p:cNvSpPr>
              <a:spLocks noChangeShapeType="1"/>
            </p:cNvSpPr>
            <p:nvPr/>
          </p:nvSpPr>
          <p:spPr bwMode="auto">
            <a:xfrm>
              <a:off x="2784" y="1200"/>
              <a:ext cx="96" cy="0"/>
            </a:xfrm>
            <a:prstGeom prst="line">
              <a:avLst/>
            </a:prstGeom>
            <a:noFill/>
            <a:ln w="28575">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2107" name="Object 603">
            <a:extLst>
              <a:ext uri="{FF2B5EF4-FFF2-40B4-BE49-F238E27FC236}">
                <a16:creationId xmlns:a16="http://schemas.microsoft.com/office/drawing/2014/main" id="{9CBE478E-6839-4E2B-BF62-17E537683A2E}"/>
              </a:ext>
            </a:extLst>
          </p:cNvPr>
          <p:cNvGraphicFramePr>
            <a:graphicFrameLocks noChangeAspect="1"/>
          </p:cNvGraphicFramePr>
          <p:nvPr/>
        </p:nvGraphicFramePr>
        <p:xfrm>
          <a:off x="0" y="4419600"/>
          <a:ext cx="4724400" cy="555625"/>
        </p:xfrm>
        <a:graphic>
          <a:graphicData uri="http://schemas.openxmlformats.org/presentationml/2006/ole">
            <mc:AlternateContent xmlns:mc="http://schemas.openxmlformats.org/markup-compatibility/2006">
              <mc:Choice xmlns:v="urn:schemas-microsoft-com:vml" Requires="v">
                <p:oleObj spid="_x0000_s7384" name="Equation" r:id="rId3" imgW="3670200" imgH="431640" progId="Equation.DSMT4">
                  <p:embed/>
                </p:oleObj>
              </mc:Choice>
              <mc:Fallback>
                <p:oleObj name="Equation" r:id="rId3" imgW="3670200" imgH="431640" progId="Equation.DSMT4">
                  <p:embed/>
                  <p:pic>
                    <p:nvPicPr>
                      <p:cNvPr id="0" name="Object 6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19600"/>
                        <a:ext cx="4724400"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200" name="Group 605">
            <a:extLst>
              <a:ext uri="{FF2B5EF4-FFF2-40B4-BE49-F238E27FC236}">
                <a16:creationId xmlns:a16="http://schemas.microsoft.com/office/drawing/2014/main" id="{7B464D68-B03C-493E-86FB-FCE09E70EFB0}"/>
              </a:ext>
            </a:extLst>
          </p:cNvPr>
          <p:cNvGrpSpPr>
            <a:grpSpLocks/>
          </p:cNvGrpSpPr>
          <p:nvPr/>
        </p:nvGrpSpPr>
        <p:grpSpPr bwMode="auto">
          <a:xfrm>
            <a:off x="152400" y="1752600"/>
            <a:ext cx="4281488" cy="2362200"/>
            <a:chOff x="96" y="1104"/>
            <a:chExt cx="2697" cy="1488"/>
          </a:xfrm>
        </p:grpSpPr>
        <p:grpSp>
          <p:nvGrpSpPr>
            <p:cNvPr id="7207" name="Group 153">
              <a:extLst>
                <a:ext uri="{FF2B5EF4-FFF2-40B4-BE49-F238E27FC236}">
                  <a16:creationId xmlns:a16="http://schemas.microsoft.com/office/drawing/2014/main" id="{77CE2DFF-3A2E-4FD5-9002-22B6751C16EA}"/>
                </a:ext>
              </a:extLst>
            </p:cNvPr>
            <p:cNvGrpSpPr>
              <a:grpSpLocks/>
            </p:cNvGrpSpPr>
            <p:nvPr/>
          </p:nvGrpSpPr>
          <p:grpSpPr bwMode="auto">
            <a:xfrm>
              <a:off x="96" y="1104"/>
              <a:ext cx="2697" cy="1488"/>
              <a:chOff x="3284" y="5061"/>
              <a:chExt cx="7713" cy="4248"/>
            </a:xfrm>
          </p:grpSpPr>
          <p:grpSp>
            <p:nvGrpSpPr>
              <p:cNvPr id="7209" name="Group 154">
                <a:extLst>
                  <a:ext uri="{FF2B5EF4-FFF2-40B4-BE49-F238E27FC236}">
                    <a16:creationId xmlns:a16="http://schemas.microsoft.com/office/drawing/2014/main" id="{FC3FDBC2-C044-428B-A2C2-C13139EE014E}"/>
                  </a:ext>
                </a:extLst>
              </p:cNvPr>
              <p:cNvGrpSpPr>
                <a:grpSpLocks/>
              </p:cNvGrpSpPr>
              <p:nvPr/>
            </p:nvGrpSpPr>
            <p:grpSpPr bwMode="auto">
              <a:xfrm>
                <a:off x="3284" y="5061"/>
                <a:ext cx="7713" cy="4248"/>
                <a:chOff x="3284" y="5061"/>
                <a:chExt cx="7713" cy="4248"/>
              </a:xfrm>
            </p:grpSpPr>
            <p:sp>
              <p:nvSpPr>
                <p:cNvPr id="7214" name="Line 155">
                  <a:extLst>
                    <a:ext uri="{FF2B5EF4-FFF2-40B4-BE49-F238E27FC236}">
                      <a16:creationId xmlns:a16="http://schemas.microsoft.com/office/drawing/2014/main" id="{F20F9DC6-0777-46E8-93E8-7D0E5FF21350}"/>
                    </a:ext>
                  </a:extLst>
                </p:cNvPr>
                <p:cNvSpPr>
                  <a:spLocks noChangeShapeType="1"/>
                </p:cNvSpPr>
                <p:nvPr/>
              </p:nvSpPr>
              <p:spPr bwMode="auto">
                <a:xfrm>
                  <a:off x="6446" y="6330"/>
                  <a:ext cx="0" cy="16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15" name="Group 156">
                  <a:extLst>
                    <a:ext uri="{FF2B5EF4-FFF2-40B4-BE49-F238E27FC236}">
                      <a16:creationId xmlns:a16="http://schemas.microsoft.com/office/drawing/2014/main" id="{17568FCF-1193-46C4-AF7F-24D80154E394}"/>
                    </a:ext>
                  </a:extLst>
                </p:cNvPr>
                <p:cNvGrpSpPr>
                  <a:grpSpLocks/>
                </p:cNvGrpSpPr>
                <p:nvPr/>
              </p:nvGrpSpPr>
              <p:grpSpPr bwMode="auto">
                <a:xfrm>
                  <a:off x="3284" y="5061"/>
                  <a:ext cx="7713" cy="4248"/>
                  <a:chOff x="3284" y="5061"/>
                  <a:chExt cx="7713" cy="4248"/>
                </a:xfrm>
              </p:grpSpPr>
              <p:grpSp>
                <p:nvGrpSpPr>
                  <p:cNvPr id="7216" name="Group 157">
                    <a:extLst>
                      <a:ext uri="{FF2B5EF4-FFF2-40B4-BE49-F238E27FC236}">
                        <a16:creationId xmlns:a16="http://schemas.microsoft.com/office/drawing/2014/main" id="{AB795821-B7DC-4B15-9F21-A8DE773A29F5}"/>
                      </a:ext>
                    </a:extLst>
                  </p:cNvPr>
                  <p:cNvGrpSpPr>
                    <a:grpSpLocks/>
                  </p:cNvGrpSpPr>
                  <p:nvPr/>
                </p:nvGrpSpPr>
                <p:grpSpPr bwMode="auto">
                  <a:xfrm>
                    <a:off x="10318" y="5073"/>
                    <a:ext cx="679" cy="4221"/>
                    <a:chOff x="10318" y="5073"/>
                    <a:chExt cx="679" cy="4221"/>
                  </a:xfrm>
                </p:grpSpPr>
                <p:grpSp>
                  <p:nvGrpSpPr>
                    <p:cNvPr id="7278" name="Group 158">
                      <a:extLst>
                        <a:ext uri="{FF2B5EF4-FFF2-40B4-BE49-F238E27FC236}">
                          <a16:creationId xmlns:a16="http://schemas.microsoft.com/office/drawing/2014/main" id="{037FA36D-E524-4BCD-B6B5-C8647656F2E1}"/>
                        </a:ext>
                      </a:extLst>
                    </p:cNvPr>
                    <p:cNvGrpSpPr>
                      <a:grpSpLocks/>
                    </p:cNvGrpSpPr>
                    <p:nvPr/>
                  </p:nvGrpSpPr>
                  <p:grpSpPr bwMode="auto">
                    <a:xfrm>
                      <a:off x="10482" y="5073"/>
                      <a:ext cx="2" cy="1506"/>
                      <a:chOff x="10950" y="5508"/>
                      <a:chExt cx="0" cy="4203"/>
                    </a:xfrm>
                  </p:grpSpPr>
                  <p:sp>
                    <p:nvSpPr>
                      <p:cNvPr id="7286" name="Line 159">
                        <a:extLst>
                          <a:ext uri="{FF2B5EF4-FFF2-40B4-BE49-F238E27FC236}">
                            <a16:creationId xmlns:a16="http://schemas.microsoft.com/office/drawing/2014/main" id="{4861FE7C-B9E6-4538-B814-F45A054EA6E2}"/>
                          </a:ext>
                        </a:extLst>
                      </p:cNvPr>
                      <p:cNvSpPr>
                        <a:spLocks noChangeShapeType="1"/>
                      </p:cNvSpPr>
                      <p:nvPr/>
                    </p:nvSpPr>
                    <p:spPr bwMode="auto">
                      <a:xfrm>
                        <a:off x="10950" y="5508"/>
                        <a:ext cx="0" cy="4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7" name="Line 160">
                        <a:extLst>
                          <a:ext uri="{FF2B5EF4-FFF2-40B4-BE49-F238E27FC236}">
                            <a16:creationId xmlns:a16="http://schemas.microsoft.com/office/drawing/2014/main" id="{D01F196A-90CF-48A9-AA02-AE936A50E23D}"/>
                          </a:ext>
                        </a:extLst>
                      </p:cNvPr>
                      <p:cNvSpPr>
                        <a:spLocks noChangeShapeType="1"/>
                      </p:cNvSpPr>
                      <p:nvPr/>
                    </p:nvSpPr>
                    <p:spPr bwMode="auto">
                      <a:xfrm>
                        <a:off x="10950" y="5994"/>
                        <a:ext cx="0" cy="57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279" name="Group 161">
                      <a:extLst>
                        <a:ext uri="{FF2B5EF4-FFF2-40B4-BE49-F238E27FC236}">
                          <a16:creationId xmlns:a16="http://schemas.microsoft.com/office/drawing/2014/main" id="{B9E64A9D-BF12-4904-9CB8-EFD710840F1D}"/>
                        </a:ext>
                      </a:extLst>
                    </p:cNvPr>
                    <p:cNvGrpSpPr>
                      <a:grpSpLocks/>
                    </p:cNvGrpSpPr>
                    <p:nvPr/>
                  </p:nvGrpSpPr>
                  <p:grpSpPr bwMode="auto">
                    <a:xfrm>
                      <a:off x="10318" y="6582"/>
                      <a:ext cx="679" cy="1568"/>
                      <a:chOff x="2352" y="2304"/>
                      <a:chExt cx="204" cy="637"/>
                    </a:xfrm>
                  </p:grpSpPr>
                  <p:sp>
                    <p:nvSpPr>
                      <p:cNvPr id="7281" name="Rectangle 162">
                        <a:extLst>
                          <a:ext uri="{FF2B5EF4-FFF2-40B4-BE49-F238E27FC236}">
                            <a16:creationId xmlns:a16="http://schemas.microsoft.com/office/drawing/2014/main" id="{BD3E67CC-D461-4FAD-85A5-1C681993ED0B}"/>
                          </a:ext>
                        </a:extLst>
                      </p:cNvPr>
                      <p:cNvSpPr>
                        <a:spLocks noChangeArrowheads="1"/>
                      </p:cNvSpPr>
                      <p:nvPr/>
                    </p:nvSpPr>
                    <p:spPr bwMode="auto">
                      <a:xfrm>
                        <a:off x="2497" y="2785"/>
                        <a:ext cx="59"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00000"/>
                            </a:solidFill>
                            <a:latin typeface="Times New Roman" panose="02020603050405020304" pitchFamily="18" charset="0"/>
                          </a:rPr>
                          <a:t>R</a:t>
                        </a:r>
                        <a:endParaRPr kumimoji="0" lang="en-US" altLang="zh-CN" sz="1000">
                          <a:solidFill>
                            <a:srgbClr val="40458C"/>
                          </a:solidFill>
                          <a:latin typeface="Times New Roman" panose="02020603050405020304" pitchFamily="18" charset="0"/>
                        </a:endParaRPr>
                      </a:p>
                    </p:txBody>
                  </p:sp>
                  <p:sp>
                    <p:nvSpPr>
                      <p:cNvPr id="7282" name="Rectangle 163">
                        <a:extLst>
                          <a:ext uri="{FF2B5EF4-FFF2-40B4-BE49-F238E27FC236}">
                            <a16:creationId xmlns:a16="http://schemas.microsoft.com/office/drawing/2014/main" id="{3434303C-61B6-465E-A4E0-292BD7D274CD}"/>
                          </a:ext>
                        </a:extLst>
                      </p:cNvPr>
                      <p:cNvSpPr>
                        <a:spLocks noChangeArrowheads="1"/>
                      </p:cNvSpPr>
                      <p:nvPr/>
                    </p:nvSpPr>
                    <p:spPr bwMode="auto">
                      <a:xfrm>
                        <a:off x="2352" y="2688"/>
                        <a:ext cx="85" cy="220"/>
                      </a:xfrm>
                      <a:prstGeom prst="rect">
                        <a:avLst/>
                      </a:prstGeom>
                      <a:noFill/>
                      <a:ln w="101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83" name="Freeform 164">
                        <a:extLst>
                          <a:ext uri="{FF2B5EF4-FFF2-40B4-BE49-F238E27FC236}">
                            <a16:creationId xmlns:a16="http://schemas.microsoft.com/office/drawing/2014/main" id="{230985AD-C6AC-47A5-8E2D-DBAED2D39BC8}"/>
                          </a:ext>
                        </a:extLst>
                      </p:cNvPr>
                      <p:cNvSpPr>
                        <a:spLocks/>
                      </p:cNvSpPr>
                      <p:nvPr/>
                    </p:nvSpPr>
                    <p:spPr bwMode="auto">
                      <a:xfrm flipH="1">
                        <a:off x="2400" y="2304"/>
                        <a:ext cx="48" cy="288"/>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84" name="Line 165">
                        <a:extLst>
                          <a:ext uri="{FF2B5EF4-FFF2-40B4-BE49-F238E27FC236}">
                            <a16:creationId xmlns:a16="http://schemas.microsoft.com/office/drawing/2014/main" id="{EE17CEDE-9C93-451D-B07D-24DF18F65277}"/>
                          </a:ext>
                        </a:extLst>
                      </p:cNvPr>
                      <p:cNvSpPr>
                        <a:spLocks noChangeShapeType="1"/>
                      </p:cNvSpPr>
                      <p:nvPr/>
                    </p:nvSpPr>
                    <p:spPr bwMode="auto">
                      <a:xfrm flipV="1">
                        <a:off x="2400" y="2592"/>
                        <a:ext cx="0" cy="96"/>
                      </a:xfrm>
                      <a:prstGeom prst="line">
                        <a:avLst/>
                      </a:prstGeom>
                      <a:noFill/>
                      <a:ln w="952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85" name="Rectangle 166">
                        <a:extLst>
                          <a:ext uri="{FF2B5EF4-FFF2-40B4-BE49-F238E27FC236}">
                            <a16:creationId xmlns:a16="http://schemas.microsoft.com/office/drawing/2014/main" id="{E324EF3E-5C89-4C32-8185-3297D51836FA}"/>
                          </a:ext>
                        </a:extLst>
                      </p:cNvPr>
                      <p:cNvSpPr>
                        <a:spLocks noChangeArrowheads="1"/>
                      </p:cNvSpPr>
                      <p:nvPr/>
                    </p:nvSpPr>
                    <p:spPr bwMode="auto">
                      <a:xfrm>
                        <a:off x="2494" y="2401"/>
                        <a:ext cx="53"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40408"/>
                            </a:solidFill>
                            <a:latin typeface="Times New Roman" panose="02020603050405020304" pitchFamily="18" charset="0"/>
                          </a:rPr>
                          <a:t>L</a:t>
                        </a:r>
                        <a:endParaRPr kumimoji="0" lang="en-US" altLang="zh-CN" sz="1000">
                          <a:solidFill>
                            <a:srgbClr val="040408"/>
                          </a:solidFill>
                          <a:latin typeface="Times New Roman" panose="02020603050405020304" pitchFamily="18" charset="0"/>
                        </a:endParaRPr>
                      </a:p>
                    </p:txBody>
                  </p:sp>
                </p:grpSp>
                <p:sp>
                  <p:nvSpPr>
                    <p:cNvPr id="7280" name="Line 167">
                      <a:extLst>
                        <a:ext uri="{FF2B5EF4-FFF2-40B4-BE49-F238E27FC236}">
                          <a16:creationId xmlns:a16="http://schemas.microsoft.com/office/drawing/2014/main" id="{74B5F121-1562-485C-A0CF-F8B433A806C6}"/>
                        </a:ext>
                      </a:extLst>
                    </p:cNvPr>
                    <p:cNvSpPr>
                      <a:spLocks noChangeShapeType="1"/>
                    </p:cNvSpPr>
                    <p:nvPr/>
                  </p:nvSpPr>
                  <p:spPr bwMode="auto">
                    <a:xfrm>
                      <a:off x="10482" y="8040"/>
                      <a:ext cx="0" cy="1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217" name="Line 168">
                    <a:extLst>
                      <a:ext uri="{FF2B5EF4-FFF2-40B4-BE49-F238E27FC236}">
                        <a16:creationId xmlns:a16="http://schemas.microsoft.com/office/drawing/2014/main" id="{DC17EB4F-EB6E-4C2E-957C-094991C2EC54}"/>
                      </a:ext>
                    </a:extLst>
                  </p:cNvPr>
                  <p:cNvSpPr>
                    <a:spLocks noChangeShapeType="1"/>
                  </p:cNvSpPr>
                  <p:nvPr/>
                </p:nvSpPr>
                <p:spPr bwMode="auto">
                  <a:xfrm>
                    <a:off x="8072" y="6363"/>
                    <a:ext cx="0" cy="16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8" name="Rectangle 169">
                    <a:extLst>
                      <a:ext uri="{FF2B5EF4-FFF2-40B4-BE49-F238E27FC236}">
                        <a16:creationId xmlns:a16="http://schemas.microsoft.com/office/drawing/2014/main" id="{698C0A28-084E-445C-948C-C9BEFB02C5ED}"/>
                      </a:ext>
                    </a:extLst>
                  </p:cNvPr>
                  <p:cNvSpPr>
                    <a:spLocks noChangeArrowheads="1"/>
                  </p:cNvSpPr>
                  <p:nvPr/>
                </p:nvSpPr>
                <p:spPr bwMode="auto">
                  <a:xfrm>
                    <a:off x="6744" y="5641"/>
                    <a:ext cx="75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VT1</a:t>
                    </a:r>
                    <a:endParaRPr kumimoji="0" lang="en-US" altLang="zh-CN" sz="1800">
                      <a:solidFill>
                        <a:srgbClr val="40458C"/>
                      </a:solidFill>
                      <a:latin typeface="Times New Roman" panose="02020603050405020304" pitchFamily="18" charset="0"/>
                    </a:endParaRPr>
                  </a:p>
                </p:txBody>
              </p:sp>
              <p:sp>
                <p:nvSpPr>
                  <p:cNvPr id="7219" name="Rectangle 170">
                    <a:extLst>
                      <a:ext uri="{FF2B5EF4-FFF2-40B4-BE49-F238E27FC236}">
                        <a16:creationId xmlns:a16="http://schemas.microsoft.com/office/drawing/2014/main" id="{E4DE4800-F9B3-4124-B1BF-0B7BF32043E6}"/>
                      </a:ext>
                    </a:extLst>
                  </p:cNvPr>
                  <p:cNvSpPr>
                    <a:spLocks noChangeArrowheads="1"/>
                  </p:cNvSpPr>
                  <p:nvPr/>
                </p:nvSpPr>
                <p:spPr bwMode="auto">
                  <a:xfrm>
                    <a:off x="6761" y="8401"/>
                    <a:ext cx="755"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VT2</a:t>
                    </a:r>
                    <a:endParaRPr kumimoji="0" lang="en-US" altLang="zh-CN" sz="1800">
                      <a:solidFill>
                        <a:srgbClr val="40458C"/>
                      </a:solidFill>
                      <a:latin typeface="Times New Roman" panose="02020603050405020304" pitchFamily="18" charset="0"/>
                    </a:endParaRPr>
                  </a:p>
                </p:txBody>
              </p:sp>
              <p:sp>
                <p:nvSpPr>
                  <p:cNvPr id="7220" name="Rectangle 171">
                    <a:extLst>
                      <a:ext uri="{FF2B5EF4-FFF2-40B4-BE49-F238E27FC236}">
                        <a16:creationId xmlns:a16="http://schemas.microsoft.com/office/drawing/2014/main" id="{74929A7C-95F5-4EFF-B175-406C303FCA44}"/>
                      </a:ext>
                    </a:extLst>
                  </p:cNvPr>
                  <p:cNvSpPr>
                    <a:spLocks noChangeArrowheads="1"/>
                  </p:cNvSpPr>
                  <p:nvPr/>
                </p:nvSpPr>
                <p:spPr bwMode="auto">
                  <a:xfrm>
                    <a:off x="8405" y="5672"/>
                    <a:ext cx="755"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VT3</a:t>
                    </a:r>
                    <a:endParaRPr kumimoji="0" lang="en-US" altLang="zh-CN" sz="1800">
                      <a:solidFill>
                        <a:srgbClr val="40458C"/>
                      </a:solidFill>
                      <a:latin typeface="Times New Roman" panose="02020603050405020304" pitchFamily="18" charset="0"/>
                    </a:endParaRPr>
                  </a:p>
                </p:txBody>
              </p:sp>
              <p:grpSp>
                <p:nvGrpSpPr>
                  <p:cNvPr id="7221" name="Group 172">
                    <a:extLst>
                      <a:ext uri="{FF2B5EF4-FFF2-40B4-BE49-F238E27FC236}">
                        <a16:creationId xmlns:a16="http://schemas.microsoft.com/office/drawing/2014/main" id="{8EA968DB-882B-4C47-9B3F-49B9EAB920BF}"/>
                      </a:ext>
                    </a:extLst>
                  </p:cNvPr>
                  <p:cNvGrpSpPr>
                    <a:grpSpLocks/>
                  </p:cNvGrpSpPr>
                  <p:nvPr/>
                </p:nvGrpSpPr>
                <p:grpSpPr bwMode="auto">
                  <a:xfrm rot="-5400000">
                    <a:off x="5721" y="5532"/>
                    <a:ext cx="1440" cy="498"/>
                    <a:chOff x="7920" y="1185"/>
                    <a:chExt cx="1440" cy="498"/>
                  </a:xfrm>
                </p:grpSpPr>
                <p:sp>
                  <p:nvSpPr>
                    <p:cNvPr id="7272" name="Line 173">
                      <a:extLst>
                        <a:ext uri="{FF2B5EF4-FFF2-40B4-BE49-F238E27FC236}">
                          <a16:creationId xmlns:a16="http://schemas.microsoft.com/office/drawing/2014/main" id="{8048BD02-9E14-4AEE-A334-DA2014088233}"/>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 name="Line 174">
                      <a:extLst>
                        <a:ext uri="{FF2B5EF4-FFF2-40B4-BE49-F238E27FC236}">
                          <a16:creationId xmlns:a16="http://schemas.microsoft.com/office/drawing/2014/main" id="{BB53C8E0-5231-4E3B-9C5D-19B63B3E098B}"/>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 name="Line 175">
                      <a:extLst>
                        <a:ext uri="{FF2B5EF4-FFF2-40B4-BE49-F238E27FC236}">
                          <a16:creationId xmlns:a16="http://schemas.microsoft.com/office/drawing/2014/main" id="{1FD4A0D9-2A70-4C4D-AB9F-A8A90951A6D6}"/>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 name="Line 176">
                      <a:extLst>
                        <a:ext uri="{FF2B5EF4-FFF2-40B4-BE49-F238E27FC236}">
                          <a16:creationId xmlns:a16="http://schemas.microsoft.com/office/drawing/2014/main" id="{3B647C62-97BE-44D2-B35A-48EB7C192324}"/>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6" name="Line 177">
                      <a:extLst>
                        <a:ext uri="{FF2B5EF4-FFF2-40B4-BE49-F238E27FC236}">
                          <a16:creationId xmlns:a16="http://schemas.microsoft.com/office/drawing/2014/main" id="{A0C7826D-F56A-4ACD-9296-E9BAFE75B2B9}"/>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 name="Freeform 178">
                      <a:extLst>
                        <a:ext uri="{FF2B5EF4-FFF2-40B4-BE49-F238E27FC236}">
                          <a16:creationId xmlns:a16="http://schemas.microsoft.com/office/drawing/2014/main" id="{B819579E-526A-428F-8A25-B1FFE09ADEBA}"/>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7222" name="Group 179">
                    <a:extLst>
                      <a:ext uri="{FF2B5EF4-FFF2-40B4-BE49-F238E27FC236}">
                        <a16:creationId xmlns:a16="http://schemas.microsoft.com/office/drawing/2014/main" id="{CF65B2AC-1380-4E09-84EF-1D6B64370265}"/>
                      </a:ext>
                    </a:extLst>
                  </p:cNvPr>
                  <p:cNvGrpSpPr>
                    <a:grpSpLocks/>
                  </p:cNvGrpSpPr>
                  <p:nvPr/>
                </p:nvGrpSpPr>
                <p:grpSpPr bwMode="auto">
                  <a:xfrm rot="-5400000">
                    <a:off x="7341" y="5532"/>
                    <a:ext cx="1440" cy="498"/>
                    <a:chOff x="7920" y="1185"/>
                    <a:chExt cx="1440" cy="498"/>
                  </a:xfrm>
                </p:grpSpPr>
                <p:sp>
                  <p:nvSpPr>
                    <p:cNvPr id="7266" name="Line 180">
                      <a:extLst>
                        <a:ext uri="{FF2B5EF4-FFF2-40B4-BE49-F238E27FC236}">
                          <a16:creationId xmlns:a16="http://schemas.microsoft.com/office/drawing/2014/main" id="{EDC880A4-781A-4D23-B7ED-0D930A907974}"/>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7" name="Line 181">
                      <a:extLst>
                        <a:ext uri="{FF2B5EF4-FFF2-40B4-BE49-F238E27FC236}">
                          <a16:creationId xmlns:a16="http://schemas.microsoft.com/office/drawing/2014/main" id="{7262A030-029D-47FB-A85C-CCA1E71C3AED}"/>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8" name="Line 182">
                      <a:extLst>
                        <a:ext uri="{FF2B5EF4-FFF2-40B4-BE49-F238E27FC236}">
                          <a16:creationId xmlns:a16="http://schemas.microsoft.com/office/drawing/2014/main" id="{C8E6EBB8-ECE0-44C4-9397-32F3F6B2353E}"/>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9" name="Line 183">
                      <a:extLst>
                        <a:ext uri="{FF2B5EF4-FFF2-40B4-BE49-F238E27FC236}">
                          <a16:creationId xmlns:a16="http://schemas.microsoft.com/office/drawing/2014/main" id="{8774E779-0D8C-43D8-96B1-789FB54415F4}"/>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0" name="Line 184">
                      <a:extLst>
                        <a:ext uri="{FF2B5EF4-FFF2-40B4-BE49-F238E27FC236}">
                          <a16:creationId xmlns:a16="http://schemas.microsoft.com/office/drawing/2014/main" id="{63969847-6B92-4234-A865-A9E701EA1F4E}"/>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 name="Freeform 185">
                      <a:extLst>
                        <a:ext uri="{FF2B5EF4-FFF2-40B4-BE49-F238E27FC236}">
                          <a16:creationId xmlns:a16="http://schemas.microsoft.com/office/drawing/2014/main" id="{0F601AAC-599B-48A1-8E89-2E5131FAF9B5}"/>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7223" name="Group 186">
                    <a:extLst>
                      <a:ext uri="{FF2B5EF4-FFF2-40B4-BE49-F238E27FC236}">
                        <a16:creationId xmlns:a16="http://schemas.microsoft.com/office/drawing/2014/main" id="{AD6C937F-1860-487D-8D50-1F4D706671CF}"/>
                      </a:ext>
                    </a:extLst>
                  </p:cNvPr>
                  <p:cNvGrpSpPr>
                    <a:grpSpLocks/>
                  </p:cNvGrpSpPr>
                  <p:nvPr/>
                </p:nvGrpSpPr>
                <p:grpSpPr bwMode="auto">
                  <a:xfrm rot="-5400000">
                    <a:off x="5721" y="8340"/>
                    <a:ext cx="1440" cy="498"/>
                    <a:chOff x="7920" y="1185"/>
                    <a:chExt cx="1440" cy="498"/>
                  </a:xfrm>
                </p:grpSpPr>
                <p:sp>
                  <p:nvSpPr>
                    <p:cNvPr id="7260" name="Line 187">
                      <a:extLst>
                        <a:ext uri="{FF2B5EF4-FFF2-40B4-BE49-F238E27FC236}">
                          <a16:creationId xmlns:a16="http://schemas.microsoft.com/office/drawing/2014/main" id="{C117CEC6-E23D-464D-A405-8C620CE8A2E2}"/>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1" name="Line 188">
                      <a:extLst>
                        <a:ext uri="{FF2B5EF4-FFF2-40B4-BE49-F238E27FC236}">
                          <a16:creationId xmlns:a16="http://schemas.microsoft.com/office/drawing/2014/main" id="{30B11120-4E03-4669-8902-E9C7EC4D1E5F}"/>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2" name="Line 189">
                      <a:extLst>
                        <a:ext uri="{FF2B5EF4-FFF2-40B4-BE49-F238E27FC236}">
                          <a16:creationId xmlns:a16="http://schemas.microsoft.com/office/drawing/2014/main" id="{B3DEDD79-A2CB-4B4C-B5B6-D483B7DC1121}"/>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3" name="Line 190">
                      <a:extLst>
                        <a:ext uri="{FF2B5EF4-FFF2-40B4-BE49-F238E27FC236}">
                          <a16:creationId xmlns:a16="http://schemas.microsoft.com/office/drawing/2014/main" id="{A85E3F24-A7CC-4B41-8B44-21FC9E9BFBFA}"/>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4" name="Line 191">
                      <a:extLst>
                        <a:ext uri="{FF2B5EF4-FFF2-40B4-BE49-F238E27FC236}">
                          <a16:creationId xmlns:a16="http://schemas.microsoft.com/office/drawing/2014/main" id="{C38E5D8D-C985-40DD-AADD-E1C65B05BA5D}"/>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5" name="Freeform 192">
                      <a:extLst>
                        <a:ext uri="{FF2B5EF4-FFF2-40B4-BE49-F238E27FC236}">
                          <a16:creationId xmlns:a16="http://schemas.microsoft.com/office/drawing/2014/main" id="{96B0FF4D-F38E-44E7-B701-AFC773F42403}"/>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7224" name="Group 193">
                    <a:extLst>
                      <a:ext uri="{FF2B5EF4-FFF2-40B4-BE49-F238E27FC236}">
                        <a16:creationId xmlns:a16="http://schemas.microsoft.com/office/drawing/2014/main" id="{40832A2B-0909-4BA3-9898-DBF85146E54B}"/>
                      </a:ext>
                    </a:extLst>
                  </p:cNvPr>
                  <p:cNvGrpSpPr>
                    <a:grpSpLocks/>
                  </p:cNvGrpSpPr>
                  <p:nvPr/>
                </p:nvGrpSpPr>
                <p:grpSpPr bwMode="auto">
                  <a:xfrm rot="-5400000">
                    <a:off x="7341" y="8340"/>
                    <a:ext cx="1440" cy="498"/>
                    <a:chOff x="7920" y="1185"/>
                    <a:chExt cx="1440" cy="498"/>
                  </a:xfrm>
                </p:grpSpPr>
                <p:sp>
                  <p:nvSpPr>
                    <p:cNvPr id="7254" name="Line 194">
                      <a:extLst>
                        <a:ext uri="{FF2B5EF4-FFF2-40B4-BE49-F238E27FC236}">
                          <a16:creationId xmlns:a16="http://schemas.microsoft.com/office/drawing/2014/main" id="{12E0E69D-559A-4A65-B2E9-E767A69854C1}"/>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5" name="Line 195">
                      <a:extLst>
                        <a:ext uri="{FF2B5EF4-FFF2-40B4-BE49-F238E27FC236}">
                          <a16:creationId xmlns:a16="http://schemas.microsoft.com/office/drawing/2014/main" id="{AF29F087-8140-4BFA-B9E7-4718EAE8AF38}"/>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6" name="Line 196">
                      <a:extLst>
                        <a:ext uri="{FF2B5EF4-FFF2-40B4-BE49-F238E27FC236}">
                          <a16:creationId xmlns:a16="http://schemas.microsoft.com/office/drawing/2014/main" id="{F054C9B0-C8B3-4744-8CC0-D08AF3CBE213}"/>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7" name="Line 197">
                      <a:extLst>
                        <a:ext uri="{FF2B5EF4-FFF2-40B4-BE49-F238E27FC236}">
                          <a16:creationId xmlns:a16="http://schemas.microsoft.com/office/drawing/2014/main" id="{E8A7BE1F-486C-4A7D-9EF8-EC67CDD67FB4}"/>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8" name="Line 198">
                      <a:extLst>
                        <a:ext uri="{FF2B5EF4-FFF2-40B4-BE49-F238E27FC236}">
                          <a16:creationId xmlns:a16="http://schemas.microsoft.com/office/drawing/2014/main" id="{55FA5015-3856-4258-97C5-11CB1F4B2FDC}"/>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9" name="Freeform 199">
                      <a:extLst>
                        <a:ext uri="{FF2B5EF4-FFF2-40B4-BE49-F238E27FC236}">
                          <a16:creationId xmlns:a16="http://schemas.microsoft.com/office/drawing/2014/main" id="{5DAD9CBC-9FE8-4F25-8EE0-6A180F106481}"/>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7225" name="Group 200">
                    <a:extLst>
                      <a:ext uri="{FF2B5EF4-FFF2-40B4-BE49-F238E27FC236}">
                        <a16:creationId xmlns:a16="http://schemas.microsoft.com/office/drawing/2014/main" id="{27872078-0CEA-4520-A29A-08B80A85C5A0}"/>
                      </a:ext>
                    </a:extLst>
                  </p:cNvPr>
                  <p:cNvGrpSpPr>
                    <a:grpSpLocks/>
                  </p:cNvGrpSpPr>
                  <p:nvPr/>
                </p:nvGrpSpPr>
                <p:grpSpPr bwMode="auto">
                  <a:xfrm>
                    <a:off x="3284" y="6051"/>
                    <a:ext cx="4788" cy="2193"/>
                    <a:chOff x="3752" y="6486"/>
                    <a:chExt cx="4788" cy="2193"/>
                  </a:xfrm>
                </p:grpSpPr>
                <p:sp>
                  <p:nvSpPr>
                    <p:cNvPr id="7232" name="Rectangle 201">
                      <a:extLst>
                        <a:ext uri="{FF2B5EF4-FFF2-40B4-BE49-F238E27FC236}">
                          <a16:creationId xmlns:a16="http://schemas.microsoft.com/office/drawing/2014/main" id="{E21CB173-F2EC-49D6-AE73-3BDCE572E710}"/>
                        </a:ext>
                      </a:extLst>
                    </p:cNvPr>
                    <p:cNvSpPr>
                      <a:spLocks noChangeArrowheads="1"/>
                    </p:cNvSpPr>
                    <p:nvPr/>
                  </p:nvSpPr>
                  <p:spPr bwMode="auto">
                    <a:xfrm>
                      <a:off x="5736" y="7303"/>
                      <a:ext cx="715"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2</a:t>
                      </a:r>
                      <a:endParaRPr kumimoji="0" lang="en-US" altLang="zh-CN" sz="1600">
                        <a:solidFill>
                          <a:srgbClr val="40458C"/>
                        </a:solidFill>
                        <a:latin typeface="Times New Roman" panose="02020603050405020304" pitchFamily="18" charset="0"/>
                      </a:endParaRPr>
                    </a:p>
                  </p:txBody>
                </p:sp>
                <p:sp>
                  <p:nvSpPr>
                    <p:cNvPr id="7233" name="Rectangle 202">
                      <a:extLst>
                        <a:ext uri="{FF2B5EF4-FFF2-40B4-BE49-F238E27FC236}">
                          <a16:creationId xmlns:a16="http://schemas.microsoft.com/office/drawing/2014/main" id="{27916F48-3D8D-4C5D-8FAC-600350B9D120}"/>
                        </a:ext>
                      </a:extLst>
                    </p:cNvPr>
                    <p:cNvSpPr>
                      <a:spLocks noChangeArrowheads="1"/>
                    </p:cNvSpPr>
                    <p:nvPr/>
                  </p:nvSpPr>
                  <p:spPr bwMode="auto">
                    <a:xfrm>
                      <a:off x="3806" y="7369"/>
                      <a:ext cx="718"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U1</a:t>
                      </a:r>
                      <a:endParaRPr kumimoji="0" lang="en-US" altLang="zh-CN" sz="1400">
                        <a:solidFill>
                          <a:srgbClr val="40458C"/>
                        </a:solidFill>
                        <a:latin typeface="Times New Roman" panose="02020603050405020304" pitchFamily="18" charset="0"/>
                      </a:endParaRPr>
                    </a:p>
                  </p:txBody>
                </p:sp>
                <p:grpSp>
                  <p:nvGrpSpPr>
                    <p:cNvPr id="7234" name="Group 203">
                      <a:extLst>
                        <a:ext uri="{FF2B5EF4-FFF2-40B4-BE49-F238E27FC236}">
                          <a16:creationId xmlns:a16="http://schemas.microsoft.com/office/drawing/2014/main" id="{EDC9124C-8AFE-41BB-82F0-DBA49CEAC829}"/>
                        </a:ext>
                      </a:extLst>
                    </p:cNvPr>
                    <p:cNvGrpSpPr>
                      <a:grpSpLocks/>
                    </p:cNvGrpSpPr>
                    <p:nvPr/>
                  </p:nvGrpSpPr>
                  <p:grpSpPr bwMode="auto">
                    <a:xfrm>
                      <a:off x="3752" y="6486"/>
                      <a:ext cx="4788" cy="2193"/>
                      <a:chOff x="3752" y="6486"/>
                      <a:chExt cx="4788" cy="2193"/>
                    </a:xfrm>
                  </p:grpSpPr>
                  <p:sp>
                    <p:nvSpPr>
                      <p:cNvPr id="7235" name="Line 204">
                        <a:extLst>
                          <a:ext uri="{FF2B5EF4-FFF2-40B4-BE49-F238E27FC236}">
                            <a16:creationId xmlns:a16="http://schemas.microsoft.com/office/drawing/2014/main" id="{AB57664E-8B00-4B88-9A00-B53C4B26931A}"/>
                          </a:ext>
                        </a:extLst>
                      </p:cNvPr>
                      <p:cNvSpPr>
                        <a:spLocks noChangeShapeType="1"/>
                      </p:cNvSpPr>
                      <p:nvPr/>
                    </p:nvSpPr>
                    <p:spPr bwMode="auto">
                      <a:xfrm>
                        <a:off x="5392" y="8607"/>
                        <a:ext cx="31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6" name="Line 205">
                        <a:extLst>
                          <a:ext uri="{FF2B5EF4-FFF2-40B4-BE49-F238E27FC236}">
                            <a16:creationId xmlns:a16="http://schemas.microsoft.com/office/drawing/2014/main" id="{6B5633E5-E57A-4042-82C5-A0D175429ABC}"/>
                          </a:ext>
                        </a:extLst>
                      </p:cNvPr>
                      <p:cNvSpPr>
                        <a:spLocks noChangeShapeType="1"/>
                      </p:cNvSpPr>
                      <p:nvPr/>
                    </p:nvSpPr>
                    <p:spPr bwMode="auto">
                      <a:xfrm>
                        <a:off x="5592" y="6816"/>
                        <a:ext cx="0" cy="1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237" name="Group 206">
                        <a:extLst>
                          <a:ext uri="{FF2B5EF4-FFF2-40B4-BE49-F238E27FC236}">
                            <a16:creationId xmlns:a16="http://schemas.microsoft.com/office/drawing/2014/main" id="{64246D8A-6DD6-424E-915F-C435480DAD35}"/>
                          </a:ext>
                        </a:extLst>
                      </p:cNvPr>
                      <p:cNvGrpSpPr>
                        <a:grpSpLocks/>
                      </p:cNvGrpSpPr>
                      <p:nvPr/>
                    </p:nvGrpSpPr>
                    <p:grpSpPr bwMode="auto">
                      <a:xfrm>
                        <a:off x="3752" y="6486"/>
                        <a:ext cx="1644" cy="2193"/>
                        <a:chOff x="3752" y="6486"/>
                        <a:chExt cx="1644" cy="2193"/>
                      </a:xfrm>
                    </p:grpSpPr>
                    <p:grpSp>
                      <p:nvGrpSpPr>
                        <p:cNvPr id="7241" name="Group 207">
                          <a:extLst>
                            <a:ext uri="{FF2B5EF4-FFF2-40B4-BE49-F238E27FC236}">
                              <a16:creationId xmlns:a16="http://schemas.microsoft.com/office/drawing/2014/main" id="{A15CB4F5-19B4-4A79-8AE1-EA167A00F9E1}"/>
                            </a:ext>
                          </a:extLst>
                        </p:cNvPr>
                        <p:cNvGrpSpPr>
                          <a:grpSpLocks/>
                        </p:cNvGrpSpPr>
                        <p:nvPr/>
                      </p:nvGrpSpPr>
                      <p:grpSpPr bwMode="auto">
                        <a:xfrm>
                          <a:off x="3752" y="6486"/>
                          <a:ext cx="1171" cy="2193"/>
                          <a:chOff x="3752" y="6486"/>
                          <a:chExt cx="1171" cy="2209"/>
                        </a:xfrm>
                      </p:grpSpPr>
                      <p:grpSp>
                        <p:nvGrpSpPr>
                          <p:cNvPr id="7247" name="Group 208">
                            <a:extLst>
                              <a:ext uri="{FF2B5EF4-FFF2-40B4-BE49-F238E27FC236}">
                                <a16:creationId xmlns:a16="http://schemas.microsoft.com/office/drawing/2014/main" id="{69815532-6FE6-428A-B7AC-13AAD6572DE2}"/>
                              </a:ext>
                            </a:extLst>
                          </p:cNvPr>
                          <p:cNvGrpSpPr>
                            <a:grpSpLocks/>
                          </p:cNvGrpSpPr>
                          <p:nvPr/>
                        </p:nvGrpSpPr>
                        <p:grpSpPr bwMode="auto">
                          <a:xfrm>
                            <a:off x="3752" y="6486"/>
                            <a:ext cx="1171" cy="2209"/>
                            <a:chOff x="4380" y="6540"/>
                            <a:chExt cx="840" cy="1500"/>
                          </a:xfrm>
                        </p:grpSpPr>
                        <p:sp>
                          <p:nvSpPr>
                            <p:cNvPr id="7249" name="Freeform 209">
                              <a:extLst>
                                <a:ext uri="{FF2B5EF4-FFF2-40B4-BE49-F238E27FC236}">
                                  <a16:creationId xmlns:a16="http://schemas.microsoft.com/office/drawing/2014/main" id="{9BCF066D-844C-4AE0-8AD7-39A09A19F4FB}"/>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50" name="Line 210">
                              <a:extLst>
                                <a:ext uri="{FF2B5EF4-FFF2-40B4-BE49-F238E27FC236}">
                                  <a16:creationId xmlns:a16="http://schemas.microsoft.com/office/drawing/2014/main" id="{340D6E9F-A6D8-4882-A98D-BF4E99C14A19}"/>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1" name="Freeform 211">
                              <a:extLst>
                                <a:ext uri="{FF2B5EF4-FFF2-40B4-BE49-F238E27FC236}">
                                  <a16:creationId xmlns:a16="http://schemas.microsoft.com/office/drawing/2014/main" id="{3AC0AEE4-5BDE-4EE5-9ACE-78FE59AF30EF}"/>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52" name="Line 212">
                              <a:extLst>
                                <a:ext uri="{FF2B5EF4-FFF2-40B4-BE49-F238E27FC236}">
                                  <a16:creationId xmlns:a16="http://schemas.microsoft.com/office/drawing/2014/main" id="{3D2941F7-C6F9-4CF8-AA5A-3FCC31E4FA5B}"/>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3" name="Freeform 213">
                              <a:extLst>
                                <a:ext uri="{FF2B5EF4-FFF2-40B4-BE49-F238E27FC236}">
                                  <a16:creationId xmlns:a16="http://schemas.microsoft.com/office/drawing/2014/main" id="{3EBE1542-653F-4D79-BA40-7C2069F0582D}"/>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7248" name="Line 214">
                            <a:extLst>
                              <a:ext uri="{FF2B5EF4-FFF2-40B4-BE49-F238E27FC236}">
                                <a16:creationId xmlns:a16="http://schemas.microsoft.com/office/drawing/2014/main" id="{3DDA8EE4-FDBA-4D23-9B8F-73C0C3113DCA}"/>
                              </a:ext>
                            </a:extLst>
                          </p:cNvPr>
                          <p:cNvSpPr>
                            <a:spLocks noChangeShapeType="1"/>
                          </p:cNvSpPr>
                          <p:nvPr/>
                        </p:nvSpPr>
                        <p:spPr bwMode="auto">
                          <a:xfrm>
                            <a:off x="4654" y="6579"/>
                            <a:ext cx="118" cy="20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42" name="Group 215">
                          <a:extLst>
                            <a:ext uri="{FF2B5EF4-FFF2-40B4-BE49-F238E27FC236}">
                              <a16:creationId xmlns:a16="http://schemas.microsoft.com/office/drawing/2014/main" id="{98029626-6463-4FD1-BB56-BCAFC82F3B45}"/>
                            </a:ext>
                          </a:extLst>
                        </p:cNvPr>
                        <p:cNvGrpSpPr>
                          <a:grpSpLocks/>
                        </p:cNvGrpSpPr>
                        <p:nvPr/>
                      </p:nvGrpSpPr>
                      <p:grpSpPr bwMode="auto">
                        <a:xfrm>
                          <a:off x="5176" y="6564"/>
                          <a:ext cx="220" cy="2058"/>
                          <a:chOff x="5176" y="6564"/>
                          <a:chExt cx="220" cy="2058"/>
                        </a:xfrm>
                      </p:grpSpPr>
                      <p:sp>
                        <p:nvSpPr>
                          <p:cNvPr id="7243" name="Freeform 216">
                            <a:extLst>
                              <a:ext uri="{FF2B5EF4-FFF2-40B4-BE49-F238E27FC236}">
                                <a16:creationId xmlns:a16="http://schemas.microsoft.com/office/drawing/2014/main" id="{7A236552-9822-4D3A-992D-08105DE42F43}"/>
                              </a:ext>
                            </a:extLst>
                          </p:cNvPr>
                          <p:cNvSpPr>
                            <a:spLocks/>
                          </p:cNvSpPr>
                          <p:nvPr/>
                        </p:nvSpPr>
                        <p:spPr bwMode="auto">
                          <a:xfrm>
                            <a:off x="5176" y="6720"/>
                            <a:ext cx="220" cy="1695"/>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44" name="Line 217">
                            <a:extLst>
                              <a:ext uri="{FF2B5EF4-FFF2-40B4-BE49-F238E27FC236}">
                                <a16:creationId xmlns:a16="http://schemas.microsoft.com/office/drawing/2014/main" id="{A32B1A9B-0C99-4D60-9D0A-30937F35364E}"/>
                              </a:ext>
                            </a:extLst>
                          </p:cNvPr>
                          <p:cNvSpPr>
                            <a:spLocks noChangeShapeType="1"/>
                          </p:cNvSpPr>
                          <p:nvPr/>
                        </p:nvSpPr>
                        <p:spPr bwMode="auto">
                          <a:xfrm flipH="1">
                            <a:off x="5240" y="6732"/>
                            <a:ext cx="152" cy="17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45" name="Line 218">
                            <a:extLst>
                              <a:ext uri="{FF2B5EF4-FFF2-40B4-BE49-F238E27FC236}">
                                <a16:creationId xmlns:a16="http://schemas.microsoft.com/office/drawing/2014/main" id="{D8992532-B542-4356-8775-EC6479B48682}"/>
                              </a:ext>
                            </a:extLst>
                          </p:cNvPr>
                          <p:cNvSpPr>
                            <a:spLocks noChangeShapeType="1"/>
                          </p:cNvSpPr>
                          <p:nvPr/>
                        </p:nvSpPr>
                        <p:spPr bwMode="auto">
                          <a:xfrm>
                            <a:off x="5374" y="6564"/>
                            <a:ext cx="0" cy="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46" name="Line 219">
                            <a:extLst>
                              <a:ext uri="{FF2B5EF4-FFF2-40B4-BE49-F238E27FC236}">
                                <a16:creationId xmlns:a16="http://schemas.microsoft.com/office/drawing/2014/main" id="{5F1836E0-6503-436A-BBE8-06CE913229CC}"/>
                              </a:ext>
                            </a:extLst>
                          </p:cNvPr>
                          <p:cNvSpPr>
                            <a:spLocks noChangeShapeType="1"/>
                          </p:cNvSpPr>
                          <p:nvPr/>
                        </p:nvSpPr>
                        <p:spPr bwMode="auto">
                          <a:xfrm flipH="1">
                            <a:off x="5374" y="8406"/>
                            <a:ext cx="0"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238" name="Group 220">
                        <a:extLst>
                          <a:ext uri="{FF2B5EF4-FFF2-40B4-BE49-F238E27FC236}">
                            <a16:creationId xmlns:a16="http://schemas.microsoft.com/office/drawing/2014/main" id="{30217477-2993-4165-B9A9-987DE696DADB}"/>
                          </a:ext>
                        </a:extLst>
                      </p:cNvPr>
                      <p:cNvGrpSpPr>
                        <a:grpSpLocks/>
                      </p:cNvGrpSpPr>
                      <p:nvPr/>
                    </p:nvGrpSpPr>
                    <p:grpSpPr bwMode="auto">
                      <a:xfrm>
                        <a:off x="5392" y="6564"/>
                        <a:ext cx="1522" cy="0"/>
                        <a:chOff x="5392" y="6564"/>
                        <a:chExt cx="1522" cy="0"/>
                      </a:xfrm>
                    </p:grpSpPr>
                    <p:sp>
                      <p:nvSpPr>
                        <p:cNvPr id="7239" name="Line 221">
                          <a:extLst>
                            <a:ext uri="{FF2B5EF4-FFF2-40B4-BE49-F238E27FC236}">
                              <a16:creationId xmlns:a16="http://schemas.microsoft.com/office/drawing/2014/main" id="{F109F826-AAF9-4E91-A99B-7621D3029C44}"/>
                            </a:ext>
                          </a:extLst>
                        </p:cNvPr>
                        <p:cNvSpPr>
                          <a:spLocks noChangeShapeType="1"/>
                        </p:cNvSpPr>
                        <p:nvPr/>
                      </p:nvSpPr>
                      <p:spPr bwMode="auto">
                        <a:xfrm>
                          <a:off x="5392" y="6564"/>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40" name="Line 222">
                          <a:extLst>
                            <a:ext uri="{FF2B5EF4-FFF2-40B4-BE49-F238E27FC236}">
                              <a16:creationId xmlns:a16="http://schemas.microsoft.com/office/drawing/2014/main" id="{726A515A-C633-41B3-A65A-12C607D0ADD5}"/>
                            </a:ext>
                          </a:extLst>
                        </p:cNvPr>
                        <p:cNvSpPr>
                          <a:spLocks noChangeShapeType="1"/>
                        </p:cNvSpPr>
                        <p:nvPr/>
                      </p:nvSpPr>
                      <p:spPr bwMode="auto">
                        <a:xfrm>
                          <a:off x="5558" y="6564"/>
                          <a:ext cx="13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7226" name="Line 223">
                    <a:extLst>
                      <a:ext uri="{FF2B5EF4-FFF2-40B4-BE49-F238E27FC236}">
                        <a16:creationId xmlns:a16="http://schemas.microsoft.com/office/drawing/2014/main" id="{13D49F0B-5EB7-4432-9348-3A4A90F28966}"/>
                      </a:ext>
                    </a:extLst>
                  </p:cNvPr>
                  <p:cNvSpPr>
                    <a:spLocks noChangeShapeType="1"/>
                  </p:cNvSpPr>
                  <p:nvPr/>
                </p:nvSpPr>
                <p:spPr bwMode="auto">
                  <a:xfrm>
                    <a:off x="6446" y="5073"/>
                    <a:ext cx="40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7" name="Line 224">
                    <a:extLst>
                      <a:ext uri="{FF2B5EF4-FFF2-40B4-BE49-F238E27FC236}">
                        <a16:creationId xmlns:a16="http://schemas.microsoft.com/office/drawing/2014/main" id="{EAFD45AB-83B9-4356-88B4-1B3921611535}"/>
                      </a:ext>
                    </a:extLst>
                  </p:cNvPr>
                  <p:cNvSpPr>
                    <a:spLocks noChangeShapeType="1"/>
                  </p:cNvSpPr>
                  <p:nvPr/>
                </p:nvSpPr>
                <p:spPr bwMode="auto">
                  <a:xfrm>
                    <a:off x="6446" y="9294"/>
                    <a:ext cx="40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28" name="Group 225">
                    <a:extLst>
                      <a:ext uri="{FF2B5EF4-FFF2-40B4-BE49-F238E27FC236}">
                        <a16:creationId xmlns:a16="http://schemas.microsoft.com/office/drawing/2014/main" id="{E0B092BF-CAB5-4579-A9EA-9850BA8E3DC5}"/>
                      </a:ext>
                    </a:extLst>
                  </p:cNvPr>
                  <p:cNvGrpSpPr>
                    <a:grpSpLocks/>
                  </p:cNvGrpSpPr>
                  <p:nvPr/>
                </p:nvGrpSpPr>
                <p:grpSpPr bwMode="auto">
                  <a:xfrm>
                    <a:off x="9214" y="6462"/>
                    <a:ext cx="721" cy="1413"/>
                    <a:chOff x="9682" y="6897"/>
                    <a:chExt cx="721" cy="1413"/>
                  </a:xfrm>
                </p:grpSpPr>
                <p:sp>
                  <p:nvSpPr>
                    <p:cNvPr id="7230" name="Line 226">
                      <a:extLst>
                        <a:ext uri="{FF2B5EF4-FFF2-40B4-BE49-F238E27FC236}">
                          <a16:creationId xmlns:a16="http://schemas.microsoft.com/office/drawing/2014/main" id="{CFCC1460-30AA-4D0C-840E-8D58F05923EA}"/>
                        </a:ext>
                      </a:extLst>
                    </p:cNvPr>
                    <p:cNvSpPr>
                      <a:spLocks noChangeShapeType="1"/>
                    </p:cNvSpPr>
                    <p:nvPr/>
                  </p:nvSpPr>
                  <p:spPr bwMode="auto">
                    <a:xfrm>
                      <a:off x="10316" y="6897"/>
                      <a:ext cx="0" cy="1413"/>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31" name="Rectangle 227">
                      <a:extLst>
                        <a:ext uri="{FF2B5EF4-FFF2-40B4-BE49-F238E27FC236}">
                          <a16:creationId xmlns:a16="http://schemas.microsoft.com/office/drawing/2014/main" id="{9DA61A12-8811-445C-B934-2BF13BB936D8}"/>
                        </a:ext>
                      </a:extLst>
                    </p:cNvPr>
                    <p:cNvSpPr>
                      <a:spLocks noChangeArrowheads="1"/>
                    </p:cNvSpPr>
                    <p:nvPr/>
                  </p:nvSpPr>
                  <p:spPr bwMode="auto">
                    <a:xfrm>
                      <a:off x="9682" y="7332"/>
                      <a:ext cx="721"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grpSp>
              <p:sp>
                <p:nvSpPr>
                  <p:cNvPr id="7229" name="Rectangle 228">
                    <a:extLst>
                      <a:ext uri="{FF2B5EF4-FFF2-40B4-BE49-F238E27FC236}">
                        <a16:creationId xmlns:a16="http://schemas.microsoft.com/office/drawing/2014/main" id="{4C4B2EAC-0D2B-466A-B38A-71C28B55122F}"/>
                      </a:ext>
                    </a:extLst>
                  </p:cNvPr>
                  <p:cNvSpPr>
                    <a:spLocks noChangeArrowheads="1"/>
                  </p:cNvSpPr>
                  <p:nvPr/>
                </p:nvSpPr>
                <p:spPr bwMode="auto">
                  <a:xfrm>
                    <a:off x="9695" y="5543"/>
                    <a:ext cx="717"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i</a:t>
                    </a:r>
                    <a:r>
                      <a:rPr kumimoji="0" lang="en-US" altLang="zh-CN" sz="2000" baseline="-250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grpSp>
          </p:grpSp>
          <p:sp>
            <p:nvSpPr>
              <p:cNvPr id="7210" name="Oval 229">
                <a:extLst>
                  <a:ext uri="{FF2B5EF4-FFF2-40B4-BE49-F238E27FC236}">
                    <a16:creationId xmlns:a16="http://schemas.microsoft.com/office/drawing/2014/main" id="{F79787A6-F783-4077-BF9A-942FCE31604A}"/>
                  </a:ext>
                </a:extLst>
              </p:cNvPr>
              <p:cNvSpPr>
                <a:spLocks noChangeArrowheads="1"/>
              </p:cNvSpPr>
              <p:nvPr/>
            </p:nvSpPr>
            <p:spPr bwMode="auto">
              <a:xfrm>
                <a:off x="6398" y="6075"/>
                <a:ext cx="102" cy="102"/>
              </a:xfrm>
              <a:prstGeom prst="ellipse">
                <a:avLst/>
              </a:prstGeom>
              <a:solidFill>
                <a:srgbClr val="000000"/>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11" name="Oval 230">
                <a:extLst>
                  <a:ext uri="{FF2B5EF4-FFF2-40B4-BE49-F238E27FC236}">
                    <a16:creationId xmlns:a16="http://schemas.microsoft.com/office/drawing/2014/main" id="{6F062433-286A-44F1-A5EB-7F56D6FB3ECE}"/>
                  </a:ext>
                </a:extLst>
              </p:cNvPr>
              <p:cNvSpPr>
                <a:spLocks noChangeArrowheads="1"/>
              </p:cNvSpPr>
              <p:nvPr/>
            </p:nvSpPr>
            <p:spPr bwMode="auto">
              <a:xfrm>
                <a:off x="8022" y="8136"/>
                <a:ext cx="102" cy="102"/>
              </a:xfrm>
              <a:prstGeom prst="ellipse">
                <a:avLst/>
              </a:prstGeom>
              <a:solidFill>
                <a:srgbClr val="000000"/>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12" name="Rectangle 231">
                <a:extLst>
                  <a:ext uri="{FF2B5EF4-FFF2-40B4-BE49-F238E27FC236}">
                    <a16:creationId xmlns:a16="http://schemas.microsoft.com/office/drawing/2014/main" id="{F907DFB5-9A3D-402F-9960-914551BB1108}"/>
                  </a:ext>
                </a:extLst>
              </p:cNvPr>
              <p:cNvSpPr>
                <a:spLocks noChangeArrowheads="1"/>
              </p:cNvSpPr>
              <p:nvPr/>
            </p:nvSpPr>
            <p:spPr bwMode="auto">
              <a:xfrm>
                <a:off x="6581" y="6197"/>
                <a:ext cx="417"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a</a:t>
                </a:r>
                <a:endParaRPr kumimoji="0" lang="en-US" altLang="zh-CN" sz="1600">
                  <a:solidFill>
                    <a:srgbClr val="40458C"/>
                  </a:solidFill>
                  <a:latin typeface="Times New Roman" panose="02020603050405020304" pitchFamily="18" charset="0"/>
                </a:endParaRPr>
              </a:p>
            </p:txBody>
          </p:sp>
          <p:sp>
            <p:nvSpPr>
              <p:cNvPr id="7213" name="Rectangle 232">
                <a:extLst>
                  <a:ext uri="{FF2B5EF4-FFF2-40B4-BE49-F238E27FC236}">
                    <a16:creationId xmlns:a16="http://schemas.microsoft.com/office/drawing/2014/main" id="{C12E2841-0DB5-4A08-A900-091C8FE582D1}"/>
                  </a:ext>
                </a:extLst>
              </p:cNvPr>
              <p:cNvSpPr>
                <a:spLocks noChangeArrowheads="1"/>
              </p:cNvSpPr>
              <p:nvPr/>
            </p:nvSpPr>
            <p:spPr bwMode="auto">
              <a:xfrm>
                <a:off x="8208" y="7756"/>
                <a:ext cx="412"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b</a:t>
                </a:r>
                <a:endParaRPr kumimoji="0" lang="en-US" altLang="zh-CN" sz="1600">
                  <a:solidFill>
                    <a:srgbClr val="40458C"/>
                  </a:solidFill>
                  <a:latin typeface="Times New Roman" panose="02020603050405020304" pitchFamily="18" charset="0"/>
                </a:endParaRPr>
              </a:p>
            </p:txBody>
          </p:sp>
        </p:grpSp>
        <p:sp>
          <p:nvSpPr>
            <p:cNvPr id="7208" name="Rectangle 604">
              <a:extLst>
                <a:ext uri="{FF2B5EF4-FFF2-40B4-BE49-F238E27FC236}">
                  <a16:creationId xmlns:a16="http://schemas.microsoft.com/office/drawing/2014/main" id="{30895189-094F-46E2-BDA3-23DBAAA7CCEA}"/>
                </a:ext>
              </a:extLst>
            </p:cNvPr>
            <p:cNvSpPr>
              <a:spLocks noChangeArrowheads="1"/>
            </p:cNvSpPr>
            <p:nvPr/>
          </p:nvSpPr>
          <p:spPr bwMode="auto">
            <a:xfrm>
              <a:off x="1824" y="2208"/>
              <a:ext cx="3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1800">
                  <a:solidFill>
                    <a:srgbClr val="000000"/>
                  </a:solidFill>
                  <a:latin typeface="Times New Roman" panose="02020603050405020304" pitchFamily="18" charset="0"/>
                </a:rPr>
                <a:t>VT4</a:t>
              </a:r>
            </a:p>
          </p:txBody>
        </p:sp>
      </p:grpSp>
      <p:sp>
        <p:nvSpPr>
          <p:cNvPr id="22110" name="Freeform 606">
            <a:extLst>
              <a:ext uri="{FF2B5EF4-FFF2-40B4-BE49-F238E27FC236}">
                <a16:creationId xmlns:a16="http://schemas.microsoft.com/office/drawing/2014/main" id="{D9E68C5E-910D-426A-9410-6B9C6E06388F}"/>
              </a:ext>
            </a:extLst>
          </p:cNvPr>
          <p:cNvSpPr>
            <a:spLocks/>
          </p:cNvSpPr>
          <p:nvPr/>
        </p:nvSpPr>
        <p:spPr bwMode="auto">
          <a:xfrm>
            <a:off x="6324600" y="2895600"/>
            <a:ext cx="152400" cy="152400"/>
          </a:xfrm>
          <a:custGeom>
            <a:avLst/>
            <a:gdLst>
              <a:gd name="T0" fmla="*/ 0 w 96"/>
              <a:gd name="T1" fmla="*/ 0 h 96"/>
              <a:gd name="T2" fmla="*/ 96 w 96"/>
              <a:gd name="T3" fmla="*/ 96 h 96"/>
              <a:gd name="T4" fmla="*/ 0 60000 65536"/>
              <a:gd name="T5" fmla="*/ 0 60000 65536"/>
              <a:gd name="T6" fmla="*/ 0 w 96"/>
              <a:gd name="T7" fmla="*/ 0 h 96"/>
              <a:gd name="T8" fmla="*/ 96 w 96"/>
              <a:gd name="T9" fmla="*/ 96 h 96"/>
            </a:gdLst>
            <a:ahLst/>
            <a:cxnLst>
              <a:cxn ang="T4">
                <a:pos x="T0" y="T1"/>
              </a:cxn>
              <a:cxn ang="T5">
                <a:pos x="T2" y="T3"/>
              </a:cxn>
            </a:cxnLst>
            <a:rect l="T6" t="T7" r="T8" b="T9"/>
            <a:pathLst>
              <a:path w="96" h="96">
                <a:moveTo>
                  <a:pt x="0" y="0"/>
                </a:moveTo>
                <a:cubicBezTo>
                  <a:pt x="0" y="0"/>
                  <a:pt x="48" y="48"/>
                  <a:pt x="96" y="96"/>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2111" name="Rectangle 607">
            <a:extLst>
              <a:ext uri="{FF2B5EF4-FFF2-40B4-BE49-F238E27FC236}">
                <a16:creationId xmlns:a16="http://schemas.microsoft.com/office/drawing/2014/main" id="{34AE7113-C96B-493C-B6E9-E4E50CDE04CF}"/>
              </a:ext>
            </a:extLst>
          </p:cNvPr>
          <p:cNvSpPr>
            <a:spLocks noChangeArrowheads="1"/>
          </p:cNvSpPr>
          <p:nvPr/>
        </p:nvSpPr>
        <p:spPr bwMode="auto">
          <a:xfrm>
            <a:off x="152400" y="5105400"/>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宋体" panose="02010600030101010101" pitchFamily="2" charset="-122"/>
              </a:rPr>
              <a:t>晶闸管移相范围为</a:t>
            </a:r>
            <a:r>
              <a:rPr lang="en-US" altLang="zh-CN" sz="1800">
                <a:solidFill>
                  <a:srgbClr val="040408"/>
                </a:solidFill>
                <a:latin typeface="宋体" panose="02010600030101010101" pitchFamily="2" charset="-122"/>
              </a:rPr>
              <a:t>90</a:t>
            </a:r>
            <a:r>
              <a:rPr lang="en-US" altLang="zh-CN" sz="1800">
                <a:solidFill>
                  <a:srgbClr val="040408"/>
                </a:solidFill>
                <a:latin typeface="宋体" panose="02010600030101010101" pitchFamily="2" charset="-122"/>
                <a:sym typeface="Symbol" panose="05050102010706020507" pitchFamily="18" charset="2"/>
              </a:rPr>
              <a:t></a:t>
            </a:r>
            <a:r>
              <a:rPr lang="zh-CN" altLang="en-US" sz="1800">
                <a:solidFill>
                  <a:srgbClr val="040408"/>
                </a:solidFill>
                <a:latin typeface="宋体" panose="02010600030101010101" pitchFamily="2" charset="-122"/>
              </a:rPr>
              <a:t>；</a:t>
            </a:r>
          </a:p>
          <a:p>
            <a:pPr eaLnBrk="1" hangingPunct="1"/>
            <a:r>
              <a:rPr lang="zh-CN" altLang="en-US" sz="1800">
                <a:solidFill>
                  <a:srgbClr val="040408"/>
                </a:solidFill>
                <a:latin typeface="宋体" panose="02010600030101010101" pitchFamily="2" charset="-122"/>
              </a:rPr>
              <a:t>晶闸管导通角</a:t>
            </a:r>
            <a:r>
              <a:rPr lang="en-US" altLang="zh-CN" sz="1800" b="1" i="1">
                <a:solidFill>
                  <a:srgbClr val="040408"/>
                </a:solidFill>
                <a:latin typeface="宋体" panose="02010600030101010101" pitchFamily="2" charset="-122"/>
              </a:rPr>
              <a:t>θ</a:t>
            </a:r>
            <a:r>
              <a:rPr lang="zh-CN" altLang="en-US" sz="1800">
                <a:solidFill>
                  <a:srgbClr val="040408"/>
                </a:solidFill>
                <a:latin typeface="宋体" panose="02010600030101010101" pitchFamily="2" charset="-122"/>
              </a:rPr>
              <a:t>与</a:t>
            </a:r>
            <a:r>
              <a:rPr lang="en-US" altLang="zh-CN" sz="1800" b="1" i="1">
                <a:solidFill>
                  <a:srgbClr val="040408"/>
                </a:solidFill>
                <a:latin typeface="宋体" panose="02010600030101010101" pitchFamily="2" charset="-122"/>
              </a:rPr>
              <a:t>a</a:t>
            </a:r>
            <a:r>
              <a:rPr lang="zh-CN" altLang="en-US" sz="1800">
                <a:solidFill>
                  <a:srgbClr val="040408"/>
                </a:solidFill>
                <a:latin typeface="宋体" panose="02010600030101010101" pitchFamily="2" charset="-122"/>
              </a:rPr>
              <a:t>无关，均为</a:t>
            </a:r>
            <a:r>
              <a:rPr lang="en-US" altLang="zh-CN" sz="1800">
                <a:solidFill>
                  <a:srgbClr val="040408"/>
                </a:solidFill>
                <a:latin typeface="宋体" panose="02010600030101010101" pitchFamily="2" charset="-122"/>
              </a:rPr>
              <a:t>180</a:t>
            </a:r>
            <a:r>
              <a:rPr lang="en-US" altLang="zh-CN" sz="1800">
                <a:solidFill>
                  <a:srgbClr val="040408"/>
                </a:solidFill>
                <a:latin typeface="Times New Roman" panose="02020603050405020304" pitchFamily="18" charset="0"/>
                <a:sym typeface="Symbol" panose="05050102010706020507" pitchFamily="18" charset="2"/>
              </a:rPr>
              <a:t></a:t>
            </a:r>
            <a:r>
              <a:rPr lang="en-US" altLang="zh-CN" sz="1100">
                <a:sym typeface="Symbol" panose="05050102010706020507" pitchFamily="18" charset="2"/>
              </a:rPr>
              <a:t> </a:t>
            </a:r>
            <a:r>
              <a:rPr lang="zh-CN" altLang="en-US" sz="1800">
                <a:solidFill>
                  <a:srgbClr val="040408"/>
                </a:solidFill>
                <a:sym typeface="Symbol" panose="05050102010706020507" pitchFamily="18" charset="2"/>
              </a:rPr>
              <a:t>。</a:t>
            </a:r>
          </a:p>
        </p:txBody>
      </p:sp>
      <p:grpSp>
        <p:nvGrpSpPr>
          <p:cNvPr id="22129" name="Group 614">
            <a:extLst>
              <a:ext uri="{FF2B5EF4-FFF2-40B4-BE49-F238E27FC236}">
                <a16:creationId xmlns:a16="http://schemas.microsoft.com/office/drawing/2014/main" id="{54F99B29-317C-4BFD-805C-5D42400D3367}"/>
              </a:ext>
            </a:extLst>
          </p:cNvPr>
          <p:cNvGrpSpPr>
            <a:grpSpLocks/>
          </p:cNvGrpSpPr>
          <p:nvPr/>
        </p:nvGrpSpPr>
        <p:grpSpPr bwMode="auto">
          <a:xfrm>
            <a:off x="228600" y="5943600"/>
            <a:ext cx="3022600" cy="608013"/>
            <a:chOff x="144" y="3744"/>
            <a:chExt cx="1904" cy="383"/>
          </a:xfrm>
        </p:grpSpPr>
        <p:graphicFrame>
          <p:nvGraphicFramePr>
            <p:cNvPr id="7172" name="Object 608">
              <a:extLst>
                <a:ext uri="{FF2B5EF4-FFF2-40B4-BE49-F238E27FC236}">
                  <a16:creationId xmlns:a16="http://schemas.microsoft.com/office/drawing/2014/main" id="{A03D03A5-3075-4499-9E8E-2E23BEFD8875}"/>
                </a:ext>
              </a:extLst>
            </p:cNvPr>
            <p:cNvGraphicFramePr>
              <a:graphicFrameLocks noChangeAspect="1"/>
            </p:cNvGraphicFramePr>
            <p:nvPr/>
          </p:nvGraphicFramePr>
          <p:xfrm>
            <a:off x="1392" y="3744"/>
            <a:ext cx="656" cy="383"/>
          </p:xfrm>
          <a:graphic>
            <a:graphicData uri="http://schemas.openxmlformats.org/presentationml/2006/ole">
              <mc:AlternateContent xmlns:mc="http://schemas.openxmlformats.org/markup-compatibility/2006">
                <mc:Choice xmlns:v="urn:schemas-microsoft-com:vml" Requires="v">
                  <p:oleObj spid="_x0000_s7385" name="Equation" r:id="rId5" imgW="583920" imgH="342720" progId="Equation.DSMT4">
                    <p:embed/>
                  </p:oleObj>
                </mc:Choice>
                <mc:Fallback>
                  <p:oleObj name="Equation" r:id="rId5" imgW="583920" imgH="342720" progId="Equation.DSMT4">
                    <p:embed/>
                    <p:pic>
                      <p:nvPicPr>
                        <p:cNvPr id="0" name="Object 6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3744"/>
                          <a:ext cx="656" cy="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06" name="Rectangle 609">
              <a:extLst>
                <a:ext uri="{FF2B5EF4-FFF2-40B4-BE49-F238E27FC236}">
                  <a16:creationId xmlns:a16="http://schemas.microsoft.com/office/drawing/2014/main" id="{F164D8EE-0279-426C-A846-9B551D9FD750}"/>
                </a:ext>
              </a:extLst>
            </p:cNvPr>
            <p:cNvSpPr>
              <a:spLocks noChangeArrowheads="1"/>
            </p:cNvSpPr>
            <p:nvPr/>
          </p:nvSpPr>
          <p:spPr bwMode="auto">
            <a:xfrm>
              <a:off x="144" y="3840"/>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宋体" panose="02010600030101010101" pitchFamily="2" charset="-122"/>
                </a:rPr>
                <a:t>晶闸管电流平均值</a:t>
              </a:r>
            </a:p>
          </p:txBody>
        </p:sp>
      </p:grpSp>
      <p:grpSp>
        <p:nvGrpSpPr>
          <p:cNvPr id="22130" name="Group 616">
            <a:extLst>
              <a:ext uri="{FF2B5EF4-FFF2-40B4-BE49-F238E27FC236}">
                <a16:creationId xmlns:a16="http://schemas.microsoft.com/office/drawing/2014/main" id="{73A0AB28-739A-4A75-AED4-7B96D22DFA23}"/>
              </a:ext>
            </a:extLst>
          </p:cNvPr>
          <p:cNvGrpSpPr>
            <a:grpSpLocks/>
          </p:cNvGrpSpPr>
          <p:nvPr/>
        </p:nvGrpSpPr>
        <p:grpSpPr bwMode="auto">
          <a:xfrm>
            <a:off x="3886200" y="6019800"/>
            <a:ext cx="3810000" cy="582613"/>
            <a:chOff x="2448" y="3792"/>
            <a:chExt cx="2400" cy="367"/>
          </a:xfrm>
        </p:grpSpPr>
        <p:sp>
          <p:nvSpPr>
            <p:cNvPr id="7205" name="Rectangle 613">
              <a:extLst>
                <a:ext uri="{FF2B5EF4-FFF2-40B4-BE49-F238E27FC236}">
                  <a16:creationId xmlns:a16="http://schemas.microsoft.com/office/drawing/2014/main" id="{624E6353-1EDA-4704-A846-6F00B0C8D95B}"/>
                </a:ext>
              </a:extLst>
            </p:cNvPr>
            <p:cNvSpPr>
              <a:spLocks noChangeArrowheads="1"/>
            </p:cNvSpPr>
            <p:nvPr/>
          </p:nvSpPr>
          <p:spPr bwMode="auto">
            <a:xfrm>
              <a:off x="2448" y="3840"/>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宋体" panose="02010600030101010101" pitchFamily="2" charset="-122"/>
                </a:rPr>
                <a:t>晶闸管电流有效值</a:t>
              </a:r>
            </a:p>
          </p:txBody>
        </p:sp>
        <p:graphicFrame>
          <p:nvGraphicFramePr>
            <p:cNvPr id="7171" name="Object 615">
              <a:extLst>
                <a:ext uri="{FF2B5EF4-FFF2-40B4-BE49-F238E27FC236}">
                  <a16:creationId xmlns:a16="http://schemas.microsoft.com/office/drawing/2014/main" id="{356009FC-49D5-49D1-BB18-CC78B622E115}"/>
                </a:ext>
              </a:extLst>
            </p:cNvPr>
            <p:cNvGraphicFramePr>
              <a:graphicFrameLocks noChangeAspect="1"/>
            </p:cNvGraphicFramePr>
            <p:nvPr/>
          </p:nvGraphicFramePr>
          <p:xfrm>
            <a:off x="3696" y="3792"/>
            <a:ext cx="1152" cy="367"/>
          </p:xfrm>
          <a:graphic>
            <a:graphicData uri="http://schemas.openxmlformats.org/presentationml/2006/ole">
              <mc:AlternateContent xmlns:mc="http://schemas.openxmlformats.org/markup-compatibility/2006">
                <mc:Choice xmlns:v="urn:schemas-microsoft-com:vml" Requires="v">
                  <p:oleObj spid="_x0000_s7386" name="Equation" r:id="rId7" imgW="1320480" imgH="419040" progId="Equation.DSMT4">
                    <p:embed/>
                  </p:oleObj>
                </mc:Choice>
                <mc:Fallback>
                  <p:oleObj name="Equation" r:id="rId7" imgW="1320480" imgH="419040" progId="Equation.DSMT4">
                    <p:embed/>
                    <p:pic>
                      <p:nvPicPr>
                        <p:cNvPr id="0" name="Object 6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3792"/>
                          <a:ext cx="1152"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8" fill="hold" grpId="0" nodeType="clickEffect">
                                  <p:stCondLst>
                                    <p:cond delay="0"/>
                                  </p:stCondLst>
                                  <p:childTnLst>
                                    <p:set>
                                      <p:cBhvr>
                                        <p:cTn id="23" dur="1" fill="hold">
                                          <p:stCondLst>
                                            <p:cond delay="0"/>
                                          </p:stCondLst>
                                        </p:cTn>
                                        <p:tgtEl>
                                          <p:spTgt spid="22041"/>
                                        </p:tgtEl>
                                        <p:attrNameLst>
                                          <p:attrName>style.visibility</p:attrName>
                                        </p:attrNameLst>
                                      </p:cBhvr>
                                      <p:to>
                                        <p:strVal val="visible"/>
                                      </p:to>
                                    </p:set>
                                    <p:anim calcmode="lin" valueType="num">
                                      <p:cBhvr>
                                        <p:cTn id="24" dur="500" fill="hold"/>
                                        <p:tgtEl>
                                          <p:spTgt spid="22041"/>
                                        </p:tgtEl>
                                        <p:attrNameLst>
                                          <p:attrName>ppt_x</p:attrName>
                                        </p:attrNameLst>
                                      </p:cBhvr>
                                      <p:tavLst>
                                        <p:tav tm="0">
                                          <p:val>
                                            <p:strVal val="#ppt_x-#ppt_w/2"/>
                                          </p:val>
                                        </p:tav>
                                        <p:tav tm="100000">
                                          <p:val>
                                            <p:strVal val="#ppt_x"/>
                                          </p:val>
                                        </p:tav>
                                      </p:tavLst>
                                    </p:anim>
                                    <p:anim calcmode="lin" valueType="num">
                                      <p:cBhvr>
                                        <p:cTn id="25" dur="500" fill="hold"/>
                                        <p:tgtEl>
                                          <p:spTgt spid="22041"/>
                                        </p:tgtEl>
                                        <p:attrNameLst>
                                          <p:attrName>ppt_y</p:attrName>
                                        </p:attrNameLst>
                                      </p:cBhvr>
                                      <p:tavLst>
                                        <p:tav tm="0">
                                          <p:val>
                                            <p:strVal val="#ppt_y"/>
                                          </p:val>
                                        </p:tav>
                                        <p:tav tm="100000">
                                          <p:val>
                                            <p:strVal val="#ppt_y"/>
                                          </p:val>
                                        </p:tav>
                                      </p:tavLst>
                                    </p:anim>
                                    <p:anim calcmode="lin" valueType="num">
                                      <p:cBhvr>
                                        <p:cTn id="26" dur="500" fill="hold"/>
                                        <p:tgtEl>
                                          <p:spTgt spid="22041"/>
                                        </p:tgtEl>
                                        <p:attrNameLst>
                                          <p:attrName>ppt_w</p:attrName>
                                        </p:attrNameLst>
                                      </p:cBhvr>
                                      <p:tavLst>
                                        <p:tav tm="0">
                                          <p:val>
                                            <p:fltVal val="0"/>
                                          </p:val>
                                        </p:tav>
                                        <p:tav tm="100000">
                                          <p:val>
                                            <p:strVal val="#ppt_w"/>
                                          </p:val>
                                        </p:tav>
                                      </p:tavLst>
                                    </p:anim>
                                    <p:anim calcmode="lin" valueType="num">
                                      <p:cBhvr>
                                        <p:cTn id="27" dur="500" fill="hold"/>
                                        <p:tgtEl>
                                          <p:spTgt spid="22041"/>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4" fill="hold" nodeType="clickEffect">
                                  <p:stCondLst>
                                    <p:cond delay="0"/>
                                  </p:stCondLst>
                                  <p:childTnLst>
                                    <p:set>
                                      <p:cBhvr>
                                        <p:cTn id="31" dur="1" fill="hold">
                                          <p:stCondLst>
                                            <p:cond delay="0"/>
                                          </p:stCondLst>
                                        </p:cTn>
                                        <p:tgtEl>
                                          <p:spTgt spid="22002"/>
                                        </p:tgtEl>
                                        <p:attrNameLst>
                                          <p:attrName>style.visibility</p:attrName>
                                        </p:attrNameLst>
                                      </p:cBhvr>
                                      <p:to>
                                        <p:strVal val="visible"/>
                                      </p:to>
                                    </p:set>
                                    <p:anim calcmode="lin" valueType="num">
                                      <p:cBhvr>
                                        <p:cTn id="32" dur="500" fill="hold"/>
                                        <p:tgtEl>
                                          <p:spTgt spid="22002"/>
                                        </p:tgtEl>
                                        <p:attrNameLst>
                                          <p:attrName>ppt_x</p:attrName>
                                        </p:attrNameLst>
                                      </p:cBhvr>
                                      <p:tavLst>
                                        <p:tav tm="0">
                                          <p:val>
                                            <p:strVal val="#ppt_x"/>
                                          </p:val>
                                        </p:tav>
                                        <p:tav tm="100000">
                                          <p:val>
                                            <p:strVal val="#ppt_x"/>
                                          </p:val>
                                        </p:tav>
                                      </p:tavLst>
                                    </p:anim>
                                    <p:anim calcmode="lin" valueType="num">
                                      <p:cBhvr>
                                        <p:cTn id="33" dur="500" fill="hold"/>
                                        <p:tgtEl>
                                          <p:spTgt spid="22002"/>
                                        </p:tgtEl>
                                        <p:attrNameLst>
                                          <p:attrName>ppt_y</p:attrName>
                                        </p:attrNameLst>
                                      </p:cBhvr>
                                      <p:tavLst>
                                        <p:tav tm="0">
                                          <p:val>
                                            <p:strVal val="#ppt_y+#ppt_h/2"/>
                                          </p:val>
                                        </p:tav>
                                        <p:tav tm="100000">
                                          <p:val>
                                            <p:strVal val="#ppt_y"/>
                                          </p:val>
                                        </p:tav>
                                      </p:tavLst>
                                    </p:anim>
                                    <p:anim calcmode="lin" valueType="num">
                                      <p:cBhvr>
                                        <p:cTn id="34" dur="500" fill="hold"/>
                                        <p:tgtEl>
                                          <p:spTgt spid="22002"/>
                                        </p:tgtEl>
                                        <p:attrNameLst>
                                          <p:attrName>ppt_w</p:attrName>
                                        </p:attrNameLst>
                                      </p:cBhvr>
                                      <p:tavLst>
                                        <p:tav tm="0">
                                          <p:val>
                                            <p:strVal val="#ppt_w"/>
                                          </p:val>
                                        </p:tav>
                                        <p:tav tm="100000">
                                          <p:val>
                                            <p:strVal val="#ppt_w"/>
                                          </p:val>
                                        </p:tav>
                                      </p:tavLst>
                                    </p:anim>
                                    <p:anim calcmode="lin" valueType="num">
                                      <p:cBhvr>
                                        <p:cTn id="35" dur="500" fill="hold"/>
                                        <p:tgtEl>
                                          <p:spTgt spid="22002"/>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8"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ppt_x</p:attrName>
                                        </p:attrNameLst>
                                      </p:cBhvr>
                                      <p:tavLst>
                                        <p:tav tm="0">
                                          <p:val>
                                            <p:strVal val="#ppt_x-#ppt_w/2"/>
                                          </p:val>
                                        </p:tav>
                                        <p:tav tm="100000">
                                          <p:val>
                                            <p:strVal val="#ppt_x"/>
                                          </p:val>
                                        </p:tav>
                                      </p:tavLst>
                                    </p:anim>
                                    <p:anim calcmode="lin" valueType="num">
                                      <p:cBhvr>
                                        <p:cTn id="41" dur="500" fill="hold"/>
                                        <p:tgtEl>
                                          <p:spTgt spid="3"/>
                                        </p:tgtEl>
                                        <p:attrNameLst>
                                          <p:attrName>ppt_y</p:attrName>
                                        </p:attrNameLst>
                                      </p:cBhvr>
                                      <p:tavLst>
                                        <p:tav tm="0">
                                          <p:val>
                                            <p:strVal val="#ppt_y"/>
                                          </p:val>
                                        </p:tav>
                                        <p:tav tm="100000">
                                          <p:val>
                                            <p:strVal val="#ppt_y"/>
                                          </p:val>
                                        </p:tav>
                                      </p:tavLst>
                                    </p:anim>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8" fill="hold" grpId="0" nodeType="clickEffect">
                                  <p:stCondLst>
                                    <p:cond delay="0"/>
                                  </p:stCondLst>
                                  <p:childTnLst>
                                    <p:set>
                                      <p:cBhvr>
                                        <p:cTn id="47" dur="1" fill="hold">
                                          <p:stCondLst>
                                            <p:cond delay="0"/>
                                          </p:stCondLst>
                                        </p:cTn>
                                        <p:tgtEl>
                                          <p:spTgt spid="22042"/>
                                        </p:tgtEl>
                                        <p:attrNameLst>
                                          <p:attrName>style.visibility</p:attrName>
                                        </p:attrNameLst>
                                      </p:cBhvr>
                                      <p:to>
                                        <p:strVal val="visible"/>
                                      </p:to>
                                    </p:set>
                                    <p:anim calcmode="lin" valueType="num">
                                      <p:cBhvr>
                                        <p:cTn id="48" dur="500" fill="hold"/>
                                        <p:tgtEl>
                                          <p:spTgt spid="22042"/>
                                        </p:tgtEl>
                                        <p:attrNameLst>
                                          <p:attrName>ppt_x</p:attrName>
                                        </p:attrNameLst>
                                      </p:cBhvr>
                                      <p:tavLst>
                                        <p:tav tm="0">
                                          <p:val>
                                            <p:strVal val="#ppt_x-#ppt_w/2"/>
                                          </p:val>
                                        </p:tav>
                                        <p:tav tm="100000">
                                          <p:val>
                                            <p:strVal val="#ppt_x"/>
                                          </p:val>
                                        </p:tav>
                                      </p:tavLst>
                                    </p:anim>
                                    <p:anim calcmode="lin" valueType="num">
                                      <p:cBhvr>
                                        <p:cTn id="49" dur="500" fill="hold"/>
                                        <p:tgtEl>
                                          <p:spTgt spid="22042"/>
                                        </p:tgtEl>
                                        <p:attrNameLst>
                                          <p:attrName>ppt_y</p:attrName>
                                        </p:attrNameLst>
                                      </p:cBhvr>
                                      <p:tavLst>
                                        <p:tav tm="0">
                                          <p:val>
                                            <p:strVal val="#ppt_y"/>
                                          </p:val>
                                        </p:tav>
                                        <p:tav tm="100000">
                                          <p:val>
                                            <p:strVal val="#ppt_y"/>
                                          </p:val>
                                        </p:tav>
                                      </p:tavLst>
                                    </p:anim>
                                    <p:anim calcmode="lin" valueType="num">
                                      <p:cBhvr>
                                        <p:cTn id="50" dur="500" fill="hold"/>
                                        <p:tgtEl>
                                          <p:spTgt spid="22042"/>
                                        </p:tgtEl>
                                        <p:attrNameLst>
                                          <p:attrName>ppt_w</p:attrName>
                                        </p:attrNameLst>
                                      </p:cBhvr>
                                      <p:tavLst>
                                        <p:tav tm="0">
                                          <p:val>
                                            <p:fltVal val="0"/>
                                          </p:val>
                                        </p:tav>
                                        <p:tav tm="100000">
                                          <p:val>
                                            <p:strVal val="#ppt_w"/>
                                          </p:val>
                                        </p:tav>
                                      </p:tavLst>
                                    </p:anim>
                                    <p:anim calcmode="lin" valueType="num">
                                      <p:cBhvr>
                                        <p:cTn id="51" dur="500" fill="hold"/>
                                        <p:tgtEl>
                                          <p:spTgt spid="22042"/>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8" fill="hold" nodeType="clickEffect">
                                  <p:stCondLst>
                                    <p:cond delay="0"/>
                                  </p:stCondLst>
                                  <p:childTnLst>
                                    <p:set>
                                      <p:cBhvr>
                                        <p:cTn id="55" dur="1" fill="hold">
                                          <p:stCondLst>
                                            <p:cond delay="0"/>
                                          </p:stCondLst>
                                        </p:cTn>
                                        <p:tgtEl>
                                          <p:spTgt spid="22089"/>
                                        </p:tgtEl>
                                        <p:attrNameLst>
                                          <p:attrName>style.visibility</p:attrName>
                                        </p:attrNameLst>
                                      </p:cBhvr>
                                      <p:to>
                                        <p:strVal val="visible"/>
                                      </p:to>
                                    </p:set>
                                    <p:anim calcmode="lin" valueType="num">
                                      <p:cBhvr additive="base">
                                        <p:cTn id="56" dur="500" fill="hold"/>
                                        <p:tgtEl>
                                          <p:spTgt spid="22089"/>
                                        </p:tgtEl>
                                        <p:attrNameLst>
                                          <p:attrName>ppt_x</p:attrName>
                                        </p:attrNameLst>
                                      </p:cBhvr>
                                      <p:tavLst>
                                        <p:tav tm="0">
                                          <p:val>
                                            <p:strVal val="0-#ppt_w/2"/>
                                          </p:val>
                                        </p:tav>
                                        <p:tav tm="100000">
                                          <p:val>
                                            <p:strVal val="#ppt_x"/>
                                          </p:val>
                                        </p:tav>
                                      </p:tavLst>
                                    </p:anim>
                                    <p:anim calcmode="lin" valueType="num">
                                      <p:cBhvr additive="base">
                                        <p:cTn id="57" dur="500" fill="hold"/>
                                        <p:tgtEl>
                                          <p:spTgt spid="22089"/>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8" fill="hold" grpId="0" nodeType="clickEffect">
                                  <p:stCondLst>
                                    <p:cond delay="0"/>
                                  </p:stCondLst>
                                  <p:childTnLst>
                                    <p:set>
                                      <p:cBhvr>
                                        <p:cTn id="61" dur="1" fill="hold">
                                          <p:stCondLst>
                                            <p:cond delay="0"/>
                                          </p:stCondLst>
                                        </p:cTn>
                                        <p:tgtEl>
                                          <p:spTgt spid="22110"/>
                                        </p:tgtEl>
                                        <p:attrNameLst>
                                          <p:attrName>style.visibility</p:attrName>
                                        </p:attrNameLst>
                                      </p:cBhvr>
                                      <p:to>
                                        <p:strVal val="visible"/>
                                      </p:to>
                                    </p:set>
                                    <p:anim calcmode="lin" valueType="num">
                                      <p:cBhvr>
                                        <p:cTn id="62" dur="500" fill="hold"/>
                                        <p:tgtEl>
                                          <p:spTgt spid="22110"/>
                                        </p:tgtEl>
                                        <p:attrNameLst>
                                          <p:attrName>ppt_x</p:attrName>
                                        </p:attrNameLst>
                                      </p:cBhvr>
                                      <p:tavLst>
                                        <p:tav tm="0">
                                          <p:val>
                                            <p:strVal val="#ppt_x-#ppt_w/2"/>
                                          </p:val>
                                        </p:tav>
                                        <p:tav tm="100000">
                                          <p:val>
                                            <p:strVal val="#ppt_x"/>
                                          </p:val>
                                        </p:tav>
                                      </p:tavLst>
                                    </p:anim>
                                    <p:anim calcmode="lin" valueType="num">
                                      <p:cBhvr>
                                        <p:cTn id="63" dur="500" fill="hold"/>
                                        <p:tgtEl>
                                          <p:spTgt spid="22110"/>
                                        </p:tgtEl>
                                        <p:attrNameLst>
                                          <p:attrName>ppt_y</p:attrName>
                                        </p:attrNameLst>
                                      </p:cBhvr>
                                      <p:tavLst>
                                        <p:tav tm="0">
                                          <p:val>
                                            <p:strVal val="#ppt_y"/>
                                          </p:val>
                                        </p:tav>
                                        <p:tav tm="100000">
                                          <p:val>
                                            <p:strVal val="#ppt_y"/>
                                          </p:val>
                                        </p:tav>
                                      </p:tavLst>
                                    </p:anim>
                                    <p:anim calcmode="lin" valueType="num">
                                      <p:cBhvr>
                                        <p:cTn id="64" dur="500" fill="hold"/>
                                        <p:tgtEl>
                                          <p:spTgt spid="22110"/>
                                        </p:tgtEl>
                                        <p:attrNameLst>
                                          <p:attrName>ppt_w</p:attrName>
                                        </p:attrNameLst>
                                      </p:cBhvr>
                                      <p:tavLst>
                                        <p:tav tm="0">
                                          <p:val>
                                            <p:fltVal val="0"/>
                                          </p:val>
                                        </p:tav>
                                        <p:tav tm="100000">
                                          <p:val>
                                            <p:strVal val="#ppt_w"/>
                                          </p:val>
                                        </p:tav>
                                      </p:tavLst>
                                    </p:anim>
                                    <p:anim calcmode="lin" valueType="num">
                                      <p:cBhvr>
                                        <p:cTn id="65" dur="500" fill="hold"/>
                                        <p:tgtEl>
                                          <p:spTgt spid="22110"/>
                                        </p:tgtEl>
                                        <p:attrNameLst>
                                          <p:attrName>ppt_h</p:attrName>
                                        </p:attrNameLst>
                                      </p:cBhvr>
                                      <p:tavLst>
                                        <p:tav tm="0">
                                          <p:val>
                                            <p:strVal val="#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4" fill="hold" nodeType="clickEffect">
                                  <p:stCondLst>
                                    <p:cond delay="0"/>
                                  </p:stCondLst>
                                  <p:childTnLst>
                                    <p:set>
                                      <p:cBhvr>
                                        <p:cTn id="69" dur="1" fill="hold">
                                          <p:stCondLst>
                                            <p:cond delay="0"/>
                                          </p:stCondLst>
                                        </p:cTn>
                                        <p:tgtEl>
                                          <p:spTgt spid="22043"/>
                                        </p:tgtEl>
                                        <p:attrNameLst>
                                          <p:attrName>style.visibility</p:attrName>
                                        </p:attrNameLst>
                                      </p:cBhvr>
                                      <p:to>
                                        <p:strVal val="visible"/>
                                      </p:to>
                                    </p:set>
                                    <p:anim calcmode="lin" valueType="num">
                                      <p:cBhvr>
                                        <p:cTn id="70" dur="500" fill="hold"/>
                                        <p:tgtEl>
                                          <p:spTgt spid="22043"/>
                                        </p:tgtEl>
                                        <p:attrNameLst>
                                          <p:attrName>ppt_x</p:attrName>
                                        </p:attrNameLst>
                                      </p:cBhvr>
                                      <p:tavLst>
                                        <p:tav tm="0">
                                          <p:val>
                                            <p:strVal val="#ppt_x"/>
                                          </p:val>
                                        </p:tav>
                                        <p:tav tm="100000">
                                          <p:val>
                                            <p:strVal val="#ppt_x"/>
                                          </p:val>
                                        </p:tav>
                                      </p:tavLst>
                                    </p:anim>
                                    <p:anim calcmode="lin" valueType="num">
                                      <p:cBhvr>
                                        <p:cTn id="71" dur="500" fill="hold"/>
                                        <p:tgtEl>
                                          <p:spTgt spid="22043"/>
                                        </p:tgtEl>
                                        <p:attrNameLst>
                                          <p:attrName>ppt_y</p:attrName>
                                        </p:attrNameLst>
                                      </p:cBhvr>
                                      <p:tavLst>
                                        <p:tav tm="0">
                                          <p:val>
                                            <p:strVal val="#ppt_y+#ppt_h/2"/>
                                          </p:val>
                                        </p:tav>
                                        <p:tav tm="100000">
                                          <p:val>
                                            <p:strVal val="#ppt_y"/>
                                          </p:val>
                                        </p:tav>
                                      </p:tavLst>
                                    </p:anim>
                                    <p:anim calcmode="lin" valueType="num">
                                      <p:cBhvr>
                                        <p:cTn id="72" dur="500" fill="hold"/>
                                        <p:tgtEl>
                                          <p:spTgt spid="22043"/>
                                        </p:tgtEl>
                                        <p:attrNameLst>
                                          <p:attrName>ppt_w</p:attrName>
                                        </p:attrNameLst>
                                      </p:cBhvr>
                                      <p:tavLst>
                                        <p:tav tm="0">
                                          <p:val>
                                            <p:strVal val="#ppt_w"/>
                                          </p:val>
                                        </p:tav>
                                        <p:tav tm="100000">
                                          <p:val>
                                            <p:strVal val="#ppt_w"/>
                                          </p:val>
                                        </p:tav>
                                      </p:tavLst>
                                    </p:anim>
                                    <p:anim calcmode="lin" valueType="num">
                                      <p:cBhvr>
                                        <p:cTn id="73" dur="500" fill="hold"/>
                                        <p:tgtEl>
                                          <p:spTgt spid="22043"/>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nodeType="click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additive="base">
                                        <p:cTn id="78" dur="500" fill="hold"/>
                                        <p:tgtEl>
                                          <p:spTgt spid="31"/>
                                        </p:tgtEl>
                                        <p:attrNameLst>
                                          <p:attrName>ppt_x</p:attrName>
                                        </p:attrNameLst>
                                      </p:cBhvr>
                                      <p:tavLst>
                                        <p:tav tm="0">
                                          <p:val>
                                            <p:strVal val="0-#ppt_w/2"/>
                                          </p:val>
                                        </p:tav>
                                        <p:tav tm="100000">
                                          <p:val>
                                            <p:strVal val="#ppt_x"/>
                                          </p:val>
                                        </p:tav>
                                      </p:tavLst>
                                    </p:anim>
                                    <p:anim calcmode="lin" valueType="num">
                                      <p:cBhvr additive="base">
                                        <p:cTn id="79"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nodeType="clickEffect">
                                  <p:stCondLst>
                                    <p:cond delay="0"/>
                                  </p:stCondLst>
                                  <p:childTnLst>
                                    <p:set>
                                      <p:cBhvr>
                                        <p:cTn id="83" dur="1" fill="hold">
                                          <p:stCondLst>
                                            <p:cond delay="0"/>
                                          </p:stCondLst>
                                        </p:cTn>
                                        <p:tgtEl>
                                          <p:spTgt spid="2"/>
                                        </p:tgtEl>
                                        <p:attrNameLst>
                                          <p:attrName>style.visibility</p:attrName>
                                        </p:attrNameLst>
                                      </p:cBhvr>
                                      <p:to>
                                        <p:strVal val="visible"/>
                                      </p:to>
                                    </p:set>
                                    <p:anim calcmode="lin" valueType="num">
                                      <p:cBhvr additive="base">
                                        <p:cTn id="84" dur="500" fill="hold"/>
                                        <p:tgtEl>
                                          <p:spTgt spid="2"/>
                                        </p:tgtEl>
                                        <p:attrNameLst>
                                          <p:attrName>ppt_x</p:attrName>
                                        </p:attrNameLst>
                                      </p:cBhvr>
                                      <p:tavLst>
                                        <p:tav tm="0">
                                          <p:val>
                                            <p:strVal val="0-#ppt_w/2"/>
                                          </p:val>
                                        </p:tav>
                                        <p:tav tm="100000">
                                          <p:val>
                                            <p:strVal val="#ppt_x"/>
                                          </p:val>
                                        </p:tav>
                                      </p:tavLst>
                                    </p:anim>
                                    <p:anim calcmode="lin" valueType="num">
                                      <p:cBhvr additive="base">
                                        <p:cTn id="85"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grpId="0" nodeType="clickEffect">
                                  <p:stCondLst>
                                    <p:cond delay="0"/>
                                  </p:stCondLst>
                                  <p:childTnLst>
                                    <p:set>
                                      <p:cBhvr>
                                        <p:cTn id="89" dur="1" fill="hold">
                                          <p:stCondLst>
                                            <p:cond delay="0"/>
                                          </p:stCondLst>
                                        </p:cTn>
                                        <p:tgtEl>
                                          <p:spTgt spid="22044"/>
                                        </p:tgtEl>
                                        <p:attrNameLst>
                                          <p:attrName>style.visibility</p:attrName>
                                        </p:attrNameLst>
                                      </p:cBhvr>
                                      <p:to>
                                        <p:strVal val="visible"/>
                                      </p:to>
                                    </p:set>
                                    <p:anim calcmode="lin" valueType="num">
                                      <p:cBhvr>
                                        <p:cTn id="90" dur="500" fill="hold"/>
                                        <p:tgtEl>
                                          <p:spTgt spid="22044"/>
                                        </p:tgtEl>
                                        <p:attrNameLst>
                                          <p:attrName>ppt_x</p:attrName>
                                        </p:attrNameLst>
                                      </p:cBhvr>
                                      <p:tavLst>
                                        <p:tav tm="0">
                                          <p:val>
                                            <p:strVal val="#ppt_x-#ppt_w/2"/>
                                          </p:val>
                                        </p:tav>
                                        <p:tav tm="100000">
                                          <p:val>
                                            <p:strVal val="#ppt_x"/>
                                          </p:val>
                                        </p:tav>
                                      </p:tavLst>
                                    </p:anim>
                                    <p:anim calcmode="lin" valueType="num">
                                      <p:cBhvr>
                                        <p:cTn id="91" dur="500" fill="hold"/>
                                        <p:tgtEl>
                                          <p:spTgt spid="22044"/>
                                        </p:tgtEl>
                                        <p:attrNameLst>
                                          <p:attrName>ppt_y</p:attrName>
                                        </p:attrNameLst>
                                      </p:cBhvr>
                                      <p:tavLst>
                                        <p:tav tm="0">
                                          <p:val>
                                            <p:strVal val="#ppt_y"/>
                                          </p:val>
                                        </p:tav>
                                        <p:tav tm="100000">
                                          <p:val>
                                            <p:strVal val="#ppt_y"/>
                                          </p:val>
                                        </p:tav>
                                      </p:tavLst>
                                    </p:anim>
                                    <p:anim calcmode="lin" valueType="num">
                                      <p:cBhvr>
                                        <p:cTn id="92" dur="500" fill="hold"/>
                                        <p:tgtEl>
                                          <p:spTgt spid="22044"/>
                                        </p:tgtEl>
                                        <p:attrNameLst>
                                          <p:attrName>ppt_w</p:attrName>
                                        </p:attrNameLst>
                                      </p:cBhvr>
                                      <p:tavLst>
                                        <p:tav tm="0">
                                          <p:val>
                                            <p:fltVal val="0"/>
                                          </p:val>
                                        </p:tav>
                                        <p:tav tm="100000">
                                          <p:val>
                                            <p:strVal val="#ppt_w"/>
                                          </p:val>
                                        </p:tav>
                                      </p:tavLst>
                                    </p:anim>
                                    <p:anim calcmode="lin" valueType="num">
                                      <p:cBhvr>
                                        <p:cTn id="93" dur="500" fill="hold"/>
                                        <p:tgtEl>
                                          <p:spTgt spid="22044"/>
                                        </p:tgtEl>
                                        <p:attrNameLst>
                                          <p:attrName>ppt_h</p:attrName>
                                        </p:attrNameLst>
                                      </p:cBhvr>
                                      <p:tavLst>
                                        <p:tav tm="0">
                                          <p:val>
                                            <p:strVal val="#ppt_h"/>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17" presetClass="entr" presetSubtype="4" fill="hold" nodeType="clickEffect">
                                  <p:stCondLst>
                                    <p:cond delay="0"/>
                                  </p:stCondLst>
                                  <p:childTnLst>
                                    <p:set>
                                      <p:cBhvr>
                                        <p:cTn id="97" dur="1" fill="hold">
                                          <p:stCondLst>
                                            <p:cond delay="0"/>
                                          </p:stCondLst>
                                        </p:cTn>
                                        <p:tgtEl>
                                          <p:spTgt spid="22045"/>
                                        </p:tgtEl>
                                        <p:attrNameLst>
                                          <p:attrName>style.visibility</p:attrName>
                                        </p:attrNameLst>
                                      </p:cBhvr>
                                      <p:to>
                                        <p:strVal val="visible"/>
                                      </p:to>
                                    </p:set>
                                    <p:anim calcmode="lin" valueType="num">
                                      <p:cBhvr>
                                        <p:cTn id="98" dur="500" fill="hold"/>
                                        <p:tgtEl>
                                          <p:spTgt spid="22045"/>
                                        </p:tgtEl>
                                        <p:attrNameLst>
                                          <p:attrName>ppt_x</p:attrName>
                                        </p:attrNameLst>
                                      </p:cBhvr>
                                      <p:tavLst>
                                        <p:tav tm="0">
                                          <p:val>
                                            <p:strVal val="#ppt_x"/>
                                          </p:val>
                                        </p:tav>
                                        <p:tav tm="100000">
                                          <p:val>
                                            <p:strVal val="#ppt_x"/>
                                          </p:val>
                                        </p:tav>
                                      </p:tavLst>
                                    </p:anim>
                                    <p:anim calcmode="lin" valueType="num">
                                      <p:cBhvr>
                                        <p:cTn id="99" dur="500" fill="hold"/>
                                        <p:tgtEl>
                                          <p:spTgt spid="22045"/>
                                        </p:tgtEl>
                                        <p:attrNameLst>
                                          <p:attrName>ppt_y</p:attrName>
                                        </p:attrNameLst>
                                      </p:cBhvr>
                                      <p:tavLst>
                                        <p:tav tm="0">
                                          <p:val>
                                            <p:strVal val="#ppt_y+#ppt_h/2"/>
                                          </p:val>
                                        </p:tav>
                                        <p:tav tm="100000">
                                          <p:val>
                                            <p:strVal val="#ppt_y"/>
                                          </p:val>
                                        </p:tav>
                                      </p:tavLst>
                                    </p:anim>
                                    <p:anim calcmode="lin" valueType="num">
                                      <p:cBhvr>
                                        <p:cTn id="100" dur="500" fill="hold"/>
                                        <p:tgtEl>
                                          <p:spTgt spid="22045"/>
                                        </p:tgtEl>
                                        <p:attrNameLst>
                                          <p:attrName>ppt_w</p:attrName>
                                        </p:attrNameLst>
                                      </p:cBhvr>
                                      <p:tavLst>
                                        <p:tav tm="0">
                                          <p:val>
                                            <p:strVal val="#ppt_w"/>
                                          </p:val>
                                        </p:tav>
                                        <p:tav tm="100000">
                                          <p:val>
                                            <p:strVal val="#ppt_w"/>
                                          </p:val>
                                        </p:tav>
                                      </p:tavLst>
                                    </p:anim>
                                    <p:anim calcmode="lin" valueType="num">
                                      <p:cBhvr>
                                        <p:cTn id="101" dur="500" fill="hold"/>
                                        <p:tgtEl>
                                          <p:spTgt spid="22045"/>
                                        </p:tgtEl>
                                        <p:attrNameLst>
                                          <p:attrName>ppt_h</p:attrName>
                                        </p:attrNameLst>
                                      </p:cBhvr>
                                      <p:tavLst>
                                        <p:tav tm="0">
                                          <p:val>
                                            <p:fltVal val="0"/>
                                          </p:val>
                                        </p:tav>
                                        <p:tav tm="100000">
                                          <p:val>
                                            <p:strVal val="#ppt_h"/>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grpId="0" nodeType="clickEffect">
                                  <p:stCondLst>
                                    <p:cond delay="0"/>
                                  </p:stCondLst>
                                  <p:childTnLst>
                                    <p:set>
                                      <p:cBhvr>
                                        <p:cTn id="105" dur="1" fill="hold">
                                          <p:stCondLst>
                                            <p:cond delay="0"/>
                                          </p:stCondLst>
                                        </p:cTn>
                                        <p:tgtEl>
                                          <p:spTgt spid="22046"/>
                                        </p:tgtEl>
                                        <p:attrNameLst>
                                          <p:attrName>style.visibility</p:attrName>
                                        </p:attrNameLst>
                                      </p:cBhvr>
                                      <p:to>
                                        <p:strVal val="visible"/>
                                      </p:to>
                                    </p:set>
                                    <p:anim calcmode="lin" valueType="num">
                                      <p:cBhvr>
                                        <p:cTn id="106" dur="500" fill="hold"/>
                                        <p:tgtEl>
                                          <p:spTgt spid="22046"/>
                                        </p:tgtEl>
                                        <p:attrNameLst>
                                          <p:attrName>ppt_x</p:attrName>
                                        </p:attrNameLst>
                                      </p:cBhvr>
                                      <p:tavLst>
                                        <p:tav tm="0">
                                          <p:val>
                                            <p:strVal val="#ppt_x-#ppt_w/2"/>
                                          </p:val>
                                        </p:tav>
                                        <p:tav tm="100000">
                                          <p:val>
                                            <p:strVal val="#ppt_x"/>
                                          </p:val>
                                        </p:tav>
                                      </p:tavLst>
                                    </p:anim>
                                    <p:anim calcmode="lin" valueType="num">
                                      <p:cBhvr>
                                        <p:cTn id="107" dur="500" fill="hold"/>
                                        <p:tgtEl>
                                          <p:spTgt spid="22046"/>
                                        </p:tgtEl>
                                        <p:attrNameLst>
                                          <p:attrName>ppt_y</p:attrName>
                                        </p:attrNameLst>
                                      </p:cBhvr>
                                      <p:tavLst>
                                        <p:tav tm="0">
                                          <p:val>
                                            <p:strVal val="#ppt_y"/>
                                          </p:val>
                                        </p:tav>
                                        <p:tav tm="100000">
                                          <p:val>
                                            <p:strVal val="#ppt_y"/>
                                          </p:val>
                                        </p:tav>
                                      </p:tavLst>
                                    </p:anim>
                                    <p:anim calcmode="lin" valueType="num">
                                      <p:cBhvr>
                                        <p:cTn id="108" dur="500" fill="hold"/>
                                        <p:tgtEl>
                                          <p:spTgt spid="22046"/>
                                        </p:tgtEl>
                                        <p:attrNameLst>
                                          <p:attrName>ppt_w</p:attrName>
                                        </p:attrNameLst>
                                      </p:cBhvr>
                                      <p:tavLst>
                                        <p:tav tm="0">
                                          <p:val>
                                            <p:fltVal val="0"/>
                                          </p:val>
                                        </p:tav>
                                        <p:tav tm="100000">
                                          <p:val>
                                            <p:strVal val="#ppt_w"/>
                                          </p:val>
                                        </p:tav>
                                      </p:tavLst>
                                    </p:anim>
                                    <p:anim calcmode="lin" valueType="num">
                                      <p:cBhvr>
                                        <p:cTn id="109" dur="500" fill="hold"/>
                                        <p:tgtEl>
                                          <p:spTgt spid="22046"/>
                                        </p:tgtEl>
                                        <p:attrNameLst>
                                          <p:attrName>ppt_h</p:attrName>
                                        </p:attrNameLst>
                                      </p:cBhvr>
                                      <p:tavLst>
                                        <p:tav tm="0">
                                          <p:val>
                                            <p:strVal val="#ppt_h"/>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2" fill="hold" nodeType="click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additive="base">
                                        <p:cTn id="114" dur="500" fill="hold"/>
                                        <p:tgtEl>
                                          <p:spTgt spid="29"/>
                                        </p:tgtEl>
                                        <p:attrNameLst>
                                          <p:attrName>ppt_x</p:attrName>
                                        </p:attrNameLst>
                                      </p:cBhvr>
                                      <p:tavLst>
                                        <p:tav tm="0">
                                          <p:val>
                                            <p:strVal val="1+#ppt_w/2"/>
                                          </p:val>
                                        </p:tav>
                                        <p:tav tm="100000">
                                          <p:val>
                                            <p:strVal val="#ppt_x"/>
                                          </p:val>
                                        </p:tav>
                                      </p:tavLst>
                                    </p:anim>
                                    <p:anim calcmode="lin" valueType="num">
                                      <p:cBhvr additive="base">
                                        <p:cTn id="115"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7" presetClass="entr" presetSubtype="8" fill="hold" nodeType="clickEffect">
                                  <p:stCondLst>
                                    <p:cond delay="0"/>
                                  </p:stCondLst>
                                  <p:childTnLst>
                                    <p:set>
                                      <p:cBhvr>
                                        <p:cTn id="119" dur="1" fill="hold">
                                          <p:stCondLst>
                                            <p:cond delay="0"/>
                                          </p:stCondLst>
                                        </p:cTn>
                                        <p:tgtEl>
                                          <p:spTgt spid="22032"/>
                                        </p:tgtEl>
                                        <p:attrNameLst>
                                          <p:attrName>style.visibility</p:attrName>
                                        </p:attrNameLst>
                                      </p:cBhvr>
                                      <p:to>
                                        <p:strVal val="visible"/>
                                      </p:to>
                                    </p:set>
                                    <p:anim calcmode="lin" valueType="num">
                                      <p:cBhvr>
                                        <p:cTn id="120" dur="500" fill="hold"/>
                                        <p:tgtEl>
                                          <p:spTgt spid="22032"/>
                                        </p:tgtEl>
                                        <p:attrNameLst>
                                          <p:attrName>ppt_x</p:attrName>
                                        </p:attrNameLst>
                                      </p:cBhvr>
                                      <p:tavLst>
                                        <p:tav tm="0">
                                          <p:val>
                                            <p:strVal val="#ppt_x-#ppt_w/2"/>
                                          </p:val>
                                        </p:tav>
                                        <p:tav tm="100000">
                                          <p:val>
                                            <p:strVal val="#ppt_x"/>
                                          </p:val>
                                        </p:tav>
                                      </p:tavLst>
                                    </p:anim>
                                    <p:anim calcmode="lin" valueType="num">
                                      <p:cBhvr>
                                        <p:cTn id="121" dur="500" fill="hold"/>
                                        <p:tgtEl>
                                          <p:spTgt spid="22032"/>
                                        </p:tgtEl>
                                        <p:attrNameLst>
                                          <p:attrName>ppt_y</p:attrName>
                                        </p:attrNameLst>
                                      </p:cBhvr>
                                      <p:tavLst>
                                        <p:tav tm="0">
                                          <p:val>
                                            <p:strVal val="#ppt_y"/>
                                          </p:val>
                                        </p:tav>
                                        <p:tav tm="100000">
                                          <p:val>
                                            <p:strVal val="#ppt_y"/>
                                          </p:val>
                                        </p:tav>
                                      </p:tavLst>
                                    </p:anim>
                                    <p:anim calcmode="lin" valueType="num">
                                      <p:cBhvr>
                                        <p:cTn id="122" dur="500" fill="hold"/>
                                        <p:tgtEl>
                                          <p:spTgt spid="22032"/>
                                        </p:tgtEl>
                                        <p:attrNameLst>
                                          <p:attrName>ppt_w</p:attrName>
                                        </p:attrNameLst>
                                      </p:cBhvr>
                                      <p:tavLst>
                                        <p:tav tm="0">
                                          <p:val>
                                            <p:fltVal val="0"/>
                                          </p:val>
                                        </p:tav>
                                        <p:tav tm="100000">
                                          <p:val>
                                            <p:strVal val="#ppt_w"/>
                                          </p:val>
                                        </p:tav>
                                      </p:tavLst>
                                    </p:anim>
                                    <p:anim calcmode="lin" valueType="num">
                                      <p:cBhvr>
                                        <p:cTn id="123" dur="500" fill="hold"/>
                                        <p:tgtEl>
                                          <p:spTgt spid="22032"/>
                                        </p:tgtEl>
                                        <p:attrNameLst>
                                          <p:attrName>ppt_h</p:attrName>
                                        </p:attrNameLst>
                                      </p:cBhvr>
                                      <p:tavLst>
                                        <p:tav tm="0">
                                          <p:val>
                                            <p:strVal val="#ppt_h"/>
                                          </p:val>
                                        </p:tav>
                                        <p:tav tm="100000">
                                          <p:val>
                                            <p:strVal val="#ppt_h"/>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7" presetClass="entr" presetSubtype="1" fill="hold" nodeType="clickEffect">
                                  <p:stCondLst>
                                    <p:cond delay="0"/>
                                  </p:stCondLst>
                                  <p:childTnLst>
                                    <p:set>
                                      <p:cBhvr>
                                        <p:cTn id="127" dur="1" fill="hold">
                                          <p:stCondLst>
                                            <p:cond delay="0"/>
                                          </p:stCondLst>
                                        </p:cTn>
                                        <p:tgtEl>
                                          <p:spTgt spid="22033"/>
                                        </p:tgtEl>
                                        <p:attrNameLst>
                                          <p:attrName>style.visibility</p:attrName>
                                        </p:attrNameLst>
                                      </p:cBhvr>
                                      <p:to>
                                        <p:strVal val="visible"/>
                                      </p:to>
                                    </p:set>
                                    <p:anim calcmode="lin" valueType="num">
                                      <p:cBhvr>
                                        <p:cTn id="128" dur="500" fill="hold"/>
                                        <p:tgtEl>
                                          <p:spTgt spid="22033"/>
                                        </p:tgtEl>
                                        <p:attrNameLst>
                                          <p:attrName>ppt_x</p:attrName>
                                        </p:attrNameLst>
                                      </p:cBhvr>
                                      <p:tavLst>
                                        <p:tav tm="0">
                                          <p:val>
                                            <p:strVal val="#ppt_x"/>
                                          </p:val>
                                        </p:tav>
                                        <p:tav tm="100000">
                                          <p:val>
                                            <p:strVal val="#ppt_x"/>
                                          </p:val>
                                        </p:tav>
                                      </p:tavLst>
                                    </p:anim>
                                    <p:anim calcmode="lin" valueType="num">
                                      <p:cBhvr>
                                        <p:cTn id="129" dur="500" fill="hold"/>
                                        <p:tgtEl>
                                          <p:spTgt spid="22033"/>
                                        </p:tgtEl>
                                        <p:attrNameLst>
                                          <p:attrName>ppt_y</p:attrName>
                                        </p:attrNameLst>
                                      </p:cBhvr>
                                      <p:tavLst>
                                        <p:tav tm="0">
                                          <p:val>
                                            <p:strVal val="#ppt_y-#ppt_h/2"/>
                                          </p:val>
                                        </p:tav>
                                        <p:tav tm="100000">
                                          <p:val>
                                            <p:strVal val="#ppt_y"/>
                                          </p:val>
                                        </p:tav>
                                      </p:tavLst>
                                    </p:anim>
                                    <p:anim calcmode="lin" valueType="num">
                                      <p:cBhvr>
                                        <p:cTn id="130" dur="500" fill="hold"/>
                                        <p:tgtEl>
                                          <p:spTgt spid="22033"/>
                                        </p:tgtEl>
                                        <p:attrNameLst>
                                          <p:attrName>ppt_w</p:attrName>
                                        </p:attrNameLst>
                                      </p:cBhvr>
                                      <p:tavLst>
                                        <p:tav tm="0">
                                          <p:val>
                                            <p:strVal val="#ppt_w"/>
                                          </p:val>
                                        </p:tav>
                                        <p:tav tm="100000">
                                          <p:val>
                                            <p:strVal val="#ppt_w"/>
                                          </p:val>
                                        </p:tav>
                                      </p:tavLst>
                                    </p:anim>
                                    <p:anim calcmode="lin" valueType="num">
                                      <p:cBhvr>
                                        <p:cTn id="131" dur="500" fill="hold"/>
                                        <p:tgtEl>
                                          <p:spTgt spid="22033"/>
                                        </p:tgtEl>
                                        <p:attrNameLst>
                                          <p:attrName>ppt_h</p:attrName>
                                        </p:attrNameLst>
                                      </p:cBhvr>
                                      <p:tavLst>
                                        <p:tav tm="0">
                                          <p:val>
                                            <p:fltVal val="0"/>
                                          </p:val>
                                        </p:tav>
                                        <p:tav tm="100000">
                                          <p:val>
                                            <p:strVal val="#ppt_h"/>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7" presetClass="entr" presetSubtype="8" fill="hold" nodeType="clickEffect">
                                  <p:stCondLst>
                                    <p:cond delay="0"/>
                                  </p:stCondLst>
                                  <p:childTnLst>
                                    <p:set>
                                      <p:cBhvr>
                                        <p:cTn id="135" dur="1" fill="hold">
                                          <p:stCondLst>
                                            <p:cond delay="0"/>
                                          </p:stCondLst>
                                        </p:cTn>
                                        <p:tgtEl>
                                          <p:spTgt spid="22034"/>
                                        </p:tgtEl>
                                        <p:attrNameLst>
                                          <p:attrName>style.visibility</p:attrName>
                                        </p:attrNameLst>
                                      </p:cBhvr>
                                      <p:to>
                                        <p:strVal val="visible"/>
                                      </p:to>
                                    </p:set>
                                    <p:anim calcmode="lin" valueType="num">
                                      <p:cBhvr>
                                        <p:cTn id="136" dur="500" fill="hold"/>
                                        <p:tgtEl>
                                          <p:spTgt spid="22034"/>
                                        </p:tgtEl>
                                        <p:attrNameLst>
                                          <p:attrName>ppt_x</p:attrName>
                                        </p:attrNameLst>
                                      </p:cBhvr>
                                      <p:tavLst>
                                        <p:tav tm="0">
                                          <p:val>
                                            <p:strVal val="#ppt_x-#ppt_w/2"/>
                                          </p:val>
                                        </p:tav>
                                        <p:tav tm="100000">
                                          <p:val>
                                            <p:strVal val="#ppt_x"/>
                                          </p:val>
                                        </p:tav>
                                      </p:tavLst>
                                    </p:anim>
                                    <p:anim calcmode="lin" valueType="num">
                                      <p:cBhvr>
                                        <p:cTn id="137" dur="500" fill="hold"/>
                                        <p:tgtEl>
                                          <p:spTgt spid="22034"/>
                                        </p:tgtEl>
                                        <p:attrNameLst>
                                          <p:attrName>ppt_y</p:attrName>
                                        </p:attrNameLst>
                                      </p:cBhvr>
                                      <p:tavLst>
                                        <p:tav tm="0">
                                          <p:val>
                                            <p:strVal val="#ppt_y"/>
                                          </p:val>
                                        </p:tav>
                                        <p:tav tm="100000">
                                          <p:val>
                                            <p:strVal val="#ppt_y"/>
                                          </p:val>
                                        </p:tav>
                                      </p:tavLst>
                                    </p:anim>
                                    <p:anim calcmode="lin" valueType="num">
                                      <p:cBhvr>
                                        <p:cTn id="138" dur="500" fill="hold"/>
                                        <p:tgtEl>
                                          <p:spTgt spid="22034"/>
                                        </p:tgtEl>
                                        <p:attrNameLst>
                                          <p:attrName>ppt_w</p:attrName>
                                        </p:attrNameLst>
                                      </p:cBhvr>
                                      <p:tavLst>
                                        <p:tav tm="0">
                                          <p:val>
                                            <p:fltVal val="0"/>
                                          </p:val>
                                        </p:tav>
                                        <p:tav tm="100000">
                                          <p:val>
                                            <p:strVal val="#ppt_w"/>
                                          </p:val>
                                        </p:tav>
                                      </p:tavLst>
                                    </p:anim>
                                    <p:anim calcmode="lin" valueType="num">
                                      <p:cBhvr>
                                        <p:cTn id="139" dur="500" fill="hold"/>
                                        <p:tgtEl>
                                          <p:spTgt spid="22034"/>
                                        </p:tgtEl>
                                        <p:attrNameLst>
                                          <p:attrName>ppt_h</p:attrName>
                                        </p:attrNameLst>
                                      </p:cBhvr>
                                      <p:tavLst>
                                        <p:tav tm="0">
                                          <p:val>
                                            <p:strVal val="#ppt_h"/>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7" presetClass="entr" presetSubtype="8" fill="hold" nodeType="clickEffect">
                                  <p:stCondLst>
                                    <p:cond delay="0"/>
                                  </p:stCondLst>
                                  <p:childTnLst>
                                    <p:set>
                                      <p:cBhvr>
                                        <p:cTn id="143" dur="1" fill="hold">
                                          <p:stCondLst>
                                            <p:cond delay="0"/>
                                          </p:stCondLst>
                                        </p:cTn>
                                        <p:tgtEl>
                                          <p:spTgt spid="28"/>
                                        </p:tgtEl>
                                        <p:attrNameLst>
                                          <p:attrName>style.visibility</p:attrName>
                                        </p:attrNameLst>
                                      </p:cBhvr>
                                      <p:to>
                                        <p:strVal val="visible"/>
                                      </p:to>
                                    </p:set>
                                    <p:anim calcmode="lin" valueType="num">
                                      <p:cBhvr>
                                        <p:cTn id="144" dur="500" fill="hold"/>
                                        <p:tgtEl>
                                          <p:spTgt spid="28"/>
                                        </p:tgtEl>
                                        <p:attrNameLst>
                                          <p:attrName>ppt_x</p:attrName>
                                        </p:attrNameLst>
                                      </p:cBhvr>
                                      <p:tavLst>
                                        <p:tav tm="0">
                                          <p:val>
                                            <p:strVal val="#ppt_x-#ppt_w/2"/>
                                          </p:val>
                                        </p:tav>
                                        <p:tav tm="100000">
                                          <p:val>
                                            <p:strVal val="#ppt_x"/>
                                          </p:val>
                                        </p:tav>
                                      </p:tavLst>
                                    </p:anim>
                                    <p:anim calcmode="lin" valueType="num">
                                      <p:cBhvr>
                                        <p:cTn id="145" dur="500" fill="hold"/>
                                        <p:tgtEl>
                                          <p:spTgt spid="28"/>
                                        </p:tgtEl>
                                        <p:attrNameLst>
                                          <p:attrName>ppt_y</p:attrName>
                                        </p:attrNameLst>
                                      </p:cBhvr>
                                      <p:tavLst>
                                        <p:tav tm="0">
                                          <p:val>
                                            <p:strVal val="#ppt_y"/>
                                          </p:val>
                                        </p:tav>
                                        <p:tav tm="100000">
                                          <p:val>
                                            <p:strVal val="#ppt_y"/>
                                          </p:val>
                                        </p:tav>
                                      </p:tavLst>
                                    </p:anim>
                                    <p:anim calcmode="lin" valueType="num">
                                      <p:cBhvr>
                                        <p:cTn id="146" dur="500" fill="hold"/>
                                        <p:tgtEl>
                                          <p:spTgt spid="28"/>
                                        </p:tgtEl>
                                        <p:attrNameLst>
                                          <p:attrName>ppt_w</p:attrName>
                                        </p:attrNameLst>
                                      </p:cBhvr>
                                      <p:tavLst>
                                        <p:tav tm="0">
                                          <p:val>
                                            <p:fltVal val="0"/>
                                          </p:val>
                                        </p:tav>
                                        <p:tav tm="100000">
                                          <p:val>
                                            <p:strVal val="#ppt_w"/>
                                          </p:val>
                                        </p:tav>
                                      </p:tavLst>
                                    </p:anim>
                                    <p:anim calcmode="lin" valueType="num">
                                      <p:cBhvr>
                                        <p:cTn id="147"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7" presetClass="entr" presetSubtype="4" fill="hold" nodeType="clickEffect">
                                  <p:stCondLst>
                                    <p:cond delay="0"/>
                                  </p:stCondLst>
                                  <p:childTnLst>
                                    <p:set>
                                      <p:cBhvr>
                                        <p:cTn id="151" dur="1" fill="hold">
                                          <p:stCondLst>
                                            <p:cond delay="0"/>
                                          </p:stCondLst>
                                        </p:cTn>
                                        <p:tgtEl>
                                          <p:spTgt spid="22035"/>
                                        </p:tgtEl>
                                        <p:attrNameLst>
                                          <p:attrName>style.visibility</p:attrName>
                                        </p:attrNameLst>
                                      </p:cBhvr>
                                      <p:to>
                                        <p:strVal val="visible"/>
                                      </p:to>
                                    </p:set>
                                    <p:anim calcmode="lin" valueType="num">
                                      <p:cBhvr>
                                        <p:cTn id="152" dur="500" fill="hold"/>
                                        <p:tgtEl>
                                          <p:spTgt spid="22035"/>
                                        </p:tgtEl>
                                        <p:attrNameLst>
                                          <p:attrName>ppt_x</p:attrName>
                                        </p:attrNameLst>
                                      </p:cBhvr>
                                      <p:tavLst>
                                        <p:tav tm="0">
                                          <p:val>
                                            <p:strVal val="#ppt_x"/>
                                          </p:val>
                                        </p:tav>
                                        <p:tav tm="100000">
                                          <p:val>
                                            <p:strVal val="#ppt_x"/>
                                          </p:val>
                                        </p:tav>
                                      </p:tavLst>
                                    </p:anim>
                                    <p:anim calcmode="lin" valueType="num">
                                      <p:cBhvr>
                                        <p:cTn id="153" dur="500" fill="hold"/>
                                        <p:tgtEl>
                                          <p:spTgt spid="22035"/>
                                        </p:tgtEl>
                                        <p:attrNameLst>
                                          <p:attrName>ppt_y</p:attrName>
                                        </p:attrNameLst>
                                      </p:cBhvr>
                                      <p:tavLst>
                                        <p:tav tm="0">
                                          <p:val>
                                            <p:strVal val="#ppt_y+#ppt_h/2"/>
                                          </p:val>
                                        </p:tav>
                                        <p:tav tm="100000">
                                          <p:val>
                                            <p:strVal val="#ppt_y"/>
                                          </p:val>
                                        </p:tav>
                                      </p:tavLst>
                                    </p:anim>
                                    <p:anim calcmode="lin" valueType="num">
                                      <p:cBhvr>
                                        <p:cTn id="154" dur="500" fill="hold"/>
                                        <p:tgtEl>
                                          <p:spTgt spid="22035"/>
                                        </p:tgtEl>
                                        <p:attrNameLst>
                                          <p:attrName>ppt_w</p:attrName>
                                        </p:attrNameLst>
                                      </p:cBhvr>
                                      <p:tavLst>
                                        <p:tav tm="0">
                                          <p:val>
                                            <p:strVal val="#ppt_w"/>
                                          </p:val>
                                        </p:tav>
                                        <p:tav tm="100000">
                                          <p:val>
                                            <p:strVal val="#ppt_w"/>
                                          </p:val>
                                        </p:tav>
                                      </p:tavLst>
                                    </p:anim>
                                    <p:anim calcmode="lin" valueType="num">
                                      <p:cBhvr>
                                        <p:cTn id="155" dur="500" fill="hold"/>
                                        <p:tgtEl>
                                          <p:spTgt spid="22035"/>
                                        </p:tgtEl>
                                        <p:attrNameLst>
                                          <p:attrName>ppt_h</p:attrName>
                                        </p:attrNameLst>
                                      </p:cBhvr>
                                      <p:tavLst>
                                        <p:tav tm="0">
                                          <p:val>
                                            <p:fltVal val="0"/>
                                          </p:val>
                                        </p:tav>
                                        <p:tav tm="100000">
                                          <p:val>
                                            <p:strVal val="#ppt_h"/>
                                          </p:val>
                                        </p:tav>
                                      </p:tavLst>
                                    </p:anim>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7" presetClass="entr" presetSubtype="8" fill="hold" nodeType="clickEffect">
                                  <p:stCondLst>
                                    <p:cond delay="0"/>
                                  </p:stCondLst>
                                  <p:childTnLst>
                                    <p:set>
                                      <p:cBhvr>
                                        <p:cTn id="159" dur="1" fill="hold">
                                          <p:stCondLst>
                                            <p:cond delay="0"/>
                                          </p:stCondLst>
                                        </p:cTn>
                                        <p:tgtEl>
                                          <p:spTgt spid="22036"/>
                                        </p:tgtEl>
                                        <p:attrNameLst>
                                          <p:attrName>style.visibility</p:attrName>
                                        </p:attrNameLst>
                                      </p:cBhvr>
                                      <p:to>
                                        <p:strVal val="visible"/>
                                      </p:to>
                                    </p:set>
                                    <p:anim calcmode="lin" valueType="num">
                                      <p:cBhvr>
                                        <p:cTn id="160" dur="500" fill="hold"/>
                                        <p:tgtEl>
                                          <p:spTgt spid="22036"/>
                                        </p:tgtEl>
                                        <p:attrNameLst>
                                          <p:attrName>ppt_x</p:attrName>
                                        </p:attrNameLst>
                                      </p:cBhvr>
                                      <p:tavLst>
                                        <p:tav tm="0">
                                          <p:val>
                                            <p:strVal val="#ppt_x-#ppt_w/2"/>
                                          </p:val>
                                        </p:tav>
                                        <p:tav tm="100000">
                                          <p:val>
                                            <p:strVal val="#ppt_x"/>
                                          </p:val>
                                        </p:tav>
                                      </p:tavLst>
                                    </p:anim>
                                    <p:anim calcmode="lin" valueType="num">
                                      <p:cBhvr>
                                        <p:cTn id="161" dur="500" fill="hold"/>
                                        <p:tgtEl>
                                          <p:spTgt spid="22036"/>
                                        </p:tgtEl>
                                        <p:attrNameLst>
                                          <p:attrName>ppt_y</p:attrName>
                                        </p:attrNameLst>
                                      </p:cBhvr>
                                      <p:tavLst>
                                        <p:tav tm="0">
                                          <p:val>
                                            <p:strVal val="#ppt_y"/>
                                          </p:val>
                                        </p:tav>
                                        <p:tav tm="100000">
                                          <p:val>
                                            <p:strVal val="#ppt_y"/>
                                          </p:val>
                                        </p:tav>
                                      </p:tavLst>
                                    </p:anim>
                                    <p:anim calcmode="lin" valueType="num">
                                      <p:cBhvr>
                                        <p:cTn id="162" dur="500" fill="hold"/>
                                        <p:tgtEl>
                                          <p:spTgt spid="22036"/>
                                        </p:tgtEl>
                                        <p:attrNameLst>
                                          <p:attrName>ppt_w</p:attrName>
                                        </p:attrNameLst>
                                      </p:cBhvr>
                                      <p:tavLst>
                                        <p:tav tm="0">
                                          <p:val>
                                            <p:fltVal val="0"/>
                                          </p:val>
                                        </p:tav>
                                        <p:tav tm="100000">
                                          <p:val>
                                            <p:strVal val="#ppt_w"/>
                                          </p:val>
                                        </p:tav>
                                      </p:tavLst>
                                    </p:anim>
                                    <p:anim calcmode="lin" valueType="num">
                                      <p:cBhvr>
                                        <p:cTn id="163" dur="500" fill="hold"/>
                                        <p:tgtEl>
                                          <p:spTgt spid="22036"/>
                                        </p:tgtEl>
                                        <p:attrNameLst>
                                          <p:attrName>ppt_h</p:attrName>
                                        </p:attrNameLst>
                                      </p:cBhvr>
                                      <p:tavLst>
                                        <p:tav tm="0">
                                          <p:val>
                                            <p:strVal val="#ppt_h"/>
                                          </p:val>
                                        </p:tav>
                                        <p:tav tm="100000">
                                          <p:val>
                                            <p:strVal val="#ppt_h"/>
                                          </p:val>
                                        </p:tav>
                                      </p:tavLst>
                                    </p:anim>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7" presetClass="entr" presetSubtype="8" fill="hold" nodeType="clickEffect">
                                  <p:stCondLst>
                                    <p:cond delay="0"/>
                                  </p:stCondLst>
                                  <p:childTnLst>
                                    <p:set>
                                      <p:cBhvr>
                                        <p:cTn id="167" dur="1" fill="hold">
                                          <p:stCondLst>
                                            <p:cond delay="0"/>
                                          </p:stCondLst>
                                        </p:cTn>
                                        <p:tgtEl>
                                          <p:spTgt spid="22047"/>
                                        </p:tgtEl>
                                        <p:attrNameLst>
                                          <p:attrName>style.visibility</p:attrName>
                                        </p:attrNameLst>
                                      </p:cBhvr>
                                      <p:to>
                                        <p:strVal val="visible"/>
                                      </p:to>
                                    </p:set>
                                    <p:anim calcmode="lin" valueType="num">
                                      <p:cBhvr>
                                        <p:cTn id="168" dur="500" fill="hold"/>
                                        <p:tgtEl>
                                          <p:spTgt spid="22047"/>
                                        </p:tgtEl>
                                        <p:attrNameLst>
                                          <p:attrName>ppt_x</p:attrName>
                                        </p:attrNameLst>
                                      </p:cBhvr>
                                      <p:tavLst>
                                        <p:tav tm="0">
                                          <p:val>
                                            <p:strVal val="#ppt_x-#ppt_w/2"/>
                                          </p:val>
                                        </p:tav>
                                        <p:tav tm="100000">
                                          <p:val>
                                            <p:strVal val="#ppt_x"/>
                                          </p:val>
                                        </p:tav>
                                      </p:tavLst>
                                    </p:anim>
                                    <p:anim calcmode="lin" valueType="num">
                                      <p:cBhvr>
                                        <p:cTn id="169" dur="500" fill="hold"/>
                                        <p:tgtEl>
                                          <p:spTgt spid="22047"/>
                                        </p:tgtEl>
                                        <p:attrNameLst>
                                          <p:attrName>ppt_y</p:attrName>
                                        </p:attrNameLst>
                                      </p:cBhvr>
                                      <p:tavLst>
                                        <p:tav tm="0">
                                          <p:val>
                                            <p:strVal val="#ppt_y"/>
                                          </p:val>
                                        </p:tav>
                                        <p:tav tm="100000">
                                          <p:val>
                                            <p:strVal val="#ppt_y"/>
                                          </p:val>
                                        </p:tav>
                                      </p:tavLst>
                                    </p:anim>
                                    <p:anim calcmode="lin" valueType="num">
                                      <p:cBhvr>
                                        <p:cTn id="170" dur="500" fill="hold"/>
                                        <p:tgtEl>
                                          <p:spTgt spid="22047"/>
                                        </p:tgtEl>
                                        <p:attrNameLst>
                                          <p:attrName>ppt_w</p:attrName>
                                        </p:attrNameLst>
                                      </p:cBhvr>
                                      <p:tavLst>
                                        <p:tav tm="0">
                                          <p:val>
                                            <p:fltVal val="0"/>
                                          </p:val>
                                        </p:tav>
                                        <p:tav tm="100000">
                                          <p:val>
                                            <p:strVal val="#ppt_w"/>
                                          </p:val>
                                        </p:tav>
                                      </p:tavLst>
                                    </p:anim>
                                    <p:anim calcmode="lin" valueType="num">
                                      <p:cBhvr>
                                        <p:cTn id="171" dur="500" fill="hold"/>
                                        <p:tgtEl>
                                          <p:spTgt spid="22047"/>
                                        </p:tgtEl>
                                        <p:attrNameLst>
                                          <p:attrName>ppt_h</p:attrName>
                                        </p:attrNameLst>
                                      </p:cBhvr>
                                      <p:tavLst>
                                        <p:tav tm="0">
                                          <p:val>
                                            <p:strVal val="#ppt_h"/>
                                          </p:val>
                                        </p:tav>
                                        <p:tav tm="100000">
                                          <p:val>
                                            <p:strVal val="#ppt_h"/>
                                          </p:val>
                                        </p:tav>
                                      </p:tavLst>
                                    </p:anim>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7" presetClass="entr" presetSubtype="8" fill="hold" nodeType="clickEffect">
                                  <p:stCondLst>
                                    <p:cond delay="0"/>
                                  </p:stCondLst>
                                  <p:childTnLst>
                                    <p:set>
                                      <p:cBhvr>
                                        <p:cTn id="175" dur="1" fill="hold">
                                          <p:stCondLst>
                                            <p:cond delay="0"/>
                                          </p:stCondLst>
                                        </p:cTn>
                                        <p:tgtEl>
                                          <p:spTgt spid="30"/>
                                        </p:tgtEl>
                                        <p:attrNameLst>
                                          <p:attrName>style.visibility</p:attrName>
                                        </p:attrNameLst>
                                      </p:cBhvr>
                                      <p:to>
                                        <p:strVal val="visible"/>
                                      </p:to>
                                    </p:set>
                                    <p:anim calcmode="lin" valueType="num">
                                      <p:cBhvr>
                                        <p:cTn id="176" dur="500" fill="hold"/>
                                        <p:tgtEl>
                                          <p:spTgt spid="30"/>
                                        </p:tgtEl>
                                        <p:attrNameLst>
                                          <p:attrName>ppt_x</p:attrName>
                                        </p:attrNameLst>
                                      </p:cBhvr>
                                      <p:tavLst>
                                        <p:tav tm="0">
                                          <p:val>
                                            <p:strVal val="#ppt_x-#ppt_w/2"/>
                                          </p:val>
                                        </p:tav>
                                        <p:tav tm="100000">
                                          <p:val>
                                            <p:strVal val="#ppt_x"/>
                                          </p:val>
                                        </p:tav>
                                      </p:tavLst>
                                    </p:anim>
                                    <p:anim calcmode="lin" valueType="num">
                                      <p:cBhvr>
                                        <p:cTn id="177" dur="500" fill="hold"/>
                                        <p:tgtEl>
                                          <p:spTgt spid="30"/>
                                        </p:tgtEl>
                                        <p:attrNameLst>
                                          <p:attrName>ppt_y</p:attrName>
                                        </p:attrNameLst>
                                      </p:cBhvr>
                                      <p:tavLst>
                                        <p:tav tm="0">
                                          <p:val>
                                            <p:strVal val="#ppt_y"/>
                                          </p:val>
                                        </p:tav>
                                        <p:tav tm="100000">
                                          <p:val>
                                            <p:strVal val="#ppt_y"/>
                                          </p:val>
                                        </p:tav>
                                      </p:tavLst>
                                    </p:anim>
                                    <p:anim calcmode="lin" valueType="num">
                                      <p:cBhvr>
                                        <p:cTn id="178" dur="500" fill="hold"/>
                                        <p:tgtEl>
                                          <p:spTgt spid="30"/>
                                        </p:tgtEl>
                                        <p:attrNameLst>
                                          <p:attrName>ppt_w</p:attrName>
                                        </p:attrNameLst>
                                      </p:cBhvr>
                                      <p:tavLst>
                                        <p:tav tm="0">
                                          <p:val>
                                            <p:fltVal val="0"/>
                                          </p:val>
                                        </p:tav>
                                        <p:tav tm="100000">
                                          <p:val>
                                            <p:strVal val="#ppt_w"/>
                                          </p:val>
                                        </p:tav>
                                      </p:tavLst>
                                    </p:anim>
                                    <p:anim calcmode="lin" valueType="num">
                                      <p:cBhvr>
                                        <p:cTn id="179"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80" fill="hold" nodeType="clickPar">
                      <p:stCondLst>
                        <p:cond delay="indefinite"/>
                      </p:stCondLst>
                      <p:childTnLst>
                        <p:par>
                          <p:cTn id="181" fill="hold" nodeType="withGroup">
                            <p:stCondLst>
                              <p:cond delay="0"/>
                            </p:stCondLst>
                            <p:childTnLst>
                              <p:par>
                                <p:cTn id="182" presetID="3" presetClass="entr" presetSubtype="10" fill="hold" nodeType="clickEffect">
                                  <p:stCondLst>
                                    <p:cond delay="0"/>
                                  </p:stCondLst>
                                  <p:childTnLst>
                                    <p:set>
                                      <p:cBhvr>
                                        <p:cTn id="183" dur="1" fill="hold">
                                          <p:stCondLst>
                                            <p:cond delay="0"/>
                                          </p:stCondLst>
                                        </p:cTn>
                                        <p:tgtEl>
                                          <p:spTgt spid="22107"/>
                                        </p:tgtEl>
                                        <p:attrNameLst>
                                          <p:attrName>style.visibility</p:attrName>
                                        </p:attrNameLst>
                                      </p:cBhvr>
                                      <p:to>
                                        <p:strVal val="visible"/>
                                      </p:to>
                                    </p:set>
                                    <p:animEffect transition="in" filter="blinds(horizontal)">
                                      <p:cBhvr>
                                        <p:cTn id="184" dur="500"/>
                                        <p:tgtEl>
                                          <p:spTgt spid="22107"/>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3" presetClass="entr" presetSubtype="10" fill="hold" grpId="0" nodeType="clickEffect">
                                  <p:stCondLst>
                                    <p:cond delay="0"/>
                                  </p:stCondLst>
                                  <p:childTnLst>
                                    <p:set>
                                      <p:cBhvr>
                                        <p:cTn id="188" dur="1" fill="hold">
                                          <p:stCondLst>
                                            <p:cond delay="0"/>
                                          </p:stCondLst>
                                        </p:cTn>
                                        <p:tgtEl>
                                          <p:spTgt spid="22111"/>
                                        </p:tgtEl>
                                        <p:attrNameLst>
                                          <p:attrName>style.visibility</p:attrName>
                                        </p:attrNameLst>
                                      </p:cBhvr>
                                      <p:to>
                                        <p:strVal val="visible"/>
                                      </p:to>
                                    </p:set>
                                    <p:animEffect transition="in" filter="blinds(horizontal)">
                                      <p:cBhvr>
                                        <p:cTn id="189" dur="500"/>
                                        <p:tgtEl>
                                          <p:spTgt spid="22111"/>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3" presetClass="entr" presetSubtype="10" fill="hold" nodeType="clickEffect">
                                  <p:stCondLst>
                                    <p:cond delay="0"/>
                                  </p:stCondLst>
                                  <p:childTnLst>
                                    <p:set>
                                      <p:cBhvr>
                                        <p:cTn id="193" dur="1" fill="hold">
                                          <p:stCondLst>
                                            <p:cond delay="0"/>
                                          </p:stCondLst>
                                        </p:cTn>
                                        <p:tgtEl>
                                          <p:spTgt spid="22129"/>
                                        </p:tgtEl>
                                        <p:attrNameLst>
                                          <p:attrName>style.visibility</p:attrName>
                                        </p:attrNameLst>
                                      </p:cBhvr>
                                      <p:to>
                                        <p:strVal val="visible"/>
                                      </p:to>
                                    </p:set>
                                    <p:animEffect transition="in" filter="blinds(horizontal)">
                                      <p:cBhvr>
                                        <p:cTn id="194" dur="500"/>
                                        <p:tgtEl>
                                          <p:spTgt spid="22129"/>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3" presetClass="entr" presetSubtype="10" fill="hold" nodeType="clickEffect">
                                  <p:stCondLst>
                                    <p:cond delay="0"/>
                                  </p:stCondLst>
                                  <p:childTnLst>
                                    <p:set>
                                      <p:cBhvr>
                                        <p:cTn id="198" dur="1" fill="hold">
                                          <p:stCondLst>
                                            <p:cond delay="0"/>
                                          </p:stCondLst>
                                        </p:cTn>
                                        <p:tgtEl>
                                          <p:spTgt spid="22130"/>
                                        </p:tgtEl>
                                        <p:attrNameLst>
                                          <p:attrName>style.visibility</p:attrName>
                                        </p:attrNameLst>
                                      </p:cBhvr>
                                      <p:to>
                                        <p:strVal val="visible"/>
                                      </p:to>
                                    </p:set>
                                    <p:animEffect transition="in" filter="blinds(horizontal)">
                                      <p:cBhvr>
                                        <p:cTn id="199" dur="500"/>
                                        <p:tgtEl>
                                          <p:spTgt spid="22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41" grpId="0" animBg="1"/>
      <p:bldP spid="22042" grpId="0" animBg="1"/>
      <p:bldP spid="22044" grpId="0" animBg="1"/>
      <p:bldP spid="22046" grpId="0" animBg="1"/>
      <p:bldP spid="22110" grpId="0" animBg="1"/>
      <p:bldP spid="22111"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76" name="Rectangle 696">
            <a:extLst>
              <a:ext uri="{FF2B5EF4-FFF2-40B4-BE49-F238E27FC236}">
                <a16:creationId xmlns:a16="http://schemas.microsoft.com/office/drawing/2014/main" id="{EA4ABC06-D0E9-45D6-BC10-ABDF5F6270A4}"/>
              </a:ext>
            </a:extLst>
          </p:cNvPr>
          <p:cNvSpPr>
            <a:spLocks noChangeArrowheads="1"/>
          </p:cNvSpPr>
          <p:nvPr/>
        </p:nvSpPr>
        <p:spPr bwMode="auto">
          <a:xfrm>
            <a:off x="5715000" y="2227263"/>
            <a:ext cx="4587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500" i="1">
                <a:solidFill>
                  <a:srgbClr val="000000"/>
                </a:solidFill>
                <a:latin typeface="Symbol" panose="05050102010706020507" pitchFamily="18" charset="2"/>
              </a:rPr>
              <a:t>q</a:t>
            </a:r>
            <a:endParaRPr lang="en-US" altLang="zh-CN" sz="1000"/>
          </a:p>
          <a:p>
            <a:r>
              <a:rPr lang="en-US" altLang="zh-CN" sz="1000">
                <a:latin typeface="Times New Roman" panose="02020603050405020304" pitchFamily="18" charset="0"/>
              </a:rPr>
              <a:t> </a:t>
            </a:r>
          </a:p>
          <a:p>
            <a:endParaRPr lang="en-US" altLang="zh-CN">
              <a:latin typeface="Times New Roman" panose="02020603050405020304" pitchFamily="18" charset="0"/>
            </a:endParaRPr>
          </a:p>
        </p:txBody>
      </p:sp>
      <p:grpSp>
        <p:nvGrpSpPr>
          <p:cNvPr id="2" name="Group 781">
            <a:extLst>
              <a:ext uri="{FF2B5EF4-FFF2-40B4-BE49-F238E27FC236}">
                <a16:creationId xmlns:a16="http://schemas.microsoft.com/office/drawing/2014/main" id="{8B5A1867-E7C0-445D-8372-433B53D7A940}"/>
              </a:ext>
            </a:extLst>
          </p:cNvPr>
          <p:cNvGrpSpPr>
            <a:grpSpLocks/>
          </p:cNvGrpSpPr>
          <p:nvPr/>
        </p:nvGrpSpPr>
        <p:grpSpPr bwMode="auto">
          <a:xfrm>
            <a:off x="5122863" y="2273300"/>
            <a:ext cx="1125537" cy="360363"/>
            <a:chOff x="3227" y="1432"/>
            <a:chExt cx="709" cy="227"/>
          </a:xfrm>
        </p:grpSpPr>
        <p:sp>
          <p:nvSpPr>
            <p:cNvPr id="8340" name="Line 740">
              <a:extLst>
                <a:ext uri="{FF2B5EF4-FFF2-40B4-BE49-F238E27FC236}">
                  <a16:creationId xmlns:a16="http://schemas.microsoft.com/office/drawing/2014/main" id="{EB0E1128-00CE-4B24-A42A-AA4B5C62D03B}"/>
                </a:ext>
              </a:extLst>
            </p:cNvPr>
            <p:cNvSpPr>
              <a:spLocks noChangeShapeType="1"/>
            </p:cNvSpPr>
            <p:nvPr/>
          </p:nvSpPr>
          <p:spPr bwMode="auto">
            <a:xfrm>
              <a:off x="3227" y="1577"/>
              <a:ext cx="14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41" name="Rectangle 739">
              <a:extLst>
                <a:ext uri="{FF2B5EF4-FFF2-40B4-BE49-F238E27FC236}">
                  <a16:creationId xmlns:a16="http://schemas.microsoft.com/office/drawing/2014/main" id="{FB62B818-0CF2-4CA6-999A-2AD02A8B32E2}"/>
                </a:ext>
              </a:extLst>
            </p:cNvPr>
            <p:cNvSpPr>
              <a:spLocks noChangeArrowheads="1"/>
            </p:cNvSpPr>
            <p:nvPr/>
          </p:nvSpPr>
          <p:spPr bwMode="auto">
            <a:xfrm>
              <a:off x="3300" y="1432"/>
              <a:ext cx="3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a</a:t>
              </a:r>
              <a:endParaRPr lang="en-US" altLang="zh-CN" sz="1000"/>
            </a:p>
            <a:p>
              <a:endParaRPr lang="en-US" altLang="zh-CN">
                <a:latin typeface="Times New Roman" panose="02020603050405020304" pitchFamily="18" charset="0"/>
              </a:endParaRPr>
            </a:p>
          </p:txBody>
        </p:sp>
        <p:sp>
          <p:nvSpPr>
            <p:cNvPr id="8342" name="Line 741">
              <a:extLst>
                <a:ext uri="{FF2B5EF4-FFF2-40B4-BE49-F238E27FC236}">
                  <a16:creationId xmlns:a16="http://schemas.microsoft.com/office/drawing/2014/main" id="{36C170A8-0F88-4088-81DC-BE3B228E1B99}"/>
                </a:ext>
              </a:extLst>
            </p:cNvPr>
            <p:cNvSpPr>
              <a:spLocks noChangeShapeType="1"/>
            </p:cNvSpPr>
            <p:nvPr/>
          </p:nvSpPr>
          <p:spPr bwMode="auto">
            <a:xfrm flipV="1">
              <a:off x="3600" y="1584"/>
              <a:ext cx="336"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746">
            <a:extLst>
              <a:ext uri="{FF2B5EF4-FFF2-40B4-BE49-F238E27FC236}">
                <a16:creationId xmlns:a16="http://schemas.microsoft.com/office/drawing/2014/main" id="{0D7034A7-95EE-4DCC-9055-9BD8B1C7C610}"/>
              </a:ext>
            </a:extLst>
          </p:cNvPr>
          <p:cNvGrpSpPr>
            <a:grpSpLocks/>
          </p:cNvGrpSpPr>
          <p:nvPr/>
        </p:nvGrpSpPr>
        <p:grpSpPr bwMode="auto">
          <a:xfrm>
            <a:off x="4953000" y="1524000"/>
            <a:ext cx="4027488" cy="1216025"/>
            <a:chOff x="3120" y="912"/>
            <a:chExt cx="2537" cy="766"/>
          </a:xfrm>
        </p:grpSpPr>
        <p:grpSp>
          <p:nvGrpSpPr>
            <p:cNvPr id="8331" name="Group 697">
              <a:extLst>
                <a:ext uri="{FF2B5EF4-FFF2-40B4-BE49-F238E27FC236}">
                  <a16:creationId xmlns:a16="http://schemas.microsoft.com/office/drawing/2014/main" id="{CAE0EB25-C96D-47E0-925D-38D648429C8E}"/>
                </a:ext>
              </a:extLst>
            </p:cNvPr>
            <p:cNvGrpSpPr>
              <a:grpSpLocks/>
            </p:cNvGrpSpPr>
            <p:nvPr/>
          </p:nvGrpSpPr>
          <p:grpSpPr bwMode="auto">
            <a:xfrm>
              <a:off x="3313" y="962"/>
              <a:ext cx="2237" cy="716"/>
              <a:chOff x="1874" y="1608"/>
              <a:chExt cx="5592" cy="1791"/>
            </a:xfrm>
          </p:grpSpPr>
          <p:sp>
            <p:nvSpPr>
              <p:cNvPr id="8334" name="Line 698">
                <a:extLst>
                  <a:ext uri="{FF2B5EF4-FFF2-40B4-BE49-F238E27FC236}">
                    <a16:creationId xmlns:a16="http://schemas.microsoft.com/office/drawing/2014/main" id="{6E8C8CAE-8005-489E-80EF-D565DD4B49B5}"/>
                  </a:ext>
                </a:extLst>
              </p:cNvPr>
              <p:cNvSpPr>
                <a:spLocks noChangeShapeType="1"/>
              </p:cNvSpPr>
              <p:nvPr/>
            </p:nvSpPr>
            <p:spPr bwMode="auto">
              <a:xfrm>
                <a:off x="1874" y="2613"/>
                <a:ext cx="559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35" name="Line 699">
                <a:extLst>
                  <a:ext uri="{FF2B5EF4-FFF2-40B4-BE49-F238E27FC236}">
                    <a16:creationId xmlns:a16="http://schemas.microsoft.com/office/drawing/2014/main" id="{AE683B15-DEAF-444C-83E6-A25343DD027B}"/>
                  </a:ext>
                </a:extLst>
              </p:cNvPr>
              <p:cNvSpPr>
                <a:spLocks noChangeShapeType="1"/>
              </p:cNvSpPr>
              <p:nvPr/>
            </p:nvSpPr>
            <p:spPr bwMode="auto">
              <a:xfrm flipV="1">
                <a:off x="2026" y="1608"/>
                <a:ext cx="0" cy="17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336" name="Group 700">
                <a:extLst>
                  <a:ext uri="{FF2B5EF4-FFF2-40B4-BE49-F238E27FC236}">
                    <a16:creationId xmlns:a16="http://schemas.microsoft.com/office/drawing/2014/main" id="{72CF1DDC-6EFF-4915-A886-FECF53E88EB8}"/>
                  </a:ext>
                </a:extLst>
              </p:cNvPr>
              <p:cNvGrpSpPr>
                <a:grpSpLocks/>
              </p:cNvGrpSpPr>
              <p:nvPr/>
            </p:nvGrpSpPr>
            <p:grpSpPr bwMode="auto">
              <a:xfrm>
                <a:off x="2030" y="1758"/>
                <a:ext cx="4896" cy="889"/>
                <a:chOff x="2030" y="1758"/>
                <a:chExt cx="4896" cy="889"/>
              </a:xfrm>
            </p:grpSpPr>
            <p:sp>
              <p:nvSpPr>
                <p:cNvPr id="8337" name="Freeform 701">
                  <a:extLst>
                    <a:ext uri="{FF2B5EF4-FFF2-40B4-BE49-F238E27FC236}">
                      <a16:creationId xmlns:a16="http://schemas.microsoft.com/office/drawing/2014/main" id="{89685871-4657-48AD-91C0-68683B7A09BE}"/>
                    </a:ext>
                  </a:extLst>
                </p:cNvPr>
                <p:cNvSpPr>
                  <a:spLocks noEditPoints="1"/>
                </p:cNvSpPr>
                <p:nvPr/>
              </p:nvSpPr>
              <p:spPr bwMode="auto">
                <a:xfrm>
                  <a:off x="203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338" name="Freeform 702">
                  <a:extLst>
                    <a:ext uri="{FF2B5EF4-FFF2-40B4-BE49-F238E27FC236}">
                      <a16:creationId xmlns:a16="http://schemas.microsoft.com/office/drawing/2014/main" id="{983CA7DE-E167-4D47-AB8C-02872FD31544}"/>
                    </a:ext>
                  </a:extLst>
                </p:cNvPr>
                <p:cNvSpPr>
                  <a:spLocks noEditPoints="1"/>
                </p:cNvSpPr>
                <p:nvPr/>
              </p:nvSpPr>
              <p:spPr bwMode="auto">
                <a:xfrm>
                  <a:off x="366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339" name="Freeform 703">
                  <a:extLst>
                    <a:ext uri="{FF2B5EF4-FFF2-40B4-BE49-F238E27FC236}">
                      <a16:creationId xmlns:a16="http://schemas.microsoft.com/office/drawing/2014/main" id="{69FC09CE-1CEA-420A-BC24-FE1C66395C2B}"/>
                    </a:ext>
                  </a:extLst>
                </p:cNvPr>
                <p:cNvSpPr>
                  <a:spLocks noEditPoints="1"/>
                </p:cNvSpPr>
                <p:nvPr/>
              </p:nvSpPr>
              <p:spPr bwMode="auto">
                <a:xfrm>
                  <a:off x="5282" y="1776"/>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8332" name="Rectangle 735">
              <a:extLst>
                <a:ext uri="{FF2B5EF4-FFF2-40B4-BE49-F238E27FC236}">
                  <a16:creationId xmlns:a16="http://schemas.microsoft.com/office/drawing/2014/main" id="{E7F18F8D-8A2F-49E9-9C2F-75A4D9F5326E}"/>
                </a:ext>
              </a:extLst>
            </p:cNvPr>
            <p:cNvSpPr>
              <a:spLocks noChangeArrowheads="1"/>
            </p:cNvSpPr>
            <p:nvPr/>
          </p:nvSpPr>
          <p:spPr bwMode="auto">
            <a:xfrm>
              <a:off x="5322" y="1313"/>
              <a:ext cx="3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8333" name="Rectangle 744">
              <a:extLst>
                <a:ext uri="{FF2B5EF4-FFF2-40B4-BE49-F238E27FC236}">
                  <a16:creationId xmlns:a16="http://schemas.microsoft.com/office/drawing/2014/main" id="{5E255103-36C8-445A-97FA-D2669A1B330E}"/>
                </a:ext>
              </a:extLst>
            </p:cNvPr>
            <p:cNvSpPr>
              <a:spLocks noChangeArrowheads="1"/>
            </p:cNvSpPr>
            <p:nvPr/>
          </p:nvSpPr>
          <p:spPr bwMode="auto">
            <a:xfrm>
              <a:off x="3120" y="912"/>
              <a:ext cx="3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宋体" panose="02010600030101010101" pitchFamily="2" charset="-122"/>
                </a:rPr>
                <a:t>ud</a:t>
              </a:r>
              <a:endParaRPr lang="en-US" altLang="zh-CN" sz="1000"/>
            </a:p>
            <a:p>
              <a:endParaRPr lang="en-US" altLang="zh-CN">
                <a:latin typeface="Times New Roman" panose="02020603050405020304" pitchFamily="18" charset="0"/>
              </a:endParaRPr>
            </a:p>
          </p:txBody>
        </p:sp>
      </p:grpSp>
      <p:sp>
        <p:nvSpPr>
          <p:cNvPr id="8199" name="Rectangle 2">
            <a:extLst>
              <a:ext uri="{FF2B5EF4-FFF2-40B4-BE49-F238E27FC236}">
                <a16:creationId xmlns:a16="http://schemas.microsoft.com/office/drawing/2014/main" id="{70A1C9A6-7802-4D1C-A1C1-E1F3752C53DD}"/>
              </a:ext>
            </a:extLst>
          </p:cNvPr>
          <p:cNvSpPr>
            <a:spLocks noGrp="1" noChangeArrowheads="1"/>
          </p:cNvSpPr>
          <p:nvPr>
            <p:ph type="title"/>
          </p:nvPr>
        </p:nvSpPr>
        <p:spPr>
          <a:xfrm>
            <a:off x="533400" y="304800"/>
            <a:ext cx="7772400" cy="609600"/>
          </a:xfrm>
        </p:spPr>
        <p:txBody>
          <a:bodyPr/>
          <a:lstStyle/>
          <a:p>
            <a:pPr algn="ctr" eaLnBrk="1" hangingPunct="1"/>
            <a:r>
              <a:rPr lang="zh-CN" altLang="en-US" sz="3200">
                <a:solidFill>
                  <a:srgbClr val="040408"/>
                </a:solidFill>
              </a:rPr>
              <a:t>三、反电动势负载</a:t>
            </a:r>
          </a:p>
        </p:txBody>
      </p:sp>
      <p:grpSp>
        <p:nvGrpSpPr>
          <p:cNvPr id="6" name="Group 716">
            <a:extLst>
              <a:ext uri="{FF2B5EF4-FFF2-40B4-BE49-F238E27FC236}">
                <a16:creationId xmlns:a16="http://schemas.microsoft.com/office/drawing/2014/main" id="{DAC0711E-F4EF-4278-BEDE-788664BBC5BE}"/>
              </a:ext>
            </a:extLst>
          </p:cNvPr>
          <p:cNvGrpSpPr>
            <a:grpSpLocks/>
          </p:cNvGrpSpPr>
          <p:nvPr/>
        </p:nvGrpSpPr>
        <p:grpSpPr bwMode="auto">
          <a:xfrm>
            <a:off x="5410200" y="3505200"/>
            <a:ext cx="301625" cy="384175"/>
            <a:chOff x="2042" y="4134"/>
            <a:chExt cx="234" cy="606"/>
          </a:xfrm>
        </p:grpSpPr>
        <p:sp>
          <p:nvSpPr>
            <p:cNvPr id="8329" name="Line 717">
              <a:extLst>
                <a:ext uri="{FF2B5EF4-FFF2-40B4-BE49-F238E27FC236}">
                  <a16:creationId xmlns:a16="http://schemas.microsoft.com/office/drawing/2014/main" id="{8CAA66D0-9232-495D-A2F4-ABD8C328940A}"/>
                </a:ext>
              </a:extLst>
            </p:cNvPr>
            <p:cNvSpPr>
              <a:spLocks noChangeShapeType="1"/>
            </p:cNvSpPr>
            <p:nvPr/>
          </p:nvSpPr>
          <p:spPr bwMode="auto">
            <a:xfrm>
              <a:off x="2042" y="4740"/>
              <a:ext cx="2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30" name="Line 718">
              <a:extLst>
                <a:ext uri="{FF2B5EF4-FFF2-40B4-BE49-F238E27FC236}">
                  <a16:creationId xmlns:a16="http://schemas.microsoft.com/office/drawing/2014/main" id="{55998B44-50EA-419B-B7C9-E0B15B9A6D09}"/>
                </a:ext>
              </a:extLst>
            </p:cNvPr>
            <p:cNvSpPr>
              <a:spLocks noChangeShapeType="1"/>
            </p:cNvSpPr>
            <p:nvPr/>
          </p:nvSpPr>
          <p:spPr bwMode="auto">
            <a:xfrm flipV="1">
              <a:off x="2276" y="4134"/>
              <a:ext cx="0" cy="6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778">
            <a:extLst>
              <a:ext uri="{FF2B5EF4-FFF2-40B4-BE49-F238E27FC236}">
                <a16:creationId xmlns:a16="http://schemas.microsoft.com/office/drawing/2014/main" id="{96ECAC5E-EF84-41BC-AFE1-066373D2B724}"/>
              </a:ext>
            </a:extLst>
          </p:cNvPr>
          <p:cNvGrpSpPr>
            <a:grpSpLocks/>
          </p:cNvGrpSpPr>
          <p:nvPr/>
        </p:nvGrpSpPr>
        <p:grpSpPr bwMode="auto">
          <a:xfrm>
            <a:off x="5715000" y="3352800"/>
            <a:ext cx="533400" cy="457200"/>
            <a:chOff x="3600" y="2112"/>
            <a:chExt cx="336" cy="288"/>
          </a:xfrm>
        </p:grpSpPr>
        <p:sp>
          <p:nvSpPr>
            <p:cNvPr id="8327" name="Freeform 719">
              <a:extLst>
                <a:ext uri="{FF2B5EF4-FFF2-40B4-BE49-F238E27FC236}">
                  <a16:creationId xmlns:a16="http://schemas.microsoft.com/office/drawing/2014/main" id="{17299ADC-F98A-4E98-A6E3-15DE7CBEBF0E}"/>
                </a:ext>
              </a:extLst>
            </p:cNvPr>
            <p:cNvSpPr>
              <a:spLocks/>
            </p:cNvSpPr>
            <p:nvPr/>
          </p:nvSpPr>
          <p:spPr bwMode="auto">
            <a:xfrm>
              <a:off x="3600" y="2112"/>
              <a:ext cx="192" cy="96"/>
            </a:xfrm>
            <a:custGeom>
              <a:avLst/>
              <a:gdLst>
                <a:gd name="T0" fmla="*/ 0 w 554"/>
                <a:gd name="T1" fmla="*/ 318 h 318"/>
                <a:gd name="T2" fmla="*/ 252 w 554"/>
                <a:gd name="T3" fmla="*/ 84 h 318"/>
                <a:gd name="T4" fmla="*/ 554 w 554"/>
                <a:gd name="T5" fmla="*/ 0 h 318"/>
                <a:gd name="T6" fmla="*/ 0 60000 65536"/>
                <a:gd name="T7" fmla="*/ 0 60000 65536"/>
                <a:gd name="T8" fmla="*/ 0 60000 65536"/>
                <a:gd name="T9" fmla="*/ 0 w 554"/>
                <a:gd name="T10" fmla="*/ 0 h 318"/>
                <a:gd name="T11" fmla="*/ 554 w 554"/>
                <a:gd name="T12" fmla="*/ 318 h 318"/>
              </a:gdLst>
              <a:ahLst/>
              <a:cxnLst>
                <a:cxn ang="T6">
                  <a:pos x="T0" y="T1"/>
                </a:cxn>
                <a:cxn ang="T7">
                  <a:pos x="T2" y="T3"/>
                </a:cxn>
                <a:cxn ang="T8">
                  <a:pos x="T4" y="T5"/>
                </a:cxn>
              </a:cxnLst>
              <a:rect l="T9" t="T10" r="T11" b="T12"/>
              <a:pathLst>
                <a:path w="554" h="318">
                  <a:moveTo>
                    <a:pt x="0" y="318"/>
                  </a:moveTo>
                  <a:cubicBezTo>
                    <a:pt x="80" y="227"/>
                    <a:pt x="160" y="137"/>
                    <a:pt x="252" y="84"/>
                  </a:cubicBezTo>
                  <a:cubicBezTo>
                    <a:pt x="344" y="31"/>
                    <a:pt x="449" y="15"/>
                    <a:pt x="55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328" name="Freeform 720">
              <a:extLst>
                <a:ext uri="{FF2B5EF4-FFF2-40B4-BE49-F238E27FC236}">
                  <a16:creationId xmlns:a16="http://schemas.microsoft.com/office/drawing/2014/main" id="{2F256FBB-FC11-422D-9CCF-8222359C9801}"/>
                </a:ext>
              </a:extLst>
            </p:cNvPr>
            <p:cNvSpPr>
              <a:spLocks/>
            </p:cNvSpPr>
            <p:nvPr/>
          </p:nvSpPr>
          <p:spPr bwMode="auto">
            <a:xfrm flipH="1">
              <a:off x="3744" y="2112"/>
              <a:ext cx="192" cy="288"/>
            </a:xfrm>
            <a:custGeom>
              <a:avLst/>
              <a:gdLst>
                <a:gd name="T0" fmla="*/ 0 w 554"/>
                <a:gd name="T1" fmla="*/ 318 h 318"/>
                <a:gd name="T2" fmla="*/ 252 w 554"/>
                <a:gd name="T3" fmla="*/ 84 h 318"/>
                <a:gd name="T4" fmla="*/ 554 w 554"/>
                <a:gd name="T5" fmla="*/ 0 h 318"/>
                <a:gd name="T6" fmla="*/ 0 60000 65536"/>
                <a:gd name="T7" fmla="*/ 0 60000 65536"/>
                <a:gd name="T8" fmla="*/ 0 60000 65536"/>
                <a:gd name="T9" fmla="*/ 0 w 554"/>
                <a:gd name="T10" fmla="*/ 0 h 318"/>
                <a:gd name="T11" fmla="*/ 554 w 554"/>
                <a:gd name="T12" fmla="*/ 318 h 318"/>
              </a:gdLst>
              <a:ahLst/>
              <a:cxnLst>
                <a:cxn ang="T6">
                  <a:pos x="T0" y="T1"/>
                </a:cxn>
                <a:cxn ang="T7">
                  <a:pos x="T2" y="T3"/>
                </a:cxn>
                <a:cxn ang="T8">
                  <a:pos x="T4" y="T5"/>
                </a:cxn>
              </a:cxnLst>
              <a:rect l="T9" t="T10" r="T11" b="T12"/>
              <a:pathLst>
                <a:path w="554" h="318">
                  <a:moveTo>
                    <a:pt x="0" y="318"/>
                  </a:moveTo>
                  <a:cubicBezTo>
                    <a:pt x="80" y="227"/>
                    <a:pt x="160" y="137"/>
                    <a:pt x="252" y="84"/>
                  </a:cubicBezTo>
                  <a:cubicBezTo>
                    <a:pt x="344" y="31"/>
                    <a:pt x="449" y="15"/>
                    <a:pt x="55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8" name="Group 785">
            <a:extLst>
              <a:ext uri="{FF2B5EF4-FFF2-40B4-BE49-F238E27FC236}">
                <a16:creationId xmlns:a16="http://schemas.microsoft.com/office/drawing/2014/main" id="{BAFB32A5-BB6B-41E0-A701-911B21DC9D29}"/>
              </a:ext>
            </a:extLst>
          </p:cNvPr>
          <p:cNvGrpSpPr>
            <a:grpSpLocks/>
          </p:cNvGrpSpPr>
          <p:nvPr/>
        </p:nvGrpSpPr>
        <p:grpSpPr bwMode="auto">
          <a:xfrm>
            <a:off x="5715000" y="1466850"/>
            <a:ext cx="2057400" cy="2695575"/>
            <a:chOff x="3600" y="924"/>
            <a:chExt cx="1296" cy="1698"/>
          </a:xfrm>
        </p:grpSpPr>
        <p:sp>
          <p:nvSpPr>
            <p:cNvPr id="8323" name="Line 721">
              <a:extLst>
                <a:ext uri="{FF2B5EF4-FFF2-40B4-BE49-F238E27FC236}">
                  <a16:creationId xmlns:a16="http://schemas.microsoft.com/office/drawing/2014/main" id="{9441CEBE-BBB4-4070-83A4-243D9CF1EF6A}"/>
                </a:ext>
              </a:extLst>
            </p:cNvPr>
            <p:cNvSpPr>
              <a:spLocks noChangeShapeType="1"/>
            </p:cNvSpPr>
            <p:nvPr/>
          </p:nvSpPr>
          <p:spPr bwMode="auto">
            <a:xfrm>
              <a:off x="3600" y="960"/>
              <a:ext cx="0" cy="16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24" name="Line 722">
              <a:extLst>
                <a:ext uri="{FF2B5EF4-FFF2-40B4-BE49-F238E27FC236}">
                  <a16:creationId xmlns:a16="http://schemas.microsoft.com/office/drawing/2014/main" id="{893D5B9C-4E0B-4291-9E6A-B2C1A69E3BC4}"/>
                </a:ext>
              </a:extLst>
            </p:cNvPr>
            <p:cNvSpPr>
              <a:spLocks noChangeShapeType="1"/>
            </p:cNvSpPr>
            <p:nvPr/>
          </p:nvSpPr>
          <p:spPr bwMode="auto">
            <a:xfrm>
              <a:off x="3933" y="924"/>
              <a:ext cx="0" cy="16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25" name="Line 723">
              <a:extLst>
                <a:ext uri="{FF2B5EF4-FFF2-40B4-BE49-F238E27FC236}">
                  <a16:creationId xmlns:a16="http://schemas.microsoft.com/office/drawing/2014/main" id="{06CA5280-0F7F-4921-A1CE-5EF1BF3D8B76}"/>
                </a:ext>
              </a:extLst>
            </p:cNvPr>
            <p:cNvSpPr>
              <a:spLocks noChangeShapeType="1"/>
            </p:cNvSpPr>
            <p:nvPr/>
          </p:nvSpPr>
          <p:spPr bwMode="auto">
            <a:xfrm>
              <a:off x="4896" y="960"/>
              <a:ext cx="0" cy="16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26" name="Line 724">
              <a:extLst>
                <a:ext uri="{FF2B5EF4-FFF2-40B4-BE49-F238E27FC236}">
                  <a16:creationId xmlns:a16="http://schemas.microsoft.com/office/drawing/2014/main" id="{AA7DE13E-5A4D-49F6-8FB5-A19182FECA42}"/>
                </a:ext>
              </a:extLst>
            </p:cNvPr>
            <p:cNvSpPr>
              <a:spLocks noChangeShapeType="1"/>
            </p:cNvSpPr>
            <p:nvPr/>
          </p:nvSpPr>
          <p:spPr bwMode="auto">
            <a:xfrm>
              <a:off x="4272" y="960"/>
              <a:ext cx="0" cy="16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783">
            <a:extLst>
              <a:ext uri="{FF2B5EF4-FFF2-40B4-BE49-F238E27FC236}">
                <a16:creationId xmlns:a16="http://schemas.microsoft.com/office/drawing/2014/main" id="{6BFF72E4-FFFF-422A-9B4D-1FA2DCD2A296}"/>
              </a:ext>
            </a:extLst>
          </p:cNvPr>
          <p:cNvGrpSpPr>
            <a:grpSpLocks/>
          </p:cNvGrpSpPr>
          <p:nvPr/>
        </p:nvGrpSpPr>
        <p:grpSpPr bwMode="auto">
          <a:xfrm>
            <a:off x="5354638" y="1649413"/>
            <a:ext cx="3636962" cy="361950"/>
            <a:chOff x="3373" y="1039"/>
            <a:chExt cx="2291" cy="228"/>
          </a:xfrm>
        </p:grpSpPr>
        <p:sp>
          <p:nvSpPr>
            <p:cNvPr id="8321" name="Line 706">
              <a:extLst>
                <a:ext uri="{FF2B5EF4-FFF2-40B4-BE49-F238E27FC236}">
                  <a16:creationId xmlns:a16="http://schemas.microsoft.com/office/drawing/2014/main" id="{D4084067-058E-459F-B046-034A4EE4D179}"/>
                </a:ext>
              </a:extLst>
            </p:cNvPr>
            <p:cNvSpPr>
              <a:spLocks noChangeShapeType="1"/>
            </p:cNvSpPr>
            <p:nvPr/>
          </p:nvSpPr>
          <p:spPr bwMode="auto">
            <a:xfrm>
              <a:off x="3373" y="1267"/>
              <a:ext cx="2070" cy="0"/>
            </a:xfrm>
            <a:prstGeom prst="line">
              <a:avLst/>
            </a:prstGeom>
            <a:noFill/>
            <a:ln w="38100">
              <a:solidFill>
                <a:srgbClr val="08C427"/>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22" name="Rectangle 737">
              <a:extLst>
                <a:ext uri="{FF2B5EF4-FFF2-40B4-BE49-F238E27FC236}">
                  <a16:creationId xmlns:a16="http://schemas.microsoft.com/office/drawing/2014/main" id="{6766FB80-B0CF-4ECD-AAB0-C3E72CC88885}"/>
                </a:ext>
              </a:extLst>
            </p:cNvPr>
            <p:cNvSpPr>
              <a:spLocks noChangeArrowheads="1"/>
            </p:cNvSpPr>
            <p:nvPr/>
          </p:nvSpPr>
          <p:spPr bwMode="auto">
            <a:xfrm>
              <a:off x="5329" y="1039"/>
              <a:ext cx="3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E</a:t>
              </a:r>
              <a:endParaRPr lang="en-US" altLang="zh-CN" sz="1000"/>
            </a:p>
            <a:p>
              <a:endParaRPr lang="en-US" altLang="zh-CN">
                <a:latin typeface="Times New Roman" panose="02020603050405020304" pitchFamily="18" charset="0"/>
              </a:endParaRPr>
            </a:p>
          </p:txBody>
        </p:sp>
      </p:grpSp>
      <p:grpSp>
        <p:nvGrpSpPr>
          <p:cNvPr id="10" name="Group 786">
            <a:extLst>
              <a:ext uri="{FF2B5EF4-FFF2-40B4-BE49-F238E27FC236}">
                <a16:creationId xmlns:a16="http://schemas.microsoft.com/office/drawing/2014/main" id="{BA549CF6-45A2-4970-AEAF-888D74D4636B}"/>
              </a:ext>
            </a:extLst>
          </p:cNvPr>
          <p:cNvGrpSpPr>
            <a:grpSpLocks/>
          </p:cNvGrpSpPr>
          <p:nvPr/>
        </p:nvGrpSpPr>
        <p:grpSpPr bwMode="auto">
          <a:xfrm>
            <a:off x="6172200" y="1844675"/>
            <a:ext cx="531813" cy="819150"/>
            <a:chOff x="3888" y="1162"/>
            <a:chExt cx="335" cy="516"/>
          </a:xfrm>
        </p:grpSpPr>
        <p:sp>
          <p:nvSpPr>
            <p:cNvPr id="8318" name="Rectangle 695">
              <a:extLst>
                <a:ext uri="{FF2B5EF4-FFF2-40B4-BE49-F238E27FC236}">
                  <a16:creationId xmlns:a16="http://schemas.microsoft.com/office/drawing/2014/main" id="{21BE30F0-BF55-40BE-B249-CBBF05F6A2ED}"/>
                </a:ext>
              </a:extLst>
            </p:cNvPr>
            <p:cNvSpPr>
              <a:spLocks noChangeArrowheads="1"/>
            </p:cNvSpPr>
            <p:nvPr/>
          </p:nvSpPr>
          <p:spPr bwMode="auto">
            <a:xfrm>
              <a:off x="3888" y="1451"/>
              <a:ext cx="3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d</a:t>
              </a:r>
              <a:endParaRPr lang="en-US" altLang="zh-CN" sz="1000"/>
            </a:p>
            <a:p>
              <a:endParaRPr lang="en-US" altLang="zh-CN">
                <a:latin typeface="Times New Roman" panose="02020603050405020304" pitchFamily="18" charset="0"/>
              </a:endParaRPr>
            </a:p>
          </p:txBody>
        </p:sp>
        <p:sp>
          <p:nvSpPr>
            <p:cNvPr id="8319" name="Line 742">
              <a:extLst>
                <a:ext uri="{FF2B5EF4-FFF2-40B4-BE49-F238E27FC236}">
                  <a16:creationId xmlns:a16="http://schemas.microsoft.com/office/drawing/2014/main" id="{F7AE02BE-9E56-4198-85C7-03DB5FC3F156}"/>
                </a:ext>
              </a:extLst>
            </p:cNvPr>
            <p:cNvSpPr>
              <a:spLocks noChangeShapeType="1"/>
            </p:cNvSpPr>
            <p:nvPr/>
          </p:nvSpPr>
          <p:spPr bwMode="auto">
            <a:xfrm flipH="1">
              <a:off x="4037" y="1583"/>
              <a:ext cx="13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20" name="Line 743">
              <a:extLst>
                <a:ext uri="{FF2B5EF4-FFF2-40B4-BE49-F238E27FC236}">
                  <a16:creationId xmlns:a16="http://schemas.microsoft.com/office/drawing/2014/main" id="{452898F4-3206-4D53-AD8B-D0D5458E4F3F}"/>
                </a:ext>
              </a:extLst>
            </p:cNvPr>
            <p:cNvSpPr>
              <a:spLocks noChangeShapeType="1"/>
            </p:cNvSpPr>
            <p:nvPr/>
          </p:nvSpPr>
          <p:spPr bwMode="auto">
            <a:xfrm>
              <a:off x="4023" y="1162"/>
              <a:ext cx="0" cy="49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787">
            <a:extLst>
              <a:ext uri="{FF2B5EF4-FFF2-40B4-BE49-F238E27FC236}">
                <a16:creationId xmlns:a16="http://schemas.microsoft.com/office/drawing/2014/main" id="{DEF5AAA3-B86F-4E33-8134-91827C88DED3}"/>
              </a:ext>
            </a:extLst>
          </p:cNvPr>
          <p:cNvGrpSpPr>
            <a:grpSpLocks/>
          </p:cNvGrpSpPr>
          <p:nvPr/>
        </p:nvGrpSpPr>
        <p:grpSpPr bwMode="auto">
          <a:xfrm>
            <a:off x="4953000" y="3206750"/>
            <a:ext cx="4017963" cy="1136650"/>
            <a:chOff x="3120" y="2020"/>
            <a:chExt cx="2531" cy="716"/>
          </a:xfrm>
        </p:grpSpPr>
        <p:sp>
          <p:nvSpPr>
            <p:cNvPr id="8314" name="Rectangle 736">
              <a:extLst>
                <a:ext uri="{FF2B5EF4-FFF2-40B4-BE49-F238E27FC236}">
                  <a16:creationId xmlns:a16="http://schemas.microsoft.com/office/drawing/2014/main" id="{7FF790A1-FD75-4807-9D54-828FA66AC041}"/>
                </a:ext>
              </a:extLst>
            </p:cNvPr>
            <p:cNvSpPr>
              <a:spLocks noChangeArrowheads="1"/>
            </p:cNvSpPr>
            <p:nvPr/>
          </p:nvSpPr>
          <p:spPr bwMode="auto">
            <a:xfrm>
              <a:off x="5316" y="2363"/>
              <a:ext cx="3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i="1">
                  <a:solidFill>
                    <a:srgbClr val="000000"/>
                  </a:solidFill>
                  <a:latin typeface="Symbol" panose="05050102010706020507" pitchFamily="18" charset="2"/>
                </a:rPr>
                <a:t>w</a:t>
              </a:r>
              <a:r>
                <a:rPr lang="en-US" altLang="zh-CN" sz="16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8315" name="Line 704">
              <a:extLst>
                <a:ext uri="{FF2B5EF4-FFF2-40B4-BE49-F238E27FC236}">
                  <a16:creationId xmlns:a16="http://schemas.microsoft.com/office/drawing/2014/main" id="{C6AD98D7-E35F-459D-AB9F-CE5A1025728E}"/>
                </a:ext>
              </a:extLst>
            </p:cNvPr>
            <p:cNvSpPr>
              <a:spLocks noChangeShapeType="1"/>
            </p:cNvSpPr>
            <p:nvPr/>
          </p:nvSpPr>
          <p:spPr bwMode="auto">
            <a:xfrm>
              <a:off x="3320" y="2433"/>
              <a:ext cx="22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16" name="Line 705">
              <a:extLst>
                <a:ext uri="{FF2B5EF4-FFF2-40B4-BE49-F238E27FC236}">
                  <a16:creationId xmlns:a16="http://schemas.microsoft.com/office/drawing/2014/main" id="{529C1FEC-B783-4704-9274-B7C1EE41756C}"/>
                </a:ext>
              </a:extLst>
            </p:cNvPr>
            <p:cNvSpPr>
              <a:spLocks noChangeShapeType="1"/>
            </p:cNvSpPr>
            <p:nvPr/>
          </p:nvSpPr>
          <p:spPr bwMode="auto">
            <a:xfrm flipV="1">
              <a:off x="3381" y="2020"/>
              <a:ext cx="0" cy="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17" name="Rectangle 745">
              <a:extLst>
                <a:ext uri="{FF2B5EF4-FFF2-40B4-BE49-F238E27FC236}">
                  <a16:creationId xmlns:a16="http://schemas.microsoft.com/office/drawing/2014/main" id="{92379FFF-36D2-43BE-B2A2-22C2C871B6DC}"/>
                </a:ext>
              </a:extLst>
            </p:cNvPr>
            <p:cNvSpPr>
              <a:spLocks noChangeArrowheads="1"/>
            </p:cNvSpPr>
            <p:nvPr/>
          </p:nvSpPr>
          <p:spPr bwMode="auto">
            <a:xfrm>
              <a:off x="3120" y="2027"/>
              <a:ext cx="3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宋体" panose="02010600030101010101" pitchFamily="2" charset="-122"/>
                </a:rPr>
                <a:t>id</a:t>
              </a:r>
              <a:endParaRPr lang="en-US" altLang="zh-CN" sz="1000"/>
            </a:p>
            <a:p>
              <a:endParaRPr lang="en-US" altLang="zh-CN">
                <a:latin typeface="Times New Roman" panose="02020603050405020304" pitchFamily="18" charset="0"/>
              </a:endParaRPr>
            </a:p>
          </p:txBody>
        </p:sp>
      </p:grpSp>
      <p:grpSp>
        <p:nvGrpSpPr>
          <p:cNvPr id="8206" name="Group 751">
            <a:extLst>
              <a:ext uri="{FF2B5EF4-FFF2-40B4-BE49-F238E27FC236}">
                <a16:creationId xmlns:a16="http://schemas.microsoft.com/office/drawing/2014/main" id="{74FECFAC-8F09-47AC-9A04-601C1315E9DA}"/>
              </a:ext>
            </a:extLst>
          </p:cNvPr>
          <p:cNvGrpSpPr>
            <a:grpSpLocks/>
          </p:cNvGrpSpPr>
          <p:nvPr/>
        </p:nvGrpSpPr>
        <p:grpSpPr bwMode="auto">
          <a:xfrm>
            <a:off x="838200" y="1295400"/>
            <a:ext cx="3962400" cy="2057400"/>
            <a:chOff x="480" y="1296"/>
            <a:chExt cx="2496" cy="1296"/>
          </a:xfrm>
        </p:grpSpPr>
        <p:grpSp>
          <p:nvGrpSpPr>
            <p:cNvPr id="8233" name="Group 749">
              <a:extLst>
                <a:ext uri="{FF2B5EF4-FFF2-40B4-BE49-F238E27FC236}">
                  <a16:creationId xmlns:a16="http://schemas.microsoft.com/office/drawing/2014/main" id="{023C5340-A9A2-439A-B122-DB9807897C7A}"/>
                </a:ext>
              </a:extLst>
            </p:cNvPr>
            <p:cNvGrpSpPr>
              <a:grpSpLocks/>
            </p:cNvGrpSpPr>
            <p:nvPr/>
          </p:nvGrpSpPr>
          <p:grpSpPr bwMode="auto">
            <a:xfrm>
              <a:off x="480" y="1296"/>
              <a:ext cx="2496" cy="1296"/>
              <a:chOff x="624" y="768"/>
              <a:chExt cx="2496" cy="1296"/>
            </a:xfrm>
          </p:grpSpPr>
          <p:grpSp>
            <p:nvGrpSpPr>
              <p:cNvPr id="8235" name="Group 694">
                <a:extLst>
                  <a:ext uri="{FF2B5EF4-FFF2-40B4-BE49-F238E27FC236}">
                    <a16:creationId xmlns:a16="http://schemas.microsoft.com/office/drawing/2014/main" id="{36CDBE8E-B715-45B2-AA3E-2E38B62D80A7}"/>
                  </a:ext>
                </a:extLst>
              </p:cNvPr>
              <p:cNvGrpSpPr>
                <a:grpSpLocks/>
              </p:cNvGrpSpPr>
              <p:nvPr/>
            </p:nvGrpSpPr>
            <p:grpSpPr bwMode="auto">
              <a:xfrm>
                <a:off x="624" y="768"/>
                <a:ext cx="2496" cy="1296"/>
                <a:chOff x="624" y="768"/>
                <a:chExt cx="2496" cy="1296"/>
              </a:xfrm>
            </p:grpSpPr>
            <p:grpSp>
              <p:nvGrpSpPr>
                <p:cNvPr id="8238" name="Group 617">
                  <a:extLst>
                    <a:ext uri="{FF2B5EF4-FFF2-40B4-BE49-F238E27FC236}">
                      <a16:creationId xmlns:a16="http://schemas.microsoft.com/office/drawing/2014/main" id="{0B3EA436-1C84-4983-B351-F2126E98FD24}"/>
                    </a:ext>
                  </a:extLst>
                </p:cNvPr>
                <p:cNvGrpSpPr>
                  <a:grpSpLocks/>
                </p:cNvGrpSpPr>
                <p:nvPr/>
              </p:nvGrpSpPr>
              <p:grpSpPr bwMode="auto">
                <a:xfrm>
                  <a:off x="624" y="768"/>
                  <a:ext cx="2496" cy="1296"/>
                  <a:chOff x="1600" y="9963"/>
                  <a:chExt cx="7962" cy="4248"/>
                </a:xfrm>
              </p:grpSpPr>
              <p:sp>
                <p:nvSpPr>
                  <p:cNvPr id="8241" name="Line 618">
                    <a:extLst>
                      <a:ext uri="{FF2B5EF4-FFF2-40B4-BE49-F238E27FC236}">
                        <a16:creationId xmlns:a16="http://schemas.microsoft.com/office/drawing/2014/main" id="{F7C03FB2-AEE2-452E-B38E-1DBBF075AD84}"/>
                      </a:ext>
                    </a:extLst>
                  </p:cNvPr>
                  <p:cNvSpPr>
                    <a:spLocks noChangeShapeType="1"/>
                  </p:cNvSpPr>
                  <p:nvPr/>
                </p:nvSpPr>
                <p:spPr bwMode="auto">
                  <a:xfrm>
                    <a:off x="4762" y="9975"/>
                    <a:ext cx="40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42" name="Group 619">
                    <a:extLst>
                      <a:ext uri="{FF2B5EF4-FFF2-40B4-BE49-F238E27FC236}">
                        <a16:creationId xmlns:a16="http://schemas.microsoft.com/office/drawing/2014/main" id="{EC5EB1CA-8C28-407D-95E7-8D3D6D8F2DF5}"/>
                      </a:ext>
                    </a:extLst>
                  </p:cNvPr>
                  <p:cNvGrpSpPr>
                    <a:grpSpLocks/>
                  </p:cNvGrpSpPr>
                  <p:nvPr/>
                </p:nvGrpSpPr>
                <p:grpSpPr bwMode="auto">
                  <a:xfrm>
                    <a:off x="1600" y="9963"/>
                    <a:ext cx="7962" cy="4248"/>
                    <a:chOff x="1600" y="9963"/>
                    <a:chExt cx="7962" cy="4248"/>
                  </a:xfrm>
                </p:grpSpPr>
                <p:sp>
                  <p:nvSpPr>
                    <p:cNvPr id="8243" name="Line 620">
                      <a:extLst>
                        <a:ext uri="{FF2B5EF4-FFF2-40B4-BE49-F238E27FC236}">
                          <a16:creationId xmlns:a16="http://schemas.microsoft.com/office/drawing/2014/main" id="{D04B2EC4-84BC-4D87-8CF1-FB6CE51FD249}"/>
                        </a:ext>
                      </a:extLst>
                    </p:cNvPr>
                    <p:cNvSpPr>
                      <a:spLocks noChangeShapeType="1"/>
                    </p:cNvSpPr>
                    <p:nvPr/>
                  </p:nvSpPr>
                  <p:spPr bwMode="auto">
                    <a:xfrm>
                      <a:off x="4762" y="11232"/>
                      <a:ext cx="0" cy="16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44" name="Line 621">
                      <a:extLst>
                        <a:ext uri="{FF2B5EF4-FFF2-40B4-BE49-F238E27FC236}">
                          <a16:creationId xmlns:a16="http://schemas.microsoft.com/office/drawing/2014/main" id="{28B59072-37DC-4BB2-B1A4-BCEE98C2E7A5}"/>
                        </a:ext>
                      </a:extLst>
                    </p:cNvPr>
                    <p:cNvSpPr>
                      <a:spLocks noChangeShapeType="1"/>
                    </p:cNvSpPr>
                    <p:nvPr/>
                  </p:nvSpPr>
                  <p:spPr bwMode="auto">
                    <a:xfrm>
                      <a:off x="6386" y="11265"/>
                      <a:ext cx="0" cy="16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45" name="Group 622">
                      <a:extLst>
                        <a:ext uri="{FF2B5EF4-FFF2-40B4-BE49-F238E27FC236}">
                          <a16:creationId xmlns:a16="http://schemas.microsoft.com/office/drawing/2014/main" id="{9714CF79-694E-4B00-94F5-16D359634370}"/>
                        </a:ext>
                      </a:extLst>
                    </p:cNvPr>
                    <p:cNvGrpSpPr>
                      <a:grpSpLocks/>
                    </p:cNvGrpSpPr>
                    <p:nvPr/>
                  </p:nvGrpSpPr>
                  <p:grpSpPr bwMode="auto">
                    <a:xfrm>
                      <a:off x="1600" y="9963"/>
                      <a:ext cx="7962" cy="4248"/>
                      <a:chOff x="1600" y="9963"/>
                      <a:chExt cx="7962" cy="4248"/>
                    </a:xfrm>
                  </p:grpSpPr>
                  <p:sp>
                    <p:nvSpPr>
                      <p:cNvPr id="8246" name="Rectangle 623">
                        <a:extLst>
                          <a:ext uri="{FF2B5EF4-FFF2-40B4-BE49-F238E27FC236}">
                            <a16:creationId xmlns:a16="http://schemas.microsoft.com/office/drawing/2014/main" id="{D516DD79-A5B5-440D-90D9-F8F3CF66EAC6}"/>
                          </a:ext>
                        </a:extLst>
                      </p:cNvPr>
                      <p:cNvSpPr>
                        <a:spLocks noChangeArrowheads="1"/>
                      </p:cNvSpPr>
                      <p:nvPr/>
                    </p:nvSpPr>
                    <p:spPr bwMode="auto">
                      <a:xfrm>
                        <a:off x="5058" y="10543"/>
                        <a:ext cx="746"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00000"/>
                            </a:solidFill>
                            <a:latin typeface="Times New Roman" panose="02020603050405020304" pitchFamily="18" charset="0"/>
                          </a:rPr>
                          <a:t>VT1</a:t>
                        </a:r>
                        <a:endParaRPr kumimoji="0" lang="en-US" altLang="zh-CN" sz="1600">
                          <a:solidFill>
                            <a:srgbClr val="40458C"/>
                          </a:solidFill>
                          <a:latin typeface="Times New Roman" panose="02020603050405020304" pitchFamily="18" charset="0"/>
                        </a:endParaRPr>
                      </a:p>
                    </p:txBody>
                  </p:sp>
                  <p:sp>
                    <p:nvSpPr>
                      <p:cNvPr id="8247" name="Rectangle 624">
                        <a:extLst>
                          <a:ext uri="{FF2B5EF4-FFF2-40B4-BE49-F238E27FC236}">
                            <a16:creationId xmlns:a16="http://schemas.microsoft.com/office/drawing/2014/main" id="{5A7C7DEA-5C4A-455B-AAC2-999E2CC7BD3C}"/>
                          </a:ext>
                        </a:extLst>
                      </p:cNvPr>
                      <p:cNvSpPr>
                        <a:spLocks noChangeArrowheads="1"/>
                      </p:cNvSpPr>
                      <p:nvPr/>
                    </p:nvSpPr>
                    <p:spPr bwMode="auto">
                      <a:xfrm>
                        <a:off x="5077" y="13306"/>
                        <a:ext cx="746"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solidFill>
                              <a:srgbClr val="000000"/>
                            </a:solidFill>
                            <a:latin typeface="Times New Roman" panose="02020603050405020304" pitchFamily="18" charset="0"/>
                          </a:rPr>
                          <a:t>VT2</a:t>
                        </a:r>
                        <a:endParaRPr kumimoji="0" lang="en-US" altLang="zh-CN" sz="1600">
                          <a:solidFill>
                            <a:srgbClr val="40458C"/>
                          </a:solidFill>
                          <a:latin typeface="Times New Roman" panose="02020603050405020304" pitchFamily="18" charset="0"/>
                        </a:endParaRPr>
                      </a:p>
                    </p:txBody>
                  </p:sp>
                  <p:grpSp>
                    <p:nvGrpSpPr>
                      <p:cNvPr id="8248" name="Group 625">
                        <a:extLst>
                          <a:ext uri="{FF2B5EF4-FFF2-40B4-BE49-F238E27FC236}">
                            <a16:creationId xmlns:a16="http://schemas.microsoft.com/office/drawing/2014/main" id="{FCDD4D20-58D6-4812-A34C-A93A75ACFE06}"/>
                          </a:ext>
                        </a:extLst>
                      </p:cNvPr>
                      <p:cNvGrpSpPr>
                        <a:grpSpLocks/>
                      </p:cNvGrpSpPr>
                      <p:nvPr/>
                    </p:nvGrpSpPr>
                    <p:grpSpPr bwMode="auto">
                      <a:xfrm rot="-5400000">
                        <a:off x="4037" y="10434"/>
                        <a:ext cx="1440" cy="498"/>
                        <a:chOff x="7920" y="1185"/>
                        <a:chExt cx="1440" cy="498"/>
                      </a:xfrm>
                    </p:grpSpPr>
                    <p:sp>
                      <p:nvSpPr>
                        <p:cNvPr id="8308" name="Line 626">
                          <a:extLst>
                            <a:ext uri="{FF2B5EF4-FFF2-40B4-BE49-F238E27FC236}">
                              <a16:creationId xmlns:a16="http://schemas.microsoft.com/office/drawing/2014/main" id="{E991B2D3-19AF-4848-B7B1-7E76AC25CB5C}"/>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9" name="Line 627">
                          <a:extLst>
                            <a:ext uri="{FF2B5EF4-FFF2-40B4-BE49-F238E27FC236}">
                              <a16:creationId xmlns:a16="http://schemas.microsoft.com/office/drawing/2014/main" id="{CDC9F15A-4580-40E9-B7AF-1CCF22BF8DED}"/>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10" name="Line 628">
                          <a:extLst>
                            <a:ext uri="{FF2B5EF4-FFF2-40B4-BE49-F238E27FC236}">
                              <a16:creationId xmlns:a16="http://schemas.microsoft.com/office/drawing/2014/main" id="{8F533794-A28C-4357-B332-097CA4E84D90}"/>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11" name="Line 629">
                          <a:extLst>
                            <a:ext uri="{FF2B5EF4-FFF2-40B4-BE49-F238E27FC236}">
                              <a16:creationId xmlns:a16="http://schemas.microsoft.com/office/drawing/2014/main" id="{606AF515-CBEC-4B5D-B3E2-F6EBBC11E81A}"/>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12" name="Line 630">
                          <a:extLst>
                            <a:ext uri="{FF2B5EF4-FFF2-40B4-BE49-F238E27FC236}">
                              <a16:creationId xmlns:a16="http://schemas.microsoft.com/office/drawing/2014/main" id="{6304A591-F98B-42C6-A493-A2A705AFE1D4}"/>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13" name="Freeform 631">
                          <a:extLst>
                            <a:ext uri="{FF2B5EF4-FFF2-40B4-BE49-F238E27FC236}">
                              <a16:creationId xmlns:a16="http://schemas.microsoft.com/office/drawing/2014/main" id="{EC652E18-16AA-4015-BA64-CF9839A406C7}"/>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8249" name="Group 632">
                        <a:extLst>
                          <a:ext uri="{FF2B5EF4-FFF2-40B4-BE49-F238E27FC236}">
                            <a16:creationId xmlns:a16="http://schemas.microsoft.com/office/drawing/2014/main" id="{CDCFDE61-4C29-4FCB-924D-0D060C2D1FF7}"/>
                          </a:ext>
                        </a:extLst>
                      </p:cNvPr>
                      <p:cNvGrpSpPr>
                        <a:grpSpLocks/>
                      </p:cNvGrpSpPr>
                      <p:nvPr/>
                    </p:nvGrpSpPr>
                    <p:grpSpPr bwMode="auto">
                      <a:xfrm rot="-5400000">
                        <a:off x="5657" y="10434"/>
                        <a:ext cx="1440" cy="498"/>
                        <a:chOff x="7920" y="1185"/>
                        <a:chExt cx="1440" cy="498"/>
                      </a:xfrm>
                    </p:grpSpPr>
                    <p:sp>
                      <p:nvSpPr>
                        <p:cNvPr id="8302" name="Line 633">
                          <a:extLst>
                            <a:ext uri="{FF2B5EF4-FFF2-40B4-BE49-F238E27FC236}">
                              <a16:creationId xmlns:a16="http://schemas.microsoft.com/office/drawing/2014/main" id="{3E1C7CEC-F817-4658-B77D-CBEA28013988}"/>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3" name="Line 634">
                          <a:extLst>
                            <a:ext uri="{FF2B5EF4-FFF2-40B4-BE49-F238E27FC236}">
                              <a16:creationId xmlns:a16="http://schemas.microsoft.com/office/drawing/2014/main" id="{C41FBA45-08F4-4BF7-BBBF-EEAE7694B85C}"/>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4" name="Line 635">
                          <a:extLst>
                            <a:ext uri="{FF2B5EF4-FFF2-40B4-BE49-F238E27FC236}">
                              <a16:creationId xmlns:a16="http://schemas.microsoft.com/office/drawing/2014/main" id="{578EC256-1D0A-4C80-8067-4E3D621A84F7}"/>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 name="Line 636">
                          <a:extLst>
                            <a:ext uri="{FF2B5EF4-FFF2-40B4-BE49-F238E27FC236}">
                              <a16:creationId xmlns:a16="http://schemas.microsoft.com/office/drawing/2014/main" id="{092F6464-AAD3-4456-9677-B32215B8D309}"/>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6" name="Line 637">
                          <a:extLst>
                            <a:ext uri="{FF2B5EF4-FFF2-40B4-BE49-F238E27FC236}">
                              <a16:creationId xmlns:a16="http://schemas.microsoft.com/office/drawing/2014/main" id="{CB1124ED-C4BA-4DF9-9DD2-549C4C3EF204}"/>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7" name="Freeform 638">
                          <a:extLst>
                            <a:ext uri="{FF2B5EF4-FFF2-40B4-BE49-F238E27FC236}">
                              <a16:creationId xmlns:a16="http://schemas.microsoft.com/office/drawing/2014/main" id="{67AF52C4-C5CF-490C-A69E-7B0F60D81DE8}"/>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8250" name="Group 639">
                        <a:extLst>
                          <a:ext uri="{FF2B5EF4-FFF2-40B4-BE49-F238E27FC236}">
                            <a16:creationId xmlns:a16="http://schemas.microsoft.com/office/drawing/2014/main" id="{BDFBB036-44E0-43CD-A577-028BE9F62A52}"/>
                          </a:ext>
                        </a:extLst>
                      </p:cNvPr>
                      <p:cNvGrpSpPr>
                        <a:grpSpLocks/>
                      </p:cNvGrpSpPr>
                      <p:nvPr/>
                    </p:nvGrpSpPr>
                    <p:grpSpPr bwMode="auto">
                      <a:xfrm rot="-5400000">
                        <a:off x="4037" y="13242"/>
                        <a:ext cx="1440" cy="498"/>
                        <a:chOff x="7920" y="1185"/>
                        <a:chExt cx="1440" cy="498"/>
                      </a:xfrm>
                    </p:grpSpPr>
                    <p:sp>
                      <p:nvSpPr>
                        <p:cNvPr id="8296" name="Line 640">
                          <a:extLst>
                            <a:ext uri="{FF2B5EF4-FFF2-40B4-BE49-F238E27FC236}">
                              <a16:creationId xmlns:a16="http://schemas.microsoft.com/office/drawing/2014/main" id="{18DF41BF-13C4-4C25-A64E-3EF3030E3FD9}"/>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 name="Line 641">
                          <a:extLst>
                            <a:ext uri="{FF2B5EF4-FFF2-40B4-BE49-F238E27FC236}">
                              <a16:creationId xmlns:a16="http://schemas.microsoft.com/office/drawing/2014/main" id="{EACAECD5-B1E4-4377-8035-5752F6BEE193}"/>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 name="Line 642">
                          <a:extLst>
                            <a:ext uri="{FF2B5EF4-FFF2-40B4-BE49-F238E27FC236}">
                              <a16:creationId xmlns:a16="http://schemas.microsoft.com/office/drawing/2014/main" id="{FEFAF6F5-89A8-4069-9473-6B5D3681081C}"/>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 name="Line 643">
                          <a:extLst>
                            <a:ext uri="{FF2B5EF4-FFF2-40B4-BE49-F238E27FC236}">
                              <a16:creationId xmlns:a16="http://schemas.microsoft.com/office/drawing/2014/main" id="{A3EF8998-9B64-41A5-BE99-B4E6396DF32F}"/>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0" name="Line 644">
                          <a:extLst>
                            <a:ext uri="{FF2B5EF4-FFF2-40B4-BE49-F238E27FC236}">
                              <a16:creationId xmlns:a16="http://schemas.microsoft.com/office/drawing/2014/main" id="{CA537E19-D592-4D1E-8CC8-E73047FF280E}"/>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1" name="Freeform 645">
                          <a:extLst>
                            <a:ext uri="{FF2B5EF4-FFF2-40B4-BE49-F238E27FC236}">
                              <a16:creationId xmlns:a16="http://schemas.microsoft.com/office/drawing/2014/main" id="{36261DB0-DA61-441F-9D46-EDD59DB418B8}"/>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8251" name="Group 646">
                        <a:extLst>
                          <a:ext uri="{FF2B5EF4-FFF2-40B4-BE49-F238E27FC236}">
                            <a16:creationId xmlns:a16="http://schemas.microsoft.com/office/drawing/2014/main" id="{D56E26FD-4D78-4FE1-A9CB-6F3C1891EF7A}"/>
                          </a:ext>
                        </a:extLst>
                      </p:cNvPr>
                      <p:cNvGrpSpPr>
                        <a:grpSpLocks/>
                      </p:cNvGrpSpPr>
                      <p:nvPr/>
                    </p:nvGrpSpPr>
                    <p:grpSpPr bwMode="auto">
                      <a:xfrm rot="-5400000">
                        <a:off x="5657" y="13242"/>
                        <a:ext cx="1440" cy="498"/>
                        <a:chOff x="7920" y="1185"/>
                        <a:chExt cx="1440" cy="498"/>
                      </a:xfrm>
                    </p:grpSpPr>
                    <p:sp>
                      <p:nvSpPr>
                        <p:cNvPr id="8290" name="Line 647">
                          <a:extLst>
                            <a:ext uri="{FF2B5EF4-FFF2-40B4-BE49-F238E27FC236}">
                              <a16:creationId xmlns:a16="http://schemas.microsoft.com/office/drawing/2014/main" id="{59228EE8-EB33-4802-9393-308F9C134848}"/>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1" name="Line 648">
                          <a:extLst>
                            <a:ext uri="{FF2B5EF4-FFF2-40B4-BE49-F238E27FC236}">
                              <a16:creationId xmlns:a16="http://schemas.microsoft.com/office/drawing/2014/main" id="{11AF3CE9-77E8-42F6-AD44-A09449685FF4}"/>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2" name="Line 649">
                          <a:extLst>
                            <a:ext uri="{FF2B5EF4-FFF2-40B4-BE49-F238E27FC236}">
                              <a16:creationId xmlns:a16="http://schemas.microsoft.com/office/drawing/2014/main" id="{A18DE284-F0B8-42B7-92D5-74B3314F5121}"/>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3" name="Line 650">
                          <a:extLst>
                            <a:ext uri="{FF2B5EF4-FFF2-40B4-BE49-F238E27FC236}">
                              <a16:creationId xmlns:a16="http://schemas.microsoft.com/office/drawing/2014/main" id="{08C761B6-F191-4BBC-99B4-2288610FD8BA}"/>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4" name="Line 651">
                          <a:extLst>
                            <a:ext uri="{FF2B5EF4-FFF2-40B4-BE49-F238E27FC236}">
                              <a16:creationId xmlns:a16="http://schemas.microsoft.com/office/drawing/2014/main" id="{563B0E84-3806-4A24-9AE2-BFAC8EB14B1D}"/>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 name="Freeform 652">
                          <a:extLst>
                            <a:ext uri="{FF2B5EF4-FFF2-40B4-BE49-F238E27FC236}">
                              <a16:creationId xmlns:a16="http://schemas.microsoft.com/office/drawing/2014/main" id="{7E7AA089-5DBA-4A79-BB00-3815F90C13DA}"/>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8252" name="Group 653">
                        <a:extLst>
                          <a:ext uri="{FF2B5EF4-FFF2-40B4-BE49-F238E27FC236}">
                            <a16:creationId xmlns:a16="http://schemas.microsoft.com/office/drawing/2014/main" id="{E4104E96-6D9A-48F2-AA38-058076824527}"/>
                          </a:ext>
                        </a:extLst>
                      </p:cNvPr>
                      <p:cNvGrpSpPr>
                        <a:grpSpLocks/>
                      </p:cNvGrpSpPr>
                      <p:nvPr/>
                    </p:nvGrpSpPr>
                    <p:grpSpPr bwMode="auto">
                      <a:xfrm>
                        <a:off x="1600" y="10953"/>
                        <a:ext cx="4788" cy="2193"/>
                        <a:chOff x="3752" y="6486"/>
                        <a:chExt cx="4788" cy="2193"/>
                      </a:xfrm>
                    </p:grpSpPr>
                    <p:sp>
                      <p:nvSpPr>
                        <p:cNvPr id="8268" name="Rectangle 654">
                          <a:extLst>
                            <a:ext uri="{FF2B5EF4-FFF2-40B4-BE49-F238E27FC236}">
                              <a16:creationId xmlns:a16="http://schemas.microsoft.com/office/drawing/2014/main" id="{DCB42291-D810-4F10-877C-3C17E335A60A}"/>
                            </a:ext>
                          </a:extLst>
                        </p:cNvPr>
                        <p:cNvSpPr>
                          <a:spLocks noChangeArrowheads="1"/>
                        </p:cNvSpPr>
                        <p:nvPr/>
                      </p:nvSpPr>
                      <p:spPr bwMode="auto">
                        <a:xfrm>
                          <a:off x="5736" y="7302"/>
                          <a:ext cx="718"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2</a:t>
                          </a:r>
                          <a:endParaRPr kumimoji="0" lang="en-US" altLang="zh-CN" sz="1600">
                            <a:solidFill>
                              <a:srgbClr val="40458C"/>
                            </a:solidFill>
                            <a:latin typeface="Times New Roman" panose="02020603050405020304" pitchFamily="18" charset="0"/>
                          </a:endParaRPr>
                        </a:p>
                      </p:txBody>
                    </p:sp>
                    <p:sp>
                      <p:nvSpPr>
                        <p:cNvPr id="8269" name="Rectangle 655">
                          <a:extLst>
                            <a:ext uri="{FF2B5EF4-FFF2-40B4-BE49-F238E27FC236}">
                              <a16:creationId xmlns:a16="http://schemas.microsoft.com/office/drawing/2014/main" id="{37E037FE-2830-4A42-849A-C6F0A60FD34A}"/>
                            </a:ext>
                          </a:extLst>
                        </p:cNvPr>
                        <p:cNvSpPr>
                          <a:spLocks noChangeArrowheads="1"/>
                        </p:cNvSpPr>
                        <p:nvPr/>
                      </p:nvSpPr>
                      <p:spPr bwMode="auto">
                        <a:xfrm>
                          <a:off x="3806" y="7371"/>
                          <a:ext cx="718"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U1</a:t>
                          </a:r>
                          <a:endParaRPr kumimoji="0" lang="en-US" altLang="zh-CN" sz="1400">
                            <a:solidFill>
                              <a:srgbClr val="40458C"/>
                            </a:solidFill>
                            <a:latin typeface="Times New Roman" panose="02020603050405020304" pitchFamily="18" charset="0"/>
                          </a:endParaRPr>
                        </a:p>
                      </p:txBody>
                    </p:sp>
                    <p:grpSp>
                      <p:nvGrpSpPr>
                        <p:cNvPr id="8270" name="Group 656">
                          <a:extLst>
                            <a:ext uri="{FF2B5EF4-FFF2-40B4-BE49-F238E27FC236}">
                              <a16:creationId xmlns:a16="http://schemas.microsoft.com/office/drawing/2014/main" id="{12BDE8DF-271A-4763-86D1-C214A14EBD47}"/>
                            </a:ext>
                          </a:extLst>
                        </p:cNvPr>
                        <p:cNvGrpSpPr>
                          <a:grpSpLocks/>
                        </p:cNvGrpSpPr>
                        <p:nvPr/>
                      </p:nvGrpSpPr>
                      <p:grpSpPr bwMode="auto">
                        <a:xfrm>
                          <a:off x="3752" y="6486"/>
                          <a:ext cx="4788" cy="2193"/>
                          <a:chOff x="3752" y="6486"/>
                          <a:chExt cx="4788" cy="2193"/>
                        </a:xfrm>
                      </p:grpSpPr>
                      <p:sp>
                        <p:nvSpPr>
                          <p:cNvPr id="8271" name="Line 657">
                            <a:extLst>
                              <a:ext uri="{FF2B5EF4-FFF2-40B4-BE49-F238E27FC236}">
                                <a16:creationId xmlns:a16="http://schemas.microsoft.com/office/drawing/2014/main" id="{2D5BAE12-0E97-4811-9230-1D90F93C957D}"/>
                              </a:ext>
                            </a:extLst>
                          </p:cNvPr>
                          <p:cNvSpPr>
                            <a:spLocks noChangeShapeType="1"/>
                          </p:cNvSpPr>
                          <p:nvPr/>
                        </p:nvSpPr>
                        <p:spPr bwMode="auto">
                          <a:xfrm>
                            <a:off x="5392" y="8607"/>
                            <a:ext cx="31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2" name="Line 658">
                            <a:extLst>
                              <a:ext uri="{FF2B5EF4-FFF2-40B4-BE49-F238E27FC236}">
                                <a16:creationId xmlns:a16="http://schemas.microsoft.com/office/drawing/2014/main" id="{A9F70628-957C-4DA0-B455-47258469699D}"/>
                              </a:ext>
                            </a:extLst>
                          </p:cNvPr>
                          <p:cNvSpPr>
                            <a:spLocks noChangeShapeType="1"/>
                          </p:cNvSpPr>
                          <p:nvPr/>
                        </p:nvSpPr>
                        <p:spPr bwMode="auto">
                          <a:xfrm>
                            <a:off x="5592" y="6816"/>
                            <a:ext cx="0" cy="1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273" name="Group 659">
                            <a:extLst>
                              <a:ext uri="{FF2B5EF4-FFF2-40B4-BE49-F238E27FC236}">
                                <a16:creationId xmlns:a16="http://schemas.microsoft.com/office/drawing/2014/main" id="{848792C9-1439-4AE5-B4E3-4D177C1F5570}"/>
                              </a:ext>
                            </a:extLst>
                          </p:cNvPr>
                          <p:cNvGrpSpPr>
                            <a:grpSpLocks/>
                          </p:cNvGrpSpPr>
                          <p:nvPr/>
                        </p:nvGrpSpPr>
                        <p:grpSpPr bwMode="auto">
                          <a:xfrm>
                            <a:off x="3752" y="6486"/>
                            <a:ext cx="1644" cy="2193"/>
                            <a:chOff x="3752" y="6486"/>
                            <a:chExt cx="1644" cy="2193"/>
                          </a:xfrm>
                        </p:grpSpPr>
                        <p:grpSp>
                          <p:nvGrpSpPr>
                            <p:cNvPr id="8277" name="Group 660">
                              <a:extLst>
                                <a:ext uri="{FF2B5EF4-FFF2-40B4-BE49-F238E27FC236}">
                                  <a16:creationId xmlns:a16="http://schemas.microsoft.com/office/drawing/2014/main" id="{6B8FD59D-8ACC-4B8A-BB3A-9E71B507E7B5}"/>
                                </a:ext>
                              </a:extLst>
                            </p:cNvPr>
                            <p:cNvGrpSpPr>
                              <a:grpSpLocks/>
                            </p:cNvGrpSpPr>
                            <p:nvPr/>
                          </p:nvGrpSpPr>
                          <p:grpSpPr bwMode="auto">
                            <a:xfrm>
                              <a:off x="3752" y="6486"/>
                              <a:ext cx="1171" cy="2193"/>
                              <a:chOff x="3752" y="6486"/>
                              <a:chExt cx="1171" cy="2209"/>
                            </a:xfrm>
                          </p:grpSpPr>
                          <p:grpSp>
                            <p:nvGrpSpPr>
                              <p:cNvPr id="8283" name="Group 661">
                                <a:extLst>
                                  <a:ext uri="{FF2B5EF4-FFF2-40B4-BE49-F238E27FC236}">
                                    <a16:creationId xmlns:a16="http://schemas.microsoft.com/office/drawing/2014/main" id="{24ACE6DD-CD86-4C89-B62C-2D73D7BF0E8E}"/>
                                  </a:ext>
                                </a:extLst>
                              </p:cNvPr>
                              <p:cNvGrpSpPr>
                                <a:grpSpLocks/>
                              </p:cNvGrpSpPr>
                              <p:nvPr/>
                            </p:nvGrpSpPr>
                            <p:grpSpPr bwMode="auto">
                              <a:xfrm>
                                <a:off x="3752" y="6486"/>
                                <a:ext cx="1171" cy="2209"/>
                                <a:chOff x="4380" y="6540"/>
                                <a:chExt cx="840" cy="1500"/>
                              </a:xfrm>
                            </p:grpSpPr>
                            <p:sp>
                              <p:nvSpPr>
                                <p:cNvPr id="8285" name="Freeform 662">
                                  <a:extLst>
                                    <a:ext uri="{FF2B5EF4-FFF2-40B4-BE49-F238E27FC236}">
                                      <a16:creationId xmlns:a16="http://schemas.microsoft.com/office/drawing/2014/main" id="{CDA91C32-D730-4AFD-A464-C7CB8F5E6B82}"/>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86" name="Line 663">
                                  <a:extLst>
                                    <a:ext uri="{FF2B5EF4-FFF2-40B4-BE49-F238E27FC236}">
                                      <a16:creationId xmlns:a16="http://schemas.microsoft.com/office/drawing/2014/main" id="{CF321D91-E6C7-4CA2-85EE-C9A5FA94F109}"/>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7" name="Freeform 664">
                                  <a:extLst>
                                    <a:ext uri="{FF2B5EF4-FFF2-40B4-BE49-F238E27FC236}">
                                      <a16:creationId xmlns:a16="http://schemas.microsoft.com/office/drawing/2014/main" id="{0A211290-D810-4DF1-B2D3-E8C5E8600933}"/>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88" name="Line 665">
                                  <a:extLst>
                                    <a:ext uri="{FF2B5EF4-FFF2-40B4-BE49-F238E27FC236}">
                                      <a16:creationId xmlns:a16="http://schemas.microsoft.com/office/drawing/2014/main" id="{058E6BE8-A079-4979-93BC-D076492357BD}"/>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9" name="Freeform 666">
                                  <a:extLst>
                                    <a:ext uri="{FF2B5EF4-FFF2-40B4-BE49-F238E27FC236}">
                                      <a16:creationId xmlns:a16="http://schemas.microsoft.com/office/drawing/2014/main" id="{5AD61E23-CF15-4782-89B5-7444D892C7CB}"/>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8284" name="Line 667">
                                <a:extLst>
                                  <a:ext uri="{FF2B5EF4-FFF2-40B4-BE49-F238E27FC236}">
                                    <a16:creationId xmlns:a16="http://schemas.microsoft.com/office/drawing/2014/main" id="{D0691A40-895D-4B00-A32B-F0923A850BC7}"/>
                                  </a:ext>
                                </a:extLst>
                              </p:cNvPr>
                              <p:cNvSpPr>
                                <a:spLocks noChangeShapeType="1"/>
                              </p:cNvSpPr>
                              <p:nvPr/>
                            </p:nvSpPr>
                            <p:spPr bwMode="auto">
                              <a:xfrm>
                                <a:off x="4654" y="6579"/>
                                <a:ext cx="118" cy="20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78" name="Group 668">
                              <a:extLst>
                                <a:ext uri="{FF2B5EF4-FFF2-40B4-BE49-F238E27FC236}">
                                  <a16:creationId xmlns:a16="http://schemas.microsoft.com/office/drawing/2014/main" id="{7DADCD5F-8441-4E1F-93EB-7241031A7686}"/>
                                </a:ext>
                              </a:extLst>
                            </p:cNvPr>
                            <p:cNvGrpSpPr>
                              <a:grpSpLocks/>
                            </p:cNvGrpSpPr>
                            <p:nvPr/>
                          </p:nvGrpSpPr>
                          <p:grpSpPr bwMode="auto">
                            <a:xfrm>
                              <a:off x="5176" y="6564"/>
                              <a:ext cx="220" cy="2058"/>
                              <a:chOff x="5176" y="6564"/>
                              <a:chExt cx="220" cy="2058"/>
                            </a:xfrm>
                          </p:grpSpPr>
                          <p:sp>
                            <p:nvSpPr>
                              <p:cNvPr id="8279" name="Freeform 669">
                                <a:extLst>
                                  <a:ext uri="{FF2B5EF4-FFF2-40B4-BE49-F238E27FC236}">
                                    <a16:creationId xmlns:a16="http://schemas.microsoft.com/office/drawing/2014/main" id="{8F4ACC47-DB3C-4220-90DD-83C284BCEFFF}"/>
                                  </a:ext>
                                </a:extLst>
                              </p:cNvPr>
                              <p:cNvSpPr>
                                <a:spLocks/>
                              </p:cNvSpPr>
                              <p:nvPr/>
                            </p:nvSpPr>
                            <p:spPr bwMode="auto">
                              <a:xfrm>
                                <a:off x="5176" y="6720"/>
                                <a:ext cx="220" cy="1695"/>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80" name="Line 670">
                                <a:extLst>
                                  <a:ext uri="{FF2B5EF4-FFF2-40B4-BE49-F238E27FC236}">
                                    <a16:creationId xmlns:a16="http://schemas.microsoft.com/office/drawing/2014/main" id="{26905AFF-AF66-4510-903D-855899C22747}"/>
                                  </a:ext>
                                </a:extLst>
                              </p:cNvPr>
                              <p:cNvSpPr>
                                <a:spLocks noChangeShapeType="1"/>
                              </p:cNvSpPr>
                              <p:nvPr/>
                            </p:nvSpPr>
                            <p:spPr bwMode="auto">
                              <a:xfrm flipH="1">
                                <a:off x="5240" y="6732"/>
                                <a:ext cx="152" cy="17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1" name="Line 671">
                                <a:extLst>
                                  <a:ext uri="{FF2B5EF4-FFF2-40B4-BE49-F238E27FC236}">
                                    <a16:creationId xmlns:a16="http://schemas.microsoft.com/office/drawing/2014/main" id="{E0008265-EAAD-4460-B553-8D7C9EB3BCAA}"/>
                                  </a:ext>
                                </a:extLst>
                              </p:cNvPr>
                              <p:cNvSpPr>
                                <a:spLocks noChangeShapeType="1"/>
                              </p:cNvSpPr>
                              <p:nvPr/>
                            </p:nvSpPr>
                            <p:spPr bwMode="auto">
                              <a:xfrm>
                                <a:off x="5374" y="6564"/>
                                <a:ext cx="0" cy="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2" name="Line 672">
                                <a:extLst>
                                  <a:ext uri="{FF2B5EF4-FFF2-40B4-BE49-F238E27FC236}">
                                    <a16:creationId xmlns:a16="http://schemas.microsoft.com/office/drawing/2014/main" id="{B0E1CEDA-0B56-47A0-857C-24014D4F375D}"/>
                                  </a:ext>
                                </a:extLst>
                              </p:cNvPr>
                              <p:cNvSpPr>
                                <a:spLocks noChangeShapeType="1"/>
                              </p:cNvSpPr>
                              <p:nvPr/>
                            </p:nvSpPr>
                            <p:spPr bwMode="auto">
                              <a:xfrm flipH="1">
                                <a:off x="5374" y="8406"/>
                                <a:ext cx="0"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8274" name="Group 673">
                            <a:extLst>
                              <a:ext uri="{FF2B5EF4-FFF2-40B4-BE49-F238E27FC236}">
                                <a16:creationId xmlns:a16="http://schemas.microsoft.com/office/drawing/2014/main" id="{AB9FE655-C1E6-4395-B9C7-CF168F159456}"/>
                              </a:ext>
                            </a:extLst>
                          </p:cNvPr>
                          <p:cNvGrpSpPr>
                            <a:grpSpLocks/>
                          </p:cNvGrpSpPr>
                          <p:nvPr/>
                        </p:nvGrpSpPr>
                        <p:grpSpPr bwMode="auto">
                          <a:xfrm>
                            <a:off x="5392" y="6564"/>
                            <a:ext cx="1522" cy="0"/>
                            <a:chOff x="5392" y="6564"/>
                            <a:chExt cx="1522" cy="0"/>
                          </a:xfrm>
                        </p:grpSpPr>
                        <p:sp>
                          <p:nvSpPr>
                            <p:cNvPr id="8275" name="Line 674">
                              <a:extLst>
                                <a:ext uri="{FF2B5EF4-FFF2-40B4-BE49-F238E27FC236}">
                                  <a16:creationId xmlns:a16="http://schemas.microsoft.com/office/drawing/2014/main" id="{B08035BD-AD23-4C93-AFD3-C47277231AF7}"/>
                                </a:ext>
                              </a:extLst>
                            </p:cNvPr>
                            <p:cNvSpPr>
                              <a:spLocks noChangeShapeType="1"/>
                            </p:cNvSpPr>
                            <p:nvPr/>
                          </p:nvSpPr>
                          <p:spPr bwMode="auto">
                            <a:xfrm>
                              <a:off x="5392" y="6564"/>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76" name="Line 675">
                              <a:extLst>
                                <a:ext uri="{FF2B5EF4-FFF2-40B4-BE49-F238E27FC236}">
                                  <a16:creationId xmlns:a16="http://schemas.microsoft.com/office/drawing/2014/main" id="{296020D4-F5C8-4F42-971C-E0326B5D06FE}"/>
                                </a:ext>
                              </a:extLst>
                            </p:cNvPr>
                            <p:cNvSpPr>
                              <a:spLocks noChangeShapeType="1"/>
                            </p:cNvSpPr>
                            <p:nvPr/>
                          </p:nvSpPr>
                          <p:spPr bwMode="auto">
                            <a:xfrm>
                              <a:off x="5558" y="6564"/>
                              <a:ext cx="13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8253" name="Line 676">
                        <a:extLst>
                          <a:ext uri="{FF2B5EF4-FFF2-40B4-BE49-F238E27FC236}">
                            <a16:creationId xmlns:a16="http://schemas.microsoft.com/office/drawing/2014/main" id="{42311E53-24F8-45AC-982D-0C2AC8AE654E}"/>
                          </a:ext>
                        </a:extLst>
                      </p:cNvPr>
                      <p:cNvSpPr>
                        <a:spLocks noChangeShapeType="1"/>
                      </p:cNvSpPr>
                      <p:nvPr/>
                    </p:nvSpPr>
                    <p:spPr bwMode="auto">
                      <a:xfrm>
                        <a:off x="4762" y="14196"/>
                        <a:ext cx="40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54" name="Group 677">
                        <a:extLst>
                          <a:ext uri="{FF2B5EF4-FFF2-40B4-BE49-F238E27FC236}">
                            <a16:creationId xmlns:a16="http://schemas.microsoft.com/office/drawing/2014/main" id="{7C145959-0F1F-48C3-8AF4-0C2E95E6388B}"/>
                          </a:ext>
                        </a:extLst>
                      </p:cNvPr>
                      <p:cNvGrpSpPr>
                        <a:grpSpLocks/>
                      </p:cNvGrpSpPr>
                      <p:nvPr/>
                    </p:nvGrpSpPr>
                    <p:grpSpPr bwMode="auto">
                      <a:xfrm>
                        <a:off x="7527" y="11364"/>
                        <a:ext cx="724" cy="1413"/>
                        <a:chOff x="9679" y="6897"/>
                        <a:chExt cx="724" cy="1413"/>
                      </a:xfrm>
                    </p:grpSpPr>
                    <p:sp>
                      <p:nvSpPr>
                        <p:cNvPr id="8266" name="Line 678">
                          <a:extLst>
                            <a:ext uri="{FF2B5EF4-FFF2-40B4-BE49-F238E27FC236}">
                              <a16:creationId xmlns:a16="http://schemas.microsoft.com/office/drawing/2014/main" id="{20A76501-7CC3-4C56-A36D-4AF592370CB7}"/>
                            </a:ext>
                          </a:extLst>
                        </p:cNvPr>
                        <p:cNvSpPr>
                          <a:spLocks noChangeShapeType="1"/>
                        </p:cNvSpPr>
                        <p:nvPr/>
                      </p:nvSpPr>
                      <p:spPr bwMode="auto">
                        <a:xfrm>
                          <a:off x="10316" y="6897"/>
                          <a:ext cx="0" cy="1413"/>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67" name="Rectangle 679">
                          <a:extLst>
                            <a:ext uri="{FF2B5EF4-FFF2-40B4-BE49-F238E27FC236}">
                              <a16:creationId xmlns:a16="http://schemas.microsoft.com/office/drawing/2014/main" id="{A81DD75A-EFCD-46E5-A0C8-074F15EF36BC}"/>
                            </a:ext>
                          </a:extLst>
                        </p:cNvPr>
                        <p:cNvSpPr>
                          <a:spLocks noChangeArrowheads="1"/>
                        </p:cNvSpPr>
                        <p:nvPr/>
                      </p:nvSpPr>
                      <p:spPr bwMode="auto">
                        <a:xfrm>
                          <a:off x="9679" y="7335"/>
                          <a:ext cx="724"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grpSp>
                  <p:sp>
                    <p:nvSpPr>
                      <p:cNvPr id="8255" name="Rectangle 680">
                        <a:extLst>
                          <a:ext uri="{FF2B5EF4-FFF2-40B4-BE49-F238E27FC236}">
                            <a16:creationId xmlns:a16="http://schemas.microsoft.com/office/drawing/2014/main" id="{2CA2FC72-B334-4365-9154-F315E302A2C9}"/>
                          </a:ext>
                        </a:extLst>
                      </p:cNvPr>
                      <p:cNvSpPr>
                        <a:spLocks noChangeArrowheads="1"/>
                      </p:cNvSpPr>
                      <p:nvPr/>
                    </p:nvSpPr>
                    <p:spPr bwMode="auto">
                      <a:xfrm>
                        <a:off x="8012" y="10445"/>
                        <a:ext cx="714"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i</a:t>
                        </a:r>
                        <a:r>
                          <a:rPr kumimoji="0" lang="en-US" altLang="zh-CN" sz="2000" baseline="-250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grpSp>
                    <p:nvGrpSpPr>
                      <p:cNvPr id="8256" name="Group 681">
                        <a:extLst>
                          <a:ext uri="{FF2B5EF4-FFF2-40B4-BE49-F238E27FC236}">
                            <a16:creationId xmlns:a16="http://schemas.microsoft.com/office/drawing/2014/main" id="{575FE13F-473A-4AAA-BB56-DCF11CE606D2}"/>
                          </a:ext>
                        </a:extLst>
                      </p:cNvPr>
                      <p:cNvGrpSpPr>
                        <a:grpSpLocks/>
                      </p:cNvGrpSpPr>
                      <p:nvPr/>
                    </p:nvGrpSpPr>
                    <p:grpSpPr bwMode="auto">
                      <a:xfrm>
                        <a:off x="8634" y="9975"/>
                        <a:ext cx="928" cy="4221"/>
                        <a:chOff x="8634" y="9975"/>
                        <a:chExt cx="928" cy="4221"/>
                      </a:xfrm>
                    </p:grpSpPr>
                    <p:grpSp>
                      <p:nvGrpSpPr>
                        <p:cNvPr id="8257" name="Group 682">
                          <a:extLst>
                            <a:ext uri="{FF2B5EF4-FFF2-40B4-BE49-F238E27FC236}">
                              <a16:creationId xmlns:a16="http://schemas.microsoft.com/office/drawing/2014/main" id="{228D3B06-1313-4E0B-AE17-3EDB1B08C640}"/>
                            </a:ext>
                          </a:extLst>
                        </p:cNvPr>
                        <p:cNvGrpSpPr>
                          <a:grpSpLocks/>
                        </p:cNvGrpSpPr>
                        <p:nvPr/>
                      </p:nvGrpSpPr>
                      <p:grpSpPr bwMode="auto">
                        <a:xfrm>
                          <a:off x="8798" y="9975"/>
                          <a:ext cx="2" cy="1608"/>
                          <a:chOff x="10950" y="5508"/>
                          <a:chExt cx="0" cy="4203"/>
                        </a:xfrm>
                      </p:grpSpPr>
                      <p:sp>
                        <p:nvSpPr>
                          <p:cNvPr id="8264" name="Line 683">
                            <a:extLst>
                              <a:ext uri="{FF2B5EF4-FFF2-40B4-BE49-F238E27FC236}">
                                <a16:creationId xmlns:a16="http://schemas.microsoft.com/office/drawing/2014/main" id="{322A70EE-7950-43B3-9A7F-24911A0F5EEB}"/>
                              </a:ext>
                            </a:extLst>
                          </p:cNvPr>
                          <p:cNvSpPr>
                            <a:spLocks noChangeShapeType="1"/>
                          </p:cNvSpPr>
                          <p:nvPr/>
                        </p:nvSpPr>
                        <p:spPr bwMode="auto">
                          <a:xfrm>
                            <a:off x="10950" y="5508"/>
                            <a:ext cx="0" cy="4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65" name="Line 684">
                            <a:extLst>
                              <a:ext uri="{FF2B5EF4-FFF2-40B4-BE49-F238E27FC236}">
                                <a16:creationId xmlns:a16="http://schemas.microsoft.com/office/drawing/2014/main" id="{AD2CCA2F-5084-4A1E-A704-1F883E6430BD}"/>
                              </a:ext>
                            </a:extLst>
                          </p:cNvPr>
                          <p:cNvSpPr>
                            <a:spLocks noChangeShapeType="1"/>
                          </p:cNvSpPr>
                          <p:nvPr/>
                        </p:nvSpPr>
                        <p:spPr bwMode="auto">
                          <a:xfrm>
                            <a:off x="10950" y="5994"/>
                            <a:ext cx="0" cy="57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258" name="Rectangle 685">
                          <a:extLst>
                            <a:ext uri="{FF2B5EF4-FFF2-40B4-BE49-F238E27FC236}">
                              <a16:creationId xmlns:a16="http://schemas.microsoft.com/office/drawing/2014/main" id="{EEF074CB-FED8-4C0E-B466-0419F4D61E14}"/>
                            </a:ext>
                          </a:extLst>
                        </p:cNvPr>
                        <p:cNvSpPr>
                          <a:spLocks noChangeArrowheads="1"/>
                        </p:cNvSpPr>
                        <p:nvPr/>
                      </p:nvSpPr>
                      <p:spPr bwMode="auto">
                        <a:xfrm flipV="1">
                          <a:off x="9562" y="11490"/>
                          <a:ext cx="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zh-CN" altLang="zh-CN" sz="1000">
                            <a:latin typeface="Times New Roman" panose="02020603050405020304" pitchFamily="18" charset="0"/>
                          </a:endParaRPr>
                        </a:p>
                      </p:txBody>
                    </p:sp>
                    <p:sp>
                      <p:nvSpPr>
                        <p:cNvPr id="8259" name="Rectangle 686">
                          <a:extLst>
                            <a:ext uri="{FF2B5EF4-FFF2-40B4-BE49-F238E27FC236}">
                              <a16:creationId xmlns:a16="http://schemas.microsoft.com/office/drawing/2014/main" id="{7FDA23D2-37DC-44CA-81AC-CE0553DFCD73}"/>
                            </a:ext>
                          </a:extLst>
                        </p:cNvPr>
                        <p:cNvSpPr>
                          <a:spLocks noChangeArrowheads="1"/>
                        </p:cNvSpPr>
                        <p:nvPr/>
                      </p:nvSpPr>
                      <p:spPr bwMode="auto">
                        <a:xfrm flipV="1">
                          <a:off x="8634" y="11575"/>
                          <a:ext cx="283" cy="542"/>
                        </a:xfrm>
                        <a:prstGeom prst="rect">
                          <a:avLst/>
                        </a:prstGeom>
                        <a:noFill/>
                        <a:ln w="101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60" name="Rectangle 687">
                          <a:extLst>
                            <a:ext uri="{FF2B5EF4-FFF2-40B4-BE49-F238E27FC236}">
                              <a16:creationId xmlns:a16="http://schemas.microsoft.com/office/drawing/2014/main" id="{17FB132F-7F59-41ED-9290-EB1BAF8CABFE}"/>
                            </a:ext>
                          </a:extLst>
                        </p:cNvPr>
                        <p:cNvSpPr>
                          <a:spLocks noChangeArrowheads="1"/>
                        </p:cNvSpPr>
                        <p:nvPr/>
                      </p:nvSpPr>
                      <p:spPr bwMode="auto">
                        <a:xfrm flipV="1">
                          <a:off x="9552" y="12510"/>
                          <a:ext cx="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zh-CN" altLang="zh-CN" sz="1000">
                            <a:latin typeface="Times New Roman" panose="02020603050405020304" pitchFamily="18" charset="0"/>
                          </a:endParaRPr>
                        </a:p>
                      </p:txBody>
                    </p:sp>
                    <p:sp>
                      <p:nvSpPr>
                        <p:cNvPr id="8261" name="Line 688">
                          <a:extLst>
                            <a:ext uri="{FF2B5EF4-FFF2-40B4-BE49-F238E27FC236}">
                              <a16:creationId xmlns:a16="http://schemas.microsoft.com/office/drawing/2014/main" id="{C4EA97D3-74E0-4EED-8AF4-7BB24C4232F3}"/>
                            </a:ext>
                          </a:extLst>
                        </p:cNvPr>
                        <p:cNvSpPr>
                          <a:spLocks noChangeShapeType="1"/>
                        </p:cNvSpPr>
                        <p:nvPr/>
                      </p:nvSpPr>
                      <p:spPr bwMode="auto">
                        <a:xfrm>
                          <a:off x="8798" y="12471"/>
                          <a:ext cx="0" cy="1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62" name="Line 689">
                          <a:extLst>
                            <a:ext uri="{FF2B5EF4-FFF2-40B4-BE49-F238E27FC236}">
                              <a16:creationId xmlns:a16="http://schemas.microsoft.com/office/drawing/2014/main" id="{81D7CF4F-F918-405F-BF3C-55BD4F567D30}"/>
                            </a:ext>
                          </a:extLst>
                        </p:cNvPr>
                        <p:cNvSpPr>
                          <a:spLocks noChangeShapeType="1"/>
                        </p:cNvSpPr>
                        <p:nvPr/>
                      </p:nvSpPr>
                      <p:spPr bwMode="auto">
                        <a:xfrm>
                          <a:off x="8640" y="12375"/>
                          <a:ext cx="31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63" name="Line 690">
                          <a:extLst>
                            <a:ext uri="{FF2B5EF4-FFF2-40B4-BE49-F238E27FC236}">
                              <a16:creationId xmlns:a16="http://schemas.microsoft.com/office/drawing/2014/main" id="{41422078-6183-482C-BB7D-B80B558E5AA5}"/>
                            </a:ext>
                          </a:extLst>
                        </p:cNvPr>
                        <p:cNvSpPr>
                          <a:spLocks noChangeShapeType="1"/>
                        </p:cNvSpPr>
                        <p:nvPr/>
                      </p:nvSpPr>
                      <p:spPr bwMode="auto">
                        <a:xfrm>
                          <a:off x="8732" y="12504"/>
                          <a:ext cx="1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8239" name="Rectangle 691">
                  <a:extLst>
                    <a:ext uri="{FF2B5EF4-FFF2-40B4-BE49-F238E27FC236}">
                      <a16:creationId xmlns:a16="http://schemas.microsoft.com/office/drawing/2014/main" id="{C279C2CA-4C87-48A3-BBC8-D203BBF84AE9}"/>
                    </a:ext>
                  </a:extLst>
                </p:cNvPr>
                <p:cNvSpPr>
                  <a:spLocks noChangeArrowheads="1"/>
                </p:cNvSpPr>
                <p:nvPr/>
              </p:nvSpPr>
              <p:spPr bwMode="auto">
                <a:xfrm>
                  <a:off x="2880" y="110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a:solidFill>
                        <a:srgbClr val="040408"/>
                      </a:solidFill>
                    </a:rPr>
                    <a:t>R</a:t>
                  </a:r>
                </a:p>
              </p:txBody>
            </p:sp>
            <p:sp>
              <p:nvSpPr>
                <p:cNvPr id="8240" name="Rectangle 693">
                  <a:extLst>
                    <a:ext uri="{FF2B5EF4-FFF2-40B4-BE49-F238E27FC236}">
                      <a16:creationId xmlns:a16="http://schemas.microsoft.com/office/drawing/2014/main" id="{C02DAD85-12EA-44CB-BD70-4E544037162E}"/>
                    </a:ext>
                  </a:extLst>
                </p:cNvPr>
                <p:cNvSpPr>
                  <a:spLocks noChangeArrowheads="1"/>
                </p:cNvSpPr>
                <p:nvPr/>
              </p:nvSpPr>
              <p:spPr bwMode="auto">
                <a:xfrm>
                  <a:off x="2880" y="144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a:solidFill>
                        <a:srgbClr val="040408"/>
                      </a:solidFill>
                    </a:rPr>
                    <a:t>E</a:t>
                  </a:r>
                </a:p>
              </p:txBody>
            </p:sp>
          </p:grpSp>
          <p:sp>
            <p:nvSpPr>
              <p:cNvPr id="8236" name="Rectangle 747">
                <a:extLst>
                  <a:ext uri="{FF2B5EF4-FFF2-40B4-BE49-F238E27FC236}">
                    <a16:creationId xmlns:a16="http://schemas.microsoft.com/office/drawing/2014/main" id="{80A94BE4-B227-4CAF-8BC4-D0BE28896273}"/>
                  </a:ext>
                </a:extLst>
              </p:cNvPr>
              <p:cNvSpPr>
                <a:spLocks noChangeArrowheads="1"/>
              </p:cNvSpPr>
              <p:nvPr/>
            </p:nvSpPr>
            <p:spPr bwMode="auto">
              <a:xfrm>
                <a:off x="2256" y="91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solidFill>
                      <a:srgbClr val="040408"/>
                    </a:solidFill>
                    <a:latin typeface="Times New Roman" panose="02020603050405020304" pitchFamily="18" charset="0"/>
                  </a:rPr>
                  <a:t>VT3</a:t>
                </a:r>
              </a:p>
            </p:txBody>
          </p:sp>
          <p:sp>
            <p:nvSpPr>
              <p:cNvPr id="8237" name="Rectangle 748">
                <a:extLst>
                  <a:ext uri="{FF2B5EF4-FFF2-40B4-BE49-F238E27FC236}">
                    <a16:creationId xmlns:a16="http://schemas.microsoft.com/office/drawing/2014/main" id="{3C71C966-CF58-4BC3-86C0-B80DAF041BCB}"/>
                  </a:ext>
                </a:extLst>
              </p:cNvPr>
              <p:cNvSpPr>
                <a:spLocks noChangeArrowheads="1"/>
              </p:cNvSpPr>
              <p:nvPr/>
            </p:nvSpPr>
            <p:spPr bwMode="auto">
              <a:xfrm>
                <a:off x="2256" y="177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40408"/>
                    </a:solidFill>
                    <a:latin typeface="Times New Roman" panose="02020603050405020304" pitchFamily="18" charset="0"/>
                  </a:rPr>
                  <a:t>VT4</a:t>
                </a:r>
              </a:p>
            </p:txBody>
          </p:sp>
        </p:grpSp>
        <p:sp>
          <p:nvSpPr>
            <p:cNvPr id="8234" name="Line 750">
              <a:extLst>
                <a:ext uri="{FF2B5EF4-FFF2-40B4-BE49-F238E27FC236}">
                  <a16:creationId xmlns:a16="http://schemas.microsoft.com/office/drawing/2014/main" id="{D63993D7-33C3-4994-9C99-6BF422BAFCBB}"/>
                </a:ext>
              </a:extLst>
            </p:cNvPr>
            <p:cNvSpPr>
              <a:spLocks noChangeShapeType="1"/>
            </p:cNvSpPr>
            <p:nvPr/>
          </p:nvSpPr>
          <p:spPr bwMode="auto">
            <a:xfrm>
              <a:off x="2736" y="196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1232" name="Object 752">
            <a:extLst>
              <a:ext uri="{FF2B5EF4-FFF2-40B4-BE49-F238E27FC236}">
                <a16:creationId xmlns:a16="http://schemas.microsoft.com/office/drawing/2014/main" id="{AC08CC61-6FB6-45E4-A026-EABA093597F5}"/>
              </a:ext>
            </a:extLst>
          </p:cNvPr>
          <p:cNvGraphicFramePr>
            <a:graphicFrameLocks noChangeAspect="1"/>
          </p:cNvGraphicFramePr>
          <p:nvPr/>
        </p:nvGraphicFramePr>
        <p:xfrm>
          <a:off x="1828800" y="4267200"/>
          <a:ext cx="1066800" cy="601663"/>
        </p:xfrm>
        <a:graphic>
          <a:graphicData uri="http://schemas.openxmlformats.org/presentationml/2006/ole">
            <mc:AlternateContent xmlns:mc="http://schemas.openxmlformats.org/markup-compatibility/2006">
              <mc:Choice xmlns:v="urn:schemas-microsoft-com:vml" Requires="v">
                <p:oleObj spid="_x0000_s8343" name="Equation" r:id="rId3" imgW="698400" imgH="393480" progId="Equation.DSMT4">
                  <p:embed/>
                </p:oleObj>
              </mc:Choice>
              <mc:Fallback>
                <p:oleObj name="Equation" r:id="rId3" imgW="698400" imgH="393480" progId="Equation.DSMT4">
                  <p:embed/>
                  <p:pic>
                    <p:nvPicPr>
                      <p:cNvPr id="0" name="Object 7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267200"/>
                        <a:ext cx="1066800"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33" name="Rectangle 753">
            <a:extLst>
              <a:ext uri="{FF2B5EF4-FFF2-40B4-BE49-F238E27FC236}">
                <a16:creationId xmlns:a16="http://schemas.microsoft.com/office/drawing/2014/main" id="{F839FFF4-AF8C-43EA-973C-1E5579A6F976}"/>
              </a:ext>
            </a:extLst>
          </p:cNvPr>
          <p:cNvSpPr>
            <a:spLocks noChangeArrowheads="1"/>
          </p:cNvSpPr>
          <p:nvPr/>
        </p:nvSpPr>
        <p:spPr bwMode="auto">
          <a:xfrm>
            <a:off x="228600" y="3886200"/>
            <a:ext cx="5105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1</a:t>
            </a:r>
            <a:r>
              <a:rPr lang="zh-CN" altLang="en-US" sz="1600">
                <a:solidFill>
                  <a:srgbClr val="040408"/>
                </a:solidFill>
                <a:latin typeface="宋体" panose="02010600030101010101" pitchFamily="2" charset="-122"/>
              </a:rPr>
              <a:t>、在</a:t>
            </a:r>
            <a:r>
              <a:rPr lang="en-US" altLang="zh-CN" sz="1600" b="1">
                <a:solidFill>
                  <a:srgbClr val="040408"/>
                </a:solidFill>
                <a:latin typeface="宋体" panose="02010600030101010101" pitchFamily="2" charset="-122"/>
              </a:rPr>
              <a:t>|u2|&gt;</a:t>
            </a:r>
            <a:r>
              <a:rPr lang="en-US" altLang="zh-CN" sz="1600" b="1" i="1">
                <a:solidFill>
                  <a:srgbClr val="040408"/>
                </a:solidFill>
                <a:latin typeface="宋体" panose="02010600030101010101" pitchFamily="2" charset="-122"/>
              </a:rPr>
              <a:t>E </a:t>
            </a:r>
            <a:r>
              <a:rPr lang="zh-CN" altLang="en-US" sz="1600">
                <a:solidFill>
                  <a:srgbClr val="040408"/>
                </a:solidFill>
                <a:latin typeface="宋体" panose="02010600030101010101" pitchFamily="2" charset="-122"/>
              </a:rPr>
              <a:t>时，晶闸管承受正电压，有导通的可能</a:t>
            </a:r>
            <a:r>
              <a:rPr lang="en-US" altLang="zh-CN" sz="1600">
                <a:solidFill>
                  <a:srgbClr val="040408"/>
                </a:solidFill>
                <a:latin typeface="宋体" panose="02010600030101010101" pitchFamily="2" charset="-122"/>
              </a:rPr>
              <a:t>,</a:t>
            </a:r>
            <a:r>
              <a:rPr lang="zh-CN" altLang="en-US" sz="1600">
                <a:solidFill>
                  <a:srgbClr val="040408"/>
                </a:solidFill>
                <a:latin typeface="宋体" panose="02010600030101010101" pitchFamily="2" charset="-122"/>
              </a:rPr>
              <a:t>导通之后</a:t>
            </a:r>
            <a:endParaRPr lang="zh-CN" altLang="en-US">
              <a:solidFill>
                <a:srgbClr val="040408"/>
              </a:solidFill>
              <a:latin typeface="Times New Roman" panose="02020603050405020304" pitchFamily="18" charset="0"/>
            </a:endParaRPr>
          </a:p>
        </p:txBody>
      </p:sp>
      <p:sp>
        <p:nvSpPr>
          <p:cNvPr id="21234" name="Rectangle 754">
            <a:extLst>
              <a:ext uri="{FF2B5EF4-FFF2-40B4-BE49-F238E27FC236}">
                <a16:creationId xmlns:a16="http://schemas.microsoft.com/office/drawing/2014/main" id="{147B5B0C-C73F-407C-BAF2-12C106E932C2}"/>
              </a:ext>
            </a:extLst>
          </p:cNvPr>
          <p:cNvSpPr>
            <a:spLocks noChangeArrowheads="1"/>
          </p:cNvSpPr>
          <p:nvPr/>
        </p:nvSpPr>
        <p:spPr bwMode="auto">
          <a:xfrm>
            <a:off x="228600" y="4953000"/>
            <a:ext cx="4876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2</a:t>
            </a:r>
            <a:r>
              <a:rPr lang="zh-CN" altLang="en-US" sz="1600">
                <a:solidFill>
                  <a:srgbClr val="040408"/>
                </a:solidFill>
                <a:latin typeface="宋体" panose="02010600030101010101" pitchFamily="2" charset="-122"/>
              </a:rPr>
              <a:t>、直至</a:t>
            </a:r>
            <a:r>
              <a:rPr lang="en-US" altLang="zh-CN" sz="1600" b="1">
                <a:solidFill>
                  <a:srgbClr val="040408"/>
                </a:solidFill>
                <a:latin typeface="宋体" panose="02010600030101010101" pitchFamily="2" charset="-122"/>
              </a:rPr>
              <a:t>|u2|=</a:t>
            </a:r>
            <a:r>
              <a:rPr lang="en-US" altLang="zh-CN" sz="1600" b="1" i="1">
                <a:solidFill>
                  <a:srgbClr val="040408"/>
                </a:solidFill>
                <a:latin typeface="宋体" panose="02010600030101010101" pitchFamily="2" charset="-122"/>
              </a:rPr>
              <a:t>E</a:t>
            </a:r>
            <a:r>
              <a:rPr lang="zh-CN" altLang="en-US" sz="1600">
                <a:solidFill>
                  <a:srgbClr val="040408"/>
                </a:solidFill>
                <a:latin typeface="宋体" panose="02010600030101010101" pitchFamily="2" charset="-122"/>
              </a:rPr>
              <a:t>，</a:t>
            </a:r>
            <a:r>
              <a:rPr lang="en-US" altLang="zh-CN" sz="1600" b="1" i="1">
                <a:solidFill>
                  <a:srgbClr val="040408"/>
                </a:solidFill>
                <a:latin typeface="宋体" panose="02010600030101010101" pitchFamily="2" charset="-122"/>
              </a:rPr>
              <a:t>i</a:t>
            </a:r>
            <a:r>
              <a:rPr lang="en-US" altLang="zh-CN" sz="1600" b="1">
                <a:solidFill>
                  <a:srgbClr val="040408"/>
                </a:solidFill>
                <a:latin typeface="宋体" panose="02010600030101010101" pitchFamily="2" charset="-122"/>
              </a:rPr>
              <a:t>d</a:t>
            </a:r>
            <a:r>
              <a:rPr lang="zh-CN" altLang="en-US" sz="1600">
                <a:solidFill>
                  <a:srgbClr val="040408"/>
                </a:solidFill>
                <a:latin typeface="宋体" panose="02010600030101010101" pitchFamily="2" charset="-122"/>
              </a:rPr>
              <a:t>即降至</a:t>
            </a:r>
            <a:r>
              <a:rPr lang="en-US" altLang="zh-CN" sz="1600">
                <a:solidFill>
                  <a:srgbClr val="040408"/>
                </a:solidFill>
                <a:latin typeface="宋体" panose="02010600030101010101" pitchFamily="2" charset="-122"/>
              </a:rPr>
              <a:t>0</a:t>
            </a:r>
            <a:r>
              <a:rPr lang="zh-CN" altLang="en-US" sz="1600">
                <a:solidFill>
                  <a:srgbClr val="040408"/>
                </a:solidFill>
                <a:latin typeface="宋体" panose="02010600030101010101" pitchFamily="2" charset="-122"/>
              </a:rPr>
              <a:t>使得晶闸管关断，此后</a:t>
            </a:r>
            <a:r>
              <a:rPr lang="en-US" altLang="zh-CN" sz="1600" i="1">
                <a:solidFill>
                  <a:srgbClr val="040408"/>
                </a:solidFill>
                <a:latin typeface="宋体" panose="02010600030101010101" pitchFamily="2" charset="-122"/>
              </a:rPr>
              <a:t>u</a:t>
            </a:r>
            <a:r>
              <a:rPr lang="en-US" altLang="zh-CN" sz="1600">
                <a:solidFill>
                  <a:srgbClr val="040408"/>
                </a:solidFill>
                <a:latin typeface="宋体" panose="02010600030101010101" pitchFamily="2" charset="-122"/>
              </a:rPr>
              <a:t>d=</a:t>
            </a:r>
            <a:r>
              <a:rPr lang="en-US" altLang="zh-CN" sz="1600" i="1">
                <a:solidFill>
                  <a:srgbClr val="040408"/>
                </a:solidFill>
                <a:latin typeface="宋体" panose="02010600030101010101" pitchFamily="2" charset="-122"/>
              </a:rPr>
              <a:t>E</a:t>
            </a:r>
            <a:r>
              <a:rPr lang="zh-CN" altLang="en-US" sz="1600">
                <a:solidFill>
                  <a:srgbClr val="040408"/>
                </a:solidFill>
                <a:latin typeface="宋体" panose="02010600030101010101" pitchFamily="2" charset="-122"/>
              </a:rPr>
              <a:t>与电阻负载时相比，晶闸管提前了电角度</a:t>
            </a:r>
            <a:r>
              <a:rPr lang="en-US" altLang="zh-CN" sz="1600" b="1">
                <a:solidFill>
                  <a:srgbClr val="040408"/>
                </a:solidFill>
                <a:latin typeface="宋体" panose="02010600030101010101" pitchFamily="2" charset="-122"/>
              </a:rPr>
              <a:t>δ</a:t>
            </a:r>
            <a:r>
              <a:rPr lang="zh-CN" altLang="en-US" sz="1600">
                <a:solidFill>
                  <a:srgbClr val="040408"/>
                </a:solidFill>
                <a:latin typeface="宋体" panose="02010600030101010101" pitchFamily="2" charset="-122"/>
              </a:rPr>
              <a:t>停止导电，</a:t>
            </a:r>
            <a:r>
              <a:rPr lang="en-US" altLang="zh-CN" sz="1600" b="1">
                <a:solidFill>
                  <a:srgbClr val="040408"/>
                </a:solidFill>
                <a:latin typeface="宋体" panose="02010600030101010101" pitchFamily="2" charset="-122"/>
              </a:rPr>
              <a:t>δ</a:t>
            </a:r>
            <a:r>
              <a:rPr lang="zh-CN" altLang="en-US" sz="1600">
                <a:solidFill>
                  <a:srgbClr val="040408"/>
                </a:solidFill>
                <a:latin typeface="宋体" panose="02010600030101010101" pitchFamily="2" charset="-122"/>
              </a:rPr>
              <a:t>称为停止导电角。 </a:t>
            </a:r>
          </a:p>
        </p:txBody>
      </p:sp>
      <p:graphicFrame>
        <p:nvGraphicFramePr>
          <p:cNvPr id="21235" name="Object 755">
            <a:extLst>
              <a:ext uri="{FF2B5EF4-FFF2-40B4-BE49-F238E27FC236}">
                <a16:creationId xmlns:a16="http://schemas.microsoft.com/office/drawing/2014/main" id="{267CDCC9-ED51-4D9E-BBBF-99413474258E}"/>
              </a:ext>
            </a:extLst>
          </p:cNvPr>
          <p:cNvGraphicFramePr>
            <a:graphicFrameLocks noChangeAspect="1"/>
          </p:cNvGraphicFramePr>
          <p:nvPr/>
        </p:nvGraphicFramePr>
        <p:xfrm>
          <a:off x="1828800" y="5867400"/>
          <a:ext cx="1371600" cy="623888"/>
        </p:xfrm>
        <a:graphic>
          <a:graphicData uri="http://schemas.openxmlformats.org/presentationml/2006/ole">
            <mc:AlternateContent xmlns:mc="http://schemas.openxmlformats.org/markup-compatibility/2006">
              <mc:Choice xmlns:v="urn:schemas-microsoft-com:vml" Requires="v">
                <p:oleObj spid="_x0000_s8344" name="Equation" r:id="rId5" imgW="977760" imgH="444240" progId="Equation.DSMT4">
                  <p:embed/>
                </p:oleObj>
              </mc:Choice>
              <mc:Fallback>
                <p:oleObj name="Equation" r:id="rId5" imgW="977760" imgH="444240" progId="Equation.DSMT4">
                  <p:embed/>
                  <p:pic>
                    <p:nvPicPr>
                      <p:cNvPr id="0" name="Object 7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5867400"/>
                        <a:ext cx="13716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36" name="Line 756">
            <a:extLst>
              <a:ext uri="{FF2B5EF4-FFF2-40B4-BE49-F238E27FC236}">
                <a16:creationId xmlns:a16="http://schemas.microsoft.com/office/drawing/2014/main" id="{006E021F-B8C0-4442-B930-57C5408A31EF}"/>
              </a:ext>
            </a:extLst>
          </p:cNvPr>
          <p:cNvSpPr>
            <a:spLocks noChangeShapeType="1"/>
          </p:cNvSpPr>
          <p:nvPr/>
        </p:nvSpPr>
        <p:spPr bwMode="auto">
          <a:xfrm>
            <a:off x="5334000" y="1981200"/>
            <a:ext cx="38100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237" name="Line 757">
            <a:extLst>
              <a:ext uri="{FF2B5EF4-FFF2-40B4-BE49-F238E27FC236}">
                <a16:creationId xmlns:a16="http://schemas.microsoft.com/office/drawing/2014/main" id="{477082B9-F4EA-47DC-9E0A-7CE45D472836}"/>
              </a:ext>
            </a:extLst>
          </p:cNvPr>
          <p:cNvSpPr>
            <a:spLocks noChangeShapeType="1"/>
          </p:cNvSpPr>
          <p:nvPr/>
        </p:nvSpPr>
        <p:spPr bwMode="auto">
          <a:xfrm flipV="1">
            <a:off x="5715000" y="1752600"/>
            <a:ext cx="0" cy="22860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239" name="Freeform 759">
            <a:extLst>
              <a:ext uri="{FF2B5EF4-FFF2-40B4-BE49-F238E27FC236}">
                <a16:creationId xmlns:a16="http://schemas.microsoft.com/office/drawing/2014/main" id="{1BFE3201-8CFD-4979-917E-A610B18DEDCF}"/>
              </a:ext>
            </a:extLst>
          </p:cNvPr>
          <p:cNvSpPr>
            <a:spLocks/>
          </p:cNvSpPr>
          <p:nvPr/>
        </p:nvSpPr>
        <p:spPr bwMode="auto">
          <a:xfrm>
            <a:off x="5715000" y="1676400"/>
            <a:ext cx="533400" cy="304800"/>
          </a:xfrm>
          <a:custGeom>
            <a:avLst/>
            <a:gdLst>
              <a:gd name="T0" fmla="*/ 0 w 336"/>
              <a:gd name="T1" fmla="*/ 48 h 192"/>
              <a:gd name="T2" fmla="*/ 96 w 336"/>
              <a:gd name="T3" fmla="*/ 0 h 192"/>
              <a:gd name="T4" fmla="*/ 192 w 336"/>
              <a:gd name="T5" fmla="*/ 48 h 192"/>
              <a:gd name="T6" fmla="*/ 336 w 336"/>
              <a:gd name="T7" fmla="*/ 192 h 192"/>
              <a:gd name="T8" fmla="*/ 0 60000 65536"/>
              <a:gd name="T9" fmla="*/ 0 60000 65536"/>
              <a:gd name="T10" fmla="*/ 0 60000 65536"/>
              <a:gd name="T11" fmla="*/ 0 60000 65536"/>
              <a:gd name="T12" fmla="*/ 0 w 336"/>
              <a:gd name="T13" fmla="*/ 0 h 192"/>
              <a:gd name="T14" fmla="*/ 336 w 336"/>
              <a:gd name="T15" fmla="*/ 192 h 192"/>
            </a:gdLst>
            <a:ahLst/>
            <a:cxnLst>
              <a:cxn ang="T8">
                <a:pos x="T0" y="T1"/>
              </a:cxn>
              <a:cxn ang="T9">
                <a:pos x="T2" y="T3"/>
              </a:cxn>
              <a:cxn ang="T10">
                <a:pos x="T4" y="T5"/>
              </a:cxn>
              <a:cxn ang="T11">
                <a:pos x="T6" y="T7"/>
              </a:cxn>
            </a:cxnLst>
            <a:rect l="T12" t="T13" r="T14" b="T15"/>
            <a:pathLst>
              <a:path w="336" h="192">
                <a:moveTo>
                  <a:pt x="0" y="48"/>
                </a:moveTo>
                <a:cubicBezTo>
                  <a:pt x="32" y="24"/>
                  <a:pt x="64" y="0"/>
                  <a:pt x="96" y="0"/>
                </a:cubicBezTo>
                <a:cubicBezTo>
                  <a:pt x="128" y="0"/>
                  <a:pt x="152" y="16"/>
                  <a:pt x="192" y="48"/>
                </a:cubicBezTo>
                <a:cubicBezTo>
                  <a:pt x="232" y="80"/>
                  <a:pt x="284" y="136"/>
                  <a:pt x="336" y="19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240" name="Line 760">
            <a:extLst>
              <a:ext uri="{FF2B5EF4-FFF2-40B4-BE49-F238E27FC236}">
                <a16:creationId xmlns:a16="http://schemas.microsoft.com/office/drawing/2014/main" id="{815DEA37-2582-4139-A5DA-97977F19EAE3}"/>
              </a:ext>
            </a:extLst>
          </p:cNvPr>
          <p:cNvSpPr>
            <a:spLocks noChangeShapeType="1"/>
          </p:cNvSpPr>
          <p:nvPr/>
        </p:nvSpPr>
        <p:spPr bwMode="auto">
          <a:xfrm>
            <a:off x="6248400" y="1981200"/>
            <a:ext cx="533400"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1088" name="Group 784">
            <a:extLst>
              <a:ext uri="{FF2B5EF4-FFF2-40B4-BE49-F238E27FC236}">
                <a16:creationId xmlns:a16="http://schemas.microsoft.com/office/drawing/2014/main" id="{554D6F37-146A-438E-A37D-0EC98F904622}"/>
              </a:ext>
            </a:extLst>
          </p:cNvPr>
          <p:cNvGrpSpPr>
            <a:grpSpLocks/>
          </p:cNvGrpSpPr>
          <p:nvPr/>
        </p:nvGrpSpPr>
        <p:grpSpPr bwMode="auto">
          <a:xfrm>
            <a:off x="6781800" y="1676400"/>
            <a:ext cx="1524000" cy="304800"/>
            <a:chOff x="4272" y="1056"/>
            <a:chExt cx="960" cy="192"/>
          </a:xfrm>
        </p:grpSpPr>
        <p:grpSp>
          <p:nvGrpSpPr>
            <p:cNvPr id="8226" name="Group 763">
              <a:extLst>
                <a:ext uri="{FF2B5EF4-FFF2-40B4-BE49-F238E27FC236}">
                  <a16:creationId xmlns:a16="http://schemas.microsoft.com/office/drawing/2014/main" id="{9E5B71A7-5380-4C6E-96CC-7F8B21473BC8}"/>
                </a:ext>
              </a:extLst>
            </p:cNvPr>
            <p:cNvGrpSpPr>
              <a:grpSpLocks/>
            </p:cNvGrpSpPr>
            <p:nvPr/>
          </p:nvGrpSpPr>
          <p:grpSpPr bwMode="auto">
            <a:xfrm>
              <a:off x="4272" y="1056"/>
              <a:ext cx="336" cy="192"/>
              <a:chOff x="4272" y="1056"/>
              <a:chExt cx="336" cy="192"/>
            </a:xfrm>
          </p:grpSpPr>
          <p:sp>
            <p:nvSpPr>
              <p:cNvPr id="8231" name="Line 761">
                <a:extLst>
                  <a:ext uri="{FF2B5EF4-FFF2-40B4-BE49-F238E27FC236}">
                    <a16:creationId xmlns:a16="http://schemas.microsoft.com/office/drawing/2014/main" id="{557DC7E9-5BAD-4DCA-A45E-51FDBD2AD07E}"/>
                  </a:ext>
                </a:extLst>
              </p:cNvPr>
              <p:cNvSpPr>
                <a:spLocks noChangeShapeType="1"/>
              </p:cNvSpPr>
              <p:nvPr/>
            </p:nvSpPr>
            <p:spPr bwMode="auto">
              <a:xfrm flipV="1">
                <a:off x="4272" y="1104"/>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32" name="Freeform 762">
                <a:extLst>
                  <a:ext uri="{FF2B5EF4-FFF2-40B4-BE49-F238E27FC236}">
                    <a16:creationId xmlns:a16="http://schemas.microsoft.com/office/drawing/2014/main" id="{35BA3101-FBAA-43E5-A920-A4CE48CD89E5}"/>
                  </a:ext>
                </a:extLst>
              </p:cNvPr>
              <p:cNvSpPr>
                <a:spLocks/>
              </p:cNvSpPr>
              <p:nvPr/>
            </p:nvSpPr>
            <p:spPr bwMode="auto">
              <a:xfrm>
                <a:off x="4272" y="1056"/>
                <a:ext cx="336" cy="192"/>
              </a:xfrm>
              <a:custGeom>
                <a:avLst/>
                <a:gdLst>
                  <a:gd name="T0" fmla="*/ 0 w 336"/>
                  <a:gd name="T1" fmla="*/ 48 h 192"/>
                  <a:gd name="T2" fmla="*/ 96 w 336"/>
                  <a:gd name="T3" fmla="*/ 0 h 192"/>
                  <a:gd name="T4" fmla="*/ 192 w 336"/>
                  <a:gd name="T5" fmla="*/ 48 h 192"/>
                  <a:gd name="T6" fmla="*/ 336 w 336"/>
                  <a:gd name="T7" fmla="*/ 192 h 192"/>
                  <a:gd name="T8" fmla="*/ 0 60000 65536"/>
                  <a:gd name="T9" fmla="*/ 0 60000 65536"/>
                  <a:gd name="T10" fmla="*/ 0 60000 65536"/>
                  <a:gd name="T11" fmla="*/ 0 60000 65536"/>
                  <a:gd name="T12" fmla="*/ 0 w 336"/>
                  <a:gd name="T13" fmla="*/ 0 h 192"/>
                  <a:gd name="T14" fmla="*/ 336 w 336"/>
                  <a:gd name="T15" fmla="*/ 192 h 192"/>
                </a:gdLst>
                <a:ahLst/>
                <a:cxnLst>
                  <a:cxn ang="T8">
                    <a:pos x="T0" y="T1"/>
                  </a:cxn>
                  <a:cxn ang="T9">
                    <a:pos x="T2" y="T3"/>
                  </a:cxn>
                  <a:cxn ang="T10">
                    <a:pos x="T4" y="T5"/>
                  </a:cxn>
                  <a:cxn ang="T11">
                    <a:pos x="T6" y="T7"/>
                  </a:cxn>
                </a:cxnLst>
                <a:rect l="T12" t="T13" r="T14" b="T15"/>
                <a:pathLst>
                  <a:path w="336" h="192">
                    <a:moveTo>
                      <a:pt x="0" y="48"/>
                    </a:moveTo>
                    <a:cubicBezTo>
                      <a:pt x="32" y="24"/>
                      <a:pt x="64" y="0"/>
                      <a:pt x="96" y="0"/>
                    </a:cubicBezTo>
                    <a:cubicBezTo>
                      <a:pt x="128" y="0"/>
                      <a:pt x="152" y="16"/>
                      <a:pt x="192" y="48"/>
                    </a:cubicBezTo>
                    <a:cubicBezTo>
                      <a:pt x="232" y="80"/>
                      <a:pt x="284" y="136"/>
                      <a:pt x="336" y="19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8227" name="Line 764">
              <a:extLst>
                <a:ext uri="{FF2B5EF4-FFF2-40B4-BE49-F238E27FC236}">
                  <a16:creationId xmlns:a16="http://schemas.microsoft.com/office/drawing/2014/main" id="{5015E0A1-E0B9-4E26-886C-755CE323BA32}"/>
                </a:ext>
              </a:extLst>
            </p:cNvPr>
            <p:cNvSpPr>
              <a:spLocks noChangeShapeType="1"/>
            </p:cNvSpPr>
            <p:nvPr/>
          </p:nvSpPr>
          <p:spPr bwMode="auto">
            <a:xfrm>
              <a:off x="4560" y="1248"/>
              <a:ext cx="33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8228" name="Group 765">
              <a:extLst>
                <a:ext uri="{FF2B5EF4-FFF2-40B4-BE49-F238E27FC236}">
                  <a16:creationId xmlns:a16="http://schemas.microsoft.com/office/drawing/2014/main" id="{17EB4B0E-59E6-4E4A-B90B-F706D14C8FA8}"/>
                </a:ext>
              </a:extLst>
            </p:cNvPr>
            <p:cNvGrpSpPr>
              <a:grpSpLocks/>
            </p:cNvGrpSpPr>
            <p:nvPr/>
          </p:nvGrpSpPr>
          <p:grpSpPr bwMode="auto">
            <a:xfrm>
              <a:off x="4896" y="1056"/>
              <a:ext cx="336" cy="192"/>
              <a:chOff x="4272" y="1056"/>
              <a:chExt cx="336" cy="192"/>
            </a:xfrm>
          </p:grpSpPr>
          <p:sp>
            <p:nvSpPr>
              <p:cNvPr id="8229" name="Line 766">
                <a:extLst>
                  <a:ext uri="{FF2B5EF4-FFF2-40B4-BE49-F238E27FC236}">
                    <a16:creationId xmlns:a16="http://schemas.microsoft.com/office/drawing/2014/main" id="{664C53B1-5D78-42BB-9A52-F4E4D918ADF5}"/>
                  </a:ext>
                </a:extLst>
              </p:cNvPr>
              <p:cNvSpPr>
                <a:spLocks noChangeShapeType="1"/>
              </p:cNvSpPr>
              <p:nvPr/>
            </p:nvSpPr>
            <p:spPr bwMode="auto">
              <a:xfrm flipV="1">
                <a:off x="4272" y="1104"/>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30" name="Freeform 767">
                <a:extLst>
                  <a:ext uri="{FF2B5EF4-FFF2-40B4-BE49-F238E27FC236}">
                    <a16:creationId xmlns:a16="http://schemas.microsoft.com/office/drawing/2014/main" id="{108020E8-4A93-43EC-99B5-1DCCD4653BCD}"/>
                  </a:ext>
                </a:extLst>
              </p:cNvPr>
              <p:cNvSpPr>
                <a:spLocks/>
              </p:cNvSpPr>
              <p:nvPr/>
            </p:nvSpPr>
            <p:spPr bwMode="auto">
              <a:xfrm>
                <a:off x="4272" y="1056"/>
                <a:ext cx="336" cy="192"/>
              </a:xfrm>
              <a:custGeom>
                <a:avLst/>
                <a:gdLst>
                  <a:gd name="T0" fmla="*/ 0 w 336"/>
                  <a:gd name="T1" fmla="*/ 48 h 192"/>
                  <a:gd name="T2" fmla="*/ 96 w 336"/>
                  <a:gd name="T3" fmla="*/ 0 h 192"/>
                  <a:gd name="T4" fmla="*/ 192 w 336"/>
                  <a:gd name="T5" fmla="*/ 48 h 192"/>
                  <a:gd name="T6" fmla="*/ 336 w 336"/>
                  <a:gd name="T7" fmla="*/ 192 h 192"/>
                  <a:gd name="T8" fmla="*/ 0 60000 65536"/>
                  <a:gd name="T9" fmla="*/ 0 60000 65536"/>
                  <a:gd name="T10" fmla="*/ 0 60000 65536"/>
                  <a:gd name="T11" fmla="*/ 0 60000 65536"/>
                  <a:gd name="T12" fmla="*/ 0 w 336"/>
                  <a:gd name="T13" fmla="*/ 0 h 192"/>
                  <a:gd name="T14" fmla="*/ 336 w 336"/>
                  <a:gd name="T15" fmla="*/ 192 h 192"/>
                </a:gdLst>
                <a:ahLst/>
                <a:cxnLst>
                  <a:cxn ang="T8">
                    <a:pos x="T0" y="T1"/>
                  </a:cxn>
                  <a:cxn ang="T9">
                    <a:pos x="T2" y="T3"/>
                  </a:cxn>
                  <a:cxn ang="T10">
                    <a:pos x="T4" y="T5"/>
                  </a:cxn>
                  <a:cxn ang="T11">
                    <a:pos x="T6" y="T7"/>
                  </a:cxn>
                </a:cxnLst>
                <a:rect l="T12" t="T13" r="T14" b="T15"/>
                <a:pathLst>
                  <a:path w="336" h="192">
                    <a:moveTo>
                      <a:pt x="0" y="48"/>
                    </a:moveTo>
                    <a:cubicBezTo>
                      <a:pt x="32" y="24"/>
                      <a:pt x="64" y="0"/>
                      <a:pt x="96" y="0"/>
                    </a:cubicBezTo>
                    <a:cubicBezTo>
                      <a:pt x="128" y="0"/>
                      <a:pt x="152" y="16"/>
                      <a:pt x="192" y="48"/>
                    </a:cubicBezTo>
                    <a:cubicBezTo>
                      <a:pt x="232" y="80"/>
                      <a:pt x="284" y="136"/>
                      <a:pt x="336" y="19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21091" name="Group 788">
            <a:extLst>
              <a:ext uri="{FF2B5EF4-FFF2-40B4-BE49-F238E27FC236}">
                <a16:creationId xmlns:a16="http://schemas.microsoft.com/office/drawing/2014/main" id="{7B98D77D-20EB-4CF1-B788-AEABEE3CD582}"/>
              </a:ext>
            </a:extLst>
          </p:cNvPr>
          <p:cNvGrpSpPr>
            <a:grpSpLocks/>
          </p:cNvGrpSpPr>
          <p:nvPr/>
        </p:nvGrpSpPr>
        <p:grpSpPr bwMode="auto">
          <a:xfrm>
            <a:off x="6248400" y="3349625"/>
            <a:ext cx="2057400" cy="539750"/>
            <a:chOff x="3936" y="2110"/>
            <a:chExt cx="1296" cy="340"/>
          </a:xfrm>
        </p:grpSpPr>
        <p:grpSp>
          <p:nvGrpSpPr>
            <p:cNvPr id="8215" name="Group 768">
              <a:extLst>
                <a:ext uri="{FF2B5EF4-FFF2-40B4-BE49-F238E27FC236}">
                  <a16:creationId xmlns:a16="http://schemas.microsoft.com/office/drawing/2014/main" id="{3865496A-E5A6-4358-983F-C9911EC49A26}"/>
                </a:ext>
              </a:extLst>
            </p:cNvPr>
            <p:cNvGrpSpPr>
              <a:grpSpLocks/>
            </p:cNvGrpSpPr>
            <p:nvPr/>
          </p:nvGrpSpPr>
          <p:grpSpPr bwMode="auto">
            <a:xfrm>
              <a:off x="3936" y="2206"/>
              <a:ext cx="334" cy="242"/>
              <a:chOff x="2042" y="4134"/>
              <a:chExt cx="234" cy="606"/>
            </a:xfrm>
          </p:grpSpPr>
          <p:sp>
            <p:nvSpPr>
              <p:cNvPr id="8224" name="Line 769">
                <a:extLst>
                  <a:ext uri="{FF2B5EF4-FFF2-40B4-BE49-F238E27FC236}">
                    <a16:creationId xmlns:a16="http://schemas.microsoft.com/office/drawing/2014/main" id="{4D882948-E9E7-4DC8-97D4-C1ACA71852A3}"/>
                  </a:ext>
                </a:extLst>
              </p:cNvPr>
              <p:cNvSpPr>
                <a:spLocks noChangeShapeType="1"/>
              </p:cNvSpPr>
              <p:nvPr/>
            </p:nvSpPr>
            <p:spPr bwMode="auto">
              <a:xfrm>
                <a:off x="2042" y="4740"/>
                <a:ext cx="2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25" name="Line 770">
                <a:extLst>
                  <a:ext uri="{FF2B5EF4-FFF2-40B4-BE49-F238E27FC236}">
                    <a16:creationId xmlns:a16="http://schemas.microsoft.com/office/drawing/2014/main" id="{89BDC67B-0803-450F-AD4F-62F21B19012C}"/>
                  </a:ext>
                </a:extLst>
              </p:cNvPr>
              <p:cNvSpPr>
                <a:spLocks noChangeShapeType="1"/>
              </p:cNvSpPr>
              <p:nvPr/>
            </p:nvSpPr>
            <p:spPr bwMode="auto">
              <a:xfrm flipV="1">
                <a:off x="2276" y="4134"/>
                <a:ext cx="0" cy="6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16" name="Group 779">
              <a:extLst>
                <a:ext uri="{FF2B5EF4-FFF2-40B4-BE49-F238E27FC236}">
                  <a16:creationId xmlns:a16="http://schemas.microsoft.com/office/drawing/2014/main" id="{56568680-699B-44C1-8F4D-4D2771E52021}"/>
                </a:ext>
              </a:extLst>
            </p:cNvPr>
            <p:cNvGrpSpPr>
              <a:grpSpLocks/>
            </p:cNvGrpSpPr>
            <p:nvPr/>
          </p:nvGrpSpPr>
          <p:grpSpPr bwMode="auto">
            <a:xfrm>
              <a:off x="4272" y="2110"/>
              <a:ext cx="960" cy="340"/>
              <a:chOff x="4272" y="2110"/>
              <a:chExt cx="960" cy="340"/>
            </a:xfrm>
          </p:grpSpPr>
          <p:sp>
            <p:nvSpPr>
              <p:cNvPr id="8217" name="Freeform 771">
                <a:extLst>
                  <a:ext uri="{FF2B5EF4-FFF2-40B4-BE49-F238E27FC236}">
                    <a16:creationId xmlns:a16="http://schemas.microsoft.com/office/drawing/2014/main" id="{CD5545C3-FC68-4213-91A8-A7B2753C1E5E}"/>
                  </a:ext>
                </a:extLst>
              </p:cNvPr>
              <p:cNvSpPr>
                <a:spLocks/>
              </p:cNvSpPr>
              <p:nvPr/>
            </p:nvSpPr>
            <p:spPr bwMode="auto">
              <a:xfrm>
                <a:off x="4272" y="2110"/>
                <a:ext cx="192" cy="98"/>
              </a:xfrm>
              <a:custGeom>
                <a:avLst/>
                <a:gdLst>
                  <a:gd name="T0" fmla="*/ 0 w 554"/>
                  <a:gd name="T1" fmla="*/ 318 h 318"/>
                  <a:gd name="T2" fmla="*/ 252 w 554"/>
                  <a:gd name="T3" fmla="*/ 84 h 318"/>
                  <a:gd name="T4" fmla="*/ 554 w 554"/>
                  <a:gd name="T5" fmla="*/ 0 h 318"/>
                  <a:gd name="T6" fmla="*/ 0 60000 65536"/>
                  <a:gd name="T7" fmla="*/ 0 60000 65536"/>
                  <a:gd name="T8" fmla="*/ 0 60000 65536"/>
                  <a:gd name="T9" fmla="*/ 0 w 554"/>
                  <a:gd name="T10" fmla="*/ 0 h 318"/>
                  <a:gd name="T11" fmla="*/ 554 w 554"/>
                  <a:gd name="T12" fmla="*/ 318 h 318"/>
                </a:gdLst>
                <a:ahLst/>
                <a:cxnLst>
                  <a:cxn ang="T6">
                    <a:pos x="T0" y="T1"/>
                  </a:cxn>
                  <a:cxn ang="T7">
                    <a:pos x="T2" y="T3"/>
                  </a:cxn>
                  <a:cxn ang="T8">
                    <a:pos x="T4" y="T5"/>
                  </a:cxn>
                </a:cxnLst>
                <a:rect l="T9" t="T10" r="T11" b="T12"/>
                <a:pathLst>
                  <a:path w="554" h="318">
                    <a:moveTo>
                      <a:pt x="0" y="318"/>
                    </a:moveTo>
                    <a:cubicBezTo>
                      <a:pt x="80" y="227"/>
                      <a:pt x="160" y="137"/>
                      <a:pt x="252" y="84"/>
                    </a:cubicBezTo>
                    <a:cubicBezTo>
                      <a:pt x="344" y="31"/>
                      <a:pt x="449" y="15"/>
                      <a:pt x="55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18" name="Freeform 772">
                <a:extLst>
                  <a:ext uri="{FF2B5EF4-FFF2-40B4-BE49-F238E27FC236}">
                    <a16:creationId xmlns:a16="http://schemas.microsoft.com/office/drawing/2014/main" id="{A6D75089-A843-48C8-84A2-248A12D13D47}"/>
                  </a:ext>
                </a:extLst>
              </p:cNvPr>
              <p:cNvSpPr>
                <a:spLocks/>
              </p:cNvSpPr>
              <p:nvPr/>
            </p:nvSpPr>
            <p:spPr bwMode="auto">
              <a:xfrm flipH="1">
                <a:off x="4416" y="2110"/>
                <a:ext cx="192" cy="338"/>
              </a:xfrm>
              <a:custGeom>
                <a:avLst/>
                <a:gdLst>
                  <a:gd name="T0" fmla="*/ 0 w 554"/>
                  <a:gd name="T1" fmla="*/ 318 h 318"/>
                  <a:gd name="T2" fmla="*/ 252 w 554"/>
                  <a:gd name="T3" fmla="*/ 84 h 318"/>
                  <a:gd name="T4" fmla="*/ 554 w 554"/>
                  <a:gd name="T5" fmla="*/ 0 h 318"/>
                  <a:gd name="T6" fmla="*/ 0 60000 65536"/>
                  <a:gd name="T7" fmla="*/ 0 60000 65536"/>
                  <a:gd name="T8" fmla="*/ 0 60000 65536"/>
                  <a:gd name="T9" fmla="*/ 0 w 554"/>
                  <a:gd name="T10" fmla="*/ 0 h 318"/>
                  <a:gd name="T11" fmla="*/ 554 w 554"/>
                  <a:gd name="T12" fmla="*/ 318 h 318"/>
                </a:gdLst>
                <a:ahLst/>
                <a:cxnLst>
                  <a:cxn ang="T6">
                    <a:pos x="T0" y="T1"/>
                  </a:cxn>
                  <a:cxn ang="T7">
                    <a:pos x="T2" y="T3"/>
                  </a:cxn>
                  <a:cxn ang="T8">
                    <a:pos x="T4" y="T5"/>
                  </a:cxn>
                </a:cxnLst>
                <a:rect l="T9" t="T10" r="T11" b="T12"/>
                <a:pathLst>
                  <a:path w="554" h="318">
                    <a:moveTo>
                      <a:pt x="0" y="318"/>
                    </a:moveTo>
                    <a:cubicBezTo>
                      <a:pt x="80" y="227"/>
                      <a:pt x="160" y="137"/>
                      <a:pt x="252" y="84"/>
                    </a:cubicBezTo>
                    <a:cubicBezTo>
                      <a:pt x="344" y="31"/>
                      <a:pt x="449" y="15"/>
                      <a:pt x="55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8219" name="Group 773">
                <a:extLst>
                  <a:ext uri="{FF2B5EF4-FFF2-40B4-BE49-F238E27FC236}">
                    <a16:creationId xmlns:a16="http://schemas.microsoft.com/office/drawing/2014/main" id="{DE6464F6-1793-48BA-A2AE-3BFE558710B1}"/>
                  </a:ext>
                </a:extLst>
              </p:cNvPr>
              <p:cNvGrpSpPr>
                <a:grpSpLocks/>
              </p:cNvGrpSpPr>
              <p:nvPr/>
            </p:nvGrpSpPr>
            <p:grpSpPr bwMode="auto">
              <a:xfrm>
                <a:off x="4608" y="2208"/>
                <a:ext cx="286" cy="242"/>
                <a:chOff x="2042" y="4134"/>
                <a:chExt cx="234" cy="606"/>
              </a:xfrm>
            </p:grpSpPr>
            <p:sp>
              <p:nvSpPr>
                <p:cNvPr id="8222" name="Line 774">
                  <a:extLst>
                    <a:ext uri="{FF2B5EF4-FFF2-40B4-BE49-F238E27FC236}">
                      <a16:creationId xmlns:a16="http://schemas.microsoft.com/office/drawing/2014/main" id="{F26F210F-45C3-4586-87E6-2C684B3E6A72}"/>
                    </a:ext>
                  </a:extLst>
                </p:cNvPr>
                <p:cNvSpPr>
                  <a:spLocks noChangeShapeType="1"/>
                </p:cNvSpPr>
                <p:nvPr/>
              </p:nvSpPr>
              <p:spPr bwMode="auto">
                <a:xfrm>
                  <a:off x="2042" y="4740"/>
                  <a:ext cx="2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23" name="Line 775">
                  <a:extLst>
                    <a:ext uri="{FF2B5EF4-FFF2-40B4-BE49-F238E27FC236}">
                      <a16:creationId xmlns:a16="http://schemas.microsoft.com/office/drawing/2014/main" id="{453A98D3-8957-4639-9206-478CFD415DE8}"/>
                    </a:ext>
                  </a:extLst>
                </p:cNvPr>
                <p:cNvSpPr>
                  <a:spLocks noChangeShapeType="1"/>
                </p:cNvSpPr>
                <p:nvPr/>
              </p:nvSpPr>
              <p:spPr bwMode="auto">
                <a:xfrm flipV="1">
                  <a:off x="2276" y="4134"/>
                  <a:ext cx="0" cy="6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20" name="Freeform 776">
                <a:extLst>
                  <a:ext uri="{FF2B5EF4-FFF2-40B4-BE49-F238E27FC236}">
                    <a16:creationId xmlns:a16="http://schemas.microsoft.com/office/drawing/2014/main" id="{98E74A7B-2EA8-4D27-BA59-8043ED827CDE}"/>
                  </a:ext>
                </a:extLst>
              </p:cNvPr>
              <p:cNvSpPr>
                <a:spLocks/>
              </p:cNvSpPr>
              <p:nvPr/>
            </p:nvSpPr>
            <p:spPr bwMode="auto">
              <a:xfrm>
                <a:off x="4896" y="2112"/>
                <a:ext cx="192" cy="96"/>
              </a:xfrm>
              <a:custGeom>
                <a:avLst/>
                <a:gdLst>
                  <a:gd name="T0" fmla="*/ 0 w 554"/>
                  <a:gd name="T1" fmla="*/ 318 h 318"/>
                  <a:gd name="T2" fmla="*/ 252 w 554"/>
                  <a:gd name="T3" fmla="*/ 84 h 318"/>
                  <a:gd name="T4" fmla="*/ 554 w 554"/>
                  <a:gd name="T5" fmla="*/ 0 h 318"/>
                  <a:gd name="T6" fmla="*/ 0 60000 65536"/>
                  <a:gd name="T7" fmla="*/ 0 60000 65536"/>
                  <a:gd name="T8" fmla="*/ 0 60000 65536"/>
                  <a:gd name="T9" fmla="*/ 0 w 554"/>
                  <a:gd name="T10" fmla="*/ 0 h 318"/>
                  <a:gd name="T11" fmla="*/ 554 w 554"/>
                  <a:gd name="T12" fmla="*/ 318 h 318"/>
                </a:gdLst>
                <a:ahLst/>
                <a:cxnLst>
                  <a:cxn ang="T6">
                    <a:pos x="T0" y="T1"/>
                  </a:cxn>
                  <a:cxn ang="T7">
                    <a:pos x="T2" y="T3"/>
                  </a:cxn>
                  <a:cxn ang="T8">
                    <a:pos x="T4" y="T5"/>
                  </a:cxn>
                </a:cxnLst>
                <a:rect l="T9" t="T10" r="T11" b="T12"/>
                <a:pathLst>
                  <a:path w="554" h="318">
                    <a:moveTo>
                      <a:pt x="0" y="318"/>
                    </a:moveTo>
                    <a:cubicBezTo>
                      <a:pt x="80" y="227"/>
                      <a:pt x="160" y="137"/>
                      <a:pt x="252" y="84"/>
                    </a:cubicBezTo>
                    <a:cubicBezTo>
                      <a:pt x="344" y="31"/>
                      <a:pt x="449" y="15"/>
                      <a:pt x="55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21" name="Freeform 777">
                <a:extLst>
                  <a:ext uri="{FF2B5EF4-FFF2-40B4-BE49-F238E27FC236}">
                    <a16:creationId xmlns:a16="http://schemas.microsoft.com/office/drawing/2014/main" id="{DD72E9BE-2837-4B07-84FB-818D066AB861}"/>
                  </a:ext>
                </a:extLst>
              </p:cNvPr>
              <p:cNvSpPr>
                <a:spLocks/>
              </p:cNvSpPr>
              <p:nvPr/>
            </p:nvSpPr>
            <p:spPr bwMode="auto">
              <a:xfrm flipH="1">
                <a:off x="5040" y="2112"/>
                <a:ext cx="192" cy="288"/>
              </a:xfrm>
              <a:custGeom>
                <a:avLst/>
                <a:gdLst>
                  <a:gd name="T0" fmla="*/ 0 w 554"/>
                  <a:gd name="T1" fmla="*/ 318 h 318"/>
                  <a:gd name="T2" fmla="*/ 252 w 554"/>
                  <a:gd name="T3" fmla="*/ 84 h 318"/>
                  <a:gd name="T4" fmla="*/ 554 w 554"/>
                  <a:gd name="T5" fmla="*/ 0 h 318"/>
                  <a:gd name="T6" fmla="*/ 0 60000 65536"/>
                  <a:gd name="T7" fmla="*/ 0 60000 65536"/>
                  <a:gd name="T8" fmla="*/ 0 60000 65536"/>
                  <a:gd name="T9" fmla="*/ 0 w 554"/>
                  <a:gd name="T10" fmla="*/ 0 h 318"/>
                  <a:gd name="T11" fmla="*/ 554 w 554"/>
                  <a:gd name="T12" fmla="*/ 318 h 318"/>
                </a:gdLst>
                <a:ahLst/>
                <a:cxnLst>
                  <a:cxn ang="T6">
                    <a:pos x="T0" y="T1"/>
                  </a:cxn>
                  <a:cxn ang="T7">
                    <a:pos x="T2" y="T3"/>
                  </a:cxn>
                  <a:cxn ang="T8">
                    <a:pos x="T4" y="T5"/>
                  </a:cxn>
                </a:cxnLst>
                <a:rect l="T9" t="T10" r="T11" b="T12"/>
                <a:pathLst>
                  <a:path w="554" h="318">
                    <a:moveTo>
                      <a:pt x="0" y="318"/>
                    </a:moveTo>
                    <a:cubicBezTo>
                      <a:pt x="80" y="227"/>
                      <a:pt x="160" y="137"/>
                      <a:pt x="252" y="84"/>
                    </a:cubicBezTo>
                    <a:cubicBezTo>
                      <a:pt x="344" y="31"/>
                      <a:pt x="449" y="15"/>
                      <a:pt x="554"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ppt_x</p:attrName>
                                        </p:attrNameLst>
                                      </p:cBhvr>
                                      <p:tavLst>
                                        <p:tav tm="0">
                                          <p:val>
                                            <p:strVal val="#ppt_x-#ppt_w/2"/>
                                          </p:val>
                                        </p:tav>
                                        <p:tav tm="100000">
                                          <p:val>
                                            <p:strVal val="#ppt_x"/>
                                          </p:val>
                                        </p:tav>
                                      </p:tavLst>
                                    </p:anim>
                                    <p:anim calcmode="lin" valueType="num">
                                      <p:cBhvr>
                                        <p:cTn id="13" dur="500" fill="hold"/>
                                        <p:tgtEl>
                                          <p:spTgt spid="9"/>
                                        </p:tgtEl>
                                        <p:attrNameLst>
                                          <p:attrName>ppt_y</p:attrName>
                                        </p:attrNameLst>
                                      </p:cBhvr>
                                      <p:tavLst>
                                        <p:tav tm="0">
                                          <p:val>
                                            <p:strVal val="#ppt_y"/>
                                          </p:val>
                                        </p:tav>
                                        <p:tav tm="100000">
                                          <p:val>
                                            <p:strVal val="#ppt_y"/>
                                          </p:val>
                                        </p:tav>
                                      </p:tavLst>
                                    </p:anim>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nodeType="clickEffect">
                                  <p:stCondLst>
                                    <p:cond delay="0"/>
                                  </p:stCondLst>
                                  <p:childTnLst>
                                    <p:set>
                                      <p:cBhvr>
                                        <p:cTn id="24" dur="1" fill="hold">
                                          <p:stCondLst>
                                            <p:cond delay="0"/>
                                          </p:stCondLst>
                                        </p:cTn>
                                        <p:tgtEl>
                                          <p:spTgt spid="21236"/>
                                        </p:tgtEl>
                                        <p:attrNameLst>
                                          <p:attrName>style.visibility</p:attrName>
                                        </p:attrNameLst>
                                      </p:cBhvr>
                                      <p:to>
                                        <p:strVal val="visible"/>
                                      </p:to>
                                    </p:set>
                                    <p:anim calcmode="lin" valueType="num">
                                      <p:cBhvr>
                                        <p:cTn id="25" dur="500" fill="hold"/>
                                        <p:tgtEl>
                                          <p:spTgt spid="21236"/>
                                        </p:tgtEl>
                                        <p:attrNameLst>
                                          <p:attrName>ppt_x</p:attrName>
                                        </p:attrNameLst>
                                      </p:cBhvr>
                                      <p:tavLst>
                                        <p:tav tm="0">
                                          <p:val>
                                            <p:strVal val="#ppt_x-#ppt_w/2"/>
                                          </p:val>
                                        </p:tav>
                                        <p:tav tm="100000">
                                          <p:val>
                                            <p:strVal val="#ppt_x"/>
                                          </p:val>
                                        </p:tav>
                                      </p:tavLst>
                                    </p:anim>
                                    <p:anim calcmode="lin" valueType="num">
                                      <p:cBhvr>
                                        <p:cTn id="26" dur="500" fill="hold"/>
                                        <p:tgtEl>
                                          <p:spTgt spid="21236"/>
                                        </p:tgtEl>
                                        <p:attrNameLst>
                                          <p:attrName>ppt_y</p:attrName>
                                        </p:attrNameLst>
                                      </p:cBhvr>
                                      <p:tavLst>
                                        <p:tav tm="0">
                                          <p:val>
                                            <p:strVal val="#ppt_y"/>
                                          </p:val>
                                        </p:tav>
                                        <p:tav tm="100000">
                                          <p:val>
                                            <p:strVal val="#ppt_y"/>
                                          </p:val>
                                        </p:tav>
                                      </p:tavLst>
                                    </p:anim>
                                    <p:anim calcmode="lin" valueType="num">
                                      <p:cBhvr>
                                        <p:cTn id="27" dur="500" fill="hold"/>
                                        <p:tgtEl>
                                          <p:spTgt spid="21236"/>
                                        </p:tgtEl>
                                        <p:attrNameLst>
                                          <p:attrName>ppt_w</p:attrName>
                                        </p:attrNameLst>
                                      </p:cBhvr>
                                      <p:tavLst>
                                        <p:tav tm="0">
                                          <p:val>
                                            <p:fltVal val="0"/>
                                          </p:val>
                                        </p:tav>
                                        <p:tav tm="100000">
                                          <p:val>
                                            <p:strVal val="#ppt_w"/>
                                          </p:val>
                                        </p:tav>
                                      </p:tavLst>
                                    </p:anim>
                                    <p:anim calcmode="lin" valueType="num">
                                      <p:cBhvr>
                                        <p:cTn id="28" dur="500" fill="hold"/>
                                        <p:tgtEl>
                                          <p:spTgt spid="21236"/>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4" fill="hold" nodeType="clickEffect">
                                  <p:stCondLst>
                                    <p:cond delay="0"/>
                                  </p:stCondLst>
                                  <p:childTnLst>
                                    <p:set>
                                      <p:cBhvr>
                                        <p:cTn id="32" dur="1" fill="hold">
                                          <p:stCondLst>
                                            <p:cond delay="0"/>
                                          </p:stCondLst>
                                        </p:cTn>
                                        <p:tgtEl>
                                          <p:spTgt spid="21237"/>
                                        </p:tgtEl>
                                        <p:attrNameLst>
                                          <p:attrName>style.visibility</p:attrName>
                                        </p:attrNameLst>
                                      </p:cBhvr>
                                      <p:to>
                                        <p:strVal val="visible"/>
                                      </p:to>
                                    </p:set>
                                    <p:anim calcmode="lin" valueType="num">
                                      <p:cBhvr>
                                        <p:cTn id="33" dur="500" fill="hold"/>
                                        <p:tgtEl>
                                          <p:spTgt spid="21237"/>
                                        </p:tgtEl>
                                        <p:attrNameLst>
                                          <p:attrName>ppt_x</p:attrName>
                                        </p:attrNameLst>
                                      </p:cBhvr>
                                      <p:tavLst>
                                        <p:tav tm="0">
                                          <p:val>
                                            <p:strVal val="#ppt_x"/>
                                          </p:val>
                                        </p:tav>
                                        <p:tav tm="100000">
                                          <p:val>
                                            <p:strVal val="#ppt_x"/>
                                          </p:val>
                                        </p:tav>
                                      </p:tavLst>
                                    </p:anim>
                                    <p:anim calcmode="lin" valueType="num">
                                      <p:cBhvr>
                                        <p:cTn id="34" dur="500" fill="hold"/>
                                        <p:tgtEl>
                                          <p:spTgt spid="21237"/>
                                        </p:tgtEl>
                                        <p:attrNameLst>
                                          <p:attrName>ppt_y</p:attrName>
                                        </p:attrNameLst>
                                      </p:cBhvr>
                                      <p:tavLst>
                                        <p:tav tm="0">
                                          <p:val>
                                            <p:strVal val="#ppt_y+#ppt_h/2"/>
                                          </p:val>
                                        </p:tav>
                                        <p:tav tm="100000">
                                          <p:val>
                                            <p:strVal val="#ppt_y"/>
                                          </p:val>
                                        </p:tav>
                                      </p:tavLst>
                                    </p:anim>
                                    <p:anim calcmode="lin" valueType="num">
                                      <p:cBhvr>
                                        <p:cTn id="35" dur="500" fill="hold"/>
                                        <p:tgtEl>
                                          <p:spTgt spid="21237"/>
                                        </p:tgtEl>
                                        <p:attrNameLst>
                                          <p:attrName>ppt_w</p:attrName>
                                        </p:attrNameLst>
                                      </p:cBhvr>
                                      <p:tavLst>
                                        <p:tav tm="0">
                                          <p:val>
                                            <p:strVal val="#ppt_w"/>
                                          </p:val>
                                        </p:tav>
                                        <p:tav tm="100000">
                                          <p:val>
                                            <p:strVal val="#ppt_w"/>
                                          </p:val>
                                        </p:tav>
                                      </p:tavLst>
                                    </p:anim>
                                    <p:anim calcmode="lin" valueType="num">
                                      <p:cBhvr>
                                        <p:cTn id="36" dur="500" fill="hold"/>
                                        <p:tgtEl>
                                          <p:spTgt spid="21237"/>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grpId="0" nodeType="clickEffect">
                                  <p:stCondLst>
                                    <p:cond delay="0"/>
                                  </p:stCondLst>
                                  <p:childTnLst>
                                    <p:set>
                                      <p:cBhvr>
                                        <p:cTn id="40" dur="1" fill="hold">
                                          <p:stCondLst>
                                            <p:cond delay="0"/>
                                          </p:stCondLst>
                                        </p:cTn>
                                        <p:tgtEl>
                                          <p:spTgt spid="21239"/>
                                        </p:tgtEl>
                                        <p:attrNameLst>
                                          <p:attrName>style.visibility</p:attrName>
                                        </p:attrNameLst>
                                      </p:cBhvr>
                                      <p:to>
                                        <p:strVal val="visible"/>
                                      </p:to>
                                    </p:set>
                                    <p:anim calcmode="lin" valueType="num">
                                      <p:cBhvr>
                                        <p:cTn id="41" dur="500" fill="hold"/>
                                        <p:tgtEl>
                                          <p:spTgt spid="21239"/>
                                        </p:tgtEl>
                                        <p:attrNameLst>
                                          <p:attrName>ppt_x</p:attrName>
                                        </p:attrNameLst>
                                      </p:cBhvr>
                                      <p:tavLst>
                                        <p:tav tm="0">
                                          <p:val>
                                            <p:strVal val="#ppt_x-#ppt_w/2"/>
                                          </p:val>
                                        </p:tav>
                                        <p:tav tm="100000">
                                          <p:val>
                                            <p:strVal val="#ppt_x"/>
                                          </p:val>
                                        </p:tav>
                                      </p:tavLst>
                                    </p:anim>
                                    <p:anim calcmode="lin" valueType="num">
                                      <p:cBhvr>
                                        <p:cTn id="42" dur="500" fill="hold"/>
                                        <p:tgtEl>
                                          <p:spTgt spid="21239"/>
                                        </p:tgtEl>
                                        <p:attrNameLst>
                                          <p:attrName>ppt_y</p:attrName>
                                        </p:attrNameLst>
                                      </p:cBhvr>
                                      <p:tavLst>
                                        <p:tav tm="0">
                                          <p:val>
                                            <p:strVal val="#ppt_y"/>
                                          </p:val>
                                        </p:tav>
                                        <p:tav tm="100000">
                                          <p:val>
                                            <p:strVal val="#ppt_y"/>
                                          </p:val>
                                        </p:tav>
                                      </p:tavLst>
                                    </p:anim>
                                    <p:anim calcmode="lin" valueType="num">
                                      <p:cBhvr>
                                        <p:cTn id="43" dur="500" fill="hold"/>
                                        <p:tgtEl>
                                          <p:spTgt spid="21239"/>
                                        </p:tgtEl>
                                        <p:attrNameLst>
                                          <p:attrName>ppt_w</p:attrName>
                                        </p:attrNameLst>
                                      </p:cBhvr>
                                      <p:tavLst>
                                        <p:tav tm="0">
                                          <p:val>
                                            <p:fltVal val="0"/>
                                          </p:val>
                                        </p:tav>
                                        <p:tav tm="100000">
                                          <p:val>
                                            <p:strVal val="#ppt_w"/>
                                          </p:val>
                                        </p:tav>
                                      </p:tavLst>
                                    </p:anim>
                                    <p:anim calcmode="lin" valueType="num">
                                      <p:cBhvr>
                                        <p:cTn id="44" dur="500" fill="hold"/>
                                        <p:tgtEl>
                                          <p:spTgt spid="21239"/>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8" fill="hold" nodeType="clickEffect">
                                  <p:stCondLst>
                                    <p:cond delay="0"/>
                                  </p:stCondLst>
                                  <p:childTnLst>
                                    <p:set>
                                      <p:cBhvr>
                                        <p:cTn id="48" dur="1" fill="hold">
                                          <p:stCondLst>
                                            <p:cond delay="0"/>
                                          </p:stCondLst>
                                        </p:cTn>
                                        <p:tgtEl>
                                          <p:spTgt spid="21240"/>
                                        </p:tgtEl>
                                        <p:attrNameLst>
                                          <p:attrName>style.visibility</p:attrName>
                                        </p:attrNameLst>
                                      </p:cBhvr>
                                      <p:to>
                                        <p:strVal val="visible"/>
                                      </p:to>
                                    </p:set>
                                    <p:anim calcmode="lin" valueType="num">
                                      <p:cBhvr>
                                        <p:cTn id="49" dur="500" fill="hold"/>
                                        <p:tgtEl>
                                          <p:spTgt spid="21240"/>
                                        </p:tgtEl>
                                        <p:attrNameLst>
                                          <p:attrName>ppt_x</p:attrName>
                                        </p:attrNameLst>
                                      </p:cBhvr>
                                      <p:tavLst>
                                        <p:tav tm="0">
                                          <p:val>
                                            <p:strVal val="#ppt_x-#ppt_w/2"/>
                                          </p:val>
                                        </p:tav>
                                        <p:tav tm="100000">
                                          <p:val>
                                            <p:strVal val="#ppt_x"/>
                                          </p:val>
                                        </p:tav>
                                      </p:tavLst>
                                    </p:anim>
                                    <p:anim calcmode="lin" valueType="num">
                                      <p:cBhvr>
                                        <p:cTn id="50" dur="500" fill="hold"/>
                                        <p:tgtEl>
                                          <p:spTgt spid="21240"/>
                                        </p:tgtEl>
                                        <p:attrNameLst>
                                          <p:attrName>ppt_y</p:attrName>
                                        </p:attrNameLst>
                                      </p:cBhvr>
                                      <p:tavLst>
                                        <p:tav tm="0">
                                          <p:val>
                                            <p:strVal val="#ppt_y"/>
                                          </p:val>
                                        </p:tav>
                                        <p:tav tm="100000">
                                          <p:val>
                                            <p:strVal val="#ppt_y"/>
                                          </p:val>
                                        </p:tav>
                                      </p:tavLst>
                                    </p:anim>
                                    <p:anim calcmode="lin" valueType="num">
                                      <p:cBhvr>
                                        <p:cTn id="51" dur="500" fill="hold"/>
                                        <p:tgtEl>
                                          <p:spTgt spid="21240"/>
                                        </p:tgtEl>
                                        <p:attrNameLst>
                                          <p:attrName>ppt_w</p:attrName>
                                        </p:attrNameLst>
                                      </p:cBhvr>
                                      <p:tavLst>
                                        <p:tav tm="0">
                                          <p:val>
                                            <p:fltVal val="0"/>
                                          </p:val>
                                        </p:tav>
                                        <p:tav tm="100000">
                                          <p:val>
                                            <p:strVal val="#ppt_w"/>
                                          </p:val>
                                        </p:tav>
                                      </p:tavLst>
                                    </p:anim>
                                    <p:anim calcmode="lin" valueType="num">
                                      <p:cBhvr>
                                        <p:cTn id="52" dur="500" fill="hold"/>
                                        <p:tgtEl>
                                          <p:spTgt spid="21240"/>
                                        </p:tgtEl>
                                        <p:attrNameLst>
                                          <p:attrName>ppt_h</p:attrName>
                                        </p:attrNameLst>
                                      </p:cBhvr>
                                      <p:tavLst>
                                        <p:tav tm="0">
                                          <p:val>
                                            <p:strVal val="#ppt_h"/>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0-#ppt_w/2"/>
                                          </p:val>
                                        </p:tav>
                                        <p:tav tm="100000">
                                          <p:val>
                                            <p:strVal val="#ppt_x"/>
                                          </p:val>
                                        </p:tav>
                                      </p:tavLst>
                                    </p:anim>
                                    <p:anim calcmode="lin" valueType="num">
                                      <p:cBhvr additive="base">
                                        <p:cTn id="5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1176"/>
                                        </p:tgtEl>
                                        <p:attrNameLst>
                                          <p:attrName>style.visibility</p:attrName>
                                        </p:attrNameLst>
                                      </p:cBhvr>
                                      <p:to>
                                        <p:strVal val="visible"/>
                                      </p:to>
                                    </p:set>
                                    <p:anim calcmode="lin" valueType="num">
                                      <p:cBhvr additive="base">
                                        <p:cTn id="63" dur="500" fill="hold"/>
                                        <p:tgtEl>
                                          <p:spTgt spid="21176"/>
                                        </p:tgtEl>
                                        <p:attrNameLst>
                                          <p:attrName>ppt_x</p:attrName>
                                        </p:attrNameLst>
                                      </p:cBhvr>
                                      <p:tavLst>
                                        <p:tav tm="0">
                                          <p:val>
                                            <p:strVal val="0-#ppt_w/2"/>
                                          </p:val>
                                        </p:tav>
                                        <p:tav tm="100000">
                                          <p:val>
                                            <p:strVal val="#ppt_x"/>
                                          </p:val>
                                        </p:tav>
                                      </p:tavLst>
                                    </p:anim>
                                    <p:anim calcmode="lin" valueType="num">
                                      <p:cBhvr additive="base">
                                        <p:cTn id="64" dur="500" fill="hold"/>
                                        <p:tgtEl>
                                          <p:spTgt spid="21176"/>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0-#ppt_w/2"/>
                                          </p:val>
                                        </p:tav>
                                        <p:tav tm="100000">
                                          <p:val>
                                            <p:strVal val="#ppt_x"/>
                                          </p:val>
                                        </p:tav>
                                      </p:tavLst>
                                    </p:anim>
                                    <p:anim calcmode="lin" valueType="num">
                                      <p:cBhvr additive="base">
                                        <p:cTn id="7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8" fill="hold" nodeType="clickEffect">
                                  <p:stCondLst>
                                    <p:cond delay="0"/>
                                  </p:stCondLst>
                                  <p:childTnLst>
                                    <p:set>
                                      <p:cBhvr>
                                        <p:cTn id="74" dur="1" fill="hold">
                                          <p:stCondLst>
                                            <p:cond delay="0"/>
                                          </p:stCondLst>
                                        </p:cTn>
                                        <p:tgtEl>
                                          <p:spTgt spid="21088"/>
                                        </p:tgtEl>
                                        <p:attrNameLst>
                                          <p:attrName>style.visibility</p:attrName>
                                        </p:attrNameLst>
                                      </p:cBhvr>
                                      <p:to>
                                        <p:strVal val="visible"/>
                                      </p:to>
                                    </p:set>
                                    <p:anim calcmode="lin" valueType="num">
                                      <p:cBhvr>
                                        <p:cTn id="75" dur="500" fill="hold"/>
                                        <p:tgtEl>
                                          <p:spTgt spid="21088"/>
                                        </p:tgtEl>
                                        <p:attrNameLst>
                                          <p:attrName>ppt_x</p:attrName>
                                        </p:attrNameLst>
                                      </p:cBhvr>
                                      <p:tavLst>
                                        <p:tav tm="0">
                                          <p:val>
                                            <p:strVal val="#ppt_x-#ppt_w/2"/>
                                          </p:val>
                                        </p:tav>
                                        <p:tav tm="100000">
                                          <p:val>
                                            <p:strVal val="#ppt_x"/>
                                          </p:val>
                                        </p:tav>
                                      </p:tavLst>
                                    </p:anim>
                                    <p:anim calcmode="lin" valueType="num">
                                      <p:cBhvr>
                                        <p:cTn id="76" dur="500" fill="hold"/>
                                        <p:tgtEl>
                                          <p:spTgt spid="21088"/>
                                        </p:tgtEl>
                                        <p:attrNameLst>
                                          <p:attrName>ppt_y</p:attrName>
                                        </p:attrNameLst>
                                      </p:cBhvr>
                                      <p:tavLst>
                                        <p:tav tm="0">
                                          <p:val>
                                            <p:strVal val="#ppt_y"/>
                                          </p:val>
                                        </p:tav>
                                        <p:tav tm="100000">
                                          <p:val>
                                            <p:strVal val="#ppt_y"/>
                                          </p:val>
                                        </p:tav>
                                      </p:tavLst>
                                    </p:anim>
                                    <p:anim calcmode="lin" valueType="num">
                                      <p:cBhvr>
                                        <p:cTn id="77" dur="500" fill="hold"/>
                                        <p:tgtEl>
                                          <p:spTgt spid="21088"/>
                                        </p:tgtEl>
                                        <p:attrNameLst>
                                          <p:attrName>ppt_w</p:attrName>
                                        </p:attrNameLst>
                                      </p:cBhvr>
                                      <p:tavLst>
                                        <p:tav tm="0">
                                          <p:val>
                                            <p:fltVal val="0"/>
                                          </p:val>
                                        </p:tav>
                                        <p:tav tm="100000">
                                          <p:val>
                                            <p:strVal val="#ppt_w"/>
                                          </p:val>
                                        </p:tav>
                                      </p:tavLst>
                                    </p:anim>
                                    <p:anim calcmode="lin" valueType="num">
                                      <p:cBhvr>
                                        <p:cTn id="78" dur="500" fill="hold"/>
                                        <p:tgtEl>
                                          <p:spTgt spid="21088"/>
                                        </p:tgtEl>
                                        <p:attrNameLst>
                                          <p:attrName>ppt_h</p:attrName>
                                        </p:attrNameLst>
                                      </p:cBhvr>
                                      <p:tavLst>
                                        <p:tav tm="0">
                                          <p:val>
                                            <p:strVal val="#ppt_h"/>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blinds(horizontal)">
                                      <p:cBhvr>
                                        <p:cTn id="83" dur="500"/>
                                        <p:tgtEl>
                                          <p:spTgt spid="1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7" presetClass="entr" presetSubtype="8" fill="hold" nodeType="clickEffect">
                                  <p:stCondLst>
                                    <p:cond delay="0"/>
                                  </p:stCondLst>
                                  <p:childTnLst>
                                    <p:set>
                                      <p:cBhvr>
                                        <p:cTn id="87" dur="1" fill="hold">
                                          <p:stCondLst>
                                            <p:cond delay="0"/>
                                          </p:stCondLst>
                                        </p:cTn>
                                        <p:tgtEl>
                                          <p:spTgt spid="6"/>
                                        </p:tgtEl>
                                        <p:attrNameLst>
                                          <p:attrName>style.visibility</p:attrName>
                                        </p:attrNameLst>
                                      </p:cBhvr>
                                      <p:to>
                                        <p:strVal val="visible"/>
                                      </p:to>
                                    </p:set>
                                    <p:anim calcmode="lin" valueType="num">
                                      <p:cBhvr>
                                        <p:cTn id="88" dur="500" fill="hold"/>
                                        <p:tgtEl>
                                          <p:spTgt spid="6"/>
                                        </p:tgtEl>
                                        <p:attrNameLst>
                                          <p:attrName>ppt_x</p:attrName>
                                        </p:attrNameLst>
                                      </p:cBhvr>
                                      <p:tavLst>
                                        <p:tav tm="0">
                                          <p:val>
                                            <p:strVal val="#ppt_x-#ppt_w/2"/>
                                          </p:val>
                                        </p:tav>
                                        <p:tav tm="100000">
                                          <p:val>
                                            <p:strVal val="#ppt_x"/>
                                          </p:val>
                                        </p:tav>
                                      </p:tavLst>
                                    </p:anim>
                                    <p:anim calcmode="lin" valueType="num">
                                      <p:cBhvr>
                                        <p:cTn id="89" dur="500" fill="hold"/>
                                        <p:tgtEl>
                                          <p:spTgt spid="6"/>
                                        </p:tgtEl>
                                        <p:attrNameLst>
                                          <p:attrName>ppt_y</p:attrName>
                                        </p:attrNameLst>
                                      </p:cBhvr>
                                      <p:tavLst>
                                        <p:tav tm="0">
                                          <p:val>
                                            <p:strVal val="#ppt_y"/>
                                          </p:val>
                                        </p:tav>
                                        <p:tav tm="100000">
                                          <p:val>
                                            <p:strVal val="#ppt_y"/>
                                          </p:val>
                                        </p:tav>
                                      </p:tavLst>
                                    </p:anim>
                                    <p:anim calcmode="lin" valueType="num">
                                      <p:cBhvr>
                                        <p:cTn id="90" dur="500" fill="hold"/>
                                        <p:tgtEl>
                                          <p:spTgt spid="6"/>
                                        </p:tgtEl>
                                        <p:attrNameLst>
                                          <p:attrName>ppt_w</p:attrName>
                                        </p:attrNameLst>
                                      </p:cBhvr>
                                      <p:tavLst>
                                        <p:tav tm="0">
                                          <p:val>
                                            <p:fltVal val="0"/>
                                          </p:val>
                                        </p:tav>
                                        <p:tav tm="100000">
                                          <p:val>
                                            <p:strVal val="#ppt_w"/>
                                          </p:val>
                                        </p:tav>
                                      </p:tavLst>
                                    </p:anim>
                                    <p:anim calcmode="lin" valueType="num">
                                      <p:cBhvr>
                                        <p:cTn id="91"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17" presetClass="entr" presetSubtype="8" fill="hold" nodeType="click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ppt_x</p:attrName>
                                        </p:attrNameLst>
                                      </p:cBhvr>
                                      <p:tavLst>
                                        <p:tav tm="0">
                                          <p:val>
                                            <p:strVal val="#ppt_x-#ppt_w/2"/>
                                          </p:val>
                                        </p:tav>
                                        <p:tav tm="100000">
                                          <p:val>
                                            <p:strVal val="#ppt_x"/>
                                          </p:val>
                                        </p:tav>
                                      </p:tavLst>
                                    </p:anim>
                                    <p:anim calcmode="lin" valueType="num">
                                      <p:cBhvr>
                                        <p:cTn id="97" dur="500" fill="hold"/>
                                        <p:tgtEl>
                                          <p:spTgt spid="7"/>
                                        </p:tgtEl>
                                        <p:attrNameLst>
                                          <p:attrName>ppt_y</p:attrName>
                                        </p:attrNameLst>
                                      </p:cBhvr>
                                      <p:tavLst>
                                        <p:tav tm="0">
                                          <p:val>
                                            <p:strVal val="#ppt_y"/>
                                          </p:val>
                                        </p:tav>
                                        <p:tav tm="100000">
                                          <p:val>
                                            <p:strVal val="#ppt_y"/>
                                          </p:val>
                                        </p:tav>
                                      </p:tavLst>
                                    </p:anim>
                                    <p:anim calcmode="lin" valueType="num">
                                      <p:cBhvr>
                                        <p:cTn id="98" dur="500" fill="hold"/>
                                        <p:tgtEl>
                                          <p:spTgt spid="7"/>
                                        </p:tgtEl>
                                        <p:attrNameLst>
                                          <p:attrName>ppt_w</p:attrName>
                                        </p:attrNameLst>
                                      </p:cBhvr>
                                      <p:tavLst>
                                        <p:tav tm="0">
                                          <p:val>
                                            <p:fltVal val="0"/>
                                          </p:val>
                                        </p:tav>
                                        <p:tav tm="100000">
                                          <p:val>
                                            <p:strVal val="#ppt_w"/>
                                          </p:val>
                                        </p:tav>
                                      </p:tavLst>
                                    </p:anim>
                                    <p:anim calcmode="lin" valueType="num">
                                      <p:cBhvr>
                                        <p:cTn id="99"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8" fill="hold" nodeType="clickEffect">
                                  <p:stCondLst>
                                    <p:cond delay="0"/>
                                  </p:stCondLst>
                                  <p:childTnLst>
                                    <p:set>
                                      <p:cBhvr>
                                        <p:cTn id="103" dur="1" fill="hold">
                                          <p:stCondLst>
                                            <p:cond delay="0"/>
                                          </p:stCondLst>
                                        </p:cTn>
                                        <p:tgtEl>
                                          <p:spTgt spid="21091"/>
                                        </p:tgtEl>
                                        <p:attrNameLst>
                                          <p:attrName>style.visibility</p:attrName>
                                        </p:attrNameLst>
                                      </p:cBhvr>
                                      <p:to>
                                        <p:strVal val="visible"/>
                                      </p:to>
                                    </p:set>
                                    <p:anim calcmode="lin" valueType="num">
                                      <p:cBhvr>
                                        <p:cTn id="104" dur="500" fill="hold"/>
                                        <p:tgtEl>
                                          <p:spTgt spid="21091"/>
                                        </p:tgtEl>
                                        <p:attrNameLst>
                                          <p:attrName>ppt_x</p:attrName>
                                        </p:attrNameLst>
                                      </p:cBhvr>
                                      <p:tavLst>
                                        <p:tav tm="0">
                                          <p:val>
                                            <p:strVal val="#ppt_x-#ppt_w/2"/>
                                          </p:val>
                                        </p:tav>
                                        <p:tav tm="100000">
                                          <p:val>
                                            <p:strVal val="#ppt_x"/>
                                          </p:val>
                                        </p:tav>
                                      </p:tavLst>
                                    </p:anim>
                                    <p:anim calcmode="lin" valueType="num">
                                      <p:cBhvr>
                                        <p:cTn id="105" dur="500" fill="hold"/>
                                        <p:tgtEl>
                                          <p:spTgt spid="21091"/>
                                        </p:tgtEl>
                                        <p:attrNameLst>
                                          <p:attrName>ppt_y</p:attrName>
                                        </p:attrNameLst>
                                      </p:cBhvr>
                                      <p:tavLst>
                                        <p:tav tm="0">
                                          <p:val>
                                            <p:strVal val="#ppt_y"/>
                                          </p:val>
                                        </p:tav>
                                        <p:tav tm="100000">
                                          <p:val>
                                            <p:strVal val="#ppt_y"/>
                                          </p:val>
                                        </p:tav>
                                      </p:tavLst>
                                    </p:anim>
                                    <p:anim calcmode="lin" valueType="num">
                                      <p:cBhvr>
                                        <p:cTn id="106" dur="500" fill="hold"/>
                                        <p:tgtEl>
                                          <p:spTgt spid="21091"/>
                                        </p:tgtEl>
                                        <p:attrNameLst>
                                          <p:attrName>ppt_w</p:attrName>
                                        </p:attrNameLst>
                                      </p:cBhvr>
                                      <p:tavLst>
                                        <p:tav tm="0">
                                          <p:val>
                                            <p:fltVal val="0"/>
                                          </p:val>
                                        </p:tav>
                                        <p:tav tm="100000">
                                          <p:val>
                                            <p:strVal val="#ppt_w"/>
                                          </p:val>
                                        </p:tav>
                                      </p:tavLst>
                                    </p:anim>
                                    <p:anim calcmode="lin" valueType="num">
                                      <p:cBhvr>
                                        <p:cTn id="107" dur="500" fill="hold"/>
                                        <p:tgtEl>
                                          <p:spTgt spid="21091"/>
                                        </p:tgtEl>
                                        <p:attrNameLst>
                                          <p:attrName>ppt_h</p:attrName>
                                        </p:attrNameLst>
                                      </p:cBhvr>
                                      <p:tavLst>
                                        <p:tav tm="0">
                                          <p:val>
                                            <p:strVal val="#ppt_h"/>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1233"/>
                                        </p:tgtEl>
                                        <p:attrNameLst>
                                          <p:attrName>style.visibility</p:attrName>
                                        </p:attrNameLst>
                                      </p:cBhvr>
                                      <p:to>
                                        <p:strVal val="visible"/>
                                      </p:to>
                                    </p:set>
                                    <p:animEffect transition="in" filter="blinds(horizontal)">
                                      <p:cBhvr>
                                        <p:cTn id="112" dur="500"/>
                                        <p:tgtEl>
                                          <p:spTgt spid="2123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21232"/>
                                        </p:tgtEl>
                                        <p:attrNameLst>
                                          <p:attrName>style.visibility</p:attrName>
                                        </p:attrNameLst>
                                      </p:cBhvr>
                                      <p:to>
                                        <p:strVal val="visible"/>
                                      </p:to>
                                    </p:set>
                                    <p:animEffect transition="in" filter="blinds(horizontal)">
                                      <p:cBhvr>
                                        <p:cTn id="117" dur="500"/>
                                        <p:tgtEl>
                                          <p:spTgt spid="21232"/>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21234"/>
                                        </p:tgtEl>
                                        <p:attrNameLst>
                                          <p:attrName>style.visibility</p:attrName>
                                        </p:attrNameLst>
                                      </p:cBhvr>
                                      <p:to>
                                        <p:strVal val="visible"/>
                                      </p:to>
                                    </p:set>
                                    <p:animEffect transition="in" filter="blinds(horizontal)">
                                      <p:cBhvr>
                                        <p:cTn id="122" dur="500"/>
                                        <p:tgtEl>
                                          <p:spTgt spid="212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nodeType="clickEffect">
                                  <p:stCondLst>
                                    <p:cond delay="0"/>
                                  </p:stCondLst>
                                  <p:childTnLst>
                                    <p:set>
                                      <p:cBhvr>
                                        <p:cTn id="126" dur="1" fill="hold">
                                          <p:stCondLst>
                                            <p:cond delay="0"/>
                                          </p:stCondLst>
                                        </p:cTn>
                                        <p:tgtEl>
                                          <p:spTgt spid="21235"/>
                                        </p:tgtEl>
                                        <p:attrNameLst>
                                          <p:attrName>style.visibility</p:attrName>
                                        </p:attrNameLst>
                                      </p:cBhvr>
                                      <p:to>
                                        <p:strVal val="visible"/>
                                      </p:to>
                                    </p:set>
                                    <p:animEffect transition="in" filter="blinds(horizontal)">
                                      <p:cBhvr>
                                        <p:cTn id="127" dur="500"/>
                                        <p:tgtEl>
                                          <p:spTgt spid="2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76" grpId="0" autoUpdateAnimBg="0"/>
      <p:bldP spid="21233" grpId="0" autoUpdateAnimBg="0"/>
      <p:bldP spid="21234" grpId="0" autoUpdateAnimBg="0"/>
      <p:bldP spid="21239"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08">
            <a:extLst>
              <a:ext uri="{FF2B5EF4-FFF2-40B4-BE49-F238E27FC236}">
                <a16:creationId xmlns:a16="http://schemas.microsoft.com/office/drawing/2014/main" id="{F0416827-A8E0-401E-9965-629444E6D1E5}"/>
              </a:ext>
            </a:extLst>
          </p:cNvPr>
          <p:cNvGrpSpPr>
            <a:grpSpLocks/>
          </p:cNvGrpSpPr>
          <p:nvPr/>
        </p:nvGrpSpPr>
        <p:grpSpPr bwMode="auto">
          <a:xfrm>
            <a:off x="5551488" y="1392238"/>
            <a:ext cx="2105025" cy="5313362"/>
            <a:chOff x="3194" y="4407"/>
            <a:chExt cx="3316" cy="7029"/>
          </a:xfrm>
        </p:grpSpPr>
        <p:sp>
          <p:nvSpPr>
            <p:cNvPr id="122029" name="Line 309">
              <a:extLst>
                <a:ext uri="{FF2B5EF4-FFF2-40B4-BE49-F238E27FC236}">
                  <a16:creationId xmlns:a16="http://schemas.microsoft.com/office/drawing/2014/main" id="{06F7E189-94B1-4379-900C-96E30E491B90}"/>
                </a:ext>
              </a:extLst>
            </p:cNvPr>
            <p:cNvSpPr>
              <a:spLocks noChangeShapeType="1"/>
            </p:cNvSpPr>
            <p:nvPr/>
          </p:nvSpPr>
          <p:spPr bwMode="auto">
            <a:xfrm>
              <a:off x="3194" y="4419"/>
              <a:ext cx="0" cy="69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030" name="Line 310">
              <a:extLst>
                <a:ext uri="{FF2B5EF4-FFF2-40B4-BE49-F238E27FC236}">
                  <a16:creationId xmlns:a16="http://schemas.microsoft.com/office/drawing/2014/main" id="{8E3A1B2C-26C5-4C53-AD6E-CE08E75C1D4D}"/>
                </a:ext>
              </a:extLst>
            </p:cNvPr>
            <p:cNvSpPr>
              <a:spLocks noChangeShapeType="1"/>
            </p:cNvSpPr>
            <p:nvPr/>
          </p:nvSpPr>
          <p:spPr bwMode="auto">
            <a:xfrm>
              <a:off x="4364" y="4407"/>
              <a:ext cx="0" cy="70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031" name="Line 311">
              <a:extLst>
                <a:ext uri="{FF2B5EF4-FFF2-40B4-BE49-F238E27FC236}">
                  <a16:creationId xmlns:a16="http://schemas.microsoft.com/office/drawing/2014/main" id="{D32B72C9-A28F-4078-8957-45425CC33628}"/>
                </a:ext>
              </a:extLst>
            </p:cNvPr>
            <p:cNvSpPr>
              <a:spLocks noChangeShapeType="1"/>
            </p:cNvSpPr>
            <p:nvPr/>
          </p:nvSpPr>
          <p:spPr bwMode="auto">
            <a:xfrm>
              <a:off x="6510" y="4503"/>
              <a:ext cx="0" cy="68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032" name="Line 312">
              <a:extLst>
                <a:ext uri="{FF2B5EF4-FFF2-40B4-BE49-F238E27FC236}">
                  <a16:creationId xmlns:a16="http://schemas.microsoft.com/office/drawing/2014/main" id="{17391413-A4C4-4171-AEEB-941E0D0174E5}"/>
                </a:ext>
              </a:extLst>
            </p:cNvPr>
            <p:cNvSpPr>
              <a:spLocks noChangeShapeType="1"/>
            </p:cNvSpPr>
            <p:nvPr/>
          </p:nvSpPr>
          <p:spPr bwMode="auto">
            <a:xfrm>
              <a:off x="4836" y="4551"/>
              <a:ext cx="18" cy="68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033" name="Line 313">
              <a:extLst>
                <a:ext uri="{FF2B5EF4-FFF2-40B4-BE49-F238E27FC236}">
                  <a16:creationId xmlns:a16="http://schemas.microsoft.com/office/drawing/2014/main" id="{B4FF82E3-54ED-4A0F-B163-E5CD72140241}"/>
                </a:ext>
              </a:extLst>
            </p:cNvPr>
            <p:cNvSpPr>
              <a:spLocks noChangeShapeType="1"/>
            </p:cNvSpPr>
            <p:nvPr/>
          </p:nvSpPr>
          <p:spPr bwMode="auto">
            <a:xfrm flipH="1">
              <a:off x="5956" y="4569"/>
              <a:ext cx="18" cy="68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859" name="Rectangle 2">
            <a:extLst>
              <a:ext uri="{FF2B5EF4-FFF2-40B4-BE49-F238E27FC236}">
                <a16:creationId xmlns:a16="http://schemas.microsoft.com/office/drawing/2014/main" id="{7872B848-23ED-4F79-ACD0-331D4A659065}"/>
              </a:ext>
            </a:extLst>
          </p:cNvPr>
          <p:cNvSpPr>
            <a:spLocks noGrp="1" noChangeArrowheads="1"/>
          </p:cNvSpPr>
          <p:nvPr>
            <p:ph type="title"/>
          </p:nvPr>
        </p:nvSpPr>
        <p:spPr>
          <a:xfrm>
            <a:off x="609600" y="571500"/>
            <a:ext cx="7772400" cy="609600"/>
          </a:xfrm>
        </p:spPr>
        <p:txBody>
          <a:bodyPr/>
          <a:lstStyle/>
          <a:p>
            <a:pPr algn="ctr" eaLnBrk="1" hangingPunct="1"/>
            <a:r>
              <a:rPr lang="en-US" altLang="zh-CN" sz="3200" b="1">
                <a:solidFill>
                  <a:srgbClr val="040408"/>
                </a:solidFill>
                <a:latin typeface="宋体" panose="02010600030101010101" pitchFamily="2" charset="-122"/>
              </a:rPr>
              <a:t>§2.5 </a:t>
            </a:r>
            <a:r>
              <a:rPr lang="zh-CN" altLang="en-US" sz="3600" b="1">
                <a:solidFill>
                  <a:srgbClr val="040408"/>
                </a:solidFill>
                <a:latin typeface="宋体" panose="02010600030101010101" pitchFamily="2" charset="-122"/>
              </a:rPr>
              <a:t>单相桥式半控整流电路</a:t>
            </a:r>
            <a:r>
              <a:rPr lang="zh-CN" altLang="en-US"/>
              <a:t> </a:t>
            </a:r>
          </a:p>
        </p:txBody>
      </p:sp>
      <p:grpSp>
        <p:nvGrpSpPr>
          <p:cNvPr id="3" name="Group 225">
            <a:extLst>
              <a:ext uri="{FF2B5EF4-FFF2-40B4-BE49-F238E27FC236}">
                <a16:creationId xmlns:a16="http://schemas.microsoft.com/office/drawing/2014/main" id="{171A473B-EFF6-4BF8-ABC2-BD175D71B79A}"/>
              </a:ext>
            </a:extLst>
          </p:cNvPr>
          <p:cNvGrpSpPr>
            <a:grpSpLocks/>
          </p:cNvGrpSpPr>
          <p:nvPr/>
        </p:nvGrpSpPr>
        <p:grpSpPr bwMode="auto">
          <a:xfrm>
            <a:off x="1676400" y="1524000"/>
            <a:ext cx="2209800" cy="2125663"/>
            <a:chOff x="912" y="912"/>
            <a:chExt cx="1488" cy="1104"/>
          </a:xfrm>
        </p:grpSpPr>
        <p:sp>
          <p:nvSpPr>
            <p:cNvPr id="122022" name="Line 226">
              <a:extLst>
                <a:ext uri="{FF2B5EF4-FFF2-40B4-BE49-F238E27FC236}">
                  <a16:creationId xmlns:a16="http://schemas.microsoft.com/office/drawing/2014/main" id="{2E929C89-687B-472C-9EE5-DEFF9B1DF382}"/>
                </a:ext>
              </a:extLst>
            </p:cNvPr>
            <p:cNvSpPr>
              <a:spLocks noChangeShapeType="1"/>
            </p:cNvSpPr>
            <p:nvPr/>
          </p:nvSpPr>
          <p:spPr bwMode="auto">
            <a:xfrm>
              <a:off x="1008" y="1194"/>
              <a:ext cx="192" cy="0"/>
            </a:xfrm>
            <a:prstGeom prst="line">
              <a:avLst/>
            </a:prstGeom>
            <a:noFill/>
            <a:ln w="127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023" name="Line 227">
              <a:extLst>
                <a:ext uri="{FF2B5EF4-FFF2-40B4-BE49-F238E27FC236}">
                  <a16:creationId xmlns:a16="http://schemas.microsoft.com/office/drawing/2014/main" id="{FE2F5A38-C996-4F6A-ADA7-AF27A9D3CC01}"/>
                </a:ext>
              </a:extLst>
            </p:cNvPr>
            <p:cNvSpPr>
              <a:spLocks noChangeShapeType="1"/>
            </p:cNvSpPr>
            <p:nvPr/>
          </p:nvSpPr>
          <p:spPr bwMode="auto">
            <a:xfrm flipV="1">
              <a:off x="1200" y="912"/>
              <a:ext cx="0" cy="282"/>
            </a:xfrm>
            <a:prstGeom prst="line">
              <a:avLst/>
            </a:prstGeom>
            <a:noFill/>
            <a:ln w="127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024" name="Line 228">
              <a:extLst>
                <a:ext uri="{FF2B5EF4-FFF2-40B4-BE49-F238E27FC236}">
                  <a16:creationId xmlns:a16="http://schemas.microsoft.com/office/drawing/2014/main" id="{7F7F662F-2061-43C3-84E3-34BB3CAF1D34}"/>
                </a:ext>
              </a:extLst>
            </p:cNvPr>
            <p:cNvSpPr>
              <a:spLocks noChangeShapeType="1"/>
            </p:cNvSpPr>
            <p:nvPr/>
          </p:nvSpPr>
          <p:spPr bwMode="auto">
            <a:xfrm>
              <a:off x="1200" y="912"/>
              <a:ext cx="1200" cy="0"/>
            </a:xfrm>
            <a:prstGeom prst="line">
              <a:avLst/>
            </a:prstGeom>
            <a:noFill/>
            <a:ln w="127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025" name="Line 229">
              <a:extLst>
                <a:ext uri="{FF2B5EF4-FFF2-40B4-BE49-F238E27FC236}">
                  <a16:creationId xmlns:a16="http://schemas.microsoft.com/office/drawing/2014/main" id="{0780EDBC-0F58-4811-80BE-B32D11B40478}"/>
                </a:ext>
              </a:extLst>
            </p:cNvPr>
            <p:cNvSpPr>
              <a:spLocks noChangeShapeType="1"/>
            </p:cNvSpPr>
            <p:nvPr/>
          </p:nvSpPr>
          <p:spPr bwMode="auto">
            <a:xfrm>
              <a:off x="2400" y="912"/>
              <a:ext cx="0" cy="1086"/>
            </a:xfrm>
            <a:prstGeom prst="line">
              <a:avLst/>
            </a:prstGeom>
            <a:noFill/>
            <a:ln w="127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026" name="Line 230">
              <a:extLst>
                <a:ext uri="{FF2B5EF4-FFF2-40B4-BE49-F238E27FC236}">
                  <a16:creationId xmlns:a16="http://schemas.microsoft.com/office/drawing/2014/main" id="{B8761C24-46E7-4688-96D4-7966DE2571B3}"/>
                </a:ext>
              </a:extLst>
            </p:cNvPr>
            <p:cNvSpPr>
              <a:spLocks noChangeShapeType="1"/>
            </p:cNvSpPr>
            <p:nvPr/>
          </p:nvSpPr>
          <p:spPr bwMode="auto">
            <a:xfrm flipV="1">
              <a:off x="1728" y="1680"/>
              <a:ext cx="0" cy="322"/>
            </a:xfrm>
            <a:prstGeom prst="line">
              <a:avLst/>
            </a:prstGeom>
            <a:noFill/>
            <a:ln w="127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027" name="Line 231">
              <a:extLst>
                <a:ext uri="{FF2B5EF4-FFF2-40B4-BE49-F238E27FC236}">
                  <a16:creationId xmlns:a16="http://schemas.microsoft.com/office/drawing/2014/main" id="{0592EE21-93D8-4BDA-A4BD-748D5D46246B}"/>
                </a:ext>
              </a:extLst>
            </p:cNvPr>
            <p:cNvSpPr>
              <a:spLocks noChangeShapeType="1"/>
            </p:cNvSpPr>
            <p:nvPr/>
          </p:nvSpPr>
          <p:spPr bwMode="auto">
            <a:xfrm flipH="1" flipV="1">
              <a:off x="912" y="1680"/>
              <a:ext cx="768" cy="0"/>
            </a:xfrm>
            <a:prstGeom prst="line">
              <a:avLst/>
            </a:prstGeom>
            <a:noFill/>
            <a:ln w="12700">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028" name="Line 232">
              <a:extLst>
                <a:ext uri="{FF2B5EF4-FFF2-40B4-BE49-F238E27FC236}">
                  <a16:creationId xmlns:a16="http://schemas.microsoft.com/office/drawing/2014/main" id="{3AA6F535-56C0-4A1D-A9BB-16B82F2A853C}"/>
                </a:ext>
              </a:extLst>
            </p:cNvPr>
            <p:cNvSpPr>
              <a:spLocks noChangeShapeType="1"/>
            </p:cNvSpPr>
            <p:nvPr/>
          </p:nvSpPr>
          <p:spPr bwMode="auto">
            <a:xfrm>
              <a:off x="1728" y="2016"/>
              <a:ext cx="672" cy="0"/>
            </a:xfrm>
            <a:prstGeom prst="line">
              <a:avLst/>
            </a:prstGeom>
            <a:noFill/>
            <a:ln w="127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9755" name="Line 299">
            <a:extLst>
              <a:ext uri="{FF2B5EF4-FFF2-40B4-BE49-F238E27FC236}">
                <a16:creationId xmlns:a16="http://schemas.microsoft.com/office/drawing/2014/main" id="{AFBFB03E-8947-429E-8C7E-B34540EFAF4B}"/>
              </a:ext>
            </a:extLst>
          </p:cNvPr>
          <p:cNvSpPr>
            <a:spLocks noChangeShapeType="1"/>
          </p:cNvSpPr>
          <p:nvPr/>
        </p:nvSpPr>
        <p:spPr bwMode="auto">
          <a:xfrm>
            <a:off x="5254625" y="1890713"/>
            <a:ext cx="298450"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56" name="Line 300">
            <a:extLst>
              <a:ext uri="{FF2B5EF4-FFF2-40B4-BE49-F238E27FC236}">
                <a16:creationId xmlns:a16="http://schemas.microsoft.com/office/drawing/2014/main" id="{1B35F4EF-AEC6-4805-9985-A69E8D771CF9}"/>
              </a:ext>
            </a:extLst>
          </p:cNvPr>
          <p:cNvSpPr>
            <a:spLocks noChangeShapeType="1"/>
          </p:cNvSpPr>
          <p:nvPr/>
        </p:nvSpPr>
        <p:spPr bwMode="auto">
          <a:xfrm flipH="1" flipV="1">
            <a:off x="5553075" y="1587500"/>
            <a:ext cx="9525" cy="3175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57" name="Line 301">
            <a:extLst>
              <a:ext uri="{FF2B5EF4-FFF2-40B4-BE49-F238E27FC236}">
                <a16:creationId xmlns:a16="http://schemas.microsoft.com/office/drawing/2014/main" id="{66026A73-9DF2-4263-99EC-17D88D72628E}"/>
              </a:ext>
            </a:extLst>
          </p:cNvPr>
          <p:cNvSpPr>
            <a:spLocks noChangeShapeType="1"/>
          </p:cNvSpPr>
          <p:nvPr/>
        </p:nvSpPr>
        <p:spPr bwMode="auto">
          <a:xfrm>
            <a:off x="5541963" y="1587500"/>
            <a:ext cx="744537"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58" name="Line 302">
            <a:extLst>
              <a:ext uri="{FF2B5EF4-FFF2-40B4-BE49-F238E27FC236}">
                <a16:creationId xmlns:a16="http://schemas.microsoft.com/office/drawing/2014/main" id="{F22C9206-FFD6-4F39-8ECC-264C040E6C6F}"/>
              </a:ext>
            </a:extLst>
          </p:cNvPr>
          <p:cNvSpPr>
            <a:spLocks noChangeShapeType="1"/>
          </p:cNvSpPr>
          <p:nvPr/>
        </p:nvSpPr>
        <p:spPr bwMode="auto">
          <a:xfrm>
            <a:off x="6297613" y="1576388"/>
            <a:ext cx="0" cy="41592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59" name="Line 303">
            <a:extLst>
              <a:ext uri="{FF2B5EF4-FFF2-40B4-BE49-F238E27FC236}">
                <a16:creationId xmlns:a16="http://schemas.microsoft.com/office/drawing/2014/main" id="{0077E961-C090-4816-871C-5760F300F384}"/>
              </a:ext>
            </a:extLst>
          </p:cNvPr>
          <p:cNvSpPr>
            <a:spLocks noChangeShapeType="1"/>
          </p:cNvSpPr>
          <p:nvPr/>
        </p:nvSpPr>
        <p:spPr bwMode="auto">
          <a:xfrm flipV="1">
            <a:off x="6286500" y="1890713"/>
            <a:ext cx="1360488" cy="1111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60" name="Line 304">
            <a:extLst>
              <a:ext uri="{FF2B5EF4-FFF2-40B4-BE49-F238E27FC236}">
                <a16:creationId xmlns:a16="http://schemas.microsoft.com/office/drawing/2014/main" id="{55E308D9-0806-4A08-A206-50B052906A90}"/>
              </a:ext>
            </a:extLst>
          </p:cNvPr>
          <p:cNvSpPr>
            <a:spLocks noChangeShapeType="1"/>
          </p:cNvSpPr>
          <p:nvPr/>
        </p:nvSpPr>
        <p:spPr bwMode="auto">
          <a:xfrm flipV="1">
            <a:off x="6324600" y="2438400"/>
            <a:ext cx="296863"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61" name="Line 305">
            <a:extLst>
              <a:ext uri="{FF2B5EF4-FFF2-40B4-BE49-F238E27FC236}">
                <a16:creationId xmlns:a16="http://schemas.microsoft.com/office/drawing/2014/main" id="{43F65B19-A306-41F3-953B-984E521226ED}"/>
              </a:ext>
            </a:extLst>
          </p:cNvPr>
          <p:cNvSpPr>
            <a:spLocks noChangeShapeType="1"/>
          </p:cNvSpPr>
          <p:nvPr/>
        </p:nvSpPr>
        <p:spPr bwMode="auto">
          <a:xfrm>
            <a:off x="5562600" y="3886200"/>
            <a:ext cx="1052513" cy="95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62" name="Line 306">
            <a:extLst>
              <a:ext uri="{FF2B5EF4-FFF2-40B4-BE49-F238E27FC236}">
                <a16:creationId xmlns:a16="http://schemas.microsoft.com/office/drawing/2014/main" id="{CD92D62F-5DF7-4D46-B519-CC9D28D0218E}"/>
              </a:ext>
            </a:extLst>
          </p:cNvPr>
          <p:cNvSpPr>
            <a:spLocks noChangeShapeType="1"/>
          </p:cNvSpPr>
          <p:nvPr/>
        </p:nvSpPr>
        <p:spPr bwMode="auto">
          <a:xfrm flipV="1">
            <a:off x="6629400" y="3429000"/>
            <a:ext cx="0" cy="457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63" name="Line 307">
            <a:extLst>
              <a:ext uri="{FF2B5EF4-FFF2-40B4-BE49-F238E27FC236}">
                <a16:creationId xmlns:a16="http://schemas.microsoft.com/office/drawing/2014/main" id="{85FC09BA-5D92-4CA1-8F67-2317CFC6DC02}"/>
              </a:ext>
            </a:extLst>
          </p:cNvPr>
          <p:cNvSpPr>
            <a:spLocks noChangeShapeType="1"/>
          </p:cNvSpPr>
          <p:nvPr/>
        </p:nvSpPr>
        <p:spPr bwMode="auto">
          <a:xfrm>
            <a:off x="6629400" y="3429000"/>
            <a:ext cx="685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70" name="Line 314">
            <a:extLst>
              <a:ext uri="{FF2B5EF4-FFF2-40B4-BE49-F238E27FC236}">
                <a16:creationId xmlns:a16="http://schemas.microsoft.com/office/drawing/2014/main" id="{B68ADEFA-288A-4B0F-8FDF-039D6DDF8EBE}"/>
              </a:ext>
            </a:extLst>
          </p:cNvPr>
          <p:cNvSpPr>
            <a:spLocks noChangeShapeType="1"/>
          </p:cNvSpPr>
          <p:nvPr/>
        </p:nvSpPr>
        <p:spPr bwMode="auto">
          <a:xfrm>
            <a:off x="7315200" y="3429000"/>
            <a:ext cx="0" cy="457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71" name="Line 315">
            <a:extLst>
              <a:ext uri="{FF2B5EF4-FFF2-40B4-BE49-F238E27FC236}">
                <a16:creationId xmlns:a16="http://schemas.microsoft.com/office/drawing/2014/main" id="{A7356066-15DD-47BA-9637-582F7ED8B261}"/>
              </a:ext>
            </a:extLst>
          </p:cNvPr>
          <p:cNvSpPr>
            <a:spLocks noChangeShapeType="1"/>
          </p:cNvSpPr>
          <p:nvPr/>
        </p:nvSpPr>
        <p:spPr bwMode="auto">
          <a:xfrm>
            <a:off x="7315200" y="3886200"/>
            <a:ext cx="11064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72" name="Line 316">
            <a:extLst>
              <a:ext uri="{FF2B5EF4-FFF2-40B4-BE49-F238E27FC236}">
                <a16:creationId xmlns:a16="http://schemas.microsoft.com/office/drawing/2014/main" id="{B3DDBBF9-4FEC-44C9-9D3D-345E444E2B6D}"/>
              </a:ext>
            </a:extLst>
          </p:cNvPr>
          <p:cNvSpPr>
            <a:spLocks noChangeShapeType="1"/>
          </p:cNvSpPr>
          <p:nvPr/>
        </p:nvSpPr>
        <p:spPr bwMode="auto">
          <a:xfrm flipV="1">
            <a:off x="7315200" y="4495800"/>
            <a:ext cx="39211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317">
            <a:extLst>
              <a:ext uri="{FF2B5EF4-FFF2-40B4-BE49-F238E27FC236}">
                <a16:creationId xmlns:a16="http://schemas.microsoft.com/office/drawing/2014/main" id="{5AF9B011-DBFE-4EFA-8FD7-6D5D1CB581F3}"/>
              </a:ext>
            </a:extLst>
          </p:cNvPr>
          <p:cNvGrpSpPr>
            <a:grpSpLocks/>
          </p:cNvGrpSpPr>
          <p:nvPr/>
        </p:nvGrpSpPr>
        <p:grpSpPr bwMode="auto">
          <a:xfrm>
            <a:off x="4600575" y="2155825"/>
            <a:ext cx="4229100" cy="3079750"/>
            <a:chOff x="1698" y="6045"/>
            <a:chExt cx="6659" cy="4851"/>
          </a:xfrm>
        </p:grpSpPr>
        <p:grpSp>
          <p:nvGrpSpPr>
            <p:cNvPr id="121993" name="Group 318">
              <a:extLst>
                <a:ext uri="{FF2B5EF4-FFF2-40B4-BE49-F238E27FC236}">
                  <a16:creationId xmlns:a16="http://schemas.microsoft.com/office/drawing/2014/main" id="{A96F4485-1BAF-464F-87CB-6488B835F49D}"/>
                </a:ext>
              </a:extLst>
            </p:cNvPr>
            <p:cNvGrpSpPr>
              <a:grpSpLocks/>
            </p:cNvGrpSpPr>
            <p:nvPr/>
          </p:nvGrpSpPr>
          <p:grpSpPr bwMode="auto">
            <a:xfrm>
              <a:off x="2530" y="9360"/>
              <a:ext cx="5793" cy="1512"/>
              <a:chOff x="2580" y="4437"/>
              <a:chExt cx="5793" cy="1512"/>
            </a:xfrm>
          </p:grpSpPr>
          <p:sp>
            <p:nvSpPr>
              <p:cNvPr id="122015" name="Line 319">
                <a:extLst>
                  <a:ext uri="{FF2B5EF4-FFF2-40B4-BE49-F238E27FC236}">
                    <a16:creationId xmlns:a16="http://schemas.microsoft.com/office/drawing/2014/main" id="{260AAF5C-E6B8-4699-AD68-58E910D1F269}"/>
                  </a:ext>
                </a:extLst>
              </p:cNvPr>
              <p:cNvSpPr>
                <a:spLocks noChangeShapeType="1"/>
              </p:cNvSpPr>
              <p:nvPr/>
            </p:nvSpPr>
            <p:spPr bwMode="auto">
              <a:xfrm>
                <a:off x="2580" y="5538"/>
                <a:ext cx="559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016" name="Line 320">
                <a:extLst>
                  <a:ext uri="{FF2B5EF4-FFF2-40B4-BE49-F238E27FC236}">
                    <a16:creationId xmlns:a16="http://schemas.microsoft.com/office/drawing/2014/main" id="{7EF4234D-28B7-4638-8A4A-811280D9EFC3}"/>
                  </a:ext>
                </a:extLst>
              </p:cNvPr>
              <p:cNvSpPr>
                <a:spLocks noChangeShapeType="1"/>
              </p:cNvSpPr>
              <p:nvPr/>
            </p:nvSpPr>
            <p:spPr bwMode="auto">
              <a:xfrm flipV="1">
                <a:off x="2728" y="4437"/>
                <a:ext cx="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2017" name="Group 321">
                <a:extLst>
                  <a:ext uri="{FF2B5EF4-FFF2-40B4-BE49-F238E27FC236}">
                    <a16:creationId xmlns:a16="http://schemas.microsoft.com/office/drawing/2014/main" id="{DDB45901-D2E0-4880-B7FD-787882F6F733}"/>
                  </a:ext>
                </a:extLst>
              </p:cNvPr>
              <p:cNvGrpSpPr>
                <a:grpSpLocks/>
              </p:cNvGrpSpPr>
              <p:nvPr/>
            </p:nvGrpSpPr>
            <p:grpSpPr bwMode="auto">
              <a:xfrm>
                <a:off x="2736" y="4671"/>
                <a:ext cx="4897" cy="888"/>
                <a:chOff x="2030" y="1758"/>
                <a:chExt cx="4896" cy="889"/>
              </a:xfrm>
            </p:grpSpPr>
            <p:sp>
              <p:nvSpPr>
                <p:cNvPr id="122019" name="Freeform 322">
                  <a:extLst>
                    <a:ext uri="{FF2B5EF4-FFF2-40B4-BE49-F238E27FC236}">
                      <a16:creationId xmlns:a16="http://schemas.microsoft.com/office/drawing/2014/main" id="{E715EE70-7EA5-48C5-9E0E-1755F5781FE4}"/>
                    </a:ext>
                  </a:extLst>
                </p:cNvPr>
                <p:cNvSpPr>
                  <a:spLocks noEditPoints="1"/>
                </p:cNvSpPr>
                <p:nvPr/>
              </p:nvSpPr>
              <p:spPr bwMode="auto">
                <a:xfrm>
                  <a:off x="203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020" name="Freeform 323">
                  <a:extLst>
                    <a:ext uri="{FF2B5EF4-FFF2-40B4-BE49-F238E27FC236}">
                      <a16:creationId xmlns:a16="http://schemas.microsoft.com/office/drawing/2014/main" id="{2755C771-4431-47E8-A88C-9CC249B89CD8}"/>
                    </a:ext>
                  </a:extLst>
                </p:cNvPr>
                <p:cNvSpPr>
                  <a:spLocks noEditPoints="1"/>
                </p:cNvSpPr>
                <p:nvPr/>
              </p:nvSpPr>
              <p:spPr bwMode="auto">
                <a:xfrm>
                  <a:off x="366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021" name="Freeform 324">
                  <a:extLst>
                    <a:ext uri="{FF2B5EF4-FFF2-40B4-BE49-F238E27FC236}">
                      <a16:creationId xmlns:a16="http://schemas.microsoft.com/office/drawing/2014/main" id="{BFBED337-8DBD-4001-96EF-4EF119A2872B}"/>
                    </a:ext>
                  </a:extLst>
                </p:cNvPr>
                <p:cNvSpPr>
                  <a:spLocks noEditPoints="1"/>
                </p:cNvSpPr>
                <p:nvPr/>
              </p:nvSpPr>
              <p:spPr bwMode="auto">
                <a:xfrm>
                  <a:off x="5282" y="1776"/>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2018" name="Rectangle 325">
                <a:extLst>
                  <a:ext uri="{FF2B5EF4-FFF2-40B4-BE49-F238E27FC236}">
                    <a16:creationId xmlns:a16="http://schemas.microsoft.com/office/drawing/2014/main" id="{4B03ED27-407F-4375-AD18-15886B95E5A7}"/>
                  </a:ext>
                </a:extLst>
              </p:cNvPr>
              <p:cNvSpPr>
                <a:spLocks noChangeArrowheads="1"/>
              </p:cNvSpPr>
              <p:nvPr/>
            </p:nvSpPr>
            <p:spPr bwMode="auto">
              <a:xfrm>
                <a:off x="7536" y="5382"/>
                <a:ext cx="837"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宋体" panose="02010600030101010101" pitchFamily="2" charset="-122"/>
                  </a:rPr>
                  <a:t>ω</a:t>
                </a:r>
                <a:r>
                  <a:rPr lang="en-US" altLang="zh-CN" sz="1600">
                    <a:solidFill>
                      <a:srgbClr val="000000"/>
                    </a:solidFill>
                  </a:rPr>
                  <a:t>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21994" name="Group 326">
              <a:extLst>
                <a:ext uri="{FF2B5EF4-FFF2-40B4-BE49-F238E27FC236}">
                  <a16:creationId xmlns:a16="http://schemas.microsoft.com/office/drawing/2014/main" id="{71A2CB95-4DA0-4C5B-A77E-A75EEFD84106}"/>
                </a:ext>
              </a:extLst>
            </p:cNvPr>
            <p:cNvGrpSpPr>
              <a:grpSpLocks/>
            </p:cNvGrpSpPr>
            <p:nvPr/>
          </p:nvGrpSpPr>
          <p:grpSpPr bwMode="auto">
            <a:xfrm>
              <a:off x="1730" y="6045"/>
              <a:ext cx="6627" cy="3243"/>
              <a:chOff x="1730" y="6045"/>
              <a:chExt cx="6627" cy="3243"/>
            </a:xfrm>
          </p:grpSpPr>
          <p:grpSp>
            <p:nvGrpSpPr>
              <p:cNvPr id="121996" name="Group 327">
                <a:extLst>
                  <a:ext uri="{FF2B5EF4-FFF2-40B4-BE49-F238E27FC236}">
                    <a16:creationId xmlns:a16="http://schemas.microsoft.com/office/drawing/2014/main" id="{2A9AABC9-BCEA-45CF-A9D5-C0036536F103}"/>
                  </a:ext>
                </a:extLst>
              </p:cNvPr>
              <p:cNvGrpSpPr>
                <a:grpSpLocks/>
              </p:cNvGrpSpPr>
              <p:nvPr/>
            </p:nvGrpSpPr>
            <p:grpSpPr bwMode="auto">
              <a:xfrm>
                <a:off x="2530" y="7668"/>
                <a:ext cx="5793" cy="1512"/>
                <a:chOff x="2580" y="4437"/>
                <a:chExt cx="5793" cy="1512"/>
              </a:xfrm>
            </p:grpSpPr>
            <p:sp>
              <p:nvSpPr>
                <p:cNvPr id="122008" name="Line 328">
                  <a:extLst>
                    <a:ext uri="{FF2B5EF4-FFF2-40B4-BE49-F238E27FC236}">
                      <a16:creationId xmlns:a16="http://schemas.microsoft.com/office/drawing/2014/main" id="{C328B5BF-94B6-4DDE-B3E7-2094EA5B60BC}"/>
                    </a:ext>
                  </a:extLst>
                </p:cNvPr>
                <p:cNvSpPr>
                  <a:spLocks noChangeShapeType="1"/>
                </p:cNvSpPr>
                <p:nvPr/>
              </p:nvSpPr>
              <p:spPr bwMode="auto">
                <a:xfrm>
                  <a:off x="2580" y="5538"/>
                  <a:ext cx="559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009" name="Line 329">
                  <a:extLst>
                    <a:ext uri="{FF2B5EF4-FFF2-40B4-BE49-F238E27FC236}">
                      <a16:creationId xmlns:a16="http://schemas.microsoft.com/office/drawing/2014/main" id="{53D3FF65-2A42-4CE1-A7F3-5973E40F75DD}"/>
                    </a:ext>
                  </a:extLst>
                </p:cNvPr>
                <p:cNvSpPr>
                  <a:spLocks noChangeShapeType="1"/>
                </p:cNvSpPr>
                <p:nvPr/>
              </p:nvSpPr>
              <p:spPr bwMode="auto">
                <a:xfrm flipV="1">
                  <a:off x="2728" y="4437"/>
                  <a:ext cx="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2010" name="Group 330">
                  <a:extLst>
                    <a:ext uri="{FF2B5EF4-FFF2-40B4-BE49-F238E27FC236}">
                      <a16:creationId xmlns:a16="http://schemas.microsoft.com/office/drawing/2014/main" id="{54938EDA-F1BC-4063-8BAC-A567CFB6D0C8}"/>
                    </a:ext>
                  </a:extLst>
                </p:cNvPr>
                <p:cNvGrpSpPr>
                  <a:grpSpLocks/>
                </p:cNvGrpSpPr>
                <p:nvPr/>
              </p:nvGrpSpPr>
              <p:grpSpPr bwMode="auto">
                <a:xfrm>
                  <a:off x="2736" y="4671"/>
                  <a:ext cx="4897" cy="888"/>
                  <a:chOff x="2030" y="1758"/>
                  <a:chExt cx="4896" cy="889"/>
                </a:xfrm>
              </p:grpSpPr>
              <p:sp>
                <p:nvSpPr>
                  <p:cNvPr id="122012" name="Freeform 331">
                    <a:extLst>
                      <a:ext uri="{FF2B5EF4-FFF2-40B4-BE49-F238E27FC236}">
                        <a16:creationId xmlns:a16="http://schemas.microsoft.com/office/drawing/2014/main" id="{5F40A05F-15F1-46D6-9B32-EAD20017288F}"/>
                      </a:ext>
                    </a:extLst>
                  </p:cNvPr>
                  <p:cNvSpPr>
                    <a:spLocks noEditPoints="1"/>
                  </p:cNvSpPr>
                  <p:nvPr/>
                </p:nvSpPr>
                <p:spPr bwMode="auto">
                  <a:xfrm>
                    <a:off x="203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013" name="Freeform 332">
                    <a:extLst>
                      <a:ext uri="{FF2B5EF4-FFF2-40B4-BE49-F238E27FC236}">
                        <a16:creationId xmlns:a16="http://schemas.microsoft.com/office/drawing/2014/main" id="{2D577B07-B513-428B-B3C8-A9D045816BE8}"/>
                      </a:ext>
                    </a:extLst>
                  </p:cNvPr>
                  <p:cNvSpPr>
                    <a:spLocks noEditPoints="1"/>
                  </p:cNvSpPr>
                  <p:nvPr/>
                </p:nvSpPr>
                <p:spPr bwMode="auto">
                  <a:xfrm>
                    <a:off x="366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014" name="Freeform 333">
                    <a:extLst>
                      <a:ext uri="{FF2B5EF4-FFF2-40B4-BE49-F238E27FC236}">
                        <a16:creationId xmlns:a16="http://schemas.microsoft.com/office/drawing/2014/main" id="{F5BA9BFD-81BE-4A65-B4B1-EE4870A4A304}"/>
                      </a:ext>
                    </a:extLst>
                  </p:cNvPr>
                  <p:cNvSpPr>
                    <a:spLocks noEditPoints="1"/>
                  </p:cNvSpPr>
                  <p:nvPr/>
                </p:nvSpPr>
                <p:spPr bwMode="auto">
                  <a:xfrm>
                    <a:off x="5282" y="1776"/>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2011" name="Rectangle 334">
                  <a:extLst>
                    <a:ext uri="{FF2B5EF4-FFF2-40B4-BE49-F238E27FC236}">
                      <a16:creationId xmlns:a16="http://schemas.microsoft.com/office/drawing/2014/main" id="{2FA50FD6-224D-4070-99E3-456E391B3223}"/>
                    </a:ext>
                  </a:extLst>
                </p:cNvPr>
                <p:cNvSpPr>
                  <a:spLocks noChangeArrowheads="1"/>
                </p:cNvSpPr>
                <p:nvPr/>
              </p:nvSpPr>
              <p:spPr bwMode="auto">
                <a:xfrm>
                  <a:off x="7536" y="5382"/>
                  <a:ext cx="837"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宋体" panose="02010600030101010101" pitchFamily="2" charset="-122"/>
                    </a:rPr>
                    <a:t>ω</a:t>
                  </a:r>
                  <a:r>
                    <a:rPr lang="en-US" altLang="zh-CN" sz="1600">
                      <a:solidFill>
                        <a:srgbClr val="000000"/>
                      </a:solidFill>
                    </a:rPr>
                    <a:t>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21997" name="Group 335">
                <a:extLst>
                  <a:ext uri="{FF2B5EF4-FFF2-40B4-BE49-F238E27FC236}">
                    <a16:creationId xmlns:a16="http://schemas.microsoft.com/office/drawing/2014/main" id="{76D9769E-1471-4117-83FC-9F898932F39D}"/>
                  </a:ext>
                </a:extLst>
              </p:cNvPr>
              <p:cNvGrpSpPr>
                <a:grpSpLocks/>
              </p:cNvGrpSpPr>
              <p:nvPr/>
            </p:nvGrpSpPr>
            <p:grpSpPr bwMode="auto">
              <a:xfrm>
                <a:off x="1778" y="6045"/>
                <a:ext cx="6579" cy="1569"/>
                <a:chOff x="1778" y="6045"/>
                <a:chExt cx="6579" cy="1569"/>
              </a:xfrm>
            </p:grpSpPr>
            <p:grpSp>
              <p:nvGrpSpPr>
                <p:cNvPr id="121999" name="Group 336">
                  <a:extLst>
                    <a:ext uri="{FF2B5EF4-FFF2-40B4-BE49-F238E27FC236}">
                      <a16:creationId xmlns:a16="http://schemas.microsoft.com/office/drawing/2014/main" id="{36A0EE6B-63E5-414D-AC5F-49A4ADC48F03}"/>
                    </a:ext>
                  </a:extLst>
                </p:cNvPr>
                <p:cNvGrpSpPr>
                  <a:grpSpLocks/>
                </p:cNvGrpSpPr>
                <p:nvPr/>
              </p:nvGrpSpPr>
              <p:grpSpPr bwMode="auto">
                <a:xfrm>
                  <a:off x="2564" y="6045"/>
                  <a:ext cx="5793" cy="1512"/>
                  <a:chOff x="2580" y="4437"/>
                  <a:chExt cx="5793" cy="1512"/>
                </a:xfrm>
              </p:grpSpPr>
              <p:sp>
                <p:nvSpPr>
                  <p:cNvPr id="122001" name="Line 337">
                    <a:extLst>
                      <a:ext uri="{FF2B5EF4-FFF2-40B4-BE49-F238E27FC236}">
                        <a16:creationId xmlns:a16="http://schemas.microsoft.com/office/drawing/2014/main" id="{545AE706-7E20-4802-83AB-A67299BABB6F}"/>
                      </a:ext>
                    </a:extLst>
                  </p:cNvPr>
                  <p:cNvSpPr>
                    <a:spLocks noChangeShapeType="1"/>
                  </p:cNvSpPr>
                  <p:nvPr/>
                </p:nvSpPr>
                <p:spPr bwMode="auto">
                  <a:xfrm>
                    <a:off x="2580" y="5538"/>
                    <a:ext cx="559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002" name="Line 338">
                    <a:extLst>
                      <a:ext uri="{FF2B5EF4-FFF2-40B4-BE49-F238E27FC236}">
                        <a16:creationId xmlns:a16="http://schemas.microsoft.com/office/drawing/2014/main" id="{3EF7EED8-D1E2-404C-B4FB-FB6B29B9F380}"/>
                      </a:ext>
                    </a:extLst>
                  </p:cNvPr>
                  <p:cNvSpPr>
                    <a:spLocks noChangeShapeType="1"/>
                  </p:cNvSpPr>
                  <p:nvPr/>
                </p:nvSpPr>
                <p:spPr bwMode="auto">
                  <a:xfrm flipV="1">
                    <a:off x="2728" y="4437"/>
                    <a:ext cx="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2003" name="Group 339">
                    <a:extLst>
                      <a:ext uri="{FF2B5EF4-FFF2-40B4-BE49-F238E27FC236}">
                        <a16:creationId xmlns:a16="http://schemas.microsoft.com/office/drawing/2014/main" id="{E0CADCDB-29A3-46A6-AFE4-D4D8486F4CCF}"/>
                      </a:ext>
                    </a:extLst>
                  </p:cNvPr>
                  <p:cNvGrpSpPr>
                    <a:grpSpLocks/>
                  </p:cNvGrpSpPr>
                  <p:nvPr/>
                </p:nvGrpSpPr>
                <p:grpSpPr bwMode="auto">
                  <a:xfrm>
                    <a:off x="2736" y="4671"/>
                    <a:ext cx="4897" cy="888"/>
                    <a:chOff x="2030" y="1758"/>
                    <a:chExt cx="4896" cy="889"/>
                  </a:xfrm>
                </p:grpSpPr>
                <p:sp>
                  <p:nvSpPr>
                    <p:cNvPr id="122005" name="Freeform 340">
                      <a:extLst>
                        <a:ext uri="{FF2B5EF4-FFF2-40B4-BE49-F238E27FC236}">
                          <a16:creationId xmlns:a16="http://schemas.microsoft.com/office/drawing/2014/main" id="{C0BAD793-B9AB-406A-BD43-2FC5DFDD413B}"/>
                        </a:ext>
                      </a:extLst>
                    </p:cNvPr>
                    <p:cNvSpPr>
                      <a:spLocks noEditPoints="1"/>
                    </p:cNvSpPr>
                    <p:nvPr/>
                  </p:nvSpPr>
                  <p:spPr bwMode="auto">
                    <a:xfrm>
                      <a:off x="203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006" name="Freeform 341">
                      <a:extLst>
                        <a:ext uri="{FF2B5EF4-FFF2-40B4-BE49-F238E27FC236}">
                          <a16:creationId xmlns:a16="http://schemas.microsoft.com/office/drawing/2014/main" id="{11DA045B-B8F9-4BA9-A2AE-F66FB8919F15}"/>
                        </a:ext>
                      </a:extLst>
                    </p:cNvPr>
                    <p:cNvSpPr>
                      <a:spLocks noEditPoints="1"/>
                    </p:cNvSpPr>
                    <p:nvPr/>
                  </p:nvSpPr>
                  <p:spPr bwMode="auto">
                    <a:xfrm>
                      <a:off x="366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007" name="Freeform 342">
                      <a:extLst>
                        <a:ext uri="{FF2B5EF4-FFF2-40B4-BE49-F238E27FC236}">
                          <a16:creationId xmlns:a16="http://schemas.microsoft.com/office/drawing/2014/main" id="{5F032121-0580-4EBB-A261-38320968185A}"/>
                        </a:ext>
                      </a:extLst>
                    </p:cNvPr>
                    <p:cNvSpPr>
                      <a:spLocks noEditPoints="1"/>
                    </p:cNvSpPr>
                    <p:nvPr/>
                  </p:nvSpPr>
                  <p:spPr bwMode="auto">
                    <a:xfrm>
                      <a:off x="5282" y="1776"/>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2004" name="Rectangle 343">
                    <a:extLst>
                      <a:ext uri="{FF2B5EF4-FFF2-40B4-BE49-F238E27FC236}">
                        <a16:creationId xmlns:a16="http://schemas.microsoft.com/office/drawing/2014/main" id="{0D605777-F7B4-49D4-A54C-89C0F4F55B22}"/>
                      </a:ext>
                    </a:extLst>
                  </p:cNvPr>
                  <p:cNvSpPr>
                    <a:spLocks noChangeArrowheads="1"/>
                  </p:cNvSpPr>
                  <p:nvPr/>
                </p:nvSpPr>
                <p:spPr bwMode="auto">
                  <a:xfrm>
                    <a:off x="7536" y="5382"/>
                    <a:ext cx="837"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宋体" panose="02010600030101010101" pitchFamily="2" charset="-122"/>
                      </a:rPr>
                      <a:t>ω</a:t>
                    </a:r>
                    <a:r>
                      <a:rPr lang="en-US" altLang="zh-CN" sz="1600">
                        <a:solidFill>
                          <a:srgbClr val="000000"/>
                        </a:solidFill>
                      </a:rPr>
                      <a:t>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22000" name="Rectangle 344">
                  <a:extLst>
                    <a:ext uri="{FF2B5EF4-FFF2-40B4-BE49-F238E27FC236}">
                      <a16:creationId xmlns:a16="http://schemas.microsoft.com/office/drawing/2014/main" id="{AD57E9DA-E8B0-45D8-AC30-C39909D43ED2}"/>
                    </a:ext>
                  </a:extLst>
                </p:cNvPr>
                <p:cNvSpPr>
                  <a:spLocks noChangeArrowheads="1"/>
                </p:cNvSpPr>
                <p:nvPr/>
              </p:nvSpPr>
              <p:spPr bwMode="auto">
                <a:xfrm>
                  <a:off x="1778" y="6381"/>
                  <a:ext cx="1142" cy="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iVT1</a:t>
                  </a:r>
                  <a:endParaRPr lang="en-US" altLang="zh-CN" sz="1000">
                    <a:latin typeface="Times New Roman" panose="02020603050405020304" pitchFamily="18" charset="0"/>
                  </a:endParaRPr>
                </a:p>
                <a:p>
                  <a:r>
                    <a:rPr lang="en-US" altLang="zh-CN" sz="1600">
                      <a:solidFill>
                        <a:srgbClr val="000000"/>
                      </a:solidFill>
                      <a:latin typeface="Times New Roman" panose="02020603050405020304" pitchFamily="18" charset="0"/>
                    </a:rPr>
                    <a:t>iVD2</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21998" name="Rectangle 345">
                <a:extLst>
                  <a:ext uri="{FF2B5EF4-FFF2-40B4-BE49-F238E27FC236}">
                    <a16:creationId xmlns:a16="http://schemas.microsoft.com/office/drawing/2014/main" id="{CE6DB3BD-3CA3-4069-9C48-9E2C66C38C90}"/>
                  </a:ext>
                </a:extLst>
              </p:cNvPr>
              <p:cNvSpPr>
                <a:spLocks noChangeArrowheads="1"/>
              </p:cNvSpPr>
              <p:nvPr/>
            </p:nvSpPr>
            <p:spPr bwMode="auto">
              <a:xfrm>
                <a:off x="1730" y="8055"/>
                <a:ext cx="1142" cy="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iVT3</a:t>
                </a:r>
                <a:endParaRPr lang="en-US" altLang="zh-CN" sz="1000">
                  <a:latin typeface="Times New Roman" panose="02020603050405020304" pitchFamily="18" charset="0"/>
                </a:endParaRPr>
              </a:p>
              <a:p>
                <a:r>
                  <a:rPr lang="en-US" altLang="zh-CN" sz="1600">
                    <a:solidFill>
                      <a:srgbClr val="000000"/>
                    </a:solidFill>
                    <a:latin typeface="Times New Roman" panose="02020603050405020304" pitchFamily="18" charset="0"/>
                  </a:rPr>
                  <a:t>iVD2</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21995" name="Rectangle 346">
              <a:extLst>
                <a:ext uri="{FF2B5EF4-FFF2-40B4-BE49-F238E27FC236}">
                  <a16:creationId xmlns:a16="http://schemas.microsoft.com/office/drawing/2014/main" id="{D3A63A1F-0F09-4E9A-9A87-B47CF513289C}"/>
                </a:ext>
              </a:extLst>
            </p:cNvPr>
            <p:cNvSpPr>
              <a:spLocks noChangeArrowheads="1"/>
            </p:cNvSpPr>
            <p:nvPr/>
          </p:nvSpPr>
          <p:spPr bwMode="auto">
            <a:xfrm>
              <a:off x="1698" y="9663"/>
              <a:ext cx="1142" cy="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iVT3</a:t>
              </a:r>
              <a:endParaRPr lang="en-US" altLang="zh-CN" sz="1000">
                <a:latin typeface="Times New Roman" panose="02020603050405020304" pitchFamily="18" charset="0"/>
              </a:endParaRPr>
            </a:p>
            <a:p>
              <a:r>
                <a:rPr lang="en-US" altLang="zh-CN" sz="1600">
                  <a:solidFill>
                    <a:srgbClr val="000000"/>
                  </a:solidFill>
                  <a:latin typeface="Times New Roman" panose="02020603050405020304" pitchFamily="18" charset="0"/>
                </a:rPr>
                <a:t>iVD4</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3" name="Group 347">
            <a:extLst>
              <a:ext uri="{FF2B5EF4-FFF2-40B4-BE49-F238E27FC236}">
                <a16:creationId xmlns:a16="http://schemas.microsoft.com/office/drawing/2014/main" id="{AC7CA5AA-2767-41AB-952B-6F9A78122F04}"/>
              </a:ext>
            </a:extLst>
          </p:cNvPr>
          <p:cNvGrpSpPr>
            <a:grpSpLocks/>
          </p:cNvGrpSpPr>
          <p:nvPr/>
        </p:nvGrpSpPr>
        <p:grpSpPr bwMode="auto">
          <a:xfrm>
            <a:off x="4648200" y="1219200"/>
            <a:ext cx="4156075" cy="1038225"/>
            <a:chOff x="1828" y="4437"/>
            <a:chExt cx="6545" cy="1635"/>
          </a:xfrm>
        </p:grpSpPr>
        <p:sp>
          <p:nvSpPr>
            <p:cNvPr id="121982" name="Rectangle 348">
              <a:extLst>
                <a:ext uri="{FF2B5EF4-FFF2-40B4-BE49-F238E27FC236}">
                  <a16:creationId xmlns:a16="http://schemas.microsoft.com/office/drawing/2014/main" id="{A5966011-D811-41D4-9E93-C48AE1B4CF16}"/>
                </a:ext>
              </a:extLst>
            </p:cNvPr>
            <p:cNvSpPr>
              <a:spLocks noChangeArrowheads="1"/>
            </p:cNvSpPr>
            <p:nvPr/>
          </p:nvSpPr>
          <p:spPr bwMode="auto">
            <a:xfrm>
              <a:off x="1828" y="4674"/>
              <a:ext cx="1142" cy="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Times New Roman" panose="02020603050405020304" pitchFamily="18" charset="0"/>
                </a:rPr>
                <a:t>iVT1</a:t>
              </a:r>
              <a:endParaRPr lang="en-US" altLang="zh-CN" sz="1000">
                <a:latin typeface="Times New Roman" panose="02020603050405020304" pitchFamily="18" charset="0"/>
              </a:endParaRPr>
            </a:p>
            <a:p>
              <a:r>
                <a:rPr lang="en-US" altLang="zh-CN" sz="1600">
                  <a:solidFill>
                    <a:srgbClr val="000000"/>
                  </a:solidFill>
                  <a:latin typeface="Times New Roman" panose="02020603050405020304" pitchFamily="18" charset="0"/>
                </a:rPr>
                <a:t>iVD4</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nvGrpSpPr>
            <p:cNvPr id="121983" name="Group 349">
              <a:extLst>
                <a:ext uri="{FF2B5EF4-FFF2-40B4-BE49-F238E27FC236}">
                  <a16:creationId xmlns:a16="http://schemas.microsoft.com/office/drawing/2014/main" id="{5CEF97EB-00DC-4B7B-9870-9D8342776A84}"/>
                </a:ext>
              </a:extLst>
            </p:cNvPr>
            <p:cNvGrpSpPr>
              <a:grpSpLocks/>
            </p:cNvGrpSpPr>
            <p:nvPr/>
          </p:nvGrpSpPr>
          <p:grpSpPr bwMode="auto">
            <a:xfrm>
              <a:off x="2580" y="4437"/>
              <a:ext cx="5793" cy="1512"/>
              <a:chOff x="2580" y="4437"/>
              <a:chExt cx="5793" cy="1512"/>
            </a:xfrm>
          </p:grpSpPr>
          <p:sp>
            <p:nvSpPr>
              <p:cNvPr id="121986" name="Line 350">
                <a:extLst>
                  <a:ext uri="{FF2B5EF4-FFF2-40B4-BE49-F238E27FC236}">
                    <a16:creationId xmlns:a16="http://schemas.microsoft.com/office/drawing/2014/main" id="{A6CC9C6F-E711-4060-BDAD-B99188FE7B87}"/>
                  </a:ext>
                </a:extLst>
              </p:cNvPr>
              <p:cNvSpPr>
                <a:spLocks noChangeShapeType="1"/>
              </p:cNvSpPr>
              <p:nvPr/>
            </p:nvSpPr>
            <p:spPr bwMode="auto">
              <a:xfrm>
                <a:off x="2580" y="5538"/>
                <a:ext cx="559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987" name="Line 351">
                <a:extLst>
                  <a:ext uri="{FF2B5EF4-FFF2-40B4-BE49-F238E27FC236}">
                    <a16:creationId xmlns:a16="http://schemas.microsoft.com/office/drawing/2014/main" id="{0B926AF2-307F-4D52-86D9-F6A9B2AAE129}"/>
                  </a:ext>
                </a:extLst>
              </p:cNvPr>
              <p:cNvSpPr>
                <a:spLocks noChangeShapeType="1"/>
              </p:cNvSpPr>
              <p:nvPr/>
            </p:nvSpPr>
            <p:spPr bwMode="auto">
              <a:xfrm flipV="1">
                <a:off x="2728" y="4437"/>
                <a:ext cx="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1988" name="Group 352">
                <a:extLst>
                  <a:ext uri="{FF2B5EF4-FFF2-40B4-BE49-F238E27FC236}">
                    <a16:creationId xmlns:a16="http://schemas.microsoft.com/office/drawing/2014/main" id="{C348AFA8-D9CB-4B4A-AD84-257FDDD02340}"/>
                  </a:ext>
                </a:extLst>
              </p:cNvPr>
              <p:cNvGrpSpPr>
                <a:grpSpLocks/>
              </p:cNvGrpSpPr>
              <p:nvPr/>
            </p:nvGrpSpPr>
            <p:grpSpPr bwMode="auto">
              <a:xfrm>
                <a:off x="2736" y="4671"/>
                <a:ext cx="4897" cy="888"/>
                <a:chOff x="2030" y="1758"/>
                <a:chExt cx="4896" cy="889"/>
              </a:xfrm>
            </p:grpSpPr>
            <p:sp>
              <p:nvSpPr>
                <p:cNvPr id="121990" name="Freeform 353">
                  <a:extLst>
                    <a:ext uri="{FF2B5EF4-FFF2-40B4-BE49-F238E27FC236}">
                      <a16:creationId xmlns:a16="http://schemas.microsoft.com/office/drawing/2014/main" id="{627C577B-3F18-4055-8511-4A6522D8892C}"/>
                    </a:ext>
                  </a:extLst>
                </p:cNvPr>
                <p:cNvSpPr>
                  <a:spLocks noEditPoints="1"/>
                </p:cNvSpPr>
                <p:nvPr/>
              </p:nvSpPr>
              <p:spPr bwMode="auto">
                <a:xfrm>
                  <a:off x="203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91" name="Freeform 354">
                  <a:extLst>
                    <a:ext uri="{FF2B5EF4-FFF2-40B4-BE49-F238E27FC236}">
                      <a16:creationId xmlns:a16="http://schemas.microsoft.com/office/drawing/2014/main" id="{E7E93F02-430A-4E02-BC4F-DD8502814966}"/>
                    </a:ext>
                  </a:extLst>
                </p:cNvPr>
                <p:cNvSpPr>
                  <a:spLocks noEditPoints="1"/>
                </p:cNvSpPr>
                <p:nvPr/>
              </p:nvSpPr>
              <p:spPr bwMode="auto">
                <a:xfrm>
                  <a:off x="366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92" name="Freeform 355">
                  <a:extLst>
                    <a:ext uri="{FF2B5EF4-FFF2-40B4-BE49-F238E27FC236}">
                      <a16:creationId xmlns:a16="http://schemas.microsoft.com/office/drawing/2014/main" id="{946AB59B-EF8E-460D-81A1-F2EB18EC64C5}"/>
                    </a:ext>
                  </a:extLst>
                </p:cNvPr>
                <p:cNvSpPr>
                  <a:spLocks noEditPoints="1"/>
                </p:cNvSpPr>
                <p:nvPr/>
              </p:nvSpPr>
              <p:spPr bwMode="auto">
                <a:xfrm>
                  <a:off x="5282" y="1776"/>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1989" name="Rectangle 356">
                <a:extLst>
                  <a:ext uri="{FF2B5EF4-FFF2-40B4-BE49-F238E27FC236}">
                    <a16:creationId xmlns:a16="http://schemas.microsoft.com/office/drawing/2014/main" id="{4B32A1D4-26F1-41DA-9199-77F8689F87C4}"/>
                  </a:ext>
                </a:extLst>
              </p:cNvPr>
              <p:cNvSpPr>
                <a:spLocks noChangeArrowheads="1"/>
              </p:cNvSpPr>
              <p:nvPr/>
            </p:nvSpPr>
            <p:spPr bwMode="auto">
              <a:xfrm>
                <a:off x="7536" y="5382"/>
                <a:ext cx="837"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宋体" panose="02010600030101010101" pitchFamily="2" charset="-122"/>
                  </a:rPr>
                  <a:t>ω</a:t>
                </a:r>
                <a:r>
                  <a:rPr lang="en-US" altLang="zh-CN" sz="1600">
                    <a:solidFill>
                      <a:srgbClr val="000000"/>
                    </a:solidFill>
                  </a:rPr>
                  <a:t>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21984" name="Rectangle 357">
              <a:extLst>
                <a:ext uri="{FF2B5EF4-FFF2-40B4-BE49-F238E27FC236}">
                  <a16:creationId xmlns:a16="http://schemas.microsoft.com/office/drawing/2014/main" id="{50BDD497-2599-461A-A68B-A61A0B09886F}"/>
                </a:ext>
              </a:extLst>
            </p:cNvPr>
            <p:cNvSpPr>
              <a:spLocks noChangeArrowheads="1"/>
            </p:cNvSpPr>
            <p:nvPr/>
          </p:nvSpPr>
          <p:spPr bwMode="auto">
            <a:xfrm>
              <a:off x="3870" y="5376"/>
              <a:ext cx="706"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latin typeface="宋体" panose="02010600030101010101" pitchFamily="2" charset="-122"/>
                </a:rPr>
                <a:t>π</a:t>
              </a:r>
              <a:endParaRPr lang="en-US" altLang="zh-CN" sz="1000"/>
            </a:p>
            <a:p>
              <a:endParaRPr lang="en-US" altLang="zh-CN">
                <a:latin typeface="Times New Roman" panose="02020603050405020304" pitchFamily="18" charset="0"/>
              </a:endParaRPr>
            </a:p>
          </p:txBody>
        </p:sp>
        <p:sp>
          <p:nvSpPr>
            <p:cNvPr id="121985" name="Rectangle 358">
              <a:extLst>
                <a:ext uri="{FF2B5EF4-FFF2-40B4-BE49-F238E27FC236}">
                  <a16:creationId xmlns:a16="http://schemas.microsoft.com/office/drawing/2014/main" id="{D3309591-1419-4CBB-BD73-66E4E03F555F}"/>
                </a:ext>
              </a:extLst>
            </p:cNvPr>
            <p:cNvSpPr>
              <a:spLocks noChangeArrowheads="1"/>
            </p:cNvSpPr>
            <p:nvPr/>
          </p:nvSpPr>
          <p:spPr bwMode="auto">
            <a:xfrm>
              <a:off x="5360" y="5376"/>
              <a:ext cx="85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latin typeface="宋体" panose="02010600030101010101" pitchFamily="2" charset="-122"/>
                </a:rPr>
                <a:t>2π</a:t>
              </a:r>
              <a:endParaRPr lang="en-US" altLang="zh-CN" sz="1000"/>
            </a:p>
            <a:p>
              <a:endParaRPr lang="en-US" altLang="zh-CN">
                <a:latin typeface="Times New Roman" panose="02020603050405020304" pitchFamily="18" charset="0"/>
              </a:endParaRPr>
            </a:p>
          </p:txBody>
        </p:sp>
      </p:grpSp>
      <p:sp>
        <p:nvSpPr>
          <p:cNvPr id="19815" name="Line 359">
            <a:extLst>
              <a:ext uri="{FF2B5EF4-FFF2-40B4-BE49-F238E27FC236}">
                <a16:creationId xmlns:a16="http://schemas.microsoft.com/office/drawing/2014/main" id="{3CBA6847-6099-4CEE-8E72-6004C0AD7E20}"/>
              </a:ext>
            </a:extLst>
          </p:cNvPr>
          <p:cNvSpPr>
            <a:spLocks noChangeShapeType="1"/>
          </p:cNvSpPr>
          <p:nvPr/>
        </p:nvSpPr>
        <p:spPr bwMode="auto">
          <a:xfrm>
            <a:off x="5334000" y="5638800"/>
            <a:ext cx="325437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360">
            <a:extLst>
              <a:ext uri="{FF2B5EF4-FFF2-40B4-BE49-F238E27FC236}">
                <a16:creationId xmlns:a16="http://schemas.microsoft.com/office/drawing/2014/main" id="{B2B96D3A-F83B-4C75-85DD-B427BFACF3F8}"/>
              </a:ext>
            </a:extLst>
          </p:cNvPr>
          <p:cNvGrpSpPr>
            <a:grpSpLocks/>
          </p:cNvGrpSpPr>
          <p:nvPr/>
        </p:nvGrpSpPr>
        <p:grpSpPr bwMode="auto">
          <a:xfrm>
            <a:off x="4800600" y="5334000"/>
            <a:ext cx="4067175" cy="960438"/>
            <a:chOff x="1914" y="11118"/>
            <a:chExt cx="6404" cy="1512"/>
          </a:xfrm>
        </p:grpSpPr>
        <p:grpSp>
          <p:nvGrpSpPr>
            <p:cNvPr id="121973" name="Group 361">
              <a:extLst>
                <a:ext uri="{FF2B5EF4-FFF2-40B4-BE49-F238E27FC236}">
                  <a16:creationId xmlns:a16="http://schemas.microsoft.com/office/drawing/2014/main" id="{BCE63134-AF40-4ACC-9D96-EE204B39E9DB}"/>
                </a:ext>
              </a:extLst>
            </p:cNvPr>
            <p:cNvGrpSpPr>
              <a:grpSpLocks/>
            </p:cNvGrpSpPr>
            <p:nvPr/>
          </p:nvGrpSpPr>
          <p:grpSpPr bwMode="auto">
            <a:xfrm>
              <a:off x="2525" y="11118"/>
              <a:ext cx="5793" cy="1512"/>
              <a:chOff x="2580" y="4437"/>
              <a:chExt cx="5793" cy="1512"/>
            </a:xfrm>
          </p:grpSpPr>
          <p:sp>
            <p:nvSpPr>
              <p:cNvPr id="121975" name="Line 362">
                <a:extLst>
                  <a:ext uri="{FF2B5EF4-FFF2-40B4-BE49-F238E27FC236}">
                    <a16:creationId xmlns:a16="http://schemas.microsoft.com/office/drawing/2014/main" id="{9C8C5067-E21A-4A41-AB90-934B479D6478}"/>
                  </a:ext>
                </a:extLst>
              </p:cNvPr>
              <p:cNvSpPr>
                <a:spLocks noChangeShapeType="1"/>
              </p:cNvSpPr>
              <p:nvPr/>
            </p:nvSpPr>
            <p:spPr bwMode="auto">
              <a:xfrm>
                <a:off x="2580" y="5538"/>
                <a:ext cx="559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976" name="Line 363">
                <a:extLst>
                  <a:ext uri="{FF2B5EF4-FFF2-40B4-BE49-F238E27FC236}">
                    <a16:creationId xmlns:a16="http://schemas.microsoft.com/office/drawing/2014/main" id="{F6589108-894E-4334-9F7F-34F0A7D98120}"/>
                  </a:ext>
                </a:extLst>
              </p:cNvPr>
              <p:cNvSpPr>
                <a:spLocks noChangeShapeType="1"/>
              </p:cNvSpPr>
              <p:nvPr/>
            </p:nvSpPr>
            <p:spPr bwMode="auto">
              <a:xfrm flipV="1">
                <a:off x="2728" y="4437"/>
                <a:ext cx="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1977" name="Group 364">
                <a:extLst>
                  <a:ext uri="{FF2B5EF4-FFF2-40B4-BE49-F238E27FC236}">
                    <a16:creationId xmlns:a16="http://schemas.microsoft.com/office/drawing/2014/main" id="{4D2600BE-9545-49A4-AF13-72133E2A3E3B}"/>
                  </a:ext>
                </a:extLst>
              </p:cNvPr>
              <p:cNvGrpSpPr>
                <a:grpSpLocks/>
              </p:cNvGrpSpPr>
              <p:nvPr/>
            </p:nvGrpSpPr>
            <p:grpSpPr bwMode="auto">
              <a:xfrm>
                <a:off x="2736" y="4671"/>
                <a:ext cx="4897" cy="888"/>
                <a:chOff x="2030" y="1758"/>
                <a:chExt cx="4896" cy="889"/>
              </a:xfrm>
            </p:grpSpPr>
            <p:sp>
              <p:nvSpPr>
                <p:cNvPr id="121979" name="Freeform 365">
                  <a:extLst>
                    <a:ext uri="{FF2B5EF4-FFF2-40B4-BE49-F238E27FC236}">
                      <a16:creationId xmlns:a16="http://schemas.microsoft.com/office/drawing/2014/main" id="{11997F7B-D48B-44FB-BFFF-B79BA96C0D6D}"/>
                    </a:ext>
                  </a:extLst>
                </p:cNvPr>
                <p:cNvSpPr>
                  <a:spLocks noEditPoints="1"/>
                </p:cNvSpPr>
                <p:nvPr/>
              </p:nvSpPr>
              <p:spPr bwMode="auto">
                <a:xfrm>
                  <a:off x="203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80" name="Freeform 366">
                  <a:extLst>
                    <a:ext uri="{FF2B5EF4-FFF2-40B4-BE49-F238E27FC236}">
                      <a16:creationId xmlns:a16="http://schemas.microsoft.com/office/drawing/2014/main" id="{5D41D1F2-6B18-4F58-BD64-18478782BB0D}"/>
                    </a:ext>
                  </a:extLst>
                </p:cNvPr>
                <p:cNvSpPr>
                  <a:spLocks noEditPoints="1"/>
                </p:cNvSpPr>
                <p:nvPr/>
              </p:nvSpPr>
              <p:spPr bwMode="auto">
                <a:xfrm>
                  <a:off x="3660" y="1758"/>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81" name="Freeform 367">
                  <a:extLst>
                    <a:ext uri="{FF2B5EF4-FFF2-40B4-BE49-F238E27FC236}">
                      <a16:creationId xmlns:a16="http://schemas.microsoft.com/office/drawing/2014/main" id="{6D03F593-DFFA-4089-BBF7-23AB3808198F}"/>
                    </a:ext>
                  </a:extLst>
                </p:cNvPr>
                <p:cNvSpPr>
                  <a:spLocks noEditPoints="1"/>
                </p:cNvSpPr>
                <p:nvPr/>
              </p:nvSpPr>
              <p:spPr bwMode="auto">
                <a:xfrm>
                  <a:off x="5282" y="1776"/>
                  <a:ext cx="1644" cy="871"/>
                </a:xfrm>
                <a:custGeom>
                  <a:avLst/>
                  <a:gdLst>
                    <a:gd name="T0" fmla="*/ 1360 w 1410"/>
                    <a:gd name="T1" fmla="*/ 777 h 853"/>
                    <a:gd name="T2" fmla="*/ 1398 w 1410"/>
                    <a:gd name="T3" fmla="*/ 819 h 853"/>
                    <a:gd name="T4" fmla="*/ 1331 w 1410"/>
                    <a:gd name="T5" fmla="*/ 733 h 853"/>
                    <a:gd name="T6" fmla="*/ 1293 w 1410"/>
                    <a:gd name="T7" fmla="*/ 662 h 853"/>
                    <a:gd name="T8" fmla="*/ 1326 w 1410"/>
                    <a:gd name="T9" fmla="*/ 691 h 853"/>
                    <a:gd name="T10" fmla="*/ 1331 w 1410"/>
                    <a:gd name="T11" fmla="*/ 733 h 853"/>
                    <a:gd name="T12" fmla="*/ 1234 w 1410"/>
                    <a:gd name="T13" fmla="*/ 538 h 853"/>
                    <a:gd name="T14" fmla="*/ 1284 w 1410"/>
                    <a:gd name="T15" fmla="*/ 609 h 853"/>
                    <a:gd name="T16" fmla="*/ 1192 w 1410"/>
                    <a:gd name="T17" fmla="*/ 473 h 853"/>
                    <a:gd name="T18" fmla="*/ 1167 w 1410"/>
                    <a:gd name="T19" fmla="*/ 420 h 853"/>
                    <a:gd name="T20" fmla="*/ 1205 w 1410"/>
                    <a:gd name="T21" fmla="*/ 470 h 853"/>
                    <a:gd name="T22" fmla="*/ 1133 w 1410"/>
                    <a:gd name="T23" fmla="*/ 376 h 853"/>
                    <a:gd name="T24" fmla="*/ 1091 w 1410"/>
                    <a:gd name="T25" fmla="*/ 318 h 853"/>
                    <a:gd name="T26" fmla="*/ 1121 w 1410"/>
                    <a:gd name="T27" fmla="*/ 336 h 853"/>
                    <a:gd name="T28" fmla="*/ 1146 w 1410"/>
                    <a:gd name="T29" fmla="*/ 378 h 853"/>
                    <a:gd name="T30" fmla="*/ 1045 w 1410"/>
                    <a:gd name="T31" fmla="*/ 258 h 853"/>
                    <a:gd name="T32" fmla="*/ 1016 w 1410"/>
                    <a:gd name="T33" fmla="*/ 210 h 853"/>
                    <a:gd name="T34" fmla="*/ 1016 w 1410"/>
                    <a:gd name="T35" fmla="*/ 200 h 853"/>
                    <a:gd name="T36" fmla="*/ 1054 w 1410"/>
                    <a:gd name="T37" fmla="*/ 242 h 853"/>
                    <a:gd name="T38" fmla="*/ 1058 w 1410"/>
                    <a:gd name="T39" fmla="*/ 268 h 853"/>
                    <a:gd name="T40" fmla="*/ 953 w 1410"/>
                    <a:gd name="T41" fmla="*/ 137 h 853"/>
                    <a:gd name="T42" fmla="*/ 919 w 1410"/>
                    <a:gd name="T43" fmla="*/ 108 h 853"/>
                    <a:gd name="T44" fmla="*/ 940 w 1410"/>
                    <a:gd name="T45" fmla="*/ 111 h 853"/>
                    <a:gd name="T46" fmla="*/ 974 w 1410"/>
                    <a:gd name="T47" fmla="*/ 147 h 853"/>
                    <a:gd name="T48" fmla="*/ 877 w 1410"/>
                    <a:gd name="T49" fmla="*/ 69 h 853"/>
                    <a:gd name="T50" fmla="*/ 839 w 1410"/>
                    <a:gd name="T51" fmla="*/ 48 h 853"/>
                    <a:gd name="T52" fmla="*/ 802 w 1410"/>
                    <a:gd name="T53" fmla="*/ 27 h 853"/>
                    <a:gd name="T54" fmla="*/ 839 w 1410"/>
                    <a:gd name="T55" fmla="*/ 37 h 853"/>
                    <a:gd name="T56" fmla="*/ 877 w 1410"/>
                    <a:gd name="T57" fmla="*/ 58 h 853"/>
                    <a:gd name="T58" fmla="*/ 747 w 1410"/>
                    <a:gd name="T59" fmla="*/ 11 h 853"/>
                    <a:gd name="T60" fmla="*/ 655 w 1410"/>
                    <a:gd name="T61" fmla="*/ 8 h 853"/>
                    <a:gd name="T62" fmla="*/ 743 w 1410"/>
                    <a:gd name="T63" fmla="*/ 11 h 853"/>
                    <a:gd name="T64" fmla="*/ 562 w 1410"/>
                    <a:gd name="T65" fmla="*/ 53 h 853"/>
                    <a:gd name="T66" fmla="*/ 529 w 1410"/>
                    <a:gd name="T67" fmla="*/ 74 h 853"/>
                    <a:gd name="T68" fmla="*/ 504 w 1410"/>
                    <a:gd name="T69" fmla="*/ 79 h 853"/>
                    <a:gd name="T70" fmla="*/ 533 w 1410"/>
                    <a:gd name="T71" fmla="*/ 55 h 853"/>
                    <a:gd name="T72" fmla="*/ 571 w 1410"/>
                    <a:gd name="T73" fmla="*/ 34 h 853"/>
                    <a:gd name="T74" fmla="*/ 474 w 1410"/>
                    <a:gd name="T75" fmla="*/ 126 h 853"/>
                    <a:gd name="T76" fmla="*/ 436 w 1410"/>
                    <a:gd name="T77" fmla="*/ 158 h 853"/>
                    <a:gd name="T78" fmla="*/ 411 w 1410"/>
                    <a:gd name="T79" fmla="*/ 179 h 853"/>
                    <a:gd name="T80" fmla="*/ 432 w 1410"/>
                    <a:gd name="T81" fmla="*/ 153 h 853"/>
                    <a:gd name="T82" fmla="*/ 462 w 1410"/>
                    <a:gd name="T83" fmla="*/ 116 h 853"/>
                    <a:gd name="T84" fmla="*/ 386 w 1410"/>
                    <a:gd name="T85" fmla="*/ 223 h 853"/>
                    <a:gd name="T86" fmla="*/ 348 w 1410"/>
                    <a:gd name="T87" fmla="*/ 273 h 853"/>
                    <a:gd name="T88" fmla="*/ 336 w 1410"/>
                    <a:gd name="T89" fmla="*/ 271 h 853"/>
                    <a:gd name="T90" fmla="*/ 373 w 1410"/>
                    <a:gd name="T91" fmla="*/ 216 h 853"/>
                    <a:gd name="T92" fmla="*/ 306 w 1410"/>
                    <a:gd name="T93" fmla="*/ 334 h 853"/>
                    <a:gd name="T94" fmla="*/ 268 w 1410"/>
                    <a:gd name="T95" fmla="*/ 391 h 853"/>
                    <a:gd name="T96" fmla="*/ 264 w 1410"/>
                    <a:gd name="T97" fmla="*/ 373 h 853"/>
                    <a:gd name="T98" fmla="*/ 302 w 1410"/>
                    <a:gd name="T99" fmla="*/ 323 h 853"/>
                    <a:gd name="T100" fmla="*/ 222 w 1410"/>
                    <a:gd name="T101" fmla="*/ 473 h 853"/>
                    <a:gd name="T102" fmla="*/ 184 w 1410"/>
                    <a:gd name="T103" fmla="*/ 512 h 853"/>
                    <a:gd name="T104" fmla="*/ 214 w 1410"/>
                    <a:gd name="T105" fmla="*/ 454 h 853"/>
                    <a:gd name="T106" fmla="*/ 168 w 1410"/>
                    <a:gd name="T107" fmla="*/ 559 h 853"/>
                    <a:gd name="T108" fmla="*/ 113 w 1410"/>
                    <a:gd name="T109" fmla="*/ 630 h 853"/>
                    <a:gd name="T110" fmla="*/ 159 w 1410"/>
                    <a:gd name="T111" fmla="*/ 554 h 853"/>
                    <a:gd name="T112" fmla="*/ 71 w 1410"/>
                    <a:gd name="T113" fmla="*/ 746 h 853"/>
                    <a:gd name="T114" fmla="*/ 75 w 1410"/>
                    <a:gd name="T115" fmla="*/ 698 h 853"/>
                    <a:gd name="T116" fmla="*/ 105 w 1410"/>
                    <a:gd name="T117" fmla="*/ 677 h 853"/>
                    <a:gd name="T118" fmla="*/ 0 w 1410"/>
                    <a:gd name="T119" fmla="*/ 840 h 853"/>
                    <a:gd name="T120" fmla="*/ 42 w 1410"/>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0"/>
                    <a:gd name="T184" fmla="*/ 0 h 853"/>
                    <a:gd name="T185" fmla="*/ 1410 w 1410"/>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0" h="853">
                      <a:moveTo>
                        <a:pt x="1394" y="851"/>
                      </a:moveTo>
                      <a:lnTo>
                        <a:pt x="1389" y="835"/>
                      </a:lnTo>
                      <a:lnTo>
                        <a:pt x="1389" y="838"/>
                      </a:lnTo>
                      <a:lnTo>
                        <a:pt x="1385" y="830"/>
                      </a:lnTo>
                      <a:lnTo>
                        <a:pt x="1381" y="827"/>
                      </a:lnTo>
                      <a:lnTo>
                        <a:pt x="1381" y="822"/>
                      </a:lnTo>
                      <a:lnTo>
                        <a:pt x="1373" y="814"/>
                      </a:lnTo>
                      <a:lnTo>
                        <a:pt x="1368" y="798"/>
                      </a:lnTo>
                      <a:lnTo>
                        <a:pt x="1368" y="801"/>
                      </a:lnTo>
                      <a:lnTo>
                        <a:pt x="1360" y="793"/>
                      </a:lnTo>
                      <a:lnTo>
                        <a:pt x="1360" y="790"/>
                      </a:lnTo>
                      <a:lnTo>
                        <a:pt x="1360" y="780"/>
                      </a:lnTo>
                      <a:lnTo>
                        <a:pt x="1360" y="777"/>
                      </a:lnTo>
                      <a:lnTo>
                        <a:pt x="1360" y="775"/>
                      </a:lnTo>
                      <a:lnTo>
                        <a:pt x="1364" y="775"/>
                      </a:lnTo>
                      <a:lnTo>
                        <a:pt x="1368" y="775"/>
                      </a:lnTo>
                      <a:lnTo>
                        <a:pt x="1373" y="775"/>
                      </a:lnTo>
                      <a:lnTo>
                        <a:pt x="1373" y="777"/>
                      </a:lnTo>
                      <a:lnTo>
                        <a:pt x="1373" y="780"/>
                      </a:lnTo>
                      <a:lnTo>
                        <a:pt x="1377" y="790"/>
                      </a:lnTo>
                      <a:lnTo>
                        <a:pt x="1377" y="788"/>
                      </a:lnTo>
                      <a:lnTo>
                        <a:pt x="1381" y="796"/>
                      </a:lnTo>
                      <a:lnTo>
                        <a:pt x="1389" y="811"/>
                      </a:lnTo>
                      <a:lnTo>
                        <a:pt x="1389" y="809"/>
                      </a:lnTo>
                      <a:lnTo>
                        <a:pt x="1394" y="817"/>
                      </a:lnTo>
                      <a:lnTo>
                        <a:pt x="1398" y="819"/>
                      </a:lnTo>
                      <a:lnTo>
                        <a:pt x="1398" y="824"/>
                      </a:lnTo>
                      <a:lnTo>
                        <a:pt x="1406" y="832"/>
                      </a:lnTo>
                      <a:lnTo>
                        <a:pt x="1410" y="848"/>
                      </a:lnTo>
                      <a:lnTo>
                        <a:pt x="1410" y="851"/>
                      </a:lnTo>
                      <a:lnTo>
                        <a:pt x="1406" y="853"/>
                      </a:lnTo>
                      <a:lnTo>
                        <a:pt x="1402" y="853"/>
                      </a:lnTo>
                      <a:lnTo>
                        <a:pt x="1398" y="853"/>
                      </a:lnTo>
                      <a:lnTo>
                        <a:pt x="1394" y="853"/>
                      </a:lnTo>
                      <a:lnTo>
                        <a:pt x="1394" y="851"/>
                      </a:lnTo>
                      <a:close/>
                      <a:moveTo>
                        <a:pt x="1331" y="733"/>
                      </a:moveTo>
                      <a:lnTo>
                        <a:pt x="1326"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5" y="657"/>
                      </a:lnTo>
                      <a:lnTo>
                        <a:pt x="1310" y="659"/>
                      </a:lnTo>
                      <a:lnTo>
                        <a:pt x="1310" y="662"/>
                      </a:lnTo>
                      <a:lnTo>
                        <a:pt x="1314" y="662"/>
                      </a:lnTo>
                      <a:lnTo>
                        <a:pt x="1318" y="677"/>
                      </a:lnTo>
                      <a:lnTo>
                        <a:pt x="1326" y="683"/>
                      </a:lnTo>
                      <a:lnTo>
                        <a:pt x="1326" y="685"/>
                      </a:lnTo>
                      <a:lnTo>
                        <a:pt x="1326" y="693"/>
                      </a:lnTo>
                      <a:lnTo>
                        <a:pt x="1326" y="691"/>
                      </a:lnTo>
                      <a:lnTo>
                        <a:pt x="1335" y="698"/>
                      </a:lnTo>
                      <a:lnTo>
                        <a:pt x="1339" y="709"/>
                      </a:lnTo>
                      <a:lnTo>
                        <a:pt x="1343" y="722"/>
                      </a:lnTo>
                      <a:lnTo>
                        <a:pt x="1339" y="719"/>
                      </a:lnTo>
                      <a:lnTo>
                        <a:pt x="1347" y="727"/>
                      </a:lnTo>
                      <a:lnTo>
                        <a:pt x="1347" y="730"/>
                      </a:lnTo>
                      <a:lnTo>
                        <a:pt x="1347" y="733"/>
                      </a:lnTo>
                      <a:lnTo>
                        <a:pt x="1343" y="735"/>
                      </a:lnTo>
                      <a:lnTo>
                        <a:pt x="1339" y="735"/>
                      </a:lnTo>
                      <a:lnTo>
                        <a:pt x="1335" y="735"/>
                      </a:lnTo>
                      <a:lnTo>
                        <a:pt x="1331" y="733"/>
                      </a:lnTo>
                      <a:close/>
                      <a:moveTo>
                        <a:pt x="1268" y="615"/>
                      </a:moveTo>
                      <a:lnTo>
                        <a:pt x="1268" y="615"/>
                      </a:lnTo>
                      <a:lnTo>
                        <a:pt x="1259" y="599"/>
                      </a:lnTo>
                      <a:lnTo>
                        <a:pt x="1263" y="599"/>
                      </a:lnTo>
                      <a:lnTo>
                        <a:pt x="1255" y="594"/>
                      </a:lnTo>
                      <a:lnTo>
                        <a:pt x="1255" y="591"/>
                      </a:lnTo>
                      <a:lnTo>
                        <a:pt x="1247" y="578"/>
                      </a:lnTo>
                      <a:lnTo>
                        <a:pt x="1242" y="570"/>
                      </a:lnTo>
                      <a:lnTo>
                        <a:pt x="1230" y="544"/>
                      </a:lnTo>
                      <a:lnTo>
                        <a:pt x="1230" y="541"/>
                      </a:lnTo>
                      <a:lnTo>
                        <a:pt x="1234" y="538"/>
                      </a:lnTo>
                      <a:lnTo>
                        <a:pt x="1238" y="538"/>
                      </a:lnTo>
                      <a:lnTo>
                        <a:pt x="1242" y="538"/>
                      </a:lnTo>
                      <a:lnTo>
                        <a:pt x="1247" y="541"/>
                      </a:lnTo>
                      <a:lnTo>
                        <a:pt x="1259" y="567"/>
                      </a:lnTo>
                      <a:lnTo>
                        <a:pt x="1255" y="565"/>
                      </a:lnTo>
                      <a:lnTo>
                        <a:pt x="1263" y="573"/>
                      </a:lnTo>
                      <a:lnTo>
                        <a:pt x="1272" y="588"/>
                      </a:lnTo>
                      <a:lnTo>
                        <a:pt x="1268" y="588"/>
                      </a:lnTo>
                      <a:lnTo>
                        <a:pt x="1276" y="596"/>
                      </a:lnTo>
                      <a:lnTo>
                        <a:pt x="1284" y="612"/>
                      </a:lnTo>
                      <a:lnTo>
                        <a:pt x="1284" y="609"/>
                      </a:lnTo>
                      <a:lnTo>
                        <a:pt x="1284" y="612"/>
                      </a:lnTo>
                      <a:lnTo>
                        <a:pt x="1284"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79" y="457"/>
                      </a:lnTo>
                      <a:lnTo>
                        <a:pt x="1179" y="460"/>
                      </a:lnTo>
                      <a:lnTo>
                        <a:pt x="1175" y="452"/>
                      </a:lnTo>
                      <a:lnTo>
                        <a:pt x="1167" y="436"/>
                      </a:lnTo>
                      <a:lnTo>
                        <a:pt x="1163" y="431"/>
                      </a:lnTo>
                      <a:lnTo>
                        <a:pt x="1163" y="428"/>
                      </a:lnTo>
                      <a:lnTo>
                        <a:pt x="1158" y="428"/>
                      </a:lnTo>
                      <a:lnTo>
                        <a:pt x="1158"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0"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7"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7" y="210"/>
                      </a:lnTo>
                      <a:lnTo>
                        <a:pt x="1007" y="208"/>
                      </a:lnTo>
                      <a:lnTo>
                        <a:pt x="1007" y="205"/>
                      </a:lnTo>
                      <a:lnTo>
                        <a:pt x="1007" y="202"/>
                      </a:lnTo>
                      <a:lnTo>
                        <a:pt x="1007"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5" y="158"/>
                      </a:lnTo>
                      <a:lnTo>
                        <a:pt x="961" y="155"/>
                      </a:lnTo>
                      <a:lnTo>
                        <a:pt x="953" y="139"/>
                      </a:lnTo>
                      <a:lnTo>
                        <a:pt x="961" y="145"/>
                      </a:lnTo>
                      <a:lnTo>
                        <a:pt x="957" y="145"/>
                      </a:lnTo>
                      <a:lnTo>
                        <a:pt x="953" y="142"/>
                      </a:lnTo>
                      <a:lnTo>
                        <a:pt x="949" y="139"/>
                      </a:lnTo>
                      <a:lnTo>
                        <a:pt x="944" y="132"/>
                      </a:lnTo>
                      <a:lnTo>
                        <a:pt x="953" y="137"/>
                      </a:lnTo>
                      <a:lnTo>
                        <a:pt x="949" y="137"/>
                      </a:lnTo>
                      <a:lnTo>
                        <a:pt x="940" y="134"/>
                      </a:lnTo>
                      <a:lnTo>
                        <a:pt x="940" y="132"/>
                      </a:lnTo>
                      <a:lnTo>
                        <a:pt x="932" y="118"/>
                      </a:lnTo>
                      <a:lnTo>
                        <a:pt x="940" y="121"/>
                      </a:lnTo>
                      <a:lnTo>
                        <a:pt x="936" y="121"/>
                      </a:lnTo>
                      <a:lnTo>
                        <a:pt x="928" y="121"/>
                      </a:lnTo>
                      <a:lnTo>
                        <a:pt x="928" y="118"/>
                      </a:lnTo>
                      <a:lnTo>
                        <a:pt x="923" y="111"/>
                      </a:lnTo>
                      <a:lnTo>
                        <a:pt x="932" y="113"/>
                      </a:lnTo>
                      <a:lnTo>
                        <a:pt x="928" y="113"/>
                      </a:lnTo>
                      <a:lnTo>
                        <a:pt x="923" y="113"/>
                      </a:lnTo>
                      <a:lnTo>
                        <a:pt x="919" y="111"/>
                      </a:lnTo>
                      <a:lnTo>
                        <a:pt x="919" y="108"/>
                      </a:lnTo>
                      <a:lnTo>
                        <a:pt x="919" y="105"/>
                      </a:lnTo>
                      <a:lnTo>
                        <a:pt x="923"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4" y="113"/>
                      </a:lnTo>
                      <a:lnTo>
                        <a:pt x="949" y="116"/>
                      </a:lnTo>
                      <a:lnTo>
                        <a:pt x="957" y="129"/>
                      </a:lnTo>
                      <a:lnTo>
                        <a:pt x="949" y="126"/>
                      </a:lnTo>
                      <a:lnTo>
                        <a:pt x="953" y="126"/>
                      </a:lnTo>
                      <a:lnTo>
                        <a:pt x="957" y="126"/>
                      </a:lnTo>
                      <a:lnTo>
                        <a:pt x="961" y="129"/>
                      </a:lnTo>
                      <a:lnTo>
                        <a:pt x="965" y="137"/>
                      </a:lnTo>
                      <a:lnTo>
                        <a:pt x="957" y="134"/>
                      </a:lnTo>
                      <a:lnTo>
                        <a:pt x="961" y="134"/>
                      </a:lnTo>
                      <a:lnTo>
                        <a:pt x="970" y="134"/>
                      </a:lnTo>
                      <a:lnTo>
                        <a:pt x="970" y="137"/>
                      </a:lnTo>
                      <a:lnTo>
                        <a:pt x="978" y="153"/>
                      </a:lnTo>
                      <a:lnTo>
                        <a:pt x="970" y="147"/>
                      </a:lnTo>
                      <a:lnTo>
                        <a:pt x="974" y="147"/>
                      </a:lnTo>
                      <a:lnTo>
                        <a:pt x="982" y="150"/>
                      </a:lnTo>
                      <a:lnTo>
                        <a:pt x="982" y="153"/>
                      </a:lnTo>
                      <a:lnTo>
                        <a:pt x="986" y="160"/>
                      </a:lnTo>
                      <a:lnTo>
                        <a:pt x="986"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0" y="66"/>
                      </a:lnTo>
                      <a:lnTo>
                        <a:pt x="856" y="61"/>
                      </a:lnTo>
                      <a:lnTo>
                        <a:pt x="865" y="63"/>
                      </a:lnTo>
                      <a:lnTo>
                        <a:pt x="860" y="63"/>
                      </a:lnTo>
                      <a:lnTo>
                        <a:pt x="856" y="61"/>
                      </a:lnTo>
                      <a:lnTo>
                        <a:pt x="852" y="61"/>
                      </a:lnTo>
                      <a:lnTo>
                        <a:pt x="848" y="53"/>
                      </a:lnTo>
                      <a:lnTo>
                        <a:pt x="852" y="55"/>
                      </a:lnTo>
                      <a:lnTo>
                        <a:pt x="848" y="55"/>
                      </a:lnTo>
                      <a:lnTo>
                        <a:pt x="844" y="55"/>
                      </a:lnTo>
                      <a:lnTo>
                        <a:pt x="839" y="53"/>
                      </a:lnTo>
                      <a:lnTo>
                        <a:pt x="835" y="45"/>
                      </a:lnTo>
                      <a:lnTo>
                        <a:pt x="839" y="48"/>
                      </a:lnTo>
                      <a:lnTo>
                        <a:pt x="835" y="48"/>
                      </a:lnTo>
                      <a:lnTo>
                        <a:pt x="831" y="48"/>
                      </a:lnTo>
                      <a:lnTo>
                        <a:pt x="827" y="45"/>
                      </a:lnTo>
                      <a:lnTo>
                        <a:pt x="818" y="37"/>
                      </a:lnTo>
                      <a:lnTo>
                        <a:pt x="827" y="40"/>
                      </a:lnTo>
                      <a:lnTo>
                        <a:pt x="818"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8" y="24"/>
                      </a:lnTo>
                      <a:lnTo>
                        <a:pt x="823" y="27"/>
                      </a:lnTo>
                      <a:lnTo>
                        <a:pt x="827" y="34"/>
                      </a:lnTo>
                      <a:lnTo>
                        <a:pt x="818" y="29"/>
                      </a:lnTo>
                      <a:lnTo>
                        <a:pt x="827" y="29"/>
                      </a:lnTo>
                      <a:lnTo>
                        <a:pt x="831" y="29"/>
                      </a:lnTo>
                      <a:lnTo>
                        <a:pt x="835" y="32"/>
                      </a:lnTo>
                      <a:lnTo>
                        <a:pt x="844" y="40"/>
                      </a:lnTo>
                      <a:lnTo>
                        <a:pt x="835" y="37"/>
                      </a:lnTo>
                      <a:lnTo>
                        <a:pt x="839" y="37"/>
                      </a:lnTo>
                      <a:lnTo>
                        <a:pt x="844" y="37"/>
                      </a:lnTo>
                      <a:lnTo>
                        <a:pt x="848" y="40"/>
                      </a:lnTo>
                      <a:lnTo>
                        <a:pt x="856" y="48"/>
                      </a:lnTo>
                      <a:lnTo>
                        <a:pt x="848" y="45"/>
                      </a:lnTo>
                      <a:lnTo>
                        <a:pt x="852" y="45"/>
                      </a:lnTo>
                      <a:lnTo>
                        <a:pt x="856" y="45"/>
                      </a:lnTo>
                      <a:lnTo>
                        <a:pt x="860" y="48"/>
                      </a:lnTo>
                      <a:lnTo>
                        <a:pt x="869" y="55"/>
                      </a:lnTo>
                      <a:lnTo>
                        <a:pt x="860" y="53"/>
                      </a:lnTo>
                      <a:lnTo>
                        <a:pt x="865" y="53"/>
                      </a:lnTo>
                      <a:lnTo>
                        <a:pt x="869" y="53"/>
                      </a:lnTo>
                      <a:lnTo>
                        <a:pt x="869" y="55"/>
                      </a:lnTo>
                      <a:lnTo>
                        <a:pt x="877" y="61"/>
                      </a:lnTo>
                      <a:lnTo>
                        <a:pt x="869" y="58"/>
                      </a:lnTo>
                      <a:lnTo>
                        <a:pt x="877" y="58"/>
                      </a:lnTo>
                      <a:lnTo>
                        <a:pt x="881" y="61"/>
                      </a:lnTo>
                      <a:lnTo>
                        <a:pt x="890" y="69"/>
                      </a:lnTo>
                      <a:lnTo>
                        <a:pt x="890" y="71"/>
                      </a:lnTo>
                      <a:lnTo>
                        <a:pt x="890" y="74"/>
                      </a:lnTo>
                      <a:lnTo>
                        <a:pt x="886" y="76"/>
                      </a:lnTo>
                      <a:lnTo>
                        <a:pt x="881"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29" y="13"/>
                      </a:lnTo>
                      <a:lnTo>
                        <a:pt x="634" y="11"/>
                      </a:lnTo>
                      <a:lnTo>
                        <a:pt x="634" y="8"/>
                      </a:lnTo>
                      <a:lnTo>
                        <a:pt x="638" y="8"/>
                      </a:lnTo>
                      <a:lnTo>
                        <a:pt x="655" y="8"/>
                      </a:lnTo>
                      <a:lnTo>
                        <a:pt x="646" y="11"/>
                      </a:lnTo>
                      <a:lnTo>
                        <a:pt x="655" y="3"/>
                      </a:lnTo>
                      <a:lnTo>
                        <a:pt x="655" y="0"/>
                      </a:lnTo>
                      <a:lnTo>
                        <a:pt x="659" y="0"/>
                      </a:lnTo>
                      <a:lnTo>
                        <a:pt x="747" y="0"/>
                      </a:lnTo>
                      <a:lnTo>
                        <a:pt x="751" y="0"/>
                      </a:lnTo>
                      <a:lnTo>
                        <a:pt x="755" y="3"/>
                      </a:lnTo>
                      <a:lnTo>
                        <a:pt x="755" y="6"/>
                      </a:lnTo>
                      <a:lnTo>
                        <a:pt x="755" y="8"/>
                      </a:lnTo>
                      <a:lnTo>
                        <a:pt x="755"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8" y="118"/>
                      </a:moveTo>
                      <a:lnTo>
                        <a:pt x="470" y="126"/>
                      </a:lnTo>
                      <a:lnTo>
                        <a:pt x="474" y="126"/>
                      </a:lnTo>
                      <a:lnTo>
                        <a:pt x="470" y="132"/>
                      </a:lnTo>
                      <a:lnTo>
                        <a:pt x="466" y="134"/>
                      </a:lnTo>
                      <a:lnTo>
                        <a:pt x="462" y="137"/>
                      </a:lnTo>
                      <a:lnTo>
                        <a:pt x="453" y="137"/>
                      </a:lnTo>
                      <a:lnTo>
                        <a:pt x="462" y="132"/>
                      </a:lnTo>
                      <a:lnTo>
                        <a:pt x="457" y="139"/>
                      </a:lnTo>
                      <a:lnTo>
                        <a:pt x="457" y="142"/>
                      </a:lnTo>
                      <a:lnTo>
                        <a:pt x="453" y="145"/>
                      </a:lnTo>
                      <a:lnTo>
                        <a:pt x="449" y="145"/>
                      </a:lnTo>
                      <a:lnTo>
                        <a:pt x="453" y="142"/>
                      </a:lnTo>
                      <a:lnTo>
                        <a:pt x="449" y="147"/>
                      </a:lnTo>
                      <a:lnTo>
                        <a:pt x="445" y="155"/>
                      </a:lnTo>
                      <a:lnTo>
                        <a:pt x="445" y="158"/>
                      </a:lnTo>
                      <a:lnTo>
                        <a:pt x="436" y="158"/>
                      </a:lnTo>
                      <a:lnTo>
                        <a:pt x="441" y="155"/>
                      </a:lnTo>
                      <a:lnTo>
                        <a:pt x="436" y="163"/>
                      </a:lnTo>
                      <a:lnTo>
                        <a:pt x="432" y="168"/>
                      </a:lnTo>
                      <a:lnTo>
                        <a:pt x="432" y="171"/>
                      </a:lnTo>
                      <a:lnTo>
                        <a:pt x="424" y="174"/>
                      </a:lnTo>
                      <a:lnTo>
                        <a:pt x="420" y="174"/>
                      </a:lnTo>
                      <a:lnTo>
                        <a:pt x="428" y="168"/>
                      </a:lnTo>
                      <a:lnTo>
                        <a:pt x="424" y="176"/>
                      </a:lnTo>
                      <a:lnTo>
                        <a:pt x="424" y="179"/>
                      </a:lnTo>
                      <a:lnTo>
                        <a:pt x="420" y="179"/>
                      </a:lnTo>
                      <a:lnTo>
                        <a:pt x="415" y="179"/>
                      </a:lnTo>
                      <a:lnTo>
                        <a:pt x="411" y="179"/>
                      </a:lnTo>
                      <a:lnTo>
                        <a:pt x="407" y="176"/>
                      </a:lnTo>
                      <a:lnTo>
                        <a:pt x="407" y="174"/>
                      </a:lnTo>
                      <a:lnTo>
                        <a:pt x="411" y="166"/>
                      </a:lnTo>
                      <a:lnTo>
                        <a:pt x="415" y="163"/>
                      </a:lnTo>
                      <a:lnTo>
                        <a:pt x="420" y="163"/>
                      </a:lnTo>
                      <a:lnTo>
                        <a:pt x="424" y="163"/>
                      </a:lnTo>
                      <a:lnTo>
                        <a:pt x="415" y="166"/>
                      </a:lnTo>
                      <a:lnTo>
                        <a:pt x="420" y="160"/>
                      </a:lnTo>
                      <a:lnTo>
                        <a:pt x="420" y="158"/>
                      </a:lnTo>
                      <a:lnTo>
                        <a:pt x="428" y="150"/>
                      </a:lnTo>
                      <a:lnTo>
                        <a:pt x="432" y="150"/>
                      </a:lnTo>
                      <a:lnTo>
                        <a:pt x="436"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7" y="121"/>
                      </a:lnTo>
                      <a:lnTo>
                        <a:pt x="462" y="116"/>
                      </a:lnTo>
                      <a:lnTo>
                        <a:pt x="466" y="113"/>
                      </a:lnTo>
                      <a:lnTo>
                        <a:pt x="470" y="113"/>
                      </a:lnTo>
                      <a:lnTo>
                        <a:pt x="474" y="113"/>
                      </a:lnTo>
                      <a:lnTo>
                        <a:pt x="478" y="116"/>
                      </a:lnTo>
                      <a:lnTo>
                        <a:pt x="478" y="118"/>
                      </a:lnTo>
                      <a:close/>
                      <a:moveTo>
                        <a:pt x="390" y="218"/>
                      </a:moveTo>
                      <a:lnTo>
                        <a:pt x="390" y="221"/>
                      </a:lnTo>
                      <a:lnTo>
                        <a:pt x="386" y="223"/>
                      </a:lnTo>
                      <a:lnTo>
                        <a:pt x="382" y="226"/>
                      </a:lnTo>
                      <a:lnTo>
                        <a:pt x="378" y="226"/>
                      </a:lnTo>
                      <a:lnTo>
                        <a:pt x="386" y="223"/>
                      </a:lnTo>
                      <a:lnTo>
                        <a:pt x="378" y="229"/>
                      </a:lnTo>
                      <a:lnTo>
                        <a:pt x="378" y="237"/>
                      </a:lnTo>
                      <a:lnTo>
                        <a:pt x="373"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1"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2" y="242"/>
                      </a:lnTo>
                      <a:lnTo>
                        <a:pt x="352" y="239"/>
                      </a:lnTo>
                      <a:lnTo>
                        <a:pt x="361" y="231"/>
                      </a:lnTo>
                      <a:lnTo>
                        <a:pt x="361" y="234"/>
                      </a:lnTo>
                      <a:lnTo>
                        <a:pt x="361" y="226"/>
                      </a:lnTo>
                      <a:lnTo>
                        <a:pt x="365" y="226"/>
                      </a:lnTo>
                      <a:lnTo>
                        <a:pt x="369" y="218"/>
                      </a:lnTo>
                      <a:lnTo>
                        <a:pt x="373" y="216"/>
                      </a:lnTo>
                      <a:lnTo>
                        <a:pt x="378" y="216"/>
                      </a:lnTo>
                      <a:lnTo>
                        <a:pt x="382" y="216"/>
                      </a:lnTo>
                      <a:lnTo>
                        <a:pt x="373" y="218"/>
                      </a:lnTo>
                      <a:lnTo>
                        <a:pt x="373" y="216"/>
                      </a:lnTo>
                      <a:lnTo>
                        <a:pt x="378" y="213"/>
                      </a:lnTo>
                      <a:lnTo>
                        <a:pt x="382" y="213"/>
                      </a:lnTo>
                      <a:lnTo>
                        <a:pt x="386" y="213"/>
                      </a:lnTo>
                      <a:lnTo>
                        <a:pt x="390" y="216"/>
                      </a:lnTo>
                      <a:lnTo>
                        <a:pt x="390" y="218"/>
                      </a:lnTo>
                      <a:close/>
                      <a:moveTo>
                        <a:pt x="310" y="331"/>
                      </a:moveTo>
                      <a:lnTo>
                        <a:pt x="306" y="334"/>
                      </a:lnTo>
                      <a:lnTo>
                        <a:pt x="306" y="331"/>
                      </a:lnTo>
                      <a:lnTo>
                        <a:pt x="306" y="339"/>
                      </a:lnTo>
                      <a:lnTo>
                        <a:pt x="302" y="342"/>
                      </a:lnTo>
                      <a:lnTo>
                        <a:pt x="298" y="344"/>
                      </a:lnTo>
                      <a:lnTo>
                        <a:pt x="289" y="344"/>
                      </a:lnTo>
                      <a:lnTo>
                        <a:pt x="298" y="339"/>
                      </a:lnTo>
                      <a:lnTo>
                        <a:pt x="294" y="355"/>
                      </a:lnTo>
                      <a:lnTo>
                        <a:pt x="289" y="355"/>
                      </a:lnTo>
                      <a:lnTo>
                        <a:pt x="285" y="363"/>
                      </a:lnTo>
                      <a:lnTo>
                        <a:pt x="277" y="376"/>
                      </a:lnTo>
                      <a:lnTo>
                        <a:pt x="277" y="378"/>
                      </a:lnTo>
                      <a:lnTo>
                        <a:pt x="273" y="386"/>
                      </a:lnTo>
                      <a:lnTo>
                        <a:pt x="273" y="384"/>
                      </a:lnTo>
                      <a:lnTo>
                        <a:pt x="268" y="391"/>
                      </a:lnTo>
                      <a:lnTo>
                        <a:pt x="268"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8" y="360"/>
                      </a:lnTo>
                      <a:lnTo>
                        <a:pt x="268" y="357"/>
                      </a:lnTo>
                      <a:lnTo>
                        <a:pt x="277" y="349"/>
                      </a:lnTo>
                      <a:lnTo>
                        <a:pt x="277" y="352"/>
                      </a:lnTo>
                      <a:lnTo>
                        <a:pt x="281" y="336"/>
                      </a:lnTo>
                      <a:lnTo>
                        <a:pt x="285" y="334"/>
                      </a:lnTo>
                      <a:lnTo>
                        <a:pt x="289" y="334"/>
                      </a:lnTo>
                      <a:lnTo>
                        <a:pt x="298" y="334"/>
                      </a:lnTo>
                      <a:lnTo>
                        <a:pt x="289" y="336"/>
                      </a:lnTo>
                      <a:lnTo>
                        <a:pt x="294" y="328"/>
                      </a:lnTo>
                      <a:lnTo>
                        <a:pt x="294" y="326"/>
                      </a:lnTo>
                      <a:lnTo>
                        <a:pt x="298" y="323"/>
                      </a:lnTo>
                      <a:lnTo>
                        <a:pt x="302" y="323"/>
                      </a:lnTo>
                      <a:lnTo>
                        <a:pt x="306" y="323"/>
                      </a:lnTo>
                      <a:lnTo>
                        <a:pt x="310" y="323"/>
                      </a:lnTo>
                      <a:lnTo>
                        <a:pt x="310" y="326"/>
                      </a:lnTo>
                      <a:lnTo>
                        <a:pt x="310" y="328"/>
                      </a:lnTo>
                      <a:lnTo>
                        <a:pt x="310" y="331"/>
                      </a:lnTo>
                      <a:close/>
                      <a:moveTo>
                        <a:pt x="239" y="444"/>
                      </a:moveTo>
                      <a:lnTo>
                        <a:pt x="235" y="444"/>
                      </a:lnTo>
                      <a:lnTo>
                        <a:pt x="239" y="444"/>
                      </a:lnTo>
                      <a:lnTo>
                        <a:pt x="235" y="452"/>
                      </a:lnTo>
                      <a:lnTo>
                        <a:pt x="226" y="460"/>
                      </a:lnTo>
                      <a:lnTo>
                        <a:pt x="226" y="457"/>
                      </a:lnTo>
                      <a:lnTo>
                        <a:pt x="222" y="473"/>
                      </a:lnTo>
                      <a:lnTo>
                        <a:pt x="214" y="481"/>
                      </a:lnTo>
                      <a:lnTo>
                        <a:pt x="210" y="489"/>
                      </a:lnTo>
                      <a:lnTo>
                        <a:pt x="205" y="496"/>
                      </a:lnTo>
                      <a:lnTo>
                        <a:pt x="197" y="510"/>
                      </a:lnTo>
                      <a:lnTo>
                        <a:pt x="197" y="512"/>
                      </a:lnTo>
                      <a:lnTo>
                        <a:pt x="193" y="515"/>
                      </a:lnTo>
                      <a:lnTo>
                        <a:pt x="189" y="515"/>
                      </a:lnTo>
                      <a:lnTo>
                        <a:pt x="184" y="515"/>
                      </a:lnTo>
                      <a:lnTo>
                        <a:pt x="184" y="512"/>
                      </a:lnTo>
                      <a:lnTo>
                        <a:pt x="180" y="512"/>
                      </a:lnTo>
                      <a:lnTo>
                        <a:pt x="180" y="510"/>
                      </a:lnTo>
                      <a:lnTo>
                        <a:pt x="180" y="507"/>
                      </a:lnTo>
                      <a:lnTo>
                        <a:pt x="184" y="507"/>
                      </a:lnTo>
                      <a:lnTo>
                        <a:pt x="180" y="507"/>
                      </a:lnTo>
                      <a:lnTo>
                        <a:pt x="189" y="491"/>
                      </a:lnTo>
                      <a:lnTo>
                        <a:pt x="197" y="483"/>
                      </a:lnTo>
                      <a:lnTo>
                        <a:pt x="197" y="486"/>
                      </a:lnTo>
                      <a:lnTo>
                        <a:pt x="197" y="478"/>
                      </a:lnTo>
                      <a:lnTo>
                        <a:pt x="197" y="475"/>
                      </a:lnTo>
                      <a:lnTo>
                        <a:pt x="205" y="470"/>
                      </a:lnTo>
                      <a:lnTo>
                        <a:pt x="210" y="454"/>
                      </a:lnTo>
                      <a:lnTo>
                        <a:pt x="214" y="454"/>
                      </a:lnTo>
                      <a:lnTo>
                        <a:pt x="218" y="447"/>
                      </a:lnTo>
                      <a:lnTo>
                        <a:pt x="218" y="449"/>
                      </a:lnTo>
                      <a:lnTo>
                        <a:pt x="222" y="441"/>
                      </a:lnTo>
                      <a:lnTo>
                        <a:pt x="222" y="439"/>
                      </a:lnTo>
                      <a:lnTo>
                        <a:pt x="222" y="436"/>
                      </a:lnTo>
                      <a:lnTo>
                        <a:pt x="226" y="436"/>
                      </a:lnTo>
                      <a:lnTo>
                        <a:pt x="231" y="436"/>
                      </a:lnTo>
                      <a:lnTo>
                        <a:pt x="235" y="436"/>
                      </a:lnTo>
                      <a:lnTo>
                        <a:pt x="235" y="439"/>
                      </a:lnTo>
                      <a:lnTo>
                        <a:pt x="239" y="439"/>
                      </a:lnTo>
                      <a:lnTo>
                        <a:pt x="239" y="441"/>
                      </a:lnTo>
                      <a:lnTo>
                        <a:pt x="239" y="444"/>
                      </a:lnTo>
                      <a:close/>
                      <a:moveTo>
                        <a:pt x="168" y="559"/>
                      </a:moveTo>
                      <a:lnTo>
                        <a:pt x="151" y="599"/>
                      </a:lnTo>
                      <a:lnTo>
                        <a:pt x="142" y="607"/>
                      </a:lnTo>
                      <a:lnTo>
                        <a:pt x="142" y="615"/>
                      </a:lnTo>
                      <a:lnTo>
                        <a:pt x="138" y="615"/>
                      </a:lnTo>
                      <a:lnTo>
                        <a:pt x="134" y="622"/>
                      </a:lnTo>
                      <a:lnTo>
                        <a:pt x="134" y="620"/>
                      </a:lnTo>
                      <a:lnTo>
                        <a:pt x="130" y="630"/>
                      </a:lnTo>
                      <a:lnTo>
                        <a:pt x="126" y="633"/>
                      </a:lnTo>
                      <a:lnTo>
                        <a:pt x="121"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3"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1978" name="Rectangle 368">
                <a:extLst>
                  <a:ext uri="{FF2B5EF4-FFF2-40B4-BE49-F238E27FC236}">
                    <a16:creationId xmlns:a16="http://schemas.microsoft.com/office/drawing/2014/main" id="{867F75B5-EBDB-4CFB-9206-B41A0DE50512}"/>
                  </a:ext>
                </a:extLst>
              </p:cNvPr>
              <p:cNvSpPr>
                <a:spLocks noChangeArrowheads="1"/>
              </p:cNvSpPr>
              <p:nvPr/>
            </p:nvSpPr>
            <p:spPr bwMode="auto">
              <a:xfrm>
                <a:off x="7536" y="5382"/>
                <a:ext cx="837"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000">
                    <a:latin typeface="宋体" panose="02010600030101010101" pitchFamily="2" charset="-122"/>
                  </a:rPr>
                  <a:t>ω</a:t>
                </a:r>
                <a:r>
                  <a:rPr lang="en-US" altLang="zh-CN" sz="1600">
                    <a:solidFill>
                      <a:srgbClr val="000000"/>
                    </a:solidFill>
                  </a:rPr>
                  <a:t>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21974" name="Rectangle 369">
              <a:extLst>
                <a:ext uri="{FF2B5EF4-FFF2-40B4-BE49-F238E27FC236}">
                  <a16:creationId xmlns:a16="http://schemas.microsoft.com/office/drawing/2014/main" id="{17D21945-BB25-4651-AE90-F5907569C56F}"/>
                </a:ext>
              </a:extLst>
            </p:cNvPr>
            <p:cNvSpPr>
              <a:spLocks noChangeArrowheads="1"/>
            </p:cNvSpPr>
            <p:nvPr/>
          </p:nvSpPr>
          <p:spPr bwMode="auto">
            <a:xfrm>
              <a:off x="1914" y="11367"/>
              <a:ext cx="837"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id</a:t>
              </a:r>
              <a:endParaRPr lang="en-US" altLang="zh-CN" sz="1000">
                <a:solidFill>
                  <a:srgbClr val="040408"/>
                </a:solidFill>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9" name="Group 375">
            <a:extLst>
              <a:ext uri="{FF2B5EF4-FFF2-40B4-BE49-F238E27FC236}">
                <a16:creationId xmlns:a16="http://schemas.microsoft.com/office/drawing/2014/main" id="{81A7C63F-5BF4-47BC-82E7-98859B35E6CB}"/>
              </a:ext>
            </a:extLst>
          </p:cNvPr>
          <p:cNvGrpSpPr>
            <a:grpSpLocks/>
          </p:cNvGrpSpPr>
          <p:nvPr/>
        </p:nvGrpSpPr>
        <p:grpSpPr bwMode="auto">
          <a:xfrm>
            <a:off x="4114800" y="2133600"/>
            <a:ext cx="152400" cy="533400"/>
            <a:chOff x="2592" y="1584"/>
            <a:chExt cx="96" cy="336"/>
          </a:xfrm>
        </p:grpSpPr>
        <p:grpSp>
          <p:nvGrpSpPr>
            <p:cNvPr id="121969" name="Group 373">
              <a:extLst>
                <a:ext uri="{FF2B5EF4-FFF2-40B4-BE49-F238E27FC236}">
                  <a16:creationId xmlns:a16="http://schemas.microsoft.com/office/drawing/2014/main" id="{B5D4AA2B-C76B-40EA-8DB1-852489A402BA}"/>
                </a:ext>
              </a:extLst>
            </p:cNvPr>
            <p:cNvGrpSpPr>
              <a:grpSpLocks/>
            </p:cNvGrpSpPr>
            <p:nvPr/>
          </p:nvGrpSpPr>
          <p:grpSpPr bwMode="auto">
            <a:xfrm>
              <a:off x="2592" y="1824"/>
              <a:ext cx="96" cy="96"/>
              <a:chOff x="2592" y="1824"/>
              <a:chExt cx="96" cy="96"/>
            </a:xfrm>
          </p:grpSpPr>
          <p:sp>
            <p:nvSpPr>
              <p:cNvPr id="121971" name="Line 371">
                <a:extLst>
                  <a:ext uri="{FF2B5EF4-FFF2-40B4-BE49-F238E27FC236}">
                    <a16:creationId xmlns:a16="http://schemas.microsoft.com/office/drawing/2014/main" id="{8759B980-99D8-45E5-9EC0-83B09AF6998A}"/>
                  </a:ext>
                </a:extLst>
              </p:cNvPr>
              <p:cNvSpPr>
                <a:spLocks noChangeShapeType="1"/>
              </p:cNvSpPr>
              <p:nvPr/>
            </p:nvSpPr>
            <p:spPr bwMode="auto">
              <a:xfrm>
                <a:off x="2592" y="1872"/>
                <a:ext cx="96" cy="0"/>
              </a:xfrm>
              <a:prstGeom prst="line">
                <a:avLst/>
              </a:prstGeom>
              <a:noFill/>
              <a:ln w="9525">
                <a:solidFill>
                  <a:srgbClr val="D60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72" name="Line 372">
                <a:extLst>
                  <a:ext uri="{FF2B5EF4-FFF2-40B4-BE49-F238E27FC236}">
                    <a16:creationId xmlns:a16="http://schemas.microsoft.com/office/drawing/2014/main" id="{74BA1D77-C822-4AAC-AD81-2C18C48A05BD}"/>
                  </a:ext>
                </a:extLst>
              </p:cNvPr>
              <p:cNvSpPr>
                <a:spLocks noChangeShapeType="1"/>
              </p:cNvSpPr>
              <p:nvPr/>
            </p:nvSpPr>
            <p:spPr bwMode="auto">
              <a:xfrm>
                <a:off x="2640" y="1824"/>
                <a:ext cx="0" cy="96"/>
              </a:xfrm>
              <a:prstGeom prst="line">
                <a:avLst/>
              </a:prstGeom>
              <a:noFill/>
              <a:ln w="9525">
                <a:solidFill>
                  <a:srgbClr val="D60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1970" name="Line 374">
              <a:extLst>
                <a:ext uri="{FF2B5EF4-FFF2-40B4-BE49-F238E27FC236}">
                  <a16:creationId xmlns:a16="http://schemas.microsoft.com/office/drawing/2014/main" id="{4EA47937-F1EF-48E4-BCDF-443F5C2EE168}"/>
                </a:ext>
              </a:extLst>
            </p:cNvPr>
            <p:cNvSpPr>
              <a:spLocks noChangeShapeType="1"/>
            </p:cNvSpPr>
            <p:nvPr/>
          </p:nvSpPr>
          <p:spPr bwMode="auto">
            <a:xfrm>
              <a:off x="2592" y="1584"/>
              <a:ext cx="96" cy="0"/>
            </a:xfrm>
            <a:prstGeom prst="line">
              <a:avLst/>
            </a:prstGeom>
            <a:noFill/>
            <a:ln w="9525">
              <a:solidFill>
                <a:srgbClr val="D60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1878" name="Group 382">
            <a:extLst>
              <a:ext uri="{FF2B5EF4-FFF2-40B4-BE49-F238E27FC236}">
                <a16:creationId xmlns:a16="http://schemas.microsoft.com/office/drawing/2014/main" id="{9C87AFB5-D71D-48C6-87C7-07E9676358D1}"/>
              </a:ext>
            </a:extLst>
          </p:cNvPr>
          <p:cNvGrpSpPr>
            <a:grpSpLocks/>
          </p:cNvGrpSpPr>
          <p:nvPr/>
        </p:nvGrpSpPr>
        <p:grpSpPr bwMode="auto">
          <a:xfrm>
            <a:off x="457200" y="1371600"/>
            <a:ext cx="3759200" cy="2209800"/>
            <a:chOff x="288" y="1104"/>
            <a:chExt cx="2368" cy="1392"/>
          </a:xfrm>
        </p:grpSpPr>
        <p:grpSp>
          <p:nvGrpSpPr>
            <p:cNvPr id="121898" name="Group 233">
              <a:extLst>
                <a:ext uri="{FF2B5EF4-FFF2-40B4-BE49-F238E27FC236}">
                  <a16:creationId xmlns:a16="http://schemas.microsoft.com/office/drawing/2014/main" id="{021C3F30-9FF0-47F4-81D1-733A535A5D0A}"/>
                </a:ext>
              </a:extLst>
            </p:cNvPr>
            <p:cNvGrpSpPr>
              <a:grpSpLocks/>
            </p:cNvGrpSpPr>
            <p:nvPr/>
          </p:nvGrpSpPr>
          <p:grpSpPr bwMode="auto">
            <a:xfrm>
              <a:off x="288" y="1104"/>
              <a:ext cx="2368" cy="1392"/>
              <a:chOff x="3284" y="6309"/>
              <a:chExt cx="7739" cy="4239"/>
            </a:xfrm>
          </p:grpSpPr>
          <p:grpSp>
            <p:nvGrpSpPr>
              <p:cNvPr id="121904" name="Group 234">
                <a:extLst>
                  <a:ext uri="{FF2B5EF4-FFF2-40B4-BE49-F238E27FC236}">
                    <a16:creationId xmlns:a16="http://schemas.microsoft.com/office/drawing/2014/main" id="{04CCF7D0-6501-4949-BEA3-D65385BBABBB}"/>
                  </a:ext>
                </a:extLst>
              </p:cNvPr>
              <p:cNvGrpSpPr>
                <a:grpSpLocks/>
              </p:cNvGrpSpPr>
              <p:nvPr/>
            </p:nvGrpSpPr>
            <p:grpSpPr bwMode="auto">
              <a:xfrm>
                <a:off x="3284" y="6309"/>
                <a:ext cx="7198" cy="4239"/>
                <a:chOff x="3284" y="6309"/>
                <a:chExt cx="7198" cy="4239"/>
              </a:xfrm>
            </p:grpSpPr>
            <p:grpSp>
              <p:nvGrpSpPr>
                <p:cNvPr id="121916" name="Group 235">
                  <a:extLst>
                    <a:ext uri="{FF2B5EF4-FFF2-40B4-BE49-F238E27FC236}">
                      <a16:creationId xmlns:a16="http://schemas.microsoft.com/office/drawing/2014/main" id="{1B21464E-B114-4C3A-8C61-D3B4F5821A64}"/>
                    </a:ext>
                  </a:extLst>
                </p:cNvPr>
                <p:cNvGrpSpPr>
                  <a:grpSpLocks/>
                </p:cNvGrpSpPr>
                <p:nvPr/>
              </p:nvGrpSpPr>
              <p:grpSpPr bwMode="auto">
                <a:xfrm>
                  <a:off x="6254" y="9144"/>
                  <a:ext cx="378" cy="1389"/>
                  <a:chOff x="6608" y="3483"/>
                  <a:chExt cx="504" cy="2010"/>
                </a:xfrm>
              </p:grpSpPr>
              <p:sp>
                <p:nvSpPr>
                  <p:cNvPr id="121966" name="AutoShape 236">
                    <a:extLst>
                      <a:ext uri="{FF2B5EF4-FFF2-40B4-BE49-F238E27FC236}">
                        <a16:creationId xmlns:a16="http://schemas.microsoft.com/office/drawing/2014/main" id="{241DA67E-45DE-4320-93E2-09072DD52A62}"/>
                      </a:ext>
                    </a:extLst>
                  </p:cNvPr>
                  <p:cNvSpPr>
                    <a:spLocks noChangeArrowheads="1"/>
                  </p:cNvSpPr>
                  <p:nvPr/>
                </p:nvSpPr>
                <p:spPr bwMode="auto">
                  <a:xfrm>
                    <a:off x="6608" y="4053"/>
                    <a:ext cx="504" cy="285"/>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67" name="Line 237">
                    <a:extLst>
                      <a:ext uri="{FF2B5EF4-FFF2-40B4-BE49-F238E27FC236}">
                        <a16:creationId xmlns:a16="http://schemas.microsoft.com/office/drawing/2014/main" id="{98ADB013-2CAA-46C7-8C55-F039B29EDDB5}"/>
                      </a:ext>
                    </a:extLst>
                  </p:cNvPr>
                  <p:cNvSpPr>
                    <a:spLocks noChangeShapeType="1"/>
                  </p:cNvSpPr>
                  <p:nvPr/>
                </p:nvSpPr>
                <p:spPr bwMode="auto">
                  <a:xfrm>
                    <a:off x="6868" y="3483"/>
                    <a:ext cx="0" cy="20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68" name="Line 238">
                    <a:extLst>
                      <a:ext uri="{FF2B5EF4-FFF2-40B4-BE49-F238E27FC236}">
                        <a16:creationId xmlns:a16="http://schemas.microsoft.com/office/drawing/2014/main" id="{1091A53D-2086-43E9-AFEF-163CCBC837CC}"/>
                      </a:ext>
                    </a:extLst>
                  </p:cNvPr>
                  <p:cNvSpPr>
                    <a:spLocks noChangeShapeType="1"/>
                  </p:cNvSpPr>
                  <p:nvPr/>
                </p:nvSpPr>
                <p:spPr bwMode="auto">
                  <a:xfrm>
                    <a:off x="6638" y="4053"/>
                    <a:ext cx="4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917" name="Rectangle 239">
                  <a:extLst>
                    <a:ext uri="{FF2B5EF4-FFF2-40B4-BE49-F238E27FC236}">
                      <a16:creationId xmlns:a16="http://schemas.microsoft.com/office/drawing/2014/main" id="{C9032F36-F772-4BFF-9D21-B8B376CBD70B}"/>
                    </a:ext>
                  </a:extLst>
                </p:cNvPr>
                <p:cNvSpPr>
                  <a:spLocks noChangeArrowheads="1"/>
                </p:cNvSpPr>
                <p:nvPr/>
              </p:nvSpPr>
              <p:spPr bwMode="auto">
                <a:xfrm>
                  <a:off x="8320" y="9686"/>
                  <a:ext cx="915"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VD4</a:t>
                  </a:r>
                  <a:endParaRPr kumimoji="0" lang="en-US" altLang="zh-CN" sz="1800">
                    <a:solidFill>
                      <a:srgbClr val="40458C"/>
                    </a:solidFill>
                    <a:latin typeface="Times New Roman" panose="02020603050405020304" pitchFamily="18" charset="0"/>
                  </a:endParaRPr>
                </a:p>
              </p:txBody>
            </p:sp>
            <p:sp>
              <p:nvSpPr>
                <p:cNvPr id="121918" name="Line 240">
                  <a:extLst>
                    <a:ext uri="{FF2B5EF4-FFF2-40B4-BE49-F238E27FC236}">
                      <a16:creationId xmlns:a16="http://schemas.microsoft.com/office/drawing/2014/main" id="{211602FF-6A3E-43E0-BC91-13F61FB7E867}"/>
                    </a:ext>
                  </a:extLst>
                </p:cNvPr>
                <p:cNvSpPr>
                  <a:spLocks noChangeShapeType="1"/>
                </p:cNvSpPr>
                <p:nvPr/>
              </p:nvSpPr>
              <p:spPr bwMode="auto">
                <a:xfrm>
                  <a:off x="6446" y="7578"/>
                  <a:ext cx="0" cy="18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19" name="Line 241">
                  <a:extLst>
                    <a:ext uri="{FF2B5EF4-FFF2-40B4-BE49-F238E27FC236}">
                      <a16:creationId xmlns:a16="http://schemas.microsoft.com/office/drawing/2014/main" id="{065EB0F3-81AB-4B19-961C-C5A8BDF633FE}"/>
                    </a:ext>
                  </a:extLst>
                </p:cNvPr>
                <p:cNvSpPr>
                  <a:spLocks noChangeShapeType="1"/>
                </p:cNvSpPr>
                <p:nvPr/>
              </p:nvSpPr>
              <p:spPr bwMode="auto">
                <a:xfrm>
                  <a:off x="8072" y="7611"/>
                  <a:ext cx="0" cy="16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20" name="Rectangle 242">
                  <a:extLst>
                    <a:ext uri="{FF2B5EF4-FFF2-40B4-BE49-F238E27FC236}">
                      <a16:creationId xmlns:a16="http://schemas.microsoft.com/office/drawing/2014/main" id="{4BBBB4B9-F3EA-46F7-A0D8-1E118250677E}"/>
                    </a:ext>
                  </a:extLst>
                </p:cNvPr>
                <p:cNvSpPr>
                  <a:spLocks noChangeArrowheads="1"/>
                </p:cNvSpPr>
                <p:nvPr/>
              </p:nvSpPr>
              <p:spPr bwMode="auto">
                <a:xfrm>
                  <a:off x="6742" y="6888"/>
                  <a:ext cx="863"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VT1</a:t>
                  </a:r>
                  <a:endParaRPr kumimoji="0" lang="en-US" altLang="zh-CN" sz="1800">
                    <a:solidFill>
                      <a:srgbClr val="40458C"/>
                    </a:solidFill>
                    <a:latin typeface="Times New Roman" panose="02020603050405020304" pitchFamily="18" charset="0"/>
                  </a:endParaRPr>
                </a:p>
              </p:txBody>
            </p:sp>
            <p:sp>
              <p:nvSpPr>
                <p:cNvPr id="121921" name="Rectangle 243">
                  <a:extLst>
                    <a:ext uri="{FF2B5EF4-FFF2-40B4-BE49-F238E27FC236}">
                      <a16:creationId xmlns:a16="http://schemas.microsoft.com/office/drawing/2014/main" id="{726E68D0-5973-4334-9CE9-195498201E49}"/>
                    </a:ext>
                  </a:extLst>
                </p:cNvPr>
                <p:cNvSpPr>
                  <a:spLocks noChangeArrowheads="1"/>
                </p:cNvSpPr>
                <p:nvPr/>
              </p:nvSpPr>
              <p:spPr bwMode="auto">
                <a:xfrm>
                  <a:off x="6761" y="9650"/>
                  <a:ext cx="915"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VD2</a:t>
                  </a:r>
                  <a:endParaRPr kumimoji="0" lang="en-US" altLang="zh-CN" sz="1800">
                    <a:solidFill>
                      <a:srgbClr val="40458C"/>
                    </a:solidFill>
                    <a:latin typeface="Times New Roman" panose="02020603050405020304" pitchFamily="18" charset="0"/>
                  </a:endParaRPr>
                </a:p>
              </p:txBody>
            </p:sp>
            <p:sp>
              <p:nvSpPr>
                <p:cNvPr id="121922" name="Rectangle 244">
                  <a:extLst>
                    <a:ext uri="{FF2B5EF4-FFF2-40B4-BE49-F238E27FC236}">
                      <a16:creationId xmlns:a16="http://schemas.microsoft.com/office/drawing/2014/main" id="{C27C7840-CE5B-4C48-AC91-04DA886774F1}"/>
                    </a:ext>
                  </a:extLst>
                </p:cNvPr>
                <p:cNvSpPr>
                  <a:spLocks noChangeArrowheads="1"/>
                </p:cNvSpPr>
                <p:nvPr/>
              </p:nvSpPr>
              <p:spPr bwMode="auto">
                <a:xfrm>
                  <a:off x="8405" y="6921"/>
                  <a:ext cx="863"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VT3</a:t>
                  </a:r>
                  <a:endParaRPr kumimoji="0" lang="en-US" altLang="zh-CN" sz="1800">
                    <a:solidFill>
                      <a:srgbClr val="40458C"/>
                    </a:solidFill>
                    <a:latin typeface="Times New Roman" panose="02020603050405020304" pitchFamily="18" charset="0"/>
                  </a:endParaRPr>
                </a:p>
              </p:txBody>
            </p:sp>
            <p:grpSp>
              <p:nvGrpSpPr>
                <p:cNvPr id="121923" name="Group 245">
                  <a:extLst>
                    <a:ext uri="{FF2B5EF4-FFF2-40B4-BE49-F238E27FC236}">
                      <a16:creationId xmlns:a16="http://schemas.microsoft.com/office/drawing/2014/main" id="{8A65E2CB-F267-4E26-8FAC-87C1E94AD53F}"/>
                    </a:ext>
                  </a:extLst>
                </p:cNvPr>
                <p:cNvGrpSpPr>
                  <a:grpSpLocks/>
                </p:cNvGrpSpPr>
                <p:nvPr/>
              </p:nvGrpSpPr>
              <p:grpSpPr bwMode="auto">
                <a:xfrm rot="-5400000">
                  <a:off x="5721" y="6780"/>
                  <a:ext cx="1440" cy="498"/>
                  <a:chOff x="7920" y="1185"/>
                  <a:chExt cx="1440" cy="498"/>
                </a:xfrm>
              </p:grpSpPr>
              <p:sp>
                <p:nvSpPr>
                  <p:cNvPr id="121960" name="Line 246">
                    <a:extLst>
                      <a:ext uri="{FF2B5EF4-FFF2-40B4-BE49-F238E27FC236}">
                        <a16:creationId xmlns:a16="http://schemas.microsoft.com/office/drawing/2014/main" id="{0C9C9781-2BB5-4EB9-9FB4-6D6451151E81}"/>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61" name="Line 247">
                    <a:extLst>
                      <a:ext uri="{FF2B5EF4-FFF2-40B4-BE49-F238E27FC236}">
                        <a16:creationId xmlns:a16="http://schemas.microsoft.com/office/drawing/2014/main" id="{70683C44-B43B-445A-A629-7365EADD5F4E}"/>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62" name="Line 248">
                    <a:extLst>
                      <a:ext uri="{FF2B5EF4-FFF2-40B4-BE49-F238E27FC236}">
                        <a16:creationId xmlns:a16="http://schemas.microsoft.com/office/drawing/2014/main" id="{156D5C78-8E32-40E6-8BD1-7B853BC9B0A6}"/>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63" name="Line 249">
                    <a:extLst>
                      <a:ext uri="{FF2B5EF4-FFF2-40B4-BE49-F238E27FC236}">
                        <a16:creationId xmlns:a16="http://schemas.microsoft.com/office/drawing/2014/main" id="{FE5ECA93-4051-41F5-B112-C18B8D0FD6EC}"/>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64" name="Line 250">
                    <a:extLst>
                      <a:ext uri="{FF2B5EF4-FFF2-40B4-BE49-F238E27FC236}">
                        <a16:creationId xmlns:a16="http://schemas.microsoft.com/office/drawing/2014/main" id="{DC258B6B-38C8-4DA8-980B-EFB83F0AF42F}"/>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65" name="Freeform 251">
                    <a:extLst>
                      <a:ext uri="{FF2B5EF4-FFF2-40B4-BE49-F238E27FC236}">
                        <a16:creationId xmlns:a16="http://schemas.microsoft.com/office/drawing/2014/main" id="{2723A499-C1A8-4BF5-93A4-E5BE6369D08C}"/>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924" name="Group 252">
                  <a:extLst>
                    <a:ext uri="{FF2B5EF4-FFF2-40B4-BE49-F238E27FC236}">
                      <a16:creationId xmlns:a16="http://schemas.microsoft.com/office/drawing/2014/main" id="{38FD290B-8566-4CBB-A0B2-91E8AB009EDE}"/>
                    </a:ext>
                  </a:extLst>
                </p:cNvPr>
                <p:cNvGrpSpPr>
                  <a:grpSpLocks/>
                </p:cNvGrpSpPr>
                <p:nvPr/>
              </p:nvGrpSpPr>
              <p:grpSpPr bwMode="auto">
                <a:xfrm rot="-5400000">
                  <a:off x="7341" y="6780"/>
                  <a:ext cx="1440" cy="498"/>
                  <a:chOff x="7920" y="1185"/>
                  <a:chExt cx="1440" cy="498"/>
                </a:xfrm>
              </p:grpSpPr>
              <p:sp>
                <p:nvSpPr>
                  <p:cNvPr id="121954" name="Line 253">
                    <a:extLst>
                      <a:ext uri="{FF2B5EF4-FFF2-40B4-BE49-F238E27FC236}">
                        <a16:creationId xmlns:a16="http://schemas.microsoft.com/office/drawing/2014/main" id="{5E26CF7C-49AF-4A6D-972E-A46788749C31}"/>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55" name="Line 254">
                    <a:extLst>
                      <a:ext uri="{FF2B5EF4-FFF2-40B4-BE49-F238E27FC236}">
                        <a16:creationId xmlns:a16="http://schemas.microsoft.com/office/drawing/2014/main" id="{66C7BF01-2C1F-4C64-BF9C-8B939E93DE57}"/>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56" name="Line 255">
                    <a:extLst>
                      <a:ext uri="{FF2B5EF4-FFF2-40B4-BE49-F238E27FC236}">
                        <a16:creationId xmlns:a16="http://schemas.microsoft.com/office/drawing/2014/main" id="{4C2408B8-91D4-4FA7-AA98-7BC0BB1548FF}"/>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57" name="Line 256">
                    <a:extLst>
                      <a:ext uri="{FF2B5EF4-FFF2-40B4-BE49-F238E27FC236}">
                        <a16:creationId xmlns:a16="http://schemas.microsoft.com/office/drawing/2014/main" id="{C70B5810-A96B-43EE-96C3-7DFDE511C61E}"/>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58" name="Line 257">
                    <a:extLst>
                      <a:ext uri="{FF2B5EF4-FFF2-40B4-BE49-F238E27FC236}">
                        <a16:creationId xmlns:a16="http://schemas.microsoft.com/office/drawing/2014/main" id="{C6DFE0A7-25BC-4AD4-84EF-B7933461F3C9}"/>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59" name="Freeform 258">
                    <a:extLst>
                      <a:ext uri="{FF2B5EF4-FFF2-40B4-BE49-F238E27FC236}">
                        <a16:creationId xmlns:a16="http://schemas.microsoft.com/office/drawing/2014/main" id="{99340341-6BE1-4F8B-89CF-EB25F51E1063}"/>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1925" name="Group 259">
                  <a:extLst>
                    <a:ext uri="{FF2B5EF4-FFF2-40B4-BE49-F238E27FC236}">
                      <a16:creationId xmlns:a16="http://schemas.microsoft.com/office/drawing/2014/main" id="{970C99C5-B022-4010-B0D3-99CDB62CD55C}"/>
                    </a:ext>
                  </a:extLst>
                </p:cNvPr>
                <p:cNvGrpSpPr>
                  <a:grpSpLocks/>
                </p:cNvGrpSpPr>
                <p:nvPr/>
              </p:nvGrpSpPr>
              <p:grpSpPr bwMode="auto">
                <a:xfrm>
                  <a:off x="3284" y="7299"/>
                  <a:ext cx="4788" cy="2193"/>
                  <a:chOff x="3752" y="6486"/>
                  <a:chExt cx="4788" cy="2193"/>
                </a:xfrm>
              </p:grpSpPr>
              <p:sp>
                <p:nvSpPr>
                  <p:cNvPr id="121932" name="Rectangle 260">
                    <a:extLst>
                      <a:ext uri="{FF2B5EF4-FFF2-40B4-BE49-F238E27FC236}">
                        <a16:creationId xmlns:a16="http://schemas.microsoft.com/office/drawing/2014/main" id="{EF0D2E0F-5354-477E-B5F4-57AF8138237D}"/>
                      </a:ext>
                    </a:extLst>
                  </p:cNvPr>
                  <p:cNvSpPr>
                    <a:spLocks noChangeArrowheads="1"/>
                  </p:cNvSpPr>
                  <p:nvPr/>
                </p:nvSpPr>
                <p:spPr bwMode="auto">
                  <a:xfrm>
                    <a:off x="5736" y="7302"/>
                    <a:ext cx="715"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2</a:t>
                    </a:r>
                    <a:endParaRPr kumimoji="0" lang="en-US" altLang="zh-CN" sz="1600">
                      <a:solidFill>
                        <a:srgbClr val="40458C"/>
                      </a:solidFill>
                      <a:latin typeface="Times New Roman" panose="02020603050405020304" pitchFamily="18" charset="0"/>
                    </a:endParaRPr>
                  </a:p>
                </p:txBody>
              </p:sp>
              <p:sp>
                <p:nvSpPr>
                  <p:cNvPr id="121933" name="Rectangle 261">
                    <a:extLst>
                      <a:ext uri="{FF2B5EF4-FFF2-40B4-BE49-F238E27FC236}">
                        <a16:creationId xmlns:a16="http://schemas.microsoft.com/office/drawing/2014/main" id="{DD96A60C-C959-4375-96F9-67D7022855DA}"/>
                      </a:ext>
                    </a:extLst>
                  </p:cNvPr>
                  <p:cNvSpPr>
                    <a:spLocks noChangeArrowheads="1"/>
                  </p:cNvSpPr>
                  <p:nvPr/>
                </p:nvSpPr>
                <p:spPr bwMode="auto">
                  <a:xfrm>
                    <a:off x="3808" y="7369"/>
                    <a:ext cx="71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U1</a:t>
                    </a:r>
                    <a:endParaRPr kumimoji="0" lang="en-US" altLang="zh-CN" sz="1400">
                      <a:solidFill>
                        <a:srgbClr val="40458C"/>
                      </a:solidFill>
                      <a:latin typeface="Times New Roman" panose="02020603050405020304" pitchFamily="18" charset="0"/>
                    </a:endParaRPr>
                  </a:p>
                </p:txBody>
              </p:sp>
              <p:grpSp>
                <p:nvGrpSpPr>
                  <p:cNvPr id="121934" name="Group 262">
                    <a:extLst>
                      <a:ext uri="{FF2B5EF4-FFF2-40B4-BE49-F238E27FC236}">
                        <a16:creationId xmlns:a16="http://schemas.microsoft.com/office/drawing/2014/main" id="{E2BED5BD-23B4-4770-A95B-9789C9FB6048}"/>
                      </a:ext>
                    </a:extLst>
                  </p:cNvPr>
                  <p:cNvGrpSpPr>
                    <a:grpSpLocks/>
                  </p:cNvGrpSpPr>
                  <p:nvPr/>
                </p:nvGrpSpPr>
                <p:grpSpPr bwMode="auto">
                  <a:xfrm>
                    <a:off x="3752" y="6486"/>
                    <a:ext cx="4788" cy="2193"/>
                    <a:chOff x="3752" y="6486"/>
                    <a:chExt cx="4788" cy="2193"/>
                  </a:xfrm>
                </p:grpSpPr>
                <p:sp>
                  <p:nvSpPr>
                    <p:cNvPr id="121935" name="Line 263">
                      <a:extLst>
                        <a:ext uri="{FF2B5EF4-FFF2-40B4-BE49-F238E27FC236}">
                          <a16:creationId xmlns:a16="http://schemas.microsoft.com/office/drawing/2014/main" id="{88670BBC-D8E8-4262-976E-82F5FAD1EFC5}"/>
                        </a:ext>
                      </a:extLst>
                    </p:cNvPr>
                    <p:cNvSpPr>
                      <a:spLocks noChangeShapeType="1"/>
                    </p:cNvSpPr>
                    <p:nvPr/>
                  </p:nvSpPr>
                  <p:spPr bwMode="auto">
                    <a:xfrm>
                      <a:off x="5392" y="8607"/>
                      <a:ext cx="31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36" name="Line 264">
                      <a:extLst>
                        <a:ext uri="{FF2B5EF4-FFF2-40B4-BE49-F238E27FC236}">
                          <a16:creationId xmlns:a16="http://schemas.microsoft.com/office/drawing/2014/main" id="{6AE98C7D-03DB-4C85-8DC4-01360D306E65}"/>
                        </a:ext>
                      </a:extLst>
                    </p:cNvPr>
                    <p:cNvSpPr>
                      <a:spLocks noChangeShapeType="1"/>
                    </p:cNvSpPr>
                    <p:nvPr/>
                  </p:nvSpPr>
                  <p:spPr bwMode="auto">
                    <a:xfrm>
                      <a:off x="5592" y="6816"/>
                      <a:ext cx="0" cy="1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1937" name="Group 265">
                      <a:extLst>
                        <a:ext uri="{FF2B5EF4-FFF2-40B4-BE49-F238E27FC236}">
                          <a16:creationId xmlns:a16="http://schemas.microsoft.com/office/drawing/2014/main" id="{4C6FCDB8-4F79-448F-A54E-05055E6B2741}"/>
                        </a:ext>
                      </a:extLst>
                    </p:cNvPr>
                    <p:cNvGrpSpPr>
                      <a:grpSpLocks/>
                    </p:cNvGrpSpPr>
                    <p:nvPr/>
                  </p:nvGrpSpPr>
                  <p:grpSpPr bwMode="auto">
                    <a:xfrm>
                      <a:off x="3752" y="6486"/>
                      <a:ext cx="1644" cy="2193"/>
                      <a:chOff x="3752" y="6486"/>
                      <a:chExt cx="1644" cy="2193"/>
                    </a:xfrm>
                  </p:grpSpPr>
                  <p:grpSp>
                    <p:nvGrpSpPr>
                      <p:cNvPr id="121941" name="Group 266">
                        <a:extLst>
                          <a:ext uri="{FF2B5EF4-FFF2-40B4-BE49-F238E27FC236}">
                            <a16:creationId xmlns:a16="http://schemas.microsoft.com/office/drawing/2014/main" id="{CDF02808-632C-4D67-8FDF-D7E90DCC0CC3}"/>
                          </a:ext>
                        </a:extLst>
                      </p:cNvPr>
                      <p:cNvGrpSpPr>
                        <a:grpSpLocks/>
                      </p:cNvGrpSpPr>
                      <p:nvPr/>
                    </p:nvGrpSpPr>
                    <p:grpSpPr bwMode="auto">
                      <a:xfrm>
                        <a:off x="3752" y="6486"/>
                        <a:ext cx="1171" cy="2193"/>
                        <a:chOff x="3752" y="6486"/>
                        <a:chExt cx="1171" cy="2209"/>
                      </a:xfrm>
                    </p:grpSpPr>
                    <p:grpSp>
                      <p:nvGrpSpPr>
                        <p:cNvPr id="121947" name="Group 267">
                          <a:extLst>
                            <a:ext uri="{FF2B5EF4-FFF2-40B4-BE49-F238E27FC236}">
                              <a16:creationId xmlns:a16="http://schemas.microsoft.com/office/drawing/2014/main" id="{B2187C8F-5B7F-4381-8935-92C56843F4D4}"/>
                            </a:ext>
                          </a:extLst>
                        </p:cNvPr>
                        <p:cNvGrpSpPr>
                          <a:grpSpLocks/>
                        </p:cNvGrpSpPr>
                        <p:nvPr/>
                      </p:nvGrpSpPr>
                      <p:grpSpPr bwMode="auto">
                        <a:xfrm>
                          <a:off x="3752" y="6486"/>
                          <a:ext cx="1171" cy="2209"/>
                          <a:chOff x="4380" y="6540"/>
                          <a:chExt cx="840" cy="1500"/>
                        </a:xfrm>
                      </p:grpSpPr>
                      <p:sp>
                        <p:nvSpPr>
                          <p:cNvPr id="121949" name="Freeform 268">
                            <a:extLst>
                              <a:ext uri="{FF2B5EF4-FFF2-40B4-BE49-F238E27FC236}">
                                <a16:creationId xmlns:a16="http://schemas.microsoft.com/office/drawing/2014/main" id="{88BD9DDC-7B26-4369-83D4-87CC729E0EBA}"/>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50" name="Line 269">
                            <a:extLst>
                              <a:ext uri="{FF2B5EF4-FFF2-40B4-BE49-F238E27FC236}">
                                <a16:creationId xmlns:a16="http://schemas.microsoft.com/office/drawing/2014/main" id="{DFAA12AE-1E9A-4587-8C68-7AA77D814D07}"/>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51" name="Freeform 270">
                            <a:extLst>
                              <a:ext uri="{FF2B5EF4-FFF2-40B4-BE49-F238E27FC236}">
                                <a16:creationId xmlns:a16="http://schemas.microsoft.com/office/drawing/2014/main" id="{0607001E-0956-415F-AEC1-8A0F45B090CB}"/>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52" name="Line 271">
                            <a:extLst>
                              <a:ext uri="{FF2B5EF4-FFF2-40B4-BE49-F238E27FC236}">
                                <a16:creationId xmlns:a16="http://schemas.microsoft.com/office/drawing/2014/main" id="{C1BB70D5-F9DE-409F-9A4C-9267E26CC147}"/>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53" name="Freeform 272">
                            <a:extLst>
                              <a:ext uri="{FF2B5EF4-FFF2-40B4-BE49-F238E27FC236}">
                                <a16:creationId xmlns:a16="http://schemas.microsoft.com/office/drawing/2014/main" id="{A0CBFEA6-E93E-4CAC-B798-DB48E25662E5}"/>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1948" name="Line 273">
                          <a:extLst>
                            <a:ext uri="{FF2B5EF4-FFF2-40B4-BE49-F238E27FC236}">
                              <a16:creationId xmlns:a16="http://schemas.microsoft.com/office/drawing/2014/main" id="{38FDA88F-8681-49C6-A0BC-997010A99DAB}"/>
                            </a:ext>
                          </a:extLst>
                        </p:cNvPr>
                        <p:cNvSpPr>
                          <a:spLocks noChangeShapeType="1"/>
                        </p:cNvSpPr>
                        <p:nvPr/>
                      </p:nvSpPr>
                      <p:spPr bwMode="auto">
                        <a:xfrm>
                          <a:off x="4654" y="6579"/>
                          <a:ext cx="118" cy="20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1942" name="Group 274">
                        <a:extLst>
                          <a:ext uri="{FF2B5EF4-FFF2-40B4-BE49-F238E27FC236}">
                            <a16:creationId xmlns:a16="http://schemas.microsoft.com/office/drawing/2014/main" id="{827A9218-38DB-4A25-A433-C96E31796A7E}"/>
                          </a:ext>
                        </a:extLst>
                      </p:cNvPr>
                      <p:cNvGrpSpPr>
                        <a:grpSpLocks/>
                      </p:cNvGrpSpPr>
                      <p:nvPr/>
                    </p:nvGrpSpPr>
                    <p:grpSpPr bwMode="auto">
                      <a:xfrm>
                        <a:off x="5176" y="6564"/>
                        <a:ext cx="220" cy="2058"/>
                        <a:chOff x="5176" y="6564"/>
                        <a:chExt cx="220" cy="2058"/>
                      </a:xfrm>
                    </p:grpSpPr>
                    <p:sp>
                      <p:nvSpPr>
                        <p:cNvPr id="121943" name="Freeform 275">
                          <a:extLst>
                            <a:ext uri="{FF2B5EF4-FFF2-40B4-BE49-F238E27FC236}">
                              <a16:creationId xmlns:a16="http://schemas.microsoft.com/office/drawing/2014/main" id="{7E96B572-E8A0-4AA8-AC19-F265EC4073A1}"/>
                            </a:ext>
                          </a:extLst>
                        </p:cNvPr>
                        <p:cNvSpPr>
                          <a:spLocks/>
                        </p:cNvSpPr>
                        <p:nvPr/>
                      </p:nvSpPr>
                      <p:spPr bwMode="auto">
                        <a:xfrm>
                          <a:off x="5176" y="6720"/>
                          <a:ext cx="220" cy="1695"/>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44" name="Line 276">
                          <a:extLst>
                            <a:ext uri="{FF2B5EF4-FFF2-40B4-BE49-F238E27FC236}">
                              <a16:creationId xmlns:a16="http://schemas.microsoft.com/office/drawing/2014/main" id="{9686C788-21B2-4F11-8B70-58FB9564A6F4}"/>
                            </a:ext>
                          </a:extLst>
                        </p:cNvPr>
                        <p:cNvSpPr>
                          <a:spLocks noChangeShapeType="1"/>
                        </p:cNvSpPr>
                        <p:nvPr/>
                      </p:nvSpPr>
                      <p:spPr bwMode="auto">
                        <a:xfrm flipH="1">
                          <a:off x="5240" y="6732"/>
                          <a:ext cx="152" cy="17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45" name="Line 277">
                          <a:extLst>
                            <a:ext uri="{FF2B5EF4-FFF2-40B4-BE49-F238E27FC236}">
                              <a16:creationId xmlns:a16="http://schemas.microsoft.com/office/drawing/2014/main" id="{53D13D04-B8DB-4659-BA84-89CF73945D81}"/>
                            </a:ext>
                          </a:extLst>
                        </p:cNvPr>
                        <p:cNvSpPr>
                          <a:spLocks noChangeShapeType="1"/>
                        </p:cNvSpPr>
                        <p:nvPr/>
                      </p:nvSpPr>
                      <p:spPr bwMode="auto">
                        <a:xfrm>
                          <a:off x="5374" y="6564"/>
                          <a:ext cx="0" cy="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46" name="Line 278">
                          <a:extLst>
                            <a:ext uri="{FF2B5EF4-FFF2-40B4-BE49-F238E27FC236}">
                              <a16:creationId xmlns:a16="http://schemas.microsoft.com/office/drawing/2014/main" id="{7A92A4E4-EACC-4CD8-9CED-E7EB5727A555}"/>
                            </a:ext>
                          </a:extLst>
                        </p:cNvPr>
                        <p:cNvSpPr>
                          <a:spLocks noChangeShapeType="1"/>
                        </p:cNvSpPr>
                        <p:nvPr/>
                      </p:nvSpPr>
                      <p:spPr bwMode="auto">
                        <a:xfrm flipH="1">
                          <a:off x="5374" y="8406"/>
                          <a:ext cx="0"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21938" name="Group 279">
                      <a:extLst>
                        <a:ext uri="{FF2B5EF4-FFF2-40B4-BE49-F238E27FC236}">
                          <a16:creationId xmlns:a16="http://schemas.microsoft.com/office/drawing/2014/main" id="{15C72BEA-57CA-4024-B4E9-38EA7A1A5DA7}"/>
                        </a:ext>
                      </a:extLst>
                    </p:cNvPr>
                    <p:cNvGrpSpPr>
                      <a:grpSpLocks/>
                    </p:cNvGrpSpPr>
                    <p:nvPr/>
                  </p:nvGrpSpPr>
                  <p:grpSpPr bwMode="auto">
                    <a:xfrm>
                      <a:off x="5392" y="6564"/>
                      <a:ext cx="1522" cy="0"/>
                      <a:chOff x="5392" y="6564"/>
                      <a:chExt cx="1522" cy="0"/>
                    </a:xfrm>
                  </p:grpSpPr>
                  <p:sp>
                    <p:nvSpPr>
                      <p:cNvPr id="121939" name="Line 280">
                        <a:extLst>
                          <a:ext uri="{FF2B5EF4-FFF2-40B4-BE49-F238E27FC236}">
                            <a16:creationId xmlns:a16="http://schemas.microsoft.com/office/drawing/2014/main" id="{12E74B06-5236-4E2A-8B93-1A5FFF867FAB}"/>
                          </a:ext>
                        </a:extLst>
                      </p:cNvPr>
                      <p:cNvSpPr>
                        <a:spLocks noChangeShapeType="1"/>
                      </p:cNvSpPr>
                      <p:nvPr/>
                    </p:nvSpPr>
                    <p:spPr bwMode="auto">
                      <a:xfrm>
                        <a:off x="5392" y="6564"/>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940" name="Line 281">
                        <a:extLst>
                          <a:ext uri="{FF2B5EF4-FFF2-40B4-BE49-F238E27FC236}">
                            <a16:creationId xmlns:a16="http://schemas.microsoft.com/office/drawing/2014/main" id="{C3D12C04-A3E8-4FFB-BC7C-5A5575749B46}"/>
                          </a:ext>
                        </a:extLst>
                      </p:cNvPr>
                      <p:cNvSpPr>
                        <a:spLocks noChangeShapeType="1"/>
                      </p:cNvSpPr>
                      <p:nvPr/>
                    </p:nvSpPr>
                    <p:spPr bwMode="auto">
                      <a:xfrm>
                        <a:off x="5558" y="6564"/>
                        <a:ext cx="13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21926" name="Line 282">
                  <a:extLst>
                    <a:ext uri="{FF2B5EF4-FFF2-40B4-BE49-F238E27FC236}">
                      <a16:creationId xmlns:a16="http://schemas.microsoft.com/office/drawing/2014/main" id="{94D9E141-6B91-4AFA-994D-82FB20CAEDB4}"/>
                    </a:ext>
                  </a:extLst>
                </p:cNvPr>
                <p:cNvSpPr>
                  <a:spLocks noChangeShapeType="1"/>
                </p:cNvSpPr>
                <p:nvPr/>
              </p:nvSpPr>
              <p:spPr bwMode="auto">
                <a:xfrm>
                  <a:off x="6446" y="6321"/>
                  <a:ext cx="40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27" name="Line 283">
                  <a:extLst>
                    <a:ext uri="{FF2B5EF4-FFF2-40B4-BE49-F238E27FC236}">
                      <a16:creationId xmlns:a16="http://schemas.microsoft.com/office/drawing/2014/main" id="{4E1D043E-201F-43EF-83EF-98F9940B0650}"/>
                    </a:ext>
                  </a:extLst>
                </p:cNvPr>
                <p:cNvSpPr>
                  <a:spLocks noChangeShapeType="1"/>
                </p:cNvSpPr>
                <p:nvPr/>
              </p:nvSpPr>
              <p:spPr bwMode="auto">
                <a:xfrm>
                  <a:off x="6446" y="10542"/>
                  <a:ext cx="40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1928" name="Group 284">
                  <a:extLst>
                    <a:ext uri="{FF2B5EF4-FFF2-40B4-BE49-F238E27FC236}">
                      <a16:creationId xmlns:a16="http://schemas.microsoft.com/office/drawing/2014/main" id="{568A0222-6998-4021-A4EB-1323CDDC2339}"/>
                    </a:ext>
                  </a:extLst>
                </p:cNvPr>
                <p:cNvGrpSpPr>
                  <a:grpSpLocks/>
                </p:cNvGrpSpPr>
                <p:nvPr/>
              </p:nvGrpSpPr>
              <p:grpSpPr bwMode="auto">
                <a:xfrm>
                  <a:off x="7880" y="9159"/>
                  <a:ext cx="378" cy="1389"/>
                  <a:chOff x="6608" y="3483"/>
                  <a:chExt cx="504" cy="2010"/>
                </a:xfrm>
              </p:grpSpPr>
              <p:sp>
                <p:nvSpPr>
                  <p:cNvPr id="121929" name="AutoShape 285">
                    <a:extLst>
                      <a:ext uri="{FF2B5EF4-FFF2-40B4-BE49-F238E27FC236}">
                        <a16:creationId xmlns:a16="http://schemas.microsoft.com/office/drawing/2014/main" id="{6DB7E897-7B49-47A0-BF5C-FFDEE08FDA2C}"/>
                      </a:ext>
                    </a:extLst>
                  </p:cNvPr>
                  <p:cNvSpPr>
                    <a:spLocks noChangeArrowheads="1"/>
                  </p:cNvSpPr>
                  <p:nvPr/>
                </p:nvSpPr>
                <p:spPr bwMode="auto">
                  <a:xfrm>
                    <a:off x="6608" y="4053"/>
                    <a:ext cx="504" cy="285"/>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30" name="Line 286">
                    <a:extLst>
                      <a:ext uri="{FF2B5EF4-FFF2-40B4-BE49-F238E27FC236}">
                        <a16:creationId xmlns:a16="http://schemas.microsoft.com/office/drawing/2014/main" id="{AE4F7149-9F6C-4D44-9E4E-CF48E6301899}"/>
                      </a:ext>
                    </a:extLst>
                  </p:cNvPr>
                  <p:cNvSpPr>
                    <a:spLocks noChangeShapeType="1"/>
                  </p:cNvSpPr>
                  <p:nvPr/>
                </p:nvSpPr>
                <p:spPr bwMode="auto">
                  <a:xfrm>
                    <a:off x="6868" y="3483"/>
                    <a:ext cx="0" cy="20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31" name="Line 287">
                    <a:extLst>
                      <a:ext uri="{FF2B5EF4-FFF2-40B4-BE49-F238E27FC236}">
                        <a16:creationId xmlns:a16="http://schemas.microsoft.com/office/drawing/2014/main" id="{3E7344E2-B746-4883-A316-5762D3DB96BF}"/>
                      </a:ext>
                    </a:extLst>
                  </p:cNvPr>
                  <p:cNvSpPr>
                    <a:spLocks noChangeShapeType="1"/>
                  </p:cNvSpPr>
                  <p:nvPr/>
                </p:nvSpPr>
                <p:spPr bwMode="auto">
                  <a:xfrm>
                    <a:off x="6638" y="4053"/>
                    <a:ext cx="4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21905" name="Group 288">
                <a:extLst>
                  <a:ext uri="{FF2B5EF4-FFF2-40B4-BE49-F238E27FC236}">
                    <a16:creationId xmlns:a16="http://schemas.microsoft.com/office/drawing/2014/main" id="{12C9546F-EA7F-4108-B682-88BD39B37476}"/>
                  </a:ext>
                </a:extLst>
              </p:cNvPr>
              <p:cNvGrpSpPr>
                <a:grpSpLocks/>
              </p:cNvGrpSpPr>
              <p:nvPr/>
            </p:nvGrpSpPr>
            <p:grpSpPr bwMode="auto">
              <a:xfrm>
                <a:off x="10318" y="6321"/>
                <a:ext cx="705" cy="4221"/>
                <a:chOff x="10318" y="5073"/>
                <a:chExt cx="705" cy="4221"/>
              </a:xfrm>
            </p:grpSpPr>
            <p:grpSp>
              <p:nvGrpSpPr>
                <p:cNvPr id="121906" name="Group 289">
                  <a:extLst>
                    <a:ext uri="{FF2B5EF4-FFF2-40B4-BE49-F238E27FC236}">
                      <a16:creationId xmlns:a16="http://schemas.microsoft.com/office/drawing/2014/main" id="{75F7C8FE-A8BA-4ADD-99DF-F3413B6B74B6}"/>
                    </a:ext>
                  </a:extLst>
                </p:cNvPr>
                <p:cNvGrpSpPr>
                  <a:grpSpLocks/>
                </p:cNvGrpSpPr>
                <p:nvPr/>
              </p:nvGrpSpPr>
              <p:grpSpPr bwMode="auto">
                <a:xfrm>
                  <a:off x="10482" y="5073"/>
                  <a:ext cx="2" cy="1506"/>
                  <a:chOff x="10950" y="5508"/>
                  <a:chExt cx="0" cy="4203"/>
                </a:xfrm>
              </p:grpSpPr>
              <p:sp>
                <p:nvSpPr>
                  <p:cNvPr id="121914" name="Line 290">
                    <a:extLst>
                      <a:ext uri="{FF2B5EF4-FFF2-40B4-BE49-F238E27FC236}">
                        <a16:creationId xmlns:a16="http://schemas.microsoft.com/office/drawing/2014/main" id="{3D8D4FD3-13CC-4152-A6E4-693430E87F19}"/>
                      </a:ext>
                    </a:extLst>
                  </p:cNvPr>
                  <p:cNvSpPr>
                    <a:spLocks noChangeShapeType="1"/>
                  </p:cNvSpPr>
                  <p:nvPr/>
                </p:nvSpPr>
                <p:spPr bwMode="auto">
                  <a:xfrm>
                    <a:off x="10950" y="5508"/>
                    <a:ext cx="0" cy="4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15" name="Line 291">
                    <a:extLst>
                      <a:ext uri="{FF2B5EF4-FFF2-40B4-BE49-F238E27FC236}">
                        <a16:creationId xmlns:a16="http://schemas.microsoft.com/office/drawing/2014/main" id="{7023F5BE-218B-43A6-8726-369762A715D5}"/>
                      </a:ext>
                    </a:extLst>
                  </p:cNvPr>
                  <p:cNvSpPr>
                    <a:spLocks noChangeShapeType="1"/>
                  </p:cNvSpPr>
                  <p:nvPr/>
                </p:nvSpPr>
                <p:spPr bwMode="auto">
                  <a:xfrm>
                    <a:off x="10950" y="5994"/>
                    <a:ext cx="0" cy="57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1907" name="Group 292">
                  <a:extLst>
                    <a:ext uri="{FF2B5EF4-FFF2-40B4-BE49-F238E27FC236}">
                      <a16:creationId xmlns:a16="http://schemas.microsoft.com/office/drawing/2014/main" id="{165C7A4C-F949-4C6E-92A6-54591F8E8B41}"/>
                    </a:ext>
                  </a:extLst>
                </p:cNvPr>
                <p:cNvGrpSpPr>
                  <a:grpSpLocks/>
                </p:cNvGrpSpPr>
                <p:nvPr/>
              </p:nvGrpSpPr>
              <p:grpSpPr bwMode="auto">
                <a:xfrm>
                  <a:off x="10318" y="6582"/>
                  <a:ext cx="705" cy="1590"/>
                  <a:chOff x="2352" y="2304"/>
                  <a:chExt cx="212" cy="646"/>
                </a:xfrm>
              </p:grpSpPr>
              <p:sp>
                <p:nvSpPr>
                  <p:cNvPr id="121909" name="Rectangle 293">
                    <a:extLst>
                      <a:ext uri="{FF2B5EF4-FFF2-40B4-BE49-F238E27FC236}">
                        <a16:creationId xmlns:a16="http://schemas.microsoft.com/office/drawing/2014/main" id="{478328AA-7AC0-4140-95B5-D013F8724478}"/>
                      </a:ext>
                    </a:extLst>
                  </p:cNvPr>
                  <p:cNvSpPr>
                    <a:spLocks noChangeArrowheads="1"/>
                  </p:cNvSpPr>
                  <p:nvPr/>
                </p:nvSpPr>
                <p:spPr bwMode="auto">
                  <a:xfrm>
                    <a:off x="2497" y="2785"/>
                    <a:ext cx="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00000"/>
                        </a:solidFill>
                        <a:latin typeface="Times New Roman" panose="02020603050405020304" pitchFamily="18" charset="0"/>
                      </a:rPr>
                      <a:t>R</a:t>
                    </a:r>
                    <a:endParaRPr kumimoji="0" lang="en-US" altLang="zh-CN" sz="1000">
                      <a:solidFill>
                        <a:srgbClr val="40458C"/>
                      </a:solidFill>
                      <a:latin typeface="Times New Roman" panose="02020603050405020304" pitchFamily="18" charset="0"/>
                    </a:endParaRPr>
                  </a:p>
                </p:txBody>
              </p:sp>
              <p:sp>
                <p:nvSpPr>
                  <p:cNvPr id="121910" name="Rectangle 294">
                    <a:extLst>
                      <a:ext uri="{FF2B5EF4-FFF2-40B4-BE49-F238E27FC236}">
                        <a16:creationId xmlns:a16="http://schemas.microsoft.com/office/drawing/2014/main" id="{C8DAE850-D76D-4A33-82A1-6874647C93B5}"/>
                      </a:ext>
                    </a:extLst>
                  </p:cNvPr>
                  <p:cNvSpPr>
                    <a:spLocks noChangeArrowheads="1"/>
                  </p:cNvSpPr>
                  <p:nvPr/>
                </p:nvSpPr>
                <p:spPr bwMode="auto">
                  <a:xfrm>
                    <a:off x="2352" y="2688"/>
                    <a:ext cx="85" cy="220"/>
                  </a:xfrm>
                  <a:prstGeom prst="rect">
                    <a:avLst/>
                  </a:prstGeom>
                  <a:noFill/>
                  <a:ln w="101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11" name="Freeform 295">
                    <a:extLst>
                      <a:ext uri="{FF2B5EF4-FFF2-40B4-BE49-F238E27FC236}">
                        <a16:creationId xmlns:a16="http://schemas.microsoft.com/office/drawing/2014/main" id="{AD139D28-CF06-4BF2-A02D-4C679764DE52}"/>
                      </a:ext>
                    </a:extLst>
                  </p:cNvPr>
                  <p:cNvSpPr>
                    <a:spLocks/>
                  </p:cNvSpPr>
                  <p:nvPr/>
                </p:nvSpPr>
                <p:spPr bwMode="auto">
                  <a:xfrm flipH="1">
                    <a:off x="2400" y="2304"/>
                    <a:ext cx="48" cy="288"/>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12" name="Line 296">
                    <a:extLst>
                      <a:ext uri="{FF2B5EF4-FFF2-40B4-BE49-F238E27FC236}">
                        <a16:creationId xmlns:a16="http://schemas.microsoft.com/office/drawing/2014/main" id="{5BE1358B-CE45-4B2D-91F6-7CB49699D154}"/>
                      </a:ext>
                    </a:extLst>
                  </p:cNvPr>
                  <p:cNvSpPr>
                    <a:spLocks noChangeShapeType="1"/>
                  </p:cNvSpPr>
                  <p:nvPr/>
                </p:nvSpPr>
                <p:spPr bwMode="auto">
                  <a:xfrm flipV="1">
                    <a:off x="2400" y="2592"/>
                    <a:ext cx="0" cy="96"/>
                  </a:xfrm>
                  <a:prstGeom prst="line">
                    <a:avLst/>
                  </a:prstGeom>
                  <a:noFill/>
                  <a:ln w="952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913" name="Rectangle 297">
                    <a:extLst>
                      <a:ext uri="{FF2B5EF4-FFF2-40B4-BE49-F238E27FC236}">
                        <a16:creationId xmlns:a16="http://schemas.microsoft.com/office/drawing/2014/main" id="{5F49145D-71CD-485C-96AA-2EFF3EBF636E}"/>
                      </a:ext>
                    </a:extLst>
                  </p:cNvPr>
                  <p:cNvSpPr>
                    <a:spLocks noChangeArrowheads="1"/>
                  </p:cNvSpPr>
                  <p:nvPr/>
                </p:nvSpPr>
                <p:spPr bwMode="auto">
                  <a:xfrm>
                    <a:off x="2494" y="2400"/>
                    <a:ext cx="6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40408"/>
                        </a:solidFill>
                        <a:latin typeface="Times New Roman" panose="02020603050405020304" pitchFamily="18" charset="0"/>
                      </a:rPr>
                      <a:t>L</a:t>
                    </a:r>
                    <a:endParaRPr kumimoji="0" lang="en-US" altLang="zh-CN" sz="1000">
                      <a:solidFill>
                        <a:srgbClr val="040408"/>
                      </a:solidFill>
                      <a:latin typeface="Times New Roman" panose="02020603050405020304" pitchFamily="18" charset="0"/>
                    </a:endParaRPr>
                  </a:p>
                </p:txBody>
              </p:sp>
            </p:grpSp>
            <p:sp>
              <p:nvSpPr>
                <p:cNvPr id="121908" name="Line 298">
                  <a:extLst>
                    <a:ext uri="{FF2B5EF4-FFF2-40B4-BE49-F238E27FC236}">
                      <a16:creationId xmlns:a16="http://schemas.microsoft.com/office/drawing/2014/main" id="{31D29B3D-7D02-4694-9CC4-76EA8558BA34}"/>
                    </a:ext>
                  </a:extLst>
                </p:cNvPr>
                <p:cNvSpPr>
                  <a:spLocks noChangeShapeType="1"/>
                </p:cNvSpPr>
                <p:nvPr/>
              </p:nvSpPr>
              <p:spPr bwMode="auto">
                <a:xfrm>
                  <a:off x="10482" y="8040"/>
                  <a:ext cx="0" cy="1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21899" name="Group 381">
              <a:extLst>
                <a:ext uri="{FF2B5EF4-FFF2-40B4-BE49-F238E27FC236}">
                  <a16:creationId xmlns:a16="http://schemas.microsoft.com/office/drawing/2014/main" id="{42834AB9-4035-4388-BAF7-F3A99FF9D2F8}"/>
                </a:ext>
              </a:extLst>
            </p:cNvPr>
            <p:cNvGrpSpPr>
              <a:grpSpLocks/>
            </p:cNvGrpSpPr>
            <p:nvPr/>
          </p:nvGrpSpPr>
          <p:grpSpPr bwMode="auto">
            <a:xfrm>
              <a:off x="1200" y="1440"/>
              <a:ext cx="576" cy="720"/>
              <a:chOff x="1200" y="1440"/>
              <a:chExt cx="576" cy="720"/>
            </a:xfrm>
          </p:grpSpPr>
          <p:sp>
            <p:nvSpPr>
              <p:cNvPr id="121900" name="Oval 376">
                <a:extLst>
                  <a:ext uri="{FF2B5EF4-FFF2-40B4-BE49-F238E27FC236}">
                    <a16:creationId xmlns:a16="http://schemas.microsoft.com/office/drawing/2014/main" id="{16C9F304-9FCD-4E03-8C14-FE58E76797AD}"/>
                  </a:ext>
                </a:extLst>
              </p:cNvPr>
              <p:cNvSpPr>
                <a:spLocks noChangeArrowheads="1"/>
              </p:cNvSpPr>
              <p:nvPr/>
            </p:nvSpPr>
            <p:spPr bwMode="auto">
              <a:xfrm>
                <a:off x="1248" y="1440"/>
                <a:ext cx="48" cy="48"/>
              </a:xfrm>
              <a:prstGeom prst="ellipse">
                <a:avLst/>
              </a:prstGeom>
              <a:solidFill>
                <a:srgbClr val="040408"/>
              </a:solidFill>
              <a:ln w="9525">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01" name="Oval 377">
                <a:extLst>
                  <a:ext uri="{FF2B5EF4-FFF2-40B4-BE49-F238E27FC236}">
                    <a16:creationId xmlns:a16="http://schemas.microsoft.com/office/drawing/2014/main" id="{B6F01F99-D890-4C64-9FCF-25C88BFCD4EB}"/>
                  </a:ext>
                </a:extLst>
              </p:cNvPr>
              <p:cNvSpPr>
                <a:spLocks noChangeArrowheads="1"/>
              </p:cNvSpPr>
              <p:nvPr/>
            </p:nvSpPr>
            <p:spPr bwMode="auto">
              <a:xfrm>
                <a:off x="1728" y="2112"/>
                <a:ext cx="48" cy="48"/>
              </a:xfrm>
              <a:prstGeom prst="ellipse">
                <a:avLst/>
              </a:prstGeom>
              <a:solidFill>
                <a:srgbClr val="040408"/>
              </a:solidFill>
              <a:ln w="9525">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1902" name="Rectangle 379">
                <a:extLst>
                  <a:ext uri="{FF2B5EF4-FFF2-40B4-BE49-F238E27FC236}">
                    <a16:creationId xmlns:a16="http://schemas.microsoft.com/office/drawing/2014/main" id="{15CDE134-AF47-4E7C-AF7D-32AF4FFC7C77}"/>
                  </a:ext>
                </a:extLst>
              </p:cNvPr>
              <p:cNvSpPr>
                <a:spLocks noChangeArrowheads="1"/>
              </p:cNvSpPr>
              <p:nvPr/>
            </p:nvSpPr>
            <p:spPr bwMode="auto">
              <a:xfrm>
                <a:off x="1200" y="148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solidFill>
                      <a:srgbClr val="040408"/>
                    </a:solidFill>
                  </a:rPr>
                  <a:t>a</a:t>
                </a:r>
              </a:p>
            </p:txBody>
          </p:sp>
          <p:sp>
            <p:nvSpPr>
              <p:cNvPr id="121903" name="Rectangle 380">
                <a:extLst>
                  <a:ext uri="{FF2B5EF4-FFF2-40B4-BE49-F238E27FC236}">
                    <a16:creationId xmlns:a16="http://schemas.microsoft.com/office/drawing/2014/main" id="{CF27BD3F-2514-4336-9252-B5F8C2475E5B}"/>
                  </a:ext>
                </a:extLst>
              </p:cNvPr>
              <p:cNvSpPr>
                <a:spLocks noChangeArrowheads="1"/>
              </p:cNvSpPr>
              <p:nvPr/>
            </p:nvSpPr>
            <p:spPr bwMode="auto">
              <a:xfrm>
                <a:off x="1536" y="192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solidFill>
                      <a:srgbClr val="040408"/>
                    </a:solidFill>
                  </a:rPr>
                  <a:t>b</a:t>
                </a:r>
              </a:p>
            </p:txBody>
          </p:sp>
        </p:grpSp>
      </p:grpSp>
      <p:grpSp>
        <p:nvGrpSpPr>
          <p:cNvPr id="19740" name="Group 394">
            <a:extLst>
              <a:ext uri="{FF2B5EF4-FFF2-40B4-BE49-F238E27FC236}">
                <a16:creationId xmlns:a16="http://schemas.microsoft.com/office/drawing/2014/main" id="{5AEE8466-3812-410D-93F4-A2B8C020A2B1}"/>
              </a:ext>
            </a:extLst>
          </p:cNvPr>
          <p:cNvGrpSpPr>
            <a:grpSpLocks/>
          </p:cNvGrpSpPr>
          <p:nvPr/>
        </p:nvGrpSpPr>
        <p:grpSpPr bwMode="auto">
          <a:xfrm>
            <a:off x="1295400" y="1981200"/>
            <a:ext cx="152400" cy="990600"/>
            <a:chOff x="816" y="1488"/>
            <a:chExt cx="96" cy="624"/>
          </a:xfrm>
        </p:grpSpPr>
        <p:grpSp>
          <p:nvGrpSpPr>
            <p:cNvPr id="121894" name="Group 390">
              <a:extLst>
                <a:ext uri="{FF2B5EF4-FFF2-40B4-BE49-F238E27FC236}">
                  <a16:creationId xmlns:a16="http://schemas.microsoft.com/office/drawing/2014/main" id="{AFF4ECA6-3ADF-4533-B775-70141DA02ECD}"/>
                </a:ext>
              </a:extLst>
            </p:cNvPr>
            <p:cNvGrpSpPr>
              <a:grpSpLocks/>
            </p:cNvGrpSpPr>
            <p:nvPr/>
          </p:nvGrpSpPr>
          <p:grpSpPr bwMode="auto">
            <a:xfrm>
              <a:off x="816" y="2016"/>
              <a:ext cx="96" cy="96"/>
              <a:chOff x="2592" y="1824"/>
              <a:chExt cx="96" cy="96"/>
            </a:xfrm>
          </p:grpSpPr>
          <p:sp>
            <p:nvSpPr>
              <p:cNvPr id="121896" name="Line 391">
                <a:extLst>
                  <a:ext uri="{FF2B5EF4-FFF2-40B4-BE49-F238E27FC236}">
                    <a16:creationId xmlns:a16="http://schemas.microsoft.com/office/drawing/2014/main" id="{4FDE1502-1AC1-4A54-8C6E-ABEBA4F4AAA7}"/>
                  </a:ext>
                </a:extLst>
              </p:cNvPr>
              <p:cNvSpPr>
                <a:spLocks noChangeShapeType="1"/>
              </p:cNvSpPr>
              <p:nvPr/>
            </p:nvSpPr>
            <p:spPr bwMode="auto">
              <a:xfrm>
                <a:off x="2592" y="1872"/>
                <a:ext cx="96" cy="0"/>
              </a:xfrm>
              <a:prstGeom prst="line">
                <a:avLst/>
              </a:prstGeom>
              <a:noFill/>
              <a:ln w="9525">
                <a:solidFill>
                  <a:srgbClr val="D60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97" name="Line 392">
                <a:extLst>
                  <a:ext uri="{FF2B5EF4-FFF2-40B4-BE49-F238E27FC236}">
                    <a16:creationId xmlns:a16="http://schemas.microsoft.com/office/drawing/2014/main" id="{AB2787FD-73FF-4F83-B48B-36F2CF85FD43}"/>
                  </a:ext>
                </a:extLst>
              </p:cNvPr>
              <p:cNvSpPr>
                <a:spLocks noChangeShapeType="1"/>
              </p:cNvSpPr>
              <p:nvPr/>
            </p:nvSpPr>
            <p:spPr bwMode="auto">
              <a:xfrm>
                <a:off x="2640" y="1824"/>
                <a:ext cx="0" cy="96"/>
              </a:xfrm>
              <a:prstGeom prst="line">
                <a:avLst/>
              </a:prstGeom>
              <a:noFill/>
              <a:ln w="9525">
                <a:solidFill>
                  <a:srgbClr val="D60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1895" name="Line 393">
              <a:extLst>
                <a:ext uri="{FF2B5EF4-FFF2-40B4-BE49-F238E27FC236}">
                  <a16:creationId xmlns:a16="http://schemas.microsoft.com/office/drawing/2014/main" id="{C8E9A162-A682-4D6E-98A8-608B96D9E3C4}"/>
                </a:ext>
              </a:extLst>
            </p:cNvPr>
            <p:cNvSpPr>
              <a:spLocks noChangeShapeType="1"/>
            </p:cNvSpPr>
            <p:nvPr/>
          </p:nvSpPr>
          <p:spPr bwMode="auto">
            <a:xfrm>
              <a:off x="816" y="1488"/>
              <a:ext cx="96" cy="0"/>
            </a:xfrm>
            <a:prstGeom prst="line">
              <a:avLst/>
            </a:prstGeom>
            <a:noFill/>
            <a:ln w="9525">
              <a:solidFill>
                <a:srgbClr val="D60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9745" name="Group 398">
            <a:extLst>
              <a:ext uri="{FF2B5EF4-FFF2-40B4-BE49-F238E27FC236}">
                <a16:creationId xmlns:a16="http://schemas.microsoft.com/office/drawing/2014/main" id="{95659BEE-48F1-48E7-956A-1C83664CFB82}"/>
              </a:ext>
            </a:extLst>
          </p:cNvPr>
          <p:cNvGrpSpPr>
            <a:grpSpLocks/>
          </p:cNvGrpSpPr>
          <p:nvPr/>
        </p:nvGrpSpPr>
        <p:grpSpPr bwMode="auto">
          <a:xfrm>
            <a:off x="1438275" y="1295400"/>
            <a:ext cx="2447925" cy="2209800"/>
            <a:chOff x="912" y="1056"/>
            <a:chExt cx="1584" cy="1344"/>
          </a:xfrm>
        </p:grpSpPr>
        <p:sp>
          <p:nvSpPr>
            <p:cNvPr id="121887" name="Line 399">
              <a:extLst>
                <a:ext uri="{FF2B5EF4-FFF2-40B4-BE49-F238E27FC236}">
                  <a16:creationId xmlns:a16="http://schemas.microsoft.com/office/drawing/2014/main" id="{F70BA16B-04F0-4B66-A23C-275B44B8BCFE}"/>
                </a:ext>
              </a:extLst>
            </p:cNvPr>
            <p:cNvSpPr>
              <a:spLocks noChangeShapeType="1"/>
            </p:cNvSpPr>
            <p:nvPr/>
          </p:nvSpPr>
          <p:spPr bwMode="auto">
            <a:xfrm>
              <a:off x="912" y="1824"/>
              <a:ext cx="768" cy="0"/>
            </a:xfrm>
            <a:prstGeom prst="line">
              <a:avLst/>
            </a:prstGeom>
            <a:noFill/>
            <a:ln w="1905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88" name="Line 400">
              <a:extLst>
                <a:ext uri="{FF2B5EF4-FFF2-40B4-BE49-F238E27FC236}">
                  <a16:creationId xmlns:a16="http://schemas.microsoft.com/office/drawing/2014/main" id="{3FEE2FAC-D155-4047-A32B-EF3F0CDF4BA9}"/>
                </a:ext>
              </a:extLst>
            </p:cNvPr>
            <p:cNvSpPr>
              <a:spLocks noChangeShapeType="1"/>
            </p:cNvSpPr>
            <p:nvPr/>
          </p:nvSpPr>
          <p:spPr bwMode="auto">
            <a:xfrm flipV="1">
              <a:off x="1680" y="1056"/>
              <a:ext cx="0" cy="768"/>
            </a:xfrm>
            <a:prstGeom prst="line">
              <a:avLst/>
            </a:prstGeom>
            <a:noFill/>
            <a:ln w="19050">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89" name="Line 401">
              <a:extLst>
                <a:ext uri="{FF2B5EF4-FFF2-40B4-BE49-F238E27FC236}">
                  <a16:creationId xmlns:a16="http://schemas.microsoft.com/office/drawing/2014/main" id="{2FC66E8C-93A8-4AFA-A3ED-F14D609A5CC0}"/>
                </a:ext>
              </a:extLst>
            </p:cNvPr>
            <p:cNvSpPr>
              <a:spLocks noChangeShapeType="1"/>
            </p:cNvSpPr>
            <p:nvPr/>
          </p:nvSpPr>
          <p:spPr bwMode="auto">
            <a:xfrm>
              <a:off x="1680" y="1056"/>
              <a:ext cx="816" cy="0"/>
            </a:xfrm>
            <a:prstGeom prst="line">
              <a:avLst/>
            </a:prstGeom>
            <a:noFill/>
            <a:ln w="1905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90" name="Line 402">
              <a:extLst>
                <a:ext uri="{FF2B5EF4-FFF2-40B4-BE49-F238E27FC236}">
                  <a16:creationId xmlns:a16="http://schemas.microsoft.com/office/drawing/2014/main" id="{D64ED9BA-8C57-4F59-9C2D-9AADE9DD2027}"/>
                </a:ext>
              </a:extLst>
            </p:cNvPr>
            <p:cNvSpPr>
              <a:spLocks noChangeShapeType="1"/>
            </p:cNvSpPr>
            <p:nvPr/>
          </p:nvSpPr>
          <p:spPr bwMode="auto">
            <a:xfrm>
              <a:off x="2496" y="1056"/>
              <a:ext cx="0" cy="1344"/>
            </a:xfrm>
            <a:prstGeom prst="line">
              <a:avLst/>
            </a:prstGeom>
            <a:noFill/>
            <a:ln w="1905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91" name="Line 403">
              <a:extLst>
                <a:ext uri="{FF2B5EF4-FFF2-40B4-BE49-F238E27FC236}">
                  <a16:creationId xmlns:a16="http://schemas.microsoft.com/office/drawing/2014/main" id="{F5BDCB18-DC3E-43E0-8A5E-AA049DD72F9E}"/>
                </a:ext>
              </a:extLst>
            </p:cNvPr>
            <p:cNvSpPr>
              <a:spLocks noChangeShapeType="1"/>
            </p:cNvSpPr>
            <p:nvPr/>
          </p:nvSpPr>
          <p:spPr bwMode="auto">
            <a:xfrm flipH="1">
              <a:off x="1152" y="2400"/>
              <a:ext cx="1344" cy="0"/>
            </a:xfrm>
            <a:prstGeom prst="line">
              <a:avLst/>
            </a:prstGeom>
            <a:noFill/>
            <a:ln w="1905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92" name="Line 404">
              <a:extLst>
                <a:ext uri="{FF2B5EF4-FFF2-40B4-BE49-F238E27FC236}">
                  <a16:creationId xmlns:a16="http://schemas.microsoft.com/office/drawing/2014/main" id="{F0B3C177-E77F-4F60-B200-37B1F04B6FBC}"/>
                </a:ext>
              </a:extLst>
            </p:cNvPr>
            <p:cNvSpPr>
              <a:spLocks noChangeShapeType="1"/>
            </p:cNvSpPr>
            <p:nvPr/>
          </p:nvSpPr>
          <p:spPr bwMode="auto">
            <a:xfrm flipV="1">
              <a:off x="1152" y="1488"/>
              <a:ext cx="0" cy="912"/>
            </a:xfrm>
            <a:prstGeom prst="line">
              <a:avLst/>
            </a:prstGeom>
            <a:noFill/>
            <a:ln w="1905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893" name="Line 405">
              <a:extLst>
                <a:ext uri="{FF2B5EF4-FFF2-40B4-BE49-F238E27FC236}">
                  <a16:creationId xmlns:a16="http://schemas.microsoft.com/office/drawing/2014/main" id="{87DE817E-366C-44A7-8A11-4A73E07440AD}"/>
                </a:ext>
              </a:extLst>
            </p:cNvPr>
            <p:cNvSpPr>
              <a:spLocks noChangeShapeType="1"/>
            </p:cNvSpPr>
            <p:nvPr/>
          </p:nvSpPr>
          <p:spPr bwMode="auto">
            <a:xfrm flipH="1">
              <a:off x="912" y="1488"/>
              <a:ext cx="240" cy="0"/>
            </a:xfrm>
            <a:prstGeom prst="line">
              <a:avLst/>
            </a:prstGeom>
            <a:noFill/>
            <a:ln w="19050">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9862" name="Line 406">
            <a:extLst>
              <a:ext uri="{FF2B5EF4-FFF2-40B4-BE49-F238E27FC236}">
                <a16:creationId xmlns:a16="http://schemas.microsoft.com/office/drawing/2014/main" id="{0427AC46-B118-49CA-8945-6681ABA1E135}"/>
              </a:ext>
            </a:extLst>
          </p:cNvPr>
          <p:cNvSpPr>
            <a:spLocks noChangeShapeType="1"/>
          </p:cNvSpPr>
          <p:nvPr/>
        </p:nvSpPr>
        <p:spPr bwMode="auto">
          <a:xfrm flipV="1">
            <a:off x="2971800" y="1524000"/>
            <a:ext cx="0" cy="1752600"/>
          </a:xfrm>
          <a:prstGeom prst="line">
            <a:avLst/>
          </a:prstGeom>
          <a:noFill/>
          <a:ln w="9525">
            <a:solidFill>
              <a:srgbClr val="2920E6"/>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864" name="Rectangle 408">
            <a:extLst>
              <a:ext uri="{FF2B5EF4-FFF2-40B4-BE49-F238E27FC236}">
                <a16:creationId xmlns:a16="http://schemas.microsoft.com/office/drawing/2014/main" id="{CDEBE5C1-B980-4C3F-8F46-1DBB55EDA389}"/>
              </a:ext>
            </a:extLst>
          </p:cNvPr>
          <p:cNvSpPr>
            <a:spLocks noChangeArrowheads="1"/>
          </p:cNvSpPr>
          <p:nvPr/>
        </p:nvSpPr>
        <p:spPr bwMode="auto">
          <a:xfrm>
            <a:off x="228600" y="3810000"/>
            <a:ext cx="4343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α</a:t>
            </a:r>
            <a:r>
              <a:rPr lang="zh-CN" altLang="en-US" sz="1600">
                <a:solidFill>
                  <a:srgbClr val="040408"/>
                </a:solidFill>
                <a:latin typeface="宋体" panose="02010600030101010101" pitchFamily="2" charset="-122"/>
              </a:rPr>
              <a:t>至</a:t>
            </a:r>
            <a:r>
              <a:rPr lang="en-US" altLang="zh-CN" sz="1600">
                <a:solidFill>
                  <a:srgbClr val="040408"/>
                </a:solidFill>
                <a:latin typeface="宋体" panose="02010600030101010101" pitchFamily="2" charset="-122"/>
              </a:rPr>
              <a:t>π</a:t>
            </a:r>
            <a:r>
              <a:rPr lang="zh-CN" altLang="en-US" sz="1600">
                <a:solidFill>
                  <a:srgbClr val="040408"/>
                </a:solidFill>
                <a:latin typeface="宋体" panose="02010600030101010101" pitchFamily="2" charset="-122"/>
              </a:rPr>
              <a:t>时间段内，电流流经</a:t>
            </a:r>
            <a:r>
              <a:rPr lang="en-US" altLang="zh-CN" sz="1600">
                <a:solidFill>
                  <a:srgbClr val="040408"/>
                </a:solidFill>
                <a:latin typeface="宋体" panose="02010600030101010101" pitchFamily="2" charset="-122"/>
              </a:rPr>
              <a:t>VT1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R</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VD4</a:t>
            </a:r>
            <a:r>
              <a:rPr lang="zh-CN" altLang="en-US" sz="1600">
                <a:solidFill>
                  <a:srgbClr val="040408"/>
                </a:solidFill>
                <a:latin typeface="宋体" panose="02010600030101010101" pitchFamily="2" charset="-122"/>
              </a:rPr>
              <a:t>至变压器； </a:t>
            </a:r>
          </a:p>
        </p:txBody>
      </p:sp>
      <p:sp>
        <p:nvSpPr>
          <p:cNvPr id="19865" name="Rectangle 409">
            <a:extLst>
              <a:ext uri="{FF2B5EF4-FFF2-40B4-BE49-F238E27FC236}">
                <a16:creationId xmlns:a16="http://schemas.microsoft.com/office/drawing/2014/main" id="{B7A838ED-FBEA-4A7F-BBCC-4C3D8F17ED81}"/>
              </a:ext>
            </a:extLst>
          </p:cNvPr>
          <p:cNvSpPr>
            <a:spLocks noChangeArrowheads="1"/>
          </p:cNvSpPr>
          <p:nvPr/>
        </p:nvSpPr>
        <p:spPr bwMode="auto">
          <a:xfrm>
            <a:off x="5181600" y="1905000"/>
            <a:ext cx="381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α </a:t>
            </a:r>
          </a:p>
        </p:txBody>
      </p:sp>
      <p:sp>
        <p:nvSpPr>
          <p:cNvPr id="19866" name="Rectangle 410">
            <a:extLst>
              <a:ext uri="{FF2B5EF4-FFF2-40B4-BE49-F238E27FC236}">
                <a16:creationId xmlns:a16="http://schemas.microsoft.com/office/drawing/2014/main" id="{6546DC1F-CD0A-4538-AB01-E8F3DDC3F0AA}"/>
              </a:ext>
            </a:extLst>
          </p:cNvPr>
          <p:cNvSpPr>
            <a:spLocks noChangeArrowheads="1"/>
          </p:cNvSpPr>
          <p:nvPr/>
        </p:nvSpPr>
        <p:spPr bwMode="auto">
          <a:xfrm>
            <a:off x="228600" y="4343400"/>
            <a:ext cx="4343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2</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π</a:t>
            </a:r>
            <a:r>
              <a:rPr lang="zh-CN" altLang="en-US" sz="1600">
                <a:solidFill>
                  <a:srgbClr val="040408"/>
                </a:solidFill>
                <a:latin typeface="宋体" panose="02010600030101010101" pitchFamily="2" charset="-122"/>
              </a:rPr>
              <a:t>至</a:t>
            </a:r>
            <a:r>
              <a:rPr lang="en-US" altLang="zh-CN" sz="1600">
                <a:solidFill>
                  <a:srgbClr val="040408"/>
                </a:solidFill>
                <a:latin typeface="宋体" panose="02010600030101010101" pitchFamily="2" charset="-122"/>
              </a:rPr>
              <a:t>π+ α</a:t>
            </a:r>
            <a:r>
              <a:rPr lang="zh-CN" altLang="en-US" sz="1600">
                <a:solidFill>
                  <a:srgbClr val="040408"/>
                </a:solidFill>
                <a:latin typeface="宋体" panose="02010600030101010101" pitchFamily="2" charset="-122"/>
              </a:rPr>
              <a:t>时间段内，电流流经</a:t>
            </a:r>
            <a:r>
              <a:rPr lang="en-US" altLang="zh-CN" sz="1600">
                <a:solidFill>
                  <a:srgbClr val="040408"/>
                </a:solidFill>
                <a:latin typeface="宋体" panose="02010600030101010101" pitchFamily="2" charset="-122"/>
              </a:rPr>
              <a:t>VT1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R</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VD2</a:t>
            </a:r>
            <a:r>
              <a:rPr lang="zh-CN" altLang="en-US" sz="1600">
                <a:solidFill>
                  <a:srgbClr val="040408"/>
                </a:solidFill>
                <a:latin typeface="宋体" panose="02010600030101010101" pitchFamily="2" charset="-122"/>
              </a:rPr>
              <a:t>；</a:t>
            </a:r>
          </a:p>
        </p:txBody>
      </p:sp>
      <p:sp>
        <p:nvSpPr>
          <p:cNvPr id="19867" name="Rectangle 411">
            <a:extLst>
              <a:ext uri="{FF2B5EF4-FFF2-40B4-BE49-F238E27FC236}">
                <a16:creationId xmlns:a16="http://schemas.microsoft.com/office/drawing/2014/main" id="{5EFB4017-2266-48D4-905D-DDF58C009B2E}"/>
              </a:ext>
            </a:extLst>
          </p:cNvPr>
          <p:cNvSpPr>
            <a:spLocks noChangeArrowheads="1"/>
          </p:cNvSpPr>
          <p:nvPr/>
        </p:nvSpPr>
        <p:spPr bwMode="auto">
          <a:xfrm>
            <a:off x="228600" y="4876800"/>
            <a:ext cx="4343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3</a:t>
            </a:r>
            <a:r>
              <a:rPr lang="zh-CN" altLang="en-US" sz="1600">
                <a:solidFill>
                  <a:srgbClr val="040408"/>
                </a:solidFill>
                <a:latin typeface="宋体" panose="02010600030101010101" pitchFamily="2" charset="-122"/>
              </a:rPr>
              <a:t>、 </a:t>
            </a:r>
            <a:r>
              <a:rPr lang="en-US" altLang="zh-CN" sz="1600">
                <a:solidFill>
                  <a:srgbClr val="040408"/>
                </a:solidFill>
                <a:latin typeface="宋体" panose="02010600030101010101" pitchFamily="2" charset="-122"/>
              </a:rPr>
              <a:t>π+ α</a:t>
            </a:r>
            <a:r>
              <a:rPr lang="zh-CN" altLang="en-US" sz="1600">
                <a:solidFill>
                  <a:srgbClr val="040408"/>
                </a:solidFill>
                <a:latin typeface="宋体" panose="02010600030101010101" pitchFamily="2" charset="-122"/>
              </a:rPr>
              <a:t>至</a:t>
            </a:r>
            <a:r>
              <a:rPr lang="en-US" altLang="zh-CN" sz="1600">
                <a:solidFill>
                  <a:srgbClr val="040408"/>
                </a:solidFill>
                <a:latin typeface="宋体" panose="02010600030101010101" pitchFamily="2" charset="-122"/>
              </a:rPr>
              <a:t>2π</a:t>
            </a:r>
            <a:r>
              <a:rPr lang="zh-CN" altLang="en-US" sz="1600">
                <a:solidFill>
                  <a:srgbClr val="040408"/>
                </a:solidFill>
                <a:latin typeface="宋体" panose="02010600030101010101" pitchFamily="2" charset="-122"/>
              </a:rPr>
              <a:t>时间段内，电流流经</a:t>
            </a:r>
            <a:r>
              <a:rPr lang="en-US" altLang="zh-CN" sz="1600">
                <a:solidFill>
                  <a:srgbClr val="040408"/>
                </a:solidFill>
                <a:latin typeface="宋体" panose="02010600030101010101" pitchFamily="2" charset="-122"/>
              </a:rPr>
              <a:t>VT3</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R</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VD2</a:t>
            </a:r>
            <a:r>
              <a:rPr lang="zh-CN" altLang="en-US" sz="1600">
                <a:solidFill>
                  <a:srgbClr val="040408"/>
                </a:solidFill>
                <a:latin typeface="宋体" panose="02010600030101010101" pitchFamily="2" charset="-122"/>
              </a:rPr>
              <a:t>至变压器；</a:t>
            </a:r>
          </a:p>
        </p:txBody>
      </p:sp>
      <p:sp>
        <p:nvSpPr>
          <p:cNvPr id="19868" name="Rectangle 412">
            <a:extLst>
              <a:ext uri="{FF2B5EF4-FFF2-40B4-BE49-F238E27FC236}">
                <a16:creationId xmlns:a16="http://schemas.microsoft.com/office/drawing/2014/main" id="{47DED87B-AC1D-403C-85F7-7EA6EA2612CF}"/>
              </a:ext>
            </a:extLst>
          </p:cNvPr>
          <p:cNvSpPr>
            <a:spLocks noChangeArrowheads="1"/>
          </p:cNvSpPr>
          <p:nvPr/>
        </p:nvSpPr>
        <p:spPr bwMode="auto">
          <a:xfrm>
            <a:off x="228600" y="5438775"/>
            <a:ext cx="4343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4</a:t>
            </a:r>
            <a:r>
              <a:rPr lang="zh-CN" altLang="en-US" sz="1600">
                <a:solidFill>
                  <a:srgbClr val="040408"/>
                </a:solidFill>
                <a:latin typeface="宋体" panose="02010600030101010101" pitchFamily="2" charset="-122"/>
              </a:rPr>
              <a:t>、 </a:t>
            </a:r>
            <a:r>
              <a:rPr lang="en-US" altLang="zh-CN" sz="1600">
                <a:solidFill>
                  <a:srgbClr val="040408"/>
                </a:solidFill>
                <a:latin typeface="宋体" panose="02010600030101010101" pitchFamily="2" charset="-122"/>
              </a:rPr>
              <a:t>2π</a:t>
            </a:r>
            <a:r>
              <a:rPr lang="zh-CN" altLang="en-US" sz="1600">
                <a:solidFill>
                  <a:srgbClr val="040408"/>
                </a:solidFill>
                <a:latin typeface="宋体" panose="02010600030101010101" pitchFamily="2" charset="-122"/>
              </a:rPr>
              <a:t>至</a:t>
            </a:r>
            <a:r>
              <a:rPr lang="en-US" altLang="zh-CN" sz="1600">
                <a:solidFill>
                  <a:srgbClr val="040408"/>
                </a:solidFill>
                <a:latin typeface="宋体" panose="02010600030101010101" pitchFamily="2" charset="-122"/>
              </a:rPr>
              <a:t>2 π+ α</a:t>
            </a:r>
            <a:r>
              <a:rPr lang="zh-CN" altLang="en-US" sz="1600">
                <a:solidFill>
                  <a:srgbClr val="040408"/>
                </a:solidFill>
                <a:latin typeface="宋体" panose="02010600030101010101" pitchFamily="2" charset="-122"/>
              </a:rPr>
              <a:t>时间段内，电流流经</a:t>
            </a:r>
            <a:r>
              <a:rPr lang="en-US" altLang="zh-CN" sz="1600">
                <a:solidFill>
                  <a:srgbClr val="040408"/>
                </a:solidFill>
                <a:latin typeface="宋体" panose="02010600030101010101" pitchFamily="2" charset="-122"/>
              </a:rPr>
              <a:t>VT3</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R</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VD4</a:t>
            </a:r>
            <a:r>
              <a:rPr lang="zh-CN" altLang="en-US" sz="1600">
                <a:solidFill>
                  <a:srgbClr val="040408"/>
                </a:solidFill>
                <a:latin typeface="宋体" panose="02010600030101010101" pitchFamily="2" charset="-122"/>
              </a:rPr>
              <a:t>至变压器；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9865"/>
                                        </p:tgtEl>
                                        <p:attrNameLst>
                                          <p:attrName>style.visibility</p:attrName>
                                        </p:attrNameLst>
                                      </p:cBhvr>
                                      <p:to>
                                        <p:strVal val="visible"/>
                                      </p:to>
                                    </p:set>
                                    <p:anim calcmode="lin" valueType="num">
                                      <p:cBhvr additive="base">
                                        <p:cTn id="17" dur="500" fill="hold"/>
                                        <p:tgtEl>
                                          <p:spTgt spid="19865"/>
                                        </p:tgtEl>
                                        <p:attrNameLst>
                                          <p:attrName>ppt_x</p:attrName>
                                        </p:attrNameLst>
                                      </p:cBhvr>
                                      <p:tavLst>
                                        <p:tav tm="0">
                                          <p:val>
                                            <p:strVal val="0-#ppt_w/2"/>
                                          </p:val>
                                        </p:tav>
                                        <p:tav tm="100000">
                                          <p:val>
                                            <p:strVal val="#ppt_x"/>
                                          </p:val>
                                        </p:tav>
                                      </p:tavLst>
                                    </p:anim>
                                    <p:anim calcmode="lin" valueType="num">
                                      <p:cBhvr additive="base">
                                        <p:cTn id="18" dur="500" fill="hold"/>
                                        <p:tgtEl>
                                          <p:spTgt spid="19865"/>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19755"/>
                                        </p:tgtEl>
                                        <p:attrNameLst>
                                          <p:attrName>style.visibility</p:attrName>
                                        </p:attrNameLst>
                                      </p:cBhvr>
                                      <p:to>
                                        <p:strVal val="visible"/>
                                      </p:to>
                                    </p:set>
                                    <p:anim calcmode="lin" valueType="num">
                                      <p:cBhvr>
                                        <p:cTn id="23" dur="500" fill="hold"/>
                                        <p:tgtEl>
                                          <p:spTgt spid="19755"/>
                                        </p:tgtEl>
                                        <p:attrNameLst>
                                          <p:attrName>ppt_x</p:attrName>
                                        </p:attrNameLst>
                                      </p:cBhvr>
                                      <p:tavLst>
                                        <p:tav tm="0">
                                          <p:val>
                                            <p:strVal val="#ppt_x-#ppt_w/2"/>
                                          </p:val>
                                        </p:tav>
                                        <p:tav tm="100000">
                                          <p:val>
                                            <p:strVal val="#ppt_x"/>
                                          </p:val>
                                        </p:tav>
                                      </p:tavLst>
                                    </p:anim>
                                    <p:anim calcmode="lin" valueType="num">
                                      <p:cBhvr>
                                        <p:cTn id="24" dur="500" fill="hold"/>
                                        <p:tgtEl>
                                          <p:spTgt spid="19755"/>
                                        </p:tgtEl>
                                        <p:attrNameLst>
                                          <p:attrName>ppt_y</p:attrName>
                                        </p:attrNameLst>
                                      </p:cBhvr>
                                      <p:tavLst>
                                        <p:tav tm="0">
                                          <p:val>
                                            <p:strVal val="#ppt_y"/>
                                          </p:val>
                                        </p:tav>
                                        <p:tav tm="100000">
                                          <p:val>
                                            <p:strVal val="#ppt_y"/>
                                          </p:val>
                                        </p:tav>
                                      </p:tavLst>
                                    </p:anim>
                                    <p:anim calcmode="lin" valueType="num">
                                      <p:cBhvr>
                                        <p:cTn id="25" dur="500" fill="hold"/>
                                        <p:tgtEl>
                                          <p:spTgt spid="19755"/>
                                        </p:tgtEl>
                                        <p:attrNameLst>
                                          <p:attrName>ppt_w</p:attrName>
                                        </p:attrNameLst>
                                      </p:cBhvr>
                                      <p:tavLst>
                                        <p:tav tm="0">
                                          <p:val>
                                            <p:fltVal val="0"/>
                                          </p:val>
                                        </p:tav>
                                        <p:tav tm="100000">
                                          <p:val>
                                            <p:strVal val="#ppt_w"/>
                                          </p:val>
                                        </p:tav>
                                      </p:tavLst>
                                    </p:anim>
                                    <p:anim calcmode="lin" valueType="num">
                                      <p:cBhvr>
                                        <p:cTn id="26" dur="500" fill="hold"/>
                                        <p:tgtEl>
                                          <p:spTgt spid="19755"/>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ppt_x</p:attrName>
                                        </p:attrNameLst>
                                      </p:cBhvr>
                                      <p:tavLst>
                                        <p:tav tm="0">
                                          <p:val>
                                            <p:strVal val="#ppt_x-#ppt_w/2"/>
                                          </p:val>
                                        </p:tav>
                                        <p:tav tm="100000">
                                          <p:val>
                                            <p:strVal val="#ppt_x"/>
                                          </p:val>
                                        </p:tav>
                                      </p:tavLst>
                                    </p:anim>
                                    <p:anim calcmode="lin" valueType="num">
                                      <p:cBhvr>
                                        <p:cTn id="32" dur="500" fill="hold"/>
                                        <p:tgtEl>
                                          <p:spTgt spid="3"/>
                                        </p:tgtEl>
                                        <p:attrNameLst>
                                          <p:attrName>ppt_y</p:attrName>
                                        </p:attrNameLst>
                                      </p:cBhvr>
                                      <p:tavLst>
                                        <p:tav tm="0">
                                          <p:val>
                                            <p:strVal val="#ppt_y"/>
                                          </p:val>
                                        </p:tav>
                                        <p:tav tm="100000">
                                          <p:val>
                                            <p:strVal val="#ppt_y"/>
                                          </p:val>
                                        </p:tav>
                                      </p:tavLst>
                                    </p:anim>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4" fill="hold" nodeType="clickEffect">
                                  <p:stCondLst>
                                    <p:cond delay="0"/>
                                  </p:stCondLst>
                                  <p:childTnLst>
                                    <p:set>
                                      <p:cBhvr>
                                        <p:cTn id="38" dur="1" fill="hold">
                                          <p:stCondLst>
                                            <p:cond delay="0"/>
                                          </p:stCondLst>
                                        </p:cTn>
                                        <p:tgtEl>
                                          <p:spTgt spid="19756"/>
                                        </p:tgtEl>
                                        <p:attrNameLst>
                                          <p:attrName>style.visibility</p:attrName>
                                        </p:attrNameLst>
                                      </p:cBhvr>
                                      <p:to>
                                        <p:strVal val="visible"/>
                                      </p:to>
                                    </p:set>
                                    <p:anim calcmode="lin" valueType="num">
                                      <p:cBhvr>
                                        <p:cTn id="39" dur="500" fill="hold"/>
                                        <p:tgtEl>
                                          <p:spTgt spid="19756"/>
                                        </p:tgtEl>
                                        <p:attrNameLst>
                                          <p:attrName>ppt_x</p:attrName>
                                        </p:attrNameLst>
                                      </p:cBhvr>
                                      <p:tavLst>
                                        <p:tav tm="0">
                                          <p:val>
                                            <p:strVal val="#ppt_x"/>
                                          </p:val>
                                        </p:tav>
                                        <p:tav tm="100000">
                                          <p:val>
                                            <p:strVal val="#ppt_x"/>
                                          </p:val>
                                        </p:tav>
                                      </p:tavLst>
                                    </p:anim>
                                    <p:anim calcmode="lin" valueType="num">
                                      <p:cBhvr>
                                        <p:cTn id="40" dur="500" fill="hold"/>
                                        <p:tgtEl>
                                          <p:spTgt spid="19756"/>
                                        </p:tgtEl>
                                        <p:attrNameLst>
                                          <p:attrName>ppt_y</p:attrName>
                                        </p:attrNameLst>
                                      </p:cBhvr>
                                      <p:tavLst>
                                        <p:tav tm="0">
                                          <p:val>
                                            <p:strVal val="#ppt_y+#ppt_h/2"/>
                                          </p:val>
                                        </p:tav>
                                        <p:tav tm="100000">
                                          <p:val>
                                            <p:strVal val="#ppt_y"/>
                                          </p:val>
                                        </p:tav>
                                      </p:tavLst>
                                    </p:anim>
                                    <p:anim calcmode="lin" valueType="num">
                                      <p:cBhvr>
                                        <p:cTn id="41" dur="500" fill="hold"/>
                                        <p:tgtEl>
                                          <p:spTgt spid="19756"/>
                                        </p:tgtEl>
                                        <p:attrNameLst>
                                          <p:attrName>ppt_w</p:attrName>
                                        </p:attrNameLst>
                                      </p:cBhvr>
                                      <p:tavLst>
                                        <p:tav tm="0">
                                          <p:val>
                                            <p:strVal val="#ppt_w"/>
                                          </p:val>
                                        </p:tav>
                                        <p:tav tm="100000">
                                          <p:val>
                                            <p:strVal val="#ppt_w"/>
                                          </p:val>
                                        </p:tav>
                                      </p:tavLst>
                                    </p:anim>
                                    <p:anim calcmode="lin" valueType="num">
                                      <p:cBhvr>
                                        <p:cTn id="42" dur="500" fill="hold"/>
                                        <p:tgtEl>
                                          <p:spTgt spid="19756"/>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19757"/>
                                        </p:tgtEl>
                                        <p:attrNameLst>
                                          <p:attrName>style.visibility</p:attrName>
                                        </p:attrNameLst>
                                      </p:cBhvr>
                                      <p:to>
                                        <p:strVal val="visible"/>
                                      </p:to>
                                    </p:set>
                                    <p:anim calcmode="lin" valueType="num">
                                      <p:cBhvr>
                                        <p:cTn id="47" dur="500" fill="hold"/>
                                        <p:tgtEl>
                                          <p:spTgt spid="19757"/>
                                        </p:tgtEl>
                                        <p:attrNameLst>
                                          <p:attrName>ppt_x</p:attrName>
                                        </p:attrNameLst>
                                      </p:cBhvr>
                                      <p:tavLst>
                                        <p:tav tm="0">
                                          <p:val>
                                            <p:strVal val="#ppt_x-#ppt_w/2"/>
                                          </p:val>
                                        </p:tav>
                                        <p:tav tm="100000">
                                          <p:val>
                                            <p:strVal val="#ppt_x"/>
                                          </p:val>
                                        </p:tav>
                                      </p:tavLst>
                                    </p:anim>
                                    <p:anim calcmode="lin" valueType="num">
                                      <p:cBhvr>
                                        <p:cTn id="48" dur="500" fill="hold"/>
                                        <p:tgtEl>
                                          <p:spTgt spid="19757"/>
                                        </p:tgtEl>
                                        <p:attrNameLst>
                                          <p:attrName>ppt_y</p:attrName>
                                        </p:attrNameLst>
                                      </p:cBhvr>
                                      <p:tavLst>
                                        <p:tav tm="0">
                                          <p:val>
                                            <p:strVal val="#ppt_y"/>
                                          </p:val>
                                        </p:tav>
                                        <p:tav tm="100000">
                                          <p:val>
                                            <p:strVal val="#ppt_y"/>
                                          </p:val>
                                        </p:tav>
                                      </p:tavLst>
                                    </p:anim>
                                    <p:anim calcmode="lin" valueType="num">
                                      <p:cBhvr>
                                        <p:cTn id="49" dur="500" fill="hold"/>
                                        <p:tgtEl>
                                          <p:spTgt spid="19757"/>
                                        </p:tgtEl>
                                        <p:attrNameLst>
                                          <p:attrName>ppt_w</p:attrName>
                                        </p:attrNameLst>
                                      </p:cBhvr>
                                      <p:tavLst>
                                        <p:tav tm="0">
                                          <p:val>
                                            <p:fltVal val="0"/>
                                          </p:val>
                                        </p:tav>
                                        <p:tav tm="100000">
                                          <p:val>
                                            <p:strVal val="#ppt_w"/>
                                          </p:val>
                                        </p:tav>
                                      </p:tavLst>
                                    </p:anim>
                                    <p:anim calcmode="lin" valueType="num">
                                      <p:cBhvr>
                                        <p:cTn id="50" dur="500" fill="hold"/>
                                        <p:tgtEl>
                                          <p:spTgt spid="19757"/>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19758"/>
                                        </p:tgtEl>
                                        <p:attrNameLst>
                                          <p:attrName>style.visibility</p:attrName>
                                        </p:attrNameLst>
                                      </p:cBhvr>
                                      <p:to>
                                        <p:strVal val="visible"/>
                                      </p:to>
                                    </p:set>
                                    <p:anim calcmode="lin" valueType="num">
                                      <p:cBhvr>
                                        <p:cTn id="55" dur="500" fill="hold"/>
                                        <p:tgtEl>
                                          <p:spTgt spid="19758"/>
                                        </p:tgtEl>
                                        <p:attrNameLst>
                                          <p:attrName>ppt_x</p:attrName>
                                        </p:attrNameLst>
                                      </p:cBhvr>
                                      <p:tavLst>
                                        <p:tav tm="0">
                                          <p:val>
                                            <p:strVal val="#ppt_x"/>
                                          </p:val>
                                        </p:tav>
                                        <p:tav tm="100000">
                                          <p:val>
                                            <p:strVal val="#ppt_x"/>
                                          </p:val>
                                        </p:tav>
                                      </p:tavLst>
                                    </p:anim>
                                    <p:anim calcmode="lin" valueType="num">
                                      <p:cBhvr>
                                        <p:cTn id="56" dur="500" fill="hold"/>
                                        <p:tgtEl>
                                          <p:spTgt spid="19758"/>
                                        </p:tgtEl>
                                        <p:attrNameLst>
                                          <p:attrName>ppt_y</p:attrName>
                                        </p:attrNameLst>
                                      </p:cBhvr>
                                      <p:tavLst>
                                        <p:tav tm="0">
                                          <p:val>
                                            <p:strVal val="#ppt_y-#ppt_h/2"/>
                                          </p:val>
                                        </p:tav>
                                        <p:tav tm="100000">
                                          <p:val>
                                            <p:strVal val="#ppt_y"/>
                                          </p:val>
                                        </p:tav>
                                      </p:tavLst>
                                    </p:anim>
                                    <p:anim calcmode="lin" valueType="num">
                                      <p:cBhvr>
                                        <p:cTn id="57" dur="500" fill="hold"/>
                                        <p:tgtEl>
                                          <p:spTgt spid="19758"/>
                                        </p:tgtEl>
                                        <p:attrNameLst>
                                          <p:attrName>ppt_w</p:attrName>
                                        </p:attrNameLst>
                                      </p:cBhvr>
                                      <p:tavLst>
                                        <p:tav tm="0">
                                          <p:val>
                                            <p:strVal val="#ppt_w"/>
                                          </p:val>
                                        </p:tav>
                                        <p:tav tm="100000">
                                          <p:val>
                                            <p:strVal val="#ppt_w"/>
                                          </p:val>
                                        </p:tav>
                                      </p:tavLst>
                                    </p:anim>
                                    <p:anim calcmode="lin" valueType="num">
                                      <p:cBhvr>
                                        <p:cTn id="58" dur="500" fill="hold"/>
                                        <p:tgtEl>
                                          <p:spTgt spid="19758"/>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nodeType="clickEffect">
                                  <p:stCondLst>
                                    <p:cond delay="0"/>
                                  </p:stCondLst>
                                  <p:childTnLst>
                                    <p:set>
                                      <p:cBhvr>
                                        <p:cTn id="62" dur="1" fill="hold">
                                          <p:stCondLst>
                                            <p:cond delay="0"/>
                                          </p:stCondLst>
                                        </p:cTn>
                                        <p:tgtEl>
                                          <p:spTgt spid="19740"/>
                                        </p:tgtEl>
                                        <p:attrNameLst>
                                          <p:attrName>style.visibility</p:attrName>
                                        </p:attrNameLst>
                                      </p:cBhvr>
                                      <p:to>
                                        <p:strVal val="visible"/>
                                      </p:to>
                                    </p:set>
                                    <p:anim calcmode="lin" valueType="num">
                                      <p:cBhvr additive="base">
                                        <p:cTn id="63" dur="500" fill="hold"/>
                                        <p:tgtEl>
                                          <p:spTgt spid="19740"/>
                                        </p:tgtEl>
                                        <p:attrNameLst>
                                          <p:attrName>ppt_x</p:attrName>
                                        </p:attrNameLst>
                                      </p:cBhvr>
                                      <p:tavLst>
                                        <p:tav tm="0">
                                          <p:val>
                                            <p:strVal val="0-#ppt_w/2"/>
                                          </p:val>
                                        </p:tav>
                                        <p:tav tm="100000">
                                          <p:val>
                                            <p:strVal val="#ppt_x"/>
                                          </p:val>
                                        </p:tav>
                                      </p:tavLst>
                                    </p:anim>
                                    <p:anim calcmode="lin" valueType="num">
                                      <p:cBhvr additive="base">
                                        <p:cTn id="64" dur="500" fill="hold"/>
                                        <p:tgtEl>
                                          <p:spTgt spid="19740"/>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blinds(horizontal)">
                                      <p:cBhvr>
                                        <p:cTn id="69" dur="500"/>
                                        <p:tgtEl>
                                          <p:spTgt spid="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8"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fill="hold"/>
                                        <p:tgtEl>
                                          <p:spTgt spid="19"/>
                                        </p:tgtEl>
                                        <p:attrNameLst>
                                          <p:attrName>ppt_x</p:attrName>
                                        </p:attrNameLst>
                                      </p:cBhvr>
                                      <p:tavLst>
                                        <p:tav tm="0">
                                          <p:val>
                                            <p:strVal val="0-#ppt_w/2"/>
                                          </p:val>
                                        </p:tav>
                                        <p:tav tm="100000">
                                          <p:val>
                                            <p:strVal val="#ppt_x"/>
                                          </p:val>
                                        </p:tav>
                                      </p:tavLst>
                                    </p:anim>
                                    <p:anim calcmode="lin" valueType="num">
                                      <p:cBhvr additive="base">
                                        <p:cTn id="7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7" presetClass="entr" presetSubtype="8" fill="hold" nodeType="clickEffect">
                                  <p:stCondLst>
                                    <p:cond delay="0"/>
                                  </p:stCondLst>
                                  <p:childTnLst>
                                    <p:set>
                                      <p:cBhvr>
                                        <p:cTn id="79" dur="1" fill="hold">
                                          <p:stCondLst>
                                            <p:cond delay="0"/>
                                          </p:stCondLst>
                                        </p:cTn>
                                        <p:tgtEl>
                                          <p:spTgt spid="19760"/>
                                        </p:tgtEl>
                                        <p:attrNameLst>
                                          <p:attrName>style.visibility</p:attrName>
                                        </p:attrNameLst>
                                      </p:cBhvr>
                                      <p:to>
                                        <p:strVal val="visible"/>
                                      </p:to>
                                    </p:set>
                                    <p:anim calcmode="lin" valueType="num">
                                      <p:cBhvr>
                                        <p:cTn id="80" dur="500" fill="hold"/>
                                        <p:tgtEl>
                                          <p:spTgt spid="19760"/>
                                        </p:tgtEl>
                                        <p:attrNameLst>
                                          <p:attrName>ppt_x</p:attrName>
                                        </p:attrNameLst>
                                      </p:cBhvr>
                                      <p:tavLst>
                                        <p:tav tm="0">
                                          <p:val>
                                            <p:strVal val="#ppt_x-#ppt_w/2"/>
                                          </p:val>
                                        </p:tav>
                                        <p:tav tm="100000">
                                          <p:val>
                                            <p:strVal val="#ppt_x"/>
                                          </p:val>
                                        </p:tav>
                                      </p:tavLst>
                                    </p:anim>
                                    <p:anim calcmode="lin" valueType="num">
                                      <p:cBhvr>
                                        <p:cTn id="81" dur="500" fill="hold"/>
                                        <p:tgtEl>
                                          <p:spTgt spid="19760"/>
                                        </p:tgtEl>
                                        <p:attrNameLst>
                                          <p:attrName>ppt_y</p:attrName>
                                        </p:attrNameLst>
                                      </p:cBhvr>
                                      <p:tavLst>
                                        <p:tav tm="0">
                                          <p:val>
                                            <p:strVal val="#ppt_y"/>
                                          </p:val>
                                        </p:tav>
                                        <p:tav tm="100000">
                                          <p:val>
                                            <p:strVal val="#ppt_y"/>
                                          </p:val>
                                        </p:tav>
                                      </p:tavLst>
                                    </p:anim>
                                    <p:anim calcmode="lin" valueType="num">
                                      <p:cBhvr>
                                        <p:cTn id="82" dur="500" fill="hold"/>
                                        <p:tgtEl>
                                          <p:spTgt spid="19760"/>
                                        </p:tgtEl>
                                        <p:attrNameLst>
                                          <p:attrName>ppt_w</p:attrName>
                                        </p:attrNameLst>
                                      </p:cBhvr>
                                      <p:tavLst>
                                        <p:tav tm="0">
                                          <p:val>
                                            <p:fltVal val="0"/>
                                          </p:val>
                                        </p:tav>
                                        <p:tav tm="100000">
                                          <p:val>
                                            <p:strVal val="#ppt_w"/>
                                          </p:val>
                                        </p:tav>
                                      </p:tavLst>
                                    </p:anim>
                                    <p:anim calcmode="lin" valueType="num">
                                      <p:cBhvr>
                                        <p:cTn id="83" dur="500" fill="hold"/>
                                        <p:tgtEl>
                                          <p:spTgt spid="19760"/>
                                        </p:tgtEl>
                                        <p:attrNameLst>
                                          <p:attrName>ppt_h</p:attrName>
                                        </p:attrNameLst>
                                      </p:cBhvr>
                                      <p:tavLst>
                                        <p:tav tm="0">
                                          <p:val>
                                            <p:strVal val="#ppt_h"/>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17" presetClass="entr" presetSubtype="8" fill="hold" nodeType="clickEffect">
                                  <p:stCondLst>
                                    <p:cond delay="0"/>
                                  </p:stCondLst>
                                  <p:childTnLst>
                                    <p:set>
                                      <p:cBhvr>
                                        <p:cTn id="87" dur="1" fill="hold">
                                          <p:stCondLst>
                                            <p:cond delay="0"/>
                                          </p:stCondLst>
                                        </p:cTn>
                                        <p:tgtEl>
                                          <p:spTgt spid="19759"/>
                                        </p:tgtEl>
                                        <p:attrNameLst>
                                          <p:attrName>style.visibility</p:attrName>
                                        </p:attrNameLst>
                                      </p:cBhvr>
                                      <p:to>
                                        <p:strVal val="visible"/>
                                      </p:to>
                                    </p:set>
                                    <p:anim calcmode="lin" valueType="num">
                                      <p:cBhvr>
                                        <p:cTn id="88" dur="500" fill="hold"/>
                                        <p:tgtEl>
                                          <p:spTgt spid="19759"/>
                                        </p:tgtEl>
                                        <p:attrNameLst>
                                          <p:attrName>ppt_x</p:attrName>
                                        </p:attrNameLst>
                                      </p:cBhvr>
                                      <p:tavLst>
                                        <p:tav tm="0">
                                          <p:val>
                                            <p:strVal val="#ppt_x-#ppt_w/2"/>
                                          </p:val>
                                        </p:tav>
                                        <p:tav tm="100000">
                                          <p:val>
                                            <p:strVal val="#ppt_x"/>
                                          </p:val>
                                        </p:tav>
                                      </p:tavLst>
                                    </p:anim>
                                    <p:anim calcmode="lin" valueType="num">
                                      <p:cBhvr>
                                        <p:cTn id="89" dur="500" fill="hold"/>
                                        <p:tgtEl>
                                          <p:spTgt spid="19759"/>
                                        </p:tgtEl>
                                        <p:attrNameLst>
                                          <p:attrName>ppt_y</p:attrName>
                                        </p:attrNameLst>
                                      </p:cBhvr>
                                      <p:tavLst>
                                        <p:tav tm="0">
                                          <p:val>
                                            <p:strVal val="#ppt_y"/>
                                          </p:val>
                                        </p:tav>
                                        <p:tav tm="100000">
                                          <p:val>
                                            <p:strVal val="#ppt_y"/>
                                          </p:val>
                                        </p:tav>
                                      </p:tavLst>
                                    </p:anim>
                                    <p:anim calcmode="lin" valueType="num">
                                      <p:cBhvr>
                                        <p:cTn id="90" dur="500" fill="hold"/>
                                        <p:tgtEl>
                                          <p:spTgt spid="19759"/>
                                        </p:tgtEl>
                                        <p:attrNameLst>
                                          <p:attrName>ppt_w</p:attrName>
                                        </p:attrNameLst>
                                      </p:cBhvr>
                                      <p:tavLst>
                                        <p:tav tm="0">
                                          <p:val>
                                            <p:fltVal val="0"/>
                                          </p:val>
                                        </p:tav>
                                        <p:tav tm="100000">
                                          <p:val>
                                            <p:strVal val="#ppt_w"/>
                                          </p:val>
                                        </p:tav>
                                      </p:tavLst>
                                    </p:anim>
                                    <p:anim calcmode="lin" valueType="num">
                                      <p:cBhvr>
                                        <p:cTn id="91" dur="500" fill="hold"/>
                                        <p:tgtEl>
                                          <p:spTgt spid="19759"/>
                                        </p:tgtEl>
                                        <p:attrNameLst>
                                          <p:attrName>ppt_h</p:attrName>
                                        </p:attrNameLst>
                                      </p:cBhvr>
                                      <p:tavLst>
                                        <p:tav tm="0">
                                          <p:val>
                                            <p:strVal val="#ppt_h"/>
                                          </p:val>
                                        </p:tav>
                                        <p:tav tm="100000">
                                          <p:val>
                                            <p:strVal val="#ppt_h"/>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17" presetClass="entr" presetSubtype="8" fill="hold" nodeType="clickEffect">
                                  <p:stCondLst>
                                    <p:cond delay="0"/>
                                  </p:stCondLst>
                                  <p:childTnLst>
                                    <p:set>
                                      <p:cBhvr>
                                        <p:cTn id="95" dur="1" fill="hold">
                                          <p:stCondLst>
                                            <p:cond delay="0"/>
                                          </p:stCondLst>
                                        </p:cTn>
                                        <p:tgtEl>
                                          <p:spTgt spid="19761"/>
                                        </p:tgtEl>
                                        <p:attrNameLst>
                                          <p:attrName>style.visibility</p:attrName>
                                        </p:attrNameLst>
                                      </p:cBhvr>
                                      <p:to>
                                        <p:strVal val="visible"/>
                                      </p:to>
                                    </p:set>
                                    <p:anim calcmode="lin" valueType="num">
                                      <p:cBhvr>
                                        <p:cTn id="96" dur="500" fill="hold"/>
                                        <p:tgtEl>
                                          <p:spTgt spid="19761"/>
                                        </p:tgtEl>
                                        <p:attrNameLst>
                                          <p:attrName>ppt_x</p:attrName>
                                        </p:attrNameLst>
                                      </p:cBhvr>
                                      <p:tavLst>
                                        <p:tav tm="0">
                                          <p:val>
                                            <p:strVal val="#ppt_x-#ppt_w/2"/>
                                          </p:val>
                                        </p:tav>
                                        <p:tav tm="100000">
                                          <p:val>
                                            <p:strVal val="#ppt_x"/>
                                          </p:val>
                                        </p:tav>
                                      </p:tavLst>
                                    </p:anim>
                                    <p:anim calcmode="lin" valueType="num">
                                      <p:cBhvr>
                                        <p:cTn id="97" dur="500" fill="hold"/>
                                        <p:tgtEl>
                                          <p:spTgt spid="19761"/>
                                        </p:tgtEl>
                                        <p:attrNameLst>
                                          <p:attrName>ppt_y</p:attrName>
                                        </p:attrNameLst>
                                      </p:cBhvr>
                                      <p:tavLst>
                                        <p:tav tm="0">
                                          <p:val>
                                            <p:strVal val="#ppt_y"/>
                                          </p:val>
                                        </p:tav>
                                        <p:tav tm="100000">
                                          <p:val>
                                            <p:strVal val="#ppt_y"/>
                                          </p:val>
                                        </p:tav>
                                      </p:tavLst>
                                    </p:anim>
                                    <p:anim calcmode="lin" valueType="num">
                                      <p:cBhvr>
                                        <p:cTn id="98" dur="500" fill="hold"/>
                                        <p:tgtEl>
                                          <p:spTgt spid="19761"/>
                                        </p:tgtEl>
                                        <p:attrNameLst>
                                          <p:attrName>ppt_w</p:attrName>
                                        </p:attrNameLst>
                                      </p:cBhvr>
                                      <p:tavLst>
                                        <p:tav tm="0">
                                          <p:val>
                                            <p:fltVal val="0"/>
                                          </p:val>
                                        </p:tav>
                                        <p:tav tm="100000">
                                          <p:val>
                                            <p:strVal val="#ppt_w"/>
                                          </p:val>
                                        </p:tav>
                                      </p:tavLst>
                                    </p:anim>
                                    <p:anim calcmode="lin" valueType="num">
                                      <p:cBhvr>
                                        <p:cTn id="99" dur="500" fill="hold"/>
                                        <p:tgtEl>
                                          <p:spTgt spid="19761"/>
                                        </p:tgtEl>
                                        <p:attrNameLst>
                                          <p:attrName>ppt_h</p:attrName>
                                        </p:attrNameLst>
                                      </p:cBhvr>
                                      <p:tavLst>
                                        <p:tav tm="0">
                                          <p:val>
                                            <p:strVal val="#ppt_h"/>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8" fill="hold" nodeType="clickEffect">
                                  <p:stCondLst>
                                    <p:cond delay="0"/>
                                  </p:stCondLst>
                                  <p:childTnLst>
                                    <p:set>
                                      <p:cBhvr>
                                        <p:cTn id="103" dur="1" fill="hold">
                                          <p:stCondLst>
                                            <p:cond delay="0"/>
                                          </p:stCondLst>
                                        </p:cTn>
                                        <p:tgtEl>
                                          <p:spTgt spid="19745"/>
                                        </p:tgtEl>
                                        <p:attrNameLst>
                                          <p:attrName>style.visibility</p:attrName>
                                        </p:attrNameLst>
                                      </p:cBhvr>
                                      <p:to>
                                        <p:strVal val="visible"/>
                                      </p:to>
                                    </p:set>
                                    <p:anim calcmode="lin" valueType="num">
                                      <p:cBhvr>
                                        <p:cTn id="104" dur="500" fill="hold"/>
                                        <p:tgtEl>
                                          <p:spTgt spid="19745"/>
                                        </p:tgtEl>
                                        <p:attrNameLst>
                                          <p:attrName>ppt_x</p:attrName>
                                        </p:attrNameLst>
                                      </p:cBhvr>
                                      <p:tavLst>
                                        <p:tav tm="0">
                                          <p:val>
                                            <p:strVal val="#ppt_x-#ppt_w/2"/>
                                          </p:val>
                                        </p:tav>
                                        <p:tav tm="100000">
                                          <p:val>
                                            <p:strVal val="#ppt_x"/>
                                          </p:val>
                                        </p:tav>
                                      </p:tavLst>
                                    </p:anim>
                                    <p:anim calcmode="lin" valueType="num">
                                      <p:cBhvr>
                                        <p:cTn id="105" dur="500" fill="hold"/>
                                        <p:tgtEl>
                                          <p:spTgt spid="19745"/>
                                        </p:tgtEl>
                                        <p:attrNameLst>
                                          <p:attrName>ppt_y</p:attrName>
                                        </p:attrNameLst>
                                      </p:cBhvr>
                                      <p:tavLst>
                                        <p:tav tm="0">
                                          <p:val>
                                            <p:strVal val="#ppt_y"/>
                                          </p:val>
                                        </p:tav>
                                        <p:tav tm="100000">
                                          <p:val>
                                            <p:strVal val="#ppt_y"/>
                                          </p:val>
                                        </p:tav>
                                      </p:tavLst>
                                    </p:anim>
                                    <p:anim calcmode="lin" valueType="num">
                                      <p:cBhvr>
                                        <p:cTn id="106" dur="500" fill="hold"/>
                                        <p:tgtEl>
                                          <p:spTgt spid="19745"/>
                                        </p:tgtEl>
                                        <p:attrNameLst>
                                          <p:attrName>ppt_w</p:attrName>
                                        </p:attrNameLst>
                                      </p:cBhvr>
                                      <p:tavLst>
                                        <p:tav tm="0">
                                          <p:val>
                                            <p:fltVal val="0"/>
                                          </p:val>
                                        </p:tav>
                                        <p:tav tm="100000">
                                          <p:val>
                                            <p:strVal val="#ppt_w"/>
                                          </p:val>
                                        </p:tav>
                                      </p:tavLst>
                                    </p:anim>
                                    <p:anim calcmode="lin" valueType="num">
                                      <p:cBhvr>
                                        <p:cTn id="107" dur="500" fill="hold"/>
                                        <p:tgtEl>
                                          <p:spTgt spid="19745"/>
                                        </p:tgtEl>
                                        <p:attrNameLst>
                                          <p:attrName>ppt_h</p:attrName>
                                        </p:attrNameLst>
                                      </p:cBhvr>
                                      <p:tavLst>
                                        <p:tav tm="0">
                                          <p:val>
                                            <p:strVal val="#ppt_h"/>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7" presetClass="entr" presetSubtype="4" fill="hold" nodeType="clickEffect">
                                  <p:stCondLst>
                                    <p:cond delay="0"/>
                                  </p:stCondLst>
                                  <p:childTnLst>
                                    <p:set>
                                      <p:cBhvr>
                                        <p:cTn id="111" dur="1" fill="hold">
                                          <p:stCondLst>
                                            <p:cond delay="0"/>
                                          </p:stCondLst>
                                        </p:cTn>
                                        <p:tgtEl>
                                          <p:spTgt spid="19762"/>
                                        </p:tgtEl>
                                        <p:attrNameLst>
                                          <p:attrName>style.visibility</p:attrName>
                                        </p:attrNameLst>
                                      </p:cBhvr>
                                      <p:to>
                                        <p:strVal val="visible"/>
                                      </p:to>
                                    </p:set>
                                    <p:anim calcmode="lin" valueType="num">
                                      <p:cBhvr>
                                        <p:cTn id="112" dur="500" fill="hold"/>
                                        <p:tgtEl>
                                          <p:spTgt spid="19762"/>
                                        </p:tgtEl>
                                        <p:attrNameLst>
                                          <p:attrName>ppt_x</p:attrName>
                                        </p:attrNameLst>
                                      </p:cBhvr>
                                      <p:tavLst>
                                        <p:tav tm="0">
                                          <p:val>
                                            <p:strVal val="#ppt_x"/>
                                          </p:val>
                                        </p:tav>
                                        <p:tav tm="100000">
                                          <p:val>
                                            <p:strVal val="#ppt_x"/>
                                          </p:val>
                                        </p:tav>
                                      </p:tavLst>
                                    </p:anim>
                                    <p:anim calcmode="lin" valueType="num">
                                      <p:cBhvr>
                                        <p:cTn id="113" dur="500" fill="hold"/>
                                        <p:tgtEl>
                                          <p:spTgt spid="19762"/>
                                        </p:tgtEl>
                                        <p:attrNameLst>
                                          <p:attrName>ppt_y</p:attrName>
                                        </p:attrNameLst>
                                      </p:cBhvr>
                                      <p:tavLst>
                                        <p:tav tm="0">
                                          <p:val>
                                            <p:strVal val="#ppt_y+#ppt_h/2"/>
                                          </p:val>
                                        </p:tav>
                                        <p:tav tm="100000">
                                          <p:val>
                                            <p:strVal val="#ppt_y"/>
                                          </p:val>
                                        </p:tav>
                                      </p:tavLst>
                                    </p:anim>
                                    <p:anim calcmode="lin" valueType="num">
                                      <p:cBhvr>
                                        <p:cTn id="114" dur="500" fill="hold"/>
                                        <p:tgtEl>
                                          <p:spTgt spid="19762"/>
                                        </p:tgtEl>
                                        <p:attrNameLst>
                                          <p:attrName>ppt_w</p:attrName>
                                        </p:attrNameLst>
                                      </p:cBhvr>
                                      <p:tavLst>
                                        <p:tav tm="0">
                                          <p:val>
                                            <p:strVal val="#ppt_w"/>
                                          </p:val>
                                        </p:tav>
                                        <p:tav tm="100000">
                                          <p:val>
                                            <p:strVal val="#ppt_w"/>
                                          </p:val>
                                        </p:tav>
                                      </p:tavLst>
                                    </p:anim>
                                    <p:anim calcmode="lin" valueType="num">
                                      <p:cBhvr>
                                        <p:cTn id="115" dur="500" fill="hold"/>
                                        <p:tgtEl>
                                          <p:spTgt spid="19762"/>
                                        </p:tgtEl>
                                        <p:attrNameLst>
                                          <p:attrName>ppt_h</p:attrName>
                                        </p:attrNameLst>
                                      </p:cBhvr>
                                      <p:tavLst>
                                        <p:tav tm="0">
                                          <p:val>
                                            <p:fltVal val="0"/>
                                          </p:val>
                                        </p:tav>
                                        <p:tav tm="100000">
                                          <p:val>
                                            <p:strVal val="#ppt_h"/>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7" presetClass="entr" presetSubtype="8" fill="hold" nodeType="clickEffect">
                                  <p:stCondLst>
                                    <p:cond delay="0"/>
                                  </p:stCondLst>
                                  <p:childTnLst>
                                    <p:set>
                                      <p:cBhvr>
                                        <p:cTn id="119" dur="1" fill="hold">
                                          <p:stCondLst>
                                            <p:cond delay="0"/>
                                          </p:stCondLst>
                                        </p:cTn>
                                        <p:tgtEl>
                                          <p:spTgt spid="19763"/>
                                        </p:tgtEl>
                                        <p:attrNameLst>
                                          <p:attrName>style.visibility</p:attrName>
                                        </p:attrNameLst>
                                      </p:cBhvr>
                                      <p:to>
                                        <p:strVal val="visible"/>
                                      </p:to>
                                    </p:set>
                                    <p:anim calcmode="lin" valueType="num">
                                      <p:cBhvr>
                                        <p:cTn id="120" dur="500" fill="hold"/>
                                        <p:tgtEl>
                                          <p:spTgt spid="19763"/>
                                        </p:tgtEl>
                                        <p:attrNameLst>
                                          <p:attrName>ppt_x</p:attrName>
                                        </p:attrNameLst>
                                      </p:cBhvr>
                                      <p:tavLst>
                                        <p:tav tm="0">
                                          <p:val>
                                            <p:strVal val="#ppt_x-#ppt_w/2"/>
                                          </p:val>
                                        </p:tav>
                                        <p:tav tm="100000">
                                          <p:val>
                                            <p:strVal val="#ppt_x"/>
                                          </p:val>
                                        </p:tav>
                                      </p:tavLst>
                                    </p:anim>
                                    <p:anim calcmode="lin" valueType="num">
                                      <p:cBhvr>
                                        <p:cTn id="121" dur="500" fill="hold"/>
                                        <p:tgtEl>
                                          <p:spTgt spid="19763"/>
                                        </p:tgtEl>
                                        <p:attrNameLst>
                                          <p:attrName>ppt_y</p:attrName>
                                        </p:attrNameLst>
                                      </p:cBhvr>
                                      <p:tavLst>
                                        <p:tav tm="0">
                                          <p:val>
                                            <p:strVal val="#ppt_y"/>
                                          </p:val>
                                        </p:tav>
                                        <p:tav tm="100000">
                                          <p:val>
                                            <p:strVal val="#ppt_y"/>
                                          </p:val>
                                        </p:tav>
                                      </p:tavLst>
                                    </p:anim>
                                    <p:anim calcmode="lin" valueType="num">
                                      <p:cBhvr>
                                        <p:cTn id="122" dur="500" fill="hold"/>
                                        <p:tgtEl>
                                          <p:spTgt spid="19763"/>
                                        </p:tgtEl>
                                        <p:attrNameLst>
                                          <p:attrName>ppt_w</p:attrName>
                                        </p:attrNameLst>
                                      </p:cBhvr>
                                      <p:tavLst>
                                        <p:tav tm="0">
                                          <p:val>
                                            <p:fltVal val="0"/>
                                          </p:val>
                                        </p:tav>
                                        <p:tav tm="100000">
                                          <p:val>
                                            <p:strVal val="#ppt_w"/>
                                          </p:val>
                                        </p:tav>
                                      </p:tavLst>
                                    </p:anim>
                                    <p:anim calcmode="lin" valueType="num">
                                      <p:cBhvr>
                                        <p:cTn id="123" dur="500" fill="hold"/>
                                        <p:tgtEl>
                                          <p:spTgt spid="19763"/>
                                        </p:tgtEl>
                                        <p:attrNameLst>
                                          <p:attrName>ppt_h</p:attrName>
                                        </p:attrNameLst>
                                      </p:cBhvr>
                                      <p:tavLst>
                                        <p:tav tm="0">
                                          <p:val>
                                            <p:strVal val="#ppt_h"/>
                                          </p:val>
                                        </p:tav>
                                        <p:tav tm="100000">
                                          <p:val>
                                            <p:strVal val="#ppt_h"/>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7" presetClass="entr" presetSubtype="1" fill="hold" nodeType="clickEffect">
                                  <p:stCondLst>
                                    <p:cond delay="0"/>
                                  </p:stCondLst>
                                  <p:childTnLst>
                                    <p:set>
                                      <p:cBhvr>
                                        <p:cTn id="127" dur="1" fill="hold">
                                          <p:stCondLst>
                                            <p:cond delay="0"/>
                                          </p:stCondLst>
                                        </p:cTn>
                                        <p:tgtEl>
                                          <p:spTgt spid="19770"/>
                                        </p:tgtEl>
                                        <p:attrNameLst>
                                          <p:attrName>style.visibility</p:attrName>
                                        </p:attrNameLst>
                                      </p:cBhvr>
                                      <p:to>
                                        <p:strVal val="visible"/>
                                      </p:to>
                                    </p:set>
                                    <p:anim calcmode="lin" valueType="num">
                                      <p:cBhvr>
                                        <p:cTn id="128" dur="500" fill="hold"/>
                                        <p:tgtEl>
                                          <p:spTgt spid="19770"/>
                                        </p:tgtEl>
                                        <p:attrNameLst>
                                          <p:attrName>ppt_x</p:attrName>
                                        </p:attrNameLst>
                                      </p:cBhvr>
                                      <p:tavLst>
                                        <p:tav tm="0">
                                          <p:val>
                                            <p:strVal val="#ppt_x"/>
                                          </p:val>
                                        </p:tav>
                                        <p:tav tm="100000">
                                          <p:val>
                                            <p:strVal val="#ppt_x"/>
                                          </p:val>
                                        </p:tav>
                                      </p:tavLst>
                                    </p:anim>
                                    <p:anim calcmode="lin" valueType="num">
                                      <p:cBhvr>
                                        <p:cTn id="129" dur="500" fill="hold"/>
                                        <p:tgtEl>
                                          <p:spTgt spid="19770"/>
                                        </p:tgtEl>
                                        <p:attrNameLst>
                                          <p:attrName>ppt_y</p:attrName>
                                        </p:attrNameLst>
                                      </p:cBhvr>
                                      <p:tavLst>
                                        <p:tav tm="0">
                                          <p:val>
                                            <p:strVal val="#ppt_y-#ppt_h/2"/>
                                          </p:val>
                                        </p:tav>
                                        <p:tav tm="100000">
                                          <p:val>
                                            <p:strVal val="#ppt_y"/>
                                          </p:val>
                                        </p:tav>
                                      </p:tavLst>
                                    </p:anim>
                                    <p:anim calcmode="lin" valueType="num">
                                      <p:cBhvr>
                                        <p:cTn id="130" dur="500" fill="hold"/>
                                        <p:tgtEl>
                                          <p:spTgt spid="19770"/>
                                        </p:tgtEl>
                                        <p:attrNameLst>
                                          <p:attrName>ppt_w</p:attrName>
                                        </p:attrNameLst>
                                      </p:cBhvr>
                                      <p:tavLst>
                                        <p:tav tm="0">
                                          <p:val>
                                            <p:strVal val="#ppt_w"/>
                                          </p:val>
                                        </p:tav>
                                        <p:tav tm="100000">
                                          <p:val>
                                            <p:strVal val="#ppt_w"/>
                                          </p:val>
                                        </p:tav>
                                      </p:tavLst>
                                    </p:anim>
                                    <p:anim calcmode="lin" valueType="num">
                                      <p:cBhvr>
                                        <p:cTn id="131" dur="500" fill="hold"/>
                                        <p:tgtEl>
                                          <p:spTgt spid="19770"/>
                                        </p:tgtEl>
                                        <p:attrNameLst>
                                          <p:attrName>ppt_h</p:attrName>
                                        </p:attrNameLst>
                                      </p:cBhvr>
                                      <p:tavLst>
                                        <p:tav tm="0">
                                          <p:val>
                                            <p:fltVal val="0"/>
                                          </p:val>
                                        </p:tav>
                                        <p:tav tm="100000">
                                          <p:val>
                                            <p:strVal val="#ppt_h"/>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7" presetClass="entr" presetSubtype="4" fill="hold" nodeType="clickEffect">
                                  <p:stCondLst>
                                    <p:cond delay="0"/>
                                  </p:stCondLst>
                                  <p:childTnLst>
                                    <p:set>
                                      <p:cBhvr>
                                        <p:cTn id="135" dur="1" fill="hold">
                                          <p:stCondLst>
                                            <p:cond delay="0"/>
                                          </p:stCondLst>
                                        </p:cTn>
                                        <p:tgtEl>
                                          <p:spTgt spid="19862"/>
                                        </p:tgtEl>
                                        <p:attrNameLst>
                                          <p:attrName>style.visibility</p:attrName>
                                        </p:attrNameLst>
                                      </p:cBhvr>
                                      <p:to>
                                        <p:strVal val="visible"/>
                                      </p:to>
                                    </p:set>
                                    <p:anim calcmode="lin" valueType="num">
                                      <p:cBhvr>
                                        <p:cTn id="136" dur="500" fill="hold"/>
                                        <p:tgtEl>
                                          <p:spTgt spid="19862"/>
                                        </p:tgtEl>
                                        <p:attrNameLst>
                                          <p:attrName>ppt_x</p:attrName>
                                        </p:attrNameLst>
                                      </p:cBhvr>
                                      <p:tavLst>
                                        <p:tav tm="0">
                                          <p:val>
                                            <p:strVal val="#ppt_x"/>
                                          </p:val>
                                        </p:tav>
                                        <p:tav tm="100000">
                                          <p:val>
                                            <p:strVal val="#ppt_x"/>
                                          </p:val>
                                        </p:tav>
                                      </p:tavLst>
                                    </p:anim>
                                    <p:anim calcmode="lin" valueType="num">
                                      <p:cBhvr>
                                        <p:cTn id="137" dur="500" fill="hold"/>
                                        <p:tgtEl>
                                          <p:spTgt spid="19862"/>
                                        </p:tgtEl>
                                        <p:attrNameLst>
                                          <p:attrName>ppt_y</p:attrName>
                                        </p:attrNameLst>
                                      </p:cBhvr>
                                      <p:tavLst>
                                        <p:tav tm="0">
                                          <p:val>
                                            <p:strVal val="#ppt_y+#ppt_h/2"/>
                                          </p:val>
                                        </p:tav>
                                        <p:tav tm="100000">
                                          <p:val>
                                            <p:strVal val="#ppt_y"/>
                                          </p:val>
                                        </p:tav>
                                      </p:tavLst>
                                    </p:anim>
                                    <p:anim calcmode="lin" valueType="num">
                                      <p:cBhvr>
                                        <p:cTn id="138" dur="500" fill="hold"/>
                                        <p:tgtEl>
                                          <p:spTgt spid="19862"/>
                                        </p:tgtEl>
                                        <p:attrNameLst>
                                          <p:attrName>ppt_w</p:attrName>
                                        </p:attrNameLst>
                                      </p:cBhvr>
                                      <p:tavLst>
                                        <p:tav tm="0">
                                          <p:val>
                                            <p:strVal val="#ppt_w"/>
                                          </p:val>
                                        </p:tav>
                                        <p:tav tm="100000">
                                          <p:val>
                                            <p:strVal val="#ppt_w"/>
                                          </p:val>
                                        </p:tav>
                                      </p:tavLst>
                                    </p:anim>
                                    <p:anim calcmode="lin" valueType="num">
                                      <p:cBhvr>
                                        <p:cTn id="139" dur="500" fill="hold"/>
                                        <p:tgtEl>
                                          <p:spTgt spid="19862"/>
                                        </p:tgtEl>
                                        <p:attrNameLst>
                                          <p:attrName>ppt_h</p:attrName>
                                        </p:attrNameLst>
                                      </p:cBhvr>
                                      <p:tavLst>
                                        <p:tav tm="0">
                                          <p:val>
                                            <p:fltVal val="0"/>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7" presetClass="entr" presetSubtype="8" fill="hold" nodeType="clickEffect">
                                  <p:stCondLst>
                                    <p:cond delay="0"/>
                                  </p:stCondLst>
                                  <p:childTnLst>
                                    <p:set>
                                      <p:cBhvr>
                                        <p:cTn id="143" dur="1" fill="hold">
                                          <p:stCondLst>
                                            <p:cond delay="0"/>
                                          </p:stCondLst>
                                        </p:cTn>
                                        <p:tgtEl>
                                          <p:spTgt spid="19772"/>
                                        </p:tgtEl>
                                        <p:attrNameLst>
                                          <p:attrName>style.visibility</p:attrName>
                                        </p:attrNameLst>
                                      </p:cBhvr>
                                      <p:to>
                                        <p:strVal val="visible"/>
                                      </p:to>
                                    </p:set>
                                    <p:anim calcmode="lin" valueType="num">
                                      <p:cBhvr>
                                        <p:cTn id="144" dur="500" fill="hold"/>
                                        <p:tgtEl>
                                          <p:spTgt spid="19772"/>
                                        </p:tgtEl>
                                        <p:attrNameLst>
                                          <p:attrName>ppt_x</p:attrName>
                                        </p:attrNameLst>
                                      </p:cBhvr>
                                      <p:tavLst>
                                        <p:tav tm="0">
                                          <p:val>
                                            <p:strVal val="#ppt_x-#ppt_w/2"/>
                                          </p:val>
                                        </p:tav>
                                        <p:tav tm="100000">
                                          <p:val>
                                            <p:strVal val="#ppt_x"/>
                                          </p:val>
                                        </p:tav>
                                      </p:tavLst>
                                    </p:anim>
                                    <p:anim calcmode="lin" valueType="num">
                                      <p:cBhvr>
                                        <p:cTn id="145" dur="500" fill="hold"/>
                                        <p:tgtEl>
                                          <p:spTgt spid="19772"/>
                                        </p:tgtEl>
                                        <p:attrNameLst>
                                          <p:attrName>ppt_y</p:attrName>
                                        </p:attrNameLst>
                                      </p:cBhvr>
                                      <p:tavLst>
                                        <p:tav tm="0">
                                          <p:val>
                                            <p:strVal val="#ppt_y"/>
                                          </p:val>
                                        </p:tav>
                                        <p:tav tm="100000">
                                          <p:val>
                                            <p:strVal val="#ppt_y"/>
                                          </p:val>
                                        </p:tav>
                                      </p:tavLst>
                                    </p:anim>
                                    <p:anim calcmode="lin" valueType="num">
                                      <p:cBhvr>
                                        <p:cTn id="146" dur="500" fill="hold"/>
                                        <p:tgtEl>
                                          <p:spTgt spid="19772"/>
                                        </p:tgtEl>
                                        <p:attrNameLst>
                                          <p:attrName>ppt_w</p:attrName>
                                        </p:attrNameLst>
                                      </p:cBhvr>
                                      <p:tavLst>
                                        <p:tav tm="0">
                                          <p:val>
                                            <p:fltVal val="0"/>
                                          </p:val>
                                        </p:tav>
                                        <p:tav tm="100000">
                                          <p:val>
                                            <p:strVal val="#ppt_w"/>
                                          </p:val>
                                        </p:tav>
                                      </p:tavLst>
                                    </p:anim>
                                    <p:anim calcmode="lin" valueType="num">
                                      <p:cBhvr>
                                        <p:cTn id="147" dur="500" fill="hold"/>
                                        <p:tgtEl>
                                          <p:spTgt spid="19772"/>
                                        </p:tgtEl>
                                        <p:attrNameLst>
                                          <p:attrName>ppt_h</p:attrName>
                                        </p:attrNameLst>
                                      </p:cBhvr>
                                      <p:tavLst>
                                        <p:tav tm="0">
                                          <p:val>
                                            <p:strVal val="#ppt_h"/>
                                          </p:val>
                                        </p:tav>
                                        <p:tav tm="100000">
                                          <p:val>
                                            <p:strVal val="#ppt_h"/>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7" presetClass="entr" presetSubtype="8" fill="hold" nodeType="clickEffect">
                                  <p:stCondLst>
                                    <p:cond delay="0"/>
                                  </p:stCondLst>
                                  <p:childTnLst>
                                    <p:set>
                                      <p:cBhvr>
                                        <p:cTn id="151" dur="1" fill="hold">
                                          <p:stCondLst>
                                            <p:cond delay="0"/>
                                          </p:stCondLst>
                                        </p:cTn>
                                        <p:tgtEl>
                                          <p:spTgt spid="19771"/>
                                        </p:tgtEl>
                                        <p:attrNameLst>
                                          <p:attrName>style.visibility</p:attrName>
                                        </p:attrNameLst>
                                      </p:cBhvr>
                                      <p:to>
                                        <p:strVal val="visible"/>
                                      </p:to>
                                    </p:set>
                                    <p:anim calcmode="lin" valueType="num">
                                      <p:cBhvr>
                                        <p:cTn id="152" dur="500" fill="hold"/>
                                        <p:tgtEl>
                                          <p:spTgt spid="19771"/>
                                        </p:tgtEl>
                                        <p:attrNameLst>
                                          <p:attrName>ppt_x</p:attrName>
                                        </p:attrNameLst>
                                      </p:cBhvr>
                                      <p:tavLst>
                                        <p:tav tm="0">
                                          <p:val>
                                            <p:strVal val="#ppt_x-#ppt_w/2"/>
                                          </p:val>
                                        </p:tav>
                                        <p:tav tm="100000">
                                          <p:val>
                                            <p:strVal val="#ppt_x"/>
                                          </p:val>
                                        </p:tav>
                                      </p:tavLst>
                                    </p:anim>
                                    <p:anim calcmode="lin" valueType="num">
                                      <p:cBhvr>
                                        <p:cTn id="153" dur="500" fill="hold"/>
                                        <p:tgtEl>
                                          <p:spTgt spid="19771"/>
                                        </p:tgtEl>
                                        <p:attrNameLst>
                                          <p:attrName>ppt_y</p:attrName>
                                        </p:attrNameLst>
                                      </p:cBhvr>
                                      <p:tavLst>
                                        <p:tav tm="0">
                                          <p:val>
                                            <p:strVal val="#ppt_y"/>
                                          </p:val>
                                        </p:tav>
                                        <p:tav tm="100000">
                                          <p:val>
                                            <p:strVal val="#ppt_y"/>
                                          </p:val>
                                        </p:tav>
                                      </p:tavLst>
                                    </p:anim>
                                    <p:anim calcmode="lin" valueType="num">
                                      <p:cBhvr>
                                        <p:cTn id="154" dur="500" fill="hold"/>
                                        <p:tgtEl>
                                          <p:spTgt spid="19771"/>
                                        </p:tgtEl>
                                        <p:attrNameLst>
                                          <p:attrName>ppt_w</p:attrName>
                                        </p:attrNameLst>
                                      </p:cBhvr>
                                      <p:tavLst>
                                        <p:tav tm="0">
                                          <p:val>
                                            <p:fltVal val="0"/>
                                          </p:val>
                                        </p:tav>
                                        <p:tav tm="100000">
                                          <p:val>
                                            <p:strVal val="#ppt_w"/>
                                          </p:val>
                                        </p:tav>
                                      </p:tavLst>
                                    </p:anim>
                                    <p:anim calcmode="lin" valueType="num">
                                      <p:cBhvr>
                                        <p:cTn id="155" dur="500" fill="hold"/>
                                        <p:tgtEl>
                                          <p:spTgt spid="19771"/>
                                        </p:tgtEl>
                                        <p:attrNameLst>
                                          <p:attrName>ppt_h</p:attrName>
                                        </p:attrNameLst>
                                      </p:cBhvr>
                                      <p:tavLst>
                                        <p:tav tm="0">
                                          <p:val>
                                            <p:strVal val="#ppt_h"/>
                                          </p:val>
                                        </p:tav>
                                        <p:tav tm="100000">
                                          <p:val>
                                            <p:strVal val="#ppt_h"/>
                                          </p:val>
                                        </p:tav>
                                      </p:tavLst>
                                    </p:anim>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ntr" presetSubtype="10" fill="hold" nodeType="clickEffect">
                                  <p:stCondLst>
                                    <p:cond delay="0"/>
                                  </p:stCondLst>
                                  <p:childTnLst>
                                    <p:set>
                                      <p:cBhvr>
                                        <p:cTn id="159" dur="1" fill="hold">
                                          <p:stCondLst>
                                            <p:cond delay="0"/>
                                          </p:stCondLst>
                                        </p:cTn>
                                        <p:tgtEl>
                                          <p:spTgt spid="16"/>
                                        </p:tgtEl>
                                        <p:attrNameLst>
                                          <p:attrName>style.visibility</p:attrName>
                                        </p:attrNameLst>
                                      </p:cBhvr>
                                      <p:to>
                                        <p:strVal val="visible"/>
                                      </p:to>
                                    </p:set>
                                    <p:animEffect transition="in" filter="blinds(horizontal)">
                                      <p:cBhvr>
                                        <p:cTn id="160" dur="500"/>
                                        <p:tgtEl>
                                          <p:spTgt spid="16"/>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8" fill="hold" nodeType="clickEffect">
                                  <p:stCondLst>
                                    <p:cond delay="0"/>
                                  </p:stCondLst>
                                  <p:childTnLst>
                                    <p:set>
                                      <p:cBhvr>
                                        <p:cTn id="164" dur="1" fill="hold">
                                          <p:stCondLst>
                                            <p:cond delay="0"/>
                                          </p:stCondLst>
                                        </p:cTn>
                                        <p:tgtEl>
                                          <p:spTgt spid="19815"/>
                                        </p:tgtEl>
                                        <p:attrNameLst>
                                          <p:attrName>style.visibility</p:attrName>
                                        </p:attrNameLst>
                                      </p:cBhvr>
                                      <p:to>
                                        <p:strVal val="visible"/>
                                      </p:to>
                                    </p:set>
                                    <p:anim calcmode="lin" valueType="num">
                                      <p:cBhvr>
                                        <p:cTn id="165" dur="500" fill="hold"/>
                                        <p:tgtEl>
                                          <p:spTgt spid="19815"/>
                                        </p:tgtEl>
                                        <p:attrNameLst>
                                          <p:attrName>ppt_x</p:attrName>
                                        </p:attrNameLst>
                                      </p:cBhvr>
                                      <p:tavLst>
                                        <p:tav tm="0">
                                          <p:val>
                                            <p:strVal val="#ppt_x-#ppt_w/2"/>
                                          </p:val>
                                        </p:tav>
                                        <p:tav tm="100000">
                                          <p:val>
                                            <p:strVal val="#ppt_x"/>
                                          </p:val>
                                        </p:tav>
                                      </p:tavLst>
                                    </p:anim>
                                    <p:anim calcmode="lin" valueType="num">
                                      <p:cBhvr>
                                        <p:cTn id="166" dur="500" fill="hold"/>
                                        <p:tgtEl>
                                          <p:spTgt spid="19815"/>
                                        </p:tgtEl>
                                        <p:attrNameLst>
                                          <p:attrName>ppt_y</p:attrName>
                                        </p:attrNameLst>
                                      </p:cBhvr>
                                      <p:tavLst>
                                        <p:tav tm="0">
                                          <p:val>
                                            <p:strVal val="#ppt_y"/>
                                          </p:val>
                                        </p:tav>
                                        <p:tav tm="100000">
                                          <p:val>
                                            <p:strVal val="#ppt_y"/>
                                          </p:val>
                                        </p:tav>
                                      </p:tavLst>
                                    </p:anim>
                                    <p:anim calcmode="lin" valueType="num">
                                      <p:cBhvr>
                                        <p:cTn id="167" dur="500" fill="hold"/>
                                        <p:tgtEl>
                                          <p:spTgt spid="19815"/>
                                        </p:tgtEl>
                                        <p:attrNameLst>
                                          <p:attrName>ppt_w</p:attrName>
                                        </p:attrNameLst>
                                      </p:cBhvr>
                                      <p:tavLst>
                                        <p:tav tm="0">
                                          <p:val>
                                            <p:fltVal val="0"/>
                                          </p:val>
                                        </p:tav>
                                        <p:tav tm="100000">
                                          <p:val>
                                            <p:strVal val="#ppt_w"/>
                                          </p:val>
                                        </p:tav>
                                      </p:tavLst>
                                    </p:anim>
                                    <p:anim calcmode="lin" valueType="num">
                                      <p:cBhvr>
                                        <p:cTn id="168" dur="500" fill="hold"/>
                                        <p:tgtEl>
                                          <p:spTgt spid="19815"/>
                                        </p:tgtEl>
                                        <p:attrNameLst>
                                          <p:attrName>ppt_h</p:attrName>
                                        </p:attrNameLst>
                                      </p:cBhvr>
                                      <p:tavLst>
                                        <p:tav tm="0">
                                          <p:val>
                                            <p:strVal val="#ppt_h"/>
                                          </p:val>
                                        </p:tav>
                                        <p:tav tm="100000">
                                          <p:val>
                                            <p:strVal val="#ppt_h"/>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19864"/>
                                        </p:tgtEl>
                                        <p:attrNameLst>
                                          <p:attrName>style.visibility</p:attrName>
                                        </p:attrNameLst>
                                      </p:cBhvr>
                                      <p:to>
                                        <p:strVal val="visible"/>
                                      </p:to>
                                    </p:set>
                                    <p:animEffect transition="in" filter="blinds(horizontal)">
                                      <p:cBhvr>
                                        <p:cTn id="173" dur="500"/>
                                        <p:tgtEl>
                                          <p:spTgt spid="19864"/>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19866"/>
                                        </p:tgtEl>
                                        <p:attrNameLst>
                                          <p:attrName>style.visibility</p:attrName>
                                        </p:attrNameLst>
                                      </p:cBhvr>
                                      <p:to>
                                        <p:strVal val="visible"/>
                                      </p:to>
                                    </p:set>
                                    <p:animEffect transition="in" filter="blinds(horizontal)">
                                      <p:cBhvr>
                                        <p:cTn id="178" dur="500"/>
                                        <p:tgtEl>
                                          <p:spTgt spid="19866"/>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19867"/>
                                        </p:tgtEl>
                                        <p:attrNameLst>
                                          <p:attrName>style.visibility</p:attrName>
                                        </p:attrNameLst>
                                      </p:cBhvr>
                                      <p:to>
                                        <p:strVal val="visible"/>
                                      </p:to>
                                    </p:set>
                                    <p:animEffect transition="in" filter="blinds(horizontal)">
                                      <p:cBhvr>
                                        <p:cTn id="183" dur="500"/>
                                        <p:tgtEl>
                                          <p:spTgt spid="19867"/>
                                        </p:tgtEl>
                                      </p:cBhvr>
                                    </p:animEffec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19868"/>
                                        </p:tgtEl>
                                        <p:attrNameLst>
                                          <p:attrName>style.visibility</p:attrName>
                                        </p:attrNameLst>
                                      </p:cBhvr>
                                      <p:to>
                                        <p:strVal val="visible"/>
                                      </p:to>
                                    </p:set>
                                    <p:animEffect transition="in" filter="blinds(horizontal)">
                                      <p:cBhvr>
                                        <p:cTn id="188" dur="500"/>
                                        <p:tgtEl>
                                          <p:spTgt spid="19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4" grpId="0" autoUpdateAnimBg="0"/>
      <p:bldP spid="19865" grpId="0" autoUpdateAnimBg="0"/>
      <p:bldP spid="19866" grpId="0" autoUpdateAnimBg="0"/>
      <p:bldP spid="19867" grpId="0" autoUpdateAnimBg="0"/>
      <p:bldP spid="19868"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52">
            <a:extLst>
              <a:ext uri="{FF2B5EF4-FFF2-40B4-BE49-F238E27FC236}">
                <a16:creationId xmlns:a16="http://schemas.microsoft.com/office/drawing/2014/main" id="{92C02BA5-3579-4817-B282-AA106D4D5635}"/>
              </a:ext>
            </a:extLst>
          </p:cNvPr>
          <p:cNvSpPr>
            <a:spLocks noGrp="1" noChangeArrowheads="1"/>
          </p:cNvSpPr>
          <p:nvPr>
            <p:ph type="title"/>
          </p:nvPr>
        </p:nvSpPr>
        <p:spPr>
          <a:xfrm>
            <a:off x="609600" y="228600"/>
            <a:ext cx="7772400" cy="685800"/>
          </a:xfrm>
          <a:noFill/>
        </p:spPr>
        <p:txBody>
          <a:bodyPr/>
          <a:lstStyle/>
          <a:p>
            <a:pPr algn="ctr" eaLnBrk="1" hangingPunct="1"/>
            <a:r>
              <a:rPr lang="en-US" altLang="zh-CN" sz="3200" b="1">
                <a:solidFill>
                  <a:srgbClr val="040408"/>
                </a:solidFill>
                <a:latin typeface="宋体" panose="02010600030101010101" pitchFamily="2" charset="-122"/>
              </a:rPr>
              <a:t>§2.6 </a:t>
            </a:r>
            <a:r>
              <a:rPr lang="zh-CN" altLang="en-US" sz="3600" b="1">
                <a:solidFill>
                  <a:srgbClr val="040408"/>
                </a:solidFill>
                <a:latin typeface="宋体" panose="02010600030101010101" pitchFamily="2" charset="-122"/>
              </a:rPr>
              <a:t>三相半波可控整流电路</a:t>
            </a:r>
            <a:r>
              <a:rPr lang="zh-CN" altLang="en-US"/>
              <a:t> </a:t>
            </a:r>
          </a:p>
        </p:txBody>
      </p:sp>
      <p:graphicFrame>
        <p:nvGraphicFramePr>
          <p:cNvPr id="18785" name="Object 353">
            <a:extLst>
              <a:ext uri="{FF2B5EF4-FFF2-40B4-BE49-F238E27FC236}">
                <a16:creationId xmlns:a16="http://schemas.microsoft.com/office/drawing/2014/main" id="{13E09494-2751-4BEF-A9E0-5CBB84A7A046}"/>
              </a:ext>
            </a:extLst>
          </p:cNvPr>
          <p:cNvGraphicFramePr>
            <a:graphicFrameLocks noChangeAspect="1"/>
          </p:cNvGraphicFramePr>
          <p:nvPr/>
        </p:nvGraphicFramePr>
        <p:xfrm>
          <a:off x="762000" y="1295400"/>
          <a:ext cx="3124200" cy="2971800"/>
        </p:xfrm>
        <a:graphic>
          <a:graphicData uri="http://schemas.openxmlformats.org/presentationml/2006/ole">
            <mc:AlternateContent xmlns:mc="http://schemas.openxmlformats.org/markup-compatibility/2006">
              <mc:Choice xmlns:v="urn:schemas-microsoft-com:vml" Requires="v">
                <p:oleObj spid="_x0000_s9334" r:id="rId3" imgW="2023560" imgH="1469520" progId="">
                  <p:embed/>
                </p:oleObj>
              </mc:Choice>
              <mc:Fallback>
                <p:oleObj r:id="rId3" imgW="2023560" imgH="1469520" progId="">
                  <p:embed/>
                  <p:pic>
                    <p:nvPicPr>
                      <p:cNvPr id="0" name="Object 3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95400"/>
                        <a:ext cx="3124200" cy="2971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9900"/>
                              </a:outerShdw>
                            </a:effectLst>
                          </a14:hiddenEffects>
                        </a:ext>
                      </a:extLst>
                    </p:spPr>
                  </p:pic>
                </p:oleObj>
              </mc:Fallback>
            </mc:AlternateContent>
          </a:graphicData>
        </a:graphic>
      </p:graphicFrame>
      <p:sp>
        <p:nvSpPr>
          <p:cNvPr id="18787" name="Rectangle 355">
            <a:extLst>
              <a:ext uri="{FF2B5EF4-FFF2-40B4-BE49-F238E27FC236}">
                <a16:creationId xmlns:a16="http://schemas.microsoft.com/office/drawing/2014/main" id="{01095A34-733C-4349-BAD3-C39D8FE45179}"/>
              </a:ext>
            </a:extLst>
          </p:cNvPr>
          <p:cNvSpPr>
            <a:spLocks noChangeArrowheads="1"/>
          </p:cNvSpPr>
          <p:nvPr/>
        </p:nvSpPr>
        <p:spPr bwMode="auto">
          <a:xfrm>
            <a:off x="152400" y="4191000"/>
            <a:ext cx="3733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变压器一次侧：三角形；二次侧：星形。</a:t>
            </a:r>
            <a:r>
              <a:rPr lang="zh-CN" altLang="en-US" sz="1100"/>
              <a:t> </a:t>
            </a:r>
            <a:endParaRPr lang="zh-CN" altLang="en-US">
              <a:latin typeface="Times New Roman" panose="02020603050405020304" pitchFamily="18" charset="0"/>
            </a:endParaRPr>
          </a:p>
        </p:txBody>
      </p:sp>
      <p:sp>
        <p:nvSpPr>
          <p:cNvPr id="18788" name="Rectangle 356">
            <a:extLst>
              <a:ext uri="{FF2B5EF4-FFF2-40B4-BE49-F238E27FC236}">
                <a16:creationId xmlns:a16="http://schemas.microsoft.com/office/drawing/2014/main" id="{3DA11D14-2204-4688-BD89-0A3118142880}"/>
              </a:ext>
            </a:extLst>
          </p:cNvPr>
          <p:cNvSpPr>
            <a:spLocks noChangeArrowheads="1"/>
          </p:cNvSpPr>
          <p:nvPr/>
        </p:nvSpPr>
        <p:spPr bwMode="auto">
          <a:xfrm>
            <a:off x="152400" y="4648200"/>
            <a:ext cx="3733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晶闸管</a:t>
            </a:r>
            <a:r>
              <a:rPr lang="zh-CN" altLang="en-US" sz="1600">
                <a:solidFill>
                  <a:srgbClr val="040408"/>
                </a:solidFill>
                <a:latin typeface="Times New Roman" panose="02020603050405020304" pitchFamily="18" charset="0"/>
              </a:rPr>
              <a:t>：共阴极接法</a:t>
            </a:r>
          </a:p>
        </p:txBody>
      </p:sp>
      <p:grpSp>
        <p:nvGrpSpPr>
          <p:cNvPr id="2" name="Group 483">
            <a:extLst>
              <a:ext uri="{FF2B5EF4-FFF2-40B4-BE49-F238E27FC236}">
                <a16:creationId xmlns:a16="http://schemas.microsoft.com/office/drawing/2014/main" id="{E880DD86-7DE0-4C44-871D-AF5B6041E910}"/>
              </a:ext>
            </a:extLst>
          </p:cNvPr>
          <p:cNvGrpSpPr>
            <a:grpSpLocks/>
          </p:cNvGrpSpPr>
          <p:nvPr/>
        </p:nvGrpSpPr>
        <p:grpSpPr bwMode="auto">
          <a:xfrm>
            <a:off x="4384675" y="1512888"/>
            <a:ext cx="3819525" cy="792162"/>
            <a:chOff x="1922" y="1704"/>
            <a:chExt cx="4272" cy="1248"/>
          </a:xfrm>
        </p:grpSpPr>
        <p:sp>
          <p:nvSpPr>
            <p:cNvPr id="9331" name="Freeform 484">
              <a:extLst>
                <a:ext uri="{FF2B5EF4-FFF2-40B4-BE49-F238E27FC236}">
                  <a16:creationId xmlns:a16="http://schemas.microsoft.com/office/drawing/2014/main" id="{81E3E759-944F-47A9-AAA3-E259BF70C7BF}"/>
                </a:ext>
              </a:extLst>
            </p:cNvPr>
            <p:cNvSpPr>
              <a:spLocks/>
            </p:cNvSpPr>
            <p:nvPr/>
          </p:nvSpPr>
          <p:spPr bwMode="auto">
            <a:xfrm>
              <a:off x="1924" y="1710"/>
              <a:ext cx="4270" cy="1230"/>
            </a:xfrm>
            <a:custGeom>
              <a:avLst/>
              <a:gdLst>
                <a:gd name="T0" fmla="*/ 0 w 4270"/>
                <a:gd name="T1" fmla="*/ 105 h 1563"/>
                <a:gd name="T2" fmla="*/ 86 w 4270"/>
                <a:gd name="T3" fmla="*/ 192 h 1563"/>
                <a:gd name="T4" fmla="*/ 169 w 4270"/>
                <a:gd name="T5" fmla="*/ 313 h 1563"/>
                <a:gd name="T6" fmla="*/ 263 w 4270"/>
                <a:gd name="T7" fmla="*/ 441 h 1563"/>
                <a:gd name="T8" fmla="*/ 346 w 4270"/>
                <a:gd name="T9" fmla="*/ 595 h 1563"/>
                <a:gd name="T10" fmla="*/ 429 w 4270"/>
                <a:gd name="T11" fmla="*/ 746 h 1563"/>
                <a:gd name="T12" fmla="*/ 512 w 4270"/>
                <a:gd name="T13" fmla="*/ 904 h 1563"/>
                <a:gd name="T14" fmla="*/ 595 w 4270"/>
                <a:gd name="T15" fmla="*/ 1055 h 1563"/>
                <a:gd name="T16" fmla="*/ 689 w 4270"/>
                <a:gd name="T17" fmla="*/ 1194 h 1563"/>
                <a:gd name="T18" fmla="*/ 772 w 4270"/>
                <a:gd name="T19" fmla="*/ 1318 h 1563"/>
                <a:gd name="T20" fmla="*/ 858 w 4270"/>
                <a:gd name="T21" fmla="*/ 1420 h 1563"/>
                <a:gd name="T22" fmla="*/ 941 w 4270"/>
                <a:gd name="T23" fmla="*/ 1495 h 1563"/>
                <a:gd name="T24" fmla="*/ 1024 w 4270"/>
                <a:gd name="T25" fmla="*/ 1544 h 1563"/>
                <a:gd name="T26" fmla="*/ 1107 w 4270"/>
                <a:gd name="T27" fmla="*/ 1563 h 1563"/>
                <a:gd name="T28" fmla="*/ 1201 w 4270"/>
                <a:gd name="T29" fmla="*/ 1552 h 1563"/>
                <a:gd name="T30" fmla="*/ 1284 w 4270"/>
                <a:gd name="T31" fmla="*/ 1510 h 1563"/>
                <a:gd name="T32" fmla="*/ 1370 w 4270"/>
                <a:gd name="T33" fmla="*/ 1435 h 1563"/>
                <a:gd name="T34" fmla="*/ 1453 w 4270"/>
                <a:gd name="T35" fmla="*/ 1337 h 1563"/>
                <a:gd name="T36" fmla="*/ 1536 w 4270"/>
                <a:gd name="T37" fmla="*/ 1220 h 1563"/>
                <a:gd name="T38" fmla="*/ 1630 w 4270"/>
                <a:gd name="T39" fmla="*/ 1081 h 1563"/>
                <a:gd name="T40" fmla="*/ 1713 w 4270"/>
                <a:gd name="T41" fmla="*/ 930 h 1563"/>
                <a:gd name="T42" fmla="*/ 1796 w 4270"/>
                <a:gd name="T43" fmla="*/ 772 h 1563"/>
                <a:gd name="T44" fmla="*/ 1879 w 4270"/>
                <a:gd name="T45" fmla="*/ 621 h 1563"/>
                <a:gd name="T46" fmla="*/ 1965 w 4270"/>
                <a:gd name="T47" fmla="*/ 471 h 1563"/>
                <a:gd name="T48" fmla="*/ 2056 w 4270"/>
                <a:gd name="T49" fmla="*/ 331 h 1563"/>
                <a:gd name="T50" fmla="*/ 2142 w 4270"/>
                <a:gd name="T51" fmla="*/ 215 h 1563"/>
                <a:gd name="T52" fmla="*/ 2225 w 4270"/>
                <a:gd name="T53" fmla="*/ 117 h 1563"/>
                <a:gd name="T54" fmla="*/ 2308 w 4270"/>
                <a:gd name="T55" fmla="*/ 49 h 1563"/>
                <a:gd name="T56" fmla="*/ 2391 w 4270"/>
                <a:gd name="T57" fmla="*/ 7 h 1563"/>
                <a:gd name="T58" fmla="*/ 2474 w 4270"/>
                <a:gd name="T59" fmla="*/ 0 h 1563"/>
                <a:gd name="T60" fmla="*/ 2568 w 4270"/>
                <a:gd name="T61" fmla="*/ 23 h 1563"/>
                <a:gd name="T62" fmla="*/ 2651 w 4270"/>
                <a:gd name="T63" fmla="*/ 75 h 1563"/>
                <a:gd name="T64" fmla="*/ 2737 w 4270"/>
                <a:gd name="T65" fmla="*/ 151 h 1563"/>
                <a:gd name="T66" fmla="*/ 2820 w 4270"/>
                <a:gd name="T67" fmla="*/ 264 h 1563"/>
                <a:gd name="T68" fmla="*/ 2903 w 4270"/>
                <a:gd name="T69" fmla="*/ 388 h 1563"/>
                <a:gd name="T70" fmla="*/ 2997 w 4270"/>
                <a:gd name="T71" fmla="*/ 531 h 1563"/>
                <a:gd name="T72" fmla="*/ 3080 w 4270"/>
                <a:gd name="T73" fmla="*/ 682 h 1563"/>
                <a:gd name="T74" fmla="*/ 3163 w 4270"/>
                <a:gd name="T75" fmla="*/ 836 h 1563"/>
                <a:gd name="T76" fmla="*/ 3250 w 4270"/>
                <a:gd name="T77" fmla="*/ 994 h 1563"/>
                <a:gd name="T78" fmla="*/ 3332 w 4270"/>
                <a:gd name="T79" fmla="*/ 1137 h 1563"/>
                <a:gd name="T80" fmla="*/ 3423 w 4270"/>
                <a:gd name="T81" fmla="*/ 1269 h 1563"/>
                <a:gd name="T82" fmla="*/ 3509 w 4270"/>
                <a:gd name="T83" fmla="*/ 1379 h 1563"/>
                <a:gd name="T84" fmla="*/ 3592 w 4270"/>
                <a:gd name="T85" fmla="*/ 1469 h 1563"/>
                <a:gd name="T86" fmla="*/ 3675 w 4270"/>
                <a:gd name="T87" fmla="*/ 1529 h 1563"/>
                <a:gd name="T88" fmla="*/ 3758 w 4270"/>
                <a:gd name="T89" fmla="*/ 1563 h 1563"/>
                <a:gd name="T90" fmla="*/ 3845 w 4270"/>
                <a:gd name="T91" fmla="*/ 1563 h 1563"/>
                <a:gd name="T92" fmla="*/ 3935 w 4270"/>
                <a:gd name="T93" fmla="*/ 1529 h 1563"/>
                <a:gd name="T94" fmla="*/ 4022 w 4270"/>
                <a:gd name="T95" fmla="*/ 1469 h 1563"/>
                <a:gd name="T96" fmla="*/ 4104 w 4270"/>
                <a:gd name="T97" fmla="*/ 1386 h 1563"/>
                <a:gd name="T98" fmla="*/ 4187 w 4270"/>
                <a:gd name="T99" fmla="*/ 1269 h 1563"/>
                <a:gd name="T100" fmla="*/ 4270 w 4270"/>
                <a:gd name="T101" fmla="*/ 1137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05"/>
                  </a:moveTo>
                  <a:lnTo>
                    <a:pt x="86" y="192"/>
                  </a:lnTo>
                  <a:lnTo>
                    <a:pt x="169" y="313"/>
                  </a:lnTo>
                  <a:lnTo>
                    <a:pt x="263" y="441"/>
                  </a:lnTo>
                  <a:lnTo>
                    <a:pt x="346" y="595"/>
                  </a:lnTo>
                  <a:lnTo>
                    <a:pt x="429" y="746"/>
                  </a:lnTo>
                  <a:lnTo>
                    <a:pt x="512" y="904"/>
                  </a:lnTo>
                  <a:lnTo>
                    <a:pt x="595" y="1055"/>
                  </a:lnTo>
                  <a:lnTo>
                    <a:pt x="689" y="1194"/>
                  </a:lnTo>
                  <a:lnTo>
                    <a:pt x="772" y="1318"/>
                  </a:lnTo>
                  <a:lnTo>
                    <a:pt x="858" y="1420"/>
                  </a:lnTo>
                  <a:lnTo>
                    <a:pt x="941" y="1495"/>
                  </a:lnTo>
                  <a:lnTo>
                    <a:pt x="1024" y="1544"/>
                  </a:lnTo>
                  <a:lnTo>
                    <a:pt x="1107" y="1563"/>
                  </a:lnTo>
                  <a:lnTo>
                    <a:pt x="1201" y="1552"/>
                  </a:lnTo>
                  <a:lnTo>
                    <a:pt x="1284" y="1510"/>
                  </a:lnTo>
                  <a:lnTo>
                    <a:pt x="1370" y="1435"/>
                  </a:lnTo>
                  <a:lnTo>
                    <a:pt x="1453" y="1337"/>
                  </a:lnTo>
                  <a:lnTo>
                    <a:pt x="1536" y="1220"/>
                  </a:lnTo>
                  <a:lnTo>
                    <a:pt x="1630" y="1081"/>
                  </a:lnTo>
                  <a:lnTo>
                    <a:pt x="1713" y="930"/>
                  </a:lnTo>
                  <a:lnTo>
                    <a:pt x="1796" y="772"/>
                  </a:lnTo>
                  <a:lnTo>
                    <a:pt x="1879" y="621"/>
                  </a:lnTo>
                  <a:lnTo>
                    <a:pt x="1965" y="471"/>
                  </a:lnTo>
                  <a:lnTo>
                    <a:pt x="2056" y="331"/>
                  </a:lnTo>
                  <a:lnTo>
                    <a:pt x="2142" y="215"/>
                  </a:lnTo>
                  <a:lnTo>
                    <a:pt x="2225" y="117"/>
                  </a:lnTo>
                  <a:lnTo>
                    <a:pt x="2308" y="49"/>
                  </a:lnTo>
                  <a:lnTo>
                    <a:pt x="2391" y="7"/>
                  </a:lnTo>
                  <a:lnTo>
                    <a:pt x="2474" y="0"/>
                  </a:lnTo>
                  <a:lnTo>
                    <a:pt x="2568" y="23"/>
                  </a:lnTo>
                  <a:lnTo>
                    <a:pt x="2651" y="75"/>
                  </a:lnTo>
                  <a:lnTo>
                    <a:pt x="2737" y="151"/>
                  </a:lnTo>
                  <a:lnTo>
                    <a:pt x="2820" y="264"/>
                  </a:lnTo>
                  <a:lnTo>
                    <a:pt x="2903" y="388"/>
                  </a:lnTo>
                  <a:lnTo>
                    <a:pt x="2997" y="531"/>
                  </a:lnTo>
                  <a:lnTo>
                    <a:pt x="3080" y="682"/>
                  </a:lnTo>
                  <a:lnTo>
                    <a:pt x="3163" y="836"/>
                  </a:lnTo>
                  <a:lnTo>
                    <a:pt x="3250" y="994"/>
                  </a:lnTo>
                  <a:lnTo>
                    <a:pt x="3332" y="1137"/>
                  </a:lnTo>
                  <a:lnTo>
                    <a:pt x="3423" y="1269"/>
                  </a:lnTo>
                  <a:lnTo>
                    <a:pt x="3509" y="1379"/>
                  </a:lnTo>
                  <a:lnTo>
                    <a:pt x="3592" y="1469"/>
                  </a:lnTo>
                  <a:lnTo>
                    <a:pt x="3675" y="1529"/>
                  </a:lnTo>
                  <a:lnTo>
                    <a:pt x="3758" y="1563"/>
                  </a:lnTo>
                  <a:lnTo>
                    <a:pt x="3845" y="1563"/>
                  </a:lnTo>
                  <a:lnTo>
                    <a:pt x="3935" y="1529"/>
                  </a:lnTo>
                  <a:lnTo>
                    <a:pt x="4022" y="1469"/>
                  </a:lnTo>
                  <a:lnTo>
                    <a:pt x="4104" y="1386"/>
                  </a:lnTo>
                  <a:lnTo>
                    <a:pt x="4187" y="1269"/>
                  </a:lnTo>
                  <a:lnTo>
                    <a:pt x="4270" y="1137"/>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332" name="Freeform 485">
              <a:extLst>
                <a:ext uri="{FF2B5EF4-FFF2-40B4-BE49-F238E27FC236}">
                  <a16:creationId xmlns:a16="http://schemas.microsoft.com/office/drawing/2014/main" id="{5D45545F-8635-4943-A00E-9F06D782AC5A}"/>
                </a:ext>
              </a:extLst>
            </p:cNvPr>
            <p:cNvSpPr>
              <a:spLocks/>
            </p:cNvSpPr>
            <p:nvPr/>
          </p:nvSpPr>
          <p:spPr bwMode="auto">
            <a:xfrm>
              <a:off x="1924" y="1707"/>
              <a:ext cx="4270" cy="1245"/>
            </a:xfrm>
            <a:custGeom>
              <a:avLst/>
              <a:gdLst>
                <a:gd name="T0" fmla="*/ 0 w 4270"/>
                <a:gd name="T1" fmla="*/ 787 h 1563"/>
                <a:gd name="T2" fmla="*/ 86 w 4270"/>
                <a:gd name="T3" fmla="*/ 629 h 1563"/>
                <a:gd name="T4" fmla="*/ 169 w 4270"/>
                <a:gd name="T5" fmla="*/ 475 h 1563"/>
                <a:gd name="T6" fmla="*/ 263 w 4270"/>
                <a:gd name="T7" fmla="*/ 339 h 1563"/>
                <a:gd name="T8" fmla="*/ 346 w 4270"/>
                <a:gd name="T9" fmla="*/ 222 h 1563"/>
                <a:gd name="T10" fmla="*/ 429 w 4270"/>
                <a:gd name="T11" fmla="*/ 124 h 1563"/>
                <a:gd name="T12" fmla="*/ 512 w 4270"/>
                <a:gd name="T13" fmla="*/ 56 h 1563"/>
                <a:gd name="T14" fmla="*/ 595 w 4270"/>
                <a:gd name="T15" fmla="*/ 7 h 1563"/>
                <a:gd name="T16" fmla="*/ 689 w 4270"/>
                <a:gd name="T17" fmla="*/ 0 h 1563"/>
                <a:gd name="T18" fmla="*/ 772 w 4270"/>
                <a:gd name="T19" fmla="*/ 23 h 1563"/>
                <a:gd name="T20" fmla="*/ 858 w 4270"/>
                <a:gd name="T21" fmla="*/ 71 h 1563"/>
                <a:gd name="T22" fmla="*/ 941 w 4270"/>
                <a:gd name="T23" fmla="*/ 151 h 1563"/>
                <a:gd name="T24" fmla="*/ 1024 w 4270"/>
                <a:gd name="T25" fmla="*/ 256 h 1563"/>
                <a:gd name="T26" fmla="*/ 1107 w 4270"/>
                <a:gd name="T27" fmla="*/ 380 h 1563"/>
                <a:gd name="T28" fmla="*/ 1201 w 4270"/>
                <a:gd name="T29" fmla="*/ 516 h 1563"/>
                <a:gd name="T30" fmla="*/ 1284 w 4270"/>
                <a:gd name="T31" fmla="*/ 670 h 1563"/>
                <a:gd name="T32" fmla="*/ 1370 w 4270"/>
                <a:gd name="T33" fmla="*/ 829 h 1563"/>
                <a:gd name="T34" fmla="*/ 1453 w 4270"/>
                <a:gd name="T35" fmla="*/ 987 h 1563"/>
                <a:gd name="T36" fmla="*/ 1536 w 4270"/>
                <a:gd name="T37" fmla="*/ 1130 h 1563"/>
                <a:gd name="T38" fmla="*/ 1630 w 4270"/>
                <a:gd name="T39" fmla="*/ 1262 h 1563"/>
                <a:gd name="T40" fmla="*/ 1713 w 4270"/>
                <a:gd name="T41" fmla="*/ 1379 h 1563"/>
                <a:gd name="T42" fmla="*/ 1796 w 4270"/>
                <a:gd name="T43" fmla="*/ 1469 h 1563"/>
                <a:gd name="T44" fmla="*/ 1879 w 4270"/>
                <a:gd name="T45" fmla="*/ 1529 h 1563"/>
                <a:gd name="T46" fmla="*/ 1965 w 4270"/>
                <a:gd name="T47" fmla="*/ 1559 h 1563"/>
                <a:gd name="T48" fmla="*/ 2056 w 4270"/>
                <a:gd name="T49" fmla="*/ 1563 h 1563"/>
                <a:gd name="T50" fmla="*/ 2142 w 4270"/>
                <a:gd name="T51" fmla="*/ 1529 h 1563"/>
                <a:gd name="T52" fmla="*/ 2225 w 4270"/>
                <a:gd name="T53" fmla="*/ 1476 h 1563"/>
                <a:gd name="T54" fmla="*/ 2308 w 4270"/>
                <a:gd name="T55" fmla="*/ 1386 h 1563"/>
                <a:gd name="T56" fmla="*/ 2391 w 4270"/>
                <a:gd name="T57" fmla="*/ 1277 h 1563"/>
                <a:gd name="T58" fmla="*/ 2474 w 4270"/>
                <a:gd name="T59" fmla="*/ 1145 h 1563"/>
                <a:gd name="T60" fmla="*/ 2568 w 4270"/>
                <a:gd name="T61" fmla="*/ 998 h 1563"/>
                <a:gd name="T62" fmla="*/ 2651 w 4270"/>
                <a:gd name="T63" fmla="*/ 847 h 1563"/>
                <a:gd name="T64" fmla="*/ 2737 w 4270"/>
                <a:gd name="T65" fmla="*/ 689 h 1563"/>
                <a:gd name="T66" fmla="*/ 2820 w 4270"/>
                <a:gd name="T67" fmla="*/ 539 h 1563"/>
                <a:gd name="T68" fmla="*/ 2903 w 4270"/>
                <a:gd name="T69" fmla="*/ 392 h 1563"/>
                <a:gd name="T70" fmla="*/ 2997 w 4270"/>
                <a:gd name="T71" fmla="*/ 271 h 1563"/>
                <a:gd name="T72" fmla="*/ 3080 w 4270"/>
                <a:gd name="T73" fmla="*/ 158 h 1563"/>
                <a:gd name="T74" fmla="*/ 3163 w 4270"/>
                <a:gd name="T75" fmla="*/ 75 h 1563"/>
                <a:gd name="T76" fmla="*/ 3250 w 4270"/>
                <a:gd name="T77" fmla="*/ 23 h 1563"/>
                <a:gd name="T78" fmla="*/ 3332 w 4270"/>
                <a:gd name="T79" fmla="*/ 0 h 1563"/>
                <a:gd name="T80" fmla="*/ 3423 w 4270"/>
                <a:gd name="T81" fmla="*/ 7 h 1563"/>
                <a:gd name="T82" fmla="*/ 3509 w 4270"/>
                <a:gd name="T83" fmla="*/ 49 h 1563"/>
                <a:gd name="T84" fmla="*/ 3592 w 4270"/>
                <a:gd name="T85" fmla="*/ 109 h 1563"/>
                <a:gd name="T86" fmla="*/ 3675 w 4270"/>
                <a:gd name="T87" fmla="*/ 207 h 1563"/>
                <a:gd name="T88" fmla="*/ 3758 w 4270"/>
                <a:gd name="T89" fmla="*/ 324 h 1563"/>
                <a:gd name="T90" fmla="*/ 3845 w 4270"/>
                <a:gd name="T91" fmla="*/ 463 h 1563"/>
                <a:gd name="T92" fmla="*/ 3935 w 4270"/>
                <a:gd name="T93" fmla="*/ 606 h 1563"/>
                <a:gd name="T94" fmla="*/ 4022 w 4270"/>
                <a:gd name="T95" fmla="*/ 765 h 1563"/>
                <a:gd name="T96" fmla="*/ 4104 w 4270"/>
                <a:gd name="T97" fmla="*/ 915 h 1563"/>
                <a:gd name="T98" fmla="*/ 4187 w 4270"/>
                <a:gd name="T99" fmla="*/ 1070 h 1563"/>
                <a:gd name="T100" fmla="*/ 4270 w 4270"/>
                <a:gd name="T101" fmla="*/ 1205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787"/>
                  </a:moveTo>
                  <a:lnTo>
                    <a:pt x="86" y="629"/>
                  </a:lnTo>
                  <a:lnTo>
                    <a:pt x="169" y="475"/>
                  </a:lnTo>
                  <a:lnTo>
                    <a:pt x="263" y="339"/>
                  </a:lnTo>
                  <a:lnTo>
                    <a:pt x="346" y="222"/>
                  </a:lnTo>
                  <a:lnTo>
                    <a:pt x="429" y="124"/>
                  </a:lnTo>
                  <a:lnTo>
                    <a:pt x="512" y="56"/>
                  </a:lnTo>
                  <a:lnTo>
                    <a:pt x="595" y="7"/>
                  </a:lnTo>
                  <a:lnTo>
                    <a:pt x="689" y="0"/>
                  </a:lnTo>
                  <a:lnTo>
                    <a:pt x="772" y="23"/>
                  </a:lnTo>
                  <a:lnTo>
                    <a:pt x="858" y="71"/>
                  </a:lnTo>
                  <a:lnTo>
                    <a:pt x="941" y="151"/>
                  </a:lnTo>
                  <a:lnTo>
                    <a:pt x="1024" y="256"/>
                  </a:lnTo>
                  <a:lnTo>
                    <a:pt x="1107" y="380"/>
                  </a:lnTo>
                  <a:lnTo>
                    <a:pt x="1201" y="516"/>
                  </a:lnTo>
                  <a:lnTo>
                    <a:pt x="1284" y="670"/>
                  </a:lnTo>
                  <a:lnTo>
                    <a:pt x="1370" y="829"/>
                  </a:lnTo>
                  <a:lnTo>
                    <a:pt x="1453" y="987"/>
                  </a:lnTo>
                  <a:lnTo>
                    <a:pt x="1536" y="1130"/>
                  </a:lnTo>
                  <a:lnTo>
                    <a:pt x="1630" y="1262"/>
                  </a:lnTo>
                  <a:lnTo>
                    <a:pt x="1713" y="1379"/>
                  </a:lnTo>
                  <a:lnTo>
                    <a:pt x="1796" y="1469"/>
                  </a:lnTo>
                  <a:lnTo>
                    <a:pt x="1879" y="1529"/>
                  </a:lnTo>
                  <a:lnTo>
                    <a:pt x="1965" y="1559"/>
                  </a:lnTo>
                  <a:lnTo>
                    <a:pt x="2056" y="1563"/>
                  </a:lnTo>
                  <a:lnTo>
                    <a:pt x="2142" y="1529"/>
                  </a:lnTo>
                  <a:lnTo>
                    <a:pt x="2225" y="1476"/>
                  </a:lnTo>
                  <a:lnTo>
                    <a:pt x="2308" y="1386"/>
                  </a:lnTo>
                  <a:lnTo>
                    <a:pt x="2391" y="1277"/>
                  </a:lnTo>
                  <a:lnTo>
                    <a:pt x="2474" y="1145"/>
                  </a:lnTo>
                  <a:lnTo>
                    <a:pt x="2568" y="998"/>
                  </a:lnTo>
                  <a:lnTo>
                    <a:pt x="2651" y="847"/>
                  </a:lnTo>
                  <a:lnTo>
                    <a:pt x="2737" y="689"/>
                  </a:lnTo>
                  <a:lnTo>
                    <a:pt x="2820" y="539"/>
                  </a:lnTo>
                  <a:lnTo>
                    <a:pt x="2903" y="392"/>
                  </a:lnTo>
                  <a:lnTo>
                    <a:pt x="2997" y="271"/>
                  </a:lnTo>
                  <a:lnTo>
                    <a:pt x="3080" y="158"/>
                  </a:lnTo>
                  <a:lnTo>
                    <a:pt x="3163" y="75"/>
                  </a:lnTo>
                  <a:lnTo>
                    <a:pt x="3250" y="23"/>
                  </a:lnTo>
                  <a:lnTo>
                    <a:pt x="3332" y="0"/>
                  </a:lnTo>
                  <a:lnTo>
                    <a:pt x="3423" y="7"/>
                  </a:lnTo>
                  <a:lnTo>
                    <a:pt x="3509" y="49"/>
                  </a:lnTo>
                  <a:lnTo>
                    <a:pt x="3592" y="109"/>
                  </a:lnTo>
                  <a:lnTo>
                    <a:pt x="3675" y="207"/>
                  </a:lnTo>
                  <a:lnTo>
                    <a:pt x="3758" y="324"/>
                  </a:lnTo>
                  <a:lnTo>
                    <a:pt x="3845" y="463"/>
                  </a:lnTo>
                  <a:lnTo>
                    <a:pt x="3935" y="606"/>
                  </a:lnTo>
                  <a:lnTo>
                    <a:pt x="4022" y="765"/>
                  </a:lnTo>
                  <a:lnTo>
                    <a:pt x="4104" y="915"/>
                  </a:lnTo>
                  <a:lnTo>
                    <a:pt x="4187" y="1070"/>
                  </a:lnTo>
                  <a:lnTo>
                    <a:pt x="4270" y="1205"/>
                  </a:ln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333" name="Freeform 486">
              <a:extLst>
                <a:ext uri="{FF2B5EF4-FFF2-40B4-BE49-F238E27FC236}">
                  <a16:creationId xmlns:a16="http://schemas.microsoft.com/office/drawing/2014/main" id="{EF15CBE7-AA4C-444F-8C00-8C4FCFCF59FF}"/>
                </a:ext>
              </a:extLst>
            </p:cNvPr>
            <p:cNvSpPr>
              <a:spLocks/>
            </p:cNvSpPr>
            <p:nvPr/>
          </p:nvSpPr>
          <p:spPr bwMode="auto">
            <a:xfrm>
              <a:off x="1922" y="1704"/>
              <a:ext cx="4270" cy="1209"/>
            </a:xfrm>
            <a:custGeom>
              <a:avLst/>
              <a:gdLst>
                <a:gd name="T0" fmla="*/ 0 w 4270"/>
                <a:gd name="T1" fmla="*/ 1461 h 1563"/>
                <a:gd name="T2" fmla="*/ 86 w 4270"/>
                <a:gd name="T3" fmla="*/ 1522 h 1563"/>
                <a:gd name="T4" fmla="*/ 169 w 4270"/>
                <a:gd name="T5" fmla="*/ 1559 h 1563"/>
                <a:gd name="T6" fmla="*/ 263 w 4270"/>
                <a:gd name="T7" fmla="*/ 1563 h 1563"/>
                <a:gd name="T8" fmla="*/ 346 w 4270"/>
                <a:gd name="T9" fmla="*/ 1537 h 1563"/>
                <a:gd name="T10" fmla="*/ 429 w 4270"/>
                <a:gd name="T11" fmla="*/ 1480 h 1563"/>
                <a:gd name="T12" fmla="*/ 512 w 4270"/>
                <a:gd name="T13" fmla="*/ 1394 h 1563"/>
                <a:gd name="T14" fmla="*/ 595 w 4270"/>
                <a:gd name="T15" fmla="*/ 1281 h 1563"/>
                <a:gd name="T16" fmla="*/ 689 w 4270"/>
                <a:gd name="T17" fmla="*/ 1153 h 1563"/>
                <a:gd name="T18" fmla="*/ 772 w 4270"/>
                <a:gd name="T19" fmla="*/ 1006 h 1563"/>
                <a:gd name="T20" fmla="*/ 858 w 4270"/>
                <a:gd name="T21" fmla="*/ 855 h 1563"/>
                <a:gd name="T22" fmla="*/ 941 w 4270"/>
                <a:gd name="T23" fmla="*/ 704 h 1563"/>
                <a:gd name="T24" fmla="*/ 1024 w 4270"/>
                <a:gd name="T25" fmla="*/ 546 h 1563"/>
                <a:gd name="T26" fmla="*/ 1107 w 4270"/>
                <a:gd name="T27" fmla="*/ 399 h 1563"/>
                <a:gd name="T28" fmla="*/ 1201 w 4270"/>
                <a:gd name="T29" fmla="*/ 275 h 1563"/>
                <a:gd name="T30" fmla="*/ 1284 w 4270"/>
                <a:gd name="T31" fmla="*/ 166 h 1563"/>
                <a:gd name="T32" fmla="*/ 1370 w 4270"/>
                <a:gd name="T33" fmla="*/ 83 h 1563"/>
                <a:gd name="T34" fmla="*/ 1453 w 4270"/>
                <a:gd name="T35" fmla="*/ 30 h 1563"/>
                <a:gd name="T36" fmla="*/ 1536 w 4270"/>
                <a:gd name="T37" fmla="*/ 0 h 1563"/>
                <a:gd name="T38" fmla="*/ 1630 w 4270"/>
                <a:gd name="T39" fmla="*/ 7 h 1563"/>
                <a:gd name="T40" fmla="*/ 1713 w 4270"/>
                <a:gd name="T41" fmla="*/ 41 h 1563"/>
                <a:gd name="T42" fmla="*/ 1796 w 4270"/>
                <a:gd name="T43" fmla="*/ 109 h 1563"/>
                <a:gd name="T44" fmla="*/ 1879 w 4270"/>
                <a:gd name="T45" fmla="*/ 200 h 1563"/>
                <a:gd name="T46" fmla="*/ 1965 w 4270"/>
                <a:gd name="T47" fmla="*/ 316 h 1563"/>
                <a:gd name="T48" fmla="*/ 2056 w 4270"/>
                <a:gd name="T49" fmla="*/ 448 h 1563"/>
                <a:gd name="T50" fmla="*/ 2142 w 4270"/>
                <a:gd name="T51" fmla="*/ 599 h 1563"/>
                <a:gd name="T52" fmla="*/ 2225 w 4270"/>
                <a:gd name="T53" fmla="*/ 753 h 1563"/>
                <a:gd name="T54" fmla="*/ 2308 w 4270"/>
                <a:gd name="T55" fmla="*/ 911 h 1563"/>
                <a:gd name="T56" fmla="*/ 2391 w 4270"/>
                <a:gd name="T57" fmla="*/ 1062 h 1563"/>
                <a:gd name="T58" fmla="*/ 2474 w 4270"/>
                <a:gd name="T59" fmla="*/ 1198 h 1563"/>
                <a:gd name="T60" fmla="*/ 2568 w 4270"/>
                <a:gd name="T61" fmla="*/ 1322 h 1563"/>
                <a:gd name="T62" fmla="*/ 2651 w 4270"/>
                <a:gd name="T63" fmla="*/ 1427 h 1563"/>
                <a:gd name="T64" fmla="*/ 2737 w 4270"/>
                <a:gd name="T65" fmla="*/ 1503 h 1563"/>
                <a:gd name="T66" fmla="*/ 2820 w 4270"/>
                <a:gd name="T67" fmla="*/ 1552 h 1563"/>
                <a:gd name="T68" fmla="*/ 2903 w 4270"/>
                <a:gd name="T69" fmla="*/ 1563 h 1563"/>
                <a:gd name="T70" fmla="*/ 2997 w 4270"/>
                <a:gd name="T71" fmla="*/ 1552 h 1563"/>
                <a:gd name="T72" fmla="*/ 3080 w 4270"/>
                <a:gd name="T73" fmla="*/ 1503 h 1563"/>
                <a:gd name="T74" fmla="*/ 3163 w 4270"/>
                <a:gd name="T75" fmla="*/ 1435 h 1563"/>
                <a:gd name="T76" fmla="*/ 3250 w 4270"/>
                <a:gd name="T77" fmla="*/ 1330 h 1563"/>
                <a:gd name="T78" fmla="*/ 3332 w 4270"/>
                <a:gd name="T79" fmla="*/ 1213 h 1563"/>
                <a:gd name="T80" fmla="*/ 3423 w 4270"/>
                <a:gd name="T81" fmla="*/ 1070 h 1563"/>
                <a:gd name="T82" fmla="*/ 3509 w 4270"/>
                <a:gd name="T83" fmla="*/ 923 h 1563"/>
                <a:gd name="T84" fmla="*/ 3592 w 4270"/>
                <a:gd name="T85" fmla="*/ 765 h 1563"/>
                <a:gd name="T86" fmla="*/ 3675 w 4270"/>
                <a:gd name="T87" fmla="*/ 606 h 1563"/>
                <a:gd name="T88" fmla="*/ 3758 w 4270"/>
                <a:gd name="T89" fmla="*/ 463 h 1563"/>
                <a:gd name="T90" fmla="*/ 3845 w 4270"/>
                <a:gd name="T91" fmla="*/ 324 h 1563"/>
                <a:gd name="T92" fmla="*/ 3935 w 4270"/>
                <a:gd name="T93" fmla="*/ 207 h 1563"/>
                <a:gd name="T94" fmla="*/ 4022 w 4270"/>
                <a:gd name="T95" fmla="*/ 117 h 1563"/>
                <a:gd name="T96" fmla="*/ 4104 w 4270"/>
                <a:gd name="T97" fmla="*/ 49 h 1563"/>
                <a:gd name="T98" fmla="*/ 4187 w 4270"/>
                <a:gd name="T99" fmla="*/ 7 h 1563"/>
                <a:gd name="T100" fmla="*/ 4270 w 4270"/>
                <a:gd name="T101" fmla="*/ 0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461"/>
                  </a:moveTo>
                  <a:lnTo>
                    <a:pt x="86" y="1522"/>
                  </a:lnTo>
                  <a:lnTo>
                    <a:pt x="169" y="1559"/>
                  </a:lnTo>
                  <a:lnTo>
                    <a:pt x="263" y="1563"/>
                  </a:lnTo>
                  <a:lnTo>
                    <a:pt x="346" y="1537"/>
                  </a:lnTo>
                  <a:lnTo>
                    <a:pt x="429" y="1480"/>
                  </a:lnTo>
                  <a:lnTo>
                    <a:pt x="512" y="1394"/>
                  </a:lnTo>
                  <a:lnTo>
                    <a:pt x="595" y="1281"/>
                  </a:lnTo>
                  <a:lnTo>
                    <a:pt x="689" y="1153"/>
                  </a:lnTo>
                  <a:lnTo>
                    <a:pt x="772" y="1006"/>
                  </a:lnTo>
                  <a:lnTo>
                    <a:pt x="858" y="855"/>
                  </a:lnTo>
                  <a:lnTo>
                    <a:pt x="941" y="704"/>
                  </a:lnTo>
                  <a:lnTo>
                    <a:pt x="1024" y="546"/>
                  </a:lnTo>
                  <a:lnTo>
                    <a:pt x="1107" y="399"/>
                  </a:lnTo>
                  <a:lnTo>
                    <a:pt x="1201" y="275"/>
                  </a:lnTo>
                  <a:lnTo>
                    <a:pt x="1284" y="166"/>
                  </a:lnTo>
                  <a:lnTo>
                    <a:pt x="1370" y="83"/>
                  </a:lnTo>
                  <a:lnTo>
                    <a:pt x="1453" y="30"/>
                  </a:lnTo>
                  <a:lnTo>
                    <a:pt x="1536" y="0"/>
                  </a:lnTo>
                  <a:lnTo>
                    <a:pt x="1630" y="7"/>
                  </a:lnTo>
                  <a:lnTo>
                    <a:pt x="1713" y="41"/>
                  </a:lnTo>
                  <a:lnTo>
                    <a:pt x="1796" y="109"/>
                  </a:lnTo>
                  <a:lnTo>
                    <a:pt x="1879" y="200"/>
                  </a:lnTo>
                  <a:lnTo>
                    <a:pt x="1965" y="316"/>
                  </a:lnTo>
                  <a:lnTo>
                    <a:pt x="2056" y="448"/>
                  </a:lnTo>
                  <a:lnTo>
                    <a:pt x="2142" y="599"/>
                  </a:lnTo>
                  <a:lnTo>
                    <a:pt x="2225" y="753"/>
                  </a:lnTo>
                  <a:lnTo>
                    <a:pt x="2308" y="911"/>
                  </a:lnTo>
                  <a:lnTo>
                    <a:pt x="2391" y="1062"/>
                  </a:lnTo>
                  <a:lnTo>
                    <a:pt x="2474" y="1198"/>
                  </a:lnTo>
                  <a:lnTo>
                    <a:pt x="2568" y="1322"/>
                  </a:lnTo>
                  <a:lnTo>
                    <a:pt x="2651" y="1427"/>
                  </a:lnTo>
                  <a:lnTo>
                    <a:pt x="2737" y="1503"/>
                  </a:lnTo>
                  <a:lnTo>
                    <a:pt x="2820" y="1552"/>
                  </a:lnTo>
                  <a:lnTo>
                    <a:pt x="2903" y="1563"/>
                  </a:lnTo>
                  <a:lnTo>
                    <a:pt x="2997" y="1552"/>
                  </a:lnTo>
                  <a:lnTo>
                    <a:pt x="3080" y="1503"/>
                  </a:lnTo>
                  <a:lnTo>
                    <a:pt x="3163" y="1435"/>
                  </a:lnTo>
                  <a:lnTo>
                    <a:pt x="3250" y="1330"/>
                  </a:lnTo>
                  <a:lnTo>
                    <a:pt x="3332" y="1213"/>
                  </a:lnTo>
                  <a:lnTo>
                    <a:pt x="3423" y="1070"/>
                  </a:lnTo>
                  <a:lnTo>
                    <a:pt x="3509" y="923"/>
                  </a:lnTo>
                  <a:lnTo>
                    <a:pt x="3592" y="765"/>
                  </a:lnTo>
                  <a:lnTo>
                    <a:pt x="3675" y="606"/>
                  </a:lnTo>
                  <a:lnTo>
                    <a:pt x="3758" y="463"/>
                  </a:lnTo>
                  <a:lnTo>
                    <a:pt x="3845" y="324"/>
                  </a:lnTo>
                  <a:lnTo>
                    <a:pt x="3935" y="207"/>
                  </a:lnTo>
                  <a:lnTo>
                    <a:pt x="4022" y="117"/>
                  </a:lnTo>
                  <a:lnTo>
                    <a:pt x="4104" y="49"/>
                  </a:lnTo>
                  <a:lnTo>
                    <a:pt x="4187" y="7"/>
                  </a:lnTo>
                  <a:lnTo>
                    <a:pt x="4270"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 name="Group 601">
            <a:extLst>
              <a:ext uri="{FF2B5EF4-FFF2-40B4-BE49-F238E27FC236}">
                <a16:creationId xmlns:a16="http://schemas.microsoft.com/office/drawing/2014/main" id="{EF6F7D63-8693-484B-8C29-4F4B94BFCDD3}"/>
              </a:ext>
            </a:extLst>
          </p:cNvPr>
          <p:cNvGrpSpPr>
            <a:grpSpLocks/>
          </p:cNvGrpSpPr>
          <p:nvPr/>
        </p:nvGrpSpPr>
        <p:grpSpPr bwMode="auto">
          <a:xfrm>
            <a:off x="5148263" y="1308100"/>
            <a:ext cx="1773237" cy="584200"/>
            <a:chOff x="3243" y="824"/>
            <a:chExt cx="1117" cy="368"/>
          </a:xfrm>
        </p:grpSpPr>
        <p:sp>
          <p:nvSpPr>
            <p:cNvPr id="9328" name="Rectangle 482">
              <a:extLst>
                <a:ext uri="{FF2B5EF4-FFF2-40B4-BE49-F238E27FC236}">
                  <a16:creationId xmlns:a16="http://schemas.microsoft.com/office/drawing/2014/main" id="{688F2415-0549-47E2-A55A-6D9C00532E92}"/>
                </a:ext>
              </a:extLst>
            </p:cNvPr>
            <p:cNvSpPr>
              <a:spLocks noChangeArrowheads="1"/>
            </p:cNvSpPr>
            <p:nvPr/>
          </p:nvSpPr>
          <p:spPr bwMode="auto">
            <a:xfrm>
              <a:off x="3243" y="837"/>
              <a:ext cx="10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ua</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9329" name="Rectangle 487">
              <a:extLst>
                <a:ext uri="{FF2B5EF4-FFF2-40B4-BE49-F238E27FC236}">
                  <a16:creationId xmlns:a16="http://schemas.microsoft.com/office/drawing/2014/main" id="{37E1FEF7-A6C7-42A5-998D-B42E15E8F306}"/>
                </a:ext>
              </a:extLst>
            </p:cNvPr>
            <p:cNvSpPr>
              <a:spLocks noChangeArrowheads="1"/>
            </p:cNvSpPr>
            <p:nvPr/>
          </p:nvSpPr>
          <p:spPr bwMode="auto">
            <a:xfrm>
              <a:off x="3766" y="831"/>
              <a:ext cx="10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ub</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9330" name="Rectangle 488">
              <a:extLst>
                <a:ext uri="{FF2B5EF4-FFF2-40B4-BE49-F238E27FC236}">
                  <a16:creationId xmlns:a16="http://schemas.microsoft.com/office/drawing/2014/main" id="{983E57E8-131B-445D-8198-CD528A01FB36}"/>
                </a:ext>
              </a:extLst>
            </p:cNvPr>
            <p:cNvSpPr>
              <a:spLocks noChangeArrowheads="1"/>
            </p:cNvSpPr>
            <p:nvPr/>
          </p:nvSpPr>
          <p:spPr bwMode="auto">
            <a:xfrm>
              <a:off x="4262" y="824"/>
              <a:ext cx="98"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uc</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4" name="Group 490">
            <a:extLst>
              <a:ext uri="{FF2B5EF4-FFF2-40B4-BE49-F238E27FC236}">
                <a16:creationId xmlns:a16="http://schemas.microsoft.com/office/drawing/2014/main" id="{FF044DCA-A9D0-4C63-9022-956212E77412}"/>
              </a:ext>
            </a:extLst>
          </p:cNvPr>
          <p:cNvGrpSpPr>
            <a:grpSpLocks/>
          </p:cNvGrpSpPr>
          <p:nvPr/>
        </p:nvGrpSpPr>
        <p:grpSpPr bwMode="auto">
          <a:xfrm>
            <a:off x="4572000" y="1371600"/>
            <a:ext cx="2444750" cy="3630613"/>
            <a:chOff x="2210" y="1524"/>
            <a:chExt cx="3850" cy="5124"/>
          </a:xfrm>
        </p:grpSpPr>
        <p:sp>
          <p:nvSpPr>
            <p:cNvPr id="9324" name="Line 491">
              <a:extLst>
                <a:ext uri="{FF2B5EF4-FFF2-40B4-BE49-F238E27FC236}">
                  <a16:creationId xmlns:a16="http://schemas.microsoft.com/office/drawing/2014/main" id="{6119336D-E3A0-474F-8BDC-2FE1F9555E1E}"/>
                </a:ext>
              </a:extLst>
            </p:cNvPr>
            <p:cNvSpPr>
              <a:spLocks noChangeShapeType="1"/>
            </p:cNvSpPr>
            <p:nvPr/>
          </p:nvSpPr>
          <p:spPr bwMode="auto">
            <a:xfrm flipH="1">
              <a:off x="2210" y="1524"/>
              <a:ext cx="0"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 name="Line 492">
              <a:extLst>
                <a:ext uri="{FF2B5EF4-FFF2-40B4-BE49-F238E27FC236}">
                  <a16:creationId xmlns:a16="http://schemas.microsoft.com/office/drawing/2014/main" id="{A07AB690-9CC5-4EA2-92DB-CADAB9D77590}"/>
                </a:ext>
              </a:extLst>
            </p:cNvPr>
            <p:cNvSpPr>
              <a:spLocks noChangeShapeType="1"/>
            </p:cNvSpPr>
            <p:nvPr/>
          </p:nvSpPr>
          <p:spPr bwMode="auto">
            <a:xfrm flipH="1">
              <a:off x="3480" y="1524"/>
              <a:ext cx="2"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 name="Line 493">
              <a:extLst>
                <a:ext uri="{FF2B5EF4-FFF2-40B4-BE49-F238E27FC236}">
                  <a16:creationId xmlns:a16="http://schemas.microsoft.com/office/drawing/2014/main" id="{4263FC80-F067-4EFB-833C-766C5C6C4475}"/>
                </a:ext>
              </a:extLst>
            </p:cNvPr>
            <p:cNvSpPr>
              <a:spLocks noChangeShapeType="1"/>
            </p:cNvSpPr>
            <p:nvPr/>
          </p:nvSpPr>
          <p:spPr bwMode="auto">
            <a:xfrm flipH="1">
              <a:off x="4786" y="1626"/>
              <a:ext cx="2"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7" name="Line 494">
              <a:extLst>
                <a:ext uri="{FF2B5EF4-FFF2-40B4-BE49-F238E27FC236}">
                  <a16:creationId xmlns:a16="http://schemas.microsoft.com/office/drawing/2014/main" id="{D951F168-0295-422B-AB28-F75277A86C3A}"/>
                </a:ext>
              </a:extLst>
            </p:cNvPr>
            <p:cNvSpPr>
              <a:spLocks noChangeShapeType="1"/>
            </p:cNvSpPr>
            <p:nvPr/>
          </p:nvSpPr>
          <p:spPr bwMode="auto">
            <a:xfrm flipH="1">
              <a:off x="6058" y="1542"/>
              <a:ext cx="2"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495">
            <a:extLst>
              <a:ext uri="{FF2B5EF4-FFF2-40B4-BE49-F238E27FC236}">
                <a16:creationId xmlns:a16="http://schemas.microsoft.com/office/drawing/2014/main" id="{4FEA025A-3274-47A5-8D08-447D3CABF6D3}"/>
              </a:ext>
            </a:extLst>
          </p:cNvPr>
          <p:cNvGrpSpPr>
            <a:grpSpLocks/>
          </p:cNvGrpSpPr>
          <p:nvPr/>
        </p:nvGrpSpPr>
        <p:grpSpPr bwMode="auto">
          <a:xfrm>
            <a:off x="4095750" y="1365250"/>
            <a:ext cx="4449763" cy="1058863"/>
            <a:chOff x="1468" y="1473"/>
            <a:chExt cx="7008" cy="1667"/>
          </a:xfrm>
        </p:grpSpPr>
        <p:grpSp>
          <p:nvGrpSpPr>
            <p:cNvPr id="9314" name="Group 496">
              <a:extLst>
                <a:ext uri="{FF2B5EF4-FFF2-40B4-BE49-F238E27FC236}">
                  <a16:creationId xmlns:a16="http://schemas.microsoft.com/office/drawing/2014/main" id="{473019DE-8723-4E75-A6A5-14188B3E0881}"/>
                </a:ext>
              </a:extLst>
            </p:cNvPr>
            <p:cNvGrpSpPr>
              <a:grpSpLocks/>
            </p:cNvGrpSpPr>
            <p:nvPr/>
          </p:nvGrpSpPr>
          <p:grpSpPr bwMode="auto">
            <a:xfrm>
              <a:off x="1758" y="1473"/>
              <a:ext cx="6598" cy="1542"/>
              <a:chOff x="1758" y="1473"/>
              <a:chExt cx="6598" cy="1542"/>
            </a:xfrm>
          </p:grpSpPr>
          <p:sp>
            <p:nvSpPr>
              <p:cNvPr id="9322" name="Line 497">
                <a:extLst>
                  <a:ext uri="{FF2B5EF4-FFF2-40B4-BE49-F238E27FC236}">
                    <a16:creationId xmlns:a16="http://schemas.microsoft.com/office/drawing/2014/main" id="{706D7449-56D0-49DA-B286-EB2610E1E8B7}"/>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 name="Line 498">
                <a:extLst>
                  <a:ext uri="{FF2B5EF4-FFF2-40B4-BE49-F238E27FC236}">
                    <a16:creationId xmlns:a16="http://schemas.microsoft.com/office/drawing/2014/main" id="{FED598B9-6C9B-4FF9-86C5-805E2E873BFC}"/>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315" name="Group 499">
              <a:extLst>
                <a:ext uri="{FF2B5EF4-FFF2-40B4-BE49-F238E27FC236}">
                  <a16:creationId xmlns:a16="http://schemas.microsoft.com/office/drawing/2014/main" id="{E8B06215-D03D-480E-83F0-0579B5F6AD87}"/>
                </a:ext>
              </a:extLst>
            </p:cNvPr>
            <p:cNvGrpSpPr>
              <a:grpSpLocks/>
            </p:cNvGrpSpPr>
            <p:nvPr/>
          </p:nvGrpSpPr>
          <p:grpSpPr bwMode="auto">
            <a:xfrm>
              <a:off x="2042" y="2193"/>
              <a:ext cx="4656" cy="756"/>
              <a:chOff x="2042" y="2193"/>
              <a:chExt cx="4656" cy="756"/>
            </a:xfrm>
          </p:grpSpPr>
          <p:sp>
            <p:nvSpPr>
              <p:cNvPr id="9318" name="Rectangle 500">
                <a:extLst>
                  <a:ext uri="{FF2B5EF4-FFF2-40B4-BE49-F238E27FC236}">
                    <a16:creationId xmlns:a16="http://schemas.microsoft.com/office/drawing/2014/main" id="{F11B3857-3A56-4F5B-A197-DE9E017CBFFA}"/>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ωt1</a:t>
                </a:r>
              </a:p>
              <a:p>
                <a:endParaRPr lang="en-US" altLang="zh-CN" sz="1200">
                  <a:solidFill>
                    <a:srgbClr val="040408"/>
                  </a:solidFill>
                  <a:latin typeface="宋体" panose="02010600030101010101" pitchFamily="2" charset="-122"/>
                </a:endParaRPr>
              </a:p>
            </p:txBody>
          </p:sp>
          <p:sp>
            <p:nvSpPr>
              <p:cNvPr id="9319" name="Rectangle 501">
                <a:extLst>
                  <a:ext uri="{FF2B5EF4-FFF2-40B4-BE49-F238E27FC236}">
                    <a16:creationId xmlns:a16="http://schemas.microsoft.com/office/drawing/2014/main" id="{D3E3D0E4-02A5-4594-A2DF-4B3F3276AC88}"/>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ωt2</a:t>
                </a:r>
              </a:p>
              <a:p>
                <a:endParaRPr lang="en-US" altLang="zh-CN" sz="1200">
                  <a:solidFill>
                    <a:srgbClr val="040408"/>
                  </a:solidFill>
                  <a:latin typeface="宋体" panose="02010600030101010101" pitchFamily="2" charset="-122"/>
                </a:endParaRPr>
              </a:p>
            </p:txBody>
          </p:sp>
          <p:sp>
            <p:nvSpPr>
              <p:cNvPr id="9320" name="Rectangle 502">
                <a:extLst>
                  <a:ext uri="{FF2B5EF4-FFF2-40B4-BE49-F238E27FC236}">
                    <a16:creationId xmlns:a16="http://schemas.microsoft.com/office/drawing/2014/main" id="{7296C2C7-0A78-4173-B58A-59CC618C6EAB}"/>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ωt3</a:t>
                </a:r>
                <a:endParaRPr lang="en-US" altLang="zh-CN" sz="1200">
                  <a:solidFill>
                    <a:srgbClr val="040408"/>
                  </a:solidFill>
                </a:endParaRPr>
              </a:p>
              <a:p>
                <a:endParaRPr lang="en-US" altLang="zh-CN">
                  <a:latin typeface="Times New Roman" panose="02020603050405020304" pitchFamily="18" charset="0"/>
                </a:endParaRPr>
              </a:p>
            </p:txBody>
          </p:sp>
          <p:sp>
            <p:nvSpPr>
              <p:cNvPr id="9321" name="Rectangle 503">
                <a:extLst>
                  <a:ext uri="{FF2B5EF4-FFF2-40B4-BE49-F238E27FC236}">
                    <a16:creationId xmlns:a16="http://schemas.microsoft.com/office/drawing/2014/main" id="{C4DBF610-5A78-4390-9E0F-EB4976B554E9}"/>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ωt4</a:t>
                </a:r>
              </a:p>
              <a:p>
                <a:endParaRPr lang="en-US" altLang="zh-CN" sz="1200">
                  <a:solidFill>
                    <a:srgbClr val="040408"/>
                  </a:solidFill>
                  <a:latin typeface="宋体" panose="02010600030101010101" pitchFamily="2" charset="-122"/>
                </a:endParaRPr>
              </a:p>
            </p:txBody>
          </p:sp>
        </p:grpSp>
        <p:sp>
          <p:nvSpPr>
            <p:cNvPr id="9316" name="Rectangle 504">
              <a:extLst>
                <a:ext uri="{FF2B5EF4-FFF2-40B4-BE49-F238E27FC236}">
                  <a16:creationId xmlns:a16="http://schemas.microsoft.com/office/drawing/2014/main" id="{E843EBDC-1FF7-4139-A5A1-1E411F612C5E}"/>
                </a:ext>
              </a:extLst>
            </p:cNvPr>
            <p:cNvSpPr>
              <a:spLocks noChangeArrowheads="1"/>
            </p:cNvSpPr>
            <p:nvPr/>
          </p:nvSpPr>
          <p:spPr bwMode="auto">
            <a:xfrm>
              <a:off x="7996" y="2370"/>
              <a:ext cx="480"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sz="1600">
                <a:latin typeface="Times New Roman" panose="02020603050405020304" pitchFamily="18" charset="0"/>
              </a:endParaRPr>
            </a:p>
          </p:txBody>
        </p:sp>
        <p:sp>
          <p:nvSpPr>
            <p:cNvPr id="9317" name="Rectangle 505">
              <a:extLst>
                <a:ext uri="{FF2B5EF4-FFF2-40B4-BE49-F238E27FC236}">
                  <a16:creationId xmlns:a16="http://schemas.microsoft.com/office/drawing/2014/main" id="{401964A7-72BB-4033-B3BF-7D53C5B0C0B6}"/>
                </a:ext>
              </a:extLst>
            </p:cNvPr>
            <p:cNvSpPr>
              <a:spLocks noChangeArrowheads="1"/>
            </p:cNvSpPr>
            <p:nvPr/>
          </p:nvSpPr>
          <p:spPr bwMode="auto">
            <a:xfrm>
              <a:off x="1468" y="1500"/>
              <a:ext cx="32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u2</a:t>
              </a:r>
              <a:endParaRPr lang="en-US" altLang="zh-CN" sz="1600">
                <a:solidFill>
                  <a:srgbClr val="040408"/>
                </a:solidFill>
              </a:endParaRPr>
            </a:p>
            <a:p>
              <a:endParaRPr lang="en-US" altLang="zh-CN">
                <a:latin typeface="Times New Roman" panose="02020603050405020304" pitchFamily="18" charset="0"/>
              </a:endParaRPr>
            </a:p>
          </p:txBody>
        </p:sp>
      </p:grpSp>
      <p:grpSp>
        <p:nvGrpSpPr>
          <p:cNvPr id="8" name="Group 506">
            <a:extLst>
              <a:ext uri="{FF2B5EF4-FFF2-40B4-BE49-F238E27FC236}">
                <a16:creationId xmlns:a16="http://schemas.microsoft.com/office/drawing/2014/main" id="{9B5FB868-C146-4CB7-A37B-0FAE55DA908B}"/>
              </a:ext>
            </a:extLst>
          </p:cNvPr>
          <p:cNvGrpSpPr>
            <a:grpSpLocks/>
          </p:cNvGrpSpPr>
          <p:nvPr/>
        </p:nvGrpSpPr>
        <p:grpSpPr bwMode="auto">
          <a:xfrm>
            <a:off x="4089400" y="2463800"/>
            <a:ext cx="4449763" cy="1179513"/>
            <a:chOff x="1468" y="1473"/>
            <a:chExt cx="7008" cy="1856"/>
          </a:xfrm>
        </p:grpSpPr>
        <p:grpSp>
          <p:nvGrpSpPr>
            <p:cNvPr id="9304" name="Group 507">
              <a:extLst>
                <a:ext uri="{FF2B5EF4-FFF2-40B4-BE49-F238E27FC236}">
                  <a16:creationId xmlns:a16="http://schemas.microsoft.com/office/drawing/2014/main" id="{F0E8D599-DEFD-43FE-A718-5BAE7A79FA8D}"/>
                </a:ext>
              </a:extLst>
            </p:cNvPr>
            <p:cNvGrpSpPr>
              <a:grpSpLocks/>
            </p:cNvGrpSpPr>
            <p:nvPr/>
          </p:nvGrpSpPr>
          <p:grpSpPr bwMode="auto">
            <a:xfrm>
              <a:off x="1758" y="1473"/>
              <a:ext cx="6598" cy="1542"/>
              <a:chOff x="1758" y="1473"/>
              <a:chExt cx="6598" cy="1542"/>
            </a:xfrm>
          </p:grpSpPr>
          <p:sp>
            <p:nvSpPr>
              <p:cNvPr id="9312" name="Line 508">
                <a:extLst>
                  <a:ext uri="{FF2B5EF4-FFF2-40B4-BE49-F238E27FC236}">
                    <a16:creationId xmlns:a16="http://schemas.microsoft.com/office/drawing/2014/main" id="{1B304970-8BA8-477C-94A4-663B9DFFB1D0}"/>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13" name="Line 509">
                <a:extLst>
                  <a:ext uri="{FF2B5EF4-FFF2-40B4-BE49-F238E27FC236}">
                    <a16:creationId xmlns:a16="http://schemas.microsoft.com/office/drawing/2014/main" id="{90A7F69C-E51A-4CF1-BA47-8EEA830FF0E3}"/>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305" name="Group 510">
              <a:extLst>
                <a:ext uri="{FF2B5EF4-FFF2-40B4-BE49-F238E27FC236}">
                  <a16:creationId xmlns:a16="http://schemas.microsoft.com/office/drawing/2014/main" id="{422F7881-F988-477F-B742-E8A87E6FC4CD}"/>
                </a:ext>
              </a:extLst>
            </p:cNvPr>
            <p:cNvGrpSpPr>
              <a:grpSpLocks/>
            </p:cNvGrpSpPr>
            <p:nvPr/>
          </p:nvGrpSpPr>
          <p:grpSpPr bwMode="auto">
            <a:xfrm>
              <a:off x="2042" y="2193"/>
              <a:ext cx="4656" cy="756"/>
              <a:chOff x="2042" y="2193"/>
              <a:chExt cx="4656" cy="756"/>
            </a:xfrm>
          </p:grpSpPr>
          <p:sp>
            <p:nvSpPr>
              <p:cNvPr id="9308" name="Rectangle 511">
                <a:extLst>
                  <a:ext uri="{FF2B5EF4-FFF2-40B4-BE49-F238E27FC236}">
                    <a16:creationId xmlns:a16="http://schemas.microsoft.com/office/drawing/2014/main" id="{1C0786A2-83C8-4F11-96A2-A3C93E42051C}"/>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ωt1</a:t>
                </a:r>
              </a:p>
              <a:p>
                <a:endParaRPr lang="en-US" altLang="zh-CN" sz="1200">
                  <a:latin typeface="宋体" panose="02010600030101010101" pitchFamily="2" charset="-122"/>
                </a:endParaRPr>
              </a:p>
            </p:txBody>
          </p:sp>
          <p:sp>
            <p:nvSpPr>
              <p:cNvPr id="9309" name="Rectangle 512">
                <a:extLst>
                  <a:ext uri="{FF2B5EF4-FFF2-40B4-BE49-F238E27FC236}">
                    <a16:creationId xmlns:a16="http://schemas.microsoft.com/office/drawing/2014/main" id="{F110004E-BEA3-40AE-89D4-68B24B675162}"/>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ωt2</a:t>
                </a:r>
              </a:p>
              <a:p>
                <a:endParaRPr lang="en-US" altLang="zh-CN" sz="1200">
                  <a:latin typeface="宋体" panose="02010600030101010101" pitchFamily="2" charset="-122"/>
                </a:endParaRPr>
              </a:p>
            </p:txBody>
          </p:sp>
          <p:sp>
            <p:nvSpPr>
              <p:cNvPr id="9310" name="Rectangle 513">
                <a:extLst>
                  <a:ext uri="{FF2B5EF4-FFF2-40B4-BE49-F238E27FC236}">
                    <a16:creationId xmlns:a16="http://schemas.microsoft.com/office/drawing/2014/main" id="{6B93E6A5-9B3E-4955-92BE-F0C5D27210B8}"/>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ωt3</a:t>
                </a:r>
              </a:p>
              <a:p>
                <a:endParaRPr lang="en-US" altLang="zh-CN" sz="1200">
                  <a:solidFill>
                    <a:srgbClr val="040408"/>
                  </a:solidFill>
                  <a:latin typeface="宋体" panose="02010600030101010101" pitchFamily="2" charset="-122"/>
                </a:endParaRPr>
              </a:p>
            </p:txBody>
          </p:sp>
          <p:sp>
            <p:nvSpPr>
              <p:cNvPr id="9311" name="Rectangle 514">
                <a:extLst>
                  <a:ext uri="{FF2B5EF4-FFF2-40B4-BE49-F238E27FC236}">
                    <a16:creationId xmlns:a16="http://schemas.microsoft.com/office/drawing/2014/main" id="{451B0DAC-CD84-4AAA-BC40-B3A8DBEA4908}"/>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ωt4</a:t>
                </a:r>
              </a:p>
              <a:p>
                <a:endParaRPr lang="en-US" altLang="zh-CN" sz="1200">
                  <a:solidFill>
                    <a:srgbClr val="040408"/>
                  </a:solidFill>
                  <a:latin typeface="宋体" panose="02010600030101010101" pitchFamily="2" charset="-122"/>
                </a:endParaRPr>
              </a:p>
            </p:txBody>
          </p:sp>
        </p:grpSp>
        <p:sp>
          <p:nvSpPr>
            <p:cNvPr id="9306" name="Rectangle 515">
              <a:extLst>
                <a:ext uri="{FF2B5EF4-FFF2-40B4-BE49-F238E27FC236}">
                  <a16:creationId xmlns:a16="http://schemas.microsoft.com/office/drawing/2014/main" id="{79D17249-4615-49FB-BBA3-C69FC22BCB8B}"/>
                </a:ext>
              </a:extLst>
            </p:cNvPr>
            <p:cNvSpPr>
              <a:spLocks noChangeArrowheads="1"/>
            </p:cNvSpPr>
            <p:nvPr/>
          </p:nvSpPr>
          <p:spPr bwMode="auto">
            <a:xfrm>
              <a:off x="7996" y="2370"/>
              <a:ext cx="480"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a:latin typeface="Times New Roman" panose="02020603050405020304" pitchFamily="18" charset="0"/>
              </a:endParaRPr>
            </a:p>
          </p:txBody>
        </p:sp>
        <p:sp>
          <p:nvSpPr>
            <p:cNvPr id="9307" name="Rectangle 516">
              <a:extLst>
                <a:ext uri="{FF2B5EF4-FFF2-40B4-BE49-F238E27FC236}">
                  <a16:creationId xmlns:a16="http://schemas.microsoft.com/office/drawing/2014/main" id="{F819E102-E7DA-4C0B-AF5F-70711E8893D5}"/>
                </a:ext>
              </a:extLst>
            </p:cNvPr>
            <p:cNvSpPr>
              <a:spLocks noChangeArrowheads="1"/>
            </p:cNvSpPr>
            <p:nvPr/>
          </p:nvSpPr>
          <p:spPr bwMode="auto">
            <a:xfrm>
              <a:off x="1468" y="1500"/>
              <a:ext cx="32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ud</a:t>
              </a:r>
              <a:endParaRPr lang="en-US" altLang="zh-CN" sz="1600">
                <a:solidFill>
                  <a:srgbClr val="040408"/>
                </a:solidFill>
              </a:endParaRPr>
            </a:p>
            <a:p>
              <a:endParaRPr lang="en-US" altLang="zh-CN">
                <a:latin typeface="Times New Roman" panose="02020603050405020304" pitchFamily="18" charset="0"/>
              </a:endParaRPr>
            </a:p>
          </p:txBody>
        </p:sp>
      </p:grpSp>
      <p:sp>
        <p:nvSpPr>
          <p:cNvPr id="18949" name="Freeform 517">
            <a:extLst>
              <a:ext uri="{FF2B5EF4-FFF2-40B4-BE49-F238E27FC236}">
                <a16:creationId xmlns:a16="http://schemas.microsoft.com/office/drawing/2014/main" id="{0E90CF05-EB15-4766-B1F5-52B638EF6998}"/>
              </a:ext>
            </a:extLst>
          </p:cNvPr>
          <p:cNvSpPr>
            <a:spLocks/>
          </p:cNvSpPr>
          <p:nvPr/>
        </p:nvSpPr>
        <p:spPr bwMode="auto">
          <a:xfrm>
            <a:off x="4572000" y="2438400"/>
            <a:ext cx="808038" cy="252413"/>
          </a:xfrm>
          <a:custGeom>
            <a:avLst/>
            <a:gdLst>
              <a:gd name="T0" fmla="*/ 0 w 1356"/>
              <a:gd name="T1" fmla="*/ 797 h 797"/>
              <a:gd name="T2" fmla="*/ 134 w 1356"/>
              <a:gd name="T3" fmla="*/ 563 h 797"/>
              <a:gd name="T4" fmla="*/ 318 w 1356"/>
              <a:gd name="T5" fmla="*/ 293 h 797"/>
              <a:gd name="T6" fmla="*/ 502 w 1356"/>
              <a:gd name="T7" fmla="*/ 59 h 797"/>
              <a:gd name="T8" fmla="*/ 702 w 1356"/>
              <a:gd name="T9" fmla="*/ 8 h 797"/>
              <a:gd name="T10" fmla="*/ 886 w 1356"/>
              <a:gd name="T11" fmla="*/ 110 h 797"/>
              <a:gd name="T12" fmla="*/ 1122 w 1356"/>
              <a:gd name="T13" fmla="*/ 428 h 797"/>
              <a:gd name="T14" fmla="*/ 1356 w 1356"/>
              <a:gd name="T15" fmla="*/ 797 h 797"/>
              <a:gd name="T16" fmla="*/ 0 60000 65536"/>
              <a:gd name="T17" fmla="*/ 0 60000 65536"/>
              <a:gd name="T18" fmla="*/ 0 60000 65536"/>
              <a:gd name="T19" fmla="*/ 0 60000 65536"/>
              <a:gd name="T20" fmla="*/ 0 60000 65536"/>
              <a:gd name="T21" fmla="*/ 0 60000 65536"/>
              <a:gd name="T22" fmla="*/ 0 60000 65536"/>
              <a:gd name="T23" fmla="*/ 0 60000 65536"/>
              <a:gd name="T24" fmla="*/ 0 w 1356"/>
              <a:gd name="T25" fmla="*/ 0 h 797"/>
              <a:gd name="T26" fmla="*/ 1356 w 1356"/>
              <a:gd name="T27" fmla="*/ 797 h 7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6" h="797">
                <a:moveTo>
                  <a:pt x="0" y="797"/>
                </a:moveTo>
                <a:cubicBezTo>
                  <a:pt x="40" y="722"/>
                  <a:pt x="81" y="647"/>
                  <a:pt x="134" y="563"/>
                </a:cubicBezTo>
                <a:cubicBezTo>
                  <a:pt x="187" y="479"/>
                  <a:pt x="257" y="377"/>
                  <a:pt x="318" y="293"/>
                </a:cubicBezTo>
                <a:cubicBezTo>
                  <a:pt x="379" y="209"/>
                  <a:pt x="438" y="106"/>
                  <a:pt x="502" y="59"/>
                </a:cubicBezTo>
                <a:cubicBezTo>
                  <a:pt x="566" y="12"/>
                  <a:pt x="638" y="0"/>
                  <a:pt x="702" y="8"/>
                </a:cubicBezTo>
                <a:cubicBezTo>
                  <a:pt x="766" y="16"/>
                  <a:pt x="816" y="40"/>
                  <a:pt x="886" y="110"/>
                </a:cubicBezTo>
                <a:cubicBezTo>
                  <a:pt x="956" y="180"/>
                  <a:pt x="1044" y="314"/>
                  <a:pt x="1122" y="428"/>
                </a:cubicBezTo>
                <a:cubicBezTo>
                  <a:pt x="1200" y="542"/>
                  <a:pt x="1278" y="669"/>
                  <a:pt x="1356" y="797"/>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950" name="Freeform 518">
            <a:extLst>
              <a:ext uri="{FF2B5EF4-FFF2-40B4-BE49-F238E27FC236}">
                <a16:creationId xmlns:a16="http://schemas.microsoft.com/office/drawing/2014/main" id="{BBE8FFEB-E7EC-4E0B-868D-DE59176AE1E1}"/>
              </a:ext>
            </a:extLst>
          </p:cNvPr>
          <p:cNvSpPr>
            <a:spLocks/>
          </p:cNvSpPr>
          <p:nvPr/>
        </p:nvSpPr>
        <p:spPr bwMode="auto">
          <a:xfrm>
            <a:off x="5364163" y="2438400"/>
            <a:ext cx="808037" cy="252413"/>
          </a:xfrm>
          <a:custGeom>
            <a:avLst/>
            <a:gdLst>
              <a:gd name="T0" fmla="*/ 0 w 1356"/>
              <a:gd name="T1" fmla="*/ 797 h 797"/>
              <a:gd name="T2" fmla="*/ 134 w 1356"/>
              <a:gd name="T3" fmla="*/ 563 h 797"/>
              <a:gd name="T4" fmla="*/ 318 w 1356"/>
              <a:gd name="T5" fmla="*/ 293 h 797"/>
              <a:gd name="T6" fmla="*/ 502 w 1356"/>
              <a:gd name="T7" fmla="*/ 59 h 797"/>
              <a:gd name="T8" fmla="*/ 702 w 1356"/>
              <a:gd name="T9" fmla="*/ 8 h 797"/>
              <a:gd name="T10" fmla="*/ 886 w 1356"/>
              <a:gd name="T11" fmla="*/ 110 h 797"/>
              <a:gd name="T12" fmla="*/ 1122 w 1356"/>
              <a:gd name="T13" fmla="*/ 428 h 797"/>
              <a:gd name="T14" fmla="*/ 1356 w 1356"/>
              <a:gd name="T15" fmla="*/ 797 h 797"/>
              <a:gd name="T16" fmla="*/ 0 60000 65536"/>
              <a:gd name="T17" fmla="*/ 0 60000 65536"/>
              <a:gd name="T18" fmla="*/ 0 60000 65536"/>
              <a:gd name="T19" fmla="*/ 0 60000 65536"/>
              <a:gd name="T20" fmla="*/ 0 60000 65536"/>
              <a:gd name="T21" fmla="*/ 0 60000 65536"/>
              <a:gd name="T22" fmla="*/ 0 60000 65536"/>
              <a:gd name="T23" fmla="*/ 0 60000 65536"/>
              <a:gd name="T24" fmla="*/ 0 w 1356"/>
              <a:gd name="T25" fmla="*/ 0 h 797"/>
              <a:gd name="T26" fmla="*/ 1356 w 1356"/>
              <a:gd name="T27" fmla="*/ 797 h 7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6" h="797">
                <a:moveTo>
                  <a:pt x="0" y="797"/>
                </a:moveTo>
                <a:cubicBezTo>
                  <a:pt x="40" y="722"/>
                  <a:pt x="81" y="647"/>
                  <a:pt x="134" y="563"/>
                </a:cubicBezTo>
                <a:cubicBezTo>
                  <a:pt x="187" y="479"/>
                  <a:pt x="257" y="377"/>
                  <a:pt x="318" y="293"/>
                </a:cubicBezTo>
                <a:cubicBezTo>
                  <a:pt x="379" y="209"/>
                  <a:pt x="438" y="106"/>
                  <a:pt x="502" y="59"/>
                </a:cubicBezTo>
                <a:cubicBezTo>
                  <a:pt x="566" y="12"/>
                  <a:pt x="638" y="0"/>
                  <a:pt x="702" y="8"/>
                </a:cubicBezTo>
                <a:cubicBezTo>
                  <a:pt x="766" y="16"/>
                  <a:pt x="816" y="40"/>
                  <a:pt x="886" y="110"/>
                </a:cubicBezTo>
                <a:cubicBezTo>
                  <a:pt x="956" y="180"/>
                  <a:pt x="1044" y="314"/>
                  <a:pt x="1122" y="428"/>
                </a:cubicBezTo>
                <a:cubicBezTo>
                  <a:pt x="1200" y="542"/>
                  <a:pt x="1278" y="669"/>
                  <a:pt x="1356" y="797"/>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951" name="Freeform 519">
            <a:extLst>
              <a:ext uri="{FF2B5EF4-FFF2-40B4-BE49-F238E27FC236}">
                <a16:creationId xmlns:a16="http://schemas.microsoft.com/office/drawing/2014/main" id="{28030B55-32AC-43B8-83D0-220678D0BC84}"/>
              </a:ext>
            </a:extLst>
          </p:cNvPr>
          <p:cNvSpPr>
            <a:spLocks/>
          </p:cNvSpPr>
          <p:nvPr/>
        </p:nvSpPr>
        <p:spPr bwMode="auto">
          <a:xfrm>
            <a:off x="6172200" y="2438400"/>
            <a:ext cx="808038" cy="252413"/>
          </a:xfrm>
          <a:custGeom>
            <a:avLst/>
            <a:gdLst>
              <a:gd name="T0" fmla="*/ 0 w 1356"/>
              <a:gd name="T1" fmla="*/ 797 h 797"/>
              <a:gd name="T2" fmla="*/ 134 w 1356"/>
              <a:gd name="T3" fmla="*/ 563 h 797"/>
              <a:gd name="T4" fmla="*/ 318 w 1356"/>
              <a:gd name="T5" fmla="*/ 293 h 797"/>
              <a:gd name="T6" fmla="*/ 502 w 1356"/>
              <a:gd name="T7" fmla="*/ 59 h 797"/>
              <a:gd name="T8" fmla="*/ 702 w 1356"/>
              <a:gd name="T9" fmla="*/ 8 h 797"/>
              <a:gd name="T10" fmla="*/ 886 w 1356"/>
              <a:gd name="T11" fmla="*/ 110 h 797"/>
              <a:gd name="T12" fmla="*/ 1122 w 1356"/>
              <a:gd name="T13" fmla="*/ 428 h 797"/>
              <a:gd name="T14" fmla="*/ 1356 w 1356"/>
              <a:gd name="T15" fmla="*/ 797 h 797"/>
              <a:gd name="T16" fmla="*/ 0 60000 65536"/>
              <a:gd name="T17" fmla="*/ 0 60000 65536"/>
              <a:gd name="T18" fmla="*/ 0 60000 65536"/>
              <a:gd name="T19" fmla="*/ 0 60000 65536"/>
              <a:gd name="T20" fmla="*/ 0 60000 65536"/>
              <a:gd name="T21" fmla="*/ 0 60000 65536"/>
              <a:gd name="T22" fmla="*/ 0 60000 65536"/>
              <a:gd name="T23" fmla="*/ 0 60000 65536"/>
              <a:gd name="T24" fmla="*/ 0 w 1356"/>
              <a:gd name="T25" fmla="*/ 0 h 797"/>
              <a:gd name="T26" fmla="*/ 1356 w 1356"/>
              <a:gd name="T27" fmla="*/ 797 h 7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6" h="797">
                <a:moveTo>
                  <a:pt x="0" y="797"/>
                </a:moveTo>
                <a:cubicBezTo>
                  <a:pt x="40" y="722"/>
                  <a:pt x="81" y="647"/>
                  <a:pt x="134" y="563"/>
                </a:cubicBezTo>
                <a:cubicBezTo>
                  <a:pt x="187" y="479"/>
                  <a:pt x="257" y="377"/>
                  <a:pt x="318" y="293"/>
                </a:cubicBezTo>
                <a:cubicBezTo>
                  <a:pt x="379" y="209"/>
                  <a:pt x="438" y="106"/>
                  <a:pt x="502" y="59"/>
                </a:cubicBezTo>
                <a:cubicBezTo>
                  <a:pt x="566" y="12"/>
                  <a:pt x="638" y="0"/>
                  <a:pt x="702" y="8"/>
                </a:cubicBezTo>
                <a:cubicBezTo>
                  <a:pt x="766" y="16"/>
                  <a:pt x="816" y="40"/>
                  <a:pt x="886" y="110"/>
                </a:cubicBezTo>
                <a:cubicBezTo>
                  <a:pt x="956" y="180"/>
                  <a:pt x="1044" y="314"/>
                  <a:pt x="1122" y="428"/>
                </a:cubicBezTo>
                <a:cubicBezTo>
                  <a:pt x="1200" y="542"/>
                  <a:pt x="1278" y="669"/>
                  <a:pt x="1356" y="797"/>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952" name="Freeform 520">
            <a:extLst>
              <a:ext uri="{FF2B5EF4-FFF2-40B4-BE49-F238E27FC236}">
                <a16:creationId xmlns:a16="http://schemas.microsoft.com/office/drawing/2014/main" id="{6A9CF73F-8B35-4EB4-B6AB-1947596508C5}"/>
              </a:ext>
            </a:extLst>
          </p:cNvPr>
          <p:cNvSpPr>
            <a:spLocks/>
          </p:cNvSpPr>
          <p:nvPr/>
        </p:nvSpPr>
        <p:spPr bwMode="auto">
          <a:xfrm>
            <a:off x="7010400" y="2438400"/>
            <a:ext cx="808038" cy="252413"/>
          </a:xfrm>
          <a:custGeom>
            <a:avLst/>
            <a:gdLst>
              <a:gd name="T0" fmla="*/ 0 w 1356"/>
              <a:gd name="T1" fmla="*/ 797 h 797"/>
              <a:gd name="T2" fmla="*/ 134 w 1356"/>
              <a:gd name="T3" fmla="*/ 563 h 797"/>
              <a:gd name="T4" fmla="*/ 318 w 1356"/>
              <a:gd name="T5" fmla="*/ 293 h 797"/>
              <a:gd name="T6" fmla="*/ 502 w 1356"/>
              <a:gd name="T7" fmla="*/ 59 h 797"/>
              <a:gd name="T8" fmla="*/ 702 w 1356"/>
              <a:gd name="T9" fmla="*/ 8 h 797"/>
              <a:gd name="T10" fmla="*/ 886 w 1356"/>
              <a:gd name="T11" fmla="*/ 110 h 797"/>
              <a:gd name="T12" fmla="*/ 1122 w 1356"/>
              <a:gd name="T13" fmla="*/ 428 h 797"/>
              <a:gd name="T14" fmla="*/ 1356 w 1356"/>
              <a:gd name="T15" fmla="*/ 797 h 797"/>
              <a:gd name="T16" fmla="*/ 0 60000 65536"/>
              <a:gd name="T17" fmla="*/ 0 60000 65536"/>
              <a:gd name="T18" fmla="*/ 0 60000 65536"/>
              <a:gd name="T19" fmla="*/ 0 60000 65536"/>
              <a:gd name="T20" fmla="*/ 0 60000 65536"/>
              <a:gd name="T21" fmla="*/ 0 60000 65536"/>
              <a:gd name="T22" fmla="*/ 0 60000 65536"/>
              <a:gd name="T23" fmla="*/ 0 60000 65536"/>
              <a:gd name="T24" fmla="*/ 0 w 1356"/>
              <a:gd name="T25" fmla="*/ 0 h 797"/>
              <a:gd name="T26" fmla="*/ 1356 w 1356"/>
              <a:gd name="T27" fmla="*/ 797 h 7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6" h="797">
                <a:moveTo>
                  <a:pt x="0" y="797"/>
                </a:moveTo>
                <a:cubicBezTo>
                  <a:pt x="40" y="722"/>
                  <a:pt x="81" y="647"/>
                  <a:pt x="134" y="563"/>
                </a:cubicBezTo>
                <a:cubicBezTo>
                  <a:pt x="187" y="479"/>
                  <a:pt x="257" y="377"/>
                  <a:pt x="318" y="293"/>
                </a:cubicBezTo>
                <a:cubicBezTo>
                  <a:pt x="379" y="209"/>
                  <a:pt x="438" y="106"/>
                  <a:pt x="502" y="59"/>
                </a:cubicBezTo>
                <a:cubicBezTo>
                  <a:pt x="566" y="12"/>
                  <a:pt x="638" y="0"/>
                  <a:pt x="702" y="8"/>
                </a:cubicBezTo>
                <a:cubicBezTo>
                  <a:pt x="766" y="16"/>
                  <a:pt x="816" y="40"/>
                  <a:pt x="886" y="110"/>
                </a:cubicBezTo>
                <a:cubicBezTo>
                  <a:pt x="956" y="180"/>
                  <a:pt x="1044" y="314"/>
                  <a:pt x="1122" y="428"/>
                </a:cubicBezTo>
                <a:cubicBezTo>
                  <a:pt x="1200" y="542"/>
                  <a:pt x="1278" y="669"/>
                  <a:pt x="1356" y="797"/>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1" name="Group 522">
            <a:extLst>
              <a:ext uri="{FF2B5EF4-FFF2-40B4-BE49-F238E27FC236}">
                <a16:creationId xmlns:a16="http://schemas.microsoft.com/office/drawing/2014/main" id="{B0559296-E364-465F-9641-B088A583FEBA}"/>
              </a:ext>
            </a:extLst>
          </p:cNvPr>
          <p:cNvGrpSpPr>
            <a:grpSpLocks/>
          </p:cNvGrpSpPr>
          <p:nvPr/>
        </p:nvGrpSpPr>
        <p:grpSpPr bwMode="auto">
          <a:xfrm>
            <a:off x="4343400" y="2667000"/>
            <a:ext cx="3698875" cy="301625"/>
            <a:chOff x="1890" y="3630"/>
            <a:chExt cx="5826" cy="474"/>
          </a:xfrm>
        </p:grpSpPr>
        <p:sp>
          <p:nvSpPr>
            <p:cNvPr id="9295" name="Freeform 523">
              <a:extLst>
                <a:ext uri="{FF2B5EF4-FFF2-40B4-BE49-F238E27FC236}">
                  <a16:creationId xmlns:a16="http://schemas.microsoft.com/office/drawing/2014/main" id="{002F6F83-567F-4C1A-99F4-01AA5EAB5FCF}"/>
                </a:ext>
              </a:extLst>
            </p:cNvPr>
            <p:cNvSpPr>
              <a:spLocks/>
            </p:cNvSpPr>
            <p:nvPr/>
          </p:nvSpPr>
          <p:spPr bwMode="auto">
            <a:xfrm>
              <a:off x="1890" y="3651"/>
              <a:ext cx="336" cy="402"/>
            </a:xfrm>
            <a:custGeom>
              <a:avLst/>
              <a:gdLst>
                <a:gd name="T0" fmla="*/ 218 w 218"/>
                <a:gd name="T1" fmla="*/ 0 h 420"/>
                <a:gd name="T2" fmla="*/ 100 w 218"/>
                <a:gd name="T3" fmla="*/ 168 h 420"/>
                <a:gd name="T4" fmla="*/ 0 w 218"/>
                <a:gd name="T5" fmla="*/ 420 h 420"/>
                <a:gd name="T6" fmla="*/ 0 60000 65536"/>
                <a:gd name="T7" fmla="*/ 0 60000 65536"/>
                <a:gd name="T8" fmla="*/ 0 60000 65536"/>
                <a:gd name="T9" fmla="*/ 0 w 218"/>
                <a:gd name="T10" fmla="*/ 0 h 420"/>
                <a:gd name="T11" fmla="*/ 218 w 218"/>
                <a:gd name="T12" fmla="*/ 420 h 420"/>
              </a:gdLst>
              <a:ahLst/>
              <a:cxnLst>
                <a:cxn ang="T6">
                  <a:pos x="T0" y="T1"/>
                </a:cxn>
                <a:cxn ang="T7">
                  <a:pos x="T2" y="T3"/>
                </a:cxn>
                <a:cxn ang="T8">
                  <a:pos x="T4" y="T5"/>
                </a:cxn>
              </a:cxnLst>
              <a:rect l="T9" t="T10" r="T11" b="T12"/>
              <a:pathLst>
                <a:path w="218" h="420">
                  <a:moveTo>
                    <a:pt x="218" y="0"/>
                  </a:moveTo>
                  <a:cubicBezTo>
                    <a:pt x="177" y="49"/>
                    <a:pt x="136" y="98"/>
                    <a:pt x="100" y="168"/>
                  </a:cubicBezTo>
                  <a:cubicBezTo>
                    <a:pt x="64" y="238"/>
                    <a:pt x="32" y="329"/>
                    <a:pt x="0" y="420"/>
                  </a:cubicBezTo>
                </a:path>
              </a:pathLst>
            </a:custGeom>
            <a:noFill/>
            <a:ln w="38100">
              <a:solidFill>
                <a:srgbClr val="00FF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96" name="Freeform 524">
              <a:extLst>
                <a:ext uri="{FF2B5EF4-FFF2-40B4-BE49-F238E27FC236}">
                  <a16:creationId xmlns:a16="http://schemas.microsoft.com/office/drawing/2014/main" id="{27D0E18B-A582-42CA-B970-082451DABEB4}"/>
                </a:ext>
              </a:extLst>
            </p:cNvPr>
            <p:cNvSpPr>
              <a:spLocks/>
            </p:cNvSpPr>
            <p:nvPr/>
          </p:nvSpPr>
          <p:spPr bwMode="auto">
            <a:xfrm flipH="1">
              <a:off x="3462" y="3648"/>
              <a:ext cx="336" cy="402"/>
            </a:xfrm>
            <a:custGeom>
              <a:avLst/>
              <a:gdLst>
                <a:gd name="T0" fmla="*/ 218 w 218"/>
                <a:gd name="T1" fmla="*/ 0 h 420"/>
                <a:gd name="T2" fmla="*/ 100 w 218"/>
                <a:gd name="T3" fmla="*/ 168 h 420"/>
                <a:gd name="T4" fmla="*/ 0 w 218"/>
                <a:gd name="T5" fmla="*/ 420 h 420"/>
                <a:gd name="T6" fmla="*/ 0 60000 65536"/>
                <a:gd name="T7" fmla="*/ 0 60000 65536"/>
                <a:gd name="T8" fmla="*/ 0 60000 65536"/>
                <a:gd name="T9" fmla="*/ 0 w 218"/>
                <a:gd name="T10" fmla="*/ 0 h 420"/>
                <a:gd name="T11" fmla="*/ 218 w 218"/>
                <a:gd name="T12" fmla="*/ 420 h 420"/>
              </a:gdLst>
              <a:ahLst/>
              <a:cxnLst>
                <a:cxn ang="T6">
                  <a:pos x="T0" y="T1"/>
                </a:cxn>
                <a:cxn ang="T7">
                  <a:pos x="T2" y="T3"/>
                </a:cxn>
                <a:cxn ang="T8">
                  <a:pos x="T4" y="T5"/>
                </a:cxn>
              </a:cxnLst>
              <a:rect l="T9" t="T10" r="T11" b="T12"/>
              <a:pathLst>
                <a:path w="218" h="420">
                  <a:moveTo>
                    <a:pt x="218" y="0"/>
                  </a:moveTo>
                  <a:cubicBezTo>
                    <a:pt x="177" y="49"/>
                    <a:pt x="136" y="98"/>
                    <a:pt x="100" y="168"/>
                  </a:cubicBezTo>
                  <a:cubicBezTo>
                    <a:pt x="64" y="238"/>
                    <a:pt x="32" y="329"/>
                    <a:pt x="0" y="420"/>
                  </a:cubicBezTo>
                </a:path>
              </a:pathLst>
            </a:custGeom>
            <a:noFill/>
            <a:ln w="38100">
              <a:solidFill>
                <a:srgbClr val="00FF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97" name="Freeform 525">
              <a:extLst>
                <a:ext uri="{FF2B5EF4-FFF2-40B4-BE49-F238E27FC236}">
                  <a16:creationId xmlns:a16="http://schemas.microsoft.com/office/drawing/2014/main" id="{891687E1-0348-4BEC-B87A-2A5659DA7739}"/>
                </a:ext>
              </a:extLst>
            </p:cNvPr>
            <p:cNvSpPr>
              <a:spLocks/>
            </p:cNvSpPr>
            <p:nvPr/>
          </p:nvSpPr>
          <p:spPr bwMode="auto">
            <a:xfrm flipH="1">
              <a:off x="2222" y="3696"/>
              <a:ext cx="336" cy="402"/>
            </a:xfrm>
            <a:custGeom>
              <a:avLst/>
              <a:gdLst>
                <a:gd name="T0" fmla="*/ 218 w 218"/>
                <a:gd name="T1" fmla="*/ 0 h 420"/>
                <a:gd name="T2" fmla="*/ 100 w 218"/>
                <a:gd name="T3" fmla="*/ 168 h 420"/>
                <a:gd name="T4" fmla="*/ 0 w 218"/>
                <a:gd name="T5" fmla="*/ 420 h 420"/>
                <a:gd name="T6" fmla="*/ 0 60000 65536"/>
                <a:gd name="T7" fmla="*/ 0 60000 65536"/>
                <a:gd name="T8" fmla="*/ 0 60000 65536"/>
                <a:gd name="T9" fmla="*/ 0 w 218"/>
                <a:gd name="T10" fmla="*/ 0 h 420"/>
                <a:gd name="T11" fmla="*/ 218 w 218"/>
                <a:gd name="T12" fmla="*/ 420 h 420"/>
              </a:gdLst>
              <a:ahLst/>
              <a:cxnLst>
                <a:cxn ang="T6">
                  <a:pos x="T0" y="T1"/>
                </a:cxn>
                <a:cxn ang="T7">
                  <a:pos x="T2" y="T3"/>
                </a:cxn>
                <a:cxn ang="T8">
                  <a:pos x="T4" y="T5"/>
                </a:cxn>
              </a:cxnLst>
              <a:rect l="T9" t="T10" r="T11" b="T12"/>
              <a:pathLst>
                <a:path w="218" h="420">
                  <a:moveTo>
                    <a:pt x="218" y="0"/>
                  </a:moveTo>
                  <a:cubicBezTo>
                    <a:pt x="177" y="49"/>
                    <a:pt x="136" y="98"/>
                    <a:pt x="100" y="168"/>
                  </a:cubicBezTo>
                  <a:cubicBezTo>
                    <a:pt x="64" y="238"/>
                    <a:pt x="32" y="329"/>
                    <a:pt x="0" y="420"/>
                  </a:cubicBezTo>
                </a:path>
              </a:pathLst>
            </a:custGeom>
            <a:noFill/>
            <a:ln w="38100">
              <a:solidFill>
                <a:srgbClr val="00FF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98" name="Freeform 526">
              <a:extLst>
                <a:ext uri="{FF2B5EF4-FFF2-40B4-BE49-F238E27FC236}">
                  <a16:creationId xmlns:a16="http://schemas.microsoft.com/office/drawing/2014/main" id="{CBB292D1-A37E-4E24-8559-0081AEB5DE26}"/>
                </a:ext>
              </a:extLst>
            </p:cNvPr>
            <p:cNvSpPr>
              <a:spLocks/>
            </p:cNvSpPr>
            <p:nvPr/>
          </p:nvSpPr>
          <p:spPr bwMode="auto">
            <a:xfrm>
              <a:off x="3096" y="3702"/>
              <a:ext cx="336" cy="402"/>
            </a:xfrm>
            <a:custGeom>
              <a:avLst/>
              <a:gdLst>
                <a:gd name="T0" fmla="*/ 218 w 218"/>
                <a:gd name="T1" fmla="*/ 0 h 420"/>
                <a:gd name="T2" fmla="*/ 100 w 218"/>
                <a:gd name="T3" fmla="*/ 168 h 420"/>
                <a:gd name="T4" fmla="*/ 0 w 218"/>
                <a:gd name="T5" fmla="*/ 420 h 420"/>
                <a:gd name="T6" fmla="*/ 0 60000 65536"/>
                <a:gd name="T7" fmla="*/ 0 60000 65536"/>
                <a:gd name="T8" fmla="*/ 0 60000 65536"/>
                <a:gd name="T9" fmla="*/ 0 w 218"/>
                <a:gd name="T10" fmla="*/ 0 h 420"/>
                <a:gd name="T11" fmla="*/ 218 w 218"/>
                <a:gd name="T12" fmla="*/ 420 h 420"/>
              </a:gdLst>
              <a:ahLst/>
              <a:cxnLst>
                <a:cxn ang="T6">
                  <a:pos x="T0" y="T1"/>
                </a:cxn>
                <a:cxn ang="T7">
                  <a:pos x="T2" y="T3"/>
                </a:cxn>
                <a:cxn ang="T8">
                  <a:pos x="T4" y="T5"/>
                </a:cxn>
              </a:cxnLst>
              <a:rect l="T9" t="T10" r="T11" b="T12"/>
              <a:pathLst>
                <a:path w="218" h="420">
                  <a:moveTo>
                    <a:pt x="218" y="0"/>
                  </a:moveTo>
                  <a:cubicBezTo>
                    <a:pt x="177" y="49"/>
                    <a:pt x="136" y="98"/>
                    <a:pt x="100" y="168"/>
                  </a:cubicBezTo>
                  <a:cubicBezTo>
                    <a:pt x="64" y="238"/>
                    <a:pt x="32" y="329"/>
                    <a:pt x="0" y="420"/>
                  </a:cubicBezTo>
                </a:path>
              </a:pathLst>
            </a:custGeom>
            <a:noFill/>
            <a:ln w="381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99" name="Freeform 527">
              <a:extLst>
                <a:ext uri="{FF2B5EF4-FFF2-40B4-BE49-F238E27FC236}">
                  <a16:creationId xmlns:a16="http://schemas.microsoft.com/office/drawing/2014/main" id="{EE2AE0F3-AB2C-46B2-8D2D-4CAC239F154D}"/>
                </a:ext>
              </a:extLst>
            </p:cNvPr>
            <p:cNvSpPr>
              <a:spLocks/>
            </p:cNvSpPr>
            <p:nvPr/>
          </p:nvSpPr>
          <p:spPr bwMode="auto">
            <a:xfrm flipH="1">
              <a:off x="4818" y="3669"/>
              <a:ext cx="336" cy="402"/>
            </a:xfrm>
            <a:custGeom>
              <a:avLst/>
              <a:gdLst>
                <a:gd name="T0" fmla="*/ 218 w 218"/>
                <a:gd name="T1" fmla="*/ 0 h 420"/>
                <a:gd name="T2" fmla="*/ 100 w 218"/>
                <a:gd name="T3" fmla="*/ 168 h 420"/>
                <a:gd name="T4" fmla="*/ 0 w 218"/>
                <a:gd name="T5" fmla="*/ 420 h 420"/>
                <a:gd name="T6" fmla="*/ 0 60000 65536"/>
                <a:gd name="T7" fmla="*/ 0 60000 65536"/>
                <a:gd name="T8" fmla="*/ 0 60000 65536"/>
                <a:gd name="T9" fmla="*/ 0 w 218"/>
                <a:gd name="T10" fmla="*/ 0 h 420"/>
                <a:gd name="T11" fmla="*/ 218 w 218"/>
                <a:gd name="T12" fmla="*/ 420 h 420"/>
              </a:gdLst>
              <a:ahLst/>
              <a:cxnLst>
                <a:cxn ang="T6">
                  <a:pos x="T0" y="T1"/>
                </a:cxn>
                <a:cxn ang="T7">
                  <a:pos x="T2" y="T3"/>
                </a:cxn>
                <a:cxn ang="T8">
                  <a:pos x="T4" y="T5"/>
                </a:cxn>
              </a:cxnLst>
              <a:rect l="T9" t="T10" r="T11" b="T12"/>
              <a:pathLst>
                <a:path w="218" h="420">
                  <a:moveTo>
                    <a:pt x="218" y="0"/>
                  </a:moveTo>
                  <a:cubicBezTo>
                    <a:pt x="177" y="49"/>
                    <a:pt x="136" y="98"/>
                    <a:pt x="100" y="168"/>
                  </a:cubicBezTo>
                  <a:cubicBezTo>
                    <a:pt x="64" y="238"/>
                    <a:pt x="32" y="329"/>
                    <a:pt x="0" y="420"/>
                  </a:cubicBezTo>
                </a:path>
              </a:pathLst>
            </a:custGeom>
            <a:noFill/>
            <a:ln w="3810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300" name="Freeform 528">
              <a:extLst>
                <a:ext uri="{FF2B5EF4-FFF2-40B4-BE49-F238E27FC236}">
                  <a16:creationId xmlns:a16="http://schemas.microsoft.com/office/drawing/2014/main" id="{2C9F1BED-C266-447C-8397-8ED0F703900D}"/>
                </a:ext>
              </a:extLst>
            </p:cNvPr>
            <p:cNvSpPr>
              <a:spLocks/>
            </p:cNvSpPr>
            <p:nvPr/>
          </p:nvSpPr>
          <p:spPr bwMode="auto">
            <a:xfrm>
              <a:off x="4436" y="3702"/>
              <a:ext cx="336" cy="402"/>
            </a:xfrm>
            <a:custGeom>
              <a:avLst/>
              <a:gdLst>
                <a:gd name="T0" fmla="*/ 218 w 218"/>
                <a:gd name="T1" fmla="*/ 0 h 420"/>
                <a:gd name="T2" fmla="*/ 100 w 218"/>
                <a:gd name="T3" fmla="*/ 168 h 420"/>
                <a:gd name="T4" fmla="*/ 0 w 218"/>
                <a:gd name="T5" fmla="*/ 420 h 420"/>
                <a:gd name="T6" fmla="*/ 0 60000 65536"/>
                <a:gd name="T7" fmla="*/ 0 60000 65536"/>
                <a:gd name="T8" fmla="*/ 0 60000 65536"/>
                <a:gd name="T9" fmla="*/ 0 w 218"/>
                <a:gd name="T10" fmla="*/ 0 h 420"/>
                <a:gd name="T11" fmla="*/ 218 w 218"/>
                <a:gd name="T12" fmla="*/ 420 h 420"/>
              </a:gdLst>
              <a:ahLst/>
              <a:cxnLst>
                <a:cxn ang="T6">
                  <a:pos x="T0" y="T1"/>
                </a:cxn>
                <a:cxn ang="T7">
                  <a:pos x="T2" y="T3"/>
                </a:cxn>
                <a:cxn ang="T8">
                  <a:pos x="T4" y="T5"/>
                </a:cxn>
              </a:cxnLst>
              <a:rect l="T9" t="T10" r="T11" b="T12"/>
              <a:pathLst>
                <a:path w="218" h="420">
                  <a:moveTo>
                    <a:pt x="218" y="0"/>
                  </a:moveTo>
                  <a:cubicBezTo>
                    <a:pt x="177" y="49"/>
                    <a:pt x="136" y="98"/>
                    <a:pt x="100" y="168"/>
                  </a:cubicBezTo>
                  <a:cubicBezTo>
                    <a:pt x="64" y="238"/>
                    <a:pt x="32" y="329"/>
                    <a:pt x="0" y="420"/>
                  </a:cubicBezTo>
                </a:path>
              </a:pathLst>
            </a:cu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301" name="Freeform 529">
              <a:extLst>
                <a:ext uri="{FF2B5EF4-FFF2-40B4-BE49-F238E27FC236}">
                  <a16:creationId xmlns:a16="http://schemas.microsoft.com/office/drawing/2014/main" id="{63BFFFCF-A7A4-4A7C-BA28-B3950219FFC4}"/>
                </a:ext>
              </a:extLst>
            </p:cNvPr>
            <p:cNvSpPr>
              <a:spLocks/>
            </p:cNvSpPr>
            <p:nvPr/>
          </p:nvSpPr>
          <p:spPr bwMode="auto">
            <a:xfrm flipH="1">
              <a:off x="6074" y="3684"/>
              <a:ext cx="336" cy="402"/>
            </a:xfrm>
            <a:custGeom>
              <a:avLst/>
              <a:gdLst>
                <a:gd name="T0" fmla="*/ 218 w 218"/>
                <a:gd name="T1" fmla="*/ 0 h 420"/>
                <a:gd name="T2" fmla="*/ 100 w 218"/>
                <a:gd name="T3" fmla="*/ 168 h 420"/>
                <a:gd name="T4" fmla="*/ 0 w 218"/>
                <a:gd name="T5" fmla="*/ 420 h 420"/>
                <a:gd name="T6" fmla="*/ 0 60000 65536"/>
                <a:gd name="T7" fmla="*/ 0 60000 65536"/>
                <a:gd name="T8" fmla="*/ 0 60000 65536"/>
                <a:gd name="T9" fmla="*/ 0 w 218"/>
                <a:gd name="T10" fmla="*/ 0 h 420"/>
                <a:gd name="T11" fmla="*/ 218 w 218"/>
                <a:gd name="T12" fmla="*/ 420 h 420"/>
              </a:gdLst>
              <a:ahLst/>
              <a:cxnLst>
                <a:cxn ang="T6">
                  <a:pos x="T0" y="T1"/>
                </a:cxn>
                <a:cxn ang="T7">
                  <a:pos x="T2" y="T3"/>
                </a:cxn>
                <a:cxn ang="T8">
                  <a:pos x="T4" y="T5"/>
                </a:cxn>
              </a:cxnLst>
              <a:rect l="T9" t="T10" r="T11" b="T12"/>
              <a:pathLst>
                <a:path w="218" h="420">
                  <a:moveTo>
                    <a:pt x="218" y="0"/>
                  </a:moveTo>
                  <a:cubicBezTo>
                    <a:pt x="177" y="49"/>
                    <a:pt x="136" y="98"/>
                    <a:pt x="100" y="168"/>
                  </a:cubicBezTo>
                  <a:cubicBezTo>
                    <a:pt x="64" y="238"/>
                    <a:pt x="32" y="329"/>
                    <a:pt x="0" y="420"/>
                  </a:cubicBezTo>
                </a:path>
              </a:pathLst>
            </a:cu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302" name="Freeform 530">
              <a:extLst>
                <a:ext uri="{FF2B5EF4-FFF2-40B4-BE49-F238E27FC236}">
                  <a16:creationId xmlns:a16="http://schemas.microsoft.com/office/drawing/2014/main" id="{B2010B15-1473-48C6-B1DD-C45860BE6CA5}"/>
                </a:ext>
              </a:extLst>
            </p:cNvPr>
            <p:cNvSpPr>
              <a:spLocks/>
            </p:cNvSpPr>
            <p:nvPr/>
          </p:nvSpPr>
          <p:spPr bwMode="auto">
            <a:xfrm>
              <a:off x="5706" y="3684"/>
              <a:ext cx="336" cy="402"/>
            </a:xfrm>
            <a:custGeom>
              <a:avLst/>
              <a:gdLst>
                <a:gd name="T0" fmla="*/ 218 w 218"/>
                <a:gd name="T1" fmla="*/ 0 h 420"/>
                <a:gd name="T2" fmla="*/ 100 w 218"/>
                <a:gd name="T3" fmla="*/ 168 h 420"/>
                <a:gd name="T4" fmla="*/ 0 w 218"/>
                <a:gd name="T5" fmla="*/ 420 h 420"/>
                <a:gd name="T6" fmla="*/ 0 60000 65536"/>
                <a:gd name="T7" fmla="*/ 0 60000 65536"/>
                <a:gd name="T8" fmla="*/ 0 60000 65536"/>
                <a:gd name="T9" fmla="*/ 0 w 218"/>
                <a:gd name="T10" fmla="*/ 0 h 420"/>
                <a:gd name="T11" fmla="*/ 218 w 218"/>
                <a:gd name="T12" fmla="*/ 420 h 420"/>
              </a:gdLst>
              <a:ahLst/>
              <a:cxnLst>
                <a:cxn ang="T6">
                  <a:pos x="T0" y="T1"/>
                </a:cxn>
                <a:cxn ang="T7">
                  <a:pos x="T2" y="T3"/>
                </a:cxn>
                <a:cxn ang="T8">
                  <a:pos x="T4" y="T5"/>
                </a:cxn>
              </a:cxnLst>
              <a:rect l="T9" t="T10" r="T11" b="T12"/>
              <a:pathLst>
                <a:path w="218" h="420">
                  <a:moveTo>
                    <a:pt x="218" y="0"/>
                  </a:moveTo>
                  <a:cubicBezTo>
                    <a:pt x="177" y="49"/>
                    <a:pt x="136" y="98"/>
                    <a:pt x="100" y="168"/>
                  </a:cubicBezTo>
                  <a:cubicBezTo>
                    <a:pt x="64" y="238"/>
                    <a:pt x="32" y="329"/>
                    <a:pt x="0" y="420"/>
                  </a:cubicBezTo>
                </a:path>
              </a:pathLst>
            </a:custGeom>
            <a:noFill/>
            <a:ln w="38100">
              <a:solidFill>
                <a:srgbClr val="00FF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303" name="Freeform 531">
              <a:extLst>
                <a:ext uri="{FF2B5EF4-FFF2-40B4-BE49-F238E27FC236}">
                  <a16:creationId xmlns:a16="http://schemas.microsoft.com/office/drawing/2014/main" id="{D3DCCFA1-D9C5-482E-9BF1-5BD2F882E78D}"/>
                </a:ext>
              </a:extLst>
            </p:cNvPr>
            <p:cNvSpPr>
              <a:spLocks/>
            </p:cNvSpPr>
            <p:nvPr/>
          </p:nvSpPr>
          <p:spPr bwMode="auto">
            <a:xfrm flipH="1">
              <a:off x="7346" y="3630"/>
              <a:ext cx="370" cy="453"/>
            </a:xfrm>
            <a:custGeom>
              <a:avLst/>
              <a:gdLst>
                <a:gd name="T0" fmla="*/ 218 w 218"/>
                <a:gd name="T1" fmla="*/ 0 h 420"/>
                <a:gd name="T2" fmla="*/ 100 w 218"/>
                <a:gd name="T3" fmla="*/ 168 h 420"/>
                <a:gd name="T4" fmla="*/ 0 w 218"/>
                <a:gd name="T5" fmla="*/ 420 h 420"/>
                <a:gd name="T6" fmla="*/ 0 60000 65536"/>
                <a:gd name="T7" fmla="*/ 0 60000 65536"/>
                <a:gd name="T8" fmla="*/ 0 60000 65536"/>
                <a:gd name="T9" fmla="*/ 0 w 218"/>
                <a:gd name="T10" fmla="*/ 0 h 420"/>
                <a:gd name="T11" fmla="*/ 218 w 218"/>
                <a:gd name="T12" fmla="*/ 420 h 420"/>
              </a:gdLst>
              <a:ahLst/>
              <a:cxnLst>
                <a:cxn ang="T6">
                  <a:pos x="T0" y="T1"/>
                </a:cxn>
                <a:cxn ang="T7">
                  <a:pos x="T2" y="T3"/>
                </a:cxn>
                <a:cxn ang="T8">
                  <a:pos x="T4" y="T5"/>
                </a:cxn>
              </a:cxnLst>
              <a:rect l="T9" t="T10" r="T11" b="T12"/>
              <a:pathLst>
                <a:path w="218" h="420">
                  <a:moveTo>
                    <a:pt x="218" y="0"/>
                  </a:moveTo>
                  <a:cubicBezTo>
                    <a:pt x="177" y="49"/>
                    <a:pt x="136" y="98"/>
                    <a:pt x="100" y="168"/>
                  </a:cubicBezTo>
                  <a:cubicBezTo>
                    <a:pt x="64" y="238"/>
                    <a:pt x="32" y="329"/>
                    <a:pt x="0" y="420"/>
                  </a:cubicBezTo>
                </a:path>
              </a:pathLst>
            </a:custGeom>
            <a:noFill/>
            <a:ln w="38100">
              <a:solidFill>
                <a:srgbClr val="00FF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 name="Group 532">
            <a:extLst>
              <a:ext uri="{FF2B5EF4-FFF2-40B4-BE49-F238E27FC236}">
                <a16:creationId xmlns:a16="http://schemas.microsoft.com/office/drawing/2014/main" id="{D77468A2-F9CF-4E53-A81D-2D64EA1C6BF4}"/>
              </a:ext>
            </a:extLst>
          </p:cNvPr>
          <p:cNvGrpSpPr>
            <a:grpSpLocks/>
          </p:cNvGrpSpPr>
          <p:nvPr/>
        </p:nvGrpSpPr>
        <p:grpSpPr bwMode="auto">
          <a:xfrm>
            <a:off x="4089400" y="3502025"/>
            <a:ext cx="4449763" cy="1179513"/>
            <a:chOff x="1468" y="1473"/>
            <a:chExt cx="7008" cy="1856"/>
          </a:xfrm>
        </p:grpSpPr>
        <p:grpSp>
          <p:nvGrpSpPr>
            <p:cNvPr id="9285" name="Group 533">
              <a:extLst>
                <a:ext uri="{FF2B5EF4-FFF2-40B4-BE49-F238E27FC236}">
                  <a16:creationId xmlns:a16="http://schemas.microsoft.com/office/drawing/2014/main" id="{39FFCAEC-FDCE-45F0-8446-B3329650E834}"/>
                </a:ext>
              </a:extLst>
            </p:cNvPr>
            <p:cNvGrpSpPr>
              <a:grpSpLocks/>
            </p:cNvGrpSpPr>
            <p:nvPr/>
          </p:nvGrpSpPr>
          <p:grpSpPr bwMode="auto">
            <a:xfrm>
              <a:off x="1758" y="1473"/>
              <a:ext cx="6598" cy="1542"/>
              <a:chOff x="1758" y="1473"/>
              <a:chExt cx="6598" cy="1542"/>
            </a:xfrm>
          </p:grpSpPr>
          <p:sp>
            <p:nvSpPr>
              <p:cNvPr id="9293" name="Line 534">
                <a:extLst>
                  <a:ext uri="{FF2B5EF4-FFF2-40B4-BE49-F238E27FC236}">
                    <a16:creationId xmlns:a16="http://schemas.microsoft.com/office/drawing/2014/main" id="{17FC8D23-AC68-44BE-9FFB-A3F9108BAED2}"/>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94" name="Line 535">
                <a:extLst>
                  <a:ext uri="{FF2B5EF4-FFF2-40B4-BE49-F238E27FC236}">
                    <a16:creationId xmlns:a16="http://schemas.microsoft.com/office/drawing/2014/main" id="{0E648F4D-3E34-4352-A004-26248E8F0C46}"/>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286" name="Group 536">
              <a:extLst>
                <a:ext uri="{FF2B5EF4-FFF2-40B4-BE49-F238E27FC236}">
                  <a16:creationId xmlns:a16="http://schemas.microsoft.com/office/drawing/2014/main" id="{715F70AB-5222-4EC9-9B35-2DD8C7FB1D9C}"/>
                </a:ext>
              </a:extLst>
            </p:cNvPr>
            <p:cNvGrpSpPr>
              <a:grpSpLocks/>
            </p:cNvGrpSpPr>
            <p:nvPr/>
          </p:nvGrpSpPr>
          <p:grpSpPr bwMode="auto">
            <a:xfrm>
              <a:off x="2042" y="2193"/>
              <a:ext cx="4656" cy="756"/>
              <a:chOff x="2042" y="2193"/>
              <a:chExt cx="4656" cy="756"/>
            </a:xfrm>
          </p:grpSpPr>
          <p:sp>
            <p:nvSpPr>
              <p:cNvPr id="9289" name="Rectangle 537">
                <a:extLst>
                  <a:ext uri="{FF2B5EF4-FFF2-40B4-BE49-F238E27FC236}">
                    <a16:creationId xmlns:a16="http://schemas.microsoft.com/office/drawing/2014/main" id="{78717AC9-1D8D-4596-BDBB-0B0AAC831666}"/>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ωt1</a:t>
                </a:r>
                <a:endParaRPr lang="en-US" altLang="zh-CN" sz="1200">
                  <a:solidFill>
                    <a:srgbClr val="040408"/>
                  </a:solidFill>
                </a:endParaRPr>
              </a:p>
              <a:p>
                <a:endParaRPr lang="en-US" altLang="zh-CN">
                  <a:latin typeface="Times New Roman" panose="02020603050405020304" pitchFamily="18" charset="0"/>
                </a:endParaRPr>
              </a:p>
            </p:txBody>
          </p:sp>
          <p:sp>
            <p:nvSpPr>
              <p:cNvPr id="9290" name="Rectangle 538">
                <a:extLst>
                  <a:ext uri="{FF2B5EF4-FFF2-40B4-BE49-F238E27FC236}">
                    <a16:creationId xmlns:a16="http://schemas.microsoft.com/office/drawing/2014/main" id="{BE30CB89-B2DC-4AA9-8814-00B0FC058C7B}"/>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ωt2</a:t>
                </a:r>
                <a:endParaRPr lang="en-US" altLang="zh-CN" sz="1200">
                  <a:solidFill>
                    <a:srgbClr val="040408"/>
                  </a:solidFill>
                </a:endParaRPr>
              </a:p>
              <a:p>
                <a:endParaRPr lang="en-US" altLang="zh-CN">
                  <a:latin typeface="Times New Roman" panose="02020603050405020304" pitchFamily="18" charset="0"/>
                </a:endParaRPr>
              </a:p>
            </p:txBody>
          </p:sp>
          <p:sp>
            <p:nvSpPr>
              <p:cNvPr id="9291" name="Rectangle 539">
                <a:extLst>
                  <a:ext uri="{FF2B5EF4-FFF2-40B4-BE49-F238E27FC236}">
                    <a16:creationId xmlns:a16="http://schemas.microsoft.com/office/drawing/2014/main" id="{1A7BD148-03C6-44D6-82AA-CB8BE2301BD3}"/>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ωt3</a:t>
                </a:r>
                <a:endParaRPr lang="en-US" altLang="zh-CN" sz="1200">
                  <a:solidFill>
                    <a:srgbClr val="040408"/>
                  </a:solidFill>
                </a:endParaRPr>
              </a:p>
              <a:p>
                <a:endParaRPr lang="en-US" altLang="zh-CN">
                  <a:latin typeface="Times New Roman" panose="02020603050405020304" pitchFamily="18" charset="0"/>
                </a:endParaRPr>
              </a:p>
            </p:txBody>
          </p:sp>
          <p:sp>
            <p:nvSpPr>
              <p:cNvPr id="9292" name="Rectangle 540">
                <a:extLst>
                  <a:ext uri="{FF2B5EF4-FFF2-40B4-BE49-F238E27FC236}">
                    <a16:creationId xmlns:a16="http://schemas.microsoft.com/office/drawing/2014/main" id="{6A362850-5DF4-4B97-A082-C7B735047CD2}"/>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ωt4</a:t>
                </a:r>
                <a:endParaRPr lang="en-US" altLang="zh-CN" sz="1200">
                  <a:solidFill>
                    <a:srgbClr val="040408"/>
                  </a:solidFill>
                </a:endParaRPr>
              </a:p>
              <a:p>
                <a:endParaRPr lang="en-US" altLang="zh-CN">
                  <a:latin typeface="Times New Roman" panose="02020603050405020304" pitchFamily="18" charset="0"/>
                </a:endParaRPr>
              </a:p>
            </p:txBody>
          </p:sp>
        </p:grpSp>
        <p:sp>
          <p:nvSpPr>
            <p:cNvPr id="9287" name="Rectangle 541">
              <a:extLst>
                <a:ext uri="{FF2B5EF4-FFF2-40B4-BE49-F238E27FC236}">
                  <a16:creationId xmlns:a16="http://schemas.microsoft.com/office/drawing/2014/main" id="{F51A8BEC-666C-4E92-B3DA-479D4537B563}"/>
                </a:ext>
              </a:extLst>
            </p:cNvPr>
            <p:cNvSpPr>
              <a:spLocks noChangeArrowheads="1"/>
            </p:cNvSpPr>
            <p:nvPr/>
          </p:nvSpPr>
          <p:spPr bwMode="auto">
            <a:xfrm>
              <a:off x="7996" y="2370"/>
              <a:ext cx="480"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p>
            <a:p>
              <a:endParaRPr lang="en-US" altLang="zh-CN">
                <a:solidFill>
                  <a:srgbClr val="040408"/>
                </a:solidFill>
                <a:latin typeface="宋体" panose="02010600030101010101" pitchFamily="2" charset="-122"/>
              </a:endParaRPr>
            </a:p>
          </p:txBody>
        </p:sp>
        <p:sp>
          <p:nvSpPr>
            <p:cNvPr id="9288" name="Rectangle 542">
              <a:extLst>
                <a:ext uri="{FF2B5EF4-FFF2-40B4-BE49-F238E27FC236}">
                  <a16:creationId xmlns:a16="http://schemas.microsoft.com/office/drawing/2014/main" id="{FB1AD481-F0A2-4D22-8F17-6ADEBC7B3853}"/>
                </a:ext>
              </a:extLst>
            </p:cNvPr>
            <p:cNvSpPr>
              <a:spLocks noChangeArrowheads="1"/>
            </p:cNvSpPr>
            <p:nvPr/>
          </p:nvSpPr>
          <p:spPr bwMode="auto">
            <a:xfrm>
              <a:off x="1468" y="1500"/>
              <a:ext cx="64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iVT1</a:t>
              </a:r>
              <a:endParaRPr lang="en-US" altLang="zh-CN" sz="1600">
                <a:solidFill>
                  <a:srgbClr val="040408"/>
                </a:solidFill>
              </a:endParaRPr>
            </a:p>
            <a:p>
              <a:endParaRPr lang="en-US" altLang="zh-CN">
                <a:latin typeface="Times New Roman" panose="02020603050405020304" pitchFamily="18" charset="0"/>
              </a:endParaRPr>
            </a:p>
          </p:txBody>
        </p:sp>
      </p:grpSp>
      <p:sp>
        <p:nvSpPr>
          <p:cNvPr id="18975" name="Line 543">
            <a:extLst>
              <a:ext uri="{FF2B5EF4-FFF2-40B4-BE49-F238E27FC236}">
                <a16:creationId xmlns:a16="http://schemas.microsoft.com/office/drawing/2014/main" id="{1DE2087E-E284-4FEE-BC91-8B4D74C45CAB}"/>
              </a:ext>
            </a:extLst>
          </p:cNvPr>
          <p:cNvSpPr>
            <a:spLocks noChangeShapeType="1"/>
          </p:cNvSpPr>
          <p:nvPr/>
        </p:nvSpPr>
        <p:spPr bwMode="auto">
          <a:xfrm>
            <a:off x="4365625" y="3970338"/>
            <a:ext cx="201613"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 name="Group 544">
            <a:extLst>
              <a:ext uri="{FF2B5EF4-FFF2-40B4-BE49-F238E27FC236}">
                <a16:creationId xmlns:a16="http://schemas.microsoft.com/office/drawing/2014/main" id="{8E74D51D-5413-4A61-BC99-4B03BBC56C03}"/>
              </a:ext>
            </a:extLst>
          </p:cNvPr>
          <p:cNvGrpSpPr>
            <a:grpSpLocks/>
          </p:cNvGrpSpPr>
          <p:nvPr/>
        </p:nvGrpSpPr>
        <p:grpSpPr bwMode="auto">
          <a:xfrm>
            <a:off x="4576763" y="3633788"/>
            <a:ext cx="808037" cy="390525"/>
            <a:chOff x="2226" y="4725"/>
            <a:chExt cx="1272" cy="984"/>
          </a:xfrm>
        </p:grpSpPr>
        <p:sp>
          <p:nvSpPr>
            <p:cNvPr id="9282" name="Line 545">
              <a:extLst>
                <a:ext uri="{FF2B5EF4-FFF2-40B4-BE49-F238E27FC236}">
                  <a16:creationId xmlns:a16="http://schemas.microsoft.com/office/drawing/2014/main" id="{0CC3CA49-37B3-429C-92AD-C189D6979305}"/>
                </a:ext>
              </a:extLst>
            </p:cNvPr>
            <p:cNvSpPr>
              <a:spLocks noChangeShapeType="1"/>
            </p:cNvSpPr>
            <p:nvPr/>
          </p:nvSpPr>
          <p:spPr bwMode="auto">
            <a:xfrm flipV="1">
              <a:off x="2226" y="5106"/>
              <a:ext cx="0" cy="603"/>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3" name="Freeform 546">
              <a:extLst>
                <a:ext uri="{FF2B5EF4-FFF2-40B4-BE49-F238E27FC236}">
                  <a16:creationId xmlns:a16="http://schemas.microsoft.com/office/drawing/2014/main" id="{764120B7-DC29-4490-A60D-10DC11F57541}"/>
                </a:ext>
              </a:extLst>
            </p:cNvPr>
            <p:cNvSpPr>
              <a:spLocks/>
            </p:cNvSpPr>
            <p:nvPr/>
          </p:nvSpPr>
          <p:spPr bwMode="auto">
            <a:xfrm>
              <a:off x="2226" y="4725"/>
              <a:ext cx="1272" cy="398"/>
            </a:xfrm>
            <a:custGeom>
              <a:avLst/>
              <a:gdLst>
                <a:gd name="T0" fmla="*/ 0 w 1356"/>
                <a:gd name="T1" fmla="*/ 797 h 797"/>
                <a:gd name="T2" fmla="*/ 134 w 1356"/>
                <a:gd name="T3" fmla="*/ 563 h 797"/>
                <a:gd name="T4" fmla="*/ 318 w 1356"/>
                <a:gd name="T5" fmla="*/ 293 h 797"/>
                <a:gd name="T6" fmla="*/ 502 w 1356"/>
                <a:gd name="T7" fmla="*/ 59 h 797"/>
                <a:gd name="T8" fmla="*/ 702 w 1356"/>
                <a:gd name="T9" fmla="*/ 8 h 797"/>
                <a:gd name="T10" fmla="*/ 886 w 1356"/>
                <a:gd name="T11" fmla="*/ 110 h 797"/>
                <a:gd name="T12" fmla="*/ 1122 w 1356"/>
                <a:gd name="T13" fmla="*/ 428 h 797"/>
                <a:gd name="T14" fmla="*/ 1356 w 1356"/>
                <a:gd name="T15" fmla="*/ 797 h 797"/>
                <a:gd name="T16" fmla="*/ 0 60000 65536"/>
                <a:gd name="T17" fmla="*/ 0 60000 65536"/>
                <a:gd name="T18" fmla="*/ 0 60000 65536"/>
                <a:gd name="T19" fmla="*/ 0 60000 65536"/>
                <a:gd name="T20" fmla="*/ 0 60000 65536"/>
                <a:gd name="T21" fmla="*/ 0 60000 65536"/>
                <a:gd name="T22" fmla="*/ 0 60000 65536"/>
                <a:gd name="T23" fmla="*/ 0 60000 65536"/>
                <a:gd name="T24" fmla="*/ 0 w 1356"/>
                <a:gd name="T25" fmla="*/ 0 h 797"/>
                <a:gd name="T26" fmla="*/ 1356 w 1356"/>
                <a:gd name="T27" fmla="*/ 797 h 7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6" h="797">
                  <a:moveTo>
                    <a:pt x="0" y="797"/>
                  </a:moveTo>
                  <a:cubicBezTo>
                    <a:pt x="40" y="722"/>
                    <a:pt x="81" y="647"/>
                    <a:pt x="134" y="563"/>
                  </a:cubicBezTo>
                  <a:cubicBezTo>
                    <a:pt x="187" y="479"/>
                    <a:pt x="257" y="377"/>
                    <a:pt x="318" y="293"/>
                  </a:cubicBezTo>
                  <a:cubicBezTo>
                    <a:pt x="379" y="209"/>
                    <a:pt x="438" y="106"/>
                    <a:pt x="502" y="59"/>
                  </a:cubicBezTo>
                  <a:cubicBezTo>
                    <a:pt x="566" y="12"/>
                    <a:pt x="638" y="0"/>
                    <a:pt x="702" y="8"/>
                  </a:cubicBezTo>
                  <a:cubicBezTo>
                    <a:pt x="766" y="16"/>
                    <a:pt x="816" y="40"/>
                    <a:pt x="886" y="110"/>
                  </a:cubicBezTo>
                  <a:cubicBezTo>
                    <a:pt x="956" y="180"/>
                    <a:pt x="1044" y="314"/>
                    <a:pt x="1122" y="428"/>
                  </a:cubicBezTo>
                  <a:cubicBezTo>
                    <a:pt x="1200" y="542"/>
                    <a:pt x="1278" y="669"/>
                    <a:pt x="1356" y="797"/>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84" name="Line 547">
              <a:extLst>
                <a:ext uri="{FF2B5EF4-FFF2-40B4-BE49-F238E27FC236}">
                  <a16:creationId xmlns:a16="http://schemas.microsoft.com/office/drawing/2014/main" id="{2997B11A-D34D-413C-B28F-95AAD6250D21}"/>
                </a:ext>
              </a:extLst>
            </p:cNvPr>
            <p:cNvSpPr>
              <a:spLocks noChangeShapeType="1"/>
            </p:cNvSpPr>
            <p:nvPr/>
          </p:nvSpPr>
          <p:spPr bwMode="auto">
            <a:xfrm flipV="1">
              <a:off x="3482" y="5091"/>
              <a:ext cx="0" cy="603"/>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980" name="Line 548">
            <a:extLst>
              <a:ext uri="{FF2B5EF4-FFF2-40B4-BE49-F238E27FC236}">
                <a16:creationId xmlns:a16="http://schemas.microsoft.com/office/drawing/2014/main" id="{8F216618-16D4-462E-9967-C28DF0E5E583}"/>
              </a:ext>
            </a:extLst>
          </p:cNvPr>
          <p:cNvSpPr>
            <a:spLocks noChangeShapeType="1"/>
          </p:cNvSpPr>
          <p:nvPr/>
        </p:nvSpPr>
        <p:spPr bwMode="auto">
          <a:xfrm>
            <a:off x="5364163" y="3981450"/>
            <a:ext cx="1647825"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549">
            <a:extLst>
              <a:ext uri="{FF2B5EF4-FFF2-40B4-BE49-F238E27FC236}">
                <a16:creationId xmlns:a16="http://schemas.microsoft.com/office/drawing/2014/main" id="{8F548CC3-E2D1-4512-9D76-FE1A84363E1A}"/>
              </a:ext>
            </a:extLst>
          </p:cNvPr>
          <p:cNvGrpSpPr>
            <a:grpSpLocks/>
          </p:cNvGrpSpPr>
          <p:nvPr/>
        </p:nvGrpSpPr>
        <p:grpSpPr bwMode="auto">
          <a:xfrm>
            <a:off x="7013575" y="3633788"/>
            <a:ext cx="808038" cy="390525"/>
            <a:chOff x="2226" y="4725"/>
            <a:chExt cx="1272" cy="984"/>
          </a:xfrm>
        </p:grpSpPr>
        <p:sp>
          <p:nvSpPr>
            <p:cNvPr id="9279" name="Line 550">
              <a:extLst>
                <a:ext uri="{FF2B5EF4-FFF2-40B4-BE49-F238E27FC236}">
                  <a16:creationId xmlns:a16="http://schemas.microsoft.com/office/drawing/2014/main" id="{9F22B703-1422-44D9-A5B4-34327FF4E29A}"/>
                </a:ext>
              </a:extLst>
            </p:cNvPr>
            <p:cNvSpPr>
              <a:spLocks noChangeShapeType="1"/>
            </p:cNvSpPr>
            <p:nvPr/>
          </p:nvSpPr>
          <p:spPr bwMode="auto">
            <a:xfrm flipV="1">
              <a:off x="2226" y="5106"/>
              <a:ext cx="0" cy="603"/>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0" name="Freeform 551">
              <a:extLst>
                <a:ext uri="{FF2B5EF4-FFF2-40B4-BE49-F238E27FC236}">
                  <a16:creationId xmlns:a16="http://schemas.microsoft.com/office/drawing/2014/main" id="{CBC1E6AA-E97F-4FB8-8B46-42A158077EEF}"/>
                </a:ext>
              </a:extLst>
            </p:cNvPr>
            <p:cNvSpPr>
              <a:spLocks/>
            </p:cNvSpPr>
            <p:nvPr/>
          </p:nvSpPr>
          <p:spPr bwMode="auto">
            <a:xfrm>
              <a:off x="2226" y="4725"/>
              <a:ext cx="1272" cy="398"/>
            </a:xfrm>
            <a:custGeom>
              <a:avLst/>
              <a:gdLst>
                <a:gd name="T0" fmla="*/ 0 w 1356"/>
                <a:gd name="T1" fmla="*/ 797 h 797"/>
                <a:gd name="T2" fmla="*/ 134 w 1356"/>
                <a:gd name="T3" fmla="*/ 563 h 797"/>
                <a:gd name="T4" fmla="*/ 318 w 1356"/>
                <a:gd name="T5" fmla="*/ 293 h 797"/>
                <a:gd name="T6" fmla="*/ 502 w 1356"/>
                <a:gd name="T7" fmla="*/ 59 h 797"/>
                <a:gd name="T8" fmla="*/ 702 w 1356"/>
                <a:gd name="T9" fmla="*/ 8 h 797"/>
                <a:gd name="T10" fmla="*/ 886 w 1356"/>
                <a:gd name="T11" fmla="*/ 110 h 797"/>
                <a:gd name="T12" fmla="*/ 1122 w 1356"/>
                <a:gd name="T13" fmla="*/ 428 h 797"/>
                <a:gd name="T14" fmla="*/ 1356 w 1356"/>
                <a:gd name="T15" fmla="*/ 797 h 797"/>
                <a:gd name="T16" fmla="*/ 0 60000 65536"/>
                <a:gd name="T17" fmla="*/ 0 60000 65536"/>
                <a:gd name="T18" fmla="*/ 0 60000 65536"/>
                <a:gd name="T19" fmla="*/ 0 60000 65536"/>
                <a:gd name="T20" fmla="*/ 0 60000 65536"/>
                <a:gd name="T21" fmla="*/ 0 60000 65536"/>
                <a:gd name="T22" fmla="*/ 0 60000 65536"/>
                <a:gd name="T23" fmla="*/ 0 60000 65536"/>
                <a:gd name="T24" fmla="*/ 0 w 1356"/>
                <a:gd name="T25" fmla="*/ 0 h 797"/>
                <a:gd name="T26" fmla="*/ 1356 w 1356"/>
                <a:gd name="T27" fmla="*/ 797 h 7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6" h="797">
                  <a:moveTo>
                    <a:pt x="0" y="797"/>
                  </a:moveTo>
                  <a:cubicBezTo>
                    <a:pt x="40" y="722"/>
                    <a:pt x="81" y="647"/>
                    <a:pt x="134" y="563"/>
                  </a:cubicBezTo>
                  <a:cubicBezTo>
                    <a:pt x="187" y="479"/>
                    <a:pt x="257" y="377"/>
                    <a:pt x="318" y="293"/>
                  </a:cubicBezTo>
                  <a:cubicBezTo>
                    <a:pt x="379" y="209"/>
                    <a:pt x="438" y="106"/>
                    <a:pt x="502" y="59"/>
                  </a:cubicBezTo>
                  <a:cubicBezTo>
                    <a:pt x="566" y="12"/>
                    <a:pt x="638" y="0"/>
                    <a:pt x="702" y="8"/>
                  </a:cubicBezTo>
                  <a:cubicBezTo>
                    <a:pt x="766" y="16"/>
                    <a:pt x="816" y="40"/>
                    <a:pt x="886" y="110"/>
                  </a:cubicBezTo>
                  <a:cubicBezTo>
                    <a:pt x="956" y="180"/>
                    <a:pt x="1044" y="314"/>
                    <a:pt x="1122" y="428"/>
                  </a:cubicBezTo>
                  <a:cubicBezTo>
                    <a:pt x="1200" y="542"/>
                    <a:pt x="1278" y="669"/>
                    <a:pt x="1356" y="797"/>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81" name="Line 552">
              <a:extLst>
                <a:ext uri="{FF2B5EF4-FFF2-40B4-BE49-F238E27FC236}">
                  <a16:creationId xmlns:a16="http://schemas.microsoft.com/office/drawing/2014/main" id="{AB825B17-F611-4D96-98D5-E8E6DF83FA88}"/>
                </a:ext>
              </a:extLst>
            </p:cNvPr>
            <p:cNvSpPr>
              <a:spLocks noChangeShapeType="1"/>
            </p:cNvSpPr>
            <p:nvPr/>
          </p:nvSpPr>
          <p:spPr bwMode="auto">
            <a:xfrm flipV="1">
              <a:off x="3482" y="5091"/>
              <a:ext cx="0" cy="603"/>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985" name="Line 553">
            <a:extLst>
              <a:ext uri="{FF2B5EF4-FFF2-40B4-BE49-F238E27FC236}">
                <a16:creationId xmlns:a16="http://schemas.microsoft.com/office/drawing/2014/main" id="{FA7D73AA-E59E-4D8D-BBDA-BADDC87DAE91}"/>
              </a:ext>
            </a:extLst>
          </p:cNvPr>
          <p:cNvSpPr>
            <a:spLocks noChangeShapeType="1"/>
          </p:cNvSpPr>
          <p:nvPr/>
        </p:nvSpPr>
        <p:spPr bwMode="auto">
          <a:xfrm>
            <a:off x="7799388" y="3970338"/>
            <a:ext cx="371475" cy="1111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 name="Group 554">
            <a:extLst>
              <a:ext uri="{FF2B5EF4-FFF2-40B4-BE49-F238E27FC236}">
                <a16:creationId xmlns:a16="http://schemas.microsoft.com/office/drawing/2014/main" id="{E864701E-9DE9-494F-A90D-F48E012AEDF7}"/>
              </a:ext>
            </a:extLst>
          </p:cNvPr>
          <p:cNvGrpSpPr>
            <a:grpSpLocks/>
          </p:cNvGrpSpPr>
          <p:nvPr/>
        </p:nvGrpSpPr>
        <p:grpSpPr bwMode="auto">
          <a:xfrm>
            <a:off x="4070350" y="4203700"/>
            <a:ext cx="4449763" cy="1179513"/>
            <a:chOff x="1468" y="1473"/>
            <a:chExt cx="7008" cy="1856"/>
          </a:xfrm>
        </p:grpSpPr>
        <p:grpSp>
          <p:nvGrpSpPr>
            <p:cNvPr id="9269" name="Group 555">
              <a:extLst>
                <a:ext uri="{FF2B5EF4-FFF2-40B4-BE49-F238E27FC236}">
                  <a16:creationId xmlns:a16="http://schemas.microsoft.com/office/drawing/2014/main" id="{E2B47CC1-E9F5-483A-9657-71F19AB429BB}"/>
                </a:ext>
              </a:extLst>
            </p:cNvPr>
            <p:cNvGrpSpPr>
              <a:grpSpLocks/>
            </p:cNvGrpSpPr>
            <p:nvPr/>
          </p:nvGrpSpPr>
          <p:grpSpPr bwMode="auto">
            <a:xfrm>
              <a:off x="1758" y="1473"/>
              <a:ext cx="6598" cy="1542"/>
              <a:chOff x="1758" y="1473"/>
              <a:chExt cx="6598" cy="1542"/>
            </a:xfrm>
          </p:grpSpPr>
          <p:sp>
            <p:nvSpPr>
              <p:cNvPr id="9277" name="Line 556">
                <a:extLst>
                  <a:ext uri="{FF2B5EF4-FFF2-40B4-BE49-F238E27FC236}">
                    <a16:creationId xmlns:a16="http://schemas.microsoft.com/office/drawing/2014/main" id="{682C7B4D-4DF3-4310-8C36-113D8A0EF91F}"/>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78" name="Line 557">
                <a:extLst>
                  <a:ext uri="{FF2B5EF4-FFF2-40B4-BE49-F238E27FC236}">
                    <a16:creationId xmlns:a16="http://schemas.microsoft.com/office/drawing/2014/main" id="{F1EA35E2-3E23-4C1C-9A5D-C6F39B766CF7}"/>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270" name="Group 558">
              <a:extLst>
                <a:ext uri="{FF2B5EF4-FFF2-40B4-BE49-F238E27FC236}">
                  <a16:creationId xmlns:a16="http://schemas.microsoft.com/office/drawing/2014/main" id="{A126496F-C012-4A2A-A45F-E3AF345C4280}"/>
                </a:ext>
              </a:extLst>
            </p:cNvPr>
            <p:cNvGrpSpPr>
              <a:grpSpLocks/>
            </p:cNvGrpSpPr>
            <p:nvPr/>
          </p:nvGrpSpPr>
          <p:grpSpPr bwMode="auto">
            <a:xfrm>
              <a:off x="2042" y="2193"/>
              <a:ext cx="4656" cy="756"/>
              <a:chOff x="2042" y="2193"/>
              <a:chExt cx="4656" cy="756"/>
            </a:xfrm>
          </p:grpSpPr>
          <p:sp>
            <p:nvSpPr>
              <p:cNvPr id="9273" name="Rectangle 559">
                <a:extLst>
                  <a:ext uri="{FF2B5EF4-FFF2-40B4-BE49-F238E27FC236}">
                    <a16:creationId xmlns:a16="http://schemas.microsoft.com/office/drawing/2014/main" id="{4653D3FE-07E9-412A-9F44-A9788C81FE0F}"/>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ωt1</a:t>
                </a:r>
              </a:p>
              <a:p>
                <a:endParaRPr lang="en-US" altLang="zh-CN" sz="1200">
                  <a:solidFill>
                    <a:srgbClr val="040408"/>
                  </a:solidFill>
                  <a:latin typeface="宋体" panose="02010600030101010101" pitchFamily="2" charset="-122"/>
                </a:endParaRPr>
              </a:p>
            </p:txBody>
          </p:sp>
          <p:sp>
            <p:nvSpPr>
              <p:cNvPr id="9274" name="Rectangle 560">
                <a:extLst>
                  <a:ext uri="{FF2B5EF4-FFF2-40B4-BE49-F238E27FC236}">
                    <a16:creationId xmlns:a16="http://schemas.microsoft.com/office/drawing/2014/main" id="{6A5B9CBE-7F02-4173-8A54-5A5FD4284B96}"/>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ωt2</a:t>
                </a:r>
              </a:p>
              <a:p>
                <a:endParaRPr lang="en-US" altLang="zh-CN" sz="1200">
                  <a:latin typeface="宋体" panose="02010600030101010101" pitchFamily="2" charset="-122"/>
                </a:endParaRPr>
              </a:p>
            </p:txBody>
          </p:sp>
          <p:sp>
            <p:nvSpPr>
              <p:cNvPr id="9275" name="Rectangle 561">
                <a:extLst>
                  <a:ext uri="{FF2B5EF4-FFF2-40B4-BE49-F238E27FC236}">
                    <a16:creationId xmlns:a16="http://schemas.microsoft.com/office/drawing/2014/main" id="{925F8E28-B5C2-4926-929E-9AFAAD2D2982}"/>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ωt3</a:t>
                </a:r>
              </a:p>
              <a:p>
                <a:endParaRPr lang="en-US" altLang="zh-CN" sz="1200">
                  <a:solidFill>
                    <a:srgbClr val="040408"/>
                  </a:solidFill>
                  <a:latin typeface="宋体" panose="02010600030101010101" pitchFamily="2" charset="-122"/>
                </a:endParaRPr>
              </a:p>
            </p:txBody>
          </p:sp>
          <p:sp>
            <p:nvSpPr>
              <p:cNvPr id="9276" name="Rectangle 562">
                <a:extLst>
                  <a:ext uri="{FF2B5EF4-FFF2-40B4-BE49-F238E27FC236}">
                    <a16:creationId xmlns:a16="http://schemas.microsoft.com/office/drawing/2014/main" id="{53FCE79A-A676-4FA2-A2C2-CA0CCC2B8051}"/>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ωt4</a:t>
                </a:r>
                <a:endParaRPr lang="en-US" altLang="zh-CN" sz="1200">
                  <a:solidFill>
                    <a:srgbClr val="040408"/>
                  </a:solidFill>
                </a:endParaRPr>
              </a:p>
              <a:p>
                <a:endParaRPr lang="en-US" altLang="zh-CN">
                  <a:latin typeface="Times New Roman" panose="02020603050405020304" pitchFamily="18" charset="0"/>
                </a:endParaRPr>
              </a:p>
            </p:txBody>
          </p:sp>
        </p:grpSp>
        <p:sp>
          <p:nvSpPr>
            <p:cNvPr id="9271" name="Rectangle 563">
              <a:extLst>
                <a:ext uri="{FF2B5EF4-FFF2-40B4-BE49-F238E27FC236}">
                  <a16:creationId xmlns:a16="http://schemas.microsoft.com/office/drawing/2014/main" id="{FB20DE85-01CC-464D-939C-647A250421E8}"/>
                </a:ext>
              </a:extLst>
            </p:cNvPr>
            <p:cNvSpPr>
              <a:spLocks noChangeArrowheads="1"/>
            </p:cNvSpPr>
            <p:nvPr/>
          </p:nvSpPr>
          <p:spPr bwMode="auto">
            <a:xfrm>
              <a:off x="7996" y="2370"/>
              <a:ext cx="480"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ωt</a:t>
              </a:r>
              <a:endParaRPr lang="en-US" altLang="zh-CN" sz="1600">
                <a:solidFill>
                  <a:srgbClr val="040408"/>
                </a:solidFill>
              </a:endParaRPr>
            </a:p>
            <a:p>
              <a:endParaRPr lang="en-US" altLang="zh-CN">
                <a:latin typeface="Times New Roman" panose="02020603050405020304" pitchFamily="18" charset="0"/>
              </a:endParaRPr>
            </a:p>
          </p:txBody>
        </p:sp>
        <p:sp>
          <p:nvSpPr>
            <p:cNvPr id="9272" name="Rectangle 564">
              <a:extLst>
                <a:ext uri="{FF2B5EF4-FFF2-40B4-BE49-F238E27FC236}">
                  <a16:creationId xmlns:a16="http://schemas.microsoft.com/office/drawing/2014/main" id="{52592E60-598A-4BE2-9242-A8D5FB1E1438}"/>
                </a:ext>
              </a:extLst>
            </p:cNvPr>
            <p:cNvSpPr>
              <a:spLocks noChangeArrowheads="1"/>
            </p:cNvSpPr>
            <p:nvPr/>
          </p:nvSpPr>
          <p:spPr bwMode="auto">
            <a:xfrm>
              <a:off x="1468" y="1500"/>
              <a:ext cx="64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宋体" panose="02010600030101010101" pitchFamily="2" charset="-122"/>
                </a:rPr>
                <a:t>uVT1</a:t>
              </a:r>
              <a:endParaRPr lang="en-US" altLang="zh-CN" sz="1600">
                <a:solidFill>
                  <a:srgbClr val="040408"/>
                </a:solidFill>
              </a:endParaRPr>
            </a:p>
            <a:p>
              <a:endParaRPr lang="en-US" altLang="zh-CN">
                <a:latin typeface="Times New Roman" panose="02020603050405020304" pitchFamily="18" charset="0"/>
              </a:endParaRPr>
            </a:p>
          </p:txBody>
        </p:sp>
      </p:grpSp>
      <p:sp>
        <p:nvSpPr>
          <p:cNvPr id="18997" name="Freeform 565">
            <a:extLst>
              <a:ext uri="{FF2B5EF4-FFF2-40B4-BE49-F238E27FC236}">
                <a16:creationId xmlns:a16="http://schemas.microsoft.com/office/drawing/2014/main" id="{3821DA90-632B-4D05-B14D-C79EC8D446F2}"/>
              </a:ext>
            </a:extLst>
          </p:cNvPr>
          <p:cNvSpPr>
            <a:spLocks/>
          </p:cNvSpPr>
          <p:nvPr/>
        </p:nvSpPr>
        <p:spPr bwMode="auto">
          <a:xfrm>
            <a:off x="4379913" y="4695825"/>
            <a:ext cx="212725" cy="349250"/>
          </a:xfrm>
          <a:custGeom>
            <a:avLst/>
            <a:gdLst>
              <a:gd name="T0" fmla="*/ 0 w 334"/>
              <a:gd name="T1" fmla="*/ 636 h 636"/>
              <a:gd name="T2" fmla="*/ 252 w 334"/>
              <a:gd name="T3" fmla="*/ 252 h 636"/>
              <a:gd name="T4" fmla="*/ 334 w 334"/>
              <a:gd name="T5" fmla="*/ 0 h 636"/>
              <a:gd name="T6" fmla="*/ 0 60000 65536"/>
              <a:gd name="T7" fmla="*/ 0 60000 65536"/>
              <a:gd name="T8" fmla="*/ 0 60000 65536"/>
              <a:gd name="T9" fmla="*/ 0 w 334"/>
              <a:gd name="T10" fmla="*/ 0 h 636"/>
              <a:gd name="T11" fmla="*/ 334 w 334"/>
              <a:gd name="T12" fmla="*/ 636 h 636"/>
            </a:gdLst>
            <a:ahLst/>
            <a:cxnLst>
              <a:cxn ang="T6">
                <a:pos x="T0" y="T1"/>
              </a:cxn>
              <a:cxn ang="T7">
                <a:pos x="T2" y="T3"/>
              </a:cxn>
              <a:cxn ang="T8">
                <a:pos x="T4" y="T5"/>
              </a:cxn>
            </a:cxnLst>
            <a:rect l="T9" t="T10" r="T11" b="T12"/>
            <a:pathLst>
              <a:path w="334" h="636">
                <a:moveTo>
                  <a:pt x="0" y="636"/>
                </a:moveTo>
                <a:cubicBezTo>
                  <a:pt x="98" y="497"/>
                  <a:pt x="196" y="358"/>
                  <a:pt x="252" y="252"/>
                </a:cubicBezTo>
                <a:cubicBezTo>
                  <a:pt x="308" y="146"/>
                  <a:pt x="321" y="73"/>
                  <a:pt x="334" y="0"/>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998" name="Line 566">
            <a:extLst>
              <a:ext uri="{FF2B5EF4-FFF2-40B4-BE49-F238E27FC236}">
                <a16:creationId xmlns:a16="http://schemas.microsoft.com/office/drawing/2014/main" id="{9CA10EA9-1506-45BE-AF05-E8FA6190F305}"/>
              </a:ext>
            </a:extLst>
          </p:cNvPr>
          <p:cNvSpPr>
            <a:spLocks noChangeShapeType="1"/>
          </p:cNvSpPr>
          <p:nvPr/>
        </p:nvSpPr>
        <p:spPr bwMode="auto">
          <a:xfrm>
            <a:off x="4602163" y="4695825"/>
            <a:ext cx="819150"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99" name="Freeform 567">
            <a:extLst>
              <a:ext uri="{FF2B5EF4-FFF2-40B4-BE49-F238E27FC236}">
                <a16:creationId xmlns:a16="http://schemas.microsoft.com/office/drawing/2014/main" id="{F8A50B52-C129-4F44-A1A6-AF712CFA9B0C}"/>
              </a:ext>
            </a:extLst>
          </p:cNvPr>
          <p:cNvSpPr>
            <a:spLocks/>
          </p:cNvSpPr>
          <p:nvPr/>
        </p:nvSpPr>
        <p:spPr bwMode="auto">
          <a:xfrm>
            <a:off x="5410200" y="4695825"/>
            <a:ext cx="819150" cy="714375"/>
          </a:xfrm>
          <a:custGeom>
            <a:avLst/>
            <a:gdLst>
              <a:gd name="T0" fmla="*/ 0 w 1290"/>
              <a:gd name="T1" fmla="*/ 0 h 1743"/>
              <a:gd name="T2" fmla="*/ 1022 w 1290"/>
              <a:gd name="T3" fmla="*/ 1509 h 1743"/>
              <a:gd name="T4" fmla="*/ 1290 w 1290"/>
              <a:gd name="T5" fmla="*/ 1407 h 1743"/>
              <a:gd name="T6" fmla="*/ 0 60000 65536"/>
              <a:gd name="T7" fmla="*/ 0 60000 65536"/>
              <a:gd name="T8" fmla="*/ 0 60000 65536"/>
              <a:gd name="T9" fmla="*/ 0 w 1290"/>
              <a:gd name="T10" fmla="*/ 0 h 1743"/>
              <a:gd name="T11" fmla="*/ 1290 w 1290"/>
              <a:gd name="T12" fmla="*/ 1743 h 1743"/>
            </a:gdLst>
            <a:ahLst/>
            <a:cxnLst>
              <a:cxn ang="T6">
                <a:pos x="T0" y="T1"/>
              </a:cxn>
              <a:cxn ang="T7">
                <a:pos x="T2" y="T3"/>
              </a:cxn>
              <a:cxn ang="T8">
                <a:pos x="T4" y="T5"/>
              </a:cxn>
            </a:cxnLst>
            <a:rect l="T9" t="T10" r="T11" b="T12"/>
            <a:pathLst>
              <a:path w="1290" h="1743">
                <a:moveTo>
                  <a:pt x="0" y="0"/>
                </a:moveTo>
                <a:cubicBezTo>
                  <a:pt x="403" y="637"/>
                  <a:pt x="807" y="1275"/>
                  <a:pt x="1022" y="1509"/>
                </a:cubicBezTo>
                <a:cubicBezTo>
                  <a:pt x="1237" y="1743"/>
                  <a:pt x="1263" y="1575"/>
                  <a:pt x="1290" y="1407"/>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000" name="Freeform 568">
            <a:extLst>
              <a:ext uri="{FF2B5EF4-FFF2-40B4-BE49-F238E27FC236}">
                <a16:creationId xmlns:a16="http://schemas.microsoft.com/office/drawing/2014/main" id="{671A1F59-8289-48AC-9D65-077339C14F29}"/>
              </a:ext>
            </a:extLst>
          </p:cNvPr>
          <p:cNvSpPr>
            <a:spLocks/>
          </p:cNvSpPr>
          <p:nvPr/>
        </p:nvSpPr>
        <p:spPr bwMode="auto">
          <a:xfrm flipH="1">
            <a:off x="6243638" y="4692650"/>
            <a:ext cx="819150" cy="714375"/>
          </a:xfrm>
          <a:custGeom>
            <a:avLst/>
            <a:gdLst>
              <a:gd name="T0" fmla="*/ 0 w 1290"/>
              <a:gd name="T1" fmla="*/ 0 h 1743"/>
              <a:gd name="T2" fmla="*/ 1022 w 1290"/>
              <a:gd name="T3" fmla="*/ 1509 h 1743"/>
              <a:gd name="T4" fmla="*/ 1290 w 1290"/>
              <a:gd name="T5" fmla="*/ 1407 h 1743"/>
              <a:gd name="T6" fmla="*/ 0 60000 65536"/>
              <a:gd name="T7" fmla="*/ 0 60000 65536"/>
              <a:gd name="T8" fmla="*/ 0 60000 65536"/>
              <a:gd name="T9" fmla="*/ 0 w 1290"/>
              <a:gd name="T10" fmla="*/ 0 h 1743"/>
              <a:gd name="T11" fmla="*/ 1290 w 1290"/>
              <a:gd name="T12" fmla="*/ 1743 h 1743"/>
            </a:gdLst>
            <a:ahLst/>
            <a:cxnLst>
              <a:cxn ang="T6">
                <a:pos x="T0" y="T1"/>
              </a:cxn>
              <a:cxn ang="T7">
                <a:pos x="T2" y="T3"/>
              </a:cxn>
              <a:cxn ang="T8">
                <a:pos x="T4" y="T5"/>
              </a:cxn>
            </a:cxnLst>
            <a:rect l="T9" t="T10" r="T11" b="T12"/>
            <a:pathLst>
              <a:path w="1290" h="1743">
                <a:moveTo>
                  <a:pt x="0" y="0"/>
                </a:moveTo>
                <a:cubicBezTo>
                  <a:pt x="403" y="637"/>
                  <a:pt x="807" y="1275"/>
                  <a:pt x="1022" y="1509"/>
                </a:cubicBezTo>
                <a:cubicBezTo>
                  <a:pt x="1237" y="1743"/>
                  <a:pt x="1263" y="1575"/>
                  <a:pt x="1290" y="1407"/>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001" name="Line 569">
            <a:extLst>
              <a:ext uri="{FF2B5EF4-FFF2-40B4-BE49-F238E27FC236}">
                <a16:creationId xmlns:a16="http://schemas.microsoft.com/office/drawing/2014/main" id="{7775C0A9-3549-4F87-A244-932818FEC726}"/>
              </a:ext>
            </a:extLst>
          </p:cNvPr>
          <p:cNvSpPr>
            <a:spLocks noChangeShapeType="1"/>
          </p:cNvSpPr>
          <p:nvPr/>
        </p:nvSpPr>
        <p:spPr bwMode="auto">
          <a:xfrm>
            <a:off x="7069138" y="4695825"/>
            <a:ext cx="746125"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02" name="Freeform 570">
            <a:extLst>
              <a:ext uri="{FF2B5EF4-FFF2-40B4-BE49-F238E27FC236}">
                <a16:creationId xmlns:a16="http://schemas.microsoft.com/office/drawing/2014/main" id="{3771C41D-779F-4135-AF19-3E792D1954BC}"/>
              </a:ext>
            </a:extLst>
          </p:cNvPr>
          <p:cNvSpPr>
            <a:spLocks/>
          </p:cNvSpPr>
          <p:nvPr/>
        </p:nvSpPr>
        <p:spPr bwMode="auto">
          <a:xfrm flipH="1">
            <a:off x="7799388" y="4708525"/>
            <a:ext cx="212725" cy="349250"/>
          </a:xfrm>
          <a:custGeom>
            <a:avLst/>
            <a:gdLst>
              <a:gd name="T0" fmla="*/ 0 w 334"/>
              <a:gd name="T1" fmla="*/ 636 h 636"/>
              <a:gd name="T2" fmla="*/ 252 w 334"/>
              <a:gd name="T3" fmla="*/ 252 h 636"/>
              <a:gd name="T4" fmla="*/ 334 w 334"/>
              <a:gd name="T5" fmla="*/ 0 h 636"/>
              <a:gd name="T6" fmla="*/ 0 60000 65536"/>
              <a:gd name="T7" fmla="*/ 0 60000 65536"/>
              <a:gd name="T8" fmla="*/ 0 60000 65536"/>
              <a:gd name="T9" fmla="*/ 0 w 334"/>
              <a:gd name="T10" fmla="*/ 0 h 636"/>
              <a:gd name="T11" fmla="*/ 334 w 334"/>
              <a:gd name="T12" fmla="*/ 636 h 636"/>
            </a:gdLst>
            <a:ahLst/>
            <a:cxnLst>
              <a:cxn ang="T6">
                <a:pos x="T0" y="T1"/>
              </a:cxn>
              <a:cxn ang="T7">
                <a:pos x="T2" y="T3"/>
              </a:cxn>
              <a:cxn ang="T8">
                <a:pos x="T4" y="T5"/>
              </a:cxn>
            </a:cxnLst>
            <a:rect l="T9" t="T10" r="T11" b="T12"/>
            <a:pathLst>
              <a:path w="334" h="636">
                <a:moveTo>
                  <a:pt x="0" y="636"/>
                </a:moveTo>
                <a:cubicBezTo>
                  <a:pt x="98" y="497"/>
                  <a:pt x="196" y="358"/>
                  <a:pt x="252" y="252"/>
                </a:cubicBezTo>
                <a:cubicBezTo>
                  <a:pt x="308" y="146"/>
                  <a:pt x="321" y="73"/>
                  <a:pt x="334" y="0"/>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003" name="Rectangle 571">
            <a:extLst>
              <a:ext uri="{FF2B5EF4-FFF2-40B4-BE49-F238E27FC236}">
                <a16:creationId xmlns:a16="http://schemas.microsoft.com/office/drawing/2014/main" id="{D5B6F58A-EAA7-472C-A6CB-2B492DC040EE}"/>
              </a:ext>
            </a:extLst>
          </p:cNvPr>
          <p:cNvSpPr>
            <a:spLocks noChangeArrowheads="1"/>
          </p:cNvSpPr>
          <p:nvPr/>
        </p:nvSpPr>
        <p:spPr bwMode="auto">
          <a:xfrm>
            <a:off x="152400" y="5029200"/>
            <a:ext cx="3733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二极管换相</a:t>
            </a:r>
            <a:r>
              <a:rPr lang="zh-CN" altLang="en-US" sz="1600">
                <a:solidFill>
                  <a:srgbClr val="040408"/>
                </a:solidFill>
                <a:latin typeface="Times New Roman" panose="02020603050405020304" pitchFamily="18" charset="0"/>
              </a:rPr>
              <a:t>：电流从一个二极管向另一个二极管转移。</a:t>
            </a:r>
          </a:p>
        </p:txBody>
      </p:sp>
      <p:grpSp>
        <p:nvGrpSpPr>
          <p:cNvPr id="20" name="Group 575">
            <a:extLst>
              <a:ext uri="{FF2B5EF4-FFF2-40B4-BE49-F238E27FC236}">
                <a16:creationId xmlns:a16="http://schemas.microsoft.com/office/drawing/2014/main" id="{22ED7263-1244-46F7-B784-BBB90B8D631E}"/>
              </a:ext>
            </a:extLst>
          </p:cNvPr>
          <p:cNvGrpSpPr>
            <a:grpSpLocks/>
          </p:cNvGrpSpPr>
          <p:nvPr/>
        </p:nvGrpSpPr>
        <p:grpSpPr bwMode="auto">
          <a:xfrm>
            <a:off x="5257800" y="2667000"/>
            <a:ext cx="990600" cy="808038"/>
            <a:chOff x="3312" y="1680"/>
            <a:chExt cx="624" cy="509"/>
          </a:xfrm>
        </p:grpSpPr>
        <p:sp>
          <p:nvSpPr>
            <p:cNvPr id="9266" name="Rectangle 572">
              <a:extLst>
                <a:ext uri="{FF2B5EF4-FFF2-40B4-BE49-F238E27FC236}">
                  <a16:creationId xmlns:a16="http://schemas.microsoft.com/office/drawing/2014/main" id="{773AF386-CCFA-4D9E-8C48-AEC1AA3CCC12}"/>
                </a:ext>
              </a:extLst>
            </p:cNvPr>
            <p:cNvSpPr>
              <a:spLocks noChangeArrowheads="1"/>
            </p:cNvSpPr>
            <p:nvPr/>
          </p:nvSpPr>
          <p:spPr bwMode="auto">
            <a:xfrm>
              <a:off x="3312" y="2016"/>
              <a:ext cx="6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200" b="1">
                  <a:solidFill>
                    <a:srgbClr val="040408"/>
                  </a:solidFill>
                  <a:latin typeface="宋体" panose="02010600030101010101" pitchFamily="2" charset="-122"/>
                </a:rPr>
                <a:t>自然换相点</a:t>
              </a:r>
            </a:p>
          </p:txBody>
        </p:sp>
        <p:sp>
          <p:nvSpPr>
            <p:cNvPr id="9267" name="Line 573">
              <a:extLst>
                <a:ext uri="{FF2B5EF4-FFF2-40B4-BE49-F238E27FC236}">
                  <a16:creationId xmlns:a16="http://schemas.microsoft.com/office/drawing/2014/main" id="{F43E2603-0FFD-4E13-B5F3-FE983EDCC3AD}"/>
                </a:ext>
              </a:extLst>
            </p:cNvPr>
            <p:cNvSpPr>
              <a:spLocks noChangeShapeType="1"/>
            </p:cNvSpPr>
            <p:nvPr/>
          </p:nvSpPr>
          <p:spPr bwMode="auto">
            <a:xfrm flipH="1" flipV="1">
              <a:off x="3360" y="1728"/>
              <a:ext cx="96" cy="288"/>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68" name="Line 574">
              <a:extLst>
                <a:ext uri="{FF2B5EF4-FFF2-40B4-BE49-F238E27FC236}">
                  <a16:creationId xmlns:a16="http://schemas.microsoft.com/office/drawing/2014/main" id="{8D89AAA1-53DB-4505-920E-E7393A6AB583}"/>
                </a:ext>
              </a:extLst>
            </p:cNvPr>
            <p:cNvSpPr>
              <a:spLocks noChangeShapeType="1"/>
            </p:cNvSpPr>
            <p:nvPr/>
          </p:nvSpPr>
          <p:spPr bwMode="auto">
            <a:xfrm flipV="1">
              <a:off x="3648" y="1680"/>
              <a:ext cx="240" cy="336"/>
            </a:xfrm>
            <a:prstGeom prst="line">
              <a:avLst/>
            </a:prstGeom>
            <a:noFill/>
            <a:ln w="9525">
              <a:solidFill>
                <a:srgbClr val="040408"/>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 name="Group 594">
            <a:extLst>
              <a:ext uri="{FF2B5EF4-FFF2-40B4-BE49-F238E27FC236}">
                <a16:creationId xmlns:a16="http://schemas.microsoft.com/office/drawing/2014/main" id="{32C2C45A-62E2-4FD0-8587-C496E3E966EE}"/>
              </a:ext>
            </a:extLst>
          </p:cNvPr>
          <p:cNvGrpSpPr>
            <a:grpSpLocks/>
          </p:cNvGrpSpPr>
          <p:nvPr/>
        </p:nvGrpSpPr>
        <p:grpSpPr bwMode="auto">
          <a:xfrm>
            <a:off x="2743200" y="1752600"/>
            <a:ext cx="609600" cy="1295400"/>
            <a:chOff x="1728" y="1008"/>
            <a:chExt cx="384" cy="816"/>
          </a:xfrm>
        </p:grpSpPr>
        <p:grpSp>
          <p:nvGrpSpPr>
            <p:cNvPr id="9254" name="Group 582">
              <a:extLst>
                <a:ext uri="{FF2B5EF4-FFF2-40B4-BE49-F238E27FC236}">
                  <a16:creationId xmlns:a16="http://schemas.microsoft.com/office/drawing/2014/main" id="{1AACA523-F076-47AE-974E-6AAD6E04C9B5}"/>
                </a:ext>
              </a:extLst>
            </p:cNvPr>
            <p:cNvGrpSpPr>
              <a:grpSpLocks/>
            </p:cNvGrpSpPr>
            <p:nvPr/>
          </p:nvGrpSpPr>
          <p:grpSpPr bwMode="auto">
            <a:xfrm rot="5400000">
              <a:off x="1800" y="936"/>
              <a:ext cx="240" cy="384"/>
              <a:chOff x="5122" y="6687"/>
              <a:chExt cx="518" cy="990"/>
            </a:xfrm>
          </p:grpSpPr>
          <p:sp>
            <p:nvSpPr>
              <p:cNvPr id="9263" name="Line 583">
                <a:extLst>
                  <a:ext uri="{FF2B5EF4-FFF2-40B4-BE49-F238E27FC236}">
                    <a16:creationId xmlns:a16="http://schemas.microsoft.com/office/drawing/2014/main" id="{5D0560A0-81F4-4D54-8247-CA06ED9B85FE}"/>
                  </a:ext>
                </a:extLst>
              </p:cNvPr>
              <p:cNvSpPr>
                <a:spLocks noChangeShapeType="1"/>
              </p:cNvSpPr>
              <p:nvPr/>
            </p:nvSpPr>
            <p:spPr bwMode="auto">
              <a:xfrm rot="-5400000" flipH="1" flipV="1">
                <a:off x="4873" y="7182"/>
                <a:ext cx="99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64" name="Line 584">
                <a:extLst>
                  <a:ext uri="{FF2B5EF4-FFF2-40B4-BE49-F238E27FC236}">
                    <a16:creationId xmlns:a16="http://schemas.microsoft.com/office/drawing/2014/main" id="{992FBF90-E836-4876-A137-C41E1D88824B}"/>
                  </a:ext>
                </a:extLst>
              </p:cNvPr>
              <p:cNvSpPr>
                <a:spLocks noChangeShapeType="1"/>
              </p:cNvSpPr>
              <p:nvPr/>
            </p:nvSpPr>
            <p:spPr bwMode="auto">
              <a:xfrm rot="-5400000">
                <a:off x="5357" y="6790"/>
                <a:ext cx="2" cy="44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65" name="AutoShape 585">
                <a:extLst>
                  <a:ext uri="{FF2B5EF4-FFF2-40B4-BE49-F238E27FC236}">
                    <a16:creationId xmlns:a16="http://schemas.microsoft.com/office/drawing/2014/main" id="{50F123E4-F96B-460B-B91F-031B473350A4}"/>
                  </a:ext>
                </a:extLst>
              </p:cNvPr>
              <p:cNvSpPr>
                <a:spLocks noChangeArrowheads="1"/>
              </p:cNvSpPr>
              <p:nvPr/>
            </p:nvSpPr>
            <p:spPr bwMode="auto">
              <a:xfrm>
                <a:off x="5122" y="7017"/>
                <a:ext cx="518" cy="351"/>
              </a:xfrm>
              <a:prstGeom prst="triangle">
                <a:avLst>
                  <a:gd name="adj" fmla="val 50000"/>
                </a:avLst>
              </a:prstGeom>
              <a:solidFill>
                <a:srgbClr val="FF0000"/>
              </a:solidFill>
              <a:ln w="28575">
                <a:solidFill>
                  <a:srgbClr val="FF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9255" name="Group 586">
              <a:extLst>
                <a:ext uri="{FF2B5EF4-FFF2-40B4-BE49-F238E27FC236}">
                  <a16:creationId xmlns:a16="http://schemas.microsoft.com/office/drawing/2014/main" id="{F66C0D74-840B-4FA2-A634-A104A59848F0}"/>
                </a:ext>
              </a:extLst>
            </p:cNvPr>
            <p:cNvGrpSpPr>
              <a:grpSpLocks/>
            </p:cNvGrpSpPr>
            <p:nvPr/>
          </p:nvGrpSpPr>
          <p:grpSpPr bwMode="auto">
            <a:xfrm rot="5400000">
              <a:off x="1800" y="1224"/>
              <a:ext cx="240" cy="384"/>
              <a:chOff x="5122" y="6687"/>
              <a:chExt cx="518" cy="990"/>
            </a:xfrm>
          </p:grpSpPr>
          <p:sp>
            <p:nvSpPr>
              <p:cNvPr id="9260" name="Line 587">
                <a:extLst>
                  <a:ext uri="{FF2B5EF4-FFF2-40B4-BE49-F238E27FC236}">
                    <a16:creationId xmlns:a16="http://schemas.microsoft.com/office/drawing/2014/main" id="{14BA5531-E22D-4294-9F7C-604CB652AD62}"/>
                  </a:ext>
                </a:extLst>
              </p:cNvPr>
              <p:cNvSpPr>
                <a:spLocks noChangeShapeType="1"/>
              </p:cNvSpPr>
              <p:nvPr/>
            </p:nvSpPr>
            <p:spPr bwMode="auto">
              <a:xfrm rot="-5400000" flipH="1" flipV="1">
                <a:off x="4873" y="7182"/>
                <a:ext cx="99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61" name="Line 588">
                <a:extLst>
                  <a:ext uri="{FF2B5EF4-FFF2-40B4-BE49-F238E27FC236}">
                    <a16:creationId xmlns:a16="http://schemas.microsoft.com/office/drawing/2014/main" id="{26D02A22-EF75-4F8A-8F47-AE38BD42152B}"/>
                  </a:ext>
                </a:extLst>
              </p:cNvPr>
              <p:cNvSpPr>
                <a:spLocks noChangeShapeType="1"/>
              </p:cNvSpPr>
              <p:nvPr/>
            </p:nvSpPr>
            <p:spPr bwMode="auto">
              <a:xfrm rot="-5400000">
                <a:off x="5357" y="6790"/>
                <a:ext cx="2" cy="44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62" name="AutoShape 589">
                <a:extLst>
                  <a:ext uri="{FF2B5EF4-FFF2-40B4-BE49-F238E27FC236}">
                    <a16:creationId xmlns:a16="http://schemas.microsoft.com/office/drawing/2014/main" id="{AA4FD5BF-7CD7-4B29-9D4F-561A7550B0DD}"/>
                  </a:ext>
                </a:extLst>
              </p:cNvPr>
              <p:cNvSpPr>
                <a:spLocks noChangeArrowheads="1"/>
              </p:cNvSpPr>
              <p:nvPr/>
            </p:nvSpPr>
            <p:spPr bwMode="auto">
              <a:xfrm>
                <a:off x="5122" y="7017"/>
                <a:ext cx="518" cy="351"/>
              </a:xfrm>
              <a:prstGeom prst="triangle">
                <a:avLst>
                  <a:gd name="adj" fmla="val 50000"/>
                </a:avLst>
              </a:prstGeom>
              <a:solidFill>
                <a:srgbClr val="FF0000"/>
              </a:solidFill>
              <a:ln w="28575">
                <a:solidFill>
                  <a:srgbClr val="FF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9256" name="Group 590">
              <a:extLst>
                <a:ext uri="{FF2B5EF4-FFF2-40B4-BE49-F238E27FC236}">
                  <a16:creationId xmlns:a16="http://schemas.microsoft.com/office/drawing/2014/main" id="{CD6F279D-0CA4-4B66-AD5F-28E5AC267B94}"/>
                </a:ext>
              </a:extLst>
            </p:cNvPr>
            <p:cNvGrpSpPr>
              <a:grpSpLocks/>
            </p:cNvGrpSpPr>
            <p:nvPr/>
          </p:nvGrpSpPr>
          <p:grpSpPr bwMode="auto">
            <a:xfrm rot="5400000">
              <a:off x="1800" y="1512"/>
              <a:ext cx="240" cy="384"/>
              <a:chOff x="5122" y="6687"/>
              <a:chExt cx="518" cy="990"/>
            </a:xfrm>
          </p:grpSpPr>
          <p:sp>
            <p:nvSpPr>
              <p:cNvPr id="9257" name="Line 591">
                <a:extLst>
                  <a:ext uri="{FF2B5EF4-FFF2-40B4-BE49-F238E27FC236}">
                    <a16:creationId xmlns:a16="http://schemas.microsoft.com/office/drawing/2014/main" id="{9823F41B-D8AE-477F-A135-99929FBE1E9A}"/>
                  </a:ext>
                </a:extLst>
              </p:cNvPr>
              <p:cNvSpPr>
                <a:spLocks noChangeShapeType="1"/>
              </p:cNvSpPr>
              <p:nvPr/>
            </p:nvSpPr>
            <p:spPr bwMode="auto">
              <a:xfrm rot="-5400000" flipH="1" flipV="1">
                <a:off x="4873" y="7182"/>
                <a:ext cx="99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58" name="Line 592">
                <a:extLst>
                  <a:ext uri="{FF2B5EF4-FFF2-40B4-BE49-F238E27FC236}">
                    <a16:creationId xmlns:a16="http://schemas.microsoft.com/office/drawing/2014/main" id="{5C4CB00D-F591-4DA0-8342-80B0FA8908DE}"/>
                  </a:ext>
                </a:extLst>
              </p:cNvPr>
              <p:cNvSpPr>
                <a:spLocks noChangeShapeType="1"/>
              </p:cNvSpPr>
              <p:nvPr/>
            </p:nvSpPr>
            <p:spPr bwMode="auto">
              <a:xfrm rot="-5400000">
                <a:off x="5357" y="6790"/>
                <a:ext cx="2" cy="44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59" name="AutoShape 593">
                <a:extLst>
                  <a:ext uri="{FF2B5EF4-FFF2-40B4-BE49-F238E27FC236}">
                    <a16:creationId xmlns:a16="http://schemas.microsoft.com/office/drawing/2014/main" id="{51FCBDEE-724A-4024-8F4F-3728D5629BB5}"/>
                  </a:ext>
                </a:extLst>
              </p:cNvPr>
              <p:cNvSpPr>
                <a:spLocks noChangeArrowheads="1"/>
              </p:cNvSpPr>
              <p:nvPr/>
            </p:nvSpPr>
            <p:spPr bwMode="auto">
              <a:xfrm>
                <a:off x="5122" y="7017"/>
                <a:ext cx="518" cy="351"/>
              </a:xfrm>
              <a:prstGeom prst="triangle">
                <a:avLst>
                  <a:gd name="adj" fmla="val 50000"/>
                </a:avLst>
              </a:prstGeom>
              <a:solidFill>
                <a:srgbClr val="FF0000"/>
              </a:solidFill>
              <a:ln w="28575">
                <a:solidFill>
                  <a:srgbClr val="FF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9027" name="Rectangle 595">
            <a:extLst>
              <a:ext uri="{FF2B5EF4-FFF2-40B4-BE49-F238E27FC236}">
                <a16:creationId xmlns:a16="http://schemas.microsoft.com/office/drawing/2014/main" id="{E47FD959-E200-4585-A277-9938F2514710}"/>
              </a:ext>
            </a:extLst>
          </p:cNvPr>
          <p:cNvSpPr>
            <a:spLocks noChangeArrowheads="1"/>
          </p:cNvSpPr>
          <p:nvPr/>
        </p:nvSpPr>
        <p:spPr bwMode="auto">
          <a:xfrm>
            <a:off x="5334000" y="5029200"/>
            <a:ext cx="60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FC0A0A"/>
                </a:solidFill>
                <a:latin typeface="宋体" panose="02010600030101010101" pitchFamily="2" charset="-122"/>
              </a:rPr>
              <a:t>uab</a:t>
            </a:r>
            <a:endParaRPr lang="en-US" altLang="zh-CN" sz="1600">
              <a:solidFill>
                <a:srgbClr val="FC0A0A"/>
              </a:solidFill>
              <a:latin typeface="Times New Roman" panose="02020603050405020304" pitchFamily="18" charset="0"/>
            </a:endParaRPr>
          </a:p>
        </p:txBody>
      </p:sp>
      <p:sp>
        <p:nvSpPr>
          <p:cNvPr id="19028" name="Rectangle 596">
            <a:extLst>
              <a:ext uri="{FF2B5EF4-FFF2-40B4-BE49-F238E27FC236}">
                <a16:creationId xmlns:a16="http://schemas.microsoft.com/office/drawing/2014/main" id="{FF473AEE-1AF1-40FC-AAEB-5B19F6D49364}"/>
              </a:ext>
            </a:extLst>
          </p:cNvPr>
          <p:cNvSpPr>
            <a:spLocks noChangeArrowheads="1"/>
          </p:cNvSpPr>
          <p:nvPr/>
        </p:nvSpPr>
        <p:spPr bwMode="auto">
          <a:xfrm>
            <a:off x="6629400" y="5029200"/>
            <a:ext cx="60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FC0A0A"/>
                </a:solidFill>
                <a:latin typeface="宋体" panose="02010600030101010101" pitchFamily="2" charset="-122"/>
              </a:rPr>
              <a:t>uac</a:t>
            </a:r>
            <a:endParaRPr lang="en-US" altLang="zh-CN" sz="1600">
              <a:solidFill>
                <a:srgbClr val="FC0A0A"/>
              </a:solidFill>
              <a:latin typeface="Times New Roman" panose="02020603050405020304" pitchFamily="18" charset="0"/>
            </a:endParaRPr>
          </a:p>
        </p:txBody>
      </p:sp>
      <p:sp>
        <p:nvSpPr>
          <p:cNvPr id="19029" name="Rectangle 597">
            <a:extLst>
              <a:ext uri="{FF2B5EF4-FFF2-40B4-BE49-F238E27FC236}">
                <a16:creationId xmlns:a16="http://schemas.microsoft.com/office/drawing/2014/main" id="{4E705809-C763-492A-A87A-DA7D13A25CE3}"/>
              </a:ext>
            </a:extLst>
          </p:cNvPr>
          <p:cNvSpPr>
            <a:spLocks noChangeArrowheads="1"/>
          </p:cNvSpPr>
          <p:nvPr/>
        </p:nvSpPr>
        <p:spPr bwMode="auto">
          <a:xfrm>
            <a:off x="228600" y="5715000"/>
            <a:ext cx="3810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solidFill>
                  <a:srgbClr val="040408"/>
                </a:solidFill>
                <a:latin typeface="宋体" panose="02010600030101010101" pitchFamily="2" charset="-122"/>
              </a:rPr>
              <a:t>自然换相点是</a:t>
            </a:r>
            <a:r>
              <a:rPr lang="zh-CN" altLang="en-US" sz="1600">
                <a:solidFill>
                  <a:srgbClr val="040408"/>
                </a:solidFill>
                <a:latin typeface="宋体" panose="02010600030101010101" pitchFamily="2" charset="-122"/>
              </a:rPr>
              <a:t>晶闸管触发角</a:t>
            </a:r>
            <a:r>
              <a:rPr kumimoji="0" lang="en-US" altLang="zh-CN" sz="1600">
                <a:solidFill>
                  <a:srgbClr val="040408"/>
                </a:solidFill>
                <a:latin typeface="宋体" panose="02010600030101010101" pitchFamily="2" charset="-122"/>
              </a:rPr>
              <a:t>α</a:t>
            </a:r>
            <a:r>
              <a:rPr kumimoji="0" lang="zh-CN" altLang="en-US" sz="1600">
                <a:solidFill>
                  <a:srgbClr val="040408"/>
                </a:solidFill>
                <a:latin typeface="宋体" panose="02010600030101010101" pitchFamily="2" charset="-122"/>
              </a:rPr>
              <a:t>的起点。</a:t>
            </a:r>
          </a:p>
        </p:txBody>
      </p:sp>
      <p:sp>
        <p:nvSpPr>
          <p:cNvPr id="19031" name="Rectangle 599">
            <a:extLst>
              <a:ext uri="{FF2B5EF4-FFF2-40B4-BE49-F238E27FC236}">
                <a16:creationId xmlns:a16="http://schemas.microsoft.com/office/drawing/2014/main" id="{1906F8BA-2A09-4574-8DEC-86C451EC465A}"/>
              </a:ext>
            </a:extLst>
          </p:cNvPr>
          <p:cNvSpPr>
            <a:spLocks noChangeArrowheads="1"/>
          </p:cNvSpPr>
          <p:nvPr/>
        </p:nvSpPr>
        <p:spPr bwMode="auto">
          <a:xfrm>
            <a:off x="4267200" y="3200400"/>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1200" b="1">
                <a:solidFill>
                  <a:srgbClr val="FC0A0A"/>
                </a:solidFill>
                <a:latin typeface="宋体" panose="02010600030101010101" pitchFamily="2" charset="-122"/>
              </a:rPr>
              <a:t>α=0</a:t>
            </a:r>
          </a:p>
        </p:txBody>
      </p:sp>
      <p:sp>
        <p:nvSpPr>
          <p:cNvPr id="9252" name="Rectangle 600">
            <a:extLst>
              <a:ext uri="{FF2B5EF4-FFF2-40B4-BE49-F238E27FC236}">
                <a16:creationId xmlns:a16="http://schemas.microsoft.com/office/drawing/2014/main" id="{E6A1ABDB-1381-4408-8F9E-38956A39A84F}"/>
              </a:ext>
            </a:extLst>
          </p:cNvPr>
          <p:cNvSpPr>
            <a:spLocks noChangeArrowheads="1"/>
          </p:cNvSpPr>
          <p:nvPr/>
        </p:nvSpPr>
        <p:spPr bwMode="auto">
          <a:xfrm>
            <a:off x="609600" y="1066800"/>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solidFill>
                  <a:srgbClr val="040408"/>
                </a:solidFill>
              </a:rPr>
              <a:t>一、电阻负载</a:t>
            </a:r>
          </a:p>
        </p:txBody>
      </p:sp>
      <p:sp>
        <p:nvSpPr>
          <p:cNvPr id="9253" name="AutoShape 602">
            <a:hlinkClick r:id="" action="ppaction://hlinkshowjump?jump=lastslideviewed" highlightClick="1"/>
            <a:extLst>
              <a:ext uri="{FF2B5EF4-FFF2-40B4-BE49-F238E27FC236}">
                <a16:creationId xmlns:a16="http://schemas.microsoft.com/office/drawing/2014/main" id="{C7273D84-F465-44F5-9D98-0855F862FC7B}"/>
              </a:ext>
            </a:extLst>
          </p:cNvPr>
          <p:cNvSpPr>
            <a:spLocks noChangeArrowheads="1"/>
          </p:cNvSpPr>
          <p:nvPr/>
        </p:nvSpPr>
        <p:spPr bwMode="auto">
          <a:xfrm>
            <a:off x="7239000" y="5715000"/>
            <a:ext cx="6096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785"/>
                                        </p:tgtEl>
                                        <p:attrNameLst>
                                          <p:attrName>style.visibility</p:attrName>
                                        </p:attrNameLst>
                                      </p:cBhvr>
                                      <p:to>
                                        <p:strVal val="visible"/>
                                      </p:to>
                                    </p:set>
                                    <p:animEffect transition="in" filter="blinds(horizontal)">
                                      <p:cBhvr>
                                        <p:cTn id="7" dur="500"/>
                                        <p:tgtEl>
                                          <p:spTgt spid="187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787"/>
                                        </p:tgtEl>
                                        <p:attrNameLst>
                                          <p:attrName>style.visibility</p:attrName>
                                        </p:attrNameLst>
                                      </p:cBhvr>
                                      <p:to>
                                        <p:strVal val="visible"/>
                                      </p:to>
                                    </p:set>
                                    <p:animEffect transition="in" filter="blinds(horizontal)">
                                      <p:cBhvr>
                                        <p:cTn id="12" dur="500"/>
                                        <p:tgtEl>
                                          <p:spTgt spid="187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788"/>
                                        </p:tgtEl>
                                        <p:attrNameLst>
                                          <p:attrName>style.visibility</p:attrName>
                                        </p:attrNameLst>
                                      </p:cBhvr>
                                      <p:to>
                                        <p:strVal val="visible"/>
                                      </p:to>
                                    </p:set>
                                    <p:animEffect transition="in" filter="blinds(horizontal)">
                                      <p:cBhvr>
                                        <p:cTn id="17" dur="500"/>
                                        <p:tgtEl>
                                          <p:spTgt spid="187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linds(horizontal)">
                                      <p:cBhvr>
                                        <p:cTn id="49" dur="500"/>
                                        <p:tgtEl>
                                          <p:spTgt spid="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8" fill="hold" grpId="0" nodeType="clickEffect">
                                  <p:stCondLst>
                                    <p:cond delay="0"/>
                                  </p:stCondLst>
                                  <p:childTnLst>
                                    <p:set>
                                      <p:cBhvr>
                                        <p:cTn id="53" dur="1" fill="hold">
                                          <p:stCondLst>
                                            <p:cond delay="0"/>
                                          </p:stCondLst>
                                        </p:cTn>
                                        <p:tgtEl>
                                          <p:spTgt spid="18949"/>
                                        </p:tgtEl>
                                        <p:attrNameLst>
                                          <p:attrName>style.visibility</p:attrName>
                                        </p:attrNameLst>
                                      </p:cBhvr>
                                      <p:to>
                                        <p:strVal val="visible"/>
                                      </p:to>
                                    </p:set>
                                    <p:anim calcmode="lin" valueType="num">
                                      <p:cBhvr>
                                        <p:cTn id="54" dur="500" fill="hold"/>
                                        <p:tgtEl>
                                          <p:spTgt spid="18949"/>
                                        </p:tgtEl>
                                        <p:attrNameLst>
                                          <p:attrName>ppt_x</p:attrName>
                                        </p:attrNameLst>
                                      </p:cBhvr>
                                      <p:tavLst>
                                        <p:tav tm="0">
                                          <p:val>
                                            <p:strVal val="#ppt_x-#ppt_w/2"/>
                                          </p:val>
                                        </p:tav>
                                        <p:tav tm="100000">
                                          <p:val>
                                            <p:strVal val="#ppt_x"/>
                                          </p:val>
                                        </p:tav>
                                      </p:tavLst>
                                    </p:anim>
                                    <p:anim calcmode="lin" valueType="num">
                                      <p:cBhvr>
                                        <p:cTn id="55" dur="500" fill="hold"/>
                                        <p:tgtEl>
                                          <p:spTgt spid="18949"/>
                                        </p:tgtEl>
                                        <p:attrNameLst>
                                          <p:attrName>ppt_y</p:attrName>
                                        </p:attrNameLst>
                                      </p:cBhvr>
                                      <p:tavLst>
                                        <p:tav tm="0">
                                          <p:val>
                                            <p:strVal val="#ppt_y"/>
                                          </p:val>
                                        </p:tav>
                                        <p:tav tm="100000">
                                          <p:val>
                                            <p:strVal val="#ppt_y"/>
                                          </p:val>
                                        </p:tav>
                                      </p:tavLst>
                                    </p:anim>
                                    <p:anim calcmode="lin" valueType="num">
                                      <p:cBhvr>
                                        <p:cTn id="56" dur="500" fill="hold"/>
                                        <p:tgtEl>
                                          <p:spTgt spid="18949"/>
                                        </p:tgtEl>
                                        <p:attrNameLst>
                                          <p:attrName>ppt_w</p:attrName>
                                        </p:attrNameLst>
                                      </p:cBhvr>
                                      <p:tavLst>
                                        <p:tav tm="0">
                                          <p:val>
                                            <p:fltVal val="0"/>
                                          </p:val>
                                        </p:tav>
                                        <p:tav tm="100000">
                                          <p:val>
                                            <p:strVal val="#ppt_w"/>
                                          </p:val>
                                        </p:tav>
                                      </p:tavLst>
                                    </p:anim>
                                    <p:anim calcmode="lin" valueType="num">
                                      <p:cBhvr>
                                        <p:cTn id="57" dur="500" fill="hold"/>
                                        <p:tgtEl>
                                          <p:spTgt spid="18949"/>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8" fill="hold" grpId="0" nodeType="clickEffect">
                                  <p:stCondLst>
                                    <p:cond delay="0"/>
                                  </p:stCondLst>
                                  <p:childTnLst>
                                    <p:set>
                                      <p:cBhvr>
                                        <p:cTn id="61" dur="1" fill="hold">
                                          <p:stCondLst>
                                            <p:cond delay="0"/>
                                          </p:stCondLst>
                                        </p:cTn>
                                        <p:tgtEl>
                                          <p:spTgt spid="18950"/>
                                        </p:tgtEl>
                                        <p:attrNameLst>
                                          <p:attrName>style.visibility</p:attrName>
                                        </p:attrNameLst>
                                      </p:cBhvr>
                                      <p:to>
                                        <p:strVal val="visible"/>
                                      </p:to>
                                    </p:set>
                                    <p:anim calcmode="lin" valueType="num">
                                      <p:cBhvr>
                                        <p:cTn id="62" dur="500" fill="hold"/>
                                        <p:tgtEl>
                                          <p:spTgt spid="18950"/>
                                        </p:tgtEl>
                                        <p:attrNameLst>
                                          <p:attrName>ppt_x</p:attrName>
                                        </p:attrNameLst>
                                      </p:cBhvr>
                                      <p:tavLst>
                                        <p:tav tm="0">
                                          <p:val>
                                            <p:strVal val="#ppt_x-#ppt_w/2"/>
                                          </p:val>
                                        </p:tav>
                                        <p:tav tm="100000">
                                          <p:val>
                                            <p:strVal val="#ppt_x"/>
                                          </p:val>
                                        </p:tav>
                                      </p:tavLst>
                                    </p:anim>
                                    <p:anim calcmode="lin" valueType="num">
                                      <p:cBhvr>
                                        <p:cTn id="63" dur="500" fill="hold"/>
                                        <p:tgtEl>
                                          <p:spTgt spid="18950"/>
                                        </p:tgtEl>
                                        <p:attrNameLst>
                                          <p:attrName>ppt_y</p:attrName>
                                        </p:attrNameLst>
                                      </p:cBhvr>
                                      <p:tavLst>
                                        <p:tav tm="0">
                                          <p:val>
                                            <p:strVal val="#ppt_y"/>
                                          </p:val>
                                        </p:tav>
                                        <p:tav tm="100000">
                                          <p:val>
                                            <p:strVal val="#ppt_y"/>
                                          </p:val>
                                        </p:tav>
                                      </p:tavLst>
                                    </p:anim>
                                    <p:anim calcmode="lin" valueType="num">
                                      <p:cBhvr>
                                        <p:cTn id="64" dur="500" fill="hold"/>
                                        <p:tgtEl>
                                          <p:spTgt spid="18950"/>
                                        </p:tgtEl>
                                        <p:attrNameLst>
                                          <p:attrName>ppt_w</p:attrName>
                                        </p:attrNameLst>
                                      </p:cBhvr>
                                      <p:tavLst>
                                        <p:tav tm="0">
                                          <p:val>
                                            <p:fltVal val="0"/>
                                          </p:val>
                                        </p:tav>
                                        <p:tav tm="100000">
                                          <p:val>
                                            <p:strVal val="#ppt_w"/>
                                          </p:val>
                                        </p:tav>
                                      </p:tavLst>
                                    </p:anim>
                                    <p:anim calcmode="lin" valueType="num">
                                      <p:cBhvr>
                                        <p:cTn id="65" dur="500" fill="hold"/>
                                        <p:tgtEl>
                                          <p:spTgt spid="18950"/>
                                        </p:tgtEl>
                                        <p:attrNameLst>
                                          <p:attrName>ppt_h</p:attrName>
                                        </p:attrNameLst>
                                      </p:cBhvr>
                                      <p:tavLst>
                                        <p:tav tm="0">
                                          <p:val>
                                            <p:strVal val="#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8" fill="hold" grpId="0" nodeType="clickEffect">
                                  <p:stCondLst>
                                    <p:cond delay="0"/>
                                  </p:stCondLst>
                                  <p:childTnLst>
                                    <p:set>
                                      <p:cBhvr>
                                        <p:cTn id="69" dur="1" fill="hold">
                                          <p:stCondLst>
                                            <p:cond delay="0"/>
                                          </p:stCondLst>
                                        </p:cTn>
                                        <p:tgtEl>
                                          <p:spTgt spid="18951"/>
                                        </p:tgtEl>
                                        <p:attrNameLst>
                                          <p:attrName>style.visibility</p:attrName>
                                        </p:attrNameLst>
                                      </p:cBhvr>
                                      <p:to>
                                        <p:strVal val="visible"/>
                                      </p:to>
                                    </p:set>
                                    <p:anim calcmode="lin" valueType="num">
                                      <p:cBhvr>
                                        <p:cTn id="70" dur="500" fill="hold"/>
                                        <p:tgtEl>
                                          <p:spTgt spid="18951"/>
                                        </p:tgtEl>
                                        <p:attrNameLst>
                                          <p:attrName>ppt_x</p:attrName>
                                        </p:attrNameLst>
                                      </p:cBhvr>
                                      <p:tavLst>
                                        <p:tav tm="0">
                                          <p:val>
                                            <p:strVal val="#ppt_x-#ppt_w/2"/>
                                          </p:val>
                                        </p:tav>
                                        <p:tav tm="100000">
                                          <p:val>
                                            <p:strVal val="#ppt_x"/>
                                          </p:val>
                                        </p:tav>
                                      </p:tavLst>
                                    </p:anim>
                                    <p:anim calcmode="lin" valueType="num">
                                      <p:cBhvr>
                                        <p:cTn id="71" dur="500" fill="hold"/>
                                        <p:tgtEl>
                                          <p:spTgt spid="18951"/>
                                        </p:tgtEl>
                                        <p:attrNameLst>
                                          <p:attrName>ppt_y</p:attrName>
                                        </p:attrNameLst>
                                      </p:cBhvr>
                                      <p:tavLst>
                                        <p:tav tm="0">
                                          <p:val>
                                            <p:strVal val="#ppt_y"/>
                                          </p:val>
                                        </p:tav>
                                        <p:tav tm="100000">
                                          <p:val>
                                            <p:strVal val="#ppt_y"/>
                                          </p:val>
                                        </p:tav>
                                      </p:tavLst>
                                    </p:anim>
                                    <p:anim calcmode="lin" valueType="num">
                                      <p:cBhvr>
                                        <p:cTn id="72" dur="500" fill="hold"/>
                                        <p:tgtEl>
                                          <p:spTgt spid="18951"/>
                                        </p:tgtEl>
                                        <p:attrNameLst>
                                          <p:attrName>ppt_w</p:attrName>
                                        </p:attrNameLst>
                                      </p:cBhvr>
                                      <p:tavLst>
                                        <p:tav tm="0">
                                          <p:val>
                                            <p:fltVal val="0"/>
                                          </p:val>
                                        </p:tav>
                                        <p:tav tm="100000">
                                          <p:val>
                                            <p:strVal val="#ppt_w"/>
                                          </p:val>
                                        </p:tav>
                                      </p:tavLst>
                                    </p:anim>
                                    <p:anim calcmode="lin" valueType="num">
                                      <p:cBhvr>
                                        <p:cTn id="73" dur="500" fill="hold"/>
                                        <p:tgtEl>
                                          <p:spTgt spid="18951"/>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grpId="0" nodeType="clickEffect">
                                  <p:stCondLst>
                                    <p:cond delay="0"/>
                                  </p:stCondLst>
                                  <p:childTnLst>
                                    <p:set>
                                      <p:cBhvr>
                                        <p:cTn id="77" dur="1" fill="hold">
                                          <p:stCondLst>
                                            <p:cond delay="0"/>
                                          </p:stCondLst>
                                        </p:cTn>
                                        <p:tgtEl>
                                          <p:spTgt spid="18952"/>
                                        </p:tgtEl>
                                        <p:attrNameLst>
                                          <p:attrName>style.visibility</p:attrName>
                                        </p:attrNameLst>
                                      </p:cBhvr>
                                      <p:to>
                                        <p:strVal val="visible"/>
                                      </p:to>
                                    </p:set>
                                    <p:anim calcmode="lin" valueType="num">
                                      <p:cBhvr>
                                        <p:cTn id="78" dur="500" fill="hold"/>
                                        <p:tgtEl>
                                          <p:spTgt spid="18952"/>
                                        </p:tgtEl>
                                        <p:attrNameLst>
                                          <p:attrName>ppt_x</p:attrName>
                                        </p:attrNameLst>
                                      </p:cBhvr>
                                      <p:tavLst>
                                        <p:tav tm="0">
                                          <p:val>
                                            <p:strVal val="#ppt_x-#ppt_w/2"/>
                                          </p:val>
                                        </p:tav>
                                        <p:tav tm="100000">
                                          <p:val>
                                            <p:strVal val="#ppt_x"/>
                                          </p:val>
                                        </p:tav>
                                      </p:tavLst>
                                    </p:anim>
                                    <p:anim calcmode="lin" valueType="num">
                                      <p:cBhvr>
                                        <p:cTn id="79" dur="500" fill="hold"/>
                                        <p:tgtEl>
                                          <p:spTgt spid="18952"/>
                                        </p:tgtEl>
                                        <p:attrNameLst>
                                          <p:attrName>ppt_y</p:attrName>
                                        </p:attrNameLst>
                                      </p:cBhvr>
                                      <p:tavLst>
                                        <p:tav tm="0">
                                          <p:val>
                                            <p:strVal val="#ppt_y"/>
                                          </p:val>
                                        </p:tav>
                                        <p:tav tm="100000">
                                          <p:val>
                                            <p:strVal val="#ppt_y"/>
                                          </p:val>
                                        </p:tav>
                                      </p:tavLst>
                                    </p:anim>
                                    <p:anim calcmode="lin" valueType="num">
                                      <p:cBhvr>
                                        <p:cTn id="80" dur="500" fill="hold"/>
                                        <p:tgtEl>
                                          <p:spTgt spid="18952"/>
                                        </p:tgtEl>
                                        <p:attrNameLst>
                                          <p:attrName>ppt_w</p:attrName>
                                        </p:attrNameLst>
                                      </p:cBhvr>
                                      <p:tavLst>
                                        <p:tav tm="0">
                                          <p:val>
                                            <p:fltVal val="0"/>
                                          </p:val>
                                        </p:tav>
                                        <p:tav tm="100000">
                                          <p:val>
                                            <p:strVal val="#ppt_w"/>
                                          </p:val>
                                        </p:tav>
                                      </p:tavLst>
                                    </p:anim>
                                    <p:anim calcmode="lin" valueType="num">
                                      <p:cBhvr>
                                        <p:cTn id="81" dur="500" fill="hold"/>
                                        <p:tgtEl>
                                          <p:spTgt spid="18952"/>
                                        </p:tgtEl>
                                        <p:attrNameLst>
                                          <p:attrName>ppt_h</p:attrName>
                                        </p:attrNameLst>
                                      </p:cBhvr>
                                      <p:tavLst>
                                        <p:tav tm="0">
                                          <p:val>
                                            <p:strVal val="#ppt_h"/>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8" fill="hold" nodeType="click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additive="base">
                                        <p:cTn id="86" dur="500" fill="hold"/>
                                        <p:tgtEl>
                                          <p:spTgt spid="20"/>
                                        </p:tgtEl>
                                        <p:attrNameLst>
                                          <p:attrName>ppt_x</p:attrName>
                                        </p:attrNameLst>
                                      </p:cBhvr>
                                      <p:tavLst>
                                        <p:tav tm="0">
                                          <p:val>
                                            <p:strVal val="0-#ppt_w/2"/>
                                          </p:val>
                                        </p:tav>
                                        <p:tav tm="100000">
                                          <p:val>
                                            <p:strVal val="#ppt_x"/>
                                          </p:val>
                                        </p:tav>
                                      </p:tavLst>
                                    </p:anim>
                                    <p:anim calcmode="lin" valueType="num">
                                      <p:cBhvr additive="base">
                                        <p:cTn id="8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003"/>
                                        </p:tgtEl>
                                        <p:attrNameLst>
                                          <p:attrName>style.visibility</p:attrName>
                                        </p:attrNameLst>
                                      </p:cBhvr>
                                      <p:to>
                                        <p:strVal val="visible"/>
                                      </p:to>
                                    </p:set>
                                    <p:animEffect transition="in" filter="blinds(horizontal)">
                                      <p:cBhvr>
                                        <p:cTn id="92" dur="500"/>
                                        <p:tgtEl>
                                          <p:spTgt spid="1900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9029"/>
                                        </p:tgtEl>
                                        <p:attrNameLst>
                                          <p:attrName>style.visibility</p:attrName>
                                        </p:attrNameLst>
                                      </p:cBhvr>
                                      <p:to>
                                        <p:strVal val="visible"/>
                                      </p:to>
                                    </p:set>
                                    <p:anim calcmode="lin" valueType="num">
                                      <p:cBhvr additive="base">
                                        <p:cTn id="97" dur="500" fill="hold"/>
                                        <p:tgtEl>
                                          <p:spTgt spid="19029"/>
                                        </p:tgtEl>
                                        <p:attrNameLst>
                                          <p:attrName>ppt_x</p:attrName>
                                        </p:attrNameLst>
                                      </p:cBhvr>
                                      <p:tavLst>
                                        <p:tav tm="0">
                                          <p:val>
                                            <p:strVal val="0-#ppt_w/2"/>
                                          </p:val>
                                        </p:tav>
                                        <p:tav tm="100000">
                                          <p:val>
                                            <p:strVal val="#ppt_x"/>
                                          </p:val>
                                        </p:tav>
                                      </p:tavLst>
                                    </p:anim>
                                    <p:anim calcmode="lin" valueType="num">
                                      <p:cBhvr additive="base">
                                        <p:cTn id="98" dur="500" fill="hold"/>
                                        <p:tgtEl>
                                          <p:spTgt spid="19029"/>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p:cTn id="103" dur="500" fill="hold"/>
                                        <p:tgtEl>
                                          <p:spTgt spid="11"/>
                                        </p:tgtEl>
                                        <p:attrNameLst>
                                          <p:attrName>ppt_x</p:attrName>
                                        </p:attrNameLst>
                                      </p:cBhvr>
                                      <p:tavLst>
                                        <p:tav tm="0">
                                          <p:val>
                                            <p:strVal val="#ppt_x-#ppt_w/2"/>
                                          </p:val>
                                        </p:tav>
                                        <p:tav tm="100000">
                                          <p:val>
                                            <p:strVal val="#ppt_x"/>
                                          </p:val>
                                        </p:tav>
                                      </p:tavLst>
                                    </p:anim>
                                    <p:anim calcmode="lin" valueType="num">
                                      <p:cBhvr>
                                        <p:cTn id="104" dur="500" fill="hold"/>
                                        <p:tgtEl>
                                          <p:spTgt spid="11"/>
                                        </p:tgtEl>
                                        <p:attrNameLst>
                                          <p:attrName>ppt_y</p:attrName>
                                        </p:attrNameLst>
                                      </p:cBhvr>
                                      <p:tavLst>
                                        <p:tav tm="0">
                                          <p:val>
                                            <p:strVal val="#ppt_y"/>
                                          </p:val>
                                        </p:tav>
                                        <p:tav tm="100000">
                                          <p:val>
                                            <p:strVal val="#ppt_y"/>
                                          </p:val>
                                        </p:tav>
                                      </p:tavLst>
                                    </p:anim>
                                    <p:anim calcmode="lin" valueType="num">
                                      <p:cBhvr>
                                        <p:cTn id="105" dur="500" fill="hold"/>
                                        <p:tgtEl>
                                          <p:spTgt spid="11"/>
                                        </p:tgtEl>
                                        <p:attrNameLst>
                                          <p:attrName>ppt_w</p:attrName>
                                        </p:attrNameLst>
                                      </p:cBhvr>
                                      <p:tavLst>
                                        <p:tav tm="0">
                                          <p:val>
                                            <p:fltVal val="0"/>
                                          </p:val>
                                        </p:tav>
                                        <p:tav tm="100000">
                                          <p:val>
                                            <p:strVal val="#ppt_w"/>
                                          </p:val>
                                        </p:tav>
                                      </p:tavLst>
                                    </p:anim>
                                    <p:anim calcmode="lin" valueType="num">
                                      <p:cBhvr>
                                        <p:cTn id="10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nodeType="click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blinds(horizontal)">
                                      <p:cBhvr>
                                        <p:cTn id="111" dur="500"/>
                                        <p:tgtEl>
                                          <p:spTgt spid="12"/>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7" presetClass="entr" presetSubtype="8" fill="hold" nodeType="clickEffect">
                                  <p:stCondLst>
                                    <p:cond delay="0"/>
                                  </p:stCondLst>
                                  <p:childTnLst>
                                    <p:set>
                                      <p:cBhvr>
                                        <p:cTn id="115" dur="1" fill="hold">
                                          <p:stCondLst>
                                            <p:cond delay="0"/>
                                          </p:stCondLst>
                                        </p:cTn>
                                        <p:tgtEl>
                                          <p:spTgt spid="18975"/>
                                        </p:tgtEl>
                                        <p:attrNameLst>
                                          <p:attrName>style.visibility</p:attrName>
                                        </p:attrNameLst>
                                      </p:cBhvr>
                                      <p:to>
                                        <p:strVal val="visible"/>
                                      </p:to>
                                    </p:set>
                                    <p:anim calcmode="lin" valueType="num">
                                      <p:cBhvr>
                                        <p:cTn id="116" dur="500" fill="hold"/>
                                        <p:tgtEl>
                                          <p:spTgt spid="18975"/>
                                        </p:tgtEl>
                                        <p:attrNameLst>
                                          <p:attrName>ppt_x</p:attrName>
                                        </p:attrNameLst>
                                      </p:cBhvr>
                                      <p:tavLst>
                                        <p:tav tm="0">
                                          <p:val>
                                            <p:strVal val="#ppt_x-#ppt_w/2"/>
                                          </p:val>
                                        </p:tav>
                                        <p:tav tm="100000">
                                          <p:val>
                                            <p:strVal val="#ppt_x"/>
                                          </p:val>
                                        </p:tav>
                                      </p:tavLst>
                                    </p:anim>
                                    <p:anim calcmode="lin" valueType="num">
                                      <p:cBhvr>
                                        <p:cTn id="117" dur="500" fill="hold"/>
                                        <p:tgtEl>
                                          <p:spTgt spid="18975"/>
                                        </p:tgtEl>
                                        <p:attrNameLst>
                                          <p:attrName>ppt_y</p:attrName>
                                        </p:attrNameLst>
                                      </p:cBhvr>
                                      <p:tavLst>
                                        <p:tav tm="0">
                                          <p:val>
                                            <p:strVal val="#ppt_y"/>
                                          </p:val>
                                        </p:tav>
                                        <p:tav tm="100000">
                                          <p:val>
                                            <p:strVal val="#ppt_y"/>
                                          </p:val>
                                        </p:tav>
                                      </p:tavLst>
                                    </p:anim>
                                    <p:anim calcmode="lin" valueType="num">
                                      <p:cBhvr>
                                        <p:cTn id="118" dur="500" fill="hold"/>
                                        <p:tgtEl>
                                          <p:spTgt spid="18975"/>
                                        </p:tgtEl>
                                        <p:attrNameLst>
                                          <p:attrName>ppt_w</p:attrName>
                                        </p:attrNameLst>
                                      </p:cBhvr>
                                      <p:tavLst>
                                        <p:tav tm="0">
                                          <p:val>
                                            <p:fltVal val="0"/>
                                          </p:val>
                                        </p:tav>
                                        <p:tav tm="100000">
                                          <p:val>
                                            <p:strVal val="#ppt_w"/>
                                          </p:val>
                                        </p:tav>
                                      </p:tavLst>
                                    </p:anim>
                                    <p:anim calcmode="lin" valueType="num">
                                      <p:cBhvr>
                                        <p:cTn id="119" dur="500" fill="hold"/>
                                        <p:tgtEl>
                                          <p:spTgt spid="18975"/>
                                        </p:tgtEl>
                                        <p:attrNameLst>
                                          <p:attrName>ppt_h</p:attrName>
                                        </p:attrNameLst>
                                      </p:cBhvr>
                                      <p:tavLst>
                                        <p:tav tm="0">
                                          <p:val>
                                            <p:strVal val="#ppt_h"/>
                                          </p:val>
                                        </p:tav>
                                        <p:tav tm="100000">
                                          <p:val>
                                            <p:strVal val="#ppt_h"/>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7" presetClass="entr" presetSubtype="8" fill="hold" nodeType="clickEffect">
                                  <p:stCondLst>
                                    <p:cond delay="0"/>
                                  </p:stCondLst>
                                  <p:childTnLst>
                                    <p:set>
                                      <p:cBhvr>
                                        <p:cTn id="123" dur="1" fill="hold">
                                          <p:stCondLst>
                                            <p:cond delay="0"/>
                                          </p:stCondLst>
                                        </p:cTn>
                                        <p:tgtEl>
                                          <p:spTgt spid="15"/>
                                        </p:tgtEl>
                                        <p:attrNameLst>
                                          <p:attrName>style.visibility</p:attrName>
                                        </p:attrNameLst>
                                      </p:cBhvr>
                                      <p:to>
                                        <p:strVal val="visible"/>
                                      </p:to>
                                    </p:set>
                                    <p:anim calcmode="lin" valueType="num">
                                      <p:cBhvr>
                                        <p:cTn id="124" dur="500" fill="hold"/>
                                        <p:tgtEl>
                                          <p:spTgt spid="15"/>
                                        </p:tgtEl>
                                        <p:attrNameLst>
                                          <p:attrName>ppt_x</p:attrName>
                                        </p:attrNameLst>
                                      </p:cBhvr>
                                      <p:tavLst>
                                        <p:tav tm="0">
                                          <p:val>
                                            <p:strVal val="#ppt_x-#ppt_w/2"/>
                                          </p:val>
                                        </p:tav>
                                        <p:tav tm="100000">
                                          <p:val>
                                            <p:strVal val="#ppt_x"/>
                                          </p:val>
                                        </p:tav>
                                      </p:tavLst>
                                    </p:anim>
                                    <p:anim calcmode="lin" valueType="num">
                                      <p:cBhvr>
                                        <p:cTn id="125" dur="500" fill="hold"/>
                                        <p:tgtEl>
                                          <p:spTgt spid="15"/>
                                        </p:tgtEl>
                                        <p:attrNameLst>
                                          <p:attrName>ppt_y</p:attrName>
                                        </p:attrNameLst>
                                      </p:cBhvr>
                                      <p:tavLst>
                                        <p:tav tm="0">
                                          <p:val>
                                            <p:strVal val="#ppt_y"/>
                                          </p:val>
                                        </p:tav>
                                        <p:tav tm="100000">
                                          <p:val>
                                            <p:strVal val="#ppt_y"/>
                                          </p:val>
                                        </p:tav>
                                      </p:tavLst>
                                    </p:anim>
                                    <p:anim calcmode="lin" valueType="num">
                                      <p:cBhvr>
                                        <p:cTn id="126" dur="500" fill="hold"/>
                                        <p:tgtEl>
                                          <p:spTgt spid="15"/>
                                        </p:tgtEl>
                                        <p:attrNameLst>
                                          <p:attrName>ppt_w</p:attrName>
                                        </p:attrNameLst>
                                      </p:cBhvr>
                                      <p:tavLst>
                                        <p:tav tm="0">
                                          <p:val>
                                            <p:fltVal val="0"/>
                                          </p:val>
                                        </p:tav>
                                        <p:tav tm="100000">
                                          <p:val>
                                            <p:strVal val="#ppt_w"/>
                                          </p:val>
                                        </p:tav>
                                      </p:tavLst>
                                    </p:anim>
                                    <p:anim calcmode="lin" valueType="num">
                                      <p:cBhvr>
                                        <p:cTn id="127"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8" fill="hold" nodeType="clickEffect">
                                  <p:stCondLst>
                                    <p:cond delay="0"/>
                                  </p:stCondLst>
                                  <p:childTnLst>
                                    <p:set>
                                      <p:cBhvr>
                                        <p:cTn id="131" dur="1" fill="hold">
                                          <p:stCondLst>
                                            <p:cond delay="0"/>
                                          </p:stCondLst>
                                        </p:cTn>
                                        <p:tgtEl>
                                          <p:spTgt spid="18980"/>
                                        </p:tgtEl>
                                        <p:attrNameLst>
                                          <p:attrName>style.visibility</p:attrName>
                                        </p:attrNameLst>
                                      </p:cBhvr>
                                      <p:to>
                                        <p:strVal val="visible"/>
                                      </p:to>
                                    </p:set>
                                    <p:anim calcmode="lin" valueType="num">
                                      <p:cBhvr>
                                        <p:cTn id="132" dur="500" fill="hold"/>
                                        <p:tgtEl>
                                          <p:spTgt spid="18980"/>
                                        </p:tgtEl>
                                        <p:attrNameLst>
                                          <p:attrName>ppt_x</p:attrName>
                                        </p:attrNameLst>
                                      </p:cBhvr>
                                      <p:tavLst>
                                        <p:tav tm="0">
                                          <p:val>
                                            <p:strVal val="#ppt_x-#ppt_w/2"/>
                                          </p:val>
                                        </p:tav>
                                        <p:tav tm="100000">
                                          <p:val>
                                            <p:strVal val="#ppt_x"/>
                                          </p:val>
                                        </p:tav>
                                      </p:tavLst>
                                    </p:anim>
                                    <p:anim calcmode="lin" valueType="num">
                                      <p:cBhvr>
                                        <p:cTn id="133" dur="500" fill="hold"/>
                                        <p:tgtEl>
                                          <p:spTgt spid="18980"/>
                                        </p:tgtEl>
                                        <p:attrNameLst>
                                          <p:attrName>ppt_y</p:attrName>
                                        </p:attrNameLst>
                                      </p:cBhvr>
                                      <p:tavLst>
                                        <p:tav tm="0">
                                          <p:val>
                                            <p:strVal val="#ppt_y"/>
                                          </p:val>
                                        </p:tav>
                                        <p:tav tm="100000">
                                          <p:val>
                                            <p:strVal val="#ppt_y"/>
                                          </p:val>
                                        </p:tav>
                                      </p:tavLst>
                                    </p:anim>
                                    <p:anim calcmode="lin" valueType="num">
                                      <p:cBhvr>
                                        <p:cTn id="134" dur="500" fill="hold"/>
                                        <p:tgtEl>
                                          <p:spTgt spid="18980"/>
                                        </p:tgtEl>
                                        <p:attrNameLst>
                                          <p:attrName>ppt_w</p:attrName>
                                        </p:attrNameLst>
                                      </p:cBhvr>
                                      <p:tavLst>
                                        <p:tav tm="0">
                                          <p:val>
                                            <p:fltVal val="0"/>
                                          </p:val>
                                        </p:tav>
                                        <p:tav tm="100000">
                                          <p:val>
                                            <p:strVal val="#ppt_w"/>
                                          </p:val>
                                        </p:tav>
                                      </p:tavLst>
                                    </p:anim>
                                    <p:anim calcmode="lin" valueType="num">
                                      <p:cBhvr>
                                        <p:cTn id="135" dur="500" fill="hold"/>
                                        <p:tgtEl>
                                          <p:spTgt spid="18980"/>
                                        </p:tgtEl>
                                        <p:attrNameLst>
                                          <p:attrName>ppt_h</p:attrName>
                                        </p:attrNameLst>
                                      </p:cBhvr>
                                      <p:tavLst>
                                        <p:tav tm="0">
                                          <p:val>
                                            <p:strVal val="#ppt_h"/>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16"/>
                                        </p:tgtEl>
                                        <p:attrNameLst>
                                          <p:attrName>style.visibility</p:attrName>
                                        </p:attrNameLst>
                                      </p:cBhvr>
                                      <p:to>
                                        <p:strVal val="visible"/>
                                      </p:to>
                                    </p:set>
                                    <p:anim calcmode="lin" valueType="num">
                                      <p:cBhvr>
                                        <p:cTn id="140" dur="500" fill="hold"/>
                                        <p:tgtEl>
                                          <p:spTgt spid="16"/>
                                        </p:tgtEl>
                                        <p:attrNameLst>
                                          <p:attrName>ppt_x</p:attrName>
                                        </p:attrNameLst>
                                      </p:cBhvr>
                                      <p:tavLst>
                                        <p:tav tm="0">
                                          <p:val>
                                            <p:strVal val="#ppt_x-#ppt_w/2"/>
                                          </p:val>
                                        </p:tav>
                                        <p:tav tm="100000">
                                          <p:val>
                                            <p:strVal val="#ppt_x"/>
                                          </p:val>
                                        </p:tav>
                                      </p:tavLst>
                                    </p:anim>
                                    <p:anim calcmode="lin" valueType="num">
                                      <p:cBhvr>
                                        <p:cTn id="141" dur="500" fill="hold"/>
                                        <p:tgtEl>
                                          <p:spTgt spid="16"/>
                                        </p:tgtEl>
                                        <p:attrNameLst>
                                          <p:attrName>ppt_y</p:attrName>
                                        </p:attrNameLst>
                                      </p:cBhvr>
                                      <p:tavLst>
                                        <p:tav tm="0">
                                          <p:val>
                                            <p:strVal val="#ppt_y"/>
                                          </p:val>
                                        </p:tav>
                                        <p:tav tm="100000">
                                          <p:val>
                                            <p:strVal val="#ppt_y"/>
                                          </p:val>
                                        </p:tav>
                                      </p:tavLst>
                                    </p:anim>
                                    <p:anim calcmode="lin" valueType="num">
                                      <p:cBhvr>
                                        <p:cTn id="142" dur="500" fill="hold"/>
                                        <p:tgtEl>
                                          <p:spTgt spid="16"/>
                                        </p:tgtEl>
                                        <p:attrNameLst>
                                          <p:attrName>ppt_w</p:attrName>
                                        </p:attrNameLst>
                                      </p:cBhvr>
                                      <p:tavLst>
                                        <p:tav tm="0">
                                          <p:val>
                                            <p:fltVal val="0"/>
                                          </p:val>
                                        </p:tav>
                                        <p:tav tm="100000">
                                          <p:val>
                                            <p:strVal val="#ppt_w"/>
                                          </p:val>
                                        </p:tav>
                                      </p:tavLst>
                                    </p:anim>
                                    <p:anim calcmode="lin" valueType="num">
                                      <p:cBhvr>
                                        <p:cTn id="143"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7" presetClass="entr" presetSubtype="8" fill="hold" nodeType="clickEffect">
                                  <p:stCondLst>
                                    <p:cond delay="0"/>
                                  </p:stCondLst>
                                  <p:childTnLst>
                                    <p:set>
                                      <p:cBhvr>
                                        <p:cTn id="147" dur="1" fill="hold">
                                          <p:stCondLst>
                                            <p:cond delay="0"/>
                                          </p:stCondLst>
                                        </p:cTn>
                                        <p:tgtEl>
                                          <p:spTgt spid="18985"/>
                                        </p:tgtEl>
                                        <p:attrNameLst>
                                          <p:attrName>style.visibility</p:attrName>
                                        </p:attrNameLst>
                                      </p:cBhvr>
                                      <p:to>
                                        <p:strVal val="visible"/>
                                      </p:to>
                                    </p:set>
                                    <p:anim calcmode="lin" valueType="num">
                                      <p:cBhvr>
                                        <p:cTn id="148" dur="500" fill="hold"/>
                                        <p:tgtEl>
                                          <p:spTgt spid="18985"/>
                                        </p:tgtEl>
                                        <p:attrNameLst>
                                          <p:attrName>ppt_x</p:attrName>
                                        </p:attrNameLst>
                                      </p:cBhvr>
                                      <p:tavLst>
                                        <p:tav tm="0">
                                          <p:val>
                                            <p:strVal val="#ppt_x-#ppt_w/2"/>
                                          </p:val>
                                        </p:tav>
                                        <p:tav tm="100000">
                                          <p:val>
                                            <p:strVal val="#ppt_x"/>
                                          </p:val>
                                        </p:tav>
                                      </p:tavLst>
                                    </p:anim>
                                    <p:anim calcmode="lin" valueType="num">
                                      <p:cBhvr>
                                        <p:cTn id="149" dur="500" fill="hold"/>
                                        <p:tgtEl>
                                          <p:spTgt spid="18985"/>
                                        </p:tgtEl>
                                        <p:attrNameLst>
                                          <p:attrName>ppt_y</p:attrName>
                                        </p:attrNameLst>
                                      </p:cBhvr>
                                      <p:tavLst>
                                        <p:tav tm="0">
                                          <p:val>
                                            <p:strVal val="#ppt_y"/>
                                          </p:val>
                                        </p:tav>
                                        <p:tav tm="100000">
                                          <p:val>
                                            <p:strVal val="#ppt_y"/>
                                          </p:val>
                                        </p:tav>
                                      </p:tavLst>
                                    </p:anim>
                                    <p:anim calcmode="lin" valueType="num">
                                      <p:cBhvr>
                                        <p:cTn id="150" dur="500" fill="hold"/>
                                        <p:tgtEl>
                                          <p:spTgt spid="18985"/>
                                        </p:tgtEl>
                                        <p:attrNameLst>
                                          <p:attrName>ppt_w</p:attrName>
                                        </p:attrNameLst>
                                      </p:cBhvr>
                                      <p:tavLst>
                                        <p:tav tm="0">
                                          <p:val>
                                            <p:fltVal val="0"/>
                                          </p:val>
                                        </p:tav>
                                        <p:tav tm="100000">
                                          <p:val>
                                            <p:strVal val="#ppt_w"/>
                                          </p:val>
                                        </p:tav>
                                      </p:tavLst>
                                    </p:anim>
                                    <p:anim calcmode="lin" valueType="num">
                                      <p:cBhvr>
                                        <p:cTn id="151" dur="500" fill="hold"/>
                                        <p:tgtEl>
                                          <p:spTgt spid="18985"/>
                                        </p:tgtEl>
                                        <p:attrNameLst>
                                          <p:attrName>ppt_h</p:attrName>
                                        </p:attrNameLst>
                                      </p:cBhvr>
                                      <p:tavLst>
                                        <p:tav tm="0">
                                          <p:val>
                                            <p:strVal val="#ppt_h"/>
                                          </p:val>
                                        </p:tav>
                                        <p:tav tm="100000">
                                          <p:val>
                                            <p:strVal val="#ppt_h"/>
                                          </p:val>
                                        </p:tav>
                                      </p:tavLst>
                                    </p:anim>
                                  </p:childTnLst>
                                </p:cTn>
                              </p:par>
                            </p:childTnLst>
                          </p:cTn>
                        </p:par>
                      </p:childTnLst>
                    </p:cTn>
                  </p:par>
                  <p:par>
                    <p:cTn id="152" fill="hold" nodeType="clickPar">
                      <p:stCondLst>
                        <p:cond delay="indefinite"/>
                      </p:stCondLst>
                      <p:childTnLst>
                        <p:par>
                          <p:cTn id="153" fill="hold" nodeType="withGroup">
                            <p:stCondLst>
                              <p:cond delay="0"/>
                            </p:stCondLst>
                            <p:childTnLst>
                              <p:par>
                                <p:cTn id="154" presetID="3" presetClass="entr" presetSubtype="10" fill="hold" nodeType="clickEffect">
                                  <p:stCondLst>
                                    <p:cond delay="0"/>
                                  </p:stCondLst>
                                  <p:childTnLst>
                                    <p:set>
                                      <p:cBhvr>
                                        <p:cTn id="155" dur="1" fill="hold">
                                          <p:stCondLst>
                                            <p:cond delay="0"/>
                                          </p:stCondLst>
                                        </p:cTn>
                                        <p:tgtEl>
                                          <p:spTgt spid="17"/>
                                        </p:tgtEl>
                                        <p:attrNameLst>
                                          <p:attrName>style.visibility</p:attrName>
                                        </p:attrNameLst>
                                      </p:cBhvr>
                                      <p:to>
                                        <p:strVal val="visible"/>
                                      </p:to>
                                    </p:set>
                                    <p:animEffect transition="in" filter="blinds(horizontal)">
                                      <p:cBhvr>
                                        <p:cTn id="156" dur="500"/>
                                        <p:tgtEl>
                                          <p:spTgt spid="17"/>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7" presetClass="entr" presetSubtype="8" fill="hold" grpId="0" nodeType="clickEffect">
                                  <p:stCondLst>
                                    <p:cond delay="0"/>
                                  </p:stCondLst>
                                  <p:childTnLst>
                                    <p:set>
                                      <p:cBhvr>
                                        <p:cTn id="160" dur="1" fill="hold">
                                          <p:stCondLst>
                                            <p:cond delay="0"/>
                                          </p:stCondLst>
                                        </p:cTn>
                                        <p:tgtEl>
                                          <p:spTgt spid="18997"/>
                                        </p:tgtEl>
                                        <p:attrNameLst>
                                          <p:attrName>style.visibility</p:attrName>
                                        </p:attrNameLst>
                                      </p:cBhvr>
                                      <p:to>
                                        <p:strVal val="visible"/>
                                      </p:to>
                                    </p:set>
                                    <p:anim calcmode="lin" valueType="num">
                                      <p:cBhvr>
                                        <p:cTn id="161" dur="500" fill="hold"/>
                                        <p:tgtEl>
                                          <p:spTgt spid="18997"/>
                                        </p:tgtEl>
                                        <p:attrNameLst>
                                          <p:attrName>ppt_x</p:attrName>
                                        </p:attrNameLst>
                                      </p:cBhvr>
                                      <p:tavLst>
                                        <p:tav tm="0">
                                          <p:val>
                                            <p:strVal val="#ppt_x-#ppt_w/2"/>
                                          </p:val>
                                        </p:tav>
                                        <p:tav tm="100000">
                                          <p:val>
                                            <p:strVal val="#ppt_x"/>
                                          </p:val>
                                        </p:tav>
                                      </p:tavLst>
                                    </p:anim>
                                    <p:anim calcmode="lin" valueType="num">
                                      <p:cBhvr>
                                        <p:cTn id="162" dur="500" fill="hold"/>
                                        <p:tgtEl>
                                          <p:spTgt spid="18997"/>
                                        </p:tgtEl>
                                        <p:attrNameLst>
                                          <p:attrName>ppt_y</p:attrName>
                                        </p:attrNameLst>
                                      </p:cBhvr>
                                      <p:tavLst>
                                        <p:tav tm="0">
                                          <p:val>
                                            <p:strVal val="#ppt_y"/>
                                          </p:val>
                                        </p:tav>
                                        <p:tav tm="100000">
                                          <p:val>
                                            <p:strVal val="#ppt_y"/>
                                          </p:val>
                                        </p:tav>
                                      </p:tavLst>
                                    </p:anim>
                                    <p:anim calcmode="lin" valueType="num">
                                      <p:cBhvr>
                                        <p:cTn id="163" dur="500" fill="hold"/>
                                        <p:tgtEl>
                                          <p:spTgt spid="18997"/>
                                        </p:tgtEl>
                                        <p:attrNameLst>
                                          <p:attrName>ppt_w</p:attrName>
                                        </p:attrNameLst>
                                      </p:cBhvr>
                                      <p:tavLst>
                                        <p:tav tm="0">
                                          <p:val>
                                            <p:fltVal val="0"/>
                                          </p:val>
                                        </p:tav>
                                        <p:tav tm="100000">
                                          <p:val>
                                            <p:strVal val="#ppt_w"/>
                                          </p:val>
                                        </p:tav>
                                      </p:tavLst>
                                    </p:anim>
                                    <p:anim calcmode="lin" valueType="num">
                                      <p:cBhvr>
                                        <p:cTn id="164" dur="500" fill="hold"/>
                                        <p:tgtEl>
                                          <p:spTgt spid="18997"/>
                                        </p:tgtEl>
                                        <p:attrNameLst>
                                          <p:attrName>ppt_h</p:attrName>
                                        </p:attrNameLst>
                                      </p:cBhvr>
                                      <p:tavLst>
                                        <p:tav tm="0">
                                          <p:val>
                                            <p:strVal val="#ppt_h"/>
                                          </p:val>
                                        </p:tav>
                                        <p:tav tm="100000">
                                          <p:val>
                                            <p:strVal val="#ppt_h"/>
                                          </p:val>
                                        </p:tav>
                                      </p:tavLst>
                                    </p:anim>
                                  </p:childTnLst>
                                </p:cTn>
                              </p:par>
                            </p:childTnLst>
                          </p:cTn>
                        </p:par>
                      </p:childTnLst>
                    </p:cTn>
                  </p:par>
                  <p:par>
                    <p:cTn id="165" fill="hold" nodeType="clickPar">
                      <p:stCondLst>
                        <p:cond delay="indefinite"/>
                      </p:stCondLst>
                      <p:childTnLst>
                        <p:par>
                          <p:cTn id="166" fill="hold" nodeType="withGroup">
                            <p:stCondLst>
                              <p:cond delay="0"/>
                            </p:stCondLst>
                            <p:childTnLst>
                              <p:par>
                                <p:cTn id="167" presetID="17" presetClass="entr" presetSubtype="8" fill="hold" nodeType="clickEffect">
                                  <p:stCondLst>
                                    <p:cond delay="0"/>
                                  </p:stCondLst>
                                  <p:childTnLst>
                                    <p:set>
                                      <p:cBhvr>
                                        <p:cTn id="168" dur="1" fill="hold">
                                          <p:stCondLst>
                                            <p:cond delay="0"/>
                                          </p:stCondLst>
                                        </p:cTn>
                                        <p:tgtEl>
                                          <p:spTgt spid="18998"/>
                                        </p:tgtEl>
                                        <p:attrNameLst>
                                          <p:attrName>style.visibility</p:attrName>
                                        </p:attrNameLst>
                                      </p:cBhvr>
                                      <p:to>
                                        <p:strVal val="visible"/>
                                      </p:to>
                                    </p:set>
                                    <p:anim calcmode="lin" valueType="num">
                                      <p:cBhvr>
                                        <p:cTn id="169" dur="500" fill="hold"/>
                                        <p:tgtEl>
                                          <p:spTgt spid="18998"/>
                                        </p:tgtEl>
                                        <p:attrNameLst>
                                          <p:attrName>ppt_x</p:attrName>
                                        </p:attrNameLst>
                                      </p:cBhvr>
                                      <p:tavLst>
                                        <p:tav tm="0">
                                          <p:val>
                                            <p:strVal val="#ppt_x-#ppt_w/2"/>
                                          </p:val>
                                        </p:tav>
                                        <p:tav tm="100000">
                                          <p:val>
                                            <p:strVal val="#ppt_x"/>
                                          </p:val>
                                        </p:tav>
                                      </p:tavLst>
                                    </p:anim>
                                    <p:anim calcmode="lin" valueType="num">
                                      <p:cBhvr>
                                        <p:cTn id="170" dur="500" fill="hold"/>
                                        <p:tgtEl>
                                          <p:spTgt spid="18998"/>
                                        </p:tgtEl>
                                        <p:attrNameLst>
                                          <p:attrName>ppt_y</p:attrName>
                                        </p:attrNameLst>
                                      </p:cBhvr>
                                      <p:tavLst>
                                        <p:tav tm="0">
                                          <p:val>
                                            <p:strVal val="#ppt_y"/>
                                          </p:val>
                                        </p:tav>
                                        <p:tav tm="100000">
                                          <p:val>
                                            <p:strVal val="#ppt_y"/>
                                          </p:val>
                                        </p:tav>
                                      </p:tavLst>
                                    </p:anim>
                                    <p:anim calcmode="lin" valueType="num">
                                      <p:cBhvr>
                                        <p:cTn id="171" dur="500" fill="hold"/>
                                        <p:tgtEl>
                                          <p:spTgt spid="18998"/>
                                        </p:tgtEl>
                                        <p:attrNameLst>
                                          <p:attrName>ppt_w</p:attrName>
                                        </p:attrNameLst>
                                      </p:cBhvr>
                                      <p:tavLst>
                                        <p:tav tm="0">
                                          <p:val>
                                            <p:fltVal val="0"/>
                                          </p:val>
                                        </p:tav>
                                        <p:tav tm="100000">
                                          <p:val>
                                            <p:strVal val="#ppt_w"/>
                                          </p:val>
                                        </p:tav>
                                      </p:tavLst>
                                    </p:anim>
                                    <p:anim calcmode="lin" valueType="num">
                                      <p:cBhvr>
                                        <p:cTn id="172" dur="500" fill="hold"/>
                                        <p:tgtEl>
                                          <p:spTgt spid="18998"/>
                                        </p:tgtEl>
                                        <p:attrNameLst>
                                          <p:attrName>ppt_h</p:attrName>
                                        </p:attrNameLst>
                                      </p:cBhvr>
                                      <p:tavLst>
                                        <p:tav tm="0">
                                          <p:val>
                                            <p:strVal val="#ppt_h"/>
                                          </p:val>
                                        </p:tav>
                                        <p:tav tm="100000">
                                          <p:val>
                                            <p:strVal val="#ppt_h"/>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7" presetClass="entr" presetSubtype="8" fill="hold" grpId="0" nodeType="clickEffect">
                                  <p:stCondLst>
                                    <p:cond delay="0"/>
                                  </p:stCondLst>
                                  <p:childTnLst>
                                    <p:set>
                                      <p:cBhvr>
                                        <p:cTn id="176" dur="1" fill="hold">
                                          <p:stCondLst>
                                            <p:cond delay="0"/>
                                          </p:stCondLst>
                                        </p:cTn>
                                        <p:tgtEl>
                                          <p:spTgt spid="18999"/>
                                        </p:tgtEl>
                                        <p:attrNameLst>
                                          <p:attrName>style.visibility</p:attrName>
                                        </p:attrNameLst>
                                      </p:cBhvr>
                                      <p:to>
                                        <p:strVal val="visible"/>
                                      </p:to>
                                    </p:set>
                                    <p:anim calcmode="lin" valueType="num">
                                      <p:cBhvr>
                                        <p:cTn id="177" dur="500" fill="hold"/>
                                        <p:tgtEl>
                                          <p:spTgt spid="18999"/>
                                        </p:tgtEl>
                                        <p:attrNameLst>
                                          <p:attrName>ppt_x</p:attrName>
                                        </p:attrNameLst>
                                      </p:cBhvr>
                                      <p:tavLst>
                                        <p:tav tm="0">
                                          <p:val>
                                            <p:strVal val="#ppt_x-#ppt_w/2"/>
                                          </p:val>
                                        </p:tav>
                                        <p:tav tm="100000">
                                          <p:val>
                                            <p:strVal val="#ppt_x"/>
                                          </p:val>
                                        </p:tav>
                                      </p:tavLst>
                                    </p:anim>
                                    <p:anim calcmode="lin" valueType="num">
                                      <p:cBhvr>
                                        <p:cTn id="178" dur="500" fill="hold"/>
                                        <p:tgtEl>
                                          <p:spTgt spid="18999"/>
                                        </p:tgtEl>
                                        <p:attrNameLst>
                                          <p:attrName>ppt_y</p:attrName>
                                        </p:attrNameLst>
                                      </p:cBhvr>
                                      <p:tavLst>
                                        <p:tav tm="0">
                                          <p:val>
                                            <p:strVal val="#ppt_y"/>
                                          </p:val>
                                        </p:tav>
                                        <p:tav tm="100000">
                                          <p:val>
                                            <p:strVal val="#ppt_y"/>
                                          </p:val>
                                        </p:tav>
                                      </p:tavLst>
                                    </p:anim>
                                    <p:anim calcmode="lin" valueType="num">
                                      <p:cBhvr>
                                        <p:cTn id="179" dur="500" fill="hold"/>
                                        <p:tgtEl>
                                          <p:spTgt spid="18999"/>
                                        </p:tgtEl>
                                        <p:attrNameLst>
                                          <p:attrName>ppt_w</p:attrName>
                                        </p:attrNameLst>
                                      </p:cBhvr>
                                      <p:tavLst>
                                        <p:tav tm="0">
                                          <p:val>
                                            <p:fltVal val="0"/>
                                          </p:val>
                                        </p:tav>
                                        <p:tav tm="100000">
                                          <p:val>
                                            <p:strVal val="#ppt_w"/>
                                          </p:val>
                                        </p:tav>
                                      </p:tavLst>
                                    </p:anim>
                                    <p:anim calcmode="lin" valueType="num">
                                      <p:cBhvr>
                                        <p:cTn id="180" dur="500" fill="hold"/>
                                        <p:tgtEl>
                                          <p:spTgt spid="18999"/>
                                        </p:tgtEl>
                                        <p:attrNameLst>
                                          <p:attrName>ppt_h</p:attrName>
                                        </p:attrNameLst>
                                      </p:cBhvr>
                                      <p:tavLst>
                                        <p:tav tm="0">
                                          <p:val>
                                            <p:strVal val="#ppt_h"/>
                                          </p:val>
                                        </p:tav>
                                        <p:tav tm="100000">
                                          <p:val>
                                            <p:strVal val="#ppt_h"/>
                                          </p:val>
                                        </p:tav>
                                      </p:tavLst>
                                    </p:anim>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 presetClass="entr" presetSubtype="8" fill="hold" grpId="0" nodeType="clickEffect">
                                  <p:stCondLst>
                                    <p:cond delay="0"/>
                                  </p:stCondLst>
                                  <p:childTnLst>
                                    <p:set>
                                      <p:cBhvr>
                                        <p:cTn id="184" dur="1" fill="hold">
                                          <p:stCondLst>
                                            <p:cond delay="0"/>
                                          </p:stCondLst>
                                        </p:cTn>
                                        <p:tgtEl>
                                          <p:spTgt spid="19027"/>
                                        </p:tgtEl>
                                        <p:attrNameLst>
                                          <p:attrName>style.visibility</p:attrName>
                                        </p:attrNameLst>
                                      </p:cBhvr>
                                      <p:to>
                                        <p:strVal val="visible"/>
                                      </p:to>
                                    </p:set>
                                    <p:anim calcmode="lin" valueType="num">
                                      <p:cBhvr additive="base">
                                        <p:cTn id="185" dur="500" fill="hold"/>
                                        <p:tgtEl>
                                          <p:spTgt spid="19027"/>
                                        </p:tgtEl>
                                        <p:attrNameLst>
                                          <p:attrName>ppt_x</p:attrName>
                                        </p:attrNameLst>
                                      </p:cBhvr>
                                      <p:tavLst>
                                        <p:tav tm="0">
                                          <p:val>
                                            <p:strVal val="0-#ppt_w/2"/>
                                          </p:val>
                                        </p:tav>
                                        <p:tav tm="100000">
                                          <p:val>
                                            <p:strVal val="#ppt_x"/>
                                          </p:val>
                                        </p:tav>
                                      </p:tavLst>
                                    </p:anim>
                                    <p:anim calcmode="lin" valueType="num">
                                      <p:cBhvr additive="base">
                                        <p:cTn id="186" dur="500" fill="hold"/>
                                        <p:tgtEl>
                                          <p:spTgt spid="19027"/>
                                        </p:tgtEl>
                                        <p:attrNameLst>
                                          <p:attrName>ppt_y</p:attrName>
                                        </p:attrNameLst>
                                      </p:cBhvr>
                                      <p:tavLst>
                                        <p:tav tm="0">
                                          <p:val>
                                            <p:strVal val="#ppt_y"/>
                                          </p:val>
                                        </p:tav>
                                        <p:tav tm="100000">
                                          <p:val>
                                            <p:strVal val="#ppt_y"/>
                                          </p:val>
                                        </p:tav>
                                      </p:tavLst>
                                    </p:anim>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7" presetClass="entr" presetSubtype="8" fill="hold" grpId="0" nodeType="clickEffect">
                                  <p:stCondLst>
                                    <p:cond delay="0"/>
                                  </p:stCondLst>
                                  <p:childTnLst>
                                    <p:set>
                                      <p:cBhvr>
                                        <p:cTn id="190" dur="1" fill="hold">
                                          <p:stCondLst>
                                            <p:cond delay="0"/>
                                          </p:stCondLst>
                                        </p:cTn>
                                        <p:tgtEl>
                                          <p:spTgt spid="19000"/>
                                        </p:tgtEl>
                                        <p:attrNameLst>
                                          <p:attrName>style.visibility</p:attrName>
                                        </p:attrNameLst>
                                      </p:cBhvr>
                                      <p:to>
                                        <p:strVal val="visible"/>
                                      </p:to>
                                    </p:set>
                                    <p:anim calcmode="lin" valueType="num">
                                      <p:cBhvr>
                                        <p:cTn id="191" dur="500" fill="hold"/>
                                        <p:tgtEl>
                                          <p:spTgt spid="19000"/>
                                        </p:tgtEl>
                                        <p:attrNameLst>
                                          <p:attrName>ppt_x</p:attrName>
                                        </p:attrNameLst>
                                      </p:cBhvr>
                                      <p:tavLst>
                                        <p:tav tm="0">
                                          <p:val>
                                            <p:strVal val="#ppt_x-#ppt_w/2"/>
                                          </p:val>
                                        </p:tav>
                                        <p:tav tm="100000">
                                          <p:val>
                                            <p:strVal val="#ppt_x"/>
                                          </p:val>
                                        </p:tav>
                                      </p:tavLst>
                                    </p:anim>
                                    <p:anim calcmode="lin" valueType="num">
                                      <p:cBhvr>
                                        <p:cTn id="192" dur="500" fill="hold"/>
                                        <p:tgtEl>
                                          <p:spTgt spid="19000"/>
                                        </p:tgtEl>
                                        <p:attrNameLst>
                                          <p:attrName>ppt_y</p:attrName>
                                        </p:attrNameLst>
                                      </p:cBhvr>
                                      <p:tavLst>
                                        <p:tav tm="0">
                                          <p:val>
                                            <p:strVal val="#ppt_y"/>
                                          </p:val>
                                        </p:tav>
                                        <p:tav tm="100000">
                                          <p:val>
                                            <p:strVal val="#ppt_y"/>
                                          </p:val>
                                        </p:tav>
                                      </p:tavLst>
                                    </p:anim>
                                    <p:anim calcmode="lin" valueType="num">
                                      <p:cBhvr>
                                        <p:cTn id="193" dur="500" fill="hold"/>
                                        <p:tgtEl>
                                          <p:spTgt spid="19000"/>
                                        </p:tgtEl>
                                        <p:attrNameLst>
                                          <p:attrName>ppt_w</p:attrName>
                                        </p:attrNameLst>
                                      </p:cBhvr>
                                      <p:tavLst>
                                        <p:tav tm="0">
                                          <p:val>
                                            <p:fltVal val="0"/>
                                          </p:val>
                                        </p:tav>
                                        <p:tav tm="100000">
                                          <p:val>
                                            <p:strVal val="#ppt_w"/>
                                          </p:val>
                                        </p:tav>
                                      </p:tavLst>
                                    </p:anim>
                                    <p:anim calcmode="lin" valueType="num">
                                      <p:cBhvr>
                                        <p:cTn id="194" dur="500" fill="hold"/>
                                        <p:tgtEl>
                                          <p:spTgt spid="19000"/>
                                        </p:tgtEl>
                                        <p:attrNameLst>
                                          <p:attrName>ppt_h</p:attrName>
                                        </p:attrNameLst>
                                      </p:cBhvr>
                                      <p:tavLst>
                                        <p:tav tm="0">
                                          <p:val>
                                            <p:strVal val="#ppt_h"/>
                                          </p:val>
                                        </p:tav>
                                        <p:tav tm="100000">
                                          <p:val>
                                            <p:strVal val="#ppt_h"/>
                                          </p:val>
                                        </p:tav>
                                      </p:tavLst>
                                    </p:anim>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 presetClass="entr" presetSubtype="8" fill="hold" grpId="0" nodeType="clickEffect">
                                  <p:stCondLst>
                                    <p:cond delay="0"/>
                                  </p:stCondLst>
                                  <p:childTnLst>
                                    <p:set>
                                      <p:cBhvr>
                                        <p:cTn id="198" dur="1" fill="hold">
                                          <p:stCondLst>
                                            <p:cond delay="0"/>
                                          </p:stCondLst>
                                        </p:cTn>
                                        <p:tgtEl>
                                          <p:spTgt spid="19028"/>
                                        </p:tgtEl>
                                        <p:attrNameLst>
                                          <p:attrName>style.visibility</p:attrName>
                                        </p:attrNameLst>
                                      </p:cBhvr>
                                      <p:to>
                                        <p:strVal val="visible"/>
                                      </p:to>
                                    </p:set>
                                    <p:anim calcmode="lin" valueType="num">
                                      <p:cBhvr additive="base">
                                        <p:cTn id="199" dur="500" fill="hold"/>
                                        <p:tgtEl>
                                          <p:spTgt spid="19028"/>
                                        </p:tgtEl>
                                        <p:attrNameLst>
                                          <p:attrName>ppt_x</p:attrName>
                                        </p:attrNameLst>
                                      </p:cBhvr>
                                      <p:tavLst>
                                        <p:tav tm="0">
                                          <p:val>
                                            <p:strVal val="0-#ppt_w/2"/>
                                          </p:val>
                                        </p:tav>
                                        <p:tav tm="100000">
                                          <p:val>
                                            <p:strVal val="#ppt_x"/>
                                          </p:val>
                                        </p:tav>
                                      </p:tavLst>
                                    </p:anim>
                                    <p:anim calcmode="lin" valueType="num">
                                      <p:cBhvr additive="base">
                                        <p:cTn id="200" dur="500" fill="hold"/>
                                        <p:tgtEl>
                                          <p:spTgt spid="19028"/>
                                        </p:tgtEl>
                                        <p:attrNameLst>
                                          <p:attrName>ppt_y</p:attrName>
                                        </p:attrNameLst>
                                      </p:cBhvr>
                                      <p:tavLst>
                                        <p:tav tm="0">
                                          <p:val>
                                            <p:strVal val="#ppt_y"/>
                                          </p:val>
                                        </p:tav>
                                        <p:tav tm="100000">
                                          <p:val>
                                            <p:strVal val="#ppt_y"/>
                                          </p:val>
                                        </p:tav>
                                      </p:tavLst>
                                    </p:anim>
                                  </p:childTnLst>
                                </p:cTn>
                              </p:par>
                            </p:childTnLst>
                          </p:cTn>
                        </p:par>
                      </p:childTnLst>
                    </p:cTn>
                  </p:par>
                  <p:par>
                    <p:cTn id="201" fill="hold" nodeType="clickPar">
                      <p:stCondLst>
                        <p:cond delay="indefinite"/>
                      </p:stCondLst>
                      <p:childTnLst>
                        <p:par>
                          <p:cTn id="202" fill="hold" nodeType="withGroup">
                            <p:stCondLst>
                              <p:cond delay="0"/>
                            </p:stCondLst>
                            <p:childTnLst>
                              <p:par>
                                <p:cTn id="203" presetID="17" presetClass="entr" presetSubtype="8" fill="hold" nodeType="clickEffect">
                                  <p:stCondLst>
                                    <p:cond delay="0"/>
                                  </p:stCondLst>
                                  <p:childTnLst>
                                    <p:set>
                                      <p:cBhvr>
                                        <p:cTn id="204" dur="1" fill="hold">
                                          <p:stCondLst>
                                            <p:cond delay="0"/>
                                          </p:stCondLst>
                                        </p:cTn>
                                        <p:tgtEl>
                                          <p:spTgt spid="19001"/>
                                        </p:tgtEl>
                                        <p:attrNameLst>
                                          <p:attrName>style.visibility</p:attrName>
                                        </p:attrNameLst>
                                      </p:cBhvr>
                                      <p:to>
                                        <p:strVal val="visible"/>
                                      </p:to>
                                    </p:set>
                                    <p:anim calcmode="lin" valueType="num">
                                      <p:cBhvr>
                                        <p:cTn id="205" dur="500" fill="hold"/>
                                        <p:tgtEl>
                                          <p:spTgt spid="19001"/>
                                        </p:tgtEl>
                                        <p:attrNameLst>
                                          <p:attrName>ppt_x</p:attrName>
                                        </p:attrNameLst>
                                      </p:cBhvr>
                                      <p:tavLst>
                                        <p:tav tm="0">
                                          <p:val>
                                            <p:strVal val="#ppt_x-#ppt_w/2"/>
                                          </p:val>
                                        </p:tav>
                                        <p:tav tm="100000">
                                          <p:val>
                                            <p:strVal val="#ppt_x"/>
                                          </p:val>
                                        </p:tav>
                                      </p:tavLst>
                                    </p:anim>
                                    <p:anim calcmode="lin" valueType="num">
                                      <p:cBhvr>
                                        <p:cTn id="206" dur="500" fill="hold"/>
                                        <p:tgtEl>
                                          <p:spTgt spid="19001"/>
                                        </p:tgtEl>
                                        <p:attrNameLst>
                                          <p:attrName>ppt_y</p:attrName>
                                        </p:attrNameLst>
                                      </p:cBhvr>
                                      <p:tavLst>
                                        <p:tav tm="0">
                                          <p:val>
                                            <p:strVal val="#ppt_y"/>
                                          </p:val>
                                        </p:tav>
                                        <p:tav tm="100000">
                                          <p:val>
                                            <p:strVal val="#ppt_y"/>
                                          </p:val>
                                        </p:tav>
                                      </p:tavLst>
                                    </p:anim>
                                    <p:anim calcmode="lin" valueType="num">
                                      <p:cBhvr>
                                        <p:cTn id="207" dur="500" fill="hold"/>
                                        <p:tgtEl>
                                          <p:spTgt spid="19001"/>
                                        </p:tgtEl>
                                        <p:attrNameLst>
                                          <p:attrName>ppt_w</p:attrName>
                                        </p:attrNameLst>
                                      </p:cBhvr>
                                      <p:tavLst>
                                        <p:tav tm="0">
                                          <p:val>
                                            <p:fltVal val="0"/>
                                          </p:val>
                                        </p:tav>
                                        <p:tav tm="100000">
                                          <p:val>
                                            <p:strVal val="#ppt_w"/>
                                          </p:val>
                                        </p:tav>
                                      </p:tavLst>
                                    </p:anim>
                                    <p:anim calcmode="lin" valueType="num">
                                      <p:cBhvr>
                                        <p:cTn id="208" dur="500" fill="hold"/>
                                        <p:tgtEl>
                                          <p:spTgt spid="19001"/>
                                        </p:tgtEl>
                                        <p:attrNameLst>
                                          <p:attrName>ppt_h</p:attrName>
                                        </p:attrNameLst>
                                      </p:cBhvr>
                                      <p:tavLst>
                                        <p:tav tm="0">
                                          <p:val>
                                            <p:strVal val="#ppt_h"/>
                                          </p:val>
                                        </p:tav>
                                        <p:tav tm="100000">
                                          <p:val>
                                            <p:strVal val="#ppt_h"/>
                                          </p:val>
                                        </p:tav>
                                      </p:tavLst>
                                    </p:anim>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grpId="0" nodeType="clickEffect">
                                  <p:stCondLst>
                                    <p:cond delay="0"/>
                                  </p:stCondLst>
                                  <p:childTnLst>
                                    <p:set>
                                      <p:cBhvr>
                                        <p:cTn id="212" dur="1" fill="hold">
                                          <p:stCondLst>
                                            <p:cond delay="0"/>
                                          </p:stCondLst>
                                        </p:cTn>
                                        <p:tgtEl>
                                          <p:spTgt spid="19002"/>
                                        </p:tgtEl>
                                        <p:attrNameLst>
                                          <p:attrName>style.visibility</p:attrName>
                                        </p:attrNameLst>
                                      </p:cBhvr>
                                      <p:to>
                                        <p:strVal val="visible"/>
                                      </p:to>
                                    </p:set>
                                    <p:anim calcmode="lin" valueType="num">
                                      <p:cBhvr>
                                        <p:cTn id="213" dur="500" fill="hold"/>
                                        <p:tgtEl>
                                          <p:spTgt spid="19002"/>
                                        </p:tgtEl>
                                        <p:attrNameLst>
                                          <p:attrName>ppt_x</p:attrName>
                                        </p:attrNameLst>
                                      </p:cBhvr>
                                      <p:tavLst>
                                        <p:tav tm="0">
                                          <p:val>
                                            <p:strVal val="#ppt_x-#ppt_w/2"/>
                                          </p:val>
                                        </p:tav>
                                        <p:tav tm="100000">
                                          <p:val>
                                            <p:strVal val="#ppt_x"/>
                                          </p:val>
                                        </p:tav>
                                      </p:tavLst>
                                    </p:anim>
                                    <p:anim calcmode="lin" valueType="num">
                                      <p:cBhvr>
                                        <p:cTn id="214" dur="500" fill="hold"/>
                                        <p:tgtEl>
                                          <p:spTgt spid="19002"/>
                                        </p:tgtEl>
                                        <p:attrNameLst>
                                          <p:attrName>ppt_y</p:attrName>
                                        </p:attrNameLst>
                                      </p:cBhvr>
                                      <p:tavLst>
                                        <p:tav tm="0">
                                          <p:val>
                                            <p:strVal val="#ppt_y"/>
                                          </p:val>
                                        </p:tav>
                                        <p:tav tm="100000">
                                          <p:val>
                                            <p:strVal val="#ppt_y"/>
                                          </p:val>
                                        </p:tav>
                                      </p:tavLst>
                                    </p:anim>
                                    <p:anim calcmode="lin" valueType="num">
                                      <p:cBhvr>
                                        <p:cTn id="215" dur="500" fill="hold"/>
                                        <p:tgtEl>
                                          <p:spTgt spid="19002"/>
                                        </p:tgtEl>
                                        <p:attrNameLst>
                                          <p:attrName>ppt_w</p:attrName>
                                        </p:attrNameLst>
                                      </p:cBhvr>
                                      <p:tavLst>
                                        <p:tav tm="0">
                                          <p:val>
                                            <p:fltVal val="0"/>
                                          </p:val>
                                        </p:tav>
                                        <p:tav tm="100000">
                                          <p:val>
                                            <p:strVal val="#ppt_w"/>
                                          </p:val>
                                        </p:tav>
                                      </p:tavLst>
                                    </p:anim>
                                    <p:anim calcmode="lin" valueType="num">
                                      <p:cBhvr>
                                        <p:cTn id="216" dur="500" fill="hold"/>
                                        <p:tgtEl>
                                          <p:spTgt spid="19002"/>
                                        </p:tgtEl>
                                        <p:attrNameLst>
                                          <p:attrName>ppt_h</p:attrName>
                                        </p:attrNameLst>
                                      </p:cBhvr>
                                      <p:tavLst>
                                        <p:tav tm="0">
                                          <p:val>
                                            <p:strVal val="#ppt_h"/>
                                          </p:val>
                                        </p:tav>
                                        <p:tav tm="100000">
                                          <p:val>
                                            <p:strVal val="#ppt_h"/>
                                          </p:val>
                                        </p:tav>
                                      </p:tavLst>
                                    </p:anim>
                                  </p:childTnLst>
                                </p:cTn>
                              </p:par>
                            </p:childTnLst>
                          </p:cTn>
                        </p:par>
                      </p:childTnLst>
                    </p:cTn>
                  </p:par>
                  <p:par>
                    <p:cTn id="217" fill="hold" nodeType="clickPar">
                      <p:stCondLst>
                        <p:cond delay="indefinite"/>
                      </p:stCondLst>
                      <p:childTnLst>
                        <p:par>
                          <p:cTn id="218" fill="hold" nodeType="withGroup">
                            <p:stCondLst>
                              <p:cond delay="0"/>
                            </p:stCondLst>
                            <p:childTnLst>
                              <p:par>
                                <p:cTn id="219" presetID="2" presetClass="entr" presetSubtype="8" fill="hold" grpId="0" nodeType="clickEffect">
                                  <p:stCondLst>
                                    <p:cond delay="0"/>
                                  </p:stCondLst>
                                  <p:childTnLst>
                                    <p:set>
                                      <p:cBhvr>
                                        <p:cTn id="220" dur="1" fill="hold">
                                          <p:stCondLst>
                                            <p:cond delay="0"/>
                                          </p:stCondLst>
                                        </p:cTn>
                                        <p:tgtEl>
                                          <p:spTgt spid="19031"/>
                                        </p:tgtEl>
                                        <p:attrNameLst>
                                          <p:attrName>style.visibility</p:attrName>
                                        </p:attrNameLst>
                                      </p:cBhvr>
                                      <p:to>
                                        <p:strVal val="visible"/>
                                      </p:to>
                                    </p:set>
                                    <p:anim calcmode="lin" valueType="num">
                                      <p:cBhvr additive="base">
                                        <p:cTn id="221" dur="500" fill="hold"/>
                                        <p:tgtEl>
                                          <p:spTgt spid="19031"/>
                                        </p:tgtEl>
                                        <p:attrNameLst>
                                          <p:attrName>ppt_x</p:attrName>
                                        </p:attrNameLst>
                                      </p:cBhvr>
                                      <p:tavLst>
                                        <p:tav tm="0">
                                          <p:val>
                                            <p:strVal val="0-#ppt_w/2"/>
                                          </p:val>
                                        </p:tav>
                                        <p:tav tm="100000">
                                          <p:val>
                                            <p:strVal val="#ppt_x"/>
                                          </p:val>
                                        </p:tav>
                                      </p:tavLst>
                                    </p:anim>
                                    <p:anim calcmode="lin" valueType="num">
                                      <p:cBhvr additive="base">
                                        <p:cTn id="222" dur="500" fill="hold"/>
                                        <p:tgtEl>
                                          <p:spTgt spid="19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87" grpId="0" autoUpdateAnimBg="0"/>
      <p:bldP spid="18788" grpId="0" autoUpdateAnimBg="0"/>
      <p:bldP spid="18949" grpId="0" animBg="1"/>
      <p:bldP spid="18950" grpId="0" animBg="1"/>
      <p:bldP spid="18951" grpId="0" animBg="1"/>
      <p:bldP spid="18952" grpId="0" animBg="1"/>
      <p:bldP spid="18997" grpId="0" animBg="1"/>
      <p:bldP spid="18999" grpId="0" animBg="1"/>
      <p:bldP spid="19000" grpId="0" animBg="1"/>
      <p:bldP spid="19002" grpId="0" animBg="1"/>
      <p:bldP spid="19003" grpId="0" autoUpdateAnimBg="0"/>
      <p:bldP spid="19027" grpId="0" autoUpdateAnimBg="0"/>
      <p:bldP spid="19028" grpId="0" autoUpdateAnimBg="0"/>
      <p:bldP spid="19029" grpId="0" autoUpdateAnimBg="0"/>
      <p:bldP spid="19031"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95D85629-C92D-4790-A486-768FF2F8C48C}"/>
              </a:ext>
            </a:extLst>
          </p:cNvPr>
          <p:cNvSpPr>
            <a:spLocks noGrp="1" noChangeArrowheads="1"/>
          </p:cNvSpPr>
          <p:nvPr>
            <p:ph type="title"/>
          </p:nvPr>
        </p:nvSpPr>
        <p:spPr>
          <a:xfrm>
            <a:off x="609600" y="533400"/>
            <a:ext cx="7772400" cy="609600"/>
          </a:xfrm>
        </p:spPr>
        <p:txBody>
          <a:bodyPr/>
          <a:lstStyle/>
          <a:p>
            <a:pPr algn="ctr" eaLnBrk="1" hangingPunct="1"/>
            <a:r>
              <a:rPr kumimoji="0" lang="en-US" altLang="zh-CN" sz="3200" b="1">
                <a:solidFill>
                  <a:srgbClr val="040408"/>
                </a:solidFill>
                <a:latin typeface="宋体" panose="02010600030101010101" pitchFamily="2" charset="-122"/>
              </a:rPr>
              <a:t>α=30</a:t>
            </a:r>
            <a:r>
              <a:rPr kumimoji="0" lang="en-US" altLang="zh-CN" sz="3200" b="1" baseline="30000">
                <a:solidFill>
                  <a:srgbClr val="040408"/>
                </a:solidFill>
                <a:latin typeface="宋体" panose="02010600030101010101" pitchFamily="2" charset="-122"/>
              </a:rPr>
              <a:t>0</a:t>
            </a:r>
            <a:r>
              <a:rPr kumimoji="0" lang="zh-CN" altLang="en-US" sz="3200" b="1">
                <a:solidFill>
                  <a:srgbClr val="040408"/>
                </a:solidFill>
                <a:latin typeface="宋体" panose="02010600030101010101" pitchFamily="2" charset="-122"/>
              </a:rPr>
              <a:t>时</a:t>
            </a:r>
            <a:r>
              <a:rPr lang="zh-CN" altLang="en-US" sz="3200" b="1">
                <a:solidFill>
                  <a:srgbClr val="040408"/>
                </a:solidFill>
                <a:latin typeface="宋体" panose="02010600030101010101" pitchFamily="2" charset="-122"/>
              </a:rPr>
              <a:t>三相</a:t>
            </a:r>
            <a:r>
              <a:rPr lang="zh-CN" altLang="en-US" sz="3600" b="1">
                <a:solidFill>
                  <a:srgbClr val="040408"/>
                </a:solidFill>
                <a:latin typeface="宋体" panose="02010600030101010101" pitchFamily="2" charset="-122"/>
              </a:rPr>
              <a:t>半波</a:t>
            </a:r>
            <a:r>
              <a:rPr lang="zh-CN" altLang="en-US" sz="3200" b="1">
                <a:solidFill>
                  <a:srgbClr val="040408"/>
                </a:solidFill>
                <a:latin typeface="宋体" panose="02010600030101010101" pitchFamily="2" charset="-122"/>
              </a:rPr>
              <a:t>可控整流电路</a:t>
            </a:r>
            <a:r>
              <a:rPr lang="zh-CN" altLang="en-US"/>
              <a:t> </a:t>
            </a:r>
          </a:p>
        </p:txBody>
      </p:sp>
      <p:graphicFrame>
        <p:nvGraphicFramePr>
          <p:cNvPr id="10242" name="Object 127">
            <a:extLst>
              <a:ext uri="{FF2B5EF4-FFF2-40B4-BE49-F238E27FC236}">
                <a16:creationId xmlns:a16="http://schemas.microsoft.com/office/drawing/2014/main" id="{C51F40CD-22DA-48EC-AE92-23CE6D551C7B}"/>
              </a:ext>
            </a:extLst>
          </p:cNvPr>
          <p:cNvGraphicFramePr>
            <a:graphicFrameLocks noChangeAspect="1"/>
          </p:cNvGraphicFramePr>
          <p:nvPr/>
        </p:nvGraphicFramePr>
        <p:xfrm>
          <a:off x="914400" y="1524000"/>
          <a:ext cx="3124200" cy="2971800"/>
        </p:xfrm>
        <a:graphic>
          <a:graphicData uri="http://schemas.openxmlformats.org/presentationml/2006/ole">
            <mc:AlternateContent xmlns:mc="http://schemas.openxmlformats.org/markup-compatibility/2006">
              <mc:Choice xmlns:v="urn:schemas-microsoft-com:vml" Requires="v">
                <p:oleObj spid="_x0000_s10332" r:id="rId3" imgW="2023560" imgH="1469520" progId="">
                  <p:embed/>
                </p:oleObj>
              </mc:Choice>
              <mc:Fallback>
                <p:oleObj r:id="rId3" imgW="2023560" imgH="1469520" progId="">
                  <p:embed/>
                  <p:pic>
                    <p:nvPicPr>
                      <p:cNvPr id="0" name="Object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524000"/>
                        <a:ext cx="3124200" cy="2971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9900"/>
                              </a:outerShdw>
                            </a:effectLst>
                          </a14:hiddenEffects>
                        </a:ext>
                      </a:extLst>
                    </p:spPr>
                  </p:pic>
                </p:oleObj>
              </mc:Fallback>
            </mc:AlternateContent>
          </a:graphicData>
        </a:graphic>
      </p:graphicFrame>
      <p:sp>
        <p:nvSpPr>
          <p:cNvPr id="23680" name="Rectangle 128">
            <a:extLst>
              <a:ext uri="{FF2B5EF4-FFF2-40B4-BE49-F238E27FC236}">
                <a16:creationId xmlns:a16="http://schemas.microsoft.com/office/drawing/2014/main" id="{4E119570-7F59-4685-B409-0BB83F82E6AF}"/>
              </a:ext>
            </a:extLst>
          </p:cNvPr>
          <p:cNvSpPr>
            <a:spLocks noChangeArrowheads="1"/>
          </p:cNvSpPr>
          <p:nvPr/>
        </p:nvSpPr>
        <p:spPr bwMode="auto">
          <a:xfrm>
            <a:off x="0" y="4724400"/>
            <a:ext cx="4343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b="1" i="1">
                <a:solidFill>
                  <a:srgbClr val="040408"/>
                </a:solidFill>
                <a:latin typeface="宋体" panose="02010600030101010101" pitchFamily="2" charset="-122"/>
              </a:rPr>
              <a:t>a</a:t>
            </a:r>
            <a:r>
              <a:rPr lang="en-US" altLang="zh-CN" sz="1600" b="1">
                <a:solidFill>
                  <a:srgbClr val="040408"/>
                </a:solidFill>
                <a:latin typeface="宋体" panose="02010600030101010101" pitchFamily="2" charset="-122"/>
              </a:rPr>
              <a:t>=30</a:t>
            </a:r>
            <a:r>
              <a:rPr lang="en-US" altLang="zh-CN" sz="1600" b="1">
                <a:solidFill>
                  <a:srgbClr val="040408"/>
                </a:solidFill>
                <a:latin typeface="宋体" panose="02010600030101010101" pitchFamily="2" charset="-122"/>
                <a:sym typeface="Symbol" panose="05050102010706020507" pitchFamily="18" charset="2"/>
              </a:rPr>
              <a:t></a:t>
            </a:r>
            <a:r>
              <a:rPr lang="zh-CN" altLang="en-US" sz="1600" b="1">
                <a:solidFill>
                  <a:srgbClr val="040408"/>
                </a:solidFill>
                <a:latin typeface="宋体" panose="02010600030101010101" pitchFamily="2" charset="-122"/>
              </a:rPr>
              <a:t>时的波形</a:t>
            </a:r>
          </a:p>
          <a:p>
            <a:pPr eaLnBrk="1" hangingPunct="1"/>
            <a:r>
              <a:rPr lang="zh-CN" altLang="en-US" sz="1600">
                <a:solidFill>
                  <a:srgbClr val="040408"/>
                </a:solidFill>
                <a:latin typeface="宋体" panose="02010600030101010101" pitchFamily="2" charset="-122"/>
                <a:sym typeface="Symbol" panose="05050102010706020507" pitchFamily="18" charset="2"/>
              </a:rPr>
              <a:t>   </a:t>
            </a:r>
            <a:r>
              <a:rPr lang="zh-CN" altLang="en-US" sz="1600" b="1">
                <a:solidFill>
                  <a:srgbClr val="040408"/>
                </a:solidFill>
                <a:latin typeface="宋体" panose="02010600030101010101" pitchFamily="2" charset="-122"/>
                <a:sym typeface="Symbol" panose="05050102010706020507" pitchFamily="18" charset="2"/>
              </a:rPr>
              <a:t>负载电流处于连续和断续之间的临界状态</a:t>
            </a:r>
            <a:r>
              <a:rPr lang="zh-CN" altLang="en-US" sz="1100" b="1">
                <a:sym typeface="Symbol" panose="05050102010706020507" pitchFamily="18" charset="2"/>
              </a:rPr>
              <a:t> </a:t>
            </a:r>
            <a:endParaRPr lang="zh-CN" altLang="en-US" sz="1200" b="1">
              <a:latin typeface="Times New Roman" panose="02020603050405020304" pitchFamily="18" charset="0"/>
              <a:sym typeface="Symbol" panose="05050102010706020507" pitchFamily="18" charset="2"/>
            </a:endParaRPr>
          </a:p>
        </p:txBody>
      </p:sp>
      <p:sp>
        <p:nvSpPr>
          <p:cNvPr id="23681" name="Freeform 129">
            <a:extLst>
              <a:ext uri="{FF2B5EF4-FFF2-40B4-BE49-F238E27FC236}">
                <a16:creationId xmlns:a16="http://schemas.microsoft.com/office/drawing/2014/main" id="{668251FF-E798-410B-8BA2-C7D21444387D}"/>
              </a:ext>
            </a:extLst>
          </p:cNvPr>
          <p:cNvSpPr>
            <a:spLocks/>
          </p:cNvSpPr>
          <p:nvPr/>
        </p:nvSpPr>
        <p:spPr bwMode="auto">
          <a:xfrm>
            <a:off x="4848225" y="2646363"/>
            <a:ext cx="839788" cy="477837"/>
          </a:xfrm>
          <a:custGeom>
            <a:avLst/>
            <a:gdLst>
              <a:gd name="T0" fmla="*/ 0 w 692"/>
              <a:gd name="T1" fmla="*/ 86 h 587"/>
              <a:gd name="T2" fmla="*/ 35 w 692"/>
              <a:gd name="T3" fmla="*/ 57 h 587"/>
              <a:gd name="T4" fmla="*/ 69 w 692"/>
              <a:gd name="T5" fmla="*/ 33 h 587"/>
              <a:gd name="T6" fmla="*/ 104 w 692"/>
              <a:gd name="T7" fmla="*/ 15 h 587"/>
              <a:gd name="T8" fmla="*/ 138 w 692"/>
              <a:gd name="T9" fmla="*/ 6 h 587"/>
              <a:gd name="T10" fmla="*/ 173 w 692"/>
              <a:gd name="T11" fmla="*/ 0 h 587"/>
              <a:gd name="T12" fmla="*/ 207 w 692"/>
              <a:gd name="T13" fmla="*/ 2 h 587"/>
              <a:gd name="T14" fmla="*/ 242 w 692"/>
              <a:gd name="T15" fmla="*/ 10 h 587"/>
              <a:gd name="T16" fmla="*/ 277 w 692"/>
              <a:gd name="T17" fmla="*/ 23 h 587"/>
              <a:gd name="T18" fmla="*/ 311 w 692"/>
              <a:gd name="T19" fmla="*/ 45 h 587"/>
              <a:gd name="T20" fmla="*/ 346 w 692"/>
              <a:gd name="T21" fmla="*/ 72 h 587"/>
              <a:gd name="T22" fmla="*/ 380 w 692"/>
              <a:gd name="T23" fmla="*/ 104 h 587"/>
              <a:gd name="T24" fmla="*/ 415 w 692"/>
              <a:gd name="T25" fmla="*/ 143 h 587"/>
              <a:gd name="T26" fmla="*/ 450 w 692"/>
              <a:gd name="T27" fmla="*/ 186 h 587"/>
              <a:gd name="T28" fmla="*/ 484 w 692"/>
              <a:gd name="T29" fmla="*/ 234 h 587"/>
              <a:gd name="T30" fmla="*/ 519 w 692"/>
              <a:gd name="T31" fmla="*/ 285 h 587"/>
              <a:gd name="T32" fmla="*/ 553 w 692"/>
              <a:gd name="T33" fmla="*/ 340 h 587"/>
              <a:gd name="T34" fmla="*/ 588 w 692"/>
              <a:gd name="T35" fmla="*/ 399 h 587"/>
              <a:gd name="T36" fmla="*/ 622 w 692"/>
              <a:gd name="T37" fmla="*/ 460 h 587"/>
              <a:gd name="T38" fmla="*/ 657 w 692"/>
              <a:gd name="T39" fmla="*/ 522 h 587"/>
              <a:gd name="T40" fmla="*/ 692 w 692"/>
              <a:gd name="T41" fmla="*/ 587 h 5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2"/>
              <a:gd name="T64" fmla="*/ 0 h 587"/>
              <a:gd name="T65" fmla="*/ 692 w 692"/>
              <a:gd name="T66" fmla="*/ 587 h 5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2" h="587">
                <a:moveTo>
                  <a:pt x="0" y="86"/>
                </a:moveTo>
                <a:lnTo>
                  <a:pt x="35" y="57"/>
                </a:lnTo>
                <a:lnTo>
                  <a:pt x="69" y="33"/>
                </a:lnTo>
                <a:lnTo>
                  <a:pt x="104" y="15"/>
                </a:lnTo>
                <a:lnTo>
                  <a:pt x="138" y="6"/>
                </a:lnTo>
                <a:lnTo>
                  <a:pt x="173" y="0"/>
                </a:lnTo>
                <a:lnTo>
                  <a:pt x="207" y="2"/>
                </a:lnTo>
                <a:lnTo>
                  <a:pt x="242" y="10"/>
                </a:lnTo>
                <a:lnTo>
                  <a:pt x="277" y="23"/>
                </a:lnTo>
                <a:lnTo>
                  <a:pt x="311" y="45"/>
                </a:lnTo>
                <a:lnTo>
                  <a:pt x="346" y="72"/>
                </a:lnTo>
                <a:lnTo>
                  <a:pt x="380" y="104"/>
                </a:lnTo>
                <a:lnTo>
                  <a:pt x="415" y="143"/>
                </a:lnTo>
                <a:lnTo>
                  <a:pt x="450" y="186"/>
                </a:lnTo>
                <a:lnTo>
                  <a:pt x="484" y="234"/>
                </a:lnTo>
                <a:lnTo>
                  <a:pt x="519" y="285"/>
                </a:lnTo>
                <a:lnTo>
                  <a:pt x="553" y="340"/>
                </a:lnTo>
                <a:lnTo>
                  <a:pt x="588" y="399"/>
                </a:lnTo>
                <a:lnTo>
                  <a:pt x="622" y="460"/>
                </a:lnTo>
                <a:lnTo>
                  <a:pt x="657" y="522"/>
                </a:lnTo>
                <a:lnTo>
                  <a:pt x="692" y="587"/>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 name="Group 130">
            <a:extLst>
              <a:ext uri="{FF2B5EF4-FFF2-40B4-BE49-F238E27FC236}">
                <a16:creationId xmlns:a16="http://schemas.microsoft.com/office/drawing/2014/main" id="{2F5AB224-C77E-4C72-814F-84F4085319E3}"/>
              </a:ext>
            </a:extLst>
          </p:cNvPr>
          <p:cNvGrpSpPr>
            <a:grpSpLocks/>
          </p:cNvGrpSpPr>
          <p:nvPr/>
        </p:nvGrpSpPr>
        <p:grpSpPr bwMode="auto">
          <a:xfrm>
            <a:off x="4429125" y="4572000"/>
            <a:ext cx="3648075" cy="890588"/>
            <a:chOff x="2439" y="15135"/>
            <a:chExt cx="3103" cy="1342"/>
          </a:xfrm>
        </p:grpSpPr>
        <p:sp>
          <p:nvSpPr>
            <p:cNvPr id="10325" name="Line 131">
              <a:extLst>
                <a:ext uri="{FF2B5EF4-FFF2-40B4-BE49-F238E27FC236}">
                  <a16:creationId xmlns:a16="http://schemas.microsoft.com/office/drawing/2014/main" id="{9A540319-4CC7-4C5A-9A02-DF2669B20098}"/>
                </a:ext>
              </a:extLst>
            </p:cNvPr>
            <p:cNvSpPr>
              <a:spLocks noChangeShapeType="1"/>
            </p:cNvSpPr>
            <p:nvPr/>
          </p:nvSpPr>
          <p:spPr bwMode="auto">
            <a:xfrm>
              <a:off x="4178" y="16015"/>
              <a:ext cx="1" cy="46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26" name="Group 132">
              <a:extLst>
                <a:ext uri="{FF2B5EF4-FFF2-40B4-BE49-F238E27FC236}">
                  <a16:creationId xmlns:a16="http://schemas.microsoft.com/office/drawing/2014/main" id="{6D1AFEB5-8759-430C-8986-14F66C9CA947}"/>
                </a:ext>
              </a:extLst>
            </p:cNvPr>
            <p:cNvGrpSpPr>
              <a:grpSpLocks/>
            </p:cNvGrpSpPr>
            <p:nvPr/>
          </p:nvGrpSpPr>
          <p:grpSpPr bwMode="auto">
            <a:xfrm>
              <a:off x="2439" y="15135"/>
              <a:ext cx="3103" cy="1342"/>
              <a:chOff x="2439" y="15135"/>
              <a:chExt cx="3103" cy="1342"/>
            </a:xfrm>
          </p:grpSpPr>
          <p:sp>
            <p:nvSpPr>
              <p:cNvPr id="10327" name="Freeform 133">
                <a:extLst>
                  <a:ext uri="{FF2B5EF4-FFF2-40B4-BE49-F238E27FC236}">
                    <a16:creationId xmlns:a16="http://schemas.microsoft.com/office/drawing/2014/main" id="{28078B1E-AF24-49F9-B8AF-58EB857C773E}"/>
                  </a:ext>
                </a:extLst>
              </p:cNvPr>
              <p:cNvSpPr>
                <a:spLocks/>
              </p:cNvSpPr>
              <p:nvPr/>
            </p:nvSpPr>
            <p:spPr bwMode="auto">
              <a:xfrm>
                <a:off x="2439" y="15135"/>
                <a:ext cx="352" cy="880"/>
              </a:xfrm>
              <a:custGeom>
                <a:avLst/>
                <a:gdLst>
                  <a:gd name="T0" fmla="*/ 0 w 352"/>
                  <a:gd name="T1" fmla="*/ 880 h 880"/>
                  <a:gd name="T2" fmla="*/ 35 w 352"/>
                  <a:gd name="T3" fmla="*/ 795 h 880"/>
                  <a:gd name="T4" fmla="*/ 72 w 352"/>
                  <a:gd name="T5" fmla="*/ 711 h 880"/>
                  <a:gd name="T6" fmla="*/ 142 w 352"/>
                  <a:gd name="T7" fmla="*/ 532 h 880"/>
                  <a:gd name="T8" fmla="*/ 176 w 352"/>
                  <a:gd name="T9" fmla="*/ 440 h 880"/>
                  <a:gd name="T10" fmla="*/ 214 w 352"/>
                  <a:gd name="T11" fmla="*/ 351 h 880"/>
                  <a:gd name="T12" fmla="*/ 248 w 352"/>
                  <a:gd name="T13" fmla="*/ 259 h 880"/>
                  <a:gd name="T14" fmla="*/ 283 w 352"/>
                  <a:gd name="T15" fmla="*/ 169 h 880"/>
                  <a:gd name="T16" fmla="*/ 318 w 352"/>
                  <a:gd name="T17" fmla="*/ 82 h 880"/>
                  <a:gd name="T18" fmla="*/ 352 w 352"/>
                  <a:gd name="T19" fmla="*/ 0 h 8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880"/>
                  <a:gd name="T32" fmla="*/ 352 w 352"/>
                  <a:gd name="T33" fmla="*/ 880 h 8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880">
                    <a:moveTo>
                      <a:pt x="0" y="880"/>
                    </a:moveTo>
                    <a:lnTo>
                      <a:pt x="35" y="795"/>
                    </a:lnTo>
                    <a:lnTo>
                      <a:pt x="72" y="711"/>
                    </a:lnTo>
                    <a:lnTo>
                      <a:pt x="142" y="532"/>
                    </a:lnTo>
                    <a:lnTo>
                      <a:pt x="176" y="440"/>
                    </a:lnTo>
                    <a:lnTo>
                      <a:pt x="214" y="351"/>
                    </a:lnTo>
                    <a:lnTo>
                      <a:pt x="248" y="259"/>
                    </a:lnTo>
                    <a:lnTo>
                      <a:pt x="283" y="169"/>
                    </a:lnTo>
                    <a:lnTo>
                      <a:pt x="318" y="82"/>
                    </a:lnTo>
                    <a:lnTo>
                      <a:pt x="352" y="0"/>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28" name="Freeform 134">
                <a:extLst>
                  <a:ext uri="{FF2B5EF4-FFF2-40B4-BE49-F238E27FC236}">
                    <a16:creationId xmlns:a16="http://schemas.microsoft.com/office/drawing/2014/main" id="{BB560355-5814-48D7-98CB-476B3501325F}"/>
                  </a:ext>
                </a:extLst>
              </p:cNvPr>
              <p:cNvSpPr>
                <a:spLocks/>
              </p:cNvSpPr>
              <p:nvPr/>
            </p:nvSpPr>
            <p:spPr bwMode="auto">
              <a:xfrm>
                <a:off x="4178" y="15135"/>
                <a:ext cx="682" cy="1342"/>
              </a:xfrm>
              <a:custGeom>
                <a:avLst/>
                <a:gdLst>
                  <a:gd name="T0" fmla="*/ 0 w 682"/>
                  <a:gd name="T1" fmla="*/ 1342 h 1342"/>
                  <a:gd name="T2" fmla="*/ 34 w 682"/>
                  <a:gd name="T3" fmla="*/ 1336 h 1342"/>
                  <a:gd name="T4" fmla="*/ 69 w 682"/>
                  <a:gd name="T5" fmla="*/ 1322 h 1342"/>
                  <a:gd name="T6" fmla="*/ 103 w 682"/>
                  <a:gd name="T7" fmla="*/ 1298 h 1342"/>
                  <a:gd name="T8" fmla="*/ 138 w 682"/>
                  <a:gd name="T9" fmla="*/ 1265 h 1342"/>
                  <a:gd name="T10" fmla="*/ 169 w 682"/>
                  <a:gd name="T11" fmla="*/ 1220 h 1342"/>
                  <a:gd name="T12" fmla="*/ 207 w 682"/>
                  <a:gd name="T13" fmla="*/ 1173 h 1342"/>
                  <a:gd name="T14" fmla="*/ 239 w 682"/>
                  <a:gd name="T15" fmla="*/ 1116 h 1342"/>
                  <a:gd name="T16" fmla="*/ 273 w 682"/>
                  <a:gd name="T17" fmla="*/ 1053 h 1342"/>
                  <a:gd name="T18" fmla="*/ 308 w 682"/>
                  <a:gd name="T19" fmla="*/ 980 h 1342"/>
                  <a:gd name="T20" fmla="*/ 342 w 682"/>
                  <a:gd name="T21" fmla="*/ 903 h 1342"/>
                  <a:gd name="T22" fmla="*/ 412 w 682"/>
                  <a:gd name="T23" fmla="*/ 734 h 1342"/>
                  <a:gd name="T24" fmla="*/ 478 w 682"/>
                  <a:gd name="T25" fmla="*/ 552 h 1342"/>
                  <a:gd name="T26" fmla="*/ 512 w 682"/>
                  <a:gd name="T27" fmla="*/ 461 h 1342"/>
                  <a:gd name="T28" fmla="*/ 581 w 682"/>
                  <a:gd name="T29" fmla="*/ 269 h 1342"/>
                  <a:gd name="T30" fmla="*/ 616 w 682"/>
                  <a:gd name="T31" fmla="*/ 176 h 1342"/>
                  <a:gd name="T32" fmla="*/ 650 w 682"/>
                  <a:gd name="T33" fmla="*/ 86 h 1342"/>
                  <a:gd name="T34" fmla="*/ 682 w 682"/>
                  <a:gd name="T35" fmla="*/ 0 h 13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82"/>
                  <a:gd name="T55" fmla="*/ 0 h 1342"/>
                  <a:gd name="T56" fmla="*/ 682 w 682"/>
                  <a:gd name="T57" fmla="*/ 1342 h 13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82" h="1342">
                    <a:moveTo>
                      <a:pt x="0" y="1342"/>
                    </a:moveTo>
                    <a:lnTo>
                      <a:pt x="34" y="1336"/>
                    </a:lnTo>
                    <a:lnTo>
                      <a:pt x="69" y="1322"/>
                    </a:lnTo>
                    <a:lnTo>
                      <a:pt x="103" y="1298"/>
                    </a:lnTo>
                    <a:lnTo>
                      <a:pt x="138" y="1265"/>
                    </a:lnTo>
                    <a:lnTo>
                      <a:pt x="169" y="1220"/>
                    </a:lnTo>
                    <a:lnTo>
                      <a:pt x="207" y="1173"/>
                    </a:lnTo>
                    <a:lnTo>
                      <a:pt x="239" y="1116"/>
                    </a:lnTo>
                    <a:lnTo>
                      <a:pt x="273" y="1053"/>
                    </a:lnTo>
                    <a:lnTo>
                      <a:pt x="308" y="980"/>
                    </a:lnTo>
                    <a:lnTo>
                      <a:pt x="342" y="903"/>
                    </a:lnTo>
                    <a:lnTo>
                      <a:pt x="412" y="734"/>
                    </a:lnTo>
                    <a:lnTo>
                      <a:pt x="478" y="552"/>
                    </a:lnTo>
                    <a:lnTo>
                      <a:pt x="512" y="461"/>
                    </a:lnTo>
                    <a:lnTo>
                      <a:pt x="581" y="269"/>
                    </a:lnTo>
                    <a:lnTo>
                      <a:pt x="616" y="176"/>
                    </a:lnTo>
                    <a:lnTo>
                      <a:pt x="650" y="86"/>
                    </a:lnTo>
                    <a:lnTo>
                      <a:pt x="682" y="0"/>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29" name="Freeform 135">
                <a:extLst>
                  <a:ext uri="{FF2B5EF4-FFF2-40B4-BE49-F238E27FC236}">
                    <a16:creationId xmlns:a16="http://schemas.microsoft.com/office/drawing/2014/main" id="{46AACCBA-6EF6-4E7F-8916-371A7A8C7388}"/>
                  </a:ext>
                </a:extLst>
              </p:cNvPr>
              <p:cNvSpPr>
                <a:spLocks/>
              </p:cNvSpPr>
              <p:nvPr/>
            </p:nvSpPr>
            <p:spPr bwMode="auto">
              <a:xfrm>
                <a:off x="3486" y="16015"/>
                <a:ext cx="682" cy="462"/>
              </a:xfrm>
              <a:custGeom>
                <a:avLst/>
                <a:gdLst>
                  <a:gd name="T0" fmla="*/ 0 w 682"/>
                  <a:gd name="T1" fmla="*/ 0 h 462"/>
                  <a:gd name="T2" fmla="*/ 31 w 682"/>
                  <a:gd name="T3" fmla="*/ 78 h 462"/>
                  <a:gd name="T4" fmla="*/ 66 w 682"/>
                  <a:gd name="T5" fmla="*/ 149 h 462"/>
                  <a:gd name="T6" fmla="*/ 101 w 682"/>
                  <a:gd name="T7" fmla="*/ 216 h 462"/>
                  <a:gd name="T8" fmla="*/ 135 w 682"/>
                  <a:gd name="T9" fmla="*/ 275 h 462"/>
                  <a:gd name="T10" fmla="*/ 170 w 682"/>
                  <a:gd name="T11" fmla="*/ 326 h 462"/>
                  <a:gd name="T12" fmla="*/ 204 w 682"/>
                  <a:gd name="T13" fmla="*/ 371 h 462"/>
                  <a:gd name="T14" fmla="*/ 239 w 682"/>
                  <a:gd name="T15" fmla="*/ 407 h 462"/>
                  <a:gd name="T16" fmla="*/ 274 w 682"/>
                  <a:gd name="T17" fmla="*/ 432 h 462"/>
                  <a:gd name="T18" fmla="*/ 305 w 682"/>
                  <a:gd name="T19" fmla="*/ 452 h 462"/>
                  <a:gd name="T20" fmla="*/ 343 w 682"/>
                  <a:gd name="T21" fmla="*/ 462 h 462"/>
                  <a:gd name="T22" fmla="*/ 374 w 682"/>
                  <a:gd name="T23" fmla="*/ 462 h 462"/>
                  <a:gd name="T24" fmla="*/ 409 w 682"/>
                  <a:gd name="T25" fmla="*/ 450 h 462"/>
                  <a:gd name="T26" fmla="*/ 443 w 682"/>
                  <a:gd name="T27" fmla="*/ 432 h 462"/>
                  <a:gd name="T28" fmla="*/ 478 w 682"/>
                  <a:gd name="T29" fmla="*/ 405 h 462"/>
                  <a:gd name="T30" fmla="*/ 512 w 682"/>
                  <a:gd name="T31" fmla="*/ 367 h 462"/>
                  <a:gd name="T32" fmla="*/ 547 w 682"/>
                  <a:gd name="T33" fmla="*/ 322 h 462"/>
                  <a:gd name="T34" fmla="*/ 582 w 682"/>
                  <a:gd name="T35" fmla="*/ 273 h 462"/>
                  <a:gd name="T36" fmla="*/ 613 w 682"/>
                  <a:gd name="T37" fmla="*/ 210 h 462"/>
                  <a:gd name="T38" fmla="*/ 651 w 682"/>
                  <a:gd name="T39" fmla="*/ 145 h 462"/>
                  <a:gd name="T40" fmla="*/ 682 w 682"/>
                  <a:gd name="T41" fmla="*/ 73 h 4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2"/>
                  <a:gd name="T64" fmla="*/ 0 h 462"/>
                  <a:gd name="T65" fmla="*/ 682 w 682"/>
                  <a:gd name="T66" fmla="*/ 462 h 4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2" h="462">
                    <a:moveTo>
                      <a:pt x="0" y="0"/>
                    </a:moveTo>
                    <a:lnTo>
                      <a:pt x="31" y="78"/>
                    </a:lnTo>
                    <a:lnTo>
                      <a:pt x="66" y="149"/>
                    </a:lnTo>
                    <a:lnTo>
                      <a:pt x="101" y="216"/>
                    </a:lnTo>
                    <a:lnTo>
                      <a:pt x="135" y="275"/>
                    </a:lnTo>
                    <a:lnTo>
                      <a:pt x="170" y="326"/>
                    </a:lnTo>
                    <a:lnTo>
                      <a:pt x="204" y="371"/>
                    </a:lnTo>
                    <a:lnTo>
                      <a:pt x="239" y="407"/>
                    </a:lnTo>
                    <a:lnTo>
                      <a:pt x="274" y="432"/>
                    </a:lnTo>
                    <a:lnTo>
                      <a:pt x="305" y="452"/>
                    </a:lnTo>
                    <a:lnTo>
                      <a:pt x="343" y="462"/>
                    </a:lnTo>
                    <a:lnTo>
                      <a:pt x="374" y="462"/>
                    </a:lnTo>
                    <a:lnTo>
                      <a:pt x="409" y="450"/>
                    </a:lnTo>
                    <a:lnTo>
                      <a:pt x="443" y="432"/>
                    </a:lnTo>
                    <a:lnTo>
                      <a:pt x="478" y="405"/>
                    </a:lnTo>
                    <a:lnTo>
                      <a:pt x="512" y="367"/>
                    </a:lnTo>
                    <a:lnTo>
                      <a:pt x="547" y="322"/>
                    </a:lnTo>
                    <a:lnTo>
                      <a:pt x="582" y="273"/>
                    </a:lnTo>
                    <a:lnTo>
                      <a:pt x="613" y="210"/>
                    </a:lnTo>
                    <a:lnTo>
                      <a:pt x="651" y="145"/>
                    </a:lnTo>
                    <a:lnTo>
                      <a:pt x="682" y="73"/>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30" name="Freeform 136">
                <a:extLst>
                  <a:ext uri="{FF2B5EF4-FFF2-40B4-BE49-F238E27FC236}">
                    <a16:creationId xmlns:a16="http://schemas.microsoft.com/office/drawing/2014/main" id="{5C0CC2D7-CA53-4247-A7DE-E1FCAAF34019}"/>
                  </a:ext>
                </a:extLst>
              </p:cNvPr>
              <p:cNvSpPr>
                <a:spLocks/>
              </p:cNvSpPr>
              <p:nvPr/>
            </p:nvSpPr>
            <p:spPr bwMode="auto">
              <a:xfrm>
                <a:off x="2791" y="15135"/>
                <a:ext cx="695" cy="880"/>
              </a:xfrm>
              <a:custGeom>
                <a:avLst/>
                <a:gdLst>
                  <a:gd name="T0" fmla="*/ 0 w 695"/>
                  <a:gd name="T1" fmla="*/ 0 h 880"/>
                  <a:gd name="T2" fmla="*/ 0 w 695"/>
                  <a:gd name="T3" fmla="*/ 440 h 880"/>
                  <a:gd name="T4" fmla="*/ 695 w 695"/>
                  <a:gd name="T5" fmla="*/ 440 h 880"/>
                  <a:gd name="T6" fmla="*/ 695 w 695"/>
                  <a:gd name="T7" fmla="*/ 880 h 880"/>
                  <a:gd name="T8" fmla="*/ 0 60000 65536"/>
                  <a:gd name="T9" fmla="*/ 0 60000 65536"/>
                  <a:gd name="T10" fmla="*/ 0 60000 65536"/>
                  <a:gd name="T11" fmla="*/ 0 60000 65536"/>
                  <a:gd name="T12" fmla="*/ 0 w 695"/>
                  <a:gd name="T13" fmla="*/ 0 h 880"/>
                  <a:gd name="T14" fmla="*/ 695 w 695"/>
                  <a:gd name="T15" fmla="*/ 880 h 880"/>
                </a:gdLst>
                <a:ahLst/>
                <a:cxnLst>
                  <a:cxn ang="T8">
                    <a:pos x="T0" y="T1"/>
                  </a:cxn>
                  <a:cxn ang="T9">
                    <a:pos x="T2" y="T3"/>
                  </a:cxn>
                  <a:cxn ang="T10">
                    <a:pos x="T4" y="T5"/>
                  </a:cxn>
                  <a:cxn ang="T11">
                    <a:pos x="T6" y="T7"/>
                  </a:cxn>
                </a:cxnLst>
                <a:rect l="T12" t="T13" r="T14" b="T15"/>
                <a:pathLst>
                  <a:path w="695" h="880">
                    <a:moveTo>
                      <a:pt x="0" y="0"/>
                    </a:moveTo>
                    <a:lnTo>
                      <a:pt x="0" y="440"/>
                    </a:lnTo>
                    <a:lnTo>
                      <a:pt x="695" y="440"/>
                    </a:lnTo>
                    <a:lnTo>
                      <a:pt x="695" y="880"/>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31" name="Freeform 137">
                <a:extLst>
                  <a:ext uri="{FF2B5EF4-FFF2-40B4-BE49-F238E27FC236}">
                    <a16:creationId xmlns:a16="http://schemas.microsoft.com/office/drawing/2014/main" id="{61B213DF-0164-4686-B795-E66222A0507B}"/>
                  </a:ext>
                </a:extLst>
              </p:cNvPr>
              <p:cNvSpPr>
                <a:spLocks/>
              </p:cNvSpPr>
              <p:nvPr/>
            </p:nvSpPr>
            <p:spPr bwMode="auto">
              <a:xfrm>
                <a:off x="4860" y="15135"/>
                <a:ext cx="682" cy="440"/>
              </a:xfrm>
              <a:custGeom>
                <a:avLst/>
                <a:gdLst>
                  <a:gd name="T0" fmla="*/ 0 w 682"/>
                  <a:gd name="T1" fmla="*/ 0 h 440"/>
                  <a:gd name="T2" fmla="*/ 0 w 682"/>
                  <a:gd name="T3" fmla="*/ 440 h 440"/>
                  <a:gd name="T4" fmla="*/ 682 w 682"/>
                  <a:gd name="T5" fmla="*/ 440 h 440"/>
                  <a:gd name="T6" fmla="*/ 0 60000 65536"/>
                  <a:gd name="T7" fmla="*/ 0 60000 65536"/>
                  <a:gd name="T8" fmla="*/ 0 60000 65536"/>
                  <a:gd name="T9" fmla="*/ 0 w 682"/>
                  <a:gd name="T10" fmla="*/ 0 h 440"/>
                  <a:gd name="T11" fmla="*/ 682 w 682"/>
                  <a:gd name="T12" fmla="*/ 440 h 440"/>
                </a:gdLst>
                <a:ahLst/>
                <a:cxnLst>
                  <a:cxn ang="T6">
                    <a:pos x="T0" y="T1"/>
                  </a:cxn>
                  <a:cxn ang="T7">
                    <a:pos x="T2" y="T3"/>
                  </a:cxn>
                  <a:cxn ang="T8">
                    <a:pos x="T4" y="T5"/>
                  </a:cxn>
                </a:cxnLst>
                <a:rect l="T9" t="T10" r="T11" b="T12"/>
                <a:pathLst>
                  <a:path w="682" h="440">
                    <a:moveTo>
                      <a:pt x="0" y="0"/>
                    </a:moveTo>
                    <a:lnTo>
                      <a:pt x="0" y="440"/>
                    </a:lnTo>
                    <a:lnTo>
                      <a:pt x="682" y="440"/>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4" name="Group 143">
            <a:extLst>
              <a:ext uri="{FF2B5EF4-FFF2-40B4-BE49-F238E27FC236}">
                <a16:creationId xmlns:a16="http://schemas.microsoft.com/office/drawing/2014/main" id="{9807EFD9-1A1D-44A5-822E-7CF65866C17D}"/>
              </a:ext>
            </a:extLst>
          </p:cNvPr>
          <p:cNvGrpSpPr>
            <a:grpSpLocks/>
          </p:cNvGrpSpPr>
          <p:nvPr/>
        </p:nvGrpSpPr>
        <p:grpSpPr bwMode="auto">
          <a:xfrm>
            <a:off x="4205288" y="1493838"/>
            <a:ext cx="4405312" cy="1481137"/>
            <a:chOff x="2202" y="1956"/>
            <a:chExt cx="6938" cy="2332"/>
          </a:xfrm>
        </p:grpSpPr>
        <p:grpSp>
          <p:nvGrpSpPr>
            <p:cNvPr id="10306" name="Group 144">
              <a:extLst>
                <a:ext uri="{FF2B5EF4-FFF2-40B4-BE49-F238E27FC236}">
                  <a16:creationId xmlns:a16="http://schemas.microsoft.com/office/drawing/2014/main" id="{6A81CF85-5963-43AF-A6F9-C97614648C85}"/>
                </a:ext>
              </a:extLst>
            </p:cNvPr>
            <p:cNvGrpSpPr>
              <a:grpSpLocks/>
            </p:cNvGrpSpPr>
            <p:nvPr/>
          </p:nvGrpSpPr>
          <p:grpSpPr bwMode="auto">
            <a:xfrm>
              <a:off x="2657" y="2278"/>
              <a:ext cx="6015" cy="1248"/>
              <a:chOff x="1922" y="1704"/>
              <a:chExt cx="4272" cy="1248"/>
            </a:xfrm>
          </p:grpSpPr>
          <p:sp>
            <p:nvSpPr>
              <p:cNvPr id="10322" name="Freeform 145">
                <a:extLst>
                  <a:ext uri="{FF2B5EF4-FFF2-40B4-BE49-F238E27FC236}">
                    <a16:creationId xmlns:a16="http://schemas.microsoft.com/office/drawing/2014/main" id="{8585832E-0BA3-4629-A0C3-4965E29A584D}"/>
                  </a:ext>
                </a:extLst>
              </p:cNvPr>
              <p:cNvSpPr>
                <a:spLocks/>
              </p:cNvSpPr>
              <p:nvPr/>
            </p:nvSpPr>
            <p:spPr bwMode="auto">
              <a:xfrm>
                <a:off x="1924" y="1710"/>
                <a:ext cx="4270" cy="1230"/>
              </a:xfrm>
              <a:custGeom>
                <a:avLst/>
                <a:gdLst>
                  <a:gd name="T0" fmla="*/ 0 w 4270"/>
                  <a:gd name="T1" fmla="*/ 105 h 1563"/>
                  <a:gd name="T2" fmla="*/ 86 w 4270"/>
                  <a:gd name="T3" fmla="*/ 192 h 1563"/>
                  <a:gd name="T4" fmla="*/ 169 w 4270"/>
                  <a:gd name="T5" fmla="*/ 313 h 1563"/>
                  <a:gd name="T6" fmla="*/ 263 w 4270"/>
                  <a:gd name="T7" fmla="*/ 441 h 1563"/>
                  <a:gd name="T8" fmla="*/ 346 w 4270"/>
                  <a:gd name="T9" fmla="*/ 595 h 1563"/>
                  <a:gd name="T10" fmla="*/ 429 w 4270"/>
                  <a:gd name="T11" fmla="*/ 746 h 1563"/>
                  <a:gd name="T12" fmla="*/ 512 w 4270"/>
                  <a:gd name="T13" fmla="*/ 904 h 1563"/>
                  <a:gd name="T14" fmla="*/ 595 w 4270"/>
                  <a:gd name="T15" fmla="*/ 1055 h 1563"/>
                  <a:gd name="T16" fmla="*/ 689 w 4270"/>
                  <a:gd name="T17" fmla="*/ 1194 h 1563"/>
                  <a:gd name="T18" fmla="*/ 772 w 4270"/>
                  <a:gd name="T19" fmla="*/ 1318 h 1563"/>
                  <a:gd name="T20" fmla="*/ 858 w 4270"/>
                  <a:gd name="T21" fmla="*/ 1420 h 1563"/>
                  <a:gd name="T22" fmla="*/ 941 w 4270"/>
                  <a:gd name="T23" fmla="*/ 1495 h 1563"/>
                  <a:gd name="T24" fmla="*/ 1024 w 4270"/>
                  <a:gd name="T25" fmla="*/ 1544 h 1563"/>
                  <a:gd name="T26" fmla="*/ 1107 w 4270"/>
                  <a:gd name="T27" fmla="*/ 1563 h 1563"/>
                  <a:gd name="T28" fmla="*/ 1201 w 4270"/>
                  <a:gd name="T29" fmla="*/ 1552 h 1563"/>
                  <a:gd name="T30" fmla="*/ 1284 w 4270"/>
                  <a:gd name="T31" fmla="*/ 1510 h 1563"/>
                  <a:gd name="T32" fmla="*/ 1370 w 4270"/>
                  <a:gd name="T33" fmla="*/ 1435 h 1563"/>
                  <a:gd name="T34" fmla="*/ 1453 w 4270"/>
                  <a:gd name="T35" fmla="*/ 1337 h 1563"/>
                  <a:gd name="T36" fmla="*/ 1536 w 4270"/>
                  <a:gd name="T37" fmla="*/ 1220 h 1563"/>
                  <a:gd name="T38" fmla="*/ 1630 w 4270"/>
                  <a:gd name="T39" fmla="*/ 1081 h 1563"/>
                  <a:gd name="T40" fmla="*/ 1713 w 4270"/>
                  <a:gd name="T41" fmla="*/ 930 h 1563"/>
                  <a:gd name="T42" fmla="*/ 1796 w 4270"/>
                  <a:gd name="T43" fmla="*/ 772 h 1563"/>
                  <a:gd name="T44" fmla="*/ 1879 w 4270"/>
                  <a:gd name="T45" fmla="*/ 621 h 1563"/>
                  <a:gd name="T46" fmla="*/ 1965 w 4270"/>
                  <a:gd name="T47" fmla="*/ 471 h 1563"/>
                  <a:gd name="T48" fmla="*/ 2056 w 4270"/>
                  <a:gd name="T49" fmla="*/ 331 h 1563"/>
                  <a:gd name="T50" fmla="*/ 2142 w 4270"/>
                  <a:gd name="T51" fmla="*/ 215 h 1563"/>
                  <a:gd name="T52" fmla="*/ 2225 w 4270"/>
                  <a:gd name="T53" fmla="*/ 117 h 1563"/>
                  <a:gd name="T54" fmla="*/ 2308 w 4270"/>
                  <a:gd name="T55" fmla="*/ 49 h 1563"/>
                  <a:gd name="T56" fmla="*/ 2391 w 4270"/>
                  <a:gd name="T57" fmla="*/ 7 h 1563"/>
                  <a:gd name="T58" fmla="*/ 2474 w 4270"/>
                  <a:gd name="T59" fmla="*/ 0 h 1563"/>
                  <a:gd name="T60" fmla="*/ 2568 w 4270"/>
                  <a:gd name="T61" fmla="*/ 23 h 1563"/>
                  <a:gd name="T62" fmla="*/ 2651 w 4270"/>
                  <a:gd name="T63" fmla="*/ 75 h 1563"/>
                  <a:gd name="T64" fmla="*/ 2737 w 4270"/>
                  <a:gd name="T65" fmla="*/ 151 h 1563"/>
                  <a:gd name="T66" fmla="*/ 2820 w 4270"/>
                  <a:gd name="T67" fmla="*/ 264 h 1563"/>
                  <a:gd name="T68" fmla="*/ 2903 w 4270"/>
                  <a:gd name="T69" fmla="*/ 388 h 1563"/>
                  <a:gd name="T70" fmla="*/ 2997 w 4270"/>
                  <a:gd name="T71" fmla="*/ 531 h 1563"/>
                  <a:gd name="T72" fmla="*/ 3080 w 4270"/>
                  <a:gd name="T73" fmla="*/ 682 h 1563"/>
                  <a:gd name="T74" fmla="*/ 3163 w 4270"/>
                  <a:gd name="T75" fmla="*/ 836 h 1563"/>
                  <a:gd name="T76" fmla="*/ 3250 w 4270"/>
                  <a:gd name="T77" fmla="*/ 994 h 1563"/>
                  <a:gd name="T78" fmla="*/ 3332 w 4270"/>
                  <a:gd name="T79" fmla="*/ 1137 h 1563"/>
                  <a:gd name="T80" fmla="*/ 3423 w 4270"/>
                  <a:gd name="T81" fmla="*/ 1269 h 1563"/>
                  <a:gd name="T82" fmla="*/ 3509 w 4270"/>
                  <a:gd name="T83" fmla="*/ 1379 h 1563"/>
                  <a:gd name="T84" fmla="*/ 3592 w 4270"/>
                  <a:gd name="T85" fmla="*/ 1469 h 1563"/>
                  <a:gd name="T86" fmla="*/ 3675 w 4270"/>
                  <a:gd name="T87" fmla="*/ 1529 h 1563"/>
                  <a:gd name="T88" fmla="*/ 3758 w 4270"/>
                  <a:gd name="T89" fmla="*/ 1563 h 1563"/>
                  <a:gd name="T90" fmla="*/ 3845 w 4270"/>
                  <a:gd name="T91" fmla="*/ 1563 h 1563"/>
                  <a:gd name="T92" fmla="*/ 3935 w 4270"/>
                  <a:gd name="T93" fmla="*/ 1529 h 1563"/>
                  <a:gd name="T94" fmla="*/ 4022 w 4270"/>
                  <a:gd name="T95" fmla="*/ 1469 h 1563"/>
                  <a:gd name="T96" fmla="*/ 4104 w 4270"/>
                  <a:gd name="T97" fmla="*/ 1386 h 1563"/>
                  <a:gd name="T98" fmla="*/ 4187 w 4270"/>
                  <a:gd name="T99" fmla="*/ 1269 h 1563"/>
                  <a:gd name="T100" fmla="*/ 4270 w 4270"/>
                  <a:gd name="T101" fmla="*/ 1137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05"/>
                    </a:moveTo>
                    <a:lnTo>
                      <a:pt x="86" y="192"/>
                    </a:lnTo>
                    <a:lnTo>
                      <a:pt x="169" y="313"/>
                    </a:lnTo>
                    <a:lnTo>
                      <a:pt x="263" y="441"/>
                    </a:lnTo>
                    <a:lnTo>
                      <a:pt x="346" y="595"/>
                    </a:lnTo>
                    <a:lnTo>
                      <a:pt x="429" y="746"/>
                    </a:lnTo>
                    <a:lnTo>
                      <a:pt x="512" y="904"/>
                    </a:lnTo>
                    <a:lnTo>
                      <a:pt x="595" y="1055"/>
                    </a:lnTo>
                    <a:lnTo>
                      <a:pt x="689" y="1194"/>
                    </a:lnTo>
                    <a:lnTo>
                      <a:pt x="772" y="1318"/>
                    </a:lnTo>
                    <a:lnTo>
                      <a:pt x="858" y="1420"/>
                    </a:lnTo>
                    <a:lnTo>
                      <a:pt x="941" y="1495"/>
                    </a:lnTo>
                    <a:lnTo>
                      <a:pt x="1024" y="1544"/>
                    </a:lnTo>
                    <a:lnTo>
                      <a:pt x="1107" y="1563"/>
                    </a:lnTo>
                    <a:lnTo>
                      <a:pt x="1201" y="1552"/>
                    </a:lnTo>
                    <a:lnTo>
                      <a:pt x="1284" y="1510"/>
                    </a:lnTo>
                    <a:lnTo>
                      <a:pt x="1370" y="1435"/>
                    </a:lnTo>
                    <a:lnTo>
                      <a:pt x="1453" y="1337"/>
                    </a:lnTo>
                    <a:lnTo>
                      <a:pt x="1536" y="1220"/>
                    </a:lnTo>
                    <a:lnTo>
                      <a:pt x="1630" y="1081"/>
                    </a:lnTo>
                    <a:lnTo>
                      <a:pt x="1713" y="930"/>
                    </a:lnTo>
                    <a:lnTo>
                      <a:pt x="1796" y="772"/>
                    </a:lnTo>
                    <a:lnTo>
                      <a:pt x="1879" y="621"/>
                    </a:lnTo>
                    <a:lnTo>
                      <a:pt x="1965" y="471"/>
                    </a:lnTo>
                    <a:lnTo>
                      <a:pt x="2056" y="331"/>
                    </a:lnTo>
                    <a:lnTo>
                      <a:pt x="2142" y="215"/>
                    </a:lnTo>
                    <a:lnTo>
                      <a:pt x="2225" y="117"/>
                    </a:lnTo>
                    <a:lnTo>
                      <a:pt x="2308" y="49"/>
                    </a:lnTo>
                    <a:lnTo>
                      <a:pt x="2391" y="7"/>
                    </a:lnTo>
                    <a:lnTo>
                      <a:pt x="2474" y="0"/>
                    </a:lnTo>
                    <a:lnTo>
                      <a:pt x="2568" y="23"/>
                    </a:lnTo>
                    <a:lnTo>
                      <a:pt x="2651" y="75"/>
                    </a:lnTo>
                    <a:lnTo>
                      <a:pt x="2737" y="151"/>
                    </a:lnTo>
                    <a:lnTo>
                      <a:pt x="2820" y="264"/>
                    </a:lnTo>
                    <a:lnTo>
                      <a:pt x="2903" y="388"/>
                    </a:lnTo>
                    <a:lnTo>
                      <a:pt x="2997" y="531"/>
                    </a:lnTo>
                    <a:lnTo>
                      <a:pt x="3080" y="682"/>
                    </a:lnTo>
                    <a:lnTo>
                      <a:pt x="3163" y="836"/>
                    </a:lnTo>
                    <a:lnTo>
                      <a:pt x="3250" y="994"/>
                    </a:lnTo>
                    <a:lnTo>
                      <a:pt x="3332" y="1137"/>
                    </a:lnTo>
                    <a:lnTo>
                      <a:pt x="3423" y="1269"/>
                    </a:lnTo>
                    <a:lnTo>
                      <a:pt x="3509" y="1379"/>
                    </a:lnTo>
                    <a:lnTo>
                      <a:pt x="3592" y="1469"/>
                    </a:lnTo>
                    <a:lnTo>
                      <a:pt x="3675" y="1529"/>
                    </a:lnTo>
                    <a:lnTo>
                      <a:pt x="3758" y="1563"/>
                    </a:lnTo>
                    <a:lnTo>
                      <a:pt x="3845" y="1563"/>
                    </a:lnTo>
                    <a:lnTo>
                      <a:pt x="3935" y="1529"/>
                    </a:lnTo>
                    <a:lnTo>
                      <a:pt x="4022" y="1469"/>
                    </a:lnTo>
                    <a:lnTo>
                      <a:pt x="4104" y="1386"/>
                    </a:lnTo>
                    <a:lnTo>
                      <a:pt x="4187" y="1269"/>
                    </a:lnTo>
                    <a:lnTo>
                      <a:pt x="4270" y="1137"/>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23" name="Freeform 146">
                <a:extLst>
                  <a:ext uri="{FF2B5EF4-FFF2-40B4-BE49-F238E27FC236}">
                    <a16:creationId xmlns:a16="http://schemas.microsoft.com/office/drawing/2014/main" id="{1A141982-3CE9-480B-ADAC-FB4C52BE0DCD}"/>
                  </a:ext>
                </a:extLst>
              </p:cNvPr>
              <p:cNvSpPr>
                <a:spLocks/>
              </p:cNvSpPr>
              <p:nvPr/>
            </p:nvSpPr>
            <p:spPr bwMode="auto">
              <a:xfrm>
                <a:off x="1924" y="1707"/>
                <a:ext cx="4270" cy="1245"/>
              </a:xfrm>
              <a:custGeom>
                <a:avLst/>
                <a:gdLst>
                  <a:gd name="T0" fmla="*/ 0 w 4270"/>
                  <a:gd name="T1" fmla="*/ 787 h 1563"/>
                  <a:gd name="T2" fmla="*/ 86 w 4270"/>
                  <a:gd name="T3" fmla="*/ 629 h 1563"/>
                  <a:gd name="T4" fmla="*/ 169 w 4270"/>
                  <a:gd name="T5" fmla="*/ 475 h 1563"/>
                  <a:gd name="T6" fmla="*/ 263 w 4270"/>
                  <a:gd name="T7" fmla="*/ 339 h 1563"/>
                  <a:gd name="T8" fmla="*/ 346 w 4270"/>
                  <a:gd name="T9" fmla="*/ 222 h 1563"/>
                  <a:gd name="T10" fmla="*/ 429 w 4270"/>
                  <a:gd name="T11" fmla="*/ 124 h 1563"/>
                  <a:gd name="T12" fmla="*/ 512 w 4270"/>
                  <a:gd name="T13" fmla="*/ 56 h 1563"/>
                  <a:gd name="T14" fmla="*/ 595 w 4270"/>
                  <a:gd name="T15" fmla="*/ 7 h 1563"/>
                  <a:gd name="T16" fmla="*/ 689 w 4270"/>
                  <a:gd name="T17" fmla="*/ 0 h 1563"/>
                  <a:gd name="T18" fmla="*/ 772 w 4270"/>
                  <a:gd name="T19" fmla="*/ 23 h 1563"/>
                  <a:gd name="T20" fmla="*/ 858 w 4270"/>
                  <a:gd name="T21" fmla="*/ 71 h 1563"/>
                  <a:gd name="T22" fmla="*/ 941 w 4270"/>
                  <a:gd name="T23" fmla="*/ 151 h 1563"/>
                  <a:gd name="T24" fmla="*/ 1024 w 4270"/>
                  <a:gd name="T25" fmla="*/ 256 h 1563"/>
                  <a:gd name="T26" fmla="*/ 1107 w 4270"/>
                  <a:gd name="T27" fmla="*/ 380 h 1563"/>
                  <a:gd name="T28" fmla="*/ 1201 w 4270"/>
                  <a:gd name="T29" fmla="*/ 516 h 1563"/>
                  <a:gd name="T30" fmla="*/ 1284 w 4270"/>
                  <a:gd name="T31" fmla="*/ 670 h 1563"/>
                  <a:gd name="T32" fmla="*/ 1370 w 4270"/>
                  <a:gd name="T33" fmla="*/ 829 h 1563"/>
                  <a:gd name="T34" fmla="*/ 1453 w 4270"/>
                  <a:gd name="T35" fmla="*/ 987 h 1563"/>
                  <a:gd name="T36" fmla="*/ 1536 w 4270"/>
                  <a:gd name="T37" fmla="*/ 1130 h 1563"/>
                  <a:gd name="T38" fmla="*/ 1630 w 4270"/>
                  <a:gd name="T39" fmla="*/ 1262 h 1563"/>
                  <a:gd name="T40" fmla="*/ 1713 w 4270"/>
                  <a:gd name="T41" fmla="*/ 1379 h 1563"/>
                  <a:gd name="T42" fmla="*/ 1796 w 4270"/>
                  <a:gd name="T43" fmla="*/ 1469 h 1563"/>
                  <a:gd name="T44" fmla="*/ 1879 w 4270"/>
                  <a:gd name="T45" fmla="*/ 1529 h 1563"/>
                  <a:gd name="T46" fmla="*/ 1965 w 4270"/>
                  <a:gd name="T47" fmla="*/ 1559 h 1563"/>
                  <a:gd name="T48" fmla="*/ 2056 w 4270"/>
                  <a:gd name="T49" fmla="*/ 1563 h 1563"/>
                  <a:gd name="T50" fmla="*/ 2142 w 4270"/>
                  <a:gd name="T51" fmla="*/ 1529 h 1563"/>
                  <a:gd name="T52" fmla="*/ 2225 w 4270"/>
                  <a:gd name="T53" fmla="*/ 1476 h 1563"/>
                  <a:gd name="T54" fmla="*/ 2308 w 4270"/>
                  <a:gd name="T55" fmla="*/ 1386 h 1563"/>
                  <a:gd name="T56" fmla="*/ 2391 w 4270"/>
                  <a:gd name="T57" fmla="*/ 1277 h 1563"/>
                  <a:gd name="T58" fmla="*/ 2474 w 4270"/>
                  <a:gd name="T59" fmla="*/ 1145 h 1563"/>
                  <a:gd name="T60" fmla="*/ 2568 w 4270"/>
                  <a:gd name="T61" fmla="*/ 998 h 1563"/>
                  <a:gd name="T62" fmla="*/ 2651 w 4270"/>
                  <a:gd name="T63" fmla="*/ 847 h 1563"/>
                  <a:gd name="T64" fmla="*/ 2737 w 4270"/>
                  <a:gd name="T65" fmla="*/ 689 h 1563"/>
                  <a:gd name="T66" fmla="*/ 2820 w 4270"/>
                  <a:gd name="T67" fmla="*/ 539 h 1563"/>
                  <a:gd name="T68" fmla="*/ 2903 w 4270"/>
                  <a:gd name="T69" fmla="*/ 392 h 1563"/>
                  <a:gd name="T70" fmla="*/ 2997 w 4270"/>
                  <a:gd name="T71" fmla="*/ 271 h 1563"/>
                  <a:gd name="T72" fmla="*/ 3080 w 4270"/>
                  <a:gd name="T73" fmla="*/ 158 h 1563"/>
                  <a:gd name="T74" fmla="*/ 3163 w 4270"/>
                  <a:gd name="T75" fmla="*/ 75 h 1563"/>
                  <a:gd name="T76" fmla="*/ 3250 w 4270"/>
                  <a:gd name="T77" fmla="*/ 23 h 1563"/>
                  <a:gd name="T78" fmla="*/ 3332 w 4270"/>
                  <a:gd name="T79" fmla="*/ 0 h 1563"/>
                  <a:gd name="T80" fmla="*/ 3423 w 4270"/>
                  <a:gd name="T81" fmla="*/ 7 h 1563"/>
                  <a:gd name="T82" fmla="*/ 3509 w 4270"/>
                  <a:gd name="T83" fmla="*/ 49 h 1563"/>
                  <a:gd name="T84" fmla="*/ 3592 w 4270"/>
                  <a:gd name="T85" fmla="*/ 109 h 1563"/>
                  <a:gd name="T86" fmla="*/ 3675 w 4270"/>
                  <a:gd name="T87" fmla="*/ 207 h 1563"/>
                  <a:gd name="T88" fmla="*/ 3758 w 4270"/>
                  <a:gd name="T89" fmla="*/ 324 h 1563"/>
                  <a:gd name="T90" fmla="*/ 3845 w 4270"/>
                  <a:gd name="T91" fmla="*/ 463 h 1563"/>
                  <a:gd name="T92" fmla="*/ 3935 w 4270"/>
                  <a:gd name="T93" fmla="*/ 606 h 1563"/>
                  <a:gd name="T94" fmla="*/ 4022 w 4270"/>
                  <a:gd name="T95" fmla="*/ 765 h 1563"/>
                  <a:gd name="T96" fmla="*/ 4104 w 4270"/>
                  <a:gd name="T97" fmla="*/ 915 h 1563"/>
                  <a:gd name="T98" fmla="*/ 4187 w 4270"/>
                  <a:gd name="T99" fmla="*/ 1070 h 1563"/>
                  <a:gd name="T100" fmla="*/ 4270 w 4270"/>
                  <a:gd name="T101" fmla="*/ 1205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787"/>
                    </a:moveTo>
                    <a:lnTo>
                      <a:pt x="86" y="629"/>
                    </a:lnTo>
                    <a:lnTo>
                      <a:pt x="169" y="475"/>
                    </a:lnTo>
                    <a:lnTo>
                      <a:pt x="263" y="339"/>
                    </a:lnTo>
                    <a:lnTo>
                      <a:pt x="346" y="222"/>
                    </a:lnTo>
                    <a:lnTo>
                      <a:pt x="429" y="124"/>
                    </a:lnTo>
                    <a:lnTo>
                      <a:pt x="512" y="56"/>
                    </a:lnTo>
                    <a:lnTo>
                      <a:pt x="595" y="7"/>
                    </a:lnTo>
                    <a:lnTo>
                      <a:pt x="689" y="0"/>
                    </a:lnTo>
                    <a:lnTo>
                      <a:pt x="772" y="23"/>
                    </a:lnTo>
                    <a:lnTo>
                      <a:pt x="858" y="71"/>
                    </a:lnTo>
                    <a:lnTo>
                      <a:pt x="941" y="151"/>
                    </a:lnTo>
                    <a:lnTo>
                      <a:pt x="1024" y="256"/>
                    </a:lnTo>
                    <a:lnTo>
                      <a:pt x="1107" y="380"/>
                    </a:lnTo>
                    <a:lnTo>
                      <a:pt x="1201" y="516"/>
                    </a:lnTo>
                    <a:lnTo>
                      <a:pt x="1284" y="670"/>
                    </a:lnTo>
                    <a:lnTo>
                      <a:pt x="1370" y="829"/>
                    </a:lnTo>
                    <a:lnTo>
                      <a:pt x="1453" y="987"/>
                    </a:lnTo>
                    <a:lnTo>
                      <a:pt x="1536" y="1130"/>
                    </a:lnTo>
                    <a:lnTo>
                      <a:pt x="1630" y="1262"/>
                    </a:lnTo>
                    <a:lnTo>
                      <a:pt x="1713" y="1379"/>
                    </a:lnTo>
                    <a:lnTo>
                      <a:pt x="1796" y="1469"/>
                    </a:lnTo>
                    <a:lnTo>
                      <a:pt x="1879" y="1529"/>
                    </a:lnTo>
                    <a:lnTo>
                      <a:pt x="1965" y="1559"/>
                    </a:lnTo>
                    <a:lnTo>
                      <a:pt x="2056" y="1563"/>
                    </a:lnTo>
                    <a:lnTo>
                      <a:pt x="2142" y="1529"/>
                    </a:lnTo>
                    <a:lnTo>
                      <a:pt x="2225" y="1476"/>
                    </a:lnTo>
                    <a:lnTo>
                      <a:pt x="2308" y="1386"/>
                    </a:lnTo>
                    <a:lnTo>
                      <a:pt x="2391" y="1277"/>
                    </a:lnTo>
                    <a:lnTo>
                      <a:pt x="2474" y="1145"/>
                    </a:lnTo>
                    <a:lnTo>
                      <a:pt x="2568" y="998"/>
                    </a:lnTo>
                    <a:lnTo>
                      <a:pt x="2651" y="847"/>
                    </a:lnTo>
                    <a:lnTo>
                      <a:pt x="2737" y="689"/>
                    </a:lnTo>
                    <a:lnTo>
                      <a:pt x="2820" y="539"/>
                    </a:lnTo>
                    <a:lnTo>
                      <a:pt x="2903" y="392"/>
                    </a:lnTo>
                    <a:lnTo>
                      <a:pt x="2997" y="271"/>
                    </a:lnTo>
                    <a:lnTo>
                      <a:pt x="3080" y="158"/>
                    </a:lnTo>
                    <a:lnTo>
                      <a:pt x="3163" y="75"/>
                    </a:lnTo>
                    <a:lnTo>
                      <a:pt x="3250" y="23"/>
                    </a:lnTo>
                    <a:lnTo>
                      <a:pt x="3332" y="0"/>
                    </a:lnTo>
                    <a:lnTo>
                      <a:pt x="3423" y="7"/>
                    </a:lnTo>
                    <a:lnTo>
                      <a:pt x="3509" y="49"/>
                    </a:lnTo>
                    <a:lnTo>
                      <a:pt x="3592" y="109"/>
                    </a:lnTo>
                    <a:lnTo>
                      <a:pt x="3675" y="207"/>
                    </a:lnTo>
                    <a:lnTo>
                      <a:pt x="3758" y="324"/>
                    </a:lnTo>
                    <a:lnTo>
                      <a:pt x="3845" y="463"/>
                    </a:lnTo>
                    <a:lnTo>
                      <a:pt x="3935" y="606"/>
                    </a:lnTo>
                    <a:lnTo>
                      <a:pt x="4022" y="765"/>
                    </a:lnTo>
                    <a:lnTo>
                      <a:pt x="4104" y="915"/>
                    </a:lnTo>
                    <a:lnTo>
                      <a:pt x="4187" y="1070"/>
                    </a:lnTo>
                    <a:lnTo>
                      <a:pt x="4270" y="1205"/>
                    </a:ln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24" name="Freeform 147">
                <a:extLst>
                  <a:ext uri="{FF2B5EF4-FFF2-40B4-BE49-F238E27FC236}">
                    <a16:creationId xmlns:a16="http://schemas.microsoft.com/office/drawing/2014/main" id="{28EB5F69-9FCB-4DB2-9975-40BDC5861D65}"/>
                  </a:ext>
                </a:extLst>
              </p:cNvPr>
              <p:cNvSpPr>
                <a:spLocks/>
              </p:cNvSpPr>
              <p:nvPr/>
            </p:nvSpPr>
            <p:spPr bwMode="auto">
              <a:xfrm>
                <a:off x="1922" y="1704"/>
                <a:ext cx="4270" cy="1209"/>
              </a:xfrm>
              <a:custGeom>
                <a:avLst/>
                <a:gdLst>
                  <a:gd name="T0" fmla="*/ 0 w 4270"/>
                  <a:gd name="T1" fmla="*/ 1461 h 1563"/>
                  <a:gd name="T2" fmla="*/ 86 w 4270"/>
                  <a:gd name="T3" fmla="*/ 1522 h 1563"/>
                  <a:gd name="T4" fmla="*/ 169 w 4270"/>
                  <a:gd name="T5" fmla="*/ 1559 h 1563"/>
                  <a:gd name="T6" fmla="*/ 263 w 4270"/>
                  <a:gd name="T7" fmla="*/ 1563 h 1563"/>
                  <a:gd name="T8" fmla="*/ 346 w 4270"/>
                  <a:gd name="T9" fmla="*/ 1537 h 1563"/>
                  <a:gd name="T10" fmla="*/ 429 w 4270"/>
                  <a:gd name="T11" fmla="*/ 1480 h 1563"/>
                  <a:gd name="T12" fmla="*/ 512 w 4270"/>
                  <a:gd name="T13" fmla="*/ 1394 h 1563"/>
                  <a:gd name="T14" fmla="*/ 595 w 4270"/>
                  <a:gd name="T15" fmla="*/ 1281 h 1563"/>
                  <a:gd name="T16" fmla="*/ 689 w 4270"/>
                  <a:gd name="T17" fmla="*/ 1153 h 1563"/>
                  <a:gd name="T18" fmla="*/ 772 w 4270"/>
                  <a:gd name="T19" fmla="*/ 1006 h 1563"/>
                  <a:gd name="T20" fmla="*/ 858 w 4270"/>
                  <a:gd name="T21" fmla="*/ 855 h 1563"/>
                  <a:gd name="T22" fmla="*/ 941 w 4270"/>
                  <a:gd name="T23" fmla="*/ 704 h 1563"/>
                  <a:gd name="T24" fmla="*/ 1024 w 4270"/>
                  <a:gd name="T25" fmla="*/ 546 h 1563"/>
                  <a:gd name="T26" fmla="*/ 1107 w 4270"/>
                  <a:gd name="T27" fmla="*/ 399 h 1563"/>
                  <a:gd name="T28" fmla="*/ 1201 w 4270"/>
                  <a:gd name="T29" fmla="*/ 275 h 1563"/>
                  <a:gd name="T30" fmla="*/ 1284 w 4270"/>
                  <a:gd name="T31" fmla="*/ 166 h 1563"/>
                  <a:gd name="T32" fmla="*/ 1370 w 4270"/>
                  <a:gd name="T33" fmla="*/ 83 h 1563"/>
                  <a:gd name="T34" fmla="*/ 1453 w 4270"/>
                  <a:gd name="T35" fmla="*/ 30 h 1563"/>
                  <a:gd name="T36" fmla="*/ 1536 w 4270"/>
                  <a:gd name="T37" fmla="*/ 0 h 1563"/>
                  <a:gd name="T38" fmla="*/ 1630 w 4270"/>
                  <a:gd name="T39" fmla="*/ 7 h 1563"/>
                  <a:gd name="T40" fmla="*/ 1713 w 4270"/>
                  <a:gd name="T41" fmla="*/ 41 h 1563"/>
                  <a:gd name="T42" fmla="*/ 1796 w 4270"/>
                  <a:gd name="T43" fmla="*/ 109 h 1563"/>
                  <a:gd name="T44" fmla="*/ 1879 w 4270"/>
                  <a:gd name="T45" fmla="*/ 200 h 1563"/>
                  <a:gd name="T46" fmla="*/ 1965 w 4270"/>
                  <a:gd name="T47" fmla="*/ 316 h 1563"/>
                  <a:gd name="T48" fmla="*/ 2056 w 4270"/>
                  <a:gd name="T49" fmla="*/ 448 h 1563"/>
                  <a:gd name="T50" fmla="*/ 2142 w 4270"/>
                  <a:gd name="T51" fmla="*/ 599 h 1563"/>
                  <a:gd name="T52" fmla="*/ 2225 w 4270"/>
                  <a:gd name="T53" fmla="*/ 753 h 1563"/>
                  <a:gd name="T54" fmla="*/ 2308 w 4270"/>
                  <a:gd name="T55" fmla="*/ 911 h 1563"/>
                  <a:gd name="T56" fmla="*/ 2391 w 4270"/>
                  <a:gd name="T57" fmla="*/ 1062 h 1563"/>
                  <a:gd name="T58" fmla="*/ 2474 w 4270"/>
                  <a:gd name="T59" fmla="*/ 1198 h 1563"/>
                  <a:gd name="T60" fmla="*/ 2568 w 4270"/>
                  <a:gd name="T61" fmla="*/ 1322 h 1563"/>
                  <a:gd name="T62" fmla="*/ 2651 w 4270"/>
                  <a:gd name="T63" fmla="*/ 1427 h 1563"/>
                  <a:gd name="T64" fmla="*/ 2737 w 4270"/>
                  <a:gd name="T65" fmla="*/ 1503 h 1563"/>
                  <a:gd name="T66" fmla="*/ 2820 w 4270"/>
                  <a:gd name="T67" fmla="*/ 1552 h 1563"/>
                  <a:gd name="T68" fmla="*/ 2903 w 4270"/>
                  <a:gd name="T69" fmla="*/ 1563 h 1563"/>
                  <a:gd name="T70" fmla="*/ 2997 w 4270"/>
                  <a:gd name="T71" fmla="*/ 1552 h 1563"/>
                  <a:gd name="T72" fmla="*/ 3080 w 4270"/>
                  <a:gd name="T73" fmla="*/ 1503 h 1563"/>
                  <a:gd name="T74" fmla="*/ 3163 w 4270"/>
                  <a:gd name="T75" fmla="*/ 1435 h 1563"/>
                  <a:gd name="T76" fmla="*/ 3250 w 4270"/>
                  <a:gd name="T77" fmla="*/ 1330 h 1563"/>
                  <a:gd name="T78" fmla="*/ 3332 w 4270"/>
                  <a:gd name="T79" fmla="*/ 1213 h 1563"/>
                  <a:gd name="T80" fmla="*/ 3423 w 4270"/>
                  <a:gd name="T81" fmla="*/ 1070 h 1563"/>
                  <a:gd name="T82" fmla="*/ 3509 w 4270"/>
                  <a:gd name="T83" fmla="*/ 923 h 1563"/>
                  <a:gd name="T84" fmla="*/ 3592 w 4270"/>
                  <a:gd name="T85" fmla="*/ 765 h 1563"/>
                  <a:gd name="T86" fmla="*/ 3675 w 4270"/>
                  <a:gd name="T87" fmla="*/ 606 h 1563"/>
                  <a:gd name="T88" fmla="*/ 3758 w 4270"/>
                  <a:gd name="T89" fmla="*/ 463 h 1563"/>
                  <a:gd name="T90" fmla="*/ 3845 w 4270"/>
                  <a:gd name="T91" fmla="*/ 324 h 1563"/>
                  <a:gd name="T92" fmla="*/ 3935 w 4270"/>
                  <a:gd name="T93" fmla="*/ 207 h 1563"/>
                  <a:gd name="T94" fmla="*/ 4022 w 4270"/>
                  <a:gd name="T95" fmla="*/ 117 h 1563"/>
                  <a:gd name="T96" fmla="*/ 4104 w 4270"/>
                  <a:gd name="T97" fmla="*/ 49 h 1563"/>
                  <a:gd name="T98" fmla="*/ 4187 w 4270"/>
                  <a:gd name="T99" fmla="*/ 7 h 1563"/>
                  <a:gd name="T100" fmla="*/ 4270 w 4270"/>
                  <a:gd name="T101" fmla="*/ 0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461"/>
                    </a:moveTo>
                    <a:lnTo>
                      <a:pt x="86" y="1522"/>
                    </a:lnTo>
                    <a:lnTo>
                      <a:pt x="169" y="1559"/>
                    </a:lnTo>
                    <a:lnTo>
                      <a:pt x="263" y="1563"/>
                    </a:lnTo>
                    <a:lnTo>
                      <a:pt x="346" y="1537"/>
                    </a:lnTo>
                    <a:lnTo>
                      <a:pt x="429" y="1480"/>
                    </a:lnTo>
                    <a:lnTo>
                      <a:pt x="512" y="1394"/>
                    </a:lnTo>
                    <a:lnTo>
                      <a:pt x="595" y="1281"/>
                    </a:lnTo>
                    <a:lnTo>
                      <a:pt x="689" y="1153"/>
                    </a:lnTo>
                    <a:lnTo>
                      <a:pt x="772" y="1006"/>
                    </a:lnTo>
                    <a:lnTo>
                      <a:pt x="858" y="855"/>
                    </a:lnTo>
                    <a:lnTo>
                      <a:pt x="941" y="704"/>
                    </a:lnTo>
                    <a:lnTo>
                      <a:pt x="1024" y="546"/>
                    </a:lnTo>
                    <a:lnTo>
                      <a:pt x="1107" y="399"/>
                    </a:lnTo>
                    <a:lnTo>
                      <a:pt x="1201" y="275"/>
                    </a:lnTo>
                    <a:lnTo>
                      <a:pt x="1284" y="166"/>
                    </a:lnTo>
                    <a:lnTo>
                      <a:pt x="1370" y="83"/>
                    </a:lnTo>
                    <a:lnTo>
                      <a:pt x="1453" y="30"/>
                    </a:lnTo>
                    <a:lnTo>
                      <a:pt x="1536" y="0"/>
                    </a:lnTo>
                    <a:lnTo>
                      <a:pt x="1630" y="7"/>
                    </a:lnTo>
                    <a:lnTo>
                      <a:pt x="1713" y="41"/>
                    </a:lnTo>
                    <a:lnTo>
                      <a:pt x="1796" y="109"/>
                    </a:lnTo>
                    <a:lnTo>
                      <a:pt x="1879" y="200"/>
                    </a:lnTo>
                    <a:lnTo>
                      <a:pt x="1965" y="316"/>
                    </a:lnTo>
                    <a:lnTo>
                      <a:pt x="2056" y="448"/>
                    </a:lnTo>
                    <a:lnTo>
                      <a:pt x="2142" y="599"/>
                    </a:lnTo>
                    <a:lnTo>
                      <a:pt x="2225" y="753"/>
                    </a:lnTo>
                    <a:lnTo>
                      <a:pt x="2308" y="911"/>
                    </a:lnTo>
                    <a:lnTo>
                      <a:pt x="2391" y="1062"/>
                    </a:lnTo>
                    <a:lnTo>
                      <a:pt x="2474" y="1198"/>
                    </a:lnTo>
                    <a:lnTo>
                      <a:pt x="2568" y="1322"/>
                    </a:lnTo>
                    <a:lnTo>
                      <a:pt x="2651" y="1427"/>
                    </a:lnTo>
                    <a:lnTo>
                      <a:pt x="2737" y="1503"/>
                    </a:lnTo>
                    <a:lnTo>
                      <a:pt x="2820" y="1552"/>
                    </a:lnTo>
                    <a:lnTo>
                      <a:pt x="2903" y="1563"/>
                    </a:lnTo>
                    <a:lnTo>
                      <a:pt x="2997" y="1552"/>
                    </a:lnTo>
                    <a:lnTo>
                      <a:pt x="3080" y="1503"/>
                    </a:lnTo>
                    <a:lnTo>
                      <a:pt x="3163" y="1435"/>
                    </a:lnTo>
                    <a:lnTo>
                      <a:pt x="3250" y="1330"/>
                    </a:lnTo>
                    <a:lnTo>
                      <a:pt x="3332" y="1213"/>
                    </a:lnTo>
                    <a:lnTo>
                      <a:pt x="3423" y="1070"/>
                    </a:lnTo>
                    <a:lnTo>
                      <a:pt x="3509" y="923"/>
                    </a:lnTo>
                    <a:lnTo>
                      <a:pt x="3592" y="765"/>
                    </a:lnTo>
                    <a:lnTo>
                      <a:pt x="3675" y="606"/>
                    </a:lnTo>
                    <a:lnTo>
                      <a:pt x="3758" y="463"/>
                    </a:lnTo>
                    <a:lnTo>
                      <a:pt x="3845" y="324"/>
                    </a:lnTo>
                    <a:lnTo>
                      <a:pt x="3935" y="207"/>
                    </a:lnTo>
                    <a:lnTo>
                      <a:pt x="4022" y="117"/>
                    </a:lnTo>
                    <a:lnTo>
                      <a:pt x="4104" y="49"/>
                    </a:lnTo>
                    <a:lnTo>
                      <a:pt x="4187" y="7"/>
                    </a:lnTo>
                    <a:lnTo>
                      <a:pt x="4270"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0307" name="Group 148">
              <a:extLst>
                <a:ext uri="{FF2B5EF4-FFF2-40B4-BE49-F238E27FC236}">
                  <a16:creationId xmlns:a16="http://schemas.microsoft.com/office/drawing/2014/main" id="{756BDC20-6480-4A57-AEA0-E5786EE9DAC3}"/>
                </a:ext>
              </a:extLst>
            </p:cNvPr>
            <p:cNvGrpSpPr>
              <a:grpSpLocks/>
            </p:cNvGrpSpPr>
            <p:nvPr/>
          </p:nvGrpSpPr>
          <p:grpSpPr bwMode="auto">
            <a:xfrm>
              <a:off x="3860" y="1956"/>
              <a:ext cx="2792" cy="1495"/>
              <a:chOff x="3243" y="824"/>
              <a:chExt cx="1117" cy="598"/>
            </a:xfrm>
          </p:grpSpPr>
          <p:sp>
            <p:nvSpPr>
              <p:cNvPr id="10319" name="Rectangle 149">
                <a:extLst>
                  <a:ext uri="{FF2B5EF4-FFF2-40B4-BE49-F238E27FC236}">
                    <a16:creationId xmlns:a16="http://schemas.microsoft.com/office/drawing/2014/main" id="{E5C2F9C8-EA21-4858-B34B-AF8A173B2732}"/>
                  </a:ext>
                </a:extLst>
              </p:cNvPr>
              <p:cNvSpPr>
                <a:spLocks noChangeArrowheads="1"/>
              </p:cNvSpPr>
              <p:nvPr/>
            </p:nvSpPr>
            <p:spPr bwMode="auto">
              <a:xfrm>
                <a:off x="3243" y="837"/>
                <a:ext cx="10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ua</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320" name="Rectangle 150">
                <a:extLst>
                  <a:ext uri="{FF2B5EF4-FFF2-40B4-BE49-F238E27FC236}">
                    <a16:creationId xmlns:a16="http://schemas.microsoft.com/office/drawing/2014/main" id="{B0A2BD02-386D-4BAE-81C6-72353F3AB198}"/>
                  </a:ext>
                </a:extLst>
              </p:cNvPr>
              <p:cNvSpPr>
                <a:spLocks noChangeArrowheads="1"/>
              </p:cNvSpPr>
              <p:nvPr/>
            </p:nvSpPr>
            <p:spPr bwMode="auto">
              <a:xfrm>
                <a:off x="3766" y="831"/>
                <a:ext cx="10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ub</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321" name="Rectangle 151">
                <a:extLst>
                  <a:ext uri="{FF2B5EF4-FFF2-40B4-BE49-F238E27FC236}">
                    <a16:creationId xmlns:a16="http://schemas.microsoft.com/office/drawing/2014/main" id="{1DB53093-2DE7-4661-A15E-542A8038DB9E}"/>
                  </a:ext>
                </a:extLst>
              </p:cNvPr>
              <p:cNvSpPr>
                <a:spLocks noChangeArrowheads="1"/>
              </p:cNvSpPr>
              <p:nvPr/>
            </p:nvSpPr>
            <p:spPr bwMode="auto">
              <a:xfrm>
                <a:off x="4262" y="824"/>
                <a:ext cx="98"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uc</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0308" name="Group 152">
              <a:extLst>
                <a:ext uri="{FF2B5EF4-FFF2-40B4-BE49-F238E27FC236}">
                  <a16:creationId xmlns:a16="http://schemas.microsoft.com/office/drawing/2014/main" id="{30C608B3-6D5F-448F-83C5-D4DF741FC437}"/>
                </a:ext>
              </a:extLst>
            </p:cNvPr>
            <p:cNvGrpSpPr>
              <a:grpSpLocks/>
            </p:cNvGrpSpPr>
            <p:nvPr/>
          </p:nvGrpSpPr>
          <p:grpSpPr bwMode="auto">
            <a:xfrm>
              <a:off x="2202" y="2046"/>
              <a:ext cx="6938" cy="2242"/>
              <a:chOff x="1468" y="1473"/>
              <a:chExt cx="6938" cy="2242"/>
            </a:xfrm>
          </p:grpSpPr>
          <p:grpSp>
            <p:nvGrpSpPr>
              <p:cNvPr id="10309" name="Group 153">
                <a:extLst>
                  <a:ext uri="{FF2B5EF4-FFF2-40B4-BE49-F238E27FC236}">
                    <a16:creationId xmlns:a16="http://schemas.microsoft.com/office/drawing/2014/main" id="{D7D7D0DC-F957-433F-B822-F96FBD9B14FE}"/>
                  </a:ext>
                </a:extLst>
              </p:cNvPr>
              <p:cNvGrpSpPr>
                <a:grpSpLocks/>
              </p:cNvGrpSpPr>
              <p:nvPr/>
            </p:nvGrpSpPr>
            <p:grpSpPr bwMode="auto">
              <a:xfrm>
                <a:off x="1758" y="1473"/>
                <a:ext cx="6598" cy="1542"/>
                <a:chOff x="1758" y="1473"/>
                <a:chExt cx="6598" cy="1542"/>
              </a:xfrm>
            </p:grpSpPr>
            <p:sp>
              <p:nvSpPr>
                <p:cNvPr id="10317" name="Line 154">
                  <a:extLst>
                    <a:ext uri="{FF2B5EF4-FFF2-40B4-BE49-F238E27FC236}">
                      <a16:creationId xmlns:a16="http://schemas.microsoft.com/office/drawing/2014/main" id="{481DF5BF-F798-40A0-833F-B810D7CAA2FC}"/>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318" name="Line 155">
                  <a:extLst>
                    <a:ext uri="{FF2B5EF4-FFF2-40B4-BE49-F238E27FC236}">
                      <a16:creationId xmlns:a16="http://schemas.microsoft.com/office/drawing/2014/main" id="{DB2B1060-6DD3-4C4A-A129-BA0DBF24647E}"/>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310" name="Group 156">
                <a:extLst>
                  <a:ext uri="{FF2B5EF4-FFF2-40B4-BE49-F238E27FC236}">
                    <a16:creationId xmlns:a16="http://schemas.microsoft.com/office/drawing/2014/main" id="{DD4A2086-9DCE-4BAB-8490-DBC856D91F94}"/>
                  </a:ext>
                </a:extLst>
              </p:cNvPr>
              <p:cNvGrpSpPr>
                <a:grpSpLocks/>
              </p:cNvGrpSpPr>
              <p:nvPr/>
            </p:nvGrpSpPr>
            <p:grpSpPr bwMode="auto">
              <a:xfrm>
                <a:off x="2042" y="2193"/>
                <a:ext cx="4656" cy="756"/>
                <a:chOff x="2042" y="2193"/>
                <a:chExt cx="4656" cy="756"/>
              </a:xfrm>
            </p:grpSpPr>
            <p:sp>
              <p:nvSpPr>
                <p:cNvPr id="10313" name="Rectangle 157">
                  <a:extLst>
                    <a:ext uri="{FF2B5EF4-FFF2-40B4-BE49-F238E27FC236}">
                      <a16:creationId xmlns:a16="http://schemas.microsoft.com/office/drawing/2014/main" id="{2DFB7D8F-6AC2-4C87-8518-26A480140C03}"/>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ωt1</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314" name="Rectangle 158">
                  <a:extLst>
                    <a:ext uri="{FF2B5EF4-FFF2-40B4-BE49-F238E27FC236}">
                      <a16:creationId xmlns:a16="http://schemas.microsoft.com/office/drawing/2014/main" id="{DAD38FDB-9FA7-485F-8DD9-BDD28E51DCEB}"/>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ωt2</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315" name="Rectangle 159">
                  <a:extLst>
                    <a:ext uri="{FF2B5EF4-FFF2-40B4-BE49-F238E27FC236}">
                      <a16:creationId xmlns:a16="http://schemas.microsoft.com/office/drawing/2014/main" id="{E77AB543-9D6C-48D7-B4E1-A8083631A50D}"/>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ωt3</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316" name="Rectangle 160">
                  <a:extLst>
                    <a:ext uri="{FF2B5EF4-FFF2-40B4-BE49-F238E27FC236}">
                      <a16:creationId xmlns:a16="http://schemas.microsoft.com/office/drawing/2014/main" id="{7EF841AD-A517-4D56-9F80-FB42938A7357}"/>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ωt4</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0311" name="Rectangle 161">
                <a:extLst>
                  <a:ext uri="{FF2B5EF4-FFF2-40B4-BE49-F238E27FC236}">
                    <a16:creationId xmlns:a16="http://schemas.microsoft.com/office/drawing/2014/main" id="{EFCB8005-FC68-4C1C-B14F-DBAAB91D9276}"/>
                  </a:ext>
                </a:extLst>
              </p:cNvPr>
              <p:cNvSpPr>
                <a:spLocks noChangeArrowheads="1"/>
              </p:cNvSpPr>
              <p:nvPr/>
            </p:nvSpPr>
            <p:spPr bwMode="auto">
              <a:xfrm>
                <a:off x="7996" y="2370"/>
                <a:ext cx="410" cy="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ωt</a:t>
                </a:r>
                <a:endParaRPr lang="en-US" altLang="zh-CN" sz="1000">
                  <a:latin typeface="Times New Roman" panose="02020603050405020304" pitchFamily="18" charset="0"/>
                </a:endParaRPr>
              </a:p>
              <a:p>
                <a:r>
                  <a:rPr lang="en-US" altLang="zh-CN" sz="1600">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312" name="Rectangle 162">
                <a:extLst>
                  <a:ext uri="{FF2B5EF4-FFF2-40B4-BE49-F238E27FC236}">
                    <a16:creationId xmlns:a16="http://schemas.microsoft.com/office/drawing/2014/main" id="{B5033FC1-8D23-4F55-8A29-F89570A066FB}"/>
                  </a:ext>
                </a:extLst>
              </p:cNvPr>
              <p:cNvSpPr>
                <a:spLocks noChangeArrowheads="1"/>
              </p:cNvSpPr>
              <p:nvPr/>
            </p:nvSpPr>
            <p:spPr bwMode="auto">
              <a:xfrm>
                <a:off x="1468" y="1500"/>
                <a:ext cx="320" cy="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u2</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grpSp>
        <p:nvGrpSpPr>
          <p:cNvPr id="10" name="Group 163">
            <a:extLst>
              <a:ext uri="{FF2B5EF4-FFF2-40B4-BE49-F238E27FC236}">
                <a16:creationId xmlns:a16="http://schemas.microsoft.com/office/drawing/2014/main" id="{15A82007-CE56-4DA4-9DD7-88F86A62A8D9}"/>
              </a:ext>
            </a:extLst>
          </p:cNvPr>
          <p:cNvGrpSpPr>
            <a:grpSpLocks/>
          </p:cNvGrpSpPr>
          <p:nvPr/>
        </p:nvGrpSpPr>
        <p:grpSpPr bwMode="auto">
          <a:xfrm>
            <a:off x="4198938" y="2603500"/>
            <a:ext cx="4405312" cy="1544638"/>
            <a:chOff x="1468" y="1473"/>
            <a:chExt cx="6938" cy="2431"/>
          </a:xfrm>
        </p:grpSpPr>
        <p:grpSp>
          <p:nvGrpSpPr>
            <p:cNvPr id="10296" name="Group 164">
              <a:extLst>
                <a:ext uri="{FF2B5EF4-FFF2-40B4-BE49-F238E27FC236}">
                  <a16:creationId xmlns:a16="http://schemas.microsoft.com/office/drawing/2014/main" id="{EC9FCAA7-C5DF-4817-97B4-32420B56C76E}"/>
                </a:ext>
              </a:extLst>
            </p:cNvPr>
            <p:cNvGrpSpPr>
              <a:grpSpLocks/>
            </p:cNvGrpSpPr>
            <p:nvPr/>
          </p:nvGrpSpPr>
          <p:grpSpPr bwMode="auto">
            <a:xfrm>
              <a:off x="1758" y="1473"/>
              <a:ext cx="6598" cy="1542"/>
              <a:chOff x="1758" y="1473"/>
              <a:chExt cx="6598" cy="1542"/>
            </a:xfrm>
          </p:grpSpPr>
          <p:sp>
            <p:nvSpPr>
              <p:cNvPr id="10304" name="Line 165">
                <a:extLst>
                  <a:ext uri="{FF2B5EF4-FFF2-40B4-BE49-F238E27FC236}">
                    <a16:creationId xmlns:a16="http://schemas.microsoft.com/office/drawing/2014/main" id="{F7DA4218-121F-43FA-9F6D-08BDD8C277D1}"/>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305" name="Line 166">
                <a:extLst>
                  <a:ext uri="{FF2B5EF4-FFF2-40B4-BE49-F238E27FC236}">
                    <a16:creationId xmlns:a16="http://schemas.microsoft.com/office/drawing/2014/main" id="{F8AF83FE-586C-4466-8557-1972D162A244}"/>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297" name="Group 167">
              <a:extLst>
                <a:ext uri="{FF2B5EF4-FFF2-40B4-BE49-F238E27FC236}">
                  <a16:creationId xmlns:a16="http://schemas.microsoft.com/office/drawing/2014/main" id="{054F2830-AF91-4AE6-822D-E55FBE7214B1}"/>
                </a:ext>
              </a:extLst>
            </p:cNvPr>
            <p:cNvGrpSpPr>
              <a:grpSpLocks/>
            </p:cNvGrpSpPr>
            <p:nvPr/>
          </p:nvGrpSpPr>
          <p:grpSpPr bwMode="auto">
            <a:xfrm>
              <a:off x="2042" y="2193"/>
              <a:ext cx="4656" cy="756"/>
              <a:chOff x="2042" y="2193"/>
              <a:chExt cx="4656" cy="756"/>
            </a:xfrm>
          </p:grpSpPr>
          <p:sp>
            <p:nvSpPr>
              <p:cNvPr id="10300" name="Rectangle 168">
                <a:extLst>
                  <a:ext uri="{FF2B5EF4-FFF2-40B4-BE49-F238E27FC236}">
                    <a16:creationId xmlns:a16="http://schemas.microsoft.com/office/drawing/2014/main" id="{C762F2B9-6958-4811-96B1-507ACCC98A96}"/>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ωt1</a:t>
                </a:r>
                <a:endParaRPr lang="en-US" altLang="zh-CN" sz="1000">
                  <a:latin typeface="Times New Roman" panose="02020603050405020304" pitchFamily="18" charset="0"/>
                </a:endParaRPr>
              </a:p>
              <a:p>
                <a:r>
                  <a:rPr lang="en-US" altLang="zh-CN" sz="1200">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301" name="Rectangle 169">
                <a:extLst>
                  <a:ext uri="{FF2B5EF4-FFF2-40B4-BE49-F238E27FC236}">
                    <a16:creationId xmlns:a16="http://schemas.microsoft.com/office/drawing/2014/main" id="{B17A7615-38EA-4CEE-9FEC-F20E576FDE2D}"/>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ωt2</a:t>
                </a:r>
                <a:endParaRPr lang="en-US" altLang="zh-CN" sz="1000">
                  <a:latin typeface="Times New Roman" panose="02020603050405020304" pitchFamily="18" charset="0"/>
                </a:endParaRPr>
              </a:p>
              <a:p>
                <a:r>
                  <a:rPr lang="en-US" altLang="zh-CN" sz="1200">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302" name="Rectangle 170">
                <a:extLst>
                  <a:ext uri="{FF2B5EF4-FFF2-40B4-BE49-F238E27FC236}">
                    <a16:creationId xmlns:a16="http://schemas.microsoft.com/office/drawing/2014/main" id="{08FAB80D-0010-4D03-99FE-C89A779DAD88}"/>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ωt3</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303" name="Rectangle 171">
                <a:extLst>
                  <a:ext uri="{FF2B5EF4-FFF2-40B4-BE49-F238E27FC236}">
                    <a16:creationId xmlns:a16="http://schemas.microsoft.com/office/drawing/2014/main" id="{0E4634C2-0721-40BA-80EA-2CAE29A5FEB7}"/>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ωt4</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0298" name="Rectangle 172">
              <a:extLst>
                <a:ext uri="{FF2B5EF4-FFF2-40B4-BE49-F238E27FC236}">
                  <a16:creationId xmlns:a16="http://schemas.microsoft.com/office/drawing/2014/main" id="{41ADF121-B111-461E-AD63-FBE06C02B8DA}"/>
                </a:ext>
              </a:extLst>
            </p:cNvPr>
            <p:cNvSpPr>
              <a:spLocks noChangeArrowheads="1"/>
            </p:cNvSpPr>
            <p:nvPr/>
          </p:nvSpPr>
          <p:spPr bwMode="auto">
            <a:xfrm>
              <a:off x="7996" y="2370"/>
              <a:ext cx="410" cy="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299" name="Rectangle 173">
              <a:extLst>
                <a:ext uri="{FF2B5EF4-FFF2-40B4-BE49-F238E27FC236}">
                  <a16:creationId xmlns:a16="http://schemas.microsoft.com/office/drawing/2014/main" id="{6538D17F-9E8C-4ACE-B8B7-D69F36111B10}"/>
                </a:ext>
              </a:extLst>
            </p:cNvPr>
            <p:cNvSpPr>
              <a:spLocks noChangeArrowheads="1"/>
            </p:cNvSpPr>
            <p:nvPr/>
          </p:nvSpPr>
          <p:spPr bwMode="auto">
            <a:xfrm>
              <a:off x="1468" y="1500"/>
              <a:ext cx="320" cy="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ud</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3" name="Group 174">
            <a:extLst>
              <a:ext uri="{FF2B5EF4-FFF2-40B4-BE49-F238E27FC236}">
                <a16:creationId xmlns:a16="http://schemas.microsoft.com/office/drawing/2014/main" id="{55FBABAA-0C98-4AE7-A13B-9095FF71B10B}"/>
              </a:ext>
            </a:extLst>
          </p:cNvPr>
          <p:cNvGrpSpPr>
            <a:grpSpLocks/>
          </p:cNvGrpSpPr>
          <p:nvPr/>
        </p:nvGrpSpPr>
        <p:grpSpPr bwMode="auto">
          <a:xfrm>
            <a:off x="4198938" y="3641725"/>
            <a:ext cx="4405312" cy="1544638"/>
            <a:chOff x="1468" y="1473"/>
            <a:chExt cx="6938" cy="2431"/>
          </a:xfrm>
        </p:grpSpPr>
        <p:grpSp>
          <p:nvGrpSpPr>
            <p:cNvPr id="10286" name="Group 175">
              <a:extLst>
                <a:ext uri="{FF2B5EF4-FFF2-40B4-BE49-F238E27FC236}">
                  <a16:creationId xmlns:a16="http://schemas.microsoft.com/office/drawing/2014/main" id="{3D5573A0-6B94-42A4-8F52-A6208D8F41F0}"/>
                </a:ext>
              </a:extLst>
            </p:cNvPr>
            <p:cNvGrpSpPr>
              <a:grpSpLocks/>
            </p:cNvGrpSpPr>
            <p:nvPr/>
          </p:nvGrpSpPr>
          <p:grpSpPr bwMode="auto">
            <a:xfrm>
              <a:off x="1758" y="1473"/>
              <a:ext cx="6598" cy="1542"/>
              <a:chOff x="1758" y="1473"/>
              <a:chExt cx="6598" cy="1542"/>
            </a:xfrm>
          </p:grpSpPr>
          <p:sp>
            <p:nvSpPr>
              <p:cNvPr id="10294" name="Line 176">
                <a:extLst>
                  <a:ext uri="{FF2B5EF4-FFF2-40B4-BE49-F238E27FC236}">
                    <a16:creationId xmlns:a16="http://schemas.microsoft.com/office/drawing/2014/main" id="{00F00E6B-715A-4BB0-9D8D-31D3AA6EEB83}"/>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95" name="Line 177">
                <a:extLst>
                  <a:ext uri="{FF2B5EF4-FFF2-40B4-BE49-F238E27FC236}">
                    <a16:creationId xmlns:a16="http://schemas.microsoft.com/office/drawing/2014/main" id="{F755094F-A4FD-4418-B794-8B75B0748A7E}"/>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287" name="Group 178">
              <a:extLst>
                <a:ext uri="{FF2B5EF4-FFF2-40B4-BE49-F238E27FC236}">
                  <a16:creationId xmlns:a16="http://schemas.microsoft.com/office/drawing/2014/main" id="{60B408D6-3585-4529-B94E-8B180A49A24F}"/>
                </a:ext>
              </a:extLst>
            </p:cNvPr>
            <p:cNvGrpSpPr>
              <a:grpSpLocks/>
            </p:cNvGrpSpPr>
            <p:nvPr/>
          </p:nvGrpSpPr>
          <p:grpSpPr bwMode="auto">
            <a:xfrm>
              <a:off x="2042" y="2193"/>
              <a:ext cx="4656" cy="756"/>
              <a:chOff x="2042" y="2193"/>
              <a:chExt cx="4656" cy="756"/>
            </a:xfrm>
          </p:grpSpPr>
          <p:sp>
            <p:nvSpPr>
              <p:cNvPr id="10290" name="Rectangle 179">
                <a:extLst>
                  <a:ext uri="{FF2B5EF4-FFF2-40B4-BE49-F238E27FC236}">
                    <a16:creationId xmlns:a16="http://schemas.microsoft.com/office/drawing/2014/main" id="{C303C5F6-B4C6-475C-BC4B-A464E73D4819}"/>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ωt1</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291" name="Rectangle 180">
                <a:extLst>
                  <a:ext uri="{FF2B5EF4-FFF2-40B4-BE49-F238E27FC236}">
                    <a16:creationId xmlns:a16="http://schemas.microsoft.com/office/drawing/2014/main" id="{2ED041B3-AC97-4DF8-BE21-70F2085084B3}"/>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ωt2</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292" name="Rectangle 181">
                <a:extLst>
                  <a:ext uri="{FF2B5EF4-FFF2-40B4-BE49-F238E27FC236}">
                    <a16:creationId xmlns:a16="http://schemas.microsoft.com/office/drawing/2014/main" id="{66C443BA-0AFD-4257-8881-BB45E6724CEB}"/>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ωt3</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293" name="Rectangle 182">
                <a:extLst>
                  <a:ext uri="{FF2B5EF4-FFF2-40B4-BE49-F238E27FC236}">
                    <a16:creationId xmlns:a16="http://schemas.microsoft.com/office/drawing/2014/main" id="{3661E0BA-4ABD-444A-A03F-EA4551CA4A0F}"/>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ωt4</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0288" name="Rectangle 183">
              <a:extLst>
                <a:ext uri="{FF2B5EF4-FFF2-40B4-BE49-F238E27FC236}">
                  <a16:creationId xmlns:a16="http://schemas.microsoft.com/office/drawing/2014/main" id="{9821C922-356F-4313-819E-8F9578B8EAFF}"/>
                </a:ext>
              </a:extLst>
            </p:cNvPr>
            <p:cNvSpPr>
              <a:spLocks noChangeArrowheads="1"/>
            </p:cNvSpPr>
            <p:nvPr/>
          </p:nvSpPr>
          <p:spPr bwMode="auto">
            <a:xfrm>
              <a:off x="7996" y="2370"/>
              <a:ext cx="410" cy="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ωt</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289" name="Rectangle 184">
              <a:extLst>
                <a:ext uri="{FF2B5EF4-FFF2-40B4-BE49-F238E27FC236}">
                  <a16:creationId xmlns:a16="http://schemas.microsoft.com/office/drawing/2014/main" id="{824BA576-AB00-40B3-923C-815575B73565}"/>
                </a:ext>
              </a:extLst>
            </p:cNvPr>
            <p:cNvSpPr>
              <a:spLocks noChangeArrowheads="1"/>
            </p:cNvSpPr>
            <p:nvPr/>
          </p:nvSpPr>
          <p:spPr bwMode="auto">
            <a:xfrm>
              <a:off x="1468" y="1500"/>
              <a:ext cx="675" cy="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iVT1</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23737" name="Line 185">
            <a:extLst>
              <a:ext uri="{FF2B5EF4-FFF2-40B4-BE49-F238E27FC236}">
                <a16:creationId xmlns:a16="http://schemas.microsoft.com/office/drawing/2014/main" id="{659552A7-8F6D-4D73-83A7-1F42996AF5C4}"/>
              </a:ext>
            </a:extLst>
          </p:cNvPr>
          <p:cNvSpPr>
            <a:spLocks noChangeShapeType="1"/>
          </p:cNvSpPr>
          <p:nvPr/>
        </p:nvSpPr>
        <p:spPr bwMode="auto">
          <a:xfrm>
            <a:off x="5715000" y="4191000"/>
            <a:ext cx="1647825"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49" name="Rectangle 197">
            <a:extLst>
              <a:ext uri="{FF2B5EF4-FFF2-40B4-BE49-F238E27FC236}">
                <a16:creationId xmlns:a16="http://schemas.microsoft.com/office/drawing/2014/main" id="{7DAE7B44-37D6-4214-97A5-9F7ACB7A5A75}"/>
              </a:ext>
            </a:extLst>
          </p:cNvPr>
          <p:cNvSpPr>
            <a:spLocks noChangeArrowheads="1"/>
          </p:cNvSpPr>
          <p:nvPr/>
        </p:nvSpPr>
        <p:spPr bwMode="auto">
          <a:xfrm>
            <a:off x="5562600" y="5334000"/>
            <a:ext cx="60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FC0A0A"/>
                </a:solidFill>
                <a:latin typeface="Times New Roman" panose="02020603050405020304" pitchFamily="18" charset="0"/>
              </a:rPr>
              <a:t>uab</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23750" name="Rectangle 198">
            <a:extLst>
              <a:ext uri="{FF2B5EF4-FFF2-40B4-BE49-F238E27FC236}">
                <a16:creationId xmlns:a16="http://schemas.microsoft.com/office/drawing/2014/main" id="{E7F6C4FC-B083-4047-B77D-38089EC94DF2}"/>
              </a:ext>
            </a:extLst>
          </p:cNvPr>
          <p:cNvSpPr>
            <a:spLocks noChangeArrowheads="1"/>
          </p:cNvSpPr>
          <p:nvPr/>
        </p:nvSpPr>
        <p:spPr bwMode="auto">
          <a:xfrm>
            <a:off x="6705600" y="5334000"/>
            <a:ext cx="60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FC0A0A"/>
                </a:solidFill>
                <a:latin typeface="Times New Roman" panose="02020603050405020304" pitchFamily="18" charset="0"/>
              </a:rPr>
              <a:t>uac</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23752" name="Line 200">
            <a:extLst>
              <a:ext uri="{FF2B5EF4-FFF2-40B4-BE49-F238E27FC236}">
                <a16:creationId xmlns:a16="http://schemas.microsoft.com/office/drawing/2014/main" id="{B09A8D7A-6FAF-482E-909E-F20EAA66E7FB}"/>
              </a:ext>
            </a:extLst>
          </p:cNvPr>
          <p:cNvSpPr>
            <a:spLocks noChangeShapeType="1"/>
          </p:cNvSpPr>
          <p:nvPr/>
        </p:nvSpPr>
        <p:spPr bwMode="auto">
          <a:xfrm flipV="1">
            <a:off x="4876800" y="2705100"/>
            <a:ext cx="0" cy="4191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53" name="Freeform 201">
            <a:extLst>
              <a:ext uri="{FF2B5EF4-FFF2-40B4-BE49-F238E27FC236}">
                <a16:creationId xmlns:a16="http://schemas.microsoft.com/office/drawing/2014/main" id="{987665B2-B2E8-41FE-92B7-066B235E3251}"/>
              </a:ext>
            </a:extLst>
          </p:cNvPr>
          <p:cNvSpPr>
            <a:spLocks/>
          </p:cNvSpPr>
          <p:nvPr/>
        </p:nvSpPr>
        <p:spPr bwMode="auto">
          <a:xfrm>
            <a:off x="5659438" y="2627313"/>
            <a:ext cx="839787" cy="477837"/>
          </a:xfrm>
          <a:custGeom>
            <a:avLst/>
            <a:gdLst>
              <a:gd name="T0" fmla="*/ 0 w 692"/>
              <a:gd name="T1" fmla="*/ 86 h 587"/>
              <a:gd name="T2" fmla="*/ 35 w 692"/>
              <a:gd name="T3" fmla="*/ 57 h 587"/>
              <a:gd name="T4" fmla="*/ 69 w 692"/>
              <a:gd name="T5" fmla="*/ 33 h 587"/>
              <a:gd name="T6" fmla="*/ 104 w 692"/>
              <a:gd name="T7" fmla="*/ 15 h 587"/>
              <a:gd name="T8" fmla="*/ 138 w 692"/>
              <a:gd name="T9" fmla="*/ 6 h 587"/>
              <a:gd name="T10" fmla="*/ 173 w 692"/>
              <a:gd name="T11" fmla="*/ 0 h 587"/>
              <a:gd name="T12" fmla="*/ 207 w 692"/>
              <a:gd name="T13" fmla="*/ 2 h 587"/>
              <a:gd name="T14" fmla="*/ 242 w 692"/>
              <a:gd name="T15" fmla="*/ 10 h 587"/>
              <a:gd name="T16" fmla="*/ 277 w 692"/>
              <a:gd name="T17" fmla="*/ 23 h 587"/>
              <a:gd name="T18" fmla="*/ 311 w 692"/>
              <a:gd name="T19" fmla="*/ 45 h 587"/>
              <a:gd name="T20" fmla="*/ 346 w 692"/>
              <a:gd name="T21" fmla="*/ 72 h 587"/>
              <a:gd name="T22" fmla="*/ 380 w 692"/>
              <a:gd name="T23" fmla="*/ 104 h 587"/>
              <a:gd name="T24" fmla="*/ 415 w 692"/>
              <a:gd name="T25" fmla="*/ 143 h 587"/>
              <a:gd name="T26" fmla="*/ 450 w 692"/>
              <a:gd name="T27" fmla="*/ 186 h 587"/>
              <a:gd name="T28" fmla="*/ 484 w 692"/>
              <a:gd name="T29" fmla="*/ 234 h 587"/>
              <a:gd name="T30" fmla="*/ 519 w 692"/>
              <a:gd name="T31" fmla="*/ 285 h 587"/>
              <a:gd name="T32" fmla="*/ 553 w 692"/>
              <a:gd name="T33" fmla="*/ 340 h 587"/>
              <a:gd name="T34" fmla="*/ 588 w 692"/>
              <a:gd name="T35" fmla="*/ 399 h 587"/>
              <a:gd name="T36" fmla="*/ 622 w 692"/>
              <a:gd name="T37" fmla="*/ 460 h 587"/>
              <a:gd name="T38" fmla="*/ 657 w 692"/>
              <a:gd name="T39" fmla="*/ 522 h 587"/>
              <a:gd name="T40" fmla="*/ 692 w 692"/>
              <a:gd name="T41" fmla="*/ 587 h 5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2"/>
              <a:gd name="T64" fmla="*/ 0 h 587"/>
              <a:gd name="T65" fmla="*/ 692 w 692"/>
              <a:gd name="T66" fmla="*/ 587 h 5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2" h="587">
                <a:moveTo>
                  <a:pt x="0" y="86"/>
                </a:moveTo>
                <a:lnTo>
                  <a:pt x="35" y="57"/>
                </a:lnTo>
                <a:lnTo>
                  <a:pt x="69" y="33"/>
                </a:lnTo>
                <a:lnTo>
                  <a:pt x="104" y="15"/>
                </a:lnTo>
                <a:lnTo>
                  <a:pt x="138" y="6"/>
                </a:lnTo>
                <a:lnTo>
                  <a:pt x="173" y="0"/>
                </a:lnTo>
                <a:lnTo>
                  <a:pt x="207" y="2"/>
                </a:lnTo>
                <a:lnTo>
                  <a:pt x="242" y="10"/>
                </a:lnTo>
                <a:lnTo>
                  <a:pt x="277" y="23"/>
                </a:lnTo>
                <a:lnTo>
                  <a:pt x="311" y="45"/>
                </a:lnTo>
                <a:lnTo>
                  <a:pt x="346" y="72"/>
                </a:lnTo>
                <a:lnTo>
                  <a:pt x="380" y="104"/>
                </a:lnTo>
                <a:lnTo>
                  <a:pt x="415" y="143"/>
                </a:lnTo>
                <a:lnTo>
                  <a:pt x="450" y="186"/>
                </a:lnTo>
                <a:lnTo>
                  <a:pt x="484" y="234"/>
                </a:lnTo>
                <a:lnTo>
                  <a:pt x="519" y="285"/>
                </a:lnTo>
                <a:lnTo>
                  <a:pt x="553" y="340"/>
                </a:lnTo>
                <a:lnTo>
                  <a:pt x="588" y="399"/>
                </a:lnTo>
                <a:lnTo>
                  <a:pt x="622" y="460"/>
                </a:lnTo>
                <a:lnTo>
                  <a:pt x="657" y="522"/>
                </a:lnTo>
                <a:lnTo>
                  <a:pt x="692" y="587"/>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3754" name="Line 202">
            <a:extLst>
              <a:ext uri="{FF2B5EF4-FFF2-40B4-BE49-F238E27FC236}">
                <a16:creationId xmlns:a16="http://schemas.microsoft.com/office/drawing/2014/main" id="{4F8BABC7-93B4-43A8-82CD-C97C177FEC8A}"/>
              </a:ext>
            </a:extLst>
          </p:cNvPr>
          <p:cNvSpPr>
            <a:spLocks noChangeShapeType="1"/>
          </p:cNvSpPr>
          <p:nvPr/>
        </p:nvSpPr>
        <p:spPr bwMode="auto">
          <a:xfrm flipV="1">
            <a:off x="5673725" y="2705100"/>
            <a:ext cx="0" cy="4191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55" name="Freeform 203">
            <a:extLst>
              <a:ext uri="{FF2B5EF4-FFF2-40B4-BE49-F238E27FC236}">
                <a16:creationId xmlns:a16="http://schemas.microsoft.com/office/drawing/2014/main" id="{4AE476E5-5997-47AD-BA47-AE160BA93888}"/>
              </a:ext>
            </a:extLst>
          </p:cNvPr>
          <p:cNvSpPr>
            <a:spLocks/>
          </p:cNvSpPr>
          <p:nvPr/>
        </p:nvSpPr>
        <p:spPr bwMode="auto">
          <a:xfrm>
            <a:off x="6478588" y="2613025"/>
            <a:ext cx="839787" cy="477838"/>
          </a:xfrm>
          <a:custGeom>
            <a:avLst/>
            <a:gdLst>
              <a:gd name="T0" fmla="*/ 0 w 692"/>
              <a:gd name="T1" fmla="*/ 86 h 587"/>
              <a:gd name="T2" fmla="*/ 35 w 692"/>
              <a:gd name="T3" fmla="*/ 57 h 587"/>
              <a:gd name="T4" fmla="*/ 69 w 692"/>
              <a:gd name="T5" fmla="*/ 33 h 587"/>
              <a:gd name="T6" fmla="*/ 104 w 692"/>
              <a:gd name="T7" fmla="*/ 15 h 587"/>
              <a:gd name="T8" fmla="*/ 138 w 692"/>
              <a:gd name="T9" fmla="*/ 6 h 587"/>
              <a:gd name="T10" fmla="*/ 173 w 692"/>
              <a:gd name="T11" fmla="*/ 0 h 587"/>
              <a:gd name="T12" fmla="*/ 207 w 692"/>
              <a:gd name="T13" fmla="*/ 2 h 587"/>
              <a:gd name="T14" fmla="*/ 242 w 692"/>
              <a:gd name="T15" fmla="*/ 10 h 587"/>
              <a:gd name="T16" fmla="*/ 277 w 692"/>
              <a:gd name="T17" fmla="*/ 23 h 587"/>
              <a:gd name="T18" fmla="*/ 311 w 692"/>
              <a:gd name="T19" fmla="*/ 45 h 587"/>
              <a:gd name="T20" fmla="*/ 346 w 692"/>
              <a:gd name="T21" fmla="*/ 72 h 587"/>
              <a:gd name="T22" fmla="*/ 380 w 692"/>
              <a:gd name="T23" fmla="*/ 104 h 587"/>
              <a:gd name="T24" fmla="*/ 415 w 692"/>
              <a:gd name="T25" fmla="*/ 143 h 587"/>
              <a:gd name="T26" fmla="*/ 450 w 692"/>
              <a:gd name="T27" fmla="*/ 186 h 587"/>
              <a:gd name="T28" fmla="*/ 484 w 692"/>
              <a:gd name="T29" fmla="*/ 234 h 587"/>
              <a:gd name="T30" fmla="*/ 519 w 692"/>
              <a:gd name="T31" fmla="*/ 285 h 587"/>
              <a:gd name="T32" fmla="*/ 553 w 692"/>
              <a:gd name="T33" fmla="*/ 340 h 587"/>
              <a:gd name="T34" fmla="*/ 588 w 692"/>
              <a:gd name="T35" fmla="*/ 399 h 587"/>
              <a:gd name="T36" fmla="*/ 622 w 692"/>
              <a:gd name="T37" fmla="*/ 460 h 587"/>
              <a:gd name="T38" fmla="*/ 657 w 692"/>
              <a:gd name="T39" fmla="*/ 522 h 587"/>
              <a:gd name="T40" fmla="*/ 692 w 692"/>
              <a:gd name="T41" fmla="*/ 587 h 5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2"/>
              <a:gd name="T64" fmla="*/ 0 h 587"/>
              <a:gd name="T65" fmla="*/ 692 w 692"/>
              <a:gd name="T66" fmla="*/ 587 h 5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2" h="587">
                <a:moveTo>
                  <a:pt x="0" y="86"/>
                </a:moveTo>
                <a:lnTo>
                  <a:pt x="35" y="57"/>
                </a:lnTo>
                <a:lnTo>
                  <a:pt x="69" y="33"/>
                </a:lnTo>
                <a:lnTo>
                  <a:pt x="104" y="15"/>
                </a:lnTo>
                <a:lnTo>
                  <a:pt x="138" y="6"/>
                </a:lnTo>
                <a:lnTo>
                  <a:pt x="173" y="0"/>
                </a:lnTo>
                <a:lnTo>
                  <a:pt x="207" y="2"/>
                </a:lnTo>
                <a:lnTo>
                  <a:pt x="242" y="10"/>
                </a:lnTo>
                <a:lnTo>
                  <a:pt x="277" y="23"/>
                </a:lnTo>
                <a:lnTo>
                  <a:pt x="311" y="45"/>
                </a:lnTo>
                <a:lnTo>
                  <a:pt x="346" y="72"/>
                </a:lnTo>
                <a:lnTo>
                  <a:pt x="380" y="104"/>
                </a:lnTo>
                <a:lnTo>
                  <a:pt x="415" y="143"/>
                </a:lnTo>
                <a:lnTo>
                  <a:pt x="450" y="186"/>
                </a:lnTo>
                <a:lnTo>
                  <a:pt x="484" y="234"/>
                </a:lnTo>
                <a:lnTo>
                  <a:pt x="519" y="285"/>
                </a:lnTo>
                <a:lnTo>
                  <a:pt x="553" y="340"/>
                </a:lnTo>
                <a:lnTo>
                  <a:pt x="588" y="399"/>
                </a:lnTo>
                <a:lnTo>
                  <a:pt x="622" y="460"/>
                </a:lnTo>
                <a:lnTo>
                  <a:pt x="657" y="522"/>
                </a:lnTo>
                <a:lnTo>
                  <a:pt x="692" y="587"/>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3756" name="Line 204">
            <a:extLst>
              <a:ext uri="{FF2B5EF4-FFF2-40B4-BE49-F238E27FC236}">
                <a16:creationId xmlns:a16="http://schemas.microsoft.com/office/drawing/2014/main" id="{EC2B0D9A-F0F6-4752-A1FE-8482F1A20585}"/>
              </a:ext>
            </a:extLst>
          </p:cNvPr>
          <p:cNvSpPr>
            <a:spLocks noChangeShapeType="1"/>
          </p:cNvSpPr>
          <p:nvPr/>
        </p:nvSpPr>
        <p:spPr bwMode="auto">
          <a:xfrm flipV="1">
            <a:off x="6492875" y="2705100"/>
            <a:ext cx="0" cy="4191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205">
            <a:extLst>
              <a:ext uri="{FF2B5EF4-FFF2-40B4-BE49-F238E27FC236}">
                <a16:creationId xmlns:a16="http://schemas.microsoft.com/office/drawing/2014/main" id="{8C2F5A60-2861-496B-839D-DA850E1424EF}"/>
              </a:ext>
            </a:extLst>
          </p:cNvPr>
          <p:cNvGrpSpPr>
            <a:grpSpLocks/>
          </p:cNvGrpSpPr>
          <p:nvPr/>
        </p:nvGrpSpPr>
        <p:grpSpPr bwMode="auto">
          <a:xfrm>
            <a:off x="7286625" y="2627313"/>
            <a:ext cx="839788" cy="477837"/>
            <a:chOff x="7056" y="3825"/>
            <a:chExt cx="1322" cy="752"/>
          </a:xfrm>
        </p:grpSpPr>
        <p:sp>
          <p:nvSpPr>
            <p:cNvPr id="10284" name="Freeform 206">
              <a:extLst>
                <a:ext uri="{FF2B5EF4-FFF2-40B4-BE49-F238E27FC236}">
                  <a16:creationId xmlns:a16="http://schemas.microsoft.com/office/drawing/2014/main" id="{89B79898-8688-43B8-B8D2-2EF6CCE8551A}"/>
                </a:ext>
              </a:extLst>
            </p:cNvPr>
            <p:cNvSpPr>
              <a:spLocks/>
            </p:cNvSpPr>
            <p:nvPr/>
          </p:nvSpPr>
          <p:spPr bwMode="auto">
            <a:xfrm>
              <a:off x="7056" y="3825"/>
              <a:ext cx="1322" cy="752"/>
            </a:xfrm>
            <a:custGeom>
              <a:avLst/>
              <a:gdLst>
                <a:gd name="T0" fmla="*/ 0 w 692"/>
                <a:gd name="T1" fmla="*/ 86 h 587"/>
                <a:gd name="T2" fmla="*/ 35 w 692"/>
                <a:gd name="T3" fmla="*/ 57 h 587"/>
                <a:gd name="T4" fmla="*/ 69 w 692"/>
                <a:gd name="T5" fmla="*/ 33 h 587"/>
                <a:gd name="T6" fmla="*/ 104 w 692"/>
                <a:gd name="T7" fmla="*/ 15 h 587"/>
                <a:gd name="T8" fmla="*/ 138 w 692"/>
                <a:gd name="T9" fmla="*/ 6 h 587"/>
                <a:gd name="T10" fmla="*/ 173 w 692"/>
                <a:gd name="T11" fmla="*/ 0 h 587"/>
                <a:gd name="T12" fmla="*/ 207 w 692"/>
                <a:gd name="T13" fmla="*/ 2 h 587"/>
                <a:gd name="T14" fmla="*/ 242 w 692"/>
                <a:gd name="T15" fmla="*/ 10 h 587"/>
                <a:gd name="T16" fmla="*/ 277 w 692"/>
                <a:gd name="T17" fmla="*/ 23 h 587"/>
                <a:gd name="T18" fmla="*/ 311 w 692"/>
                <a:gd name="T19" fmla="*/ 45 h 587"/>
                <a:gd name="T20" fmla="*/ 346 w 692"/>
                <a:gd name="T21" fmla="*/ 72 h 587"/>
                <a:gd name="T22" fmla="*/ 380 w 692"/>
                <a:gd name="T23" fmla="*/ 104 h 587"/>
                <a:gd name="T24" fmla="*/ 415 w 692"/>
                <a:gd name="T25" fmla="*/ 143 h 587"/>
                <a:gd name="T26" fmla="*/ 450 w 692"/>
                <a:gd name="T27" fmla="*/ 186 h 587"/>
                <a:gd name="T28" fmla="*/ 484 w 692"/>
                <a:gd name="T29" fmla="*/ 234 h 587"/>
                <a:gd name="T30" fmla="*/ 519 w 692"/>
                <a:gd name="T31" fmla="*/ 285 h 587"/>
                <a:gd name="T32" fmla="*/ 553 w 692"/>
                <a:gd name="T33" fmla="*/ 340 h 587"/>
                <a:gd name="T34" fmla="*/ 588 w 692"/>
                <a:gd name="T35" fmla="*/ 399 h 587"/>
                <a:gd name="T36" fmla="*/ 622 w 692"/>
                <a:gd name="T37" fmla="*/ 460 h 587"/>
                <a:gd name="T38" fmla="*/ 657 w 692"/>
                <a:gd name="T39" fmla="*/ 522 h 587"/>
                <a:gd name="T40" fmla="*/ 692 w 692"/>
                <a:gd name="T41" fmla="*/ 587 h 5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2"/>
                <a:gd name="T64" fmla="*/ 0 h 587"/>
                <a:gd name="T65" fmla="*/ 692 w 692"/>
                <a:gd name="T66" fmla="*/ 587 h 5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2" h="587">
                  <a:moveTo>
                    <a:pt x="0" y="86"/>
                  </a:moveTo>
                  <a:lnTo>
                    <a:pt x="35" y="57"/>
                  </a:lnTo>
                  <a:lnTo>
                    <a:pt x="69" y="33"/>
                  </a:lnTo>
                  <a:lnTo>
                    <a:pt x="104" y="15"/>
                  </a:lnTo>
                  <a:lnTo>
                    <a:pt x="138" y="6"/>
                  </a:lnTo>
                  <a:lnTo>
                    <a:pt x="173" y="0"/>
                  </a:lnTo>
                  <a:lnTo>
                    <a:pt x="207" y="2"/>
                  </a:lnTo>
                  <a:lnTo>
                    <a:pt x="242" y="10"/>
                  </a:lnTo>
                  <a:lnTo>
                    <a:pt x="277" y="23"/>
                  </a:lnTo>
                  <a:lnTo>
                    <a:pt x="311" y="45"/>
                  </a:lnTo>
                  <a:lnTo>
                    <a:pt x="346" y="72"/>
                  </a:lnTo>
                  <a:lnTo>
                    <a:pt x="380" y="104"/>
                  </a:lnTo>
                  <a:lnTo>
                    <a:pt x="415" y="143"/>
                  </a:lnTo>
                  <a:lnTo>
                    <a:pt x="450" y="186"/>
                  </a:lnTo>
                  <a:lnTo>
                    <a:pt x="484" y="234"/>
                  </a:lnTo>
                  <a:lnTo>
                    <a:pt x="519" y="285"/>
                  </a:lnTo>
                  <a:lnTo>
                    <a:pt x="553" y="340"/>
                  </a:lnTo>
                  <a:lnTo>
                    <a:pt x="588" y="399"/>
                  </a:lnTo>
                  <a:lnTo>
                    <a:pt x="622" y="460"/>
                  </a:lnTo>
                  <a:lnTo>
                    <a:pt x="657" y="522"/>
                  </a:lnTo>
                  <a:lnTo>
                    <a:pt x="692" y="587"/>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85" name="Line 207">
              <a:extLst>
                <a:ext uri="{FF2B5EF4-FFF2-40B4-BE49-F238E27FC236}">
                  <a16:creationId xmlns:a16="http://schemas.microsoft.com/office/drawing/2014/main" id="{892119FA-864A-42C0-AB54-E736A6C751B1}"/>
                </a:ext>
              </a:extLst>
            </p:cNvPr>
            <p:cNvSpPr>
              <a:spLocks noChangeShapeType="1"/>
            </p:cNvSpPr>
            <p:nvPr/>
          </p:nvSpPr>
          <p:spPr bwMode="auto">
            <a:xfrm flipV="1">
              <a:off x="7080" y="3915"/>
              <a:ext cx="0" cy="66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Group 208">
            <a:extLst>
              <a:ext uri="{FF2B5EF4-FFF2-40B4-BE49-F238E27FC236}">
                <a16:creationId xmlns:a16="http://schemas.microsoft.com/office/drawing/2014/main" id="{349D129F-9EE6-427C-AA83-076FF01C789F}"/>
              </a:ext>
            </a:extLst>
          </p:cNvPr>
          <p:cNvGrpSpPr>
            <a:grpSpLocks/>
          </p:cNvGrpSpPr>
          <p:nvPr/>
        </p:nvGrpSpPr>
        <p:grpSpPr bwMode="auto">
          <a:xfrm>
            <a:off x="4860925" y="3713163"/>
            <a:ext cx="839788" cy="477837"/>
            <a:chOff x="7056" y="3825"/>
            <a:chExt cx="1322" cy="752"/>
          </a:xfrm>
        </p:grpSpPr>
        <p:sp>
          <p:nvSpPr>
            <p:cNvPr id="10282" name="Freeform 209">
              <a:extLst>
                <a:ext uri="{FF2B5EF4-FFF2-40B4-BE49-F238E27FC236}">
                  <a16:creationId xmlns:a16="http://schemas.microsoft.com/office/drawing/2014/main" id="{4BF76305-2A92-4B39-A572-DE99AD301297}"/>
                </a:ext>
              </a:extLst>
            </p:cNvPr>
            <p:cNvSpPr>
              <a:spLocks/>
            </p:cNvSpPr>
            <p:nvPr/>
          </p:nvSpPr>
          <p:spPr bwMode="auto">
            <a:xfrm>
              <a:off x="7056" y="3825"/>
              <a:ext cx="1322" cy="752"/>
            </a:xfrm>
            <a:custGeom>
              <a:avLst/>
              <a:gdLst>
                <a:gd name="T0" fmla="*/ 0 w 692"/>
                <a:gd name="T1" fmla="*/ 86 h 587"/>
                <a:gd name="T2" fmla="*/ 35 w 692"/>
                <a:gd name="T3" fmla="*/ 57 h 587"/>
                <a:gd name="T4" fmla="*/ 69 w 692"/>
                <a:gd name="T5" fmla="*/ 33 h 587"/>
                <a:gd name="T6" fmla="*/ 104 w 692"/>
                <a:gd name="T7" fmla="*/ 15 h 587"/>
                <a:gd name="T8" fmla="*/ 138 w 692"/>
                <a:gd name="T9" fmla="*/ 6 h 587"/>
                <a:gd name="T10" fmla="*/ 173 w 692"/>
                <a:gd name="T11" fmla="*/ 0 h 587"/>
                <a:gd name="T12" fmla="*/ 207 w 692"/>
                <a:gd name="T13" fmla="*/ 2 h 587"/>
                <a:gd name="T14" fmla="*/ 242 w 692"/>
                <a:gd name="T15" fmla="*/ 10 h 587"/>
                <a:gd name="T16" fmla="*/ 277 w 692"/>
                <a:gd name="T17" fmla="*/ 23 h 587"/>
                <a:gd name="T18" fmla="*/ 311 w 692"/>
                <a:gd name="T19" fmla="*/ 45 h 587"/>
                <a:gd name="T20" fmla="*/ 346 w 692"/>
                <a:gd name="T21" fmla="*/ 72 h 587"/>
                <a:gd name="T22" fmla="*/ 380 w 692"/>
                <a:gd name="T23" fmla="*/ 104 h 587"/>
                <a:gd name="T24" fmla="*/ 415 w 692"/>
                <a:gd name="T25" fmla="*/ 143 h 587"/>
                <a:gd name="T26" fmla="*/ 450 w 692"/>
                <a:gd name="T27" fmla="*/ 186 h 587"/>
                <a:gd name="T28" fmla="*/ 484 w 692"/>
                <a:gd name="T29" fmla="*/ 234 h 587"/>
                <a:gd name="T30" fmla="*/ 519 w 692"/>
                <a:gd name="T31" fmla="*/ 285 h 587"/>
                <a:gd name="T32" fmla="*/ 553 w 692"/>
                <a:gd name="T33" fmla="*/ 340 h 587"/>
                <a:gd name="T34" fmla="*/ 588 w 692"/>
                <a:gd name="T35" fmla="*/ 399 h 587"/>
                <a:gd name="T36" fmla="*/ 622 w 692"/>
                <a:gd name="T37" fmla="*/ 460 h 587"/>
                <a:gd name="T38" fmla="*/ 657 w 692"/>
                <a:gd name="T39" fmla="*/ 522 h 587"/>
                <a:gd name="T40" fmla="*/ 692 w 692"/>
                <a:gd name="T41" fmla="*/ 587 h 5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2"/>
                <a:gd name="T64" fmla="*/ 0 h 587"/>
                <a:gd name="T65" fmla="*/ 692 w 692"/>
                <a:gd name="T66" fmla="*/ 587 h 5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2" h="587">
                  <a:moveTo>
                    <a:pt x="0" y="86"/>
                  </a:moveTo>
                  <a:lnTo>
                    <a:pt x="35" y="57"/>
                  </a:lnTo>
                  <a:lnTo>
                    <a:pt x="69" y="33"/>
                  </a:lnTo>
                  <a:lnTo>
                    <a:pt x="104" y="15"/>
                  </a:lnTo>
                  <a:lnTo>
                    <a:pt x="138" y="6"/>
                  </a:lnTo>
                  <a:lnTo>
                    <a:pt x="173" y="0"/>
                  </a:lnTo>
                  <a:lnTo>
                    <a:pt x="207" y="2"/>
                  </a:lnTo>
                  <a:lnTo>
                    <a:pt x="242" y="10"/>
                  </a:lnTo>
                  <a:lnTo>
                    <a:pt x="277" y="23"/>
                  </a:lnTo>
                  <a:lnTo>
                    <a:pt x="311" y="45"/>
                  </a:lnTo>
                  <a:lnTo>
                    <a:pt x="346" y="72"/>
                  </a:lnTo>
                  <a:lnTo>
                    <a:pt x="380" y="104"/>
                  </a:lnTo>
                  <a:lnTo>
                    <a:pt x="415" y="143"/>
                  </a:lnTo>
                  <a:lnTo>
                    <a:pt x="450" y="186"/>
                  </a:lnTo>
                  <a:lnTo>
                    <a:pt x="484" y="234"/>
                  </a:lnTo>
                  <a:lnTo>
                    <a:pt x="519" y="285"/>
                  </a:lnTo>
                  <a:lnTo>
                    <a:pt x="553" y="340"/>
                  </a:lnTo>
                  <a:lnTo>
                    <a:pt x="588" y="399"/>
                  </a:lnTo>
                  <a:lnTo>
                    <a:pt x="622" y="460"/>
                  </a:lnTo>
                  <a:lnTo>
                    <a:pt x="657" y="522"/>
                  </a:lnTo>
                  <a:lnTo>
                    <a:pt x="692" y="587"/>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83" name="Line 210">
              <a:extLst>
                <a:ext uri="{FF2B5EF4-FFF2-40B4-BE49-F238E27FC236}">
                  <a16:creationId xmlns:a16="http://schemas.microsoft.com/office/drawing/2014/main" id="{3F9CD3E2-4F69-4223-80E8-22386BB453B2}"/>
                </a:ext>
              </a:extLst>
            </p:cNvPr>
            <p:cNvSpPr>
              <a:spLocks noChangeShapeType="1"/>
            </p:cNvSpPr>
            <p:nvPr/>
          </p:nvSpPr>
          <p:spPr bwMode="auto">
            <a:xfrm flipV="1">
              <a:off x="7080" y="3915"/>
              <a:ext cx="0" cy="66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 name="Group 211">
            <a:extLst>
              <a:ext uri="{FF2B5EF4-FFF2-40B4-BE49-F238E27FC236}">
                <a16:creationId xmlns:a16="http://schemas.microsoft.com/office/drawing/2014/main" id="{796A9734-D47E-48AF-8356-EE6B101E2685}"/>
              </a:ext>
            </a:extLst>
          </p:cNvPr>
          <p:cNvGrpSpPr>
            <a:grpSpLocks/>
          </p:cNvGrpSpPr>
          <p:nvPr/>
        </p:nvGrpSpPr>
        <p:grpSpPr bwMode="auto">
          <a:xfrm>
            <a:off x="7318375" y="3689350"/>
            <a:ext cx="839788" cy="477838"/>
            <a:chOff x="7056" y="3825"/>
            <a:chExt cx="1322" cy="752"/>
          </a:xfrm>
        </p:grpSpPr>
        <p:sp>
          <p:nvSpPr>
            <p:cNvPr id="10280" name="Freeform 212">
              <a:extLst>
                <a:ext uri="{FF2B5EF4-FFF2-40B4-BE49-F238E27FC236}">
                  <a16:creationId xmlns:a16="http://schemas.microsoft.com/office/drawing/2014/main" id="{B849532F-BBA2-427E-9588-2A73D075BE04}"/>
                </a:ext>
              </a:extLst>
            </p:cNvPr>
            <p:cNvSpPr>
              <a:spLocks/>
            </p:cNvSpPr>
            <p:nvPr/>
          </p:nvSpPr>
          <p:spPr bwMode="auto">
            <a:xfrm>
              <a:off x="7056" y="3825"/>
              <a:ext cx="1322" cy="752"/>
            </a:xfrm>
            <a:custGeom>
              <a:avLst/>
              <a:gdLst>
                <a:gd name="T0" fmla="*/ 0 w 692"/>
                <a:gd name="T1" fmla="*/ 86 h 587"/>
                <a:gd name="T2" fmla="*/ 35 w 692"/>
                <a:gd name="T3" fmla="*/ 57 h 587"/>
                <a:gd name="T4" fmla="*/ 69 w 692"/>
                <a:gd name="T5" fmla="*/ 33 h 587"/>
                <a:gd name="T6" fmla="*/ 104 w 692"/>
                <a:gd name="T7" fmla="*/ 15 h 587"/>
                <a:gd name="T8" fmla="*/ 138 w 692"/>
                <a:gd name="T9" fmla="*/ 6 h 587"/>
                <a:gd name="T10" fmla="*/ 173 w 692"/>
                <a:gd name="T11" fmla="*/ 0 h 587"/>
                <a:gd name="T12" fmla="*/ 207 w 692"/>
                <a:gd name="T13" fmla="*/ 2 h 587"/>
                <a:gd name="T14" fmla="*/ 242 w 692"/>
                <a:gd name="T15" fmla="*/ 10 h 587"/>
                <a:gd name="T16" fmla="*/ 277 w 692"/>
                <a:gd name="T17" fmla="*/ 23 h 587"/>
                <a:gd name="T18" fmla="*/ 311 w 692"/>
                <a:gd name="T19" fmla="*/ 45 h 587"/>
                <a:gd name="T20" fmla="*/ 346 w 692"/>
                <a:gd name="T21" fmla="*/ 72 h 587"/>
                <a:gd name="T22" fmla="*/ 380 w 692"/>
                <a:gd name="T23" fmla="*/ 104 h 587"/>
                <a:gd name="T24" fmla="*/ 415 w 692"/>
                <a:gd name="T25" fmla="*/ 143 h 587"/>
                <a:gd name="T26" fmla="*/ 450 w 692"/>
                <a:gd name="T27" fmla="*/ 186 h 587"/>
                <a:gd name="T28" fmla="*/ 484 w 692"/>
                <a:gd name="T29" fmla="*/ 234 h 587"/>
                <a:gd name="T30" fmla="*/ 519 w 692"/>
                <a:gd name="T31" fmla="*/ 285 h 587"/>
                <a:gd name="T32" fmla="*/ 553 w 692"/>
                <a:gd name="T33" fmla="*/ 340 h 587"/>
                <a:gd name="T34" fmla="*/ 588 w 692"/>
                <a:gd name="T35" fmla="*/ 399 h 587"/>
                <a:gd name="T36" fmla="*/ 622 w 692"/>
                <a:gd name="T37" fmla="*/ 460 h 587"/>
                <a:gd name="T38" fmla="*/ 657 w 692"/>
                <a:gd name="T39" fmla="*/ 522 h 587"/>
                <a:gd name="T40" fmla="*/ 692 w 692"/>
                <a:gd name="T41" fmla="*/ 587 h 5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2"/>
                <a:gd name="T64" fmla="*/ 0 h 587"/>
                <a:gd name="T65" fmla="*/ 692 w 692"/>
                <a:gd name="T66" fmla="*/ 587 h 5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2" h="587">
                  <a:moveTo>
                    <a:pt x="0" y="86"/>
                  </a:moveTo>
                  <a:lnTo>
                    <a:pt x="35" y="57"/>
                  </a:lnTo>
                  <a:lnTo>
                    <a:pt x="69" y="33"/>
                  </a:lnTo>
                  <a:lnTo>
                    <a:pt x="104" y="15"/>
                  </a:lnTo>
                  <a:lnTo>
                    <a:pt x="138" y="6"/>
                  </a:lnTo>
                  <a:lnTo>
                    <a:pt x="173" y="0"/>
                  </a:lnTo>
                  <a:lnTo>
                    <a:pt x="207" y="2"/>
                  </a:lnTo>
                  <a:lnTo>
                    <a:pt x="242" y="10"/>
                  </a:lnTo>
                  <a:lnTo>
                    <a:pt x="277" y="23"/>
                  </a:lnTo>
                  <a:lnTo>
                    <a:pt x="311" y="45"/>
                  </a:lnTo>
                  <a:lnTo>
                    <a:pt x="346" y="72"/>
                  </a:lnTo>
                  <a:lnTo>
                    <a:pt x="380" y="104"/>
                  </a:lnTo>
                  <a:lnTo>
                    <a:pt x="415" y="143"/>
                  </a:lnTo>
                  <a:lnTo>
                    <a:pt x="450" y="186"/>
                  </a:lnTo>
                  <a:lnTo>
                    <a:pt x="484" y="234"/>
                  </a:lnTo>
                  <a:lnTo>
                    <a:pt x="519" y="285"/>
                  </a:lnTo>
                  <a:lnTo>
                    <a:pt x="553" y="340"/>
                  </a:lnTo>
                  <a:lnTo>
                    <a:pt x="588" y="399"/>
                  </a:lnTo>
                  <a:lnTo>
                    <a:pt x="622" y="460"/>
                  </a:lnTo>
                  <a:lnTo>
                    <a:pt x="657" y="522"/>
                  </a:lnTo>
                  <a:lnTo>
                    <a:pt x="692" y="587"/>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81" name="Line 213">
              <a:extLst>
                <a:ext uri="{FF2B5EF4-FFF2-40B4-BE49-F238E27FC236}">
                  <a16:creationId xmlns:a16="http://schemas.microsoft.com/office/drawing/2014/main" id="{D2502C9B-099F-42EC-B027-DEE875282D39}"/>
                </a:ext>
              </a:extLst>
            </p:cNvPr>
            <p:cNvSpPr>
              <a:spLocks noChangeShapeType="1"/>
            </p:cNvSpPr>
            <p:nvPr/>
          </p:nvSpPr>
          <p:spPr bwMode="auto">
            <a:xfrm flipV="1">
              <a:off x="7080" y="3915"/>
              <a:ext cx="0" cy="66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186">
            <a:extLst>
              <a:ext uri="{FF2B5EF4-FFF2-40B4-BE49-F238E27FC236}">
                <a16:creationId xmlns:a16="http://schemas.microsoft.com/office/drawing/2014/main" id="{A6D0826E-A581-4CBC-8D2E-D8AAA7FD2A70}"/>
              </a:ext>
            </a:extLst>
          </p:cNvPr>
          <p:cNvGrpSpPr>
            <a:grpSpLocks/>
          </p:cNvGrpSpPr>
          <p:nvPr/>
        </p:nvGrpSpPr>
        <p:grpSpPr bwMode="auto">
          <a:xfrm>
            <a:off x="4179888" y="4343400"/>
            <a:ext cx="4405312" cy="1544638"/>
            <a:chOff x="1468" y="1473"/>
            <a:chExt cx="6938" cy="2431"/>
          </a:xfrm>
        </p:grpSpPr>
        <p:grpSp>
          <p:nvGrpSpPr>
            <p:cNvPr id="10270" name="Group 187">
              <a:extLst>
                <a:ext uri="{FF2B5EF4-FFF2-40B4-BE49-F238E27FC236}">
                  <a16:creationId xmlns:a16="http://schemas.microsoft.com/office/drawing/2014/main" id="{E65668B9-5DC8-48B3-8B32-D7C75264414E}"/>
                </a:ext>
              </a:extLst>
            </p:cNvPr>
            <p:cNvGrpSpPr>
              <a:grpSpLocks/>
            </p:cNvGrpSpPr>
            <p:nvPr/>
          </p:nvGrpSpPr>
          <p:grpSpPr bwMode="auto">
            <a:xfrm>
              <a:off x="1758" y="1473"/>
              <a:ext cx="6598" cy="1542"/>
              <a:chOff x="1758" y="1473"/>
              <a:chExt cx="6598" cy="1542"/>
            </a:xfrm>
          </p:grpSpPr>
          <p:sp>
            <p:nvSpPr>
              <p:cNvPr id="10278" name="Line 188">
                <a:extLst>
                  <a:ext uri="{FF2B5EF4-FFF2-40B4-BE49-F238E27FC236}">
                    <a16:creationId xmlns:a16="http://schemas.microsoft.com/office/drawing/2014/main" id="{D7FF947E-8D99-44EE-BBB9-BF6B252ACB6A}"/>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79" name="Line 189">
                <a:extLst>
                  <a:ext uri="{FF2B5EF4-FFF2-40B4-BE49-F238E27FC236}">
                    <a16:creationId xmlns:a16="http://schemas.microsoft.com/office/drawing/2014/main" id="{847F9650-FA86-45F5-AD6F-103F0CF2C91E}"/>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271" name="Group 190">
              <a:extLst>
                <a:ext uri="{FF2B5EF4-FFF2-40B4-BE49-F238E27FC236}">
                  <a16:creationId xmlns:a16="http://schemas.microsoft.com/office/drawing/2014/main" id="{F5E7D8C7-8685-4DC4-94F8-B6B08488FE11}"/>
                </a:ext>
              </a:extLst>
            </p:cNvPr>
            <p:cNvGrpSpPr>
              <a:grpSpLocks/>
            </p:cNvGrpSpPr>
            <p:nvPr/>
          </p:nvGrpSpPr>
          <p:grpSpPr bwMode="auto">
            <a:xfrm>
              <a:off x="2042" y="2193"/>
              <a:ext cx="4656" cy="756"/>
              <a:chOff x="2042" y="2193"/>
              <a:chExt cx="4656" cy="756"/>
            </a:xfrm>
          </p:grpSpPr>
          <p:sp>
            <p:nvSpPr>
              <p:cNvPr id="10274" name="Rectangle 191">
                <a:extLst>
                  <a:ext uri="{FF2B5EF4-FFF2-40B4-BE49-F238E27FC236}">
                    <a16:creationId xmlns:a16="http://schemas.microsoft.com/office/drawing/2014/main" id="{07F47655-9949-4D7A-A35C-4828D4B94947}"/>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ωt1</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275" name="Rectangle 192">
                <a:extLst>
                  <a:ext uri="{FF2B5EF4-FFF2-40B4-BE49-F238E27FC236}">
                    <a16:creationId xmlns:a16="http://schemas.microsoft.com/office/drawing/2014/main" id="{5F6BA738-DA59-4193-B450-2C4EF11C1429}"/>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ωt2</a:t>
                </a:r>
                <a:endParaRPr lang="en-US" altLang="zh-CN" sz="1000">
                  <a:latin typeface="Times New Roman" panose="02020603050405020304" pitchFamily="18" charset="0"/>
                </a:endParaRPr>
              </a:p>
              <a:p>
                <a:r>
                  <a:rPr lang="en-US" altLang="zh-CN" sz="1200">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276" name="Rectangle 193">
                <a:extLst>
                  <a:ext uri="{FF2B5EF4-FFF2-40B4-BE49-F238E27FC236}">
                    <a16:creationId xmlns:a16="http://schemas.microsoft.com/office/drawing/2014/main" id="{66428502-FAC7-4547-9387-3D408E9A745C}"/>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ωt3</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277" name="Rectangle 194">
                <a:extLst>
                  <a:ext uri="{FF2B5EF4-FFF2-40B4-BE49-F238E27FC236}">
                    <a16:creationId xmlns:a16="http://schemas.microsoft.com/office/drawing/2014/main" id="{8A782C3E-B2B2-4065-B102-CCD1C06B7907}"/>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ωt4</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0272" name="Rectangle 195">
              <a:extLst>
                <a:ext uri="{FF2B5EF4-FFF2-40B4-BE49-F238E27FC236}">
                  <a16:creationId xmlns:a16="http://schemas.microsoft.com/office/drawing/2014/main" id="{F86D2A16-A0D5-46DB-B4A0-3EC241D43E85}"/>
                </a:ext>
              </a:extLst>
            </p:cNvPr>
            <p:cNvSpPr>
              <a:spLocks noChangeArrowheads="1"/>
            </p:cNvSpPr>
            <p:nvPr/>
          </p:nvSpPr>
          <p:spPr bwMode="auto">
            <a:xfrm>
              <a:off x="7996" y="2370"/>
              <a:ext cx="410" cy="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0273" name="Rectangle 196">
              <a:extLst>
                <a:ext uri="{FF2B5EF4-FFF2-40B4-BE49-F238E27FC236}">
                  <a16:creationId xmlns:a16="http://schemas.microsoft.com/office/drawing/2014/main" id="{C59AC2AC-2113-43EF-ABEC-6D82F26440C6}"/>
                </a:ext>
              </a:extLst>
            </p:cNvPr>
            <p:cNvSpPr>
              <a:spLocks noChangeArrowheads="1"/>
            </p:cNvSpPr>
            <p:nvPr/>
          </p:nvSpPr>
          <p:spPr bwMode="auto">
            <a:xfrm>
              <a:off x="1468" y="1500"/>
              <a:ext cx="745" cy="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uVT1</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22" name="Group 217">
            <a:extLst>
              <a:ext uri="{FF2B5EF4-FFF2-40B4-BE49-F238E27FC236}">
                <a16:creationId xmlns:a16="http://schemas.microsoft.com/office/drawing/2014/main" id="{37F4B70E-8E9C-48EB-A30D-BB5D45AE5B69}"/>
              </a:ext>
            </a:extLst>
          </p:cNvPr>
          <p:cNvGrpSpPr>
            <a:grpSpLocks/>
          </p:cNvGrpSpPr>
          <p:nvPr/>
        </p:nvGrpSpPr>
        <p:grpSpPr bwMode="auto">
          <a:xfrm>
            <a:off x="4419600" y="1447800"/>
            <a:ext cx="2886075" cy="4291013"/>
            <a:chOff x="2784" y="912"/>
            <a:chExt cx="1818" cy="2703"/>
          </a:xfrm>
        </p:grpSpPr>
        <p:grpSp>
          <p:nvGrpSpPr>
            <p:cNvPr id="10263" name="Group 138">
              <a:extLst>
                <a:ext uri="{FF2B5EF4-FFF2-40B4-BE49-F238E27FC236}">
                  <a16:creationId xmlns:a16="http://schemas.microsoft.com/office/drawing/2014/main" id="{748BB242-0A3C-4A14-AE41-EEDDB1825360}"/>
                </a:ext>
              </a:extLst>
            </p:cNvPr>
            <p:cNvGrpSpPr>
              <a:grpSpLocks/>
            </p:cNvGrpSpPr>
            <p:nvPr/>
          </p:nvGrpSpPr>
          <p:grpSpPr bwMode="auto">
            <a:xfrm>
              <a:off x="3062" y="974"/>
              <a:ext cx="1540" cy="2641"/>
              <a:chOff x="2210" y="1524"/>
              <a:chExt cx="3850" cy="5124"/>
            </a:xfrm>
          </p:grpSpPr>
          <p:sp>
            <p:nvSpPr>
              <p:cNvPr id="10266" name="Line 139">
                <a:extLst>
                  <a:ext uri="{FF2B5EF4-FFF2-40B4-BE49-F238E27FC236}">
                    <a16:creationId xmlns:a16="http://schemas.microsoft.com/office/drawing/2014/main" id="{B920D3AF-40D2-4DF7-A1E9-54CF327E78F8}"/>
                  </a:ext>
                </a:extLst>
              </p:cNvPr>
              <p:cNvSpPr>
                <a:spLocks noChangeShapeType="1"/>
              </p:cNvSpPr>
              <p:nvPr/>
            </p:nvSpPr>
            <p:spPr bwMode="auto">
              <a:xfrm flipH="1">
                <a:off x="2210" y="1524"/>
                <a:ext cx="0"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7" name="Line 140">
                <a:extLst>
                  <a:ext uri="{FF2B5EF4-FFF2-40B4-BE49-F238E27FC236}">
                    <a16:creationId xmlns:a16="http://schemas.microsoft.com/office/drawing/2014/main" id="{3D88B6F5-BA0D-4054-B228-B5CB6E86D7C9}"/>
                  </a:ext>
                </a:extLst>
              </p:cNvPr>
              <p:cNvSpPr>
                <a:spLocks noChangeShapeType="1"/>
              </p:cNvSpPr>
              <p:nvPr/>
            </p:nvSpPr>
            <p:spPr bwMode="auto">
              <a:xfrm flipH="1">
                <a:off x="3480" y="1524"/>
                <a:ext cx="2"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8" name="Line 141">
                <a:extLst>
                  <a:ext uri="{FF2B5EF4-FFF2-40B4-BE49-F238E27FC236}">
                    <a16:creationId xmlns:a16="http://schemas.microsoft.com/office/drawing/2014/main" id="{21E7A1C2-6235-4976-886B-4E1830E06FA9}"/>
                  </a:ext>
                </a:extLst>
              </p:cNvPr>
              <p:cNvSpPr>
                <a:spLocks noChangeShapeType="1"/>
              </p:cNvSpPr>
              <p:nvPr/>
            </p:nvSpPr>
            <p:spPr bwMode="auto">
              <a:xfrm flipH="1">
                <a:off x="4786" y="1626"/>
                <a:ext cx="2"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9" name="Line 142">
                <a:extLst>
                  <a:ext uri="{FF2B5EF4-FFF2-40B4-BE49-F238E27FC236}">
                    <a16:creationId xmlns:a16="http://schemas.microsoft.com/office/drawing/2014/main" id="{F9B69922-F1EC-4CCB-8770-156A0546137E}"/>
                  </a:ext>
                </a:extLst>
              </p:cNvPr>
              <p:cNvSpPr>
                <a:spLocks noChangeShapeType="1"/>
              </p:cNvSpPr>
              <p:nvPr/>
            </p:nvSpPr>
            <p:spPr bwMode="auto">
              <a:xfrm flipH="1">
                <a:off x="6058" y="1542"/>
                <a:ext cx="2"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64" name="Rectangle 199">
              <a:extLst>
                <a:ext uri="{FF2B5EF4-FFF2-40B4-BE49-F238E27FC236}">
                  <a16:creationId xmlns:a16="http://schemas.microsoft.com/office/drawing/2014/main" id="{425D6E99-4D12-4028-8421-71E6C4E20F0C}"/>
                </a:ext>
              </a:extLst>
            </p:cNvPr>
            <p:cNvSpPr>
              <a:spLocks noChangeArrowheads="1"/>
            </p:cNvSpPr>
            <p:nvPr/>
          </p:nvSpPr>
          <p:spPr bwMode="auto">
            <a:xfrm>
              <a:off x="2784" y="912"/>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a:solidFill>
                    <a:srgbClr val="FC0A0A"/>
                  </a:solidFill>
                  <a:latin typeface="Times New Roman" panose="02020603050405020304" pitchFamily="18" charset="0"/>
                </a:rPr>
                <a:t>α= </a:t>
              </a:r>
              <a:r>
                <a:rPr kumimoji="0" lang="en-US" altLang="zh-CN" sz="1200" b="1">
                  <a:solidFill>
                    <a:srgbClr val="FC0A0A"/>
                  </a:solidFill>
                  <a:latin typeface="宋体" panose="02010600030101010101" pitchFamily="2" charset="-122"/>
                </a:rPr>
                <a:t>30</a:t>
              </a:r>
              <a:r>
                <a:rPr kumimoji="0" lang="en-US" altLang="zh-CN" sz="1200" b="1" baseline="30000">
                  <a:solidFill>
                    <a:srgbClr val="FC0A0A"/>
                  </a:solidFill>
                  <a:latin typeface="宋体" panose="02010600030101010101" pitchFamily="2" charset="-122"/>
                </a:rPr>
                <a:t>0</a:t>
              </a:r>
              <a:endParaRPr lang="en-US" altLang="zh-CN" sz="1200">
                <a:solidFill>
                  <a:srgbClr val="FC0A0A"/>
                </a:solidFill>
                <a:latin typeface="Times New Roman" panose="02020603050405020304" pitchFamily="18" charset="0"/>
              </a:endParaRPr>
            </a:p>
            <a:p>
              <a:endParaRPr lang="en-US" altLang="zh-CN" sz="1200">
                <a:latin typeface="Times New Roman" panose="02020603050405020304" pitchFamily="18" charset="0"/>
              </a:endParaRPr>
            </a:p>
          </p:txBody>
        </p:sp>
        <p:sp>
          <p:nvSpPr>
            <p:cNvPr id="10265" name="Line 214">
              <a:extLst>
                <a:ext uri="{FF2B5EF4-FFF2-40B4-BE49-F238E27FC236}">
                  <a16:creationId xmlns:a16="http://schemas.microsoft.com/office/drawing/2014/main" id="{42056FE9-F1F5-4ADE-9D65-36AB33805B1B}"/>
                </a:ext>
              </a:extLst>
            </p:cNvPr>
            <p:cNvSpPr>
              <a:spLocks noChangeShapeType="1"/>
            </p:cNvSpPr>
            <p:nvPr/>
          </p:nvSpPr>
          <p:spPr bwMode="auto">
            <a:xfrm>
              <a:off x="2928" y="1008"/>
              <a:ext cx="0" cy="2544"/>
            </a:xfrm>
            <a:prstGeom prst="line">
              <a:avLst/>
            </a:prstGeom>
            <a:noFill/>
            <a:ln w="9525">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4" fill="hold" nodeType="clickEffect">
                                  <p:stCondLst>
                                    <p:cond delay="0"/>
                                  </p:stCondLst>
                                  <p:childTnLst>
                                    <p:set>
                                      <p:cBhvr>
                                        <p:cTn id="21" dur="1" fill="hold">
                                          <p:stCondLst>
                                            <p:cond delay="0"/>
                                          </p:stCondLst>
                                        </p:cTn>
                                        <p:tgtEl>
                                          <p:spTgt spid="23752"/>
                                        </p:tgtEl>
                                        <p:attrNameLst>
                                          <p:attrName>style.visibility</p:attrName>
                                        </p:attrNameLst>
                                      </p:cBhvr>
                                      <p:to>
                                        <p:strVal val="visible"/>
                                      </p:to>
                                    </p:set>
                                    <p:anim calcmode="lin" valueType="num">
                                      <p:cBhvr>
                                        <p:cTn id="22" dur="500" fill="hold"/>
                                        <p:tgtEl>
                                          <p:spTgt spid="23752"/>
                                        </p:tgtEl>
                                        <p:attrNameLst>
                                          <p:attrName>ppt_x</p:attrName>
                                        </p:attrNameLst>
                                      </p:cBhvr>
                                      <p:tavLst>
                                        <p:tav tm="0">
                                          <p:val>
                                            <p:strVal val="#ppt_x"/>
                                          </p:val>
                                        </p:tav>
                                        <p:tav tm="100000">
                                          <p:val>
                                            <p:strVal val="#ppt_x"/>
                                          </p:val>
                                        </p:tav>
                                      </p:tavLst>
                                    </p:anim>
                                    <p:anim calcmode="lin" valueType="num">
                                      <p:cBhvr>
                                        <p:cTn id="23" dur="500" fill="hold"/>
                                        <p:tgtEl>
                                          <p:spTgt spid="23752"/>
                                        </p:tgtEl>
                                        <p:attrNameLst>
                                          <p:attrName>ppt_y</p:attrName>
                                        </p:attrNameLst>
                                      </p:cBhvr>
                                      <p:tavLst>
                                        <p:tav tm="0">
                                          <p:val>
                                            <p:strVal val="#ppt_y+#ppt_h/2"/>
                                          </p:val>
                                        </p:tav>
                                        <p:tav tm="100000">
                                          <p:val>
                                            <p:strVal val="#ppt_y"/>
                                          </p:val>
                                        </p:tav>
                                      </p:tavLst>
                                    </p:anim>
                                    <p:anim calcmode="lin" valueType="num">
                                      <p:cBhvr>
                                        <p:cTn id="24" dur="500" fill="hold"/>
                                        <p:tgtEl>
                                          <p:spTgt spid="23752"/>
                                        </p:tgtEl>
                                        <p:attrNameLst>
                                          <p:attrName>ppt_w</p:attrName>
                                        </p:attrNameLst>
                                      </p:cBhvr>
                                      <p:tavLst>
                                        <p:tav tm="0">
                                          <p:val>
                                            <p:strVal val="#ppt_w"/>
                                          </p:val>
                                        </p:tav>
                                        <p:tav tm="100000">
                                          <p:val>
                                            <p:strVal val="#ppt_w"/>
                                          </p:val>
                                        </p:tav>
                                      </p:tavLst>
                                    </p:anim>
                                    <p:anim calcmode="lin" valueType="num">
                                      <p:cBhvr>
                                        <p:cTn id="25" dur="500" fill="hold"/>
                                        <p:tgtEl>
                                          <p:spTgt spid="23752"/>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23681"/>
                                        </p:tgtEl>
                                        <p:attrNameLst>
                                          <p:attrName>style.visibility</p:attrName>
                                        </p:attrNameLst>
                                      </p:cBhvr>
                                      <p:to>
                                        <p:strVal val="visible"/>
                                      </p:to>
                                    </p:set>
                                    <p:anim calcmode="lin" valueType="num">
                                      <p:cBhvr>
                                        <p:cTn id="30" dur="500" fill="hold"/>
                                        <p:tgtEl>
                                          <p:spTgt spid="23681"/>
                                        </p:tgtEl>
                                        <p:attrNameLst>
                                          <p:attrName>ppt_x</p:attrName>
                                        </p:attrNameLst>
                                      </p:cBhvr>
                                      <p:tavLst>
                                        <p:tav tm="0">
                                          <p:val>
                                            <p:strVal val="#ppt_x-#ppt_w/2"/>
                                          </p:val>
                                        </p:tav>
                                        <p:tav tm="100000">
                                          <p:val>
                                            <p:strVal val="#ppt_x"/>
                                          </p:val>
                                        </p:tav>
                                      </p:tavLst>
                                    </p:anim>
                                    <p:anim calcmode="lin" valueType="num">
                                      <p:cBhvr>
                                        <p:cTn id="31" dur="500" fill="hold"/>
                                        <p:tgtEl>
                                          <p:spTgt spid="23681"/>
                                        </p:tgtEl>
                                        <p:attrNameLst>
                                          <p:attrName>ppt_y</p:attrName>
                                        </p:attrNameLst>
                                      </p:cBhvr>
                                      <p:tavLst>
                                        <p:tav tm="0">
                                          <p:val>
                                            <p:strVal val="#ppt_y"/>
                                          </p:val>
                                        </p:tav>
                                        <p:tav tm="100000">
                                          <p:val>
                                            <p:strVal val="#ppt_y"/>
                                          </p:val>
                                        </p:tav>
                                      </p:tavLst>
                                    </p:anim>
                                    <p:anim calcmode="lin" valueType="num">
                                      <p:cBhvr>
                                        <p:cTn id="32" dur="500" fill="hold"/>
                                        <p:tgtEl>
                                          <p:spTgt spid="23681"/>
                                        </p:tgtEl>
                                        <p:attrNameLst>
                                          <p:attrName>ppt_w</p:attrName>
                                        </p:attrNameLst>
                                      </p:cBhvr>
                                      <p:tavLst>
                                        <p:tav tm="0">
                                          <p:val>
                                            <p:fltVal val="0"/>
                                          </p:val>
                                        </p:tav>
                                        <p:tav tm="100000">
                                          <p:val>
                                            <p:strVal val="#ppt_w"/>
                                          </p:val>
                                        </p:tav>
                                      </p:tavLst>
                                    </p:anim>
                                    <p:anim calcmode="lin" valueType="num">
                                      <p:cBhvr>
                                        <p:cTn id="33" dur="500" fill="hold"/>
                                        <p:tgtEl>
                                          <p:spTgt spid="23681"/>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4" fill="hold" nodeType="clickEffect">
                                  <p:stCondLst>
                                    <p:cond delay="0"/>
                                  </p:stCondLst>
                                  <p:childTnLst>
                                    <p:set>
                                      <p:cBhvr>
                                        <p:cTn id="37" dur="1" fill="hold">
                                          <p:stCondLst>
                                            <p:cond delay="0"/>
                                          </p:stCondLst>
                                        </p:cTn>
                                        <p:tgtEl>
                                          <p:spTgt spid="23754"/>
                                        </p:tgtEl>
                                        <p:attrNameLst>
                                          <p:attrName>style.visibility</p:attrName>
                                        </p:attrNameLst>
                                      </p:cBhvr>
                                      <p:to>
                                        <p:strVal val="visible"/>
                                      </p:to>
                                    </p:set>
                                    <p:anim calcmode="lin" valueType="num">
                                      <p:cBhvr>
                                        <p:cTn id="38" dur="500" fill="hold"/>
                                        <p:tgtEl>
                                          <p:spTgt spid="23754"/>
                                        </p:tgtEl>
                                        <p:attrNameLst>
                                          <p:attrName>ppt_x</p:attrName>
                                        </p:attrNameLst>
                                      </p:cBhvr>
                                      <p:tavLst>
                                        <p:tav tm="0">
                                          <p:val>
                                            <p:strVal val="#ppt_x"/>
                                          </p:val>
                                        </p:tav>
                                        <p:tav tm="100000">
                                          <p:val>
                                            <p:strVal val="#ppt_x"/>
                                          </p:val>
                                        </p:tav>
                                      </p:tavLst>
                                    </p:anim>
                                    <p:anim calcmode="lin" valueType="num">
                                      <p:cBhvr>
                                        <p:cTn id="39" dur="500" fill="hold"/>
                                        <p:tgtEl>
                                          <p:spTgt spid="23754"/>
                                        </p:tgtEl>
                                        <p:attrNameLst>
                                          <p:attrName>ppt_y</p:attrName>
                                        </p:attrNameLst>
                                      </p:cBhvr>
                                      <p:tavLst>
                                        <p:tav tm="0">
                                          <p:val>
                                            <p:strVal val="#ppt_y+#ppt_h/2"/>
                                          </p:val>
                                        </p:tav>
                                        <p:tav tm="100000">
                                          <p:val>
                                            <p:strVal val="#ppt_y"/>
                                          </p:val>
                                        </p:tav>
                                      </p:tavLst>
                                    </p:anim>
                                    <p:anim calcmode="lin" valueType="num">
                                      <p:cBhvr>
                                        <p:cTn id="40" dur="500" fill="hold"/>
                                        <p:tgtEl>
                                          <p:spTgt spid="23754"/>
                                        </p:tgtEl>
                                        <p:attrNameLst>
                                          <p:attrName>ppt_w</p:attrName>
                                        </p:attrNameLst>
                                      </p:cBhvr>
                                      <p:tavLst>
                                        <p:tav tm="0">
                                          <p:val>
                                            <p:strVal val="#ppt_w"/>
                                          </p:val>
                                        </p:tav>
                                        <p:tav tm="100000">
                                          <p:val>
                                            <p:strVal val="#ppt_w"/>
                                          </p:val>
                                        </p:tav>
                                      </p:tavLst>
                                    </p:anim>
                                    <p:anim calcmode="lin" valueType="num">
                                      <p:cBhvr>
                                        <p:cTn id="41" dur="500" fill="hold"/>
                                        <p:tgtEl>
                                          <p:spTgt spid="2375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8" fill="hold" grpId="0" nodeType="clickEffect">
                                  <p:stCondLst>
                                    <p:cond delay="0"/>
                                  </p:stCondLst>
                                  <p:childTnLst>
                                    <p:set>
                                      <p:cBhvr>
                                        <p:cTn id="45" dur="1" fill="hold">
                                          <p:stCondLst>
                                            <p:cond delay="0"/>
                                          </p:stCondLst>
                                        </p:cTn>
                                        <p:tgtEl>
                                          <p:spTgt spid="23753"/>
                                        </p:tgtEl>
                                        <p:attrNameLst>
                                          <p:attrName>style.visibility</p:attrName>
                                        </p:attrNameLst>
                                      </p:cBhvr>
                                      <p:to>
                                        <p:strVal val="visible"/>
                                      </p:to>
                                    </p:set>
                                    <p:anim calcmode="lin" valueType="num">
                                      <p:cBhvr>
                                        <p:cTn id="46" dur="500" fill="hold"/>
                                        <p:tgtEl>
                                          <p:spTgt spid="23753"/>
                                        </p:tgtEl>
                                        <p:attrNameLst>
                                          <p:attrName>ppt_x</p:attrName>
                                        </p:attrNameLst>
                                      </p:cBhvr>
                                      <p:tavLst>
                                        <p:tav tm="0">
                                          <p:val>
                                            <p:strVal val="#ppt_x-#ppt_w/2"/>
                                          </p:val>
                                        </p:tav>
                                        <p:tav tm="100000">
                                          <p:val>
                                            <p:strVal val="#ppt_x"/>
                                          </p:val>
                                        </p:tav>
                                      </p:tavLst>
                                    </p:anim>
                                    <p:anim calcmode="lin" valueType="num">
                                      <p:cBhvr>
                                        <p:cTn id="47" dur="500" fill="hold"/>
                                        <p:tgtEl>
                                          <p:spTgt spid="23753"/>
                                        </p:tgtEl>
                                        <p:attrNameLst>
                                          <p:attrName>ppt_y</p:attrName>
                                        </p:attrNameLst>
                                      </p:cBhvr>
                                      <p:tavLst>
                                        <p:tav tm="0">
                                          <p:val>
                                            <p:strVal val="#ppt_y"/>
                                          </p:val>
                                        </p:tav>
                                        <p:tav tm="100000">
                                          <p:val>
                                            <p:strVal val="#ppt_y"/>
                                          </p:val>
                                        </p:tav>
                                      </p:tavLst>
                                    </p:anim>
                                    <p:anim calcmode="lin" valueType="num">
                                      <p:cBhvr>
                                        <p:cTn id="48" dur="500" fill="hold"/>
                                        <p:tgtEl>
                                          <p:spTgt spid="23753"/>
                                        </p:tgtEl>
                                        <p:attrNameLst>
                                          <p:attrName>ppt_w</p:attrName>
                                        </p:attrNameLst>
                                      </p:cBhvr>
                                      <p:tavLst>
                                        <p:tav tm="0">
                                          <p:val>
                                            <p:fltVal val="0"/>
                                          </p:val>
                                        </p:tav>
                                        <p:tav tm="100000">
                                          <p:val>
                                            <p:strVal val="#ppt_w"/>
                                          </p:val>
                                        </p:tav>
                                      </p:tavLst>
                                    </p:anim>
                                    <p:anim calcmode="lin" valueType="num">
                                      <p:cBhvr>
                                        <p:cTn id="49" dur="500" fill="hold"/>
                                        <p:tgtEl>
                                          <p:spTgt spid="23753"/>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4" fill="hold" nodeType="clickEffect">
                                  <p:stCondLst>
                                    <p:cond delay="0"/>
                                  </p:stCondLst>
                                  <p:childTnLst>
                                    <p:set>
                                      <p:cBhvr>
                                        <p:cTn id="53" dur="1" fill="hold">
                                          <p:stCondLst>
                                            <p:cond delay="0"/>
                                          </p:stCondLst>
                                        </p:cTn>
                                        <p:tgtEl>
                                          <p:spTgt spid="23756"/>
                                        </p:tgtEl>
                                        <p:attrNameLst>
                                          <p:attrName>style.visibility</p:attrName>
                                        </p:attrNameLst>
                                      </p:cBhvr>
                                      <p:to>
                                        <p:strVal val="visible"/>
                                      </p:to>
                                    </p:set>
                                    <p:anim calcmode="lin" valueType="num">
                                      <p:cBhvr>
                                        <p:cTn id="54" dur="500" fill="hold"/>
                                        <p:tgtEl>
                                          <p:spTgt spid="23756"/>
                                        </p:tgtEl>
                                        <p:attrNameLst>
                                          <p:attrName>ppt_x</p:attrName>
                                        </p:attrNameLst>
                                      </p:cBhvr>
                                      <p:tavLst>
                                        <p:tav tm="0">
                                          <p:val>
                                            <p:strVal val="#ppt_x"/>
                                          </p:val>
                                        </p:tav>
                                        <p:tav tm="100000">
                                          <p:val>
                                            <p:strVal val="#ppt_x"/>
                                          </p:val>
                                        </p:tav>
                                      </p:tavLst>
                                    </p:anim>
                                    <p:anim calcmode="lin" valueType="num">
                                      <p:cBhvr>
                                        <p:cTn id="55" dur="500" fill="hold"/>
                                        <p:tgtEl>
                                          <p:spTgt spid="23756"/>
                                        </p:tgtEl>
                                        <p:attrNameLst>
                                          <p:attrName>ppt_y</p:attrName>
                                        </p:attrNameLst>
                                      </p:cBhvr>
                                      <p:tavLst>
                                        <p:tav tm="0">
                                          <p:val>
                                            <p:strVal val="#ppt_y+#ppt_h/2"/>
                                          </p:val>
                                        </p:tav>
                                        <p:tav tm="100000">
                                          <p:val>
                                            <p:strVal val="#ppt_y"/>
                                          </p:val>
                                        </p:tav>
                                      </p:tavLst>
                                    </p:anim>
                                    <p:anim calcmode="lin" valueType="num">
                                      <p:cBhvr>
                                        <p:cTn id="56" dur="500" fill="hold"/>
                                        <p:tgtEl>
                                          <p:spTgt spid="23756"/>
                                        </p:tgtEl>
                                        <p:attrNameLst>
                                          <p:attrName>ppt_w</p:attrName>
                                        </p:attrNameLst>
                                      </p:cBhvr>
                                      <p:tavLst>
                                        <p:tav tm="0">
                                          <p:val>
                                            <p:strVal val="#ppt_w"/>
                                          </p:val>
                                        </p:tav>
                                        <p:tav tm="100000">
                                          <p:val>
                                            <p:strVal val="#ppt_w"/>
                                          </p:val>
                                        </p:tav>
                                      </p:tavLst>
                                    </p:anim>
                                    <p:anim calcmode="lin" valueType="num">
                                      <p:cBhvr>
                                        <p:cTn id="57" dur="500" fill="hold"/>
                                        <p:tgtEl>
                                          <p:spTgt spid="23756"/>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8" fill="hold" grpId="0" nodeType="clickEffect">
                                  <p:stCondLst>
                                    <p:cond delay="0"/>
                                  </p:stCondLst>
                                  <p:childTnLst>
                                    <p:set>
                                      <p:cBhvr>
                                        <p:cTn id="61" dur="1" fill="hold">
                                          <p:stCondLst>
                                            <p:cond delay="0"/>
                                          </p:stCondLst>
                                        </p:cTn>
                                        <p:tgtEl>
                                          <p:spTgt spid="23755"/>
                                        </p:tgtEl>
                                        <p:attrNameLst>
                                          <p:attrName>style.visibility</p:attrName>
                                        </p:attrNameLst>
                                      </p:cBhvr>
                                      <p:to>
                                        <p:strVal val="visible"/>
                                      </p:to>
                                    </p:set>
                                    <p:anim calcmode="lin" valueType="num">
                                      <p:cBhvr>
                                        <p:cTn id="62" dur="500" fill="hold"/>
                                        <p:tgtEl>
                                          <p:spTgt spid="23755"/>
                                        </p:tgtEl>
                                        <p:attrNameLst>
                                          <p:attrName>ppt_x</p:attrName>
                                        </p:attrNameLst>
                                      </p:cBhvr>
                                      <p:tavLst>
                                        <p:tav tm="0">
                                          <p:val>
                                            <p:strVal val="#ppt_x-#ppt_w/2"/>
                                          </p:val>
                                        </p:tav>
                                        <p:tav tm="100000">
                                          <p:val>
                                            <p:strVal val="#ppt_x"/>
                                          </p:val>
                                        </p:tav>
                                      </p:tavLst>
                                    </p:anim>
                                    <p:anim calcmode="lin" valueType="num">
                                      <p:cBhvr>
                                        <p:cTn id="63" dur="500" fill="hold"/>
                                        <p:tgtEl>
                                          <p:spTgt spid="23755"/>
                                        </p:tgtEl>
                                        <p:attrNameLst>
                                          <p:attrName>ppt_y</p:attrName>
                                        </p:attrNameLst>
                                      </p:cBhvr>
                                      <p:tavLst>
                                        <p:tav tm="0">
                                          <p:val>
                                            <p:strVal val="#ppt_y"/>
                                          </p:val>
                                        </p:tav>
                                        <p:tav tm="100000">
                                          <p:val>
                                            <p:strVal val="#ppt_y"/>
                                          </p:val>
                                        </p:tav>
                                      </p:tavLst>
                                    </p:anim>
                                    <p:anim calcmode="lin" valueType="num">
                                      <p:cBhvr>
                                        <p:cTn id="64" dur="500" fill="hold"/>
                                        <p:tgtEl>
                                          <p:spTgt spid="23755"/>
                                        </p:tgtEl>
                                        <p:attrNameLst>
                                          <p:attrName>ppt_w</p:attrName>
                                        </p:attrNameLst>
                                      </p:cBhvr>
                                      <p:tavLst>
                                        <p:tav tm="0">
                                          <p:val>
                                            <p:fltVal val="0"/>
                                          </p:val>
                                        </p:tav>
                                        <p:tav tm="100000">
                                          <p:val>
                                            <p:strVal val="#ppt_w"/>
                                          </p:val>
                                        </p:tav>
                                      </p:tavLst>
                                    </p:anim>
                                    <p:anim calcmode="lin" valueType="num">
                                      <p:cBhvr>
                                        <p:cTn id="65" dur="500" fill="hold"/>
                                        <p:tgtEl>
                                          <p:spTgt spid="23755"/>
                                        </p:tgtEl>
                                        <p:attrNameLst>
                                          <p:attrName>ppt_h</p:attrName>
                                        </p:attrNameLst>
                                      </p:cBhvr>
                                      <p:tavLst>
                                        <p:tav tm="0">
                                          <p:val>
                                            <p:strVal val="#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8"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ppt_x</p:attrName>
                                        </p:attrNameLst>
                                      </p:cBhvr>
                                      <p:tavLst>
                                        <p:tav tm="0">
                                          <p:val>
                                            <p:strVal val="#ppt_x-#ppt_w/2"/>
                                          </p:val>
                                        </p:tav>
                                        <p:tav tm="100000">
                                          <p:val>
                                            <p:strVal val="#ppt_x"/>
                                          </p:val>
                                        </p:tav>
                                      </p:tavLst>
                                    </p:anim>
                                    <p:anim calcmode="lin" valueType="num">
                                      <p:cBhvr>
                                        <p:cTn id="71" dur="500" fill="hold"/>
                                        <p:tgtEl>
                                          <p:spTgt spid="16"/>
                                        </p:tgtEl>
                                        <p:attrNameLst>
                                          <p:attrName>ppt_y</p:attrName>
                                        </p:attrNameLst>
                                      </p:cBhvr>
                                      <p:tavLst>
                                        <p:tav tm="0">
                                          <p:val>
                                            <p:strVal val="#ppt_y"/>
                                          </p:val>
                                        </p:tav>
                                        <p:tav tm="100000">
                                          <p:val>
                                            <p:strVal val="#ppt_y"/>
                                          </p:val>
                                        </p:tav>
                                      </p:tavLst>
                                    </p:anim>
                                    <p:anim calcmode="lin" valueType="num">
                                      <p:cBhvr>
                                        <p:cTn id="72" dur="500" fill="hold"/>
                                        <p:tgtEl>
                                          <p:spTgt spid="16"/>
                                        </p:tgtEl>
                                        <p:attrNameLst>
                                          <p:attrName>ppt_w</p:attrName>
                                        </p:attrNameLst>
                                      </p:cBhvr>
                                      <p:tavLst>
                                        <p:tav tm="0">
                                          <p:val>
                                            <p:fltVal val="0"/>
                                          </p:val>
                                        </p:tav>
                                        <p:tav tm="100000">
                                          <p:val>
                                            <p:strVal val="#ppt_w"/>
                                          </p:val>
                                        </p:tav>
                                      </p:tavLst>
                                    </p:anim>
                                    <p:anim calcmode="lin" valueType="num">
                                      <p:cBhvr>
                                        <p:cTn id="73"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blinds(horizontal)">
                                      <p:cBhvr>
                                        <p:cTn id="78" dur="500"/>
                                        <p:tgtEl>
                                          <p:spTgt spid="1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8"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fill="hold"/>
                                        <p:tgtEl>
                                          <p:spTgt spid="17"/>
                                        </p:tgtEl>
                                        <p:attrNameLst>
                                          <p:attrName>ppt_x</p:attrName>
                                        </p:attrNameLst>
                                      </p:cBhvr>
                                      <p:tavLst>
                                        <p:tav tm="0">
                                          <p:val>
                                            <p:strVal val="#ppt_x-#ppt_w/2"/>
                                          </p:val>
                                        </p:tav>
                                        <p:tav tm="100000">
                                          <p:val>
                                            <p:strVal val="#ppt_x"/>
                                          </p:val>
                                        </p:tav>
                                      </p:tavLst>
                                    </p:anim>
                                    <p:anim calcmode="lin" valueType="num">
                                      <p:cBhvr>
                                        <p:cTn id="84" dur="500" fill="hold"/>
                                        <p:tgtEl>
                                          <p:spTgt spid="17"/>
                                        </p:tgtEl>
                                        <p:attrNameLst>
                                          <p:attrName>ppt_y</p:attrName>
                                        </p:attrNameLst>
                                      </p:cBhvr>
                                      <p:tavLst>
                                        <p:tav tm="0">
                                          <p:val>
                                            <p:strVal val="#ppt_y"/>
                                          </p:val>
                                        </p:tav>
                                        <p:tav tm="100000">
                                          <p:val>
                                            <p:strVal val="#ppt_y"/>
                                          </p:val>
                                        </p:tav>
                                      </p:tavLst>
                                    </p:anim>
                                    <p:anim calcmode="lin" valueType="num">
                                      <p:cBhvr>
                                        <p:cTn id="85" dur="500" fill="hold"/>
                                        <p:tgtEl>
                                          <p:spTgt spid="17"/>
                                        </p:tgtEl>
                                        <p:attrNameLst>
                                          <p:attrName>ppt_w</p:attrName>
                                        </p:attrNameLst>
                                      </p:cBhvr>
                                      <p:tavLst>
                                        <p:tav tm="0">
                                          <p:val>
                                            <p:fltVal val="0"/>
                                          </p:val>
                                        </p:tav>
                                        <p:tav tm="100000">
                                          <p:val>
                                            <p:strVal val="#ppt_w"/>
                                          </p:val>
                                        </p:tav>
                                      </p:tavLst>
                                    </p:anim>
                                    <p:anim calcmode="lin" valueType="num">
                                      <p:cBhvr>
                                        <p:cTn id="86"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8" fill="hold" nodeType="clickEffect">
                                  <p:stCondLst>
                                    <p:cond delay="0"/>
                                  </p:stCondLst>
                                  <p:childTnLst>
                                    <p:set>
                                      <p:cBhvr>
                                        <p:cTn id="90" dur="1" fill="hold">
                                          <p:stCondLst>
                                            <p:cond delay="0"/>
                                          </p:stCondLst>
                                        </p:cTn>
                                        <p:tgtEl>
                                          <p:spTgt spid="23737"/>
                                        </p:tgtEl>
                                        <p:attrNameLst>
                                          <p:attrName>style.visibility</p:attrName>
                                        </p:attrNameLst>
                                      </p:cBhvr>
                                      <p:to>
                                        <p:strVal val="visible"/>
                                      </p:to>
                                    </p:set>
                                    <p:anim calcmode="lin" valueType="num">
                                      <p:cBhvr>
                                        <p:cTn id="91" dur="500" fill="hold"/>
                                        <p:tgtEl>
                                          <p:spTgt spid="23737"/>
                                        </p:tgtEl>
                                        <p:attrNameLst>
                                          <p:attrName>ppt_x</p:attrName>
                                        </p:attrNameLst>
                                      </p:cBhvr>
                                      <p:tavLst>
                                        <p:tav tm="0">
                                          <p:val>
                                            <p:strVal val="#ppt_x-#ppt_w/2"/>
                                          </p:val>
                                        </p:tav>
                                        <p:tav tm="100000">
                                          <p:val>
                                            <p:strVal val="#ppt_x"/>
                                          </p:val>
                                        </p:tav>
                                      </p:tavLst>
                                    </p:anim>
                                    <p:anim calcmode="lin" valueType="num">
                                      <p:cBhvr>
                                        <p:cTn id="92" dur="500" fill="hold"/>
                                        <p:tgtEl>
                                          <p:spTgt spid="23737"/>
                                        </p:tgtEl>
                                        <p:attrNameLst>
                                          <p:attrName>ppt_y</p:attrName>
                                        </p:attrNameLst>
                                      </p:cBhvr>
                                      <p:tavLst>
                                        <p:tav tm="0">
                                          <p:val>
                                            <p:strVal val="#ppt_y"/>
                                          </p:val>
                                        </p:tav>
                                        <p:tav tm="100000">
                                          <p:val>
                                            <p:strVal val="#ppt_y"/>
                                          </p:val>
                                        </p:tav>
                                      </p:tavLst>
                                    </p:anim>
                                    <p:anim calcmode="lin" valueType="num">
                                      <p:cBhvr>
                                        <p:cTn id="93" dur="500" fill="hold"/>
                                        <p:tgtEl>
                                          <p:spTgt spid="23737"/>
                                        </p:tgtEl>
                                        <p:attrNameLst>
                                          <p:attrName>ppt_w</p:attrName>
                                        </p:attrNameLst>
                                      </p:cBhvr>
                                      <p:tavLst>
                                        <p:tav tm="0">
                                          <p:val>
                                            <p:fltVal val="0"/>
                                          </p:val>
                                        </p:tav>
                                        <p:tav tm="100000">
                                          <p:val>
                                            <p:strVal val="#ppt_w"/>
                                          </p:val>
                                        </p:tav>
                                      </p:tavLst>
                                    </p:anim>
                                    <p:anim calcmode="lin" valueType="num">
                                      <p:cBhvr>
                                        <p:cTn id="94" dur="500" fill="hold"/>
                                        <p:tgtEl>
                                          <p:spTgt spid="23737"/>
                                        </p:tgtEl>
                                        <p:attrNameLst>
                                          <p:attrName>ppt_h</p:attrName>
                                        </p:attrNameLst>
                                      </p:cBhvr>
                                      <p:tavLst>
                                        <p:tav tm="0">
                                          <p:val>
                                            <p:strVal val="#ppt_h"/>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8" fill="hold" nodeType="clickEffect">
                                  <p:stCondLst>
                                    <p:cond delay="0"/>
                                  </p:stCondLst>
                                  <p:childTnLst>
                                    <p:set>
                                      <p:cBhvr>
                                        <p:cTn id="98" dur="1" fill="hold">
                                          <p:stCondLst>
                                            <p:cond delay="0"/>
                                          </p:stCondLst>
                                        </p:cTn>
                                        <p:tgtEl>
                                          <p:spTgt spid="18"/>
                                        </p:tgtEl>
                                        <p:attrNameLst>
                                          <p:attrName>style.visibility</p:attrName>
                                        </p:attrNameLst>
                                      </p:cBhvr>
                                      <p:to>
                                        <p:strVal val="visible"/>
                                      </p:to>
                                    </p:set>
                                    <p:anim calcmode="lin" valueType="num">
                                      <p:cBhvr>
                                        <p:cTn id="99" dur="500" fill="hold"/>
                                        <p:tgtEl>
                                          <p:spTgt spid="18"/>
                                        </p:tgtEl>
                                        <p:attrNameLst>
                                          <p:attrName>ppt_x</p:attrName>
                                        </p:attrNameLst>
                                      </p:cBhvr>
                                      <p:tavLst>
                                        <p:tav tm="0">
                                          <p:val>
                                            <p:strVal val="#ppt_x-#ppt_w/2"/>
                                          </p:val>
                                        </p:tav>
                                        <p:tav tm="100000">
                                          <p:val>
                                            <p:strVal val="#ppt_x"/>
                                          </p:val>
                                        </p:tav>
                                      </p:tavLst>
                                    </p:anim>
                                    <p:anim calcmode="lin" valueType="num">
                                      <p:cBhvr>
                                        <p:cTn id="100" dur="500" fill="hold"/>
                                        <p:tgtEl>
                                          <p:spTgt spid="18"/>
                                        </p:tgtEl>
                                        <p:attrNameLst>
                                          <p:attrName>ppt_y</p:attrName>
                                        </p:attrNameLst>
                                      </p:cBhvr>
                                      <p:tavLst>
                                        <p:tav tm="0">
                                          <p:val>
                                            <p:strVal val="#ppt_y"/>
                                          </p:val>
                                        </p:tav>
                                        <p:tav tm="100000">
                                          <p:val>
                                            <p:strVal val="#ppt_y"/>
                                          </p:val>
                                        </p:tav>
                                      </p:tavLst>
                                    </p:anim>
                                    <p:anim calcmode="lin" valueType="num">
                                      <p:cBhvr>
                                        <p:cTn id="101" dur="500" fill="hold"/>
                                        <p:tgtEl>
                                          <p:spTgt spid="18"/>
                                        </p:tgtEl>
                                        <p:attrNameLst>
                                          <p:attrName>ppt_w</p:attrName>
                                        </p:attrNameLst>
                                      </p:cBhvr>
                                      <p:tavLst>
                                        <p:tav tm="0">
                                          <p:val>
                                            <p:fltVal val="0"/>
                                          </p:val>
                                        </p:tav>
                                        <p:tav tm="100000">
                                          <p:val>
                                            <p:strVal val="#ppt_w"/>
                                          </p:val>
                                        </p:tav>
                                      </p:tavLst>
                                    </p:anim>
                                    <p:anim calcmode="lin" valueType="num">
                                      <p:cBhvr>
                                        <p:cTn id="102"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blinds(horizontal)">
                                      <p:cBhvr>
                                        <p:cTn id="107" dur="500"/>
                                        <p:tgtEl>
                                          <p:spTgt spid="1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blinds(horizontal)">
                                      <p:cBhvr>
                                        <p:cTn id="112" dur="500"/>
                                        <p:tgtEl>
                                          <p:spTgt spid="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8" fill="hold" grpId="0" nodeType="clickEffect">
                                  <p:stCondLst>
                                    <p:cond delay="0"/>
                                  </p:stCondLst>
                                  <p:childTnLst>
                                    <p:set>
                                      <p:cBhvr>
                                        <p:cTn id="116" dur="1" fill="hold">
                                          <p:stCondLst>
                                            <p:cond delay="0"/>
                                          </p:stCondLst>
                                        </p:cTn>
                                        <p:tgtEl>
                                          <p:spTgt spid="23749"/>
                                        </p:tgtEl>
                                        <p:attrNameLst>
                                          <p:attrName>style.visibility</p:attrName>
                                        </p:attrNameLst>
                                      </p:cBhvr>
                                      <p:to>
                                        <p:strVal val="visible"/>
                                      </p:to>
                                    </p:set>
                                    <p:anim calcmode="lin" valueType="num">
                                      <p:cBhvr additive="base">
                                        <p:cTn id="117" dur="500" fill="hold"/>
                                        <p:tgtEl>
                                          <p:spTgt spid="23749"/>
                                        </p:tgtEl>
                                        <p:attrNameLst>
                                          <p:attrName>ppt_x</p:attrName>
                                        </p:attrNameLst>
                                      </p:cBhvr>
                                      <p:tavLst>
                                        <p:tav tm="0">
                                          <p:val>
                                            <p:strVal val="0-#ppt_w/2"/>
                                          </p:val>
                                        </p:tav>
                                        <p:tav tm="100000">
                                          <p:val>
                                            <p:strVal val="#ppt_x"/>
                                          </p:val>
                                        </p:tav>
                                      </p:tavLst>
                                    </p:anim>
                                    <p:anim calcmode="lin" valueType="num">
                                      <p:cBhvr additive="base">
                                        <p:cTn id="118" dur="500" fill="hold"/>
                                        <p:tgtEl>
                                          <p:spTgt spid="23749"/>
                                        </p:tgtEl>
                                        <p:attrNameLst>
                                          <p:attrName>ppt_y</p:attrName>
                                        </p:attrNameLst>
                                      </p:cBhvr>
                                      <p:tavLst>
                                        <p:tav tm="0">
                                          <p:val>
                                            <p:strVal val="#ppt_y"/>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2" fill="hold" grpId="0" nodeType="clickEffect">
                                  <p:stCondLst>
                                    <p:cond delay="0"/>
                                  </p:stCondLst>
                                  <p:childTnLst>
                                    <p:set>
                                      <p:cBhvr>
                                        <p:cTn id="122" dur="1" fill="hold">
                                          <p:stCondLst>
                                            <p:cond delay="0"/>
                                          </p:stCondLst>
                                        </p:cTn>
                                        <p:tgtEl>
                                          <p:spTgt spid="23750"/>
                                        </p:tgtEl>
                                        <p:attrNameLst>
                                          <p:attrName>style.visibility</p:attrName>
                                        </p:attrNameLst>
                                      </p:cBhvr>
                                      <p:to>
                                        <p:strVal val="visible"/>
                                      </p:to>
                                    </p:set>
                                    <p:anim calcmode="lin" valueType="num">
                                      <p:cBhvr additive="base">
                                        <p:cTn id="123" dur="500" fill="hold"/>
                                        <p:tgtEl>
                                          <p:spTgt spid="23750"/>
                                        </p:tgtEl>
                                        <p:attrNameLst>
                                          <p:attrName>ppt_x</p:attrName>
                                        </p:attrNameLst>
                                      </p:cBhvr>
                                      <p:tavLst>
                                        <p:tav tm="0">
                                          <p:val>
                                            <p:strVal val="1+#ppt_w/2"/>
                                          </p:val>
                                        </p:tav>
                                        <p:tav tm="100000">
                                          <p:val>
                                            <p:strVal val="#ppt_x"/>
                                          </p:val>
                                        </p:tav>
                                      </p:tavLst>
                                    </p:anim>
                                    <p:anim calcmode="lin" valueType="num">
                                      <p:cBhvr additive="base">
                                        <p:cTn id="124" dur="500" fill="hold"/>
                                        <p:tgtEl>
                                          <p:spTgt spid="23750"/>
                                        </p:tgtEl>
                                        <p:attrNameLst>
                                          <p:attrName>ppt_y</p:attrName>
                                        </p:attrNameLst>
                                      </p:cBhvr>
                                      <p:tavLst>
                                        <p:tav tm="0">
                                          <p:val>
                                            <p:strVal val="#ppt_y"/>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23680"/>
                                        </p:tgtEl>
                                        <p:attrNameLst>
                                          <p:attrName>style.visibility</p:attrName>
                                        </p:attrNameLst>
                                      </p:cBhvr>
                                      <p:to>
                                        <p:strVal val="visible"/>
                                      </p:to>
                                    </p:set>
                                    <p:animEffect transition="in" filter="blinds(horizontal)">
                                      <p:cBhvr>
                                        <p:cTn id="129" dur="500"/>
                                        <p:tgtEl>
                                          <p:spTgt spid="23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80" grpId="0" autoUpdateAnimBg="0"/>
      <p:bldP spid="23681" grpId="0" animBg="1"/>
      <p:bldP spid="23749" grpId="0" autoUpdateAnimBg="0"/>
      <p:bldP spid="23750" grpId="0" autoUpdateAnimBg="0"/>
      <p:bldP spid="23753" grpId="0" animBg="1"/>
      <p:bldP spid="2375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a:extLst>
              <a:ext uri="{FF2B5EF4-FFF2-40B4-BE49-F238E27FC236}">
                <a16:creationId xmlns:a16="http://schemas.microsoft.com/office/drawing/2014/main" id="{C03CCE68-9CA6-4367-A3CC-6895BCEEDE4A}"/>
              </a:ext>
            </a:extLst>
          </p:cNvPr>
          <p:cNvGrpSpPr>
            <a:grpSpLocks/>
          </p:cNvGrpSpPr>
          <p:nvPr/>
        </p:nvGrpSpPr>
        <p:grpSpPr bwMode="auto">
          <a:xfrm>
            <a:off x="4648200" y="1600200"/>
            <a:ext cx="3028950" cy="3282950"/>
            <a:chOff x="2430" y="1620"/>
            <a:chExt cx="4770" cy="6788"/>
          </a:xfrm>
        </p:grpSpPr>
        <p:grpSp>
          <p:nvGrpSpPr>
            <p:cNvPr id="11335" name="Group 56">
              <a:extLst>
                <a:ext uri="{FF2B5EF4-FFF2-40B4-BE49-F238E27FC236}">
                  <a16:creationId xmlns:a16="http://schemas.microsoft.com/office/drawing/2014/main" id="{B15CC7B5-B9B0-4E42-8E48-5BB7FE47EA87}"/>
                </a:ext>
              </a:extLst>
            </p:cNvPr>
            <p:cNvGrpSpPr>
              <a:grpSpLocks/>
            </p:cNvGrpSpPr>
            <p:nvPr/>
          </p:nvGrpSpPr>
          <p:grpSpPr bwMode="auto">
            <a:xfrm>
              <a:off x="3350" y="1806"/>
              <a:ext cx="3850" cy="6602"/>
              <a:chOff x="2210" y="1524"/>
              <a:chExt cx="3850" cy="5124"/>
            </a:xfrm>
          </p:grpSpPr>
          <p:sp>
            <p:nvSpPr>
              <p:cNvPr id="11338" name="Line 57">
                <a:extLst>
                  <a:ext uri="{FF2B5EF4-FFF2-40B4-BE49-F238E27FC236}">
                    <a16:creationId xmlns:a16="http://schemas.microsoft.com/office/drawing/2014/main" id="{E41E5E6C-7B08-42A0-8EAB-B9D9E7CB24DC}"/>
                  </a:ext>
                </a:extLst>
              </p:cNvPr>
              <p:cNvSpPr>
                <a:spLocks noChangeShapeType="1"/>
              </p:cNvSpPr>
              <p:nvPr/>
            </p:nvSpPr>
            <p:spPr bwMode="auto">
              <a:xfrm flipH="1">
                <a:off x="2210" y="1524"/>
                <a:ext cx="0"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39" name="Line 58">
                <a:extLst>
                  <a:ext uri="{FF2B5EF4-FFF2-40B4-BE49-F238E27FC236}">
                    <a16:creationId xmlns:a16="http://schemas.microsoft.com/office/drawing/2014/main" id="{BC334ED1-B76D-48A2-A788-52374B7F352E}"/>
                  </a:ext>
                </a:extLst>
              </p:cNvPr>
              <p:cNvSpPr>
                <a:spLocks noChangeShapeType="1"/>
              </p:cNvSpPr>
              <p:nvPr/>
            </p:nvSpPr>
            <p:spPr bwMode="auto">
              <a:xfrm flipH="1">
                <a:off x="3480" y="1524"/>
                <a:ext cx="2"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0" name="Line 59">
                <a:extLst>
                  <a:ext uri="{FF2B5EF4-FFF2-40B4-BE49-F238E27FC236}">
                    <a16:creationId xmlns:a16="http://schemas.microsoft.com/office/drawing/2014/main" id="{219D4F23-CB54-496C-8D9B-E61F43D695E6}"/>
                  </a:ext>
                </a:extLst>
              </p:cNvPr>
              <p:cNvSpPr>
                <a:spLocks noChangeShapeType="1"/>
              </p:cNvSpPr>
              <p:nvPr/>
            </p:nvSpPr>
            <p:spPr bwMode="auto">
              <a:xfrm flipH="1">
                <a:off x="4786" y="1626"/>
                <a:ext cx="2"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1" name="Line 60">
                <a:extLst>
                  <a:ext uri="{FF2B5EF4-FFF2-40B4-BE49-F238E27FC236}">
                    <a16:creationId xmlns:a16="http://schemas.microsoft.com/office/drawing/2014/main" id="{8A68666D-B89B-482D-A591-041B8C1D83B8}"/>
                  </a:ext>
                </a:extLst>
              </p:cNvPr>
              <p:cNvSpPr>
                <a:spLocks noChangeShapeType="1"/>
              </p:cNvSpPr>
              <p:nvPr/>
            </p:nvSpPr>
            <p:spPr bwMode="auto">
              <a:xfrm flipH="1">
                <a:off x="6058" y="1542"/>
                <a:ext cx="2" cy="502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36" name="Rectangle 61">
              <a:extLst>
                <a:ext uri="{FF2B5EF4-FFF2-40B4-BE49-F238E27FC236}">
                  <a16:creationId xmlns:a16="http://schemas.microsoft.com/office/drawing/2014/main" id="{650FD8C4-D5E3-441A-8F47-CA4CEFB7DB72}"/>
                </a:ext>
              </a:extLst>
            </p:cNvPr>
            <p:cNvSpPr>
              <a:spLocks noChangeArrowheads="1"/>
            </p:cNvSpPr>
            <p:nvPr/>
          </p:nvSpPr>
          <p:spPr bwMode="auto">
            <a:xfrm>
              <a:off x="2430" y="1620"/>
              <a:ext cx="1118" cy="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b="1">
                  <a:solidFill>
                    <a:srgbClr val="FC0A0A"/>
                  </a:solidFill>
                  <a:latin typeface="Times New Roman" panose="02020603050405020304" pitchFamily="18" charset="0"/>
                </a:rPr>
                <a:t>α</a:t>
              </a:r>
              <a:r>
                <a:rPr lang="en-US" altLang="zh-CN" sz="1200" b="1">
                  <a:solidFill>
                    <a:srgbClr val="FC0A0A"/>
                  </a:solidFill>
                </a:rPr>
                <a:t>= </a:t>
              </a:r>
              <a:r>
                <a:rPr lang="en-US" altLang="zh-CN" sz="1200" b="1">
                  <a:solidFill>
                    <a:srgbClr val="FC0A0A"/>
                  </a:solidFill>
                  <a:latin typeface="Times New Roman" panose="02020603050405020304" pitchFamily="18" charset="0"/>
                </a:rPr>
                <a:t>60</a:t>
              </a:r>
              <a:r>
                <a:rPr lang="en-US" altLang="zh-CN" sz="1200" b="1" baseline="30000">
                  <a:solidFill>
                    <a:srgbClr val="FC0A0A"/>
                  </a:solidFill>
                  <a:latin typeface="Times New Roman" panose="02020603050405020304" pitchFamily="18" charset="0"/>
                </a:rPr>
                <a:t>0</a:t>
              </a:r>
              <a:endParaRPr lang="en-US" altLang="zh-CN" sz="1000">
                <a:latin typeface="Times New Roman" panose="02020603050405020304" pitchFamily="18" charset="0"/>
              </a:endParaRPr>
            </a:p>
            <a:p>
              <a:r>
                <a:rPr lang="en-US" altLang="zh-CN" sz="1200">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37" name="Line 62">
              <a:extLst>
                <a:ext uri="{FF2B5EF4-FFF2-40B4-BE49-F238E27FC236}">
                  <a16:creationId xmlns:a16="http://schemas.microsoft.com/office/drawing/2014/main" id="{35083FE1-EE4B-41EC-8F8E-08BC15F670B8}"/>
                </a:ext>
              </a:extLst>
            </p:cNvPr>
            <p:cNvSpPr>
              <a:spLocks noChangeShapeType="1"/>
            </p:cNvSpPr>
            <p:nvPr/>
          </p:nvSpPr>
          <p:spPr bwMode="auto">
            <a:xfrm>
              <a:off x="2730" y="1860"/>
              <a:ext cx="0" cy="6360"/>
            </a:xfrm>
            <a:prstGeom prst="line">
              <a:avLst/>
            </a:prstGeom>
            <a:noFill/>
            <a:ln w="9525">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268" name="Rectangle 2">
            <a:extLst>
              <a:ext uri="{FF2B5EF4-FFF2-40B4-BE49-F238E27FC236}">
                <a16:creationId xmlns:a16="http://schemas.microsoft.com/office/drawing/2014/main" id="{DFDD250E-E13C-46C6-80D3-FFBF706C908B}"/>
              </a:ext>
            </a:extLst>
          </p:cNvPr>
          <p:cNvSpPr>
            <a:spLocks noGrp="1" noChangeArrowheads="1"/>
          </p:cNvSpPr>
          <p:nvPr>
            <p:ph type="title"/>
          </p:nvPr>
        </p:nvSpPr>
        <p:spPr>
          <a:xfrm>
            <a:off x="609600" y="571500"/>
            <a:ext cx="7772400" cy="609600"/>
          </a:xfrm>
        </p:spPr>
        <p:txBody>
          <a:bodyPr/>
          <a:lstStyle/>
          <a:p>
            <a:pPr algn="ctr" eaLnBrk="1" hangingPunct="1"/>
            <a:r>
              <a:rPr kumimoji="0" lang="en-US" altLang="zh-CN" sz="3200" b="1">
                <a:solidFill>
                  <a:srgbClr val="040408"/>
                </a:solidFill>
                <a:latin typeface="宋体" panose="02010600030101010101" pitchFamily="2" charset="-122"/>
              </a:rPr>
              <a:t>α=60</a:t>
            </a:r>
            <a:r>
              <a:rPr kumimoji="0" lang="en-US" altLang="zh-CN" sz="3200" b="1" baseline="30000">
                <a:solidFill>
                  <a:srgbClr val="040408"/>
                </a:solidFill>
                <a:latin typeface="宋体" panose="02010600030101010101" pitchFamily="2" charset="-122"/>
              </a:rPr>
              <a:t>0</a:t>
            </a:r>
            <a:r>
              <a:rPr kumimoji="0" lang="zh-CN" altLang="en-US" sz="3200" b="1">
                <a:solidFill>
                  <a:srgbClr val="040408"/>
                </a:solidFill>
                <a:latin typeface="宋体" panose="02010600030101010101" pitchFamily="2" charset="-122"/>
              </a:rPr>
              <a:t>时</a:t>
            </a:r>
            <a:r>
              <a:rPr lang="zh-CN" altLang="en-US" sz="3200" b="1">
                <a:solidFill>
                  <a:srgbClr val="040408"/>
                </a:solidFill>
                <a:latin typeface="宋体" panose="02010600030101010101" pitchFamily="2" charset="-122"/>
              </a:rPr>
              <a:t>三相</a:t>
            </a:r>
            <a:r>
              <a:rPr lang="zh-CN" altLang="en-US" sz="3600" b="1">
                <a:solidFill>
                  <a:srgbClr val="040408"/>
                </a:solidFill>
                <a:latin typeface="宋体" panose="02010600030101010101" pitchFamily="2" charset="-122"/>
              </a:rPr>
              <a:t>半波</a:t>
            </a:r>
            <a:r>
              <a:rPr lang="zh-CN" altLang="en-US" sz="3200" b="1">
                <a:solidFill>
                  <a:srgbClr val="040408"/>
                </a:solidFill>
                <a:latin typeface="宋体" panose="02010600030101010101" pitchFamily="2" charset="-122"/>
              </a:rPr>
              <a:t>可控整流电路</a:t>
            </a:r>
          </a:p>
        </p:txBody>
      </p:sp>
      <p:graphicFrame>
        <p:nvGraphicFramePr>
          <p:cNvPr id="11266" name="Object 4">
            <a:extLst>
              <a:ext uri="{FF2B5EF4-FFF2-40B4-BE49-F238E27FC236}">
                <a16:creationId xmlns:a16="http://schemas.microsoft.com/office/drawing/2014/main" id="{9E90DB30-B80B-4DA0-B920-BD882C50193D}"/>
              </a:ext>
            </a:extLst>
          </p:cNvPr>
          <p:cNvGraphicFramePr>
            <a:graphicFrameLocks noChangeAspect="1"/>
          </p:cNvGraphicFramePr>
          <p:nvPr/>
        </p:nvGraphicFramePr>
        <p:xfrm>
          <a:off x="914400" y="1524000"/>
          <a:ext cx="3124200" cy="2971800"/>
        </p:xfrm>
        <a:graphic>
          <a:graphicData uri="http://schemas.openxmlformats.org/presentationml/2006/ole">
            <mc:AlternateContent xmlns:mc="http://schemas.openxmlformats.org/markup-compatibility/2006">
              <mc:Choice xmlns:v="urn:schemas-microsoft-com:vml" Requires="v">
                <p:oleObj spid="_x0000_s11342" r:id="rId3" imgW="2023560" imgH="1469520" progId="">
                  <p:embed/>
                </p:oleObj>
              </mc:Choice>
              <mc:Fallback>
                <p:oleObj r:id="rId3" imgW="2023560" imgH="146952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524000"/>
                        <a:ext cx="3124200" cy="2971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9900"/>
                              </a:outerShdw>
                            </a:effectLst>
                          </a14:hiddenEffects>
                        </a:ext>
                      </a:extLst>
                    </p:spPr>
                  </p:pic>
                </p:oleObj>
              </mc:Fallback>
            </mc:AlternateContent>
          </a:graphicData>
        </a:graphic>
      </p:graphicFrame>
      <p:sp>
        <p:nvSpPr>
          <p:cNvPr id="27656" name="Rectangle 8">
            <a:extLst>
              <a:ext uri="{FF2B5EF4-FFF2-40B4-BE49-F238E27FC236}">
                <a16:creationId xmlns:a16="http://schemas.microsoft.com/office/drawing/2014/main" id="{5C934AE3-1AEC-4E29-B81A-95B51C72ECB6}"/>
              </a:ext>
            </a:extLst>
          </p:cNvPr>
          <p:cNvSpPr>
            <a:spLocks noChangeArrowheads="1"/>
          </p:cNvSpPr>
          <p:nvPr/>
        </p:nvSpPr>
        <p:spPr bwMode="auto">
          <a:xfrm>
            <a:off x="685800" y="4572000"/>
            <a:ext cx="3048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b="1" i="1">
                <a:solidFill>
                  <a:srgbClr val="040408"/>
                </a:solidFill>
                <a:latin typeface="宋体" panose="02010600030101010101" pitchFamily="2" charset="-122"/>
                <a:cs typeface="Times New Roman" panose="02020603050405020304" pitchFamily="18" charset="0"/>
              </a:rPr>
              <a:t>α</a:t>
            </a:r>
            <a:r>
              <a:rPr lang="en-US" altLang="zh-CN" sz="1600" b="1" i="1">
                <a:solidFill>
                  <a:srgbClr val="040408"/>
                </a:solidFill>
                <a:latin typeface="宋体" panose="02010600030101010101" pitchFamily="2" charset="-122"/>
              </a:rPr>
              <a:t> </a:t>
            </a:r>
            <a:r>
              <a:rPr lang="en-US" altLang="zh-CN" sz="1600" b="1">
                <a:solidFill>
                  <a:srgbClr val="040408"/>
                </a:solidFill>
                <a:latin typeface="宋体" panose="02010600030101010101" pitchFamily="2" charset="-122"/>
              </a:rPr>
              <a:t>&gt;30</a:t>
            </a:r>
            <a:r>
              <a:rPr lang="en-US" altLang="zh-CN" sz="1600" b="1">
                <a:solidFill>
                  <a:srgbClr val="040408"/>
                </a:solidFill>
                <a:latin typeface="宋体" panose="02010600030101010101" pitchFamily="2" charset="-122"/>
                <a:sym typeface="Symbol" panose="05050102010706020507" pitchFamily="18" charset="2"/>
              </a:rPr>
              <a:t></a:t>
            </a:r>
            <a:r>
              <a:rPr lang="zh-CN" altLang="en-US" sz="1600" b="1">
                <a:solidFill>
                  <a:srgbClr val="040408"/>
                </a:solidFill>
                <a:latin typeface="宋体" panose="02010600030101010101" pitchFamily="2" charset="-122"/>
              </a:rPr>
              <a:t>时的波形</a:t>
            </a:r>
          </a:p>
          <a:p>
            <a:pPr eaLnBrk="1" hangingPunct="1"/>
            <a:r>
              <a:rPr lang="zh-CN" altLang="en-US" sz="1600">
                <a:solidFill>
                  <a:srgbClr val="040408"/>
                </a:solidFill>
                <a:latin typeface="宋体" panose="02010600030101010101" pitchFamily="2" charset="-122"/>
                <a:sym typeface="Symbol" panose="05050102010706020507" pitchFamily="18" charset="2"/>
              </a:rPr>
              <a:t>   </a:t>
            </a:r>
            <a:r>
              <a:rPr lang="zh-CN" altLang="en-US" sz="1600" b="1">
                <a:solidFill>
                  <a:srgbClr val="040408"/>
                </a:solidFill>
                <a:latin typeface="宋体" panose="02010600030101010101" pitchFamily="2" charset="-122"/>
                <a:sym typeface="Symbol" panose="05050102010706020507" pitchFamily="18" charset="2"/>
              </a:rPr>
              <a:t>负载电流处于断续状态</a:t>
            </a:r>
            <a:r>
              <a:rPr lang="zh-CN" altLang="en-US" sz="1100" b="1">
                <a:sym typeface="Symbol" panose="05050102010706020507" pitchFamily="18" charset="2"/>
              </a:rPr>
              <a:t> </a:t>
            </a:r>
          </a:p>
        </p:txBody>
      </p:sp>
      <p:sp>
        <p:nvSpPr>
          <p:cNvPr id="27657" name="Rectangle 9">
            <a:extLst>
              <a:ext uri="{FF2B5EF4-FFF2-40B4-BE49-F238E27FC236}">
                <a16:creationId xmlns:a16="http://schemas.microsoft.com/office/drawing/2014/main" id="{F7AF62D5-15E7-478E-8F44-A28497271C5A}"/>
              </a:ext>
            </a:extLst>
          </p:cNvPr>
          <p:cNvSpPr>
            <a:spLocks noChangeArrowheads="1"/>
          </p:cNvSpPr>
          <p:nvPr/>
        </p:nvSpPr>
        <p:spPr bwMode="auto">
          <a:xfrm>
            <a:off x="685800" y="5334000"/>
            <a:ext cx="3048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b="1" i="1">
                <a:solidFill>
                  <a:srgbClr val="040408"/>
                </a:solidFill>
                <a:latin typeface="宋体" panose="02010600030101010101" pitchFamily="2" charset="-122"/>
                <a:cs typeface="Times New Roman" panose="02020603050405020304" pitchFamily="18" charset="0"/>
              </a:rPr>
              <a:t>α</a:t>
            </a:r>
            <a:r>
              <a:rPr lang="en-US" altLang="zh-CN" sz="1600" b="1" i="1">
                <a:solidFill>
                  <a:srgbClr val="040408"/>
                </a:solidFill>
                <a:latin typeface="宋体" panose="02010600030101010101" pitchFamily="2" charset="-122"/>
              </a:rPr>
              <a:t> </a:t>
            </a:r>
            <a:r>
              <a:rPr lang="en-US" altLang="zh-CN" sz="1600" b="1">
                <a:solidFill>
                  <a:srgbClr val="040408"/>
                </a:solidFill>
                <a:latin typeface="宋体" panose="02010600030101010101" pitchFamily="2" charset="-122"/>
              </a:rPr>
              <a:t>=150</a:t>
            </a:r>
            <a:r>
              <a:rPr lang="en-US" altLang="zh-CN" sz="1600" b="1">
                <a:solidFill>
                  <a:srgbClr val="040408"/>
                </a:solidFill>
                <a:latin typeface="宋体" panose="02010600030101010101" pitchFamily="2" charset="-122"/>
                <a:sym typeface="Symbol" panose="05050102010706020507" pitchFamily="18" charset="2"/>
              </a:rPr>
              <a:t></a:t>
            </a:r>
            <a:r>
              <a:rPr lang="zh-CN" altLang="en-US" sz="1600" b="1">
                <a:solidFill>
                  <a:srgbClr val="040408"/>
                </a:solidFill>
                <a:latin typeface="宋体" panose="02010600030101010101" pitchFamily="2" charset="-122"/>
              </a:rPr>
              <a:t>时的波形</a:t>
            </a:r>
          </a:p>
          <a:p>
            <a:pPr eaLnBrk="1" hangingPunct="1"/>
            <a:r>
              <a:rPr lang="zh-CN" altLang="en-US" sz="1600">
                <a:solidFill>
                  <a:srgbClr val="040408"/>
                </a:solidFill>
                <a:latin typeface="宋体" panose="02010600030101010101" pitchFamily="2" charset="-122"/>
                <a:sym typeface="Symbol" panose="05050102010706020507" pitchFamily="18" charset="2"/>
              </a:rPr>
              <a:t>   </a:t>
            </a:r>
            <a:r>
              <a:rPr lang="zh-CN" altLang="en-US" sz="1600" b="1">
                <a:solidFill>
                  <a:srgbClr val="040408"/>
                </a:solidFill>
                <a:latin typeface="宋体" panose="02010600030101010101" pitchFamily="2" charset="-122"/>
                <a:sym typeface="Symbol" panose="05050102010706020507" pitchFamily="18" charset="2"/>
              </a:rPr>
              <a:t>负载电压、电流为零</a:t>
            </a:r>
            <a:r>
              <a:rPr lang="zh-CN" altLang="en-US" sz="1100" b="1">
                <a:sym typeface="Symbol" panose="05050102010706020507" pitchFamily="18" charset="2"/>
              </a:rPr>
              <a:t> </a:t>
            </a:r>
          </a:p>
        </p:txBody>
      </p:sp>
      <p:grpSp>
        <p:nvGrpSpPr>
          <p:cNvPr id="4" name="Group 11">
            <a:extLst>
              <a:ext uri="{FF2B5EF4-FFF2-40B4-BE49-F238E27FC236}">
                <a16:creationId xmlns:a16="http://schemas.microsoft.com/office/drawing/2014/main" id="{7AACA62A-0817-480D-99EB-A42A4AE6D420}"/>
              </a:ext>
            </a:extLst>
          </p:cNvPr>
          <p:cNvGrpSpPr>
            <a:grpSpLocks/>
          </p:cNvGrpSpPr>
          <p:nvPr/>
        </p:nvGrpSpPr>
        <p:grpSpPr bwMode="auto">
          <a:xfrm>
            <a:off x="4346575" y="1652588"/>
            <a:ext cx="4416425" cy="1846262"/>
            <a:chOff x="2202" y="1956"/>
            <a:chExt cx="6956" cy="2907"/>
          </a:xfrm>
        </p:grpSpPr>
        <p:grpSp>
          <p:nvGrpSpPr>
            <p:cNvPr id="11316" name="Group 12">
              <a:extLst>
                <a:ext uri="{FF2B5EF4-FFF2-40B4-BE49-F238E27FC236}">
                  <a16:creationId xmlns:a16="http://schemas.microsoft.com/office/drawing/2014/main" id="{3559F7D2-0C95-4AF3-98A2-0C52C2FDF908}"/>
                </a:ext>
              </a:extLst>
            </p:cNvPr>
            <p:cNvGrpSpPr>
              <a:grpSpLocks/>
            </p:cNvGrpSpPr>
            <p:nvPr/>
          </p:nvGrpSpPr>
          <p:grpSpPr bwMode="auto">
            <a:xfrm>
              <a:off x="2657" y="2278"/>
              <a:ext cx="6015" cy="1248"/>
              <a:chOff x="1922" y="1704"/>
              <a:chExt cx="4272" cy="1248"/>
            </a:xfrm>
          </p:grpSpPr>
          <p:sp>
            <p:nvSpPr>
              <p:cNvPr id="11332" name="Freeform 13">
                <a:extLst>
                  <a:ext uri="{FF2B5EF4-FFF2-40B4-BE49-F238E27FC236}">
                    <a16:creationId xmlns:a16="http://schemas.microsoft.com/office/drawing/2014/main" id="{0A73D51D-5BB7-4CAC-A228-3E30A79F673B}"/>
                  </a:ext>
                </a:extLst>
              </p:cNvPr>
              <p:cNvSpPr>
                <a:spLocks/>
              </p:cNvSpPr>
              <p:nvPr/>
            </p:nvSpPr>
            <p:spPr bwMode="auto">
              <a:xfrm>
                <a:off x="1924" y="1710"/>
                <a:ext cx="4270" cy="1230"/>
              </a:xfrm>
              <a:custGeom>
                <a:avLst/>
                <a:gdLst>
                  <a:gd name="T0" fmla="*/ 0 w 4270"/>
                  <a:gd name="T1" fmla="*/ 105 h 1563"/>
                  <a:gd name="T2" fmla="*/ 86 w 4270"/>
                  <a:gd name="T3" fmla="*/ 192 h 1563"/>
                  <a:gd name="T4" fmla="*/ 169 w 4270"/>
                  <a:gd name="T5" fmla="*/ 313 h 1563"/>
                  <a:gd name="T6" fmla="*/ 263 w 4270"/>
                  <a:gd name="T7" fmla="*/ 441 h 1563"/>
                  <a:gd name="T8" fmla="*/ 346 w 4270"/>
                  <a:gd name="T9" fmla="*/ 595 h 1563"/>
                  <a:gd name="T10" fmla="*/ 429 w 4270"/>
                  <a:gd name="T11" fmla="*/ 746 h 1563"/>
                  <a:gd name="T12" fmla="*/ 512 w 4270"/>
                  <a:gd name="T13" fmla="*/ 904 h 1563"/>
                  <a:gd name="T14" fmla="*/ 595 w 4270"/>
                  <a:gd name="T15" fmla="*/ 1055 h 1563"/>
                  <a:gd name="T16" fmla="*/ 689 w 4270"/>
                  <a:gd name="T17" fmla="*/ 1194 h 1563"/>
                  <a:gd name="T18" fmla="*/ 772 w 4270"/>
                  <a:gd name="T19" fmla="*/ 1318 h 1563"/>
                  <a:gd name="T20" fmla="*/ 858 w 4270"/>
                  <a:gd name="T21" fmla="*/ 1420 h 1563"/>
                  <a:gd name="T22" fmla="*/ 941 w 4270"/>
                  <a:gd name="T23" fmla="*/ 1495 h 1563"/>
                  <a:gd name="T24" fmla="*/ 1024 w 4270"/>
                  <a:gd name="T25" fmla="*/ 1544 h 1563"/>
                  <a:gd name="T26" fmla="*/ 1107 w 4270"/>
                  <a:gd name="T27" fmla="*/ 1563 h 1563"/>
                  <a:gd name="T28" fmla="*/ 1201 w 4270"/>
                  <a:gd name="T29" fmla="*/ 1552 h 1563"/>
                  <a:gd name="T30" fmla="*/ 1284 w 4270"/>
                  <a:gd name="T31" fmla="*/ 1510 h 1563"/>
                  <a:gd name="T32" fmla="*/ 1370 w 4270"/>
                  <a:gd name="T33" fmla="*/ 1435 h 1563"/>
                  <a:gd name="T34" fmla="*/ 1453 w 4270"/>
                  <a:gd name="T35" fmla="*/ 1337 h 1563"/>
                  <a:gd name="T36" fmla="*/ 1536 w 4270"/>
                  <a:gd name="T37" fmla="*/ 1220 h 1563"/>
                  <a:gd name="T38" fmla="*/ 1630 w 4270"/>
                  <a:gd name="T39" fmla="*/ 1081 h 1563"/>
                  <a:gd name="T40" fmla="*/ 1713 w 4270"/>
                  <a:gd name="T41" fmla="*/ 930 h 1563"/>
                  <a:gd name="T42" fmla="*/ 1796 w 4270"/>
                  <a:gd name="T43" fmla="*/ 772 h 1563"/>
                  <a:gd name="T44" fmla="*/ 1879 w 4270"/>
                  <a:gd name="T45" fmla="*/ 621 h 1563"/>
                  <a:gd name="T46" fmla="*/ 1965 w 4270"/>
                  <a:gd name="T47" fmla="*/ 471 h 1563"/>
                  <a:gd name="T48" fmla="*/ 2056 w 4270"/>
                  <a:gd name="T49" fmla="*/ 331 h 1563"/>
                  <a:gd name="T50" fmla="*/ 2142 w 4270"/>
                  <a:gd name="T51" fmla="*/ 215 h 1563"/>
                  <a:gd name="T52" fmla="*/ 2225 w 4270"/>
                  <a:gd name="T53" fmla="*/ 117 h 1563"/>
                  <a:gd name="T54" fmla="*/ 2308 w 4270"/>
                  <a:gd name="T55" fmla="*/ 49 h 1563"/>
                  <a:gd name="T56" fmla="*/ 2391 w 4270"/>
                  <a:gd name="T57" fmla="*/ 7 h 1563"/>
                  <a:gd name="T58" fmla="*/ 2474 w 4270"/>
                  <a:gd name="T59" fmla="*/ 0 h 1563"/>
                  <a:gd name="T60" fmla="*/ 2568 w 4270"/>
                  <a:gd name="T61" fmla="*/ 23 h 1563"/>
                  <a:gd name="T62" fmla="*/ 2651 w 4270"/>
                  <a:gd name="T63" fmla="*/ 75 h 1563"/>
                  <a:gd name="T64" fmla="*/ 2737 w 4270"/>
                  <a:gd name="T65" fmla="*/ 151 h 1563"/>
                  <a:gd name="T66" fmla="*/ 2820 w 4270"/>
                  <a:gd name="T67" fmla="*/ 264 h 1563"/>
                  <a:gd name="T68" fmla="*/ 2903 w 4270"/>
                  <a:gd name="T69" fmla="*/ 388 h 1563"/>
                  <a:gd name="T70" fmla="*/ 2997 w 4270"/>
                  <a:gd name="T71" fmla="*/ 531 h 1563"/>
                  <a:gd name="T72" fmla="*/ 3080 w 4270"/>
                  <a:gd name="T73" fmla="*/ 682 h 1563"/>
                  <a:gd name="T74" fmla="*/ 3163 w 4270"/>
                  <a:gd name="T75" fmla="*/ 836 h 1563"/>
                  <a:gd name="T76" fmla="*/ 3250 w 4270"/>
                  <a:gd name="T77" fmla="*/ 994 h 1563"/>
                  <a:gd name="T78" fmla="*/ 3332 w 4270"/>
                  <a:gd name="T79" fmla="*/ 1137 h 1563"/>
                  <a:gd name="T80" fmla="*/ 3423 w 4270"/>
                  <a:gd name="T81" fmla="*/ 1269 h 1563"/>
                  <a:gd name="T82" fmla="*/ 3509 w 4270"/>
                  <a:gd name="T83" fmla="*/ 1379 h 1563"/>
                  <a:gd name="T84" fmla="*/ 3592 w 4270"/>
                  <a:gd name="T85" fmla="*/ 1469 h 1563"/>
                  <a:gd name="T86" fmla="*/ 3675 w 4270"/>
                  <a:gd name="T87" fmla="*/ 1529 h 1563"/>
                  <a:gd name="T88" fmla="*/ 3758 w 4270"/>
                  <a:gd name="T89" fmla="*/ 1563 h 1563"/>
                  <a:gd name="T90" fmla="*/ 3845 w 4270"/>
                  <a:gd name="T91" fmla="*/ 1563 h 1563"/>
                  <a:gd name="T92" fmla="*/ 3935 w 4270"/>
                  <a:gd name="T93" fmla="*/ 1529 h 1563"/>
                  <a:gd name="T94" fmla="*/ 4022 w 4270"/>
                  <a:gd name="T95" fmla="*/ 1469 h 1563"/>
                  <a:gd name="T96" fmla="*/ 4104 w 4270"/>
                  <a:gd name="T97" fmla="*/ 1386 h 1563"/>
                  <a:gd name="T98" fmla="*/ 4187 w 4270"/>
                  <a:gd name="T99" fmla="*/ 1269 h 1563"/>
                  <a:gd name="T100" fmla="*/ 4270 w 4270"/>
                  <a:gd name="T101" fmla="*/ 1137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05"/>
                    </a:moveTo>
                    <a:lnTo>
                      <a:pt x="86" y="192"/>
                    </a:lnTo>
                    <a:lnTo>
                      <a:pt x="169" y="313"/>
                    </a:lnTo>
                    <a:lnTo>
                      <a:pt x="263" y="441"/>
                    </a:lnTo>
                    <a:lnTo>
                      <a:pt x="346" y="595"/>
                    </a:lnTo>
                    <a:lnTo>
                      <a:pt x="429" y="746"/>
                    </a:lnTo>
                    <a:lnTo>
                      <a:pt x="512" y="904"/>
                    </a:lnTo>
                    <a:lnTo>
                      <a:pt x="595" y="1055"/>
                    </a:lnTo>
                    <a:lnTo>
                      <a:pt x="689" y="1194"/>
                    </a:lnTo>
                    <a:lnTo>
                      <a:pt x="772" y="1318"/>
                    </a:lnTo>
                    <a:lnTo>
                      <a:pt x="858" y="1420"/>
                    </a:lnTo>
                    <a:lnTo>
                      <a:pt x="941" y="1495"/>
                    </a:lnTo>
                    <a:lnTo>
                      <a:pt x="1024" y="1544"/>
                    </a:lnTo>
                    <a:lnTo>
                      <a:pt x="1107" y="1563"/>
                    </a:lnTo>
                    <a:lnTo>
                      <a:pt x="1201" y="1552"/>
                    </a:lnTo>
                    <a:lnTo>
                      <a:pt x="1284" y="1510"/>
                    </a:lnTo>
                    <a:lnTo>
                      <a:pt x="1370" y="1435"/>
                    </a:lnTo>
                    <a:lnTo>
                      <a:pt x="1453" y="1337"/>
                    </a:lnTo>
                    <a:lnTo>
                      <a:pt x="1536" y="1220"/>
                    </a:lnTo>
                    <a:lnTo>
                      <a:pt x="1630" y="1081"/>
                    </a:lnTo>
                    <a:lnTo>
                      <a:pt x="1713" y="930"/>
                    </a:lnTo>
                    <a:lnTo>
                      <a:pt x="1796" y="772"/>
                    </a:lnTo>
                    <a:lnTo>
                      <a:pt x="1879" y="621"/>
                    </a:lnTo>
                    <a:lnTo>
                      <a:pt x="1965" y="471"/>
                    </a:lnTo>
                    <a:lnTo>
                      <a:pt x="2056" y="331"/>
                    </a:lnTo>
                    <a:lnTo>
                      <a:pt x="2142" y="215"/>
                    </a:lnTo>
                    <a:lnTo>
                      <a:pt x="2225" y="117"/>
                    </a:lnTo>
                    <a:lnTo>
                      <a:pt x="2308" y="49"/>
                    </a:lnTo>
                    <a:lnTo>
                      <a:pt x="2391" y="7"/>
                    </a:lnTo>
                    <a:lnTo>
                      <a:pt x="2474" y="0"/>
                    </a:lnTo>
                    <a:lnTo>
                      <a:pt x="2568" y="23"/>
                    </a:lnTo>
                    <a:lnTo>
                      <a:pt x="2651" y="75"/>
                    </a:lnTo>
                    <a:lnTo>
                      <a:pt x="2737" y="151"/>
                    </a:lnTo>
                    <a:lnTo>
                      <a:pt x="2820" y="264"/>
                    </a:lnTo>
                    <a:lnTo>
                      <a:pt x="2903" y="388"/>
                    </a:lnTo>
                    <a:lnTo>
                      <a:pt x="2997" y="531"/>
                    </a:lnTo>
                    <a:lnTo>
                      <a:pt x="3080" y="682"/>
                    </a:lnTo>
                    <a:lnTo>
                      <a:pt x="3163" y="836"/>
                    </a:lnTo>
                    <a:lnTo>
                      <a:pt x="3250" y="994"/>
                    </a:lnTo>
                    <a:lnTo>
                      <a:pt x="3332" y="1137"/>
                    </a:lnTo>
                    <a:lnTo>
                      <a:pt x="3423" y="1269"/>
                    </a:lnTo>
                    <a:lnTo>
                      <a:pt x="3509" y="1379"/>
                    </a:lnTo>
                    <a:lnTo>
                      <a:pt x="3592" y="1469"/>
                    </a:lnTo>
                    <a:lnTo>
                      <a:pt x="3675" y="1529"/>
                    </a:lnTo>
                    <a:lnTo>
                      <a:pt x="3758" y="1563"/>
                    </a:lnTo>
                    <a:lnTo>
                      <a:pt x="3845" y="1563"/>
                    </a:lnTo>
                    <a:lnTo>
                      <a:pt x="3935" y="1529"/>
                    </a:lnTo>
                    <a:lnTo>
                      <a:pt x="4022" y="1469"/>
                    </a:lnTo>
                    <a:lnTo>
                      <a:pt x="4104" y="1386"/>
                    </a:lnTo>
                    <a:lnTo>
                      <a:pt x="4187" y="1269"/>
                    </a:lnTo>
                    <a:lnTo>
                      <a:pt x="4270" y="1137"/>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33" name="Freeform 14">
                <a:extLst>
                  <a:ext uri="{FF2B5EF4-FFF2-40B4-BE49-F238E27FC236}">
                    <a16:creationId xmlns:a16="http://schemas.microsoft.com/office/drawing/2014/main" id="{994AB8F9-7549-43E4-BBCF-96C38A4696E2}"/>
                  </a:ext>
                </a:extLst>
              </p:cNvPr>
              <p:cNvSpPr>
                <a:spLocks/>
              </p:cNvSpPr>
              <p:nvPr/>
            </p:nvSpPr>
            <p:spPr bwMode="auto">
              <a:xfrm>
                <a:off x="1924" y="1707"/>
                <a:ext cx="4270" cy="1245"/>
              </a:xfrm>
              <a:custGeom>
                <a:avLst/>
                <a:gdLst>
                  <a:gd name="T0" fmla="*/ 0 w 4270"/>
                  <a:gd name="T1" fmla="*/ 787 h 1563"/>
                  <a:gd name="T2" fmla="*/ 86 w 4270"/>
                  <a:gd name="T3" fmla="*/ 629 h 1563"/>
                  <a:gd name="T4" fmla="*/ 169 w 4270"/>
                  <a:gd name="T5" fmla="*/ 475 h 1563"/>
                  <a:gd name="T6" fmla="*/ 263 w 4270"/>
                  <a:gd name="T7" fmla="*/ 339 h 1563"/>
                  <a:gd name="T8" fmla="*/ 346 w 4270"/>
                  <a:gd name="T9" fmla="*/ 222 h 1563"/>
                  <a:gd name="T10" fmla="*/ 429 w 4270"/>
                  <a:gd name="T11" fmla="*/ 124 h 1563"/>
                  <a:gd name="T12" fmla="*/ 512 w 4270"/>
                  <a:gd name="T13" fmla="*/ 56 h 1563"/>
                  <a:gd name="T14" fmla="*/ 595 w 4270"/>
                  <a:gd name="T15" fmla="*/ 7 h 1563"/>
                  <a:gd name="T16" fmla="*/ 689 w 4270"/>
                  <a:gd name="T17" fmla="*/ 0 h 1563"/>
                  <a:gd name="T18" fmla="*/ 772 w 4270"/>
                  <a:gd name="T19" fmla="*/ 23 h 1563"/>
                  <a:gd name="T20" fmla="*/ 858 w 4270"/>
                  <a:gd name="T21" fmla="*/ 71 h 1563"/>
                  <a:gd name="T22" fmla="*/ 941 w 4270"/>
                  <a:gd name="T23" fmla="*/ 151 h 1563"/>
                  <a:gd name="T24" fmla="*/ 1024 w 4270"/>
                  <a:gd name="T25" fmla="*/ 256 h 1563"/>
                  <a:gd name="T26" fmla="*/ 1107 w 4270"/>
                  <a:gd name="T27" fmla="*/ 380 h 1563"/>
                  <a:gd name="T28" fmla="*/ 1201 w 4270"/>
                  <a:gd name="T29" fmla="*/ 516 h 1563"/>
                  <a:gd name="T30" fmla="*/ 1284 w 4270"/>
                  <a:gd name="T31" fmla="*/ 670 h 1563"/>
                  <a:gd name="T32" fmla="*/ 1370 w 4270"/>
                  <a:gd name="T33" fmla="*/ 829 h 1563"/>
                  <a:gd name="T34" fmla="*/ 1453 w 4270"/>
                  <a:gd name="T35" fmla="*/ 987 h 1563"/>
                  <a:gd name="T36" fmla="*/ 1536 w 4270"/>
                  <a:gd name="T37" fmla="*/ 1130 h 1563"/>
                  <a:gd name="T38" fmla="*/ 1630 w 4270"/>
                  <a:gd name="T39" fmla="*/ 1262 h 1563"/>
                  <a:gd name="T40" fmla="*/ 1713 w 4270"/>
                  <a:gd name="T41" fmla="*/ 1379 h 1563"/>
                  <a:gd name="T42" fmla="*/ 1796 w 4270"/>
                  <a:gd name="T43" fmla="*/ 1469 h 1563"/>
                  <a:gd name="T44" fmla="*/ 1879 w 4270"/>
                  <a:gd name="T45" fmla="*/ 1529 h 1563"/>
                  <a:gd name="T46" fmla="*/ 1965 w 4270"/>
                  <a:gd name="T47" fmla="*/ 1559 h 1563"/>
                  <a:gd name="T48" fmla="*/ 2056 w 4270"/>
                  <a:gd name="T49" fmla="*/ 1563 h 1563"/>
                  <a:gd name="T50" fmla="*/ 2142 w 4270"/>
                  <a:gd name="T51" fmla="*/ 1529 h 1563"/>
                  <a:gd name="T52" fmla="*/ 2225 w 4270"/>
                  <a:gd name="T53" fmla="*/ 1476 h 1563"/>
                  <a:gd name="T54" fmla="*/ 2308 w 4270"/>
                  <a:gd name="T55" fmla="*/ 1386 h 1563"/>
                  <a:gd name="T56" fmla="*/ 2391 w 4270"/>
                  <a:gd name="T57" fmla="*/ 1277 h 1563"/>
                  <a:gd name="T58" fmla="*/ 2474 w 4270"/>
                  <a:gd name="T59" fmla="*/ 1145 h 1563"/>
                  <a:gd name="T60" fmla="*/ 2568 w 4270"/>
                  <a:gd name="T61" fmla="*/ 998 h 1563"/>
                  <a:gd name="T62" fmla="*/ 2651 w 4270"/>
                  <a:gd name="T63" fmla="*/ 847 h 1563"/>
                  <a:gd name="T64" fmla="*/ 2737 w 4270"/>
                  <a:gd name="T65" fmla="*/ 689 h 1563"/>
                  <a:gd name="T66" fmla="*/ 2820 w 4270"/>
                  <a:gd name="T67" fmla="*/ 539 h 1563"/>
                  <a:gd name="T68" fmla="*/ 2903 w 4270"/>
                  <a:gd name="T69" fmla="*/ 392 h 1563"/>
                  <a:gd name="T70" fmla="*/ 2997 w 4270"/>
                  <a:gd name="T71" fmla="*/ 271 h 1563"/>
                  <a:gd name="T72" fmla="*/ 3080 w 4270"/>
                  <a:gd name="T73" fmla="*/ 158 h 1563"/>
                  <a:gd name="T74" fmla="*/ 3163 w 4270"/>
                  <a:gd name="T75" fmla="*/ 75 h 1563"/>
                  <a:gd name="T76" fmla="*/ 3250 w 4270"/>
                  <a:gd name="T77" fmla="*/ 23 h 1563"/>
                  <a:gd name="T78" fmla="*/ 3332 w 4270"/>
                  <a:gd name="T79" fmla="*/ 0 h 1563"/>
                  <a:gd name="T80" fmla="*/ 3423 w 4270"/>
                  <a:gd name="T81" fmla="*/ 7 h 1563"/>
                  <a:gd name="T82" fmla="*/ 3509 w 4270"/>
                  <a:gd name="T83" fmla="*/ 49 h 1563"/>
                  <a:gd name="T84" fmla="*/ 3592 w 4270"/>
                  <a:gd name="T85" fmla="*/ 109 h 1563"/>
                  <a:gd name="T86" fmla="*/ 3675 w 4270"/>
                  <a:gd name="T87" fmla="*/ 207 h 1563"/>
                  <a:gd name="T88" fmla="*/ 3758 w 4270"/>
                  <a:gd name="T89" fmla="*/ 324 h 1563"/>
                  <a:gd name="T90" fmla="*/ 3845 w 4270"/>
                  <a:gd name="T91" fmla="*/ 463 h 1563"/>
                  <a:gd name="T92" fmla="*/ 3935 w 4270"/>
                  <a:gd name="T93" fmla="*/ 606 h 1563"/>
                  <a:gd name="T94" fmla="*/ 4022 w 4270"/>
                  <a:gd name="T95" fmla="*/ 765 h 1563"/>
                  <a:gd name="T96" fmla="*/ 4104 w 4270"/>
                  <a:gd name="T97" fmla="*/ 915 h 1563"/>
                  <a:gd name="T98" fmla="*/ 4187 w 4270"/>
                  <a:gd name="T99" fmla="*/ 1070 h 1563"/>
                  <a:gd name="T100" fmla="*/ 4270 w 4270"/>
                  <a:gd name="T101" fmla="*/ 1205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787"/>
                    </a:moveTo>
                    <a:lnTo>
                      <a:pt x="86" y="629"/>
                    </a:lnTo>
                    <a:lnTo>
                      <a:pt x="169" y="475"/>
                    </a:lnTo>
                    <a:lnTo>
                      <a:pt x="263" y="339"/>
                    </a:lnTo>
                    <a:lnTo>
                      <a:pt x="346" y="222"/>
                    </a:lnTo>
                    <a:lnTo>
                      <a:pt x="429" y="124"/>
                    </a:lnTo>
                    <a:lnTo>
                      <a:pt x="512" y="56"/>
                    </a:lnTo>
                    <a:lnTo>
                      <a:pt x="595" y="7"/>
                    </a:lnTo>
                    <a:lnTo>
                      <a:pt x="689" y="0"/>
                    </a:lnTo>
                    <a:lnTo>
                      <a:pt x="772" y="23"/>
                    </a:lnTo>
                    <a:lnTo>
                      <a:pt x="858" y="71"/>
                    </a:lnTo>
                    <a:lnTo>
                      <a:pt x="941" y="151"/>
                    </a:lnTo>
                    <a:lnTo>
                      <a:pt x="1024" y="256"/>
                    </a:lnTo>
                    <a:lnTo>
                      <a:pt x="1107" y="380"/>
                    </a:lnTo>
                    <a:lnTo>
                      <a:pt x="1201" y="516"/>
                    </a:lnTo>
                    <a:lnTo>
                      <a:pt x="1284" y="670"/>
                    </a:lnTo>
                    <a:lnTo>
                      <a:pt x="1370" y="829"/>
                    </a:lnTo>
                    <a:lnTo>
                      <a:pt x="1453" y="987"/>
                    </a:lnTo>
                    <a:lnTo>
                      <a:pt x="1536" y="1130"/>
                    </a:lnTo>
                    <a:lnTo>
                      <a:pt x="1630" y="1262"/>
                    </a:lnTo>
                    <a:lnTo>
                      <a:pt x="1713" y="1379"/>
                    </a:lnTo>
                    <a:lnTo>
                      <a:pt x="1796" y="1469"/>
                    </a:lnTo>
                    <a:lnTo>
                      <a:pt x="1879" y="1529"/>
                    </a:lnTo>
                    <a:lnTo>
                      <a:pt x="1965" y="1559"/>
                    </a:lnTo>
                    <a:lnTo>
                      <a:pt x="2056" y="1563"/>
                    </a:lnTo>
                    <a:lnTo>
                      <a:pt x="2142" y="1529"/>
                    </a:lnTo>
                    <a:lnTo>
                      <a:pt x="2225" y="1476"/>
                    </a:lnTo>
                    <a:lnTo>
                      <a:pt x="2308" y="1386"/>
                    </a:lnTo>
                    <a:lnTo>
                      <a:pt x="2391" y="1277"/>
                    </a:lnTo>
                    <a:lnTo>
                      <a:pt x="2474" y="1145"/>
                    </a:lnTo>
                    <a:lnTo>
                      <a:pt x="2568" y="998"/>
                    </a:lnTo>
                    <a:lnTo>
                      <a:pt x="2651" y="847"/>
                    </a:lnTo>
                    <a:lnTo>
                      <a:pt x="2737" y="689"/>
                    </a:lnTo>
                    <a:lnTo>
                      <a:pt x="2820" y="539"/>
                    </a:lnTo>
                    <a:lnTo>
                      <a:pt x="2903" y="392"/>
                    </a:lnTo>
                    <a:lnTo>
                      <a:pt x="2997" y="271"/>
                    </a:lnTo>
                    <a:lnTo>
                      <a:pt x="3080" y="158"/>
                    </a:lnTo>
                    <a:lnTo>
                      <a:pt x="3163" y="75"/>
                    </a:lnTo>
                    <a:lnTo>
                      <a:pt x="3250" y="23"/>
                    </a:lnTo>
                    <a:lnTo>
                      <a:pt x="3332" y="0"/>
                    </a:lnTo>
                    <a:lnTo>
                      <a:pt x="3423" y="7"/>
                    </a:lnTo>
                    <a:lnTo>
                      <a:pt x="3509" y="49"/>
                    </a:lnTo>
                    <a:lnTo>
                      <a:pt x="3592" y="109"/>
                    </a:lnTo>
                    <a:lnTo>
                      <a:pt x="3675" y="207"/>
                    </a:lnTo>
                    <a:lnTo>
                      <a:pt x="3758" y="324"/>
                    </a:lnTo>
                    <a:lnTo>
                      <a:pt x="3845" y="463"/>
                    </a:lnTo>
                    <a:lnTo>
                      <a:pt x="3935" y="606"/>
                    </a:lnTo>
                    <a:lnTo>
                      <a:pt x="4022" y="765"/>
                    </a:lnTo>
                    <a:lnTo>
                      <a:pt x="4104" y="915"/>
                    </a:lnTo>
                    <a:lnTo>
                      <a:pt x="4187" y="1070"/>
                    </a:lnTo>
                    <a:lnTo>
                      <a:pt x="4270" y="1205"/>
                    </a:ln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34" name="Freeform 15">
                <a:extLst>
                  <a:ext uri="{FF2B5EF4-FFF2-40B4-BE49-F238E27FC236}">
                    <a16:creationId xmlns:a16="http://schemas.microsoft.com/office/drawing/2014/main" id="{80E38D77-198E-432A-AE50-760BC428CB51}"/>
                  </a:ext>
                </a:extLst>
              </p:cNvPr>
              <p:cNvSpPr>
                <a:spLocks/>
              </p:cNvSpPr>
              <p:nvPr/>
            </p:nvSpPr>
            <p:spPr bwMode="auto">
              <a:xfrm>
                <a:off x="1922" y="1704"/>
                <a:ext cx="4270" cy="1209"/>
              </a:xfrm>
              <a:custGeom>
                <a:avLst/>
                <a:gdLst>
                  <a:gd name="T0" fmla="*/ 0 w 4270"/>
                  <a:gd name="T1" fmla="*/ 1461 h 1563"/>
                  <a:gd name="T2" fmla="*/ 86 w 4270"/>
                  <a:gd name="T3" fmla="*/ 1522 h 1563"/>
                  <a:gd name="T4" fmla="*/ 169 w 4270"/>
                  <a:gd name="T5" fmla="*/ 1559 h 1563"/>
                  <a:gd name="T6" fmla="*/ 263 w 4270"/>
                  <a:gd name="T7" fmla="*/ 1563 h 1563"/>
                  <a:gd name="T8" fmla="*/ 346 w 4270"/>
                  <a:gd name="T9" fmla="*/ 1537 h 1563"/>
                  <a:gd name="T10" fmla="*/ 429 w 4270"/>
                  <a:gd name="T11" fmla="*/ 1480 h 1563"/>
                  <a:gd name="T12" fmla="*/ 512 w 4270"/>
                  <a:gd name="T13" fmla="*/ 1394 h 1563"/>
                  <a:gd name="T14" fmla="*/ 595 w 4270"/>
                  <a:gd name="T15" fmla="*/ 1281 h 1563"/>
                  <a:gd name="T16" fmla="*/ 689 w 4270"/>
                  <a:gd name="T17" fmla="*/ 1153 h 1563"/>
                  <a:gd name="T18" fmla="*/ 772 w 4270"/>
                  <a:gd name="T19" fmla="*/ 1006 h 1563"/>
                  <a:gd name="T20" fmla="*/ 858 w 4270"/>
                  <a:gd name="T21" fmla="*/ 855 h 1563"/>
                  <a:gd name="T22" fmla="*/ 941 w 4270"/>
                  <a:gd name="T23" fmla="*/ 704 h 1563"/>
                  <a:gd name="T24" fmla="*/ 1024 w 4270"/>
                  <a:gd name="T25" fmla="*/ 546 h 1563"/>
                  <a:gd name="T26" fmla="*/ 1107 w 4270"/>
                  <a:gd name="T27" fmla="*/ 399 h 1563"/>
                  <a:gd name="T28" fmla="*/ 1201 w 4270"/>
                  <a:gd name="T29" fmla="*/ 275 h 1563"/>
                  <a:gd name="T30" fmla="*/ 1284 w 4270"/>
                  <a:gd name="T31" fmla="*/ 166 h 1563"/>
                  <a:gd name="T32" fmla="*/ 1370 w 4270"/>
                  <a:gd name="T33" fmla="*/ 83 h 1563"/>
                  <a:gd name="T34" fmla="*/ 1453 w 4270"/>
                  <a:gd name="T35" fmla="*/ 30 h 1563"/>
                  <a:gd name="T36" fmla="*/ 1536 w 4270"/>
                  <a:gd name="T37" fmla="*/ 0 h 1563"/>
                  <a:gd name="T38" fmla="*/ 1630 w 4270"/>
                  <a:gd name="T39" fmla="*/ 7 h 1563"/>
                  <a:gd name="T40" fmla="*/ 1713 w 4270"/>
                  <a:gd name="T41" fmla="*/ 41 h 1563"/>
                  <a:gd name="T42" fmla="*/ 1796 w 4270"/>
                  <a:gd name="T43" fmla="*/ 109 h 1563"/>
                  <a:gd name="T44" fmla="*/ 1879 w 4270"/>
                  <a:gd name="T45" fmla="*/ 200 h 1563"/>
                  <a:gd name="T46" fmla="*/ 1965 w 4270"/>
                  <a:gd name="T47" fmla="*/ 316 h 1563"/>
                  <a:gd name="T48" fmla="*/ 2056 w 4270"/>
                  <a:gd name="T49" fmla="*/ 448 h 1563"/>
                  <a:gd name="T50" fmla="*/ 2142 w 4270"/>
                  <a:gd name="T51" fmla="*/ 599 h 1563"/>
                  <a:gd name="T52" fmla="*/ 2225 w 4270"/>
                  <a:gd name="T53" fmla="*/ 753 h 1563"/>
                  <a:gd name="T54" fmla="*/ 2308 w 4270"/>
                  <a:gd name="T55" fmla="*/ 911 h 1563"/>
                  <a:gd name="T56" fmla="*/ 2391 w 4270"/>
                  <a:gd name="T57" fmla="*/ 1062 h 1563"/>
                  <a:gd name="T58" fmla="*/ 2474 w 4270"/>
                  <a:gd name="T59" fmla="*/ 1198 h 1563"/>
                  <a:gd name="T60" fmla="*/ 2568 w 4270"/>
                  <a:gd name="T61" fmla="*/ 1322 h 1563"/>
                  <a:gd name="T62" fmla="*/ 2651 w 4270"/>
                  <a:gd name="T63" fmla="*/ 1427 h 1563"/>
                  <a:gd name="T64" fmla="*/ 2737 w 4270"/>
                  <a:gd name="T65" fmla="*/ 1503 h 1563"/>
                  <a:gd name="T66" fmla="*/ 2820 w 4270"/>
                  <a:gd name="T67" fmla="*/ 1552 h 1563"/>
                  <a:gd name="T68" fmla="*/ 2903 w 4270"/>
                  <a:gd name="T69" fmla="*/ 1563 h 1563"/>
                  <a:gd name="T70" fmla="*/ 2997 w 4270"/>
                  <a:gd name="T71" fmla="*/ 1552 h 1563"/>
                  <a:gd name="T72" fmla="*/ 3080 w 4270"/>
                  <a:gd name="T73" fmla="*/ 1503 h 1563"/>
                  <a:gd name="T74" fmla="*/ 3163 w 4270"/>
                  <a:gd name="T75" fmla="*/ 1435 h 1563"/>
                  <a:gd name="T76" fmla="*/ 3250 w 4270"/>
                  <a:gd name="T77" fmla="*/ 1330 h 1563"/>
                  <a:gd name="T78" fmla="*/ 3332 w 4270"/>
                  <a:gd name="T79" fmla="*/ 1213 h 1563"/>
                  <a:gd name="T80" fmla="*/ 3423 w 4270"/>
                  <a:gd name="T81" fmla="*/ 1070 h 1563"/>
                  <a:gd name="T82" fmla="*/ 3509 w 4270"/>
                  <a:gd name="T83" fmla="*/ 923 h 1563"/>
                  <a:gd name="T84" fmla="*/ 3592 w 4270"/>
                  <a:gd name="T85" fmla="*/ 765 h 1563"/>
                  <a:gd name="T86" fmla="*/ 3675 w 4270"/>
                  <a:gd name="T87" fmla="*/ 606 h 1563"/>
                  <a:gd name="T88" fmla="*/ 3758 w 4270"/>
                  <a:gd name="T89" fmla="*/ 463 h 1563"/>
                  <a:gd name="T90" fmla="*/ 3845 w 4270"/>
                  <a:gd name="T91" fmla="*/ 324 h 1563"/>
                  <a:gd name="T92" fmla="*/ 3935 w 4270"/>
                  <a:gd name="T93" fmla="*/ 207 h 1563"/>
                  <a:gd name="T94" fmla="*/ 4022 w 4270"/>
                  <a:gd name="T95" fmla="*/ 117 h 1563"/>
                  <a:gd name="T96" fmla="*/ 4104 w 4270"/>
                  <a:gd name="T97" fmla="*/ 49 h 1563"/>
                  <a:gd name="T98" fmla="*/ 4187 w 4270"/>
                  <a:gd name="T99" fmla="*/ 7 h 1563"/>
                  <a:gd name="T100" fmla="*/ 4270 w 4270"/>
                  <a:gd name="T101" fmla="*/ 0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461"/>
                    </a:moveTo>
                    <a:lnTo>
                      <a:pt x="86" y="1522"/>
                    </a:lnTo>
                    <a:lnTo>
                      <a:pt x="169" y="1559"/>
                    </a:lnTo>
                    <a:lnTo>
                      <a:pt x="263" y="1563"/>
                    </a:lnTo>
                    <a:lnTo>
                      <a:pt x="346" y="1537"/>
                    </a:lnTo>
                    <a:lnTo>
                      <a:pt x="429" y="1480"/>
                    </a:lnTo>
                    <a:lnTo>
                      <a:pt x="512" y="1394"/>
                    </a:lnTo>
                    <a:lnTo>
                      <a:pt x="595" y="1281"/>
                    </a:lnTo>
                    <a:lnTo>
                      <a:pt x="689" y="1153"/>
                    </a:lnTo>
                    <a:lnTo>
                      <a:pt x="772" y="1006"/>
                    </a:lnTo>
                    <a:lnTo>
                      <a:pt x="858" y="855"/>
                    </a:lnTo>
                    <a:lnTo>
                      <a:pt x="941" y="704"/>
                    </a:lnTo>
                    <a:lnTo>
                      <a:pt x="1024" y="546"/>
                    </a:lnTo>
                    <a:lnTo>
                      <a:pt x="1107" y="399"/>
                    </a:lnTo>
                    <a:lnTo>
                      <a:pt x="1201" y="275"/>
                    </a:lnTo>
                    <a:lnTo>
                      <a:pt x="1284" y="166"/>
                    </a:lnTo>
                    <a:lnTo>
                      <a:pt x="1370" y="83"/>
                    </a:lnTo>
                    <a:lnTo>
                      <a:pt x="1453" y="30"/>
                    </a:lnTo>
                    <a:lnTo>
                      <a:pt x="1536" y="0"/>
                    </a:lnTo>
                    <a:lnTo>
                      <a:pt x="1630" y="7"/>
                    </a:lnTo>
                    <a:lnTo>
                      <a:pt x="1713" y="41"/>
                    </a:lnTo>
                    <a:lnTo>
                      <a:pt x="1796" y="109"/>
                    </a:lnTo>
                    <a:lnTo>
                      <a:pt x="1879" y="200"/>
                    </a:lnTo>
                    <a:lnTo>
                      <a:pt x="1965" y="316"/>
                    </a:lnTo>
                    <a:lnTo>
                      <a:pt x="2056" y="448"/>
                    </a:lnTo>
                    <a:lnTo>
                      <a:pt x="2142" y="599"/>
                    </a:lnTo>
                    <a:lnTo>
                      <a:pt x="2225" y="753"/>
                    </a:lnTo>
                    <a:lnTo>
                      <a:pt x="2308" y="911"/>
                    </a:lnTo>
                    <a:lnTo>
                      <a:pt x="2391" y="1062"/>
                    </a:lnTo>
                    <a:lnTo>
                      <a:pt x="2474" y="1198"/>
                    </a:lnTo>
                    <a:lnTo>
                      <a:pt x="2568" y="1322"/>
                    </a:lnTo>
                    <a:lnTo>
                      <a:pt x="2651" y="1427"/>
                    </a:lnTo>
                    <a:lnTo>
                      <a:pt x="2737" y="1503"/>
                    </a:lnTo>
                    <a:lnTo>
                      <a:pt x="2820" y="1552"/>
                    </a:lnTo>
                    <a:lnTo>
                      <a:pt x="2903" y="1563"/>
                    </a:lnTo>
                    <a:lnTo>
                      <a:pt x="2997" y="1552"/>
                    </a:lnTo>
                    <a:lnTo>
                      <a:pt x="3080" y="1503"/>
                    </a:lnTo>
                    <a:lnTo>
                      <a:pt x="3163" y="1435"/>
                    </a:lnTo>
                    <a:lnTo>
                      <a:pt x="3250" y="1330"/>
                    </a:lnTo>
                    <a:lnTo>
                      <a:pt x="3332" y="1213"/>
                    </a:lnTo>
                    <a:lnTo>
                      <a:pt x="3423" y="1070"/>
                    </a:lnTo>
                    <a:lnTo>
                      <a:pt x="3509" y="923"/>
                    </a:lnTo>
                    <a:lnTo>
                      <a:pt x="3592" y="765"/>
                    </a:lnTo>
                    <a:lnTo>
                      <a:pt x="3675" y="606"/>
                    </a:lnTo>
                    <a:lnTo>
                      <a:pt x="3758" y="463"/>
                    </a:lnTo>
                    <a:lnTo>
                      <a:pt x="3845" y="324"/>
                    </a:lnTo>
                    <a:lnTo>
                      <a:pt x="3935" y="207"/>
                    </a:lnTo>
                    <a:lnTo>
                      <a:pt x="4022" y="117"/>
                    </a:lnTo>
                    <a:lnTo>
                      <a:pt x="4104" y="49"/>
                    </a:lnTo>
                    <a:lnTo>
                      <a:pt x="4187" y="7"/>
                    </a:lnTo>
                    <a:lnTo>
                      <a:pt x="4270"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1317" name="Group 16">
              <a:extLst>
                <a:ext uri="{FF2B5EF4-FFF2-40B4-BE49-F238E27FC236}">
                  <a16:creationId xmlns:a16="http://schemas.microsoft.com/office/drawing/2014/main" id="{C64E74E5-C656-42BD-A7FE-E6EB256A5F2D}"/>
                </a:ext>
              </a:extLst>
            </p:cNvPr>
            <p:cNvGrpSpPr>
              <a:grpSpLocks/>
            </p:cNvGrpSpPr>
            <p:nvPr/>
          </p:nvGrpSpPr>
          <p:grpSpPr bwMode="auto">
            <a:xfrm>
              <a:off x="3860" y="1956"/>
              <a:ext cx="2792" cy="2070"/>
              <a:chOff x="3243" y="824"/>
              <a:chExt cx="1117" cy="828"/>
            </a:xfrm>
          </p:grpSpPr>
          <p:sp>
            <p:nvSpPr>
              <p:cNvPr id="11329" name="Rectangle 17">
                <a:extLst>
                  <a:ext uri="{FF2B5EF4-FFF2-40B4-BE49-F238E27FC236}">
                    <a16:creationId xmlns:a16="http://schemas.microsoft.com/office/drawing/2014/main" id="{078C54EA-8CF6-4F61-A992-9A7103DF772D}"/>
                  </a:ext>
                </a:extLst>
              </p:cNvPr>
              <p:cNvSpPr>
                <a:spLocks noChangeArrowheads="1"/>
              </p:cNvSpPr>
              <p:nvPr/>
            </p:nvSpPr>
            <p:spPr bwMode="auto">
              <a:xfrm>
                <a:off x="3243" y="837"/>
                <a:ext cx="104"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ua</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30" name="Rectangle 18">
                <a:extLst>
                  <a:ext uri="{FF2B5EF4-FFF2-40B4-BE49-F238E27FC236}">
                    <a16:creationId xmlns:a16="http://schemas.microsoft.com/office/drawing/2014/main" id="{1FDB27EB-A84A-468C-AFB9-D3E07A4EA30E}"/>
                  </a:ext>
                </a:extLst>
              </p:cNvPr>
              <p:cNvSpPr>
                <a:spLocks noChangeArrowheads="1"/>
              </p:cNvSpPr>
              <p:nvPr/>
            </p:nvSpPr>
            <p:spPr bwMode="auto">
              <a:xfrm>
                <a:off x="3766" y="831"/>
                <a:ext cx="104"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ub</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31" name="Rectangle 19">
                <a:extLst>
                  <a:ext uri="{FF2B5EF4-FFF2-40B4-BE49-F238E27FC236}">
                    <a16:creationId xmlns:a16="http://schemas.microsoft.com/office/drawing/2014/main" id="{AD57F0BF-312E-449B-B7C2-4B851A51267F}"/>
                  </a:ext>
                </a:extLst>
              </p:cNvPr>
              <p:cNvSpPr>
                <a:spLocks noChangeArrowheads="1"/>
              </p:cNvSpPr>
              <p:nvPr/>
            </p:nvSpPr>
            <p:spPr bwMode="auto">
              <a:xfrm>
                <a:off x="4262" y="824"/>
                <a:ext cx="98"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uc</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1318" name="Group 20">
              <a:extLst>
                <a:ext uri="{FF2B5EF4-FFF2-40B4-BE49-F238E27FC236}">
                  <a16:creationId xmlns:a16="http://schemas.microsoft.com/office/drawing/2014/main" id="{5EB77EA2-0764-4D4A-854F-A630855F6C5E}"/>
                </a:ext>
              </a:extLst>
            </p:cNvPr>
            <p:cNvGrpSpPr>
              <a:grpSpLocks/>
            </p:cNvGrpSpPr>
            <p:nvPr/>
          </p:nvGrpSpPr>
          <p:grpSpPr bwMode="auto">
            <a:xfrm>
              <a:off x="2202" y="2046"/>
              <a:ext cx="6956" cy="2817"/>
              <a:chOff x="1468" y="1473"/>
              <a:chExt cx="6956" cy="2817"/>
            </a:xfrm>
          </p:grpSpPr>
          <p:grpSp>
            <p:nvGrpSpPr>
              <p:cNvPr id="11319" name="Group 21">
                <a:extLst>
                  <a:ext uri="{FF2B5EF4-FFF2-40B4-BE49-F238E27FC236}">
                    <a16:creationId xmlns:a16="http://schemas.microsoft.com/office/drawing/2014/main" id="{7872DEC6-F25C-4312-83CD-436640716D38}"/>
                  </a:ext>
                </a:extLst>
              </p:cNvPr>
              <p:cNvGrpSpPr>
                <a:grpSpLocks/>
              </p:cNvGrpSpPr>
              <p:nvPr/>
            </p:nvGrpSpPr>
            <p:grpSpPr bwMode="auto">
              <a:xfrm>
                <a:off x="1758" y="1473"/>
                <a:ext cx="6598" cy="1542"/>
                <a:chOff x="1758" y="1473"/>
                <a:chExt cx="6598" cy="1542"/>
              </a:xfrm>
            </p:grpSpPr>
            <p:sp>
              <p:nvSpPr>
                <p:cNvPr id="11327" name="Line 22">
                  <a:extLst>
                    <a:ext uri="{FF2B5EF4-FFF2-40B4-BE49-F238E27FC236}">
                      <a16:creationId xmlns:a16="http://schemas.microsoft.com/office/drawing/2014/main" id="{2D257B32-19F5-430F-A373-3A039B2BC6B0}"/>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28" name="Line 23">
                  <a:extLst>
                    <a:ext uri="{FF2B5EF4-FFF2-40B4-BE49-F238E27FC236}">
                      <a16:creationId xmlns:a16="http://schemas.microsoft.com/office/drawing/2014/main" id="{B4C2D627-1784-43E6-A803-32A22ECC7F0D}"/>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320" name="Group 24">
                <a:extLst>
                  <a:ext uri="{FF2B5EF4-FFF2-40B4-BE49-F238E27FC236}">
                    <a16:creationId xmlns:a16="http://schemas.microsoft.com/office/drawing/2014/main" id="{5C1E3A56-A788-4B3C-89B8-ADE4F92D3332}"/>
                  </a:ext>
                </a:extLst>
              </p:cNvPr>
              <p:cNvGrpSpPr>
                <a:grpSpLocks/>
              </p:cNvGrpSpPr>
              <p:nvPr/>
            </p:nvGrpSpPr>
            <p:grpSpPr bwMode="auto">
              <a:xfrm>
                <a:off x="2042" y="2193"/>
                <a:ext cx="4656" cy="756"/>
                <a:chOff x="2042" y="2193"/>
                <a:chExt cx="4656" cy="756"/>
              </a:xfrm>
            </p:grpSpPr>
            <p:sp>
              <p:nvSpPr>
                <p:cNvPr id="11323" name="Rectangle 25">
                  <a:extLst>
                    <a:ext uri="{FF2B5EF4-FFF2-40B4-BE49-F238E27FC236}">
                      <a16:creationId xmlns:a16="http://schemas.microsoft.com/office/drawing/2014/main" id="{C4058A3E-05D5-49FC-B461-AB5121832E86}"/>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t1</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24" name="Rectangle 26">
                  <a:extLst>
                    <a:ext uri="{FF2B5EF4-FFF2-40B4-BE49-F238E27FC236}">
                      <a16:creationId xmlns:a16="http://schemas.microsoft.com/office/drawing/2014/main" id="{83136B9B-4981-4CF6-A215-C9AF60057DB1}"/>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t2</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25" name="Rectangle 27">
                  <a:extLst>
                    <a:ext uri="{FF2B5EF4-FFF2-40B4-BE49-F238E27FC236}">
                      <a16:creationId xmlns:a16="http://schemas.microsoft.com/office/drawing/2014/main" id="{3E5AA4C0-F593-46B8-AFA0-F882BA90E533}"/>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t3</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26" name="Rectangle 28">
                  <a:extLst>
                    <a:ext uri="{FF2B5EF4-FFF2-40B4-BE49-F238E27FC236}">
                      <a16:creationId xmlns:a16="http://schemas.microsoft.com/office/drawing/2014/main" id="{5CC99337-7AF2-41B5-830B-81813FA08968}"/>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t4</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1321" name="Rectangle 29">
                <a:extLst>
                  <a:ext uri="{FF2B5EF4-FFF2-40B4-BE49-F238E27FC236}">
                    <a16:creationId xmlns:a16="http://schemas.microsoft.com/office/drawing/2014/main" id="{93D27549-5648-46AA-B2C7-28C0002F0E02}"/>
                  </a:ext>
                </a:extLst>
              </p:cNvPr>
              <p:cNvSpPr>
                <a:spLocks noChangeArrowheads="1"/>
              </p:cNvSpPr>
              <p:nvPr/>
            </p:nvSpPr>
            <p:spPr bwMode="auto">
              <a:xfrm>
                <a:off x="7996" y="2370"/>
                <a:ext cx="428"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a:t>
                </a:r>
                <a:r>
                  <a:rPr lang="en-US" altLang="zh-CN" sz="1600">
                    <a:solidFill>
                      <a:srgbClr val="040408"/>
                    </a:solidFill>
                  </a:rPr>
                  <a:t>t</a:t>
                </a:r>
                <a:endParaRPr lang="en-US" altLang="zh-CN" sz="1000">
                  <a:latin typeface="Times New Roman" panose="02020603050405020304" pitchFamily="18" charset="0"/>
                </a:endParaRPr>
              </a:p>
              <a:p>
                <a:r>
                  <a:rPr lang="en-US" altLang="zh-CN" sz="1600">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22" name="Rectangle 30">
                <a:extLst>
                  <a:ext uri="{FF2B5EF4-FFF2-40B4-BE49-F238E27FC236}">
                    <a16:creationId xmlns:a16="http://schemas.microsoft.com/office/drawing/2014/main" id="{B7AC1F78-2D6D-4952-B054-4CAD6D704A1A}"/>
                  </a:ext>
                </a:extLst>
              </p:cNvPr>
              <p:cNvSpPr>
                <a:spLocks noChangeArrowheads="1"/>
              </p:cNvSpPr>
              <p:nvPr/>
            </p:nvSpPr>
            <p:spPr bwMode="auto">
              <a:xfrm>
                <a:off x="1468" y="1500"/>
                <a:ext cx="280" cy="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u2</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grpSp>
        <p:nvGrpSpPr>
          <p:cNvPr id="10" name="Group 31">
            <a:extLst>
              <a:ext uri="{FF2B5EF4-FFF2-40B4-BE49-F238E27FC236}">
                <a16:creationId xmlns:a16="http://schemas.microsoft.com/office/drawing/2014/main" id="{608C22AD-6963-4A43-ACE8-C96C27052E24}"/>
              </a:ext>
            </a:extLst>
          </p:cNvPr>
          <p:cNvGrpSpPr>
            <a:grpSpLocks/>
          </p:cNvGrpSpPr>
          <p:nvPr/>
        </p:nvGrpSpPr>
        <p:grpSpPr bwMode="auto">
          <a:xfrm>
            <a:off x="4340225" y="2762250"/>
            <a:ext cx="4416425" cy="1909763"/>
            <a:chOff x="1468" y="1473"/>
            <a:chExt cx="6956" cy="3006"/>
          </a:xfrm>
        </p:grpSpPr>
        <p:grpSp>
          <p:nvGrpSpPr>
            <p:cNvPr id="11306" name="Group 32">
              <a:extLst>
                <a:ext uri="{FF2B5EF4-FFF2-40B4-BE49-F238E27FC236}">
                  <a16:creationId xmlns:a16="http://schemas.microsoft.com/office/drawing/2014/main" id="{8B1D9C90-0180-4555-8191-35ED1256C7E0}"/>
                </a:ext>
              </a:extLst>
            </p:cNvPr>
            <p:cNvGrpSpPr>
              <a:grpSpLocks/>
            </p:cNvGrpSpPr>
            <p:nvPr/>
          </p:nvGrpSpPr>
          <p:grpSpPr bwMode="auto">
            <a:xfrm>
              <a:off x="1758" y="1473"/>
              <a:ext cx="6598" cy="1542"/>
              <a:chOff x="1758" y="1473"/>
              <a:chExt cx="6598" cy="1542"/>
            </a:xfrm>
          </p:grpSpPr>
          <p:sp>
            <p:nvSpPr>
              <p:cNvPr id="11314" name="Line 33">
                <a:extLst>
                  <a:ext uri="{FF2B5EF4-FFF2-40B4-BE49-F238E27FC236}">
                    <a16:creationId xmlns:a16="http://schemas.microsoft.com/office/drawing/2014/main" id="{06544818-450F-4F77-A4AC-BCAEBD425AC5}"/>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15" name="Line 34">
                <a:extLst>
                  <a:ext uri="{FF2B5EF4-FFF2-40B4-BE49-F238E27FC236}">
                    <a16:creationId xmlns:a16="http://schemas.microsoft.com/office/drawing/2014/main" id="{F0B0E3F3-9529-4FAB-BECE-484D125766B7}"/>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307" name="Group 35">
              <a:extLst>
                <a:ext uri="{FF2B5EF4-FFF2-40B4-BE49-F238E27FC236}">
                  <a16:creationId xmlns:a16="http://schemas.microsoft.com/office/drawing/2014/main" id="{6BA6FCDA-E390-4AC4-926B-93A7D6D2D406}"/>
                </a:ext>
              </a:extLst>
            </p:cNvPr>
            <p:cNvGrpSpPr>
              <a:grpSpLocks/>
            </p:cNvGrpSpPr>
            <p:nvPr/>
          </p:nvGrpSpPr>
          <p:grpSpPr bwMode="auto">
            <a:xfrm>
              <a:off x="2042" y="2193"/>
              <a:ext cx="4656" cy="756"/>
              <a:chOff x="2042" y="2193"/>
              <a:chExt cx="4656" cy="756"/>
            </a:xfrm>
          </p:grpSpPr>
          <p:sp>
            <p:nvSpPr>
              <p:cNvPr id="11310" name="Rectangle 36">
                <a:extLst>
                  <a:ext uri="{FF2B5EF4-FFF2-40B4-BE49-F238E27FC236}">
                    <a16:creationId xmlns:a16="http://schemas.microsoft.com/office/drawing/2014/main" id="{E072F60F-AA04-476E-8EAD-273AFA69885A}"/>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t1</a:t>
                </a:r>
                <a:endParaRPr lang="en-US" altLang="zh-CN" sz="1000">
                  <a:latin typeface="Times New Roman" panose="02020603050405020304" pitchFamily="18" charset="0"/>
                </a:endParaRPr>
              </a:p>
              <a:p>
                <a:r>
                  <a:rPr lang="en-US" altLang="zh-CN" sz="1200">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11" name="Rectangle 37">
                <a:extLst>
                  <a:ext uri="{FF2B5EF4-FFF2-40B4-BE49-F238E27FC236}">
                    <a16:creationId xmlns:a16="http://schemas.microsoft.com/office/drawing/2014/main" id="{46DF22C1-B52C-4AA2-8196-8AB34766BC69}"/>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t2</a:t>
                </a:r>
                <a:endParaRPr lang="en-US" altLang="zh-CN" sz="1000">
                  <a:latin typeface="Times New Roman" panose="02020603050405020304" pitchFamily="18" charset="0"/>
                </a:endParaRPr>
              </a:p>
              <a:p>
                <a:r>
                  <a:rPr lang="en-US" altLang="zh-CN" sz="1200">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12" name="Rectangle 38">
                <a:extLst>
                  <a:ext uri="{FF2B5EF4-FFF2-40B4-BE49-F238E27FC236}">
                    <a16:creationId xmlns:a16="http://schemas.microsoft.com/office/drawing/2014/main" id="{9FD8DB31-2623-43BF-BEDB-974B0494055D}"/>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t3</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13" name="Rectangle 39">
                <a:extLst>
                  <a:ext uri="{FF2B5EF4-FFF2-40B4-BE49-F238E27FC236}">
                    <a16:creationId xmlns:a16="http://schemas.microsoft.com/office/drawing/2014/main" id="{933B84C8-6DE0-45CF-8CB4-F1DDC9448CE7}"/>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t4</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1308" name="Rectangle 40">
              <a:extLst>
                <a:ext uri="{FF2B5EF4-FFF2-40B4-BE49-F238E27FC236}">
                  <a16:creationId xmlns:a16="http://schemas.microsoft.com/office/drawing/2014/main" id="{B8C9348E-14C5-453B-B365-22400CD85A45}"/>
                </a:ext>
              </a:extLst>
            </p:cNvPr>
            <p:cNvSpPr>
              <a:spLocks noChangeArrowheads="1"/>
            </p:cNvSpPr>
            <p:nvPr/>
          </p:nvSpPr>
          <p:spPr bwMode="auto">
            <a:xfrm>
              <a:off x="7996" y="2370"/>
              <a:ext cx="428" cy="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a:t>
              </a:r>
              <a:r>
                <a:rPr lang="en-US" altLang="zh-CN" sz="1600">
                  <a:solidFill>
                    <a:srgbClr val="040408"/>
                  </a:solidFill>
                </a:rPr>
                <a:t>t</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09" name="Rectangle 41">
              <a:extLst>
                <a:ext uri="{FF2B5EF4-FFF2-40B4-BE49-F238E27FC236}">
                  <a16:creationId xmlns:a16="http://schemas.microsoft.com/office/drawing/2014/main" id="{37992BC4-AE5C-40A1-BA96-0E52133226B5}"/>
                </a:ext>
              </a:extLst>
            </p:cNvPr>
            <p:cNvSpPr>
              <a:spLocks noChangeArrowheads="1"/>
            </p:cNvSpPr>
            <p:nvPr/>
          </p:nvSpPr>
          <p:spPr bwMode="auto">
            <a:xfrm>
              <a:off x="1468" y="1500"/>
              <a:ext cx="280"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ud</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3" name="Group 42">
            <a:extLst>
              <a:ext uri="{FF2B5EF4-FFF2-40B4-BE49-F238E27FC236}">
                <a16:creationId xmlns:a16="http://schemas.microsoft.com/office/drawing/2014/main" id="{CD423B98-8BDF-4604-801D-9DBAEEC2E022}"/>
              </a:ext>
            </a:extLst>
          </p:cNvPr>
          <p:cNvGrpSpPr>
            <a:grpSpLocks/>
          </p:cNvGrpSpPr>
          <p:nvPr/>
        </p:nvGrpSpPr>
        <p:grpSpPr bwMode="auto">
          <a:xfrm>
            <a:off x="4340225" y="3800475"/>
            <a:ext cx="4416425" cy="1909763"/>
            <a:chOff x="1468" y="1473"/>
            <a:chExt cx="6956" cy="3006"/>
          </a:xfrm>
        </p:grpSpPr>
        <p:grpSp>
          <p:nvGrpSpPr>
            <p:cNvPr id="11296" name="Group 43">
              <a:extLst>
                <a:ext uri="{FF2B5EF4-FFF2-40B4-BE49-F238E27FC236}">
                  <a16:creationId xmlns:a16="http://schemas.microsoft.com/office/drawing/2014/main" id="{774BD8D9-9109-4CD0-87A2-4D2147FA3E4E}"/>
                </a:ext>
              </a:extLst>
            </p:cNvPr>
            <p:cNvGrpSpPr>
              <a:grpSpLocks/>
            </p:cNvGrpSpPr>
            <p:nvPr/>
          </p:nvGrpSpPr>
          <p:grpSpPr bwMode="auto">
            <a:xfrm>
              <a:off x="1758" y="1473"/>
              <a:ext cx="6598" cy="1542"/>
              <a:chOff x="1758" y="1473"/>
              <a:chExt cx="6598" cy="1542"/>
            </a:xfrm>
          </p:grpSpPr>
          <p:sp>
            <p:nvSpPr>
              <p:cNvPr id="11304" name="Line 44">
                <a:extLst>
                  <a:ext uri="{FF2B5EF4-FFF2-40B4-BE49-F238E27FC236}">
                    <a16:creationId xmlns:a16="http://schemas.microsoft.com/office/drawing/2014/main" id="{5BF89B94-24F2-436E-B4C5-718578583827}"/>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05" name="Line 45">
                <a:extLst>
                  <a:ext uri="{FF2B5EF4-FFF2-40B4-BE49-F238E27FC236}">
                    <a16:creationId xmlns:a16="http://schemas.microsoft.com/office/drawing/2014/main" id="{CE5B5910-66F4-49C7-B26F-771FBDE66185}"/>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297" name="Group 46">
              <a:extLst>
                <a:ext uri="{FF2B5EF4-FFF2-40B4-BE49-F238E27FC236}">
                  <a16:creationId xmlns:a16="http://schemas.microsoft.com/office/drawing/2014/main" id="{B1E8AE55-0001-4C63-817B-D9924375118F}"/>
                </a:ext>
              </a:extLst>
            </p:cNvPr>
            <p:cNvGrpSpPr>
              <a:grpSpLocks/>
            </p:cNvGrpSpPr>
            <p:nvPr/>
          </p:nvGrpSpPr>
          <p:grpSpPr bwMode="auto">
            <a:xfrm>
              <a:off x="2042" y="2193"/>
              <a:ext cx="4656" cy="756"/>
              <a:chOff x="2042" y="2193"/>
              <a:chExt cx="4656" cy="756"/>
            </a:xfrm>
          </p:grpSpPr>
          <p:sp>
            <p:nvSpPr>
              <p:cNvPr id="11300" name="Rectangle 47">
                <a:extLst>
                  <a:ext uri="{FF2B5EF4-FFF2-40B4-BE49-F238E27FC236}">
                    <a16:creationId xmlns:a16="http://schemas.microsoft.com/office/drawing/2014/main" id="{D92604E4-9643-49E7-93C8-8A425F7ADF70}"/>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t1</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01" name="Rectangle 48">
                <a:extLst>
                  <a:ext uri="{FF2B5EF4-FFF2-40B4-BE49-F238E27FC236}">
                    <a16:creationId xmlns:a16="http://schemas.microsoft.com/office/drawing/2014/main" id="{5FC53CE1-4521-45A5-B796-7236B88A1659}"/>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t2</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02" name="Rectangle 49">
                <a:extLst>
                  <a:ext uri="{FF2B5EF4-FFF2-40B4-BE49-F238E27FC236}">
                    <a16:creationId xmlns:a16="http://schemas.microsoft.com/office/drawing/2014/main" id="{0CB6DEC8-5026-46F5-B681-835871728C36}"/>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t3</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303" name="Rectangle 50">
                <a:extLst>
                  <a:ext uri="{FF2B5EF4-FFF2-40B4-BE49-F238E27FC236}">
                    <a16:creationId xmlns:a16="http://schemas.microsoft.com/office/drawing/2014/main" id="{36129AE1-19D6-4AF6-9A09-ECEE5DA64006}"/>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t4</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1298" name="Rectangle 51">
              <a:extLst>
                <a:ext uri="{FF2B5EF4-FFF2-40B4-BE49-F238E27FC236}">
                  <a16:creationId xmlns:a16="http://schemas.microsoft.com/office/drawing/2014/main" id="{9AC4F298-BA6B-4183-9059-716A21E604C5}"/>
                </a:ext>
              </a:extLst>
            </p:cNvPr>
            <p:cNvSpPr>
              <a:spLocks noChangeArrowheads="1"/>
            </p:cNvSpPr>
            <p:nvPr/>
          </p:nvSpPr>
          <p:spPr bwMode="auto">
            <a:xfrm>
              <a:off x="7996" y="2370"/>
              <a:ext cx="428" cy="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a:t>
              </a:r>
              <a:r>
                <a:rPr lang="en-US" altLang="zh-CN" sz="1600">
                  <a:solidFill>
                    <a:srgbClr val="040408"/>
                  </a:solidFill>
                </a:rPr>
                <a:t>t</a:t>
              </a:r>
              <a:endParaRPr lang="en-US" altLang="zh-CN" sz="1000">
                <a:latin typeface="Times New Roman" panose="02020603050405020304" pitchFamily="18" charset="0"/>
              </a:endParaRPr>
            </a:p>
            <a:p>
              <a:r>
                <a:rPr lang="en-US" altLang="zh-CN">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1299" name="Rectangle 52">
              <a:extLst>
                <a:ext uri="{FF2B5EF4-FFF2-40B4-BE49-F238E27FC236}">
                  <a16:creationId xmlns:a16="http://schemas.microsoft.com/office/drawing/2014/main" id="{AC9B26AD-8FF6-4761-A7C2-5371116DA748}"/>
                </a:ext>
              </a:extLst>
            </p:cNvPr>
            <p:cNvSpPr>
              <a:spLocks noChangeArrowheads="1"/>
            </p:cNvSpPr>
            <p:nvPr/>
          </p:nvSpPr>
          <p:spPr bwMode="auto">
            <a:xfrm>
              <a:off x="1468" y="1500"/>
              <a:ext cx="590"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iVT1</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27701" name="Line 53">
            <a:extLst>
              <a:ext uri="{FF2B5EF4-FFF2-40B4-BE49-F238E27FC236}">
                <a16:creationId xmlns:a16="http://schemas.microsoft.com/office/drawing/2014/main" id="{F8F593AA-1DDD-4ECE-BE9D-B8A2570C80DB}"/>
              </a:ext>
            </a:extLst>
          </p:cNvPr>
          <p:cNvSpPr>
            <a:spLocks noChangeShapeType="1"/>
          </p:cNvSpPr>
          <p:nvPr/>
        </p:nvSpPr>
        <p:spPr bwMode="auto">
          <a:xfrm flipV="1">
            <a:off x="5227638" y="2863850"/>
            <a:ext cx="0" cy="4191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2" name="Line 54">
            <a:extLst>
              <a:ext uri="{FF2B5EF4-FFF2-40B4-BE49-F238E27FC236}">
                <a16:creationId xmlns:a16="http://schemas.microsoft.com/office/drawing/2014/main" id="{2BEB48D9-8FCE-4441-9D6B-D0AF61D24D24}"/>
              </a:ext>
            </a:extLst>
          </p:cNvPr>
          <p:cNvSpPr>
            <a:spLocks noChangeShapeType="1"/>
          </p:cNvSpPr>
          <p:nvPr/>
        </p:nvSpPr>
        <p:spPr bwMode="auto">
          <a:xfrm flipV="1">
            <a:off x="6034088" y="2827338"/>
            <a:ext cx="0" cy="4191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1" name="Freeform 63">
            <a:extLst>
              <a:ext uri="{FF2B5EF4-FFF2-40B4-BE49-F238E27FC236}">
                <a16:creationId xmlns:a16="http://schemas.microsoft.com/office/drawing/2014/main" id="{E127F511-408E-407E-9305-A0450CCE16AE}"/>
              </a:ext>
            </a:extLst>
          </p:cNvPr>
          <p:cNvSpPr>
            <a:spLocks/>
          </p:cNvSpPr>
          <p:nvPr/>
        </p:nvSpPr>
        <p:spPr bwMode="auto">
          <a:xfrm>
            <a:off x="5246688" y="2851150"/>
            <a:ext cx="565150" cy="419100"/>
          </a:xfrm>
          <a:custGeom>
            <a:avLst/>
            <a:gdLst>
              <a:gd name="T0" fmla="*/ 0 w 365"/>
              <a:gd name="T1" fmla="*/ 0 h 421"/>
              <a:gd name="T2" fmla="*/ 25 w 365"/>
              <a:gd name="T3" fmla="*/ 3 h 421"/>
              <a:gd name="T4" fmla="*/ 50 w 365"/>
              <a:gd name="T5" fmla="*/ 8 h 421"/>
              <a:gd name="T6" fmla="*/ 73 w 365"/>
              <a:gd name="T7" fmla="*/ 20 h 421"/>
              <a:gd name="T8" fmla="*/ 98 w 365"/>
              <a:gd name="T9" fmla="*/ 35 h 421"/>
              <a:gd name="T10" fmla="*/ 122 w 365"/>
              <a:gd name="T11" fmla="*/ 55 h 421"/>
              <a:gd name="T12" fmla="*/ 145 w 365"/>
              <a:gd name="T13" fmla="*/ 79 h 421"/>
              <a:gd name="T14" fmla="*/ 170 w 365"/>
              <a:gd name="T15" fmla="*/ 106 h 421"/>
              <a:gd name="T16" fmla="*/ 195 w 365"/>
              <a:gd name="T17" fmla="*/ 136 h 421"/>
              <a:gd name="T18" fmla="*/ 218 w 365"/>
              <a:gd name="T19" fmla="*/ 171 h 421"/>
              <a:gd name="T20" fmla="*/ 243 w 365"/>
              <a:gd name="T21" fmla="*/ 208 h 421"/>
              <a:gd name="T22" fmla="*/ 267 w 365"/>
              <a:gd name="T23" fmla="*/ 247 h 421"/>
              <a:gd name="T24" fmla="*/ 292 w 365"/>
              <a:gd name="T25" fmla="*/ 288 h 421"/>
              <a:gd name="T26" fmla="*/ 315 w 365"/>
              <a:gd name="T27" fmla="*/ 332 h 421"/>
              <a:gd name="T28" fmla="*/ 340 w 365"/>
              <a:gd name="T29" fmla="*/ 376 h 421"/>
              <a:gd name="T30" fmla="*/ 365 w 365"/>
              <a:gd name="T31" fmla="*/ 421 h 4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5"/>
              <a:gd name="T49" fmla="*/ 0 h 421"/>
              <a:gd name="T50" fmla="*/ 365 w 365"/>
              <a:gd name="T51" fmla="*/ 421 h 4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5" h="421">
                <a:moveTo>
                  <a:pt x="0" y="0"/>
                </a:moveTo>
                <a:lnTo>
                  <a:pt x="25" y="3"/>
                </a:lnTo>
                <a:lnTo>
                  <a:pt x="50" y="8"/>
                </a:lnTo>
                <a:lnTo>
                  <a:pt x="73" y="20"/>
                </a:lnTo>
                <a:lnTo>
                  <a:pt x="98" y="35"/>
                </a:lnTo>
                <a:lnTo>
                  <a:pt x="122" y="55"/>
                </a:lnTo>
                <a:lnTo>
                  <a:pt x="145" y="79"/>
                </a:lnTo>
                <a:lnTo>
                  <a:pt x="170" y="106"/>
                </a:lnTo>
                <a:lnTo>
                  <a:pt x="195" y="136"/>
                </a:lnTo>
                <a:lnTo>
                  <a:pt x="218" y="171"/>
                </a:lnTo>
                <a:lnTo>
                  <a:pt x="243" y="208"/>
                </a:lnTo>
                <a:lnTo>
                  <a:pt x="267" y="247"/>
                </a:lnTo>
                <a:lnTo>
                  <a:pt x="292" y="288"/>
                </a:lnTo>
                <a:lnTo>
                  <a:pt x="315" y="332"/>
                </a:lnTo>
                <a:lnTo>
                  <a:pt x="340" y="376"/>
                </a:lnTo>
                <a:lnTo>
                  <a:pt x="365" y="421"/>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7712" name="Line 64">
            <a:extLst>
              <a:ext uri="{FF2B5EF4-FFF2-40B4-BE49-F238E27FC236}">
                <a16:creationId xmlns:a16="http://schemas.microsoft.com/office/drawing/2014/main" id="{2629A48E-28D8-4C4F-876D-EC6F80E8A244}"/>
              </a:ext>
            </a:extLst>
          </p:cNvPr>
          <p:cNvSpPr>
            <a:spLocks noChangeShapeType="1"/>
          </p:cNvSpPr>
          <p:nvPr/>
        </p:nvSpPr>
        <p:spPr bwMode="auto">
          <a:xfrm>
            <a:off x="5837238" y="1928813"/>
            <a:ext cx="0" cy="3181350"/>
          </a:xfrm>
          <a:prstGeom prst="line">
            <a:avLst/>
          </a:prstGeom>
          <a:noFill/>
          <a:ln w="190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3" name="Freeform 65">
            <a:extLst>
              <a:ext uri="{FF2B5EF4-FFF2-40B4-BE49-F238E27FC236}">
                <a16:creationId xmlns:a16="http://schemas.microsoft.com/office/drawing/2014/main" id="{C8963C64-351C-4AF0-9079-7AD7F68B379C}"/>
              </a:ext>
            </a:extLst>
          </p:cNvPr>
          <p:cNvSpPr>
            <a:spLocks/>
          </p:cNvSpPr>
          <p:nvPr/>
        </p:nvSpPr>
        <p:spPr bwMode="auto">
          <a:xfrm>
            <a:off x="6027738" y="2860675"/>
            <a:ext cx="612775" cy="419100"/>
          </a:xfrm>
          <a:custGeom>
            <a:avLst/>
            <a:gdLst>
              <a:gd name="T0" fmla="*/ 0 w 365"/>
              <a:gd name="T1" fmla="*/ 0 h 421"/>
              <a:gd name="T2" fmla="*/ 25 w 365"/>
              <a:gd name="T3" fmla="*/ 3 h 421"/>
              <a:gd name="T4" fmla="*/ 50 w 365"/>
              <a:gd name="T5" fmla="*/ 8 h 421"/>
              <a:gd name="T6" fmla="*/ 73 w 365"/>
              <a:gd name="T7" fmla="*/ 20 h 421"/>
              <a:gd name="T8" fmla="*/ 98 w 365"/>
              <a:gd name="T9" fmla="*/ 35 h 421"/>
              <a:gd name="T10" fmla="*/ 122 w 365"/>
              <a:gd name="T11" fmla="*/ 55 h 421"/>
              <a:gd name="T12" fmla="*/ 145 w 365"/>
              <a:gd name="T13" fmla="*/ 79 h 421"/>
              <a:gd name="T14" fmla="*/ 170 w 365"/>
              <a:gd name="T15" fmla="*/ 106 h 421"/>
              <a:gd name="T16" fmla="*/ 195 w 365"/>
              <a:gd name="T17" fmla="*/ 136 h 421"/>
              <a:gd name="T18" fmla="*/ 218 w 365"/>
              <a:gd name="T19" fmla="*/ 171 h 421"/>
              <a:gd name="T20" fmla="*/ 243 w 365"/>
              <a:gd name="T21" fmla="*/ 208 h 421"/>
              <a:gd name="T22" fmla="*/ 267 w 365"/>
              <a:gd name="T23" fmla="*/ 247 h 421"/>
              <a:gd name="T24" fmla="*/ 292 w 365"/>
              <a:gd name="T25" fmla="*/ 288 h 421"/>
              <a:gd name="T26" fmla="*/ 315 w 365"/>
              <a:gd name="T27" fmla="*/ 332 h 421"/>
              <a:gd name="T28" fmla="*/ 340 w 365"/>
              <a:gd name="T29" fmla="*/ 376 h 421"/>
              <a:gd name="T30" fmla="*/ 365 w 365"/>
              <a:gd name="T31" fmla="*/ 421 h 4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5"/>
              <a:gd name="T49" fmla="*/ 0 h 421"/>
              <a:gd name="T50" fmla="*/ 365 w 365"/>
              <a:gd name="T51" fmla="*/ 421 h 4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5" h="421">
                <a:moveTo>
                  <a:pt x="0" y="0"/>
                </a:moveTo>
                <a:lnTo>
                  <a:pt x="25" y="3"/>
                </a:lnTo>
                <a:lnTo>
                  <a:pt x="50" y="8"/>
                </a:lnTo>
                <a:lnTo>
                  <a:pt x="73" y="20"/>
                </a:lnTo>
                <a:lnTo>
                  <a:pt x="98" y="35"/>
                </a:lnTo>
                <a:lnTo>
                  <a:pt x="122" y="55"/>
                </a:lnTo>
                <a:lnTo>
                  <a:pt x="145" y="79"/>
                </a:lnTo>
                <a:lnTo>
                  <a:pt x="170" y="106"/>
                </a:lnTo>
                <a:lnTo>
                  <a:pt x="195" y="136"/>
                </a:lnTo>
                <a:lnTo>
                  <a:pt x="218" y="171"/>
                </a:lnTo>
                <a:lnTo>
                  <a:pt x="243" y="208"/>
                </a:lnTo>
                <a:lnTo>
                  <a:pt x="267" y="247"/>
                </a:lnTo>
                <a:lnTo>
                  <a:pt x="292" y="288"/>
                </a:lnTo>
                <a:lnTo>
                  <a:pt x="315" y="332"/>
                </a:lnTo>
                <a:lnTo>
                  <a:pt x="340" y="376"/>
                </a:lnTo>
                <a:lnTo>
                  <a:pt x="365" y="421"/>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7714" name="Line 66">
            <a:extLst>
              <a:ext uri="{FF2B5EF4-FFF2-40B4-BE49-F238E27FC236}">
                <a16:creationId xmlns:a16="http://schemas.microsoft.com/office/drawing/2014/main" id="{912E5C39-6A68-4CFD-B73E-8D5B09141697}"/>
              </a:ext>
            </a:extLst>
          </p:cNvPr>
          <p:cNvSpPr>
            <a:spLocks noChangeShapeType="1"/>
          </p:cNvSpPr>
          <p:nvPr/>
        </p:nvSpPr>
        <p:spPr bwMode="auto">
          <a:xfrm>
            <a:off x="5791200" y="3276600"/>
            <a:ext cx="228600"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5" name="Line 67">
            <a:extLst>
              <a:ext uri="{FF2B5EF4-FFF2-40B4-BE49-F238E27FC236}">
                <a16:creationId xmlns:a16="http://schemas.microsoft.com/office/drawing/2014/main" id="{EACABE54-FFF6-404F-8FC6-D483E3FC2FE9}"/>
              </a:ext>
            </a:extLst>
          </p:cNvPr>
          <p:cNvSpPr>
            <a:spLocks noChangeShapeType="1"/>
          </p:cNvSpPr>
          <p:nvPr/>
        </p:nvSpPr>
        <p:spPr bwMode="auto">
          <a:xfrm>
            <a:off x="6645275" y="1920875"/>
            <a:ext cx="0" cy="31813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6" name="Line 68">
            <a:extLst>
              <a:ext uri="{FF2B5EF4-FFF2-40B4-BE49-F238E27FC236}">
                <a16:creationId xmlns:a16="http://schemas.microsoft.com/office/drawing/2014/main" id="{D61710B4-DE16-4AF0-BE00-E80C74A0AD03}"/>
              </a:ext>
            </a:extLst>
          </p:cNvPr>
          <p:cNvSpPr>
            <a:spLocks noChangeShapeType="1"/>
          </p:cNvSpPr>
          <p:nvPr/>
        </p:nvSpPr>
        <p:spPr bwMode="auto">
          <a:xfrm>
            <a:off x="6637338" y="3276600"/>
            <a:ext cx="22066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7" name="Freeform 69">
            <a:extLst>
              <a:ext uri="{FF2B5EF4-FFF2-40B4-BE49-F238E27FC236}">
                <a16:creationId xmlns:a16="http://schemas.microsoft.com/office/drawing/2014/main" id="{8F9213AA-9525-4FE2-8D77-92970D7C9F6C}"/>
              </a:ext>
            </a:extLst>
          </p:cNvPr>
          <p:cNvSpPr>
            <a:spLocks/>
          </p:cNvSpPr>
          <p:nvPr/>
        </p:nvSpPr>
        <p:spPr bwMode="auto">
          <a:xfrm>
            <a:off x="6884988" y="2851150"/>
            <a:ext cx="612775" cy="419100"/>
          </a:xfrm>
          <a:custGeom>
            <a:avLst/>
            <a:gdLst>
              <a:gd name="T0" fmla="*/ 0 w 365"/>
              <a:gd name="T1" fmla="*/ 0 h 421"/>
              <a:gd name="T2" fmla="*/ 25 w 365"/>
              <a:gd name="T3" fmla="*/ 3 h 421"/>
              <a:gd name="T4" fmla="*/ 50 w 365"/>
              <a:gd name="T5" fmla="*/ 8 h 421"/>
              <a:gd name="T6" fmla="*/ 73 w 365"/>
              <a:gd name="T7" fmla="*/ 20 h 421"/>
              <a:gd name="T8" fmla="*/ 98 w 365"/>
              <a:gd name="T9" fmla="*/ 35 h 421"/>
              <a:gd name="T10" fmla="*/ 122 w 365"/>
              <a:gd name="T11" fmla="*/ 55 h 421"/>
              <a:gd name="T12" fmla="*/ 145 w 365"/>
              <a:gd name="T13" fmla="*/ 79 h 421"/>
              <a:gd name="T14" fmla="*/ 170 w 365"/>
              <a:gd name="T15" fmla="*/ 106 h 421"/>
              <a:gd name="T16" fmla="*/ 195 w 365"/>
              <a:gd name="T17" fmla="*/ 136 h 421"/>
              <a:gd name="T18" fmla="*/ 218 w 365"/>
              <a:gd name="T19" fmla="*/ 171 h 421"/>
              <a:gd name="T20" fmla="*/ 243 w 365"/>
              <a:gd name="T21" fmla="*/ 208 h 421"/>
              <a:gd name="T22" fmla="*/ 267 w 365"/>
              <a:gd name="T23" fmla="*/ 247 h 421"/>
              <a:gd name="T24" fmla="*/ 292 w 365"/>
              <a:gd name="T25" fmla="*/ 288 h 421"/>
              <a:gd name="T26" fmla="*/ 315 w 365"/>
              <a:gd name="T27" fmla="*/ 332 h 421"/>
              <a:gd name="T28" fmla="*/ 340 w 365"/>
              <a:gd name="T29" fmla="*/ 376 h 421"/>
              <a:gd name="T30" fmla="*/ 365 w 365"/>
              <a:gd name="T31" fmla="*/ 421 h 4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5"/>
              <a:gd name="T49" fmla="*/ 0 h 421"/>
              <a:gd name="T50" fmla="*/ 365 w 365"/>
              <a:gd name="T51" fmla="*/ 421 h 4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5" h="421">
                <a:moveTo>
                  <a:pt x="0" y="0"/>
                </a:moveTo>
                <a:lnTo>
                  <a:pt x="25" y="3"/>
                </a:lnTo>
                <a:lnTo>
                  <a:pt x="50" y="8"/>
                </a:lnTo>
                <a:lnTo>
                  <a:pt x="73" y="20"/>
                </a:lnTo>
                <a:lnTo>
                  <a:pt x="98" y="35"/>
                </a:lnTo>
                <a:lnTo>
                  <a:pt x="122" y="55"/>
                </a:lnTo>
                <a:lnTo>
                  <a:pt x="145" y="79"/>
                </a:lnTo>
                <a:lnTo>
                  <a:pt x="170" y="106"/>
                </a:lnTo>
                <a:lnTo>
                  <a:pt x="195" y="136"/>
                </a:lnTo>
                <a:lnTo>
                  <a:pt x="218" y="171"/>
                </a:lnTo>
                <a:lnTo>
                  <a:pt x="243" y="208"/>
                </a:lnTo>
                <a:lnTo>
                  <a:pt x="267" y="247"/>
                </a:lnTo>
                <a:lnTo>
                  <a:pt x="292" y="288"/>
                </a:lnTo>
                <a:lnTo>
                  <a:pt x="315" y="332"/>
                </a:lnTo>
                <a:lnTo>
                  <a:pt x="340" y="376"/>
                </a:lnTo>
                <a:lnTo>
                  <a:pt x="365" y="42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7718" name="Line 70">
            <a:extLst>
              <a:ext uri="{FF2B5EF4-FFF2-40B4-BE49-F238E27FC236}">
                <a16:creationId xmlns:a16="http://schemas.microsoft.com/office/drawing/2014/main" id="{26155014-F08F-4DE4-933E-46D032B3979B}"/>
              </a:ext>
            </a:extLst>
          </p:cNvPr>
          <p:cNvSpPr>
            <a:spLocks noChangeShapeType="1"/>
          </p:cNvSpPr>
          <p:nvPr/>
        </p:nvSpPr>
        <p:spPr bwMode="auto">
          <a:xfrm flipV="1">
            <a:off x="6862763" y="2844800"/>
            <a:ext cx="0" cy="4191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9" name="Line 71">
            <a:extLst>
              <a:ext uri="{FF2B5EF4-FFF2-40B4-BE49-F238E27FC236}">
                <a16:creationId xmlns:a16="http://schemas.microsoft.com/office/drawing/2014/main" id="{2242BDDF-2060-498F-A758-C90075B98D2C}"/>
              </a:ext>
            </a:extLst>
          </p:cNvPr>
          <p:cNvSpPr>
            <a:spLocks noChangeShapeType="1"/>
          </p:cNvSpPr>
          <p:nvPr/>
        </p:nvSpPr>
        <p:spPr bwMode="auto">
          <a:xfrm>
            <a:off x="7467600" y="3276600"/>
            <a:ext cx="228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72">
            <a:extLst>
              <a:ext uri="{FF2B5EF4-FFF2-40B4-BE49-F238E27FC236}">
                <a16:creationId xmlns:a16="http://schemas.microsoft.com/office/drawing/2014/main" id="{C89F6AA0-5C2E-4458-8FD3-684642D2EF99}"/>
              </a:ext>
            </a:extLst>
          </p:cNvPr>
          <p:cNvGrpSpPr>
            <a:grpSpLocks/>
          </p:cNvGrpSpPr>
          <p:nvPr/>
        </p:nvGrpSpPr>
        <p:grpSpPr bwMode="auto">
          <a:xfrm>
            <a:off x="7677150" y="2851150"/>
            <a:ext cx="582613" cy="431800"/>
            <a:chOff x="7202" y="3594"/>
            <a:chExt cx="918" cy="681"/>
          </a:xfrm>
        </p:grpSpPr>
        <p:sp>
          <p:nvSpPr>
            <p:cNvPr id="11294" name="Line 73">
              <a:extLst>
                <a:ext uri="{FF2B5EF4-FFF2-40B4-BE49-F238E27FC236}">
                  <a16:creationId xmlns:a16="http://schemas.microsoft.com/office/drawing/2014/main" id="{3E949387-4D5C-4F7E-A97B-D812DCC222FA}"/>
                </a:ext>
              </a:extLst>
            </p:cNvPr>
            <p:cNvSpPr>
              <a:spLocks noChangeShapeType="1"/>
            </p:cNvSpPr>
            <p:nvPr/>
          </p:nvSpPr>
          <p:spPr bwMode="auto">
            <a:xfrm flipV="1">
              <a:off x="7202" y="3615"/>
              <a:ext cx="0" cy="66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5" name="Freeform 74">
              <a:extLst>
                <a:ext uri="{FF2B5EF4-FFF2-40B4-BE49-F238E27FC236}">
                  <a16:creationId xmlns:a16="http://schemas.microsoft.com/office/drawing/2014/main" id="{44AAD476-38E8-434B-BF40-4BE9BBD935EC}"/>
                </a:ext>
              </a:extLst>
            </p:cNvPr>
            <p:cNvSpPr>
              <a:spLocks/>
            </p:cNvSpPr>
            <p:nvPr/>
          </p:nvSpPr>
          <p:spPr bwMode="auto">
            <a:xfrm>
              <a:off x="7230" y="3594"/>
              <a:ext cx="890" cy="660"/>
            </a:xfrm>
            <a:custGeom>
              <a:avLst/>
              <a:gdLst>
                <a:gd name="T0" fmla="*/ 0 w 365"/>
                <a:gd name="T1" fmla="*/ 0 h 421"/>
                <a:gd name="T2" fmla="*/ 25 w 365"/>
                <a:gd name="T3" fmla="*/ 3 h 421"/>
                <a:gd name="T4" fmla="*/ 50 w 365"/>
                <a:gd name="T5" fmla="*/ 8 h 421"/>
                <a:gd name="T6" fmla="*/ 73 w 365"/>
                <a:gd name="T7" fmla="*/ 20 h 421"/>
                <a:gd name="T8" fmla="*/ 98 w 365"/>
                <a:gd name="T9" fmla="*/ 35 h 421"/>
                <a:gd name="T10" fmla="*/ 122 w 365"/>
                <a:gd name="T11" fmla="*/ 55 h 421"/>
                <a:gd name="T12" fmla="*/ 145 w 365"/>
                <a:gd name="T13" fmla="*/ 79 h 421"/>
                <a:gd name="T14" fmla="*/ 170 w 365"/>
                <a:gd name="T15" fmla="*/ 106 h 421"/>
                <a:gd name="T16" fmla="*/ 195 w 365"/>
                <a:gd name="T17" fmla="*/ 136 h 421"/>
                <a:gd name="T18" fmla="*/ 218 w 365"/>
                <a:gd name="T19" fmla="*/ 171 h 421"/>
                <a:gd name="T20" fmla="*/ 243 w 365"/>
                <a:gd name="T21" fmla="*/ 208 h 421"/>
                <a:gd name="T22" fmla="*/ 267 w 365"/>
                <a:gd name="T23" fmla="*/ 247 h 421"/>
                <a:gd name="T24" fmla="*/ 292 w 365"/>
                <a:gd name="T25" fmla="*/ 288 h 421"/>
                <a:gd name="T26" fmla="*/ 315 w 365"/>
                <a:gd name="T27" fmla="*/ 332 h 421"/>
                <a:gd name="T28" fmla="*/ 340 w 365"/>
                <a:gd name="T29" fmla="*/ 376 h 421"/>
                <a:gd name="T30" fmla="*/ 365 w 365"/>
                <a:gd name="T31" fmla="*/ 421 h 4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5"/>
                <a:gd name="T49" fmla="*/ 0 h 421"/>
                <a:gd name="T50" fmla="*/ 365 w 365"/>
                <a:gd name="T51" fmla="*/ 421 h 4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5" h="421">
                  <a:moveTo>
                    <a:pt x="0" y="0"/>
                  </a:moveTo>
                  <a:lnTo>
                    <a:pt x="25" y="3"/>
                  </a:lnTo>
                  <a:lnTo>
                    <a:pt x="50" y="8"/>
                  </a:lnTo>
                  <a:lnTo>
                    <a:pt x="73" y="20"/>
                  </a:lnTo>
                  <a:lnTo>
                    <a:pt x="98" y="35"/>
                  </a:lnTo>
                  <a:lnTo>
                    <a:pt x="122" y="55"/>
                  </a:lnTo>
                  <a:lnTo>
                    <a:pt x="145" y="79"/>
                  </a:lnTo>
                  <a:lnTo>
                    <a:pt x="170" y="106"/>
                  </a:lnTo>
                  <a:lnTo>
                    <a:pt x="195" y="136"/>
                  </a:lnTo>
                  <a:lnTo>
                    <a:pt x="218" y="171"/>
                  </a:lnTo>
                  <a:lnTo>
                    <a:pt x="243" y="208"/>
                  </a:lnTo>
                  <a:lnTo>
                    <a:pt x="267" y="247"/>
                  </a:lnTo>
                  <a:lnTo>
                    <a:pt x="292" y="288"/>
                  </a:lnTo>
                  <a:lnTo>
                    <a:pt x="315" y="332"/>
                  </a:lnTo>
                  <a:lnTo>
                    <a:pt x="340" y="376"/>
                  </a:lnTo>
                  <a:lnTo>
                    <a:pt x="365" y="421"/>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7" name="Group 82">
            <a:extLst>
              <a:ext uri="{FF2B5EF4-FFF2-40B4-BE49-F238E27FC236}">
                <a16:creationId xmlns:a16="http://schemas.microsoft.com/office/drawing/2014/main" id="{422A7696-E649-4E1D-BFCB-F4C18469D92A}"/>
              </a:ext>
            </a:extLst>
          </p:cNvPr>
          <p:cNvGrpSpPr>
            <a:grpSpLocks/>
          </p:cNvGrpSpPr>
          <p:nvPr/>
        </p:nvGrpSpPr>
        <p:grpSpPr bwMode="auto">
          <a:xfrm>
            <a:off x="5238750" y="3886200"/>
            <a:ext cx="3030538" cy="457200"/>
            <a:chOff x="3300" y="2448"/>
            <a:chExt cx="1909" cy="288"/>
          </a:xfrm>
        </p:grpSpPr>
        <p:sp>
          <p:nvSpPr>
            <p:cNvPr id="11288" name="Line 75">
              <a:extLst>
                <a:ext uri="{FF2B5EF4-FFF2-40B4-BE49-F238E27FC236}">
                  <a16:creationId xmlns:a16="http://schemas.microsoft.com/office/drawing/2014/main" id="{1BCEE0C5-3F20-4CFE-B0AC-81A774E09CA1}"/>
                </a:ext>
              </a:extLst>
            </p:cNvPr>
            <p:cNvSpPr>
              <a:spLocks noChangeShapeType="1"/>
            </p:cNvSpPr>
            <p:nvPr/>
          </p:nvSpPr>
          <p:spPr bwMode="auto">
            <a:xfrm flipV="1">
              <a:off x="3300" y="2472"/>
              <a:ext cx="0" cy="264"/>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Freeform 76">
              <a:extLst>
                <a:ext uri="{FF2B5EF4-FFF2-40B4-BE49-F238E27FC236}">
                  <a16:creationId xmlns:a16="http://schemas.microsoft.com/office/drawing/2014/main" id="{92B38867-CF5C-4A74-AA4B-48DB58A61EA2}"/>
                </a:ext>
              </a:extLst>
            </p:cNvPr>
            <p:cNvSpPr>
              <a:spLocks/>
            </p:cNvSpPr>
            <p:nvPr/>
          </p:nvSpPr>
          <p:spPr bwMode="auto">
            <a:xfrm>
              <a:off x="3312" y="2448"/>
              <a:ext cx="356" cy="264"/>
            </a:xfrm>
            <a:custGeom>
              <a:avLst/>
              <a:gdLst>
                <a:gd name="T0" fmla="*/ 0 w 365"/>
                <a:gd name="T1" fmla="*/ 0 h 421"/>
                <a:gd name="T2" fmla="*/ 25 w 365"/>
                <a:gd name="T3" fmla="*/ 3 h 421"/>
                <a:gd name="T4" fmla="*/ 50 w 365"/>
                <a:gd name="T5" fmla="*/ 8 h 421"/>
                <a:gd name="T6" fmla="*/ 73 w 365"/>
                <a:gd name="T7" fmla="*/ 20 h 421"/>
                <a:gd name="T8" fmla="*/ 98 w 365"/>
                <a:gd name="T9" fmla="*/ 35 h 421"/>
                <a:gd name="T10" fmla="*/ 122 w 365"/>
                <a:gd name="T11" fmla="*/ 55 h 421"/>
                <a:gd name="T12" fmla="*/ 145 w 365"/>
                <a:gd name="T13" fmla="*/ 79 h 421"/>
                <a:gd name="T14" fmla="*/ 170 w 365"/>
                <a:gd name="T15" fmla="*/ 106 h 421"/>
                <a:gd name="T16" fmla="*/ 195 w 365"/>
                <a:gd name="T17" fmla="*/ 136 h 421"/>
                <a:gd name="T18" fmla="*/ 218 w 365"/>
                <a:gd name="T19" fmla="*/ 171 h 421"/>
                <a:gd name="T20" fmla="*/ 243 w 365"/>
                <a:gd name="T21" fmla="*/ 208 h 421"/>
                <a:gd name="T22" fmla="*/ 267 w 365"/>
                <a:gd name="T23" fmla="*/ 247 h 421"/>
                <a:gd name="T24" fmla="*/ 292 w 365"/>
                <a:gd name="T25" fmla="*/ 288 h 421"/>
                <a:gd name="T26" fmla="*/ 315 w 365"/>
                <a:gd name="T27" fmla="*/ 332 h 421"/>
                <a:gd name="T28" fmla="*/ 340 w 365"/>
                <a:gd name="T29" fmla="*/ 376 h 421"/>
                <a:gd name="T30" fmla="*/ 365 w 365"/>
                <a:gd name="T31" fmla="*/ 421 h 4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5"/>
                <a:gd name="T49" fmla="*/ 0 h 421"/>
                <a:gd name="T50" fmla="*/ 365 w 365"/>
                <a:gd name="T51" fmla="*/ 421 h 4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5" h="421">
                  <a:moveTo>
                    <a:pt x="0" y="0"/>
                  </a:moveTo>
                  <a:lnTo>
                    <a:pt x="25" y="3"/>
                  </a:lnTo>
                  <a:lnTo>
                    <a:pt x="50" y="8"/>
                  </a:lnTo>
                  <a:lnTo>
                    <a:pt x="73" y="20"/>
                  </a:lnTo>
                  <a:lnTo>
                    <a:pt x="98" y="35"/>
                  </a:lnTo>
                  <a:lnTo>
                    <a:pt x="122" y="55"/>
                  </a:lnTo>
                  <a:lnTo>
                    <a:pt x="145" y="79"/>
                  </a:lnTo>
                  <a:lnTo>
                    <a:pt x="170" y="106"/>
                  </a:lnTo>
                  <a:lnTo>
                    <a:pt x="195" y="136"/>
                  </a:lnTo>
                  <a:lnTo>
                    <a:pt x="218" y="171"/>
                  </a:lnTo>
                  <a:lnTo>
                    <a:pt x="243" y="208"/>
                  </a:lnTo>
                  <a:lnTo>
                    <a:pt x="267" y="247"/>
                  </a:lnTo>
                  <a:lnTo>
                    <a:pt x="292" y="288"/>
                  </a:lnTo>
                  <a:lnTo>
                    <a:pt x="315" y="332"/>
                  </a:lnTo>
                  <a:lnTo>
                    <a:pt x="340" y="376"/>
                  </a:lnTo>
                  <a:lnTo>
                    <a:pt x="365" y="421"/>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90" name="Line 77">
              <a:extLst>
                <a:ext uri="{FF2B5EF4-FFF2-40B4-BE49-F238E27FC236}">
                  <a16:creationId xmlns:a16="http://schemas.microsoft.com/office/drawing/2014/main" id="{A1AE8A06-69CB-4CC5-93A7-02F191236A15}"/>
                </a:ext>
              </a:extLst>
            </p:cNvPr>
            <p:cNvSpPr>
              <a:spLocks noChangeShapeType="1"/>
            </p:cNvSpPr>
            <p:nvPr/>
          </p:nvSpPr>
          <p:spPr bwMode="auto">
            <a:xfrm>
              <a:off x="3671" y="2727"/>
              <a:ext cx="1158"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91" name="Group 78">
              <a:extLst>
                <a:ext uri="{FF2B5EF4-FFF2-40B4-BE49-F238E27FC236}">
                  <a16:creationId xmlns:a16="http://schemas.microsoft.com/office/drawing/2014/main" id="{37516276-F126-4A35-83D3-4875FA9E1DA0}"/>
                </a:ext>
              </a:extLst>
            </p:cNvPr>
            <p:cNvGrpSpPr>
              <a:grpSpLocks/>
            </p:cNvGrpSpPr>
            <p:nvPr/>
          </p:nvGrpSpPr>
          <p:grpSpPr bwMode="auto">
            <a:xfrm>
              <a:off x="4842" y="2448"/>
              <a:ext cx="367" cy="272"/>
              <a:chOff x="7202" y="3594"/>
              <a:chExt cx="918" cy="681"/>
            </a:xfrm>
          </p:grpSpPr>
          <p:sp>
            <p:nvSpPr>
              <p:cNvPr id="11292" name="Line 79">
                <a:extLst>
                  <a:ext uri="{FF2B5EF4-FFF2-40B4-BE49-F238E27FC236}">
                    <a16:creationId xmlns:a16="http://schemas.microsoft.com/office/drawing/2014/main" id="{223E28F5-7A6F-4645-952D-697C21085FE6}"/>
                  </a:ext>
                </a:extLst>
              </p:cNvPr>
              <p:cNvSpPr>
                <a:spLocks noChangeShapeType="1"/>
              </p:cNvSpPr>
              <p:nvPr/>
            </p:nvSpPr>
            <p:spPr bwMode="auto">
              <a:xfrm flipV="1">
                <a:off x="7202" y="3615"/>
                <a:ext cx="0" cy="66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3" name="Freeform 80">
                <a:extLst>
                  <a:ext uri="{FF2B5EF4-FFF2-40B4-BE49-F238E27FC236}">
                    <a16:creationId xmlns:a16="http://schemas.microsoft.com/office/drawing/2014/main" id="{B38D206D-95A3-448B-9294-891F8573F9F8}"/>
                  </a:ext>
                </a:extLst>
              </p:cNvPr>
              <p:cNvSpPr>
                <a:spLocks/>
              </p:cNvSpPr>
              <p:nvPr/>
            </p:nvSpPr>
            <p:spPr bwMode="auto">
              <a:xfrm>
                <a:off x="7230" y="3594"/>
                <a:ext cx="890" cy="660"/>
              </a:xfrm>
              <a:custGeom>
                <a:avLst/>
                <a:gdLst>
                  <a:gd name="T0" fmla="*/ 0 w 365"/>
                  <a:gd name="T1" fmla="*/ 0 h 421"/>
                  <a:gd name="T2" fmla="*/ 25 w 365"/>
                  <a:gd name="T3" fmla="*/ 3 h 421"/>
                  <a:gd name="T4" fmla="*/ 50 w 365"/>
                  <a:gd name="T5" fmla="*/ 8 h 421"/>
                  <a:gd name="T6" fmla="*/ 73 w 365"/>
                  <a:gd name="T7" fmla="*/ 20 h 421"/>
                  <a:gd name="T8" fmla="*/ 98 w 365"/>
                  <a:gd name="T9" fmla="*/ 35 h 421"/>
                  <a:gd name="T10" fmla="*/ 122 w 365"/>
                  <a:gd name="T11" fmla="*/ 55 h 421"/>
                  <a:gd name="T12" fmla="*/ 145 w 365"/>
                  <a:gd name="T13" fmla="*/ 79 h 421"/>
                  <a:gd name="T14" fmla="*/ 170 w 365"/>
                  <a:gd name="T15" fmla="*/ 106 h 421"/>
                  <a:gd name="T16" fmla="*/ 195 w 365"/>
                  <a:gd name="T17" fmla="*/ 136 h 421"/>
                  <a:gd name="T18" fmla="*/ 218 w 365"/>
                  <a:gd name="T19" fmla="*/ 171 h 421"/>
                  <a:gd name="T20" fmla="*/ 243 w 365"/>
                  <a:gd name="T21" fmla="*/ 208 h 421"/>
                  <a:gd name="T22" fmla="*/ 267 w 365"/>
                  <a:gd name="T23" fmla="*/ 247 h 421"/>
                  <a:gd name="T24" fmla="*/ 292 w 365"/>
                  <a:gd name="T25" fmla="*/ 288 h 421"/>
                  <a:gd name="T26" fmla="*/ 315 w 365"/>
                  <a:gd name="T27" fmla="*/ 332 h 421"/>
                  <a:gd name="T28" fmla="*/ 340 w 365"/>
                  <a:gd name="T29" fmla="*/ 376 h 421"/>
                  <a:gd name="T30" fmla="*/ 365 w 365"/>
                  <a:gd name="T31" fmla="*/ 421 h 4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5"/>
                  <a:gd name="T49" fmla="*/ 0 h 421"/>
                  <a:gd name="T50" fmla="*/ 365 w 365"/>
                  <a:gd name="T51" fmla="*/ 421 h 4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5" h="421">
                    <a:moveTo>
                      <a:pt x="0" y="0"/>
                    </a:moveTo>
                    <a:lnTo>
                      <a:pt x="25" y="3"/>
                    </a:lnTo>
                    <a:lnTo>
                      <a:pt x="50" y="8"/>
                    </a:lnTo>
                    <a:lnTo>
                      <a:pt x="73" y="20"/>
                    </a:lnTo>
                    <a:lnTo>
                      <a:pt x="98" y="35"/>
                    </a:lnTo>
                    <a:lnTo>
                      <a:pt x="122" y="55"/>
                    </a:lnTo>
                    <a:lnTo>
                      <a:pt x="145" y="79"/>
                    </a:lnTo>
                    <a:lnTo>
                      <a:pt x="170" y="106"/>
                    </a:lnTo>
                    <a:lnTo>
                      <a:pt x="195" y="136"/>
                    </a:lnTo>
                    <a:lnTo>
                      <a:pt x="218" y="171"/>
                    </a:lnTo>
                    <a:lnTo>
                      <a:pt x="243" y="208"/>
                    </a:lnTo>
                    <a:lnTo>
                      <a:pt x="267" y="247"/>
                    </a:lnTo>
                    <a:lnTo>
                      <a:pt x="292" y="288"/>
                    </a:lnTo>
                    <a:lnTo>
                      <a:pt x="315" y="332"/>
                    </a:lnTo>
                    <a:lnTo>
                      <a:pt x="340" y="376"/>
                    </a:lnTo>
                    <a:lnTo>
                      <a:pt x="365" y="421"/>
                    </a:ln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27729" name="Line 81">
            <a:extLst>
              <a:ext uri="{FF2B5EF4-FFF2-40B4-BE49-F238E27FC236}">
                <a16:creationId xmlns:a16="http://schemas.microsoft.com/office/drawing/2014/main" id="{9C2972CC-BEBA-4A26-8047-6CA7A2177BFF}"/>
              </a:ext>
            </a:extLst>
          </p:cNvPr>
          <p:cNvSpPr>
            <a:spLocks noChangeShapeType="1"/>
          </p:cNvSpPr>
          <p:nvPr/>
        </p:nvSpPr>
        <p:spPr bwMode="auto">
          <a:xfrm>
            <a:off x="7473950" y="1930400"/>
            <a:ext cx="0" cy="31813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4" fill="hold" nodeType="clickEffect">
                                  <p:stCondLst>
                                    <p:cond delay="0"/>
                                  </p:stCondLst>
                                  <p:childTnLst>
                                    <p:set>
                                      <p:cBhvr>
                                        <p:cTn id="21" dur="1" fill="hold">
                                          <p:stCondLst>
                                            <p:cond delay="0"/>
                                          </p:stCondLst>
                                        </p:cTn>
                                        <p:tgtEl>
                                          <p:spTgt spid="27701"/>
                                        </p:tgtEl>
                                        <p:attrNameLst>
                                          <p:attrName>style.visibility</p:attrName>
                                        </p:attrNameLst>
                                      </p:cBhvr>
                                      <p:to>
                                        <p:strVal val="visible"/>
                                      </p:to>
                                    </p:set>
                                    <p:anim calcmode="lin" valueType="num">
                                      <p:cBhvr>
                                        <p:cTn id="22" dur="500" fill="hold"/>
                                        <p:tgtEl>
                                          <p:spTgt spid="27701"/>
                                        </p:tgtEl>
                                        <p:attrNameLst>
                                          <p:attrName>ppt_x</p:attrName>
                                        </p:attrNameLst>
                                      </p:cBhvr>
                                      <p:tavLst>
                                        <p:tav tm="0">
                                          <p:val>
                                            <p:strVal val="#ppt_x"/>
                                          </p:val>
                                        </p:tav>
                                        <p:tav tm="100000">
                                          <p:val>
                                            <p:strVal val="#ppt_x"/>
                                          </p:val>
                                        </p:tav>
                                      </p:tavLst>
                                    </p:anim>
                                    <p:anim calcmode="lin" valueType="num">
                                      <p:cBhvr>
                                        <p:cTn id="23" dur="500" fill="hold"/>
                                        <p:tgtEl>
                                          <p:spTgt spid="27701"/>
                                        </p:tgtEl>
                                        <p:attrNameLst>
                                          <p:attrName>ppt_y</p:attrName>
                                        </p:attrNameLst>
                                      </p:cBhvr>
                                      <p:tavLst>
                                        <p:tav tm="0">
                                          <p:val>
                                            <p:strVal val="#ppt_y+#ppt_h/2"/>
                                          </p:val>
                                        </p:tav>
                                        <p:tav tm="100000">
                                          <p:val>
                                            <p:strVal val="#ppt_y"/>
                                          </p:val>
                                        </p:tav>
                                      </p:tavLst>
                                    </p:anim>
                                    <p:anim calcmode="lin" valueType="num">
                                      <p:cBhvr>
                                        <p:cTn id="24" dur="500" fill="hold"/>
                                        <p:tgtEl>
                                          <p:spTgt spid="27701"/>
                                        </p:tgtEl>
                                        <p:attrNameLst>
                                          <p:attrName>ppt_w</p:attrName>
                                        </p:attrNameLst>
                                      </p:cBhvr>
                                      <p:tavLst>
                                        <p:tav tm="0">
                                          <p:val>
                                            <p:strVal val="#ppt_w"/>
                                          </p:val>
                                        </p:tav>
                                        <p:tav tm="100000">
                                          <p:val>
                                            <p:strVal val="#ppt_w"/>
                                          </p:val>
                                        </p:tav>
                                      </p:tavLst>
                                    </p:anim>
                                    <p:anim calcmode="lin" valueType="num">
                                      <p:cBhvr>
                                        <p:cTn id="25" dur="500" fill="hold"/>
                                        <p:tgtEl>
                                          <p:spTgt spid="27701"/>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27711"/>
                                        </p:tgtEl>
                                        <p:attrNameLst>
                                          <p:attrName>style.visibility</p:attrName>
                                        </p:attrNameLst>
                                      </p:cBhvr>
                                      <p:to>
                                        <p:strVal val="visible"/>
                                      </p:to>
                                    </p:set>
                                    <p:anim calcmode="lin" valueType="num">
                                      <p:cBhvr>
                                        <p:cTn id="30" dur="500" fill="hold"/>
                                        <p:tgtEl>
                                          <p:spTgt spid="27711"/>
                                        </p:tgtEl>
                                        <p:attrNameLst>
                                          <p:attrName>ppt_x</p:attrName>
                                        </p:attrNameLst>
                                      </p:cBhvr>
                                      <p:tavLst>
                                        <p:tav tm="0">
                                          <p:val>
                                            <p:strVal val="#ppt_x-#ppt_w/2"/>
                                          </p:val>
                                        </p:tav>
                                        <p:tav tm="100000">
                                          <p:val>
                                            <p:strVal val="#ppt_x"/>
                                          </p:val>
                                        </p:tav>
                                      </p:tavLst>
                                    </p:anim>
                                    <p:anim calcmode="lin" valueType="num">
                                      <p:cBhvr>
                                        <p:cTn id="31" dur="500" fill="hold"/>
                                        <p:tgtEl>
                                          <p:spTgt spid="27711"/>
                                        </p:tgtEl>
                                        <p:attrNameLst>
                                          <p:attrName>ppt_y</p:attrName>
                                        </p:attrNameLst>
                                      </p:cBhvr>
                                      <p:tavLst>
                                        <p:tav tm="0">
                                          <p:val>
                                            <p:strVal val="#ppt_y"/>
                                          </p:val>
                                        </p:tav>
                                        <p:tav tm="100000">
                                          <p:val>
                                            <p:strVal val="#ppt_y"/>
                                          </p:val>
                                        </p:tav>
                                      </p:tavLst>
                                    </p:anim>
                                    <p:anim calcmode="lin" valueType="num">
                                      <p:cBhvr>
                                        <p:cTn id="32" dur="500" fill="hold"/>
                                        <p:tgtEl>
                                          <p:spTgt spid="27711"/>
                                        </p:tgtEl>
                                        <p:attrNameLst>
                                          <p:attrName>ppt_w</p:attrName>
                                        </p:attrNameLst>
                                      </p:cBhvr>
                                      <p:tavLst>
                                        <p:tav tm="0">
                                          <p:val>
                                            <p:fltVal val="0"/>
                                          </p:val>
                                        </p:tav>
                                        <p:tav tm="100000">
                                          <p:val>
                                            <p:strVal val="#ppt_w"/>
                                          </p:val>
                                        </p:tav>
                                      </p:tavLst>
                                    </p:anim>
                                    <p:anim calcmode="lin" valueType="num">
                                      <p:cBhvr>
                                        <p:cTn id="33" dur="500" fill="hold"/>
                                        <p:tgtEl>
                                          <p:spTgt spid="27711"/>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1" fill="hold" nodeType="clickEffect">
                                  <p:stCondLst>
                                    <p:cond delay="0"/>
                                  </p:stCondLst>
                                  <p:childTnLst>
                                    <p:set>
                                      <p:cBhvr>
                                        <p:cTn id="37" dur="1" fill="hold">
                                          <p:stCondLst>
                                            <p:cond delay="0"/>
                                          </p:stCondLst>
                                        </p:cTn>
                                        <p:tgtEl>
                                          <p:spTgt spid="27712"/>
                                        </p:tgtEl>
                                        <p:attrNameLst>
                                          <p:attrName>style.visibility</p:attrName>
                                        </p:attrNameLst>
                                      </p:cBhvr>
                                      <p:to>
                                        <p:strVal val="visible"/>
                                      </p:to>
                                    </p:set>
                                    <p:anim calcmode="lin" valueType="num">
                                      <p:cBhvr additive="base">
                                        <p:cTn id="38" dur="500" fill="hold"/>
                                        <p:tgtEl>
                                          <p:spTgt spid="27712"/>
                                        </p:tgtEl>
                                        <p:attrNameLst>
                                          <p:attrName>ppt_x</p:attrName>
                                        </p:attrNameLst>
                                      </p:cBhvr>
                                      <p:tavLst>
                                        <p:tav tm="0">
                                          <p:val>
                                            <p:strVal val="#ppt_x"/>
                                          </p:val>
                                        </p:tav>
                                        <p:tav tm="100000">
                                          <p:val>
                                            <p:strVal val="#ppt_x"/>
                                          </p:val>
                                        </p:tav>
                                      </p:tavLst>
                                    </p:anim>
                                    <p:anim calcmode="lin" valueType="num">
                                      <p:cBhvr additive="base">
                                        <p:cTn id="39" dur="500" fill="hold"/>
                                        <p:tgtEl>
                                          <p:spTgt spid="27712"/>
                                        </p:tgtEl>
                                        <p:attrNameLst>
                                          <p:attrName>ppt_y</p:attrName>
                                        </p:attrNameLst>
                                      </p:cBhvr>
                                      <p:tavLst>
                                        <p:tav tm="0">
                                          <p:val>
                                            <p:strVal val="0-#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8" fill="hold" nodeType="clickEffect">
                                  <p:stCondLst>
                                    <p:cond delay="0"/>
                                  </p:stCondLst>
                                  <p:childTnLst>
                                    <p:set>
                                      <p:cBhvr>
                                        <p:cTn id="43" dur="1" fill="hold">
                                          <p:stCondLst>
                                            <p:cond delay="0"/>
                                          </p:stCondLst>
                                        </p:cTn>
                                        <p:tgtEl>
                                          <p:spTgt spid="27714"/>
                                        </p:tgtEl>
                                        <p:attrNameLst>
                                          <p:attrName>style.visibility</p:attrName>
                                        </p:attrNameLst>
                                      </p:cBhvr>
                                      <p:to>
                                        <p:strVal val="visible"/>
                                      </p:to>
                                    </p:set>
                                    <p:anim calcmode="lin" valueType="num">
                                      <p:cBhvr>
                                        <p:cTn id="44" dur="500" fill="hold"/>
                                        <p:tgtEl>
                                          <p:spTgt spid="27714"/>
                                        </p:tgtEl>
                                        <p:attrNameLst>
                                          <p:attrName>ppt_x</p:attrName>
                                        </p:attrNameLst>
                                      </p:cBhvr>
                                      <p:tavLst>
                                        <p:tav tm="0">
                                          <p:val>
                                            <p:strVal val="#ppt_x-#ppt_w/2"/>
                                          </p:val>
                                        </p:tav>
                                        <p:tav tm="100000">
                                          <p:val>
                                            <p:strVal val="#ppt_x"/>
                                          </p:val>
                                        </p:tav>
                                      </p:tavLst>
                                    </p:anim>
                                    <p:anim calcmode="lin" valueType="num">
                                      <p:cBhvr>
                                        <p:cTn id="45" dur="500" fill="hold"/>
                                        <p:tgtEl>
                                          <p:spTgt spid="27714"/>
                                        </p:tgtEl>
                                        <p:attrNameLst>
                                          <p:attrName>ppt_y</p:attrName>
                                        </p:attrNameLst>
                                      </p:cBhvr>
                                      <p:tavLst>
                                        <p:tav tm="0">
                                          <p:val>
                                            <p:strVal val="#ppt_y"/>
                                          </p:val>
                                        </p:tav>
                                        <p:tav tm="100000">
                                          <p:val>
                                            <p:strVal val="#ppt_y"/>
                                          </p:val>
                                        </p:tav>
                                      </p:tavLst>
                                    </p:anim>
                                    <p:anim calcmode="lin" valueType="num">
                                      <p:cBhvr>
                                        <p:cTn id="46" dur="500" fill="hold"/>
                                        <p:tgtEl>
                                          <p:spTgt spid="27714"/>
                                        </p:tgtEl>
                                        <p:attrNameLst>
                                          <p:attrName>ppt_w</p:attrName>
                                        </p:attrNameLst>
                                      </p:cBhvr>
                                      <p:tavLst>
                                        <p:tav tm="0">
                                          <p:val>
                                            <p:fltVal val="0"/>
                                          </p:val>
                                        </p:tav>
                                        <p:tav tm="100000">
                                          <p:val>
                                            <p:strVal val="#ppt_w"/>
                                          </p:val>
                                        </p:tav>
                                      </p:tavLst>
                                    </p:anim>
                                    <p:anim calcmode="lin" valueType="num">
                                      <p:cBhvr>
                                        <p:cTn id="47" dur="500" fill="hold"/>
                                        <p:tgtEl>
                                          <p:spTgt spid="27714"/>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4" fill="hold" nodeType="clickEffect">
                                  <p:stCondLst>
                                    <p:cond delay="0"/>
                                  </p:stCondLst>
                                  <p:childTnLst>
                                    <p:set>
                                      <p:cBhvr>
                                        <p:cTn id="51" dur="1" fill="hold">
                                          <p:stCondLst>
                                            <p:cond delay="0"/>
                                          </p:stCondLst>
                                        </p:cTn>
                                        <p:tgtEl>
                                          <p:spTgt spid="27702"/>
                                        </p:tgtEl>
                                        <p:attrNameLst>
                                          <p:attrName>style.visibility</p:attrName>
                                        </p:attrNameLst>
                                      </p:cBhvr>
                                      <p:to>
                                        <p:strVal val="visible"/>
                                      </p:to>
                                    </p:set>
                                    <p:anim calcmode="lin" valueType="num">
                                      <p:cBhvr>
                                        <p:cTn id="52" dur="500" fill="hold"/>
                                        <p:tgtEl>
                                          <p:spTgt spid="27702"/>
                                        </p:tgtEl>
                                        <p:attrNameLst>
                                          <p:attrName>ppt_x</p:attrName>
                                        </p:attrNameLst>
                                      </p:cBhvr>
                                      <p:tavLst>
                                        <p:tav tm="0">
                                          <p:val>
                                            <p:strVal val="#ppt_x"/>
                                          </p:val>
                                        </p:tav>
                                        <p:tav tm="100000">
                                          <p:val>
                                            <p:strVal val="#ppt_x"/>
                                          </p:val>
                                        </p:tav>
                                      </p:tavLst>
                                    </p:anim>
                                    <p:anim calcmode="lin" valueType="num">
                                      <p:cBhvr>
                                        <p:cTn id="53" dur="500" fill="hold"/>
                                        <p:tgtEl>
                                          <p:spTgt spid="27702"/>
                                        </p:tgtEl>
                                        <p:attrNameLst>
                                          <p:attrName>ppt_y</p:attrName>
                                        </p:attrNameLst>
                                      </p:cBhvr>
                                      <p:tavLst>
                                        <p:tav tm="0">
                                          <p:val>
                                            <p:strVal val="#ppt_y+#ppt_h/2"/>
                                          </p:val>
                                        </p:tav>
                                        <p:tav tm="100000">
                                          <p:val>
                                            <p:strVal val="#ppt_y"/>
                                          </p:val>
                                        </p:tav>
                                      </p:tavLst>
                                    </p:anim>
                                    <p:anim calcmode="lin" valueType="num">
                                      <p:cBhvr>
                                        <p:cTn id="54" dur="500" fill="hold"/>
                                        <p:tgtEl>
                                          <p:spTgt spid="27702"/>
                                        </p:tgtEl>
                                        <p:attrNameLst>
                                          <p:attrName>ppt_w</p:attrName>
                                        </p:attrNameLst>
                                      </p:cBhvr>
                                      <p:tavLst>
                                        <p:tav tm="0">
                                          <p:val>
                                            <p:strVal val="#ppt_w"/>
                                          </p:val>
                                        </p:tav>
                                        <p:tav tm="100000">
                                          <p:val>
                                            <p:strVal val="#ppt_w"/>
                                          </p:val>
                                        </p:tav>
                                      </p:tavLst>
                                    </p:anim>
                                    <p:anim calcmode="lin" valueType="num">
                                      <p:cBhvr>
                                        <p:cTn id="55" dur="500" fill="hold"/>
                                        <p:tgtEl>
                                          <p:spTgt spid="27702"/>
                                        </p:tgtEl>
                                        <p:attrNameLst>
                                          <p:attrName>ppt_h</p:attrName>
                                        </p:attrNameLst>
                                      </p:cBhvr>
                                      <p:tavLst>
                                        <p:tav tm="0">
                                          <p:val>
                                            <p:fltVal val="0"/>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7" presetClass="entr" presetSubtype="8" fill="hold" grpId="0" nodeType="clickEffect">
                                  <p:stCondLst>
                                    <p:cond delay="0"/>
                                  </p:stCondLst>
                                  <p:childTnLst>
                                    <p:set>
                                      <p:cBhvr>
                                        <p:cTn id="59" dur="1" fill="hold">
                                          <p:stCondLst>
                                            <p:cond delay="0"/>
                                          </p:stCondLst>
                                        </p:cTn>
                                        <p:tgtEl>
                                          <p:spTgt spid="27713"/>
                                        </p:tgtEl>
                                        <p:attrNameLst>
                                          <p:attrName>style.visibility</p:attrName>
                                        </p:attrNameLst>
                                      </p:cBhvr>
                                      <p:to>
                                        <p:strVal val="visible"/>
                                      </p:to>
                                    </p:set>
                                    <p:anim calcmode="lin" valueType="num">
                                      <p:cBhvr>
                                        <p:cTn id="60" dur="500" fill="hold"/>
                                        <p:tgtEl>
                                          <p:spTgt spid="27713"/>
                                        </p:tgtEl>
                                        <p:attrNameLst>
                                          <p:attrName>ppt_x</p:attrName>
                                        </p:attrNameLst>
                                      </p:cBhvr>
                                      <p:tavLst>
                                        <p:tav tm="0">
                                          <p:val>
                                            <p:strVal val="#ppt_x-#ppt_w/2"/>
                                          </p:val>
                                        </p:tav>
                                        <p:tav tm="100000">
                                          <p:val>
                                            <p:strVal val="#ppt_x"/>
                                          </p:val>
                                        </p:tav>
                                      </p:tavLst>
                                    </p:anim>
                                    <p:anim calcmode="lin" valueType="num">
                                      <p:cBhvr>
                                        <p:cTn id="61" dur="500" fill="hold"/>
                                        <p:tgtEl>
                                          <p:spTgt spid="27713"/>
                                        </p:tgtEl>
                                        <p:attrNameLst>
                                          <p:attrName>ppt_y</p:attrName>
                                        </p:attrNameLst>
                                      </p:cBhvr>
                                      <p:tavLst>
                                        <p:tav tm="0">
                                          <p:val>
                                            <p:strVal val="#ppt_y"/>
                                          </p:val>
                                        </p:tav>
                                        <p:tav tm="100000">
                                          <p:val>
                                            <p:strVal val="#ppt_y"/>
                                          </p:val>
                                        </p:tav>
                                      </p:tavLst>
                                    </p:anim>
                                    <p:anim calcmode="lin" valueType="num">
                                      <p:cBhvr>
                                        <p:cTn id="62" dur="500" fill="hold"/>
                                        <p:tgtEl>
                                          <p:spTgt spid="27713"/>
                                        </p:tgtEl>
                                        <p:attrNameLst>
                                          <p:attrName>ppt_w</p:attrName>
                                        </p:attrNameLst>
                                      </p:cBhvr>
                                      <p:tavLst>
                                        <p:tav tm="0">
                                          <p:val>
                                            <p:fltVal val="0"/>
                                          </p:val>
                                        </p:tav>
                                        <p:tav tm="100000">
                                          <p:val>
                                            <p:strVal val="#ppt_w"/>
                                          </p:val>
                                        </p:tav>
                                      </p:tavLst>
                                    </p:anim>
                                    <p:anim calcmode="lin" valueType="num">
                                      <p:cBhvr>
                                        <p:cTn id="63" dur="500" fill="hold"/>
                                        <p:tgtEl>
                                          <p:spTgt spid="27713"/>
                                        </p:tgtEl>
                                        <p:attrNameLst>
                                          <p:attrName>ppt_h</p:attrName>
                                        </p:attrNameLst>
                                      </p:cBhvr>
                                      <p:tavLst>
                                        <p:tav tm="0">
                                          <p:val>
                                            <p:strVal val="#ppt_h"/>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1" fill="hold" nodeType="clickEffect">
                                  <p:stCondLst>
                                    <p:cond delay="0"/>
                                  </p:stCondLst>
                                  <p:childTnLst>
                                    <p:set>
                                      <p:cBhvr>
                                        <p:cTn id="67" dur="1" fill="hold">
                                          <p:stCondLst>
                                            <p:cond delay="0"/>
                                          </p:stCondLst>
                                        </p:cTn>
                                        <p:tgtEl>
                                          <p:spTgt spid="27715"/>
                                        </p:tgtEl>
                                        <p:attrNameLst>
                                          <p:attrName>style.visibility</p:attrName>
                                        </p:attrNameLst>
                                      </p:cBhvr>
                                      <p:to>
                                        <p:strVal val="visible"/>
                                      </p:to>
                                    </p:set>
                                    <p:anim calcmode="lin" valueType="num">
                                      <p:cBhvr additive="base">
                                        <p:cTn id="68" dur="500" fill="hold"/>
                                        <p:tgtEl>
                                          <p:spTgt spid="27715"/>
                                        </p:tgtEl>
                                        <p:attrNameLst>
                                          <p:attrName>ppt_x</p:attrName>
                                        </p:attrNameLst>
                                      </p:cBhvr>
                                      <p:tavLst>
                                        <p:tav tm="0">
                                          <p:val>
                                            <p:strVal val="#ppt_x"/>
                                          </p:val>
                                        </p:tav>
                                        <p:tav tm="100000">
                                          <p:val>
                                            <p:strVal val="#ppt_x"/>
                                          </p:val>
                                        </p:tav>
                                      </p:tavLst>
                                    </p:anim>
                                    <p:anim calcmode="lin" valueType="num">
                                      <p:cBhvr additive="base">
                                        <p:cTn id="69" dur="500" fill="hold"/>
                                        <p:tgtEl>
                                          <p:spTgt spid="27715"/>
                                        </p:tgtEl>
                                        <p:attrNameLst>
                                          <p:attrName>ppt_y</p:attrName>
                                        </p:attrNameLst>
                                      </p:cBhvr>
                                      <p:tavLst>
                                        <p:tav tm="0">
                                          <p:val>
                                            <p:strVal val="0-#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17" presetClass="entr" presetSubtype="8" fill="hold" nodeType="clickEffect">
                                  <p:stCondLst>
                                    <p:cond delay="0"/>
                                  </p:stCondLst>
                                  <p:childTnLst>
                                    <p:set>
                                      <p:cBhvr>
                                        <p:cTn id="73" dur="1" fill="hold">
                                          <p:stCondLst>
                                            <p:cond delay="0"/>
                                          </p:stCondLst>
                                        </p:cTn>
                                        <p:tgtEl>
                                          <p:spTgt spid="27716"/>
                                        </p:tgtEl>
                                        <p:attrNameLst>
                                          <p:attrName>style.visibility</p:attrName>
                                        </p:attrNameLst>
                                      </p:cBhvr>
                                      <p:to>
                                        <p:strVal val="visible"/>
                                      </p:to>
                                    </p:set>
                                    <p:anim calcmode="lin" valueType="num">
                                      <p:cBhvr>
                                        <p:cTn id="74" dur="500" fill="hold"/>
                                        <p:tgtEl>
                                          <p:spTgt spid="27716"/>
                                        </p:tgtEl>
                                        <p:attrNameLst>
                                          <p:attrName>ppt_x</p:attrName>
                                        </p:attrNameLst>
                                      </p:cBhvr>
                                      <p:tavLst>
                                        <p:tav tm="0">
                                          <p:val>
                                            <p:strVal val="#ppt_x-#ppt_w/2"/>
                                          </p:val>
                                        </p:tav>
                                        <p:tav tm="100000">
                                          <p:val>
                                            <p:strVal val="#ppt_x"/>
                                          </p:val>
                                        </p:tav>
                                      </p:tavLst>
                                    </p:anim>
                                    <p:anim calcmode="lin" valueType="num">
                                      <p:cBhvr>
                                        <p:cTn id="75" dur="500" fill="hold"/>
                                        <p:tgtEl>
                                          <p:spTgt spid="27716"/>
                                        </p:tgtEl>
                                        <p:attrNameLst>
                                          <p:attrName>ppt_y</p:attrName>
                                        </p:attrNameLst>
                                      </p:cBhvr>
                                      <p:tavLst>
                                        <p:tav tm="0">
                                          <p:val>
                                            <p:strVal val="#ppt_y"/>
                                          </p:val>
                                        </p:tav>
                                        <p:tav tm="100000">
                                          <p:val>
                                            <p:strVal val="#ppt_y"/>
                                          </p:val>
                                        </p:tav>
                                      </p:tavLst>
                                    </p:anim>
                                    <p:anim calcmode="lin" valueType="num">
                                      <p:cBhvr>
                                        <p:cTn id="76" dur="500" fill="hold"/>
                                        <p:tgtEl>
                                          <p:spTgt spid="27716"/>
                                        </p:tgtEl>
                                        <p:attrNameLst>
                                          <p:attrName>ppt_w</p:attrName>
                                        </p:attrNameLst>
                                      </p:cBhvr>
                                      <p:tavLst>
                                        <p:tav tm="0">
                                          <p:val>
                                            <p:fltVal val="0"/>
                                          </p:val>
                                        </p:tav>
                                        <p:tav tm="100000">
                                          <p:val>
                                            <p:strVal val="#ppt_w"/>
                                          </p:val>
                                        </p:tav>
                                      </p:tavLst>
                                    </p:anim>
                                    <p:anim calcmode="lin" valueType="num">
                                      <p:cBhvr>
                                        <p:cTn id="77" dur="500" fill="hold"/>
                                        <p:tgtEl>
                                          <p:spTgt spid="27716"/>
                                        </p:tgtEl>
                                        <p:attrNameLst>
                                          <p:attrName>ppt_h</p:attrName>
                                        </p:attrNameLst>
                                      </p:cBhvr>
                                      <p:tavLst>
                                        <p:tav tm="0">
                                          <p:val>
                                            <p:strVal val="#ppt_h"/>
                                          </p:val>
                                        </p:tav>
                                        <p:tav tm="100000">
                                          <p:val>
                                            <p:strVal val="#ppt_h"/>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17" presetClass="entr" presetSubtype="4" fill="hold" nodeType="clickEffect">
                                  <p:stCondLst>
                                    <p:cond delay="0"/>
                                  </p:stCondLst>
                                  <p:childTnLst>
                                    <p:set>
                                      <p:cBhvr>
                                        <p:cTn id="81" dur="1" fill="hold">
                                          <p:stCondLst>
                                            <p:cond delay="0"/>
                                          </p:stCondLst>
                                        </p:cTn>
                                        <p:tgtEl>
                                          <p:spTgt spid="27718"/>
                                        </p:tgtEl>
                                        <p:attrNameLst>
                                          <p:attrName>style.visibility</p:attrName>
                                        </p:attrNameLst>
                                      </p:cBhvr>
                                      <p:to>
                                        <p:strVal val="visible"/>
                                      </p:to>
                                    </p:set>
                                    <p:anim calcmode="lin" valueType="num">
                                      <p:cBhvr>
                                        <p:cTn id="82" dur="500" fill="hold"/>
                                        <p:tgtEl>
                                          <p:spTgt spid="27718"/>
                                        </p:tgtEl>
                                        <p:attrNameLst>
                                          <p:attrName>ppt_x</p:attrName>
                                        </p:attrNameLst>
                                      </p:cBhvr>
                                      <p:tavLst>
                                        <p:tav tm="0">
                                          <p:val>
                                            <p:strVal val="#ppt_x"/>
                                          </p:val>
                                        </p:tav>
                                        <p:tav tm="100000">
                                          <p:val>
                                            <p:strVal val="#ppt_x"/>
                                          </p:val>
                                        </p:tav>
                                      </p:tavLst>
                                    </p:anim>
                                    <p:anim calcmode="lin" valueType="num">
                                      <p:cBhvr>
                                        <p:cTn id="83" dur="500" fill="hold"/>
                                        <p:tgtEl>
                                          <p:spTgt spid="27718"/>
                                        </p:tgtEl>
                                        <p:attrNameLst>
                                          <p:attrName>ppt_y</p:attrName>
                                        </p:attrNameLst>
                                      </p:cBhvr>
                                      <p:tavLst>
                                        <p:tav tm="0">
                                          <p:val>
                                            <p:strVal val="#ppt_y+#ppt_h/2"/>
                                          </p:val>
                                        </p:tav>
                                        <p:tav tm="100000">
                                          <p:val>
                                            <p:strVal val="#ppt_y"/>
                                          </p:val>
                                        </p:tav>
                                      </p:tavLst>
                                    </p:anim>
                                    <p:anim calcmode="lin" valueType="num">
                                      <p:cBhvr>
                                        <p:cTn id="84" dur="500" fill="hold"/>
                                        <p:tgtEl>
                                          <p:spTgt spid="27718"/>
                                        </p:tgtEl>
                                        <p:attrNameLst>
                                          <p:attrName>ppt_w</p:attrName>
                                        </p:attrNameLst>
                                      </p:cBhvr>
                                      <p:tavLst>
                                        <p:tav tm="0">
                                          <p:val>
                                            <p:strVal val="#ppt_w"/>
                                          </p:val>
                                        </p:tav>
                                        <p:tav tm="100000">
                                          <p:val>
                                            <p:strVal val="#ppt_w"/>
                                          </p:val>
                                        </p:tav>
                                      </p:tavLst>
                                    </p:anim>
                                    <p:anim calcmode="lin" valueType="num">
                                      <p:cBhvr>
                                        <p:cTn id="85" dur="500" fill="hold"/>
                                        <p:tgtEl>
                                          <p:spTgt spid="27718"/>
                                        </p:tgtEl>
                                        <p:attrNameLst>
                                          <p:attrName>ppt_h</p:attrName>
                                        </p:attrNameLst>
                                      </p:cBhvr>
                                      <p:tavLst>
                                        <p:tav tm="0">
                                          <p:val>
                                            <p:fltVal val="0"/>
                                          </p:val>
                                        </p:tav>
                                        <p:tav tm="100000">
                                          <p:val>
                                            <p:strVal val="#ppt_h"/>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grpId="0" nodeType="clickEffect">
                                  <p:stCondLst>
                                    <p:cond delay="0"/>
                                  </p:stCondLst>
                                  <p:childTnLst>
                                    <p:set>
                                      <p:cBhvr>
                                        <p:cTn id="89" dur="1" fill="hold">
                                          <p:stCondLst>
                                            <p:cond delay="0"/>
                                          </p:stCondLst>
                                        </p:cTn>
                                        <p:tgtEl>
                                          <p:spTgt spid="27717"/>
                                        </p:tgtEl>
                                        <p:attrNameLst>
                                          <p:attrName>style.visibility</p:attrName>
                                        </p:attrNameLst>
                                      </p:cBhvr>
                                      <p:to>
                                        <p:strVal val="visible"/>
                                      </p:to>
                                    </p:set>
                                    <p:anim calcmode="lin" valueType="num">
                                      <p:cBhvr>
                                        <p:cTn id="90" dur="500" fill="hold"/>
                                        <p:tgtEl>
                                          <p:spTgt spid="27717"/>
                                        </p:tgtEl>
                                        <p:attrNameLst>
                                          <p:attrName>ppt_x</p:attrName>
                                        </p:attrNameLst>
                                      </p:cBhvr>
                                      <p:tavLst>
                                        <p:tav tm="0">
                                          <p:val>
                                            <p:strVal val="#ppt_x-#ppt_w/2"/>
                                          </p:val>
                                        </p:tav>
                                        <p:tav tm="100000">
                                          <p:val>
                                            <p:strVal val="#ppt_x"/>
                                          </p:val>
                                        </p:tav>
                                      </p:tavLst>
                                    </p:anim>
                                    <p:anim calcmode="lin" valueType="num">
                                      <p:cBhvr>
                                        <p:cTn id="91" dur="500" fill="hold"/>
                                        <p:tgtEl>
                                          <p:spTgt spid="27717"/>
                                        </p:tgtEl>
                                        <p:attrNameLst>
                                          <p:attrName>ppt_y</p:attrName>
                                        </p:attrNameLst>
                                      </p:cBhvr>
                                      <p:tavLst>
                                        <p:tav tm="0">
                                          <p:val>
                                            <p:strVal val="#ppt_y"/>
                                          </p:val>
                                        </p:tav>
                                        <p:tav tm="100000">
                                          <p:val>
                                            <p:strVal val="#ppt_y"/>
                                          </p:val>
                                        </p:tav>
                                      </p:tavLst>
                                    </p:anim>
                                    <p:anim calcmode="lin" valueType="num">
                                      <p:cBhvr>
                                        <p:cTn id="92" dur="500" fill="hold"/>
                                        <p:tgtEl>
                                          <p:spTgt spid="27717"/>
                                        </p:tgtEl>
                                        <p:attrNameLst>
                                          <p:attrName>ppt_w</p:attrName>
                                        </p:attrNameLst>
                                      </p:cBhvr>
                                      <p:tavLst>
                                        <p:tav tm="0">
                                          <p:val>
                                            <p:fltVal val="0"/>
                                          </p:val>
                                        </p:tav>
                                        <p:tav tm="100000">
                                          <p:val>
                                            <p:strVal val="#ppt_w"/>
                                          </p:val>
                                        </p:tav>
                                      </p:tavLst>
                                    </p:anim>
                                    <p:anim calcmode="lin" valueType="num">
                                      <p:cBhvr>
                                        <p:cTn id="93" dur="500" fill="hold"/>
                                        <p:tgtEl>
                                          <p:spTgt spid="27717"/>
                                        </p:tgtEl>
                                        <p:attrNameLst>
                                          <p:attrName>ppt_h</p:attrName>
                                        </p:attrNameLst>
                                      </p:cBhvr>
                                      <p:tavLst>
                                        <p:tav tm="0">
                                          <p:val>
                                            <p:strVal val="#ppt_h"/>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1" fill="hold" nodeType="clickEffect">
                                  <p:stCondLst>
                                    <p:cond delay="0"/>
                                  </p:stCondLst>
                                  <p:childTnLst>
                                    <p:set>
                                      <p:cBhvr>
                                        <p:cTn id="97" dur="1" fill="hold">
                                          <p:stCondLst>
                                            <p:cond delay="0"/>
                                          </p:stCondLst>
                                        </p:cTn>
                                        <p:tgtEl>
                                          <p:spTgt spid="27729"/>
                                        </p:tgtEl>
                                        <p:attrNameLst>
                                          <p:attrName>style.visibility</p:attrName>
                                        </p:attrNameLst>
                                      </p:cBhvr>
                                      <p:to>
                                        <p:strVal val="visible"/>
                                      </p:to>
                                    </p:set>
                                    <p:anim calcmode="lin" valueType="num">
                                      <p:cBhvr additive="base">
                                        <p:cTn id="98" dur="500" fill="hold"/>
                                        <p:tgtEl>
                                          <p:spTgt spid="27729"/>
                                        </p:tgtEl>
                                        <p:attrNameLst>
                                          <p:attrName>ppt_x</p:attrName>
                                        </p:attrNameLst>
                                      </p:cBhvr>
                                      <p:tavLst>
                                        <p:tav tm="0">
                                          <p:val>
                                            <p:strVal val="#ppt_x"/>
                                          </p:val>
                                        </p:tav>
                                        <p:tav tm="100000">
                                          <p:val>
                                            <p:strVal val="#ppt_x"/>
                                          </p:val>
                                        </p:tav>
                                      </p:tavLst>
                                    </p:anim>
                                    <p:anim calcmode="lin" valueType="num">
                                      <p:cBhvr additive="base">
                                        <p:cTn id="99" dur="500" fill="hold"/>
                                        <p:tgtEl>
                                          <p:spTgt spid="27729"/>
                                        </p:tgtEl>
                                        <p:attrNameLst>
                                          <p:attrName>ppt_y</p:attrName>
                                        </p:attrNameLst>
                                      </p:cBhvr>
                                      <p:tavLst>
                                        <p:tav tm="0">
                                          <p:val>
                                            <p:strVal val="0-#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8" fill="hold" nodeType="clickEffect">
                                  <p:stCondLst>
                                    <p:cond delay="0"/>
                                  </p:stCondLst>
                                  <p:childTnLst>
                                    <p:set>
                                      <p:cBhvr>
                                        <p:cTn id="103" dur="1" fill="hold">
                                          <p:stCondLst>
                                            <p:cond delay="0"/>
                                          </p:stCondLst>
                                        </p:cTn>
                                        <p:tgtEl>
                                          <p:spTgt spid="27719"/>
                                        </p:tgtEl>
                                        <p:attrNameLst>
                                          <p:attrName>style.visibility</p:attrName>
                                        </p:attrNameLst>
                                      </p:cBhvr>
                                      <p:to>
                                        <p:strVal val="visible"/>
                                      </p:to>
                                    </p:set>
                                    <p:anim calcmode="lin" valueType="num">
                                      <p:cBhvr>
                                        <p:cTn id="104" dur="500" fill="hold"/>
                                        <p:tgtEl>
                                          <p:spTgt spid="27719"/>
                                        </p:tgtEl>
                                        <p:attrNameLst>
                                          <p:attrName>ppt_x</p:attrName>
                                        </p:attrNameLst>
                                      </p:cBhvr>
                                      <p:tavLst>
                                        <p:tav tm="0">
                                          <p:val>
                                            <p:strVal val="#ppt_x-#ppt_w/2"/>
                                          </p:val>
                                        </p:tav>
                                        <p:tav tm="100000">
                                          <p:val>
                                            <p:strVal val="#ppt_x"/>
                                          </p:val>
                                        </p:tav>
                                      </p:tavLst>
                                    </p:anim>
                                    <p:anim calcmode="lin" valueType="num">
                                      <p:cBhvr>
                                        <p:cTn id="105" dur="500" fill="hold"/>
                                        <p:tgtEl>
                                          <p:spTgt spid="27719"/>
                                        </p:tgtEl>
                                        <p:attrNameLst>
                                          <p:attrName>ppt_y</p:attrName>
                                        </p:attrNameLst>
                                      </p:cBhvr>
                                      <p:tavLst>
                                        <p:tav tm="0">
                                          <p:val>
                                            <p:strVal val="#ppt_y"/>
                                          </p:val>
                                        </p:tav>
                                        <p:tav tm="100000">
                                          <p:val>
                                            <p:strVal val="#ppt_y"/>
                                          </p:val>
                                        </p:tav>
                                      </p:tavLst>
                                    </p:anim>
                                    <p:anim calcmode="lin" valueType="num">
                                      <p:cBhvr>
                                        <p:cTn id="106" dur="500" fill="hold"/>
                                        <p:tgtEl>
                                          <p:spTgt spid="27719"/>
                                        </p:tgtEl>
                                        <p:attrNameLst>
                                          <p:attrName>ppt_w</p:attrName>
                                        </p:attrNameLst>
                                      </p:cBhvr>
                                      <p:tavLst>
                                        <p:tav tm="0">
                                          <p:val>
                                            <p:fltVal val="0"/>
                                          </p:val>
                                        </p:tav>
                                        <p:tav tm="100000">
                                          <p:val>
                                            <p:strVal val="#ppt_w"/>
                                          </p:val>
                                        </p:tav>
                                      </p:tavLst>
                                    </p:anim>
                                    <p:anim calcmode="lin" valueType="num">
                                      <p:cBhvr>
                                        <p:cTn id="107" dur="500" fill="hold"/>
                                        <p:tgtEl>
                                          <p:spTgt spid="27719"/>
                                        </p:tgtEl>
                                        <p:attrNameLst>
                                          <p:attrName>ppt_h</p:attrName>
                                        </p:attrNameLst>
                                      </p:cBhvr>
                                      <p:tavLst>
                                        <p:tav tm="0">
                                          <p:val>
                                            <p:strVal val="#ppt_h"/>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7" presetClass="entr" presetSubtype="8" fill="hold" nodeType="clickEffect">
                                  <p:stCondLst>
                                    <p:cond delay="0"/>
                                  </p:stCondLst>
                                  <p:childTnLst>
                                    <p:set>
                                      <p:cBhvr>
                                        <p:cTn id="111" dur="1" fill="hold">
                                          <p:stCondLst>
                                            <p:cond delay="0"/>
                                          </p:stCondLst>
                                        </p:cTn>
                                        <p:tgtEl>
                                          <p:spTgt spid="16"/>
                                        </p:tgtEl>
                                        <p:attrNameLst>
                                          <p:attrName>style.visibility</p:attrName>
                                        </p:attrNameLst>
                                      </p:cBhvr>
                                      <p:to>
                                        <p:strVal val="visible"/>
                                      </p:to>
                                    </p:set>
                                    <p:anim calcmode="lin" valueType="num">
                                      <p:cBhvr>
                                        <p:cTn id="112" dur="500" fill="hold"/>
                                        <p:tgtEl>
                                          <p:spTgt spid="16"/>
                                        </p:tgtEl>
                                        <p:attrNameLst>
                                          <p:attrName>ppt_x</p:attrName>
                                        </p:attrNameLst>
                                      </p:cBhvr>
                                      <p:tavLst>
                                        <p:tav tm="0">
                                          <p:val>
                                            <p:strVal val="#ppt_x-#ppt_w/2"/>
                                          </p:val>
                                        </p:tav>
                                        <p:tav tm="100000">
                                          <p:val>
                                            <p:strVal val="#ppt_x"/>
                                          </p:val>
                                        </p:tav>
                                      </p:tavLst>
                                    </p:anim>
                                    <p:anim calcmode="lin" valueType="num">
                                      <p:cBhvr>
                                        <p:cTn id="113" dur="500" fill="hold"/>
                                        <p:tgtEl>
                                          <p:spTgt spid="16"/>
                                        </p:tgtEl>
                                        <p:attrNameLst>
                                          <p:attrName>ppt_y</p:attrName>
                                        </p:attrNameLst>
                                      </p:cBhvr>
                                      <p:tavLst>
                                        <p:tav tm="0">
                                          <p:val>
                                            <p:strVal val="#ppt_y"/>
                                          </p:val>
                                        </p:tav>
                                        <p:tav tm="100000">
                                          <p:val>
                                            <p:strVal val="#ppt_y"/>
                                          </p:val>
                                        </p:tav>
                                      </p:tavLst>
                                    </p:anim>
                                    <p:anim calcmode="lin" valueType="num">
                                      <p:cBhvr>
                                        <p:cTn id="114" dur="500" fill="hold"/>
                                        <p:tgtEl>
                                          <p:spTgt spid="16"/>
                                        </p:tgtEl>
                                        <p:attrNameLst>
                                          <p:attrName>ppt_w</p:attrName>
                                        </p:attrNameLst>
                                      </p:cBhvr>
                                      <p:tavLst>
                                        <p:tav tm="0">
                                          <p:val>
                                            <p:fltVal val="0"/>
                                          </p:val>
                                        </p:tav>
                                        <p:tav tm="100000">
                                          <p:val>
                                            <p:strVal val="#ppt_w"/>
                                          </p:val>
                                        </p:tav>
                                      </p:tavLst>
                                    </p:anim>
                                    <p:anim calcmode="lin" valueType="num">
                                      <p:cBhvr>
                                        <p:cTn id="115"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nodeType="click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blinds(horizontal)">
                                      <p:cBhvr>
                                        <p:cTn id="120" dur="500"/>
                                        <p:tgtEl>
                                          <p:spTgt spid="1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nodeType="clickEffect">
                                  <p:stCondLst>
                                    <p:cond delay="0"/>
                                  </p:stCondLst>
                                  <p:childTnLst>
                                    <p:set>
                                      <p:cBhvr>
                                        <p:cTn id="124" dur="1" fill="hold">
                                          <p:stCondLst>
                                            <p:cond delay="0"/>
                                          </p:stCondLst>
                                        </p:cTn>
                                        <p:tgtEl>
                                          <p:spTgt spid="17"/>
                                        </p:tgtEl>
                                        <p:attrNameLst>
                                          <p:attrName>style.visibility</p:attrName>
                                        </p:attrNameLst>
                                      </p:cBhvr>
                                      <p:to>
                                        <p:strVal val="visible"/>
                                      </p:to>
                                    </p:set>
                                    <p:anim calcmode="lin" valueType="num">
                                      <p:cBhvr>
                                        <p:cTn id="125" dur="500" fill="hold"/>
                                        <p:tgtEl>
                                          <p:spTgt spid="17"/>
                                        </p:tgtEl>
                                        <p:attrNameLst>
                                          <p:attrName>ppt_x</p:attrName>
                                        </p:attrNameLst>
                                      </p:cBhvr>
                                      <p:tavLst>
                                        <p:tav tm="0">
                                          <p:val>
                                            <p:strVal val="#ppt_x-#ppt_w/2"/>
                                          </p:val>
                                        </p:tav>
                                        <p:tav tm="100000">
                                          <p:val>
                                            <p:strVal val="#ppt_x"/>
                                          </p:val>
                                        </p:tav>
                                      </p:tavLst>
                                    </p:anim>
                                    <p:anim calcmode="lin" valueType="num">
                                      <p:cBhvr>
                                        <p:cTn id="126" dur="500" fill="hold"/>
                                        <p:tgtEl>
                                          <p:spTgt spid="17"/>
                                        </p:tgtEl>
                                        <p:attrNameLst>
                                          <p:attrName>ppt_y</p:attrName>
                                        </p:attrNameLst>
                                      </p:cBhvr>
                                      <p:tavLst>
                                        <p:tav tm="0">
                                          <p:val>
                                            <p:strVal val="#ppt_y"/>
                                          </p:val>
                                        </p:tav>
                                        <p:tav tm="100000">
                                          <p:val>
                                            <p:strVal val="#ppt_y"/>
                                          </p:val>
                                        </p:tav>
                                      </p:tavLst>
                                    </p:anim>
                                    <p:anim calcmode="lin" valueType="num">
                                      <p:cBhvr>
                                        <p:cTn id="127" dur="500" fill="hold"/>
                                        <p:tgtEl>
                                          <p:spTgt spid="17"/>
                                        </p:tgtEl>
                                        <p:attrNameLst>
                                          <p:attrName>ppt_w</p:attrName>
                                        </p:attrNameLst>
                                      </p:cBhvr>
                                      <p:tavLst>
                                        <p:tav tm="0">
                                          <p:val>
                                            <p:fltVal val="0"/>
                                          </p:val>
                                        </p:tav>
                                        <p:tav tm="100000">
                                          <p:val>
                                            <p:strVal val="#ppt_w"/>
                                          </p:val>
                                        </p:tav>
                                      </p:tavLst>
                                    </p:anim>
                                    <p:anim calcmode="lin" valueType="num">
                                      <p:cBhvr>
                                        <p:cTn id="12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27656"/>
                                        </p:tgtEl>
                                        <p:attrNameLst>
                                          <p:attrName>style.visibility</p:attrName>
                                        </p:attrNameLst>
                                      </p:cBhvr>
                                      <p:to>
                                        <p:strVal val="visible"/>
                                      </p:to>
                                    </p:set>
                                    <p:animEffect transition="in" filter="blinds(horizontal)">
                                      <p:cBhvr>
                                        <p:cTn id="133" dur="500"/>
                                        <p:tgtEl>
                                          <p:spTgt spid="2765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27657"/>
                                        </p:tgtEl>
                                        <p:attrNameLst>
                                          <p:attrName>style.visibility</p:attrName>
                                        </p:attrNameLst>
                                      </p:cBhvr>
                                      <p:to>
                                        <p:strVal val="visible"/>
                                      </p:to>
                                    </p:set>
                                    <p:animEffect transition="in" filter="blinds(horizontal)">
                                      <p:cBhvr>
                                        <p:cTn id="138" dur="500"/>
                                        <p:tgtEl>
                                          <p:spTgt spid="27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6" grpId="0" autoUpdateAnimBg="0"/>
      <p:bldP spid="27657" grpId="0" autoUpdateAnimBg="0"/>
      <p:bldP spid="27711" grpId="0" animBg="1"/>
      <p:bldP spid="27713" grpId="0" animBg="1"/>
      <p:bldP spid="277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Rectangle 2">
            <a:extLst>
              <a:ext uri="{FF2B5EF4-FFF2-40B4-BE49-F238E27FC236}">
                <a16:creationId xmlns:a16="http://schemas.microsoft.com/office/drawing/2014/main" id="{89008172-A615-4C55-86DF-9EBBF7065B66}"/>
              </a:ext>
            </a:extLst>
          </p:cNvPr>
          <p:cNvSpPr>
            <a:spLocks noGrp="1" noChangeArrowheads="1"/>
          </p:cNvSpPr>
          <p:nvPr>
            <p:ph type="title"/>
          </p:nvPr>
        </p:nvSpPr>
        <p:spPr>
          <a:xfrm>
            <a:off x="609600" y="571500"/>
            <a:ext cx="7772400" cy="609600"/>
          </a:xfrm>
        </p:spPr>
        <p:txBody>
          <a:bodyPr/>
          <a:lstStyle/>
          <a:p>
            <a:pPr algn="ctr" eaLnBrk="1" hangingPunct="1"/>
            <a:r>
              <a:rPr lang="zh-CN" altLang="en-US" sz="2800" b="1">
                <a:solidFill>
                  <a:srgbClr val="040408"/>
                </a:solidFill>
                <a:latin typeface="宋体" panose="02010600030101010101" pitchFamily="2" charset="-122"/>
              </a:rPr>
              <a:t>三相半波可控整流电路整流电压平均值的计算</a:t>
            </a:r>
            <a:r>
              <a:rPr lang="zh-CN" altLang="en-US"/>
              <a:t> </a:t>
            </a:r>
          </a:p>
        </p:txBody>
      </p:sp>
      <p:sp>
        <p:nvSpPr>
          <p:cNvPr id="12296" name="Rectangle 5">
            <a:extLst>
              <a:ext uri="{FF2B5EF4-FFF2-40B4-BE49-F238E27FC236}">
                <a16:creationId xmlns:a16="http://schemas.microsoft.com/office/drawing/2014/main" id="{345F57F6-A3B7-49F3-A742-2B76DE1D8D75}"/>
              </a:ext>
            </a:extLst>
          </p:cNvPr>
          <p:cNvSpPr>
            <a:spLocks noChangeArrowheads="1"/>
          </p:cNvSpPr>
          <p:nvPr/>
        </p:nvSpPr>
        <p:spPr bwMode="auto">
          <a:xfrm>
            <a:off x="381000" y="1524000"/>
            <a:ext cx="388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宋体" panose="02010600030101010101" pitchFamily="2" charset="-122"/>
              </a:rPr>
              <a:t>（</a:t>
            </a:r>
            <a:r>
              <a:rPr lang="en-US" altLang="zh-CN" sz="1800">
                <a:solidFill>
                  <a:srgbClr val="040408"/>
                </a:solidFill>
                <a:latin typeface="宋体" panose="02010600030101010101" pitchFamily="2" charset="-122"/>
              </a:rPr>
              <a:t>1</a:t>
            </a:r>
            <a:r>
              <a:rPr lang="zh-CN" altLang="en-US" sz="1800">
                <a:solidFill>
                  <a:srgbClr val="040408"/>
                </a:solidFill>
                <a:latin typeface="宋体" panose="02010600030101010101" pitchFamily="2" charset="-122"/>
              </a:rPr>
              <a:t>）</a:t>
            </a:r>
            <a:r>
              <a:rPr lang="en-US" altLang="zh-CN" sz="1800" i="1">
                <a:solidFill>
                  <a:srgbClr val="040408"/>
                </a:solidFill>
                <a:latin typeface="宋体" panose="02010600030101010101" pitchFamily="2" charset="-122"/>
              </a:rPr>
              <a:t>a</a:t>
            </a:r>
            <a:r>
              <a:rPr lang="en-US" altLang="zh-CN" sz="1800">
                <a:solidFill>
                  <a:srgbClr val="040408"/>
                </a:solidFill>
                <a:latin typeface="宋体" panose="02010600030101010101" pitchFamily="2" charset="-122"/>
              </a:rPr>
              <a:t>≤30</a:t>
            </a:r>
            <a:r>
              <a:rPr lang="en-US" altLang="zh-CN" sz="1800">
                <a:solidFill>
                  <a:srgbClr val="040408"/>
                </a:solidFill>
                <a:latin typeface="宋体" panose="02010600030101010101" pitchFamily="2" charset="-122"/>
                <a:sym typeface="Symbol" panose="05050102010706020507" pitchFamily="18" charset="2"/>
              </a:rPr>
              <a:t></a:t>
            </a:r>
            <a:r>
              <a:rPr lang="zh-CN" altLang="en-US" sz="1800">
                <a:solidFill>
                  <a:srgbClr val="040408"/>
                </a:solidFill>
                <a:latin typeface="宋体" panose="02010600030101010101" pitchFamily="2" charset="-122"/>
              </a:rPr>
              <a:t>时，负载电流连续，有：</a:t>
            </a:r>
            <a:r>
              <a:rPr lang="zh-CN" altLang="en-US" sz="1100">
                <a:sym typeface="Symbol" panose="05050102010706020507" pitchFamily="18" charset="2"/>
              </a:rPr>
              <a:t> </a:t>
            </a:r>
            <a:endParaRPr lang="zh-CN" altLang="en-US" sz="1200">
              <a:latin typeface="Times New Roman" panose="02020603050405020304" pitchFamily="18" charset="0"/>
              <a:sym typeface="Symbol" panose="05050102010706020507" pitchFamily="18" charset="2"/>
            </a:endParaRPr>
          </a:p>
        </p:txBody>
      </p:sp>
      <p:graphicFrame>
        <p:nvGraphicFramePr>
          <p:cNvPr id="12290" name="Object 6">
            <a:extLst>
              <a:ext uri="{FF2B5EF4-FFF2-40B4-BE49-F238E27FC236}">
                <a16:creationId xmlns:a16="http://schemas.microsoft.com/office/drawing/2014/main" id="{A33AEC27-445E-4C7A-8135-0A636C8BFBE6}"/>
              </a:ext>
            </a:extLst>
          </p:cNvPr>
          <p:cNvGraphicFramePr>
            <a:graphicFrameLocks noChangeAspect="1"/>
          </p:cNvGraphicFramePr>
          <p:nvPr/>
        </p:nvGraphicFramePr>
        <p:xfrm>
          <a:off x="914400" y="1828800"/>
          <a:ext cx="6477000" cy="1041400"/>
        </p:xfrm>
        <a:graphic>
          <a:graphicData uri="http://schemas.openxmlformats.org/presentationml/2006/ole">
            <mc:AlternateContent xmlns:mc="http://schemas.openxmlformats.org/markup-compatibility/2006">
              <mc:Choice xmlns:v="urn:schemas-microsoft-com:vml" Requires="v">
                <p:oleObj spid="_x0000_s12302" name="Equation" r:id="rId3" imgW="3873240" imgH="622080" progId="Equation.DSMT4">
                  <p:embed/>
                </p:oleObj>
              </mc:Choice>
              <mc:Fallback>
                <p:oleObj name="Equation" r:id="rId3" imgW="3873240" imgH="6220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828800"/>
                        <a:ext cx="64770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7" name="Rectangle 7">
            <a:extLst>
              <a:ext uri="{FF2B5EF4-FFF2-40B4-BE49-F238E27FC236}">
                <a16:creationId xmlns:a16="http://schemas.microsoft.com/office/drawing/2014/main" id="{C38C8F73-6A9A-47EC-A3A7-174B03331554}"/>
              </a:ext>
            </a:extLst>
          </p:cNvPr>
          <p:cNvSpPr>
            <a:spLocks noChangeArrowheads="1"/>
          </p:cNvSpPr>
          <p:nvPr/>
        </p:nvSpPr>
        <p:spPr bwMode="auto">
          <a:xfrm>
            <a:off x="3962400" y="26670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solidFill>
                  <a:srgbClr val="040408"/>
                </a:solidFill>
                <a:latin typeface="Times New Roman" panose="02020603050405020304" pitchFamily="18" charset="0"/>
              </a:rPr>
              <a:t> </a:t>
            </a:r>
            <a:r>
              <a:rPr lang="zh-CN" altLang="en-US" sz="1800">
                <a:solidFill>
                  <a:srgbClr val="040408"/>
                </a:solidFill>
                <a:latin typeface="宋体" panose="02010600030101010101" pitchFamily="2" charset="-122"/>
              </a:rPr>
              <a:t>当</a:t>
            </a:r>
            <a:r>
              <a:rPr lang="en-US" altLang="zh-CN" sz="1800" i="1">
                <a:solidFill>
                  <a:srgbClr val="040408"/>
                </a:solidFill>
              </a:rPr>
              <a:t>a</a:t>
            </a:r>
            <a:r>
              <a:rPr lang="en-US" altLang="zh-CN" sz="1800">
                <a:solidFill>
                  <a:srgbClr val="040408"/>
                </a:solidFill>
                <a:latin typeface="Times New Roman" panose="02020603050405020304" pitchFamily="18" charset="0"/>
              </a:rPr>
              <a:t>=0</a:t>
            </a:r>
            <a:r>
              <a:rPr lang="zh-CN" altLang="en-US" sz="1800">
                <a:solidFill>
                  <a:srgbClr val="040408"/>
                </a:solidFill>
                <a:latin typeface="宋体" panose="02010600030101010101" pitchFamily="2" charset="-122"/>
              </a:rPr>
              <a:t>时，</a:t>
            </a:r>
            <a:r>
              <a:rPr lang="en-US" altLang="zh-CN" sz="1800" i="1">
                <a:solidFill>
                  <a:srgbClr val="040408"/>
                </a:solidFill>
              </a:rPr>
              <a:t>U</a:t>
            </a:r>
            <a:r>
              <a:rPr lang="en-US" altLang="zh-CN" sz="1800">
                <a:solidFill>
                  <a:srgbClr val="040408"/>
                </a:solidFill>
                <a:latin typeface="Times New Roman" panose="02020603050405020304" pitchFamily="18" charset="0"/>
              </a:rPr>
              <a:t>d</a:t>
            </a:r>
            <a:r>
              <a:rPr lang="zh-CN" altLang="en-US" sz="1800">
                <a:solidFill>
                  <a:srgbClr val="040408"/>
                </a:solidFill>
                <a:latin typeface="宋体" panose="02010600030101010101" pitchFamily="2" charset="-122"/>
              </a:rPr>
              <a:t>最大</a:t>
            </a:r>
            <a:endParaRPr lang="zh-CN" altLang="en-US" sz="1800">
              <a:solidFill>
                <a:srgbClr val="040408"/>
              </a:solidFill>
              <a:latin typeface="Times New Roman" panose="02020603050405020304" pitchFamily="18" charset="0"/>
            </a:endParaRPr>
          </a:p>
        </p:txBody>
      </p:sp>
      <p:sp>
        <p:nvSpPr>
          <p:cNvPr id="12298" name="Rectangle 8">
            <a:extLst>
              <a:ext uri="{FF2B5EF4-FFF2-40B4-BE49-F238E27FC236}">
                <a16:creationId xmlns:a16="http://schemas.microsoft.com/office/drawing/2014/main" id="{53CB495A-D23E-4768-BD3E-0CB1FE49C035}"/>
              </a:ext>
            </a:extLst>
          </p:cNvPr>
          <p:cNvSpPr>
            <a:spLocks noChangeArrowheads="1"/>
          </p:cNvSpPr>
          <p:nvPr/>
        </p:nvSpPr>
        <p:spPr bwMode="auto">
          <a:xfrm>
            <a:off x="228600" y="3124200"/>
            <a:ext cx="708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solidFill>
                  <a:srgbClr val="040408"/>
                </a:solidFill>
                <a:latin typeface="宋体" panose="02010600030101010101" pitchFamily="2" charset="-122"/>
              </a:rPr>
              <a:t>  </a:t>
            </a:r>
            <a:r>
              <a:rPr lang="zh-CN" altLang="en-US" sz="1800">
                <a:solidFill>
                  <a:srgbClr val="040408"/>
                </a:solidFill>
                <a:latin typeface="宋体" panose="02010600030101010101" pitchFamily="2" charset="-122"/>
              </a:rPr>
              <a:t>（</a:t>
            </a:r>
            <a:r>
              <a:rPr lang="en-US" altLang="zh-CN" sz="1800">
                <a:solidFill>
                  <a:srgbClr val="040408"/>
                </a:solidFill>
                <a:latin typeface="宋体" panose="02010600030101010101" pitchFamily="2" charset="-122"/>
              </a:rPr>
              <a:t>2</a:t>
            </a:r>
            <a:r>
              <a:rPr lang="zh-CN" altLang="en-US" sz="1800">
                <a:solidFill>
                  <a:srgbClr val="040408"/>
                </a:solidFill>
                <a:latin typeface="宋体" panose="02010600030101010101" pitchFamily="2" charset="-122"/>
              </a:rPr>
              <a:t>）</a:t>
            </a:r>
            <a:r>
              <a:rPr lang="en-US" altLang="zh-CN" sz="1800" i="1">
                <a:solidFill>
                  <a:srgbClr val="040408"/>
                </a:solidFill>
                <a:latin typeface="宋体" panose="02010600030101010101" pitchFamily="2" charset="-122"/>
              </a:rPr>
              <a:t>a</a:t>
            </a:r>
            <a:r>
              <a:rPr lang="en-US" altLang="zh-CN" sz="1800">
                <a:solidFill>
                  <a:srgbClr val="040408"/>
                </a:solidFill>
                <a:latin typeface="宋体" panose="02010600030101010101" pitchFamily="2" charset="-122"/>
              </a:rPr>
              <a:t>&gt;30</a:t>
            </a:r>
            <a:r>
              <a:rPr lang="en-US" altLang="zh-CN" sz="1800">
                <a:solidFill>
                  <a:srgbClr val="040408"/>
                </a:solidFill>
                <a:latin typeface="宋体" panose="02010600030101010101" pitchFamily="2" charset="-122"/>
                <a:sym typeface="Symbol" panose="05050102010706020507" pitchFamily="18" charset="2"/>
              </a:rPr>
              <a:t></a:t>
            </a:r>
            <a:r>
              <a:rPr lang="zh-CN" altLang="en-US" sz="1800">
                <a:solidFill>
                  <a:srgbClr val="040408"/>
                </a:solidFill>
                <a:latin typeface="宋体" panose="02010600030101010101" pitchFamily="2" charset="-122"/>
              </a:rPr>
              <a:t>时，负载电流断续，晶闸管导通角减小，此时有：</a:t>
            </a:r>
            <a:r>
              <a:rPr lang="zh-CN" altLang="en-US" sz="1100">
                <a:sym typeface="Symbol" panose="05050102010706020507" pitchFamily="18" charset="2"/>
              </a:rPr>
              <a:t> </a:t>
            </a:r>
            <a:endParaRPr lang="zh-CN" altLang="en-US" sz="1200">
              <a:latin typeface="Times New Roman" panose="02020603050405020304" pitchFamily="18" charset="0"/>
              <a:sym typeface="Symbol" panose="05050102010706020507" pitchFamily="18" charset="2"/>
            </a:endParaRPr>
          </a:p>
        </p:txBody>
      </p:sp>
      <p:graphicFrame>
        <p:nvGraphicFramePr>
          <p:cNvPr id="12291" name="Object 9">
            <a:extLst>
              <a:ext uri="{FF2B5EF4-FFF2-40B4-BE49-F238E27FC236}">
                <a16:creationId xmlns:a16="http://schemas.microsoft.com/office/drawing/2014/main" id="{FC5831DF-39B1-4162-8B7A-D7845F1D069A}"/>
              </a:ext>
            </a:extLst>
          </p:cNvPr>
          <p:cNvGraphicFramePr>
            <a:graphicFrameLocks noChangeAspect="1"/>
          </p:cNvGraphicFramePr>
          <p:nvPr/>
        </p:nvGraphicFramePr>
        <p:xfrm>
          <a:off x="838200" y="3505200"/>
          <a:ext cx="7391400" cy="919163"/>
        </p:xfrm>
        <a:graphic>
          <a:graphicData uri="http://schemas.openxmlformats.org/presentationml/2006/ole">
            <mc:AlternateContent xmlns:mc="http://schemas.openxmlformats.org/markup-compatibility/2006">
              <mc:Choice xmlns:v="urn:schemas-microsoft-com:vml" Requires="v">
                <p:oleObj spid="_x0000_s12303" name="Equation" r:id="rId5" imgW="5003640" imgH="622080" progId="Equation.DSMT4">
                  <p:embed/>
                </p:oleObj>
              </mc:Choice>
              <mc:Fallback>
                <p:oleObj name="Equation" r:id="rId5" imgW="5003640" imgH="62208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505200"/>
                        <a:ext cx="7391400"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9" name="Rectangle 10">
            <a:extLst>
              <a:ext uri="{FF2B5EF4-FFF2-40B4-BE49-F238E27FC236}">
                <a16:creationId xmlns:a16="http://schemas.microsoft.com/office/drawing/2014/main" id="{66D31A97-1481-4BCE-A4D5-C61C3B2048DC}"/>
              </a:ext>
            </a:extLst>
          </p:cNvPr>
          <p:cNvSpPr>
            <a:spLocks noChangeArrowheads="1"/>
          </p:cNvSpPr>
          <p:nvPr/>
        </p:nvSpPr>
        <p:spPr bwMode="auto">
          <a:xfrm>
            <a:off x="533400" y="44958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宋体" panose="02010600030101010101" pitchFamily="2" charset="-122"/>
              </a:rPr>
              <a:t>负载电流平均值为： </a:t>
            </a:r>
          </a:p>
        </p:txBody>
      </p:sp>
      <p:graphicFrame>
        <p:nvGraphicFramePr>
          <p:cNvPr id="12292" name="Object 11">
            <a:extLst>
              <a:ext uri="{FF2B5EF4-FFF2-40B4-BE49-F238E27FC236}">
                <a16:creationId xmlns:a16="http://schemas.microsoft.com/office/drawing/2014/main" id="{D8262D4B-A2E2-476B-AA12-6F0B49C12C74}"/>
              </a:ext>
            </a:extLst>
          </p:cNvPr>
          <p:cNvGraphicFramePr>
            <a:graphicFrameLocks noChangeAspect="1"/>
          </p:cNvGraphicFramePr>
          <p:nvPr/>
        </p:nvGraphicFramePr>
        <p:xfrm>
          <a:off x="3124200" y="4343400"/>
          <a:ext cx="838200" cy="633413"/>
        </p:xfrm>
        <a:graphic>
          <a:graphicData uri="http://schemas.openxmlformats.org/presentationml/2006/ole">
            <mc:AlternateContent xmlns:mc="http://schemas.openxmlformats.org/markup-compatibility/2006">
              <mc:Choice xmlns:v="urn:schemas-microsoft-com:vml" Requires="v">
                <p:oleObj spid="_x0000_s12304" name="Equation" r:id="rId7" imgW="520560" imgH="393480" progId="Equation.DSMT4">
                  <p:embed/>
                </p:oleObj>
              </mc:Choice>
              <mc:Fallback>
                <p:oleObj name="Equation" r:id="rId7" imgW="520560" imgH="39348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4343400"/>
                        <a:ext cx="838200"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0" name="Rectangle 12">
            <a:extLst>
              <a:ext uri="{FF2B5EF4-FFF2-40B4-BE49-F238E27FC236}">
                <a16:creationId xmlns:a16="http://schemas.microsoft.com/office/drawing/2014/main" id="{64433709-BE0A-445C-8792-39892458BCC0}"/>
              </a:ext>
            </a:extLst>
          </p:cNvPr>
          <p:cNvSpPr>
            <a:spLocks noChangeArrowheads="1"/>
          </p:cNvSpPr>
          <p:nvPr/>
        </p:nvSpPr>
        <p:spPr bwMode="auto">
          <a:xfrm>
            <a:off x="533400" y="5105400"/>
            <a:ext cx="579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宋体" panose="02010600030101010101" pitchFamily="2" charset="-122"/>
              </a:rPr>
              <a:t>晶闸管承受的最大反向电压为变压器二次线电压峰值：</a:t>
            </a:r>
          </a:p>
        </p:txBody>
      </p:sp>
      <p:graphicFrame>
        <p:nvGraphicFramePr>
          <p:cNvPr id="12293" name="Object 13">
            <a:extLst>
              <a:ext uri="{FF2B5EF4-FFF2-40B4-BE49-F238E27FC236}">
                <a16:creationId xmlns:a16="http://schemas.microsoft.com/office/drawing/2014/main" id="{5936382C-956F-4EF7-9502-76ACDE595DB7}"/>
              </a:ext>
            </a:extLst>
          </p:cNvPr>
          <p:cNvGraphicFramePr>
            <a:graphicFrameLocks noChangeAspect="1"/>
          </p:cNvGraphicFramePr>
          <p:nvPr/>
        </p:nvGraphicFramePr>
        <p:xfrm>
          <a:off x="6096000" y="5105400"/>
          <a:ext cx="3048000" cy="334963"/>
        </p:xfrm>
        <a:graphic>
          <a:graphicData uri="http://schemas.openxmlformats.org/presentationml/2006/ole">
            <mc:AlternateContent xmlns:mc="http://schemas.openxmlformats.org/markup-compatibility/2006">
              <mc:Choice xmlns:v="urn:schemas-microsoft-com:vml" Requires="v">
                <p:oleObj spid="_x0000_s12305" name="Equation" r:id="rId9" imgW="2197080" imgH="241200" progId="Equation.DSMT4">
                  <p:embed/>
                </p:oleObj>
              </mc:Choice>
              <mc:Fallback>
                <p:oleObj name="Equation" r:id="rId9" imgW="2197080" imgH="2412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5105400"/>
                        <a:ext cx="304800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1" name="Rectangle 14">
            <a:extLst>
              <a:ext uri="{FF2B5EF4-FFF2-40B4-BE49-F238E27FC236}">
                <a16:creationId xmlns:a16="http://schemas.microsoft.com/office/drawing/2014/main" id="{32EC82F8-0401-4138-B471-AE5C113C3658}"/>
              </a:ext>
            </a:extLst>
          </p:cNvPr>
          <p:cNvSpPr>
            <a:spLocks noChangeArrowheads="1"/>
          </p:cNvSpPr>
          <p:nvPr/>
        </p:nvSpPr>
        <p:spPr bwMode="auto">
          <a:xfrm>
            <a:off x="533400" y="5715000"/>
            <a:ext cx="5791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宋体" panose="02010600030101010101" pitchFamily="2" charset="-122"/>
              </a:rPr>
              <a:t>晶闸管阳极与阴极间的最大正向电压等于变压器二次相电压的峰值： </a:t>
            </a:r>
          </a:p>
        </p:txBody>
      </p:sp>
      <p:graphicFrame>
        <p:nvGraphicFramePr>
          <p:cNvPr id="12294" name="Object 15">
            <a:extLst>
              <a:ext uri="{FF2B5EF4-FFF2-40B4-BE49-F238E27FC236}">
                <a16:creationId xmlns:a16="http://schemas.microsoft.com/office/drawing/2014/main" id="{947EAB3D-5ABB-4CD7-9A6B-554621687EEB}"/>
              </a:ext>
            </a:extLst>
          </p:cNvPr>
          <p:cNvGraphicFramePr>
            <a:graphicFrameLocks noChangeAspect="1"/>
          </p:cNvGraphicFramePr>
          <p:nvPr/>
        </p:nvGraphicFramePr>
        <p:xfrm>
          <a:off x="6324600" y="5715000"/>
          <a:ext cx="1143000" cy="344488"/>
        </p:xfrm>
        <a:graphic>
          <a:graphicData uri="http://schemas.openxmlformats.org/presentationml/2006/ole">
            <mc:AlternateContent xmlns:mc="http://schemas.openxmlformats.org/markup-compatibility/2006">
              <mc:Choice xmlns:v="urn:schemas-microsoft-com:vml" Requires="v">
                <p:oleObj spid="_x0000_s12306" name="Equation" r:id="rId11" imgW="799920" imgH="241200" progId="Equation.DSMT4">
                  <p:embed/>
                </p:oleObj>
              </mc:Choice>
              <mc:Fallback>
                <p:oleObj name="Equation" r:id="rId11" imgW="799920" imgH="24120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00" y="5715000"/>
                        <a:ext cx="1143000"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3314" name="Object 4">
            <a:extLst>
              <a:ext uri="{FF2B5EF4-FFF2-40B4-BE49-F238E27FC236}">
                <a16:creationId xmlns:a16="http://schemas.microsoft.com/office/drawing/2014/main" id="{93205206-23E3-4D54-9493-61DCE8F51FF5}"/>
              </a:ext>
            </a:extLst>
          </p:cNvPr>
          <p:cNvGraphicFramePr>
            <a:graphicFrameLocks noChangeAspect="1"/>
          </p:cNvGraphicFramePr>
          <p:nvPr/>
        </p:nvGraphicFramePr>
        <p:xfrm>
          <a:off x="228600" y="1295400"/>
          <a:ext cx="4191000" cy="2362200"/>
        </p:xfrm>
        <a:graphic>
          <a:graphicData uri="http://schemas.openxmlformats.org/presentationml/2006/ole">
            <mc:AlternateContent xmlns:mc="http://schemas.openxmlformats.org/markup-compatibility/2006">
              <mc:Choice xmlns:v="urn:schemas-microsoft-com:vml" Requires="v">
                <p:oleObj spid="_x0000_s13328" r:id="rId3" imgW="1705680" imgH="725040" progId="">
                  <p:embed/>
                </p:oleObj>
              </mc:Choice>
              <mc:Fallback>
                <p:oleObj r:id="rId3" imgW="1705680" imgH="7250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4191000" cy="2362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9900"/>
                              </a:outerShdw>
                            </a:effectLst>
                          </a14:hiddenEffects>
                        </a:ext>
                      </a:extLst>
                    </p:spPr>
                  </p:pic>
                </p:oleObj>
              </mc:Fallback>
            </mc:AlternateContent>
          </a:graphicData>
        </a:graphic>
      </p:graphicFrame>
      <p:graphicFrame>
        <p:nvGraphicFramePr>
          <p:cNvPr id="25605" name="Object 5">
            <a:extLst>
              <a:ext uri="{FF2B5EF4-FFF2-40B4-BE49-F238E27FC236}">
                <a16:creationId xmlns:a16="http://schemas.microsoft.com/office/drawing/2014/main" id="{B4678D8F-3CCA-4CB0-A56B-80BD76B272CB}"/>
              </a:ext>
            </a:extLst>
          </p:cNvPr>
          <p:cNvGraphicFramePr>
            <a:graphicFrameLocks noChangeAspect="1"/>
          </p:cNvGraphicFramePr>
          <p:nvPr/>
        </p:nvGraphicFramePr>
        <p:xfrm>
          <a:off x="3894138" y="0"/>
          <a:ext cx="5249862" cy="6172200"/>
        </p:xfrm>
        <a:graphic>
          <a:graphicData uri="http://schemas.openxmlformats.org/presentationml/2006/ole">
            <mc:AlternateContent xmlns:mc="http://schemas.openxmlformats.org/markup-compatibility/2006">
              <mc:Choice xmlns:v="urn:schemas-microsoft-com:vml" Requires="v">
                <p:oleObj spid="_x0000_s13329" r:id="rId5" imgW="2519640" imgH="2961720" progId="">
                  <p:embed/>
                </p:oleObj>
              </mc:Choice>
              <mc:Fallback>
                <p:oleObj r:id="rId5" imgW="2519640" imgH="296172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4138" y="0"/>
                        <a:ext cx="5249862" cy="6172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9900"/>
                              </a:outerShdw>
                            </a:effectLst>
                          </a14:hiddenEffects>
                        </a:ext>
                      </a:extLst>
                    </p:spPr>
                  </p:pic>
                </p:oleObj>
              </mc:Fallback>
            </mc:AlternateContent>
          </a:graphicData>
        </a:graphic>
      </p:graphicFrame>
      <p:sp>
        <p:nvSpPr>
          <p:cNvPr id="13316" name="Rectangle 6">
            <a:extLst>
              <a:ext uri="{FF2B5EF4-FFF2-40B4-BE49-F238E27FC236}">
                <a16:creationId xmlns:a16="http://schemas.microsoft.com/office/drawing/2014/main" id="{4D26F7D4-6692-45E9-96C3-9832A764E688}"/>
              </a:ext>
            </a:extLst>
          </p:cNvPr>
          <p:cNvSpPr>
            <a:spLocks noChangeArrowheads="1"/>
          </p:cNvSpPr>
          <p:nvPr>
            <p:ph type="title"/>
          </p:nvPr>
        </p:nvSpPr>
        <p:spPr>
          <a:xfrm>
            <a:off x="457200" y="304800"/>
            <a:ext cx="2209800" cy="609600"/>
          </a:xfrm>
          <a:noFill/>
        </p:spPr>
        <p:txBody>
          <a:bodyPr/>
          <a:lstStyle/>
          <a:p>
            <a:pPr eaLnBrk="1" hangingPunct="1"/>
            <a:r>
              <a:rPr lang="zh-CN" altLang="en-US" sz="2400">
                <a:solidFill>
                  <a:srgbClr val="040408"/>
                </a:solidFill>
              </a:rPr>
              <a:t>二、阻感负载</a:t>
            </a:r>
          </a:p>
        </p:txBody>
      </p:sp>
      <p:sp>
        <p:nvSpPr>
          <p:cNvPr id="25607" name="Line 7">
            <a:extLst>
              <a:ext uri="{FF2B5EF4-FFF2-40B4-BE49-F238E27FC236}">
                <a16:creationId xmlns:a16="http://schemas.microsoft.com/office/drawing/2014/main" id="{477EDA1D-734D-4E3B-8CAE-D18FD084F4E5}"/>
              </a:ext>
            </a:extLst>
          </p:cNvPr>
          <p:cNvSpPr>
            <a:spLocks noChangeShapeType="1"/>
          </p:cNvSpPr>
          <p:nvPr/>
        </p:nvSpPr>
        <p:spPr bwMode="auto">
          <a:xfrm>
            <a:off x="5562600" y="1143000"/>
            <a:ext cx="152400" cy="228600"/>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1">
            <a:extLst>
              <a:ext uri="{FF2B5EF4-FFF2-40B4-BE49-F238E27FC236}">
                <a16:creationId xmlns:a16="http://schemas.microsoft.com/office/drawing/2014/main" id="{3FC69E77-3512-47C1-9F3E-927C23965A6D}"/>
              </a:ext>
            </a:extLst>
          </p:cNvPr>
          <p:cNvGrpSpPr>
            <a:grpSpLocks/>
          </p:cNvGrpSpPr>
          <p:nvPr/>
        </p:nvGrpSpPr>
        <p:grpSpPr bwMode="auto">
          <a:xfrm>
            <a:off x="3200400" y="1676400"/>
            <a:ext cx="990600" cy="304800"/>
            <a:chOff x="2016" y="1056"/>
            <a:chExt cx="624" cy="192"/>
          </a:xfrm>
        </p:grpSpPr>
        <p:sp>
          <p:nvSpPr>
            <p:cNvPr id="13325" name="Line 8">
              <a:extLst>
                <a:ext uri="{FF2B5EF4-FFF2-40B4-BE49-F238E27FC236}">
                  <a16:creationId xmlns:a16="http://schemas.microsoft.com/office/drawing/2014/main" id="{1127E904-C087-4323-8AFE-BEBD8F5A6487}"/>
                </a:ext>
              </a:extLst>
            </p:cNvPr>
            <p:cNvSpPr>
              <a:spLocks noChangeShapeType="1"/>
            </p:cNvSpPr>
            <p:nvPr/>
          </p:nvSpPr>
          <p:spPr bwMode="auto">
            <a:xfrm>
              <a:off x="2016" y="1152"/>
              <a:ext cx="144"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26" name="Line 9">
              <a:extLst>
                <a:ext uri="{FF2B5EF4-FFF2-40B4-BE49-F238E27FC236}">
                  <a16:creationId xmlns:a16="http://schemas.microsoft.com/office/drawing/2014/main" id="{467BCBF8-2268-4E06-BAC6-547B11F48D7F}"/>
                </a:ext>
              </a:extLst>
            </p:cNvPr>
            <p:cNvSpPr>
              <a:spLocks noChangeShapeType="1"/>
            </p:cNvSpPr>
            <p:nvPr/>
          </p:nvSpPr>
          <p:spPr bwMode="auto">
            <a:xfrm>
              <a:off x="2448" y="1152"/>
              <a:ext cx="192"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27" name="Line 10">
              <a:extLst>
                <a:ext uri="{FF2B5EF4-FFF2-40B4-BE49-F238E27FC236}">
                  <a16:creationId xmlns:a16="http://schemas.microsoft.com/office/drawing/2014/main" id="{1BB32376-D6C9-40BB-807F-DF32A05B4F2B}"/>
                </a:ext>
              </a:extLst>
            </p:cNvPr>
            <p:cNvSpPr>
              <a:spLocks noChangeShapeType="1"/>
            </p:cNvSpPr>
            <p:nvPr/>
          </p:nvSpPr>
          <p:spPr bwMode="auto">
            <a:xfrm>
              <a:off x="2544" y="1056"/>
              <a:ext cx="0" cy="192"/>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15">
            <a:extLst>
              <a:ext uri="{FF2B5EF4-FFF2-40B4-BE49-F238E27FC236}">
                <a16:creationId xmlns:a16="http://schemas.microsoft.com/office/drawing/2014/main" id="{259FFCDC-40EE-4A7E-B433-E430077A5EFC}"/>
              </a:ext>
            </a:extLst>
          </p:cNvPr>
          <p:cNvGrpSpPr>
            <a:grpSpLocks/>
          </p:cNvGrpSpPr>
          <p:nvPr/>
        </p:nvGrpSpPr>
        <p:grpSpPr bwMode="auto">
          <a:xfrm>
            <a:off x="6172200" y="1143000"/>
            <a:ext cx="838200" cy="228600"/>
            <a:chOff x="3888" y="720"/>
            <a:chExt cx="528" cy="144"/>
          </a:xfrm>
        </p:grpSpPr>
        <p:sp>
          <p:nvSpPr>
            <p:cNvPr id="13323" name="Line 13">
              <a:extLst>
                <a:ext uri="{FF2B5EF4-FFF2-40B4-BE49-F238E27FC236}">
                  <a16:creationId xmlns:a16="http://schemas.microsoft.com/office/drawing/2014/main" id="{B46A1CF0-1E0E-48F3-8F3F-F42E4A730D73}"/>
                </a:ext>
              </a:extLst>
            </p:cNvPr>
            <p:cNvSpPr>
              <a:spLocks noChangeShapeType="1"/>
            </p:cNvSpPr>
            <p:nvPr/>
          </p:nvSpPr>
          <p:spPr bwMode="auto">
            <a:xfrm>
              <a:off x="3888" y="720"/>
              <a:ext cx="96" cy="144"/>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24" name="Line 14">
              <a:extLst>
                <a:ext uri="{FF2B5EF4-FFF2-40B4-BE49-F238E27FC236}">
                  <a16:creationId xmlns:a16="http://schemas.microsoft.com/office/drawing/2014/main" id="{5E12A34F-BFE0-4203-BA68-04100BAEA687}"/>
                </a:ext>
              </a:extLst>
            </p:cNvPr>
            <p:cNvSpPr>
              <a:spLocks noChangeShapeType="1"/>
            </p:cNvSpPr>
            <p:nvPr/>
          </p:nvSpPr>
          <p:spPr bwMode="auto">
            <a:xfrm>
              <a:off x="4320" y="720"/>
              <a:ext cx="96" cy="144"/>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19">
            <a:extLst>
              <a:ext uri="{FF2B5EF4-FFF2-40B4-BE49-F238E27FC236}">
                <a16:creationId xmlns:a16="http://schemas.microsoft.com/office/drawing/2014/main" id="{280C1B8A-F2BE-4DE7-9235-AF7EBEDECC2D}"/>
              </a:ext>
            </a:extLst>
          </p:cNvPr>
          <p:cNvGrpSpPr>
            <a:grpSpLocks/>
          </p:cNvGrpSpPr>
          <p:nvPr/>
        </p:nvGrpSpPr>
        <p:grpSpPr bwMode="auto">
          <a:xfrm>
            <a:off x="5029200" y="533400"/>
            <a:ext cx="533400" cy="609600"/>
            <a:chOff x="3168" y="336"/>
            <a:chExt cx="336" cy="384"/>
          </a:xfrm>
        </p:grpSpPr>
        <p:sp>
          <p:nvSpPr>
            <p:cNvPr id="13321" name="Freeform 17">
              <a:extLst>
                <a:ext uri="{FF2B5EF4-FFF2-40B4-BE49-F238E27FC236}">
                  <a16:creationId xmlns:a16="http://schemas.microsoft.com/office/drawing/2014/main" id="{D569E74E-47E7-4B43-8334-C4EF6FE166CA}"/>
                </a:ext>
              </a:extLst>
            </p:cNvPr>
            <p:cNvSpPr>
              <a:spLocks/>
            </p:cNvSpPr>
            <p:nvPr/>
          </p:nvSpPr>
          <p:spPr bwMode="auto">
            <a:xfrm>
              <a:off x="3168" y="336"/>
              <a:ext cx="336" cy="384"/>
            </a:xfrm>
            <a:custGeom>
              <a:avLst/>
              <a:gdLst>
                <a:gd name="T0" fmla="*/ 0 w 288"/>
                <a:gd name="T1" fmla="*/ 0 h 384"/>
                <a:gd name="T2" fmla="*/ 96 w 288"/>
                <a:gd name="T3" fmla="*/ 48 h 384"/>
                <a:gd name="T4" fmla="*/ 144 w 288"/>
                <a:gd name="T5" fmla="*/ 96 h 384"/>
                <a:gd name="T6" fmla="*/ 192 w 288"/>
                <a:gd name="T7" fmla="*/ 192 h 384"/>
                <a:gd name="T8" fmla="*/ 288 w 288"/>
                <a:gd name="T9" fmla="*/ 384 h 384"/>
                <a:gd name="T10" fmla="*/ 0 60000 65536"/>
                <a:gd name="T11" fmla="*/ 0 60000 65536"/>
                <a:gd name="T12" fmla="*/ 0 60000 65536"/>
                <a:gd name="T13" fmla="*/ 0 60000 65536"/>
                <a:gd name="T14" fmla="*/ 0 60000 65536"/>
                <a:gd name="T15" fmla="*/ 0 w 288"/>
                <a:gd name="T16" fmla="*/ 0 h 384"/>
                <a:gd name="T17" fmla="*/ 288 w 288"/>
                <a:gd name="T18" fmla="*/ 384 h 384"/>
              </a:gdLst>
              <a:ahLst/>
              <a:cxnLst>
                <a:cxn ang="T10">
                  <a:pos x="T0" y="T1"/>
                </a:cxn>
                <a:cxn ang="T11">
                  <a:pos x="T2" y="T3"/>
                </a:cxn>
                <a:cxn ang="T12">
                  <a:pos x="T4" y="T5"/>
                </a:cxn>
                <a:cxn ang="T13">
                  <a:pos x="T6" y="T7"/>
                </a:cxn>
                <a:cxn ang="T14">
                  <a:pos x="T8" y="T9"/>
                </a:cxn>
              </a:cxnLst>
              <a:rect l="T15" t="T16" r="T17" b="T18"/>
              <a:pathLst>
                <a:path w="288" h="384">
                  <a:moveTo>
                    <a:pt x="0" y="0"/>
                  </a:moveTo>
                  <a:cubicBezTo>
                    <a:pt x="36" y="16"/>
                    <a:pt x="72" y="32"/>
                    <a:pt x="96" y="48"/>
                  </a:cubicBezTo>
                  <a:cubicBezTo>
                    <a:pt x="120" y="64"/>
                    <a:pt x="128" y="72"/>
                    <a:pt x="144" y="96"/>
                  </a:cubicBezTo>
                  <a:cubicBezTo>
                    <a:pt x="160" y="120"/>
                    <a:pt x="168" y="144"/>
                    <a:pt x="192" y="192"/>
                  </a:cubicBezTo>
                  <a:cubicBezTo>
                    <a:pt x="216" y="240"/>
                    <a:pt x="252" y="312"/>
                    <a:pt x="288" y="384"/>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322" name="Line 18">
              <a:extLst>
                <a:ext uri="{FF2B5EF4-FFF2-40B4-BE49-F238E27FC236}">
                  <a16:creationId xmlns:a16="http://schemas.microsoft.com/office/drawing/2014/main" id="{9AC52734-5664-414A-AF72-5A07E607BD8B}"/>
                </a:ext>
              </a:extLst>
            </p:cNvPr>
            <p:cNvSpPr>
              <a:spLocks noChangeShapeType="1"/>
            </p:cNvSpPr>
            <p:nvPr/>
          </p:nvSpPr>
          <p:spPr bwMode="auto">
            <a:xfrm flipV="1">
              <a:off x="3168" y="336"/>
              <a:ext cx="0" cy="384"/>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blinds(horizontal)">
                                      <p:cBhvr>
                                        <p:cTn id="7" dur="500"/>
                                        <p:tgtEl>
                                          <p:spTgt spid="256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ppt_w/2"/>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1" fill="hold" nodeType="clickEffect">
                                  <p:stCondLst>
                                    <p:cond delay="0"/>
                                  </p:stCondLst>
                                  <p:childTnLst>
                                    <p:set>
                                      <p:cBhvr>
                                        <p:cTn id="25" dur="1" fill="hold">
                                          <p:stCondLst>
                                            <p:cond delay="0"/>
                                          </p:stCondLst>
                                        </p:cTn>
                                        <p:tgtEl>
                                          <p:spTgt spid="25607"/>
                                        </p:tgtEl>
                                        <p:attrNameLst>
                                          <p:attrName>style.visibility</p:attrName>
                                        </p:attrNameLst>
                                      </p:cBhvr>
                                      <p:to>
                                        <p:strVal val="visible"/>
                                      </p:to>
                                    </p:set>
                                    <p:anim calcmode="lin" valueType="num">
                                      <p:cBhvr additive="base">
                                        <p:cTn id="26" dur="500" fill="hold"/>
                                        <p:tgtEl>
                                          <p:spTgt spid="25607"/>
                                        </p:tgtEl>
                                        <p:attrNameLst>
                                          <p:attrName>ppt_x</p:attrName>
                                        </p:attrNameLst>
                                      </p:cBhvr>
                                      <p:tavLst>
                                        <p:tav tm="0">
                                          <p:val>
                                            <p:strVal val="#ppt_x"/>
                                          </p:val>
                                        </p:tav>
                                        <p:tav tm="100000">
                                          <p:val>
                                            <p:strVal val="#ppt_x"/>
                                          </p:val>
                                        </p:tav>
                                      </p:tavLst>
                                    </p:anim>
                                    <p:anim calcmode="lin" valueType="num">
                                      <p:cBhvr additive="base">
                                        <p:cTn id="27" dur="500" fill="hold"/>
                                        <p:tgtEl>
                                          <p:spTgt spid="25607"/>
                                        </p:tgtEl>
                                        <p:attrNameLst>
                                          <p:attrName>ppt_y</p:attrName>
                                        </p:attrNameLst>
                                      </p:cBhvr>
                                      <p:tavLst>
                                        <p:tav tm="0">
                                          <p:val>
                                            <p:strVal val="0-#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933500E9-A96F-47CC-9E91-11EF7E9B8A2D}"/>
              </a:ext>
            </a:extLst>
          </p:cNvPr>
          <p:cNvSpPr>
            <a:spLocks noGrp="1" noChangeArrowheads="1"/>
          </p:cNvSpPr>
          <p:nvPr>
            <p:ph type="title"/>
          </p:nvPr>
        </p:nvSpPr>
        <p:spPr>
          <a:xfrm>
            <a:off x="914400" y="533400"/>
            <a:ext cx="3276600" cy="533400"/>
          </a:xfrm>
        </p:spPr>
        <p:txBody>
          <a:bodyPr/>
          <a:lstStyle/>
          <a:p>
            <a:pPr eaLnBrk="1" hangingPunct="1"/>
            <a:r>
              <a:rPr lang="zh-CN" altLang="en-US" sz="3600" b="1">
                <a:solidFill>
                  <a:srgbClr val="040408"/>
                </a:solidFill>
              </a:rPr>
              <a:t>例</a:t>
            </a:r>
            <a:r>
              <a:rPr lang="en-US" altLang="zh-CN" sz="3600" b="1">
                <a:solidFill>
                  <a:srgbClr val="040408"/>
                </a:solidFill>
              </a:rPr>
              <a:t>1</a:t>
            </a:r>
            <a:r>
              <a:rPr lang="zh-CN" altLang="en-US" sz="3600" b="1">
                <a:solidFill>
                  <a:srgbClr val="040408"/>
                </a:solidFill>
              </a:rPr>
              <a:t>：</a:t>
            </a:r>
          </a:p>
        </p:txBody>
      </p:sp>
      <p:sp>
        <p:nvSpPr>
          <p:cNvPr id="14340" name="Rectangle 5">
            <a:extLst>
              <a:ext uri="{FF2B5EF4-FFF2-40B4-BE49-F238E27FC236}">
                <a16:creationId xmlns:a16="http://schemas.microsoft.com/office/drawing/2014/main" id="{8250ED2A-2AE2-4B16-816A-7E487F968E1F}"/>
              </a:ext>
            </a:extLst>
          </p:cNvPr>
          <p:cNvSpPr>
            <a:spLocks noChangeArrowheads="1"/>
          </p:cNvSpPr>
          <p:nvPr/>
        </p:nvSpPr>
        <p:spPr bwMode="auto">
          <a:xfrm>
            <a:off x="685800" y="1752600"/>
            <a:ext cx="3048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a:solidFill>
                  <a:srgbClr val="040408"/>
                </a:solidFill>
              </a:rPr>
              <a:t>  </a:t>
            </a:r>
            <a:r>
              <a:rPr lang="en-US" altLang="zh-CN" sz="2000">
                <a:solidFill>
                  <a:srgbClr val="040408"/>
                </a:solidFill>
                <a:latin typeface="宋体" panose="02010600030101010101" pitchFamily="2" charset="-122"/>
              </a:rPr>
              <a:t>   </a:t>
            </a:r>
            <a:r>
              <a:rPr lang="zh-CN" altLang="en-US">
                <a:solidFill>
                  <a:srgbClr val="040408"/>
                </a:solidFill>
                <a:latin typeface="宋体" panose="02010600030101010101" pitchFamily="2" charset="-122"/>
              </a:rPr>
              <a:t>在三相半波整流电路中，如果</a:t>
            </a:r>
            <a:r>
              <a:rPr lang="en-US" altLang="zh-CN">
                <a:solidFill>
                  <a:srgbClr val="040408"/>
                </a:solidFill>
                <a:latin typeface="宋体" panose="02010600030101010101" pitchFamily="2" charset="-122"/>
              </a:rPr>
              <a:t>a</a:t>
            </a:r>
            <a:r>
              <a:rPr lang="zh-CN" altLang="en-US">
                <a:solidFill>
                  <a:srgbClr val="040408"/>
                </a:solidFill>
                <a:latin typeface="宋体" panose="02010600030101010101" pitchFamily="2" charset="-122"/>
              </a:rPr>
              <a:t>相的触发脉冲消失，试绘出在电阻性负载和电感性负载下整流电压</a:t>
            </a:r>
            <a:r>
              <a:rPr lang="en-US" altLang="zh-CN" i="1">
                <a:solidFill>
                  <a:srgbClr val="040408"/>
                </a:solidFill>
                <a:latin typeface="宋体" panose="02010600030101010101" pitchFamily="2" charset="-122"/>
              </a:rPr>
              <a:t>u</a:t>
            </a:r>
            <a:r>
              <a:rPr lang="en-US" altLang="zh-CN">
                <a:solidFill>
                  <a:srgbClr val="040408"/>
                </a:solidFill>
                <a:latin typeface="宋体" panose="02010600030101010101" pitchFamily="2" charset="-122"/>
              </a:rPr>
              <a:t>d</a:t>
            </a:r>
            <a:r>
              <a:rPr lang="zh-CN" altLang="en-US">
                <a:solidFill>
                  <a:srgbClr val="040408"/>
                </a:solidFill>
                <a:latin typeface="宋体" panose="02010600030101010101" pitchFamily="2" charset="-122"/>
              </a:rPr>
              <a:t>的波形。</a:t>
            </a:r>
          </a:p>
          <a:p>
            <a:pPr eaLnBrk="1" hangingPunct="1"/>
            <a:endParaRPr lang="en-US" altLang="zh-CN">
              <a:solidFill>
                <a:srgbClr val="040408"/>
              </a:solidFill>
              <a:latin typeface="宋体" panose="02010600030101010101" pitchFamily="2" charset="-122"/>
            </a:endParaRPr>
          </a:p>
        </p:txBody>
      </p:sp>
      <p:graphicFrame>
        <p:nvGraphicFramePr>
          <p:cNvPr id="14338" name="Object 70">
            <a:extLst>
              <a:ext uri="{FF2B5EF4-FFF2-40B4-BE49-F238E27FC236}">
                <a16:creationId xmlns:a16="http://schemas.microsoft.com/office/drawing/2014/main" id="{1C6CE3EC-70A6-4256-A52C-44EB58505844}"/>
              </a:ext>
            </a:extLst>
          </p:cNvPr>
          <p:cNvGraphicFramePr>
            <a:graphicFrameLocks noChangeAspect="1"/>
          </p:cNvGraphicFramePr>
          <p:nvPr/>
        </p:nvGraphicFramePr>
        <p:xfrm>
          <a:off x="228600" y="4191000"/>
          <a:ext cx="3733800" cy="2105025"/>
        </p:xfrm>
        <a:graphic>
          <a:graphicData uri="http://schemas.openxmlformats.org/presentationml/2006/ole">
            <mc:AlternateContent xmlns:mc="http://schemas.openxmlformats.org/markup-compatibility/2006">
              <mc:Choice xmlns:v="urn:schemas-microsoft-com:vml" Requires="v">
                <p:oleObj spid="_x0000_s14423" r:id="rId3" imgW="1705680" imgH="725040" progId="">
                  <p:embed/>
                </p:oleObj>
              </mc:Choice>
              <mc:Fallback>
                <p:oleObj r:id="rId3" imgW="1705680" imgH="725040" progId="">
                  <p:embed/>
                  <p:pic>
                    <p:nvPicPr>
                      <p:cNvPr id="0" name="Object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191000"/>
                        <a:ext cx="3733800" cy="210502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9900"/>
                              </a:outerShdw>
                            </a:effectLst>
                          </a14:hiddenEffects>
                        </a:ext>
                      </a:extLst>
                    </p:spPr>
                  </p:pic>
                </p:oleObj>
              </mc:Fallback>
            </mc:AlternateContent>
          </a:graphicData>
        </a:graphic>
      </p:graphicFrame>
      <p:grpSp>
        <p:nvGrpSpPr>
          <p:cNvPr id="14341" name="Group 73">
            <a:extLst>
              <a:ext uri="{FF2B5EF4-FFF2-40B4-BE49-F238E27FC236}">
                <a16:creationId xmlns:a16="http://schemas.microsoft.com/office/drawing/2014/main" id="{6F733FCD-A7B8-4FFE-AA6C-F0C00C005992}"/>
              </a:ext>
            </a:extLst>
          </p:cNvPr>
          <p:cNvGrpSpPr>
            <a:grpSpLocks/>
          </p:cNvGrpSpPr>
          <p:nvPr/>
        </p:nvGrpSpPr>
        <p:grpSpPr bwMode="auto">
          <a:xfrm>
            <a:off x="4114800" y="1219200"/>
            <a:ext cx="4416425" cy="4741863"/>
            <a:chOff x="2592" y="768"/>
            <a:chExt cx="2782" cy="2987"/>
          </a:xfrm>
        </p:grpSpPr>
        <p:grpSp>
          <p:nvGrpSpPr>
            <p:cNvPr id="14357" name="Group 6">
              <a:extLst>
                <a:ext uri="{FF2B5EF4-FFF2-40B4-BE49-F238E27FC236}">
                  <a16:creationId xmlns:a16="http://schemas.microsoft.com/office/drawing/2014/main" id="{A06A8330-7342-4348-81EA-36CB87AA720C}"/>
                </a:ext>
              </a:extLst>
            </p:cNvPr>
            <p:cNvGrpSpPr>
              <a:grpSpLocks/>
            </p:cNvGrpSpPr>
            <p:nvPr/>
          </p:nvGrpSpPr>
          <p:grpSpPr bwMode="auto">
            <a:xfrm>
              <a:off x="2592" y="864"/>
              <a:ext cx="2782" cy="1163"/>
              <a:chOff x="2202" y="1956"/>
              <a:chExt cx="6956" cy="2907"/>
            </a:xfrm>
          </p:grpSpPr>
          <p:grpSp>
            <p:nvGrpSpPr>
              <p:cNvPr id="14404" name="Group 7">
                <a:extLst>
                  <a:ext uri="{FF2B5EF4-FFF2-40B4-BE49-F238E27FC236}">
                    <a16:creationId xmlns:a16="http://schemas.microsoft.com/office/drawing/2014/main" id="{C6DC21E3-00B3-4F01-95D9-4EBA32DF2940}"/>
                  </a:ext>
                </a:extLst>
              </p:cNvPr>
              <p:cNvGrpSpPr>
                <a:grpSpLocks/>
              </p:cNvGrpSpPr>
              <p:nvPr/>
            </p:nvGrpSpPr>
            <p:grpSpPr bwMode="auto">
              <a:xfrm>
                <a:off x="2657" y="2278"/>
                <a:ext cx="6015" cy="1248"/>
                <a:chOff x="1922" y="1704"/>
                <a:chExt cx="4272" cy="1248"/>
              </a:xfrm>
            </p:grpSpPr>
            <p:sp>
              <p:nvSpPr>
                <p:cNvPr id="14420" name="Freeform 8">
                  <a:extLst>
                    <a:ext uri="{FF2B5EF4-FFF2-40B4-BE49-F238E27FC236}">
                      <a16:creationId xmlns:a16="http://schemas.microsoft.com/office/drawing/2014/main" id="{C2D65BDA-7B99-456B-88B4-236F86644248}"/>
                    </a:ext>
                  </a:extLst>
                </p:cNvPr>
                <p:cNvSpPr>
                  <a:spLocks/>
                </p:cNvSpPr>
                <p:nvPr/>
              </p:nvSpPr>
              <p:spPr bwMode="auto">
                <a:xfrm>
                  <a:off x="1924" y="1710"/>
                  <a:ext cx="4270" cy="1230"/>
                </a:xfrm>
                <a:custGeom>
                  <a:avLst/>
                  <a:gdLst>
                    <a:gd name="T0" fmla="*/ 0 w 4270"/>
                    <a:gd name="T1" fmla="*/ 105 h 1563"/>
                    <a:gd name="T2" fmla="*/ 86 w 4270"/>
                    <a:gd name="T3" fmla="*/ 192 h 1563"/>
                    <a:gd name="T4" fmla="*/ 169 w 4270"/>
                    <a:gd name="T5" fmla="*/ 313 h 1563"/>
                    <a:gd name="T6" fmla="*/ 263 w 4270"/>
                    <a:gd name="T7" fmla="*/ 441 h 1563"/>
                    <a:gd name="T8" fmla="*/ 346 w 4270"/>
                    <a:gd name="T9" fmla="*/ 595 h 1563"/>
                    <a:gd name="T10" fmla="*/ 429 w 4270"/>
                    <a:gd name="T11" fmla="*/ 746 h 1563"/>
                    <a:gd name="T12" fmla="*/ 512 w 4270"/>
                    <a:gd name="T13" fmla="*/ 904 h 1563"/>
                    <a:gd name="T14" fmla="*/ 595 w 4270"/>
                    <a:gd name="T15" fmla="*/ 1055 h 1563"/>
                    <a:gd name="T16" fmla="*/ 689 w 4270"/>
                    <a:gd name="T17" fmla="*/ 1194 h 1563"/>
                    <a:gd name="T18" fmla="*/ 772 w 4270"/>
                    <a:gd name="T19" fmla="*/ 1318 h 1563"/>
                    <a:gd name="T20" fmla="*/ 858 w 4270"/>
                    <a:gd name="T21" fmla="*/ 1420 h 1563"/>
                    <a:gd name="T22" fmla="*/ 941 w 4270"/>
                    <a:gd name="T23" fmla="*/ 1495 h 1563"/>
                    <a:gd name="T24" fmla="*/ 1024 w 4270"/>
                    <a:gd name="T25" fmla="*/ 1544 h 1563"/>
                    <a:gd name="T26" fmla="*/ 1107 w 4270"/>
                    <a:gd name="T27" fmla="*/ 1563 h 1563"/>
                    <a:gd name="T28" fmla="*/ 1201 w 4270"/>
                    <a:gd name="T29" fmla="*/ 1552 h 1563"/>
                    <a:gd name="T30" fmla="*/ 1284 w 4270"/>
                    <a:gd name="T31" fmla="*/ 1510 h 1563"/>
                    <a:gd name="T32" fmla="*/ 1370 w 4270"/>
                    <a:gd name="T33" fmla="*/ 1435 h 1563"/>
                    <a:gd name="T34" fmla="*/ 1453 w 4270"/>
                    <a:gd name="T35" fmla="*/ 1337 h 1563"/>
                    <a:gd name="T36" fmla="*/ 1536 w 4270"/>
                    <a:gd name="T37" fmla="*/ 1220 h 1563"/>
                    <a:gd name="T38" fmla="*/ 1630 w 4270"/>
                    <a:gd name="T39" fmla="*/ 1081 h 1563"/>
                    <a:gd name="T40" fmla="*/ 1713 w 4270"/>
                    <a:gd name="T41" fmla="*/ 930 h 1563"/>
                    <a:gd name="T42" fmla="*/ 1796 w 4270"/>
                    <a:gd name="T43" fmla="*/ 772 h 1563"/>
                    <a:gd name="T44" fmla="*/ 1879 w 4270"/>
                    <a:gd name="T45" fmla="*/ 621 h 1563"/>
                    <a:gd name="T46" fmla="*/ 1965 w 4270"/>
                    <a:gd name="T47" fmla="*/ 471 h 1563"/>
                    <a:gd name="T48" fmla="*/ 2056 w 4270"/>
                    <a:gd name="T49" fmla="*/ 331 h 1563"/>
                    <a:gd name="T50" fmla="*/ 2142 w 4270"/>
                    <a:gd name="T51" fmla="*/ 215 h 1563"/>
                    <a:gd name="T52" fmla="*/ 2225 w 4270"/>
                    <a:gd name="T53" fmla="*/ 117 h 1563"/>
                    <a:gd name="T54" fmla="*/ 2308 w 4270"/>
                    <a:gd name="T55" fmla="*/ 49 h 1563"/>
                    <a:gd name="T56" fmla="*/ 2391 w 4270"/>
                    <a:gd name="T57" fmla="*/ 7 h 1563"/>
                    <a:gd name="T58" fmla="*/ 2474 w 4270"/>
                    <a:gd name="T59" fmla="*/ 0 h 1563"/>
                    <a:gd name="T60" fmla="*/ 2568 w 4270"/>
                    <a:gd name="T61" fmla="*/ 23 h 1563"/>
                    <a:gd name="T62" fmla="*/ 2651 w 4270"/>
                    <a:gd name="T63" fmla="*/ 75 h 1563"/>
                    <a:gd name="T64" fmla="*/ 2737 w 4270"/>
                    <a:gd name="T65" fmla="*/ 151 h 1563"/>
                    <a:gd name="T66" fmla="*/ 2820 w 4270"/>
                    <a:gd name="T67" fmla="*/ 264 h 1563"/>
                    <a:gd name="T68" fmla="*/ 2903 w 4270"/>
                    <a:gd name="T69" fmla="*/ 388 h 1563"/>
                    <a:gd name="T70" fmla="*/ 2997 w 4270"/>
                    <a:gd name="T71" fmla="*/ 531 h 1563"/>
                    <a:gd name="T72" fmla="*/ 3080 w 4270"/>
                    <a:gd name="T73" fmla="*/ 682 h 1563"/>
                    <a:gd name="T74" fmla="*/ 3163 w 4270"/>
                    <a:gd name="T75" fmla="*/ 836 h 1563"/>
                    <a:gd name="T76" fmla="*/ 3250 w 4270"/>
                    <a:gd name="T77" fmla="*/ 994 h 1563"/>
                    <a:gd name="T78" fmla="*/ 3332 w 4270"/>
                    <a:gd name="T79" fmla="*/ 1137 h 1563"/>
                    <a:gd name="T80" fmla="*/ 3423 w 4270"/>
                    <a:gd name="T81" fmla="*/ 1269 h 1563"/>
                    <a:gd name="T82" fmla="*/ 3509 w 4270"/>
                    <a:gd name="T83" fmla="*/ 1379 h 1563"/>
                    <a:gd name="T84" fmla="*/ 3592 w 4270"/>
                    <a:gd name="T85" fmla="*/ 1469 h 1563"/>
                    <a:gd name="T86" fmla="*/ 3675 w 4270"/>
                    <a:gd name="T87" fmla="*/ 1529 h 1563"/>
                    <a:gd name="T88" fmla="*/ 3758 w 4270"/>
                    <a:gd name="T89" fmla="*/ 1563 h 1563"/>
                    <a:gd name="T90" fmla="*/ 3845 w 4270"/>
                    <a:gd name="T91" fmla="*/ 1563 h 1563"/>
                    <a:gd name="T92" fmla="*/ 3935 w 4270"/>
                    <a:gd name="T93" fmla="*/ 1529 h 1563"/>
                    <a:gd name="T94" fmla="*/ 4022 w 4270"/>
                    <a:gd name="T95" fmla="*/ 1469 h 1563"/>
                    <a:gd name="T96" fmla="*/ 4104 w 4270"/>
                    <a:gd name="T97" fmla="*/ 1386 h 1563"/>
                    <a:gd name="T98" fmla="*/ 4187 w 4270"/>
                    <a:gd name="T99" fmla="*/ 1269 h 1563"/>
                    <a:gd name="T100" fmla="*/ 4270 w 4270"/>
                    <a:gd name="T101" fmla="*/ 1137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05"/>
                      </a:moveTo>
                      <a:lnTo>
                        <a:pt x="86" y="192"/>
                      </a:lnTo>
                      <a:lnTo>
                        <a:pt x="169" y="313"/>
                      </a:lnTo>
                      <a:lnTo>
                        <a:pt x="263" y="441"/>
                      </a:lnTo>
                      <a:lnTo>
                        <a:pt x="346" y="595"/>
                      </a:lnTo>
                      <a:lnTo>
                        <a:pt x="429" y="746"/>
                      </a:lnTo>
                      <a:lnTo>
                        <a:pt x="512" y="904"/>
                      </a:lnTo>
                      <a:lnTo>
                        <a:pt x="595" y="1055"/>
                      </a:lnTo>
                      <a:lnTo>
                        <a:pt x="689" y="1194"/>
                      </a:lnTo>
                      <a:lnTo>
                        <a:pt x="772" y="1318"/>
                      </a:lnTo>
                      <a:lnTo>
                        <a:pt x="858" y="1420"/>
                      </a:lnTo>
                      <a:lnTo>
                        <a:pt x="941" y="1495"/>
                      </a:lnTo>
                      <a:lnTo>
                        <a:pt x="1024" y="1544"/>
                      </a:lnTo>
                      <a:lnTo>
                        <a:pt x="1107" y="1563"/>
                      </a:lnTo>
                      <a:lnTo>
                        <a:pt x="1201" y="1552"/>
                      </a:lnTo>
                      <a:lnTo>
                        <a:pt x="1284" y="1510"/>
                      </a:lnTo>
                      <a:lnTo>
                        <a:pt x="1370" y="1435"/>
                      </a:lnTo>
                      <a:lnTo>
                        <a:pt x="1453" y="1337"/>
                      </a:lnTo>
                      <a:lnTo>
                        <a:pt x="1536" y="1220"/>
                      </a:lnTo>
                      <a:lnTo>
                        <a:pt x="1630" y="1081"/>
                      </a:lnTo>
                      <a:lnTo>
                        <a:pt x="1713" y="930"/>
                      </a:lnTo>
                      <a:lnTo>
                        <a:pt x="1796" y="772"/>
                      </a:lnTo>
                      <a:lnTo>
                        <a:pt x="1879" y="621"/>
                      </a:lnTo>
                      <a:lnTo>
                        <a:pt x="1965" y="471"/>
                      </a:lnTo>
                      <a:lnTo>
                        <a:pt x="2056" y="331"/>
                      </a:lnTo>
                      <a:lnTo>
                        <a:pt x="2142" y="215"/>
                      </a:lnTo>
                      <a:lnTo>
                        <a:pt x="2225" y="117"/>
                      </a:lnTo>
                      <a:lnTo>
                        <a:pt x="2308" y="49"/>
                      </a:lnTo>
                      <a:lnTo>
                        <a:pt x="2391" y="7"/>
                      </a:lnTo>
                      <a:lnTo>
                        <a:pt x="2474" y="0"/>
                      </a:lnTo>
                      <a:lnTo>
                        <a:pt x="2568" y="23"/>
                      </a:lnTo>
                      <a:lnTo>
                        <a:pt x="2651" y="75"/>
                      </a:lnTo>
                      <a:lnTo>
                        <a:pt x="2737" y="151"/>
                      </a:lnTo>
                      <a:lnTo>
                        <a:pt x="2820" y="264"/>
                      </a:lnTo>
                      <a:lnTo>
                        <a:pt x="2903" y="388"/>
                      </a:lnTo>
                      <a:lnTo>
                        <a:pt x="2997" y="531"/>
                      </a:lnTo>
                      <a:lnTo>
                        <a:pt x="3080" y="682"/>
                      </a:lnTo>
                      <a:lnTo>
                        <a:pt x="3163" y="836"/>
                      </a:lnTo>
                      <a:lnTo>
                        <a:pt x="3250" y="994"/>
                      </a:lnTo>
                      <a:lnTo>
                        <a:pt x="3332" y="1137"/>
                      </a:lnTo>
                      <a:lnTo>
                        <a:pt x="3423" y="1269"/>
                      </a:lnTo>
                      <a:lnTo>
                        <a:pt x="3509" y="1379"/>
                      </a:lnTo>
                      <a:lnTo>
                        <a:pt x="3592" y="1469"/>
                      </a:lnTo>
                      <a:lnTo>
                        <a:pt x="3675" y="1529"/>
                      </a:lnTo>
                      <a:lnTo>
                        <a:pt x="3758" y="1563"/>
                      </a:lnTo>
                      <a:lnTo>
                        <a:pt x="3845" y="1563"/>
                      </a:lnTo>
                      <a:lnTo>
                        <a:pt x="3935" y="1529"/>
                      </a:lnTo>
                      <a:lnTo>
                        <a:pt x="4022" y="1469"/>
                      </a:lnTo>
                      <a:lnTo>
                        <a:pt x="4104" y="1386"/>
                      </a:lnTo>
                      <a:lnTo>
                        <a:pt x="4187" y="1269"/>
                      </a:lnTo>
                      <a:lnTo>
                        <a:pt x="4270" y="1137"/>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21" name="Freeform 9">
                  <a:extLst>
                    <a:ext uri="{FF2B5EF4-FFF2-40B4-BE49-F238E27FC236}">
                      <a16:creationId xmlns:a16="http://schemas.microsoft.com/office/drawing/2014/main" id="{6233A78F-96D9-4905-9F3F-4360A20641C1}"/>
                    </a:ext>
                  </a:extLst>
                </p:cNvPr>
                <p:cNvSpPr>
                  <a:spLocks/>
                </p:cNvSpPr>
                <p:nvPr/>
              </p:nvSpPr>
              <p:spPr bwMode="auto">
                <a:xfrm>
                  <a:off x="1924" y="1707"/>
                  <a:ext cx="4270" cy="1245"/>
                </a:xfrm>
                <a:custGeom>
                  <a:avLst/>
                  <a:gdLst>
                    <a:gd name="T0" fmla="*/ 0 w 4270"/>
                    <a:gd name="T1" fmla="*/ 787 h 1563"/>
                    <a:gd name="T2" fmla="*/ 86 w 4270"/>
                    <a:gd name="T3" fmla="*/ 629 h 1563"/>
                    <a:gd name="T4" fmla="*/ 169 w 4270"/>
                    <a:gd name="T5" fmla="*/ 475 h 1563"/>
                    <a:gd name="T6" fmla="*/ 263 w 4270"/>
                    <a:gd name="T7" fmla="*/ 339 h 1563"/>
                    <a:gd name="T8" fmla="*/ 346 w 4270"/>
                    <a:gd name="T9" fmla="*/ 222 h 1563"/>
                    <a:gd name="T10" fmla="*/ 429 w 4270"/>
                    <a:gd name="T11" fmla="*/ 124 h 1563"/>
                    <a:gd name="T12" fmla="*/ 512 w 4270"/>
                    <a:gd name="T13" fmla="*/ 56 h 1563"/>
                    <a:gd name="T14" fmla="*/ 595 w 4270"/>
                    <a:gd name="T15" fmla="*/ 7 h 1563"/>
                    <a:gd name="T16" fmla="*/ 689 w 4270"/>
                    <a:gd name="T17" fmla="*/ 0 h 1563"/>
                    <a:gd name="T18" fmla="*/ 772 w 4270"/>
                    <a:gd name="T19" fmla="*/ 23 h 1563"/>
                    <a:gd name="T20" fmla="*/ 858 w 4270"/>
                    <a:gd name="T21" fmla="*/ 71 h 1563"/>
                    <a:gd name="T22" fmla="*/ 941 w 4270"/>
                    <a:gd name="T23" fmla="*/ 151 h 1563"/>
                    <a:gd name="T24" fmla="*/ 1024 w 4270"/>
                    <a:gd name="T25" fmla="*/ 256 h 1563"/>
                    <a:gd name="T26" fmla="*/ 1107 w 4270"/>
                    <a:gd name="T27" fmla="*/ 380 h 1563"/>
                    <a:gd name="T28" fmla="*/ 1201 w 4270"/>
                    <a:gd name="T29" fmla="*/ 516 h 1563"/>
                    <a:gd name="T30" fmla="*/ 1284 w 4270"/>
                    <a:gd name="T31" fmla="*/ 670 h 1563"/>
                    <a:gd name="T32" fmla="*/ 1370 w 4270"/>
                    <a:gd name="T33" fmla="*/ 829 h 1563"/>
                    <a:gd name="T34" fmla="*/ 1453 w 4270"/>
                    <a:gd name="T35" fmla="*/ 987 h 1563"/>
                    <a:gd name="T36" fmla="*/ 1536 w 4270"/>
                    <a:gd name="T37" fmla="*/ 1130 h 1563"/>
                    <a:gd name="T38" fmla="*/ 1630 w 4270"/>
                    <a:gd name="T39" fmla="*/ 1262 h 1563"/>
                    <a:gd name="T40" fmla="*/ 1713 w 4270"/>
                    <a:gd name="T41" fmla="*/ 1379 h 1563"/>
                    <a:gd name="T42" fmla="*/ 1796 w 4270"/>
                    <a:gd name="T43" fmla="*/ 1469 h 1563"/>
                    <a:gd name="T44" fmla="*/ 1879 w 4270"/>
                    <a:gd name="T45" fmla="*/ 1529 h 1563"/>
                    <a:gd name="T46" fmla="*/ 1965 w 4270"/>
                    <a:gd name="T47" fmla="*/ 1559 h 1563"/>
                    <a:gd name="T48" fmla="*/ 2056 w 4270"/>
                    <a:gd name="T49" fmla="*/ 1563 h 1563"/>
                    <a:gd name="T50" fmla="*/ 2142 w 4270"/>
                    <a:gd name="T51" fmla="*/ 1529 h 1563"/>
                    <a:gd name="T52" fmla="*/ 2225 w 4270"/>
                    <a:gd name="T53" fmla="*/ 1476 h 1563"/>
                    <a:gd name="T54" fmla="*/ 2308 w 4270"/>
                    <a:gd name="T55" fmla="*/ 1386 h 1563"/>
                    <a:gd name="T56" fmla="*/ 2391 w 4270"/>
                    <a:gd name="T57" fmla="*/ 1277 h 1563"/>
                    <a:gd name="T58" fmla="*/ 2474 w 4270"/>
                    <a:gd name="T59" fmla="*/ 1145 h 1563"/>
                    <a:gd name="T60" fmla="*/ 2568 w 4270"/>
                    <a:gd name="T61" fmla="*/ 998 h 1563"/>
                    <a:gd name="T62" fmla="*/ 2651 w 4270"/>
                    <a:gd name="T63" fmla="*/ 847 h 1563"/>
                    <a:gd name="T64" fmla="*/ 2737 w 4270"/>
                    <a:gd name="T65" fmla="*/ 689 h 1563"/>
                    <a:gd name="T66" fmla="*/ 2820 w 4270"/>
                    <a:gd name="T67" fmla="*/ 539 h 1563"/>
                    <a:gd name="T68" fmla="*/ 2903 w 4270"/>
                    <a:gd name="T69" fmla="*/ 392 h 1563"/>
                    <a:gd name="T70" fmla="*/ 2997 w 4270"/>
                    <a:gd name="T71" fmla="*/ 271 h 1563"/>
                    <a:gd name="T72" fmla="*/ 3080 w 4270"/>
                    <a:gd name="T73" fmla="*/ 158 h 1563"/>
                    <a:gd name="T74" fmla="*/ 3163 w 4270"/>
                    <a:gd name="T75" fmla="*/ 75 h 1563"/>
                    <a:gd name="T76" fmla="*/ 3250 w 4270"/>
                    <a:gd name="T77" fmla="*/ 23 h 1563"/>
                    <a:gd name="T78" fmla="*/ 3332 w 4270"/>
                    <a:gd name="T79" fmla="*/ 0 h 1563"/>
                    <a:gd name="T80" fmla="*/ 3423 w 4270"/>
                    <a:gd name="T81" fmla="*/ 7 h 1563"/>
                    <a:gd name="T82" fmla="*/ 3509 w 4270"/>
                    <a:gd name="T83" fmla="*/ 49 h 1563"/>
                    <a:gd name="T84" fmla="*/ 3592 w 4270"/>
                    <a:gd name="T85" fmla="*/ 109 h 1563"/>
                    <a:gd name="T86" fmla="*/ 3675 w 4270"/>
                    <a:gd name="T87" fmla="*/ 207 h 1563"/>
                    <a:gd name="T88" fmla="*/ 3758 w 4270"/>
                    <a:gd name="T89" fmla="*/ 324 h 1563"/>
                    <a:gd name="T90" fmla="*/ 3845 w 4270"/>
                    <a:gd name="T91" fmla="*/ 463 h 1563"/>
                    <a:gd name="T92" fmla="*/ 3935 w 4270"/>
                    <a:gd name="T93" fmla="*/ 606 h 1563"/>
                    <a:gd name="T94" fmla="*/ 4022 w 4270"/>
                    <a:gd name="T95" fmla="*/ 765 h 1563"/>
                    <a:gd name="T96" fmla="*/ 4104 w 4270"/>
                    <a:gd name="T97" fmla="*/ 915 h 1563"/>
                    <a:gd name="T98" fmla="*/ 4187 w 4270"/>
                    <a:gd name="T99" fmla="*/ 1070 h 1563"/>
                    <a:gd name="T100" fmla="*/ 4270 w 4270"/>
                    <a:gd name="T101" fmla="*/ 1205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787"/>
                      </a:moveTo>
                      <a:lnTo>
                        <a:pt x="86" y="629"/>
                      </a:lnTo>
                      <a:lnTo>
                        <a:pt x="169" y="475"/>
                      </a:lnTo>
                      <a:lnTo>
                        <a:pt x="263" y="339"/>
                      </a:lnTo>
                      <a:lnTo>
                        <a:pt x="346" y="222"/>
                      </a:lnTo>
                      <a:lnTo>
                        <a:pt x="429" y="124"/>
                      </a:lnTo>
                      <a:lnTo>
                        <a:pt x="512" y="56"/>
                      </a:lnTo>
                      <a:lnTo>
                        <a:pt x="595" y="7"/>
                      </a:lnTo>
                      <a:lnTo>
                        <a:pt x="689" y="0"/>
                      </a:lnTo>
                      <a:lnTo>
                        <a:pt x="772" y="23"/>
                      </a:lnTo>
                      <a:lnTo>
                        <a:pt x="858" y="71"/>
                      </a:lnTo>
                      <a:lnTo>
                        <a:pt x="941" y="151"/>
                      </a:lnTo>
                      <a:lnTo>
                        <a:pt x="1024" y="256"/>
                      </a:lnTo>
                      <a:lnTo>
                        <a:pt x="1107" y="380"/>
                      </a:lnTo>
                      <a:lnTo>
                        <a:pt x="1201" y="516"/>
                      </a:lnTo>
                      <a:lnTo>
                        <a:pt x="1284" y="670"/>
                      </a:lnTo>
                      <a:lnTo>
                        <a:pt x="1370" y="829"/>
                      </a:lnTo>
                      <a:lnTo>
                        <a:pt x="1453" y="987"/>
                      </a:lnTo>
                      <a:lnTo>
                        <a:pt x="1536" y="1130"/>
                      </a:lnTo>
                      <a:lnTo>
                        <a:pt x="1630" y="1262"/>
                      </a:lnTo>
                      <a:lnTo>
                        <a:pt x="1713" y="1379"/>
                      </a:lnTo>
                      <a:lnTo>
                        <a:pt x="1796" y="1469"/>
                      </a:lnTo>
                      <a:lnTo>
                        <a:pt x="1879" y="1529"/>
                      </a:lnTo>
                      <a:lnTo>
                        <a:pt x="1965" y="1559"/>
                      </a:lnTo>
                      <a:lnTo>
                        <a:pt x="2056" y="1563"/>
                      </a:lnTo>
                      <a:lnTo>
                        <a:pt x="2142" y="1529"/>
                      </a:lnTo>
                      <a:lnTo>
                        <a:pt x="2225" y="1476"/>
                      </a:lnTo>
                      <a:lnTo>
                        <a:pt x="2308" y="1386"/>
                      </a:lnTo>
                      <a:lnTo>
                        <a:pt x="2391" y="1277"/>
                      </a:lnTo>
                      <a:lnTo>
                        <a:pt x="2474" y="1145"/>
                      </a:lnTo>
                      <a:lnTo>
                        <a:pt x="2568" y="998"/>
                      </a:lnTo>
                      <a:lnTo>
                        <a:pt x="2651" y="847"/>
                      </a:lnTo>
                      <a:lnTo>
                        <a:pt x="2737" y="689"/>
                      </a:lnTo>
                      <a:lnTo>
                        <a:pt x="2820" y="539"/>
                      </a:lnTo>
                      <a:lnTo>
                        <a:pt x="2903" y="392"/>
                      </a:lnTo>
                      <a:lnTo>
                        <a:pt x="2997" y="271"/>
                      </a:lnTo>
                      <a:lnTo>
                        <a:pt x="3080" y="158"/>
                      </a:lnTo>
                      <a:lnTo>
                        <a:pt x="3163" y="75"/>
                      </a:lnTo>
                      <a:lnTo>
                        <a:pt x="3250" y="23"/>
                      </a:lnTo>
                      <a:lnTo>
                        <a:pt x="3332" y="0"/>
                      </a:lnTo>
                      <a:lnTo>
                        <a:pt x="3423" y="7"/>
                      </a:lnTo>
                      <a:lnTo>
                        <a:pt x="3509" y="49"/>
                      </a:lnTo>
                      <a:lnTo>
                        <a:pt x="3592" y="109"/>
                      </a:lnTo>
                      <a:lnTo>
                        <a:pt x="3675" y="207"/>
                      </a:lnTo>
                      <a:lnTo>
                        <a:pt x="3758" y="324"/>
                      </a:lnTo>
                      <a:lnTo>
                        <a:pt x="3845" y="463"/>
                      </a:lnTo>
                      <a:lnTo>
                        <a:pt x="3935" y="606"/>
                      </a:lnTo>
                      <a:lnTo>
                        <a:pt x="4022" y="765"/>
                      </a:lnTo>
                      <a:lnTo>
                        <a:pt x="4104" y="915"/>
                      </a:lnTo>
                      <a:lnTo>
                        <a:pt x="4187" y="1070"/>
                      </a:lnTo>
                      <a:lnTo>
                        <a:pt x="4270" y="1205"/>
                      </a:ln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22" name="Freeform 10">
                  <a:extLst>
                    <a:ext uri="{FF2B5EF4-FFF2-40B4-BE49-F238E27FC236}">
                      <a16:creationId xmlns:a16="http://schemas.microsoft.com/office/drawing/2014/main" id="{9EA553F6-9058-4ACE-8B30-ADB61FFE7024}"/>
                    </a:ext>
                  </a:extLst>
                </p:cNvPr>
                <p:cNvSpPr>
                  <a:spLocks/>
                </p:cNvSpPr>
                <p:nvPr/>
              </p:nvSpPr>
              <p:spPr bwMode="auto">
                <a:xfrm>
                  <a:off x="1922" y="1704"/>
                  <a:ext cx="4270" cy="1209"/>
                </a:xfrm>
                <a:custGeom>
                  <a:avLst/>
                  <a:gdLst>
                    <a:gd name="T0" fmla="*/ 0 w 4270"/>
                    <a:gd name="T1" fmla="*/ 1461 h 1563"/>
                    <a:gd name="T2" fmla="*/ 86 w 4270"/>
                    <a:gd name="T3" fmla="*/ 1522 h 1563"/>
                    <a:gd name="T4" fmla="*/ 169 w 4270"/>
                    <a:gd name="T5" fmla="*/ 1559 h 1563"/>
                    <a:gd name="T6" fmla="*/ 263 w 4270"/>
                    <a:gd name="T7" fmla="*/ 1563 h 1563"/>
                    <a:gd name="T8" fmla="*/ 346 w 4270"/>
                    <a:gd name="T9" fmla="*/ 1537 h 1563"/>
                    <a:gd name="T10" fmla="*/ 429 w 4270"/>
                    <a:gd name="T11" fmla="*/ 1480 h 1563"/>
                    <a:gd name="T12" fmla="*/ 512 w 4270"/>
                    <a:gd name="T13" fmla="*/ 1394 h 1563"/>
                    <a:gd name="T14" fmla="*/ 595 w 4270"/>
                    <a:gd name="T15" fmla="*/ 1281 h 1563"/>
                    <a:gd name="T16" fmla="*/ 689 w 4270"/>
                    <a:gd name="T17" fmla="*/ 1153 h 1563"/>
                    <a:gd name="T18" fmla="*/ 772 w 4270"/>
                    <a:gd name="T19" fmla="*/ 1006 h 1563"/>
                    <a:gd name="T20" fmla="*/ 858 w 4270"/>
                    <a:gd name="T21" fmla="*/ 855 h 1563"/>
                    <a:gd name="T22" fmla="*/ 941 w 4270"/>
                    <a:gd name="T23" fmla="*/ 704 h 1563"/>
                    <a:gd name="T24" fmla="*/ 1024 w 4270"/>
                    <a:gd name="T25" fmla="*/ 546 h 1563"/>
                    <a:gd name="T26" fmla="*/ 1107 w 4270"/>
                    <a:gd name="T27" fmla="*/ 399 h 1563"/>
                    <a:gd name="T28" fmla="*/ 1201 w 4270"/>
                    <a:gd name="T29" fmla="*/ 275 h 1563"/>
                    <a:gd name="T30" fmla="*/ 1284 w 4270"/>
                    <a:gd name="T31" fmla="*/ 166 h 1563"/>
                    <a:gd name="T32" fmla="*/ 1370 w 4270"/>
                    <a:gd name="T33" fmla="*/ 83 h 1563"/>
                    <a:gd name="T34" fmla="*/ 1453 w 4270"/>
                    <a:gd name="T35" fmla="*/ 30 h 1563"/>
                    <a:gd name="T36" fmla="*/ 1536 w 4270"/>
                    <a:gd name="T37" fmla="*/ 0 h 1563"/>
                    <a:gd name="T38" fmla="*/ 1630 w 4270"/>
                    <a:gd name="T39" fmla="*/ 7 h 1563"/>
                    <a:gd name="T40" fmla="*/ 1713 w 4270"/>
                    <a:gd name="T41" fmla="*/ 41 h 1563"/>
                    <a:gd name="T42" fmla="*/ 1796 w 4270"/>
                    <a:gd name="T43" fmla="*/ 109 h 1563"/>
                    <a:gd name="T44" fmla="*/ 1879 w 4270"/>
                    <a:gd name="T45" fmla="*/ 200 h 1563"/>
                    <a:gd name="T46" fmla="*/ 1965 w 4270"/>
                    <a:gd name="T47" fmla="*/ 316 h 1563"/>
                    <a:gd name="T48" fmla="*/ 2056 w 4270"/>
                    <a:gd name="T49" fmla="*/ 448 h 1563"/>
                    <a:gd name="T50" fmla="*/ 2142 w 4270"/>
                    <a:gd name="T51" fmla="*/ 599 h 1563"/>
                    <a:gd name="T52" fmla="*/ 2225 w 4270"/>
                    <a:gd name="T53" fmla="*/ 753 h 1563"/>
                    <a:gd name="T54" fmla="*/ 2308 w 4270"/>
                    <a:gd name="T55" fmla="*/ 911 h 1563"/>
                    <a:gd name="T56" fmla="*/ 2391 w 4270"/>
                    <a:gd name="T57" fmla="*/ 1062 h 1563"/>
                    <a:gd name="T58" fmla="*/ 2474 w 4270"/>
                    <a:gd name="T59" fmla="*/ 1198 h 1563"/>
                    <a:gd name="T60" fmla="*/ 2568 w 4270"/>
                    <a:gd name="T61" fmla="*/ 1322 h 1563"/>
                    <a:gd name="T62" fmla="*/ 2651 w 4270"/>
                    <a:gd name="T63" fmla="*/ 1427 h 1563"/>
                    <a:gd name="T64" fmla="*/ 2737 w 4270"/>
                    <a:gd name="T65" fmla="*/ 1503 h 1563"/>
                    <a:gd name="T66" fmla="*/ 2820 w 4270"/>
                    <a:gd name="T67" fmla="*/ 1552 h 1563"/>
                    <a:gd name="T68" fmla="*/ 2903 w 4270"/>
                    <a:gd name="T69" fmla="*/ 1563 h 1563"/>
                    <a:gd name="T70" fmla="*/ 2997 w 4270"/>
                    <a:gd name="T71" fmla="*/ 1552 h 1563"/>
                    <a:gd name="T72" fmla="*/ 3080 w 4270"/>
                    <a:gd name="T73" fmla="*/ 1503 h 1563"/>
                    <a:gd name="T74" fmla="*/ 3163 w 4270"/>
                    <a:gd name="T75" fmla="*/ 1435 h 1563"/>
                    <a:gd name="T76" fmla="*/ 3250 w 4270"/>
                    <a:gd name="T77" fmla="*/ 1330 h 1563"/>
                    <a:gd name="T78" fmla="*/ 3332 w 4270"/>
                    <a:gd name="T79" fmla="*/ 1213 h 1563"/>
                    <a:gd name="T80" fmla="*/ 3423 w 4270"/>
                    <a:gd name="T81" fmla="*/ 1070 h 1563"/>
                    <a:gd name="T82" fmla="*/ 3509 w 4270"/>
                    <a:gd name="T83" fmla="*/ 923 h 1563"/>
                    <a:gd name="T84" fmla="*/ 3592 w 4270"/>
                    <a:gd name="T85" fmla="*/ 765 h 1563"/>
                    <a:gd name="T86" fmla="*/ 3675 w 4270"/>
                    <a:gd name="T87" fmla="*/ 606 h 1563"/>
                    <a:gd name="T88" fmla="*/ 3758 w 4270"/>
                    <a:gd name="T89" fmla="*/ 463 h 1563"/>
                    <a:gd name="T90" fmla="*/ 3845 w 4270"/>
                    <a:gd name="T91" fmla="*/ 324 h 1563"/>
                    <a:gd name="T92" fmla="*/ 3935 w 4270"/>
                    <a:gd name="T93" fmla="*/ 207 h 1563"/>
                    <a:gd name="T94" fmla="*/ 4022 w 4270"/>
                    <a:gd name="T95" fmla="*/ 117 h 1563"/>
                    <a:gd name="T96" fmla="*/ 4104 w 4270"/>
                    <a:gd name="T97" fmla="*/ 49 h 1563"/>
                    <a:gd name="T98" fmla="*/ 4187 w 4270"/>
                    <a:gd name="T99" fmla="*/ 7 h 1563"/>
                    <a:gd name="T100" fmla="*/ 4270 w 4270"/>
                    <a:gd name="T101" fmla="*/ 0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461"/>
                      </a:moveTo>
                      <a:lnTo>
                        <a:pt x="86" y="1522"/>
                      </a:lnTo>
                      <a:lnTo>
                        <a:pt x="169" y="1559"/>
                      </a:lnTo>
                      <a:lnTo>
                        <a:pt x="263" y="1563"/>
                      </a:lnTo>
                      <a:lnTo>
                        <a:pt x="346" y="1537"/>
                      </a:lnTo>
                      <a:lnTo>
                        <a:pt x="429" y="1480"/>
                      </a:lnTo>
                      <a:lnTo>
                        <a:pt x="512" y="1394"/>
                      </a:lnTo>
                      <a:lnTo>
                        <a:pt x="595" y="1281"/>
                      </a:lnTo>
                      <a:lnTo>
                        <a:pt x="689" y="1153"/>
                      </a:lnTo>
                      <a:lnTo>
                        <a:pt x="772" y="1006"/>
                      </a:lnTo>
                      <a:lnTo>
                        <a:pt x="858" y="855"/>
                      </a:lnTo>
                      <a:lnTo>
                        <a:pt x="941" y="704"/>
                      </a:lnTo>
                      <a:lnTo>
                        <a:pt x="1024" y="546"/>
                      </a:lnTo>
                      <a:lnTo>
                        <a:pt x="1107" y="399"/>
                      </a:lnTo>
                      <a:lnTo>
                        <a:pt x="1201" y="275"/>
                      </a:lnTo>
                      <a:lnTo>
                        <a:pt x="1284" y="166"/>
                      </a:lnTo>
                      <a:lnTo>
                        <a:pt x="1370" y="83"/>
                      </a:lnTo>
                      <a:lnTo>
                        <a:pt x="1453" y="30"/>
                      </a:lnTo>
                      <a:lnTo>
                        <a:pt x="1536" y="0"/>
                      </a:lnTo>
                      <a:lnTo>
                        <a:pt x="1630" y="7"/>
                      </a:lnTo>
                      <a:lnTo>
                        <a:pt x="1713" y="41"/>
                      </a:lnTo>
                      <a:lnTo>
                        <a:pt x="1796" y="109"/>
                      </a:lnTo>
                      <a:lnTo>
                        <a:pt x="1879" y="200"/>
                      </a:lnTo>
                      <a:lnTo>
                        <a:pt x="1965" y="316"/>
                      </a:lnTo>
                      <a:lnTo>
                        <a:pt x="2056" y="448"/>
                      </a:lnTo>
                      <a:lnTo>
                        <a:pt x="2142" y="599"/>
                      </a:lnTo>
                      <a:lnTo>
                        <a:pt x="2225" y="753"/>
                      </a:lnTo>
                      <a:lnTo>
                        <a:pt x="2308" y="911"/>
                      </a:lnTo>
                      <a:lnTo>
                        <a:pt x="2391" y="1062"/>
                      </a:lnTo>
                      <a:lnTo>
                        <a:pt x="2474" y="1198"/>
                      </a:lnTo>
                      <a:lnTo>
                        <a:pt x="2568" y="1322"/>
                      </a:lnTo>
                      <a:lnTo>
                        <a:pt x="2651" y="1427"/>
                      </a:lnTo>
                      <a:lnTo>
                        <a:pt x="2737" y="1503"/>
                      </a:lnTo>
                      <a:lnTo>
                        <a:pt x="2820" y="1552"/>
                      </a:lnTo>
                      <a:lnTo>
                        <a:pt x="2903" y="1563"/>
                      </a:lnTo>
                      <a:lnTo>
                        <a:pt x="2997" y="1552"/>
                      </a:lnTo>
                      <a:lnTo>
                        <a:pt x="3080" y="1503"/>
                      </a:lnTo>
                      <a:lnTo>
                        <a:pt x="3163" y="1435"/>
                      </a:lnTo>
                      <a:lnTo>
                        <a:pt x="3250" y="1330"/>
                      </a:lnTo>
                      <a:lnTo>
                        <a:pt x="3332" y="1213"/>
                      </a:lnTo>
                      <a:lnTo>
                        <a:pt x="3423" y="1070"/>
                      </a:lnTo>
                      <a:lnTo>
                        <a:pt x="3509" y="923"/>
                      </a:lnTo>
                      <a:lnTo>
                        <a:pt x="3592" y="765"/>
                      </a:lnTo>
                      <a:lnTo>
                        <a:pt x="3675" y="606"/>
                      </a:lnTo>
                      <a:lnTo>
                        <a:pt x="3758" y="463"/>
                      </a:lnTo>
                      <a:lnTo>
                        <a:pt x="3845" y="324"/>
                      </a:lnTo>
                      <a:lnTo>
                        <a:pt x="3935" y="207"/>
                      </a:lnTo>
                      <a:lnTo>
                        <a:pt x="4022" y="117"/>
                      </a:lnTo>
                      <a:lnTo>
                        <a:pt x="4104" y="49"/>
                      </a:lnTo>
                      <a:lnTo>
                        <a:pt x="4187" y="7"/>
                      </a:lnTo>
                      <a:lnTo>
                        <a:pt x="4270"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405" name="Group 11">
                <a:extLst>
                  <a:ext uri="{FF2B5EF4-FFF2-40B4-BE49-F238E27FC236}">
                    <a16:creationId xmlns:a16="http://schemas.microsoft.com/office/drawing/2014/main" id="{6063B9D8-3D0A-42B4-A008-397BD27C0A3C}"/>
                  </a:ext>
                </a:extLst>
              </p:cNvPr>
              <p:cNvGrpSpPr>
                <a:grpSpLocks/>
              </p:cNvGrpSpPr>
              <p:nvPr/>
            </p:nvGrpSpPr>
            <p:grpSpPr bwMode="auto">
              <a:xfrm>
                <a:off x="3860" y="1956"/>
                <a:ext cx="2792" cy="2070"/>
                <a:chOff x="3243" y="824"/>
                <a:chExt cx="1117" cy="828"/>
              </a:xfrm>
            </p:grpSpPr>
            <p:sp>
              <p:nvSpPr>
                <p:cNvPr id="14417" name="Rectangle 12">
                  <a:extLst>
                    <a:ext uri="{FF2B5EF4-FFF2-40B4-BE49-F238E27FC236}">
                      <a16:creationId xmlns:a16="http://schemas.microsoft.com/office/drawing/2014/main" id="{9A30A374-6A1A-421D-97C9-2D9A4FC35C26}"/>
                    </a:ext>
                  </a:extLst>
                </p:cNvPr>
                <p:cNvSpPr>
                  <a:spLocks noChangeArrowheads="1"/>
                </p:cNvSpPr>
                <p:nvPr/>
              </p:nvSpPr>
              <p:spPr bwMode="auto">
                <a:xfrm>
                  <a:off x="3243" y="837"/>
                  <a:ext cx="104"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ua</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418" name="Rectangle 13">
                  <a:extLst>
                    <a:ext uri="{FF2B5EF4-FFF2-40B4-BE49-F238E27FC236}">
                      <a16:creationId xmlns:a16="http://schemas.microsoft.com/office/drawing/2014/main" id="{FAC19DAC-2513-4911-8A18-181172221862}"/>
                    </a:ext>
                  </a:extLst>
                </p:cNvPr>
                <p:cNvSpPr>
                  <a:spLocks noChangeArrowheads="1"/>
                </p:cNvSpPr>
                <p:nvPr/>
              </p:nvSpPr>
              <p:spPr bwMode="auto">
                <a:xfrm>
                  <a:off x="3766" y="831"/>
                  <a:ext cx="104"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ub</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419" name="Rectangle 14">
                  <a:extLst>
                    <a:ext uri="{FF2B5EF4-FFF2-40B4-BE49-F238E27FC236}">
                      <a16:creationId xmlns:a16="http://schemas.microsoft.com/office/drawing/2014/main" id="{58440DD7-D25D-44ED-8FE1-AA936883913D}"/>
                    </a:ext>
                  </a:extLst>
                </p:cNvPr>
                <p:cNvSpPr>
                  <a:spLocks noChangeArrowheads="1"/>
                </p:cNvSpPr>
                <p:nvPr/>
              </p:nvSpPr>
              <p:spPr bwMode="auto">
                <a:xfrm>
                  <a:off x="4262" y="824"/>
                  <a:ext cx="98"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uc</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4406" name="Group 15">
                <a:extLst>
                  <a:ext uri="{FF2B5EF4-FFF2-40B4-BE49-F238E27FC236}">
                    <a16:creationId xmlns:a16="http://schemas.microsoft.com/office/drawing/2014/main" id="{C88F51D8-F618-4750-B53D-3C0A791D8CBD}"/>
                  </a:ext>
                </a:extLst>
              </p:cNvPr>
              <p:cNvGrpSpPr>
                <a:grpSpLocks/>
              </p:cNvGrpSpPr>
              <p:nvPr/>
            </p:nvGrpSpPr>
            <p:grpSpPr bwMode="auto">
              <a:xfrm>
                <a:off x="2202" y="2046"/>
                <a:ext cx="6956" cy="2817"/>
                <a:chOff x="1468" y="1473"/>
                <a:chExt cx="6956" cy="2817"/>
              </a:xfrm>
            </p:grpSpPr>
            <p:grpSp>
              <p:nvGrpSpPr>
                <p:cNvPr id="14407" name="Group 16">
                  <a:extLst>
                    <a:ext uri="{FF2B5EF4-FFF2-40B4-BE49-F238E27FC236}">
                      <a16:creationId xmlns:a16="http://schemas.microsoft.com/office/drawing/2014/main" id="{1E3BDE37-C9DC-4F86-B6AE-6E24FECFBD70}"/>
                    </a:ext>
                  </a:extLst>
                </p:cNvPr>
                <p:cNvGrpSpPr>
                  <a:grpSpLocks/>
                </p:cNvGrpSpPr>
                <p:nvPr/>
              </p:nvGrpSpPr>
              <p:grpSpPr bwMode="auto">
                <a:xfrm>
                  <a:off x="1758" y="1473"/>
                  <a:ext cx="6598" cy="1542"/>
                  <a:chOff x="1758" y="1473"/>
                  <a:chExt cx="6598" cy="1542"/>
                </a:xfrm>
              </p:grpSpPr>
              <p:sp>
                <p:nvSpPr>
                  <p:cNvPr id="14415" name="Line 17">
                    <a:extLst>
                      <a:ext uri="{FF2B5EF4-FFF2-40B4-BE49-F238E27FC236}">
                        <a16:creationId xmlns:a16="http://schemas.microsoft.com/office/drawing/2014/main" id="{21854311-92F0-42E7-B2CB-84A5AC62BC6C}"/>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16" name="Line 18">
                    <a:extLst>
                      <a:ext uri="{FF2B5EF4-FFF2-40B4-BE49-F238E27FC236}">
                        <a16:creationId xmlns:a16="http://schemas.microsoft.com/office/drawing/2014/main" id="{377F06D6-91EF-4789-9B9D-EF9ABCF30A58}"/>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08" name="Group 19">
                  <a:extLst>
                    <a:ext uri="{FF2B5EF4-FFF2-40B4-BE49-F238E27FC236}">
                      <a16:creationId xmlns:a16="http://schemas.microsoft.com/office/drawing/2014/main" id="{62BD4548-9DE3-4F0A-84E6-EADF92906F48}"/>
                    </a:ext>
                  </a:extLst>
                </p:cNvPr>
                <p:cNvGrpSpPr>
                  <a:grpSpLocks/>
                </p:cNvGrpSpPr>
                <p:nvPr/>
              </p:nvGrpSpPr>
              <p:grpSpPr bwMode="auto">
                <a:xfrm>
                  <a:off x="2042" y="2193"/>
                  <a:ext cx="4656" cy="756"/>
                  <a:chOff x="2042" y="2193"/>
                  <a:chExt cx="4656" cy="756"/>
                </a:xfrm>
              </p:grpSpPr>
              <p:sp>
                <p:nvSpPr>
                  <p:cNvPr id="14411" name="Rectangle 20">
                    <a:extLst>
                      <a:ext uri="{FF2B5EF4-FFF2-40B4-BE49-F238E27FC236}">
                        <a16:creationId xmlns:a16="http://schemas.microsoft.com/office/drawing/2014/main" id="{BBA20368-7828-46C0-9FE2-B3ED21F50921}"/>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t1</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412" name="Rectangle 21">
                    <a:extLst>
                      <a:ext uri="{FF2B5EF4-FFF2-40B4-BE49-F238E27FC236}">
                        <a16:creationId xmlns:a16="http://schemas.microsoft.com/office/drawing/2014/main" id="{B056DD88-D27D-4245-AB85-543DBD93A3FD}"/>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t2</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413" name="Rectangle 22">
                    <a:extLst>
                      <a:ext uri="{FF2B5EF4-FFF2-40B4-BE49-F238E27FC236}">
                        <a16:creationId xmlns:a16="http://schemas.microsoft.com/office/drawing/2014/main" id="{A0E59CBF-DEAC-4F68-B1A3-75B1A9DA6924}"/>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t3</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414" name="Rectangle 23">
                    <a:extLst>
                      <a:ext uri="{FF2B5EF4-FFF2-40B4-BE49-F238E27FC236}">
                        <a16:creationId xmlns:a16="http://schemas.microsoft.com/office/drawing/2014/main" id="{8A28CB62-6838-42A7-8AE0-33DF62FFC327}"/>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t4</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4409" name="Rectangle 24">
                  <a:extLst>
                    <a:ext uri="{FF2B5EF4-FFF2-40B4-BE49-F238E27FC236}">
                      <a16:creationId xmlns:a16="http://schemas.microsoft.com/office/drawing/2014/main" id="{AD3228CD-0D8F-40E4-A5E2-6237DE959494}"/>
                    </a:ext>
                  </a:extLst>
                </p:cNvPr>
                <p:cNvSpPr>
                  <a:spLocks noChangeArrowheads="1"/>
                </p:cNvSpPr>
                <p:nvPr/>
              </p:nvSpPr>
              <p:spPr bwMode="auto">
                <a:xfrm>
                  <a:off x="7996" y="2370"/>
                  <a:ext cx="428"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a:t>
                  </a:r>
                  <a:r>
                    <a:rPr lang="en-US" altLang="zh-CN" sz="1600">
                      <a:solidFill>
                        <a:srgbClr val="040408"/>
                      </a:solidFill>
                    </a:rPr>
                    <a:t>t</a:t>
                  </a:r>
                  <a:endParaRPr lang="en-US" altLang="zh-CN" sz="1000">
                    <a:latin typeface="Times New Roman" panose="02020603050405020304" pitchFamily="18" charset="0"/>
                  </a:endParaRPr>
                </a:p>
                <a:p>
                  <a:r>
                    <a:rPr lang="en-US" altLang="zh-CN" sz="1600">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410" name="Rectangle 25">
                  <a:extLst>
                    <a:ext uri="{FF2B5EF4-FFF2-40B4-BE49-F238E27FC236}">
                      <a16:creationId xmlns:a16="http://schemas.microsoft.com/office/drawing/2014/main" id="{F33DC56C-963D-4736-9AFC-9E1D095BEC9A}"/>
                    </a:ext>
                  </a:extLst>
                </p:cNvPr>
                <p:cNvSpPr>
                  <a:spLocks noChangeArrowheads="1"/>
                </p:cNvSpPr>
                <p:nvPr/>
              </p:nvSpPr>
              <p:spPr bwMode="auto">
                <a:xfrm>
                  <a:off x="1468" y="1500"/>
                  <a:ext cx="280" cy="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u2</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grpSp>
          <p:nvGrpSpPr>
            <p:cNvPr id="14358" name="Group 26">
              <a:extLst>
                <a:ext uri="{FF2B5EF4-FFF2-40B4-BE49-F238E27FC236}">
                  <a16:creationId xmlns:a16="http://schemas.microsoft.com/office/drawing/2014/main" id="{B0B7D264-F3E5-468E-A177-462A1DDE1D48}"/>
                </a:ext>
              </a:extLst>
            </p:cNvPr>
            <p:cNvGrpSpPr>
              <a:grpSpLocks/>
            </p:cNvGrpSpPr>
            <p:nvPr/>
          </p:nvGrpSpPr>
          <p:grpSpPr bwMode="auto">
            <a:xfrm>
              <a:off x="2592" y="1680"/>
              <a:ext cx="2782" cy="1163"/>
              <a:chOff x="2202" y="1956"/>
              <a:chExt cx="6956" cy="2907"/>
            </a:xfrm>
          </p:grpSpPr>
          <p:grpSp>
            <p:nvGrpSpPr>
              <p:cNvPr id="14385" name="Group 27">
                <a:extLst>
                  <a:ext uri="{FF2B5EF4-FFF2-40B4-BE49-F238E27FC236}">
                    <a16:creationId xmlns:a16="http://schemas.microsoft.com/office/drawing/2014/main" id="{4F624AEC-003D-4F57-99FD-B74D5938F777}"/>
                  </a:ext>
                </a:extLst>
              </p:cNvPr>
              <p:cNvGrpSpPr>
                <a:grpSpLocks/>
              </p:cNvGrpSpPr>
              <p:nvPr/>
            </p:nvGrpSpPr>
            <p:grpSpPr bwMode="auto">
              <a:xfrm>
                <a:off x="2657" y="2278"/>
                <a:ext cx="6015" cy="1248"/>
                <a:chOff x="1922" y="1704"/>
                <a:chExt cx="4272" cy="1248"/>
              </a:xfrm>
            </p:grpSpPr>
            <p:sp>
              <p:nvSpPr>
                <p:cNvPr id="14401" name="Freeform 28">
                  <a:extLst>
                    <a:ext uri="{FF2B5EF4-FFF2-40B4-BE49-F238E27FC236}">
                      <a16:creationId xmlns:a16="http://schemas.microsoft.com/office/drawing/2014/main" id="{3F42D10C-6EEA-4590-BDE3-D8766245A440}"/>
                    </a:ext>
                  </a:extLst>
                </p:cNvPr>
                <p:cNvSpPr>
                  <a:spLocks/>
                </p:cNvSpPr>
                <p:nvPr/>
              </p:nvSpPr>
              <p:spPr bwMode="auto">
                <a:xfrm>
                  <a:off x="1924" y="1710"/>
                  <a:ext cx="4270" cy="1230"/>
                </a:xfrm>
                <a:custGeom>
                  <a:avLst/>
                  <a:gdLst>
                    <a:gd name="T0" fmla="*/ 0 w 4270"/>
                    <a:gd name="T1" fmla="*/ 105 h 1563"/>
                    <a:gd name="T2" fmla="*/ 86 w 4270"/>
                    <a:gd name="T3" fmla="*/ 192 h 1563"/>
                    <a:gd name="T4" fmla="*/ 169 w 4270"/>
                    <a:gd name="T5" fmla="*/ 313 h 1563"/>
                    <a:gd name="T6" fmla="*/ 263 w 4270"/>
                    <a:gd name="T7" fmla="*/ 441 h 1563"/>
                    <a:gd name="T8" fmla="*/ 346 w 4270"/>
                    <a:gd name="T9" fmla="*/ 595 h 1563"/>
                    <a:gd name="T10" fmla="*/ 429 w 4270"/>
                    <a:gd name="T11" fmla="*/ 746 h 1563"/>
                    <a:gd name="T12" fmla="*/ 512 w 4270"/>
                    <a:gd name="T13" fmla="*/ 904 h 1563"/>
                    <a:gd name="T14" fmla="*/ 595 w 4270"/>
                    <a:gd name="T15" fmla="*/ 1055 h 1563"/>
                    <a:gd name="T16" fmla="*/ 689 w 4270"/>
                    <a:gd name="T17" fmla="*/ 1194 h 1563"/>
                    <a:gd name="T18" fmla="*/ 772 w 4270"/>
                    <a:gd name="T19" fmla="*/ 1318 h 1563"/>
                    <a:gd name="T20" fmla="*/ 858 w 4270"/>
                    <a:gd name="T21" fmla="*/ 1420 h 1563"/>
                    <a:gd name="T22" fmla="*/ 941 w 4270"/>
                    <a:gd name="T23" fmla="*/ 1495 h 1563"/>
                    <a:gd name="T24" fmla="*/ 1024 w 4270"/>
                    <a:gd name="T25" fmla="*/ 1544 h 1563"/>
                    <a:gd name="T26" fmla="*/ 1107 w 4270"/>
                    <a:gd name="T27" fmla="*/ 1563 h 1563"/>
                    <a:gd name="T28" fmla="*/ 1201 w 4270"/>
                    <a:gd name="T29" fmla="*/ 1552 h 1563"/>
                    <a:gd name="T30" fmla="*/ 1284 w 4270"/>
                    <a:gd name="T31" fmla="*/ 1510 h 1563"/>
                    <a:gd name="T32" fmla="*/ 1370 w 4270"/>
                    <a:gd name="T33" fmla="*/ 1435 h 1563"/>
                    <a:gd name="T34" fmla="*/ 1453 w 4270"/>
                    <a:gd name="T35" fmla="*/ 1337 h 1563"/>
                    <a:gd name="T36" fmla="*/ 1536 w 4270"/>
                    <a:gd name="T37" fmla="*/ 1220 h 1563"/>
                    <a:gd name="T38" fmla="*/ 1630 w 4270"/>
                    <a:gd name="T39" fmla="*/ 1081 h 1563"/>
                    <a:gd name="T40" fmla="*/ 1713 w 4270"/>
                    <a:gd name="T41" fmla="*/ 930 h 1563"/>
                    <a:gd name="T42" fmla="*/ 1796 w 4270"/>
                    <a:gd name="T43" fmla="*/ 772 h 1563"/>
                    <a:gd name="T44" fmla="*/ 1879 w 4270"/>
                    <a:gd name="T45" fmla="*/ 621 h 1563"/>
                    <a:gd name="T46" fmla="*/ 1965 w 4270"/>
                    <a:gd name="T47" fmla="*/ 471 h 1563"/>
                    <a:gd name="T48" fmla="*/ 2056 w 4270"/>
                    <a:gd name="T49" fmla="*/ 331 h 1563"/>
                    <a:gd name="T50" fmla="*/ 2142 w 4270"/>
                    <a:gd name="T51" fmla="*/ 215 h 1563"/>
                    <a:gd name="T52" fmla="*/ 2225 w 4270"/>
                    <a:gd name="T53" fmla="*/ 117 h 1563"/>
                    <a:gd name="T54" fmla="*/ 2308 w 4270"/>
                    <a:gd name="T55" fmla="*/ 49 h 1563"/>
                    <a:gd name="T56" fmla="*/ 2391 w 4270"/>
                    <a:gd name="T57" fmla="*/ 7 h 1563"/>
                    <a:gd name="T58" fmla="*/ 2474 w 4270"/>
                    <a:gd name="T59" fmla="*/ 0 h 1563"/>
                    <a:gd name="T60" fmla="*/ 2568 w 4270"/>
                    <a:gd name="T61" fmla="*/ 23 h 1563"/>
                    <a:gd name="T62" fmla="*/ 2651 w 4270"/>
                    <a:gd name="T63" fmla="*/ 75 h 1563"/>
                    <a:gd name="T64" fmla="*/ 2737 w 4270"/>
                    <a:gd name="T65" fmla="*/ 151 h 1563"/>
                    <a:gd name="T66" fmla="*/ 2820 w 4270"/>
                    <a:gd name="T67" fmla="*/ 264 h 1563"/>
                    <a:gd name="T68" fmla="*/ 2903 w 4270"/>
                    <a:gd name="T69" fmla="*/ 388 h 1563"/>
                    <a:gd name="T70" fmla="*/ 2997 w 4270"/>
                    <a:gd name="T71" fmla="*/ 531 h 1563"/>
                    <a:gd name="T72" fmla="*/ 3080 w 4270"/>
                    <a:gd name="T73" fmla="*/ 682 h 1563"/>
                    <a:gd name="T74" fmla="*/ 3163 w 4270"/>
                    <a:gd name="T75" fmla="*/ 836 h 1563"/>
                    <a:gd name="T76" fmla="*/ 3250 w 4270"/>
                    <a:gd name="T77" fmla="*/ 994 h 1563"/>
                    <a:gd name="T78" fmla="*/ 3332 w 4270"/>
                    <a:gd name="T79" fmla="*/ 1137 h 1563"/>
                    <a:gd name="T80" fmla="*/ 3423 w 4270"/>
                    <a:gd name="T81" fmla="*/ 1269 h 1563"/>
                    <a:gd name="T82" fmla="*/ 3509 w 4270"/>
                    <a:gd name="T83" fmla="*/ 1379 h 1563"/>
                    <a:gd name="T84" fmla="*/ 3592 w 4270"/>
                    <a:gd name="T85" fmla="*/ 1469 h 1563"/>
                    <a:gd name="T86" fmla="*/ 3675 w 4270"/>
                    <a:gd name="T87" fmla="*/ 1529 h 1563"/>
                    <a:gd name="T88" fmla="*/ 3758 w 4270"/>
                    <a:gd name="T89" fmla="*/ 1563 h 1563"/>
                    <a:gd name="T90" fmla="*/ 3845 w 4270"/>
                    <a:gd name="T91" fmla="*/ 1563 h 1563"/>
                    <a:gd name="T92" fmla="*/ 3935 w 4270"/>
                    <a:gd name="T93" fmla="*/ 1529 h 1563"/>
                    <a:gd name="T94" fmla="*/ 4022 w 4270"/>
                    <a:gd name="T95" fmla="*/ 1469 h 1563"/>
                    <a:gd name="T96" fmla="*/ 4104 w 4270"/>
                    <a:gd name="T97" fmla="*/ 1386 h 1563"/>
                    <a:gd name="T98" fmla="*/ 4187 w 4270"/>
                    <a:gd name="T99" fmla="*/ 1269 h 1563"/>
                    <a:gd name="T100" fmla="*/ 4270 w 4270"/>
                    <a:gd name="T101" fmla="*/ 1137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05"/>
                      </a:moveTo>
                      <a:lnTo>
                        <a:pt x="86" y="192"/>
                      </a:lnTo>
                      <a:lnTo>
                        <a:pt x="169" y="313"/>
                      </a:lnTo>
                      <a:lnTo>
                        <a:pt x="263" y="441"/>
                      </a:lnTo>
                      <a:lnTo>
                        <a:pt x="346" y="595"/>
                      </a:lnTo>
                      <a:lnTo>
                        <a:pt x="429" y="746"/>
                      </a:lnTo>
                      <a:lnTo>
                        <a:pt x="512" y="904"/>
                      </a:lnTo>
                      <a:lnTo>
                        <a:pt x="595" y="1055"/>
                      </a:lnTo>
                      <a:lnTo>
                        <a:pt x="689" y="1194"/>
                      </a:lnTo>
                      <a:lnTo>
                        <a:pt x="772" y="1318"/>
                      </a:lnTo>
                      <a:lnTo>
                        <a:pt x="858" y="1420"/>
                      </a:lnTo>
                      <a:lnTo>
                        <a:pt x="941" y="1495"/>
                      </a:lnTo>
                      <a:lnTo>
                        <a:pt x="1024" y="1544"/>
                      </a:lnTo>
                      <a:lnTo>
                        <a:pt x="1107" y="1563"/>
                      </a:lnTo>
                      <a:lnTo>
                        <a:pt x="1201" y="1552"/>
                      </a:lnTo>
                      <a:lnTo>
                        <a:pt x="1284" y="1510"/>
                      </a:lnTo>
                      <a:lnTo>
                        <a:pt x="1370" y="1435"/>
                      </a:lnTo>
                      <a:lnTo>
                        <a:pt x="1453" y="1337"/>
                      </a:lnTo>
                      <a:lnTo>
                        <a:pt x="1536" y="1220"/>
                      </a:lnTo>
                      <a:lnTo>
                        <a:pt x="1630" y="1081"/>
                      </a:lnTo>
                      <a:lnTo>
                        <a:pt x="1713" y="930"/>
                      </a:lnTo>
                      <a:lnTo>
                        <a:pt x="1796" y="772"/>
                      </a:lnTo>
                      <a:lnTo>
                        <a:pt x="1879" y="621"/>
                      </a:lnTo>
                      <a:lnTo>
                        <a:pt x="1965" y="471"/>
                      </a:lnTo>
                      <a:lnTo>
                        <a:pt x="2056" y="331"/>
                      </a:lnTo>
                      <a:lnTo>
                        <a:pt x="2142" y="215"/>
                      </a:lnTo>
                      <a:lnTo>
                        <a:pt x="2225" y="117"/>
                      </a:lnTo>
                      <a:lnTo>
                        <a:pt x="2308" y="49"/>
                      </a:lnTo>
                      <a:lnTo>
                        <a:pt x="2391" y="7"/>
                      </a:lnTo>
                      <a:lnTo>
                        <a:pt x="2474" y="0"/>
                      </a:lnTo>
                      <a:lnTo>
                        <a:pt x="2568" y="23"/>
                      </a:lnTo>
                      <a:lnTo>
                        <a:pt x="2651" y="75"/>
                      </a:lnTo>
                      <a:lnTo>
                        <a:pt x="2737" y="151"/>
                      </a:lnTo>
                      <a:lnTo>
                        <a:pt x="2820" y="264"/>
                      </a:lnTo>
                      <a:lnTo>
                        <a:pt x="2903" y="388"/>
                      </a:lnTo>
                      <a:lnTo>
                        <a:pt x="2997" y="531"/>
                      </a:lnTo>
                      <a:lnTo>
                        <a:pt x="3080" y="682"/>
                      </a:lnTo>
                      <a:lnTo>
                        <a:pt x="3163" y="836"/>
                      </a:lnTo>
                      <a:lnTo>
                        <a:pt x="3250" y="994"/>
                      </a:lnTo>
                      <a:lnTo>
                        <a:pt x="3332" y="1137"/>
                      </a:lnTo>
                      <a:lnTo>
                        <a:pt x="3423" y="1269"/>
                      </a:lnTo>
                      <a:lnTo>
                        <a:pt x="3509" y="1379"/>
                      </a:lnTo>
                      <a:lnTo>
                        <a:pt x="3592" y="1469"/>
                      </a:lnTo>
                      <a:lnTo>
                        <a:pt x="3675" y="1529"/>
                      </a:lnTo>
                      <a:lnTo>
                        <a:pt x="3758" y="1563"/>
                      </a:lnTo>
                      <a:lnTo>
                        <a:pt x="3845" y="1563"/>
                      </a:lnTo>
                      <a:lnTo>
                        <a:pt x="3935" y="1529"/>
                      </a:lnTo>
                      <a:lnTo>
                        <a:pt x="4022" y="1469"/>
                      </a:lnTo>
                      <a:lnTo>
                        <a:pt x="4104" y="1386"/>
                      </a:lnTo>
                      <a:lnTo>
                        <a:pt x="4187" y="1269"/>
                      </a:lnTo>
                      <a:lnTo>
                        <a:pt x="4270" y="1137"/>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02" name="Freeform 29">
                  <a:extLst>
                    <a:ext uri="{FF2B5EF4-FFF2-40B4-BE49-F238E27FC236}">
                      <a16:creationId xmlns:a16="http://schemas.microsoft.com/office/drawing/2014/main" id="{4487FE3B-8F94-4307-9699-CBC9C400AED7}"/>
                    </a:ext>
                  </a:extLst>
                </p:cNvPr>
                <p:cNvSpPr>
                  <a:spLocks/>
                </p:cNvSpPr>
                <p:nvPr/>
              </p:nvSpPr>
              <p:spPr bwMode="auto">
                <a:xfrm>
                  <a:off x="1924" y="1707"/>
                  <a:ext cx="4270" cy="1245"/>
                </a:xfrm>
                <a:custGeom>
                  <a:avLst/>
                  <a:gdLst>
                    <a:gd name="T0" fmla="*/ 0 w 4270"/>
                    <a:gd name="T1" fmla="*/ 787 h 1563"/>
                    <a:gd name="T2" fmla="*/ 86 w 4270"/>
                    <a:gd name="T3" fmla="*/ 629 h 1563"/>
                    <a:gd name="T4" fmla="*/ 169 w 4270"/>
                    <a:gd name="T5" fmla="*/ 475 h 1563"/>
                    <a:gd name="T6" fmla="*/ 263 w 4270"/>
                    <a:gd name="T7" fmla="*/ 339 h 1563"/>
                    <a:gd name="T8" fmla="*/ 346 w 4270"/>
                    <a:gd name="T9" fmla="*/ 222 h 1563"/>
                    <a:gd name="T10" fmla="*/ 429 w 4270"/>
                    <a:gd name="T11" fmla="*/ 124 h 1563"/>
                    <a:gd name="T12" fmla="*/ 512 w 4270"/>
                    <a:gd name="T13" fmla="*/ 56 h 1563"/>
                    <a:gd name="T14" fmla="*/ 595 w 4270"/>
                    <a:gd name="T15" fmla="*/ 7 h 1563"/>
                    <a:gd name="T16" fmla="*/ 689 w 4270"/>
                    <a:gd name="T17" fmla="*/ 0 h 1563"/>
                    <a:gd name="T18" fmla="*/ 772 w 4270"/>
                    <a:gd name="T19" fmla="*/ 23 h 1563"/>
                    <a:gd name="T20" fmla="*/ 858 w 4270"/>
                    <a:gd name="T21" fmla="*/ 71 h 1563"/>
                    <a:gd name="T22" fmla="*/ 941 w 4270"/>
                    <a:gd name="T23" fmla="*/ 151 h 1563"/>
                    <a:gd name="T24" fmla="*/ 1024 w 4270"/>
                    <a:gd name="T25" fmla="*/ 256 h 1563"/>
                    <a:gd name="T26" fmla="*/ 1107 w 4270"/>
                    <a:gd name="T27" fmla="*/ 380 h 1563"/>
                    <a:gd name="T28" fmla="*/ 1201 w 4270"/>
                    <a:gd name="T29" fmla="*/ 516 h 1563"/>
                    <a:gd name="T30" fmla="*/ 1284 w 4270"/>
                    <a:gd name="T31" fmla="*/ 670 h 1563"/>
                    <a:gd name="T32" fmla="*/ 1370 w 4270"/>
                    <a:gd name="T33" fmla="*/ 829 h 1563"/>
                    <a:gd name="T34" fmla="*/ 1453 w 4270"/>
                    <a:gd name="T35" fmla="*/ 987 h 1563"/>
                    <a:gd name="T36" fmla="*/ 1536 w 4270"/>
                    <a:gd name="T37" fmla="*/ 1130 h 1563"/>
                    <a:gd name="T38" fmla="*/ 1630 w 4270"/>
                    <a:gd name="T39" fmla="*/ 1262 h 1563"/>
                    <a:gd name="T40" fmla="*/ 1713 w 4270"/>
                    <a:gd name="T41" fmla="*/ 1379 h 1563"/>
                    <a:gd name="T42" fmla="*/ 1796 w 4270"/>
                    <a:gd name="T43" fmla="*/ 1469 h 1563"/>
                    <a:gd name="T44" fmla="*/ 1879 w 4270"/>
                    <a:gd name="T45" fmla="*/ 1529 h 1563"/>
                    <a:gd name="T46" fmla="*/ 1965 w 4270"/>
                    <a:gd name="T47" fmla="*/ 1559 h 1563"/>
                    <a:gd name="T48" fmla="*/ 2056 w 4270"/>
                    <a:gd name="T49" fmla="*/ 1563 h 1563"/>
                    <a:gd name="T50" fmla="*/ 2142 w 4270"/>
                    <a:gd name="T51" fmla="*/ 1529 h 1563"/>
                    <a:gd name="T52" fmla="*/ 2225 w 4270"/>
                    <a:gd name="T53" fmla="*/ 1476 h 1563"/>
                    <a:gd name="T54" fmla="*/ 2308 w 4270"/>
                    <a:gd name="T55" fmla="*/ 1386 h 1563"/>
                    <a:gd name="T56" fmla="*/ 2391 w 4270"/>
                    <a:gd name="T57" fmla="*/ 1277 h 1563"/>
                    <a:gd name="T58" fmla="*/ 2474 w 4270"/>
                    <a:gd name="T59" fmla="*/ 1145 h 1563"/>
                    <a:gd name="T60" fmla="*/ 2568 w 4270"/>
                    <a:gd name="T61" fmla="*/ 998 h 1563"/>
                    <a:gd name="T62" fmla="*/ 2651 w 4270"/>
                    <a:gd name="T63" fmla="*/ 847 h 1563"/>
                    <a:gd name="T64" fmla="*/ 2737 w 4270"/>
                    <a:gd name="T65" fmla="*/ 689 h 1563"/>
                    <a:gd name="T66" fmla="*/ 2820 w 4270"/>
                    <a:gd name="T67" fmla="*/ 539 h 1563"/>
                    <a:gd name="T68" fmla="*/ 2903 w 4270"/>
                    <a:gd name="T69" fmla="*/ 392 h 1563"/>
                    <a:gd name="T70" fmla="*/ 2997 w 4270"/>
                    <a:gd name="T71" fmla="*/ 271 h 1563"/>
                    <a:gd name="T72" fmla="*/ 3080 w 4270"/>
                    <a:gd name="T73" fmla="*/ 158 h 1563"/>
                    <a:gd name="T74" fmla="*/ 3163 w 4270"/>
                    <a:gd name="T75" fmla="*/ 75 h 1563"/>
                    <a:gd name="T76" fmla="*/ 3250 w 4270"/>
                    <a:gd name="T77" fmla="*/ 23 h 1563"/>
                    <a:gd name="T78" fmla="*/ 3332 w 4270"/>
                    <a:gd name="T79" fmla="*/ 0 h 1563"/>
                    <a:gd name="T80" fmla="*/ 3423 w 4270"/>
                    <a:gd name="T81" fmla="*/ 7 h 1563"/>
                    <a:gd name="T82" fmla="*/ 3509 w 4270"/>
                    <a:gd name="T83" fmla="*/ 49 h 1563"/>
                    <a:gd name="T84" fmla="*/ 3592 w 4270"/>
                    <a:gd name="T85" fmla="*/ 109 h 1563"/>
                    <a:gd name="T86" fmla="*/ 3675 w 4270"/>
                    <a:gd name="T87" fmla="*/ 207 h 1563"/>
                    <a:gd name="T88" fmla="*/ 3758 w 4270"/>
                    <a:gd name="T89" fmla="*/ 324 h 1563"/>
                    <a:gd name="T90" fmla="*/ 3845 w 4270"/>
                    <a:gd name="T91" fmla="*/ 463 h 1563"/>
                    <a:gd name="T92" fmla="*/ 3935 w 4270"/>
                    <a:gd name="T93" fmla="*/ 606 h 1563"/>
                    <a:gd name="T94" fmla="*/ 4022 w 4270"/>
                    <a:gd name="T95" fmla="*/ 765 h 1563"/>
                    <a:gd name="T96" fmla="*/ 4104 w 4270"/>
                    <a:gd name="T97" fmla="*/ 915 h 1563"/>
                    <a:gd name="T98" fmla="*/ 4187 w 4270"/>
                    <a:gd name="T99" fmla="*/ 1070 h 1563"/>
                    <a:gd name="T100" fmla="*/ 4270 w 4270"/>
                    <a:gd name="T101" fmla="*/ 1205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787"/>
                      </a:moveTo>
                      <a:lnTo>
                        <a:pt x="86" y="629"/>
                      </a:lnTo>
                      <a:lnTo>
                        <a:pt x="169" y="475"/>
                      </a:lnTo>
                      <a:lnTo>
                        <a:pt x="263" y="339"/>
                      </a:lnTo>
                      <a:lnTo>
                        <a:pt x="346" y="222"/>
                      </a:lnTo>
                      <a:lnTo>
                        <a:pt x="429" y="124"/>
                      </a:lnTo>
                      <a:lnTo>
                        <a:pt x="512" y="56"/>
                      </a:lnTo>
                      <a:lnTo>
                        <a:pt x="595" y="7"/>
                      </a:lnTo>
                      <a:lnTo>
                        <a:pt x="689" y="0"/>
                      </a:lnTo>
                      <a:lnTo>
                        <a:pt x="772" y="23"/>
                      </a:lnTo>
                      <a:lnTo>
                        <a:pt x="858" y="71"/>
                      </a:lnTo>
                      <a:lnTo>
                        <a:pt x="941" y="151"/>
                      </a:lnTo>
                      <a:lnTo>
                        <a:pt x="1024" y="256"/>
                      </a:lnTo>
                      <a:lnTo>
                        <a:pt x="1107" y="380"/>
                      </a:lnTo>
                      <a:lnTo>
                        <a:pt x="1201" y="516"/>
                      </a:lnTo>
                      <a:lnTo>
                        <a:pt x="1284" y="670"/>
                      </a:lnTo>
                      <a:lnTo>
                        <a:pt x="1370" y="829"/>
                      </a:lnTo>
                      <a:lnTo>
                        <a:pt x="1453" y="987"/>
                      </a:lnTo>
                      <a:lnTo>
                        <a:pt x="1536" y="1130"/>
                      </a:lnTo>
                      <a:lnTo>
                        <a:pt x="1630" y="1262"/>
                      </a:lnTo>
                      <a:lnTo>
                        <a:pt x="1713" y="1379"/>
                      </a:lnTo>
                      <a:lnTo>
                        <a:pt x="1796" y="1469"/>
                      </a:lnTo>
                      <a:lnTo>
                        <a:pt x="1879" y="1529"/>
                      </a:lnTo>
                      <a:lnTo>
                        <a:pt x="1965" y="1559"/>
                      </a:lnTo>
                      <a:lnTo>
                        <a:pt x="2056" y="1563"/>
                      </a:lnTo>
                      <a:lnTo>
                        <a:pt x="2142" y="1529"/>
                      </a:lnTo>
                      <a:lnTo>
                        <a:pt x="2225" y="1476"/>
                      </a:lnTo>
                      <a:lnTo>
                        <a:pt x="2308" y="1386"/>
                      </a:lnTo>
                      <a:lnTo>
                        <a:pt x="2391" y="1277"/>
                      </a:lnTo>
                      <a:lnTo>
                        <a:pt x="2474" y="1145"/>
                      </a:lnTo>
                      <a:lnTo>
                        <a:pt x="2568" y="998"/>
                      </a:lnTo>
                      <a:lnTo>
                        <a:pt x="2651" y="847"/>
                      </a:lnTo>
                      <a:lnTo>
                        <a:pt x="2737" y="689"/>
                      </a:lnTo>
                      <a:lnTo>
                        <a:pt x="2820" y="539"/>
                      </a:lnTo>
                      <a:lnTo>
                        <a:pt x="2903" y="392"/>
                      </a:lnTo>
                      <a:lnTo>
                        <a:pt x="2997" y="271"/>
                      </a:lnTo>
                      <a:lnTo>
                        <a:pt x="3080" y="158"/>
                      </a:lnTo>
                      <a:lnTo>
                        <a:pt x="3163" y="75"/>
                      </a:lnTo>
                      <a:lnTo>
                        <a:pt x="3250" y="23"/>
                      </a:lnTo>
                      <a:lnTo>
                        <a:pt x="3332" y="0"/>
                      </a:lnTo>
                      <a:lnTo>
                        <a:pt x="3423" y="7"/>
                      </a:lnTo>
                      <a:lnTo>
                        <a:pt x="3509" y="49"/>
                      </a:lnTo>
                      <a:lnTo>
                        <a:pt x="3592" y="109"/>
                      </a:lnTo>
                      <a:lnTo>
                        <a:pt x="3675" y="207"/>
                      </a:lnTo>
                      <a:lnTo>
                        <a:pt x="3758" y="324"/>
                      </a:lnTo>
                      <a:lnTo>
                        <a:pt x="3845" y="463"/>
                      </a:lnTo>
                      <a:lnTo>
                        <a:pt x="3935" y="606"/>
                      </a:lnTo>
                      <a:lnTo>
                        <a:pt x="4022" y="765"/>
                      </a:lnTo>
                      <a:lnTo>
                        <a:pt x="4104" y="915"/>
                      </a:lnTo>
                      <a:lnTo>
                        <a:pt x="4187" y="1070"/>
                      </a:lnTo>
                      <a:lnTo>
                        <a:pt x="4270" y="1205"/>
                      </a:ln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403" name="Freeform 30">
                  <a:extLst>
                    <a:ext uri="{FF2B5EF4-FFF2-40B4-BE49-F238E27FC236}">
                      <a16:creationId xmlns:a16="http://schemas.microsoft.com/office/drawing/2014/main" id="{C7FEF1E9-D0F5-4106-915C-A300FF2275EC}"/>
                    </a:ext>
                  </a:extLst>
                </p:cNvPr>
                <p:cNvSpPr>
                  <a:spLocks/>
                </p:cNvSpPr>
                <p:nvPr/>
              </p:nvSpPr>
              <p:spPr bwMode="auto">
                <a:xfrm>
                  <a:off x="1922" y="1704"/>
                  <a:ext cx="4270" cy="1209"/>
                </a:xfrm>
                <a:custGeom>
                  <a:avLst/>
                  <a:gdLst>
                    <a:gd name="T0" fmla="*/ 0 w 4270"/>
                    <a:gd name="T1" fmla="*/ 1461 h 1563"/>
                    <a:gd name="T2" fmla="*/ 86 w 4270"/>
                    <a:gd name="T3" fmla="*/ 1522 h 1563"/>
                    <a:gd name="T4" fmla="*/ 169 w 4270"/>
                    <a:gd name="T5" fmla="*/ 1559 h 1563"/>
                    <a:gd name="T6" fmla="*/ 263 w 4270"/>
                    <a:gd name="T7" fmla="*/ 1563 h 1563"/>
                    <a:gd name="T8" fmla="*/ 346 w 4270"/>
                    <a:gd name="T9" fmla="*/ 1537 h 1563"/>
                    <a:gd name="T10" fmla="*/ 429 w 4270"/>
                    <a:gd name="T11" fmla="*/ 1480 h 1563"/>
                    <a:gd name="T12" fmla="*/ 512 w 4270"/>
                    <a:gd name="T13" fmla="*/ 1394 h 1563"/>
                    <a:gd name="T14" fmla="*/ 595 w 4270"/>
                    <a:gd name="T15" fmla="*/ 1281 h 1563"/>
                    <a:gd name="T16" fmla="*/ 689 w 4270"/>
                    <a:gd name="T17" fmla="*/ 1153 h 1563"/>
                    <a:gd name="T18" fmla="*/ 772 w 4270"/>
                    <a:gd name="T19" fmla="*/ 1006 h 1563"/>
                    <a:gd name="T20" fmla="*/ 858 w 4270"/>
                    <a:gd name="T21" fmla="*/ 855 h 1563"/>
                    <a:gd name="T22" fmla="*/ 941 w 4270"/>
                    <a:gd name="T23" fmla="*/ 704 h 1563"/>
                    <a:gd name="T24" fmla="*/ 1024 w 4270"/>
                    <a:gd name="T25" fmla="*/ 546 h 1563"/>
                    <a:gd name="T26" fmla="*/ 1107 w 4270"/>
                    <a:gd name="T27" fmla="*/ 399 h 1563"/>
                    <a:gd name="T28" fmla="*/ 1201 w 4270"/>
                    <a:gd name="T29" fmla="*/ 275 h 1563"/>
                    <a:gd name="T30" fmla="*/ 1284 w 4270"/>
                    <a:gd name="T31" fmla="*/ 166 h 1563"/>
                    <a:gd name="T32" fmla="*/ 1370 w 4270"/>
                    <a:gd name="T33" fmla="*/ 83 h 1563"/>
                    <a:gd name="T34" fmla="*/ 1453 w 4270"/>
                    <a:gd name="T35" fmla="*/ 30 h 1563"/>
                    <a:gd name="T36" fmla="*/ 1536 w 4270"/>
                    <a:gd name="T37" fmla="*/ 0 h 1563"/>
                    <a:gd name="T38" fmla="*/ 1630 w 4270"/>
                    <a:gd name="T39" fmla="*/ 7 h 1563"/>
                    <a:gd name="T40" fmla="*/ 1713 w 4270"/>
                    <a:gd name="T41" fmla="*/ 41 h 1563"/>
                    <a:gd name="T42" fmla="*/ 1796 w 4270"/>
                    <a:gd name="T43" fmla="*/ 109 h 1563"/>
                    <a:gd name="T44" fmla="*/ 1879 w 4270"/>
                    <a:gd name="T45" fmla="*/ 200 h 1563"/>
                    <a:gd name="T46" fmla="*/ 1965 w 4270"/>
                    <a:gd name="T47" fmla="*/ 316 h 1563"/>
                    <a:gd name="T48" fmla="*/ 2056 w 4270"/>
                    <a:gd name="T49" fmla="*/ 448 h 1563"/>
                    <a:gd name="T50" fmla="*/ 2142 w 4270"/>
                    <a:gd name="T51" fmla="*/ 599 h 1563"/>
                    <a:gd name="T52" fmla="*/ 2225 w 4270"/>
                    <a:gd name="T53" fmla="*/ 753 h 1563"/>
                    <a:gd name="T54" fmla="*/ 2308 w 4270"/>
                    <a:gd name="T55" fmla="*/ 911 h 1563"/>
                    <a:gd name="T56" fmla="*/ 2391 w 4270"/>
                    <a:gd name="T57" fmla="*/ 1062 h 1563"/>
                    <a:gd name="T58" fmla="*/ 2474 w 4270"/>
                    <a:gd name="T59" fmla="*/ 1198 h 1563"/>
                    <a:gd name="T60" fmla="*/ 2568 w 4270"/>
                    <a:gd name="T61" fmla="*/ 1322 h 1563"/>
                    <a:gd name="T62" fmla="*/ 2651 w 4270"/>
                    <a:gd name="T63" fmla="*/ 1427 h 1563"/>
                    <a:gd name="T64" fmla="*/ 2737 w 4270"/>
                    <a:gd name="T65" fmla="*/ 1503 h 1563"/>
                    <a:gd name="T66" fmla="*/ 2820 w 4270"/>
                    <a:gd name="T67" fmla="*/ 1552 h 1563"/>
                    <a:gd name="T68" fmla="*/ 2903 w 4270"/>
                    <a:gd name="T69" fmla="*/ 1563 h 1563"/>
                    <a:gd name="T70" fmla="*/ 2997 w 4270"/>
                    <a:gd name="T71" fmla="*/ 1552 h 1563"/>
                    <a:gd name="T72" fmla="*/ 3080 w 4270"/>
                    <a:gd name="T73" fmla="*/ 1503 h 1563"/>
                    <a:gd name="T74" fmla="*/ 3163 w 4270"/>
                    <a:gd name="T75" fmla="*/ 1435 h 1563"/>
                    <a:gd name="T76" fmla="*/ 3250 w 4270"/>
                    <a:gd name="T77" fmla="*/ 1330 h 1563"/>
                    <a:gd name="T78" fmla="*/ 3332 w 4270"/>
                    <a:gd name="T79" fmla="*/ 1213 h 1563"/>
                    <a:gd name="T80" fmla="*/ 3423 w 4270"/>
                    <a:gd name="T81" fmla="*/ 1070 h 1563"/>
                    <a:gd name="T82" fmla="*/ 3509 w 4270"/>
                    <a:gd name="T83" fmla="*/ 923 h 1563"/>
                    <a:gd name="T84" fmla="*/ 3592 w 4270"/>
                    <a:gd name="T85" fmla="*/ 765 h 1563"/>
                    <a:gd name="T86" fmla="*/ 3675 w 4270"/>
                    <a:gd name="T87" fmla="*/ 606 h 1563"/>
                    <a:gd name="T88" fmla="*/ 3758 w 4270"/>
                    <a:gd name="T89" fmla="*/ 463 h 1563"/>
                    <a:gd name="T90" fmla="*/ 3845 w 4270"/>
                    <a:gd name="T91" fmla="*/ 324 h 1563"/>
                    <a:gd name="T92" fmla="*/ 3935 w 4270"/>
                    <a:gd name="T93" fmla="*/ 207 h 1563"/>
                    <a:gd name="T94" fmla="*/ 4022 w 4270"/>
                    <a:gd name="T95" fmla="*/ 117 h 1563"/>
                    <a:gd name="T96" fmla="*/ 4104 w 4270"/>
                    <a:gd name="T97" fmla="*/ 49 h 1563"/>
                    <a:gd name="T98" fmla="*/ 4187 w 4270"/>
                    <a:gd name="T99" fmla="*/ 7 h 1563"/>
                    <a:gd name="T100" fmla="*/ 4270 w 4270"/>
                    <a:gd name="T101" fmla="*/ 0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461"/>
                      </a:moveTo>
                      <a:lnTo>
                        <a:pt x="86" y="1522"/>
                      </a:lnTo>
                      <a:lnTo>
                        <a:pt x="169" y="1559"/>
                      </a:lnTo>
                      <a:lnTo>
                        <a:pt x="263" y="1563"/>
                      </a:lnTo>
                      <a:lnTo>
                        <a:pt x="346" y="1537"/>
                      </a:lnTo>
                      <a:lnTo>
                        <a:pt x="429" y="1480"/>
                      </a:lnTo>
                      <a:lnTo>
                        <a:pt x="512" y="1394"/>
                      </a:lnTo>
                      <a:lnTo>
                        <a:pt x="595" y="1281"/>
                      </a:lnTo>
                      <a:lnTo>
                        <a:pt x="689" y="1153"/>
                      </a:lnTo>
                      <a:lnTo>
                        <a:pt x="772" y="1006"/>
                      </a:lnTo>
                      <a:lnTo>
                        <a:pt x="858" y="855"/>
                      </a:lnTo>
                      <a:lnTo>
                        <a:pt x="941" y="704"/>
                      </a:lnTo>
                      <a:lnTo>
                        <a:pt x="1024" y="546"/>
                      </a:lnTo>
                      <a:lnTo>
                        <a:pt x="1107" y="399"/>
                      </a:lnTo>
                      <a:lnTo>
                        <a:pt x="1201" y="275"/>
                      </a:lnTo>
                      <a:lnTo>
                        <a:pt x="1284" y="166"/>
                      </a:lnTo>
                      <a:lnTo>
                        <a:pt x="1370" y="83"/>
                      </a:lnTo>
                      <a:lnTo>
                        <a:pt x="1453" y="30"/>
                      </a:lnTo>
                      <a:lnTo>
                        <a:pt x="1536" y="0"/>
                      </a:lnTo>
                      <a:lnTo>
                        <a:pt x="1630" y="7"/>
                      </a:lnTo>
                      <a:lnTo>
                        <a:pt x="1713" y="41"/>
                      </a:lnTo>
                      <a:lnTo>
                        <a:pt x="1796" y="109"/>
                      </a:lnTo>
                      <a:lnTo>
                        <a:pt x="1879" y="200"/>
                      </a:lnTo>
                      <a:lnTo>
                        <a:pt x="1965" y="316"/>
                      </a:lnTo>
                      <a:lnTo>
                        <a:pt x="2056" y="448"/>
                      </a:lnTo>
                      <a:lnTo>
                        <a:pt x="2142" y="599"/>
                      </a:lnTo>
                      <a:lnTo>
                        <a:pt x="2225" y="753"/>
                      </a:lnTo>
                      <a:lnTo>
                        <a:pt x="2308" y="911"/>
                      </a:lnTo>
                      <a:lnTo>
                        <a:pt x="2391" y="1062"/>
                      </a:lnTo>
                      <a:lnTo>
                        <a:pt x="2474" y="1198"/>
                      </a:lnTo>
                      <a:lnTo>
                        <a:pt x="2568" y="1322"/>
                      </a:lnTo>
                      <a:lnTo>
                        <a:pt x="2651" y="1427"/>
                      </a:lnTo>
                      <a:lnTo>
                        <a:pt x="2737" y="1503"/>
                      </a:lnTo>
                      <a:lnTo>
                        <a:pt x="2820" y="1552"/>
                      </a:lnTo>
                      <a:lnTo>
                        <a:pt x="2903" y="1563"/>
                      </a:lnTo>
                      <a:lnTo>
                        <a:pt x="2997" y="1552"/>
                      </a:lnTo>
                      <a:lnTo>
                        <a:pt x="3080" y="1503"/>
                      </a:lnTo>
                      <a:lnTo>
                        <a:pt x="3163" y="1435"/>
                      </a:lnTo>
                      <a:lnTo>
                        <a:pt x="3250" y="1330"/>
                      </a:lnTo>
                      <a:lnTo>
                        <a:pt x="3332" y="1213"/>
                      </a:lnTo>
                      <a:lnTo>
                        <a:pt x="3423" y="1070"/>
                      </a:lnTo>
                      <a:lnTo>
                        <a:pt x="3509" y="923"/>
                      </a:lnTo>
                      <a:lnTo>
                        <a:pt x="3592" y="765"/>
                      </a:lnTo>
                      <a:lnTo>
                        <a:pt x="3675" y="606"/>
                      </a:lnTo>
                      <a:lnTo>
                        <a:pt x="3758" y="463"/>
                      </a:lnTo>
                      <a:lnTo>
                        <a:pt x="3845" y="324"/>
                      </a:lnTo>
                      <a:lnTo>
                        <a:pt x="3935" y="207"/>
                      </a:lnTo>
                      <a:lnTo>
                        <a:pt x="4022" y="117"/>
                      </a:lnTo>
                      <a:lnTo>
                        <a:pt x="4104" y="49"/>
                      </a:lnTo>
                      <a:lnTo>
                        <a:pt x="4187" y="7"/>
                      </a:lnTo>
                      <a:lnTo>
                        <a:pt x="4270"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386" name="Group 31">
                <a:extLst>
                  <a:ext uri="{FF2B5EF4-FFF2-40B4-BE49-F238E27FC236}">
                    <a16:creationId xmlns:a16="http://schemas.microsoft.com/office/drawing/2014/main" id="{E055EA0C-1F20-4D11-A8AF-CD3813170232}"/>
                  </a:ext>
                </a:extLst>
              </p:cNvPr>
              <p:cNvGrpSpPr>
                <a:grpSpLocks/>
              </p:cNvGrpSpPr>
              <p:nvPr/>
            </p:nvGrpSpPr>
            <p:grpSpPr bwMode="auto">
              <a:xfrm>
                <a:off x="3860" y="1956"/>
                <a:ext cx="2792" cy="2070"/>
                <a:chOff x="3243" y="824"/>
                <a:chExt cx="1117" cy="828"/>
              </a:xfrm>
            </p:grpSpPr>
            <p:sp>
              <p:nvSpPr>
                <p:cNvPr id="14398" name="Rectangle 32">
                  <a:extLst>
                    <a:ext uri="{FF2B5EF4-FFF2-40B4-BE49-F238E27FC236}">
                      <a16:creationId xmlns:a16="http://schemas.microsoft.com/office/drawing/2014/main" id="{0095A329-92A1-4ECC-B040-065AC68C9089}"/>
                    </a:ext>
                  </a:extLst>
                </p:cNvPr>
                <p:cNvSpPr>
                  <a:spLocks noChangeArrowheads="1"/>
                </p:cNvSpPr>
                <p:nvPr/>
              </p:nvSpPr>
              <p:spPr bwMode="auto">
                <a:xfrm>
                  <a:off x="3243" y="837"/>
                  <a:ext cx="104"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ua</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99" name="Rectangle 33">
                  <a:extLst>
                    <a:ext uri="{FF2B5EF4-FFF2-40B4-BE49-F238E27FC236}">
                      <a16:creationId xmlns:a16="http://schemas.microsoft.com/office/drawing/2014/main" id="{5E5F5FDE-EE93-47D7-BBE5-2F27D3B4DE49}"/>
                    </a:ext>
                  </a:extLst>
                </p:cNvPr>
                <p:cNvSpPr>
                  <a:spLocks noChangeArrowheads="1"/>
                </p:cNvSpPr>
                <p:nvPr/>
              </p:nvSpPr>
              <p:spPr bwMode="auto">
                <a:xfrm>
                  <a:off x="3766" y="831"/>
                  <a:ext cx="104"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ub</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400" name="Rectangle 34">
                  <a:extLst>
                    <a:ext uri="{FF2B5EF4-FFF2-40B4-BE49-F238E27FC236}">
                      <a16:creationId xmlns:a16="http://schemas.microsoft.com/office/drawing/2014/main" id="{86DB640B-6297-411D-B3AF-D508DC928DD2}"/>
                    </a:ext>
                  </a:extLst>
                </p:cNvPr>
                <p:cNvSpPr>
                  <a:spLocks noChangeArrowheads="1"/>
                </p:cNvSpPr>
                <p:nvPr/>
              </p:nvSpPr>
              <p:spPr bwMode="auto">
                <a:xfrm>
                  <a:off x="4262" y="824"/>
                  <a:ext cx="98"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uc</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4387" name="Group 35">
                <a:extLst>
                  <a:ext uri="{FF2B5EF4-FFF2-40B4-BE49-F238E27FC236}">
                    <a16:creationId xmlns:a16="http://schemas.microsoft.com/office/drawing/2014/main" id="{5BEF88FB-D4B8-4CF0-AEFF-7ABE0DB90EDF}"/>
                  </a:ext>
                </a:extLst>
              </p:cNvPr>
              <p:cNvGrpSpPr>
                <a:grpSpLocks/>
              </p:cNvGrpSpPr>
              <p:nvPr/>
            </p:nvGrpSpPr>
            <p:grpSpPr bwMode="auto">
              <a:xfrm>
                <a:off x="2202" y="2046"/>
                <a:ext cx="6956" cy="2817"/>
                <a:chOff x="1468" y="1473"/>
                <a:chExt cx="6956" cy="2817"/>
              </a:xfrm>
            </p:grpSpPr>
            <p:grpSp>
              <p:nvGrpSpPr>
                <p:cNvPr id="14388" name="Group 36">
                  <a:extLst>
                    <a:ext uri="{FF2B5EF4-FFF2-40B4-BE49-F238E27FC236}">
                      <a16:creationId xmlns:a16="http://schemas.microsoft.com/office/drawing/2014/main" id="{C27711BD-B1BA-4A6F-A92E-85B1E72D74D8}"/>
                    </a:ext>
                  </a:extLst>
                </p:cNvPr>
                <p:cNvGrpSpPr>
                  <a:grpSpLocks/>
                </p:cNvGrpSpPr>
                <p:nvPr/>
              </p:nvGrpSpPr>
              <p:grpSpPr bwMode="auto">
                <a:xfrm>
                  <a:off x="1758" y="1473"/>
                  <a:ext cx="6598" cy="1542"/>
                  <a:chOff x="1758" y="1473"/>
                  <a:chExt cx="6598" cy="1542"/>
                </a:xfrm>
              </p:grpSpPr>
              <p:sp>
                <p:nvSpPr>
                  <p:cNvPr id="14396" name="Line 37">
                    <a:extLst>
                      <a:ext uri="{FF2B5EF4-FFF2-40B4-BE49-F238E27FC236}">
                        <a16:creationId xmlns:a16="http://schemas.microsoft.com/office/drawing/2014/main" id="{E2AE90A5-9956-4C10-B734-A690FF614F00}"/>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97" name="Line 38">
                    <a:extLst>
                      <a:ext uri="{FF2B5EF4-FFF2-40B4-BE49-F238E27FC236}">
                        <a16:creationId xmlns:a16="http://schemas.microsoft.com/office/drawing/2014/main" id="{271B25B5-807D-4201-81F4-40B44F915782}"/>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389" name="Group 39">
                  <a:extLst>
                    <a:ext uri="{FF2B5EF4-FFF2-40B4-BE49-F238E27FC236}">
                      <a16:creationId xmlns:a16="http://schemas.microsoft.com/office/drawing/2014/main" id="{FFAFBCDD-8742-4022-BD25-58E2809BC0AE}"/>
                    </a:ext>
                  </a:extLst>
                </p:cNvPr>
                <p:cNvGrpSpPr>
                  <a:grpSpLocks/>
                </p:cNvGrpSpPr>
                <p:nvPr/>
              </p:nvGrpSpPr>
              <p:grpSpPr bwMode="auto">
                <a:xfrm>
                  <a:off x="2042" y="2193"/>
                  <a:ext cx="4656" cy="756"/>
                  <a:chOff x="2042" y="2193"/>
                  <a:chExt cx="4656" cy="756"/>
                </a:xfrm>
              </p:grpSpPr>
              <p:sp>
                <p:nvSpPr>
                  <p:cNvPr id="14392" name="Rectangle 40">
                    <a:extLst>
                      <a:ext uri="{FF2B5EF4-FFF2-40B4-BE49-F238E27FC236}">
                        <a16:creationId xmlns:a16="http://schemas.microsoft.com/office/drawing/2014/main" id="{9D73634A-7CB3-4C2F-9741-5B25AC4DA6F0}"/>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t1</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93" name="Rectangle 41">
                    <a:extLst>
                      <a:ext uri="{FF2B5EF4-FFF2-40B4-BE49-F238E27FC236}">
                        <a16:creationId xmlns:a16="http://schemas.microsoft.com/office/drawing/2014/main" id="{348C7EDF-E644-4C68-A2C5-FF7CB38FCCCB}"/>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t2</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94" name="Rectangle 42">
                    <a:extLst>
                      <a:ext uri="{FF2B5EF4-FFF2-40B4-BE49-F238E27FC236}">
                        <a16:creationId xmlns:a16="http://schemas.microsoft.com/office/drawing/2014/main" id="{DED0D5CF-78F0-40AB-BF90-223F7BB4B206}"/>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t3</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95" name="Rectangle 43">
                    <a:extLst>
                      <a:ext uri="{FF2B5EF4-FFF2-40B4-BE49-F238E27FC236}">
                        <a16:creationId xmlns:a16="http://schemas.microsoft.com/office/drawing/2014/main" id="{590EBA5B-ED6C-42FD-A25B-2C50AB07A92B}"/>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t4</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4390" name="Rectangle 44">
                  <a:extLst>
                    <a:ext uri="{FF2B5EF4-FFF2-40B4-BE49-F238E27FC236}">
                      <a16:creationId xmlns:a16="http://schemas.microsoft.com/office/drawing/2014/main" id="{5AB8347F-EE0F-468A-A311-D3299A29C4A2}"/>
                    </a:ext>
                  </a:extLst>
                </p:cNvPr>
                <p:cNvSpPr>
                  <a:spLocks noChangeArrowheads="1"/>
                </p:cNvSpPr>
                <p:nvPr/>
              </p:nvSpPr>
              <p:spPr bwMode="auto">
                <a:xfrm>
                  <a:off x="7996" y="2370"/>
                  <a:ext cx="428"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a:t>
                  </a:r>
                  <a:r>
                    <a:rPr lang="en-US" altLang="zh-CN" sz="1600">
                      <a:solidFill>
                        <a:srgbClr val="040408"/>
                      </a:solidFill>
                    </a:rPr>
                    <a:t>t</a:t>
                  </a:r>
                  <a:endParaRPr lang="en-US" altLang="zh-CN" sz="1000">
                    <a:latin typeface="Times New Roman" panose="02020603050405020304" pitchFamily="18" charset="0"/>
                  </a:endParaRPr>
                </a:p>
                <a:p>
                  <a:r>
                    <a:rPr lang="en-US" altLang="zh-CN" sz="1600">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91" name="Rectangle 45">
                  <a:extLst>
                    <a:ext uri="{FF2B5EF4-FFF2-40B4-BE49-F238E27FC236}">
                      <a16:creationId xmlns:a16="http://schemas.microsoft.com/office/drawing/2014/main" id="{88C20F55-61B8-41E1-A0DF-CC8CBE7852D7}"/>
                    </a:ext>
                  </a:extLst>
                </p:cNvPr>
                <p:cNvSpPr>
                  <a:spLocks noChangeArrowheads="1"/>
                </p:cNvSpPr>
                <p:nvPr/>
              </p:nvSpPr>
              <p:spPr bwMode="auto">
                <a:xfrm>
                  <a:off x="1468" y="1500"/>
                  <a:ext cx="280" cy="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ud</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sp>
          <p:nvSpPr>
            <p:cNvPr id="14359" name="Line 68">
              <a:extLst>
                <a:ext uri="{FF2B5EF4-FFF2-40B4-BE49-F238E27FC236}">
                  <a16:creationId xmlns:a16="http://schemas.microsoft.com/office/drawing/2014/main" id="{21746871-2295-49A3-927F-887ECC724650}"/>
                </a:ext>
              </a:extLst>
            </p:cNvPr>
            <p:cNvSpPr>
              <a:spLocks noChangeShapeType="1"/>
            </p:cNvSpPr>
            <p:nvPr/>
          </p:nvSpPr>
          <p:spPr bwMode="auto">
            <a:xfrm>
              <a:off x="3936" y="768"/>
              <a:ext cx="0" cy="27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360" name="Group 72">
              <a:extLst>
                <a:ext uri="{FF2B5EF4-FFF2-40B4-BE49-F238E27FC236}">
                  <a16:creationId xmlns:a16="http://schemas.microsoft.com/office/drawing/2014/main" id="{2DBE9737-2CAD-4B62-8212-D48E75B03FFF}"/>
                </a:ext>
              </a:extLst>
            </p:cNvPr>
            <p:cNvGrpSpPr>
              <a:grpSpLocks/>
            </p:cNvGrpSpPr>
            <p:nvPr/>
          </p:nvGrpSpPr>
          <p:grpSpPr bwMode="auto">
            <a:xfrm>
              <a:off x="2592" y="768"/>
              <a:ext cx="2782" cy="2987"/>
              <a:chOff x="2592" y="768"/>
              <a:chExt cx="2782" cy="2987"/>
            </a:xfrm>
          </p:grpSpPr>
          <p:grpSp>
            <p:nvGrpSpPr>
              <p:cNvPr id="14361" name="Group 46">
                <a:extLst>
                  <a:ext uri="{FF2B5EF4-FFF2-40B4-BE49-F238E27FC236}">
                    <a16:creationId xmlns:a16="http://schemas.microsoft.com/office/drawing/2014/main" id="{79B389B5-7EDF-40A8-8EA6-5F6D866D6FCD}"/>
                  </a:ext>
                </a:extLst>
              </p:cNvPr>
              <p:cNvGrpSpPr>
                <a:grpSpLocks/>
              </p:cNvGrpSpPr>
              <p:nvPr/>
            </p:nvGrpSpPr>
            <p:grpSpPr bwMode="auto">
              <a:xfrm>
                <a:off x="2592" y="2592"/>
                <a:ext cx="2782" cy="1163"/>
                <a:chOff x="2202" y="1956"/>
                <a:chExt cx="6956" cy="2907"/>
              </a:xfrm>
            </p:grpSpPr>
            <p:grpSp>
              <p:nvGrpSpPr>
                <p:cNvPr id="14366" name="Group 47">
                  <a:extLst>
                    <a:ext uri="{FF2B5EF4-FFF2-40B4-BE49-F238E27FC236}">
                      <a16:creationId xmlns:a16="http://schemas.microsoft.com/office/drawing/2014/main" id="{1D2D44FE-941E-44C0-B170-0E6546F4F242}"/>
                    </a:ext>
                  </a:extLst>
                </p:cNvPr>
                <p:cNvGrpSpPr>
                  <a:grpSpLocks/>
                </p:cNvGrpSpPr>
                <p:nvPr/>
              </p:nvGrpSpPr>
              <p:grpSpPr bwMode="auto">
                <a:xfrm>
                  <a:off x="2657" y="2278"/>
                  <a:ext cx="6015" cy="1248"/>
                  <a:chOff x="1922" y="1704"/>
                  <a:chExt cx="4272" cy="1248"/>
                </a:xfrm>
              </p:grpSpPr>
              <p:sp>
                <p:nvSpPr>
                  <p:cNvPr id="14382" name="Freeform 48">
                    <a:extLst>
                      <a:ext uri="{FF2B5EF4-FFF2-40B4-BE49-F238E27FC236}">
                        <a16:creationId xmlns:a16="http://schemas.microsoft.com/office/drawing/2014/main" id="{4D9749FE-705B-4AE8-9ED3-6CB6217CBE61}"/>
                      </a:ext>
                    </a:extLst>
                  </p:cNvPr>
                  <p:cNvSpPr>
                    <a:spLocks/>
                  </p:cNvSpPr>
                  <p:nvPr/>
                </p:nvSpPr>
                <p:spPr bwMode="auto">
                  <a:xfrm>
                    <a:off x="1924" y="1710"/>
                    <a:ext cx="4270" cy="1230"/>
                  </a:xfrm>
                  <a:custGeom>
                    <a:avLst/>
                    <a:gdLst>
                      <a:gd name="T0" fmla="*/ 0 w 4270"/>
                      <a:gd name="T1" fmla="*/ 105 h 1563"/>
                      <a:gd name="T2" fmla="*/ 86 w 4270"/>
                      <a:gd name="T3" fmla="*/ 192 h 1563"/>
                      <a:gd name="T4" fmla="*/ 169 w 4270"/>
                      <a:gd name="T5" fmla="*/ 313 h 1563"/>
                      <a:gd name="T6" fmla="*/ 263 w 4270"/>
                      <a:gd name="T7" fmla="*/ 441 h 1563"/>
                      <a:gd name="T8" fmla="*/ 346 w 4270"/>
                      <a:gd name="T9" fmla="*/ 595 h 1563"/>
                      <a:gd name="T10" fmla="*/ 429 w 4270"/>
                      <a:gd name="T11" fmla="*/ 746 h 1563"/>
                      <a:gd name="T12" fmla="*/ 512 w 4270"/>
                      <a:gd name="T13" fmla="*/ 904 h 1563"/>
                      <a:gd name="T14" fmla="*/ 595 w 4270"/>
                      <a:gd name="T15" fmla="*/ 1055 h 1563"/>
                      <a:gd name="T16" fmla="*/ 689 w 4270"/>
                      <a:gd name="T17" fmla="*/ 1194 h 1563"/>
                      <a:gd name="T18" fmla="*/ 772 w 4270"/>
                      <a:gd name="T19" fmla="*/ 1318 h 1563"/>
                      <a:gd name="T20" fmla="*/ 858 w 4270"/>
                      <a:gd name="T21" fmla="*/ 1420 h 1563"/>
                      <a:gd name="T22" fmla="*/ 941 w 4270"/>
                      <a:gd name="T23" fmla="*/ 1495 h 1563"/>
                      <a:gd name="T24" fmla="*/ 1024 w 4270"/>
                      <a:gd name="T25" fmla="*/ 1544 h 1563"/>
                      <a:gd name="T26" fmla="*/ 1107 w 4270"/>
                      <a:gd name="T27" fmla="*/ 1563 h 1563"/>
                      <a:gd name="T28" fmla="*/ 1201 w 4270"/>
                      <a:gd name="T29" fmla="*/ 1552 h 1563"/>
                      <a:gd name="T30" fmla="*/ 1284 w 4270"/>
                      <a:gd name="T31" fmla="*/ 1510 h 1563"/>
                      <a:gd name="T32" fmla="*/ 1370 w 4270"/>
                      <a:gd name="T33" fmla="*/ 1435 h 1563"/>
                      <a:gd name="T34" fmla="*/ 1453 w 4270"/>
                      <a:gd name="T35" fmla="*/ 1337 h 1563"/>
                      <a:gd name="T36" fmla="*/ 1536 w 4270"/>
                      <a:gd name="T37" fmla="*/ 1220 h 1563"/>
                      <a:gd name="T38" fmla="*/ 1630 w 4270"/>
                      <a:gd name="T39" fmla="*/ 1081 h 1563"/>
                      <a:gd name="T40" fmla="*/ 1713 w 4270"/>
                      <a:gd name="T41" fmla="*/ 930 h 1563"/>
                      <a:gd name="T42" fmla="*/ 1796 w 4270"/>
                      <a:gd name="T43" fmla="*/ 772 h 1563"/>
                      <a:gd name="T44" fmla="*/ 1879 w 4270"/>
                      <a:gd name="T45" fmla="*/ 621 h 1563"/>
                      <a:gd name="T46" fmla="*/ 1965 w 4270"/>
                      <a:gd name="T47" fmla="*/ 471 h 1563"/>
                      <a:gd name="T48" fmla="*/ 2056 w 4270"/>
                      <a:gd name="T49" fmla="*/ 331 h 1563"/>
                      <a:gd name="T50" fmla="*/ 2142 w 4270"/>
                      <a:gd name="T51" fmla="*/ 215 h 1563"/>
                      <a:gd name="T52" fmla="*/ 2225 w 4270"/>
                      <a:gd name="T53" fmla="*/ 117 h 1563"/>
                      <a:gd name="T54" fmla="*/ 2308 w 4270"/>
                      <a:gd name="T55" fmla="*/ 49 h 1563"/>
                      <a:gd name="T56" fmla="*/ 2391 w 4270"/>
                      <a:gd name="T57" fmla="*/ 7 h 1563"/>
                      <a:gd name="T58" fmla="*/ 2474 w 4270"/>
                      <a:gd name="T59" fmla="*/ 0 h 1563"/>
                      <a:gd name="T60" fmla="*/ 2568 w 4270"/>
                      <a:gd name="T61" fmla="*/ 23 h 1563"/>
                      <a:gd name="T62" fmla="*/ 2651 w 4270"/>
                      <a:gd name="T63" fmla="*/ 75 h 1563"/>
                      <a:gd name="T64" fmla="*/ 2737 w 4270"/>
                      <a:gd name="T65" fmla="*/ 151 h 1563"/>
                      <a:gd name="T66" fmla="*/ 2820 w 4270"/>
                      <a:gd name="T67" fmla="*/ 264 h 1563"/>
                      <a:gd name="T68" fmla="*/ 2903 w 4270"/>
                      <a:gd name="T69" fmla="*/ 388 h 1563"/>
                      <a:gd name="T70" fmla="*/ 2997 w 4270"/>
                      <a:gd name="T71" fmla="*/ 531 h 1563"/>
                      <a:gd name="T72" fmla="*/ 3080 w 4270"/>
                      <a:gd name="T73" fmla="*/ 682 h 1563"/>
                      <a:gd name="T74" fmla="*/ 3163 w 4270"/>
                      <a:gd name="T75" fmla="*/ 836 h 1563"/>
                      <a:gd name="T76" fmla="*/ 3250 w 4270"/>
                      <a:gd name="T77" fmla="*/ 994 h 1563"/>
                      <a:gd name="T78" fmla="*/ 3332 w 4270"/>
                      <a:gd name="T79" fmla="*/ 1137 h 1563"/>
                      <a:gd name="T80" fmla="*/ 3423 w 4270"/>
                      <a:gd name="T81" fmla="*/ 1269 h 1563"/>
                      <a:gd name="T82" fmla="*/ 3509 w 4270"/>
                      <a:gd name="T83" fmla="*/ 1379 h 1563"/>
                      <a:gd name="T84" fmla="*/ 3592 w 4270"/>
                      <a:gd name="T85" fmla="*/ 1469 h 1563"/>
                      <a:gd name="T86" fmla="*/ 3675 w 4270"/>
                      <a:gd name="T87" fmla="*/ 1529 h 1563"/>
                      <a:gd name="T88" fmla="*/ 3758 w 4270"/>
                      <a:gd name="T89" fmla="*/ 1563 h 1563"/>
                      <a:gd name="T90" fmla="*/ 3845 w 4270"/>
                      <a:gd name="T91" fmla="*/ 1563 h 1563"/>
                      <a:gd name="T92" fmla="*/ 3935 w 4270"/>
                      <a:gd name="T93" fmla="*/ 1529 h 1563"/>
                      <a:gd name="T94" fmla="*/ 4022 w 4270"/>
                      <a:gd name="T95" fmla="*/ 1469 h 1563"/>
                      <a:gd name="T96" fmla="*/ 4104 w 4270"/>
                      <a:gd name="T97" fmla="*/ 1386 h 1563"/>
                      <a:gd name="T98" fmla="*/ 4187 w 4270"/>
                      <a:gd name="T99" fmla="*/ 1269 h 1563"/>
                      <a:gd name="T100" fmla="*/ 4270 w 4270"/>
                      <a:gd name="T101" fmla="*/ 1137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05"/>
                        </a:moveTo>
                        <a:lnTo>
                          <a:pt x="86" y="192"/>
                        </a:lnTo>
                        <a:lnTo>
                          <a:pt x="169" y="313"/>
                        </a:lnTo>
                        <a:lnTo>
                          <a:pt x="263" y="441"/>
                        </a:lnTo>
                        <a:lnTo>
                          <a:pt x="346" y="595"/>
                        </a:lnTo>
                        <a:lnTo>
                          <a:pt x="429" y="746"/>
                        </a:lnTo>
                        <a:lnTo>
                          <a:pt x="512" y="904"/>
                        </a:lnTo>
                        <a:lnTo>
                          <a:pt x="595" y="1055"/>
                        </a:lnTo>
                        <a:lnTo>
                          <a:pt x="689" y="1194"/>
                        </a:lnTo>
                        <a:lnTo>
                          <a:pt x="772" y="1318"/>
                        </a:lnTo>
                        <a:lnTo>
                          <a:pt x="858" y="1420"/>
                        </a:lnTo>
                        <a:lnTo>
                          <a:pt x="941" y="1495"/>
                        </a:lnTo>
                        <a:lnTo>
                          <a:pt x="1024" y="1544"/>
                        </a:lnTo>
                        <a:lnTo>
                          <a:pt x="1107" y="1563"/>
                        </a:lnTo>
                        <a:lnTo>
                          <a:pt x="1201" y="1552"/>
                        </a:lnTo>
                        <a:lnTo>
                          <a:pt x="1284" y="1510"/>
                        </a:lnTo>
                        <a:lnTo>
                          <a:pt x="1370" y="1435"/>
                        </a:lnTo>
                        <a:lnTo>
                          <a:pt x="1453" y="1337"/>
                        </a:lnTo>
                        <a:lnTo>
                          <a:pt x="1536" y="1220"/>
                        </a:lnTo>
                        <a:lnTo>
                          <a:pt x="1630" y="1081"/>
                        </a:lnTo>
                        <a:lnTo>
                          <a:pt x="1713" y="930"/>
                        </a:lnTo>
                        <a:lnTo>
                          <a:pt x="1796" y="772"/>
                        </a:lnTo>
                        <a:lnTo>
                          <a:pt x="1879" y="621"/>
                        </a:lnTo>
                        <a:lnTo>
                          <a:pt x="1965" y="471"/>
                        </a:lnTo>
                        <a:lnTo>
                          <a:pt x="2056" y="331"/>
                        </a:lnTo>
                        <a:lnTo>
                          <a:pt x="2142" y="215"/>
                        </a:lnTo>
                        <a:lnTo>
                          <a:pt x="2225" y="117"/>
                        </a:lnTo>
                        <a:lnTo>
                          <a:pt x="2308" y="49"/>
                        </a:lnTo>
                        <a:lnTo>
                          <a:pt x="2391" y="7"/>
                        </a:lnTo>
                        <a:lnTo>
                          <a:pt x="2474" y="0"/>
                        </a:lnTo>
                        <a:lnTo>
                          <a:pt x="2568" y="23"/>
                        </a:lnTo>
                        <a:lnTo>
                          <a:pt x="2651" y="75"/>
                        </a:lnTo>
                        <a:lnTo>
                          <a:pt x="2737" y="151"/>
                        </a:lnTo>
                        <a:lnTo>
                          <a:pt x="2820" y="264"/>
                        </a:lnTo>
                        <a:lnTo>
                          <a:pt x="2903" y="388"/>
                        </a:lnTo>
                        <a:lnTo>
                          <a:pt x="2997" y="531"/>
                        </a:lnTo>
                        <a:lnTo>
                          <a:pt x="3080" y="682"/>
                        </a:lnTo>
                        <a:lnTo>
                          <a:pt x="3163" y="836"/>
                        </a:lnTo>
                        <a:lnTo>
                          <a:pt x="3250" y="994"/>
                        </a:lnTo>
                        <a:lnTo>
                          <a:pt x="3332" y="1137"/>
                        </a:lnTo>
                        <a:lnTo>
                          <a:pt x="3423" y="1269"/>
                        </a:lnTo>
                        <a:lnTo>
                          <a:pt x="3509" y="1379"/>
                        </a:lnTo>
                        <a:lnTo>
                          <a:pt x="3592" y="1469"/>
                        </a:lnTo>
                        <a:lnTo>
                          <a:pt x="3675" y="1529"/>
                        </a:lnTo>
                        <a:lnTo>
                          <a:pt x="3758" y="1563"/>
                        </a:lnTo>
                        <a:lnTo>
                          <a:pt x="3845" y="1563"/>
                        </a:lnTo>
                        <a:lnTo>
                          <a:pt x="3935" y="1529"/>
                        </a:lnTo>
                        <a:lnTo>
                          <a:pt x="4022" y="1469"/>
                        </a:lnTo>
                        <a:lnTo>
                          <a:pt x="4104" y="1386"/>
                        </a:lnTo>
                        <a:lnTo>
                          <a:pt x="4187" y="1269"/>
                        </a:lnTo>
                        <a:lnTo>
                          <a:pt x="4270" y="1137"/>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383" name="Freeform 49">
                    <a:extLst>
                      <a:ext uri="{FF2B5EF4-FFF2-40B4-BE49-F238E27FC236}">
                        <a16:creationId xmlns:a16="http://schemas.microsoft.com/office/drawing/2014/main" id="{846AE5C7-256C-45B5-A3B2-6A6ED2DA6693}"/>
                      </a:ext>
                    </a:extLst>
                  </p:cNvPr>
                  <p:cNvSpPr>
                    <a:spLocks/>
                  </p:cNvSpPr>
                  <p:nvPr/>
                </p:nvSpPr>
                <p:spPr bwMode="auto">
                  <a:xfrm>
                    <a:off x="1924" y="1707"/>
                    <a:ext cx="4270" cy="1245"/>
                  </a:xfrm>
                  <a:custGeom>
                    <a:avLst/>
                    <a:gdLst>
                      <a:gd name="T0" fmla="*/ 0 w 4270"/>
                      <a:gd name="T1" fmla="*/ 787 h 1563"/>
                      <a:gd name="T2" fmla="*/ 86 w 4270"/>
                      <a:gd name="T3" fmla="*/ 629 h 1563"/>
                      <a:gd name="T4" fmla="*/ 169 w 4270"/>
                      <a:gd name="T5" fmla="*/ 475 h 1563"/>
                      <a:gd name="T6" fmla="*/ 263 w 4270"/>
                      <a:gd name="T7" fmla="*/ 339 h 1563"/>
                      <a:gd name="T8" fmla="*/ 346 w 4270"/>
                      <a:gd name="T9" fmla="*/ 222 h 1563"/>
                      <a:gd name="T10" fmla="*/ 429 w 4270"/>
                      <a:gd name="T11" fmla="*/ 124 h 1563"/>
                      <a:gd name="T12" fmla="*/ 512 w 4270"/>
                      <a:gd name="T13" fmla="*/ 56 h 1563"/>
                      <a:gd name="T14" fmla="*/ 595 w 4270"/>
                      <a:gd name="T15" fmla="*/ 7 h 1563"/>
                      <a:gd name="T16" fmla="*/ 689 w 4270"/>
                      <a:gd name="T17" fmla="*/ 0 h 1563"/>
                      <a:gd name="T18" fmla="*/ 772 w 4270"/>
                      <a:gd name="T19" fmla="*/ 23 h 1563"/>
                      <a:gd name="T20" fmla="*/ 858 w 4270"/>
                      <a:gd name="T21" fmla="*/ 71 h 1563"/>
                      <a:gd name="T22" fmla="*/ 941 w 4270"/>
                      <a:gd name="T23" fmla="*/ 151 h 1563"/>
                      <a:gd name="T24" fmla="*/ 1024 w 4270"/>
                      <a:gd name="T25" fmla="*/ 256 h 1563"/>
                      <a:gd name="T26" fmla="*/ 1107 w 4270"/>
                      <a:gd name="T27" fmla="*/ 380 h 1563"/>
                      <a:gd name="T28" fmla="*/ 1201 w 4270"/>
                      <a:gd name="T29" fmla="*/ 516 h 1563"/>
                      <a:gd name="T30" fmla="*/ 1284 w 4270"/>
                      <a:gd name="T31" fmla="*/ 670 h 1563"/>
                      <a:gd name="T32" fmla="*/ 1370 w 4270"/>
                      <a:gd name="T33" fmla="*/ 829 h 1563"/>
                      <a:gd name="T34" fmla="*/ 1453 w 4270"/>
                      <a:gd name="T35" fmla="*/ 987 h 1563"/>
                      <a:gd name="T36" fmla="*/ 1536 w 4270"/>
                      <a:gd name="T37" fmla="*/ 1130 h 1563"/>
                      <a:gd name="T38" fmla="*/ 1630 w 4270"/>
                      <a:gd name="T39" fmla="*/ 1262 h 1563"/>
                      <a:gd name="T40" fmla="*/ 1713 w 4270"/>
                      <a:gd name="T41" fmla="*/ 1379 h 1563"/>
                      <a:gd name="T42" fmla="*/ 1796 w 4270"/>
                      <a:gd name="T43" fmla="*/ 1469 h 1563"/>
                      <a:gd name="T44" fmla="*/ 1879 w 4270"/>
                      <a:gd name="T45" fmla="*/ 1529 h 1563"/>
                      <a:gd name="T46" fmla="*/ 1965 w 4270"/>
                      <a:gd name="T47" fmla="*/ 1559 h 1563"/>
                      <a:gd name="T48" fmla="*/ 2056 w 4270"/>
                      <a:gd name="T49" fmla="*/ 1563 h 1563"/>
                      <a:gd name="T50" fmla="*/ 2142 w 4270"/>
                      <a:gd name="T51" fmla="*/ 1529 h 1563"/>
                      <a:gd name="T52" fmla="*/ 2225 w 4270"/>
                      <a:gd name="T53" fmla="*/ 1476 h 1563"/>
                      <a:gd name="T54" fmla="*/ 2308 w 4270"/>
                      <a:gd name="T55" fmla="*/ 1386 h 1563"/>
                      <a:gd name="T56" fmla="*/ 2391 w 4270"/>
                      <a:gd name="T57" fmla="*/ 1277 h 1563"/>
                      <a:gd name="T58" fmla="*/ 2474 w 4270"/>
                      <a:gd name="T59" fmla="*/ 1145 h 1563"/>
                      <a:gd name="T60" fmla="*/ 2568 w 4270"/>
                      <a:gd name="T61" fmla="*/ 998 h 1563"/>
                      <a:gd name="T62" fmla="*/ 2651 w 4270"/>
                      <a:gd name="T63" fmla="*/ 847 h 1563"/>
                      <a:gd name="T64" fmla="*/ 2737 w 4270"/>
                      <a:gd name="T65" fmla="*/ 689 h 1563"/>
                      <a:gd name="T66" fmla="*/ 2820 w 4270"/>
                      <a:gd name="T67" fmla="*/ 539 h 1563"/>
                      <a:gd name="T68" fmla="*/ 2903 w 4270"/>
                      <a:gd name="T69" fmla="*/ 392 h 1563"/>
                      <a:gd name="T70" fmla="*/ 2997 w 4270"/>
                      <a:gd name="T71" fmla="*/ 271 h 1563"/>
                      <a:gd name="T72" fmla="*/ 3080 w 4270"/>
                      <a:gd name="T73" fmla="*/ 158 h 1563"/>
                      <a:gd name="T74" fmla="*/ 3163 w 4270"/>
                      <a:gd name="T75" fmla="*/ 75 h 1563"/>
                      <a:gd name="T76" fmla="*/ 3250 w 4270"/>
                      <a:gd name="T77" fmla="*/ 23 h 1563"/>
                      <a:gd name="T78" fmla="*/ 3332 w 4270"/>
                      <a:gd name="T79" fmla="*/ 0 h 1563"/>
                      <a:gd name="T80" fmla="*/ 3423 w 4270"/>
                      <a:gd name="T81" fmla="*/ 7 h 1563"/>
                      <a:gd name="T82" fmla="*/ 3509 w 4270"/>
                      <a:gd name="T83" fmla="*/ 49 h 1563"/>
                      <a:gd name="T84" fmla="*/ 3592 w 4270"/>
                      <a:gd name="T85" fmla="*/ 109 h 1563"/>
                      <a:gd name="T86" fmla="*/ 3675 w 4270"/>
                      <a:gd name="T87" fmla="*/ 207 h 1563"/>
                      <a:gd name="T88" fmla="*/ 3758 w 4270"/>
                      <a:gd name="T89" fmla="*/ 324 h 1563"/>
                      <a:gd name="T90" fmla="*/ 3845 w 4270"/>
                      <a:gd name="T91" fmla="*/ 463 h 1563"/>
                      <a:gd name="T92" fmla="*/ 3935 w 4270"/>
                      <a:gd name="T93" fmla="*/ 606 h 1563"/>
                      <a:gd name="T94" fmla="*/ 4022 w 4270"/>
                      <a:gd name="T95" fmla="*/ 765 h 1563"/>
                      <a:gd name="T96" fmla="*/ 4104 w 4270"/>
                      <a:gd name="T97" fmla="*/ 915 h 1563"/>
                      <a:gd name="T98" fmla="*/ 4187 w 4270"/>
                      <a:gd name="T99" fmla="*/ 1070 h 1563"/>
                      <a:gd name="T100" fmla="*/ 4270 w 4270"/>
                      <a:gd name="T101" fmla="*/ 1205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787"/>
                        </a:moveTo>
                        <a:lnTo>
                          <a:pt x="86" y="629"/>
                        </a:lnTo>
                        <a:lnTo>
                          <a:pt x="169" y="475"/>
                        </a:lnTo>
                        <a:lnTo>
                          <a:pt x="263" y="339"/>
                        </a:lnTo>
                        <a:lnTo>
                          <a:pt x="346" y="222"/>
                        </a:lnTo>
                        <a:lnTo>
                          <a:pt x="429" y="124"/>
                        </a:lnTo>
                        <a:lnTo>
                          <a:pt x="512" y="56"/>
                        </a:lnTo>
                        <a:lnTo>
                          <a:pt x="595" y="7"/>
                        </a:lnTo>
                        <a:lnTo>
                          <a:pt x="689" y="0"/>
                        </a:lnTo>
                        <a:lnTo>
                          <a:pt x="772" y="23"/>
                        </a:lnTo>
                        <a:lnTo>
                          <a:pt x="858" y="71"/>
                        </a:lnTo>
                        <a:lnTo>
                          <a:pt x="941" y="151"/>
                        </a:lnTo>
                        <a:lnTo>
                          <a:pt x="1024" y="256"/>
                        </a:lnTo>
                        <a:lnTo>
                          <a:pt x="1107" y="380"/>
                        </a:lnTo>
                        <a:lnTo>
                          <a:pt x="1201" y="516"/>
                        </a:lnTo>
                        <a:lnTo>
                          <a:pt x="1284" y="670"/>
                        </a:lnTo>
                        <a:lnTo>
                          <a:pt x="1370" y="829"/>
                        </a:lnTo>
                        <a:lnTo>
                          <a:pt x="1453" y="987"/>
                        </a:lnTo>
                        <a:lnTo>
                          <a:pt x="1536" y="1130"/>
                        </a:lnTo>
                        <a:lnTo>
                          <a:pt x="1630" y="1262"/>
                        </a:lnTo>
                        <a:lnTo>
                          <a:pt x="1713" y="1379"/>
                        </a:lnTo>
                        <a:lnTo>
                          <a:pt x="1796" y="1469"/>
                        </a:lnTo>
                        <a:lnTo>
                          <a:pt x="1879" y="1529"/>
                        </a:lnTo>
                        <a:lnTo>
                          <a:pt x="1965" y="1559"/>
                        </a:lnTo>
                        <a:lnTo>
                          <a:pt x="2056" y="1563"/>
                        </a:lnTo>
                        <a:lnTo>
                          <a:pt x="2142" y="1529"/>
                        </a:lnTo>
                        <a:lnTo>
                          <a:pt x="2225" y="1476"/>
                        </a:lnTo>
                        <a:lnTo>
                          <a:pt x="2308" y="1386"/>
                        </a:lnTo>
                        <a:lnTo>
                          <a:pt x="2391" y="1277"/>
                        </a:lnTo>
                        <a:lnTo>
                          <a:pt x="2474" y="1145"/>
                        </a:lnTo>
                        <a:lnTo>
                          <a:pt x="2568" y="998"/>
                        </a:lnTo>
                        <a:lnTo>
                          <a:pt x="2651" y="847"/>
                        </a:lnTo>
                        <a:lnTo>
                          <a:pt x="2737" y="689"/>
                        </a:lnTo>
                        <a:lnTo>
                          <a:pt x="2820" y="539"/>
                        </a:lnTo>
                        <a:lnTo>
                          <a:pt x="2903" y="392"/>
                        </a:lnTo>
                        <a:lnTo>
                          <a:pt x="2997" y="271"/>
                        </a:lnTo>
                        <a:lnTo>
                          <a:pt x="3080" y="158"/>
                        </a:lnTo>
                        <a:lnTo>
                          <a:pt x="3163" y="75"/>
                        </a:lnTo>
                        <a:lnTo>
                          <a:pt x="3250" y="23"/>
                        </a:lnTo>
                        <a:lnTo>
                          <a:pt x="3332" y="0"/>
                        </a:lnTo>
                        <a:lnTo>
                          <a:pt x="3423" y="7"/>
                        </a:lnTo>
                        <a:lnTo>
                          <a:pt x="3509" y="49"/>
                        </a:lnTo>
                        <a:lnTo>
                          <a:pt x="3592" y="109"/>
                        </a:lnTo>
                        <a:lnTo>
                          <a:pt x="3675" y="207"/>
                        </a:lnTo>
                        <a:lnTo>
                          <a:pt x="3758" y="324"/>
                        </a:lnTo>
                        <a:lnTo>
                          <a:pt x="3845" y="463"/>
                        </a:lnTo>
                        <a:lnTo>
                          <a:pt x="3935" y="606"/>
                        </a:lnTo>
                        <a:lnTo>
                          <a:pt x="4022" y="765"/>
                        </a:lnTo>
                        <a:lnTo>
                          <a:pt x="4104" y="915"/>
                        </a:lnTo>
                        <a:lnTo>
                          <a:pt x="4187" y="1070"/>
                        </a:lnTo>
                        <a:lnTo>
                          <a:pt x="4270" y="1205"/>
                        </a:ln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384" name="Freeform 50">
                    <a:extLst>
                      <a:ext uri="{FF2B5EF4-FFF2-40B4-BE49-F238E27FC236}">
                        <a16:creationId xmlns:a16="http://schemas.microsoft.com/office/drawing/2014/main" id="{7B993CD3-232F-4793-8EBA-B340380A2B86}"/>
                      </a:ext>
                    </a:extLst>
                  </p:cNvPr>
                  <p:cNvSpPr>
                    <a:spLocks/>
                  </p:cNvSpPr>
                  <p:nvPr/>
                </p:nvSpPr>
                <p:spPr bwMode="auto">
                  <a:xfrm>
                    <a:off x="1922" y="1704"/>
                    <a:ext cx="4270" cy="1209"/>
                  </a:xfrm>
                  <a:custGeom>
                    <a:avLst/>
                    <a:gdLst>
                      <a:gd name="T0" fmla="*/ 0 w 4270"/>
                      <a:gd name="T1" fmla="*/ 1461 h 1563"/>
                      <a:gd name="T2" fmla="*/ 86 w 4270"/>
                      <a:gd name="T3" fmla="*/ 1522 h 1563"/>
                      <a:gd name="T4" fmla="*/ 169 w 4270"/>
                      <a:gd name="T5" fmla="*/ 1559 h 1563"/>
                      <a:gd name="T6" fmla="*/ 263 w 4270"/>
                      <a:gd name="T7" fmla="*/ 1563 h 1563"/>
                      <a:gd name="T8" fmla="*/ 346 w 4270"/>
                      <a:gd name="T9" fmla="*/ 1537 h 1563"/>
                      <a:gd name="T10" fmla="*/ 429 w 4270"/>
                      <a:gd name="T11" fmla="*/ 1480 h 1563"/>
                      <a:gd name="T12" fmla="*/ 512 w 4270"/>
                      <a:gd name="T13" fmla="*/ 1394 h 1563"/>
                      <a:gd name="T14" fmla="*/ 595 w 4270"/>
                      <a:gd name="T15" fmla="*/ 1281 h 1563"/>
                      <a:gd name="T16" fmla="*/ 689 w 4270"/>
                      <a:gd name="T17" fmla="*/ 1153 h 1563"/>
                      <a:gd name="T18" fmla="*/ 772 w 4270"/>
                      <a:gd name="T19" fmla="*/ 1006 h 1563"/>
                      <a:gd name="T20" fmla="*/ 858 w 4270"/>
                      <a:gd name="T21" fmla="*/ 855 h 1563"/>
                      <a:gd name="T22" fmla="*/ 941 w 4270"/>
                      <a:gd name="T23" fmla="*/ 704 h 1563"/>
                      <a:gd name="T24" fmla="*/ 1024 w 4270"/>
                      <a:gd name="T25" fmla="*/ 546 h 1563"/>
                      <a:gd name="T26" fmla="*/ 1107 w 4270"/>
                      <a:gd name="T27" fmla="*/ 399 h 1563"/>
                      <a:gd name="T28" fmla="*/ 1201 w 4270"/>
                      <a:gd name="T29" fmla="*/ 275 h 1563"/>
                      <a:gd name="T30" fmla="*/ 1284 w 4270"/>
                      <a:gd name="T31" fmla="*/ 166 h 1563"/>
                      <a:gd name="T32" fmla="*/ 1370 w 4270"/>
                      <a:gd name="T33" fmla="*/ 83 h 1563"/>
                      <a:gd name="T34" fmla="*/ 1453 w 4270"/>
                      <a:gd name="T35" fmla="*/ 30 h 1563"/>
                      <a:gd name="T36" fmla="*/ 1536 w 4270"/>
                      <a:gd name="T37" fmla="*/ 0 h 1563"/>
                      <a:gd name="T38" fmla="*/ 1630 w 4270"/>
                      <a:gd name="T39" fmla="*/ 7 h 1563"/>
                      <a:gd name="T40" fmla="*/ 1713 w 4270"/>
                      <a:gd name="T41" fmla="*/ 41 h 1563"/>
                      <a:gd name="T42" fmla="*/ 1796 w 4270"/>
                      <a:gd name="T43" fmla="*/ 109 h 1563"/>
                      <a:gd name="T44" fmla="*/ 1879 w 4270"/>
                      <a:gd name="T45" fmla="*/ 200 h 1563"/>
                      <a:gd name="T46" fmla="*/ 1965 w 4270"/>
                      <a:gd name="T47" fmla="*/ 316 h 1563"/>
                      <a:gd name="T48" fmla="*/ 2056 w 4270"/>
                      <a:gd name="T49" fmla="*/ 448 h 1563"/>
                      <a:gd name="T50" fmla="*/ 2142 w 4270"/>
                      <a:gd name="T51" fmla="*/ 599 h 1563"/>
                      <a:gd name="T52" fmla="*/ 2225 w 4270"/>
                      <a:gd name="T53" fmla="*/ 753 h 1563"/>
                      <a:gd name="T54" fmla="*/ 2308 w 4270"/>
                      <a:gd name="T55" fmla="*/ 911 h 1563"/>
                      <a:gd name="T56" fmla="*/ 2391 w 4270"/>
                      <a:gd name="T57" fmla="*/ 1062 h 1563"/>
                      <a:gd name="T58" fmla="*/ 2474 w 4270"/>
                      <a:gd name="T59" fmla="*/ 1198 h 1563"/>
                      <a:gd name="T60" fmla="*/ 2568 w 4270"/>
                      <a:gd name="T61" fmla="*/ 1322 h 1563"/>
                      <a:gd name="T62" fmla="*/ 2651 w 4270"/>
                      <a:gd name="T63" fmla="*/ 1427 h 1563"/>
                      <a:gd name="T64" fmla="*/ 2737 w 4270"/>
                      <a:gd name="T65" fmla="*/ 1503 h 1563"/>
                      <a:gd name="T66" fmla="*/ 2820 w 4270"/>
                      <a:gd name="T67" fmla="*/ 1552 h 1563"/>
                      <a:gd name="T68" fmla="*/ 2903 w 4270"/>
                      <a:gd name="T69" fmla="*/ 1563 h 1563"/>
                      <a:gd name="T70" fmla="*/ 2997 w 4270"/>
                      <a:gd name="T71" fmla="*/ 1552 h 1563"/>
                      <a:gd name="T72" fmla="*/ 3080 w 4270"/>
                      <a:gd name="T73" fmla="*/ 1503 h 1563"/>
                      <a:gd name="T74" fmla="*/ 3163 w 4270"/>
                      <a:gd name="T75" fmla="*/ 1435 h 1563"/>
                      <a:gd name="T76" fmla="*/ 3250 w 4270"/>
                      <a:gd name="T77" fmla="*/ 1330 h 1563"/>
                      <a:gd name="T78" fmla="*/ 3332 w 4270"/>
                      <a:gd name="T79" fmla="*/ 1213 h 1563"/>
                      <a:gd name="T80" fmla="*/ 3423 w 4270"/>
                      <a:gd name="T81" fmla="*/ 1070 h 1563"/>
                      <a:gd name="T82" fmla="*/ 3509 w 4270"/>
                      <a:gd name="T83" fmla="*/ 923 h 1563"/>
                      <a:gd name="T84" fmla="*/ 3592 w 4270"/>
                      <a:gd name="T85" fmla="*/ 765 h 1563"/>
                      <a:gd name="T86" fmla="*/ 3675 w 4270"/>
                      <a:gd name="T87" fmla="*/ 606 h 1563"/>
                      <a:gd name="T88" fmla="*/ 3758 w 4270"/>
                      <a:gd name="T89" fmla="*/ 463 h 1563"/>
                      <a:gd name="T90" fmla="*/ 3845 w 4270"/>
                      <a:gd name="T91" fmla="*/ 324 h 1563"/>
                      <a:gd name="T92" fmla="*/ 3935 w 4270"/>
                      <a:gd name="T93" fmla="*/ 207 h 1563"/>
                      <a:gd name="T94" fmla="*/ 4022 w 4270"/>
                      <a:gd name="T95" fmla="*/ 117 h 1563"/>
                      <a:gd name="T96" fmla="*/ 4104 w 4270"/>
                      <a:gd name="T97" fmla="*/ 49 h 1563"/>
                      <a:gd name="T98" fmla="*/ 4187 w 4270"/>
                      <a:gd name="T99" fmla="*/ 7 h 1563"/>
                      <a:gd name="T100" fmla="*/ 4270 w 4270"/>
                      <a:gd name="T101" fmla="*/ 0 h 1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70"/>
                      <a:gd name="T154" fmla="*/ 0 h 1563"/>
                      <a:gd name="T155" fmla="*/ 4270 w 4270"/>
                      <a:gd name="T156" fmla="*/ 1563 h 1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70" h="1563">
                        <a:moveTo>
                          <a:pt x="0" y="1461"/>
                        </a:moveTo>
                        <a:lnTo>
                          <a:pt x="86" y="1522"/>
                        </a:lnTo>
                        <a:lnTo>
                          <a:pt x="169" y="1559"/>
                        </a:lnTo>
                        <a:lnTo>
                          <a:pt x="263" y="1563"/>
                        </a:lnTo>
                        <a:lnTo>
                          <a:pt x="346" y="1537"/>
                        </a:lnTo>
                        <a:lnTo>
                          <a:pt x="429" y="1480"/>
                        </a:lnTo>
                        <a:lnTo>
                          <a:pt x="512" y="1394"/>
                        </a:lnTo>
                        <a:lnTo>
                          <a:pt x="595" y="1281"/>
                        </a:lnTo>
                        <a:lnTo>
                          <a:pt x="689" y="1153"/>
                        </a:lnTo>
                        <a:lnTo>
                          <a:pt x="772" y="1006"/>
                        </a:lnTo>
                        <a:lnTo>
                          <a:pt x="858" y="855"/>
                        </a:lnTo>
                        <a:lnTo>
                          <a:pt x="941" y="704"/>
                        </a:lnTo>
                        <a:lnTo>
                          <a:pt x="1024" y="546"/>
                        </a:lnTo>
                        <a:lnTo>
                          <a:pt x="1107" y="399"/>
                        </a:lnTo>
                        <a:lnTo>
                          <a:pt x="1201" y="275"/>
                        </a:lnTo>
                        <a:lnTo>
                          <a:pt x="1284" y="166"/>
                        </a:lnTo>
                        <a:lnTo>
                          <a:pt x="1370" y="83"/>
                        </a:lnTo>
                        <a:lnTo>
                          <a:pt x="1453" y="30"/>
                        </a:lnTo>
                        <a:lnTo>
                          <a:pt x="1536" y="0"/>
                        </a:lnTo>
                        <a:lnTo>
                          <a:pt x="1630" y="7"/>
                        </a:lnTo>
                        <a:lnTo>
                          <a:pt x="1713" y="41"/>
                        </a:lnTo>
                        <a:lnTo>
                          <a:pt x="1796" y="109"/>
                        </a:lnTo>
                        <a:lnTo>
                          <a:pt x="1879" y="200"/>
                        </a:lnTo>
                        <a:lnTo>
                          <a:pt x="1965" y="316"/>
                        </a:lnTo>
                        <a:lnTo>
                          <a:pt x="2056" y="448"/>
                        </a:lnTo>
                        <a:lnTo>
                          <a:pt x="2142" y="599"/>
                        </a:lnTo>
                        <a:lnTo>
                          <a:pt x="2225" y="753"/>
                        </a:lnTo>
                        <a:lnTo>
                          <a:pt x="2308" y="911"/>
                        </a:lnTo>
                        <a:lnTo>
                          <a:pt x="2391" y="1062"/>
                        </a:lnTo>
                        <a:lnTo>
                          <a:pt x="2474" y="1198"/>
                        </a:lnTo>
                        <a:lnTo>
                          <a:pt x="2568" y="1322"/>
                        </a:lnTo>
                        <a:lnTo>
                          <a:pt x="2651" y="1427"/>
                        </a:lnTo>
                        <a:lnTo>
                          <a:pt x="2737" y="1503"/>
                        </a:lnTo>
                        <a:lnTo>
                          <a:pt x="2820" y="1552"/>
                        </a:lnTo>
                        <a:lnTo>
                          <a:pt x="2903" y="1563"/>
                        </a:lnTo>
                        <a:lnTo>
                          <a:pt x="2997" y="1552"/>
                        </a:lnTo>
                        <a:lnTo>
                          <a:pt x="3080" y="1503"/>
                        </a:lnTo>
                        <a:lnTo>
                          <a:pt x="3163" y="1435"/>
                        </a:lnTo>
                        <a:lnTo>
                          <a:pt x="3250" y="1330"/>
                        </a:lnTo>
                        <a:lnTo>
                          <a:pt x="3332" y="1213"/>
                        </a:lnTo>
                        <a:lnTo>
                          <a:pt x="3423" y="1070"/>
                        </a:lnTo>
                        <a:lnTo>
                          <a:pt x="3509" y="923"/>
                        </a:lnTo>
                        <a:lnTo>
                          <a:pt x="3592" y="765"/>
                        </a:lnTo>
                        <a:lnTo>
                          <a:pt x="3675" y="606"/>
                        </a:lnTo>
                        <a:lnTo>
                          <a:pt x="3758" y="463"/>
                        </a:lnTo>
                        <a:lnTo>
                          <a:pt x="3845" y="324"/>
                        </a:lnTo>
                        <a:lnTo>
                          <a:pt x="3935" y="207"/>
                        </a:lnTo>
                        <a:lnTo>
                          <a:pt x="4022" y="117"/>
                        </a:lnTo>
                        <a:lnTo>
                          <a:pt x="4104" y="49"/>
                        </a:lnTo>
                        <a:lnTo>
                          <a:pt x="4187" y="7"/>
                        </a:lnTo>
                        <a:lnTo>
                          <a:pt x="4270"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4367" name="Group 51">
                  <a:extLst>
                    <a:ext uri="{FF2B5EF4-FFF2-40B4-BE49-F238E27FC236}">
                      <a16:creationId xmlns:a16="http://schemas.microsoft.com/office/drawing/2014/main" id="{D676DC90-BBD5-4FBA-9A77-AEBF1C38B205}"/>
                    </a:ext>
                  </a:extLst>
                </p:cNvPr>
                <p:cNvGrpSpPr>
                  <a:grpSpLocks/>
                </p:cNvGrpSpPr>
                <p:nvPr/>
              </p:nvGrpSpPr>
              <p:grpSpPr bwMode="auto">
                <a:xfrm>
                  <a:off x="3860" y="1956"/>
                  <a:ext cx="2792" cy="2070"/>
                  <a:chOff x="3243" y="824"/>
                  <a:chExt cx="1117" cy="828"/>
                </a:xfrm>
              </p:grpSpPr>
              <p:sp>
                <p:nvSpPr>
                  <p:cNvPr id="14379" name="Rectangle 52">
                    <a:extLst>
                      <a:ext uri="{FF2B5EF4-FFF2-40B4-BE49-F238E27FC236}">
                        <a16:creationId xmlns:a16="http://schemas.microsoft.com/office/drawing/2014/main" id="{3393B551-F335-40B0-8AD8-4D8E73D73ED6}"/>
                      </a:ext>
                    </a:extLst>
                  </p:cNvPr>
                  <p:cNvSpPr>
                    <a:spLocks noChangeArrowheads="1"/>
                  </p:cNvSpPr>
                  <p:nvPr/>
                </p:nvSpPr>
                <p:spPr bwMode="auto">
                  <a:xfrm>
                    <a:off x="3243" y="837"/>
                    <a:ext cx="104"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ua</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80" name="Rectangle 53">
                    <a:extLst>
                      <a:ext uri="{FF2B5EF4-FFF2-40B4-BE49-F238E27FC236}">
                        <a16:creationId xmlns:a16="http://schemas.microsoft.com/office/drawing/2014/main" id="{03031571-DCC9-4E1F-8B38-36FFB005B5E2}"/>
                      </a:ext>
                    </a:extLst>
                  </p:cNvPr>
                  <p:cNvSpPr>
                    <a:spLocks noChangeArrowheads="1"/>
                  </p:cNvSpPr>
                  <p:nvPr/>
                </p:nvSpPr>
                <p:spPr bwMode="auto">
                  <a:xfrm>
                    <a:off x="3766" y="831"/>
                    <a:ext cx="104"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ub</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81" name="Rectangle 54">
                    <a:extLst>
                      <a:ext uri="{FF2B5EF4-FFF2-40B4-BE49-F238E27FC236}">
                        <a16:creationId xmlns:a16="http://schemas.microsoft.com/office/drawing/2014/main" id="{0871011A-E20C-444B-9D64-AA94855B2C60}"/>
                      </a:ext>
                    </a:extLst>
                  </p:cNvPr>
                  <p:cNvSpPr>
                    <a:spLocks noChangeArrowheads="1"/>
                  </p:cNvSpPr>
                  <p:nvPr/>
                </p:nvSpPr>
                <p:spPr bwMode="auto">
                  <a:xfrm>
                    <a:off x="4262" y="824"/>
                    <a:ext cx="98"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300" i="1">
                        <a:solidFill>
                          <a:srgbClr val="000000"/>
                        </a:solidFill>
                        <a:latin typeface="Times New Roman" panose="02020603050405020304" pitchFamily="18" charset="0"/>
                      </a:rPr>
                      <a:t>uc</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14368" name="Group 55">
                  <a:extLst>
                    <a:ext uri="{FF2B5EF4-FFF2-40B4-BE49-F238E27FC236}">
                      <a16:creationId xmlns:a16="http://schemas.microsoft.com/office/drawing/2014/main" id="{3E08DF23-BDF9-4560-A9A6-4DBEF74291D2}"/>
                    </a:ext>
                  </a:extLst>
                </p:cNvPr>
                <p:cNvGrpSpPr>
                  <a:grpSpLocks/>
                </p:cNvGrpSpPr>
                <p:nvPr/>
              </p:nvGrpSpPr>
              <p:grpSpPr bwMode="auto">
                <a:xfrm>
                  <a:off x="2202" y="2046"/>
                  <a:ext cx="6956" cy="2817"/>
                  <a:chOff x="1468" y="1473"/>
                  <a:chExt cx="6956" cy="2817"/>
                </a:xfrm>
              </p:grpSpPr>
              <p:grpSp>
                <p:nvGrpSpPr>
                  <p:cNvPr id="14369" name="Group 56">
                    <a:extLst>
                      <a:ext uri="{FF2B5EF4-FFF2-40B4-BE49-F238E27FC236}">
                        <a16:creationId xmlns:a16="http://schemas.microsoft.com/office/drawing/2014/main" id="{9009E5A6-193F-44E0-90AB-2FBEDC990E94}"/>
                      </a:ext>
                    </a:extLst>
                  </p:cNvPr>
                  <p:cNvGrpSpPr>
                    <a:grpSpLocks/>
                  </p:cNvGrpSpPr>
                  <p:nvPr/>
                </p:nvGrpSpPr>
                <p:grpSpPr bwMode="auto">
                  <a:xfrm>
                    <a:off x="1758" y="1473"/>
                    <a:ext cx="6598" cy="1542"/>
                    <a:chOff x="1758" y="1473"/>
                    <a:chExt cx="6598" cy="1542"/>
                  </a:xfrm>
                </p:grpSpPr>
                <p:sp>
                  <p:nvSpPr>
                    <p:cNvPr id="14377" name="Line 57">
                      <a:extLst>
                        <a:ext uri="{FF2B5EF4-FFF2-40B4-BE49-F238E27FC236}">
                          <a16:creationId xmlns:a16="http://schemas.microsoft.com/office/drawing/2014/main" id="{1F0F3BEC-BFD0-4A25-9B4F-DAD2A90D9AB1}"/>
                        </a:ext>
                      </a:extLst>
                    </p:cNvPr>
                    <p:cNvSpPr>
                      <a:spLocks noChangeShapeType="1"/>
                    </p:cNvSpPr>
                    <p:nvPr/>
                  </p:nvSpPr>
                  <p:spPr bwMode="auto">
                    <a:xfrm flipV="1">
                      <a:off x="1758" y="2295"/>
                      <a:ext cx="659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8" name="Line 58">
                      <a:extLst>
                        <a:ext uri="{FF2B5EF4-FFF2-40B4-BE49-F238E27FC236}">
                          <a16:creationId xmlns:a16="http://schemas.microsoft.com/office/drawing/2014/main" id="{D3030285-D4B3-4704-97BC-BE2C0AE72E12}"/>
                        </a:ext>
                      </a:extLst>
                    </p:cNvPr>
                    <p:cNvSpPr>
                      <a:spLocks noChangeShapeType="1"/>
                    </p:cNvSpPr>
                    <p:nvPr/>
                  </p:nvSpPr>
                  <p:spPr bwMode="auto">
                    <a:xfrm flipV="1">
                      <a:off x="1908" y="1473"/>
                      <a:ext cx="0" cy="15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370" name="Group 59">
                    <a:extLst>
                      <a:ext uri="{FF2B5EF4-FFF2-40B4-BE49-F238E27FC236}">
                        <a16:creationId xmlns:a16="http://schemas.microsoft.com/office/drawing/2014/main" id="{D9B09282-0341-4FB3-BC55-A0BEDF241DAE}"/>
                      </a:ext>
                    </a:extLst>
                  </p:cNvPr>
                  <p:cNvGrpSpPr>
                    <a:grpSpLocks/>
                  </p:cNvGrpSpPr>
                  <p:nvPr/>
                </p:nvGrpSpPr>
                <p:grpSpPr bwMode="auto">
                  <a:xfrm>
                    <a:off x="2042" y="2193"/>
                    <a:ext cx="4656" cy="756"/>
                    <a:chOff x="2042" y="2193"/>
                    <a:chExt cx="4656" cy="756"/>
                  </a:xfrm>
                </p:grpSpPr>
                <p:sp>
                  <p:nvSpPr>
                    <p:cNvPr id="14373" name="Rectangle 60">
                      <a:extLst>
                        <a:ext uri="{FF2B5EF4-FFF2-40B4-BE49-F238E27FC236}">
                          <a16:creationId xmlns:a16="http://schemas.microsoft.com/office/drawing/2014/main" id="{B64F74F7-590F-4E88-8841-FA8F80243C88}"/>
                        </a:ext>
                      </a:extLst>
                    </p:cNvPr>
                    <p:cNvSpPr>
                      <a:spLocks noChangeArrowheads="1"/>
                    </p:cNvSpPr>
                    <p:nvPr/>
                  </p:nvSpPr>
                  <p:spPr bwMode="auto">
                    <a:xfrm>
                      <a:off x="2042" y="2211"/>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t1</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74" name="Rectangle 61">
                      <a:extLst>
                        <a:ext uri="{FF2B5EF4-FFF2-40B4-BE49-F238E27FC236}">
                          <a16:creationId xmlns:a16="http://schemas.microsoft.com/office/drawing/2014/main" id="{3E0C01F9-6895-414B-9249-052B8BFE4420}"/>
                        </a:ext>
                      </a:extLst>
                    </p:cNvPr>
                    <p:cNvSpPr>
                      <a:spLocks noChangeArrowheads="1"/>
                    </p:cNvSpPr>
                    <p:nvPr/>
                  </p:nvSpPr>
                  <p:spPr bwMode="auto">
                    <a:xfrm>
                      <a:off x="3382" y="2193"/>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t2</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75" name="Rectangle 62">
                      <a:extLst>
                        <a:ext uri="{FF2B5EF4-FFF2-40B4-BE49-F238E27FC236}">
                          <a16:creationId xmlns:a16="http://schemas.microsoft.com/office/drawing/2014/main" id="{6A0E5A13-C700-41E2-A0EE-E5EB9E6DB35F}"/>
                        </a:ext>
                      </a:extLst>
                    </p:cNvPr>
                    <p:cNvSpPr>
                      <a:spLocks noChangeArrowheads="1"/>
                    </p:cNvSpPr>
                    <p:nvPr/>
                  </p:nvSpPr>
                  <p:spPr bwMode="auto">
                    <a:xfrm>
                      <a:off x="462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t3</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76" name="Rectangle 63">
                      <a:extLst>
                        <a:ext uri="{FF2B5EF4-FFF2-40B4-BE49-F238E27FC236}">
                          <a16:creationId xmlns:a16="http://schemas.microsoft.com/office/drawing/2014/main" id="{99919684-4BB7-4F9B-B420-2264C8868E6F}"/>
                        </a:ext>
                      </a:extLst>
                    </p:cNvPr>
                    <p:cNvSpPr>
                      <a:spLocks noChangeArrowheads="1"/>
                    </p:cNvSpPr>
                    <p:nvPr/>
                  </p:nvSpPr>
                  <p:spPr bwMode="auto">
                    <a:xfrm>
                      <a:off x="5912" y="2208"/>
                      <a:ext cx="7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Times New Roman" panose="02020603050405020304" pitchFamily="18" charset="0"/>
                        </a:rPr>
                        <a:t>ω</a:t>
                      </a:r>
                      <a:r>
                        <a:rPr lang="en-US" altLang="zh-CN" sz="1200">
                          <a:solidFill>
                            <a:srgbClr val="040408"/>
                          </a:solidFill>
                        </a:rPr>
                        <a:t>t4</a:t>
                      </a:r>
                      <a:endParaRPr lang="en-US" altLang="zh-CN" sz="1000">
                        <a:latin typeface="Times New Roman" panose="02020603050405020304" pitchFamily="18" charset="0"/>
                      </a:endParaRPr>
                    </a:p>
                    <a:p>
                      <a:r>
                        <a:rPr lang="en-US" altLang="zh-CN" sz="1200">
                          <a:solidFill>
                            <a:srgbClr val="040408"/>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sp>
                <p:nvSpPr>
                  <p:cNvPr id="14371" name="Rectangle 64">
                    <a:extLst>
                      <a:ext uri="{FF2B5EF4-FFF2-40B4-BE49-F238E27FC236}">
                        <a16:creationId xmlns:a16="http://schemas.microsoft.com/office/drawing/2014/main" id="{0FC8D5EB-A0A9-4182-8ACE-A64C437A486B}"/>
                      </a:ext>
                    </a:extLst>
                  </p:cNvPr>
                  <p:cNvSpPr>
                    <a:spLocks noChangeArrowheads="1"/>
                  </p:cNvSpPr>
                  <p:nvPr/>
                </p:nvSpPr>
                <p:spPr bwMode="auto">
                  <a:xfrm>
                    <a:off x="7996" y="2370"/>
                    <a:ext cx="428"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40408"/>
                        </a:solidFill>
                        <a:latin typeface="Times New Roman" panose="02020603050405020304" pitchFamily="18" charset="0"/>
                      </a:rPr>
                      <a:t>ω</a:t>
                    </a:r>
                    <a:r>
                      <a:rPr lang="en-US" altLang="zh-CN" sz="1600">
                        <a:solidFill>
                          <a:srgbClr val="040408"/>
                        </a:solidFill>
                      </a:rPr>
                      <a:t>t</a:t>
                    </a:r>
                    <a:endParaRPr lang="en-US" altLang="zh-CN" sz="1000">
                      <a:latin typeface="Times New Roman" panose="02020603050405020304" pitchFamily="18" charset="0"/>
                    </a:endParaRPr>
                  </a:p>
                  <a:p>
                    <a:r>
                      <a:rPr lang="en-US" altLang="zh-CN" sz="1600">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14372" name="Rectangle 65">
                    <a:extLst>
                      <a:ext uri="{FF2B5EF4-FFF2-40B4-BE49-F238E27FC236}">
                        <a16:creationId xmlns:a16="http://schemas.microsoft.com/office/drawing/2014/main" id="{D4500EBE-6A93-4389-A3E0-A33C5E250F10}"/>
                      </a:ext>
                    </a:extLst>
                  </p:cNvPr>
                  <p:cNvSpPr>
                    <a:spLocks noChangeArrowheads="1"/>
                  </p:cNvSpPr>
                  <p:nvPr/>
                </p:nvSpPr>
                <p:spPr bwMode="auto">
                  <a:xfrm>
                    <a:off x="1468" y="1500"/>
                    <a:ext cx="280" cy="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ud</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r>
                      <a:rPr lang="en-US" altLang="zh-CN">
                        <a:solidFill>
                          <a:srgbClr val="40458C"/>
                        </a:solidFill>
                        <a:latin typeface="Times New Roman" panose="02020603050405020304" pitchFamily="18" charset="0"/>
                      </a:rPr>
                      <a:t> </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sp>
            <p:nvSpPr>
              <p:cNvPr id="14362" name="Line 66">
                <a:extLst>
                  <a:ext uri="{FF2B5EF4-FFF2-40B4-BE49-F238E27FC236}">
                    <a16:creationId xmlns:a16="http://schemas.microsoft.com/office/drawing/2014/main" id="{156D28AE-1B38-4402-8F80-D8E7977B4FA0}"/>
                  </a:ext>
                </a:extLst>
              </p:cNvPr>
              <p:cNvSpPr>
                <a:spLocks noChangeShapeType="1"/>
              </p:cNvSpPr>
              <p:nvPr/>
            </p:nvSpPr>
            <p:spPr bwMode="auto">
              <a:xfrm>
                <a:off x="2880" y="768"/>
                <a:ext cx="0" cy="27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3" name="Line 67">
                <a:extLst>
                  <a:ext uri="{FF2B5EF4-FFF2-40B4-BE49-F238E27FC236}">
                    <a16:creationId xmlns:a16="http://schemas.microsoft.com/office/drawing/2014/main" id="{779AF070-58EF-4AED-82E6-85D233D5F871}"/>
                  </a:ext>
                </a:extLst>
              </p:cNvPr>
              <p:cNvSpPr>
                <a:spLocks noChangeShapeType="1"/>
              </p:cNvSpPr>
              <p:nvPr/>
            </p:nvSpPr>
            <p:spPr bwMode="auto">
              <a:xfrm>
                <a:off x="3408" y="768"/>
                <a:ext cx="0" cy="27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4" name="Line 69">
                <a:extLst>
                  <a:ext uri="{FF2B5EF4-FFF2-40B4-BE49-F238E27FC236}">
                    <a16:creationId xmlns:a16="http://schemas.microsoft.com/office/drawing/2014/main" id="{416196FF-8372-4AF3-A3F9-D8B88B7F485B}"/>
                  </a:ext>
                </a:extLst>
              </p:cNvPr>
              <p:cNvSpPr>
                <a:spLocks noChangeShapeType="1"/>
              </p:cNvSpPr>
              <p:nvPr/>
            </p:nvSpPr>
            <p:spPr bwMode="auto">
              <a:xfrm>
                <a:off x="4416" y="768"/>
                <a:ext cx="0" cy="27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5" name="Line 71">
                <a:extLst>
                  <a:ext uri="{FF2B5EF4-FFF2-40B4-BE49-F238E27FC236}">
                    <a16:creationId xmlns:a16="http://schemas.microsoft.com/office/drawing/2014/main" id="{3C677165-E08A-42D0-9A59-96660C2F9737}"/>
                  </a:ext>
                </a:extLst>
              </p:cNvPr>
              <p:cNvSpPr>
                <a:spLocks noChangeShapeType="1"/>
              </p:cNvSpPr>
              <p:nvPr/>
            </p:nvSpPr>
            <p:spPr bwMode="auto">
              <a:xfrm>
                <a:off x="4896" y="816"/>
                <a:ext cx="0" cy="27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2" name="Group 80">
            <a:extLst>
              <a:ext uri="{FF2B5EF4-FFF2-40B4-BE49-F238E27FC236}">
                <a16:creationId xmlns:a16="http://schemas.microsoft.com/office/drawing/2014/main" id="{1AA75AC7-9F90-4B65-AF49-3CD2BCC6B269}"/>
              </a:ext>
            </a:extLst>
          </p:cNvPr>
          <p:cNvGrpSpPr>
            <a:grpSpLocks/>
          </p:cNvGrpSpPr>
          <p:nvPr/>
        </p:nvGrpSpPr>
        <p:grpSpPr bwMode="auto">
          <a:xfrm>
            <a:off x="4572000" y="2870200"/>
            <a:ext cx="3200400" cy="406400"/>
            <a:chOff x="2880" y="1808"/>
            <a:chExt cx="2016" cy="256"/>
          </a:xfrm>
        </p:grpSpPr>
        <p:sp>
          <p:nvSpPr>
            <p:cNvPr id="14351" name="Freeform 74">
              <a:extLst>
                <a:ext uri="{FF2B5EF4-FFF2-40B4-BE49-F238E27FC236}">
                  <a16:creationId xmlns:a16="http://schemas.microsoft.com/office/drawing/2014/main" id="{F78EC6DF-A994-481D-AE2B-7B7EBF38B2EC}"/>
                </a:ext>
              </a:extLst>
            </p:cNvPr>
            <p:cNvSpPr>
              <a:spLocks/>
            </p:cNvSpPr>
            <p:nvPr/>
          </p:nvSpPr>
          <p:spPr bwMode="auto">
            <a:xfrm>
              <a:off x="3408" y="1808"/>
              <a:ext cx="528" cy="112"/>
            </a:xfrm>
            <a:custGeom>
              <a:avLst/>
              <a:gdLst>
                <a:gd name="T0" fmla="*/ 0 w 528"/>
                <a:gd name="T1" fmla="*/ 112 h 112"/>
                <a:gd name="T2" fmla="*/ 144 w 528"/>
                <a:gd name="T3" fmla="*/ 16 h 112"/>
                <a:gd name="T4" fmla="*/ 288 w 528"/>
                <a:gd name="T5" fmla="*/ 16 h 112"/>
                <a:gd name="T6" fmla="*/ 432 w 528"/>
                <a:gd name="T7" fmla="*/ 64 h 112"/>
                <a:gd name="T8" fmla="*/ 528 w 528"/>
                <a:gd name="T9" fmla="*/ 112 h 112"/>
                <a:gd name="T10" fmla="*/ 0 60000 65536"/>
                <a:gd name="T11" fmla="*/ 0 60000 65536"/>
                <a:gd name="T12" fmla="*/ 0 60000 65536"/>
                <a:gd name="T13" fmla="*/ 0 60000 65536"/>
                <a:gd name="T14" fmla="*/ 0 60000 65536"/>
                <a:gd name="T15" fmla="*/ 0 w 528"/>
                <a:gd name="T16" fmla="*/ 0 h 112"/>
                <a:gd name="T17" fmla="*/ 528 w 528"/>
                <a:gd name="T18" fmla="*/ 112 h 112"/>
              </a:gdLst>
              <a:ahLst/>
              <a:cxnLst>
                <a:cxn ang="T10">
                  <a:pos x="T0" y="T1"/>
                </a:cxn>
                <a:cxn ang="T11">
                  <a:pos x="T2" y="T3"/>
                </a:cxn>
                <a:cxn ang="T12">
                  <a:pos x="T4" y="T5"/>
                </a:cxn>
                <a:cxn ang="T13">
                  <a:pos x="T6" y="T7"/>
                </a:cxn>
                <a:cxn ang="T14">
                  <a:pos x="T8" y="T9"/>
                </a:cxn>
              </a:cxnLst>
              <a:rect l="T15" t="T16" r="T17" b="T18"/>
              <a:pathLst>
                <a:path w="528" h="112">
                  <a:moveTo>
                    <a:pt x="0" y="112"/>
                  </a:moveTo>
                  <a:cubicBezTo>
                    <a:pt x="48" y="72"/>
                    <a:pt x="96" y="32"/>
                    <a:pt x="144" y="16"/>
                  </a:cubicBezTo>
                  <a:cubicBezTo>
                    <a:pt x="192" y="0"/>
                    <a:pt x="240" y="8"/>
                    <a:pt x="288" y="16"/>
                  </a:cubicBezTo>
                  <a:cubicBezTo>
                    <a:pt x="336" y="24"/>
                    <a:pt x="392" y="48"/>
                    <a:pt x="432" y="64"/>
                  </a:cubicBezTo>
                  <a:cubicBezTo>
                    <a:pt x="472" y="80"/>
                    <a:pt x="500" y="96"/>
                    <a:pt x="528" y="11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352" name="Freeform 75">
              <a:extLst>
                <a:ext uri="{FF2B5EF4-FFF2-40B4-BE49-F238E27FC236}">
                  <a16:creationId xmlns:a16="http://schemas.microsoft.com/office/drawing/2014/main" id="{C671822C-3B51-475D-AB0B-A5E98360055D}"/>
                </a:ext>
              </a:extLst>
            </p:cNvPr>
            <p:cNvSpPr>
              <a:spLocks/>
            </p:cNvSpPr>
            <p:nvPr/>
          </p:nvSpPr>
          <p:spPr bwMode="auto">
            <a:xfrm>
              <a:off x="3936" y="1824"/>
              <a:ext cx="528" cy="112"/>
            </a:xfrm>
            <a:custGeom>
              <a:avLst/>
              <a:gdLst>
                <a:gd name="T0" fmla="*/ 0 w 528"/>
                <a:gd name="T1" fmla="*/ 112 h 112"/>
                <a:gd name="T2" fmla="*/ 144 w 528"/>
                <a:gd name="T3" fmla="*/ 16 h 112"/>
                <a:gd name="T4" fmla="*/ 288 w 528"/>
                <a:gd name="T5" fmla="*/ 16 h 112"/>
                <a:gd name="T6" fmla="*/ 432 w 528"/>
                <a:gd name="T7" fmla="*/ 64 h 112"/>
                <a:gd name="T8" fmla="*/ 528 w 528"/>
                <a:gd name="T9" fmla="*/ 112 h 112"/>
                <a:gd name="T10" fmla="*/ 0 60000 65536"/>
                <a:gd name="T11" fmla="*/ 0 60000 65536"/>
                <a:gd name="T12" fmla="*/ 0 60000 65536"/>
                <a:gd name="T13" fmla="*/ 0 60000 65536"/>
                <a:gd name="T14" fmla="*/ 0 60000 65536"/>
                <a:gd name="T15" fmla="*/ 0 w 528"/>
                <a:gd name="T16" fmla="*/ 0 h 112"/>
                <a:gd name="T17" fmla="*/ 528 w 528"/>
                <a:gd name="T18" fmla="*/ 112 h 112"/>
              </a:gdLst>
              <a:ahLst/>
              <a:cxnLst>
                <a:cxn ang="T10">
                  <a:pos x="T0" y="T1"/>
                </a:cxn>
                <a:cxn ang="T11">
                  <a:pos x="T2" y="T3"/>
                </a:cxn>
                <a:cxn ang="T12">
                  <a:pos x="T4" y="T5"/>
                </a:cxn>
                <a:cxn ang="T13">
                  <a:pos x="T6" y="T7"/>
                </a:cxn>
                <a:cxn ang="T14">
                  <a:pos x="T8" y="T9"/>
                </a:cxn>
              </a:cxnLst>
              <a:rect l="T15" t="T16" r="T17" b="T18"/>
              <a:pathLst>
                <a:path w="528" h="112">
                  <a:moveTo>
                    <a:pt x="0" y="112"/>
                  </a:moveTo>
                  <a:cubicBezTo>
                    <a:pt x="48" y="72"/>
                    <a:pt x="96" y="32"/>
                    <a:pt x="144" y="16"/>
                  </a:cubicBezTo>
                  <a:cubicBezTo>
                    <a:pt x="192" y="0"/>
                    <a:pt x="240" y="8"/>
                    <a:pt x="288" y="16"/>
                  </a:cubicBezTo>
                  <a:cubicBezTo>
                    <a:pt x="336" y="24"/>
                    <a:pt x="392" y="48"/>
                    <a:pt x="432" y="64"/>
                  </a:cubicBezTo>
                  <a:cubicBezTo>
                    <a:pt x="472" y="80"/>
                    <a:pt x="500" y="96"/>
                    <a:pt x="528" y="11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353" name="Line 76">
              <a:extLst>
                <a:ext uri="{FF2B5EF4-FFF2-40B4-BE49-F238E27FC236}">
                  <a16:creationId xmlns:a16="http://schemas.microsoft.com/office/drawing/2014/main" id="{0F30FB92-74FA-46C1-B1B9-203FAF043A36}"/>
                </a:ext>
              </a:extLst>
            </p:cNvPr>
            <p:cNvSpPr>
              <a:spLocks noChangeShapeType="1"/>
            </p:cNvSpPr>
            <p:nvPr/>
          </p:nvSpPr>
          <p:spPr bwMode="auto">
            <a:xfrm>
              <a:off x="3408" y="1920"/>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4" name="Line 77">
              <a:extLst>
                <a:ext uri="{FF2B5EF4-FFF2-40B4-BE49-F238E27FC236}">
                  <a16:creationId xmlns:a16="http://schemas.microsoft.com/office/drawing/2014/main" id="{4B6C2CCC-5CED-414D-8159-337DD58237BB}"/>
                </a:ext>
              </a:extLst>
            </p:cNvPr>
            <p:cNvSpPr>
              <a:spLocks noChangeShapeType="1"/>
            </p:cNvSpPr>
            <p:nvPr/>
          </p:nvSpPr>
          <p:spPr bwMode="auto">
            <a:xfrm>
              <a:off x="2880" y="2064"/>
              <a:ext cx="528"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5" name="Freeform 78">
              <a:extLst>
                <a:ext uri="{FF2B5EF4-FFF2-40B4-BE49-F238E27FC236}">
                  <a16:creationId xmlns:a16="http://schemas.microsoft.com/office/drawing/2014/main" id="{0B818639-F57E-4E98-8920-447002792440}"/>
                </a:ext>
              </a:extLst>
            </p:cNvPr>
            <p:cNvSpPr>
              <a:spLocks/>
            </p:cNvSpPr>
            <p:nvPr/>
          </p:nvSpPr>
          <p:spPr bwMode="auto">
            <a:xfrm>
              <a:off x="4416" y="1920"/>
              <a:ext cx="144" cy="144"/>
            </a:xfrm>
            <a:custGeom>
              <a:avLst/>
              <a:gdLst>
                <a:gd name="T0" fmla="*/ 0 w 144"/>
                <a:gd name="T1" fmla="*/ 0 h 144"/>
                <a:gd name="T2" fmla="*/ 96 w 144"/>
                <a:gd name="T3" fmla="*/ 96 h 144"/>
                <a:gd name="T4" fmla="*/ 144 w 144"/>
                <a:gd name="T5" fmla="*/ 144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0"/>
                  </a:moveTo>
                  <a:cubicBezTo>
                    <a:pt x="36" y="36"/>
                    <a:pt x="72" y="72"/>
                    <a:pt x="96" y="96"/>
                  </a:cubicBezTo>
                  <a:cubicBezTo>
                    <a:pt x="120" y="120"/>
                    <a:pt x="132" y="132"/>
                    <a:pt x="144" y="144"/>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356" name="Line 79">
              <a:extLst>
                <a:ext uri="{FF2B5EF4-FFF2-40B4-BE49-F238E27FC236}">
                  <a16:creationId xmlns:a16="http://schemas.microsoft.com/office/drawing/2014/main" id="{E64DB6B9-2F86-4244-93B6-CF2DCA206CD4}"/>
                </a:ext>
              </a:extLst>
            </p:cNvPr>
            <p:cNvSpPr>
              <a:spLocks noChangeShapeType="1"/>
            </p:cNvSpPr>
            <p:nvPr/>
          </p:nvSpPr>
          <p:spPr bwMode="auto">
            <a:xfrm>
              <a:off x="4560" y="2064"/>
              <a:ext cx="33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3" name="Group 91">
            <a:extLst>
              <a:ext uri="{FF2B5EF4-FFF2-40B4-BE49-F238E27FC236}">
                <a16:creationId xmlns:a16="http://schemas.microsoft.com/office/drawing/2014/main" id="{9EFC8AC2-9371-4F61-BBDB-1972B49EB576}"/>
              </a:ext>
            </a:extLst>
          </p:cNvPr>
          <p:cNvGrpSpPr>
            <a:grpSpLocks/>
          </p:cNvGrpSpPr>
          <p:nvPr/>
        </p:nvGrpSpPr>
        <p:grpSpPr bwMode="auto">
          <a:xfrm>
            <a:off x="4572000" y="4343400"/>
            <a:ext cx="3200400" cy="762000"/>
            <a:chOff x="2880" y="2736"/>
            <a:chExt cx="2016" cy="480"/>
          </a:xfrm>
        </p:grpSpPr>
        <p:sp>
          <p:nvSpPr>
            <p:cNvPr id="14344" name="Freeform 82">
              <a:extLst>
                <a:ext uri="{FF2B5EF4-FFF2-40B4-BE49-F238E27FC236}">
                  <a16:creationId xmlns:a16="http://schemas.microsoft.com/office/drawing/2014/main" id="{3EEC30D5-3A83-4EF0-B63F-94C1C93EAFD4}"/>
                </a:ext>
              </a:extLst>
            </p:cNvPr>
            <p:cNvSpPr>
              <a:spLocks/>
            </p:cNvSpPr>
            <p:nvPr/>
          </p:nvSpPr>
          <p:spPr bwMode="auto">
            <a:xfrm>
              <a:off x="3408" y="2736"/>
              <a:ext cx="528" cy="112"/>
            </a:xfrm>
            <a:custGeom>
              <a:avLst/>
              <a:gdLst>
                <a:gd name="T0" fmla="*/ 0 w 528"/>
                <a:gd name="T1" fmla="*/ 112 h 112"/>
                <a:gd name="T2" fmla="*/ 144 w 528"/>
                <a:gd name="T3" fmla="*/ 16 h 112"/>
                <a:gd name="T4" fmla="*/ 288 w 528"/>
                <a:gd name="T5" fmla="*/ 16 h 112"/>
                <a:gd name="T6" fmla="*/ 432 w 528"/>
                <a:gd name="T7" fmla="*/ 64 h 112"/>
                <a:gd name="T8" fmla="*/ 528 w 528"/>
                <a:gd name="T9" fmla="*/ 112 h 112"/>
                <a:gd name="T10" fmla="*/ 0 60000 65536"/>
                <a:gd name="T11" fmla="*/ 0 60000 65536"/>
                <a:gd name="T12" fmla="*/ 0 60000 65536"/>
                <a:gd name="T13" fmla="*/ 0 60000 65536"/>
                <a:gd name="T14" fmla="*/ 0 60000 65536"/>
                <a:gd name="T15" fmla="*/ 0 w 528"/>
                <a:gd name="T16" fmla="*/ 0 h 112"/>
                <a:gd name="T17" fmla="*/ 528 w 528"/>
                <a:gd name="T18" fmla="*/ 112 h 112"/>
              </a:gdLst>
              <a:ahLst/>
              <a:cxnLst>
                <a:cxn ang="T10">
                  <a:pos x="T0" y="T1"/>
                </a:cxn>
                <a:cxn ang="T11">
                  <a:pos x="T2" y="T3"/>
                </a:cxn>
                <a:cxn ang="T12">
                  <a:pos x="T4" y="T5"/>
                </a:cxn>
                <a:cxn ang="T13">
                  <a:pos x="T6" y="T7"/>
                </a:cxn>
                <a:cxn ang="T14">
                  <a:pos x="T8" y="T9"/>
                </a:cxn>
              </a:cxnLst>
              <a:rect l="T15" t="T16" r="T17" b="T18"/>
              <a:pathLst>
                <a:path w="528" h="112">
                  <a:moveTo>
                    <a:pt x="0" y="112"/>
                  </a:moveTo>
                  <a:cubicBezTo>
                    <a:pt x="48" y="72"/>
                    <a:pt x="96" y="32"/>
                    <a:pt x="144" y="16"/>
                  </a:cubicBezTo>
                  <a:cubicBezTo>
                    <a:pt x="192" y="0"/>
                    <a:pt x="240" y="8"/>
                    <a:pt x="288" y="16"/>
                  </a:cubicBezTo>
                  <a:cubicBezTo>
                    <a:pt x="336" y="24"/>
                    <a:pt x="392" y="48"/>
                    <a:pt x="432" y="64"/>
                  </a:cubicBezTo>
                  <a:cubicBezTo>
                    <a:pt x="472" y="80"/>
                    <a:pt x="500" y="96"/>
                    <a:pt x="528" y="11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345" name="Freeform 83">
              <a:extLst>
                <a:ext uri="{FF2B5EF4-FFF2-40B4-BE49-F238E27FC236}">
                  <a16:creationId xmlns:a16="http://schemas.microsoft.com/office/drawing/2014/main" id="{B1222540-DABB-4FCB-A68E-E916C2A98087}"/>
                </a:ext>
              </a:extLst>
            </p:cNvPr>
            <p:cNvSpPr>
              <a:spLocks/>
            </p:cNvSpPr>
            <p:nvPr/>
          </p:nvSpPr>
          <p:spPr bwMode="auto">
            <a:xfrm>
              <a:off x="3888" y="2736"/>
              <a:ext cx="528" cy="112"/>
            </a:xfrm>
            <a:custGeom>
              <a:avLst/>
              <a:gdLst>
                <a:gd name="T0" fmla="*/ 0 w 528"/>
                <a:gd name="T1" fmla="*/ 112 h 112"/>
                <a:gd name="T2" fmla="*/ 144 w 528"/>
                <a:gd name="T3" fmla="*/ 16 h 112"/>
                <a:gd name="T4" fmla="*/ 288 w 528"/>
                <a:gd name="T5" fmla="*/ 16 h 112"/>
                <a:gd name="T6" fmla="*/ 432 w 528"/>
                <a:gd name="T7" fmla="*/ 64 h 112"/>
                <a:gd name="T8" fmla="*/ 528 w 528"/>
                <a:gd name="T9" fmla="*/ 112 h 112"/>
                <a:gd name="T10" fmla="*/ 0 60000 65536"/>
                <a:gd name="T11" fmla="*/ 0 60000 65536"/>
                <a:gd name="T12" fmla="*/ 0 60000 65536"/>
                <a:gd name="T13" fmla="*/ 0 60000 65536"/>
                <a:gd name="T14" fmla="*/ 0 60000 65536"/>
                <a:gd name="T15" fmla="*/ 0 w 528"/>
                <a:gd name="T16" fmla="*/ 0 h 112"/>
                <a:gd name="T17" fmla="*/ 528 w 528"/>
                <a:gd name="T18" fmla="*/ 112 h 112"/>
              </a:gdLst>
              <a:ahLst/>
              <a:cxnLst>
                <a:cxn ang="T10">
                  <a:pos x="T0" y="T1"/>
                </a:cxn>
                <a:cxn ang="T11">
                  <a:pos x="T2" y="T3"/>
                </a:cxn>
                <a:cxn ang="T12">
                  <a:pos x="T4" y="T5"/>
                </a:cxn>
                <a:cxn ang="T13">
                  <a:pos x="T6" y="T7"/>
                </a:cxn>
                <a:cxn ang="T14">
                  <a:pos x="T8" y="T9"/>
                </a:cxn>
              </a:cxnLst>
              <a:rect l="T15" t="T16" r="T17" b="T18"/>
              <a:pathLst>
                <a:path w="528" h="112">
                  <a:moveTo>
                    <a:pt x="0" y="112"/>
                  </a:moveTo>
                  <a:cubicBezTo>
                    <a:pt x="48" y="72"/>
                    <a:pt x="96" y="32"/>
                    <a:pt x="144" y="16"/>
                  </a:cubicBezTo>
                  <a:cubicBezTo>
                    <a:pt x="192" y="0"/>
                    <a:pt x="240" y="8"/>
                    <a:pt x="288" y="16"/>
                  </a:cubicBezTo>
                  <a:cubicBezTo>
                    <a:pt x="336" y="24"/>
                    <a:pt x="392" y="48"/>
                    <a:pt x="432" y="64"/>
                  </a:cubicBezTo>
                  <a:cubicBezTo>
                    <a:pt x="472" y="80"/>
                    <a:pt x="500" y="96"/>
                    <a:pt x="528" y="112"/>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346" name="Line 84">
              <a:extLst>
                <a:ext uri="{FF2B5EF4-FFF2-40B4-BE49-F238E27FC236}">
                  <a16:creationId xmlns:a16="http://schemas.microsoft.com/office/drawing/2014/main" id="{7E8757CD-AAC1-42BB-A3A7-861CE823B62B}"/>
                </a:ext>
              </a:extLst>
            </p:cNvPr>
            <p:cNvSpPr>
              <a:spLocks noChangeShapeType="1"/>
            </p:cNvSpPr>
            <p:nvPr/>
          </p:nvSpPr>
          <p:spPr bwMode="auto">
            <a:xfrm>
              <a:off x="3408" y="2848"/>
              <a:ext cx="0" cy="14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47" name="Line 85">
              <a:extLst>
                <a:ext uri="{FF2B5EF4-FFF2-40B4-BE49-F238E27FC236}">
                  <a16:creationId xmlns:a16="http://schemas.microsoft.com/office/drawing/2014/main" id="{99FFCEAC-B9FC-4D51-BEB9-02213CC629B1}"/>
                </a:ext>
              </a:extLst>
            </p:cNvPr>
            <p:cNvSpPr>
              <a:spLocks noChangeShapeType="1"/>
            </p:cNvSpPr>
            <p:nvPr/>
          </p:nvSpPr>
          <p:spPr bwMode="auto">
            <a:xfrm>
              <a:off x="2880" y="2976"/>
              <a:ext cx="528"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48" name="Freeform 86">
              <a:extLst>
                <a:ext uri="{FF2B5EF4-FFF2-40B4-BE49-F238E27FC236}">
                  <a16:creationId xmlns:a16="http://schemas.microsoft.com/office/drawing/2014/main" id="{31C1E55C-8104-4F79-B30D-F039099A4D39}"/>
                </a:ext>
              </a:extLst>
            </p:cNvPr>
            <p:cNvSpPr>
              <a:spLocks/>
            </p:cNvSpPr>
            <p:nvPr/>
          </p:nvSpPr>
          <p:spPr bwMode="auto">
            <a:xfrm>
              <a:off x="4416" y="2848"/>
              <a:ext cx="288" cy="272"/>
            </a:xfrm>
            <a:custGeom>
              <a:avLst/>
              <a:gdLst>
                <a:gd name="T0" fmla="*/ 0 w 144"/>
                <a:gd name="T1" fmla="*/ 0 h 144"/>
                <a:gd name="T2" fmla="*/ 96 w 144"/>
                <a:gd name="T3" fmla="*/ 96 h 144"/>
                <a:gd name="T4" fmla="*/ 144 w 144"/>
                <a:gd name="T5" fmla="*/ 144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0"/>
                  </a:moveTo>
                  <a:cubicBezTo>
                    <a:pt x="36" y="36"/>
                    <a:pt x="72" y="72"/>
                    <a:pt x="96" y="96"/>
                  </a:cubicBezTo>
                  <a:cubicBezTo>
                    <a:pt x="120" y="120"/>
                    <a:pt x="132" y="132"/>
                    <a:pt x="144" y="144"/>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349" name="Freeform 89">
              <a:extLst>
                <a:ext uri="{FF2B5EF4-FFF2-40B4-BE49-F238E27FC236}">
                  <a16:creationId xmlns:a16="http://schemas.microsoft.com/office/drawing/2014/main" id="{37F21864-A285-4B0A-9599-7E86FF4D3A1A}"/>
                </a:ext>
              </a:extLst>
            </p:cNvPr>
            <p:cNvSpPr>
              <a:spLocks/>
            </p:cNvSpPr>
            <p:nvPr/>
          </p:nvSpPr>
          <p:spPr bwMode="auto">
            <a:xfrm>
              <a:off x="4704" y="3120"/>
              <a:ext cx="192" cy="96"/>
            </a:xfrm>
            <a:custGeom>
              <a:avLst/>
              <a:gdLst>
                <a:gd name="T0" fmla="*/ 0 w 192"/>
                <a:gd name="T1" fmla="*/ 0 h 96"/>
                <a:gd name="T2" fmla="*/ 48 w 192"/>
                <a:gd name="T3" fmla="*/ 48 h 96"/>
                <a:gd name="T4" fmla="*/ 192 w 192"/>
                <a:gd name="T5" fmla="*/ 96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0"/>
                  </a:moveTo>
                  <a:cubicBezTo>
                    <a:pt x="8" y="16"/>
                    <a:pt x="16" y="32"/>
                    <a:pt x="48" y="48"/>
                  </a:cubicBezTo>
                  <a:cubicBezTo>
                    <a:pt x="80" y="64"/>
                    <a:pt x="136" y="80"/>
                    <a:pt x="192" y="96"/>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350" name="Line 90">
              <a:extLst>
                <a:ext uri="{FF2B5EF4-FFF2-40B4-BE49-F238E27FC236}">
                  <a16:creationId xmlns:a16="http://schemas.microsoft.com/office/drawing/2014/main" id="{7AD10E2D-9EA9-4A5C-A44E-944335FA59C7}"/>
                </a:ext>
              </a:extLst>
            </p:cNvPr>
            <p:cNvSpPr>
              <a:spLocks noChangeShapeType="1"/>
            </p:cNvSpPr>
            <p:nvPr/>
          </p:nvSpPr>
          <p:spPr bwMode="auto">
            <a:xfrm flipV="1">
              <a:off x="4896" y="2832"/>
              <a:ext cx="0" cy="384"/>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364">
            <a:extLst>
              <a:ext uri="{FF2B5EF4-FFF2-40B4-BE49-F238E27FC236}">
                <a16:creationId xmlns:a16="http://schemas.microsoft.com/office/drawing/2014/main" id="{E74539C6-2AC9-4724-A83D-5EACB87E6291}"/>
              </a:ext>
            </a:extLst>
          </p:cNvPr>
          <p:cNvGraphicFramePr>
            <a:graphicFrameLocks noChangeAspect="1"/>
          </p:cNvGraphicFramePr>
          <p:nvPr/>
        </p:nvGraphicFramePr>
        <p:xfrm>
          <a:off x="609600" y="1371600"/>
          <a:ext cx="3886200" cy="2659063"/>
        </p:xfrm>
        <a:graphic>
          <a:graphicData uri="http://schemas.openxmlformats.org/presentationml/2006/ole">
            <mc:AlternateContent xmlns:mc="http://schemas.openxmlformats.org/markup-compatibility/2006">
              <mc:Choice xmlns:v="urn:schemas-microsoft-com:vml" Requires="v">
                <p:oleObj spid="_x0000_s15480" r:id="rId3" imgW="1874160" imgH="1281960" progId="">
                  <p:embed/>
                </p:oleObj>
              </mc:Choice>
              <mc:Fallback>
                <p:oleObj r:id="rId3" imgW="1874160" imgH="1281960" progId="">
                  <p:embed/>
                  <p:pic>
                    <p:nvPicPr>
                      <p:cNvPr id="0" name="Object 3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371600"/>
                        <a:ext cx="38862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4" name="Rectangle 8">
            <a:extLst>
              <a:ext uri="{FF2B5EF4-FFF2-40B4-BE49-F238E27FC236}">
                <a16:creationId xmlns:a16="http://schemas.microsoft.com/office/drawing/2014/main" id="{51B33AB4-80DC-4EEE-8405-01C3E3143D41}"/>
              </a:ext>
            </a:extLst>
          </p:cNvPr>
          <p:cNvSpPr>
            <a:spLocks noChangeArrowheads="1"/>
          </p:cNvSpPr>
          <p:nvPr/>
        </p:nvSpPr>
        <p:spPr bwMode="auto">
          <a:xfrm>
            <a:off x="4876800" y="1098550"/>
            <a:ext cx="228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d2</a:t>
            </a:r>
            <a:endParaRPr lang="en-US" altLang="zh-CN">
              <a:latin typeface="Times New Roman" panose="02020603050405020304" pitchFamily="18" charset="0"/>
            </a:endParaRPr>
          </a:p>
        </p:txBody>
      </p:sp>
      <p:grpSp>
        <p:nvGrpSpPr>
          <p:cNvPr id="2" name="Group 241">
            <a:extLst>
              <a:ext uri="{FF2B5EF4-FFF2-40B4-BE49-F238E27FC236}">
                <a16:creationId xmlns:a16="http://schemas.microsoft.com/office/drawing/2014/main" id="{EC72148F-F025-4981-89E5-2D8C501186A3}"/>
              </a:ext>
            </a:extLst>
          </p:cNvPr>
          <p:cNvGrpSpPr>
            <a:grpSpLocks/>
          </p:cNvGrpSpPr>
          <p:nvPr/>
        </p:nvGrpSpPr>
        <p:grpSpPr bwMode="auto">
          <a:xfrm>
            <a:off x="5154613" y="315913"/>
            <a:ext cx="3308350" cy="1089025"/>
            <a:chOff x="1970" y="2732"/>
            <a:chExt cx="4492" cy="1340"/>
          </a:xfrm>
        </p:grpSpPr>
        <p:sp>
          <p:nvSpPr>
            <p:cNvPr id="15477" name="Freeform 244">
              <a:extLst>
                <a:ext uri="{FF2B5EF4-FFF2-40B4-BE49-F238E27FC236}">
                  <a16:creationId xmlns:a16="http://schemas.microsoft.com/office/drawing/2014/main" id="{2F8882E0-6D3F-4CB9-91ED-8D729D0BC5A5}"/>
                </a:ext>
              </a:extLst>
            </p:cNvPr>
            <p:cNvSpPr>
              <a:spLocks noEditPoints="1"/>
            </p:cNvSpPr>
            <p:nvPr/>
          </p:nvSpPr>
          <p:spPr bwMode="auto">
            <a:xfrm>
              <a:off x="1990" y="2732"/>
              <a:ext cx="4472" cy="1339"/>
            </a:xfrm>
            <a:custGeom>
              <a:avLst/>
              <a:gdLst>
                <a:gd name="T0" fmla="*/ 56 w 3347"/>
                <a:gd name="T1" fmla="*/ 392 h 964"/>
                <a:gd name="T2" fmla="*/ 68 w 3347"/>
                <a:gd name="T3" fmla="*/ 373 h 964"/>
                <a:gd name="T4" fmla="*/ 93 w 3347"/>
                <a:gd name="T5" fmla="*/ 316 h 964"/>
                <a:gd name="T6" fmla="*/ 190 w 3347"/>
                <a:gd name="T7" fmla="*/ 173 h 964"/>
                <a:gd name="T8" fmla="*/ 238 w 3347"/>
                <a:gd name="T9" fmla="*/ 120 h 964"/>
                <a:gd name="T10" fmla="*/ 256 w 3347"/>
                <a:gd name="T11" fmla="*/ 100 h 964"/>
                <a:gd name="T12" fmla="*/ 303 w 3347"/>
                <a:gd name="T13" fmla="*/ 49 h 964"/>
                <a:gd name="T14" fmla="*/ 373 w 3347"/>
                <a:gd name="T15" fmla="*/ 11 h 964"/>
                <a:gd name="T16" fmla="*/ 466 w 3347"/>
                <a:gd name="T17" fmla="*/ 5 h 964"/>
                <a:gd name="T18" fmla="*/ 620 w 3347"/>
                <a:gd name="T19" fmla="*/ 122 h 964"/>
                <a:gd name="T20" fmla="*/ 660 w 3347"/>
                <a:gd name="T21" fmla="*/ 182 h 964"/>
                <a:gd name="T22" fmla="*/ 670 w 3347"/>
                <a:gd name="T23" fmla="*/ 202 h 964"/>
                <a:gd name="T24" fmla="*/ 714 w 3347"/>
                <a:gd name="T25" fmla="*/ 255 h 964"/>
                <a:gd name="T26" fmla="*/ 785 w 3347"/>
                <a:gd name="T27" fmla="*/ 368 h 964"/>
                <a:gd name="T28" fmla="*/ 830 w 3347"/>
                <a:gd name="T29" fmla="*/ 459 h 964"/>
                <a:gd name="T30" fmla="*/ 840 w 3347"/>
                <a:gd name="T31" fmla="*/ 478 h 964"/>
                <a:gd name="T32" fmla="*/ 908 w 3347"/>
                <a:gd name="T33" fmla="*/ 592 h 964"/>
                <a:gd name="T34" fmla="*/ 955 w 3347"/>
                <a:gd name="T35" fmla="*/ 684 h 964"/>
                <a:gd name="T36" fmla="*/ 985 w 3347"/>
                <a:gd name="T37" fmla="*/ 738 h 964"/>
                <a:gd name="T38" fmla="*/ 1005 w 3347"/>
                <a:gd name="T39" fmla="*/ 757 h 964"/>
                <a:gd name="T40" fmla="*/ 1052 w 3347"/>
                <a:gd name="T41" fmla="*/ 811 h 964"/>
                <a:gd name="T42" fmla="*/ 1183 w 3347"/>
                <a:gd name="T43" fmla="*/ 939 h 964"/>
                <a:gd name="T44" fmla="*/ 1266 w 3347"/>
                <a:gd name="T45" fmla="*/ 957 h 964"/>
                <a:gd name="T46" fmla="*/ 1340 w 3347"/>
                <a:gd name="T47" fmla="*/ 940 h 964"/>
                <a:gd name="T48" fmla="*/ 1407 w 3347"/>
                <a:gd name="T49" fmla="*/ 888 h 964"/>
                <a:gd name="T50" fmla="*/ 1461 w 3347"/>
                <a:gd name="T51" fmla="*/ 837 h 964"/>
                <a:gd name="T52" fmla="*/ 1478 w 3347"/>
                <a:gd name="T53" fmla="*/ 817 h 964"/>
                <a:gd name="T54" fmla="*/ 1508 w 3347"/>
                <a:gd name="T55" fmla="*/ 760 h 964"/>
                <a:gd name="T56" fmla="*/ 1605 w 3347"/>
                <a:gd name="T57" fmla="*/ 617 h 964"/>
                <a:gd name="T58" fmla="*/ 1643 w 3347"/>
                <a:gd name="T59" fmla="*/ 565 h 964"/>
                <a:gd name="T60" fmla="*/ 1649 w 3347"/>
                <a:gd name="T61" fmla="*/ 542 h 964"/>
                <a:gd name="T62" fmla="*/ 1728 w 3347"/>
                <a:gd name="T63" fmla="*/ 392 h 964"/>
                <a:gd name="T64" fmla="*/ 1766 w 3347"/>
                <a:gd name="T65" fmla="*/ 339 h 964"/>
                <a:gd name="T66" fmla="*/ 1774 w 3347"/>
                <a:gd name="T67" fmla="*/ 317 h 964"/>
                <a:gd name="T68" fmla="*/ 1803 w 3347"/>
                <a:gd name="T69" fmla="*/ 259 h 964"/>
                <a:gd name="T70" fmla="*/ 1914 w 3347"/>
                <a:gd name="T71" fmla="*/ 119 h 964"/>
                <a:gd name="T72" fmla="*/ 1934 w 3347"/>
                <a:gd name="T73" fmla="*/ 100 h 964"/>
                <a:gd name="T74" fmla="*/ 1980 w 3347"/>
                <a:gd name="T75" fmla="*/ 47 h 964"/>
                <a:gd name="T76" fmla="*/ 2051 w 3347"/>
                <a:gd name="T77" fmla="*/ 8 h 964"/>
                <a:gd name="T78" fmla="*/ 2219 w 3347"/>
                <a:gd name="T79" fmla="*/ 45 h 964"/>
                <a:gd name="T80" fmla="*/ 2301 w 3347"/>
                <a:gd name="T81" fmla="*/ 126 h 964"/>
                <a:gd name="T82" fmla="*/ 2334 w 3347"/>
                <a:gd name="T83" fmla="*/ 183 h 964"/>
                <a:gd name="T84" fmla="*/ 2348 w 3347"/>
                <a:gd name="T85" fmla="*/ 202 h 964"/>
                <a:gd name="T86" fmla="*/ 2392 w 3347"/>
                <a:gd name="T87" fmla="*/ 257 h 964"/>
                <a:gd name="T88" fmla="*/ 2483 w 3347"/>
                <a:gd name="T89" fmla="*/ 401 h 964"/>
                <a:gd name="T90" fmla="*/ 2505 w 3347"/>
                <a:gd name="T91" fmla="*/ 459 h 964"/>
                <a:gd name="T92" fmla="*/ 2521 w 3347"/>
                <a:gd name="T93" fmla="*/ 478 h 964"/>
                <a:gd name="T94" fmla="*/ 2604 w 3347"/>
                <a:gd name="T95" fmla="*/ 625 h 964"/>
                <a:gd name="T96" fmla="*/ 2632 w 3347"/>
                <a:gd name="T97" fmla="*/ 685 h 964"/>
                <a:gd name="T98" fmla="*/ 2645 w 3347"/>
                <a:gd name="T99" fmla="*/ 703 h 964"/>
                <a:gd name="T100" fmla="*/ 2685 w 3347"/>
                <a:gd name="T101" fmla="*/ 759 h 964"/>
                <a:gd name="T102" fmla="*/ 2786 w 3347"/>
                <a:gd name="T103" fmla="*/ 878 h 964"/>
                <a:gd name="T104" fmla="*/ 2863 w 3347"/>
                <a:gd name="T105" fmla="*/ 942 h 964"/>
                <a:gd name="T106" fmla="*/ 2951 w 3347"/>
                <a:gd name="T107" fmla="*/ 961 h 964"/>
                <a:gd name="T108" fmla="*/ 3032 w 3347"/>
                <a:gd name="T109" fmla="*/ 934 h 964"/>
                <a:gd name="T110" fmla="*/ 3062 w 3347"/>
                <a:gd name="T111" fmla="*/ 918 h 964"/>
                <a:gd name="T112" fmla="*/ 3107 w 3347"/>
                <a:gd name="T113" fmla="*/ 867 h 964"/>
                <a:gd name="T114" fmla="*/ 3210 w 3347"/>
                <a:gd name="T115" fmla="*/ 726 h 964"/>
                <a:gd name="T116" fmla="*/ 3250 w 3347"/>
                <a:gd name="T117" fmla="*/ 674 h 964"/>
                <a:gd name="T118" fmla="*/ 3258 w 3347"/>
                <a:gd name="T119" fmla="*/ 650 h 964"/>
                <a:gd name="T120" fmla="*/ 3327 w 3347"/>
                <a:gd name="T121" fmla="*/ 537 h 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47"/>
                <a:gd name="T184" fmla="*/ 0 h 964"/>
                <a:gd name="T185" fmla="*/ 3347 w 3347"/>
                <a:gd name="T186" fmla="*/ 964 h 9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47" h="964">
                  <a:moveTo>
                    <a:pt x="0" y="483"/>
                  </a:moveTo>
                  <a:lnTo>
                    <a:pt x="18" y="449"/>
                  </a:lnTo>
                  <a:lnTo>
                    <a:pt x="20" y="448"/>
                  </a:lnTo>
                  <a:lnTo>
                    <a:pt x="22" y="448"/>
                  </a:lnTo>
                  <a:lnTo>
                    <a:pt x="24" y="448"/>
                  </a:lnTo>
                  <a:lnTo>
                    <a:pt x="24" y="449"/>
                  </a:lnTo>
                  <a:lnTo>
                    <a:pt x="26" y="451"/>
                  </a:lnTo>
                  <a:lnTo>
                    <a:pt x="24" y="452"/>
                  </a:lnTo>
                  <a:lnTo>
                    <a:pt x="8" y="484"/>
                  </a:lnTo>
                  <a:lnTo>
                    <a:pt x="8" y="485"/>
                  </a:lnTo>
                  <a:lnTo>
                    <a:pt x="6" y="485"/>
                  </a:lnTo>
                  <a:lnTo>
                    <a:pt x="4" y="487"/>
                  </a:lnTo>
                  <a:lnTo>
                    <a:pt x="2" y="485"/>
                  </a:lnTo>
                  <a:lnTo>
                    <a:pt x="0" y="484"/>
                  </a:lnTo>
                  <a:lnTo>
                    <a:pt x="0" y="483"/>
                  </a:lnTo>
                  <a:close/>
                  <a:moveTo>
                    <a:pt x="30" y="426"/>
                  </a:moveTo>
                  <a:lnTo>
                    <a:pt x="48" y="394"/>
                  </a:lnTo>
                  <a:lnTo>
                    <a:pt x="50" y="392"/>
                  </a:lnTo>
                  <a:lnTo>
                    <a:pt x="52" y="392"/>
                  </a:lnTo>
                  <a:lnTo>
                    <a:pt x="54" y="392"/>
                  </a:lnTo>
                  <a:lnTo>
                    <a:pt x="56" y="392"/>
                  </a:lnTo>
                  <a:lnTo>
                    <a:pt x="56" y="394"/>
                  </a:lnTo>
                  <a:lnTo>
                    <a:pt x="56" y="395"/>
                  </a:lnTo>
                  <a:lnTo>
                    <a:pt x="38" y="428"/>
                  </a:lnTo>
                  <a:lnTo>
                    <a:pt x="36" y="428"/>
                  </a:lnTo>
                  <a:lnTo>
                    <a:pt x="36" y="430"/>
                  </a:lnTo>
                  <a:lnTo>
                    <a:pt x="34" y="430"/>
                  </a:lnTo>
                  <a:lnTo>
                    <a:pt x="32" y="430"/>
                  </a:lnTo>
                  <a:lnTo>
                    <a:pt x="30" y="428"/>
                  </a:lnTo>
                  <a:lnTo>
                    <a:pt x="30" y="427"/>
                  </a:lnTo>
                  <a:lnTo>
                    <a:pt x="30" y="426"/>
                  </a:lnTo>
                  <a:close/>
                  <a:moveTo>
                    <a:pt x="62" y="370"/>
                  </a:moveTo>
                  <a:lnTo>
                    <a:pt x="77" y="339"/>
                  </a:lnTo>
                  <a:lnTo>
                    <a:pt x="79" y="337"/>
                  </a:lnTo>
                  <a:lnTo>
                    <a:pt x="81" y="335"/>
                  </a:lnTo>
                  <a:lnTo>
                    <a:pt x="83" y="335"/>
                  </a:lnTo>
                  <a:lnTo>
                    <a:pt x="85" y="335"/>
                  </a:lnTo>
                  <a:lnTo>
                    <a:pt x="85" y="337"/>
                  </a:lnTo>
                  <a:lnTo>
                    <a:pt x="87" y="337"/>
                  </a:lnTo>
                  <a:lnTo>
                    <a:pt x="87" y="338"/>
                  </a:lnTo>
                  <a:lnTo>
                    <a:pt x="87" y="339"/>
                  </a:lnTo>
                  <a:lnTo>
                    <a:pt x="85" y="340"/>
                  </a:lnTo>
                  <a:lnTo>
                    <a:pt x="70" y="371"/>
                  </a:lnTo>
                  <a:lnTo>
                    <a:pt x="68" y="373"/>
                  </a:lnTo>
                  <a:lnTo>
                    <a:pt x="66" y="374"/>
                  </a:lnTo>
                  <a:lnTo>
                    <a:pt x="64" y="374"/>
                  </a:lnTo>
                  <a:lnTo>
                    <a:pt x="62" y="373"/>
                  </a:lnTo>
                  <a:lnTo>
                    <a:pt x="62" y="371"/>
                  </a:lnTo>
                  <a:lnTo>
                    <a:pt x="62" y="370"/>
                  </a:lnTo>
                  <a:close/>
                  <a:moveTo>
                    <a:pt x="93" y="314"/>
                  </a:moveTo>
                  <a:lnTo>
                    <a:pt x="103" y="294"/>
                  </a:lnTo>
                  <a:lnTo>
                    <a:pt x="111" y="281"/>
                  </a:lnTo>
                  <a:lnTo>
                    <a:pt x="113" y="281"/>
                  </a:lnTo>
                  <a:lnTo>
                    <a:pt x="113" y="280"/>
                  </a:lnTo>
                  <a:lnTo>
                    <a:pt x="115" y="280"/>
                  </a:lnTo>
                  <a:lnTo>
                    <a:pt x="117" y="280"/>
                  </a:lnTo>
                  <a:lnTo>
                    <a:pt x="119" y="281"/>
                  </a:lnTo>
                  <a:lnTo>
                    <a:pt x="119" y="282"/>
                  </a:lnTo>
                  <a:lnTo>
                    <a:pt x="119" y="283"/>
                  </a:lnTo>
                  <a:lnTo>
                    <a:pt x="111" y="296"/>
                  </a:lnTo>
                  <a:lnTo>
                    <a:pt x="99" y="316"/>
                  </a:lnTo>
                  <a:lnTo>
                    <a:pt x="99" y="317"/>
                  </a:lnTo>
                  <a:lnTo>
                    <a:pt x="97" y="317"/>
                  </a:lnTo>
                  <a:lnTo>
                    <a:pt x="95" y="317"/>
                  </a:lnTo>
                  <a:lnTo>
                    <a:pt x="93" y="317"/>
                  </a:lnTo>
                  <a:lnTo>
                    <a:pt x="93" y="316"/>
                  </a:lnTo>
                  <a:lnTo>
                    <a:pt x="93" y="314"/>
                  </a:lnTo>
                  <a:close/>
                  <a:moveTo>
                    <a:pt x="127" y="259"/>
                  </a:moveTo>
                  <a:lnTo>
                    <a:pt x="129" y="252"/>
                  </a:lnTo>
                  <a:lnTo>
                    <a:pt x="151" y="226"/>
                  </a:lnTo>
                  <a:lnTo>
                    <a:pt x="153" y="225"/>
                  </a:lnTo>
                  <a:lnTo>
                    <a:pt x="155" y="225"/>
                  </a:lnTo>
                  <a:lnTo>
                    <a:pt x="157" y="225"/>
                  </a:lnTo>
                  <a:lnTo>
                    <a:pt x="157" y="226"/>
                  </a:lnTo>
                  <a:lnTo>
                    <a:pt x="159" y="228"/>
                  </a:lnTo>
                  <a:lnTo>
                    <a:pt x="157" y="229"/>
                  </a:lnTo>
                  <a:lnTo>
                    <a:pt x="137" y="254"/>
                  </a:lnTo>
                  <a:lnTo>
                    <a:pt x="133" y="260"/>
                  </a:lnTo>
                  <a:lnTo>
                    <a:pt x="133" y="261"/>
                  </a:lnTo>
                  <a:lnTo>
                    <a:pt x="131" y="261"/>
                  </a:lnTo>
                  <a:lnTo>
                    <a:pt x="129" y="261"/>
                  </a:lnTo>
                  <a:lnTo>
                    <a:pt x="127" y="261"/>
                  </a:lnTo>
                  <a:lnTo>
                    <a:pt x="127" y="260"/>
                  </a:lnTo>
                  <a:lnTo>
                    <a:pt x="125" y="259"/>
                  </a:lnTo>
                  <a:lnTo>
                    <a:pt x="127" y="259"/>
                  </a:lnTo>
                  <a:close/>
                  <a:moveTo>
                    <a:pt x="169" y="204"/>
                  </a:moveTo>
                  <a:lnTo>
                    <a:pt x="190" y="173"/>
                  </a:lnTo>
                  <a:lnTo>
                    <a:pt x="192" y="172"/>
                  </a:lnTo>
                  <a:lnTo>
                    <a:pt x="194" y="172"/>
                  </a:lnTo>
                  <a:lnTo>
                    <a:pt x="196" y="172"/>
                  </a:lnTo>
                  <a:lnTo>
                    <a:pt x="198" y="173"/>
                  </a:lnTo>
                  <a:lnTo>
                    <a:pt x="198" y="174"/>
                  </a:lnTo>
                  <a:lnTo>
                    <a:pt x="198" y="176"/>
                  </a:lnTo>
                  <a:lnTo>
                    <a:pt x="175" y="207"/>
                  </a:lnTo>
                  <a:lnTo>
                    <a:pt x="175" y="208"/>
                  </a:lnTo>
                  <a:lnTo>
                    <a:pt x="173" y="208"/>
                  </a:lnTo>
                  <a:lnTo>
                    <a:pt x="171" y="208"/>
                  </a:lnTo>
                  <a:lnTo>
                    <a:pt x="169" y="208"/>
                  </a:lnTo>
                  <a:lnTo>
                    <a:pt x="169" y="207"/>
                  </a:lnTo>
                  <a:lnTo>
                    <a:pt x="169" y="205"/>
                  </a:lnTo>
                  <a:lnTo>
                    <a:pt x="169" y="204"/>
                  </a:lnTo>
                  <a:close/>
                  <a:moveTo>
                    <a:pt x="206" y="151"/>
                  </a:moveTo>
                  <a:lnTo>
                    <a:pt x="216" y="137"/>
                  </a:lnTo>
                  <a:lnTo>
                    <a:pt x="232" y="119"/>
                  </a:lnTo>
                  <a:lnTo>
                    <a:pt x="234" y="117"/>
                  </a:lnTo>
                  <a:lnTo>
                    <a:pt x="236" y="117"/>
                  </a:lnTo>
                  <a:lnTo>
                    <a:pt x="238" y="119"/>
                  </a:lnTo>
                  <a:lnTo>
                    <a:pt x="238" y="120"/>
                  </a:lnTo>
                  <a:lnTo>
                    <a:pt x="238" y="121"/>
                  </a:lnTo>
                  <a:lnTo>
                    <a:pt x="224" y="138"/>
                  </a:lnTo>
                  <a:lnTo>
                    <a:pt x="214" y="152"/>
                  </a:lnTo>
                  <a:lnTo>
                    <a:pt x="212" y="153"/>
                  </a:lnTo>
                  <a:lnTo>
                    <a:pt x="210" y="153"/>
                  </a:lnTo>
                  <a:lnTo>
                    <a:pt x="208" y="153"/>
                  </a:lnTo>
                  <a:lnTo>
                    <a:pt x="206" y="152"/>
                  </a:lnTo>
                  <a:lnTo>
                    <a:pt x="206" y="151"/>
                  </a:lnTo>
                  <a:close/>
                  <a:moveTo>
                    <a:pt x="250" y="97"/>
                  </a:moveTo>
                  <a:lnTo>
                    <a:pt x="268" y="78"/>
                  </a:lnTo>
                  <a:lnTo>
                    <a:pt x="280" y="68"/>
                  </a:lnTo>
                  <a:lnTo>
                    <a:pt x="282" y="67"/>
                  </a:lnTo>
                  <a:lnTo>
                    <a:pt x="284" y="67"/>
                  </a:lnTo>
                  <a:lnTo>
                    <a:pt x="286" y="67"/>
                  </a:lnTo>
                  <a:lnTo>
                    <a:pt x="286" y="68"/>
                  </a:lnTo>
                  <a:lnTo>
                    <a:pt x="287" y="69"/>
                  </a:lnTo>
                  <a:lnTo>
                    <a:pt x="286" y="70"/>
                  </a:lnTo>
                  <a:lnTo>
                    <a:pt x="276" y="80"/>
                  </a:lnTo>
                  <a:lnTo>
                    <a:pt x="258" y="100"/>
                  </a:lnTo>
                  <a:lnTo>
                    <a:pt x="256" y="100"/>
                  </a:lnTo>
                  <a:lnTo>
                    <a:pt x="254" y="101"/>
                  </a:lnTo>
                  <a:lnTo>
                    <a:pt x="252" y="100"/>
                  </a:lnTo>
                  <a:lnTo>
                    <a:pt x="250" y="100"/>
                  </a:lnTo>
                  <a:lnTo>
                    <a:pt x="250" y="99"/>
                  </a:lnTo>
                  <a:lnTo>
                    <a:pt x="250" y="97"/>
                  </a:lnTo>
                  <a:close/>
                  <a:moveTo>
                    <a:pt x="303" y="48"/>
                  </a:moveTo>
                  <a:lnTo>
                    <a:pt x="321" y="34"/>
                  </a:lnTo>
                  <a:lnTo>
                    <a:pt x="341" y="22"/>
                  </a:lnTo>
                  <a:lnTo>
                    <a:pt x="341" y="21"/>
                  </a:lnTo>
                  <a:lnTo>
                    <a:pt x="343" y="21"/>
                  </a:lnTo>
                  <a:lnTo>
                    <a:pt x="345" y="21"/>
                  </a:lnTo>
                  <a:lnTo>
                    <a:pt x="347" y="22"/>
                  </a:lnTo>
                  <a:lnTo>
                    <a:pt x="347" y="23"/>
                  </a:lnTo>
                  <a:lnTo>
                    <a:pt x="347" y="24"/>
                  </a:lnTo>
                  <a:lnTo>
                    <a:pt x="327" y="38"/>
                  </a:lnTo>
                  <a:lnTo>
                    <a:pt x="309" y="50"/>
                  </a:lnTo>
                  <a:lnTo>
                    <a:pt x="309" y="52"/>
                  </a:lnTo>
                  <a:lnTo>
                    <a:pt x="307" y="52"/>
                  </a:lnTo>
                  <a:lnTo>
                    <a:pt x="305" y="52"/>
                  </a:lnTo>
                  <a:lnTo>
                    <a:pt x="303" y="52"/>
                  </a:lnTo>
                  <a:lnTo>
                    <a:pt x="303" y="50"/>
                  </a:lnTo>
                  <a:lnTo>
                    <a:pt x="303" y="49"/>
                  </a:lnTo>
                  <a:lnTo>
                    <a:pt x="303" y="48"/>
                  </a:lnTo>
                  <a:close/>
                  <a:moveTo>
                    <a:pt x="373" y="6"/>
                  </a:moveTo>
                  <a:lnTo>
                    <a:pt x="373" y="6"/>
                  </a:lnTo>
                  <a:lnTo>
                    <a:pt x="375" y="6"/>
                  </a:lnTo>
                  <a:lnTo>
                    <a:pt x="400" y="1"/>
                  </a:lnTo>
                  <a:lnTo>
                    <a:pt x="400" y="0"/>
                  </a:lnTo>
                  <a:lnTo>
                    <a:pt x="426" y="0"/>
                  </a:lnTo>
                  <a:lnTo>
                    <a:pt x="430" y="1"/>
                  </a:lnTo>
                  <a:lnTo>
                    <a:pt x="432" y="1"/>
                  </a:lnTo>
                  <a:lnTo>
                    <a:pt x="432" y="2"/>
                  </a:lnTo>
                  <a:lnTo>
                    <a:pt x="432" y="3"/>
                  </a:lnTo>
                  <a:lnTo>
                    <a:pt x="432" y="5"/>
                  </a:lnTo>
                  <a:lnTo>
                    <a:pt x="430" y="5"/>
                  </a:lnTo>
                  <a:lnTo>
                    <a:pt x="428" y="6"/>
                  </a:lnTo>
                  <a:lnTo>
                    <a:pt x="426" y="5"/>
                  </a:lnTo>
                  <a:lnTo>
                    <a:pt x="400" y="5"/>
                  </a:lnTo>
                  <a:lnTo>
                    <a:pt x="402" y="5"/>
                  </a:lnTo>
                  <a:lnTo>
                    <a:pt x="377" y="11"/>
                  </a:lnTo>
                  <a:lnTo>
                    <a:pt x="375" y="11"/>
                  </a:lnTo>
                  <a:lnTo>
                    <a:pt x="373" y="11"/>
                  </a:lnTo>
                  <a:lnTo>
                    <a:pt x="373" y="10"/>
                  </a:lnTo>
                  <a:lnTo>
                    <a:pt x="371" y="8"/>
                  </a:lnTo>
                  <a:lnTo>
                    <a:pt x="371" y="7"/>
                  </a:lnTo>
                  <a:lnTo>
                    <a:pt x="373" y="6"/>
                  </a:lnTo>
                  <a:close/>
                  <a:moveTo>
                    <a:pt x="470" y="5"/>
                  </a:moveTo>
                  <a:lnTo>
                    <a:pt x="490" y="12"/>
                  </a:lnTo>
                  <a:lnTo>
                    <a:pt x="515" y="26"/>
                  </a:lnTo>
                  <a:lnTo>
                    <a:pt x="515" y="27"/>
                  </a:lnTo>
                  <a:lnTo>
                    <a:pt x="515" y="28"/>
                  </a:lnTo>
                  <a:lnTo>
                    <a:pt x="515" y="29"/>
                  </a:lnTo>
                  <a:lnTo>
                    <a:pt x="513" y="29"/>
                  </a:lnTo>
                  <a:lnTo>
                    <a:pt x="511" y="29"/>
                  </a:lnTo>
                  <a:lnTo>
                    <a:pt x="509" y="29"/>
                  </a:lnTo>
                  <a:lnTo>
                    <a:pt x="486" y="16"/>
                  </a:lnTo>
                  <a:lnTo>
                    <a:pt x="466" y="10"/>
                  </a:lnTo>
                  <a:lnTo>
                    <a:pt x="464" y="10"/>
                  </a:lnTo>
                  <a:lnTo>
                    <a:pt x="464" y="8"/>
                  </a:lnTo>
                  <a:lnTo>
                    <a:pt x="464" y="7"/>
                  </a:lnTo>
                  <a:lnTo>
                    <a:pt x="464" y="6"/>
                  </a:lnTo>
                  <a:lnTo>
                    <a:pt x="466" y="6"/>
                  </a:lnTo>
                  <a:lnTo>
                    <a:pt x="466" y="5"/>
                  </a:lnTo>
                  <a:lnTo>
                    <a:pt x="468" y="5"/>
                  </a:lnTo>
                  <a:lnTo>
                    <a:pt x="470" y="5"/>
                  </a:lnTo>
                  <a:close/>
                  <a:moveTo>
                    <a:pt x="543" y="44"/>
                  </a:moveTo>
                  <a:lnTo>
                    <a:pt x="569" y="65"/>
                  </a:lnTo>
                  <a:lnTo>
                    <a:pt x="575" y="73"/>
                  </a:lnTo>
                  <a:lnTo>
                    <a:pt x="575" y="74"/>
                  </a:lnTo>
                  <a:lnTo>
                    <a:pt x="575" y="75"/>
                  </a:lnTo>
                  <a:lnTo>
                    <a:pt x="573" y="76"/>
                  </a:lnTo>
                  <a:lnTo>
                    <a:pt x="571" y="76"/>
                  </a:lnTo>
                  <a:lnTo>
                    <a:pt x="569" y="76"/>
                  </a:lnTo>
                  <a:lnTo>
                    <a:pt x="567" y="75"/>
                  </a:lnTo>
                  <a:lnTo>
                    <a:pt x="561" y="69"/>
                  </a:lnTo>
                  <a:lnTo>
                    <a:pt x="537" y="47"/>
                  </a:lnTo>
                  <a:lnTo>
                    <a:pt x="535" y="45"/>
                  </a:lnTo>
                  <a:lnTo>
                    <a:pt x="537" y="44"/>
                  </a:lnTo>
                  <a:lnTo>
                    <a:pt x="537" y="43"/>
                  </a:lnTo>
                  <a:lnTo>
                    <a:pt x="539" y="43"/>
                  </a:lnTo>
                  <a:lnTo>
                    <a:pt x="541" y="43"/>
                  </a:lnTo>
                  <a:lnTo>
                    <a:pt x="543" y="44"/>
                  </a:lnTo>
                  <a:close/>
                  <a:moveTo>
                    <a:pt x="595" y="94"/>
                  </a:moveTo>
                  <a:lnTo>
                    <a:pt x="620" y="122"/>
                  </a:lnTo>
                  <a:lnTo>
                    <a:pt x="622" y="125"/>
                  </a:lnTo>
                  <a:lnTo>
                    <a:pt x="622" y="126"/>
                  </a:lnTo>
                  <a:lnTo>
                    <a:pt x="620" y="127"/>
                  </a:lnTo>
                  <a:lnTo>
                    <a:pt x="618" y="128"/>
                  </a:lnTo>
                  <a:lnTo>
                    <a:pt x="616" y="127"/>
                  </a:lnTo>
                  <a:lnTo>
                    <a:pt x="614" y="126"/>
                  </a:lnTo>
                  <a:lnTo>
                    <a:pt x="612" y="125"/>
                  </a:lnTo>
                  <a:lnTo>
                    <a:pt x="587" y="96"/>
                  </a:lnTo>
                  <a:lnTo>
                    <a:pt x="587" y="95"/>
                  </a:lnTo>
                  <a:lnTo>
                    <a:pt x="589" y="94"/>
                  </a:lnTo>
                  <a:lnTo>
                    <a:pt x="591" y="93"/>
                  </a:lnTo>
                  <a:lnTo>
                    <a:pt x="593" y="93"/>
                  </a:lnTo>
                  <a:lnTo>
                    <a:pt x="593" y="94"/>
                  </a:lnTo>
                  <a:lnTo>
                    <a:pt x="595" y="94"/>
                  </a:lnTo>
                  <a:close/>
                  <a:moveTo>
                    <a:pt x="638" y="147"/>
                  </a:moveTo>
                  <a:lnTo>
                    <a:pt x="646" y="156"/>
                  </a:lnTo>
                  <a:lnTo>
                    <a:pt x="662" y="178"/>
                  </a:lnTo>
                  <a:lnTo>
                    <a:pt x="662" y="179"/>
                  </a:lnTo>
                  <a:lnTo>
                    <a:pt x="662" y="181"/>
                  </a:lnTo>
                  <a:lnTo>
                    <a:pt x="660" y="182"/>
                  </a:lnTo>
                  <a:lnTo>
                    <a:pt x="658" y="182"/>
                  </a:lnTo>
                  <a:lnTo>
                    <a:pt x="656" y="182"/>
                  </a:lnTo>
                  <a:lnTo>
                    <a:pt x="654" y="181"/>
                  </a:lnTo>
                  <a:lnTo>
                    <a:pt x="638" y="158"/>
                  </a:lnTo>
                  <a:lnTo>
                    <a:pt x="632" y="148"/>
                  </a:lnTo>
                  <a:lnTo>
                    <a:pt x="632" y="147"/>
                  </a:lnTo>
                  <a:lnTo>
                    <a:pt x="632" y="146"/>
                  </a:lnTo>
                  <a:lnTo>
                    <a:pt x="634" y="146"/>
                  </a:lnTo>
                  <a:lnTo>
                    <a:pt x="636" y="146"/>
                  </a:lnTo>
                  <a:lnTo>
                    <a:pt x="638" y="146"/>
                  </a:lnTo>
                  <a:lnTo>
                    <a:pt x="638" y="147"/>
                  </a:lnTo>
                  <a:close/>
                  <a:moveTo>
                    <a:pt x="678" y="202"/>
                  </a:moveTo>
                  <a:lnTo>
                    <a:pt x="698" y="234"/>
                  </a:lnTo>
                  <a:lnTo>
                    <a:pt x="698" y="235"/>
                  </a:lnTo>
                  <a:lnTo>
                    <a:pt x="696" y="236"/>
                  </a:lnTo>
                  <a:lnTo>
                    <a:pt x="696" y="237"/>
                  </a:lnTo>
                  <a:lnTo>
                    <a:pt x="694" y="237"/>
                  </a:lnTo>
                  <a:lnTo>
                    <a:pt x="692" y="237"/>
                  </a:lnTo>
                  <a:lnTo>
                    <a:pt x="692" y="236"/>
                  </a:lnTo>
                  <a:lnTo>
                    <a:pt x="690" y="235"/>
                  </a:lnTo>
                  <a:lnTo>
                    <a:pt x="670" y="203"/>
                  </a:lnTo>
                  <a:lnTo>
                    <a:pt x="670" y="202"/>
                  </a:lnTo>
                  <a:lnTo>
                    <a:pt x="672" y="200"/>
                  </a:lnTo>
                  <a:lnTo>
                    <a:pt x="674" y="200"/>
                  </a:lnTo>
                  <a:lnTo>
                    <a:pt x="676" y="200"/>
                  </a:lnTo>
                  <a:lnTo>
                    <a:pt x="678" y="202"/>
                  </a:lnTo>
                  <a:close/>
                  <a:moveTo>
                    <a:pt x="715" y="256"/>
                  </a:moveTo>
                  <a:lnTo>
                    <a:pt x="733" y="277"/>
                  </a:lnTo>
                  <a:lnTo>
                    <a:pt x="739" y="287"/>
                  </a:lnTo>
                  <a:lnTo>
                    <a:pt x="739" y="288"/>
                  </a:lnTo>
                  <a:lnTo>
                    <a:pt x="739" y="290"/>
                  </a:lnTo>
                  <a:lnTo>
                    <a:pt x="737" y="290"/>
                  </a:lnTo>
                  <a:lnTo>
                    <a:pt x="737" y="291"/>
                  </a:lnTo>
                  <a:lnTo>
                    <a:pt x="735" y="291"/>
                  </a:lnTo>
                  <a:lnTo>
                    <a:pt x="733" y="291"/>
                  </a:lnTo>
                  <a:lnTo>
                    <a:pt x="731" y="290"/>
                  </a:lnTo>
                  <a:lnTo>
                    <a:pt x="725" y="280"/>
                  </a:lnTo>
                  <a:lnTo>
                    <a:pt x="708" y="257"/>
                  </a:lnTo>
                  <a:lnTo>
                    <a:pt x="708" y="256"/>
                  </a:lnTo>
                  <a:lnTo>
                    <a:pt x="708" y="255"/>
                  </a:lnTo>
                  <a:lnTo>
                    <a:pt x="710" y="255"/>
                  </a:lnTo>
                  <a:lnTo>
                    <a:pt x="712" y="255"/>
                  </a:lnTo>
                  <a:lnTo>
                    <a:pt x="714" y="255"/>
                  </a:lnTo>
                  <a:lnTo>
                    <a:pt x="715" y="256"/>
                  </a:lnTo>
                  <a:close/>
                  <a:moveTo>
                    <a:pt x="753" y="311"/>
                  </a:moveTo>
                  <a:lnTo>
                    <a:pt x="759" y="319"/>
                  </a:lnTo>
                  <a:lnTo>
                    <a:pt x="771" y="343"/>
                  </a:lnTo>
                  <a:lnTo>
                    <a:pt x="771" y="344"/>
                  </a:lnTo>
                  <a:lnTo>
                    <a:pt x="771" y="345"/>
                  </a:lnTo>
                  <a:lnTo>
                    <a:pt x="769" y="347"/>
                  </a:lnTo>
                  <a:lnTo>
                    <a:pt x="767" y="347"/>
                  </a:lnTo>
                  <a:lnTo>
                    <a:pt x="765" y="347"/>
                  </a:lnTo>
                  <a:lnTo>
                    <a:pt x="765" y="345"/>
                  </a:lnTo>
                  <a:lnTo>
                    <a:pt x="763" y="345"/>
                  </a:lnTo>
                  <a:lnTo>
                    <a:pt x="751" y="322"/>
                  </a:lnTo>
                  <a:lnTo>
                    <a:pt x="745" y="312"/>
                  </a:lnTo>
                  <a:lnTo>
                    <a:pt x="745" y="311"/>
                  </a:lnTo>
                  <a:lnTo>
                    <a:pt x="747" y="309"/>
                  </a:lnTo>
                  <a:lnTo>
                    <a:pt x="749" y="309"/>
                  </a:lnTo>
                  <a:lnTo>
                    <a:pt x="751" y="309"/>
                  </a:lnTo>
                  <a:lnTo>
                    <a:pt x="753" y="311"/>
                  </a:lnTo>
                  <a:close/>
                  <a:moveTo>
                    <a:pt x="785" y="366"/>
                  </a:moveTo>
                  <a:lnTo>
                    <a:pt x="785" y="368"/>
                  </a:lnTo>
                  <a:lnTo>
                    <a:pt x="803" y="400"/>
                  </a:lnTo>
                  <a:lnTo>
                    <a:pt x="803" y="401"/>
                  </a:lnTo>
                  <a:lnTo>
                    <a:pt x="803" y="402"/>
                  </a:lnTo>
                  <a:lnTo>
                    <a:pt x="801" y="402"/>
                  </a:lnTo>
                  <a:lnTo>
                    <a:pt x="799" y="402"/>
                  </a:lnTo>
                  <a:lnTo>
                    <a:pt x="797" y="402"/>
                  </a:lnTo>
                  <a:lnTo>
                    <a:pt x="795" y="401"/>
                  </a:lnTo>
                  <a:lnTo>
                    <a:pt x="777" y="369"/>
                  </a:lnTo>
                  <a:lnTo>
                    <a:pt x="777" y="368"/>
                  </a:lnTo>
                  <a:lnTo>
                    <a:pt x="777" y="366"/>
                  </a:lnTo>
                  <a:lnTo>
                    <a:pt x="777" y="365"/>
                  </a:lnTo>
                  <a:lnTo>
                    <a:pt x="779" y="365"/>
                  </a:lnTo>
                  <a:lnTo>
                    <a:pt x="781" y="365"/>
                  </a:lnTo>
                  <a:lnTo>
                    <a:pt x="783" y="365"/>
                  </a:lnTo>
                  <a:lnTo>
                    <a:pt x="783" y="366"/>
                  </a:lnTo>
                  <a:lnTo>
                    <a:pt x="785" y="366"/>
                  </a:lnTo>
                  <a:close/>
                  <a:moveTo>
                    <a:pt x="817" y="422"/>
                  </a:moveTo>
                  <a:lnTo>
                    <a:pt x="834" y="456"/>
                  </a:lnTo>
                  <a:lnTo>
                    <a:pt x="834" y="457"/>
                  </a:lnTo>
                  <a:lnTo>
                    <a:pt x="834" y="458"/>
                  </a:lnTo>
                  <a:lnTo>
                    <a:pt x="832" y="458"/>
                  </a:lnTo>
                  <a:lnTo>
                    <a:pt x="830" y="459"/>
                  </a:lnTo>
                  <a:lnTo>
                    <a:pt x="828" y="458"/>
                  </a:lnTo>
                  <a:lnTo>
                    <a:pt x="826" y="458"/>
                  </a:lnTo>
                  <a:lnTo>
                    <a:pt x="826" y="457"/>
                  </a:lnTo>
                  <a:lnTo>
                    <a:pt x="809" y="425"/>
                  </a:lnTo>
                  <a:lnTo>
                    <a:pt x="809" y="423"/>
                  </a:lnTo>
                  <a:lnTo>
                    <a:pt x="809" y="422"/>
                  </a:lnTo>
                  <a:lnTo>
                    <a:pt x="811" y="421"/>
                  </a:lnTo>
                  <a:lnTo>
                    <a:pt x="813" y="421"/>
                  </a:lnTo>
                  <a:lnTo>
                    <a:pt x="815" y="421"/>
                  </a:lnTo>
                  <a:lnTo>
                    <a:pt x="815" y="422"/>
                  </a:lnTo>
                  <a:lnTo>
                    <a:pt x="817" y="422"/>
                  </a:lnTo>
                  <a:close/>
                  <a:moveTo>
                    <a:pt x="846" y="479"/>
                  </a:moveTo>
                  <a:lnTo>
                    <a:pt x="864" y="511"/>
                  </a:lnTo>
                  <a:lnTo>
                    <a:pt x="864" y="513"/>
                  </a:lnTo>
                  <a:lnTo>
                    <a:pt x="864" y="514"/>
                  </a:lnTo>
                  <a:lnTo>
                    <a:pt x="864" y="515"/>
                  </a:lnTo>
                  <a:lnTo>
                    <a:pt x="862" y="515"/>
                  </a:lnTo>
                  <a:lnTo>
                    <a:pt x="860" y="515"/>
                  </a:lnTo>
                  <a:lnTo>
                    <a:pt x="858" y="515"/>
                  </a:lnTo>
                  <a:lnTo>
                    <a:pt x="858" y="514"/>
                  </a:lnTo>
                  <a:lnTo>
                    <a:pt x="856" y="514"/>
                  </a:lnTo>
                  <a:lnTo>
                    <a:pt x="838" y="480"/>
                  </a:lnTo>
                  <a:lnTo>
                    <a:pt x="838" y="479"/>
                  </a:lnTo>
                  <a:lnTo>
                    <a:pt x="840" y="478"/>
                  </a:lnTo>
                  <a:lnTo>
                    <a:pt x="842" y="478"/>
                  </a:lnTo>
                  <a:lnTo>
                    <a:pt x="844" y="478"/>
                  </a:lnTo>
                  <a:lnTo>
                    <a:pt x="846" y="478"/>
                  </a:lnTo>
                  <a:lnTo>
                    <a:pt x="846" y="479"/>
                  </a:lnTo>
                  <a:close/>
                  <a:moveTo>
                    <a:pt x="878" y="535"/>
                  </a:moveTo>
                  <a:lnTo>
                    <a:pt x="894" y="568"/>
                  </a:lnTo>
                  <a:lnTo>
                    <a:pt x="896" y="570"/>
                  </a:lnTo>
                  <a:lnTo>
                    <a:pt x="894" y="570"/>
                  </a:lnTo>
                  <a:lnTo>
                    <a:pt x="894" y="571"/>
                  </a:lnTo>
                  <a:lnTo>
                    <a:pt x="892" y="571"/>
                  </a:lnTo>
                  <a:lnTo>
                    <a:pt x="890" y="572"/>
                  </a:lnTo>
                  <a:lnTo>
                    <a:pt x="890" y="571"/>
                  </a:lnTo>
                  <a:lnTo>
                    <a:pt x="888" y="571"/>
                  </a:lnTo>
                  <a:lnTo>
                    <a:pt x="888" y="570"/>
                  </a:lnTo>
                  <a:lnTo>
                    <a:pt x="870" y="537"/>
                  </a:lnTo>
                  <a:lnTo>
                    <a:pt x="870" y="536"/>
                  </a:lnTo>
                  <a:lnTo>
                    <a:pt x="870" y="535"/>
                  </a:lnTo>
                  <a:lnTo>
                    <a:pt x="872" y="534"/>
                  </a:lnTo>
                  <a:lnTo>
                    <a:pt x="874" y="534"/>
                  </a:lnTo>
                  <a:lnTo>
                    <a:pt x="876" y="534"/>
                  </a:lnTo>
                  <a:lnTo>
                    <a:pt x="876" y="535"/>
                  </a:lnTo>
                  <a:lnTo>
                    <a:pt x="878" y="535"/>
                  </a:lnTo>
                  <a:close/>
                  <a:moveTo>
                    <a:pt x="908" y="592"/>
                  </a:moveTo>
                  <a:lnTo>
                    <a:pt x="914" y="604"/>
                  </a:lnTo>
                  <a:lnTo>
                    <a:pt x="926" y="624"/>
                  </a:lnTo>
                  <a:lnTo>
                    <a:pt x="926" y="625"/>
                  </a:lnTo>
                  <a:lnTo>
                    <a:pt x="926" y="627"/>
                  </a:lnTo>
                  <a:lnTo>
                    <a:pt x="924" y="628"/>
                  </a:lnTo>
                  <a:lnTo>
                    <a:pt x="922" y="628"/>
                  </a:lnTo>
                  <a:lnTo>
                    <a:pt x="920" y="628"/>
                  </a:lnTo>
                  <a:lnTo>
                    <a:pt x="920" y="627"/>
                  </a:lnTo>
                  <a:lnTo>
                    <a:pt x="918" y="627"/>
                  </a:lnTo>
                  <a:lnTo>
                    <a:pt x="906" y="605"/>
                  </a:lnTo>
                  <a:lnTo>
                    <a:pt x="900" y="593"/>
                  </a:lnTo>
                  <a:lnTo>
                    <a:pt x="900" y="592"/>
                  </a:lnTo>
                  <a:lnTo>
                    <a:pt x="902" y="591"/>
                  </a:lnTo>
                  <a:lnTo>
                    <a:pt x="904" y="589"/>
                  </a:lnTo>
                  <a:lnTo>
                    <a:pt x="906" y="591"/>
                  </a:lnTo>
                  <a:lnTo>
                    <a:pt x="908" y="592"/>
                  </a:lnTo>
                  <a:close/>
                  <a:moveTo>
                    <a:pt x="939" y="648"/>
                  </a:moveTo>
                  <a:lnTo>
                    <a:pt x="957" y="680"/>
                  </a:lnTo>
                  <a:lnTo>
                    <a:pt x="959" y="681"/>
                  </a:lnTo>
                  <a:lnTo>
                    <a:pt x="957" y="682"/>
                  </a:lnTo>
                  <a:lnTo>
                    <a:pt x="957" y="684"/>
                  </a:lnTo>
                  <a:lnTo>
                    <a:pt x="955" y="684"/>
                  </a:lnTo>
                  <a:lnTo>
                    <a:pt x="953" y="684"/>
                  </a:lnTo>
                  <a:lnTo>
                    <a:pt x="951" y="682"/>
                  </a:lnTo>
                  <a:lnTo>
                    <a:pt x="931" y="649"/>
                  </a:lnTo>
                  <a:lnTo>
                    <a:pt x="931" y="648"/>
                  </a:lnTo>
                  <a:lnTo>
                    <a:pt x="933" y="646"/>
                  </a:lnTo>
                  <a:lnTo>
                    <a:pt x="935" y="646"/>
                  </a:lnTo>
                  <a:lnTo>
                    <a:pt x="937" y="646"/>
                  </a:lnTo>
                  <a:lnTo>
                    <a:pt x="939" y="646"/>
                  </a:lnTo>
                  <a:lnTo>
                    <a:pt x="939" y="648"/>
                  </a:lnTo>
                  <a:close/>
                  <a:moveTo>
                    <a:pt x="971" y="703"/>
                  </a:moveTo>
                  <a:lnTo>
                    <a:pt x="991" y="736"/>
                  </a:lnTo>
                  <a:lnTo>
                    <a:pt x="993" y="737"/>
                  </a:lnTo>
                  <a:lnTo>
                    <a:pt x="991" y="738"/>
                  </a:lnTo>
                  <a:lnTo>
                    <a:pt x="989" y="739"/>
                  </a:lnTo>
                  <a:lnTo>
                    <a:pt x="987" y="739"/>
                  </a:lnTo>
                  <a:lnTo>
                    <a:pt x="985" y="739"/>
                  </a:lnTo>
                  <a:lnTo>
                    <a:pt x="985" y="738"/>
                  </a:lnTo>
                  <a:lnTo>
                    <a:pt x="965" y="706"/>
                  </a:lnTo>
                  <a:lnTo>
                    <a:pt x="963" y="705"/>
                  </a:lnTo>
                  <a:lnTo>
                    <a:pt x="965" y="703"/>
                  </a:lnTo>
                  <a:lnTo>
                    <a:pt x="965" y="702"/>
                  </a:lnTo>
                  <a:lnTo>
                    <a:pt x="967" y="702"/>
                  </a:lnTo>
                  <a:lnTo>
                    <a:pt x="969" y="702"/>
                  </a:lnTo>
                  <a:lnTo>
                    <a:pt x="971" y="702"/>
                  </a:lnTo>
                  <a:lnTo>
                    <a:pt x="971" y="703"/>
                  </a:lnTo>
                  <a:close/>
                  <a:moveTo>
                    <a:pt x="1011" y="758"/>
                  </a:moveTo>
                  <a:lnTo>
                    <a:pt x="1027" y="775"/>
                  </a:lnTo>
                  <a:lnTo>
                    <a:pt x="1037" y="789"/>
                  </a:lnTo>
                  <a:lnTo>
                    <a:pt x="1037" y="790"/>
                  </a:lnTo>
                  <a:lnTo>
                    <a:pt x="1035" y="791"/>
                  </a:lnTo>
                  <a:lnTo>
                    <a:pt x="1033" y="793"/>
                  </a:lnTo>
                  <a:lnTo>
                    <a:pt x="1031" y="791"/>
                  </a:lnTo>
                  <a:lnTo>
                    <a:pt x="1029" y="791"/>
                  </a:lnTo>
                  <a:lnTo>
                    <a:pt x="1029" y="790"/>
                  </a:lnTo>
                  <a:lnTo>
                    <a:pt x="1019" y="778"/>
                  </a:lnTo>
                  <a:lnTo>
                    <a:pt x="1003" y="759"/>
                  </a:lnTo>
                  <a:lnTo>
                    <a:pt x="1003" y="758"/>
                  </a:lnTo>
                  <a:lnTo>
                    <a:pt x="1005" y="757"/>
                  </a:lnTo>
                  <a:lnTo>
                    <a:pt x="1007" y="757"/>
                  </a:lnTo>
                  <a:lnTo>
                    <a:pt x="1009" y="757"/>
                  </a:lnTo>
                  <a:lnTo>
                    <a:pt x="1011" y="758"/>
                  </a:lnTo>
                  <a:close/>
                  <a:moveTo>
                    <a:pt x="1052" y="811"/>
                  </a:moveTo>
                  <a:lnTo>
                    <a:pt x="1052" y="811"/>
                  </a:lnTo>
                  <a:lnTo>
                    <a:pt x="1076" y="842"/>
                  </a:lnTo>
                  <a:lnTo>
                    <a:pt x="1076" y="843"/>
                  </a:lnTo>
                  <a:lnTo>
                    <a:pt x="1076" y="845"/>
                  </a:lnTo>
                  <a:lnTo>
                    <a:pt x="1074" y="845"/>
                  </a:lnTo>
                  <a:lnTo>
                    <a:pt x="1074" y="846"/>
                  </a:lnTo>
                  <a:lnTo>
                    <a:pt x="1072" y="846"/>
                  </a:lnTo>
                  <a:lnTo>
                    <a:pt x="1070" y="846"/>
                  </a:lnTo>
                  <a:lnTo>
                    <a:pt x="1068" y="845"/>
                  </a:lnTo>
                  <a:lnTo>
                    <a:pt x="1044" y="814"/>
                  </a:lnTo>
                  <a:lnTo>
                    <a:pt x="1044" y="812"/>
                  </a:lnTo>
                  <a:lnTo>
                    <a:pt x="1044" y="811"/>
                  </a:lnTo>
                  <a:lnTo>
                    <a:pt x="1044" y="810"/>
                  </a:lnTo>
                  <a:lnTo>
                    <a:pt x="1046" y="810"/>
                  </a:lnTo>
                  <a:lnTo>
                    <a:pt x="1048" y="810"/>
                  </a:lnTo>
                  <a:lnTo>
                    <a:pt x="1050" y="810"/>
                  </a:lnTo>
                  <a:lnTo>
                    <a:pt x="1052" y="811"/>
                  </a:lnTo>
                  <a:close/>
                  <a:moveTo>
                    <a:pt x="1094" y="863"/>
                  </a:moveTo>
                  <a:lnTo>
                    <a:pt x="1104" y="873"/>
                  </a:lnTo>
                  <a:lnTo>
                    <a:pt x="1124" y="893"/>
                  </a:lnTo>
                  <a:lnTo>
                    <a:pt x="1124" y="894"/>
                  </a:lnTo>
                  <a:lnTo>
                    <a:pt x="1124" y="895"/>
                  </a:lnTo>
                  <a:lnTo>
                    <a:pt x="1124" y="897"/>
                  </a:lnTo>
                  <a:lnTo>
                    <a:pt x="1122" y="897"/>
                  </a:lnTo>
                  <a:lnTo>
                    <a:pt x="1120" y="897"/>
                  </a:lnTo>
                  <a:lnTo>
                    <a:pt x="1118" y="897"/>
                  </a:lnTo>
                  <a:lnTo>
                    <a:pt x="1118" y="895"/>
                  </a:lnTo>
                  <a:lnTo>
                    <a:pt x="1096" y="876"/>
                  </a:lnTo>
                  <a:lnTo>
                    <a:pt x="1088" y="866"/>
                  </a:lnTo>
                  <a:lnTo>
                    <a:pt x="1088" y="864"/>
                  </a:lnTo>
                  <a:lnTo>
                    <a:pt x="1088" y="863"/>
                  </a:lnTo>
                  <a:lnTo>
                    <a:pt x="1090" y="863"/>
                  </a:lnTo>
                  <a:lnTo>
                    <a:pt x="1090" y="862"/>
                  </a:lnTo>
                  <a:lnTo>
                    <a:pt x="1092" y="863"/>
                  </a:lnTo>
                  <a:lnTo>
                    <a:pt x="1094" y="863"/>
                  </a:lnTo>
                  <a:close/>
                  <a:moveTo>
                    <a:pt x="1147" y="913"/>
                  </a:moveTo>
                  <a:lnTo>
                    <a:pt x="1155" y="920"/>
                  </a:lnTo>
                  <a:lnTo>
                    <a:pt x="1181" y="938"/>
                  </a:lnTo>
                  <a:lnTo>
                    <a:pt x="1179" y="938"/>
                  </a:lnTo>
                  <a:lnTo>
                    <a:pt x="1183" y="939"/>
                  </a:lnTo>
                  <a:lnTo>
                    <a:pt x="1185" y="940"/>
                  </a:lnTo>
                  <a:lnTo>
                    <a:pt x="1185" y="941"/>
                  </a:lnTo>
                  <a:lnTo>
                    <a:pt x="1183" y="941"/>
                  </a:lnTo>
                  <a:lnTo>
                    <a:pt x="1183" y="942"/>
                  </a:lnTo>
                  <a:lnTo>
                    <a:pt x="1181" y="942"/>
                  </a:lnTo>
                  <a:lnTo>
                    <a:pt x="1179" y="942"/>
                  </a:lnTo>
                  <a:lnTo>
                    <a:pt x="1175" y="941"/>
                  </a:lnTo>
                  <a:lnTo>
                    <a:pt x="1149" y="924"/>
                  </a:lnTo>
                  <a:lnTo>
                    <a:pt x="1140" y="916"/>
                  </a:lnTo>
                  <a:lnTo>
                    <a:pt x="1140" y="915"/>
                  </a:lnTo>
                  <a:lnTo>
                    <a:pt x="1140" y="914"/>
                  </a:lnTo>
                  <a:lnTo>
                    <a:pt x="1142" y="913"/>
                  </a:lnTo>
                  <a:lnTo>
                    <a:pt x="1144" y="913"/>
                  </a:lnTo>
                  <a:lnTo>
                    <a:pt x="1145" y="913"/>
                  </a:lnTo>
                  <a:lnTo>
                    <a:pt x="1147" y="913"/>
                  </a:lnTo>
                  <a:close/>
                  <a:moveTo>
                    <a:pt x="1215" y="951"/>
                  </a:moveTo>
                  <a:lnTo>
                    <a:pt x="1231" y="956"/>
                  </a:lnTo>
                  <a:lnTo>
                    <a:pt x="1256" y="959"/>
                  </a:lnTo>
                  <a:lnTo>
                    <a:pt x="1254" y="959"/>
                  </a:lnTo>
                  <a:lnTo>
                    <a:pt x="1266" y="957"/>
                  </a:lnTo>
                  <a:lnTo>
                    <a:pt x="1268" y="957"/>
                  </a:lnTo>
                  <a:lnTo>
                    <a:pt x="1268" y="959"/>
                  </a:lnTo>
                  <a:lnTo>
                    <a:pt x="1270" y="959"/>
                  </a:lnTo>
                  <a:lnTo>
                    <a:pt x="1270" y="960"/>
                  </a:lnTo>
                  <a:lnTo>
                    <a:pt x="1270" y="961"/>
                  </a:lnTo>
                  <a:lnTo>
                    <a:pt x="1270" y="962"/>
                  </a:lnTo>
                  <a:lnTo>
                    <a:pt x="1268" y="962"/>
                  </a:lnTo>
                  <a:lnTo>
                    <a:pt x="1256" y="964"/>
                  </a:lnTo>
                  <a:lnTo>
                    <a:pt x="1254" y="964"/>
                  </a:lnTo>
                  <a:lnTo>
                    <a:pt x="1229" y="961"/>
                  </a:lnTo>
                  <a:lnTo>
                    <a:pt x="1227" y="961"/>
                  </a:lnTo>
                  <a:lnTo>
                    <a:pt x="1213" y="956"/>
                  </a:lnTo>
                  <a:lnTo>
                    <a:pt x="1211" y="955"/>
                  </a:lnTo>
                  <a:lnTo>
                    <a:pt x="1211" y="954"/>
                  </a:lnTo>
                  <a:lnTo>
                    <a:pt x="1211" y="952"/>
                  </a:lnTo>
                  <a:lnTo>
                    <a:pt x="1211" y="951"/>
                  </a:lnTo>
                  <a:lnTo>
                    <a:pt x="1213" y="951"/>
                  </a:lnTo>
                  <a:lnTo>
                    <a:pt x="1215" y="951"/>
                  </a:lnTo>
                  <a:close/>
                  <a:moveTo>
                    <a:pt x="1304" y="952"/>
                  </a:moveTo>
                  <a:lnTo>
                    <a:pt x="1314" y="951"/>
                  </a:lnTo>
                  <a:lnTo>
                    <a:pt x="1340" y="940"/>
                  </a:lnTo>
                  <a:lnTo>
                    <a:pt x="1348" y="934"/>
                  </a:lnTo>
                  <a:lnTo>
                    <a:pt x="1350" y="934"/>
                  </a:lnTo>
                  <a:lnTo>
                    <a:pt x="1352" y="934"/>
                  </a:lnTo>
                  <a:lnTo>
                    <a:pt x="1354" y="934"/>
                  </a:lnTo>
                  <a:lnTo>
                    <a:pt x="1354" y="935"/>
                  </a:lnTo>
                  <a:lnTo>
                    <a:pt x="1356" y="936"/>
                  </a:lnTo>
                  <a:lnTo>
                    <a:pt x="1354" y="938"/>
                  </a:lnTo>
                  <a:lnTo>
                    <a:pt x="1344" y="944"/>
                  </a:lnTo>
                  <a:lnTo>
                    <a:pt x="1318" y="955"/>
                  </a:lnTo>
                  <a:lnTo>
                    <a:pt x="1316" y="956"/>
                  </a:lnTo>
                  <a:lnTo>
                    <a:pt x="1306" y="957"/>
                  </a:lnTo>
                  <a:lnTo>
                    <a:pt x="1304" y="957"/>
                  </a:lnTo>
                  <a:lnTo>
                    <a:pt x="1302" y="956"/>
                  </a:lnTo>
                  <a:lnTo>
                    <a:pt x="1302" y="955"/>
                  </a:lnTo>
                  <a:lnTo>
                    <a:pt x="1302" y="954"/>
                  </a:lnTo>
                  <a:lnTo>
                    <a:pt x="1302" y="952"/>
                  </a:lnTo>
                  <a:lnTo>
                    <a:pt x="1304" y="952"/>
                  </a:lnTo>
                  <a:close/>
                  <a:moveTo>
                    <a:pt x="1373" y="916"/>
                  </a:moveTo>
                  <a:lnTo>
                    <a:pt x="1391" y="904"/>
                  </a:lnTo>
                  <a:lnTo>
                    <a:pt x="1407" y="888"/>
                  </a:lnTo>
                  <a:lnTo>
                    <a:pt x="1409" y="887"/>
                  </a:lnTo>
                  <a:lnTo>
                    <a:pt x="1411" y="887"/>
                  </a:lnTo>
                  <a:lnTo>
                    <a:pt x="1411" y="888"/>
                  </a:lnTo>
                  <a:lnTo>
                    <a:pt x="1413" y="888"/>
                  </a:lnTo>
                  <a:lnTo>
                    <a:pt x="1413" y="889"/>
                  </a:lnTo>
                  <a:lnTo>
                    <a:pt x="1413" y="890"/>
                  </a:lnTo>
                  <a:lnTo>
                    <a:pt x="1397" y="907"/>
                  </a:lnTo>
                  <a:lnTo>
                    <a:pt x="1381" y="919"/>
                  </a:lnTo>
                  <a:lnTo>
                    <a:pt x="1379" y="920"/>
                  </a:lnTo>
                  <a:lnTo>
                    <a:pt x="1377" y="920"/>
                  </a:lnTo>
                  <a:lnTo>
                    <a:pt x="1375" y="920"/>
                  </a:lnTo>
                  <a:lnTo>
                    <a:pt x="1375" y="919"/>
                  </a:lnTo>
                  <a:lnTo>
                    <a:pt x="1373" y="919"/>
                  </a:lnTo>
                  <a:lnTo>
                    <a:pt x="1373" y="918"/>
                  </a:lnTo>
                  <a:lnTo>
                    <a:pt x="1373" y="916"/>
                  </a:lnTo>
                  <a:close/>
                  <a:moveTo>
                    <a:pt x="1427" y="867"/>
                  </a:moveTo>
                  <a:lnTo>
                    <a:pt x="1443" y="851"/>
                  </a:lnTo>
                  <a:lnTo>
                    <a:pt x="1453" y="837"/>
                  </a:lnTo>
                  <a:lnTo>
                    <a:pt x="1455" y="836"/>
                  </a:lnTo>
                  <a:lnTo>
                    <a:pt x="1457" y="836"/>
                  </a:lnTo>
                  <a:lnTo>
                    <a:pt x="1459" y="836"/>
                  </a:lnTo>
                  <a:lnTo>
                    <a:pt x="1461" y="836"/>
                  </a:lnTo>
                  <a:lnTo>
                    <a:pt x="1461" y="837"/>
                  </a:lnTo>
                  <a:lnTo>
                    <a:pt x="1461" y="838"/>
                  </a:lnTo>
                  <a:lnTo>
                    <a:pt x="1461" y="840"/>
                  </a:lnTo>
                  <a:lnTo>
                    <a:pt x="1449" y="853"/>
                  </a:lnTo>
                  <a:lnTo>
                    <a:pt x="1433" y="869"/>
                  </a:lnTo>
                  <a:lnTo>
                    <a:pt x="1433" y="871"/>
                  </a:lnTo>
                  <a:lnTo>
                    <a:pt x="1431" y="871"/>
                  </a:lnTo>
                  <a:lnTo>
                    <a:pt x="1429" y="871"/>
                  </a:lnTo>
                  <a:lnTo>
                    <a:pt x="1427" y="869"/>
                  </a:lnTo>
                  <a:lnTo>
                    <a:pt x="1427" y="868"/>
                  </a:lnTo>
                  <a:lnTo>
                    <a:pt x="1427" y="867"/>
                  </a:lnTo>
                  <a:close/>
                  <a:moveTo>
                    <a:pt x="1470" y="815"/>
                  </a:moveTo>
                  <a:lnTo>
                    <a:pt x="1494" y="784"/>
                  </a:lnTo>
                  <a:lnTo>
                    <a:pt x="1494" y="783"/>
                  </a:lnTo>
                  <a:lnTo>
                    <a:pt x="1496" y="781"/>
                  </a:lnTo>
                  <a:lnTo>
                    <a:pt x="1498" y="781"/>
                  </a:lnTo>
                  <a:lnTo>
                    <a:pt x="1500" y="783"/>
                  </a:lnTo>
                  <a:lnTo>
                    <a:pt x="1502" y="784"/>
                  </a:lnTo>
                  <a:lnTo>
                    <a:pt x="1500" y="785"/>
                  </a:lnTo>
                  <a:lnTo>
                    <a:pt x="1478" y="817"/>
                  </a:lnTo>
                  <a:lnTo>
                    <a:pt x="1476" y="819"/>
                  </a:lnTo>
                  <a:lnTo>
                    <a:pt x="1474" y="819"/>
                  </a:lnTo>
                  <a:lnTo>
                    <a:pt x="1472" y="819"/>
                  </a:lnTo>
                  <a:lnTo>
                    <a:pt x="1472" y="817"/>
                  </a:lnTo>
                  <a:lnTo>
                    <a:pt x="1470" y="816"/>
                  </a:lnTo>
                  <a:lnTo>
                    <a:pt x="1470" y="815"/>
                  </a:lnTo>
                  <a:close/>
                  <a:moveTo>
                    <a:pt x="1508" y="760"/>
                  </a:moveTo>
                  <a:lnTo>
                    <a:pt x="1530" y="728"/>
                  </a:lnTo>
                  <a:lnTo>
                    <a:pt x="1530" y="727"/>
                  </a:lnTo>
                  <a:lnTo>
                    <a:pt x="1532" y="727"/>
                  </a:lnTo>
                  <a:lnTo>
                    <a:pt x="1534" y="727"/>
                  </a:lnTo>
                  <a:lnTo>
                    <a:pt x="1536" y="727"/>
                  </a:lnTo>
                  <a:lnTo>
                    <a:pt x="1538" y="728"/>
                  </a:lnTo>
                  <a:lnTo>
                    <a:pt x="1538" y="729"/>
                  </a:lnTo>
                  <a:lnTo>
                    <a:pt x="1516" y="762"/>
                  </a:lnTo>
                  <a:lnTo>
                    <a:pt x="1516" y="763"/>
                  </a:lnTo>
                  <a:lnTo>
                    <a:pt x="1514" y="763"/>
                  </a:lnTo>
                  <a:lnTo>
                    <a:pt x="1512" y="764"/>
                  </a:lnTo>
                  <a:lnTo>
                    <a:pt x="1510" y="763"/>
                  </a:lnTo>
                  <a:lnTo>
                    <a:pt x="1508" y="762"/>
                  </a:lnTo>
                  <a:lnTo>
                    <a:pt x="1508" y="760"/>
                  </a:lnTo>
                  <a:close/>
                  <a:moveTo>
                    <a:pt x="1546" y="705"/>
                  </a:moveTo>
                  <a:lnTo>
                    <a:pt x="1546" y="705"/>
                  </a:lnTo>
                  <a:lnTo>
                    <a:pt x="1564" y="672"/>
                  </a:lnTo>
                  <a:lnTo>
                    <a:pt x="1566" y="671"/>
                  </a:lnTo>
                  <a:lnTo>
                    <a:pt x="1568" y="671"/>
                  </a:lnTo>
                  <a:lnTo>
                    <a:pt x="1570" y="671"/>
                  </a:lnTo>
                  <a:lnTo>
                    <a:pt x="1572" y="672"/>
                  </a:lnTo>
                  <a:lnTo>
                    <a:pt x="1572" y="674"/>
                  </a:lnTo>
                  <a:lnTo>
                    <a:pt x="1572" y="675"/>
                  </a:lnTo>
                  <a:lnTo>
                    <a:pt x="1552" y="707"/>
                  </a:lnTo>
                  <a:lnTo>
                    <a:pt x="1552" y="708"/>
                  </a:lnTo>
                  <a:lnTo>
                    <a:pt x="1550" y="708"/>
                  </a:lnTo>
                  <a:lnTo>
                    <a:pt x="1548" y="708"/>
                  </a:lnTo>
                  <a:lnTo>
                    <a:pt x="1546" y="708"/>
                  </a:lnTo>
                  <a:lnTo>
                    <a:pt x="1546" y="707"/>
                  </a:lnTo>
                  <a:lnTo>
                    <a:pt x="1544" y="706"/>
                  </a:lnTo>
                  <a:lnTo>
                    <a:pt x="1546" y="705"/>
                  </a:lnTo>
                  <a:close/>
                  <a:moveTo>
                    <a:pt x="1579" y="650"/>
                  </a:moveTo>
                  <a:lnTo>
                    <a:pt x="1603" y="618"/>
                  </a:lnTo>
                  <a:lnTo>
                    <a:pt x="1605" y="617"/>
                  </a:lnTo>
                  <a:lnTo>
                    <a:pt x="1607" y="617"/>
                  </a:lnTo>
                  <a:lnTo>
                    <a:pt x="1609" y="618"/>
                  </a:lnTo>
                  <a:lnTo>
                    <a:pt x="1611" y="619"/>
                  </a:lnTo>
                  <a:lnTo>
                    <a:pt x="1609" y="620"/>
                  </a:lnTo>
                  <a:lnTo>
                    <a:pt x="1585" y="651"/>
                  </a:lnTo>
                  <a:lnTo>
                    <a:pt x="1585" y="653"/>
                  </a:lnTo>
                  <a:lnTo>
                    <a:pt x="1583" y="653"/>
                  </a:lnTo>
                  <a:lnTo>
                    <a:pt x="1581" y="653"/>
                  </a:lnTo>
                  <a:lnTo>
                    <a:pt x="1579" y="653"/>
                  </a:lnTo>
                  <a:lnTo>
                    <a:pt x="1579" y="651"/>
                  </a:lnTo>
                  <a:lnTo>
                    <a:pt x="1577" y="650"/>
                  </a:lnTo>
                  <a:lnTo>
                    <a:pt x="1579" y="650"/>
                  </a:lnTo>
                  <a:close/>
                  <a:moveTo>
                    <a:pt x="1617" y="596"/>
                  </a:moveTo>
                  <a:lnTo>
                    <a:pt x="1631" y="570"/>
                  </a:lnTo>
                  <a:lnTo>
                    <a:pt x="1635" y="562"/>
                  </a:lnTo>
                  <a:lnTo>
                    <a:pt x="1637" y="562"/>
                  </a:lnTo>
                  <a:lnTo>
                    <a:pt x="1637" y="561"/>
                  </a:lnTo>
                  <a:lnTo>
                    <a:pt x="1639" y="561"/>
                  </a:lnTo>
                  <a:lnTo>
                    <a:pt x="1641" y="561"/>
                  </a:lnTo>
                  <a:lnTo>
                    <a:pt x="1641" y="562"/>
                  </a:lnTo>
                  <a:lnTo>
                    <a:pt x="1643" y="562"/>
                  </a:lnTo>
                  <a:lnTo>
                    <a:pt x="1643" y="563"/>
                  </a:lnTo>
                  <a:lnTo>
                    <a:pt x="1643" y="565"/>
                  </a:lnTo>
                  <a:lnTo>
                    <a:pt x="1639" y="572"/>
                  </a:lnTo>
                  <a:lnTo>
                    <a:pt x="1625" y="597"/>
                  </a:lnTo>
                  <a:lnTo>
                    <a:pt x="1623" y="598"/>
                  </a:lnTo>
                  <a:lnTo>
                    <a:pt x="1621" y="598"/>
                  </a:lnTo>
                  <a:lnTo>
                    <a:pt x="1619" y="598"/>
                  </a:lnTo>
                  <a:lnTo>
                    <a:pt x="1617" y="598"/>
                  </a:lnTo>
                  <a:lnTo>
                    <a:pt x="1617" y="597"/>
                  </a:lnTo>
                  <a:lnTo>
                    <a:pt x="1617" y="596"/>
                  </a:lnTo>
                  <a:close/>
                  <a:moveTo>
                    <a:pt x="1649" y="540"/>
                  </a:moveTo>
                  <a:lnTo>
                    <a:pt x="1667" y="506"/>
                  </a:lnTo>
                  <a:lnTo>
                    <a:pt x="1667" y="505"/>
                  </a:lnTo>
                  <a:lnTo>
                    <a:pt x="1669" y="505"/>
                  </a:lnTo>
                  <a:lnTo>
                    <a:pt x="1671" y="505"/>
                  </a:lnTo>
                  <a:lnTo>
                    <a:pt x="1673" y="505"/>
                  </a:lnTo>
                  <a:lnTo>
                    <a:pt x="1673" y="506"/>
                  </a:lnTo>
                  <a:lnTo>
                    <a:pt x="1673" y="508"/>
                  </a:lnTo>
                  <a:lnTo>
                    <a:pt x="1655" y="541"/>
                  </a:lnTo>
                  <a:lnTo>
                    <a:pt x="1653" y="542"/>
                  </a:lnTo>
                  <a:lnTo>
                    <a:pt x="1651" y="542"/>
                  </a:lnTo>
                  <a:lnTo>
                    <a:pt x="1649" y="542"/>
                  </a:lnTo>
                  <a:lnTo>
                    <a:pt x="1649" y="541"/>
                  </a:lnTo>
                  <a:lnTo>
                    <a:pt x="1647" y="540"/>
                  </a:lnTo>
                  <a:lnTo>
                    <a:pt x="1649" y="540"/>
                  </a:lnTo>
                  <a:close/>
                  <a:moveTo>
                    <a:pt x="1679" y="483"/>
                  </a:moveTo>
                  <a:lnTo>
                    <a:pt x="1696" y="451"/>
                  </a:lnTo>
                  <a:lnTo>
                    <a:pt x="1696" y="449"/>
                  </a:lnTo>
                  <a:lnTo>
                    <a:pt x="1698" y="448"/>
                  </a:lnTo>
                  <a:lnTo>
                    <a:pt x="1700" y="448"/>
                  </a:lnTo>
                  <a:lnTo>
                    <a:pt x="1702" y="449"/>
                  </a:lnTo>
                  <a:lnTo>
                    <a:pt x="1704" y="449"/>
                  </a:lnTo>
                  <a:lnTo>
                    <a:pt x="1704" y="451"/>
                  </a:lnTo>
                  <a:lnTo>
                    <a:pt x="1704" y="452"/>
                  </a:lnTo>
                  <a:lnTo>
                    <a:pt x="1686" y="484"/>
                  </a:lnTo>
                  <a:lnTo>
                    <a:pt x="1684" y="485"/>
                  </a:lnTo>
                  <a:lnTo>
                    <a:pt x="1684" y="487"/>
                  </a:lnTo>
                  <a:lnTo>
                    <a:pt x="1682" y="487"/>
                  </a:lnTo>
                  <a:lnTo>
                    <a:pt x="1680" y="487"/>
                  </a:lnTo>
                  <a:lnTo>
                    <a:pt x="1680" y="485"/>
                  </a:lnTo>
                  <a:lnTo>
                    <a:pt x="1679" y="485"/>
                  </a:lnTo>
                  <a:lnTo>
                    <a:pt x="1679" y="484"/>
                  </a:lnTo>
                  <a:lnTo>
                    <a:pt x="1679" y="483"/>
                  </a:lnTo>
                  <a:close/>
                  <a:moveTo>
                    <a:pt x="1708" y="427"/>
                  </a:moveTo>
                  <a:lnTo>
                    <a:pt x="1726" y="394"/>
                  </a:lnTo>
                  <a:lnTo>
                    <a:pt x="1728" y="392"/>
                  </a:lnTo>
                  <a:lnTo>
                    <a:pt x="1730" y="392"/>
                  </a:lnTo>
                  <a:lnTo>
                    <a:pt x="1732" y="392"/>
                  </a:lnTo>
                  <a:lnTo>
                    <a:pt x="1734" y="392"/>
                  </a:lnTo>
                  <a:lnTo>
                    <a:pt x="1734" y="394"/>
                  </a:lnTo>
                  <a:lnTo>
                    <a:pt x="1734" y="395"/>
                  </a:lnTo>
                  <a:lnTo>
                    <a:pt x="1716" y="428"/>
                  </a:lnTo>
                  <a:lnTo>
                    <a:pt x="1716" y="430"/>
                  </a:lnTo>
                  <a:lnTo>
                    <a:pt x="1714" y="430"/>
                  </a:lnTo>
                  <a:lnTo>
                    <a:pt x="1712" y="430"/>
                  </a:lnTo>
                  <a:lnTo>
                    <a:pt x="1710" y="430"/>
                  </a:lnTo>
                  <a:lnTo>
                    <a:pt x="1708" y="428"/>
                  </a:lnTo>
                  <a:lnTo>
                    <a:pt x="1708" y="427"/>
                  </a:lnTo>
                  <a:close/>
                  <a:moveTo>
                    <a:pt x="1740" y="370"/>
                  </a:moveTo>
                  <a:lnTo>
                    <a:pt x="1758" y="338"/>
                  </a:lnTo>
                  <a:lnTo>
                    <a:pt x="1758" y="337"/>
                  </a:lnTo>
                  <a:lnTo>
                    <a:pt x="1760" y="335"/>
                  </a:lnTo>
                  <a:lnTo>
                    <a:pt x="1762" y="335"/>
                  </a:lnTo>
                  <a:lnTo>
                    <a:pt x="1764" y="337"/>
                  </a:lnTo>
                  <a:lnTo>
                    <a:pt x="1766" y="338"/>
                  </a:lnTo>
                  <a:lnTo>
                    <a:pt x="1766" y="339"/>
                  </a:lnTo>
                  <a:lnTo>
                    <a:pt x="1748" y="371"/>
                  </a:lnTo>
                  <a:lnTo>
                    <a:pt x="1746" y="373"/>
                  </a:lnTo>
                  <a:lnTo>
                    <a:pt x="1746" y="374"/>
                  </a:lnTo>
                  <a:lnTo>
                    <a:pt x="1744" y="374"/>
                  </a:lnTo>
                  <a:lnTo>
                    <a:pt x="1742" y="374"/>
                  </a:lnTo>
                  <a:lnTo>
                    <a:pt x="1740" y="373"/>
                  </a:lnTo>
                  <a:lnTo>
                    <a:pt x="1740" y="371"/>
                  </a:lnTo>
                  <a:lnTo>
                    <a:pt x="1740" y="370"/>
                  </a:lnTo>
                  <a:close/>
                  <a:moveTo>
                    <a:pt x="1770" y="314"/>
                  </a:moveTo>
                  <a:lnTo>
                    <a:pt x="1787" y="286"/>
                  </a:lnTo>
                  <a:lnTo>
                    <a:pt x="1789" y="281"/>
                  </a:lnTo>
                  <a:lnTo>
                    <a:pt x="1791" y="280"/>
                  </a:lnTo>
                  <a:lnTo>
                    <a:pt x="1793" y="280"/>
                  </a:lnTo>
                  <a:lnTo>
                    <a:pt x="1795" y="280"/>
                  </a:lnTo>
                  <a:lnTo>
                    <a:pt x="1795" y="281"/>
                  </a:lnTo>
                  <a:lnTo>
                    <a:pt x="1797" y="281"/>
                  </a:lnTo>
                  <a:lnTo>
                    <a:pt x="1797" y="282"/>
                  </a:lnTo>
                  <a:lnTo>
                    <a:pt x="1797" y="283"/>
                  </a:lnTo>
                  <a:lnTo>
                    <a:pt x="1793" y="287"/>
                  </a:lnTo>
                  <a:lnTo>
                    <a:pt x="1778" y="316"/>
                  </a:lnTo>
                  <a:lnTo>
                    <a:pt x="1778" y="317"/>
                  </a:lnTo>
                  <a:lnTo>
                    <a:pt x="1776" y="317"/>
                  </a:lnTo>
                  <a:lnTo>
                    <a:pt x="1774" y="317"/>
                  </a:lnTo>
                  <a:lnTo>
                    <a:pt x="1772" y="317"/>
                  </a:lnTo>
                  <a:lnTo>
                    <a:pt x="1770" y="316"/>
                  </a:lnTo>
                  <a:lnTo>
                    <a:pt x="1770" y="314"/>
                  </a:lnTo>
                  <a:close/>
                  <a:moveTo>
                    <a:pt x="1803" y="259"/>
                  </a:moveTo>
                  <a:lnTo>
                    <a:pt x="1813" y="244"/>
                  </a:lnTo>
                  <a:lnTo>
                    <a:pt x="1825" y="226"/>
                  </a:lnTo>
                  <a:lnTo>
                    <a:pt x="1825" y="225"/>
                  </a:lnTo>
                  <a:lnTo>
                    <a:pt x="1827" y="225"/>
                  </a:lnTo>
                  <a:lnTo>
                    <a:pt x="1827" y="224"/>
                  </a:lnTo>
                  <a:lnTo>
                    <a:pt x="1829" y="225"/>
                  </a:lnTo>
                  <a:lnTo>
                    <a:pt x="1831" y="225"/>
                  </a:lnTo>
                  <a:lnTo>
                    <a:pt x="1831" y="226"/>
                  </a:lnTo>
                  <a:lnTo>
                    <a:pt x="1831" y="228"/>
                  </a:lnTo>
                  <a:lnTo>
                    <a:pt x="1819" y="245"/>
                  </a:lnTo>
                  <a:lnTo>
                    <a:pt x="1811" y="260"/>
                  </a:lnTo>
                  <a:lnTo>
                    <a:pt x="1809" y="261"/>
                  </a:lnTo>
                  <a:lnTo>
                    <a:pt x="1807" y="261"/>
                  </a:lnTo>
                  <a:lnTo>
                    <a:pt x="1805" y="261"/>
                  </a:lnTo>
                  <a:lnTo>
                    <a:pt x="1803" y="260"/>
                  </a:lnTo>
                  <a:lnTo>
                    <a:pt x="1803" y="259"/>
                  </a:lnTo>
                  <a:close/>
                  <a:moveTo>
                    <a:pt x="1839" y="203"/>
                  </a:moveTo>
                  <a:lnTo>
                    <a:pt x="1867" y="172"/>
                  </a:lnTo>
                  <a:lnTo>
                    <a:pt x="1869" y="171"/>
                  </a:lnTo>
                  <a:lnTo>
                    <a:pt x="1871" y="171"/>
                  </a:lnTo>
                  <a:lnTo>
                    <a:pt x="1871" y="172"/>
                  </a:lnTo>
                  <a:lnTo>
                    <a:pt x="1873" y="172"/>
                  </a:lnTo>
                  <a:lnTo>
                    <a:pt x="1873" y="173"/>
                  </a:lnTo>
                  <a:lnTo>
                    <a:pt x="1875" y="174"/>
                  </a:lnTo>
                  <a:lnTo>
                    <a:pt x="1873" y="174"/>
                  </a:lnTo>
                  <a:lnTo>
                    <a:pt x="1847" y="205"/>
                  </a:lnTo>
                  <a:lnTo>
                    <a:pt x="1845" y="207"/>
                  </a:lnTo>
                  <a:lnTo>
                    <a:pt x="1843" y="207"/>
                  </a:lnTo>
                  <a:lnTo>
                    <a:pt x="1841" y="207"/>
                  </a:lnTo>
                  <a:lnTo>
                    <a:pt x="1841" y="205"/>
                  </a:lnTo>
                  <a:lnTo>
                    <a:pt x="1839" y="205"/>
                  </a:lnTo>
                  <a:lnTo>
                    <a:pt x="1839" y="204"/>
                  </a:lnTo>
                  <a:lnTo>
                    <a:pt x="1839" y="203"/>
                  </a:lnTo>
                  <a:close/>
                  <a:moveTo>
                    <a:pt x="1885" y="151"/>
                  </a:moveTo>
                  <a:lnTo>
                    <a:pt x="1898" y="131"/>
                  </a:lnTo>
                  <a:lnTo>
                    <a:pt x="1908" y="120"/>
                  </a:lnTo>
                  <a:lnTo>
                    <a:pt x="1910" y="119"/>
                  </a:lnTo>
                  <a:lnTo>
                    <a:pt x="1912" y="117"/>
                  </a:lnTo>
                  <a:lnTo>
                    <a:pt x="1914" y="119"/>
                  </a:lnTo>
                  <a:lnTo>
                    <a:pt x="1916" y="119"/>
                  </a:lnTo>
                  <a:lnTo>
                    <a:pt x="1916" y="120"/>
                  </a:lnTo>
                  <a:lnTo>
                    <a:pt x="1916" y="121"/>
                  </a:lnTo>
                  <a:lnTo>
                    <a:pt x="1906" y="133"/>
                  </a:lnTo>
                  <a:lnTo>
                    <a:pt x="1891" y="152"/>
                  </a:lnTo>
                  <a:lnTo>
                    <a:pt x="1891" y="153"/>
                  </a:lnTo>
                  <a:lnTo>
                    <a:pt x="1889" y="153"/>
                  </a:lnTo>
                  <a:lnTo>
                    <a:pt x="1887" y="154"/>
                  </a:lnTo>
                  <a:lnTo>
                    <a:pt x="1887" y="153"/>
                  </a:lnTo>
                  <a:lnTo>
                    <a:pt x="1885" y="153"/>
                  </a:lnTo>
                  <a:lnTo>
                    <a:pt x="1885" y="152"/>
                  </a:lnTo>
                  <a:lnTo>
                    <a:pt x="1885" y="151"/>
                  </a:lnTo>
                  <a:close/>
                  <a:moveTo>
                    <a:pt x="1928" y="97"/>
                  </a:moveTo>
                  <a:lnTo>
                    <a:pt x="1958" y="68"/>
                  </a:lnTo>
                  <a:lnTo>
                    <a:pt x="1960" y="67"/>
                  </a:lnTo>
                  <a:lnTo>
                    <a:pt x="1962" y="67"/>
                  </a:lnTo>
                  <a:lnTo>
                    <a:pt x="1964" y="68"/>
                  </a:lnTo>
                  <a:lnTo>
                    <a:pt x="1964" y="69"/>
                  </a:lnTo>
                  <a:lnTo>
                    <a:pt x="1964" y="70"/>
                  </a:lnTo>
                  <a:lnTo>
                    <a:pt x="1934" y="100"/>
                  </a:lnTo>
                  <a:lnTo>
                    <a:pt x="1932" y="101"/>
                  </a:lnTo>
                  <a:lnTo>
                    <a:pt x="1930" y="101"/>
                  </a:lnTo>
                  <a:lnTo>
                    <a:pt x="1928" y="101"/>
                  </a:lnTo>
                  <a:lnTo>
                    <a:pt x="1928" y="100"/>
                  </a:lnTo>
                  <a:lnTo>
                    <a:pt x="1926" y="99"/>
                  </a:lnTo>
                  <a:lnTo>
                    <a:pt x="1928" y="97"/>
                  </a:lnTo>
                  <a:close/>
                  <a:moveTo>
                    <a:pt x="1980" y="47"/>
                  </a:moveTo>
                  <a:lnTo>
                    <a:pt x="2019" y="22"/>
                  </a:lnTo>
                  <a:lnTo>
                    <a:pt x="2021" y="21"/>
                  </a:lnTo>
                  <a:lnTo>
                    <a:pt x="2023" y="22"/>
                  </a:lnTo>
                  <a:lnTo>
                    <a:pt x="2025" y="23"/>
                  </a:lnTo>
                  <a:lnTo>
                    <a:pt x="2025" y="24"/>
                  </a:lnTo>
                  <a:lnTo>
                    <a:pt x="2023" y="26"/>
                  </a:lnTo>
                  <a:lnTo>
                    <a:pt x="1986" y="50"/>
                  </a:lnTo>
                  <a:lnTo>
                    <a:pt x="1984" y="50"/>
                  </a:lnTo>
                  <a:lnTo>
                    <a:pt x="1984" y="52"/>
                  </a:lnTo>
                  <a:lnTo>
                    <a:pt x="1982" y="52"/>
                  </a:lnTo>
                  <a:lnTo>
                    <a:pt x="1980" y="50"/>
                  </a:lnTo>
                  <a:lnTo>
                    <a:pt x="1980" y="49"/>
                  </a:lnTo>
                  <a:lnTo>
                    <a:pt x="1980" y="48"/>
                  </a:lnTo>
                  <a:lnTo>
                    <a:pt x="1980" y="47"/>
                  </a:lnTo>
                  <a:close/>
                  <a:moveTo>
                    <a:pt x="2051" y="7"/>
                  </a:moveTo>
                  <a:lnTo>
                    <a:pt x="2057" y="6"/>
                  </a:lnTo>
                  <a:lnTo>
                    <a:pt x="2083" y="1"/>
                  </a:lnTo>
                  <a:lnTo>
                    <a:pt x="2085" y="0"/>
                  </a:lnTo>
                  <a:lnTo>
                    <a:pt x="2107" y="0"/>
                  </a:lnTo>
                  <a:lnTo>
                    <a:pt x="2108" y="1"/>
                  </a:lnTo>
                  <a:lnTo>
                    <a:pt x="2110" y="1"/>
                  </a:lnTo>
                  <a:lnTo>
                    <a:pt x="2110" y="2"/>
                  </a:lnTo>
                  <a:lnTo>
                    <a:pt x="2110" y="3"/>
                  </a:lnTo>
                  <a:lnTo>
                    <a:pt x="2110" y="5"/>
                  </a:lnTo>
                  <a:lnTo>
                    <a:pt x="2108" y="5"/>
                  </a:lnTo>
                  <a:lnTo>
                    <a:pt x="2107" y="5"/>
                  </a:lnTo>
                  <a:lnTo>
                    <a:pt x="2085" y="5"/>
                  </a:lnTo>
                  <a:lnTo>
                    <a:pt x="2059" y="11"/>
                  </a:lnTo>
                  <a:lnTo>
                    <a:pt x="2055" y="12"/>
                  </a:lnTo>
                  <a:lnTo>
                    <a:pt x="2053" y="12"/>
                  </a:lnTo>
                  <a:lnTo>
                    <a:pt x="2051" y="12"/>
                  </a:lnTo>
                  <a:lnTo>
                    <a:pt x="2049" y="11"/>
                  </a:lnTo>
                  <a:lnTo>
                    <a:pt x="2049" y="10"/>
                  </a:lnTo>
                  <a:lnTo>
                    <a:pt x="2051" y="8"/>
                  </a:lnTo>
                  <a:lnTo>
                    <a:pt x="2051" y="7"/>
                  </a:lnTo>
                  <a:close/>
                  <a:moveTo>
                    <a:pt x="2146" y="8"/>
                  </a:moveTo>
                  <a:lnTo>
                    <a:pt x="2172" y="14"/>
                  </a:lnTo>
                  <a:lnTo>
                    <a:pt x="2194" y="26"/>
                  </a:lnTo>
                  <a:lnTo>
                    <a:pt x="2194" y="27"/>
                  </a:lnTo>
                  <a:lnTo>
                    <a:pt x="2196" y="28"/>
                  </a:lnTo>
                  <a:lnTo>
                    <a:pt x="2196" y="29"/>
                  </a:lnTo>
                  <a:lnTo>
                    <a:pt x="2194" y="29"/>
                  </a:lnTo>
                  <a:lnTo>
                    <a:pt x="2194" y="31"/>
                  </a:lnTo>
                  <a:lnTo>
                    <a:pt x="2192" y="31"/>
                  </a:lnTo>
                  <a:lnTo>
                    <a:pt x="2190" y="31"/>
                  </a:lnTo>
                  <a:lnTo>
                    <a:pt x="2188" y="29"/>
                  </a:lnTo>
                  <a:lnTo>
                    <a:pt x="2168" y="18"/>
                  </a:lnTo>
                  <a:lnTo>
                    <a:pt x="2168" y="19"/>
                  </a:lnTo>
                  <a:lnTo>
                    <a:pt x="2142" y="13"/>
                  </a:lnTo>
                  <a:lnTo>
                    <a:pt x="2142" y="12"/>
                  </a:lnTo>
                  <a:lnTo>
                    <a:pt x="2140" y="11"/>
                  </a:lnTo>
                  <a:lnTo>
                    <a:pt x="2140" y="10"/>
                  </a:lnTo>
                  <a:lnTo>
                    <a:pt x="2142" y="8"/>
                  </a:lnTo>
                  <a:lnTo>
                    <a:pt x="2144" y="8"/>
                  </a:lnTo>
                  <a:lnTo>
                    <a:pt x="2146" y="8"/>
                  </a:lnTo>
                  <a:close/>
                  <a:moveTo>
                    <a:pt x="2219" y="45"/>
                  </a:moveTo>
                  <a:lnTo>
                    <a:pt x="2225" y="49"/>
                  </a:lnTo>
                  <a:lnTo>
                    <a:pt x="2251" y="71"/>
                  </a:lnTo>
                  <a:lnTo>
                    <a:pt x="2253" y="74"/>
                  </a:lnTo>
                  <a:lnTo>
                    <a:pt x="2253" y="75"/>
                  </a:lnTo>
                  <a:lnTo>
                    <a:pt x="2253" y="76"/>
                  </a:lnTo>
                  <a:lnTo>
                    <a:pt x="2251" y="76"/>
                  </a:lnTo>
                  <a:lnTo>
                    <a:pt x="2251" y="78"/>
                  </a:lnTo>
                  <a:lnTo>
                    <a:pt x="2249" y="78"/>
                  </a:lnTo>
                  <a:lnTo>
                    <a:pt x="2247" y="76"/>
                  </a:lnTo>
                  <a:lnTo>
                    <a:pt x="2245" y="74"/>
                  </a:lnTo>
                  <a:lnTo>
                    <a:pt x="2219" y="52"/>
                  </a:lnTo>
                  <a:lnTo>
                    <a:pt x="2214" y="48"/>
                  </a:lnTo>
                  <a:lnTo>
                    <a:pt x="2214" y="47"/>
                  </a:lnTo>
                  <a:lnTo>
                    <a:pt x="2214" y="45"/>
                  </a:lnTo>
                  <a:lnTo>
                    <a:pt x="2214" y="44"/>
                  </a:lnTo>
                  <a:lnTo>
                    <a:pt x="2215" y="44"/>
                  </a:lnTo>
                  <a:lnTo>
                    <a:pt x="2217" y="44"/>
                  </a:lnTo>
                  <a:lnTo>
                    <a:pt x="2219" y="44"/>
                  </a:lnTo>
                  <a:lnTo>
                    <a:pt x="2219" y="45"/>
                  </a:lnTo>
                  <a:close/>
                  <a:moveTo>
                    <a:pt x="2275" y="94"/>
                  </a:moveTo>
                  <a:lnTo>
                    <a:pt x="2277" y="97"/>
                  </a:lnTo>
                  <a:lnTo>
                    <a:pt x="2301" y="125"/>
                  </a:lnTo>
                  <a:lnTo>
                    <a:pt x="2301" y="126"/>
                  </a:lnTo>
                  <a:lnTo>
                    <a:pt x="2301" y="127"/>
                  </a:lnTo>
                  <a:lnTo>
                    <a:pt x="2299" y="128"/>
                  </a:lnTo>
                  <a:lnTo>
                    <a:pt x="2297" y="128"/>
                  </a:lnTo>
                  <a:lnTo>
                    <a:pt x="2295" y="128"/>
                  </a:lnTo>
                  <a:lnTo>
                    <a:pt x="2293" y="127"/>
                  </a:lnTo>
                  <a:lnTo>
                    <a:pt x="2271" y="100"/>
                  </a:lnTo>
                  <a:lnTo>
                    <a:pt x="2267" y="97"/>
                  </a:lnTo>
                  <a:lnTo>
                    <a:pt x="2267" y="96"/>
                  </a:lnTo>
                  <a:lnTo>
                    <a:pt x="2267" y="95"/>
                  </a:lnTo>
                  <a:lnTo>
                    <a:pt x="2267" y="94"/>
                  </a:lnTo>
                  <a:lnTo>
                    <a:pt x="2269" y="94"/>
                  </a:lnTo>
                  <a:lnTo>
                    <a:pt x="2271" y="94"/>
                  </a:lnTo>
                  <a:lnTo>
                    <a:pt x="2273" y="94"/>
                  </a:lnTo>
                  <a:lnTo>
                    <a:pt x="2275" y="94"/>
                  </a:lnTo>
                  <a:close/>
                  <a:moveTo>
                    <a:pt x="2319" y="147"/>
                  </a:moveTo>
                  <a:lnTo>
                    <a:pt x="2328" y="162"/>
                  </a:lnTo>
                  <a:lnTo>
                    <a:pt x="2340" y="179"/>
                  </a:lnTo>
                  <a:lnTo>
                    <a:pt x="2340" y="181"/>
                  </a:lnTo>
                  <a:lnTo>
                    <a:pt x="2340" y="182"/>
                  </a:lnTo>
                  <a:lnTo>
                    <a:pt x="2338" y="183"/>
                  </a:lnTo>
                  <a:lnTo>
                    <a:pt x="2336" y="183"/>
                  </a:lnTo>
                  <a:lnTo>
                    <a:pt x="2334" y="183"/>
                  </a:lnTo>
                  <a:lnTo>
                    <a:pt x="2334" y="182"/>
                  </a:lnTo>
                  <a:lnTo>
                    <a:pt x="2332" y="182"/>
                  </a:lnTo>
                  <a:lnTo>
                    <a:pt x="2322" y="164"/>
                  </a:lnTo>
                  <a:lnTo>
                    <a:pt x="2311" y="150"/>
                  </a:lnTo>
                  <a:lnTo>
                    <a:pt x="2311" y="148"/>
                  </a:lnTo>
                  <a:lnTo>
                    <a:pt x="2311" y="147"/>
                  </a:lnTo>
                  <a:lnTo>
                    <a:pt x="2313" y="146"/>
                  </a:lnTo>
                  <a:lnTo>
                    <a:pt x="2315" y="146"/>
                  </a:lnTo>
                  <a:lnTo>
                    <a:pt x="2317" y="146"/>
                  </a:lnTo>
                  <a:lnTo>
                    <a:pt x="2317" y="147"/>
                  </a:lnTo>
                  <a:lnTo>
                    <a:pt x="2319" y="147"/>
                  </a:lnTo>
                  <a:close/>
                  <a:moveTo>
                    <a:pt x="2356" y="203"/>
                  </a:moveTo>
                  <a:lnTo>
                    <a:pt x="2376" y="234"/>
                  </a:lnTo>
                  <a:lnTo>
                    <a:pt x="2376" y="235"/>
                  </a:lnTo>
                  <a:lnTo>
                    <a:pt x="2376" y="236"/>
                  </a:lnTo>
                  <a:lnTo>
                    <a:pt x="2376" y="237"/>
                  </a:lnTo>
                  <a:lnTo>
                    <a:pt x="2374" y="237"/>
                  </a:lnTo>
                  <a:lnTo>
                    <a:pt x="2372" y="237"/>
                  </a:lnTo>
                  <a:lnTo>
                    <a:pt x="2370" y="237"/>
                  </a:lnTo>
                  <a:lnTo>
                    <a:pt x="2370" y="236"/>
                  </a:lnTo>
                  <a:lnTo>
                    <a:pt x="2348" y="204"/>
                  </a:lnTo>
                  <a:lnTo>
                    <a:pt x="2348" y="203"/>
                  </a:lnTo>
                  <a:lnTo>
                    <a:pt x="2348" y="202"/>
                  </a:lnTo>
                  <a:lnTo>
                    <a:pt x="2350" y="200"/>
                  </a:lnTo>
                  <a:lnTo>
                    <a:pt x="2352" y="200"/>
                  </a:lnTo>
                  <a:lnTo>
                    <a:pt x="2354" y="200"/>
                  </a:lnTo>
                  <a:lnTo>
                    <a:pt x="2354" y="202"/>
                  </a:lnTo>
                  <a:lnTo>
                    <a:pt x="2356" y="203"/>
                  </a:lnTo>
                  <a:close/>
                  <a:moveTo>
                    <a:pt x="2392" y="257"/>
                  </a:moveTo>
                  <a:lnTo>
                    <a:pt x="2406" y="283"/>
                  </a:lnTo>
                  <a:lnTo>
                    <a:pt x="2412" y="290"/>
                  </a:lnTo>
                  <a:lnTo>
                    <a:pt x="2412" y="291"/>
                  </a:lnTo>
                  <a:lnTo>
                    <a:pt x="2410" y="292"/>
                  </a:lnTo>
                  <a:lnTo>
                    <a:pt x="2408" y="293"/>
                  </a:lnTo>
                  <a:lnTo>
                    <a:pt x="2406" y="293"/>
                  </a:lnTo>
                  <a:lnTo>
                    <a:pt x="2404" y="292"/>
                  </a:lnTo>
                  <a:lnTo>
                    <a:pt x="2400" y="285"/>
                  </a:lnTo>
                  <a:lnTo>
                    <a:pt x="2384" y="260"/>
                  </a:lnTo>
                  <a:lnTo>
                    <a:pt x="2384" y="259"/>
                  </a:lnTo>
                  <a:lnTo>
                    <a:pt x="2384" y="257"/>
                  </a:lnTo>
                  <a:lnTo>
                    <a:pt x="2384" y="256"/>
                  </a:lnTo>
                  <a:lnTo>
                    <a:pt x="2386" y="256"/>
                  </a:lnTo>
                  <a:lnTo>
                    <a:pt x="2388" y="256"/>
                  </a:lnTo>
                  <a:lnTo>
                    <a:pt x="2390" y="256"/>
                  </a:lnTo>
                  <a:lnTo>
                    <a:pt x="2392" y="257"/>
                  </a:lnTo>
                  <a:close/>
                  <a:moveTo>
                    <a:pt x="2424" y="313"/>
                  </a:moveTo>
                  <a:lnTo>
                    <a:pt x="2433" y="328"/>
                  </a:lnTo>
                  <a:lnTo>
                    <a:pt x="2445" y="345"/>
                  </a:lnTo>
                  <a:lnTo>
                    <a:pt x="2445" y="347"/>
                  </a:lnTo>
                  <a:lnTo>
                    <a:pt x="2445" y="348"/>
                  </a:lnTo>
                  <a:lnTo>
                    <a:pt x="2443" y="348"/>
                  </a:lnTo>
                  <a:lnTo>
                    <a:pt x="2441" y="349"/>
                  </a:lnTo>
                  <a:lnTo>
                    <a:pt x="2441" y="348"/>
                  </a:lnTo>
                  <a:lnTo>
                    <a:pt x="2439" y="348"/>
                  </a:lnTo>
                  <a:lnTo>
                    <a:pt x="2439" y="347"/>
                  </a:lnTo>
                  <a:lnTo>
                    <a:pt x="2426" y="329"/>
                  </a:lnTo>
                  <a:lnTo>
                    <a:pt x="2418" y="316"/>
                  </a:lnTo>
                  <a:lnTo>
                    <a:pt x="2416" y="314"/>
                  </a:lnTo>
                  <a:lnTo>
                    <a:pt x="2418" y="313"/>
                  </a:lnTo>
                  <a:lnTo>
                    <a:pt x="2418" y="312"/>
                  </a:lnTo>
                  <a:lnTo>
                    <a:pt x="2420" y="312"/>
                  </a:lnTo>
                  <a:lnTo>
                    <a:pt x="2422" y="312"/>
                  </a:lnTo>
                  <a:lnTo>
                    <a:pt x="2424" y="312"/>
                  </a:lnTo>
                  <a:lnTo>
                    <a:pt x="2424" y="313"/>
                  </a:lnTo>
                  <a:close/>
                  <a:moveTo>
                    <a:pt x="2463" y="368"/>
                  </a:moveTo>
                  <a:lnTo>
                    <a:pt x="2467" y="373"/>
                  </a:lnTo>
                  <a:lnTo>
                    <a:pt x="2481" y="400"/>
                  </a:lnTo>
                  <a:lnTo>
                    <a:pt x="2483" y="401"/>
                  </a:lnTo>
                  <a:lnTo>
                    <a:pt x="2481" y="402"/>
                  </a:lnTo>
                  <a:lnTo>
                    <a:pt x="2479" y="404"/>
                  </a:lnTo>
                  <a:lnTo>
                    <a:pt x="2477" y="404"/>
                  </a:lnTo>
                  <a:lnTo>
                    <a:pt x="2475" y="402"/>
                  </a:lnTo>
                  <a:lnTo>
                    <a:pt x="2459" y="375"/>
                  </a:lnTo>
                  <a:lnTo>
                    <a:pt x="2455" y="369"/>
                  </a:lnTo>
                  <a:lnTo>
                    <a:pt x="2455" y="368"/>
                  </a:lnTo>
                  <a:lnTo>
                    <a:pt x="2455" y="366"/>
                  </a:lnTo>
                  <a:lnTo>
                    <a:pt x="2457" y="366"/>
                  </a:lnTo>
                  <a:lnTo>
                    <a:pt x="2459" y="366"/>
                  </a:lnTo>
                  <a:lnTo>
                    <a:pt x="2461" y="366"/>
                  </a:lnTo>
                  <a:lnTo>
                    <a:pt x="2463" y="368"/>
                  </a:lnTo>
                  <a:close/>
                  <a:moveTo>
                    <a:pt x="2495" y="423"/>
                  </a:moveTo>
                  <a:lnTo>
                    <a:pt x="2513" y="457"/>
                  </a:lnTo>
                  <a:lnTo>
                    <a:pt x="2513" y="458"/>
                  </a:lnTo>
                  <a:lnTo>
                    <a:pt x="2511" y="459"/>
                  </a:lnTo>
                  <a:lnTo>
                    <a:pt x="2509" y="459"/>
                  </a:lnTo>
                  <a:lnTo>
                    <a:pt x="2507" y="459"/>
                  </a:lnTo>
                  <a:lnTo>
                    <a:pt x="2505" y="459"/>
                  </a:lnTo>
                  <a:lnTo>
                    <a:pt x="2505" y="458"/>
                  </a:lnTo>
                  <a:lnTo>
                    <a:pt x="2487" y="425"/>
                  </a:lnTo>
                  <a:lnTo>
                    <a:pt x="2487" y="423"/>
                  </a:lnTo>
                  <a:lnTo>
                    <a:pt x="2489" y="422"/>
                  </a:lnTo>
                  <a:lnTo>
                    <a:pt x="2491" y="422"/>
                  </a:lnTo>
                  <a:lnTo>
                    <a:pt x="2493" y="422"/>
                  </a:lnTo>
                  <a:lnTo>
                    <a:pt x="2493" y="423"/>
                  </a:lnTo>
                  <a:lnTo>
                    <a:pt x="2495" y="423"/>
                  </a:lnTo>
                  <a:close/>
                  <a:moveTo>
                    <a:pt x="2525" y="480"/>
                  </a:moveTo>
                  <a:lnTo>
                    <a:pt x="2542" y="513"/>
                  </a:lnTo>
                  <a:lnTo>
                    <a:pt x="2542" y="514"/>
                  </a:lnTo>
                  <a:lnTo>
                    <a:pt x="2542" y="515"/>
                  </a:lnTo>
                  <a:lnTo>
                    <a:pt x="2540" y="516"/>
                  </a:lnTo>
                  <a:lnTo>
                    <a:pt x="2538" y="516"/>
                  </a:lnTo>
                  <a:lnTo>
                    <a:pt x="2537" y="516"/>
                  </a:lnTo>
                  <a:lnTo>
                    <a:pt x="2537" y="515"/>
                  </a:lnTo>
                  <a:lnTo>
                    <a:pt x="2535" y="514"/>
                  </a:lnTo>
                  <a:lnTo>
                    <a:pt x="2517" y="482"/>
                  </a:lnTo>
                  <a:lnTo>
                    <a:pt x="2517" y="480"/>
                  </a:lnTo>
                  <a:lnTo>
                    <a:pt x="2519" y="479"/>
                  </a:lnTo>
                  <a:lnTo>
                    <a:pt x="2521" y="478"/>
                  </a:lnTo>
                  <a:lnTo>
                    <a:pt x="2523" y="478"/>
                  </a:lnTo>
                  <a:lnTo>
                    <a:pt x="2525" y="479"/>
                  </a:lnTo>
                  <a:lnTo>
                    <a:pt x="2525" y="480"/>
                  </a:lnTo>
                  <a:close/>
                  <a:moveTo>
                    <a:pt x="2556" y="536"/>
                  </a:moveTo>
                  <a:lnTo>
                    <a:pt x="2574" y="570"/>
                  </a:lnTo>
                  <a:lnTo>
                    <a:pt x="2574" y="571"/>
                  </a:lnTo>
                  <a:lnTo>
                    <a:pt x="2572" y="572"/>
                  </a:lnTo>
                  <a:lnTo>
                    <a:pt x="2570" y="572"/>
                  </a:lnTo>
                  <a:lnTo>
                    <a:pt x="2568" y="572"/>
                  </a:lnTo>
                  <a:lnTo>
                    <a:pt x="2566" y="572"/>
                  </a:lnTo>
                  <a:lnTo>
                    <a:pt x="2566" y="571"/>
                  </a:lnTo>
                  <a:lnTo>
                    <a:pt x="2548" y="537"/>
                  </a:lnTo>
                  <a:lnTo>
                    <a:pt x="2548" y="536"/>
                  </a:lnTo>
                  <a:lnTo>
                    <a:pt x="2548" y="535"/>
                  </a:lnTo>
                  <a:lnTo>
                    <a:pt x="2550" y="535"/>
                  </a:lnTo>
                  <a:lnTo>
                    <a:pt x="2552" y="535"/>
                  </a:lnTo>
                  <a:lnTo>
                    <a:pt x="2554" y="535"/>
                  </a:lnTo>
                  <a:lnTo>
                    <a:pt x="2556" y="536"/>
                  </a:lnTo>
                  <a:close/>
                  <a:moveTo>
                    <a:pt x="2586" y="593"/>
                  </a:moveTo>
                  <a:lnTo>
                    <a:pt x="2596" y="612"/>
                  </a:lnTo>
                  <a:lnTo>
                    <a:pt x="2604" y="625"/>
                  </a:lnTo>
                  <a:lnTo>
                    <a:pt x="2604" y="627"/>
                  </a:lnTo>
                  <a:lnTo>
                    <a:pt x="2604" y="628"/>
                  </a:lnTo>
                  <a:lnTo>
                    <a:pt x="2602" y="629"/>
                  </a:lnTo>
                  <a:lnTo>
                    <a:pt x="2600" y="629"/>
                  </a:lnTo>
                  <a:lnTo>
                    <a:pt x="2598" y="629"/>
                  </a:lnTo>
                  <a:lnTo>
                    <a:pt x="2598" y="628"/>
                  </a:lnTo>
                  <a:lnTo>
                    <a:pt x="2596" y="627"/>
                  </a:lnTo>
                  <a:lnTo>
                    <a:pt x="2590" y="614"/>
                  </a:lnTo>
                  <a:lnTo>
                    <a:pt x="2578" y="594"/>
                  </a:lnTo>
                  <a:lnTo>
                    <a:pt x="2578" y="593"/>
                  </a:lnTo>
                  <a:lnTo>
                    <a:pt x="2578" y="592"/>
                  </a:lnTo>
                  <a:lnTo>
                    <a:pt x="2580" y="592"/>
                  </a:lnTo>
                  <a:lnTo>
                    <a:pt x="2580" y="591"/>
                  </a:lnTo>
                  <a:lnTo>
                    <a:pt x="2582" y="591"/>
                  </a:lnTo>
                  <a:lnTo>
                    <a:pt x="2584" y="591"/>
                  </a:lnTo>
                  <a:lnTo>
                    <a:pt x="2586" y="592"/>
                  </a:lnTo>
                  <a:lnTo>
                    <a:pt x="2586" y="593"/>
                  </a:lnTo>
                  <a:close/>
                  <a:moveTo>
                    <a:pt x="2618" y="649"/>
                  </a:moveTo>
                  <a:lnTo>
                    <a:pt x="2636" y="681"/>
                  </a:lnTo>
                  <a:lnTo>
                    <a:pt x="2638" y="682"/>
                  </a:lnTo>
                  <a:lnTo>
                    <a:pt x="2636" y="684"/>
                  </a:lnTo>
                  <a:lnTo>
                    <a:pt x="2634" y="685"/>
                  </a:lnTo>
                  <a:lnTo>
                    <a:pt x="2632" y="685"/>
                  </a:lnTo>
                  <a:lnTo>
                    <a:pt x="2630" y="684"/>
                  </a:lnTo>
                  <a:lnTo>
                    <a:pt x="2610" y="650"/>
                  </a:lnTo>
                  <a:lnTo>
                    <a:pt x="2610" y="649"/>
                  </a:lnTo>
                  <a:lnTo>
                    <a:pt x="2612" y="648"/>
                  </a:lnTo>
                  <a:lnTo>
                    <a:pt x="2614" y="648"/>
                  </a:lnTo>
                  <a:lnTo>
                    <a:pt x="2616" y="648"/>
                  </a:lnTo>
                  <a:lnTo>
                    <a:pt x="2618" y="648"/>
                  </a:lnTo>
                  <a:lnTo>
                    <a:pt x="2618" y="649"/>
                  </a:lnTo>
                  <a:close/>
                  <a:moveTo>
                    <a:pt x="2649" y="705"/>
                  </a:moveTo>
                  <a:lnTo>
                    <a:pt x="2671" y="737"/>
                  </a:lnTo>
                  <a:lnTo>
                    <a:pt x="2671" y="738"/>
                  </a:lnTo>
                  <a:lnTo>
                    <a:pt x="2669" y="739"/>
                  </a:lnTo>
                  <a:lnTo>
                    <a:pt x="2667" y="741"/>
                  </a:lnTo>
                  <a:lnTo>
                    <a:pt x="2665" y="739"/>
                  </a:lnTo>
                  <a:lnTo>
                    <a:pt x="2663" y="738"/>
                  </a:lnTo>
                  <a:lnTo>
                    <a:pt x="2644" y="706"/>
                  </a:lnTo>
                  <a:lnTo>
                    <a:pt x="2642" y="706"/>
                  </a:lnTo>
                  <a:lnTo>
                    <a:pt x="2644" y="705"/>
                  </a:lnTo>
                  <a:lnTo>
                    <a:pt x="2644" y="703"/>
                  </a:lnTo>
                  <a:lnTo>
                    <a:pt x="2645" y="703"/>
                  </a:lnTo>
                  <a:lnTo>
                    <a:pt x="2647" y="703"/>
                  </a:lnTo>
                  <a:lnTo>
                    <a:pt x="2649" y="703"/>
                  </a:lnTo>
                  <a:lnTo>
                    <a:pt x="2649" y="705"/>
                  </a:lnTo>
                  <a:close/>
                  <a:moveTo>
                    <a:pt x="2685" y="759"/>
                  </a:moveTo>
                  <a:lnTo>
                    <a:pt x="2701" y="780"/>
                  </a:lnTo>
                  <a:lnTo>
                    <a:pt x="2707" y="791"/>
                  </a:lnTo>
                  <a:lnTo>
                    <a:pt x="2709" y="793"/>
                  </a:lnTo>
                  <a:lnTo>
                    <a:pt x="2707" y="794"/>
                  </a:lnTo>
                  <a:lnTo>
                    <a:pt x="2705" y="795"/>
                  </a:lnTo>
                  <a:lnTo>
                    <a:pt x="2703" y="795"/>
                  </a:lnTo>
                  <a:lnTo>
                    <a:pt x="2701" y="794"/>
                  </a:lnTo>
                  <a:lnTo>
                    <a:pt x="2693" y="783"/>
                  </a:lnTo>
                  <a:lnTo>
                    <a:pt x="2679" y="762"/>
                  </a:lnTo>
                  <a:lnTo>
                    <a:pt x="2679" y="760"/>
                  </a:lnTo>
                  <a:lnTo>
                    <a:pt x="2679" y="759"/>
                  </a:lnTo>
                  <a:lnTo>
                    <a:pt x="2681" y="758"/>
                  </a:lnTo>
                  <a:lnTo>
                    <a:pt x="2683" y="758"/>
                  </a:lnTo>
                  <a:lnTo>
                    <a:pt x="2685" y="759"/>
                  </a:lnTo>
                  <a:close/>
                  <a:moveTo>
                    <a:pt x="2723" y="814"/>
                  </a:moveTo>
                  <a:lnTo>
                    <a:pt x="2727" y="817"/>
                  </a:lnTo>
                  <a:lnTo>
                    <a:pt x="2725" y="817"/>
                  </a:lnTo>
                  <a:lnTo>
                    <a:pt x="2754" y="842"/>
                  </a:lnTo>
                  <a:lnTo>
                    <a:pt x="2754" y="843"/>
                  </a:lnTo>
                  <a:lnTo>
                    <a:pt x="2754" y="845"/>
                  </a:lnTo>
                  <a:lnTo>
                    <a:pt x="2752" y="846"/>
                  </a:lnTo>
                  <a:lnTo>
                    <a:pt x="2751" y="846"/>
                  </a:lnTo>
                  <a:lnTo>
                    <a:pt x="2749" y="846"/>
                  </a:lnTo>
                  <a:lnTo>
                    <a:pt x="2749" y="845"/>
                  </a:lnTo>
                  <a:lnTo>
                    <a:pt x="2719" y="820"/>
                  </a:lnTo>
                  <a:lnTo>
                    <a:pt x="2719" y="819"/>
                  </a:lnTo>
                  <a:lnTo>
                    <a:pt x="2717" y="816"/>
                  </a:lnTo>
                  <a:lnTo>
                    <a:pt x="2717" y="815"/>
                  </a:lnTo>
                  <a:lnTo>
                    <a:pt x="2717" y="814"/>
                  </a:lnTo>
                  <a:lnTo>
                    <a:pt x="2719" y="812"/>
                  </a:lnTo>
                  <a:lnTo>
                    <a:pt x="2721" y="812"/>
                  </a:lnTo>
                  <a:lnTo>
                    <a:pt x="2723" y="814"/>
                  </a:lnTo>
                  <a:close/>
                  <a:moveTo>
                    <a:pt x="2774" y="864"/>
                  </a:moveTo>
                  <a:lnTo>
                    <a:pt x="2786" y="879"/>
                  </a:lnTo>
                  <a:lnTo>
                    <a:pt x="2786" y="878"/>
                  </a:lnTo>
                  <a:lnTo>
                    <a:pt x="2802" y="893"/>
                  </a:lnTo>
                  <a:lnTo>
                    <a:pt x="2804" y="894"/>
                  </a:lnTo>
                  <a:lnTo>
                    <a:pt x="2804" y="895"/>
                  </a:lnTo>
                  <a:lnTo>
                    <a:pt x="2802" y="895"/>
                  </a:lnTo>
                  <a:lnTo>
                    <a:pt x="2802" y="897"/>
                  </a:lnTo>
                  <a:lnTo>
                    <a:pt x="2800" y="897"/>
                  </a:lnTo>
                  <a:lnTo>
                    <a:pt x="2798" y="897"/>
                  </a:lnTo>
                  <a:lnTo>
                    <a:pt x="2796" y="897"/>
                  </a:lnTo>
                  <a:lnTo>
                    <a:pt x="2780" y="882"/>
                  </a:lnTo>
                  <a:lnTo>
                    <a:pt x="2778" y="882"/>
                  </a:lnTo>
                  <a:lnTo>
                    <a:pt x="2766" y="867"/>
                  </a:lnTo>
                  <a:lnTo>
                    <a:pt x="2766" y="866"/>
                  </a:lnTo>
                  <a:lnTo>
                    <a:pt x="2766" y="864"/>
                  </a:lnTo>
                  <a:lnTo>
                    <a:pt x="2766" y="863"/>
                  </a:lnTo>
                  <a:lnTo>
                    <a:pt x="2768" y="863"/>
                  </a:lnTo>
                  <a:lnTo>
                    <a:pt x="2770" y="863"/>
                  </a:lnTo>
                  <a:lnTo>
                    <a:pt x="2772" y="863"/>
                  </a:lnTo>
                  <a:lnTo>
                    <a:pt x="2774" y="864"/>
                  </a:lnTo>
                  <a:close/>
                  <a:moveTo>
                    <a:pt x="2826" y="914"/>
                  </a:moveTo>
                  <a:lnTo>
                    <a:pt x="2838" y="924"/>
                  </a:lnTo>
                  <a:lnTo>
                    <a:pt x="2861" y="939"/>
                  </a:lnTo>
                  <a:lnTo>
                    <a:pt x="2863" y="940"/>
                  </a:lnTo>
                  <a:lnTo>
                    <a:pt x="2863" y="941"/>
                  </a:lnTo>
                  <a:lnTo>
                    <a:pt x="2863" y="942"/>
                  </a:lnTo>
                  <a:lnTo>
                    <a:pt x="2861" y="942"/>
                  </a:lnTo>
                  <a:lnTo>
                    <a:pt x="2859" y="944"/>
                  </a:lnTo>
                  <a:lnTo>
                    <a:pt x="2858" y="944"/>
                  </a:lnTo>
                  <a:lnTo>
                    <a:pt x="2856" y="942"/>
                  </a:lnTo>
                  <a:lnTo>
                    <a:pt x="2832" y="926"/>
                  </a:lnTo>
                  <a:lnTo>
                    <a:pt x="2820" y="916"/>
                  </a:lnTo>
                  <a:lnTo>
                    <a:pt x="2818" y="915"/>
                  </a:lnTo>
                  <a:lnTo>
                    <a:pt x="2818" y="914"/>
                  </a:lnTo>
                  <a:lnTo>
                    <a:pt x="2820" y="914"/>
                  </a:lnTo>
                  <a:lnTo>
                    <a:pt x="2820" y="913"/>
                  </a:lnTo>
                  <a:lnTo>
                    <a:pt x="2822" y="913"/>
                  </a:lnTo>
                  <a:lnTo>
                    <a:pt x="2824" y="913"/>
                  </a:lnTo>
                  <a:lnTo>
                    <a:pt x="2826" y="914"/>
                  </a:lnTo>
                  <a:close/>
                  <a:moveTo>
                    <a:pt x="2893" y="952"/>
                  </a:moveTo>
                  <a:lnTo>
                    <a:pt x="2913" y="956"/>
                  </a:lnTo>
                  <a:lnTo>
                    <a:pt x="2939" y="959"/>
                  </a:lnTo>
                  <a:lnTo>
                    <a:pt x="2937" y="959"/>
                  </a:lnTo>
                  <a:lnTo>
                    <a:pt x="2945" y="959"/>
                  </a:lnTo>
                  <a:lnTo>
                    <a:pt x="2947" y="959"/>
                  </a:lnTo>
                  <a:lnTo>
                    <a:pt x="2949" y="959"/>
                  </a:lnTo>
                  <a:lnTo>
                    <a:pt x="2949" y="960"/>
                  </a:lnTo>
                  <a:lnTo>
                    <a:pt x="2951" y="960"/>
                  </a:lnTo>
                  <a:lnTo>
                    <a:pt x="2951" y="961"/>
                  </a:lnTo>
                  <a:lnTo>
                    <a:pt x="2949" y="962"/>
                  </a:lnTo>
                  <a:lnTo>
                    <a:pt x="2947" y="964"/>
                  </a:lnTo>
                  <a:lnTo>
                    <a:pt x="2939" y="964"/>
                  </a:lnTo>
                  <a:lnTo>
                    <a:pt x="2937" y="964"/>
                  </a:lnTo>
                  <a:lnTo>
                    <a:pt x="2911" y="961"/>
                  </a:lnTo>
                  <a:lnTo>
                    <a:pt x="2891" y="957"/>
                  </a:lnTo>
                  <a:lnTo>
                    <a:pt x="2889" y="956"/>
                  </a:lnTo>
                  <a:lnTo>
                    <a:pt x="2887" y="955"/>
                  </a:lnTo>
                  <a:lnTo>
                    <a:pt x="2889" y="954"/>
                  </a:lnTo>
                  <a:lnTo>
                    <a:pt x="2889" y="952"/>
                  </a:lnTo>
                  <a:lnTo>
                    <a:pt x="2891" y="952"/>
                  </a:lnTo>
                  <a:lnTo>
                    <a:pt x="2893" y="952"/>
                  </a:lnTo>
                  <a:close/>
                  <a:moveTo>
                    <a:pt x="2980" y="950"/>
                  </a:moveTo>
                  <a:lnTo>
                    <a:pt x="2988" y="949"/>
                  </a:lnTo>
                  <a:lnTo>
                    <a:pt x="3014" y="938"/>
                  </a:lnTo>
                  <a:lnTo>
                    <a:pt x="3026" y="931"/>
                  </a:lnTo>
                  <a:lnTo>
                    <a:pt x="3028" y="930"/>
                  </a:lnTo>
                  <a:lnTo>
                    <a:pt x="3030" y="931"/>
                  </a:lnTo>
                  <a:lnTo>
                    <a:pt x="3032" y="931"/>
                  </a:lnTo>
                  <a:lnTo>
                    <a:pt x="3032" y="933"/>
                  </a:lnTo>
                  <a:lnTo>
                    <a:pt x="3032" y="934"/>
                  </a:lnTo>
                  <a:lnTo>
                    <a:pt x="3030" y="935"/>
                  </a:lnTo>
                  <a:lnTo>
                    <a:pt x="3018" y="941"/>
                  </a:lnTo>
                  <a:lnTo>
                    <a:pt x="2992" y="952"/>
                  </a:lnTo>
                  <a:lnTo>
                    <a:pt x="2984" y="955"/>
                  </a:lnTo>
                  <a:lnTo>
                    <a:pt x="2982" y="955"/>
                  </a:lnTo>
                  <a:lnTo>
                    <a:pt x="2980" y="955"/>
                  </a:lnTo>
                  <a:lnTo>
                    <a:pt x="2978" y="954"/>
                  </a:lnTo>
                  <a:lnTo>
                    <a:pt x="2978" y="952"/>
                  </a:lnTo>
                  <a:lnTo>
                    <a:pt x="2980" y="951"/>
                  </a:lnTo>
                  <a:lnTo>
                    <a:pt x="2980" y="950"/>
                  </a:lnTo>
                  <a:close/>
                  <a:moveTo>
                    <a:pt x="3054" y="915"/>
                  </a:moveTo>
                  <a:lnTo>
                    <a:pt x="3073" y="900"/>
                  </a:lnTo>
                  <a:lnTo>
                    <a:pt x="3087" y="887"/>
                  </a:lnTo>
                  <a:lnTo>
                    <a:pt x="3089" y="887"/>
                  </a:lnTo>
                  <a:lnTo>
                    <a:pt x="3091" y="887"/>
                  </a:lnTo>
                  <a:lnTo>
                    <a:pt x="3093" y="887"/>
                  </a:lnTo>
                  <a:lnTo>
                    <a:pt x="3093" y="888"/>
                  </a:lnTo>
                  <a:lnTo>
                    <a:pt x="3093" y="889"/>
                  </a:lnTo>
                  <a:lnTo>
                    <a:pt x="3093" y="890"/>
                  </a:lnTo>
                  <a:lnTo>
                    <a:pt x="3079" y="904"/>
                  </a:lnTo>
                  <a:lnTo>
                    <a:pt x="3062" y="918"/>
                  </a:lnTo>
                  <a:lnTo>
                    <a:pt x="3060" y="919"/>
                  </a:lnTo>
                  <a:lnTo>
                    <a:pt x="3058" y="919"/>
                  </a:lnTo>
                  <a:lnTo>
                    <a:pt x="3056" y="919"/>
                  </a:lnTo>
                  <a:lnTo>
                    <a:pt x="3054" y="918"/>
                  </a:lnTo>
                  <a:lnTo>
                    <a:pt x="3054" y="916"/>
                  </a:lnTo>
                  <a:lnTo>
                    <a:pt x="3054" y="915"/>
                  </a:lnTo>
                  <a:close/>
                  <a:moveTo>
                    <a:pt x="3107" y="866"/>
                  </a:moveTo>
                  <a:lnTo>
                    <a:pt x="3133" y="835"/>
                  </a:lnTo>
                  <a:lnTo>
                    <a:pt x="3135" y="835"/>
                  </a:lnTo>
                  <a:lnTo>
                    <a:pt x="3137" y="833"/>
                  </a:lnTo>
                  <a:lnTo>
                    <a:pt x="3139" y="835"/>
                  </a:lnTo>
                  <a:lnTo>
                    <a:pt x="3139" y="836"/>
                  </a:lnTo>
                  <a:lnTo>
                    <a:pt x="3141" y="837"/>
                  </a:lnTo>
                  <a:lnTo>
                    <a:pt x="3139" y="837"/>
                  </a:lnTo>
                  <a:lnTo>
                    <a:pt x="3113" y="868"/>
                  </a:lnTo>
                  <a:lnTo>
                    <a:pt x="3113" y="869"/>
                  </a:lnTo>
                  <a:lnTo>
                    <a:pt x="3111" y="869"/>
                  </a:lnTo>
                  <a:lnTo>
                    <a:pt x="3109" y="869"/>
                  </a:lnTo>
                  <a:lnTo>
                    <a:pt x="3107" y="868"/>
                  </a:lnTo>
                  <a:lnTo>
                    <a:pt x="3107" y="867"/>
                  </a:lnTo>
                  <a:lnTo>
                    <a:pt x="3107" y="866"/>
                  </a:lnTo>
                  <a:close/>
                  <a:moveTo>
                    <a:pt x="3151" y="814"/>
                  </a:moveTo>
                  <a:lnTo>
                    <a:pt x="3173" y="781"/>
                  </a:lnTo>
                  <a:lnTo>
                    <a:pt x="3175" y="781"/>
                  </a:lnTo>
                  <a:lnTo>
                    <a:pt x="3175" y="780"/>
                  </a:lnTo>
                  <a:lnTo>
                    <a:pt x="3177" y="780"/>
                  </a:lnTo>
                  <a:lnTo>
                    <a:pt x="3179" y="780"/>
                  </a:lnTo>
                  <a:lnTo>
                    <a:pt x="3180" y="781"/>
                  </a:lnTo>
                  <a:lnTo>
                    <a:pt x="3180" y="783"/>
                  </a:lnTo>
                  <a:lnTo>
                    <a:pt x="3180" y="784"/>
                  </a:lnTo>
                  <a:lnTo>
                    <a:pt x="3159" y="815"/>
                  </a:lnTo>
                  <a:lnTo>
                    <a:pt x="3157" y="816"/>
                  </a:lnTo>
                  <a:lnTo>
                    <a:pt x="3157" y="817"/>
                  </a:lnTo>
                  <a:lnTo>
                    <a:pt x="3155" y="817"/>
                  </a:lnTo>
                  <a:lnTo>
                    <a:pt x="3153" y="817"/>
                  </a:lnTo>
                  <a:lnTo>
                    <a:pt x="3151" y="816"/>
                  </a:lnTo>
                  <a:lnTo>
                    <a:pt x="3151" y="815"/>
                  </a:lnTo>
                  <a:lnTo>
                    <a:pt x="3151" y="814"/>
                  </a:lnTo>
                  <a:close/>
                  <a:moveTo>
                    <a:pt x="3188" y="759"/>
                  </a:moveTo>
                  <a:lnTo>
                    <a:pt x="3202" y="738"/>
                  </a:lnTo>
                  <a:lnTo>
                    <a:pt x="3208" y="727"/>
                  </a:lnTo>
                  <a:lnTo>
                    <a:pt x="3210" y="726"/>
                  </a:lnTo>
                  <a:lnTo>
                    <a:pt x="3212" y="726"/>
                  </a:lnTo>
                  <a:lnTo>
                    <a:pt x="3214" y="726"/>
                  </a:lnTo>
                  <a:lnTo>
                    <a:pt x="3216" y="726"/>
                  </a:lnTo>
                  <a:lnTo>
                    <a:pt x="3216" y="727"/>
                  </a:lnTo>
                  <a:lnTo>
                    <a:pt x="3216" y="728"/>
                  </a:lnTo>
                  <a:lnTo>
                    <a:pt x="3208" y="741"/>
                  </a:lnTo>
                  <a:lnTo>
                    <a:pt x="3196" y="760"/>
                  </a:lnTo>
                  <a:lnTo>
                    <a:pt x="3194" y="762"/>
                  </a:lnTo>
                  <a:lnTo>
                    <a:pt x="3192" y="763"/>
                  </a:lnTo>
                  <a:lnTo>
                    <a:pt x="3190" y="762"/>
                  </a:lnTo>
                  <a:lnTo>
                    <a:pt x="3188" y="762"/>
                  </a:lnTo>
                  <a:lnTo>
                    <a:pt x="3188" y="760"/>
                  </a:lnTo>
                  <a:lnTo>
                    <a:pt x="3188" y="759"/>
                  </a:lnTo>
                  <a:close/>
                  <a:moveTo>
                    <a:pt x="3224" y="703"/>
                  </a:moveTo>
                  <a:lnTo>
                    <a:pt x="3244" y="671"/>
                  </a:lnTo>
                  <a:lnTo>
                    <a:pt x="3244" y="670"/>
                  </a:lnTo>
                  <a:lnTo>
                    <a:pt x="3246" y="670"/>
                  </a:lnTo>
                  <a:lnTo>
                    <a:pt x="3248" y="670"/>
                  </a:lnTo>
                  <a:lnTo>
                    <a:pt x="3250" y="670"/>
                  </a:lnTo>
                  <a:lnTo>
                    <a:pt x="3250" y="671"/>
                  </a:lnTo>
                  <a:lnTo>
                    <a:pt x="3250" y="672"/>
                  </a:lnTo>
                  <a:lnTo>
                    <a:pt x="3250" y="674"/>
                  </a:lnTo>
                  <a:lnTo>
                    <a:pt x="3230" y="706"/>
                  </a:lnTo>
                  <a:lnTo>
                    <a:pt x="3228" y="707"/>
                  </a:lnTo>
                  <a:lnTo>
                    <a:pt x="3226" y="707"/>
                  </a:lnTo>
                  <a:lnTo>
                    <a:pt x="3224" y="706"/>
                  </a:lnTo>
                  <a:lnTo>
                    <a:pt x="3222" y="705"/>
                  </a:lnTo>
                  <a:lnTo>
                    <a:pt x="3224" y="703"/>
                  </a:lnTo>
                  <a:close/>
                  <a:moveTo>
                    <a:pt x="3258" y="648"/>
                  </a:moveTo>
                  <a:lnTo>
                    <a:pt x="3276" y="615"/>
                  </a:lnTo>
                  <a:lnTo>
                    <a:pt x="3276" y="614"/>
                  </a:lnTo>
                  <a:lnTo>
                    <a:pt x="3278" y="614"/>
                  </a:lnTo>
                  <a:lnTo>
                    <a:pt x="3280" y="614"/>
                  </a:lnTo>
                  <a:lnTo>
                    <a:pt x="3282" y="614"/>
                  </a:lnTo>
                  <a:lnTo>
                    <a:pt x="3282" y="615"/>
                  </a:lnTo>
                  <a:lnTo>
                    <a:pt x="3282" y="617"/>
                  </a:lnTo>
                  <a:lnTo>
                    <a:pt x="3264" y="650"/>
                  </a:lnTo>
                  <a:lnTo>
                    <a:pt x="3262" y="651"/>
                  </a:lnTo>
                  <a:lnTo>
                    <a:pt x="3260" y="651"/>
                  </a:lnTo>
                  <a:lnTo>
                    <a:pt x="3258" y="651"/>
                  </a:lnTo>
                  <a:lnTo>
                    <a:pt x="3258" y="650"/>
                  </a:lnTo>
                  <a:lnTo>
                    <a:pt x="3256" y="649"/>
                  </a:lnTo>
                  <a:lnTo>
                    <a:pt x="3258" y="648"/>
                  </a:lnTo>
                  <a:close/>
                  <a:moveTo>
                    <a:pt x="3289" y="592"/>
                  </a:moveTo>
                  <a:lnTo>
                    <a:pt x="3313" y="561"/>
                  </a:lnTo>
                  <a:lnTo>
                    <a:pt x="3315" y="561"/>
                  </a:lnTo>
                  <a:lnTo>
                    <a:pt x="3315" y="560"/>
                  </a:lnTo>
                  <a:lnTo>
                    <a:pt x="3317" y="560"/>
                  </a:lnTo>
                  <a:lnTo>
                    <a:pt x="3319" y="560"/>
                  </a:lnTo>
                  <a:lnTo>
                    <a:pt x="3321" y="560"/>
                  </a:lnTo>
                  <a:lnTo>
                    <a:pt x="3321" y="561"/>
                  </a:lnTo>
                  <a:lnTo>
                    <a:pt x="3321" y="562"/>
                  </a:lnTo>
                  <a:lnTo>
                    <a:pt x="3321" y="563"/>
                  </a:lnTo>
                  <a:lnTo>
                    <a:pt x="3297" y="594"/>
                  </a:lnTo>
                  <a:lnTo>
                    <a:pt x="3297" y="596"/>
                  </a:lnTo>
                  <a:lnTo>
                    <a:pt x="3295" y="596"/>
                  </a:lnTo>
                  <a:lnTo>
                    <a:pt x="3293" y="596"/>
                  </a:lnTo>
                  <a:lnTo>
                    <a:pt x="3291" y="596"/>
                  </a:lnTo>
                  <a:lnTo>
                    <a:pt x="3291" y="594"/>
                  </a:lnTo>
                  <a:lnTo>
                    <a:pt x="3289" y="594"/>
                  </a:lnTo>
                  <a:lnTo>
                    <a:pt x="3289" y="593"/>
                  </a:lnTo>
                  <a:lnTo>
                    <a:pt x="3289" y="592"/>
                  </a:lnTo>
                  <a:close/>
                  <a:moveTo>
                    <a:pt x="3327" y="537"/>
                  </a:moveTo>
                  <a:lnTo>
                    <a:pt x="3339" y="514"/>
                  </a:lnTo>
                  <a:lnTo>
                    <a:pt x="3341" y="513"/>
                  </a:lnTo>
                  <a:lnTo>
                    <a:pt x="3343" y="513"/>
                  </a:lnTo>
                  <a:lnTo>
                    <a:pt x="3345" y="513"/>
                  </a:lnTo>
                  <a:lnTo>
                    <a:pt x="3347" y="513"/>
                  </a:lnTo>
                  <a:lnTo>
                    <a:pt x="3347" y="514"/>
                  </a:lnTo>
                  <a:lnTo>
                    <a:pt x="3347" y="515"/>
                  </a:lnTo>
                  <a:lnTo>
                    <a:pt x="3335" y="540"/>
                  </a:lnTo>
                  <a:lnTo>
                    <a:pt x="3333" y="540"/>
                  </a:lnTo>
                  <a:lnTo>
                    <a:pt x="3333" y="541"/>
                  </a:lnTo>
                  <a:lnTo>
                    <a:pt x="3331" y="541"/>
                  </a:lnTo>
                  <a:lnTo>
                    <a:pt x="3329" y="541"/>
                  </a:lnTo>
                  <a:lnTo>
                    <a:pt x="3327" y="540"/>
                  </a:lnTo>
                  <a:lnTo>
                    <a:pt x="3327" y="539"/>
                  </a:lnTo>
                  <a:lnTo>
                    <a:pt x="3327" y="537"/>
                  </a:lnTo>
                  <a:close/>
                </a:path>
              </a:pathLst>
            </a:custGeom>
            <a:solidFill>
              <a:srgbClr val="FF0000"/>
            </a:solidFill>
            <a:ln w="28575">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78" name="Freeform 243">
              <a:extLst>
                <a:ext uri="{FF2B5EF4-FFF2-40B4-BE49-F238E27FC236}">
                  <a16:creationId xmlns:a16="http://schemas.microsoft.com/office/drawing/2014/main" id="{A2253BEC-B06C-46AB-84D6-57E934A3923D}"/>
                </a:ext>
              </a:extLst>
            </p:cNvPr>
            <p:cNvSpPr>
              <a:spLocks noEditPoints="1"/>
            </p:cNvSpPr>
            <p:nvPr/>
          </p:nvSpPr>
          <p:spPr bwMode="auto">
            <a:xfrm>
              <a:off x="1970" y="2733"/>
              <a:ext cx="4484" cy="1338"/>
            </a:xfrm>
            <a:custGeom>
              <a:avLst/>
              <a:gdLst>
                <a:gd name="T0" fmla="*/ 109 w 3343"/>
                <a:gd name="T1" fmla="*/ 956 h 964"/>
                <a:gd name="T2" fmla="*/ 202 w 3343"/>
                <a:gd name="T3" fmla="*/ 947 h 964"/>
                <a:gd name="T4" fmla="*/ 274 w 3343"/>
                <a:gd name="T5" fmla="*/ 907 h 964"/>
                <a:gd name="T6" fmla="*/ 301 w 3343"/>
                <a:gd name="T7" fmla="*/ 884 h 964"/>
                <a:gd name="T8" fmla="*/ 337 w 3343"/>
                <a:gd name="T9" fmla="*/ 838 h 964"/>
                <a:gd name="T10" fmla="*/ 424 w 3343"/>
                <a:gd name="T11" fmla="*/ 707 h 964"/>
                <a:gd name="T12" fmla="*/ 478 w 3343"/>
                <a:gd name="T13" fmla="*/ 639 h 964"/>
                <a:gd name="T14" fmla="*/ 492 w 3343"/>
                <a:gd name="T15" fmla="*/ 620 h 964"/>
                <a:gd name="T16" fmla="*/ 515 w 3343"/>
                <a:gd name="T17" fmla="*/ 561 h 964"/>
                <a:gd name="T18" fmla="*/ 601 w 3343"/>
                <a:gd name="T19" fmla="*/ 415 h 964"/>
                <a:gd name="T20" fmla="*/ 614 w 3343"/>
                <a:gd name="T21" fmla="*/ 395 h 964"/>
                <a:gd name="T22" fmla="*/ 640 w 3343"/>
                <a:gd name="T23" fmla="*/ 337 h 964"/>
                <a:gd name="T24" fmla="*/ 737 w 3343"/>
                <a:gd name="T25" fmla="*/ 193 h 964"/>
                <a:gd name="T26" fmla="*/ 781 w 3343"/>
                <a:gd name="T27" fmla="*/ 142 h 964"/>
                <a:gd name="T28" fmla="*/ 797 w 3343"/>
                <a:gd name="T29" fmla="*/ 121 h 964"/>
                <a:gd name="T30" fmla="*/ 840 w 3343"/>
                <a:gd name="T31" fmla="*/ 68 h 964"/>
                <a:gd name="T32" fmla="*/ 902 w 3343"/>
                <a:gd name="T33" fmla="*/ 21 h 964"/>
                <a:gd name="T34" fmla="*/ 1104 w 3343"/>
                <a:gd name="T35" fmla="*/ 45 h 964"/>
                <a:gd name="T36" fmla="*/ 1161 w 3343"/>
                <a:gd name="T37" fmla="*/ 107 h 964"/>
                <a:gd name="T38" fmla="*/ 1175 w 3343"/>
                <a:gd name="T39" fmla="*/ 127 h 964"/>
                <a:gd name="T40" fmla="*/ 1221 w 3343"/>
                <a:gd name="T41" fmla="*/ 179 h 964"/>
                <a:gd name="T42" fmla="*/ 1320 w 3343"/>
                <a:gd name="T43" fmla="*/ 324 h 964"/>
                <a:gd name="T44" fmla="*/ 1342 w 3343"/>
                <a:gd name="T45" fmla="*/ 380 h 964"/>
                <a:gd name="T46" fmla="*/ 1358 w 3343"/>
                <a:gd name="T47" fmla="*/ 401 h 964"/>
                <a:gd name="T48" fmla="*/ 1425 w 3343"/>
                <a:gd name="T49" fmla="*/ 514 h 964"/>
                <a:gd name="T50" fmla="*/ 1468 w 3343"/>
                <a:gd name="T51" fmla="*/ 607 h 964"/>
                <a:gd name="T52" fmla="*/ 1482 w 3343"/>
                <a:gd name="T53" fmla="*/ 625 h 964"/>
                <a:gd name="T54" fmla="*/ 1518 w 3343"/>
                <a:gd name="T55" fmla="*/ 682 h 964"/>
                <a:gd name="T56" fmla="*/ 1621 w 3343"/>
                <a:gd name="T57" fmla="*/ 824 h 964"/>
                <a:gd name="T58" fmla="*/ 1657 w 3343"/>
                <a:gd name="T59" fmla="*/ 878 h 964"/>
                <a:gd name="T60" fmla="*/ 1677 w 3343"/>
                <a:gd name="T61" fmla="*/ 898 h 964"/>
                <a:gd name="T62" fmla="*/ 1740 w 3343"/>
                <a:gd name="T63" fmla="*/ 942 h 964"/>
                <a:gd name="T64" fmla="*/ 1827 w 3343"/>
                <a:gd name="T65" fmla="*/ 962 h 964"/>
                <a:gd name="T66" fmla="*/ 1910 w 3343"/>
                <a:gd name="T67" fmla="*/ 934 h 964"/>
                <a:gd name="T68" fmla="*/ 2037 w 3343"/>
                <a:gd name="T69" fmla="*/ 804 h 964"/>
                <a:gd name="T70" fmla="*/ 2083 w 3343"/>
                <a:gd name="T71" fmla="*/ 749 h 964"/>
                <a:gd name="T72" fmla="*/ 2097 w 3343"/>
                <a:gd name="T73" fmla="*/ 729 h 964"/>
                <a:gd name="T74" fmla="*/ 2124 w 3343"/>
                <a:gd name="T75" fmla="*/ 672 h 964"/>
                <a:gd name="T76" fmla="*/ 2214 w 3343"/>
                <a:gd name="T77" fmla="*/ 527 h 964"/>
                <a:gd name="T78" fmla="*/ 2251 w 3343"/>
                <a:gd name="T79" fmla="*/ 473 h 964"/>
                <a:gd name="T80" fmla="*/ 2257 w 3343"/>
                <a:gd name="T81" fmla="*/ 451 h 964"/>
                <a:gd name="T82" fmla="*/ 2338 w 3343"/>
                <a:gd name="T83" fmla="*/ 302 h 964"/>
                <a:gd name="T84" fmla="*/ 2378 w 3343"/>
                <a:gd name="T85" fmla="*/ 247 h 964"/>
                <a:gd name="T86" fmla="*/ 2388 w 3343"/>
                <a:gd name="T87" fmla="*/ 228 h 964"/>
                <a:gd name="T88" fmla="*/ 2422 w 3343"/>
                <a:gd name="T89" fmla="*/ 172 h 964"/>
                <a:gd name="T90" fmla="*/ 2538 w 3343"/>
                <a:gd name="T91" fmla="*/ 49 h 964"/>
                <a:gd name="T92" fmla="*/ 2632 w 3343"/>
                <a:gd name="T93" fmla="*/ 3 h 964"/>
                <a:gd name="T94" fmla="*/ 2723 w 3343"/>
                <a:gd name="T95" fmla="*/ 13 h 964"/>
                <a:gd name="T96" fmla="*/ 2792 w 3343"/>
                <a:gd name="T97" fmla="*/ 54 h 964"/>
                <a:gd name="T98" fmla="*/ 2842 w 3343"/>
                <a:gd name="T99" fmla="*/ 107 h 964"/>
                <a:gd name="T100" fmla="*/ 2877 w 3343"/>
                <a:gd name="T101" fmla="*/ 161 h 964"/>
                <a:gd name="T102" fmla="*/ 2897 w 3343"/>
                <a:gd name="T103" fmla="*/ 179 h 964"/>
                <a:gd name="T104" fmla="*/ 2970 w 3343"/>
                <a:gd name="T105" fmla="*/ 292 h 964"/>
                <a:gd name="T106" fmla="*/ 3020 w 3343"/>
                <a:gd name="T107" fmla="*/ 384 h 964"/>
                <a:gd name="T108" fmla="*/ 3032 w 3343"/>
                <a:gd name="T109" fmla="*/ 405 h 964"/>
                <a:gd name="T110" fmla="*/ 3072 w 3343"/>
                <a:gd name="T111" fmla="*/ 458 h 964"/>
                <a:gd name="T112" fmla="*/ 3151 w 3343"/>
                <a:gd name="T113" fmla="*/ 607 h 964"/>
                <a:gd name="T114" fmla="*/ 3177 w 3343"/>
                <a:gd name="T115" fmla="*/ 661 h 964"/>
                <a:gd name="T116" fmla="*/ 3196 w 3343"/>
                <a:gd name="T117" fmla="*/ 682 h 964"/>
                <a:gd name="T118" fmla="*/ 3287 w 3343"/>
                <a:gd name="T119" fmla="*/ 820 h 964"/>
                <a:gd name="T120" fmla="*/ 3343 w 3343"/>
                <a:gd name="T121" fmla="*/ 877 h 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43"/>
                <a:gd name="T184" fmla="*/ 0 h 964"/>
                <a:gd name="T185" fmla="*/ 3343 w 3343"/>
                <a:gd name="T186" fmla="*/ 964 h 9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43" h="964">
                  <a:moveTo>
                    <a:pt x="8" y="895"/>
                  </a:moveTo>
                  <a:lnTo>
                    <a:pt x="34" y="918"/>
                  </a:lnTo>
                  <a:lnTo>
                    <a:pt x="40" y="923"/>
                  </a:lnTo>
                  <a:lnTo>
                    <a:pt x="42" y="924"/>
                  </a:lnTo>
                  <a:lnTo>
                    <a:pt x="42" y="925"/>
                  </a:lnTo>
                  <a:lnTo>
                    <a:pt x="40" y="926"/>
                  </a:lnTo>
                  <a:lnTo>
                    <a:pt x="38" y="926"/>
                  </a:lnTo>
                  <a:lnTo>
                    <a:pt x="36" y="926"/>
                  </a:lnTo>
                  <a:lnTo>
                    <a:pt x="26" y="921"/>
                  </a:lnTo>
                  <a:lnTo>
                    <a:pt x="0" y="898"/>
                  </a:lnTo>
                  <a:lnTo>
                    <a:pt x="0" y="897"/>
                  </a:lnTo>
                  <a:lnTo>
                    <a:pt x="0" y="895"/>
                  </a:lnTo>
                  <a:lnTo>
                    <a:pt x="2" y="895"/>
                  </a:lnTo>
                  <a:lnTo>
                    <a:pt x="4" y="894"/>
                  </a:lnTo>
                  <a:lnTo>
                    <a:pt x="6" y="894"/>
                  </a:lnTo>
                  <a:lnTo>
                    <a:pt x="8" y="895"/>
                  </a:lnTo>
                  <a:close/>
                  <a:moveTo>
                    <a:pt x="70" y="940"/>
                  </a:moveTo>
                  <a:lnTo>
                    <a:pt x="85" y="949"/>
                  </a:lnTo>
                  <a:lnTo>
                    <a:pt x="83" y="949"/>
                  </a:lnTo>
                  <a:lnTo>
                    <a:pt x="109" y="956"/>
                  </a:lnTo>
                  <a:lnTo>
                    <a:pt x="113" y="957"/>
                  </a:lnTo>
                  <a:lnTo>
                    <a:pt x="115" y="957"/>
                  </a:lnTo>
                  <a:lnTo>
                    <a:pt x="117" y="957"/>
                  </a:lnTo>
                  <a:lnTo>
                    <a:pt x="117" y="959"/>
                  </a:lnTo>
                  <a:lnTo>
                    <a:pt x="117" y="960"/>
                  </a:lnTo>
                  <a:lnTo>
                    <a:pt x="117" y="961"/>
                  </a:lnTo>
                  <a:lnTo>
                    <a:pt x="115" y="961"/>
                  </a:lnTo>
                  <a:lnTo>
                    <a:pt x="113" y="962"/>
                  </a:lnTo>
                  <a:lnTo>
                    <a:pt x="107" y="961"/>
                  </a:lnTo>
                  <a:lnTo>
                    <a:pt x="105" y="961"/>
                  </a:lnTo>
                  <a:lnTo>
                    <a:pt x="79" y="952"/>
                  </a:lnTo>
                  <a:lnTo>
                    <a:pt x="64" y="944"/>
                  </a:lnTo>
                  <a:lnTo>
                    <a:pt x="62" y="942"/>
                  </a:lnTo>
                  <a:lnTo>
                    <a:pt x="62" y="941"/>
                  </a:lnTo>
                  <a:lnTo>
                    <a:pt x="64" y="940"/>
                  </a:lnTo>
                  <a:lnTo>
                    <a:pt x="66" y="939"/>
                  </a:lnTo>
                  <a:lnTo>
                    <a:pt x="68" y="940"/>
                  </a:lnTo>
                  <a:lnTo>
                    <a:pt x="70" y="940"/>
                  </a:lnTo>
                  <a:close/>
                  <a:moveTo>
                    <a:pt x="153" y="959"/>
                  </a:moveTo>
                  <a:lnTo>
                    <a:pt x="169" y="959"/>
                  </a:lnTo>
                  <a:lnTo>
                    <a:pt x="167" y="960"/>
                  </a:lnTo>
                  <a:lnTo>
                    <a:pt x="202" y="947"/>
                  </a:lnTo>
                  <a:lnTo>
                    <a:pt x="204" y="947"/>
                  </a:lnTo>
                  <a:lnTo>
                    <a:pt x="206" y="949"/>
                  </a:lnTo>
                  <a:lnTo>
                    <a:pt x="208" y="950"/>
                  </a:lnTo>
                  <a:lnTo>
                    <a:pt x="206" y="951"/>
                  </a:lnTo>
                  <a:lnTo>
                    <a:pt x="204" y="952"/>
                  </a:lnTo>
                  <a:lnTo>
                    <a:pt x="171" y="964"/>
                  </a:lnTo>
                  <a:lnTo>
                    <a:pt x="169" y="964"/>
                  </a:lnTo>
                  <a:lnTo>
                    <a:pt x="153" y="964"/>
                  </a:lnTo>
                  <a:lnTo>
                    <a:pt x="151" y="964"/>
                  </a:lnTo>
                  <a:lnTo>
                    <a:pt x="149" y="964"/>
                  </a:lnTo>
                  <a:lnTo>
                    <a:pt x="149" y="962"/>
                  </a:lnTo>
                  <a:lnTo>
                    <a:pt x="149" y="961"/>
                  </a:lnTo>
                  <a:lnTo>
                    <a:pt x="149" y="960"/>
                  </a:lnTo>
                  <a:lnTo>
                    <a:pt x="151" y="960"/>
                  </a:lnTo>
                  <a:lnTo>
                    <a:pt x="153" y="959"/>
                  </a:lnTo>
                  <a:close/>
                  <a:moveTo>
                    <a:pt x="232" y="934"/>
                  </a:moveTo>
                  <a:lnTo>
                    <a:pt x="244" y="926"/>
                  </a:lnTo>
                  <a:lnTo>
                    <a:pt x="268" y="908"/>
                  </a:lnTo>
                  <a:lnTo>
                    <a:pt x="270" y="907"/>
                  </a:lnTo>
                  <a:lnTo>
                    <a:pt x="272" y="907"/>
                  </a:lnTo>
                  <a:lnTo>
                    <a:pt x="274" y="907"/>
                  </a:lnTo>
                  <a:lnTo>
                    <a:pt x="274" y="908"/>
                  </a:lnTo>
                  <a:lnTo>
                    <a:pt x="274" y="909"/>
                  </a:lnTo>
                  <a:lnTo>
                    <a:pt x="274" y="910"/>
                  </a:lnTo>
                  <a:lnTo>
                    <a:pt x="248" y="930"/>
                  </a:lnTo>
                  <a:lnTo>
                    <a:pt x="238" y="938"/>
                  </a:lnTo>
                  <a:lnTo>
                    <a:pt x="236" y="938"/>
                  </a:lnTo>
                  <a:lnTo>
                    <a:pt x="234" y="938"/>
                  </a:lnTo>
                  <a:lnTo>
                    <a:pt x="232" y="938"/>
                  </a:lnTo>
                  <a:lnTo>
                    <a:pt x="230" y="936"/>
                  </a:lnTo>
                  <a:lnTo>
                    <a:pt x="230" y="935"/>
                  </a:lnTo>
                  <a:lnTo>
                    <a:pt x="230" y="934"/>
                  </a:lnTo>
                  <a:lnTo>
                    <a:pt x="232" y="934"/>
                  </a:lnTo>
                  <a:close/>
                  <a:moveTo>
                    <a:pt x="289" y="887"/>
                  </a:moveTo>
                  <a:lnTo>
                    <a:pt x="293" y="882"/>
                  </a:lnTo>
                  <a:lnTo>
                    <a:pt x="317" y="857"/>
                  </a:lnTo>
                  <a:lnTo>
                    <a:pt x="317" y="856"/>
                  </a:lnTo>
                  <a:lnTo>
                    <a:pt x="319" y="856"/>
                  </a:lnTo>
                  <a:lnTo>
                    <a:pt x="321" y="856"/>
                  </a:lnTo>
                  <a:lnTo>
                    <a:pt x="323" y="856"/>
                  </a:lnTo>
                  <a:lnTo>
                    <a:pt x="323" y="857"/>
                  </a:lnTo>
                  <a:lnTo>
                    <a:pt x="323" y="858"/>
                  </a:lnTo>
                  <a:lnTo>
                    <a:pt x="323" y="859"/>
                  </a:lnTo>
                  <a:lnTo>
                    <a:pt x="301" y="884"/>
                  </a:lnTo>
                  <a:lnTo>
                    <a:pt x="295" y="889"/>
                  </a:lnTo>
                  <a:lnTo>
                    <a:pt x="293" y="890"/>
                  </a:lnTo>
                  <a:lnTo>
                    <a:pt x="291" y="890"/>
                  </a:lnTo>
                  <a:lnTo>
                    <a:pt x="289" y="890"/>
                  </a:lnTo>
                  <a:lnTo>
                    <a:pt x="289" y="889"/>
                  </a:lnTo>
                  <a:lnTo>
                    <a:pt x="287" y="889"/>
                  </a:lnTo>
                  <a:lnTo>
                    <a:pt x="287" y="888"/>
                  </a:lnTo>
                  <a:lnTo>
                    <a:pt x="289" y="887"/>
                  </a:lnTo>
                  <a:close/>
                  <a:moveTo>
                    <a:pt x="335" y="835"/>
                  </a:moveTo>
                  <a:lnTo>
                    <a:pt x="345" y="822"/>
                  </a:lnTo>
                  <a:lnTo>
                    <a:pt x="361" y="804"/>
                  </a:lnTo>
                  <a:lnTo>
                    <a:pt x="363" y="802"/>
                  </a:lnTo>
                  <a:lnTo>
                    <a:pt x="365" y="804"/>
                  </a:lnTo>
                  <a:lnTo>
                    <a:pt x="367" y="804"/>
                  </a:lnTo>
                  <a:lnTo>
                    <a:pt x="367" y="805"/>
                  </a:lnTo>
                  <a:lnTo>
                    <a:pt x="367" y="806"/>
                  </a:lnTo>
                  <a:lnTo>
                    <a:pt x="353" y="825"/>
                  </a:lnTo>
                  <a:lnTo>
                    <a:pt x="343" y="837"/>
                  </a:lnTo>
                  <a:lnTo>
                    <a:pt x="341" y="838"/>
                  </a:lnTo>
                  <a:lnTo>
                    <a:pt x="339" y="838"/>
                  </a:lnTo>
                  <a:lnTo>
                    <a:pt x="337" y="838"/>
                  </a:lnTo>
                  <a:lnTo>
                    <a:pt x="335" y="838"/>
                  </a:lnTo>
                  <a:lnTo>
                    <a:pt x="335" y="837"/>
                  </a:lnTo>
                  <a:lnTo>
                    <a:pt x="335" y="836"/>
                  </a:lnTo>
                  <a:lnTo>
                    <a:pt x="335" y="835"/>
                  </a:lnTo>
                  <a:close/>
                  <a:moveTo>
                    <a:pt x="377" y="781"/>
                  </a:moveTo>
                  <a:lnTo>
                    <a:pt x="396" y="749"/>
                  </a:lnTo>
                  <a:lnTo>
                    <a:pt x="398" y="749"/>
                  </a:lnTo>
                  <a:lnTo>
                    <a:pt x="400" y="748"/>
                  </a:lnTo>
                  <a:lnTo>
                    <a:pt x="402" y="748"/>
                  </a:lnTo>
                  <a:lnTo>
                    <a:pt x="404" y="749"/>
                  </a:lnTo>
                  <a:lnTo>
                    <a:pt x="404" y="750"/>
                  </a:lnTo>
                  <a:lnTo>
                    <a:pt x="404" y="752"/>
                  </a:lnTo>
                  <a:lnTo>
                    <a:pt x="385" y="784"/>
                  </a:lnTo>
                  <a:lnTo>
                    <a:pt x="383" y="785"/>
                  </a:lnTo>
                  <a:lnTo>
                    <a:pt x="381" y="785"/>
                  </a:lnTo>
                  <a:lnTo>
                    <a:pt x="379" y="785"/>
                  </a:lnTo>
                  <a:lnTo>
                    <a:pt x="377" y="785"/>
                  </a:lnTo>
                  <a:lnTo>
                    <a:pt x="377" y="784"/>
                  </a:lnTo>
                  <a:lnTo>
                    <a:pt x="377" y="783"/>
                  </a:lnTo>
                  <a:lnTo>
                    <a:pt x="377" y="781"/>
                  </a:lnTo>
                  <a:close/>
                  <a:moveTo>
                    <a:pt x="412" y="727"/>
                  </a:moveTo>
                  <a:lnTo>
                    <a:pt x="424" y="707"/>
                  </a:lnTo>
                  <a:lnTo>
                    <a:pt x="434" y="695"/>
                  </a:lnTo>
                  <a:lnTo>
                    <a:pt x="434" y="693"/>
                  </a:lnTo>
                  <a:lnTo>
                    <a:pt x="436" y="693"/>
                  </a:lnTo>
                  <a:lnTo>
                    <a:pt x="438" y="693"/>
                  </a:lnTo>
                  <a:lnTo>
                    <a:pt x="440" y="693"/>
                  </a:lnTo>
                  <a:lnTo>
                    <a:pt x="440" y="695"/>
                  </a:lnTo>
                  <a:lnTo>
                    <a:pt x="442" y="695"/>
                  </a:lnTo>
                  <a:lnTo>
                    <a:pt x="442" y="696"/>
                  </a:lnTo>
                  <a:lnTo>
                    <a:pt x="440" y="697"/>
                  </a:lnTo>
                  <a:lnTo>
                    <a:pt x="430" y="710"/>
                  </a:lnTo>
                  <a:lnTo>
                    <a:pt x="418" y="728"/>
                  </a:lnTo>
                  <a:lnTo>
                    <a:pt x="418" y="729"/>
                  </a:lnTo>
                  <a:lnTo>
                    <a:pt x="416" y="729"/>
                  </a:lnTo>
                  <a:lnTo>
                    <a:pt x="416" y="731"/>
                  </a:lnTo>
                  <a:lnTo>
                    <a:pt x="414" y="729"/>
                  </a:lnTo>
                  <a:lnTo>
                    <a:pt x="412" y="729"/>
                  </a:lnTo>
                  <a:lnTo>
                    <a:pt x="412" y="728"/>
                  </a:lnTo>
                  <a:lnTo>
                    <a:pt x="412" y="727"/>
                  </a:lnTo>
                  <a:close/>
                  <a:moveTo>
                    <a:pt x="452" y="672"/>
                  </a:moveTo>
                  <a:lnTo>
                    <a:pt x="458" y="665"/>
                  </a:lnTo>
                  <a:lnTo>
                    <a:pt x="472" y="640"/>
                  </a:lnTo>
                  <a:lnTo>
                    <a:pt x="474" y="640"/>
                  </a:lnTo>
                  <a:lnTo>
                    <a:pt x="474" y="639"/>
                  </a:lnTo>
                  <a:lnTo>
                    <a:pt x="476" y="639"/>
                  </a:lnTo>
                  <a:lnTo>
                    <a:pt x="478" y="639"/>
                  </a:lnTo>
                  <a:lnTo>
                    <a:pt x="478" y="640"/>
                  </a:lnTo>
                  <a:lnTo>
                    <a:pt x="480" y="640"/>
                  </a:lnTo>
                  <a:lnTo>
                    <a:pt x="480" y="641"/>
                  </a:lnTo>
                  <a:lnTo>
                    <a:pt x="480" y="643"/>
                  </a:lnTo>
                  <a:lnTo>
                    <a:pt x="466" y="667"/>
                  </a:lnTo>
                  <a:lnTo>
                    <a:pt x="460" y="675"/>
                  </a:lnTo>
                  <a:lnTo>
                    <a:pt x="458" y="676"/>
                  </a:lnTo>
                  <a:lnTo>
                    <a:pt x="456" y="676"/>
                  </a:lnTo>
                  <a:lnTo>
                    <a:pt x="454" y="676"/>
                  </a:lnTo>
                  <a:lnTo>
                    <a:pt x="452" y="675"/>
                  </a:lnTo>
                  <a:lnTo>
                    <a:pt x="452" y="674"/>
                  </a:lnTo>
                  <a:lnTo>
                    <a:pt x="452" y="672"/>
                  </a:lnTo>
                  <a:close/>
                  <a:moveTo>
                    <a:pt x="486" y="618"/>
                  </a:moveTo>
                  <a:lnTo>
                    <a:pt x="503" y="584"/>
                  </a:lnTo>
                  <a:lnTo>
                    <a:pt x="503" y="583"/>
                  </a:lnTo>
                  <a:lnTo>
                    <a:pt x="505" y="583"/>
                  </a:lnTo>
                  <a:lnTo>
                    <a:pt x="507" y="583"/>
                  </a:lnTo>
                  <a:lnTo>
                    <a:pt x="509" y="583"/>
                  </a:lnTo>
                  <a:lnTo>
                    <a:pt x="511" y="584"/>
                  </a:lnTo>
                  <a:lnTo>
                    <a:pt x="511" y="586"/>
                  </a:lnTo>
                  <a:lnTo>
                    <a:pt x="494" y="619"/>
                  </a:lnTo>
                  <a:lnTo>
                    <a:pt x="492" y="620"/>
                  </a:lnTo>
                  <a:lnTo>
                    <a:pt x="490" y="620"/>
                  </a:lnTo>
                  <a:lnTo>
                    <a:pt x="488" y="620"/>
                  </a:lnTo>
                  <a:lnTo>
                    <a:pt x="486" y="620"/>
                  </a:lnTo>
                  <a:lnTo>
                    <a:pt x="486" y="619"/>
                  </a:lnTo>
                  <a:lnTo>
                    <a:pt x="486" y="618"/>
                  </a:lnTo>
                  <a:close/>
                  <a:moveTo>
                    <a:pt x="515" y="561"/>
                  </a:moveTo>
                  <a:lnTo>
                    <a:pt x="535" y="529"/>
                  </a:lnTo>
                  <a:lnTo>
                    <a:pt x="535" y="527"/>
                  </a:lnTo>
                  <a:lnTo>
                    <a:pt x="537" y="527"/>
                  </a:lnTo>
                  <a:lnTo>
                    <a:pt x="539" y="527"/>
                  </a:lnTo>
                  <a:lnTo>
                    <a:pt x="541" y="527"/>
                  </a:lnTo>
                  <a:lnTo>
                    <a:pt x="543" y="529"/>
                  </a:lnTo>
                  <a:lnTo>
                    <a:pt x="543" y="530"/>
                  </a:lnTo>
                  <a:lnTo>
                    <a:pt x="523" y="563"/>
                  </a:lnTo>
                  <a:lnTo>
                    <a:pt x="521" y="565"/>
                  </a:lnTo>
                  <a:lnTo>
                    <a:pt x="519" y="565"/>
                  </a:lnTo>
                  <a:lnTo>
                    <a:pt x="517" y="563"/>
                  </a:lnTo>
                  <a:lnTo>
                    <a:pt x="515" y="562"/>
                  </a:lnTo>
                  <a:lnTo>
                    <a:pt x="515" y="561"/>
                  </a:lnTo>
                  <a:close/>
                  <a:moveTo>
                    <a:pt x="547" y="505"/>
                  </a:moveTo>
                  <a:lnTo>
                    <a:pt x="565" y="472"/>
                  </a:lnTo>
                  <a:lnTo>
                    <a:pt x="567" y="472"/>
                  </a:lnTo>
                  <a:lnTo>
                    <a:pt x="567" y="470"/>
                  </a:lnTo>
                  <a:lnTo>
                    <a:pt x="569" y="470"/>
                  </a:lnTo>
                  <a:lnTo>
                    <a:pt x="571" y="470"/>
                  </a:lnTo>
                  <a:lnTo>
                    <a:pt x="573" y="472"/>
                  </a:lnTo>
                  <a:lnTo>
                    <a:pt x="573" y="473"/>
                  </a:lnTo>
                  <a:lnTo>
                    <a:pt x="573" y="474"/>
                  </a:lnTo>
                  <a:lnTo>
                    <a:pt x="555" y="506"/>
                  </a:lnTo>
                  <a:lnTo>
                    <a:pt x="555" y="508"/>
                  </a:lnTo>
                  <a:lnTo>
                    <a:pt x="553" y="508"/>
                  </a:lnTo>
                  <a:lnTo>
                    <a:pt x="551" y="509"/>
                  </a:lnTo>
                  <a:lnTo>
                    <a:pt x="551" y="508"/>
                  </a:lnTo>
                  <a:lnTo>
                    <a:pt x="549" y="508"/>
                  </a:lnTo>
                  <a:lnTo>
                    <a:pt x="547" y="506"/>
                  </a:lnTo>
                  <a:lnTo>
                    <a:pt x="547" y="505"/>
                  </a:lnTo>
                  <a:close/>
                  <a:moveTo>
                    <a:pt x="579" y="448"/>
                  </a:moveTo>
                  <a:lnTo>
                    <a:pt x="597" y="416"/>
                  </a:lnTo>
                  <a:lnTo>
                    <a:pt x="597" y="415"/>
                  </a:lnTo>
                  <a:lnTo>
                    <a:pt x="599" y="415"/>
                  </a:lnTo>
                  <a:lnTo>
                    <a:pt x="601" y="415"/>
                  </a:lnTo>
                  <a:lnTo>
                    <a:pt x="603" y="415"/>
                  </a:lnTo>
                  <a:lnTo>
                    <a:pt x="603" y="416"/>
                  </a:lnTo>
                  <a:lnTo>
                    <a:pt x="605" y="416"/>
                  </a:lnTo>
                  <a:lnTo>
                    <a:pt x="603" y="417"/>
                  </a:lnTo>
                  <a:lnTo>
                    <a:pt x="587" y="451"/>
                  </a:lnTo>
                  <a:lnTo>
                    <a:pt x="585" y="451"/>
                  </a:lnTo>
                  <a:lnTo>
                    <a:pt x="585" y="452"/>
                  </a:lnTo>
                  <a:lnTo>
                    <a:pt x="583" y="452"/>
                  </a:lnTo>
                  <a:lnTo>
                    <a:pt x="581" y="452"/>
                  </a:lnTo>
                  <a:lnTo>
                    <a:pt x="579" y="452"/>
                  </a:lnTo>
                  <a:lnTo>
                    <a:pt x="579" y="451"/>
                  </a:lnTo>
                  <a:lnTo>
                    <a:pt x="579" y="449"/>
                  </a:lnTo>
                  <a:lnTo>
                    <a:pt x="579" y="448"/>
                  </a:lnTo>
                  <a:close/>
                  <a:moveTo>
                    <a:pt x="608" y="392"/>
                  </a:moveTo>
                  <a:lnTo>
                    <a:pt x="626" y="359"/>
                  </a:lnTo>
                  <a:lnTo>
                    <a:pt x="628" y="359"/>
                  </a:lnTo>
                  <a:lnTo>
                    <a:pt x="628" y="358"/>
                  </a:lnTo>
                  <a:lnTo>
                    <a:pt x="630" y="358"/>
                  </a:lnTo>
                  <a:lnTo>
                    <a:pt x="632" y="358"/>
                  </a:lnTo>
                  <a:lnTo>
                    <a:pt x="632" y="359"/>
                  </a:lnTo>
                  <a:lnTo>
                    <a:pt x="634" y="359"/>
                  </a:lnTo>
                  <a:lnTo>
                    <a:pt x="634" y="360"/>
                  </a:lnTo>
                  <a:lnTo>
                    <a:pt x="634" y="361"/>
                  </a:lnTo>
                  <a:lnTo>
                    <a:pt x="616" y="394"/>
                  </a:lnTo>
                  <a:lnTo>
                    <a:pt x="614" y="395"/>
                  </a:lnTo>
                  <a:lnTo>
                    <a:pt x="612" y="396"/>
                  </a:lnTo>
                  <a:lnTo>
                    <a:pt x="610" y="396"/>
                  </a:lnTo>
                  <a:lnTo>
                    <a:pt x="610" y="395"/>
                  </a:lnTo>
                  <a:lnTo>
                    <a:pt x="608" y="395"/>
                  </a:lnTo>
                  <a:lnTo>
                    <a:pt x="608" y="394"/>
                  </a:lnTo>
                  <a:lnTo>
                    <a:pt x="608" y="392"/>
                  </a:lnTo>
                  <a:close/>
                  <a:moveTo>
                    <a:pt x="640" y="337"/>
                  </a:moveTo>
                  <a:lnTo>
                    <a:pt x="658" y="303"/>
                  </a:lnTo>
                  <a:lnTo>
                    <a:pt x="658" y="302"/>
                  </a:lnTo>
                  <a:lnTo>
                    <a:pt x="660" y="302"/>
                  </a:lnTo>
                  <a:lnTo>
                    <a:pt x="662" y="302"/>
                  </a:lnTo>
                  <a:lnTo>
                    <a:pt x="664" y="302"/>
                  </a:lnTo>
                  <a:lnTo>
                    <a:pt x="666" y="303"/>
                  </a:lnTo>
                  <a:lnTo>
                    <a:pt x="666" y="304"/>
                  </a:lnTo>
                  <a:lnTo>
                    <a:pt x="666" y="306"/>
                  </a:lnTo>
                  <a:lnTo>
                    <a:pt x="646" y="338"/>
                  </a:lnTo>
                  <a:lnTo>
                    <a:pt x="646" y="339"/>
                  </a:lnTo>
                  <a:lnTo>
                    <a:pt x="644" y="339"/>
                  </a:lnTo>
                  <a:lnTo>
                    <a:pt x="642" y="339"/>
                  </a:lnTo>
                  <a:lnTo>
                    <a:pt x="640" y="339"/>
                  </a:lnTo>
                  <a:lnTo>
                    <a:pt x="640" y="338"/>
                  </a:lnTo>
                  <a:lnTo>
                    <a:pt x="638" y="337"/>
                  </a:lnTo>
                  <a:lnTo>
                    <a:pt x="640" y="337"/>
                  </a:lnTo>
                  <a:close/>
                  <a:moveTo>
                    <a:pt x="672" y="280"/>
                  </a:moveTo>
                  <a:lnTo>
                    <a:pt x="692" y="249"/>
                  </a:lnTo>
                  <a:lnTo>
                    <a:pt x="692" y="247"/>
                  </a:lnTo>
                  <a:lnTo>
                    <a:pt x="694" y="246"/>
                  </a:lnTo>
                  <a:lnTo>
                    <a:pt x="696" y="246"/>
                  </a:lnTo>
                  <a:lnTo>
                    <a:pt x="698" y="246"/>
                  </a:lnTo>
                  <a:lnTo>
                    <a:pt x="700" y="247"/>
                  </a:lnTo>
                  <a:lnTo>
                    <a:pt x="700" y="249"/>
                  </a:lnTo>
                  <a:lnTo>
                    <a:pt x="700" y="250"/>
                  </a:lnTo>
                  <a:lnTo>
                    <a:pt x="698" y="251"/>
                  </a:lnTo>
                  <a:lnTo>
                    <a:pt x="680" y="282"/>
                  </a:lnTo>
                  <a:lnTo>
                    <a:pt x="678" y="282"/>
                  </a:lnTo>
                  <a:lnTo>
                    <a:pt x="678" y="283"/>
                  </a:lnTo>
                  <a:lnTo>
                    <a:pt x="676" y="283"/>
                  </a:lnTo>
                  <a:lnTo>
                    <a:pt x="674" y="283"/>
                  </a:lnTo>
                  <a:lnTo>
                    <a:pt x="672" y="283"/>
                  </a:lnTo>
                  <a:lnTo>
                    <a:pt x="672" y="282"/>
                  </a:lnTo>
                  <a:lnTo>
                    <a:pt x="672" y="281"/>
                  </a:lnTo>
                  <a:lnTo>
                    <a:pt x="672" y="280"/>
                  </a:lnTo>
                  <a:close/>
                  <a:moveTo>
                    <a:pt x="710" y="225"/>
                  </a:moveTo>
                  <a:lnTo>
                    <a:pt x="725" y="207"/>
                  </a:lnTo>
                  <a:lnTo>
                    <a:pt x="733" y="194"/>
                  </a:lnTo>
                  <a:lnTo>
                    <a:pt x="735" y="194"/>
                  </a:lnTo>
                  <a:lnTo>
                    <a:pt x="737" y="193"/>
                  </a:lnTo>
                  <a:lnTo>
                    <a:pt x="739" y="193"/>
                  </a:lnTo>
                  <a:lnTo>
                    <a:pt x="741" y="194"/>
                  </a:lnTo>
                  <a:lnTo>
                    <a:pt x="741" y="195"/>
                  </a:lnTo>
                  <a:lnTo>
                    <a:pt x="741" y="197"/>
                  </a:lnTo>
                  <a:lnTo>
                    <a:pt x="733" y="209"/>
                  </a:lnTo>
                  <a:lnTo>
                    <a:pt x="717" y="228"/>
                  </a:lnTo>
                  <a:lnTo>
                    <a:pt x="715" y="229"/>
                  </a:lnTo>
                  <a:lnTo>
                    <a:pt x="714" y="229"/>
                  </a:lnTo>
                  <a:lnTo>
                    <a:pt x="712" y="229"/>
                  </a:lnTo>
                  <a:lnTo>
                    <a:pt x="712" y="228"/>
                  </a:lnTo>
                  <a:lnTo>
                    <a:pt x="710" y="228"/>
                  </a:lnTo>
                  <a:lnTo>
                    <a:pt x="710" y="226"/>
                  </a:lnTo>
                  <a:lnTo>
                    <a:pt x="710" y="225"/>
                  </a:lnTo>
                  <a:close/>
                  <a:moveTo>
                    <a:pt x="751" y="172"/>
                  </a:moveTo>
                  <a:lnTo>
                    <a:pt x="751" y="171"/>
                  </a:lnTo>
                  <a:lnTo>
                    <a:pt x="775" y="141"/>
                  </a:lnTo>
                  <a:lnTo>
                    <a:pt x="775" y="140"/>
                  </a:lnTo>
                  <a:lnTo>
                    <a:pt x="777" y="140"/>
                  </a:lnTo>
                  <a:lnTo>
                    <a:pt x="779" y="138"/>
                  </a:lnTo>
                  <a:lnTo>
                    <a:pt x="779" y="140"/>
                  </a:lnTo>
                  <a:lnTo>
                    <a:pt x="781" y="140"/>
                  </a:lnTo>
                  <a:lnTo>
                    <a:pt x="781" y="141"/>
                  </a:lnTo>
                  <a:lnTo>
                    <a:pt x="781" y="142"/>
                  </a:lnTo>
                  <a:lnTo>
                    <a:pt x="759" y="172"/>
                  </a:lnTo>
                  <a:lnTo>
                    <a:pt x="757" y="174"/>
                  </a:lnTo>
                  <a:lnTo>
                    <a:pt x="755" y="176"/>
                  </a:lnTo>
                  <a:lnTo>
                    <a:pt x="753" y="176"/>
                  </a:lnTo>
                  <a:lnTo>
                    <a:pt x="751" y="174"/>
                  </a:lnTo>
                  <a:lnTo>
                    <a:pt x="751" y="173"/>
                  </a:lnTo>
                  <a:lnTo>
                    <a:pt x="749" y="173"/>
                  </a:lnTo>
                  <a:lnTo>
                    <a:pt x="751" y="172"/>
                  </a:lnTo>
                  <a:close/>
                  <a:moveTo>
                    <a:pt x="791" y="119"/>
                  </a:moveTo>
                  <a:lnTo>
                    <a:pt x="803" y="102"/>
                  </a:lnTo>
                  <a:lnTo>
                    <a:pt x="819" y="88"/>
                  </a:lnTo>
                  <a:lnTo>
                    <a:pt x="821" y="86"/>
                  </a:lnTo>
                  <a:lnTo>
                    <a:pt x="822" y="86"/>
                  </a:lnTo>
                  <a:lnTo>
                    <a:pt x="824" y="86"/>
                  </a:lnTo>
                  <a:lnTo>
                    <a:pt x="824" y="88"/>
                  </a:lnTo>
                  <a:lnTo>
                    <a:pt x="826" y="89"/>
                  </a:lnTo>
                  <a:lnTo>
                    <a:pt x="824" y="90"/>
                  </a:lnTo>
                  <a:lnTo>
                    <a:pt x="811" y="105"/>
                  </a:lnTo>
                  <a:lnTo>
                    <a:pt x="799" y="120"/>
                  </a:lnTo>
                  <a:lnTo>
                    <a:pt x="797" y="121"/>
                  </a:lnTo>
                  <a:lnTo>
                    <a:pt x="795" y="121"/>
                  </a:lnTo>
                  <a:lnTo>
                    <a:pt x="793" y="121"/>
                  </a:lnTo>
                  <a:lnTo>
                    <a:pt x="791" y="120"/>
                  </a:lnTo>
                  <a:lnTo>
                    <a:pt x="791" y="119"/>
                  </a:lnTo>
                  <a:close/>
                  <a:moveTo>
                    <a:pt x="840" y="67"/>
                  </a:moveTo>
                  <a:lnTo>
                    <a:pt x="854" y="52"/>
                  </a:lnTo>
                  <a:lnTo>
                    <a:pt x="872" y="38"/>
                  </a:lnTo>
                  <a:lnTo>
                    <a:pt x="874" y="38"/>
                  </a:lnTo>
                  <a:lnTo>
                    <a:pt x="876" y="38"/>
                  </a:lnTo>
                  <a:lnTo>
                    <a:pt x="878" y="38"/>
                  </a:lnTo>
                  <a:lnTo>
                    <a:pt x="880" y="39"/>
                  </a:lnTo>
                  <a:lnTo>
                    <a:pt x="880" y="41"/>
                  </a:lnTo>
                  <a:lnTo>
                    <a:pt x="880" y="42"/>
                  </a:lnTo>
                  <a:lnTo>
                    <a:pt x="862" y="54"/>
                  </a:lnTo>
                  <a:lnTo>
                    <a:pt x="846" y="69"/>
                  </a:lnTo>
                  <a:lnTo>
                    <a:pt x="846" y="70"/>
                  </a:lnTo>
                  <a:lnTo>
                    <a:pt x="844" y="70"/>
                  </a:lnTo>
                  <a:lnTo>
                    <a:pt x="842" y="70"/>
                  </a:lnTo>
                  <a:lnTo>
                    <a:pt x="840" y="70"/>
                  </a:lnTo>
                  <a:lnTo>
                    <a:pt x="840" y="69"/>
                  </a:lnTo>
                  <a:lnTo>
                    <a:pt x="840" y="68"/>
                  </a:lnTo>
                  <a:lnTo>
                    <a:pt x="840" y="67"/>
                  </a:lnTo>
                  <a:close/>
                  <a:moveTo>
                    <a:pt x="902" y="21"/>
                  </a:moveTo>
                  <a:lnTo>
                    <a:pt x="908" y="18"/>
                  </a:lnTo>
                  <a:lnTo>
                    <a:pt x="933" y="6"/>
                  </a:lnTo>
                  <a:lnTo>
                    <a:pt x="935" y="6"/>
                  </a:lnTo>
                  <a:lnTo>
                    <a:pt x="949" y="2"/>
                  </a:lnTo>
                  <a:lnTo>
                    <a:pt x="951" y="2"/>
                  </a:lnTo>
                  <a:lnTo>
                    <a:pt x="953" y="2"/>
                  </a:lnTo>
                  <a:lnTo>
                    <a:pt x="953" y="3"/>
                  </a:lnTo>
                  <a:lnTo>
                    <a:pt x="955" y="5"/>
                  </a:lnTo>
                  <a:lnTo>
                    <a:pt x="955" y="6"/>
                  </a:lnTo>
                  <a:lnTo>
                    <a:pt x="953" y="7"/>
                  </a:lnTo>
                  <a:lnTo>
                    <a:pt x="937" y="11"/>
                  </a:lnTo>
                  <a:lnTo>
                    <a:pt x="914" y="22"/>
                  </a:lnTo>
                  <a:lnTo>
                    <a:pt x="908" y="24"/>
                  </a:lnTo>
                  <a:lnTo>
                    <a:pt x="906" y="26"/>
                  </a:lnTo>
                  <a:lnTo>
                    <a:pt x="904" y="26"/>
                  </a:lnTo>
                  <a:lnTo>
                    <a:pt x="902" y="24"/>
                  </a:lnTo>
                  <a:lnTo>
                    <a:pt x="900" y="23"/>
                  </a:lnTo>
                  <a:lnTo>
                    <a:pt x="900" y="22"/>
                  </a:lnTo>
                  <a:lnTo>
                    <a:pt x="902" y="21"/>
                  </a:lnTo>
                  <a:close/>
                  <a:moveTo>
                    <a:pt x="991" y="1"/>
                  </a:moveTo>
                  <a:lnTo>
                    <a:pt x="1023" y="6"/>
                  </a:lnTo>
                  <a:lnTo>
                    <a:pt x="1025" y="6"/>
                  </a:lnTo>
                  <a:lnTo>
                    <a:pt x="1044" y="12"/>
                  </a:lnTo>
                  <a:lnTo>
                    <a:pt x="1044" y="13"/>
                  </a:lnTo>
                  <a:lnTo>
                    <a:pt x="1046" y="14"/>
                  </a:lnTo>
                  <a:lnTo>
                    <a:pt x="1046" y="16"/>
                  </a:lnTo>
                  <a:lnTo>
                    <a:pt x="1044" y="17"/>
                  </a:lnTo>
                  <a:lnTo>
                    <a:pt x="1042" y="17"/>
                  </a:lnTo>
                  <a:lnTo>
                    <a:pt x="1040" y="17"/>
                  </a:lnTo>
                  <a:lnTo>
                    <a:pt x="1021" y="11"/>
                  </a:lnTo>
                  <a:lnTo>
                    <a:pt x="989" y="6"/>
                  </a:lnTo>
                  <a:lnTo>
                    <a:pt x="987" y="5"/>
                  </a:lnTo>
                  <a:lnTo>
                    <a:pt x="987" y="3"/>
                  </a:lnTo>
                  <a:lnTo>
                    <a:pt x="987" y="2"/>
                  </a:lnTo>
                  <a:lnTo>
                    <a:pt x="989" y="1"/>
                  </a:lnTo>
                  <a:lnTo>
                    <a:pt x="991" y="1"/>
                  </a:lnTo>
                  <a:close/>
                  <a:moveTo>
                    <a:pt x="1078" y="27"/>
                  </a:moveTo>
                  <a:lnTo>
                    <a:pt x="1104" y="45"/>
                  </a:lnTo>
                  <a:lnTo>
                    <a:pt x="1112" y="54"/>
                  </a:lnTo>
                  <a:lnTo>
                    <a:pt x="1114" y="55"/>
                  </a:lnTo>
                  <a:lnTo>
                    <a:pt x="1114" y="57"/>
                  </a:lnTo>
                  <a:lnTo>
                    <a:pt x="1112" y="57"/>
                  </a:lnTo>
                  <a:lnTo>
                    <a:pt x="1112" y="58"/>
                  </a:lnTo>
                  <a:lnTo>
                    <a:pt x="1110" y="58"/>
                  </a:lnTo>
                  <a:lnTo>
                    <a:pt x="1108" y="58"/>
                  </a:lnTo>
                  <a:lnTo>
                    <a:pt x="1106" y="57"/>
                  </a:lnTo>
                  <a:lnTo>
                    <a:pt x="1098" y="49"/>
                  </a:lnTo>
                  <a:lnTo>
                    <a:pt x="1072" y="31"/>
                  </a:lnTo>
                  <a:lnTo>
                    <a:pt x="1070" y="29"/>
                  </a:lnTo>
                  <a:lnTo>
                    <a:pt x="1070" y="28"/>
                  </a:lnTo>
                  <a:lnTo>
                    <a:pt x="1072" y="27"/>
                  </a:lnTo>
                  <a:lnTo>
                    <a:pt x="1074" y="26"/>
                  </a:lnTo>
                  <a:lnTo>
                    <a:pt x="1076" y="26"/>
                  </a:lnTo>
                  <a:lnTo>
                    <a:pt x="1076" y="27"/>
                  </a:lnTo>
                  <a:lnTo>
                    <a:pt x="1078" y="27"/>
                  </a:lnTo>
                  <a:close/>
                  <a:moveTo>
                    <a:pt x="1136" y="75"/>
                  </a:moveTo>
                  <a:lnTo>
                    <a:pt x="1155" y="94"/>
                  </a:lnTo>
                  <a:lnTo>
                    <a:pt x="1163" y="105"/>
                  </a:lnTo>
                  <a:lnTo>
                    <a:pt x="1165" y="105"/>
                  </a:lnTo>
                  <a:lnTo>
                    <a:pt x="1163" y="106"/>
                  </a:lnTo>
                  <a:lnTo>
                    <a:pt x="1163" y="107"/>
                  </a:lnTo>
                  <a:lnTo>
                    <a:pt x="1161" y="107"/>
                  </a:lnTo>
                  <a:lnTo>
                    <a:pt x="1161" y="109"/>
                  </a:lnTo>
                  <a:lnTo>
                    <a:pt x="1159" y="109"/>
                  </a:lnTo>
                  <a:lnTo>
                    <a:pt x="1157" y="107"/>
                  </a:lnTo>
                  <a:lnTo>
                    <a:pt x="1149" y="96"/>
                  </a:lnTo>
                  <a:lnTo>
                    <a:pt x="1128" y="78"/>
                  </a:lnTo>
                  <a:lnTo>
                    <a:pt x="1128" y="76"/>
                  </a:lnTo>
                  <a:lnTo>
                    <a:pt x="1128" y="75"/>
                  </a:lnTo>
                  <a:lnTo>
                    <a:pt x="1130" y="75"/>
                  </a:lnTo>
                  <a:lnTo>
                    <a:pt x="1130" y="74"/>
                  </a:lnTo>
                  <a:lnTo>
                    <a:pt x="1132" y="74"/>
                  </a:lnTo>
                  <a:lnTo>
                    <a:pt x="1134" y="74"/>
                  </a:lnTo>
                  <a:lnTo>
                    <a:pt x="1136" y="75"/>
                  </a:lnTo>
                  <a:close/>
                  <a:moveTo>
                    <a:pt x="1183" y="127"/>
                  </a:moveTo>
                  <a:lnTo>
                    <a:pt x="1207" y="158"/>
                  </a:lnTo>
                  <a:lnTo>
                    <a:pt x="1207" y="159"/>
                  </a:lnTo>
                  <a:lnTo>
                    <a:pt x="1205" y="161"/>
                  </a:lnTo>
                  <a:lnTo>
                    <a:pt x="1203" y="162"/>
                  </a:lnTo>
                  <a:lnTo>
                    <a:pt x="1201" y="162"/>
                  </a:lnTo>
                  <a:lnTo>
                    <a:pt x="1201" y="161"/>
                  </a:lnTo>
                  <a:lnTo>
                    <a:pt x="1199" y="159"/>
                  </a:lnTo>
                  <a:lnTo>
                    <a:pt x="1175" y="128"/>
                  </a:lnTo>
                  <a:lnTo>
                    <a:pt x="1175" y="127"/>
                  </a:lnTo>
                  <a:lnTo>
                    <a:pt x="1175" y="126"/>
                  </a:lnTo>
                  <a:lnTo>
                    <a:pt x="1177" y="126"/>
                  </a:lnTo>
                  <a:lnTo>
                    <a:pt x="1179" y="125"/>
                  </a:lnTo>
                  <a:lnTo>
                    <a:pt x="1179" y="126"/>
                  </a:lnTo>
                  <a:lnTo>
                    <a:pt x="1181" y="126"/>
                  </a:lnTo>
                  <a:lnTo>
                    <a:pt x="1183" y="127"/>
                  </a:lnTo>
                  <a:close/>
                  <a:moveTo>
                    <a:pt x="1223" y="181"/>
                  </a:moveTo>
                  <a:lnTo>
                    <a:pt x="1233" y="195"/>
                  </a:lnTo>
                  <a:lnTo>
                    <a:pt x="1245" y="213"/>
                  </a:lnTo>
                  <a:lnTo>
                    <a:pt x="1245" y="214"/>
                  </a:lnTo>
                  <a:lnTo>
                    <a:pt x="1243" y="215"/>
                  </a:lnTo>
                  <a:lnTo>
                    <a:pt x="1241" y="216"/>
                  </a:lnTo>
                  <a:lnTo>
                    <a:pt x="1239" y="215"/>
                  </a:lnTo>
                  <a:lnTo>
                    <a:pt x="1237" y="214"/>
                  </a:lnTo>
                  <a:lnTo>
                    <a:pt x="1227" y="198"/>
                  </a:lnTo>
                  <a:lnTo>
                    <a:pt x="1215" y="183"/>
                  </a:lnTo>
                  <a:lnTo>
                    <a:pt x="1215" y="182"/>
                  </a:lnTo>
                  <a:lnTo>
                    <a:pt x="1215" y="181"/>
                  </a:lnTo>
                  <a:lnTo>
                    <a:pt x="1217" y="181"/>
                  </a:lnTo>
                  <a:lnTo>
                    <a:pt x="1217" y="179"/>
                  </a:lnTo>
                  <a:lnTo>
                    <a:pt x="1219" y="179"/>
                  </a:lnTo>
                  <a:lnTo>
                    <a:pt x="1221" y="179"/>
                  </a:lnTo>
                  <a:lnTo>
                    <a:pt x="1223" y="181"/>
                  </a:lnTo>
                  <a:close/>
                  <a:moveTo>
                    <a:pt x="1258" y="235"/>
                  </a:moveTo>
                  <a:lnTo>
                    <a:pt x="1278" y="268"/>
                  </a:lnTo>
                  <a:lnTo>
                    <a:pt x="1280" y="268"/>
                  </a:lnTo>
                  <a:lnTo>
                    <a:pt x="1278" y="270"/>
                  </a:lnTo>
                  <a:lnTo>
                    <a:pt x="1278" y="271"/>
                  </a:lnTo>
                  <a:lnTo>
                    <a:pt x="1276" y="271"/>
                  </a:lnTo>
                  <a:lnTo>
                    <a:pt x="1274" y="271"/>
                  </a:lnTo>
                  <a:lnTo>
                    <a:pt x="1272" y="271"/>
                  </a:lnTo>
                  <a:lnTo>
                    <a:pt x="1272" y="270"/>
                  </a:lnTo>
                  <a:lnTo>
                    <a:pt x="1252" y="237"/>
                  </a:lnTo>
                  <a:lnTo>
                    <a:pt x="1252" y="236"/>
                  </a:lnTo>
                  <a:lnTo>
                    <a:pt x="1252" y="235"/>
                  </a:lnTo>
                  <a:lnTo>
                    <a:pt x="1254" y="234"/>
                  </a:lnTo>
                  <a:lnTo>
                    <a:pt x="1256" y="234"/>
                  </a:lnTo>
                  <a:lnTo>
                    <a:pt x="1258" y="235"/>
                  </a:lnTo>
                  <a:close/>
                  <a:moveTo>
                    <a:pt x="1294" y="291"/>
                  </a:moveTo>
                  <a:lnTo>
                    <a:pt x="1320" y="322"/>
                  </a:lnTo>
                  <a:lnTo>
                    <a:pt x="1320" y="323"/>
                  </a:lnTo>
                  <a:lnTo>
                    <a:pt x="1320" y="324"/>
                  </a:lnTo>
                  <a:lnTo>
                    <a:pt x="1318" y="324"/>
                  </a:lnTo>
                  <a:lnTo>
                    <a:pt x="1318" y="325"/>
                  </a:lnTo>
                  <a:lnTo>
                    <a:pt x="1316" y="325"/>
                  </a:lnTo>
                  <a:lnTo>
                    <a:pt x="1314" y="325"/>
                  </a:lnTo>
                  <a:lnTo>
                    <a:pt x="1312" y="324"/>
                  </a:lnTo>
                  <a:lnTo>
                    <a:pt x="1288" y="292"/>
                  </a:lnTo>
                  <a:lnTo>
                    <a:pt x="1288" y="291"/>
                  </a:lnTo>
                  <a:lnTo>
                    <a:pt x="1288" y="290"/>
                  </a:lnTo>
                  <a:lnTo>
                    <a:pt x="1290" y="290"/>
                  </a:lnTo>
                  <a:lnTo>
                    <a:pt x="1292" y="290"/>
                  </a:lnTo>
                  <a:lnTo>
                    <a:pt x="1294" y="290"/>
                  </a:lnTo>
                  <a:lnTo>
                    <a:pt x="1294" y="291"/>
                  </a:lnTo>
                  <a:close/>
                  <a:moveTo>
                    <a:pt x="1332" y="345"/>
                  </a:moveTo>
                  <a:lnTo>
                    <a:pt x="1346" y="370"/>
                  </a:lnTo>
                  <a:lnTo>
                    <a:pt x="1350" y="379"/>
                  </a:lnTo>
                  <a:lnTo>
                    <a:pt x="1350" y="380"/>
                  </a:lnTo>
                  <a:lnTo>
                    <a:pt x="1350" y="381"/>
                  </a:lnTo>
                  <a:lnTo>
                    <a:pt x="1348" y="381"/>
                  </a:lnTo>
                  <a:lnTo>
                    <a:pt x="1346" y="381"/>
                  </a:lnTo>
                  <a:lnTo>
                    <a:pt x="1344" y="381"/>
                  </a:lnTo>
                  <a:lnTo>
                    <a:pt x="1342" y="380"/>
                  </a:lnTo>
                  <a:lnTo>
                    <a:pt x="1338" y="371"/>
                  </a:lnTo>
                  <a:lnTo>
                    <a:pt x="1324" y="347"/>
                  </a:lnTo>
                  <a:lnTo>
                    <a:pt x="1324" y="345"/>
                  </a:lnTo>
                  <a:lnTo>
                    <a:pt x="1326" y="344"/>
                  </a:lnTo>
                  <a:lnTo>
                    <a:pt x="1328" y="344"/>
                  </a:lnTo>
                  <a:lnTo>
                    <a:pt x="1330" y="344"/>
                  </a:lnTo>
                  <a:lnTo>
                    <a:pt x="1332" y="344"/>
                  </a:lnTo>
                  <a:lnTo>
                    <a:pt x="1332" y="345"/>
                  </a:lnTo>
                  <a:close/>
                  <a:moveTo>
                    <a:pt x="1363" y="401"/>
                  </a:moveTo>
                  <a:lnTo>
                    <a:pt x="1371" y="415"/>
                  </a:lnTo>
                  <a:lnTo>
                    <a:pt x="1381" y="434"/>
                  </a:lnTo>
                  <a:lnTo>
                    <a:pt x="1381" y="436"/>
                  </a:lnTo>
                  <a:lnTo>
                    <a:pt x="1381" y="437"/>
                  </a:lnTo>
                  <a:lnTo>
                    <a:pt x="1379" y="437"/>
                  </a:lnTo>
                  <a:lnTo>
                    <a:pt x="1377" y="438"/>
                  </a:lnTo>
                  <a:lnTo>
                    <a:pt x="1375" y="437"/>
                  </a:lnTo>
                  <a:lnTo>
                    <a:pt x="1373" y="436"/>
                  </a:lnTo>
                  <a:lnTo>
                    <a:pt x="1363" y="417"/>
                  </a:lnTo>
                  <a:lnTo>
                    <a:pt x="1356" y="404"/>
                  </a:lnTo>
                  <a:lnTo>
                    <a:pt x="1356" y="402"/>
                  </a:lnTo>
                  <a:lnTo>
                    <a:pt x="1356" y="401"/>
                  </a:lnTo>
                  <a:lnTo>
                    <a:pt x="1358" y="401"/>
                  </a:lnTo>
                  <a:lnTo>
                    <a:pt x="1358" y="400"/>
                  </a:lnTo>
                  <a:lnTo>
                    <a:pt x="1359" y="400"/>
                  </a:lnTo>
                  <a:lnTo>
                    <a:pt x="1361" y="400"/>
                  </a:lnTo>
                  <a:lnTo>
                    <a:pt x="1363" y="401"/>
                  </a:lnTo>
                  <a:close/>
                  <a:moveTo>
                    <a:pt x="1395" y="458"/>
                  </a:moveTo>
                  <a:lnTo>
                    <a:pt x="1413" y="490"/>
                  </a:lnTo>
                  <a:lnTo>
                    <a:pt x="1413" y="491"/>
                  </a:lnTo>
                  <a:lnTo>
                    <a:pt x="1411" y="493"/>
                  </a:lnTo>
                  <a:lnTo>
                    <a:pt x="1409" y="494"/>
                  </a:lnTo>
                  <a:lnTo>
                    <a:pt x="1407" y="494"/>
                  </a:lnTo>
                  <a:lnTo>
                    <a:pt x="1405" y="493"/>
                  </a:lnTo>
                  <a:lnTo>
                    <a:pt x="1387" y="459"/>
                  </a:lnTo>
                  <a:lnTo>
                    <a:pt x="1387" y="458"/>
                  </a:lnTo>
                  <a:lnTo>
                    <a:pt x="1387" y="457"/>
                  </a:lnTo>
                  <a:lnTo>
                    <a:pt x="1389" y="457"/>
                  </a:lnTo>
                  <a:lnTo>
                    <a:pt x="1391" y="456"/>
                  </a:lnTo>
                  <a:lnTo>
                    <a:pt x="1393" y="457"/>
                  </a:lnTo>
                  <a:lnTo>
                    <a:pt x="1395" y="458"/>
                  </a:lnTo>
                  <a:close/>
                  <a:moveTo>
                    <a:pt x="1425" y="514"/>
                  </a:moveTo>
                  <a:lnTo>
                    <a:pt x="1443" y="547"/>
                  </a:lnTo>
                  <a:lnTo>
                    <a:pt x="1443" y="548"/>
                  </a:lnTo>
                  <a:lnTo>
                    <a:pt x="1441" y="550"/>
                  </a:lnTo>
                  <a:lnTo>
                    <a:pt x="1439" y="550"/>
                  </a:lnTo>
                  <a:lnTo>
                    <a:pt x="1437" y="550"/>
                  </a:lnTo>
                  <a:lnTo>
                    <a:pt x="1435" y="548"/>
                  </a:lnTo>
                  <a:lnTo>
                    <a:pt x="1417" y="516"/>
                  </a:lnTo>
                  <a:lnTo>
                    <a:pt x="1417" y="515"/>
                  </a:lnTo>
                  <a:lnTo>
                    <a:pt x="1417" y="514"/>
                  </a:lnTo>
                  <a:lnTo>
                    <a:pt x="1419" y="513"/>
                  </a:lnTo>
                  <a:lnTo>
                    <a:pt x="1421" y="513"/>
                  </a:lnTo>
                  <a:lnTo>
                    <a:pt x="1423" y="513"/>
                  </a:lnTo>
                  <a:lnTo>
                    <a:pt x="1425" y="514"/>
                  </a:lnTo>
                  <a:close/>
                  <a:moveTo>
                    <a:pt x="1455" y="571"/>
                  </a:moveTo>
                  <a:lnTo>
                    <a:pt x="1472" y="603"/>
                  </a:lnTo>
                  <a:lnTo>
                    <a:pt x="1472" y="604"/>
                  </a:lnTo>
                  <a:lnTo>
                    <a:pt x="1472" y="605"/>
                  </a:lnTo>
                  <a:lnTo>
                    <a:pt x="1470" y="607"/>
                  </a:lnTo>
                  <a:lnTo>
                    <a:pt x="1468" y="607"/>
                  </a:lnTo>
                  <a:lnTo>
                    <a:pt x="1466" y="605"/>
                  </a:lnTo>
                  <a:lnTo>
                    <a:pt x="1449" y="572"/>
                  </a:lnTo>
                  <a:lnTo>
                    <a:pt x="1447" y="571"/>
                  </a:lnTo>
                  <a:lnTo>
                    <a:pt x="1449" y="571"/>
                  </a:lnTo>
                  <a:lnTo>
                    <a:pt x="1449" y="570"/>
                  </a:lnTo>
                  <a:lnTo>
                    <a:pt x="1451" y="568"/>
                  </a:lnTo>
                  <a:lnTo>
                    <a:pt x="1453" y="568"/>
                  </a:lnTo>
                  <a:lnTo>
                    <a:pt x="1453" y="570"/>
                  </a:lnTo>
                  <a:lnTo>
                    <a:pt x="1455" y="570"/>
                  </a:lnTo>
                  <a:lnTo>
                    <a:pt x="1455" y="571"/>
                  </a:lnTo>
                  <a:close/>
                  <a:moveTo>
                    <a:pt x="1486" y="627"/>
                  </a:moveTo>
                  <a:lnTo>
                    <a:pt x="1506" y="659"/>
                  </a:lnTo>
                  <a:lnTo>
                    <a:pt x="1506" y="660"/>
                  </a:lnTo>
                  <a:lnTo>
                    <a:pt x="1504" y="661"/>
                  </a:lnTo>
                  <a:lnTo>
                    <a:pt x="1504" y="662"/>
                  </a:lnTo>
                  <a:lnTo>
                    <a:pt x="1502" y="662"/>
                  </a:lnTo>
                  <a:lnTo>
                    <a:pt x="1500" y="662"/>
                  </a:lnTo>
                  <a:lnTo>
                    <a:pt x="1498" y="661"/>
                  </a:lnTo>
                  <a:lnTo>
                    <a:pt x="1478" y="628"/>
                  </a:lnTo>
                  <a:lnTo>
                    <a:pt x="1478" y="627"/>
                  </a:lnTo>
                  <a:lnTo>
                    <a:pt x="1480" y="625"/>
                  </a:lnTo>
                  <a:lnTo>
                    <a:pt x="1482" y="625"/>
                  </a:lnTo>
                  <a:lnTo>
                    <a:pt x="1484" y="625"/>
                  </a:lnTo>
                  <a:lnTo>
                    <a:pt x="1486" y="625"/>
                  </a:lnTo>
                  <a:lnTo>
                    <a:pt x="1486" y="627"/>
                  </a:lnTo>
                  <a:close/>
                  <a:moveTo>
                    <a:pt x="1518" y="682"/>
                  </a:moveTo>
                  <a:lnTo>
                    <a:pt x="1526" y="696"/>
                  </a:lnTo>
                  <a:lnTo>
                    <a:pt x="1538" y="714"/>
                  </a:lnTo>
                  <a:lnTo>
                    <a:pt x="1538" y="716"/>
                  </a:lnTo>
                  <a:lnTo>
                    <a:pt x="1538" y="717"/>
                  </a:lnTo>
                  <a:lnTo>
                    <a:pt x="1538" y="718"/>
                  </a:lnTo>
                  <a:lnTo>
                    <a:pt x="1536" y="718"/>
                  </a:lnTo>
                  <a:lnTo>
                    <a:pt x="1534" y="718"/>
                  </a:lnTo>
                  <a:lnTo>
                    <a:pt x="1532" y="718"/>
                  </a:lnTo>
                  <a:lnTo>
                    <a:pt x="1530" y="717"/>
                  </a:lnTo>
                  <a:lnTo>
                    <a:pt x="1520" y="698"/>
                  </a:lnTo>
                  <a:lnTo>
                    <a:pt x="1512" y="685"/>
                  </a:lnTo>
                  <a:lnTo>
                    <a:pt x="1510" y="684"/>
                  </a:lnTo>
                  <a:lnTo>
                    <a:pt x="1512" y="682"/>
                  </a:lnTo>
                  <a:lnTo>
                    <a:pt x="1512" y="681"/>
                  </a:lnTo>
                  <a:lnTo>
                    <a:pt x="1514" y="681"/>
                  </a:lnTo>
                  <a:lnTo>
                    <a:pt x="1516" y="681"/>
                  </a:lnTo>
                  <a:lnTo>
                    <a:pt x="1518" y="682"/>
                  </a:lnTo>
                  <a:close/>
                  <a:moveTo>
                    <a:pt x="1552" y="738"/>
                  </a:moveTo>
                  <a:lnTo>
                    <a:pt x="1552" y="738"/>
                  </a:lnTo>
                  <a:lnTo>
                    <a:pt x="1573" y="770"/>
                  </a:lnTo>
                  <a:lnTo>
                    <a:pt x="1573" y="771"/>
                  </a:lnTo>
                  <a:lnTo>
                    <a:pt x="1572" y="773"/>
                  </a:lnTo>
                  <a:lnTo>
                    <a:pt x="1572" y="774"/>
                  </a:lnTo>
                  <a:lnTo>
                    <a:pt x="1570" y="774"/>
                  </a:lnTo>
                  <a:lnTo>
                    <a:pt x="1568" y="774"/>
                  </a:lnTo>
                  <a:lnTo>
                    <a:pt x="1568" y="773"/>
                  </a:lnTo>
                  <a:lnTo>
                    <a:pt x="1566" y="771"/>
                  </a:lnTo>
                  <a:lnTo>
                    <a:pt x="1546" y="741"/>
                  </a:lnTo>
                  <a:lnTo>
                    <a:pt x="1544" y="739"/>
                  </a:lnTo>
                  <a:lnTo>
                    <a:pt x="1546" y="738"/>
                  </a:lnTo>
                  <a:lnTo>
                    <a:pt x="1546" y="737"/>
                  </a:lnTo>
                  <a:lnTo>
                    <a:pt x="1548" y="737"/>
                  </a:lnTo>
                  <a:lnTo>
                    <a:pt x="1550" y="737"/>
                  </a:lnTo>
                  <a:lnTo>
                    <a:pt x="1552" y="737"/>
                  </a:lnTo>
                  <a:lnTo>
                    <a:pt x="1552" y="738"/>
                  </a:lnTo>
                  <a:close/>
                  <a:moveTo>
                    <a:pt x="1591" y="791"/>
                  </a:moveTo>
                  <a:lnTo>
                    <a:pt x="1613" y="811"/>
                  </a:lnTo>
                  <a:lnTo>
                    <a:pt x="1621" y="821"/>
                  </a:lnTo>
                  <a:lnTo>
                    <a:pt x="1621" y="822"/>
                  </a:lnTo>
                  <a:lnTo>
                    <a:pt x="1621" y="824"/>
                  </a:lnTo>
                  <a:lnTo>
                    <a:pt x="1619" y="825"/>
                  </a:lnTo>
                  <a:lnTo>
                    <a:pt x="1617" y="825"/>
                  </a:lnTo>
                  <a:lnTo>
                    <a:pt x="1615" y="825"/>
                  </a:lnTo>
                  <a:lnTo>
                    <a:pt x="1613" y="824"/>
                  </a:lnTo>
                  <a:lnTo>
                    <a:pt x="1605" y="814"/>
                  </a:lnTo>
                  <a:lnTo>
                    <a:pt x="1585" y="794"/>
                  </a:lnTo>
                  <a:lnTo>
                    <a:pt x="1585" y="793"/>
                  </a:lnTo>
                  <a:lnTo>
                    <a:pt x="1585" y="791"/>
                  </a:lnTo>
                  <a:lnTo>
                    <a:pt x="1587" y="790"/>
                  </a:lnTo>
                  <a:lnTo>
                    <a:pt x="1589" y="790"/>
                  </a:lnTo>
                  <a:lnTo>
                    <a:pt x="1591" y="790"/>
                  </a:lnTo>
                  <a:lnTo>
                    <a:pt x="1591" y="791"/>
                  </a:lnTo>
                  <a:close/>
                  <a:moveTo>
                    <a:pt x="1637" y="843"/>
                  </a:moveTo>
                  <a:lnTo>
                    <a:pt x="1639" y="846"/>
                  </a:lnTo>
                  <a:lnTo>
                    <a:pt x="1663" y="874"/>
                  </a:lnTo>
                  <a:lnTo>
                    <a:pt x="1663" y="876"/>
                  </a:lnTo>
                  <a:lnTo>
                    <a:pt x="1663" y="877"/>
                  </a:lnTo>
                  <a:lnTo>
                    <a:pt x="1661" y="878"/>
                  </a:lnTo>
                  <a:lnTo>
                    <a:pt x="1659" y="878"/>
                  </a:lnTo>
                  <a:lnTo>
                    <a:pt x="1657" y="878"/>
                  </a:lnTo>
                  <a:lnTo>
                    <a:pt x="1657" y="877"/>
                  </a:lnTo>
                  <a:lnTo>
                    <a:pt x="1631" y="847"/>
                  </a:lnTo>
                  <a:lnTo>
                    <a:pt x="1631" y="846"/>
                  </a:lnTo>
                  <a:lnTo>
                    <a:pt x="1631" y="845"/>
                  </a:lnTo>
                  <a:lnTo>
                    <a:pt x="1631" y="843"/>
                  </a:lnTo>
                  <a:lnTo>
                    <a:pt x="1633" y="842"/>
                  </a:lnTo>
                  <a:lnTo>
                    <a:pt x="1635" y="842"/>
                  </a:lnTo>
                  <a:lnTo>
                    <a:pt x="1637" y="843"/>
                  </a:lnTo>
                  <a:close/>
                  <a:moveTo>
                    <a:pt x="1684" y="895"/>
                  </a:moveTo>
                  <a:lnTo>
                    <a:pt x="1690" y="902"/>
                  </a:lnTo>
                  <a:lnTo>
                    <a:pt x="1716" y="920"/>
                  </a:lnTo>
                  <a:lnTo>
                    <a:pt x="1718" y="923"/>
                  </a:lnTo>
                  <a:lnTo>
                    <a:pt x="1718" y="924"/>
                  </a:lnTo>
                  <a:lnTo>
                    <a:pt x="1718" y="925"/>
                  </a:lnTo>
                  <a:lnTo>
                    <a:pt x="1716" y="926"/>
                  </a:lnTo>
                  <a:lnTo>
                    <a:pt x="1714" y="926"/>
                  </a:lnTo>
                  <a:lnTo>
                    <a:pt x="1712" y="925"/>
                  </a:lnTo>
                  <a:lnTo>
                    <a:pt x="1710" y="924"/>
                  </a:lnTo>
                  <a:lnTo>
                    <a:pt x="1684" y="904"/>
                  </a:lnTo>
                  <a:lnTo>
                    <a:pt x="1677" y="898"/>
                  </a:lnTo>
                  <a:lnTo>
                    <a:pt x="1677" y="897"/>
                  </a:lnTo>
                  <a:lnTo>
                    <a:pt x="1679" y="895"/>
                  </a:lnTo>
                  <a:lnTo>
                    <a:pt x="1679" y="894"/>
                  </a:lnTo>
                  <a:lnTo>
                    <a:pt x="1680" y="894"/>
                  </a:lnTo>
                  <a:lnTo>
                    <a:pt x="1682" y="894"/>
                  </a:lnTo>
                  <a:lnTo>
                    <a:pt x="1684" y="895"/>
                  </a:lnTo>
                  <a:close/>
                  <a:moveTo>
                    <a:pt x="1746" y="939"/>
                  </a:moveTo>
                  <a:lnTo>
                    <a:pt x="1768" y="949"/>
                  </a:lnTo>
                  <a:lnTo>
                    <a:pt x="1791" y="956"/>
                  </a:lnTo>
                  <a:lnTo>
                    <a:pt x="1793" y="957"/>
                  </a:lnTo>
                  <a:lnTo>
                    <a:pt x="1795" y="959"/>
                  </a:lnTo>
                  <a:lnTo>
                    <a:pt x="1795" y="960"/>
                  </a:lnTo>
                  <a:lnTo>
                    <a:pt x="1793" y="960"/>
                  </a:lnTo>
                  <a:lnTo>
                    <a:pt x="1793" y="961"/>
                  </a:lnTo>
                  <a:lnTo>
                    <a:pt x="1791" y="961"/>
                  </a:lnTo>
                  <a:lnTo>
                    <a:pt x="1789" y="961"/>
                  </a:lnTo>
                  <a:lnTo>
                    <a:pt x="1762" y="952"/>
                  </a:lnTo>
                  <a:lnTo>
                    <a:pt x="1742" y="944"/>
                  </a:lnTo>
                  <a:lnTo>
                    <a:pt x="1740" y="942"/>
                  </a:lnTo>
                  <a:lnTo>
                    <a:pt x="1740" y="941"/>
                  </a:lnTo>
                  <a:lnTo>
                    <a:pt x="1740" y="940"/>
                  </a:lnTo>
                  <a:lnTo>
                    <a:pt x="1742" y="939"/>
                  </a:lnTo>
                  <a:lnTo>
                    <a:pt x="1744" y="939"/>
                  </a:lnTo>
                  <a:lnTo>
                    <a:pt x="1746" y="939"/>
                  </a:lnTo>
                  <a:close/>
                  <a:moveTo>
                    <a:pt x="1829" y="957"/>
                  </a:moveTo>
                  <a:lnTo>
                    <a:pt x="1841" y="956"/>
                  </a:lnTo>
                  <a:lnTo>
                    <a:pt x="1875" y="951"/>
                  </a:lnTo>
                  <a:lnTo>
                    <a:pt x="1881" y="949"/>
                  </a:lnTo>
                  <a:lnTo>
                    <a:pt x="1883" y="949"/>
                  </a:lnTo>
                  <a:lnTo>
                    <a:pt x="1885" y="949"/>
                  </a:lnTo>
                  <a:lnTo>
                    <a:pt x="1887" y="949"/>
                  </a:lnTo>
                  <a:lnTo>
                    <a:pt x="1887" y="950"/>
                  </a:lnTo>
                  <a:lnTo>
                    <a:pt x="1887" y="951"/>
                  </a:lnTo>
                  <a:lnTo>
                    <a:pt x="1887" y="952"/>
                  </a:lnTo>
                  <a:lnTo>
                    <a:pt x="1885" y="952"/>
                  </a:lnTo>
                  <a:lnTo>
                    <a:pt x="1879" y="955"/>
                  </a:lnTo>
                  <a:lnTo>
                    <a:pt x="1879" y="956"/>
                  </a:lnTo>
                  <a:lnTo>
                    <a:pt x="1843" y="961"/>
                  </a:lnTo>
                  <a:lnTo>
                    <a:pt x="1831" y="962"/>
                  </a:lnTo>
                  <a:lnTo>
                    <a:pt x="1829" y="962"/>
                  </a:lnTo>
                  <a:lnTo>
                    <a:pt x="1827" y="962"/>
                  </a:lnTo>
                  <a:lnTo>
                    <a:pt x="1827" y="961"/>
                  </a:lnTo>
                  <a:lnTo>
                    <a:pt x="1825" y="961"/>
                  </a:lnTo>
                  <a:lnTo>
                    <a:pt x="1825" y="960"/>
                  </a:lnTo>
                  <a:lnTo>
                    <a:pt x="1827" y="959"/>
                  </a:lnTo>
                  <a:lnTo>
                    <a:pt x="1829" y="957"/>
                  </a:lnTo>
                  <a:close/>
                  <a:moveTo>
                    <a:pt x="1910" y="934"/>
                  </a:moveTo>
                  <a:lnTo>
                    <a:pt x="1926" y="924"/>
                  </a:lnTo>
                  <a:lnTo>
                    <a:pt x="1946" y="908"/>
                  </a:lnTo>
                  <a:lnTo>
                    <a:pt x="1948" y="907"/>
                  </a:lnTo>
                  <a:lnTo>
                    <a:pt x="1950" y="907"/>
                  </a:lnTo>
                  <a:lnTo>
                    <a:pt x="1952" y="907"/>
                  </a:lnTo>
                  <a:lnTo>
                    <a:pt x="1954" y="908"/>
                  </a:lnTo>
                  <a:lnTo>
                    <a:pt x="1954" y="909"/>
                  </a:lnTo>
                  <a:lnTo>
                    <a:pt x="1952" y="910"/>
                  </a:lnTo>
                  <a:lnTo>
                    <a:pt x="1932" y="926"/>
                  </a:lnTo>
                  <a:lnTo>
                    <a:pt x="1916" y="936"/>
                  </a:lnTo>
                  <a:lnTo>
                    <a:pt x="1914" y="938"/>
                  </a:lnTo>
                  <a:lnTo>
                    <a:pt x="1912" y="938"/>
                  </a:lnTo>
                  <a:lnTo>
                    <a:pt x="1910" y="936"/>
                  </a:lnTo>
                  <a:lnTo>
                    <a:pt x="1908" y="935"/>
                  </a:lnTo>
                  <a:lnTo>
                    <a:pt x="1910" y="934"/>
                  </a:lnTo>
                  <a:close/>
                  <a:moveTo>
                    <a:pt x="1968" y="887"/>
                  </a:moveTo>
                  <a:lnTo>
                    <a:pt x="1978" y="879"/>
                  </a:lnTo>
                  <a:lnTo>
                    <a:pt x="1998" y="857"/>
                  </a:lnTo>
                  <a:lnTo>
                    <a:pt x="2000" y="856"/>
                  </a:lnTo>
                  <a:lnTo>
                    <a:pt x="2001" y="856"/>
                  </a:lnTo>
                  <a:lnTo>
                    <a:pt x="2003" y="857"/>
                  </a:lnTo>
                  <a:lnTo>
                    <a:pt x="2003" y="858"/>
                  </a:lnTo>
                  <a:lnTo>
                    <a:pt x="2003" y="859"/>
                  </a:lnTo>
                  <a:lnTo>
                    <a:pt x="1984" y="882"/>
                  </a:lnTo>
                  <a:lnTo>
                    <a:pt x="1976" y="889"/>
                  </a:lnTo>
                  <a:lnTo>
                    <a:pt x="1974" y="890"/>
                  </a:lnTo>
                  <a:lnTo>
                    <a:pt x="1972" y="890"/>
                  </a:lnTo>
                  <a:lnTo>
                    <a:pt x="1970" y="890"/>
                  </a:lnTo>
                  <a:lnTo>
                    <a:pt x="1968" y="889"/>
                  </a:lnTo>
                  <a:lnTo>
                    <a:pt x="1968" y="888"/>
                  </a:lnTo>
                  <a:lnTo>
                    <a:pt x="1968" y="887"/>
                  </a:lnTo>
                  <a:close/>
                  <a:moveTo>
                    <a:pt x="2015" y="835"/>
                  </a:moveTo>
                  <a:lnTo>
                    <a:pt x="2029" y="817"/>
                  </a:lnTo>
                  <a:lnTo>
                    <a:pt x="2037" y="804"/>
                  </a:lnTo>
                  <a:lnTo>
                    <a:pt x="2039" y="802"/>
                  </a:lnTo>
                  <a:lnTo>
                    <a:pt x="2041" y="802"/>
                  </a:lnTo>
                  <a:lnTo>
                    <a:pt x="2043" y="802"/>
                  </a:lnTo>
                  <a:lnTo>
                    <a:pt x="2045" y="804"/>
                  </a:lnTo>
                  <a:lnTo>
                    <a:pt x="2045" y="805"/>
                  </a:lnTo>
                  <a:lnTo>
                    <a:pt x="2045" y="806"/>
                  </a:lnTo>
                  <a:lnTo>
                    <a:pt x="2035" y="820"/>
                  </a:lnTo>
                  <a:lnTo>
                    <a:pt x="2021" y="837"/>
                  </a:lnTo>
                  <a:lnTo>
                    <a:pt x="2021" y="838"/>
                  </a:lnTo>
                  <a:lnTo>
                    <a:pt x="2019" y="838"/>
                  </a:lnTo>
                  <a:lnTo>
                    <a:pt x="2017" y="838"/>
                  </a:lnTo>
                  <a:lnTo>
                    <a:pt x="2015" y="838"/>
                  </a:lnTo>
                  <a:lnTo>
                    <a:pt x="2013" y="837"/>
                  </a:lnTo>
                  <a:lnTo>
                    <a:pt x="2013" y="836"/>
                  </a:lnTo>
                  <a:lnTo>
                    <a:pt x="2015" y="835"/>
                  </a:lnTo>
                  <a:close/>
                  <a:moveTo>
                    <a:pt x="2053" y="781"/>
                  </a:moveTo>
                  <a:lnTo>
                    <a:pt x="2077" y="749"/>
                  </a:lnTo>
                  <a:lnTo>
                    <a:pt x="2079" y="748"/>
                  </a:lnTo>
                  <a:lnTo>
                    <a:pt x="2081" y="748"/>
                  </a:lnTo>
                  <a:lnTo>
                    <a:pt x="2083" y="749"/>
                  </a:lnTo>
                  <a:lnTo>
                    <a:pt x="2085" y="750"/>
                  </a:lnTo>
                  <a:lnTo>
                    <a:pt x="2083" y="752"/>
                  </a:lnTo>
                  <a:lnTo>
                    <a:pt x="2061" y="783"/>
                  </a:lnTo>
                  <a:lnTo>
                    <a:pt x="2061" y="784"/>
                  </a:lnTo>
                  <a:lnTo>
                    <a:pt x="2059" y="785"/>
                  </a:lnTo>
                  <a:lnTo>
                    <a:pt x="2057" y="785"/>
                  </a:lnTo>
                  <a:lnTo>
                    <a:pt x="2055" y="784"/>
                  </a:lnTo>
                  <a:lnTo>
                    <a:pt x="2053" y="783"/>
                  </a:lnTo>
                  <a:lnTo>
                    <a:pt x="2053" y="781"/>
                  </a:lnTo>
                  <a:close/>
                  <a:moveTo>
                    <a:pt x="2091" y="727"/>
                  </a:moveTo>
                  <a:lnTo>
                    <a:pt x="2107" y="702"/>
                  </a:lnTo>
                  <a:lnTo>
                    <a:pt x="2110" y="695"/>
                  </a:lnTo>
                  <a:lnTo>
                    <a:pt x="2110" y="693"/>
                  </a:lnTo>
                  <a:lnTo>
                    <a:pt x="2112" y="692"/>
                  </a:lnTo>
                  <a:lnTo>
                    <a:pt x="2114" y="692"/>
                  </a:lnTo>
                  <a:lnTo>
                    <a:pt x="2116" y="692"/>
                  </a:lnTo>
                  <a:lnTo>
                    <a:pt x="2116" y="693"/>
                  </a:lnTo>
                  <a:lnTo>
                    <a:pt x="2118" y="693"/>
                  </a:lnTo>
                  <a:lnTo>
                    <a:pt x="2118" y="695"/>
                  </a:lnTo>
                  <a:lnTo>
                    <a:pt x="2118" y="696"/>
                  </a:lnTo>
                  <a:lnTo>
                    <a:pt x="2112" y="703"/>
                  </a:lnTo>
                  <a:lnTo>
                    <a:pt x="2099" y="728"/>
                  </a:lnTo>
                  <a:lnTo>
                    <a:pt x="2097" y="729"/>
                  </a:lnTo>
                  <a:lnTo>
                    <a:pt x="2095" y="729"/>
                  </a:lnTo>
                  <a:lnTo>
                    <a:pt x="2093" y="729"/>
                  </a:lnTo>
                  <a:lnTo>
                    <a:pt x="2091" y="728"/>
                  </a:lnTo>
                  <a:lnTo>
                    <a:pt x="2091" y="727"/>
                  </a:lnTo>
                  <a:close/>
                  <a:moveTo>
                    <a:pt x="2124" y="671"/>
                  </a:moveTo>
                  <a:lnTo>
                    <a:pt x="2132" y="658"/>
                  </a:lnTo>
                  <a:lnTo>
                    <a:pt x="2146" y="639"/>
                  </a:lnTo>
                  <a:lnTo>
                    <a:pt x="2146" y="638"/>
                  </a:lnTo>
                  <a:lnTo>
                    <a:pt x="2148" y="638"/>
                  </a:lnTo>
                  <a:lnTo>
                    <a:pt x="2150" y="638"/>
                  </a:lnTo>
                  <a:lnTo>
                    <a:pt x="2152" y="638"/>
                  </a:lnTo>
                  <a:lnTo>
                    <a:pt x="2154" y="639"/>
                  </a:lnTo>
                  <a:lnTo>
                    <a:pt x="2154" y="640"/>
                  </a:lnTo>
                  <a:lnTo>
                    <a:pt x="2152" y="641"/>
                  </a:lnTo>
                  <a:lnTo>
                    <a:pt x="2140" y="659"/>
                  </a:lnTo>
                  <a:lnTo>
                    <a:pt x="2132" y="672"/>
                  </a:lnTo>
                  <a:lnTo>
                    <a:pt x="2130" y="674"/>
                  </a:lnTo>
                  <a:lnTo>
                    <a:pt x="2128" y="674"/>
                  </a:lnTo>
                  <a:lnTo>
                    <a:pt x="2126" y="674"/>
                  </a:lnTo>
                  <a:lnTo>
                    <a:pt x="2124" y="674"/>
                  </a:lnTo>
                  <a:lnTo>
                    <a:pt x="2124" y="672"/>
                  </a:lnTo>
                  <a:lnTo>
                    <a:pt x="2124" y="671"/>
                  </a:lnTo>
                  <a:close/>
                  <a:moveTo>
                    <a:pt x="2162" y="617"/>
                  </a:moveTo>
                  <a:lnTo>
                    <a:pt x="2166" y="612"/>
                  </a:lnTo>
                  <a:lnTo>
                    <a:pt x="2182" y="584"/>
                  </a:lnTo>
                  <a:lnTo>
                    <a:pt x="2184" y="583"/>
                  </a:lnTo>
                  <a:lnTo>
                    <a:pt x="2186" y="583"/>
                  </a:lnTo>
                  <a:lnTo>
                    <a:pt x="2188" y="583"/>
                  </a:lnTo>
                  <a:lnTo>
                    <a:pt x="2190" y="584"/>
                  </a:lnTo>
                  <a:lnTo>
                    <a:pt x="2190" y="586"/>
                  </a:lnTo>
                  <a:lnTo>
                    <a:pt x="2174" y="614"/>
                  </a:lnTo>
                  <a:lnTo>
                    <a:pt x="2170" y="619"/>
                  </a:lnTo>
                  <a:lnTo>
                    <a:pt x="2168" y="620"/>
                  </a:lnTo>
                  <a:lnTo>
                    <a:pt x="2166" y="620"/>
                  </a:lnTo>
                  <a:lnTo>
                    <a:pt x="2164" y="620"/>
                  </a:lnTo>
                  <a:lnTo>
                    <a:pt x="2164" y="619"/>
                  </a:lnTo>
                  <a:lnTo>
                    <a:pt x="2162" y="618"/>
                  </a:lnTo>
                  <a:lnTo>
                    <a:pt x="2162" y="617"/>
                  </a:lnTo>
                  <a:close/>
                  <a:moveTo>
                    <a:pt x="2196" y="561"/>
                  </a:moveTo>
                  <a:lnTo>
                    <a:pt x="2214" y="529"/>
                  </a:lnTo>
                  <a:lnTo>
                    <a:pt x="2214" y="527"/>
                  </a:lnTo>
                  <a:lnTo>
                    <a:pt x="2215" y="526"/>
                  </a:lnTo>
                  <a:lnTo>
                    <a:pt x="2217" y="526"/>
                  </a:lnTo>
                  <a:lnTo>
                    <a:pt x="2219" y="527"/>
                  </a:lnTo>
                  <a:lnTo>
                    <a:pt x="2221" y="527"/>
                  </a:lnTo>
                  <a:lnTo>
                    <a:pt x="2221" y="529"/>
                  </a:lnTo>
                  <a:lnTo>
                    <a:pt x="2221" y="530"/>
                  </a:lnTo>
                  <a:lnTo>
                    <a:pt x="2204" y="562"/>
                  </a:lnTo>
                  <a:lnTo>
                    <a:pt x="2202" y="563"/>
                  </a:lnTo>
                  <a:lnTo>
                    <a:pt x="2200" y="565"/>
                  </a:lnTo>
                  <a:lnTo>
                    <a:pt x="2198" y="565"/>
                  </a:lnTo>
                  <a:lnTo>
                    <a:pt x="2196" y="563"/>
                  </a:lnTo>
                  <a:lnTo>
                    <a:pt x="2196" y="562"/>
                  </a:lnTo>
                  <a:lnTo>
                    <a:pt x="2196" y="561"/>
                  </a:lnTo>
                  <a:close/>
                  <a:moveTo>
                    <a:pt x="2225" y="505"/>
                  </a:moveTo>
                  <a:lnTo>
                    <a:pt x="2243" y="472"/>
                  </a:lnTo>
                  <a:lnTo>
                    <a:pt x="2245" y="470"/>
                  </a:lnTo>
                  <a:lnTo>
                    <a:pt x="2247" y="470"/>
                  </a:lnTo>
                  <a:lnTo>
                    <a:pt x="2249" y="470"/>
                  </a:lnTo>
                  <a:lnTo>
                    <a:pt x="2251" y="470"/>
                  </a:lnTo>
                  <a:lnTo>
                    <a:pt x="2251" y="472"/>
                  </a:lnTo>
                  <a:lnTo>
                    <a:pt x="2251" y="473"/>
                  </a:lnTo>
                  <a:lnTo>
                    <a:pt x="2233" y="506"/>
                  </a:lnTo>
                  <a:lnTo>
                    <a:pt x="2233" y="508"/>
                  </a:lnTo>
                  <a:lnTo>
                    <a:pt x="2231" y="508"/>
                  </a:lnTo>
                  <a:lnTo>
                    <a:pt x="2229" y="508"/>
                  </a:lnTo>
                  <a:lnTo>
                    <a:pt x="2227" y="508"/>
                  </a:lnTo>
                  <a:lnTo>
                    <a:pt x="2225" y="506"/>
                  </a:lnTo>
                  <a:lnTo>
                    <a:pt x="2225" y="505"/>
                  </a:lnTo>
                  <a:close/>
                  <a:moveTo>
                    <a:pt x="2257" y="448"/>
                  </a:moveTo>
                  <a:lnTo>
                    <a:pt x="2275" y="416"/>
                  </a:lnTo>
                  <a:lnTo>
                    <a:pt x="2275" y="415"/>
                  </a:lnTo>
                  <a:lnTo>
                    <a:pt x="2277" y="413"/>
                  </a:lnTo>
                  <a:lnTo>
                    <a:pt x="2279" y="413"/>
                  </a:lnTo>
                  <a:lnTo>
                    <a:pt x="2281" y="415"/>
                  </a:lnTo>
                  <a:lnTo>
                    <a:pt x="2283" y="416"/>
                  </a:lnTo>
                  <a:lnTo>
                    <a:pt x="2281" y="417"/>
                  </a:lnTo>
                  <a:lnTo>
                    <a:pt x="2263" y="449"/>
                  </a:lnTo>
                  <a:lnTo>
                    <a:pt x="2263" y="451"/>
                  </a:lnTo>
                  <a:lnTo>
                    <a:pt x="2261" y="452"/>
                  </a:lnTo>
                  <a:lnTo>
                    <a:pt x="2259" y="452"/>
                  </a:lnTo>
                  <a:lnTo>
                    <a:pt x="2257" y="451"/>
                  </a:lnTo>
                  <a:lnTo>
                    <a:pt x="2257" y="449"/>
                  </a:lnTo>
                  <a:lnTo>
                    <a:pt x="2257" y="448"/>
                  </a:lnTo>
                  <a:close/>
                  <a:moveTo>
                    <a:pt x="2287" y="392"/>
                  </a:moveTo>
                  <a:lnTo>
                    <a:pt x="2305" y="359"/>
                  </a:lnTo>
                  <a:lnTo>
                    <a:pt x="2305" y="358"/>
                  </a:lnTo>
                  <a:lnTo>
                    <a:pt x="2307" y="358"/>
                  </a:lnTo>
                  <a:lnTo>
                    <a:pt x="2309" y="358"/>
                  </a:lnTo>
                  <a:lnTo>
                    <a:pt x="2311" y="358"/>
                  </a:lnTo>
                  <a:lnTo>
                    <a:pt x="2313" y="359"/>
                  </a:lnTo>
                  <a:lnTo>
                    <a:pt x="2313" y="360"/>
                  </a:lnTo>
                  <a:lnTo>
                    <a:pt x="2295" y="394"/>
                  </a:lnTo>
                  <a:lnTo>
                    <a:pt x="2293" y="395"/>
                  </a:lnTo>
                  <a:lnTo>
                    <a:pt x="2291" y="395"/>
                  </a:lnTo>
                  <a:lnTo>
                    <a:pt x="2289" y="395"/>
                  </a:lnTo>
                  <a:lnTo>
                    <a:pt x="2287" y="394"/>
                  </a:lnTo>
                  <a:lnTo>
                    <a:pt x="2287" y="392"/>
                  </a:lnTo>
                  <a:close/>
                  <a:moveTo>
                    <a:pt x="2317" y="335"/>
                  </a:moveTo>
                  <a:lnTo>
                    <a:pt x="2322" y="328"/>
                  </a:lnTo>
                  <a:lnTo>
                    <a:pt x="2336" y="303"/>
                  </a:lnTo>
                  <a:lnTo>
                    <a:pt x="2338" y="302"/>
                  </a:lnTo>
                  <a:lnTo>
                    <a:pt x="2340" y="302"/>
                  </a:lnTo>
                  <a:lnTo>
                    <a:pt x="2342" y="302"/>
                  </a:lnTo>
                  <a:lnTo>
                    <a:pt x="2344" y="302"/>
                  </a:lnTo>
                  <a:lnTo>
                    <a:pt x="2344" y="303"/>
                  </a:lnTo>
                  <a:lnTo>
                    <a:pt x="2344" y="304"/>
                  </a:lnTo>
                  <a:lnTo>
                    <a:pt x="2328" y="329"/>
                  </a:lnTo>
                  <a:lnTo>
                    <a:pt x="2324" y="337"/>
                  </a:lnTo>
                  <a:lnTo>
                    <a:pt x="2324" y="338"/>
                  </a:lnTo>
                  <a:lnTo>
                    <a:pt x="2322" y="339"/>
                  </a:lnTo>
                  <a:lnTo>
                    <a:pt x="2321" y="339"/>
                  </a:lnTo>
                  <a:lnTo>
                    <a:pt x="2319" y="338"/>
                  </a:lnTo>
                  <a:lnTo>
                    <a:pt x="2317" y="337"/>
                  </a:lnTo>
                  <a:lnTo>
                    <a:pt x="2317" y="335"/>
                  </a:lnTo>
                  <a:close/>
                  <a:moveTo>
                    <a:pt x="2350" y="280"/>
                  </a:moveTo>
                  <a:lnTo>
                    <a:pt x="2370" y="247"/>
                  </a:lnTo>
                  <a:lnTo>
                    <a:pt x="2370" y="246"/>
                  </a:lnTo>
                  <a:lnTo>
                    <a:pt x="2372" y="246"/>
                  </a:lnTo>
                  <a:lnTo>
                    <a:pt x="2374" y="246"/>
                  </a:lnTo>
                  <a:lnTo>
                    <a:pt x="2376" y="246"/>
                  </a:lnTo>
                  <a:lnTo>
                    <a:pt x="2378" y="247"/>
                  </a:lnTo>
                  <a:lnTo>
                    <a:pt x="2378" y="249"/>
                  </a:lnTo>
                  <a:lnTo>
                    <a:pt x="2358" y="282"/>
                  </a:lnTo>
                  <a:lnTo>
                    <a:pt x="2356" y="283"/>
                  </a:lnTo>
                  <a:lnTo>
                    <a:pt x="2354" y="283"/>
                  </a:lnTo>
                  <a:lnTo>
                    <a:pt x="2352" y="282"/>
                  </a:lnTo>
                  <a:lnTo>
                    <a:pt x="2350" y="282"/>
                  </a:lnTo>
                  <a:lnTo>
                    <a:pt x="2350" y="281"/>
                  </a:lnTo>
                  <a:lnTo>
                    <a:pt x="2350" y="280"/>
                  </a:lnTo>
                  <a:close/>
                  <a:moveTo>
                    <a:pt x="2384" y="224"/>
                  </a:moveTo>
                  <a:lnTo>
                    <a:pt x="2400" y="202"/>
                  </a:lnTo>
                  <a:lnTo>
                    <a:pt x="2406" y="192"/>
                  </a:lnTo>
                  <a:lnTo>
                    <a:pt x="2408" y="192"/>
                  </a:lnTo>
                  <a:lnTo>
                    <a:pt x="2408" y="190"/>
                  </a:lnTo>
                  <a:lnTo>
                    <a:pt x="2410" y="190"/>
                  </a:lnTo>
                  <a:lnTo>
                    <a:pt x="2412" y="190"/>
                  </a:lnTo>
                  <a:lnTo>
                    <a:pt x="2412" y="192"/>
                  </a:lnTo>
                  <a:lnTo>
                    <a:pt x="2414" y="192"/>
                  </a:lnTo>
                  <a:lnTo>
                    <a:pt x="2414" y="193"/>
                  </a:lnTo>
                  <a:lnTo>
                    <a:pt x="2414" y="194"/>
                  </a:lnTo>
                  <a:lnTo>
                    <a:pt x="2406" y="203"/>
                  </a:lnTo>
                  <a:lnTo>
                    <a:pt x="2392" y="226"/>
                  </a:lnTo>
                  <a:lnTo>
                    <a:pt x="2390" y="228"/>
                  </a:lnTo>
                  <a:lnTo>
                    <a:pt x="2388" y="228"/>
                  </a:lnTo>
                  <a:lnTo>
                    <a:pt x="2386" y="228"/>
                  </a:lnTo>
                  <a:lnTo>
                    <a:pt x="2386" y="226"/>
                  </a:lnTo>
                  <a:lnTo>
                    <a:pt x="2384" y="226"/>
                  </a:lnTo>
                  <a:lnTo>
                    <a:pt x="2384" y="225"/>
                  </a:lnTo>
                  <a:lnTo>
                    <a:pt x="2384" y="224"/>
                  </a:lnTo>
                  <a:close/>
                  <a:moveTo>
                    <a:pt x="2422" y="169"/>
                  </a:moveTo>
                  <a:lnTo>
                    <a:pt x="2426" y="164"/>
                  </a:lnTo>
                  <a:lnTo>
                    <a:pt x="2451" y="140"/>
                  </a:lnTo>
                  <a:lnTo>
                    <a:pt x="2451" y="138"/>
                  </a:lnTo>
                  <a:lnTo>
                    <a:pt x="2453" y="138"/>
                  </a:lnTo>
                  <a:lnTo>
                    <a:pt x="2455" y="138"/>
                  </a:lnTo>
                  <a:lnTo>
                    <a:pt x="2457" y="138"/>
                  </a:lnTo>
                  <a:lnTo>
                    <a:pt x="2457" y="140"/>
                  </a:lnTo>
                  <a:lnTo>
                    <a:pt x="2459" y="141"/>
                  </a:lnTo>
                  <a:lnTo>
                    <a:pt x="2457" y="142"/>
                  </a:lnTo>
                  <a:lnTo>
                    <a:pt x="2431" y="167"/>
                  </a:lnTo>
                  <a:lnTo>
                    <a:pt x="2433" y="167"/>
                  </a:lnTo>
                  <a:lnTo>
                    <a:pt x="2430" y="172"/>
                  </a:lnTo>
                  <a:lnTo>
                    <a:pt x="2428" y="172"/>
                  </a:lnTo>
                  <a:lnTo>
                    <a:pt x="2428" y="173"/>
                  </a:lnTo>
                  <a:lnTo>
                    <a:pt x="2426" y="173"/>
                  </a:lnTo>
                  <a:lnTo>
                    <a:pt x="2424" y="173"/>
                  </a:lnTo>
                  <a:lnTo>
                    <a:pt x="2424" y="172"/>
                  </a:lnTo>
                  <a:lnTo>
                    <a:pt x="2422" y="172"/>
                  </a:lnTo>
                  <a:lnTo>
                    <a:pt x="2422" y="171"/>
                  </a:lnTo>
                  <a:lnTo>
                    <a:pt x="2422" y="169"/>
                  </a:lnTo>
                  <a:close/>
                  <a:moveTo>
                    <a:pt x="2471" y="119"/>
                  </a:moveTo>
                  <a:lnTo>
                    <a:pt x="2485" y="100"/>
                  </a:lnTo>
                  <a:lnTo>
                    <a:pt x="2497" y="88"/>
                  </a:lnTo>
                  <a:lnTo>
                    <a:pt x="2499" y="86"/>
                  </a:lnTo>
                  <a:lnTo>
                    <a:pt x="2501" y="86"/>
                  </a:lnTo>
                  <a:lnTo>
                    <a:pt x="2503" y="86"/>
                  </a:lnTo>
                  <a:lnTo>
                    <a:pt x="2503" y="88"/>
                  </a:lnTo>
                  <a:lnTo>
                    <a:pt x="2505" y="88"/>
                  </a:lnTo>
                  <a:lnTo>
                    <a:pt x="2505" y="89"/>
                  </a:lnTo>
                  <a:lnTo>
                    <a:pt x="2505" y="90"/>
                  </a:lnTo>
                  <a:lnTo>
                    <a:pt x="2493" y="102"/>
                  </a:lnTo>
                  <a:lnTo>
                    <a:pt x="2477" y="121"/>
                  </a:lnTo>
                  <a:lnTo>
                    <a:pt x="2475" y="122"/>
                  </a:lnTo>
                  <a:lnTo>
                    <a:pt x="2473" y="122"/>
                  </a:lnTo>
                  <a:lnTo>
                    <a:pt x="2473" y="121"/>
                  </a:lnTo>
                  <a:lnTo>
                    <a:pt x="2471" y="121"/>
                  </a:lnTo>
                  <a:lnTo>
                    <a:pt x="2471" y="120"/>
                  </a:lnTo>
                  <a:lnTo>
                    <a:pt x="2471" y="119"/>
                  </a:lnTo>
                  <a:close/>
                  <a:moveTo>
                    <a:pt x="2519" y="67"/>
                  </a:moveTo>
                  <a:lnTo>
                    <a:pt x="2538" y="49"/>
                  </a:lnTo>
                  <a:lnTo>
                    <a:pt x="2552" y="38"/>
                  </a:lnTo>
                  <a:lnTo>
                    <a:pt x="2554" y="38"/>
                  </a:lnTo>
                  <a:lnTo>
                    <a:pt x="2556" y="38"/>
                  </a:lnTo>
                  <a:lnTo>
                    <a:pt x="2558" y="39"/>
                  </a:lnTo>
                  <a:lnTo>
                    <a:pt x="2558" y="41"/>
                  </a:lnTo>
                  <a:lnTo>
                    <a:pt x="2558" y="42"/>
                  </a:lnTo>
                  <a:lnTo>
                    <a:pt x="2544" y="52"/>
                  </a:lnTo>
                  <a:lnTo>
                    <a:pt x="2525" y="69"/>
                  </a:lnTo>
                  <a:lnTo>
                    <a:pt x="2523" y="70"/>
                  </a:lnTo>
                  <a:lnTo>
                    <a:pt x="2521" y="70"/>
                  </a:lnTo>
                  <a:lnTo>
                    <a:pt x="2519" y="70"/>
                  </a:lnTo>
                  <a:lnTo>
                    <a:pt x="2519" y="69"/>
                  </a:lnTo>
                  <a:lnTo>
                    <a:pt x="2517" y="68"/>
                  </a:lnTo>
                  <a:lnTo>
                    <a:pt x="2519" y="67"/>
                  </a:lnTo>
                  <a:close/>
                  <a:moveTo>
                    <a:pt x="2580" y="21"/>
                  </a:moveTo>
                  <a:lnTo>
                    <a:pt x="2590" y="14"/>
                  </a:lnTo>
                  <a:lnTo>
                    <a:pt x="2592" y="14"/>
                  </a:lnTo>
                  <a:lnTo>
                    <a:pt x="2618" y="6"/>
                  </a:lnTo>
                  <a:lnTo>
                    <a:pt x="2630" y="3"/>
                  </a:lnTo>
                  <a:lnTo>
                    <a:pt x="2632" y="3"/>
                  </a:lnTo>
                  <a:lnTo>
                    <a:pt x="2634" y="5"/>
                  </a:lnTo>
                  <a:lnTo>
                    <a:pt x="2634" y="6"/>
                  </a:lnTo>
                  <a:lnTo>
                    <a:pt x="2634" y="7"/>
                  </a:lnTo>
                  <a:lnTo>
                    <a:pt x="2632" y="8"/>
                  </a:lnTo>
                  <a:lnTo>
                    <a:pt x="2620" y="11"/>
                  </a:lnTo>
                  <a:lnTo>
                    <a:pt x="2594" y="19"/>
                  </a:lnTo>
                  <a:lnTo>
                    <a:pt x="2596" y="18"/>
                  </a:lnTo>
                  <a:lnTo>
                    <a:pt x="2584" y="24"/>
                  </a:lnTo>
                  <a:lnTo>
                    <a:pt x="2582" y="24"/>
                  </a:lnTo>
                  <a:lnTo>
                    <a:pt x="2580" y="24"/>
                  </a:lnTo>
                  <a:lnTo>
                    <a:pt x="2578" y="23"/>
                  </a:lnTo>
                  <a:lnTo>
                    <a:pt x="2578" y="22"/>
                  </a:lnTo>
                  <a:lnTo>
                    <a:pt x="2580" y="21"/>
                  </a:lnTo>
                  <a:close/>
                  <a:moveTo>
                    <a:pt x="2669" y="0"/>
                  </a:moveTo>
                  <a:lnTo>
                    <a:pt x="2671" y="0"/>
                  </a:lnTo>
                  <a:lnTo>
                    <a:pt x="2671" y="1"/>
                  </a:lnTo>
                  <a:lnTo>
                    <a:pt x="2697" y="6"/>
                  </a:lnTo>
                  <a:lnTo>
                    <a:pt x="2699" y="6"/>
                  </a:lnTo>
                  <a:lnTo>
                    <a:pt x="2723" y="13"/>
                  </a:lnTo>
                  <a:lnTo>
                    <a:pt x="2723" y="14"/>
                  </a:lnTo>
                  <a:lnTo>
                    <a:pt x="2725" y="16"/>
                  </a:lnTo>
                  <a:lnTo>
                    <a:pt x="2723" y="17"/>
                  </a:lnTo>
                  <a:lnTo>
                    <a:pt x="2723" y="18"/>
                  </a:lnTo>
                  <a:lnTo>
                    <a:pt x="2721" y="18"/>
                  </a:lnTo>
                  <a:lnTo>
                    <a:pt x="2719" y="18"/>
                  </a:lnTo>
                  <a:lnTo>
                    <a:pt x="2695" y="11"/>
                  </a:lnTo>
                  <a:lnTo>
                    <a:pt x="2669" y="5"/>
                  </a:lnTo>
                  <a:lnTo>
                    <a:pt x="2671" y="5"/>
                  </a:lnTo>
                  <a:lnTo>
                    <a:pt x="2669" y="5"/>
                  </a:lnTo>
                  <a:lnTo>
                    <a:pt x="2667" y="5"/>
                  </a:lnTo>
                  <a:lnTo>
                    <a:pt x="2665" y="3"/>
                  </a:lnTo>
                  <a:lnTo>
                    <a:pt x="2665" y="2"/>
                  </a:lnTo>
                  <a:lnTo>
                    <a:pt x="2667" y="1"/>
                  </a:lnTo>
                  <a:lnTo>
                    <a:pt x="2669" y="0"/>
                  </a:lnTo>
                  <a:close/>
                  <a:moveTo>
                    <a:pt x="2756" y="27"/>
                  </a:moveTo>
                  <a:lnTo>
                    <a:pt x="2758" y="28"/>
                  </a:lnTo>
                  <a:lnTo>
                    <a:pt x="2760" y="29"/>
                  </a:lnTo>
                  <a:lnTo>
                    <a:pt x="2786" y="49"/>
                  </a:lnTo>
                  <a:lnTo>
                    <a:pt x="2792" y="54"/>
                  </a:lnTo>
                  <a:lnTo>
                    <a:pt x="2792" y="55"/>
                  </a:lnTo>
                  <a:lnTo>
                    <a:pt x="2792" y="57"/>
                  </a:lnTo>
                  <a:lnTo>
                    <a:pt x="2792" y="58"/>
                  </a:lnTo>
                  <a:lnTo>
                    <a:pt x="2790" y="58"/>
                  </a:lnTo>
                  <a:lnTo>
                    <a:pt x="2788" y="58"/>
                  </a:lnTo>
                  <a:lnTo>
                    <a:pt x="2786" y="58"/>
                  </a:lnTo>
                  <a:lnTo>
                    <a:pt x="2780" y="52"/>
                  </a:lnTo>
                  <a:lnTo>
                    <a:pt x="2754" y="32"/>
                  </a:lnTo>
                  <a:lnTo>
                    <a:pt x="2754" y="33"/>
                  </a:lnTo>
                  <a:lnTo>
                    <a:pt x="2751" y="32"/>
                  </a:lnTo>
                  <a:lnTo>
                    <a:pt x="2751" y="31"/>
                  </a:lnTo>
                  <a:lnTo>
                    <a:pt x="2751" y="29"/>
                  </a:lnTo>
                  <a:lnTo>
                    <a:pt x="2751" y="28"/>
                  </a:lnTo>
                  <a:lnTo>
                    <a:pt x="2751" y="27"/>
                  </a:lnTo>
                  <a:lnTo>
                    <a:pt x="2752" y="27"/>
                  </a:lnTo>
                  <a:lnTo>
                    <a:pt x="2754" y="27"/>
                  </a:lnTo>
                  <a:lnTo>
                    <a:pt x="2756" y="27"/>
                  </a:lnTo>
                  <a:close/>
                  <a:moveTo>
                    <a:pt x="2816" y="75"/>
                  </a:moveTo>
                  <a:lnTo>
                    <a:pt x="2838" y="100"/>
                  </a:lnTo>
                  <a:lnTo>
                    <a:pt x="2842" y="105"/>
                  </a:lnTo>
                  <a:lnTo>
                    <a:pt x="2844" y="106"/>
                  </a:lnTo>
                  <a:lnTo>
                    <a:pt x="2844" y="107"/>
                  </a:lnTo>
                  <a:lnTo>
                    <a:pt x="2842" y="107"/>
                  </a:lnTo>
                  <a:lnTo>
                    <a:pt x="2842" y="109"/>
                  </a:lnTo>
                  <a:lnTo>
                    <a:pt x="2840" y="109"/>
                  </a:lnTo>
                  <a:lnTo>
                    <a:pt x="2838" y="109"/>
                  </a:lnTo>
                  <a:lnTo>
                    <a:pt x="2836" y="109"/>
                  </a:lnTo>
                  <a:lnTo>
                    <a:pt x="2836" y="107"/>
                  </a:lnTo>
                  <a:lnTo>
                    <a:pt x="2832" y="102"/>
                  </a:lnTo>
                  <a:lnTo>
                    <a:pt x="2808" y="78"/>
                  </a:lnTo>
                  <a:lnTo>
                    <a:pt x="2808" y="76"/>
                  </a:lnTo>
                  <a:lnTo>
                    <a:pt x="2808" y="75"/>
                  </a:lnTo>
                  <a:lnTo>
                    <a:pt x="2810" y="74"/>
                  </a:lnTo>
                  <a:lnTo>
                    <a:pt x="2812" y="74"/>
                  </a:lnTo>
                  <a:lnTo>
                    <a:pt x="2814" y="74"/>
                  </a:lnTo>
                  <a:lnTo>
                    <a:pt x="2816" y="75"/>
                  </a:lnTo>
                  <a:close/>
                  <a:moveTo>
                    <a:pt x="2861" y="127"/>
                  </a:moveTo>
                  <a:lnTo>
                    <a:pt x="2863" y="131"/>
                  </a:lnTo>
                  <a:lnTo>
                    <a:pt x="2885" y="158"/>
                  </a:lnTo>
                  <a:lnTo>
                    <a:pt x="2885" y="159"/>
                  </a:lnTo>
                  <a:lnTo>
                    <a:pt x="2885" y="161"/>
                  </a:lnTo>
                  <a:lnTo>
                    <a:pt x="2883" y="162"/>
                  </a:lnTo>
                  <a:lnTo>
                    <a:pt x="2881" y="162"/>
                  </a:lnTo>
                  <a:lnTo>
                    <a:pt x="2879" y="162"/>
                  </a:lnTo>
                  <a:lnTo>
                    <a:pt x="2877" y="161"/>
                  </a:lnTo>
                  <a:lnTo>
                    <a:pt x="2858" y="133"/>
                  </a:lnTo>
                  <a:lnTo>
                    <a:pt x="2854" y="130"/>
                  </a:lnTo>
                  <a:lnTo>
                    <a:pt x="2854" y="128"/>
                  </a:lnTo>
                  <a:lnTo>
                    <a:pt x="2854" y="127"/>
                  </a:lnTo>
                  <a:lnTo>
                    <a:pt x="2856" y="126"/>
                  </a:lnTo>
                  <a:lnTo>
                    <a:pt x="2858" y="126"/>
                  </a:lnTo>
                  <a:lnTo>
                    <a:pt x="2859" y="126"/>
                  </a:lnTo>
                  <a:lnTo>
                    <a:pt x="2861" y="127"/>
                  </a:lnTo>
                  <a:close/>
                  <a:moveTo>
                    <a:pt x="2901" y="182"/>
                  </a:moveTo>
                  <a:lnTo>
                    <a:pt x="2921" y="214"/>
                  </a:lnTo>
                  <a:lnTo>
                    <a:pt x="2923" y="214"/>
                  </a:lnTo>
                  <a:lnTo>
                    <a:pt x="2921" y="215"/>
                  </a:lnTo>
                  <a:lnTo>
                    <a:pt x="2921" y="216"/>
                  </a:lnTo>
                  <a:lnTo>
                    <a:pt x="2919" y="216"/>
                  </a:lnTo>
                  <a:lnTo>
                    <a:pt x="2917" y="216"/>
                  </a:lnTo>
                  <a:lnTo>
                    <a:pt x="2915" y="216"/>
                  </a:lnTo>
                  <a:lnTo>
                    <a:pt x="2915" y="215"/>
                  </a:lnTo>
                  <a:lnTo>
                    <a:pt x="2893" y="183"/>
                  </a:lnTo>
                  <a:lnTo>
                    <a:pt x="2893" y="182"/>
                  </a:lnTo>
                  <a:lnTo>
                    <a:pt x="2895" y="181"/>
                  </a:lnTo>
                  <a:lnTo>
                    <a:pt x="2897" y="179"/>
                  </a:lnTo>
                  <a:lnTo>
                    <a:pt x="2899" y="181"/>
                  </a:lnTo>
                  <a:lnTo>
                    <a:pt x="2901" y="182"/>
                  </a:lnTo>
                  <a:close/>
                  <a:moveTo>
                    <a:pt x="2937" y="236"/>
                  </a:moveTo>
                  <a:lnTo>
                    <a:pt x="2941" y="244"/>
                  </a:lnTo>
                  <a:lnTo>
                    <a:pt x="2957" y="268"/>
                  </a:lnTo>
                  <a:lnTo>
                    <a:pt x="2957" y="270"/>
                  </a:lnTo>
                  <a:lnTo>
                    <a:pt x="2957" y="271"/>
                  </a:lnTo>
                  <a:lnTo>
                    <a:pt x="2955" y="272"/>
                  </a:lnTo>
                  <a:lnTo>
                    <a:pt x="2953" y="272"/>
                  </a:lnTo>
                  <a:lnTo>
                    <a:pt x="2951" y="271"/>
                  </a:lnTo>
                  <a:lnTo>
                    <a:pt x="2935" y="245"/>
                  </a:lnTo>
                  <a:lnTo>
                    <a:pt x="2929" y="239"/>
                  </a:lnTo>
                  <a:lnTo>
                    <a:pt x="2929" y="237"/>
                  </a:lnTo>
                  <a:lnTo>
                    <a:pt x="2929" y="236"/>
                  </a:lnTo>
                  <a:lnTo>
                    <a:pt x="2931" y="235"/>
                  </a:lnTo>
                  <a:lnTo>
                    <a:pt x="2933" y="235"/>
                  </a:lnTo>
                  <a:lnTo>
                    <a:pt x="2935" y="235"/>
                  </a:lnTo>
                  <a:lnTo>
                    <a:pt x="2937" y="235"/>
                  </a:lnTo>
                  <a:lnTo>
                    <a:pt x="2937" y="236"/>
                  </a:lnTo>
                  <a:close/>
                  <a:moveTo>
                    <a:pt x="2970" y="292"/>
                  </a:moveTo>
                  <a:lnTo>
                    <a:pt x="2990" y="324"/>
                  </a:lnTo>
                  <a:lnTo>
                    <a:pt x="2990" y="325"/>
                  </a:lnTo>
                  <a:lnTo>
                    <a:pt x="2990" y="327"/>
                  </a:lnTo>
                  <a:lnTo>
                    <a:pt x="2988" y="327"/>
                  </a:lnTo>
                  <a:lnTo>
                    <a:pt x="2988" y="328"/>
                  </a:lnTo>
                  <a:lnTo>
                    <a:pt x="2986" y="328"/>
                  </a:lnTo>
                  <a:lnTo>
                    <a:pt x="2984" y="328"/>
                  </a:lnTo>
                  <a:lnTo>
                    <a:pt x="2984" y="327"/>
                  </a:lnTo>
                  <a:lnTo>
                    <a:pt x="2982" y="327"/>
                  </a:lnTo>
                  <a:lnTo>
                    <a:pt x="2965" y="293"/>
                  </a:lnTo>
                  <a:lnTo>
                    <a:pt x="2963" y="293"/>
                  </a:lnTo>
                  <a:lnTo>
                    <a:pt x="2965" y="292"/>
                  </a:lnTo>
                  <a:lnTo>
                    <a:pt x="2965" y="291"/>
                  </a:lnTo>
                  <a:lnTo>
                    <a:pt x="2966" y="291"/>
                  </a:lnTo>
                  <a:lnTo>
                    <a:pt x="2968" y="291"/>
                  </a:lnTo>
                  <a:lnTo>
                    <a:pt x="2970" y="291"/>
                  </a:lnTo>
                  <a:lnTo>
                    <a:pt x="2970" y="292"/>
                  </a:lnTo>
                  <a:close/>
                  <a:moveTo>
                    <a:pt x="3004" y="348"/>
                  </a:moveTo>
                  <a:lnTo>
                    <a:pt x="3020" y="376"/>
                  </a:lnTo>
                  <a:lnTo>
                    <a:pt x="3022" y="380"/>
                  </a:lnTo>
                  <a:lnTo>
                    <a:pt x="3024" y="381"/>
                  </a:lnTo>
                  <a:lnTo>
                    <a:pt x="3022" y="382"/>
                  </a:lnTo>
                  <a:lnTo>
                    <a:pt x="3020" y="384"/>
                  </a:lnTo>
                  <a:lnTo>
                    <a:pt x="3018" y="384"/>
                  </a:lnTo>
                  <a:lnTo>
                    <a:pt x="3016" y="382"/>
                  </a:lnTo>
                  <a:lnTo>
                    <a:pt x="3012" y="377"/>
                  </a:lnTo>
                  <a:lnTo>
                    <a:pt x="2996" y="349"/>
                  </a:lnTo>
                  <a:lnTo>
                    <a:pt x="2996" y="348"/>
                  </a:lnTo>
                  <a:lnTo>
                    <a:pt x="2996" y="347"/>
                  </a:lnTo>
                  <a:lnTo>
                    <a:pt x="2998" y="347"/>
                  </a:lnTo>
                  <a:lnTo>
                    <a:pt x="3000" y="347"/>
                  </a:lnTo>
                  <a:lnTo>
                    <a:pt x="3002" y="347"/>
                  </a:lnTo>
                  <a:lnTo>
                    <a:pt x="3004" y="348"/>
                  </a:lnTo>
                  <a:close/>
                  <a:moveTo>
                    <a:pt x="3040" y="402"/>
                  </a:moveTo>
                  <a:lnTo>
                    <a:pt x="3054" y="423"/>
                  </a:lnTo>
                  <a:lnTo>
                    <a:pt x="3060" y="434"/>
                  </a:lnTo>
                  <a:lnTo>
                    <a:pt x="3060" y="436"/>
                  </a:lnTo>
                  <a:lnTo>
                    <a:pt x="3060" y="437"/>
                  </a:lnTo>
                  <a:lnTo>
                    <a:pt x="3060" y="438"/>
                  </a:lnTo>
                  <a:lnTo>
                    <a:pt x="3058" y="438"/>
                  </a:lnTo>
                  <a:lnTo>
                    <a:pt x="3056" y="438"/>
                  </a:lnTo>
                  <a:lnTo>
                    <a:pt x="3054" y="438"/>
                  </a:lnTo>
                  <a:lnTo>
                    <a:pt x="3054" y="437"/>
                  </a:lnTo>
                  <a:lnTo>
                    <a:pt x="3052" y="437"/>
                  </a:lnTo>
                  <a:lnTo>
                    <a:pt x="3046" y="426"/>
                  </a:lnTo>
                  <a:lnTo>
                    <a:pt x="3032" y="405"/>
                  </a:lnTo>
                  <a:lnTo>
                    <a:pt x="3032" y="404"/>
                  </a:lnTo>
                  <a:lnTo>
                    <a:pt x="3032" y="402"/>
                  </a:lnTo>
                  <a:lnTo>
                    <a:pt x="3034" y="401"/>
                  </a:lnTo>
                  <a:lnTo>
                    <a:pt x="3036" y="401"/>
                  </a:lnTo>
                  <a:lnTo>
                    <a:pt x="3038" y="402"/>
                  </a:lnTo>
                  <a:lnTo>
                    <a:pt x="3040" y="402"/>
                  </a:lnTo>
                  <a:close/>
                  <a:moveTo>
                    <a:pt x="3073" y="458"/>
                  </a:moveTo>
                  <a:lnTo>
                    <a:pt x="3091" y="491"/>
                  </a:lnTo>
                  <a:lnTo>
                    <a:pt x="3091" y="493"/>
                  </a:lnTo>
                  <a:lnTo>
                    <a:pt x="3089" y="494"/>
                  </a:lnTo>
                  <a:lnTo>
                    <a:pt x="3087" y="494"/>
                  </a:lnTo>
                  <a:lnTo>
                    <a:pt x="3087" y="495"/>
                  </a:lnTo>
                  <a:lnTo>
                    <a:pt x="3085" y="494"/>
                  </a:lnTo>
                  <a:lnTo>
                    <a:pt x="3083" y="494"/>
                  </a:lnTo>
                  <a:lnTo>
                    <a:pt x="3083" y="493"/>
                  </a:lnTo>
                  <a:lnTo>
                    <a:pt x="3066" y="461"/>
                  </a:lnTo>
                  <a:lnTo>
                    <a:pt x="3066" y="459"/>
                  </a:lnTo>
                  <a:lnTo>
                    <a:pt x="3066" y="458"/>
                  </a:lnTo>
                  <a:lnTo>
                    <a:pt x="3068" y="457"/>
                  </a:lnTo>
                  <a:lnTo>
                    <a:pt x="3070" y="457"/>
                  </a:lnTo>
                  <a:lnTo>
                    <a:pt x="3072" y="457"/>
                  </a:lnTo>
                  <a:lnTo>
                    <a:pt x="3072" y="458"/>
                  </a:lnTo>
                  <a:lnTo>
                    <a:pt x="3073" y="458"/>
                  </a:lnTo>
                  <a:close/>
                  <a:moveTo>
                    <a:pt x="3103" y="515"/>
                  </a:moveTo>
                  <a:lnTo>
                    <a:pt x="3121" y="547"/>
                  </a:lnTo>
                  <a:lnTo>
                    <a:pt x="3121" y="548"/>
                  </a:lnTo>
                  <a:lnTo>
                    <a:pt x="3121" y="550"/>
                  </a:lnTo>
                  <a:lnTo>
                    <a:pt x="3119" y="551"/>
                  </a:lnTo>
                  <a:lnTo>
                    <a:pt x="3117" y="551"/>
                  </a:lnTo>
                  <a:lnTo>
                    <a:pt x="3115" y="551"/>
                  </a:lnTo>
                  <a:lnTo>
                    <a:pt x="3115" y="550"/>
                  </a:lnTo>
                  <a:lnTo>
                    <a:pt x="3113" y="550"/>
                  </a:lnTo>
                  <a:lnTo>
                    <a:pt x="3095" y="516"/>
                  </a:lnTo>
                  <a:lnTo>
                    <a:pt x="3095" y="515"/>
                  </a:lnTo>
                  <a:lnTo>
                    <a:pt x="3097" y="514"/>
                  </a:lnTo>
                  <a:lnTo>
                    <a:pt x="3099" y="514"/>
                  </a:lnTo>
                  <a:lnTo>
                    <a:pt x="3101" y="514"/>
                  </a:lnTo>
                  <a:lnTo>
                    <a:pt x="3103" y="514"/>
                  </a:lnTo>
                  <a:lnTo>
                    <a:pt x="3103" y="515"/>
                  </a:lnTo>
                  <a:close/>
                  <a:moveTo>
                    <a:pt x="3133" y="571"/>
                  </a:moveTo>
                  <a:lnTo>
                    <a:pt x="3151" y="604"/>
                  </a:lnTo>
                  <a:lnTo>
                    <a:pt x="3153" y="605"/>
                  </a:lnTo>
                  <a:lnTo>
                    <a:pt x="3151" y="605"/>
                  </a:lnTo>
                  <a:lnTo>
                    <a:pt x="3151" y="607"/>
                  </a:lnTo>
                  <a:lnTo>
                    <a:pt x="3149" y="607"/>
                  </a:lnTo>
                  <a:lnTo>
                    <a:pt x="3147" y="608"/>
                  </a:lnTo>
                  <a:lnTo>
                    <a:pt x="3147" y="607"/>
                  </a:lnTo>
                  <a:lnTo>
                    <a:pt x="3145" y="607"/>
                  </a:lnTo>
                  <a:lnTo>
                    <a:pt x="3145" y="605"/>
                  </a:lnTo>
                  <a:lnTo>
                    <a:pt x="3127" y="573"/>
                  </a:lnTo>
                  <a:lnTo>
                    <a:pt x="3127" y="572"/>
                  </a:lnTo>
                  <a:lnTo>
                    <a:pt x="3127" y="571"/>
                  </a:lnTo>
                  <a:lnTo>
                    <a:pt x="3129" y="570"/>
                  </a:lnTo>
                  <a:lnTo>
                    <a:pt x="3131" y="570"/>
                  </a:lnTo>
                  <a:lnTo>
                    <a:pt x="3133" y="571"/>
                  </a:lnTo>
                  <a:close/>
                  <a:moveTo>
                    <a:pt x="3165" y="628"/>
                  </a:moveTo>
                  <a:lnTo>
                    <a:pt x="3182" y="660"/>
                  </a:lnTo>
                  <a:lnTo>
                    <a:pt x="3184" y="661"/>
                  </a:lnTo>
                  <a:lnTo>
                    <a:pt x="3182" y="662"/>
                  </a:lnTo>
                  <a:lnTo>
                    <a:pt x="3180" y="664"/>
                  </a:lnTo>
                  <a:lnTo>
                    <a:pt x="3179" y="664"/>
                  </a:lnTo>
                  <a:lnTo>
                    <a:pt x="3177" y="662"/>
                  </a:lnTo>
                  <a:lnTo>
                    <a:pt x="3177" y="661"/>
                  </a:lnTo>
                  <a:lnTo>
                    <a:pt x="3157" y="629"/>
                  </a:lnTo>
                  <a:lnTo>
                    <a:pt x="3157" y="628"/>
                  </a:lnTo>
                  <a:lnTo>
                    <a:pt x="3159" y="627"/>
                  </a:lnTo>
                  <a:lnTo>
                    <a:pt x="3161" y="625"/>
                  </a:lnTo>
                  <a:lnTo>
                    <a:pt x="3163" y="627"/>
                  </a:lnTo>
                  <a:lnTo>
                    <a:pt x="3165" y="627"/>
                  </a:lnTo>
                  <a:lnTo>
                    <a:pt x="3165" y="628"/>
                  </a:lnTo>
                  <a:close/>
                  <a:moveTo>
                    <a:pt x="3198" y="684"/>
                  </a:moveTo>
                  <a:lnTo>
                    <a:pt x="3218" y="716"/>
                  </a:lnTo>
                  <a:lnTo>
                    <a:pt x="3218" y="717"/>
                  </a:lnTo>
                  <a:lnTo>
                    <a:pt x="3216" y="718"/>
                  </a:lnTo>
                  <a:lnTo>
                    <a:pt x="3214" y="719"/>
                  </a:lnTo>
                  <a:lnTo>
                    <a:pt x="3212" y="718"/>
                  </a:lnTo>
                  <a:lnTo>
                    <a:pt x="3210" y="718"/>
                  </a:lnTo>
                  <a:lnTo>
                    <a:pt x="3210" y="717"/>
                  </a:lnTo>
                  <a:lnTo>
                    <a:pt x="3190" y="685"/>
                  </a:lnTo>
                  <a:lnTo>
                    <a:pt x="3190" y="684"/>
                  </a:lnTo>
                  <a:lnTo>
                    <a:pt x="3190" y="682"/>
                  </a:lnTo>
                  <a:lnTo>
                    <a:pt x="3192" y="682"/>
                  </a:lnTo>
                  <a:lnTo>
                    <a:pt x="3194" y="681"/>
                  </a:lnTo>
                  <a:lnTo>
                    <a:pt x="3196" y="682"/>
                  </a:lnTo>
                  <a:lnTo>
                    <a:pt x="3198" y="684"/>
                  </a:lnTo>
                  <a:close/>
                  <a:moveTo>
                    <a:pt x="3232" y="739"/>
                  </a:moveTo>
                  <a:lnTo>
                    <a:pt x="3236" y="744"/>
                  </a:lnTo>
                  <a:lnTo>
                    <a:pt x="3252" y="770"/>
                  </a:lnTo>
                  <a:lnTo>
                    <a:pt x="3254" y="771"/>
                  </a:lnTo>
                  <a:lnTo>
                    <a:pt x="3252" y="773"/>
                  </a:lnTo>
                  <a:lnTo>
                    <a:pt x="3252" y="774"/>
                  </a:lnTo>
                  <a:lnTo>
                    <a:pt x="3250" y="774"/>
                  </a:lnTo>
                  <a:lnTo>
                    <a:pt x="3248" y="774"/>
                  </a:lnTo>
                  <a:lnTo>
                    <a:pt x="3246" y="774"/>
                  </a:lnTo>
                  <a:lnTo>
                    <a:pt x="3246" y="773"/>
                  </a:lnTo>
                  <a:lnTo>
                    <a:pt x="3228" y="745"/>
                  </a:lnTo>
                  <a:lnTo>
                    <a:pt x="3224" y="741"/>
                  </a:lnTo>
                  <a:lnTo>
                    <a:pt x="3224" y="739"/>
                  </a:lnTo>
                  <a:lnTo>
                    <a:pt x="3224" y="738"/>
                  </a:lnTo>
                  <a:lnTo>
                    <a:pt x="3226" y="738"/>
                  </a:lnTo>
                  <a:lnTo>
                    <a:pt x="3226" y="737"/>
                  </a:lnTo>
                  <a:lnTo>
                    <a:pt x="3228" y="737"/>
                  </a:lnTo>
                  <a:lnTo>
                    <a:pt x="3230" y="737"/>
                  </a:lnTo>
                  <a:lnTo>
                    <a:pt x="3230" y="738"/>
                  </a:lnTo>
                  <a:lnTo>
                    <a:pt x="3232" y="739"/>
                  </a:lnTo>
                  <a:close/>
                  <a:moveTo>
                    <a:pt x="3268" y="794"/>
                  </a:moveTo>
                  <a:lnTo>
                    <a:pt x="3287" y="820"/>
                  </a:lnTo>
                  <a:lnTo>
                    <a:pt x="3286" y="820"/>
                  </a:lnTo>
                  <a:lnTo>
                    <a:pt x="3291" y="825"/>
                  </a:lnTo>
                  <a:lnTo>
                    <a:pt x="3291" y="826"/>
                  </a:lnTo>
                  <a:lnTo>
                    <a:pt x="3291" y="827"/>
                  </a:lnTo>
                  <a:lnTo>
                    <a:pt x="3289" y="828"/>
                  </a:lnTo>
                  <a:lnTo>
                    <a:pt x="3287" y="828"/>
                  </a:lnTo>
                  <a:lnTo>
                    <a:pt x="3286" y="827"/>
                  </a:lnTo>
                  <a:lnTo>
                    <a:pt x="3280" y="822"/>
                  </a:lnTo>
                  <a:lnTo>
                    <a:pt x="3262" y="795"/>
                  </a:lnTo>
                  <a:lnTo>
                    <a:pt x="3260" y="795"/>
                  </a:lnTo>
                  <a:lnTo>
                    <a:pt x="3260" y="794"/>
                  </a:lnTo>
                  <a:lnTo>
                    <a:pt x="3262" y="793"/>
                  </a:lnTo>
                  <a:lnTo>
                    <a:pt x="3264" y="793"/>
                  </a:lnTo>
                  <a:lnTo>
                    <a:pt x="3266" y="793"/>
                  </a:lnTo>
                  <a:lnTo>
                    <a:pt x="3268" y="793"/>
                  </a:lnTo>
                  <a:lnTo>
                    <a:pt x="3268" y="794"/>
                  </a:lnTo>
                  <a:close/>
                  <a:moveTo>
                    <a:pt x="3315" y="845"/>
                  </a:moveTo>
                  <a:lnTo>
                    <a:pt x="3321" y="851"/>
                  </a:lnTo>
                  <a:lnTo>
                    <a:pt x="3343" y="874"/>
                  </a:lnTo>
                  <a:lnTo>
                    <a:pt x="3343" y="876"/>
                  </a:lnTo>
                  <a:lnTo>
                    <a:pt x="3343" y="877"/>
                  </a:lnTo>
                  <a:lnTo>
                    <a:pt x="3341" y="878"/>
                  </a:lnTo>
                  <a:lnTo>
                    <a:pt x="3339" y="878"/>
                  </a:lnTo>
                  <a:lnTo>
                    <a:pt x="3337" y="878"/>
                  </a:lnTo>
                  <a:lnTo>
                    <a:pt x="3337" y="877"/>
                  </a:lnTo>
                  <a:lnTo>
                    <a:pt x="3315" y="853"/>
                  </a:lnTo>
                  <a:lnTo>
                    <a:pt x="3307" y="847"/>
                  </a:lnTo>
                  <a:lnTo>
                    <a:pt x="3307" y="846"/>
                  </a:lnTo>
                  <a:lnTo>
                    <a:pt x="3307" y="845"/>
                  </a:lnTo>
                  <a:lnTo>
                    <a:pt x="3309" y="845"/>
                  </a:lnTo>
                  <a:lnTo>
                    <a:pt x="3309" y="843"/>
                  </a:lnTo>
                  <a:lnTo>
                    <a:pt x="3311" y="843"/>
                  </a:lnTo>
                  <a:lnTo>
                    <a:pt x="3313" y="843"/>
                  </a:lnTo>
                  <a:lnTo>
                    <a:pt x="3315" y="845"/>
                  </a:lnTo>
                  <a:close/>
                </a:path>
              </a:pathLst>
            </a:custGeom>
            <a:solidFill>
              <a:srgbClr val="FF0000"/>
            </a:solidFill>
            <a:ln w="28575">
              <a:solidFill>
                <a:srgbClr val="0000FF"/>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79" name="Freeform 242">
              <a:extLst>
                <a:ext uri="{FF2B5EF4-FFF2-40B4-BE49-F238E27FC236}">
                  <a16:creationId xmlns:a16="http://schemas.microsoft.com/office/drawing/2014/main" id="{BE8736F9-B522-4B89-B491-6766CCD792E6}"/>
                </a:ext>
              </a:extLst>
            </p:cNvPr>
            <p:cNvSpPr>
              <a:spLocks noEditPoints="1"/>
            </p:cNvSpPr>
            <p:nvPr/>
          </p:nvSpPr>
          <p:spPr bwMode="auto">
            <a:xfrm>
              <a:off x="1986" y="2748"/>
              <a:ext cx="4256" cy="1324"/>
            </a:xfrm>
            <a:custGeom>
              <a:avLst/>
              <a:gdLst>
                <a:gd name="T0" fmla="*/ 79 w 3343"/>
                <a:gd name="T1" fmla="*/ 151 h 964"/>
                <a:gd name="T2" fmla="*/ 111 w 3343"/>
                <a:gd name="T3" fmla="*/ 207 h 964"/>
                <a:gd name="T4" fmla="*/ 127 w 3343"/>
                <a:gd name="T5" fmla="*/ 226 h 964"/>
                <a:gd name="T6" fmla="*/ 175 w 3343"/>
                <a:gd name="T7" fmla="*/ 280 h 964"/>
                <a:gd name="T8" fmla="*/ 258 w 3343"/>
                <a:gd name="T9" fmla="*/ 426 h 964"/>
                <a:gd name="T10" fmla="*/ 282 w 3343"/>
                <a:gd name="T11" fmla="*/ 483 h 964"/>
                <a:gd name="T12" fmla="*/ 299 w 3343"/>
                <a:gd name="T13" fmla="*/ 503 h 964"/>
                <a:gd name="T14" fmla="*/ 381 w 3343"/>
                <a:gd name="T15" fmla="*/ 651 h 964"/>
                <a:gd name="T16" fmla="*/ 406 w 3343"/>
                <a:gd name="T17" fmla="*/ 707 h 964"/>
                <a:gd name="T18" fmla="*/ 422 w 3343"/>
                <a:gd name="T19" fmla="*/ 727 h 964"/>
                <a:gd name="T20" fmla="*/ 472 w 3343"/>
                <a:gd name="T21" fmla="*/ 781 h 964"/>
                <a:gd name="T22" fmla="*/ 589 w 3343"/>
                <a:gd name="T23" fmla="*/ 914 h 964"/>
                <a:gd name="T24" fmla="*/ 662 w 3343"/>
                <a:gd name="T25" fmla="*/ 955 h 964"/>
                <a:gd name="T26" fmla="*/ 753 w 3343"/>
                <a:gd name="T27" fmla="*/ 954 h 964"/>
                <a:gd name="T28" fmla="*/ 824 w 3343"/>
                <a:gd name="T29" fmla="*/ 918 h 964"/>
                <a:gd name="T30" fmla="*/ 846 w 3343"/>
                <a:gd name="T31" fmla="*/ 899 h 964"/>
                <a:gd name="T32" fmla="*/ 888 w 3343"/>
                <a:gd name="T33" fmla="*/ 845 h 964"/>
                <a:gd name="T34" fmla="*/ 989 w 3343"/>
                <a:gd name="T35" fmla="*/ 702 h 964"/>
                <a:gd name="T36" fmla="*/ 1035 w 3343"/>
                <a:gd name="T37" fmla="*/ 649 h 964"/>
                <a:gd name="T38" fmla="*/ 1046 w 3343"/>
                <a:gd name="T39" fmla="*/ 629 h 964"/>
                <a:gd name="T40" fmla="*/ 1070 w 3343"/>
                <a:gd name="T41" fmla="*/ 572 h 964"/>
                <a:gd name="T42" fmla="*/ 1153 w 3343"/>
                <a:gd name="T43" fmla="*/ 423 h 964"/>
                <a:gd name="T44" fmla="*/ 1171 w 3343"/>
                <a:gd name="T45" fmla="*/ 404 h 964"/>
                <a:gd name="T46" fmla="*/ 1195 w 3343"/>
                <a:gd name="T47" fmla="*/ 348 h 964"/>
                <a:gd name="T48" fmla="*/ 1260 w 3343"/>
                <a:gd name="T49" fmla="*/ 234 h 964"/>
                <a:gd name="T50" fmla="*/ 1330 w 3343"/>
                <a:gd name="T51" fmla="*/ 147 h 964"/>
                <a:gd name="T52" fmla="*/ 1377 w 3343"/>
                <a:gd name="T53" fmla="*/ 99 h 964"/>
                <a:gd name="T54" fmla="*/ 1393 w 3343"/>
                <a:gd name="T55" fmla="*/ 78 h 964"/>
                <a:gd name="T56" fmla="*/ 1451 w 3343"/>
                <a:gd name="T57" fmla="*/ 27 h 964"/>
                <a:gd name="T58" fmla="*/ 1536 w 3343"/>
                <a:gd name="T59" fmla="*/ 0 h 964"/>
                <a:gd name="T60" fmla="*/ 1716 w 3343"/>
                <a:gd name="T61" fmla="*/ 96 h 964"/>
                <a:gd name="T62" fmla="*/ 1756 w 3343"/>
                <a:gd name="T63" fmla="*/ 153 h 964"/>
                <a:gd name="T64" fmla="*/ 1768 w 3343"/>
                <a:gd name="T65" fmla="*/ 174 h 964"/>
                <a:gd name="T66" fmla="*/ 1809 w 3343"/>
                <a:gd name="T67" fmla="*/ 226 h 964"/>
                <a:gd name="T68" fmla="*/ 1904 w 3343"/>
                <a:gd name="T69" fmla="*/ 371 h 964"/>
                <a:gd name="T70" fmla="*/ 1930 w 3343"/>
                <a:gd name="T71" fmla="*/ 428 h 964"/>
                <a:gd name="T72" fmla="*/ 1944 w 3343"/>
                <a:gd name="T73" fmla="*/ 448 h 964"/>
                <a:gd name="T74" fmla="*/ 2027 w 3343"/>
                <a:gd name="T75" fmla="*/ 594 h 964"/>
                <a:gd name="T76" fmla="*/ 2053 w 3343"/>
                <a:gd name="T77" fmla="*/ 654 h 964"/>
                <a:gd name="T78" fmla="*/ 2067 w 3343"/>
                <a:gd name="T79" fmla="*/ 674 h 964"/>
                <a:gd name="T80" fmla="*/ 2144 w 3343"/>
                <a:gd name="T81" fmla="*/ 784 h 964"/>
                <a:gd name="T82" fmla="*/ 2214 w 3343"/>
                <a:gd name="T83" fmla="*/ 871 h 964"/>
                <a:gd name="T84" fmla="*/ 2231 w 3343"/>
                <a:gd name="T85" fmla="*/ 890 h 964"/>
                <a:gd name="T86" fmla="*/ 2289 w 3343"/>
                <a:gd name="T87" fmla="*/ 936 h 964"/>
                <a:gd name="T88" fmla="*/ 2404 w 3343"/>
                <a:gd name="T89" fmla="*/ 961 h 964"/>
                <a:gd name="T90" fmla="*/ 2493 w 3343"/>
                <a:gd name="T91" fmla="*/ 926 h 964"/>
                <a:gd name="T92" fmla="*/ 2525 w 3343"/>
                <a:gd name="T93" fmla="*/ 897 h 964"/>
                <a:gd name="T94" fmla="*/ 2568 w 3343"/>
                <a:gd name="T95" fmla="*/ 842 h 964"/>
                <a:gd name="T96" fmla="*/ 2669 w 3343"/>
                <a:gd name="T97" fmla="*/ 700 h 964"/>
                <a:gd name="T98" fmla="*/ 2685 w 3343"/>
                <a:gd name="T99" fmla="*/ 681 h 964"/>
                <a:gd name="T100" fmla="*/ 2711 w 3343"/>
                <a:gd name="T101" fmla="*/ 624 h 964"/>
                <a:gd name="T102" fmla="*/ 2798 w 3343"/>
                <a:gd name="T103" fmla="*/ 479 h 964"/>
                <a:gd name="T104" fmla="*/ 2838 w 3343"/>
                <a:gd name="T105" fmla="*/ 423 h 964"/>
                <a:gd name="T106" fmla="*/ 2846 w 3343"/>
                <a:gd name="T107" fmla="*/ 402 h 964"/>
                <a:gd name="T108" fmla="*/ 2905 w 3343"/>
                <a:gd name="T109" fmla="*/ 287 h 964"/>
                <a:gd name="T110" fmla="*/ 2965 w 3343"/>
                <a:gd name="T111" fmla="*/ 198 h 964"/>
                <a:gd name="T112" fmla="*/ 2982 w 3343"/>
                <a:gd name="T113" fmla="*/ 178 h 964"/>
                <a:gd name="T114" fmla="*/ 3018 w 3343"/>
                <a:gd name="T115" fmla="*/ 126 h 964"/>
                <a:gd name="T116" fmla="*/ 3072 w 3343"/>
                <a:gd name="T117" fmla="*/ 74 h 964"/>
                <a:gd name="T118" fmla="*/ 3232 w 3343"/>
                <a:gd name="T119" fmla="*/ 0 h 964"/>
                <a:gd name="T120" fmla="*/ 3303 w 3343"/>
                <a:gd name="T121" fmla="*/ 24 h 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43"/>
                <a:gd name="T184" fmla="*/ 0 h 964"/>
                <a:gd name="T185" fmla="*/ 3343 w 3343"/>
                <a:gd name="T186" fmla="*/ 964 h 9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43" h="964">
                  <a:moveTo>
                    <a:pt x="8" y="67"/>
                  </a:moveTo>
                  <a:lnTo>
                    <a:pt x="34" y="91"/>
                  </a:lnTo>
                  <a:lnTo>
                    <a:pt x="38" y="95"/>
                  </a:lnTo>
                  <a:lnTo>
                    <a:pt x="38" y="96"/>
                  </a:lnTo>
                  <a:lnTo>
                    <a:pt x="38" y="97"/>
                  </a:lnTo>
                  <a:lnTo>
                    <a:pt x="36" y="99"/>
                  </a:lnTo>
                  <a:lnTo>
                    <a:pt x="34" y="99"/>
                  </a:lnTo>
                  <a:lnTo>
                    <a:pt x="32" y="99"/>
                  </a:lnTo>
                  <a:lnTo>
                    <a:pt x="30" y="97"/>
                  </a:lnTo>
                  <a:lnTo>
                    <a:pt x="26" y="94"/>
                  </a:lnTo>
                  <a:lnTo>
                    <a:pt x="0" y="69"/>
                  </a:lnTo>
                  <a:lnTo>
                    <a:pt x="0" y="68"/>
                  </a:lnTo>
                  <a:lnTo>
                    <a:pt x="0" y="67"/>
                  </a:lnTo>
                  <a:lnTo>
                    <a:pt x="2" y="65"/>
                  </a:lnTo>
                  <a:lnTo>
                    <a:pt x="4" y="65"/>
                  </a:lnTo>
                  <a:lnTo>
                    <a:pt x="6" y="65"/>
                  </a:lnTo>
                  <a:lnTo>
                    <a:pt x="8" y="67"/>
                  </a:lnTo>
                  <a:close/>
                  <a:moveTo>
                    <a:pt x="56" y="117"/>
                  </a:moveTo>
                  <a:lnTo>
                    <a:pt x="60" y="122"/>
                  </a:lnTo>
                  <a:lnTo>
                    <a:pt x="79" y="148"/>
                  </a:lnTo>
                  <a:lnTo>
                    <a:pt x="79" y="150"/>
                  </a:lnTo>
                  <a:lnTo>
                    <a:pt x="79" y="151"/>
                  </a:lnTo>
                  <a:lnTo>
                    <a:pt x="79" y="152"/>
                  </a:lnTo>
                  <a:lnTo>
                    <a:pt x="77" y="152"/>
                  </a:lnTo>
                  <a:lnTo>
                    <a:pt x="75" y="152"/>
                  </a:lnTo>
                  <a:lnTo>
                    <a:pt x="73" y="152"/>
                  </a:lnTo>
                  <a:lnTo>
                    <a:pt x="73" y="151"/>
                  </a:lnTo>
                  <a:lnTo>
                    <a:pt x="52" y="125"/>
                  </a:lnTo>
                  <a:lnTo>
                    <a:pt x="48" y="120"/>
                  </a:lnTo>
                  <a:lnTo>
                    <a:pt x="48" y="119"/>
                  </a:lnTo>
                  <a:lnTo>
                    <a:pt x="50" y="117"/>
                  </a:lnTo>
                  <a:lnTo>
                    <a:pt x="50" y="116"/>
                  </a:lnTo>
                  <a:lnTo>
                    <a:pt x="52" y="116"/>
                  </a:lnTo>
                  <a:lnTo>
                    <a:pt x="54" y="116"/>
                  </a:lnTo>
                  <a:lnTo>
                    <a:pt x="54" y="117"/>
                  </a:lnTo>
                  <a:lnTo>
                    <a:pt x="56" y="117"/>
                  </a:lnTo>
                  <a:close/>
                  <a:moveTo>
                    <a:pt x="95" y="172"/>
                  </a:moveTo>
                  <a:lnTo>
                    <a:pt x="111" y="193"/>
                  </a:lnTo>
                  <a:lnTo>
                    <a:pt x="119" y="203"/>
                  </a:lnTo>
                  <a:lnTo>
                    <a:pt x="119" y="204"/>
                  </a:lnTo>
                  <a:lnTo>
                    <a:pt x="119" y="205"/>
                  </a:lnTo>
                  <a:lnTo>
                    <a:pt x="117" y="207"/>
                  </a:lnTo>
                  <a:lnTo>
                    <a:pt x="115" y="207"/>
                  </a:lnTo>
                  <a:lnTo>
                    <a:pt x="113" y="207"/>
                  </a:lnTo>
                  <a:lnTo>
                    <a:pt x="111" y="207"/>
                  </a:lnTo>
                  <a:lnTo>
                    <a:pt x="111" y="205"/>
                  </a:lnTo>
                  <a:lnTo>
                    <a:pt x="103" y="195"/>
                  </a:lnTo>
                  <a:lnTo>
                    <a:pt x="89" y="173"/>
                  </a:lnTo>
                  <a:lnTo>
                    <a:pt x="89" y="172"/>
                  </a:lnTo>
                  <a:lnTo>
                    <a:pt x="89" y="171"/>
                  </a:lnTo>
                  <a:lnTo>
                    <a:pt x="91" y="171"/>
                  </a:lnTo>
                  <a:lnTo>
                    <a:pt x="93" y="169"/>
                  </a:lnTo>
                  <a:lnTo>
                    <a:pt x="93" y="171"/>
                  </a:lnTo>
                  <a:lnTo>
                    <a:pt x="95" y="171"/>
                  </a:lnTo>
                  <a:lnTo>
                    <a:pt x="95" y="172"/>
                  </a:lnTo>
                  <a:close/>
                  <a:moveTo>
                    <a:pt x="133" y="226"/>
                  </a:moveTo>
                  <a:lnTo>
                    <a:pt x="137" y="233"/>
                  </a:lnTo>
                  <a:lnTo>
                    <a:pt x="157" y="257"/>
                  </a:lnTo>
                  <a:lnTo>
                    <a:pt x="159" y="259"/>
                  </a:lnTo>
                  <a:lnTo>
                    <a:pt x="157" y="260"/>
                  </a:lnTo>
                  <a:lnTo>
                    <a:pt x="157" y="261"/>
                  </a:lnTo>
                  <a:lnTo>
                    <a:pt x="155" y="261"/>
                  </a:lnTo>
                  <a:lnTo>
                    <a:pt x="153" y="261"/>
                  </a:lnTo>
                  <a:lnTo>
                    <a:pt x="151" y="260"/>
                  </a:lnTo>
                  <a:lnTo>
                    <a:pt x="131" y="234"/>
                  </a:lnTo>
                  <a:lnTo>
                    <a:pt x="127" y="228"/>
                  </a:lnTo>
                  <a:lnTo>
                    <a:pt x="125" y="228"/>
                  </a:lnTo>
                  <a:lnTo>
                    <a:pt x="127" y="226"/>
                  </a:lnTo>
                  <a:lnTo>
                    <a:pt x="127" y="225"/>
                  </a:lnTo>
                  <a:lnTo>
                    <a:pt x="129" y="225"/>
                  </a:lnTo>
                  <a:lnTo>
                    <a:pt x="131" y="225"/>
                  </a:lnTo>
                  <a:lnTo>
                    <a:pt x="133" y="225"/>
                  </a:lnTo>
                  <a:lnTo>
                    <a:pt x="133" y="226"/>
                  </a:lnTo>
                  <a:close/>
                  <a:moveTo>
                    <a:pt x="175" y="280"/>
                  </a:moveTo>
                  <a:lnTo>
                    <a:pt x="194" y="312"/>
                  </a:lnTo>
                  <a:lnTo>
                    <a:pt x="194" y="313"/>
                  </a:lnTo>
                  <a:lnTo>
                    <a:pt x="194" y="314"/>
                  </a:lnTo>
                  <a:lnTo>
                    <a:pt x="192" y="316"/>
                  </a:lnTo>
                  <a:lnTo>
                    <a:pt x="190" y="316"/>
                  </a:lnTo>
                  <a:lnTo>
                    <a:pt x="188" y="314"/>
                  </a:lnTo>
                  <a:lnTo>
                    <a:pt x="169" y="282"/>
                  </a:lnTo>
                  <a:lnTo>
                    <a:pt x="167" y="281"/>
                  </a:lnTo>
                  <a:lnTo>
                    <a:pt x="169" y="280"/>
                  </a:lnTo>
                  <a:lnTo>
                    <a:pt x="169" y="278"/>
                  </a:lnTo>
                  <a:lnTo>
                    <a:pt x="171" y="278"/>
                  </a:lnTo>
                  <a:lnTo>
                    <a:pt x="173" y="278"/>
                  </a:lnTo>
                  <a:lnTo>
                    <a:pt x="175" y="278"/>
                  </a:lnTo>
                  <a:lnTo>
                    <a:pt x="175" y="280"/>
                  </a:lnTo>
                  <a:close/>
                  <a:moveTo>
                    <a:pt x="208" y="335"/>
                  </a:moveTo>
                  <a:lnTo>
                    <a:pt x="224" y="365"/>
                  </a:lnTo>
                  <a:lnTo>
                    <a:pt x="226" y="369"/>
                  </a:lnTo>
                  <a:lnTo>
                    <a:pt x="226" y="370"/>
                  </a:lnTo>
                  <a:lnTo>
                    <a:pt x="224" y="371"/>
                  </a:lnTo>
                  <a:lnTo>
                    <a:pt x="222" y="371"/>
                  </a:lnTo>
                  <a:lnTo>
                    <a:pt x="220" y="371"/>
                  </a:lnTo>
                  <a:lnTo>
                    <a:pt x="218" y="370"/>
                  </a:lnTo>
                  <a:lnTo>
                    <a:pt x="216" y="366"/>
                  </a:lnTo>
                  <a:lnTo>
                    <a:pt x="200" y="337"/>
                  </a:lnTo>
                  <a:lnTo>
                    <a:pt x="200" y="335"/>
                  </a:lnTo>
                  <a:lnTo>
                    <a:pt x="202" y="334"/>
                  </a:lnTo>
                  <a:lnTo>
                    <a:pt x="204" y="334"/>
                  </a:lnTo>
                  <a:lnTo>
                    <a:pt x="206" y="334"/>
                  </a:lnTo>
                  <a:lnTo>
                    <a:pt x="208" y="335"/>
                  </a:lnTo>
                  <a:close/>
                  <a:moveTo>
                    <a:pt x="240" y="391"/>
                  </a:moveTo>
                  <a:lnTo>
                    <a:pt x="250" y="410"/>
                  </a:lnTo>
                  <a:lnTo>
                    <a:pt x="258" y="425"/>
                  </a:lnTo>
                  <a:lnTo>
                    <a:pt x="258" y="426"/>
                  </a:lnTo>
                  <a:lnTo>
                    <a:pt x="256" y="427"/>
                  </a:lnTo>
                  <a:lnTo>
                    <a:pt x="254" y="428"/>
                  </a:lnTo>
                  <a:lnTo>
                    <a:pt x="252" y="427"/>
                  </a:lnTo>
                  <a:lnTo>
                    <a:pt x="250" y="426"/>
                  </a:lnTo>
                  <a:lnTo>
                    <a:pt x="242" y="411"/>
                  </a:lnTo>
                  <a:lnTo>
                    <a:pt x="232" y="394"/>
                  </a:lnTo>
                  <a:lnTo>
                    <a:pt x="232" y="392"/>
                  </a:lnTo>
                  <a:lnTo>
                    <a:pt x="232" y="391"/>
                  </a:lnTo>
                  <a:lnTo>
                    <a:pt x="234" y="390"/>
                  </a:lnTo>
                  <a:lnTo>
                    <a:pt x="236" y="390"/>
                  </a:lnTo>
                  <a:lnTo>
                    <a:pt x="238" y="390"/>
                  </a:lnTo>
                  <a:lnTo>
                    <a:pt x="238" y="391"/>
                  </a:lnTo>
                  <a:lnTo>
                    <a:pt x="240" y="391"/>
                  </a:lnTo>
                  <a:close/>
                  <a:moveTo>
                    <a:pt x="270" y="448"/>
                  </a:moveTo>
                  <a:lnTo>
                    <a:pt x="287" y="480"/>
                  </a:lnTo>
                  <a:lnTo>
                    <a:pt x="287" y="482"/>
                  </a:lnTo>
                  <a:lnTo>
                    <a:pt x="287" y="483"/>
                  </a:lnTo>
                  <a:lnTo>
                    <a:pt x="287" y="484"/>
                  </a:lnTo>
                  <a:lnTo>
                    <a:pt x="286" y="484"/>
                  </a:lnTo>
                  <a:lnTo>
                    <a:pt x="284" y="484"/>
                  </a:lnTo>
                  <a:lnTo>
                    <a:pt x="282" y="483"/>
                  </a:lnTo>
                  <a:lnTo>
                    <a:pt x="264" y="449"/>
                  </a:lnTo>
                  <a:lnTo>
                    <a:pt x="262" y="448"/>
                  </a:lnTo>
                  <a:lnTo>
                    <a:pt x="264" y="448"/>
                  </a:lnTo>
                  <a:lnTo>
                    <a:pt x="264" y="447"/>
                  </a:lnTo>
                  <a:lnTo>
                    <a:pt x="266" y="447"/>
                  </a:lnTo>
                  <a:lnTo>
                    <a:pt x="268" y="447"/>
                  </a:lnTo>
                  <a:lnTo>
                    <a:pt x="270" y="447"/>
                  </a:lnTo>
                  <a:lnTo>
                    <a:pt x="270" y="448"/>
                  </a:lnTo>
                  <a:close/>
                  <a:moveTo>
                    <a:pt x="301" y="504"/>
                  </a:moveTo>
                  <a:lnTo>
                    <a:pt x="319" y="537"/>
                  </a:lnTo>
                  <a:lnTo>
                    <a:pt x="319" y="539"/>
                  </a:lnTo>
                  <a:lnTo>
                    <a:pt x="317" y="540"/>
                  </a:lnTo>
                  <a:lnTo>
                    <a:pt x="315" y="540"/>
                  </a:lnTo>
                  <a:lnTo>
                    <a:pt x="313" y="540"/>
                  </a:lnTo>
                  <a:lnTo>
                    <a:pt x="311" y="540"/>
                  </a:lnTo>
                  <a:lnTo>
                    <a:pt x="311" y="539"/>
                  </a:lnTo>
                  <a:lnTo>
                    <a:pt x="293" y="506"/>
                  </a:lnTo>
                  <a:lnTo>
                    <a:pt x="293" y="505"/>
                  </a:lnTo>
                  <a:lnTo>
                    <a:pt x="293" y="504"/>
                  </a:lnTo>
                  <a:lnTo>
                    <a:pt x="295" y="504"/>
                  </a:lnTo>
                  <a:lnTo>
                    <a:pt x="295" y="503"/>
                  </a:lnTo>
                  <a:lnTo>
                    <a:pt x="297" y="503"/>
                  </a:lnTo>
                  <a:lnTo>
                    <a:pt x="299" y="503"/>
                  </a:lnTo>
                  <a:lnTo>
                    <a:pt x="299" y="504"/>
                  </a:lnTo>
                  <a:lnTo>
                    <a:pt x="301" y="504"/>
                  </a:lnTo>
                  <a:close/>
                  <a:moveTo>
                    <a:pt x="331" y="561"/>
                  </a:moveTo>
                  <a:lnTo>
                    <a:pt x="349" y="593"/>
                  </a:lnTo>
                  <a:lnTo>
                    <a:pt x="349" y="594"/>
                  </a:lnTo>
                  <a:lnTo>
                    <a:pt x="349" y="596"/>
                  </a:lnTo>
                  <a:lnTo>
                    <a:pt x="347" y="597"/>
                  </a:lnTo>
                  <a:lnTo>
                    <a:pt x="345" y="597"/>
                  </a:lnTo>
                  <a:lnTo>
                    <a:pt x="343" y="597"/>
                  </a:lnTo>
                  <a:lnTo>
                    <a:pt x="343" y="596"/>
                  </a:lnTo>
                  <a:lnTo>
                    <a:pt x="341" y="596"/>
                  </a:lnTo>
                  <a:lnTo>
                    <a:pt x="323" y="562"/>
                  </a:lnTo>
                  <a:lnTo>
                    <a:pt x="323" y="561"/>
                  </a:lnTo>
                  <a:lnTo>
                    <a:pt x="325" y="560"/>
                  </a:lnTo>
                  <a:lnTo>
                    <a:pt x="327" y="560"/>
                  </a:lnTo>
                  <a:lnTo>
                    <a:pt x="327" y="558"/>
                  </a:lnTo>
                  <a:lnTo>
                    <a:pt x="329" y="560"/>
                  </a:lnTo>
                  <a:lnTo>
                    <a:pt x="331" y="560"/>
                  </a:lnTo>
                  <a:lnTo>
                    <a:pt x="331" y="561"/>
                  </a:lnTo>
                  <a:close/>
                  <a:moveTo>
                    <a:pt x="363" y="617"/>
                  </a:moveTo>
                  <a:lnTo>
                    <a:pt x="381" y="649"/>
                  </a:lnTo>
                  <a:lnTo>
                    <a:pt x="381" y="650"/>
                  </a:lnTo>
                  <a:lnTo>
                    <a:pt x="381" y="651"/>
                  </a:lnTo>
                  <a:lnTo>
                    <a:pt x="381" y="653"/>
                  </a:lnTo>
                  <a:lnTo>
                    <a:pt x="379" y="653"/>
                  </a:lnTo>
                  <a:lnTo>
                    <a:pt x="377" y="653"/>
                  </a:lnTo>
                  <a:lnTo>
                    <a:pt x="375" y="653"/>
                  </a:lnTo>
                  <a:lnTo>
                    <a:pt x="373" y="651"/>
                  </a:lnTo>
                  <a:lnTo>
                    <a:pt x="355" y="619"/>
                  </a:lnTo>
                  <a:lnTo>
                    <a:pt x="355" y="618"/>
                  </a:lnTo>
                  <a:lnTo>
                    <a:pt x="355" y="617"/>
                  </a:lnTo>
                  <a:lnTo>
                    <a:pt x="357" y="615"/>
                  </a:lnTo>
                  <a:lnTo>
                    <a:pt x="359" y="615"/>
                  </a:lnTo>
                  <a:lnTo>
                    <a:pt x="361" y="615"/>
                  </a:lnTo>
                  <a:lnTo>
                    <a:pt x="363" y="617"/>
                  </a:lnTo>
                  <a:close/>
                  <a:moveTo>
                    <a:pt x="394" y="672"/>
                  </a:moveTo>
                  <a:lnTo>
                    <a:pt x="404" y="691"/>
                  </a:lnTo>
                  <a:lnTo>
                    <a:pt x="414" y="706"/>
                  </a:lnTo>
                  <a:lnTo>
                    <a:pt x="414" y="707"/>
                  </a:lnTo>
                  <a:lnTo>
                    <a:pt x="412" y="708"/>
                  </a:lnTo>
                  <a:lnTo>
                    <a:pt x="410" y="708"/>
                  </a:lnTo>
                  <a:lnTo>
                    <a:pt x="408" y="708"/>
                  </a:lnTo>
                  <a:lnTo>
                    <a:pt x="406" y="708"/>
                  </a:lnTo>
                  <a:lnTo>
                    <a:pt x="406" y="707"/>
                  </a:lnTo>
                  <a:lnTo>
                    <a:pt x="396" y="692"/>
                  </a:lnTo>
                  <a:lnTo>
                    <a:pt x="387" y="675"/>
                  </a:lnTo>
                  <a:lnTo>
                    <a:pt x="387" y="674"/>
                  </a:lnTo>
                  <a:lnTo>
                    <a:pt x="387" y="672"/>
                  </a:lnTo>
                  <a:lnTo>
                    <a:pt x="389" y="672"/>
                  </a:lnTo>
                  <a:lnTo>
                    <a:pt x="389" y="671"/>
                  </a:lnTo>
                  <a:lnTo>
                    <a:pt x="391" y="671"/>
                  </a:lnTo>
                  <a:lnTo>
                    <a:pt x="393" y="671"/>
                  </a:lnTo>
                  <a:lnTo>
                    <a:pt x="394" y="672"/>
                  </a:lnTo>
                  <a:close/>
                  <a:moveTo>
                    <a:pt x="428" y="728"/>
                  </a:moveTo>
                  <a:lnTo>
                    <a:pt x="430" y="733"/>
                  </a:lnTo>
                  <a:lnTo>
                    <a:pt x="454" y="759"/>
                  </a:lnTo>
                  <a:lnTo>
                    <a:pt x="454" y="760"/>
                  </a:lnTo>
                  <a:lnTo>
                    <a:pt x="454" y="762"/>
                  </a:lnTo>
                  <a:lnTo>
                    <a:pt x="452" y="762"/>
                  </a:lnTo>
                  <a:lnTo>
                    <a:pt x="450" y="763"/>
                  </a:lnTo>
                  <a:lnTo>
                    <a:pt x="448" y="763"/>
                  </a:lnTo>
                  <a:lnTo>
                    <a:pt x="448" y="762"/>
                  </a:lnTo>
                  <a:lnTo>
                    <a:pt x="446" y="762"/>
                  </a:lnTo>
                  <a:lnTo>
                    <a:pt x="424" y="734"/>
                  </a:lnTo>
                  <a:lnTo>
                    <a:pt x="420" y="731"/>
                  </a:lnTo>
                  <a:lnTo>
                    <a:pt x="420" y="729"/>
                  </a:lnTo>
                  <a:lnTo>
                    <a:pt x="420" y="728"/>
                  </a:lnTo>
                  <a:lnTo>
                    <a:pt x="422" y="727"/>
                  </a:lnTo>
                  <a:lnTo>
                    <a:pt x="424" y="727"/>
                  </a:lnTo>
                  <a:lnTo>
                    <a:pt x="426" y="727"/>
                  </a:lnTo>
                  <a:lnTo>
                    <a:pt x="426" y="728"/>
                  </a:lnTo>
                  <a:lnTo>
                    <a:pt x="428" y="728"/>
                  </a:lnTo>
                  <a:close/>
                  <a:moveTo>
                    <a:pt x="472" y="781"/>
                  </a:moveTo>
                  <a:lnTo>
                    <a:pt x="492" y="809"/>
                  </a:lnTo>
                  <a:lnTo>
                    <a:pt x="494" y="812"/>
                  </a:lnTo>
                  <a:lnTo>
                    <a:pt x="494" y="814"/>
                  </a:lnTo>
                  <a:lnTo>
                    <a:pt x="494" y="815"/>
                  </a:lnTo>
                  <a:lnTo>
                    <a:pt x="492" y="816"/>
                  </a:lnTo>
                  <a:lnTo>
                    <a:pt x="490" y="816"/>
                  </a:lnTo>
                  <a:lnTo>
                    <a:pt x="488" y="816"/>
                  </a:lnTo>
                  <a:lnTo>
                    <a:pt x="488" y="815"/>
                  </a:lnTo>
                  <a:lnTo>
                    <a:pt x="484" y="811"/>
                  </a:lnTo>
                  <a:lnTo>
                    <a:pt x="464" y="783"/>
                  </a:lnTo>
                  <a:lnTo>
                    <a:pt x="464" y="781"/>
                  </a:lnTo>
                  <a:lnTo>
                    <a:pt x="466" y="780"/>
                  </a:lnTo>
                  <a:lnTo>
                    <a:pt x="468" y="780"/>
                  </a:lnTo>
                  <a:lnTo>
                    <a:pt x="470" y="780"/>
                  </a:lnTo>
                  <a:lnTo>
                    <a:pt x="472" y="781"/>
                  </a:lnTo>
                  <a:close/>
                  <a:moveTo>
                    <a:pt x="511" y="835"/>
                  </a:moveTo>
                  <a:lnTo>
                    <a:pt x="517" y="842"/>
                  </a:lnTo>
                  <a:lnTo>
                    <a:pt x="537" y="866"/>
                  </a:lnTo>
                  <a:lnTo>
                    <a:pt x="539" y="866"/>
                  </a:lnTo>
                  <a:lnTo>
                    <a:pt x="539" y="867"/>
                  </a:lnTo>
                  <a:lnTo>
                    <a:pt x="537" y="868"/>
                  </a:lnTo>
                  <a:lnTo>
                    <a:pt x="535" y="869"/>
                  </a:lnTo>
                  <a:lnTo>
                    <a:pt x="533" y="869"/>
                  </a:lnTo>
                  <a:lnTo>
                    <a:pt x="531" y="868"/>
                  </a:lnTo>
                  <a:lnTo>
                    <a:pt x="509" y="845"/>
                  </a:lnTo>
                  <a:lnTo>
                    <a:pt x="503" y="837"/>
                  </a:lnTo>
                  <a:lnTo>
                    <a:pt x="503" y="836"/>
                  </a:lnTo>
                  <a:lnTo>
                    <a:pt x="503" y="835"/>
                  </a:lnTo>
                  <a:lnTo>
                    <a:pt x="505" y="835"/>
                  </a:lnTo>
                  <a:lnTo>
                    <a:pt x="505" y="833"/>
                  </a:lnTo>
                  <a:lnTo>
                    <a:pt x="507" y="833"/>
                  </a:lnTo>
                  <a:lnTo>
                    <a:pt x="509" y="833"/>
                  </a:lnTo>
                  <a:lnTo>
                    <a:pt x="509" y="835"/>
                  </a:lnTo>
                  <a:lnTo>
                    <a:pt x="511" y="835"/>
                  </a:lnTo>
                  <a:close/>
                  <a:moveTo>
                    <a:pt x="557" y="887"/>
                  </a:moveTo>
                  <a:lnTo>
                    <a:pt x="569" y="898"/>
                  </a:lnTo>
                  <a:lnTo>
                    <a:pt x="589" y="914"/>
                  </a:lnTo>
                  <a:lnTo>
                    <a:pt x="591" y="915"/>
                  </a:lnTo>
                  <a:lnTo>
                    <a:pt x="591" y="916"/>
                  </a:lnTo>
                  <a:lnTo>
                    <a:pt x="591" y="918"/>
                  </a:lnTo>
                  <a:lnTo>
                    <a:pt x="589" y="918"/>
                  </a:lnTo>
                  <a:lnTo>
                    <a:pt x="587" y="919"/>
                  </a:lnTo>
                  <a:lnTo>
                    <a:pt x="585" y="918"/>
                  </a:lnTo>
                  <a:lnTo>
                    <a:pt x="583" y="918"/>
                  </a:lnTo>
                  <a:lnTo>
                    <a:pt x="563" y="902"/>
                  </a:lnTo>
                  <a:lnTo>
                    <a:pt x="561" y="900"/>
                  </a:lnTo>
                  <a:lnTo>
                    <a:pt x="551" y="889"/>
                  </a:lnTo>
                  <a:lnTo>
                    <a:pt x="551" y="888"/>
                  </a:lnTo>
                  <a:lnTo>
                    <a:pt x="551" y="887"/>
                  </a:lnTo>
                  <a:lnTo>
                    <a:pt x="553" y="885"/>
                  </a:lnTo>
                  <a:lnTo>
                    <a:pt x="555" y="885"/>
                  </a:lnTo>
                  <a:lnTo>
                    <a:pt x="557" y="885"/>
                  </a:lnTo>
                  <a:lnTo>
                    <a:pt x="557" y="887"/>
                  </a:lnTo>
                  <a:close/>
                  <a:moveTo>
                    <a:pt x="616" y="933"/>
                  </a:moveTo>
                  <a:lnTo>
                    <a:pt x="620" y="935"/>
                  </a:lnTo>
                  <a:lnTo>
                    <a:pt x="646" y="949"/>
                  </a:lnTo>
                  <a:lnTo>
                    <a:pt x="644" y="949"/>
                  </a:lnTo>
                  <a:lnTo>
                    <a:pt x="660" y="952"/>
                  </a:lnTo>
                  <a:lnTo>
                    <a:pt x="660" y="954"/>
                  </a:lnTo>
                  <a:lnTo>
                    <a:pt x="662" y="955"/>
                  </a:lnTo>
                  <a:lnTo>
                    <a:pt x="660" y="956"/>
                  </a:lnTo>
                  <a:lnTo>
                    <a:pt x="660" y="957"/>
                  </a:lnTo>
                  <a:lnTo>
                    <a:pt x="658" y="957"/>
                  </a:lnTo>
                  <a:lnTo>
                    <a:pt x="656" y="957"/>
                  </a:lnTo>
                  <a:lnTo>
                    <a:pt x="640" y="952"/>
                  </a:lnTo>
                  <a:lnTo>
                    <a:pt x="614" y="938"/>
                  </a:lnTo>
                  <a:lnTo>
                    <a:pt x="610" y="936"/>
                  </a:lnTo>
                  <a:lnTo>
                    <a:pt x="610" y="935"/>
                  </a:lnTo>
                  <a:lnTo>
                    <a:pt x="610" y="934"/>
                  </a:lnTo>
                  <a:lnTo>
                    <a:pt x="610" y="933"/>
                  </a:lnTo>
                  <a:lnTo>
                    <a:pt x="612" y="931"/>
                  </a:lnTo>
                  <a:lnTo>
                    <a:pt x="614" y="931"/>
                  </a:lnTo>
                  <a:lnTo>
                    <a:pt x="616" y="933"/>
                  </a:lnTo>
                  <a:close/>
                  <a:moveTo>
                    <a:pt x="694" y="959"/>
                  </a:moveTo>
                  <a:lnTo>
                    <a:pt x="729" y="956"/>
                  </a:lnTo>
                  <a:lnTo>
                    <a:pt x="727" y="956"/>
                  </a:lnTo>
                  <a:lnTo>
                    <a:pt x="747" y="952"/>
                  </a:lnTo>
                  <a:lnTo>
                    <a:pt x="749" y="952"/>
                  </a:lnTo>
                  <a:lnTo>
                    <a:pt x="751" y="952"/>
                  </a:lnTo>
                  <a:lnTo>
                    <a:pt x="753" y="954"/>
                  </a:lnTo>
                  <a:lnTo>
                    <a:pt x="753" y="955"/>
                  </a:lnTo>
                  <a:lnTo>
                    <a:pt x="753" y="956"/>
                  </a:lnTo>
                  <a:lnTo>
                    <a:pt x="751" y="956"/>
                  </a:lnTo>
                  <a:lnTo>
                    <a:pt x="751" y="957"/>
                  </a:lnTo>
                  <a:lnTo>
                    <a:pt x="729" y="961"/>
                  </a:lnTo>
                  <a:lnTo>
                    <a:pt x="696" y="964"/>
                  </a:lnTo>
                  <a:lnTo>
                    <a:pt x="694" y="964"/>
                  </a:lnTo>
                  <a:lnTo>
                    <a:pt x="692" y="964"/>
                  </a:lnTo>
                  <a:lnTo>
                    <a:pt x="692" y="962"/>
                  </a:lnTo>
                  <a:lnTo>
                    <a:pt x="692" y="961"/>
                  </a:lnTo>
                  <a:lnTo>
                    <a:pt x="692" y="960"/>
                  </a:lnTo>
                  <a:lnTo>
                    <a:pt x="694" y="960"/>
                  </a:lnTo>
                  <a:lnTo>
                    <a:pt x="694" y="959"/>
                  </a:lnTo>
                  <a:close/>
                  <a:moveTo>
                    <a:pt x="779" y="939"/>
                  </a:moveTo>
                  <a:lnTo>
                    <a:pt x="805" y="926"/>
                  </a:lnTo>
                  <a:lnTo>
                    <a:pt x="803" y="926"/>
                  </a:lnTo>
                  <a:lnTo>
                    <a:pt x="819" y="915"/>
                  </a:lnTo>
                  <a:lnTo>
                    <a:pt x="819" y="914"/>
                  </a:lnTo>
                  <a:lnTo>
                    <a:pt x="821" y="914"/>
                  </a:lnTo>
                  <a:lnTo>
                    <a:pt x="822" y="914"/>
                  </a:lnTo>
                  <a:lnTo>
                    <a:pt x="824" y="915"/>
                  </a:lnTo>
                  <a:lnTo>
                    <a:pt x="824" y="916"/>
                  </a:lnTo>
                  <a:lnTo>
                    <a:pt x="824" y="918"/>
                  </a:lnTo>
                  <a:lnTo>
                    <a:pt x="811" y="929"/>
                  </a:lnTo>
                  <a:lnTo>
                    <a:pt x="809" y="930"/>
                  </a:lnTo>
                  <a:lnTo>
                    <a:pt x="785" y="942"/>
                  </a:lnTo>
                  <a:lnTo>
                    <a:pt x="783" y="944"/>
                  </a:lnTo>
                  <a:lnTo>
                    <a:pt x="781" y="944"/>
                  </a:lnTo>
                  <a:lnTo>
                    <a:pt x="779" y="942"/>
                  </a:lnTo>
                  <a:lnTo>
                    <a:pt x="779" y="941"/>
                  </a:lnTo>
                  <a:lnTo>
                    <a:pt x="779" y="940"/>
                  </a:lnTo>
                  <a:lnTo>
                    <a:pt x="779" y="939"/>
                  </a:lnTo>
                  <a:close/>
                  <a:moveTo>
                    <a:pt x="840" y="895"/>
                  </a:moveTo>
                  <a:lnTo>
                    <a:pt x="854" y="882"/>
                  </a:lnTo>
                  <a:lnTo>
                    <a:pt x="870" y="866"/>
                  </a:lnTo>
                  <a:lnTo>
                    <a:pt x="870" y="864"/>
                  </a:lnTo>
                  <a:lnTo>
                    <a:pt x="872" y="864"/>
                  </a:lnTo>
                  <a:lnTo>
                    <a:pt x="874" y="864"/>
                  </a:lnTo>
                  <a:lnTo>
                    <a:pt x="876" y="864"/>
                  </a:lnTo>
                  <a:lnTo>
                    <a:pt x="876" y="866"/>
                  </a:lnTo>
                  <a:lnTo>
                    <a:pt x="876" y="867"/>
                  </a:lnTo>
                  <a:lnTo>
                    <a:pt x="878" y="867"/>
                  </a:lnTo>
                  <a:lnTo>
                    <a:pt x="876" y="868"/>
                  </a:lnTo>
                  <a:lnTo>
                    <a:pt x="862" y="884"/>
                  </a:lnTo>
                  <a:lnTo>
                    <a:pt x="848" y="898"/>
                  </a:lnTo>
                  <a:lnTo>
                    <a:pt x="846" y="899"/>
                  </a:lnTo>
                  <a:lnTo>
                    <a:pt x="844" y="899"/>
                  </a:lnTo>
                  <a:lnTo>
                    <a:pt x="842" y="899"/>
                  </a:lnTo>
                  <a:lnTo>
                    <a:pt x="840" y="898"/>
                  </a:lnTo>
                  <a:lnTo>
                    <a:pt x="840" y="897"/>
                  </a:lnTo>
                  <a:lnTo>
                    <a:pt x="840" y="895"/>
                  </a:lnTo>
                  <a:close/>
                  <a:moveTo>
                    <a:pt x="888" y="845"/>
                  </a:moveTo>
                  <a:lnTo>
                    <a:pt x="912" y="812"/>
                  </a:lnTo>
                  <a:lnTo>
                    <a:pt x="914" y="812"/>
                  </a:lnTo>
                  <a:lnTo>
                    <a:pt x="914" y="811"/>
                  </a:lnTo>
                  <a:lnTo>
                    <a:pt x="916" y="811"/>
                  </a:lnTo>
                  <a:lnTo>
                    <a:pt x="918" y="811"/>
                  </a:lnTo>
                  <a:lnTo>
                    <a:pt x="920" y="812"/>
                  </a:lnTo>
                  <a:lnTo>
                    <a:pt x="920" y="814"/>
                  </a:lnTo>
                  <a:lnTo>
                    <a:pt x="920" y="815"/>
                  </a:lnTo>
                  <a:lnTo>
                    <a:pt x="896" y="846"/>
                  </a:lnTo>
                  <a:lnTo>
                    <a:pt x="894" y="847"/>
                  </a:lnTo>
                  <a:lnTo>
                    <a:pt x="892" y="847"/>
                  </a:lnTo>
                  <a:lnTo>
                    <a:pt x="890" y="847"/>
                  </a:lnTo>
                  <a:lnTo>
                    <a:pt x="888" y="847"/>
                  </a:lnTo>
                  <a:lnTo>
                    <a:pt x="888" y="846"/>
                  </a:lnTo>
                  <a:lnTo>
                    <a:pt x="888" y="845"/>
                  </a:lnTo>
                  <a:close/>
                  <a:moveTo>
                    <a:pt x="929" y="790"/>
                  </a:moveTo>
                  <a:lnTo>
                    <a:pt x="933" y="786"/>
                  </a:lnTo>
                  <a:lnTo>
                    <a:pt x="951" y="759"/>
                  </a:lnTo>
                  <a:lnTo>
                    <a:pt x="951" y="758"/>
                  </a:lnTo>
                  <a:lnTo>
                    <a:pt x="953" y="757"/>
                  </a:lnTo>
                  <a:lnTo>
                    <a:pt x="955" y="757"/>
                  </a:lnTo>
                  <a:lnTo>
                    <a:pt x="957" y="758"/>
                  </a:lnTo>
                  <a:lnTo>
                    <a:pt x="957" y="759"/>
                  </a:lnTo>
                  <a:lnTo>
                    <a:pt x="959" y="759"/>
                  </a:lnTo>
                  <a:lnTo>
                    <a:pt x="957" y="760"/>
                  </a:lnTo>
                  <a:lnTo>
                    <a:pt x="939" y="789"/>
                  </a:lnTo>
                  <a:lnTo>
                    <a:pt x="937" y="793"/>
                  </a:lnTo>
                  <a:lnTo>
                    <a:pt x="935" y="794"/>
                  </a:lnTo>
                  <a:lnTo>
                    <a:pt x="933" y="794"/>
                  </a:lnTo>
                  <a:lnTo>
                    <a:pt x="931" y="794"/>
                  </a:lnTo>
                  <a:lnTo>
                    <a:pt x="929" y="793"/>
                  </a:lnTo>
                  <a:lnTo>
                    <a:pt x="929" y="791"/>
                  </a:lnTo>
                  <a:lnTo>
                    <a:pt x="929" y="790"/>
                  </a:lnTo>
                  <a:close/>
                  <a:moveTo>
                    <a:pt x="965" y="736"/>
                  </a:moveTo>
                  <a:lnTo>
                    <a:pt x="985" y="707"/>
                  </a:lnTo>
                  <a:lnTo>
                    <a:pt x="987" y="703"/>
                  </a:lnTo>
                  <a:lnTo>
                    <a:pt x="989" y="702"/>
                  </a:lnTo>
                  <a:lnTo>
                    <a:pt x="991" y="702"/>
                  </a:lnTo>
                  <a:lnTo>
                    <a:pt x="993" y="702"/>
                  </a:lnTo>
                  <a:lnTo>
                    <a:pt x="993" y="703"/>
                  </a:lnTo>
                  <a:lnTo>
                    <a:pt x="995" y="703"/>
                  </a:lnTo>
                  <a:lnTo>
                    <a:pt x="995" y="705"/>
                  </a:lnTo>
                  <a:lnTo>
                    <a:pt x="995" y="706"/>
                  </a:lnTo>
                  <a:lnTo>
                    <a:pt x="991" y="710"/>
                  </a:lnTo>
                  <a:lnTo>
                    <a:pt x="973" y="738"/>
                  </a:lnTo>
                  <a:lnTo>
                    <a:pt x="971" y="739"/>
                  </a:lnTo>
                  <a:lnTo>
                    <a:pt x="969" y="739"/>
                  </a:lnTo>
                  <a:lnTo>
                    <a:pt x="967" y="739"/>
                  </a:lnTo>
                  <a:lnTo>
                    <a:pt x="967" y="738"/>
                  </a:lnTo>
                  <a:lnTo>
                    <a:pt x="965" y="738"/>
                  </a:lnTo>
                  <a:lnTo>
                    <a:pt x="965" y="737"/>
                  </a:lnTo>
                  <a:lnTo>
                    <a:pt x="965" y="736"/>
                  </a:lnTo>
                  <a:close/>
                  <a:moveTo>
                    <a:pt x="1005" y="681"/>
                  </a:moveTo>
                  <a:lnTo>
                    <a:pt x="1019" y="662"/>
                  </a:lnTo>
                  <a:lnTo>
                    <a:pt x="1027" y="650"/>
                  </a:lnTo>
                  <a:lnTo>
                    <a:pt x="1027" y="649"/>
                  </a:lnTo>
                  <a:lnTo>
                    <a:pt x="1029" y="648"/>
                  </a:lnTo>
                  <a:lnTo>
                    <a:pt x="1031" y="648"/>
                  </a:lnTo>
                  <a:lnTo>
                    <a:pt x="1033" y="649"/>
                  </a:lnTo>
                  <a:lnTo>
                    <a:pt x="1035" y="649"/>
                  </a:lnTo>
                  <a:lnTo>
                    <a:pt x="1035" y="650"/>
                  </a:lnTo>
                  <a:lnTo>
                    <a:pt x="1035" y="651"/>
                  </a:lnTo>
                  <a:lnTo>
                    <a:pt x="1027" y="665"/>
                  </a:lnTo>
                  <a:lnTo>
                    <a:pt x="1011" y="684"/>
                  </a:lnTo>
                  <a:lnTo>
                    <a:pt x="1009" y="685"/>
                  </a:lnTo>
                  <a:lnTo>
                    <a:pt x="1007" y="685"/>
                  </a:lnTo>
                  <a:lnTo>
                    <a:pt x="1005" y="684"/>
                  </a:lnTo>
                  <a:lnTo>
                    <a:pt x="1005" y="682"/>
                  </a:lnTo>
                  <a:lnTo>
                    <a:pt x="1005" y="681"/>
                  </a:lnTo>
                  <a:close/>
                  <a:moveTo>
                    <a:pt x="1040" y="627"/>
                  </a:moveTo>
                  <a:lnTo>
                    <a:pt x="1044" y="618"/>
                  </a:lnTo>
                  <a:lnTo>
                    <a:pt x="1058" y="593"/>
                  </a:lnTo>
                  <a:lnTo>
                    <a:pt x="1060" y="592"/>
                  </a:lnTo>
                  <a:lnTo>
                    <a:pt x="1062" y="592"/>
                  </a:lnTo>
                  <a:lnTo>
                    <a:pt x="1064" y="592"/>
                  </a:lnTo>
                  <a:lnTo>
                    <a:pt x="1064" y="593"/>
                  </a:lnTo>
                  <a:lnTo>
                    <a:pt x="1066" y="594"/>
                  </a:lnTo>
                  <a:lnTo>
                    <a:pt x="1064" y="596"/>
                  </a:lnTo>
                  <a:lnTo>
                    <a:pt x="1052" y="619"/>
                  </a:lnTo>
                  <a:lnTo>
                    <a:pt x="1046" y="628"/>
                  </a:lnTo>
                  <a:lnTo>
                    <a:pt x="1046" y="629"/>
                  </a:lnTo>
                  <a:lnTo>
                    <a:pt x="1044" y="629"/>
                  </a:lnTo>
                  <a:lnTo>
                    <a:pt x="1042" y="629"/>
                  </a:lnTo>
                  <a:lnTo>
                    <a:pt x="1040" y="629"/>
                  </a:lnTo>
                  <a:lnTo>
                    <a:pt x="1040" y="628"/>
                  </a:lnTo>
                  <a:lnTo>
                    <a:pt x="1038" y="628"/>
                  </a:lnTo>
                  <a:lnTo>
                    <a:pt x="1040" y="627"/>
                  </a:lnTo>
                  <a:close/>
                  <a:moveTo>
                    <a:pt x="1070" y="570"/>
                  </a:moveTo>
                  <a:lnTo>
                    <a:pt x="1070" y="570"/>
                  </a:lnTo>
                  <a:lnTo>
                    <a:pt x="1090" y="537"/>
                  </a:lnTo>
                  <a:lnTo>
                    <a:pt x="1090" y="536"/>
                  </a:lnTo>
                  <a:lnTo>
                    <a:pt x="1092" y="536"/>
                  </a:lnTo>
                  <a:lnTo>
                    <a:pt x="1094" y="536"/>
                  </a:lnTo>
                  <a:lnTo>
                    <a:pt x="1096" y="536"/>
                  </a:lnTo>
                  <a:lnTo>
                    <a:pt x="1096" y="537"/>
                  </a:lnTo>
                  <a:lnTo>
                    <a:pt x="1096" y="539"/>
                  </a:lnTo>
                  <a:lnTo>
                    <a:pt x="1078" y="572"/>
                  </a:lnTo>
                  <a:lnTo>
                    <a:pt x="1076" y="572"/>
                  </a:lnTo>
                  <a:lnTo>
                    <a:pt x="1076" y="573"/>
                  </a:lnTo>
                  <a:lnTo>
                    <a:pt x="1074" y="573"/>
                  </a:lnTo>
                  <a:lnTo>
                    <a:pt x="1072" y="573"/>
                  </a:lnTo>
                  <a:lnTo>
                    <a:pt x="1070" y="572"/>
                  </a:lnTo>
                  <a:lnTo>
                    <a:pt x="1070" y="571"/>
                  </a:lnTo>
                  <a:lnTo>
                    <a:pt x="1070" y="570"/>
                  </a:lnTo>
                  <a:close/>
                  <a:moveTo>
                    <a:pt x="1102" y="514"/>
                  </a:moveTo>
                  <a:lnTo>
                    <a:pt x="1120" y="482"/>
                  </a:lnTo>
                  <a:lnTo>
                    <a:pt x="1122" y="480"/>
                  </a:lnTo>
                  <a:lnTo>
                    <a:pt x="1122" y="479"/>
                  </a:lnTo>
                  <a:lnTo>
                    <a:pt x="1124" y="479"/>
                  </a:lnTo>
                  <a:lnTo>
                    <a:pt x="1126" y="479"/>
                  </a:lnTo>
                  <a:lnTo>
                    <a:pt x="1126" y="480"/>
                  </a:lnTo>
                  <a:lnTo>
                    <a:pt x="1128" y="480"/>
                  </a:lnTo>
                  <a:lnTo>
                    <a:pt x="1128" y="482"/>
                  </a:lnTo>
                  <a:lnTo>
                    <a:pt x="1128" y="483"/>
                  </a:lnTo>
                  <a:lnTo>
                    <a:pt x="1110" y="515"/>
                  </a:lnTo>
                  <a:lnTo>
                    <a:pt x="1110" y="516"/>
                  </a:lnTo>
                  <a:lnTo>
                    <a:pt x="1108" y="518"/>
                  </a:lnTo>
                  <a:lnTo>
                    <a:pt x="1106" y="518"/>
                  </a:lnTo>
                  <a:lnTo>
                    <a:pt x="1104" y="518"/>
                  </a:lnTo>
                  <a:lnTo>
                    <a:pt x="1104" y="516"/>
                  </a:lnTo>
                  <a:lnTo>
                    <a:pt x="1102" y="516"/>
                  </a:lnTo>
                  <a:lnTo>
                    <a:pt x="1102" y="515"/>
                  </a:lnTo>
                  <a:lnTo>
                    <a:pt x="1102" y="514"/>
                  </a:lnTo>
                  <a:close/>
                  <a:moveTo>
                    <a:pt x="1134" y="458"/>
                  </a:moveTo>
                  <a:lnTo>
                    <a:pt x="1151" y="425"/>
                  </a:lnTo>
                  <a:lnTo>
                    <a:pt x="1151" y="423"/>
                  </a:lnTo>
                  <a:lnTo>
                    <a:pt x="1153" y="423"/>
                  </a:lnTo>
                  <a:lnTo>
                    <a:pt x="1155" y="423"/>
                  </a:lnTo>
                  <a:lnTo>
                    <a:pt x="1157" y="423"/>
                  </a:lnTo>
                  <a:lnTo>
                    <a:pt x="1157" y="425"/>
                  </a:lnTo>
                  <a:lnTo>
                    <a:pt x="1157" y="426"/>
                  </a:lnTo>
                  <a:lnTo>
                    <a:pt x="1140" y="459"/>
                  </a:lnTo>
                  <a:lnTo>
                    <a:pt x="1140" y="461"/>
                  </a:lnTo>
                  <a:lnTo>
                    <a:pt x="1138" y="461"/>
                  </a:lnTo>
                  <a:lnTo>
                    <a:pt x="1136" y="461"/>
                  </a:lnTo>
                  <a:lnTo>
                    <a:pt x="1134" y="461"/>
                  </a:lnTo>
                  <a:lnTo>
                    <a:pt x="1134" y="459"/>
                  </a:lnTo>
                  <a:lnTo>
                    <a:pt x="1132" y="458"/>
                  </a:lnTo>
                  <a:lnTo>
                    <a:pt x="1134" y="458"/>
                  </a:lnTo>
                  <a:close/>
                  <a:moveTo>
                    <a:pt x="1163" y="401"/>
                  </a:moveTo>
                  <a:lnTo>
                    <a:pt x="1181" y="369"/>
                  </a:lnTo>
                  <a:lnTo>
                    <a:pt x="1181" y="368"/>
                  </a:lnTo>
                  <a:lnTo>
                    <a:pt x="1183" y="368"/>
                  </a:lnTo>
                  <a:lnTo>
                    <a:pt x="1185" y="366"/>
                  </a:lnTo>
                  <a:lnTo>
                    <a:pt x="1187" y="368"/>
                  </a:lnTo>
                  <a:lnTo>
                    <a:pt x="1189" y="368"/>
                  </a:lnTo>
                  <a:lnTo>
                    <a:pt x="1189" y="369"/>
                  </a:lnTo>
                  <a:lnTo>
                    <a:pt x="1189" y="370"/>
                  </a:lnTo>
                  <a:lnTo>
                    <a:pt x="1171" y="404"/>
                  </a:lnTo>
                  <a:lnTo>
                    <a:pt x="1169" y="404"/>
                  </a:lnTo>
                  <a:lnTo>
                    <a:pt x="1169" y="405"/>
                  </a:lnTo>
                  <a:lnTo>
                    <a:pt x="1167" y="405"/>
                  </a:lnTo>
                  <a:lnTo>
                    <a:pt x="1165" y="405"/>
                  </a:lnTo>
                  <a:lnTo>
                    <a:pt x="1165" y="404"/>
                  </a:lnTo>
                  <a:lnTo>
                    <a:pt x="1163" y="404"/>
                  </a:lnTo>
                  <a:lnTo>
                    <a:pt x="1163" y="402"/>
                  </a:lnTo>
                  <a:lnTo>
                    <a:pt x="1163" y="401"/>
                  </a:lnTo>
                  <a:close/>
                  <a:moveTo>
                    <a:pt x="1193" y="345"/>
                  </a:moveTo>
                  <a:lnTo>
                    <a:pt x="1199" y="334"/>
                  </a:lnTo>
                  <a:lnTo>
                    <a:pt x="1213" y="312"/>
                  </a:lnTo>
                  <a:lnTo>
                    <a:pt x="1215" y="311"/>
                  </a:lnTo>
                  <a:lnTo>
                    <a:pt x="1217" y="311"/>
                  </a:lnTo>
                  <a:lnTo>
                    <a:pt x="1219" y="312"/>
                  </a:lnTo>
                  <a:lnTo>
                    <a:pt x="1221" y="313"/>
                  </a:lnTo>
                  <a:lnTo>
                    <a:pt x="1219" y="314"/>
                  </a:lnTo>
                  <a:lnTo>
                    <a:pt x="1207" y="335"/>
                  </a:lnTo>
                  <a:lnTo>
                    <a:pt x="1201" y="347"/>
                  </a:lnTo>
                  <a:lnTo>
                    <a:pt x="1201" y="348"/>
                  </a:lnTo>
                  <a:lnTo>
                    <a:pt x="1199" y="348"/>
                  </a:lnTo>
                  <a:lnTo>
                    <a:pt x="1197" y="348"/>
                  </a:lnTo>
                  <a:lnTo>
                    <a:pt x="1195" y="348"/>
                  </a:lnTo>
                  <a:lnTo>
                    <a:pt x="1193" y="347"/>
                  </a:lnTo>
                  <a:lnTo>
                    <a:pt x="1193" y="345"/>
                  </a:lnTo>
                  <a:close/>
                  <a:moveTo>
                    <a:pt x="1225" y="290"/>
                  </a:moveTo>
                  <a:lnTo>
                    <a:pt x="1227" y="288"/>
                  </a:lnTo>
                  <a:lnTo>
                    <a:pt x="1245" y="256"/>
                  </a:lnTo>
                  <a:lnTo>
                    <a:pt x="1247" y="256"/>
                  </a:lnTo>
                  <a:lnTo>
                    <a:pt x="1249" y="255"/>
                  </a:lnTo>
                  <a:lnTo>
                    <a:pt x="1251" y="255"/>
                  </a:lnTo>
                  <a:lnTo>
                    <a:pt x="1252" y="256"/>
                  </a:lnTo>
                  <a:lnTo>
                    <a:pt x="1252" y="257"/>
                  </a:lnTo>
                  <a:lnTo>
                    <a:pt x="1252" y="259"/>
                  </a:lnTo>
                  <a:lnTo>
                    <a:pt x="1233" y="291"/>
                  </a:lnTo>
                  <a:lnTo>
                    <a:pt x="1233" y="292"/>
                  </a:lnTo>
                  <a:lnTo>
                    <a:pt x="1231" y="292"/>
                  </a:lnTo>
                  <a:lnTo>
                    <a:pt x="1229" y="292"/>
                  </a:lnTo>
                  <a:lnTo>
                    <a:pt x="1227" y="292"/>
                  </a:lnTo>
                  <a:lnTo>
                    <a:pt x="1225" y="291"/>
                  </a:lnTo>
                  <a:lnTo>
                    <a:pt x="1225" y="290"/>
                  </a:lnTo>
                  <a:close/>
                  <a:moveTo>
                    <a:pt x="1260" y="234"/>
                  </a:moveTo>
                  <a:lnTo>
                    <a:pt x="1278" y="207"/>
                  </a:lnTo>
                  <a:lnTo>
                    <a:pt x="1282" y="202"/>
                  </a:lnTo>
                  <a:lnTo>
                    <a:pt x="1284" y="200"/>
                  </a:lnTo>
                  <a:lnTo>
                    <a:pt x="1286" y="200"/>
                  </a:lnTo>
                  <a:lnTo>
                    <a:pt x="1288" y="200"/>
                  </a:lnTo>
                  <a:lnTo>
                    <a:pt x="1288" y="202"/>
                  </a:lnTo>
                  <a:lnTo>
                    <a:pt x="1290" y="202"/>
                  </a:lnTo>
                  <a:lnTo>
                    <a:pt x="1290" y="203"/>
                  </a:lnTo>
                  <a:lnTo>
                    <a:pt x="1290" y="204"/>
                  </a:lnTo>
                  <a:lnTo>
                    <a:pt x="1284" y="209"/>
                  </a:lnTo>
                  <a:lnTo>
                    <a:pt x="1268" y="235"/>
                  </a:lnTo>
                  <a:lnTo>
                    <a:pt x="1266" y="236"/>
                  </a:lnTo>
                  <a:lnTo>
                    <a:pt x="1264" y="236"/>
                  </a:lnTo>
                  <a:lnTo>
                    <a:pt x="1262" y="236"/>
                  </a:lnTo>
                  <a:lnTo>
                    <a:pt x="1260" y="236"/>
                  </a:lnTo>
                  <a:lnTo>
                    <a:pt x="1260" y="235"/>
                  </a:lnTo>
                  <a:lnTo>
                    <a:pt x="1260" y="234"/>
                  </a:lnTo>
                  <a:close/>
                  <a:moveTo>
                    <a:pt x="1302" y="179"/>
                  </a:moveTo>
                  <a:lnTo>
                    <a:pt x="1312" y="167"/>
                  </a:lnTo>
                  <a:lnTo>
                    <a:pt x="1326" y="148"/>
                  </a:lnTo>
                  <a:lnTo>
                    <a:pt x="1328" y="148"/>
                  </a:lnTo>
                  <a:lnTo>
                    <a:pt x="1330" y="147"/>
                  </a:lnTo>
                  <a:lnTo>
                    <a:pt x="1332" y="147"/>
                  </a:lnTo>
                  <a:lnTo>
                    <a:pt x="1334" y="148"/>
                  </a:lnTo>
                  <a:lnTo>
                    <a:pt x="1334" y="150"/>
                  </a:lnTo>
                  <a:lnTo>
                    <a:pt x="1334" y="151"/>
                  </a:lnTo>
                  <a:lnTo>
                    <a:pt x="1320" y="169"/>
                  </a:lnTo>
                  <a:lnTo>
                    <a:pt x="1308" y="182"/>
                  </a:lnTo>
                  <a:lnTo>
                    <a:pt x="1308" y="183"/>
                  </a:lnTo>
                  <a:lnTo>
                    <a:pt x="1306" y="183"/>
                  </a:lnTo>
                  <a:lnTo>
                    <a:pt x="1304" y="183"/>
                  </a:lnTo>
                  <a:lnTo>
                    <a:pt x="1302" y="183"/>
                  </a:lnTo>
                  <a:lnTo>
                    <a:pt x="1302" y="182"/>
                  </a:lnTo>
                  <a:lnTo>
                    <a:pt x="1302" y="181"/>
                  </a:lnTo>
                  <a:lnTo>
                    <a:pt x="1302" y="179"/>
                  </a:lnTo>
                  <a:close/>
                  <a:moveTo>
                    <a:pt x="1344" y="126"/>
                  </a:moveTo>
                  <a:lnTo>
                    <a:pt x="1363" y="102"/>
                  </a:lnTo>
                  <a:lnTo>
                    <a:pt x="1369" y="96"/>
                  </a:lnTo>
                  <a:lnTo>
                    <a:pt x="1371" y="95"/>
                  </a:lnTo>
                  <a:lnTo>
                    <a:pt x="1373" y="95"/>
                  </a:lnTo>
                  <a:lnTo>
                    <a:pt x="1375" y="95"/>
                  </a:lnTo>
                  <a:lnTo>
                    <a:pt x="1377" y="95"/>
                  </a:lnTo>
                  <a:lnTo>
                    <a:pt x="1377" y="96"/>
                  </a:lnTo>
                  <a:lnTo>
                    <a:pt x="1377" y="97"/>
                  </a:lnTo>
                  <a:lnTo>
                    <a:pt x="1377" y="99"/>
                  </a:lnTo>
                  <a:lnTo>
                    <a:pt x="1371" y="105"/>
                  </a:lnTo>
                  <a:lnTo>
                    <a:pt x="1352" y="128"/>
                  </a:lnTo>
                  <a:lnTo>
                    <a:pt x="1350" y="130"/>
                  </a:lnTo>
                  <a:lnTo>
                    <a:pt x="1348" y="130"/>
                  </a:lnTo>
                  <a:lnTo>
                    <a:pt x="1346" y="130"/>
                  </a:lnTo>
                  <a:lnTo>
                    <a:pt x="1344" y="130"/>
                  </a:lnTo>
                  <a:lnTo>
                    <a:pt x="1344" y="128"/>
                  </a:lnTo>
                  <a:lnTo>
                    <a:pt x="1344" y="127"/>
                  </a:lnTo>
                  <a:lnTo>
                    <a:pt x="1344" y="126"/>
                  </a:lnTo>
                  <a:close/>
                  <a:moveTo>
                    <a:pt x="1391" y="74"/>
                  </a:moveTo>
                  <a:lnTo>
                    <a:pt x="1417" y="52"/>
                  </a:lnTo>
                  <a:lnTo>
                    <a:pt x="1423" y="47"/>
                  </a:lnTo>
                  <a:lnTo>
                    <a:pt x="1425" y="45"/>
                  </a:lnTo>
                  <a:lnTo>
                    <a:pt x="1427" y="45"/>
                  </a:lnTo>
                  <a:lnTo>
                    <a:pt x="1429" y="45"/>
                  </a:lnTo>
                  <a:lnTo>
                    <a:pt x="1431" y="47"/>
                  </a:lnTo>
                  <a:lnTo>
                    <a:pt x="1431" y="48"/>
                  </a:lnTo>
                  <a:lnTo>
                    <a:pt x="1429" y="49"/>
                  </a:lnTo>
                  <a:lnTo>
                    <a:pt x="1423" y="54"/>
                  </a:lnTo>
                  <a:lnTo>
                    <a:pt x="1397" y="78"/>
                  </a:lnTo>
                  <a:lnTo>
                    <a:pt x="1395" y="78"/>
                  </a:lnTo>
                  <a:lnTo>
                    <a:pt x="1393" y="78"/>
                  </a:lnTo>
                  <a:lnTo>
                    <a:pt x="1391" y="78"/>
                  </a:lnTo>
                  <a:lnTo>
                    <a:pt x="1389" y="76"/>
                  </a:lnTo>
                  <a:lnTo>
                    <a:pt x="1389" y="75"/>
                  </a:lnTo>
                  <a:lnTo>
                    <a:pt x="1391" y="74"/>
                  </a:lnTo>
                  <a:close/>
                  <a:moveTo>
                    <a:pt x="1451" y="27"/>
                  </a:moveTo>
                  <a:lnTo>
                    <a:pt x="1468" y="18"/>
                  </a:lnTo>
                  <a:lnTo>
                    <a:pt x="1494" y="6"/>
                  </a:lnTo>
                  <a:lnTo>
                    <a:pt x="1496" y="6"/>
                  </a:lnTo>
                  <a:lnTo>
                    <a:pt x="1498" y="6"/>
                  </a:lnTo>
                  <a:lnTo>
                    <a:pt x="1500" y="7"/>
                  </a:lnTo>
                  <a:lnTo>
                    <a:pt x="1500" y="8"/>
                  </a:lnTo>
                  <a:lnTo>
                    <a:pt x="1500" y="10"/>
                  </a:lnTo>
                  <a:lnTo>
                    <a:pt x="1498" y="11"/>
                  </a:lnTo>
                  <a:lnTo>
                    <a:pt x="1474" y="22"/>
                  </a:lnTo>
                  <a:lnTo>
                    <a:pt x="1455" y="32"/>
                  </a:lnTo>
                  <a:lnTo>
                    <a:pt x="1453" y="32"/>
                  </a:lnTo>
                  <a:lnTo>
                    <a:pt x="1451" y="32"/>
                  </a:lnTo>
                  <a:lnTo>
                    <a:pt x="1451" y="31"/>
                  </a:lnTo>
                  <a:lnTo>
                    <a:pt x="1449" y="31"/>
                  </a:lnTo>
                  <a:lnTo>
                    <a:pt x="1449" y="29"/>
                  </a:lnTo>
                  <a:lnTo>
                    <a:pt x="1449" y="28"/>
                  </a:lnTo>
                  <a:lnTo>
                    <a:pt x="1451" y="27"/>
                  </a:lnTo>
                  <a:close/>
                  <a:moveTo>
                    <a:pt x="1536" y="0"/>
                  </a:moveTo>
                  <a:lnTo>
                    <a:pt x="1550" y="0"/>
                  </a:lnTo>
                  <a:lnTo>
                    <a:pt x="1550" y="1"/>
                  </a:lnTo>
                  <a:lnTo>
                    <a:pt x="1575" y="6"/>
                  </a:lnTo>
                  <a:lnTo>
                    <a:pt x="1589" y="10"/>
                  </a:lnTo>
                  <a:lnTo>
                    <a:pt x="1591" y="10"/>
                  </a:lnTo>
                  <a:lnTo>
                    <a:pt x="1591" y="11"/>
                  </a:lnTo>
                  <a:lnTo>
                    <a:pt x="1591" y="12"/>
                  </a:lnTo>
                  <a:lnTo>
                    <a:pt x="1591" y="13"/>
                  </a:lnTo>
                  <a:lnTo>
                    <a:pt x="1589" y="13"/>
                  </a:lnTo>
                  <a:lnTo>
                    <a:pt x="1587" y="14"/>
                  </a:lnTo>
                  <a:lnTo>
                    <a:pt x="1587" y="13"/>
                  </a:lnTo>
                  <a:lnTo>
                    <a:pt x="1573" y="11"/>
                  </a:lnTo>
                  <a:lnTo>
                    <a:pt x="1548" y="5"/>
                  </a:lnTo>
                  <a:lnTo>
                    <a:pt x="1550" y="5"/>
                  </a:lnTo>
                  <a:lnTo>
                    <a:pt x="1536" y="5"/>
                  </a:lnTo>
                  <a:lnTo>
                    <a:pt x="1534" y="5"/>
                  </a:lnTo>
                  <a:lnTo>
                    <a:pt x="1532" y="5"/>
                  </a:lnTo>
                  <a:lnTo>
                    <a:pt x="1532" y="3"/>
                  </a:lnTo>
                  <a:lnTo>
                    <a:pt x="1532" y="2"/>
                  </a:lnTo>
                  <a:lnTo>
                    <a:pt x="1532" y="1"/>
                  </a:lnTo>
                  <a:lnTo>
                    <a:pt x="1534" y="1"/>
                  </a:lnTo>
                  <a:lnTo>
                    <a:pt x="1536" y="0"/>
                  </a:lnTo>
                  <a:close/>
                  <a:moveTo>
                    <a:pt x="1625" y="22"/>
                  </a:moveTo>
                  <a:lnTo>
                    <a:pt x="1637" y="29"/>
                  </a:lnTo>
                  <a:lnTo>
                    <a:pt x="1665" y="45"/>
                  </a:lnTo>
                  <a:lnTo>
                    <a:pt x="1665" y="47"/>
                  </a:lnTo>
                  <a:lnTo>
                    <a:pt x="1665" y="48"/>
                  </a:lnTo>
                  <a:lnTo>
                    <a:pt x="1665" y="49"/>
                  </a:lnTo>
                  <a:lnTo>
                    <a:pt x="1665" y="50"/>
                  </a:lnTo>
                  <a:lnTo>
                    <a:pt x="1663" y="50"/>
                  </a:lnTo>
                  <a:lnTo>
                    <a:pt x="1661" y="50"/>
                  </a:lnTo>
                  <a:lnTo>
                    <a:pt x="1659" y="50"/>
                  </a:lnTo>
                  <a:lnTo>
                    <a:pt x="1659" y="49"/>
                  </a:lnTo>
                  <a:lnTo>
                    <a:pt x="1633" y="33"/>
                  </a:lnTo>
                  <a:lnTo>
                    <a:pt x="1619" y="26"/>
                  </a:lnTo>
                  <a:lnTo>
                    <a:pt x="1619" y="24"/>
                  </a:lnTo>
                  <a:lnTo>
                    <a:pt x="1617" y="24"/>
                  </a:lnTo>
                  <a:lnTo>
                    <a:pt x="1619" y="23"/>
                  </a:lnTo>
                  <a:lnTo>
                    <a:pt x="1619" y="22"/>
                  </a:lnTo>
                  <a:lnTo>
                    <a:pt x="1621" y="22"/>
                  </a:lnTo>
                  <a:lnTo>
                    <a:pt x="1621" y="21"/>
                  </a:lnTo>
                  <a:lnTo>
                    <a:pt x="1623" y="21"/>
                  </a:lnTo>
                  <a:lnTo>
                    <a:pt x="1625" y="22"/>
                  </a:lnTo>
                  <a:close/>
                  <a:moveTo>
                    <a:pt x="1688" y="67"/>
                  </a:moveTo>
                  <a:lnTo>
                    <a:pt x="1690" y="69"/>
                  </a:lnTo>
                  <a:lnTo>
                    <a:pt x="1716" y="96"/>
                  </a:lnTo>
                  <a:lnTo>
                    <a:pt x="1716" y="97"/>
                  </a:lnTo>
                  <a:lnTo>
                    <a:pt x="1716" y="99"/>
                  </a:lnTo>
                  <a:lnTo>
                    <a:pt x="1716" y="100"/>
                  </a:lnTo>
                  <a:lnTo>
                    <a:pt x="1714" y="100"/>
                  </a:lnTo>
                  <a:lnTo>
                    <a:pt x="1712" y="100"/>
                  </a:lnTo>
                  <a:lnTo>
                    <a:pt x="1710" y="100"/>
                  </a:lnTo>
                  <a:lnTo>
                    <a:pt x="1708" y="99"/>
                  </a:lnTo>
                  <a:lnTo>
                    <a:pt x="1684" y="71"/>
                  </a:lnTo>
                  <a:lnTo>
                    <a:pt x="1680" y="69"/>
                  </a:lnTo>
                  <a:lnTo>
                    <a:pt x="1680" y="68"/>
                  </a:lnTo>
                  <a:lnTo>
                    <a:pt x="1680" y="67"/>
                  </a:lnTo>
                  <a:lnTo>
                    <a:pt x="1682" y="67"/>
                  </a:lnTo>
                  <a:lnTo>
                    <a:pt x="1684" y="65"/>
                  </a:lnTo>
                  <a:lnTo>
                    <a:pt x="1686" y="67"/>
                  </a:lnTo>
                  <a:lnTo>
                    <a:pt x="1688" y="67"/>
                  </a:lnTo>
                  <a:close/>
                  <a:moveTo>
                    <a:pt x="1734" y="119"/>
                  </a:moveTo>
                  <a:lnTo>
                    <a:pt x="1742" y="128"/>
                  </a:lnTo>
                  <a:lnTo>
                    <a:pt x="1760" y="150"/>
                  </a:lnTo>
                  <a:lnTo>
                    <a:pt x="1760" y="151"/>
                  </a:lnTo>
                  <a:lnTo>
                    <a:pt x="1760" y="152"/>
                  </a:lnTo>
                  <a:lnTo>
                    <a:pt x="1758" y="153"/>
                  </a:lnTo>
                  <a:lnTo>
                    <a:pt x="1756" y="153"/>
                  </a:lnTo>
                  <a:lnTo>
                    <a:pt x="1754" y="153"/>
                  </a:lnTo>
                  <a:lnTo>
                    <a:pt x="1752" y="153"/>
                  </a:lnTo>
                  <a:lnTo>
                    <a:pt x="1752" y="152"/>
                  </a:lnTo>
                  <a:lnTo>
                    <a:pt x="1736" y="130"/>
                  </a:lnTo>
                  <a:lnTo>
                    <a:pt x="1728" y="121"/>
                  </a:lnTo>
                  <a:lnTo>
                    <a:pt x="1726" y="120"/>
                  </a:lnTo>
                  <a:lnTo>
                    <a:pt x="1728" y="120"/>
                  </a:lnTo>
                  <a:lnTo>
                    <a:pt x="1728" y="119"/>
                  </a:lnTo>
                  <a:lnTo>
                    <a:pt x="1730" y="117"/>
                  </a:lnTo>
                  <a:lnTo>
                    <a:pt x="1732" y="117"/>
                  </a:lnTo>
                  <a:lnTo>
                    <a:pt x="1734" y="119"/>
                  </a:lnTo>
                  <a:close/>
                  <a:moveTo>
                    <a:pt x="1776" y="173"/>
                  </a:moveTo>
                  <a:lnTo>
                    <a:pt x="1793" y="199"/>
                  </a:lnTo>
                  <a:lnTo>
                    <a:pt x="1797" y="204"/>
                  </a:lnTo>
                  <a:lnTo>
                    <a:pt x="1797" y="205"/>
                  </a:lnTo>
                  <a:lnTo>
                    <a:pt x="1797" y="207"/>
                  </a:lnTo>
                  <a:lnTo>
                    <a:pt x="1795" y="208"/>
                  </a:lnTo>
                  <a:lnTo>
                    <a:pt x="1793" y="208"/>
                  </a:lnTo>
                  <a:lnTo>
                    <a:pt x="1791" y="208"/>
                  </a:lnTo>
                  <a:lnTo>
                    <a:pt x="1791" y="207"/>
                  </a:lnTo>
                  <a:lnTo>
                    <a:pt x="1787" y="200"/>
                  </a:lnTo>
                  <a:lnTo>
                    <a:pt x="1768" y="174"/>
                  </a:lnTo>
                  <a:lnTo>
                    <a:pt x="1768" y="173"/>
                  </a:lnTo>
                  <a:lnTo>
                    <a:pt x="1770" y="172"/>
                  </a:lnTo>
                  <a:lnTo>
                    <a:pt x="1772" y="171"/>
                  </a:lnTo>
                  <a:lnTo>
                    <a:pt x="1774" y="172"/>
                  </a:lnTo>
                  <a:lnTo>
                    <a:pt x="1776" y="172"/>
                  </a:lnTo>
                  <a:lnTo>
                    <a:pt x="1776" y="173"/>
                  </a:lnTo>
                  <a:close/>
                  <a:moveTo>
                    <a:pt x="1813" y="228"/>
                  </a:moveTo>
                  <a:lnTo>
                    <a:pt x="1819" y="237"/>
                  </a:lnTo>
                  <a:lnTo>
                    <a:pt x="1833" y="260"/>
                  </a:lnTo>
                  <a:lnTo>
                    <a:pt x="1833" y="261"/>
                  </a:lnTo>
                  <a:lnTo>
                    <a:pt x="1833" y="262"/>
                  </a:lnTo>
                  <a:lnTo>
                    <a:pt x="1831" y="262"/>
                  </a:lnTo>
                  <a:lnTo>
                    <a:pt x="1829" y="264"/>
                  </a:lnTo>
                  <a:lnTo>
                    <a:pt x="1827" y="262"/>
                  </a:lnTo>
                  <a:lnTo>
                    <a:pt x="1825" y="261"/>
                  </a:lnTo>
                  <a:lnTo>
                    <a:pt x="1813" y="240"/>
                  </a:lnTo>
                  <a:lnTo>
                    <a:pt x="1805" y="229"/>
                  </a:lnTo>
                  <a:lnTo>
                    <a:pt x="1805" y="228"/>
                  </a:lnTo>
                  <a:lnTo>
                    <a:pt x="1807" y="226"/>
                  </a:lnTo>
                  <a:lnTo>
                    <a:pt x="1809" y="226"/>
                  </a:lnTo>
                  <a:lnTo>
                    <a:pt x="1811" y="226"/>
                  </a:lnTo>
                  <a:lnTo>
                    <a:pt x="1813" y="228"/>
                  </a:lnTo>
                  <a:close/>
                  <a:moveTo>
                    <a:pt x="1847" y="282"/>
                  </a:moveTo>
                  <a:lnTo>
                    <a:pt x="1871" y="314"/>
                  </a:lnTo>
                  <a:lnTo>
                    <a:pt x="1873" y="314"/>
                  </a:lnTo>
                  <a:lnTo>
                    <a:pt x="1873" y="316"/>
                  </a:lnTo>
                  <a:lnTo>
                    <a:pt x="1871" y="317"/>
                  </a:lnTo>
                  <a:lnTo>
                    <a:pt x="1869" y="317"/>
                  </a:lnTo>
                  <a:lnTo>
                    <a:pt x="1867" y="317"/>
                  </a:lnTo>
                  <a:lnTo>
                    <a:pt x="1865" y="317"/>
                  </a:lnTo>
                  <a:lnTo>
                    <a:pt x="1865" y="316"/>
                  </a:lnTo>
                  <a:lnTo>
                    <a:pt x="1841" y="285"/>
                  </a:lnTo>
                  <a:lnTo>
                    <a:pt x="1841" y="283"/>
                  </a:lnTo>
                  <a:lnTo>
                    <a:pt x="1841" y="282"/>
                  </a:lnTo>
                  <a:lnTo>
                    <a:pt x="1843" y="281"/>
                  </a:lnTo>
                  <a:lnTo>
                    <a:pt x="1845" y="281"/>
                  </a:lnTo>
                  <a:lnTo>
                    <a:pt x="1847" y="282"/>
                  </a:lnTo>
                  <a:close/>
                  <a:moveTo>
                    <a:pt x="1887" y="337"/>
                  </a:moveTo>
                  <a:lnTo>
                    <a:pt x="1904" y="370"/>
                  </a:lnTo>
                  <a:lnTo>
                    <a:pt x="1904" y="371"/>
                  </a:lnTo>
                  <a:lnTo>
                    <a:pt x="1904" y="373"/>
                  </a:lnTo>
                  <a:lnTo>
                    <a:pt x="1902" y="373"/>
                  </a:lnTo>
                  <a:lnTo>
                    <a:pt x="1900" y="373"/>
                  </a:lnTo>
                  <a:lnTo>
                    <a:pt x="1898" y="373"/>
                  </a:lnTo>
                  <a:lnTo>
                    <a:pt x="1896" y="371"/>
                  </a:lnTo>
                  <a:lnTo>
                    <a:pt x="1879" y="339"/>
                  </a:lnTo>
                  <a:lnTo>
                    <a:pt x="1879" y="338"/>
                  </a:lnTo>
                  <a:lnTo>
                    <a:pt x="1879" y="337"/>
                  </a:lnTo>
                  <a:lnTo>
                    <a:pt x="1881" y="335"/>
                  </a:lnTo>
                  <a:lnTo>
                    <a:pt x="1883" y="335"/>
                  </a:lnTo>
                  <a:lnTo>
                    <a:pt x="1885" y="335"/>
                  </a:lnTo>
                  <a:lnTo>
                    <a:pt x="1887" y="337"/>
                  </a:lnTo>
                  <a:close/>
                  <a:moveTo>
                    <a:pt x="1918" y="394"/>
                  </a:moveTo>
                  <a:lnTo>
                    <a:pt x="1932" y="418"/>
                  </a:lnTo>
                  <a:lnTo>
                    <a:pt x="1936" y="426"/>
                  </a:lnTo>
                  <a:lnTo>
                    <a:pt x="1936" y="427"/>
                  </a:lnTo>
                  <a:lnTo>
                    <a:pt x="1936" y="428"/>
                  </a:lnTo>
                  <a:lnTo>
                    <a:pt x="1934" y="430"/>
                  </a:lnTo>
                  <a:lnTo>
                    <a:pt x="1932" y="430"/>
                  </a:lnTo>
                  <a:lnTo>
                    <a:pt x="1930" y="430"/>
                  </a:lnTo>
                  <a:lnTo>
                    <a:pt x="1930" y="428"/>
                  </a:lnTo>
                  <a:lnTo>
                    <a:pt x="1928" y="427"/>
                  </a:lnTo>
                  <a:lnTo>
                    <a:pt x="1924" y="420"/>
                  </a:lnTo>
                  <a:lnTo>
                    <a:pt x="1910" y="395"/>
                  </a:lnTo>
                  <a:lnTo>
                    <a:pt x="1910" y="394"/>
                  </a:lnTo>
                  <a:lnTo>
                    <a:pt x="1910" y="392"/>
                  </a:lnTo>
                  <a:lnTo>
                    <a:pt x="1912" y="392"/>
                  </a:lnTo>
                  <a:lnTo>
                    <a:pt x="1912" y="391"/>
                  </a:lnTo>
                  <a:lnTo>
                    <a:pt x="1914" y="391"/>
                  </a:lnTo>
                  <a:lnTo>
                    <a:pt x="1916" y="391"/>
                  </a:lnTo>
                  <a:lnTo>
                    <a:pt x="1916" y="392"/>
                  </a:lnTo>
                  <a:lnTo>
                    <a:pt x="1918" y="394"/>
                  </a:lnTo>
                  <a:close/>
                  <a:moveTo>
                    <a:pt x="1950" y="449"/>
                  </a:moveTo>
                  <a:lnTo>
                    <a:pt x="1968" y="483"/>
                  </a:lnTo>
                  <a:lnTo>
                    <a:pt x="1966" y="484"/>
                  </a:lnTo>
                  <a:lnTo>
                    <a:pt x="1966" y="485"/>
                  </a:lnTo>
                  <a:lnTo>
                    <a:pt x="1964" y="485"/>
                  </a:lnTo>
                  <a:lnTo>
                    <a:pt x="1962" y="485"/>
                  </a:lnTo>
                  <a:lnTo>
                    <a:pt x="1960" y="484"/>
                  </a:lnTo>
                  <a:lnTo>
                    <a:pt x="1942" y="451"/>
                  </a:lnTo>
                  <a:lnTo>
                    <a:pt x="1942" y="449"/>
                  </a:lnTo>
                  <a:lnTo>
                    <a:pt x="1942" y="448"/>
                  </a:lnTo>
                  <a:lnTo>
                    <a:pt x="1944" y="448"/>
                  </a:lnTo>
                  <a:lnTo>
                    <a:pt x="1946" y="448"/>
                  </a:lnTo>
                  <a:lnTo>
                    <a:pt x="1948" y="448"/>
                  </a:lnTo>
                  <a:lnTo>
                    <a:pt x="1950" y="449"/>
                  </a:lnTo>
                  <a:close/>
                  <a:moveTo>
                    <a:pt x="1980" y="505"/>
                  </a:moveTo>
                  <a:lnTo>
                    <a:pt x="1998" y="539"/>
                  </a:lnTo>
                  <a:lnTo>
                    <a:pt x="1998" y="540"/>
                  </a:lnTo>
                  <a:lnTo>
                    <a:pt x="1998" y="541"/>
                  </a:lnTo>
                  <a:lnTo>
                    <a:pt x="1996" y="541"/>
                  </a:lnTo>
                  <a:lnTo>
                    <a:pt x="1996" y="542"/>
                  </a:lnTo>
                  <a:lnTo>
                    <a:pt x="1994" y="542"/>
                  </a:lnTo>
                  <a:lnTo>
                    <a:pt x="1992" y="541"/>
                  </a:lnTo>
                  <a:lnTo>
                    <a:pt x="1990" y="540"/>
                  </a:lnTo>
                  <a:lnTo>
                    <a:pt x="1972" y="508"/>
                  </a:lnTo>
                  <a:lnTo>
                    <a:pt x="1972" y="506"/>
                  </a:lnTo>
                  <a:lnTo>
                    <a:pt x="1972" y="505"/>
                  </a:lnTo>
                  <a:lnTo>
                    <a:pt x="1974" y="505"/>
                  </a:lnTo>
                  <a:lnTo>
                    <a:pt x="1974" y="504"/>
                  </a:lnTo>
                  <a:lnTo>
                    <a:pt x="1976" y="504"/>
                  </a:lnTo>
                  <a:lnTo>
                    <a:pt x="1978" y="504"/>
                  </a:lnTo>
                  <a:lnTo>
                    <a:pt x="1980" y="505"/>
                  </a:lnTo>
                  <a:close/>
                  <a:moveTo>
                    <a:pt x="2009" y="562"/>
                  </a:moveTo>
                  <a:lnTo>
                    <a:pt x="2027" y="594"/>
                  </a:lnTo>
                  <a:lnTo>
                    <a:pt x="2027" y="596"/>
                  </a:lnTo>
                  <a:lnTo>
                    <a:pt x="2027" y="597"/>
                  </a:lnTo>
                  <a:lnTo>
                    <a:pt x="2027" y="598"/>
                  </a:lnTo>
                  <a:lnTo>
                    <a:pt x="2025" y="598"/>
                  </a:lnTo>
                  <a:lnTo>
                    <a:pt x="2023" y="598"/>
                  </a:lnTo>
                  <a:lnTo>
                    <a:pt x="2021" y="597"/>
                  </a:lnTo>
                  <a:lnTo>
                    <a:pt x="2003" y="563"/>
                  </a:lnTo>
                  <a:lnTo>
                    <a:pt x="2001" y="562"/>
                  </a:lnTo>
                  <a:lnTo>
                    <a:pt x="2003" y="562"/>
                  </a:lnTo>
                  <a:lnTo>
                    <a:pt x="2003" y="561"/>
                  </a:lnTo>
                  <a:lnTo>
                    <a:pt x="2005" y="561"/>
                  </a:lnTo>
                  <a:lnTo>
                    <a:pt x="2007" y="561"/>
                  </a:lnTo>
                  <a:lnTo>
                    <a:pt x="2009" y="561"/>
                  </a:lnTo>
                  <a:lnTo>
                    <a:pt x="2009" y="562"/>
                  </a:lnTo>
                  <a:close/>
                  <a:moveTo>
                    <a:pt x="2041" y="618"/>
                  </a:moveTo>
                  <a:lnTo>
                    <a:pt x="2059" y="651"/>
                  </a:lnTo>
                  <a:lnTo>
                    <a:pt x="2059" y="653"/>
                  </a:lnTo>
                  <a:lnTo>
                    <a:pt x="2059" y="654"/>
                  </a:lnTo>
                  <a:lnTo>
                    <a:pt x="2057" y="654"/>
                  </a:lnTo>
                  <a:lnTo>
                    <a:pt x="2055" y="654"/>
                  </a:lnTo>
                  <a:lnTo>
                    <a:pt x="2053" y="654"/>
                  </a:lnTo>
                  <a:lnTo>
                    <a:pt x="2053" y="653"/>
                  </a:lnTo>
                  <a:lnTo>
                    <a:pt x="2033" y="620"/>
                  </a:lnTo>
                  <a:lnTo>
                    <a:pt x="2033" y="619"/>
                  </a:lnTo>
                  <a:lnTo>
                    <a:pt x="2033" y="618"/>
                  </a:lnTo>
                  <a:lnTo>
                    <a:pt x="2035" y="618"/>
                  </a:lnTo>
                  <a:lnTo>
                    <a:pt x="2035" y="617"/>
                  </a:lnTo>
                  <a:lnTo>
                    <a:pt x="2037" y="617"/>
                  </a:lnTo>
                  <a:lnTo>
                    <a:pt x="2039" y="617"/>
                  </a:lnTo>
                  <a:lnTo>
                    <a:pt x="2039" y="618"/>
                  </a:lnTo>
                  <a:lnTo>
                    <a:pt x="2041" y="618"/>
                  </a:lnTo>
                  <a:close/>
                  <a:moveTo>
                    <a:pt x="2073" y="674"/>
                  </a:moveTo>
                  <a:lnTo>
                    <a:pt x="2087" y="700"/>
                  </a:lnTo>
                  <a:lnTo>
                    <a:pt x="2093" y="707"/>
                  </a:lnTo>
                  <a:lnTo>
                    <a:pt x="2093" y="708"/>
                  </a:lnTo>
                  <a:lnTo>
                    <a:pt x="2091" y="710"/>
                  </a:lnTo>
                  <a:lnTo>
                    <a:pt x="2089" y="710"/>
                  </a:lnTo>
                  <a:lnTo>
                    <a:pt x="2087" y="710"/>
                  </a:lnTo>
                  <a:lnTo>
                    <a:pt x="2085" y="708"/>
                  </a:lnTo>
                  <a:lnTo>
                    <a:pt x="2081" y="701"/>
                  </a:lnTo>
                  <a:lnTo>
                    <a:pt x="2065" y="676"/>
                  </a:lnTo>
                  <a:lnTo>
                    <a:pt x="2065" y="675"/>
                  </a:lnTo>
                  <a:lnTo>
                    <a:pt x="2065" y="674"/>
                  </a:lnTo>
                  <a:lnTo>
                    <a:pt x="2067" y="674"/>
                  </a:lnTo>
                  <a:lnTo>
                    <a:pt x="2069" y="672"/>
                  </a:lnTo>
                  <a:lnTo>
                    <a:pt x="2071" y="672"/>
                  </a:lnTo>
                  <a:lnTo>
                    <a:pt x="2073" y="674"/>
                  </a:lnTo>
                  <a:close/>
                  <a:moveTo>
                    <a:pt x="2107" y="729"/>
                  </a:moveTo>
                  <a:lnTo>
                    <a:pt x="2128" y="762"/>
                  </a:lnTo>
                  <a:lnTo>
                    <a:pt x="2128" y="763"/>
                  </a:lnTo>
                  <a:lnTo>
                    <a:pt x="2128" y="764"/>
                  </a:lnTo>
                  <a:lnTo>
                    <a:pt x="2126" y="765"/>
                  </a:lnTo>
                  <a:lnTo>
                    <a:pt x="2124" y="765"/>
                  </a:lnTo>
                  <a:lnTo>
                    <a:pt x="2122" y="765"/>
                  </a:lnTo>
                  <a:lnTo>
                    <a:pt x="2122" y="764"/>
                  </a:lnTo>
                  <a:lnTo>
                    <a:pt x="2120" y="764"/>
                  </a:lnTo>
                  <a:lnTo>
                    <a:pt x="2101" y="732"/>
                  </a:lnTo>
                  <a:lnTo>
                    <a:pt x="2101" y="731"/>
                  </a:lnTo>
                  <a:lnTo>
                    <a:pt x="2101" y="729"/>
                  </a:lnTo>
                  <a:lnTo>
                    <a:pt x="2101" y="728"/>
                  </a:lnTo>
                  <a:lnTo>
                    <a:pt x="2103" y="728"/>
                  </a:lnTo>
                  <a:lnTo>
                    <a:pt x="2105" y="728"/>
                  </a:lnTo>
                  <a:lnTo>
                    <a:pt x="2107" y="728"/>
                  </a:lnTo>
                  <a:lnTo>
                    <a:pt x="2107" y="729"/>
                  </a:lnTo>
                  <a:close/>
                  <a:moveTo>
                    <a:pt x="2144" y="784"/>
                  </a:moveTo>
                  <a:lnTo>
                    <a:pt x="2174" y="814"/>
                  </a:lnTo>
                  <a:lnTo>
                    <a:pt x="2174" y="815"/>
                  </a:lnTo>
                  <a:lnTo>
                    <a:pt x="2174" y="816"/>
                  </a:lnTo>
                  <a:lnTo>
                    <a:pt x="2172" y="816"/>
                  </a:lnTo>
                  <a:lnTo>
                    <a:pt x="2172" y="817"/>
                  </a:lnTo>
                  <a:lnTo>
                    <a:pt x="2170" y="817"/>
                  </a:lnTo>
                  <a:lnTo>
                    <a:pt x="2168" y="817"/>
                  </a:lnTo>
                  <a:lnTo>
                    <a:pt x="2166" y="816"/>
                  </a:lnTo>
                  <a:lnTo>
                    <a:pt x="2138" y="786"/>
                  </a:lnTo>
                  <a:lnTo>
                    <a:pt x="2138" y="785"/>
                  </a:lnTo>
                  <a:lnTo>
                    <a:pt x="2138" y="784"/>
                  </a:lnTo>
                  <a:lnTo>
                    <a:pt x="2140" y="783"/>
                  </a:lnTo>
                  <a:lnTo>
                    <a:pt x="2142" y="783"/>
                  </a:lnTo>
                  <a:lnTo>
                    <a:pt x="2144" y="783"/>
                  </a:lnTo>
                  <a:lnTo>
                    <a:pt x="2144" y="784"/>
                  </a:lnTo>
                  <a:close/>
                  <a:moveTo>
                    <a:pt x="2190" y="836"/>
                  </a:moveTo>
                  <a:lnTo>
                    <a:pt x="2200" y="848"/>
                  </a:lnTo>
                  <a:lnTo>
                    <a:pt x="2217" y="867"/>
                  </a:lnTo>
                  <a:lnTo>
                    <a:pt x="2217" y="868"/>
                  </a:lnTo>
                  <a:lnTo>
                    <a:pt x="2215" y="869"/>
                  </a:lnTo>
                  <a:lnTo>
                    <a:pt x="2214" y="871"/>
                  </a:lnTo>
                  <a:lnTo>
                    <a:pt x="2212" y="871"/>
                  </a:lnTo>
                  <a:lnTo>
                    <a:pt x="2212" y="869"/>
                  </a:lnTo>
                  <a:lnTo>
                    <a:pt x="2210" y="869"/>
                  </a:lnTo>
                  <a:lnTo>
                    <a:pt x="2192" y="851"/>
                  </a:lnTo>
                  <a:lnTo>
                    <a:pt x="2184" y="838"/>
                  </a:lnTo>
                  <a:lnTo>
                    <a:pt x="2184" y="837"/>
                  </a:lnTo>
                  <a:lnTo>
                    <a:pt x="2184" y="836"/>
                  </a:lnTo>
                  <a:lnTo>
                    <a:pt x="2186" y="835"/>
                  </a:lnTo>
                  <a:lnTo>
                    <a:pt x="2188" y="835"/>
                  </a:lnTo>
                  <a:lnTo>
                    <a:pt x="2190" y="836"/>
                  </a:lnTo>
                  <a:close/>
                  <a:moveTo>
                    <a:pt x="2237" y="888"/>
                  </a:moveTo>
                  <a:lnTo>
                    <a:pt x="2251" y="902"/>
                  </a:lnTo>
                  <a:lnTo>
                    <a:pt x="2269" y="915"/>
                  </a:lnTo>
                  <a:lnTo>
                    <a:pt x="2271" y="916"/>
                  </a:lnTo>
                  <a:lnTo>
                    <a:pt x="2271" y="918"/>
                  </a:lnTo>
                  <a:lnTo>
                    <a:pt x="2269" y="919"/>
                  </a:lnTo>
                  <a:lnTo>
                    <a:pt x="2267" y="919"/>
                  </a:lnTo>
                  <a:lnTo>
                    <a:pt x="2265" y="919"/>
                  </a:lnTo>
                  <a:lnTo>
                    <a:pt x="2263" y="919"/>
                  </a:lnTo>
                  <a:lnTo>
                    <a:pt x="2245" y="904"/>
                  </a:lnTo>
                  <a:lnTo>
                    <a:pt x="2231" y="890"/>
                  </a:lnTo>
                  <a:lnTo>
                    <a:pt x="2229" y="889"/>
                  </a:lnTo>
                  <a:lnTo>
                    <a:pt x="2229" y="888"/>
                  </a:lnTo>
                  <a:lnTo>
                    <a:pt x="2231" y="888"/>
                  </a:lnTo>
                  <a:lnTo>
                    <a:pt x="2231" y="887"/>
                  </a:lnTo>
                  <a:lnTo>
                    <a:pt x="2233" y="887"/>
                  </a:lnTo>
                  <a:lnTo>
                    <a:pt x="2235" y="887"/>
                  </a:lnTo>
                  <a:lnTo>
                    <a:pt x="2237" y="888"/>
                  </a:lnTo>
                  <a:close/>
                  <a:moveTo>
                    <a:pt x="2297" y="934"/>
                  </a:moveTo>
                  <a:lnTo>
                    <a:pt x="2303" y="938"/>
                  </a:lnTo>
                  <a:lnTo>
                    <a:pt x="2328" y="951"/>
                  </a:lnTo>
                  <a:lnTo>
                    <a:pt x="2326" y="951"/>
                  </a:lnTo>
                  <a:lnTo>
                    <a:pt x="2338" y="954"/>
                  </a:lnTo>
                  <a:lnTo>
                    <a:pt x="2340" y="954"/>
                  </a:lnTo>
                  <a:lnTo>
                    <a:pt x="2340" y="955"/>
                  </a:lnTo>
                  <a:lnTo>
                    <a:pt x="2340" y="956"/>
                  </a:lnTo>
                  <a:lnTo>
                    <a:pt x="2340" y="957"/>
                  </a:lnTo>
                  <a:lnTo>
                    <a:pt x="2338" y="957"/>
                  </a:lnTo>
                  <a:lnTo>
                    <a:pt x="2336" y="959"/>
                  </a:lnTo>
                  <a:lnTo>
                    <a:pt x="2324" y="956"/>
                  </a:lnTo>
                  <a:lnTo>
                    <a:pt x="2322" y="955"/>
                  </a:lnTo>
                  <a:lnTo>
                    <a:pt x="2297" y="941"/>
                  </a:lnTo>
                  <a:lnTo>
                    <a:pt x="2291" y="936"/>
                  </a:lnTo>
                  <a:lnTo>
                    <a:pt x="2289" y="936"/>
                  </a:lnTo>
                  <a:lnTo>
                    <a:pt x="2289" y="935"/>
                  </a:lnTo>
                  <a:lnTo>
                    <a:pt x="2289" y="934"/>
                  </a:lnTo>
                  <a:lnTo>
                    <a:pt x="2291" y="934"/>
                  </a:lnTo>
                  <a:lnTo>
                    <a:pt x="2293" y="933"/>
                  </a:lnTo>
                  <a:lnTo>
                    <a:pt x="2295" y="933"/>
                  </a:lnTo>
                  <a:lnTo>
                    <a:pt x="2297" y="934"/>
                  </a:lnTo>
                  <a:close/>
                  <a:moveTo>
                    <a:pt x="2376" y="959"/>
                  </a:moveTo>
                  <a:lnTo>
                    <a:pt x="2378" y="959"/>
                  </a:lnTo>
                  <a:lnTo>
                    <a:pt x="2376" y="959"/>
                  </a:lnTo>
                  <a:lnTo>
                    <a:pt x="2402" y="956"/>
                  </a:lnTo>
                  <a:lnTo>
                    <a:pt x="2428" y="951"/>
                  </a:lnTo>
                  <a:lnTo>
                    <a:pt x="2430" y="951"/>
                  </a:lnTo>
                  <a:lnTo>
                    <a:pt x="2431" y="951"/>
                  </a:lnTo>
                  <a:lnTo>
                    <a:pt x="2431" y="952"/>
                  </a:lnTo>
                  <a:lnTo>
                    <a:pt x="2433" y="952"/>
                  </a:lnTo>
                  <a:lnTo>
                    <a:pt x="2433" y="954"/>
                  </a:lnTo>
                  <a:lnTo>
                    <a:pt x="2431" y="955"/>
                  </a:lnTo>
                  <a:lnTo>
                    <a:pt x="2430" y="956"/>
                  </a:lnTo>
                  <a:lnTo>
                    <a:pt x="2404" y="961"/>
                  </a:lnTo>
                  <a:lnTo>
                    <a:pt x="2378" y="964"/>
                  </a:lnTo>
                  <a:lnTo>
                    <a:pt x="2376" y="964"/>
                  </a:lnTo>
                  <a:lnTo>
                    <a:pt x="2374" y="964"/>
                  </a:lnTo>
                  <a:lnTo>
                    <a:pt x="2372" y="962"/>
                  </a:lnTo>
                  <a:lnTo>
                    <a:pt x="2372" y="961"/>
                  </a:lnTo>
                  <a:lnTo>
                    <a:pt x="2372" y="960"/>
                  </a:lnTo>
                  <a:lnTo>
                    <a:pt x="2374" y="960"/>
                  </a:lnTo>
                  <a:lnTo>
                    <a:pt x="2374" y="959"/>
                  </a:lnTo>
                  <a:lnTo>
                    <a:pt x="2376" y="959"/>
                  </a:lnTo>
                  <a:close/>
                  <a:moveTo>
                    <a:pt x="2459" y="938"/>
                  </a:moveTo>
                  <a:lnTo>
                    <a:pt x="2461" y="938"/>
                  </a:lnTo>
                  <a:lnTo>
                    <a:pt x="2487" y="923"/>
                  </a:lnTo>
                  <a:lnTo>
                    <a:pt x="2487" y="924"/>
                  </a:lnTo>
                  <a:lnTo>
                    <a:pt x="2497" y="914"/>
                  </a:lnTo>
                  <a:lnTo>
                    <a:pt x="2499" y="913"/>
                  </a:lnTo>
                  <a:lnTo>
                    <a:pt x="2501" y="913"/>
                  </a:lnTo>
                  <a:lnTo>
                    <a:pt x="2503" y="913"/>
                  </a:lnTo>
                  <a:lnTo>
                    <a:pt x="2505" y="914"/>
                  </a:lnTo>
                  <a:lnTo>
                    <a:pt x="2505" y="915"/>
                  </a:lnTo>
                  <a:lnTo>
                    <a:pt x="2505" y="916"/>
                  </a:lnTo>
                  <a:lnTo>
                    <a:pt x="2493" y="926"/>
                  </a:lnTo>
                  <a:lnTo>
                    <a:pt x="2491" y="926"/>
                  </a:lnTo>
                  <a:lnTo>
                    <a:pt x="2465" y="941"/>
                  </a:lnTo>
                  <a:lnTo>
                    <a:pt x="2463" y="942"/>
                  </a:lnTo>
                  <a:lnTo>
                    <a:pt x="2461" y="942"/>
                  </a:lnTo>
                  <a:lnTo>
                    <a:pt x="2459" y="941"/>
                  </a:lnTo>
                  <a:lnTo>
                    <a:pt x="2457" y="940"/>
                  </a:lnTo>
                  <a:lnTo>
                    <a:pt x="2459" y="939"/>
                  </a:lnTo>
                  <a:lnTo>
                    <a:pt x="2459" y="938"/>
                  </a:lnTo>
                  <a:close/>
                  <a:moveTo>
                    <a:pt x="2521" y="893"/>
                  </a:moveTo>
                  <a:lnTo>
                    <a:pt x="2538" y="876"/>
                  </a:lnTo>
                  <a:lnTo>
                    <a:pt x="2548" y="864"/>
                  </a:lnTo>
                  <a:lnTo>
                    <a:pt x="2550" y="863"/>
                  </a:lnTo>
                  <a:lnTo>
                    <a:pt x="2552" y="863"/>
                  </a:lnTo>
                  <a:lnTo>
                    <a:pt x="2554" y="863"/>
                  </a:lnTo>
                  <a:lnTo>
                    <a:pt x="2556" y="863"/>
                  </a:lnTo>
                  <a:lnTo>
                    <a:pt x="2556" y="864"/>
                  </a:lnTo>
                  <a:lnTo>
                    <a:pt x="2556" y="866"/>
                  </a:lnTo>
                  <a:lnTo>
                    <a:pt x="2556" y="867"/>
                  </a:lnTo>
                  <a:lnTo>
                    <a:pt x="2544" y="878"/>
                  </a:lnTo>
                  <a:lnTo>
                    <a:pt x="2527" y="895"/>
                  </a:lnTo>
                  <a:lnTo>
                    <a:pt x="2525" y="897"/>
                  </a:lnTo>
                  <a:lnTo>
                    <a:pt x="2523" y="897"/>
                  </a:lnTo>
                  <a:lnTo>
                    <a:pt x="2521" y="897"/>
                  </a:lnTo>
                  <a:lnTo>
                    <a:pt x="2519" y="895"/>
                  </a:lnTo>
                  <a:lnTo>
                    <a:pt x="2519" y="894"/>
                  </a:lnTo>
                  <a:lnTo>
                    <a:pt x="2521" y="893"/>
                  </a:lnTo>
                  <a:close/>
                  <a:moveTo>
                    <a:pt x="2568" y="842"/>
                  </a:moveTo>
                  <a:lnTo>
                    <a:pt x="2592" y="811"/>
                  </a:lnTo>
                  <a:lnTo>
                    <a:pt x="2592" y="810"/>
                  </a:lnTo>
                  <a:lnTo>
                    <a:pt x="2594" y="810"/>
                  </a:lnTo>
                  <a:lnTo>
                    <a:pt x="2596" y="810"/>
                  </a:lnTo>
                  <a:lnTo>
                    <a:pt x="2598" y="810"/>
                  </a:lnTo>
                  <a:lnTo>
                    <a:pt x="2600" y="811"/>
                  </a:lnTo>
                  <a:lnTo>
                    <a:pt x="2600" y="812"/>
                  </a:lnTo>
                  <a:lnTo>
                    <a:pt x="2598" y="814"/>
                  </a:lnTo>
                  <a:lnTo>
                    <a:pt x="2574" y="845"/>
                  </a:lnTo>
                  <a:lnTo>
                    <a:pt x="2574" y="846"/>
                  </a:lnTo>
                  <a:lnTo>
                    <a:pt x="2572" y="846"/>
                  </a:lnTo>
                  <a:lnTo>
                    <a:pt x="2570" y="846"/>
                  </a:lnTo>
                  <a:lnTo>
                    <a:pt x="2568" y="845"/>
                  </a:lnTo>
                  <a:lnTo>
                    <a:pt x="2568" y="843"/>
                  </a:lnTo>
                  <a:lnTo>
                    <a:pt x="2568" y="842"/>
                  </a:lnTo>
                  <a:close/>
                  <a:moveTo>
                    <a:pt x="2610" y="789"/>
                  </a:moveTo>
                  <a:lnTo>
                    <a:pt x="2616" y="780"/>
                  </a:lnTo>
                  <a:lnTo>
                    <a:pt x="2632" y="757"/>
                  </a:lnTo>
                  <a:lnTo>
                    <a:pt x="2634" y="755"/>
                  </a:lnTo>
                  <a:lnTo>
                    <a:pt x="2636" y="755"/>
                  </a:lnTo>
                  <a:lnTo>
                    <a:pt x="2638" y="757"/>
                  </a:lnTo>
                  <a:lnTo>
                    <a:pt x="2638" y="758"/>
                  </a:lnTo>
                  <a:lnTo>
                    <a:pt x="2638" y="759"/>
                  </a:lnTo>
                  <a:lnTo>
                    <a:pt x="2622" y="783"/>
                  </a:lnTo>
                  <a:lnTo>
                    <a:pt x="2616" y="791"/>
                  </a:lnTo>
                  <a:lnTo>
                    <a:pt x="2614" y="793"/>
                  </a:lnTo>
                  <a:lnTo>
                    <a:pt x="2612" y="793"/>
                  </a:lnTo>
                  <a:lnTo>
                    <a:pt x="2610" y="793"/>
                  </a:lnTo>
                  <a:lnTo>
                    <a:pt x="2610" y="791"/>
                  </a:lnTo>
                  <a:lnTo>
                    <a:pt x="2608" y="790"/>
                  </a:lnTo>
                  <a:lnTo>
                    <a:pt x="2610" y="789"/>
                  </a:lnTo>
                  <a:close/>
                  <a:moveTo>
                    <a:pt x="2645" y="734"/>
                  </a:moveTo>
                  <a:lnTo>
                    <a:pt x="2665" y="702"/>
                  </a:lnTo>
                  <a:lnTo>
                    <a:pt x="2665" y="701"/>
                  </a:lnTo>
                  <a:lnTo>
                    <a:pt x="2667" y="701"/>
                  </a:lnTo>
                  <a:lnTo>
                    <a:pt x="2669" y="700"/>
                  </a:lnTo>
                  <a:lnTo>
                    <a:pt x="2671" y="700"/>
                  </a:lnTo>
                  <a:lnTo>
                    <a:pt x="2671" y="701"/>
                  </a:lnTo>
                  <a:lnTo>
                    <a:pt x="2673" y="702"/>
                  </a:lnTo>
                  <a:lnTo>
                    <a:pt x="2673" y="703"/>
                  </a:lnTo>
                  <a:lnTo>
                    <a:pt x="2653" y="736"/>
                  </a:lnTo>
                  <a:lnTo>
                    <a:pt x="2651" y="737"/>
                  </a:lnTo>
                  <a:lnTo>
                    <a:pt x="2649" y="737"/>
                  </a:lnTo>
                  <a:lnTo>
                    <a:pt x="2647" y="737"/>
                  </a:lnTo>
                  <a:lnTo>
                    <a:pt x="2645" y="737"/>
                  </a:lnTo>
                  <a:lnTo>
                    <a:pt x="2645" y="736"/>
                  </a:lnTo>
                  <a:lnTo>
                    <a:pt x="2645" y="734"/>
                  </a:lnTo>
                  <a:close/>
                  <a:moveTo>
                    <a:pt x="2679" y="679"/>
                  </a:moveTo>
                  <a:lnTo>
                    <a:pt x="2697" y="646"/>
                  </a:lnTo>
                  <a:lnTo>
                    <a:pt x="2699" y="645"/>
                  </a:lnTo>
                  <a:lnTo>
                    <a:pt x="2699" y="644"/>
                  </a:lnTo>
                  <a:lnTo>
                    <a:pt x="2701" y="644"/>
                  </a:lnTo>
                  <a:lnTo>
                    <a:pt x="2703" y="644"/>
                  </a:lnTo>
                  <a:lnTo>
                    <a:pt x="2705" y="645"/>
                  </a:lnTo>
                  <a:lnTo>
                    <a:pt x="2705" y="646"/>
                  </a:lnTo>
                  <a:lnTo>
                    <a:pt x="2705" y="648"/>
                  </a:lnTo>
                  <a:lnTo>
                    <a:pt x="2687" y="680"/>
                  </a:lnTo>
                  <a:lnTo>
                    <a:pt x="2685" y="681"/>
                  </a:lnTo>
                  <a:lnTo>
                    <a:pt x="2683" y="682"/>
                  </a:lnTo>
                  <a:lnTo>
                    <a:pt x="2681" y="681"/>
                  </a:lnTo>
                  <a:lnTo>
                    <a:pt x="2679" y="681"/>
                  </a:lnTo>
                  <a:lnTo>
                    <a:pt x="2679" y="680"/>
                  </a:lnTo>
                  <a:lnTo>
                    <a:pt x="2679" y="679"/>
                  </a:lnTo>
                  <a:close/>
                  <a:moveTo>
                    <a:pt x="2711" y="623"/>
                  </a:moveTo>
                  <a:lnTo>
                    <a:pt x="2719" y="609"/>
                  </a:lnTo>
                  <a:lnTo>
                    <a:pt x="2733" y="591"/>
                  </a:lnTo>
                  <a:lnTo>
                    <a:pt x="2735" y="589"/>
                  </a:lnTo>
                  <a:lnTo>
                    <a:pt x="2737" y="589"/>
                  </a:lnTo>
                  <a:lnTo>
                    <a:pt x="2739" y="589"/>
                  </a:lnTo>
                  <a:lnTo>
                    <a:pt x="2741" y="591"/>
                  </a:lnTo>
                  <a:lnTo>
                    <a:pt x="2741" y="592"/>
                  </a:lnTo>
                  <a:lnTo>
                    <a:pt x="2741" y="593"/>
                  </a:lnTo>
                  <a:lnTo>
                    <a:pt x="2727" y="610"/>
                  </a:lnTo>
                  <a:lnTo>
                    <a:pt x="2719" y="624"/>
                  </a:lnTo>
                  <a:lnTo>
                    <a:pt x="2717" y="625"/>
                  </a:lnTo>
                  <a:lnTo>
                    <a:pt x="2715" y="625"/>
                  </a:lnTo>
                  <a:lnTo>
                    <a:pt x="2713" y="625"/>
                  </a:lnTo>
                  <a:lnTo>
                    <a:pt x="2711" y="624"/>
                  </a:lnTo>
                  <a:lnTo>
                    <a:pt x="2711" y="623"/>
                  </a:lnTo>
                  <a:close/>
                  <a:moveTo>
                    <a:pt x="2751" y="568"/>
                  </a:moveTo>
                  <a:lnTo>
                    <a:pt x="2752" y="565"/>
                  </a:lnTo>
                  <a:lnTo>
                    <a:pt x="2768" y="536"/>
                  </a:lnTo>
                  <a:lnTo>
                    <a:pt x="2770" y="535"/>
                  </a:lnTo>
                  <a:lnTo>
                    <a:pt x="2770" y="534"/>
                  </a:lnTo>
                  <a:lnTo>
                    <a:pt x="2772" y="534"/>
                  </a:lnTo>
                  <a:lnTo>
                    <a:pt x="2774" y="534"/>
                  </a:lnTo>
                  <a:lnTo>
                    <a:pt x="2774" y="535"/>
                  </a:lnTo>
                  <a:lnTo>
                    <a:pt x="2776" y="535"/>
                  </a:lnTo>
                  <a:lnTo>
                    <a:pt x="2776" y="536"/>
                  </a:lnTo>
                  <a:lnTo>
                    <a:pt x="2776" y="537"/>
                  </a:lnTo>
                  <a:lnTo>
                    <a:pt x="2760" y="566"/>
                  </a:lnTo>
                  <a:lnTo>
                    <a:pt x="2756" y="571"/>
                  </a:lnTo>
                  <a:lnTo>
                    <a:pt x="2754" y="572"/>
                  </a:lnTo>
                  <a:lnTo>
                    <a:pt x="2752" y="571"/>
                  </a:lnTo>
                  <a:lnTo>
                    <a:pt x="2751" y="571"/>
                  </a:lnTo>
                  <a:lnTo>
                    <a:pt x="2751" y="570"/>
                  </a:lnTo>
                  <a:lnTo>
                    <a:pt x="2751" y="568"/>
                  </a:lnTo>
                  <a:close/>
                  <a:moveTo>
                    <a:pt x="2782" y="513"/>
                  </a:moveTo>
                  <a:lnTo>
                    <a:pt x="2798" y="479"/>
                  </a:lnTo>
                  <a:lnTo>
                    <a:pt x="2800" y="478"/>
                  </a:lnTo>
                  <a:lnTo>
                    <a:pt x="2802" y="478"/>
                  </a:lnTo>
                  <a:lnTo>
                    <a:pt x="2804" y="478"/>
                  </a:lnTo>
                  <a:lnTo>
                    <a:pt x="2806" y="478"/>
                  </a:lnTo>
                  <a:lnTo>
                    <a:pt x="2806" y="479"/>
                  </a:lnTo>
                  <a:lnTo>
                    <a:pt x="2806" y="480"/>
                  </a:lnTo>
                  <a:lnTo>
                    <a:pt x="2788" y="514"/>
                  </a:lnTo>
                  <a:lnTo>
                    <a:pt x="2788" y="515"/>
                  </a:lnTo>
                  <a:lnTo>
                    <a:pt x="2786" y="515"/>
                  </a:lnTo>
                  <a:lnTo>
                    <a:pt x="2784" y="515"/>
                  </a:lnTo>
                  <a:lnTo>
                    <a:pt x="2782" y="515"/>
                  </a:lnTo>
                  <a:lnTo>
                    <a:pt x="2782" y="514"/>
                  </a:lnTo>
                  <a:lnTo>
                    <a:pt x="2780" y="513"/>
                  </a:lnTo>
                  <a:lnTo>
                    <a:pt x="2782" y="513"/>
                  </a:lnTo>
                  <a:close/>
                  <a:moveTo>
                    <a:pt x="2812" y="456"/>
                  </a:moveTo>
                  <a:lnTo>
                    <a:pt x="2830" y="423"/>
                  </a:lnTo>
                  <a:lnTo>
                    <a:pt x="2830" y="422"/>
                  </a:lnTo>
                  <a:lnTo>
                    <a:pt x="2832" y="422"/>
                  </a:lnTo>
                  <a:lnTo>
                    <a:pt x="2834" y="421"/>
                  </a:lnTo>
                  <a:lnTo>
                    <a:pt x="2836" y="422"/>
                  </a:lnTo>
                  <a:lnTo>
                    <a:pt x="2838" y="422"/>
                  </a:lnTo>
                  <a:lnTo>
                    <a:pt x="2838" y="423"/>
                  </a:lnTo>
                  <a:lnTo>
                    <a:pt x="2838" y="425"/>
                  </a:lnTo>
                  <a:lnTo>
                    <a:pt x="2820" y="458"/>
                  </a:lnTo>
                  <a:lnTo>
                    <a:pt x="2818" y="458"/>
                  </a:lnTo>
                  <a:lnTo>
                    <a:pt x="2818" y="459"/>
                  </a:lnTo>
                  <a:lnTo>
                    <a:pt x="2816" y="459"/>
                  </a:lnTo>
                  <a:lnTo>
                    <a:pt x="2814" y="459"/>
                  </a:lnTo>
                  <a:lnTo>
                    <a:pt x="2812" y="458"/>
                  </a:lnTo>
                  <a:lnTo>
                    <a:pt x="2812" y="457"/>
                  </a:lnTo>
                  <a:lnTo>
                    <a:pt x="2812" y="456"/>
                  </a:lnTo>
                  <a:close/>
                  <a:moveTo>
                    <a:pt x="2842" y="400"/>
                  </a:moveTo>
                  <a:lnTo>
                    <a:pt x="2858" y="373"/>
                  </a:lnTo>
                  <a:lnTo>
                    <a:pt x="2859" y="366"/>
                  </a:lnTo>
                  <a:lnTo>
                    <a:pt x="2861" y="366"/>
                  </a:lnTo>
                  <a:lnTo>
                    <a:pt x="2861" y="365"/>
                  </a:lnTo>
                  <a:lnTo>
                    <a:pt x="2863" y="365"/>
                  </a:lnTo>
                  <a:lnTo>
                    <a:pt x="2865" y="365"/>
                  </a:lnTo>
                  <a:lnTo>
                    <a:pt x="2867" y="365"/>
                  </a:lnTo>
                  <a:lnTo>
                    <a:pt x="2867" y="366"/>
                  </a:lnTo>
                  <a:lnTo>
                    <a:pt x="2867" y="368"/>
                  </a:lnTo>
                  <a:lnTo>
                    <a:pt x="2867" y="369"/>
                  </a:lnTo>
                  <a:lnTo>
                    <a:pt x="2863" y="375"/>
                  </a:lnTo>
                  <a:lnTo>
                    <a:pt x="2850" y="401"/>
                  </a:lnTo>
                  <a:lnTo>
                    <a:pt x="2850" y="402"/>
                  </a:lnTo>
                  <a:lnTo>
                    <a:pt x="2848" y="402"/>
                  </a:lnTo>
                  <a:lnTo>
                    <a:pt x="2846" y="402"/>
                  </a:lnTo>
                  <a:lnTo>
                    <a:pt x="2844" y="402"/>
                  </a:lnTo>
                  <a:lnTo>
                    <a:pt x="2842" y="401"/>
                  </a:lnTo>
                  <a:lnTo>
                    <a:pt x="2842" y="400"/>
                  </a:lnTo>
                  <a:close/>
                  <a:moveTo>
                    <a:pt x="2873" y="343"/>
                  </a:moveTo>
                  <a:lnTo>
                    <a:pt x="2893" y="311"/>
                  </a:lnTo>
                  <a:lnTo>
                    <a:pt x="2893" y="309"/>
                  </a:lnTo>
                  <a:lnTo>
                    <a:pt x="2895" y="309"/>
                  </a:lnTo>
                  <a:lnTo>
                    <a:pt x="2897" y="309"/>
                  </a:lnTo>
                  <a:lnTo>
                    <a:pt x="2899" y="309"/>
                  </a:lnTo>
                  <a:lnTo>
                    <a:pt x="2899" y="311"/>
                  </a:lnTo>
                  <a:lnTo>
                    <a:pt x="2901" y="312"/>
                  </a:lnTo>
                  <a:lnTo>
                    <a:pt x="2899" y="312"/>
                  </a:lnTo>
                  <a:lnTo>
                    <a:pt x="2881" y="345"/>
                  </a:lnTo>
                  <a:lnTo>
                    <a:pt x="2879" y="345"/>
                  </a:lnTo>
                  <a:lnTo>
                    <a:pt x="2879" y="347"/>
                  </a:lnTo>
                  <a:lnTo>
                    <a:pt x="2877" y="347"/>
                  </a:lnTo>
                  <a:lnTo>
                    <a:pt x="2875" y="347"/>
                  </a:lnTo>
                  <a:lnTo>
                    <a:pt x="2873" y="345"/>
                  </a:lnTo>
                  <a:lnTo>
                    <a:pt x="2873" y="344"/>
                  </a:lnTo>
                  <a:lnTo>
                    <a:pt x="2873" y="343"/>
                  </a:lnTo>
                  <a:close/>
                  <a:moveTo>
                    <a:pt x="2905" y="287"/>
                  </a:moveTo>
                  <a:lnTo>
                    <a:pt x="2909" y="283"/>
                  </a:lnTo>
                  <a:lnTo>
                    <a:pt x="2925" y="255"/>
                  </a:lnTo>
                  <a:lnTo>
                    <a:pt x="2927" y="254"/>
                  </a:lnTo>
                  <a:lnTo>
                    <a:pt x="2929" y="254"/>
                  </a:lnTo>
                  <a:lnTo>
                    <a:pt x="2931" y="254"/>
                  </a:lnTo>
                  <a:lnTo>
                    <a:pt x="2933" y="254"/>
                  </a:lnTo>
                  <a:lnTo>
                    <a:pt x="2933" y="255"/>
                  </a:lnTo>
                  <a:lnTo>
                    <a:pt x="2933" y="256"/>
                  </a:lnTo>
                  <a:lnTo>
                    <a:pt x="2915" y="285"/>
                  </a:lnTo>
                  <a:lnTo>
                    <a:pt x="2913" y="290"/>
                  </a:lnTo>
                  <a:lnTo>
                    <a:pt x="2911" y="291"/>
                  </a:lnTo>
                  <a:lnTo>
                    <a:pt x="2909" y="291"/>
                  </a:lnTo>
                  <a:lnTo>
                    <a:pt x="2907" y="290"/>
                  </a:lnTo>
                  <a:lnTo>
                    <a:pt x="2905" y="290"/>
                  </a:lnTo>
                  <a:lnTo>
                    <a:pt x="2905" y="288"/>
                  </a:lnTo>
                  <a:lnTo>
                    <a:pt x="2905" y="287"/>
                  </a:lnTo>
                  <a:close/>
                  <a:moveTo>
                    <a:pt x="2941" y="231"/>
                  </a:moveTo>
                  <a:lnTo>
                    <a:pt x="2961" y="199"/>
                  </a:lnTo>
                  <a:lnTo>
                    <a:pt x="2963" y="198"/>
                  </a:lnTo>
                  <a:lnTo>
                    <a:pt x="2965" y="198"/>
                  </a:lnTo>
                  <a:lnTo>
                    <a:pt x="2966" y="199"/>
                  </a:lnTo>
                  <a:lnTo>
                    <a:pt x="2966" y="200"/>
                  </a:lnTo>
                  <a:lnTo>
                    <a:pt x="2966" y="202"/>
                  </a:lnTo>
                  <a:lnTo>
                    <a:pt x="2947" y="234"/>
                  </a:lnTo>
                  <a:lnTo>
                    <a:pt x="2945" y="235"/>
                  </a:lnTo>
                  <a:lnTo>
                    <a:pt x="2943" y="235"/>
                  </a:lnTo>
                  <a:lnTo>
                    <a:pt x="2941" y="235"/>
                  </a:lnTo>
                  <a:lnTo>
                    <a:pt x="2941" y="234"/>
                  </a:lnTo>
                  <a:lnTo>
                    <a:pt x="2939" y="233"/>
                  </a:lnTo>
                  <a:lnTo>
                    <a:pt x="2941" y="231"/>
                  </a:lnTo>
                  <a:close/>
                  <a:moveTo>
                    <a:pt x="2976" y="177"/>
                  </a:moveTo>
                  <a:lnTo>
                    <a:pt x="2986" y="162"/>
                  </a:lnTo>
                  <a:lnTo>
                    <a:pt x="2998" y="145"/>
                  </a:lnTo>
                  <a:lnTo>
                    <a:pt x="3000" y="145"/>
                  </a:lnTo>
                  <a:lnTo>
                    <a:pt x="3002" y="143"/>
                  </a:lnTo>
                  <a:lnTo>
                    <a:pt x="3004" y="143"/>
                  </a:lnTo>
                  <a:lnTo>
                    <a:pt x="3006" y="145"/>
                  </a:lnTo>
                  <a:lnTo>
                    <a:pt x="3006" y="146"/>
                  </a:lnTo>
                  <a:lnTo>
                    <a:pt x="3006" y="147"/>
                  </a:lnTo>
                  <a:lnTo>
                    <a:pt x="2994" y="164"/>
                  </a:lnTo>
                  <a:lnTo>
                    <a:pt x="2982" y="178"/>
                  </a:lnTo>
                  <a:lnTo>
                    <a:pt x="2982" y="179"/>
                  </a:lnTo>
                  <a:lnTo>
                    <a:pt x="2980" y="181"/>
                  </a:lnTo>
                  <a:lnTo>
                    <a:pt x="2978" y="181"/>
                  </a:lnTo>
                  <a:lnTo>
                    <a:pt x="2978" y="179"/>
                  </a:lnTo>
                  <a:lnTo>
                    <a:pt x="2976" y="179"/>
                  </a:lnTo>
                  <a:lnTo>
                    <a:pt x="2976" y="178"/>
                  </a:lnTo>
                  <a:lnTo>
                    <a:pt x="2974" y="178"/>
                  </a:lnTo>
                  <a:lnTo>
                    <a:pt x="2976" y="177"/>
                  </a:lnTo>
                  <a:close/>
                  <a:moveTo>
                    <a:pt x="3018" y="122"/>
                  </a:moveTo>
                  <a:lnTo>
                    <a:pt x="3048" y="96"/>
                  </a:lnTo>
                  <a:lnTo>
                    <a:pt x="3050" y="95"/>
                  </a:lnTo>
                  <a:lnTo>
                    <a:pt x="3050" y="94"/>
                  </a:lnTo>
                  <a:lnTo>
                    <a:pt x="3052" y="94"/>
                  </a:lnTo>
                  <a:lnTo>
                    <a:pt x="3054" y="94"/>
                  </a:lnTo>
                  <a:lnTo>
                    <a:pt x="3056" y="94"/>
                  </a:lnTo>
                  <a:lnTo>
                    <a:pt x="3056" y="95"/>
                  </a:lnTo>
                  <a:lnTo>
                    <a:pt x="3056" y="96"/>
                  </a:lnTo>
                  <a:lnTo>
                    <a:pt x="3056" y="97"/>
                  </a:lnTo>
                  <a:lnTo>
                    <a:pt x="3054" y="100"/>
                  </a:lnTo>
                  <a:lnTo>
                    <a:pt x="3024" y="126"/>
                  </a:lnTo>
                  <a:lnTo>
                    <a:pt x="3022" y="127"/>
                  </a:lnTo>
                  <a:lnTo>
                    <a:pt x="3020" y="127"/>
                  </a:lnTo>
                  <a:lnTo>
                    <a:pt x="3018" y="126"/>
                  </a:lnTo>
                  <a:lnTo>
                    <a:pt x="3018" y="125"/>
                  </a:lnTo>
                  <a:lnTo>
                    <a:pt x="3018" y="124"/>
                  </a:lnTo>
                  <a:lnTo>
                    <a:pt x="3018" y="122"/>
                  </a:lnTo>
                  <a:close/>
                  <a:moveTo>
                    <a:pt x="3072" y="74"/>
                  </a:moveTo>
                  <a:lnTo>
                    <a:pt x="3099" y="47"/>
                  </a:lnTo>
                  <a:lnTo>
                    <a:pt x="3099" y="45"/>
                  </a:lnTo>
                  <a:lnTo>
                    <a:pt x="3101" y="44"/>
                  </a:lnTo>
                  <a:lnTo>
                    <a:pt x="3103" y="44"/>
                  </a:lnTo>
                  <a:lnTo>
                    <a:pt x="3105" y="43"/>
                  </a:lnTo>
                  <a:lnTo>
                    <a:pt x="3107" y="44"/>
                  </a:lnTo>
                  <a:lnTo>
                    <a:pt x="3107" y="45"/>
                  </a:lnTo>
                  <a:lnTo>
                    <a:pt x="3109" y="45"/>
                  </a:lnTo>
                  <a:lnTo>
                    <a:pt x="3109" y="47"/>
                  </a:lnTo>
                  <a:lnTo>
                    <a:pt x="3107" y="48"/>
                  </a:lnTo>
                  <a:lnTo>
                    <a:pt x="3105" y="49"/>
                  </a:lnTo>
                  <a:lnTo>
                    <a:pt x="3077" y="76"/>
                  </a:lnTo>
                  <a:lnTo>
                    <a:pt x="3075" y="76"/>
                  </a:lnTo>
                  <a:lnTo>
                    <a:pt x="3075" y="78"/>
                  </a:lnTo>
                  <a:lnTo>
                    <a:pt x="3073" y="78"/>
                  </a:lnTo>
                  <a:lnTo>
                    <a:pt x="3072" y="76"/>
                  </a:lnTo>
                  <a:lnTo>
                    <a:pt x="3070" y="75"/>
                  </a:lnTo>
                  <a:lnTo>
                    <a:pt x="3070" y="74"/>
                  </a:lnTo>
                  <a:lnTo>
                    <a:pt x="3072" y="74"/>
                  </a:lnTo>
                  <a:close/>
                  <a:moveTo>
                    <a:pt x="3129" y="27"/>
                  </a:moveTo>
                  <a:lnTo>
                    <a:pt x="3151" y="14"/>
                  </a:lnTo>
                  <a:lnTo>
                    <a:pt x="3153" y="14"/>
                  </a:lnTo>
                  <a:lnTo>
                    <a:pt x="3177" y="7"/>
                  </a:lnTo>
                  <a:lnTo>
                    <a:pt x="3177" y="6"/>
                  </a:lnTo>
                  <a:lnTo>
                    <a:pt x="3179" y="7"/>
                  </a:lnTo>
                  <a:lnTo>
                    <a:pt x="3180" y="7"/>
                  </a:lnTo>
                  <a:lnTo>
                    <a:pt x="3180" y="8"/>
                  </a:lnTo>
                  <a:lnTo>
                    <a:pt x="3182" y="8"/>
                  </a:lnTo>
                  <a:lnTo>
                    <a:pt x="3182" y="10"/>
                  </a:lnTo>
                  <a:lnTo>
                    <a:pt x="3180" y="11"/>
                  </a:lnTo>
                  <a:lnTo>
                    <a:pt x="3155" y="19"/>
                  </a:lnTo>
                  <a:lnTo>
                    <a:pt x="3157" y="18"/>
                  </a:lnTo>
                  <a:lnTo>
                    <a:pt x="3135" y="31"/>
                  </a:lnTo>
                  <a:lnTo>
                    <a:pt x="3133" y="31"/>
                  </a:lnTo>
                  <a:lnTo>
                    <a:pt x="3131" y="31"/>
                  </a:lnTo>
                  <a:lnTo>
                    <a:pt x="3129" y="29"/>
                  </a:lnTo>
                  <a:lnTo>
                    <a:pt x="3129" y="28"/>
                  </a:lnTo>
                  <a:lnTo>
                    <a:pt x="3129" y="27"/>
                  </a:lnTo>
                  <a:close/>
                  <a:moveTo>
                    <a:pt x="3216" y="0"/>
                  </a:moveTo>
                  <a:lnTo>
                    <a:pt x="3232" y="0"/>
                  </a:lnTo>
                  <a:lnTo>
                    <a:pt x="3232" y="1"/>
                  </a:lnTo>
                  <a:lnTo>
                    <a:pt x="3258" y="6"/>
                  </a:lnTo>
                  <a:lnTo>
                    <a:pt x="3260" y="6"/>
                  </a:lnTo>
                  <a:lnTo>
                    <a:pt x="3270" y="11"/>
                  </a:lnTo>
                  <a:lnTo>
                    <a:pt x="3272" y="11"/>
                  </a:lnTo>
                  <a:lnTo>
                    <a:pt x="3272" y="12"/>
                  </a:lnTo>
                  <a:lnTo>
                    <a:pt x="3272" y="13"/>
                  </a:lnTo>
                  <a:lnTo>
                    <a:pt x="3272" y="14"/>
                  </a:lnTo>
                  <a:lnTo>
                    <a:pt x="3270" y="14"/>
                  </a:lnTo>
                  <a:lnTo>
                    <a:pt x="3268" y="16"/>
                  </a:lnTo>
                  <a:lnTo>
                    <a:pt x="3266" y="16"/>
                  </a:lnTo>
                  <a:lnTo>
                    <a:pt x="3266" y="14"/>
                  </a:lnTo>
                  <a:lnTo>
                    <a:pt x="3256" y="11"/>
                  </a:lnTo>
                  <a:lnTo>
                    <a:pt x="3230" y="5"/>
                  </a:lnTo>
                  <a:lnTo>
                    <a:pt x="3232" y="5"/>
                  </a:lnTo>
                  <a:lnTo>
                    <a:pt x="3216" y="5"/>
                  </a:lnTo>
                  <a:lnTo>
                    <a:pt x="3214" y="5"/>
                  </a:lnTo>
                  <a:lnTo>
                    <a:pt x="3212" y="5"/>
                  </a:lnTo>
                  <a:lnTo>
                    <a:pt x="3212" y="3"/>
                  </a:lnTo>
                  <a:lnTo>
                    <a:pt x="3212" y="2"/>
                  </a:lnTo>
                  <a:lnTo>
                    <a:pt x="3212" y="1"/>
                  </a:lnTo>
                  <a:lnTo>
                    <a:pt x="3214" y="1"/>
                  </a:lnTo>
                  <a:lnTo>
                    <a:pt x="3216" y="0"/>
                  </a:lnTo>
                  <a:close/>
                  <a:moveTo>
                    <a:pt x="3303" y="24"/>
                  </a:moveTo>
                  <a:lnTo>
                    <a:pt x="3319" y="32"/>
                  </a:lnTo>
                  <a:lnTo>
                    <a:pt x="3321" y="32"/>
                  </a:lnTo>
                  <a:lnTo>
                    <a:pt x="3343" y="49"/>
                  </a:lnTo>
                  <a:lnTo>
                    <a:pt x="3343" y="50"/>
                  </a:lnTo>
                  <a:lnTo>
                    <a:pt x="3343" y="52"/>
                  </a:lnTo>
                  <a:lnTo>
                    <a:pt x="3343" y="53"/>
                  </a:lnTo>
                  <a:lnTo>
                    <a:pt x="3341" y="53"/>
                  </a:lnTo>
                  <a:lnTo>
                    <a:pt x="3339" y="53"/>
                  </a:lnTo>
                  <a:lnTo>
                    <a:pt x="3337" y="53"/>
                  </a:lnTo>
                  <a:lnTo>
                    <a:pt x="3337" y="52"/>
                  </a:lnTo>
                  <a:lnTo>
                    <a:pt x="3315" y="36"/>
                  </a:lnTo>
                  <a:lnTo>
                    <a:pt x="3297" y="28"/>
                  </a:lnTo>
                  <a:lnTo>
                    <a:pt x="3297" y="27"/>
                  </a:lnTo>
                  <a:lnTo>
                    <a:pt x="3297" y="26"/>
                  </a:lnTo>
                  <a:lnTo>
                    <a:pt x="3297" y="24"/>
                  </a:lnTo>
                  <a:lnTo>
                    <a:pt x="3299" y="24"/>
                  </a:lnTo>
                  <a:lnTo>
                    <a:pt x="3301" y="24"/>
                  </a:lnTo>
                  <a:lnTo>
                    <a:pt x="3303" y="24"/>
                  </a:lnTo>
                  <a:close/>
                </a:path>
              </a:pathLst>
            </a:custGeom>
            <a:solidFill>
              <a:srgbClr val="FF0000"/>
            </a:solidFill>
            <a:ln w="28575">
              <a:solidFill>
                <a:srgbClr val="00FF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40101" name="Freeform 165">
            <a:extLst>
              <a:ext uri="{FF2B5EF4-FFF2-40B4-BE49-F238E27FC236}">
                <a16:creationId xmlns:a16="http://schemas.microsoft.com/office/drawing/2014/main" id="{7E646C1B-2744-4C6E-BD42-57FAB8CDC3A2}"/>
              </a:ext>
            </a:extLst>
          </p:cNvPr>
          <p:cNvSpPr>
            <a:spLocks/>
          </p:cNvSpPr>
          <p:nvPr/>
        </p:nvSpPr>
        <p:spPr bwMode="auto">
          <a:xfrm>
            <a:off x="5881688" y="4492625"/>
            <a:ext cx="528637" cy="454025"/>
          </a:xfrm>
          <a:custGeom>
            <a:avLst/>
            <a:gdLst>
              <a:gd name="T0" fmla="*/ 0 w 562"/>
              <a:gd name="T1" fmla="*/ 0 h 714"/>
              <a:gd name="T2" fmla="*/ 27 w 562"/>
              <a:gd name="T3" fmla="*/ 72 h 714"/>
              <a:gd name="T4" fmla="*/ 81 w 562"/>
              <a:gd name="T5" fmla="*/ 212 h 714"/>
              <a:gd name="T6" fmla="*/ 109 w 562"/>
              <a:gd name="T7" fmla="*/ 279 h 714"/>
              <a:gd name="T8" fmla="*/ 134 w 562"/>
              <a:gd name="T9" fmla="*/ 342 h 714"/>
              <a:gd name="T10" fmla="*/ 162 w 562"/>
              <a:gd name="T11" fmla="*/ 403 h 714"/>
              <a:gd name="T12" fmla="*/ 190 w 562"/>
              <a:gd name="T13" fmla="*/ 460 h 714"/>
              <a:gd name="T14" fmla="*/ 216 w 562"/>
              <a:gd name="T15" fmla="*/ 512 h 714"/>
              <a:gd name="T16" fmla="*/ 243 w 562"/>
              <a:gd name="T17" fmla="*/ 560 h 714"/>
              <a:gd name="T18" fmla="*/ 271 w 562"/>
              <a:gd name="T19" fmla="*/ 601 h 714"/>
              <a:gd name="T20" fmla="*/ 297 w 562"/>
              <a:gd name="T21" fmla="*/ 635 h 714"/>
              <a:gd name="T22" fmla="*/ 323 w 562"/>
              <a:gd name="T23" fmla="*/ 666 h 714"/>
              <a:gd name="T24" fmla="*/ 352 w 562"/>
              <a:gd name="T25" fmla="*/ 687 h 714"/>
              <a:gd name="T26" fmla="*/ 378 w 562"/>
              <a:gd name="T27" fmla="*/ 702 h 714"/>
              <a:gd name="T28" fmla="*/ 404 w 562"/>
              <a:gd name="T29" fmla="*/ 711 h 714"/>
              <a:gd name="T30" fmla="*/ 432 w 562"/>
              <a:gd name="T31" fmla="*/ 714 h 714"/>
              <a:gd name="T32" fmla="*/ 459 w 562"/>
              <a:gd name="T33" fmla="*/ 707 h 714"/>
              <a:gd name="T34" fmla="*/ 485 w 562"/>
              <a:gd name="T35" fmla="*/ 696 h 714"/>
              <a:gd name="T36" fmla="*/ 513 w 562"/>
              <a:gd name="T37" fmla="*/ 676 h 714"/>
              <a:gd name="T38" fmla="*/ 539 w 562"/>
              <a:gd name="T39" fmla="*/ 649 h 714"/>
              <a:gd name="T40" fmla="*/ 562 w 562"/>
              <a:gd name="T41" fmla="*/ 616 h 7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2"/>
              <a:gd name="T64" fmla="*/ 0 h 714"/>
              <a:gd name="T65" fmla="*/ 562 w 562"/>
              <a:gd name="T66" fmla="*/ 714 h 7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2" h="714">
                <a:moveTo>
                  <a:pt x="0" y="0"/>
                </a:moveTo>
                <a:lnTo>
                  <a:pt x="27" y="72"/>
                </a:lnTo>
                <a:lnTo>
                  <a:pt x="81" y="212"/>
                </a:lnTo>
                <a:lnTo>
                  <a:pt x="109" y="279"/>
                </a:lnTo>
                <a:lnTo>
                  <a:pt x="134" y="342"/>
                </a:lnTo>
                <a:lnTo>
                  <a:pt x="162" y="403"/>
                </a:lnTo>
                <a:lnTo>
                  <a:pt x="190" y="460"/>
                </a:lnTo>
                <a:lnTo>
                  <a:pt x="216" y="512"/>
                </a:lnTo>
                <a:lnTo>
                  <a:pt x="243" y="560"/>
                </a:lnTo>
                <a:lnTo>
                  <a:pt x="271" y="601"/>
                </a:lnTo>
                <a:lnTo>
                  <a:pt x="297" y="635"/>
                </a:lnTo>
                <a:lnTo>
                  <a:pt x="323" y="666"/>
                </a:lnTo>
                <a:lnTo>
                  <a:pt x="352" y="687"/>
                </a:lnTo>
                <a:lnTo>
                  <a:pt x="378" y="702"/>
                </a:lnTo>
                <a:lnTo>
                  <a:pt x="404" y="711"/>
                </a:lnTo>
                <a:lnTo>
                  <a:pt x="432" y="714"/>
                </a:lnTo>
                <a:lnTo>
                  <a:pt x="459" y="707"/>
                </a:lnTo>
                <a:lnTo>
                  <a:pt x="485" y="696"/>
                </a:lnTo>
                <a:lnTo>
                  <a:pt x="513" y="676"/>
                </a:lnTo>
                <a:lnTo>
                  <a:pt x="539" y="649"/>
                </a:lnTo>
                <a:lnTo>
                  <a:pt x="562" y="616"/>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3" name="Group 362">
            <a:extLst>
              <a:ext uri="{FF2B5EF4-FFF2-40B4-BE49-F238E27FC236}">
                <a16:creationId xmlns:a16="http://schemas.microsoft.com/office/drawing/2014/main" id="{487FBAC5-6E26-478D-9E66-6A11ECF42E28}"/>
              </a:ext>
            </a:extLst>
          </p:cNvPr>
          <p:cNvGrpSpPr>
            <a:grpSpLocks/>
          </p:cNvGrpSpPr>
          <p:nvPr/>
        </p:nvGrpSpPr>
        <p:grpSpPr bwMode="auto">
          <a:xfrm>
            <a:off x="5334000" y="228600"/>
            <a:ext cx="1871663" cy="5181600"/>
            <a:chOff x="272" y="-17"/>
            <a:chExt cx="1179" cy="2693"/>
          </a:xfrm>
        </p:grpSpPr>
        <p:sp>
          <p:nvSpPr>
            <p:cNvPr id="15466" name="Line 69">
              <a:extLst>
                <a:ext uri="{FF2B5EF4-FFF2-40B4-BE49-F238E27FC236}">
                  <a16:creationId xmlns:a16="http://schemas.microsoft.com/office/drawing/2014/main" id="{46036773-75CE-4F5F-9C3E-58F2D221EA22}"/>
                </a:ext>
              </a:extLst>
            </p:cNvPr>
            <p:cNvSpPr>
              <a:spLocks noChangeShapeType="1"/>
            </p:cNvSpPr>
            <p:nvPr/>
          </p:nvSpPr>
          <p:spPr bwMode="auto">
            <a:xfrm>
              <a:off x="272" y="-17"/>
              <a:ext cx="0" cy="265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7" name="Line 68">
              <a:extLst>
                <a:ext uri="{FF2B5EF4-FFF2-40B4-BE49-F238E27FC236}">
                  <a16:creationId xmlns:a16="http://schemas.microsoft.com/office/drawing/2014/main" id="{50FA55C1-36CA-4720-818A-76DE21FA3877}"/>
                </a:ext>
              </a:extLst>
            </p:cNvPr>
            <p:cNvSpPr>
              <a:spLocks noChangeShapeType="1"/>
            </p:cNvSpPr>
            <p:nvPr/>
          </p:nvSpPr>
          <p:spPr bwMode="auto">
            <a:xfrm>
              <a:off x="426" y="-16"/>
              <a:ext cx="0" cy="265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468" name="Group 65">
              <a:extLst>
                <a:ext uri="{FF2B5EF4-FFF2-40B4-BE49-F238E27FC236}">
                  <a16:creationId xmlns:a16="http://schemas.microsoft.com/office/drawing/2014/main" id="{72C945F4-497B-4668-8CBB-86B8550A14DF}"/>
                </a:ext>
              </a:extLst>
            </p:cNvPr>
            <p:cNvGrpSpPr>
              <a:grpSpLocks/>
            </p:cNvGrpSpPr>
            <p:nvPr/>
          </p:nvGrpSpPr>
          <p:grpSpPr bwMode="auto">
            <a:xfrm>
              <a:off x="602" y="11"/>
              <a:ext cx="174" cy="2653"/>
              <a:chOff x="2204" y="2439"/>
              <a:chExt cx="436" cy="6633"/>
            </a:xfrm>
          </p:grpSpPr>
          <p:sp>
            <p:nvSpPr>
              <p:cNvPr id="15475" name="Line 67">
                <a:extLst>
                  <a:ext uri="{FF2B5EF4-FFF2-40B4-BE49-F238E27FC236}">
                    <a16:creationId xmlns:a16="http://schemas.microsoft.com/office/drawing/2014/main" id="{C035E91E-6D43-4AA0-8655-567A04ED72FA}"/>
                  </a:ext>
                </a:extLst>
              </p:cNvPr>
              <p:cNvSpPr>
                <a:spLocks noChangeShapeType="1"/>
              </p:cNvSpPr>
              <p:nvPr/>
            </p:nvSpPr>
            <p:spPr bwMode="auto">
              <a:xfrm>
                <a:off x="2204" y="2439"/>
                <a:ext cx="0" cy="663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76" name="Line 66">
                <a:extLst>
                  <a:ext uri="{FF2B5EF4-FFF2-40B4-BE49-F238E27FC236}">
                    <a16:creationId xmlns:a16="http://schemas.microsoft.com/office/drawing/2014/main" id="{1082DF5E-4F03-4BD0-86E6-D573F25153DF}"/>
                  </a:ext>
                </a:extLst>
              </p:cNvPr>
              <p:cNvSpPr>
                <a:spLocks noChangeShapeType="1"/>
              </p:cNvSpPr>
              <p:nvPr/>
            </p:nvSpPr>
            <p:spPr bwMode="auto">
              <a:xfrm>
                <a:off x="2640" y="2442"/>
                <a:ext cx="0" cy="663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69" name="Group 62">
              <a:extLst>
                <a:ext uri="{FF2B5EF4-FFF2-40B4-BE49-F238E27FC236}">
                  <a16:creationId xmlns:a16="http://schemas.microsoft.com/office/drawing/2014/main" id="{F62B2B13-E728-4032-AA0F-9B7021196022}"/>
                </a:ext>
              </a:extLst>
            </p:cNvPr>
            <p:cNvGrpSpPr>
              <a:grpSpLocks/>
            </p:cNvGrpSpPr>
            <p:nvPr/>
          </p:nvGrpSpPr>
          <p:grpSpPr bwMode="auto">
            <a:xfrm>
              <a:off x="946" y="23"/>
              <a:ext cx="174" cy="2653"/>
              <a:chOff x="2204" y="2439"/>
              <a:chExt cx="436" cy="6633"/>
            </a:xfrm>
          </p:grpSpPr>
          <p:sp>
            <p:nvSpPr>
              <p:cNvPr id="15473" name="Line 64">
                <a:extLst>
                  <a:ext uri="{FF2B5EF4-FFF2-40B4-BE49-F238E27FC236}">
                    <a16:creationId xmlns:a16="http://schemas.microsoft.com/office/drawing/2014/main" id="{BC08F78D-31C8-47E0-8EF7-CBCE5710CBCD}"/>
                  </a:ext>
                </a:extLst>
              </p:cNvPr>
              <p:cNvSpPr>
                <a:spLocks noChangeShapeType="1"/>
              </p:cNvSpPr>
              <p:nvPr/>
            </p:nvSpPr>
            <p:spPr bwMode="auto">
              <a:xfrm>
                <a:off x="2204" y="2439"/>
                <a:ext cx="0" cy="663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74" name="Line 63">
                <a:extLst>
                  <a:ext uri="{FF2B5EF4-FFF2-40B4-BE49-F238E27FC236}">
                    <a16:creationId xmlns:a16="http://schemas.microsoft.com/office/drawing/2014/main" id="{15DA7DAC-BA5D-4AFF-A2BC-8D3A4898BEF0}"/>
                  </a:ext>
                </a:extLst>
              </p:cNvPr>
              <p:cNvSpPr>
                <a:spLocks noChangeShapeType="1"/>
              </p:cNvSpPr>
              <p:nvPr/>
            </p:nvSpPr>
            <p:spPr bwMode="auto">
              <a:xfrm>
                <a:off x="2640" y="2442"/>
                <a:ext cx="0" cy="663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70" name="Group 59">
              <a:extLst>
                <a:ext uri="{FF2B5EF4-FFF2-40B4-BE49-F238E27FC236}">
                  <a16:creationId xmlns:a16="http://schemas.microsoft.com/office/drawing/2014/main" id="{48547BF2-B9B1-4913-AED7-CDF9E5EAEF81}"/>
                </a:ext>
              </a:extLst>
            </p:cNvPr>
            <p:cNvGrpSpPr>
              <a:grpSpLocks/>
            </p:cNvGrpSpPr>
            <p:nvPr/>
          </p:nvGrpSpPr>
          <p:grpSpPr bwMode="auto">
            <a:xfrm>
              <a:off x="1277" y="11"/>
              <a:ext cx="174" cy="2653"/>
              <a:chOff x="2204" y="2439"/>
              <a:chExt cx="436" cy="6633"/>
            </a:xfrm>
          </p:grpSpPr>
          <p:sp>
            <p:nvSpPr>
              <p:cNvPr id="15471" name="Line 61">
                <a:extLst>
                  <a:ext uri="{FF2B5EF4-FFF2-40B4-BE49-F238E27FC236}">
                    <a16:creationId xmlns:a16="http://schemas.microsoft.com/office/drawing/2014/main" id="{A01C1A9E-DED7-42FA-99EB-FB33418E77E5}"/>
                  </a:ext>
                </a:extLst>
              </p:cNvPr>
              <p:cNvSpPr>
                <a:spLocks noChangeShapeType="1"/>
              </p:cNvSpPr>
              <p:nvPr/>
            </p:nvSpPr>
            <p:spPr bwMode="auto">
              <a:xfrm>
                <a:off x="2204" y="2439"/>
                <a:ext cx="0" cy="663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72" name="Line 60">
                <a:extLst>
                  <a:ext uri="{FF2B5EF4-FFF2-40B4-BE49-F238E27FC236}">
                    <a16:creationId xmlns:a16="http://schemas.microsoft.com/office/drawing/2014/main" id="{53C5DF27-19B4-499F-B925-EF2B8072C298}"/>
                  </a:ext>
                </a:extLst>
              </p:cNvPr>
              <p:cNvSpPr>
                <a:spLocks noChangeShapeType="1"/>
              </p:cNvSpPr>
              <p:nvPr/>
            </p:nvSpPr>
            <p:spPr bwMode="auto">
              <a:xfrm>
                <a:off x="2640" y="2442"/>
                <a:ext cx="0" cy="663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9994" name="Freeform 58">
            <a:extLst>
              <a:ext uri="{FF2B5EF4-FFF2-40B4-BE49-F238E27FC236}">
                <a16:creationId xmlns:a16="http://schemas.microsoft.com/office/drawing/2014/main" id="{987202C3-0261-462F-9B49-944F51A05D0A}"/>
              </a:ext>
            </a:extLst>
          </p:cNvPr>
          <p:cNvSpPr>
            <a:spLocks/>
          </p:cNvSpPr>
          <p:nvPr/>
        </p:nvSpPr>
        <p:spPr bwMode="auto">
          <a:xfrm>
            <a:off x="5284788" y="1917700"/>
            <a:ext cx="249237" cy="74613"/>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93" name="Freeform 57">
            <a:extLst>
              <a:ext uri="{FF2B5EF4-FFF2-40B4-BE49-F238E27FC236}">
                <a16:creationId xmlns:a16="http://schemas.microsoft.com/office/drawing/2014/main" id="{9C14D3E9-7AD9-4102-8ABE-2F172645136D}"/>
              </a:ext>
            </a:extLst>
          </p:cNvPr>
          <p:cNvSpPr>
            <a:spLocks/>
          </p:cNvSpPr>
          <p:nvPr/>
        </p:nvSpPr>
        <p:spPr bwMode="auto">
          <a:xfrm>
            <a:off x="5557838" y="1903413"/>
            <a:ext cx="249237" cy="74612"/>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92" name="Freeform 56">
            <a:extLst>
              <a:ext uri="{FF2B5EF4-FFF2-40B4-BE49-F238E27FC236}">
                <a16:creationId xmlns:a16="http://schemas.microsoft.com/office/drawing/2014/main" id="{E2DE3AD8-220C-4863-AED6-899B96FF9DD1}"/>
              </a:ext>
            </a:extLst>
          </p:cNvPr>
          <p:cNvSpPr>
            <a:spLocks/>
          </p:cNvSpPr>
          <p:nvPr/>
        </p:nvSpPr>
        <p:spPr bwMode="auto">
          <a:xfrm>
            <a:off x="5827713" y="1914525"/>
            <a:ext cx="249237" cy="74613"/>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91" name="Freeform 55">
            <a:extLst>
              <a:ext uri="{FF2B5EF4-FFF2-40B4-BE49-F238E27FC236}">
                <a16:creationId xmlns:a16="http://schemas.microsoft.com/office/drawing/2014/main" id="{70E98A7B-09A9-47CD-BD60-18A5504C379B}"/>
              </a:ext>
            </a:extLst>
          </p:cNvPr>
          <p:cNvSpPr>
            <a:spLocks/>
          </p:cNvSpPr>
          <p:nvPr/>
        </p:nvSpPr>
        <p:spPr bwMode="auto">
          <a:xfrm>
            <a:off x="6100763" y="1901825"/>
            <a:ext cx="249237" cy="74613"/>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90" name="Freeform 54">
            <a:extLst>
              <a:ext uri="{FF2B5EF4-FFF2-40B4-BE49-F238E27FC236}">
                <a16:creationId xmlns:a16="http://schemas.microsoft.com/office/drawing/2014/main" id="{097969CB-618E-4FCE-8D3E-326C7E5D0049}"/>
              </a:ext>
            </a:extLst>
          </p:cNvPr>
          <p:cNvSpPr>
            <a:spLocks/>
          </p:cNvSpPr>
          <p:nvPr/>
        </p:nvSpPr>
        <p:spPr bwMode="auto">
          <a:xfrm>
            <a:off x="6364288" y="1911350"/>
            <a:ext cx="249237" cy="74613"/>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89" name="Freeform 53">
            <a:extLst>
              <a:ext uri="{FF2B5EF4-FFF2-40B4-BE49-F238E27FC236}">
                <a16:creationId xmlns:a16="http://schemas.microsoft.com/office/drawing/2014/main" id="{E7E51CD1-9710-40F7-B15F-5D3655813EF5}"/>
              </a:ext>
            </a:extLst>
          </p:cNvPr>
          <p:cNvSpPr>
            <a:spLocks/>
          </p:cNvSpPr>
          <p:nvPr/>
        </p:nvSpPr>
        <p:spPr bwMode="auto">
          <a:xfrm>
            <a:off x="6637338" y="1898650"/>
            <a:ext cx="249237" cy="74613"/>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 name="Group 50">
            <a:extLst>
              <a:ext uri="{FF2B5EF4-FFF2-40B4-BE49-F238E27FC236}">
                <a16:creationId xmlns:a16="http://schemas.microsoft.com/office/drawing/2014/main" id="{D76CFE5A-ECA5-4AFD-BC63-A4BBFDC1620E}"/>
              </a:ext>
            </a:extLst>
          </p:cNvPr>
          <p:cNvGrpSpPr>
            <a:grpSpLocks/>
          </p:cNvGrpSpPr>
          <p:nvPr/>
        </p:nvGrpSpPr>
        <p:grpSpPr bwMode="auto">
          <a:xfrm>
            <a:off x="6891338" y="1898650"/>
            <a:ext cx="522287" cy="87313"/>
            <a:chOff x="2214" y="5073"/>
            <a:chExt cx="822" cy="138"/>
          </a:xfrm>
        </p:grpSpPr>
        <p:sp>
          <p:nvSpPr>
            <p:cNvPr id="15464" name="Freeform 52">
              <a:extLst>
                <a:ext uri="{FF2B5EF4-FFF2-40B4-BE49-F238E27FC236}">
                  <a16:creationId xmlns:a16="http://schemas.microsoft.com/office/drawing/2014/main" id="{6CB060BE-7AA5-4501-B4EF-0E9DB00D7203}"/>
                </a:ext>
              </a:extLst>
            </p:cNvPr>
            <p:cNvSpPr>
              <a:spLocks/>
            </p:cNvSpPr>
            <p:nvPr/>
          </p:nvSpPr>
          <p:spPr bwMode="auto">
            <a:xfrm>
              <a:off x="2214" y="5094"/>
              <a:ext cx="392" cy="117"/>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65" name="Freeform 51">
              <a:extLst>
                <a:ext uri="{FF2B5EF4-FFF2-40B4-BE49-F238E27FC236}">
                  <a16:creationId xmlns:a16="http://schemas.microsoft.com/office/drawing/2014/main" id="{AAF514E1-9E24-4429-B2DC-A179605F47C4}"/>
                </a:ext>
              </a:extLst>
            </p:cNvPr>
            <p:cNvSpPr>
              <a:spLocks/>
            </p:cNvSpPr>
            <p:nvPr/>
          </p:nvSpPr>
          <p:spPr bwMode="auto">
            <a:xfrm>
              <a:off x="2644" y="5073"/>
              <a:ext cx="392" cy="117"/>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9975" name="Line 39">
            <a:extLst>
              <a:ext uri="{FF2B5EF4-FFF2-40B4-BE49-F238E27FC236}">
                <a16:creationId xmlns:a16="http://schemas.microsoft.com/office/drawing/2014/main" id="{F6757D28-03E1-4778-B331-116370BD257C}"/>
              </a:ext>
            </a:extLst>
          </p:cNvPr>
          <p:cNvSpPr>
            <a:spLocks noChangeShapeType="1"/>
          </p:cNvSpPr>
          <p:nvPr/>
        </p:nvSpPr>
        <p:spPr bwMode="auto">
          <a:xfrm>
            <a:off x="5346700" y="4489450"/>
            <a:ext cx="533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4" name="Freeform 38">
            <a:extLst>
              <a:ext uri="{FF2B5EF4-FFF2-40B4-BE49-F238E27FC236}">
                <a16:creationId xmlns:a16="http://schemas.microsoft.com/office/drawing/2014/main" id="{C3174952-1999-4568-A5F7-1FC007E451CE}"/>
              </a:ext>
            </a:extLst>
          </p:cNvPr>
          <p:cNvSpPr>
            <a:spLocks/>
          </p:cNvSpPr>
          <p:nvPr/>
        </p:nvSpPr>
        <p:spPr bwMode="auto">
          <a:xfrm flipH="1">
            <a:off x="6410325" y="4500563"/>
            <a:ext cx="528638" cy="454025"/>
          </a:xfrm>
          <a:custGeom>
            <a:avLst/>
            <a:gdLst>
              <a:gd name="T0" fmla="*/ 0 w 562"/>
              <a:gd name="T1" fmla="*/ 0 h 714"/>
              <a:gd name="T2" fmla="*/ 27 w 562"/>
              <a:gd name="T3" fmla="*/ 72 h 714"/>
              <a:gd name="T4" fmla="*/ 81 w 562"/>
              <a:gd name="T5" fmla="*/ 212 h 714"/>
              <a:gd name="T6" fmla="*/ 109 w 562"/>
              <a:gd name="T7" fmla="*/ 279 h 714"/>
              <a:gd name="T8" fmla="*/ 134 w 562"/>
              <a:gd name="T9" fmla="*/ 342 h 714"/>
              <a:gd name="T10" fmla="*/ 162 w 562"/>
              <a:gd name="T11" fmla="*/ 403 h 714"/>
              <a:gd name="T12" fmla="*/ 190 w 562"/>
              <a:gd name="T13" fmla="*/ 460 h 714"/>
              <a:gd name="T14" fmla="*/ 216 w 562"/>
              <a:gd name="T15" fmla="*/ 512 h 714"/>
              <a:gd name="T16" fmla="*/ 243 w 562"/>
              <a:gd name="T17" fmla="*/ 560 h 714"/>
              <a:gd name="T18" fmla="*/ 271 w 562"/>
              <a:gd name="T19" fmla="*/ 601 h 714"/>
              <a:gd name="T20" fmla="*/ 297 w 562"/>
              <a:gd name="T21" fmla="*/ 635 h 714"/>
              <a:gd name="T22" fmla="*/ 323 w 562"/>
              <a:gd name="T23" fmla="*/ 666 h 714"/>
              <a:gd name="T24" fmla="*/ 352 w 562"/>
              <a:gd name="T25" fmla="*/ 687 h 714"/>
              <a:gd name="T26" fmla="*/ 378 w 562"/>
              <a:gd name="T27" fmla="*/ 702 h 714"/>
              <a:gd name="T28" fmla="*/ 404 w 562"/>
              <a:gd name="T29" fmla="*/ 711 h 714"/>
              <a:gd name="T30" fmla="*/ 432 w 562"/>
              <a:gd name="T31" fmla="*/ 714 h 714"/>
              <a:gd name="T32" fmla="*/ 459 w 562"/>
              <a:gd name="T33" fmla="*/ 707 h 714"/>
              <a:gd name="T34" fmla="*/ 485 w 562"/>
              <a:gd name="T35" fmla="*/ 696 h 714"/>
              <a:gd name="T36" fmla="*/ 513 w 562"/>
              <a:gd name="T37" fmla="*/ 676 h 714"/>
              <a:gd name="T38" fmla="*/ 539 w 562"/>
              <a:gd name="T39" fmla="*/ 649 h 714"/>
              <a:gd name="T40" fmla="*/ 562 w 562"/>
              <a:gd name="T41" fmla="*/ 616 h 7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2"/>
              <a:gd name="T64" fmla="*/ 0 h 714"/>
              <a:gd name="T65" fmla="*/ 562 w 562"/>
              <a:gd name="T66" fmla="*/ 714 h 7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2" h="714">
                <a:moveTo>
                  <a:pt x="0" y="0"/>
                </a:moveTo>
                <a:lnTo>
                  <a:pt x="27" y="72"/>
                </a:lnTo>
                <a:lnTo>
                  <a:pt x="81" y="212"/>
                </a:lnTo>
                <a:lnTo>
                  <a:pt x="109" y="279"/>
                </a:lnTo>
                <a:lnTo>
                  <a:pt x="134" y="342"/>
                </a:lnTo>
                <a:lnTo>
                  <a:pt x="162" y="403"/>
                </a:lnTo>
                <a:lnTo>
                  <a:pt x="190" y="460"/>
                </a:lnTo>
                <a:lnTo>
                  <a:pt x="216" y="512"/>
                </a:lnTo>
                <a:lnTo>
                  <a:pt x="243" y="560"/>
                </a:lnTo>
                <a:lnTo>
                  <a:pt x="271" y="601"/>
                </a:lnTo>
                <a:lnTo>
                  <a:pt x="297" y="635"/>
                </a:lnTo>
                <a:lnTo>
                  <a:pt x="323" y="666"/>
                </a:lnTo>
                <a:lnTo>
                  <a:pt x="352" y="687"/>
                </a:lnTo>
                <a:lnTo>
                  <a:pt x="378" y="702"/>
                </a:lnTo>
                <a:lnTo>
                  <a:pt x="404" y="711"/>
                </a:lnTo>
                <a:lnTo>
                  <a:pt x="432" y="714"/>
                </a:lnTo>
                <a:lnTo>
                  <a:pt x="459" y="707"/>
                </a:lnTo>
                <a:lnTo>
                  <a:pt x="485" y="696"/>
                </a:lnTo>
                <a:lnTo>
                  <a:pt x="513" y="676"/>
                </a:lnTo>
                <a:lnTo>
                  <a:pt x="539" y="649"/>
                </a:lnTo>
                <a:lnTo>
                  <a:pt x="562" y="616"/>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8" name="Group 34">
            <a:extLst>
              <a:ext uri="{FF2B5EF4-FFF2-40B4-BE49-F238E27FC236}">
                <a16:creationId xmlns:a16="http://schemas.microsoft.com/office/drawing/2014/main" id="{8251100A-328C-45E4-A4D1-768142E21D45}"/>
              </a:ext>
            </a:extLst>
          </p:cNvPr>
          <p:cNvGrpSpPr>
            <a:grpSpLocks/>
          </p:cNvGrpSpPr>
          <p:nvPr/>
        </p:nvGrpSpPr>
        <p:grpSpPr bwMode="auto">
          <a:xfrm>
            <a:off x="6946900" y="4479925"/>
            <a:ext cx="1590675" cy="465138"/>
            <a:chOff x="4740" y="9045"/>
            <a:chExt cx="2506" cy="732"/>
          </a:xfrm>
        </p:grpSpPr>
        <p:sp>
          <p:nvSpPr>
            <p:cNvPr id="15461" name="Freeform 37">
              <a:extLst>
                <a:ext uri="{FF2B5EF4-FFF2-40B4-BE49-F238E27FC236}">
                  <a16:creationId xmlns:a16="http://schemas.microsoft.com/office/drawing/2014/main" id="{96EE5381-5AF2-47B3-89F3-78EBE79906FD}"/>
                </a:ext>
              </a:extLst>
            </p:cNvPr>
            <p:cNvSpPr>
              <a:spLocks/>
            </p:cNvSpPr>
            <p:nvPr/>
          </p:nvSpPr>
          <p:spPr bwMode="auto">
            <a:xfrm>
              <a:off x="5582" y="9051"/>
              <a:ext cx="832" cy="714"/>
            </a:xfrm>
            <a:custGeom>
              <a:avLst/>
              <a:gdLst>
                <a:gd name="T0" fmla="*/ 0 w 562"/>
                <a:gd name="T1" fmla="*/ 0 h 714"/>
                <a:gd name="T2" fmla="*/ 27 w 562"/>
                <a:gd name="T3" fmla="*/ 72 h 714"/>
                <a:gd name="T4" fmla="*/ 81 w 562"/>
                <a:gd name="T5" fmla="*/ 212 h 714"/>
                <a:gd name="T6" fmla="*/ 109 w 562"/>
                <a:gd name="T7" fmla="*/ 279 h 714"/>
                <a:gd name="T8" fmla="*/ 134 w 562"/>
                <a:gd name="T9" fmla="*/ 342 h 714"/>
                <a:gd name="T10" fmla="*/ 162 w 562"/>
                <a:gd name="T11" fmla="*/ 403 h 714"/>
                <a:gd name="T12" fmla="*/ 190 w 562"/>
                <a:gd name="T13" fmla="*/ 460 h 714"/>
                <a:gd name="T14" fmla="*/ 216 w 562"/>
                <a:gd name="T15" fmla="*/ 512 h 714"/>
                <a:gd name="T16" fmla="*/ 243 w 562"/>
                <a:gd name="T17" fmla="*/ 560 h 714"/>
                <a:gd name="T18" fmla="*/ 271 w 562"/>
                <a:gd name="T19" fmla="*/ 601 h 714"/>
                <a:gd name="T20" fmla="*/ 297 w 562"/>
                <a:gd name="T21" fmla="*/ 635 h 714"/>
                <a:gd name="T22" fmla="*/ 323 w 562"/>
                <a:gd name="T23" fmla="*/ 666 h 714"/>
                <a:gd name="T24" fmla="*/ 352 w 562"/>
                <a:gd name="T25" fmla="*/ 687 h 714"/>
                <a:gd name="T26" fmla="*/ 378 w 562"/>
                <a:gd name="T27" fmla="*/ 702 h 714"/>
                <a:gd name="T28" fmla="*/ 404 w 562"/>
                <a:gd name="T29" fmla="*/ 711 h 714"/>
                <a:gd name="T30" fmla="*/ 432 w 562"/>
                <a:gd name="T31" fmla="*/ 714 h 714"/>
                <a:gd name="T32" fmla="*/ 459 w 562"/>
                <a:gd name="T33" fmla="*/ 707 h 714"/>
                <a:gd name="T34" fmla="*/ 485 w 562"/>
                <a:gd name="T35" fmla="*/ 696 h 714"/>
                <a:gd name="T36" fmla="*/ 513 w 562"/>
                <a:gd name="T37" fmla="*/ 676 h 714"/>
                <a:gd name="T38" fmla="*/ 539 w 562"/>
                <a:gd name="T39" fmla="*/ 649 h 714"/>
                <a:gd name="T40" fmla="*/ 562 w 562"/>
                <a:gd name="T41" fmla="*/ 616 h 7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2"/>
                <a:gd name="T64" fmla="*/ 0 h 714"/>
                <a:gd name="T65" fmla="*/ 562 w 562"/>
                <a:gd name="T66" fmla="*/ 714 h 7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2" h="714">
                  <a:moveTo>
                    <a:pt x="0" y="0"/>
                  </a:moveTo>
                  <a:lnTo>
                    <a:pt x="27" y="72"/>
                  </a:lnTo>
                  <a:lnTo>
                    <a:pt x="81" y="212"/>
                  </a:lnTo>
                  <a:lnTo>
                    <a:pt x="109" y="279"/>
                  </a:lnTo>
                  <a:lnTo>
                    <a:pt x="134" y="342"/>
                  </a:lnTo>
                  <a:lnTo>
                    <a:pt x="162" y="403"/>
                  </a:lnTo>
                  <a:lnTo>
                    <a:pt x="190" y="460"/>
                  </a:lnTo>
                  <a:lnTo>
                    <a:pt x="216" y="512"/>
                  </a:lnTo>
                  <a:lnTo>
                    <a:pt x="243" y="560"/>
                  </a:lnTo>
                  <a:lnTo>
                    <a:pt x="271" y="601"/>
                  </a:lnTo>
                  <a:lnTo>
                    <a:pt x="297" y="635"/>
                  </a:lnTo>
                  <a:lnTo>
                    <a:pt x="323" y="666"/>
                  </a:lnTo>
                  <a:lnTo>
                    <a:pt x="352" y="687"/>
                  </a:lnTo>
                  <a:lnTo>
                    <a:pt x="378" y="702"/>
                  </a:lnTo>
                  <a:lnTo>
                    <a:pt x="404" y="711"/>
                  </a:lnTo>
                  <a:lnTo>
                    <a:pt x="432" y="714"/>
                  </a:lnTo>
                  <a:lnTo>
                    <a:pt x="459" y="707"/>
                  </a:lnTo>
                  <a:lnTo>
                    <a:pt x="485" y="696"/>
                  </a:lnTo>
                  <a:lnTo>
                    <a:pt x="513" y="676"/>
                  </a:lnTo>
                  <a:lnTo>
                    <a:pt x="539" y="649"/>
                  </a:lnTo>
                  <a:lnTo>
                    <a:pt x="562" y="616"/>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62" name="Line 36">
              <a:extLst>
                <a:ext uri="{FF2B5EF4-FFF2-40B4-BE49-F238E27FC236}">
                  <a16:creationId xmlns:a16="http://schemas.microsoft.com/office/drawing/2014/main" id="{247D11F1-0F0D-4E8D-95FC-1D59D458F8BA}"/>
                </a:ext>
              </a:extLst>
            </p:cNvPr>
            <p:cNvSpPr>
              <a:spLocks noChangeShapeType="1"/>
            </p:cNvSpPr>
            <p:nvPr/>
          </p:nvSpPr>
          <p:spPr bwMode="auto">
            <a:xfrm>
              <a:off x="4740" y="9045"/>
              <a:ext cx="84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3" name="Freeform 35">
              <a:extLst>
                <a:ext uri="{FF2B5EF4-FFF2-40B4-BE49-F238E27FC236}">
                  <a16:creationId xmlns:a16="http://schemas.microsoft.com/office/drawing/2014/main" id="{327CB8F8-8CBA-4278-B943-E144F43FE84D}"/>
                </a:ext>
              </a:extLst>
            </p:cNvPr>
            <p:cNvSpPr>
              <a:spLocks/>
            </p:cNvSpPr>
            <p:nvPr/>
          </p:nvSpPr>
          <p:spPr bwMode="auto">
            <a:xfrm flipH="1">
              <a:off x="6414" y="9063"/>
              <a:ext cx="832" cy="714"/>
            </a:xfrm>
            <a:custGeom>
              <a:avLst/>
              <a:gdLst>
                <a:gd name="T0" fmla="*/ 0 w 562"/>
                <a:gd name="T1" fmla="*/ 0 h 714"/>
                <a:gd name="T2" fmla="*/ 27 w 562"/>
                <a:gd name="T3" fmla="*/ 72 h 714"/>
                <a:gd name="T4" fmla="*/ 81 w 562"/>
                <a:gd name="T5" fmla="*/ 212 h 714"/>
                <a:gd name="T6" fmla="*/ 109 w 562"/>
                <a:gd name="T7" fmla="*/ 279 h 714"/>
                <a:gd name="T8" fmla="*/ 134 w 562"/>
                <a:gd name="T9" fmla="*/ 342 h 714"/>
                <a:gd name="T10" fmla="*/ 162 w 562"/>
                <a:gd name="T11" fmla="*/ 403 h 714"/>
                <a:gd name="T12" fmla="*/ 190 w 562"/>
                <a:gd name="T13" fmla="*/ 460 h 714"/>
                <a:gd name="T14" fmla="*/ 216 w 562"/>
                <a:gd name="T15" fmla="*/ 512 h 714"/>
                <a:gd name="T16" fmla="*/ 243 w 562"/>
                <a:gd name="T17" fmla="*/ 560 h 714"/>
                <a:gd name="T18" fmla="*/ 271 w 562"/>
                <a:gd name="T19" fmla="*/ 601 h 714"/>
                <a:gd name="T20" fmla="*/ 297 w 562"/>
                <a:gd name="T21" fmla="*/ 635 h 714"/>
                <a:gd name="T22" fmla="*/ 323 w 562"/>
                <a:gd name="T23" fmla="*/ 666 h 714"/>
                <a:gd name="T24" fmla="*/ 352 w 562"/>
                <a:gd name="T25" fmla="*/ 687 h 714"/>
                <a:gd name="T26" fmla="*/ 378 w 562"/>
                <a:gd name="T27" fmla="*/ 702 h 714"/>
                <a:gd name="T28" fmla="*/ 404 w 562"/>
                <a:gd name="T29" fmla="*/ 711 h 714"/>
                <a:gd name="T30" fmla="*/ 432 w 562"/>
                <a:gd name="T31" fmla="*/ 714 h 714"/>
                <a:gd name="T32" fmla="*/ 459 w 562"/>
                <a:gd name="T33" fmla="*/ 707 h 714"/>
                <a:gd name="T34" fmla="*/ 485 w 562"/>
                <a:gd name="T35" fmla="*/ 696 h 714"/>
                <a:gd name="T36" fmla="*/ 513 w 562"/>
                <a:gd name="T37" fmla="*/ 676 h 714"/>
                <a:gd name="T38" fmla="*/ 539 w 562"/>
                <a:gd name="T39" fmla="*/ 649 h 714"/>
                <a:gd name="T40" fmla="*/ 562 w 562"/>
                <a:gd name="T41" fmla="*/ 616 h 7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2"/>
                <a:gd name="T64" fmla="*/ 0 h 714"/>
                <a:gd name="T65" fmla="*/ 562 w 562"/>
                <a:gd name="T66" fmla="*/ 714 h 7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2" h="714">
                  <a:moveTo>
                    <a:pt x="0" y="0"/>
                  </a:moveTo>
                  <a:lnTo>
                    <a:pt x="27" y="72"/>
                  </a:lnTo>
                  <a:lnTo>
                    <a:pt x="81" y="212"/>
                  </a:lnTo>
                  <a:lnTo>
                    <a:pt x="109" y="279"/>
                  </a:lnTo>
                  <a:lnTo>
                    <a:pt x="134" y="342"/>
                  </a:lnTo>
                  <a:lnTo>
                    <a:pt x="162" y="403"/>
                  </a:lnTo>
                  <a:lnTo>
                    <a:pt x="190" y="460"/>
                  </a:lnTo>
                  <a:lnTo>
                    <a:pt x="216" y="512"/>
                  </a:lnTo>
                  <a:lnTo>
                    <a:pt x="243" y="560"/>
                  </a:lnTo>
                  <a:lnTo>
                    <a:pt x="271" y="601"/>
                  </a:lnTo>
                  <a:lnTo>
                    <a:pt x="297" y="635"/>
                  </a:lnTo>
                  <a:lnTo>
                    <a:pt x="323" y="666"/>
                  </a:lnTo>
                  <a:lnTo>
                    <a:pt x="352" y="687"/>
                  </a:lnTo>
                  <a:lnTo>
                    <a:pt x="378" y="702"/>
                  </a:lnTo>
                  <a:lnTo>
                    <a:pt x="404" y="711"/>
                  </a:lnTo>
                  <a:lnTo>
                    <a:pt x="432" y="714"/>
                  </a:lnTo>
                  <a:lnTo>
                    <a:pt x="459" y="707"/>
                  </a:lnTo>
                  <a:lnTo>
                    <a:pt x="485" y="696"/>
                  </a:lnTo>
                  <a:lnTo>
                    <a:pt x="513" y="676"/>
                  </a:lnTo>
                  <a:lnTo>
                    <a:pt x="539" y="649"/>
                  </a:lnTo>
                  <a:lnTo>
                    <a:pt x="562" y="616"/>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9" name="Group 28">
            <a:extLst>
              <a:ext uri="{FF2B5EF4-FFF2-40B4-BE49-F238E27FC236}">
                <a16:creationId xmlns:a16="http://schemas.microsoft.com/office/drawing/2014/main" id="{F1DAFA8D-8082-429D-BCFA-3CE50E5DEA34}"/>
              </a:ext>
            </a:extLst>
          </p:cNvPr>
          <p:cNvGrpSpPr>
            <a:grpSpLocks/>
          </p:cNvGrpSpPr>
          <p:nvPr/>
        </p:nvGrpSpPr>
        <p:grpSpPr bwMode="auto">
          <a:xfrm>
            <a:off x="4894263" y="76200"/>
            <a:ext cx="3792537" cy="1470025"/>
            <a:chOff x="1578" y="2148"/>
            <a:chExt cx="5973" cy="2490"/>
          </a:xfrm>
        </p:grpSpPr>
        <p:sp>
          <p:nvSpPr>
            <p:cNvPr id="15456" name="Rectangle 33">
              <a:extLst>
                <a:ext uri="{FF2B5EF4-FFF2-40B4-BE49-F238E27FC236}">
                  <a16:creationId xmlns:a16="http://schemas.microsoft.com/office/drawing/2014/main" id="{D12F0681-FACD-4395-93B3-243598AABF25}"/>
                </a:ext>
              </a:extLst>
            </p:cNvPr>
            <p:cNvSpPr>
              <a:spLocks noChangeArrowheads="1"/>
            </p:cNvSpPr>
            <p:nvPr/>
          </p:nvSpPr>
          <p:spPr bwMode="auto">
            <a:xfrm>
              <a:off x="7218" y="3154"/>
              <a:ext cx="33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grpSp>
          <p:nvGrpSpPr>
            <p:cNvPr id="15457" name="Group 30">
              <a:extLst>
                <a:ext uri="{FF2B5EF4-FFF2-40B4-BE49-F238E27FC236}">
                  <a16:creationId xmlns:a16="http://schemas.microsoft.com/office/drawing/2014/main" id="{A9655196-08BD-4849-9D8A-C113FBF83DC7}"/>
                </a:ext>
              </a:extLst>
            </p:cNvPr>
            <p:cNvGrpSpPr>
              <a:grpSpLocks/>
            </p:cNvGrpSpPr>
            <p:nvPr/>
          </p:nvGrpSpPr>
          <p:grpSpPr bwMode="auto">
            <a:xfrm>
              <a:off x="1814" y="2238"/>
              <a:ext cx="5370" cy="2400"/>
              <a:chOff x="1800" y="1908"/>
              <a:chExt cx="5370" cy="3120"/>
            </a:xfrm>
          </p:grpSpPr>
          <p:sp>
            <p:nvSpPr>
              <p:cNvPr id="15459" name="Line 32">
                <a:extLst>
                  <a:ext uri="{FF2B5EF4-FFF2-40B4-BE49-F238E27FC236}">
                    <a16:creationId xmlns:a16="http://schemas.microsoft.com/office/drawing/2014/main" id="{9643A73C-314B-4FEB-8A41-16BC1CD14181}"/>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0" name="Line 31">
                <a:extLst>
                  <a:ext uri="{FF2B5EF4-FFF2-40B4-BE49-F238E27FC236}">
                    <a16:creationId xmlns:a16="http://schemas.microsoft.com/office/drawing/2014/main" id="{D8832178-A52E-412C-9696-3067938BB901}"/>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458" name="Rectangle 29">
              <a:extLst>
                <a:ext uri="{FF2B5EF4-FFF2-40B4-BE49-F238E27FC236}">
                  <a16:creationId xmlns:a16="http://schemas.microsoft.com/office/drawing/2014/main" id="{FBDB1977-6A84-488D-819A-5F63675140AD}"/>
                </a:ext>
              </a:extLst>
            </p:cNvPr>
            <p:cNvSpPr>
              <a:spLocks noChangeArrowheads="1"/>
            </p:cNvSpPr>
            <p:nvPr/>
          </p:nvSpPr>
          <p:spPr bwMode="auto">
            <a:xfrm>
              <a:off x="1578" y="2148"/>
              <a:ext cx="280"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u2</a:t>
              </a:r>
              <a:endParaRPr lang="en-US" altLang="zh-CN" sz="1000"/>
            </a:p>
            <a:p>
              <a:endParaRPr lang="en-US" altLang="zh-CN">
                <a:latin typeface="Times New Roman" panose="02020603050405020304" pitchFamily="18" charset="0"/>
              </a:endParaRPr>
            </a:p>
          </p:txBody>
        </p:sp>
      </p:grpSp>
      <p:grpSp>
        <p:nvGrpSpPr>
          <p:cNvPr id="11" name="Group 365">
            <a:extLst>
              <a:ext uri="{FF2B5EF4-FFF2-40B4-BE49-F238E27FC236}">
                <a16:creationId xmlns:a16="http://schemas.microsoft.com/office/drawing/2014/main" id="{CCA23646-6B68-46D6-818B-BF147BEF6A13}"/>
              </a:ext>
            </a:extLst>
          </p:cNvPr>
          <p:cNvGrpSpPr>
            <a:grpSpLocks/>
          </p:cNvGrpSpPr>
          <p:nvPr/>
        </p:nvGrpSpPr>
        <p:grpSpPr bwMode="auto">
          <a:xfrm>
            <a:off x="4876800" y="1600200"/>
            <a:ext cx="3819525" cy="1524000"/>
            <a:chOff x="3072" y="1296"/>
            <a:chExt cx="2406" cy="960"/>
          </a:xfrm>
        </p:grpSpPr>
        <p:grpSp>
          <p:nvGrpSpPr>
            <p:cNvPr id="15441" name="Group 222">
              <a:extLst>
                <a:ext uri="{FF2B5EF4-FFF2-40B4-BE49-F238E27FC236}">
                  <a16:creationId xmlns:a16="http://schemas.microsoft.com/office/drawing/2014/main" id="{F45878B7-00D4-4459-B7C3-ACA482AF6338}"/>
                </a:ext>
              </a:extLst>
            </p:cNvPr>
            <p:cNvGrpSpPr>
              <a:grpSpLocks/>
            </p:cNvGrpSpPr>
            <p:nvPr/>
          </p:nvGrpSpPr>
          <p:grpSpPr bwMode="auto">
            <a:xfrm>
              <a:off x="3245" y="1492"/>
              <a:ext cx="2179" cy="572"/>
              <a:chOff x="2016" y="5175"/>
              <a:chExt cx="3598" cy="1431"/>
            </a:xfrm>
          </p:grpSpPr>
          <p:grpSp>
            <p:nvGrpSpPr>
              <p:cNvPr id="15448" name="Group 224">
                <a:extLst>
                  <a:ext uri="{FF2B5EF4-FFF2-40B4-BE49-F238E27FC236}">
                    <a16:creationId xmlns:a16="http://schemas.microsoft.com/office/drawing/2014/main" id="{18B757DB-58F9-4C5D-B351-52DC4C1AE5F0}"/>
                  </a:ext>
                </a:extLst>
              </p:cNvPr>
              <p:cNvGrpSpPr>
                <a:grpSpLocks/>
              </p:cNvGrpSpPr>
              <p:nvPr/>
            </p:nvGrpSpPr>
            <p:grpSpPr bwMode="auto">
              <a:xfrm>
                <a:off x="2016" y="5175"/>
                <a:ext cx="3339" cy="1428"/>
                <a:chOff x="2436" y="7014"/>
                <a:chExt cx="3339" cy="1428"/>
              </a:xfrm>
            </p:grpSpPr>
            <p:sp>
              <p:nvSpPr>
                <p:cNvPr id="15450" name="Freeform 230">
                  <a:extLst>
                    <a:ext uri="{FF2B5EF4-FFF2-40B4-BE49-F238E27FC236}">
                      <a16:creationId xmlns:a16="http://schemas.microsoft.com/office/drawing/2014/main" id="{5E830FEE-78E8-4717-8FC8-3B9AF5F7E94D}"/>
                    </a:ext>
                  </a:extLst>
                </p:cNvPr>
                <p:cNvSpPr>
                  <a:spLocks/>
                </p:cNvSpPr>
                <p:nvPr/>
              </p:nvSpPr>
              <p:spPr bwMode="auto">
                <a:xfrm>
                  <a:off x="2436" y="7014"/>
                  <a:ext cx="3339" cy="1428"/>
                </a:xfrm>
                <a:custGeom>
                  <a:avLst/>
                  <a:gdLst>
                    <a:gd name="T0" fmla="*/ 26 w 3339"/>
                    <a:gd name="T1" fmla="*/ 1006 h 1428"/>
                    <a:gd name="T2" fmla="*/ 129 w 3339"/>
                    <a:gd name="T3" fmla="*/ 731 h 1428"/>
                    <a:gd name="T4" fmla="*/ 190 w 3339"/>
                    <a:gd name="T5" fmla="*/ 591 h 1428"/>
                    <a:gd name="T6" fmla="*/ 242 w 3339"/>
                    <a:gd name="T7" fmla="*/ 450 h 1428"/>
                    <a:gd name="T8" fmla="*/ 319 w 3339"/>
                    <a:gd name="T9" fmla="*/ 267 h 1428"/>
                    <a:gd name="T10" fmla="*/ 371 w 3339"/>
                    <a:gd name="T11" fmla="*/ 165 h 1428"/>
                    <a:gd name="T12" fmla="*/ 422 w 3339"/>
                    <a:gd name="T13" fmla="*/ 87 h 1428"/>
                    <a:gd name="T14" fmla="*/ 484 w 3339"/>
                    <a:gd name="T15" fmla="*/ 30 h 1428"/>
                    <a:gd name="T16" fmla="*/ 535 w 3339"/>
                    <a:gd name="T17" fmla="*/ 5 h 1428"/>
                    <a:gd name="T18" fmla="*/ 587 w 3339"/>
                    <a:gd name="T19" fmla="*/ 5 h 1428"/>
                    <a:gd name="T20" fmla="*/ 638 w 3339"/>
                    <a:gd name="T21" fmla="*/ 34 h 1428"/>
                    <a:gd name="T22" fmla="*/ 725 w 3339"/>
                    <a:gd name="T23" fmla="*/ 127 h 1428"/>
                    <a:gd name="T24" fmla="*/ 777 w 3339"/>
                    <a:gd name="T25" fmla="*/ 218 h 1428"/>
                    <a:gd name="T26" fmla="*/ 828 w 3339"/>
                    <a:gd name="T27" fmla="*/ 330 h 1428"/>
                    <a:gd name="T28" fmla="*/ 931 w 3339"/>
                    <a:gd name="T29" fmla="*/ 595 h 1428"/>
                    <a:gd name="T30" fmla="*/ 1019 w 3339"/>
                    <a:gd name="T31" fmla="*/ 808 h 1428"/>
                    <a:gd name="T32" fmla="*/ 1096 w 3339"/>
                    <a:gd name="T33" fmla="*/ 1016 h 1428"/>
                    <a:gd name="T34" fmla="*/ 1147 w 3339"/>
                    <a:gd name="T35" fmla="*/ 1138 h 1428"/>
                    <a:gd name="T36" fmla="*/ 1225 w 3339"/>
                    <a:gd name="T37" fmla="*/ 1288 h 1428"/>
                    <a:gd name="T38" fmla="*/ 1278 w 3339"/>
                    <a:gd name="T39" fmla="*/ 1359 h 1428"/>
                    <a:gd name="T40" fmla="*/ 1338 w 3339"/>
                    <a:gd name="T41" fmla="*/ 1408 h 1428"/>
                    <a:gd name="T42" fmla="*/ 1389 w 3339"/>
                    <a:gd name="T43" fmla="*/ 1428 h 1428"/>
                    <a:gd name="T44" fmla="*/ 1441 w 3339"/>
                    <a:gd name="T45" fmla="*/ 1418 h 1428"/>
                    <a:gd name="T46" fmla="*/ 1518 w 3339"/>
                    <a:gd name="T47" fmla="*/ 1356 h 1428"/>
                    <a:gd name="T48" fmla="*/ 1605 w 3339"/>
                    <a:gd name="T49" fmla="*/ 1229 h 1428"/>
                    <a:gd name="T50" fmla="*/ 1708 w 3339"/>
                    <a:gd name="T51" fmla="*/ 998 h 1428"/>
                    <a:gd name="T52" fmla="*/ 1785 w 3339"/>
                    <a:gd name="T53" fmla="*/ 790 h 1428"/>
                    <a:gd name="T54" fmla="*/ 1839 w 3339"/>
                    <a:gd name="T55" fmla="*/ 648 h 1428"/>
                    <a:gd name="T56" fmla="*/ 1924 w 3339"/>
                    <a:gd name="T57" fmla="*/ 440 h 1428"/>
                    <a:gd name="T58" fmla="*/ 2001 w 3339"/>
                    <a:gd name="T59" fmla="*/ 257 h 1428"/>
                    <a:gd name="T60" fmla="*/ 2053 w 3339"/>
                    <a:gd name="T61" fmla="*/ 155 h 1428"/>
                    <a:gd name="T62" fmla="*/ 2132 w 3339"/>
                    <a:gd name="T63" fmla="*/ 49 h 1428"/>
                    <a:gd name="T64" fmla="*/ 2192 w 3339"/>
                    <a:gd name="T65" fmla="*/ 10 h 1428"/>
                    <a:gd name="T66" fmla="*/ 2243 w 3339"/>
                    <a:gd name="T67" fmla="*/ 0 h 1428"/>
                    <a:gd name="T68" fmla="*/ 2295 w 3339"/>
                    <a:gd name="T69" fmla="*/ 15 h 1428"/>
                    <a:gd name="T70" fmla="*/ 2348 w 3339"/>
                    <a:gd name="T71" fmla="*/ 63 h 1428"/>
                    <a:gd name="T72" fmla="*/ 2400 w 3339"/>
                    <a:gd name="T73" fmla="*/ 135 h 1428"/>
                    <a:gd name="T74" fmla="*/ 2459 w 3339"/>
                    <a:gd name="T75" fmla="*/ 228 h 1428"/>
                    <a:gd name="T76" fmla="*/ 2511 w 3339"/>
                    <a:gd name="T77" fmla="*/ 343 h 1428"/>
                    <a:gd name="T78" fmla="*/ 2588 w 3339"/>
                    <a:gd name="T79" fmla="*/ 538 h 1428"/>
                    <a:gd name="T80" fmla="*/ 2641 w 3339"/>
                    <a:gd name="T81" fmla="*/ 678 h 1428"/>
                    <a:gd name="T82" fmla="*/ 2719 w 3339"/>
                    <a:gd name="T83" fmla="*/ 891 h 1428"/>
                    <a:gd name="T84" fmla="*/ 2778 w 3339"/>
                    <a:gd name="T85" fmla="*/ 1026 h 1428"/>
                    <a:gd name="T86" fmla="*/ 2830 w 3339"/>
                    <a:gd name="T87" fmla="*/ 1148 h 1428"/>
                    <a:gd name="T88" fmla="*/ 2909 w 3339"/>
                    <a:gd name="T89" fmla="*/ 1297 h 1428"/>
                    <a:gd name="T90" fmla="*/ 2986 w 3339"/>
                    <a:gd name="T91" fmla="*/ 1394 h 1428"/>
                    <a:gd name="T92" fmla="*/ 3046 w 3339"/>
                    <a:gd name="T93" fmla="*/ 1423 h 1428"/>
                    <a:gd name="T94" fmla="*/ 3097 w 3339"/>
                    <a:gd name="T95" fmla="*/ 1428 h 1428"/>
                    <a:gd name="T96" fmla="*/ 3176 w 3339"/>
                    <a:gd name="T97" fmla="*/ 1379 h 1428"/>
                    <a:gd name="T98" fmla="*/ 3254 w 3339"/>
                    <a:gd name="T99" fmla="*/ 1268 h 1428"/>
                    <a:gd name="T100" fmla="*/ 3313 w 3339"/>
                    <a:gd name="T101" fmla="*/ 1166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1070"/>
                      </a:moveTo>
                      <a:lnTo>
                        <a:pt x="26" y="1006"/>
                      </a:lnTo>
                      <a:lnTo>
                        <a:pt x="103" y="803"/>
                      </a:lnTo>
                      <a:lnTo>
                        <a:pt x="129" y="731"/>
                      </a:lnTo>
                      <a:lnTo>
                        <a:pt x="165" y="658"/>
                      </a:lnTo>
                      <a:lnTo>
                        <a:pt x="190" y="591"/>
                      </a:lnTo>
                      <a:lnTo>
                        <a:pt x="216" y="518"/>
                      </a:lnTo>
                      <a:lnTo>
                        <a:pt x="242" y="450"/>
                      </a:lnTo>
                      <a:lnTo>
                        <a:pt x="293" y="325"/>
                      </a:lnTo>
                      <a:lnTo>
                        <a:pt x="319" y="267"/>
                      </a:lnTo>
                      <a:lnTo>
                        <a:pt x="345" y="213"/>
                      </a:lnTo>
                      <a:lnTo>
                        <a:pt x="371" y="165"/>
                      </a:lnTo>
                      <a:lnTo>
                        <a:pt x="396" y="122"/>
                      </a:lnTo>
                      <a:lnTo>
                        <a:pt x="422" y="87"/>
                      </a:lnTo>
                      <a:lnTo>
                        <a:pt x="458" y="54"/>
                      </a:lnTo>
                      <a:lnTo>
                        <a:pt x="484" y="30"/>
                      </a:lnTo>
                      <a:lnTo>
                        <a:pt x="509" y="15"/>
                      </a:lnTo>
                      <a:lnTo>
                        <a:pt x="535" y="5"/>
                      </a:lnTo>
                      <a:lnTo>
                        <a:pt x="561" y="0"/>
                      </a:lnTo>
                      <a:lnTo>
                        <a:pt x="587" y="5"/>
                      </a:lnTo>
                      <a:lnTo>
                        <a:pt x="612" y="15"/>
                      </a:lnTo>
                      <a:lnTo>
                        <a:pt x="638" y="34"/>
                      </a:lnTo>
                      <a:lnTo>
                        <a:pt x="664" y="59"/>
                      </a:lnTo>
                      <a:lnTo>
                        <a:pt x="725" y="127"/>
                      </a:lnTo>
                      <a:lnTo>
                        <a:pt x="751" y="170"/>
                      </a:lnTo>
                      <a:lnTo>
                        <a:pt x="777" y="218"/>
                      </a:lnTo>
                      <a:lnTo>
                        <a:pt x="803" y="272"/>
                      </a:lnTo>
                      <a:lnTo>
                        <a:pt x="828" y="330"/>
                      </a:lnTo>
                      <a:lnTo>
                        <a:pt x="854" y="392"/>
                      </a:lnTo>
                      <a:lnTo>
                        <a:pt x="931" y="595"/>
                      </a:lnTo>
                      <a:lnTo>
                        <a:pt x="983" y="741"/>
                      </a:lnTo>
                      <a:lnTo>
                        <a:pt x="1019" y="808"/>
                      </a:lnTo>
                      <a:lnTo>
                        <a:pt x="1044" y="881"/>
                      </a:lnTo>
                      <a:lnTo>
                        <a:pt x="1096" y="1016"/>
                      </a:lnTo>
                      <a:lnTo>
                        <a:pt x="1122" y="1079"/>
                      </a:lnTo>
                      <a:lnTo>
                        <a:pt x="1147" y="1138"/>
                      </a:lnTo>
                      <a:lnTo>
                        <a:pt x="1199" y="1244"/>
                      </a:lnTo>
                      <a:lnTo>
                        <a:pt x="1225" y="1288"/>
                      </a:lnTo>
                      <a:lnTo>
                        <a:pt x="1250" y="1326"/>
                      </a:lnTo>
                      <a:lnTo>
                        <a:pt x="1278" y="1359"/>
                      </a:lnTo>
                      <a:lnTo>
                        <a:pt x="1312" y="1389"/>
                      </a:lnTo>
                      <a:lnTo>
                        <a:pt x="1338" y="1408"/>
                      </a:lnTo>
                      <a:lnTo>
                        <a:pt x="1363" y="1423"/>
                      </a:lnTo>
                      <a:lnTo>
                        <a:pt x="1389" y="1428"/>
                      </a:lnTo>
                      <a:lnTo>
                        <a:pt x="1415" y="1428"/>
                      </a:lnTo>
                      <a:lnTo>
                        <a:pt x="1441" y="1418"/>
                      </a:lnTo>
                      <a:lnTo>
                        <a:pt x="1466" y="1404"/>
                      </a:lnTo>
                      <a:lnTo>
                        <a:pt x="1518" y="1356"/>
                      </a:lnTo>
                      <a:lnTo>
                        <a:pt x="1571" y="1278"/>
                      </a:lnTo>
                      <a:lnTo>
                        <a:pt x="1605" y="1229"/>
                      </a:lnTo>
                      <a:lnTo>
                        <a:pt x="1657" y="1123"/>
                      </a:lnTo>
                      <a:lnTo>
                        <a:pt x="1708" y="998"/>
                      </a:lnTo>
                      <a:lnTo>
                        <a:pt x="1760" y="861"/>
                      </a:lnTo>
                      <a:lnTo>
                        <a:pt x="1785" y="790"/>
                      </a:lnTo>
                      <a:lnTo>
                        <a:pt x="1813" y="721"/>
                      </a:lnTo>
                      <a:lnTo>
                        <a:pt x="1839" y="648"/>
                      </a:lnTo>
                      <a:lnTo>
                        <a:pt x="1873" y="576"/>
                      </a:lnTo>
                      <a:lnTo>
                        <a:pt x="1924" y="440"/>
                      </a:lnTo>
                      <a:lnTo>
                        <a:pt x="1976" y="315"/>
                      </a:lnTo>
                      <a:lnTo>
                        <a:pt x="2001" y="257"/>
                      </a:lnTo>
                      <a:lnTo>
                        <a:pt x="2027" y="203"/>
                      </a:lnTo>
                      <a:lnTo>
                        <a:pt x="2053" y="155"/>
                      </a:lnTo>
                      <a:lnTo>
                        <a:pt x="2106" y="78"/>
                      </a:lnTo>
                      <a:lnTo>
                        <a:pt x="2132" y="49"/>
                      </a:lnTo>
                      <a:lnTo>
                        <a:pt x="2166" y="25"/>
                      </a:lnTo>
                      <a:lnTo>
                        <a:pt x="2192" y="10"/>
                      </a:lnTo>
                      <a:lnTo>
                        <a:pt x="2217" y="0"/>
                      </a:lnTo>
                      <a:lnTo>
                        <a:pt x="2243" y="0"/>
                      </a:lnTo>
                      <a:lnTo>
                        <a:pt x="2269" y="5"/>
                      </a:lnTo>
                      <a:lnTo>
                        <a:pt x="2295" y="15"/>
                      </a:lnTo>
                      <a:lnTo>
                        <a:pt x="2320" y="34"/>
                      </a:lnTo>
                      <a:lnTo>
                        <a:pt x="2348" y="63"/>
                      </a:lnTo>
                      <a:lnTo>
                        <a:pt x="2374" y="97"/>
                      </a:lnTo>
                      <a:lnTo>
                        <a:pt x="2400" y="135"/>
                      </a:lnTo>
                      <a:lnTo>
                        <a:pt x="2425" y="180"/>
                      </a:lnTo>
                      <a:lnTo>
                        <a:pt x="2459" y="228"/>
                      </a:lnTo>
                      <a:lnTo>
                        <a:pt x="2485" y="282"/>
                      </a:lnTo>
                      <a:lnTo>
                        <a:pt x="2511" y="343"/>
                      </a:lnTo>
                      <a:lnTo>
                        <a:pt x="2536" y="402"/>
                      </a:lnTo>
                      <a:lnTo>
                        <a:pt x="2588" y="538"/>
                      </a:lnTo>
                      <a:lnTo>
                        <a:pt x="2616" y="610"/>
                      </a:lnTo>
                      <a:lnTo>
                        <a:pt x="2641" y="678"/>
                      </a:lnTo>
                      <a:lnTo>
                        <a:pt x="2693" y="823"/>
                      </a:lnTo>
                      <a:lnTo>
                        <a:pt x="2719" y="891"/>
                      </a:lnTo>
                      <a:lnTo>
                        <a:pt x="2752" y="958"/>
                      </a:lnTo>
                      <a:lnTo>
                        <a:pt x="2778" y="1026"/>
                      </a:lnTo>
                      <a:lnTo>
                        <a:pt x="2804" y="1089"/>
                      </a:lnTo>
                      <a:lnTo>
                        <a:pt x="2830" y="1148"/>
                      </a:lnTo>
                      <a:lnTo>
                        <a:pt x="2883" y="1254"/>
                      </a:lnTo>
                      <a:lnTo>
                        <a:pt x="2909" y="1297"/>
                      </a:lnTo>
                      <a:lnTo>
                        <a:pt x="2935" y="1336"/>
                      </a:lnTo>
                      <a:lnTo>
                        <a:pt x="2986" y="1394"/>
                      </a:lnTo>
                      <a:lnTo>
                        <a:pt x="3012" y="1413"/>
                      </a:lnTo>
                      <a:lnTo>
                        <a:pt x="3046" y="1423"/>
                      </a:lnTo>
                      <a:lnTo>
                        <a:pt x="3071" y="1428"/>
                      </a:lnTo>
                      <a:lnTo>
                        <a:pt x="3097" y="1428"/>
                      </a:lnTo>
                      <a:lnTo>
                        <a:pt x="3123" y="1418"/>
                      </a:lnTo>
                      <a:lnTo>
                        <a:pt x="3176" y="1379"/>
                      </a:lnTo>
                      <a:lnTo>
                        <a:pt x="3228" y="1311"/>
                      </a:lnTo>
                      <a:lnTo>
                        <a:pt x="3254" y="1268"/>
                      </a:lnTo>
                      <a:lnTo>
                        <a:pt x="3280" y="1219"/>
                      </a:lnTo>
                      <a:lnTo>
                        <a:pt x="3313" y="1166"/>
                      </a:lnTo>
                      <a:lnTo>
                        <a:pt x="3339" y="1113"/>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5451" name="Group 225">
                  <a:extLst>
                    <a:ext uri="{FF2B5EF4-FFF2-40B4-BE49-F238E27FC236}">
                      <a16:creationId xmlns:a16="http://schemas.microsoft.com/office/drawing/2014/main" id="{10441EDE-7B8B-4239-81FD-CDEE4265A400}"/>
                    </a:ext>
                  </a:extLst>
                </p:cNvPr>
                <p:cNvGrpSpPr>
                  <a:grpSpLocks/>
                </p:cNvGrpSpPr>
                <p:nvPr/>
              </p:nvGrpSpPr>
              <p:grpSpPr bwMode="auto">
                <a:xfrm>
                  <a:off x="2436" y="7014"/>
                  <a:ext cx="3339" cy="1428"/>
                  <a:chOff x="2436" y="7014"/>
                  <a:chExt cx="3339" cy="1428"/>
                </a:xfrm>
              </p:grpSpPr>
              <p:sp>
                <p:nvSpPr>
                  <p:cNvPr id="15452" name="Freeform 229">
                    <a:extLst>
                      <a:ext uri="{FF2B5EF4-FFF2-40B4-BE49-F238E27FC236}">
                        <a16:creationId xmlns:a16="http://schemas.microsoft.com/office/drawing/2014/main" id="{7BFC43C2-EB5B-4793-AE19-E35E7CE0FFFD}"/>
                      </a:ext>
                    </a:extLst>
                  </p:cNvPr>
                  <p:cNvSpPr>
                    <a:spLocks/>
                  </p:cNvSpPr>
                  <p:nvPr/>
                </p:nvSpPr>
                <p:spPr bwMode="auto">
                  <a:xfrm>
                    <a:off x="2436" y="7014"/>
                    <a:ext cx="3339" cy="1428"/>
                  </a:xfrm>
                  <a:custGeom>
                    <a:avLst/>
                    <a:gdLst>
                      <a:gd name="T0" fmla="*/ 26 w 3339"/>
                      <a:gd name="T1" fmla="*/ 1423 h 1428"/>
                      <a:gd name="T2" fmla="*/ 77 w 3339"/>
                      <a:gd name="T3" fmla="*/ 1399 h 1428"/>
                      <a:gd name="T4" fmla="*/ 129 w 3339"/>
                      <a:gd name="T5" fmla="*/ 1341 h 1428"/>
                      <a:gd name="T6" fmla="*/ 190 w 3339"/>
                      <a:gd name="T7" fmla="*/ 1258 h 1428"/>
                      <a:gd name="T8" fmla="*/ 242 w 3339"/>
                      <a:gd name="T9" fmla="*/ 1156 h 1428"/>
                      <a:gd name="T10" fmla="*/ 319 w 3339"/>
                      <a:gd name="T11" fmla="*/ 973 h 1428"/>
                      <a:gd name="T12" fmla="*/ 422 w 3339"/>
                      <a:gd name="T13" fmla="*/ 693 h 1428"/>
                      <a:gd name="T14" fmla="*/ 535 w 3339"/>
                      <a:gd name="T15" fmla="*/ 417 h 1428"/>
                      <a:gd name="T16" fmla="*/ 612 w 3339"/>
                      <a:gd name="T17" fmla="*/ 237 h 1428"/>
                      <a:gd name="T18" fmla="*/ 690 w 3339"/>
                      <a:gd name="T19" fmla="*/ 102 h 1428"/>
                      <a:gd name="T20" fmla="*/ 751 w 3339"/>
                      <a:gd name="T21" fmla="*/ 39 h 1428"/>
                      <a:gd name="T22" fmla="*/ 803 w 3339"/>
                      <a:gd name="T23" fmla="*/ 5 h 1428"/>
                      <a:gd name="T24" fmla="*/ 854 w 3339"/>
                      <a:gd name="T25" fmla="*/ 0 h 1428"/>
                      <a:gd name="T26" fmla="*/ 906 w 3339"/>
                      <a:gd name="T27" fmla="*/ 25 h 1428"/>
                      <a:gd name="T28" fmla="*/ 957 w 3339"/>
                      <a:gd name="T29" fmla="*/ 73 h 1428"/>
                      <a:gd name="T30" fmla="*/ 1019 w 3339"/>
                      <a:gd name="T31" fmla="*/ 150 h 1428"/>
                      <a:gd name="T32" fmla="*/ 1070 w 3339"/>
                      <a:gd name="T33" fmla="*/ 247 h 1428"/>
                      <a:gd name="T34" fmla="*/ 1147 w 3339"/>
                      <a:gd name="T35" fmla="*/ 426 h 1428"/>
                      <a:gd name="T36" fmla="*/ 1250 w 3339"/>
                      <a:gd name="T37" fmla="*/ 707 h 1428"/>
                      <a:gd name="T38" fmla="*/ 1312 w 3339"/>
                      <a:gd name="T39" fmla="*/ 848 h 1428"/>
                      <a:gd name="T40" fmla="*/ 1441 w 3339"/>
                      <a:gd name="T41" fmla="*/ 1166 h 1428"/>
                      <a:gd name="T42" fmla="*/ 1492 w 3339"/>
                      <a:gd name="T43" fmla="*/ 1268 h 1428"/>
                      <a:gd name="T44" fmla="*/ 1546 w 3339"/>
                      <a:gd name="T45" fmla="*/ 1346 h 1428"/>
                      <a:gd name="T46" fmla="*/ 1605 w 3339"/>
                      <a:gd name="T47" fmla="*/ 1399 h 1428"/>
                      <a:gd name="T48" fmla="*/ 1657 w 3339"/>
                      <a:gd name="T49" fmla="*/ 1428 h 1428"/>
                      <a:gd name="T50" fmla="*/ 1708 w 3339"/>
                      <a:gd name="T51" fmla="*/ 1423 h 1428"/>
                      <a:gd name="T52" fmla="*/ 1760 w 3339"/>
                      <a:gd name="T53" fmla="*/ 1394 h 1428"/>
                      <a:gd name="T54" fmla="*/ 1813 w 3339"/>
                      <a:gd name="T55" fmla="*/ 1336 h 1428"/>
                      <a:gd name="T56" fmla="*/ 1873 w 3339"/>
                      <a:gd name="T57" fmla="*/ 1254 h 1428"/>
                      <a:gd name="T58" fmla="*/ 1950 w 3339"/>
                      <a:gd name="T59" fmla="*/ 1089 h 1428"/>
                      <a:gd name="T60" fmla="*/ 2027 w 3339"/>
                      <a:gd name="T61" fmla="*/ 896 h 1428"/>
                      <a:gd name="T62" fmla="*/ 2106 w 3339"/>
                      <a:gd name="T63" fmla="*/ 683 h 1428"/>
                      <a:gd name="T64" fmla="*/ 2166 w 3339"/>
                      <a:gd name="T65" fmla="*/ 542 h 1428"/>
                      <a:gd name="T66" fmla="*/ 2243 w 3339"/>
                      <a:gd name="T67" fmla="*/ 343 h 1428"/>
                      <a:gd name="T68" fmla="*/ 2320 w 3339"/>
                      <a:gd name="T69" fmla="*/ 180 h 1428"/>
                      <a:gd name="T70" fmla="*/ 2374 w 3339"/>
                      <a:gd name="T71" fmla="*/ 97 h 1428"/>
                      <a:gd name="T72" fmla="*/ 2425 w 3339"/>
                      <a:gd name="T73" fmla="*/ 39 h 1428"/>
                      <a:gd name="T74" fmla="*/ 2511 w 3339"/>
                      <a:gd name="T75" fmla="*/ 0 h 1428"/>
                      <a:gd name="T76" fmla="*/ 2562 w 3339"/>
                      <a:gd name="T77" fmla="*/ 10 h 1428"/>
                      <a:gd name="T78" fmla="*/ 2616 w 3339"/>
                      <a:gd name="T79" fmla="*/ 49 h 1428"/>
                      <a:gd name="T80" fmla="*/ 2693 w 3339"/>
                      <a:gd name="T81" fmla="*/ 155 h 1428"/>
                      <a:gd name="T82" fmla="*/ 2752 w 3339"/>
                      <a:gd name="T83" fmla="*/ 257 h 1428"/>
                      <a:gd name="T84" fmla="*/ 2830 w 3339"/>
                      <a:gd name="T85" fmla="*/ 440 h 1428"/>
                      <a:gd name="T86" fmla="*/ 2883 w 3339"/>
                      <a:gd name="T87" fmla="*/ 576 h 1428"/>
                      <a:gd name="T88" fmla="*/ 2960 w 3339"/>
                      <a:gd name="T89" fmla="*/ 790 h 1428"/>
                      <a:gd name="T90" fmla="*/ 3012 w 3339"/>
                      <a:gd name="T91" fmla="*/ 930 h 1428"/>
                      <a:gd name="T92" fmla="*/ 3071 w 3339"/>
                      <a:gd name="T93" fmla="*/ 1060 h 1428"/>
                      <a:gd name="T94" fmla="*/ 3151 w 3339"/>
                      <a:gd name="T95" fmla="*/ 1229 h 1428"/>
                      <a:gd name="T96" fmla="*/ 3202 w 3339"/>
                      <a:gd name="T97" fmla="*/ 1316 h 1428"/>
                      <a:gd name="T98" fmla="*/ 3254 w 3339"/>
                      <a:gd name="T99" fmla="*/ 1379 h 1428"/>
                      <a:gd name="T100" fmla="*/ 3313 w 3339"/>
                      <a:gd name="T101" fmla="*/ 1418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1428"/>
                        </a:moveTo>
                        <a:lnTo>
                          <a:pt x="26" y="1423"/>
                        </a:lnTo>
                        <a:lnTo>
                          <a:pt x="52" y="1413"/>
                        </a:lnTo>
                        <a:lnTo>
                          <a:pt x="77" y="1399"/>
                        </a:lnTo>
                        <a:lnTo>
                          <a:pt x="103" y="1374"/>
                        </a:lnTo>
                        <a:lnTo>
                          <a:pt x="129" y="1341"/>
                        </a:lnTo>
                        <a:lnTo>
                          <a:pt x="165" y="1302"/>
                        </a:lnTo>
                        <a:lnTo>
                          <a:pt x="190" y="1258"/>
                        </a:lnTo>
                        <a:lnTo>
                          <a:pt x="216" y="1210"/>
                        </a:lnTo>
                        <a:lnTo>
                          <a:pt x="242" y="1156"/>
                        </a:lnTo>
                        <a:lnTo>
                          <a:pt x="268" y="1099"/>
                        </a:lnTo>
                        <a:lnTo>
                          <a:pt x="319" y="973"/>
                        </a:lnTo>
                        <a:lnTo>
                          <a:pt x="371" y="838"/>
                        </a:lnTo>
                        <a:lnTo>
                          <a:pt x="422" y="693"/>
                        </a:lnTo>
                        <a:lnTo>
                          <a:pt x="458" y="620"/>
                        </a:lnTo>
                        <a:lnTo>
                          <a:pt x="535" y="417"/>
                        </a:lnTo>
                        <a:lnTo>
                          <a:pt x="561" y="353"/>
                        </a:lnTo>
                        <a:lnTo>
                          <a:pt x="612" y="237"/>
                        </a:lnTo>
                        <a:lnTo>
                          <a:pt x="664" y="140"/>
                        </a:lnTo>
                        <a:lnTo>
                          <a:pt x="690" y="102"/>
                        </a:lnTo>
                        <a:lnTo>
                          <a:pt x="725" y="68"/>
                        </a:lnTo>
                        <a:lnTo>
                          <a:pt x="751" y="39"/>
                        </a:lnTo>
                        <a:lnTo>
                          <a:pt x="777" y="20"/>
                        </a:lnTo>
                        <a:lnTo>
                          <a:pt x="803" y="5"/>
                        </a:lnTo>
                        <a:lnTo>
                          <a:pt x="828" y="0"/>
                        </a:lnTo>
                        <a:lnTo>
                          <a:pt x="854" y="0"/>
                        </a:lnTo>
                        <a:lnTo>
                          <a:pt x="880" y="10"/>
                        </a:lnTo>
                        <a:lnTo>
                          <a:pt x="906" y="25"/>
                        </a:lnTo>
                        <a:lnTo>
                          <a:pt x="931" y="44"/>
                        </a:lnTo>
                        <a:lnTo>
                          <a:pt x="957" y="73"/>
                        </a:lnTo>
                        <a:lnTo>
                          <a:pt x="983" y="107"/>
                        </a:lnTo>
                        <a:lnTo>
                          <a:pt x="1019" y="150"/>
                        </a:lnTo>
                        <a:lnTo>
                          <a:pt x="1044" y="194"/>
                        </a:lnTo>
                        <a:lnTo>
                          <a:pt x="1070" y="247"/>
                        </a:lnTo>
                        <a:lnTo>
                          <a:pt x="1122" y="363"/>
                        </a:lnTo>
                        <a:lnTo>
                          <a:pt x="1147" y="426"/>
                        </a:lnTo>
                        <a:lnTo>
                          <a:pt x="1199" y="562"/>
                        </a:lnTo>
                        <a:lnTo>
                          <a:pt x="1250" y="707"/>
                        </a:lnTo>
                        <a:lnTo>
                          <a:pt x="1278" y="775"/>
                        </a:lnTo>
                        <a:lnTo>
                          <a:pt x="1312" y="848"/>
                        </a:lnTo>
                        <a:lnTo>
                          <a:pt x="1389" y="1051"/>
                        </a:lnTo>
                        <a:lnTo>
                          <a:pt x="1441" y="1166"/>
                        </a:lnTo>
                        <a:lnTo>
                          <a:pt x="1466" y="1219"/>
                        </a:lnTo>
                        <a:lnTo>
                          <a:pt x="1492" y="1268"/>
                        </a:lnTo>
                        <a:lnTo>
                          <a:pt x="1518" y="1311"/>
                        </a:lnTo>
                        <a:lnTo>
                          <a:pt x="1546" y="1346"/>
                        </a:lnTo>
                        <a:lnTo>
                          <a:pt x="1571" y="1374"/>
                        </a:lnTo>
                        <a:lnTo>
                          <a:pt x="1605" y="1399"/>
                        </a:lnTo>
                        <a:lnTo>
                          <a:pt x="1631" y="1418"/>
                        </a:lnTo>
                        <a:lnTo>
                          <a:pt x="1657" y="1428"/>
                        </a:lnTo>
                        <a:lnTo>
                          <a:pt x="1682" y="1428"/>
                        </a:lnTo>
                        <a:lnTo>
                          <a:pt x="1708" y="1423"/>
                        </a:lnTo>
                        <a:lnTo>
                          <a:pt x="1734" y="1413"/>
                        </a:lnTo>
                        <a:lnTo>
                          <a:pt x="1760" y="1394"/>
                        </a:lnTo>
                        <a:lnTo>
                          <a:pt x="1785" y="1369"/>
                        </a:lnTo>
                        <a:lnTo>
                          <a:pt x="1813" y="1336"/>
                        </a:lnTo>
                        <a:lnTo>
                          <a:pt x="1839" y="1297"/>
                        </a:lnTo>
                        <a:lnTo>
                          <a:pt x="1873" y="1254"/>
                        </a:lnTo>
                        <a:lnTo>
                          <a:pt x="1898" y="1205"/>
                        </a:lnTo>
                        <a:lnTo>
                          <a:pt x="1950" y="1089"/>
                        </a:lnTo>
                        <a:lnTo>
                          <a:pt x="2001" y="963"/>
                        </a:lnTo>
                        <a:lnTo>
                          <a:pt x="2027" y="896"/>
                        </a:lnTo>
                        <a:lnTo>
                          <a:pt x="2081" y="750"/>
                        </a:lnTo>
                        <a:lnTo>
                          <a:pt x="2106" y="683"/>
                        </a:lnTo>
                        <a:lnTo>
                          <a:pt x="2132" y="610"/>
                        </a:lnTo>
                        <a:lnTo>
                          <a:pt x="2166" y="542"/>
                        </a:lnTo>
                        <a:lnTo>
                          <a:pt x="2192" y="470"/>
                        </a:lnTo>
                        <a:lnTo>
                          <a:pt x="2243" y="343"/>
                        </a:lnTo>
                        <a:lnTo>
                          <a:pt x="2295" y="228"/>
                        </a:lnTo>
                        <a:lnTo>
                          <a:pt x="2320" y="180"/>
                        </a:lnTo>
                        <a:lnTo>
                          <a:pt x="2348" y="135"/>
                        </a:lnTo>
                        <a:lnTo>
                          <a:pt x="2374" y="97"/>
                        </a:lnTo>
                        <a:lnTo>
                          <a:pt x="2400" y="63"/>
                        </a:lnTo>
                        <a:lnTo>
                          <a:pt x="2425" y="39"/>
                        </a:lnTo>
                        <a:lnTo>
                          <a:pt x="2485" y="5"/>
                        </a:lnTo>
                        <a:lnTo>
                          <a:pt x="2511" y="0"/>
                        </a:lnTo>
                        <a:lnTo>
                          <a:pt x="2536" y="0"/>
                        </a:lnTo>
                        <a:lnTo>
                          <a:pt x="2562" y="10"/>
                        </a:lnTo>
                        <a:lnTo>
                          <a:pt x="2588" y="25"/>
                        </a:lnTo>
                        <a:lnTo>
                          <a:pt x="2616" y="49"/>
                        </a:lnTo>
                        <a:lnTo>
                          <a:pt x="2641" y="78"/>
                        </a:lnTo>
                        <a:lnTo>
                          <a:pt x="2693" y="155"/>
                        </a:lnTo>
                        <a:lnTo>
                          <a:pt x="2719" y="203"/>
                        </a:lnTo>
                        <a:lnTo>
                          <a:pt x="2752" y="257"/>
                        </a:lnTo>
                        <a:lnTo>
                          <a:pt x="2804" y="373"/>
                        </a:lnTo>
                        <a:lnTo>
                          <a:pt x="2830" y="440"/>
                        </a:lnTo>
                        <a:lnTo>
                          <a:pt x="2855" y="503"/>
                        </a:lnTo>
                        <a:lnTo>
                          <a:pt x="2883" y="576"/>
                        </a:lnTo>
                        <a:lnTo>
                          <a:pt x="2909" y="643"/>
                        </a:lnTo>
                        <a:lnTo>
                          <a:pt x="2960" y="790"/>
                        </a:lnTo>
                        <a:lnTo>
                          <a:pt x="2986" y="856"/>
                        </a:lnTo>
                        <a:lnTo>
                          <a:pt x="3012" y="930"/>
                        </a:lnTo>
                        <a:lnTo>
                          <a:pt x="3046" y="998"/>
                        </a:lnTo>
                        <a:lnTo>
                          <a:pt x="3071" y="1060"/>
                        </a:lnTo>
                        <a:lnTo>
                          <a:pt x="3123" y="1176"/>
                        </a:lnTo>
                        <a:lnTo>
                          <a:pt x="3151" y="1229"/>
                        </a:lnTo>
                        <a:lnTo>
                          <a:pt x="3176" y="1278"/>
                        </a:lnTo>
                        <a:lnTo>
                          <a:pt x="3202" y="1316"/>
                        </a:lnTo>
                        <a:lnTo>
                          <a:pt x="3228" y="1351"/>
                        </a:lnTo>
                        <a:lnTo>
                          <a:pt x="3254" y="1379"/>
                        </a:lnTo>
                        <a:lnTo>
                          <a:pt x="3280" y="1404"/>
                        </a:lnTo>
                        <a:lnTo>
                          <a:pt x="3313" y="1418"/>
                        </a:lnTo>
                        <a:lnTo>
                          <a:pt x="3339" y="1428"/>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53" name="Freeform 228">
                    <a:extLst>
                      <a:ext uri="{FF2B5EF4-FFF2-40B4-BE49-F238E27FC236}">
                        <a16:creationId xmlns:a16="http://schemas.microsoft.com/office/drawing/2014/main" id="{415C1F3F-8D8F-4316-BA5F-436ABAC05092}"/>
                      </a:ext>
                    </a:extLst>
                  </p:cNvPr>
                  <p:cNvSpPr>
                    <a:spLocks/>
                  </p:cNvSpPr>
                  <p:nvPr/>
                </p:nvSpPr>
                <p:spPr bwMode="auto">
                  <a:xfrm>
                    <a:off x="2436" y="7014"/>
                    <a:ext cx="3339" cy="1428"/>
                  </a:xfrm>
                  <a:custGeom>
                    <a:avLst/>
                    <a:gdLst>
                      <a:gd name="T0" fmla="*/ 26 w 3339"/>
                      <a:gd name="T1" fmla="*/ 1133 h 1428"/>
                      <a:gd name="T2" fmla="*/ 129 w 3339"/>
                      <a:gd name="T3" fmla="*/ 1326 h 1428"/>
                      <a:gd name="T4" fmla="*/ 216 w 3339"/>
                      <a:gd name="T5" fmla="*/ 1408 h 1428"/>
                      <a:gd name="T6" fmla="*/ 268 w 3339"/>
                      <a:gd name="T7" fmla="*/ 1428 h 1428"/>
                      <a:gd name="T8" fmla="*/ 319 w 3339"/>
                      <a:gd name="T9" fmla="*/ 1418 h 1428"/>
                      <a:gd name="T10" fmla="*/ 371 w 3339"/>
                      <a:gd name="T11" fmla="*/ 1384 h 1428"/>
                      <a:gd name="T12" fmla="*/ 422 w 3339"/>
                      <a:gd name="T13" fmla="*/ 1321 h 1428"/>
                      <a:gd name="T14" fmla="*/ 509 w 3339"/>
                      <a:gd name="T15" fmla="*/ 1186 h 1428"/>
                      <a:gd name="T16" fmla="*/ 587 w 3339"/>
                      <a:gd name="T17" fmla="*/ 1001 h 1428"/>
                      <a:gd name="T18" fmla="*/ 638 w 3339"/>
                      <a:gd name="T19" fmla="*/ 866 h 1428"/>
                      <a:gd name="T20" fmla="*/ 690 w 3339"/>
                      <a:gd name="T21" fmla="*/ 726 h 1428"/>
                      <a:gd name="T22" fmla="*/ 751 w 3339"/>
                      <a:gd name="T23" fmla="*/ 586 h 1428"/>
                      <a:gd name="T24" fmla="*/ 803 w 3339"/>
                      <a:gd name="T25" fmla="*/ 445 h 1428"/>
                      <a:gd name="T26" fmla="*/ 880 w 3339"/>
                      <a:gd name="T27" fmla="*/ 262 h 1428"/>
                      <a:gd name="T28" fmla="*/ 957 w 3339"/>
                      <a:gd name="T29" fmla="*/ 122 h 1428"/>
                      <a:gd name="T30" fmla="*/ 1019 w 3339"/>
                      <a:gd name="T31" fmla="*/ 54 h 1428"/>
                      <a:gd name="T32" fmla="*/ 1070 w 3339"/>
                      <a:gd name="T33" fmla="*/ 10 h 1428"/>
                      <a:gd name="T34" fmla="*/ 1122 w 3339"/>
                      <a:gd name="T35" fmla="*/ 0 h 1428"/>
                      <a:gd name="T36" fmla="*/ 1173 w 3339"/>
                      <a:gd name="T37" fmla="*/ 15 h 1428"/>
                      <a:gd name="T38" fmla="*/ 1225 w 3339"/>
                      <a:gd name="T39" fmla="*/ 59 h 1428"/>
                      <a:gd name="T40" fmla="*/ 1278 w 3339"/>
                      <a:gd name="T41" fmla="*/ 132 h 1428"/>
                      <a:gd name="T42" fmla="*/ 1338 w 3339"/>
                      <a:gd name="T43" fmla="*/ 223 h 1428"/>
                      <a:gd name="T44" fmla="*/ 1389 w 3339"/>
                      <a:gd name="T45" fmla="*/ 335 h 1428"/>
                      <a:gd name="T46" fmla="*/ 1492 w 3339"/>
                      <a:gd name="T47" fmla="*/ 600 h 1428"/>
                      <a:gd name="T48" fmla="*/ 1546 w 3339"/>
                      <a:gd name="T49" fmla="*/ 741 h 1428"/>
                      <a:gd name="T50" fmla="*/ 1605 w 3339"/>
                      <a:gd name="T51" fmla="*/ 886 h 1428"/>
                      <a:gd name="T52" fmla="*/ 1708 w 3339"/>
                      <a:gd name="T53" fmla="*/ 1143 h 1428"/>
                      <a:gd name="T54" fmla="*/ 1785 w 3339"/>
                      <a:gd name="T55" fmla="*/ 1293 h 1428"/>
                      <a:gd name="T56" fmla="*/ 1839 w 3339"/>
                      <a:gd name="T57" fmla="*/ 1364 h 1428"/>
                      <a:gd name="T58" fmla="*/ 1898 w 3339"/>
                      <a:gd name="T59" fmla="*/ 1408 h 1428"/>
                      <a:gd name="T60" fmla="*/ 1950 w 3339"/>
                      <a:gd name="T61" fmla="*/ 1428 h 1428"/>
                      <a:gd name="T62" fmla="*/ 2001 w 3339"/>
                      <a:gd name="T63" fmla="*/ 1418 h 1428"/>
                      <a:gd name="T64" fmla="*/ 2053 w 3339"/>
                      <a:gd name="T65" fmla="*/ 1379 h 1428"/>
                      <a:gd name="T66" fmla="*/ 2106 w 3339"/>
                      <a:gd name="T67" fmla="*/ 1316 h 1428"/>
                      <a:gd name="T68" fmla="*/ 2166 w 3339"/>
                      <a:gd name="T69" fmla="*/ 1229 h 1428"/>
                      <a:gd name="T70" fmla="*/ 2217 w 3339"/>
                      <a:gd name="T71" fmla="*/ 1118 h 1428"/>
                      <a:gd name="T72" fmla="*/ 2320 w 3339"/>
                      <a:gd name="T73" fmla="*/ 856 h 1428"/>
                      <a:gd name="T74" fmla="*/ 2374 w 3339"/>
                      <a:gd name="T75" fmla="*/ 716 h 1428"/>
                      <a:gd name="T76" fmla="*/ 2459 w 3339"/>
                      <a:gd name="T77" fmla="*/ 503 h 1428"/>
                      <a:gd name="T78" fmla="*/ 2536 w 3339"/>
                      <a:gd name="T79" fmla="*/ 310 h 1428"/>
                      <a:gd name="T80" fmla="*/ 2616 w 3339"/>
                      <a:gd name="T81" fmla="*/ 155 h 1428"/>
                      <a:gd name="T82" fmla="*/ 2667 w 3339"/>
                      <a:gd name="T83" fmla="*/ 78 h 1428"/>
                      <a:gd name="T84" fmla="*/ 2719 w 3339"/>
                      <a:gd name="T85" fmla="*/ 25 h 1428"/>
                      <a:gd name="T86" fmla="*/ 2778 w 3339"/>
                      <a:gd name="T87" fmla="*/ 0 h 1428"/>
                      <a:gd name="T88" fmla="*/ 2830 w 3339"/>
                      <a:gd name="T89" fmla="*/ 5 h 1428"/>
                      <a:gd name="T90" fmla="*/ 2883 w 3339"/>
                      <a:gd name="T91" fmla="*/ 39 h 1428"/>
                      <a:gd name="T92" fmla="*/ 2935 w 3339"/>
                      <a:gd name="T93" fmla="*/ 97 h 1428"/>
                      <a:gd name="T94" fmla="*/ 2986 w 3339"/>
                      <a:gd name="T95" fmla="*/ 180 h 1428"/>
                      <a:gd name="T96" fmla="*/ 3046 w 3339"/>
                      <a:gd name="T97" fmla="*/ 286 h 1428"/>
                      <a:gd name="T98" fmla="*/ 3097 w 3339"/>
                      <a:gd name="T99" fmla="*/ 407 h 1428"/>
                      <a:gd name="T100" fmla="*/ 3254 w 3339"/>
                      <a:gd name="T101" fmla="*/ 828 h 1428"/>
                      <a:gd name="T102" fmla="*/ 3313 w 3339"/>
                      <a:gd name="T103" fmla="*/ 963 h 14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39"/>
                      <a:gd name="T157" fmla="*/ 0 h 1428"/>
                      <a:gd name="T158" fmla="*/ 3339 w 3339"/>
                      <a:gd name="T159" fmla="*/ 1428 h 142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39" h="1428">
                        <a:moveTo>
                          <a:pt x="0" y="1070"/>
                        </a:moveTo>
                        <a:lnTo>
                          <a:pt x="26" y="1133"/>
                        </a:lnTo>
                        <a:lnTo>
                          <a:pt x="77" y="1239"/>
                        </a:lnTo>
                        <a:lnTo>
                          <a:pt x="129" y="1326"/>
                        </a:lnTo>
                        <a:lnTo>
                          <a:pt x="165" y="1359"/>
                        </a:lnTo>
                        <a:lnTo>
                          <a:pt x="216" y="1408"/>
                        </a:lnTo>
                        <a:lnTo>
                          <a:pt x="242" y="1423"/>
                        </a:lnTo>
                        <a:lnTo>
                          <a:pt x="268" y="1428"/>
                        </a:lnTo>
                        <a:lnTo>
                          <a:pt x="293" y="1428"/>
                        </a:lnTo>
                        <a:lnTo>
                          <a:pt x="319" y="1418"/>
                        </a:lnTo>
                        <a:lnTo>
                          <a:pt x="345" y="1404"/>
                        </a:lnTo>
                        <a:lnTo>
                          <a:pt x="371" y="1384"/>
                        </a:lnTo>
                        <a:lnTo>
                          <a:pt x="396" y="1356"/>
                        </a:lnTo>
                        <a:lnTo>
                          <a:pt x="422" y="1321"/>
                        </a:lnTo>
                        <a:lnTo>
                          <a:pt x="458" y="1283"/>
                        </a:lnTo>
                        <a:lnTo>
                          <a:pt x="509" y="1186"/>
                        </a:lnTo>
                        <a:lnTo>
                          <a:pt x="561" y="1070"/>
                        </a:lnTo>
                        <a:lnTo>
                          <a:pt x="587" y="1001"/>
                        </a:lnTo>
                        <a:lnTo>
                          <a:pt x="612" y="939"/>
                        </a:lnTo>
                        <a:lnTo>
                          <a:pt x="638" y="866"/>
                        </a:lnTo>
                        <a:lnTo>
                          <a:pt x="664" y="798"/>
                        </a:lnTo>
                        <a:lnTo>
                          <a:pt x="690" y="726"/>
                        </a:lnTo>
                        <a:lnTo>
                          <a:pt x="725" y="653"/>
                        </a:lnTo>
                        <a:lnTo>
                          <a:pt x="751" y="586"/>
                        </a:lnTo>
                        <a:lnTo>
                          <a:pt x="777" y="513"/>
                        </a:lnTo>
                        <a:lnTo>
                          <a:pt x="803" y="445"/>
                        </a:lnTo>
                        <a:lnTo>
                          <a:pt x="854" y="320"/>
                        </a:lnTo>
                        <a:lnTo>
                          <a:pt x="880" y="262"/>
                        </a:lnTo>
                        <a:lnTo>
                          <a:pt x="906" y="208"/>
                        </a:lnTo>
                        <a:lnTo>
                          <a:pt x="957" y="122"/>
                        </a:lnTo>
                        <a:lnTo>
                          <a:pt x="983" y="83"/>
                        </a:lnTo>
                        <a:lnTo>
                          <a:pt x="1019" y="54"/>
                        </a:lnTo>
                        <a:lnTo>
                          <a:pt x="1044" y="30"/>
                        </a:lnTo>
                        <a:lnTo>
                          <a:pt x="1070" y="10"/>
                        </a:lnTo>
                        <a:lnTo>
                          <a:pt x="1096" y="0"/>
                        </a:lnTo>
                        <a:lnTo>
                          <a:pt x="1122" y="0"/>
                        </a:lnTo>
                        <a:lnTo>
                          <a:pt x="1147" y="5"/>
                        </a:lnTo>
                        <a:lnTo>
                          <a:pt x="1173" y="15"/>
                        </a:lnTo>
                        <a:lnTo>
                          <a:pt x="1199" y="34"/>
                        </a:lnTo>
                        <a:lnTo>
                          <a:pt x="1225" y="59"/>
                        </a:lnTo>
                        <a:lnTo>
                          <a:pt x="1250" y="92"/>
                        </a:lnTo>
                        <a:lnTo>
                          <a:pt x="1278" y="132"/>
                        </a:lnTo>
                        <a:lnTo>
                          <a:pt x="1312" y="175"/>
                        </a:lnTo>
                        <a:lnTo>
                          <a:pt x="1338" y="223"/>
                        </a:lnTo>
                        <a:lnTo>
                          <a:pt x="1363" y="277"/>
                        </a:lnTo>
                        <a:lnTo>
                          <a:pt x="1389" y="335"/>
                        </a:lnTo>
                        <a:lnTo>
                          <a:pt x="1415" y="397"/>
                        </a:lnTo>
                        <a:lnTo>
                          <a:pt x="1492" y="600"/>
                        </a:lnTo>
                        <a:lnTo>
                          <a:pt x="1518" y="673"/>
                        </a:lnTo>
                        <a:lnTo>
                          <a:pt x="1546" y="741"/>
                        </a:lnTo>
                        <a:lnTo>
                          <a:pt x="1571" y="813"/>
                        </a:lnTo>
                        <a:lnTo>
                          <a:pt x="1605" y="886"/>
                        </a:lnTo>
                        <a:lnTo>
                          <a:pt x="1631" y="953"/>
                        </a:lnTo>
                        <a:lnTo>
                          <a:pt x="1708" y="1143"/>
                        </a:lnTo>
                        <a:lnTo>
                          <a:pt x="1734" y="1196"/>
                        </a:lnTo>
                        <a:lnTo>
                          <a:pt x="1785" y="1293"/>
                        </a:lnTo>
                        <a:lnTo>
                          <a:pt x="1813" y="1331"/>
                        </a:lnTo>
                        <a:lnTo>
                          <a:pt x="1839" y="1364"/>
                        </a:lnTo>
                        <a:lnTo>
                          <a:pt x="1873" y="1389"/>
                        </a:lnTo>
                        <a:lnTo>
                          <a:pt x="1898" y="1408"/>
                        </a:lnTo>
                        <a:lnTo>
                          <a:pt x="1924" y="1423"/>
                        </a:lnTo>
                        <a:lnTo>
                          <a:pt x="1950" y="1428"/>
                        </a:lnTo>
                        <a:lnTo>
                          <a:pt x="1976" y="1428"/>
                        </a:lnTo>
                        <a:lnTo>
                          <a:pt x="2001" y="1418"/>
                        </a:lnTo>
                        <a:lnTo>
                          <a:pt x="2027" y="1404"/>
                        </a:lnTo>
                        <a:lnTo>
                          <a:pt x="2053" y="1379"/>
                        </a:lnTo>
                        <a:lnTo>
                          <a:pt x="2081" y="1351"/>
                        </a:lnTo>
                        <a:lnTo>
                          <a:pt x="2106" y="1316"/>
                        </a:lnTo>
                        <a:lnTo>
                          <a:pt x="2132" y="1273"/>
                        </a:lnTo>
                        <a:lnTo>
                          <a:pt x="2166" y="1229"/>
                        </a:lnTo>
                        <a:lnTo>
                          <a:pt x="2192" y="1176"/>
                        </a:lnTo>
                        <a:lnTo>
                          <a:pt x="2217" y="1118"/>
                        </a:lnTo>
                        <a:lnTo>
                          <a:pt x="2269" y="993"/>
                        </a:lnTo>
                        <a:lnTo>
                          <a:pt x="2320" y="856"/>
                        </a:lnTo>
                        <a:lnTo>
                          <a:pt x="2348" y="785"/>
                        </a:lnTo>
                        <a:lnTo>
                          <a:pt x="2374" y="716"/>
                        </a:lnTo>
                        <a:lnTo>
                          <a:pt x="2425" y="571"/>
                        </a:lnTo>
                        <a:lnTo>
                          <a:pt x="2459" y="503"/>
                        </a:lnTo>
                        <a:lnTo>
                          <a:pt x="2485" y="436"/>
                        </a:lnTo>
                        <a:lnTo>
                          <a:pt x="2536" y="310"/>
                        </a:lnTo>
                        <a:lnTo>
                          <a:pt x="2588" y="203"/>
                        </a:lnTo>
                        <a:lnTo>
                          <a:pt x="2616" y="155"/>
                        </a:lnTo>
                        <a:lnTo>
                          <a:pt x="2641" y="112"/>
                        </a:lnTo>
                        <a:lnTo>
                          <a:pt x="2667" y="78"/>
                        </a:lnTo>
                        <a:lnTo>
                          <a:pt x="2693" y="49"/>
                        </a:lnTo>
                        <a:lnTo>
                          <a:pt x="2719" y="25"/>
                        </a:lnTo>
                        <a:lnTo>
                          <a:pt x="2752" y="10"/>
                        </a:lnTo>
                        <a:lnTo>
                          <a:pt x="2778" y="0"/>
                        </a:lnTo>
                        <a:lnTo>
                          <a:pt x="2804" y="0"/>
                        </a:lnTo>
                        <a:lnTo>
                          <a:pt x="2830" y="5"/>
                        </a:lnTo>
                        <a:lnTo>
                          <a:pt x="2855" y="20"/>
                        </a:lnTo>
                        <a:lnTo>
                          <a:pt x="2883" y="39"/>
                        </a:lnTo>
                        <a:lnTo>
                          <a:pt x="2909" y="63"/>
                        </a:lnTo>
                        <a:lnTo>
                          <a:pt x="2935" y="97"/>
                        </a:lnTo>
                        <a:lnTo>
                          <a:pt x="2960" y="135"/>
                        </a:lnTo>
                        <a:lnTo>
                          <a:pt x="2986" y="180"/>
                        </a:lnTo>
                        <a:lnTo>
                          <a:pt x="3012" y="233"/>
                        </a:lnTo>
                        <a:lnTo>
                          <a:pt x="3046" y="286"/>
                        </a:lnTo>
                        <a:lnTo>
                          <a:pt x="3071" y="343"/>
                        </a:lnTo>
                        <a:lnTo>
                          <a:pt x="3097" y="407"/>
                        </a:lnTo>
                        <a:lnTo>
                          <a:pt x="3176" y="610"/>
                        </a:lnTo>
                        <a:lnTo>
                          <a:pt x="3254" y="828"/>
                        </a:lnTo>
                        <a:lnTo>
                          <a:pt x="3280" y="896"/>
                        </a:lnTo>
                        <a:lnTo>
                          <a:pt x="3313" y="963"/>
                        </a:lnTo>
                        <a:lnTo>
                          <a:pt x="3339" y="1031"/>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54" name="Freeform 227">
                    <a:extLst>
                      <a:ext uri="{FF2B5EF4-FFF2-40B4-BE49-F238E27FC236}">
                        <a16:creationId xmlns:a16="http://schemas.microsoft.com/office/drawing/2014/main" id="{5C9C4767-9E98-4332-BB08-F128F7E0E313}"/>
                      </a:ext>
                    </a:extLst>
                  </p:cNvPr>
                  <p:cNvSpPr>
                    <a:spLocks/>
                  </p:cNvSpPr>
                  <p:nvPr/>
                </p:nvSpPr>
                <p:spPr bwMode="auto">
                  <a:xfrm>
                    <a:off x="2436" y="7014"/>
                    <a:ext cx="3339" cy="1428"/>
                  </a:xfrm>
                  <a:custGeom>
                    <a:avLst/>
                    <a:gdLst>
                      <a:gd name="T0" fmla="*/ 26 w 3339"/>
                      <a:gd name="T1" fmla="*/ 422 h 1428"/>
                      <a:gd name="T2" fmla="*/ 129 w 3339"/>
                      <a:gd name="T3" fmla="*/ 697 h 1428"/>
                      <a:gd name="T4" fmla="*/ 190 w 3339"/>
                      <a:gd name="T5" fmla="*/ 838 h 1428"/>
                      <a:gd name="T6" fmla="*/ 242 w 3339"/>
                      <a:gd name="T7" fmla="*/ 978 h 1428"/>
                      <a:gd name="T8" fmla="*/ 319 w 3339"/>
                      <a:gd name="T9" fmla="*/ 1161 h 1428"/>
                      <a:gd name="T10" fmla="*/ 371 w 3339"/>
                      <a:gd name="T11" fmla="*/ 1263 h 1428"/>
                      <a:gd name="T12" fmla="*/ 422 w 3339"/>
                      <a:gd name="T13" fmla="*/ 1341 h 1428"/>
                      <a:gd name="T14" fmla="*/ 484 w 3339"/>
                      <a:gd name="T15" fmla="*/ 1399 h 1428"/>
                      <a:gd name="T16" fmla="*/ 535 w 3339"/>
                      <a:gd name="T17" fmla="*/ 1423 h 1428"/>
                      <a:gd name="T18" fmla="*/ 587 w 3339"/>
                      <a:gd name="T19" fmla="*/ 1423 h 1428"/>
                      <a:gd name="T20" fmla="*/ 638 w 3339"/>
                      <a:gd name="T21" fmla="*/ 1394 h 1428"/>
                      <a:gd name="T22" fmla="*/ 725 w 3339"/>
                      <a:gd name="T23" fmla="*/ 1302 h 1428"/>
                      <a:gd name="T24" fmla="*/ 777 w 3339"/>
                      <a:gd name="T25" fmla="*/ 1210 h 1428"/>
                      <a:gd name="T26" fmla="*/ 828 w 3339"/>
                      <a:gd name="T27" fmla="*/ 1099 h 1428"/>
                      <a:gd name="T28" fmla="*/ 931 w 3339"/>
                      <a:gd name="T29" fmla="*/ 833 h 1428"/>
                      <a:gd name="T30" fmla="*/ 1019 w 3339"/>
                      <a:gd name="T31" fmla="*/ 620 h 1428"/>
                      <a:gd name="T32" fmla="*/ 1096 w 3339"/>
                      <a:gd name="T33" fmla="*/ 412 h 1428"/>
                      <a:gd name="T34" fmla="*/ 1147 w 3339"/>
                      <a:gd name="T35" fmla="*/ 290 h 1428"/>
                      <a:gd name="T36" fmla="*/ 1225 w 3339"/>
                      <a:gd name="T37" fmla="*/ 140 h 1428"/>
                      <a:gd name="T38" fmla="*/ 1278 w 3339"/>
                      <a:gd name="T39" fmla="*/ 68 h 1428"/>
                      <a:gd name="T40" fmla="*/ 1338 w 3339"/>
                      <a:gd name="T41" fmla="*/ 20 h 1428"/>
                      <a:gd name="T42" fmla="*/ 1389 w 3339"/>
                      <a:gd name="T43" fmla="*/ 0 h 1428"/>
                      <a:gd name="T44" fmla="*/ 1441 w 3339"/>
                      <a:gd name="T45" fmla="*/ 10 h 1428"/>
                      <a:gd name="T46" fmla="*/ 1518 w 3339"/>
                      <a:gd name="T47" fmla="*/ 73 h 1428"/>
                      <a:gd name="T48" fmla="*/ 1605 w 3339"/>
                      <a:gd name="T49" fmla="*/ 199 h 1428"/>
                      <a:gd name="T50" fmla="*/ 1708 w 3339"/>
                      <a:gd name="T51" fmla="*/ 431 h 1428"/>
                      <a:gd name="T52" fmla="*/ 1785 w 3339"/>
                      <a:gd name="T53" fmla="*/ 640 h 1428"/>
                      <a:gd name="T54" fmla="*/ 1839 w 3339"/>
                      <a:gd name="T55" fmla="*/ 780 h 1428"/>
                      <a:gd name="T56" fmla="*/ 1924 w 3339"/>
                      <a:gd name="T57" fmla="*/ 988 h 1428"/>
                      <a:gd name="T58" fmla="*/ 2001 w 3339"/>
                      <a:gd name="T59" fmla="*/ 1171 h 1428"/>
                      <a:gd name="T60" fmla="*/ 2053 w 3339"/>
                      <a:gd name="T61" fmla="*/ 1273 h 1428"/>
                      <a:gd name="T62" fmla="*/ 2132 w 3339"/>
                      <a:gd name="T63" fmla="*/ 1379 h 1428"/>
                      <a:gd name="T64" fmla="*/ 2192 w 3339"/>
                      <a:gd name="T65" fmla="*/ 1418 h 1428"/>
                      <a:gd name="T66" fmla="*/ 2243 w 3339"/>
                      <a:gd name="T67" fmla="*/ 1428 h 1428"/>
                      <a:gd name="T68" fmla="*/ 2295 w 3339"/>
                      <a:gd name="T69" fmla="*/ 1413 h 1428"/>
                      <a:gd name="T70" fmla="*/ 2348 w 3339"/>
                      <a:gd name="T71" fmla="*/ 1364 h 1428"/>
                      <a:gd name="T72" fmla="*/ 2400 w 3339"/>
                      <a:gd name="T73" fmla="*/ 1293 h 1428"/>
                      <a:gd name="T74" fmla="*/ 2459 w 3339"/>
                      <a:gd name="T75" fmla="*/ 1201 h 1428"/>
                      <a:gd name="T76" fmla="*/ 2511 w 3339"/>
                      <a:gd name="T77" fmla="*/ 1084 h 1428"/>
                      <a:gd name="T78" fmla="*/ 2588 w 3339"/>
                      <a:gd name="T79" fmla="*/ 891 h 1428"/>
                      <a:gd name="T80" fmla="*/ 2641 w 3339"/>
                      <a:gd name="T81" fmla="*/ 750 h 1428"/>
                      <a:gd name="T82" fmla="*/ 2719 w 3339"/>
                      <a:gd name="T83" fmla="*/ 538 h 1428"/>
                      <a:gd name="T84" fmla="*/ 2778 w 3339"/>
                      <a:gd name="T85" fmla="*/ 402 h 1428"/>
                      <a:gd name="T86" fmla="*/ 2830 w 3339"/>
                      <a:gd name="T87" fmla="*/ 282 h 1428"/>
                      <a:gd name="T88" fmla="*/ 2909 w 3339"/>
                      <a:gd name="T89" fmla="*/ 132 h 1428"/>
                      <a:gd name="T90" fmla="*/ 2986 w 3339"/>
                      <a:gd name="T91" fmla="*/ 34 h 1428"/>
                      <a:gd name="T92" fmla="*/ 3046 w 3339"/>
                      <a:gd name="T93" fmla="*/ 5 h 1428"/>
                      <a:gd name="T94" fmla="*/ 3097 w 3339"/>
                      <a:gd name="T95" fmla="*/ 0 h 1428"/>
                      <a:gd name="T96" fmla="*/ 3176 w 3339"/>
                      <a:gd name="T97" fmla="*/ 49 h 1428"/>
                      <a:gd name="T98" fmla="*/ 3254 w 3339"/>
                      <a:gd name="T99" fmla="*/ 160 h 1428"/>
                      <a:gd name="T100" fmla="*/ 3313 w 3339"/>
                      <a:gd name="T101" fmla="*/ 262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358"/>
                        </a:moveTo>
                        <a:lnTo>
                          <a:pt x="26" y="422"/>
                        </a:lnTo>
                        <a:lnTo>
                          <a:pt x="103" y="625"/>
                        </a:lnTo>
                        <a:lnTo>
                          <a:pt x="129" y="697"/>
                        </a:lnTo>
                        <a:lnTo>
                          <a:pt x="165" y="770"/>
                        </a:lnTo>
                        <a:lnTo>
                          <a:pt x="190" y="838"/>
                        </a:lnTo>
                        <a:lnTo>
                          <a:pt x="216" y="910"/>
                        </a:lnTo>
                        <a:lnTo>
                          <a:pt x="242" y="978"/>
                        </a:lnTo>
                        <a:lnTo>
                          <a:pt x="293" y="1103"/>
                        </a:lnTo>
                        <a:lnTo>
                          <a:pt x="319" y="1161"/>
                        </a:lnTo>
                        <a:lnTo>
                          <a:pt x="345" y="1214"/>
                        </a:lnTo>
                        <a:lnTo>
                          <a:pt x="371" y="1263"/>
                        </a:lnTo>
                        <a:lnTo>
                          <a:pt x="396" y="1306"/>
                        </a:lnTo>
                        <a:lnTo>
                          <a:pt x="422" y="1341"/>
                        </a:lnTo>
                        <a:lnTo>
                          <a:pt x="458" y="1374"/>
                        </a:lnTo>
                        <a:lnTo>
                          <a:pt x="484" y="1399"/>
                        </a:lnTo>
                        <a:lnTo>
                          <a:pt x="509" y="1413"/>
                        </a:lnTo>
                        <a:lnTo>
                          <a:pt x="535" y="1423"/>
                        </a:lnTo>
                        <a:lnTo>
                          <a:pt x="561" y="1428"/>
                        </a:lnTo>
                        <a:lnTo>
                          <a:pt x="587" y="1423"/>
                        </a:lnTo>
                        <a:lnTo>
                          <a:pt x="612" y="1413"/>
                        </a:lnTo>
                        <a:lnTo>
                          <a:pt x="638" y="1394"/>
                        </a:lnTo>
                        <a:lnTo>
                          <a:pt x="664" y="1369"/>
                        </a:lnTo>
                        <a:lnTo>
                          <a:pt x="725" y="1302"/>
                        </a:lnTo>
                        <a:lnTo>
                          <a:pt x="751" y="1258"/>
                        </a:lnTo>
                        <a:lnTo>
                          <a:pt x="777" y="1210"/>
                        </a:lnTo>
                        <a:lnTo>
                          <a:pt x="803" y="1156"/>
                        </a:lnTo>
                        <a:lnTo>
                          <a:pt x="828" y="1099"/>
                        </a:lnTo>
                        <a:lnTo>
                          <a:pt x="854" y="1036"/>
                        </a:lnTo>
                        <a:lnTo>
                          <a:pt x="931" y="833"/>
                        </a:lnTo>
                        <a:lnTo>
                          <a:pt x="983" y="688"/>
                        </a:lnTo>
                        <a:lnTo>
                          <a:pt x="1019" y="620"/>
                        </a:lnTo>
                        <a:lnTo>
                          <a:pt x="1044" y="547"/>
                        </a:lnTo>
                        <a:lnTo>
                          <a:pt x="1096" y="412"/>
                        </a:lnTo>
                        <a:lnTo>
                          <a:pt x="1122" y="348"/>
                        </a:lnTo>
                        <a:lnTo>
                          <a:pt x="1147" y="290"/>
                        </a:lnTo>
                        <a:lnTo>
                          <a:pt x="1199" y="185"/>
                        </a:lnTo>
                        <a:lnTo>
                          <a:pt x="1225" y="140"/>
                        </a:lnTo>
                        <a:lnTo>
                          <a:pt x="1250" y="102"/>
                        </a:lnTo>
                        <a:lnTo>
                          <a:pt x="1278" y="68"/>
                        </a:lnTo>
                        <a:lnTo>
                          <a:pt x="1312" y="39"/>
                        </a:lnTo>
                        <a:lnTo>
                          <a:pt x="1338" y="20"/>
                        </a:lnTo>
                        <a:lnTo>
                          <a:pt x="1363" y="5"/>
                        </a:lnTo>
                        <a:lnTo>
                          <a:pt x="1389" y="0"/>
                        </a:lnTo>
                        <a:lnTo>
                          <a:pt x="1415" y="0"/>
                        </a:lnTo>
                        <a:lnTo>
                          <a:pt x="1441" y="10"/>
                        </a:lnTo>
                        <a:lnTo>
                          <a:pt x="1466" y="25"/>
                        </a:lnTo>
                        <a:lnTo>
                          <a:pt x="1518" y="73"/>
                        </a:lnTo>
                        <a:lnTo>
                          <a:pt x="1571" y="150"/>
                        </a:lnTo>
                        <a:lnTo>
                          <a:pt x="1605" y="199"/>
                        </a:lnTo>
                        <a:lnTo>
                          <a:pt x="1657" y="305"/>
                        </a:lnTo>
                        <a:lnTo>
                          <a:pt x="1708" y="431"/>
                        </a:lnTo>
                        <a:lnTo>
                          <a:pt x="1760" y="567"/>
                        </a:lnTo>
                        <a:lnTo>
                          <a:pt x="1785" y="640"/>
                        </a:lnTo>
                        <a:lnTo>
                          <a:pt x="1813" y="707"/>
                        </a:lnTo>
                        <a:lnTo>
                          <a:pt x="1839" y="780"/>
                        </a:lnTo>
                        <a:lnTo>
                          <a:pt x="1873" y="851"/>
                        </a:lnTo>
                        <a:lnTo>
                          <a:pt x="1924" y="988"/>
                        </a:lnTo>
                        <a:lnTo>
                          <a:pt x="1976" y="1113"/>
                        </a:lnTo>
                        <a:lnTo>
                          <a:pt x="2001" y="1171"/>
                        </a:lnTo>
                        <a:lnTo>
                          <a:pt x="2027" y="1224"/>
                        </a:lnTo>
                        <a:lnTo>
                          <a:pt x="2053" y="1273"/>
                        </a:lnTo>
                        <a:lnTo>
                          <a:pt x="2106" y="1351"/>
                        </a:lnTo>
                        <a:lnTo>
                          <a:pt x="2132" y="1379"/>
                        </a:lnTo>
                        <a:lnTo>
                          <a:pt x="2166" y="1404"/>
                        </a:lnTo>
                        <a:lnTo>
                          <a:pt x="2192" y="1418"/>
                        </a:lnTo>
                        <a:lnTo>
                          <a:pt x="2217" y="1428"/>
                        </a:lnTo>
                        <a:lnTo>
                          <a:pt x="2243" y="1428"/>
                        </a:lnTo>
                        <a:lnTo>
                          <a:pt x="2269" y="1423"/>
                        </a:lnTo>
                        <a:lnTo>
                          <a:pt x="2295" y="1413"/>
                        </a:lnTo>
                        <a:lnTo>
                          <a:pt x="2320" y="1394"/>
                        </a:lnTo>
                        <a:lnTo>
                          <a:pt x="2348" y="1364"/>
                        </a:lnTo>
                        <a:lnTo>
                          <a:pt x="2374" y="1331"/>
                        </a:lnTo>
                        <a:lnTo>
                          <a:pt x="2400" y="1293"/>
                        </a:lnTo>
                        <a:lnTo>
                          <a:pt x="2425" y="1249"/>
                        </a:lnTo>
                        <a:lnTo>
                          <a:pt x="2459" y="1201"/>
                        </a:lnTo>
                        <a:lnTo>
                          <a:pt x="2485" y="1148"/>
                        </a:lnTo>
                        <a:lnTo>
                          <a:pt x="2511" y="1084"/>
                        </a:lnTo>
                        <a:lnTo>
                          <a:pt x="2536" y="1026"/>
                        </a:lnTo>
                        <a:lnTo>
                          <a:pt x="2588" y="891"/>
                        </a:lnTo>
                        <a:lnTo>
                          <a:pt x="2616" y="818"/>
                        </a:lnTo>
                        <a:lnTo>
                          <a:pt x="2641" y="750"/>
                        </a:lnTo>
                        <a:lnTo>
                          <a:pt x="2693" y="605"/>
                        </a:lnTo>
                        <a:lnTo>
                          <a:pt x="2719" y="538"/>
                        </a:lnTo>
                        <a:lnTo>
                          <a:pt x="2752" y="470"/>
                        </a:lnTo>
                        <a:lnTo>
                          <a:pt x="2778" y="402"/>
                        </a:lnTo>
                        <a:lnTo>
                          <a:pt x="2804" y="339"/>
                        </a:lnTo>
                        <a:lnTo>
                          <a:pt x="2830" y="282"/>
                        </a:lnTo>
                        <a:lnTo>
                          <a:pt x="2883" y="175"/>
                        </a:lnTo>
                        <a:lnTo>
                          <a:pt x="2909" y="132"/>
                        </a:lnTo>
                        <a:lnTo>
                          <a:pt x="2935" y="92"/>
                        </a:lnTo>
                        <a:lnTo>
                          <a:pt x="2986" y="34"/>
                        </a:lnTo>
                        <a:lnTo>
                          <a:pt x="3012" y="15"/>
                        </a:lnTo>
                        <a:lnTo>
                          <a:pt x="3046" y="5"/>
                        </a:lnTo>
                        <a:lnTo>
                          <a:pt x="3071" y="0"/>
                        </a:lnTo>
                        <a:lnTo>
                          <a:pt x="3097" y="0"/>
                        </a:lnTo>
                        <a:lnTo>
                          <a:pt x="3123" y="10"/>
                        </a:lnTo>
                        <a:lnTo>
                          <a:pt x="3176" y="49"/>
                        </a:lnTo>
                        <a:lnTo>
                          <a:pt x="3228" y="117"/>
                        </a:lnTo>
                        <a:lnTo>
                          <a:pt x="3254" y="160"/>
                        </a:lnTo>
                        <a:lnTo>
                          <a:pt x="3280" y="208"/>
                        </a:lnTo>
                        <a:lnTo>
                          <a:pt x="3313" y="262"/>
                        </a:lnTo>
                        <a:lnTo>
                          <a:pt x="3339" y="315"/>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55" name="Freeform 226">
                    <a:extLst>
                      <a:ext uri="{FF2B5EF4-FFF2-40B4-BE49-F238E27FC236}">
                        <a16:creationId xmlns:a16="http://schemas.microsoft.com/office/drawing/2014/main" id="{5F15B56B-0B1E-428A-9A00-94C587EB7BAA}"/>
                      </a:ext>
                    </a:extLst>
                  </p:cNvPr>
                  <p:cNvSpPr>
                    <a:spLocks/>
                  </p:cNvSpPr>
                  <p:nvPr/>
                </p:nvSpPr>
                <p:spPr bwMode="auto">
                  <a:xfrm>
                    <a:off x="2436" y="7014"/>
                    <a:ext cx="3339" cy="1428"/>
                  </a:xfrm>
                  <a:custGeom>
                    <a:avLst/>
                    <a:gdLst>
                      <a:gd name="T0" fmla="*/ 26 w 3339"/>
                      <a:gd name="T1" fmla="*/ 5 h 1428"/>
                      <a:gd name="T2" fmla="*/ 77 w 3339"/>
                      <a:gd name="T3" fmla="*/ 30 h 1428"/>
                      <a:gd name="T4" fmla="*/ 129 w 3339"/>
                      <a:gd name="T5" fmla="*/ 87 h 1428"/>
                      <a:gd name="T6" fmla="*/ 190 w 3339"/>
                      <a:gd name="T7" fmla="*/ 170 h 1428"/>
                      <a:gd name="T8" fmla="*/ 242 w 3339"/>
                      <a:gd name="T9" fmla="*/ 272 h 1428"/>
                      <a:gd name="T10" fmla="*/ 319 w 3339"/>
                      <a:gd name="T11" fmla="*/ 455 h 1428"/>
                      <a:gd name="T12" fmla="*/ 422 w 3339"/>
                      <a:gd name="T13" fmla="*/ 736 h 1428"/>
                      <a:gd name="T14" fmla="*/ 535 w 3339"/>
                      <a:gd name="T15" fmla="*/ 1011 h 1428"/>
                      <a:gd name="T16" fmla="*/ 612 w 3339"/>
                      <a:gd name="T17" fmla="*/ 1191 h 1428"/>
                      <a:gd name="T18" fmla="*/ 690 w 3339"/>
                      <a:gd name="T19" fmla="*/ 1326 h 1428"/>
                      <a:gd name="T20" fmla="*/ 751 w 3339"/>
                      <a:gd name="T21" fmla="*/ 1389 h 1428"/>
                      <a:gd name="T22" fmla="*/ 803 w 3339"/>
                      <a:gd name="T23" fmla="*/ 1423 h 1428"/>
                      <a:gd name="T24" fmla="*/ 854 w 3339"/>
                      <a:gd name="T25" fmla="*/ 1428 h 1428"/>
                      <a:gd name="T26" fmla="*/ 906 w 3339"/>
                      <a:gd name="T27" fmla="*/ 1404 h 1428"/>
                      <a:gd name="T28" fmla="*/ 957 w 3339"/>
                      <a:gd name="T29" fmla="*/ 1356 h 1428"/>
                      <a:gd name="T30" fmla="*/ 1019 w 3339"/>
                      <a:gd name="T31" fmla="*/ 1278 h 1428"/>
                      <a:gd name="T32" fmla="*/ 1070 w 3339"/>
                      <a:gd name="T33" fmla="*/ 1181 h 1428"/>
                      <a:gd name="T34" fmla="*/ 1147 w 3339"/>
                      <a:gd name="T35" fmla="*/ 1001 h 1428"/>
                      <a:gd name="T36" fmla="*/ 1250 w 3339"/>
                      <a:gd name="T37" fmla="*/ 721 h 1428"/>
                      <a:gd name="T38" fmla="*/ 1312 w 3339"/>
                      <a:gd name="T39" fmla="*/ 581 h 1428"/>
                      <a:gd name="T40" fmla="*/ 1441 w 3339"/>
                      <a:gd name="T41" fmla="*/ 262 h 1428"/>
                      <a:gd name="T42" fmla="*/ 1492 w 3339"/>
                      <a:gd name="T43" fmla="*/ 160 h 1428"/>
                      <a:gd name="T44" fmla="*/ 1546 w 3339"/>
                      <a:gd name="T45" fmla="*/ 83 h 1428"/>
                      <a:gd name="T46" fmla="*/ 1605 w 3339"/>
                      <a:gd name="T47" fmla="*/ 30 h 1428"/>
                      <a:gd name="T48" fmla="*/ 1657 w 3339"/>
                      <a:gd name="T49" fmla="*/ 0 h 1428"/>
                      <a:gd name="T50" fmla="*/ 1708 w 3339"/>
                      <a:gd name="T51" fmla="*/ 5 h 1428"/>
                      <a:gd name="T52" fmla="*/ 1760 w 3339"/>
                      <a:gd name="T53" fmla="*/ 34 h 1428"/>
                      <a:gd name="T54" fmla="*/ 1813 w 3339"/>
                      <a:gd name="T55" fmla="*/ 92 h 1428"/>
                      <a:gd name="T56" fmla="*/ 1873 w 3339"/>
                      <a:gd name="T57" fmla="*/ 175 h 1428"/>
                      <a:gd name="T58" fmla="*/ 1950 w 3339"/>
                      <a:gd name="T59" fmla="*/ 339 h 1428"/>
                      <a:gd name="T60" fmla="*/ 2027 w 3339"/>
                      <a:gd name="T61" fmla="*/ 533 h 1428"/>
                      <a:gd name="T62" fmla="*/ 2106 w 3339"/>
                      <a:gd name="T63" fmla="*/ 745 h 1428"/>
                      <a:gd name="T64" fmla="*/ 2166 w 3339"/>
                      <a:gd name="T65" fmla="*/ 886 h 1428"/>
                      <a:gd name="T66" fmla="*/ 2243 w 3339"/>
                      <a:gd name="T67" fmla="*/ 1084 h 1428"/>
                      <a:gd name="T68" fmla="*/ 2320 w 3339"/>
                      <a:gd name="T69" fmla="*/ 1249 h 1428"/>
                      <a:gd name="T70" fmla="*/ 2374 w 3339"/>
                      <a:gd name="T71" fmla="*/ 1331 h 1428"/>
                      <a:gd name="T72" fmla="*/ 2425 w 3339"/>
                      <a:gd name="T73" fmla="*/ 1389 h 1428"/>
                      <a:gd name="T74" fmla="*/ 2511 w 3339"/>
                      <a:gd name="T75" fmla="*/ 1428 h 1428"/>
                      <a:gd name="T76" fmla="*/ 2562 w 3339"/>
                      <a:gd name="T77" fmla="*/ 1418 h 1428"/>
                      <a:gd name="T78" fmla="*/ 2616 w 3339"/>
                      <a:gd name="T79" fmla="*/ 1379 h 1428"/>
                      <a:gd name="T80" fmla="*/ 2693 w 3339"/>
                      <a:gd name="T81" fmla="*/ 1273 h 1428"/>
                      <a:gd name="T82" fmla="*/ 2752 w 3339"/>
                      <a:gd name="T83" fmla="*/ 1171 h 1428"/>
                      <a:gd name="T84" fmla="*/ 2830 w 3339"/>
                      <a:gd name="T85" fmla="*/ 988 h 1428"/>
                      <a:gd name="T86" fmla="*/ 2883 w 3339"/>
                      <a:gd name="T87" fmla="*/ 851 h 1428"/>
                      <a:gd name="T88" fmla="*/ 2960 w 3339"/>
                      <a:gd name="T89" fmla="*/ 640 h 1428"/>
                      <a:gd name="T90" fmla="*/ 3012 w 3339"/>
                      <a:gd name="T91" fmla="*/ 498 h 1428"/>
                      <a:gd name="T92" fmla="*/ 3071 w 3339"/>
                      <a:gd name="T93" fmla="*/ 368 h 1428"/>
                      <a:gd name="T94" fmla="*/ 3151 w 3339"/>
                      <a:gd name="T95" fmla="*/ 199 h 1428"/>
                      <a:gd name="T96" fmla="*/ 3202 w 3339"/>
                      <a:gd name="T97" fmla="*/ 112 h 1428"/>
                      <a:gd name="T98" fmla="*/ 3254 w 3339"/>
                      <a:gd name="T99" fmla="*/ 49 h 1428"/>
                      <a:gd name="T100" fmla="*/ 3313 w 3339"/>
                      <a:gd name="T101" fmla="*/ 10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0"/>
                        </a:moveTo>
                        <a:lnTo>
                          <a:pt x="26" y="5"/>
                        </a:lnTo>
                        <a:lnTo>
                          <a:pt x="52" y="15"/>
                        </a:lnTo>
                        <a:lnTo>
                          <a:pt x="77" y="30"/>
                        </a:lnTo>
                        <a:lnTo>
                          <a:pt x="103" y="54"/>
                        </a:lnTo>
                        <a:lnTo>
                          <a:pt x="129" y="87"/>
                        </a:lnTo>
                        <a:lnTo>
                          <a:pt x="165" y="127"/>
                        </a:lnTo>
                        <a:lnTo>
                          <a:pt x="190" y="170"/>
                        </a:lnTo>
                        <a:lnTo>
                          <a:pt x="216" y="218"/>
                        </a:lnTo>
                        <a:lnTo>
                          <a:pt x="242" y="272"/>
                        </a:lnTo>
                        <a:lnTo>
                          <a:pt x="268" y="330"/>
                        </a:lnTo>
                        <a:lnTo>
                          <a:pt x="319" y="455"/>
                        </a:lnTo>
                        <a:lnTo>
                          <a:pt x="371" y="591"/>
                        </a:lnTo>
                        <a:lnTo>
                          <a:pt x="422" y="736"/>
                        </a:lnTo>
                        <a:lnTo>
                          <a:pt x="458" y="808"/>
                        </a:lnTo>
                        <a:lnTo>
                          <a:pt x="535" y="1011"/>
                        </a:lnTo>
                        <a:lnTo>
                          <a:pt x="561" y="1074"/>
                        </a:lnTo>
                        <a:lnTo>
                          <a:pt x="612" y="1191"/>
                        </a:lnTo>
                        <a:lnTo>
                          <a:pt x="664" y="1288"/>
                        </a:lnTo>
                        <a:lnTo>
                          <a:pt x="690" y="1326"/>
                        </a:lnTo>
                        <a:lnTo>
                          <a:pt x="725" y="1359"/>
                        </a:lnTo>
                        <a:lnTo>
                          <a:pt x="751" y="1389"/>
                        </a:lnTo>
                        <a:lnTo>
                          <a:pt x="777" y="1408"/>
                        </a:lnTo>
                        <a:lnTo>
                          <a:pt x="803" y="1423"/>
                        </a:lnTo>
                        <a:lnTo>
                          <a:pt x="828" y="1428"/>
                        </a:lnTo>
                        <a:lnTo>
                          <a:pt x="854" y="1428"/>
                        </a:lnTo>
                        <a:lnTo>
                          <a:pt x="880" y="1418"/>
                        </a:lnTo>
                        <a:lnTo>
                          <a:pt x="906" y="1404"/>
                        </a:lnTo>
                        <a:lnTo>
                          <a:pt x="931" y="1384"/>
                        </a:lnTo>
                        <a:lnTo>
                          <a:pt x="957" y="1356"/>
                        </a:lnTo>
                        <a:lnTo>
                          <a:pt x="983" y="1321"/>
                        </a:lnTo>
                        <a:lnTo>
                          <a:pt x="1019" y="1278"/>
                        </a:lnTo>
                        <a:lnTo>
                          <a:pt x="1044" y="1234"/>
                        </a:lnTo>
                        <a:lnTo>
                          <a:pt x="1070" y="1181"/>
                        </a:lnTo>
                        <a:lnTo>
                          <a:pt x="1122" y="1065"/>
                        </a:lnTo>
                        <a:lnTo>
                          <a:pt x="1147" y="1001"/>
                        </a:lnTo>
                        <a:lnTo>
                          <a:pt x="1199" y="866"/>
                        </a:lnTo>
                        <a:lnTo>
                          <a:pt x="1250" y="721"/>
                        </a:lnTo>
                        <a:lnTo>
                          <a:pt x="1278" y="653"/>
                        </a:lnTo>
                        <a:lnTo>
                          <a:pt x="1312" y="581"/>
                        </a:lnTo>
                        <a:lnTo>
                          <a:pt x="1389" y="378"/>
                        </a:lnTo>
                        <a:lnTo>
                          <a:pt x="1441" y="262"/>
                        </a:lnTo>
                        <a:lnTo>
                          <a:pt x="1466" y="208"/>
                        </a:lnTo>
                        <a:lnTo>
                          <a:pt x="1492" y="160"/>
                        </a:lnTo>
                        <a:lnTo>
                          <a:pt x="1518" y="117"/>
                        </a:lnTo>
                        <a:lnTo>
                          <a:pt x="1546" y="83"/>
                        </a:lnTo>
                        <a:lnTo>
                          <a:pt x="1571" y="54"/>
                        </a:lnTo>
                        <a:lnTo>
                          <a:pt x="1605" y="30"/>
                        </a:lnTo>
                        <a:lnTo>
                          <a:pt x="1631" y="10"/>
                        </a:lnTo>
                        <a:lnTo>
                          <a:pt x="1657" y="0"/>
                        </a:lnTo>
                        <a:lnTo>
                          <a:pt x="1682" y="0"/>
                        </a:lnTo>
                        <a:lnTo>
                          <a:pt x="1708" y="5"/>
                        </a:lnTo>
                        <a:lnTo>
                          <a:pt x="1734" y="15"/>
                        </a:lnTo>
                        <a:lnTo>
                          <a:pt x="1760" y="34"/>
                        </a:lnTo>
                        <a:lnTo>
                          <a:pt x="1785" y="59"/>
                        </a:lnTo>
                        <a:lnTo>
                          <a:pt x="1813" y="92"/>
                        </a:lnTo>
                        <a:lnTo>
                          <a:pt x="1839" y="132"/>
                        </a:lnTo>
                        <a:lnTo>
                          <a:pt x="1873" y="175"/>
                        </a:lnTo>
                        <a:lnTo>
                          <a:pt x="1898" y="223"/>
                        </a:lnTo>
                        <a:lnTo>
                          <a:pt x="1950" y="339"/>
                        </a:lnTo>
                        <a:lnTo>
                          <a:pt x="2001" y="465"/>
                        </a:lnTo>
                        <a:lnTo>
                          <a:pt x="2027" y="533"/>
                        </a:lnTo>
                        <a:lnTo>
                          <a:pt x="2081" y="678"/>
                        </a:lnTo>
                        <a:lnTo>
                          <a:pt x="2106" y="745"/>
                        </a:lnTo>
                        <a:lnTo>
                          <a:pt x="2132" y="818"/>
                        </a:lnTo>
                        <a:lnTo>
                          <a:pt x="2166" y="886"/>
                        </a:lnTo>
                        <a:lnTo>
                          <a:pt x="2192" y="958"/>
                        </a:lnTo>
                        <a:lnTo>
                          <a:pt x="2243" y="1084"/>
                        </a:lnTo>
                        <a:lnTo>
                          <a:pt x="2295" y="1201"/>
                        </a:lnTo>
                        <a:lnTo>
                          <a:pt x="2320" y="1249"/>
                        </a:lnTo>
                        <a:lnTo>
                          <a:pt x="2348" y="1293"/>
                        </a:lnTo>
                        <a:lnTo>
                          <a:pt x="2374" y="1331"/>
                        </a:lnTo>
                        <a:lnTo>
                          <a:pt x="2400" y="1364"/>
                        </a:lnTo>
                        <a:lnTo>
                          <a:pt x="2425" y="1389"/>
                        </a:lnTo>
                        <a:lnTo>
                          <a:pt x="2485" y="1423"/>
                        </a:lnTo>
                        <a:lnTo>
                          <a:pt x="2511" y="1428"/>
                        </a:lnTo>
                        <a:lnTo>
                          <a:pt x="2536" y="1428"/>
                        </a:lnTo>
                        <a:lnTo>
                          <a:pt x="2562" y="1418"/>
                        </a:lnTo>
                        <a:lnTo>
                          <a:pt x="2588" y="1404"/>
                        </a:lnTo>
                        <a:lnTo>
                          <a:pt x="2616" y="1379"/>
                        </a:lnTo>
                        <a:lnTo>
                          <a:pt x="2641" y="1351"/>
                        </a:lnTo>
                        <a:lnTo>
                          <a:pt x="2693" y="1273"/>
                        </a:lnTo>
                        <a:lnTo>
                          <a:pt x="2719" y="1224"/>
                        </a:lnTo>
                        <a:lnTo>
                          <a:pt x="2752" y="1171"/>
                        </a:lnTo>
                        <a:lnTo>
                          <a:pt x="2804" y="1055"/>
                        </a:lnTo>
                        <a:lnTo>
                          <a:pt x="2830" y="988"/>
                        </a:lnTo>
                        <a:lnTo>
                          <a:pt x="2855" y="925"/>
                        </a:lnTo>
                        <a:lnTo>
                          <a:pt x="2883" y="851"/>
                        </a:lnTo>
                        <a:lnTo>
                          <a:pt x="2909" y="785"/>
                        </a:lnTo>
                        <a:lnTo>
                          <a:pt x="2960" y="640"/>
                        </a:lnTo>
                        <a:lnTo>
                          <a:pt x="2986" y="571"/>
                        </a:lnTo>
                        <a:lnTo>
                          <a:pt x="3012" y="498"/>
                        </a:lnTo>
                        <a:lnTo>
                          <a:pt x="3046" y="431"/>
                        </a:lnTo>
                        <a:lnTo>
                          <a:pt x="3071" y="368"/>
                        </a:lnTo>
                        <a:lnTo>
                          <a:pt x="3123" y="252"/>
                        </a:lnTo>
                        <a:lnTo>
                          <a:pt x="3151" y="199"/>
                        </a:lnTo>
                        <a:lnTo>
                          <a:pt x="3176" y="150"/>
                        </a:lnTo>
                        <a:lnTo>
                          <a:pt x="3202" y="112"/>
                        </a:lnTo>
                        <a:lnTo>
                          <a:pt x="3228" y="78"/>
                        </a:lnTo>
                        <a:lnTo>
                          <a:pt x="3254" y="49"/>
                        </a:lnTo>
                        <a:lnTo>
                          <a:pt x="3280" y="25"/>
                        </a:lnTo>
                        <a:lnTo>
                          <a:pt x="3313" y="10"/>
                        </a:lnTo>
                        <a:lnTo>
                          <a:pt x="3339" y="0"/>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5449" name="Freeform 223">
                <a:extLst>
                  <a:ext uri="{FF2B5EF4-FFF2-40B4-BE49-F238E27FC236}">
                    <a16:creationId xmlns:a16="http://schemas.microsoft.com/office/drawing/2014/main" id="{43234908-89F2-42E1-B308-534510F0243D}"/>
                  </a:ext>
                </a:extLst>
              </p:cNvPr>
              <p:cNvSpPr>
                <a:spLocks/>
              </p:cNvSpPr>
              <p:nvPr/>
            </p:nvSpPr>
            <p:spPr bwMode="auto">
              <a:xfrm>
                <a:off x="2275" y="5178"/>
                <a:ext cx="3339" cy="1428"/>
              </a:xfrm>
              <a:custGeom>
                <a:avLst/>
                <a:gdLst>
                  <a:gd name="T0" fmla="*/ 26 w 3339"/>
                  <a:gd name="T1" fmla="*/ 5 h 1428"/>
                  <a:gd name="T2" fmla="*/ 77 w 3339"/>
                  <a:gd name="T3" fmla="*/ 30 h 1428"/>
                  <a:gd name="T4" fmla="*/ 131 w 3339"/>
                  <a:gd name="T5" fmla="*/ 88 h 1428"/>
                  <a:gd name="T6" fmla="*/ 190 w 3339"/>
                  <a:gd name="T7" fmla="*/ 170 h 1428"/>
                  <a:gd name="T8" fmla="*/ 242 w 3339"/>
                  <a:gd name="T9" fmla="*/ 272 h 1428"/>
                  <a:gd name="T10" fmla="*/ 319 w 3339"/>
                  <a:gd name="T11" fmla="*/ 455 h 1428"/>
                  <a:gd name="T12" fmla="*/ 424 w 3339"/>
                  <a:gd name="T13" fmla="*/ 736 h 1428"/>
                  <a:gd name="T14" fmla="*/ 535 w 3339"/>
                  <a:gd name="T15" fmla="*/ 1011 h 1428"/>
                  <a:gd name="T16" fmla="*/ 612 w 3339"/>
                  <a:gd name="T17" fmla="*/ 1191 h 1428"/>
                  <a:gd name="T18" fmla="*/ 692 w 3339"/>
                  <a:gd name="T19" fmla="*/ 1326 h 1428"/>
                  <a:gd name="T20" fmla="*/ 751 w 3339"/>
                  <a:gd name="T21" fmla="*/ 1389 h 1428"/>
                  <a:gd name="T22" fmla="*/ 803 w 3339"/>
                  <a:gd name="T23" fmla="*/ 1423 h 1428"/>
                  <a:gd name="T24" fmla="*/ 854 w 3339"/>
                  <a:gd name="T25" fmla="*/ 1428 h 1428"/>
                  <a:gd name="T26" fmla="*/ 906 w 3339"/>
                  <a:gd name="T27" fmla="*/ 1404 h 1428"/>
                  <a:gd name="T28" fmla="*/ 959 w 3339"/>
                  <a:gd name="T29" fmla="*/ 1356 h 1428"/>
                  <a:gd name="T30" fmla="*/ 1019 w 3339"/>
                  <a:gd name="T31" fmla="*/ 1278 h 1428"/>
                  <a:gd name="T32" fmla="*/ 1070 w 3339"/>
                  <a:gd name="T33" fmla="*/ 1181 h 1428"/>
                  <a:gd name="T34" fmla="*/ 1147 w 3339"/>
                  <a:gd name="T35" fmla="*/ 1003 h 1428"/>
                  <a:gd name="T36" fmla="*/ 1252 w 3339"/>
                  <a:gd name="T37" fmla="*/ 721 h 1428"/>
                  <a:gd name="T38" fmla="*/ 1312 w 3339"/>
                  <a:gd name="T39" fmla="*/ 581 h 1428"/>
                  <a:gd name="T40" fmla="*/ 1441 w 3339"/>
                  <a:gd name="T41" fmla="*/ 262 h 1428"/>
                  <a:gd name="T42" fmla="*/ 1494 w 3339"/>
                  <a:gd name="T43" fmla="*/ 160 h 1428"/>
                  <a:gd name="T44" fmla="*/ 1546 w 3339"/>
                  <a:gd name="T45" fmla="*/ 83 h 1428"/>
                  <a:gd name="T46" fmla="*/ 1605 w 3339"/>
                  <a:gd name="T47" fmla="*/ 30 h 1428"/>
                  <a:gd name="T48" fmla="*/ 1657 w 3339"/>
                  <a:gd name="T49" fmla="*/ 0 h 1428"/>
                  <a:gd name="T50" fmla="*/ 1708 w 3339"/>
                  <a:gd name="T51" fmla="*/ 5 h 1428"/>
                  <a:gd name="T52" fmla="*/ 1762 w 3339"/>
                  <a:gd name="T53" fmla="*/ 35 h 1428"/>
                  <a:gd name="T54" fmla="*/ 1813 w 3339"/>
                  <a:gd name="T55" fmla="*/ 92 h 1428"/>
                  <a:gd name="T56" fmla="*/ 1873 w 3339"/>
                  <a:gd name="T57" fmla="*/ 175 h 1428"/>
                  <a:gd name="T58" fmla="*/ 1950 w 3339"/>
                  <a:gd name="T59" fmla="*/ 340 h 1428"/>
                  <a:gd name="T60" fmla="*/ 2029 w 3339"/>
                  <a:gd name="T61" fmla="*/ 533 h 1428"/>
                  <a:gd name="T62" fmla="*/ 2106 w 3339"/>
                  <a:gd name="T63" fmla="*/ 746 h 1428"/>
                  <a:gd name="T64" fmla="*/ 2166 w 3339"/>
                  <a:gd name="T65" fmla="*/ 886 h 1428"/>
                  <a:gd name="T66" fmla="*/ 2243 w 3339"/>
                  <a:gd name="T67" fmla="*/ 1084 h 1428"/>
                  <a:gd name="T68" fmla="*/ 2322 w 3339"/>
                  <a:gd name="T69" fmla="*/ 1249 h 1428"/>
                  <a:gd name="T70" fmla="*/ 2374 w 3339"/>
                  <a:gd name="T71" fmla="*/ 1331 h 1428"/>
                  <a:gd name="T72" fmla="*/ 2425 w 3339"/>
                  <a:gd name="T73" fmla="*/ 1389 h 1428"/>
                  <a:gd name="T74" fmla="*/ 2511 w 3339"/>
                  <a:gd name="T75" fmla="*/ 1428 h 1428"/>
                  <a:gd name="T76" fmla="*/ 2564 w 3339"/>
                  <a:gd name="T77" fmla="*/ 1418 h 1428"/>
                  <a:gd name="T78" fmla="*/ 2616 w 3339"/>
                  <a:gd name="T79" fmla="*/ 1379 h 1428"/>
                  <a:gd name="T80" fmla="*/ 2693 w 3339"/>
                  <a:gd name="T81" fmla="*/ 1273 h 1428"/>
                  <a:gd name="T82" fmla="*/ 2752 w 3339"/>
                  <a:gd name="T83" fmla="*/ 1171 h 1428"/>
                  <a:gd name="T84" fmla="*/ 2832 w 3339"/>
                  <a:gd name="T85" fmla="*/ 988 h 1428"/>
                  <a:gd name="T86" fmla="*/ 2883 w 3339"/>
                  <a:gd name="T87" fmla="*/ 853 h 1428"/>
                  <a:gd name="T88" fmla="*/ 2960 w 3339"/>
                  <a:gd name="T89" fmla="*/ 640 h 1428"/>
                  <a:gd name="T90" fmla="*/ 3012 w 3339"/>
                  <a:gd name="T91" fmla="*/ 498 h 1428"/>
                  <a:gd name="T92" fmla="*/ 3071 w 3339"/>
                  <a:gd name="T93" fmla="*/ 368 h 1428"/>
                  <a:gd name="T94" fmla="*/ 3151 w 3339"/>
                  <a:gd name="T95" fmla="*/ 198 h 1428"/>
                  <a:gd name="T96" fmla="*/ 3202 w 3339"/>
                  <a:gd name="T97" fmla="*/ 112 h 1428"/>
                  <a:gd name="T98" fmla="*/ 3254 w 3339"/>
                  <a:gd name="T99" fmla="*/ 49 h 1428"/>
                  <a:gd name="T100" fmla="*/ 3313 w 3339"/>
                  <a:gd name="T101" fmla="*/ 10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0"/>
                    </a:moveTo>
                    <a:lnTo>
                      <a:pt x="26" y="5"/>
                    </a:lnTo>
                    <a:lnTo>
                      <a:pt x="52" y="15"/>
                    </a:lnTo>
                    <a:lnTo>
                      <a:pt x="77" y="30"/>
                    </a:lnTo>
                    <a:lnTo>
                      <a:pt x="103" y="53"/>
                    </a:lnTo>
                    <a:lnTo>
                      <a:pt x="131" y="88"/>
                    </a:lnTo>
                    <a:lnTo>
                      <a:pt x="165" y="127"/>
                    </a:lnTo>
                    <a:lnTo>
                      <a:pt x="190" y="170"/>
                    </a:lnTo>
                    <a:lnTo>
                      <a:pt x="216" y="218"/>
                    </a:lnTo>
                    <a:lnTo>
                      <a:pt x="242" y="272"/>
                    </a:lnTo>
                    <a:lnTo>
                      <a:pt x="268" y="330"/>
                    </a:lnTo>
                    <a:lnTo>
                      <a:pt x="319" y="455"/>
                    </a:lnTo>
                    <a:lnTo>
                      <a:pt x="371" y="591"/>
                    </a:lnTo>
                    <a:lnTo>
                      <a:pt x="424" y="736"/>
                    </a:lnTo>
                    <a:lnTo>
                      <a:pt x="458" y="808"/>
                    </a:lnTo>
                    <a:lnTo>
                      <a:pt x="535" y="1011"/>
                    </a:lnTo>
                    <a:lnTo>
                      <a:pt x="561" y="1074"/>
                    </a:lnTo>
                    <a:lnTo>
                      <a:pt x="612" y="1191"/>
                    </a:lnTo>
                    <a:lnTo>
                      <a:pt x="664" y="1288"/>
                    </a:lnTo>
                    <a:lnTo>
                      <a:pt x="692" y="1326"/>
                    </a:lnTo>
                    <a:lnTo>
                      <a:pt x="725" y="1361"/>
                    </a:lnTo>
                    <a:lnTo>
                      <a:pt x="751" y="1389"/>
                    </a:lnTo>
                    <a:lnTo>
                      <a:pt x="777" y="1409"/>
                    </a:lnTo>
                    <a:lnTo>
                      <a:pt x="803" y="1423"/>
                    </a:lnTo>
                    <a:lnTo>
                      <a:pt x="828" y="1428"/>
                    </a:lnTo>
                    <a:lnTo>
                      <a:pt x="854" y="1428"/>
                    </a:lnTo>
                    <a:lnTo>
                      <a:pt x="880" y="1418"/>
                    </a:lnTo>
                    <a:lnTo>
                      <a:pt x="906" y="1404"/>
                    </a:lnTo>
                    <a:lnTo>
                      <a:pt x="931" y="1384"/>
                    </a:lnTo>
                    <a:lnTo>
                      <a:pt x="959" y="1356"/>
                    </a:lnTo>
                    <a:lnTo>
                      <a:pt x="985" y="1321"/>
                    </a:lnTo>
                    <a:lnTo>
                      <a:pt x="1019" y="1278"/>
                    </a:lnTo>
                    <a:lnTo>
                      <a:pt x="1044" y="1234"/>
                    </a:lnTo>
                    <a:lnTo>
                      <a:pt x="1070" y="1181"/>
                    </a:lnTo>
                    <a:lnTo>
                      <a:pt x="1122" y="1064"/>
                    </a:lnTo>
                    <a:lnTo>
                      <a:pt x="1147" y="1003"/>
                    </a:lnTo>
                    <a:lnTo>
                      <a:pt x="1199" y="866"/>
                    </a:lnTo>
                    <a:lnTo>
                      <a:pt x="1252" y="721"/>
                    </a:lnTo>
                    <a:lnTo>
                      <a:pt x="1278" y="653"/>
                    </a:lnTo>
                    <a:lnTo>
                      <a:pt x="1312" y="581"/>
                    </a:lnTo>
                    <a:lnTo>
                      <a:pt x="1389" y="378"/>
                    </a:lnTo>
                    <a:lnTo>
                      <a:pt x="1441" y="262"/>
                    </a:lnTo>
                    <a:lnTo>
                      <a:pt x="1466" y="208"/>
                    </a:lnTo>
                    <a:lnTo>
                      <a:pt x="1494" y="160"/>
                    </a:lnTo>
                    <a:lnTo>
                      <a:pt x="1520" y="117"/>
                    </a:lnTo>
                    <a:lnTo>
                      <a:pt x="1546" y="83"/>
                    </a:lnTo>
                    <a:lnTo>
                      <a:pt x="1571" y="53"/>
                    </a:lnTo>
                    <a:lnTo>
                      <a:pt x="1605" y="30"/>
                    </a:lnTo>
                    <a:lnTo>
                      <a:pt x="1631" y="10"/>
                    </a:lnTo>
                    <a:lnTo>
                      <a:pt x="1657" y="0"/>
                    </a:lnTo>
                    <a:lnTo>
                      <a:pt x="1682" y="0"/>
                    </a:lnTo>
                    <a:lnTo>
                      <a:pt x="1708" y="5"/>
                    </a:lnTo>
                    <a:lnTo>
                      <a:pt x="1734" y="15"/>
                    </a:lnTo>
                    <a:lnTo>
                      <a:pt x="1762" y="35"/>
                    </a:lnTo>
                    <a:lnTo>
                      <a:pt x="1787" y="58"/>
                    </a:lnTo>
                    <a:lnTo>
                      <a:pt x="1813" y="92"/>
                    </a:lnTo>
                    <a:lnTo>
                      <a:pt x="1839" y="132"/>
                    </a:lnTo>
                    <a:lnTo>
                      <a:pt x="1873" y="175"/>
                    </a:lnTo>
                    <a:lnTo>
                      <a:pt x="1898" y="223"/>
                    </a:lnTo>
                    <a:lnTo>
                      <a:pt x="1950" y="340"/>
                    </a:lnTo>
                    <a:lnTo>
                      <a:pt x="2001" y="465"/>
                    </a:lnTo>
                    <a:lnTo>
                      <a:pt x="2029" y="533"/>
                    </a:lnTo>
                    <a:lnTo>
                      <a:pt x="2081" y="678"/>
                    </a:lnTo>
                    <a:lnTo>
                      <a:pt x="2106" y="746"/>
                    </a:lnTo>
                    <a:lnTo>
                      <a:pt x="2132" y="818"/>
                    </a:lnTo>
                    <a:lnTo>
                      <a:pt x="2166" y="886"/>
                    </a:lnTo>
                    <a:lnTo>
                      <a:pt x="2192" y="958"/>
                    </a:lnTo>
                    <a:lnTo>
                      <a:pt x="2243" y="1084"/>
                    </a:lnTo>
                    <a:lnTo>
                      <a:pt x="2297" y="1201"/>
                    </a:lnTo>
                    <a:lnTo>
                      <a:pt x="2322" y="1249"/>
                    </a:lnTo>
                    <a:lnTo>
                      <a:pt x="2348" y="1292"/>
                    </a:lnTo>
                    <a:lnTo>
                      <a:pt x="2374" y="1331"/>
                    </a:lnTo>
                    <a:lnTo>
                      <a:pt x="2400" y="1364"/>
                    </a:lnTo>
                    <a:lnTo>
                      <a:pt x="2425" y="1389"/>
                    </a:lnTo>
                    <a:lnTo>
                      <a:pt x="2485" y="1423"/>
                    </a:lnTo>
                    <a:lnTo>
                      <a:pt x="2511" y="1428"/>
                    </a:lnTo>
                    <a:lnTo>
                      <a:pt x="2536" y="1428"/>
                    </a:lnTo>
                    <a:lnTo>
                      <a:pt x="2564" y="1418"/>
                    </a:lnTo>
                    <a:lnTo>
                      <a:pt x="2590" y="1404"/>
                    </a:lnTo>
                    <a:lnTo>
                      <a:pt x="2616" y="1379"/>
                    </a:lnTo>
                    <a:lnTo>
                      <a:pt x="2641" y="1351"/>
                    </a:lnTo>
                    <a:lnTo>
                      <a:pt x="2693" y="1273"/>
                    </a:lnTo>
                    <a:lnTo>
                      <a:pt x="2719" y="1224"/>
                    </a:lnTo>
                    <a:lnTo>
                      <a:pt x="2752" y="1171"/>
                    </a:lnTo>
                    <a:lnTo>
                      <a:pt x="2804" y="1056"/>
                    </a:lnTo>
                    <a:lnTo>
                      <a:pt x="2832" y="988"/>
                    </a:lnTo>
                    <a:lnTo>
                      <a:pt x="2857" y="924"/>
                    </a:lnTo>
                    <a:lnTo>
                      <a:pt x="2883" y="853"/>
                    </a:lnTo>
                    <a:lnTo>
                      <a:pt x="2909" y="784"/>
                    </a:lnTo>
                    <a:lnTo>
                      <a:pt x="2960" y="640"/>
                    </a:lnTo>
                    <a:lnTo>
                      <a:pt x="2986" y="571"/>
                    </a:lnTo>
                    <a:lnTo>
                      <a:pt x="3012" y="498"/>
                    </a:lnTo>
                    <a:lnTo>
                      <a:pt x="3046" y="431"/>
                    </a:lnTo>
                    <a:lnTo>
                      <a:pt x="3071" y="368"/>
                    </a:lnTo>
                    <a:lnTo>
                      <a:pt x="3125" y="252"/>
                    </a:lnTo>
                    <a:lnTo>
                      <a:pt x="3151" y="198"/>
                    </a:lnTo>
                    <a:lnTo>
                      <a:pt x="3176" y="150"/>
                    </a:lnTo>
                    <a:lnTo>
                      <a:pt x="3202" y="112"/>
                    </a:lnTo>
                    <a:lnTo>
                      <a:pt x="3228" y="78"/>
                    </a:lnTo>
                    <a:lnTo>
                      <a:pt x="3254" y="49"/>
                    </a:lnTo>
                    <a:lnTo>
                      <a:pt x="3280" y="25"/>
                    </a:lnTo>
                    <a:lnTo>
                      <a:pt x="3313" y="10"/>
                    </a:lnTo>
                    <a:lnTo>
                      <a:pt x="3339" y="0"/>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5442" name="Group 22">
              <a:extLst>
                <a:ext uri="{FF2B5EF4-FFF2-40B4-BE49-F238E27FC236}">
                  <a16:creationId xmlns:a16="http://schemas.microsoft.com/office/drawing/2014/main" id="{FF41C316-C016-4A6B-8AD1-A36807D7ABC8}"/>
                </a:ext>
              </a:extLst>
            </p:cNvPr>
            <p:cNvGrpSpPr>
              <a:grpSpLocks/>
            </p:cNvGrpSpPr>
            <p:nvPr/>
          </p:nvGrpSpPr>
          <p:grpSpPr bwMode="auto">
            <a:xfrm>
              <a:off x="3072" y="1296"/>
              <a:ext cx="2406" cy="960"/>
              <a:chOff x="1596" y="4533"/>
              <a:chExt cx="6015" cy="2487"/>
            </a:xfrm>
          </p:grpSpPr>
          <p:grpSp>
            <p:nvGrpSpPr>
              <p:cNvPr id="15443" name="Group 25">
                <a:extLst>
                  <a:ext uri="{FF2B5EF4-FFF2-40B4-BE49-F238E27FC236}">
                    <a16:creationId xmlns:a16="http://schemas.microsoft.com/office/drawing/2014/main" id="{8176B1FC-E19A-42E3-8851-240E256A5C25}"/>
                  </a:ext>
                </a:extLst>
              </p:cNvPr>
              <p:cNvGrpSpPr>
                <a:grpSpLocks/>
              </p:cNvGrpSpPr>
              <p:nvPr/>
            </p:nvGrpSpPr>
            <p:grpSpPr bwMode="auto">
              <a:xfrm>
                <a:off x="1820" y="4620"/>
                <a:ext cx="5370" cy="2400"/>
                <a:chOff x="1800" y="1908"/>
                <a:chExt cx="5370" cy="3120"/>
              </a:xfrm>
            </p:grpSpPr>
            <p:sp>
              <p:nvSpPr>
                <p:cNvPr id="15446" name="Line 27">
                  <a:extLst>
                    <a:ext uri="{FF2B5EF4-FFF2-40B4-BE49-F238E27FC236}">
                      <a16:creationId xmlns:a16="http://schemas.microsoft.com/office/drawing/2014/main" id="{9728CAB8-A30F-4BD1-9406-5B1110505F13}"/>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47" name="Line 26">
                  <a:extLst>
                    <a:ext uri="{FF2B5EF4-FFF2-40B4-BE49-F238E27FC236}">
                      <a16:creationId xmlns:a16="http://schemas.microsoft.com/office/drawing/2014/main" id="{08F1F3FB-0FAD-44A2-8EBC-2AEF171F2D63}"/>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444" name="Rectangle 24">
                <a:extLst>
                  <a:ext uri="{FF2B5EF4-FFF2-40B4-BE49-F238E27FC236}">
                    <a16:creationId xmlns:a16="http://schemas.microsoft.com/office/drawing/2014/main" id="{B95DA5DA-46B8-4B70-A54A-2B2E14A7E44C}"/>
                  </a:ext>
                </a:extLst>
              </p:cNvPr>
              <p:cNvSpPr>
                <a:spLocks noChangeArrowheads="1"/>
              </p:cNvSpPr>
              <p:nvPr/>
            </p:nvSpPr>
            <p:spPr bwMode="auto">
              <a:xfrm>
                <a:off x="1596" y="4533"/>
                <a:ext cx="280" cy="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ud</a:t>
                </a:r>
                <a:endParaRPr lang="en-US" altLang="zh-CN" sz="1000"/>
              </a:p>
              <a:p>
                <a:endParaRPr lang="en-US" altLang="zh-CN">
                  <a:latin typeface="Times New Roman" panose="02020603050405020304" pitchFamily="18" charset="0"/>
                </a:endParaRPr>
              </a:p>
            </p:txBody>
          </p:sp>
          <p:sp>
            <p:nvSpPr>
              <p:cNvPr id="15445" name="Rectangle 23">
                <a:extLst>
                  <a:ext uri="{FF2B5EF4-FFF2-40B4-BE49-F238E27FC236}">
                    <a16:creationId xmlns:a16="http://schemas.microsoft.com/office/drawing/2014/main" id="{857DA788-1AD3-4D24-B1B2-7BFBC082E96F}"/>
                  </a:ext>
                </a:extLst>
              </p:cNvPr>
              <p:cNvSpPr>
                <a:spLocks noChangeArrowheads="1"/>
              </p:cNvSpPr>
              <p:nvPr/>
            </p:nvSpPr>
            <p:spPr bwMode="auto">
              <a:xfrm>
                <a:off x="7279" y="5388"/>
                <a:ext cx="332" cy="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grpSp>
      </p:grpSp>
      <p:grpSp>
        <p:nvGrpSpPr>
          <p:cNvPr id="17" name="Group 380">
            <a:extLst>
              <a:ext uri="{FF2B5EF4-FFF2-40B4-BE49-F238E27FC236}">
                <a16:creationId xmlns:a16="http://schemas.microsoft.com/office/drawing/2014/main" id="{D658093E-7C83-4038-8577-50AFA9CFDBED}"/>
              </a:ext>
            </a:extLst>
          </p:cNvPr>
          <p:cNvGrpSpPr>
            <a:grpSpLocks/>
          </p:cNvGrpSpPr>
          <p:nvPr/>
        </p:nvGrpSpPr>
        <p:grpSpPr bwMode="auto">
          <a:xfrm>
            <a:off x="4705350" y="3070225"/>
            <a:ext cx="3981450" cy="692150"/>
            <a:chOff x="2964" y="2222"/>
            <a:chExt cx="2508" cy="436"/>
          </a:xfrm>
        </p:grpSpPr>
        <p:sp>
          <p:nvSpPr>
            <p:cNvPr id="15425" name="Freeform 49">
              <a:extLst>
                <a:ext uri="{FF2B5EF4-FFF2-40B4-BE49-F238E27FC236}">
                  <a16:creationId xmlns:a16="http://schemas.microsoft.com/office/drawing/2014/main" id="{55F418F7-DDB3-42B5-93F9-61C609D2C9F1}"/>
                </a:ext>
              </a:extLst>
            </p:cNvPr>
            <p:cNvSpPr>
              <a:spLocks/>
            </p:cNvSpPr>
            <p:nvPr/>
          </p:nvSpPr>
          <p:spPr bwMode="auto">
            <a:xfrm>
              <a:off x="3360" y="2315"/>
              <a:ext cx="157" cy="47"/>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26" name="Freeform 48">
              <a:extLst>
                <a:ext uri="{FF2B5EF4-FFF2-40B4-BE49-F238E27FC236}">
                  <a16:creationId xmlns:a16="http://schemas.microsoft.com/office/drawing/2014/main" id="{34D82369-1BA5-4349-99D5-AD7648C2A96E}"/>
                </a:ext>
              </a:extLst>
            </p:cNvPr>
            <p:cNvSpPr>
              <a:spLocks/>
            </p:cNvSpPr>
            <p:nvPr/>
          </p:nvSpPr>
          <p:spPr bwMode="auto">
            <a:xfrm>
              <a:off x="3535" y="2304"/>
              <a:ext cx="157" cy="47"/>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27" name="Line 44">
              <a:extLst>
                <a:ext uri="{FF2B5EF4-FFF2-40B4-BE49-F238E27FC236}">
                  <a16:creationId xmlns:a16="http://schemas.microsoft.com/office/drawing/2014/main" id="{F334C38A-BE53-46C3-8A07-681E1355A5F3}"/>
                </a:ext>
              </a:extLst>
            </p:cNvPr>
            <p:cNvSpPr>
              <a:spLocks noChangeShapeType="1"/>
            </p:cNvSpPr>
            <p:nvPr/>
          </p:nvSpPr>
          <p:spPr bwMode="auto">
            <a:xfrm>
              <a:off x="3362" y="2361"/>
              <a:ext cx="0" cy="10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8" name="Line 43">
              <a:extLst>
                <a:ext uri="{FF2B5EF4-FFF2-40B4-BE49-F238E27FC236}">
                  <a16:creationId xmlns:a16="http://schemas.microsoft.com/office/drawing/2014/main" id="{2F72E4C0-8F0B-4DA9-A10E-6A360A36F91D}"/>
                </a:ext>
              </a:extLst>
            </p:cNvPr>
            <p:cNvSpPr>
              <a:spLocks noChangeShapeType="1"/>
            </p:cNvSpPr>
            <p:nvPr/>
          </p:nvSpPr>
          <p:spPr bwMode="auto">
            <a:xfrm flipH="1" flipV="1">
              <a:off x="3690" y="2353"/>
              <a:ext cx="4" cy="1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429" name="Group 367">
              <a:extLst>
                <a:ext uri="{FF2B5EF4-FFF2-40B4-BE49-F238E27FC236}">
                  <a16:creationId xmlns:a16="http://schemas.microsoft.com/office/drawing/2014/main" id="{D087ABF8-A240-4670-8E1A-4C635D6DBEC5}"/>
                </a:ext>
              </a:extLst>
            </p:cNvPr>
            <p:cNvGrpSpPr>
              <a:grpSpLocks/>
            </p:cNvGrpSpPr>
            <p:nvPr/>
          </p:nvGrpSpPr>
          <p:grpSpPr bwMode="auto">
            <a:xfrm>
              <a:off x="4366" y="2304"/>
              <a:ext cx="335" cy="156"/>
              <a:chOff x="4366" y="2304"/>
              <a:chExt cx="335" cy="156"/>
            </a:xfrm>
          </p:grpSpPr>
          <p:grpSp>
            <p:nvGrpSpPr>
              <p:cNvPr id="15436" name="Group 45">
                <a:extLst>
                  <a:ext uri="{FF2B5EF4-FFF2-40B4-BE49-F238E27FC236}">
                    <a16:creationId xmlns:a16="http://schemas.microsoft.com/office/drawing/2014/main" id="{C349C17A-22AE-4925-B2E7-E9E255F45C9A}"/>
                  </a:ext>
                </a:extLst>
              </p:cNvPr>
              <p:cNvGrpSpPr>
                <a:grpSpLocks/>
              </p:cNvGrpSpPr>
              <p:nvPr/>
            </p:nvGrpSpPr>
            <p:grpSpPr bwMode="auto">
              <a:xfrm>
                <a:off x="4372" y="2304"/>
                <a:ext cx="329" cy="55"/>
                <a:chOff x="2214" y="5073"/>
                <a:chExt cx="822" cy="138"/>
              </a:xfrm>
            </p:grpSpPr>
            <p:sp>
              <p:nvSpPr>
                <p:cNvPr id="15439" name="Freeform 47">
                  <a:extLst>
                    <a:ext uri="{FF2B5EF4-FFF2-40B4-BE49-F238E27FC236}">
                      <a16:creationId xmlns:a16="http://schemas.microsoft.com/office/drawing/2014/main" id="{C93A770F-FC46-4A00-A86D-83329BED3494}"/>
                    </a:ext>
                  </a:extLst>
                </p:cNvPr>
                <p:cNvSpPr>
                  <a:spLocks/>
                </p:cNvSpPr>
                <p:nvPr/>
              </p:nvSpPr>
              <p:spPr bwMode="auto">
                <a:xfrm>
                  <a:off x="2214" y="5094"/>
                  <a:ext cx="392" cy="117"/>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40" name="Freeform 46">
                  <a:extLst>
                    <a:ext uri="{FF2B5EF4-FFF2-40B4-BE49-F238E27FC236}">
                      <a16:creationId xmlns:a16="http://schemas.microsoft.com/office/drawing/2014/main" id="{0E6287C3-16DD-458A-9882-0D6DB3275FCE}"/>
                    </a:ext>
                  </a:extLst>
                </p:cNvPr>
                <p:cNvSpPr>
                  <a:spLocks/>
                </p:cNvSpPr>
                <p:nvPr/>
              </p:nvSpPr>
              <p:spPr bwMode="auto">
                <a:xfrm>
                  <a:off x="2644" y="5073"/>
                  <a:ext cx="392" cy="117"/>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5437" name="Line 42">
                <a:extLst>
                  <a:ext uri="{FF2B5EF4-FFF2-40B4-BE49-F238E27FC236}">
                    <a16:creationId xmlns:a16="http://schemas.microsoft.com/office/drawing/2014/main" id="{D5803002-FCEE-4302-8EC5-D2C742E341D1}"/>
                  </a:ext>
                </a:extLst>
              </p:cNvPr>
              <p:cNvSpPr>
                <a:spLocks noChangeShapeType="1"/>
              </p:cNvSpPr>
              <p:nvPr/>
            </p:nvSpPr>
            <p:spPr bwMode="auto">
              <a:xfrm>
                <a:off x="4366" y="2357"/>
                <a:ext cx="0" cy="10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38" name="Line 41">
                <a:extLst>
                  <a:ext uri="{FF2B5EF4-FFF2-40B4-BE49-F238E27FC236}">
                    <a16:creationId xmlns:a16="http://schemas.microsoft.com/office/drawing/2014/main" id="{426E2D70-C1DF-4964-B00B-E09572F563A2}"/>
                  </a:ext>
                </a:extLst>
              </p:cNvPr>
              <p:cNvSpPr>
                <a:spLocks noChangeShapeType="1"/>
              </p:cNvSpPr>
              <p:nvPr/>
            </p:nvSpPr>
            <p:spPr bwMode="auto">
              <a:xfrm flipH="1" flipV="1">
                <a:off x="4694" y="2348"/>
                <a:ext cx="4" cy="1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30" name="Group 16">
              <a:extLst>
                <a:ext uri="{FF2B5EF4-FFF2-40B4-BE49-F238E27FC236}">
                  <a16:creationId xmlns:a16="http://schemas.microsoft.com/office/drawing/2014/main" id="{F693E733-F013-4F1C-B732-2023CC3D5391}"/>
                </a:ext>
              </a:extLst>
            </p:cNvPr>
            <p:cNvGrpSpPr>
              <a:grpSpLocks/>
            </p:cNvGrpSpPr>
            <p:nvPr/>
          </p:nvGrpSpPr>
          <p:grpSpPr bwMode="auto">
            <a:xfrm>
              <a:off x="2964" y="2222"/>
              <a:ext cx="2508" cy="436"/>
              <a:chOff x="1312" y="6933"/>
              <a:chExt cx="6270" cy="1089"/>
            </a:xfrm>
          </p:grpSpPr>
          <p:grpSp>
            <p:nvGrpSpPr>
              <p:cNvPr id="15431" name="Group 19">
                <a:extLst>
                  <a:ext uri="{FF2B5EF4-FFF2-40B4-BE49-F238E27FC236}">
                    <a16:creationId xmlns:a16="http://schemas.microsoft.com/office/drawing/2014/main" id="{AD4D831F-A5D1-492E-B1EC-03412B3427DA}"/>
                  </a:ext>
                </a:extLst>
              </p:cNvPr>
              <p:cNvGrpSpPr>
                <a:grpSpLocks/>
              </p:cNvGrpSpPr>
              <p:nvPr/>
            </p:nvGrpSpPr>
            <p:grpSpPr bwMode="auto">
              <a:xfrm>
                <a:off x="1810" y="7107"/>
                <a:ext cx="5370" cy="840"/>
                <a:chOff x="1800" y="1908"/>
                <a:chExt cx="5370" cy="3120"/>
              </a:xfrm>
            </p:grpSpPr>
            <p:sp>
              <p:nvSpPr>
                <p:cNvPr id="15434" name="Line 21">
                  <a:extLst>
                    <a:ext uri="{FF2B5EF4-FFF2-40B4-BE49-F238E27FC236}">
                      <a16:creationId xmlns:a16="http://schemas.microsoft.com/office/drawing/2014/main" id="{6C1E548C-7F1F-49D4-9F5E-164D3C15C17C}"/>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35" name="Line 20">
                  <a:extLst>
                    <a:ext uri="{FF2B5EF4-FFF2-40B4-BE49-F238E27FC236}">
                      <a16:creationId xmlns:a16="http://schemas.microsoft.com/office/drawing/2014/main" id="{032D8CE2-8005-4F49-B9B9-07C8834ECDCB}"/>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432" name="Rectangle 18">
                <a:extLst>
                  <a:ext uri="{FF2B5EF4-FFF2-40B4-BE49-F238E27FC236}">
                    <a16:creationId xmlns:a16="http://schemas.microsoft.com/office/drawing/2014/main" id="{42280E83-8ADA-4E94-A70F-525566400B69}"/>
                  </a:ext>
                </a:extLst>
              </p:cNvPr>
              <p:cNvSpPr>
                <a:spLocks noChangeArrowheads="1"/>
              </p:cNvSpPr>
              <p:nvPr/>
            </p:nvSpPr>
            <p:spPr bwMode="auto">
              <a:xfrm>
                <a:off x="1312" y="6933"/>
                <a:ext cx="560" cy="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iVT1</a:t>
                </a:r>
                <a:endParaRPr lang="en-US" altLang="zh-CN" sz="1000"/>
              </a:p>
              <a:p>
                <a:endParaRPr lang="en-US" altLang="zh-CN">
                  <a:latin typeface="Times New Roman" panose="02020603050405020304" pitchFamily="18" charset="0"/>
                </a:endParaRPr>
              </a:p>
            </p:txBody>
          </p:sp>
          <p:sp>
            <p:nvSpPr>
              <p:cNvPr id="15433" name="Rectangle 17">
                <a:extLst>
                  <a:ext uri="{FF2B5EF4-FFF2-40B4-BE49-F238E27FC236}">
                    <a16:creationId xmlns:a16="http://schemas.microsoft.com/office/drawing/2014/main" id="{12C6F778-34C0-4BE4-8DE1-7445065E46BF}"/>
                  </a:ext>
                </a:extLst>
              </p:cNvPr>
              <p:cNvSpPr>
                <a:spLocks noChangeArrowheads="1"/>
              </p:cNvSpPr>
              <p:nvPr/>
            </p:nvSpPr>
            <p:spPr bwMode="auto">
              <a:xfrm>
                <a:off x="7249" y="7113"/>
                <a:ext cx="333" cy="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grpSp>
      </p:grpSp>
      <p:grpSp>
        <p:nvGrpSpPr>
          <p:cNvPr id="22" name="Group 366">
            <a:extLst>
              <a:ext uri="{FF2B5EF4-FFF2-40B4-BE49-F238E27FC236}">
                <a16:creationId xmlns:a16="http://schemas.microsoft.com/office/drawing/2014/main" id="{535C637C-458D-4878-8BB0-D3D666CEE4C9}"/>
              </a:ext>
            </a:extLst>
          </p:cNvPr>
          <p:cNvGrpSpPr>
            <a:grpSpLocks/>
          </p:cNvGrpSpPr>
          <p:nvPr/>
        </p:nvGrpSpPr>
        <p:grpSpPr bwMode="auto">
          <a:xfrm>
            <a:off x="4724400" y="3703638"/>
            <a:ext cx="3998913" cy="1554162"/>
            <a:chOff x="2976" y="2621"/>
            <a:chExt cx="2519" cy="979"/>
          </a:xfrm>
        </p:grpSpPr>
        <p:grpSp>
          <p:nvGrpSpPr>
            <p:cNvPr id="15410" name="Group 258">
              <a:extLst>
                <a:ext uri="{FF2B5EF4-FFF2-40B4-BE49-F238E27FC236}">
                  <a16:creationId xmlns:a16="http://schemas.microsoft.com/office/drawing/2014/main" id="{87BB0999-C572-48F1-8424-D3C45FDAE2EB}"/>
                </a:ext>
              </a:extLst>
            </p:cNvPr>
            <p:cNvGrpSpPr>
              <a:grpSpLocks/>
            </p:cNvGrpSpPr>
            <p:nvPr/>
          </p:nvGrpSpPr>
          <p:grpSpPr bwMode="auto">
            <a:xfrm>
              <a:off x="3282" y="2829"/>
              <a:ext cx="2179" cy="572"/>
              <a:chOff x="2016" y="5175"/>
              <a:chExt cx="3598" cy="1431"/>
            </a:xfrm>
          </p:grpSpPr>
          <p:grpSp>
            <p:nvGrpSpPr>
              <p:cNvPr id="15417" name="Group 260">
                <a:extLst>
                  <a:ext uri="{FF2B5EF4-FFF2-40B4-BE49-F238E27FC236}">
                    <a16:creationId xmlns:a16="http://schemas.microsoft.com/office/drawing/2014/main" id="{D5AD909A-FD72-4407-BAF7-B765E830C99E}"/>
                  </a:ext>
                </a:extLst>
              </p:cNvPr>
              <p:cNvGrpSpPr>
                <a:grpSpLocks/>
              </p:cNvGrpSpPr>
              <p:nvPr/>
            </p:nvGrpSpPr>
            <p:grpSpPr bwMode="auto">
              <a:xfrm>
                <a:off x="2016" y="5175"/>
                <a:ext cx="3339" cy="1428"/>
                <a:chOff x="2436" y="7014"/>
                <a:chExt cx="3339" cy="1428"/>
              </a:xfrm>
            </p:grpSpPr>
            <p:sp>
              <p:nvSpPr>
                <p:cNvPr id="15419" name="Freeform 266">
                  <a:extLst>
                    <a:ext uri="{FF2B5EF4-FFF2-40B4-BE49-F238E27FC236}">
                      <a16:creationId xmlns:a16="http://schemas.microsoft.com/office/drawing/2014/main" id="{BF5CBF9C-7570-4209-8E44-10B374815C9E}"/>
                    </a:ext>
                  </a:extLst>
                </p:cNvPr>
                <p:cNvSpPr>
                  <a:spLocks/>
                </p:cNvSpPr>
                <p:nvPr/>
              </p:nvSpPr>
              <p:spPr bwMode="auto">
                <a:xfrm>
                  <a:off x="2436" y="7014"/>
                  <a:ext cx="3339" cy="1428"/>
                </a:xfrm>
                <a:custGeom>
                  <a:avLst/>
                  <a:gdLst>
                    <a:gd name="T0" fmla="*/ 26 w 3339"/>
                    <a:gd name="T1" fmla="*/ 1006 h 1428"/>
                    <a:gd name="T2" fmla="*/ 129 w 3339"/>
                    <a:gd name="T3" fmla="*/ 731 h 1428"/>
                    <a:gd name="T4" fmla="*/ 190 w 3339"/>
                    <a:gd name="T5" fmla="*/ 591 h 1428"/>
                    <a:gd name="T6" fmla="*/ 242 w 3339"/>
                    <a:gd name="T7" fmla="*/ 450 h 1428"/>
                    <a:gd name="T8" fmla="*/ 319 w 3339"/>
                    <a:gd name="T9" fmla="*/ 267 h 1428"/>
                    <a:gd name="T10" fmla="*/ 371 w 3339"/>
                    <a:gd name="T11" fmla="*/ 165 h 1428"/>
                    <a:gd name="T12" fmla="*/ 422 w 3339"/>
                    <a:gd name="T13" fmla="*/ 87 h 1428"/>
                    <a:gd name="T14" fmla="*/ 484 w 3339"/>
                    <a:gd name="T15" fmla="*/ 30 h 1428"/>
                    <a:gd name="T16" fmla="*/ 535 w 3339"/>
                    <a:gd name="T17" fmla="*/ 5 h 1428"/>
                    <a:gd name="T18" fmla="*/ 587 w 3339"/>
                    <a:gd name="T19" fmla="*/ 5 h 1428"/>
                    <a:gd name="T20" fmla="*/ 638 w 3339"/>
                    <a:gd name="T21" fmla="*/ 34 h 1428"/>
                    <a:gd name="T22" fmla="*/ 725 w 3339"/>
                    <a:gd name="T23" fmla="*/ 127 h 1428"/>
                    <a:gd name="T24" fmla="*/ 777 w 3339"/>
                    <a:gd name="T25" fmla="*/ 218 h 1428"/>
                    <a:gd name="T26" fmla="*/ 828 w 3339"/>
                    <a:gd name="T27" fmla="*/ 330 h 1428"/>
                    <a:gd name="T28" fmla="*/ 931 w 3339"/>
                    <a:gd name="T29" fmla="*/ 595 h 1428"/>
                    <a:gd name="T30" fmla="*/ 1019 w 3339"/>
                    <a:gd name="T31" fmla="*/ 808 h 1428"/>
                    <a:gd name="T32" fmla="*/ 1096 w 3339"/>
                    <a:gd name="T33" fmla="*/ 1016 h 1428"/>
                    <a:gd name="T34" fmla="*/ 1147 w 3339"/>
                    <a:gd name="T35" fmla="*/ 1138 h 1428"/>
                    <a:gd name="T36" fmla="*/ 1225 w 3339"/>
                    <a:gd name="T37" fmla="*/ 1288 h 1428"/>
                    <a:gd name="T38" fmla="*/ 1278 w 3339"/>
                    <a:gd name="T39" fmla="*/ 1359 h 1428"/>
                    <a:gd name="T40" fmla="*/ 1338 w 3339"/>
                    <a:gd name="T41" fmla="*/ 1408 h 1428"/>
                    <a:gd name="T42" fmla="*/ 1389 w 3339"/>
                    <a:gd name="T43" fmla="*/ 1428 h 1428"/>
                    <a:gd name="T44" fmla="*/ 1441 w 3339"/>
                    <a:gd name="T45" fmla="*/ 1418 h 1428"/>
                    <a:gd name="T46" fmla="*/ 1518 w 3339"/>
                    <a:gd name="T47" fmla="*/ 1356 h 1428"/>
                    <a:gd name="T48" fmla="*/ 1605 w 3339"/>
                    <a:gd name="T49" fmla="*/ 1229 h 1428"/>
                    <a:gd name="T50" fmla="*/ 1708 w 3339"/>
                    <a:gd name="T51" fmla="*/ 998 h 1428"/>
                    <a:gd name="T52" fmla="*/ 1785 w 3339"/>
                    <a:gd name="T53" fmla="*/ 790 h 1428"/>
                    <a:gd name="T54" fmla="*/ 1839 w 3339"/>
                    <a:gd name="T55" fmla="*/ 648 h 1428"/>
                    <a:gd name="T56" fmla="*/ 1924 w 3339"/>
                    <a:gd name="T57" fmla="*/ 440 h 1428"/>
                    <a:gd name="T58" fmla="*/ 2001 w 3339"/>
                    <a:gd name="T59" fmla="*/ 257 h 1428"/>
                    <a:gd name="T60" fmla="*/ 2053 w 3339"/>
                    <a:gd name="T61" fmla="*/ 155 h 1428"/>
                    <a:gd name="T62" fmla="*/ 2132 w 3339"/>
                    <a:gd name="T63" fmla="*/ 49 h 1428"/>
                    <a:gd name="T64" fmla="*/ 2192 w 3339"/>
                    <a:gd name="T65" fmla="*/ 10 h 1428"/>
                    <a:gd name="T66" fmla="*/ 2243 w 3339"/>
                    <a:gd name="T67" fmla="*/ 0 h 1428"/>
                    <a:gd name="T68" fmla="*/ 2295 w 3339"/>
                    <a:gd name="T69" fmla="*/ 15 h 1428"/>
                    <a:gd name="T70" fmla="*/ 2348 w 3339"/>
                    <a:gd name="T71" fmla="*/ 63 h 1428"/>
                    <a:gd name="T72" fmla="*/ 2400 w 3339"/>
                    <a:gd name="T73" fmla="*/ 135 h 1428"/>
                    <a:gd name="T74" fmla="*/ 2459 w 3339"/>
                    <a:gd name="T75" fmla="*/ 228 h 1428"/>
                    <a:gd name="T76" fmla="*/ 2511 w 3339"/>
                    <a:gd name="T77" fmla="*/ 343 h 1428"/>
                    <a:gd name="T78" fmla="*/ 2588 w 3339"/>
                    <a:gd name="T79" fmla="*/ 538 h 1428"/>
                    <a:gd name="T80" fmla="*/ 2641 w 3339"/>
                    <a:gd name="T81" fmla="*/ 678 h 1428"/>
                    <a:gd name="T82" fmla="*/ 2719 w 3339"/>
                    <a:gd name="T83" fmla="*/ 891 h 1428"/>
                    <a:gd name="T84" fmla="*/ 2778 w 3339"/>
                    <a:gd name="T85" fmla="*/ 1026 h 1428"/>
                    <a:gd name="T86" fmla="*/ 2830 w 3339"/>
                    <a:gd name="T87" fmla="*/ 1148 h 1428"/>
                    <a:gd name="T88" fmla="*/ 2909 w 3339"/>
                    <a:gd name="T89" fmla="*/ 1297 h 1428"/>
                    <a:gd name="T90" fmla="*/ 2986 w 3339"/>
                    <a:gd name="T91" fmla="*/ 1394 h 1428"/>
                    <a:gd name="T92" fmla="*/ 3046 w 3339"/>
                    <a:gd name="T93" fmla="*/ 1423 h 1428"/>
                    <a:gd name="T94" fmla="*/ 3097 w 3339"/>
                    <a:gd name="T95" fmla="*/ 1428 h 1428"/>
                    <a:gd name="T96" fmla="*/ 3176 w 3339"/>
                    <a:gd name="T97" fmla="*/ 1379 h 1428"/>
                    <a:gd name="T98" fmla="*/ 3254 w 3339"/>
                    <a:gd name="T99" fmla="*/ 1268 h 1428"/>
                    <a:gd name="T100" fmla="*/ 3313 w 3339"/>
                    <a:gd name="T101" fmla="*/ 1166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1070"/>
                      </a:moveTo>
                      <a:lnTo>
                        <a:pt x="26" y="1006"/>
                      </a:lnTo>
                      <a:lnTo>
                        <a:pt x="103" y="803"/>
                      </a:lnTo>
                      <a:lnTo>
                        <a:pt x="129" y="731"/>
                      </a:lnTo>
                      <a:lnTo>
                        <a:pt x="165" y="658"/>
                      </a:lnTo>
                      <a:lnTo>
                        <a:pt x="190" y="591"/>
                      </a:lnTo>
                      <a:lnTo>
                        <a:pt x="216" y="518"/>
                      </a:lnTo>
                      <a:lnTo>
                        <a:pt x="242" y="450"/>
                      </a:lnTo>
                      <a:lnTo>
                        <a:pt x="293" y="325"/>
                      </a:lnTo>
                      <a:lnTo>
                        <a:pt x="319" y="267"/>
                      </a:lnTo>
                      <a:lnTo>
                        <a:pt x="345" y="213"/>
                      </a:lnTo>
                      <a:lnTo>
                        <a:pt x="371" y="165"/>
                      </a:lnTo>
                      <a:lnTo>
                        <a:pt x="396" y="122"/>
                      </a:lnTo>
                      <a:lnTo>
                        <a:pt x="422" y="87"/>
                      </a:lnTo>
                      <a:lnTo>
                        <a:pt x="458" y="54"/>
                      </a:lnTo>
                      <a:lnTo>
                        <a:pt x="484" y="30"/>
                      </a:lnTo>
                      <a:lnTo>
                        <a:pt x="509" y="15"/>
                      </a:lnTo>
                      <a:lnTo>
                        <a:pt x="535" y="5"/>
                      </a:lnTo>
                      <a:lnTo>
                        <a:pt x="561" y="0"/>
                      </a:lnTo>
                      <a:lnTo>
                        <a:pt x="587" y="5"/>
                      </a:lnTo>
                      <a:lnTo>
                        <a:pt x="612" y="15"/>
                      </a:lnTo>
                      <a:lnTo>
                        <a:pt x="638" y="34"/>
                      </a:lnTo>
                      <a:lnTo>
                        <a:pt x="664" y="59"/>
                      </a:lnTo>
                      <a:lnTo>
                        <a:pt x="725" y="127"/>
                      </a:lnTo>
                      <a:lnTo>
                        <a:pt x="751" y="170"/>
                      </a:lnTo>
                      <a:lnTo>
                        <a:pt x="777" y="218"/>
                      </a:lnTo>
                      <a:lnTo>
                        <a:pt x="803" y="272"/>
                      </a:lnTo>
                      <a:lnTo>
                        <a:pt x="828" y="330"/>
                      </a:lnTo>
                      <a:lnTo>
                        <a:pt x="854" y="392"/>
                      </a:lnTo>
                      <a:lnTo>
                        <a:pt x="931" y="595"/>
                      </a:lnTo>
                      <a:lnTo>
                        <a:pt x="983" y="741"/>
                      </a:lnTo>
                      <a:lnTo>
                        <a:pt x="1019" y="808"/>
                      </a:lnTo>
                      <a:lnTo>
                        <a:pt x="1044" y="881"/>
                      </a:lnTo>
                      <a:lnTo>
                        <a:pt x="1096" y="1016"/>
                      </a:lnTo>
                      <a:lnTo>
                        <a:pt x="1122" y="1079"/>
                      </a:lnTo>
                      <a:lnTo>
                        <a:pt x="1147" y="1138"/>
                      </a:lnTo>
                      <a:lnTo>
                        <a:pt x="1199" y="1244"/>
                      </a:lnTo>
                      <a:lnTo>
                        <a:pt x="1225" y="1288"/>
                      </a:lnTo>
                      <a:lnTo>
                        <a:pt x="1250" y="1326"/>
                      </a:lnTo>
                      <a:lnTo>
                        <a:pt x="1278" y="1359"/>
                      </a:lnTo>
                      <a:lnTo>
                        <a:pt x="1312" y="1389"/>
                      </a:lnTo>
                      <a:lnTo>
                        <a:pt x="1338" y="1408"/>
                      </a:lnTo>
                      <a:lnTo>
                        <a:pt x="1363" y="1423"/>
                      </a:lnTo>
                      <a:lnTo>
                        <a:pt x="1389" y="1428"/>
                      </a:lnTo>
                      <a:lnTo>
                        <a:pt x="1415" y="1428"/>
                      </a:lnTo>
                      <a:lnTo>
                        <a:pt x="1441" y="1418"/>
                      </a:lnTo>
                      <a:lnTo>
                        <a:pt x="1466" y="1404"/>
                      </a:lnTo>
                      <a:lnTo>
                        <a:pt x="1518" y="1356"/>
                      </a:lnTo>
                      <a:lnTo>
                        <a:pt x="1571" y="1278"/>
                      </a:lnTo>
                      <a:lnTo>
                        <a:pt x="1605" y="1229"/>
                      </a:lnTo>
                      <a:lnTo>
                        <a:pt x="1657" y="1123"/>
                      </a:lnTo>
                      <a:lnTo>
                        <a:pt x="1708" y="998"/>
                      </a:lnTo>
                      <a:lnTo>
                        <a:pt x="1760" y="861"/>
                      </a:lnTo>
                      <a:lnTo>
                        <a:pt x="1785" y="790"/>
                      </a:lnTo>
                      <a:lnTo>
                        <a:pt x="1813" y="721"/>
                      </a:lnTo>
                      <a:lnTo>
                        <a:pt x="1839" y="648"/>
                      </a:lnTo>
                      <a:lnTo>
                        <a:pt x="1873" y="576"/>
                      </a:lnTo>
                      <a:lnTo>
                        <a:pt x="1924" y="440"/>
                      </a:lnTo>
                      <a:lnTo>
                        <a:pt x="1976" y="315"/>
                      </a:lnTo>
                      <a:lnTo>
                        <a:pt x="2001" y="257"/>
                      </a:lnTo>
                      <a:lnTo>
                        <a:pt x="2027" y="203"/>
                      </a:lnTo>
                      <a:lnTo>
                        <a:pt x="2053" y="155"/>
                      </a:lnTo>
                      <a:lnTo>
                        <a:pt x="2106" y="78"/>
                      </a:lnTo>
                      <a:lnTo>
                        <a:pt x="2132" y="49"/>
                      </a:lnTo>
                      <a:lnTo>
                        <a:pt x="2166" y="25"/>
                      </a:lnTo>
                      <a:lnTo>
                        <a:pt x="2192" y="10"/>
                      </a:lnTo>
                      <a:lnTo>
                        <a:pt x="2217" y="0"/>
                      </a:lnTo>
                      <a:lnTo>
                        <a:pt x="2243" y="0"/>
                      </a:lnTo>
                      <a:lnTo>
                        <a:pt x="2269" y="5"/>
                      </a:lnTo>
                      <a:lnTo>
                        <a:pt x="2295" y="15"/>
                      </a:lnTo>
                      <a:lnTo>
                        <a:pt x="2320" y="34"/>
                      </a:lnTo>
                      <a:lnTo>
                        <a:pt x="2348" y="63"/>
                      </a:lnTo>
                      <a:lnTo>
                        <a:pt x="2374" y="97"/>
                      </a:lnTo>
                      <a:lnTo>
                        <a:pt x="2400" y="135"/>
                      </a:lnTo>
                      <a:lnTo>
                        <a:pt x="2425" y="180"/>
                      </a:lnTo>
                      <a:lnTo>
                        <a:pt x="2459" y="228"/>
                      </a:lnTo>
                      <a:lnTo>
                        <a:pt x="2485" y="282"/>
                      </a:lnTo>
                      <a:lnTo>
                        <a:pt x="2511" y="343"/>
                      </a:lnTo>
                      <a:lnTo>
                        <a:pt x="2536" y="402"/>
                      </a:lnTo>
                      <a:lnTo>
                        <a:pt x="2588" y="538"/>
                      </a:lnTo>
                      <a:lnTo>
                        <a:pt x="2616" y="610"/>
                      </a:lnTo>
                      <a:lnTo>
                        <a:pt x="2641" y="678"/>
                      </a:lnTo>
                      <a:lnTo>
                        <a:pt x="2693" y="823"/>
                      </a:lnTo>
                      <a:lnTo>
                        <a:pt x="2719" y="891"/>
                      </a:lnTo>
                      <a:lnTo>
                        <a:pt x="2752" y="958"/>
                      </a:lnTo>
                      <a:lnTo>
                        <a:pt x="2778" y="1026"/>
                      </a:lnTo>
                      <a:lnTo>
                        <a:pt x="2804" y="1089"/>
                      </a:lnTo>
                      <a:lnTo>
                        <a:pt x="2830" y="1148"/>
                      </a:lnTo>
                      <a:lnTo>
                        <a:pt x="2883" y="1254"/>
                      </a:lnTo>
                      <a:lnTo>
                        <a:pt x="2909" y="1297"/>
                      </a:lnTo>
                      <a:lnTo>
                        <a:pt x="2935" y="1336"/>
                      </a:lnTo>
                      <a:lnTo>
                        <a:pt x="2986" y="1394"/>
                      </a:lnTo>
                      <a:lnTo>
                        <a:pt x="3012" y="1413"/>
                      </a:lnTo>
                      <a:lnTo>
                        <a:pt x="3046" y="1423"/>
                      </a:lnTo>
                      <a:lnTo>
                        <a:pt x="3071" y="1428"/>
                      </a:lnTo>
                      <a:lnTo>
                        <a:pt x="3097" y="1428"/>
                      </a:lnTo>
                      <a:lnTo>
                        <a:pt x="3123" y="1418"/>
                      </a:lnTo>
                      <a:lnTo>
                        <a:pt x="3176" y="1379"/>
                      </a:lnTo>
                      <a:lnTo>
                        <a:pt x="3228" y="1311"/>
                      </a:lnTo>
                      <a:lnTo>
                        <a:pt x="3254" y="1268"/>
                      </a:lnTo>
                      <a:lnTo>
                        <a:pt x="3280" y="1219"/>
                      </a:lnTo>
                      <a:lnTo>
                        <a:pt x="3313" y="1166"/>
                      </a:lnTo>
                      <a:lnTo>
                        <a:pt x="3339" y="1113"/>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5420" name="Group 261">
                  <a:extLst>
                    <a:ext uri="{FF2B5EF4-FFF2-40B4-BE49-F238E27FC236}">
                      <a16:creationId xmlns:a16="http://schemas.microsoft.com/office/drawing/2014/main" id="{A2D0EF82-8211-4CB1-96AC-72BFBA8E6AF1}"/>
                    </a:ext>
                  </a:extLst>
                </p:cNvPr>
                <p:cNvGrpSpPr>
                  <a:grpSpLocks/>
                </p:cNvGrpSpPr>
                <p:nvPr/>
              </p:nvGrpSpPr>
              <p:grpSpPr bwMode="auto">
                <a:xfrm>
                  <a:off x="2436" y="7014"/>
                  <a:ext cx="3339" cy="1428"/>
                  <a:chOff x="2436" y="7014"/>
                  <a:chExt cx="3339" cy="1428"/>
                </a:xfrm>
              </p:grpSpPr>
              <p:sp>
                <p:nvSpPr>
                  <p:cNvPr id="15421" name="Freeform 265">
                    <a:extLst>
                      <a:ext uri="{FF2B5EF4-FFF2-40B4-BE49-F238E27FC236}">
                        <a16:creationId xmlns:a16="http://schemas.microsoft.com/office/drawing/2014/main" id="{6BE6D6C8-DE2B-478D-82D9-D86D4288D076}"/>
                      </a:ext>
                    </a:extLst>
                  </p:cNvPr>
                  <p:cNvSpPr>
                    <a:spLocks/>
                  </p:cNvSpPr>
                  <p:nvPr/>
                </p:nvSpPr>
                <p:spPr bwMode="auto">
                  <a:xfrm>
                    <a:off x="2436" y="7014"/>
                    <a:ext cx="3339" cy="1428"/>
                  </a:xfrm>
                  <a:custGeom>
                    <a:avLst/>
                    <a:gdLst>
                      <a:gd name="T0" fmla="*/ 26 w 3339"/>
                      <a:gd name="T1" fmla="*/ 1423 h 1428"/>
                      <a:gd name="T2" fmla="*/ 77 w 3339"/>
                      <a:gd name="T3" fmla="*/ 1399 h 1428"/>
                      <a:gd name="T4" fmla="*/ 129 w 3339"/>
                      <a:gd name="T5" fmla="*/ 1341 h 1428"/>
                      <a:gd name="T6" fmla="*/ 190 w 3339"/>
                      <a:gd name="T7" fmla="*/ 1258 h 1428"/>
                      <a:gd name="T8" fmla="*/ 242 w 3339"/>
                      <a:gd name="T9" fmla="*/ 1156 h 1428"/>
                      <a:gd name="T10" fmla="*/ 319 w 3339"/>
                      <a:gd name="T11" fmla="*/ 973 h 1428"/>
                      <a:gd name="T12" fmla="*/ 422 w 3339"/>
                      <a:gd name="T13" fmla="*/ 693 h 1428"/>
                      <a:gd name="T14" fmla="*/ 535 w 3339"/>
                      <a:gd name="T15" fmla="*/ 417 h 1428"/>
                      <a:gd name="T16" fmla="*/ 612 w 3339"/>
                      <a:gd name="T17" fmla="*/ 237 h 1428"/>
                      <a:gd name="T18" fmla="*/ 690 w 3339"/>
                      <a:gd name="T19" fmla="*/ 102 h 1428"/>
                      <a:gd name="T20" fmla="*/ 751 w 3339"/>
                      <a:gd name="T21" fmla="*/ 39 h 1428"/>
                      <a:gd name="T22" fmla="*/ 803 w 3339"/>
                      <a:gd name="T23" fmla="*/ 5 h 1428"/>
                      <a:gd name="T24" fmla="*/ 854 w 3339"/>
                      <a:gd name="T25" fmla="*/ 0 h 1428"/>
                      <a:gd name="T26" fmla="*/ 906 w 3339"/>
                      <a:gd name="T27" fmla="*/ 25 h 1428"/>
                      <a:gd name="T28" fmla="*/ 957 w 3339"/>
                      <a:gd name="T29" fmla="*/ 73 h 1428"/>
                      <a:gd name="T30" fmla="*/ 1019 w 3339"/>
                      <a:gd name="T31" fmla="*/ 150 h 1428"/>
                      <a:gd name="T32" fmla="*/ 1070 w 3339"/>
                      <a:gd name="T33" fmla="*/ 247 h 1428"/>
                      <a:gd name="T34" fmla="*/ 1147 w 3339"/>
                      <a:gd name="T35" fmla="*/ 426 h 1428"/>
                      <a:gd name="T36" fmla="*/ 1250 w 3339"/>
                      <a:gd name="T37" fmla="*/ 707 h 1428"/>
                      <a:gd name="T38" fmla="*/ 1312 w 3339"/>
                      <a:gd name="T39" fmla="*/ 848 h 1428"/>
                      <a:gd name="T40" fmla="*/ 1441 w 3339"/>
                      <a:gd name="T41" fmla="*/ 1166 h 1428"/>
                      <a:gd name="T42" fmla="*/ 1492 w 3339"/>
                      <a:gd name="T43" fmla="*/ 1268 h 1428"/>
                      <a:gd name="T44" fmla="*/ 1546 w 3339"/>
                      <a:gd name="T45" fmla="*/ 1346 h 1428"/>
                      <a:gd name="T46" fmla="*/ 1605 w 3339"/>
                      <a:gd name="T47" fmla="*/ 1399 h 1428"/>
                      <a:gd name="T48" fmla="*/ 1657 w 3339"/>
                      <a:gd name="T49" fmla="*/ 1428 h 1428"/>
                      <a:gd name="T50" fmla="*/ 1708 w 3339"/>
                      <a:gd name="T51" fmla="*/ 1423 h 1428"/>
                      <a:gd name="T52" fmla="*/ 1760 w 3339"/>
                      <a:gd name="T53" fmla="*/ 1394 h 1428"/>
                      <a:gd name="T54" fmla="*/ 1813 w 3339"/>
                      <a:gd name="T55" fmla="*/ 1336 h 1428"/>
                      <a:gd name="T56" fmla="*/ 1873 w 3339"/>
                      <a:gd name="T57" fmla="*/ 1254 h 1428"/>
                      <a:gd name="T58" fmla="*/ 1950 w 3339"/>
                      <a:gd name="T59" fmla="*/ 1089 h 1428"/>
                      <a:gd name="T60" fmla="*/ 2027 w 3339"/>
                      <a:gd name="T61" fmla="*/ 896 h 1428"/>
                      <a:gd name="T62" fmla="*/ 2106 w 3339"/>
                      <a:gd name="T63" fmla="*/ 683 h 1428"/>
                      <a:gd name="T64" fmla="*/ 2166 w 3339"/>
                      <a:gd name="T65" fmla="*/ 542 h 1428"/>
                      <a:gd name="T66" fmla="*/ 2243 w 3339"/>
                      <a:gd name="T67" fmla="*/ 343 h 1428"/>
                      <a:gd name="T68" fmla="*/ 2320 w 3339"/>
                      <a:gd name="T69" fmla="*/ 180 h 1428"/>
                      <a:gd name="T70" fmla="*/ 2374 w 3339"/>
                      <a:gd name="T71" fmla="*/ 97 h 1428"/>
                      <a:gd name="T72" fmla="*/ 2425 w 3339"/>
                      <a:gd name="T73" fmla="*/ 39 h 1428"/>
                      <a:gd name="T74" fmla="*/ 2511 w 3339"/>
                      <a:gd name="T75" fmla="*/ 0 h 1428"/>
                      <a:gd name="T76" fmla="*/ 2562 w 3339"/>
                      <a:gd name="T77" fmla="*/ 10 h 1428"/>
                      <a:gd name="T78" fmla="*/ 2616 w 3339"/>
                      <a:gd name="T79" fmla="*/ 49 h 1428"/>
                      <a:gd name="T80" fmla="*/ 2693 w 3339"/>
                      <a:gd name="T81" fmla="*/ 155 h 1428"/>
                      <a:gd name="T82" fmla="*/ 2752 w 3339"/>
                      <a:gd name="T83" fmla="*/ 257 h 1428"/>
                      <a:gd name="T84" fmla="*/ 2830 w 3339"/>
                      <a:gd name="T85" fmla="*/ 440 h 1428"/>
                      <a:gd name="T86" fmla="*/ 2883 w 3339"/>
                      <a:gd name="T87" fmla="*/ 576 h 1428"/>
                      <a:gd name="T88" fmla="*/ 2960 w 3339"/>
                      <a:gd name="T89" fmla="*/ 790 h 1428"/>
                      <a:gd name="T90" fmla="*/ 3012 w 3339"/>
                      <a:gd name="T91" fmla="*/ 930 h 1428"/>
                      <a:gd name="T92" fmla="*/ 3071 w 3339"/>
                      <a:gd name="T93" fmla="*/ 1060 h 1428"/>
                      <a:gd name="T94" fmla="*/ 3151 w 3339"/>
                      <a:gd name="T95" fmla="*/ 1229 h 1428"/>
                      <a:gd name="T96" fmla="*/ 3202 w 3339"/>
                      <a:gd name="T97" fmla="*/ 1316 h 1428"/>
                      <a:gd name="T98" fmla="*/ 3254 w 3339"/>
                      <a:gd name="T99" fmla="*/ 1379 h 1428"/>
                      <a:gd name="T100" fmla="*/ 3313 w 3339"/>
                      <a:gd name="T101" fmla="*/ 1418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1428"/>
                        </a:moveTo>
                        <a:lnTo>
                          <a:pt x="26" y="1423"/>
                        </a:lnTo>
                        <a:lnTo>
                          <a:pt x="52" y="1413"/>
                        </a:lnTo>
                        <a:lnTo>
                          <a:pt x="77" y="1399"/>
                        </a:lnTo>
                        <a:lnTo>
                          <a:pt x="103" y="1374"/>
                        </a:lnTo>
                        <a:lnTo>
                          <a:pt x="129" y="1341"/>
                        </a:lnTo>
                        <a:lnTo>
                          <a:pt x="165" y="1302"/>
                        </a:lnTo>
                        <a:lnTo>
                          <a:pt x="190" y="1258"/>
                        </a:lnTo>
                        <a:lnTo>
                          <a:pt x="216" y="1210"/>
                        </a:lnTo>
                        <a:lnTo>
                          <a:pt x="242" y="1156"/>
                        </a:lnTo>
                        <a:lnTo>
                          <a:pt x="268" y="1099"/>
                        </a:lnTo>
                        <a:lnTo>
                          <a:pt x="319" y="973"/>
                        </a:lnTo>
                        <a:lnTo>
                          <a:pt x="371" y="838"/>
                        </a:lnTo>
                        <a:lnTo>
                          <a:pt x="422" y="693"/>
                        </a:lnTo>
                        <a:lnTo>
                          <a:pt x="458" y="620"/>
                        </a:lnTo>
                        <a:lnTo>
                          <a:pt x="535" y="417"/>
                        </a:lnTo>
                        <a:lnTo>
                          <a:pt x="561" y="353"/>
                        </a:lnTo>
                        <a:lnTo>
                          <a:pt x="612" y="237"/>
                        </a:lnTo>
                        <a:lnTo>
                          <a:pt x="664" y="140"/>
                        </a:lnTo>
                        <a:lnTo>
                          <a:pt x="690" y="102"/>
                        </a:lnTo>
                        <a:lnTo>
                          <a:pt x="725" y="68"/>
                        </a:lnTo>
                        <a:lnTo>
                          <a:pt x="751" y="39"/>
                        </a:lnTo>
                        <a:lnTo>
                          <a:pt x="777" y="20"/>
                        </a:lnTo>
                        <a:lnTo>
                          <a:pt x="803" y="5"/>
                        </a:lnTo>
                        <a:lnTo>
                          <a:pt x="828" y="0"/>
                        </a:lnTo>
                        <a:lnTo>
                          <a:pt x="854" y="0"/>
                        </a:lnTo>
                        <a:lnTo>
                          <a:pt x="880" y="10"/>
                        </a:lnTo>
                        <a:lnTo>
                          <a:pt x="906" y="25"/>
                        </a:lnTo>
                        <a:lnTo>
                          <a:pt x="931" y="44"/>
                        </a:lnTo>
                        <a:lnTo>
                          <a:pt x="957" y="73"/>
                        </a:lnTo>
                        <a:lnTo>
                          <a:pt x="983" y="107"/>
                        </a:lnTo>
                        <a:lnTo>
                          <a:pt x="1019" y="150"/>
                        </a:lnTo>
                        <a:lnTo>
                          <a:pt x="1044" y="194"/>
                        </a:lnTo>
                        <a:lnTo>
                          <a:pt x="1070" y="247"/>
                        </a:lnTo>
                        <a:lnTo>
                          <a:pt x="1122" y="363"/>
                        </a:lnTo>
                        <a:lnTo>
                          <a:pt x="1147" y="426"/>
                        </a:lnTo>
                        <a:lnTo>
                          <a:pt x="1199" y="562"/>
                        </a:lnTo>
                        <a:lnTo>
                          <a:pt x="1250" y="707"/>
                        </a:lnTo>
                        <a:lnTo>
                          <a:pt x="1278" y="775"/>
                        </a:lnTo>
                        <a:lnTo>
                          <a:pt x="1312" y="848"/>
                        </a:lnTo>
                        <a:lnTo>
                          <a:pt x="1389" y="1051"/>
                        </a:lnTo>
                        <a:lnTo>
                          <a:pt x="1441" y="1166"/>
                        </a:lnTo>
                        <a:lnTo>
                          <a:pt x="1466" y="1219"/>
                        </a:lnTo>
                        <a:lnTo>
                          <a:pt x="1492" y="1268"/>
                        </a:lnTo>
                        <a:lnTo>
                          <a:pt x="1518" y="1311"/>
                        </a:lnTo>
                        <a:lnTo>
                          <a:pt x="1546" y="1346"/>
                        </a:lnTo>
                        <a:lnTo>
                          <a:pt x="1571" y="1374"/>
                        </a:lnTo>
                        <a:lnTo>
                          <a:pt x="1605" y="1399"/>
                        </a:lnTo>
                        <a:lnTo>
                          <a:pt x="1631" y="1418"/>
                        </a:lnTo>
                        <a:lnTo>
                          <a:pt x="1657" y="1428"/>
                        </a:lnTo>
                        <a:lnTo>
                          <a:pt x="1682" y="1428"/>
                        </a:lnTo>
                        <a:lnTo>
                          <a:pt x="1708" y="1423"/>
                        </a:lnTo>
                        <a:lnTo>
                          <a:pt x="1734" y="1413"/>
                        </a:lnTo>
                        <a:lnTo>
                          <a:pt x="1760" y="1394"/>
                        </a:lnTo>
                        <a:lnTo>
                          <a:pt x="1785" y="1369"/>
                        </a:lnTo>
                        <a:lnTo>
                          <a:pt x="1813" y="1336"/>
                        </a:lnTo>
                        <a:lnTo>
                          <a:pt x="1839" y="1297"/>
                        </a:lnTo>
                        <a:lnTo>
                          <a:pt x="1873" y="1254"/>
                        </a:lnTo>
                        <a:lnTo>
                          <a:pt x="1898" y="1205"/>
                        </a:lnTo>
                        <a:lnTo>
                          <a:pt x="1950" y="1089"/>
                        </a:lnTo>
                        <a:lnTo>
                          <a:pt x="2001" y="963"/>
                        </a:lnTo>
                        <a:lnTo>
                          <a:pt x="2027" y="896"/>
                        </a:lnTo>
                        <a:lnTo>
                          <a:pt x="2081" y="750"/>
                        </a:lnTo>
                        <a:lnTo>
                          <a:pt x="2106" y="683"/>
                        </a:lnTo>
                        <a:lnTo>
                          <a:pt x="2132" y="610"/>
                        </a:lnTo>
                        <a:lnTo>
                          <a:pt x="2166" y="542"/>
                        </a:lnTo>
                        <a:lnTo>
                          <a:pt x="2192" y="470"/>
                        </a:lnTo>
                        <a:lnTo>
                          <a:pt x="2243" y="343"/>
                        </a:lnTo>
                        <a:lnTo>
                          <a:pt x="2295" y="228"/>
                        </a:lnTo>
                        <a:lnTo>
                          <a:pt x="2320" y="180"/>
                        </a:lnTo>
                        <a:lnTo>
                          <a:pt x="2348" y="135"/>
                        </a:lnTo>
                        <a:lnTo>
                          <a:pt x="2374" y="97"/>
                        </a:lnTo>
                        <a:lnTo>
                          <a:pt x="2400" y="63"/>
                        </a:lnTo>
                        <a:lnTo>
                          <a:pt x="2425" y="39"/>
                        </a:lnTo>
                        <a:lnTo>
                          <a:pt x="2485" y="5"/>
                        </a:lnTo>
                        <a:lnTo>
                          <a:pt x="2511" y="0"/>
                        </a:lnTo>
                        <a:lnTo>
                          <a:pt x="2536" y="0"/>
                        </a:lnTo>
                        <a:lnTo>
                          <a:pt x="2562" y="10"/>
                        </a:lnTo>
                        <a:lnTo>
                          <a:pt x="2588" y="25"/>
                        </a:lnTo>
                        <a:lnTo>
                          <a:pt x="2616" y="49"/>
                        </a:lnTo>
                        <a:lnTo>
                          <a:pt x="2641" y="78"/>
                        </a:lnTo>
                        <a:lnTo>
                          <a:pt x="2693" y="155"/>
                        </a:lnTo>
                        <a:lnTo>
                          <a:pt x="2719" y="203"/>
                        </a:lnTo>
                        <a:lnTo>
                          <a:pt x="2752" y="257"/>
                        </a:lnTo>
                        <a:lnTo>
                          <a:pt x="2804" y="373"/>
                        </a:lnTo>
                        <a:lnTo>
                          <a:pt x="2830" y="440"/>
                        </a:lnTo>
                        <a:lnTo>
                          <a:pt x="2855" y="503"/>
                        </a:lnTo>
                        <a:lnTo>
                          <a:pt x="2883" y="576"/>
                        </a:lnTo>
                        <a:lnTo>
                          <a:pt x="2909" y="643"/>
                        </a:lnTo>
                        <a:lnTo>
                          <a:pt x="2960" y="790"/>
                        </a:lnTo>
                        <a:lnTo>
                          <a:pt x="2986" y="856"/>
                        </a:lnTo>
                        <a:lnTo>
                          <a:pt x="3012" y="930"/>
                        </a:lnTo>
                        <a:lnTo>
                          <a:pt x="3046" y="998"/>
                        </a:lnTo>
                        <a:lnTo>
                          <a:pt x="3071" y="1060"/>
                        </a:lnTo>
                        <a:lnTo>
                          <a:pt x="3123" y="1176"/>
                        </a:lnTo>
                        <a:lnTo>
                          <a:pt x="3151" y="1229"/>
                        </a:lnTo>
                        <a:lnTo>
                          <a:pt x="3176" y="1278"/>
                        </a:lnTo>
                        <a:lnTo>
                          <a:pt x="3202" y="1316"/>
                        </a:lnTo>
                        <a:lnTo>
                          <a:pt x="3228" y="1351"/>
                        </a:lnTo>
                        <a:lnTo>
                          <a:pt x="3254" y="1379"/>
                        </a:lnTo>
                        <a:lnTo>
                          <a:pt x="3280" y="1404"/>
                        </a:lnTo>
                        <a:lnTo>
                          <a:pt x="3313" y="1418"/>
                        </a:lnTo>
                        <a:lnTo>
                          <a:pt x="3339" y="1428"/>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22" name="Freeform 264">
                    <a:extLst>
                      <a:ext uri="{FF2B5EF4-FFF2-40B4-BE49-F238E27FC236}">
                        <a16:creationId xmlns:a16="http://schemas.microsoft.com/office/drawing/2014/main" id="{5E93B3CE-502B-4756-AAD3-F44DCA58458D}"/>
                      </a:ext>
                    </a:extLst>
                  </p:cNvPr>
                  <p:cNvSpPr>
                    <a:spLocks/>
                  </p:cNvSpPr>
                  <p:nvPr/>
                </p:nvSpPr>
                <p:spPr bwMode="auto">
                  <a:xfrm>
                    <a:off x="2436" y="7014"/>
                    <a:ext cx="3339" cy="1428"/>
                  </a:xfrm>
                  <a:custGeom>
                    <a:avLst/>
                    <a:gdLst>
                      <a:gd name="T0" fmla="*/ 26 w 3339"/>
                      <a:gd name="T1" fmla="*/ 1133 h 1428"/>
                      <a:gd name="T2" fmla="*/ 129 w 3339"/>
                      <a:gd name="T3" fmla="*/ 1326 h 1428"/>
                      <a:gd name="T4" fmla="*/ 216 w 3339"/>
                      <a:gd name="T5" fmla="*/ 1408 h 1428"/>
                      <a:gd name="T6" fmla="*/ 268 w 3339"/>
                      <a:gd name="T7" fmla="*/ 1428 h 1428"/>
                      <a:gd name="T8" fmla="*/ 319 w 3339"/>
                      <a:gd name="T9" fmla="*/ 1418 h 1428"/>
                      <a:gd name="T10" fmla="*/ 371 w 3339"/>
                      <a:gd name="T11" fmla="*/ 1384 h 1428"/>
                      <a:gd name="T12" fmla="*/ 422 w 3339"/>
                      <a:gd name="T13" fmla="*/ 1321 h 1428"/>
                      <a:gd name="T14" fmla="*/ 509 w 3339"/>
                      <a:gd name="T15" fmla="*/ 1186 h 1428"/>
                      <a:gd name="T16" fmla="*/ 587 w 3339"/>
                      <a:gd name="T17" fmla="*/ 1001 h 1428"/>
                      <a:gd name="T18" fmla="*/ 638 w 3339"/>
                      <a:gd name="T19" fmla="*/ 866 h 1428"/>
                      <a:gd name="T20" fmla="*/ 690 w 3339"/>
                      <a:gd name="T21" fmla="*/ 726 h 1428"/>
                      <a:gd name="T22" fmla="*/ 751 w 3339"/>
                      <a:gd name="T23" fmla="*/ 586 h 1428"/>
                      <a:gd name="T24" fmla="*/ 803 w 3339"/>
                      <a:gd name="T25" fmla="*/ 445 h 1428"/>
                      <a:gd name="T26" fmla="*/ 880 w 3339"/>
                      <a:gd name="T27" fmla="*/ 262 h 1428"/>
                      <a:gd name="T28" fmla="*/ 957 w 3339"/>
                      <a:gd name="T29" fmla="*/ 122 h 1428"/>
                      <a:gd name="T30" fmla="*/ 1019 w 3339"/>
                      <a:gd name="T31" fmla="*/ 54 h 1428"/>
                      <a:gd name="T32" fmla="*/ 1070 w 3339"/>
                      <a:gd name="T33" fmla="*/ 10 h 1428"/>
                      <a:gd name="T34" fmla="*/ 1122 w 3339"/>
                      <a:gd name="T35" fmla="*/ 0 h 1428"/>
                      <a:gd name="T36" fmla="*/ 1173 w 3339"/>
                      <a:gd name="T37" fmla="*/ 15 h 1428"/>
                      <a:gd name="T38" fmla="*/ 1225 w 3339"/>
                      <a:gd name="T39" fmla="*/ 59 h 1428"/>
                      <a:gd name="T40" fmla="*/ 1278 w 3339"/>
                      <a:gd name="T41" fmla="*/ 132 h 1428"/>
                      <a:gd name="T42" fmla="*/ 1338 w 3339"/>
                      <a:gd name="T43" fmla="*/ 223 h 1428"/>
                      <a:gd name="T44" fmla="*/ 1389 w 3339"/>
                      <a:gd name="T45" fmla="*/ 335 h 1428"/>
                      <a:gd name="T46" fmla="*/ 1492 w 3339"/>
                      <a:gd name="T47" fmla="*/ 600 h 1428"/>
                      <a:gd name="T48" fmla="*/ 1546 w 3339"/>
                      <a:gd name="T49" fmla="*/ 741 h 1428"/>
                      <a:gd name="T50" fmla="*/ 1605 w 3339"/>
                      <a:gd name="T51" fmla="*/ 886 h 1428"/>
                      <a:gd name="T52" fmla="*/ 1708 w 3339"/>
                      <a:gd name="T53" fmla="*/ 1143 h 1428"/>
                      <a:gd name="T54" fmla="*/ 1785 w 3339"/>
                      <a:gd name="T55" fmla="*/ 1293 h 1428"/>
                      <a:gd name="T56" fmla="*/ 1839 w 3339"/>
                      <a:gd name="T57" fmla="*/ 1364 h 1428"/>
                      <a:gd name="T58" fmla="*/ 1898 w 3339"/>
                      <a:gd name="T59" fmla="*/ 1408 h 1428"/>
                      <a:gd name="T60" fmla="*/ 1950 w 3339"/>
                      <a:gd name="T61" fmla="*/ 1428 h 1428"/>
                      <a:gd name="T62" fmla="*/ 2001 w 3339"/>
                      <a:gd name="T63" fmla="*/ 1418 h 1428"/>
                      <a:gd name="T64" fmla="*/ 2053 w 3339"/>
                      <a:gd name="T65" fmla="*/ 1379 h 1428"/>
                      <a:gd name="T66" fmla="*/ 2106 w 3339"/>
                      <a:gd name="T67" fmla="*/ 1316 h 1428"/>
                      <a:gd name="T68" fmla="*/ 2166 w 3339"/>
                      <a:gd name="T69" fmla="*/ 1229 h 1428"/>
                      <a:gd name="T70" fmla="*/ 2217 w 3339"/>
                      <a:gd name="T71" fmla="*/ 1118 h 1428"/>
                      <a:gd name="T72" fmla="*/ 2320 w 3339"/>
                      <a:gd name="T73" fmla="*/ 856 h 1428"/>
                      <a:gd name="T74" fmla="*/ 2374 w 3339"/>
                      <a:gd name="T75" fmla="*/ 716 h 1428"/>
                      <a:gd name="T76" fmla="*/ 2459 w 3339"/>
                      <a:gd name="T77" fmla="*/ 503 h 1428"/>
                      <a:gd name="T78" fmla="*/ 2536 w 3339"/>
                      <a:gd name="T79" fmla="*/ 310 h 1428"/>
                      <a:gd name="T80" fmla="*/ 2616 w 3339"/>
                      <a:gd name="T81" fmla="*/ 155 h 1428"/>
                      <a:gd name="T82" fmla="*/ 2667 w 3339"/>
                      <a:gd name="T83" fmla="*/ 78 h 1428"/>
                      <a:gd name="T84" fmla="*/ 2719 w 3339"/>
                      <a:gd name="T85" fmla="*/ 25 h 1428"/>
                      <a:gd name="T86" fmla="*/ 2778 w 3339"/>
                      <a:gd name="T87" fmla="*/ 0 h 1428"/>
                      <a:gd name="T88" fmla="*/ 2830 w 3339"/>
                      <a:gd name="T89" fmla="*/ 5 h 1428"/>
                      <a:gd name="T90" fmla="*/ 2883 w 3339"/>
                      <a:gd name="T91" fmla="*/ 39 h 1428"/>
                      <a:gd name="T92" fmla="*/ 2935 w 3339"/>
                      <a:gd name="T93" fmla="*/ 97 h 1428"/>
                      <a:gd name="T94" fmla="*/ 2986 w 3339"/>
                      <a:gd name="T95" fmla="*/ 180 h 1428"/>
                      <a:gd name="T96" fmla="*/ 3046 w 3339"/>
                      <a:gd name="T97" fmla="*/ 286 h 1428"/>
                      <a:gd name="T98" fmla="*/ 3097 w 3339"/>
                      <a:gd name="T99" fmla="*/ 407 h 1428"/>
                      <a:gd name="T100" fmla="*/ 3254 w 3339"/>
                      <a:gd name="T101" fmla="*/ 828 h 1428"/>
                      <a:gd name="T102" fmla="*/ 3313 w 3339"/>
                      <a:gd name="T103" fmla="*/ 963 h 14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39"/>
                      <a:gd name="T157" fmla="*/ 0 h 1428"/>
                      <a:gd name="T158" fmla="*/ 3339 w 3339"/>
                      <a:gd name="T159" fmla="*/ 1428 h 142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39" h="1428">
                        <a:moveTo>
                          <a:pt x="0" y="1070"/>
                        </a:moveTo>
                        <a:lnTo>
                          <a:pt x="26" y="1133"/>
                        </a:lnTo>
                        <a:lnTo>
                          <a:pt x="77" y="1239"/>
                        </a:lnTo>
                        <a:lnTo>
                          <a:pt x="129" y="1326"/>
                        </a:lnTo>
                        <a:lnTo>
                          <a:pt x="165" y="1359"/>
                        </a:lnTo>
                        <a:lnTo>
                          <a:pt x="216" y="1408"/>
                        </a:lnTo>
                        <a:lnTo>
                          <a:pt x="242" y="1423"/>
                        </a:lnTo>
                        <a:lnTo>
                          <a:pt x="268" y="1428"/>
                        </a:lnTo>
                        <a:lnTo>
                          <a:pt x="293" y="1428"/>
                        </a:lnTo>
                        <a:lnTo>
                          <a:pt x="319" y="1418"/>
                        </a:lnTo>
                        <a:lnTo>
                          <a:pt x="345" y="1404"/>
                        </a:lnTo>
                        <a:lnTo>
                          <a:pt x="371" y="1384"/>
                        </a:lnTo>
                        <a:lnTo>
                          <a:pt x="396" y="1356"/>
                        </a:lnTo>
                        <a:lnTo>
                          <a:pt x="422" y="1321"/>
                        </a:lnTo>
                        <a:lnTo>
                          <a:pt x="458" y="1283"/>
                        </a:lnTo>
                        <a:lnTo>
                          <a:pt x="509" y="1186"/>
                        </a:lnTo>
                        <a:lnTo>
                          <a:pt x="561" y="1070"/>
                        </a:lnTo>
                        <a:lnTo>
                          <a:pt x="587" y="1001"/>
                        </a:lnTo>
                        <a:lnTo>
                          <a:pt x="612" y="939"/>
                        </a:lnTo>
                        <a:lnTo>
                          <a:pt x="638" y="866"/>
                        </a:lnTo>
                        <a:lnTo>
                          <a:pt x="664" y="798"/>
                        </a:lnTo>
                        <a:lnTo>
                          <a:pt x="690" y="726"/>
                        </a:lnTo>
                        <a:lnTo>
                          <a:pt x="725" y="653"/>
                        </a:lnTo>
                        <a:lnTo>
                          <a:pt x="751" y="586"/>
                        </a:lnTo>
                        <a:lnTo>
                          <a:pt x="777" y="513"/>
                        </a:lnTo>
                        <a:lnTo>
                          <a:pt x="803" y="445"/>
                        </a:lnTo>
                        <a:lnTo>
                          <a:pt x="854" y="320"/>
                        </a:lnTo>
                        <a:lnTo>
                          <a:pt x="880" y="262"/>
                        </a:lnTo>
                        <a:lnTo>
                          <a:pt x="906" y="208"/>
                        </a:lnTo>
                        <a:lnTo>
                          <a:pt x="957" y="122"/>
                        </a:lnTo>
                        <a:lnTo>
                          <a:pt x="983" y="83"/>
                        </a:lnTo>
                        <a:lnTo>
                          <a:pt x="1019" y="54"/>
                        </a:lnTo>
                        <a:lnTo>
                          <a:pt x="1044" y="30"/>
                        </a:lnTo>
                        <a:lnTo>
                          <a:pt x="1070" y="10"/>
                        </a:lnTo>
                        <a:lnTo>
                          <a:pt x="1096" y="0"/>
                        </a:lnTo>
                        <a:lnTo>
                          <a:pt x="1122" y="0"/>
                        </a:lnTo>
                        <a:lnTo>
                          <a:pt x="1147" y="5"/>
                        </a:lnTo>
                        <a:lnTo>
                          <a:pt x="1173" y="15"/>
                        </a:lnTo>
                        <a:lnTo>
                          <a:pt x="1199" y="34"/>
                        </a:lnTo>
                        <a:lnTo>
                          <a:pt x="1225" y="59"/>
                        </a:lnTo>
                        <a:lnTo>
                          <a:pt x="1250" y="92"/>
                        </a:lnTo>
                        <a:lnTo>
                          <a:pt x="1278" y="132"/>
                        </a:lnTo>
                        <a:lnTo>
                          <a:pt x="1312" y="175"/>
                        </a:lnTo>
                        <a:lnTo>
                          <a:pt x="1338" y="223"/>
                        </a:lnTo>
                        <a:lnTo>
                          <a:pt x="1363" y="277"/>
                        </a:lnTo>
                        <a:lnTo>
                          <a:pt x="1389" y="335"/>
                        </a:lnTo>
                        <a:lnTo>
                          <a:pt x="1415" y="397"/>
                        </a:lnTo>
                        <a:lnTo>
                          <a:pt x="1492" y="600"/>
                        </a:lnTo>
                        <a:lnTo>
                          <a:pt x="1518" y="673"/>
                        </a:lnTo>
                        <a:lnTo>
                          <a:pt x="1546" y="741"/>
                        </a:lnTo>
                        <a:lnTo>
                          <a:pt x="1571" y="813"/>
                        </a:lnTo>
                        <a:lnTo>
                          <a:pt x="1605" y="886"/>
                        </a:lnTo>
                        <a:lnTo>
                          <a:pt x="1631" y="953"/>
                        </a:lnTo>
                        <a:lnTo>
                          <a:pt x="1708" y="1143"/>
                        </a:lnTo>
                        <a:lnTo>
                          <a:pt x="1734" y="1196"/>
                        </a:lnTo>
                        <a:lnTo>
                          <a:pt x="1785" y="1293"/>
                        </a:lnTo>
                        <a:lnTo>
                          <a:pt x="1813" y="1331"/>
                        </a:lnTo>
                        <a:lnTo>
                          <a:pt x="1839" y="1364"/>
                        </a:lnTo>
                        <a:lnTo>
                          <a:pt x="1873" y="1389"/>
                        </a:lnTo>
                        <a:lnTo>
                          <a:pt x="1898" y="1408"/>
                        </a:lnTo>
                        <a:lnTo>
                          <a:pt x="1924" y="1423"/>
                        </a:lnTo>
                        <a:lnTo>
                          <a:pt x="1950" y="1428"/>
                        </a:lnTo>
                        <a:lnTo>
                          <a:pt x="1976" y="1428"/>
                        </a:lnTo>
                        <a:lnTo>
                          <a:pt x="2001" y="1418"/>
                        </a:lnTo>
                        <a:lnTo>
                          <a:pt x="2027" y="1404"/>
                        </a:lnTo>
                        <a:lnTo>
                          <a:pt x="2053" y="1379"/>
                        </a:lnTo>
                        <a:lnTo>
                          <a:pt x="2081" y="1351"/>
                        </a:lnTo>
                        <a:lnTo>
                          <a:pt x="2106" y="1316"/>
                        </a:lnTo>
                        <a:lnTo>
                          <a:pt x="2132" y="1273"/>
                        </a:lnTo>
                        <a:lnTo>
                          <a:pt x="2166" y="1229"/>
                        </a:lnTo>
                        <a:lnTo>
                          <a:pt x="2192" y="1176"/>
                        </a:lnTo>
                        <a:lnTo>
                          <a:pt x="2217" y="1118"/>
                        </a:lnTo>
                        <a:lnTo>
                          <a:pt x="2269" y="993"/>
                        </a:lnTo>
                        <a:lnTo>
                          <a:pt x="2320" y="856"/>
                        </a:lnTo>
                        <a:lnTo>
                          <a:pt x="2348" y="785"/>
                        </a:lnTo>
                        <a:lnTo>
                          <a:pt x="2374" y="716"/>
                        </a:lnTo>
                        <a:lnTo>
                          <a:pt x="2425" y="571"/>
                        </a:lnTo>
                        <a:lnTo>
                          <a:pt x="2459" y="503"/>
                        </a:lnTo>
                        <a:lnTo>
                          <a:pt x="2485" y="436"/>
                        </a:lnTo>
                        <a:lnTo>
                          <a:pt x="2536" y="310"/>
                        </a:lnTo>
                        <a:lnTo>
                          <a:pt x="2588" y="203"/>
                        </a:lnTo>
                        <a:lnTo>
                          <a:pt x="2616" y="155"/>
                        </a:lnTo>
                        <a:lnTo>
                          <a:pt x="2641" y="112"/>
                        </a:lnTo>
                        <a:lnTo>
                          <a:pt x="2667" y="78"/>
                        </a:lnTo>
                        <a:lnTo>
                          <a:pt x="2693" y="49"/>
                        </a:lnTo>
                        <a:lnTo>
                          <a:pt x="2719" y="25"/>
                        </a:lnTo>
                        <a:lnTo>
                          <a:pt x="2752" y="10"/>
                        </a:lnTo>
                        <a:lnTo>
                          <a:pt x="2778" y="0"/>
                        </a:lnTo>
                        <a:lnTo>
                          <a:pt x="2804" y="0"/>
                        </a:lnTo>
                        <a:lnTo>
                          <a:pt x="2830" y="5"/>
                        </a:lnTo>
                        <a:lnTo>
                          <a:pt x="2855" y="20"/>
                        </a:lnTo>
                        <a:lnTo>
                          <a:pt x="2883" y="39"/>
                        </a:lnTo>
                        <a:lnTo>
                          <a:pt x="2909" y="63"/>
                        </a:lnTo>
                        <a:lnTo>
                          <a:pt x="2935" y="97"/>
                        </a:lnTo>
                        <a:lnTo>
                          <a:pt x="2960" y="135"/>
                        </a:lnTo>
                        <a:lnTo>
                          <a:pt x="2986" y="180"/>
                        </a:lnTo>
                        <a:lnTo>
                          <a:pt x="3012" y="233"/>
                        </a:lnTo>
                        <a:lnTo>
                          <a:pt x="3046" y="286"/>
                        </a:lnTo>
                        <a:lnTo>
                          <a:pt x="3071" y="343"/>
                        </a:lnTo>
                        <a:lnTo>
                          <a:pt x="3097" y="407"/>
                        </a:lnTo>
                        <a:lnTo>
                          <a:pt x="3176" y="610"/>
                        </a:lnTo>
                        <a:lnTo>
                          <a:pt x="3254" y="828"/>
                        </a:lnTo>
                        <a:lnTo>
                          <a:pt x="3280" y="896"/>
                        </a:lnTo>
                        <a:lnTo>
                          <a:pt x="3313" y="963"/>
                        </a:lnTo>
                        <a:lnTo>
                          <a:pt x="3339" y="1031"/>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23" name="Freeform 263">
                    <a:extLst>
                      <a:ext uri="{FF2B5EF4-FFF2-40B4-BE49-F238E27FC236}">
                        <a16:creationId xmlns:a16="http://schemas.microsoft.com/office/drawing/2014/main" id="{314760B4-D7DD-4B63-AE5B-6CCA3E561CC5}"/>
                      </a:ext>
                    </a:extLst>
                  </p:cNvPr>
                  <p:cNvSpPr>
                    <a:spLocks/>
                  </p:cNvSpPr>
                  <p:nvPr/>
                </p:nvSpPr>
                <p:spPr bwMode="auto">
                  <a:xfrm>
                    <a:off x="2436" y="7014"/>
                    <a:ext cx="3339" cy="1428"/>
                  </a:xfrm>
                  <a:custGeom>
                    <a:avLst/>
                    <a:gdLst>
                      <a:gd name="T0" fmla="*/ 26 w 3339"/>
                      <a:gd name="T1" fmla="*/ 422 h 1428"/>
                      <a:gd name="T2" fmla="*/ 129 w 3339"/>
                      <a:gd name="T3" fmla="*/ 697 h 1428"/>
                      <a:gd name="T4" fmla="*/ 190 w 3339"/>
                      <a:gd name="T5" fmla="*/ 838 h 1428"/>
                      <a:gd name="T6" fmla="*/ 242 w 3339"/>
                      <a:gd name="T7" fmla="*/ 978 h 1428"/>
                      <a:gd name="T8" fmla="*/ 319 w 3339"/>
                      <a:gd name="T9" fmla="*/ 1161 h 1428"/>
                      <a:gd name="T10" fmla="*/ 371 w 3339"/>
                      <a:gd name="T11" fmla="*/ 1263 h 1428"/>
                      <a:gd name="T12" fmla="*/ 422 w 3339"/>
                      <a:gd name="T13" fmla="*/ 1341 h 1428"/>
                      <a:gd name="T14" fmla="*/ 484 w 3339"/>
                      <a:gd name="T15" fmla="*/ 1399 h 1428"/>
                      <a:gd name="T16" fmla="*/ 535 w 3339"/>
                      <a:gd name="T17" fmla="*/ 1423 h 1428"/>
                      <a:gd name="T18" fmla="*/ 587 w 3339"/>
                      <a:gd name="T19" fmla="*/ 1423 h 1428"/>
                      <a:gd name="T20" fmla="*/ 638 w 3339"/>
                      <a:gd name="T21" fmla="*/ 1394 h 1428"/>
                      <a:gd name="T22" fmla="*/ 725 w 3339"/>
                      <a:gd name="T23" fmla="*/ 1302 h 1428"/>
                      <a:gd name="T24" fmla="*/ 777 w 3339"/>
                      <a:gd name="T25" fmla="*/ 1210 h 1428"/>
                      <a:gd name="T26" fmla="*/ 828 w 3339"/>
                      <a:gd name="T27" fmla="*/ 1099 h 1428"/>
                      <a:gd name="T28" fmla="*/ 931 w 3339"/>
                      <a:gd name="T29" fmla="*/ 833 h 1428"/>
                      <a:gd name="T30" fmla="*/ 1019 w 3339"/>
                      <a:gd name="T31" fmla="*/ 620 h 1428"/>
                      <a:gd name="T32" fmla="*/ 1096 w 3339"/>
                      <a:gd name="T33" fmla="*/ 412 h 1428"/>
                      <a:gd name="T34" fmla="*/ 1147 w 3339"/>
                      <a:gd name="T35" fmla="*/ 290 h 1428"/>
                      <a:gd name="T36" fmla="*/ 1225 w 3339"/>
                      <a:gd name="T37" fmla="*/ 140 h 1428"/>
                      <a:gd name="T38" fmla="*/ 1278 w 3339"/>
                      <a:gd name="T39" fmla="*/ 68 h 1428"/>
                      <a:gd name="T40" fmla="*/ 1338 w 3339"/>
                      <a:gd name="T41" fmla="*/ 20 h 1428"/>
                      <a:gd name="T42" fmla="*/ 1389 w 3339"/>
                      <a:gd name="T43" fmla="*/ 0 h 1428"/>
                      <a:gd name="T44" fmla="*/ 1441 w 3339"/>
                      <a:gd name="T45" fmla="*/ 10 h 1428"/>
                      <a:gd name="T46" fmla="*/ 1518 w 3339"/>
                      <a:gd name="T47" fmla="*/ 73 h 1428"/>
                      <a:gd name="T48" fmla="*/ 1605 w 3339"/>
                      <a:gd name="T49" fmla="*/ 199 h 1428"/>
                      <a:gd name="T50" fmla="*/ 1708 w 3339"/>
                      <a:gd name="T51" fmla="*/ 431 h 1428"/>
                      <a:gd name="T52" fmla="*/ 1785 w 3339"/>
                      <a:gd name="T53" fmla="*/ 640 h 1428"/>
                      <a:gd name="T54" fmla="*/ 1839 w 3339"/>
                      <a:gd name="T55" fmla="*/ 780 h 1428"/>
                      <a:gd name="T56" fmla="*/ 1924 w 3339"/>
                      <a:gd name="T57" fmla="*/ 988 h 1428"/>
                      <a:gd name="T58" fmla="*/ 2001 w 3339"/>
                      <a:gd name="T59" fmla="*/ 1171 h 1428"/>
                      <a:gd name="T60" fmla="*/ 2053 w 3339"/>
                      <a:gd name="T61" fmla="*/ 1273 h 1428"/>
                      <a:gd name="T62" fmla="*/ 2132 w 3339"/>
                      <a:gd name="T63" fmla="*/ 1379 h 1428"/>
                      <a:gd name="T64" fmla="*/ 2192 w 3339"/>
                      <a:gd name="T65" fmla="*/ 1418 h 1428"/>
                      <a:gd name="T66" fmla="*/ 2243 w 3339"/>
                      <a:gd name="T67" fmla="*/ 1428 h 1428"/>
                      <a:gd name="T68" fmla="*/ 2295 w 3339"/>
                      <a:gd name="T69" fmla="*/ 1413 h 1428"/>
                      <a:gd name="T70" fmla="*/ 2348 w 3339"/>
                      <a:gd name="T71" fmla="*/ 1364 h 1428"/>
                      <a:gd name="T72" fmla="*/ 2400 w 3339"/>
                      <a:gd name="T73" fmla="*/ 1293 h 1428"/>
                      <a:gd name="T74" fmla="*/ 2459 w 3339"/>
                      <a:gd name="T75" fmla="*/ 1201 h 1428"/>
                      <a:gd name="T76" fmla="*/ 2511 w 3339"/>
                      <a:gd name="T77" fmla="*/ 1084 h 1428"/>
                      <a:gd name="T78" fmla="*/ 2588 w 3339"/>
                      <a:gd name="T79" fmla="*/ 891 h 1428"/>
                      <a:gd name="T80" fmla="*/ 2641 w 3339"/>
                      <a:gd name="T81" fmla="*/ 750 h 1428"/>
                      <a:gd name="T82" fmla="*/ 2719 w 3339"/>
                      <a:gd name="T83" fmla="*/ 538 h 1428"/>
                      <a:gd name="T84" fmla="*/ 2778 w 3339"/>
                      <a:gd name="T85" fmla="*/ 402 h 1428"/>
                      <a:gd name="T86" fmla="*/ 2830 w 3339"/>
                      <a:gd name="T87" fmla="*/ 282 h 1428"/>
                      <a:gd name="T88" fmla="*/ 2909 w 3339"/>
                      <a:gd name="T89" fmla="*/ 132 h 1428"/>
                      <a:gd name="T90" fmla="*/ 2986 w 3339"/>
                      <a:gd name="T91" fmla="*/ 34 h 1428"/>
                      <a:gd name="T92" fmla="*/ 3046 w 3339"/>
                      <a:gd name="T93" fmla="*/ 5 h 1428"/>
                      <a:gd name="T94" fmla="*/ 3097 w 3339"/>
                      <a:gd name="T95" fmla="*/ 0 h 1428"/>
                      <a:gd name="T96" fmla="*/ 3176 w 3339"/>
                      <a:gd name="T97" fmla="*/ 49 h 1428"/>
                      <a:gd name="T98" fmla="*/ 3254 w 3339"/>
                      <a:gd name="T99" fmla="*/ 160 h 1428"/>
                      <a:gd name="T100" fmla="*/ 3313 w 3339"/>
                      <a:gd name="T101" fmla="*/ 262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358"/>
                        </a:moveTo>
                        <a:lnTo>
                          <a:pt x="26" y="422"/>
                        </a:lnTo>
                        <a:lnTo>
                          <a:pt x="103" y="625"/>
                        </a:lnTo>
                        <a:lnTo>
                          <a:pt x="129" y="697"/>
                        </a:lnTo>
                        <a:lnTo>
                          <a:pt x="165" y="770"/>
                        </a:lnTo>
                        <a:lnTo>
                          <a:pt x="190" y="838"/>
                        </a:lnTo>
                        <a:lnTo>
                          <a:pt x="216" y="910"/>
                        </a:lnTo>
                        <a:lnTo>
                          <a:pt x="242" y="978"/>
                        </a:lnTo>
                        <a:lnTo>
                          <a:pt x="293" y="1103"/>
                        </a:lnTo>
                        <a:lnTo>
                          <a:pt x="319" y="1161"/>
                        </a:lnTo>
                        <a:lnTo>
                          <a:pt x="345" y="1214"/>
                        </a:lnTo>
                        <a:lnTo>
                          <a:pt x="371" y="1263"/>
                        </a:lnTo>
                        <a:lnTo>
                          <a:pt x="396" y="1306"/>
                        </a:lnTo>
                        <a:lnTo>
                          <a:pt x="422" y="1341"/>
                        </a:lnTo>
                        <a:lnTo>
                          <a:pt x="458" y="1374"/>
                        </a:lnTo>
                        <a:lnTo>
                          <a:pt x="484" y="1399"/>
                        </a:lnTo>
                        <a:lnTo>
                          <a:pt x="509" y="1413"/>
                        </a:lnTo>
                        <a:lnTo>
                          <a:pt x="535" y="1423"/>
                        </a:lnTo>
                        <a:lnTo>
                          <a:pt x="561" y="1428"/>
                        </a:lnTo>
                        <a:lnTo>
                          <a:pt x="587" y="1423"/>
                        </a:lnTo>
                        <a:lnTo>
                          <a:pt x="612" y="1413"/>
                        </a:lnTo>
                        <a:lnTo>
                          <a:pt x="638" y="1394"/>
                        </a:lnTo>
                        <a:lnTo>
                          <a:pt x="664" y="1369"/>
                        </a:lnTo>
                        <a:lnTo>
                          <a:pt x="725" y="1302"/>
                        </a:lnTo>
                        <a:lnTo>
                          <a:pt x="751" y="1258"/>
                        </a:lnTo>
                        <a:lnTo>
                          <a:pt x="777" y="1210"/>
                        </a:lnTo>
                        <a:lnTo>
                          <a:pt x="803" y="1156"/>
                        </a:lnTo>
                        <a:lnTo>
                          <a:pt x="828" y="1099"/>
                        </a:lnTo>
                        <a:lnTo>
                          <a:pt x="854" y="1036"/>
                        </a:lnTo>
                        <a:lnTo>
                          <a:pt x="931" y="833"/>
                        </a:lnTo>
                        <a:lnTo>
                          <a:pt x="983" y="688"/>
                        </a:lnTo>
                        <a:lnTo>
                          <a:pt x="1019" y="620"/>
                        </a:lnTo>
                        <a:lnTo>
                          <a:pt x="1044" y="547"/>
                        </a:lnTo>
                        <a:lnTo>
                          <a:pt x="1096" y="412"/>
                        </a:lnTo>
                        <a:lnTo>
                          <a:pt x="1122" y="348"/>
                        </a:lnTo>
                        <a:lnTo>
                          <a:pt x="1147" y="290"/>
                        </a:lnTo>
                        <a:lnTo>
                          <a:pt x="1199" y="185"/>
                        </a:lnTo>
                        <a:lnTo>
                          <a:pt x="1225" y="140"/>
                        </a:lnTo>
                        <a:lnTo>
                          <a:pt x="1250" y="102"/>
                        </a:lnTo>
                        <a:lnTo>
                          <a:pt x="1278" y="68"/>
                        </a:lnTo>
                        <a:lnTo>
                          <a:pt x="1312" y="39"/>
                        </a:lnTo>
                        <a:lnTo>
                          <a:pt x="1338" y="20"/>
                        </a:lnTo>
                        <a:lnTo>
                          <a:pt x="1363" y="5"/>
                        </a:lnTo>
                        <a:lnTo>
                          <a:pt x="1389" y="0"/>
                        </a:lnTo>
                        <a:lnTo>
                          <a:pt x="1415" y="0"/>
                        </a:lnTo>
                        <a:lnTo>
                          <a:pt x="1441" y="10"/>
                        </a:lnTo>
                        <a:lnTo>
                          <a:pt x="1466" y="25"/>
                        </a:lnTo>
                        <a:lnTo>
                          <a:pt x="1518" y="73"/>
                        </a:lnTo>
                        <a:lnTo>
                          <a:pt x="1571" y="150"/>
                        </a:lnTo>
                        <a:lnTo>
                          <a:pt x="1605" y="199"/>
                        </a:lnTo>
                        <a:lnTo>
                          <a:pt x="1657" y="305"/>
                        </a:lnTo>
                        <a:lnTo>
                          <a:pt x="1708" y="431"/>
                        </a:lnTo>
                        <a:lnTo>
                          <a:pt x="1760" y="567"/>
                        </a:lnTo>
                        <a:lnTo>
                          <a:pt x="1785" y="640"/>
                        </a:lnTo>
                        <a:lnTo>
                          <a:pt x="1813" y="707"/>
                        </a:lnTo>
                        <a:lnTo>
                          <a:pt x="1839" y="780"/>
                        </a:lnTo>
                        <a:lnTo>
                          <a:pt x="1873" y="851"/>
                        </a:lnTo>
                        <a:lnTo>
                          <a:pt x="1924" y="988"/>
                        </a:lnTo>
                        <a:lnTo>
                          <a:pt x="1976" y="1113"/>
                        </a:lnTo>
                        <a:lnTo>
                          <a:pt x="2001" y="1171"/>
                        </a:lnTo>
                        <a:lnTo>
                          <a:pt x="2027" y="1224"/>
                        </a:lnTo>
                        <a:lnTo>
                          <a:pt x="2053" y="1273"/>
                        </a:lnTo>
                        <a:lnTo>
                          <a:pt x="2106" y="1351"/>
                        </a:lnTo>
                        <a:lnTo>
                          <a:pt x="2132" y="1379"/>
                        </a:lnTo>
                        <a:lnTo>
                          <a:pt x="2166" y="1404"/>
                        </a:lnTo>
                        <a:lnTo>
                          <a:pt x="2192" y="1418"/>
                        </a:lnTo>
                        <a:lnTo>
                          <a:pt x="2217" y="1428"/>
                        </a:lnTo>
                        <a:lnTo>
                          <a:pt x="2243" y="1428"/>
                        </a:lnTo>
                        <a:lnTo>
                          <a:pt x="2269" y="1423"/>
                        </a:lnTo>
                        <a:lnTo>
                          <a:pt x="2295" y="1413"/>
                        </a:lnTo>
                        <a:lnTo>
                          <a:pt x="2320" y="1394"/>
                        </a:lnTo>
                        <a:lnTo>
                          <a:pt x="2348" y="1364"/>
                        </a:lnTo>
                        <a:lnTo>
                          <a:pt x="2374" y="1331"/>
                        </a:lnTo>
                        <a:lnTo>
                          <a:pt x="2400" y="1293"/>
                        </a:lnTo>
                        <a:lnTo>
                          <a:pt x="2425" y="1249"/>
                        </a:lnTo>
                        <a:lnTo>
                          <a:pt x="2459" y="1201"/>
                        </a:lnTo>
                        <a:lnTo>
                          <a:pt x="2485" y="1148"/>
                        </a:lnTo>
                        <a:lnTo>
                          <a:pt x="2511" y="1084"/>
                        </a:lnTo>
                        <a:lnTo>
                          <a:pt x="2536" y="1026"/>
                        </a:lnTo>
                        <a:lnTo>
                          <a:pt x="2588" y="891"/>
                        </a:lnTo>
                        <a:lnTo>
                          <a:pt x="2616" y="818"/>
                        </a:lnTo>
                        <a:lnTo>
                          <a:pt x="2641" y="750"/>
                        </a:lnTo>
                        <a:lnTo>
                          <a:pt x="2693" y="605"/>
                        </a:lnTo>
                        <a:lnTo>
                          <a:pt x="2719" y="538"/>
                        </a:lnTo>
                        <a:lnTo>
                          <a:pt x="2752" y="470"/>
                        </a:lnTo>
                        <a:lnTo>
                          <a:pt x="2778" y="402"/>
                        </a:lnTo>
                        <a:lnTo>
                          <a:pt x="2804" y="339"/>
                        </a:lnTo>
                        <a:lnTo>
                          <a:pt x="2830" y="282"/>
                        </a:lnTo>
                        <a:lnTo>
                          <a:pt x="2883" y="175"/>
                        </a:lnTo>
                        <a:lnTo>
                          <a:pt x="2909" y="132"/>
                        </a:lnTo>
                        <a:lnTo>
                          <a:pt x="2935" y="92"/>
                        </a:lnTo>
                        <a:lnTo>
                          <a:pt x="2986" y="34"/>
                        </a:lnTo>
                        <a:lnTo>
                          <a:pt x="3012" y="15"/>
                        </a:lnTo>
                        <a:lnTo>
                          <a:pt x="3046" y="5"/>
                        </a:lnTo>
                        <a:lnTo>
                          <a:pt x="3071" y="0"/>
                        </a:lnTo>
                        <a:lnTo>
                          <a:pt x="3097" y="0"/>
                        </a:lnTo>
                        <a:lnTo>
                          <a:pt x="3123" y="10"/>
                        </a:lnTo>
                        <a:lnTo>
                          <a:pt x="3176" y="49"/>
                        </a:lnTo>
                        <a:lnTo>
                          <a:pt x="3228" y="117"/>
                        </a:lnTo>
                        <a:lnTo>
                          <a:pt x="3254" y="160"/>
                        </a:lnTo>
                        <a:lnTo>
                          <a:pt x="3280" y="208"/>
                        </a:lnTo>
                        <a:lnTo>
                          <a:pt x="3313" y="262"/>
                        </a:lnTo>
                        <a:lnTo>
                          <a:pt x="3339" y="315"/>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24" name="Freeform 262">
                    <a:extLst>
                      <a:ext uri="{FF2B5EF4-FFF2-40B4-BE49-F238E27FC236}">
                        <a16:creationId xmlns:a16="http://schemas.microsoft.com/office/drawing/2014/main" id="{FD53BD8D-C7A2-4723-BB81-4C0F1BF63DA5}"/>
                      </a:ext>
                    </a:extLst>
                  </p:cNvPr>
                  <p:cNvSpPr>
                    <a:spLocks/>
                  </p:cNvSpPr>
                  <p:nvPr/>
                </p:nvSpPr>
                <p:spPr bwMode="auto">
                  <a:xfrm>
                    <a:off x="2436" y="7014"/>
                    <a:ext cx="3339" cy="1428"/>
                  </a:xfrm>
                  <a:custGeom>
                    <a:avLst/>
                    <a:gdLst>
                      <a:gd name="T0" fmla="*/ 26 w 3339"/>
                      <a:gd name="T1" fmla="*/ 5 h 1428"/>
                      <a:gd name="T2" fmla="*/ 77 w 3339"/>
                      <a:gd name="T3" fmla="*/ 30 h 1428"/>
                      <a:gd name="T4" fmla="*/ 129 w 3339"/>
                      <a:gd name="T5" fmla="*/ 87 h 1428"/>
                      <a:gd name="T6" fmla="*/ 190 w 3339"/>
                      <a:gd name="T7" fmla="*/ 170 h 1428"/>
                      <a:gd name="T8" fmla="*/ 242 w 3339"/>
                      <a:gd name="T9" fmla="*/ 272 h 1428"/>
                      <a:gd name="T10" fmla="*/ 319 w 3339"/>
                      <a:gd name="T11" fmla="*/ 455 h 1428"/>
                      <a:gd name="T12" fmla="*/ 422 w 3339"/>
                      <a:gd name="T13" fmla="*/ 736 h 1428"/>
                      <a:gd name="T14" fmla="*/ 535 w 3339"/>
                      <a:gd name="T15" fmla="*/ 1011 h 1428"/>
                      <a:gd name="T16" fmla="*/ 612 w 3339"/>
                      <a:gd name="T17" fmla="*/ 1191 h 1428"/>
                      <a:gd name="T18" fmla="*/ 690 w 3339"/>
                      <a:gd name="T19" fmla="*/ 1326 h 1428"/>
                      <a:gd name="T20" fmla="*/ 751 w 3339"/>
                      <a:gd name="T21" fmla="*/ 1389 h 1428"/>
                      <a:gd name="T22" fmla="*/ 803 w 3339"/>
                      <a:gd name="T23" fmla="*/ 1423 h 1428"/>
                      <a:gd name="T24" fmla="*/ 854 w 3339"/>
                      <a:gd name="T25" fmla="*/ 1428 h 1428"/>
                      <a:gd name="T26" fmla="*/ 906 w 3339"/>
                      <a:gd name="T27" fmla="*/ 1404 h 1428"/>
                      <a:gd name="T28" fmla="*/ 957 w 3339"/>
                      <a:gd name="T29" fmla="*/ 1356 h 1428"/>
                      <a:gd name="T30" fmla="*/ 1019 w 3339"/>
                      <a:gd name="T31" fmla="*/ 1278 h 1428"/>
                      <a:gd name="T32" fmla="*/ 1070 w 3339"/>
                      <a:gd name="T33" fmla="*/ 1181 h 1428"/>
                      <a:gd name="T34" fmla="*/ 1147 w 3339"/>
                      <a:gd name="T35" fmla="*/ 1001 h 1428"/>
                      <a:gd name="T36" fmla="*/ 1250 w 3339"/>
                      <a:gd name="T37" fmla="*/ 721 h 1428"/>
                      <a:gd name="T38" fmla="*/ 1312 w 3339"/>
                      <a:gd name="T39" fmla="*/ 581 h 1428"/>
                      <a:gd name="T40" fmla="*/ 1441 w 3339"/>
                      <a:gd name="T41" fmla="*/ 262 h 1428"/>
                      <a:gd name="T42" fmla="*/ 1492 w 3339"/>
                      <a:gd name="T43" fmla="*/ 160 h 1428"/>
                      <a:gd name="T44" fmla="*/ 1546 w 3339"/>
                      <a:gd name="T45" fmla="*/ 83 h 1428"/>
                      <a:gd name="T46" fmla="*/ 1605 w 3339"/>
                      <a:gd name="T47" fmla="*/ 30 h 1428"/>
                      <a:gd name="T48" fmla="*/ 1657 w 3339"/>
                      <a:gd name="T49" fmla="*/ 0 h 1428"/>
                      <a:gd name="T50" fmla="*/ 1708 w 3339"/>
                      <a:gd name="T51" fmla="*/ 5 h 1428"/>
                      <a:gd name="T52" fmla="*/ 1760 w 3339"/>
                      <a:gd name="T53" fmla="*/ 34 h 1428"/>
                      <a:gd name="T54" fmla="*/ 1813 w 3339"/>
                      <a:gd name="T55" fmla="*/ 92 h 1428"/>
                      <a:gd name="T56" fmla="*/ 1873 w 3339"/>
                      <a:gd name="T57" fmla="*/ 175 h 1428"/>
                      <a:gd name="T58" fmla="*/ 1950 w 3339"/>
                      <a:gd name="T59" fmla="*/ 339 h 1428"/>
                      <a:gd name="T60" fmla="*/ 2027 w 3339"/>
                      <a:gd name="T61" fmla="*/ 533 h 1428"/>
                      <a:gd name="T62" fmla="*/ 2106 w 3339"/>
                      <a:gd name="T63" fmla="*/ 745 h 1428"/>
                      <a:gd name="T64" fmla="*/ 2166 w 3339"/>
                      <a:gd name="T65" fmla="*/ 886 h 1428"/>
                      <a:gd name="T66" fmla="*/ 2243 w 3339"/>
                      <a:gd name="T67" fmla="*/ 1084 h 1428"/>
                      <a:gd name="T68" fmla="*/ 2320 w 3339"/>
                      <a:gd name="T69" fmla="*/ 1249 h 1428"/>
                      <a:gd name="T70" fmla="*/ 2374 w 3339"/>
                      <a:gd name="T71" fmla="*/ 1331 h 1428"/>
                      <a:gd name="T72" fmla="*/ 2425 w 3339"/>
                      <a:gd name="T73" fmla="*/ 1389 h 1428"/>
                      <a:gd name="T74" fmla="*/ 2511 w 3339"/>
                      <a:gd name="T75" fmla="*/ 1428 h 1428"/>
                      <a:gd name="T76" fmla="*/ 2562 w 3339"/>
                      <a:gd name="T77" fmla="*/ 1418 h 1428"/>
                      <a:gd name="T78" fmla="*/ 2616 w 3339"/>
                      <a:gd name="T79" fmla="*/ 1379 h 1428"/>
                      <a:gd name="T80" fmla="*/ 2693 w 3339"/>
                      <a:gd name="T81" fmla="*/ 1273 h 1428"/>
                      <a:gd name="T82" fmla="*/ 2752 w 3339"/>
                      <a:gd name="T83" fmla="*/ 1171 h 1428"/>
                      <a:gd name="T84" fmla="*/ 2830 w 3339"/>
                      <a:gd name="T85" fmla="*/ 988 h 1428"/>
                      <a:gd name="T86" fmla="*/ 2883 w 3339"/>
                      <a:gd name="T87" fmla="*/ 851 h 1428"/>
                      <a:gd name="T88" fmla="*/ 2960 w 3339"/>
                      <a:gd name="T89" fmla="*/ 640 h 1428"/>
                      <a:gd name="T90" fmla="*/ 3012 w 3339"/>
                      <a:gd name="T91" fmla="*/ 498 h 1428"/>
                      <a:gd name="T92" fmla="*/ 3071 w 3339"/>
                      <a:gd name="T93" fmla="*/ 368 h 1428"/>
                      <a:gd name="T94" fmla="*/ 3151 w 3339"/>
                      <a:gd name="T95" fmla="*/ 199 h 1428"/>
                      <a:gd name="T96" fmla="*/ 3202 w 3339"/>
                      <a:gd name="T97" fmla="*/ 112 h 1428"/>
                      <a:gd name="T98" fmla="*/ 3254 w 3339"/>
                      <a:gd name="T99" fmla="*/ 49 h 1428"/>
                      <a:gd name="T100" fmla="*/ 3313 w 3339"/>
                      <a:gd name="T101" fmla="*/ 10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0"/>
                        </a:moveTo>
                        <a:lnTo>
                          <a:pt x="26" y="5"/>
                        </a:lnTo>
                        <a:lnTo>
                          <a:pt x="52" y="15"/>
                        </a:lnTo>
                        <a:lnTo>
                          <a:pt x="77" y="30"/>
                        </a:lnTo>
                        <a:lnTo>
                          <a:pt x="103" y="54"/>
                        </a:lnTo>
                        <a:lnTo>
                          <a:pt x="129" y="87"/>
                        </a:lnTo>
                        <a:lnTo>
                          <a:pt x="165" y="127"/>
                        </a:lnTo>
                        <a:lnTo>
                          <a:pt x="190" y="170"/>
                        </a:lnTo>
                        <a:lnTo>
                          <a:pt x="216" y="218"/>
                        </a:lnTo>
                        <a:lnTo>
                          <a:pt x="242" y="272"/>
                        </a:lnTo>
                        <a:lnTo>
                          <a:pt x="268" y="330"/>
                        </a:lnTo>
                        <a:lnTo>
                          <a:pt x="319" y="455"/>
                        </a:lnTo>
                        <a:lnTo>
                          <a:pt x="371" y="591"/>
                        </a:lnTo>
                        <a:lnTo>
                          <a:pt x="422" y="736"/>
                        </a:lnTo>
                        <a:lnTo>
                          <a:pt x="458" y="808"/>
                        </a:lnTo>
                        <a:lnTo>
                          <a:pt x="535" y="1011"/>
                        </a:lnTo>
                        <a:lnTo>
                          <a:pt x="561" y="1074"/>
                        </a:lnTo>
                        <a:lnTo>
                          <a:pt x="612" y="1191"/>
                        </a:lnTo>
                        <a:lnTo>
                          <a:pt x="664" y="1288"/>
                        </a:lnTo>
                        <a:lnTo>
                          <a:pt x="690" y="1326"/>
                        </a:lnTo>
                        <a:lnTo>
                          <a:pt x="725" y="1359"/>
                        </a:lnTo>
                        <a:lnTo>
                          <a:pt x="751" y="1389"/>
                        </a:lnTo>
                        <a:lnTo>
                          <a:pt x="777" y="1408"/>
                        </a:lnTo>
                        <a:lnTo>
                          <a:pt x="803" y="1423"/>
                        </a:lnTo>
                        <a:lnTo>
                          <a:pt x="828" y="1428"/>
                        </a:lnTo>
                        <a:lnTo>
                          <a:pt x="854" y="1428"/>
                        </a:lnTo>
                        <a:lnTo>
                          <a:pt x="880" y="1418"/>
                        </a:lnTo>
                        <a:lnTo>
                          <a:pt x="906" y="1404"/>
                        </a:lnTo>
                        <a:lnTo>
                          <a:pt x="931" y="1384"/>
                        </a:lnTo>
                        <a:lnTo>
                          <a:pt x="957" y="1356"/>
                        </a:lnTo>
                        <a:lnTo>
                          <a:pt x="983" y="1321"/>
                        </a:lnTo>
                        <a:lnTo>
                          <a:pt x="1019" y="1278"/>
                        </a:lnTo>
                        <a:lnTo>
                          <a:pt x="1044" y="1234"/>
                        </a:lnTo>
                        <a:lnTo>
                          <a:pt x="1070" y="1181"/>
                        </a:lnTo>
                        <a:lnTo>
                          <a:pt x="1122" y="1065"/>
                        </a:lnTo>
                        <a:lnTo>
                          <a:pt x="1147" y="1001"/>
                        </a:lnTo>
                        <a:lnTo>
                          <a:pt x="1199" y="866"/>
                        </a:lnTo>
                        <a:lnTo>
                          <a:pt x="1250" y="721"/>
                        </a:lnTo>
                        <a:lnTo>
                          <a:pt x="1278" y="653"/>
                        </a:lnTo>
                        <a:lnTo>
                          <a:pt x="1312" y="581"/>
                        </a:lnTo>
                        <a:lnTo>
                          <a:pt x="1389" y="378"/>
                        </a:lnTo>
                        <a:lnTo>
                          <a:pt x="1441" y="262"/>
                        </a:lnTo>
                        <a:lnTo>
                          <a:pt x="1466" y="208"/>
                        </a:lnTo>
                        <a:lnTo>
                          <a:pt x="1492" y="160"/>
                        </a:lnTo>
                        <a:lnTo>
                          <a:pt x="1518" y="117"/>
                        </a:lnTo>
                        <a:lnTo>
                          <a:pt x="1546" y="83"/>
                        </a:lnTo>
                        <a:lnTo>
                          <a:pt x="1571" y="54"/>
                        </a:lnTo>
                        <a:lnTo>
                          <a:pt x="1605" y="30"/>
                        </a:lnTo>
                        <a:lnTo>
                          <a:pt x="1631" y="10"/>
                        </a:lnTo>
                        <a:lnTo>
                          <a:pt x="1657" y="0"/>
                        </a:lnTo>
                        <a:lnTo>
                          <a:pt x="1682" y="0"/>
                        </a:lnTo>
                        <a:lnTo>
                          <a:pt x="1708" y="5"/>
                        </a:lnTo>
                        <a:lnTo>
                          <a:pt x="1734" y="15"/>
                        </a:lnTo>
                        <a:lnTo>
                          <a:pt x="1760" y="34"/>
                        </a:lnTo>
                        <a:lnTo>
                          <a:pt x="1785" y="59"/>
                        </a:lnTo>
                        <a:lnTo>
                          <a:pt x="1813" y="92"/>
                        </a:lnTo>
                        <a:lnTo>
                          <a:pt x="1839" y="132"/>
                        </a:lnTo>
                        <a:lnTo>
                          <a:pt x="1873" y="175"/>
                        </a:lnTo>
                        <a:lnTo>
                          <a:pt x="1898" y="223"/>
                        </a:lnTo>
                        <a:lnTo>
                          <a:pt x="1950" y="339"/>
                        </a:lnTo>
                        <a:lnTo>
                          <a:pt x="2001" y="465"/>
                        </a:lnTo>
                        <a:lnTo>
                          <a:pt x="2027" y="533"/>
                        </a:lnTo>
                        <a:lnTo>
                          <a:pt x="2081" y="678"/>
                        </a:lnTo>
                        <a:lnTo>
                          <a:pt x="2106" y="745"/>
                        </a:lnTo>
                        <a:lnTo>
                          <a:pt x="2132" y="818"/>
                        </a:lnTo>
                        <a:lnTo>
                          <a:pt x="2166" y="886"/>
                        </a:lnTo>
                        <a:lnTo>
                          <a:pt x="2192" y="958"/>
                        </a:lnTo>
                        <a:lnTo>
                          <a:pt x="2243" y="1084"/>
                        </a:lnTo>
                        <a:lnTo>
                          <a:pt x="2295" y="1201"/>
                        </a:lnTo>
                        <a:lnTo>
                          <a:pt x="2320" y="1249"/>
                        </a:lnTo>
                        <a:lnTo>
                          <a:pt x="2348" y="1293"/>
                        </a:lnTo>
                        <a:lnTo>
                          <a:pt x="2374" y="1331"/>
                        </a:lnTo>
                        <a:lnTo>
                          <a:pt x="2400" y="1364"/>
                        </a:lnTo>
                        <a:lnTo>
                          <a:pt x="2425" y="1389"/>
                        </a:lnTo>
                        <a:lnTo>
                          <a:pt x="2485" y="1423"/>
                        </a:lnTo>
                        <a:lnTo>
                          <a:pt x="2511" y="1428"/>
                        </a:lnTo>
                        <a:lnTo>
                          <a:pt x="2536" y="1428"/>
                        </a:lnTo>
                        <a:lnTo>
                          <a:pt x="2562" y="1418"/>
                        </a:lnTo>
                        <a:lnTo>
                          <a:pt x="2588" y="1404"/>
                        </a:lnTo>
                        <a:lnTo>
                          <a:pt x="2616" y="1379"/>
                        </a:lnTo>
                        <a:lnTo>
                          <a:pt x="2641" y="1351"/>
                        </a:lnTo>
                        <a:lnTo>
                          <a:pt x="2693" y="1273"/>
                        </a:lnTo>
                        <a:lnTo>
                          <a:pt x="2719" y="1224"/>
                        </a:lnTo>
                        <a:lnTo>
                          <a:pt x="2752" y="1171"/>
                        </a:lnTo>
                        <a:lnTo>
                          <a:pt x="2804" y="1055"/>
                        </a:lnTo>
                        <a:lnTo>
                          <a:pt x="2830" y="988"/>
                        </a:lnTo>
                        <a:lnTo>
                          <a:pt x="2855" y="925"/>
                        </a:lnTo>
                        <a:lnTo>
                          <a:pt x="2883" y="851"/>
                        </a:lnTo>
                        <a:lnTo>
                          <a:pt x="2909" y="785"/>
                        </a:lnTo>
                        <a:lnTo>
                          <a:pt x="2960" y="640"/>
                        </a:lnTo>
                        <a:lnTo>
                          <a:pt x="2986" y="571"/>
                        </a:lnTo>
                        <a:lnTo>
                          <a:pt x="3012" y="498"/>
                        </a:lnTo>
                        <a:lnTo>
                          <a:pt x="3046" y="431"/>
                        </a:lnTo>
                        <a:lnTo>
                          <a:pt x="3071" y="368"/>
                        </a:lnTo>
                        <a:lnTo>
                          <a:pt x="3123" y="252"/>
                        </a:lnTo>
                        <a:lnTo>
                          <a:pt x="3151" y="199"/>
                        </a:lnTo>
                        <a:lnTo>
                          <a:pt x="3176" y="150"/>
                        </a:lnTo>
                        <a:lnTo>
                          <a:pt x="3202" y="112"/>
                        </a:lnTo>
                        <a:lnTo>
                          <a:pt x="3228" y="78"/>
                        </a:lnTo>
                        <a:lnTo>
                          <a:pt x="3254" y="49"/>
                        </a:lnTo>
                        <a:lnTo>
                          <a:pt x="3280" y="25"/>
                        </a:lnTo>
                        <a:lnTo>
                          <a:pt x="3313" y="10"/>
                        </a:lnTo>
                        <a:lnTo>
                          <a:pt x="3339" y="0"/>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5418" name="Freeform 259">
                <a:extLst>
                  <a:ext uri="{FF2B5EF4-FFF2-40B4-BE49-F238E27FC236}">
                    <a16:creationId xmlns:a16="http://schemas.microsoft.com/office/drawing/2014/main" id="{CAE3D87A-7343-4AA6-82C6-08E404ED8700}"/>
                  </a:ext>
                </a:extLst>
              </p:cNvPr>
              <p:cNvSpPr>
                <a:spLocks/>
              </p:cNvSpPr>
              <p:nvPr/>
            </p:nvSpPr>
            <p:spPr bwMode="auto">
              <a:xfrm>
                <a:off x="2275" y="5178"/>
                <a:ext cx="3339" cy="1428"/>
              </a:xfrm>
              <a:custGeom>
                <a:avLst/>
                <a:gdLst>
                  <a:gd name="T0" fmla="*/ 26 w 3339"/>
                  <a:gd name="T1" fmla="*/ 5 h 1428"/>
                  <a:gd name="T2" fmla="*/ 77 w 3339"/>
                  <a:gd name="T3" fmla="*/ 30 h 1428"/>
                  <a:gd name="T4" fmla="*/ 131 w 3339"/>
                  <a:gd name="T5" fmla="*/ 88 h 1428"/>
                  <a:gd name="T6" fmla="*/ 190 w 3339"/>
                  <a:gd name="T7" fmla="*/ 170 h 1428"/>
                  <a:gd name="T8" fmla="*/ 242 w 3339"/>
                  <a:gd name="T9" fmla="*/ 272 h 1428"/>
                  <a:gd name="T10" fmla="*/ 319 w 3339"/>
                  <a:gd name="T11" fmla="*/ 455 h 1428"/>
                  <a:gd name="T12" fmla="*/ 424 w 3339"/>
                  <a:gd name="T13" fmla="*/ 736 h 1428"/>
                  <a:gd name="T14" fmla="*/ 535 w 3339"/>
                  <a:gd name="T15" fmla="*/ 1011 h 1428"/>
                  <a:gd name="T16" fmla="*/ 612 w 3339"/>
                  <a:gd name="T17" fmla="*/ 1191 h 1428"/>
                  <a:gd name="T18" fmla="*/ 692 w 3339"/>
                  <a:gd name="T19" fmla="*/ 1326 h 1428"/>
                  <a:gd name="T20" fmla="*/ 751 w 3339"/>
                  <a:gd name="T21" fmla="*/ 1389 h 1428"/>
                  <a:gd name="T22" fmla="*/ 803 w 3339"/>
                  <a:gd name="T23" fmla="*/ 1423 h 1428"/>
                  <a:gd name="T24" fmla="*/ 854 w 3339"/>
                  <a:gd name="T25" fmla="*/ 1428 h 1428"/>
                  <a:gd name="T26" fmla="*/ 906 w 3339"/>
                  <a:gd name="T27" fmla="*/ 1404 h 1428"/>
                  <a:gd name="T28" fmla="*/ 959 w 3339"/>
                  <a:gd name="T29" fmla="*/ 1356 h 1428"/>
                  <a:gd name="T30" fmla="*/ 1019 w 3339"/>
                  <a:gd name="T31" fmla="*/ 1278 h 1428"/>
                  <a:gd name="T32" fmla="*/ 1070 w 3339"/>
                  <a:gd name="T33" fmla="*/ 1181 h 1428"/>
                  <a:gd name="T34" fmla="*/ 1147 w 3339"/>
                  <a:gd name="T35" fmla="*/ 1003 h 1428"/>
                  <a:gd name="T36" fmla="*/ 1252 w 3339"/>
                  <a:gd name="T37" fmla="*/ 721 h 1428"/>
                  <a:gd name="T38" fmla="*/ 1312 w 3339"/>
                  <a:gd name="T39" fmla="*/ 581 h 1428"/>
                  <a:gd name="T40" fmla="*/ 1441 w 3339"/>
                  <a:gd name="T41" fmla="*/ 262 h 1428"/>
                  <a:gd name="T42" fmla="*/ 1494 w 3339"/>
                  <a:gd name="T43" fmla="*/ 160 h 1428"/>
                  <a:gd name="T44" fmla="*/ 1546 w 3339"/>
                  <a:gd name="T45" fmla="*/ 83 h 1428"/>
                  <a:gd name="T46" fmla="*/ 1605 w 3339"/>
                  <a:gd name="T47" fmla="*/ 30 h 1428"/>
                  <a:gd name="T48" fmla="*/ 1657 w 3339"/>
                  <a:gd name="T49" fmla="*/ 0 h 1428"/>
                  <a:gd name="T50" fmla="*/ 1708 w 3339"/>
                  <a:gd name="T51" fmla="*/ 5 h 1428"/>
                  <a:gd name="T52" fmla="*/ 1762 w 3339"/>
                  <a:gd name="T53" fmla="*/ 35 h 1428"/>
                  <a:gd name="T54" fmla="*/ 1813 w 3339"/>
                  <a:gd name="T55" fmla="*/ 92 h 1428"/>
                  <a:gd name="T56" fmla="*/ 1873 w 3339"/>
                  <a:gd name="T57" fmla="*/ 175 h 1428"/>
                  <a:gd name="T58" fmla="*/ 1950 w 3339"/>
                  <a:gd name="T59" fmla="*/ 340 h 1428"/>
                  <a:gd name="T60" fmla="*/ 2029 w 3339"/>
                  <a:gd name="T61" fmla="*/ 533 h 1428"/>
                  <a:gd name="T62" fmla="*/ 2106 w 3339"/>
                  <a:gd name="T63" fmla="*/ 746 h 1428"/>
                  <a:gd name="T64" fmla="*/ 2166 w 3339"/>
                  <a:gd name="T65" fmla="*/ 886 h 1428"/>
                  <a:gd name="T66" fmla="*/ 2243 w 3339"/>
                  <a:gd name="T67" fmla="*/ 1084 h 1428"/>
                  <a:gd name="T68" fmla="*/ 2322 w 3339"/>
                  <a:gd name="T69" fmla="*/ 1249 h 1428"/>
                  <a:gd name="T70" fmla="*/ 2374 w 3339"/>
                  <a:gd name="T71" fmla="*/ 1331 h 1428"/>
                  <a:gd name="T72" fmla="*/ 2425 w 3339"/>
                  <a:gd name="T73" fmla="*/ 1389 h 1428"/>
                  <a:gd name="T74" fmla="*/ 2511 w 3339"/>
                  <a:gd name="T75" fmla="*/ 1428 h 1428"/>
                  <a:gd name="T76" fmla="*/ 2564 w 3339"/>
                  <a:gd name="T77" fmla="*/ 1418 h 1428"/>
                  <a:gd name="T78" fmla="*/ 2616 w 3339"/>
                  <a:gd name="T79" fmla="*/ 1379 h 1428"/>
                  <a:gd name="T80" fmla="*/ 2693 w 3339"/>
                  <a:gd name="T81" fmla="*/ 1273 h 1428"/>
                  <a:gd name="T82" fmla="*/ 2752 w 3339"/>
                  <a:gd name="T83" fmla="*/ 1171 h 1428"/>
                  <a:gd name="T84" fmla="*/ 2832 w 3339"/>
                  <a:gd name="T85" fmla="*/ 988 h 1428"/>
                  <a:gd name="T86" fmla="*/ 2883 w 3339"/>
                  <a:gd name="T87" fmla="*/ 853 h 1428"/>
                  <a:gd name="T88" fmla="*/ 2960 w 3339"/>
                  <a:gd name="T89" fmla="*/ 640 h 1428"/>
                  <a:gd name="T90" fmla="*/ 3012 w 3339"/>
                  <a:gd name="T91" fmla="*/ 498 h 1428"/>
                  <a:gd name="T92" fmla="*/ 3071 w 3339"/>
                  <a:gd name="T93" fmla="*/ 368 h 1428"/>
                  <a:gd name="T94" fmla="*/ 3151 w 3339"/>
                  <a:gd name="T95" fmla="*/ 198 h 1428"/>
                  <a:gd name="T96" fmla="*/ 3202 w 3339"/>
                  <a:gd name="T97" fmla="*/ 112 h 1428"/>
                  <a:gd name="T98" fmla="*/ 3254 w 3339"/>
                  <a:gd name="T99" fmla="*/ 49 h 1428"/>
                  <a:gd name="T100" fmla="*/ 3313 w 3339"/>
                  <a:gd name="T101" fmla="*/ 10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0"/>
                    </a:moveTo>
                    <a:lnTo>
                      <a:pt x="26" y="5"/>
                    </a:lnTo>
                    <a:lnTo>
                      <a:pt x="52" y="15"/>
                    </a:lnTo>
                    <a:lnTo>
                      <a:pt x="77" y="30"/>
                    </a:lnTo>
                    <a:lnTo>
                      <a:pt x="103" y="53"/>
                    </a:lnTo>
                    <a:lnTo>
                      <a:pt x="131" y="88"/>
                    </a:lnTo>
                    <a:lnTo>
                      <a:pt x="165" y="127"/>
                    </a:lnTo>
                    <a:lnTo>
                      <a:pt x="190" y="170"/>
                    </a:lnTo>
                    <a:lnTo>
                      <a:pt x="216" y="218"/>
                    </a:lnTo>
                    <a:lnTo>
                      <a:pt x="242" y="272"/>
                    </a:lnTo>
                    <a:lnTo>
                      <a:pt x="268" y="330"/>
                    </a:lnTo>
                    <a:lnTo>
                      <a:pt x="319" y="455"/>
                    </a:lnTo>
                    <a:lnTo>
                      <a:pt x="371" y="591"/>
                    </a:lnTo>
                    <a:lnTo>
                      <a:pt x="424" y="736"/>
                    </a:lnTo>
                    <a:lnTo>
                      <a:pt x="458" y="808"/>
                    </a:lnTo>
                    <a:lnTo>
                      <a:pt x="535" y="1011"/>
                    </a:lnTo>
                    <a:lnTo>
                      <a:pt x="561" y="1074"/>
                    </a:lnTo>
                    <a:lnTo>
                      <a:pt x="612" y="1191"/>
                    </a:lnTo>
                    <a:lnTo>
                      <a:pt x="664" y="1288"/>
                    </a:lnTo>
                    <a:lnTo>
                      <a:pt x="692" y="1326"/>
                    </a:lnTo>
                    <a:lnTo>
                      <a:pt x="725" y="1361"/>
                    </a:lnTo>
                    <a:lnTo>
                      <a:pt x="751" y="1389"/>
                    </a:lnTo>
                    <a:lnTo>
                      <a:pt x="777" y="1409"/>
                    </a:lnTo>
                    <a:lnTo>
                      <a:pt x="803" y="1423"/>
                    </a:lnTo>
                    <a:lnTo>
                      <a:pt x="828" y="1428"/>
                    </a:lnTo>
                    <a:lnTo>
                      <a:pt x="854" y="1428"/>
                    </a:lnTo>
                    <a:lnTo>
                      <a:pt x="880" y="1418"/>
                    </a:lnTo>
                    <a:lnTo>
                      <a:pt x="906" y="1404"/>
                    </a:lnTo>
                    <a:lnTo>
                      <a:pt x="931" y="1384"/>
                    </a:lnTo>
                    <a:lnTo>
                      <a:pt x="959" y="1356"/>
                    </a:lnTo>
                    <a:lnTo>
                      <a:pt x="985" y="1321"/>
                    </a:lnTo>
                    <a:lnTo>
                      <a:pt x="1019" y="1278"/>
                    </a:lnTo>
                    <a:lnTo>
                      <a:pt x="1044" y="1234"/>
                    </a:lnTo>
                    <a:lnTo>
                      <a:pt x="1070" y="1181"/>
                    </a:lnTo>
                    <a:lnTo>
                      <a:pt x="1122" y="1064"/>
                    </a:lnTo>
                    <a:lnTo>
                      <a:pt x="1147" y="1003"/>
                    </a:lnTo>
                    <a:lnTo>
                      <a:pt x="1199" y="866"/>
                    </a:lnTo>
                    <a:lnTo>
                      <a:pt x="1252" y="721"/>
                    </a:lnTo>
                    <a:lnTo>
                      <a:pt x="1278" y="653"/>
                    </a:lnTo>
                    <a:lnTo>
                      <a:pt x="1312" y="581"/>
                    </a:lnTo>
                    <a:lnTo>
                      <a:pt x="1389" y="378"/>
                    </a:lnTo>
                    <a:lnTo>
                      <a:pt x="1441" y="262"/>
                    </a:lnTo>
                    <a:lnTo>
                      <a:pt x="1466" y="208"/>
                    </a:lnTo>
                    <a:lnTo>
                      <a:pt x="1494" y="160"/>
                    </a:lnTo>
                    <a:lnTo>
                      <a:pt x="1520" y="117"/>
                    </a:lnTo>
                    <a:lnTo>
                      <a:pt x="1546" y="83"/>
                    </a:lnTo>
                    <a:lnTo>
                      <a:pt x="1571" y="53"/>
                    </a:lnTo>
                    <a:lnTo>
                      <a:pt x="1605" y="30"/>
                    </a:lnTo>
                    <a:lnTo>
                      <a:pt x="1631" y="10"/>
                    </a:lnTo>
                    <a:lnTo>
                      <a:pt x="1657" y="0"/>
                    </a:lnTo>
                    <a:lnTo>
                      <a:pt x="1682" y="0"/>
                    </a:lnTo>
                    <a:lnTo>
                      <a:pt x="1708" y="5"/>
                    </a:lnTo>
                    <a:lnTo>
                      <a:pt x="1734" y="15"/>
                    </a:lnTo>
                    <a:lnTo>
                      <a:pt x="1762" y="35"/>
                    </a:lnTo>
                    <a:lnTo>
                      <a:pt x="1787" y="58"/>
                    </a:lnTo>
                    <a:lnTo>
                      <a:pt x="1813" y="92"/>
                    </a:lnTo>
                    <a:lnTo>
                      <a:pt x="1839" y="132"/>
                    </a:lnTo>
                    <a:lnTo>
                      <a:pt x="1873" y="175"/>
                    </a:lnTo>
                    <a:lnTo>
                      <a:pt x="1898" y="223"/>
                    </a:lnTo>
                    <a:lnTo>
                      <a:pt x="1950" y="340"/>
                    </a:lnTo>
                    <a:lnTo>
                      <a:pt x="2001" y="465"/>
                    </a:lnTo>
                    <a:lnTo>
                      <a:pt x="2029" y="533"/>
                    </a:lnTo>
                    <a:lnTo>
                      <a:pt x="2081" y="678"/>
                    </a:lnTo>
                    <a:lnTo>
                      <a:pt x="2106" y="746"/>
                    </a:lnTo>
                    <a:lnTo>
                      <a:pt x="2132" y="818"/>
                    </a:lnTo>
                    <a:lnTo>
                      <a:pt x="2166" y="886"/>
                    </a:lnTo>
                    <a:lnTo>
                      <a:pt x="2192" y="958"/>
                    </a:lnTo>
                    <a:lnTo>
                      <a:pt x="2243" y="1084"/>
                    </a:lnTo>
                    <a:lnTo>
                      <a:pt x="2297" y="1201"/>
                    </a:lnTo>
                    <a:lnTo>
                      <a:pt x="2322" y="1249"/>
                    </a:lnTo>
                    <a:lnTo>
                      <a:pt x="2348" y="1292"/>
                    </a:lnTo>
                    <a:lnTo>
                      <a:pt x="2374" y="1331"/>
                    </a:lnTo>
                    <a:lnTo>
                      <a:pt x="2400" y="1364"/>
                    </a:lnTo>
                    <a:lnTo>
                      <a:pt x="2425" y="1389"/>
                    </a:lnTo>
                    <a:lnTo>
                      <a:pt x="2485" y="1423"/>
                    </a:lnTo>
                    <a:lnTo>
                      <a:pt x="2511" y="1428"/>
                    </a:lnTo>
                    <a:lnTo>
                      <a:pt x="2536" y="1428"/>
                    </a:lnTo>
                    <a:lnTo>
                      <a:pt x="2564" y="1418"/>
                    </a:lnTo>
                    <a:lnTo>
                      <a:pt x="2590" y="1404"/>
                    </a:lnTo>
                    <a:lnTo>
                      <a:pt x="2616" y="1379"/>
                    </a:lnTo>
                    <a:lnTo>
                      <a:pt x="2641" y="1351"/>
                    </a:lnTo>
                    <a:lnTo>
                      <a:pt x="2693" y="1273"/>
                    </a:lnTo>
                    <a:lnTo>
                      <a:pt x="2719" y="1224"/>
                    </a:lnTo>
                    <a:lnTo>
                      <a:pt x="2752" y="1171"/>
                    </a:lnTo>
                    <a:lnTo>
                      <a:pt x="2804" y="1056"/>
                    </a:lnTo>
                    <a:lnTo>
                      <a:pt x="2832" y="988"/>
                    </a:lnTo>
                    <a:lnTo>
                      <a:pt x="2857" y="924"/>
                    </a:lnTo>
                    <a:lnTo>
                      <a:pt x="2883" y="853"/>
                    </a:lnTo>
                    <a:lnTo>
                      <a:pt x="2909" y="784"/>
                    </a:lnTo>
                    <a:lnTo>
                      <a:pt x="2960" y="640"/>
                    </a:lnTo>
                    <a:lnTo>
                      <a:pt x="2986" y="571"/>
                    </a:lnTo>
                    <a:lnTo>
                      <a:pt x="3012" y="498"/>
                    </a:lnTo>
                    <a:lnTo>
                      <a:pt x="3046" y="431"/>
                    </a:lnTo>
                    <a:lnTo>
                      <a:pt x="3071" y="368"/>
                    </a:lnTo>
                    <a:lnTo>
                      <a:pt x="3125" y="252"/>
                    </a:lnTo>
                    <a:lnTo>
                      <a:pt x="3151" y="198"/>
                    </a:lnTo>
                    <a:lnTo>
                      <a:pt x="3176" y="150"/>
                    </a:lnTo>
                    <a:lnTo>
                      <a:pt x="3202" y="112"/>
                    </a:lnTo>
                    <a:lnTo>
                      <a:pt x="3228" y="78"/>
                    </a:lnTo>
                    <a:lnTo>
                      <a:pt x="3254" y="49"/>
                    </a:lnTo>
                    <a:lnTo>
                      <a:pt x="3280" y="25"/>
                    </a:lnTo>
                    <a:lnTo>
                      <a:pt x="3313" y="10"/>
                    </a:lnTo>
                    <a:lnTo>
                      <a:pt x="3339" y="0"/>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5411" name="Group 10">
              <a:extLst>
                <a:ext uri="{FF2B5EF4-FFF2-40B4-BE49-F238E27FC236}">
                  <a16:creationId xmlns:a16="http://schemas.microsoft.com/office/drawing/2014/main" id="{A3ACC829-A71E-41D6-B64E-7CF55C4FC400}"/>
                </a:ext>
              </a:extLst>
            </p:cNvPr>
            <p:cNvGrpSpPr>
              <a:grpSpLocks/>
            </p:cNvGrpSpPr>
            <p:nvPr/>
          </p:nvGrpSpPr>
          <p:grpSpPr bwMode="auto">
            <a:xfrm>
              <a:off x="2976" y="2621"/>
              <a:ext cx="2519" cy="979"/>
              <a:chOff x="1314" y="7818"/>
              <a:chExt cx="6298" cy="2448"/>
            </a:xfrm>
          </p:grpSpPr>
          <p:grpSp>
            <p:nvGrpSpPr>
              <p:cNvPr id="15412" name="Group 13">
                <a:extLst>
                  <a:ext uri="{FF2B5EF4-FFF2-40B4-BE49-F238E27FC236}">
                    <a16:creationId xmlns:a16="http://schemas.microsoft.com/office/drawing/2014/main" id="{D3F4E534-F8BA-4A32-A04E-A27E298AA20B}"/>
                  </a:ext>
                </a:extLst>
              </p:cNvPr>
              <p:cNvGrpSpPr>
                <a:grpSpLocks/>
              </p:cNvGrpSpPr>
              <p:nvPr/>
            </p:nvGrpSpPr>
            <p:grpSpPr bwMode="auto">
              <a:xfrm>
                <a:off x="1800" y="7866"/>
                <a:ext cx="5370" cy="2400"/>
                <a:chOff x="1800" y="1908"/>
                <a:chExt cx="5370" cy="3120"/>
              </a:xfrm>
            </p:grpSpPr>
            <p:sp>
              <p:nvSpPr>
                <p:cNvPr id="15415" name="Line 15">
                  <a:extLst>
                    <a:ext uri="{FF2B5EF4-FFF2-40B4-BE49-F238E27FC236}">
                      <a16:creationId xmlns:a16="http://schemas.microsoft.com/office/drawing/2014/main" id="{4F45F11D-30D0-4CB6-AA15-86EB92BD09F1}"/>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16" name="Line 14">
                  <a:extLst>
                    <a:ext uri="{FF2B5EF4-FFF2-40B4-BE49-F238E27FC236}">
                      <a16:creationId xmlns:a16="http://schemas.microsoft.com/office/drawing/2014/main" id="{72D16A08-40C0-469E-BF5E-45411E963FF6}"/>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413" name="Rectangle 12">
                <a:extLst>
                  <a:ext uri="{FF2B5EF4-FFF2-40B4-BE49-F238E27FC236}">
                    <a16:creationId xmlns:a16="http://schemas.microsoft.com/office/drawing/2014/main" id="{9A6F15BD-6490-4120-A100-4DC8FB711BED}"/>
                  </a:ext>
                </a:extLst>
              </p:cNvPr>
              <p:cNvSpPr>
                <a:spLocks noChangeArrowheads="1"/>
              </p:cNvSpPr>
              <p:nvPr/>
            </p:nvSpPr>
            <p:spPr bwMode="auto">
              <a:xfrm>
                <a:off x="7279" y="8643"/>
                <a:ext cx="333"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sp>
            <p:nvSpPr>
              <p:cNvPr id="15414" name="Rectangle 11">
                <a:extLst>
                  <a:ext uri="{FF2B5EF4-FFF2-40B4-BE49-F238E27FC236}">
                    <a16:creationId xmlns:a16="http://schemas.microsoft.com/office/drawing/2014/main" id="{B2701DF5-278A-410F-82D4-C33FBE21A171}"/>
                  </a:ext>
                </a:extLst>
              </p:cNvPr>
              <p:cNvSpPr>
                <a:spLocks noChangeArrowheads="1"/>
              </p:cNvSpPr>
              <p:nvPr/>
            </p:nvSpPr>
            <p:spPr bwMode="auto">
              <a:xfrm>
                <a:off x="1314" y="7818"/>
                <a:ext cx="56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uVT1</a:t>
                </a:r>
                <a:endParaRPr lang="en-US" altLang="zh-CN" sz="1000"/>
              </a:p>
              <a:p>
                <a:endParaRPr lang="en-US" altLang="zh-CN">
                  <a:latin typeface="Times New Roman" panose="02020603050405020304" pitchFamily="18" charset="0"/>
                </a:endParaRPr>
              </a:p>
            </p:txBody>
          </p:sp>
        </p:grpSp>
      </p:grpSp>
      <p:sp>
        <p:nvSpPr>
          <p:cNvPr id="39945" name="Rectangle 9">
            <a:extLst>
              <a:ext uri="{FF2B5EF4-FFF2-40B4-BE49-F238E27FC236}">
                <a16:creationId xmlns:a16="http://schemas.microsoft.com/office/drawing/2014/main" id="{90DE5ADE-8999-4468-A3F2-118AE1371789}"/>
              </a:ext>
            </a:extLst>
          </p:cNvPr>
          <p:cNvSpPr>
            <a:spLocks noChangeArrowheads="1"/>
          </p:cNvSpPr>
          <p:nvPr/>
        </p:nvSpPr>
        <p:spPr bwMode="auto">
          <a:xfrm>
            <a:off x="4905375" y="346075"/>
            <a:ext cx="1778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d1</a:t>
            </a:r>
            <a:endParaRPr lang="en-US" altLang="zh-CN" sz="1000"/>
          </a:p>
          <a:p>
            <a:endParaRPr lang="en-US" altLang="zh-CN">
              <a:latin typeface="Times New Roman" panose="02020603050405020304" pitchFamily="18" charset="0"/>
            </a:endParaRPr>
          </a:p>
        </p:txBody>
      </p:sp>
      <p:grpSp>
        <p:nvGrpSpPr>
          <p:cNvPr id="28" name="Group 4">
            <a:extLst>
              <a:ext uri="{FF2B5EF4-FFF2-40B4-BE49-F238E27FC236}">
                <a16:creationId xmlns:a16="http://schemas.microsoft.com/office/drawing/2014/main" id="{7ABE6D48-4811-4373-8E67-C30C8EF34BB0}"/>
              </a:ext>
            </a:extLst>
          </p:cNvPr>
          <p:cNvGrpSpPr>
            <a:grpSpLocks/>
          </p:cNvGrpSpPr>
          <p:nvPr/>
        </p:nvGrpSpPr>
        <p:grpSpPr bwMode="auto">
          <a:xfrm>
            <a:off x="5343525" y="33338"/>
            <a:ext cx="1319213" cy="587375"/>
            <a:chOff x="2286" y="2136"/>
            <a:chExt cx="2078" cy="923"/>
          </a:xfrm>
        </p:grpSpPr>
        <p:sp>
          <p:nvSpPr>
            <p:cNvPr id="15407" name="Rectangle 7">
              <a:extLst>
                <a:ext uri="{FF2B5EF4-FFF2-40B4-BE49-F238E27FC236}">
                  <a16:creationId xmlns:a16="http://schemas.microsoft.com/office/drawing/2014/main" id="{CF52E4C6-1741-4070-9F44-992EE5BF1D4E}"/>
                </a:ext>
              </a:extLst>
            </p:cNvPr>
            <p:cNvSpPr>
              <a:spLocks noChangeArrowheads="1"/>
            </p:cNvSpPr>
            <p:nvPr/>
          </p:nvSpPr>
          <p:spPr bwMode="auto">
            <a:xfrm>
              <a:off x="2286" y="2136"/>
              <a:ext cx="280"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ua</a:t>
              </a:r>
              <a:endParaRPr lang="en-US" altLang="zh-CN" sz="1000"/>
            </a:p>
            <a:p>
              <a:endParaRPr lang="en-US" altLang="zh-CN">
                <a:latin typeface="Times New Roman" panose="02020603050405020304" pitchFamily="18" charset="0"/>
              </a:endParaRPr>
            </a:p>
          </p:txBody>
        </p:sp>
        <p:sp>
          <p:nvSpPr>
            <p:cNvPr id="15408" name="Rectangle 6">
              <a:extLst>
                <a:ext uri="{FF2B5EF4-FFF2-40B4-BE49-F238E27FC236}">
                  <a16:creationId xmlns:a16="http://schemas.microsoft.com/office/drawing/2014/main" id="{5A6F9ECA-742D-4A2A-BF2F-CE7BE5D90FFB}"/>
                </a:ext>
              </a:extLst>
            </p:cNvPr>
            <p:cNvSpPr>
              <a:spLocks noChangeArrowheads="1"/>
            </p:cNvSpPr>
            <p:nvPr/>
          </p:nvSpPr>
          <p:spPr bwMode="auto">
            <a:xfrm>
              <a:off x="3231" y="2151"/>
              <a:ext cx="280"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ub</a:t>
              </a:r>
              <a:endParaRPr lang="en-US" altLang="zh-CN" sz="1000"/>
            </a:p>
            <a:p>
              <a:endParaRPr lang="en-US" altLang="zh-CN">
                <a:latin typeface="Times New Roman" panose="02020603050405020304" pitchFamily="18" charset="0"/>
              </a:endParaRPr>
            </a:p>
          </p:txBody>
        </p:sp>
        <p:sp>
          <p:nvSpPr>
            <p:cNvPr id="15409" name="Rectangle 5">
              <a:extLst>
                <a:ext uri="{FF2B5EF4-FFF2-40B4-BE49-F238E27FC236}">
                  <a16:creationId xmlns:a16="http://schemas.microsoft.com/office/drawing/2014/main" id="{9ACE02E3-6218-42E1-8666-34305B979429}"/>
                </a:ext>
              </a:extLst>
            </p:cNvPr>
            <p:cNvSpPr>
              <a:spLocks noChangeArrowheads="1"/>
            </p:cNvSpPr>
            <p:nvPr/>
          </p:nvSpPr>
          <p:spPr bwMode="auto">
            <a:xfrm>
              <a:off x="4084" y="2136"/>
              <a:ext cx="280"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uc</a:t>
              </a:r>
              <a:endParaRPr lang="en-US" altLang="zh-CN" sz="1000"/>
            </a:p>
            <a:p>
              <a:endParaRPr lang="en-US" altLang="zh-CN">
                <a:latin typeface="Times New Roman" panose="02020603050405020304" pitchFamily="18" charset="0"/>
              </a:endParaRPr>
            </a:p>
          </p:txBody>
        </p:sp>
      </p:grpSp>
      <p:sp>
        <p:nvSpPr>
          <p:cNvPr id="15384" name="Rectangle 267">
            <a:extLst>
              <a:ext uri="{FF2B5EF4-FFF2-40B4-BE49-F238E27FC236}">
                <a16:creationId xmlns:a16="http://schemas.microsoft.com/office/drawing/2014/main" id="{5AA1BB5A-FEC2-4EC3-BDC9-B593DBBF0105}"/>
              </a:ext>
            </a:extLst>
          </p:cNvPr>
          <p:cNvSpPr>
            <a:spLocks noChangeArrowheads="1"/>
          </p:cNvSpPr>
          <p:nvPr/>
        </p:nvSpPr>
        <p:spPr bwMode="auto">
          <a:xfrm>
            <a:off x="155575" y="-900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5" name="Rectangle 361">
            <a:extLst>
              <a:ext uri="{FF2B5EF4-FFF2-40B4-BE49-F238E27FC236}">
                <a16:creationId xmlns:a16="http://schemas.microsoft.com/office/drawing/2014/main" id="{7C19DE0D-2459-4CC7-9FE0-05691A027F60}"/>
              </a:ext>
            </a:extLst>
          </p:cNvPr>
          <p:cNvSpPr>
            <a:spLocks noChangeArrowheads="1"/>
          </p:cNvSpPr>
          <p:nvPr/>
        </p:nvSpPr>
        <p:spPr bwMode="auto">
          <a:xfrm>
            <a:off x="155575" y="-900113"/>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 </a:t>
            </a:r>
          </a:p>
          <a:p>
            <a:endParaRPr lang="en-US" altLang="zh-CN">
              <a:latin typeface="Times New Roman" panose="02020603050405020304" pitchFamily="18" charset="0"/>
            </a:endParaRPr>
          </a:p>
        </p:txBody>
      </p:sp>
      <p:sp>
        <p:nvSpPr>
          <p:cNvPr id="15386" name="Rectangle 363">
            <a:extLst>
              <a:ext uri="{FF2B5EF4-FFF2-40B4-BE49-F238E27FC236}">
                <a16:creationId xmlns:a16="http://schemas.microsoft.com/office/drawing/2014/main" id="{4D86D9AA-A271-4A85-93F7-9E97037951F9}"/>
              </a:ext>
            </a:extLst>
          </p:cNvPr>
          <p:cNvSpPr>
            <a:spLocks noGrp="1" noChangeArrowheads="1"/>
          </p:cNvSpPr>
          <p:nvPr>
            <p:ph type="title"/>
          </p:nvPr>
        </p:nvSpPr>
        <p:spPr>
          <a:xfrm>
            <a:off x="304800" y="228600"/>
            <a:ext cx="4267200" cy="609600"/>
          </a:xfrm>
          <a:noFill/>
        </p:spPr>
        <p:txBody>
          <a:bodyPr/>
          <a:lstStyle/>
          <a:p>
            <a:pPr algn="ctr" eaLnBrk="1" hangingPunct="1"/>
            <a:r>
              <a:rPr lang="en-US" altLang="zh-CN" sz="2400" b="1">
                <a:solidFill>
                  <a:srgbClr val="040408"/>
                </a:solidFill>
                <a:latin typeface="宋体" panose="02010600030101010101" pitchFamily="2" charset="-122"/>
              </a:rPr>
              <a:t>§2.6 </a:t>
            </a:r>
            <a:r>
              <a:rPr lang="zh-CN" altLang="en-US" sz="2400" b="1">
                <a:solidFill>
                  <a:srgbClr val="040408"/>
                </a:solidFill>
                <a:latin typeface="宋体" panose="02010600030101010101" pitchFamily="2" charset="-122"/>
              </a:rPr>
              <a:t>三相桥式全控整流电路</a:t>
            </a:r>
            <a:r>
              <a:rPr lang="zh-CN" altLang="en-US"/>
              <a:t> </a:t>
            </a:r>
          </a:p>
        </p:txBody>
      </p:sp>
      <p:sp>
        <p:nvSpPr>
          <p:cNvPr id="40304" name="Line 368">
            <a:extLst>
              <a:ext uri="{FF2B5EF4-FFF2-40B4-BE49-F238E27FC236}">
                <a16:creationId xmlns:a16="http://schemas.microsoft.com/office/drawing/2014/main" id="{720460FA-9522-4C83-BDDA-DF41DF8B0F6D}"/>
              </a:ext>
            </a:extLst>
          </p:cNvPr>
          <p:cNvSpPr>
            <a:spLocks noChangeShapeType="1"/>
          </p:cNvSpPr>
          <p:nvPr/>
        </p:nvSpPr>
        <p:spPr bwMode="auto">
          <a:xfrm flipV="1">
            <a:off x="2590800" y="1752600"/>
            <a:ext cx="0" cy="533400"/>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9" name="Group 373">
            <a:extLst>
              <a:ext uri="{FF2B5EF4-FFF2-40B4-BE49-F238E27FC236}">
                <a16:creationId xmlns:a16="http://schemas.microsoft.com/office/drawing/2014/main" id="{609A3901-1740-42A1-9B76-E460008F2709}"/>
              </a:ext>
            </a:extLst>
          </p:cNvPr>
          <p:cNvGrpSpPr>
            <a:grpSpLocks/>
          </p:cNvGrpSpPr>
          <p:nvPr/>
        </p:nvGrpSpPr>
        <p:grpSpPr bwMode="auto">
          <a:xfrm>
            <a:off x="2590800" y="1752600"/>
            <a:ext cx="1447800" cy="1905000"/>
            <a:chOff x="1632" y="1104"/>
            <a:chExt cx="912" cy="1200"/>
          </a:xfrm>
        </p:grpSpPr>
        <p:sp>
          <p:nvSpPr>
            <p:cNvPr id="15405" name="Line 369">
              <a:extLst>
                <a:ext uri="{FF2B5EF4-FFF2-40B4-BE49-F238E27FC236}">
                  <a16:creationId xmlns:a16="http://schemas.microsoft.com/office/drawing/2014/main" id="{99671580-41B6-4E6E-888B-7794A0583465}"/>
                </a:ext>
              </a:extLst>
            </p:cNvPr>
            <p:cNvSpPr>
              <a:spLocks noChangeShapeType="1"/>
            </p:cNvSpPr>
            <p:nvPr/>
          </p:nvSpPr>
          <p:spPr bwMode="auto">
            <a:xfrm>
              <a:off x="1632" y="1104"/>
              <a:ext cx="912" cy="0"/>
            </a:xfrm>
            <a:prstGeom prst="line">
              <a:avLst/>
            </a:prstGeom>
            <a:noFill/>
            <a:ln w="952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406" name="Line 370">
              <a:extLst>
                <a:ext uri="{FF2B5EF4-FFF2-40B4-BE49-F238E27FC236}">
                  <a16:creationId xmlns:a16="http://schemas.microsoft.com/office/drawing/2014/main" id="{F88E4806-D061-4A87-B642-F91C4A406449}"/>
                </a:ext>
              </a:extLst>
            </p:cNvPr>
            <p:cNvSpPr>
              <a:spLocks noChangeShapeType="1"/>
            </p:cNvSpPr>
            <p:nvPr/>
          </p:nvSpPr>
          <p:spPr bwMode="auto">
            <a:xfrm>
              <a:off x="2544" y="1104"/>
              <a:ext cx="0" cy="1200"/>
            </a:xfrm>
            <a:prstGeom prst="line">
              <a:avLst/>
            </a:prstGeom>
            <a:noFill/>
            <a:ln w="952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0" name="Group 374">
            <a:extLst>
              <a:ext uri="{FF2B5EF4-FFF2-40B4-BE49-F238E27FC236}">
                <a16:creationId xmlns:a16="http://schemas.microsoft.com/office/drawing/2014/main" id="{8E5517C5-3CC8-41EA-90C4-E706F12B9BD9}"/>
              </a:ext>
            </a:extLst>
          </p:cNvPr>
          <p:cNvGrpSpPr>
            <a:grpSpLocks/>
          </p:cNvGrpSpPr>
          <p:nvPr/>
        </p:nvGrpSpPr>
        <p:grpSpPr bwMode="auto">
          <a:xfrm>
            <a:off x="2971800" y="2819400"/>
            <a:ext cx="1066800" cy="838200"/>
            <a:chOff x="1872" y="1776"/>
            <a:chExt cx="672" cy="528"/>
          </a:xfrm>
        </p:grpSpPr>
        <p:sp>
          <p:nvSpPr>
            <p:cNvPr id="15403" name="Line 371">
              <a:extLst>
                <a:ext uri="{FF2B5EF4-FFF2-40B4-BE49-F238E27FC236}">
                  <a16:creationId xmlns:a16="http://schemas.microsoft.com/office/drawing/2014/main" id="{D9132780-9466-471B-B51F-B1F44FF3E6C8}"/>
                </a:ext>
              </a:extLst>
            </p:cNvPr>
            <p:cNvSpPr>
              <a:spLocks noChangeShapeType="1"/>
            </p:cNvSpPr>
            <p:nvPr/>
          </p:nvSpPr>
          <p:spPr bwMode="auto">
            <a:xfrm flipH="1">
              <a:off x="1872" y="2304"/>
              <a:ext cx="672" cy="0"/>
            </a:xfrm>
            <a:prstGeom prst="line">
              <a:avLst/>
            </a:prstGeom>
            <a:noFill/>
            <a:ln w="952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404" name="Line 372">
              <a:extLst>
                <a:ext uri="{FF2B5EF4-FFF2-40B4-BE49-F238E27FC236}">
                  <a16:creationId xmlns:a16="http://schemas.microsoft.com/office/drawing/2014/main" id="{5224550E-C174-4A13-A59D-3F7EFDC004AC}"/>
                </a:ext>
              </a:extLst>
            </p:cNvPr>
            <p:cNvSpPr>
              <a:spLocks noChangeShapeType="1"/>
            </p:cNvSpPr>
            <p:nvPr/>
          </p:nvSpPr>
          <p:spPr bwMode="auto">
            <a:xfrm flipV="1">
              <a:off x="1872" y="1776"/>
              <a:ext cx="0" cy="528"/>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1" name="Group 377">
            <a:extLst>
              <a:ext uri="{FF2B5EF4-FFF2-40B4-BE49-F238E27FC236}">
                <a16:creationId xmlns:a16="http://schemas.microsoft.com/office/drawing/2014/main" id="{847B8D72-0B14-4DA4-8CC2-D44C94CD1DE0}"/>
              </a:ext>
            </a:extLst>
          </p:cNvPr>
          <p:cNvGrpSpPr>
            <a:grpSpLocks/>
          </p:cNvGrpSpPr>
          <p:nvPr/>
        </p:nvGrpSpPr>
        <p:grpSpPr bwMode="auto">
          <a:xfrm>
            <a:off x="3429000" y="2819400"/>
            <a:ext cx="609600" cy="762000"/>
            <a:chOff x="2160" y="1776"/>
            <a:chExt cx="384" cy="480"/>
          </a:xfrm>
        </p:grpSpPr>
        <p:sp>
          <p:nvSpPr>
            <p:cNvPr id="15401" name="Line 375">
              <a:extLst>
                <a:ext uri="{FF2B5EF4-FFF2-40B4-BE49-F238E27FC236}">
                  <a16:creationId xmlns:a16="http://schemas.microsoft.com/office/drawing/2014/main" id="{74C5DDA0-911D-421F-A04F-2BE669768F39}"/>
                </a:ext>
              </a:extLst>
            </p:cNvPr>
            <p:cNvSpPr>
              <a:spLocks noChangeShapeType="1"/>
            </p:cNvSpPr>
            <p:nvPr/>
          </p:nvSpPr>
          <p:spPr bwMode="auto">
            <a:xfrm flipV="1">
              <a:off x="2160" y="1776"/>
              <a:ext cx="0" cy="480"/>
            </a:xfrm>
            <a:prstGeom prst="line">
              <a:avLst/>
            </a:prstGeom>
            <a:noFill/>
            <a:ln w="38100">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402" name="Line 376">
              <a:extLst>
                <a:ext uri="{FF2B5EF4-FFF2-40B4-BE49-F238E27FC236}">
                  <a16:creationId xmlns:a16="http://schemas.microsoft.com/office/drawing/2014/main" id="{C10EF0E4-010A-4559-B426-79CBBC47ADEB}"/>
                </a:ext>
              </a:extLst>
            </p:cNvPr>
            <p:cNvSpPr>
              <a:spLocks noChangeShapeType="1"/>
            </p:cNvSpPr>
            <p:nvPr/>
          </p:nvSpPr>
          <p:spPr bwMode="auto">
            <a:xfrm>
              <a:off x="2160" y="2256"/>
              <a:ext cx="384" cy="0"/>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9936" name="Group 390">
            <a:extLst>
              <a:ext uri="{FF2B5EF4-FFF2-40B4-BE49-F238E27FC236}">
                <a16:creationId xmlns:a16="http://schemas.microsoft.com/office/drawing/2014/main" id="{098F4A9D-DCCB-4AA2-A7AA-A3E83FDA39FF}"/>
              </a:ext>
            </a:extLst>
          </p:cNvPr>
          <p:cNvGrpSpPr>
            <a:grpSpLocks/>
          </p:cNvGrpSpPr>
          <p:nvPr/>
        </p:nvGrpSpPr>
        <p:grpSpPr bwMode="auto">
          <a:xfrm>
            <a:off x="5181600" y="838200"/>
            <a:ext cx="1752600" cy="274638"/>
            <a:chOff x="3264" y="816"/>
            <a:chExt cx="1104" cy="173"/>
          </a:xfrm>
        </p:grpSpPr>
        <p:grpSp>
          <p:nvGrpSpPr>
            <p:cNvPr id="15394" name="Group 389">
              <a:extLst>
                <a:ext uri="{FF2B5EF4-FFF2-40B4-BE49-F238E27FC236}">
                  <a16:creationId xmlns:a16="http://schemas.microsoft.com/office/drawing/2014/main" id="{506DB610-A289-4F19-9B8C-8E337AC9FDE8}"/>
                </a:ext>
              </a:extLst>
            </p:cNvPr>
            <p:cNvGrpSpPr>
              <a:grpSpLocks/>
            </p:cNvGrpSpPr>
            <p:nvPr/>
          </p:nvGrpSpPr>
          <p:grpSpPr bwMode="auto">
            <a:xfrm>
              <a:off x="3264" y="816"/>
              <a:ext cx="1104" cy="173"/>
              <a:chOff x="3264" y="816"/>
              <a:chExt cx="1104" cy="173"/>
            </a:xfrm>
          </p:grpSpPr>
          <p:sp>
            <p:nvSpPr>
              <p:cNvPr id="15397" name="Rectangle 382">
                <a:extLst>
                  <a:ext uri="{FF2B5EF4-FFF2-40B4-BE49-F238E27FC236}">
                    <a16:creationId xmlns:a16="http://schemas.microsoft.com/office/drawing/2014/main" id="{01139F38-A8DA-48F7-BAA0-9C7C022A7A18}"/>
                  </a:ext>
                </a:extLst>
              </p:cNvPr>
              <p:cNvSpPr>
                <a:spLocks noChangeArrowheads="1"/>
              </p:cNvSpPr>
              <p:nvPr/>
            </p:nvSpPr>
            <p:spPr bwMode="auto">
              <a:xfrm>
                <a:off x="3264" y="816"/>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t1</a:t>
                </a:r>
                <a:endParaRPr lang="en-US" altLang="zh-CN">
                  <a:solidFill>
                    <a:srgbClr val="040408"/>
                  </a:solidFill>
                  <a:latin typeface="Times New Roman" panose="02020603050405020304" pitchFamily="18" charset="0"/>
                </a:endParaRPr>
              </a:p>
            </p:txBody>
          </p:sp>
          <p:sp>
            <p:nvSpPr>
              <p:cNvPr id="15398" name="Rectangle 384">
                <a:extLst>
                  <a:ext uri="{FF2B5EF4-FFF2-40B4-BE49-F238E27FC236}">
                    <a16:creationId xmlns:a16="http://schemas.microsoft.com/office/drawing/2014/main" id="{E575C625-1B84-4CDA-8AAD-0D6E779505A6}"/>
                  </a:ext>
                </a:extLst>
              </p:cNvPr>
              <p:cNvSpPr>
                <a:spLocks noChangeArrowheads="1"/>
              </p:cNvSpPr>
              <p:nvPr/>
            </p:nvSpPr>
            <p:spPr bwMode="auto">
              <a:xfrm>
                <a:off x="3600" y="816"/>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t3</a:t>
                </a:r>
                <a:endParaRPr lang="en-US" altLang="zh-CN">
                  <a:solidFill>
                    <a:srgbClr val="040408"/>
                  </a:solidFill>
                  <a:latin typeface="Times New Roman" panose="02020603050405020304" pitchFamily="18" charset="0"/>
                </a:endParaRPr>
              </a:p>
            </p:txBody>
          </p:sp>
          <p:sp>
            <p:nvSpPr>
              <p:cNvPr id="15399" name="Rectangle 387">
                <a:extLst>
                  <a:ext uri="{FF2B5EF4-FFF2-40B4-BE49-F238E27FC236}">
                    <a16:creationId xmlns:a16="http://schemas.microsoft.com/office/drawing/2014/main" id="{3B8600F3-0A1B-43D8-B8FA-06FA4EE0188D}"/>
                  </a:ext>
                </a:extLst>
              </p:cNvPr>
              <p:cNvSpPr>
                <a:spLocks noChangeArrowheads="1"/>
              </p:cNvSpPr>
              <p:nvPr/>
            </p:nvSpPr>
            <p:spPr bwMode="auto">
              <a:xfrm>
                <a:off x="3936" y="816"/>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t5</a:t>
                </a:r>
                <a:endParaRPr lang="en-US" altLang="zh-CN">
                  <a:solidFill>
                    <a:srgbClr val="040408"/>
                  </a:solidFill>
                  <a:latin typeface="Times New Roman" panose="02020603050405020304" pitchFamily="18" charset="0"/>
                </a:endParaRPr>
              </a:p>
            </p:txBody>
          </p:sp>
          <p:sp>
            <p:nvSpPr>
              <p:cNvPr id="15400" name="Rectangle 388">
                <a:extLst>
                  <a:ext uri="{FF2B5EF4-FFF2-40B4-BE49-F238E27FC236}">
                    <a16:creationId xmlns:a16="http://schemas.microsoft.com/office/drawing/2014/main" id="{6876106E-1052-45BE-B3B1-8E4E6AE1893E}"/>
                  </a:ext>
                </a:extLst>
              </p:cNvPr>
              <p:cNvSpPr>
                <a:spLocks noChangeArrowheads="1"/>
              </p:cNvSpPr>
              <p:nvPr/>
            </p:nvSpPr>
            <p:spPr bwMode="auto">
              <a:xfrm>
                <a:off x="4128" y="816"/>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t6</a:t>
                </a:r>
                <a:endParaRPr lang="en-US" altLang="zh-CN">
                  <a:solidFill>
                    <a:srgbClr val="040408"/>
                  </a:solidFill>
                  <a:latin typeface="Times New Roman" panose="02020603050405020304" pitchFamily="18" charset="0"/>
                </a:endParaRPr>
              </a:p>
            </p:txBody>
          </p:sp>
        </p:grpSp>
        <p:sp>
          <p:nvSpPr>
            <p:cNvPr id="15395" name="Rectangle 385">
              <a:extLst>
                <a:ext uri="{FF2B5EF4-FFF2-40B4-BE49-F238E27FC236}">
                  <a16:creationId xmlns:a16="http://schemas.microsoft.com/office/drawing/2014/main" id="{A7519B88-F530-477C-BEED-C9CC70BD8BB0}"/>
                </a:ext>
              </a:extLst>
            </p:cNvPr>
            <p:cNvSpPr>
              <a:spLocks noChangeArrowheads="1"/>
            </p:cNvSpPr>
            <p:nvPr/>
          </p:nvSpPr>
          <p:spPr bwMode="auto">
            <a:xfrm>
              <a:off x="3408" y="816"/>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t2</a:t>
              </a:r>
              <a:endParaRPr lang="en-US" altLang="zh-CN">
                <a:solidFill>
                  <a:srgbClr val="040408"/>
                </a:solidFill>
                <a:latin typeface="Times New Roman" panose="02020603050405020304" pitchFamily="18" charset="0"/>
              </a:endParaRPr>
            </a:p>
          </p:txBody>
        </p:sp>
        <p:sp>
          <p:nvSpPr>
            <p:cNvPr id="15396" name="Rectangle 386">
              <a:extLst>
                <a:ext uri="{FF2B5EF4-FFF2-40B4-BE49-F238E27FC236}">
                  <a16:creationId xmlns:a16="http://schemas.microsoft.com/office/drawing/2014/main" id="{6D3A3B75-1452-4694-A14E-1B93A9701059}"/>
                </a:ext>
              </a:extLst>
            </p:cNvPr>
            <p:cNvSpPr>
              <a:spLocks noChangeArrowheads="1"/>
            </p:cNvSpPr>
            <p:nvPr/>
          </p:nvSpPr>
          <p:spPr bwMode="auto">
            <a:xfrm>
              <a:off x="3744" y="816"/>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40408"/>
                  </a:solidFill>
                  <a:latin typeface="宋体" panose="02010600030101010101" pitchFamily="2" charset="-122"/>
                </a:rPr>
                <a:t>t4</a:t>
              </a:r>
              <a:endParaRPr lang="en-US" altLang="zh-CN">
                <a:solidFill>
                  <a:srgbClr val="040408"/>
                </a:solidFill>
                <a:latin typeface="Times New Roman" panose="02020603050405020304" pitchFamily="18" charset="0"/>
              </a:endParaRPr>
            </a:p>
          </p:txBody>
        </p:sp>
      </p:grpSp>
      <p:graphicFrame>
        <p:nvGraphicFramePr>
          <p:cNvPr id="40415" name="Object 479">
            <a:extLst>
              <a:ext uri="{FF2B5EF4-FFF2-40B4-BE49-F238E27FC236}">
                <a16:creationId xmlns:a16="http://schemas.microsoft.com/office/drawing/2014/main" id="{D06ED44F-120C-4FBA-8467-BE2014C2743E}"/>
              </a:ext>
            </a:extLst>
          </p:cNvPr>
          <p:cNvGraphicFramePr>
            <a:graphicFrameLocks noChangeAspect="1"/>
          </p:cNvGraphicFramePr>
          <p:nvPr/>
        </p:nvGraphicFramePr>
        <p:xfrm>
          <a:off x="152400" y="4953000"/>
          <a:ext cx="8466138" cy="1638300"/>
        </p:xfrm>
        <a:graphic>
          <a:graphicData uri="http://schemas.openxmlformats.org/presentationml/2006/ole">
            <mc:AlternateContent xmlns:mc="http://schemas.openxmlformats.org/markup-compatibility/2006">
              <mc:Choice xmlns:v="urn:schemas-microsoft-com:vml" Requires="v">
                <p:oleObj spid="_x0000_s15481" name="位图图像" r:id="rId5" imgW="8466667" imgH="1638529" progId="Paint.Picture">
                  <p:embed/>
                </p:oleObj>
              </mc:Choice>
              <mc:Fallback>
                <p:oleObj name="位图图像" r:id="rId5" imgW="8466667" imgH="1638529" progId="Paint.Picture">
                  <p:embed/>
                  <p:pic>
                    <p:nvPicPr>
                      <p:cNvPr id="0" name="Object 4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953000"/>
                        <a:ext cx="8466138"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416" name="Rectangle 480">
            <a:extLst>
              <a:ext uri="{FF2B5EF4-FFF2-40B4-BE49-F238E27FC236}">
                <a16:creationId xmlns:a16="http://schemas.microsoft.com/office/drawing/2014/main" id="{04700193-CFEA-43CD-892F-AE6FD82361CA}"/>
              </a:ext>
            </a:extLst>
          </p:cNvPr>
          <p:cNvSpPr>
            <a:spLocks noChangeArrowheads="1"/>
          </p:cNvSpPr>
          <p:nvPr/>
        </p:nvSpPr>
        <p:spPr bwMode="auto">
          <a:xfrm>
            <a:off x="685800" y="83820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solidFill>
                  <a:srgbClr val="040408"/>
                </a:solidFill>
                <a:latin typeface="Times New Roman" panose="02020603050405020304" pitchFamily="18" charset="0"/>
              </a:rPr>
              <a:t>一、电阻负载</a:t>
            </a:r>
            <a:r>
              <a:rPr lang="zh-CN" altLang="en-US" sz="2000" b="1">
                <a:solidFill>
                  <a:srgbClr val="040408"/>
                </a:solidFill>
                <a:latin typeface="Times New Roman" panose="02020603050405020304" pitchFamily="18" charset="0"/>
              </a:rPr>
              <a:t>（</a:t>
            </a:r>
            <a:r>
              <a:rPr lang="en-US" altLang="zh-CN" sz="2000" b="1">
                <a:solidFill>
                  <a:srgbClr val="040408"/>
                </a:solidFill>
                <a:latin typeface="宋体" panose="02010600030101010101" pitchFamily="2" charset="-122"/>
              </a:rPr>
              <a:t>α=</a:t>
            </a:r>
            <a:r>
              <a:rPr kumimoji="0" lang="en-US" altLang="zh-CN" sz="2000" b="1">
                <a:solidFill>
                  <a:srgbClr val="040408"/>
                </a:solidFill>
                <a:latin typeface="宋体" panose="02010600030101010101" pitchFamily="2" charset="-122"/>
              </a:rPr>
              <a:t>0</a:t>
            </a:r>
            <a:r>
              <a:rPr kumimoji="0" lang="en-US" altLang="zh-CN" sz="2000" b="1" baseline="30000">
                <a:solidFill>
                  <a:srgbClr val="040408"/>
                </a:solidFill>
                <a:latin typeface="宋体" panose="02010600030101010101" pitchFamily="2" charset="-122"/>
              </a:rPr>
              <a:t>0</a:t>
            </a:r>
            <a:r>
              <a:rPr lang="zh-CN" altLang="en-US" sz="2000" b="1">
                <a:solidFill>
                  <a:srgbClr val="040408"/>
                </a:solidFill>
                <a:latin typeface="Times New Roman" panose="02020603050405020304" pitchFamily="18" charset="0"/>
              </a:rPr>
              <a:t>）</a:t>
            </a:r>
          </a:p>
        </p:txBody>
      </p:sp>
      <p:sp>
        <p:nvSpPr>
          <p:cNvPr id="15393" name="AutoShape 481">
            <a:hlinkClick r:id="" action="ppaction://hlinkshowjump?jump=lastslideviewed" highlightClick="1"/>
            <a:extLst>
              <a:ext uri="{FF2B5EF4-FFF2-40B4-BE49-F238E27FC236}">
                <a16:creationId xmlns:a16="http://schemas.microsoft.com/office/drawing/2014/main" id="{5EB25527-0177-43E5-9D69-254B68FA175E}"/>
              </a:ext>
            </a:extLst>
          </p:cNvPr>
          <p:cNvSpPr>
            <a:spLocks noChangeArrowheads="1"/>
          </p:cNvSpPr>
          <p:nvPr/>
        </p:nvSpPr>
        <p:spPr bwMode="auto">
          <a:xfrm>
            <a:off x="609600" y="4267200"/>
            <a:ext cx="6096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nodeType="clickEffect">
                                  <p:stCondLst>
                                    <p:cond delay="0"/>
                                  </p:stCondLst>
                                  <p:childTnLst>
                                    <p:set>
                                      <p:cBhvr>
                                        <p:cTn id="27" dur="1" fill="hold">
                                          <p:stCondLst>
                                            <p:cond delay="0"/>
                                          </p:stCondLst>
                                        </p:cTn>
                                        <p:tgtEl>
                                          <p:spTgt spid="39936"/>
                                        </p:tgtEl>
                                        <p:attrNameLst>
                                          <p:attrName>style.visibility</p:attrName>
                                        </p:attrNameLst>
                                      </p:cBhvr>
                                      <p:to>
                                        <p:strVal val="visible"/>
                                      </p:to>
                                    </p:set>
                                    <p:anim calcmode="lin" valueType="num">
                                      <p:cBhvr additive="base">
                                        <p:cTn id="28" dur="500" fill="hold"/>
                                        <p:tgtEl>
                                          <p:spTgt spid="39936"/>
                                        </p:tgtEl>
                                        <p:attrNameLst>
                                          <p:attrName>ppt_x</p:attrName>
                                        </p:attrNameLst>
                                      </p:cBhvr>
                                      <p:tavLst>
                                        <p:tav tm="0">
                                          <p:val>
                                            <p:strVal val="1+#ppt_w/2"/>
                                          </p:val>
                                        </p:tav>
                                        <p:tav tm="100000">
                                          <p:val>
                                            <p:strVal val="#ppt_x"/>
                                          </p:val>
                                        </p:tav>
                                      </p:tavLst>
                                    </p:anim>
                                    <p:anim calcmode="lin" valueType="num">
                                      <p:cBhvr additive="base">
                                        <p:cTn id="29" dur="500" fill="hold"/>
                                        <p:tgtEl>
                                          <p:spTgt spid="39936"/>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9945"/>
                                        </p:tgtEl>
                                        <p:attrNameLst>
                                          <p:attrName>style.visibility</p:attrName>
                                        </p:attrNameLst>
                                      </p:cBhvr>
                                      <p:to>
                                        <p:strVal val="visible"/>
                                      </p:to>
                                    </p:set>
                                    <p:anim calcmode="lin" valueType="num">
                                      <p:cBhvr additive="base">
                                        <p:cTn id="39" dur="500" fill="hold"/>
                                        <p:tgtEl>
                                          <p:spTgt spid="39945"/>
                                        </p:tgtEl>
                                        <p:attrNameLst>
                                          <p:attrName>ppt_x</p:attrName>
                                        </p:attrNameLst>
                                      </p:cBhvr>
                                      <p:tavLst>
                                        <p:tav tm="0">
                                          <p:val>
                                            <p:strVal val="0-#ppt_w/2"/>
                                          </p:val>
                                        </p:tav>
                                        <p:tav tm="100000">
                                          <p:val>
                                            <p:strVal val="#ppt_x"/>
                                          </p:val>
                                        </p:tav>
                                      </p:tavLst>
                                    </p:anim>
                                    <p:anim calcmode="lin" valueType="num">
                                      <p:cBhvr additive="base">
                                        <p:cTn id="40" dur="500" fill="hold"/>
                                        <p:tgtEl>
                                          <p:spTgt spid="39945"/>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4" fill="hold" nodeType="clickEffect">
                                  <p:stCondLst>
                                    <p:cond delay="0"/>
                                  </p:stCondLst>
                                  <p:childTnLst>
                                    <p:set>
                                      <p:cBhvr>
                                        <p:cTn id="44" dur="1" fill="hold">
                                          <p:stCondLst>
                                            <p:cond delay="0"/>
                                          </p:stCondLst>
                                        </p:cTn>
                                        <p:tgtEl>
                                          <p:spTgt spid="40304"/>
                                        </p:tgtEl>
                                        <p:attrNameLst>
                                          <p:attrName>style.visibility</p:attrName>
                                        </p:attrNameLst>
                                      </p:cBhvr>
                                      <p:to>
                                        <p:strVal val="visible"/>
                                      </p:to>
                                    </p:set>
                                    <p:anim calcmode="lin" valueType="num">
                                      <p:cBhvr>
                                        <p:cTn id="45" dur="500" fill="hold"/>
                                        <p:tgtEl>
                                          <p:spTgt spid="40304"/>
                                        </p:tgtEl>
                                        <p:attrNameLst>
                                          <p:attrName>ppt_x</p:attrName>
                                        </p:attrNameLst>
                                      </p:cBhvr>
                                      <p:tavLst>
                                        <p:tav tm="0">
                                          <p:val>
                                            <p:strVal val="#ppt_x"/>
                                          </p:val>
                                        </p:tav>
                                        <p:tav tm="100000">
                                          <p:val>
                                            <p:strVal val="#ppt_x"/>
                                          </p:val>
                                        </p:tav>
                                      </p:tavLst>
                                    </p:anim>
                                    <p:anim calcmode="lin" valueType="num">
                                      <p:cBhvr>
                                        <p:cTn id="46" dur="500" fill="hold"/>
                                        <p:tgtEl>
                                          <p:spTgt spid="40304"/>
                                        </p:tgtEl>
                                        <p:attrNameLst>
                                          <p:attrName>ppt_y</p:attrName>
                                        </p:attrNameLst>
                                      </p:cBhvr>
                                      <p:tavLst>
                                        <p:tav tm="0">
                                          <p:val>
                                            <p:strVal val="#ppt_y+#ppt_h/2"/>
                                          </p:val>
                                        </p:tav>
                                        <p:tav tm="100000">
                                          <p:val>
                                            <p:strVal val="#ppt_y"/>
                                          </p:val>
                                        </p:tav>
                                      </p:tavLst>
                                    </p:anim>
                                    <p:anim calcmode="lin" valueType="num">
                                      <p:cBhvr>
                                        <p:cTn id="47" dur="500" fill="hold"/>
                                        <p:tgtEl>
                                          <p:spTgt spid="40304"/>
                                        </p:tgtEl>
                                        <p:attrNameLst>
                                          <p:attrName>ppt_w</p:attrName>
                                        </p:attrNameLst>
                                      </p:cBhvr>
                                      <p:tavLst>
                                        <p:tav tm="0">
                                          <p:val>
                                            <p:strVal val="#ppt_w"/>
                                          </p:val>
                                        </p:tav>
                                        <p:tav tm="100000">
                                          <p:val>
                                            <p:strVal val="#ppt_w"/>
                                          </p:val>
                                        </p:tav>
                                      </p:tavLst>
                                    </p:anim>
                                    <p:anim calcmode="lin" valueType="num">
                                      <p:cBhvr>
                                        <p:cTn id="48" dur="500" fill="hold"/>
                                        <p:tgtEl>
                                          <p:spTgt spid="40304"/>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ppt_h/2"/>
                                          </p:val>
                                        </p:tav>
                                        <p:tav tm="100000">
                                          <p:val>
                                            <p:strVal val="#ppt_y"/>
                                          </p:val>
                                        </p:tav>
                                      </p:tavLst>
                                    </p:anim>
                                    <p:anim calcmode="lin" valueType="num">
                                      <p:cBhvr>
                                        <p:cTn id="55" dur="500" fill="hold"/>
                                        <p:tgtEl>
                                          <p:spTgt spid="29"/>
                                        </p:tgtEl>
                                        <p:attrNameLst>
                                          <p:attrName>ppt_w</p:attrName>
                                        </p:attrNameLst>
                                      </p:cBhvr>
                                      <p:tavLst>
                                        <p:tav tm="0">
                                          <p:val>
                                            <p:strVal val="#ppt_w"/>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9944"/>
                                        </p:tgtEl>
                                        <p:attrNameLst>
                                          <p:attrName>style.visibility</p:attrName>
                                        </p:attrNameLst>
                                      </p:cBhvr>
                                      <p:to>
                                        <p:strVal val="visible"/>
                                      </p:to>
                                    </p:set>
                                    <p:anim calcmode="lin" valueType="num">
                                      <p:cBhvr additive="base">
                                        <p:cTn id="61" dur="500" fill="hold"/>
                                        <p:tgtEl>
                                          <p:spTgt spid="39944"/>
                                        </p:tgtEl>
                                        <p:attrNameLst>
                                          <p:attrName>ppt_x</p:attrName>
                                        </p:attrNameLst>
                                      </p:cBhvr>
                                      <p:tavLst>
                                        <p:tav tm="0">
                                          <p:val>
                                            <p:strVal val="0-#ppt_w/2"/>
                                          </p:val>
                                        </p:tav>
                                        <p:tav tm="100000">
                                          <p:val>
                                            <p:strVal val="#ppt_x"/>
                                          </p:val>
                                        </p:tav>
                                      </p:tavLst>
                                    </p:anim>
                                    <p:anim calcmode="lin" valueType="num">
                                      <p:cBhvr additive="base">
                                        <p:cTn id="62" dur="500" fill="hold"/>
                                        <p:tgtEl>
                                          <p:spTgt spid="39944"/>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2"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ppt_x</p:attrName>
                                        </p:attrNameLst>
                                      </p:cBhvr>
                                      <p:tavLst>
                                        <p:tav tm="0">
                                          <p:val>
                                            <p:strVal val="#ppt_x+#ppt_w/2"/>
                                          </p:val>
                                        </p:tav>
                                        <p:tav tm="100000">
                                          <p:val>
                                            <p:strVal val="#ppt_x"/>
                                          </p:val>
                                        </p:tav>
                                      </p:tavLst>
                                    </p:anim>
                                    <p:anim calcmode="lin" valueType="num">
                                      <p:cBhvr>
                                        <p:cTn id="68" dur="500" fill="hold"/>
                                        <p:tgtEl>
                                          <p:spTgt spid="30"/>
                                        </p:tgtEl>
                                        <p:attrNameLst>
                                          <p:attrName>ppt_y</p:attrName>
                                        </p:attrNameLst>
                                      </p:cBhvr>
                                      <p:tavLst>
                                        <p:tav tm="0">
                                          <p:val>
                                            <p:strVal val="#ppt_y"/>
                                          </p:val>
                                        </p:tav>
                                        <p:tav tm="100000">
                                          <p:val>
                                            <p:strVal val="#ppt_y"/>
                                          </p:val>
                                        </p:tav>
                                      </p:tavLst>
                                    </p:anim>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39994"/>
                                        </p:tgtEl>
                                        <p:attrNameLst>
                                          <p:attrName>style.visibility</p:attrName>
                                        </p:attrNameLst>
                                      </p:cBhvr>
                                      <p:to>
                                        <p:strVal val="visible"/>
                                      </p:to>
                                    </p:set>
                                    <p:anim calcmode="lin" valueType="num">
                                      <p:cBhvr additive="base">
                                        <p:cTn id="75" dur="500" fill="hold"/>
                                        <p:tgtEl>
                                          <p:spTgt spid="39994"/>
                                        </p:tgtEl>
                                        <p:attrNameLst>
                                          <p:attrName>ppt_x</p:attrName>
                                        </p:attrNameLst>
                                      </p:cBhvr>
                                      <p:tavLst>
                                        <p:tav tm="0">
                                          <p:val>
                                            <p:strVal val="#ppt_x"/>
                                          </p:val>
                                        </p:tav>
                                        <p:tav tm="100000">
                                          <p:val>
                                            <p:strVal val="#ppt_x"/>
                                          </p:val>
                                        </p:tav>
                                      </p:tavLst>
                                    </p:anim>
                                    <p:anim calcmode="lin" valueType="num">
                                      <p:cBhvr additive="base">
                                        <p:cTn id="76" dur="500" fill="hold"/>
                                        <p:tgtEl>
                                          <p:spTgt spid="39994"/>
                                        </p:tgtEl>
                                        <p:attrNameLst>
                                          <p:attrName>ppt_y</p:attrName>
                                        </p:attrNameLst>
                                      </p:cBhvr>
                                      <p:tavLst>
                                        <p:tav tm="0">
                                          <p:val>
                                            <p:strVal val="0-#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2"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p:cTn id="81" dur="500" fill="hold"/>
                                        <p:tgtEl>
                                          <p:spTgt spid="31"/>
                                        </p:tgtEl>
                                        <p:attrNameLst>
                                          <p:attrName>ppt_x</p:attrName>
                                        </p:attrNameLst>
                                      </p:cBhvr>
                                      <p:tavLst>
                                        <p:tav tm="0">
                                          <p:val>
                                            <p:strVal val="#ppt_x+#ppt_w/2"/>
                                          </p:val>
                                        </p:tav>
                                        <p:tav tm="100000">
                                          <p:val>
                                            <p:strVal val="#ppt_x"/>
                                          </p:val>
                                        </p:tav>
                                      </p:tavLst>
                                    </p:anim>
                                    <p:anim calcmode="lin" valueType="num">
                                      <p:cBhvr>
                                        <p:cTn id="82" dur="500" fill="hold"/>
                                        <p:tgtEl>
                                          <p:spTgt spid="31"/>
                                        </p:tgtEl>
                                        <p:attrNameLst>
                                          <p:attrName>ppt_y</p:attrName>
                                        </p:attrNameLst>
                                      </p:cBhvr>
                                      <p:tavLst>
                                        <p:tav tm="0">
                                          <p:val>
                                            <p:strVal val="#ppt_y"/>
                                          </p:val>
                                        </p:tav>
                                        <p:tav tm="100000">
                                          <p:val>
                                            <p:strVal val="#ppt_y"/>
                                          </p:val>
                                        </p:tav>
                                      </p:tavLst>
                                    </p:anim>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1" fill="hold" grpId="0" nodeType="clickEffect">
                                  <p:stCondLst>
                                    <p:cond delay="0"/>
                                  </p:stCondLst>
                                  <p:childTnLst>
                                    <p:set>
                                      <p:cBhvr>
                                        <p:cTn id="88" dur="1" fill="hold">
                                          <p:stCondLst>
                                            <p:cond delay="0"/>
                                          </p:stCondLst>
                                        </p:cTn>
                                        <p:tgtEl>
                                          <p:spTgt spid="39993"/>
                                        </p:tgtEl>
                                        <p:attrNameLst>
                                          <p:attrName>style.visibility</p:attrName>
                                        </p:attrNameLst>
                                      </p:cBhvr>
                                      <p:to>
                                        <p:strVal val="visible"/>
                                      </p:to>
                                    </p:set>
                                    <p:anim calcmode="lin" valueType="num">
                                      <p:cBhvr additive="base">
                                        <p:cTn id="89" dur="500" fill="hold"/>
                                        <p:tgtEl>
                                          <p:spTgt spid="39993"/>
                                        </p:tgtEl>
                                        <p:attrNameLst>
                                          <p:attrName>ppt_x</p:attrName>
                                        </p:attrNameLst>
                                      </p:cBhvr>
                                      <p:tavLst>
                                        <p:tav tm="0">
                                          <p:val>
                                            <p:strVal val="#ppt_x"/>
                                          </p:val>
                                        </p:tav>
                                        <p:tav tm="100000">
                                          <p:val>
                                            <p:strVal val="#ppt_x"/>
                                          </p:val>
                                        </p:tav>
                                      </p:tavLst>
                                    </p:anim>
                                    <p:anim calcmode="lin" valueType="num">
                                      <p:cBhvr additive="base">
                                        <p:cTn id="90" dur="500" fill="hold"/>
                                        <p:tgtEl>
                                          <p:spTgt spid="39993"/>
                                        </p:tgtEl>
                                        <p:attrNameLst>
                                          <p:attrName>ppt_y</p:attrName>
                                        </p:attrNameLst>
                                      </p:cBhvr>
                                      <p:tavLst>
                                        <p:tav tm="0">
                                          <p:val>
                                            <p:strVal val="0-#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1" fill="hold" grpId="0" nodeType="clickEffect">
                                  <p:stCondLst>
                                    <p:cond delay="0"/>
                                  </p:stCondLst>
                                  <p:childTnLst>
                                    <p:set>
                                      <p:cBhvr>
                                        <p:cTn id="94" dur="1" fill="hold">
                                          <p:stCondLst>
                                            <p:cond delay="0"/>
                                          </p:stCondLst>
                                        </p:cTn>
                                        <p:tgtEl>
                                          <p:spTgt spid="39992"/>
                                        </p:tgtEl>
                                        <p:attrNameLst>
                                          <p:attrName>style.visibility</p:attrName>
                                        </p:attrNameLst>
                                      </p:cBhvr>
                                      <p:to>
                                        <p:strVal val="visible"/>
                                      </p:to>
                                    </p:set>
                                    <p:anim calcmode="lin" valueType="num">
                                      <p:cBhvr additive="base">
                                        <p:cTn id="95" dur="500" fill="hold"/>
                                        <p:tgtEl>
                                          <p:spTgt spid="39992"/>
                                        </p:tgtEl>
                                        <p:attrNameLst>
                                          <p:attrName>ppt_x</p:attrName>
                                        </p:attrNameLst>
                                      </p:cBhvr>
                                      <p:tavLst>
                                        <p:tav tm="0">
                                          <p:val>
                                            <p:strVal val="#ppt_x"/>
                                          </p:val>
                                        </p:tav>
                                        <p:tav tm="100000">
                                          <p:val>
                                            <p:strVal val="#ppt_x"/>
                                          </p:val>
                                        </p:tav>
                                      </p:tavLst>
                                    </p:anim>
                                    <p:anim calcmode="lin" valueType="num">
                                      <p:cBhvr additive="base">
                                        <p:cTn id="96" dur="500" fill="hold"/>
                                        <p:tgtEl>
                                          <p:spTgt spid="39992"/>
                                        </p:tgtEl>
                                        <p:attrNameLst>
                                          <p:attrName>ppt_y</p:attrName>
                                        </p:attrNameLst>
                                      </p:cBhvr>
                                      <p:tavLst>
                                        <p:tav tm="0">
                                          <p:val>
                                            <p:strVal val="0-#ppt_h/2"/>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1" fill="hold" grpId="0" nodeType="clickEffect">
                                  <p:stCondLst>
                                    <p:cond delay="0"/>
                                  </p:stCondLst>
                                  <p:childTnLst>
                                    <p:set>
                                      <p:cBhvr>
                                        <p:cTn id="100" dur="1" fill="hold">
                                          <p:stCondLst>
                                            <p:cond delay="0"/>
                                          </p:stCondLst>
                                        </p:cTn>
                                        <p:tgtEl>
                                          <p:spTgt spid="39991"/>
                                        </p:tgtEl>
                                        <p:attrNameLst>
                                          <p:attrName>style.visibility</p:attrName>
                                        </p:attrNameLst>
                                      </p:cBhvr>
                                      <p:to>
                                        <p:strVal val="visible"/>
                                      </p:to>
                                    </p:set>
                                    <p:anim calcmode="lin" valueType="num">
                                      <p:cBhvr additive="base">
                                        <p:cTn id="101" dur="500" fill="hold"/>
                                        <p:tgtEl>
                                          <p:spTgt spid="39991"/>
                                        </p:tgtEl>
                                        <p:attrNameLst>
                                          <p:attrName>ppt_x</p:attrName>
                                        </p:attrNameLst>
                                      </p:cBhvr>
                                      <p:tavLst>
                                        <p:tav tm="0">
                                          <p:val>
                                            <p:strVal val="#ppt_x"/>
                                          </p:val>
                                        </p:tav>
                                        <p:tav tm="100000">
                                          <p:val>
                                            <p:strVal val="#ppt_x"/>
                                          </p:val>
                                        </p:tav>
                                      </p:tavLst>
                                    </p:anim>
                                    <p:anim calcmode="lin" valueType="num">
                                      <p:cBhvr additive="base">
                                        <p:cTn id="102" dur="500" fill="hold"/>
                                        <p:tgtEl>
                                          <p:spTgt spid="39991"/>
                                        </p:tgtEl>
                                        <p:attrNameLst>
                                          <p:attrName>ppt_y</p:attrName>
                                        </p:attrNameLst>
                                      </p:cBhvr>
                                      <p:tavLst>
                                        <p:tav tm="0">
                                          <p:val>
                                            <p:strVal val="0-#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1" fill="hold" grpId="0" nodeType="clickEffect">
                                  <p:stCondLst>
                                    <p:cond delay="0"/>
                                  </p:stCondLst>
                                  <p:childTnLst>
                                    <p:set>
                                      <p:cBhvr>
                                        <p:cTn id="106" dur="1" fill="hold">
                                          <p:stCondLst>
                                            <p:cond delay="0"/>
                                          </p:stCondLst>
                                        </p:cTn>
                                        <p:tgtEl>
                                          <p:spTgt spid="39990"/>
                                        </p:tgtEl>
                                        <p:attrNameLst>
                                          <p:attrName>style.visibility</p:attrName>
                                        </p:attrNameLst>
                                      </p:cBhvr>
                                      <p:to>
                                        <p:strVal val="visible"/>
                                      </p:to>
                                    </p:set>
                                    <p:anim calcmode="lin" valueType="num">
                                      <p:cBhvr additive="base">
                                        <p:cTn id="107" dur="500" fill="hold"/>
                                        <p:tgtEl>
                                          <p:spTgt spid="39990"/>
                                        </p:tgtEl>
                                        <p:attrNameLst>
                                          <p:attrName>ppt_x</p:attrName>
                                        </p:attrNameLst>
                                      </p:cBhvr>
                                      <p:tavLst>
                                        <p:tav tm="0">
                                          <p:val>
                                            <p:strVal val="#ppt_x"/>
                                          </p:val>
                                        </p:tav>
                                        <p:tav tm="100000">
                                          <p:val>
                                            <p:strVal val="#ppt_x"/>
                                          </p:val>
                                        </p:tav>
                                      </p:tavLst>
                                    </p:anim>
                                    <p:anim calcmode="lin" valueType="num">
                                      <p:cBhvr additive="base">
                                        <p:cTn id="108" dur="500" fill="hold"/>
                                        <p:tgtEl>
                                          <p:spTgt spid="39990"/>
                                        </p:tgtEl>
                                        <p:attrNameLst>
                                          <p:attrName>ppt_y</p:attrName>
                                        </p:attrNameLst>
                                      </p:cBhvr>
                                      <p:tavLst>
                                        <p:tav tm="0">
                                          <p:val>
                                            <p:strVal val="0-#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1" fill="hold" grpId="0" nodeType="clickEffect">
                                  <p:stCondLst>
                                    <p:cond delay="0"/>
                                  </p:stCondLst>
                                  <p:childTnLst>
                                    <p:set>
                                      <p:cBhvr>
                                        <p:cTn id="112" dur="1" fill="hold">
                                          <p:stCondLst>
                                            <p:cond delay="0"/>
                                          </p:stCondLst>
                                        </p:cTn>
                                        <p:tgtEl>
                                          <p:spTgt spid="39989"/>
                                        </p:tgtEl>
                                        <p:attrNameLst>
                                          <p:attrName>style.visibility</p:attrName>
                                        </p:attrNameLst>
                                      </p:cBhvr>
                                      <p:to>
                                        <p:strVal val="visible"/>
                                      </p:to>
                                    </p:set>
                                    <p:anim calcmode="lin" valueType="num">
                                      <p:cBhvr additive="base">
                                        <p:cTn id="113" dur="500" fill="hold"/>
                                        <p:tgtEl>
                                          <p:spTgt spid="39989"/>
                                        </p:tgtEl>
                                        <p:attrNameLst>
                                          <p:attrName>ppt_x</p:attrName>
                                        </p:attrNameLst>
                                      </p:cBhvr>
                                      <p:tavLst>
                                        <p:tav tm="0">
                                          <p:val>
                                            <p:strVal val="#ppt_x"/>
                                          </p:val>
                                        </p:tav>
                                        <p:tav tm="100000">
                                          <p:val>
                                            <p:strVal val="#ppt_x"/>
                                          </p:val>
                                        </p:tav>
                                      </p:tavLst>
                                    </p:anim>
                                    <p:anim calcmode="lin" valueType="num">
                                      <p:cBhvr additive="base">
                                        <p:cTn id="114" dur="500" fill="hold"/>
                                        <p:tgtEl>
                                          <p:spTgt spid="39989"/>
                                        </p:tgtEl>
                                        <p:attrNameLst>
                                          <p:attrName>ppt_y</p:attrName>
                                        </p:attrNameLst>
                                      </p:cBhvr>
                                      <p:tavLst>
                                        <p:tav tm="0">
                                          <p:val>
                                            <p:strVal val="0-#ppt_h/2"/>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1" fill="hold" nodeType="clickEffect">
                                  <p:stCondLst>
                                    <p:cond delay="0"/>
                                  </p:stCondLst>
                                  <p:childTnLst>
                                    <p:set>
                                      <p:cBhvr>
                                        <p:cTn id="118" dur="1" fill="hold">
                                          <p:stCondLst>
                                            <p:cond delay="0"/>
                                          </p:stCondLst>
                                        </p:cTn>
                                        <p:tgtEl>
                                          <p:spTgt spid="7"/>
                                        </p:tgtEl>
                                        <p:attrNameLst>
                                          <p:attrName>style.visibility</p:attrName>
                                        </p:attrNameLst>
                                      </p:cBhvr>
                                      <p:to>
                                        <p:strVal val="visible"/>
                                      </p:to>
                                    </p:set>
                                    <p:anim calcmode="lin" valueType="num">
                                      <p:cBhvr additive="base">
                                        <p:cTn id="119" dur="500" fill="hold"/>
                                        <p:tgtEl>
                                          <p:spTgt spid="7"/>
                                        </p:tgtEl>
                                        <p:attrNameLst>
                                          <p:attrName>ppt_x</p:attrName>
                                        </p:attrNameLst>
                                      </p:cBhvr>
                                      <p:tavLst>
                                        <p:tav tm="0">
                                          <p:val>
                                            <p:strVal val="#ppt_x"/>
                                          </p:val>
                                        </p:tav>
                                        <p:tav tm="100000">
                                          <p:val>
                                            <p:strVal val="#ppt_x"/>
                                          </p:val>
                                        </p:tav>
                                      </p:tavLst>
                                    </p:anim>
                                    <p:anim calcmode="lin" valueType="num">
                                      <p:cBhvr additive="base">
                                        <p:cTn id="1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17"/>
                                        </p:tgtEl>
                                        <p:attrNameLst>
                                          <p:attrName>style.visibility</p:attrName>
                                        </p:attrNameLst>
                                      </p:cBhvr>
                                      <p:to>
                                        <p:strVal val="visible"/>
                                      </p:to>
                                    </p:set>
                                    <p:animEffect transition="in" filter="blinds(horizontal)">
                                      <p:cBhvr>
                                        <p:cTn id="125" dur="500"/>
                                        <p:tgtEl>
                                          <p:spTgt spid="1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 presetClass="entr" presetSubtype="10" fill="hold" nodeType="clickEffect">
                                  <p:stCondLst>
                                    <p:cond delay="0"/>
                                  </p:stCondLst>
                                  <p:childTnLst>
                                    <p:set>
                                      <p:cBhvr>
                                        <p:cTn id="129" dur="1" fill="hold">
                                          <p:stCondLst>
                                            <p:cond delay="0"/>
                                          </p:stCondLst>
                                        </p:cTn>
                                        <p:tgtEl>
                                          <p:spTgt spid="22"/>
                                        </p:tgtEl>
                                        <p:attrNameLst>
                                          <p:attrName>style.visibility</p:attrName>
                                        </p:attrNameLst>
                                      </p:cBhvr>
                                      <p:to>
                                        <p:strVal val="visible"/>
                                      </p:to>
                                    </p:set>
                                    <p:animEffect transition="in" filter="blinds(horizontal)">
                                      <p:cBhvr>
                                        <p:cTn id="130" dur="500"/>
                                        <p:tgtEl>
                                          <p:spTgt spid="22"/>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7" presetClass="entr" presetSubtype="8" fill="hold" nodeType="clickEffect">
                                  <p:stCondLst>
                                    <p:cond delay="0"/>
                                  </p:stCondLst>
                                  <p:childTnLst>
                                    <p:set>
                                      <p:cBhvr>
                                        <p:cTn id="134" dur="1" fill="hold">
                                          <p:stCondLst>
                                            <p:cond delay="0"/>
                                          </p:stCondLst>
                                        </p:cTn>
                                        <p:tgtEl>
                                          <p:spTgt spid="39975"/>
                                        </p:tgtEl>
                                        <p:attrNameLst>
                                          <p:attrName>style.visibility</p:attrName>
                                        </p:attrNameLst>
                                      </p:cBhvr>
                                      <p:to>
                                        <p:strVal val="visible"/>
                                      </p:to>
                                    </p:set>
                                    <p:anim calcmode="lin" valueType="num">
                                      <p:cBhvr>
                                        <p:cTn id="135" dur="500" fill="hold"/>
                                        <p:tgtEl>
                                          <p:spTgt spid="39975"/>
                                        </p:tgtEl>
                                        <p:attrNameLst>
                                          <p:attrName>ppt_x</p:attrName>
                                        </p:attrNameLst>
                                      </p:cBhvr>
                                      <p:tavLst>
                                        <p:tav tm="0">
                                          <p:val>
                                            <p:strVal val="#ppt_x-#ppt_w/2"/>
                                          </p:val>
                                        </p:tav>
                                        <p:tav tm="100000">
                                          <p:val>
                                            <p:strVal val="#ppt_x"/>
                                          </p:val>
                                        </p:tav>
                                      </p:tavLst>
                                    </p:anim>
                                    <p:anim calcmode="lin" valueType="num">
                                      <p:cBhvr>
                                        <p:cTn id="136" dur="500" fill="hold"/>
                                        <p:tgtEl>
                                          <p:spTgt spid="39975"/>
                                        </p:tgtEl>
                                        <p:attrNameLst>
                                          <p:attrName>ppt_y</p:attrName>
                                        </p:attrNameLst>
                                      </p:cBhvr>
                                      <p:tavLst>
                                        <p:tav tm="0">
                                          <p:val>
                                            <p:strVal val="#ppt_y"/>
                                          </p:val>
                                        </p:tav>
                                        <p:tav tm="100000">
                                          <p:val>
                                            <p:strVal val="#ppt_y"/>
                                          </p:val>
                                        </p:tav>
                                      </p:tavLst>
                                    </p:anim>
                                    <p:anim calcmode="lin" valueType="num">
                                      <p:cBhvr>
                                        <p:cTn id="137" dur="500" fill="hold"/>
                                        <p:tgtEl>
                                          <p:spTgt spid="39975"/>
                                        </p:tgtEl>
                                        <p:attrNameLst>
                                          <p:attrName>ppt_w</p:attrName>
                                        </p:attrNameLst>
                                      </p:cBhvr>
                                      <p:tavLst>
                                        <p:tav tm="0">
                                          <p:val>
                                            <p:fltVal val="0"/>
                                          </p:val>
                                        </p:tav>
                                        <p:tav tm="100000">
                                          <p:val>
                                            <p:strVal val="#ppt_w"/>
                                          </p:val>
                                        </p:tav>
                                      </p:tavLst>
                                    </p:anim>
                                    <p:anim calcmode="lin" valueType="num">
                                      <p:cBhvr>
                                        <p:cTn id="138" dur="500" fill="hold"/>
                                        <p:tgtEl>
                                          <p:spTgt spid="39975"/>
                                        </p:tgtEl>
                                        <p:attrNameLst>
                                          <p:attrName>ppt_h</p:attrName>
                                        </p:attrNameLst>
                                      </p:cBhvr>
                                      <p:tavLst>
                                        <p:tav tm="0">
                                          <p:val>
                                            <p:strVal val="#ppt_h"/>
                                          </p:val>
                                        </p:tav>
                                        <p:tav tm="100000">
                                          <p:val>
                                            <p:strVal val="#ppt_h"/>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7" presetClass="entr" presetSubtype="8" fill="hold" grpId="0" nodeType="clickEffect">
                                  <p:stCondLst>
                                    <p:cond delay="0"/>
                                  </p:stCondLst>
                                  <p:childTnLst>
                                    <p:set>
                                      <p:cBhvr>
                                        <p:cTn id="142" dur="1" fill="hold">
                                          <p:stCondLst>
                                            <p:cond delay="0"/>
                                          </p:stCondLst>
                                        </p:cTn>
                                        <p:tgtEl>
                                          <p:spTgt spid="40101"/>
                                        </p:tgtEl>
                                        <p:attrNameLst>
                                          <p:attrName>style.visibility</p:attrName>
                                        </p:attrNameLst>
                                      </p:cBhvr>
                                      <p:to>
                                        <p:strVal val="visible"/>
                                      </p:to>
                                    </p:set>
                                    <p:anim calcmode="lin" valueType="num">
                                      <p:cBhvr>
                                        <p:cTn id="143" dur="500" fill="hold"/>
                                        <p:tgtEl>
                                          <p:spTgt spid="40101"/>
                                        </p:tgtEl>
                                        <p:attrNameLst>
                                          <p:attrName>ppt_x</p:attrName>
                                        </p:attrNameLst>
                                      </p:cBhvr>
                                      <p:tavLst>
                                        <p:tav tm="0">
                                          <p:val>
                                            <p:strVal val="#ppt_x-#ppt_w/2"/>
                                          </p:val>
                                        </p:tav>
                                        <p:tav tm="100000">
                                          <p:val>
                                            <p:strVal val="#ppt_x"/>
                                          </p:val>
                                        </p:tav>
                                      </p:tavLst>
                                    </p:anim>
                                    <p:anim calcmode="lin" valueType="num">
                                      <p:cBhvr>
                                        <p:cTn id="144" dur="500" fill="hold"/>
                                        <p:tgtEl>
                                          <p:spTgt spid="40101"/>
                                        </p:tgtEl>
                                        <p:attrNameLst>
                                          <p:attrName>ppt_y</p:attrName>
                                        </p:attrNameLst>
                                      </p:cBhvr>
                                      <p:tavLst>
                                        <p:tav tm="0">
                                          <p:val>
                                            <p:strVal val="#ppt_y"/>
                                          </p:val>
                                        </p:tav>
                                        <p:tav tm="100000">
                                          <p:val>
                                            <p:strVal val="#ppt_y"/>
                                          </p:val>
                                        </p:tav>
                                      </p:tavLst>
                                    </p:anim>
                                    <p:anim calcmode="lin" valueType="num">
                                      <p:cBhvr>
                                        <p:cTn id="145" dur="500" fill="hold"/>
                                        <p:tgtEl>
                                          <p:spTgt spid="40101"/>
                                        </p:tgtEl>
                                        <p:attrNameLst>
                                          <p:attrName>ppt_w</p:attrName>
                                        </p:attrNameLst>
                                      </p:cBhvr>
                                      <p:tavLst>
                                        <p:tav tm="0">
                                          <p:val>
                                            <p:fltVal val="0"/>
                                          </p:val>
                                        </p:tav>
                                        <p:tav tm="100000">
                                          <p:val>
                                            <p:strVal val="#ppt_w"/>
                                          </p:val>
                                        </p:tav>
                                      </p:tavLst>
                                    </p:anim>
                                    <p:anim calcmode="lin" valueType="num">
                                      <p:cBhvr>
                                        <p:cTn id="146" dur="500" fill="hold"/>
                                        <p:tgtEl>
                                          <p:spTgt spid="40101"/>
                                        </p:tgtEl>
                                        <p:attrNameLst>
                                          <p:attrName>ppt_h</p:attrName>
                                        </p:attrNameLst>
                                      </p:cBhvr>
                                      <p:tavLst>
                                        <p:tav tm="0">
                                          <p:val>
                                            <p:strVal val="#ppt_h"/>
                                          </p:val>
                                        </p:tav>
                                        <p:tav tm="100000">
                                          <p:val>
                                            <p:strVal val="#ppt_h"/>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grpId="0" nodeType="clickEffect">
                                  <p:stCondLst>
                                    <p:cond delay="0"/>
                                  </p:stCondLst>
                                  <p:childTnLst>
                                    <p:set>
                                      <p:cBhvr>
                                        <p:cTn id="150" dur="1" fill="hold">
                                          <p:stCondLst>
                                            <p:cond delay="0"/>
                                          </p:stCondLst>
                                        </p:cTn>
                                        <p:tgtEl>
                                          <p:spTgt spid="39974"/>
                                        </p:tgtEl>
                                        <p:attrNameLst>
                                          <p:attrName>style.visibility</p:attrName>
                                        </p:attrNameLst>
                                      </p:cBhvr>
                                      <p:to>
                                        <p:strVal val="visible"/>
                                      </p:to>
                                    </p:set>
                                    <p:anim calcmode="lin" valueType="num">
                                      <p:cBhvr>
                                        <p:cTn id="151" dur="500" fill="hold"/>
                                        <p:tgtEl>
                                          <p:spTgt spid="39974"/>
                                        </p:tgtEl>
                                        <p:attrNameLst>
                                          <p:attrName>ppt_x</p:attrName>
                                        </p:attrNameLst>
                                      </p:cBhvr>
                                      <p:tavLst>
                                        <p:tav tm="0">
                                          <p:val>
                                            <p:strVal val="#ppt_x-#ppt_w/2"/>
                                          </p:val>
                                        </p:tav>
                                        <p:tav tm="100000">
                                          <p:val>
                                            <p:strVal val="#ppt_x"/>
                                          </p:val>
                                        </p:tav>
                                      </p:tavLst>
                                    </p:anim>
                                    <p:anim calcmode="lin" valueType="num">
                                      <p:cBhvr>
                                        <p:cTn id="152" dur="500" fill="hold"/>
                                        <p:tgtEl>
                                          <p:spTgt spid="39974"/>
                                        </p:tgtEl>
                                        <p:attrNameLst>
                                          <p:attrName>ppt_y</p:attrName>
                                        </p:attrNameLst>
                                      </p:cBhvr>
                                      <p:tavLst>
                                        <p:tav tm="0">
                                          <p:val>
                                            <p:strVal val="#ppt_y"/>
                                          </p:val>
                                        </p:tav>
                                        <p:tav tm="100000">
                                          <p:val>
                                            <p:strVal val="#ppt_y"/>
                                          </p:val>
                                        </p:tav>
                                      </p:tavLst>
                                    </p:anim>
                                    <p:anim calcmode="lin" valueType="num">
                                      <p:cBhvr>
                                        <p:cTn id="153" dur="500" fill="hold"/>
                                        <p:tgtEl>
                                          <p:spTgt spid="39974"/>
                                        </p:tgtEl>
                                        <p:attrNameLst>
                                          <p:attrName>ppt_w</p:attrName>
                                        </p:attrNameLst>
                                      </p:cBhvr>
                                      <p:tavLst>
                                        <p:tav tm="0">
                                          <p:val>
                                            <p:fltVal val="0"/>
                                          </p:val>
                                        </p:tav>
                                        <p:tav tm="100000">
                                          <p:val>
                                            <p:strVal val="#ppt_w"/>
                                          </p:val>
                                        </p:tav>
                                      </p:tavLst>
                                    </p:anim>
                                    <p:anim calcmode="lin" valueType="num">
                                      <p:cBhvr>
                                        <p:cTn id="154" dur="500" fill="hold"/>
                                        <p:tgtEl>
                                          <p:spTgt spid="39974"/>
                                        </p:tgtEl>
                                        <p:attrNameLst>
                                          <p:attrName>ppt_h</p:attrName>
                                        </p:attrNameLst>
                                      </p:cBhvr>
                                      <p:tavLst>
                                        <p:tav tm="0">
                                          <p:val>
                                            <p:strVal val="#ppt_h"/>
                                          </p:val>
                                        </p:tav>
                                        <p:tav tm="100000">
                                          <p:val>
                                            <p:strVal val="#ppt_h"/>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7" presetClass="entr" presetSubtype="8" fill="hold" nodeType="clickEffect">
                                  <p:stCondLst>
                                    <p:cond delay="0"/>
                                  </p:stCondLst>
                                  <p:childTnLst>
                                    <p:set>
                                      <p:cBhvr>
                                        <p:cTn id="158" dur="1" fill="hold">
                                          <p:stCondLst>
                                            <p:cond delay="0"/>
                                          </p:stCondLst>
                                        </p:cTn>
                                        <p:tgtEl>
                                          <p:spTgt spid="8"/>
                                        </p:tgtEl>
                                        <p:attrNameLst>
                                          <p:attrName>style.visibility</p:attrName>
                                        </p:attrNameLst>
                                      </p:cBhvr>
                                      <p:to>
                                        <p:strVal val="visible"/>
                                      </p:to>
                                    </p:set>
                                    <p:anim calcmode="lin" valueType="num">
                                      <p:cBhvr>
                                        <p:cTn id="159" dur="500" fill="hold"/>
                                        <p:tgtEl>
                                          <p:spTgt spid="8"/>
                                        </p:tgtEl>
                                        <p:attrNameLst>
                                          <p:attrName>ppt_x</p:attrName>
                                        </p:attrNameLst>
                                      </p:cBhvr>
                                      <p:tavLst>
                                        <p:tav tm="0">
                                          <p:val>
                                            <p:strVal val="#ppt_x-#ppt_w/2"/>
                                          </p:val>
                                        </p:tav>
                                        <p:tav tm="100000">
                                          <p:val>
                                            <p:strVal val="#ppt_x"/>
                                          </p:val>
                                        </p:tav>
                                      </p:tavLst>
                                    </p:anim>
                                    <p:anim calcmode="lin" valueType="num">
                                      <p:cBhvr>
                                        <p:cTn id="160" dur="500" fill="hold"/>
                                        <p:tgtEl>
                                          <p:spTgt spid="8"/>
                                        </p:tgtEl>
                                        <p:attrNameLst>
                                          <p:attrName>ppt_y</p:attrName>
                                        </p:attrNameLst>
                                      </p:cBhvr>
                                      <p:tavLst>
                                        <p:tav tm="0">
                                          <p:val>
                                            <p:strVal val="#ppt_y"/>
                                          </p:val>
                                        </p:tav>
                                        <p:tav tm="100000">
                                          <p:val>
                                            <p:strVal val="#ppt_y"/>
                                          </p:val>
                                        </p:tav>
                                      </p:tavLst>
                                    </p:anim>
                                    <p:anim calcmode="lin" valueType="num">
                                      <p:cBhvr>
                                        <p:cTn id="161" dur="500" fill="hold"/>
                                        <p:tgtEl>
                                          <p:spTgt spid="8"/>
                                        </p:tgtEl>
                                        <p:attrNameLst>
                                          <p:attrName>ppt_w</p:attrName>
                                        </p:attrNameLst>
                                      </p:cBhvr>
                                      <p:tavLst>
                                        <p:tav tm="0">
                                          <p:val>
                                            <p:fltVal val="0"/>
                                          </p:val>
                                        </p:tav>
                                        <p:tav tm="100000">
                                          <p:val>
                                            <p:strVal val="#ppt_w"/>
                                          </p:val>
                                        </p:tav>
                                      </p:tavLst>
                                    </p:anim>
                                    <p:anim calcmode="lin" valueType="num">
                                      <p:cBhvr>
                                        <p:cTn id="162"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 presetClass="entr" presetSubtype="8" fill="hold" nodeType="clickEffect">
                                  <p:stCondLst>
                                    <p:cond delay="0"/>
                                  </p:stCondLst>
                                  <p:childTnLst>
                                    <p:set>
                                      <p:cBhvr>
                                        <p:cTn id="166" dur="1" fill="hold">
                                          <p:stCondLst>
                                            <p:cond delay="0"/>
                                          </p:stCondLst>
                                        </p:cTn>
                                        <p:tgtEl>
                                          <p:spTgt spid="40415"/>
                                        </p:tgtEl>
                                        <p:attrNameLst>
                                          <p:attrName>style.visibility</p:attrName>
                                        </p:attrNameLst>
                                      </p:cBhvr>
                                      <p:to>
                                        <p:strVal val="visible"/>
                                      </p:to>
                                    </p:set>
                                    <p:anim calcmode="lin" valueType="num">
                                      <p:cBhvr additive="base">
                                        <p:cTn id="167" dur="500" fill="hold"/>
                                        <p:tgtEl>
                                          <p:spTgt spid="40415"/>
                                        </p:tgtEl>
                                        <p:attrNameLst>
                                          <p:attrName>ppt_x</p:attrName>
                                        </p:attrNameLst>
                                      </p:cBhvr>
                                      <p:tavLst>
                                        <p:tav tm="0">
                                          <p:val>
                                            <p:strVal val="0-#ppt_w/2"/>
                                          </p:val>
                                        </p:tav>
                                        <p:tav tm="100000">
                                          <p:val>
                                            <p:strVal val="#ppt_x"/>
                                          </p:val>
                                        </p:tav>
                                      </p:tavLst>
                                    </p:anim>
                                    <p:anim calcmode="lin" valueType="num">
                                      <p:cBhvr additive="base">
                                        <p:cTn id="168" dur="500" fill="hold"/>
                                        <p:tgtEl>
                                          <p:spTgt spid="40415"/>
                                        </p:tgtEl>
                                        <p:attrNameLst>
                                          <p:attrName>ppt_y</p:attrName>
                                        </p:attrNameLst>
                                      </p:cBhvr>
                                      <p:tavLst>
                                        <p:tav tm="0">
                                          <p:val>
                                            <p:strVal val="#ppt_y"/>
                                          </p:val>
                                        </p:tav>
                                        <p:tav tm="100000">
                                          <p:val>
                                            <p:strVal val="#ppt_y"/>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40416"/>
                                        </p:tgtEl>
                                        <p:attrNameLst>
                                          <p:attrName>style.visibility</p:attrName>
                                        </p:attrNameLst>
                                      </p:cBhvr>
                                      <p:to>
                                        <p:strVal val="visible"/>
                                      </p:to>
                                    </p:set>
                                    <p:animEffect transition="in" filter="blinds(horizontal)">
                                      <p:cBhvr>
                                        <p:cTn id="173" dur="500"/>
                                        <p:tgtEl>
                                          <p:spTgt spid="40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autoUpdateAnimBg="0"/>
      <p:bldP spid="40101" grpId="0" animBg="1"/>
      <p:bldP spid="39994" grpId="0" animBg="1"/>
      <p:bldP spid="39993" grpId="0" animBg="1"/>
      <p:bldP spid="39992" grpId="0" animBg="1"/>
      <p:bldP spid="39991" grpId="0" animBg="1"/>
      <p:bldP spid="39990" grpId="0" animBg="1"/>
      <p:bldP spid="39989" grpId="0" animBg="1"/>
      <p:bldP spid="39974" grpId="0" animBg="1"/>
      <p:bldP spid="39945" grpId="0" autoUpdateAnimBg="0"/>
      <p:bldP spid="4041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CCD3F63-6927-43FA-A17B-33B6ACD9AF44}"/>
              </a:ext>
            </a:extLst>
          </p:cNvPr>
          <p:cNvSpPr>
            <a:spLocks noGrp="1" noChangeArrowheads="1"/>
          </p:cNvSpPr>
          <p:nvPr>
            <p:ph type="title"/>
          </p:nvPr>
        </p:nvSpPr>
        <p:spPr>
          <a:xfrm>
            <a:off x="609600" y="409575"/>
            <a:ext cx="7772400" cy="617538"/>
          </a:xfrm>
        </p:spPr>
        <p:txBody>
          <a:bodyPr/>
          <a:lstStyle/>
          <a:p>
            <a:pPr eaLnBrk="1" hangingPunct="1"/>
            <a:r>
              <a:rPr lang="en-US" altLang="zh-CN" sz="4000" b="1"/>
              <a:t>1.1 </a:t>
            </a:r>
            <a:r>
              <a:rPr lang="zh-CN" altLang="en-US" sz="4000" b="1"/>
              <a:t>什么是电力电子技术</a:t>
            </a:r>
          </a:p>
        </p:txBody>
      </p:sp>
      <p:sp>
        <p:nvSpPr>
          <p:cNvPr id="73731" name="Rectangle 3" descr="Rectangle: Click to edit Master text styles&#10;Second level&#10;Third level&#10;Fourth level&#10;Fifth level">
            <a:extLst>
              <a:ext uri="{FF2B5EF4-FFF2-40B4-BE49-F238E27FC236}">
                <a16:creationId xmlns:a16="http://schemas.microsoft.com/office/drawing/2014/main" id="{43EA58FF-717F-43D5-9342-A4CF4A3CCDCA}"/>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zh-CN" sz="2800" b="1">
                <a:solidFill>
                  <a:srgbClr val="009900"/>
                </a:solidFill>
                <a:latin typeface="Times New Roman" panose="02020603050405020304" pitchFamily="18" charset="0"/>
              </a:rPr>
              <a:t>☞</a:t>
            </a:r>
            <a:r>
              <a:rPr lang="zh-CN" altLang="en-US" sz="2800" b="1">
                <a:latin typeface="Times New Roman" panose="02020603050405020304" pitchFamily="18" charset="0"/>
              </a:rPr>
              <a:t>电力电子技术和控制理论</a:t>
            </a:r>
          </a:p>
          <a:p>
            <a:pPr eaLnBrk="1" hangingPunct="1">
              <a:buFont typeface="Wingdings" panose="05000000000000000000" pitchFamily="2" charset="2"/>
              <a:buNone/>
            </a:pPr>
            <a:r>
              <a:rPr lang="zh-CN" altLang="en-US" sz="2800" b="1">
                <a:latin typeface="Times New Roman" panose="02020603050405020304" pitchFamily="18" charset="0"/>
              </a:rPr>
              <a:t>    控制理论广泛用于电力电子技术中，它使电力电</a:t>
            </a:r>
          </a:p>
          <a:p>
            <a:pPr eaLnBrk="1" hangingPunct="1">
              <a:buFont typeface="Wingdings" panose="05000000000000000000" pitchFamily="2" charset="2"/>
              <a:buNone/>
            </a:pPr>
            <a:r>
              <a:rPr lang="zh-CN" altLang="en-US" sz="2800" b="1">
                <a:latin typeface="Times New Roman" panose="02020603050405020304" pitchFamily="18" charset="0"/>
              </a:rPr>
              <a:t>子装置和系统的性能不断满足人们日益增长的各种</a:t>
            </a:r>
          </a:p>
          <a:p>
            <a:pPr eaLnBrk="1" hangingPunct="1">
              <a:buFont typeface="Wingdings" panose="05000000000000000000" pitchFamily="2" charset="2"/>
              <a:buNone/>
            </a:pPr>
            <a:r>
              <a:rPr lang="zh-CN" altLang="en-US" sz="2800" b="1">
                <a:latin typeface="Times New Roman" panose="02020603050405020304" pitchFamily="18" charset="0"/>
              </a:rPr>
              <a:t>需求。电力电子技术可以看成是弱电控制强电的技</a:t>
            </a:r>
          </a:p>
          <a:p>
            <a:pPr eaLnBrk="1" hangingPunct="1">
              <a:buFont typeface="Wingdings" panose="05000000000000000000" pitchFamily="2" charset="2"/>
              <a:buNone/>
            </a:pPr>
            <a:r>
              <a:rPr lang="zh-CN" altLang="en-US" sz="2800" b="1">
                <a:latin typeface="Times New Roman" panose="02020603050405020304" pitchFamily="18" charset="0"/>
              </a:rPr>
              <a:t>术，是弱电和强电之间的接口。而控制理论则是实</a:t>
            </a:r>
          </a:p>
          <a:p>
            <a:pPr eaLnBrk="1" hangingPunct="1">
              <a:buFont typeface="Wingdings" panose="05000000000000000000" pitchFamily="2" charset="2"/>
              <a:buNone/>
            </a:pPr>
            <a:r>
              <a:rPr lang="zh-CN" altLang="en-US" sz="2800" b="1">
                <a:latin typeface="Times New Roman" panose="02020603050405020304" pitchFamily="18" charset="0"/>
              </a:rPr>
              <a:t>现这种接口的一条强有力的纽带。</a:t>
            </a:r>
          </a:p>
          <a:p>
            <a:pPr eaLnBrk="1" hangingPunct="1">
              <a:buFont typeface="Wingdings" panose="05000000000000000000" pitchFamily="2" charset="2"/>
              <a:buNone/>
            </a:pPr>
            <a:r>
              <a:rPr lang="zh-CN" altLang="en-US" sz="2800" b="1">
                <a:latin typeface="Times New Roman" panose="02020603050405020304" pitchFamily="18" charset="0"/>
              </a:rPr>
              <a:t>     另外，控制理论是自动化技术的理论基础，二</a:t>
            </a:r>
          </a:p>
          <a:p>
            <a:pPr eaLnBrk="1" hangingPunct="1">
              <a:buFont typeface="Wingdings" panose="05000000000000000000" pitchFamily="2" charset="2"/>
              <a:buNone/>
            </a:pPr>
            <a:r>
              <a:rPr lang="zh-CN" altLang="en-US" sz="2800" b="1">
                <a:latin typeface="Times New Roman" panose="02020603050405020304" pitchFamily="18" charset="0"/>
              </a:rPr>
              <a:t>者密不可分，而电力电子装置则是自动化技术的基</a:t>
            </a:r>
          </a:p>
          <a:p>
            <a:pPr eaLnBrk="1" hangingPunct="1">
              <a:buFont typeface="Wingdings" panose="05000000000000000000" pitchFamily="2" charset="2"/>
              <a:buNone/>
            </a:pPr>
            <a:r>
              <a:rPr lang="zh-CN" altLang="en-US" sz="2800" b="1">
                <a:latin typeface="Times New Roman" panose="02020603050405020304" pitchFamily="18" charset="0"/>
              </a:rPr>
              <a:t>础元件和重要支撑技术。</a:t>
            </a:r>
            <a:r>
              <a:rPr lang="zh-CN" altLang="en-US"/>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2B30AF36-9E11-4EB7-98D9-D9C50470795F}"/>
              </a:ext>
            </a:extLst>
          </p:cNvPr>
          <p:cNvSpPr>
            <a:spLocks noGrp="1" noChangeArrowheads="1"/>
          </p:cNvSpPr>
          <p:nvPr>
            <p:ph type="title"/>
          </p:nvPr>
        </p:nvSpPr>
        <p:spPr>
          <a:xfrm>
            <a:off x="609600" y="381000"/>
            <a:ext cx="7772400" cy="609600"/>
          </a:xfrm>
        </p:spPr>
        <p:txBody>
          <a:bodyPr/>
          <a:lstStyle/>
          <a:p>
            <a:pPr algn="ctr" eaLnBrk="1" hangingPunct="1"/>
            <a:r>
              <a:rPr lang="en-US" altLang="zh-CN" sz="3200" b="1">
                <a:solidFill>
                  <a:srgbClr val="040408"/>
                </a:solidFill>
                <a:latin typeface="宋体" panose="02010600030101010101" pitchFamily="2" charset="-122"/>
              </a:rPr>
              <a:t>α=3</a:t>
            </a:r>
            <a:r>
              <a:rPr kumimoji="0" lang="en-US" altLang="zh-CN" sz="3200" b="1">
                <a:solidFill>
                  <a:srgbClr val="040408"/>
                </a:solidFill>
                <a:latin typeface="宋体" panose="02010600030101010101" pitchFamily="2" charset="-122"/>
              </a:rPr>
              <a:t>0</a:t>
            </a:r>
            <a:r>
              <a:rPr kumimoji="0" lang="en-US" altLang="zh-CN" sz="3200" b="1" baseline="30000">
                <a:solidFill>
                  <a:srgbClr val="040408"/>
                </a:solidFill>
                <a:latin typeface="宋体" panose="02010600030101010101" pitchFamily="2" charset="-122"/>
              </a:rPr>
              <a:t>0</a:t>
            </a:r>
          </a:p>
        </p:txBody>
      </p:sp>
      <p:grpSp>
        <p:nvGrpSpPr>
          <p:cNvPr id="2" name="Group 116">
            <a:extLst>
              <a:ext uri="{FF2B5EF4-FFF2-40B4-BE49-F238E27FC236}">
                <a16:creationId xmlns:a16="http://schemas.microsoft.com/office/drawing/2014/main" id="{554252AD-E5B4-4CA1-8B7B-6174B03ABCF0}"/>
              </a:ext>
            </a:extLst>
          </p:cNvPr>
          <p:cNvGrpSpPr>
            <a:grpSpLocks/>
          </p:cNvGrpSpPr>
          <p:nvPr/>
        </p:nvGrpSpPr>
        <p:grpSpPr bwMode="auto">
          <a:xfrm>
            <a:off x="5019675" y="3117850"/>
            <a:ext cx="3819525" cy="1579563"/>
            <a:chOff x="3162" y="1964"/>
            <a:chExt cx="2406" cy="995"/>
          </a:xfrm>
        </p:grpSpPr>
        <p:grpSp>
          <p:nvGrpSpPr>
            <p:cNvPr id="16485" name="Group 8">
              <a:extLst>
                <a:ext uri="{FF2B5EF4-FFF2-40B4-BE49-F238E27FC236}">
                  <a16:creationId xmlns:a16="http://schemas.microsoft.com/office/drawing/2014/main" id="{1DFAD46F-765F-4B24-A22E-244F5C2839BE}"/>
                </a:ext>
              </a:extLst>
            </p:cNvPr>
            <p:cNvGrpSpPr>
              <a:grpSpLocks/>
            </p:cNvGrpSpPr>
            <p:nvPr/>
          </p:nvGrpSpPr>
          <p:grpSpPr bwMode="auto">
            <a:xfrm>
              <a:off x="3326" y="2185"/>
              <a:ext cx="2179" cy="572"/>
              <a:chOff x="2016" y="5175"/>
              <a:chExt cx="3598" cy="1431"/>
            </a:xfrm>
          </p:grpSpPr>
          <p:grpSp>
            <p:nvGrpSpPr>
              <p:cNvPr id="16492" name="Group 9">
                <a:extLst>
                  <a:ext uri="{FF2B5EF4-FFF2-40B4-BE49-F238E27FC236}">
                    <a16:creationId xmlns:a16="http://schemas.microsoft.com/office/drawing/2014/main" id="{934CA68F-058C-4BE4-8E1B-70FE8EAD4DDD}"/>
                  </a:ext>
                </a:extLst>
              </p:cNvPr>
              <p:cNvGrpSpPr>
                <a:grpSpLocks/>
              </p:cNvGrpSpPr>
              <p:nvPr/>
            </p:nvGrpSpPr>
            <p:grpSpPr bwMode="auto">
              <a:xfrm>
                <a:off x="2016" y="5175"/>
                <a:ext cx="3339" cy="1428"/>
                <a:chOff x="2436" y="7014"/>
                <a:chExt cx="3339" cy="1428"/>
              </a:xfrm>
            </p:grpSpPr>
            <p:sp>
              <p:nvSpPr>
                <p:cNvPr id="16494" name="Freeform 10">
                  <a:extLst>
                    <a:ext uri="{FF2B5EF4-FFF2-40B4-BE49-F238E27FC236}">
                      <a16:creationId xmlns:a16="http://schemas.microsoft.com/office/drawing/2014/main" id="{786C0687-AE10-49C2-8F43-5678C243635F}"/>
                    </a:ext>
                  </a:extLst>
                </p:cNvPr>
                <p:cNvSpPr>
                  <a:spLocks/>
                </p:cNvSpPr>
                <p:nvPr/>
              </p:nvSpPr>
              <p:spPr bwMode="auto">
                <a:xfrm>
                  <a:off x="2436" y="7014"/>
                  <a:ext cx="3339" cy="1428"/>
                </a:xfrm>
                <a:custGeom>
                  <a:avLst/>
                  <a:gdLst>
                    <a:gd name="T0" fmla="*/ 26 w 3339"/>
                    <a:gd name="T1" fmla="*/ 1006 h 1428"/>
                    <a:gd name="T2" fmla="*/ 129 w 3339"/>
                    <a:gd name="T3" fmla="*/ 731 h 1428"/>
                    <a:gd name="T4" fmla="*/ 190 w 3339"/>
                    <a:gd name="T5" fmla="*/ 591 h 1428"/>
                    <a:gd name="T6" fmla="*/ 242 w 3339"/>
                    <a:gd name="T7" fmla="*/ 450 h 1428"/>
                    <a:gd name="T8" fmla="*/ 319 w 3339"/>
                    <a:gd name="T9" fmla="*/ 267 h 1428"/>
                    <a:gd name="T10" fmla="*/ 371 w 3339"/>
                    <a:gd name="T11" fmla="*/ 165 h 1428"/>
                    <a:gd name="T12" fmla="*/ 422 w 3339"/>
                    <a:gd name="T13" fmla="*/ 87 h 1428"/>
                    <a:gd name="T14" fmla="*/ 484 w 3339"/>
                    <a:gd name="T15" fmla="*/ 30 h 1428"/>
                    <a:gd name="T16" fmla="*/ 535 w 3339"/>
                    <a:gd name="T17" fmla="*/ 5 h 1428"/>
                    <a:gd name="T18" fmla="*/ 587 w 3339"/>
                    <a:gd name="T19" fmla="*/ 5 h 1428"/>
                    <a:gd name="T20" fmla="*/ 638 w 3339"/>
                    <a:gd name="T21" fmla="*/ 34 h 1428"/>
                    <a:gd name="T22" fmla="*/ 725 w 3339"/>
                    <a:gd name="T23" fmla="*/ 127 h 1428"/>
                    <a:gd name="T24" fmla="*/ 777 w 3339"/>
                    <a:gd name="T25" fmla="*/ 218 h 1428"/>
                    <a:gd name="T26" fmla="*/ 828 w 3339"/>
                    <a:gd name="T27" fmla="*/ 330 h 1428"/>
                    <a:gd name="T28" fmla="*/ 931 w 3339"/>
                    <a:gd name="T29" fmla="*/ 595 h 1428"/>
                    <a:gd name="T30" fmla="*/ 1019 w 3339"/>
                    <a:gd name="T31" fmla="*/ 808 h 1428"/>
                    <a:gd name="T32" fmla="*/ 1096 w 3339"/>
                    <a:gd name="T33" fmla="*/ 1016 h 1428"/>
                    <a:gd name="T34" fmla="*/ 1147 w 3339"/>
                    <a:gd name="T35" fmla="*/ 1138 h 1428"/>
                    <a:gd name="T36" fmla="*/ 1225 w 3339"/>
                    <a:gd name="T37" fmla="*/ 1288 h 1428"/>
                    <a:gd name="T38" fmla="*/ 1278 w 3339"/>
                    <a:gd name="T39" fmla="*/ 1359 h 1428"/>
                    <a:gd name="T40" fmla="*/ 1338 w 3339"/>
                    <a:gd name="T41" fmla="*/ 1408 h 1428"/>
                    <a:gd name="T42" fmla="*/ 1389 w 3339"/>
                    <a:gd name="T43" fmla="*/ 1428 h 1428"/>
                    <a:gd name="T44" fmla="*/ 1441 w 3339"/>
                    <a:gd name="T45" fmla="*/ 1418 h 1428"/>
                    <a:gd name="T46" fmla="*/ 1518 w 3339"/>
                    <a:gd name="T47" fmla="*/ 1356 h 1428"/>
                    <a:gd name="T48" fmla="*/ 1605 w 3339"/>
                    <a:gd name="T49" fmla="*/ 1229 h 1428"/>
                    <a:gd name="T50" fmla="*/ 1708 w 3339"/>
                    <a:gd name="T51" fmla="*/ 998 h 1428"/>
                    <a:gd name="T52" fmla="*/ 1785 w 3339"/>
                    <a:gd name="T53" fmla="*/ 790 h 1428"/>
                    <a:gd name="T54" fmla="*/ 1839 w 3339"/>
                    <a:gd name="T55" fmla="*/ 648 h 1428"/>
                    <a:gd name="T56" fmla="*/ 1924 w 3339"/>
                    <a:gd name="T57" fmla="*/ 440 h 1428"/>
                    <a:gd name="T58" fmla="*/ 2001 w 3339"/>
                    <a:gd name="T59" fmla="*/ 257 h 1428"/>
                    <a:gd name="T60" fmla="*/ 2053 w 3339"/>
                    <a:gd name="T61" fmla="*/ 155 h 1428"/>
                    <a:gd name="T62" fmla="*/ 2132 w 3339"/>
                    <a:gd name="T63" fmla="*/ 49 h 1428"/>
                    <a:gd name="T64" fmla="*/ 2192 w 3339"/>
                    <a:gd name="T65" fmla="*/ 10 h 1428"/>
                    <a:gd name="T66" fmla="*/ 2243 w 3339"/>
                    <a:gd name="T67" fmla="*/ 0 h 1428"/>
                    <a:gd name="T68" fmla="*/ 2295 w 3339"/>
                    <a:gd name="T69" fmla="*/ 15 h 1428"/>
                    <a:gd name="T70" fmla="*/ 2348 w 3339"/>
                    <a:gd name="T71" fmla="*/ 63 h 1428"/>
                    <a:gd name="T72" fmla="*/ 2400 w 3339"/>
                    <a:gd name="T73" fmla="*/ 135 h 1428"/>
                    <a:gd name="T74" fmla="*/ 2459 w 3339"/>
                    <a:gd name="T75" fmla="*/ 228 h 1428"/>
                    <a:gd name="T76" fmla="*/ 2511 w 3339"/>
                    <a:gd name="T77" fmla="*/ 343 h 1428"/>
                    <a:gd name="T78" fmla="*/ 2588 w 3339"/>
                    <a:gd name="T79" fmla="*/ 538 h 1428"/>
                    <a:gd name="T80" fmla="*/ 2641 w 3339"/>
                    <a:gd name="T81" fmla="*/ 678 h 1428"/>
                    <a:gd name="T82" fmla="*/ 2719 w 3339"/>
                    <a:gd name="T83" fmla="*/ 891 h 1428"/>
                    <a:gd name="T84" fmla="*/ 2778 w 3339"/>
                    <a:gd name="T85" fmla="*/ 1026 h 1428"/>
                    <a:gd name="T86" fmla="*/ 2830 w 3339"/>
                    <a:gd name="T87" fmla="*/ 1148 h 1428"/>
                    <a:gd name="T88" fmla="*/ 2909 w 3339"/>
                    <a:gd name="T89" fmla="*/ 1297 h 1428"/>
                    <a:gd name="T90" fmla="*/ 2986 w 3339"/>
                    <a:gd name="T91" fmla="*/ 1394 h 1428"/>
                    <a:gd name="T92" fmla="*/ 3046 w 3339"/>
                    <a:gd name="T93" fmla="*/ 1423 h 1428"/>
                    <a:gd name="T94" fmla="*/ 3097 w 3339"/>
                    <a:gd name="T95" fmla="*/ 1428 h 1428"/>
                    <a:gd name="T96" fmla="*/ 3176 w 3339"/>
                    <a:gd name="T97" fmla="*/ 1379 h 1428"/>
                    <a:gd name="T98" fmla="*/ 3254 w 3339"/>
                    <a:gd name="T99" fmla="*/ 1268 h 1428"/>
                    <a:gd name="T100" fmla="*/ 3313 w 3339"/>
                    <a:gd name="T101" fmla="*/ 1166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1070"/>
                      </a:moveTo>
                      <a:lnTo>
                        <a:pt x="26" y="1006"/>
                      </a:lnTo>
                      <a:lnTo>
                        <a:pt x="103" y="803"/>
                      </a:lnTo>
                      <a:lnTo>
                        <a:pt x="129" y="731"/>
                      </a:lnTo>
                      <a:lnTo>
                        <a:pt x="165" y="658"/>
                      </a:lnTo>
                      <a:lnTo>
                        <a:pt x="190" y="591"/>
                      </a:lnTo>
                      <a:lnTo>
                        <a:pt x="216" y="518"/>
                      </a:lnTo>
                      <a:lnTo>
                        <a:pt x="242" y="450"/>
                      </a:lnTo>
                      <a:lnTo>
                        <a:pt x="293" y="325"/>
                      </a:lnTo>
                      <a:lnTo>
                        <a:pt x="319" y="267"/>
                      </a:lnTo>
                      <a:lnTo>
                        <a:pt x="345" y="213"/>
                      </a:lnTo>
                      <a:lnTo>
                        <a:pt x="371" y="165"/>
                      </a:lnTo>
                      <a:lnTo>
                        <a:pt x="396" y="122"/>
                      </a:lnTo>
                      <a:lnTo>
                        <a:pt x="422" y="87"/>
                      </a:lnTo>
                      <a:lnTo>
                        <a:pt x="458" y="54"/>
                      </a:lnTo>
                      <a:lnTo>
                        <a:pt x="484" y="30"/>
                      </a:lnTo>
                      <a:lnTo>
                        <a:pt x="509" y="15"/>
                      </a:lnTo>
                      <a:lnTo>
                        <a:pt x="535" y="5"/>
                      </a:lnTo>
                      <a:lnTo>
                        <a:pt x="561" y="0"/>
                      </a:lnTo>
                      <a:lnTo>
                        <a:pt x="587" y="5"/>
                      </a:lnTo>
                      <a:lnTo>
                        <a:pt x="612" y="15"/>
                      </a:lnTo>
                      <a:lnTo>
                        <a:pt x="638" y="34"/>
                      </a:lnTo>
                      <a:lnTo>
                        <a:pt x="664" y="59"/>
                      </a:lnTo>
                      <a:lnTo>
                        <a:pt x="725" y="127"/>
                      </a:lnTo>
                      <a:lnTo>
                        <a:pt x="751" y="170"/>
                      </a:lnTo>
                      <a:lnTo>
                        <a:pt x="777" y="218"/>
                      </a:lnTo>
                      <a:lnTo>
                        <a:pt x="803" y="272"/>
                      </a:lnTo>
                      <a:lnTo>
                        <a:pt x="828" y="330"/>
                      </a:lnTo>
                      <a:lnTo>
                        <a:pt x="854" y="392"/>
                      </a:lnTo>
                      <a:lnTo>
                        <a:pt x="931" y="595"/>
                      </a:lnTo>
                      <a:lnTo>
                        <a:pt x="983" y="741"/>
                      </a:lnTo>
                      <a:lnTo>
                        <a:pt x="1019" y="808"/>
                      </a:lnTo>
                      <a:lnTo>
                        <a:pt x="1044" y="881"/>
                      </a:lnTo>
                      <a:lnTo>
                        <a:pt x="1096" y="1016"/>
                      </a:lnTo>
                      <a:lnTo>
                        <a:pt x="1122" y="1079"/>
                      </a:lnTo>
                      <a:lnTo>
                        <a:pt x="1147" y="1138"/>
                      </a:lnTo>
                      <a:lnTo>
                        <a:pt x="1199" y="1244"/>
                      </a:lnTo>
                      <a:lnTo>
                        <a:pt x="1225" y="1288"/>
                      </a:lnTo>
                      <a:lnTo>
                        <a:pt x="1250" y="1326"/>
                      </a:lnTo>
                      <a:lnTo>
                        <a:pt x="1278" y="1359"/>
                      </a:lnTo>
                      <a:lnTo>
                        <a:pt x="1312" y="1389"/>
                      </a:lnTo>
                      <a:lnTo>
                        <a:pt x="1338" y="1408"/>
                      </a:lnTo>
                      <a:lnTo>
                        <a:pt x="1363" y="1423"/>
                      </a:lnTo>
                      <a:lnTo>
                        <a:pt x="1389" y="1428"/>
                      </a:lnTo>
                      <a:lnTo>
                        <a:pt x="1415" y="1428"/>
                      </a:lnTo>
                      <a:lnTo>
                        <a:pt x="1441" y="1418"/>
                      </a:lnTo>
                      <a:lnTo>
                        <a:pt x="1466" y="1404"/>
                      </a:lnTo>
                      <a:lnTo>
                        <a:pt x="1518" y="1356"/>
                      </a:lnTo>
                      <a:lnTo>
                        <a:pt x="1571" y="1278"/>
                      </a:lnTo>
                      <a:lnTo>
                        <a:pt x="1605" y="1229"/>
                      </a:lnTo>
                      <a:lnTo>
                        <a:pt x="1657" y="1123"/>
                      </a:lnTo>
                      <a:lnTo>
                        <a:pt x="1708" y="998"/>
                      </a:lnTo>
                      <a:lnTo>
                        <a:pt x="1760" y="861"/>
                      </a:lnTo>
                      <a:lnTo>
                        <a:pt x="1785" y="790"/>
                      </a:lnTo>
                      <a:lnTo>
                        <a:pt x="1813" y="721"/>
                      </a:lnTo>
                      <a:lnTo>
                        <a:pt x="1839" y="648"/>
                      </a:lnTo>
                      <a:lnTo>
                        <a:pt x="1873" y="576"/>
                      </a:lnTo>
                      <a:lnTo>
                        <a:pt x="1924" y="440"/>
                      </a:lnTo>
                      <a:lnTo>
                        <a:pt x="1976" y="315"/>
                      </a:lnTo>
                      <a:lnTo>
                        <a:pt x="2001" y="257"/>
                      </a:lnTo>
                      <a:lnTo>
                        <a:pt x="2027" y="203"/>
                      </a:lnTo>
                      <a:lnTo>
                        <a:pt x="2053" y="155"/>
                      </a:lnTo>
                      <a:lnTo>
                        <a:pt x="2106" y="78"/>
                      </a:lnTo>
                      <a:lnTo>
                        <a:pt x="2132" y="49"/>
                      </a:lnTo>
                      <a:lnTo>
                        <a:pt x="2166" y="25"/>
                      </a:lnTo>
                      <a:lnTo>
                        <a:pt x="2192" y="10"/>
                      </a:lnTo>
                      <a:lnTo>
                        <a:pt x="2217" y="0"/>
                      </a:lnTo>
                      <a:lnTo>
                        <a:pt x="2243" y="0"/>
                      </a:lnTo>
                      <a:lnTo>
                        <a:pt x="2269" y="5"/>
                      </a:lnTo>
                      <a:lnTo>
                        <a:pt x="2295" y="15"/>
                      </a:lnTo>
                      <a:lnTo>
                        <a:pt x="2320" y="34"/>
                      </a:lnTo>
                      <a:lnTo>
                        <a:pt x="2348" y="63"/>
                      </a:lnTo>
                      <a:lnTo>
                        <a:pt x="2374" y="97"/>
                      </a:lnTo>
                      <a:lnTo>
                        <a:pt x="2400" y="135"/>
                      </a:lnTo>
                      <a:lnTo>
                        <a:pt x="2425" y="180"/>
                      </a:lnTo>
                      <a:lnTo>
                        <a:pt x="2459" y="228"/>
                      </a:lnTo>
                      <a:lnTo>
                        <a:pt x="2485" y="282"/>
                      </a:lnTo>
                      <a:lnTo>
                        <a:pt x="2511" y="343"/>
                      </a:lnTo>
                      <a:lnTo>
                        <a:pt x="2536" y="402"/>
                      </a:lnTo>
                      <a:lnTo>
                        <a:pt x="2588" y="538"/>
                      </a:lnTo>
                      <a:lnTo>
                        <a:pt x="2616" y="610"/>
                      </a:lnTo>
                      <a:lnTo>
                        <a:pt x="2641" y="678"/>
                      </a:lnTo>
                      <a:lnTo>
                        <a:pt x="2693" y="823"/>
                      </a:lnTo>
                      <a:lnTo>
                        <a:pt x="2719" y="891"/>
                      </a:lnTo>
                      <a:lnTo>
                        <a:pt x="2752" y="958"/>
                      </a:lnTo>
                      <a:lnTo>
                        <a:pt x="2778" y="1026"/>
                      </a:lnTo>
                      <a:lnTo>
                        <a:pt x="2804" y="1089"/>
                      </a:lnTo>
                      <a:lnTo>
                        <a:pt x="2830" y="1148"/>
                      </a:lnTo>
                      <a:lnTo>
                        <a:pt x="2883" y="1254"/>
                      </a:lnTo>
                      <a:lnTo>
                        <a:pt x="2909" y="1297"/>
                      </a:lnTo>
                      <a:lnTo>
                        <a:pt x="2935" y="1336"/>
                      </a:lnTo>
                      <a:lnTo>
                        <a:pt x="2986" y="1394"/>
                      </a:lnTo>
                      <a:lnTo>
                        <a:pt x="3012" y="1413"/>
                      </a:lnTo>
                      <a:lnTo>
                        <a:pt x="3046" y="1423"/>
                      </a:lnTo>
                      <a:lnTo>
                        <a:pt x="3071" y="1428"/>
                      </a:lnTo>
                      <a:lnTo>
                        <a:pt x="3097" y="1428"/>
                      </a:lnTo>
                      <a:lnTo>
                        <a:pt x="3123" y="1418"/>
                      </a:lnTo>
                      <a:lnTo>
                        <a:pt x="3176" y="1379"/>
                      </a:lnTo>
                      <a:lnTo>
                        <a:pt x="3228" y="1311"/>
                      </a:lnTo>
                      <a:lnTo>
                        <a:pt x="3254" y="1268"/>
                      </a:lnTo>
                      <a:lnTo>
                        <a:pt x="3280" y="1219"/>
                      </a:lnTo>
                      <a:lnTo>
                        <a:pt x="3313" y="1166"/>
                      </a:lnTo>
                      <a:lnTo>
                        <a:pt x="3339" y="1113"/>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6495" name="Group 11">
                  <a:extLst>
                    <a:ext uri="{FF2B5EF4-FFF2-40B4-BE49-F238E27FC236}">
                      <a16:creationId xmlns:a16="http://schemas.microsoft.com/office/drawing/2014/main" id="{23521104-AC0A-4E54-B6E8-CFC72A638B09}"/>
                    </a:ext>
                  </a:extLst>
                </p:cNvPr>
                <p:cNvGrpSpPr>
                  <a:grpSpLocks/>
                </p:cNvGrpSpPr>
                <p:nvPr/>
              </p:nvGrpSpPr>
              <p:grpSpPr bwMode="auto">
                <a:xfrm>
                  <a:off x="2436" y="7014"/>
                  <a:ext cx="3339" cy="1428"/>
                  <a:chOff x="2436" y="7014"/>
                  <a:chExt cx="3339" cy="1428"/>
                </a:xfrm>
              </p:grpSpPr>
              <p:sp>
                <p:nvSpPr>
                  <p:cNvPr id="16496" name="Freeform 12">
                    <a:extLst>
                      <a:ext uri="{FF2B5EF4-FFF2-40B4-BE49-F238E27FC236}">
                        <a16:creationId xmlns:a16="http://schemas.microsoft.com/office/drawing/2014/main" id="{6D9BF991-F96B-407C-AD56-043F14A1C8BA}"/>
                      </a:ext>
                    </a:extLst>
                  </p:cNvPr>
                  <p:cNvSpPr>
                    <a:spLocks/>
                  </p:cNvSpPr>
                  <p:nvPr/>
                </p:nvSpPr>
                <p:spPr bwMode="auto">
                  <a:xfrm>
                    <a:off x="2436" y="7014"/>
                    <a:ext cx="3339" cy="1428"/>
                  </a:xfrm>
                  <a:custGeom>
                    <a:avLst/>
                    <a:gdLst>
                      <a:gd name="T0" fmla="*/ 26 w 3339"/>
                      <a:gd name="T1" fmla="*/ 1423 h 1428"/>
                      <a:gd name="T2" fmla="*/ 77 w 3339"/>
                      <a:gd name="T3" fmla="*/ 1399 h 1428"/>
                      <a:gd name="T4" fmla="*/ 129 w 3339"/>
                      <a:gd name="T5" fmla="*/ 1341 h 1428"/>
                      <a:gd name="T6" fmla="*/ 190 w 3339"/>
                      <a:gd name="T7" fmla="*/ 1258 h 1428"/>
                      <a:gd name="T8" fmla="*/ 242 w 3339"/>
                      <a:gd name="T9" fmla="*/ 1156 h 1428"/>
                      <a:gd name="T10" fmla="*/ 319 w 3339"/>
                      <a:gd name="T11" fmla="*/ 973 h 1428"/>
                      <a:gd name="T12" fmla="*/ 422 w 3339"/>
                      <a:gd name="T13" fmla="*/ 693 h 1428"/>
                      <a:gd name="T14" fmla="*/ 535 w 3339"/>
                      <a:gd name="T15" fmla="*/ 417 h 1428"/>
                      <a:gd name="T16" fmla="*/ 612 w 3339"/>
                      <a:gd name="T17" fmla="*/ 237 h 1428"/>
                      <a:gd name="T18" fmla="*/ 690 w 3339"/>
                      <a:gd name="T19" fmla="*/ 102 h 1428"/>
                      <a:gd name="T20" fmla="*/ 751 w 3339"/>
                      <a:gd name="T21" fmla="*/ 39 h 1428"/>
                      <a:gd name="T22" fmla="*/ 803 w 3339"/>
                      <a:gd name="T23" fmla="*/ 5 h 1428"/>
                      <a:gd name="T24" fmla="*/ 854 w 3339"/>
                      <a:gd name="T25" fmla="*/ 0 h 1428"/>
                      <a:gd name="T26" fmla="*/ 906 w 3339"/>
                      <a:gd name="T27" fmla="*/ 25 h 1428"/>
                      <a:gd name="T28" fmla="*/ 957 w 3339"/>
                      <a:gd name="T29" fmla="*/ 73 h 1428"/>
                      <a:gd name="T30" fmla="*/ 1019 w 3339"/>
                      <a:gd name="T31" fmla="*/ 150 h 1428"/>
                      <a:gd name="T32" fmla="*/ 1070 w 3339"/>
                      <a:gd name="T33" fmla="*/ 247 h 1428"/>
                      <a:gd name="T34" fmla="*/ 1147 w 3339"/>
                      <a:gd name="T35" fmla="*/ 426 h 1428"/>
                      <a:gd name="T36" fmla="*/ 1250 w 3339"/>
                      <a:gd name="T37" fmla="*/ 707 h 1428"/>
                      <a:gd name="T38" fmla="*/ 1312 w 3339"/>
                      <a:gd name="T39" fmla="*/ 848 h 1428"/>
                      <a:gd name="T40" fmla="*/ 1441 w 3339"/>
                      <a:gd name="T41" fmla="*/ 1166 h 1428"/>
                      <a:gd name="T42" fmla="*/ 1492 w 3339"/>
                      <a:gd name="T43" fmla="*/ 1268 h 1428"/>
                      <a:gd name="T44" fmla="*/ 1546 w 3339"/>
                      <a:gd name="T45" fmla="*/ 1346 h 1428"/>
                      <a:gd name="T46" fmla="*/ 1605 w 3339"/>
                      <a:gd name="T47" fmla="*/ 1399 h 1428"/>
                      <a:gd name="T48" fmla="*/ 1657 w 3339"/>
                      <a:gd name="T49" fmla="*/ 1428 h 1428"/>
                      <a:gd name="T50" fmla="*/ 1708 w 3339"/>
                      <a:gd name="T51" fmla="*/ 1423 h 1428"/>
                      <a:gd name="T52" fmla="*/ 1760 w 3339"/>
                      <a:gd name="T53" fmla="*/ 1394 h 1428"/>
                      <a:gd name="T54" fmla="*/ 1813 w 3339"/>
                      <a:gd name="T55" fmla="*/ 1336 h 1428"/>
                      <a:gd name="T56" fmla="*/ 1873 w 3339"/>
                      <a:gd name="T57" fmla="*/ 1254 h 1428"/>
                      <a:gd name="T58" fmla="*/ 1950 w 3339"/>
                      <a:gd name="T59" fmla="*/ 1089 h 1428"/>
                      <a:gd name="T60" fmla="*/ 2027 w 3339"/>
                      <a:gd name="T61" fmla="*/ 896 h 1428"/>
                      <a:gd name="T62" fmla="*/ 2106 w 3339"/>
                      <a:gd name="T63" fmla="*/ 683 h 1428"/>
                      <a:gd name="T64" fmla="*/ 2166 w 3339"/>
                      <a:gd name="T65" fmla="*/ 542 h 1428"/>
                      <a:gd name="T66" fmla="*/ 2243 w 3339"/>
                      <a:gd name="T67" fmla="*/ 343 h 1428"/>
                      <a:gd name="T68" fmla="*/ 2320 w 3339"/>
                      <a:gd name="T69" fmla="*/ 180 h 1428"/>
                      <a:gd name="T70" fmla="*/ 2374 w 3339"/>
                      <a:gd name="T71" fmla="*/ 97 h 1428"/>
                      <a:gd name="T72" fmla="*/ 2425 w 3339"/>
                      <a:gd name="T73" fmla="*/ 39 h 1428"/>
                      <a:gd name="T74" fmla="*/ 2511 w 3339"/>
                      <a:gd name="T75" fmla="*/ 0 h 1428"/>
                      <a:gd name="T76" fmla="*/ 2562 w 3339"/>
                      <a:gd name="T77" fmla="*/ 10 h 1428"/>
                      <a:gd name="T78" fmla="*/ 2616 w 3339"/>
                      <a:gd name="T79" fmla="*/ 49 h 1428"/>
                      <a:gd name="T80" fmla="*/ 2693 w 3339"/>
                      <a:gd name="T81" fmla="*/ 155 h 1428"/>
                      <a:gd name="T82" fmla="*/ 2752 w 3339"/>
                      <a:gd name="T83" fmla="*/ 257 h 1428"/>
                      <a:gd name="T84" fmla="*/ 2830 w 3339"/>
                      <a:gd name="T85" fmla="*/ 440 h 1428"/>
                      <a:gd name="T86" fmla="*/ 2883 w 3339"/>
                      <a:gd name="T87" fmla="*/ 576 h 1428"/>
                      <a:gd name="T88" fmla="*/ 2960 w 3339"/>
                      <a:gd name="T89" fmla="*/ 790 h 1428"/>
                      <a:gd name="T90" fmla="*/ 3012 w 3339"/>
                      <a:gd name="T91" fmla="*/ 930 h 1428"/>
                      <a:gd name="T92" fmla="*/ 3071 w 3339"/>
                      <a:gd name="T93" fmla="*/ 1060 h 1428"/>
                      <a:gd name="T94" fmla="*/ 3151 w 3339"/>
                      <a:gd name="T95" fmla="*/ 1229 h 1428"/>
                      <a:gd name="T96" fmla="*/ 3202 w 3339"/>
                      <a:gd name="T97" fmla="*/ 1316 h 1428"/>
                      <a:gd name="T98" fmla="*/ 3254 w 3339"/>
                      <a:gd name="T99" fmla="*/ 1379 h 1428"/>
                      <a:gd name="T100" fmla="*/ 3313 w 3339"/>
                      <a:gd name="T101" fmla="*/ 1418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1428"/>
                        </a:moveTo>
                        <a:lnTo>
                          <a:pt x="26" y="1423"/>
                        </a:lnTo>
                        <a:lnTo>
                          <a:pt x="52" y="1413"/>
                        </a:lnTo>
                        <a:lnTo>
                          <a:pt x="77" y="1399"/>
                        </a:lnTo>
                        <a:lnTo>
                          <a:pt x="103" y="1374"/>
                        </a:lnTo>
                        <a:lnTo>
                          <a:pt x="129" y="1341"/>
                        </a:lnTo>
                        <a:lnTo>
                          <a:pt x="165" y="1302"/>
                        </a:lnTo>
                        <a:lnTo>
                          <a:pt x="190" y="1258"/>
                        </a:lnTo>
                        <a:lnTo>
                          <a:pt x="216" y="1210"/>
                        </a:lnTo>
                        <a:lnTo>
                          <a:pt x="242" y="1156"/>
                        </a:lnTo>
                        <a:lnTo>
                          <a:pt x="268" y="1099"/>
                        </a:lnTo>
                        <a:lnTo>
                          <a:pt x="319" y="973"/>
                        </a:lnTo>
                        <a:lnTo>
                          <a:pt x="371" y="838"/>
                        </a:lnTo>
                        <a:lnTo>
                          <a:pt x="422" y="693"/>
                        </a:lnTo>
                        <a:lnTo>
                          <a:pt x="458" y="620"/>
                        </a:lnTo>
                        <a:lnTo>
                          <a:pt x="535" y="417"/>
                        </a:lnTo>
                        <a:lnTo>
                          <a:pt x="561" y="353"/>
                        </a:lnTo>
                        <a:lnTo>
                          <a:pt x="612" y="237"/>
                        </a:lnTo>
                        <a:lnTo>
                          <a:pt x="664" y="140"/>
                        </a:lnTo>
                        <a:lnTo>
                          <a:pt x="690" y="102"/>
                        </a:lnTo>
                        <a:lnTo>
                          <a:pt x="725" y="68"/>
                        </a:lnTo>
                        <a:lnTo>
                          <a:pt x="751" y="39"/>
                        </a:lnTo>
                        <a:lnTo>
                          <a:pt x="777" y="20"/>
                        </a:lnTo>
                        <a:lnTo>
                          <a:pt x="803" y="5"/>
                        </a:lnTo>
                        <a:lnTo>
                          <a:pt x="828" y="0"/>
                        </a:lnTo>
                        <a:lnTo>
                          <a:pt x="854" y="0"/>
                        </a:lnTo>
                        <a:lnTo>
                          <a:pt x="880" y="10"/>
                        </a:lnTo>
                        <a:lnTo>
                          <a:pt x="906" y="25"/>
                        </a:lnTo>
                        <a:lnTo>
                          <a:pt x="931" y="44"/>
                        </a:lnTo>
                        <a:lnTo>
                          <a:pt x="957" y="73"/>
                        </a:lnTo>
                        <a:lnTo>
                          <a:pt x="983" y="107"/>
                        </a:lnTo>
                        <a:lnTo>
                          <a:pt x="1019" y="150"/>
                        </a:lnTo>
                        <a:lnTo>
                          <a:pt x="1044" y="194"/>
                        </a:lnTo>
                        <a:lnTo>
                          <a:pt x="1070" y="247"/>
                        </a:lnTo>
                        <a:lnTo>
                          <a:pt x="1122" y="363"/>
                        </a:lnTo>
                        <a:lnTo>
                          <a:pt x="1147" y="426"/>
                        </a:lnTo>
                        <a:lnTo>
                          <a:pt x="1199" y="562"/>
                        </a:lnTo>
                        <a:lnTo>
                          <a:pt x="1250" y="707"/>
                        </a:lnTo>
                        <a:lnTo>
                          <a:pt x="1278" y="775"/>
                        </a:lnTo>
                        <a:lnTo>
                          <a:pt x="1312" y="848"/>
                        </a:lnTo>
                        <a:lnTo>
                          <a:pt x="1389" y="1051"/>
                        </a:lnTo>
                        <a:lnTo>
                          <a:pt x="1441" y="1166"/>
                        </a:lnTo>
                        <a:lnTo>
                          <a:pt x="1466" y="1219"/>
                        </a:lnTo>
                        <a:lnTo>
                          <a:pt x="1492" y="1268"/>
                        </a:lnTo>
                        <a:lnTo>
                          <a:pt x="1518" y="1311"/>
                        </a:lnTo>
                        <a:lnTo>
                          <a:pt x="1546" y="1346"/>
                        </a:lnTo>
                        <a:lnTo>
                          <a:pt x="1571" y="1374"/>
                        </a:lnTo>
                        <a:lnTo>
                          <a:pt x="1605" y="1399"/>
                        </a:lnTo>
                        <a:lnTo>
                          <a:pt x="1631" y="1418"/>
                        </a:lnTo>
                        <a:lnTo>
                          <a:pt x="1657" y="1428"/>
                        </a:lnTo>
                        <a:lnTo>
                          <a:pt x="1682" y="1428"/>
                        </a:lnTo>
                        <a:lnTo>
                          <a:pt x="1708" y="1423"/>
                        </a:lnTo>
                        <a:lnTo>
                          <a:pt x="1734" y="1413"/>
                        </a:lnTo>
                        <a:lnTo>
                          <a:pt x="1760" y="1394"/>
                        </a:lnTo>
                        <a:lnTo>
                          <a:pt x="1785" y="1369"/>
                        </a:lnTo>
                        <a:lnTo>
                          <a:pt x="1813" y="1336"/>
                        </a:lnTo>
                        <a:lnTo>
                          <a:pt x="1839" y="1297"/>
                        </a:lnTo>
                        <a:lnTo>
                          <a:pt x="1873" y="1254"/>
                        </a:lnTo>
                        <a:lnTo>
                          <a:pt x="1898" y="1205"/>
                        </a:lnTo>
                        <a:lnTo>
                          <a:pt x="1950" y="1089"/>
                        </a:lnTo>
                        <a:lnTo>
                          <a:pt x="2001" y="963"/>
                        </a:lnTo>
                        <a:lnTo>
                          <a:pt x="2027" y="896"/>
                        </a:lnTo>
                        <a:lnTo>
                          <a:pt x="2081" y="750"/>
                        </a:lnTo>
                        <a:lnTo>
                          <a:pt x="2106" y="683"/>
                        </a:lnTo>
                        <a:lnTo>
                          <a:pt x="2132" y="610"/>
                        </a:lnTo>
                        <a:lnTo>
                          <a:pt x="2166" y="542"/>
                        </a:lnTo>
                        <a:lnTo>
                          <a:pt x="2192" y="470"/>
                        </a:lnTo>
                        <a:lnTo>
                          <a:pt x="2243" y="343"/>
                        </a:lnTo>
                        <a:lnTo>
                          <a:pt x="2295" y="228"/>
                        </a:lnTo>
                        <a:lnTo>
                          <a:pt x="2320" y="180"/>
                        </a:lnTo>
                        <a:lnTo>
                          <a:pt x="2348" y="135"/>
                        </a:lnTo>
                        <a:lnTo>
                          <a:pt x="2374" y="97"/>
                        </a:lnTo>
                        <a:lnTo>
                          <a:pt x="2400" y="63"/>
                        </a:lnTo>
                        <a:lnTo>
                          <a:pt x="2425" y="39"/>
                        </a:lnTo>
                        <a:lnTo>
                          <a:pt x="2485" y="5"/>
                        </a:lnTo>
                        <a:lnTo>
                          <a:pt x="2511" y="0"/>
                        </a:lnTo>
                        <a:lnTo>
                          <a:pt x="2536" y="0"/>
                        </a:lnTo>
                        <a:lnTo>
                          <a:pt x="2562" y="10"/>
                        </a:lnTo>
                        <a:lnTo>
                          <a:pt x="2588" y="25"/>
                        </a:lnTo>
                        <a:lnTo>
                          <a:pt x="2616" y="49"/>
                        </a:lnTo>
                        <a:lnTo>
                          <a:pt x="2641" y="78"/>
                        </a:lnTo>
                        <a:lnTo>
                          <a:pt x="2693" y="155"/>
                        </a:lnTo>
                        <a:lnTo>
                          <a:pt x="2719" y="203"/>
                        </a:lnTo>
                        <a:lnTo>
                          <a:pt x="2752" y="257"/>
                        </a:lnTo>
                        <a:lnTo>
                          <a:pt x="2804" y="373"/>
                        </a:lnTo>
                        <a:lnTo>
                          <a:pt x="2830" y="440"/>
                        </a:lnTo>
                        <a:lnTo>
                          <a:pt x="2855" y="503"/>
                        </a:lnTo>
                        <a:lnTo>
                          <a:pt x="2883" y="576"/>
                        </a:lnTo>
                        <a:lnTo>
                          <a:pt x="2909" y="643"/>
                        </a:lnTo>
                        <a:lnTo>
                          <a:pt x="2960" y="790"/>
                        </a:lnTo>
                        <a:lnTo>
                          <a:pt x="2986" y="856"/>
                        </a:lnTo>
                        <a:lnTo>
                          <a:pt x="3012" y="930"/>
                        </a:lnTo>
                        <a:lnTo>
                          <a:pt x="3046" y="998"/>
                        </a:lnTo>
                        <a:lnTo>
                          <a:pt x="3071" y="1060"/>
                        </a:lnTo>
                        <a:lnTo>
                          <a:pt x="3123" y="1176"/>
                        </a:lnTo>
                        <a:lnTo>
                          <a:pt x="3151" y="1229"/>
                        </a:lnTo>
                        <a:lnTo>
                          <a:pt x="3176" y="1278"/>
                        </a:lnTo>
                        <a:lnTo>
                          <a:pt x="3202" y="1316"/>
                        </a:lnTo>
                        <a:lnTo>
                          <a:pt x="3228" y="1351"/>
                        </a:lnTo>
                        <a:lnTo>
                          <a:pt x="3254" y="1379"/>
                        </a:lnTo>
                        <a:lnTo>
                          <a:pt x="3280" y="1404"/>
                        </a:lnTo>
                        <a:lnTo>
                          <a:pt x="3313" y="1418"/>
                        </a:lnTo>
                        <a:lnTo>
                          <a:pt x="3339" y="1428"/>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97" name="Freeform 13">
                    <a:extLst>
                      <a:ext uri="{FF2B5EF4-FFF2-40B4-BE49-F238E27FC236}">
                        <a16:creationId xmlns:a16="http://schemas.microsoft.com/office/drawing/2014/main" id="{B036BD42-A33C-4D0F-8835-AD5E238373F1}"/>
                      </a:ext>
                    </a:extLst>
                  </p:cNvPr>
                  <p:cNvSpPr>
                    <a:spLocks/>
                  </p:cNvSpPr>
                  <p:nvPr/>
                </p:nvSpPr>
                <p:spPr bwMode="auto">
                  <a:xfrm>
                    <a:off x="2436" y="7014"/>
                    <a:ext cx="3339" cy="1428"/>
                  </a:xfrm>
                  <a:custGeom>
                    <a:avLst/>
                    <a:gdLst>
                      <a:gd name="T0" fmla="*/ 26 w 3339"/>
                      <a:gd name="T1" fmla="*/ 1133 h 1428"/>
                      <a:gd name="T2" fmla="*/ 129 w 3339"/>
                      <a:gd name="T3" fmla="*/ 1326 h 1428"/>
                      <a:gd name="T4" fmla="*/ 216 w 3339"/>
                      <a:gd name="T5" fmla="*/ 1408 h 1428"/>
                      <a:gd name="T6" fmla="*/ 268 w 3339"/>
                      <a:gd name="T7" fmla="*/ 1428 h 1428"/>
                      <a:gd name="T8" fmla="*/ 319 w 3339"/>
                      <a:gd name="T9" fmla="*/ 1418 h 1428"/>
                      <a:gd name="T10" fmla="*/ 371 w 3339"/>
                      <a:gd name="T11" fmla="*/ 1384 h 1428"/>
                      <a:gd name="T12" fmla="*/ 422 w 3339"/>
                      <a:gd name="T13" fmla="*/ 1321 h 1428"/>
                      <a:gd name="T14" fmla="*/ 509 w 3339"/>
                      <a:gd name="T15" fmla="*/ 1186 h 1428"/>
                      <a:gd name="T16" fmla="*/ 587 w 3339"/>
                      <a:gd name="T17" fmla="*/ 1001 h 1428"/>
                      <a:gd name="T18" fmla="*/ 638 w 3339"/>
                      <a:gd name="T19" fmla="*/ 866 h 1428"/>
                      <a:gd name="T20" fmla="*/ 690 w 3339"/>
                      <a:gd name="T21" fmla="*/ 726 h 1428"/>
                      <a:gd name="T22" fmla="*/ 751 w 3339"/>
                      <a:gd name="T23" fmla="*/ 586 h 1428"/>
                      <a:gd name="T24" fmla="*/ 803 w 3339"/>
                      <a:gd name="T25" fmla="*/ 445 h 1428"/>
                      <a:gd name="T26" fmla="*/ 880 w 3339"/>
                      <a:gd name="T27" fmla="*/ 262 h 1428"/>
                      <a:gd name="T28" fmla="*/ 957 w 3339"/>
                      <a:gd name="T29" fmla="*/ 122 h 1428"/>
                      <a:gd name="T30" fmla="*/ 1019 w 3339"/>
                      <a:gd name="T31" fmla="*/ 54 h 1428"/>
                      <a:gd name="T32" fmla="*/ 1070 w 3339"/>
                      <a:gd name="T33" fmla="*/ 10 h 1428"/>
                      <a:gd name="T34" fmla="*/ 1122 w 3339"/>
                      <a:gd name="T35" fmla="*/ 0 h 1428"/>
                      <a:gd name="T36" fmla="*/ 1173 w 3339"/>
                      <a:gd name="T37" fmla="*/ 15 h 1428"/>
                      <a:gd name="T38" fmla="*/ 1225 w 3339"/>
                      <a:gd name="T39" fmla="*/ 59 h 1428"/>
                      <a:gd name="T40" fmla="*/ 1278 w 3339"/>
                      <a:gd name="T41" fmla="*/ 132 h 1428"/>
                      <a:gd name="T42" fmla="*/ 1338 w 3339"/>
                      <a:gd name="T43" fmla="*/ 223 h 1428"/>
                      <a:gd name="T44" fmla="*/ 1389 w 3339"/>
                      <a:gd name="T45" fmla="*/ 335 h 1428"/>
                      <a:gd name="T46" fmla="*/ 1492 w 3339"/>
                      <a:gd name="T47" fmla="*/ 600 h 1428"/>
                      <a:gd name="T48" fmla="*/ 1546 w 3339"/>
                      <a:gd name="T49" fmla="*/ 741 h 1428"/>
                      <a:gd name="T50" fmla="*/ 1605 w 3339"/>
                      <a:gd name="T51" fmla="*/ 886 h 1428"/>
                      <a:gd name="T52" fmla="*/ 1708 w 3339"/>
                      <a:gd name="T53" fmla="*/ 1143 h 1428"/>
                      <a:gd name="T54" fmla="*/ 1785 w 3339"/>
                      <a:gd name="T55" fmla="*/ 1293 h 1428"/>
                      <a:gd name="T56" fmla="*/ 1839 w 3339"/>
                      <a:gd name="T57" fmla="*/ 1364 h 1428"/>
                      <a:gd name="T58" fmla="*/ 1898 w 3339"/>
                      <a:gd name="T59" fmla="*/ 1408 h 1428"/>
                      <a:gd name="T60" fmla="*/ 1950 w 3339"/>
                      <a:gd name="T61" fmla="*/ 1428 h 1428"/>
                      <a:gd name="T62" fmla="*/ 2001 w 3339"/>
                      <a:gd name="T63" fmla="*/ 1418 h 1428"/>
                      <a:gd name="T64" fmla="*/ 2053 w 3339"/>
                      <a:gd name="T65" fmla="*/ 1379 h 1428"/>
                      <a:gd name="T66" fmla="*/ 2106 w 3339"/>
                      <a:gd name="T67" fmla="*/ 1316 h 1428"/>
                      <a:gd name="T68" fmla="*/ 2166 w 3339"/>
                      <a:gd name="T69" fmla="*/ 1229 h 1428"/>
                      <a:gd name="T70" fmla="*/ 2217 w 3339"/>
                      <a:gd name="T71" fmla="*/ 1118 h 1428"/>
                      <a:gd name="T72" fmla="*/ 2320 w 3339"/>
                      <a:gd name="T73" fmla="*/ 856 h 1428"/>
                      <a:gd name="T74" fmla="*/ 2374 w 3339"/>
                      <a:gd name="T75" fmla="*/ 716 h 1428"/>
                      <a:gd name="T76" fmla="*/ 2459 w 3339"/>
                      <a:gd name="T77" fmla="*/ 503 h 1428"/>
                      <a:gd name="T78" fmla="*/ 2536 w 3339"/>
                      <a:gd name="T79" fmla="*/ 310 h 1428"/>
                      <a:gd name="T80" fmla="*/ 2616 w 3339"/>
                      <a:gd name="T81" fmla="*/ 155 h 1428"/>
                      <a:gd name="T82" fmla="*/ 2667 w 3339"/>
                      <a:gd name="T83" fmla="*/ 78 h 1428"/>
                      <a:gd name="T84" fmla="*/ 2719 w 3339"/>
                      <a:gd name="T85" fmla="*/ 25 h 1428"/>
                      <a:gd name="T86" fmla="*/ 2778 w 3339"/>
                      <a:gd name="T87" fmla="*/ 0 h 1428"/>
                      <a:gd name="T88" fmla="*/ 2830 w 3339"/>
                      <a:gd name="T89" fmla="*/ 5 h 1428"/>
                      <a:gd name="T90" fmla="*/ 2883 w 3339"/>
                      <a:gd name="T91" fmla="*/ 39 h 1428"/>
                      <a:gd name="T92" fmla="*/ 2935 w 3339"/>
                      <a:gd name="T93" fmla="*/ 97 h 1428"/>
                      <a:gd name="T94" fmla="*/ 2986 w 3339"/>
                      <a:gd name="T95" fmla="*/ 180 h 1428"/>
                      <a:gd name="T96" fmla="*/ 3046 w 3339"/>
                      <a:gd name="T97" fmla="*/ 286 h 1428"/>
                      <a:gd name="T98" fmla="*/ 3097 w 3339"/>
                      <a:gd name="T99" fmla="*/ 407 h 1428"/>
                      <a:gd name="T100" fmla="*/ 3254 w 3339"/>
                      <a:gd name="T101" fmla="*/ 828 h 1428"/>
                      <a:gd name="T102" fmla="*/ 3313 w 3339"/>
                      <a:gd name="T103" fmla="*/ 963 h 14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39"/>
                      <a:gd name="T157" fmla="*/ 0 h 1428"/>
                      <a:gd name="T158" fmla="*/ 3339 w 3339"/>
                      <a:gd name="T159" fmla="*/ 1428 h 142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39" h="1428">
                        <a:moveTo>
                          <a:pt x="0" y="1070"/>
                        </a:moveTo>
                        <a:lnTo>
                          <a:pt x="26" y="1133"/>
                        </a:lnTo>
                        <a:lnTo>
                          <a:pt x="77" y="1239"/>
                        </a:lnTo>
                        <a:lnTo>
                          <a:pt x="129" y="1326"/>
                        </a:lnTo>
                        <a:lnTo>
                          <a:pt x="165" y="1359"/>
                        </a:lnTo>
                        <a:lnTo>
                          <a:pt x="216" y="1408"/>
                        </a:lnTo>
                        <a:lnTo>
                          <a:pt x="242" y="1423"/>
                        </a:lnTo>
                        <a:lnTo>
                          <a:pt x="268" y="1428"/>
                        </a:lnTo>
                        <a:lnTo>
                          <a:pt x="293" y="1428"/>
                        </a:lnTo>
                        <a:lnTo>
                          <a:pt x="319" y="1418"/>
                        </a:lnTo>
                        <a:lnTo>
                          <a:pt x="345" y="1404"/>
                        </a:lnTo>
                        <a:lnTo>
                          <a:pt x="371" y="1384"/>
                        </a:lnTo>
                        <a:lnTo>
                          <a:pt x="396" y="1356"/>
                        </a:lnTo>
                        <a:lnTo>
                          <a:pt x="422" y="1321"/>
                        </a:lnTo>
                        <a:lnTo>
                          <a:pt x="458" y="1283"/>
                        </a:lnTo>
                        <a:lnTo>
                          <a:pt x="509" y="1186"/>
                        </a:lnTo>
                        <a:lnTo>
                          <a:pt x="561" y="1070"/>
                        </a:lnTo>
                        <a:lnTo>
                          <a:pt x="587" y="1001"/>
                        </a:lnTo>
                        <a:lnTo>
                          <a:pt x="612" y="939"/>
                        </a:lnTo>
                        <a:lnTo>
                          <a:pt x="638" y="866"/>
                        </a:lnTo>
                        <a:lnTo>
                          <a:pt x="664" y="798"/>
                        </a:lnTo>
                        <a:lnTo>
                          <a:pt x="690" y="726"/>
                        </a:lnTo>
                        <a:lnTo>
                          <a:pt x="725" y="653"/>
                        </a:lnTo>
                        <a:lnTo>
                          <a:pt x="751" y="586"/>
                        </a:lnTo>
                        <a:lnTo>
                          <a:pt x="777" y="513"/>
                        </a:lnTo>
                        <a:lnTo>
                          <a:pt x="803" y="445"/>
                        </a:lnTo>
                        <a:lnTo>
                          <a:pt x="854" y="320"/>
                        </a:lnTo>
                        <a:lnTo>
                          <a:pt x="880" y="262"/>
                        </a:lnTo>
                        <a:lnTo>
                          <a:pt x="906" y="208"/>
                        </a:lnTo>
                        <a:lnTo>
                          <a:pt x="957" y="122"/>
                        </a:lnTo>
                        <a:lnTo>
                          <a:pt x="983" y="83"/>
                        </a:lnTo>
                        <a:lnTo>
                          <a:pt x="1019" y="54"/>
                        </a:lnTo>
                        <a:lnTo>
                          <a:pt x="1044" y="30"/>
                        </a:lnTo>
                        <a:lnTo>
                          <a:pt x="1070" y="10"/>
                        </a:lnTo>
                        <a:lnTo>
                          <a:pt x="1096" y="0"/>
                        </a:lnTo>
                        <a:lnTo>
                          <a:pt x="1122" y="0"/>
                        </a:lnTo>
                        <a:lnTo>
                          <a:pt x="1147" y="5"/>
                        </a:lnTo>
                        <a:lnTo>
                          <a:pt x="1173" y="15"/>
                        </a:lnTo>
                        <a:lnTo>
                          <a:pt x="1199" y="34"/>
                        </a:lnTo>
                        <a:lnTo>
                          <a:pt x="1225" y="59"/>
                        </a:lnTo>
                        <a:lnTo>
                          <a:pt x="1250" y="92"/>
                        </a:lnTo>
                        <a:lnTo>
                          <a:pt x="1278" y="132"/>
                        </a:lnTo>
                        <a:lnTo>
                          <a:pt x="1312" y="175"/>
                        </a:lnTo>
                        <a:lnTo>
                          <a:pt x="1338" y="223"/>
                        </a:lnTo>
                        <a:lnTo>
                          <a:pt x="1363" y="277"/>
                        </a:lnTo>
                        <a:lnTo>
                          <a:pt x="1389" y="335"/>
                        </a:lnTo>
                        <a:lnTo>
                          <a:pt x="1415" y="397"/>
                        </a:lnTo>
                        <a:lnTo>
                          <a:pt x="1492" y="600"/>
                        </a:lnTo>
                        <a:lnTo>
                          <a:pt x="1518" y="673"/>
                        </a:lnTo>
                        <a:lnTo>
                          <a:pt x="1546" y="741"/>
                        </a:lnTo>
                        <a:lnTo>
                          <a:pt x="1571" y="813"/>
                        </a:lnTo>
                        <a:lnTo>
                          <a:pt x="1605" y="886"/>
                        </a:lnTo>
                        <a:lnTo>
                          <a:pt x="1631" y="953"/>
                        </a:lnTo>
                        <a:lnTo>
                          <a:pt x="1708" y="1143"/>
                        </a:lnTo>
                        <a:lnTo>
                          <a:pt x="1734" y="1196"/>
                        </a:lnTo>
                        <a:lnTo>
                          <a:pt x="1785" y="1293"/>
                        </a:lnTo>
                        <a:lnTo>
                          <a:pt x="1813" y="1331"/>
                        </a:lnTo>
                        <a:lnTo>
                          <a:pt x="1839" y="1364"/>
                        </a:lnTo>
                        <a:lnTo>
                          <a:pt x="1873" y="1389"/>
                        </a:lnTo>
                        <a:lnTo>
                          <a:pt x="1898" y="1408"/>
                        </a:lnTo>
                        <a:lnTo>
                          <a:pt x="1924" y="1423"/>
                        </a:lnTo>
                        <a:lnTo>
                          <a:pt x="1950" y="1428"/>
                        </a:lnTo>
                        <a:lnTo>
                          <a:pt x="1976" y="1428"/>
                        </a:lnTo>
                        <a:lnTo>
                          <a:pt x="2001" y="1418"/>
                        </a:lnTo>
                        <a:lnTo>
                          <a:pt x="2027" y="1404"/>
                        </a:lnTo>
                        <a:lnTo>
                          <a:pt x="2053" y="1379"/>
                        </a:lnTo>
                        <a:lnTo>
                          <a:pt x="2081" y="1351"/>
                        </a:lnTo>
                        <a:lnTo>
                          <a:pt x="2106" y="1316"/>
                        </a:lnTo>
                        <a:lnTo>
                          <a:pt x="2132" y="1273"/>
                        </a:lnTo>
                        <a:lnTo>
                          <a:pt x="2166" y="1229"/>
                        </a:lnTo>
                        <a:lnTo>
                          <a:pt x="2192" y="1176"/>
                        </a:lnTo>
                        <a:lnTo>
                          <a:pt x="2217" y="1118"/>
                        </a:lnTo>
                        <a:lnTo>
                          <a:pt x="2269" y="993"/>
                        </a:lnTo>
                        <a:lnTo>
                          <a:pt x="2320" y="856"/>
                        </a:lnTo>
                        <a:lnTo>
                          <a:pt x="2348" y="785"/>
                        </a:lnTo>
                        <a:lnTo>
                          <a:pt x="2374" y="716"/>
                        </a:lnTo>
                        <a:lnTo>
                          <a:pt x="2425" y="571"/>
                        </a:lnTo>
                        <a:lnTo>
                          <a:pt x="2459" y="503"/>
                        </a:lnTo>
                        <a:lnTo>
                          <a:pt x="2485" y="436"/>
                        </a:lnTo>
                        <a:lnTo>
                          <a:pt x="2536" y="310"/>
                        </a:lnTo>
                        <a:lnTo>
                          <a:pt x="2588" y="203"/>
                        </a:lnTo>
                        <a:lnTo>
                          <a:pt x="2616" y="155"/>
                        </a:lnTo>
                        <a:lnTo>
                          <a:pt x="2641" y="112"/>
                        </a:lnTo>
                        <a:lnTo>
                          <a:pt x="2667" y="78"/>
                        </a:lnTo>
                        <a:lnTo>
                          <a:pt x="2693" y="49"/>
                        </a:lnTo>
                        <a:lnTo>
                          <a:pt x="2719" y="25"/>
                        </a:lnTo>
                        <a:lnTo>
                          <a:pt x="2752" y="10"/>
                        </a:lnTo>
                        <a:lnTo>
                          <a:pt x="2778" y="0"/>
                        </a:lnTo>
                        <a:lnTo>
                          <a:pt x="2804" y="0"/>
                        </a:lnTo>
                        <a:lnTo>
                          <a:pt x="2830" y="5"/>
                        </a:lnTo>
                        <a:lnTo>
                          <a:pt x="2855" y="20"/>
                        </a:lnTo>
                        <a:lnTo>
                          <a:pt x="2883" y="39"/>
                        </a:lnTo>
                        <a:lnTo>
                          <a:pt x="2909" y="63"/>
                        </a:lnTo>
                        <a:lnTo>
                          <a:pt x="2935" y="97"/>
                        </a:lnTo>
                        <a:lnTo>
                          <a:pt x="2960" y="135"/>
                        </a:lnTo>
                        <a:lnTo>
                          <a:pt x="2986" y="180"/>
                        </a:lnTo>
                        <a:lnTo>
                          <a:pt x="3012" y="233"/>
                        </a:lnTo>
                        <a:lnTo>
                          <a:pt x="3046" y="286"/>
                        </a:lnTo>
                        <a:lnTo>
                          <a:pt x="3071" y="343"/>
                        </a:lnTo>
                        <a:lnTo>
                          <a:pt x="3097" y="407"/>
                        </a:lnTo>
                        <a:lnTo>
                          <a:pt x="3176" y="610"/>
                        </a:lnTo>
                        <a:lnTo>
                          <a:pt x="3254" y="828"/>
                        </a:lnTo>
                        <a:lnTo>
                          <a:pt x="3280" y="896"/>
                        </a:lnTo>
                        <a:lnTo>
                          <a:pt x="3313" y="963"/>
                        </a:lnTo>
                        <a:lnTo>
                          <a:pt x="3339" y="1031"/>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98" name="Freeform 14">
                    <a:extLst>
                      <a:ext uri="{FF2B5EF4-FFF2-40B4-BE49-F238E27FC236}">
                        <a16:creationId xmlns:a16="http://schemas.microsoft.com/office/drawing/2014/main" id="{564992AE-0F96-4492-8E4D-443169BA445A}"/>
                      </a:ext>
                    </a:extLst>
                  </p:cNvPr>
                  <p:cNvSpPr>
                    <a:spLocks/>
                  </p:cNvSpPr>
                  <p:nvPr/>
                </p:nvSpPr>
                <p:spPr bwMode="auto">
                  <a:xfrm>
                    <a:off x="2436" y="7014"/>
                    <a:ext cx="3339" cy="1428"/>
                  </a:xfrm>
                  <a:custGeom>
                    <a:avLst/>
                    <a:gdLst>
                      <a:gd name="T0" fmla="*/ 26 w 3339"/>
                      <a:gd name="T1" fmla="*/ 422 h 1428"/>
                      <a:gd name="T2" fmla="*/ 129 w 3339"/>
                      <a:gd name="T3" fmla="*/ 697 h 1428"/>
                      <a:gd name="T4" fmla="*/ 190 w 3339"/>
                      <a:gd name="T5" fmla="*/ 838 h 1428"/>
                      <a:gd name="T6" fmla="*/ 242 w 3339"/>
                      <a:gd name="T7" fmla="*/ 978 h 1428"/>
                      <a:gd name="T8" fmla="*/ 319 w 3339"/>
                      <a:gd name="T9" fmla="*/ 1161 h 1428"/>
                      <a:gd name="T10" fmla="*/ 371 w 3339"/>
                      <a:gd name="T11" fmla="*/ 1263 h 1428"/>
                      <a:gd name="T12" fmla="*/ 422 w 3339"/>
                      <a:gd name="T13" fmla="*/ 1341 h 1428"/>
                      <a:gd name="T14" fmla="*/ 484 w 3339"/>
                      <a:gd name="T15" fmla="*/ 1399 h 1428"/>
                      <a:gd name="T16" fmla="*/ 535 w 3339"/>
                      <a:gd name="T17" fmla="*/ 1423 h 1428"/>
                      <a:gd name="T18" fmla="*/ 587 w 3339"/>
                      <a:gd name="T19" fmla="*/ 1423 h 1428"/>
                      <a:gd name="T20" fmla="*/ 638 w 3339"/>
                      <a:gd name="T21" fmla="*/ 1394 h 1428"/>
                      <a:gd name="T22" fmla="*/ 725 w 3339"/>
                      <a:gd name="T23" fmla="*/ 1302 h 1428"/>
                      <a:gd name="T24" fmla="*/ 777 w 3339"/>
                      <a:gd name="T25" fmla="*/ 1210 h 1428"/>
                      <a:gd name="T26" fmla="*/ 828 w 3339"/>
                      <a:gd name="T27" fmla="*/ 1099 h 1428"/>
                      <a:gd name="T28" fmla="*/ 931 w 3339"/>
                      <a:gd name="T29" fmla="*/ 833 h 1428"/>
                      <a:gd name="T30" fmla="*/ 1019 w 3339"/>
                      <a:gd name="T31" fmla="*/ 620 h 1428"/>
                      <a:gd name="T32" fmla="*/ 1096 w 3339"/>
                      <a:gd name="T33" fmla="*/ 412 h 1428"/>
                      <a:gd name="T34" fmla="*/ 1147 w 3339"/>
                      <a:gd name="T35" fmla="*/ 290 h 1428"/>
                      <a:gd name="T36" fmla="*/ 1225 w 3339"/>
                      <a:gd name="T37" fmla="*/ 140 h 1428"/>
                      <a:gd name="T38" fmla="*/ 1278 w 3339"/>
                      <a:gd name="T39" fmla="*/ 68 h 1428"/>
                      <a:gd name="T40" fmla="*/ 1338 w 3339"/>
                      <a:gd name="T41" fmla="*/ 20 h 1428"/>
                      <a:gd name="T42" fmla="*/ 1389 w 3339"/>
                      <a:gd name="T43" fmla="*/ 0 h 1428"/>
                      <a:gd name="T44" fmla="*/ 1441 w 3339"/>
                      <a:gd name="T45" fmla="*/ 10 h 1428"/>
                      <a:gd name="T46" fmla="*/ 1518 w 3339"/>
                      <a:gd name="T47" fmla="*/ 73 h 1428"/>
                      <a:gd name="T48" fmla="*/ 1605 w 3339"/>
                      <a:gd name="T49" fmla="*/ 199 h 1428"/>
                      <a:gd name="T50" fmla="*/ 1708 w 3339"/>
                      <a:gd name="T51" fmla="*/ 431 h 1428"/>
                      <a:gd name="T52" fmla="*/ 1785 w 3339"/>
                      <a:gd name="T53" fmla="*/ 640 h 1428"/>
                      <a:gd name="T54" fmla="*/ 1839 w 3339"/>
                      <a:gd name="T55" fmla="*/ 780 h 1428"/>
                      <a:gd name="T56" fmla="*/ 1924 w 3339"/>
                      <a:gd name="T57" fmla="*/ 988 h 1428"/>
                      <a:gd name="T58" fmla="*/ 2001 w 3339"/>
                      <a:gd name="T59" fmla="*/ 1171 h 1428"/>
                      <a:gd name="T60" fmla="*/ 2053 w 3339"/>
                      <a:gd name="T61" fmla="*/ 1273 h 1428"/>
                      <a:gd name="T62" fmla="*/ 2132 w 3339"/>
                      <a:gd name="T63" fmla="*/ 1379 h 1428"/>
                      <a:gd name="T64" fmla="*/ 2192 w 3339"/>
                      <a:gd name="T65" fmla="*/ 1418 h 1428"/>
                      <a:gd name="T66" fmla="*/ 2243 w 3339"/>
                      <a:gd name="T67" fmla="*/ 1428 h 1428"/>
                      <a:gd name="T68" fmla="*/ 2295 w 3339"/>
                      <a:gd name="T69" fmla="*/ 1413 h 1428"/>
                      <a:gd name="T70" fmla="*/ 2348 w 3339"/>
                      <a:gd name="T71" fmla="*/ 1364 h 1428"/>
                      <a:gd name="T72" fmla="*/ 2400 w 3339"/>
                      <a:gd name="T73" fmla="*/ 1293 h 1428"/>
                      <a:gd name="T74" fmla="*/ 2459 w 3339"/>
                      <a:gd name="T75" fmla="*/ 1201 h 1428"/>
                      <a:gd name="T76" fmla="*/ 2511 w 3339"/>
                      <a:gd name="T77" fmla="*/ 1084 h 1428"/>
                      <a:gd name="T78" fmla="*/ 2588 w 3339"/>
                      <a:gd name="T79" fmla="*/ 891 h 1428"/>
                      <a:gd name="T80" fmla="*/ 2641 w 3339"/>
                      <a:gd name="T81" fmla="*/ 750 h 1428"/>
                      <a:gd name="T82" fmla="*/ 2719 w 3339"/>
                      <a:gd name="T83" fmla="*/ 538 h 1428"/>
                      <a:gd name="T84" fmla="*/ 2778 w 3339"/>
                      <a:gd name="T85" fmla="*/ 402 h 1428"/>
                      <a:gd name="T86" fmla="*/ 2830 w 3339"/>
                      <a:gd name="T87" fmla="*/ 282 h 1428"/>
                      <a:gd name="T88" fmla="*/ 2909 w 3339"/>
                      <a:gd name="T89" fmla="*/ 132 h 1428"/>
                      <a:gd name="T90" fmla="*/ 2986 w 3339"/>
                      <a:gd name="T91" fmla="*/ 34 h 1428"/>
                      <a:gd name="T92" fmla="*/ 3046 w 3339"/>
                      <a:gd name="T93" fmla="*/ 5 h 1428"/>
                      <a:gd name="T94" fmla="*/ 3097 w 3339"/>
                      <a:gd name="T95" fmla="*/ 0 h 1428"/>
                      <a:gd name="T96" fmla="*/ 3176 w 3339"/>
                      <a:gd name="T97" fmla="*/ 49 h 1428"/>
                      <a:gd name="T98" fmla="*/ 3254 w 3339"/>
                      <a:gd name="T99" fmla="*/ 160 h 1428"/>
                      <a:gd name="T100" fmla="*/ 3313 w 3339"/>
                      <a:gd name="T101" fmla="*/ 262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358"/>
                        </a:moveTo>
                        <a:lnTo>
                          <a:pt x="26" y="422"/>
                        </a:lnTo>
                        <a:lnTo>
                          <a:pt x="103" y="625"/>
                        </a:lnTo>
                        <a:lnTo>
                          <a:pt x="129" y="697"/>
                        </a:lnTo>
                        <a:lnTo>
                          <a:pt x="165" y="770"/>
                        </a:lnTo>
                        <a:lnTo>
                          <a:pt x="190" y="838"/>
                        </a:lnTo>
                        <a:lnTo>
                          <a:pt x="216" y="910"/>
                        </a:lnTo>
                        <a:lnTo>
                          <a:pt x="242" y="978"/>
                        </a:lnTo>
                        <a:lnTo>
                          <a:pt x="293" y="1103"/>
                        </a:lnTo>
                        <a:lnTo>
                          <a:pt x="319" y="1161"/>
                        </a:lnTo>
                        <a:lnTo>
                          <a:pt x="345" y="1214"/>
                        </a:lnTo>
                        <a:lnTo>
                          <a:pt x="371" y="1263"/>
                        </a:lnTo>
                        <a:lnTo>
                          <a:pt x="396" y="1306"/>
                        </a:lnTo>
                        <a:lnTo>
                          <a:pt x="422" y="1341"/>
                        </a:lnTo>
                        <a:lnTo>
                          <a:pt x="458" y="1374"/>
                        </a:lnTo>
                        <a:lnTo>
                          <a:pt x="484" y="1399"/>
                        </a:lnTo>
                        <a:lnTo>
                          <a:pt x="509" y="1413"/>
                        </a:lnTo>
                        <a:lnTo>
                          <a:pt x="535" y="1423"/>
                        </a:lnTo>
                        <a:lnTo>
                          <a:pt x="561" y="1428"/>
                        </a:lnTo>
                        <a:lnTo>
                          <a:pt x="587" y="1423"/>
                        </a:lnTo>
                        <a:lnTo>
                          <a:pt x="612" y="1413"/>
                        </a:lnTo>
                        <a:lnTo>
                          <a:pt x="638" y="1394"/>
                        </a:lnTo>
                        <a:lnTo>
                          <a:pt x="664" y="1369"/>
                        </a:lnTo>
                        <a:lnTo>
                          <a:pt x="725" y="1302"/>
                        </a:lnTo>
                        <a:lnTo>
                          <a:pt x="751" y="1258"/>
                        </a:lnTo>
                        <a:lnTo>
                          <a:pt x="777" y="1210"/>
                        </a:lnTo>
                        <a:lnTo>
                          <a:pt x="803" y="1156"/>
                        </a:lnTo>
                        <a:lnTo>
                          <a:pt x="828" y="1099"/>
                        </a:lnTo>
                        <a:lnTo>
                          <a:pt x="854" y="1036"/>
                        </a:lnTo>
                        <a:lnTo>
                          <a:pt x="931" y="833"/>
                        </a:lnTo>
                        <a:lnTo>
                          <a:pt x="983" y="688"/>
                        </a:lnTo>
                        <a:lnTo>
                          <a:pt x="1019" y="620"/>
                        </a:lnTo>
                        <a:lnTo>
                          <a:pt x="1044" y="547"/>
                        </a:lnTo>
                        <a:lnTo>
                          <a:pt x="1096" y="412"/>
                        </a:lnTo>
                        <a:lnTo>
                          <a:pt x="1122" y="348"/>
                        </a:lnTo>
                        <a:lnTo>
                          <a:pt x="1147" y="290"/>
                        </a:lnTo>
                        <a:lnTo>
                          <a:pt x="1199" y="185"/>
                        </a:lnTo>
                        <a:lnTo>
                          <a:pt x="1225" y="140"/>
                        </a:lnTo>
                        <a:lnTo>
                          <a:pt x="1250" y="102"/>
                        </a:lnTo>
                        <a:lnTo>
                          <a:pt x="1278" y="68"/>
                        </a:lnTo>
                        <a:lnTo>
                          <a:pt x="1312" y="39"/>
                        </a:lnTo>
                        <a:lnTo>
                          <a:pt x="1338" y="20"/>
                        </a:lnTo>
                        <a:lnTo>
                          <a:pt x="1363" y="5"/>
                        </a:lnTo>
                        <a:lnTo>
                          <a:pt x="1389" y="0"/>
                        </a:lnTo>
                        <a:lnTo>
                          <a:pt x="1415" y="0"/>
                        </a:lnTo>
                        <a:lnTo>
                          <a:pt x="1441" y="10"/>
                        </a:lnTo>
                        <a:lnTo>
                          <a:pt x="1466" y="25"/>
                        </a:lnTo>
                        <a:lnTo>
                          <a:pt x="1518" y="73"/>
                        </a:lnTo>
                        <a:lnTo>
                          <a:pt x="1571" y="150"/>
                        </a:lnTo>
                        <a:lnTo>
                          <a:pt x="1605" y="199"/>
                        </a:lnTo>
                        <a:lnTo>
                          <a:pt x="1657" y="305"/>
                        </a:lnTo>
                        <a:lnTo>
                          <a:pt x="1708" y="431"/>
                        </a:lnTo>
                        <a:lnTo>
                          <a:pt x="1760" y="567"/>
                        </a:lnTo>
                        <a:lnTo>
                          <a:pt x="1785" y="640"/>
                        </a:lnTo>
                        <a:lnTo>
                          <a:pt x="1813" y="707"/>
                        </a:lnTo>
                        <a:lnTo>
                          <a:pt x="1839" y="780"/>
                        </a:lnTo>
                        <a:lnTo>
                          <a:pt x="1873" y="851"/>
                        </a:lnTo>
                        <a:lnTo>
                          <a:pt x="1924" y="988"/>
                        </a:lnTo>
                        <a:lnTo>
                          <a:pt x="1976" y="1113"/>
                        </a:lnTo>
                        <a:lnTo>
                          <a:pt x="2001" y="1171"/>
                        </a:lnTo>
                        <a:lnTo>
                          <a:pt x="2027" y="1224"/>
                        </a:lnTo>
                        <a:lnTo>
                          <a:pt x="2053" y="1273"/>
                        </a:lnTo>
                        <a:lnTo>
                          <a:pt x="2106" y="1351"/>
                        </a:lnTo>
                        <a:lnTo>
                          <a:pt x="2132" y="1379"/>
                        </a:lnTo>
                        <a:lnTo>
                          <a:pt x="2166" y="1404"/>
                        </a:lnTo>
                        <a:lnTo>
                          <a:pt x="2192" y="1418"/>
                        </a:lnTo>
                        <a:lnTo>
                          <a:pt x="2217" y="1428"/>
                        </a:lnTo>
                        <a:lnTo>
                          <a:pt x="2243" y="1428"/>
                        </a:lnTo>
                        <a:lnTo>
                          <a:pt x="2269" y="1423"/>
                        </a:lnTo>
                        <a:lnTo>
                          <a:pt x="2295" y="1413"/>
                        </a:lnTo>
                        <a:lnTo>
                          <a:pt x="2320" y="1394"/>
                        </a:lnTo>
                        <a:lnTo>
                          <a:pt x="2348" y="1364"/>
                        </a:lnTo>
                        <a:lnTo>
                          <a:pt x="2374" y="1331"/>
                        </a:lnTo>
                        <a:lnTo>
                          <a:pt x="2400" y="1293"/>
                        </a:lnTo>
                        <a:lnTo>
                          <a:pt x="2425" y="1249"/>
                        </a:lnTo>
                        <a:lnTo>
                          <a:pt x="2459" y="1201"/>
                        </a:lnTo>
                        <a:lnTo>
                          <a:pt x="2485" y="1148"/>
                        </a:lnTo>
                        <a:lnTo>
                          <a:pt x="2511" y="1084"/>
                        </a:lnTo>
                        <a:lnTo>
                          <a:pt x="2536" y="1026"/>
                        </a:lnTo>
                        <a:lnTo>
                          <a:pt x="2588" y="891"/>
                        </a:lnTo>
                        <a:lnTo>
                          <a:pt x="2616" y="818"/>
                        </a:lnTo>
                        <a:lnTo>
                          <a:pt x="2641" y="750"/>
                        </a:lnTo>
                        <a:lnTo>
                          <a:pt x="2693" y="605"/>
                        </a:lnTo>
                        <a:lnTo>
                          <a:pt x="2719" y="538"/>
                        </a:lnTo>
                        <a:lnTo>
                          <a:pt x="2752" y="470"/>
                        </a:lnTo>
                        <a:lnTo>
                          <a:pt x="2778" y="402"/>
                        </a:lnTo>
                        <a:lnTo>
                          <a:pt x="2804" y="339"/>
                        </a:lnTo>
                        <a:lnTo>
                          <a:pt x="2830" y="282"/>
                        </a:lnTo>
                        <a:lnTo>
                          <a:pt x="2883" y="175"/>
                        </a:lnTo>
                        <a:lnTo>
                          <a:pt x="2909" y="132"/>
                        </a:lnTo>
                        <a:lnTo>
                          <a:pt x="2935" y="92"/>
                        </a:lnTo>
                        <a:lnTo>
                          <a:pt x="2986" y="34"/>
                        </a:lnTo>
                        <a:lnTo>
                          <a:pt x="3012" y="15"/>
                        </a:lnTo>
                        <a:lnTo>
                          <a:pt x="3046" y="5"/>
                        </a:lnTo>
                        <a:lnTo>
                          <a:pt x="3071" y="0"/>
                        </a:lnTo>
                        <a:lnTo>
                          <a:pt x="3097" y="0"/>
                        </a:lnTo>
                        <a:lnTo>
                          <a:pt x="3123" y="10"/>
                        </a:lnTo>
                        <a:lnTo>
                          <a:pt x="3176" y="49"/>
                        </a:lnTo>
                        <a:lnTo>
                          <a:pt x="3228" y="117"/>
                        </a:lnTo>
                        <a:lnTo>
                          <a:pt x="3254" y="160"/>
                        </a:lnTo>
                        <a:lnTo>
                          <a:pt x="3280" y="208"/>
                        </a:lnTo>
                        <a:lnTo>
                          <a:pt x="3313" y="262"/>
                        </a:lnTo>
                        <a:lnTo>
                          <a:pt x="3339" y="315"/>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99" name="Freeform 15">
                    <a:extLst>
                      <a:ext uri="{FF2B5EF4-FFF2-40B4-BE49-F238E27FC236}">
                        <a16:creationId xmlns:a16="http://schemas.microsoft.com/office/drawing/2014/main" id="{E661B440-5416-456E-8F34-B8EC762519C1}"/>
                      </a:ext>
                    </a:extLst>
                  </p:cNvPr>
                  <p:cNvSpPr>
                    <a:spLocks/>
                  </p:cNvSpPr>
                  <p:nvPr/>
                </p:nvSpPr>
                <p:spPr bwMode="auto">
                  <a:xfrm>
                    <a:off x="2436" y="7014"/>
                    <a:ext cx="3339" cy="1428"/>
                  </a:xfrm>
                  <a:custGeom>
                    <a:avLst/>
                    <a:gdLst>
                      <a:gd name="T0" fmla="*/ 26 w 3339"/>
                      <a:gd name="T1" fmla="*/ 5 h 1428"/>
                      <a:gd name="T2" fmla="*/ 77 w 3339"/>
                      <a:gd name="T3" fmla="*/ 30 h 1428"/>
                      <a:gd name="T4" fmla="*/ 129 w 3339"/>
                      <a:gd name="T5" fmla="*/ 87 h 1428"/>
                      <a:gd name="T6" fmla="*/ 190 w 3339"/>
                      <a:gd name="T7" fmla="*/ 170 h 1428"/>
                      <a:gd name="T8" fmla="*/ 242 w 3339"/>
                      <a:gd name="T9" fmla="*/ 272 h 1428"/>
                      <a:gd name="T10" fmla="*/ 319 w 3339"/>
                      <a:gd name="T11" fmla="*/ 455 h 1428"/>
                      <a:gd name="T12" fmla="*/ 422 w 3339"/>
                      <a:gd name="T13" fmla="*/ 736 h 1428"/>
                      <a:gd name="T14" fmla="*/ 535 w 3339"/>
                      <a:gd name="T15" fmla="*/ 1011 h 1428"/>
                      <a:gd name="T16" fmla="*/ 612 w 3339"/>
                      <a:gd name="T17" fmla="*/ 1191 h 1428"/>
                      <a:gd name="T18" fmla="*/ 690 w 3339"/>
                      <a:gd name="T19" fmla="*/ 1326 h 1428"/>
                      <a:gd name="T20" fmla="*/ 751 w 3339"/>
                      <a:gd name="T21" fmla="*/ 1389 h 1428"/>
                      <a:gd name="T22" fmla="*/ 803 w 3339"/>
                      <a:gd name="T23" fmla="*/ 1423 h 1428"/>
                      <a:gd name="T24" fmla="*/ 854 w 3339"/>
                      <a:gd name="T25" fmla="*/ 1428 h 1428"/>
                      <a:gd name="T26" fmla="*/ 906 w 3339"/>
                      <a:gd name="T27" fmla="*/ 1404 h 1428"/>
                      <a:gd name="T28" fmla="*/ 957 w 3339"/>
                      <a:gd name="T29" fmla="*/ 1356 h 1428"/>
                      <a:gd name="T30" fmla="*/ 1019 w 3339"/>
                      <a:gd name="T31" fmla="*/ 1278 h 1428"/>
                      <a:gd name="T32" fmla="*/ 1070 w 3339"/>
                      <a:gd name="T33" fmla="*/ 1181 h 1428"/>
                      <a:gd name="T34" fmla="*/ 1147 w 3339"/>
                      <a:gd name="T35" fmla="*/ 1001 h 1428"/>
                      <a:gd name="T36" fmla="*/ 1250 w 3339"/>
                      <a:gd name="T37" fmla="*/ 721 h 1428"/>
                      <a:gd name="T38" fmla="*/ 1312 w 3339"/>
                      <a:gd name="T39" fmla="*/ 581 h 1428"/>
                      <a:gd name="T40" fmla="*/ 1441 w 3339"/>
                      <a:gd name="T41" fmla="*/ 262 h 1428"/>
                      <a:gd name="T42" fmla="*/ 1492 w 3339"/>
                      <a:gd name="T43" fmla="*/ 160 h 1428"/>
                      <a:gd name="T44" fmla="*/ 1546 w 3339"/>
                      <a:gd name="T45" fmla="*/ 83 h 1428"/>
                      <a:gd name="T46" fmla="*/ 1605 w 3339"/>
                      <a:gd name="T47" fmla="*/ 30 h 1428"/>
                      <a:gd name="T48" fmla="*/ 1657 w 3339"/>
                      <a:gd name="T49" fmla="*/ 0 h 1428"/>
                      <a:gd name="T50" fmla="*/ 1708 w 3339"/>
                      <a:gd name="T51" fmla="*/ 5 h 1428"/>
                      <a:gd name="T52" fmla="*/ 1760 w 3339"/>
                      <a:gd name="T53" fmla="*/ 34 h 1428"/>
                      <a:gd name="T54" fmla="*/ 1813 w 3339"/>
                      <a:gd name="T55" fmla="*/ 92 h 1428"/>
                      <a:gd name="T56" fmla="*/ 1873 w 3339"/>
                      <a:gd name="T57" fmla="*/ 175 h 1428"/>
                      <a:gd name="T58" fmla="*/ 1950 w 3339"/>
                      <a:gd name="T59" fmla="*/ 339 h 1428"/>
                      <a:gd name="T60" fmla="*/ 2027 w 3339"/>
                      <a:gd name="T61" fmla="*/ 533 h 1428"/>
                      <a:gd name="T62" fmla="*/ 2106 w 3339"/>
                      <a:gd name="T63" fmla="*/ 745 h 1428"/>
                      <a:gd name="T64" fmla="*/ 2166 w 3339"/>
                      <a:gd name="T65" fmla="*/ 886 h 1428"/>
                      <a:gd name="T66" fmla="*/ 2243 w 3339"/>
                      <a:gd name="T67" fmla="*/ 1084 h 1428"/>
                      <a:gd name="T68" fmla="*/ 2320 w 3339"/>
                      <a:gd name="T69" fmla="*/ 1249 h 1428"/>
                      <a:gd name="T70" fmla="*/ 2374 w 3339"/>
                      <a:gd name="T71" fmla="*/ 1331 h 1428"/>
                      <a:gd name="T72" fmla="*/ 2425 w 3339"/>
                      <a:gd name="T73" fmla="*/ 1389 h 1428"/>
                      <a:gd name="T74" fmla="*/ 2511 w 3339"/>
                      <a:gd name="T75" fmla="*/ 1428 h 1428"/>
                      <a:gd name="T76" fmla="*/ 2562 w 3339"/>
                      <a:gd name="T77" fmla="*/ 1418 h 1428"/>
                      <a:gd name="T78" fmla="*/ 2616 w 3339"/>
                      <a:gd name="T79" fmla="*/ 1379 h 1428"/>
                      <a:gd name="T80" fmla="*/ 2693 w 3339"/>
                      <a:gd name="T81" fmla="*/ 1273 h 1428"/>
                      <a:gd name="T82" fmla="*/ 2752 w 3339"/>
                      <a:gd name="T83" fmla="*/ 1171 h 1428"/>
                      <a:gd name="T84" fmla="*/ 2830 w 3339"/>
                      <a:gd name="T85" fmla="*/ 988 h 1428"/>
                      <a:gd name="T86" fmla="*/ 2883 w 3339"/>
                      <a:gd name="T87" fmla="*/ 851 h 1428"/>
                      <a:gd name="T88" fmla="*/ 2960 w 3339"/>
                      <a:gd name="T89" fmla="*/ 640 h 1428"/>
                      <a:gd name="T90" fmla="*/ 3012 w 3339"/>
                      <a:gd name="T91" fmla="*/ 498 h 1428"/>
                      <a:gd name="T92" fmla="*/ 3071 w 3339"/>
                      <a:gd name="T93" fmla="*/ 368 h 1428"/>
                      <a:gd name="T94" fmla="*/ 3151 w 3339"/>
                      <a:gd name="T95" fmla="*/ 199 h 1428"/>
                      <a:gd name="T96" fmla="*/ 3202 w 3339"/>
                      <a:gd name="T97" fmla="*/ 112 h 1428"/>
                      <a:gd name="T98" fmla="*/ 3254 w 3339"/>
                      <a:gd name="T99" fmla="*/ 49 h 1428"/>
                      <a:gd name="T100" fmla="*/ 3313 w 3339"/>
                      <a:gd name="T101" fmla="*/ 10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0"/>
                        </a:moveTo>
                        <a:lnTo>
                          <a:pt x="26" y="5"/>
                        </a:lnTo>
                        <a:lnTo>
                          <a:pt x="52" y="15"/>
                        </a:lnTo>
                        <a:lnTo>
                          <a:pt x="77" y="30"/>
                        </a:lnTo>
                        <a:lnTo>
                          <a:pt x="103" y="54"/>
                        </a:lnTo>
                        <a:lnTo>
                          <a:pt x="129" y="87"/>
                        </a:lnTo>
                        <a:lnTo>
                          <a:pt x="165" y="127"/>
                        </a:lnTo>
                        <a:lnTo>
                          <a:pt x="190" y="170"/>
                        </a:lnTo>
                        <a:lnTo>
                          <a:pt x="216" y="218"/>
                        </a:lnTo>
                        <a:lnTo>
                          <a:pt x="242" y="272"/>
                        </a:lnTo>
                        <a:lnTo>
                          <a:pt x="268" y="330"/>
                        </a:lnTo>
                        <a:lnTo>
                          <a:pt x="319" y="455"/>
                        </a:lnTo>
                        <a:lnTo>
                          <a:pt x="371" y="591"/>
                        </a:lnTo>
                        <a:lnTo>
                          <a:pt x="422" y="736"/>
                        </a:lnTo>
                        <a:lnTo>
                          <a:pt x="458" y="808"/>
                        </a:lnTo>
                        <a:lnTo>
                          <a:pt x="535" y="1011"/>
                        </a:lnTo>
                        <a:lnTo>
                          <a:pt x="561" y="1074"/>
                        </a:lnTo>
                        <a:lnTo>
                          <a:pt x="612" y="1191"/>
                        </a:lnTo>
                        <a:lnTo>
                          <a:pt x="664" y="1288"/>
                        </a:lnTo>
                        <a:lnTo>
                          <a:pt x="690" y="1326"/>
                        </a:lnTo>
                        <a:lnTo>
                          <a:pt x="725" y="1359"/>
                        </a:lnTo>
                        <a:lnTo>
                          <a:pt x="751" y="1389"/>
                        </a:lnTo>
                        <a:lnTo>
                          <a:pt x="777" y="1408"/>
                        </a:lnTo>
                        <a:lnTo>
                          <a:pt x="803" y="1423"/>
                        </a:lnTo>
                        <a:lnTo>
                          <a:pt x="828" y="1428"/>
                        </a:lnTo>
                        <a:lnTo>
                          <a:pt x="854" y="1428"/>
                        </a:lnTo>
                        <a:lnTo>
                          <a:pt x="880" y="1418"/>
                        </a:lnTo>
                        <a:lnTo>
                          <a:pt x="906" y="1404"/>
                        </a:lnTo>
                        <a:lnTo>
                          <a:pt x="931" y="1384"/>
                        </a:lnTo>
                        <a:lnTo>
                          <a:pt x="957" y="1356"/>
                        </a:lnTo>
                        <a:lnTo>
                          <a:pt x="983" y="1321"/>
                        </a:lnTo>
                        <a:lnTo>
                          <a:pt x="1019" y="1278"/>
                        </a:lnTo>
                        <a:lnTo>
                          <a:pt x="1044" y="1234"/>
                        </a:lnTo>
                        <a:lnTo>
                          <a:pt x="1070" y="1181"/>
                        </a:lnTo>
                        <a:lnTo>
                          <a:pt x="1122" y="1065"/>
                        </a:lnTo>
                        <a:lnTo>
                          <a:pt x="1147" y="1001"/>
                        </a:lnTo>
                        <a:lnTo>
                          <a:pt x="1199" y="866"/>
                        </a:lnTo>
                        <a:lnTo>
                          <a:pt x="1250" y="721"/>
                        </a:lnTo>
                        <a:lnTo>
                          <a:pt x="1278" y="653"/>
                        </a:lnTo>
                        <a:lnTo>
                          <a:pt x="1312" y="581"/>
                        </a:lnTo>
                        <a:lnTo>
                          <a:pt x="1389" y="378"/>
                        </a:lnTo>
                        <a:lnTo>
                          <a:pt x="1441" y="262"/>
                        </a:lnTo>
                        <a:lnTo>
                          <a:pt x="1466" y="208"/>
                        </a:lnTo>
                        <a:lnTo>
                          <a:pt x="1492" y="160"/>
                        </a:lnTo>
                        <a:lnTo>
                          <a:pt x="1518" y="117"/>
                        </a:lnTo>
                        <a:lnTo>
                          <a:pt x="1546" y="83"/>
                        </a:lnTo>
                        <a:lnTo>
                          <a:pt x="1571" y="54"/>
                        </a:lnTo>
                        <a:lnTo>
                          <a:pt x="1605" y="30"/>
                        </a:lnTo>
                        <a:lnTo>
                          <a:pt x="1631" y="10"/>
                        </a:lnTo>
                        <a:lnTo>
                          <a:pt x="1657" y="0"/>
                        </a:lnTo>
                        <a:lnTo>
                          <a:pt x="1682" y="0"/>
                        </a:lnTo>
                        <a:lnTo>
                          <a:pt x="1708" y="5"/>
                        </a:lnTo>
                        <a:lnTo>
                          <a:pt x="1734" y="15"/>
                        </a:lnTo>
                        <a:lnTo>
                          <a:pt x="1760" y="34"/>
                        </a:lnTo>
                        <a:lnTo>
                          <a:pt x="1785" y="59"/>
                        </a:lnTo>
                        <a:lnTo>
                          <a:pt x="1813" y="92"/>
                        </a:lnTo>
                        <a:lnTo>
                          <a:pt x="1839" y="132"/>
                        </a:lnTo>
                        <a:lnTo>
                          <a:pt x="1873" y="175"/>
                        </a:lnTo>
                        <a:lnTo>
                          <a:pt x="1898" y="223"/>
                        </a:lnTo>
                        <a:lnTo>
                          <a:pt x="1950" y="339"/>
                        </a:lnTo>
                        <a:lnTo>
                          <a:pt x="2001" y="465"/>
                        </a:lnTo>
                        <a:lnTo>
                          <a:pt x="2027" y="533"/>
                        </a:lnTo>
                        <a:lnTo>
                          <a:pt x="2081" y="678"/>
                        </a:lnTo>
                        <a:lnTo>
                          <a:pt x="2106" y="745"/>
                        </a:lnTo>
                        <a:lnTo>
                          <a:pt x="2132" y="818"/>
                        </a:lnTo>
                        <a:lnTo>
                          <a:pt x="2166" y="886"/>
                        </a:lnTo>
                        <a:lnTo>
                          <a:pt x="2192" y="958"/>
                        </a:lnTo>
                        <a:lnTo>
                          <a:pt x="2243" y="1084"/>
                        </a:lnTo>
                        <a:lnTo>
                          <a:pt x="2295" y="1201"/>
                        </a:lnTo>
                        <a:lnTo>
                          <a:pt x="2320" y="1249"/>
                        </a:lnTo>
                        <a:lnTo>
                          <a:pt x="2348" y="1293"/>
                        </a:lnTo>
                        <a:lnTo>
                          <a:pt x="2374" y="1331"/>
                        </a:lnTo>
                        <a:lnTo>
                          <a:pt x="2400" y="1364"/>
                        </a:lnTo>
                        <a:lnTo>
                          <a:pt x="2425" y="1389"/>
                        </a:lnTo>
                        <a:lnTo>
                          <a:pt x="2485" y="1423"/>
                        </a:lnTo>
                        <a:lnTo>
                          <a:pt x="2511" y="1428"/>
                        </a:lnTo>
                        <a:lnTo>
                          <a:pt x="2536" y="1428"/>
                        </a:lnTo>
                        <a:lnTo>
                          <a:pt x="2562" y="1418"/>
                        </a:lnTo>
                        <a:lnTo>
                          <a:pt x="2588" y="1404"/>
                        </a:lnTo>
                        <a:lnTo>
                          <a:pt x="2616" y="1379"/>
                        </a:lnTo>
                        <a:lnTo>
                          <a:pt x="2641" y="1351"/>
                        </a:lnTo>
                        <a:lnTo>
                          <a:pt x="2693" y="1273"/>
                        </a:lnTo>
                        <a:lnTo>
                          <a:pt x="2719" y="1224"/>
                        </a:lnTo>
                        <a:lnTo>
                          <a:pt x="2752" y="1171"/>
                        </a:lnTo>
                        <a:lnTo>
                          <a:pt x="2804" y="1055"/>
                        </a:lnTo>
                        <a:lnTo>
                          <a:pt x="2830" y="988"/>
                        </a:lnTo>
                        <a:lnTo>
                          <a:pt x="2855" y="925"/>
                        </a:lnTo>
                        <a:lnTo>
                          <a:pt x="2883" y="851"/>
                        </a:lnTo>
                        <a:lnTo>
                          <a:pt x="2909" y="785"/>
                        </a:lnTo>
                        <a:lnTo>
                          <a:pt x="2960" y="640"/>
                        </a:lnTo>
                        <a:lnTo>
                          <a:pt x="2986" y="571"/>
                        </a:lnTo>
                        <a:lnTo>
                          <a:pt x="3012" y="498"/>
                        </a:lnTo>
                        <a:lnTo>
                          <a:pt x="3046" y="431"/>
                        </a:lnTo>
                        <a:lnTo>
                          <a:pt x="3071" y="368"/>
                        </a:lnTo>
                        <a:lnTo>
                          <a:pt x="3123" y="252"/>
                        </a:lnTo>
                        <a:lnTo>
                          <a:pt x="3151" y="199"/>
                        </a:lnTo>
                        <a:lnTo>
                          <a:pt x="3176" y="150"/>
                        </a:lnTo>
                        <a:lnTo>
                          <a:pt x="3202" y="112"/>
                        </a:lnTo>
                        <a:lnTo>
                          <a:pt x="3228" y="78"/>
                        </a:lnTo>
                        <a:lnTo>
                          <a:pt x="3254" y="49"/>
                        </a:lnTo>
                        <a:lnTo>
                          <a:pt x="3280" y="25"/>
                        </a:lnTo>
                        <a:lnTo>
                          <a:pt x="3313" y="10"/>
                        </a:lnTo>
                        <a:lnTo>
                          <a:pt x="3339" y="0"/>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6493" name="Freeform 16">
                <a:extLst>
                  <a:ext uri="{FF2B5EF4-FFF2-40B4-BE49-F238E27FC236}">
                    <a16:creationId xmlns:a16="http://schemas.microsoft.com/office/drawing/2014/main" id="{9698EF68-CF96-45C7-95DA-9813D92323C3}"/>
                  </a:ext>
                </a:extLst>
              </p:cNvPr>
              <p:cNvSpPr>
                <a:spLocks/>
              </p:cNvSpPr>
              <p:nvPr/>
            </p:nvSpPr>
            <p:spPr bwMode="auto">
              <a:xfrm>
                <a:off x="2275" y="5178"/>
                <a:ext cx="3339" cy="1428"/>
              </a:xfrm>
              <a:custGeom>
                <a:avLst/>
                <a:gdLst>
                  <a:gd name="T0" fmla="*/ 26 w 3339"/>
                  <a:gd name="T1" fmla="*/ 5 h 1428"/>
                  <a:gd name="T2" fmla="*/ 77 w 3339"/>
                  <a:gd name="T3" fmla="*/ 30 h 1428"/>
                  <a:gd name="T4" fmla="*/ 131 w 3339"/>
                  <a:gd name="T5" fmla="*/ 88 h 1428"/>
                  <a:gd name="T6" fmla="*/ 190 w 3339"/>
                  <a:gd name="T7" fmla="*/ 170 h 1428"/>
                  <a:gd name="T8" fmla="*/ 242 w 3339"/>
                  <a:gd name="T9" fmla="*/ 272 h 1428"/>
                  <a:gd name="T10" fmla="*/ 319 w 3339"/>
                  <a:gd name="T11" fmla="*/ 455 h 1428"/>
                  <a:gd name="T12" fmla="*/ 424 w 3339"/>
                  <a:gd name="T13" fmla="*/ 736 h 1428"/>
                  <a:gd name="T14" fmla="*/ 535 w 3339"/>
                  <a:gd name="T15" fmla="*/ 1011 h 1428"/>
                  <a:gd name="T16" fmla="*/ 612 w 3339"/>
                  <a:gd name="T17" fmla="*/ 1191 h 1428"/>
                  <a:gd name="T18" fmla="*/ 692 w 3339"/>
                  <a:gd name="T19" fmla="*/ 1326 h 1428"/>
                  <a:gd name="T20" fmla="*/ 751 w 3339"/>
                  <a:gd name="T21" fmla="*/ 1389 h 1428"/>
                  <a:gd name="T22" fmla="*/ 803 w 3339"/>
                  <a:gd name="T23" fmla="*/ 1423 h 1428"/>
                  <a:gd name="T24" fmla="*/ 854 w 3339"/>
                  <a:gd name="T25" fmla="*/ 1428 h 1428"/>
                  <a:gd name="T26" fmla="*/ 906 w 3339"/>
                  <a:gd name="T27" fmla="*/ 1404 h 1428"/>
                  <a:gd name="T28" fmla="*/ 959 w 3339"/>
                  <a:gd name="T29" fmla="*/ 1356 h 1428"/>
                  <a:gd name="T30" fmla="*/ 1019 w 3339"/>
                  <a:gd name="T31" fmla="*/ 1278 h 1428"/>
                  <a:gd name="T32" fmla="*/ 1070 w 3339"/>
                  <a:gd name="T33" fmla="*/ 1181 h 1428"/>
                  <a:gd name="T34" fmla="*/ 1147 w 3339"/>
                  <a:gd name="T35" fmla="*/ 1003 h 1428"/>
                  <a:gd name="T36" fmla="*/ 1252 w 3339"/>
                  <a:gd name="T37" fmla="*/ 721 h 1428"/>
                  <a:gd name="T38" fmla="*/ 1312 w 3339"/>
                  <a:gd name="T39" fmla="*/ 581 h 1428"/>
                  <a:gd name="T40" fmla="*/ 1441 w 3339"/>
                  <a:gd name="T41" fmla="*/ 262 h 1428"/>
                  <a:gd name="T42" fmla="*/ 1494 w 3339"/>
                  <a:gd name="T43" fmla="*/ 160 h 1428"/>
                  <a:gd name="T44" fmla="*/ 1546 w 3339"/>
                  <a:gd name="T45" fmla="*/ 83 h 1428"/>
                  <a:gd name="T46" fmla="*/ 1605 w 3339"/>
                  <a:gd name="T47" fmla="*/ 30 h 1428"/>
                  <a:gd name="T48" fmla="*/ 1657 w 3339"/>
                  <a:gd name="T49" fmla="*/ 0 h 1428"/>
                  <a:gd name="T50" fmla="*/ 1708 w 3339"/>
                  <a:gd name="T51" fmla="*/ 5 h 1428"/>
                  <a:gd name="T52" fmla="*/ 1762 w 3339"/>
                  <a:gd name="T53" fmla="*/ 35 h 1428"/>
                  <a:gd name="T54" fmla="*/ 1813 w 3339"/>
                  <a:gd name="T55" fmla="*/ 92 h 1428"/>
                  <a:gd name="T56" fmla="*/ 1873 w 3339"/>
                  <a:gd name="T57" fmla="*/ 175 h 1428"/>
                  <a:gd name="T58" fmla="*/ 1950 w 3339"/>
                  <a:gd name="T59" fmla="*/ 340 h 1428"/>
                  <a:gd name="T60" fmla="*/ 2029 w 3339"/>
                  <a:gd name="T61" fmla="*/ 533 h 1428"/>
                  <a:gd name="T62" fmla="*/ 2106 w 3339"/>
                  <a:gd name="T63" fmla="*/ 746 h 1428"/>
                  <a:gd name="T64" fmla="*/ 2166 w 3339"/>
                  <a:gd name="T65" fmla="*/ 886 h 1428"/>
                  <a:gd name="T66" fmla="*/ 2243 w 3339"/>
                  <a:gd name="T67" fmla="*/ 1084 h 1428"/>
                  <a:gd name="T68" fmla="*/ 2322 w 3339"/>
                  <a:gd name="T69" fmla="*/ 1249 h 1428"/>
                  <a:gd name="T70" fmla="*/ 2374 w 3339"/>
                  <a:gd name="T71" fmla="*/ 1331 h 1428"/>
                  <a:gd name="T72" fmla="*/ 2425 w 3339"/>
                  <a:gd name="T73" fmla="*/ 1389 h 1428"/>
                  <a:gd name="T74" fmla="*/ 2511 w 3339"/>
                  <a:gd name="T75" fmla="*/ 1428 h 1428"/>
                  <a:gd name="T76" fmla="*/ 2564 w 3339"/>
                  <a:gd name="T77" fmla="*/ 1418 h 1428"/>
                  <a:gd name="T78" fmla="*/ 2616 w 3339"/>
                  <a:gd name="T79" fmla="*/ 1379 h 1428"/>
                  <a:gd name="T80" fmla="*/ 2693 w 3339"/>
                  <a:gd name="T81" fmla="*/ 1273 h 1428"/>
                  <a:gd name="T82" fmla="*/ 2752 w 3339"/>
                  <a:gd name="T83" fmla="*/ 1171 h 1428"/>
                  <a:gd name="T84" fmla="*/ 2832 w 3339"/>
                  <a:gd name="T85" fmla="*/ 988 h 1428"/>
                  <a:gd name="T86" fmla="*/ 2883 w 3339"/>
                  <a:gd name="T87" fmla="*/ 853 h 1428"/>
                  <a:gd name="T88" fmla="*/ 2960 w 3339"/>
                  <a:gd name="T89" fmla="*/ 640 h 1428"/>
                  <a:gd name="T90" fmla="*/ 3012 w 3339"/>
                  <a:gd name="T91" fmla="*/ 498 h 1428"/>
                  <a:gd name="T92" fmla="*/ 3071 w 3339"/>
                  <a:gd name="T93" fmla="*/ 368 h 1428"/>
                  <a:gd name="T94" fmla="*/ 3151 w 3339"/>
                  <a:gd name="T95" fmla="*/ 198 h 1428"/>
                  <a:gd name="T96" fmla="*/ 3202 w 3339"/>
                  <a:gd name="T97" fmla="*/ 112 h 1428"/>
                  <a:gd name="T98" fmla="*/ 3254 w 3339"/>
                  <a:gd name="T99" fmla="*/ 49 h 1428"/>
                  <a:gd name="T100" fmla="*/ 3313 w 3339"/>
                  <a:gd name="T101" fmla="*/ 10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0"/>
                    </a:moveTo>
                    <a:lnTo>
                      <a:pt x="26" y="5"/>
                    </a:lnTo>
                    <a:lnTo>
                      <a:pt x="52" y="15"/>
                    </a:lnTo>
                    <a:lnTo>
                      <a:pt x="77" y="30"/>
                    </a:lnTo>
                    <a:lnTo>
                      <a:pt x="103" y="53"/>
                    </a:lnTo>
                    <a:lnTo>
                      <a:pt x="131" y="88"/>
                    </a:lnTo>
                    <a:lnTo>
                      <a:pt x="165" y="127"/>
                    </a:lnTo>
                    <a:lnTo>
                      <a:pt x="190" y="170"/>
                    </a:lnTo>
                    <a:lnTo>
                      <a:pt x="216" y="218"/>
                    </a:lnTo>
                    <a:lnTo>
                      <a:pt x="242" y="272"/>
                    </a:lnTo>
                    <a:lnTo>
                      <a:pt x="268" y="330"/>
                    </a:lnTo>
                    <a:lnTo>
                      <a:pt x="319" y="455"/>
                    </a:lnTo>
                    <a:lnTo>
                      <a:pt x="371" y="591"/>
                    </a:lnTo>
                    <a:lnTo>
                      <a:pt x="424" y="736"/>
                    </a:lnTo>
                    <a:lnTo>
                      <a:pt x="458" y="808"/>
                    </a:lnTo>
                    <a:lnTo>
                      <a:pt x="535" y="1011"/>
                    </a:lnTo>
                    <a:lnTo>
                      <a:pt x="561" y="1074"/>
                    </a:lnTo>
                    <a:lnTo>
                      <a:pt x="612" y="1191"/>
                    </a:lnTo>
                    <a:lnTo>
                      <a:pt x="664" y="1288"/>
                    </a:lnTo>
                    <a:lnTo>
                      <a:pt x="692" y="1326"/>
                    </a:lnTo>
                    <a:lnTo>
                      <a:pt x="725" y="1361"/>
                    </a:lnTo>
                    <a:lnTo>
                      <a:pt x="751" y="1389"/>
                    </a:lnTo>
                    <a:lnTo>
                      <a:pt x="777" y="1409"/>
                    </a:lnTo>
                    <a:lnTo>
                      <a:pt x="803" y="1423"/>
                    </a:lnTo>
                    <a:lnTo>
                      <a:pt x="828" y="1428"/>
                    </a:lnTo>
                    <a:lnTo>
                      <a:pt x="854" y="1428"/>
                    </a:lnTo>
                    <a:lnTo>
                      <a:pt x="880" y="1418"/>
                    </a:lnTo>
                    <a:lnTo>
                      <a:pt x="906" y="1404"/>
                    </a:lnTo>
                    <a:lnTo>
                      <a:pt x="931" y="1384"/>
                    </a:lnTo>
                    <a:lnTo>
                      <a:pt x="959" y="1356"/>
                    </a:lnTo>
                    <a:lnTo>
                      <a:pt x="985" y="1321"/>
                    </a:lnTo>
                    <a:lnTo>
                      <a:pt x="1019" y="1278"/>
                    </a:lnTo>
                    <a:lnTo>
                      <a:pt x="1044" y="1234"/>
                    </a:lnTo>
                    <a:lnTo>
                      <a:pt x="1070" y="1181"/>
                    </a:lnTo>
                    <a:lnTo>
                      <a:pt x="1122" y="1064"/>
                    </a:lnTo>
                    <a:lnTo>
                      <a:pt x="1147" y="1003"/>
                    </a:lnTo>
                    <a:lnTo>
                      <a:pt x="1199" y="866"/>
                    </a:lnTo>
                    <a:lnTo>
                      <a:pt x="1252" y="721"/>
                    </a:lnTo>
                    <a:lnTo>
                      <a:pt x="1278" y="653"/>
                    </a:lnTo>
                    <a:lnTo>
                      <a:pt x="1312" y="581"/>
                    </a:lnTo>
                    <a:lnTo>
                      <a:pt x="1389" y="378"/>
                    </a:lnTo>
                    <a:lnTo>
                      <a:pt x="1441" y="262"/>
                    </a:lnTo>
                    <a:lnTo>
                      <a:pt x="1466" y="208"/>
                    </a:lnTo>
                    <a:lnTo>
                      <a:pt x="1494" y="160"/>
                    </a:lnTo>
                    <a:lnTo>
                      <a:pt x="1520" y="117"/>
                    </a:lnTo>
                    <a:lnTo>
                      <a:pt x="1546" y="83"/>
                    </a:lnTo>
                    <a:lnTo>
                      <a:pt x="1571" y="53"/>
                    </a:lnTo>
                    <a:lnTo>
                      <a:pt x="1605" y="30"/>
                    </a:lnTo>
                    <a:lnTo>
                      <a:pt x="1631" y="10"/>
                    </a:lnTo>
                    <a:lnTo>
                      <a:pt x="1657" y="0"/>
                    </a:lnTo>
                    <a:lnTo>
                      <a:pt x="1682" y="0"/>
                    </a:lnTo>
                    <a:lnTo>
                      <a:pt x="1708" y="5"/>
                    </a:lnTo>
                    <a:lnTo>
                      <a:pt x="1734" y="15"/>
                    </a:lnTo>
                    <a:lnTo>
                      <a:pt x="1762" y="35"/>
                    </a:lnTo>
                    <a:lnTo>
                      <a:pt x="1787" y="58"/>
                    </a:lnTo>
                    <a:lnTo>
                      <a:pt x="1813" y="92"/>
                    </a:lnTo>
                    <a:lnTo>
                      <a:pt x="1839" y="132"/>
                    </a:lnTo>
                    <a:lnTo>
                      <a:pt x="1873" y="175"/>
                    </a:lnTo>
                    <a:lnTo>
                      <a:pt x="1898" y="223"/>
                    </a:lnTo>
                    <a:lnTo>
                      <a:pt x="1950" y="340"/>
                    </a:lnTo>
                    <a:lnTo>
                      <a:pt x="2001" y="465"/>
                    </a:lnTo>
                    <a:lnTo>
                      <a:pt x="2029" y="533"/>
                    </a:lnTo>
                    <a:lnTo>
                      <a:pt x="2081" y="678"/>
                    </a:lnTo>
                    <a:lnTo>
                      <a:pt x="2106" y="746"/>
                    </a:lnTo>
                    <a:lnTo>
                      <a:pt x="2132" y="818"/>
                    </a:lnTo>
                    <a:lnTo>
                      <a:pt x="2166" y="886"/>
                    </a:lnTo>
                    <a:lnTo>
                      <a:pt x="2192" y="958"/>
                    </a:lnTo>
                    <a:lnTo>
                      <a:pt x="2243" y="1084"/>
                    </a:lnTo>
                    <a:lnTo>
                      <a:pt x="2297" y="1201"/>
                    </a:lnTo>
                    <a:lnTo>
                      <a:pt x="2322" y="1249"/>
                    </a:lnTo>
                    <a:lnTo>
                      <a:pt x="2348" y="1292"/>
                    </a:lnTo>
                    <a:lnTo>
                      <a:pt x="2374" y="1331"/>
                    </a:lnTo>
                    <a:lnTo>
                      <a:pt x="2400" y="1364"/>
                    </a:lnTo>
                    <a:lnTo>
                      <a:pt x="2425" y="1389"/>
                    </a:lnTo>
                    <a:lnTo>
                      <a:pt x="2485" y="1423"/>
                    </a:lnTo>
                    <a:lnTo>
                      <a:pt x="2511" y="1428"/>
                    </a:lnTo>
                    <a:lnTo>
                      <a:pt x="2536" y="1428"/>
                    </a:lnTo>
                    <a:lnTo>
                      <a:pt x="2564" y="1418"/>
                    </a:lnTo>
                    <a:lnTo>
                      <a:pt x="2590" y="1404"/>
                    </a:lnTo>
                    <a:lnTo>
                      <a:pt x="2616" y="1379"/>
                    </a:lnTo>
                    <a:lnTo>
                      <a:pt x="2641" y="1351"/>
                    </a:lnTo>
                    <a:lnTo>
                      <a:pt x="2693" y="1273"/>
                    </a:lnTo>
                    <a:lnTo>
                      <a:pt x="2719" y="1224"/>
                    </a:lnTo>
                    <a:lnTo>
                      <a:pt x="2752" y="1171"/>
                    </a:lnTo>
                    <a:lnTo>
                      <a:pt x="2804" y="1056"/>
                    </a:lnTo>
                    <a:lnTo>
                      <a:pt x="2832" y="988"/>
                    </a:lnTo>
                    <a:lnTo>
                      <a:pt x="2857" y="924"/>
                    </a:lnTo>
                    <a:lnTo>
                      <a:pt x="2883" y="853"/>
                    </a:lnTo>
                    <a:lnTo>
                      <a:pt x="2909" y="784"/>
                    </a:lnTo>
                    <a:lnTo>
                      <a:pt x="2960" y="640"/>
                    </a:lnTo>
                    <a:lnTo>
                      <a:pt x="2986" y="571"/>
                    </a:lnTo>
                    <a:lnTo>
                      <a:pt x="3012" y="498"/>
                    </a:lnTo>
                    <a:lnTo>
                      <a:pt x="3046" y="431"/>
                    </a:lnTo>
                    <a:lnTo>
                      <a:pt x="3071" y="368"/>
                    </a:lnTo>
                    <a:lnTo>
                      <a:pt x="3125" y="252"/>
                    </a:lnTo>
                    <a:lnTo>
                      <a:pt x="3151" y="198"/>
                    </a:lnTo>
                    <a:lnTo>
                      <a:pt x="3176" y="150"/>
                    </a:lnTo>
                    <a:lnTo>
                      <a:pt x="3202" y="112"/>
                    </a:lnTo>
                    <a:lnTo>
                      <a:pt x="3228" y="78"/>
                    </a:lnTo>
                    <a:lnTo>
                      <a:pt x="3254" y="49"/>
                    </a:lnTo>
                    <a:lnTo>
                      <a:pt x="3280" y="25"/>
                    </a:lnTo>
                    <a:lnTo>
                      <a:pt x="3313" y="10"/>
                    </a:lnTo>
                    <a:lnTo>
                      <a:pt x="3339" y="0"/>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6486" name="Group 23">
              <a:extLst>
                <a:ext uri="{FF2B5EF4-FFF2-40B4-BE49-F238E27FC236}">
                  <a16:creationId xmlns:a16="http://schemas.microsoft.com/office/drawing/2014/main" id="{B133090B-C894-4641-8C96-AB0F8AB61BDD}"/>
                </a:ext>
              </a:extLst>
            </p:cNvPr>
            <p:cNvGrpSpPr>
              <a:grpSpLocks/>
            </p:cNvGrpSpPr>
            <p:nvPr/>
          </p:nvGrpSpPr>
          <p:grpSpPr bwMode="auto">
            <a:xfrm>
              <a:off x="3162" y="1964"/>
              <a:ext cx="2406" cy="995"/>
              <a:chOff x="1596" y="4533"/>
              <a:chExt cx="6015" cy="2487"/>
            </a:xfrm>
          </p:grpSpPr>
          <p:grpSp>
            <p:nvGrpSpPr>
              <p:cNvPr id="16487" name="Group 24">
                <a:extLst>
                  <a:ext uri="{FF2B5EF4-FFF2-40B4-BE49-F238E27FC236}">
                    <a16:creationId xmlns:a16="http://schemas.microsoft.com/office/drawing/2014/main" id="{3D32134C-ACAC-41CE-AA79-EC6B94DF3F5E}"/>
                  </a:ext>
                </a:extLst>
              </p:cNvPr>
              <p:cNvGrpSpPr>
                <a:grpSpLocks/>
              </p:cNvGrpSpPr>
              <p:nvPr/>
            </p:nvGrpSpPr>
            <p:grpSpPr bwMode="auto">
              <a:xfrm>
                <a:off x="1820" y="4620"/>
                <a:ext cx="5370" cy="2400"/>
                <a:chOff x="1800" y="1908"/>
                <a:chExt cx="5370" cy="3120"/>
              </a:xfrm>
            </p:grpSpPr>
            <p:sp>
              <p:nvSpPr>
                <p:cNvPr id="16490" name="Line 25">
                  <a:extLst>
                    <a:ext uri="{FF2B5EF4-FFF2-40B4-BE49-F238E27FC236}">
                      <a16:creationId xmlns:a16="http://schemas.microsoft.com/office/drawing/2014/main" id="{37AE92CF-27D2-4737-B08E-88E99276B830}"/>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1" name="Line 26">
                  <a:extLst>
                    <a:ext uri="{FF2B5EF4-FFF2-40B4-BE49-F238E27FC236}">
                      <a16:creationId xmlns:a16="http://schemas.microsoft.com/office/drawing/2014/main" id="{733854C6-676D-4972-9CBA-EED688E8794D}"/>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488" name="Rectangle 27">
                <a:extLst>
                  <a:ext uri="{FF2B5EF4-FFF2-40B4-BE49-F238E27FC236}">
                    <a16:creationId xmlns:a16="http://schemas.microsoft.com/office/drawing/2014/main" id="{20E3483E-565E-42E2-9CA7-68218FCE36B1}"/>
                  </a:ext>
                </a:extLst>
              </p:cNvPr>
              <p:cNvSpPr>
                <a:spLocks noChangeArrowheads="1"/>
              </p:cNvSpPr>
              <p:nvPr/>
            </p:nvSpPr>
            <p:spPr bwMode="auto">
              <a:xfrm>
                <a:off x="1596" y="4533"/>
                <a:ext cx="28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ud</a:t>
                </a:r>
                <a:endParaRPr lang="en-US" altLang="zh-CN" sz="1000"/>
              </a:p>
              <a:p>
                <a:endParaRPr lang="en-US" altLang="zh-CN">
                  <a:latin typeface="Times New Roman" panose="02020603050405020304" pitchFamily="18" charset="0"/>
                </a:endParaRPr>
              </a:p>
            </p:txBody>
          </p:sp>
          <p:sp>
            <p:nvSpPr>
              <p:cNvPr id="16489" name="Rectangle 28">
                <a:extLst>
                  <a:ext uri="{FF2B5EF4-FFF2-40B4-BE49-F238E27FC236}">
                    <a16:creationId xmlns:a16="http://schemas.microsoft.com/office/drawing/2014/main" id="{EB2BCA6B-6028-467A-9D5F-9692D64CC943}"/>
                  </a:ext>
                </a:extLst>
              </p:cNvPr>
              <p:cNvSpPr>
                <a:spLocks noChangeArrowheads="1"/>
              </p:cNvSpPr>
              <p:nvPr/>
            </p:nvSpPr>
            <p:spPr bwMode="auto">
              <a:xfrm>
                <a:off x="7279" y="5388"/>
                <a:ext cx="332"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grpSp>
      </p:grpSp>
      <p:grpSp>
        <p:nvGrpSpPr>
          <p:cNvPr id="8" name="Group 29">
            <a:extLst>
              <a:ext uri="{FF2B5EF4-FFF2-40B4-BE49-F238E27FC236}">
                <a16:creationId xmlns:a16="http://schemas.microsoft.com/office/drawing/2014/main" id="{CD20A91F-9B40-4B06-8312-9D27441FF31C}"/>
              </a:ext>
            </a:extLst>
          </p:cNvPr>
          <p:cNvGrpSpPr>
            <a:grpSpLocks/>
          </p:cNvGrpSpPr>
          <p:nvPr/>
        </p:nvGrpSpPr>
        <p:grpSpPr bwMode="auto">
          <a:xfrm>
            <a:off x="4876800" y="4419600"/>
            <a:ext cx="3981450" cy="1600200"/>
            <a:chOff x="1312" y="6933"/>
            <a:chExt cx="6270" cy="1014"/>
          </a:xfrm>
        </p:grpSpPr>
        <p:grpSp>
          <p:nvGrpSpPr>
            <p:cNvPr id="16480" name="Group 30">
              <a:extLst>
                <a:ext uri="{FF2B5EF4-FFF2-40B4-BE49-F238E27FC236}">
                  <a16:creationId xmlns:a16="http://schemas.microsoft.com/office/drawing/2014/main" id="{F72DB9B4-4221-42D7-A4D0-56FCC01B6AAA}"/>
                </a:ext>
              </a:extLst>
            </p:cNvPr>
            <p:cNvGrpSpPr>
              <a:grpSpLocks/>
            </p:cNvGrpSpPr>
            <p:nvPr/>
          </p:nvGrpSpPr>
          <p:grpSpPr bwMode="auto">
            <a:xfrm>
              <a:off x="1810" y="7107"/>
              <a:ext cx="5370" cy="840"/>
              <a:chOff x="1800" y="1908"/>
              <a:chExt cx="5370" cy="3120"/>
            </a:xfrm>
          </p:grpSpPr>
          <p:sp>
            <p:nvSpPr>
              <p:cNvPr id="16483" name="Line 31">
                <a:extLst>
                  <a:ext uri="{FF2B5EF4-FFF2-40B4-BE49-F238E27FC236}">
                    <a16:creationId xmlns:a16="http://schemas.microsoft.com/office/drawing/2014/main" id="{ACD073A4-42BF-4DF5-93ED-B8B112A0C8CC}"/>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84" name="Line 32">
                <a:extLst>
                  <a:ext uri="{FF2B5EF4-FFF2-40B4-BE49-F238E27FC236}">
                    <a16:creationId xmlns:a16="http://schemas.microsoft.com/office/drawing/2014/main" id="{95DF449D-DA5B-435C-A183-F3AEF8B7D699}"/>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481" name="Rectangle 33">
              <a:extLst>
                <a:ext uri="{FF2B5EF4-FFF2-40B4-BE49-F238E27FC236}">
                  <a16:creationId xmlns:a16="http://schemas.microsoft.com/office/drawing/2014/main" id="{081FBA41-7504-4BD6-ACCA-117B9C2473CB}"/>
                </a:ext>
              </a:extLst>
            </p:cNvPr>
            <p:cNvSpPr>
              <a:spLocks noChangeArrowheads="1"/>
            </p:cNvSpPr>
            <p:nvPr/>
          </p:nvSpPr>
          <p:spPr bwMode="auto">
            <a:xfrm>
              <a:off x="1312" y="6933"/>
              <a:ext cx="2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ia</a:t>
              </a:r>
              <a:endParaRPr lang="en-US" altLang="zh-CN" sz="1000"/>
            </a:p>
            <a:p>
              <a:endParaRPr lang="en-US" altLang="zh-CN">
                <a:latin typeface="Times New Roman" panose="02020603050405020304" pitchFamily="18" charset="0"/>
              </a:endParaRPr>
            </a:p>
          </p:txBody>
        </p:sp>
        <p:sp>
          <p:nvSpPr>
            <p:cNvPr id="16482" name="Rectangle 34">
              <a:extLst>
                <a:ext uri="{FF2B5EF4-FFF2-40B4-BE49-F238E27FC236}">
                  <a16:creationId xmlns:a16="http://schemas.microsoft.com/office/drawing/2014/main" id="{2704E42E-4268-4C1D-8387-4C8FEDC6339E}"/>
                </a:ext>
              </a:extLst>
            </p:cNvPr>
            <p:cNvSpPr>
              <a:spLocks noChangeArrowheads="1"/>
            </p:cNvSpPr>
            <p:nvPr/>
          </p:nvSpPr>
          <p:spPr bwMode="auto">
            <a:xfrm>
              <a:off x="7250" y="7113"/>
              <a:ext cx="33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grpSp>
      <p:grpSp>
        <p:nvGrpSpPr>
          <p:cNvPr id="10" name="Group 114">
            <a:extLst>
              <a:ext uri="{FF2B5EF4-FFF2-40B4-BE49-F238E27FC236}">
                <a16:creationId xmlns:a16="http://schemas.microsoft.com/office/drawing/2014/main" id="{7A4C2B04-6C92-454D-8F79-3CFEB958CDA0}"/>
              </a:ext>
            </a:extLst>
          </p:cNvPr>
          <p:cNvGrpSpPr>
            <a:grpSpLocks/>
          </p:cNvGrpSpPr>
          <p:nvPr/>
        </p:nvGrpSpPr>
        <p:grpSpPr bwMode="auto">
          <a:xfrm>
            <a:off x="5008563" y="1524000"/>
            <a:ext cx="3792537" cy="4273550"/>
            <a:chOff x="3034" y="960"/>
            <a:chExt cx="2389" cy="2692"/>
          </a:xfrm>
        </p:grpSpPr>
        <p:grpSp>
          <p:nvGrpSpPr>
            <p:cNvPr id="16451" name="Group 113">
              <a:extLst>
                <a:ext uri="{FF2B5EF4-FFF2-40B4-BE49-F238E27FC236}">
                  <a16:creationId xmlns:a16="http://schemas.microsoft.com/office/drawing/2014/main" id="{D488EADC-307F-4649-8D6E-77D8FBD3FE43}"/>
                </a:ext>
              </a:extLst>
            </p:cNvPr>
            <p:cNvGrpSpPr>
              <a:grpSpLocks/>
            </p:cNvGrpSpPr>
            <p:nvPr/>
          </p:nvGrpSpPr>
          <p:grpSpPr bwMode="auto">
            <a:xfrm>
              <a:off x="3034" y="960"/>
              <a:ext cx="2389" cy="2692"/>
              <a:chOff x="3034" y="960"/>
              <a:chExt cx="2389" cy="2692"/>
            </a:xfrm>
          </p:grpSpPr>
          <p:grpSp>
            <p:nvGrpSpPr>
              <p:cNvPr id="16458" name="Group 17">
                <a:extLst>
                  <a:ext uri="{FF2B5EF4-FFF2-40B4-BE49-F238E27FC236}">
                    <a16:creationId xmlns:a16="http://schemas.microsoft.com/office/drawing/2014/main" id="{392618D4-1720-44BA-A014-299B17B1B593}"/>
                  </a:ext>
                </a:extLst>
              </p:cNvPr>
              <p:cNvGrpSpPr>
                <a:grpSpLocks/>
              </p:cNvGrpSpPr>
              <p:nvPr/>
            </p:nvGrpSpPr>
            <p:grpSpPr bwMode="auto">
              <a:xfrm>
                <a:off x="3034" y="1010"/>
                <a:ext cx="2389" cy="996"/>
                <a:chOff x="1578" y="2148"/>
                <a:chExt cx="5973" cy="2490"/>
              </a:xfrm>
            </p:grpSpPr>
            <p:sp>
              <p:nvSpPr>
                <p:cNvPr id="16475" name="Rectangle 18">
                  <a:extLst>
                    <a:ext uri="{FF2B5EF4-FFF2-40B4-BE49-F238E27FC236}">
                      <a16:creationId xmlns:a16="http://schemas.microsoft.com/office/drawing/2014/main" id="{190DEF97-57E7-4F6B-8ECC-FEF6A98D5F8E}"/>
                    </a:ext>
                  </a:extLst>
                </p:cNvPr>
                <p:cNvSpPr>
                  <a:spLocks noChangeArrowheads="1"/>
                </p:cNvSpPr>
                <p:nvPr/>
              </p:nvSpPr>
              <p:spPr bwMode="auto">
                <a:xfrm>
                  <a:off x="7219" y="3153"/>
                  <a:ext cx="332"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grpSp>
              <p:nvGrpSpPr>
                <p:cNvPr id="16476" name="Group 19">
                  <a:extLst>
                    <a:ext uri="{FF2B5EF4-FFF2-40B4-BE49-F238E27FC236}">
                      <a16:creationId xmlns:a16="http://schemas.microsoft.com/office/drawing/2014/main" id="{EEAD6BC5-9A8B-4B12-8581-F02B52003CB2}"/>
                    </a:ext>
                  </a:extLst>
                </p:cNvPr>
                <p:cNvGrpSpPr>
                  <a:grpSpLocks/>
                </p:cNvGrpSpPr>
                <p:nvPr/>
              </p:nvGrpSpPr>
              <p:grpSpPr bwMode="auto">
                <a:xfrm>
                  <a:off x="1814" y="2238"/>
                  <a:ext cx="5370" cy="2400"/>
                  <a:chOff x="1800" y="1908"/>
                  <a:chExt cx="5370" cy="3120"/>
                </a:xfrm>
              </p:grpSpPr>
              <p:sp>
                <p:nvSpPr>
                  <p:cNvPr id="16478" name="Line 20">
                    <a:extLst>
                      <a:ext uri="{FF2B5EF4-FFF2-40B4-BE49-F238E27FC236}">
                        <a16:creationId xmlns:a16="http://schemas.microsoft.com/office/drawing/2014/main" id="{1D0B0B12-AAB3-4885-8E80-E53C0971C400}"/>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79" name="Line 21">
                    <a:extLst>
                      <a:ext uri="{FF2B5EF4-FFF2-40B4-BE49-F238E27FC236}">
                        <a16:creationId xmlns:a16="http://schemas.microsoft.com/office/drawing/2014/main" id="{7FE7AC11-E5C6-4A4A-B202-F9EF39E78A80}"/>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477" name="Rectangle 22">
                  <a:extLst>
                    <a:ext uri="{FF2B5EF4-FFF2-40B4-BE49-F238E27FC236}">
                      <a16:creationId xmlns:a16="http://schemas.microsoft.com/office/drawing/2014/main" id="{EBB432E0-CEC4-405B-A512-38DFC1236F01}"/>
                    </a:ext>
                  </a:extLst>
                </p:cNvPr>
                <p:cNvSpPr>
                  <a:spLocks noChangeArrowheads="1"/>
                </p:cNvSpPr>
                <p:nvPr/>
              </p:nvSpPr>
              <p:spPr bwMode="auto">
                <a:xfrm>
                  <a:off x="1578" y="2148"/>
                  <a:ext cx="28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u2</a:t>
                  </a:r>
                  <a:endParaRPr lang="en-US" altLang="zh-CN" sz="1000"/>
                </a:p>
                <a:p>
                  <a:endParaRPr lang="en-US" altLang="zh-CN">
                    <a:latin typeface="Times New Roman" panose="02020603050405020304" pitchFamily="18" charset="0"/>
                  </a:endParaRPr>
                </a:p>
              </p:txBody>
            </p:sp>
          </p:grpSp>
          <p:grpSp>
            <p:nvGrpSpPr>
              <p:cNvPr id="16459" name="Group 37">
                <a:extLst>
                  <a:ext uri="{FF2B5EF4-FFF2-40B4-BE49-F238E27FC236}">
                    <a16:creationId xmlns:a16="http://schemas.microsoft.com/office/drawing/2014/main" id="{218501F5-CF1B-4941-AA61-AB62C41A17FE}"/>
                  </a:ext>
                </a:extLst>
              </p:cNvPr>
              <p:cNvGrpSpPr>
                <a:grpSpLocks/>
              </p:cNvGrpSpPr>
              <p:nvPr/>
            </p:nvGrpSpPr>
            <p:grpSpPr bwMode="auto">
              <a:xfrm>
                <a:off x="3317" y="1005"/>
                <a:ext cx="831" cy="370"/>
                <a:chOff x="2286" y="2136"/>
                <a:chExt cx="2078" cy="923"/>
              </a:xfrm>
            </p:grpSpPr>
            <p:sp>
              <p:nvSpPr>
                <p:cNvPr id="16472" name="Rectangle 38">
                  <a:extLst>
                    <a:ext uri="{FF2B5EF4-FFF2-40B4-BE49-F238E27FC236}">
                      <a16:creationId xmlns:a16="http://schemas.microsoft.com/office/drawing/2014/main" id="{0C1FE32B-BB01-4BD7-8AFF-3EEB54D5961B}"/>
                    </a:ext>
                  </a:extLst>
                </p:cNvPr>
                <p:cNvSpPr>
                  <a:spLocks noChangeArrowheads="1"/>
                </p:cNvSpPr>
                <p:nvPr/>
              </p:nvSpPr>
              <p:spPr bwMode="auto">
                <a:xfrm>
                  <a:off x="2286" y="2136"/>
                  <a:ext cx="280"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ua</a:t>
                  </a:r>
                  <a:endParaRPr lang="en-US" altLang="zh-CN" sz="1000"/>
                </a:p>
                <a:p>
                  <a:endParaRPr lang="en-US" altLang="zh-CN">
                    <a:latin typeface="Times New Roman" panose="02020603050405020304" pitchFamily="18" charset="0"/>
                  </a:endParaRPr>
                </a:p>
              </p:txBody>
            </p:sp>
            <p:sp>
              <p:nvSpPr>
                <p:cNvPr id="16473" name="Rectangle 39">
                  <a:extLst>
                    <a:ext uri="{FF2B5EF4-FFF2-40B4-BE49-F238E27FC236}">
                      <a16:creationId xmlns:a16="http://schemas.microsoft.com/office/drawing/2014/main" id="{D1D113D8-478F-4DA8-8085-7F27B0694A55}"/>
                    </a:ext>
                  </a:extLst>
                </p:cNvPr>
                <p:cNvSpPr>
                  <a:spLocks noChangeArrowheads="1"/>
                </p:cNvSpPr>
                <p:nvPr/>
              </p:nvSpPr>
              <p:spPr bwMode="auto">
                <a:xfrm>
                  <a:off x="3231" y="2151"/>
                  <a:ext cx="280"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ub</a:t>
                  </a:r>
                  <a:endParaRPr lang="en-US" altLang="zh-CN" sz="1000"/>
                </a:p>
                <a:p>
                  <a:endParaRPr lang="en-US" altLang="zh-CN">
                    <a:latin typeface="Times New Roman" panose="02020603050405020304" pitchFamily="18" charset="0"/>
                  </a:endParaRPr>
                </a:p>
              </p:txBody>
            </p:sp>
            <p:sp>
              <p:nvSpPr>
                <p:cNvPr id="16474" name="Rectangle 40">
                  <a:extLst>
                    <a:ext uri="{FF2B5EF4-FFF2-40B4-BE49-F238E27FC236}">
                      <a16:creationId xmlns:a16="http://schemas.microsoft.com/office/drawing/2014/main" id="{661E18DD-6D9B-4129-A0AB-9676DDFB0CB9}"/>
                    </a:ext>
                  </a:extLst>
                </p:cNvPr>
                <p:cNvSpPr>
                  <a:spLocks noChangeArrowheads="1"/>
                </p:cNvSpPr>
                <p:nvPr/>
              </p:nvSpPr>
              <p:spPr bwMode="auto">
                <a:xfrm>
                  <a:off x="4084" y="2136"/>
                  <a:ext cx="280"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uc</a:t>
                  </a:r>
                  <a:endParaRPr lang="en-US" altLang="zh-CN" sz="1000"/>
                </a:p>
                <a:p>
                  <a:endParaRPr lang="en-US" altLang="zh-CN">
                    <a:latin typeface="Times New Roman" panose="02020603050405020304" pitchFamily="18" charset="0"/>
                  </a:endParaRPr>
                </a:p>
              </p:txBody>
            </p:sp>
          </p:grpSp>
          <p:grpSp>
            <p:nvGrpSpPr>
              <p:cNvPr id="16460" name="Group 99">
                <a:extLst>
                  <a:ext uri="{FF2B5EF4-FFF2-40B4-BE49-F238E27FC236}">
                    <a16:creationId xmlns:a16="http://schemas.microsoft.com/office/drawing/2014/main" id="{13EC08AC-2C5C-4052-9683-6B39391D9383}"/>
                  </a:ext>
                </a:extLst>
              </p:cNvPr>
              <p:cNvGrpSpPr>
                <a:grpSpLocks/>
              </p:cNvGrpSpPr>
              <p:nvPr/>
            </p:nvGrpSpPr>
            <p:grpSpPr bwMode="auto">
              <a:xfrm>
                <a:off x="3360" y="960"/>
                <a:ext cx="1180" cy="2692"/>
                <a:chOff x="2234" y="2430"/>
                <a:chExt cx="2950" cy="6732"/>
              </a:xfrm>
            </p:grpSpPr>
            <p:sp>
              <p:nvSpPr>
                <p:cNvPr id="16461" name="Line 100">
                  <a:extLst>
                    <a:ext uri="{FF2B5EF4-FFF2-40B4-BE49-F238E27FC236}">
                      <a16:creationId xmlns:a16="http://schemas.microsoft.com/office/drawing/2014/main" id="{3AB1D5C0-42B7-498C-8169-80F2A8E247C3}"/>
                    </a:ext>
                  </a:extLst>
                </p:cNvPr>
                <p:cNvSpPr>
                  <a:spLocks noChangeShapeType="1"/>
                </p:cNvSpPr>
                <p:nvPr/>
              </p:nvSpPr>
              <p:spPr bwMode="auto">
                <a:xfrm>
                  <a:off x="2234" y="2430"/>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62" name="Line 101">
                  <a:extLst>
                    <a:ext uri="{FF2B5EF4-FFF2-40B4-BE49-F238E27FC236}">
                      <a16:creationId xmlns:a16="http://schemas.microsoft.com/office/drawing/2014/main" id="{FDD1F39E-4807-4264-846B-6DD7EC87EF3D}"/>
                    </a:ext>
                  </a:extLst>
                </p:cNvPr>
                <p:cNvSpPr>
                  <a:spLocks noChangeShapeType="1"/>
                </p:cNvSpPr>
                <p:nvPr/>
              </p:nvSpPr>
              <p:spPr bwMode="auto">
                <a:xfrm>
                  <a:off x="2620" y="2433"/>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463" name="Group 102">
                  <a:extLst>
                    <a:ext uri="{FF2B5EF4-FFF2-40B4-BE49-F238E27FC236}">
                      <a16:creationId xmlns:a16="http://schemas.microsoft.com/office/drawing/2014/main" id="{7FCBFE70-1C8B-4084-B910-7F8031E8FD21}"/>
                    </a:ext>
                  </a:extLst>
                </p:cNvPr>
                <p:cNvGrpSpPr>
                  <a:grpSpLocks/>
                </p:cNvGrpSpPr>
                <p:nvPr/>
              </p:nvGrpSpPr>
              <p:grpSpPr bwMode="auto">
                <a:xfrm>
                  <a:off x="3060" y="2499"/>
                  <a:ext cx="436" cy="6633"/>
                  <a:chOff x="2204" y="2439"/>
                  <a:chExt cx="436" cy="6633"/>
                </a:xfrm>
              </p:grpSpPr>
              <p:sp>
                <p:nvSpPr>
                  <p:cNvPr id="16470" name="Line 103">
                    <a:extLst>
                      <a:ext uri="{FF2B5EF4-FFF2-40B4-BE49-F238E27FC236}">
                        <a16:creationId xmlns:a16="http://schemas.microsoft.com/office/drawing/2014/main" id="{4F010C7C-BE2B-4B90-9DF3-0985DD2A4466}"/>
                      </a:ext>
                    </a:extLst>
                  </p:cNvPr>
                  <p:cNvSpPr>
                    <a:spLocks noChangeShapeType="1"/>
                  </p:cNvSpPr>
                  <p:nvPr/>
                </p:nvSpPr>
                <p:spPr bwMode="auto">
                  <a:xfrm>
                    <a:off x="2204" y="2439"/>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71" name="Line 104">
                    <a:extLst>
                      <a:ext uri="{FF2B5EF4-FFF2-40B4-BE49-F238E27FC236}">
                        <a16:creationId xmlns:a16="http://schemas.microsoft.com/office/drawing/2014/main" id="{70FFF5BF-1CC2-4A76-B9AD-0C1BF8487E62}"/>
                      </a:ext>
                    </a:extLst>
                  </p:cNvPr>
                  <p:cNvSpPr>
                    <a:spLocks noChangeShapeType="1"/>
                  </p:cNvSpPr>
                  <p:nvPr/>
                </p:nvSpPr>
                <p:spPr bwMode="auto">
                  <a:xfrm>
                    <a:off x="2640" y="2442"/>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64" name="Group 105">
                  <a:extLst>
                    <a:ext uri="{FF2B5EF4-FFF2-40B4-BE49-F238E27FC236}">
                      <a16:creationId xmlns:a16="http://schemas.microsoft.com/office/drawing/2014/main" id="{493C2731-490B-48F2-BCA8-07B5B6AED423}"/>
                    </a:ext>
                  </a:extLst>
                </p:cNvPr>
                <p:cNvGrpSpPr>
                  <a:grpSpLocks/>
                </p:cNvGrpSpPr>
                <p:nvPr/>
              </p:nvGrpSpPr>
              <p:grpSpPr bwMode="auto">
                <a:xfrm>
                  <a:off x="3920" y="2529"/>
                  <a:ext cx="436" cy="6633"/>
                  <a:chOff x="2204" y="2439"/>
                  <a:chExt cx="436" cy="6633"/>
                </a:xfrm>
              </p:grpSpPr>
              <p:sp>
                <p:nvSpPr>
                  <p:cNvPr id="16468" name="Line 106">
                    <a:extLst>
                      <a:ext uri="{FF2B5EF4-FFF2-40B4-BE49-F238E27FC236}">
                        <a16:creationId xmlns:a16="http://schemas.microsoft.com/office/drawing/2014/main" id="{49744C6D-5E79-456E-94BF-FA4A9139F650}"/>
                      </a:ext>
                    </a:extLst>
                  </p:cNvPr>
                  <p:cNvSpPr>
                    <a:spLocks noChangeShapeType="1"/>
                  </p:cNvSpPr>
                  <p:nvPr/>
                </p:nvSpPr>
                <p:spPr bwMode="auto">
                  <a:xfrm>
                    <a:off x="2204" y="2439"/>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69" name="Line 107">
                    <a:extLst>
                      <a:ext uri="{FF2B5EF4-FFF2-40B4-BE49-F238E27FC236}">
                        <a16:creationId xmlns:a16="http://schemas.microsoft.com/office/drawing/2014/main" id="{7449BB51-A0AF-435E-8F27-DE192527538C}"/>
                      </a:ext>
                    </a:extLst>
                  </p:cNvPr>
                  <p:cNvSpPr>
                    <a:spLocks noChangeShapeType="1"/>
                  </p:cNvSpPr>
                  <p:nvPr/>
                </p:nvSpPr>
                <p:spPr bwMode="auto">
                  <a:xfrm>
                    <a:off x="2640" y="2442"/>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65" name="Group 108">
                  <a:extLst>
                    <a:ext uri="{FF2B5EF4-FFF2-40B4-BE49-F238E27FC236}">
                      <a16:creationId xmlns:a16="http://schemas.microsoft.com/office/drawing/2014/main" id="{6BEEC883-79E5-43D4-BA06-F5890E0CF111}"/>
                    </a:ext>
                  </a:extLst>
                </p:cNvPr>
                <p:cNvGrpSpPr>
                  <a:grpSpLocks/>
                </p:cNvGrpSpPr>
                <p:nvPr/>
              </p:nvGrpSpPr>
              <p:grpSpPr bwMode="auto">
                <a:xfrm>
                  <a:off x="4748" y="2499"/>
                  <a:ext cx="436" cy="6633"/>
                  <a:chOff x="2204" y="2439"/>
                  <a:chExt cx="436" cy="6633"/>
                </a:xfrm>
              </p:grpSpPr>
              <p:sp>
                <p:nvSpPr>
                  <p:cNvPr id="16466" name="Line 109">
                    <a:extLst>
                      <a:ext uri="{FF2B5EF4-FFF2-40B4-BE49-F238E27FC236}">
                        <a16:creationId xmlns:a16="http://schemas.microsoft.com/office/drawing/2014/main" id="{F87A0B82-49D9-4177-BFC2-9185F3435114}"/>
                      </a:ext>
                    </a:extLst>
                  </p:cNvPr>
                  <p:cNvSpPr>
                    <a:spLocks noChangeShapeType="1"/>
                  </p:cNvSpPr>
                  <p:nvPr/>
                </p:nvSpPr>
                <p:spPr bwMode="auto">
                  <a:xfrm>
                    <a:off x="2204" y="2439"/>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67" name="Line 110">
                    <a:extLst>
                      <a:ext uri="{FF2B5EF4-FFF2-40B4-BE49-F238E27FC236}">
                        <a16:creationId xmlns:a16="http://schemas.microsoft.com/office/drawing/2014/main" id="{74999959-A554-413B-A5BD-ACC49178975B}"/>
                      </a:ext>
                    </a:extLst>
                  </p:cNvPr>
                  <p:cNvSpPr>
                    <a:spLocks noChangeShapeType="1"/>
                  </p:cNvSpPr>
                  <p:nvPr/>
                </p:nvSpPr>
                <p:spPr bwMode="auto">
                  <a:xfrm>
                    <a:off x="2640" y="2442"/>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6452" name="Group 4">
              <a:extLst>
                <a:ext uri="{FF2B5EF4-FFF2-40B4-BE49-F238E27FC236}">
                  <a16:creationId xmlns:a16="http://schemas.microsoft.com/office/drawing/2014/main" id="{C24DF7CC-F578-45E7-BDC3-77BC1829268A}"/>
                </a:ext>
              </a:extLst>
            </p:cNvPr>
            <p:cNvGrpSpPr>
              <a:grpSpLocks/>
            </p:cNvGrpSpPr>
            <p:nvPr/>
          </p:nvGrpSpPr>
          <p:grpSpPr bwMode="auto">
            <a:xfrm>
              <a:off x="3198" y="1183"/>
              <a:ext cx="2084" cy="686"/>
              <a:chOff x="1970" y="2732"/>
              <a:chExt cx="4492" cy="1340"/>
            </a:xfrm>
          </p:grpSpPr>
          <p:sp>
            <p:nvSpPr>
              <p:cNvPr id="16455" name="Freeform 5">
                <a:extLst>
                  <a:ext uri="{FF2B5EF4-FFF2-40B4-BE49-F238E27FC236}">
                    <a16:creationId xmlns:a16="http://schemas.microsoft.com/office/drawing/2014/main" id="{B18CC893-3DFE-4CCC-9337-17F14DC3DCAD}"/>
                  </a:ext>
                </a:extLst>
              </p:cNvPr>
              <p:cNvSpPr>
                <a:spLocks noEditPoints="1"/>
              </p:cNvSpPr>
              <p:nvPr/>
            </p:nvSpPr>
            <p:spPr bwMode="auto">
              <a:xfrm>
                <a:off x="1990" y="2732"/>
                <a:ext cx="4472" cy="1339"/>
              </a:xfrm>
              <a:custGeom>
                <a:avLst/>
                <a:gdLst>
                  <a:gd name="T0" fmla="*/ 56 w 3347"/>
                  <a:gd name="T1" fmla="*/ 392 h 964"/>
                  <a:gd name="T2" fmla="*/ 68 w 3347"/>
                  <a:gd name="T3" fmla="*/ 373 h 964"/>
                  <a:gd name="T4" fmla="*/ 93 w 3347"/>
                  <a:gd name="T5" fmla="*/ 316 h 964"/>
                  <a:gd name="T6" fmla="*/ 190 w 3347"/>
                  <a:gd name="T7" fmla="*/ 173 h 964"/>
                  <a:gd name="T8" fmla="*/ 238 w 3347"/>
                  <a:gd name="T9" fmla="*/ 120 h 964"/>
                  <a:gd name="T10" fmla="*/ 256 w 3347"/>
                  <a:gd name="T11" fmla="*/ 100 h 964"/>
                  <a:gd name="T12" fmla="*/ 303 w 3347"/>
                  <a:gd name="T13" fmla="*/ 49 h 964"/>
                  <a:gd name="T14" fmla="*/ 373 w 3347"/>
                  <a:gd name="T15" fmla="*/ 11 h 964"/>
                  <a:gd name="T16" fmla="*/ 466 w 3347"/>
                  <a:gd name="T17" fmla="*/ 5 h 964"/>
                  <a:gd name="T18" fmla="*/ 620 w 3347"/>
                  <a:gd name="T19" fmla="*/ 122 h 964"/>
                  <a:gd name="T20" fmla="*/ 660 w 3347"/>
                  <a:gd name="T21" fmla="*/ 182 h 964"/>
                  <a:gd name="T22" fmla="*/ 670 w 3347"/>
                  <a:gd name="T23" fmla="*/ 202 h 964"/>
                  <a:gd name="T24" fmla="*/ 714 w 3347"/>
                  <a:gd name="T25" fmla="*/ 255 h 964"/>
                  <a:gd name="T26" fmla="*/ 785 w 3347"/>
                  <a:gd name="T27" fmla="*/ 368 h 964"/>
                  <a:gd name="T28" fmla="*/ 830 w 3347"/>
                  <a:gd name="T29" fmla="*/ 459 h 964"/>
                  <a:gd name="T30" fmla="*/ 840 w 3347"/>
                  <a:gd name="T31" fmla="*/ 478 h 964"/>
                  <a:gd name="T32" fmla="*/ 908 w 3347"/>
                  <a:gd name="T33" fmla="*/ 592 h 964"/>
                  <a:gd name="T34" fmla="*/ 955 w 3347"/>
                  <a:gd name="T35" fmla="*/ 684 h 964"/>
                  <a:gd name="T36" fmla="*/ 985 w 3347"/>
                  <a:gd name="T37" fmla="*/ 738 h 964"/>
                  <a:gd name="T38" fmla="*/ 1005 w 3347"/>
                  <a:gd name="T39" fmla="*/ 757 h 964"/>
                  <a:gd name="T40" fmla="*/ 1052 w 3347"/>
                  <a:gd name="T41" fmla="*/ 811 h 964"/>
                  <a:gd name="T42" fmla="*/ 1183 w 3347"/>
                  <a:gd name="T43" fmla="*/ 939 h 964"/>
                  <a:gd name="T44" fmla="*/ 1266 w 3347"/>
                  <a:gd name="T45" fmla="*/ 957 h 964"/>
                  <a:gd name="T46" fmla="*/ 1340 w 3347"/>
                  <a:gd name="T47" fmla="*/ 940 h 964"/>
                  <a:gd name="T48" fmla="*/ 1407 w 3347"/>
                  <a:gd name="T49" fmla="*/ 888 h 964"/>
                  <a:gd name="T50" fmla="*/ 1461 w 3347"/>
                  <a:gd name="T51" fmla="*/ 837 h 964"/>
                  <a:gd name="T52" fmla="*/ 1478 w 3347"/>
                  <a:gd name="T53" fmla="*/ 817 h 964"/>
                  <a:gd name="T54" fmla="*/ 1508 w 3347"/>
                  <a:gd name="T55" fmla="*/ 760 h 964"/>
                  <a:gd name="T56" fmla="*/ 1605 w 3347"/>
                  <a:gd name="T57" fmla="*/ 617 h 964"/>
                  <a:gd name="T58" fmla="*/ 1643 w 3347"/>
                  <a:gd name="T59" fmla="*/ 565 h 964"/>
                  <a:gd name="T60" fmla="*/ 1649 w 3347"/>
                  <a:gd name="T61" fmla="*/ 542 h 964"/>
                  <a:gd name="T62" fmla="*/ 1728 w 3347"/>
                  <a:gd name="T63" fmla="*/ 392 h 964"/>
                  <a:gd name="T64" fmla="*/ 1766 w 3347"/>
                  <a:gd name="T65" fmla="*/ 339 h 964"/>
                  <a:gd name="T66" fmla="*/ 1774 w 3347"/>
                  <a:gd name="T67" fmla="*/ 317 h 964"/>
                  <a:gd name="T68" fmla="*/ 1803 w 3347"/>
                  <a:gd name="T69" fmla="*/ 259 h 964"/>
                  <a:gd name="T70" fmla="*/ 1914 w 3347"/>
                  <a:gd name="T71" fmla="*/ 119 h 964"/>
                  <a:gd name="T72" fmla="*/ 1934 w 3347"/>
                  <a:gd name="T73" fmla="*/ 100 h 964"/>
                  <a:gd name="T74" fmla="*/ 1980 w 3347"/>
                  <a:gd name="T75" fmla="*/ 47 h 964"/>
                  <a:gd name="T76" fmla="*/ 2051 w 3347"/>
                  <a:gd name="T77" fmla="*/ 8 h 964"/>
                  <a:gd name="T78" fmla="*/ 2219 w 3347"/>
                  <a:gd name="T79" fmla="*/ 45 h 964"/>
                  <a:gd name="T80" fmla="*/ 2301 w 3347"/>
                  <a:gd name="T81" fmla="*/ 126 h 964"/>
                  <a:gd name="T82" fmla="*/ 2334 w 3347"/>
                  <a:gd name="T83" fmla="*/ 183 h 964"/>
                  <a:gd name="T84" fmla="*/ 2348 w 3347"/>
                  <a:gd name="T85" fmla="*/ 202 h 964"/>
                  <a:gd name="T86" fmla="*/ 2392 w 3347"/>
                  <a:gd name="T87" fmla="*/ 257 h 964"/>
                  <a:gd name="T88" fmla="*/ 2483 w 3347"/>
                  <a:gd name="T89" fmla="*/ 401 h 964"/>
                  <a:gd name="T90" fmla="*/ 2505 w 3347"/>
                  <a:gd name="T91" fmla="*/ 459 h 964"/>
                  <a:gd name="T92" fmla="*/ 2521 w 3347"/>
                  <a:gd name="T93" fmla="*/ 478 h 964"/>
                  <a:gd name="T94" fmla="*/ 2604 w 3347"/>
                  <a:gd name="T95" fmla="*/ 625 h 964"/>
                  <a:gd name="T96" fmla="*/ 2632 w 3347"/>
                  <a:gd name="T97" fmla="*/ 685 h 964"/>
                  <a:gd name="T98" fmla="*/ 2645 w 3347"/>
                  <a:gd name="T99" fmla="*/ 703 h 964"/>
                  <a:gd name="T100" fmla="*/ 2685 w 3347"/>
                  <a:gd name="T101" fmla="*/ 759 h 964"/>
                  <a:gd name="T102" fmla="*/ 2786 w 3347"/>
                  <a:gd name="T103" fmla="*/ 878 h 964"/>
                  <a:gd name="T104" fmla="*/ 2863 w 3347"/>
                  <a:gd name="T105" fmla="*/ 942 h 964"/>
                  <a:gd name="T106" fmla="*/ 2951 w 3347"/>
                  <a:gd name="T107" fmla="*/ 961 h 964"/>
                  <a:gd name="T108" fmla="*/ 3032 w 3347"/>
                  <a:gd name="T109" fmla="*/ 934 h 964"/>
                  <a:gd name="T110" fmla="*/ 3062 w 3347"/>
                  <a:gd name="T111" fmla="*/ 918 h 964"/>
                  <a:gd name="T112" fmla="*/ 3107 w 3347"/>
                  <a:gd name="T113" fmla="*/ 867 h 964"/>
                  <a:gd name="T114" fmla="*/ 3210 w 3347"/>
                  <a:gd name="T115" fmla="*/ 726 h 964"/>
                  <a:gd name="T116" fmla="*/ 3250 w 3347"/>
                  <a:gd name="T117" fmla="*/ 674 h 964"/>
                  <a:gd name="T118" fmla="*/ 3258 w 3347"/>
                  <a:gd name="T119" fmla="*/ 650 h 964"/>
                  <a:gd name="T120" fmla="*/ 3327 w 3347"/>
                  <a:gd name="T121" fmla="*/ 537 h 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47"/>
                  <a:gd name="T184" fmla="*/ 0 h 964"/>
                  <a:gd name="T185" fmla="*/ 3347 w 3347"/>
                  <a:gd name="T186" fmla="*/ 964 h 9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47" h="964">
                    <a:moveTo>
                      <a:pt x="0" y="483"/>
                    </a:moveTo>
                    <a:lnTo>
                      <a:pt x="18" y="449"/>
                    </a:lnTo>
                    <a:lnTo>
                      <a:pt x="20" y="448"/>
                    </a:lnTo>
                    <a:lnTo>
                      <a:pt x="22" y="448"/>
                    </a:lnTo>
                    <a:lnTo>
                      <a:pt x="24" y="448"/>
                    </a:lnTo>
                    <a:lnTo>
                      <a:pt x="24" y="449"/>
                    </a:lnTo>
                    <a:lnTo>
                      <a:pt x="26" y="451"/>
                    </a:lnTo>
                    <a:lnTo>
                      <a:pt x="24" y="452"/>
                    </a:lnTo>
                    <a:lnTo>
                      <a:pt x="8" y="484"/>
                    </a:lnTo>
                    <a:lnTo>
                      <a:pt x="8" y="485"/>
                    </a:lnTo>
                    <a:lnTo>
                      <a:pt x="6" y="485"/>
                    </a:lnTo>
                    <a:lnTo>
                      <a:pt x="4" y="487"/>
                    </a:lnTo>
                    <a:lnTo>
                      <a:pt x="2" y="485"/>
                    </a:lnTo>
                    <a:lnTo>
                      <a:pt x="0" y="484"/>
                    </a:lnTo>
                    <a:lnTo>
                      <a:pt x="0" y="483"/>
                    </a:lnTo>
                    <a:close/>
                    <a:moveTo>
                      <a:pt x="30" y="426"/>
                    </a:moveTo>
                    <a:lnTo>
                      <a:pt x="48" y="394"/>
                    </a:lnTo>
                    <a:lnTo>
                      <a:pt x="50" y="392"/>
                    </a:lnTo>
                    <a:lnTo>
                      <a:pt x="52" y="392"/>
                    </a:lnTo>
                    <a:lnTo>
                      <a:pt x="54" y="392"/>
                    </a:lnTo>
                    <a:lnTo>
                      <a:pt x="56" y="392"/>
                    </a:lnTo>
                    <a:lnTo>
                      <a:pt x="56" y="394"/>
                    </a:lnTo>
                    <a:lnTo>
                      <a:pt x="56" y="395"/>
                    </a:lnTo>
                    <a:lnTo>
                      <a:pt x="38" y="428"/>
                    </a:lnTo>
                    <a:lnTo>
                      <a:pt x="36" y="428"/>
                    </a:lnTo>
                    <a:lnTo>
                      <a:pt x="36" y="430"/>
                    </a:lnTo>
                    <a:lnTo>
                      <a:pt x="34" y="430"/>
                    </a:lnTo>
                    <a:lnTo>
                      <a:pt x="32" y="430"/>
                    </a:lnTo>
                    <a:lnTo>
                      <a:pt x="30" y="428"/>
                    </a:lnTo>
                    <a:lnTo>
                      <a:pt x="30" y="427"/>
                    </a:lnTo>
                    <a:lnTo>
                      <a:pt x="30" y="426"/>
                    </a:lnTo>
                    <a:close/>
                    <a:moveTo>
                      <a:pt x="62" y="370"/>
                    </a:moveTo>
                    <a:lnTo>
                      <a:pt x="77" y="339"/>
                    </a:lnTo>
                    <a:lnTo>
                      <a:pt x="79" y="337"/>
                    </a:lnTo>
                    <a:lnTo>
                      <a:pt x="81" y="335"/>
                    </a:lnTo>
                    <a:lnTo>
                      <a:pt x="83" y="335"/>
                    </a:lnTo>
                    <a:lnTo>
                      <a:pt x="85" y="335"/>
                    </a:lnTo>
                    <a:lnTo>
                      <a:pt x="85" y="337"/>
                    </a:lnTo>
                    <a:lnTo>
                      <a:pt x="87" y="337"/>
                    </a:lnTo>
                    <a:lnTo>
                      <a:pt x="87" y="338"/>
                    </a:lnTo>
                    <a:lnTo>
                      <a:pt x="87" y="339"/>
                    </a:lnTo>
                    <a:lnTo>
                      <a:pt x="85" y="340"/>
                    </a:lnTo>
                    <a:lnTo>
                      <a:pt x="70" y="371"/>
                    </a:lnTo>
                    <a:lnTo>
                      <a:pt x="68" y="373"/>
                    </a:lnTo>
                    <a:lnTo>
                      <a:pt x="66" y="374"/>
                    </a:lnTo>
                    <a:lnTo>
                      <a:pt x="64" y="374"/>
                    </a:lnTo>
                    <a:lnTo>
                      <a:pt x="62" y="373"/>
                    </a:lnTo>
                    <a:lnTo>
                      <a:pt x="62" y="371"/>
                    </a:lnTo>
                    <a:lnTo>
                      <a:pt x="62" y="370"/>
                    </a:lnTo>
                    <a:close/>
                    <a:moveTo>
                      <a:pt x="93" y="314"/>
                    </a:moveTo>
                    <a:lnTo>
                      <a:pt x="103" y="294"/>
                    </a:lnTo>
                    <a:lnTo>
                      <a:pt x="111" y="281"/>
                    </a:lnTo>
                    <a:lnTo>
                      <a:pt x="113" y="281"/>
                    </a:lnTo>
                    <a:lnTo>
                      <a:pt x="113" y="280"/>
                    </a:lnTo>
                    <a:lnTo>
                      <a:pt x="115" y="280"/>
                    </a:lnTo>
                    <a:lnTo>
                      <a:pt x="117" y="280"/>
                    </a:lnTo>
                    <a:lnTo>
                      <a:pt x="119" y="281"/>
                    </a:lnTo>
                    <a:lnTo>
                      <a:pt x="119" y="282"/>
                    </a:lnTo>
                    <a:lnTo>
                      <a:pt x="119" y="283"/>
                    </a:lnTo>
                    <a:lnTo>
                      <a:pt x="111" y="296"/>
                    </a:lnTo>
                    <a:lnTo>
                      <a:pt x="99" y="316"/>
                    </a:lnTo>
                    <a:lnTo>
                      <a:pt x="99" y="317"/>
                    </a:lnTo>
                    <a:lnTo>
                      <a:pt x="97" y="317"/>
                    </a:lnTo>
                    <a:lnTo>
                      <a:pt x="95" y="317"/>
                    </a:lnTo>
                    <a:lnTo>
                      <a:pt x="93" y="317"/>
                    </a:lnTo>
                    <a:lnTo>
                      <a:pt x="93" y="316"/>
                    </a:lnTo>
                    <a:lnTo>
                      <a:pt x="93" y="314"/>
                    </a:lnTo>
                    <a:close/>
                    <a:moveTo>
                      <a:pt x="127" y="259"/>
                    </a:moveTo>
                    <a:lnTo>
                      <a:pt x="129" y="252"/>
                    </a:lnTo>
                    <a:lnTo>
                      <a:pt x="151" y="226"/>
                    </a:lnTo>
                    <a:lnTo>
                      <a:pt x="153" y="225"/>
                    </a:lnTo>
                    <a:lnTo>
                      <a:pt x="155" y="225"/>
                    </a:lnTo>
                    <a:lnTo>
                      <a:pt x="157" y="225"/>
                    </a:lnTo>
                    <a:lnTo>
                      <a:pt x="157" y="226"/>
                    </a:lnTo>
                    <a:lnTo>
                      <a:pt x="159" y="228"/>
                    </a:lnTo>
                    <a:lnTo>
                      <a:pt x="157" y="229"/>
                    </a:lnTo>
                    <a:lnTo>
                      <a:pt x="137" y="254"/>
                    </a:lnTo>
                    <a:lnTo>
                      <a:pt x="133" y="260"/>
                    </a:lnTo>
                    <a:lnTo>
                      <a:pt x="133" y="261"/>
                    </a:lnTo>
                    <a:lnTo>
                      <a:pt x="131" y="261"/>
                    </a:lnTo>
                    <a:lnTo>
                      <a:pt x="129" y="261"/>
                    </a:lnTo>
                    <a:lnTo>
                      <a:pt x="127" y="261"/>
                    </a:lnTo>
                    <a:lnTo>
                      <a:pt x="127" y="260"/>
                    </a:lnTo>
                    <a:lnTo>
                      <a:pt x="125" y="259"/>
                    </a:lnTo>
                    <a:lnTo>
                      <a:pt x="127" y="259"/>
                    </a:lnTo>
                    <a:close/>
                    <a:moveTo>
                      <a:pt x="169" y="204"/>
                    </a:moveTo>
                    <a:lnTo>
                      <a:pt x="190" y="173"/>
                    </a:lnTo>
                    <a:lnTo>
                      <a:pt x="192" y="172"/>
                    </a:lnTo>
                    <a:lnTo>
                      <a:pt x="194" y="172"/>
                    </a:lnTo>
                    <a:lnTo>
                      <a:pt x="196" y="172"/>
                    </a:lnTo>
                    <a:lnTo>
                      <a:pt x="198" y="173"/>
                    </a:lnTo>
                    <a:lnTo>
                      <a:pt x="198" y="174"/>
                    </a:lnTo>
                    <a:lnTo>
                      <a:pt x="198" y="176"/>
                    </a:lnTo>
                    <a:lnTo>
                      <a:pt x="175" y="207"/>
                    </a:lnTo>
                    <a:lnTo>
                      <a:pt x="175" y="208"/>
                    </a:lnTo>
                    <a:lnTo>
                      <a:pt x="173" y="208"/>
                    </a:lnTo>
                    <a:lnTo>
                      <a:pt x="171" y="208"/>
                    </a:lnTo>
                    <a:lnTo>
                      <a:pt x="169" y="208"/>
                    </a:lnTo>
                    <a:lnTo>
                      <a:pt x="169" y="207"/>
                    </a:lnTo>
                    <a:lnTo>
                      <a:pt x="169" y="205"/>
                    </a:lnTo>
                    <a:lnTo>
                      <a:pt x="169" y="204"/>
                    </a:lnTo>
                    <a:close/>
                    <a:moveTo>
                      <a:pt x="206" y="151"/>
                    </a:moveTo>
                    <a:lnTo>
                      <a:pt x="216" y="137"/>
                    </a:lnTo>
                    <a:lnTo>
                      <a:pt x="232" y="119"/>
                    </a:lnTo>
                    <a:lnTo>
                      <a:pt x="234" y="117"/>
                    </a:lnTo>
                    <a:lnTo>
                      <a:pt x="236" y="117"/>
                    </a:lnTo>
                    <a:lnTo>
                      <a:pt x="238" y="119"/>
                    </a:lnTo>
                    <a:lnTo>
                      <a:pt x="238" y="120"/>
                    </a:lnTo>
                    <a:lnTo>
                      <a:pt x="238" y="121"/>
                    </a:lnTo>
                    <a:lnTo>
                      <a:pt x="224" y="138"/>
                    </a:lnTo>
                    <a:lnTo>
                      <a:pt x="214" y="152"/>
                    </a:lnTo>
                    <a:lnTo>
                      <a:pt x="212" y="153"/>
                    </a:lnTo>
                    <a:lnTo>
                      <a:pt x="210" y="153"/>
                    </a:lnTo>
                    <a:lnTo>
                      <a:pt x="208" y="153"/>
                    </a:lnTo>
                    <a:lnTo>
                      <a:pt x="206" y="152"/>
                    </a:lnTo>
                    <a:lnTo>
                      <a:pt x="206" y="151"/>
                    </a:lnTo>
                    <a:close/>
                    <a:moveTo>
                      <a:pt x="250" y="97"/>
                    </a:moveTo>
                    <a:lnTo>
                      <a:pt x="268" y="78"/>
                    </a:lnTo>
                    <a:lnTo>
                      <a:pt x="280" y="68"/>
                    </a:lnTo>
                    <a:lnTo>
                      <a:pt x="282" y="67"/>
                    </a:lnTo>
                    <a:lnTo>
                      <a:pt x="284" y="67"/>
                    </a:lnTo>
                    <a:lnTo>
                      <a:pt x="286" y="67"/>
                    </a:lnTo>
                    <a:lnTo>
                      <a:pt x="286" y="68"/>
                    </a:lnTo>
                    <a:lnTo>
                      <a:pt x="287" y="69"/>
                    </a:lnTo>
                    <a:lnTo>
                      <a:pt x="286" y="70"/>
                    </a:lnTo>
                    <a:lnTo>
                      <a:pt x="276" y="80"/>
                    </a:lnTo>
                    <a:lnTo>
                      <a:pt x="258" y="100"/>
                    </a:lnTo>
                    <a:lnTo>
                      <a:pt x="256" y="100"/>
                    </a:lnTo>
                    <a:lnTo>
                      <a:pt x="254" y="101"/>
                    </a:lnTo>
                    <a:lnTo>
                      <a:pt x="252" y="100"/>
                    </a:lnTo>
                    <a:lnTo>
                      <a:pt x="250" y="100"/>
                    </a:lnTo>
                    <a:lnTo>
                      <a:pt x="250" y="99"/>
                    </a:lnTo>
                    <a:lnTo>
                      <a:pt x="250" y="97"/>
                    </a:lnTo>
                    <a:close/>
                    <a:moveTo>
                      <a:pt x="303" y="48"/>
                    </a:moveTo>
                    <a:lnTo>
                      <a:pt x="321" y="34"/>
                    </a:lnTo>
                    <a:lnTo>
                      <a:pt x="341" y="22"/>
                    </a:lnTo>
                    <a:lnTo>
                      <a:pt x="341" y="21"/>
                    </a:lnTo>
                    <a:lnTo>
                      <a:pt x="343" y="21"/>
                    </a:lnTo>
                    <a:lnTo>
                      <a:pt x="345" y="21"/>
                    </a:lnTo>
                    <a:lnTo>
                      <a:pt x="347" y="22"/>
                    </a:lnTo>
                    <a:lnTo>
                      <a:pt x="347" y="23"/>
                    </a:lnTo>
                    <a:lnTo>
                      <a:pt x="347" y="24"/>
                    </a:lnTo>
                    <a:lnTo>
                      <a:pt x="327" y="38"/>
                    </a:lnTo>
                    <a:lnTo>
                      <a:pt x="309" y="50"/>
                    </a:lnTo>
                    <a:lnTo>
                      <a:pt x="309" y="52"/>
                    </a:lnTo>
                    <a:lnTo>
                      <a:pt x="307" y="52"/>
                    </a:lnTo>
                    <a:lnTo>
                      <a:pt x="305" y="52"/>
                    </a:lnTo>
                    <a:lnTo>
                      <a:pt x="303" y="52"/>
                    </a:lnTo>
                    <a:lnTo>
                      <a:pt x="303" y="50"/>
                    </a:lnTo>
                    <a:lnTo>
                      <a:pt x="303" y="49"/>
                    </a:lnTo>
                    <a:lnTo>
                      <a:pt x="303" y="48"/>
                    </a:lnTo>
                    <a:close/>
                    <a:moveTo>
                      <a:pt x="373" y="6"/>
                    </a:moveTo>
                    <a:lnTo>
                      <a:pt x="373" y="6"/>
                    </a:lnTo>
                    <a:lnTo>
                      <a:pt x="375" y="6"/>
                    </a:lnTo>
                    <a:lnTo>
                      <a:pt x="400" y="1"/>
                    </a:lnTo>
                    <a:lnTo>
                      <a:pt x="400" y="0"/>
                    </a:lnTo>
                    <a:lnTo>
                      <a:pt x="426" y="0"/>
                    </a:lnTo>
                    <a:lnTo>
                      <a:pt x="430" y="1"/>
                    </a:lnTo>
                    <a:lnTo>
                      <a:pt x="432" y="1"/>
                    </a:lnTo>
                    <a:lnTo>
                      <a:pt x="432" y="2"/>
                    </a:lnTo>
                    <a:lnTo>
                      <a:pt x="432" y="3"/>
                    </a:lnTo>
                    <a:lnTo>
                      <a:pt x="432" y="5"/>
                    </a:lnTo>
                    <a:lnTo>
                      <a:pt x="430" y="5"/>
                    </a:lnTo>
                    <a:lnTo>
                      <a:pt x="428" y="6"/>
                    </a:lnTo>
                    <a:lnTo>
                      <a:pt x="426" y="5"/>
                    </a:lnTo>
                    <a:lnTo>
                      <a:pt x="400" y="5"/>
                    </a:lnTo>
                    <a:lnTo>
                      <a:pt x="402" y="5"/>
                    </a:lnTo>
                    <a:lnTo>
                      <a:pt x="377" y="11"/>
                    </a:lnTo>
                    <a:lnTo>
                      <a:pt x="375" y="11"/>
                    </a:lnTo>
                    <a:lnTo>
                      <a:pt x="373" y="11"/>
                    </a:lnTo>
                    <a:lnTo>
                      <a:pt x="373" y="10"/>
                    </a:lnTo>
                    <a:lnTo>
                      <a:pt x="371" y="8"/>
                    </a:lnTo>
                    <a:lnTo>
                      <a:pt x="371" y="7"/>
                    </a:lnTo>
                    <a:lnTo>
                      <a:pt x="373" y="6"/>
                    </a:lnTo>
                    <a:close/>
                    <a:moveTo>
                      <a:pt x="470" y="5"/>
                    </a:moveTo>
                    <a:lnTo>
                      <a:pt x="490" y="12"/>
                    </a:lnTo>
                    <a:lnTo>
                      <a:pt x="515" y="26"/>
                    </a:lnTo>
                    <a:lnTo>
                      <a:pt x="515" y="27"/>
                    </a:lnTo>
                    <a:lnTo>
                      <a:pt x="515" y="28"/>
                    </a:lnTo>
                    <a:lnTo>
                      <a:pt x="515" y="29"/>
                    </a:lnTo>
                    <a:lnTo>
                      <a:pt x="513" y="29"/>
                    </a:lnTo>
                    <a:lnTo>
                      <a:pt x="511" y="29"/>
                    </a:lnTo>
                    <a:lnTo>
                      <a:pt x="509" y="29"/>
                    </a:lnTo>
                    <a:lnTo>
                      <a:pt x="486" y="16"/>
                    </a:lnTo>
                    <a:lnTo>
                      <a:pt x="466" y="10"/>
                    </a:lnTo>
                    <a:lnTo>
                      <a:pt x="464" y="10"/>
                    </a:lnTo>
                    <a:lnTo>
                      <a:pt x="464" y="8"/>
                    </a:lnTo>
                    <a:lnTo>
                      <a:pt x="464" y="7"/>
                    </a:lnTo>
                    <a:lnTo>
                      <a:pt x="464" y="6"/>
                    </a:lnTo>
                    <a:lnTo>
                      <a:pt x="466" y="6"/>
                    </a:lnTo>
                    <a:lnTo>
                      <a:pt x="466" y="5"/>
                    </a:lnTo>
                    <a:lnTo>
                      <a:pt x="468" y="5"/>
                    </a:lnTo>
                    <a:lnTo>
                      <a:pt x="470" y="5"/>
                    </a:lnTo>
                    <a:close/>
                    <a:moveTo>
                      <a:pt x="543" y="44"/>
                    </a:moveTo>
                    <a:lnTo>
                      <a:pt x="569" y="65"/>
                    </a:lnTo>
                    <a:lnTo>
                      <a:pt x="575" y="73"/>
                    </a:lnTo>
                    <a:lnTo>
                      <a:pt x="575" y="74"/>
                    </a:lnTo>
                    <a:lnTo>
                      <a:pt x="575" y="75"/>
                    </a:lnTo>
                    <a:lnTo>
                      <a:pt x="573" y="76"/>
                    </a:lnTo>
                    <a:lnTo>
                      <a:pt x="571" y="76"/>
                    </a:lnTo>
                    <a:lnTo>
                      <a:pt x="569" y="76"/>
                    </a:lnTo>
                    <a:lnTo>
                      <a:pt x="567" y="75"/>
                    </a:lnTo>
                    <a:lnTo>
                      <a:pt x="561" y="69"/>
                    </a:lnTo>
                    <a:lnTo>
                      <a:pt x="537" y="47"/>
                    </a:lnTo>
                    <a:lnTo>
                      <a:pt x="535" y="45"/>
                    </a:lnTo>
                    <a:lnTo>
                      <a:pt x="537" y="44"/>
                    </a:lnTo>
                    <a:lnTo>
                      <a:pt x="537" y="43"/>
                    </a:lnTo>
                    <a:lnTo>
                      <a:pt x="539" y="43"/>
                    </a:lnTo>
                    <a:lnTo>
                      <a:pt x="541" y="43"/>
                    </a:lnTo>
                    <a:lnTo>
                      <a:pt x="543" y="44"/>
                    </a:lnTo>
                    <a:close/>
                    <a:moveTo>
                      <a:pt x="595" y="94"/>
                    </a:moveTo>
                    <a:lnTo>
                      <a:pt x="620" y="122"/>
                    </a:lnTo>
                    <a:lnTo>
                      <a:pt x="622" y="125"/>
                    </a:lnTo>
                    <a:lnTo>
                      <a:pt x="622" y="126"/>
                    </a:lnTo>
                    <a:lnTo>
                      <a:pt x="620" y="127"/>
                    </a:lnTo>
                    <a:lnTo>
                      <a:pt x="618" y="128"/>
                    </a:lnTo>
                    <a:lnTo>
                      <a:pt x="616" y="127"/>
                    </a:lnTo>
                    <a:lnTo>
                      <a:pt x="614" y="126"/>
                    </a:lnTo>
                    <a:lnTo>
                      <a:pt x="612" y="125"/>
                    </a:lnTo>
                    <a:lnTo>
                      <a:pt x="587" y="96"/>
                    </a:lnTo>
                    <a:lnTo>
                      <a:pt x="587" y="95"/>
                    </a:lnTo>
                    <a:lnTo>
                      <a:pt x="589" y="94"/>
                    </a:lnTo>
                    <a:lnTo>
                      <a:pt x="591" y="93"/>
                    </a:lnTo>
                    <a:lnTo>
                      <a:pt x="593" y="93"/>
                    </a:lnTo>
                    <a:lnTo>
                      <a:pt x="593" y="94"/>
                    </a:lnTo>
                    <a:lnTo>
                      <a:pt x="595" y="94"/>
                    </a:lnTo>
                    <a:close/>
                    <a:moveTo>
                      <a:pt x="638" y="147"/>
                    </a:moveTo>
                    <a:lnTo>
                      <a:pt x="646" y="156"/>
                    </a:lnTo>
                    <a:lnTo>
                      <a:pt x="662" y="178"/>
                    </a:lnTo>
                    <a:lnTo>
                      <a:pt x="662" y="179"/>
                    </a:lnTo>
                    <a:lnTo>
                      <a:pt x="662" y="181"/>
                    </a:lnTo>
                    <a:lnTo>
                      <a:pt x="660" y="182"/>
                    </a:lnTo>
                    <a:lnTo>
                      <a:pt x="658" y="182"/>
                    </a:lnTo>
                    <a:lnTo>
                      <a:pt x="656" y="182"/>
                    </a:lnTo>
                    <a:lnTo>
                      <a:pt x="654" y="181"/>
                    </a:lnTo>
                    <a:lnTo>
                      <a:pt x="638" y="158"/>
                    </a:lnTo>
                    <a:lnTo>
                      <a:pt x="632" y="148"/>
                    </a:lnTo>
                    <a:lnTo>
                      <a:pt x="632" y="147"/>
                    </a:lnTo>
                    <a:lnTo>
                      <a:pt x="632" y="146"/>
                    </a:lnTo>
                    <a:lnTo>
                      <a:pt x="634" y="146"/>
                    </a:lnTo>
                    <a:lnTo>
                      <a:pt x="636" y="146"/>
                    </a:lnTo>
                    <a:lnTo>
                      <a:pt x="638" y="146"/>
                    </a:lnTo>
                    <a:lnTo>
                      <a:pt x="638" y="147"/>
                    </a:lnTo>
                    <a:close/>
                    <a:moveTo>
                      <a:pt x="678" y="202"/>
                    </a:moveTo>
                    <a:lnTo>
                      <a:pt x="698" y="234"/>
                    </a:lnTo>
                    <a:lnTo>
                      <a:pt x="698" y="235"/>
                    </a:lnTo>
                    <a:lnTo>
                      <a:pt x="696" y="236"/>
                    </a:lnTo>
                    <a:lnTo>
                      <a:pt x="696" y="237"/>
                    </a:lnTo>
                    <a:lnTo>
                      <a:pt x="694" y="237"/>
                    </a:lnTo>
                    <a:lnTo>
                      <a:pt x="692" y="237"/>
                    </a:lnTo>
                    <a:lnTo>
                      <a:pt x="692" y="236"/>
                    </a:lnTo>
                    <a:lnTo>
                      <a:pt x="690" y="235"/>
                    </a:lnTo>
                    <a:lnTo>
                      <a:pt x="670" y="203"/>
                    </a:lnTo>
                    <a:lnTo>
                      <a:pt x="670" y="202"/>
                    </a:lnTo>
                    <a:lnTo>
                      <a:pt x="672" y="200"/>
                    </a:lnTo>
                    <a:lnTo>
                      <a:pt x="674" y="200"/>
                    </a:lnTo>
                    <a:lnTo>
                      <a:pt x="676" y="200"/>
                    </a:lnTo>
                    <a:lnTo>
                      <a:pt x="678" y="202"/>
                    </a:lnTo>
                    <a:close/>
                    <a:moveTo>
                      <a:pt x="715" y="256"/>
                    </a:moveTo>
                    <a:lnTo>
                      <a:pt x="733" y="277"/>
                    </a:lnTo>
                    <a:lnTo>
                      <a:pt x="739" y="287"/>
                    </a:lnTo>
                    <a:lnTo>
                      <a:pt x="739" y="288"/>
                    </a:lnTo>
                    <a:lnTo>
                      <a:pt x="739" y="290"/>
                    </a:lnTo>
                    <a:lnTo>
                      <a:pt x="737" y="290"/>
                    </a:lnTo>
                    <a:lnTo>
                      <a:pt x="737" y="291"/>
                    </a:lnTo>
                    <a:lnTo>
                      <a:pt x="735" y="291"/>
                    </a:lnTo>
                    <a:lnTo>
                      <a:pt x="733" y="291"/>
                    </a:lnTo>
                    <a:lnTo>
                      <a:pt x="731" y="290"/>
                    </a:lnTo>
                    <a:lnTo>
                      <a:pt x="725" y="280"/>
                    </a:lnTo>
                    <a:lnTo>
                      <a:pt x="708" y="257"/>
                    </a:lnTo>
                    <a:lnTo>
                      <a:pt x="708" y="256"/>
                    </a:lnTo>
                    <a:lnTo>
                      <a:pt x="708" y="255"/>
                    </a:lnTo>
                    <a:lnTo>
                      <a:pt x="710" y="255"/>
                    </a:lnTo>
                    <a:lnTo>
                      <a:pt x="712" y="255"/>
                    </a:lnTo>
                    <a:lnTo>
                      <a:pt x="714" y="255"/>
                    </a:lnTo>
                    <a:lnTo>
                      <a:pt x="715" y="256"/>
                    </a:lnTo>
                    <a:close/>
                    <a:moveTo>
                      <a:pt x="753" y="311"/>
                    </a:moveTo>
                    <a:lnTo>
                      <a:pt x="759" y="319"/>
                    </a:lnTo>
                    <a:lnTo>
                      <a:pt x="771" y="343"/>
                    </a:lnTo>
                    <a:lnTo>
                      <a:pt x="771" y="344"/>
                    </a:lnTo>
                    <a:lnTo>
                      <a:pt x="771" y="345"/>
                    </a:lnTo>
                    <a:lnTo>
                      <a:pt x="769" y="347"/>
                    </a:lnTo>
                    <a:lnTo>
                      <a:pt x="767" y="347"/>
                    </a:lnTo>
                    <a:lnTo>
                      <a:pt x="765" y="347"/>
                    </a:lnTo>
                    <a:lnTo>
                      <a:pt x="765" y="345"/>
                    </a:lnTo>
                    <a:lnTo>
                      <a:pt x="763" y="345"/>
                    </a:lnTo>
                    <a:lnTo>
                      <a:pt x="751" y="322"/>
                    </a:lnTo>
                    <a:lnTo>
                      <a:pt x="745" y="312"/>
                    </a:lnTo>
                    <a:lnTo>
                      <a:pt x="745" y="311"/>
                    </a:lnTo>
                    <a:lnTo>
                      <a:pt x="747" y="309"/>
                    </a:lnTo>
                    <a:lnTo>
                      <a:pt x="749" y="309"/>
                    </a:lnTo>
                    <a:lnTo>
                      <a:pt x="751" y="309"/>
                    </a:lnTo>
                    <a:lnTo>
                      <a:pt x="753" y="311"/>
                    </a:lnTo>
                    <a:close/>
                    <a:moveTo>
                      <a:pt x="785" y="366"/>
                    </a:moveTo>
                    <a:lnTo>
                      <a:pt x="785" y="368"/>
                    </a:lnTo>
                    <a:lnTo>
                      <a:pt x="803" y="400"/>
                    </a:lnTo>
                    <a:lnTo>
                      <a:pt x="803" y="401"/>
                    </a:lnTo>
                    <a:lnTo>
                      <a:pt x="803" y="402"/>
                    </a:lnTo>
                    <a:lnTo>
                      <a:pt x="801" y="402"/>
                    </a:lnTo>
                    <a:lnTo>
                      <a:pt x="799" y="402"/>
                    </a:lnTo>
                    <a:lnTo>
                      <a:pt x="797" y="402"/>
                    </a:lnTo>
                    <a:lnTo>
                      <a:pt x="795" y="401"/>
                    </a:lnTo>
                    <a:lnTo>
                      <a:pt x="777" y="369"/>
                    </a:lnTo>
                    <a:lnTo>
                      <a:pt x="777" y="368"/>
                    </a:lnTo>
                    <a:lnTo>
                      <a:pt x="777" y="366"/>
                    </a:lnTo>
                    <a:lnTo>
                      <a:pt x="777" y="365"/>
                    </a:lnTo>
                    <a:lnTo>
                      <a:pt x="779" y="365"/>
                    </a:lnTo>
                    <a:lnTo>
                      <a:pt x="781" y="365"/>
                    </a:lnTo>
                    <a:lnTo>
                      <a:pt x="783" y="365"/>
                    </a:lnTo>
                    <a:lnTo>
                      <a:pt x="783" y="366"/>
                    </a:lnTo>
                    <a:lnTo>
                      <a:pt x="785" y="366"/>
                    </a:lnTo>
                    <a:close/>
                    <a:moveTo>
                      <a:pt x="817" y="422"/>
                    </a:moveTo>
                    <a:lnTo>
                      <a:pt x="834" y="456"/>
                    </a:lnTo>
                    <a:lnTo>
                      <a:pt x="834" y="457"/>
                    </a:lnTo>
                    <a:lnTo>
                      <a:pt x="834" y="458"/>
                    </a:lnTo>
                    <a:lnTo>
                      <a:pt x="832" y="458"/>
                    </a:lnTo>
                    <a:lnTo>
                      <a:pt x="830" y="459"/>
                    </a:lnTo>
                    <a:lnTo>
                      <a:pt x="828" y="458"/>
                    </a:lnTo>
                    <a:lnTo>
                      <a:pt x="826" y="458"/>
                    </a:lnTo>
                    <a:lnTo>
                      <a:pt x="826" y="457"/>
                    </a:lnTo>
                    <a:lnTo>
                      <a:pt x="809" y="425"/>
                    </a:lnTo>
                    <a:lnTo>
                      <a:pt x="809" y="423"/>
                    </a:lnTo>
                    <a:lnTo>
                      <a:pt x="809" y="422"/>
                    </a:lnTo>
                    <a:lnTo>
                      <a:pt x="811" y="421"/>
                    </a:lnTo>
                    <a:lnTo>
                      <a:pt x="813" y="421"/>
                    </a:lnTo>
                    <a:lnTo>
                      <a:pt x="815" y="421"/>
                    </a:lnTo>
                    <a:lnTo>
                      <a:pt x="815" y="422"/>
                    </a:lnTo>
                    <a:lnTo>
                      <a:pt x="817" y="422"/>
                    </a:lnTo>
                    <a:close/>
                    <a:moveTo>
                      <a:pt x="846" y="479"/>
                    </a:moveTo>
                    <a:lnTo>
                      <a:pt x="864" y="511"/>
                    </a:lnTo>
                    <a:lnTo>
                      <a:pt x="864" y="513"/>
                    </a:lnTo>
                    <a:lnTo>
                      <a:pt x="864" y="514"/>
                    </a:lnTo>
                    <a:lnTo>
                      <a:pt x="864" y="515"/>
                    </a:lnTo>
                    <a:lnTo>
                      <a:pt x="862" y="515"/>
                    </a:lnTo>
                    <a:lnTo>
                      <a:pt x="860" y="515"/>
                    </a:lnTo>
                    <a:lnTo>
                      <a:pt x="858" y="515"/>
                    </a:lnTo>
                    <a:lnTo>
                      <a:pt x="858" y="514"/>
                    </a:lnTo>
                    <a:lnTo>
                      <a:pt x="856" y="514"/>
                    </a:lnTo>
                    <a:lnTo>
                      <a:pt x="838" y="480"/>
                    </a:lnTo>
                    <a:lnTo>
                      <a:pt x="838" y="479"/>
                    </a:lnTo>
                    <a:lnTo>
                      <a:pt x="840" y="478"/>
                    </a:lnTo>
                    <a:lnTo>
                      <a:pt x="842" y="478"/>
                    </a:lnTo>
                    <a:lnTo>
                      <a:pt x="844" y="478"/>
                    </a:lnTo>
                    <a:lnTo>
                      <a:pt x="846" y="478"/>
                    </a:lnTo>
                    <a:lnTo>
                      <a:pt x="846" y="479"/>
                    </a:lnTo>
                    <a:close/>
                    <a:moveTo>
                      <a:pt x="878" y="535"/>
                    </a:moveTo>
                    <a:lnTo>
                      <a:pt x="894" y="568"/>
                    </a:lnTo>
                    <a:lnTo>
                      <a:pt x="896" y="570"/>
                    </a:lnTo>
                    <a:lnTo>
                      <a:pt x="894" y="570"/>
                    </a:lnTo>
                    <a:lnTo>
                      <a:pt x="894" y="571"/>
                    </a:lnTo>
                    <a:lnTo>
                      <a:pt x="892" y="571"/>
                    </a:lnTo>
                    <a:lnTo>
                      <a:pt x="890" y="572"/>
                    </a:lnTo>
                    <a:lnTo>
                      <a:pt x="890" y="571"/>
                    </a:lnTo>
                    <a:lnTo>
                      <a:pt x="888" y="571"/>
                    </a:lnTo>
                    <a:lnTo>
                      <a:pt x="888" y="570"/>
                    </a:lnTo>
                    <a:lnTo>
                      <a:pt x="870" y="537"/>
                    </a:lnTo>
                    <a:lnTo>
                      <a:pt x="870" y="536"/>
                    </a:lnTo>
                    <a:lnTo>
                      <a:pt x="870" y="535"/>
                    </a:lnTo>
                    <a:lnTo>
                      <a:pt x="872" y="534"/>
                    </a:lnTo>
                    <a:lnTo>
                      <a:pt x="874" y="534"/>
                    </a:lnTo>
                    <a:lnTo>
                      <a:pt x="876" y="534"/>
                    </a:lnTo>
                    <a:lnTo>
                      <a:pt x="876" y="535"/>
                    </a:lnTo>
                    <a:lnTo>
                      <a:pt x="878" y="535"/>
                    </a:lnTo>
                    <a:close/>
                    <a:moveTo>
                      <a:pt x="908" y="592"/>
                    </a:moveTo>
                    <a:lnTo>
                      <a:pt x="914" y="604"/>
                    </a:lnTo>
                    <a:lnTo>
                      <a:pt x="926" y="624"/>
                    </a:lnTo>
                    <a:lnTo>
                      <a:pt x="926" y="625"/>
                    </a:lnTo>
                    <a:lnTo>
                      <a:pt x="926" y="627"/>
                    </a:lnTo>
                    <a:lnTo>
                      <a:pt x="924" y="628"/>
                    </a:lnTo>
                    <a:lnTo>
                      <a:pt x="922" y="628"/>
                    </a:lnTo>
                    <a:lnTo>
                      <a:pt x="920" y="628"/>
                    </a:lnTo>
                    <a:lnTo>
                      <a:pt x="920" y="627"/>
                    </a:lnTo>
                    <a:lnTo>
                      <a:pt x="918" y="627"/>
                    </a:lnTo>
                    <a:lnTo>
                      <a:pt x="906" y="605"/>
                    </a:lnTo>
                    <a:lnTo>
                      <a:pt x="900" y="593"/>
                    </a:lnTo>
                    <a:lnTo>
                      <a:pt x="900" y="592"/>
                    </a:lnTo>
                    <a:lnTo>
                      <a:pt x="902" y="591"/>
                    </a:lnTo>
                    <a:lnTo>
                      <a:pt x="904" y="589"/>
                    </a:lnTo>
                    <a:lnTo>
                      <a:pt x="906" y="591"/>
                    </a:lnTo>
                    <a:lnTo>
                      <a:pt x="908" y="592"/>
                    </a:lnTo>
                    <a:close/>
                    <a:moveTo>
                      <a:pt x="939" y="648"/>
                    </a:moveTo>
                    <a:lnTo>
                      <a:pt x="957" y="680"/>
                    </a:lnTo>
                    <a:lnTo>
                      <a:pt x="959" y="681"/>
                    </a:lnTo>
                    <a:lnTo>
                      <a:pt x="957" y="682"/>
                    </a:lnTo>
                    <a:lnTo>
                      <a:pt x="957" y="684"/>
                    </a:lnTo>
                    <a:lnTo>
                      <a:pt x="955" y="684"/>
                    </a:lnTo>
                    <a:lnTo>
                      <a:pt x="953" y="684"/>
                    </a:lnTo>
                    <a:lnTo>
                      <a:pt x="951" y="682"/>
                    </a:lnTo>
                    <a:lnTo>
                      <a:pt x="931" y="649"/>
                    </a:lnTo>
                    <a:lnTo>
                      <a:pt x="931" y="648"/>
                    </a:lnTo>
                    <a:lnTo>
                      <a:pt x="933" y="646"/>
                    </a:lnTo>
                    <a:lnTo>
                      <a:pt x="935" y="646"/>
                    </a:lnTo>
                    <a:lnTo>
                      <a:pt x="937" y="646"/>
                    </a:lnTo>
                    <a:lnTo>
                      <a:pt x="939" y="646"/>
                    </a:lnTo>
                    <a:lnTo>
                      <a:pt x="939" y="648"/>
                    </a:lnTo>
                    <a:close/>
                    <a:moveTo>
                      <a:pt x="971" y="703"/>
                    </a:moveTo>
                    <a:lnTo>
                      <a:pt x="991" y="736"/>
                    </a:lnTo>
                    <a:lnTo>
                      <a:pt x="993" y="737"/>
                    </a:lnTo>
                    <a:lnTo>
                      <a:pt x="991" y="738"/>
                    </a:lnTo>
                    <a:lnTo>
                      <a:pt x="989" y="739"/>
                    </a:lnTo>
                    <a:lnTo>
                      <a:pt x="987" y="739"/>
                    </a:lnTo>
                    <a:lnTo>
                      <a:pt x="985" y="739"/>
                    </a:lnTo>
                    <a:lnTo>
                      <a:pt x="985" y="738"/>
                    </a:lnTo>
                    <a:lnTo>
                      <a:pt x="965" y="706"/>
                    </a:lnTo>
                    <a:lnTo>
                      <a:pt x="963" y="705"/>
                    </a:lnTo>
                    <a:lnTo>
                      <a:pt x="965" y="703"/>
                    </a:lnTo>
                    <a:lnTo>
                      <a:pt x="965" y="702"/>
                    </a:lnTo>
                    <a:lnTo>
                      <a:pt x="967" y="702"/>
                    </a:lnTo>
                    <a:lnTo>
                      <a:pt x="969" y="702"/>
                    </a:lnTo>
                    <a:lnTo>
                      <a:pt x="971" y="702"/>
                    </a:lnTo>
                    <a:lnTo>
                      <a:pt x="971" y="703"/>
                    </a:lnTo>
                    <a:close/>
                    <a:moveTo>
                      <a:pt x="1011" y="758"/>
                    </a:moveTo>
                    <a:lnTo>
                      <a:pt x="1027" y="775"/>
                    </a:lnTo>
                    <a:lnTo>
                      <a:pt x="1037" y="789"/>
                    </a:lnTo>
                    <a:lnTo>
                      <a:pt x="1037" y="790"/>
                    </a:lnTo>
                    <a:lnTo>
                      <a:pt x="1035" y="791"/>
                    </a:lnTo>
                    <a:lnTo>
                      <a:pt x="1033" y="793"/>
                    </a:lnTo>
                    <a:lnTo>
                      <a:pt x="1031" y="791"/>
                    </a:lnTo>
                    <a:lnTo>
                      <a:pt x="1029" y="791"/>
                    </a:lnTo>
                    <a:lnTo>
                      <a:pt x="1029" y="790"/>
                    </a:lnTo>
                    <a:lnTo>
                      <a:pt x="1019" y="778"/>
                    </a:lnTo>
                    <a:lnTo>
                      <a:pt x="1003" y="759"/>
                    </a:lnTo>
                    <a:lnTo>
                      <a:pt x="1003" y="758"/>
                    </a:lnTo>
                    <a:lnTo>
                      <a:pt x="1005" y="757"/>
                    </a:lnTo>
                    <a:lnTo>
                      <a:pt x="1007" y="757"/>
                    </a:lnTo>
                    <a:lnTo>
                      <a:pt x="1009" y="757"/>
                    </a:lnTo>
                    <a:lnTo>
                      <a:pt x="1011" y="758"/>
                    </a:lnTo>
                    <a:close/>
                    <a:moveTo>
                      <a:pt x="1052" y="811"/>
                    </a:moveTo>
                    <a:lnTo>
                      <a:pt x="1052" y="811"/>
                    </a:lnTo>
                    <a:lnTo>
                      <a:pt x="1076" y="842"/>
                    </a:lnTo>
                    <a:lnTo>
                      <a:pt x="1076" y="843"/>
                    </a:lnTo>
                    <a:lnTo>
                      <a:pt x="1076" y="845"/>
                    </a:lnTo>
                    <a:lnTo>
                      <a:pt x="1074" y="845"/>
                    </a:lnTo>
                    <a:lnTo>
                      <a:pt x="1074" y="846"/>
                    </a:lnTo>
                    <a:lnTo>
                      <a:pt x="1072" y="846"/>
                    </a:lnTo>
                    <a:lnTo>
                      <a:pt x="1070" y="846"/>
                    </a:lnTo>
                    <a:lnTo>
                      <a:pt x="1068" y="845"/>
                    </a:lnTo>
                    <a:lnTo>
                      <a:pt x="1044" y="814"/>
                    </a:lnTo>
                    <a:lnTo>
                      <a:pt x="1044" y="812"/>
                    </a:lnTo>
                    <a:lnTo>
                      <a:pt x="1044" y="811"/>
                    </a:lnTo>
                    <a:lnTo>
                      <a:pt x="1044" y="810"/>
                    </a:lnTo>
                    <a:lnTo>
                      <a:pt x="1046" y="810"/>
                    </a:lnTo>
                    <a:lnTo>
                      <a:pt x="1048" y="810"/>
                    </a:lnTo>
                    <a:lnTo>
                      <a:pt x="1050" y="810"/>
                    </a:lnTo>
                    <a:lnTo>
                      <a:pt x="1052" y="811"/>
                    </a:lnTo>
                    <a:close/>
                    <a:moveTo>
                      <a:pt x="1094" y="863"/>
                    </a:moveTo>
                    <a:lnTo>
                      <a:pt x="1104" y="873"/>
                    </a:lnTo>
                    <a:lnTo>
                      <a:pt x="1124" y="893"/>
                    </a:lnTo>
                    <a:lnTo>
                      <a:pt x="1124" y="894"/>
                    </a:lnTo>
                    <a:lnTo>
                      <a:pt x="1124" y="895"/>
                    </a:lnTo>
                    <a:lnTo>
                      <a:pt x="1124" y="897"/>
                    </a:lnTo>
                    <a:lnTo>
                      <a:pt x="1122" y="897"/>
                    </a:lnTo>
                    <a:lnTo>
                      <a:pt x="1120" y="897"/>
                    </a:lnTo>
                    <a:lnTo>
                      <a:pt x="1118" y="897"/>
                    </a:lnTo>
                    <a:lnTo>
                      <a:pt x="1118" y="895"/>
                    </a:lnTo>
                    <a:lnTo>
                      <a:pt x="1096" y="876"/>
                    </a:lnTo>
                    <a:lnTo>
                      <a:pt x="1088" y="866"/>
                    </a:lnTo>
                    <a:lnTo>
                      <a:pt x="1088" y="864"/>
                    </a:lnTo>
                    <a:lnTo>
                      <a:pt x="1088" y="863"/>
                    </a:lnTo>
                    <a:lnTo>
                      <a:pt x="1090" y="863"/>
                    </a:lnTo>
                    <a:lnTo>
                      <a:pt x="1090" y="862"/>
                    </a:lnTo>
                    <a:lnTo>
                      <a:pt x="1092" y="863"/>
                    </a:lnTo>
                    <a:lnTo>
                      <a:pt x="1094" y="863"/>
                    </a:lnTo>
                    <a:close/>
                    <a:moveTo>
                      <a:pt x="1147" y="913"/>
                    </a:moveTo>
                    <a:lnTo>
                      <a:pt x="1155" y="920"/>
                    </a:lnTo>
                    <a:lnTo>
                      <a:pt x="1181" y="938"/>
                    </a:lnTo>
                    <a:lnTo>
                      <a:pt x="1179" y="938"/>
                    </a:lnTo>
                    <a:lnTo>
                      <a:pt x="1183" y="939"/>
                    </a:lnTo>
                    <a:lnTo>
                      <a:pt x="1185" y="940"/>
                    </a:lnTo>
                    <a:lnTo>
                      <a:pt x="1185" y="941"/>
                    </a:lnTo>
                    <a:lnTo>
                      <a:pt x="1183" y="941"/>
                    </a:lnTo>
                    <a:lnTo>
                      <a:pt x="1183" y="942"/>
                    </a:lnTo>
                    <a:lnTo>
                      <a:pt x="1181" y="942"/>
                    </a:lnTo>
                    <a:lnTo>
                      <a:pt x="1179" y="942"/>
                    </a:lnTo>
                    <a:lnTo>
                      <a:pt x="1175" y="941"/>
                    </a:lnTo>
                    <a:lnTo>
                      <a:pt x="1149" y="924"/>
                    </a:lnTo>
                    <a:lnTo>
                      <a:pt x="1140" y="916"/>
                    </a:lnTo>
                    <a:lnTo>
                      <a:pt x="1140" y="915"/>
                    </a:lnTo>
                    <a:lnTo>
                      <a:pt x="1140" y="914"/>
                    </a:lnTo>
                    <a:lnTo>
                      <a:pt x="1142" y="913"/>
                    </a:lnTo>
                    <a:lnTo>
                      <a:pt x="1144" y="913"/>
                    </a:lnTo>
                    <a:lnTo>
                      <a:pt x="1145" y="913"/>
                    </a:lnTo>
                    <a:lnTo>
                      <a:pt x="1147" y="913"/>
                    </a:lnTo>
                    <a:close/>
                    <a:moveTo>
                      <a:pt x="1215" y="951"/>
                    </a:moveTo>
                    <a:lnTo>
                      <a:pt x="1231" y="956"/>
                    </a:lnTo>
                    <a:lnTo>
                      <a:pt x="1256" y="959"/>
                    </a:lnTo>
                    <a:lnTo>
                      <a:pt x="1254" y="959"/>
                    </a:lnTo>
                    <a:lnTo>
                      <a:pt x="1266" y="957"/>
                    </a:lnTo>
                    <a:lnTo>
                      <a:pt x="1268" y="957"/>
                    </a:lnTo>
                    <a:lnTo>
                      <a:pt x="1268" y="959"/>
                    </a:lnTo>
                    <a:lnTo>
                      <a:pt x="1270" y="959"/>
                    </a:lnTo>
                    <a:lnTo>
                      <a:pt x="1270" y="960"/>
                    </a:lnTo>
                    <a:lnTo>
                      <a:pt x="1270" y="961"/>
                    </a:lnTo>
                    <a:lnTo>
                      <a:pt x="1270" y="962"/>
                    </a:lnTo>
                    <a:lnTo>
                      <a:pt x="1268" y="962"/>
                    </a:lnTo>
                    <a:lnTo>
                      <a:pt x="1256" y="964"/>
                    </a:lnTo>
                    <a:lnTo>
                      <a:pt x="1254" y="964"/>
                    </a:lnTo>
                    <a:lnTo>
                      <a:pt x="1229" y="961"/>
                    </a:lnTo>
                    <a:lnTo>
                      <a:pt x="1227" y="961"/>
                    </a:lnTo>
                    <a:lnTo>
                      <a:pt x="1213" y="956"/>
                    </a:lnTo>
                    <a:lnTo>
                      <a:pt x="1211" y="955"/>
                    </a:lnTo>
                    <a:lnTo>
                      <a:pt x="1211" y="954"/>
                    </a:lnTo>
                    <a:lnTo>
                      <a:pt x="1211" y="952"/>
                    </a:lnTo>
                    <a:lnTo>
                      <a:pt x="1211" y="951"/>
                    </a:lnTo>
                    <a:lnTo>
                      <a:pt x="1213" y="951"/>
                    </a:lnTo>
                    <a:lnTo>
                      <a:pt x="1215" y="951"/>
                    </a:lnTo>
                    <a:close/>
                    <a:moveTo>
                      <a:pt x="1304" y="952"/>
                    </a:moveTo>
                    <a:lnTo>
                      <a:pt x="1314" y="951"/>
                    </a:lnTo>
                    <a:lnTo>
                      <a:pt x="1340" y="940"/>
                    </a:lnTo>
                    <a:lnTo>
                      <a:pt x="1348" y="934"/>
                    </a:lnTo>
                    <a:lnTo>
                      <a:pt x="1350" y="934"/>
                    </a:lnTo>
                    <a:lnTo>
                      <a:pt x="1352" y="934"/>
                    </a:lnTo>
                    <a:lnTo>
                      <a:pt x="1354" y="934"/>
                    </a:lnTo>
                    <a:lnTo>
                      <a:pt x="1354" y="935"/>
                    </a:lnTo>
                    <a:lnTo>
                      <a:pt x="1356" y="936"/>
                    </a:lnTo>
                    <a:lnTo>
                      <a:pt x="1354" y="938"/>
                    </a:lnTo>
                    <a:lnTo>
                      <a:pt x="1344" y="944"/>
                    </a:lnTo>
                    <a:lnTo>
                      <a:pt x="1318" y="955"/>
                    </a:lnTo>
                    <a:lnTo>
                      <a:pt x="1316" y="956"/>
                    </a:lnTo>
                    <a:lnTo>
                      <a:pt x="1306" y="957"/>
                    </a:lnTo>
                    <a:lnTo>
                      <a:pt x="1304" y="957"/>
                    </a:lnTo>
                    <a:lnTo>
                      <a:pt x="1302" y="956"/>
                    </a:lnTo>
                    <a:lnTo>
                      <a:pt x="1302" y="955"/>
                    </a:lnTo>
                    <a:lnTo>
                      <a:pt x="1302" y="954"/>
                    </a:lnTo>
                    <a:lnTo>
                      <a:pt x="1302" y="952"/>
                    </a:lnTo>
                    <a:lnTo>
                      <a:pt x="1304" y="952"/>
                    </a:lnTo>
                    <a:close/>
                    <a:moveTo>
                      <a:pt x="1373" y="916"/>
                    </a:moveTo>
                    <a:lnTo>
                      <a:pt x="1391" y="904"/>
                    </a:lnTo>
                    <a:lnTo>
                      <a:pt x="1407" y="888"/>
                    </a:lnTo>
                    <a:lnTo>
                      <a:pt x="1409" y="887"/>
                    </a:lnTo>
                    <a:lnTo>
                      <a:pt x="1411" y="887"/>
                    </a:lnTo>
                    <a:lnTo>
                      <a:pt x="1411" y="888"/>
                    </a:lnTo>
                    <a:lnTo>
                      <a:pt x="1413" y="888"/>
                    </a:lnTo>
                    <a:lnTo>
                      <a:pt x="1413" y="889"/>
                    </a:lnTo>
                    <a:lnTo>
                      <a:pt x="1413" y="890"/>
                    </a:lnTo>
                    <a:lnTo>
                      <a:pt x="1397" y="907"/>
                    </a:lnTo>
                    <a:lnTo>
                      <a:pt x="1381" y="919"/>
                    </a:lnTo>
                    <a:lnTo>
                      <a:pt x="1379" y="920"/>
                    </a:lnTo>
                    <a:lnTo>
                      <a:pt x="1377" y="920"/>
                    </a:lnTo>
                    <a:lnTo>
                      <a:pt x="1375" y="920"/>
                    </a:lnTo>
                    <a:lnTo>
                      <a:pt x="1375" y="919"/>
                    </a:lnTo>
                    <a:lnTo>
                      <a:pt x="1373" y="919"/>
                    </a:lnTo>
                    <a:lnTo>
                      <a:pt x="1373" y="918"/>
                    </a:lnTo>
                    <a:lnTo>
                      <a:pt x="1373" y="916"/>
                    </a:lnTo>
                    <a:close/>
                    <a:moveTo>
                      <a:pt x="1427" y="867"/>
                    </a:moveTo>
                    <a:lnTo>
                      <a:pt x="1443" y="851"/>
                    </a:lnTo>
                    <a:lnTo>
                      <a:pt x="1453" y="837"/>
                    </a:lnTo>
                    <a:lnTo>
                      <a:pt x="1455" y="836"/>
                    </a:lnTo>
                    <a:lnTo>
                      <a:pt x="1457" y="836"/>
                    </a:lnTo>
                    <a:lnTo>
                      <a:pt x="1459" y="836"/>
                    </a:lnTo>
                    <a:lnTo>
                      <a:pt x="1461" y="836"/>
                    </a:lnTo>
                    <a:lnTo>
                      <a:pt x="1461" y="837"/>
                    </a:lnTo>
                    <a:lnTo>
                      <a:pt x="1461" y="838"/>
                    </a:lnTo>
                    <a:lnTo>
                      <a:pt x="1461" y="840"/>
                    </a:lnTo>
                    <a:lnTo>
                      <a:pt x="1449" y="853"/>
                    </a:lnTo>
                    <a:lnTo>
                      <a:pt x="1433" y="869"/>
                    </a:lnTo>
                    <a:lnTo>
                      <a:pt x="1433" y="871"/>
                    </a:lnTo>
                    <a:lnTo>
                      <a:pt x="1431" y="871"/>
                    </a:lnTo>
                    <a:lnTo>
                      <a:pt x="1429" y="871"/>
                    </a:lnTo>
                    <a:lnTo>
                      <a:pt x="1427" y="869"/>
                    </a:lnTo>
                    <a:lnTo>
                      <a:pt x="1427" y="868"/>
                    </a:lnTo>
                    <a:lnTo>
                      <a:pt x="1427" y="867"/>
                    </a:lnTo>
                    <a:close/>
                    <a:moveTo>
                      <a:pt x="1470" y="815"/>
                    </a:moveTo>
                    <a:lnTo>
                      <a:pt x="1494" y="784"/>
                    </a:lnTo>
                    <a:lnTo>
                      <a:pt x="1494" y="783"/>
                    </a:lnTo>
                    <a:lnTo>
                      <a:pt x="1496" y="781"/>
                    </a:lnTo>
                    <a:lnTo>
                      <a:pt x="1498" y="781"/>
                    </a:lnTo>
                    <a:lnTo>
                      <a:pt x="1500" y="783"/>
                    </a:lnTo>
                    <a:lnTo>
                      <a:pt x="1502" y="784"/>
                    </a:lnTo>
                    <a:lnTo>
                      <a:pt x="1500" y="785"/>
                    </a:lnTo>
                    <a:lnTo>
                      <a:pt x="1478" y="817"/>
                    </a:lnTo>
                    <a:lnTo>
                      <a:pt x="1476" y="819"/>
                    </a:lnTo>
                    <a:lnTo>
                      <a:pt x="1474" y="819"/>
                    </a:lnTo>
                    <a:lnTo>
                      <a:pt x="1472" y="819"/>
                    </a:lnTo>
                    <a:lnTo>
                      <a:pt x="1472" y="817"/>
                    </a:lnTo>
                    <a:lnTo>
                      <a:pt x="1470" y="816"/>
                    </a:lnTo>
                    <a:lnTo>
                      <a:pt x="1470" y="815"/>
                    </a:lnTo>
                    <a:close/>
                    <a:moveTo>
                      <a:pt x="1508" y="760"/>
                    </a:moveTo>
                    <a:lnTo>
                      <a:pt x="1530" y="728"/>
                    </a:lnTo>
                    <a:lnTo>
                      <a:pt x="1530" y="727"/>
                    </a:lnTo>
                    <a:lnTo>
                      <a:pt x="1532" y="727"/>
                    </a:lnTo>
                    <a:lnTo>
                      <a:pt x="1534" y="727"/>
                    </a:lnTo>
                    <a:lnTo>
                      <a:pt x="1536" y="727"/>
                    </a:lnTo>
                    <a:lnTo>
                      <a:pt x="1538" y="728"/>
                    </a:lnTo>
                    <a:lnTo>
                      <a:pt x="1538" y="729"/>
                    </a:lnTo>
                    <a:lnTo>
                      <a:pt x="1516" y="762"/>
                    </a:lnTo>
                    <a:lnTo>
                      <a:pt x="1516" y="763"/>
                    </a:lnTo>
                    <a:lnTo>
                      <a:pt x="1514" y="763"/>
                    </a:lnTo>
                    <a:lnTo>
                      <a:pt x="1512" y="764"/>
                    </a:lnTo>
                    <a:lnTo>
                      <a:pt x="1510" y="763"/>
                    </a:lnTo>
                    <a:lnTo>
                      <a:pt x="1508" y="762"/>
                    </a:lnTo>
                    <a:lnTo>
                      <a:pt x="1508" y="760"/>
                    </a:lnTo>
                    <a:close/>
                    <a:moveTo>
                      <a:pt x="1546" y="705"/>
                    </a:moveTo>
                    <a:lnTo>
                      <a:pt x="1546" y="705"/>
                    </a:lnTo>
                    <a:lnTo>
                      <a:pt x="1564" y="672"/>
                    </a:lnTo>
                    <a:lnTo>
                      <a:pt x="1566" y="671"/>
                    </a:lnTo>
                    <a:lnTo>
                      <a:pt x="1568" y="671"/>
                    </a:lnTo>
                    <a:lnTo>
                      <a:pt x="1570" y="671"/>
                    </a:lnTo>
                    <a:lnTo>
                      <a:pt x="1572" y="672"/>
                    </a:lnTo>
                    <a:lnTo>
                      <a:pt x="1572" y="674"/>
                    </a:lnTo>
                    <a:lnTo>
                      <a:pt x="1572" y="675"/>
                    </a:lnTo>
                    <a:lnTo>
                      <a:pt x="1552" y="707"/>
                    </a:lnTo>
                    <a:lnTo>
                      <a:pt x="1552" y="708"/>
                    </a:lnTo>
                    <a:lnTo>
                      <a:pt x="1550" y="708"/>
                    </a:lnTo>
                    <a:lnTo>
                      <a:pt x="1548" y="708"/>
                    </a:lnTo>
                    <a:lnTo>
                      <a:pt x="1546" y="708"/>
                    </a:lnTo>
                    <a:lnTo>
                      <a:pt x="1546" y="707"/>
                    </a:lnTo>
                    <a:lnTo>
                      <a:pt x="1544" y="706"/>
                    </a:lnTo>
                    <a:lnTo>
                      <a:pt x="1546" y="705"/>
                    </a:lnTo>
                    <a:close/>
                    <a:moveTo>
                      <a:pt x="1579" y="650"/>
                    </a:moveTo>
                    <a:lnTo>
                      <a:pt x="1603" y="618"/>
                    </a:lnTo>
                    <a:lnTo>
                      <a:pt x="1605" y="617"/>
                    </a:lnTo>
                    <a:lnTo>
                      <a:pt x="1607" y="617"/>
                    </a:lnTo>
                    <a:lnTo>
                      <a:pt x="1609" y="618"/>
                    </a:lnTo>
                    <a:lnTo>
                      <a:pt x="1611" y="619"/>
                    </a:lnTo>
                    <a:lnTo>
                      <a:pt x="1609" y="620"/>
                    </a:lnTo>
                    <a:lnTo>
                      <a:pt x="1585" y="651"/>
                    </a:lnTo>
                    <a:lnTo>
                      <a:pt x="1585" y="653"/>
                    </a:lnTo>
                    <a:lnTo>
                      <a:pt x="1583" y="653"/>
                    </a:lnTo>
                    <a:lnTo>
                      <a:pt x="1581" y="653"/>
                    </a:lnTo>
                    <a:lnTo>
                      <a:pt x="1579" y="653"/>
                    </a:lnTo>
                    <a:lnTo>
                      <a:pt x="1579" y="651"/>
                    </a:lnTo>
                    <a:lnTo>
                      <a:pt x="1577" y="650"/>
                    </a:lnTo>
                    <a:lnTo>
                      <a:pt x="1579" y="650"/>
                    </a:lnTo>
                    <a:close/>
                    <a:moveTo>
                      <a:pt x="1617" y="596"/>
                    </a:moveTo>
                    <a:lnTo>
                      <a:pt x="1631" y="570"/>
                    </a:lnTo>
                    <a:lnTo>
                      <a:pt x="1635" y="562"/>
                    </a:lnTo>
                    <a:lnTo>
                      <a:pt x="1637" y="562"/>
                    </a:lnTo>
                    <a:lnTo>
                      <a:pt x="1637" y="561"/>
                    </a:lnTo>
                    <a:lnTo>
                      <a:pt x="1639" y="561"/>
                    </a:lnTo>
                    <a:lnTo>
                      <a:pt x="1641" y="561"/>
                    </a:lnTo>
                    <a:lnTo>
                      <a:pt x="1641" y="562"/>
                    </a:lnTo>
                    <a:lnTo>
                      <a:pt x="1643" y="562"/>
                    </a:lnTo>
                    <a:lnTo>
                      <a:pt x="1643" y="563"/>
                    </a:lnTo>
                    <a:lnTo>
                      <a:pt x="1643" y="565"/>
                    </a:lnTo>
                    <a:lnTo>
                      <a:pt x="1639" y="572"/>
                    </a:lnTo>
                    <a:lnTo>
                      <a:pt x="1625" y="597"/>
                    </a:lnTo>
                    <a:lnTo>
                      <a:pt x="1623" y="598"/>
                    </a:lnTo>
                    <a:lnTo>
                      <a:pt x="1621" y="598"/>
                    </a:lnTo>
                    <a:lnTo>
                      <a:pt x="1619" y="598"/>
                    </a:lnTo>
                    <a:lnTo>
                      <a:pt x="1617" y="598"/>
                    </a:lnTo>
                    <a:lnTo>
                      <a:pt x="1617" y="597"/>
                    </a:lnTo>
                    <a:lnTo>
                      <a:pt x="1617" y="596"/>
                    </a:lnTo>
                    <a:close/>
                    <a:moveTo>
                      <a:pt x="1649" y="540"/>
                    </a:moveTo>
                    <a:lnTo>
                      <a:pt x="1667" y="506"/>
                    </a:lnTo>
                    <a:lnTo>
                      <a:pt x="1667" y="505"/>
                    </a:lnTo>
                    <a:lnTo>
                      <a:pt x="1669" y="505"/>
                    </a:lnTo>
                    <a:lnTo>
                      <a:pt x="1671" y="505"/>
                    </a:lnTo>
                    <a:lnTo>
                      <a:pt x="1673" y="505"/>
                    </a:lnTo>
                    <a:lnTo>
                      <a:pt x="1673" y="506"/>
                    </a:lnTo>
                    <a:lnTo>
                      <a:pt x="1673" y="508"/>
                    </a:lnTo>
                    <a:lnTo>
                      <a:pt x="1655" y="541"/>
                    </a:lnTo>
                    <a:lnTo>
                      <a:pt x="1653" y="542"/>
                    </a:lnTo>
                    <a:lnTo>
                      <a:pt x="1651" y="542"/>
                    </a:lnTo>
                    <a:lnTo>
                      <a:pt x="1649" y="542"/>
                    </a:lnTo>
                    <a:lnTo>
                      <a:pt x="1649" y="541"/>
                    </a:lnTo>
                    <a:lnTo>
                      <a:pt x="1647" y="540"/>
                    </a:lnTo>
                    <a:lnTo>
                      <a:pt x="1649" y="540"/>
                    </a:lnTo>
                    <a:close/>
                    <a:moveTo>
                      <a:pt x="1679" y="483"/>
                    </a:moveTo>
                    <a:lnTo>
                      <a:pt x="1696" y="451"/>
                    </a:lnTo>
                    <a:lnTo>
                      <a:pt x="1696" y="449"/>
                    </a:lnTo>
                    <a:lnTo>
                      <a:pt x="1698" y="448"/>
                    </a:lnTo>
                    <a:lnTo>
                      <a:pt x="1700" y="448"/>
                    </a:lnTo>
                    <a:lnTo>
                      <a:pt x="1702" y="449"/>
                    </a:lnTo>
                    <a:lnTo>
                      <a:pt x="1704" y="449"/>
                    </a:lnTo>
                    <a:lnTo>
                      <a:pt x="1704" y="451"/>
                    </a:lnTo>
                    <a:lnTo>
                      <a:pt x="1704" y="452"/>
                    </a:lnTo>
                    <a:lnTo>
                      <a:pt x="1686" y="484"/>
                    </a:lnTo>
                    <a:lnTo>
                      <a:pt x="1684" y="485"/>
                    </a:lnTo>
                    <a:lnTo>
                      <a:pt x="1684" y="487"/>
                    </a:lnTo>
                    <a:lnTo>
                      <a:pt x="1682" y="487"/>
                    </a:lnTo>
                    <a:lnTo>
                      <a:pt x="1680" y="487"/>
                    </a:lnTo>
                    <a:lnTo>
                      <a:pt x="1680" y="485"/>
                    </a:lnTo>
                    <a:lnTo>
                      <a:pt x="1679" y="485"/>
                    </a:lnTo>
                    <a:lnTo>
                      <a:pt x="1679" y="484"/>
                    </a:lnTo>
                    <a:lnTo>
                      <a:pt x="1679" y="483"/>
                    </a:lnTo>
                    <a:close/>
                    <a:moveTo>
                      <a:pt x="1708" y="427"/>
                    </a:moveTo>
                    <a:lnTo>
                      <a:pt x="1726" y="394"/>
                    </a:lnTo>
                    <a:lnTo>
                      <a:pt x="1728" y="392"/>
                    </a:lnTo>
                    <a:lnTo>
                      <a:pt x="1730" y="392"/>
                    </a:lnTo>
                    <a:lnTo>
                      <a:pt x="1732" y="392"/>
                    </a:lnTo>
                    <a:lnTo>
                      <a:pt x="1734" y="392"/>
                    </a:lnTo>
                    <a:lnTo>
                      <a:pt x="1734" y="394"/>
                    </a:lnTo>
                    <a:lnTo>
                      <a:pt x="1734" y="395"/>
                    </a:lnTo>
                    <a:lnTo>
                      <a:pt x="1716" y="428"/>
                    </a:lnTo>
                    <a:lnTo>
                      <a:pt x="1716" y="430"/>
                    </a:lnTo>
                    <a:lnTo>
                      <a:pt x="1714" y="430"/>
                    </a:lnTo>
                    <a:lnTo>
                      <a:pt x="1712" y="430"/>
                    </a:lnTo>
                    <a:lnTo>
                      <a:pt x="1710" y="430"/>
                    </a:lnTo>
                    <a:lnTo>
                      <a:pt x="1708" y="428"/>
                    </a:lnTo>
                    <a:lnTo>
                      <a:pt x="1708" y="427"/>
                    </a:lnTo>
                    <a:close/>
                    <a:moveTo>
                      <a:pt x="1740" y="370"/>
                    </a:moveTo>
                    <a:lnTo>
                      <a:pt x="1758" y="338"/>
                    </a:lnTo>
                    <a:lnTo>
                      <a:pt x="1758" y="337"/>
                    </a:lnTo>
                    <a:lnTo>
                      <a:pt x="1760" y="335"/>
                    </a:lnTo>
                    <a:lnTo>
                      <a:pt x="1762" y="335"/>
                    </a:lnTo>
                    <a:lnTo>
                      <a:pt x="1764" y="337"/>
                    </a:lnTo>
                    <a:lnTo>
                      <a:pt x="1766" y="338"/>
                    </a:lnTo>
                    <a:lnTo>
                      <a:pt x="1766" y="339"/>
                    </a:lnTo>
                    <a:lnTo>
                      <a:pt x="1748" y="371"/>
                    </a:lnTo>
                    <a:lnTo>
                      <a:pt x="1746" y="373"/>
                    </a:lnTo>
                    <a:lnTo>
                      <a:pt x="1746" y="374"/>
                    </a:lnTo>
                    <a:lnTo>
                      <a:pt x="1744" y="374"/>
                    </a:lnTo>
                    <a:lnTo>
                      <a:pt x="1742" y="374"/>
                    </a:lnTo>
                    <a:lnTo>
                      <a:pt x="1740" y="373"/>
                    </a:lnTo>
                    <a:lnTo>
                      <a:pt x="1740" y="371"/>
                    </a:lnTo>
                    <a:lnTo>
                      <a:pt x="1740" y="370"/>
                    </a:lnTo>
                    <a:close/>
                    <a:moveTo>
                      <a:pt x="1770" y="314"/>
                    </a:moveTo>
                    <a:lnTo>
                      <a:pt x="1787" y="286"/>
                    </a:lnTo>
                    <a:lnTo>
                      <a:pt x="1789" y="281"/>
                    </a:lnTo>
                    <a:lnTo>
                      <a:pt x="1791" y="280"/>
                    </a:lnTo>
                    <a:lnTo>
                      <a:pt x="1793" y="280"/>
                    </a:lnTo>
                    <a:lnTo>
                      <a:pt x="1795" y="280"/>
                    </a:lnTo>
                    <a:lnTo>
                      <a:pt x="1795" y="281"/>
                    </a:lnTo>
                    <a:lnTo>
                      <a:pt x="1797" y="281"/>
                    </a:lnTo>
                    <a:lnTo>
                      <a:pt x="1797" y="282"/>
                    </a:lnTo>
                    <a:lnTo>
                      <a:pt x="1797" y="283"/>
                    </a:lnTo>
                    <a:lnTo>
                      <a:pt x="1793" y="287"/>
                    </a:lnTo>
                    <a:lnTo>
                      <a:pt x="1778" y="316"/>
                    </a:lnTo>
                    <a:lnTo>
                      <a:pt x="1778" y="317"/>
                    </a:lnTo>
                    <a:lnTo>
                      <a:pt x="1776" y="317"/>
                    </a:lnTo>
                    <a:lnTo>
                      <a:pt x="1774" y="317"/>
                    </a:lnTo>
                    <a:lnTo>
                      <a:pt x="1772" y="317"/>
                    </a:lnTo>
                    <a:lnTo>
                      <a:pt x="1770" y="316"/>
                    </a:lnTo>
                    <a:lnTo>
                      <a:pt x="1770" y="314"/>
                    </a:lnTo>
                    <a:close/>
                    <a:moveTo>
                      <a:pt x="1803" y="259"/>
                    </a:moveTo>
                    <a:lnTo>
                      <a:pt x="1813" y="244"/>
                    </a:lnTo>
                    <a:lnTo>
                      <a:pt x="1825" y="226"/>
                    </a:lnTo>
                    <a:lnTo>
                      <a:pt x="1825" y="225"/>
                    </a:lnTo>
                    <a:lnTo>
                      <a:pt x="1827" y="225"/>
                    </a:lnTo>
                    <a:lnTo>
                      <a:pt x="1827" y="224"/>
                    </a:lnTo>
                    <a:lnTo>
                      <a:pt x="1829" y="225"/>
                    </a:lnTo>
                    <a:lnTo>
                      <a:pt x="1831" y="225"/>
                    </a:lnTo>
                    <a:lnTo>
                      <a:pt x="1831" y="226"/>
                    </a:lnTo>
                    <a:lnTo>
                      <a:pt x="1831" y="228"/>
                    </a:lnTo>
                    <a:lnTo>
                      <a:pt x="1819" y="245"/>
                    </a:lnTo>
                    <a:lnTo>
                      <a:pt x="1811" y="260"/>
                    </a:lnTo>
                    <a:lnTo>
                      <a:pt x="1809" y="261"/>
                    </a:lnTo>
                    <a:lnTo>
                      <a:pt x="1807" y="261"/>
                    </a:lnTo>
                    <a:lnTo>
                      <a:pt x="1805" y="261"/>
                    </a:lnTo>
                    <a:lnTo>
                      <a:pt x="1803" y="260"/>
                    </a:lnTo>
                    <a:lnTo>
                      <a:pt x="1803" y="259"/>
                    </a:lnTo>
                    <a:close/>
                    <a:moveTo>
                      <a:pt x="1839" y="203"/>
                    </a:moveTo>
                    <a:lnTo>
                      <a:pt x="1867" y="172"/>
                    </a:lnTo>
                    <a:lnTo>
                      <a:pt x="1869" y="171"/>
                    </a:lnTo>
                    <a:lnTo>
                      <a:pt x="1871" y="171"/>
                    </a:lnTo>
                    <a:lnTo>
                      <a:pt x="1871" y="172"/>
                    </a:lnTo>
                    <a:lnTo>
                      <a:pt x="1873" y="172"/>
                    </a:lnTo>
                    <a:lnTo>
                      <a:pt x="1873" y="173"/>
                    </a:lnTo>
                    <a:lnTo>
                      <a:pt x="1875" y="174"/>
                    </a:lnTo>
                    <a:lnTo>
                      <a:pt x="1873" y="174"/>
                    </a:lnTo>
                    <a:lnTo>
                      <a:pt x="1847" y="205"/>
                    </a:lnTo>
                    <a:lnTo>
                      <a:pt x="1845" y="207"/>
                    </a:lnTo>
                    <a:lnTo>
                      <a:pt x="1843" y="207"/>
                    </a:lnTo>
                    <a:lnTo>
                      <a:pt x="1841" y="207"/>
                    </a:lnTo>
                    <a:lnTo>
                      <a:pt x="1841" y="205"/>
                    </a:lnTo>
                    <a:lnTo>
                      <a:pt x="1839" y="205"/>
                    </a:lnTo>
                    <a:lnTo>
                      <a:pt x="1839" y="204"/>
                    </a:lnTo>
                    <a:lnTo>
                      <a:pt x="1839" y="203"/>
                    </a:lnTo>
                    <a:close/>
                    <a:moveTo>
                      <a:pt x="1885" y="151"/>
                    </a:moveTo>
                    <a:lnTo>
                      <a:pt x="1898" y="131"/>
                    </a:lnTo>
                    <a:lnTo>
                      <a:pt x="1908" y="120"/>
                    </a:lnTo>
                    <a:lnTo>
                      <a:pt x="1910" y="119"/>
                    </a:lnTo>
                    <a:lnTo>
                      <a:pt x="1912" y="117"/>
                    </a:lnTo>
                    <a:lnTo>
                      <a:pt x="1914" y="119"/>
                    </a:lnTo>
                    <a:lnTo>
                      <a:pt x="1916" y="119"/>
                    </a:lnTo>
                    <a:lnTo>
                      <a:pt x="1916" y="120"/>
                    </a:lnTo>
                    <a:lnTo>
                      <a:pt x="1916" y="121"/>
                    </a:lnTo>
                    <a:lnTo>
                      <a:pt x="1906" y="133"/>
                    </a:lnTo>
                    <a:lnTo>
                      <a:pt x="1891" y="152"/>
                    </a:lnTo>
                    <a:lnTo>
                      <a:pt x="1891" y="153"/>
                    </a:lnTo>
                    <a:lnTo>
                      <a:pt x="1889" y="153"/>
                    </a:lnTo>
                    <a:lnTo>
                      <a:pt x="1887" y="154"/>
                    </a:lnTo>
                    <a:lnTo>
                      <a:pt x="1887" y="153"/>
                    </a:lnTo>
                    <a:lnTo>
                      <a:pt x="1885" y="153"/>
                    </a:lnTo>
                    <a:lnTo>
                      <a:pt x="1885" y="152"/>
                    </a:lnTo>
                    <a:lnTo>
                      <a:pt x="1885" y="151"/>
                    </a:lnTo>
                    <a:close/>
                    <a:moveTo>
                      <a:pt x="1928" y="97"/>
                    </a:moveTo>
                    <a:lnTo>
                      <a:pt x="1958" y="68"/>
                    </a:lnTo>
                    <a:lnTo>
                      <a:pt x="1960" y="67"/>
                    </a:lnTo>
                    <a:lnTo>
                      <a:pt x="1962" y="67"/>
                    </a:lnTo>
                    <a:lnTo>
                      <a:pt x="1964" y="68"/>
                    </a:lnTo>
                    <a:lnTo>
                      <a:pt x="1964" y="69"/>
                    </a:lnTo>
                    <a:lnTo>
                      <a:pt x="1964" y="70"/>
                    </a:lnTo>
                    <a:lnTo>
                      <a:pt x="1934" y="100"/>
                    </a:lnTo>
                    <a:lnTo>
                      <a:pt x="1932" y="101"/>
                    </a:lnTo>
                    <a:lnTo>
                      <a:pt x="1930" y="101"/>
                    </a:lnTo>
                    <a:lnTo>
                      <a:pt x="1928" y="101"/>
                    </a:lnTo>
                    <a:lnTo>
                      <a:pt x="1928" y="100"/>
                    </a:lnTo>
                    <a:lnTo>
                      <a:pt x="1926" y="99"/>
                    </a:lnTo>
                    <a:lnTo>
                      <a:pt x="1928" y="97"/>
                    </a:lnTo>
                    <a:close/>
                    <a:moveTo>
                      <a:pt x="1980" y="47"/>
                    </a:moveTo>
                    <a:lnTo>
                      <a:pt x="2019" y="22"/>
                    </a:lnTo>
                    <a:lnTo>
                      <a:pt x="2021" y="21"/>
                    </a:lnTo>
                    <a:lnTo>
                      <a:pt x="2023" y="22"/>
                    </a:lnTo>
                    <a:lnTo>
                      <a:pt x="2025" y="23"/>
                    </a:lnTo>
                    <a:lnTo>
                      <a:pt x="2025" y="24"/>
                    </a:lnTo>
                    <a:lnTo>
                      <a:pt x="2023" y="26"/>
                    </a:lnTo>
                    <a:lnTo>
                      <a:pt x="1986" y="50"/>
                    </a:lnTo>
                    <a:lnTo>
                      <a:pt x="1984" y="50"/>
                    </a:lnTo>
                    <a:lnTo>
                      <a:pt x="1984" y="52"/>
                    </a:lnTo>
                    <a:lnTo>
                      <a:pt x="1982" y="52"/>
                    </a:lnTo>
                    <a:lnTo>
                      <a:pt x="1980" y="50"/>
                    </a:lnTo>
                    <a:lnTo>
                      <a:pt x="1980" y="49"/>
                    </a:lnTo>
                    <a:lnTo>
                      <a:pt x="1980" y="48"/>
                    </a:lnTo>
                    <a:lnTo>
                      <a:pt x="1980" y="47"/>
                    </a:lnTo>
                    <a:close/>
                    <a:moveTo>
                      <a:pt x="2051" y="7"/>
                    </a:moveTo>
                    <a:lnTo>
                      <a:pt x="2057" y="6"/>
                    </a:lnTo>
                    <a:lnTo>
                      <a:pt x="2083" y="1"/>
                    </a:lnTo>
                    <a:lnTo>
                      <a:pt x="2085" y="0"/>
                    </a:lnTo>
                    <a:lnTo>
                      <a:pt x="2107" y="0"/>
                    </a:lnTo>
                    <a:lnTo>
                      <a:pt x="2108" y="1"/>
                    </a:lnTo>
                    <a:lnTo>
                      <a:pt x="2110" y="1"/>
                    </a:lnTo>
                    <a:lnTo>
                      <a:pt x="2110" y="2"/>
                    </a:lnTo>
                    <a:lnTo>
                      <a:pt x="2110" y="3"/>
                    </a:lnTo>
                    <a:lnTo>
                      <a:pt x="2110" y="5"/>
                    </a:lnTo>
                    <a:lnTo>
                      <a:pt x="2108" y="5"/>
                    </a:lnTo>
                    <a:lnTo>
                      <a:pt x="2107" y="5"/>
                    </a:lnTo>
                    <a:lnTo>
                      <a:pt x="2085" y="5"/>
                    </a:lnTo>
                    <a:lnTo>
                      <a:pt x="2059" y="11"/>
                    </a:lnTo>
                    <a:lnTo>
                      <a:pt x="2055" y="12"/>
                    </a:lnTo>
                    <a:lnTo>
                      <a:pt x="2053" y="12"/>
                    </a:lnTo>
                    <a:lnTo>
                      <a:pt x="2051" y="12"/>
                    </a:lnTo>
                    <a:lnTo>
                      <a:pt x="2049" y="11"/>
                    </a:lnTo>
                    <a:lnTo>
                      <a:pt x="2049" y="10"/>
                    </a:lnTo>
                    <a:lnTo>
                      <a:pt x="2051" y="8"/>
                    </a:lnTo>
                    <a:lnTo>
                      <a:pt x="2051" y="7"/>
                    </a:lnTo>
                    <a:close/>
                    <a:moveTo>
                      <a:pt x="2146" y="8"/>
                    </a:moveTo>
                    <a:lnTo>
                      <a:pt x="2172" y="14"/>
                    </a:lnTo>
                    <a:lnTo>
                      <a:pt x="2194" y="26"/>
                    </a:lnTo>
                    <a:lnTo>
                      <a:pt x="2194" y="27"/>
                    </a:lnTo>
                    <a:lnTo>
                      <a:pt x="2196" y="28"/>
                    </a:lnTo>
                    <a:lnTo>
                      <a:pt x="2196" y="29"/>
                    </a:lnTo>
                    <a:lnTo>
                      <a:pt x="2194" y="29"/>
                    </a:lnTo>
                    <a:lnTo>
                      <a:pt x="2194" y="31"/>
                    </a:lnTo>
                    <a:lnTo>
                      <a:pt x="2192" y="31"/>
                    </a:lnTo>
                    <a:lnTo>
                      <a:pt x="2190" y="31"/>
                    </a:lnTo>
                    <a:lnTo>
                      <a:pt x="2188" y="29"/>
                    </a:lnTo>
                    <a:lnTo>
                      <a:pt x="2168" y="18"/>
                    </a:lnTo>
                    <a:lnTo>
                      <a:pt x="2168" y="19"/>
                    </a:lnTo>
                    <a:lnTo>
                      <a:pt x="2142" y="13"/>
                    </a:lnTo>
                    <a:lnTo>
                      <a:pt x="2142" y="12"/>
                    </a:lnTo>
                    <a:lnTo>
                      <a:pt x="2140" y="11"/>
                    </a:lnTo>
                    <a:lnTo>
                      <a:pt x="2140" y="10"/>
                    </a:lnTo>
                    <a:lnTo>
                      <a:pt x="2142" y="8"/>
                    </a:lnTo>
                    <a:lnTo>
                      <a:pt x="2144" y="8"/>
                    </a:lnTo>
                    <a:lnTo>
                      <a:pt x="2146" y="8"/>
                    </a:lnTo>
                    <a:close/>
                    <a:moveTo>
                      <a:pt x="2219" y="45"/>
                    </a:moveTo>
                    <a:lnTo>
                      <a:pt x="2225" y="49"/>
                    </a:lnTo>
                    <a:lnTo>
                      <a:pt x="2251" y="71"/>
                    </a:lnTo>
                    <a:lnTo>
                      <a:pt x="2253" y="74"/>
                    </a:lnTo>
                    <a:lnTo>
                      <a:pt x="2253" y="75"/>
                    </a:lnTo>
                    <a:lnTo>
                      <a:pt x="2253" y="76"/>
                    </a:lnTo>
                    <a:lnTo>
                      <a:pt x="2251" y="76"/>
                    </a:lnTo>
                    <a:lnTo>
                      <a:pt x="2251" y="78"/>
                    </a:lnTo>
                    <a:lnTo>
                      <a:pt x="2249" y="78"/>
                    </a:lnTo>
                    <a:lnTo>
                      <a:pt x="2247" y="76"/>
                    </a:lnTo>
                    <a:lnTo>
                      <a:pt x="2245" y="74"/>
                    </a:lnTo>
                    <a:lnTo>
                      <a:pt x="2219" y="52"/>
                    </a:lnTo>
                    <a:lnTo>
                      <a:pt x="2214" y="48"/>
                    </a:lnTo>
                    <a:lnTo>
                      <a:pt x="2214" y="47"/>
                    </a:lnTo>
                    <a:lnTo>
                      <a:pt x="2214" y="45"/>
                    </a:lnTo>
                    <a:lnTo>
                      <a:pt x="2214" y="44"/>
                    </a:lnTo>
                    <a:lnTo>
                      <a:pt x="2215" y="44"/>
                    </a:lnTo>
                    <a:lnTo>
                      <a:pt x="2217" y="44"/>
                    </a:lnTo>
                    <a:lnTo>
                      <a:pt x="2219" y="44"/>
                    </a:lnTo>
                    <a:lnTo>
                      <a:pt x="2219" y="45"/>
                    </a:lnTo>
                    <a:close/>
                    <a:moveTo>
                      <a:pt x="2275" y="94"/>
                    </a:moveTo>
                    <a:lnTo>
                      <a:pt x="2277" y="97"/>
                    </a:lnTo>
                    <a:lnTo>
                      <a:pt x="2301" y="125"/>
                    </a:lnTo>
                    <a:lnTo>
                      <a:pt x="2301" y="126"/>
                    </a:lnTo>
                    <a:lnTo>
                      <a:pt x="2301" y="127"/>
                    </a:lnTo>
                    <a:lnTo>
                      <a:pt x="2299" y="128"/>
                    </a:lnTo>
                    <a:lnTo>
                      <a:pt x="2297" y="128"/>
                    </a:lnTo>
                    <a:lnTo>
                      <a:pt x="2295" y="128"/>
                    </a:lnTo>
                    <a:lnTo>
                      <a:pt x="2293" y="127"/>
                    </a:lnTo>
                    <a:lnTo>
                      <a:pt x="2271" y="100"/>
                    </a:lnTo>
                    <a:lnTo>
                      <a:pt x="2267" y="97"/>
                    </a:lnTo>
                    <a:lnTo>
                      <a:pt x="2267" y="96"/>
                    </a:lnTo>
                    <a:lnTo>
                      <a:pt x="2267" y="95"/>
                    </a:lnTo>
                    <a:lnTo>
                      <a:pt x="2267" y="94"/>
                    </a:lnTo>
                    <a:lnTo>
                      <a:pt x="2269" y="94"/>
                    </a:lnTo>
                    <a:lnTo>
                      <a:pt x="2271" y="94"/>
                    </a:lnTo>
                    <a:lnTo>
                      <a:pt x="2273" y="94"/>
                    </a:lnTo>
                    <a:lnTo>
                      <a:pt x="2275" y="94"/>
                    </a:lnTo>
                    <a:close/>
                    <a:moveTo>
                      <a:pt x="2319" y="147"/>
                    </a:moveTo>
                    <a:lnTo>
                      <a:pt x="2328" y="162"/>
                    </a:lnTo>
                    <a:lnTo>
                      <a:pt x="2340" y="179"/>
                    </a:lnTo>
                    <a:lnTo>
                      <a:pt x="2340" y="181"/>
                    </a:lnTo>
                    <a:lnTo>
                      <a:pt x="2340" y="182"/>
                    </a:lnTo>
                    <a:lnTo>
                      <a:pt x="2338" y="183"/>
                    </a:lnTo>
                    <a:lnTo>
                      <a:pt x="2336" y="183"/>
                    </a:lnTo>
                    <a:lnTo>
                      <a:pt x="2334" y="183"/>
                    </a:lnTo>
                    <a:lnTo>
                      <a:pt x="2334" y="182"/>
                    </a:lnTo>
                    <a:lnTo>
                      <a:pt x="2332" y="182"/>
                    </a:lnTo>
                    <a:lnTo>
                      <a:pt x="2322" y="164"/>
                    </a:lnTo>
                    <a:lnTo>
                      <a:pt x="2311" y="150"/>
                    </a:lnTo>
                    <a:lnTo>
                      <a:pt x="2311" y="148"/>
                    </a:lnTo>
                    <a:lnTo>
                      <a:pt x="2311" y="147"/>
                    </a:lnTo>
                    <a:lnTo>
                      <a:pt x="2313" y="146"/>
                    </a:lnTo>
                    <a:lnTo>
                      <a:pt x="2315" y="146"/>
                    </a:lnTo>
                    <a:lnTo>
                      <a:pt x="2317" y="146"/>
                    </a:lnTo>
                    <a:lnTo>
                      <a:pt x="2317" y="147"/>
                    </a:lnTo>
                    <a:lnTo>
                      <a:pt x="2319" y="147"/>
                    </a:lnTo>
                    <a:close/>
                    <a:moveTo>
                      <a:pt x="2356" y="203"/>
                    </a:moveTo>
                    <a:lnTo>
                      <a:pt x="2376" y="234"/>
                    </a:lnTo>
                    <a:lnTo>
                      <a:pt x="2376" y="235"/>
                    </a:lnTo>
                    <a:lnTo>
                      <a:pt x="2376" y="236"/>
                    </a:lnTo>
                    <a:lnTo>
                      <a:pt x="2376" y="237"/>
                    </a:lnTo>
                    <a:lnTo>
                      <a:pt x="2374" y="237"/>
                    </a:lnTo>
                    <a:lnTo>
                      <a:pt x="2372" y="237"/>
                    </a:lnTo>
                    <a:lnTo>
                      <a:pt x="2370" y="237"/>
                    </a:lnTo>
                    <a:lnTo>
                      <a:pt x="2370" y="236"/>
                    </a:lnTo>
                    <a:lnTo>
                      <a:pt x="2348" y="204"/>
                    </a:lnTo>
                    <a:lnTo>
                      <a:pt x="2348" y="203"/>
                    </a:lnTo>
                    <a:lnTo>
                      <a:pt x="2348" y="202"/>
                    </a:lnTo>
                    <a:lnTo>
                      <a:pt x="2350" y="200"/>
                    </a:lnTo>
                    <a:lnTo>
                      <a:pt x="2352" y="200"/>
                    </a:lnTo>
                    <a:lnTo>
                      <a:pt x="2354" y="200"/>
                    </a:lnTo>
                    <a:lnTo>
                      <a:pt x="2354" y="202"/>
                    </a:lnTo>
                    <a:lnTo>
                      <a:pt x="2356" y="203"/>
                    </a:lnTo>
                    <a:close/>
                    <a:moveTo>
                      <a:pt x="2392" y="257"/>
                    </a:moveTo>
                    <a:lnTo>
                      <a:pt x="2406" y="283"/>
                    </a:lnTo>
                    <a:lnTo>
                      <a:pt x="2412" y="290"/>
                    </a:lnTo>
                    <a:lnTo>
                      <a:pt x="2412" y="291"/>
                    </a:lnTo>
                    <a:lnTo>
                      <a:pt x="2410" y="292"/>
                    </a:lnTo>
                    <a:lnTo>
                      <a:pt x="2408" y="293"/>
                    </a:lnTo>
                    <a:lnTo>
                      <a:pt x="2406" y="293"/>
                    </a:lnTo>
                    <a:lnTo>
                      <a:pt x="2404" y="292"/>
                    </a:lnTo>
                    <a:lnTo>
                      <a:pt x="2400" y="285"/>
                    </a:lnTo>
                    <a:lnTo>
                      <a:pt x="2384" y="260"/>
                    </a:lnTo>
                    <a:lnTo>
                      <a:pt x="2384" y="259"/>
                    </a:lnTo>
                    <a:lnTo>
                      <a:pt x="2384" y="257"/>
                    </a:lnTo>
                    <a:lnTo>
                      <a:pt x="2384" y="256"/>
                    </a:lnTo>
                    <a:lnTo>
                      <a:pt x="2386" y="256"/>
                    </a:lnTo>
                    <a:lnTo>
                      <a:pt x="2388" y="256"/>
                    </a:lnTo>
                    <a:lnTo>
                      <a:pt x="2390" y="256"/>
                    </a:lnTo>
                    <a:lnTo>
                      <a:pt x="2392" y="257"/>
                    </a:lnTo>
                    <a:close/>
                    <a:moveTo>
                      <a:pt x="2424" y="313"/>
                    </a:moveTo>
                    <a:lnTo>
                      <a:pt x="2433" y="328"/>
                    </a:lnTo>
                    <a:lnTo>
                      <a:pt x="2445" y="345"/>
                    </a:lnTo>
                    <a:lnTo>
                      <a:pt x="2445" y="347"/>
                    </a:lnTo>
                    <a:lnTo>
                      <a:pt x="2445" y="348"/>
                    </a:lnTo>
                    <a:lnTo>
                      <a:pt x="2443" y="348"/>
                    </a:lnTo>
                    <a:lnTo>
                      <a:pt x="2441" y="349"/>
                    </a:lnTo>
                    <a:lnTo>
                      <a:pt x="2441" y="348"/>
                    </a:lnTo>
                    <a:lnTo>
                      <a:pt x="2439" y="348"/>
                    </a:lnTo>
                    <a:lnTo>
                      <a:pt x="2439" y="347"/>
                    </a:lnTo>
                    <a:lnTo>
                      <a:pt x="2426" y="329"/>
                    </a:lnTo>
                    <a:lnTo>
                      <a:pt x="2418" y="316"/>
                    </a:lnTo>
                    <a:lnTo>
                      <a:pt x="2416" y="314"/>
                    </a:lnTo>
                    <a:lnTo>
                      <a:pt x="2418" y="313"/>
                    </a:lnTo>
                    <a:lnTo>
                      <a:pt x="2418" y="312"/>
                    </a:lnTo>
                    <a:lnTo>
                      <a:pt x="2420" y="312"/>
                    </a:lnTo>
                    <a:lnTo>
                      <a:pt x="2422" y="312"/>
                    </a:lnTo>
                    <a:lnTo>
                      <a:pt x="2424" y="312"/>
                    </a:lnTo>
                    <a:lnTo>
                      <a:pt x="2424" y="313"/>
                    </a:lnTo>
                    <a:close/>
                    <a:moveTo>
                      <a:pt x="2463" y="368"/>
                    </a:moveTo>
                    <a:lnTo>
                      <a:pt x="2467" y="373"/>
                    </a:lnTo>
                    <a:lnTo>
                      <a:pt x="2481" y="400"/>
                    </a:lnTo>
                    <a:lnTo>
                      <a:pt x="2483" y="401"/>
                    </a:lnTo>
                    <a:lnTo>
                      <a:pt x="2481" y="402"/>
                    </a:lnTo>
                    <a:lnTo>
                      <a:pt x="2479" y="404"/>
                    </a:lnTo>
                    <a:lnTo>
                      <a:pt x="2477" y="404"/>
                    </a:lnTo>
                    <a:lnTo>
                      <a:pt x="2475" y="402"/>
                    </a:lnTo>
                    <a:lnTo>
                      <a:pt x="2459" y="375"/>
                    </a:lnTo>
                    <a:lnTo>
                      <a:pt x="2455" y="369"/>
                    </a:lnTo>
                    <a:lnTo>
                      <a:pt x="2455" y="368"/>
                    </a:lnTo>
                    <a:lnTo>
                      <a:pt x="2455" y="366"/>
                    </a:lnTo>
                    <a:lnTo>
                      <a:pt x="2457" y="366"/>
                    </a:lnTo>
                    <a:lnTo>
                      <a:pt x="2459" y="366"/>
                    </a:lnTo>
                    <a:lnTo>
                      <a:pt x="2461" y="366"/>
                    </a:lnTo>
                    <a:lnTo>
                      <a:pt x="2463" y="368"/>
                    </a:lnTo>
                    <a:close/>
                    <a:moveTo>
                      <a:pt x="2495" y="423"/>
                    </a:moveTo>
                    <a:lnTo>
                      <a:pt x="2513" y="457"/>
                    </a:lnTo>
                    <a:lnTo>
                      <a:pt x="2513" y="458"/>
                    </a:lnTo>
                    <a:lnTo>
                      <a:pt x="2511" y="459"/>
                    </a:lnTo>
                    <a:lnTo>
                      <a:pt x="2509" y="459"/>
                    </a:lnTo>
                    <a:lnTo>
                      <a:pt x="2507" y="459"/>
                    </a:lnTo>
                    <a:lnTo>
                      <a:pt x="2505" y="459"/>
                    </a:lnTo>
                    <a:lnTo>
                      <a:pt x="2505" y="458"/>
                    </a:lnTo>
                    <a:lnTo>
                      <a:pt x="2487" y="425"/>
                    </a:lnTo>
                    <a:lnTo>
                      <a:pt x="2487" y="423"/>
                    </a:lnTo>
                    <a:lnTo>
                      <a:pt x="2489" y="422"/>
                    </a:lnTo>
                    <a:lnTo>
                      <a:pt x="2491" y="422"/>
                    </a:lnTo>
                    <a:lnTo>
                      <a:pt x="2493" y="422"/>
                    </a:lnTo>
                    <a:lnTo>
                      <a:pt x="2493" y="423"/>
                    </a:lnTo>
                    <a:lnTo>
                      <a:pt x="2495" y="423"/>
                    </a:lnTo>
                    <a:close/>
                    <a:moveTo>
                      <a:pt x="2525" y="480"/>
                    </a:moveTo>
                    <a:lnTo>
                      <a:pt x="2542" y="513"/>
                    </a:lnTo>
                    <a:lnTo>
                      <a:pt x="2542" y="514"/>
                    </a:lnTo>
                    <a:lnTo>
                      <a:pt x="2542" y="515"/>
                    </a:lnTo>
                    <a:lnTo>
                      <a:pt x="2540" y="516"/>
                    </a:lnTo>
                    <a:lnTo>
                      <a:pt x="2538" y="516"/>
                    </a:lnTo>
                    <a:lnTo>
                      <a:pt x="2537" y="516"/>
                    </a:lnTo>
                    <a:lnTo>
                      <a:pt x="2537" y="515"/>
                    </a:lnTo>
                    <a:lnTo>
                      <a:pt x="2535" y="514"/>
                    </a:lnTo>
                    <a:lnTo>
                      <a:pt x="2517" y="482"/>
                    </a:lnTo>
                    <a:lnTo>
                      <a:pt x="2517" y="480"/>
                    </a:lnTo>
                    <a:lnTo>
                      <a:pt x="2519" y="479"/>
                    </a:lnTo>
                    <a:lnTo>
                      <a:pt x="2521" y="478"/>
                    </a:lnTo>
                    <a:lnTo>
                      <a:pt x="2523" y="478"/>
                    </a:lnTo>
                    <a:lnTo>
                      <a:pt x="2525" y="479"/>
                    </a:lnTo>
                    <a:lnTo>
                      <a:pt x="2525" y="480"/>
                    </a:lnTo>
                    <a:close/>
                    <a:moveTo>
                      <a:pt x="2556" y="536"/>
                    </a:moveTo>
                    <a:lnTo>
                      <a:pt x="2574" y="570"/>
                    </a:lnTo>
                    <a:lnTo>
                      <a:pt x="2574" y="571"/>
                    </a:lnTo>
                    <a:lnTo>
                      <a:pt x="2572" y="572"/>
                    </a:lnTo>
                    <a:lnTo>
                      <a:pt x="2570" y="572"/>
                    </a:lnTo>
                    <a:lnTo>
                      <a:pt x="2568" y="572"/>
                    </a:lnTo>
                    <a:lnTo>
                      <a:pt x="2566" y="572"/>
                    </a:lnTo>
                    <a:lnTo>
                      <a:pt x="2566" y="571"/>
                    </a:lnTo>
                    <a:lnTo>
                      <a:pt x="2548" y="537"/>
                    </a:lnTo>
                    <a:lnTo>
                      <a:pt x="2548" y="536"/>
                    </a:lnTo>
                    <a:lnTo>
                      <a:pt x="2548" y="535"/>
                    </a:lnTo>
                    <a:lnTo>
                      <a:pt x="2550" y="535"/>
                    </a:lnTo>
                    <a:lnTo>
                      <a:pt x="2552" y="535"/>
                    </a:lnTo>
                    <a:lnTo>
                      <a:pt x="2554" y="535"/>
                    </a:lnTo>
                    <a:lnTo>
                      <a:pt x="2556" y="536"/>
                    </a:lnTo>
                    <a:close/>
                    <a:moveTo>
                      <a:pt x="2586" y="593"/>
                    </a:moveTo>
                    <a:lnTo>
                      <a:pt x="2596" y="612"/>
                    </a:lnTo>
                    <a:lnTo>
                      <a:pt x="2604" y="625"/>
                    </a:lnTo>
                    <a:lnTo>
                      <a:pt x="2604" y="627"/>
                    </a:lnTo>
                    <a:lnTo>
                      <a:pt x="2604" y="628"/>
                    </a:lnTo>
                    <a:lnTo>
                      <a:pt x="2602" y="629"/>
                    </a:lnTo>
                    <a:lnTo>
                      <a:pt x="2600" y="629"/>
                    </a:lnTo>
                    <a:lnTo>
                      <a:pt x="2598" y="629"/>
                    </a:lnTo>
                    <a:lnTo>
                      <a:pt x="2598" y="628"/>
                    </a:lnTo>
                    <a:lnTo>
                      <a:pt x="2596" y="627"/>
                    </a:lnTo>
                    <a:lnTo>
                      <a:pt x="2590" y="614"/>
                    </a:lnTo>
                    <a:lnTo>
                      <a:pt x="2578" y="594"/>
                    </a:lnTo>
                    <a:lnTo>
                      <a:pt x="2578" y="593"/>
                    </a:lnTo>
                    <a:lnTo>
                      <a:pt x="2578" y="592"/>
                    </a:lnTo>
                    <a:lnTo>
                      <a:pt x="2580" y="592"/>
                    </a:lnTo>
                    <a:lnTo>
                      <a:pt x="2580" y="591"/>
                    </a:lnTo>
                    <a:lnTo>
                      <a:pt x="2582" y="591"/>
                    </a:lnTo>
                    <a:lnTo>
                      <a:pt x="2584" y="591"/>
                    </a:lnTo>
                    <a:lnTo>
                      <a:pt x="2586" y="592"/>
                    </a:lnTo>
                    <a:lnTo>
                      <a:pt x="2586" y="593"/>
                    </a:lnTo>
                    <a:close/>
                    <a:moveTo>
                      <a:pt x="2618" y="649"/>
                    </a:moveTo>
                    <a:lnTo>
                      <a:pt x="2636" y="681"/>
                    </a:lnTo>
                    <a:lnTo>
                      <a:pt x="2638" y="682"/>
                    </a:lnTo>
                    <a:lnTo>
                      <a:pt x="2636" y="684"/>
                    </a:lnTo>
                    <a:lnTo>
                      <a:pt x="2634" y="685"/>
                    </a:lnTo>
                    <a:lnTo>
                      <a:pt x="2632" y="685"/>
                    </a:lnTo>
                    <a:lnTo>
                      <a:pt x="2630" y="684"/>
                    </a:lnTo>
                    <a:lnTo>
                      <a:pt x="2610" y="650"/>
                    </a:lnTo>
                    <a:lnTo>
                      <a:pt x="2610" y="649"/>
                    </a:lnTo>
                    <a:lnTo>
                      <a:pt x="2612" y="648"/>
                    </a:lnTo>
                    <a:lnTo>
                      <a:pt x="2614" y="648"/>
                    </a:lnTo>
                    <a:lnTo>
                      <a:pt x="2616" y="648"/>
                    </a:lnTo>
                    <a:lnTo>
                      <a:pt x="2618" y="648"/>
                    </a:lnTo>
                    <a:lnTo>
                      <a:pt x="2618" y="649"/>
                    </a:lnTo>
                    <a:close/>
                    <a:moveTo>
                      <a:pt x="2649" y="705"/>
                    </a:moveTo>
                    <a:lnTo>
                      <a:pt x="2671" y="737"/>
                    </a:lnTo>
                    <a:lnTo>
                      <a:pt x="2671" y="738"/>
                    </a:lnTo>
                    <a:lnTo>
                      <a:pt x="2669" y="739"/>
                    </a:lnTo>
                    <a:lnTo>
                      <a:pt x="2667" y="741"/>
                    </a:lnTo>
                    <a:lnTo>
                      <a:pt x="2665" y="739"/>
                    </a:lnTo>
                    <a:lnTo>
                      <a:pt x="2663" y="738"/>
                    </a:lnTo>
                    <a:lnTo>
                      <a:pt x="2644" y="706"/>
                    </a:lnTo>
                    <a:lnTo>
                      <a:pt x="2642" y="706"/>
                    </a:lnTo>
                    <a:lnTo>
                      <a:pt x="2644" y="705"/>
                    </a:lnTo>
                    <a:lnTo>
                      <a:pt x="2644" y="703"/>
                    </a:lnTo>
                    <a:lnTo>
                      <a:pt x="2645" y="703"/>
                    </a:lnTo>
                    <a:lnTo>
                      <a:pt x="2647" y="703"/>
                    </a:lnTo>
                    <a:lnTo>
                      <a:pt x="2649" y="703"/>
                    </a:lnTo>
                    <a:lnTo>
                      <a:pt x="2649" y="705"/>
                    </a:lnTo>
                    <a:close/>
                    <a:moveTo>
                      <a:pt x="2685" y="759"/>
                    </a:moveTo>
                    <a:lnTo>
                      <a:pt x="2701" y="780"/>
                    </a:lnTo>
                    <a:lnTo>
                      <a:pt x="2707" y="791"/>
                    </a:lnTo>
                    <a:lnTo>
                      <a:pt x="2709" y="793"/>
                    </a:lnTo>
                    <a:lnTo>
                      <a:pt x="2707" y="794"/>
                    </a:lnTo>
                    <a:lnTo>
                      <a:pt x="2705" y="795"/>
                    </a:lnTo>
                    <a:lnTo>
                      <a:pt x="2703" y="795"/>
                    </a:lnTo>
                    <a:lnTo>
                      <a:pt x="2701" y="794"/>
                    </a:lnTo>
                    <a:lnTo>
                      <a:pt x="2693" y="783"/>
                    </a:lnTo>
                    <a:lnTo>
                      <a:pt x="2679" y="762"/>
                    </a:lnTo>
                    <a:lnTo>
                      <a:pt x="2679" y="760"/>
                    </a:lnTo>
                    <a:lnTo>
                      <a:pt x="2679" y="759"/>
                    </a:lnTo>
                    <a:lnTo>
                      <a:pt x="2681" y="758"/>
                    </a:lnTo>
                    <a:lnTo>
                      <a:pt x="2683" y="758"/>
                    </a:lnTo>
                    <a:lnTo>
                      <a:pt x="2685" y="759"/>
                    </a:lnTo>
                    <a:close/>
                    <a:moveTo>
                      <a:pt x="2723" y="814"/>
                    </a:moveTo>
                    <a:lnTo>
                      <a:pt x="2727" y="817"/>
                    </a:lnTo>
                    <a:lnTo>
                      <a:pt x="2725" y="817"/>
                    </a:lnTo>
                    <a:lnTo>
                      <a:pt x="2754" y="842"/>
                    </a:lnTo>
                    <a:lnTo>
                      <a:pt x="2754" y="843"/>
                    </a:lnTo>
                    <a:lnTo>
                      <a:pt x="2754" y="845"/>
                    </a:lnTo>
                    <a:lnTo>
                      <a:pt x="2752" y="846"/>
                    </a:lnTo>
                    <a:lnTo>
                      <a:pt x="2751" y="846"/>
                    </a:lnTo>
                    <a:lnTo>
                      <a:pt x="2749" y="846"/>
                    </a:lnTo>
                    <a:lnTo>
                      <a:pt x="2749" y="845"/>
                    </a:lnTo>
                    <a:lnTo>
                      <a:pt x="2719" y="820"/>
                    </a:lnTo>
                    <a:lnTo>
                      <a:pt x="2719" y="819"/>
                    </a:lnTo>
                    <a:lnTo>
                      <a:pt x="2717" y="816"/>
                    </a:lnTo>
                    <a:lnTo>
                      <a:pt x="2717" y="815"/>
                    </a:lnTo>
                    <a:lnTo>
                      <a:pt x="2717" y="814"/>
                    </a:lnTo>
                    <a:lnTo>
                      <a:pt x="2719" y="812"/>
                    </a:lnTo>
                    <a:lnTo>
                      <a:pt x="2721" y="812"/>
                    </a:lnTo>
                    <a:lnTo>
                      <a:pt x="2723" y="814"/>
                    </a:lnTo>
                    <a:close/>
                    <a:moveTo>
                      <a:pt x="2774" y="864"/>
                    </a:moveTo>
                    <a:lnTo>
                      <a:pt x="2786" y="879"/>
                    </a:lnTo>
                    <a:lnTo>
                      <a:pt x="2786" y="878"/>
                    </a:lnTo>
                    <a:lnTo>
                      <a:pt x="2802" y="893"/>
                    </a:lnTo>
                    <a:lnTo>
                      <a:pt x="2804" y="894"/>
                    </a:lnTo>
                    <a:lnTo>
                      <a:pt x="2804" y="895"/>
                    </a:lnTo>
                    <a:lnTo>
                      <a:pt x="2802" y="895"/>
                    </a:lnTo>
                    <a:lnTo>
                      <a:pt x="2802" y="897"/>
                    </a:lnTo>
                    <a:lnTo>
                      <a:pt x="2800" y="897"/>
                    </a:lnTo>
                    <a:lnTo>
                      <a:pt x="2798" y="897"/>
                    </a:lnTo>
                    <a:lnTo>
                      <a:pt x="2796" y="897"/>
                    </a:lnTo>
                    <a:lnTo>
                      <a:pt x="2780" y="882"/>
                    </a:lnTo>
                    <a:lnTo>
                      <a:pt x="2778" y="882"/>
                    </a:lnTo>
                    <a:lnTo>
                      <a:pt x="2766" y="867"/>
                    </a:lnTo>
                    <a:lnTo>
                      <a:pt x="2766" y="866"/>
                    </a:lnTo>
                    <a:lnTo>
                      <a:pt x="2766" y="864"/>
                    </a:lnTo>
                    <a:lnTo>
                      <a:pt x="2766" y="863"/>
                    </a:lnTo>
                    <a:lnTo>
                      <a:pt x="2768" y="863"/>
                    </a:lnTo>
                    <a:lnTo>
                      <a:pt x="2770" y="863"/>
                    </a:lnTo>
                    <a:lnTo>
                      <a:pt x="2772" y="863"/>
                    </a:lnTo>
                    <a:lnTo>
                      <a:pt x="2774" y="864"/>
                    </a:lnTo>
                    <a:close/>
                    <a:moveTo>
                      <a:pt x="2826" y="914"/>
                    </a:moveTo>
                    <a:lnTo>
                      <a:pt x="2838" y="924"/>
                    </a:lnTo>
                    <a:lnTo>
                      <a:pt x="2861" y="939"/>
                    </a:lnTo>
                    <a:lnTo>
                      <a:pt x="2863" y="940"/>
                    </a:lnTo>
                    <a:lnTo>
                      <a:pt x="2863" y="941"/>
                    </a:lnTo>
                    <a:lnTo>
                      <a:pt x="2863" y="942"/>
                    </a:lnTo>
                    <a:lnTo>
                      <a:pt x="2861" y="942"/>
                    </a:lnTo>
                    <a:lnTo>
                      <a:pt x="2859" y="944"/>
                    </a:lnTo>
                    <a:lnTo>
                      <a:pt x="2858" y="944"/>
                    </a:lnTo>
                    <a:lnTo>
                      <a:pt x="2856" y="942"/>
                    </a:lnTo>
                    <a:lnTo>
                      <a:pt x="2832" y="926"/>
                    </a:lnTo>
                    <a:lnTo>
                      <a:pt x="2820" y="916"/>
                    </a:lnTo>
                    <a:lnTo>
                      <a:pt x="2818" y="915"/>
                    </a:lnTo>
                    <a:lnTo>
                      <a:pt x="2818" y="914"/>
                    </a:lnTo>
                    <a:lnTo>
                      <a:pt x="2820" y="914"/>
                    </a:lnTo>
                    <a:lnTo>
                      <a:pt x="2820" y="913"/>
                    </a:lnTo>
                    <a:lnTo>
                      <a:pt x="2822" y="913"/>
                    </a:lnTo>
                    <a:lnTo>
                      <a:pt x="2824" y="913"/>
                    </a:lnTo>
                    <a:lnTo>
                      <a:pt x="2826" y="914"/>
                    </a:lnTo>
                    <a:close/>
                    <a:moveTo>
                      <a:pt x="2893" y="952"/>
                    </a:moveTo>
                    <a:lnTo>
                      <a:pt x="2913" y="956"/>
                    </a:lnTo>
                    <a:lnTo>
                      <a:pt x="2939" y="959"/>
                    </a:lnTo>
                    <a:lnTo>
                      <a:pt x="2937" y="959"/>
                    </a:lnTo>
                    <a:lnTo>
                      <a:pt x="2945" y="959"/>
                    </a:lnTo>
                    <a:lnTo>
                      <a:pt x="2947" y="959"/>
                    </a:lnTo>
                    <a:lnTo>
                      <a:pt x="2949" y="959"/>
                    </a:lnTo>
                    <a:lnTo>
                      <a:pt x="2949" y="960"/>
                    </a:lnTo>
                    <a:lnTo>
                      <a:pt x="2951" y="960"/>
                    </a:lnTo>
                    <a:lnTo>
                      <a:pt x="2951" y="961"/>
                    </a:lnTo>
                    <a:lnTo>
                      <a:pt x="2949" y="962"/>
                    </a:lnTo>
                    <a:lnTo>
                      <a:pt x="2947" y="964"/>
                    </a:lnTo>
                    <a:lnTo>
                      <a:pt x="2939" y="964"/>
                    </a:lnTo>
                    <a:lnTo>
                      <a:pt x="2937" y="964"/>
                    </a:lnTo>
                    <a:lnTo>
                      <a:pt x="2911" y="961"/>
                    </a:lnTo>
                    <a:lnTo>
                      <a:pt x="2891" y="957"/>
                    </a:lnTo>
                    <a:lnTo>
                      <a:pt x="2889" y="956"/>
                    </a:lnTo>
                    <a:lnTo>
                      <a:pt x="2887" y="955"/>
                    </a:lnTo>
                    <a:lnTo>
                      <a:pt x="2889" y="954"/>
                    </a:lnTo>
                    <a:lnTo>
                      <a:pt x="2889" y="952"/>
                    </a:lnTo>
                    <a:lnTo>
                      <a:pt x="2891" y="952"/>
                    </a:lnTo>
                    <a:lnTo>
                      <a:pt x="2893" y="952"/>
                    </a:lnTo>
                    <a:close/>
                    <a:moveTo>
                      <a:pt x="2980" y="950"/>
                    </a:moveTo>
                    <a:lnTo>
                      <a:pt x="2988" y="949"/>
                    </a:lnTo>
                    <a:lnTo>
                      <a:pt x="3014" y="938"/>
                    </a:lnTo>
                    <a:lnTo>
                      <a:pt x="3026" y="931"/>
                    </a:lnTo>
                    <a:lnTo>
                      <a:pt x="3028" y="930"/>
                    </a:lnTo>
                    <a:lnTo>
                      <a:pt x="3030" y="931"/>
                    </a:lnTo>
                    <a:lnTo>
                      <a:pt x="3032" y="931"/>
                    </a:lnTo>
                    <a:lnTo>
                      <a:pt x="3032" y="933"/>
                    </a:lnTo>
                    <a:lnTo>
                      <a:pt x="3032" y="934"/>
                    </a:lnTo>
                    <a:lnTo>
                      <a:pt x="3030" y="935"/>
                    </a:lnTo>
                    <a:lnTo>
                      <a:pt x="3018" y="941"/>
                    </a:lnTo>
                    <a:lnTo>
                      <a:pt x="2992" y="952"/>
                    </a:lnTo>
                    <a:lnTo>
                      <a:pt x="2984" y="955"/>
                    </a:lnTo>
                    <a:lnTo>
                      <a:pt x="2982" y="955"/>
                    </a:lnTo>
                    <a:lnTo>
                      <a:pt x="2980" y="955"/>
                    </a:lnTo>
                    <a:lnTo>
                      <a:pt x="2978" y="954"/>
                    </a:lnTo>
                    <a:lnTo>
                      <a:pt x="2978" y="952"/>
                    </a:lnTo>
                    <a:lnTo>
                      <a:pt x="2980" y="951"/>
                    </a:lnTo>
                    <a:lnTo>
                      <a:pt x="2980" y="950"/>
                    </a:lnTo>
                    <a:close/>
                    <a:moveTo>
                      <a:pt x="3054" y="915"/>
                    </a:moveTo>
                    <a:lnTo>
                      <a:pt x="3073" y="900"/>
                    </a:lnTo>
                    <a:lnTo>
                      <a:pt x="3087" y="887"/>
                    </a:lnTo>
                    <a:lnTo>
                      <a:pt x="3089" y="887"/>
                    </a:lnTo>
                    <a:lnTo>
                      <a:pt x="3091" y="887"/>
                    </a:lnTo>
                    <a:lnTo>
                      <a:pt x="3093" y="887"/>
                    </a:lnTo>
                    <a:lnTo>
                      <a:pt x="3093" y="888"/>
                    </a:lnTo>
                    <a:lnTo>
                      <a:pt x="3093" y="889"/>
                    </a:lnTo>
                    <a:lnTo>
                      <a:pt x="3093" y="890"/>
                    </a:lnTo>
                    <a:lnTo>
                      <a:pt x="3079" y="904"/>
                    </a:lnTo>
                    <a:lnTo>
                      <a:pt x="3062" y="918"/>
                    </a:lnTo>
                    <a:lnTo>
                      <a:pt x="3060" y="919"/>
                    </a:lnTo>
                    <a:lnTo>
                      <a:pt x="3058" y="919"/>
                    </a:lnTo>
                    <a:lnTo>
                      <a:pt x="3056" y="919"/>
                    </a:lnTo>
                    <a:lnTo>
                      <a:pt x="3054" y="918"/>
                    </a:lnTo>
                    <a:lnTo>
                      <a:pt x="3054" y="916"/>
                    </a:lnTo>
                    <a:lnTo>
                      <a:pt x="3054" y="915"/>
                    </a:lnTo>
                    <a:close/>
                    <a:moveTo>
                      <a:pt x="3107" y="866"/>
                    </a:moveTo>
                    <a:lnTo>
                      <a:pt x="3133" y="835"/>
                    </a:lnTo>
                    <a:lnTo>
                      <a:pt x="3135" y="835"/>
                    </a:lnTo>
                    <a:lnTo>
                      <a:pt x="3137" y="833"/>
                    </a:lnTo>
                    <a:lnTo>
                      <a:pt x="3139" y="835"/>
                    </a:lnTo>
                    <a:lnTo>
                      <a:pt x="3139" y="836"/>
                    </a:lnTo>
                    <a:lnTo>
                      <a:pt x="3141" y="837"/>
                    </a:lnTo>
                    <a:lnTo>
                      <a:pt x="3139" y="837"/>
                    </a:lnTo>
                    <a:lnTo>
                      <a:pt x="3113" y="868"/>
                    </a:lnTo>
                    <a:lnTo>
                      <a:pt x="3113" y="869"/>
                    </a:lnTo>
                    <a:lnTo>
                      <a:pt x="3111" y="869"/>
                    </a:lnTo>
                    <a:lnTo>
                      <a:pt x="3109" y="869"/>
                    </a:lnTo>
                    <a:lnTo>
                      <a:pt x="3107" y="868"/>
                    </a:lnTo>
                    <a:lnTo>
                      <a:pt x="3107" y="867"/>
                    </a:lnTo>
                    <a:lnTo>
                      <a:pt x="3107" y="866"/>
                    </a:lnTo>
                    <a:close/>
                    <a:moveTo>
                      <a:pt x="3151" y="814"/>
                    </a:moveTo>
                    <a:lnTo>
                      <a:pt x="3173" y="781"/>
                    </a:lnTo>
                    <a:lnTo>
                      <a:pt x="3175" y="781"/>
                    </a:lnTo>
                    <a:lnTo>
                      <a:pt x="3175" y="780"/>
                    </a:lnTo>
                    <a:lnTo>
                      <a:pt x="3177" y="780"/>
                    </a:lnTo>
                    <a:lnTo>
                      <a:pt x="3179" y="780"/>
                    </a:lnTo>
                    <a:lnTo>
                      <a:pt x="3180" y="781"/>
                    </a:lnTo>
                    <a:lnTo>
                      <a:pt x="3180" y="783"/>
                    </a:lnTo>
                    <a:lnTo>
                      <a:pt x="3180" y="784"/>
                    </a:lnTo>
                    <a:lnTo>
                      <a:pt x="3159" y="815"/>
                    </a:lnTo>
                    <a:lnTo>
                      <a:pt x="3157" y="816"/>
                    </a:lnTo>
                    <a:lnTo>
                      <a:pt x="3157" y="817"/>
                    </a:lnTo>
                    <a:lnTo>
                      <a:pt x="3155" y="817"/>
                    </a:lnTo>
                    <a:lnTo>
                      <a:pt x="3153" y="817"/>
                    </a:lnTo>
                    <a:lnTo>
                      <a:pt x="3151" y="816"/>
                    </a:lnTo>
                    <a:lnTo>
                      <a:pt x="3151" y="815"/>
                    </a:lnTo>
                    <a:lnTo>
                      <a:pt x="3151" y="814"/>
                    </a:lnTo>
                    <a:close/>
                    <a:moveTo>
                      <a:pt x="3188" y="759"/>
                    </a:moveTo>
                    <a:lnTo>
                      <a:pt x="3202" y="738"/>
                    </a:lnTo>
                    <a:lnTo>
                      <a:pt x="3208" y="727"/>
                    </a:lnTo>
                    <a:lnTo>
                      <a:pt x="3210" y="726"/>
                    </a:lnTo>
                    <a:lnTo>
                      <a:pt x="3212" y="726"/>
                    </a:lnTo>
                    <a:lnTo>
                      <a:pt x="3214" y="726"/>
                    </a:lnTo>
                    <a:lnTo>
                      <a:pt x="3216" y="726"/>
                    </a:lnTo>
                    <a:lnTo>
                      <a:pt x="3216" y="727"/>
                    </a:lnTo>
                    <a:lnTo>
                      <a:pt x="3216" y="728"/>
                    </a:lnTo>
                    <a:lnTo>
                      <a:pt x="3208" y="741"/>
                    </a:lnTo>
                    <a:lnTo>
                      <a:pt x="3196" y="760"/>
                    </a:lnTo>
                    <a:lnTo>
                      <a:pt x="3194" y="762"/>
                    </a:lnTo>
                    <a:lnTo>
                      <a:pt x="3192" y="763"/>
                    </a:lnTo>
                    <a:lnTo>
                      <a:pt x="3190" y="762"/>
                    </a:lnTo>
                    <a:lnTo>
                      <a:pt x="3188" y="762"/>
                    </a:lnTo>
                    <a:lnTo>
                      <a:pt x="3188" y="760"/>
                    </a:lnTo>
                    <a:lnTo>
                      <a:pt x="3188" y="759"/>
                    </a:lnTo>
                    <a:close/>
                    <a:moveTo>
                      <a:pt x="3224" y="703"/>
                    </a:moveTo>
                    <a:lnTo>
                      <a:pt x="3244" y="671"/>
                    </a:lnTo>
                    <a:lnTo>
                      <a:pt x="3244" y="670"/>
                    </a:lnTo>
                    <a:lnTo>
                      <a:pt x="3246" y="670"/>
                    </a:lnTo>
                    <a:lnTo>
                      <a:pt x="3248" y="670"/>
                    </a:lnTo>
                    <a:lnTo>
                      <a:pt x="3250" y="670"/>
                    </a:lnTo>
                    <a:lnTo>
                      <a:pt x="3250" y="671"/>
                    </a:lnTo>
                    <a:lnTo>
                      <a:pt x="3250" y="672"/>
                    </a:lnTo>
                    <a:lnTo>
                      <a:pt x="3250" y="674"/>
                    </a:lnTo>
                    <a:lnTo>
                      <a:pt x="3230" y="706"/>
                    </a:lnTo>
                    <a:lnTo>
                      <a:pt x="3228" y="707"/>
                    </a:lnTo>
                    <a:lnTo>
                      <a:pt x="3226" y="707"/>
                    </a:lnTo>
                    <a:lnTo>
                      <a:pt x="3224" y="706"/>
                    </a:lnTo>
                    <a:lnTo>
                      <a:pt x="3222" y="705"/>
                    </a:lnTo>
                    <a:lnTo>
                      <a:pt x="3224" y="703"/>
                    </a:lnTo>
                    <a:close/>
                    <a:moveTo>
                      <a:pt x="3258" y="648"/>
                    </a:moveTo>
                    <a:lnTo>
                      <a:pt x="3276" y="615"/>
                    </a:lnTo>
                    <a:lnTo>
                      <a:pt x="3276" y="614"/>
                    </a:lnTo>
                    <a:lnTo>
                      <a:pt x="3278" y="614"/>
                    </a:lnTo>
                    <a:lnTo>
                      <a:pt x="3280" y="614"/>
                    </a:lnTo>
                    <a:lnTo>
                      <a:pt x="3282" y="614"/>
                    </a:lnTo>
                    <a:lnTo>
                      <a:pt x="3282" y="615"/>
                    </a:lnTo>
                    <a:lnTo>
                      <a:pt x="3282" y="617"/>
                    </a:lnTo>
                    <a:lnTo>
                      <a:pt x="3264" y="650"/>
                    </a:lnTo>
                    <a:lnTo>
                      <a:pt x="3262" y="651"/>
                    </a:lnTo>
                    <a:lnTo>
                      <a:pt x="3260" y="651"/>
                    </a:lnTo>
                    <a:lnTo>
                      <a:pt x="3258" y="651"/>
                    </a:lnTo>
                    <a:lnTo>
                      <a:pt x="3258" y="650"/>
                    </a:lnTo>
                    <a:lnTo>
                      <a:pt x="3256" y="649"/>
                    </a:lnTo>
                    <a:lnTo>
                      <a:pt x="3258" y="648"/>
                    </a:lnTo>
                    <a:close/>
                    <a:moveTo>
                      <a:pt x="3289" y="592"/>
                    </a:moveTo>
                    <a:lnTo>
                      <a:pt x="3313" y="561"/>
                    </a:lnTo>
                    <a:lnTo>
                      <a:pt x="3315" y="561"/>
                    </a:lnTo>
                    <a:lnTo>
                      <a:pt x="3315" y="560"/>
                    </a:lnTo>
                    <a:lnTo>
                      <a:pt x="3317" y="560"/>
                    </a:lnTo>
                    <a:lnTo>
                      <a:pt x="3319" y="560"/>
                    </a:lnTo>
                    <a:lnTo>
                      <a:pt x="3321" y="560"/>
                    </a:lnTo>
                    <a:lnTo>
                      <a:pt x="3321" y="561"/>
                    </a:lnTo>
                    <a:lnTo>
                      <a:pt x="3321" y="562"/>
                    </a:lnTo>
                    <a:lnTo>
                      <a:pt x="3321" y="563"/>
                    </a:lnTo>
                    <a:lnTo>
                      <a:pt x="3297" y="594"/>
                    </a:lnTo>
                    <a:lnTo>
                      <a:pt x="3297" y="596"/>
                    </a:lnTo>
                    <a:lnTo>
                      <a:pt x="3295" y="596"/>
                    </a:lnTo>
                    <a:lnTo>
                      <a:pt x="3293" y="596"/>
                    </a:lnTo>
                    <a:lnTo>
                      <a:pt x="3291" y="596"/>
                    </a:lnTo>
                    <a:lnTo>
                      <a:pt x="3291" y="594"/>
                    </a:lnTo>
                    <a:lnTo>
                      <a:pt x="3289" y="594"/>
                    </a:lnTo>
                    <a:lnTo>
                      <a:pt x="3289" y="593"/>
                    </a:lnTo>
                    <a:lnTo>
                      <a:pt x="3289" y="592"/>
                    </a:lnTo>
                    <a:close/>
                    <a:moveTo>
                      <a:pt x="3327" y="537"/>
                    </a:moveTo>
                    <a:lnTo>
                      <a:pt x="3339" y="514"/>
                    </a:lnTo>
                    <a:lnTo>
                      <a:pt x="3341" y="513"/>
                    </a:lnTo>
                    <a:lnTo>
                      <a:pt x="3343" y="513"/>
                    </a:lnTo>
                    <a:lnTo>
                      <a:pt x="3345" y="513"/>
                    </a:lnTo>
                    <a:lnTo>
                      <a:pt x="3347" y="513"/>
                    </a:lnTo>
                    <a:lnTo>
                      <a:pt x="3347" y="514"/>
                    </a:lnTo>
                    <a:lnTo>
                      <a:pt x="3347" y="515"/>
                    </a:lnTo>
                    <a:lnTo>
                      <a:pt x="3335" y="540"/>
                    </a:lnTo>
                    <a:lnTo>
                      <a:pt x="3333" y="540"/>
                    </a:lnTo>
                    <a:lnTo>
                      <a:pt x="3333" y="541"/>
                    </a:lnTo>
                    <a:lnTo>
                      <a:pt x="3331" y="541"/>
                    </a:lnTo>
                    <a:lnTo>
                      <a:pt x="3329" y="541"/>
                    </a:lnTo>
                    <a:lnTo>
                      <a:pt x="3327" y="540"/>
                    </a:lnTo>
                    <a:lnTo>
                      <a:pt x="3327" y="539"/>
                    </a:lnTo>
                    <a:lnTo>
                      <a:pt x="3327" y="537"/>
                    </a:lnTo>
                    <a:close/>
                  </a:path>
                </a:pathLst>
              </a:custGeom>
              <a:solidFill>
                <a:srgbClr val="FF0000"/>
              </a:solidFill>
              <a:ln w="28575">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56" name="Freeform 6">
                <a:extLst>
                  <a:ext uri="{FF2B5EF4-FFF2-40B4-BE49-F238E27FC236}">
                    <a16:creationId xmlns:a16="http://schemas.microsoft.com/office/drawing/2014/main" id="{78F5D2B5-E3C1-46CD-BBC0-F91FE5844F8C}"/>
                  </a:ext>
                </a:extLst>
              </p:cNvPr>
              <p:cNvSpPr>
                <a:spLocks noEditPoints="1"/>
              </p:cNvSpPr>
              <p:nvPr/>
            </p:nvSpPr>
            <p:spPr bwMode="auto">
              <a:xfrm>
                <a:off x="1970" y="2733"/>
                <a:ext cx="4484" cy="1338"/>
              </a:xfrm>
              <a:custGeom>
                <a:avLst/>
                <a:gdLst>
                  <a:gd name="T0" fmla="*/ 109 w 3343"/>
                  <a:gd name="T1" fmla="*/ 956 h 964"/>
                  <a:gd name="T2" fmla="*/ 202 w 3343"/>
                  <a:gd name="T3" fmla="*/ 947 h 964"/>
                  <a:gd name="T4" fmla="*/ 274 w 3343"/>
                  <a:gd name="T5" fmla="*/ 907 h 964"/>
                  <a:gd name="T6" fmla="*/ 301 w 3343"/>
                  <a:gd name="T7" fmla="*/ 884 h 964"/>
                  <a:gd name="T8" fmla="*/ 337 w 3343"/>
                  <a:gd name="T9" fmla="*/ 838 h 964"/>
                  <a:gd name="T10" fmla="*/ 424 w 3343"/>
                  <a:gd name="T11" fmla="*/ 707 h 964"/>
                  <a:gd name="T12" fmla="*/ 478 w 3343"/>
                  <a:gd name="T13" fmla="*/ 639 h 964"/>
                  <a:gd name="T14" fmla="*/ 492 w 3343"/>
                  <a:gd name="T15" fmla="*/ 620 h 964"/>
                  <a:gd name="T16" fmla="*/ 515 w 3343"/>
                  <a:gd name="T17" fmla="*/ 561 h 964"/>
                  <a:gd name="T18" fmla="*/ 601 w 3343"/>
                  <a:gd name="T19" fmla="*/ 415 h 964"/>
                  <a:gd name="T20" fmla="*/ 614 w 3343"/>
                  <a:gd name="T21" fmla="*/ 395 h 964"/>
                  <a:gd name="T22" fmla="*/ 640 w 3343"/>
                  <a:gd name="T23" fmla="*/ 337 h 964"/>
                  <a:gd name="T24" fmla="*/ 737 w 3343"/>
                  <a:gd name="T25" fmla="*/ 193 h 964"/>
                  <a:gd name="T26" fmla="*/ 781 w 3343"/>
                  <a:gd name="T27" fmla="*/ 142 h 964"/>
                  <a:gd name="T28" fmla="*/ 797 w 3343"/>
                  <a:gd name="T29" fmla="*/ 121 h 964"/>
                  <a:gd name="T30" fmla="*/ 840 w 3343"/>
                  <a:gd name="T31" fmla="*/ 68 h 964"/>
                  <a:gd name="T32" fmla="*/ 902 w 3343"/>
                  <a:gd name="T33" fmla="*/ 21 h 964"/>
                  <a:gd name="T34" fmla="*/ 1104 w 3343"/>
                  <a:gd name="T35" fmla="*/ 45 h 964"/>
                  <a:gd name="T36" fmla="*/ 1161 w 3343"/>
                  <a:gd name="T37" fmla="*/ 107 h 964"/>
                  <a:gd name="T38" fmla="*/ 1175 w 3343"/>
                  <a:gd name="T39" fmla="*/ 127 h 964"/>
                  <a:gd name="T40" fmla="*/ 1221 w 3343"/>
                  <a:gd name="T41" fmla="*/ 179 h 964"/>
                  <a:gd name="T42" fmla="*/ 1320 w 3343"/>
                  <a:gd name="T43" fmla="*/ 324 h 964"/>
                  <a:gd name="T44" fmla="*/ 1342 w 3343"/>
                  <a:gd name="T45" fmla="*/ 380 h 964"/>
                  <a:gd name="T46" fmla="*/ 1358 w 3343"/>
                  <a:gd name="T47" fmla="*/ 401 h 964"/>
                  <a:gd name="T48" fmla="*/ 1425 w 3343"/>
                  <a:gd name="T49" fmla="*/ 514 h 964"/>
                  <a:gd name="T50" fmla="*/ 1468 w 3343"/>
                  <a:gd name="T51" fmla="*/ 607 h 964"/>
                  <a:gd name="T52" fmla="*/ 1482 w 3343"/>
                  <a:gd name="T53" fmla="*/ 625 h 964"/>
                  <a:gd name="T54" fmla="*/ 1518 w 3343"/>
                  <a:gd name="T55" fmla="*/ 682 h 964"/>
                  <a:gd name="T56" fmla="*/ 1621 w 3343"/>
                  <a:gd name="T57" fmla="*/ 824 h 964"/>
                  <a:gd name="T58" fmla="*/ 1657 w 3343"/>
                  <a:gd name="T59" fmla="*/ 878 h 964"/>
                  <a:gd name="T60" fmla="*/ 1677 w 3343"/>
                  <a:gd name="T61" fmla="*/ 898 h 964"/>
                  <a:gd name="T62" fmla="*/ 1740 w 3343"/>
                  <a:gd name="T63" fmla="*/ 942 h 964"/>
                  <a:gd name="T64" fmla="*/ 1827 w 3343"/>
                  <a:gd name="T65" fmla="*/ 962 h 964"/>
                  <a:gd name="T66" fmla="*/ 1910 w 3343"/>
                  <a:gd name="T67" fmla="*/ 934 h 964"/>
                  <a:gd name="T68" fmla="*/ 2037 w 3343"/>
                  <a:gd name="T69" fmla="*/ 804 h 964"/>
                  <a:gd name="T70" fmla="*/ 2083 w 3343"/>
                  <a:gd name="T71" fmla="*/ 749 h 964"/>
                  <a:gd name="T72" fmla="*/ 2097 w 3343"/>
                  <a:gd name="T73" fmla="*/ 729 h 964"/>
                  <a:gd name="T74" fmla="*/ 2124 w 3343"/>
                  <a:gd name="T75" fmla="*/ 672 h 964"/>
                  <a:gd name="T76" fmla="*/ 2214 w 3343"/>
                  <a:gd name="T77" fmla="*/ 527 h 964"/>
                  <a:gd name="T78" fmla="*/ 2251 w 3343"/>
                  <a:gd name="T79" fmla="*/ 473 h 964"/>
                  <a:gd name="T80" fmla="*/ 2257 w 3343"/>
                  <a:gd name="T81" fmla="*/ 451 h 964"/>
                  <a:gd name="T82" fmla="*/ 2338 w 3343"/>
                  <a:gd name="T83" fmla="*/ 302 h 964"/>
                  <a:gd name="T84" fmla="*/ 2378 w 3343"/>
                  <a:gd name="T85" fmla="*/ 247 h 964"/>
                  <a:gd name="T86" fmla="*/ 2388 w 3343"/>
                  <a:gd name="T87" fmla="*/ 228 h 964"/>
                  <a:gd name="T88" fmla="*/ 2422 w 3343"/>
                  <a:gd name="T89" fmla="*/ 172 h 964"/>
                  <a:gd name="T90" fmla="*/ 2538 w 3343"/>
                  <a:gd name="T91" fmla="*/ 49 h 964"/>
                  <a:gd name="T92" fmla="*/ 2632 w 3343"/>
                  <a:gd name="T93" fmla="*/ 3 h 964"/>
                  <a:gd name="T94" fmla="*/ 2723 w 3343"/>
                  <a:gd name="T95" fmla="*/ 13 h 964"/>
                  <a:gd name="T96" fmla="*/ 2792 w 3343"/>
                  <a:gd name="T97" fmla="*/ 54 h 964"/>
                  <a:gd name="T98" fmla="*/ 2842 w 3343"/>
                  <a:gd name="T99" fmla="*/ 107 h 964"/>
                  <a:gd name="T100" fmla="*/ 2877 w 3343"/>
                  <a:gd name="T101" fmla="*/ 161 h 964"/>
                  <a:gd name="T102" fmla="*/ 2897 w 3343"/>
                  <a:gd name="T103" fmla="*/ 179 h 964"/>
                  <a:gd name="T104" fmla="*/ 2970 w 3343"/>
                  <a:gd name="T105" fmla="*/ 292 h 964"/>
                  <a:gd name="T106" fmla="*/ 3020 w 3343"/>
                  <a:gd name="T107" fmla="*/ 384 h 964"/>
                  <a:gd name="T108" fmla="*/ 3032 w 3343"/>
                  <a:gd name="T109" fmla="*/ 405 h 964"/>
                  <a:gd name="T110" fmla="*/ 3072 w 3343"/>
                  <a:gd name="T111" fmla="*/ 458 h 964"/>
                  <a:gd name="T112" fmla="*/ 3151 w 3343"/>
                  <a:gd name="T113" fmla="*/ 607 h 964"/>
                  <a:gd name="T114" fmla="*/ 3177 w 3343"/>
                  <a:gd name="T115" fmla="*/ 661 h 964"/>
                  <a:gd name="T116" fmla="*/ 3196 w 3343"/>
                  <a:gd name="T117" fmla="*/ 682 h 964"/>
                  <a:gd name="T118" fmla="*/ 3287 w 3343"/>
                  <a:gd name="T119" fmla="*/ 820 h 964"/>
                  <a:gd name="T120" fmla="*/ 3343 w 3343"/>
                  <a:gd name="T121" fmla="*/ 877 h 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43"/>
                  <a:gd name="T184" fmla="*/ 0 h 964"/>
                  <a:gd name="T185" fmla="*/ 3343 w 3343"/>
                  <a:gd name="T186" fmla="*/ 964 h 9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43" h="964">
                    <a:moveTo>
                      <a:pt x="8" y="895"/>
                    </a:moveTo>
                    <a:lnTo>
                      <a:pt x="34" y="918"/>
                    </a:lnTo>
                    <a:lnTo>
                      <a:pt x="40" y="923"/>
                    </a:lnTo>
                    <a:lnTo>
                      <a:pt x="42" y="924"/>
                    </a:lnTo>
                    <a:lnTo>
                      <a:pt x="42" y="925"/>
                    </a:lnTo>
                    <a:lnTo>
                      <a:pt x="40" y="926"/>
                    </a:lnTo>
                    <a:lnTo>
                      <a:pt x="38" y="926"/>
                    </a:lnTo>
                    <a:lnTo>
                      <a:pt x="36" y="926"/>
                    </a:lnTo>
                    <a:lnTo>
                      <a:pt x="26" y="921"/>
                    </a:lnTo>
                    <a:lnTo>
                      <a:pt x="0" y="898"/>
                    </a:lnTo>
                    <a:lnTo>
                      <a:pt x="0" y="897"/>
                    </a:lnTo>
                    <a:lnTo>
                      <a:pt x="0" y="895"/>
                    </a:lnTo>
                    <a:lnTo>
                      <a:pt x="2" y="895"/>
                    </a:lnTo>
                    <a:lnTo>
                      <a:pt x="4" y="894"/>
                    </a:lnTo>
                    <a:lnTo>
                      <a:pt x="6" y="894"/>
                    </a:lnTo>
                    <a:lnTo>
                      <a:pt x="8" y="895"/>
                    </a:lnTo>
                    <a:close/>
                    <a:moveTo>
                      <a:pt x="70" y="940"/>
                    </a:moveTo>
                    <a:lnTo>
                      <a:pt x="85" y="949"/>
                    </a:lnTo>
                    <a:lnTo>
                      <a:pt x="83" y="949"/>
                    </a:lnTo>
                    <a:lnTo>
                      <a:pt x="109" y="956"/>
                    </a:lnTo>
                    <a:lnTo>
                      <a:pt x="113" y="957"/>
                    </a:lnTo>
                    <a:lnTo>
                      <a:pt x="115" y="957"/>
                    </a:lnTo>
                    <a:lnTo>
                      <a:pt x="117" y="957"/>
                    </a:lnTo>
                    <a:lnTo>
                      <a:pt x="117" y="959"/>
                    </a:lnTo>
                    <a:lnTo>
                      <a:pt x="117" y="960"/>
                    </a:lnTo>
                    <a:lnTo>
                      <a:pt x="117" y="961"/>
                    </a:lnTo>
                    <a:lnTo>
                      <a:pt x="115" y="961"/>
                    </a:lnTo>
                    <a:lnTo>
                      <a:pt x="113" y="962"/>
                    </a:lnTo>
                    <a:lnTo>
                      <a:pt x="107" y="961"/>
                    </a:lnTo>
                    <a:lnTo>
                      <a:pt x="105" y="961"/>
                    </a:lnTo>
                    <a:lnTo>
                      <a:pt x="79" y="952"/>
                    </a:lnTo>
                    <a:lnTo>
                      <a:pt x="64" y="944"/>
                    </a:lnTo>
                    <a:lnTo>
                      <a:pt x="62" y="942"/>
                    </a:lnTo>
                    <a:lnTo>
                      <a:pt x="62" y="941"/>
                    </a:lnTo>
                    <a:lnTo>
                      <a:pt x="64" y="940"/>
                    </a:lnTo>
                    <a:lnTo>
                      <a:pt x="66" y="939"/>
                    </a:lnTo>
                    <a:lnTo>
                      <a:pt x="68" y="940"/>
                    </a:lnTo>
                    <a:lnTo>
                      <a:pt x="70" y="940"/>
                    </a:lnTo>
                    <a:close/>
                    <a:moveTo>
                      <a:pt x="153" y="959"/>
                    </a:moveTo>
                    <a:lnTo>
                      <a:pt x="169" y="959"/>
                    </a:lnTo>
                    <a:lnTo>
                      <a:pt x="167" y="960"/>
                    </a:lnTo>
                    <a:lnTo>
                      <a:pt x="202" y="947"/>
                    </a:lnTo>
                    <a:lnTo>
                      <a:pt x="204" y="947"/>
                    </a:lnTo>
                    <a:lnTo>
                      <a:pt x="206" y="949"/>
                    </a:lnTo>
                    <a:lnTo>
                      <a:pt x="208" y="950"/>
                    </a:lnTo>
                    <a:lnTo>
                      <a:pt x="206" y="951"/>
                    </a:lnTo>
                    <a:lnTo>
                      <a:pt x="204" y="952"/>
                    </a:lnTo>
                    <a:lnTo>
                      <a:pt x="171" y="964"/>
                    </a:lnTo>
                    <a:lnTo>
                      <a:pt x="169" y="964"/>
                    </a:lnTo>
                    <a:lnTo>
                      <a:pt x="153" y="964"/>
                    </a:lnTo>
                    <a:lnTo>
                      <a:pt x="151" y="964"/>
                    </a:lnTo>
                    <a:lnTo>
                      <a:pt x="149" y="964"/>
                    </a:lnTo>
                    <a:lnTo>
                      <a:pt x="149" y="962"/>
                    </a:lnTo>
                    <a:lnTo>
                      <a:pt x="149" y="961"/>
                    </a:lnTo>
                    <a:lnTo>
                      <a:pt x="149" y="960"/>
                    </a:lnTo>
                    <a:lnTo>
                      <a:pt x="151" y="960"/>
                    </a:lnTo>
                    <a:lnTo>
                      <a:pt x="153" y="959"/>
                    </a:lnTo>
                    <a:close/>
                    <a:moveTo>
                      <a:pt x="232" y="934"/>
                    </a:moveTo>
                    <a:lnTo>
                      <a:pt x="244" y="926"/>
                    </a:lnTo>
                    <a:lnTo>
                      <a:pt x="268" y="908"/>
                    </a:lnTo>
                    <a:lnTo>
                      <a:pt x="270" y="907"/>
                    </a:lnTo>
                    <a:lnTo>
                      <a:pt x="272" y="907"/>
                    </a:lnTo>
                    <a:lnTo>
                      <a:pt x="274" y="907"/>
                    </a:lnTo>
                    <a:lnTo>
                      <a:pt x="274" y="908"/>
                    </a:lnTo>
                    <a:lnTo>
                      <a:pt x="274" y="909"/>
                    </a:lnTo>
                    <a:lnTo>
                      <a:pt x="274" y="910"/>
                    </a:lnTo>
                    <a:lnTo>
                      <a:pt x="248" y="930"/>
                    </a:lnTo>
                    <a:lnTo>
                      <a:pt x="238" y="938"/>
                    </a:lnTo>
                    <a:lnTo>
                      <a:pt x="236" y="938"/>
                    </a:lnTo>
                    <a:lnTo>
                      <a:pt x="234" y="938"/>
                    </a:lnTo>
                    <a:lnTo>
                      <a:pt x="232" y="938"/>
                    </a:lnTo>
                    <a:lnTo>
                      <a:pt x="230" y="936"/>
                    </a:lnTo>
                    <a:lnTo>
                      <a:pt x="230" y="935"/>
                    </a:lnTo>
                    <a:lnTo>
                      <a:pt x="230" y="934"/>
                    </a:lnTo>
                    <a:lnTo>
                      <a:pt x="232" y="934"/>
                    </a:lnTo>
                    <a:close/>
                    <a:moveTo>
                      <a:pt x="289" y="887"/>
                    </a:moveTo>
                    <a:lnTo>
                      <a:pt x="293" y="882"/>
                    </a:lnTo>
                    <a:lnTo>
                      <a:pt x="317" y="857"/>
                    </a:lnTo>
                    <a:lnTo>
                      <a:pt x="317" y="856"/>
                    </a:lnTo>
                    <a:lnTo>
                      <a:pt x="319" y="856"/>
                    </a:lnTo>
                    <a:lnTo>
                      <a:pt x="321" y="856"/>
                    </a:lnTo>
                    <a:lnTo>
                      <a:pt x="323" y="856"/>
                    </a:lnTo>
                    <a:lnTo>
                      <a:pt x="323" y="857"/>
                    </a:lnTo>
                    <a:lnTo>
                      <a:pt x="323" y="858"/>
                    </a:lnTo>
                    <a:lnTo>
                      <a:pt x="323" y="859"/>
                    </a:lnTo>
                    <a:lnTo>
                      <a:pt x="301" y="884"/>
                    </a:lnTo>
                    <a:lnTo>
                      <a:pt x="295" y="889"/>
                    </a:lnTo>
                    <a:lnTo>
                      <a:pt x="293" y="890"/>
                    </a:lnTo>
                    <a:lnTo>
                      <a:pt x="291" y="890"/>
                    </a:lnTo>
                    <a:lnTo>
                      <a:pt x="289" y="890"/>
                    </a:lnTo>
                    <a:lnTo>
                      <a:pt x="289" y="889"/>
                    </a:lnTo>
                    <a:lnTo>
                      <a:pt x="287" y="889"/>
                    </a:lnTo>
                    <a:lnTo>
                      <a:pt x="287" y="888"/>
                    </a:lnTo>
                    <a:lnTo>
                      <a:pt x="289" y="887"/>
                    </a:lnTo>
                    <a:close/>
                    <a:moveTo>
                      <a:pt x="335" y="835"/>
                    </a:moveTo>
                    <a:lnTo>
                      <a:pt x="345" y="822"/>
                    </a:lnTo>
                    <a:lnTo>
                      <a:pt x="361" y="804"/>
                    </a:lnTo>
                    <a:lnTo>
                      <a:pt x="363" y="802"/>
                    </a:lnTo>
                    <a:lnTo>
                      <a:pt x="365" y="804"/>
                    </a:lnTo>
                    <a:lnTo>
                      <a:pt x="367" y="804"/>
                    </a:lnTo>
                    <a:lnTo>
                      <a:pt x="367" y="805"/>
                    </a:lnTo>
                    <a:lnTo>
                      <a:pt x="367" y="806"/>
                    </a:lnTo>
                    <a:lnTo>
                      <a:pt x="353" y="825"/>
                    </a:lnTo>
                    <a:lnTo>
                      <a:pt x="343" y="837"/>
                    </a:lnTo>
                    <a:lnTo>
                      <a:pt x="341" y="838"/>
                    </a:lnTo>
                    <a:lnTo>
                      <a:pt x="339" y="838"/>
                    </a:lnTo>
                    <a:lnTo>
                      <a:pt x="337" y="838"/>
                    </a:lnTo>
                    <a:lnTo>
                      <a:pt x="335" y="838"/>
                    </a:lnTo>
                    <a:lnTo>
                      <a:pt x="335" y="837"/>
                    </a:lnTo>
                    <a:lnTo>
                      <a:pt x="335" y="836"/>
                    </a:lnTo>
                    <a:lnTo>
                      <a:pt x="335" y="835"/>
                    </a:lnTo>
                    <a:close/>
                    <a:moveTo>
                      <a:pt x="377" y="781"/>
                    </a:moveTo>
                    <a:lnTo>
                      <a:pt x="396" y="749"/>
                    </a:lnTo>
                    <a:lnTo>
                      <a:pt x="398" y="749"/>
                    </a:lnTo>
                    <a:lnTo>
                      <a:pt x="400" y="748"/>
                    </a:lnTo>
                    <a:lnTo>
                      <a:pt x="402" y="748"/>
                    </a:lnTo>
                    <a:lnTo>
                      <a:pt x="404" y="749"/>
                    </a:lnTo>
                    <a:lnTo>
                      <a:pt x="404" y="750"/>
                    </a:lnTo>
                    <a:lnTo>
                      <a:pt x="404" y="752"/>
                    </a:lnTo>
                    <a:lnTo>
                      <a:pt x="385" y="784"/>
                    </a:lnTo>
                    <a:lnTo>
                      <a:pt x="383" y="785"/>
                    </a:lnTo>
                    <a:lnTo>
                      <a:pt x="381" y="785"/>
                    </a:lnTo>
                    <a:lnTo>
                      <a:pt x="379" y="785"/>
                    </a:lnTo>
                    <a:lnTo>
                      <a:pt x="377" y="785"/>
                    </a:lnTo>
                    <a:lnTo>
                      <a:pt x="377" y="784"/>
                    </a:lnTo>
                    <a:lnTo>
                      <a:pt x="377" y="783"/>
                    </a:lnTo>
                    <a:lnTo>
                      <a:pt x="377" y="781"/>
                    </a:lnTo>
                    <a:close/>
                    <a:moveTo>
                      <a:pt x="412" y="727"/>
                    </a:moveTo>
                    <a:lnTo>
                      <a:pt x="424" y="707"/>
                    </a:lnTo>
                    <a:lnTo>
                      <a:pt x="434" y="695"/>
                    </a:lnTo>
                    <a:lnTo>
                      <a:pt x="434" y="693"/>
                    </a:lnTo>
                    <a:lnTo>
                      <a:pt x="436" y="693"/>
                    </a:lnTo>
                    <a:lnTo>
                      <a:pt x="438" y="693"/>
                    </a:lnTo>
                    <a:lnTo>
                      <a:pt x="440" y="693"/>
                    </a:lnTo>
                    <a:lnTo>
                      <a:pt x="440" y="695"/>
                    </a:lnTo>
                    <a:lnTo>
                      <a:pt x="442" y="695"/>
                    </a:lnTo>
                    <a:lnTo>
                      <a:pt x="442" y="696"/>
                    </a:lnTo>
                    <a:lnTo>
                      <a:pt x="440" y="697"/>
                    </a:lnTo>
                    <a:lnTo>
                      <a:pt x="430" y="710"/>
                    </a:lnTo>
                    <a:lnTo>
                      <a:pt x="418" y="728"/>
                    </a:lnTo>
                    <a:lnTo>
                      <a:pt x="418" y="729"/>
                    </a:lnTo>
                    <a:lnTo>
                      <a:pt x="416" y="729"/>
                    </a:lnTo>
                    <a:lnTo>
                      <a:pt x="416" y="731"/>
                    </a:lnTo>
                    <a:lnTo>
                      <a:pt x="414" y="729"/>
                    </a:lnTo>
                    <a:lnTo>
                      <a:pt x="412" y="729"/>
                    </a:lnTo>
                    <a:lnTo>
                      <a:pt x="412" y="728"/>
                    </a:lnTo>
                    <a:lnTo>
                      <a:pt x="412" y="727"/>
                    </a:lnTo>
                    <a:close/>
                    <a:moveTo>
                      <a:pt x="452" y="672"/>
                    </a:moveTo>
                    <a:lnTo>
                      <a:pt x="458" y="665"/>
                    </a:lnTo>
                    <a:lnTo>
                      <a:pt x="472" y="640"/>
                    </a:lnTo>
                    <a:lnTo>
                      <a:pt x="474" y="640"/>
                    </a:lnTo>
                    <a:lnTo>
                      <a:pt x="474" y="639"/>
                    </a:lnTo>
                    <a:lnTo>
                      <a:pt x="476" y="639"/>
                    </a:lnTo>
                    <a:lnTo>
                      <a:pt x="478" y="639"/>
                    </a:lnTo>
                    <a:lnTo>
                      <a:pt x="478" y="640"/>
                    </a:lnTo>
                    <a:lnTo>
                      <a:pt x="480" y="640"/>
                    </a:lnTo>
                    <a:lnTo>
                      <a:pt x="480" y="641"/>
                    </a:lnTo>
                    <a:lnTo>
                      <a:pt x="480" y="643"/>
                    </a:lnTo>
                    <a:lnTo>
                      <a:pt x="466" y="667"/>
                    </a:lnTo>
                    <a:lnTo>
                      <a:pt x="460" y="675"/>
                    </a:lnTo>
                    <a:lnTo>
                      <a:pt x="458" y="676"/>
                    </a:lnTo>
                    <a:lnTo>
                      <a:pt x="456" y="676"/>
                    </a:lnTo>
                    <a:lnTo>
                      <a:pt x="454" y="676"/>
                    </a:lnTo>
                    <a:lnTo>
                      <a:pt x="452" y="675"/>
                    </a:lnTo>
                    <a:lnTo>
                      <a:pt x="452" y="674"/>
                    </a:lnTo>
                    <a:lnTo>
                      <a:pt x="452" y="672"/>
                    </a:lnTo>
                    <a:close/>
                    <a:moveTo>
                      <a:pt x="486" y="618"/>
                    </a:moveTo>
                    <a:lnTo>
                      <a:pt x="503" y="584"/>
                    </a:lnTo>
                    <a:lnTo>
                      <a:pt x="503" y="583"/>
                    </a:lnTo>
                    <a:lnTo>
                      <a:pt x="505" y="583"/>
                    </a:lnTo>
                    <a:lnTo>
                      <a:pt x="507" y="583"/>
                    </a:lnTo>
                    <a:lnTo>
                      <a:pt x="509" y="583"/>
                    </a:lnTo>
                    <a:lnTo>
                      <a:pt x="511" y="584"/>
                    </a:lnTo>
                    <a:lnTo>
                      <a:pt x="511" y="586"/>
                    </a:lnTo>
                    <a:lnTo>
                      <a:pt x="494" y="619"/>
                    </a:lnTo>
                    <a:lnTo>
                      <a:pt x="492" y="620"/>
                    </a:lnTo>
                    <a:lnTo>
                      <a:pt x="490" y="620"/>
                    </a:lnTo>
                    <a:lnTo>
                      <a:pt x="488" y="620"/>
                    </a:lnTo>
                    <a:lnTo>
                      <a:pt x="486" y="620"/>
                    </a:lnTo>
                    <a:lnTo>
                      <a:pt x="486" y="619"/>
                    </a:lnTo>
                    <a:lnTo>
                      <a:pt x="486" y="618"/>
                    </a:lnTo>
                    <a:close/>
                    <a:moveTo>
                      <a:pt x="515" y="561"/>
                    </a:moveTo>
                    <a:lnTo>
                      <a:pt x="535" y="529"/>
                    </a:lnTo>
                    <a:lnTo>
                      <a:pt x="535" y="527"/>
                    </a:lnTo>
                    <a:lnTo>
                      <a:pt x="537" y="527"/>
                    </a:lnTo>
                    <a:lnTo>
                      <a:pt x="539" y="527"/>
                    </a:lnTo>
                    <a:lnTo>
                      <a:pt x="541" y="527"/>
                    </a:lnTo>
                    <a:lnTo>
                      <a:pt x="543" y="529"/>
                    </a:lnTo>
                    <a:lnTo>
                      <a:pt x="543" y="530"/>
                    </a:lnTo>
                    <a:lnTo>
                      <a:pt x="523" y="563"/>
                    </a:lnTo>
                    <a:lnTo>
                      <a:pt x="521" y="565"/>
                    </a:lnTo>
                    <a:lnTo>
                      <a:pt x="519" y="565"/>
                    </a:lnTo>
                    <a:lnTo>
                      <a:pt x="517" y="563"/>
                    </a:lnTo>
                    <a:lnTo>
                      <a:pt x="515" y="562"/>
                    </a:lnTo>
                    <a:lnTo>
                      <a:pt x="515" y="561"/>
                    </a:lnTo>
                    <a:close/>
                    <a:moveTo>
                      <a:pt x="547" y="505"/>
                    </a:moveTo>
                    <a:lnTo>
                      <a:pt x="565" y="472"/>
                    </a:lnTo>
                    <a:lnTo>
                      <a:pt x="567" y="472"/>
                    </a:lnTo>
                    <a:lnTo>
                      <a:pt x="567" y="470"/>
                    </a:lnTo>
                    <a:lnTo>
                      <a:pt x="569" y="470"/>
                    </a:lnTo>
                    <a:lnTo>
                      <a:pt x="571" y="470"/>
                    </a:lnTo>
                    <a:lnTo>
                      <a:pt x="573" y="472"/>
                    </a:lnTo>
                    <a:lnTo>
                      <a:pt x="573" y="473"/>
                    </a:lnTo>
                    <a:lnTo>
                      <a:pt x="573" y="474"/>
                    </a:lnTo>
                    <a:lnTo>
                      <a:pt x="555" y="506"/>
                    </a:lnTo>
                    <a:lnTo>
                      <a:pt x="555" y="508"/>
                    </a:lnTo>
                    <a:lnTo>
                      <a:pt x="553" y="508"/>
                    </a:lnTo>
                    <a:lnTo>
                      <a:pt x="551" y="509"/>
                    </a:lnTo>
                    <a:lnTo>
                      <a:pt x="551" y="508"/>
                    </a:lnTo>
                    <a:lnTo>
                      <a:pt x="549" y="508"/>
                    </a:lnTo>
                    <a:lnTo>
                      <a:pt x="547" y="506"/>
                    </a:lnTo>
                    <a:lnTo>
                      <a:pt x="547" y="505"/>
                    </a:lnTo>
                    <a:close/>
                    <a:moveTo>
                      <a:pt x="579" y="448"/>
                    </a:moveTo>
                    <a:lnTo>
                      <a:pt x="597" y="416"/>
                    </a:lnTo>
                    <a:lnTo>
                      <a:pt x="597" y="415"/>
                    </a:lnTo>
                    <a:lnTo>
                      <a:pt x="599" y="415"/>
                    </a:lnTo>
                    <a:lnTo>
                      <a:pt x="601" y="415"/>
                    </a:lnTo>
                    <a:lnTo>
                      <a:pt x="603" y="415"/>
                    </a:lnTo>
                    <a:lnTo>
                      <a:pt x="603" y="416"/>
                    </a:lnTo>
                    <a:lnTo>
                      <a:pt x="605" y="416"/>
                    </a:lnTo>
                    <a:lnTo>
                      <a:pt x="603" y="417"/>
                    </a:lnTo>
                    <a:lnTo>
                      <a:pt x="587" y="451"/>
                    </a:lnTo>
                    <a:lnTo>
                      <a:pt x="585" y="451"/>
                    </a:lnTo>
                    <a:lnTo>
                      <a:pt x="585" y="452"/>
                    </a:lnTo>
                    <a:lnTo>
                      <a:pt x="583" y="452"/>
                    </a:lnTo>
                    <a:lnTo>
                      <a:pt x="581" y="452"/>
                    </a:lnTo>
                    <a:lnTo>
                      <a:pt x="579" y="452"/>
                    </a:lnTo>
                    <a:lnTo>
                      <a:pt x="579" y="451"/>
                    </a:lnTo>
                    <a:lnTo>
                      <a:pt x="579" y="449"/>
                    </a:lnTo>
                    <a:lnTo>
                      <a:pt x="579" y="448"/>
                    </a:lnTo>
                    <a:close/>
                    <a:moveTo>
                      <a:pt x="608" y="392"/>
                    </a:moveTo>
                    <a:lnTo>
                      <a:pt x="626" y="359"/>
                    </a:lnTo>
                    <a:lnTo>
                      <a:pt x="628" y="359"/>
                    </a:lnTo>
                    <a:lnTo>
                      <a:pt x="628" y="358"/>
                    </a:lnTo>
                    <a:lnTo>
                      <a:pt x="630" y="358"/>
                    </a:lnTo>
                    <a:lnTo>
                      <a:pt x="632" y="358"/>
                    </a:lnTo>
                    <a:lnTo>
                      <a:pt x="632" y="359"/>
                    </a:lnTo>
                    <a:lnTo>
                      <a:pt x="634" y="359"/>
                    </a:lnTo>
                    <a:lnTo>
                      <a:pt x="634" y="360"/>
                    </a:lnTo>
                    <a:lnTo>
                      <a:pt x="634" y="361"/>
                    </a:lnTo>
                    <a:lnTo>
                      <a:pt x="616" y="394"/>
                    </a:lnTo>
                    <a:lnTo>
                      <a:pt x="614" y="395"/>
                    </a:lnTo>
                    <a:lnTo>
                      <a:pt x="612" y="396"/>
                    </a:lnTo>
                    <a:lnTo>
                      <a:pt x="610" y="396"/>
                    </a:lnTo>
                    <a:lnTo>
                      <a:pt x="610" y="395"/>
                    </a:lnTo>
                    <a:lnTo>
                      <a:pt x="608" y="395"/>
                    </a:lnTo>
                    <a:lnTo>
                      <a:pt x="608" y="394"/>
                    </a:lnTo>
                    <a:lnTo>
                      <a:pt x="608" y="392"/>
                    </a:lnTo>
                    <a:close/>
                    <a:moveTo>
                      <a:pt x="640" y="337"/>
                    </a:moveTo>
                    <a:lnTo>
                      <a:pt x="658" y="303"/>
                    </a:lnTo>
                    <a:lnTo>
                      <a:pt x="658" y="302"/>
                    </a:lnTo>
                    <a:lnTo>
                      <a:pt x="660" y="302"/>
                    </a:lnTo>
                    <a:lnTo>
                      <a:pt x="662" y="302"/>
                    </a:lnTo>
                    <a:lnTo>
                      <a:pt x="664" y="302"/>
                    </a:lnTo>
                    <a:lnTo>
                      <a:pt x="666" y="303"/>
                    </a:lnTo>
                    <a:lnTo>
                      <a:pt x="666" y="304"/>
                    </a:lnTo>
                    <a:lnTo>
                      <a:pt x="666" y="306"/>
                    </a:lnTo>
                    <a:lnTo>
                      <a:pt x="646" y="338"/>
                    </a:lnTo>
                    <a:lnTo>
                      <a:pt x="646" y="339"/>
                    </a:lnTo>
                    <a:lnTo>
                      <a:pt x="644" y="339"/>
                    </a:lnTo>
                    <a:lnTo>
                      <a:pt x="642" y="339"/>
                    </a:lnTo>
                    <a:lnTo>
                      <a:pt x="640" y="339"/>
                    </a:lnTo>
                    <a:lnTo>
                      <a:pt x="640" y="338"/>
                    </a:lnTo>
                    <a:lnTo>
                      <a:pt x="638" y="337"/>
                    </a:lnTo>
                    <a:lnTo>
                      <a:pt x="640" y="337"/>
                    </a:lnTo>
                    <a:close/>
                    <a:moveTo>
                      <a:pt x="672" y="280"/>
                    </a:moveTo>
                    <a:lnTo>
                      <a:pt x="692" y="249"/>
                    </a:lnTo>
                    <a:lnTo>
                      <a:pt x="692" y="247"/>
                    </a:lnTo>
                    <a:lnTo>
                      <a:pt x="694" y="246"/>
                    </a:lnTo>
                    <a:lnTo>
                      <a:pt x="696" y="246"/>
                    </a:lnTo>
                    <a:lnTo>
                      <a:pt x="698" y="246"/>
                    </a:lnTo>
                    <a:lnTo>
                      <a:pt x="700" y="247"/>
                    </a:lnTo>
                    <a:lnTo>
                      <a:pt x="700" y="249"/>
                    </a:lnTo>
                    <a:lnTo>
                      <a:pt x="700" y="250"/>
                    </a:lnTo>
                    <a:lnTo>
                      <a:pt x="698" y="251"/>
                    </a:lnTo>
                    <a:lnTo>
                      <a:pt x="680" y="282"/>
                    </a:lnTo>
                    <a:lnTo>
                      <a:pt x="678" y="282"/>
                    </a:lnTo>
                    <a:lnTo>
                      <a:pt x="678" y="283"/>
                    </a:lnTo>
                    <a:lnTo>
                      <a:pt x="676" y="283"/>
                    </a:lnTo>
                    <a:lnTo>
                      <a:pt x="674" y="283"/>
                    </a:lnTo>
                    <a:lnTo>
                      <a:pt x="672" y="283"/>
                    </a:lnTo>
                    <a:lnTo>
                      <a:pt x="672" y="282"/>
                    </a:lnTo>
                    <a:lnTo>
                      <a:pt x="672" y="281"/>
                    </a:lnTo>
                    <a:lnTo>
                      <a:pt x="672" y="280"/>
                    </a:lnTo>
                    <a:close/>
                    <a:moveTo>
                      <a:pt x="710" y="225"/>
                    </a:moveTo>
                    <a:lnTo>
                      <a:pt x="725" y="207"/>
                    </a:lnTo>
                    <a:lnTo>
                      <a:pt x="733" y="194"/>
                    </a:lnTo>
                    <a:lnTo>
                      <a:pt x="735" y="194"/>
                    </a:lnTo>
                    <a:lnTo>
                      <a:pt x="737" y="193"/>
                    </a:lnTo>
                    <a:lnTo>
                      <a:pt x="739" y="193"/>
                    </a:lnTo>
                    <a:lnTo>
                      <a:pt x="741" y="194"/>
                    </a:lnTo>
                    <a:lnTo>
                      <a:pt x="741" y="195"/>
                    </a:lnTo>
                    <a:lnTo>
                      <a:pt x="741" y="197"/>
                    </a:lnTo>
                    <a:lnTo>
                      <a:pt x="733" y="209"/>
                    </a:lnTo>
                    <a:lnTo>
                      <a:pt x="717" y="228"/>
                    </a:lnTo>
                    <a:lnTo>
                      <a:pt x="715" y="229"/>
                    </a:lnTo>
                    <a:lnTo>
                      <a:pt x="714" y="229"/>
                    </a:lnTo>
                    <a:lnTo>
                      <a:pt x="712" y="229"/>
                    </a:lnTo>
                    <a:lnTo>
                      <a:pt x="712" y="228"/>
                    </a:lnTo>
                    <a:lnTo>
                      <a:pt x="710" y="228"/>
                    </a:lnTo>
                    <a:lnTo>
                      <a:pt x="710" y="226"/>
                    </a:lnTo>
                    <a:lnTo>
                      <a:pt x="710" y="225"/>
                    </a:lnTo>
                    <a:close/>
                    <a:moveTo>
                      <a:pt x="751" y="172"/>
                    </a:moveTo>
                    <a:lnTo>
                      <a:pt x="751" y="171"/>
                    </a:lnTo>
                    <a:lnTo>
                      <a:pt x="775" y="141"/>
                    </a:lnTo>
                    <a:lnTo>
                      <a:pt x="775" y="140"/>
                    </a:lnTo>
                    <a:lnTo>
                      <a:pt x="777" y="140"/>
                    </a:lnTo>
                    <a:lnTo>
                      <a:pt x="779" y="138"/>
                    </a:lnTo>
                    <a:lnTo>
                      <a:pt x="779" y="140"/>
                    </a:lnTo>
                    <a:lnTo>
                      <a:pt x="781" y="140"/>
                    </a:lnTo>
                    <a:lnTo>
                      <a:pt x="781" y="141"/>
                    </a:lnTo>
                    <a:lnTo>
                      <a:pt x="781" y="142"/>
                    </a:lnTo>
                    <a:lnTo>
                      <a:pt x="759" y="172"/>
                    </a:lnTo>
                    <a:lnTo>
                      <a:pt x="757" y="174"/>
                    </a:lnTo>
                    <a:lnTo>
                      <a:pt x="755" y="176"/>
                    </a:lnTo>
                    <a:lnTo>
                      <a:pt x="753" y="176"/>
                    </a:lnTo>
                    <a:lnTo>
                      <a:pt x="751" y="174"/>
                    </a:lnTo>
                    <a:lnTo>
                      <a:pt x="751" y="173"/>
                    </a:lnTo>
                    <a:lnTo>
                      <a:pt x="749" y="173"/>
                    </a:lnTo>
                    <a:lnTo>
                      <a:pt x="751" y="172"/>
                    </a:lnTo>
                    <a:close/>
                    <a:moveTo>
                      <a:pt x="791" y="119"/>
                    </a:moveTo>
                    <a:lnTo>
                      <a:pt x="803" y="102"/>
                    </a:lnTo>
                    <a:lnTo>
                      <a:pt x="819" y="88"/>
                    </a:lnTo>
                    <a:lnTo>
                      <a:pt x="821" y="86"/>
                    </a:lnTo>
                    <a:lnTo>
                      <a:pt x="822" y="86"/>
                    </a:lnTo>
                    <a:lnTo>
                      <a:pt x="824" y="86"/>
                    </a:lnTo>
                    <a:lnTo>
                      <a:pt x="824" y="88"/>
                    </a:lnTo>
                    <a:lnTo>
                      <a:pt x="826" y="89"/>
                    </a:lnTo>
                    <a:lnTo>
                      <a:pt x="824" y="90"/>
                    </a:lnTo>
                    <a:lnTo>
                      <a:pt x="811" y="105"/>
                    </a:lnTo>
                    <a:lnTo>
                      <a:pt x="799" y="120"/>
                    </a:lnTo>
                    <a:lnTo>
                      <a:pt x="797" y="121"/>
                    </a:lnTo>
                    <a:lnTo>
                      <a:pt x="795" y="121"/>
                    </a:lnTo>
                    <a:lnTo>
                      <a:pt x="793" y="121"/>
                    </a:lnTo>
                    <a:lnTo>
                      <a:pt x="791" y="120"/>
                    </a:lnTo>
                    <a:lnTo>
                      <a:pt x="791" y="119"/>
                    </a:lnTo>
                    <a:close/>
                    <a:moveTo>
                      <a:pt x="840" y="67"/>
                    </a:moveTo>
                    <a:lnTo>
                      <a:pt x="854" y="52"/>
                    </a:lnTo>
                    <a:lnTo>
                      <a:pt x="872" y="38"/>
                    </a:lnTo>
                    <a:lnTo>
                      <a:pt x="874" y="38"/>
                    </a:lnTo>
                    <a:lnTo>
                      <a:pt x="876" y="38"/>
                    </a:lnTo>
                    <a:lnTo>
                      <a:pt x="878" y="38"/>
                    </a:lnTo>
                    <a:lnTo>
                      <a:pt x="880" y="39"/>
                    </a:lnTo>
                    <a:lnTo>
                      <a:pt x="880" y="41"/>
                    </a:lnTo>
                    <a:lnTo>
                      <a:pt x="880" y="42"/>
                    </a:lnTo>
                    <a:lnTo>
                      <a:pt x="862" y="54"/>
                    </a:lnTo>
                    <a:lnTo>
                      <a:pt x="846" y="69"/>
                    </a:lnTo>
                    <a:lnTo>
                      <a:pt x="846" y="70"/>
                    </a:lnTo>
                    <a:lnTo>
                      <a:pt x="844" y="70"/>
                    </a:lnTo>
                    <a:lnTo>
                      <a:pt x="842" y="70"/>
                    </a:lnTo>
                    <a:lnTo>
                      <a:pt x="840" y="70"/>
                    </a:lnTo>
                    <a:lnTo>
                      <a:pt x="840" y="69"/>
                    </a:lnTo>
                    <a:lnTo>
                      <a:pt x="840" y="68"/>
                    </a:lnTo>
                    <a:lnTo>
                      <a:pt x="840" y="67"/>
                    </a:lnTo>
                    <a:close/>
                    <a:moveTo>
                      <a:pt x="902" y="21"/>
                    </a:moveTo>
                    <a:lnTo>
                      <a:pt x="908" y="18"/>
                    </a:lnTo>
                    <a:lnTo>
                      <a:pt x="933" y="6"/>
                    </a:lnTo>
                    <a:lnTo>
                      <a:pt x="935" y="6"/>
                    </a:lnTo>
                    <a:lnTo>
                      <a:pt x="949" y="2"/>
                    </a:lnTo>
                    <a:lnTo>
                      <a:pt x="951" y="2"/>
                    </a:lnTo>
                    <a:lnTo>
                      <a:pt x="953" y="2"/>
                    </a:lnTo>
                    <a:lnTo>
                      <a:pt x="953" y="3"/>
                    </a:lnTo>
                    <a:lnTo>
                      <a:pt x="955" y="5"/>
                    </a:lnTo>
                    <a:lnTo>
                      <a:pt x="955" y="6"/>
                    </a:lnTo>
                    <a:lnTo>
                      <a:pt x="953" y="7"/>
                    </a:lnTo>
                    <a:lnTo>
                      <a:pt x="937" y="11"/>
                    </a:lnTo>
                    <a:lnTo>
                      <a:pt x="914" y="22"/>
                    </a:lnTo>
                    <a:lnTo>
                      <a:pt x="908" y="24"/>
                    </a:lnTo>
                    <a:lnTo>
                      <a:pt x="906" y="26"/>
                    </a:lnTo>
                    <a:lnTo>
                      <a:pt x="904" y="26"/>
                    </a:lnTo>
                    <a:lnTo>
                      <a:pt x="902" y="24"/>
                    </a:lnTo>
                    <a:lnTo>
                      <a:pt x="900" y="23"/>
                    </a:lnTo>
                    <a:lnTo>
                      <a:pt x="900" y="22"/>
                    </a:lnTo>
                    <a:lnTo>
                      <a:pt x="902" y="21"/>
                    </a:lnTo>
                    <a:close/>
                    <a:moveTo>
                      <a:pt x="991" y="1"/>
                    </a:moveTo>
                    <a:lnTo>
                      <a:pt x="1023" y="6"/>
                    </a:lnTo>
                    <a:lnTo>
                      <a:pt x="1025" y="6"/>
                    </a:lnTo>
                    <a:lnTo>
                      <a:pt x="1044" y="12"/>
                    </a:lnTo>
                    <a:lnTo>
                      <a:pt x="1044" y="13"/>
                    </a:lnTo>
                    <a:lnTo>
                      <a:pt x="1046" y="14"/>
                    </a:lnTo>
                    <a:lnTo>
                      <a:pt x="1046" y="16"/>
                    </a:lnTo>
                    <a:lnTo>
                      <a:pt x="1044" y="17"/>
                    </a:lnTo>
                    <a:lnTo>
                      <a:pt x="1042" y="17"/>
                    </a:lnTo>
                    <a:lnTo>
                      <a:pt x="1040" y="17"/>
                    </a:lnTo>
                    <a:lnTo>
                      <a:pt x="1021" y="11"/>
                    </a:lnTo>
                    <a:lnTo>
                      <a:pt x="989" y="6"/>
                    </a:lnTo>
                    <a:lnTo>
                      <a:pt x="987" y="5"/>
                    </a:lnTo>
                    <a:lnTo>
                      <a:pt x="987" y="3"/>
                    </a:lnTo>
                    <a:lnTo>
                      <a:pt x="987" y="2"/>
                    </a:lnTo>
                    <a:lnTo>
                      <a:pt x="989" y="1"/>
                    </a:lnTo>
                    <a:lnTo>
                      <a:pt x="991" y="1"/>
                    </a:lnTo>
                    <a:close/>
                    <a:moveTo>
                      <a:pt x="1078" y="27"/>
                    </a:moveTo>
                    <a:lnTo>
                      <a:pt x="1104" y="45"/>
                    </a:lnTo>
                    <a:lnTo>
                      <a:pt x="1112" y="54"/>
                    </a:lnTo>
                    <a:lnTo>
                      <a:pt x="1114" y="55"/>
                    </a:lnTo>
                    <a:lnTo>
                      <a:pt x="1114" y="57"/>
                    </a:lnTo>
                    <a:lnTo>
                      <a:pt x="1112" y="57"/>
                    </a:lnTo>
                    <a:lnTo>
                      <a:pt x="1112" y="58"/>
                    </a:lnTo>
                    <a:lnTo>
                      <a:pt x="1110" y="58"/>
                    </a:lnTo>
                    <a:lnTo>
                      <a:pt x="1108" y="58"/>
                    </a:lnTo>
                    <a:lnTo>
                      <a:pt x="1106" y="57"/>
                    </a:lnTo>
                    <a:lnTo>
                      <a:pt x="1098" y="49"/>
                    </a:lnTo>
                    <a:lnTo>
                      <a:pt x="1072" y="31"/>
                    </a:lnTo>
                    <a:lnTo>
                      <a:pt x="1070" y="29"/>
                    </a:lnTo>
                    <a:lnTo>
                      <a:pt x="1070" y="28"/>
                    </a:lnTo>
                    <a:lnTo>
                      <a:pt x="1072" y="27"/>
                    </a:lnTo>
                    <a:lnTo>
                      <a:pt x="1074" y="26"/>
                    </a:lnTo>
                    <a:lnTo>
                      <a:pt x="1076" y="26"/>
                    </a:lnTo>
                    <a:lnTo>
                      <a:pt x="1076" y="27"/>
                    </a:lnTo>
                    <a:lnTo>
                      <a:pt x="1078" y="27"/>
                    </a:lnTo>
                    <a:close/>
                    <a:moveTo>
                      <a:pt x="1136" y="75"/>
                    </a:moveTo>
                    <a:lnTo>
                      <a:pt x="1155" y="94"/>
                    </a:lnTo>
                    <a:lnTo>
                      <a:pt x="1163" y="105"/>
                    </a:lnTo>
                    <a:lnTo>
                      <a:pt x="1165" y="105"/>
                    </a:lnTo>
                    <a:lnTo>
                      <a:pt x="1163" y="106"/>
                    </a:lnTo>
                    <a:lnTo>
                      <a:pt x="1163" y="107"/>
                    </a:lnTo>
                    <a:lnTo>
                      <a:pt x="1161" y="107"/>
                    </a:lnTo>
                    <a:lnTo>
                      <a:pt x="1161" y="109"/>
                    </a:lnTo>
                    <a:lnTo>
                      <a:pt x="1159" y="109"/>
                    </a:lnTo>
                    <a:lnTo>
                      <a:pt x="1157" y="107"/>
                    </a:lnTo>
                    <a:lnTo>
                      <a:pt x="1149" y="96"/>
                    </a:lnTo>
                    <a:lnTo>
                      <a:pt x="1128" y="78"/>
                    </a:lnTo>
                    <a:lnTo>
                      <a:pt x="1128" y="76"/>
                    </a:lnTo>
                    <a:lnTo>
                      <a:pt x="1128" y="75"/>
                    </a:lnTo>
                    <a:lnTo>
                      <a:pt x="1130" y="75"/>
                    </a:lnTo>
                    <a:lnTo>
                      <a:pt x="1130" y="74"/>
                    </a:lnTo>
                    <a:lnTo>
                      <a:pt x="1132" y="74"/>
                    </a:lnTo>
                    <a:lnTo>
                      <a:pt x="1134" y="74"/>
                    </a:lnTo>
                    <a:lnTo>
                      <a:pt x="1136" y="75"/>
                    </a:lnTo>
                    <a:close/>
                    <a:moveTo>
                      <a:pt x="1183" y="127"/>
                    </a:moveTo>
                    <a:lnTo>
                      <a:pt x="1207" y="158"/>
                    </a:lnTo>
                    <a:lnTo>
                      <a:pt x="1207" y="159"/>
                    </a:lnTo>
                    <a:lnTo>
                      <a:pt x="1205" y="161"/>
                    </a:lnTo>
                    <a:lnTo>
                      <a:pt x="1203" y="162"/>
                    </a:lnTo>
                    <a:lnTo>
                      <a:pt x="1201" y="162"/>
                    </a:lnTo>
                    <a:lnTo>
                      <a:pt x="1201" y="161"/>
                    </a:lnTo>
                    <a:lnTo>
                      <a:pt x="1199" y="159"/>
                    </a:lnTo>
                    <a:lnTo>
                      <a:pt x="1175" y="128"/>
                    </a:lnTo>
                    <a:lnTo>
                      <a:pt x="1175" y="127"/>
                    </a:lnTo>
                    <a:lnTo>
                      <a:pt x="1175" y="126"/>
                    </a:lnTo>
                    <a:lnTo>
                      <a:pt x="1177" y="126"/>
                    </a:lnTo>
                    <a:lnTo>
                      <a:pt x="1179" y="125"/>
                    </a:lnTo>
                    <a:lnTo>
                      <a:pt x="1179" y="126"/>
                    </a:lnTo>
                    <a:lnTo>
                      <a:pt x="1181" y="126"/>
                    </a:lnTo>
                    <a:lnTo>
                      <a:pt x="1183" y="127"/>
                    </a:lnTo>
                    <a:close/>
                    <a:moveTo>
                      <a:pt x="1223" y="181"/>
                    </a:moveTo>
                    <a:lnTo>
                      <a:pt x="1233" y="195"/>
                    </a:lnTo>
                    <a:lnTo>
                      <a:pt x="1245" y="213"/>
                    </a:lnTo>
                    <a:lnTo>
                      <a:pt x="1245" y="214"/>
                    </a:lnTo>
                    <a:lnTo>
                      <a:pt x="1243" y="215"/>
                    </a:lnTo>
                    <a:lnTo>
                      <a:pt x="1241" y="216"/>
                    </a:lnTo>
                    <a:lnTo>
                      <a:pt x="1239" y="215"/>
                    </a:lnTo>
                    <a:lnTo>
                      <a:pt x="1237" y="214"/>
                    </a:lnTo>
                    <a:lnTo>
                      <a:pt x="1227" y="198"/>
                    </a:lnTo>
                    <a:lnTo>
                      <a:pt x="1215" y="183"/>
                    </a:lnTo>
                    <a:lnTo>
                      <a:pt x="1215" y="182"/>
                    </a:lnTo>
                    <a:lnTo>
                      <a:pt x="1215" y="181"/>
                    </a:lnTo>
                    <a:lnTo>
                      <a:pt x="1217" y="181"/>
                    </a:lnTo>
                    <a:lnTo>
                      <a:pt x="1217" y="179"/>
                    </a:lnTo>
                    <a:lnTo>
                      <a:pt x="1219" y="179"/>
                    </a:lnTo>
                    <a:lnTo>
                      <a:pt x="1221" y="179"/>
                    </a:lnTo>
                    <a:lnTo>
                      <a:pt x="1223" y="181"/>
                    </a:lnTo>
                    <a:close/>
                    <a:moveTo>
                      <a:pt x="1258" y="235"/>
                    </a:moveTo>
                    <a:lnTo>
                      <a:pt x="1278" y="268"/>
                    </a:lnTo>
                    <a:lnTo>
                      <a:pt x="1280" y="268"/>
                    </a:lnTo>
                    <a:lnTo>
                      <a:pt x="1278" y="270"/>
                    </a:lnTo>
                    <a:lnTo>
                      <a:pt x="1278" y="271"/>
                    </a:lnTo>
                    <a:lnTo>
                      <a:pt x="1276" y="271"/>
                    </a:lnTo>
                    <a:lnTo>
                      <a:pt x="1274" y="271"/>
                    </a:lnTo>
                    <a:lnTo>
                      <a:pt x="1272" y="271"/>
                    </a:lnTo>
                    <a:lnTo>
                      <a:pt x="1272" y="270"/>
                    </a:lnTo>
                    <a:lnTo>
                      <a:pt x="1252" y="237"/>
                    </a:lnTo>
                    <a:lnTo>
                      <a:pt x="1252" y="236"/>
                    </a:lnTo>
                    <a:lnTo>
                      <a:pt x="1252" y="235"/>
                    </a:lnTo>
                    <a:lnTo>
                      <a:pt x="1254" y="234"/>
                    </a:lnTo>
                    <a:lnTo>
                      <a:pt x="1256" y="234"/>
                    </a:lnTo>
                    <a:lnTo>
                      <a:pt x="1258" y="235"/>
                    </a:lnTo>
                    <a:close/>
                    <a:moveTo>
                      <a:pt x="1294" y="291"/>
                    </a:moveTo>
                    <a:lnTo>
                      <a:pt x="1320" y="322"/>
                    </a:lnTo>
                    <a:lnTo>
                      <a:pt x="1320" y="323"/>
                    </a:lnTo>
                    <a:lnTo>
                      <a:pt x="1320" y="324"/>
                    </a:lnTo>
                    <a:lnTo>
                      <a:pt x="1318" y="324"/>
                    </a:lnTo>
                    <a:lnTo>
                      <a:pt x="1318" y="325"/>
                    </a:lnTo>
                    <a:lnTo>
                      <a:pt x="1316" y="325"/>
                    </a:lnTo>
                    <a:lnTo>
                      <a:pt x="1314" y="325"/>
                    </a:lnTo>
                    <a:lnTo>
                      <a:pt x="1312" y="324"/>
                    </a:lnTo>
                    <a:lnTo>
                      <a:pt x="1288" y="292"/>
                    </a:lnTo>
                    <a:lnTo>
                      <a:pt x="1288" y="291"/>
                    </a:lnTo>
                    <a:lnTo>
                      <a:pt x="1288" y="290"/>
                    </a:lnTo>
                    <a:lnTo>
                      <a:pt x="1290" y="290"/>
                    </a:lnTo>
                    <a:lnTo>
                      <a:pt x="1292" y="290"/>
                    </a:lnTo>
                    <a:lnTo>
                      <a:pt x="1294" y="290"/>
                    </a:lnTo>
                    <a:lnTo>
                      <a:pt x="1294" y="291"/>
                    </a:lnTo>
                    <a:close/>
                    <a:moveTo>
                      <a:pt x="1332" y="345"/>
                    </a:moveTo>
                    <a:lnTo>
                      <a:pt x="1346" y="370"/>
                    </a:lnTo>
                    <a:lnTo>
                      <a:pt x="1350" y="379"/>
                    </a:lnTo>
                    <a:lnTo>
                      <a:pt x="1350" y="380"/>
                    </a:lnTo>
                    <a:lnTo>
                      <a:pt x="1350" y="381"/>
                    </a:lnTo>
                    <a:lnTo>
                      <a:pt x="1348" y="381"/>
                    </a:lnTo>
                    <a:lnTo>
                      <a:pt x="1346" y="381"/>
                    </a:lnTo>
                    <a:lnTo>
                      <a:pt x="1344" y="381"/>
                    </a:lnTo>
                    <a:lnTo>
                      <a:pt x="1342" y="380"/>
                    </a:lnTo>
                    <a:lnTo>
                      <a:pt x="1338" y="371"/>
                    </a:lnTo>
                    <a:lnTo>
                      <a:pt x="1324" y="347"/>
                    </a:lnTo>
                    <a:lnTo>
                      <a:pt x="1324" y="345"/>
                    </a:lnTo>
                    <a:lnTo>
                      <a:pt x="1326" y="344"/>
                    </a:lnTo>
                    <a:lnTo>
                      <a:pt x="1328" y="344"/>
                    </a:lnTo>
                    <a:lnTo>
                      <a:pt x="1330" y="344"/>
                    </a:lnTo>
                    <a:lnTo>
                      <a:pt x="1332" y="344"/>
                    </a:lnTo>
                    <a:lnTo>
                      <a:pt x="1332" y="345"/>
                    </a:lnTo>
                    <a:close/>
                    <a:moveTo>
                      <a:pt x="1363" y="401"/>
                    </a:moveTo>
                    <a:lnTo>
                      <a:pt x="1371" y="415"/>
                    </a:lnTo>
                    <a:lnTo>
                      <a:pt x="1381" y="434"/>
                    </a:lnTo>
                    <a:lnTo>
                      <a:pt x="1381" y="436"/>
                    </a:lnTo>
                    <a:lnTo>
                      <a:pt x="1381" y="437"/>
                    </a:lnTo>
                    <a:lnTo>
                      <a:pt x="1379" y="437"/>
                    </a:lnTo>
                    <a:lnTo>
                      <a:pt x="1377" y="438"/>
                    </a:lnTo>
                    <a:lnTo>
                      <a:pt x="1375" y="437"/>
                    </a:lnTo>
                    <a:lnTo>
                      <a:pt x="1373" y="436"/>
                    </a:lnTo>
                    <a:lnTo>
                      <a:pt x="1363" y="417"/>
                    </a:lnTo>
                    <a:lnTo>
                      <a:pt x="1356" y="404"/>
                    </a:lnTo>
                    <a:lnTo>
                      <a:pt x="1356" y="402"/>
                    </a:lnTo>
                    <a:lnTo>
                      <a:pt x="1356" y="401"/>
                    </a:lnTo>
                    <a:lnTo>
                      <a:pt x="1358" y="401"/>
                    </a:lnTo>
                    <a:lnTo>
                      <a:pt x="1358" y="400"/>
                    </a:lnTo>
                    <a:lnTo>
                      <a:pt x="1359" y="400"/>
                    </a:lnTo>
                    <a:lnTo>
                      <a:pt x="1361" y="400"/>
                    </a:lnTo>
                    <a:lnTo>
                      <a:pt x="1363" y="401"/>
                    </a:lnTo>
                    <a:close/>
                    <a:moveTo>
                      <a:pt x="1395" y="458"/>
                    </a:moveTo>
                    <a:lnTo>
                      <a:pt x="1413" y="490"/>
                    </a:lnTo>
                    <a:lnTo>
                      <a:pt x="1413" y="491"/>
                    </a:lnTo>
                    <a:lnTo>
                      <a:pt x="1411" y="493"/>
                    </a:lnTo>
                    <a:lnTo>
                      <a:pt x="1409" y="494"/>
                    </a:lnTo>
                    <a:lnTo>
                      <a:pt x="1407" y="494"/>
                    </a:lnTo>
                    <a:lnTo>
                      <a:pt x="1405" y="493"/>
                    </a:lnTo>
                    <a:lnTo>
                      <a:pt x="1387" y="459"/>
                    </a:lnTo>
                    <a:lnTo>
                      <a:pt x="1387" y="458"/>
                    </a:lnTo>
                    <a:lnTo>
                      <a:pt x="1387" y="457"/>
                    </a:lnTo>
                    <a:lnTo>
                      <a:pt x="1389" y="457"/>
                    </a:lnTo>
                    <a:lnTo>
                      <a:pt x="1391" y="456"/>
                    </a:lnTo>
                    <a:lnTo>
                      <a:pt x="1393" y="457"/>
                    </a:lnTo>
                    <a:lnTo>
                      <a:pt x="1395" y="458"/>
                    </a:lnTo>
                    <a:close/>
                    <a:moveTo>
                      <a:pt x="1425" y="514"/>
                    </a:moveTo>
                    <a:lnTo>
                      <a:pt x="1443" y="547"/>
                    </a:lnTo>
                    <a:lnTo>
                      <a:pt x="1443" y="548"/>
                    </a:lnTo>
                    <a:lnTo>
                      <a:pt x="1441" y="550"/>
                    </a:lnTo>
                    <a:lnTo>
                      <a:pt x="1439" y="550"/>
                    </a:lnTo>
                    <a:lnTo>
                      <a:pt x="1437" y="550"/>
                    </a:lnTo>
                    <a:lnTo>
                      <a:pt x="1435" y="548"/>
                    </a:lnTo>
                    <a:lnTo>
                      <a:pt x="1417" y="516"/>
                    </a:lnTo>
                    <a:lnTo>
                      <a:pt x="1417" y="515"/>
                    </a:lnTo>
                    <a:lnTo>
                      <a:pt x="1417" y="514"/>
                    </a:lnTo>
                    <a:lnTo>
                      <a:pt x="1419" y="513"/>
                    </a:lnTo>
                    <a:lnTo>
                      <a:pt x="1421" y="513"/>
                    </a:lnTo>
                    <a:lnTo>
                      <a:pt x="1423" y="513"/>
                    </a:lnTo>
                    <a:lnTo>
                      <a:pt x="1425" y="514"/>
                    </a:lnTo>
                    <a:close/>
                    <a:moveTo>
                      <a:pt x="1455" y="571"/>
                    </a:moveTo>
                    <a:lnTo>
                      <a:pt x="1472" y="603"/>
                    </a:lnTo>
                    <a:lnTo>
                      <a:pt x="1472" y="604"/>
                    </a:lnTo>
                    <a:lnTo>
                      <a:pt x="1472" y="605"/>
                    </a:lnTo>
                    <a:lnTo>
                      <a:pt x="1470" y="607"/>
                    </a:lnTo>
                    <a:lnTo>
                      <a:pt x="1468" y="607"/>
                    </a:lnTo>
                    <a:lnTo>
                      <a:pt x="1466" y="605"/>
                    </a:lnTo>
                    <a:lnTo>
                      <a:pt x="1449" y="572"/>
                    </a:lnTo>
                    <a:lnTo>
                      <a:pt x="1447" y="571"/>
                    </a:lnTo>
                    <a:lnTo>
                      <a:pt x="1449" y="571"/>
                    </a:lnTo>
                    <a:lnTo>
                      <a:pt x="1449" y="570"/>
                    </a:lnTo>
                    <a:lnTo>
                      <a:pt x="1451" y="568"/>
                    </a:lnTo>
                    <a:lnTo>
                      <a:pt x="1453" y="568"/>
                    </a:lnTo>
                    <a:lnTo>
                      <a:pt x="1453" y="570"/>
                    </a:lnTo>
                    <a:lnTo>
                      <a:pt x="1455" y="570"/>
                    </a:lnTo>
                    <a:lnTo>
                      <a:pt x="1455" y="571"/>
                    </a:lnTo>
                    <a:close/>
                    <a:moveTo>
                      <a:pt x="1486" y="627"/>
                    </a:moveTo>
                    <a:lnTo>
                      <a:pt x="1506" y="659"/>
                    </a:lnTo>
                    <a:lnTo>
                      <a:pt x="1506" y="660"/>
                    </a:lnTo>
                    <a:lnTo>
                      <a:pt x="1504" y="661"/>
                    </a:lnTo>
                    <a:lnTo>
                      <a:pt x="1504" y="662"/>
                    </a:lnTo>
                    <a:lnTo>
                      <a:pt x="1502" y="662"/>
                    </a:lnTo>
                    <a:lnTo>
                      <a:pt x="1500" y="662"/>
                    </a:lnTo>
                    <a:lnTo>
                      <a:pt x="1498" y="661"/>
                    </a:lnTo>
                    <a:lnTo>
                      <a:pt x="1478" y="628"/>
                    </a:lnTo>
                    <a:lnTo>
                      <a:pt x="1478" y="627"/>
                    </a:lnTo>
                    <a:lnTo>
                      <a:pt x="1480" y="625"/>
                    </a:lnTo>
                    <a:lnTo>
                      <a:pt x="1482" y="625"/>
                    </a:lnTo>
                    <a:lnTo>
                      <a:pt x="1484" y="625"/>
                    </a:lnTo>
                    <a:lnTo>
                      <a:pt x="1486" y="625"/>
                    </a:lnTo>
                    <a:lnTo>
                      <a:pt x="1486" y="627"/>
                    </a:lnTo>
                    <a:close/>
                    <a:moveTo>
                      <a:pt x="1518" y="682"/>
                    </a:moveTo>
                    <a:lnTo>
                      <a:pt x="1526" y="696"/>
                    </a:lnTo>
                    <a:lnTo>
                      <a:pt x="1538" y="714"/>
                    </a:lnTo>
                    <a:lnTo>
                      <a:pt x="1538" y="716"/>
                    </a:lnTo>
                    <a:lnTo>
                      <a:pt x="1538" y="717"/>
                    </a:lnTo>
                    <a:lnTo>
                      <a:pt x="1538" y="718"/>
                    </a:lnTo>
                    <a:lnTo>
                      <a:pt x="1536" y="718"/>
                    </a:lnTo>
                    <a:lnTo>
                      <a:pt x="1534" y="718"/>
                    </a:lnTo>
                    <a:lnTo>
                      <a:pt x="1532" y="718"/>
                    </a:lnTo>
                    <a:lnTo>
                      <a:pt x="1530" y="717"/>
                    </a:lnTo>
                    <a:lnTo>
                      <a:pt x="1520" y="698"/>
                    </a:lnTo>
                    <a:lnTo>
                      <a:pt x="1512" y="685"/>
                    </a:lnTo>
                    <a:lnTo>
                      <a:pt x="1510" y="684"/>
                    </a:lnTo>
                    <a:lnTo>
                      <a:pt x="1512" y="682"/>
                    </a:lnTo>
                    <a:lnTo>
                      <a:pt x="1512" y="681"/>
                    </a:lnTo>
                    <a:lnTo>
                      <a:pt x="1514" y="681"/>
                    </a:lnTo>
                    <a:lnTo>
                      <a:pt x="1516" y="681"/>
                    </a:lnTo>
                    <a:lnTo>
                      <a:pt x="1518" y="682"/>
                    </a:lnTo>
                    <a:close/>
                    <a:moveTo>
                      <a:pt x="1552" y="738"/>
                    </a:moveTo>
                    <a:lnTo>
                      <a:pt x="1552" y="738"/>
                    </a:lnTo>
                    <a:lnTo>
                      <a:pt x="1573" y="770"/>
                    </a:lnTo>
                    <a:lnTo>
                      <a:pt x="1573" y="771"/>
                    </a:lnTo>
                    <a:lnTo>
                      <a:pt x="1572" y="773"/>
                    </a:lnTo>
                    <a:lnTo>
                      <a:pt x="1572" y="774"/>
                    </a:lnTo>
                    <a:lnTo>
                      <a:pt x="1570" y="774"/>
                    </a:lnTo>
                    <a:lnTo>
                      <a:pt x="1568" y="774"/>
                    </a:lnTo>
                    <a:lnTo>
                      <a:pt x="1568" y="773"/>
                    </a:lnTo>
                    <a:lnTo>
                      <a:pt x="1566" y="771"/>
                    </a:lnTo>
                    <a:lnTo>
                      <a:pt x="1546" y="741"/>
                    </a:lnTo>
                    <a:lnTo>
                      <a:pt x="1544" y="739"/>
                    </a:lnTo>
                    <a:lnTo>
                      <a:pt x="1546" y="738"/>
                    </a:lnTo>
                    <a:lnTo>
                      <a:pt x="1546" y="737"/>
                    </a:lnTo>
                    <a:lnTo>
                      <a:pt x="1548" y="737"/>
                    </a:lnTo>
                    <a:lnTo>
                      <a:pt x="1550" y="737"/>
                    </a:lnTo>
                    <a:lnTo>
                      <a:pt x="1552" y="737"/>
                    </a:lnTo>
                    <a:lnTo>
                      <a:pt x="1552" y="738"/>
                    </a:lnTo>
                    <a:close/>
                    <a:moveTo>
                      <a:pt x="1591" y="791"/>
                    </a:moveTo>
                    <a:lnTo>
                      <a:pt x="1613" y="811"/>
                    </a:lnTo>
                    <a:lnTo>
                      <a:pt x="1621" y="821"/>
                    </a:lnTo>
                    <a:lnTo>
                      <a:pt x="1621" y="822"/>
                    </a:lnTo>
                    <a:lnTo>
                      <a:pt x="1621" y="824"/>
                    </a:lnTo>
                    <a:lnTo>
                      <a:pt x="1619" y="825"/>
                    </a:lnTo>
                    <a:lnTo>
                      <a:pt x="1617" y="825"/>
                    </a:lnTo>
                    <a:lnTo>
                      <a:pt x="1615" y="825"/>
                    </a:lnTo>
                    <a:lnTo>
                      <a:pt x="1613" y="824"/>
                    </a:lnTo>
                    <a:lnTo>
                      <a:pt x="1605" y="814"/>
                    </a:lnTo>
                    <a:lnTo>
                      <a:pt x="1585" y="794"/>
                    </a:lnTo>
                    <a:lnTo>
                      <a:pt x="1585" y="793"/>
                    </a:lnTo>
                    <a:lnTo>
                      <a:pt x="1585" y="791"/>
                    </a:lnTo>
                    <a:lnTo>
                      <a:pt x="1587" y="790"/>
                    </a:lnTo>
                    <a:lnTo>
                      <a:pt x="1589" y="790"/>
                    </a:lnTo>
                    <a:lnTo>
                      <a:pt x="1591" y="790"/>
                    </a:lnTo>
                    <a:lnTo>
                      <a:pt x="1591" y="791"/>
                    </a:lnTo>
                    <a:close/>
                    <a:moveTo>
                      <a:pt x="1637" y="843"/>
                    </a:moveTo>
                    <a:lnTo>
                      <a:pt x="1639" y="846"/>
                    </a:lnTo>
                    <a:lnTo>
                      <a:pt x="1663" y="874"/>
                    </a:lnTo>
                    <a:lnTo>
                      <a:pt x="1663" y="876"/>
                    </a:lnTo>
                    <a:lnTo>
                      <a:pt x="1663" y="877"/>
                    </a:lnTo>
                    <a:lnTo>
                      <a:pt x="1661" y="878"/>
                    </a:lnTo>
                    <a:lnTo>
                      <a:pt x="1659" y="878"/>
                    </a:lnTo>
                    <a:lnTo>
                      <a:pt x="1657" y="878"/>
                    </a:lnTo>
                    <a:lnTo>
                      <a:pt x="1657" y="877"/>
                    </a:lnTo>
                    <a:lnTo>
                      <a:pt x="1631" y="847"/>
                    </a:lnTo>
                    <a:lnTo>
                      <a:pt x="1631" y="846"/>
                    </a:lnTo>
                    <a:lnTo>
                      <a:pt x="1631" y="845"/>
                    </a:lnTo>
                    <a:lnTo>
                      <a:pt x="1631" y="843"/>
                    </a:lnTo>
                    <a:lnTo>
                      <a:pt x="1633" y="842"/>
                    </a:lnTo>
                    <a:lnTo>
                      <a:pt x="1635" y="842"/>
                    </a:lnTo>
                    <a:lnTo>
                      <a:pt x="1637" y="843"/>
                    </a:lnTo>
                    <a:close/>
                    <a:moveTo>
                      <a:pt x="1684" y="895"/>
                    </a:moveTo>
                    <a:lnTo>
                      <a:pt x="1690" y="902"/>
                    </a:lnTo>
                    <a:lnTo>
                      <a:pt x="1716" y="920"/>
                    </a:lnTo>
                    <a:lnTo>
                      <a:pt x="1718" y="923"/>
                    </a:lnTo>
                    <a:lnTo>
                      <a:pt x="1718" y="924"/>
                    </a:lnTo>
                    <a:lnTo>
                      <a:pt x="1718" y="925"/>
                    </a:lnTo>
                    <a:lnTo>
                      <a:pt x="1716" y="926"/>
                    </a:lnTo>
                    <a:lnTo>
                      <a:pt x="1714" y="926"/>
                    </a:lnTo>
                    <a:lnTo>
                      <a:pt x="1712" y="925"/>
                    </a:lnTo>
                    <a:lnTo>
                      <a:pt x="1710" y="924"/>
                    </a:lnTo>
                    <a:lnTo>
                      <a:pt x="1684" y="904"/>
                    </a:lnTo>
                    <a:lnTo>
                      <a:pt x="1677" y="898"/>
                    </a:lnTo>
                    <a:lnTo>
                      <a:pt x="1677" y="897"/>
                    </a:lnTo>
                    <a:lnTo>
                      <a:pt x="1679" y="895"/>
                    </a:lnTo>
                    <a:lnTo>
                      <a:pt x="1679" y="894"/>
                    </a:lnTo>
                    <a:lnTo>
                      <a:pt x="1680" y="894"/>
                    </a:lnTo>
                    <a:lnTo>
                      <a:pt x="1682" y="894"/>
                    </a:lnTo>
                    <a:lnTo>
                      <a:pt x="1684" y="895"/>
                    </a:lnTo>
                    <a:close/>
                    <a:moveTo>
                      <a:pt x="1746" y="939"/>
                    </a:moveTo>
                    <a:lnTo>
                      <a:pt x="1768" y="949"/>
                    </a:lnTo>
                    <a:lnTo>
                      <a:pt x="1791" y="956"/>
                    </a:lnTo>
                    <a:lnTo>
                      <a:pt x="1793" y="957"/>
                    </a:lnTo>
                    <a:lnTo>
                      <a:pt x="1795" y="959"/>
                    </a:lnTo>
                    <a:lnTo>
                      <a:pt x="1795" y="960"/>
                    </a:lnTo>
                    <a:lnTo>
                      <a:pt x="1793" y="960"/>
                    </a:lnTo>
                    <a:lnTo>
                      <a:pt x="1793" y="961"/>
                    </a:lnTo>
                    <a:lnTo>
                      <a:pt x="1791" y="961"/>
                    </a:lnTo>
                    <a:lnTo>
                      <a:pt x="1789" y="961"/>
                    </a:lnTo>
                    <a:lnTo>
                      <a:pt x="1762" y="952"/>
                    </a:lnTo>
                    <a:lnTo>
                      <a:pt x="1742" y="944"/>
                    </a:lnTo>
                    <a:lnTo>
                      <a:pt x="1740" y="942"/>
                    </a:lnTo>
                    <a:lnTo>
                      <a:pt x="1740" y="941"/>
                    </a:lnTo>
                    <a:lnTo>
                      <a:pt x="1740" y="940"/>
                    </a:lnTo>
                    <a:lnTo>
                      <a:pt x="1742" y="939"/>
                    </a:lnTo>
                    <a:lnTo>
                      <a:pt x="1744" y="939"/>
                    </a:lnTo>
                    <a:lnTo>
                      <a:pt x="1746" y="939"/>
                    </a:lnTo>
                    <a:close/>
                    <a:moveTo>
                      <a:pt x="1829" y="957"/>
                    </a:moveTo>
                    <a:lnTo>
                      <a:pt x="1841" y="956"/>
                    </a:lnTo>
                    <a:lnTo>
                      <a:pt x="1875" y="951"/>
                    </a:lnTo>
                    <a:lnTo>
                      <a:pt x="1881" y="949"/>
                    </a:lnTo>
                    <a:lnTo>
                      <a:pt x="1883" y="949"/>
                    </a:lnTo>
                    <a:lnTo>
                      <a:pt x="1885" y="949"/>
                    </a:lnTo>
                    <a:lnTo>
                      <a:pt x="1887" y="949"/>
                    </a:lnTo>
                    <a:lnTo>
                      <a:pt x="1887" y="950"/>
                    </a:lnTo>
                    <a:lnTo>
                      <a:pt x="1887" y="951"/>
                    </a:lnTo>
                    <a:lnTo>
                      <a:pt x="1887" y="952"/>
                    </a:lnTo>
                    <a:lnTo>
                      <a:pt x="1885" y="952"/>
                    </a:lnTo>
                    <a:lnTo>
                      <a:pt x="1879" y="955"/>
                    </a:lnTo>
                    <a:lnTo>
                      <a:pt x="1879" y="956"/>
                    </a:lnTo>
                    <a:lnTo>
                      <a:pt x="1843" y="961"/>
                    </a:lnTo>
                    <a:lnTo>
                      <a:pt x="1831" y="962"/>
                    </a:lnTo>
                    <a:lnTo>
                      <a:pt x="1829" y="962"/>
                    </a:lnTo>
                    <a:lnTo>
                      <a:pt x="1827" y="962"/>
                    </a:lnTo>
                    <a:lnTo>
                      <a:pt x="1827" y="961"/>
                    </a:lnTo>
                    <a:lnTo>
                      <a:pt x="1825" y="961"/>
                    </a:lnTo>
                    <a:lnTo>
                      <a:pt x="1825" y="960"/>
                    </a:lnTo>
                    <a:lnTo>
                      <a:pt x="1827" y="959"/>
                    </a:lnTo>
                    <a:lnTo>
                      <a:pt x="1829" y="957"/>
                    </a:lnTo>
                    <a:close/>
                    <a:moveTo>
                      <a:pt x="1910" y="934"/>
                    </a:moveTo>
                    <a:lnTo>
                      <a:pt x="1926" y="924"/>
                    </a:lnTo>
                    <a:lnTo>
                      <a:pt x="1946" y="908"/>
                    </a:lnTo>
                    <a:lnTo>
                      <a:pt x="1948" y="907"/>
                    </a:lnTo>
                    <a:lnTo>
                      <a:pt x="1950" y="907"/>
                    </a:lnTo>
                    <a:lnTo>
                      <a:pt x="1952" y="907"/>
                    </a:lnTo>
                    <a:lnTo>
                      <a:pt x="1954" y="908"/>
                    </a:lnTo>
                    <a:lnTo>
                      <a:pt x="1954" y="909"/>
                    </a:lnTo>
                    <a:lnTo>
                      <a:pt x="1952" y="910"/>
                    </a:lnTo>
                    <a:lnTo>
                      <a:pt x="1932" y="926"/>
                    </a:lnTo>
                    <a:lnTo>
                      <a:pt x="1916" y="936"/>
                    </a:lnTo>
                    <a:lnTo>
                      <a:pt x="1914" y="938"/>
                    </a:lnTo>
                    <a:lnTo>
                      <a:pt x="1912" y="938"/>
                    </a:lnTo>
                    <a:lnTo>
                      <a:pt x="1910" y="936"/>
                    </a:lnTo>
                    <a:lnTo>
                      <a:pt x="1908" y="935"/>
                    </a:lnTo>
                    <a:lnTo>
                      <a:pt x="1910" y="934"/>
                    </a:lnTo>
                    <a:close/>
                    <a:moveTo>
                      <a:pt x="1968" y="887"/>
                    </a:moveTo>
                    <a:lnTo>
                      <a:pt x="1978" y="879"/>
                    </a:lnTo>
                    <a:lnTo>
                      <a:pt x="1998" y="857"/>
                    </a:lnTo>
                    <a:lnTo>
                      <a:pt x="2000" y="856"/>
                    </a:lnTo>
                    <a:lnTo>
                      <a:pt x="2001" y="856"/>
                    </a:lnTo>
                    <a:lnTo>
                      <a:pt x="2003" y="857"/>
                    </a:lnTo>
                    <a:lnTo>
                      <a:pt x="2003" y="858"/>
                    </a:lnTo>
                    <a:lnTo>
                      <a:pt x="2003" y="859"/>
                    </a:lnTo>
                    <a:lnTo>
                      <a:pt x="1984" y="882"/>
                    </a:lnTo>
                    <a:lnTo>
                      <a:pt x="1976" y="889"/>
                    </a:lnTo>
                    <a:lnTo>
                      <a:pt x="1974" y="890"/>
                    </a:lnTo>
                    <a:lnTo>
                      <a:pt x="1972" y="890"/>
                    </a:lnTo>
                    <a:lnTo>
                      <a:pt x="1970" y="890"/>
                    </a:lnTo>
                    <a:lnTo>
                      <a:pt x="1968" y="889"/>
                    </a:lnTo>
                    <a:lnTo>
                      <a:pt x="1968" y="888"/>
                    </a:lnTo>
                    <a:lnTo>
                      <a:pt x="1968" y="887"/>
                    </a:lnTo>
                    <a:close/>
                    <a:moveTo>
                      <a:pt x="2015" y="835"/>
                    </a:moveTo>
                    <a:lnTo>
                      <a:pt x="2029" y="817"/>
                    </a:lnTo>
                    <a:lnTo>
                      <a:pt x="2037" y="804"/>
                    </a:lnTo>
                    <a:lnTo>
                      <a:pt x="2039" y="802"/>
                    </a:lnTo>
                    <a:lnTo>
                      <a:pt x="2041" y="802"/>
                    </a:lnTo>
                    <a:lnTo>
                      <a:pt x="2043" y="802"/>
                    </a:lnTo>
                    <a:lnTo>
                      <a:pt x="2045" y="804"/>
                    </a:lnTo>
                    <a:lnTo>
                      <a:pt x="2045" y="805"/>
                    </a:lnTo>
                    <a:lnTo>
                      <a:pt x="2045" y="806"/>
                    </a:lnTo>
                    <a:lnTo>
                      <a:pt x="2035" y="820"/>
                    </a:lnTo>
                    <a:lnTo>
                      <a:pt x="2021" y="837"/>
                    </a:lnTo>
                    <a:lnTo>
                      <a:pt x="2021" y="838"/>
                    </a:lnTo>
                    <a:lnTo>
                      <a:pt x="2019" y="838"/>
                    </a:lnTo>
                    <a:lnTo>
                      <a:pt x="2017" y="838"/>
                    </a:lnTo>
                    <a:lnTo>
                      <a:pt x="2015" y="838"/>
                    </a:lnTo>
                    <a:lnTo>
                      <a:pt x="2013" y="837"/>
                    </a:lnTo>
                    <a:lnTo>
                      <a:pt x="2013" y="836"/>
                    </a:lnTo>
                    <a:lnTo>
                      <a:pt x="2015" y="835"/>
                    </a:lnTo>
                    <a:close/>
                    <a:moveTo>
                      <a:pt x="2053" y="781"/>
                    </a:moveTo>
                    <a:lnTo>
                      <a:pt x="2077" y="749"/>
                    </a:lnTo>
                    <a:lnTo>
                      <a:pt x="2079" y="748"/>
                    </a:lnTo>
                    <a:lnTo>
                      <a:pt x="2081" y="748"/>
                    </a:lnTo>
                    <a:lnTo>
                      <a:pt x="2083" y="749"/>
                    </a:lnTo>
                    <a:lnTo>
                      <a:pt x="2085" y="750"/>
                    </a:lnTo>
                    <a:lnTo>
                      <a:pt x="2083" y="752"/>
                    </a:lnTo>
                    <a:lnTo>
                      <a:pt x="2061" y="783"/>
                    </a:lnTo>
                    <a:lnTo>
                      <a:pt x="2061" y="784"/>
                    </a:lnTo>
                    <a:lnTo>
                      <a:pt x="2059" y="785"/>
                    </a:lnTo>
                    <a:lnTo>
                      <a:pt x="2057" y="785"/>
                    </a:lnTo>
                    <a:lnTo>
                      <a:pt x="2055" y="784"/>
                    </a:lnTo>
                    <a:lnTo>
                      <a:pt x="2053" y="783"/>
                    </a:lnTo>
                    <a:lnTo>
                      <a:pt x="2053" y="781"/>
                    </a:lnTo>
                    <a:close/>
                    <a:moveTo>
                      <a:pt x="2091" y="727"/>
                    </a:moveTo>
                    <a:lnTo>
                      <a:pt x="2107" y="702"/>
                    </a:lnTo>
                    <a:lnTo>
                      <a:pt x="2110" y="695"/>
                    </a:lnTo>
                    <a:lnTo>
                      <a:pt x="2110" y="693"/>
                    </a:lnTo>
                    <a:lnTo>
                      <a:pt x="2112" y="692"/>
                    </a:lnTo>
                    <a:lnTo>
                      <a:pt x="2114" y="692"/>
                    </a:lnTo>
                    <a:lnTo>
                      <a:pt x="2116" y="692"/>
                    </a:lnTo>
                    <a:lnTo>
                      <a:pt x="2116" y="693"/>
                    </a:lnTo>
                    <a:lnTo>
                      <a:pt x="2118" y="693"/>
                    </a:lnTo>
                    <a:lnTo>
                      <a:pt x="2118" y="695"/>
                    </a:lnTo>
                    <a:lnTo>
                      <a:pt x="2118" y="696"/>
                    </a:lnTo>
                    <a:lnTo>
                      <a:pt x="2112" y="703"/>
                    </a:lnTo>
                    <a:lnTo>
                      <a:pt x="2099" y="728"/>
                    </a:lnTo>
                    <a:lnTo>
                      <a:pt x="2097" y="729"/>
                    </a:lnTo>
                    <a:lnTo>
                      <a:pt x="2095" y="729"/>
                    </a:lnTo>
                    <a:lnTo>
                      <a:pt x="2093" y="729"/>
                    </a:lnTo>
                    <a:lnTo>
                      <a:pt x="2091" y="728"/>
                    </a:lnTo>
                    <a:lnTo>
                      <a:pt x="2091" y="727"/>
                    </a:lnTo>
                    <a:close/>
                    <a:moveTo>
                      <a:pt x="2124" y="671"/>
                    </a:moveTo>
                    <a:lnTo>
                      <a:pt x="2132" y="658"/>
                    </a:lnTo>
                    <a:lnTo>
                      <a:pt x="2146" y="639"/>
                    </a:lnTo>
                    <a:lnTo>
                      <a:pt x="2146" y="638"/>
                    </a:lnTo>
                    <a:lnTo>
                      <a:pt x="2148" y="638"/>
                    </a:lnTo>
                    <a:lnTo>
                      <a:pt x="2150" y="638"/>
                    </a:lnTo>
                    <a:lnTo>
                      <a:pt x="2152" y="638"/>
                    </a:lnTo>
                    <a:lnTo>
                      <a:pt x="2154" y="639"/>
                    </a:lnTo>
                    <a:lnTo>
                      <a:pt x="2154" y="640"/>
                    </a:lnTo>
                    <a:lnTo>
                      <a:pt x="2152" y="641"/>
                    </a:lnTo>
                    <a:lnTo>
                      <a:pt x="2140" y="659"/>
                    </a:lnTo>
                    <a:lnTo>
                      <a:pt x="2132" y="672"/>
                    </a:lnTo>
                    <a:lnTo>
                      <a:pt x="2130" y="674"/>
                    </a:lnTo>
                    <a:lnTo>
                      <a:pt x="2128" y="674"/>
                    </a:lnTo>
                    <a:lnTo>
                      <a:pt x="2126" y="674"/>
                    </a:lnTo>
                    <a:lnTo>
                      <a:pt x="2124" y="674"/>
                    </a:lnTo>
                    <a:lnTo>
                      <a:pt x="2124" y="672"/>
                    </a:lnTo>
                    <a:lnTo>
                      <a:pt x="2124" y="671"/>
                    </a:lnTo>
                    <a:close/>
                    <a:moveTo>
                      <a:pt x="2162" y="617"/>
                    </a:moveTo>
                    <a:lnTo>
                      <a:pt x="2166" y="612"/>
                    </a:lnTo>
                    <a:lnTo>
                      <a:pt x="2182" y="584"/>
                    </a:lnTo>
                    <a:lnTo>
                      <a:pt x="2184" y="583"/>
                    </a:lnTo>
                    <a:lnTo>
                      <a:pt x="2186" y="583"/>
                    </a:lnTo>
                    <a:lnTo>
                      <a:pt x="2188" y="583"/>
                    </a:lnTo>
                    <a:lnTo>
                      <a:pt x="2190" y="584"/>
                    </a:lnTo>
                    <a:lnTo>
                      <a:pt x="2190" y="586"/>
                    </a:lnTo>
                    <a:lnTo>
                      <a:pt x="2174" y="614"/>
                    </a:lnTo>
                    <a:lnTo>
                      <a:pt x="2170" y="619"/>
                    </a:lnTo>
                    <a:lnTo>
                      <a:pt x="2168" y="620"/>
                    </a:lnTo>
                    <a:lnTo>
                      <a:pt x="2166" y="620"/>
                    </a:lnTo>
                    <a:lnTo>
                      <a:pt x="2164" y="620"/>
                    </a:lnTo>
                    <a:lnTo>
                      <a:pt x="2164" y="619"/>
                    </a:lnTo>
                    <a:lnTo>
                      <a:pt x="2162" y="618"/>
                    </a:lnTo>
                    <a:lnTo>
                      <a:pt x="2162" y="617"/>
                    </a:lnTo>
                    <a:close/>
                    <a:moveTo>
                      <a:pt x="2196" y="561"/>
                    </a:moveTo>
                    <a:lnTo>
                      <a:pt x="2214" y="529"/>
                    </a:lnTo>
                    <a:lnTo>
                      <a:pt x="2214" y="527"/>
                    </a:lnTo>
                    <a:lnTo>
                      <a:pt x="2215" y="526"/>
                    </a:lnTo>
                    <a:lnTo>
                      <a:pt x="2217" y="526"/>
                    </a:lnTo>
                    <a:lnTo>
                      <a:pt x="2219" y="527"/>
                    </a:lnTo>
                    <a:lnTo>
                      <a:pt x="2221" y="527"/>
                    </a:lnTo>
                    <a:lnTo>
                      <a:pt x="2221" y="529"/>
                    </a:lnTo>
                    <a:lnTo>
                      <a:pt x="2221" y="530"/>
                    </a:lnTo>
                    <a:lnTo>
                      <a:pt x="2204" y="562"/>
                    </a:lnTo>
                    <a:lnTo>
                      <a:pt x="2202" y="563"/>
                    </a:lnTo>
                    <a:lnTo>
                      <a:pt x="2200" y="565"/>
                    </a:lnTo>
                    <a:lnTo>
                      <a:pt x="2198" y="565"/>
                    </a:lnTo>
                    <a:lnTo>
                      <a:pt x="2196" y="563"/>
                    </a:lnTo>
                    <a:lnTo>
                      <a:pt x="2196" y="562"/>
                    </a:lnTo>
                    <a:lnTo>
                      <a:pt x="2196" y="561"/>
                    </a:lnTo>
                    <a:close/>
                    <a:moveTo>
                      <a:pt x="2225" y="505"/>
                    </a:moveTo>
                    <a:lnTo>
                      <a:pt x="2243" y="472"/>
                    </a:lnTo>
                    <a:lnTo>
                      <a:pt x="2245" y="470"/>
                    </a:lnTo>
                    <a:lnTo>
                      <a:pt x="2247" y="470"/>
                    </a:lnTo>
                    <a:lnTo>
                      <a:pt x="2249" y="470"/>
                    </a:lnTo>
                    <a:lnTo>
                      <a:pt x="2251" y="470"/>
                    </a:lnTo>
                    <a:lnTo>
                      <a:pt x="2251" y="472"/>
                    </a:lnTo>
                    <a:lnTo>
                      <a:pt x="2251" y="473"/>
                    </a:lnTo>
                    <a:lnTo>
                      <a:pt x="2233" y="506"/>
                    </a:lnTo>
                    <a:lnTo>
                      <a:pt x="2233" y="508"/>
                    </a:lnTo>
                    <a:lnTo>
                      <a:pt x="2231" y="508"/>
                    </a:lnTo>
                    <a:lnTo>
                      <a:pt x="2229" y="508"/>
                    </a:lnTo>
                    <a:lnTo>
                      <a:pt x="2227" y="508"/>
                    </a:lnTo>
                    <a:lnTo>
                      <a:pt x="2225" y="506"/>
                    </a:lnTo>
                    <a:lnTo>
                      <a:pt x="2225" y="505"/>
                    </a:lnTo>
                    <a:close/>
                    <a:moveTo>
                      <a:pt x="2257" y="448"/>
                    </a:moveTo>
                    <a:lnTo>
                      <a:pt x="2275" y="416"/>
                    </a:lnTo>
                    <a:lnTo>
                      <a:pt x="2275" y="415"/>
                    </a:lnTo>
                    <a:lnTo>
                      <a:pt x="2277" y="413"/>
                    </a:lnTo>
                    <a:lnTo>
                      <a:pt x="2279" y="413"/>
                    </a:lnTo>
                    <a:lnTo>
                      <a:pt x="2281" y="415"/>
                    </a:lnTo>
                    <a:lnTo>
                      <a:pt x="2283" y="416"/>
                    </a:lnTo>
                    <a:lnTo>
                      <a:pt x="2281" y="417"/>
                    </a:lnTo>
                    <a:lnTo>
                      <a:pt x="2263" y="449"/>
                    </a:lnTo>
                    <a:lnTo>
                      <a:pt x="2263" y="451"/>
                    </a:lnTo>
                    <a:lnTo>
                      <a:pt x="2261" y="452"/>
                    </a:lnTo>
                    <a:lnTo>
                      <a:pt x="2259" y="452"/>
                    </a:lnTo>
                    <a:lnTo>
                      <a:pt x="2257" y="451"/>
                    </a:lnTo>
                    <a:lnTo>
                      <a:pt x="2257" y="449"/>
                    </a:lnTo>
                    <a:lnTo>
                      <a:pt x="2257" y="448"/>
                    </a:lnTo>
                    <a:close/>
                    <a:moveTo>
                      <a:pt x="2287" y="392"/>
                    </a:moveTo>
                    <a:lnTo>
                      <a:pt x="2305" y="359"/>
                    </a:lnTo>
                    <a:lnTo>
                      <a:pt x="2305" y="358"/>
                    </a:lnTo>
                    <a:lnTo>
                      <a:pt x="2307" y="358"/>
                    </a:lnTo>
                    <a:lnTo>
                      <a:pt x="2309" y="358"/>
                    </a:lnTo>
                    <a:lnTo>
                      <a:pt x="2311" y="358"/>
                    </a:lnTo>
                    <a:lnTo>
                      <a:pt x="2313" y="359"/>
                    </a:lnTo>
                    <a:lnTo>
                      <a:pt x="2313" y="360"/>
                    </a:lnTo>
                    <a:lnTo>
                      <a:pt x="2295" y="394"/>
                    </a:lnTo>
                    <a:lnTo>
                      <a:pt x="2293" y="395"/>
                    </a:lnTo>
                    <a:lnTo>
                      <a:pt x="2291" y="395"/>
                    </a:lnTo>
                    <a:lnTo>
                      <a:pt x="2289" y="395"/>
                    </a:lnTo>
                    <a:lnTo>
                      <a:pt x="2287" y="394"/>
                    </a:lnTo>
                    <a:lnTo>
                      <a:pt x="2287" y="392"/>
                    </a:lnTo>
                    <a:close/>
                    <a:moveTo>
                      <a:pt x="2317" y="335"/>
                    </a:moveTo>
                    <a:lnTo>
                      <a:pt x="2322" y="328"/>
                    </a:lnTo>
                    <a:lnTo>
                      <a:pt x="2336" y="303"/>
                    </a:lnTo>
                    <a:lnTo>
                      <a:pt x="2338" y="302"/>
                    </a:lnTo>
                    <a:lnTo>
                      <a:pt x="2340" y="302"/>
                    </a:lnTo>
                    <a:lnTo>
                      <a:pt x="2342" y="302"/>
                    </a:lnTo>
                    <a:lnTo>
                      <a:pt x="2344" y="302"/>
                    </a:lnTo>
                    <a:lnTo>
                      <a:pt x="2344" y="303"/>
                    </a:lnTo>
                    <a:lnTo>
                      <a:pt x="2344" y="304"/>
                    </a:lnTo>
                    <a:lnTo>
                      <a:pt x="2328" y="329"/>
                    </a:lnTo>
                    <a:lnTo>
                      <a:pt x="2324" y="337"/>
                    </a:lnTo>
                    <a:lnTo>
                      <a:pt x="2324" y="338"/>
                    </a:lnTo>
                    <a:lnTo>
                      <a:pt x="2322" y="339"/>
                    </a:lnTo>
                    <a:lnTo>
                      <a:pt x="2321" y="339"/>
                    </a:lnTo>
                    <a:lnTo>
                      <a:pt x="2319" y="338"/>
                    </a:lnTo>
                    <a:lnTo>
                      <a:pt x="2317" y="337"/>
                    </a:lnTo>
                    <a:lnTo>
                      <a:pt x="2317" y="335"/>
                    </a:lnTo>
                    <a:close/>
                    <a:moveTo>
                      <a:pt x="2350" y="280"/>
                    </a:moveTo>
                    <a:lnTo>
                      <a:pt x="2370" y="247"/>
                    </a:lnTo>
                    <a:lnTo>
                      <a:pt x="2370" y="246"/>
                    </a:lnTo>
                    <a:lnTo>
                      <a:pt x="2372" y="246"/>
                    </a:lnTo>
                    <a:lnTo>
                      <a:pt x="2374" y="246"/>
                    </a:lnTo>
                    <a:lnTo>
                      <a:pt x="2376" y="246"/>
                    </a:lnTo>
                    <a:lnTo>
                      <a:pt x="2378" y="247"/>
                    </a:lnTo>
                    <a:lnTo>
                      <a:pt x="2378" y="249"/>
                    </a:lnTo>
                    <a:lnTo>
                      <a:pt x="2358" y="282"/>
                    </a:lnTo>
                    <a:lnTo>
                      <a:pt x="2356" y="283"/>
                    </a:lnTo>
                    <a:lnTo>
                      <a:pt x="2354" y="283"/>
                    </a:lnTo>
                    <a:lnTo>
                      <a:pt x="2352" y="282"/>
                    </a:lnTo>
                    <a:lnTo>
                      <a:pt x="2350" y="282"/>
                    </a:lnTo>
                    <a:lnTo>
                      <a:pt x="2350" y="281"/>
                    </a:lnTo>
                    <a:lnTo>
                      <a:pt x="2350" y="280"/>
                    </a:lnTo>
                    <a:close/>
                    <a:moveTo>
                      <a:pt x="2384" y="224"/>
                    </a:moveTo>
                    <a:lnTo>
                      <a:pt x="2400" y="202"/>
                    </a:lnTo>
                    <a:lnTo>
                      <a:pt x="2406" y="192"/>
                    </a:lnTo>
                    <a:lnTo>
                      <a:pt x="2408" y="192"/>
                    </a:lnTo>
                    <a:lnTo>
                      <a:pt x="2408" y="190"/>
                    </a:lnTo>
                    <a:lnTo>
                      <a:pt x="2410" y="190"/>
                    </a:lnTo>
                    <a:lnTo>
                      <a:pt x="2412" y="190"/>
                    </a:lnTo>
                    <a:lnTo>
                      <a:pt x="2412" y="192"/>
                    </a:lnTo>
                    <a:lnTo>
                      <a:pt x="2414" y="192"/>
                    </a:lnTo>
                    <a:lnTo>
                      <a:pt x="2414" y="193"/>
                    </a:lnTo>
                    <a:lnTo>
                      <a:pt x="2414" y="194"/>
                    </a:lnTo>
                    <a:lnTo>
                      <a:pt x="2406" y="203"/>
                    </a:lnTo>
                    <a:lnTo>
                      <a:pt x="2392" y="226"/>
                    </a:lnTo>
                    <a:lnTo>
                      <a:pt x="2390" y="228"/>
                    </a:lnTo>
                    <a:lnTo>
                      <a:pt x="2388" y="228"/>
                    </a:lnTo>
                    <a:lnTo>
                      <a:pt x="2386" y="228"/>
                    </a:lnTo>
                    <a:lnTo>
                      <a:pt x="2386" y="226"/>
                    </a:lnTo>
                    <a:lnTo>
                      <a:pt x="2384" y="226"/>
                    </a:lnTo>
                    <a:lnTo>
                      <a:pt x="2384" y="225"/>
                    </a:lnTo>
                    <a:lnTo>
                      <a:pt x="2384" y="224"/>
                    </a:lnTo>
                    <a:close/>
                    <a:moveTo>
                      <a:pt x="2422" y="169"/>
                    </a:moveTo>
                    <a:lnTo>
                      <a:pt x="2426" y="164"/>
                    </a:lnTo>
                    <a:lnTo>
                      <a:pt x="2451" y="140"/>
                    </a:lnTo>
                    <a:lnTo>
                      <a:pt x="2451" y="138"/>
                    </a:lnTo>
                    <a:lnTo>
                      <a:pt x="2453" y="138"/>
                    </a:lnTo>
                    <a:lnTo>
                      <a:pt x="2455" y="138"/>
                    </a:lnTo>
                    <a:lnTo>
                      <a:pt x="2457" y="138"/>
                    </a:lnTo>
                    <a:lnTo>
                      <a:pt x="2457" y="140"/>
                    </a:lnTo>
                    <a:lnTo>
                      <a:pt x="2459" y="141"/>
                    </a:lnTo>
                    <a:lnTo>
                      <a:pt x="2457" y="142"/>
                    </a:lnTo>
                    <a:lnTo>
                      <a:pt x="2431" y="167"/>
                    </a:lnTo>
                    <a:lnTo>
                      <a:pt x="2433" y="167"/>
                    </a:lnTo>
                    <a:lnTo>
                      <a:pt x="2430" y="172"/>
                    </a:lnTo>
                    <a:lnTo>
                      <a:pt x="2428" y="172"/>
                    </a:lnTo>
                    <a:lnTo>
                      <a:pt x="2428" y="173"/>
                    </a:lnTo>
                    <a:lnTo>
                      <a:pt x="2426" y="173"/>
                    </a:lnTo>
                    <a:lnTo>
                      <a:pt x="2424" y="173"/>
                    </a:lnTo>
                    <a:lnTo>
                      <a:pt x="2424" y="172"/>
                    </a:lnTo>
                    <a:lnTo>
                      <a:pt x="2422" y="172"/>
                    </a:lnTo>
                    <a:lnTo>
                      <a:pt x="2422" y="171"/>
                    </a:lnTo>
                    <a:lnTo>
                      <a:pt x="2422" y="169"/>
                    </a:lnTo>
                    <a:close/>
                    <a:moveTo>
                      <a:pt x="2471" y="119"/>
                    </a:moveTo>
                    <a:lnTo>
                      <a:pt x="2485" y="100"/>
                    </a:lnTo>
                    <a:lnTo>
                      <a:pt x="2497" y="88"/>
                    </a:lnTo>
                    <a:lnTo>
                      <a:pt x="2499" y="86"/>
                    </a:lnTo>
                    <a:lnTo>
                      <a:pt x="2501" y="86"/>
                    </a:lnTo>
                    <a:lnTo>
                      <a:pt x="2503" y="86"/>
                    </a:lnTo>
                    <a:lnTo>
                      <a:pt x="2503" y="88"/>
                    </a:lnTo>
                    <a:lnTo>
                      <a:pt x="2505" y="88"/>
                    </a:lnTo>
                    <a:lnTo>
                      <a:pt x="2505" y="89"/>
                    </a:lnTo>
                    <a:lnTo>
                      <a:pt x="2505" y="90"/>
                    </a:lnTo>
                    <a:lnTo>
                      <a:pt x="2493" y="102"/>
                    </a:lnTo>
                    <a:lnTo>
                      <a:pt x="2477" y="121"/>
                    </a:lnTo>
                    <a:lnTo>
                      <a:pt x="2475" y="122"/>
                    </a:lnTo>
                    <a:lnTo>
                      <a:pt x="2473" y="122"/>
                    </a:lnTo>
                    <a:lnTo>
                      <a:pt x="2473" y="121"/>
                    </a:lnTo>
                    <a:lnTo>
                      <a:pt x="2471" y="121"/>
                    </a:lnTo>
                    <a:lnTo>
                      <a:pt x="2471" y="120"/>
                    </a:lnTo>
                    <a:lnTo>
                      <a:pt x="2471" y="119"/>
                    </a:lnTo>
                    <a:close/>
                    <a:moveTo>
                      <a:pt x="2519" y="67"/>
                    </a:moveTo>
                    <a:lnTo>
                      <a:pt x="2538" y="49"/>
                    </a:lnTo>
                    <a:lnTo>
                      <a:pt x="2552" y="38"/>
                    </a:lnTo>
                    <a:lnTo>
                      <a:pt x="2554" y="38"/>
                    </a:lnTo>
                    <a:lnTo>
                      <a:pt x="2556" y="38"/>
                    </a:lnTo>
                    <a:lnTo>
                      <a:pt x="2558" y="39"/>
                    </a:lnTo>
                    <a:lnTo>
                      <a:pt x="2558" y="41"/>
                    </a:lnTo>
                    <a:lnTo>
                      <a:pt x="2558" y="42"/>
                    </a:lnTo>
                    <a:lnTo>
                      <a:pt x="2544" y="52"/>
                    </a:lnTo>
                    <a:lnTo>
                      <a:pt x="2525" y="69"/>
                    </a:lnTo>
                    <a:lnTo>
                      <a:pt x="2523" y="70"/>
                    </a:lnTo>
                    <a:lnTo>
                      <a:pt x="2521" y="70"/>
                    </a:lnTo>
                    <a:lnTo>
                      <a:pt x="2519" y="70"/>
                    </a:lnTo>
                    <a:lnTo>
                      <a:pt x="2519" y="69"/>
                    </a:lnTo>
                    <a:lnTo>
                      <a:pt x="2517" y="68"/>
                    </a:lnTo>
                    <a:lnTo>
                      <a:pt x="2519" y="67"/>
                    </a:lnTo>
                    <a:close/>
                    <a:moveTo>
                      <a:pt x="2580" y="21"/>
                    </a:moveTo>
                    <a:lnTo>
                      <a:pt x="2590" y="14"/>
                    </a:lnTo>
                    <a:lnTo>
                      <a:pt x="2592" y="14"/>
                    </a:lnTo>
                    <a:lnTo>
                      <a:pt x="2618" y="6"/>
                    </a:lnTo>
                    <a:lnTo>
                      <a:pt x="2630" y="3"/>
                    </a:lnTo>
                    <a:lnTo>
                      <a:pt x="2632" y="3"/>
                    </a:lnTo>
                    <a:lnTo>
                      <a:pt x="2634" y="5"/>
                    </a:lnTo>
                    <a:lnTo>
                      <a:pt x="2634" y="6"/>
                    </a:lnTo>
                    <a:lnTo>
                      <a:pt x="2634" y="7"/>
                    </a:lnTo>
                    <a:lnTo>
                      <a:pt x="2632" y="8"/>
                    </a:lnTo>
                    <a:lnTo>
                      <a:pt x="2620" y="11"/>
                    </a:lnTo>
                    <a:lnTo>
                      <a:pt x="2594" y="19"/>
                    </a:lnTo>
                    <a:lnTo>
                      <a:pt x="2596" y="18"/>
                    </a:lnTo>
                    <a:lnTo>
                      <a:pt x="2584" y="24"/>
                    </a:lnTo>
                    <a:lnTo>
                      <a:pt x="2582" y="24"/>
                    </a:lnTo>
                    <a:lnTo>
                      <a:pt x="2580" y="24"/>
                    </a:lnTo>
                    <a:lnTo>
                      <a:pt x="2578" y="23"/>
                    </a:lnTo>
                    <a:lnTo>
                      <a:pt x="2578" y="22"/>
                    </a:lnTo>
                    <a:lnTo>
                      <a:pt x="2580" y="21"/>
                    </a:lnTo>
                    <a:close/>
                    <a:moveTo>
                      <a:pt x="2669" y="0"/>
                    </a:moveTo>
                    <a:lnTo>
                      <a:pt x="2671" y="0"/>
                    </a:lnTo>
                    <a:lnTo>
                      <a:pt x="2671" y="1"/>
                    </a:lnTo>
                    <a:lnTo>
                      <a:pt x="2697" y="6"/>
                    </a:lnTo>
                    <a:lnTo>
                      <a:pt x="2699" y="6"/>
                    </a:lnTo>
                    <a:lnTo>
                      <a:pt x="2723" y="13"/>
                    </a:lnTo>
                    <a:lnTo>
                      <a:pt x="2723" y="14"/>
                    </a:lnTo>
                    <a:lnTo>
                      <a:pt x="2725" y="16"/>
                    </a:lnTo>
                    <a:lnTo>
                      <a:pt x="2723" y="17"/>
                    </a:lnTo>
                    <a:lnTo>
                      <a:pt x="2723" y="18"/>
                    </a:lnTo>
                    <a:lnTo>
                      <a:pt x="2721" y="18"/>
                    </a:lnTo>
                    <a:lnTo>
                      <a:pt x="2719" y="18"/>
                    </a:lnTo>
                    <a:lnTo>
                      <a:pt x="2695" y="11"/>
                    </a:lnTo>
                    <a:lnTo>
                      <a:pt x="2669" y="5"/>
                    </a:lnTo>
                    <a:lnTo>
                      <a:pt x="2671" y="5"/>
                    </a:lnTo>
                    <a:lnTo>
                      <a:pt x="2669" y="5"/>
                    </a:lnTo>
                    <a:lnTo>
                      <a:pt x="2667" y="5"/>
                    </a:lnTo>
                    <a:lnTo>
                      <a:pt x="2665" y="3"/>
                    </a:lnTo>
                    <a:lnTo>
                      <a:pt x="2665" y="2"/>
                    </a:lnTo>
                    <a:lnTo>
                      <a:pt x="2667" y="1"/>
                    </a:lnTo>
                    <a:lnTo>
                      <a:pt x="2669" y="0"/>
                    </a:lnTo>
                    <a:close/>
                    <a:moveTo>
                      <a:pt x="2756" y="27"/>
                    </a:moveTo>
                    <a:lnTo>
                      <a:pt x="2758" y="28"/>
                    </a:lnTo>
                    <a:lnTo>
                      <a:pt x="2760" y="29"/>
                    </a:lnTo>
                    <a:lnTo>
                      <a:pt x="2786" y="49"/>
                    </a:lnTo>
                    <a:lnTo>
                      <a:pt x="2792" y="54"/>
                    </a:lnTo>
                    <a:lnTo>
                      <a:pt x="2792" y="55"/>
                    </a:lnTo>
                    <a:lnTo>
                      <a:pt x="2792" y="57"/>
                    </a:lnTo>
                    <a:lnTo>
                      <a:pt x="2792" y="58"/>
                    </a:lnTo>
                    <a:lnTo>
                      <a:pt x="2790" y="58"/>
                    </a:lnTo>
                    <a:lnTo>
                      <a:pt x="2788" y="58"/>
                    </a:lnTo>
                    <a:lnTo>
                      <a:pt x="2786" y="58"/>
                    </a:lnTo>
                    <a:lnTo>
                      <a:pt x="2780" y="52"/>
                    </a:lnTo>
                    <a:lnTo>
                      <a:pt x="2754" y="32"/>
                    </a:lnTo>
                    <a:lnTo>
                      <a:pt x="2754" y="33"/>
                    </a:lnTo>
                    <a:lnTo>
                      <a:pt x="2751" y="32"/>
                    </a:lnTo>
                    <a:lnTo>
                      <a:pt x="2751" y="31"/>
                    </a:lnTo>
                    <a:lnTo>
                      <a:pt x="2751" y="29"/>
                    </a:lnTo>
                    <a:lnTo>
                      <a:pt x="2751" y="28"/>
                    </a:lnTo>
                    <a:lnTo>
                      <a:pt x="2751" y="27"/>
                    </a:lnTo>
                    <a:lnTo>
                      <a:pt x="2752" y="27"/>
                    </a:lnTo>
                    <a:lnTo>
                      <a:pt x="2754" y="27"/>
                    </a:lnTo>
                    <a:lnTo>
                      <a:pt x="2756" y="27"/>
                    </a:lnTo>
                    <a:close/>
                    <a:moveTo>
                      <a:pt x="2816" y="75"/>
                    </a:moveTo>
                    <a:lnTo>
                      <a:pt x="2838" y="100"/>
                    </a:lnTo>
                    <a:lnTo>
                      <a:pt x="2842" y="105"/>
                    </a:lnTo>
                    <a:lnTo>
                      <a:pt x="2844" y="106"/>
                    </a:lnTo>
                    <a:lnTo>
                      <a:pt x="2844" y="107"/>
                    </a:lnTo>
                    <a:lnTo>
                      <a:pt x="2842" y="107"/>
                    </a:lnTo>
                    <a:lnTo>
                      <a:pt x="2842" y="109"/>
                    </a:lnTo>
                    <a:lnTo>
                      <a:pt x="2840" y="109"/>
                    </a:lnTo>
                    <a:lnTo>
                      <a:pt x="2838" y="109"/>
                    </a:lnTo>
                    <a:lnTo>
                      <a:pt x="2836" y="109"/>
                    </a:lnTo>
                    <a:lnTo>
                      <a:pt x="2836" y="107"/>
                    </a:lnTo>
                    <a:lnTo>
                      <a:pt x="2832" y="102"/>
                    </a:lnTo>
                    <a:lnTo>
                      <a:pt x="2808" y="78"/>
                    </a:lnTo>
                    <a:lnTo>
                      <a:pt x="2808" y="76"/>
                    </a:lnTo>
                    <a:lnTo>
                      <a:pt x="2808" y="75"/>
                    </a:lnTo>
                    <a:lnTo>
                      <a:pt x="2810" y="74"/>
                    </a:lnTo>
                    <a:lnTo>
                      <a:pt x="2812" y="74"/>
                    </a:lnTo>
                    <a:lnTo>
                      <a:pt x="2814" y="74"/>
                    </a:lnTo>
                    <a:lnTo>
                      <a:pt x="2816" y="75"/>
                    </a:lnTo>
                    <a:close/>
                    <a:moveTo>
                      <a:pt x="2861" y="127"/>
                    </a:moveTo>
                    <a:lnTo>
                      <a:pt x="2863" y="131"/>
                    </a:lnTo>
                    <a:lnTo>
                      <a:pt x="2885" y="158"/>
                    </a:lnTo>
                    <a:lnTo>
                      <a:pt x="2885" y="159"/>
                    </a:lnTo>
                    <a:lnTo>
                      <a:pt x="2885" y="161"/>
                    </a:lnTo>
                    <a:lnTo>
                      <a:pt x="2883" y="162"/>
                    </a:lnTo>
                    <a:lnTo>
                      <a:pt x="2881" y="162"/>
                    </a:lnTo>
                    <a:lnTo>
                      <a:pt x="2879" y="162"/>
                    </a:lnTo>
                    <a:lnTo>
                      <a:pt x="2877" y="161"/>
                    </a:lnTo>
                    <a:lnTo>
                      <a:pt x="2858" y="133"/>
                    </a:lnTo>
                    <a:lnTo>
                      <a:pt x="2854" y="130"/>
                    </a:lnTo>
                    <a:lnTo>
                      <a:pt x="2854" y="128"/>
                    </a:lnTo>
                    <a:lnTo>
                      <a:pt x="2854" y="127"/>
                    </a:lnTo>
                    <a:lnTo>
                      <a:pt x="2856" y="126"/>
                    </a:lnTo>
                    <a:lnTo>
                      <a:pt x="2858" y="126"/>
                    </a:lnTo>
                    <a:lnTo>
                      <a:pt x="2859" y="126"/>
                    </a:lnTo>
                    <a:lnTo>
                      <a:pt x="2861" y="127"/>
                    </a:lnTo>
                    <a:close/>
                    <a:moveTo>
                      <a:pt x="2901" y="182"/>
                    </a:moveTo>
                    <a:lnTo>
                      <a:pt x="2921" y="214"/>
                    </a:lnTo>
                    <a:lnTo>
                      <a:pt x="2923" y="214"/>
                    </a:lnTo>
                    <a:lnTo>
                      <a:pt x="2921" y="215"/>
                    </a:lnTo>
                    <a:lnTo>
                      <a:pt x="2921" y="216"/>
                    </a:lnTo>
                    <a:lnTo>
                      <a:pt x="2919" y="216"/>
                    </a:lnTo>
                    <a:lnTo>
                      <a:pt x="2917" y="216"/>
                    </a:lnTo>
                    <a:lnTo>
                      <a:pt x="2915" y="216"/>
                    </a:lnTo>
                    <a:lnTo>
                      <a:pt x="2915" y="215"/>
                    </a:lnTo>
                    <a:lnTo>
                      <a:pt x="2893" y="183"/>
                    </a:lnTo>
                    <a:lnTo>
                      <a:pt x="2893" y="182"/>
                    </a:lnTo>
                    <a:lnTo>
                      <a:pt x="2895" y="181"/>
                    </a:lnTo>
                    <a:lnTo>
                      <a:pt x="2897" y="179"/>
                    </a:lnTo>
                    <a:lnTo>
                      <a:pt x="2899" y="181"/>
                    </a:lnTo>
                    <a:lnTo>
                      <a:pt x="2901" y="182"/>
                    </a:lnTo>
                    <a:close/>
                    <a:moveTo>
                      <a:pt x="2937" y="236"/>
                    </a:moveTo>
                    <a:lnTo>
                      <a:pt x="2941" y="244"/>
                    </a:lnTo>
                    <a:lnTo>
                      <a:pt x="2957" y="268"/>
                    </a:lnTo>
                    <a:lnTo>
                      <a:pt x="2957" y="270"/>
                    </a:lnTo>
                    <a:lnTo>
                      <a:pt x="2957" y="271"/>
                    </a:lnTo>
                    <a:lnTo>
                      <a:pt x="2955" y="272"/>
                    </a:lnTo>
                    <a:lnTo>
                      <a:pt x="2953" y="272"/>
                    </a:lnTo>
                    <a:lnTo>
                      <a:pt x="2951" y="271"/>
                    </a:lnTo>
                    <a:lnTo>
                      <a:pt x="2935" y="245"/>
                    </a:lnTo>
                    <a:lnTo>
                      <a:pt x="2929" y="239"/>
                    </a:lnTo>
                    <a:lnTo>
                      <a:pt x="2929" y="237"/>
                    </a:lnTo>
                    <a:lnTo>
                      <a:pt x="2929" y="236"/>
                    </a:lnTo>
                    <a:lnTo>
                      <a:pt x="2931" y="235"/>
                    </a:lnTo>
                    <a:lnTo>
                      <a:pt x="2933" y="235"/>
                    </a:lnTo>
                    <a:lnTo>
                      <a:pt x="2935" y="235"/>
                    </a:lnTo>
                    <a:lnTo>
                      <a:pt x="2937" y="235"/>
                    </a:lnTo>
                    <a:lnTo>
                      <a:pt x="2937" y="236"/>
                    </a:lnTo>
                    <a:close/>
                    <a:moveTo>
                      <a:pt x="2970" y="292"/>
                    </a:moveTo>
                    <a:lnTo>
                      <a:pt x="2990" y="324"/>
                    </a:lnTo>
                    <a:lnTo>
                      <a:pt x="2990" y="325"/>
                    </a:lnTo>
                    <a:lnTo>
                      <a:pt x="2990" y="327"/>
                    </a:lnTo>
                    <a:lnTo>
                      <a:pt x="2988" y="327"/>
                    </a:lnTo>
                    <a:lnTo>
                      <a:pt x="2988" y="328"/>
                    </a:lnTo>
                    <a:lnTo>
                      <a:pt x="2986" y="328"/>
                    </a:lnTo>
                    <a:lnTo>
                      <a:pt x="2984" y="328"/>
                    </a:lnTo>
                    <a:lnTo>
                      <a:pt x="2984" y="327"/>
                    </a:lnTo>
                    <a:lnTo>
                      <a:pt x="2982" y="327"/>
                    </a:lnTo>
                    <a:lnTo>
                      <a:pt x="2965" y="293"/>
                    </a:lnTo>
                    <a:lnTo>
                      <a:pt x="2963" y="293"/>
                    </a:lnTo>
                    <a:lnTo>
                      <a:pt x="2965" y="292"/>
                    </a:lnTo>
                    <a:lnTo>
                      <a:pt x="2965" y="291"/>
                    </a:lnTo>
                    <a:lnTo>
                      <a:pt x="2966" y="291"/>
                    </a:lnTo>
                    <a:lnTo>
                      <a:pt x="2968" y="291"/>
                    </a:lnTo>
                    <a:lnTo>
                      <a:pt x="2970" y="291"/>
                    </a:lnTo>
                    <a:lnTo>
                      <a:pt x="2970" y="292"/>
                    </a:lnTo>
                    <a:close/>
                    <a:moveTo>
                      <a:pt x="3004" y="348"/>
                    </a:moveTo>
                    <a:lnTo>
                      <a:pt x="3020" y="376"/>
                    </a:lnTo>
                    <a:lnTo>
                      <a:pt x="3022" y="380"/>
                    </a:lnTo>
                    <a:lnTo>
                      <a:pt x="3024" y="381"/>
                    </a:lnTo>
                    <a:lnTo>
                      <a:pt x="3022" y="382"/>
                    </a:lnTo>
                    <a:lnTo>
                      <a:pt x="3020" y="384"/>
                    </a:lnTo>
                    <a:lnTo>
                      <a:pt x="3018" y="384"/>
                    </a:lnTo>
                    <a:lnTo>
                      <a:pt x="3016" y="382"/>
                    </a:lnTo>
                    <a:lnTo>
                      <a:pt x="3012" y="377"/>
                    </a:lnTo>
                    <a:lnTo>
                      <a:pt x="2996" y="349"/>
                    </a:lnTo>
                    <a:lnTo>
                      <a:pt x="2996" y="348"/>
                    </a:lnTo>
                    <a:lnTo>
                      <a:pt x="2996" y="347"/>
                    </a:lnTo>
                    <a:lnTo>
                      <a:pt x="2998" y="347"/>
                    </a:lnTo>
                    <a:lnTo>
                      <a:pt x="3000" y="347"/>
                    </a:lnTo>
                    <a:lnTo>
                      <a:pt x="3002" y="347"/>
                    </a:lnTo>
                    <a:lnTo>
                      <a:pt x="3004" y="348"/>
                    </a:lnTo>
                    <a:close/>
                    <a:moveTo>
                      <a:pt x="3040" y="402"/>
                    </a:moveTo>
                    <a:lnTo>
                      <a:pt x="3054" y="423"/>
                    </a:lnTo>
                    <a:lnTo>
                      <a:pt x="3060" y="434"/>
                    </a:lnTo>
                    <a:lnTo>
                      <a:pt x="3060" y="436"/>
                    </a:lnTo>
                    <a:lnTo>
                      <a:pt x="3060" y="437"/>
                    </a:lnTo>
                    <a:lnTo>
                      <a:pt x="3060" y="438"/>
                    </a:lnTo>
                    <a:lnTo>
                      <a:pt x="3058" y="438"/>
                    </a:lnTo>
                    <a:lnTo>
                      <a:pt x="3056" y="438"/>
                    </a:lnTo>
                    <a:lnTo>
                      <a:pt x="3054" y="438"/>
                    </a:lnTo>
                    <a:lnTo>
                      <a:pt x="3054" y="437"/>
                    </a:lnTo>
                    <a:lnTo>
                      <a:pt x="3052" y="437"/>
                    </a:lnTo>
                    <a:lnTo>
                      <a:pt x="3046" y="426"/>
                    </a:lnTo>
                    <a:lnTo>
                      <a:pt x="3032" y="405"/>
                    </a:lnTo>
                    <a:lnTo>
                      <a:pt x="3032" y="404"/>
                    </a:lnTo>
                    <a:lnTo>
                      <a:pt x="3032" y="402"/>
                    </a:lnTo>
                    <a:lnTo>
                      <a:pt x="3034" y="401"/>
                    </a:lnTo>
                    <a:lnTo>
                      <a:pt x="3036" y="401"/>
                    </a:lnTo>
                    <a:lnTo>
                      <a:pt x="3038" y="402"/>
                    </a:lnTo>
                    <a:lnTo>
                      <a:pt x="3040" y="402"/>
                    </a:lnTo>
                    <a:close/>
                    <a:moveTo>
                      <a:pt x="3073" y="458"/>
                    </a:moveTo>
                    <a:lnTo>
                      <a:pt x="3091" y="491"/>
                    </a:lnTo>
                    <a:lnTo>
                      <a:pt x="3091" y="493"/>
                    </a:lnTo>
                    <a:lnTo>
                      <a:pt x="3089" y="494"/>
                    </a:lnTo>
                    <a:lnTo>
                      <a:pt x="3087" y="494"/>
                    </a:lnTo>
                    <a:lnTo>
                      <a:pt x="3087" y="495"/>
                    </a:lnTo>
                    <a:lnTo>
                      <a:pt x="3085" y="494"/>
                    </a:lnTo>
                    <a:lnTo>
                      <a:pt x="3083" y="494"/>
                    </a:lnTo>
                    <a:lnTo>
                      <a:pt x="3083" y="493"/>
                    </a:lnTo>
                    <a:lnTo>
                      <a:pt x="3066" y="461"/>
                    </a:lnTo>
                    <a:lnTo>
                      <a:pt x="3066" y="459"/>
                    </a:lnTo>
                    <a:lnTo>
                      <a:pt x="3066" y="458"/>
                    </a:lnTo>
                    <a:lnTo>
                      <a:pt x="3068" y="457"/>
                    </a:lnTo>
                    <a:lnTo>
                      <a:pt x="3070" y="457"/>
                    </a:lnTo>
                    <a:lnTo>
                      <a:pt x="3072" y="457"/>
                    </a:lnTo>
                    <a:lnTo>
                      <a:pt x="3072" y="458"/>
                    </a:lnTo>
                    <a:lnTo>
                      <a:pt x="3073" y="458"/>
                    </a:lnTo>
                    <a:close/>
                    <a:moveTo>
                      <a:pt x="3103" y="515"/>
                    </a:moveTo>
                    <a:lnTo>
                      <a:pt x="3121" y="547"/>
                    </a:lnTo>
                    <a:lnTo>
                      <a:pt x="3121" y="548"/>
                    </a:lnTo>
                    <a:lnTo>
                      <a:pt x="3121" y="550"/>
                    </a:lnTo>
                    <a:lnTo>
                      <a:pt x="3119" y="551"/>
                    </a:lnTo>
                    <a:lnTo>
                      <a:pt x="3117" y="551"/>
                    </a:lnTo>
                    <a:lnTo>
                      <a:pt x="3115" y="551"/>
                    </a:lnTo>
                    <a:lnTo>
                      <a:pt x="3115" y="550"/>
                    </a:lnTo>
                    <a:lnTo>
                      <a:pt x="3113" y="550"/>
                    </a:lnTo>
                    <a:lnTo>
                      <a:pt x="3095" y="516"/>
                    </a:lnTo>
                    <a:lnTo>
                      <a:pt x="3095" y="515"/>
                    </a:lnTo>
                    <a:lnTo>
                      <a:pt x="3097" y="514"/>
                    </a:lnTo>
                    <a:lnTo>
                      <a:pt x="3099" y="514"/>
                    </a:lnTo>
                    <a:lnTo>
                      <a:pt x="3101" y="514"/>
                    </a:lnTo>
                    <a:lnTo>
                      <a:pt x="3103" y="514"/>
                    </a:lnTo>
                    <a:lnTo>
                      <a:pt x="3103" y="515"/>
                    </a:lnTo>
                    <a:close/>
                    <a:moveTo>
                      <a:pt x="3133" y="571"/>
                    </a:moveTo>
                    <a:lnTo>
                      <a:pt x="3151" y="604"/>
                    </a:lnTo>
                    <a:lnTo>
                      <a:pt x="3153" y="605"/>
                    </a:lnTo>
                    <a:lnTo>
                      <a:pt x="3151" y="605"/>
                    </a:lnTo>
                    <a:lnTo>
                      <a:pt x="3151" y="607"/>
                    </a:lnTo>
                    <a:lnTo>
                      <a:pt x="3149" y="607"/>
                    </a:lnTo>
                    <a:lnTo>
                      <a:pt x="3147" y="608"/>
                    </a:lnTo>
                    <a:lnTo>
                      <a:pt x="3147" y="607"/>
                    </a:lnTo>
                    <a:lnTo>
                      <a:pt x="3145" y="607"/>
                    </a:lnTo>
                    <a:lnTo>
                      <a:pt x="3145" y="605"/>
                    </a:lnTo>
                    <a:lnTo>
                      <a:pt x="3127" y="573"/>
                    </a:lnTo>
                    <a:lnTo>
                      <a:pt x="3127" y="572"/>
                    </a:lnTo>
                    <a:lnTo>
                      <a:pt x="3127" y="571"/>
                    </a:lnTo>
                    <a:lnTo>
                      <a:pt x="3129" y="570"/>
                    </a:lnTo>
                    <a:lnTo>
                      <a:pt x="3131" y="570"/>
                    </a:lnTo>
                    <a:lnTo>
                      <a:pt x="3133" y="571"/>
                    </a:lnTo>
                    <a:close/>
                    <a:moveTo>
                      <a:pt x="3165" y="628"/>
                    </a:moveTo>
                    <a:lnTo>
                      <a:pt x="3182" y="660"/>
                    </a:lnTo>
                    <a:lnTo>
                      <a:pt x="3184" y="661"/>
                    </a:lnTo>
                    <a:lnTo>
                      <a:pt x="3182" y="662"/>
                    </a:lnTo>
                    <a:lnTo>
                      <a:pt x="3180" y="664"/>
                    </a:lnTo>
                    <a:lnTo>
                      <a:pt x="3179" y="664"/>
                    </a:lnTo>
                    <a:lnTo>
                      <a:pt x="3177" y="662"/>
                    </a:lnTo>
                    <a:lnTo>
                      <a:pt x="3177" y="661"/>
                    </a:lnTo>
                    <a:lnTo>
                      <a:pt x="3157" y="629"/>
                    </a:lnTo>
                    <a:lnTo>
                      <a:pt x="3157" y="628"/>
                    </a:lnTo>
                    <a:lnTo>
                      <a:pt x="3159" y="627"/>
                    </a:lnTo>
                    <a:lnTo>
                      <a:pt x="3161" y="625"/>
                    </a:lnTo>
                    <a:lnTo>
                      <a:pt x="3163" y="627"/>
                    </a:lnTo>
                    <a:lnTo>
                      <a:pt x="3165" y="627"/>
                    </a:lnTo>
                    <a:lnTo>
                      <a:pt x="3165" y="628"/>
                    </a:lnTo>
                    <a:close/>
                    <a:moveTo>
                      <a:pt x="3198" y="684"/>
                    </a:moveTo>
                    <a:lnTo>
                      <a:pt x="3218" y="716"/>
                    </a:lnTo>
                    <a:lnTo>
                      <a:pt x="3218" y="717"/>
                    </a:lnTo>
                    <a:lnTo>
                      <a:pt x="3216" y="718"/>
                    </a:lnTo>
                    <a:lnTo>
                      <a:pt x="3214" y="719"/>
                    </a:lnTo>
                    <a:lnTo>
                      <a:pt x="3212" y="718"/>
                    </a:lnTo>
                    <a:lnTo>
                      <a:pt x="3210" y="718"/>
                    </a:lnTo>
                    <a:lnTo>
                      <a:pt x="3210" y="717"/>
                    </a:lnTo>
                    <a:lnTo>
                      <a:pt x="3190" y="685"/>
                    </a:lnTo>
                    <a:lnTo>
                      <a:pt x="3190" y="684"/>
                    </a:lnTo>
                    <a:lnTo>
                      <a:pt x="3190" y="682"/>
                    </a:lnTo>
                    <a:lnTo>
                      <a:pt x="3192" y="682"/>
                    </a:lnTo>
                    <a:lnTo>
                      <a:pt x="3194" y="681"/>
                    </a:lnTo>
                    <a:lnTo>
                      <a:pt x="3196" y="682"/>
                    </a:lnTo>
                    <a:lnTo>
                      <a:pt x="3198" y="684"/>
                    </a:lnTo>
                    <a:close/>
                    <a:moveTo>
                      <a:pt x="3232" y="739"/>
                    </a:moveTo>
                    <a:lnTo>
                      <a:pt x="3236" y="744"/>
                    </a:lnTo>
                    <a:lnTo>
                      <a:pt x="3252" y="770"/>
                    </a:lnTo>
                    <a:lnTo>
                      <a:pt x="3254" y="771"/>
                    </a:lnTo>
                    <a:lnTo>
                      <a:pt x="3252" y="773"/>
                    </a:lnTo>
                    <a:lnTo>
                      <a:pt x="3252" y="774"/>
                    </a:lnTo>
                    <a:lnTo>
                      <a:pt x="3250" y="774"/>
                    </a:lnTo>
                    <a:lnTo>
                      <a:pt x="3248" y="774"/>
                    </a:lnTo>
                    <a:lnTo>
                      <a:pt x="3246" y="774"/>
                    </a:lnTo>
                    <a:lnTo>
                      <a:pt x="3246" y="773"/>
                    </a:lnTo>
                    <a:lnTo>
                      <a:pt x="3228" y="745"/>
                    </a:lnTo>
                    <a:lnTo>
                      <a:pt x="3224" y="741"/>
                    </a:lnTo>
                    <a:lnTo>
                      <a:pt x="3224" y="739"/>
                    </a:lnTo>
                    <a:lnTo>
                      <a:pt x="3224" y="738"/>
                    </a:lnTo>
                    <a:lnTo>
                      <a:pt x="3226" y="738"/>
                    </a:lnTo>
                    <a:lnTo>
                      <a:pt x="3226" y="737"/>
                    </a:lnTo>
                    <a:lnTo>
                      <a:pt x="3228" y="737"/>
                    </a:lnTo>
                    <a:lnTo>
                      <a:pt x="3230" y="737"/>
                    </a:lnTo>
                    <a:lnTo>
                      <a:pt x="3230" y="738"/>
                    </a:lnTo>
                    <a:lnTo>
                      <a:pt x="3232" y="739"/>
                    </a:lnTo>
                    <a:close/>
                    <a:moveTo>
                      <a:pt x="3268" y="794"/>
                    </a:moveTo>
                    <a:lnTo>
                      <a:pt x="3287" y="820"/>
                    </a:lnTo>
                    <a:lnTo>
                      <a:pt x="3286" y="820"/>
                    </a:lnTo>
                    <a:lnTo>
                      <a:pt x="3291" y="825"/>
                    </a:lnTo>
                    <a:lnTo>
                      <a:pt x="3291" y="826"/>
                    </a:lnTo>
                    <a:lnTo>
                      <a:pt x="3291" y="827"/>
                    </a:lnTo>
                    <a:lnTo>
                      <a:pt x="3289" y="828"/>
                    </a:lnTo>
                    <a:lnTo>
                      <a:pt x="3287" y="828"/>
                    </a:lnTo>
                    <a:lnTo>
                      <a:pt x="3286" y="827"/>
                    </a:lnTo>
                    <a:lnTo>
                      <a:pt x="3280" y="822"/>
                    </a:lnTo>
                    <a:lnTo>
                      <a:pt x="3262" y="795"/>
                    </a:lnTo>
                    <a:lnTo>
                      <a:pt x="3260" y="795"/>
                    </a:lnTo>
                    <a:lnTo>
                      <a:pt x="3260" y="794"/>
                    </a:lnTo>
                    <a:lnTo>
                      <a:pt x="3262" y="793"/>
                    </a:lnTo>
                    <a:lnTo>
                      <a:pt x="3264" y="793"/>
                    </a:lnTo>
                    <a:lnTo>
                      <a:pt x="3266" y="793"/>
                    </a:lnTo>
                    <a:lnTo>
                      <a:pt x="3268" y="793"/>
                    </a:lnTo>
                    <a:lnTo>
                      <a:pt x="3268" y="794"/>
                    </a:lnTo>
                    <a:close/>
                    <a:moveTo>
                      <a:pt x="3315" y="845"/>
                    </a:moveTo>
                    <a:lnTo>
                      <a:pt x="3321" y="851"/>
                    </a:lnTo>
                    <a:lnTo>
                      <a:pt x="3343" y="874"/>
                    </a:lnTo>
                    <a:lnTo>
                      <a:pt x="3343" y="876"/>
                    </a:lnTo>
                    <a:lnTo>
                      <a:pt x="3343" y="877"/>
                    </a:lnTo>
                    <a:lnTo>
                      <a:pt x="3341" y="878"/>
                    </a:lnTo>
                    <a:lnTo>
                      <a:pt x="3339" y="878"/>
                    </a:lnTo>
                    <a:lnTo>
                      <a:pt x="3337" y="878"/>
                    </a:lnTo>
                    <a:lnTo>
                      <a:pt x="3337" y="877"/>
                    </a:lnTo>
                    <a:lnTo>
                      <a:pt x="3315" y="853"/>
                    </a:lnTo>
                    <a:lnTo>
                      <a:pt x="3307" y="847"/>
                    </a:lnTo>
                    <a:lnTo>
                      <a:pt x="3307" y="846"/>
                    </a:lnTo>
                    <a:lnTo>
                      <a:pt x="3307" y="845"/>
                    </a:lnTo>
                    <a:lnTo>
                      <a:pt x="3309" y="845"/>
                    </a:lnTo>
                    <a:lnTo>
                      <a:pt x="3309" y="843"/>
                    </a:lnTo>
                    <a:lnTo>
                      <a:pt x="3311" y="843"/>
                    </a:lnTo>
                    <a:lnTo>
                      <a:pt x="3313" y="843"/>
                    </a:lnTo>
                    <a:lnTo>
                      <a:pt x="3315" y="845"/>
                    </a:lnTo>
                    <a:close/>
                  </a:path>
                </a:pathLst>
              </a:custGeom>
              <a:solidFill>
                <a:srgbClr val="FF0000"/>
              </a:solidFill>
              <a:ln w="28575">
                <a:solidFill>
                  <a:srgbClr val="0000FF"/>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57" name="Freeform 7">
                <a:extLst>
                  <a:ext uri="{FF2B5EF4-FFF2-40B4-BE49-F238E27FC236}">
                    <a16:creationId xmlns:a16="http://schemas.microsoft.com/office/drawing/2014/main" id="{9174362C-2B34-4117-8897-EC6BD0061CBB}"/>
                  </a:ext>
                </a:extLst>
              </p:cNvPr>
              <p:cNvSpPr>
                <a:spLocks noEditPoints="1"/>
              </p:cNvSpPr>
              <p:nvPr/>
            </p:nvSpPr>
            <p:spPr bwMode="auto">
              <a:xfrm>
                <a:off x="1986" y="2748"/>
                <a:ext cx="4256" cy="1324"/>
              </a:xfrm>
              <a:custGeom>
                <a:avLst/>
                <a:gdLst>
                  <a:gd name="T0" fmla="*/ 79 w 3343"/>
                  <a:gd name="T1" fmla="*/ 151 h 964"/>
                  <a:gd name="T2" fmla="*/ 111 w 3343"/>
                  <a:gd name="T3" fmla="*/ 207 h 964"/>
                  <a:gd name="T4" fmla="*/ 127 w 3343"/>
                  <a:gd name="T5" fmla="*/ 226 h 964"/>
                  <a:gd name="T6" fmla="*/ 175 w 3343"/>
                  <a:gd name="T7" fmla="*/ 280 h 964"/>
                  <a:gd name="T8" fmla="*/ 258 w 3343"/>
                  <a:gd name="T9" fmla="*/ 426 h 964"/>
                  <a:gd name="T10" fmla="*/ 282 w 3343"/>
                  <a:gd name="T11" fmla="*/ 483 h 964"/>
                  <a:gd name="T12" fmla="*/ 299 w 3343"/>
                  <a:gd name="T13" fmla="*/ 503 h 964"/>
                  <a:gd name="T14" fmla="*/ 381 w 3343"/>
                  <a:gd name="T15" fmla="*/ 651 h 964"/>
                  <a:gd name="T16" fmla="*/ 406 w 3343"/>
                  <a:gd name="T17" fmla="*/ 707 h 964"/>
                  <a:gd name="T18" fmla="*/ 422 w 3343"/>
                  <a:gd name="T19" fmla="*/ 727 h 964"/>
                  <a:gd name="T20" fmla="*/ 472 w 3343"/>
                  <a:gd name="T21" fmla="*/ 781 h 964"/>
                  <a:gd name="T22" fmla="*/ 589 w 3343"/>
                  <a:gd name="T23" fmla="*/ 914 h 964"/>
                  <a:gd name="T24" fmla="*/ 662 w 3343"/>
                  <a:gd name="T25" fmla="*/ 955 h 964"/>
                  <a:gd name="T26" fmla="*/ 753 w 3343"/>
                  <a:gd name="T27" fmla="*/ 954 h 964"/>
                  <a:gd name="T28" fmla="*/ 824 w 3343"/>
                  <a:gd name="T29" fmla="*/ 918 h 964"/>
                  <a:gd name="T30" fmla="*/ 846 w 3343"/>
                  <a:gd name="T31" fmla="*/ 899 h 964"/>
                  <a:gd name="T32" fmla="*/ 888 w 3343"/>
                  <a:gd name="T33" fmla="*/ 845 h 964"/>
                  <a:gd name="T34" fmla="*/ 989 w 3343"/>
                  <a:gd name="T35" fmla="*/ 702 h 964"/>
                  <a:gd name="T36" fmla="*/ 1035 w 3343"/>
                  <a:gd name="T37" fmla="*/ 649 h 964"/>
                  <a:gd name="T38" fmla="*/ 1046 w 3343"/>
                  <a:gd name="T39" fmla="*/ 629 h 964"/>
                  <a:gd name="T40" fmla="*/ 1070 w 3343"/>
                  <a:gd name="T41" fmla="*/ 572 h 964"/>
                  <a:gd name="T42" fmla="*/ 1153 w 3343"/>
                  <a:gd name="T43" fmla="*/ 423 h 964"/>
                  <a:gd name="T44" fmla="*/ 1171 w 3343"/>
                  <a:gd name="T45" fmla="*/ 404 h 964"/>
                  <a:gd name="T46" fmla="*/ 1195 w 3343"/>
                  <a:gd name="T47" fmla="*/ 348 h 964"/>
                  <a:gd name="T48" fmla="*/ 1260 w 3343"/>
                  <a:gd name="T49" fmla="*/ 234 h 964"/>
                  <a:gd name="T50" fmla="*/ 1330 w 3343"/>
                  <a:gd name="T51" fmla="*/ 147 h 964"/>
                  <a:gd name="T52" fmla="*/ 1377 w 3343"/>
                  <a:gd name="T53" fmla="*/ 99 h 964"/>
                  <a:gd name="T54" fmla="*/ 1393 w 3343"/>
                  <a:gd name="T55" fmla="*/ 78 h 964"/>
                  <a:gd name="T56" fmla="*/ 1451 w 3343"/>
                  <a:gd name="T57" fmla="*/ 27 h 964"/>
                  <a:gd name="T58" fmla="*/ 1536 w 3343"/>
                  <a:gd name="T59" fmla="*/ 0 h 964"/>
                  <a:gd name="T60" fmla="*/ 1716 w 3343"/>
                  <a:gd name="T61" fmla="*/ 96 h 964"/>
                  <a:gd name="T62" fmla="*/ 1756 w 3343"/>
                  <a:gd name="T63" fmla="*/ 153 h 964"/>
                  <a:gd name="T64" fmla="*/ 1768 w 3343"/>
                  <a:gd name="T65" fmla="*/ 174 h 964"/>
                  <a:gd name="T66" fmla="*/ 1809 w 3343"/>
                  <a:gd name="T67" fmla="*/ 226 h 964"/>
                  <a:gd name="T68" fmla="*/ 1904 w 3343"/>
                  <a:gd name="T69" fmla="*/ 371 h 964"/>
                  <a:gd name="T70" fmla="*/ 1930 w 3343"/>
                  <a:gd name="T71" fmla="*/ 428 h 964"/>
                  <a:gd name="T72" fmla="*/ 1944 w 3343"/>
                  <a:gd name="T73" fmla="*/ 448 h 964"/>
                  <a:gd name="T74" fmla="*/ 2027 w 3343"/>
                  <a:gd name="T75" fmla="*/ 594 h 964"/>
                  <a:gd name="T76" fmla="*/ 2053 w 3343"/>
                  <a:gd name="T77" fmla="*/ 654 h 964"/>
                  <a:gd name="T78" fmla="*/ 2067 w 3343"/>
                  <a:gd name="T79" fmla="*/ 674 h 964"/>
                  <a:gd name="T80" fmla="*/ 2144 w 3343"/>
                  <a:gd name="T81" fmla="*/ 784 h 964"/>
                  <a:gd name="T82" fmla="*/ 2214 w 3343"/>
                  <a:gd name="T83" fmla="*/ 871 h 964"/>
                  <a:gd name="T84" fmla="*/ 2231 w 3343"/>
                  <a:gd name="T85" fmla="*/ 890 h 964"/>
                  <a:gd name="T86" fmla="*/ 2289 w 3343"/>
                  <a:gd name="T87" fmla="*/ 936 h 964"/>
                  <a:gd name="T88" fmla="*/ 2404 w 3343"/>
                  <a:gd name="T89" fmla="*/ 961 h 964"/>
                  <a:gd name="T90" fmla="*/ 2493 w 3343"/>
                  <a:gd name="T91" fmla="*/ 926 h 964"/>
                  <a:gd name="T92" fmla="*/ 2525 w 3343"/>
                  <a:gd name="T93" fmla="*/ 897 h 964"/>
                  <a:gd name="T94" fmla="*/ 2568 w 3343"/>
                  <a:gd name="T95" fmla="*/ 842 h 964"/>
                  <a:gd name="T96" fmla="*/ 2669 w 3343"/>
                  <a:gd name="T97" fmla="*/ 700 h 964"/>
                  <a:gd name="T98" fmla="*/ 2685 w 3343"/>
                  <a:gd name="T99" fmla="*/ 681 h 964"/>
                  <a:gd name="T100" fmla="*/ 2711 w 3343"/>
                  <a:gd name="T101" fmla="*/ 624 h 964"/>
                  <a:gd name="T102" fmla="*/ 2798 w 3343"/>
                  <a:gd name="T103" fmla="*/ 479 h 964"/>
                  <a:gd name="T104" fmla="*/ 2838 w 3343"/>
                  <a:gd name="T105" fmla="*/ 423 h 964"/>
                  <a:gd name="T106" fmla="*/ 2846 w 3343"/>
                  <a:gd name="T107" fmla="*/ 402 h 964"/>
                  <a:gd name="T108" fmla="*/ 2905 w 3343"/>
                  <a:gd name="T109" fmla="*/ 287 h 964"/>
                  <a:gd name="T110" fmla="*/ 2965 w 3343"/>
                  <a:gd name="T111" fmla="*/ 198 h 964"/>
                  <a:gd name="T112" fmla="*/ 2982 w 3343"/>
                  <a:gd name="T113" fmla="*/ 178 h 964"/>
                  <a:gd name="T114" fmla="*/ 3018 w 3343"/>
                  <a:gd name="T115" fmla="*/ 126 h 964"/>
                  <a:gd name="T116" fmla="*/ 3072 w 3343"/>
                  <a:gd name="T117" fmla="*/ 74 h 964"/>
                  <a:gd name="T118" fmla="*/ 3232 w 3343"/>
                  <a:gd name="T119" fmla="*/ 0 h 964"/>
                  <a:gd name="T120" fmla="*/ 3303 w 3343"/>
                  <a:gd name="T121" fmla="*/ 24 h 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43"/>
                  <a:gd name="T184" fmla="*/ 0 h 964"/>
                  <a:gd name="T185" fmla="*/ 3343 w 3343"/>
                  <a:gd name="T186" fmla="*/ 964 h 9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43" h="964">
                    <a:moveTo>
                      <a:pt x="8" y="67"/>
                    </a:moveTo>
                    <a:lnTo>
                      <a:pt x="34" y="91"/>
                    </a:lnTo>
                    <a:lnTo>
                      <a:pt x="38" y="95"/>
                    </a:lnTo>
                    <a:lnTo>
                      <a:pt x="38" y="96"/>
                    </a:lnTo>
                    <a:lnTo>
                      <a:pt x="38" y="97"/>
                    </a:lnTo>
                    <a:lnTo>
                      <a:pt x="36" y="99"/>
                    </a:lnTo>
                    <a:lnTo>
                      <a:pt x="34" y="99"/>
                    </a:lnTo>
                    <a:lnTo>
                      <a:pt x="32" y="99"/>
                    </a:lnTo>
                    <a:lnTo>
                      <a:pt x="30" y="97"/>
                    </a:lnTo>
                    <a:lnTo>
                      <a:pt x="26" y="94"/>
                    </a:lnTo>
                    <a:lnTo>
                      <a:pt x="0" y="69"/>
                    </a:lnTo>
                    <a:lnTo>
                      <a:pt x="0" y="68"/>
                    </a:lnTo>
                    <a:lnTo>
                      <a:pt x="0" y="67"/>
                    </a:lnTo>
                    <a:lnTo>
                      <a:pt x="2" y="65"/>
                    </a:lnTo>
                    <a:lnTo>
                      <a:pt x="4" y="65"/>
                    </a:lnTo>
                    <a:lnTo>
                      <a:pt x="6" y="65"/>
                    </a:lnTo>
                    <a:lnTo>
                      <a:pt x="8" y="67"/>
                    </a:lnTo>
                    <a:close/>
                    <a:moveTo>
                      <a:pt x="56" y="117"/>
                    </a:moveTo>
                    <a:lnTo>
                      <a:pt x="60" y="122"/>
                    </a:lnTo>
                    <a:lnTo>
                      <a:pt x="79" y="148"/>
                    </a:lnTo>
                    <a:lnTo>
                      <a:pt x="79" y="150"/>
                    </a:lnTo>
                    <a:lnTo>
                      <a:pt x="79" y="151"/>
                    </a:lnTo>
                    <a:lnTo>
                      <a:pt x="79" y="152"/>
                    </a:lnTo>
                    <a:lnTo>
                      <a:pt x="77" y="152"/>
                    </a:lnTo>
                    <a:lnTo>
                      <a:pt x="75" y="152"/>
                    </a:lnTo>
                    <a:lnTo>
                      <a:pt x="73" y="152"/>
                    </a:lnTo>
                    <a:lnTo>
                      <a:pt x="73" y="151"/>
                    </a:lnTo>
                    <a:lnTo>
                      <a:pt x="52" y="125"/>
                    </a:lnTo>
                    <a:lnTo>
                      <a:pt x="48" y="120"/>
                    </a:lnTo>
                    <a:lnTo>
                      <a:pt x="48" y="119"/>
                    </a:lnTo>
                    <a:lnTo>
                      <a:pt x="50" y="117"/>
                    </a:lnTo>
                    <a:lnTo>
                      <a:pt x="50" y="116"/>
                    </a:lnTo>
                    <a:lnTo>
                      <a:pt x="52" y="116"/>
                    </a:lnTo>
                    <a:lnTo>
                      <a:pt x="54" y="116"/>
                    </a:lnTo>
                    <a:lnTo>
                      <a:pt x="54" y="117"/>
                    </a:lnTo>
                    <a:lnTo>
                      <a:pt x="56" y="117"/>
                    </a:lnTo>
                    <a:close/>
                    <a:moveTo>
                      <a:pt x="95" y="172"/>
                    </a:moveTo>
                    <a:lnTo>
                      <a:pt x="111" y="193"/>
                    </a:lnTo>
                    <a:lnTo>
                      <a:pt x="119" y="203"/>
                    </a:lnTo>
                    <a:lnTo>
                      <a:pt x="119" y="204"/>
                    </a:lnTo>
                    <a:lnTo>
                      <a:pt x="119" y="205"/>
                    </a:lnTo>
                    <a:lnTo>
                      <a:pt x="117" y="207"/>
                    </a:lnTo>
                    <a:lnTo>
                      <a:pt x="115" y="207"/>
                    </a:lnTo>
                    <a:lnTo>
                      <a:pt x="113" y="207"/>
                    </a:lnTo>
                    <a:lnTo>
                      <a:pt x="111" y="207"/>
                    </a:lnTo>
                    <a:lnTo>
                      <a:pt x="111" y="205"/>
                    </a:lnTo>
                    <a:lnTo>
                      <a:pt x="103" y="195"/>
                    </a:lnTo>
                    <a:lnTo>
                      <a:pt x="89" y="173"/>
                    </a:lnTo>
                    <a:lnTo>
                      <a:pt x="89" y="172"/>
                    </a:lnTo>
                    <a:lnTo>
                      <a:pt x="89" y="171"/>
                    </a:lnTo>
                    <a:lnTo>
                      <a:pt x="91" y="171"/>
                    </a:lnTo>
                    <a:lnTo>
                      <a:pt x="93" y="169"/>
                    </a:lnTo>
                    <a:lnTo>
                      <a:pt x="93" y="171"/>
                    </a:lnTo>
                    <a:lnTo>
                      <a:pt x="95" y="171"/>
                    </a:lnTo>
                    <a:lnTo>
                      <a:pt x="95" y="172"/>
                    </a:lnTo>
                    <a:close/>
                    <a:moveTo>
                      <a:pt x="133" y="226"/>
                    </a:moveTo>
                    <a:lnTo>
                      <a:pt x="137" y="233"/>
                    </a:lnTo>
                    <a:lnTo>
                      <a:pt x="157" y="257"/>
                    </a:lnTo>
                    <a:lnTo>
                      <a:pt x="159" y="259"/>
                    </a:lnTo>
                    <a:lnTo>
                      <a:pt x="157" y="260"/>
                    </a:lnTo>
                    <a:lnTo>
                      <a:pt x="157" y="261"/>
                    </a:lnTo>
                    <a:lnTo>
                      <a:pt x="155" y="261"/>
                    </a:lnTo>
                    <a:lnTo>
                      <a:pt x="153" y="261"/>
                    </a:lnTo>
                    <a:lnTo>
                      <a:pt x="151" y="260"/>
                    </a:lnTo>
                    <a:lnTo>
                      <a:pt x="131" y="234"/>
                    </a:lnTo>
                    <a:lnTo>
                      <a:pt x="127" y="228"/>
                    </a:lnTo>
                    <a:lnTo>
                      <a:pt x="125" y="228"/>
                    </a:lnTo>
                    <a:lnTo>
                      <a:pt x="127" y="226"/>
                    </a:lnTo>
                    <a:lnTo>
                      <a:pt x="127" y="225"/>
                    </a:lnTo>
                    <a:lnTo>
                      <a:pt x="129" y="225"/>
                    </a:lnTo>
                    <a:lnTo>
                      <a:pt x="131" y="225"/>
                    </a:lnTo>
                    <a:lnTo>
                      <a:pt x="133" y="225"/>
                    </a:lnTo>
                    <a:lnTo>
                      <a:pt x="133" y="226"/>
                    </a:lnTo>
                    <a:close/>
                    <a:moveTo>
                      <a:pt x="175" y="280"/>
                    </a:moveTo>
                    <a:lnTo>
                      <a:pt x="194" y="312"/>
                    </a:lnTo>
                    <a:lnTo>
                      <a:pt x="194" y="313"/>
                    </a:lnTo>
                    <a:lnTo>
                      <a:pt x="194" y="314"/>
                    </a:lnTo>
                    <a:lnTo>
                      <a:pt x="192" y="316"/>
                    </a:lnTo>
                    <a:lnTo>
                      <a:pt x="190" y="316"/>
                    </a:lnTo>
                    <a:lnTo>
                      <a:pt x="188" y="314"/>
                    </a:lnTo>
                    <a:lnTo>
                      <a:pt x="169" y="282"/>
                    </a:lnTo>
                    <a:lnTo>
                      <a:pt x="167" y="281"/>
                    </a:lnTo>
                    <a:lnTo>
                      <a:pt x="169" y="280"/>
                    </a:lnTo>
                    <a:lnTo>
                      <a:pt x="169" y="278"/>
                    </a:lnTo>
                    <a:lnTo>
                      <a:pt x="171" y="278"/>
                    </a:lnTo>
                    <a:lnTo>
                      <a:pt x="173" y="278"/>
                    </a:lnTo>
                    <a:lnTo>
                      <a:pt x="175" y="278"/>
                    </a:lnTo>
                    <a:lnTo>
                      <a:pt x="175" y="280"/>
                    </a:lnTo>
                    <a:close/>
                    <a:moveTo>
                      <a:pt x="208" y="335"/>
                    </a:moveTo>
                    <a:lnTo>
                      <a:pt x="224" y="365"/>
                    </a:lnTo>
                    <a:lnTo>
                      <a:pt x="226" y="369"/>
                    </a:lnTo>
                    <a:lnTo>
                      <a:pt x="226" y="370"/>
                    </a:lnTo>
                    <a:lnTo>
                      <a:pt x="224" y="371"/>
                    </a:lnTo>
                    <a:lnTo>
                      <a:pt x="222" y="371"/>
                    </a:lnTo>
                    <a:lnTo>
                      <a:pt x="220" y="371"/>
                    </a:lnTo>
                    <a:lnTo>
                      <a:pt x="218" y="370"/>
                    </a:lnTo>
                    <a:lnTo>
                      <a:pt x="216" y="366"/>
                    </a:lnTo>
                    <a:lnTo>
                      <a:pt x="200" y="337"/>
                    </a:lnTo>
                    <a:lnTo>
                      <a:pt x="200" y="335"/>
                    </a:lnTo>
                    <a:lnTo>
                      <a:pt x="202" y="334"/>
                    </a:lnTo>
                    <a:lnTo>
                      <a:pt x="204" y="334"/>
                    </a:lnTo>
                    <a:lnTo>
                      <a:pt x="206" y="334"/>
                    </a:lnTo>
                    <a:lnTo>
                      <a:pt x="208" y="335"/>
                    </a:lnTo>
                    <a:close/>
                    <a:moveTo>
                      <a:pt x="240" y="391"/>
                    </a:moveTo>
                    <a:lnTo>
                      <a:pt x="250" y="410"/>
                    </a:lnTo>
                    <a:lnTo>
                      <a:pt x="258" y="425"/>
                    </a:lnTo>
                    <a:lnTo>
                      <a:pt x="258" y="426"/>
                    </a:lnTo>
                    <a:lnTo>
                      <a:pt x="256" y="427"/>
                    </a:lnTo>
                    <a:lnTo>
                      <a:pt x="254" y="428"/>
                    </a:lnTo>
                    <a:lnTo>
                      <a:pt x="252" y="427"/>
                    </a:lnTo>
                    <a:lnTo>
                      <a:pt x="250" y="426"/>
                    </a:lnTo>
                    <a:lnTo>
                      <a:pt x="242" y="411"/>
                    </a:lnTo>
                    <a:lnTo>
                      <a:pt x="232" y="394"/>
                    </a:lnTo>
                    <a:lnTo>
                      <a:pt x="232" y="392"/>
                    </a:lnTo>
                    <a:lnTo>
                      <a:pt x="232" y="391"/>
                    </a:lnTo>
                    <a:lnTo>
                      <a:pt x="234" y="390"/>
                    </a:lnTo>
                    <a:lnTo>
                      <a:pt x="236" y="390"/>
                    </a:lnTo>
                    <a:lnTo>
                      <a:pt x="238" y="390"/>
                    </a:lnTo>
                    <a:lnTo>
                      <a:pt x="238" y="391"/>
                    </a:lnTo>
                    <a:lnTo>
                      <a:pt x="240" y="391"/>
                    </a:lnTo>
                    <a:close/>
                    <a:moveTo>
                      <a:pt x="270" y="448"/>
                    </a:moveTo>
                    <a:lnTo>
                      <a:pt x="287" y="480"/>
                    </a:lnTo>
                    <a:lnTo>
                      <a:pt x="287" y="482"/>
                    </a:lnTo>
                    <a:lnTo>
                      <a:pt x="287" y="483"/>
                    </a:lnTo>
                    <a:lnTo>
                      <a:pt x="287" y="484"/>
                    </a:lnTo>
                    <a:lnTo>
                      <a:pt x="286" y="484"/>
                    </a:lnTo>
                    <a:lnTo>
                      <a:pt x="284" y="484"/>
                    </a:lnTo>
                    <a:lnTo>
                      <a:pt x="282" y="483"/>
                    </a:lnTo>
                    <a:lnTo>
                      <a:pt x="264" y="449"/>
                    </a:lnTo>
                    <a:lnTo>
                      <a:pt x="262" y="448"/>
                    </a:lnTo>
                    <a:lnTo>
                      <a:pt x="264" y="448"/>
                    </a:lnTo>
                    <a:lnTo>
                      <a:pt x="264" y="447"/>
                    </a:lnTo>
                    <a:lnTo>
                      <a:pt x="266" y="447"/>
                    </a:lnTo>
                    <a:lnTo>
                      <a:pt x="268" y="447"/>
                    </a:lnTo>
                    <a:lnTo>
                      <a:pt x="270" y="447"/>
                    </a:lnTo>
                    <a:lnTo>
                      <a:pt x="270" y="448"/>
                    </a:lnTo>
                    <a:close/>
                    <a:moveTo>
                      <a:pt x="301" y="504"/>
                    </a:moveTo>
                    <a:lnTo>
                      <a:pt x="319" y="537"/>
                    </a:lnTo>
                    <a:lnTo>
                      <a:pt x="319" y="539"/>
                    </a:lnTo>
                    <a:lnTo>
                      <a:pt x="317" y="540"/>
                    </a:lnTo>
                    <a:lnTo>
                      <a:pt x="315" y="540"/>
                    </a:lnTo>
                    <a:lnTo>
                      <a:pt x="313" y="540"/>
                    </a:lnTo>
                    <a:lnTo>
                      <a:pt x="311" y="540"/>
                    </a:lnTo>
                    <a:lnTo>
                      <a:pt x="311" y="539"/>
                    </a:lnTo>
                    <a:lnTo>
                      <a:pt x="293" y="506"/>
                    </a:lnTo>
                    <a:lnTo>
                      <a:pt x="293" y="505"/>
                    </a:lnTo>
                    <a:lnTo>
                      <a:pt x="293" y="504"/>
                    </a:lnTo>
                    <a:lnTo>
                      <a:pt x="295" y="504"/>
                    </a:lnTo>
                    <a:lnTo>
                      <a:pt x="295" y="503"/>
                    </a:lnTo>
                    <a:lnTo>
                      <a:pt x="297" y="503"/>
                    </a:lnTo>
                    <a:lnTo>
                      <a:pt x="299" y="503"/>
                    </a:lnTo>
                    <a:lnTo>
                      <a:pt x="299" y="504"/>
                    </a:lnTo>
                    <a:lnTo>
                      <a:pt x="301" y="504"/>
                    </a:lnTo>
                    <a:close/>
                    <a:moveTo>
                      <a:pt x="331" y="561"/>
                    </a:moveTo>
                    <a:lnTo>
                      <a:pt x="349" y="593"/>
                    </a:lnTo>
                    <a:lnTo>
                      <a:pt x="349" y="594"/>
                    </a:lnTo>
                    <a:lnTo>
                      <a:pt x="349" y="596"/>
                    </a:lnTo>
                    <a:lnTo>
                      <a:pt x="347" y="597"/>
                    </a:lnTo>
                    <a:lnTo>
                      <a:pt x="345" y="597"/>
                    </a:lnTo>
                    <a:lnTo>
                      <a:pt x="343" y="597"/>
                    </a:lnTo>
                    <a:lnTo>
                      <a:pt x="343" y="596"/>
                    </a:lnTo>
                    <a:lnTo>
                      <a:pt x="341" y="596"/>
                    </a:lnTo>
                    <a:lnTo>
                      <a:pt x="323" y="562"/>
                    </a:lnTo>
                    <a:lnTo>
                      <a:pt x="323" y="561"/>
                    </a:lnTo>
                    <a:lnTo>
                      <a:pt x="325" y="560"/>
                    </a:lnTo>
                    <a:lnTo>
                      <a:pt x="327" y="560"/>
                    </a:lnTo>
                    <a:lnTo>
                      <a:pt x="327" y="558"/>
                    </a:lnTo>
                    <a:lnTo>
                      <a:pt x="329" y="560"/>
                    </a:lnTo>
                    <a:lnTo>
                      <a:pt x="331" y="560"/>
                    </a:lnTo>
                    <a:lnTo>
                      <a:pt x="331" y="561"/>
                    </a:lnTo>
                    <a:close/>
                    <a:moveTo>
                      <a:pt x="363" y="617"/>
                    </a:moveTo>
                    <a:lnTo>
                      <a:pt x="381" y="649"/>
                    </a:lnTo>
                    <a:lnTo>
                      <a:pt x="381" y="650"/>
                    </a:lnTo>
                    <a:lnTo>
                      <a:pt x="381" y="651"/>
                    </a:lnTo>
                    <a:lnTo>
                      <a:pt x="381" y="653"/>
                    </a:lnTo>
                    <a:lnTo>
                      <a:pt x="379" y="653"/>
                    </a:lnTo>
                    <a:lnTo>
                      <a:pt x="377" y="653"/>
                    </a:lnTo>
                    <a:lnTo>
                      <a:pt x="375" y="653"/>
                    </a:lnTo>
                    <a:lnTo>
                      <a:pt x="373" y="651"/>
                    </a:lnTo>
                    <a:lnTo>
                      <a:pt x="355" y="619"/>
                    </a:lnTo>
                    <a:lnTo>
                      <a:pt x="355" y="618"/>
                    </a:lnTo>
                    <a:lnTo>
                      <a:pt x="355" y="617"/>
                    </a:lnTo>
                    <a:lnTo>
                      <a:pt x="357" y="615"/>
                    </a:lnTo>
                    <a:lnTo>
                      <a:pt x="359" y="615"/>
                    </a:lnTo>
                    <a:lnTo>
                      <a:pt x="361" y="615"/>
                    </a:lnTo>
                    <a:lnTo>
                      <a:pt x="363" y="617"/>
                    </a:lnTo>
                    <a:close/>
                    <a:moveTo>
                      <a:pt x="394" y="672"/>
                    </a:moveTo>
                    <a:lnTo>
                      <a:pt x="404" y="691"/>
                    </a:lnTo>
                    <a:lnTo>
                      <a:pt x="414" y="706"/>
                    </a:lnTo>
                    <a:lnTo>
                      <a:pt x="414" y="707"/>
                    </a:lnTo>
                    <a:lnTo>
                      <a:pt x="412" y="708"/>
                    </a:lnTo>
                    <a:lnTo>
                      <a:pt x="410" y="708"/>
                    </a:lnTo>
                    <a:lnTo>
                      <a:pt x="408" y="708"/>
                    </a:lnTo>
                    <a:lnTo>
                      <a:pt x="406" y="708"/>
                    </a:lnTo>
                    <a:lnTo>
                      <a:pt x="406" y="707"/>
                    </a:lnTo>
                    <a:lnTo>
                      <a:pt x="396" y="692"/>
                    </a:lnTo>
                    <a:lnTo>
                      <a:pt x="387" y="675"/>
                    </a:lnTo>
                    <a:lnTo>
                      <a:pt x="387" y="674"/>
                    </a:lnTo>
                    <a:lnTo>
                      <a:pt x="387" y="672"/>
                    </a:lnTo>
                    <a:lnTo>
                      <a:pt x="389" y="672"/>
                    </a:lnTo>
                    <a:lnTo>
                      <a:pt x="389" y="671"/>
                    </a:lnTo>
                    <a:lnTo>
                      <a:pt x="391" y="671"/>
                    </a:lnTo>
                    <a:lnTo>
                      <a:pt x="393" y="671"/>
                    </a:lnTo>
                    <a:lnTo>
                      <a:pt x="394" y="672"/>
                    </a:lnTo>
                    <a:close/>
                    <a:moveTo>
                      <a:pt x="428" y="728"/>
                    </a:moveTo>
                    <a:lnTo>
                      <a:pt x="430" y="733"/>
                    </a:lnTo>
                    <a:lnTo>
                      <a:pt x="454" y="759"/>
                    </a:lnTo>
                    <a:lnTo>
                      <a:pt x="454" y="760"/>
                    </a:lnTo>
                    <a:lnTo>
                      <a:pt x="454" y="762"/>
                    </a:lnTo>
                    <a:lnTo>
                      <a:pt x="452" y="762"/>
                    </a:lnTo>
                    <a:lnTo>
                      <a:pt x="450" y="763"/>
                    </a:lnTo>
                    <a:lnTo>
                      <a:pt x="448" y="763"/>
                    </a:lnTo>
                    <a:lnTo>
                      <a:pt x="448" y="762"/>
                    </a:lnTo>
                    <a:lnTo>
                      <a:pt x="446" y="762"/>
                    </a:lnTo>
                    <a:lnTo>
                      <a:pt x="424" y="734"/>
                    </a:lnTo>
                    <a:lnTo>
                      <a:pt x="420" y="731"/>
                    </a:lnTo>
                    <a:lnTo>
                      <a:pt x="420" y="729"/>
                    </a:lnTo>
                    <a:lnTo>
                      <a:pt x="420" y="728"/>
                    </a:lnTo>
                    <a:lnTo>
                      <a:pt x="422" y="727"/>
                    </a:lnTo>
                    <a:lnTo>
                      <a:pt x="424" y="727"/>
                    </a:lnTo>
                    <a:lnTo>
                      <a:pt x="426" y="727"/>
                    </a:lnTo>
                    <a:lnTo>
                      <a:pt x="426" y="728"/>
                    </a:lnTo>
                    <a:lnTo>
                      <a:pt x="428" y="728"/>
                    </a:lnTo>
                    <a:close/>
                    <a:moveTo>
                      <a:pt x="472" y="781"/>
                    </a:moveTo>
                    <a:lnTo>
                      <a:pt x="492" y="809"/>
                    </a:lnTo>
                    <a:lnTo>
                      <a:pt x="494" y="812"/>
                    </a:lnTo>
                    <a:lnTo>
                      <a:pt x="494" y="814"/>
                    </a:lnTo>
                    <a:lnTo>
                      <a:pt x="494" y="815"/>
                    </a:lnTo>
                    <a:lnTo>
                      <a:pt x="492" y="816"/>
                    </a:lnTo>
                    <a:lnTo>
                      <a:pt x="490" y="816"/>
                    </a:lnTo>
                    <a:lnTo>
                      <a:pt x="488" y="816"/>
                    </a:lnTo>
                    <a:lnTo>
                      <a:pt x="488" y="815"/>
                    </a:lnTo>
                    <a:lnTo>
                      <a:pt x="484" y="811"/>
                    </a:lnTo>
                    <a:lnTo>
                      <a:pt x="464" y="783"/>
                    </a:lnTo>
                    <a:lnTo>
                      <a:pt x="464" y="781"/>
                    </a:lnTo>
                    <a:lnTo>
                      <a:pt x="466" y="780"/>
                    </a:lnTo>
                    <a:lnTo>
                      <a:pt x="468" y="780"/>
                    </a:lnTo>
                    <a:lnTo>
                      <a:pt x="470" y="780"/>
                    </a:lnTo>
                    <a:lnTo>
                      <a:pt x="472" y="781"/>
                    </a:lnTo>
                    <a:close/>
                    <a:moveTo>
                      <a:pt x="511" y="835"/>
                    </a:moveTo>
                    <a:lnTo>
                      <a:pt x="517" y="842"/>
                    </a:lnTo>
                    <a:lnTo>
                      <a:pt x="537" y="866"/>
                    </a:lnTo>
                    <a:lnTo>
                      <a:pt x="539" y="866"/>
                    </a:lnTo>
                    <a:lnTo>
                      <a:pt x="539" y="867"/>
                    </a:lnTo>
                    <a:lnTo>
                      <a:pt x="537" y="868"/>
                    </a:lnTo>
                    <a:lnTo>
                      <a:pt x="535" y="869"/>
                    </a:lnTo>
                    <a:lnTo>
                      <a:pt x="533" y="869"/>
                    </a:lnTo>
                    <a:lnTo>
                      <a:pt x="531" y="868"/>
                    </a:lnTo>
                    <a:lnTo>
                      <a:pt x="509" y="845"/>
                    </a:lnTo>
                    <a:lnTo>
                      <a:pt x="503" y="837"/>
                    </a:lnTo>
                    <a:lnTo>
                      <a:pt x="503" y="836"/>
                    </a:lnTo>
                    <a:lnTo>
                      <a:pt x="503" y="835"/>
                    </a:lnTo>
                    <a:lnTo>
                      <a:pt x="505" y="835"/>
                    </a:lnTo>
                    <a:lnTo>
                      <a:pt x="505" y="833"/>
                    </a:lnTo>
                    <a:lnTo>
                      <a:pt x="507" y="833"/>
                    </a:lnTo>
                    <a:lnTo>
                      <a:pt x="509" y="833"/>
                    </a:lnTo>
                    <a:lnTo>
                      <a:pt x="509" y="835"/>
                    </a:lnTo>
                    <a:lnTo>
                      <a:pt x="511" y="835"/>
                    </a:lnTo>
                    <a:close/>
                    <a:moveTo>
                      <a:pt x="557" y="887"/>
                    </a:moveTo>
                    <a:lnTo>
                      <a:pt x="569" y="898"/>
                    </a:lnTo>
                    <a:lnTo>
                      <a:pt x="589" y="914"/>
                    </a:lnTo>
                    <a:lnTo>
                      <a:pt x="591" y="915"/>
                    </a:lnTo>
                    <a:lnTo>
                      <a:pt x="591" y="916"/>
                    </a:lnTo>
                    <a:lnTo>
                      <a:pt x="591" y="918"/>
                    </a:lnTo>
                    <a:lnTo>
                      <a:pt x="589" y="918"/>
                    </a:lnTo>
                    <a:lnTo>
                      <a:pt x="587" y="919"/>
                    </a:lnTo>
                    <a:lnTo>
                      <a:pt x="585" y="918"/>
                    </a:lnTo>
                    <a:lnTo>
                      <a:pt x="583" y="918"/>
                    </a:lnTo>
                    <a:lnTo>
                      <a:pt x="563" y="902"/>
                    </a:lnTo>
                    <a:lnTo>
                      <a:pt x="561" y="900"/>
                    </a:lnTo>
                    <a:lnTo>
                      <a:pt x="551" y="889"/>
                    </a:lnTo>
                    <a:lnTo>
                      <a:pt x="551" y="888"/>
                    </a:lnTo>
                    <a:lnTo>
                      <a:pt x="551" y="887"/>
                    </a:lnTo>
                    <a:lnTo>
                      <a:pt x="553" y="885"/>
                    </a:lnTo>
                    <a:lnTo>
                      <a:pt x="555" y="885"/>
                    </a:lnTo>
                    <a:lnTo>
                      <a:pt x="557" y="885"/>
                    </a:lnTo>
                    <a:lnTo>
                      <a:pt x="557" y="887"/>
                    </a:lnTo>
                    <a:close/>
                    <a:moveTo>
                      <a:pt x="616" y="933"/>
                    </a:moveTo>
                    <a:lnTo>
                      <a:pt x="620" y="935"/>
                    </a:lnTo>
                    <a:lnTo>
                      <a:pt x="646" y="949"/>
                    </a:lnTo>
                    <a:lnTo>
                      <a:pt x="644" y="949"/>
                    </a:lnTo>
                    <a:lnTo>
                      <a:pt x="660" y="952"/>
                    </a:lnTo>
                    <a:lnTo>
                      <a:pt x="660" y="954"/>
                    </a:lnTo>
                    <a:lnTo>
                      <a:pt x="662" y="955"/>
                    </a:lnTo>
                    <a:lnTo>
                      <a:pt x="660" y="956"/>
                    </a:lnTo>
                    <a:lnTo>
                      <a:pt x="660" y="957"/>
                    </a:lnTo>
                    <a:lnTo>
                      <a:pt x="658" y="957"/>
                    </a:lnTo>
                    <a:lnTo>
                      <a:pt x="656" y="957"/>
                    </a:lnTo>
                    <a:lnTo>
                      <a:pt x="640" y="952"/>
                    </a:lnTo>
                    <a:lnTo>
                      <a:pt x="614" y="938"/>
                    </a:lnTo>
                    <a:lnTo>
                      <a:pt x="610" y="936"/>
                    </a:lnTo>
                    <a:lnTo>
                      <a:pt x="610" y="935"/>
                    </a:lnTo>
                    <a:lnTo>
                      <a:pt x="610" y="934"/>
                    </a:lnTo>
                    <a:lnTo>
                      <a:pt x="610" y="933"/>
                    </a:lnTo>
                    <a:lnTo>
                      <a:pt x="612" y="931"/>
                    </a:lnTo>
                    <a:lnTo>
                      <a:pt x="614" y="931"/>
                    </a:lnTo>
                    <a:lnTo>
                      <a:pt x="616" y="933"/>
                    </a:lnTo>
                    <a:close/>
                    <a:moveTo>
                      <a:pt x="694" y="959"/>
                    </a:moveTo>
                    <a:lnTo>
                      <a:pt x="729" y="956"/>
                    </a:lnTo>
                    <a:lnTo>
                      <a:pt x="727" y="956"/>
                    </a:lnTo>
                    <a:lnTo>
                      <a:pt x="747" y="952"/>
                    </a:lnTo>
                    <a:lnTo>
                      <a:pt x="749" y="952"/>
                    </a:lnTo>
                    <a:lnTo>
                      <a:pt x="751" y="952"/>
                    </a:lnTo>
                    <a:lnTo>
                      <a:pt x="753" y="954"/>
                    </a:lnTo>
                    <a:lnTo>
                      <a:pt x="753" y="955"/>
                    </a:lnTo>
                    <a:lnTo>
                      <a:pt x="753" y="956"/>
                    </a:lnTo>
                    <a:lnTo>
                      <a:pt x="751" y="956"/>
                    </a:lnTo>
                    <a:lnTo>
                      <a:pt x="751" y="957"/>
                    </a:lnTo>
                    <a:lnTo>
                      <a:pt x="729" y="961"/>
                    </a:lnTo>
                    <a:lnTo>
                      <a:pt x="696" y="964"/>
                    </a:lnTo>
                    <a:lnTo>
                      <a:pt x="694" y="964"/>
                    </a:lnTo>
                    <a:lnTo>
                      <a:pt x="692" y="964"/>
                    </a:lnTo>
                    <a:lnTo>
                      <a:pt x="692" y="962"/>
                    </a:lnTo>
                    <a:lnTo>
                      <a:pt x="692" y="961"/>
                    </a:lnTo>
                    <a:lnTo>
                      <a:pt x="692" y="960"/>
                    </a:lnTo>
                    <a:lnTo>
                      <a:pt x="694" y="960"/>
                    </a:lnTo>
                    <a:lnTo>
                      <a:pt x="694" y="959"/>
                    </a:lnTo>
                    <a:close/>
                    <a:moveTo>
                      <a:pt x="779" y="939"/>
                    </a:moveTo>
                    <a:lnTo>
                      <a:pt x="805" y="926"/>
                    </a:lnTo>
                    <a:lnTo>
                      <a:pt x="803" y="926"/>
                    </a:lnTo>
                    <a:lnTo>
                      <a:pt x="819" y="915"/>
                    </a:lnTo>
                    <a:lnTo>
                      <a:pt x="819" y="914"/>
                    </a:lnTo>
                    <a:lnTo>
                      <a:pt x="821" y="914"/>
                    </a:lnTo>
                    <a:lnTo>
                      <a:pt x="822" y="914"/>
                    </a:lnTo>
                    <a:lnTo>
                      <a:pt x="824" y="915"/>
                    </a:lnTo>
                    <a:lnTo>
                      <a:pt x="824" y="916"/>
                    </a:lnTo>
                    <a:lnTo>
                      <a:pt x="824" y="918"/>
                    </a:lnTo>
                    <a:lnTo>
                      <a:pt x="811" y="929"/>
                    </a:lnTo>
                    <a:lnTo>
                      <a:pt x="809" y="930"/>
                    </a:lnTo>
                    <a:lnTo>
                      <a:pt x="785" y="942"/>
                    </a:lnTo>
                    <a:lnTo>
                      <a:pt x="783" y="944"/>
                    </a:lnTo>
                    <a:lnTo>
                      <a:pt x="781" y="944"/>
                    </a:lnTo>
                    <a:lnTo>
                      <a:pt x="779" y="942"/>
                    </a:lnTo>
                    <a:lnTo>
                      <a:pt x="779" y="941"/>
                    </a:lnTo>
                    <a:lnTo>
                      <a:pt x="779" y="940"/>
                    </a:lnTo>
                    <a:lnTo>
                      <a:pt x="779" y="939"/>
                    </a:lnTo>
                    <a:close/>
                    <a:moveTo>
                      <a:pt x="840" y="895"/>
                    </a:moveTo>
                    <a:lnTo>
                      <a:pt x="854" y="882"/>
                    </a:lnTo>
                    <a:lnTo>
                      <a:pt x="870" y="866"/>
                    </a:lnTo>
                    <a:lnTo>
                      <a:pt x="870" y="864"/>
                    </a:lnTo>
                    <a:lnTo>
                      <a:pt x="872" y="864"/>
                    </a:lnTo>
                    <a:lnTo>
                      <a:pt x="874" y="864"/>
                    </a:lnTo>
                    <a:lnTo>
                      <a:pt x="876" y="864"/>
                    </a:lnTo>
                    <a:lnTo>
                      <a:pt x="876" y="866"/>
                    </a:lnTo>
                    <a:lnTo>
                      <a:pt x="876" y="867"/>
                    </a:lnTo>
                    <a:lnTo>
                      <a:pt x="878" y="867"/>
                    </a:lnTo>
                    <a:lnTo>
                      <a:pt x="876" y="868"/>
                    </a:lnTo>
                    <a:lnTo>
                      <a:pt x="862" y="884"/>
                    </a:lnTo>
                    <a:lnTo>
                      <a:pt x="848" y="898"/>
                    </a:lnTo>
                    <a:lnTo>
                      <a:pt x="846" y="899"/>
                    </a:lnTo>
                    <a:lnTo>
                      <a:pt x="844" y="899"/>
                    </a:lnTo>
                    <a:lnTo>
                      <a:pt x="842" y="899"/>
                    </a:lnTo>
                    <a:lnTo>
                      <a:pt x="840" y="898"/>
                    </a:lnTo>
                    <a:lnTo>
                      <a:pt x="840" y="897"/>
                    </a:lnTo>
                    <a:lnTo>
                      <a:pt x="840" y="895"/>
                    </a:lnTo>
                    <a:close/>
                    <a:moveTo>
                      <a:pt x="888" y="845"/>
                    </a:moveTo>
                    <a:lnTo>
                      <a:pt x="912" y="812"/>
                    </a:lnTo>
                    <a:lnTo>
                      <a:pt x="914" y="812"/>
                    </a:lnTo>
                    <a:lnTo>
                      <a:pt x="914" y="811"/>
                    </a:lnTo>
                    <a:lnTo>
                      <a:pt x="916" y="811"/>
                    </a:lnTo>
                    <a:lnTo>
                      <a:pt x="918" y="811"/>
                    </a:lnTo>
                    <a:lnTo>
                      <a:pt x="920" y="812"/>
                    </a:lnTo>
                    <a:lnTo>
                      <a:pt x="920" y="814"/>
                    </a:lnTo>
                    <a:lnTo>
                      <a:pt x="920" y="815"/>
                    </a:lnTo>
                    <a:lnTo>
                      <a:pt x="896" y="846"/>
                    </a:lnTo>
                    <a:lnTo>
                      <a:pt x="894" y="847"/>
                    </a:lnTo>
                    <a:lnTo>
                      <a:pt x="892" y="847"/>
                    </a:lnTo>
                    <a:lnTo>
                      <a:pt x="890" y="847"/>
                    </a:lnTo>
                    <a:lnTo>
                      <a:pt x="888" y="847"/>
                    </a:lnTo>
                    <a:lnTo>
                      <a:pt x="888" y="846"/>
                    </a:lnTo>
                    <a:lnTo>
                      <a:pt x="888" y="845"/>
                    </a:lnTo>
                    <a:close/>
                    <a:moveTo>
                      <a:pt x="929" y="790"/>
                    </a:moveTo>
                    <a:lnTo>
                      <a:pt x="933" y="786"/>
                    </a:lnTo>
                    <a:lnTo>
                      <a:pt x="951" y="759"/>
                    </a:lnTo>
                    <a:lnTo>
                      <a:pt x="951" y="758"/>
                    </a:lnTo>
                    <a:lnTo>
                      <a:pt x="953" y="757"/>
                    </a:lnTo>
                    <a:lnTo>
                      <a:pt x="955" y="757"/>
                    </a:lnTo>
                    <a:lnTo>
                      <a:pt x="957" y="758"/>
                    </a:lnTo>
                    <a:lnTo>
                      <a:pt x="957" y="759"/>
                    </a:lnTo>
                    <a:lnTo>
                      <a:pt x="959" y="759"/>
                    </a:lnTo>
                    <a:lnTo>
                      <a:pt x="957" y="760"/>
                    </a:lnTo>
                    <a:lnTo>
                      <a:pt x="939" y="789"/>
                    </a:lnTo>
                    <a:lnTo>
                      <a:pt x="937" y="793"/>
                    </a:lnTo>
                    <a:lnTo>
                      <a:pt x="935" y="794"/>
                    </a:lnTo>
                    <a:lnTo>
                      <a:pt x="933" y="794"/>
                    </a:lnTo>
                    <a:lnTo>
                      <a:pt x="931" y="794"/>
                    </a:lnTo>
                    <a:lnTo>
                      <a:pt x="929" y="793"/>
                    </a:lnTo>
                    <a:lnTo>
                      <a:pt x="929" y="791"/>
                    </a:lnTo>
                    <a:lnTo>
                      <a:pt x="929" y="790"/>
                    </a:lnTo>
                    <a:close/>
                    <a:moveTo>
                      <a:pt x="965" y="736"/>
                    </a:moveTo>
                    <a:lnTo>
                      <a:pt x="985" y="707"/>
                    </a:lnTo>
                    <a:lnTo>
                      <a:pt x="987" y="703"/>
                    </a:lnTo>
                    <a:lnTo>
                      <a:pt x="989" y="702"/>
                    </a:lnTo>
                    <a:lnTo>
                      <a:pt x="991" y="702"/>
                    </a:lnTo>
                    <a:lnTo>
                      <a:pt x="993" y="702"/>
                    </a:lnTo>
                    <a:lnTo>
                      <a:pt x="993" y="703"/>
                    </a:lnTo>
                    <a:lnTo>
                      <a:pt x="995" y="703"/>
                    </a:lnTo>
                    <a:lnTo>
                      <a:pt x="995" y="705"/>
                    </a:lnTo>
                    <a:lnTo>
                      <a:pt x="995" y="706"/>
                    </a:lnTo>
                    <a:lnTo>
                      <a:pt x="991" y="710"/>
                    </a:lnTo>
                    <a:lnTo>
                      <a:pt x="973" y="738"/>
                    </a:lnTo>
                    <a:lnTo>
                      <a:pt x="971" y="739"/>
                    </a:lnTo>
                    <a:lnTo>
                      <a:pt x="969" y="739"/>
                    </a:lnTo>
                    <a:lnTo>
                      <a:pt x="967" y="739"/>
                    </a:lnTo>
                    <a:lnTo>
                      <a:pt x="967" y="738"/>
                    </a:lnTo>
                    <a:lnTo>
                      <a:pt x="965" y="738"/>
                    </a:lnTo>
                    <a:lnTo>
                      <a:pt x="965" y="737"/>
                    </a:lnTo>
                    <a:lnTo>
                      <a:pt x="965" y="736"/>
                    </a:lnTo>
                    <a:close/>
                    <a:moveTo>
                      <a:pt x="1005" y="681"/>
                    </a:moveTo>
                    <a:lnTo>
                      <a:pt x="1019" y="662"/>
                    </a:lnTo>
                    <a:lnTo>
                      <a:pt x="1027" y="650"/>
                    </a:lnTo>
                    <a:lnTo>
                      <a:pt x="1027" y="649"/>
                    </a:lnTo>
                    <a:lnTo>
                      <a:pt x="1029" y="648"/>
                    </a:lnTo>
                    <a:lnTo>
                      <a:pt x="1031" y="648"/>
                    </a:lnTo>
                    <a:lnTo>
                      <a:pt x="1033" y="649"/>
                    </a:lnTo>
                    <a:lnTo>
                      <a:pt x="1035" y="649"/>
                    </a:lnTo>
                    <a:lnTo>
                      <a:pt x="1035" y="650"/>
                    </a:lnTo>
                    <a:lnTo>
                      <a:pt x="1035" y="651"/>
                    </a:lnTo>
                    <a:lnTo>
                      <a:pt x="1027" y="665"/>
                    </a:lnTo>
                    <a:lnTo>
                      <a:pt x="1011" y="684"/>
                    </a:lnTo>
                    <a:lnTo>
                      <a:pt x="1009" y="685"/>
                    </a:lnTo>
                    <a:lnTo>
                      <a:pt x="1007" y="685"/>
                    </a:lnTo>
                    <a:lnTo>
                      <a:pt x="1005" y="684"/>
                    </a:lnTo>
                    <a:lnTo>
                      <a:pt x="1005" y="682"/>
                    </a:lnTo>
                    <a:lnTo>
                      <a:pt x="1005" y="681"/>
                    </a:lnTo>
                    <a:close/>
                    <a:moveTo>
                      <a:pt x="1040" y="627"/>
                    </a:moveTo>
                    <a:lnTo>
                      <a:pt x="1044" y="618"/>
                    </a:lnTo>
                    <a:lnTo>
                      <a:pt x="1058" y="593"/>
                    </a:lnTo>
                    <a:lnTo>
                      <a:pt x="1060" y="592"/>
                    </a:lnTo>
                    <a:lnTo>
                      <a:pt x="1062" y="592"/>
                    </a:lnTo>
                    <a:lnTo>
                      <a:pt x="1064" y="592"/>
                    </a:lnTo>
                    <a:lnTo>
                      <a:pt x="1064" y="593"/>
                    </a:lnTo>
                    <a:lnTo>
                      <a:pt x="1066" y="594"/>
                    </a:lnTo>
                    <a:lnTo>
                      <a:pt x="1064" y="596"/>
                    </a:lnTo>
                    <a:lnTo>
                      <a:pt x="1052" y="619"/>
                    </a:lnTo>
                    <a:lnTo>
                      <a:pt x="1046" y="628"/>
                    </a:lnTo>
                    <a:lnTo>
                      <a:pt x="1046" y="629"/>
                    </a:lnTo>
                    <a:lnTo>
                      <a:pt x="1044" y="629"/>
                    </a:lnTo>
                    <a:lnTo>
                      <a:pt x="1042" y="629"/>
                    </a:lnTo>
                    <a:lnTo>
                      <a:pt x="1040" y="629"/>
                    </a:lnTo>
                    <a:lnTo>
                      <a:pt x="1040" y="628"/>
                    </a:lnTo>
                    <a:lnTo>
                      <a:pt x="1038" y="628"/>
                    </a:lnTo>
                    <a:lnTo>
                      <a:pt x="1040" y="627"/>
                    </a:lnTo>
                    <a:close/>
                    <a:moveTo>
                      <a:pt x="1070" y="570"/>
                    </a:moveTo>
                    <a:lnTo>
                      <a:pt x="1070" y="570"/>
                    </a:lnTo>
                    <a:lnTo>
                      <a:pt x="1090" y="537"/>
                    </a:lnTo>
                    <a:lnTo>
                      <a:pt x="1090" y="536"/>
                    </a:lnTo>
                    <a:lnTo>
                      <a:pt x="1092" y="536"/>
                    </a:lnTo>
                    <a:lnTo>
                      <a:pt x="1094" y="536"/>
                    </a:lnTo>
                    <a:lnTo>
                      <a:pt x="1096" y="536"/>
                    </a:lnTo>
                    <a:lnTo>
                      <a:pt x="1096" y="537"/>
                    </a:lnTo>
                    <a:lnTo>
                      <a:pt x="1096" y="539"/>
                    </a:lnTo>
                    <a:lnTo>
                      <a:pt x="1078" y="572"/>
                    </a:lnTo>
                    <a:lnTo>
                      <a:pt x="1076" y="572"/>
                    </a:lnTo>
                    <a:lnTo>
                      <a:pt x="1076" y="573"/>
                    </a:lnTo>
                    <a:lnTo>
                      <a:pt x="1074" y="573"/>
                    </a:lnTo>
                    <a:lnTo>
                      <a:pt x="1072" y="573"/>
                    </a:lnTo>
                    <a:lnTo>
                      <a:pt x="1070" y="572"/>
                    </a:lnTo>
                    <a:lnTo>
                      <a:pt x="1070" y="571"/>
                    </a:lnTo>
                    <a:lnTo>
                      <a:pt x="1070" y="570"/>
                    </a:lnTo>
                    <a:close/>
                    <a:moveTo>
                      <a:pt x="1102" y="514"/>
                    </a:moveTo>
                    <a:lnTo>
                      <a:pt x="1120" y="482"/>
                    </a:lnTo>
                    <a:lnTo>
                      <a:pt x="1122" y="480"/>
                    </a:lnTo>
                    <a:lnTo>
                      <a:pt x="1122" y="479"/>
                    </a:lnTo>
                    <a:lnTo>
                      <a:pt x="1124" y="479"/>
                    </a:lnTo>
                    <a:lnTo>
                      <a:pt x="1126" y="479"/>
                    </a:lnTo>
                    <a:lnTo>
                      <a:pt x="1126" y="480"/>
                    </a:lnTo>
                    <a:lnTo>
                      <a:pt x="1128" y="480"/>
                    </a:lnTo>
                    <a:lnTo>
                      <a:pt x="1128" y="482"/>
                    </a:lnTo>
                    <a:lnTo>
                      <a:pt x="1128" y="483"/>
                    </a:lnTo>
                    <a:lnTo>
                      <a:pt x="1110" y="515"/>
                    </a:lnTo>
                    <a:lnTo>
                      <a:pt x="1110" y="516"/>
                    </a:lnTo>
                    <a:lnTo>
                      <a:pt x="1108" y="518"/>
                    </a:lnTo>
                    <a:lnTo>
                      <a:pt x="1106" y="518"/>
                    </a:lnTo>
                    <a:lnTo>
                      <a:pt x="1104" y="518"/>
                    </a:lnTo>
                    <a:lnTo>
                      <a:pt x="1104" y="516"/>
                    </a:lnTo>
                    <a:lnTo>
                      <a:pt x="1102" y="516"/>
                    </a:lnTo>
                    <a:lnTo>
                      <a:pt x="1102" y="515"/>
                    </a:lnTo>
                    <a:lnTo>
                      <a:pt x="1102" y="514"/>
                    </a:lnTo>
                    <a:close/>
                    <a:moveTo>
                      <a:pt x="1134" y="458"/>
                    </a:moveTo>
                    <a:lnTo>
                      <a:pt x="1151" y="425"/>
                    </a:lnTo>
                    <a:lnTo>
                      <a:pt x="1151" y="423"/>
                    </a:lnTo>
                    <a:lnTo>
                      <a:pt x="1153" y="423"/>
                    </a:lnTo>
                    <a:lnTo>
                      <a:pt x="1155" y="423"/>
                    </a:lnTo>
                    <a:lnTo>
                      <a:pt x="1157" y="423"/>
                    </a:lnTo>
                    <a:lnTo>
                      <a:pt x="1157" y="425"/>
                    </a:lnTo>
                    <a:lnTo>
                      <a:pt x="1157" y="426"/>
                    </a:lnTo>
                    <a:lnTo>
                      <a:pt x="1140" y="459"/>
                    </a:lnTo>
                    <a:lnTo>
                      <a:pt x="1140" y="461"/>
                    </a:lnTo>
                    <a:lnTo>
                      <a:pt x="1138" y="461"/>
                    </a:lnTo>
                    <a:lnTo>
                      <a:pt x="1136" y="461"/>
                    </a:lnTo>
                    <a:lnTo>
                      <a:pt x="1134" y="461"/>
                    </a:lnTo>
                    <a:lnTo>
                      <a:pt x="1134" y="459"/>
                    </a:lnTo>
                    <a:lnTo>
                      <a:pt x="1132" y="458"/>
                    </a:lnTo>
                    <a:lnTo>
                      <a:pt x="1134" y="458"/>
                    </a:lnTo>
                    <a:close/>
                    <a:moveTo>
                      <a:pt x="1163" y="401"/>
                    </a:moveTo>
                    <a:lnTo>
                      <a:pt x="1181" y="369"/>
                    </a:lnTo>
                    <a:lnTo>
                      <a:pt x="1181" y="368"/>
                    </a:lnTo>
                    <a:lnTo>
                      <a:pt x="1183" y="368"/>
                    </a:lnTo>
                    <a:lnTo>
                      <a:pt x="1185" y="366"/>
                    </a:lnTo>
                    <a:lnTo>
                      <a:pt x="1187" y="368"/>
                    </a:lnTo>
                    <a:lnTo>
                      <a:pt x="1189" y="368"/>
                    </a:lnTo>
                    <a:lnTo>
                      <a:pt x="1189" y="369"/>
                    </a:lnTo>
                    <a:lnTo>
                      <a:pt x="1189" y="370"/>
                    </a:lnTo>
                    <a:lnTo>
                      <a:pt x="1171" y="404"/>
                    </a:lnTo>
                    <a:lnTo>
                      <a:pt x="1169" y="404"/>
                    </a:lnTo>
                    <a:lnTo>
                      <a:pt x="1169" y="405"/>
                    </a:lnTo>
                    <a:lnTo>
                      <a:pt x="1167" y="405"/>
                    </a:lnTo>
                    <a:lnTo>
                      <a:pt x="1165" y="405"/>
                    </a:lnTo>
                    <a:lnTo>
                      <a:pt x="1165" y="404"/>
                    </a:lnTo>
                    <a:lnTo>
                      <a:pt x="1163" y="404"/>
                    </a:lnTo>
                    <a:lnTo>
                      <a:pt x="1163" y="402"/>
                    </a:lnTo>
                    <a:lnTo>
                      <a:pt x="1163" y="401"/>
                    </a:lnTo>
                    <a:close/>
                    <a:moveTo>
                      <a:pt x="1193" y="345"/>
                    </a:moveTo>
                    <a:lnTo>
                      <a:pt x="1199" y="334"/>
                    </a:lnTo>
                    <a:lnTo>
                      <a:pt x="1213" y="312"/>
                    </a:lnTo>
                    <a:lnTo>
                      <a:pt x="1215" y="311"/>
                    </a:lnTo>
                    <a:lnTo>
                      <a:pt x="1217" y="311"/>
                    </a:lnTo>
                    <a:lnTo>
                      <a:pt x="1219" y="312"/>
                    </a:lnTo>
                    <a:lnTo>
                      <a:pt x="1221" y="313"/>
                    </a:lnTo>
                    <a:lnTo>
                      <a:pt x="1219" y="314"/>
                    </a:lnTo>
                    <a:lnTo>
                      <a:pt x="1207" y="335"/>
                    </a:lnTo>
                    <a:lnTo>
                      <a:pt x="1201" y="347"/>
                    </a:lnTo>
                    <a:lnTo>
                      <a:pt x="1201" y="348"/>
                    </a:lnTo>
                    <a:lnTo>
                      <a:pt x="1199" y="348"/>
                    </a:lnTo>
                    <a:lnTo>
                      <a:pt x="1197" y="348"/>
                    </a:lnTo>
                    <a:lnTo>
                      <a:pt x="1195" y="348"/>
                    </a:lnTo>
                    <a:lnTo>
                      <a:pt x="1193" y="347"/>
                    </a:lnTo>
                    <a:lnTo>
                      <a:pt x="1193" y="345"/>
                    </a:lnTo>
                    <a:close/>
                    <a:moveTo>
                      <a:pt x="1225" y="290"/>
                    </a:moveTo>
                    <a:lnTo>
                      <a:pt x="1227" y="288"/>
                    </a:lnTo>
                    <a:lnTo>
                      <a:pt x="1245" y="256"/>
                    </a:lnTo>
                    <a:lnTo>
                      <a:pt x="1247" y="256"/>
                    </a:lnTo>
                    <a:lnTo>
                      <a:pt x="1249" y="255"/>
                    </a:lnTo>
                    <a:lnTo>
                      <a:pt x="1251" y="255"/>
                    </a:lnTo>
                    <a:lnTo>
                      <a:pt x="1252" y="256"/>
                    </a:lnTo>
                    <a:lnTo>
                      <a:pt x="1252" y="257"/>
                    </a:lnTo>
                    <a:lnTo>
                      <a:pt x="1252" y="259"/>
                    </a:lnTo>
                    <a:lnTo>
                      <a:pt x="1233" y="291"/>
                    </a:lnTo>
                    <a:lnTo>
                      <a:pt x="1233" y="292"/>
                    </a:lnTo>
                    <a:lnTo>
                      <a:pt x="1231" y="292"/>
                    </a:lnTo>
                    <a:lnTo>
                      <a:pt x="1229" y="292"/>
                    </a:lnTo>
                    <a:lnTo>
                      <a:pt x="1227" y="292"/>
                    </a:lnTo>
                    <a:lnTo>
                      <a:pt x="1225" y="291"/>
                    </a:lnTo>
                    <a:lnTo>
                      <a:pt x="1225" y="290"/>
                    </a:lnTo>
                    <a:close/>
                    <a:moveTo>
                      <a:pt x="1260" y="234"/>
                    </a:moveTo>
                    <a:lnTo>
                      <a:pt x="1278" y="207"/>
                    </a:lnTo>
                    <a:lnTo>
                      <a:pt x="1282" y="202"/>
                    </a:lnTo>
                    <a:lnTo>
                      <a:pt x="1284" y="200"/>
                    </a:lnTo>
                    <a:lnTo>
                      <a:pt x="1286" y="200"/>
                    </a:lnTo>
                    <a:lnTo>
                      <a:pt x="1288" y="200"/>
                    </a:lnTo>
                    <a:lnTo>
                      <a:pt x="1288" y="202"/>
                    </a:lnTo>
                    <a:lnTo>
                      <a:pt x="1290" y="202"/>
                    </a:lnTo>
                    <a:lnTo>
                      <a:pt x="1290" y="203"/>
                    </a:lnTo>
                    <a:lnTo>
                      <a:pt x="1290" y="204"/>
                    </a:lnTo>
                    <a:lnTo>
                      <a:pt x="1284" y="209"/>
                    </a:lnTo>
                    <a:lnTo>
                      <a:pt x="1268" y="235"/>
                    </a:lnTo>
                    <a:lnTo>
                      <a:pt x="1266" y="236"/>
                    </a:lnTo>
                    <a:lnTo>
                      <a:pt x="1264" y="236"/>
                    </a:lnTo>
                    <a:lnTo>
                      <a:pt x="1262" y="236"/>
                    </a:lnTo>
                    <a:lnTo>
                      <a:pt x="1260" y="236"/>
                    </a:lnTo>
                    <a:lnTo>
                      <a:pt x="1260" y="235"/>
                    </a:lnTo>
                    <a:lnTo>
                      <a:pt x="1260" y="234"/>
                    </a:lnTo>
                    <a:close/>
                    <a:moveTo>
                      <a:pt x="1302" y="179"/>
                    </a:moveTo>
                    <a:lnTo>
                      <a:pt x="1312" y="167"/>
                    </a:lnTo>
                    <a:lnTo>
                      <a:pt x="1326" y="148"/>
                    </a:lnTo>
                    <a:lnTo>
                      <a:pt x="1328" y="148"/>
                    </a:lnTo>
                    <a:lnTo>
                      <a:pt x="1330" y="147"/>
                    </a:lnTo>
                    <a:lnTo>
                      <a:pt x="1332" y="147"/>
                    </a:lnTo>
                    <a:lnTo>
                      <a:pt x="1334" y="148"/>
                    </a:lnTo>
                    <a:lnTo>
                      <a:pt x="1334" y="150"/>
                    </a:lnTo>
                    <a:lnTo>
                      <a:pt x="1334" y="151"/>
                    </a:lnTo>
                    <a:lnTo>
                      <a:pt x="1320" y="169"/>
                    </a:lnTo>
                    <a:lnTo>
                      <a:pt x="1308" y="182"/>
                    </a:lnTo>
                    <a:lnTo>
                      <a:pt x="1308" y="183"/>
                    </a:lnTo>
                    <a:lnTo>
                      <a:pt x="1306" y="183"/>
                    </a:lnTo>
                    <a:lnTo>
                      <a:pt x="1304" y="183"/>
                    </a:lnTo>
                    <a:lnTo>
                      <a:pt x="1302" y="183"/>
                    </a:lnTo>
                    <a:lnTo>
                      <a:pt x="1302" y="182"/>
                    </a:lnTo>
                    <a:lnTo>
                      <a:pt x="1302" y="181"/>
                    </a:lnTo>
                    <a:lnTo>
                      <a:pt x="1302" y="179"/>
                    </a:lnTo>
                    <a:close/>
                    <a:moveTo>
                      <a:pt x="1344" y="126"/>
                    </a:moveTo>
                    <a:lnTo>
                      <a:pt x="1363" y="102"/>
                    </a:lnTo>
                    <a:lnTo>
                      <a:pt x="1369" y="96"/>
                    </a:lnTo>
                    <a:lnTo>
                      <a:pt x="1371" y="95"/>
                    </a:lnTo>
                    <a:lnTo>
                      <a:pt x="1373" y="95"/>
                    </a:lnTo>
                    <a:lnTo>
                      <a:pt x="1375" y="95"/>
                    </a:lnTo>
                    <a:lnTo>
                      <a:pt x="1377" y="95"/>
                    </a:lnTo>
                    <a:lnTo>
                      <a:pt x="1377" y="96"/>
                    </a:lnTo>
                    <a:lnTo>
                      <a:pt x="1377" y="97"/>
                    </a:lnTo>
                    <a:lnTo>
                      <a:pt x="1377" y="99"/>
                    </a:lnTo>
                    <a:lnTo>
                      <a:pt x="1371" y="105"/>
                    </a:lnTo>
                    <a:lnTo>
                      <a:pt x="1352" y="128"/>
                    </a:lnTo>
                    <a:lnTo>
                      <a:pt x="1350" y="130"/>
                    </a:lnTo>
                    <a:lnTo>
                      <a:pt x="1348" y="130"/>
                    </a:lnTo>
                    <a:lnTo>
                      <a:pt x="1346" y="130"/>
                    </a:lnTo>
                    <a:lnTo>
                      <a:pt x="1344" y="130"/>
                    </a:lnTo>
                    <a:lnTo>
                      <a:pt x="1344" y="128"/>
                    </a:lnTo>
                    <a:lnTo>
                      <a:pt x="1344" y="127"/>
                    </a:lnTo>
                    <a:lnTo>
                      <a:pt x="1344" y="126"/>
                    </a:lnTo>
                    <a:close/>
                    <a:moveTo>
                      <a:pt x="1391" y="74"/>
                    </a:moveTo>
                    <a:lnTo>
                      <a:pt x="1417" y="52"/>
                    </a:lnTo>
                    <a:lnTo>
                      <a:pt x="1423" y="47"/>
                    </a:lnTo>
                    <a:lnTo>
                      <a:pt x="1425" y="45"/>
                    </a:lnTo>
                    <a:lnTo>
                      <a:pt x="1427" y="45"/>
                    </a:lnTo>
                    <a:lnTo>
                      <a:pt x="1429" y="45"/>
                    </a:lnTo>
                    <a:lnTo>
                      <a:pt x="1431" y="47"/>
                    </a:lnTo>
                    <a:lnTo>
                      <a:pt x="1431" y="48"/>
                    </a:lnTo>
                    <a:lnTo>
                      <a:pt x="1429" y="49"/>
                    </a:lnTo>
                    <a:lnTo>
                      <a:pt x="1423" y="54"/>
                    </a:lnTo>
                    <a:lnTo>
                      <a:pt x="1397" y="78"/>
                    </a:lnTo>
                    <a:lnTo>
                      <a:pt x="1395" y="78"/>
                    </a:lnTo>
                    <a:lnTo>
                      <a:pt x="1393" y="78"/>
                    </a:lnTo>
                    <a:lnTo>
                      <a:pt x="1391" y="78"/>
                    </a:lnTo>
                    <a:lnTo>
                      <a:pt x="1389" y="76"/>
                    </a:lnTo>
                    <a:lnTo>
                      <a:pt x="1389" y="75"/>
                    </a:lnTo>
                    <a:lnTo>
                      <a:pt x="1391" y="74"/>
                    </a:lnTo>
                    <a:close/>
                    <a:moveTo>
                      <a:pt x="1451" y="27"/>
                    </a:moveTo>
                    <a:lnTo>
                      <a:pt x="1468" y="18"/>
                    </a:lnTo>
                    <a:lnTo>
                      <a:pt x="1494" y="6"/>
                    </a:lnTo>
                    <a:lnTo>
                      <a:pt x="1496" y="6"/>
                    </a:lnTo>
                    <a:lnTo>
                      <a:pt x="1498" y="6"/>
                    </a:lnTo>
                    <a:lnTo>
                      <a:pt x="1500" y="7"/>
                    </a:lnTo>
                    <a:lnTo>
                      <a:pt x="1500" y="8"/>
                    </a:lnTo>
                    <a:lnTo>
                      <a:pt x="1500" y="10"/>
                    </a:lnTo>
                    <a:lnTo>
                      <a:pt x="1498" y="11"/>
                    </a:lnTo>
                    <a:lnTo>
                      <a:pt x="1474" y="22"/>
                    </a:lnTo>
                    <a:lnTo>
                      <a:pt x="1455" y="32"/>
                    </a:lnTo>
                    <a:lnTo>
                      <a:pt x="1453" y="32"/>
                    </a:lnTo>
                    <a:lnTo>
                      <a:pt x="1451" y="32"/>
                    </a:lnTo>
                    <a:lnTo>
                      <a:pt x="1451" y="31"/>
                    </a:lnTo>
                    <a:lnTo>
                      <a:pt x="1449" y="31"/>
                    </a:lnTo>
                    <a:lnTo>
                      <a:pt x="1449" y="29"/>
                    </a:lnTo>
                    <a:lnTo>
                      <a:pt x="1449" y="28"/>
                    </a:lnTo>
                    <a:lnTo>
                      <a:pt x="1451" y="27"/>
                    </a:lnTo>
                    <a:close/>
                    <a:moveTo>
                      <a:pt x="1536" y="0"/>
                    </a:moveTo>
                    <a:lnTo>
                      <a:pt x="1550" y="0"/>
                    </a:lnTo>
                    <a:lnTo>
                      <a:pt x="1550" y="1"/>
                    </a:lnTo>
                    <a:lnTo>
                      <a:pt x="1575" y="6"/>
                    </a:lnTo>
                    <a:lnTo>
                      <a:pt x="1589" y="10"/>
                    </a:lnTo>
                    <a:lnTo>
                      <a:pt x="1591" y="10"/>
                    </a:lnTo>
                    <a:lnTo>
                      <a:pt x="1591" y="11"/>
                    </a:lnTo>
                    <a:lnTo>
                      <a:pt x="1591" y="12"/>
                    </a:lnTo>
                    <a:lnTo>
                      <a:pt x="1591" y="13"/>
                    </a:lnTo>
                    <a:lnTo>
                      <a:pt x="1589" y="13"/>
                    </a:lnTo>
                    <a:lnTo>
                      <a:pt x="1587" y="14"/>
                    </a:lnTo>
                    <a:lnTo>
                      <a:pt x="1587" y="13"/>
                    </a:lnTo>
                    <a:lnTo>
                      <a:pt x="1573" y="11"/>
                    </a:lnTo>
                    <a:lnTo>
                      <a:pt x="1548" y="5"/>
                    </a:lnTo>
                    <a:lnTo>
                      <a:pt x="1550" y="5"/>
                    </a:lnTo>
                    <a:lnTo>
                      <a:pt x="1536" y="5"/>
                    </a:lnTo>
                    <a:lnTo>
                      <a:pt x="1534" y="5"/>
                    </a:lnTo>
                    <a:lnTo>
                      <a:pt x="1532" y="5"/>
                    </a:lnTo>
                    <a:lnTo>
                      <a:pt x="1532" y="3"/>
                    </a:lnTo>
                    <a:lnTo>
                      <a:pt x="1532" y="2"/>
                    </a:lnTo>
                    <a:lnTo>
                      <a:pt x="1532" y="1"/>
                    </a:lnTo>
                    <a:lnTo>
                      <a:pt x="1534" y="1"/>
                    </a:lnTo>
                    <a:lnTo>
                      <a:pt x="1536" y="0"/>
                    </a:lnTo>
                    <a:close/>
                    <a:moveTo>
                      <a:pt x="1625" y="22"/>
                    </a:moveTo>
                    <a:lnTo>
                      <a:pt x="1637" y="29"/>
                    </a:lnTo>
                    <a:lnTo>
                      <a:pt x="1665" y="45"/>
                    </a:lnTo>
                    <a:lnTo>
                      <a:pt x="1665" y="47"/>
                    </a:lnTo>
                    <a:lnTo>
                      <a:pt x="1665" y="48"/>
                    </a:lnTo>
                    <a:lnTo>
                      <a:pt x="1665" y="49"/>
                    </a:lnTo>
                    <a:lnTo>
                      <a:pt x="1665" y="50"/>
                    </a:lnTo>
                    <a:lnTo>
                      <a:pt x="1663" y="50"/>
                    </a:lnTo>
                    <a:lnTo>
                      <a:pt x="1661" y="50"/>
                    </a:lnTo>
                    <a:lnTo>
                      <a:pt x="1659" y="50"/>
                    </a:lnTo>
                    <a:lnTo>
                      <a:pt x="1659" y="49"/>
                    </a:lnTo>
                    <a:lnTo>
                      <a:pt x="1633" y="33"/>
                    </a:lnTo>
                    <a:lnTo>
                      <a:pt x="1619" y="26"/>
                    </a:lnTo>
                    <a:lnTo>
                      <a:pt x="1619" y="24"/>
                    </a:lnTo>
                    <a:lnTo>
                      <a:pt x="1617" y="24"/>
                    </a:lnTo>
                    <a:lnTo>
                      <a:pt x="1619" y="23"/>
                    </a:lnTo>
                    <a:lnTo>
                      <a:pt x="1619" y="22"/>
                    </a:lnTo>
                    <a:lnTo>
                      <a:pt x="1621" y="22"/>
                    </a:lnTo>
                    <a:lnTo>
                      <a:pt x="1621" y="21"/>
                    </a:lnTo>
                    <a:lnTo>
                      <a:pt x="1623" y="21"/>
                    </a:lnTo>
                    <a:lnTo>
                      <a:pt x="1625" y="22"/>
                    </a:lnTo>
                    <a:close/>
                    <a:moveTo>
                      <a:pt x="1688" y="67"/>
                    </a:moveTo>
                    <a:lnTo>
                      <a:pt x="1690" y="69"/>
                    </a:lnTo>
                    <a:lnTo>
                      <a:pt x="1716" y="96"/>
                    </a:lnTo>
                    <a:lnTo>
                      <a:pt x="1716" y="97"/>
                    </a:lnTo>
                    <a:lnTo>
                      <a:pt x="1716" y="99"/>
                    </a:lnTo>
                    <a:lnTo>
                      <a:pt x="1716" y="100"/>
                    </a:lnTo>
                    <a:lnTo>
                      <a:pt x="1714" y="100"/>
                    </a:lnTo>
                    <a:lnTo>
                      <a:pt x="1712" y="100"/>
                    </a:lnTo>
                    <a:lnTo>
                      <a:pt x="1710" y="100"/>
                    </a:lnTo>
                    <a:lnTo>
                      <a:pt x="1708" y="99"/>
                    </a:lnTo>
                    <a:lnTo>
                      <a:pt x="1684" y="71"/>
                    </a:lnTo>
                    <a:lnTo>
                      <a:pt x="1680" y="69"/>
                    </a:lnTo>
                    <a:lnTo>
                      <a:pt x="1680" y="68"/>
                    </a:lnTo>
                    <a:lnTo>
                      <a:pt x="1680" y="67"/>
                    </a:lnTo>
                    <a:lnTo>
                      <a:pt x="1682" y="67"/>
                    </a:lnTo>
                    <a:lnTo>
                      <a:pt x="1684" y="65"/>
                    </a:lnTo>
                    <a:lnTo>
                      <a:pt x="1686" y="67"/>
                    </a:lnTo>
                    <a:lnTo>
                      <a:pt x="1688" y="67"/>
                    </a:lnTo>
                    <a:close/>
                    <a:moveTo>
                      <a:pt x="1734" y="119"/>
                    </a:moveTo>
                    <a:lnTo>
                      <a:pt x="1742" y="128"/>
                    </a:lnTo>
                    <a:lnTo>
                      <a:pt x="1760" y="150"/>
                    </a:lnTo>
                    <a:lnTo>
                      <a:pt x="1760" y="151"/>
                    </a:lnTo>
                    <a:lnTo>
                      <a:pt x="1760" y="152"/>
                    </a:lnTo>
                    <a:lnTo>
                      <a:pt x="1758" y="153"/>
                    </a:lnTo>
                    <a:lnTo>
                      <a:pt x="1756" y="153"/>
                    </a:lnTo>
                    <a:lnTo>
                      <a:pt x="1754" y="153"/>
                    </a:lnTo>
                    <a:lnTo>
                      <a:pt x="1752" y="153"/>
                    </a:lnTo>
                    <a:lnTo>
                      <a:pt x="1752" y="152"/>
                    </a:lnTo>
                    <a:lnTo>
                      <a:pt x="1736" y="130"/>
                    </a:lnTo>
                    <a:lnTo>
                      <a:pt x="1728" y="121"/>
                    </a:lnTo>
                    <a:lnTo>
                      <a:pt x="1726" y="120"/>
                    </a:lnTo>
                    <a:lnTo>
                      <a:pt x="1728" y="120"/>
                    </a:lnTo>
                    <a:lnTo>
                      <a:pt x="1728" y="119"/>
                    </a:lnTo>
                    <a:lnTo>
                      <a:pt x="1730" y="117"/>
                    </a:lnTo>
                    <a:lnTo>
                      <a:pt x="1732" y="117"/>
                    </a:lnTo>
                    <a:lnTo>
                      <a:pt x="1734" y="119"/>
                    </a:lnTo>
                    <a:close/>
                    <a:moveTo>
                      <a:pt x="1776" y="173"/>
                    </a:moveTo>
                    <a:lnTo>
                      <a:pt x="1793" y="199"/>
                    </a:lnTo>
                    <a:lnTo>
                      <a:pt x="1797" y="204"/>
                    </a:lnTo>
                    <a:lnTo>
                      <a:pt x="1797" y="205"/>
                    </a:lnTo>
                    <a:lnTo>
                      <a:pt x="1797" y="207"/>
                    </a:lnTo>
                    <a:lnTo>
                      <a:pt x="1795" y="208"/>
                    </a:lnTo>
                    <a:lnTo>
                      <a:pt x="1793" y="208"/>
                    </a:lnTo>
                    <a:lnTo>
                      <a:pt x="1791" y="208"/>
                    </a:lnTo>
                    <a:lnTo>
                      <a:pt x="1791" y="207"/>
                    </a:lnTo>
                    <a:lnTo>
                      <a:pt x="1787" y="200"/>
                    </a:lnTo>
                    <a:lnTo>
                      <a:pt x="1768" y="174"/>
                    </a:lnTo>
                    <a:lnTo>
                      <a:pt x="1768" y="173"/>
                    </a:lnTo>
                    <a:lnTo>
                      <a:pt x="1770" y="172"/>
                    </a:lnTo>
                    <a:lnTo>
                      <a:pt x="1772" y="171"/>
                    </a:lnTo>
                    <a:lnTo>
                      <a:pt x="1774" y="172"/>
                    </a:lnTo>
                    <a:lnTo>
                      <a:pt x="1776" y="172"/>
                    </a:lnTo>
                    <a:lnTo>
                      <a:pt x="1776" y="173"/>
                    </a:lnTo>
                    <a:close/>
                    <a:moveTo>
                      <a:pt x="1813" y="228"/>
                    </a:moveTo>
                    <a:lnTo>
                      <a:pt x="1819" y="237"/>
                    </a:lnTo>
                    <a:lnTo>
                      <a:pt x="1833" y="260"/>
                    </a:lnTo>
                    <a:lnTo>
                      <a:pt x="1833" y="261"/>
                    </a:lnTo>
                    <a:lnTo>
                      <a:pt x="1833" y="262"/>
                    </a:lnTo>
                    <a:lnTo>
                      <a:pt x="1831" y="262"/>
                    </a:lnTo>
                    <a:lnTo>
                      <a:pt x="1829" y="264"/>
                    </a:lnTo>
                    <a:lnTo>
                      <a:pt x="1827" y="262"/>
                    </a:lnTo>
                    <a:lnTo>
                      <a:pt x="1825" y="261"/>
                    </a:lnTo>
                    <a:lnTo>
                      <a:pt x="1813" y="240"/>
                    </a:lnTo>
                    <a:lnTo>
                      <a:pt x="1805" y="229"/>
                    </a:lnTo>
                    <a:lnTo>
                      <a:pt x="1805" y="228"/>
                    </a:lnTo>
                    <a:lnTo>
                      <a:pt x="1807" y="226"/>
                    </a:lnTo>
                    <a:lnTo>
                      <a:pt x="1809" y="226"/>
                    </a:lnTo>
                    <a:lnTo>
                      <a:pt x="1811" y="226"/>
                    </a:lnTo>
                    <a:lnTo>
                      <a:pt x="1813" y="228"/>
                    </a:lnTo>
                    <a:close/>
                    <a:moveTo>
                      <a:pt x="1847" y="282"/>
                    </a:moveTo>
                    <a:lnTo>
                      <a:pt x="1871" y="314"/>
                    </a:lnTo>
                    <a:lnTo>
                      <a:pt x="1873" y="314"/>
                    </a:lnTo>
                    <a:lnTo>
                      <a:pt x="1873" y="316"/>
                    </a:lnTo>
                    <a:lnTo>
                      <a:pt x="1871" y="317"/>
                    </a:lnTo>
                    <a:lnTo>
                      <a:pt x="1869" y="317"/>
                    </a:lnTo>
                    <a:lnTo>
                      <a:pt x="1867" y="317"/>
                    </a:lnTo>
                    <a:lnTo>
                      <a:pt x="1865" y="317"/>
                    </a:lnTo>
                    <a:lnTo>
                      <a:pt x="1865" y="316"/>
                    </a:lnTo>
                    <a:lnTo>
                      <a:pt x="1841" y="285"/>
                    </a:lnTo>
                    <a:lnTo>
                      <a:pt x="1841" y="283"/>
                    </a:lnTo>
                    <a:lnTo>
                      <a:pt x="1841" y="282"/>
                    </a:lnTo>
                    <a:lnTo>
                      <a:pt x="1843" y="281"/>
                    </a:lnTo>
                    <a:lnTo>
                      <a:pt x="1845" y="281"/>
                    </a:lnTo>
                    <a:lnTo>
                      <a:pt x="1847" y="282"/>
                    </a:lnTo>
                    <a:close/>
                    <a:moveTo>
                      <a:pt x="1887" y="337"/>
                    </a:moveTo>
                    <a:lnTo>
                      <a:pt x="1904" y="370"/>
                    </a:lnTo>
                    <a:lnTo>
                      <a:pt x="1904" y="371"/>
                    </a:lnTo>
                    <a:lnTo>
                      <a:pt x="1904" y="373"/>
                    </a:lnTo>
                    <a:lnTo>
                      <a:pt x="1902" y="373"/>
                    </a:lnTo>
                    <a:lnTo>
                      <a:pt x="1900" y="373"/>
                    </a:lnTo>
                    <a:lnTo>
                      <a:pt x="1898" y="373"/>
                    </a:lnTo>
                    <a:lnTo>
                      <a:pt x="1896" y="371"/>
                    </a:lnTo>
                    <a:lnTo>
                      <a:pt x="1879" y="339"/>
                    </a:lnTo>
                    <a:lnTo>
                      <a:pt x="1879" y="338"/>
                    </a:lnTo>
                    <a:lnTo>
                      <a:pt x="1879" y="337"/>
                    </a:lnTo>
                    <a:lnTo>
                      <a:pt x="1881" y="335"/>
                    </a:lnTo>
                    <a:lnTo>
                      <a:pt x="1883" y="335"/>
                    </a:lnTo>
                    <a:lnTo>
                      <a:pt x="1885" y="335"/>
                    </a:lnTo>
                    <a:lnTo>
                      <a:pt x="1887" y="337"/>
                    </a:lnTo>
                    <a:close/>
                    <a:moveTo>
                      <a:pt x="1918" y="394"/>
                    </a:moveTo>
                    <a:lnTo>
                      <a:pt x="1932" y="418"/>
                    </a:lnTo>
                    <a:lnTo>
                      <a:pt x="1936" y="426"/>
                    </a:lnTo>
                    <a:lnTo>
                      <a:pt x="1936" y="427"/>
                    </a:lnTo>
                    <a:lnTo>
                      <a:pt x="1936" y="428"/>
                    </a:lnTo>
                    <a:lnTo>
                      <a:pt x="1934" y="430"/>
                    </a:lnTo>
                    <a:lnTo>
                      <a:pt x="1932" y="430"/>
                    </a:lnTo>
                    <a:lnTo>
                      <a:pt x="1930" y="430"/>
                    </a:lnTo>
                    <a:lnTo>
                      <a:pt x="1930" y="428"/>
                    </a:lnTo>
                    <a:lnTo>
                      <a:pt x="1928" y="427"/>
                    </a:lnTo>
                    <a:lnTo>
                      <a:pt x="1924" y="420"/>
                    </a:lnTo>
                    <a:lnTo>
                      <a:pt x="1910" y="395"/>
                    </a:lnTo>
                    <a:lnTo>
                      <a:pt x="1910" y="394"/>
                    </a:lnTo>
                    <a:lnTo>
                      <a:pt x="1910" y="392"/>
                    </a:lnTo>
                    <a:lnTo>
                      <a:pt x="1912" y="392"/>
                    </a:lnTo>
                    <a:lnTo>
                      <a:pt x="1912" y="391"/>
                    </a:lnTo>
                    <a:lnTo>
                      <a:pt x="1914" y="391"/>
                    </a:lnTo>
                    <a:lnTo>
                      <a:pt x="1916" y="391"/>
                    </a:lnTo>
                    <a:lnTo>
                      <a:pt x="1916" y="392"/>
                    </a:lnTo>
                    <a:lnTo>
                      <a:pt x="1918" y="394"/>
                    </a:lnTo>
                    <a:close/>
                    <a:moveTo>
                      <a:pt x="1950" y="449"/>
                    </a:moveTo>
                    <a:lnTo>
                      <a:pt x="1968" y="483"/>
                    </a:lnTo>
                    <a:lnTo>
                      <a:pt x="1966" y="484"/>
                    </a:lnTo>
                    <a:lnTo>
                      <a:pt x="1966" y="485"/>
                    </a:lnTo>
                    <a:lnTo>
                      <a:pt x="1964" y="485"/>
                    </a:lnTo>
                    <a:lnTo>
                      <a:pt x="1962" y="485"/>
                    </a:lnTo>
                    <a:lnTo>
                      <a:pt x="1960" y="484"/>
                    </a:lnTo>
                    <a:lnTo>
                      <a:pt x="1942" y="451"/>
                    </a:lnTo>
                    <a:lnTo>
                      <a:pt x="1942" y="449"/>
                    </a:lnTo>
                    <a:lnTo>
                      <a:pt x="1942" y="448"/>
                    </a:lnTo>
                    <a:lnTo>
                      <a:pt x="1944" y="448"/>
                    </a:lnTo>
                    <a:lnTo>
                      <a:pt x="1946" y="448"/>
                    </a:lnTo>
                    <a:lnTo>
                      <a:pt x="1948" y="448"/>
                    </a:lnTo>
                    <a:lnTo>
                      <a:pt x="1950" y="449"/>
                    </a:lnTo>
                    <a:close/>
                    <a:moveTo>
                      <a:pt x="1980" y="505"/>
                    </a:moveTo>
                    <a:lnTo>
                      <a:pt x="1998" y="539"/>
                    </a:lnTo>
                    <a:lnTo>
                      <a:pt x="1998" y="540"/>
                    </a:lnTo>
                    <a:lnTo>
                      <a:pt x="1998" y="541"/>
                    </a:lnTo>
                    <a:lnTo>
                      <a:pt x="1996" y="541"/>
                    </a:lnTo>
                    <a:lnTo>
                      <a:pt x="1996" y="542"/>
                    </a:lnTo>
                    <a:lnTo>
                      <a:pt x="1994" y="542"/>
                    </a:lnTo>
                    <a:lnTo>
                      <a:pt x="1992" y="541"/>
                    </a:lnTo>
                    <a:lnTo>
                      <a:pt x="1990" y="540"/>
                    </a:lnTo>
                    <a:lnTo>
                      <a:pt x="1972" y="508"/>
                    </a:lnTo>
                    <a:lnTo>
                      <a:pt x="1972" y="506"/>
                    </a:lnTo>
                    <a:lnTo>
                      <a:pt x="1972" y="505"/>
                    </a:lnTo>
                    <a:lnTo>
                      <a:pt x="1974" y="505"/>
                    </a:lnTo>
                    <a:lnTo>
                      <a:pt x="1974" y="504"/>
                    </a:lnTo>
                    <a:lnTo>
                      <a:pt x="1976" y="504"/>
                    </a:lnTo>
                    <a:lnTo>
                      <a:pt x="1978" y="504"/>
                    </a:lnTo>
                    <a:lnTo>
                      <a:pt x="1980" y="505"/>
                    </a:lnTo>
                    <a:close/>
                    <a:moveTo>
                      <a:pt x="2009" y="562"/>
                    </a:moveTo>
                    <a:lnTo>
                      <a:pt x="2027" y="594"/>
                    </a:lnTo>
                    <a:lnTo>
                      <a:pt x="2027" y="596"/>
                    </a:lnTo>
                    <a:lnTo>
                      <a:pt x="2027" y="597"/>
                    </a:lnTo>
                    <a:lnTo>
                      <a:pt x="2027" y="598"/>
                    </a:lnTo>
                    <a:lnTo>
                      <a:pt x="2025" y="598"/>
                    </a:lnTo>
                    <a:lnTo>
                      <a:pt x="2023" y="598"/>
                    </a:lnTo>
                    <a:lnTo>
                      <a:pt x="2021" y="597"/>
                    </a:lnTo>
                    <a:lnTo>
                      <a:pt x="2003" y="563"/>
                    </a:lnTo>
                    <a:lnTo>
                      <a:pt x="2001" y="562"/>
                    </a:lnTo>
                    <a:lnTo>
                      <a:pt x="2003" y="562"/>
                    </a:lnTo>
                    <a:lnTo>
                      <a:pt x="2003" y="561"/>
                    </a:lnTo>
                    <a:lnTo>
                      <a:pt x="2005" y="561"/>
                    </a:lnTo>
                    <a:lnTo>
                      <a:pt x="2007" y="561"/>
                    </a:lnTo>
                    <a:lnTo>
                      <a:pt x="2009" y="561"/>
                    </a:lnTo>
                    <a:lnTo>
                      <a:pt x="2009" y="562"/>
                    </a:lnTo>
                    <a:close/>
                    <a:moveTo>
                      <a:pt x="2041" y="618"/>
                    </a:moveTo>
                    <a:lnTo>
                      <a:pt x="2059" y="651"/>
                    </a:lnTo>
                    <a:lnTo>
                      <a:pt x="2059" y="653"/>
                    </a:lnTo>
                    <a:lnTo>
                      <a:pt x="2059" y="654"/>
                    </a:lnTo>
                    <a:lnTo>
                      <a:pt x="2057" y="654"/>
                    </a:lnTo>
                    <a:lnTo>
                      <a:pt x="2055" y="654"/>
                    </a:lnTo>
                    <a:lnTo>
                      <a:pt x="2053" y="654"/>
                    </a:lnTo>
                    <a:lnTo>
                      <a:pt x="2053" y="653"/>
                    </a:lnTo>
                    <a:lnTo>
                      <a:pt x="2033" y="620"/>
                    </a:lnTo>
                    <a:lnTo>
                      <a:pt x="2033" y="619"/>
                    </a:lnTo>
                    <a:lnTo>
                      <a:pt x="2033" y="618"/>
                    </a:lnTo>
                    <a:lnTo>
                      <a:pt x="2035" y="618"/>
                    </a:lnTo>
                    <a:lnTo>
                      <a:pt x="2035" y="617"/>
                    </a:lnTo>
                    <a:lnTo>
                      <a:pt x="2037" y="617"/>
                    </a:lnTo>
                    <a:lnTo>
                      <a:pt x="2039" y="617"/>
                    </a:lnTo>
                    <a:lnTo>
                      <a:pt x="2039" y="618"/>
                    </a:lnTo>
                    <a:lnTo>
                      <a:pt x="2041" y="618"/>
                    </a:lnTo>
                    <a:close/>
                    <a:moveTo>
                      <a:pt x="2073" y="674"/>
                    </a:moveTo>
                    <a:lnTo>
                      <a:pt x="2087" y="700"/>
                    </a:lnTo>
                    <a:lnTo>
                      <a:pt x="2093" y="707"/>
                    </a:lnTo>
                    <a:lnTo>
                      <a:pt x="2093" y="708"/>
                    </a:lnTo>
                    <a:lnTo>
                      <a:pt x="2091" y="710"/>
                    </a:lnTo>
                    <a:lnTo>
                      <a:pt x="2089" y="710"/>
                    </a:lnTo>
                    <a:lnTo>
                      <a:pt x="2087" y="710"/>
                    </a:lnTo>
                    <a:lnTo>
                      <a:pt x="2085" y="708"/>
                    </a:lnTo>
                    <a:lnTo>
                      <a:pt x="2081" y="701"/>
                    </a:lnTo>
                    <a:lnTo>
                      <a:pt x="2065" y="676"/>
                    </a:lnTo>
                    <a:lnTo>
                      <a:pt x="2065" y="675"/>
                    </a:lnTo>
                    <a:lnTo>
                      <a:pt x="2065" y="674"/>
                    </a:lnTo>
                    <a:lnTo>
                      <a:pt x="2067" y="674"/>
                    </a:lnTo>
                    <a:lnTo>
                      <a:pt x="2069" y="672"/>
                    </a:lnTo>
                    <a:lnTo>
                      <a:pt x="2071" y="672"/>
                    </a:lnTo>
                    <a:lnTo>
                      <a:pt x="2073" y="674"/>
                    </a:lnTo>
                    <a:close/>
                    <a:moveTo>
                      <a:pt x="2107" y="729"/>
                    </a:moveTo>
                    <a:lnTo>
                      <a:pt x="2128" y="762"/>
                    </a:lnTo>
                    <a:lnTo>
                      <a:pt x="2128" y="763"/>
                    </a:lnTo>
                    <a:lnTo>
                      <a:pt x="2128" y="764"/>
                    </a:lnTo>
                    <a:lnTo>
                      <a:pt x="2126" y="765"/>
                    </a:lnTo>
                    <a:lnTo>
                      <a:pt x="2124" y="765"/>
                    </a:lnTo>
                    <a:lnTo>
                      <a:pt x="2122" y="765"/>
                    </a:lnTo>
                    <a:lnTo>
                      <a:pt x="2122" y="764"/>
                    </a:lnTo>
                    <a:lnTo>
                      <a:pt x="2120" y="764"/>
                    </a:lnTo>
                    <a:lnTo>
                      <a:pt x="2101" y="732"/>
                    </a:lnTo>
                    <a:lnTo>
                      <a:pt x="2101" y="731"/>
                    </a:lnTo>
                    <a:lnTo>
                      <a:pt x="2101" y="729"/>
                    </a:lnTo>
                    <a:lnTo>
                      <a:pt x="2101" y="728"/>
                    </a:lnTo>
                    <a:lnTo>
                      <a:pt x="2103" y="728"/>
                    </a:lnTo>
                    <a:lnTo>
                      <a:pt x="2105" y="728"/>
                    </a:lnTo>
                    <a:lnTo>
                      <a:pt x="2107" y="728"/>
                    </a:lnTo>
                    <a:lnTo>
                      <a:pt x="2107" y="729"/>
                    </a:lnTo>
                    <a:close/>
                    <a:moveTo>
                      <a:pt x="2144" y="784"/>
                    </a:moveTo>
                    <a:lnTo>
                      <a:pt x="2174" y="814"/>
                    </a:lnTo>
                    <a:lnTo>
                      <a:pt x="2174" y="815"/>
                    </a:lnTo>
                    <a:lnTo>
                      <a:pt x="2174" y="816"/>
                    </a:lnTo>
                    <a:lnTo>
                      <a:pt x="2172" y="816"/>
                    </a:lnTo>
                    <a:lnTo>
                      <a:pt x="2172" y="817"/>
                    </a:lnTo>
                    <a:lnTo>
                      <a:pt x="2170" y="817"/>
                    </a:lnTo>
                    <a:lnTo>
                      <a:pt x="2168" y="817"/>
                    </a:lnTo>
                    <a:lnTo>
                      <a:pt x="2166" y="816"/>
                    </a:lnTo>
                    <a:lnTo>
                      <a:pt x="2138" y="786"/>
                    </a:lnTo>
                    <a:lnTo>
                      <a:pt x="2138" y="785"/>
                    </a:lnTo>
                    <a:lnTo>
                      <a:pt x="2138" y="784"/>
                    </a:lnTo>
                    <a:lnTo>
                      <a:pt x="2140" y="783"/>
                    </a:lnTo>
                    <a:lnTo>
                      <a:pt x="2142" y="783"/>
                    </a:lnTo>
                    <a:lnTo>
                      <a:pt x="2144" y="783"/>
                    </a:lnTo>
                    <a:lnTo>
                      <a:pt x="2144" y="784"/>
                    </a:lnTo>
                    <a:close/>
                    <a:moveTo>
                      <a:pt x="2190" y="836"/>
                    </a:moveTo>
                    <a:lnTo>
                      <a:pt x="2200" y="848"/>
                    </a:lnTo>
                    <a:lnTo>
                      <a:pt x="2217" y="867"/>
                    </a:lnTo>
                    <a:lnTo>
                      <a:pt x="2217" y="868"/>
                    </a:lnTo>
                    <a:lnTo>
                      <a:pt x="2215" y="869"/>
                    </a:lnTo>
                    <a:lnTo>
                      <a:pt x="2214" y="871"/>
                    </a:lnTo>
                    <a:lnTo>
                      <a:pt x="2212" y="871"/>
                    </a:lnTo>
                    <a:lnTo>
                      <a:pt x="2212" y="869"/>
                    </a:lnTo>
                    <a:lnTo>
                      <a:pt x="2210" y="869"/>
                    </a:lnTo>
                    <a:lnTo>
                      <a:pt x="2192" y="851"/>
                    </a:lnTo>
                    <a:lnTo>
                      <a:pt x="2184" y="838"/>
                    </a:lnTo>
                    <a:lnTo>
                      <a:pt x="2184" y="837"/>
                    </a:lnTo>
                    <a:lnTo>
                      <a:pt x="2184" y="836"/>
                    </a:lnTo>
                    <a:lnTo>
                      <a:pt x="2186" y="835"/>
                    </a:lnTo>
                    <a:lnTo>
                      <a:pt x="2188" y="835"/>
                    </a:lnTo>
                    <a:lnTo>
                      <a:pt x="2190" y="836"/>
                    </a:lnTo>
                    <a:close/>
                    <a:moveTo>
                      <a:pt x="2237" y="888"/>
                    </a:moveTo>
                    <a:lnTo>
                      <a:pt x="2251" y="902"/>
                    </a:lnTo>
                    <a:lnTo>
                      <a:pt x="2269" y="915"/>
                    </a:lnTo>
                    <a:lnTo>
                      <a:pt x="2271" y="916"/>
                    </a:lnTo>
                    <a:lnTo>
                      <a:pt x="2271" y="918"/>
                    </a:lnTo>
                    <a:lnTo>
                      <a:pt x="2269" y="919"/>
                    </a:lnTo>
                    <a:lnTo>
                      <a:pt x="2267" y="919"/>
                    </a:lnTo>
                    <a:lnTo>
                      <a:pt x="2265" y="919"/>
                    </a:lnTo>
                    <a:lnTo>
                      <a:pt x="2263" y="919"/>
                    </a:lnTo>
                    <a:lnTo>
                      <a:pt x="2245" y="904"/>
                    </a:lnTo>
                    <a:lnTo>
                      <a:pt x="2231" y="890"/>
                    </a:lnTo>
                    <a:lnTo>
                      <a:pt x="2229" y="889"/>
                    </a:lnTo>
                    <a:lnTo>
                      <a:pt x="2229" y="888"/>
                    </a:lnTo>
                    <a:lnTo>
                      <a:pt x="2231" y="888"/>
                    </a:lnTo>
                    <a:lnTo>
                      <a:pt x="2231" y="887"/>
                    </a:lnTo>
                    <a:lnTo>
                      <a:pt x="2233" y="887"/>
                    </a:lnTo>
                    <a:lnTo>
                      <a:pt x="2235" y="887"/>
                    </a:lnTo>
                    <a:lnTo>
                      <a:pt x="2237" y="888"/>
                    </a:lnTo>
                    <a:close/>
                    <a:moveTo>
                      <a:pt x="2297" y="934"/>
                    </a:moveTo>
                    <a:lnTo>
                      <a:pt x="2303" y="938"/>
                    </a:lnTo>
                    <a:lnTo>
                      <a:pt x="2328" y="951"/>
                    </a:lnTo>
                    <a:lnTo>
                      <a:pt x="2326" y="951"/>
                    </a:lnTo>
                    <a:lnTo>
                      <a:pt x="2338" y="954"/>
                    </a:lnTo>
                    <a:lnTo>
                      <a:pt x="2340" y="954"/>
                    </a:lnTo>
                    <a:lnTo>
                      <a:pt x="2340" y="955"/>
                    </a:lnTo>
                    <a:lnTo>
                      <a:pt x="2340" y="956"/>
                    </a:lnTo>
                    <a:lnTo>
                      <a:pt x="2340" y="957"/>
                    </a:lnTo>
                    <a:lnTo>
                      <a:pt x="2338" y="957"/>
                    </a:lnTo>
                    <a:lnTo>
                      <a:pt x="2336" y="959"/>
                    </a:lnTo>
                    <a:lnTo>
                      <a:pt x="2324" y="956"/>
                    </a:lnTo>
                    <a:lnTo>
                      <a:pt x="2322" y="955"/>
                    </a:lnTo>
                    <a:lnTo>
                      <a:pt x="2297" y="941"/>
                    </a:lnTo>
                    <a:lnTo>
                      <a:pt x="2291" y="936"/>
                    </a:lnTo>
                    <a:lnTo>
                      <a:pt x="2289" y="936"/>
                    </a:lnTo>
                    <a:lnTo>
                      <a:pt x="2289" y="935"/>
                    </a:lnTo>
                    <a:lnTo>
                      <a:pt x="2289" y="934"/>
                    </a:lnTo>
                    <a:lnTo>
                      <a:pt x="2291" y="934"/>
                    </a:lnTo>
                    <a:lnTo>
                      <a:pt x="2293" y="933"/>
                    </a:lnTo>
                    <a:lnTo>
                      <a:pt x="2295" y="933"/>
                    </a:lnTo>
                    <a:lnTo>
                      <a:pt x="2297" y="934"/>
                    </a:lnTo>
                    <a:close/>
                    <a:moveTo>
                      <a:pt x="2376" y="959"/>
                    </a:moveTo>
                    <a:lnTo>
                      <a:pt x="2378" y="959"/>
                    </a:lnTo>
                    <a:lnTo>
                      <a:pt x="2376" y="959"/>
                    </a:lnTo>
                    <a:lnTo>
                      <a:pt x="2402" y="956"/>
                    </a:lnTo>
                    <a:lnTo>
                      <a:pt x="2428" y="951"/>
                    </a:lnTo>
                    <a:lnTo>
                      <a:pt x="2430" y="951"/>
                    </a:lnTo>
                    <a:lnTo>
                      <a:pt x="2431" y="951"/>
                    </a:lnTo>
                    <a:lnTo>
                      <a:pt x="2431" y="952"/>
                    </a:lnTo>
                    <a:lnTo>
                      <a:pt x="2433" y="952"/>
                    </a:lnTo>
                    <a:lnTo>
                      <a:pt x="2433" y="954"/>
                    </a:lnTo>
                    <a:lnTo>
                      <a:pt x="2431" y="955"/>
                    </a:lnTo>
                    <a:lnTo>
                      <a:pt x="2430" y="956"/>
                    </a:lnTo>
                    <a:lnTo>
                      <a:pt x="2404" y="961"/>
                    </a:lnTo>
                    <a:lnTo>
                      <a:pt x="2378" y="964"/>
                    </a:lnTo>
                    <a:lnTo>
                      <a:pt x="2376" y="964"/>
                    </a:lnTo>
                    <a:lnTo>
                      <a:pt x="2374" y="964"/>
                    </a:lnTo>
                    <a:lnTo>
                      <a:pt x="2372" y="962"/>
                    </a:lnTo>
                    <a:lnTo>
                      <a:pt x="2372" y="961"/>
                    </a:lnTo>
                    <a:lnTo>
                      <a:pt x="2372" y="960"/>
                    </a:lnTo>
                    <a:lnTo>
                      <a:pt x="2374" y="960"/>
                    </a:lnTo>
                    <a:lnTo>
                      <a:pt x="2374" y="959"/>
                    </a:lnTo>
                    <a:lnTo>
                      <a:pt x="2376" y="959"/>
                    </a:lnTo>
                    <a:close/>
                    <a:moveTo>
                      <a:pt x="2459" y="938"/>
                    </a:moveTo>
                    <a:lnTo>
                      <a:pt x="2461" y="938"/>
                    </a:lnTo>
                    <a:lnTo>
                      <a:pt x="2487" y="923"/>
                    </a:lnTo>
                    <a:lnTo>
                      <a:pt x="2487" y="924"/>
                    </a:lnTo>
                    <a:lnTo>
                      <a:pt x="2497" y="914"/>
                    </a:lnTo>
                    <a:lnTo>
                      <a:pt x="2499" y="913"/>
                    </a:lnTo>
                    <a:lnTo>
                      <a:pt x="2501" y="913"/>
                    </a:lnTo>
                    <a:lnTo>
                      <a:pt x="2503" y="913"/>
                    </a:lnTo>
                    <a:lnTo>
                      <a:pt x="2505" y="914"/>
                    </a:lnTo>
                    <a:lnTo>
                      <a:pt x="2505" y="915"/>
                    </a:lnTo>
                    <a:lnTo>
                      <a:pt x="2505" y="916"/>
                    </a:lnTo>
                    <a:lnTo>
                      <a:pt x="2493" y="926"/>
                    </a:lnTo>
                    <a:lnTo>
                      <a:pt x="2491" y="926"/>
                    </a:lnTo>
                    <a:lnTo>
                      <a:pt x="2465" y="941"/>
                    </a:lnTo>
                    <a:lnTo>
                      <a:pt x="2463" y="942"/>
                    </a:lnTo>
                    <a:lnTo>
                      <a:pt x="2461" y="942"/>
                    </a:lnTo>
                    <a:lnTo>
                      <a:pt x="2459" y="941"/>
                    </a:lnTo>
                    <a:lnTo>
                      <a:pt x="2457" y="940"/>
                    </a:lnTo>
                    <a:lnTo>
                      <a:pt x="2459" y="939"/>
                    </a:lnTo>
                    <a:lnTo>
                      <a:pt x="2459" y="938"/>
                    </a:lnTo>
                    <a:close/>
                    <a:moveTo>
                      <a:pt x="2521" y="893"/>
                    </a:moveTo>
                    <a:lnTo>
                      <a:pt x="2538" y="876"/>
                    </a:lnTo>
                    <a:lnTo>
                      <a:pt x="2548" y="864"/>
                    </a:lnTo>
                    <a:lnTo>
                      <a:pt x="2550" y="863"/>
                    </a:lnTo>
                    <a:lnTo>
                      <a:pt x="2552" y="863"/>
                    </a:lnTo>
                    <a:lnTo>
                      <a:pt x="2554" y="863"/>
                    </a:lnTo>
                    <a:lnTo>
                      <a:pt x="2556" y="863"/>
                    </a:lnTo>
                    <a:lnTo>
                      <a:pt x="2556" y="864"/>
                    </a:lnTo>
                    <a:lnTo>
                      <a:pt x="2556" y="866"/>
                    </a:lnTo>
                    <a:lnTo>
                      <a:pt x="2556" y="867"/>
                    </a:lnTo>
                    <a:lnTo>
                      <a:pt x="2544" y="878"/>
                    </a:lnTo>
                    <a:lnTo>
                      <a:pt x="2527" y="895"/>
                    </a:lnTo>
                    <a:lnTo>
                      <a:pt x="2525" y="897"/>
                    </a:lnTo>
                    <a:lnTo>
                      <a:pt x="2523" y="897"/>
                    </a:lnTo>
                    <a:lnTo>
                      <a:pt x="2521" y="897"/>
                    </a:lnTo>
                    <a:lnTo>
                      <a:pt x="2519" y="895"/>
                    </a:lnTo>
                    <a:lnTo>
                      <a:pt x="2519" y="894"/>
                    </a:lnTo>
                    <a:lnTo>
                      <a:pt x="2521" y="893"/>
                    </a:lnTo>
                    <a:close/>
                    <a:moveTo>
                      <a:pt x="2568" y="842"/>
                    </a:moveTo>
                    <a:lnTo>
                      <a:pt x="2592" y="811"/>
                    </a:lnTo>
                    <a:lnTo>
                      <a:pt x="2592" y="810"/>
                    </a:lnTo>
                    <a:lnTo>
                      <a:pt x="2594" y="810"/>
                    </a:lnTo>
                    <a:lnTo>
                      <a:pt x="2596" y="810"/>
                    </a:lnTo>
                    <a:lnTo>
                      <a:pt x="2598" y="810"/>
                    </a:lnTo>
                    <a:lnTo>
                      <a:pt x="2600" y="811"/>
                    </a:lnTo>
                    <a:lnTo>
                      <a:pt x="2600" y="812"/>
                    </a:lnTo>
                    <a:lnTo>
                      <a:pt x="2598" y="814"/>
                    </a:lnTo>
                    <a:lnTo>
                      <a:pt x="2574" y="845"/>
                    </a:lnTo>
                    <a:lnTo>
                      <a:pt x="2574" y="846"/>
                    </a:lnTo>
                    <a:lnTo>
                      <a:pt x="2572" y="846"/>
                    </a:lnTo>
                    <a:lnTo>
                      <a:pt x="2570" y="846"/>
                    </a:lnTo>
                    <a:lnTo>
                      <a:pt x="2568" y="845"/>
                    </a:lnTo>
                    <a:lnTo>
                      <a:pt x="2568" y="843"/>
                    </a:lnTo>
                    <a:lnTo>
                      <a:pt x="2568" y="842"/>
                    </a:lnTo>
                    <a:close/>
                    <a:moveTo>
                      <a:pt x="2610" y="789"/>
                    </a:moveTo>
                    <a:lnTo>
                      <a:pt x="2616" y="780"/>
                    </a:lnTo>
                    <a:lnTo>
                      <a:pt x="2632" y="757"/>
                    </a:lnTo>
                    <a:lnTo>
                      <a:pt x="2634" y="755"/>
                    </a:lnTo>
                    <a:lnTo>
                      <a:pt x="2636" y="755"/>
                    </a:lnTo>
                    <a:lnTo>
                      <a:pt x="2638" y="757"/>
                    </a:lnTo>
                    <a:lnTo>
                      <a:pt x="2638" y="758"/>
                    </a:lnTo>
                    <a:lnTo>
                      <a:pt x="2638" y="759"/>
                    </a:lnTo>
                    <a:lnTo>
                      <a:pt x="2622" y="783"/>
                    </a:lnTo>
                    <a:lnTo>
                      <a:pt x="2616" y="791"/>
                    </a:lnTo>
                    <a:lnTo>
                      <a:pt x="2614" y="793"/>
                    </a:lnTo>
                    <a:lnTo>
                      <a:pt x="2612" y="793"/>
                    </a:lnTo>
                    <a:lnTo>
                      <a:pt x="2610" y="793"/>
                    </a:lnTo>
                    <a:lnTo>
                      <a:pt x="2610" y="791"/>
                    </a:lnTo>
                    <a:lnTo>
                      <a:pt x="2608" y="790"/>
                    </a:lnTo>
                    <a:lnTo>
                      <a:pt x="2610" y="789"/>
                    </a:lnTo>
                    <a:close/>
                    <a:moveTo>
                      <a:pt x="2645" y="734"/>
                    </a:moveTo>
                    <a:lnTo>
                      <a:pt x="2665" y="702"/>
                    </a:lnTo>
                    <a:lnTo>
                      <a:pt x="2665" y="701"/>
                    </a:lnTo>
                    <a:lnTo>
                      <a:pt x="2667" y="701"/>
                    </a:lnTo>
                    <a:lnTo>
                      <a:pt x="2669" y="700"/>
                    </a:lnTo>
                    <a:lnTo>
                      <a:pt x="2671" y="700"/>
                    </a:lnTo>
                    <a:lnTo>
                      <a:pt x="2671" y="701"/>
                    </a:lnTo>
                    <a:lnTo>
                      <a:pt x="2673" y="702"/>
                    </a:lnTo>
                    <a:lnTo>
                      <a:pt x="2673" y="703"/>
                    </a:lnTo>
                    <a:lnTo>
                      <a:pt x="2653" y="736"/>
                    </a:lnTo>
                    <a:lnTo>
                      <a:pt x="2651" y="737"/>
                    </a:lnTo>
                    <a:lnTo>
                      <a:pt x="2649" y="737"/>
                    </a:lnTo>
                    <a:lnTo>
                      <a:pt x="2647" y="737"/>
                    </a:lnTo>
                    <a:lnTo>
                      <a:pt x="2645" y="737"/>
                    </a:lnTo>
                    <a:lnTo>
                      <a:pt x="2645" y="736"/>
                    </a:lnTo>
                    <a:lnTo>
                      <a:pt x="2645" y="734"/>
                    </a:lnTo>
                    <a:close/>
                    <a:moveTo>
                      <a:pt x="2679" y="679"/>
                    </a:moveTo>
                    <a:lnTo>
                      <a:pt x="2697" y="646"/>
                    </a:lnTo>
                    <a:lnTo>
                      <a:pt x="2699" y="645"/>
                    </a:lnTo>
                    <a:lnTo>
                      <a:pt x="2699" y="644"/>
                    </a:lnTo>
                    <a:lnTo>
                      <a:pt x="2701" y="644"/>
                    </a:lnTo>
                    <a:lnTo>
                      <a:pt x="2703" y="644"/>
                    </a:lnTo>
                    <a:lnTo>
                      <a:pt x="2705" y="645"/>
                    </a:lnTo>
                    <a:lnTo>
                      <a:pt x="2705" y="646"/>
                    </a:lnTo>
                    <a:lnTo>
                      <a:pt x="2705" y="648"/>
                    </a:lnTo>
                    <a:lnTo>
                      <a:pt x="2687" y="680"/>
                    </a:lnTo>
                    <a:lnTo>
                      <a:pt x="2685" y="681"/>
                    </a:lnTo>
                    <a:lnTo>
                      <a:pt x="2683" y="682"/>
                    </a:lnTo>
                    <a:lnTo>
                      <a:pt x="2681" y="681"/>
                    </a:lnTo>
                    <a:lnTo>
                      <a:pt x="2679" y="681"/>
                    </a:lnTo>
                    <a:lnTo>
                      <a:pt x="2679" y="680"/>
                    </a:lnTo>
                    <a:lnTo>
                      <a:pt x="2679" y="679"/>
                    </a:lnTo>
                    <a:close/>
                    <a:moveTo>
                      <a:pt x="2711" y="623"/>
                    </a:moveTo>
                    <a:lnTo>
                      <a:pt x="2719" y="609"/>
                    </a:lnTo>
                    <a:lnTo>
                      <a:pt x="2733" y="591"/>
                    </a:lnTo>
                    <a:lnTo>
                      <a:pt x="2735" y="589"/>
                    </a:lnTo>
                    <a:lnTo>
                      <a:pt x="2737" y="589"/>
                    </a:lnTo>
                    <a:lnTo>
                      <a:pt x="2739" y="589"/>
                    </a:lnTo>
                    <a:lnTo>
                      <a:pt x="2741" y="591"/>
                    </a:lnTo>
                    <a:lnTo>
                      <a:pt x="2741" y="592"/>
                    </a:lnTo>
                    <a:lnTo>
                      <a:pt x="2741" y="593"/>
                    </a:lnTo>
                    <a:lnTo>
                      <a:pt x="2727" y="610"/>
                    </a:lnTo>
                    <a:lnTo>
                      <a:pt x="2719" y="624"/>
                    </a:lnTo>
                    <a:lnTo>
                      <a:pt x="2717" y="625"/>
                    </a:lnTo>
                    <a:lnTo>
                      <a:pt x="2715" y="625"/>
                    </a:lnTo>
                    <a:lnTo>
                      <a:pt x="2713" y="625"/>
                    </a:lnTo>
                    <a:lnTo>
                      <a:pt x="2711" y="624"/>
                    </a:lnTo>
                    <a:lnTo>
                      <a:pt x="2711" y="623"/>
                    </a:lnTo>
                    <a:close/>
                    <a:moveTo>
                      <a:pt x="2751" y="568"/>
                    </a:moveTo>
                    <a:lnTo>
                      <a:pt x="2752" y="565"/>
                    </a:lnTo>
                    <a:lnTo>
                      <a:pt x="2768" y="536"/>
                    </a:lnTo>
                    <a:lnTo>
                      <a:pt x="2770" y="535"/>
                    </a:lnTo>
                    <a:lnTo>
                      <a:pt x="2770" y="534"/>
                    </a:lnTo>
                    <a:lnTo>
                      <a:pt x="2772" y="534"/>
                    </a:lnTo>
                    <a:lnTo>
                      <a:pt x="2774" y="534"/>
                    </a:lnTo>
                    <a:lnTo>
                      <a:pt x="2774" y="535"/>
                    </a:lnTo>
                    <a:lnTo>
                      <a:pt x="2776" y="535"/>
                    </a:lnTo>
                    <a:lnTo>
                      <a:pt x="2776" y="536"/>
                    </a:lnTo>
                    <a:lnTo>
                      <a:pt x="2776" y="537"/>
                    </a:lnTo>
                    <a:lnTo>
                      <a:pt x="2760" y="566"/>
                    </a:lnTo>
                    <a:lnTo>
                      <a:pt x="2756" y="571"/>
                    </a:lnTo>
                    <a:lnTo>
                      <a:pt x="2754" y="572"/>
                    </a:lnTo>
                    <a:lnTo>
                      <a:pt x="2752" y="571"/>
                    </a:lnTo>
                    <a:lnTo>
                      <a:pt x="2751" y="571"/>
                    </a:lnTo>
                    <a:lnTo>
                      <a:pt x="2751" y="570"/>
                    </a:lnTo>
                    <a:lnTo>
                      <a:pt x="2751" y="568"/>
                    </a:lnTo>
                    <a:close/>
                    <a:moveTo>
                      <a:pt x="2782" y="513"/>
                    </a:moveTo>
                    <a:lnTo>
                      <a:pt x="2798" y="479"/>
                    </a:lnTo>
                    <a:lnTo>
                      <a:pt x="2800" y="478"/>
                    </a:lnTo>
                    <a:lnTo>
                      <a:pt x="2802" y="478"/>
                    </a:lnTo>
                    <a:lnTo>
                      <a:pt x="2804" y="478"/>
                    </a:lnTo>
                    <a:lnTo>
                      <a:pt x="2806" y="478"/>
                    </a:lnTo>
                    <a:lnTo>
                      <a:pt x="2806" y="479"/>
                    </a:lnTo>
                    <a:lnTo>
                      <a:pt x="2806" y="480"/>
                    </a:lnTo>
                    <a:lnTo>
                      <a:pt x="2788" y="514"/>
                    </a:lnTo>
                    <a:lnTo>
                      <a:pt x="2788" y="515"/>
                    </a:lnTo>
                    <a:lnTo>
                      <a:pt x="2786" y="515"/>
                    </a:lnTo>
                    <a:lnTo>
                      <a:pt x="2784" y="515"/>
                    </a:lnTo>
                    <a:lnTo>
                      <a:pt x="2782" y="515"/>
                    </a:lnTo>
                    <a:lnTo>
                      <a:pt x="2782" y="514"/>
                    </a:lnTo>
                    <a:lnTo>
                      <a:pt x="2780" y="513"/>
                    </a:lnTo>
                    <a:lnTo>
                      <a:pt x="2782" y="513"/>
                    </a:lnTo>
                    <a:close/>
                    <a:moveTo>
                      <a:pt x="2812" y="456"/>
                    </a:moveTo>
                    <a:lnTo>
                      <a:pt x="2830" y="423"/>
                    </a:lnTo>
                    <a:lnTo>
                      <a:pt x="2830" y="422"/>
                    </a:lnTo>
                    <a:lnTo>
                      <a:pt x="2832" y="422"/>
                    </a:lnTo>
                    <a:lnTo>
                      <a:pt x="2834" y="421"/>
                    </a:lnTo>
                    <a:lnTo>
                      <a:pt x="2836" y="422"/>
                    </a:lnTo>
                    <a:lnTo>
                      <a:pt x="2838" y="422"/>
                    </a:lnTo>
                    <a:lnTo>
                      <a:pt x="2838" y="423"/>
                    </a:lnTo>
                    <a:lnTo>
                      <a:pt x="2838" y="425"/>
                    </a:lnTo>
                    <a:lnTo>
                      <a:pt x="2820" y="458"/>
                    </a:lnTo>
                    <a:lnTo>
                      <a:pt x="2818" y="458"/>
                    </a:lnTo>
                    <a:lnTo>
                      <a:pt x="2818" y="459"/>
                    </a:lnTo>
                    <a:lnTo>
                      <a:pt x="2816" y="459"/>
                    </a:lnTo>
                    <a:lnTo>
                      <a:pt x="2814" y="459"/>
                    </a:lnTo>
                    <a:lnTo>
                      <a:pt x="2812" y="458"/>
                    </a:lnTo>
                    <a:lnTo>
                      <a:pt x="2812" y="457"/>
                    </a:lnTo>
                    <a:lnTo>
                      <a:pt x="2812" y="456"/>
                    </a:lnTo>
                    <a:close/>
                    <a:moveTo>
                      <a:pt x="2842" y="400"/>
                    </a:moveTo>
                    <a:lnTo>
                      <a:pt x="2858" y="373"/>
                    </a:lnTo>
                    <a:lnTo>
                      <a:pt x="2859" y="366"/>
                    </a:lnTo>
                    <a:lnTo>
                      <a:pt x="2861" y="366"/>
                    </a:lnTo>
                    <a:lnTo>
                      <a:pt x="2861" y="365"/>
                    </a:lnTo>
                    <a:lnTo>
                      <a:pt x="2863" y="365"/>
                    </a:lnTo>
                    <a:lnTo>
                      <a:pt x="2865" y="365"/>
                    </a:lnTo>
                    <a:lnTo>
                      <a:pt x="2867" y="365"/>
                    </a:lnTo>
                    <a:lnTo>
                      <a:pt x="2867" y="366"/>
                    </a:lnTo>
                    <a:lnTo>
                      <a:pt x="2867" y="368"/>
                    </a:lnTo>
                    <a:lnTo>
                      <a:pt x="2867" y="369"/>
                    </a:lnTo>
                    <a:lnTo>
                      <a:pt x="2863" y="375"/>
                    </a:lnTo>
                    <a:lnTo>
                      <a:pt x="2850" y="401"/>
                    </a:lnTo>
                    <a:lnTo>
                      <a:pt x="2850" y="402"/>
                    </a:lnTo>
                    <a:lnTo>
                      <a:pt x="2848" y="402"/>
                    </a:lnTo>
                    <a:lnTo>
                      <a:pt x="2846" y="402"/>
                    </a:lnTo>
                    <a:lnTo>
                      <a:pt x="2844" y="402"/>
                    </a:lnTo>
                    <a:lnTo>
                      <a:pt x="2842" y="401"/>
                    </a:lnTo>
                    <a:lnTo>
                      <a:pt x="2842" y="400"/>
                    </a:lnTo>
                    <a:close/>
                    <a:moveTo>
                      <a:pt x="2873" y="343"/>
                    </a:moveTo>
                    <a:lnTo>
                      <a:pt x="2893" y="311"/>
                    </a:lnTo>
                    <a:lnTo>
                      <a:pt x="2893" y="309"/>
                    </a:lnTo>
                    <a:lnTo>
                      <a:pt x="2895" y="309"/>
                    </a:lnTo>
                    <a:lnTo>
                      <a:pt x="2897" y="309"/>
                    </a:lnTo>
                    <a:lnTo>
                      <a:pt x="2899" y="309"/>
                    </a:lnTo>
                    <a:lnTo>
                      <a:pt x="2899" y="311"/>
                    </a:lnTo>
                    <a:lnTo>
                      <a:pt x="2901" y="312"/>
                    </a:lnTo>
                    <a:lnTo>
                      <a:pt x="2899" y="312"/>
                    </a:lnTo>
                    <a:lnTo>
                      <a:pt x="2881" y="345"/>
                    </a:lnTo>
                    <a:lnTo>
                      <a:pt x="2879" y="345"/>
                    </a:lnTo>
                    <a:lnTo>
                      <a:pt x="2879" y="347"/>
                    </a:lnTo>
                    <a:lnTo>
                      <a:pt x="2877" y="347"/>
                    </a:lnTo>
                    <a:lnTo>
                      <a:pt x="2875" y="347"/>
                    </a:lnTo>
                    <a:lnTo>
                      <a:pt x="2873" y="345"/>
                    </a:lnTo>
                    <a:lnTo>
                      <a:pt x="2873" y="344"/>
                    </a:lnTo>
                    <a:lnTo>
                      <a:pt x="2873" y="343"/>
                    </a:lnTo>
                    <a:close/>
                    <a:moveTo>
                      <a:pt x="2905" y="287"/>
                    </a:moveTo>
                    <a:lnTo>
                      <a:pt x="2909" y="283"/>
                    </a:lnTo>
                    <a:lnTo>
                      <a:pt x="2925" y="255"/>
                    </a:lnTo>
                    <a:lnTo>
                      <a:pt x="2927" y="254"/>
                    </a:lnTo>
                    <a:lnTo>
                      <a:pt x="2929" y="254"/>
                    </a:lnTo>
                    <a:lnTo>
                      <a:pt x="2931" y="254"/>
                    </a:lnTo>
                    <a:lnTo>
                      <a:pt x="2933" y="254"/>
                    </a:lnTo>
                    <a:lnTo>
                      <a:pt x="2933" y="255"/>
                    </a:lnTo>
                    <a:lnTo>
                      <a:pt x="2933" y="256"/>
                    </a:lnTo>
                    <a:lnTo>
                      <a:pt x="2915" y="285"/>
                    </a:lnTo>
                    <a:lnTo>
                      <a:pt x="2913" y="290"/>
                    </a:lnTo>
                    <a:lnTo>
                      <a:pt x="2911" y="291"/>
                    </a:lnTo>
                    <a:lnTo>
                      <a:pt x="2909" y="291"/>
                    </a:lnTo>
                    <a:lnTo>
                      <a:pt x="2907" y="290"/>
                    </a:lnTo>
                    <a:lnTo>
                      <a:pt x="2905" y="290"/>
                    </a:lnTo>
                    <a:lnTo>
                      <a:pt x="2905" y="288"/>
                    </a:lnTo>
                    <a:lnTo>
                      <a:pt x="2905" y="287"/>
                    </a:lnTo>
                    <a:close/>
                    <a:moveTo>
                      <a:pt x="2941" y="231"/>
                    </a:moveTo>
                    <a:lnTo>
                      <a:pt x="2961" y="199"/>
                    </a:lnTo>
                    <a:lnTo>
                      <a:pt x="2963" y="198"/>
                    </a:lnTo>
                    <a:lnTo>
                      <a:pt x="2965" y="198"/>
                    </a:lnTo>
                    <a:lnTo>
                      <a:pt x="2966" y="199"/>
                    </a:lnTo>
                    <a:lnTo>
                      <a:pt x="2966" y="200"/>
                    </a:lnTo>
                    <a:lnTo>
                      <a:pt x="2966" y="202"/>
                    </a:lnTo>
                    <a:lnTo>
                      <a:pt x="2947" y="234"/>
                    </a:lnTo>
                    <a:lnTo>
                      <a:pt x="2945" y="235"/>
                    </a:lnTo>
                    <a:lnTo>
                      <a:pt x="2943" y="235"/>
                    </a:lnTo>
                    <a:lnTo>
                      <a:pt x="2941" y="235"/>
                    </a:lnTo>
                    <a:lnTo>
                      <a:pt x="2941" y="234"/>
                    </a:lnTo>
                    <a:lnTo>
                      <a:pt x="2939" y="233"/>
                    </a:lnTo>
                    <a:lnTo>
                      <a:pt x="2941" y="231"/>
                    </a:lnTo>
                    <a:close/>
                    <a:moveTo>
                      <a:pt x="2976" y="177"/>
                    </a:moveTo>
                    <a:lnTo>
                      <a:pt x="2986" y="162"/>
                    </a:lnTo>
                    <a:lnTo>
                      <a:pt x="2998" y="145"/>
                    </a:lnTo>
                    <a:lnTo>
                      <a:pt x="3000" y="145"/>
                    </a:lnTo>
                    <a:lnTo>
                      <a:pt x="3002" y="143"/>
                    </a:lnTo>
                    <a:lnTo>
                      <a:pt x="3004" y="143"/>
                    </a:lnTo>
                    <a:lnTo>
                      <a:pt x="3006" y="145"/>
                    </a:lnTo>
                    <a:lnTo>
                      <a:pt x="3006" y="146"/>
                    </a:lnTo>
                    <a:lnTo>
                      <a:pt x="3006" y="147"/>
                    </a:lnTo>
                    <a:lnTo>
                      <a:pt x="2994" y="164"/>
                    </a:lnTo>
                    <a:lnTo>
                      <a:pt x="2982" y="178"/>
                    </a:lnTo>
                    <a:lnTo>
                      <a:pt x="2982" y="179"/>
                    </a:lnTo>
                    <a:lnTo>
                      <a:pt x="2980" y="181"/>
                    </a:lnTo>
                    <a:lnTo>
                      <a:pt x="2978" y="181"/>
                    </a:lnTo>
                    <a:lnTo>
                      <a:pt x="2978" y="179"/>
                    </a:lnTo>
                    <a:lnTo>
                      <a:pt x="2976" y="179"/>
                    </a:lnTo>
                    <a:lnTo>
                      <a:pt x="2976" y="178"/>
                    </a:lnTo>
                    <a:lnTo>
                      <a:pt x="2974" y="178"/>
                    </a:lnTo>
                    <a:lnTo>
                      <a:pt x="2976" y="177"/>
                    </a:lnTo>
                    <a:close/>
                    <a:moveTo>
                      <a:pt x="3018" y="122"/>
                    </a:moveTo>
                    <a:lnTo>
                      <a:pt x="3048" y="96"/>
                    </a:lnTo>
                    <a:lnTo>
                      <a:pt x="3050" y="95"/>
                    </a:lnTo>
                    <a:lnTo>
                      <a:pt x="3050" y="94"/>
                    </a:lnTo>
                    <a:lnTo>
                      <a:pt x="3052" y="94"/>
                    </a:lnTo>
                    <a:lnTo>
                      <a:pt x="3054" y="94"/>
                    </a:lnTo>
                    <a:lnTo>
                      <a:pt x="3056" y="94"/>
                    </a:lnTo>
                    <a:lnTo>
                      <a:pt x="3056" y="95"/>
                    </a:lnTo>
                    <a:lnTo>
                      <a:pt x="3056" y="96"/>
                    </a:lnTo>
                    <a:lnTo>
                      <a:pt x="3056" y="97"/>
                    </a:lnTo>
                    <a:lnTo>
                      <a:pt x="3054" y="100"/>
                    </a:lnTo>
                    <a:lnTo>
                      <a:pt x="3024" y="126"/>
                    </a:lnTo>
                    <a:lnTo>
                      <a:pt x="3022" y="127"/>
                    </a:lnTo>
                    <a:lnTo>
                      <a:pt x="3020" y="127"/>
                    </a:lnTo>
                    <a:lnTo>
                      <a:pt x="3018" y="126"/>
                    </a:lnTo>
                    <a:lnTo>
                      <a:pt x="3018" y="125"/>
                    </a:lnTo>
                    <a:lnTo>
                      <a:pt x="3018" y="124"/>
                    </a:lnTo>
                    <a:lnTo>
                      <a:pt x="3018" y="122"/>
                    </a:lnTo>
                    <a:close/>
                    <a:moveTo>
                      <a:pt x="3072" y="74"/>
                    </a:moveTo>
                    <a:lnTo>
                      <a:pt x="3099" y="47"/>
                    </a:lnTo>
                    <a:lnTo>
                      <a:pt x="3099" y="45"/>
                    </a:lnTo>
                    <a:lnTo>
                      <a:pt x="3101" y="44"/>
                    </a:lnTo>
                    <a:lnTo>
                      <a:pt x="3103" y="44"/>
                    </a:lnTo>
                    <a:lnTo>
                      <a:pt x="3105" y="43"/>
                    </a:lnTo>
                    <a:lnTo>
                      <a:pt x="3107" y="44"/>
                    </a:lnTo>
                    <a:lnTo>
                      <a:pt x="3107" y="45"/>
                    </a:lnTo>
                    <a:lnTo>
                      <a:pt x="3109" y="45"/>
                    </a:lnTo>
                    <a:lnTo>
                      <a:pt x="3109" y="47"/>
                    </a:lnTo>
                    <a:lnTo>
                      <a:pt x="3107" y="48"/>
                    </a:lnTo>
                    <a:lnTo>
                      <a:pt x="3105" y="49"/>
                    </a:lnTo>
                    <a:lnTo>
                      <a:pt x="3077" y="76"/>
                    </a:lnTo>
                    <a:lnTo>
                      <a:pt x="3075" y="76"/>
                    </a:lnTo>
                    <a:lnTo>
                      <a:pt x="3075" y="78"/>
                    </a:lnTo>
                    <a:lnTo>
                      <a:pt x="3073" y="78"/>
                    </a:lnTo>
                    <a:lnTo>
                      <a:pt x="3072" y="76"/>
                    </a:lnTo>
                    <a:lnTo>
                      <a:pt x="3070" y="75"/>
                    </a:lnTo>
                    <a:lnTo>
                      <a:pt x="3070" y="74"/>
                    </a:lnTo>
                    <a:lnTo>
                      <a:pt x="3072" y="74"/>
                    </a:lnTo>
                    <a:close/>
                    <a:moveTo>
                      <a:pt x="3129" y="27"/>
                    </a:moveTo>
                    <a:lnTo>
                      <a:pt x="3151" y="14"/>
                    </a:lnTo>
                    <a:lnTo>
                      <a:pt x="3153" y="14"/>
                    </a:lnTo>
                    <a:lnTo>
                      <a:pt x="3177" y="7"/>
                    </a:lnTo>
                    <a:lnTo>
                      <a:pt x="3177" y="6"/>
                    </a:lnTo>
                    <a:lnTo>
                      <a:pt x="3179" y="7"/>
                    </a:lnTo>
                    <a:lnTo>
                      <a:pt x="3180" y="7"/>
                    </a:lnTo>
                    <a:lnTo>
                      <a:pt x="3180" y="8"/>
                    </a:lnTo>
                    <a:lnTo>
                      <a:pt x="3182" y="8"/>
                    </a:lnTo>
                    <a:lnTo>
                      <a:pt x="3182" y="10"/>
                    </a:lnTo>
                    <a:lnTo>
                      <a:pt x="3180" y="11"/>
                    </a:lnTo>
                    <a:lnTo>
                      <a:pt x="3155" y="19"/>
                    </a:lnTo>
                    <a:lnTo>
                      <a:pt x="3157" y="18"/>
                    </a:lnTo>
                    <a:lnTo>
                      <a:pt x="3135" y="31"/>
                    </a:lnTo>
                    <a:lnTo>
                      <a:pt x="3133" y="31"/>
                    </a:lnTo>
                    <a:lnTo>
                      <a:pt x="3131" y="31"/>
                    </a:lnTo>
                    <a:lnTo>
                      <a:pt x="3129" y="29"/>
                    </a:lnTo>
                    <a:lnTo>
                      <a:pt x="3129" y="28"/>
                    </a:lnTo>
                    <a:lnTo>
                      <a:pt x="3129" y="27"/>
                    </a:lnTo>
                    <a:close/>
                    <a:moveTo>
                      <a:pt x="3216" y="0"/>
                    </a:moveTo>
                    <a:lnTo>
                      <a:pt x="3232" y="0"/>
                    </a:lnTo>
                    <a:lnTo>
                      <a:pt x="3232" y="1"/>
                    </a:lnTo>
                    <a:lnTo>
                      <a:pt x="3258" y="6"/>
                    </a:lnTo>
                    <a:lnTo>
                      <a:pt x="3260" y="6"/>
                    </a:lnTo>
                    <a:lnTo>
                      <a:pt x="3270" y="11"/>
                    </a:lnTo>
                    <a:lnTo>
                      <a:pt x="3272" y="11"/>
                    </a:lnTo>
                    <a:lnTo>
                      <a:pt x="3272" y="12"/>
                    </a:lnTo>
                    <a:lnTo>
                      <a:pt x="3272" y="13"/>
                    </a:lnTo>
                    <a:lnTo>
                      <a:pt x="3272" y="14"/>
                    </a:lnTo>
                    <a:lnTo>
                      <a:pt x="3270" y="14"/>
                    </a:lnTo>
                    <a:lnTo>
                      <a:pt x="3268" y="16"/>
                    </a:lnTo>
                    <a:lnTo>
                      <a:pt x="3266" y="16"/>
                    </a:lnTo>
                    <a:lnTo>
                      <a:pt x="3266" y="14"/>
                    </a:lnTo>
                    <a:lnTo>
                      <a:pt x="3256" y="11"/>
                    </a:lnTo>
                    <a:lnTo>
                      <a:pt x="3230" y="5"/>
                    </a:lnTo>
                    <a:lnTo>
                      <a:pt x="3232" y="5"/>
                    </a:lnTo>
                    <a:lnTo>
                      <a:pt x="3216" y="5"/>
                    </a:lnTo>
                    <a:lnTo>
                      <a:pt x="3214" y="5"/>
                    </a:lnTo>
                    <a:lnTo>
                      <a:pt x="3212" y="5"/>
                    </a:lnTo>
                    <a:lnTo>
                      <a:pt x="3212" y="3"/>
                    </a:lnTo>
                    <a:lnTo>
                      <a:pt x="3212" y="2"/>
                    </a:lnTo>
                    <a:lnTo>
                      <a:pt x="3212" y="1"/>
                    </a:lnTo>
                    <a:lnTo>
                      <a:pt x="3214" y="1"/>
                    </a:lnTo>
                    <a:lnTo>
                      <a:pt x="3216" y="0"/>
                    </a:lnTo>
                    <a:close/>
                    <a:moveTo>
                      <a:pt x="3303" y="24"/>
                    </a:moveTo>
                    <a:lnTo>
                      <a:pt x="3319" y="32"/>
                    </a:lnTo>
                    <a:lnTo>
                      <a:pt x="3321" y="32"/>
                    </a:lnTo>
                    <a:lnTo>
                      <a:pt x="3343" y="49"/>
                    </a:lnTo>
                    <a:lnTo>
                      <a:pt x="3343" y="50"/>
                    </a:lnTo>
                    <a:lnTo>
                      <a:pt x="3343" y="52"/>
                    </a:lnTo>
                    <a:lnTo>
                      <a:pt x="3343" y="53"/>
                    </a:lnTo>
                    <a:lnTo>
                      <a:pt x="3341" y="53"/>
                    </a:lnTo>
                    <a:lnTo>
                      <a:pt x="3339" y="53"/>
                    </a:lnTo>
                    <a:lnTo>
                      <a:pt x="3337" y="53"/>
                    </a:lnTo>
                    <a:lnTo>
                      <a:pt x="3337" y="52"/>
                    </a:lnTo>
                    <a:lnTo>
                      <a:pt x="3315" y="36"/>
                    </a:lnTo>
                    <a:lnTo>
                      <a:pt x="3297" y="28"/>
                    </a:lnTo>
                    <a:lnTo>
                      <a:pt x="3297" y="27"/>
                    </a:lnTo>
                    <a:lnTo>
                      <a:pt x="3297" y="26"/>
                    </a:lnTo>
                    <a:lnTo>
                      <a:pt x="3297" y="24"/>
                    </a:lnTo>
                    <a:lnTo>
                      <a:pt x="3299" y="24"/>
                    </a:lnTo>
                    <a:lnTo>
                      <a:pt x="3301" y="24"/>
                    </a:lnTo>
                    <a:lnTo>
                      <a:pt x="3303" y="24"/>
                    </a:lnTo>
                    <a:close/>
                  </a:path>
                </a:pathLst>
              </a:custGeom>
              <a:solidFill>
                <a:srgbClr val="FF0000"/>
              </a:solidFill>
              <a:ln w="28575">
                <a:solidFill>
                  <a:srgbClr val="00FF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6453" name="Rectangle 35">
              <a:extLst>
                <a:ext uri="{FF2B5EF4-FFF2-40B4-BE49-F238E27FC236}">
                  <a16:creationId xmlns:a16="http://schemas.microsoft.com/office/drawing/2014/main" id="{F2565710-E5CF-4973-B84B-EFAAA3F3593B}"/>
                </a:ext>
              </a:extLst>
            </p:cNvPr>
            <p:cNvSpPr>
              <a:spLocks noChangeArrowheads="1"/>
            </p:cNvSpPr>
            <p:nvPr/>
          </p:nvSpPr>
          <p:spPr bwMode="auto">
            <a:xfrm>
              <a:off x="3041" y="1202"/>
              <a:ext cx="11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d1</a:t>
              </a:r>
              <a:endParaRPr lang="en-US" altLang="zh-CN" sz="1000"/>
            </a:p>
            <a:p>
              <a:endParaRPr lang="en-US" altLang="zh-CN">
                <a:latin typeface="Times New Roman" panose="02020603050405020304" pitchFamily="18" charset="0"/>
              </a:endParaRPr>
            </a:p>
          </p:txBody>
        </p:sp>
        <p:sp>
          <p:nvSpPr>
            <p:cNvPr id="16454" name="Rectangle 36">
              <a:extLst>
                <a:ext uri="{FF2B5EF4-FFF2-40B4-BE49-F238E27FC236}">
                  <a16:creationId xmlns:a16="http://schemas.microsoft.com/office/drawing/2014/main" id="{1EF012FB-92FB-42CC-B267-25C7DE06EFC9}"/>
                </a:ext>
              </a:extLst>
            </p:cNvPr>
            <p:cNvSpPr>
              <a:spLocks noChangeArrowheads="1"/>
            </p:cNvSpPr>
            <p:nvPr/>
          </p:nvSpPr>
          <p:spPr bwMode="auto">
            <a:xfrm>
              <a:off x="3043" y="1676"/>
              <a:ext cx="11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d2</a:t>
              </a:r>
              <a:endParaRPr lang="en-US" altLang="zh-CN" sz="1000"/>
            </a:p>
            <a:p>
              <a:endParaRPr lang="en-US" altLang="zh-CN">
                <a:latin typeface="Times New Roman" panose="02020603050405020304" pitchFamily="18" charset="0"/>
              </a:endParaRPr>
            </a:p>
          </p:txBody>
        </p:sp>
      </p:grpSp>
      <p:sp>
        <p:nvSpPr>
          <p:cNvPr id="44073" name="Freeform 41">
            <a:extLst>
              <a:ext uri="{FF2B5EF4-FFF2-40B4-BE49-F238E27FC236}">
                <a16:creationId xmlns:a16="http://schemas.microsoft.com/office/drawing/2014/main" id="{BBA77F24-9C75-4C4F-88A9-2098FEA9E3CA}"/>
              </a:ext>
            </a:extLst>
          </p:cNvPr>
          <p:cNvSpPr>
            <a:spLocks/>
          </p:cNvSpPr>
          <p:nvPr/>
        </p:nvSpPr>
        <p:spPr bwMode="auto">
          <a:xfrm>
            <a:off x="5559425" y="3468688"/>
            <a:ext cx="228600" cy="25717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0" name="Group 115">
            <a:extLst>
              <a:ext uri="{FF2B5EF4-FFF2-40B4-BE49-F238E27FC236}">
                <a16:creationId xmlns:a16="http://schemas.microsoft.com/office/drawing/2014/main" id="{8DB3D7B8-BB60-4950-82E0-F3DDE58A094C}"/>
              </a:ext>
            </a:extLst>
          </p:cNvPr>
          <p:cNvGrpSpPr>
            <a:grpSpLocks/>
          </p:cNvGrpSpPr>
          <p:nvPr/>
        </p:nvGrpSpPr>
        <p:grpSpPr bwMode="auto">
          <a:xfrm>
            <a:off x="5797550" y="3468688"/>
            <a:ext cx="284163" cy="266700"/>
            <a:chOff x="3531" y="2185"/>
            <a:chExt cx="179" cy="168"/>
          </a:xfrm>
        </p:grpSpPr>
        <p:sp>
          <p:nvSpPr>
            <p:cNvPr id="16449" name="Freeform 42">
              <a:extLst>
                <a:ext uri="{FF2B5EF4-FFF2-40B4-BE49-F238E27FC236}">
                  <a16:creationId xmlns:a16="http://schemas.microsoft.com/office/drawing/2014/main" id="{F8458F36-5776-41CB-AEB4-23C17D9B5E72}"/>
                </a:ext>
              </a:extLst>
            </p:cNvPr>
            <p:cNvSpPr>
              <a:spLocks/>
            </p:cNvSpPr>
            <p:nvPr/>
          </p:nvSpPr>
          <p:spPr bwMode="auto">
            <a:xfrm>
              <a:off x="3542" y="2185"/>
              <a:ext cx="168" cy="162"/>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50" name="Line 43">
              <a:extLst>
                <a:ext uri="{FF2B5EF4-FFF2-40B4-BE49-F238E27FC236}">
                  <a16:creationId xmlns:a16="http://schemas.microsoft.com/office/drawing/2014/main" id="{16020AEA-3A11-4C17-A3CE-2D1D2DE435B2}"/>
                </a:ext>
              </a:extLst>
            </p:cNvPr>
            <p:cNvSpPr>
              <a:spLocks noChangeShapeType="1"/>
            </p:cNvSpPr>
            <p:nvPr/>
          </p:nvSpPr>
          <p:spPr bwMode="auto">
            <a:xfrm flipV="1">
              <a:off x="3531" y="2191"/>
              <a:ext cx="0" cy="16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44">
            <a:extLst>
              <a:ext uri="{FF2B5EF4-FFF2-40B4-BE49-F238E27FC236}">
                <a16:creationId xmlns:a16="http://schemas.microsoft.com/office/drawing/2014/main" id="{9DA6CE2F-3DB5-417A-9C92-3CE883B95296}"/>
              </a:ext>
            </a:extLst>
          </p:cNvPr>
          <p:cNvGrpSpPr>
            <a:grpSpLocks/>
          </p:cNvGrpSpPr>
          <p:nvPr/>
        </p:nvGrpSpPr>
        <p:grpSpPr bwMode="auto">
          <a:xfrm>
            <a:off x="6092825" y="3451225"/>
            <a:ext cx="542925" cy="276225"/>
            <a:chOff x="3286" y="5058"/>
            <a:chExt cx="854" cy="435"/>
          </a:xfrm>
        </p:grpSpPr>
        <p:grpSp>
          <p:nvGrpSpPr>
            <p:cNvPr id="16443" name="Group 45">
              <a:extLst>
                <a:ext uri="{FF2B5EF4-FFF2-40B4-BE49-F238E27FC236}">
                  <a16:creationId xmlns:a16="http://schemas.microsoft.com/office/drawing/2014/main" id="{09DDFE15-9C03-48AF-959A-73AB4F0FA036}"/>
                </a:ext>
              </a:extLst>
            </p:cNvPr>
            <p:cNvGrpSpPr>
              <a:grpSpLocks/>
            </p:cNvGrpSpPr>
            <p:nvPr/>
          </p:nvGrpSpPr>
          <p:grpSpPr bwMode="auto">
            <a:xfrm>
              <a:off x="3286" y="5073"/>
              <a:ext cx="448" cy="420"/>
              <a:chOff x="3286" y="5073"/>
              <a:chExt cx="448" cy="420"/>
            </a:xfrm>
          </p:grpSpPr>
          <p:sp>
            <p:nvSpPr>
              <p:cNvPr id="16447" name="Freeform 46">
                <a:extLst>
                  <a:ext uri="{FF2B5EF4-FFF2-40B4-BE49-F238E27FC236}">
                    <a16:creationId xmlns:a16="http://schemas.microsoft.com/office/drawing/2014/main" id="{96EAF059-1099-4655-BF84-3C0822E1906D}"/>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48" name="Line 47">
                <a:extLst>
                  <a:ext uri="{FF2B5EF4-FFF2-40B4-BE49-F238E27FC236}">
                    <a16:creationId xmlns:a16="http://schemas.microsoft.com/office/drawing/2014/main" id="{7BD1E22B-F52B-4B0E-BF97-5F7BB3635718}"/>
                  </a:ext>
                </a:extLst>
              </p:cNvPr>
              <p:cNvSpPr>
                <a:spLocks noChangeShapeType="1"/>
              </p:cNvSpPr>
              <p:nvPr/>
            </p:nvSpPr>
            <p:spPr bwMode="auto">
              <a:xfrm flipV="1">
                <a:off x="3286" y="5088"/>
                <a:ext cx="0" cy="40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44" name="Group 48">
              <a:extLst>
                <a:ext uri="{FF2B5EF4-FFF2-40B4-BE49-F238E27FC236}">
                  <a16:creationId xmlns:a16="http://schemas.microsoft.com/office/drawing/2014/main" id="{8AFF0757-0093-4EF0-848E-5FAAE62EB030}"/>
                </a:ext>
              </a:extLst>
            </p:cNvPr>
            <p:cNvGrpSpPr>
              <a:grpSpLocks/>
            </p:cNvGrpSpPr>
            <p:nvPr/>
          </p:nvGrpSpPr>
          <p:grpSpPr bwMode="auto">
            <a:xfrm>
              <a:off x="3692" y="5058"/>
              <a:ext cx="448" cy="420"/>
              <a:chOff x="3286" y="5073"/>
              <a:chExt cx="448" cy="420"/>
            </a:xfrm>
          </p:grpSpPr>
          <p:sp>
            <p:nvSpPr>
              <p:cNvPr id="16445" name="Freeform 49">
                <a:extLst>
                  <a:ext uri="{FF2B5EF4-FFF2-40B4-BE49-F238E27FC236}">
                    <a16:creationId xmlns:a16="http://schemas.microsoft.com/office/drawing/2014/main" id="{F089E37F-1C4C-45E0-8961-DCD0388BBBFB}"/>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46" name="Line 50">
                <a:extLst>
                  <a:ext uri="{FF2B5EF4-FFF2-40B4-BE49-F238E27FC236}">
                    <a16:creationId xmlns:a16="http://schemas.microsoft.com/office/drawing/2014/main" id="{CF01B50C-04AF-4DC0-9C5E-60D8ECB042F7}"/>
                  </a:ext>
                </a:extLst>
              </p:cNvPr>
              <p:cNvSpPr>
                <a:spLocks noChangeShapeType="1"/>
              </p:cNvSpPr>
              <p:nvPr/>
            </p:nvSpPr>
            <p:spPr bwMode="auto">
              <a:xfrm flipV="1">
                <a:off x="3286" y="5088"/>
                <a:ext cx="0" cy="40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 name="Group 51">
            <a:extLst>
              <a:ext uri="{FF2B5EF4-FFF2-40B4-BE49-F238E27FC236}">
                <a16:creationId xmlns:a16="http://schemas.microsoft.com/office/drawing/2014/main" id="{DAA3B60D-8A91-48AA-886C-B8C61610082E}"/>
              </a:ext>
            </a:extLst>
          </p:cNvPr>
          <p:cNvGrpSpPr>
            <a:grpSpLocks/>
          </p:cNvGrpSpPr>
          <p:nvPr/>
        </p:nvGrpSpPr>
        <p:grpSpPr bwMode="auto">
          <a:xfrm>
            <a:off x="6637338" y="3449638"/>
            <a:ext cx="542925" cy="276225"/>
            <a:chOff x="3286" y="5058"/>
            <a:chExt cx="854" cy="435"/>
          </a:xfrm>
        </p:grpSpPr>
        <p:grpSp>
          <p:nvGrpSpPr>
            <p:cNvPr id="16437" name="Group 52">
              <a:extLst>
                <a:ext uri="{FF2B5EF4-FFF2-40B4-BE49-F238E27FC236}">
                  <a16:creationId xmlns:a16="http://schemas.microsoft.com/office/drawing/2014/main" id="{25A4A86E-D4A2-4470-B193-7E67A2D0089A}"/>
                </a:ext>
              </a:extLst>
            </p:cNvPr>
            <p:cNvGrpSpPr>
              <a:grpSpLocks/>
            </p:cNvGrpSpPr>
            <p:nvPr/>
          </p:nvGrpSpPr>
          <p:grpSpPr bwMode="auto">
            <a:xfrm>
              <a:off x="3286" y="5073"/>
              <a:ext cx="448" cy="420"/>
              <a:chOff x="3286" y="5073"/>
              <a:chExt cx="448" cy="420"/>
            </a:xfrm>
          </p:grpSpPr>
          <p:sp>
            <p:nvSpPr>
              <p:cNvPr id="16441" name="Freeform 53">
                <a:extLst>
                  <a:ext uri="{FF2B5EF4-FFF2-40B4-BE49-F238E27FC236}">
                    <a16:creationId xmlns:a16="http://schemas.microsoft.com/office/drawing/2014/main" id="{487DF0A0-8196-4A49-B8EB-8E389752FB17}"/>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42" name="Line 54">
                <a:extLst>
                  <a:ext uri="{FF2B5EF4-FFF2-40B4-BE49-F238E27FC236}">
                    <a16:creationId xmlns:a16="http://schemas.microsoft.com/office/drawing/2014/main" id="{486757DD-F6FB-4036-943C-6F92A79901AA}"/>
                  </a:ext>
                </a:extLst>
              </p:cNvPr>
              <p:cNvSpPr>
                <a:spLocks noChangeShapeType="1"/>
              </p:cNvSpPr>
              <p:nvPr/>
            </p:nvSpPr>
            <p:spPr bwMode="auto">
              <a:xfrm flipV="1">
                <a:off x="3286" y="5088"/>
                <a:ext cx="0" cy="40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38" name="Group 55">
              <a:extLst>
                <a:ext uri="{FF2B5EF4-FFF2-40B4-BE49-F238E27FC236}">
                  <a16:creationId xmlns:a16="http://schemas.microsoft.com/office/drawing/2014/main" id="{C639E7A8-BF9C-4076-B493-7DA69D722AA2}"/>
                </a:ext>
              </a:extLst>
            </p:cNvPr>
            <p:cNvGrpSpPr>
              <a:grpSpLocks/>
            </p:cNvGrpSpPr>
            <p:nvPr/>
          </p:nvGrpSpPr>
          <p:grpSpPr bwMode="auto">
            <a:xfrm>
              <a:off x="3692" y="5058"/>
              <a:ext cx="448" cy="420"/>
              <a:chOff x="3286" y="5073"/>
              <a:chExt cx="448" cy="420"/>
            </a:xfrm>
          </p:grpSpPr>
          <p:sp>
            <p:nvSpPr>
              <p:cNvPr id="16439" name="Freeform 56">
                <a:extLst>
                  <a:ext uri="{FF2B5EF4-FFF2-40B4-BE49-F238E27FC236}">
                    <a16:creationId xmlns:a16="http://schemas.microsoft.com/office/drawing/2014/main" id="{92A5B39E-B567-41D1-96E7-736151AFEB80}"/>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40" name="Line 57">
                <a:extLst>
                  <a:ext uri="{FF2B5EF4-FFF2-40B4-BE49-F238E27FC236}">
                    <a16:creationId xmlns:a16="http://schemas.microsoft.com/office/drawing/2014/main" id="{0DED564D-95E4-4437-80C1-9A5113FBF68B}"/>
                  </a:ext>
                </a:extLst>
              </p:cNvPr>
              <p:cNvSpPr>
                <a:spLocks noChangeShapeType="1"/>
              </p:cNvSpPr>
              <p:nvPr/>
            </p:nvSpPr>
            <p:spPr bwMode="auto">
              <a:xfrm flipV="1">
                <a:off x="3286" y="5088"/>
                <a:ext cx="0" cy="40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4090" name="Line 58">
            <a:extLst>
              <a:ext uri="{FF2B5EF4-FFF2-40B4-BE49-F238E27FC236}">
                <a16:creationId xmlns:a16="http://schemas.microsoft.com/office/drawing/2014/main" id="{9D4AF3CE-9E6C-4AA5-9E75-8362C8AA65CA}"/>
              </a:ext>
            </a:extLst>
          </p:cNvPr>
          <p:cNvSpPr>
            <a:spLocks noChangeShapeType="1"/>
          </p:cNvSpPr>
          <p:nvPr/>
        </p:nvSpPr>
        <p:spPr bwMode="auto">
          <a:xfrm flipH="1" flipV="1">
            <a:off x="5540375" y="3478213"/>
            <a:ext cx="9525" cy="228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 name="Group 59">
            <a:extLst>
              <a:ext uri="{FF2B5EF4-FFF2-40B4-BE49-F238E27FC236}">
                <a16:creationId xmlns:a16="http://schemas.microsoft.com/office/drawing/2014/main" id="{CF924E3F-8E69-46B4-8909-060BFEE63BA6}"/>
              </a:ext>
            </a:extLst>
          </p:cNvPr>
          <p:cNvGrpSpPr>
            <a:grpSpLocks/>
          </p:cNvGrpSpPr>
          <p:nvPr/>
        </p:nvGrpSpPr>
        <p:grpSpPr bwMode="auto">
          <a:xfrm>
            <a:off x="7159625" y="3460750"/>
            <a:ext cx="542925" cy="276225"/>
            <a:chOff x="3286" y="5058"/>
            <a:chExt cx="854" cy="435"/>
          </a:xfrm>
        </p:grpSpPr>
        <p:grpSp>
          <p:nvGrpSpPr>
            <p:cNvPr id="16431" name="Group 60">
              <a:extLst>
                <a:ext uri="{FF2B5EF4-FFF2-40B4-BE49-F238E27FC236}">
                  <a16:creationId xmlns:a16="http://schemas.microsoft.com/office/drawing/2014/main" id="{C1BE8BD3-98DF-443E-AA23-2B9FDD6D1CFD}"/>
                </a:ext>
              </a:extLst>
            </p:cNvPr>
            <p:cNvGrpSpPr>
              <a:grpSpLocks/>
            </p:cNvGrpSpPr>
            <p:nvPr/>
          </p:nvGrpSpPr>
          <p:grpSpPr bwMode="auto">
            <a:xfrm>
              <a:off x="3286" y="5073"/>
              <a:ext cx="448" cy="420"/>
              <a:chOff x="3286" y="5073"/>
              <a:chExt cx="448" cy="420"/>
            </a:xfrm>
          </p:grpSpPr>
          <p:sp>
            <p:nvSpPr>
              <p:cNvPr id="16435" name="Freeform 61">
                <a:extLst>
                  <a:ext uri="{FF2B5EF4-FFF2-40B4-BE49-F238E27FC236}">
                    <a16:creationId xmlns:a16="http://schemas.microsoft.com/office/drawing/2014/main" id="{056377E5-4034-4298-968A-0636DB2E63B4}"/>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36" name="Line 62">
                <a:extLst>
                  <a:ext uri="{FF2B5EF4-FFF2-40B4-BE49-F238E27FC236}">
                    <a16:creationId xmlns:a16="http://schemas.microsoft.com/office/drawing/2014/main" id="{ADDFF6D3-42BC-4FD2-8A91-D97AA51FDC29}"/>
                  </a:ext>
                </a:extLst>
              </p:cNvPr>
              <p:cNvSpPr>
                <a:spLocks noChangeShapeType="1"/>
              </p:cNvSpPr>
              <p:nvPr/>
            </p:nvSpPr>
            <p:spPr bwMode="auto">
              <a:xfrm flipV="1">
                <a:off x="3286" y="5088"/>
                <a:ext cx="0" cy="40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32" name="Group 63">
              <a:extLst>
                <a:ext uri="{FF2B5EF4-FFF2-40B4-BE49-F238E27FC236}">
                  <a16:creationId xmlns:a16="http://schemas.microsoft.com/office/drawing/2014/main" id="{EC11F804-882C-4AA5-B3B8-E6E5BCBE5F66}"/>
                </a:ext>
              </a:extLst>
            </p:cNvPr>
            <p:cNvGrpSpPr>
              <a:grpSpLocks/>
            </p:cNvGrpSpPr>
            <p:nvPr/>
          </p:nvGrpSpPr>
          <p:grpSpPr bwMode="auto">
            <a:xfrm>
              <a:off x="3692" y="5058"/>
              <a:ext cx="448" cy="420"/>
              <a:chOff x="3286" y="5073"/>
              <a:chExt cx="448" cy="420"/>
            </a:xfrm>
          </p:grpSpPr>
          <p:sp>
            <p:nvSpPr>
              <p:cNvPr id="16433" name="Freeform 64">
                <a:extLst>
                  <a:ext uri="{FF2B5EF4-FFF2-40B4-BE49-F238E27FC236}">
                    <a16:creationId xmlns:a16="http://schemas.microsoft.com/office/drawing/2014/main" id="{C94DAEE9-F7E1-4767-880A-9118F92CBE7F}"/>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34" name="Line 65">
                <a:extLst>
                  <a:ext uri="{FF2B5EF4-FFF2-40B4-BE49-F238E27FC236}">
                    <a16:creationId xmlns:a16="http://schemas.microsoft.com/office/drawing/2014/main" id="{E632A780-3A2B-4624-8AC4-6C19C10CF319}"/>
                  </a:ext>
                </a:extLst>
              </p:cNvPr>
              <p:cNvSpPr>
                <a:spLocks noChangeShapeType="1"/>
              </p:cNvSpPr>
              <p:nvPr/>
            </p:nvSpPr>
            <p:spPr bwMode="auto">
              <a:xfrm flipV="1">
                <a:off x="3286" y="5088"/>
                <a:ext cx="0" cy="40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0" name="Group 66">
            <a:extLst>
              <a:ext uri="{FF2B5EF4-FFF2-40B4-BE49-F238E27FC236}">
                <a16:creationId xmlns:a16="http://schemas.microsoft.com/office/drawing/2014/main" id="{3F75A133-1FD4-4185-BA25-17300D5F584E}"/>
              </a:ext>
            </a:extLst>
          </p:cNvPr>
          <p:cNvGrpSpPr>
            <a:grpSpLocks/>
          </p:cNvGrpSpPr>
          <p:nvPr/>
        </p:nvGrpSpPr>
        <p:grpSpPr bwMode="auto">
          <a:xfrm>
            <a:off x="5549900" y="4876800"/>
            <a:ext cx="2146300" cy="890588"/>
            <a:chOff x="2426" y="6840"/>
            <a:chExt cx="3380" cy="1404"/>
          </a:xfrm>
        </p:grpSpPr>
        <p:grpSp>
          <p:nvGrpSpPr>
            <p:cNvPr id="16399" name="Group 67">
              <a:extLst>
                <a:ext uri="{FF2B5EF4-FFF2-40B4-BE49-F238E27FC236}">
                  <a16:creationId xmlns:a16="http://schemas.microsoft.com/office/drawing/2014/main" id="{F1DF7321-448D-420E-A927-29835412BCE0}"/>
                </a:ext>
              </a:extLst>
            </p:cNvPr>
            <p:cNvGrpSpPr>
              <a:grpSpLocks/>
            </p:cNvGrpSpPr>
            <p:nvPr/>
          </p:nvGrpSpPr>
          <p:grpSpPr bwMode="auto">
            <a:xfrm>
              <a:off x="2426" y="6840"/>
              <a:ext cx="860" cy="699"/>
              <a:chOff x="2426" y="6840"/>
              <a:chExt cx="860" cy="699"/>
            </a:xfrm>
          </p:grpSpPr>
          <p:sp>
            <p:nvSpPr>
              <p:cNvPr id="16422" name="Line 68">
                <a:extLst>
                  <a:ext uri="{FF2B5EF4-FFF2-40B4-BE49-F238E27FC236}">
                    <a16:creationId xmlns:a16="http://schemas.microsoft.com/office/drawing/2014/main" id="{2D67A008-2169-4E3A-AC45-8BB12FA8B980}"/>
                  </a:ext>
                </a:extLst>
              </p:cNvPr>
              <p:cNvSpPr>
                <a:spLocks noChangeShapeType="1"/>
              </p:cNvSpPr>
              <p:nvPr/>
            </p:nvSpPr>
            <p:spPr bwMode="auto">
              <a:xfrm>
                <a:off x="2426" y="7281"/>
                <a:ext cx="0" cy="258"/>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3" name="Line 69">
                <a:extLst>
                  <a:ext uri="{FF2B5EF4-FFF2-40B4-BE49-F238E27FC236}">
                    <a16:creationId xmlns:a16="http://schemas.microsoft.com/office/drawing/2014/main" id="{245C3C17-0B5F-463A-B172-976736EB7ABC}"/>
                  </a:ext>
                </a:extLst>
              </p:cNvPr>
              <p:cNvSpPr>
                <a:spLocks noChangeShapeType="1"/>
              </p:cNvSpPr>
              <p:nvPr/>
            </p:nvSpPr>
            <p:spPr bwMode="auto">
              <a:xfrm flipV="1">
                <a:off x="3260" y="7245"/>
                <a:ext cx="6" cy="28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424" name="Group 70">
                <a:extLst>
                  <a:ext uri="{FF2B5EF4-FFF2-40B4-BE49-F238E27FC236}">
                    <a16:creationId xmlns:a16="http://schemas.microsoft.com/office/drawing/2014/main" id="{40496F6E-52F2-4034-9A59-B7D73BEC87B0}"/>
                  </a:ext>
                </a:extLst>
              </p:cNvPr>
              <p:cNvGrpSpPr>
                <a:grpSpLocks/>
              </p:cNvGrpSpPr>
              <p:nvPr/>
            </p:nvGrpSpPr>
            <p:grpSpPr bwMode="auto">
              <a:xfrm>
                <a:off x="2432" y="6840"/>
                <a:ext cx="854" cy="435"/>
                <a:chOff x="3286" y="5058"/>
                <a:chExt cx="854" cy="435"/>
              </a:xfrm>
            </p:grpSpPr>
            <p:grpSp>
              <p:nvGrpSpPr>
                <p:cNvPr id="16425" name="Group 71">
                  <a:extLst>
                    <a:ext uri="{FF2B5EF4-FFF2-40B4-BE49-F238E27FC236}">
                      <a16:creationId xmlns:a16="http://schemas.microsoft.com/office/drawing/2014/main" id="{A2F9AEC7-E1C4-4639-9798-0D335E9DC92D}"/>
                    </a:ext>
                  </a:extLst>
                </p:cNvPr>
                <p:cNvGrpSpPr>
                  <a:grpSpLocks/>
                </p:cNvGrpSpPr>
                <p:nvPr/>
              </p:nvGrpSpPr>
              <p:grpSpPr bwMode="auto">
                <a:xfrm>
                  <a:off x="3286" y="5073"/>
                  <a:ext cx="448" cy="420"/>
                  <a:chOff x="3286" y="5073"/>
                  <a:chExt cx="448" cy="420"/>
                </a:xfrm>
              </p:grpSpPr>
              <p:sp>
                <p:nvSpPr>
                  <p:cNvPr id="16429" name="Freeform 72">
                    <a:extLst>
                      <a:ext uri="{FF2B5EF4-FFF2-40B4-BE49-F238E27FC236}">
                        <a16:creationId xmlns:a16="http://schemas.microsoft.com/office/drawing/2014/main" id="{F39590FC-59BF-4ADF-B214-D9347B9D408D}"/>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30" name="Line 73">
                    <a:extLst>
                      <a:ext uri="{FF2B5EF4-FFF2-40B4-BE49-F238E27FC236}">
                        <a16:creationId xmlns:a16="http://schemas.microsoft.com/office/drawing/2014/main" id="{C20DC9AB-19F0-4470-BCCD-4979A3D2C37A}"/>
                      </a:ext>
                    </a:extLst>
                  </p:cNvPr>
                  <p:cNvSpPr>
                    <a:spLocks noChangeShapeType="1"/>
                  </p:cNvSpPr>
                  <p:nvPr/>
                </p:nvSpPr>
                <p:spPr bwMode="auto">
                  <a:xfrm flipV="1">
                    <a:off x="3286" y="5088"/>
                    <a:ext cx="0" cy="40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26" name="Group 74">
                  <a:extLst>
                    <a:ext uri="{FF2B5EF4-FFF2-40B4-BE49-F238E27FC236}">
                      <a16:creationId xmlns:a16="http://schemas.microsoft.com/office/drawing/2014/main" id="{2B980886-DFE1-42F1-8073-B8E5A70653D2}"/>
                    </a:ext>
                  </a:extLst>
                </p:cNvPr>
                <p:cNvGrpSpPr>
                  <a:grpSpLocks/>
                </p:cNvGrpSpPr>
                <p:nvPr/>
              </p:nvGrpSpPr>
              <p:grpSpPr bwMode="auto">
                <a:xfrm>
                  <a:off x="3692" y="5058"/>
                  <a:ext cx="448" cy="420"/>
                  <a:chOff x="3286" y="5073"/>
                  <a:chExt cx="448" cy="420"/>
                </a:xfrm>
              </p:grpSpPr>
              <p:sp>
                <p:nvSpPr>
                  <p:cNvPr id="16427" name="Freeform 75">
                    <a:extLst>
                      <a:ext uri="{FF2B5EF4-FFF2-40B4-BE49-F238E27FC236}">
                        <a16:creationId xmlns:a16="http://schemas.microsoft.com/office/drawing/2014/main" id="{1D4F83A9-D4FE-4BA8-9037-616EB56A2FC3}"/>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28" name="Line 76">
                    <a:extLst>
                      <a:ext uri="{FF2B5EF4-FFF2-40B4-BE49-F238E27FC236}">
                        <a16:creationId xmlns:a16="http://schemas.microsoft.com/office/drawing/2014/main" id="{72F91F38-B810-4888-BC72-6937CAEBBCB3}"/>
                      </a:ext>
                    </a:extLst>
                  </p:cNvPr>
                  <p:cNvSpPr>
                    <a:spLocks noChangeShapeType="1"/>
                  </p:cNvSpPr>
                  <p:nvPr/>
                </p:nvSpPr>
                <p:spPr bwMode="auto">
                  <a:xfrm flipV="1">
                    <a:off x="3286" y="5088"/>
                    <a:ext cx="0" cy="40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6400" name="Group 77">
              <a:extLst>
                <a:ext uri="{FF2B5EF4-FFF2-40B4-BE49-F238E27FC236}">
                  <a16:creationId xmlns:a16="http://schemas.microsoft.com/office/drawing/2014/main" id="{BF8C30AF-33D0-4318-9696-BAAE6CA1D594}"/>
                </a:ext>
              </a:extLst>
            </p:cNvPr>
            <p:cNvGrpSpPr>
              <a:grpSpLocks/>
            </p:cNvGrpSpPr>
            <p:nvPr/>
          </p:nvGrpSpPr>
          <p:grpSpPr bwMode="auto">
            <a:xfrm flipV="1">
              <a:off x="3670" y="7545"/>
              <a:ext cx="890" cy="699"/>
              <a:chOff x="2426" y="6840"/>
              <a:chExt cx="860" cy="699"/>
            </a:xfrm>
          </p:grpSpPr>
          <p:sp>
            <p:nvSpPr>
              <p:cNvPr id="16413" name="Line 78">
                <a:extLst>
                  <a:ext uri="{FF2B5EF4-FFF2-40B4-BE49-F238E27FC236}">
                    <a16:creationId xmlns:a16="http://schemas.microsoft.com/office/drawing/2014/main" id="{34E7D184-5D75-4C20-9014-3F54F4209C84}"/>
                  </a:ext>
                </a:extLst>
              </p:cNvPr>
              <p:cNvSpPr>
                <a:spLocks noChangeShapeType="1"/>
              </p:cNvSpPr>
              <p:nvPr/>
            </p:nvSpPr>
            <p:spPr bwMode="auto">
              <a:xfrm>
                <a:off x="2426" y="7281"/>
                <a:ext cx="0" cy="258"/>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4" name="Line 79">
                <a:extLst>
                  <a:ext uri="{FF2B5EF4-FFF2-40B4-BE49-F238E27FC236}">
                    <a16:creationId xmlns:a16="http://schemas.microsoft.com/office/drawing/2014/main" id="{FCB8865F-2218-4E27-9EA1-091ED083550C}"/>
                  </a:ext>
                </a:extLst>
              </p:cNvPr>
              <p:cNvSpPr>
                <a:spLocks noChangeShapeType="1"/>
              </p:cNvSpPr>
              <p:nvPr/>
            </p:nvSpPr>
            <p:spPr bwMode="auto">
              <a:xfrm flipV="1">
                <a:off x="3260" y="7245"/>
                <a:ext cx="6" cy="28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415" name="Group 80">
                <a:extLst>
                  <a:ext uri="{FF2B5EF4-FFF2-40B4-BE49-F238E27FC236}">
                    <a16:creationId xmlns:a16="http://schemas.microsoft.com/office/drawing/2014/main" id="{D5727B1D-186D-4B5B-AC12-E87EE8A552A5}"/>
                  </a:ext>
                </a:extLst>
              </p:cNvPr>
              <p:cNvGrpSpPr>
                <a:grpSpLocks/>
              </p:cNvGrpSpPr>
              <p:nvPr/>
            </p:nvGrpSpPr>
            <p:grpSpPr bwMode="auto">
              <a:xfrm>
                <a:off x="2432" y="6840"/>
                <a:ext cx="854" cy="435"/>
                <a:chOff x="3286" y="5058"/>
                <a:chExt cx="854" cy="435"/>
              </a:xfrm>
            </p:grpSpPr>
            <p:grpSp>
              <p:nvGrpSpPr>
                <p:cNvPr id="16416" name="Group 81">
                  <a:extLst>
                    <a:ext uri="{FF2B5EF4-FFF2-40B4-BE49-F238E27FC236}">
                      <a16:creationId xmlns:a16="http://schemas.microsoft.com/office/drawing/2014/main" id="{73A33D4E-0121-42D1-8F1B-A5FDE71EEF88}"/>
                    </a:ext>
                  </a:extLst>
                </p:cNvPr>
                <p:cNvGrpSpPr>
                  <a:grpSpLocks/>
                </p:cNvGrpSpPr>
                <p:nvPr/>
              </p:nvGrpSpPr>
              <p:grpSpPr bwMode="auto">
                <a:xfrm>
                  <a:off x="3286" y="5073"/>
                  <a:ext cx="448" cy="420"/>
                  <a:chOff x="3286" y="5073"/>
                  <a:chExt cx="448" cy="420"/>
                </a:xfrm>
              </p:grpSpPr>
              <p:sp>
                <p:nvSpPr>
                  <p:cNvPr id="16420" name="Freeform 82">
                    <a:extLst>
                      <a:ext uri="{FF2B5EF4-FFF2-40B4-BE49-F238E27FC236}">
                        <a16:creationId xmlns:a16="http://schemas.microsoft.com/office/drawing/2014/main" id="{2AEEE962-CEBF-4A68-9F39-6DB15E0EE2F9}"/>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21" name="Line 83">
                    <a:extLst>
                      <a:ext uri="{FF2B5EF4-FFF2-40B4-BE49-F238E27FC236}">
                        <a16:creationId xmlns:a16="http://schemas.microsoft.com/office/drawing/2014/main" id="{5CE7ADE1-FCDA-41F1-9F23-7C79A6C56D06}"/>
                      </a:ext>
                    </a:extLst>
                  </p:cNvPr>
                  <p:cNvSpPr>
                    <a:spLocks noChangeShapeType="1"/>
                  </p:cNvSpPr>
                  <p:nvPr/>
                </p:nvSpPr>
                <p:spPr bwMode="auto">
                  <a:xfrm flipV="1">
                    <a:off x="3286" y="5088"/>
                    <a:ext cx="0" cy="40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17" name="Group 84">
                  <a:extLst>
                    <a:ext uri="{FF2B5EF4-FFF2-40B4-BE49-F238E27FC236}">
                      <a16:creationId xmlns:a16="http://schemas.microsoft.com/office/drawing/2014/main" id="{EDBC4BDE-B471-440B-BBB8-B60637BF3837}"/>
                    </a:ext>
                  </a:extLst>
                </p:cNvPr>
                <p:cNvGrpSpPr>
                  <a:grpSpLocks/>
                </p:cNvGrpSpPr>
                <p:nvPr/>
              </p:nvGrpSpPr>
              <p:grpSpPr bwMode="auto">
                <a:xfrm>
                  <a:off x="3692" y="5058"/>
                  <a:ext cx="448" cy="420"/>
                  <a:chOff x="3286" y="5073"/>
                  <a:chExt cx="448" cy="420"/>
                </a:xfrm>
              </p:grpSpPr>
              <p:sp>
                <p:nvSpPr>
                  <p:cNvPr id="16418" name="Freeform 85">
                    <a:extLst>
                      <a:ext uri="{FF2B5EF4-FFF2-40B4-BE49-F238E27FC236}">
                        <a16:creationId xmlns:a16="http://schemas.microsoft.com/office/drawing/2014/main" id="{69548C64-0DD0-4A66-B04B-6DF7605DB930}"/>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19" name="Line 86">
                    <a:extLst>
                      <a:ext uri="{FF2B5EF4-FFF2-40B4-BE49-F238E27FC236}">
                        <a16:creationId xmlns:a16="http://schemas.microsoft.com/office/drawing/2014/main" id="{B9604AF3-275E-4DE9-A45F-D3FB89FED29A}"/>
                      </a:ext>
                    </a:extLst>
                  </p:cNvPr>
                  <p:cNvSpPr>
                    <a:spLocks noChangeShapeType="1"/>
                  </p:cNvSpPr>
                  <p:nvPr/>
                </p:nvSpPr>
                <p:spPr bwMode="auto">
                  <a:xfrm flipV="1">
                    <a:off x="3286" y="5088"/>
                    <a:ext cx="0" cy="40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6401" name="Group 87">
              <a:extLst>
                <a:ext uri="{FF2B5EF4-FFF2-40B4-BE49-F238E27FC236}">
                  <a16:creationId xmlns:a16="http://schemas.microsoft.com/office/drawing/2014/main" id="{AA17F107-ABF9-4A49-9898-8859F56FBE62}"/>
                </a:ext>
              </a:extLst>
            </p:cNvPr>
            <p:cNvGrpSpPr>
              <a:grpSpLocks/>
            </p:cNvGrpSpPr>
            <p:nvPr/>
          </p:nvGrpSpPr>
          <p:grpSpPr bwMode="auto">
            <a:xfrm>
              <a:off x="4946" y="6876"/>
              <a:ext cx="860" cy="699"/>
              <a:chOff x="2426" y="6840"/>
              <a:chExt cx="860" cy="699"/>
            </a:xfrm>
          </p:grpSpPr>
          <p:sp>
            <p:nvSpPr>
              <p:cNvPr id="16404" name="Line 88">
                <a:extLst>
                  <a:ext uri="{FF2B5EF4-FFF2-40B4-BE49-F238E27FC236}">
                    <a16:creationId xmlns:a16="http://schemas.microsoft.com/office/drawing/2014/main" id="{11E32AE0-CA29-448B-AECE-B886BD867554}"/>
                  </a:ext>
                </a:extLst>
              </p:cNvPr>
              <p:cNvSpPr>
                <a:spLocks noChangeShapeType="1"/>
              </p:cNvSpPr>
              <p:nvPr/>
            </p:nvSpPr>
            <p:spPr bwMode="auto">
              <a:xfrm>
                <a:off x="2426" y="7281"/>
                <a:ext cx="0" cy="258"/>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5" name="Line 89">
                <a:extLst>
                  <a:ext uri="{FF2B5EF4-FFF2-40B4-BE49-F238E27FC236}">
                    <a16:creationId xmlns:a16="http://schemas.microsoft.com/office/drawing/2014/main" id="{7BAAAD19-D3D4-4D83-81A7-E3E5C36AA86A}"/>
                  </a:ext>
                </a:extLst>
              </p:cNvPr>
              <p:cNvSpPr>
                <a:spLocks noChangeShapeType="1"/>
              </p:cNvSpPr>
              <p:nvPr/>
            </p:nvSpPr>
            <p:spPr bwMode="auto">
              <a:xfrm flipV="1">
                <a:off x="3260" y="7245"/>
                <a:ext cx="6" cy="28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406" name="Group 90">
                <a:extLst>
                  <a:ext uri="{FF2B5EF4-FFF2-40B4-BE49-F238E27FC236}">
                    <a16:creationId xmlns:a16="http://schemas.microsoft.com/office/drawing/2014/main" id="{62EEF61C-79ED-4B0E-B2B0-66056082E683}"/>
                  </a:ext>
                </a:extLst>
              </p:cNvPr>
              <p:cNvGrpSpPr>
                <a:grpSpLocks/>
              </p:cNvGrpSpPr>
              <p:nvPr/>
            </p:nvGrpSpPr>
            <p:grpSpPr bwMode="auto">
              <a:xfrm>
                <a:off x="2432" y="6840"/>
                <a:ext cx="854" cy="435"/>
                <a:chOff x="3286" y="5058"/>
                <a:chExt cx="854" cy="435"/>
              </a:xfrm>
            </p:grpSpPr>
            <p:grpSp>
              <p:nvGrpSpPr>
                <p:cNvPr id="16407" name="Group 91">
                  <a:extLst>
                    <a:ext uri="{FF2B5EF4-FFF2-40B4-BE49-F238E27FC236}">
                      <a16:creationId xmlns:a16="http://schemas.microsoft.com/office/drawing/2014/main" id="{5B41E813-A90F-441E-8FFB-BCF85501B73D}"/>
                    </a:ext>
                  </a:extLst>
                </p:cNvPr>
                <p:cNvGrpSpPr>
                  <a:grpSpLocks/>
                </p:cNvGrpSpPr>
                <p:nvPr/>
              </p:nvGrpSpPr>
              <p:grpSpPr bwMode="auto">
                <a:xfrm>
                  <a:off x="3286" y="5073"/>
                  <a:ext cx="448" cy="420"/>
                  <a:chOff x="3286" y="5073"/>
                  <a:chExt cx="448" cy="420"/>
                </a:xfrm>
              </p:grpSpPr>
              <p:sp>
                <p:nvSpPr>
                  <p:cNvPr id="16411" name="Freeform 92">
                    <a:extLst>
                      <a:ext uri="{FF2B5EF4-FFF2-40B4-BE49-F238E27FC236}">
                        <a16:creationId xmlns:a16="http://schemas.microsoft.com/office/drawing/2014/main" id="{F104CF41-468B-437B-8705-62F6182A8DF1}"/>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12" name="Line 93">
                    <a:extLst>
                      <a:ext uri="{FF2B5EF4-FFF2-40B4-BE49-F238E27FC236}">
                        <a16:creationId xmlns:a16="http://schemas.microsoft.com/office/drawing/2014/main" id="{8ACC6F8E-1246-40EE-8E3C-0337ABC5A1A4}"/>
                      </a:ext>
                    </a:extLst>
                  </p:cNvPr>
                  <p:cNvSpPr>
                    <a:spLocks noChangeShapeType="1"/>
                  </p:cNvSpPr>
                  <p:nvPr/>
                </p:nvSpPr>
                <p:spPr bwMode="auto">
                  <a:xfrm flipV="1">
                    <a:off x="3286" y="5088"/>
                    <a:ext cx="0" cy="40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08" name="Group 94">
                  <a:extLst>
                    <a:ext uri="{FF2B5EF4-FFF2-40B4-BE49-F238E27FC236}">
                      <a16:creationId xmlns:a16="http://schemas.microsoft.com/office/drawing/2014/main" id="{08145368-965B-4E68-9290-078D27FB18A7}"/>
                    </a:ext>
                  </a:extLst>
                </p:cNvPr>
                <p:cNvGrpSpPr>
                  <a:grpSpLocks/>
                </p:cNvGrpSpPr>
                <p:nvPr/>
              </p:nvGrpSpPr>
              <p:grpSpPr bwMode="auto">
                <a:xfrm>
                  <a:off x="3692" y="5058"/>
                  <a:ext cx="448" cy="420"/>
                  <a:chOff x="3286" y="5073"/>
                  <a:chExt cx="448" cy="420"/>
                </a:xfrm>
              </p:grpSpPr>
              <p:sp>
                <p:nvSpPr>
                  <p:cNvPr id="16409" name="Freeform 95">
                    <a:extLst>
                      <a:ext uri="{FF2B5EF4-FFF2-40B4-BE49-F238E27FC236}">
                        <a16:creationId xmlns:a16="http://schemas.microsoft.com/office/drawing/2014/main" id="{3C1AC7E0-084D-4566-B63C-97D112E050D2}"/>
                      </a:ext>
                    </a:extLst>
                  </p:cNvPr>
                  <p:cNvSpPr>
                    <a:spLocks/>
                  </p:cNvSpPr>
                  <p:nvPr/>
                </p:nvSpPr>
                <p:spPr bwMode="auto">
                  <a:xfrm>
                    <a:off x="3314" y="5073"/>
                    <a:ext cx="420" cy="40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410" name="Line 96">
                    <a:extLst>
                      <a:ext uri="{FF2B5EF4-FFF2-40B4-BE49-F238E27FC236}">
                        <a16:creationId xmlns:a16="http://schemas.microsoft.com/office/drawing/2014/main" id="{59350EDF-B464-4FA1-9F73-BCC4B0AA7937}"/>
                      </a:ext>
                    </a:extLst>
                  </p:cNvPr>
                  <p:cNvSpPr>
                    <a:spLocks noChangeShapeType="1"/>
                  </p:cNvSpPr>
                  <p:nvPr/>
                </p:nvSpPr>
                <p:spPr bwMode="auto">
                  <a:xfrm flipV="1">
                    <a:off x="3286" y="5088"/>
                    <a:ext cx="0" cy="40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6402" name="Line 97">
              <a:extLst>
                <a:ext uri="{FF2B5EF4-FFF2-40B4-BE49-F238E27FC236}">
                  <a16:creationId xmlns:a16="http://schemas.microsoft.com/office/drawing/2014/main" id="{8A8B904B-8A61-4D39-AAC0-95C84FEFFD82}"/>
                </a:ext>
              </a:extLst>
            </p:cNvPr>
            <p:cNvSpPr>
              <a:spLocks noChangeShapeType="1"/>
            </p:cNvSpPr>
            <p:nvPr/>
          </p:nvSpPr>
          <p:spPr bwMode="auto">
            <a:xfrm>
              <a:off x="3270" y="7530"/>
              <a:ext cx="374" cy="1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 name="Line 98">
              <a:extLst>
                <a:ext uri="{FF2B5EF4-FFF2-40B4-BE49-F238E27FC236}">
                  <a16:creationId xmlns:a16="http://schemas.microsoft.com/office/drawing/2014/main" id="{15218579-D1F6-4611-9439-06D23BD1E44C}"/>
                </a:ext>
              </a:extLst>
            </p:cNvPr>
            <p:cNvSpPr>
              <a:spLocks noChangeShapeType="1"/>
            </p:cNvSpPr>
            <p:nvPr/>
          </p:nvSpPr>
          <p:spPr bwMode="auto">
            <a:xfrm>
              <a:off x="4514" y="7530"/>
              <a:ext cx="450" cy="15"/>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6386" name="Object 111">
            <a:extLst>
              <a:ext uri="{FF2B5EF4-FFF2-40B4-BE49-F238E27FC236}">
                <a16:creationId xmlns:a16="http://schemas.microsoft.com/office/drawing/2014/main" id="{A10056F5-D3B3-4AD1-B9D5-98111C4A6EFE}"/>
              </a:ext>
            </a:extLst>
          </p:cNvPr>
          <p:cNvGraphicFramePr>
            <a:graphicFrameLocks noChangeAspect="1"/>
          </p:cNvGraphicFramePr>
          <p:nvPr/>
        </p:nvGraphicFramePr>
        <p:xfrm>
          <a:off x="457200" y="914400"/>
          <a:ext cx="3886200" cy="2659063"/>
        </p:xfrm>
        <a:graphic>
          <a:graphicData uri="http://schemas.openxmlformats.org/presentationml/2006/ole">
            <mc:AlternateContent xmlns:mc="http://schemas.openxmlformats.org/markup-compatibility/2006">
              <mc:Choice xmlns:v="urn:schemas-microsoft-com:vml" Requires="v">
                <p:oleObj spid="_x0000_s16500" r:id="rId3" imgW="1874160" imgH="1281960" progId="">
                  <p:embed/>
                </p:oleObj>
              </mc:Choice>
              <mc:Fallback>
                <p:oleObj r:id="rId3" imgW="1874160" imgH="1281960" progId="">
                  <p:embed/>
                  <p:pic>
                    <p:nvPicPr>
                      <p:cNvPr id="0" name="Object 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14400"/>
                        <a:ext cx="38862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144" name="Rectangle 112">
            <a:extLst>
              <a:ext uri="{FF2B5EF4-FFF2-40B4-BE49-F238E27FC236}">
                <a16:creationId xmlns:a16="http://schemas.microsoft.com/office/drawing/2014/main" id="{637ED8B5-12B2-48B5-A48A-0A8B6C858556}"/>
              </a:ext>
            </a:extLst>
          </p:cNvPr>
          <p:cNvSpPr>
            <a:spLocks noChangeArrowheads="1"/>
          </p:cNvSpPr>
          <p:nvPr/>
        </p:nvSpPr>
        <p:spPr bwMode="auto">
          <a:xfrm>
            <a:off x="228600" y="3587750"/>
            <a:ext cx="48006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4572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4572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200">
                <a:latin typeface="Times New Roman" panose="02020603050405020304" pitchFamily="18" charset="0"/>
              </a:rPr>
              <a:t>ü</a:t>
            </a:r>
            <a:r>
              <a:rPr lang="en-US" altLang="zh-CN" sz="700">
                <a:latin typeface="Times New Roman" panose="02020603050405020304" pitchFamily="18" charset="0"/>
                <a:cs typeface="Times New Roman" panose="02020603050405020304" pitchFamily="18" charset="0"/>
              </a:rPr>
              <a:t>      </a:t>
            </a:r>
            <a:r>
              <a:rPr lang="en-US" altLang="zh-CN" sz="1600" b="1">
                <a:solidFill>
                  <a:srgbClr val="040408"/>
                </a:solidFill>
                <a:latin typeface="宋体" panose="02010600030101010101" pitchFamily="2" charset="-122"/>
              </a:rPr>
              <a:t>α=3</a:t>
            </a:r>
            <a:r>
              <a:rPr kumimoji="0" lang="en-US" altLang="zh-CN" sz="1600" b="1">
                <a:solidFill>
                  <a:srgbClr val="040408"/>
                </a:solidFill>
                <a:latin typeface="宋体" panose="02010600030101010101" pitchFamily="2" charset="-122"/>
              </a:rPr>
              <a:t>0</a:t>
            </a:r>
            <a:r>
              <a:rPr kumimoji="0" lang="en-US" altLang="zh-CN" sz="1600" b="1" baseline="30000">
                <a:solidFill>
                  <a:srgbClr val="040408"/>
                </a:solidFill>
                <a:latin typeface="宋体" panose="02010600030101010101" pitchFamily="2" charset="-122"/>
              </a:rPr>
              <a:t>0</a:t>
            </a:r>
            <a:r>
              <a:rPr lang="zh-CN" altLang="en-US" sz="1600" b="1">
                <a:solidFill>
                  <a:srgbClr val="040408"/>
                </a:solidFill>
                <a:latin typeface="宋体" panose="02010600030101010101" pitchFamily="2" charset="-122"/>
              </a:rPr>
              <a:t>时的工作情况</a:t>
            </a:r>
            <a:r>
              <a:rPr lang="zh-CN" altLang="en-US" sz="1600">
                <a:solidFill>
                  <a:srgbClr val="040408"/>
                </a:solidFill>
                <a:latin typeface="宋体" panose="02010600030101010101" pitchFamily="2" charset="-122"/>
              </a:rPr>
              <a:t> ：</a:t>
            </a:r>
          </a:p>
          <a:p>
            <a:pPr algn="just" eaLnBrk="1" hangingPunct="1"/>
            <a:endParaRPr lang="zh-CN" altLang="en-US" sz="1600">
              <a:solidFill>
                <a:srgbClr val="040408"/>
              </a:solidFill>
              <a:latin typeface="宋体" panose="02010600030101010101" pitchFamily="2" charset="-122"/>
            </a:endParaRPr>
          </a:p>
          <a:p>
            <a:pPr algn="just" eaLnBrk="1" hangingPunct="1"/>
            <a:r>
              <a:rPr lang="zh-CN" altLang="en-US" sz="1600">
                <a:solidFill>
                  <a:srgbClr val="040408"/>
                </a:solidFill>
                <a:latin typeface="宋体" panose="02010600030101010101" pitchFamily="2" charset="-122"/>
              </a:rPr>
              <a:t>   </a:t>
            </a:r>
            <a:r>
              <a:rPr lang="en-US" altLang="zh-CN" sz="1600">
                <a:solidFill>
                  <a:srgbClr val="040408"/>
                </a:solidFill>
                <a:latin typeface="宋体" panose="02010600030101010101" pitchFamily="2" charset="-122"/>
              </a:rPr>
              <a:t>1</a:t>
            </a:r>
            <a:r>
              <a:rPr lang="zh-CN" altLang="en-US" sz="1600">
                <a:solidFill>
                  <a:srgbClr val="040408"/>
                </a:solidFill>
                <a:latin typeface="宋体" panose="02010600030101010101" pitchFamily="2" charset="-122"/>
              </a:rPr>
              <a:t>、晶闸管起始导通时刻推迟了</a:t>
            </a:r>
            <a:r>
              <a:rPr lang="en-US" altLang="zh-CN" sz="1600">
                <a:solidFill>
                  <a:srgbClr val="040408"/>
                </a:solidFill>
                <a:latin typeface="宋体" panose="02010600030101010101" pitchFamily="2" charset="-122"/>
              </a:rPr>
              <a:t>30</a:t>
            </a:r>
            <a:r>
              <a:rPr lang="en-US" altLang="zh-CN" sz="1600">
                <a:solidFill>
                  <a:srgbClr val="040408"/>
                </a:solidFill>
                <a:latin typeface="宋体" panose="02010600030101010101" pitchFamily="2" charset="-122"/>
                <a:sym typeface="Symbol" panose="05050102010706020507" pitchFamily="18" charset="2"/>
              </a:rPr>
              <a:t></a:t>
            </a:r>
            <a:r>
              <a:rPr lang="zh-CN" altLang="en-US" sz="1600">
                <a:solidFill>
                  <a:srgbClr val="040408"/>
                </a:solidFill>
                <a:latin typeface="宋体" panose="02010600030101010101" pitchFamily="2" charset="-122"/>
              </a:rPr>
              <a:t>，组成</a:t>
            </a:r>
            <a:r>
              <a:rPr lang="en-US" altLang="zh-CN" sz="1600" b="1" i="1">
                <a:solidFill>
                  <a:srgbClr val="040408"/>
                </a:solidFill>
                <a:latin typeface="宋体" panose="02010600030101010101" pitchFamily="2" charset="-122"/>
                <a:sym typeface="Symbol" panose="05050102010706020507" pitchFamily="18" charset="2"/>
              </a:rPr>
              <a:t>u</a:t>
            </a:r>
            <a:r>
              <a:rPr lang="en-US" altLang="zh-CN" sz="1600" b="1">
                <a:solidFill>
                  <a:srgbClr val="040408"/>
                </a:solidFill>
                <a:latin typeface="宋体" panose="02010600030101010101" pitchFamily="2" charset="-122"/>
                <a:sym typeface="Symbol" panose="05050102010706020507" pitchFamily="18" charset="2"/>
              </a:rPr>
              <a:t>d</a:t>
            </a:r>
            <a:r>
              <a:rPr lang="zh-CN" altLang="en-US" sz="1600">
                <a:solidFill>
                  <a:srgbClr val="040408"/>
                </a:solidFill>
                <a:latin typeface="宋体" panose="02010600030101010101" pitchFamily="2" charset="-122"/>
                <a:sym typeface="Symbol" panose="05050102010706020507" pitchFamily="18" charset="2"/>
              </a:rPr>
              <a:t>的每</a:t>
            </a:r>
          </a:p>
          <a:p>
            <a:pPr algn="just" eaLnBrk="1" hangingPunct="1"/>
            <a:r>
              <a:rPr lang="zh-CN" altLang="en-US" sz="1600">
                <a:solidFill>
                  <a:srgbClr val="040408"/>
                </a:solidFill>
                <a:latin typeface="宋体" panose="02010600030101010101" pitchFamily="2" charset="-122"/>
                <a:sym typeface="Symbol" panose="05050102010706020507" pitchFamily="18" charset="2"/>
              </a:rPr>
              <a:t>   一段线电压因此推迟</a:t>
            </a:r>
            <a:r>
              <a:rPr lang="en-US" altLang="zh-CN" sz="1600">
                <a:solidFill>
                  <a:srgbClr val="040408"/>
                </a:solidFill>
                <a:latin typeface="宋体" panose="02010600030101010101" pitchFamily="2" charset="-122"/>
                <a:sym typeface="Symbol" panose="05050102010706020507" pitchFamily="18" charset="2"/>
              </a:rPr>
              <a:t>30</a:t>
            </a:r>
            <a:endParaRPr lang="en-US" altLang="zh-CN" sz="1600">
              <a:solidFill>
                <a:srgbClr val="040408"/>
              </a:solidFill>
              <a:latin typeface="宋体" panose="02010600030101010101" pitchFamily="2" charset="-122"/>
            </a:endParaRPr>
          </a:p>
          <a:p>
            <a:pPr algn="just"/>
            <a:r>
              <a:rPr lang="en-US" altLang="zh-CN" sz="1600">
                <a:solidFill>
                  <a:srgbClr val="040408"/>
                </a:solidFill>
                <a:latin typeface="Times New Roman" panose="02020603050405020304" pitchFamily="18" charset="0"/>
                <a:sym typeface="Symbol" panose="05050102010706020507" pitchFamily="18" charset="2"/>
              </a:rPr>
              <a:t>ü   </a:t>
            </a:r>
            <a:r>
              <a:rPr lang="en-US" altLang="zh-CN" sz="1600">
                <a:solidFill>
                  <a:srgbClr val="040408"/>
                </a:solidFill>
                <a:latin typeface="宋体" panose="02010600030101010101" pitchFamily="2" charset="-122"/>
                <a:sym typeface="Symbol" panose="05050102010706020507" pitchFamily="18" charset="2"/>
              </a:rPr>
              <a:t>2</a:t>
            </a:r>
            <a:r>
              <a:rPr lang="zh-CN" altLang="en-US" sz="1600">
                <a:solidFill>
                  <a:srgbClr val="040408"/>
                </a:solidFill>
                <a:latin typeface="宋体" panose="02010600030101010101" pitchFamily="2" charset="-122"/>
                <a:sym typeface="Symbol" panose="05050102010706020507" pitchFamily="18" charset="2"/>
              </a:rPr>
              <a:t>、从</a:t>
            </a:r>
            <a:r>
              <a:rPr lang="en-US" altLang="zh-CN" sz="1600" b="1" i="1">
                <a:solidFill>
                  <a:srgbClr val="040408"/>
                </a:solidFill>
                <a:latin typeface="宋体" panose="02010600030101010101" pitchFamily="2" charset="-122"/>
                <a:sym typeface="Symbol" panose="05050102010706020507" pitchFamily="18" charset="2"/>
              </a:rPr>
              <a:t>t</a:t>
            </a:r>
            <a:r>
              <a:rPr lang="en-US" altLang="zh-CN" sz="1600" b="1">
                <a:solidFill>
                  <a:srgbClr val="040408"/>
                </a:solidFill>
                <a:latin typeface="宋体" panose="02010600030101010101" pitchFamily="2" charset="-122"/>
                <a:sym typeface="Symbol" panose="05050102010706020507" pitchFamily="18" charset="2"/>
              </a:rPr>
              <a:t>1</a:t>
            </a:r>
            <a:r>
              <a:rPr lang="zh-CN" altLang="en-US" sz="1600">
                <a:solidFill>
                  <a:srgbClr val="040408"/>
                </a:solidFill>
                <a:latin typeface="宋体" panose="02010600030101010101" pitchFamily="2" charset="-122"/>
                <a:sym typeface="Symbol" panose="05050102010706020507" pitchFamily="18" charset="2"/>
              </a:rPr>
              <a:t>开始把一周期等分为</a:t>
            </a:r>
            <a:r>
              <a:rPr lang="en-US" altLang="zh-CN" sz="1600">
                <a:solidFill>
                  <a:srgbClr val="040408"/>
                </a:solidFill>
                <a:latin typeface="宋体" panose="02010600030101010101" pitchFamily="2" charset="-122"/>
                <a:sym typeface="Symbol" panose="05050102010706020507" pitchFamily="18" charset="2"/>
              </a:rPr>
              <a:t>6</a:t>
            </a:r>
            <a:r>
              <a:rPr lang="zh-CN" altLang="en-US" sz="1600">
                <a:solidFill>
                  <a:srgbClr val="040408"/>
                </a:solidFill>
                <a:latin typeface="宋体" panose="02010600030101010101" pitchFamily="2" charset="-122"/>
                <a:sym typeface="Symbol" panose="05050102010706020507" pitchFamily="18" charset="2"/>
              </a:rPr>
              <a:t>段，</a:t>
            </a:r>
            <a:r>
              <a:rPr lang="en-US" altLang="zh-CN" sz="1600" b="1" i="1">
                <a:solidFill>
                  <a:srgbClr val="040408"/>
                </a:solidFill>
                <a:latin typeface="宋体" panose="02010600030101010101" pitchFamily="2" charset="-122"/>
                <a:sym typeface="Symbol" panose="05050102010706020507" pitchFamily="18" charset="2"/>
              </a:rPr>
              <a:t>u</a:t>
            </a:r>
            <a:r>
              <a:rPr lang="en-US" altLang="zh-CN" sz="1600" b="1">
                <a:solidFill>
                  <a:srgbClr val="040408"/>
                </a:solidFill>
                <a:latin typeface="宋体" panose="02010600030101010101" pitchFamily="2" charset="-122"/>
                <a:sym typeface="Symbol" panose="05050102010706020507" pitchFamily="18" charset="2"/>
              </a:rPr>
              <a:t>d</a:t>
            </a:r>
            <a:r>
              <a:rPr lang="zh-CN" altLang="en-US" sz="1600">
                <a:solidFill>
                  <a:srgbClr val="040408"/>
                </a:solidFill>
                <a:latin typeface="宋体" panose="02010600030101010101" pitchFamily="2" charset="-122"/>
                <a:sym typeface="Symbol" panose="05050102010706020507" pitchFamily="18" charset="2"/>
              </a:rPr>
              <a:t>波形仍由</a:t>
            </a:r>
            <a:r>
              <a:rPr lang="en-US" altLang="zh-CN" sz="1600">
                <a:solidFill>
                  <a:srgbClr val="040408"/>
                </a:solidFill>
                <a:latin typeface="宋体" panose="02010600030101010101" pitchFamily="2" charset="-122"/>
                <a:sym typeface="Symbol" panose="05050102010706020507" pitchFamily="18" charset="2"/>
              </a:rPr>
              <a:t>6</a:t>
            </a:r>
            <a:r>
              <a:rPr lang="zh-CN" altLang="en-US" sz="1600">
                <a:solidFill>
                  <a:srgbClr val="040408"/>
                </a:solidFill>
                <a:latin typeface="宋体" panose="02010600030101010101" pitchFamily="2" charset="-122"/>
                <a:sym typeface="Symbol" panose="05050102010706020507" pitchFamily="18" charset="2"/>
              </a:rPr>
              <a:t>段</a:t>
            </a:r>
          </a:p>
          <a:p>
            <a:pPr algn="just"/>
            <a:r>
              <a:rPr lang="zh-CN" altLang="en-US" sz="1600">
                <a:solidFill>
                  <a:srgbClr val="040408"/>
                </a:solidFill>
                <a:latin typeface="宋体" panose="02010600030101010101" pitchFamily="2" charset="-122"/>
                <a:sym typeface="Symbol" panose="05050102010706020507" pitchFamily="18" charset="2"/>
              </a:rPr>
              <a:t>  线电压构成，每一段导通晶闸管的编号等仍符合</a:t>
            </a:r>
          </a:p>
          <a:p>
            <a:pPr algn="just"/>
            <a:r>
              <a:rPr lang="zh-CN" altLang="en-US" sz="1600">
                <a:solidFill>
                  <a:srgbClr val="040408"/>
                </a:solidFill>
                <a:latin typeface="宋体" panose="02010600030101010101" pitchFamily="2" charset="-122"/>
                <a:sym typeface="Symbol" panose="05050102010706020507" pitchFamily="18" charset="2"/>
              </a:rPr>
              <a:t>  表</a:t>
            </a:r>
            <a:r>
              <a:rPr lang="en-US" altLang="zh-CN" sz="1600">
                <a:solidFill>
                  <a:srgbClr val="040408"/>
                </a:solidFill>
                <a:latin typeface="宋体" panose="02010600030101010101" pitchFamily="2" charset="-122"/>
                <a:sym typeface="Symbol" panose="05050102010706020507" pitchFamily="18" charset="2"/>
              </a:rPr>
              <a:t>2-1</a:t>
            </a:r>
            <a:r>
              <a:rPr lang="zh-CN" altLang="en-US" sz="1600">
                <a:solidFill>
                  <a:srgbClr val="040408"/>
                </a:solidFill>
                <a:latin typeface="宋体" panose="02010600030101010101" pitchFamily="2" charset="-122"/>
                <a:sym typeface="Symbol" panose="05050102010706020507" pitchFamily="18" charset="2"/>
              </a:rPr>
              <a:t>的规律</a:t>
            </a:r>
          </a:p>
          <a:p>
            <a:pPr algn="just"/>
            <a:r>
              <a:rPr lang="en-US" altLang="zh-CN" sz="1600">
                <a:solidFill>
                  <a:srgbClr val="040408"/>
                </a:solidFill>
                <a:latin typeface="Times New Roman" panose="02020603050405020304" pitchFamily="18" charset="0"/>
                <a:sym typeface="Symbol" panose="05050102010706020507" pitchFamily="18" charset="2"/>
              </a:rPr>
              <a:t>ü   </a:t>
            </a:r>
            <a:r>
              <a:rPr lang="en-US" altLang="zh-CN" sz="1600">
                <a:solidFill>
                  <a:srgbClr val="040408"/>
                </a:solidFill>
                <a:latin typeface="宋体" panose="02010600030101010101" pitchFamily="2" charset="-122"/>
                <a:sym typeface="Symbol" panose="05050102010706020507" pitchFamily="18" charset="2"/>
              </a:rPr>
              <a:t>3</a:t>
            </a:r>
            <a:r>
              <a:rPr lang="zh-CN" altLang="en-US" sz="1600">
                <a:solidFill>
                  <a:srgbClr val="040408"/>
                </a:solidFill>
                <a:latin typeface="宋体" panose="02010600030101010101" pitchFamily="2" charset="-122"/>
                <a:sym typeface="Symbol" panose="05050102010706020507" pitchFamily="18" charset="2"/>
              </a:rPr>
              <a:t>、变压器二次侧电流</a:t>
            </a:r>
            <a:r>
              <a:rPr lang="en-US" altLang="zh-CN" sz="1600" b="1" i="1">
                <a:solidFill>
                  <a:srgbClr val="040408"/>
                </a:solidFill>
                <a:latin typeface="宋体" panose="02010600030101010101" pitchFamily="2" charset="-122"/>
                <a:sym typeface="Symbol" panose="05050102010706020507" pitchFamily="18" charset="2"/>
              </a:rPr>
              <a:t>i</a:t>
            </a:r>
            <a:r>
              <a:rPr lang="en-US" altLang="zh-CN" sz="1600" b="1">
                <a:solidFill>
                  <a:srgbClr val="040408"/>
                </a:solidFill>
                <a:latin typeface="宋体" panose="02010600030101010101" pitchFamily="2" charset="-122"/>
                <a:sym typeface="Symbol" panose="05050102010706020507" pitchFamily="18" charset="2"/>
              </a:rPr>
              <a:t>a</a:t>
            </a:r>
            <a:r>
              <a:rPr lang="zh-CN" altLang="en-US" sz="1600">
                <a:solidFill>
                  <a:srgbClr val="040408"/>
                </a:solidFill>
                <a:latin typeface="宋体" panose="02010600030101010101" pitchFamily="2" charset="-122"/>
                <a:sym typeface="Symbol" panose="05050102010706020507" pitchFamily="18" charset="2"/>
              </a:rPr>
              <a:t>波形的特点：在</a:t>
            </a:r>
            <a:r>
              <a:rPr lang="en-US" altLang="zh-CN" sz="1600">
                <a:solidFill>
                  <a:srgbClr val="040408"/>
                </a:solidFill>
                <a:latin typeface="宋体" panose="02010600030101010101" pitchFamily="2" charset="-122"/>
                <a:sym typeface="Symbol" panose="05050102010706020507" pitchFamily="18" charset="2"/>
              </a:rPr>
              <a:t>VT1</a:t>
            </a:r>
            <a:r>
              <a:rPr lang="zh-CN" altLang="en-US" sz="1600">
                <a:solidFill>
                  <a:srgbClr val="040408"/>
                </a:solidFill>
                <a:latin typeface="宋体" panose="02010600030101010101" pitchFamily="2" charset="-122"/>
                <a:sym typeface="Symbol" panose="05050102010706020507" pitchFamily="18" charset="2"/>
              </a:rPr>
              <a:t>处于</a:t>
            </a:r>
          </a:p>
          <a:p>
            <a:pPr algn="just"/>
            <a:r>
              <a:rPr lang="zh-CN" altLang="en-US" sz="1600">
                <a:solidFill>
                  <a:srgbClr val="040408"/>
                </a:solidFill>
                <a:latin typeface="宋体" panose="02010600030101010101" pitchFamily="2" charset="-122"/>
                <a:sym typeface="Symbol" panose="05050102010706020507" pitchFamily="18" charset="2"/>
              </a:rPr>
              <a:t>  通态的</a:t>
            </a:r>
            <a:r>
              <a:rPr lang="en-US" altLang="zh-CN" sz="1600">
                <a:solidFill>
                  <a:srgbClr val="040408"/>
                </a:solidFill>
                <a:latin typeface="宋体" panose="02010600030101010101" pitchFamily="2" charset="-122"/>
                <a:sym typeface="Symbol" panose="05050102010706020507" pitchFamily="18" charset="2"/>
              </a:rPr>
              <a:t>120</a:t>
            </a:r>
            <a:r>
              <a:rPr lang="zh-CN" altLang="en-US" sz="1600">
                <a:solidFill>
                  <a:srgbClr val="040408"/>
                </a:solidFill>
                <a:latin typeface="宋体" panose="02010600030101010101" pitchFamily="2" charset="-122"/>
              </a:rPr>
              <a:t>期间，</a:t>
            </a:r>
            <a:r>
              <a:rPr lang="en-US" altLang="zh-CN" sz="1600" b="1" i="1">
                <a:solidFill>
                  <a:srgbClr val="040408"/>
                </a:solidFill>
                <a:latin typeface="宋体" panose="02010600030101010101" pitchFamily="2" charset="-122"/>
                <a:sym typeface="Symbol" panose="05050102010706020507" pitchFamily="18" charset="2"/>
              </a:rPr>
              <a:t>i</a:t>
            </a:r>
            <a:r>
              <a:rPr lang="en-US" altLang="zh-CN" sz="1600" b="1">
                <a:solidFill>
                  <a:srgbClr val="040408"/>
                </a:solidFill>
                <a:latin typeface="宋体" panose="02010600030101010101" pitchFamily="2" charset="-122"/>
                <a:sym typeface="Symbol" panose="05050102010706020507" pitchFamily="18" charset="2"/>
              </a:rPr>
              <a:t>a</a:t>
            </a:r>
            <a:r>
              <a:rPr lang="zh-CN" altLang="en-US" sz="1600">
                <a:solidFill>
                  <a:srgbClr val="040408"/>
                </a:solidFill>
                <a:latin typeface="宋体" panose="02010600030101010101" pitchFamily="2" charset="-122"/>
                <a:sym typeface="Symbol" panose="05050102010706020507" pitchFamily="18" charset="2"/>
              </a:rPr>
              <a:t>为正，</a:t>
            </a:r>
            <a:r>
              <a:rPr lang="en-US" altLang="zh-CN" sz="1600" b="1" i="1">
                <a:solidFill>
                  <a:srgbClr val="040408"/>
                </a:solidFill>
                <a:latin typeface="宋体" panose="02010600030101010101" pitchFamily="2" charset="-122"/>
                <a:sym typeface="Symbol" panose="05050102010706020507" pitchFamily="18" charset="2"/>
              </a:rPr>
              <a:t>i</a:t>
            </a:r>
            <a:r>
              <a:rPr lang="en-US" altLang="zh-CN" sz="1600" b="1">
                <a:solidFill>
                  <a:srgbClr val="040408"/>
                </a:solidFill>
                <a:latin typeface="宋体" panose="02010600030101010101" pitchFamily="2" charset="-122"/>
                <a:sym typeface="Symbol" panose="05050102010706020507" pitchFamily="18" charset="2"/>
              </a:rPr>
              <a:t>a</a:t>
            </a:r>
            <a:r>
              <a:rPr lang="zh-CN" altLang="en-US" sz="1600">
                <a:solidFill>
                  <a:srgbClr val="040408"/>
                </a:solidFill>
                <a:latin typeface="宋体" panose="02010600030101010101" pitchFamily="2" charset="-122"/>
                <a:sym typeface="Symbol" panose="05050102010706020507" pitchFamily="18" charset="2"/>
              </a:rPr>
              <a:t>波形的形状与同时</a:t>
            </a:r>
          </a:p>
          <a:p>
            <a:pPr algn="just"/>
            <a:r>
              <a:rPr lang="zh-CN" altLang="en-US" sz="1600">
                <a:solidFill>
                  <a:srgbClr val="040408"/>
                </a:solidFill>
                <a:latin typeface="宋体" panose="02010600030101010101" pitchFamily="2" charset="-122"/>
                <a:sym typeface="Symbol" panose="05050102010706020507" pitchFamily="18" charset="2"/>
              </a:rPr>
              <a:t>  段的</a:t>
            </a:r>
            <a:r>
              <a:rPr lang="en-US" altLang="zh-CN" sz="1600" b="1" i="1">
                <a:solidFill>
                  <a:srgbClr val="040408"/>
                </a:solidFill>
                <a:latin typeface="宋体" panose="02010600030101010101" pitchFamily="2" charset="-122"/>
                <a:sym typeface="Symbol" panose="05050102010706020507" pitchFamily="18" charset="2"/>
              </a:rPr>
              <a:t>u</a:t>
            </a:r>
            <a:r>
              <a:rPr lang="en-US" altLang="zh-CN" sz="1600" b="1">
                <a:solidFill>
                  <a:srgbClr val="040408"/>
                </a:solidFill>
                <a:latin typeface="宋体" panose="02010600030101010101" pitchFamily="2" charset="-122"/>
                <a:sym typeface="Symbol" panose="05050102010706020507" pitchFamily="18" charset="2"/>
              </a:rPr>
              <a:t>d</a:t>
            </a:r>
            <a:r>
              <a:rPr lang="zh-CN" altLang="en-US" sz="1600">
                <a:solidFill>
                  <a:srgbClr val="040408"/>
                </a:solidFill>
                <a:latin typeface="宋体" panose="02010600030101010101" pitchFamily="2" charset="-122"/>
                <a:sym typeface="Symbol" panose="05050102010706020507" pitchFamily="18" charset="2"/>
              </a:rPr>
              <a:t>波形相同，在</a:t>
            </a:r>
            <a:r>
              <a:rPr lang="en-US" altLang="zh-CN" sz="1600">
                <a:solidFill>
                  <a:srgbClr val="040408"/>
                </a:solidFill>
                <a:latin typeface="宋体" panose="02010600030101010101" pitchFamily="2" charset="-122"/>
                <a:sym typeface="Symbol" panose="05050102010706020507" pitchFamily="18" charset="2"/>
              </a:rPr>
              <a:t>VT4</a:t>
            </a:r>
            <a:r>
              <a:rPr lang="zh-CN" altLang="en-US" sz="1600">
                <a:solidFill>
                  <a:srgbClr val="040408"/>
                </a:solidFill>
                <a:latin typeface="宋体" panose="02010600030101010101" pitchFamily="2" charset="-122"/>
                <a:sym typeface="Symbol" panose="05050102010706020507" pitchFamily="18" charset="2"/>
              </a:rPr>
              <a:t>处于通态的</a:t>
            </a:r>
            <a:r>
              <a:rPr lang="en-US" altLang="zh-CN" sz="1600">
                <a:solidFill>
                  <a:srgbClr val="040408"/>
                </a:solidFill>
                <a:latin typeface="宋体" panose="02010600030101010101" pitchFamily="2" charset="-122"/>
                <a:sym typeface="Symbol" panose="05050102010706020507" pitchFamily="18" charset="2"/>
              </a:rPr>
              <a:t>120</a:t>
            </a:r>
            <a:r>
              <a:rPr lang="zh-CN" altLang="en-US" sz="1600">
                <a:solidFill>
                  <a:srgbClr val="040408"/>
                </a:solidFill>
                <a:latin typeface="宋体" panose="02010600030101010101" pitchFamily="2" charset="-122"/>
              </a:rPr>
              <a:t>期间，</a:t>
            </a:r>
          </a:p>
          <a:p>
            <a:pPr algn="just"/>
            <a:r>
              <a:rPr lang="zh-CN" altLang="en-US" sz="1600">
                <a:solidFill>
                  <a:srgbClr val="040408"/>
                </a:solidFill>
                <a:latin typeface="宋体" panose="02010600030101010101" pitchFamily="2" charset="-122"/>
              </a:rPr>
              <a:t>  </a:t>
            </a:r>
            <a:r>
              <a:rPr lang="en-US" altLang="zh-CN" sz="1600" b="1" i="1">
                <a:solidFill>
                  <a:srgbClr val="040408"/>
                </a:solidFill>
                <a:latin typeface="宋体" panose="02010600030101010101" pitchFamily="2" charset="-122"/>
                <a:sym typeface="Symbol" panose="05050102010706020507" pitchFamily="18" charset="2"/>
              </a:rPr>
              <a:t>i</a:t>
            </a:r>
            <a:r>
              <a:rPr lang="en-US" altLang="zh-CN" sz="1600" b="1">
                <a:solidFill>
                  <a:srgbClr val="040408"/>
                </a:solidFill>
                <a:latin typeface="宋体" panose="02010600030101010101" pitchFamily="2" charset="-122"/>
                <a:sym typeface="Symbol" panose="05050102010706020507" pitchFamily="18" charset="2"/>
              </a:rPr>
              <a:t>a</a:t>
            </a:r>
            <a:r>
              <a:rPr lang="zh-CN" altLang="en-US" sz="1600">
                <a:solidFill>
                  <a:srgbClr val="040408"/>
                </a:solidFill>
                <a:latin typeface="宋体" panose="02010600030101010101" pitchFamily="2" charset="-122"/>
                <a:sym typeface="Symbol" panose="05050102010706020507" pitchFamily="18" charset="2"/>
              </a:rPr>
              <a:t>波形的形状也与同时段的</a:t>
            </a:r>
            <a:r>
              <a:rPr lang="en-US" altLang="zh-CN" sz="1600" b="1" i="1">
                <a:solidFill>
                  <a:srgbClr val="040408"/>
                </a:solidFill>
                <a:latin typeface="宋体" panose="02010600030101010101" pitchFamily="2" charset="-122"/>
                <a:sym typeface="Symbol" panose="05050102010706020507" pitchFamily="18" charset="2"/>
              </a:rPr>
              <a:t>u</a:t>
            </a:r>
            <a:r>
              <a:rPr lang="en-US" altLang="zh-CN" sz="1600" b="1">
                <a:solidFill>
                  <a:srgbClr val="040408"/>
                </a:solidFill>
                <a:latin typeface="宋体" panose="02010600030101010101" pitchFamily="2" charset="-122"/>
                <a:sym typeface="Symbol" panose="05050102010706020507" pitchFamily="18" charset="2"/>
              </a:rPr>
              <a:t>d</a:t>
            </a:r>
            <a:r>
              <a:rPr lang="zh-CN" altLang="en-US" sz="1600">
                <a:solidFill>
                  <a:srgbClr val="040408"/>
                </a:solidFill>
                <a:latin typeface="宋体" panose="02010600030101010101" pitchFamily="2" charset="-122"/>
                <a:sym typeface="Symbol" panose="05050102010706020507" pitchFamily="18" charset="2"/>
              </a:rPr>
              <a:t>波形相同，但为负</a:t>
            </a:r>
          </a:p>
          <a:p>
            <a:pPr algn="just"/>
            <a:r>
              <a:rPr lang="zh-CN" altLang="en-US" sz="1600">
                <a:solidFill>
                  <a:srgbClr val="040408"/>
                </a:solidFill>
                <a:latin typeface="宋体" panose="02010600030101010101" pitchFamily="2" charset="-122"/>
                <a:sym typeface="Symbol" panose="05050102010706020507" pitchFamily="18" charset="2"/>
              </a:rPr>
              <a:t>  值。</a:t>
            </a:r>
          </a:p>
          <a:p>
            <a:endParaRPr lang="en-US" altLang="zh-CN" sz="1600">
              <a:solidFill>
                <a:srgbClr val="040408"/>
              </a:solidFill>
              <a:latin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4" fill="hold" nodeType="clickEffect">
                                  <p:stCondLst>
                                    <p:cond delay="0"/>
                                  </p:stCondLst>
                                  <p:childTnLst>
                                    <p:set>
                                      <p:cBhvr>
                                        <p:cTn id="16" dur="1" fill="hold">
                                          <p:stCondLst>
                                            <p:cond delay="0"/>
                                          </p:stCondLst>
                                        </p:cTn>
                                        <p:tgtEl>
                                          <p:spTgt spid="44090"/>
                                        </p:tgtEl>
                                        <p:attrNameLst>
                                          <p:attrName>style.visibility</p:attrName>
                                        </p:attrNameLst>
                                      </p:cBhvr>
                                      <p:to>
                                        <p:strVal val="visible"/>
                                      </p:to>
                                    </p:set>
                                    <p:anim calcmode="lin" valueType="num">
                                      <p:cBhvr>
                                        <p:cTn id="17" dur="500" fill="hold"/>
                                        <p:tgtEl>
                                          <p:spTgt spid="44090"/>
                                        </p:tgtEl>
                                        <p:attrNameLst>
                                          <p:attrName>ppt_x</p:attrName>
                                        </p:attrNameLst>
                                      </p:cBhvr>
                                      <p:tavLst>
                                        <p:tav tm="0">
                                          <p:val>
                                            <p:strVal val="#ppt_x"/>
                                          </p:val>
                                        </p:tav>
                                        <p:tav tm="100000">
                                          <p:val>
                                            <p:strVal val="#ppt_x"/>
                                          </p:val>
                                        </p:tav>
                                      </p:tavLst>
                                    </p:anim>
                                    <p:anim calcmode="lin" valueType="num">
                                      <p:cBhvr>
                                        <p:cTn id="18" dur="500" fill="hold"/>
                                        <p:tgtEl>
                                          <p:spTgt spid="44090"/>
                                        </p:tgtEl>
                                        <p:attrNameLst>
                                          <p:attrName>ppt_y</p:attrName>
                                        </p:attrNameLst>
                                      </p:cBhvr>
                                      <p:tavLst>
                                        <p:tav tm="0">
                                          <p:val>
                                            <p:strVal val="#ppt_y+#ppt_h/2"/>
                                          </p:val>
                                        </p:tav>
                                        <p:tav tm="100000">
                                          <p:val>
                                            <p:strVal val="#ppt_y"/>
                                          </p:val>
                                        </p:tav>
                                      </p:tavLst>
                                    </p:anim>
                                    <p:anim calcmode="lin" valueType="num">
                                      <p:cBhvr>
                                        <p:cTn id="19" dur="500" fill="hold"/>
                                        <p:tgtEl>
                                          <p:spTgt spid="44090"/>
                                        </p:tgtEl>
                                        <p:attrNameLst>
                                          <p:attrName>ppt_w</p:attrName>
                                        </p:attrNameLst>
                                      </p:cBhvr>
                                      <p:tavLst>
                                        <p:tav tm="0">
                                          <p:val>
                                            <p:strVal val="#ppt_w"/>
                                          </p:val>
                                        </p:tav>
                                        <p:tav tm="100000">
                                          <p:val>
                                            <p:strVal val="#ppt_w"/>
                                          </p:val>
                                        </p:tav>
                                      </p:tavLst>
                                    </p:anim>
                                    <p:anim calcmode="lin" valueType="num">
                                      <p:cBhvr>
                                        <p:cTn id="20" dur="500" fill="hold"/>
                                        <p:tgtEl>
                                          <p:spTgt spid="44090"/>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44073"/>
                                        </p:tgtEl>
                                        <p:attrNameLst>
                                          <p:attrName>style.visibility</p:attrName>
                                        </p:attrNameLst>
                                      </p:cBhvr>
                                      <p:to>
                                        <p:strVal val="visible"/>
                                      </p:to>
                                    </p:set>
                                    <p:anim calcmode="lin" valueType="num">
                                      <p:cBhvr>
                                        <p:cTn id="25" dur="500" fill="hold"/>
                                        <p:tgtEl>
                                          <p:spTgt spid="44073"/>
                                        </p:tgtEl>
                                        <p:attrNameLst>
                                          <p:attrName>ppt_x</p:attrName>
                                        </p:attrNameLst>
                                      </p:cBhvr>
                                      <p:tavLst>
                                        <p:tav tm="0">
                                          <p:val>
                                            <p:strVal val="#ppt_x-#ppt_w/2"/>
                                          </p:val>
                                        </p:tav>
                                        <p:tav tm="100000">
                                          <p:val>
                                            <p:strVal val="#ppt_x"/>
                                          </p:val>
                                        </p:tav>
                                      </p:tavLst>
                                    </p:anim>
                                    <p:anim calcmode="lin" valueType="num">
                                      <p:cBhvr>
                                        <p:cTn id="26" dur="500" fill="hold"/>
                                        <p:tgtEl>
                                          <p:spTgt spid="44073"/>
                                        </p:tgtEl>
                                        <p:attrNameLst>
                                          <p:attrName>ppt_y</p:attrName>
                                        </p:attrNameLst>
                                      </p:cBhvr>
                                      <p:tavLst>
                                        <p:tav tm="0">
                                          <p:val>
                                            <p:strVal val="#ppt_y"/>
                                          </p:val>
                                        </p:tav>
                                        <p:tav tm="100000">
                                          <p:val>
                                            <p:strVal val="#ppt_y"/>
                                          </p:val>
                                        </p:tav>
                                      </p:tavLst>
                                    </p:anim>
                                    <p:anim calcmode="lin" valueType="num">
                                      <p:cBhvr>
                                        <p:cTn id="27" dur="500" fill="hold"/>
                                        <p:tgtEl>
                                          <p:spTgt spid="44073"/>
                                        </p:tgtEl>
                                        <p:attrNameLst>
                                          <p:attrName>ppt_w</p:attrName>
                                        </p:attrNameLst>
                                      </p:cBhvr>
                                      <p:tavLst>
                                        <p:tav tm="0">
                                          <p:val>
                                            <p:fltVal val="0"/>
                                          </p:val>
                                        </p:tav>
                                        <p:tav tm="100000">
                                          <p:val>
                                            <p:strVal val="#ppt_w"/>
                                          </p:val>
                                        </p:tav>
                                      </p:tavLst>
                                    </p:anim>
                                    <p:anim calcmode="lin" valueType="num">
                                      <p:cBhvr>
                                        <p:cTn id="28" dur="500" fill="hold"/>
                                        <p:tgtEl>
                                          <p:spTgt spid="44073"/>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8"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ppt_x</p:attrName>
                                        </p:attrNameLst>
                                      </p:cBhvr>
                                      <p:tavLst>
                                        <p:tav tm="0">
                                          <p:val>
                                            <p:strVal val="#ppt_x-#ppt_w/2"/>
                                          </p:val>
                                        </p:tav>
                                        <p:tav tm="100000">
                                          <p:val>
                                            <p:strVal val="#ppt_x"/>
                                          </p:val>
                                        </p:tav>
                                      </p:tavLst>
                                    </p:anim>
                                    <p:anim calcmode="lin" valueType="num">
                                      <p:cBhvr>
                                        <p:cTn id="34" dur="500" fill="hold"/>
                                        <p:tgtEl>
                                          <p:spTgt spid="20"/>
                                        </p:tgtEl>
                                        <p:attrNameLst>
                                          <p:attrName>ppt_y</p:attrName>
                                        </p:attrNameLst>
                                      </p:cBhvr>
                                      <p:tavLst>
                                        <p:tav tm="0">
                                          <p:val>
                                            <p:strVal val="#ppt_y"/>
                                          </p:val>
                                        </p:tav>
                                        <p:tav tm="100000">
                                          <p:val>
                                            <p:strVal val="#ppt_y"/>
                                          </p:val>
                                        </p:tav>
                                      </p:tavLst>
                                    </p:anim>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ppt_x</p:attrName>
                                        </p:attrNameLst>
                                      </p:cBhvr>
                                      <p:tavLst>
                                        <p:tav tm="0">
                                          <p:val>
                                            <p:strVal val="#ppt_x-#ppt_w/2"/>
                                          </p:val>
                                        </p:tav>
                                        <p:tav tm="100000">
                                          <p:val>
                                            <p:strVal val="#ppt_x"/>
                                          </p:val>
                                        </p:tav>
                                      </p:tavLst>
                                    </p:anim>
                                    <p:anim calcmode="lin" valueType="num">
                                      <p:cBhvr>
                                        <p:cTn id="42" dur="500" fill="hold"/>
                                        <p:tgtEl>
                                          <p:spTgt spid="21"/>
                                        </p:tgtEl>
                                        <p:attrNameLst>
                                          <p:attrName>ppt_y</p:attrName>
                                        </p:attrNameLst>
                                      </p:cBhvr>
                                      <p:tavLst>
                                        <p:tav tm="0">
                                          <p:val>
                                            <p:strVal val="#ppt_y"/>
                                          </p:val>
                                        </p:tav>
                                        <p:tav tm="100000">
                                          <p:val>
                                            <p:strVal val="#ppt_y"/>
                                          </p:val>
                                        </p:tav>
                                      </p:tavLst>
                                    </p:anim>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8"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ppt_x-#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8"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ppt_x</p:attrName>
                                        </p:attrNameLst>
                                      </p:cBhvr>
                                      <p:tavLst>
                                        <p:tav tm="0">
                                          <p:val>
                                            <p:strVal val="#ppt_x-#ppt_w/2"/>
                                          </p:val>
                                        </p:tav>
                                        <p:tav tm="100000">
                                          <p:val>
                                            <p:strVal val="#ppt_x"/>
                                          </p:val>
                                        </p:tav>
                                      </p:tavLst>
                                    </p:anim>
                                    <p:anim calcmode="lin" valueType="num">
                                      <p:cBhvr>
                                        <p:cTn id="58" dur="500" fill="hold"/>
                                        <p:tgtEl>
                                          <p:spTgt spid="27"/>
                                        </p:tgtEl>
                                        <p:attrNameLst>
                                          <p:attrName>ppt_y</p:attrName>
                                        </p:attrNameLst>
                                      </p:cBhvr>
                                      <p:tavLst>
                                        <p:tav tm="0">
                                          <p:val>
                                            <p:strVal val="#ppt_y"/>
                                          </p:val>
                                        </p:tav>
                                        <p:tav tm="100000">
                                          <p:val>
                                            <p:strVal val="#ppt_y"/>
                                          </p:val>
                                        </p:tav>
                                      </p:tavLst>
                                    </p:anim>
                                    <p:anim calcmode="lin" valueType="num">
                                      <p:cBhvr>
                                        <p:cTn id="59" dur="500" fill="hold"/>
                                        <p:tgtEl>
                                          <p:spTgt spid="27"/>
                                        </p:tgtEl>
                                        <p:attrNameLst>
                                          <p:attrName>ppt_w</p:attrName>
                                        </p:attrNameLst>
                                      </p:cBhvr>
                                      <p:tavLst>
                                        <p:tav tm="0">
                                          <p:val>
                                            <p:fltVal val="0"/>
                                          </p:val>
                                        </p:tav>
                                        <p:tav tm="100000">
                                          <p:val>
                                            <p:strVal val="#ppt_w"/>
                                          </p:val>
                                        </p:tav>
                                      </p:tavLst>
                                    </p:anim>
                                    <p:anim calcmode="lin" valueType="num">
                                      <p:cBhvr>
                                        <p:cTn id="60"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blinds(horizontal)">
                                      <p:cBhvr>
                                        <p:cTn id="65" dur="500"/>
                                        <p:tgtEl>
                                          <p:spTgt spid="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8" fill="hold" nodeType="click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p:cTn id="70" dur="500" fill="hold"/>
                                        <p:tgtEl>
                                          <p:spTgt spid="30"/>
                                        </p:tgtEl>
                                        <p:attrNameLst>
                                          <p:attrName>ppt_x</p:attrName>
                                        </p:attrNameLst>
                                      </p:cBhvr>
                                      <p:tavLst>
                                        <p:tav tm="0">
                                          <p:val>
                                            <p:strVal val="#ppt_x-#ppt_w/2"/>
                                          </p:val>
                                        </p:tav>
                                        <p:tav tm="100000">
                                          <p:val>
                                            <p:strVal val="#ppt_x"/>
                                          </p:val>
                                        </p:tav>
                                      </p:tavLst>
                                    </p:anim>
                                    <p:anim calcmode="lin" valueType="num">
                                      <p:cBhvr>
                                        <p:cTn id="71" dur="500" fill="hold"/>
                                        <p:tgtEl>
                                          <p:spTgt spid="30"/>
                                        </p:tgtEl>
                                        <p:attrNameLst>
                                          <p:attrName>ppt_y</p:attrName>
                                        </p:attrNameLst>
                                      </p:cBhvr>
                                      <p:tavLst>
                                        <p:tav tm="0">
                                          <p:val>
                                            <p:strVal val="#ppt_y"/>
                                          </p:val>
                                        </p:tav>
                                        <p:tav tm="100000">
                                          <p:val>
                                            <p:strVal val="#ppt_y"/>
                                          </p:val>
                                        </p:tav>
                                      </p:tavLst>
                                    </p:anim>
                                    <p:anim calcmode="lin" valueType="num">
                                      <p:cBhvr>
                                        <p:cTn id="72" dur="500" fill="hold"/>
                                        <p:tgtEl>
                                          <p:spTgt spid="30"/>
                                        </p:tgtEl>
                                        <p:attrNameLst>
                                          <p:attrName>ppt_w</p:attrName>
                                        </p:attrNameLst>
                                      </p:cBhvr>
                                      <p:tavLst>
                                        <p:tav tm="0">
                                          <p:val>
                                            <p:fltVal val="0"/>
                                          </p:val>
                                        </p:tav>
                                        <p:tav tm="100000">
                                          <p:val>
                                            <p:strVal val="#ppt_w"/>
                                          </p:val>
                                        </p:tav>
                                      </p:tavLst>
                                    </p:anim>
                                    <p:anim calcmode="lin" valueType="num">
                                      <p:cBhvr>
                                        <p:cTn id="73"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44144"/>
                                        </p:tgtEl>
                                        <p:attrNameLst>
                                          <p:attrName>style.visibility</p:attrName>
                                        </p:attrNameLst>
                                      </p:cBhvr>
                                      <p:to>
                                        <p:strVal val="visible"/>
                                      </p:to>
                                    </p:set>
                                    <p:animEffect transition="in" filter="blinds(horizontal)">
                                      <p:cBhvr>
                                        <p:cTn id="78" dur="500"/>
                                        <p:tgtEl>
                                          <p:spTgt spid="44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3" grpId="0" animBg="1"/>
      <p:bldP spid="4414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Group 94">
            <a:extLst>
              <a:ext uri="{FF2B5EF4-FFF2-40B4-BE49-F238E27FC236}">
                <a16:creationId xmlns:a16="http://schemas.microsoft.com/office/drawing/2014/main" id="{754E2598-6C99-455F-BFFC-CDB20EBFEE6A}"/>
              </a:ext>
            </a:extLst>
          </p:cNvPr>
          <p:cNvGrpSpPr>
            <a:grpSpLocks/>
          </p:cNvGrpSpPr>
          <p:nvPr/>
        </p:nvGrpSpPr>
        <p:grpSpPr bwMode="auto">
          <a:xfrm>
            <a:off x="5210175" y="1193800"/>
            <a:ext cx="1939925" cy="4275138"/>
            <a:chOff x="2234" y="2430"/>
            <a:chExt cx="2950" cy="6732"/>
          </a:xfrm>
        </p:grpSpPr>
        <p:sp>
          <p:nvSpPr>
            <p:cNvPr id="17505" name="Line 95">
              <a:extLst>
                <a:ext uri="{FF2B5EF4-FFF2-40B4-BE49-F238E27FC236}">
                  <a16:creationId xmlns:a16="http://schemas.microsoft.com/office/drawing/2014/main" id="{9347A0CC-F7E3-437A-BB70-F850E7DEFBC0}"/>
                </a:ext>
              </a:extLst>
            </p:cNvPr>
            <p:cNvSpPr>
              <a:spLocks noChangeShapeType="1"/>
            </p:cNvSpPr>
            <p:nvPr/>
          </p:nvSpPr>
          <p:spPr bwMode="auto">
            <a:xfrm>
              <a:off x="2234" y="2430"/>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06" name="Line 96">
              <a:extLst>
                <a:ext uri="{FF2B5EF4-FFF2-40B4-BE49-F238E27FC236}">
                  <a16:creationId xmlns:a16="http://schemas.microsoft.com/office/drawing/2014/main" id="{7EDD6767-4555-4AB3-862E-D3B31D9D6AC2}"/>
                </a:ext>
              </a:extLst>
            </p:cNvPr>
            <p:cNvSpPr>
              <a:spLocks noChangeShapeType="1"/>
            </p:cNvSpPr>
            <p:nvPr/>
          </p:nvSpPr>
          <p:spPr bwMode="auto">
            <a:xfrm>
              <a:off x="2620" y="2433"/>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07" name="Group 97">
              <a:extLst>
                <a:ext uri="{FF2B5EF4-FFF2-40B4-BE49-F238E27FC236}">
                  <a16:creationId xmlns:a16="http://schemas.microsoft.com/office/drawing/2014/main" id="{B8E9AE3C-8295-48A8-97CD-4675F43175F4}"/>
                </a:ext>
              </a:extLst>
            </p:cNvPr>
            <p:cNvGrpSpPr>
              <a:grpSpLocks/>
            </p:cNvGrpSpPr>
            <p:nvPr/>
          </p:nvGrpSpPr>
          <p:grpSpPr bwMode="auto">
            <a:xfrm>
              <a:off x="3060" y="2499"/>
              <a:ext cx="436" cy="6633"/>
              <a:chOff x="2204" y="2439"/>
              <a:chExt cx="436" cy="6633"/>
            </a:xfrm>
          </p:grpSpPr>
          <p:sp>
            <p:nvSpPr>
              <p:cNvPr id="17514" name="Line 98">
                <a:extLst>
                  <a:ext uri="{FF2B5EF4-FFF2-40B4-BE49-F238E27FC236}">
                    <a16:creationId xmlns:a16="http://schemas.microsoft.com/office/drawing/2014/main" id="{21E0F874-E6F5-4AF3-A6B1-D9F3F70B6743}"/>
                  </a:ext>
                </a:extLst>
              </p:cNvPr>
              <p:cNvSpPr>
                <a:spLocks noChangeShapeType="1"/>
              </p:cNvSpPr>
              <p:nvPr/>
            </p:nvSpPr>
            <p:spPr bwMode="auto">
              <a:xfrm>
                <a:off x="2204" y="2439"/>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5" name="Line 99">
                <a:extLst>
                  <a:ext uri="{FF2B5EF4-FFF2-40B4-BE49-F238E27FC236}">
                    <a16:creationId xmlns:a16="http://schemas.microsoft.com/office/drawing/2014/main" id="{4A2E3259-8295-4120-B90C-BFEB6AF0D4DF}"/>
                  </a:ext>
                </a:extLst>
              </p:cNvPr>
              <p:cNvSpPr>
                <a:spLocks noChangeShapeType="1"/>
              </p:cNvSpPr>
              <p:nvPr/>
            </p:nvSpPr>
            <p:spPr bwMode="auto">
              <a:xfrm>
                <a:off x="2640" y="2442"/>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508" name="Group 100">
              <a:extLst>
                <a:ext uri="{FF2B5EF4-FFF2-40B4-BE49-F238E27FC236}">
                  <a16:creationId xmlns:a16="http://schemas.microsoft.com/office/drawing/2014/main" id="{8D44269D-4709-466E-A583-51DE1B3DC666}"/>
                </a:ext>
              </a:extLst>
            </p:cNvPr>
            <p:cNvGrpSpPr>
              <a:grpSpLocks/>
            </p:cNvGrpSpPr>
            <p:nvPr/>
          </p:nvGrpSpPr>
          <p:grpSpPr bwMode="auto">
            <a:xfrm>
              <a:off x="3920" y="2529"/>
              <a:ext cx="436" cy="6633"/>
              <a:chOff x="2204" y="2439"/>
              <a:chExt cx="436" cy="6633"/>
            </a:xfrm>
          </p:grpSpPr>
          <p:sp>
            <p:nvSpPr>
              <p:cNvPr id="17512" name="Line 101">
                <a:extLst>
                  <a:ext uri="{FF2B5EF4-FFF2-40B4-BE49-F238E27FC236}">
                    <a16:creationId xmlns:a16="http://schemas.microsoft.com/office/drawing/2014/main" id="{A2F349DC-8116-4962-8017-B601049F8CAF}"/>
                  </a:ext>
                </a:extLst>
              </p:cNvPr>
              <p:cNvSpPr>
                <a:spLocks noChangeShapeType="1"/>
              </p:cNvSpPr>
              <p:nvPr/>
            </p:nvSpPr>
            <p:spPr bwMode="auto">
              <a:xfrm>
                <a:off x="2204" y="2439"/>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3" name="Line 102">
                <a:extLst>
                  <a:ext uri="{FF2B5EF4-FFF2-40B4-BE49-F238E27FC236}">
                    <a16:creationId xmlns:a16="http://schemas.microsoft.com/office/drawing/2014/main" id="{61ADDBDB-10F8-4295-8BBE-A132D190BE78}"/>
                  </a:ext>
                </a:extLst>
              </p:cNvPr>
              <p:cNvSpPr>
                <a:spLocks noChangeShapeType="1"/>
              </p:cNvSpPr>
              <p:nvPr/>
            </p:nvSpPr>
            <p:spPr bwMode="auto">
              <a:xfrm>
                <a:off x="2640" y="2442"/>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509" name="Group 103">
              <a:extLst>
                <a:ext uri="{FF2B5EF4-FFF2-40B4-BE49-F238E27FC236}">
                  <a16:creationId xmlns:a16="http://schemas.microsoft.com/office/drawing/2014/main" id="{01AB205F-3401-4A3B-B7CD-979BFBCF7CB9}"/>
                </a:ext>
              </a:extLst>
            </p:cNvPr>
            <p:cNvGrpSpPr>
              <a:grpSpLocks/>
            </p:cNvGrpSpPr>
            <p:nvPr/>
          </p:nvGrpSpPr>
          <p:grpSpPr bwMode="auto">
            <a:xfrm>
              <a:off x="4748" y="2499"/>
              <a:ext cx="436" cy="6633"/>
              <a:chOff x="2204" y="2439"/>
              <a:chExt cx="436" cy="6633"/>
            </a:xfrm>
          </p:grpSpPr>
          <p:sp>
            <p:nvSpPr>
              <p:cNvPr id="17510" name="Line 104">
                <a:extLst>
                  <a:ext uri="{FF2B5EF4-FFF2-40B4-BE49-F238E27FC236}">
                    <a16:creationId xmlns:a16="http://schemas.microsoft.com/office/drawing/2014/main" id="{AE77CE22-1E57-4470-A84B-FF635F59C56A}"/>
                  </a:ext>
                </a:extLst>
              </p:cNvPr>
              <p:cNvSpPr>
                <a:spLocks noChangeShapeType="1"/>
              </p:cNvSpPr>
              <p:nvPr/>
            </p:nvSpPr>
            <p:spPr bwMode="auto">
              <a:xfrm>
                <a:off x="2204" y="2439"/>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1" name="Line 105">
                <a:extLst>
                  <a:ext uri="{FF2B5EF4-FFF2-40B4-BE49-F238E27FC236}">
                    <a16:creationId xmlns:a16="http://schemas.microsoft.com/office/drawing/2014/main" id="{BBEEC1D7-5182-4A19-A0B9-311D52A5303A}"/>
                  </a:ext>
                </a:extLst>
              </p:cNvPr>
              <p:cNvSpPr>
                <a:spLocks noChangeShapeType="1"/>
              </p:cNvSpPr>
              <p:nvPr/>
            </p:nvSpPr>
            <p:spPr bwMode="auto">
              <a:xfrm>
                <a:off x="2640" y="2442"/>
                <a:ext cx="0" cy="66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7412" name="Rectangle 2">
            <a:extLst>
              <a:ext uri="{FF2B5EF4-FFF2-40B4-BE49-F238E27FC236}">
                <a16:creationId xmlns:a16="http://schemas.microsoft.com/office/drawing/2014/main" id="{03A722CC-223E-41F0-B2E3-A435CECF589F}"/>
              </a:ext>
            </a:extLst>
          </p:cNvPr>
          <p:cNvSpPr>
            <a:spLocks noGrp="1" noChangeArrowheads="1"/>
          </p:cNvSpPr>
          <p:nvPr>
            <p:ph type="title"/>
          </p:nvPr>
        </p:nvSpPr>
        <p:spPr>
          <a:xfrm>
            <a:off x="609600" y="533400"/>
            <a:ext cx="2362200" cy="457200"/>
          </a:xfrm>
        </p:spPr>
        <p:txBody>
          <a:bodyPr/>
          <a:lstStyle/>
          <a:p>
            <a:pPr eaLnBrk="1" hangingPunct="1"/>
            <a:r>
              <a:rPr lang="en-US" altLang="zh-CN" sz="3200" b="1">
                <a:solidFill>
                  <a:srgbClr val="040408"/>
                </a:solidFill>
                <a:latin typeface="宋体" panose="02010600030101010101" pitchFamily="2" charset="-122"/>
              </a:rPr>
              <a:t>α=6</a:t>
            </a:r>
            <a:r>
              <a:rPr kumimoji="0" lang="en-US" altLang="zh-CN" sz="3200" b="1">
                <a:solidFill>
                  <a:srgbClr val="040408"/>
                </a:solidFill>
                <a:latin typeface="宋体" panose="02010600030101010101" pitchFamily="2" charset="-122"/>
              </a:rPr>
              <a:t>0</a:t>
            </a:r>
            <a:r>
              <a:rPr kumimoji="0" lang="en-US" altLang="zh-CN" sz="3200" b="1" baseline="30000">
                <a:solidFill>
                  <a:srgbClr val="040408"/>
                </a:solidFill>
                <a:latin typeface="宋体" panose="02010600030101010101" pitchFamily="2" charset="-122"/>
              </a:rPr>
              <a:t>0</a:t>
            </a:r>
          </a:p>
        </p:txBody>
      </p:sp>
      <p:graphicFrame>
        <p:nvGraphicFramePr>
          <p:cNvPr id="17410" name="Object 4">
            <a:extLst>
              <a:ext uri="{FF2B5EF4-FFF2-40B4-BE49-F238E27FC236}">
                <a16:creationId xmlns:a16="http://schemas.microsoft.com/office/drawing/2014/main" id="{DF9713BB-800E-46A9-B825-ABAFBA03C328}"/>
              </a:ext>
            </a:extLst>
          </p:cNvPr>
          <p:cNvGraphicFramePr>
            <a:graphicFrameLocks noChangeAspect="1"/>
          </p:cNvGraphicFramePr>
          <p:nvPr/>
        </p:nvGraphicFramePr>
        <p:xfrm>
          <a:off x="228600" y="1295400"/>
          <a:ext cx="3886200" cy="2659063"/>
        </p:xfrm>
        <a:graphic>
          <a:graphicData uri="http://schemas.openxmlformats.org/presentationml/2006/ole">
            <mc:AlternateContent xmlns:mc="http://schemas.openxmlformats.org/markup-compatibility/2006">
              <mc:Choice xmlns:v="urn:schemas-microsoft-com:vml" Requires="v">
                <p:oleObj spid="_x0000_s17516" r:id="rId3" imgW="1874160" imgH="1281960" progId="">
                  <p:embed/>
                </p:oleObj>
              </mc:Choice>
              <mc:Fallback>
                <p:oleObj r:id="rId3" imgW="1874160" imgH="128196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38862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3" name="Rectangle 38">
            <a:extLst>
              <a:ext uri="{FF2B5EF4-FFF2-40B4-BE49-F238E27FC236}">
                <a16:creationId xmlns:a16="http://schemas.microsoft.com/office/drawing/2014/main" id="{2EFF1219-3F38-46A5-84A7-2D2AE202E6E6}"/>
              </a:ext>
            </a:extLst>
          </p:cNvPr>
          <p:cNvSpPr>
            <a:spLocks noChangeArrowheads="1"/>
          </p:cNvSpPr>
          <p:nvPr/>
        </p:nvSpPr>
        <p:spPr bwMode="auto">
          <a:xfrm>
            <a:off x="0" y="4343400"/>
            <a:ext cx="3962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200" b="1" i="1">
                <a:latin typeface="Times New Roman" panose="02020603050405020304" pitchFamily="18" charset="0"/>
              </a:rPr>
              <a:t> </a:t>
            </a:r>
            <a:r>
              <a:rPr lang="en-US" altLang="zh-CN" sz="1800" b="1" i="1">
                <a:solidFill>
                  <a:srgbClr val="040408"/>
                </a:solidFill>
                <a:latin typeface="宋体" panose="02010600030101010101" pitchFamily="2" charset="-122"/>
              </a:rPr>
              <a:t>u</a:t>
            </a:r>
            <a:r>
              <a:rPr lang="en-US" altLang="zh-CN" sz="1800" b="1">
                <a:solidFill>
                  <a:srgbClr val="040408"/>
                </a:solidFill>
                <a:latin typeface="宋体" panose="02010600030101010101" pitchFamily="2" charset="-122"/>
              </a:rPr>
              <a:t>d</a:t>
            </a:r>
            <a:r>
              <a:rPr lang="zh-CN" altLang="en-US" sz="1800">
                <a:solidFill>
                  <a:srgbClr val="040408"/>
                </a:solidFill>
                <a:latin typeface="宋体" panose="02010600030101010101" pitchFamily="2" charset="-122"/>
              </a:rPr>
              <a:t>波形中每段线电压的波形继续后移，</a:t>
            </a:r>
            <a:r>
              <a:rPr lang="en-US" altLang="zh-CN" sz="1800" b="1" i="1">
                <a:solidFill>
                  <a:srgbClr val="040408"/>
                </a:solidFill>
                <a:latin typeface="宋体" panose="02010600030101010101" pitchFamily="2" charset="-122"/>
              </a:rPr>
              <a:t>u</a:t>
            </a:r>
            <a:r>
              <a:rPr lang="en-US" altLang="zh-CN" sz="1800" b="1">
                <a:solidFill>
                  <a:srgbClr val="040408"/>
                </a:solidFill>
                <a:latin typeface="宋体" panose="02010600030101010101" pitchFamily="2" charset="-122"/>
              </a:rPr>
              <a:t>d</a:t>
            </a:r>
            <a:r>
              <a:rPr lang="zh-CN" altLang="en-US" sz="1800">
                <a:solidFill>
                  <a:srgbClr val="040408"/>
                </a:solidFill>
                <a:latin typeface="宋体" panose="02010600030101010101" pitchFamily="2" charset="-122"/>
              </a:rPr>
              <a:t>平均值继续降低。</a:t>
            </a:r>
            <a:r>
              <a:rPr lang="en-US" altLang="zh-CN" sz="1800" i="1">
                <a:solidFill>
                  <a:srgbClr val="040408"/>
                </a:solidFill>
                <a:latin typeface="宋体" panose="02010600030101010101" pitchFamily="2" charset="-122"/>
              </a:rPr>
              <a:t>a</a:t>
            </a:r>
            <a:r>
              <a:rPr lang="en-US" altLang="zh-CN" sz="1800">
                <a:solidFill>
                  <a:srgbClr val="040408"/>
                </a:solidFill>
                <a:latin typeface="宋体" panose="02010600030101010101" pitchFamily="2" charset="-122"/>
              </a:rPr>
              <a:t>=60</a:t>
            </a:r>
            <a:r>
              <a:rPr lang="en-US" altLang="zh-CN" sz="1800">
                <a:solidFill>
                  <a:srgbClr val="040408"/>
                </a:solidFill>
                <a:latin typeface="宋体" panose="02010600030101010101" pitchFamily="2" charset="-122"/>
                <a:sym typeface="Symbol" panose="05050102010706020507" pitchFamily="18" charset="2"/>
              </a:rPr>
              <a:t></a:t>
            </a:r>
            <a:r>
              <a:rPr lang="zh-CN" altLang="en-US" sz="1800">
                <a:solidFill>
                  <a:srgbClr val="040408"/>
                </a:solidFill>
                <a:latin typeface="宋体" panose="02010600030101010101" pitchFamily="2" charset="-122"/>
              </a:rPr>
              <a:t>时</a:t>
            </a:r>
            <a:r>
              <a:rPr lang="en-US" altLang="zh-CN" sz="1800" b="1" i="1">
                <a:solidFill>
                  <a:srgbClr val="040408"/>
                </a:solidFill>
                <a:latin typeface="宋体" panose="02010600030101010101" pitchFamily="2" charset="-122"/>
                <a:sym typeface="Symbol" panose="05050102010706020507" pitchFamily="18" charset="2"/>
              </a:rPr>
              <a:t>u</a:t>
            </a:r>
            <a:r>
              <a:rPr lang="en-US" altLang="zh-CN" sz="1800" b="1">
                <a:solidFill>
                  <a:srgbClr val="040408"/>
                </a:solidFill>
                <a:latin typeface="宋体" panose="02010600030101010101" pitchFamily="2" charset="-122"/>
                <a:sym typeface="Symbol" panose="05050102010706020507" pitchFamily="18" charset="2"/>
              </a:rPr>
              <a:t>d</a:t>
            </a:r>
            <a:r>
              <a:rPr lang="zh-CN" altLang="en-US" sz="1800">
                <a:solidFill>
                  <a:srgbClr val="040408"/>
                </a:solidFill>
                <a:latin typeface="宋体" panose="02010600030101010101" pitchFamily="2" charset="-122"/>
                <a:sym typeface="Symbol" panose="05050102010706020507" pitchFamily="18" charset="2"/>
              </a:rPr>
              <a:t>出现为零的点。</a:t>
            </a:r>
          </a:p>
          <a:p>
            <a:endParaRPr lang="en-US" altLang="zh-CN" sz="1800">
              <a:solidFill>
                <a:srgbClr val="040408"/>
              </a:solidFill>
              <a:latin typeface="宋体" panose="02010600030101010101" pitchFamily="2" charset="-122"/>
              <a:sym typeface="Symbol" panose="05050102010706020507" pitchFamily="18" charset="2"/>
            </a:endParaRPr>
          </a:p>
        </p:txBody>
      </p:sp>
      <p:grpSp>
        <p:nvGrpSpPr>
          <p:cNvPr id="17414" name="Group 39">
            <a:extLst>
              <a:ext uri="{FF2B5EF4-FFF2-40B4-BE49-F238E27FC236}">
                <a16:creationId xmlns:a16="http://schemas.microsoft.com/office/drawing/2014/main" id="{3DD2B4D4-AEF3-4810-8EB8-DAB751A184BF}"/>
              </a:ext>
            </a:extLst>
          </p:cNvPr>
          <p:cNvGrpSpPr>
            <a:grpSpLocks/>
          </p:cNvGrpSpPr>
          <p:nvPr/>
        </p:nvGrpSpPr>
        <p:grpSpPr bwMode="auto">
          <a:xfrm>
            <a:off x="4811713" y="1368425"/>
            <a:ext cx="3289300" cy="898525"/>
            <a:chOff x="1970" y="2732"/>
            <a:chExt cx="4492" cy="1340"/>
          </a:xfrm>
        </p:grpSpPr>
        <p:sp>
          <p:nvSpPr>
            <p:cNvPr id="17502" name="Freeform 40">
              <a:extLst>
                <a:ext uri="{FF2B5EF4-FFF2-40B4-BE49-F238E27FC236}">
                  <a16:creationId xmlns:a16="http://schemas.microsoft.com/office/drawing/2014/main" id="{EA7694E4-C503-413C-9DCF-F4C009DB3F07}"/>
                </a:ext>
              </a:extLst>
            </p:cNvPr>
            <p:cNvSpPr>
              <a:spLocks noEditPoints="1"/>
            </p:cNvSpPr>
            <p:nvPr/>
          </p:nvSpPr>
          <p:spPr bwMode="auto">
            <a:xfrm>
              <a:off x="1990" y="2732"/>
              <a:ext cx="4472" cy="1339"/>
            </a:xfrm>
            <a:custGeom>
              <a:avLst/>
              <a:gdLst>
                <a:gd name="T0" fmla="*/ 56 w 3347"/>
                <a:gd name="T1" fmla="*/ 392 h 964"/>
                <a:gd name="T2" fmla="*/ 68 w 3347"/>
                <a:gd name="T3" fmla="*/ 373 h 964"/>
                <a:gd name="T4" fmla="*/ 93 w 3347"/>
                <a:gd name="T5" fmla="*/ 316 h 964"/>
                <a:gd name="T6" fmla="*/ 190 w 3347"/>
                <a:gd name="T7" fmla="*/ 173 h 964"/>
                <a:gd name="T8" fmla="*/ 238 w 3347"/>
                <a:gd name="T9" fmla="*/ 120 h 964"/>
                <a:gd name="T10" fmla="*/ 256 w 3347"/>
                <a:gd name="T11" fmla="*/ 100 h 964"/>
                <a:gd name="T12" fmla="*/ 303 w 3347"/>
                <a:gd name="T13" fmla="*/ 49 h 964"/>
                <a:gd name="T14" fmla="*/ 373 w 3347"/>
                <a:gd name="T15" fmla="*/ 11 h 964"/>
                <a:gd name="T16" fmla="*/ 466 w 3347"/>
                <a:gd name="T17" fmla="*/ 5 h 964"/>
                <a:gd name="T18" fmla="*/ 620 w 3347"/>
                <a:gd name="T19" fmla="*/ 122 h 964"/>
                <a:gd name="T20" fmla="*/ 660 w 3347"/>
                <a:gd name="T21" fmla="*/ 182 h 964"/>
                <a:gd name="T22" fmla="*/ 670 w 3347"/>
                <a:gd name="T23" fmla="*/ 202 h 964"/>
                <a:gd name="T24" fmla="*/ 714 w 3347"/>
                <a:gd name="T25" fmla="*/ 255 h 964"/>
                <a:gd name="T26" fmla="*/ 785 w 3347"/>
                <a:gd name="T27" fmla="*/ 368 h 964"/>
                <a:gd name="T28" fmla="*/ 830 w 3347"/>
                <a:gd name="T29" fmla="*/ 459 h 964"/>
                <a:gd name="T30" fmla="*/ 840 w 3347"/>
                <a:gd name="T31" fmla="*/ 478 h 964"/>
                <a:gd name="T32" fmla="*/ 908 w 3347"/>
                <a:gd name="T33" fmla="*/ 592 h 964"/>
                <a:gd name="T34" fmla="*/ 955 w 3347"/>
                <a:gd name="T35" fmla="*/ 684 h 964"/>
                <a:gd name="T36" fmla="*/ 985 w 3347"/>
                <a:gd name="T37" fmla="*/ 738 h 964"/>
                <a:gd name="T38" fmla="*/ 1005 w 3347"/>
                <a:gd name="T39" fmla="*/ 757 h 964"/>
                <a:gd name="T40" fmla="*/ 1052 w 3347"/>
                <a:gd name="T41" fmla="*/ 811 h 964"/>
                <a:gd name="T42" fmla="*/ 1183 w 3347"/>
                <a:gd name="T43" fmla="*/ 939 h 964"/>
                <a:gd name="T44" fmla="*/ 1266 w 3347"/>
                <a:gd name="T45" fmla="*/ 957 h 964"/>
                <a:gd name="T46" fmla="*/ 1340 w 3347"/>
                <a:gd name="T47" fmla="*/ 940 h 964"/>
                <a:gd name="T48" fmla="*/ 1407 w 3347"/>
                <a:gd name="T49" fmla="*/ 888 h 964"/>
                <a:gd name="T50" fmla="*/ 1461 w 3347"/>
                <a:gd name="T51" fmla="*/ 837 h 964"/>
                <a:gd name="T52" fmla="*/ 1478 w 3347"/>
                <a:gd name="T53" fmla="*/ 817 h 964"/>
                <a:gd name="T54" fmla="*/ 1508 w 3347"/>
                <a:gd name="T55" fmla="*/ 760 h 964"/>
                <a:gd name="T56" fmla="*/ 1605 w 3347"/>
                <a:gd name="T57" fmla="*/ 617 h 964"/>
                <a:gd name="T58" fmla="*/ 1643 w 3347"/>
                <a:gd name="T59" fmla="*/ 565 h 964"/>
                <a:gd name="T60" fmla="*/ 1649 w 3347"/>
                <a:gd name="T61" fmla="*/ 542 h 964"/>
                <a:gd name="T62" fmla="*/ 1728 w 3347"/>
                <a:gd name="T63" fmla="*/ 392 h 964"/>
                <a:gd name="T64" fmla="*/ 1766 w 3347"/>
                <a:gd name="T65" fmla="*/ 339 h 964"/>
                <a:gd name="T66" fmla="*/ 1774 w 3347"/>
                <a:gd name="T67" fmla="*/ 317 h 964"/>
                <a:gd name="T68" fmla="*/ 1803 w 3347"/>
                <a:gd name="T69" fmla="*/ 259 h 964"/>
                <a:gd name="T70" fmla="*/ 1914 w 3347"/>
                <a:gd name="T71" fmla="*/ 119 h 964"/>
                <a:gd name="T72" fmla="*/ 1934 w 3347"/>
                <a:gd name="T73" fmla="*/ 100 h 964"/>
                <a:gd name="T74" fmla="*/ 1980 w 3347"/>
                <a:gd name="T75" fmla="*/ 47 h 964"/>
                <a:gd name="T76" fmla="*/ 2051 w 3347"/>
                <a:gd name="T77" fmla="*/ 8 h 964"/>
                <a:gd name="T78" fmla="*/ 2219 w 3347"/>
                <a:gd name="T79" fmla="*/ 45 h 964"/>
                <a:gd name="T80" fmla="*/ 2301 w 3347"/>
                <a:gd name="T81" fmla="*/ 126 h 964"/>
                <a:gd name="T82" fmla="*/ 2334 w 3347"/>
                <a:gd name="T83" fmla="*/ 183 h 964"/>
                <a:gd name="T84" fmla="*/ 2348 w 3347"/>
                <a:gd name="T85" fmla="*/ 202 h 964"/>
                <a:gd name="T86" fmla="*/ 2392 w 3347"/>
                <a:gd name="T87" fmla="*/ 257 h 964"/>
                <a:gd name="T88" fmla="*/ 2483 w 3347"/>
                <a:gd name="T89" fmla="*/ 401 h 964"/>
                <a:gd name="T90" fmla="*/ 2505 w 3347"/>
                <a:gd name="T91" fmla="*/ 459 h 964"/>
                <a:gd name="T92" fmla="*/ 2521 w 3347"/>
                <a:gd name="T93" fmla="*/ 478 h 964"/>
                <a:gd name="T94" fmla="*/ 2604 w 3347"/>
                <a:gd name="T95" fmla="*/ 625 h 964"/>
                <a:gd name="T96" fmla="*/ 2632 w 3347"/>
                <a:gd name="T97" fmla="*/ 685 h 964"/>
                <a:gd name="T98" fmla="*/ 2645 w 3347"/>
                <a:gd name="T99" fmla="*/ 703 h 964"/>
                <a:gd name="T100" fmla="*/ 2685 w 3347"/>
                <a:gd name="T101" fmla="*/ 759 h 964"/>
                <a:gd name="T102" fmla="*/ 2786 w 3347"/>
                <a:gd name="T103" fmla="*/ 878 h 964"/>
                <a:gd name="T104" fmla="*/ 2863 w 3347"/>
                <a:gd name="T105" fmla="*/ 942 h 964"/>
                <a:gd name="T106" fmla="*/ 2951 w 3347"/>
                <a:gd name="T107" fmla="*/ 961 h 964"/>
                <a:gd name="T108" fmla="*/ 3032 w 3347"/>
                <a:gd name="T109" fmla="*/ 934 h 964"/>
                <a:gd name="T110" fmla="*/ 3062 w 3347"/>
                <a:gd name="T111" fmla="*/ 918 h 964"/>
                <a:gd name="T112" fmla="*/ 3107 w 3347"/>
                <a:gd name="T113" fmla="*/ 867 h 964"/>
                <a:gd name="T114" fmla="*/ 3210 w 3347"/>
                <a:gd name="T115" fmla="*/ 726 h 964"/>
                <a:gd name="T116" fmla="*/ 3250 w 3347"/>
                <a:gd name="T117" fmla="*/ 674 h 964"/>
                <a:gd name="T118" fmla="*/ 3258 w 3347"/>
                <a:gd name="T119" fmla="*/ 650 h 964"/>
                <a:gd name="T120" fmla="*/ 3327 w 3347"/>
                <a:gd name="T121" fmla="*/ 537 h 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47"/>
                <a:gd name="T184" fmla="*/ 0 h 964"/>
                <a:gd name="T185" fmla="*/ 3347 w 3347"/>
                <a:gd name="T186" fmla="*/ 964 h 9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47" h="964">
                  <a:moveTo>
                    <a:pt x="0" y="483"/>
                  </a:moveTo>
                  <a:lnTo>
                    <a:pt x="18" y="449"/>
                  </a:lnTo>
                  <a:lnTo>
                    <a:pt x="20" y="448"/>
                  </a:lnTo>
                  <a:lnTo>
                    <a:pt x="22" y="448"/>
                  </a:lnTo>
                  <a:lnTo>
                    <a:pt x="24" y="448"/>
                  </a:lnTo>
                  <a:lnTo>
                    <a:pt x="24" y="449"/>
                  </a:lnTo>
                  <a:lnTo>
                    <a:pt x="26" y="451"/>
                  </a:lnTo>
                  <a:lnTo>
                    <a:pt x="24" y="452"/>
                  </a:lnTo>
                  <a:lnTo>
                    <a:pt x="8" y="484"/>
                  </a:lnTo>
                  <a:lnTo>
                    <a:pt x="8" y="485"/>
                  </a:lnTo>
                  <a:lnTo>
                    <a:pt x="6" y="485"/>
                  </a:lnTo>
                  <a:lnTo>
                    <a:pt x="4" y="487"/>
                  </a:lnTo>
                  <a:lnTo>
                    <a:pt x="2" y="485"/>
                  </a:lnTo>
                  <a:lnTo>
                    <a:pt x="0" y="484"/>
                  </a:lnTo>
                  <a:lnTo>
                    <a:pt x="0" y="483"/>
                  </a:lnTo>
                  <a:close/>
                  <a:moveTo>
                    <a:pt x="30" y="426"/>
                  </a:moveTo>
                  <a:lnTo>
                    <a:pt x="48" y="394"/>
                  </a:lnTo>
                  <a:lnTo>
                    <a:pt x="50" y="392"/>
                  </a:lnTo>
                  <a:lnTo>
                    <a:pt x="52" y="392"/>
                  </a:lnTo>
                  <a:lnTo>
                    <a:pt x="54" y="392"/>
                  </a:lnTo>
                  <a:lnTo>
                    <a:pt x="56" y="392"/>
                  </a:lnTo>
                  <a:lnTo>
                    <a:pt x="56" y="394"/>
                  </a:lnTo>
                  <a:lnTo>
                    <a:pt x="56" y="395"/>
                  </a:lnTo>
                  <a:lnTo>
                    <a:pt x="38" y="428"/>
                  </a:lnTo>
                  <a:lnTo>
                    <a:pt x="36" y="428"/>
                  </a:lnTo>
                  <a:lnTo>
                    <a:pt x="36" y="430"/>
                  </a:lnTo>
                  <a:lnTo>
                    <a:pt x="34" y="430"/>
                  </a:lnTo>
                  <a:lnTo>
                    <a:pt x="32" y="430"/>
                  </a:lnTo>
                  <a:lnTo>
                    <a:pt x="30" y="428"/>
                  </a:lnTo>
                  <a:lnTo>
                    <a:pt x="30" y="427"/>
                  </a:lnTo>
                  <a:lnTo>
                    <a:pt x="30" y="426"/>
                  </a:lnTo>
                  <a:close/>
                  <a:moveTo>
                    <a:pt x="62" y="370"/>
                  </a:moveTo>
                  <a:lnTo>
                    <a:pt x="77" y="339"/>
                  </a:lnTo>
                  <a:lnTo>
                    <a:pt x="79" y="337"/>
                  </a:lnTo>
                  <a:lnTo>
                    <a:pt x="81" y="335"/>
                  </a:lnTo>
                  <a:lnTo>
                    <a:pt x="83" y="335"/>
                  </a:lnTo>
                  <a:lnTo>
                    <a:pt x="85" y="335"/>
                  </a:lnTo>
                  <a:lnTo>
                    <a:pt x="85" y="337"/>
                  </a:lnTo>
                  <a:lnTo>
                    <a:pt x="87" y="337"/>
                  </a:lnTo>
                  <a:lnTo>
                    <a:pt x="87" y="338"/>
                  </a:lnTo>
                  <a:lnTo>
                    <a:pt x="87" y="339"/>
                  </a:lnTo>
                  <a:lnTo>
                    <a:pt x="85" y="340"/>
                  </a:lnTo>
                  <a:lnTo>
                    <a:pt x="70" y="371"/>
                  </a:lnTo>
                  <a:lnTo>
                    <a:pt x="68" y="373"/>
                  </a:lnTo>
                  <a:lnTo>
                    <a:pt x="66" y="374"/>
                  </a:lnTo>
                  <a:lnTo>
                    <a:pt x="64" y="374"/>
                  </a:lnTo>
                  <a:lnTo>
                    <a:pt x="62" y="373"/>
                  </a:lnTo>
                  <a:lnTo>
                    <a:pt x="62" y="371"/>
                  </a:lnTo>
                  <a:lnTo>
                    <a:pt x="62" y="370"/>
                  </a:lnTo>
                  <a:close/>
                  <a:moveTo>
                    <a:pt x="93" y="314"/>
                  </a:moveTo>
                  <a:lnTo>
                    <a:pt x="103" y="294"/>
                  </a:lnTo>
                  <a:lnTo>
                    <a:pt x="111" y="281"/>
                  </a:lnTo>
                  <a:lnTo>
                    <a:pt x="113" y="281"/>
                  </a:lnTo>
                  <a:lnTo>
                    <a:pt x="113" y="280"/>
                  </a:lnTo>
                  <a:lnTo>
                    <a:pt x="115" y="280"/>
                  </a:lnTo>
                  <a:lnTo>
                    <a:pt x="117" y="280"/>
                  </a:lnTo>
                  <a:lnTo>
                    <a:pt x="119" y="281"/>
                  </a:lnTo>
                  <a:lnTo>
                    <a:pt x="119" y="282"/>
                  </a:lnTo>
                  <a:lnTo>
                    <a:pt x="119" y="283"/>
                  </a:lnTo>
                  <a:lnTo>
                    <a:pt x="111" y="296"/>
                  </a:lnTo>
                  <a:lnTo>
                    <a:pt x="99" y="316"/>
                  </a:lnTo>
                  <a:lnTo>
                    <a:pt x="99" y="317"/>
                  </a:lnTo>
                  <a:lnTo>
                    <a:pt x="97" y="317"/>
                  </a:lnTo>
                  <a:lnTo>
                    <a:pt x="95" y="317"/>
                  </a:lnTo>
                  <a:lnTo>
                    <a:pt x="93" y="317"/>
                  </a:lnTo>
                  <a:lnTo>
                    <a:pt x="93" y="316"/>
                  </a:lnTo>
                  <a:lnTo>
                    <a:pt x="93" y="314"/>
                  </a:lnTo>
                  <a:close/>
                  <a:moveTo>
                    <a:pt x="127" y="259"/>
                  </a:moveTo>
                  <a:lnTo>
                    <a:pt x="129" y="252"/>
                  </a:lnTo>
                  <a:lnTo>
                    <a:pt x="151" y="226"/>
                  </a:lnTo>
                  <a:lnTo>
                    <a:pt x="153" y="225"/>
                  </a:lnTo>
                  <a:lnTo>
                    <a:pt x="155" y="225"/>
                  </a:lnTo>
                  <a:lnTo>
                    <a:pt x="157" y="225"/>
                  </a:lnTo>
                  <a:lnTo>
                    <a:pt x="157" y="226"/>
                  </a:lnTo>
                  <a:lnTo>
                    <a:pt x="159" y="228"/>
                  </a:lnTo>
                  <a:lnTo>
                    <a:pt x="157" y="229"/>
                  </a:lnTo>
                  <a:lnTo>
                    <a:pt x="137" y="254"/>
                  </a:lnTo>
                  <a:lnTo>
                    <a:pt x="133" y="260"/>
                  </a:lnTo>
                  <a:lnTo>
                    <a:pt x="133" y="261"/>
                  </a:lnTo>
                  <a:lnTo>
                    <a:pt x="131" y="261"/>
                  </a:lnTo>
                  <a:lnTo>
                    <a:pt x="129" y="261"/>
                  </a:lnTo>
                  <a:lnTo>
                    <a:pt x="127" y="261"/>
                  </a:lnTo>
                  <a:lnTo>
                    <a:pt x="127" y="260"/>
                  </a:lnTo>
                  <a:lnTo>
                    <a:pt x="125" y="259"/>
                  </a:lnTo>
                  <a:lnTo>
                    <a:pt x="127" y="259"/>
                  </a:lnTo>
                  <a:close/>
                  <a:moveTo>
                    <a:pt x="169" y="204"/>
                  </a:moveTo>
                  <a:lnTo>
                    <a:pt x="190" y="173"/>
                  </a:lnTo>
                  <a:lnTo>
                    <a:pt x="192" y="172"/>
                  </a:lnTo>
                  <a:lnTo>
                    <a:pt x="194" y="172"/>
                  </a:lnTo>
                  <a:lnTo>
                    <a:pt x="196" y="172"/>
                  </a:lnTo>
                  <a:lnTo>
                    <a:pt x="198" y="173"/>
                  </a:lnTo>
                  <a:lnTo>
                    <a:pt x="198" y="174"/>
                  </a:lnTo>
                  <a:lnTo>
                    <a:pt x="198" y="176"/>
                  </a:lnTo>
                  <a:lnTo>
                    <a:pt x="175" y="207"/>
                  </a:lnTo>
                  <a:lnTo>
                    <a:pt x="175" y="208"/>
                  </a:lnTo>
                  <a:lnTo>
                    <a:pt x="173" y="208"/>
                  </a:lnTo>
                  <a:lnTo>
                    <a:pt x="171" y="208"/>
                  </a:lnTo>
                  <a:lnTo>
                    <a:pt x="169" y="208"/>
                  </a:lnTo>
                  <a:lnTo>
                    <a:pt x="169" y="207"/>
                  </a:lnTo>
                  <a:lnTo>
                    <a:pt x="169" y="205"/>
                  </a:lnTo>
                  <a:lnTo>
                    <a:pt x="169" y="204"/>
                  </a:lnTo>
                  <a:close/>
                  <a:moveTo>
                    <a:pt x="206" y="151"/>
                  </a:moveTo>
                  <a:lnTo>
                    <a:pt x="216" y="137"/>
                  </a:lnTo>
                  <a:lnTo>
                    <a:pt x="232" y="119"/>
                  </a:lnTo>
                  <a:lnTo>
                    <a:pt x="234" y="117"/>
                  </a:lnTo>
                  <a:lnTo>
                    <a:pt x="236" y="117"/>
                  </a:lnTo>
                  <a:lnTo>
                    <a:pt x="238" y="119"/>
                  </a:lnTo>
                  <a:lnTo>
                    <a:pt x="238" y="120"/>
                  </a:lnTo>
                  <a:lnTo>
                    <a:pt x="238" y="121"/>
                  </a:lnTo>
                  <a:lnTo>
                    <a:pt x="224" y="138"/>
                  </a:lnTo>
                  <a:lnTo>
                    <a:pt x="214" y="152"/>
                  </a:lnTo>
                  <a:lnTo>
                    <a:pt x="212" y="153"/>
                  </a:lnTo>
                  <a:lnTo>
                    <a:pt x="210" y="153"/>
                  </a:lnTo>
                  <a:lnTo>
                    <a:pt x="208" y="153"/>
                  </a:lnTo>
                  <a:lnTo>
                    <a:pt x="206" y="152"/>
                  </a:lnTo>
                  <a:lnTo>
                    <a:pt x="206" y="151"/>
                  </a:lnTo>
                  <a:close/>
                  <a:moveTo>
                    <a:pt x="250" y="97"/>
                  </a:moveTo>
                  <a:lnTo>
                    <a:pt x="268" y="78"/>
                  </a:lnTo>
                  <a:lnTo>
                    <a:pt x="280" y="68"/>
                  </a:lnTo>
                  <a:lnTo>
                    <a:pt x="282" y="67"/>
                  </a:lnTo>
                  <a:lnTo>
                    <a:pt x="284" y="67"/>
                  </a:lnTo>
                  <a:lnTo>
                    <a:pt x="286" y="67"/>
                  </a:lnTo>
                  <a:lnTo>
                    <a:pt x="286" y="68"/>
                  </a:lnTo>
                  <a:lnTo>
                    <a:pt x="287" y="69"/>
                  </a:lnTo>
                  <a:lnTo>
                    <a:pt x="286" y="70"/>
                  </a:lnTo>
                  <a:lnTo>
                    <a:pt x="276" y="80"/>
                  </a:lnTo>
                  <a:lnTo>
                    <a:pt x="258" y="100"/>
                  </a:lnTo>
                  <a:lnTo>
                    <a:pt x="256" y="100"/>
                  </a:lnTo>
                  <a:lnTo>
                    <a:pt x="254" y="101"/>
                  </a:lnTo>
                  <a:lnTo>
                    <a:pt x="252" y="100"/>
                  </a:lnTo>
                  <a:lnTo>
                    <a:pt x="250" y="100"/>
                  </a:lnTo>
                  <a:lnTo>
                    <a:pt x="250" y="99"/>
                  </a:lnTo>
                  <a:lnTo>
                    <a:pt x="250" y="97"/>
                  </a:lnTo>
                  <a:close/>
                  <a:moveTo>
                    <a:pt x="303" y="48"/>
                  </a:moveTo>
                  <a:lnTo>
                    <a:pt x="321" y="34"/>
                  </a:lnTo>
                  <a:lnTo>
                    <a:pt x="341" y="22"/>
                  </a:lnTo>
                  <a:lnTo>
                    <a:pt x="341" y="21"/>
                  </a:lnTo>
                  <a:lnTo>
                    <a:pt x="343" y="21"/>
                  </a:lnTo>
                  <a:lnTo>
                    <a:pt x="345" y="21"/>
                  </a:lnTo>
                  <a:lnTo>
                    <a:pt x="347" y="22"/>
                  </a:lnTo>
                  <a:lnTo>
                    <a:pt x="347" y="23"/>
                  </a:lnTo>
                  <a:lnTo>
                    <a:pt x="347" y="24"/>
                  </a:lnTo>
                  <a:lnTo>
                    <a:pt x="327" y="38"/>
                  </a:lnTo>
                  <a:lnTo>
                    <a:pt x="309" y="50"/>
                  </a:lnTo>
                  <a:lnTo>
                    <a:pt x="309" y="52"/>
                  </a:lnTo>
                  <a:lnTo>
                    <a:pt x="307" y="52"/>
                  </a:lnTo>
                  <a:lnTo>
                    <a:pt x="305" y="52"/>
                  </a:lnTo>
                  <a:lnTo>
                    <a:pt x="303" y="52"/>
                  </a:lnTo>
                  <a:lnTo>
                    <a:pt x="303" y="50"/>
                  </a:lnTo>
                  <a:lnTo>
                    <a:pt x="303" y="49"/>
                  </a:lnTo>
                  <a:lnTo>
                    <a:pt x="303" y="48"/>
                  </a:lnTo>
                  <a:close/>
                  <a:moveTo>
                    <a:pt x="373" y="6"/>
                  </a:moveTo>
                  <a:lnTo>
                    <a:pt x="373" y="6"/>
                  </a:lnTo>
                  <a:lnTo>
                    <a:pt x="375" y="6"/>
                  </a:lnTo>
                  <a:lnTo>
                    <a:pt x="400" y="1"/>
                  </a:lnTo>
                  <a:lnTo>
                    <a:pt x="400" y="0"/>
                  </a:lnTo>
                  <a:lnTo>
                    <a:pt x="426" y="0"/>
                  </a:lnTo>
                  <a:lnTo>
                    <a:pt x="430" y="1"/>
                  </a:lnTo>
                  <a:lnTo>
                    <a:pt x="432" y="1"/>
                  </a:lnTo>
                  <a:lnTo>
                    <a:pt x="432" y="2"/>
                  </a:lnTo>
                  <a:lnTo>
                    <a:pt x="432" y="3"/>
                  </a:lnTo>
                  <a:lnTo>
                    <a:pt x="432" y="5"/>
                  </a:lnTo>
                  <a:lnTo>
                    <a:pt x="430" y="5"/>
                  </a:lnTo>
                  <a:lnTo>
                    <a:pt x="428" y="6"/>
                  </a:lnTo>
                  <a:lnTo>
                    <a:pt x="426" y="5"/>
                  </a:lnTo>
                  <a:lnTo>
                    <a:pt x="400" y="5"/>
                  </a:lnTo>
                  <a:lnTo>
                    <a:pt x="402" y="5"/>
                  </a:lnTo>
                  <a:lnTo>
                    <a:pt x="377" y="11"/>
                  </a:lnTo>
                  <a:lnTo>
                    <a:pt x="375" y="11"/>
                  </a:lnTo>
                  <a:lnTo>
                    <a:pt x="373" y="11"/>
                  </a:lnTo>
                  <a:lnTo>
                    <a:pt x="373" y="10"/>
                  </a:lnTo>
                  <a:lnTo>
                    <a:pt x="371" y="8"/>
                  </a:lnTo>
                  <a:lnTo>
                    <a:pt x="371" y="7"/>
                  </a:lnTo>
                  <a:lnTo>
                    <a:pt x="373" y="6"/>
                  </a:lnTo>
                  <a:close/>
                  <a:moveTo>
                    <a:pt x="470" y="5"/>
                  </a:moveTo>
                  <a:lnTo>
                    <a:pt x="490" y="12"/>
                  </a:lnTo>
                  <a:lnTo>
                    <a:pt x="515" y="26"/>
                  </a:lnTo>
                  <a:lnTo>
                    <a:pt x="515" y="27"/>
                  </a:lnTo>
                  <a:lnTo>
                    <a:pt x="515" y="28"/>
                  </a:lnTo>
                  <a:lnTo>
                    <a:pt x="515" y="29"/>
                  </a:lnTo>
                  <a:lnTo>
                    <a:pt x="513" y="29"/>
                  </a:lnTo>
                  <a:lnTo>
                    <a:pt x="511" y="29"/>
                  </a:lnTo>
                  <a:lnTo>
                    <a:pt x="509" y="29"/>
                  </a:lnTo>
                  <a:lnTo>
                    <a:pt x="486" y="16"/>
                  </a:lnTo>
                  <a:lnTo>
                    <a:pt x="466" y="10"/>
                  </a:lnTo>
                  <a:lnTo>
                    <a:pt x="464" y="10"/>
                  </a:lnTo>
                  <a:lnTo>
                    <a:pt x="464" y="8"/>
                  </a:lnTo>
                  <a:lnTo>
                    <a:pt x="464" y="7"/>
                  </a:lnTo>
                  <a:lnTo>
                    <a:pt x="464" y="6"/>
                  </a:lnTo>
                  <a:lnTo>
                    <a:pt x="466" y="6"/>
                  </a:lnTo>
                  <a:lnTo>
                    <a:pt x="466" y="5"/>
                  </a:lnTo>
                  <a:lnTo>
                    <a:pt x="468" y="5"/>
                  </a:lnTo>
                  <a:lnTo>
                    <a:pt x="470" y="5"/>
                  </a:lnTo>
                  <a:close/>
                  <a:moveTo>
                    <a:pt x="543" y="44"/>
                  </a:moveTo>
                  <a:lnTo>
                    <a:pt x="569" y="65"/>
                  </a:lnTo>
                  <a:lnTo>
                    <a:pt x="575" y="73"/>
                  </a:lnTo>
                  <a:lnTo>
                    <a:pt x="575" y="74"/>
                  </a:lnTo>
                  <a:lnTo>
                    <a:pt x="575" y="75"/>
                  </a:lnTo>
                  <a:lnTo>
                    <a:pt x="573" y="76"/>
                  </a:lnTo>
                  <a:lnTo>
                    <a:pt x="571" y="76"/>
                  </a:lnTo>
                  <a:lnTo>
                    <a:pt x="569" y="76"/>
                  </a:lnTo>
                  <a:lnTo>
                    <a:pt x="567" y="75"/>
                  </a:lnTo>
                  <a:lnTo>
                    <a:pt x="561" y="69"/>
                  </a:lnTo>
                  <a:lnTo>
                    <a:pt x="537" y="47"/>
                  </a:lnTo>
                  <a:lnTo>
                    <a:pt x="535" y="45"/>
                  </a:lnTo>
                  <a:lnTo>
                    <a:pt x="537" y="44"/>
                  </a:lnTo>
                  <a:lnTo>
                    <a:pt x="537" y="43"/>
                  </a:lnTo>
                  <a:lnTo>
                    <a:pt x="539" y="43"/>
                  </a:lnTo>
                  <a:lnTo>
                    <a:pt x="541" y="43"/>
                  </a:lnTo>
                  <a:lnTo>
                    <a:pt x="543" y="44"/>
                  </a:lnTo>
                  <a:close/>
                  <a:moveTo>
                    <a:pt x="595" y="94"/>
                  </a:moveTo>
                  <a:lnTo>
                    <a:pt x="620" y="122"/>
                  </a:lnTo>
                  <a:lnTo>
                    <a:pt x="622" y="125"/>
                  </a:lnTo>
                  <a:lnTo>
                    <a:pt x="622" y="126"/>
                  </a:lnTo>
                  <a:lnTo>
                    <a:pt x="620" y="127"/>
                  </a:lnTo>
                  <a:lnTo>
                    <a:pt x="618" y="128"/>
                  </a:lnTo>
                  <a:lnTo>
                    <a:pt x="616" y="127"/>
                  </a:lnTo>
                  <a:lnTo>
                    <a:pt x="614" y="126"/>
                  </a:lnTo>
                  <a:lnTo>
                    <a:pt x="612" y="125"/>
                  </a:lnTo>
                  <a:lnTo>
                    <a:pt x="587" y="96"/>
                  </a:lnTo>
                  <a:lnTo>
                    <a:pt x="587" y="95"/>
                  </a:lnTo>
                  <a:lnTo>
                    <a:pt x="589" y="94"/>
                  </a:lnTo>
                  <a:lnTo>
                    <a:pt x="591" y="93"/>
                  </a:lnTo>
                  <a:lnTo>
                    <a:pt x="593" y="93"/>
                  </a:lnTo>
                  <a:lnTo>
                    <a:pt x="593" y="94"/>
                  </a:lnTo>
                  <a:lnTo>
                    <a:pt x="595" y="94"/>
                  </a:lnTo>
                  <a:close/>
                  <a:moveTo>
                    <a:pt x="638" y="147"/>
                  </a:moveTo>
                  <a:lnTo>
                    <a:pt x="646" y="156"/>
                  </a:lnTo>
                  <a:lnTo>
                    <a:pt x="662" y="178"/>
                  </a:lnTo>
                  <a:lnTo>
                    <a:pt x="662" y="179"/>
                  </a:lnTo>
                  <a:lnTo>
                    <a:pt x="662" y="181"/>
                  </a:lnTo>
                  <a:lnTo>
                    <a:pt x="660" y="182"/>
                  </a:lnTo>
                  <a:lnTo>
                    <a:pt x="658" y="182"/>
                  </a:lnTo>
                  <a:lnTo>
                    <a:pt x="656" y="182"/>
                  </a:lnTo>
                  <a:lnTo>
                    <a:pt x="654" y="181"/>
                  </a:lnTo>
                  <a:lnTo>
                    <a:pt x="638" y="158"/>
                  </a:lnTo>
                  <a:lnTo>
                    <a:pt x="632" y="148"/>
                  </a:lnTo>
                  <a:lnTo>
                    <a:pt x="632" y="147"/>
                  </a:lnTo>
                  <a:lnTo>
                    <a:pt x="632" y="146"/>
                  </a:lnTo>
                  <a:lnTo>
                    <a:pt x="634" y="146"/>
                  </a:lnTo>
                  <a:lnTo>
                    <a:pt x="636" y="146"/>
                  </a:lnTo>
                  <a:lnTo>
                    <a:pt x="638" y="146"/>
                  </a:lnTo>
                  <a:lnTo>
                    <a:pt x="638" y="147"/>
                  </a:lnTo>
                  <a:close/>
                  <a:moveTo>
                    <a:pt x="678" y="202"/>
                  </a:moveTo>
                  <a:lnTo>
                    <a:pt x="698" y="234"/>
                  </a:lnTo>
                  <a:lnTo>
                    <a:pt x="698" y="235"/>
                  </a:lnTo>
                  <a:lnTo>
                    <a:pt x="696" y="236"/>
                  </a:lnTo>
                  <a:lnTo>
                    <a:pt x="696" y="237"/>
                  </a:lnTo>
                  <a:lnTo>
                    <a:pt x="694" y="237"/>
                  </a:lnTo>
                  <a:lnTo>
                    <a:pt x="692" y="237"/>
                  </a:lnTo>
                  <a:lnTo>
                    <a:pt x="692" y="236"/>
                  </a:lnTo>
                  <a:lnTo>
                    <a:pt x="690" y="235"/>
                  </a:lnTo>
                  <a:lnTo>
                    <a:pt x="670" y="203"/>
                  </a:lnTo>
                  <a:lnTo>
                    <a:pt x="670" y="202"/>
                  </a:lnTo>
                  <a:lnTo>
                    <a:pt x="672" y="200"/>
                  </a:lnTo>
                  <a:lnTo>
                    <a:pt x="674" y="200"/>
                  </a:lnTo>
                  <a:lnTo>
                    <a:pt x="676" y="200"/>
                  </a:lnTo>
                  <a:lnTo>
                    <a:pt x="678" y="202"/>
                  </a:lnTo>
                  <a:close/>
                  <a:moveTo>
                    <a:pt x="715" y="256"/>
                  </a:moveTo>
                  <a:lnTo>
                    <a:pt x="733" y="277"/>
                  </a:lnTo>
                  <a:lnTo>
                    <a:pt x="739" y="287"/>
                  </a:lnTo>
                  <a:lnTo>
                    <a:pt x="739" y="288"/>
                  </a:lnTo>
                  <a:lnTo>
                    <a:pt x="739" y="290"/>
                  </a:lnTo>
                  <a:lnTo>
                    <a:pt x="737" y="290"/>
                  </a:lnTo>
                  <a:lnTo>
                    <a:pt x="737" y="291"/>
                  </a:lnTo>
                  <a:lnTo>
                    <a:pt x="735" y="291"/>
                  </a:lnTo>
                  <a:lnTo>
                    <a:pt x="733" y="291"/>
                  </a:lnTo>
                  <a:lnTo>
                    <a:pt x="731" y="290"/>
                  </a:lnTo>
                  <a:lnTo>
                    <a:pt x="725" y="280"/>
                  </a:lnTo>
                  <a:lnTo>
                    <a:pt x="708" y="257"/>
                  </a:lnTo>
                  <a:lnTo>
                    <a:pt x="708" y="256"/>
                  </a:lnTo>
                  <a:lnTo>
                    <a:pt x="708" y="255"/>
                  </a:lnTo>
                  <a:lnTo>
                    <a:pt x="710" y="255"/>
                  </a:lnTo>
                  <a:lnTo>
                    <a:pt x="712" y="255"/>
                  </a:lnTo>
                  <a:lnTo>
                    <a:pt x="714" y="255"/>
                  </a:lnTo>
                  <a:lnTo>
                    <a:pt x="715" y="256"/>
                  </a:lnTo>
                  <a:close/>
                  <a:moveTo>
                    <a:pt x="753" y="311"/>
                  </a:moveTo>
                  <a:lnTo>
                    <a:pt x="759" y="319"/>
                  </a:lnTo>
                  <a:lnTo>
                    <a:pt x="771" y="343"/>
                  </a:lnTo>
                  <a:lnTo>
                    <a:pt x="771" y="344"/>
                  </a:lnTo>
                  <a:lnTo>
                    <a:pt x="771" y="345"/>
                  </a:lnTo>
                  <a:lnTo>
                    <a:pt x="769" y="347"/>
                  </a:lnTo>
                  <a:lnTo>
                    <a:pt x="767" y="347"/>
                  </a:lnTo>
                  <a:lnTo>
                    <a:pt x="765" y="347"/>
                  </a:lnTo>
                  <a:lnTo>
                    <a:pt x="765" y="345"/>
                  </a:lnTo>
                  <a:lnTo>
                    <a:pt x="763" y="345"/>
                  </a:lnTo>
                  <a:lnTo>
                    <a:pt x="751" y="322"/>
                  </a:lnTo>
                  <a:lnTo>
                    <a:pt x="745" y="312"/>
                  </a:lnTo>
                  <a:lnTo>
                    <a:pt x="745" y="311"/>
                  </a:lnTo>
                  <a:lnTo>
                    <a:pt x="747" y="309"/>
                  </a:lnTo>
                  <a:lnTo>
                    <a:pt x="749" y="309"/>
                  </a:lnTo>
                  <a:lnTo>
                    <a:pt x="751" y="309"/>
                  </a:lnTo>
                  <a:lnTo>
                    <a:pt x="753" y="311"/>
                  </a:lnTo>
                  <a:close/>
                  <a:moveTo>
                    <a:pt x="785" y="366"/>
                  </a:moveTo>
                  <a:lnTo>
                    <a:pt x="785" y="368"/>
                  </a:lnTo>
                  <a:lnTo>
                    <a:pt x="803" y="400"/>
                  </a:lnTo>
                  <a:lnTo>
                    <a:pt x="803" y="401"/>
                  </a:lnTo>
                  <a:lnTo>
                    <a:pt x="803" y="402"/>
                  </a:lnTo>
                  <a:lnTo>
                    <a:pt x="801" y="402"/>
                  </a:lnTo>
                  <a:lnTo>
                    <a:pt x="799" y="402"/>
                  </a:lnTo>
                  <a:lnTo>
                    <a:pt x="797" y="402"/>
                  </a:lnTo>
                  <a:lnTo>
                    <a:pt x="795" y="401"/>
                  </a:lnTo>
                  <a:lnTo>
                    <a:pt x="777" y="369"/>
                  </a:lnTo>
                  <a:lnTo>
                    <a:pt x="777" y="368"/>
                  </a:lnTo>
                  <a:lnTo>
                    <a:pt x="777" y="366"/>
                  </a:lnTo>
                  <a:lnTo>
                    <a:pt x="777" y="365"/>
                  </a:lnTo>
                  <a:lnTo>
                    <a:pt x="779" y="365"/>
                  </a:lnTo>
                  <a:lnTo>
                    <a:pt x="781" y="365"/>
                  </a:lnTo>
                  <a:lnTo>
                    <a:pt x="783" y="365"/>
                  </a:lnTo>
                  <a:lnTo>
                    <a:pt x="783" y="366"/>
                  </a:lnTo>
                  <a:lnTo>
                    <a:pt x="785" y="366"/>
                  </a:lnTo>
                  <a:close/>
                  <a:moveTo>
                    <a:pt x="817" y="422"/>
                  </a:moveTo>
                  <a:lnTo>
                    <a:pt x="834" y="456"/>
                  </a:lnTo>
                  <a:lnTo>
                    <a:pt x="834" y="457"/>
                  </a:lnTo>
                  <a:lnTo>
                    <a:pt x="834" y="458"/>
                  </a:lnTo>
                  <a:lnTo>
                    <a:pt x="832" y="458"/>
                  </a:lnTo>
                  <a:lnTo>
                    <a:pt x="830" y="459"/>
                  </a:lnTo>
                  <a:lnTo>
                    <a:pt x="828" y="458"/>
                  </a:lnTo>
                  <a:lnTo>
                    <a:pt x="826" y="458"/>
                  </a:lnTo>
                  <a:lnTo>
                    <a:pt x="826" y="457"/>
                  </a:lnTo>
                  <a:lnTo>
                    <a:pt x="809" y="425"/>
                  </a:lnTo>
                  <a:lnTo>
                    <a:pt x="809" y="423"/>
                  </a:lnTo>
                  <a:lnTo>
                    <a:pt x="809" y="422"/>
                  </a:lnTo>
                  <a:lnTo>
                    <a:pt x="811" y="421"/>
                  </a:lnTo>
                  <a:lnTo>
                    <a:pt x="813" y="421"/>
                  </a:lnTo>
                  <a:lnTo>
                    <a:pt x="815" y="421"/>
                  </a:lnTo>
                  <a:lnTo>
                    <a:pt x="815" y="422"/>
                  </a:lnTo>
                  <a:lnTo>
                    <a:pt x="817" y="422"/>
                  </a:lnTo>
                  <a:close/>
                  <a:moveTo>
                    <a:pt x="846" y="479"/>
                  </a:moveTo>
                  <a:lnTo>
                    <a:pt x="864" y="511"/>
                  </a:lnTo>
                  <a:lnTo>
                    <a:pt x="864" y="513"/>
                  </a:lnTo>
                  <a:lnTo>
                    <a:pt x="864" y="514"/>
                  </a:lnTo>
                  <a:lnTo>
                    <a:pt x="864" y="515"/>
                  </a:lnTo>
                  <a:lnTo>
                    <a:pt x="862" y="515"/>
                  </a:lnTo>
                  <a:lnTo>
                    <a:pt x="860" y="515"/>
                  </a:lnTo>
                  <a:lnTo>
                    <a:pt x="858" y="515"/>
                  </a:lnTo>
                  <a:lnTo>
                    <a:pt x="858" y="514"/>
                  </a:lnTo>
                  <a:lnTo>
                    <a:pt x="856" y="514"/>
                  </a:lnTo>
                  <a:lnTo>
                    <a:pt x="838" y="480"/>
                  </a:lnTo>
                  <a:lnTo>
                    <a:pt x="838" y="479"/>
                  </a:lnTo>
                  <a:lnTo>
                    <a:pt x="840" y="478"/>
                  </a:lnTo>
                  <a:lnTo>
                    <a:pt x="842" y="478"/>
                  </a:lnTo>
                  <a:lnTo>
                    <a:pt x="844" y="478"/>
                  </a:lnTo>
                  <a:lnTo>
                    <a:pt x="846" y="478"/>
                  </a:lnTo>
                  <a:lnTo>
                    <a:pt x="846" y="479"/>
                  </a:lnTo>
                  <a:close/>
                  <a:moveTo>
                    <a:pt x="878" y="535"/>
                  </a:moveTo>
                  <a:lnTo>
                    <a:pt x="894" y="568"/>
                  </a:lnTo>
                  <a:lnTo>
                    <a:pt x="896" y="570"/>
                  </a:lnTo>
                  <a:lnTo>
                    <a:pt x="894" y="570"/>
                  </a:lnTo>
                  <a:lnTo>
                    <a:pt x="894" y="571"/>
                  </a:lnTo>
                  <a:lnTo>
                    <a:pt x="892" y="571"/>
                  </a:lnTo>
                  <a:lnTo>
                    <a:pt x="890" y="572"/>
                  </a:lnTo>
                  <a:lnTo>
                    <a:pt x="890" y="571"/>
                  </a:lnTo>
                  <a:lnTo>
                    <a:pt x="888" y="571"/>
                  </a:lnTo>
                  <a:lnTo>
                    <a:pt x="888" y="570"/>
                  </a:lnTo>
                  <a:lnTo>
                    <a:pt x="870" y="537"/>
                  </a:lnTo>
                  <a:lnTo>
                    <a:pt x="870" y="536"/>
                  </a:lnTo>
                  <a:lnTo>
                    <a:pt x="870" y="535"/>
                  </a:lnTo>
                  <a:lnTo>
                    <a:pt x="872" y="534"/>
                  </a:lnTo>
                  <a:lnTo>
                    <a:pt x="874" y="534"/>
                  </a:lnTo>
                  <a:lnTo>
                    <a:pt x="876" y="534"/>
                  </a:lnTo>
                  <a:lnTo>
                    <a:pt x="876" y="535"/>
                  </a:lnTo>
                  <a:lnTo>
                    <a:pt x="878" y="535"/>
                  </a:lnTo>
                  <a:close/>
                  <a:moveTo>
                    <a:pt x="908" y="592"/>
                  </a:moveTo>
                  <a:lnTo>
                    <a:pt x="914" y="604"/>
                  </a:lnTo>
                  <a:lnTo>
                    <a:pt x="926" y="624"/>
                  </a:lnTo>
                  <a:lnTo>
                    <a:pt x="926" y="625"/>
                  </a:lnTo>
                  <a:lnTo>
                    <a:pt x="926" y="627"/>
                  </a:lnTo>
                  <a:lnTo>
                    <a:pt x="924" y="628"/>
                  </a:lnTo>
                  <a:lnTo>
                    <a:pt x="922" y="628"/>
                  </a:lnTo>
                  <a:lnTo>
                    <a:pt x="920" y="628"/>
                  </a:lnTo>
                  <a:lnTo>
                    <a:pt x="920" y="627"/>
                  </a:lnTo>
                  <a:lnTo>
                    <a:pt x="918" y="627"/>
                  </a:lnTo>
                  <a:lnTo>
                    <a:pt x="906" y="605"/>
                  </a:lnTo>
                  <a:lnTo>
                    <a:pt x="900" y="593"/>
                  </a:lnTo>
                  <a:lnTo>
                    <a:pt x="900" y="592"/>
                  </a:lnTo>
                  <a:lnTo>
                    <a:pt x="902" y="591"/>
                  </a:lnTo>
                  <a:lnTo>
                    <a:pt x="904" y="589"/>
                  </a:lnTo>
                  <a:lnTo>
                    <a:pt x="906" y="591"/>
                  </a:lnTo>
                  <a:lnTo>
                    <a:pt x="908" y="592"/>
                  </a:lnTo>
                  <a:close/>
                  <a:moveTo>
                    <a:pt x="939" y="648"/>
                  </a:moveTo>
                  <a:lnTo>
                    <a:pt x="957" y="680"/>
                  </a:lnTo>
                  <a:lnTo>
                    <a:pt x="959" y="681"/>
                  </a:lnTo>
                  <a:lnTo>
                    <a:pt x="957" y="682"/>
                  </a:lnTo>
                  <a:lnTo>
                    <a:pt x="957" y="684"/>
                  </a:lnTo>
                  <a:lnTo>
                    <a:pt x="955" y="684"/>
                  </a:lnTo>
                  <a:lnTo>
                    <a:pt x="953" y="684"/>
                  </a:lnTo>
                  <a:lnTo>
                    <a:pt x="951" y="682"/>
                  </a:lnTo>
                  <a:lnTo>
                    <a:pt x="931" y="649"/>
                  </a:lnTo>
                  <a:lnTo>
                    <a:pt x="931" y="648"/>
                  </a:lnTo>
                  <a:lnTo>
                    <a:pt x="933" y="646"/>
                  </a:lnTo>
                  <a:lnTo>
                    <a:pt x="935" y="646"/>
                  </a:lnTo>
                  <a:lnTo>
                    <a:pt x="937" y="646"/>
                  </a:lnTo>
                  <a:lnTo>
                    <a:pt x="939" y="646"/>
                  </a:lnTo>
                  <a:lnTo>
                    <a:pt x="939" y="648"/>
                  </a:lnTo>
                  <a:close/>
                  <a:moveTo>
                    <a:pt x="971" y="703"/>
                  </a:moveTo>
                  <a:lnTo>
                    <a:pt x="991" y="736"/>
                  </a:lnTo>
                  <a:lnTo>
                    <a:pt x="993" y="737"/>
                  </a:lnTo>
                  <a:lnTo>
                    <a:pt x="991" y="738"/>
                  </a:lnTo>
                  <a:lnTo>
                    <a:pt x="989" y="739"/>
                  </a:lnTo>
                  <a:lnTo>
                    <a:pt x="987" y="739"/>
                  </a:lnTo>
                  <a:lnTo>
                    <a:pt x="985" y="739"/>
                  </a:lnTo>
                  <a:lnTo>
                    <a:pt x="985" y="738"/>
                  </a:lnTo>
                  <a:lnTo>
                    <a:pt x="965" y="706"/>
                  </a:lnTo>
                  <a:lnTo>
                    <a:pt x="963" y="705"/>
                  </a:lnTo>
                  <a:lnTo>
                    <a:pt x="965" y="703"/>
                  </a:lnTo>
                  <a:lnTo>
                    <a:pt x="965" y="702"/>
                  </a:lnTo>
                  <a:lnTo>
                    <a:pt x="967" y="702"/>
                  </a:lnTo>
                  <a:lnTo>
                    <a:pt x="969" y="702"/>
                  </a:lnTo>
                  <a:lnTo>
                    <a:pt x="971" y="702"/>
                  </a:lnTo>
                  <a:lnTo>
                    <a:pt x="971" y="703"/>
                  </a:lnTo>
                  <a:close/>
                  <a:moveTo>
                    <a:pt x="1011" y="758"/>
                  </a:moveTo>
                  <a:lnTo>
                    <a:pt x="1027" y="775"/>
                  </a:lnTo>
                  <a:lnTo>
                    <a:pt x="1037" y="789"/>
                  </a:lnTo>
                  <a:lnTo>
                    <a:pt x="1037" y="790"/>
                  </a:lnTo>
                  <a:lnTo>
                    <a:pt x="1035" y="791"/>
                  </a:lnTo>
                  <a:lnTo>
                    <a:pt x="1033" y="793"/>
                  </a:lnTo>
                  <a:lnTo>
                    <a:pt x="1031" y="791"/>
                  </a:lnTo>
                  <a:lnTo>
                    <a:pt x="1029" y="791"/>
                  </a:lnTo>
                  <a:lnTo>
                    <a:pt x="1029" y="790"/>
                  </a:lnTo>
                  <a:lnTo>
                    <a:pt x="1019" y="778"/>
                  </a:lnTo>
                  <a:lnTo>
                    <a:pt x="1003" y="759"/>
                  </a:lnTo>
                  <a:lnTo>
                    <a:pt x="1003" y="758"/>
                  </a:lnTo>
                  <a:lnTo>
                    <a:pt x="1005" y="757"/>
                  </a:lnTo>
                  <a:lnTo>
                    <a:pt x="1007" y="757"/>
                  </a:lnTo>
                  <a:lnTo>
                    <a:pt x="1009" y="757"/>
                  </a:lnTo>
                  <a:lnTo>
                    <a:pt x="1011" y="758"/>
                  </a:lnTo>
                  <a:close/>
                  <a:moveTo>
                    <a:pt x="1052" y="811"/>
                  </a:moveTo>
                  <a:lnTo>
                    <a:pt x="1052" y="811"/>
                  </a:lnTo>
                  <a:lnTo>
                    <a:pt x="1076" y="842"/>
                  </a:lnTo>
                  <a:lnTo>
                    <a:pt x="1076" y="843"/>
                  </a:lnTo>
                  <a:lnTo>
                    <a:pt x="1076" y="845"/>
                  </a:lnTo>
                  <a:lnTo>
                    <a:pt x="1074" y="845"/>
                  </a:lnTo>
                  <a:lnTo>
                    <a:pt x="1074" y="846"/>
                  </a:lnTo>
                  <a:lnTo>
                    <a:pt x="1072" y="846"/>
                  </a:lnTo>
                  <a:lnTo>
                    <a:pt x="1070" y="846"/>
                  </a:lnTo>
                  <a:lnTo>
                    <a:pt x="1068" y="845"/>
                  </a:lnTo>
                  <a:lnTo>
                    <a:pt x="1044" y="814"/>
                  </a:lnTo>
                  <a:lnTo>
                    <a:pt x="1044" y="812"/>
                  </a:lnTo>
                  <a:lnTo>
                    <a:pt x="1044" y="811"/>
                  </a:lnTo>
                  <a:lnTo>
                    <a:pt x="1044" y="810"/>
                  </a:lnTo>
                  <a:lnTo>
                    <a:pt x="1046" y="810"/>
                  </a:lnTo>
                  <a:lnTo>
                    <a:pt x="1048" y="810"/>
                  </a:lnTo>
                  <a:lnTo>
                    <a:pt x="1050" y="810"/>
                  </a:lnTo>
                  <a:lnTo>
                    <a:pt x="1052" y="811"/>
                  </a:lnTo>
                  <a:close/>
                  <a:moveTo>
                    <a:pt x="1094" y="863"/>
                  </a:moveTo>
                  <a:lnTo>
                    <a:pt x="1104" y="873"/>
                  </a:lnTo>
                  <a:lnTo>
                    <a:pt x="1124" y="893"/>
                  </a:lnTo>
                  <a:lnTo>
                    <a:pt x="1124" y="894"/>
                  </a:lnTo>
                  <a:lnTo>
                    <a:pt x="1124" y="895"/>
                  </a:lnTo>
                  <a:lnTo>
                    <a:pt x="1124" y="897"/>
                  </a:lnTo>
                  <a:lnTo>
                    <a:pt x="1122" y="897"/>
                  </a:lnTo>
                  <a:lnTo>
                    <a:pt x="1120" y="897"/>
                  </a:lnTo>
                  <a:lnTo>
                    <a:pt x="1118" y="897"/>
                  </a:lnTo>
                  <a:lnTo>
                    <a:pt x="1118" y="895"/>
                  </a:lnTo>
                  <a:lnTo>
                    <a:pt x="1096" y="876"/>
                  </a:lnTo>
                  <a:lnTo>
                    <a:pt x="1088" y="866"/>
                  </a:lnTo>
                  <a:lnTo>
                    <a:pt x="1088" y="864"/>
                  </a:lnTo>
                  <a:lnTo>
                    <a:pt x="1088" y="863"/>
                  </a:lnTo>
                  <a:lnTo>
                    <a:pt x="1090" y="863"/>
                  </a:lnTo>
                  <a:lnTo>
                    <a:pt x="1090" y="862"/>
                  </a:lnTo>
                  <a:lnTo>
                    <a:pt x="1092" y="863"/>
                  </a:lnTo>
                  <a:lnTo>
                    <a:pt x="1094" y="863"/>
                  </a:lnTo>
                  <a:close/>
                  <a:moveTo>
                    <a:pt x="1147" y="913"/>
                  </a:moveTo>
                  <a:lnTo>
                    <a:pt x="1155" y="920"/>
                  </a:lnTo>
                  <a:lnTo>
                    <a:pt x="1181" y="938"/>
                  </a:lnTo>
                  <a:lnTo>
                    <a:pt x="1179" y="938"/>
                  </a:lnTo>
                  <a:lnTo>
                    <a:pt x="1183" y="939"/>
                  </a:lnTo>
                  <a:lnTo>
                    <a:pt x="1185" y="940"/>
                  </a:lnTo>
                  <a:lnTo>
                    <a:pt x="1185" y="941"/>
                  </a:lnTo>
                  <a:lnTo>
                    <a:pt x="1183" y="941"/>
                  </a:lnTo>
                  <a:lnTo>
                    <a:pt x="1183" y="942"/>
                  </a:lnTo>
                  <a:lnTo>
                    <a:pt x="1181" y="942"/>
                  </a:lnTo>
                  <a:lnTo>
                    <a:pt x="1179" y="942"/>
                  </a:lnTo>
                  <a:lnTo>
                    <a:pt x="1175" y="941"/>
                  </a:lnTo>
                  <a:lnTo>
                    <a:pt x="1149" y="924"/>
                  </a:lnTo>
                  <a:lnTo>
                    <a:pt x="1140" y="916"/>
                  </a:lnTo>
                  <a:lnTo>
                    <a:pt x="1140" y="915"/>
                  </a:lnTo>
                  <a:lnTo>
                    <a:pt x="1140" y="914"/>
                  </a:lnTo>
                  <a:lnTo>
                    <a:pt x="1142" y="913"/>
                  </a:lnTo>
                  <a:lnTo>
                    <a:pt x="1144" y="913"/>
                  </a:lnTo>
                  <a:lnTo>
                    <a:pt x="1145" y="913"/>
                  </a:lnTo>
                  <a:lnTo>
                    <a:pt x="1147" y="913"/>
                  </a:lnTo>
                  <a:close/>
                  <a:moveTo>
                    <a:pt x="1215" y="951"/>
                  </a:moveTo>
                  <a:lnTo>
                    <a:pt x="1231" y="956"/>
                  </a:lnTo>
                  <a:lnTo>
                    <a:pt x="1256" y="959"/>
                  </a:lnTo>
                  <a:lnTo>
                    <a:pt x="1254" y="959"/>
                  </a:lnTo>
                  <a:lnTo>
                    <a:pt x="1266" y="957"/>
                  </a:lnTo>
                  <a:lnTo>
                    <a:pt x="1268" y="957"/>
                  </a:lnTo>
                  <a:lnTo>
                    <a:pt x="1268" y="959"/>
                  </a:lnTo>
                  <a:lnTo>
                    <a:pt x="1270" y="959"/>
                  </a:lnTo>
                  <a:lnTo>
                    <a:pt x="1270" y="960"/>
                  </a:lnTo>
                  <a:lnTo>
                    <a:pt x="1270" y="961"/>
                  </a:lnTo>
                  <a:lnTo>
                    <a:pt x="1270" y="962"/>
                  </a:lnTo>
                  <a:lnTo>
                    <a:pt x="1268" y="962"/>
                  </a:lnTo>
                  <a:lnTo>
                    <a:pt x="1256" y="964"/>
                  </a:lnTo>
                  <a:lnTo>
                    <a:pt x="1254" y="964"/>
                  </a:lnTo>
                  <a:lnTo>
                    <a:pt x="1229" y="961"/>
                  </a:lnTo>
                  <a:lnTo>
                    <a:pt x="1227" y="961"/>
                  </a:lnTo>
                  <a:lnTo>
                    <a:pt x="1213" y="956"/>
                  </a:lnTo>
                  <a:lnTo>
                    <a:pt x="1211" y="955"/>
                  </a:lnTo>
                  <a:lnTo>
                    <a:pt x="1211" y="954"/>
                  </a:lnTo>
                  <a:lnTo>
                    <a:pt x="1211" y="952"/>
                  </a:lnTo>
                  <a:lnTo>
                    <a:pt x="1211" y="951"/>
                  </a:lnTo>
                  <a:lnTo>
                    <a:pt x="1213" y="951"/>
                  </a:lnTo>
                  <a:lnTo>
                    <a:pt x="1215" y="951"/>
                  </a:lnTo>
                  <a:close/>
                  <a:moveTo>
                    <a:pt x="1304" y="952"/>
                  </a:moveTo>
                  <a:lnTo>
                    <a:pt x="1314" y="951"/>
                  </a:lnTo>
                  <a:lnTo>
                    <a:pt x="1340" y="940"/>
                  </a:lnTo>
                  <a:lnTo>
                    <a:pt x="1348" y="934"/>
                  </a:lnTo>
                  <a:lnTo>
                    <a:pt x="1350" y="934"/>
                  </a:lnTo>
                  <a:lnTo>
                    <a:pt x="1352" y="934"/>
                  </a:lnTo>
                  <a:lnTo>
                    <a:pt x="1354" y="934"/>
                  </a:lnTo>
                  <a:lnTo>
                    <a:pt x="1354" y="935"/>
                  </a:lnTo>
                  <a:lnTo>
                    <a:pt x="1356" y="936"/>
                  </a:lnTo>
                  <a:lnTo>
                    <a:pt x="1354" y="938"/>
                  </a:lnTo>
                  <a:lnTo>
                    <a:pt x="1344" y="944"/>
                  </a:lnTo>
                  <a:lnTo>
                    <a:pt x="1318" y="955"/>
                  </a:lnTo>
                  <a:lnTo>
                    <a:pt x="1316" y="956"/>
                  </a:lnTo>
                  <a:lnTo>
                    <a:pt x="1306" y="957"/>
                  </a:lnTo>
                  <a:lnTo>
                    <a:pt x="1304" y="957"/>
                  </a:lnTo>
                  <a:lnTo>
                    <a:pt x="1302" y="956"/>
                  </a:lnTo>
                  <a:lnTo>
                    <a:pt x="1302" y="955"/>
                  </a:lnTo>
                  <a:lnTo>
                    <a:pt x="1302" y="954"/>
                  </a:lnTo>
                  <a:lnTo>
                    <a:pt x="1302" y="952"/>
                  </a:lnTo>
                  <a:lnTo>
                    <a:pt x="1304" y="952"/>
                  </a:lnTo>
                  <a:close/>
                  <a:moveTo>
                    <a:pt x="1373" y="916"/>
                  </a:moveTo>
                  <a:lnTo>
                    <a:pt x="1391" y="904"/>
                  </a:lnTo>
                  <a:lnTo>
                    <a:pt x="1407" y="888"/>
                  </a:lnTo>
                  <a:lnTo>
                    <a:pt x="1409" y="887"/>
                  </a:lnTo>
                  <a:lnTo>
                    <a:pt x="1411" y="887"/>
                  </a:lnTo>
                  <a:lnTo>
                    <a:pt x="1411" y="888"/>
                  </a:lnTo>
                  <a:lnTo>
                    <a:pt x="1413" y="888"/>
                  </a:lnTo>
                  <a:lnTo>
                    <a:pt x="1413" y="889"/>
                  </a:lnTo>
                  <a:lnTo>
                    <a:pt x="1413" y="890"/>
                  </a:lnTo>
                  <a:lnTo>
                    <a:pt x="1397" y="907"/>
                  </a:lnTo>
                  <a:lnTo>
                    <a:pt x="1381" y="919"/>
                  </a:lnTo>
                  <a:lnTo>
                    <a:pt x="1379" y="920"/>
                  </a:lnTo>
                  <a:lnTo>
                    <a:pt x="1377" y="920"/>
                  </a:lnTo>
                  <a:lnTo>
                    <a:pt x="1375" y="920"/>
                  </a:lnTo>
                  <a:lnTo>
                    <a:pt x="1375" y="919"/>
                  </a:lnTo>
                  <a:lnTo>
                    <a:pt x="1373" y="919"/>
                  </a:lnTo>
                  <a:lnTo>
                    <a:pt x="1373" y="918"/>
                  </a:lnTo>
                  <a:lnTo>
                    <a:pt x="1373" y="916"/>
                  </a:lnTo>
                  <a:close/>
                  <a:moveTo>
                    <a:pt x="1427" y="867"/>
                  </a:moveTo>
                  <a:lnTo>
                    <a:pt x="1443" y="851"/>
                  </a:lnTo>
                  <a:lnTo>
                    <a:pt x="1453" y="837"/>
                  </a:lnTo>
                  <a:lnTo>
                    <a:pt x="1455" y="836"/>
                  </a:lnTo>
                  <a:lnTo>
                    <a:pt x="1457" y="836"/>
                  </a:lnTo>
                  <a:lnTo>
                    <a:pt x="1459" y="836"/>
                  </a:lnTo>
                  <a:lnTo>
                    <a:pt x="1461" y="836"/>
                  </a:lnTo>
                  <a:lnTo>
                    <a:pt x="1461" y="837"/>
                  </a:lnTo>
                  <a:lnTo>
                    <a:pt x="1461" y="838"/>
                  </a:lnTo>
                  <a:lnTo>
                    <a:pt x="1461" y="840"/>
                  </a:lnTo>
                  <a:lnTo>
                    <a:pt x="1449" y="853"/>
                  </a:lnTo>
                  <a:lnTo>
                    <a:pt x="1433" y="869"/>
                  </a:lnTo>
                  <a:lnTo>
                    <a:pt x="1433" y="871"/>
                  </a:lnTo>
                  <a:lnTo>
                    <a:pt x="1431" y="871"/>
                  </a:lnTo>
                  <a:lnTo>
                    <a:pt x="1429" y="871"/>
                  </a:lnTo>
                  <a:lnTo>
                    <a:pt x="1427" y="869"/>
                  </a:lnTo>
                  <a:lnTo>
                    <a:pt x="1427" y="868"/>
                  </a:lnTo>
                  <a:lnTo>
                    <a:pt x="1427" y="867"/>
                  </a:lnTo>
                  <a:close/>
                  <a:moveTo>
                    <a:pt x="1470" y="815"/>
                  </a:moveTo>
                  <a:lnTo>
                    <a:pt x="1494" y="784"/>
                  </a:lnTo>
                  <a:lnTo>
                    <a:pt x="1494" y="783"/>
                  </a:lnTo>
                  <a:lnTo>
                    <a:pt x="1496" y="781"/>
                  </a:lnTo>
                  <a:lnTo>
                    <a:pt x="1498" y="781"/>
                  </a:lnTo>
                  <a:lnTo>
                    <a:pt x="1500" y="783"/>
                  </a:lnTo>
                  <a:lnTo>
                    <a:pt x="1502" y="784"/>
                  </a:lnTo>
                  <a:lnTo>
                    <a:pt x="1500" y="785"/>
                  </a:lnTo>
                  <a:lnTo>
                    <a:pt x="1478" y="817"/>
                  </a:lnTo>
                  <a:lnTo>
                    <a:pt x="1476" y="819"/>
                  </a:lnTo>
                  <a:lnTo>
                    <a:pt x="1474" y="819"/>
                  </a:lnTo>
                  <a:lnTo>
                    <a:pt x="1472" y="819"/>
                  </a:lnTo>
                  <a:lnTo>
                    <a:pt x="1472" y="817"/>
                  </a:lnTo>
                  <a:lnTo>
                    <a:pt x="1470" y="816"/>
                  </a:lnTo>
                  <a:lnTo>
                    <a:pt x="1470" y="815"/>
                  </a:lnTo>
                  <a:close/>
                  <a:moveTo>
                    <a:pt x="1508" y="760"/>
                  </a:moveTo>
                  <a:lnTo>
                    <a:pt x="1530" y="728"/>
                  </a:lnTo>
                  <a:lnTo>
                    <a:pt x="1530" y="727"/>
                  </a:lnTo>
                  <a:lnTo>
                    <a:pt x="1532" y="727"/>
                  </a:lnTo>
                  <a:lnTo>
                    <a:pt x="1534" y="727"/>
                  </a:lnTo>
                  <a:lnTo>
                    <a:pt x="1536" y="727"/>
                  </a:lnTo>
                  <a:lnTo>
                    <a:pt x="1538" y="728"/>
                  </a:lnTo>
                  <a:lnTo>
                    <a:pt x="1538" y="729"/>
                  </a:lnTo>
                  <a:lnTo>
                    <a:pt x="1516" y="762"/>
                  </a:lnTo>
                  <a:lnTo>
                    <a:pt x="1516" y="763"/>
                  </a:lnTo>
                  <a:lnTo>
                    <a:pt x="1514" y="763"/>
                  </a:lnTo>
                  <a:lnTo>
                    <a:pt x="1512" y="764"/>
                  </a:lnTo>
                  <a:lnTo>
                    <a:pt x="1510" y="763"/>
                  </a:lnTo>
                  <a:lnTo>
                    <a:pt x="1508" y="762"/>
                  </a:lnTo>
                  <a:lnTo>
                    <a:pt x="1508" y="760"/>
                  </a:lnTo>
                  <a:close/>
                  <a:moveTo>
                    <a:pt x="1546" y="705"/>
                  </a:moveTo>
                  <a:lnTo>
                    <a:pt x="1546" y="705"/>
                  </a:lnTo>
                  <a:lnTo>
                    <a:pt x="1564" y="672"/>
                  </a:lnTo>
                  <a:lnTo>
                    <a:pt x="1566" y="671"/>
                  </a:lnTo>
                  <a:lnTo>
                    <a:pt x="1568" y="671"/>
                  </a:lnTo>
                  <a:lnTo>
                    <a:pt x="1570" y="671"/>
                  </a:lnTo>
                  <a:lnTo>
                    <a:pt x="1572" y="672"/>
                  </a:lnTo>
                  <a:lnTo>
                    <a:pt x="1572" y="674"/>
                  </a:lnTo>
                  <a:lnTo>
                    <a:pt x="1572" y="675"/>
                  </a:lnTo>
                  <a:lnTo>
                    <a:pt x="1552" y="707"/>
                  </a:lnTo>
                  <a:lnTo>
                    <a:pt x="1552" y="708"/>
                  </a:lnTo>
                  <a:lnTo>
                    <a:pt x="1550" y="708"/>
                  </a:lnTo>
                  <a:lnTo>
                    <a:pt x="1548" y="708"/>
                  </a:lnTo>
                  <a:lnTo>
                    <a:pt x="1546" y="708"/>
                  </a:lnTo>
                  <a:lnTo>
                    <a:pt x="1546" y="707"/>
                  </a:lnTo>
                  <a:lnTo>
                    <a:pt x="1544" y="706"/>
                  </a:lnTo>
                  <a:lnTo>
                    <a:pt x="1546" y="705"/>
                  </a:lnTo>
                  <a:close/>
                  <a:moveTo>
                    <a:pt x="1579" y="650"/>
                  </a:moveTo>
                  <a:lnTo>
                    <a:pt x="1603" y="618"/>
                  </a:lnTo>
                  <a:lnTo>
                    <a:pt x="1605" y="617"/>
                  </a:lnTo>
                  <a:lnTo>
                    <a:pt x="1607" y="617"/>
                  </a:lnTo>
                  <a:lnTo>
                    <a:pt x="1609" y="618"/>
                  </a:lnTo>
                  <a:lnTo>
                    <a:pt x="1611" y="619"/>
                  </a:lnTo>
                  <a:lnTo>
                    <a:pt x="1609" y="620"/>
                  </a:lnTo>
                  <a:lnTo>
                    <a:pt x="1585" y="651"/>
                  </a:lnTo>
                  <a:lnTo>
                    <a:pt x="1585" y="653"/>
                  </a:lnTo>
                  <a:lnTo>
                    <a:pt x="1583" y="653"/>
                  </a:lnTo>
                  <a:lnTo>
                    <a:pt x="1581" y="653"/>
                  </a:lnTo>
                  <a:lnTo>
                    <a:pt x="1579" y="653"/>
                  </a:lnTo>
                  <a:lnTo>
                    <a:pt x="1579" y="651"/>
                  </a:lnTo>
                  <a:lnTo>
                    <a:pt x="1577" y="650"/>
                  </a:lnTo>
                  <a:lnTo>
                    <a:pt x="1579" y="650"/>
                  </a:lnTo>
                  <a:close/>
                  <a:moveTo>
                    <a:pt x="1617" y="596"/>
                  </a:moveTo>
                  <a:lnTo>
                    <a:pt x="1631" y="570"/>
                  </a:lnTo>
                  <a:lnTo>
                    <a:pt x="1635" y="562"/>
                  </a:lnTo>
                  <a:lnTo>
                    <a:pt x="1637" y="562"/>
                  </a:lnTo>
                  <a:lnTo>
                    <a:pt x="1637" y="561"/>
                  </a:lnTo>
                  <a:lnTo>
                    <a:pt x="1639" y="561"/>
                  </a:lnTo>
                  <a:lnTo>
                    <a:pt x="1641" y="561"/>
                  </a:lnTo>
                  <a:lnTo>
                    <a:pt x="1641" y="562"/>
                  </a:lnTo>
                  <a:lnTo>
                    <a:pt x="1643" y="562"/>
                  </a:lnTo>
                  <a:lnTo>
                    <a:pt x="1643" y="563"/>
                  </a:lnTo>
                  <a:lnTo>
                    <a:pt x="1643" y="565"/>
                  </a:lnTo>
                  <a:lnTo>
                    <a:pt x="1639" y="572"/>
                  </a:lnTo>
                  <a:lnTo>
                    <a:pt x="1625" y="597"/>
                  </a:lnTo>
                  <a:lnTo>
                    <a:pt x="1623" y="598"/>
                  </a:lnTo>
                  <a:lnTo>
                    <a:pt x="1621" y="598"/>
                  </a:lnTo>
                  <a:lnTo>
                    <a:pt x="1619" y="598"/>
                  </a:lnTo>
                  <a:lnTo>
                    <a:pt x="1617" y="598"/>
                  </a:lnTo>
                  <a:lnTo>
                    <a:pt x="1617" y="597"/>
                  </a:lnTo>
                  <a:lnTo>
                    <a:pt x="1617" y="596"/>
                  </a:lnTo>
                  <a:close/>
                  <a:moveTo>
                    <a:pt x="1649" y="540"/>
                  </a:moveTo>
                  <a:lnTo>
                    <a:pt x="1667" y="506"/>
                  </a:lnTo>
                  <a:lnTo>
                    <a:pt x="1667" y="505"/>
                  </a:lnTo>
                  <a:lnTo>
                    <a:pt x="1669" y="505"/>
                  </a:lnTo>
                  <a:lnTo>
                    <a:pt x="1671" y="505"/>
                  </a:lnTo>
                  <a:lnTo>
                    <a:pt x="1673" y="505"/>
                  </a:lnTo>
                  <a:lnTo>
                    <a:pt x="1673" y="506"/>
                  </a:lnTo>
                  <a:lnTo>
                    <a:pt x="1673" y="508"/>
                  </a:lnTo>
                  <a:lnTo>
                    <a:pt x="1655" y="541"/>
                  </a:lnTo>
                  <a:lnTo>
                    <a:pt x="1653" y="542"/>
                  </a:lnTo>
                  <a:lnTo>
                    <a:pt x="1651" y="542"/>
                  </a:lnTo>
                  <a:lnTo>
                    <a:pt x="1649" y="542"/>
                  </a:lnTo>
                  <a:lnTo>
                    <a:pt x="1649" y="541"/>
                  </a:lnTo>
                  <a:lnTo>
                    <a:pt x="1647" y="540"/>
                  </a:lnTo>
                  <a:lnTo>
                    <a:pt x="1649" y="540"/>
                  </a:lnTo>
                  <a:close/>
                  <a:moveTo>
                    <a:pt x="1679" y="483"/>
                  </a:moveTo>
                  <a:lnTo>
                    <a:pt x="1696" y="451"/>
                  </a:lnTo>
                  <a:lnTo>
                    <a:pt x="1696" y="449"/>
                  </a:lnTo>
                  <a:lnTo>
                    <a:pt x="1698" y="448"/>
                  </a:lnTo>
                  <a:lnTo>
                    <a:pt x="1700" y="448"/>
                  </a:lnTo>
                  <a:lnTo>
                    <a:pt x="1702" y="449"/>
                  </a:lnTo>
                  <a:lnTo>
                    <a:pt x="1704" y="449"/>
                  </a:lnTo>
                  <a:lnTo>
                    <a:pt x="1704" y="451"/>
                  </a:lnTo>
                  <a:lnTo>
                    <a:pt x="1704" y="452"/>
                  </a:lnTo>
                  <a:lnTo>
                    <a:pt x="1686" y="484"/>
                  </a:lnTo>
                  <a:lnTo>
                    <a:pt x="1684" y="485"/>
                  </a:lnTo>
                  <a:lnTo>
                    <a:pt x="1684" y="487"/>
                  </a:lnTo>
                  <a:lnTo>
                    <a:pt x="1682" y="487"/>
                  </a:lnTo>
                  <a:lnTo>
                    <a:pt x="1680" y="487"/>
                  </a:lnTo>
                  <a:lnTo>
                    <a:pt x="1680" y="485"/>
                  </a:lnTo>
                  <a:lnTo>
                    <a:pt x="1679" y="485"/>
                  </a:lnTo>
                  <a:lnTo>
                    <a:pt x="1679" y="484"/>
                  </a:lnTo>
                  <a:lnTo>
                    <a:pt x="1679" y="483"/>
                  </a:lnTo>
                  <a:close/>
                  <a:moveTo>
                    <a:pt x="1708" y="427"/>
                  </a:moveTo>
                  <a:lnTo>
                    <a:pt x="1726" y="394"/>
                  </a:lnTo>
                  <a:lnTo>
                    <a:pt x="1728" y="392"/>
                  </a:lnTo>
                  <a:lnTo>
                    <a:pt x="1730" y="392"/>
                  </a:lnTo>
                  <a:lnTo>
                    <a:pt x="1732" y="392"/>
                  </a:lnTo>
                  <a:lnTo>
                    <a:pt x="1734" y="392"/>
                  </a:lnTo>
                  <a:lnTo>
                    <a:pt x="1734" y="394"/>
                  </a:lnTo>
                  <a:lnTo>
                    <a:pt x="1734" y="395"/>
                  </a:lnTo>
                  <a:lnTo>
                    <a:pt x="1716" y="428"/>
                  </a:lnTo>
                  <a:lnTo>
                    <a:pt x="1716" y="430"/>
                  </a:lnTo>
                  <a:lnTo>
                    <a:pt x="1714" y="430"/>
                  </a:lnTo>
                  <a:lnTo>
                    <a:pt x="1712" y="430"/>
                  </a:lnTo>
                  <a:lnTo>
                    <a:pt x="1710" y="430"/>
                  </a:lnTo>
                  <a:lnTo>
                    <a:pt x="1708" y="428"/>
                  </a:lnTo>
                  <a:lnTo>
                    <a:pt x="1708" y="427"/>
                  </a:lnTo>
                  <a:close/>
                  <a:moveTo>
                    <a:pt x="1740" y="370"/>
                  </a:moveTo>
                  <a:lnTo>
                    <a:pt x="1758" y="338"/>
                  </a:lnTo>
                  <a:lnTo>
                    <a:pt x="1758" y="337"/>
                  </a:lnTo>
                  <a:lnTo>
                    <a:pt x="1760" y="335"/>
                  </a:lnTo>
                  <a:lnTo>
                    <a:pt x="1762" y="335"/>
                  </a:lnTo>
                  <a:lnTo>
                    <a:pt x="1764" y="337"/>
                  </a:lnTo>
                  <a:lnTo>
                    <a:pt x="1766" y="338"/>
                  </a:lnTo>
                  <a:lnTo>
                    <a:pt x="1766" y="339"/>
                  </a:lnTo>
                  <a:lnTo>
                    <a:pt x="1748" y="371"/>
                  </a:lnTo>
                  <a:lnTo>
                    <a:pt x="1746" y="373"/>
                  </a:lnTo>
                  <a:lnTo>
                    <a:pt x="1746" y="374"/>
                  </a:lnTo>
                  <a:lnTo>
                    <a:pt x="1744" y="374"/>
                  </a:lnTo>
                  <a:lnTo>
                    <a:pt x="1742" y="374"/>
                  </a:lnTo>
                  <a:lnTo>
                    <a:pt x="1740" y="373"/>
                  </a:lnTo>
                  <a:lnTo>
                    <a:pt x="1740" y="371"/>
                  </a:lnTo>
                  <a:lnTo>
                    <a:pt x="1740" y="370"/>
                  </a:lnTo>
                  <a:close/>
                  <a:moveTo>
                    <a:pt x="1770" y="314"/>
                  </a:moveTo>
                  <a:lnTo>
                    <a:pt x="1787" y="286"/>
                  </a:lnTo>
                  <a:lnTo>
                    <a:pt x="1789" y="281"/>
                  </a:lnTo>
                  <a:lnTo>
                    <a:pt x="1791" y="280"/>
                  </a:lnTo>
                  <a:lnTo>
                    <a:pt x="1793" y="280"/>
                  </a:lnTo>
                  <a:lnTo>
                    <a:pt x="1795" y="280"/>
                  </a:lnTo>
                  <a:lnTo>
                    <a:pt x="1795" y="281"/>
                  </a:lnTo>
                  <a:lnTo>
                    <a:pt x="1797" y="281"/>
                  </a:lnTo>
                  <a:lnTo>
                    <a:pt x="1797" y="282"/>
                  </a:lnTo>
                  <a:lnTo>
                    <a:pt x="1797" y="283"/>
                  </a:lnTo>
                  <a:lnTo>
                    <a:pt x="1793" y="287"/>
                  </a:lnTo>
                  <a:lnTo>
                    <a:pt x="1778" y="316"/>
                  </a:lnTo>
                  <a:lnTo>
                    <a:pt x="1778" y="317"/>
                  </a:lnTo>
                  <a:lnTo>
                    <a:pt x="1776" y="317"/>
                  </a:lnTo>
                  <a:lnTo>
                    <a:pt x="1774" y="317"/>
                  </a:lnTo>
                  <a:lnTo>
                    <a:pt x="1772" y="317"/>
                  </a:lnTo>
                  <a:lnTo>
                    <a:pt x="1770" y="316"/>
                  </a:lnTo>
                  <a:lnTo>
                    <a:pt x="1770" y="314"/>
                  </a:lnTo>
                  <a:close/>
                  <a:moveTo>
                    <a:pt x="1803" y="259"/>
                  </a:moveTo>
                  <a:lnTo>
                    <a:pt x="1813" y="244"/>
                  </a:lnTo>
                  <a:lnTo>
                    <a:pt x="1825" y="226"/>
                  </a:lnTo>
                  <a:lnTo>
                    <a:pt x="1825" y="225"/>
                  </a:lnTo>
                  <a:lnTo>
                    <a:pt x="1827" y="225"/>
                  </a:lnTo>
                  <a:lnTo>
                    <a:pt x="1827" y="224"/>
                  </a:lnTo>
                  <a:lnTo>
                    <a:pt x="1829" y="225"/>
                  </a:lnTo>
                  <a:lnTo>
                    <a:pt x="1831" y="225"/>
                  </a:lnTo>
                  <a:lnTo>
                    <a:pt x="1831" y="226"/>
                  </a:lnTo>
                  <a:lnTo>
                    <a:pt x="1831" y="228"/>
                  </a:lnTo>
                  <a:lnTo>
                    <a:pt x="1819" y="245"/>
                  </a:lnTo>
                  <a:lnTo>
                    <a:pt x="1811" y="260"/>
                  </a:lnTo>
                  <a:lnTo>
                    <a:pt x="1809" y="261"/>
                  </a:lnTo>
                  <a:lnTo>
                    <a:pt x="1807" y="261"/>
                  </a:lnTo>
                  <a:lnTo>
                    <a:pt x="1805" y="261"/>
                  </a:lnTo>
                  <a:lnTo>
                    <a:pt x="1803" y="260"/>
                  </a:lnTo>
                  <a:lnTo>
                    <a:pt x="1803" y="259"/>
                  </a:lnTo>
                  <a:close/>
                  <a:moveTo>
                    <a:pt x="1839" y="203"/>
                  </a:moveTo>
                  <a:lnTo>
                    <a:pt x="1867" y="172"/>
                  </a:lnTo>
                  <a:lnTo>
                    <a:pt x="1869" y="171"/>
                  </a:lnTo>
                  <a:lnTo>
                    <a:pt x="1871" y="171"/>
                  </a:lnTo>
                  <a:lnTo>
                    <a:pt x="1871" y="172"/>
                  </a:lnTo>
                  <a:lnTo>
                    <a:pt x="1873" y="172"/>
                  </a:lnTo>
                  <a:lnTo>
                    <a:pt x="1873" y="173"/>
                  </a:lnTo>
                  <a:lnTo>
                    <a:pt x="1875" y="174"/>
                  </a:lnTo>
                  <a:lnTo>
                    <a:pt x="1873" y="174"/>
                  </a:lnTo>
                  <a:lnTo>
                    <a:pt x="1847" y="205"/>
                  </a:lnTo>
                  <a:lnTo>
                    <a:pt x="1845" y="207"/>
                  </a:lnTo>
                  <a:lnTo>
                    <a:pt x="1843" y="207"/>
                  </a:lnTo>
                  <a:lnTo>
                    <a:pt x="1841" y="207"/>
                  </a:lnTo>
                  <a:lnTo>
                    <a:pt x="1841" y="205"/>
                  </a:lnTo>
                  <a:lnTo>
                    <a:pt x="1839" y="205"/>
                  </a:lnTo>
                  <a:lnTo>
                    <a:pt x="1839" y="204"/>
                  </a:lnTo>
                  <a:lnTo>
                    <a:pt x="1839" y="203"/>
                  </a:lnTo>
                  <a:close/>
                  <a:moveTo>
                    <a:pt x="1885" y="151"/>
                  </a:moveTo>
                  <a:lnTo>
                    <a:pt x="1898" y="131"/>
                  </a:lnTo>
                  <a:lnTo>
                    <a:pt x="1908" y="120"/>
                  </a:lnTo>
                  <a:lnTo>
                    <a:pt x="1910" y="119"/>
                  </a:lnTo>
                  <a:lnTo>
                    <a:pt x="1912" y="117"/>
                  </a:lnTo>
                  <a:lnTo>
                    <a:pt x="1914" y="119"/>
                  </a:lnTo>
                  <a:lnTo>
                    <a:pt x="1916" y="119"/>
                  </a:lnTo>
                  <a:lnTo>
                    <a:pt x="1916" y="120"/>
                  </a:lnTo>
                  <a:lnTo>
                    <a:pt x="1916" y="121"/>
                  </a:lnTo>
                  <a:lnTo>
                    <a:pt x="1906" y="133"/>
                  </a:lnTo>
                  <a:lnTo>
                    <a:pt x="1891" y="152"/>
                  </a:lnTo>
                  <a:lnTo>
                    <a:pt x="1891" y="153"/>
                  </a:lnTo>
                  <a:lnTo>
                    <a:pt x="1889" y="153"/>
                  </a:lnTo>
                  <a:lnTo>
                    <a:pt x="1887" y="154"/>
                  </a:lnTo>
                  <a:lnTo>
                    <a:pt x="1887" y="153"/>
                  </a:lnTo>
                  <a:lnTo>
                    <a:pt x="1885" y="153"/>
                  </a:lnTo>
                  <a:lnTo>
                    <a:pt x="1885" y="152"/>
                  </a:lnTo>
                  <a:lnTo>
                    <a:pt x="1885" y="151"/>
                  </a:lnTo>
                  <a:close/>
                  <a:moveTo>
                    <a:pt x="1928" y="97"/>
                  </a:moveTo>
                  <a:lnTo>
                    <a:pt x="1958" y="68"/>
                  </a:lnTo>
                  <a:lnTo>
                    <a:pt x="1960" y="67"/>
                  </a:lnTo>
                  <a:lnTo>
                    <a:pt x="1962" y="67"/>
                  </a:lnTo>
                  <a:lnTo>
                    <a:pt x="1964" y="68"/>
                  </a:lnTo>
                  <a:lnTo>
                    <a:pt x="1964" y="69"/>
                  </a:lnTo>
                  <a:lnTo>
                    <a:pt x="1964" y="70"/>
                  </a:lnTo>
                  <a:lnTo>
                    <a:pt x="1934" y="100"/>
                  </a:lnTo>
                  <a:lnTo>
                    <a:pt x="1932" y="101"/>
                  </a:lnTo>
                  <a:lnTo>
                    <a:pt x="1930" y="101"/>
                  </a:lnTo>
                  <a:lnTo>
                    <a:pt x="1928" y="101"/>
                  </a:lnTo>
                  <a:lnTo>
                    <a:pt x="1928" y="100"/>
                  </a:lnTo>
                  <a:lnTo>
                    <a:pt x="1926" y="99"/>
                  </a:lnTo>
                  <a:lnTo>
                    <a:pt x="1928" y="97"/>
                  </a:lnTo>
                  <a:close/>
                  <a:moveTo>
                    <a:pt x="1980" y="47"/>
                  </a:moveTo>
                  <a:lnTo>
                    <a:pt x="2019" y="22"/>
                  </a:lnTo>
                  <a:lnTo>
                    <a:pt x="2021" y="21"/>
                  </a:lnTo>
                  <a:lnTo>
                    <a:pt x="2023" y="22"/>
                  </a:lnTo>
                  <a:lnTo>
                    <a:pt x="2025" y="23"/>
                  </a:lnTo>
                  <a:lnTo>
                    <a:pt x="2025" y="24"/>
                  </a:lnTo>
                  <a:lnTo>
                    <a:pt x="2023" y="26"/>
                  </a:lnTo>
                  <a:lnTo>
                    <a:pt x="1986" y="50"/>
                  </a:lnTo>
                  <a:lnTo>
                    <a:pt x="1984" y="50"/>
                  </a:lnTo>
                  <a:lnTo>
                    <a:pt x="1984" y="52"/>
                  </a:lnTo>
                  <a:lnTo>
                    <a:pt x="1982" y="52"/>
                  </a:lnTo>
                  <a:lnTo>
                    <a:pt x="1980" y="50"/>
                  </a:lnTo>
                  <a:lnTo>
                    <a:pt x="1980" y="49"/>
                  </a:lnTo>
                  <a:lnTo>
                    <a:pt x="1980" y="48"/>
                  </a:lnTo>
                  <a:lnTo>
                    <a:pt x="1980" y="47"/>
                  </a:lnTo>
                  <a:close/>
                  <a:moveTo>
                    <a:pt x="2051" y="7"/>
                  </a:moveTo>
                  <a:lnTo>
                    <a:pt x="2057" y="6"/>
                  </a:lnTo>
                  <a:lnTo>
                    <a:pt x="2083" y="1"/>
                  </a:lnTo>
                  <a:lnTo>
                    <a:pt x="2085" y="0"/>
                  </a:lnTo>
                  <a:lnTo>
                    <a:pt x="2107" y="0"/>
                  </a:lnTo>
                  <a:lnTo>
                    <a:pt x="2108" y="1"/>
                  </a:lnTo>
                  <a:lnTo>
                    <a:pt x="2110" y="1"/>
                  </a:lnTo>
                  <a:lnTo>
                    <a:pt x="2110" y="2"/>
                  </a:lnTo>
                  <a:lnTo>
                    <a:pt x="2110" y="3"/>
                  </a:lnTo>
                  <a:lnTo>
                    <a:pt x="2110" y="5"/>
                  </a:lnTo>
                  <a:lnTo>
                    <a:pt x="2108" y="5"/>
                  </a:lnTo>
                  <a:lnTo>
                    <a:pt x="2107" y="5"/>
                  </a:lnTo>
                  <a:lnTo>
                    <a:pt x="2085" y="5"/>
                  </a:lnTo>
                  <a:lnTo>
                    <a:pt x="2059" y="11"/>
                  </a:lnTo>
                  <a:lnTo>
                    <a:pt x="2055" y="12"/>
                  </a:lnTo>
                  <a:lnTo>
                    <a:pt x="2053" y="12"/>
                  </a:lnTo>
                  <a:lnTo>
                    <a:pt x="2051" y="12"/>
                  </a:lnTo>
                  <a:lnTo>
                    <a:pt x="2049" y="11"/>
                  </a:lnTo>
                  <a:lnTo>
                    <a:pt x="2049" y="10"/>
                  </a:lnTo>
                  <a:lnTo>
                    <a:pt x="2051" y="8"/>
                  </a:lnTo>
                  <a:lnTo>
                    <a:pt x="2051" y="7"/>
                  </a:lnTo>
                  <a:close/>
                  <a:moveTo>
                    <a:pt x="2146" y="8"/>
                  </a:moveTo>
                  <a:lnTo>
                    <a:pt x="2172" y="14"/>
                  </a:lnTo>
                  <a:lnTo>
                    <a:pt x="2194" y="26"/>
                  </a:lnTo>
                  <a:lnTo>
                    <a:pt x="2194" y="27"/>
                  </a:lnTo>
                  <a:lnTo>
                    <a:pt x="2196" y="28"/>
                  </a:lnTo>
                  <a:lnTo>
                    <a:pt x="2196" y="29"/>
                  </a:lnTo>
                  <a:lnTo>
                    <a:pt x="2194" y="29"/>
                  </a:lnTo>
                  <a:lnTo>
                    <a:pt x="2194" y="31"/>
                  </a:lnTo>
                  <a:lnTo>
                    <a:pt x="2192" y="31"/>
                  </a:lnTo>
                  <a:lnTo>
                    <a:pt x="2190" y="31"/>
                  </a:lnTo>
                  <a:lnTo>
                    <a:pt x="2188" y="29"/>
                  </a:lnTo>
                  <a:lnTo>
                    <a:pt x="2168" y="18"/>
                  </a:lnTo>
                  <a:lnTo>
                    <a:pt x="2168" y="19"/>
                  </a:lnTo>
                  <a:lnTo>
                    <a:pt x="2142" y="13"/>
                  </a:lnTo>
                  <a:lnTo>
                    <a:pt x="2142" y="12"/>
                  </a:lnTo>
                  <a:lnTo>
                    <a:pt x="2140" y="11"/>
                  </a:lnTo>
                  <a:lnTo>
                    <a:pt x="2140" y="10"/>
                  </a:lnTo>
                  <a:lnTo>
                    <a:pt x="2142" y="8"/>
                  </a:lnTo>
                  <a:lnTo>
                    <a:pt x="2144" y="8"/>
                  </a:lnTo>
                  <a:lnTo>
                    <a:pt x="2146" y="8"/>
                  </a:lnTo>
                  <a:close/>
                  <a:moveTo>
                    <a:pt x="2219" y="45"/>
                  </a:moveTo>
                  <a:lnTo>
                    <a:pt x="2225" y="49"/>
                  </a:lnTo>
                  <a:lnTo>
                    <a:pt x="2251" y="71"/>
                  </a:lnTo>
                  <a:lnTo>
                    <a:pt x="2253" y="74"/>
                  </a:lnTo>
                  <a:lnTo>
                    <a:pt x="2253" y="75"/>
                  </a:lnTo>
                  <a:lnTo>
                    <a:pt x="2253" y="76"/>
                  </a:lnTo>
                  <a:lnTo>
                    <a:pt x="2251" y="76"/>
                  </a:lnTo>
                  <a:lnTo>
                    <a:pt x="2251" y="78"/>
                  </a:lnTo>
                  <a:lnTo>
                    <a:pt x="2249" y="78"/>
                  </a:lnTo>
                  <a:lnTo>
                    <a:pt x="2247" y="76"/>
                  </a:lnTo>
                  <a:lnTo>
                    <a:pt x="2245" y="74"/>
                  </a:lnTo>
                  <a:lnTo>
                    <a:pt x="2219" y="52"/>
                  </a:lnTo>
                  <a:lnTo>
                    <a:pt x="2214" y="48"/>
                  </a:lnTo>
                  <a:lnTo>
                    <a:pt x="2214" y="47"/>
                  </a:lnTo>
                  <a:lnTo>
                    <a:pt x="2214" y="45"/>
                  </a:lnTo>
                  <a:lnTo>
                    <a:pt x="2214" y="44"/>
                  </a:lnTo>
                  <a:lnTo>
                    <a:pt x="2215" y="44"/>
                  </a:lnTo>
                  <a:lnTo>
                    <a:pt x="2217" y="44"/>
                  </a:lnTo>
                  <a:lnTo>
                    <a:pt x="2219" y="44"/>
                  </a:lnTo>
                  <a:lnTo>
                    <a:pt x="2219" y="45"/>
                  </a:lnTo>
                  <a:close/>
                  <a:moveTo>
                    <a:pt x="2275" y="94"/>
                  </a:moveTo>
                  <a:lnTo>
                    <a:pt x="2277" y="97"/>
                  </a:lnTo>
                  <a:lnTo>
                    <a:pt x="2301" y="125"/>
                  </a:lnTo>
                  <a:lnTo>
                    <a:pt x="2301" y="126"/>
                  </a:lnTo>
                  <a:lnTo>
                    <a:pt x="2301" y="127"/>
                  </a:lnTo>
                  <a:lnTo>
                    <a:pt x="2299" y="128"/>
                  </a:lnTo>
                  <a:lnTo>
                    <a:pt x="2297" y="128"/>
                  </a:lnTo>
                  <a:lnTo>
                    <a:pt x="2295" y="128"/>
                  </a:lnTo>
                  <a:lnTo>
                    <a:pt x="2293" y="127"/>
                  </a:lnTo>
                  <a:lnTo>
                    <a:pt x="2271" y="100"/>
                  </a:lnTo>
                  <a:lnTo>
                    <a:pt x="2267" y="97"/>
                  </a:lnTo>
                  <a:lnTo>
                    <a:pt x="2267" y="96"/>
                  </a:lnTo>
                  <a:lnTo>
                    <a:pt x="2267" y="95"/>
                  </a:lnTo>
                  <a:lnTo>
                    <a:pt x="2267" y="94"/>
                  </a:lnTo>
                  <a:lnTo>
                    <a:pt x="2269" y="94"/>
                  </a:lnTo>
                  <a:lnTo>
                    <a:pt x="2271" y="94"/>
                  </a:lnTo>
                  <a:lnTo>
                    <a:pt x="2273" y="94"/>
                  </a:lnTo>
                  <a:lnTo>
                    <a:pt x="2275" y="94"/>
                  </a:lnTo>
                  <a:close/>
                  <a:moveTo>
                    <a:pt x="2319" y="147"/>
                  </a:moveTo>
                  <a:lnTo>
                    <a:pt x="2328" y="162"/>
                  </a:lnTo>
                  <a:lnTo>
                    <a:pt x="2340" y="179"/>
                  </a:lnTo>
                  <a:lnTo>
                    <a:pt x="2340" y="181"/>
                  </a:lnTo>
                  <a:lnTo>
                    <a:pt x="2340" y="182"/>
                  </a:lnTo>
                  <a:lnTo>
                    <a:pt x="2338" y="183"/>
                  </a:lnTo>
                  <a:lnTo>
                    <a:pt x="2336" y="183"/>
                  </a:lnTo>
                  <a:lnTo>
                    <a:pt x="2334" y="183"/>
                  </a:lnTo>
                  <a:lnTo>
                    <a:pt x="2334" y="182"/>
                  </a:lnTo>
                  <a:lnTo>
                    <a:pt x="2332" y="182"/>
                  </a:lnTo>
                  <a:lnTo>
                    <a:pt x="2322" y="164"/>
                  </a:lnTo>
                  <a:lnTo>
                    <a:pt x="2311" y="150"/>
                  </a:lnTo>
                  <a:lnTo>
                    <a:pt x="2311" y="148"/>
                  </a:lnTo>
                  <a:lnTo>
                    <a:pt x="2311" y="147"/>
                  </a:lnTo>
                  <a:lnTo>
                    <a:pt x="2313" y="146"/>
                  </a:lnTo>
                  <a:lnTo>
                    <a:pt x="2315" y="146"/>
                  </a:lnTo>
                  <a:lnTo>
                    <a:pt x="2317" y="146"/>
                  </a:lnTo>
                  <a:lnTo>
                    <a:pt x="2317" y="147"/>
                  </a:lnTo>
                  <a:lnTo>
                    <a:pt x="2319" y="147"/>
                  </a:lnTo>
                  <a:close/>
                  <a:moveTo>
                    <a:pt x="2356" y="203"/>
                  </a:moveTo>
                  <a:lnTo>
                    <a:pt x="2376" y="234"/>
                  </a:lnTo>
                  <a:lnTo>
                    <a:pt x="2376" y="235"/>
                  </a:lnTo>
                  <a:lnTo>
                    <a:pt x="2376" y="236"/>
                  </a:lnTo>
                  <a:lnTo>
                    <a:pt x="2376" y="237"/>
                  </a:lnTo>
                  <a:lnTo>
                    <a:pt x="2374" y="237"/>
                  </a:lnTo>
                  <a:lnTo>
                    <a:pt x="2372" y="237"/>
                  </a:lnTo>
                  <a:lnTo>
                    <a:pt x="2370" y="237"/>
                  </a:lnTo>
                  <a:lnTo>
                    <a:pt x="2370" y="236"/>
                  </a:lnTo>
                  <a:lnTo>
                    <a:pt x="2348" y="204"/>
                  </a:lnTo>
                  <a:lnTo>
                    <a:pt x="2348" y="203"/>
                  </a:lnTo>
                  <a:lnTo>
                    <a:pt x="2348" y="202"/>
                  </a:lnTo>
                  <a:lnTo>
                    <a:pt x="2350" y="200"/>
                  </a:lnTo>
                  <a:lnTo>
                    <a:pt x="2352" y="200"/>
                  </a:lnTo>
                  <a:lnTo>
                    <a:pt x="2354" y="200"/>
                  </a:lnTo>
                  <a:lnTo>
                    <a:pt x="2354" y="202"/>
                  </a:lnTo>
                  <a:lnTo>
                    <a:pt x="2356" y="203"/>
                  </a:lnTo>
                  <a:close/>
                  <a:moveTo>
                    <a:pt x="2392" y="257"/>
                  </a:moveTo>
                  <a:lnTo>
                    <a:pt x="2406" y="283"/>
                  </a:lnTo>
                  <a:lnTo>
                    <a:pt x="2412" y="290"/>
                  </a:lnTo>
                  <a:lnTo>
                    <a:pt x="2412" y="291"/>
                  </a:lnTo>
                  <a:lnTo>
                    <a:pt x="2410" y="292"/>
                  </a:lnTo>
                  <a:lnTo>
                    <a:pt x="2408" y="293"/>
                  </a:lnTo>
                  <a:lnTo>
                    <a:pt x="2406" y="293"/>
                  </a:lnTo>
                  <a:lnTo>
                    <a:pt x="2404" y="292"/>
                  </a:lnTo>
                  <a:lnTo>
                    <a:pt x="2400" y="285"/>
                  </a:lnTo>
                  <a:lnTo>
                    <a:pt x="2384" y="260"/>
                  </a:lnTo>
                  <a:lnTo>
                    <a:pt x="2384" y="259"/>
                  </a:lnTo>
                  <a:lnTo>
                    <a:pt x="2384" y="257"/>
                  </a:lnTo>
                  <a:lnTo>
                    <a:pt x="2384" y="256"/>
                  </a:lnTo>
                  <a:lnTo>
                    <a:pt x="2386" y="256"/>
                  </a:lnTo>
                  <a:lnTo>
                    <a:pt x="2388" y="256"/>
                  </a:lnTo>
                  <a:lnTo>
                    <a:pt x="2390" y="256"/>
                  </a:lnTo>
                  <a:lnTo>
                    <a:pt x="2392" y="257"/>
                  </a:lnTo>
                  <a:close/>
                  <a:moveTo>
                    <a:pt x="2424" y="313"/>
                  </a:moveTo>
                  <a:lnTo>
                    <a:pt x="2433" y="328"/>
                  </a:lnTo>
                  <a:lnTo>
                    <a:pt x="2445" y="345"/>
                  </a:lnTo>
                  <a:lnTo>
                    <a:pt x="2445" y="347"/>
                  </a:lnTo>
                  <a:lnTo>
                    <a:pt x="2445" y="348"/>
                  </a:lnTo>
                  <a:lnTo>
                    <a:pt x="2443" y="348"/>
                  </a:lnTo>
                  <a:lnTo>
                    <a:pt x="2441" y="349"/>
                  </a:lnTo>
                  <a:lnTo>
                    <a:pt x="2441" y="348"/>
                  </a:lnTo>
                  <a:lnTo>
                    <a:pt x="2439" y="348"/>
                  </a:lnTo>
                  <a:lnTo>
                    <a:pt x="2439" y="347"/>
                  </a:lnTo>
                  <a:lnTo>
                    <a:pt x="2426" y="329"/>
                  </a:lnTo>
                  <a:lnTo>
                    <a:pt x="2418" y="316"/>
                  </a:lnTo>
                  <a:lnTo>
                    <a:pt x="2416" y="314"/>
                  </a:lnTo>
                  <a:lnTo>
                    <a:pt x="2418" y="313"/>
                  </a:lnTo>
                  <a:lnTo>
                    <a:pt x="2418" y="312"/>
                  </a:lnTo>
                  <a:lnTo>
                    <a:pt x="2420" y="312"/>
                  </a:lnTo>
                  <a:lnTo>
                    <a:pt x="2422" y="312"/>
                  </a:lnTo>
                  <a:lnTo>
                    <a:pt x="2424" y="312"/>
                  </a:lnTo>
                  <a:lnTo>
                    <a:pt x="2424" y="313"/>
                  </a:lnTo>
                  <a:close/>
                  <a:moveTo>
                    <a:pt x="2463" y="368"/>
                  </a:moveTo>
                  <a:lnTo>
                    <a:pt x="2467" y="373"/>
                  </a:lnTo>
                  <a:lnTo>
                    <a:pt x="2481" y="400"/>
                  </a:lnTo>
                  <a:lnTo>
                    <a:pt x="2483" y="401"/>
                  </a:lnTo>
                  <a:lnTo>
                    <a:pt x="2481" y="402"/>
                  </a:lnTo>
                  <a:lnTo>
                    <a:pt x="2479" y="404"/>
                  </a:lnTo>
                  <a:lnTo>
                    <a:pt x="2477" y="404"/>
                  </a:lnTo>
                  <a:lnTo>
                    <a:pt x="2475" y="402"/>
                  </a:lnTo>
                  <a:lnTo>
                    <a:pt x="2459" y="375"/>
                  </a:lnTo>
                  <a:lnTo>
                    <a:pt x="2455" y="369"/>
                  </a:lnTo>
                  <a:lnTo>
                    <a:pt x="2455" y="368"/>
                  </a:lnTo>
                  <a:lnTo>
                    <a:pt x="2455" y="366"/>
                  </a:lnTo>
                  <a:lnTo>
                    <a:pt x="2457" y="366"/>
                  </a:lnTo>
                  <a:lnTo>
                    <a:pt x="2459" y="366"/>
                  </a:lnTo>
                  <a:lnTo>
                    <a:pt x="2461" y="366"/>
                  </a:lnTo>
                  <a:lnTo>
                    <a:pt x="2463" y="368"/>
                  </a:lnTo>
                  <a:close/>
                  <a:moveTo>
                    <a:pt x="2495" y="423"/>
                  </a:moveTo>
                  <a:lnTo>
                    <a:pt x="2513" y="457"/>
                  </a:lnTo>
                  <a:lnTo>
                    <a:pt x="2513" y="458"/>
                  </a:lnTo>
                  <a:lnTo>
                    <a:pt x="2511" y="459"/>
                  </a:lnTo>
                  <a:lnTo>
                    <a:pt x="2509" y="459"/>
                  </a:lnTo>
                  <a:lnTo>
                    <a:pt x="2507" y="459"/>
                  </a:lnTo>
                  <a:lnTo>
                    <a:pt x="2505" y="459"/>
                  </a:lnTo>
                  <a:lnTo>
                    <a:pt x="2505" y="458"/>
                  </a:lnTo>
                  <a:lnTo>
                    <a:pt x="2487" y="425"/>
                  </a:lnTo>
                  <a:lnTo>
                    <a:pt x="2487" y="423"/>
                  </a:lnTo>
                  <a:lnTo>
                    <a:pt x="2489" y="422"/>
                  </a:lnTo>
                  <a:lnTo>
                    <a:pt x="2491" y="422"/>
                  </a:lnTo>
                  <a:lnTo>
                    <a:pt x="2493" y="422"/>
                  </a:lnTo>
                  <a:lnTo>
                    <a:pt x="2493" y="423"/>
                  </a:lnTo>
                  <a:lnTo>
                    <a:pt x="2495" y="423"/>
                  </a:lnTo>
                  <a:close/>
                  <a:moveTo>
                    <a:pt x="2525" y="480"/>
                  </a:moveTo>
                  <a:lnTo>
                    <a:pt x="2542" y="513"/>
                  </a:lnTo>
                  <a:lnTo>
                    <a:pt x="2542" y="514"/>
                  </a:lnTo>
                  <a:lnTo>
                    <a:pt x="2542" y="515"/>
                  </a:lnTo>
                  <a:lnTo>
                    <a:pt x="2540" y="516"/>
                  </a:lnTo>
                  <a:lnTo>
                    <a:pt x="2538" y="516"/>
                  </a:lnTo>
                  <a:lnTo>
                    <a:pt x="2537" y="516"/>
                  </a:lnTo>
                  <a:lnTo>
                    <a:pt x="2537" y="515"/>
                  </a:lnTo>
                  <a:lnTo>
                    <a:pt x="2535" y="514"/>
                  </a:lnTo>
                  <a:lnTo>
                    <a:pt x="2517" y="482"/>
                  </a:lnTo>
                  <a:lnTo>
                    <a:pt x="2517" y="480"/>
                  </a:lnTo>
                  <a:lnTo>
                    <a:pt x="2519" y="479"/>
                  </a:lnTo>
                  <a:lnTo>
                    <a:pt x="2521" y="478"/>
                  </a:lnTo>
                  <a:lnTo>
                    <a:pt x="2523" y="478"/>
                  </a:lnTo>
                  <a:lnTo>
                    <a:pt x="2525" y="479"/>
                  </a:lnTo>
                  <a:lnTo>
                    <a:pt x="2525" y="480"/>
                  </a:lnTo>
                  <a:close/>
                  <a:moveTo>
                    <a:pt x="2556" y="536"/>
                  </a:moveTo>
                  <a:lnTo>
                    <a:pt x="2574" y="570"/>
                  </a:lnTo>
                  <a:lnTo>
                    <a:pt x="2574" y="571"/>
                  </a:lnTo>
                  <a:lnTo>
                    <a:pt x="2572" y="572"/>
                  </a:lnTo>
                  <a:lnTo>
                    <a:pt x="2570" y="572"/>
                  </a:lnTo>
                  <a:lnTo>
                    <a:pt x="2568" y="572"/>
                  </a:lnTo>
                  <a:lnTo>
                    <a:pt x="2566" y="572"/>
                  </a:lnTo>
                  <a:lnTo>
                    <a:pt x="2566" y="571"/>
                  </a:lnTo>
                  <a:lnTo>
                    <a:pt x="2548" y="537"/>
                  </a:lnTo>
                  <a:lnTo>
                    <a:pt x="2548" y="536"/>
                  </a:lnTo>
                  <a:lnTo>
                    <a:pt x="2548" y="535"/>
                  </a:lnTo>
                  <a:lnTo>
                    <a:pt x="2550" y="535"/>
                  </a:lnTo>
                  <a:lnTo>
                    <a:pt x="2552" y="535"/>
                  </a:lnTo>
                  <a:lnTo>
                    <a:pt x="2554" y="535"/>
                  </a:lnTo>
                  <a:lnTo>
                    <a:pt x="2556" y="536"/>
                  </a:lnTo>
                  <a:close/>
                  <a:moveTo>
                    <a:pt x="2586" y="593"/>
                  </a:moveTo>
                  <a:lnTo>
                    <a:pt x="2596" y="612"/>
                  </a:lnTo>
                  <a:lnTo>
                    <a:pt x="2604" y="625"/>
                  </a:lnTo>
                  <a:lnTo>
                    <a:pt x="2604" y="627"/>
                  </a:lnTo>
                  <a:lnTo>
                    <a:pt x="2604" y="628"/>
                  </a:lnTo>
                  <a:lnTo>
                    <a:pt x="2602" y="629"/>
                  </a:lnTo>
                  <a:lnTo>
                    <a:pt x="2600" y="629"/>
                  </a:lnTo>
                  <a:lnTo>
                    <a:pt x="2598" y="629"/>
                  </a:lnTo>
                  <a:lnTo>
                    <a:pt x="2598" y="628"/>
                  </a:lnTo>
                  <a:lnTo>
                    <a:pt x="2596" y="627"/>
                  </a:lnTo>
                  <a:lnTo>
                    <a:pt x="2590" y="614"/>
                  </a:lnTo>
                  <a:lnTo>
                    <a:pt x="2578" y="594"/>
                  </a:lnTo>
                  <a:lnTo>
                    <a:pt x="2578" y="593"/>
                  </a:lnTo>
                  <a:lnTo>
                    <a:pt x="2578" y="592"/>
                  </a:lnTo>
                  <a:lnTo>
                    <a:pt x="2580" y="592"/>
                  </a:lnTo>
                  <a:lnTo>
                    <a:pt x="2580" y="591"/>
                  </a:lnTo>
                  <a:lnTo>
                    <a:pt x="2582" y="591"/>
                  </a:lnTo>
                  <a:lnTo>
                    <a:pt x="2584" y="591"/>
                  </a:lnTo>
                  <a:lnTo>
                    <a:pt x="2586" y="592"/>
                  </a:lnTo>
                  <a:lnTo>
                    <a:pt x="2586" y="593"/>
                  </a:lnTo>
                  <a:close/>
                  <a:moveTo>
                    <a:pt x="2618" y="649"/>
                  </a:moveTo>
                  <a:lnTo>
                    <a:pt x="2636" y="681"/>
                  </a:lnTo>
                  <a:lnTo>
                    <a:pt x="2638" y="682"/>
                  </a:lnTo>
                  <a:lnTo>
                    <a:pt x="2636" y="684"/>
                  </a:lnTo>
                  <a:lnTo>
                    <a:pt x="2634" y="685"/>
                  </a:lnTo>
                  <a:lnTo>
                    <a:pt x="2632" y="685"/>
                  </a:lnTo>
                  <a:lnTo>
                    <a:pt x="2630" y="684"/>
                  </a:lnTo>
                  <a:lnTo>
                    <a:pt x="2610" y="650"/>
                  </a:lnTo>
                  <a:lnTo>
                    <a:pt x="2610" y="649"/>
                  </a:lnTo>
                  <a:lnTo>
                    <a:pt x="2612" y="648"/>
                  </a:lnTo>
                  <a:lnTo>
                    <a:pt x="2614" y="648"/>
                  </a:lnTo>
                  <a:lnTo>
                    <a:pt x="2616" y="648"/>
                  </a:lnTo>
                  <a:lnTo>
                    <a:pt x="2618" y="648"/>
                  </a:lnTo>
                  <a:lnTo>
                    <a:pt x="2618" y="649"/>
                  </a:lnTo>
                  <a:close/>
                  <a:moveTo>
                    <a:pt x="2649" y="705"/>
                  </a:moveTo>
                  <a:lnTo>
                    <a:pt x="2671" y="737"/>
                  </a:lnTo>
                  <a:lnTo>
                    <a:pt x="2671" y="738"/>
                  </a:lnTo>
                  <a:lnTo>
                    <a:pt x="2669" y="739"/>
                  </a:lnTo>
                  <a:lnTo>
                    <a:pt x="2667" y="741"/>
                  </a:lnTo>
                  <a:lnTo>
                    <a:pt x="2665" y="739"/>
                  </a:lnTo>
                  <a:lnTo>
                    <a:pt x="2663" y="738"/>
                  </a:lnTo>
                  <a:lnTo>
                    <a:pt x="2644" y="706"/>
                  </a:lnTo>
                  <a:lnTo>
                    <a:pt x="2642" y="706"/>
                  </a:lnTo>
                  <a:lnTo>
                    <a:pt x="2644" y="705"/>
                  </a:lnTo>
                  <a:lnTo>
                    <a:pt x="2644" y="703"/>
                  </a:lnTo>
                  <a:lnTo>
                    <a:pt x="2645" y="703"/>
                  </a:lnTo>
                  <a:lnTo>
                    <a:pt x="2647" y="703"/>
                  </a:lnTo>
                  <a:lnTo>
                    <a:pt x="2649" y="703"/>
                  </a:lnTo>
                  <a:lnTo>
                    <a:pt x="2649" y="705"/>
                  </a:lnTo>
                  <a:close/>
                  <a:moveTo>
                    <a:pt x="2685" y="759"/>
                  </a:moveTo>
                  <a:lnTo>
                    <a:pt x="2701" y="780"/>
                  </a:lnTo>
                  <a:lnTo>
                    <a:pt x="2707" y="791"/>
                  </a:lnTo>
                  <a:lnTo>
                    <a:pt x="2709" y="793"/>
                  </a:lnTo>
                  <a:lnTo>
                    <a:pt x="2707" y="794"/>
                  </a:lnTo>
                  <a:lnTo>
                    <a:pt x="2705" y="795"/>
                  </a:lnTo>
                  <a:lnTo>
                    <a:pt x="2703" y="795"/>
                  </a:lnTo>
                  <a:lnTo>
                    <a:pt x="2701" y="794"/>
                  </a:lnTo>
                  <a:lnTo>
                    <a:pt x="2693" y="783"/>
                  </a:lnTo>
                  <a:lnTo>
                    <a:pt x="2679" y="762"/>
                  </a:lnTo>
                  <a:lnTo>
                    <a:pt x="2679" y="760"/>
                  </a:lnTo>
                  <a:lnTo>
                    <a:pt x="2679" y="759"/>
                  </a:lnTo>
                  <a:lnTo>
                    <a:pt x="2681" y="758"/>
                  </a:lnTo>
                  <a:lnTo>
                    <a:pt x="2683" y="758"/>
                  </a:lnTo>
                  <a:lnTo>
                    <a:pt x="2685" y="759"/>
                  </a:lnTo>
                  <a:close/>
                  <a:moveTo>
                    <a:pt x="2723" y="814"/>
                  </a:moveTo>
                  <a:lnTo>
                    <a:pt x="2727" y="817"/>
                  </a:lnTo>
                  <a:lnTo>
                    <a:pt x="2725" y="817"/>
                  </a:lnTo>
                  <a:lnTo>
                    <a:pt x="2754" y="842"/>
                  </a:lnTo>
                  <a:lnTo>
                    <a:pt x="2754" y="843"/>
                  </a:lnTo>
                  <a:lnTo>
                    <a:pt x="2754" y="845"/>
                  </a:lnTo>
                  <a:lnTo>
                    <a:pt x="2752" y="846"/>
                  </a:lnTo>
                  <a:lnTo>
                    <a:pt x="2751" y="846"/>
                  </a:lnTo>
                  <a:lnTo>
                    <a:pt x="2749" y="846"/>
                  </a:lnTo>
                  <a:lnTo>
                    <a:pt x="2749" y="845"/>
                  </a:lnTo>
                  <a:lnTo>
                    <a:pt x="2719" y="820"/>
                  </a:lnTo>
                  <a:lnTo>
                    <a:pt x="2719" y="819"/>
                  </a:lnTo>
                  <a:lnTo>
                    <a:pt x="2717" y="816"/>
                  </a:lnTo>
                  <a:lnTo>
                    <a:pt x="2717" y="815"/>
                  </a:lnTo>
                  <a:lnTo>
                    <a:pt x="2717" y="814"/>
                  </a:lnTo>
                  <a:lnTo>
                    <a:pt x="2719" y="812"/>
                  </a:lnTo>
                  <a:lnTo>
                    <a:pt x="2721" y="812"/>
                  </a:lnTo>
                  <a:lnTo>
                    <a:pt x="2723" y="814"/>
                  </a:lnTo>
                  <a:close/>
                  <a:moveTo>
                    <a:pt x="2774" y="864"/>
                  </a:moveTo>
                  <a:lnTo>
                    <a:pt x="2786" y="879"/>
                  </a:lnTo>
                  <a:lnTo>
                    <a:pt x="2786" y="878"/>
                  </a:lnTo>
                  <a:lnTo>
                    <a:pt x="2802" y="893"/>
                  </a:lnTo>
                  <a:lnTo>
                    <a:pt x="2804" y="894"/>
                  </a:lnTo>
                  <a:lnTo>
                    <a:pt x="2804" y="895"/>
                  </a:lnTo>
                  <a:lnTo>
                    <a:pt x="2802" y="895"/>
                  </a:lnTo>
                  <a:lnTo>
                    <a:pt x="2802" y="897"/>
                  </a:lnTo>
                  <a:lnTo>
                    <a:pt x="2800" y="897"/>
                  </a:lnTo>
                  <a:lnTo>
                    <a:pt x="2798" y="897"/>
                  </a:lnTo>
                  <a:lnTo>
                    <a:pt x="2796" y="897"/>
                  </a:lnTo>
                  <a:lnTo>
                    <a:pt x="2780" y="882"/>
                  </a:lnTo>
                  <a:lnTo>
                    <a:pt x="2778" y="882"/>
                  </a:lnTo>
                  <a:lnTo>
                    <a:pt x="2766" y="867"/>
                  </a:lnTo>
                  <a:lnTo>
                    <a:pt x="2766" y="866"/>
                  </a:lnTo>
                  <a:lnTo>
                    <a:pt x="2766" y="864"/>
                  </a:lnTo>
                  <a:lnTo>
                    <a:pt x="2766" y="863"/>
                  </a:lnTo>
                  <a:lnTo>
                    <a:pt x="2768" y="863"/>
                  </a:lnTo>
                  <a:lnTo>
                    <a:pt x="2770" y="863"/>
                  </a:lnTo>
                  <a:lnTo>
                    <a:pt x="2772" y="863"/>
                  </a:lnTo>
                  <a:lnTo>
                    <a:pt x="2774" y="864"/>
                  </a:lnTo>
                  <a:close/>
                  <a:moveTo>
                    <a:pt x="2826" y="914"/>
                  </a:moveTo>
                  <a:lnTo>
                    <a:pt x="2838" y="924"/>
                  </a:lnTo>
                  <a:lnTo>
                    <a:pt x="2861" y="939"/>
                  </a:lnTo>
                  <a:lnTo>
                    <a:pt x="2863" y="940"/>
                  </a:lnTo>
                  <a:lnTo>
                    <a:pt x="2863" y="941"/>
                  </a:lnTo>
                  <a:lnTo>
                    <a:pt x="2863" y="942"/>
                  </a:lnTo>
                  <a:lnTo>
                    <a:pt x="2861" y="942"/>
                  </a:lnTo>
                  <a:lnTo>
                    <a:pt x="2859" y="944"/>
                  </a:lnTo>
                  <a:lnTo>
                    <a:pt x="2858" y="944"/>
                  </a:lnTo>
                  <a:lnTo>
                    <a:pt x="2856" y="942"/>
                  </a:lnTo>
                  <a:lnTo>
                    <a:pt x="2832" y="926"/>
                  </a:lnTo>
                  <a:lnTo>
                    <a:pt x="2820" y="916"/>
                  </a:lnTo>
                  <a:lnTo>
                    <a:pt x="2818" y="915"/>
                  </a:lnTo>
                  <a:lnTo>
                    <a:pt x="2818" y="914"/>
                  </a:lnTo>
                  <a:lnTo>
                    <a:pt x="2820" y="914"/>
                  </a:lnTo>
                  <a:lnTo>
                    <a:pt x="2820" y="913"/>
                  </a:lnTo>
                  <a:lnTo>
                    <a:pt x="2822" y="913"/>
                  </a:lnTo>
                  <a:lnTo>
                    <a:pt x="2824" y="913"/>
                  </a:lnTo>
                  <a:lnTo>
                    <a:pt x="2826" y="914"/>
                  </a:lnTo>
                  <a:close/>
                  <a:moveTo>
                    <a:pt x="2893" y="952"/>
                  </a:moveTo>
                  <a:lnTo>
                    <a:pt x="2913" y="956"/>
                  </a:lnTo>
                  <a:lnTo>
                    <a:pt x="2939" y="959"/>
                  </a:lnTo>
                  <a:lnTo>
                    <a:pt x="2937" y="959"/>
                  </a:lnTo>
                  <a:lnTo>
                    <a:pt x="2945" y="959"/>
                  </a:lnTo>
                  <a:lnTo>
                    <a:pt x="2947" y="959"/>
                  </a:lnTo>
                  <a:lnTo>
                    <a:pt x="2949" y="959"/>
                  </a:lnTo>
                  <a:lnTo>
                    <a:pt x="2949" y="960"/>
                  </a:lnTo>
                  <a:lnTo>
                    <a:pt x="2951" y="960"/>
                  </a:lnTo>
                  <a:lnTo>
                    <a:pt x="2951" y="961"/>
                  </a:lnTo>
                  <a:lnTo>
                    <a:pt x="2949" y="962"/>
                  </a:lnTo>
                  <a:lnTo>
                    <a:pt x="2947" y="964"/>
                  </a:lnTo>
                  <a:lnTo>
                    <a:pt x="2939" y="964"/>
                  </a:lnTo>
                  <a:lnTo>
                    <a:pt x="2937" y="964"/>
                  </a:lnTo>
                  <a:lnTo>
                    <a:pt x="2911" y="961"/>
                  </a:lnTo>
                  <a:lnTo>
                    <a:pt x="2891" y="957"/>
                  </a:lnTo>
                  <a:lnTo>
                    <a:pt x="2889" y="956"/>
                  </a:lnTo>
                  <a:lnTo>
                    <a:pt x="2887" y="955"/>
                  </a:lnTo>
                  <a:lnTo>
                    <a:pt x="2889" y="954"/>
                  </a:lnTo>
                  <a:lnTo>
                    <a:pt x="2889" y="952"/>
                  </a:lnTo>
                  <a:lnTo>
                    <a:pt x="2891" y="952"/>
                  </a:lnTo>
                  <a:lnTo>
                    <a:pt x="2893" y="952"/>
                  </a:lnTo>
                  <a:close/>
                  <a:moveTo>
                    <a:pt x="2980" y="950"/>
                  </a:moveTo>
                  <a:lnTo>
                    <a:pt x="2988" y="949"/>
                  </a:lnTo>
                  <a:lnTo>
                    <a:pt x="3014" y="938"/>
                  </a:lnTo>
                  <a:lnTo>
                    <a:pt x="3026" y="931"/>
                  </a:lnTo>
                  <a:lnTo>
                    <a:pt x="3028" y="930"/>
                  </a:lnTo>
                  <a:lnTo>
                    <a:pt x="3030" y="931"/>
                  </a:lnTo>
                  <a:lnTo>
                    <a:pt x="3032" y="931"/>
                  </a:lnTo>
                  <a:lnTo>
                    <a:pt x="3032" y="933"/>
                  </a:lnTo>
                  <a:lnTo>
                    <a:pt x="3032" y="934"/>
                  </a:lnTo>
                  <a:lnTo>
                    <a:pt x="3030" y="935"/>
                  </a:lnTo>
                  <a:lnTo>
                    <a:pt x="3018" y="941"/>
                  </a:lnTo>
                  <a:lnTo>
                    <a:pt x="2992" y="952"/>
                  </a:lnTo>
                  <a:lnTo>
                    <a:pt x="2984" y="955"/>
                  </a:lnTo>
                  <a:lnTo>
                    <a:pt x="2982" y="955"/>
                  </a:lnTo>
                  <a:lnTo>
                    <a:pt x="2980" y="955"/>
                  </a:lnTo>
                  <a:lnTo>
                    <a:pt x="2978" y="954"/>
                  </a:lnTo>
                  <a:lnTo>
                    <a:pt x="2978" y="952"/>
                  </a:lnTo>
                  <a:lnTo>
                    <a:pt x="2980" y="951"/>
                  </a:lnTo>
                  <a:lnTo>
                    <a:pt x="2980" y="950"/>
                  </a:lnTo>
                  <a:close/>
                  <a:moveTo>
                    <a:pt x="3054" y="915"/>
                  </a:moveTo>
                  <a:lnTo>
                    <a:pt x="3073" y="900"/>
                  </a:lnTo>
                  <a:lnTo>
                    <a:pt x="3087" y="887"/>
                  </a:lnTo>
                  <a:lnTo>
                    <a:pt x="3089" y="887"/>
                  </a:lnTo>
                  <a:lnTo>
                    <a:pt x="3091" y="887"/>
                  </a:lnTo>
                  <a:lnTo>
                    <a:pt x="3093" y="887"/>
                  </a:lnTo>
                  <a:lnTo>
                    <a:pt x="3093" y="888"/>
                  </a:lnTo>
                  <a:lnTo>
                    <a:pt x="3093" y="889"/>
                  </a:lnTo>
                  <a:lnTo>
                    <a:pt x="3093" y="890"/>
                  </a:lnTo>
                  <a:lnTo>
                    <a:pt x="3079" y="904"/>
                  </a:lnTo>
                  <a:lnTo>
                    <a:pt x="3062" y="918"/>
                  </a:lnTo>
                  <a:lnTo>
                    <a:pt x="3060" y="919"/>
                  </a:lnTo>
                  <a:lnTo>
                    <a:pt x="3058" y="919"/>
                  </a:lnTo>
                  <a:lnTo>
                    <a:pt x="3056" y="919"/>
                  </a:lnTo>
                  <a:lnTo>
                    <a:pt x="3054" y="918"/>
                  </a:lnTo>
                  <a:lnTo>
                    <a:pt x="3054" y="916"/>
                  </a:lnTo>
                  <a:lnTo>
                    <a:pt x="3054" y="915"/>
                  </a:lnTo>
                  <a:close/>
                  <a:moveTo>
                    <a:pt x="3107" y="866"/>
                  </a:moveTo>
                  <a:lnTo>
                    <a:pt x="3133" y="835"/>
                  </a:lnTo>
                  <a:lnTo>
                    <a:pt x="3135" y="835"/>
                  </a:lnTo>
                  <a:lnTo>
                    <a:pt x="3137" y="833"/>
                  </a:lnTo>
                  <a:lnTo>
                    <a:pt x="3139" y="835"/>
                  </a:lnTo>
                  <a:lnTo>
                    <a:pt x="3139" y="836"/>
                  </a:lnTo>
                  <a:lnTo>
                    <a:pt x="3141" y="837"/>
                  </a:lnTo>
                  <a:lnTo>
                    <a:pt x="3139" y="837"/>
                  </a:lnTo>
                  <a:lnTo>
                    <a:pt x="3113" y="868"/>
                  </a:lnTo>
                  <a:lnTo>
                    <a:pt x="3113" y="869"/>
                  </a:lnTo>
                  <a:lnTo>
                    <a:pt x="3111" y="869"/>
                  </a:lnTo>
                  <a:lnTo>
                    <a:pt x="3109" y="869"/>
                  </a:lnTo>
                  <a:lnTo>
                    <a:pt x="3107" y="868"/>
                  </a:lnTo>
                  <a:lnTo>
                    <a:pt x="3107" y="867"/>
                  </a:lnTo>
                  <a:lnTo>
                    <a:pt x="3107" y="866"/>
                  </a:lnTo>
                  <a:close/>
                  <a:moveTo>
                    <a:pt x="3151" y="814"/>
                  </a:moveTo>
                  <a:lnTo>
                    <a:pt x="3173" y="781"/>
                  </a:lnTo>
                  <a:lnTo>
                    <a:pt x="3175" y="781"/>
                  </a:lnTo>
                  <a:lnTo>
                    <a:pt x="3175" y="780"/>
                  </a:lnTo>
                  <a:lnTo>
                    <a:pt x="3177" y="780"/>
                  </a:lnTo>
                  <a:lnTo>
                    <a:pt x="3179" y="780"/>
                  </a:lnTo>
                  <a:lnTo>
                    <a:pt x="3180" y="781"/>
                  </a:lnTo>
                  <a:lnTo>
                    <a:pt x="3180" y="783"/>
                  </a:lnTo>
                  <a:lnTo>
                    <a:pt x="3180" y="784"/>
                  </a:lnTo>
                  <a:lnTo>
                    <a:pt x="3159" y="815"/>
                  </a:lnTo>
                  <a:lnTo>
                    <a:pt x="3157" y="816"/>
                  </a:lnTo>
                  <a:lnTo>
                    <a:pt x="3157" y="817"/>
                  </a:lnTo>
                  <a:lnTo>
                    <a:pt x="3155" y="817"/>
                  </a:lnTo>
                  <a:lnTo>
                    <a:pt x="3153" y="817"/>
                  </a:lnTo>
                  <a:lnTo>
                    <a:pt x="3151" y="816"/>
                  </a:lnTo>
                  <a:lnTo>
                    <a:pt x="3151" y="815"/>
                  </a:lnTo>
                  <a:lnTo>
                    <a:pt x="3151" y="814"/>
                  </a:lnTo>
                  <a:close/>
                  <a:moveTo>
                    <a:pt x="3188" y="759"/>
                  </a:moveTo>
                  <a:lnTo>
                    <a:pt x="3202" y="738"/>
                  </a:lnTo>
                  <a:lnTo>
                    <a:pt x="3208" y="727"/>
                  </a:lnTo>
                  <a:lnTo>
                    <a:pt x="3210" y="726"/>
                  </a:lnTo>
                  <a:lnTo>
                    <a:pt x="3212" y="726"/>
                  </a:lnTo>
                  <a:lnTo>
                    <a:pt x="3214" y="726"/>
                  </a:lnTo>
                  <a:lnTo>
                    <a:pt x="3216" y="726"/>
                  </a:lnTo>
                  <a:lnTo>
                    <a:pt x="3216" y="727"/>
                  </a:lnTo>
                  <a:lnTo>
                    <a:pt x="3216" y="728"/>
                  </a:lnTo>
                  <a:lnTo>
                    <a:pt x="3208" y="741"/>
                  </a:lnTo>
                  <a:lnTo>
                    <a:pt x="3196" y="760"/>
                  </a:lnTo>
                  <a:lnTo>
                    <a:pt x="3194" y="762"/>
                  </a:lnTo>
                  <a:lnTo>
                    <a:pt x="3192" y="763"/>
                  </a:lnTo>
                  <a:lnTo>
                    <a:pt x="3190" y="762"/>
                  </a:lnTo>
                  <a:lnTo>
                    <a:pt x="3188" y="762"/>
                  </a:lnTo>
                  <a:lnTo>
                    <a:pt x="3188" y="760"/>
                  </a:lnTo>
                  <a:lnTo>
                    <a:pt x="3188" y="759"/>
                  </a:lnTo>
                  <a:close/>
                  <a:moveTo>
                    <a:pt x="3224" y="703"/>
                  </a:moveTo>
                  <a:lnTo>
                    <a:pt x="3244" y="671"/>
                  </a:lnTo>
                  <a:lnTo>
                    <a:pt x="3244" y="670"/>
                  </a:lnTo>
                  <a:lnTo>
                    <a:pt x="3246" y="670"/>
                  </a:lnTo>
                  <a:lnTo>
                    <a:pt x="3248" y="670"/>
                  </a:lnTo>
                  <a:lnTo>
                    <a:pt x="3250" y="670"/>
                  </a:lnTo>
                  <a:lnTo>
                    <a:pt x="3250" y="671"/>
                  </a:lnTo>
                  <a:lnTo>
                    <a:pt x="3250" y="672"/>
                  </a:lnTo>
                  <a:lnTo>
                    <a:pt x="3250" y="674"/>
                  </a:lnTo>
                  <a:lnTo>
                    <a:pt x="3230" y="706"/>
                  </a:lnTo>
                  <a:lnTo>
                    <a:pt x="3228" y="707"/>
                  </a:lnTo>
                  <a:lnTo>
                    <a:pt x="3226" y="707"/>
                  </a:lnTo>
                  <a:lnTo>
                    <a:pt x="3224" y="706"/>
                  </a:lnTo>
                  <a:lnTo>
                    <a:pt x="3222" y="705"/>
                  </a:lnTo>
                  <a:lnTo>
                    <a:pt x="3224" y="703"/>
                  </a:lnTo>
                  <a:close/>
                  <a:moveTo>
                    <a:pt x="3258" y="648"/>
                  </a:moveTo>
                  <a:lnTo>
                    <a:pt x="3276" y="615"/>
                  </a:lnTo>
                  <a:lnTo>
                    <a:pt x="3276" y="614"/>
                  </a:lnTo>
                  <a:lnTo>
                    <a:pt x="3278" y="614"/>
                  </a:lnTo>
                  <a:lnTo>
                    <a:pt x="3280" y="614"/>
                  </a:lnTo>
                  <a:lnTo>
                    <a:pt x="3282" y="614"/>
                  </a:lnTo>
                  <a:lnTo>
                    <a:pt x="3282" y="615"/>
                  </a:lnTo>
                  <a:lnTo>
                    <a:pt x="3282" y="617"/>
                  </a:lnTo>
                  <a:lnTo>
                    <a:pt x="3264" y="650"/>
                  </a:lnTo>
                  <a:lnTo>
                    <a:pt x="3262" y="651"/>
                  </a:lnTo>
                  <a:lnTo>
                    <a:pt x="3260" y="651"/>
                  </a:lnTo>
                  <a:lnTo>
                    <a:pt x="3258" y="651"/>
                  </a:lnTo>
                  <a:lnTo>
                    <a:pt x="3258" y="650"/>
                  </a:lnTo>
                  <a:lnTo>
                    <a:pt x="3256" y="649"/>
                  </a:lnTo>
                  <a:lnTo>
                    <a:pt x="3258" y="648"/>
                  </a:lnTo>
                  <a:close/>
                  <a:moveTo>
                    <a:pt x="3289" y="592"/>
                  </a:moveTo>
                  <a:lnTo>
                    <a:pt x="3313" y="561"/>
                  </a:lnTo>
                  <a:lnTo>
                    <a:pt x="3315" y="561"/>
                  </a:lnTo>
                  <a:lnTo>
                    <a:pt x="3315" y="560"/>
                  </a:lnTo>
                  <a:lnTo>
                    <a:pt x="3317" y="560"/>
                  </a:lnTo>
                  <a:lnTo>
                    <a:pt x="3319" y="560"/>
                  </a:lnTo>
                  <a:lnTo>
                    <a:pt x="3321" y="560"/>
                  </a:lnTo>
                  <a:lnTo>
                    <a:pt x="3321" y="561"/>
                  </a:lnTo>
                  <a:lnTo>
                    <a:pt x="3321" y="562"/>
                  </a:lnTo>
                  <a:lnTo>
                    <a:pt x="3321" y="563"/>
                  </a:lnTo>
                  <a:lnTo>
                    <a:pt x="3297" y="594"/>
                  </a:lnTo>
                  <a:lnTo>
                    <a:pt x="3297" y="596"/>
                  </a:lnTo>
                  <a:lnTo>
                    <a:pt x="3295" y="596"/>
                  </a:lnTo>
                  <a:lnTo>
                    <a:pt x="3293" y="596"/>
                  </a:lnTo>
                  <a:lnTo>
                    <a:pt x="3291" y="596"/>
                  </a:lnTo>
                  <a:lnTo>
                    <a:pt x="3291" y="594"/>
                  </a:lnTo>
                  <a:lnTo>
                    <a:pt x="3289" y="594"/>
                  </a:lnTo>
                  <a:lnTo>
                    <a:pt x="3289" y="593"/>
                  </a:lnTo>
                  <a:lnTo>
                    <a:pt x="3289" y="592"/>
                  </a:lnTo>
                  <a:close/>
                  <a:moveTo>
                    <a:pt x="3327" y="537"/>
                  </a:moveTo>
                  <a:lnTo>
                    <a:pt x="3339" y="514"/>
                  </a:lnTo>
                  <a:lnTo>
                    <a:pt x="3341" y="513"/>
                  </a:lnTo>
                  <a:lnTo>
                    <a:pt x="3343" y="513"/>
                  </a:lnTo>
                  <a:lnTo>
                    <a:pt x="3345" y="513"/>
                  </a:lnTo>
                  <a:lnTo>
                    <a:pt x="3347" y="513"/>
                  </a:lnTo>
                  <a:lnTo>
                    <a:pt x="3347" y="514"/>
                  </a:lnTo>
                  <a:lnTo>
                    <a:pt x="3347" y="515"/>
                  </a:lnTo>
                  <a:lnTo>
                    <a:pt x="3335" y="540"/>
                  </a:lnTo>
                  <a:lnTo>
                    <a:pt x="3333" y="540"/>
                  </a:lnTo>
                  <a:lnTo>
                    <a:pt x="3333" y="541"/>
                  </a:lnTo>
                  <a:lnTo>
                    <a:pt x="3331" y="541"/>
                  </a:lnTo>
                  <a:lnTo>
                    <a:pt x="3329" y="541"/>
                  </a:lnTo>
                  <a:lnTo>
                    <a:pt x="3327" y="540"/>
                  </a:lnTo>
                  <a:lnTo>
                    <a:pt x="3327" y="539"/>
                  </a:lnTo>
                  <a:lnTo>
                    <a:pt x="3327" y="537"/>
                  </a:lnTo>
                  <a:close/>
                </a:path>
              </a:pathLst>
            </a:custGeom>
            <a:solidFill>
              <a:srgbClr val="FF0000"/>
            </a:solidFill>
            <a:ln w="28575">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503" name="Freeform 41">
              <a:extLst>
                <a:ext uri="{FF2B5EF4-FFF2-40B4-BE49-F238E27FC236}">
                  <a16:creationId xmlns:a16="http://schemas.microsoft.com/office/drawing/2014/main" id="{D10D7C67-49C1-48C9-A3D4-B283817E2866}"/>
                </a:ext>
              </a:extLst>
            </p:cNvPr>
            <p:cNvSpPr>
              <a:spLocks noEditPoints="1"/>
            </p:cNvSpPr>
            <p:nvPr/>
          </p:nvSpPr>
          <p:spPr bwMode="auto">
            <a:xfrm>
              <a:off x="1970" y="2733"/>
              <a:ext cx="4484" cy="1338"/>
            </a:xfrm>
            <a:custGeom>
              <a:avLst/>
              <a:gdLst>
                <a:gd name="T0" fmla="*/ 109 w 3343"/>
                <a:gd name="T1" fmla="*/ 956 h 964"/>
                <a:gd name="T2" fmla="*/ 202 w 3343"/>
                <a:gd name="T3" fmla="*/ 947 h 964"/>
                <a:gd name="T4" fmla="*/ 274 w 3343"/>
                <a:gd name="T5" fmla="*/ 907 h 964"/>
                <a:gd name="T6" fmla="*/ 301 w 3343"/>
                <a:gd name="T7" fmla="*/ 884 h 964"/>
                <a:gd name="T8" fmla="*/ 337 w 3343"/>
                <a:gd name="T9" fmla="*/ 838 h 964"/>
                <a:gd name="T10" fmla="*/ 424 w 3343"/>
                <a:gd name="T11" fmla="*/ 707 h 964"/>
                <a:gd name="T12" fmla="*/ 478 w 3343"/>
                <a:gd name="T13" fmla="*/ 639 h 964"/>
                <a:gd name="T14" fmla="*/ 492 w 3343"/>
                <a:gd name="T15" fmla="*/ 620 h 964"/>
                <a:gd name="T16" fmla="*/ 515 w 3343"/>
                <a:gd name="T17" fmla="*/ 561 h 964"/>
                <a:gd name="T18" fmla="*/ 601 w 3343"/>
                <a:gd name="T19" fmla="*/ 415 h 964"/>
                <a:gd name="T20" fmla="*/ 614 w 3343"/>
                <a:gd name="T21" fmla="*/ 395 h 964"/>
                <a:gd name="T22" fmla="*/ 640 w 3343"/>
                <a:gd name="T23" fmla="*/ 337 h 964"/>
                <a:gd name="T24" fmla="*/ 737 w 3343"/>
                <a:gd name="T25" fmla="*/ 193 h 964"/>
                <a:gd name="T26" fmla="*/ 781 w 3343"/>
                <a:gd name="T27" fmla="*/ 142 h 964"/>
                <a:gd name="T28" fmla="*/ 797 w 3343"/>
                <a:gd name="T29" fmla="*/ 121 h 964"/>
                <a:gd name="T30" fmla="*/ 840 w 3343"/>
                <a:gd name="T31" fmla="*/ 68 h 964"/>
                <a:gd name="T32" fmla="*/ 902 w 3343"/>
                <a:gd name="T33" fmla="*/ 21 h 964"/>
                <a:gd name="T34" fmla="*/ 1104 w 3343"/>
                <a:gd name="T35" fmla="*/ 45 h 964"/>
                <a:gd name="T36" fmla="*/ 1161 w 3343"/>
                <a:gd name="T37" fmla="*/ 107 h 964"/>
                <a:gd name="T38" fmla="*/ 1175 w 3343"/>
                <a:gd name="T39" fmla="*/ 127 h 964"/>
                <a:gd name="T40" fmla="*/ 1221 w 3343"/>
                <a:gd name="T41" fmla="*/ 179 h 964"/>
                <a:gd name="T42" fmla="*/ 1320 w 3343"/>
                <a:gd name="T43" fmla="*/ 324 h 964"/>
                <a:gd name="T44" fmla="*/ 1342 w 3343"/>
                <a:gd name="T45" fmla="*/ 380 h 964"/>
                <a:gd name="T46" fmla="*/ 1358 w 3343"/>
                <a:gd name="T47" fmla="*/ 401 h 964"/>
                <a:gd name="T48" fmla="*/ 1425 w 3343"/>
                <a:gd name="T49" fmla="*/ 514 h 964"/>
                <a:gd name="T50" fmla="*/ 1468 w 3343"/>
                <a:gd name="T51" fmla="*/ 607 h 964"/>
                <a:gd name="T52" fmla="*/ 1482 w 3343"/>
                <a:gd name="T53" fmla="*/ 625 h 964"/>
                <a:gd name="T54" fmla="*/ 1518 w 3343"/>
                <a:gd name="T55" fmla="*/ 682 h 964"/>
                <a:gd name="T56" fmla="*/ 1621 w 3343"/>
                <a:gd name="T57" fmla="*/ 824 h 964"/>
                <a:gd name="T58" fmla="*/ 1657 w 3343"/>
                <a:gd name="T59" fmla="*/ 878 h 964"/>
                <a:gd name="T60" fmla="*/ 1677 w 3343"/>
                <a:gd name="T61" fmla="*/ 898 h 964"/>
                <a:gd name="T62" fmla="*/ 1740 w 3343"/>
                <a:gd name="T63" fmla="*/ 942 h 964"/>
                <a:gd name="T64" fmla="*/ 1827 w 3343"/>
                <a:gd name="T65" fmla="*/ 962 h 964"/>
                <a:gd name="T66" fmla="*/ 1910 w 3343"/>
                <a:gd name="T67" fmla="*/ 934 h 964"/>
                <a:gd name="T68" fmla="*/ 2037 w 3343"/>
                <a:gd name="T69" fmla="*/ 804 h 964"/>
                <a:gd name="T70" fmla="*/ 2083 w 3343"/>
                <a:gd name="T71" fmla="*/ 749 h 964"/>
                <a:gd name="T72" fmla="*/ 2097 w 3343"/>
                <a:gd name="T73" fmla="*/ 729 h 964"/>
                <a:gd name="T74" fmla="*/ 2124 w 3343"/>
                <a:gd name="T75" fmla="*/ 672 h 964"/>
                <a:gd name="T76" fmla="*/ 2214 w 3343"/>
                <a:gd name="T77" fmla="*/ 527 h 964"/>
                <a:gd name="T78" fmla="*/ 2251 w 3343"/>
                <a:gd name="T79" fmla="*/ 473 h 964"/>
                <a:gd name="T80" fmla="*/ 2257 w 3343"/>
                <a:gd name="T81" fmla="*/ 451 h 964"/>
                <a:gd name="T82" fmla="*/ 2338 w 3343"/>
                <a:gd name="T83" fmla="*/ 302 h 964"/>
                <a:gd name="T84" fmla="*/ 2378 w 3343"/>
                <a:gd name="T85" fmla="*/ 247 h 964"/>
                <a:gd name="T86" fmla="*/ 2388 w 3343"/>
                <a:gd name="T87" fmla="*/ 228 h 964"/>
                <a:gd name="T88" fmla="*/ 2422 w 3343"/>
                <a:gd name="T89" fmla="*/ 172 h 964"/>
                <a:gd name="T90" fmla="*/ 2538 w 3343"/>
                <a:gd name="T91" fmla="*/ 49 h 964"/>
                <a:gd name="T92" fmla="*/ 2632 w 3343"/>
                <a:gd name="T93" fmla="*/ 3 h 964"/>
                <a:gd name="T94" fmla="*/ 2723 w 3343"/>
                <a:gd name="T95" fmla="*/ 13 h 964"/>
                <a:gd name="T96" fmla="*/ 2792 w 3343"/>
                <a:gd name="T97" fmla="*/ 54 h 964"/>
                <a:gd name="T98" fmla="*/ 2842 w 3343"/>
                <a:gd name="T99" fmla="*/ 107 h 964"/>
                <a:gd name="T100" fmla="*/ 2877 w 3343"/>
                <a:gd name="T101" fmla="*/ 161 h 964"/>
                <a:gd name="T102" fmla="*/ 2897 w 3343"/>
                <a:gd name="T103" fmla="*/ 179 h 964"/>
                <a:gd name="T104" fmla="*/ 2970 w 3343"/>
                <a:gd name="T105" fmla="*/ 292 h 964"/>
                <a:gd name="T106" fmla="*/ 3020 w 3343"/>
                <a:gd name="T107" fmla="*/ 384 h 964"/>
                <a:gd name="T108" fmla="*/ 3032 w 3343"/>
                <a:gd name="T109" fmla="*/ 405 h 964"/>
                <a:gd name="T110" fmla="*/ 3072 w 3343"/>
                <a:gd name="T111" fmla="*/ 458 h 964"/>
                <a:gd name="T112" fmla="*/ 3151 w 3343"/>
                <a:gd name="T113" fmla="*/ 607 h 964"/>
                <a:gd name="T114" fmla="*/ 3177 w 3343"/>
                <a:gd name="T115" fmla="*/ 661 h 964"/>
                <a:gd name="T116" fmla="*/ 3196 w 3343"/>
                <a:gd name="T117" fmla="*/ 682 h 964"/>
                <a:gd name="T118" fmla="*/ 3287 w 3343"/>
                <a:gd name="T119" fmla="*/ 820 h 964"/>
                <a:gd name="T120" fmla="*/ 3343 w 3343"/>
                <a:gd name="T121" fmla="*/ 877 h 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43"/>
                <a:gd name="T184" fmla="*/ 0 h 964"/>
                <a:gd name="T185" fmla="*/ 3343 w 3343"/>
                <a:gd name="T186" fmla="*/ 964 h 9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43" h="964">
                  <a:moveTo>
                    <a:pt x="8" y="895"/>
                  </a:moveTo>
                  <a:lnTo>
                    <a:pt x="34" y="918"/>
                  </a:lnTo>
                  <a:lnTo>
                    <a:pt x="40" y="923"/>
                  </a:lnTo>
                  <a:lnTo>
                    <a:pt x="42" y="924"/>
                  </a:lnTo>
                  <a:lnTo>
                    <a:pt x="42" y="925"/>
                  </a:lnTo>
                  <a:lnTo>
                    <a:pt x="40" y="926"/>
                  </a:lnTo>
                  <a:lnTo>
                    <a:pt x="38" y="926"/>
                  </a:lnTo>
                  <a:lnTo>
                    <a:pt x="36" y="926"/>
                  </a:lnTo>
                  <a:lnTo>
                    <a:pt x="26" y="921"/>
                  </a:lnTo>
                  <a:lnTo>
                    <a:pt x="0" y="898"/>
                  </a:lnTo>
                  <a:lnTo>
                    <a:pt x="0" y="897"/>
                  </a:lnTo>
                  <a:lnTo>
                    <a:pt x="0" y="895"/>
                  </a:lnTo>
                  <a:lnTo>
                    <a:pt x="2" y="895"/>
                  </a:lnTo>
                  <a:lnTo>
                    <a:pt x="4" y="894"/>
                  </a:lnTo>
                  <a:lnTo>
                    <a:pt x="6" y="894"/>
                  </a:lnTo>
                  <a:lnTo>
                    <a:pt x="8" y="895"/>
                  </a:lnTo>
                  <a:close/>
                  <a:moveTo>
                    <a:pt x="70" y="940"/>
                  </a:moveTo>
                  <a:lnTo>
                    <a:pt x="85" y="949"/>
                  </a:lnTo>
                  <a:lnTo>
                    <a:pt x="83" y="949"/>
                  </a:lnTo>
                  <a:lnTo>
                    <a:pt x="109" y="956"/>
                  </a:lnTo>
                  <a:lnTo>
                    <a:pt x="113" y="957"/>
                  </a:lnTo>
                  <a:lnTo>
                    <a:pt x="115" y="957"/>
                  </a:lnTo>
                  <a:lnTo>
                    <a:pt x="117" y="957"/>
                  </a:lnTo>
                  <a:lnTo>
                    <a:pt x="117" y="959"/>
                  </a:lnTo>
                  <a:lnTo>
                    <a:pt x="117" y="960"/>
                  </a:lnTo>
                  <a:lnTo>
                    <a:pt x="117" y="961"/>
                  </a:lnTo>
                  <a:lnTo>
                    <a:pt x="115" y="961"/>
                  </a:lnTo>
                  <a:lnTo>
                    <a:pt x="113" y="962"/>
                  </a:lnTo>
                  <a:lnTo>
                    <a:pt x="107" y="961"/>
                  </a:lnTo>
                  <a:lnTo>
                    <a:pt x="105" y="961"/>
                  </a:lnTo>
                  <a:lnTo>
                    <a:pt x="79" y="952"/>
                  </a:lnTo>
                  <a:lnTo>
                    <a:pt x="64" y="944"/>
                  </a:lnTo>
                  <a:lnTo>
                    <a:pt x="62" y="942"/>
                  </a:lnTo>
                  <a:lnTo>
                    <a:pt x="62" y="941"/>
                  </a:lnTo>
                  <a:lnTo>
                    <a:pt x="64" y="940"/>
                  </a:lnTo>
                  <a:lnTo>
                    <a:pt x="66" y="939"/>
                  </a:lnTo>
                  <a:lnTo>
                    <a:pt x="68" y="940"/>
                  </a:lnTo>
                  <a:lnTo>
                    <a:pt x="70" y="940"/>
                  </a:lnTo>
                  <a:close/>
                  <a:moveTo>
                    <a:pt x="153" y="959"/>
                  </a:moveTo>
                  <a:lnTo>
                    <a:pt x="169" y="959"/>
                  </a:lnTo>
                  <a:lnTo>
                    <a:pt x="167" y="960"/>
                  </a:lnTo>
                  <a:lnTo>
                    <a:pt x="202" y="947"/>
                  </a:lnTo>
                  <a:lnTo>
                    <a:pt x="204" y="947"/>
                  </a:lnTo>
                  <a:lnTo>
                    <a:pt x="206" y="949"/>
                  </a:lnTo>
                  <a:lnTo>
                    <a:pt x="208" y="950"/>
                  </a:lnTo>
                  <a:lnTo>
                    <a:pt x="206" y="951"/>
                  </a:lnTo>
                  <a:lnTo>
                    <a:pt x="204" y="952"/>
                  </a:lnTo>
                  <a:lnTo>
                    <a:pt x="171" y="964"/>
                  </a:lnTo>
                  <a:lnTo>
                    <a:pt x="169" y="964"/>
                  </a:lnTo>
                  <a:lnTo>
                    <a:pt x="153" y="964"/>
                  </a:lnTo>
                  <a:lnTo>
                    <a:pt x="151" y="964"/>
                  </a:lnTo>
                  <a:lnTo>
                    <a:pt x="149" y="964"/>
                  </a:lnTo>
                  <a:lnTo>
                    <a:pt x="149" y="962"/>
                  </a:lnTo>
                  <a:lnTo>
                    <a:pt x="149" y="961"/>
                  </a:lnTo>
                  <a:lnTo>
                    <a:pt x="149" y="960"/>
                  </a:lnTo>
                  <a:lnTo>
                    <a:pt x="151" y="960"/>
                  </a:lnTo>
                  <a:lnTo>
                    <a:pt x="153" y="959"/>
                  </a:lnTo>
                  <a:close/>
                  <a:moveTo>
                    <a:pt x="232" y="934"/>
                  </a:moveTo>
                  <a:lnTo>
                    <a:pt x="244" y="926"/>
                  </a:lnTo>
                  <a:lnTo>
                    <a:pt x="268" y="908"/>
                  </a:lnTo>
                  <a:lnTo>
                    <a:pt x="270" y="907"/>
                  </a:lnTo>
                  <a:lnTo>
                    <a:pt x="272" y="907"/>
                  </a:lnTo>
                  <a:lnTo>
                    <a:pt x="274" y="907"/>
                  </a:lnTo>
                  <a:lnTo>
                    <a:pt x="274" y="908"/>
                  </a:lnTo>
                  <a:lnTo>
                    <a:pt x="274" y="909"/>
                  </a:lnTo>
                  <a:lnTo>
                    <a:pt x="274" y="910"/>
                  </a:lnTo>
                  <a:lnTo>
                    <a:pt x="248" y="930"/>
                  </a:lnTo>
                  <a:lnTo>
                    <a:pt x="238" y="938"/>
                  </a:lnTo>
                  <a:lnTo>
                    <a:pt x="236" y="938"/>
                  </a:lnTo>
                  <a:lnTo>
                    <a:pt x="234" y="938"/>
                  </a:lnTo>
                  <a:lnTo>
                    <a:pt x="232" y="938"/>
                  </a:lnTo>
                  <a:lnTo>
                    <a:pt x="230" y="936"/>
                  </a:lnTo>
                  <a:lnTo>
                    <a:pt x="230" y="935"/>
                  </a:lnTo>
                  <a:lnTo>
                    <a:pt x="230" y="934"/>
                  </a:lnTo>
                  <a:lnTo>
                    <a:pt x="232" y="934"/>
                  </a:lnTo>
                  <a:close/>
                  <a:moveTo>
                    <a:pt x="289" y="887"/>
                  </a:moveTo>
                  <a:lnTo>
                    <a:pt x="293" y="882"/>
                  </a:lnTo>
                  <a:lnTo>
                    <a:pt x="317" y="857"/>
                  </a:lnTo>
                  <a:lnTo>
                    <a:pt x="317" y="856"/>
                  </a:lnTo>
                  <a:lnTo>
                    <a:pt x="319" y="856"/>
                  </a:lnTo>
                  <a:lnTo>
                    <a:pt x="321" y="856"/>
                  </a:lnTo>
                  <a:lnTo>
                    <a:pt x="323" y="856"/>
                  </a:lnTo>
                  <a:lnTo>
                    <a:pt x="323" y="857"/>
                  </a:lnTo>
                  <a:lnTo>
                    <a:pt x="323" y="858"/>
                  </a:lnTo>
                  <a:lnTo>
                    <a:pt x="323" y="859"/>
                  </a:lnTo>
                  <a:lnTo>
                    <a:pt x="301" y="884"/>
                  </a:lnTo>
                  <a:lnTo>
                    <a:pt x="295" y="889"/>
                  </a:lnTo>
                  <a:lnTo>
                    <a:pt x="293" y="890"/>
                  </a:lnTo>
                  <a:lnTo>
                    <a:pt x="291" y="890"/>
                  </a:lnTo>
                  <a:lnTo>
                    <a:pt x="289" y="890"/>
                  </a:lnTo>
                  <a:lnTo>
                    <a:pt x="289" y="889"/>
                  </a:lnTo>
                  <a:lnTo>
                    <a:pt x="287" y="889"/>
                  </a:lnTo>
                  <a:lnTo>
                    <a:pt x="287" y="888"/>
                  </a:lnTo>
                  <a:lnTo>
                    <a:pt x="289" y="887"/>
                  </a:lnTo>
                  <a:close/>
                  <a:moveTo>
                    <a:pt x="335" y="835"/>
                  </a:moveTo>
                  <a:lnTo>
                    <a:pt x="345" y="822"/>
                  </a:lnTo>
                  <a:lnTo>
                    <a:pt x="361" y="804"/>
                  </a:lnTo>
                  <a:lnTo>
                    <a:pt x="363" y="802"/>
                  </a:lnTo>
                  <a:lnTo>
                    <a:pt x="365" y="804"/>
                  </a:lnTo>
                  <a:lnTo>
                    <a:pt x="367" y="804"/>
                  </a:lnTo>
                  <a:lnTo>
                    <a:pt x="367" y="805"/>
                  </a:lnTo>
                  <a:lnTo>
                    <a:pt x="367" y="806"/>
                  </a:lnTo>
                  <a:lnTo>
                    <a:pt x="353" y="825"/>
                  </a:lnTo>
                  <a:lnTo>
                    <a:pt x="343" y="837"/>
                  </a:lnTo>
                  <a:lnTo>
                    <a:pt x="341" y="838"/>
                  </a:lnTo>
                  <a:lnTo>
                    <a:pt x="339" y="838"/>
                  </a:lnTo>
                  <a:lnTo>
                    <a:pt x="337" y="838"/>
                  </a:lnTo>
                  <a:lnTo>
                    <a:pt x="335" y="838"/>
                  </a:lnTo>
                  <a:lnTo>
                    <a:pt x="335" y="837"/>
                  </a:lnTo>
                  <a:lnTo>
                    <a:pt x="335" y="836"/>
                  </a:lnTo>
                  <a:lnTo>
                    <a:pt x="335" y="835"/>
                  </a:lnTo>
                  <a:close/>
                  <a:moveTo>
                    <a:pt x="377" y="781"/>
                  </a:moveTo>
                  <a:lnTo>
                    <a:pt x="396" y="749"/>
                  </a:lnTo>
                  <a:lnTo>
                    <a:pt x="398" y="749"/>
                  </a:lnTo>
                  <a:lnTo>
                    <a:pt x="400" y="748"/>
                  </a:lnTo>
                  <a:lnTo>
                    <a:pt x="402" y="748"/>
                  </a:lnTo>
                  <a:lnTo>
                    <a:pt x="404" y="749"/>
                  </a:lnTo>
                  <a:lnTo>
                    <a:pt x="404" y="750"/>
                  </a:lnTo>
                  <a:lnTo>
                    <a:pt x="404" y="752"/>
                  </a:lnTo>
                  <a:lnTo>
                    <a:pt x="385" y="784"/>
                  </a:lnTo>
                  <a:lnTo>
                    <a:pt x="383" y="785"/>
                  </a:lnTo>
                  <a:lnTo>
                    <a:pt x="381" y="785"/>
                  </a:lnTo>
                  <a:lnTo>
                    <a:pt x="379" y="785"/>
                  </a:lnTo>
                  <a:lnTo>
                    <a:pt x="377" y="785"/>
                  </a:lnTo>
                  <a:lnTo>
                    <a:pt x="377" y="784"/>
                  </a:lnTo>
                  <a:lnTo>
                    <a:pt x="377" y="783"/>
                  </a:lnTo>
                  <a:lnTo>
                    <a:pt x="377" y="781"/>
                  </a:lnTo>
                  <a:close/>
                  <a:moveTo>
                    <a:pt x="412" y="727"/>
                  </a:moveTo>
                  <a:lnTo>
                    <a:pt x="424" y="707"/>
                  </a:lnTo>
                  <a:lnTo>
                    <a:pt x="434" y="695"/>
                  </a:lnTo>
                  <a:lnTo>
                    <a:pt x="434" y="693"/>
                  </a:lnTo>
                  <a:lnTo>
                    <a:pt x="436" y="693"/>
                  </a:lnTo>
                  <a:lnTo>
                    <a:pt x="438" y="693"/>
                  </a:lnTo>
                  <a:lnTo>
                    <a:pt x="440" y="693"/>
                  </a:lnTo>
                  <a:lnTo>
                    <a:pt x="440" y="695"/>
                  </a:lnTo>
                  <a:lnTo>
                    <a:pt x="442" y="695"/>
                  </a:lnTo>
                  <a:lnTo>
                    <a:pt x="442" y="696"/>
                  </a:lnTo>
                  <a:lnTo>
                    <a:pt x="440" y="697"/>
                  </a:lnTo>
                  <a:lnTo>
                    <a:pt x="430" y="710"/>
                  </a:lnTo>
                  <a:lnTo>
                    <a:pt x="418" y="728"/>
                  </a:lnTo>
                  <a:lnTo>
                    <a:pt x="418" y="729"/>
                  </a:lnTo>
                  <a:lnTo>
                    <a:pt x="416" y="729"/>
                  </a:lnTo>
                  <a:lnTo>
                    <a:pt x="416" y="731"/>
                  </a:lnTo>
                  <a:lnTo>
                    <a:pt x="414" y="729"/>
                  </a:lnTo>
                  <a:lnTo>
                    <a:pt x="412" y="729"/>
                  </a:lnTo>
                  <a:lnTo>
                    <a:pt x="412" y="728"/>
                  </a:lnTo>
                  <a:lnTo>
                    <a:pt x="412" y="727"/>
                  </a:lnTo>
                  <a:close/>
                  <a:moveTo>
                    <a:pt x="452" y="672"/>
                  </a:moveTo>
                  <a:lnTo>
                    <a:pt x="458" y="665"/>
                  </a:lnTo>
                  <a:lnTo>
                    <a:pt x="472" y="640"/>
                  </a:lnTo>
                  <a:lnTo>
                    <a:pt x="474" y="640"/>
                  </a:lnTo>
                  <a:lnTo>
                    <a:pt x="474" y="639"/>
                  </a:lnTo>
                  <a:lnTo>
                    <a:pt x="476" y="639"/>
                  </a:lnTo>
                  <a:lnTo>
                    <a:pt x="478" y="639"/>
                  </a:lnTo>
                  <a:lnTo>
                    <a:pt x="478" y="640"/>
                  </a:lnTo>
                  <a:lnTo>
                    <a:pt x="480" y="640"/>
                  </a:lnTo>
                  <a:lnTo>
                    <a:pt x="480" y="641"/>
                  </a:lnTo>
                  <a:lnTo>
                    <a:pt x="480" y="643"/>
                  </a:lnTo>
                  <a:lnTo>
                    <a:pt x="466" y="667"/>
                  </a:lnTo>
                  <a:lnTo>
                    <a:pt x="460" y="675"/>
                  </a:lnTo>
                  <a:lnTo>
                    <a:pt x="458" y="676"/>
                  </a:lnTo>
                  <a:lnTo>
                    <a:pt x="456" y="676"/>
                  </a:lnTo>
                  <a:lnTo>
                    <a:pt x="454" y="676"/>
                  </a:lnTo>
                  <a:lnTo>
                    <a:pt x="452" y="675"/>
                  </a:lnTo>
                  <a:lnTo>
                    <a:pt x="452" y="674"/>
                  </a:lnTo>
                  <a:lnTo>
                    <a:pt x="452" y="672"/>
                  </a:lnTo>
                  <a:close/>
                  <a:moveTo>
                    <a:pt x="486" y="618"/>
                  </a:moveTo>
                  <a:lnTo>
                    <a:pt x="503" y="584"/>
                  </a:lnTo>
                  <a:lnTo>
                    <a:pt x="503" y="583"/>
                  </a:lnTo>
                  <a:lnTo>
                    <a:pt x="505" y="583"/>
                  </a:lnTo>
                  <a:lnTo>
                    <a:pt x="507" y="583"/>
                  </a:lnTo>
                  <a:lnTo>
                    <a:pt x="509" y="583"/>
                  </a:lnTo>
                  <a:lnTo>
                    <a:pt x="511" y="584"/>
                  </a:lnTo>
                  <a:lnTo>
                    <a:pt x="511" y="586"/>
                  </a:lnTo>
                  <a:lnTo>
                    <a:pt x="494" y="619"/>
                  </a:lnTo>
                  <a:lnTo>
                    <a:pt x="492" y="620"/>
                  </a:lnTo>
                  <a:lnTo>
                    <a:pt x="490" y="620"/>
                  </a:lnTo>
                  <a:lnTo>
                    <a:pt x="488" y="620"/>
                  </a:lnTo>
                  <a:lnTo>
                    <a:pt x="486" y="620"/>
                  </a:lnTo>
                  <a:lnTo>
                    <a:pt x="486" y="619"/>
                  </a:lnTo>
                  <a:lnTo>
                    <a:pt x="486" y="618"/>
                  </a:lnTo>
                  <a:close/>
                  <a:moveTo>
                    <a:pt x="515" y="561"/>
                  </a:moveTo>
                  <a:lnTo>
                    <a:pt x="535" y="529"/>
                  </a:lnTo>
                  <a:lnTo>
                    <a:pt x="535" y="527"/>
                  </a:lnTo>
                  <a:lnTo>
                    <a:pt x="537" y="527"/>
                  </a:lnTo>
                  <a:lnTo>
                    <a:pt x="539" y="527"/>
                  </a:lnTo>
                  <a:lnTo>
                    <a:pt x="541" y="527"/>
                  </a:lnTo>
                  <a:lnTo>
                    <a:pt x="543" y="529"/>
                  </a:lnTo>
                  <a:lnTo>
                    <a:pt x="543" y="530"/>
                  </a:lnTo>
                  <a:lnTo>
                    <a:pt x="523" y="563"/>
                  </a:lnTo>
                  <a:lnTo>
                    <a:pt x="521" y="565"/>
                  </a:lnTo>
                  <a:lnTo>
                    <a:pt x="519" y="565"/>
                  </a:lnTo>
                  <a:lnTo>
                    <a:pt x="517" y="563"/>
                  </a:lnTo>
                  <a:lnTo>
                    <a:pt x="515" y="562"/>
                  </a:lnTo>
                  <a:lnTo>
                    <a:pt x="515" y="561"/>
                  </a:lnTo>
                  <a:close/>
                  <a:moveTo>
                    <a:pt x="547" y="505"/>
                  </a:moveTo>
                  <a:lnTo>
                    <a:pt x="565" y="472"/>
                  </a:lnTo>
                  <a:lnTo>
                    <a:pt x="567" y="472"/>
                  </a:lnTo>
                  <a:lnTo>
                    <a:pt x="567" y="470"/>
                  </a:lnTo>
                  <a:lnTo>
                    <a:pt x="569" y="470"/>
                  </a:lnTo>
                  <a:lnTo>
                    <a:pt x="571" y="470"/>
                  </a:lnTo>
                  <a:lnTo>
                    <a:pt x="573" y="472"/>
                  </a:lnTo>
                  <a:lnTo>
                    <a:pt x="573" y="473"/>
                  </a:lnTo>
                  <a:lnTo>
                    <a:pt x="573" y="474"/>
                  </a:lnTo>
                  <a:lnTo>
                    <a:pt x="555" y="506"/>
                  </a:lnTo>
                  <a:lnTo>
                    <a:pt x="555" y="508"/>
                  </a:lnTo>
                  <a:lnTo>
                    <a:pt x="553" y="508"/>
                  </a:lnTo>
                  <a:lnTo>
                    <a:pt x="551" y="509"/>
                  </a:lnTo>
                  <a:lnTo>
                    <a:pt x="551" y="508"/>
                  </a:lnTo>
                  <a:lnTo>
                    <a:pt x="549" y="508"/>
                  </a:lnTo>
                  <a:lnTo>
                    <a:pt x="547" y="506"/>
                  </a:lnTo>
                  <a:lnTo>
                    <a:pt x="547" y="505"/>
                  </a:lnTo>
                  <a:close/>
                  <a:moveTo>
                    <a:pt x="579" y="448"/>
                  </a:moveTo>
                  <a:lnTo>
                    <a:pt x="597" y="416"/>
                  </a:lnTo>
                  <a:lnTo>
                    <a:pt x="597" y="415"/>
                  </a:lnTo>
                  <a:lnTo>
                    <a:pt x="599" y="415"/>
                  </a:lnTo>
                  <a:lnTo>
                    <a:pt x="601" y="415"/>
                  </a:lnTo>
                  <a:lnTo>
                    <a:pt x="603" y="415"/>
                  </a:lnTo>
                  <a:lnTo>
                    <a:pt x="603" y="416"/>
                  </a:lnTo>
                  <a:lnTo>
                    <a:pt x="605" y="416"/>
                  </a:lnTo>
                  <a:lnTo>
                    <a:pt x="603" y="417"/>
                  </a:lnTo>
                  <a:lnTo>
                    <a:pt x="587" y="451"/>
                  </a:lnTo>
                  <a:lnTo>
                    <a:pt x="585" y="451"/>
                  </a:lnTo>
                  <a:lnTo>
                    <a:pt x="585" y="452"/>
                  </a:lnTo>
                  <a:lnTo>
                    <a:pt x="583" y="452"/>
                  </a:lnTo>
                  <a:lnTo>
                    <a:pt x="581" y="452"/>
                  </a:lnTo>
                  <a:lnTo>
                    <a:pt x="579" y="452"/>
                  </a:lnTo>
                  <a:lnTo>
                    <a:pt x="579" y="451"/>
                  </a:lnTo>
                  <a:lnTo>
                    <a:pt x="579" y="449"/>
                  </a:lnTo>
                  <a:lnTo>
                    <a:pt x="579" y="448"/>
                  </a:lnTo>
                  <a:close/>
                  <a:moveTo>
                    <a:pt x="608" y="392"/>
                  </a:moveTo>
                  <a:lnTo>
                    <a:pt x="626" y="359"/>
                  </a:lnTo>
                  <a:lnTo>
                    <a:pt x="628" y="359"/>
                  </a:lnTo>
                  <a:lnTo>
                    <a:pt x="628" y="358"/>
                  </a:lnTo>
                  <a:lnTo>
                    <a:pt x="630" y="358"/>
                  </a:lnTo>
                  <a:lnTo>
                    <a:pt x="632" y="358"/>
                  </a:lnTo>
                  <a:lnTo>
                    <a:pt x="632" y="359"/>
                  </a:lnTo>
                  <a:lnTo>
                    <a:pt x="634" y="359"/>
                  </a:lnTo>
                  <a:lnTo>
                    <a:pt x="634" y="360"/>
                  </a:lnTo>
                  <a:lnTo>
                    <a:pt x="634" y="361"/>
                  </a:lnTo>
                  <a:lnTo>
                    <a:pt x="616" y="394"/>
                  </a:lnTo>
                  <a:lnTo>
                    <a:pt x="614" y="395"/>
                  </a:lnTo>
                  <a:lnTo>
                    <a:pt x="612" y="396"/>
                  </a:lnTo>
                  <a:lnTo>
                    <a:pt x="610" y="396"/>
                  </a:lnTo>
                  <a:lnTo>
                    <a:pt x="610" y="395"/>
                  </a:lnTo>
                  <a:lnTo>
                    <a:pt x="608" y="395"/>
                  </a:lnTo>
                  <a:lnTo>
                    <a:pt x="608" y="394"/>
                  </a:lnTo>
                  <a:lnTo>
                    <a:pt x="608" y="392"/>
                  </a:lnTo>
                  <a:close/>
                  <a:moveTo>
                    <a:pt x="640" y="337"/>
                  </a:moveTo>
                  <a:lnTo>
                    <a:pt x="658" y="303"/>
                  </a:lnTo>
                  <a:lnTo>
                    <a:pt x="658" y="302"/>
                  </a:lnTo>
                  <a:lnTo>
                    <a:pt x="660" y="302"/>
                  </a:lnTo>
                  <a:lnTo>
                    <a:pt x="662" y="302"/>
                  </a:lnTo>
                  <a:lnTo>
                    <a:pt x="664" y="302"/>
                  </a:lnTo>
                  <a:lnTo>
                    <a:pt x="666" y="303"/>
                  </a:lnTo>
                  <a:lnTo>
                    <a:pt x="666" y="304"/>
                  </a:lnTo>
                  <a:lnTo>
                    <a:pt x="666" y="306"/>
                  </a:lnTo>
                  <a:lnTo>
                    <a:pt x="646" y="338"/>
                  </a:lnTo>
                  <a:lnTo>
                    <a:pt x="646" y="339"/>
                  </a:lnTo>
                  <a:lnTo>
                    <a:pt x="644" y="339"/>
                  </a:lnTo>
                  <a:lnTo>
                    <a:pt x="642" y="339"/>
                  </a:lnTo>
                  <a:lnTo>
                    <a:pt x="640" y="339"/>
                  </a:lnTo>
                  <a:lnTo>
                    <a:pt x="640" y="338"/>
                  </a:lnTo>
                  <a:lnTo>
                    <a:pt x="638" y="337"/>
                  </a:lnTo>
                  <a:lnTo>
                    <a:pt x="640" y="337"/>
                  </a:lnTo>
                  <a:close/>
                  <a:moveTo>
                    <a:pt x="672" y="280"/>
                  </a:moveTo>
                  <a:lnTo>
                    <a:pt x="692" y="249"/>
                  </a:lnTo>
                  <a:lnTo>
                    <a:pt x="692" y="247"/>
                  </a:lnTo>
                  <a:lnTo>
                    <a:pt x="694" y="246"/>
                  </a:lnTo>
                  <a:lnTo>
                    <a:pt x="696" y="246"/>
                  </a:lnTo>
                  <a:lnTo>
                    <a:pt x="698" y="246"/>
                  </a:lnTo>
                  <a:lnTo>
                    <a:pt x="700" y="247"/>
                  </a:lnTo>
                  <a:lnTo>
                    <a:pt x="700" y="249"/>
                  </a:lnTo>
                  <a:lnTo>
                    <a:pt x="700" y="250"/>
                  </a:lnTo>
                  <a:lnTo>
                    <a:pt x="698" y="251"/>
                  </a:lnTo>
                  <a:lnTo>
                    <a:pt x="680" y="282"/>
                  </a:lnTo>
                  <a:lnTo>
                    <a:pt x="678" y="282"/>
                  </a:lnTo>
                  <a:lnTo>
                    <a:pt x="678" y="283"/>
                  </a:lnTo>
                  <a:lnTo>
                    <a:pt x="676" y="283"/>
                  </a:lnTo>
                  <a:lnTo>
                    <a:pt x="674" y="283"/>
                  </a:lnTo>
                  <a:lnTo>
                    <a:pt x="672" y="283"/>
                  </a:lnTo>
                  <a:lnTo>
                    <a:pt x="672" y="282"/>
                  </a:lnTo>
                  <a:lnTo>
                    <a:pt x="672" y="281"/>
                  </a:lnTo>
                  <a:lnTo>
                    <a:pt x="672" y="280"/>
                  </a:lnTo>
                  <a:close/>
                  <a:moveTo>
                    <a:pt x="710" y="225"/>
                  </a:moveTo>
                  <a:lnTo>
                    <a:pt x="725" y="207"/>
                  </a:lnTo>
                  <a:lnTo>
                    <a:pt x="733" y="194"/>
                  </a:lnTo>
                  <a:lnTo>
                    <a:pt x="735" y="194"/>
                  </a:lnTo>
                  <a:lnTo>
                    <a:pt x="737" y="193"/>
                  </a:lnTo>
                  <a:lnTo>
                    <a:pt x="739" y="193"/>
                  </a:lnTo>
                  <a:lnTo>
                    <a:pt x="741" y="194"/>
                  </a:lnTo>
                  <a:lnTo>
                    <a:pt x="741" y="195"/>
                  </a:lnTo>
                  <a:lnTo>
                    <a:pt x="741" y="197"/>
                  </a:lnTo>
                  <a:lnTo>
                    <a:pt x="733" y="209"/>
                  </a:lnTo>
                  <a:lnTo>
                    <a:pt x="717" y="228"/>
                  </a:lnTo>
                  <a:lnTo>
                    <a:pt x="715" y="229"/>
                  </a:lnTo>
                  <a:lnTo>
                    <a:pt x="714" y="229"/>
                  </a:lnTo>
                  <a:lnTo>
                    <a:pt x="712" y="229"/>
                  </a:lnTo>
                  <a:lnTo>
                    <a:pt x="712" y="228"/>
                  </a:lnTo>
                  <a:lnTo>
                    <a:pt x="710" y="228"/>
                  </a:lnTo>
                  <a:lnTo>
                    <a:pt x="710" y="226"/>
                  </a:lnTo>
                  <a:lnTo>
                    <a:pt x="710" y="225"/>
                  </a:lnTo>
                  <a:close/>
                  <a:moveTo>
                    <a:pt x="751" y="172"/>
                  </a:moveTo>
                  <a:lnTo>
                    <a:pt x="751" y="171"/>
                  </a:lnTo>
                  <a:lnTo>
                    <a:pt x="775" y="141"/>
                  </a:lnTo>
                  <a:lnTo>
                    <a:pt x="775" y="140"/>
                  </a:lnTo>
                  <a:lnTo>
                    <a:pt x="777" y="140"/>
                  </a:lnTo>
                  <a:lnTo>
                    <a:pt x="779" y="138"/>
                  </a:lnTo>
                  <a:lnTo>
                    <a:pt x="779" y="140"/>
                  </a:lnTo>
                  <a:lnTo>
                    <a:pt x="781" y="140"/>
                  </a:lnTo>
                  <a:lnTo>
                    <a:pt x="781" y="141"/>
                  </a:lnTo>
                  <a:lnTo>
                    <a:pt x="781" y="142"/>
                  </a:lnTo>
                  <a:lnTo>
                    <a:pt x="759" y="172"/>
                  </a:lnTo>
                  <a:lnTo>
                    <a:pt x="757" y="174"/>
                  </a:lnTo>
                  <a:lnTo>
                    <a:pt x="755" y="176"/>
                  </a:lnTo>
                  <a:lnTo>
                    <a:pt x="753" y="176"/>
                  </a:lnTo>
                  <a:lnTo>
                    <a:pt x="751" y="174"/>
                  </a:lnTo>
                  <a:lnTo>
                    <a:pt x="751" y="173"/>
                  </a:lnTo>
                  <a:lnTo>
                    <a:pt x="749" y="173"/>
                  </a:lnTo>
                  <a:lnTo>
                    <a:pt x="751" y="172"/>
                  </a:lnTo>
                  <a:close/>
                  <a:moveTo>
                    <a:pt x="791" y="119"/>
                  </a:moveTo>
                  <a:lnTo>
                    <a:pt x="803" y="102"/>
                  </a:lnTo>
                  <a:lnTo>
                    <a:pt x="819" y="88"/>
                  </a:lnTo>
                  <a:lnTo>
                    <a:pt x="821" y="86"/>
                  </a:lnTo>
                  <a:lnTo>
                    <a:pt x="822" y="86"/>
                  </a:lnTo>
                  <a:lnTo>
                    <a:pt x="824" y="86"/>
                  </a:lnTo>
                  <a:lnTo>
                    <a:pt x="824" y="88"/>
                  </a:lnTo>
                  <a:lnTo>
                    <a:pt x="826" y="89"/>
                  </a:lnTo>
                  <a:lnTo>
                    <a:pt x="824" y="90"/>
                  </a:lnTo>
                  <a:lnTo>
                    <a:pt x="811" y="105"/>
                  </a:lnTo>
                  <a:lnTo>
                    <a:pt x="799" y="120"/>
                  </a:lnTo>
                  <a:lnTo>
                    <a:pt x="797" y="121"/>
                  </a:lnTo>
                  <a:lnTo>
                    <a:pt x="795" y="121"/>
                  </a:lnTo>
                  <a:lnTo>
                    <a:pt x="793" y="121"/>
                  </a:lnTo>
                  <a:lnTo>
                    <a:pt x="791" y="120"/>
                  </a:lnTo>
                  <a:lnTo>
                    <a:pt x="791" y="119"/>
                  </a:lnTo>
                  <a:close/>
                  <a:moveTo>
                    <a:pt x="840" y="67"/>
                  </a:moveTo>
                  <a:lnTo>
                    <a:pt x="854" y="52"/>
                  </a:lnTo>
                  <a:lnTo>
                    <a:pt x="872" y="38"/>
                  </a:lnTo>
                  <a:lnTo>
                    <a:pt x="874" y="38"/>
                  </a:lnTo>
                  <a:lnTo>
                    <a:pt x="876" y="38"/>
                  </a:lnTo>
                  <a:lnTo>
                    <a:pt x="878" y="38"/>
                  </a:lnTo>
                  <a:lnTo>
                    <a:pt x="880" y="39"/>
                  </a:lnTo>
                  <a:lnTo>
                    <a:pt x="880" y="41"/>
                  </a:lnTo>
                  <a:lnTo>
                    <a:pt x="880" y="42"/>
                  </a:lnTo>
                  <a:lnTo>
                    <a:pt x="862" y="54"/>
                  </a:lnTo>
                  <a:lnTo>
                    <a:pt x="846" y="69"/>
                  </a:lnTo>
                  <a:lnTo>
                    <a:pt x="846" y="70"/>
                  </a:lnTo>
                  <a:lnTo>
                    <a:pt x="844" y="70"/>
                  </a:lnTo>
                  <a:lnTo>
                    <a:pt x="842" y="70"/>
                  </a:lnTo>
                  <a:lnTo>
                    <a:pt x="840" y="70"/>
                  </a:lnTo>
                  <a:lnTo>
                    <a:pt x="840" y="69"/>
                  </a:lnTo>
                  <a:lnTo>
                    <a:pt x="840" y="68"/>
                  </a:lnTo>
                  <a:lnTo>
                    <a:pt x="840" y="67"/>
                  </a:lnTo>
                  <a:close/>
                  <a:moveTo>
                    <a:pt x="902" y="21"/>
                  </a:moveTo>
                  <a:lnTo>
                    <a:pt x="908" y="18"/>
                  </a:lnTo>
                  <a:lnTo>
                    <a:pt x="933" y="6"/>
                  </a:lnTo>
                  <a:lnTo>
                    <a:pt x="935" y="6"/>
                  </a:lnTo>
                  <a:lnTo>
                    <a:pt x="949" y="2"/>
                  </a:lnTo>
                  <a:lnTo>
                    <a:pt x="951" y="2"/>
                  </a:lnTo>
                  <a:lnTo>
                    <a:pt x="953" y="2"/>
                  </a:lnTo>
                  <a:lnTo>
                    <a:pt x="953" y="3"/>
                  </a:lnTo>
                  <a:lnTo>
                    <a:pt x="955" y="5"/>
                  </a:lnTo>
                  <a:lnTo>
                    <a:pt x="955" y="6"/>
                  </a:lnTo>
                  <a:lnTo>
                    <a:pt x="953" y="7"/>
                  </a:lnTo>
                  <a:lnTo>
                    <a:pt x="937" y="11"/>
                  </a:lnTo>
                  <a:lnTo>
                    <a:pt x="914" y="22"/>
                  </a:lnTo>
                  <a:lnTo>
                    <a:pt x="908" y="24"/>
                  </a:lnTo>
                  <a:lnTo>
                    <a:pt x="906" y="26"/>
                  </a:lnTo>
                  <a:lnTo>
                    <a:pt x="904" y="26"/>
                  </a:lnTo>
                  <a:lnTo>
                    <a:pt x="902" y="24"/>
                  </a:lnTo>
                  <a:lnTo>
                    <a:pt x="900" y="23"/>
                  </a:lnTo>
                  <a:lnTo>
                    <a:pt x="900" y="22"/>
                  </a:lnTo>
                  <a:lnTo>
                    <a:pt x="902" y="21"/>
                  </a:lnTo>
                  <a:close/>
                  <a:moveTo>
                    <a:pt x="991" y="1"/>
                  </a:moveTo>
                  <a:lnTo>
                    <a:pt x="1023" y="6"/>
                  </a:lnTo>
                  <a:lnTo>
                    <a:pt x="1025" y="6"/>
                  </a:lnTo>
                  <a:lnTo>
                    <a:pt x="1044" y="12"/>
                  </a:lnTo>
                  <a:lnTo>
                    <a:pt x="1044" y="13"/>
                  </a:lnTo>
                  <a:lnTo>
                    <a:pt x="1046" y="14"/>
                  </a:lnTo>
                  <a:lnTo>
                    <a:pt x="1046" y="16"/>
                  </a:lnTo>
                  <a:lnTo>
                    <a:pt x="1044" y="17"/>
                  </a:lnTo>
                  <a:lnTo>
                    <a:pt x="1042" y="17"/>
                  </a:lnTo>
                  <a:lnTo>
                    <a:pt x="1040" y="17"/>
                  </a:lnTo>
                  <a:lnTo>
                    <a:pt x="1021" y="11"/>
                  </a:lnTo>
                  <a:lnTo>
                    <a:pt x="989" y="6"/>
                  </a:lnTo>
                  <a:lnTo>
                    <a:pt x="987" y="5"/>
                  </a:lnTo>
                  <a:lnTo>
                    <a:pt x="987" y="3"/>
                  </a:lnTo>
                  <a:lnTo>
                    <a:pt x="987" y="2"/>
                  </a:lnTo>
                  <a:lnTo>
                    <a:pt x="989" y="1"/>
                  </a:lnTo>
                  <a:lnTo>
                    <a:pt x="991" y="1"/>
                  </a:lnTo>
                  <a:close/>
                  <a:moveTo>
                    <a:pt x="1078" y="27"/>
                  </a:moveTo>
                  <a:lnTo>
                    <a:pt x="1104" y="45"/>
                  </a:lnTo>
                  <a:lnTo>
                    <a:pt x="1112" y="54"/>
                  </a:lnTo>
                  <a:lnTo>
                    <a:pt x="1114" y="55"/>
                  </a:lnTo>
                  <a:lnTo>
                    <a:pt x="1114" y="57"/>
                  </a:lnTo>
                  <a:lnTo>
                    <a:pt x="1112" y="57"/>
                  </a:lnTo>
                  <a:lnTo>
                    <a:pt x="1112" y="58"/>
                  </a:lnTo>
                  <a:lnTo>
                    <a:pt x="1110" y="58"/>
                  </a:lnTo>
                  <a:lnTo>
                    <a:pt x="1108" y="58"/>
                  </a:lnTo>
                  <a:lnTo>
                    <a:pt x="1106" y="57"/>
                  </a:lnTo>
                  <a:lnTo>
                    <a:pt x="1098" y="49"/>
                  </a:lnTo>
                  <a:lnTo>
                    <a:pt x="1072" y="31"/>
                  </a:lnTo>
                  <a:lnTo>
                    <a:pt x="1070" y="29"/>
                  </a:lnTo>
                  <a:lnTo>
                    <a:pt x="1070" y="28"/>
                  </a:lnTo>
                  <a:lnTo>
                    <a:pt x="1072" y="27"/>
                  </a:lnTo>
                  <a:lnTo>
                    <a:pt x="1074" y="26"/>
                  </a:lnTo>
                  <a:lnTo>
                    <a:pt x="1076" y="26"/>
                  </a:lnTo>
                  <a:lnTo>
                    <a:pt x="1076" y="27"/>
                  </a:lnTo>
                  <a:lnTo>
                    <a:pt x="1078" y="27"/>
                  </a:lnTo>
                  <a:close/>
                  <a:moveTo>
                    <a:pt x="1136" y="75"/>
                  </a:moveTo>
                  <a:lnTo>
                    <a:pt x="1155" y="94"/>
                  </a:lnTo>
                  <a:lnTo>
                    <a:pt x="1163" y="105"/>
                  </a:lnTo>
                  <a:lnTo>
                    <a:pt x="1165" y="105"/>
                  </a:lnTo>
                  <a:lnTo>
                    <a:pt x="1163" y="106"/>
                  </a:lnTo>
                  <a:lnTo>
                    <a:pt x="1163" y="107"/>
                  </a:lnTo>
                  <a:lnTo>
                    <a:pt x="1161" y="107"/>
                  </a:lnTo>
                  <a:lnTo>
                    <a:pt x="1161" y="109"/>
                  </a:lnTo>
                  <a:lnTo>
                    <a:pt x="1159" y="109"/>
                  </a:lnTo>
                  <a:lnTo>
                    <a:pt x="1157" y="107"/>
                  </a:lnTo>
                  <a:lnTo>
                    <a:pt x="1149" y="96"/>
                  </a:lnTo>
                  <a:lnTo>
                    <a:pt x="1128" y="78"/>
                  </a:lnTo>
                  <a:lnTo>
                    <a:pt x="1128" y="76"/>
                  </a:lnTo>
                  <a:lnTo>
                    <a:pt x="1128" y="75"/>
                  </a:lnTo>
                  <a:lnTo>
                    <a:pt x="1130" y="75"/>
                  </a:lnTo>
                  <a:lnTo>
                    <a:pt x="1130" y="74"/>
                  </a:lnTo>
                  <a:lnTo>
                    <a:pt x="1132" y="74"/>
                  </a:lnTo>
                  <a:lnTo>
                    <a:pt x="1134" y="74"/>
                  </a:lnTo>
                  <a:lnTo>
                    <a:pt x="1136" y="75"/>
                  </a:lnTo>
                  <a:close/>
                  <a:moveTo>
                    <a:pt x="1183" y="127"/>
                  </a:moveTo>
                  <a:lnTo>
                    <a:pt x="1207" y="158"/>
                  </a:lnTo>
                  <a:lnTo>
                    <a:pt x="1207" y="159"/>
                  </a:lnTo>
                  <a:lnTo>
                    <a:pt x="1205" y="161"/>
                  </a:lnTo>
                  <a:lnTo>
                    <a:pt x="1203" y="162"/>
                  </a:lnTo>
                  <a:lnTo>
                    <a:pt x="1201" y="162"/>
                  </a:lnTo>
                  <a:lnTo>
                    <a:pt x="1201" y="161"/>
                  </a:lnTo>
                  <a:lnTo>
                    <a:pt x="1199" y="159"/>
                  </a:lnTo>
                  <a:lnTo>
                    <a:pt x="1175" y="128"/>
                  </a:lnTo>
                  <a:lnTo>
                    <a:pt x="1175" y="127"/>
                  </a:lnTo>
                  <a:lnTo>
                    <a:pt x="1175" y="126"/>
                  </a:lnTo>
                  <a:lnTo>
                    <a:pt x="1177" y="126"/>
                  </a:lnTo>
                  <a:lnTo>
                    <a:pt x="1179" y="125"/>
                  </a:lnTo>
                  <a:lnTo>
                    <a:pt x="1179" y="126"/>
                  </a:lnTo>
                  <a:lnTo>
                    <a:pt x="1181" y="126"/>
                  </a:lnTo>
                  <a:lnTo>
                    <a:pt x="1183" y="127"/>
                  </a:lnTo>
                  <a:close/>
                  <a:moveTo>
                    <a:pt x="1223" y="181"/>
                  </a:moveTo>
                  <a:lnTo>
                    <a:pt x="1233" y="195"/>
                  </a:lnTo>
                  <a:lnTo>
                    <a:pt x="1245" y="213"/>
                  </a:lnTo>
                  <a:lnTo>
                    <a:pt x="1245" y="214"/>
                  </a:lnTo>
                  <a:lnTo>
                    <a:pt x="1243" y="215"/>
                  </a:lnTo>
                  <a:lnTo>
                    <a:pt x="1241" y="216"/>
                  </a:lnTo>
                  <a:lnTo>
                    <a:pt x="1239" y="215"/>
                  </a:lnTo>
                  <a:lnTo>
                    <a:pt x="1237" y="214"/>
                  </a:lnTo>
                  <a:lnTo>
                    <a:pt x="1227" y="198"/>
                  </a:lnTo>
                  <a:lnTo>
                    <a:pt x="1215" y="183"/>
                  </a:lnTo>
                  <a:lnTo>
                    <a:pt x="1215" y="182"/>
                  </a:lnTo>
                  <a:lnTo>
                    <a:pt x="1215" y="181"/>
                  </a:lnTo>
                  <a:lnTo>
                    <a:pt x="1217" y="181"/>
                  </a:lnTo>
                  <a:lnTo>
                    <a:pt x="1217" y="179"/>
                  </a:lnTo>
                  <a:lnTo>
                    <a:pt x="1219" y="179"/>
                  </a:lnTo>
                  <a:lnTo>
                    <a:pt x="1221" y="179"/>
                  </a:lnTo>
                  <a:lnTo>
                    <a:pt x="1223" y="181"/>
                  </a:lnTo>
                  <a:close/>
                  <a:moveTo>
                    <a:pt x="1258" y="235"/>
                  </a:moveTo>
                  <a:lnTo>
                    <a:pt x="1278" y="268"/>
                  </a:lnTo>
                  <a:lnTo>
                    <a:pt x="1280" y="268"/>
                  </a:lnTo>
                  <a:lnTo>
                    <a:pt x="1278" y="270"/>
                  </a:lnTo>
                  <a:lnTo>
                    <a:pt x="1278" y="271"/>
                  </a:lnTo>
                  <a:lnTo>
                    <a:pt x="1276" y="271"/>
                  </a:lnTo>
                  <a:lnTo>
                    <a:pt x="1274" y="271"/>
                  </a:lnTo>
                  <a:lnTo>
                    <a:pt x="1272" y="271"/>
                  </a:lnTo>
                  <a:lnTo>
                    <a:pt x="1272" y="270"/>
                  </a:lnTo>
                  <a:lnTo>
                    <a:pt x="1252" y="237"/>
                  </a:lnTo>
                  <a:lnTo>
                    <a:pt x="1252" y="236"/>
                  </a:lnTo>
                  <a:lnTo>
                    <a:pt x="1252" y="235"/>
                  </a:lnTo>
                  <a:lnTo>
                    <a:pt x="1254" y="234"/>
                  </a:lnTo>
                  <a:lnTo>
                    <a:pt x="1256" y="234"/>
                  </a:lnTo>
                  <a:lnTo>
                    <a:pt x="1258" y="235"/>
                  </a:lnTo>
                  <a:close/>
                  <a:moveTo>
                    <a:pt x="1294" y="291"/>
                  </a:moveTo>
                  <a:lnTo>
                    <a:pt x="1320" y="322"/>
                  </a:lnTo>
                  <a:lnTo>
                    <a:pt x="1320" y="323"/>
                  </a:lnTo>
                  <a:lnTo>
                    <a:pt x="1320" y="324"/>
                  </a:lnTo>
                  <a:lnTo>
                    <a:pt x="1318" y="324"/>
                  </a:lnTo>
                  <a:lnTo>
                    <a:pt x="1318" y="325"/>
                  </a:lnTo>
                  <a:lnTo>
                    <a:pt x="1316" y="325"/>
                  </a:lnTo>
                  <a:lnTo>
                    <a:pt x="1314" y="325"/>
                  </a:lnTo>
                  <a:lnTo>
                    <a:pt x="1312" y="324"/>
                  </a:lnTo>
                  <a:lnTo>
                    <a:pt x="1288" y="292"/>
                  </a:lnTo>
                  <a:lnTo>
                    <a:pt x="1288" y="291"/>
                  </a:lnTo>
                  <a:lnTo>
                    <a:pt x="1288" y="290"/>
                  </a:lnTo>
                  <a:lnTo>
                    <a:pt x="1290" y="290"/>
                  </a:lnTo>
                  <a:lnTo>
                    <a:pt x="1292" y="290"/>
                  </a:lnTo>
                  <a:lnTo>
                    <a:pt x="1294" y="290"/>
                  </a:lnTo>
                  <a:lnTo>
                    <a:pt x="1294" y="291"/>
                  </a:lnTo>
                  <a:close/>
                  <a:moveTo>
                    <a:pt x="1332" y="345"/>
                  </a:moveTo>
                  <a:lnTo>
                    <a:pt x="1346" y="370"/>
                  </a:lnTo>
                  <a:lnTo>
                    <a:pt x="1350" y="379"/>
                  </a:lnTo>
                  <a:lnTo>
                    <a:pt x="1350" y="380"/>
                  </a:lnTo>
                  <a:lnTo>
                    <a:pt x="1350" y="381"/>
                  </a:lnTo>
                  <a:lnTo>
                    <a:pt x="1348" y="381"/>
                  </a:lnTo>
                  <a:lnTo>
                    <a:pt x="1346" y="381"/>
                  </a:lnTo>
                  <a:lnTo>
                    <a:pt x="1344" y="381"/>
                  </a:lnTo>
                  <a:lnTo>
                    <a:pt x="1342" y="380"/>
                  </a:lnTo>
                  <a:lnTo>
                    <a:pt x="1338" y="371"/>
                  </a:lnTo>
                  <a:lnTo>
                    <a:pt x="1324" y="347"/>
                  </a:lnTo>
                  <a:lnTo>
                    <a:pt x="1324" y="345"/>
                  </a:lnTo>
                  <a:lnTo>
                    <a:pt x="1326" y="344"/>
                  </a:lnTo>
                  <a:lnTo>
                    <a:pt x="1328" y="344"/>
                  </a:lnTo>
                  <a:lnTo>
                    <a:pt x="1330" y="344"/>
                  </a:lnTo>
                  <a:lnTo>
                    <a:pt x="1332" y="344"/>
                  </a:lnTo>
                  <a:lnTo>
                    <a:pt x="1332" y="345"/>
                  </a:lnTo>
                  <a:close/>
                  <a:moveTo>
                    <a:pt x="1363" y="401"/>
                  </a:moveTo>
                  <a:lnTo>
                    <a:pt x="1371" y="415"/>
                  </a:lnTo>
                  <a:lnTo>
                    <a:pt x="1381" y="434"/>
                  </a:lnTo>
                  <a:lnTo>
                    <a:pt x="1381" y="436"/>
                  </a:lnTo>
                  <a:lnTo>
                    <a:pt x="1381" y="437"/>
                  </a:lnTo>
                  <a:lnTo>
                    <a:pt x="1379" y="437"/>
                  </a:lnTo>
                  <a:lnTo>
                    <a:pt x="1377" y="438"/>
                  </a:lnTo>
                  <a:lnTo>
                    <a:pt x="1375" y="437"/>
                  </a:lnTo>
                  <a:lnTo>
                    <a:pt x="1373" y="436"/>
                  </a:lnTo>
                  <a:lnTo>
                    <a:pt x="1363" y="417"/>
                  </a:lnTo>
                  <a:lnTo>
                    <a:pt x="1356" y="404"/>
                  </a:lnTo>
                  <a:lnTo>
                    <a:pt x="1356" y="402"/>
                  </a:lnTo>
                  <a:lnTo>
                    <a:pt x="1356" y="401"/>
                  </a:lnTo>
                  <a:lnTo>
                    <a:pt x="1358" y="401"/>
                  </a:lnTo>
                  <a:lnTo>
                    <a:pt x="1358" y="400"/>
                  </a:lnTo>
                  <a:lnTo>
                    <a:pt x="1359" y="400"/>
                  </a:lnTo>
                  <a:lnTo>
                    <a:pt x="1361" y="400"/>
                  </a:lnTo>
                  <a:lnTo>
                    <a:pt x="1363" y="401"/>
                  </a:lnTo>
                  <a:close/>
                  <a:moveTo>
                    <a:pt x="1395" y="458"/>
                  </a:moveTo>
                  <a:lnTo>
                    <a:pt x="1413" y="490"/>
                  </a:lnTo>
                  <a:lnTo>
                    <a:pt x="1413" y="491"/>
                  </a:lnTo>
                  <a:lnTo>
                    <a:pt x="1411" y="493"/>
                  </a:lnTo>
                  <a:lnTo>
                    <a:pt x="1409" y="494"/>
                  </a:lnTo>
                  <a:lnTo>
                    <a:pt x="1407" y="494"/>
                  </a:lnTo>
                  <a:lnTo>
                    <a:pt x="1405" y="493"/>
                  </a:lnTo>
                  <a:lnTo>
                    <a:pt x="1387" y="459"/>
                  </a:lnTo>
                  <a:lnTo>
                    <a:pt x="1387" y="458"/>
                  </a:lnTo>
                  <a:lnTo>
                    <a:pt x="1387" y="457"/>
                  </a:lnTo>
                  <a:lnTo>
                    <a:pt x="1389" y="457"/>
                  </a:lnTo>
                  <a:lnTo>
                    <a:pt x="1391" y="456"/>
                  </a:lnTo>
                  <a:lnTo>
                    <a:pt x="1393" y="457"/>
                  </a:lnTo>
                  <a:lnTo>
                    <a:pt x="1395" y="458"/>
                  </a:lnTo>
                  <a:close/>
                  <a:moveTo>
                    <a:pt x="1425" y="514"/>
                  </a:moveTo>
                  <a:lnTo>
                    <a:pt x="1443" y="547"/>
                  </a:lnTo>
                  <a:lnTo>
                    <a:pt x="1443" y="548"/>
                  </a:lnTo>
                  <a:lnTo>
                    <a:pt x="1441" y="550"/>
                  </a:lnTo>
                  <a:lnTo>
                    <a:pt x="1439" y="550"/>
                  </a:lnTo>
                  <a:lnTo>
                    <a:pt x="1437" y="550"/>
                  </a:lnTo>
                  <a:lnTo>
                    <a:pt x="1435" y="548"/>
                  </a:lnTo>
                  <a:lnTo>
                    <a:pt x="1417" y="516"/>
                  </a:lnTo>
                  <a:lnTo>
                    <a:pt x="1417" y="515"/>
                  </a:lnTo>
                  <a:lnTo>
                    <a:pt x="1417" y="514"/>
                  </a:lnTo>
                  <a:lnTo>
                    <a:pt x="1419" y="513"/>
                  </a:lnTo>
                  <a:lnTo>
                    <a:pt x="1421" y="513"/>
                  </a:lnTo>
                  <a:lnTo>
                    <a:pt x="1423" y="513"/>
                  </a:lnTo>
                  <a:lnTo>
                    <a:pt x="1425" y="514"/>
                  </a:lnTo>
                  <a:close/>
                  <a:moveTo>
                    <a:pt x="1455" y="571"/>
                  </a:moveTo>
                  <a:lnTo>
                    <a:pt x="1472" y="603"/>
                  </a:lnTo>
                  <a:lnTo>
                    <a:pt x="1472" y="604"/>
                  </a:lnTo>
                  <a:lnTo>
                    <a:pt x="1472" y="605"/>
                  </a:lnTo>
                  <a:lnTo>
                    <a:pt x="1470" y="607"/>
                  </a:lnTo>
                  <a:lnTo>
                    <a:pt x="1468" y="607"/>
                  </a:lnTo>
                  <a:lnTo>
                    <a:pt x="1466" y="605"/>
                  </a:lnTo>
                  <a:lnTo>
                    <a:pt x="1449" y="572"/>
                  </a:lnTo>
                  <a:lnTo>
                    <a:pt x="1447" y="571"/>
                  </a:lnTo>
                  <a:lnTo>
                    <a:pt x="1449" y="571"/>
                  </a:lnTo>
                  <a:lnTo>
                    <a:pt x="1449" y="570"/>
                  </a:lnTo>
                  <a:lnTo>
                    <a:pt x="1451" y="568"/>
                  </a:lnTo>
                  <a:lnTo>
                    <a:pt x="1453" y="568"/>
                  </a:lnTo>
                  <a:lnTo>
                    <a:pt x="1453" y="570"/>
                  </a:lnTo>
                  <a:lnTo>
                    <a:pt x="1455" y="570"/>
                  </a:lnTo>
                  <a:lnTo>
                    <a:pt x="1455" y="571"/>
                  </a:lnTo>
                  <a:close/>
                  <a:moveTo>
                    <a:pt x="1486" y="627"/>
                  </a:moveTo>
                  <a:lnTo>
                    <a:pt x="1506" y="659"/>
                  </a:lnTo>
                  <a:lnTo>
                    <a:pt x="1506" y="660"/>
                  </a:lnTo>
                  <a:lnTo>
                    <a:pt x="1504" y="661"/>
                  </a:lnTo>
                  <a:lnTo>
                    <a:pt x="1504" y="662"/>
                  </a:lnTo>
                  <a:lnTo>
                    <a:pt x="1502" y="662"/>
                  </a:lnTo>
                  <a:lnTo>
                    <a:pt x="1500" y="662"/>
                  </a:lnTo>
                  <a:lnTo>
                    <a:pt x="1498" y="661"/>
                  </a:lnTo>
                  <a:lnTo>
                    <a:pt x="1478" y="628"/>
                  </a:lnTo>
                  <a:lnTo>
                    <a:pt x="1478" y="627"/>
                  </a:lnTo>
                  <a:lnTo>
                    <a:pt x="1480" y="625"/>
                  </a:lnTo>
                  <a:lnTo>
                    <a:pt x="1482" y="625"/>
                  </a:lnTo>
                  <a:lnTo>
                    <a:pt x="1484" y="625"/>
                  </a:lnTo>
                  <a:lnTo>
                    <a:pt x="1486" y="625"/>
                  </a:lnTo>
                  <a:lnTo>
                    <a:pt x="1486" y="627"/>
                  </a:lnTo>
                  <a:close/>
                  <a:moveTo>
                    <a:pt x="1518" y="682"/>
                  </a:moveTo>
                  <a:lnTo>
                    <a:pt x="1526" y="696"/>
                  </a:lnTo>
                  <a:lnTo>
                    <a:pt x="1538" y="714"/>
                  </a:lnTo>
                  <a:lnTo>
                    <a:pt x="1538" y="716"/>
                  </a:lnTo>
                  <a:lnTo>
                    <a:pt x="1538" y="717"/>
                  </a:lnTo>
                  <a:lnTo>
                    <a:pt x="1538" y="718"/>
                  </a:lnTo>
                  <a:lnTo>
                    <a:pt x="1536" y="718"/>
                  </a:lnTo>
                  <a:lnTo>
                    <a:pt x="1534" y="718"/>
                  </a:lnTo>
                  <a:lnTo>
                    <a:pt x="1532" y="718"/>
                  </a:lnTo>
                  <a:lnTo>
                    <a:pt x="1530" y="717"/>
                  </a:lnTo>
                  <a:lnTo>
                    <a:pt x="1520" y="698"/>
                  </a:lnTo>
                  <a:lnTo>
                    <a:pt x="1512" y="685"/>
                  </a:lnTo>
                  <a:lnTo>
                    <a:pt x="1510" y="684"/>
                  </a:lnTo>
                  <a:lnTo>
                    <a:pt x="1512" y="682"/>
                  </a:lnTo>
                  <a:lnTo>
                    <a:pt x="1512" y="681"/>
                  </a:lnTo>
                  <a:lnTo>
                    <a:pt x="1514" y="681"/>
                  </a:lnTo>
                  <a:lnTo>
                    <a:pt x="1516" y="681"/>
                  </a:lnTo>
                  <a:lnTo>
                    <a:pt x="1518" y="682"/>
                  </a:lnTo>
                  <a:close/>
                  <a:moveTo>
                    <a:pt x="1552" y="738"/>
                  </a:moveTo>
                  <a:lnTo>
                    <a:pt x="1552" y="738"/>
                  </a:lnTo>
                  <a:lnTo>
                    <a:pt x="1573" y="770"/>
                  </a:lnTo>
                  <a:lnTo>
                    <a:pt x="1573" y="771"/>
                  </a:lnTo>
                  <a:lnTo>
                    <a:pt x="1572" y="773"/>
                  </a:lnTo>
                  <a:lnTo>
                    <a:pt x="1572" y="774"/>
                  </a:lnTo>
                  <a:lnTo>
                    <a:pt x="1570" y="774"/>
                  </a:lnTo>
                  <a:lnTo>
                    <a:pt x="1568" y="774"/>
                  </a:lnTo>
                  <a:lnTo>
                    <a:pt x="1568" y="773"/>
                  </a:lnTo>
                  <a:lnTo>
                    <a:pt x="1566" y="771"/>
                  </a:lnTo>
                  <a:lnTo>
                    <a:pt x="1546" y="741"/>
                  </a:lnTo>
                  <a:lnTo>
                    <a:pt x="1544" y="739"/>
                  </a:lnTo>
                  <a:lnTo>
                    <a:pt x="1546" y="738"/>
                  </a:lnTo>
                  <a:lnTo>
                    <a:pt x="1546" y="737"/>
                  </a:lnTo>
                  <a:lnTo>
                    <a:pt x="1548" y="737"/>
                  </a:lnTo>
                  <a:lnTo>
                    <a:pt x="1550" y="737"/>
                  </a:lnTo>
                  <a:lnTo>
                    <a:pt x="1552" y="737"/>
                  </a:lnTo>
                  <a:lnTo>
                    <a:pt x="1552" y="738"/>
                  </a:lnTo>
                  <a:close/>
                  <a:moveTo>
                    <a:pt x="1591" y="791"/>
                  </a:moveTo>
                  <a:lnTo>
                    <a:pt x="1613" y="811"/>
                  </a:lnTo>
                  <a:lnTo>
                    <a:pt x="1621" y="821"/>
                  </a:lnTo>
                  <a:lnTo>
                    <a:pt x="1621" y="822"/>
                  </a:lnTo>
                  <a:lnTo>
                    <a:pt x="1621" y="824"/>
                  </a:lnTo>
                  <a:lnTo>
                    <a:pt x="1619" y="825"/>
                  </a:lnTo>
                  <a:lnTo>
                    <a:pt x="1617" y="825"/>
                  </a:lnTo>
                  <a:lnTo>
                    <a:pt x="1615" y="825"/>
                  </a:lnTo>
                  <a:lnTo>
                    <a:pt x="1613" y="824"/>
                  </a:lnTo>
                  <a:lnTo>
                    <a:pt x="1605" y="814"/>
                  </a:lnTo>
                  <a:lnTo>
                    <a:pt x="1585" y="794"/>
                  </a:lnTo>
                  <a:lnTo>
                    <a:pt x="1585" y="793"/>
                  </a:lnTo>
                  <a:lnTo>
                    <a:pt x="1585" y="791"/>
                  </a:lnTo>
                  <a:lnTo>
                    <a:pt x="1587" y="790"/>
                  </a:lnTo>
                  <a:lnTo>
                    <a:pt x="1589" y="790"/>
                  </a:lnTo>
                  <a:lnTo>
                    <a:pt x="1591" y="790"/>
                  </a:lnTo>
                  <a:lnTo>
                    <a:pt x="1591" y="791"/>
                  </a:lnTo>
                  <a:close/>
                  <a:moveTo>
                    <a:pt x="1637" y="843"/>
                  </a:moveTo>
                  <a:lnTo>
                    <a:pt x="1639" y="846"/>
                  </a:lnTo>
                  <a:lnTo>
                    <a:pt x="1663" y="874"/>
                  </a:lnTo>
                  <a:lnTo>
                    <a:pt x="1663" y="876"/>
                  </a:lnTo>
                  <a:lnTo>
                    <a:pt x="1663" y="877"/>
                  </a:lnTo>
                  <a:lnTo>
                    <a:pt x="1661" y="878"/>
                  </a:lnTo>
                  <a:lnTo>
                    <a:pt x="1659" y="878"/>
                  </a:lnTo>
                  <a:lnTo>
                    <a:pt x="1657" y="878"/>
                  </a:lnTo>
                  <a:lnTo>
                    <a:pt x="1657" y="877"/>
                  </a:lnTo>
                  <a:lnTo>
                    <a:pt x="1631" y="847"/>
                  </a:lnTo>
                  <a:lnTo>
                    <a:pt x="1631" y="846"/>
                  </a:lnTo>
                  <a:lnTo>
                    <a:pt x="1631" y="845"/>
                  </a:lnTo>
                  <a:lnTo>
                    <a:pt x="1631" y="843"/>
                  </a:lnTo>
                  <a:lnTo>
                    <a:pt x="1633" y="842"/>
                  </a:lnTo>
                  <a:lnTo>
                    <a:pt x="1635" y="842"/>
                  </a:lnTo>
                  <a:lnTo>
                    <a:pt x="1637" y="843"/>
                  </a:lnTo>
                  <a:close/>
                  <a:moveTo>
                    <a:pt x="1684" y="895"/>
                  </a:moveTo>
                  <a:lnTo>
                    <a:pt x="1690" y="902"/>
                  </a:lnTo>
                  <a:lnTo>
                    <a:pt x="1716" y="920"/>
                  </a:lnTo>
                  <a:lnTo>
                    <a:pt x="1718" y="923"/>
                  </a:lnTo>
                  <a:lnTo>
                    <a:pt x="1718" y="924"/>
                  </a:lnTo>
                  <a:lnTo>
                    <a:pt x="1718" y="925"/>
                  </a:lnTo>
                  <a:lnTo>
                    <a:pt x="1716" y="926"/>
                  </a:lnTo>
                  <a:lnTo>
                    <a:pt x="1714" y="926"/>
                  </a:lnTo>
                  <a:lnTo>
                    <a:pt x="1712" y="925"/>
                  </a:lnTo>
                  <a:lnTo>
                    <a:pt x="1710" y="924"/>
                  </a:lnTo>
                  <a:lnTo>
                    <a:pt x="1684" y="904"/>
                  </a:lnTo>
                  <a:lnTo>
                    <a:pt x="1677" y="898"/>
                  </a:lnTo>
                  <a:lnTo>
                    <a:pt x="1677" y="897"/>
                  </a:lnTo>
                  <a:lnTo>
                    <a:pt x="1679" y="895"/>
                  </a:lnTo>
                  <a:lnTo>
                    <a:pt x="1679" y="894"/>
                  </a:lnTo>
                  <a:lnTo>
                    <a:pt x="1680" y="894"/>
                  </a:lnTo>
                  <a:lnTo>
                    <a:pt x="1682" y="894"/>
                  </a:lnTo>
                  <a:lnTo>
                    <a:pt x="1684" y="895"/>
                  </a:lnTo>
                  <a:close/>
                  <a:moveTo>
                    <a:pt x="1746" y="939"/>
                  </a:moveTo>
                  <a:lnTo>
                    <a:pt x="1768" y="949"/>
                  </a:lnTo>
                  <a:lnTo>
                    <a:pt x="1791" y="956"/>
                  </a:lnTo>
                  <a:lnTo>
                    <a:pt x="1793" y="957"/>
                  </a:lnTo>
                  <a:lnTo>
                    <a:pt x="1795" y="959"/>
                  </a:lnTo>
                  <a:lnTo>
                    <a:pt x="1795" y="960"/>
                  </a:lnTo>
                  <a:lnTo>
                    <a:pt x="1793" y="960"/>
                  </a:lnTo>
                  <a:lnTo>
                    <a:pt x="1793" y="961"/>
                  </a:lnTo>
                  <a:lnTo>
                    <a:pt x="1791" y="961"/>
                  </a:lnTo>
                  <a:lnTo>
                    <a:pt x="1789" y="961"/>
                  </a:lnTo>
                  <a:lnTo>
                    <a:pt x="1762" y="952"/>
                  </a:lnTo>
                  <a:lnTo>
                    <a:pt x="1742" y="944"/>
                  </a:lnTo>
                  <a:lnTo>
                    <a:pt x="1740" y="942"/>
                  </a:lnTo>
                  <a:lnTo>
                    <a:pt x="1740" y="941"/>
                  </a:lnTo>
                  <a:lnTo>
                    <a:pt x="1740" y="940"/>
                  </a:lnTo>
                  <a:lnTo>
                    <a:pt x="1742" y="939"/>
                  </a:lnTo>
                  <a:lnTo>
                    <a:pt x="1744" y="939"/>
                  </a:lnTo>
                  <a:lnTo>
                    <a:pt x="1746" y="939"/>
                  </a:lnTo>
                  <a:close/>
                  <a:moveTo>
                    <a:pt x="1829" y="957"/>
                  </a:moveTo>
                  <a:lnTo>
                    <a:pt x="1841" y="956"/>
                  </a:lnTo>
                  <a:lnTo>
                    <a:pt x="1875" y="951"/>
                  </a:lnTo>
                  <a:lnTo>
                    <a:pt x="1881" y="949"/>
                  </a:lnTo>
                  <a:lnTo>
                    <a:pt x="1883" y="949"/>
                  </a:lnTo>
                  <a:lnTo>
                    <a:pt x="1885" y="949"/>
                  </a:lnTo>
                  <a:lnTo>
                    <a:pt x="1887" y="949"/>
                  </a:lnTo>
                  <a:lnTo>
                    <a:pt x="1887" y="950"/>
                  </a:lnTo>
                  <a:lnTo>
                    <a:pt x="1887" y="951"/>
                  </a:lnTo>
                  <a:lnTo>
                    <a:pt x="1887" y="952"/>
                  </a:lnTo>
                  <a:lnTo>
                    <a:pt x="1885" y="952"/>
                  </a:lnTo>
                  <a:lnTo>
                    <a:pt x="1879" y="955"/>
                  </a:lnTo>
                  <a:lnTo>
                    <a:pt x="1879" y="956"/>
                  </a:lnTo>
                  <a:lnTo>
                    <a:pt x="1843" y="961"/>
                  </a:lnTo>
                  <a:lnTo>
                    <a:pt x="1831" y="962"/>
                  </a:lnTo>
                  <a:lnTo>
                    <a:pt x="1829" y="962"/>
                  </a:lnTo>
                  <a:lnTo>
                    <a:pt x="1827" y="962"/>
                  </a:lnTo>
                  <a:lnTo>
                    <a:pt x="1827" y="961"/>
                  </a:lnTo>
                  <a:lnTo>
                    <a:pt x="1825" y="961"/>
                  </a:lnTo>
                  <a:lnTo>
                    <a:pt x="1825" y="960"/>
                  </a:lnTo>
                  <a:lnTo>
                    <a:pt x="1827" y="959"/>
                  </a:lnTo>
                  <a:lnTo>
                    <a:pt x="1829" y="957"/>
                  </a:lnTo>
                  <a:close/>
                  <a:moveTo>
                    <a:pt x="1910" y="934"/>
                  </a:moveTo>
                  <a:lnTo>
                    <a:pt x="1926" y="924"/>
                  </a:lnTo>
                  <a:lnTo>
                    <a:pt x="1946" y="908"/>
                  </a:lnTo>
                  <a:lnTo>
                    <a:pt x="1948" y="907"/>
                  </a:lnTo>
                  <a:lnTo>
                    <a:pt x="1950" y="907"/>
                  </a:lnTo>
                  <a:lnTo>
                    <a:pt x="1952" y="907"/>
                  </a:lnTo>
                  <a:lnTo>
                    <a:pt x="1954" y="908"/>
                  </a:lnTo>
                  <a:lnTo>
                    <a:pt x="1954" y="909"/>
                  </a:lnTo>
                  <a:lnTo>
                    <a:pt x="1952" y="910"/>
                  </a:lnTo>
                  <a:lnTo>
                    <a:pt x="1932" y="926"/>
                  </a:lnTo>
                  <a:lnTo>
                    <a:pt x="1916" y="936"/>
                  </a:lnTo>
                  <a:lnTo>
                    <a:pt x="1914" y="938"/>
                  </a:lnTo>
                  <a:lnTo>
                    <a:pt x="1912" y="938"/>
                  </a:lnTo>
                  <a:lnTo>
                    <a:pt x="1910" y="936"/>
                  </a:lnTo>
                  <a:lnTo>
                    <a:pt x="1908" y="935"/>
                  </a:lnTo>
                  <a:lnTo>
                    <a:pt x="1910" y="934"/>
                  </a:lnTo>
                  <a:close/>
                  <a:moveTo>
                    <a:pt x="1968" y="887"/>
                  </a:moveTo>
                  <a:lnTo>
                    <a:pt x="1978" y="879"/>
                  </a:lnTo>
                  <a:lnTo>
                    <a:pt x="1998" y="857"/>
                  </a:lnTo>
                  <a:lnTo>
                    <a:pt x="2000" y="856"/>
                  </a:lnTo>
                  <a:lnTo>
                    <a:pt x="2001" y="856"/>
                  </a:lnTo>
                  <a:lnTo>
                    <a:pt x="2003" y="857"/>
                  </a:lnTo>
                  <a:lnTo>
                    <a:pt x="2003" y="858"/>
                  </a:lnTo>
                  <a:lnTo>
                    <a:pt x="2003" y="859"/>
                  </a:lnTo>
                  <a:lnTo>
                    <a:pt x="1984" y="882"/>
                  </a:lnTo>
                  <a:lnTo>
                    <a:pt x="1976" y="889"/>
                  </a:lnTo>
                  <a:lnTo>
                    <a:pt x="1974" y="890"/>
                  </a:lnTo>
                  <a:lnTo>
                    <a:pt x="1972" y="890"/>
                  </a:lnTo>
                  <a:lnTo>
                    <a:pt x="1970" y="890"/>
                  </a:lnTo>
                  <a:lnTo>
                    <a:pt x="1968" y="889"/>
                  </a:lnTo>
                  <a:lnTo>
                    <a:pt x="1968" y="888"/>
                  </a:lnTo>
                  <a:lnTo>
                    <a:pt x="1968" y="887"/>
                  </a:lnTo>
                  <a:close/>
                  <a:moveTo>
                    <a:pt x="2015" y="835"/>
                  </a:moveTo>
                  <a:lnTo>
                    <a:pt x="2029" y="817"/>
                  </a:lnTo>
                  <a:lnTo>
                    <a:pt x="2037" y="804"/>
                  </a:lnTo>
                  <a:lnTo>
                    <a:pt x="2039" y="802"/>
                  </a:lnTo>
                  <a:lnTo>
                    <a:pt x="2041" y="802"/>
                  </a:lnTo>
                  <a:lnTo>
                    <a:pt x="2043" y="802"/>
                  </a:lnTo>
                  <a:lnTo>
                    <a:pt x="2045" y="804"/>
                  </a:lnTo>
                  <a:lnTo>
                    <a:pt x="2045" y="805"/>
                  </a:lnTo>
                  <a:lnTo>
                    <a:pt x="2045" y="806"/>
                  </a:lnTo>
                  <a:lnTo>
                    <a:pt x="2035" y="820"/>
                  </a:lnTo>
                  <a:lnTo>
                    <a:pt x="2021" y="837"/>
                  </a:lnTo>
                  <a:lnTo>
                    <a:pt x="2021" y="838"/>
                  </a:lnTo>
                  <a:lnTo>
                    <a:pt x="2019" y="838"/>
                  </a:lnTo>
                  <a:lnTo>
                    <a:pt x="2017" y="838"/>
                  </a:lnTo>
                  <a:lnTo>
                    <a:pt x="2015" y="838"/>
                  </a:lnTo>
                  <a:lnTo>
                    <a:pt x="2013" y="837"/>
                  </a:lnTo>
                  <a:lnTo>
                    <a:pt x="2013" y="836"/>
                  </a:lnTo>
                  <a:lnTo>
                    <a:pt x="2015" y="835"/>
                  </a:lnTo>
                  <a:close/>
                  <a:moveTo>
                    <a:pt x="2053" y="781"/>
                  </a:moveTo>
                  <a:lnTo>
                    <a:pt x="2077" y="749"/>
                  </a:lnTo>
                  <a:lnTo>
                    <a:pt x="2079" y="748"/>
                  </a:lnTo>
                  <a:lnTo>
                    <a:pt x="2081" y="748"/>
                  </a:lnTo>
                  <a:lnTo>
                    <a:pt x="2083" y="749"/>
                  </a:lnTo>
                  <a:lnTo>
                    <a:pt x="2085" y="750"/>
                  </a:lnTo>
                  <a:lnTo>
                    <a:pt x="2083" y="752"/>
                  </a:lnTo>
                  <a:lnTo>
                    <a:pt x="2061" y="783"/>
                  </a:lnTo>
                  <a:lnTo>
                    <a:pt x="2061" y="784"/>
                  </a:lnTo>
                  <a:lnTo>
                    <a:pt x="2059" y="785"/>
                  </a:lnTo>
                  <a:lnTo>
                    <a:pt x="2057" y="785"/>
                  </a:lnTo>
                  <a:lnTo>
                    <a:pt x="2055" y="784"/>
                  </a:lnTo>
                  <a:lnTo>
                    <a:pt x="2053" y="783"/>
                  </a:lnTo>
                  <a:lnTo>
                    <a:pt x="2053" y="781"/>
                  </a:lnTo>
                  <a:close/>
                  <a:moveTo>
                    <a:pt x="2091" y="727"/>
                  </a:moveTo>
                  <a:lnTo>
                    <a:pt x="2107" y="702"/>
                  </a:lnTo>
                  <a:lnTo>
                    <a:pt x="2110" y="695"/>
                  </a:lnTo>
                  <a:lnTo>
                    <a:pt x="2110" y="693"/>
                  </a:lnTo>
                  <a:lnTo>
                    <a:pt x="2112" y="692"/>
                  </a:lnTo>
                  <a:lnTo>
                    <a:pt x="2114" y="692"/>
                  </a:lnTo>
                  <a:lnTo>
                    <a:pt x="2116" y="692"/>
                  </a:lnTo>
                  <a:lnTo>
                    <a:pt x="2116" y="693"/>
                  </a:lnTo>
                  <a:lnTo>
                    <a:pt x="2118" y="693"/>
                  </a:lnTo>
                  <a:lnTo>
                    <a:pt x="2118" y="695"/>
                  </a:lnTo>
                  <a:lnTo>
                    <a:pt x="2118" y="696"/>
                  </a:lnTo>
                  <a:lnTo>
                    <a:pt x="2112" y="703"/>
                  </a:lnTo>
                  <a:lnTo>
                    <a:pt x="2099" y="728"/>
                  </a:lnTo>
                  <a:lnTo>
                    <a:pt x="2097" y="729"/>
                  </a:lnTo>
                  <a:lnTo>
                    <a:pt x="2095" y="729"/>
                  </a:lnTo>
                  <a:lnTo>
                    <a:pt x="2093" y="729"/>
                  </a:lnTo>
                  <a:lnTo>
                    <a:pt x="2091" y="728"/>
                  </a:lnTo>
                  <a:lnTo>
                    <a:pt x="2091" y="727"/>
                  </a:lnTo>
                  <a:close/>
                  <a:moveTo>
                    <a:pt x="2124" y="671"/>
                  </a:moveTo>
                  <a:lnTo>
                    <a:pt x="2132" y="658"/>
                  </a:lnTo>
                  <a:lnTo>
                    <a:pt x="2146" y="639"/>
                  </a:lnTo>
                  <a:lnTo>
                    <a:pt x="2146" y="638"/>
                  </a:lnTo>
                  <a:lnTo>
                    <a:pt x="2148" y="638"/>
                  </a:lnTo>
                  <a:lnTo>
                    <a:pt x="2150" y="638"/>
                  </a:lnTo>
                  <a:lnTo>
                    <a:pt x="2152" y="638"/>
                  </a:lnTo>
                  <a:lnTo>
                    <a:pt x="2154" y="639"/>
                  </a:lnTo>
                  <a:lnTo>
                    <a:pt x="2154" y="640"/>
                  </a:lnTo>
                  <a:lnTo>
                    <a:pt x="2152" y="641"/>
                  </a:lnTo>
                  <a:lnTo>
                    <a:pt x="2140" y="659"/>
                  </a:lnTo>
                  <a:lnTo>
                    <a:pt x="2132" y="672"/>
                  </a:lnTo>
                  <a:lnTo>
                    <a:pt x="2130" y="674"/>
                  </a:lnTo>
                  <a:lnTo>
                    <a:pt x="2128" y="674"/>
                  </a:lnTo>
                  <a:lnTo>
                    <a:pt x="2126" y="674"/>
                  </a:lnTo>
                  <a:lnTo>
                    <a:pt x="2124" y="674"/>
                  </a:lnTo>
                  <a:lnTo>
                    <a:pt x="2124" y="672"/>
                  </a:lnTo>
                  <a:lnTo>
                    <a:pt x="2124" y="671"/>
                  </a:lnTo>
                  <a:close/>
                  <a:moveTo>
                    <a:pt x="2162" y="617"/>
                  </a:moveTo>
                  <a:lnTo>
                    <a:pt x="2166" y="612"/>
                  </a:lnTo>
                  <a:lnTo>
                    <a:pt x="2182" y="584"/>
                  </a:lnTo>
                  <a:lnTo>
                    <a:pt x="2184" y="583"/>
                  </a:lnTo>
                  <a:lnTo>
                    <a:pt x="2186" y="583"/>
                  </a:lnTo>
                  <a:lnTo>
                    <a:pt x="2188" y="583"/>
                  </a:lnTo>
                  <a:lnTo>
                    <a:pt x="2190" y="584"/>
                  </a:lnTo>
                  <a:lnTo>
                    <a:pt x="2190" y="586"/>
                  </a:lnTo>
                  <a:lnTo>
                    <a:pt x="2174" y="614"/>
                  </a:lnTo>
                  <a:lnTo>
                    <a:pt x="2170" y="619"/>
                  </a:lnTo>
                  <a:lnTo>
                    <a:pt x="2168" y="620"/>
                  </a:lnTo>
                  <a:lnTo>
                    <a:pt x="2166" y="620"/>
                  </a:lnTo>
                  <a:lnTo>
                    <a:pt x="2164" y="620"/>
                  </a:lnTo>
                  <a:lnTo>
                    <a:pt x="2164" y="619"/>
                  </a:lnTo>
                  <a:lnTo>
                    <a:pt x="2162" y="618"/>
                  </a:lnTo>
                  <a:lnTo>
                    <a:pt x="2162" y="617"/>
                  </a:lnTo>
                  <a:close/>
                  <a:moveTo>
                    <a:pt x="2196" y="561"/>
                  </a:moveTo>
                  <a:lnTo>
                    <a:pt x="2214" y="529"/>
                  </a:lnTo>
                  <a:lnTo>
                    <a:pt x="2214" y="527"/>
                  </a:lnTo>
                  <a:lnTo>
                    <a:pt x="2215" y="526"/>
                  </a:lnTo>
                  <a:lnTo>
                    <a:pt x="2217" y="526"/>
                  </a:lnTo>
                  <a:lnTo>
                    <a:pt x="2219" y="527"/>
                  </a:lnTo>
                  <a:lnTo>
                    <a:pt x="2221" y="527"/>
                  </a:lnTo>
                  <a:lnTo>
                    <a:pt x="2221" y="529"/>
                  </a:lnTo>
                  <a:lnTo>
                    <a:pt x="2221" y="530"/>
                  </a:lnTo>
                  <a:lnTo>
                    <a:pt x="2204" y="562"/>
                  </a:lnTo>
                  <a:lnTo>
                    <a:pt x="2202" y="563"/>
                  </a:lnTo>
                  <a:lnTo>
                    <a:pt x="2200" y="565"/>
                  </a:lnTo>
                  <a:lnTo>
                    <a:pt x="2198" y="565"/>
                  </a:lnTo>
                  <a:lnTo>
                    <a:pt x="2196" y="563"/>
                  </a:lnTo>
                  <a:lnTo>
                    <a:pt x="2196" y="562"/>
                  </a:lnTo>
                  <a:lnTo>
                    <a:pt x="2196" y="561"/>
                  </a:lnTo>
                  <a:close/>
                  <a:moveTo>
                    <a:pt x="2225" y="505"/>
                  </a:moveTo>
                  <a:lnTo>
                    <a:pt x="2243" y="472"/>
                  </a:lnTo>
                  <a:lnTo>
                    <a:pt x="2245" y="470"/>
                  </a:lnTo>
                  <a:lnTo>
                    <a:pt x="2247" y="470"/>
                  </a:lnTo>
                  <a:lnTo>
                    <a:pt x="2249" y="470"/>
                  </a:lnTo>
                  <a:lnTo>
                    <a:pt x="2251" y="470"/>
                  </a:lnTo>
                  <a:lnTo>
                    <a:pt x="2251" y="472"/>
                  </a:lnTo>
                  <a:lnTo>
                    <a:pt x="2251" y="473"/>
                  </a:lnTo>
                  <a:lnTo>
                    <a:pt x="2233" y="506"/>
                  </a:lnTo>
                  <a:lnTo>
                    <a:pt x="2233" y="508"/>
                  </a:lnTo>
                  <a:lnTo>
                    <a:pt x="2231" y="508"/>
                  </a:lnTo>
                  <a:lnTo>
                    <a:pt x="2229" y="508"/>
                  </a:lnTo>
                  <a:lnTo>
                    <a:pt x="2227" y="508"/>
                  </a:lnTo>
                  <a:lnTo>
                    <a:pt x="2225" y="506"/>
                  </a:lnTo>
                  <a:lnTo>
                    <a:pt x="2225" y="505"/>
                  </a:lnTo>
                  <a:close/>
                  <a:moveTo>
                    <a:pt x="2257" y="448"/>
                  </a:moveTo>
                  <a:lnTo>
                    <a:pt x="2275" y="416"/>
                  </a:lnTo>
                  <a:lnTo>
                    <a:pt x="2275" y="415"/>
                  </a:lnTo>
                  <a:lnTo>
                    <a:pt x="2277" y="413"/>
                  </a:lnTo>
                  <a:lnTo>
                    <a:pt x="2279" y="413"/>
                  </a:lnTo>
                  <a:lnTo>
                    <a:pt x="2281" y="415"/>
                  </a:lnTo>
                  <a:lnTo>
                    <a:pt x="2283" y="416"/>
                  </a:lnTo>
                  <a:lnTo>
                    <a:pt x="2281" y="417"/>
                  </a:lnTo>
                  <a:lnTo>
                    <a:pt x="2263" y="449"/>
                  </a:lnTo>
                  <a:lnTo>
                    <a:pt x="2263" y="451"/>
                  </a:lnTo>
                  <a:lnTo>
                    <a:pt x="2261" y="452"/>
                  </a:lnTo>
                  <a:lnTo>
                    <a:pt x="2259" y="452"/>
                  </a:lnTo>
                  <a:lnTo>
                    <a:pt x="2257" y="451"/>
                  </a:lnTo>
                  <a:lnTo>
                    <a:pt x="2257" y="449"/>
                  </a:lnTo>
                  <a:lnTo>
                    <a:pt x="2257" y="448"/>
                  </a:lnTo>
                  <a:close/>
                  <a:moveTo>
                    <a:pt x="2287" y="392"/>
                  </a:moveTo>
                  <a:lnTo>
                    <a:pt x="2305" y="359"/>
                  </a:lnTo>
                  <a:lnTo>
                    <a:pt x="2305" y="358"/>
                  </a:lnTo>
                  <a:lnTo>
                    <a:pt x="2307" y="358"/>
                  </a:lnTo>
                  <a:lnTo>
                    <a:pt x="2309" y="358"/>
                  </a:lnTo>
                  <a:lnTo>
                    <a:pt x="2311" y="358"/>
                  </a:lnTo>
                  <a:lnTo>
                    <a:pt x="2313" y="359"/>
                  </a:lnTo>
                  <a:lnTo>
                    <a:pt x="2313" y="360"/>
                  </a:lnTo>
                  <a:lnTo>
                    <a:pt x="2295" y="394"/>
                  </a:lnTo>
                  <a:lnTo>
                    <a:pt x="2293" y="395"/>
                  </a:lnTo>
                  <a:lnTo>
                    <a:pt x="2291" y="395"/>
                  </a:lnTo>
                  <a:lnTo>
                    <a:pt x="2289" y="395"/>
                  </a:lnTo>
                  <a:lnTo>
                    <a:pt x="2287" y="394"/>
                  </a:lnTo>
                  <a:lnTo>
                    <a:pt x="2287" y="392"/>
                  </a:lnTo>
                  <a:close/>
                  <a:moveTo>
                    <a:pt x="2317" y="335"/>
                  </a:moveTo>
                  <a:lnTo>
                    <a:pt x="2322" y="328"/>
                  </a:lnTo>
                  <a:lnTo>
                    <a:pt x="2336" y="303"/>
                  </a:lnTo>
                  <a:lnTo>
                    <a:pt x="2338" y="302"/>
                  </a:lnTo>
                  <a:lnTo>
                    <a:pt x="2340" y="302"/>
                  </a:lnTo>
                  <a:lnTo>
                    <a:pt x="2342" y="302"/>
                  </a:lnTo>
                  <a:lnTo>
                    <a:pt x="2344" y="302"/>
                  </a:lnTo>
                  <a:lnTo>
                    <a:pt x="2344" y="303"/>
                  </a:lnTo>
                  <a:lnTo>
                    <a:pt x="2344" y="304"/>
                  </a:lnTo>
                  <a:lnTo>
                    <a:pt x="2328" y="329"/>
                  </a:lnTo>
                  <a:lnTo>
                    <a:pt x="2324" y="337"/>
                  </a:lnTo>
                  <a:lnTo>
                    <a:pt x="2324" y="338"/>
                  </a:lnTo>
                  <a:lnTo>
                    <a:pt x="2322" y="339"/>
                  </a:lnTo>
                  <a:lnTo>
                    <a:pt x="2321" y="339"/>
                  </a:lnTo>
                  <a:lnTo>
                    <a:pt x="2319" y="338"/>
                  </a:lnTo>
                  <a:lnTo>
                    <a:pt x="2317" y="337"/>
                  </a:lnTo>
                  <a:lnTo>
                    <a:pt x="2317" y="335"/>
                  </a:lnTo>
                  <a:close/>
                  <a:moveTo>
                    <a:pt x="2350" y="280"/>
                  </a:moveTo>
                  <a:lnTo>
                    <a:pt x="2370" y="247"/>
                  </a:lnTo>
                  <a:lnTo>
                    <a:pt x="2370" y="246"/>
                  </a:lnTo>
                  <a:lnTo>
                    <a:pt x="2372" y="246"/>
                  </a:lnTo>
                  <a:lnTo>
                    <a:pt x="2374" y="246"/>
                  </a:lnTo>
                  <a:lnTo>
                    <a:pt x="2376" y="246"/>
                  </a:lnTo>
                  <a:lnTo>
                    <a:pt x="2378" y="247"/>
                  </a:lnTo>
                  <a:lnTo>
                    <a:pt x="2378" y="249"/>
                  </a:lnTo>
                  <a:lnTo>
                    <a:pt x="2358" y="282"/>
                  </a:lnTo>
                  <a:lnTo>
                    <a:pt x="2356" y="283"/>
                  </a:lnTo>
                  <a:lnTo>
                    <a:pt x="2354" y="283"/>
                  </a:lnTo>
                  <a:lnTo>
                    <a:pt x="2352" y="282"/>
                  </a:lnTo>
                  <a:lnTo>
                    <a:pt x="2350" y="282"/>
                  </a:lnTo>
                  <a:lnTo>
                    <a:pt x="2350" y="281"/>
                  </a:lnTo>
                  <a:lnTo>
                    <a:pt x="2350" y="280"/>
                  </a:lnTo>
                  <a:close/>
                  <a:moveTo>
                    <a:pt x="2384" y="224"/>
                  </a:moveTo>
                  <a:lnTo>
                    <a:pt x="2400" y="202"/>
                  </a:lnTo>
                  <a:lnTo>
                    <a:pt x="2406" y="192"/>
                  </a:lnTo>
                  <a:lnTo>
                    <a:pt x="2408" y="192"/>
                  </a:lnTo>
                  <a:lnTo>
                    <a:pt x="2408" y="190"/>
                  </a:lnTo>
                  <a:lnTo>
                    <a:pt x="2410" y="190"/>
                  </a:lnTo>
                  <a:lnTo>
                    <a:pt x="2412" y="190"/>
                  </a:lnTo>
                  <a:lnTo>
                    <a:pt x="2412" y="192"/>
                  </a:lnTo>
                  <a:lnTo>
                    <a:pt x="2414" y="192"/>
                  </a:lnTo>
                  <a:lnTo>
                    <a:pt x="2414" y="193"/>
                  </a:lnTo>
                  <a:lnTo>
                    <a:pt x="2414" y="194"/>
                  </a:lnTo>
                  <a:lnTo>
                    <a:pt x="2406" y="203"/>
                  </a:lnTo>
                  <a:lnTo>
                    <a:pt x="2392" y="226"/>
                  </a:lnTo>
                  <a:lnTo>
                    <a:pt x="2390" y="228"/>
                  </a:lnTo>
                  <a:lnTo>
                    <a:pt x="2388" y="228"/>
                  </a:lnTo>
                  <a:lnTo>
                    <a:pt x="2386" y="228"/>
                  </a:lnTo>
                  <a:lnTo>
                    <a:pt x="2386" y="226"/>
                  </a:lnTo>
                  <a:lnTo>
                    <a:pt x="2384" y="226"/>
                  </a:lnTo>
                  <a:lnTo>
                    <a:pt x="2384" y="225"/>
                  </a:lnTo>
                  <a:lnTo>
                    <a:pt x="2384" y="224"/>
                  </a:lnTo>
                  <a:close/>
                  <a:moveTo>
                    <a:pt x="2422" y="169"/>
                  </a:moveTo>
                  <a:lnTo>
                    <a:pt x="2426" y="164"/>
                  </a:lnTo>
                  <a:lnTo>
                    <a:pt x="2451" y="140"/>
                  </a:lnTo>
                  <a:lnTo>
                    <a:pt x="2451" y="138"/>
                  </a:lnTo>
                  <a:lnTo>
                    <a:pt x="2453" y="138"/>
                  </a:lnTo>
                  <a:lnTo>
                    <a:pt x="2455" y="138"/>
                  </a:lnTo>
                  <a:lnTo>
                    <a:pt x="2457" y="138"/>
                  </a:lnTo>
                  <a:lnTo>
                    <a:pt x="2457" y="140"/>
                  </a:lnTo>
                  <a:lnTo>
                    <a:pt x="2459" y="141"/>
                  </a:lnTo>
                  <a:lnTo>
                    <a:pt x="2457" y="142"/>
                  </a:lnTo>
                  <a:lnTo>
                    <a:pt x="2431" y="167"/>
                  </a:lnTo>
                  <a:lnTo>
                    <a:pt x="2433" y="167"/>
                  </a:lnTo>
                  <a:lnTo>
                    <a:pt x="2430" y="172"/>
                  </a:lnTo>
                  <a:lnTo>
                    <a:pt x="2428" y="172"/>
                  </a:lnTo>
                  <a:lnTo>
                    <a:pt x="2428" y="173"/>
                  </a:lnTo>
                  <a:lnTo>
                    <a:pt x="2426" y="173"/>
                  </a:lnTo>
                  <a:lnTo>
                    <a:pt x="2424" y="173"/>
                  </a:lnTo>
                  <a:lnTo>
                    <a:pt x="2424" y="172"/>
                  </a:lnTo>
                  <a:lnTo>
                    <a:pt x="2422" y="172"/>
                  </a:lnTo>
                  <a:lnTo>
                    <a:pt x="2422" y="171"/>
                  </a:lnTo>
                  <a:lnTo>
                    <a:pt x="2422" y="169"/>
                  </a:lnTo>
                  <a:close/>
                  <a:moveTo>
                    <a:pt x="2471" y="119"/>
                  </a:moveTo>
                  <a:lnTo>
                    <a:pt x="2485" y="100"/>
                  </a:lnTo>
                  <a:lnTo>
                    <a:pt x="2497" y="88"/>
                  </a:lnTo>
                  <a:lnTo>
                    <a:pt x="2499" y="86"/>
                  </a:lnTo>
                  <a:lnTo>
                    <a:pt x="2501" y="86"/>
                  </a:lnTo>
                  <a:lnTo>
                    <a:pt x="2503" y="86"/>
                  </a:lnTo>
                  <a:lnTo>
                    <a:pt x="2503" y="88"/>
                  </a:lnTo>
                  <a:lnTo>
                    <a:pt x="2505" y="88"/>
                  </a:lnTo>
                  <a:lnTo>
                    <a:pt x="2505" y="89"/>
                  </a:lnTo>
                  <a:lnTo>
                    <a:pt x="2505" y="90"/>
                  </a:lnTo>
                  <a:lnTo>
                    <a:pt x="2493" y="102"/>
                  </a:lnTo>
                  <a:lnTo>
                    <a:pt x="2477" y="121"/>
                  </a:lnTo>
                  <a:lnTo>
                    <a:pt x="2475" y="122"/>
                  </a:lnTo>
                  <a:lnTo>
                    <a:pt x="2473" y="122"/>
                  </a:lnTo>
                  <a:lnTo>
                    <a:pt x="2473" y="121"/>
                  </a:lnTo>
                  <a:lnTo>
                    <a:pt x="2471" y="121"/>
                  </a:lnTo>
                  <a:lnTo>
                    <a:pt x="2471" y="120"/>
                  </a:lnTo>
                  <a:lnTo>
                    <a:pt x="2471" y="119"/>
                  </a:lnTo>
                  <a:close/>
                  <a:moveTo>
                    <a:pt x="2519" y="67"/>
                  </a:moveTo>
                  <a:lnTo>
                    <a:pt x="2538" y="49"/>
                  </a:lnTo>
                  <a:lnTo>
                    <a:pt x="2552" y="38"/>
                  </a:lnTo>
                  <a:lnTo>
                    <a:pt x="2554" y="38"/>
                  </a:lnTo>
                  <a:lnTo>
                    <a:pt x="2556" y="38"/>
                  </a:lnTo>
                  <a:lnTo>
                    <a:pt x="2558" y="39"/>
                  </a:lnTo>
                  <a:lnTo>
                    <a:pt x="2558" y="41"/>
                  </a:lnTo>
                  <a:lnTo>
                    <a:pt x="2558" y="42"/>
                  </a:lnTo>
                  <a:lnTo>
                    <a:pt x="2544" y="52"/>
                  </a:lnTo>
                  <a:lnTo>
                    <a:pt x="2525" y="69"/>
                  </a:lnTo>
                  <a:lnTo>
                    <a:pt x="2523" y="70"/>
                  </a:lnTo>
                  <a:lnTo>
                    <a:pt x="2521" y="70"/>
                  </a:lnTo>
                  <a:lnTo>
                    <a:pt x="2519" y="70"/>
                  </a:lnTo>
                  <a:lnTo>
                    <a:pt x="2519" y="69"/>
                  </a:lnTo>
                  <a:lnTo>
                    <a:pt x="2517" y="68"/>
                  </a:lnTo>
                  <a:lnTo>
                    <a:pt x="2519" y="67"/>
                  </a:lnTo>
                  <a:close/>
                  <a:moveTo>
                    <a:pt x="2580" y="21"/>
                  </a:moveTo>
                  <a:lnTo>
                    <a:pt x="2590" y="14"/>
                  </a:lnTo>
                  <a:lnTo>
                    <a:pt x="2592" y="14"/>
                  </a:lnTo>
                  <a:lnTo>
                    <a:pt x="2618" y="6"/>
                  </a:lnTo>
                  <a:lnTo>
                    <a:pt x="2630" y="3"/>
                  </a:lnTo>
                  <a:lnTo>
                    <a:pt x="2632" y="3"/>
                  </a:lnTo>
                  <a:lnTo>
                    <a:pt x="2634" y="5"/>
                  </a:lnTo>
                  <a:lnTo>
                    <a:pt x="2634" y="6"/>
                  </a:lnTo>
                  <a:lnTo>
                    <a:pt x="2634" y="7"/>
                  </a:lnTo>
                  <a:lnTo>
                    <a:pt x="2632" y="8"/>
                  </a:lnTo>
                  <a:lnTo>
                    <a:pt x="2620" y="11"/>
                  </a:lnTo>
                  <a:lnTo>
                    <a:pt x="2594" y="19"/>
                  </a:lnTo>
                  <a:lnTo>
                    <a:pt x="2596" y="18"/>
                  </a:lnTo>
                  <a:lnTo>
                    <a:pt x="2584" y="24"/>
                  </a:lnTo>
                  <a:lnTo>
                    <a:pt x="2582" y="24"/>
                  </a:lnTo>
                  <a:lnTo>
                    <a:pt x="2580" y="24"/>
                  </a:lnTo>
                  <a:lnTo>
                    <a:pt x="2578" y="23"/>
                  </a:lnTo>
                  <a:lnTo>
                    <a:pt x="2578" y="22"/>
                  </a:lnTo>
                  <a:lnTo>
                    <a:pt x="2580" y="21"/>
                  </a:lnTo>
                  <a:close/>
                  <a:moveTo>
                    <a:pt x="2669" y="0"/>
                  </a:moveTo>
                  <a:lnTo>
                    <a:pt x="2671" y="0"/>
                  </a:lnTo>
                  <a:lnTo>
                    <a:pt x="2671" y="1"/>
                  </a:lnTo>
                  <a:lnTo>
                    <a:pt x="2697" y="6"/>
                  </a:lnTo>
                  <a:lnTo>
                    <a:pt x="2699" y="6"/>
                  </a:lnTo>
                  <a:lnTo>
                    <a:pt x="2723" y="13"/>
                  </a:lnTo>
                  <a:lnTo>
                    <a:pt x="2723" y="14"/>
                  </a:lnTo>
                  <a:lnTo>
                    <a:pt x="2725" y="16"/>
                  </a:lnTo>
                  <a:lnTo>
                    <a:pt x="2723" y="17"/>
                  </a:lnTo>
                  <a:lnTo>
                    <a:pt x="2723" y="18"/>
                  </a:lnTo>
                  <a:lnTo>
                    <a:pt x="2721" y="18"/>
                  </a:lnTo>
                  <a:lnTo>
                    <a:pt x="2719" y="18"/>
                  </a:lnTo>
                  <a:lnTo>
                    <a:pt x="2695" y="11"/>
                  </a:lnTo>
                  <a:lnTo>
                    <a:pt x="2669" y="5"/>
                  </a:lnTo>
                  <a:lnTo>
                    <a:pt x="2671" y="5"/>
                  </a:lnTo>
                  <a:lnTo>
                    <a:pt x="2669" y="5"/>
                  </a:lnTo>
                  <a:lnTo>
                    <a:pt x="2667" y="5"/>
                  </a:lnTo>
                  <a:lnTo>
                    <a:pt x="2665" y="3"/>
                  </a:lnTo>
                  <a:lnTo>
                    <a:pt x="2665" y="2"/>
                  </a:lnTo>
                  <a:lnTo>
                    <a:pt x="2667" y="1"/>
                  </a:lnTo>
                  <a:lnTo>
                    <a:pt x="2669" y="0"/>
                  </a:lnTo>
                  <a:close/>
                  <a:moveTo>
                    <a:pt x="2756" y="27"/>
                  </a:moveTo>
                  <a:lnTo>
                    <a:pt x="2758" y="28"/>
                  </a:lnTo>
                  <a:lnTo>
                    <a:pt x="2760" y="29"/>
                  </a:lnTo>
                  <a:lnTo>
                    <a:pt x="2786" y="49"/>
                  </a:lnTo>
                  <a:lnTo>
                    <a:pt x="2792" y="54"/>
                  </a:lnTo>
                  <a:lnTo>
                    <a:pt x="2792" y="55"/>
                  </a:lnTo>
                  <a:lnTo>
                    <a:pt x="2792" y="57"/>
                  </a:lnTo>
                  <a:lnTo>
                    <a:pt x="2792" y="58"/>
                  </a:lnTo>
                  <a:lnTo>
                    <a:pt x="2790" y="58"/>
                  </a:lnTo>
                  <a:lnTo>
                    <a:pt x="2788" y="58"/>
                  </a:lnTo>
                  <a:lnTo>
                    <a:pt x="2786" y="58"/>
                  </a:lnTo>
                  <a:lnTo>
                    <a:pt x="2780" y="52"/>
                  </a:lnTo>
                  <a:lnTo>
                    <a:pt x="2754" y="32"/>
                  </a:lnTo>
                  <a:lnTo>
                    <a:pt x="2754" y="33"/>
                  </a:lnTo>
                  <a:lnTo>
                    <a:pt x="2751" y="32"/>
                  </a:lnTo>
                  <a:lnTo>
                    <a:pt x="2751" y="31"/>
                  </a:lnTo>
                  <a:lnTo>
                    <a:pt x="2751" y="29"/>
                  </a:lnTo>
                  <a:lnTo>
                    <a:pt x="2751" y="28"/>
                  </a:lnTo>
                  <a:lnTo>
                    <a:pt x="2751" y="27"/>
                  </a:lnTo>
                  <a:lnTo>
                    <a:pt x="2752" y="27"/>
                  </a:lnTo>
                  <a:lnTo>
                    <a:pt x="2754" y="27"/>
                  </a:lnTo>
                  <a:lnTo>
                    <a:pt x="2756" y="27"/>
                  </a:lnTo>
                  <a:close/>
                  <a:moveTo>
                    <a:pt x="2816" y="75"/>
                  </a:moveTo>
                  <a:lnTo>
                    <a:pt x="2838" y="100"/>
                  </a:lnTo>
                  <a:lnTo>
                    <a:pt x="2842" y="105"/>
                  </a:lnTo>
                  <a:lnTo>
                    <a:pt x="2844" y="106"/>
                  </a:lnTo>
                  <a:lnTo>
                    <a:pt x="2844" y="107"/>
                  </a:lnTo>
                  <a:lnTo>
                    <a:pt x="2842" y="107"/>
                  </a:lnTo>
                  <a:lnTo>
                    <a:pt x="2842" y="109"/>
                  </a:lnTo>
                  <a:lnTo>
                    <a:pt x="2840" y="109"/>
                  </a:lnTo>
                  <a:lnTo>
                    <a:pt x="2838" y="109"/>
                  </a:lnTo>
                  <a:lnTo>
                    <a:pt x="2836" y="109"/>
                  </a:lnTo>
                  <a:lnTo>
                    <a:pt x="2836" y="107"/>
                  </a:lnTo>
                  <a:lnTo>
                    <a:pt x="2832" y="102"/>
                  </a:lnTo>
                  <a:lnTo>
                    <a:pt x="2808" y="78"/>
                  </a:lnTo>
                  <a:lnTo>
                    <a:pt x="2808" y="76"/>
                  </a:lnTo>
                  <a:lnTo>
                    <a:pt x="2808" y="75"/>
                  </a:lnTo>
                  <a:lnTo>
                    <a:pt x="2810" y="74"/>
                  </a:lnTo>
                  <a:lnTo>
                    <a:pt x="2812" y="74"/>
                  </a:lnTo>
                  <a:lnTo>
                    <a:pt x="2814" y="74"/>
                  </a:lnTo>
                  <a:lnTo>
                    <a:pt x="2816" y="75"/>
                  </a:lnTo>
                  <a:close/>
                  <a:moveTo>
                    <a:pt x="2861" y="127"/>
                  </a:moveTo>
                  <a:lnTo>
                    <a:pt x="2863" y="131"/>
                  </a:lnTo>
                  <a:lnTo>
                    <a:pt x="2885" y="158"/>
                  </a:lnTo>
                  <a:lnTo>
                    <a:pt x="2885" y="159"/>
                  </a:lnTo>
                  <a:lnTo>
                    <a:pt x="2885" y="161"/>
                  </a:lnTo>
                  <a:lnTo>
                    <a:pt x="2883" y="162"/>
                  </a:lnTo>
                  <a:lnTo>
                    <a:pt x="2881" y="162"/>
                  </a:lnTo>
                  <a:lnTo>
                    <a:pt x="2879" y="162"/>
                  </a:lnTo>
                  <a:lnTo>
                    <a:pt x="2877" y="161"/>
                  </a:lnTo>
                  <a:lnTo>
                    <a:pt x="2858" y="133"/>
                  </a:lnTo>
                  <a:lnTo>
                    <a:pt x="2854" y="130"/>
                  </a:lnTo>
                  <a:lnTo>
                    <a:pt x="2854" y="128"/>
                  </a:lnTo>
                  <a:lnTo>
                    <a:pt x="2854" y="127"/>
                  </a:lnTo>
                  <a:lnTo>
                    <a:pt x="2856" y="126"/>
                  </a:lnTo>
                  <a:lnTo>
                    <a:pt x="2858" y="126"/>
                  </a:lnTo>
                  <a:lnTo>
                    <a:pt x="2859" y="126"/>
                  </a:lnTo>
                  <a:lnTo>
                    <a:pt x="2861" y="127"/>
                  </a:lnTo>
                  <a:close/>
                  <a:moveTo>
                    <a:pt x="2901" y="182"/>
                  </a:moveTo>
                  <a:lnTo>
                    <a:pt x="2921" y="214"/>
                  </a:lnTo>
                  <a:lnTo>
                    <a:pt x="2923" y="214"/>
                  </a:lnTo>
                  <a:lnTo>
                    <a:pt x="2921" y="215"/>
                  </a:lnTo>
                  <a:lnTo>
                    <a:pt x="2921" y="216"/>
                  </a:lnTo>
                  <a:lnTo>
                    <a:pt x="2919" y="216"/>
                  </a:lnTo>
                  <a:lnTo>
                    <a:pt x="2917" y="216"/>
                  </a:lnTo>
                  <a:lnTo>
                    <a:pt x="2915" y="216"/>
                  </a:lnTo>
                  <a:lnTo>
                    <a:pt x="2915" y="215"/>
                  </a:lnTo>
                  <a:lnTo>
                    <a:pt x="2893" y="183"/>
                  </a:lnTo>
                  <a:lnTo>
                    <a:pt x="2893" y="182"/>
                  </a:lnTo>
                  <a:lnTo>
                    <a:pt x="2895" y="181"/>
                  </a:lnTo>
                  <a:lnTo>
                    <a:pt x="2897" y="179"/>
                  </a:lnTo>
                  <a:lnTo>
                    <a:pt x="2899" y="181"/>
                  </a:lnTo>
                  <a:lnTo>
                    <a:pt x="2901" y="182"/>
                  </a:lnTo>
                  <a:close/>
                  <a:moveTo>
                    <a:pt x="2937" y="236"/>
                  </a:moveTo>
                  <a:lnTo>
                    <a:pt x="2941" y="244"/>
                  </a:lnTo>
                  <a:lnTo>
                    <a:pt x="2957" y="268"/>
                  </a:lnTo>
                  <a:lnTo>
                    <a:pt x="2957" y="270"/>
                  </a:lnTo>
                  <a:lnTo>
                    <a:pt x="2957" y="271"/>
                  </a:lnTo>
                  <a:lnTo>
                    <a:pt x="2955" y="272"/>
                  </a:lnTo>
                  <a:lnTo>
                    <a:pt x="2953" y="272"/>
                  </a:lnTo>
                  <a:lnTo>
                    <a:pt x="2951" y="271"/>
                  </a:lnTo>
                  <a:lnTo>
                    <a:pt x="2935" y="245"/>
                  </a:lnTo>
                  <a:lnTo>
                    <a:pt x="2929" y="239"/>
                  </a:lnTo>
                  <a:lnTo>
                    <a:pt x="2929" y="237"/>
                  </a:lnTo>
                  <a:lnTo>
                    <a:pt x="2929" y="236"/>
                  </a:lnTo>
                  <a:lnTo>
                    <a:pt x="2931" y="235"/>
                  </a:lnTo>
                  <a:lnTo>
                    <a:pt x="2933" y="235"/>
                  </a:lnTo>
                  <a:lnTo>
                    <a:pt x="2935" y="235"/>
                  </a:lnTo>
                  <a:lnTo>
                    <a:pt x="2937" y="235"/>
                  </a:lnTo>
                  <a:lnTo>
                    <a:pt x="2937" y="236"/>
                  </a:lnTo>
                  <a:close/>
                  <a:moveTo>
                    <a:pt x="2970" y="292"/>
                  </a:moveTo>
                  <a:lnTo>
                    <a:pt x="2990" y="324"/>
                  </a:lnTo>
                  <a:lnTo>
                    <a:pt x="2990" y="325"/>
                  </a:lnTo>
                  <a:lnTo>
                    <a:pt x="2990" y="327"/>
                  </a:lnTo>
                  <a:lnTo>
                    <a:pt x="2988" y="327"/>
                  </a:lnTo>
                  <a:lnTo>
                    <a:pt x="2988" y="328"/>
                  </a:lnTo>
                  <a:lnTo>
                    <a:pt x="2986" y="328"/>
                  </a:lnTo>
                  <a:lnTo>
                    <a:pt x="2984" y="328"/>
                  </a:lnTo>
                  <a:lnTo>
                    <a:pt x="2984" y="327"/>
                  </a:lnTo>
                  <a:lnTo>
                    <a:pt x="2982" y="327"/>
                  </a:lnTo>
                  <a:lnTo>
                    <a:pt x="2965" y="293"/>
                  </a:lnTo>
                  <a:lnTo>
                    <a:pt x="2963" y="293"/>
                  </a:lnTo>
                  <a:lnTo>
                    <a:pt x="2965" y="292"/>
                  </a:lnTo>
                  <a:lnTo>
                    <a:pt x="2965" y="291"/>
                  </a:lnTo>
                  <a:lnTo>
                    <a:pt x="2966" y="291"/>
                  </a:lnTo>
                  <a:lnTo>
                    <a:pt x="2968" y="291"/>
                  </a:lnTo>
                  <a:lnTo>
                    <a:pt x="2970" y="291"/>
                  </a:lnTo>
                  <a:lnTo>
                    <a:pt x="2970" y="292"/>
                  </a:lnTo>
                  <a:close/>
                  <a:moveTo>
                    <a:pt x="3004" y="348"/>
                  </a:moveTo>
                  <a:lnTo>
                    <a:pt x="3020" y="376"/>
                  </a:lnTo>
                  <a:lnTo>
                    <a:pt x="3022" y="380"/>
                  </a:lnTo>
                  <a:lnTo>
                    <a:pt x="3024" y="381"/>
                  </a:lnTo>
                  <a:lnTo>
                    <a:pt x="3022" y="382"/>
                  </a:lnTo>
                  <a:lnTo>
                    <a:pt x="3020" y="384"/>
                  </a:lnTo>
                  <a:lnTo>
                    <a:pt x="3018" y="384"/>
                  </a:lnTo>
                  <a:lnTo>
                    <a:pt x="3016" y="382"/>
                  </a:lnTo>
                  <a:lnTo>
                    <a:pt x="3012" y="377"/>
                  </a:lnTo>
                  <a:lnTo>
                    <a:pt x="2996" y="349"/>
                  </a:lnTo>
                  <a:lnTo>
                    <a:pt x="2996" y="348"/>
                  </a:lnTo>
                  <a:lnTo>
                    <a:pt x="2996" y="347"/>
                  </a:lnTo>
                  <a:lnTo>
                    <a:pt x="2998" y="347"/>
                  </a:lnTo>
                  <a:lnTo>
                    <a:pt x="3000" y="347"/>
                  </a:lnTo>
                  <a:lnTo>
                    <a:pt x="3002" y="347"/>
                  </a:lnTo>
                  <a:lnTo>
                    <a:pt x="3004" y="348"/>
                  </a:lnTo>
                  <a:close/>
                  <a:moveTo>
                    <a:pt x="3040" y="402"/>
                  </a:moveTo>
                  <a:lnTo>
                    <a:pt x="3054" y="423"/>
                  </a:lnTo>
                  <a:lnTo>
                    <a:pt x="3060" y="434"/>
                  </a:lnTo>
                  <a:lnTo>
                    <a:pt x="3060" y="436"/>
                  </a:lnTo>
                  <a:lnTo>
                    <a:pt x="3060" y="437"/>
                  </a:lnTo>
                  <a:lnTo>
                    <a:pt x="3060" y="438"/>
                  </a:lnTo>
                  <a:lnTo>
                    <a:pt x="3058" y="438"/>
                  </a:lnTo>
                  <a:lnTo>
                    <a:pt x="3056" y="438"/>
                  </a:lnTo>
                  <a:lnTo>
                    <a:pt x="3054" y="438"/>
                  </a:lnTo>
                  <a:lnTo>
                    <a:pt x="3054" y="437"/>
                  </a:lnTo>
                  <a:lnTo>
                    <a:pt x="3052" y="437"/>
                  </a:lnTo>
                  <a:lnTo>
                    <a:pt x="3046" y="426"/>
                  </a:lnTo>
                  <a:lnTo>
                    <a:pt x="3032" y="405"/>
                  </a:lnTo>
                  <a:lnTo>
                    <a:pt x="3032" y="404"/>
                  </a:lnTo>
                  <a:lnTo>
                    <a:pt x="3032" y="402"/>
                  </a:lnTo>
                  <a:lnTo>
                    <a:pt x="3034" y="401"/>
                  </a:lnTo>
                  <a:lnTo>
                    <a:pt x="3036" y="401"/>
                  </a:lnTo>
                  <a:lnTo>
                    <a:pt x="3038" y="402"/>
                  </a:lnTo>
                  <a:lnTo>
                    <a:pt x="3040" y="402"/>
                  </a:lnTo>
                  <a:close/>
                  <a:moveTo>
                    <a:pt x="3073" y="458"/>
                  </a:moveTo>
                  <a:lnTo>
                    <a:pt x="3091" y="491"/>
                  </a:lnTo>
                  <a:lnTo>
                    <a:pt x="3091" y="493"/>
                  </a:lnTo>
                  <a:lnTo>
                    <a:pt x="3089" y="494"/>
                  </a:lnTo>
                  <a:lnTo>
                    <a:pt x="3087" y="494"/>
                  </a:lnTo>
                  <a:lnTo>
                    <a:pt x="3087" y="495"/>
                  </a:lnTo>
                  <a:lnTo>
                    <a:pt x="3085" y="494"/>
                  </a:lnTo>
                  <a:lnTo>
                    <a:pt x="3083" y="494"/>
                  </a:lnTo>
                  <a:lnTo>
                    <a:pt x="3083" y="493"/>
                  </a:lnTo>
                  <a:lnTo>
                    <a:pt x="3066" y="461"/>
                  </a:lnTo>
                  <a:lnTo>
                    <a:pt x="3066" y="459"/>
                  </a:lnTo>
                  <a:lnTo>
                    <a:pt x="3066" y="458"/>
                  </a:lnTo>
                  <a:lnTo>
                    <a:pt x="3068" y="457"/>
                  </a:lnTo>
                  <a:lnTo>
                    <a:pt x="3070" y="457"/>
                  </a:lnTo>
                  <a:lnTo>
                    <a:pt x="3072" y="457"/>
                  </a:lnTo>
                  <a:lnTo>
                    <a:pt x="3072" y="458"/>
                  </a:lnTo>
                  <a:lnTo>
                    <a:pt x="3073" y="458"/>
                  </a:lnTo>
                  <a:close/>
                  <a:moveTo>
                    <a:pt x="3103" y="515"/>
                  </a:moveTo>
                  <a:lnTo>
                    <a:pt x="3121" y="547"/>
                  </a:lnTo>
                  <a:lnTo>
                    <a:pt x="3121" y="548"/>
                  </a:lnTo>
                  <a:lnTo>
                    <a:pt x="3121" y="550"/>
                  </a:lnTo>
                  <a:lnTo>
                    <a:pt x="3119" y="551"/>
                  </a:lnTo>
                  <a:lnTo>
                    <a:pt x="3117" y="551"/>
                  </a:lnTo>
                  <a:lnTo>
                    <a:pt x="3115" y="551"/>
                  </a:lnTo>
                  <a:lnTo>
                    <a:pt x="3115" y="550"/>
                  </a:lnTo>
                  <a:lnTo>
                    <a:pt x="3113" y="550"/>
                  </a:lnTo>
                  <a:lnTo>
                    <a:pt x="3095" y="516"/>
                  </a:lnTo>
                  <a:lnTo>
                    <a:pt x="3095" y="515"/>
                  </a:lnTo>
                  <a:lnTo>
                    <a:pt x="3097" y="514"/>
                  </a:lnTo>
                  <a:lnTo>
                    <a:pt x="3099" y="514"/>
                  </a:lnTo>
                  <a:lnTo>
                    <a:pt x="3101" y="514"/>
                  </a:lnTo>
                  <a:lnTo>
                    <a:pt x="3103" y="514"/>
                  </a:lnTo>
                  <a:lnTo>
                    <a:pt x="3103" y="515"/>
                  </a:lnTo>
                  <a:close/>
                  <a:moveTo>
                    <a:pt x="3133" y="571"/>
                  </a:moveTo>
                  <a:lnTo>
                    <a:pt x="3151" y="604"/>
                  </a:lnTo>
                  <a:lnTo>
                    <a:pt x="3153" y="605"/>
                  </a:lnTo>
                  <a:lnTo>
                    <a:pt x="3151" y="605"/>
                  </a:lnTo>
                  <a:lnTo>
                    <a:pt x="3151" y="607"/>
                  </a:lnTo>
                  <a:lnTo>
                    <a:pt x="3149" y="607"/>
                  </a:lnTo>
                  <a:lnTo>
                    <a:pt x="3147" y="608"/>
                  </a:lnTo>
                  <a:lnTo>
                    <a:pt x="3147" y="607"/>
                  </a:lnTo>
                  <a:lnTo>
                    <a:pt x="3145" y="607"/>
                  </a:lnTo>
                  <a:lnTo>
                    <a:pt x="3145" y="605"/>
                  </a:lnTo>
                  <a:lnTo>
                    <a:pt x="3127" y="573"/>
                  </a:lnTo>
                  <a:lnTo>
                    <a:pt x="3127" y="572"/>
                  </a:lnTo>
                  <a:lnTo>
                    <a:pt x="3127" y="571"/>
                  </a:lnTo>
                  <a:lnTo>
                    <a:pt x="3129" y="570"/>
                  </a:lnTo>
                  <a:lnTo>
                    <a:pt x="3131" y="570"/>
                  </a:lnTo>
                  <a:lnTo>
                    <a:pt x="3133" y="571"/>
                  </a:lnTo>
                  <a:close/>
                  <a:moveTo>
                    <a:pt x="3165" y="628"/>
                  </a:moveTo>
                  <a:lnTo>
                    <a:pt x="3182" y="660"/>
                  </a:lnTo>
                  <a:lnTo>
                    <a:pt x="3184" y="661"/>
                  </a:lnTo>
                  <a:lnTo>
                    <a:pt x="3182" y="662"/>
                  </a:lnTo>
                  <a:lnTo>
                    <a:pt x="3180" y="664"/>
                  </a:lnTo>
                  <a:lnTo>
                    <a:pt x="3179" y="664"/>
                  </a:lnTo>
                  <a:lnTo>
                    <a:pt x="3177" y="662"/>
                  </a:lnTo>
                  <a:lnTo>
                    <a:pt x="3177" y="661"/>
                  </a:lnTo>
                  <a:lnTo>
                    <a:pt x="3157" y="629"/>
                  </a:lnTo>
                  <a:lnTo>
                    <a:pt x="3157" y="628"/>
                  </a:lnTo>
                  <a:lnTo>
                    <a:pt x="3159" y="627"/>
                  </a:lnTo>
                  <a:lnTo>
                    <a:pt x="3161" y="625"/>
                  </a:lnTo>
                  <a:lnTo>
                    <a:pt x="3163" y="627"/>
                  </a:lnTo>
                  <a:lnTo>
                    <a:pt x="3165" y="627"/>
                  </a:lnTo>
                  <a:lnTo>
                    <a:pt x="3165" y="628"/>
                  </a:lnTo>
                  <a:close/>
                  <a:moveTo>
                    <a:pt x="3198" y="684"/>
                  </a:moveTo>
                  <a:lnTo>
                    <a:pt x="3218" y="716"/>
                  </a:lnTo>
                  <a:lnTo>
                    <a:pt x="3218" y="717"/>
                  </a:lnTo>
                  <a:lnTo>
                    <a:pt x="3216" y="718"/>
                  </a:lnTo>
                  <a:lnTo>
                    <a:pt x="3214" y="719"/>
                  </a:lnTo>
                  <a:lnTo>
                    <a:pt x="3212" y="718"/>
                  </a:lnTo>
                  <a:lnTo>
                    <a:pt x="3210" y="718"/>
                  </a:lnTo>
                  <a:lnTo>
                    <a:pt x="3210" y="717"/>
                  </a:lnTo>
                  <a:lnTo>
                    <a:pt x="3190" y="685"/>
                  </a:lnTo>
                  <a:lnTo>
                    <a:pt x="3190" y="684"/>
                  </a:lnTo>
                  <a:lnTo>
                    <a:pt x="3190" y="682"/>
                  </a:lnTo>
                  <a:lnTo>
                    <a:pt x="3192" y="682"/>
                  </a:lnTo>
                  <a:lnTo>
                    <a:pt x="3194" y="681"/>
                  </a:lnTo>
                  <a:lnTo>
                    <a:pt x="3196" y="682"/>
                  </a:lnTo>
                  <a:lnTo>
                    <a:pt x="3198" y="684"/>
                  </a:lnTo>
                  <a:close/>
                  <a:moveTo>
                    <a:pt x="3232" y="739"/>
                  </a:moveTo>
                  <a:lnTo>
                    <a:pt x="3236" y="744"/>
                  </a:lnTo>
                  <a:lnTo>
                    <a:pt x="3252" y="770"/>
                  </a:lnTo>
                  <a:lnTo>
                    <a:pt x="3254" y="771"/>
                  </a:lnTo>
                  <a:lnTo>
                    <a:pt x="3252" y="773"/>
                  </a:lnTo>
                  <a:lnTo>
                    <a:pt x="3252" y="774"/>
                  </a:lnTo>
                  <a:lnTo>
                    <a:pt x="3250" y="774"/>
                  </a:lnTo>
                  <a:lnTo>
                    <a:pt x="3248" y="774"/>
                  </a:lnTo>
                  <a:lnTo>
                    <a:pt x="3246" y="774"/>
                  </a:lnTo>
                  <a:lnTo>
                    <a:pt x="3246" y="773"/>
                  </a:lnTo>
                  <a:lnTo>
                    <a:pt x="3228" y="745"/>
                  </a:lnTo>
                  <a:lnTo>
                    <a:pt x="3224" y="741"/>
                  </a:lnTo>
                  <a:lnTo>
                    <a:pt x="3224" y="739"/>
                  </a:lnTo>
                  <a:lnTo>
                    <a:pt x="3224" y="738"/>
                  </a:lnTo>
                  <a:lnTo>
                    <a:pt x="3226" y="738"/>
                  </a:lnTo>
                  <a:lnTo>
                    <a:pt x="3226" y="737"/>
                  </a:lnTo>
                  <a:lnTo>
                    <a:pt x="3228" y="737"/>
                  </a:lnTo>
                  <a:lnTo>
                    <a:pt x="3230" y="737"/>
                  </a:lnTo>
                  <a:lnTo>
                    <a:pt x="3230" y="738"/>
                  </a:lnTo>
                  <a:lnTo>
                    <a:pt x="3232" y="739"/>
                  </a:lnTo>
                  <a:close/>
                  <a:moveTo>
                    <a:pt x="3268" y="794"/>
                  </a:moveTo>
                  <a:lnTo>
                    <a:pt x="3287" y="820"/>
                  </a:lnTo>
                  <a:lnTo>
                    <a:pt x="3286" y="820"/>
                  </a:lnTo>
                  <a:lnTo>
                    <a:pt x="3291" y="825"/>
                  </a:lnTo>
                  <a:lnTo>
                    <a:pt x="3291" y="826"/>
                  </a:lnTo>
                  <a:lnTo>
                    <a:pt x="3291" y="827"/>
                  </a:lnTo>
                  <a:lnTo>
                    <a:pt x="3289" y="828"/>
                  </a:lnTo>
                  <a:lnTo>
                    <a:pt x="3287" y="828"/>
                  </a:lnTo>
                  <a:lnTo>
                    <a:pt x="3286" y="827"/>
                  </a:lnTo>
                  <a:lnTo>
                    <a:pt x="3280" y="822"/>
                  </a:lnTo>
                  <a:lnTo>
                    <a:pt x="3262" y="795"/>
                  </a:lnTo>
                  <a:lnTo>
                    <a:pt x="3260" y="795"/>
                  </a:lnTo>
                  <a:lnTo>
                    <a:pt x="3260" y="794"/>
                  </a:lnTo>
                  <a:lnTo>
                    <a:pt x="3262" y="793"/>
                  </a:lnTo>
                  <a:lnTo>
                    <a:pt x="3264" y="793"/>
                  </a:lnTo>
                  <a:lnTo>
                    <a:pt x="3266" y="793"/>
                  </a:lnTo>
                  <a:lnTo>
                    <a:pt x="3268" y="793"/>
                  </a:lnTo>
                  <a:lnTo>
                    <a:pt x="3268" y="794"/>
                  </a:lnTo>
                  <a:close/>
                  <a:moveTo>
                    <a:pt x="3315" y="845"/>
                  </a:moveTo>
                  <a:lnTo>
                    <a:pt x="3321" y="851"/>
                  </a:lnTo>
                  <a:lnTo>
                    <a:pt x="3343" y="874"/>
                  </a:lnTo>
                  <a:lnTo>
                    <a:pt x="3343" y="876"/>
                  </a:lnTo>
                  <a:lnTo>
                    <a:pt x="3343" y="877"/>
                  </a:lnTo>
                  <a:lnTo>
                    <a:pt x="3341" y="878"/>
                  </a:lnTo>
                  <a:lnTo>
                    <a:pt x="3339" y="878"/>
                  </a:lnTo>
                  <a:lnTo>
                    <a:pt x="3337" y="878"/>
                  </a:lnTo>
                  <a:lnTo>
                    <a:pt x="3337" y="877"/>
                  </a:lnTo>
                  <a:lnTo>
                    <a:pt x="3315" y="853"/>
                  </a:lnTo>
                  <a:lnTo>
                    <a:pt x="3307" y="847"/>
                  </a:lnTo>
                  <a:lnTo>
                    <a:pt x="3307" y="846"/>
                  </a:lnTo>
                  <a:lnTo>
                    <a:pt x="3307" y="845"/>
                  </a:lnTo>
                  <a:lnTo>
                    <a:pt x="3309" y="845"/>
                  </a:lnTo>
                  <a:lnTo>
                    <a:pt x="3309" y="843"/>
                  </a:lnTo>
                  <a:lnTo>
                    <a:pt x="3311" y="843"/>
                  </a:lnTo>
                  <a:lnTo>
                    <a:pt x="3313" y="843"/>
                  </a:lnTo>
                  <a:lnTo>
                    <a:pt x="3315" y="845"/>
                  </a:lnTo>
                  <a:close/>
                </a:path>
              </a:pathLst>
            </a:custGeom>
            <a:solidFill>
              <a:srgbClr val="FF0000"/>
            </a:solidFill>
            <a:ln w="28575">
              <a:solidFill>
                <a:srgbClr val="0000FF"/>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504" name="Freeform 42">
              <a:extLst>
                <a:ext uri="{FF2B5EF4-FFF2-40B4-BE49-F238E27FC236}">
                  <a16:creationId xmlns:a16="http://schemas.microsoft.com/office/drawing/2014/main" id="{5AA21910-7891-4C1D-B5FE-42C2C0E8E3CA}"/>
                </a:ext>
              </a:extLst>
            </p:cNvPr>
            <p:cNvSpPr>
              <a:spLocks noEditPoints="1"/>
            </p:cNvSpPr>
            <p:nvPr/>
          </p:nvSpPr>
          <p:spPr bwMode="auto">
            <a:xfrm>
              <a:off x="1986" y="2748"/>
              <a:ext cx="4256" cy="1324"/>
            </a:xfrm>
            <a:custGeom>
              <a:avLst/>
              <a:gdLst>
                <a:gd name="T0" fmla="*/ 79 w 3343"/>
                <a:gd name="T1" fmla="*/ 151 h 964"/>
                <a:gd name="T2" fmla="*/ 111 w 3343"/>
                <a:gd name="T3" fmla="*/ 207 h 964"/>
                <a:gd name="T4" fmla="*/ 127 w 3343"/>
                <a:gd name="T5" fmla="*/ 226 h 964"/>
                <a:gd name="T6" fmla="*/ 175 w 3343"/>
                <a:gd name="T7" fmla="*/ 280 h 964"/>
                <a:gd name="T8" fmla="*/ 258 w 3343"/>
                <a:gd name="T9" fmla="*/ 426 h 964"/>
                <a:gd name="T10" fmla="*/ 282 w 3343"/>
                <a:gd name="T11" fmla="*/ 483 h 964"/>
                <a:gd name="T12" fmla="*/ 299 w 3343"/>
                <a:gd name="T13" fmla="*/ 503 h 964"/>
                <a:gd name="T14" fmla="*/ 381 w 3343"/>
                <a:gd name="T15" fmla="*/ 651 h 964"/>
                <a:gd name="T16" fmla="*/ 406 w 3343"/>
                <a:gd name="T17" fmla="*/ 707 h 964"/>
                <a:gd name="T18" fmla="*/ 422 w 3343"/>
                <a:gd name="T19" fmla="*/ 727 h 964"/>
                <a:gd name="T20" fmla="*/ 472 w 3343"/>
                <a:gd name="T21" fmla="*/ 781 h 964"/>
                <a:gd name="T22" fmla="*/ 589 w 3343"/>
                <a:gd name="T23" fmla="*/ 914 h 964"/>
                <a:gd name="T24" fmla="*/ 662 w 3343"/>
                <a:gd name="T25" fmla="*/ 955 h 964"/>
                <a:gd name="T26" fmla="*/ 753 w 3343"/>
                <a:gd name="T27" fmla="*/ 954 h 964"/>
                <a:gd name="T28" fmla="*/ 824 w 3343"/>
                <a:gd name="T29" fmla="*/ 918 h 964"/>
                <a:gd name="T30" fmla="*/ 846 w 3343"/>
                <a:gd name="T31" fmla="*/ 899 h 964"/>
                <a:gd name="T32" fmla="*/ 888 w 3343"/>
                <a:gd name="T33" fmla="*/ 845 h 964"/>
                <a:gd name="T34" fmla="*/ 989 w 3343"/>
                <a:gd name="T35" fmla="*/ 702 h 964"/>
                <a:gd name="T36" fmla="*/ 1035 w 3343"/>
                <a:gd name="T37" fmla="*/ 649 h 964"/>
                <a:gd name="T38" fmla="*/ 1046 w 3343"/>
                <a:gd name="T39" fmla="*/ 629 h 964"/>
                <a:gd name="T40" fmla="*/ 1070 w 3343"/>
                <a:gd name="T41" fmla="*/ 572 h 964"/>
                <a:gd name="T42" fmla="*/ 1153 w 3343"/>
                <a:gd name="T43" fmla="*/ 423 h 964"/>
                <a:gd name="T44" fmla="*/ 1171 w 3343"/>
                <a:gd name="T45" fmla="*/ 404 h 964"/>
                <a:gd name="T46" fmla="*/ 1195 w 3343"/>
                <a:gd name="T47" fmla="*/ 348 h 964"/>
                <a:gd name="T48" fmla="*/ 1260 w 3343"/>
                <a:gd name="T49" fmla="*/ 234 h 964"/>
                <a:gd name="T50" fmla="*/ 1330 w 3343"/>
                <a:gd name="T51" fmla="*/ 147 h 964"/>
                <a:gd name="T52" fmla="*/ 1377 w 3343"/>
                <a:gd name="T53" fmla="*/ 99 h 964"/>
                <a:gd name="T54" fmla="*/ 1393 w 3343"/>
                <a:gd name="T55" fmla="*/ 78 h 964"/>
                <a:gd name="T56" fmla="*/ 1451 w 3343"/>
                <a:gd name="T57" fmla="*/ 27 h 964"/>
                <a:gd name="T58" fmla="*/ 1536 w 3343"/>
                <a:gd name="T59" fmla="*/ 0 h 964"/>
                <a:gd name="T60" fmla="*/ 1716 w 3343"/>
                <a:gd name="T61" fmla="*/ 96 h 964"/>
                <a:gd name="T62" fmla="*/ 1756 w 3343"/>
                <a:gd name="T63" fmla="*/ 153 h 964"/>
                <a:gd name="T64" fmla="*/ 1768 w 3343"/>
                <a:gd name="T65" fmla="*/ 174 h 964"/>
                <a:gd name="T66" fmla="*/ 1809 w 3343"/>
                <a:gd name="T67" fmla="*/ 226 h 964"/>
                <a:gd name="T68" fmla="*/ 1904 w 3343"/>
                <a:gd name="T69" fmla="*/ 371 h 964"/>
                <a:gd name="T70" fmla="*/ 1930 w 3343"/>
                <a:gd name="T71" fmla="*/ 428 h 964"/>
                <a:gd name="T72" fmla="*/ 1944 w 3343"/>
                <a:gd name="T73" fmla="*/ 448 h 964"/>
                <a:gd name="T74" fmla="*/ 2027 w 3343"/>
                <a:gd name="T75" fmla="*/ 594 h 964"/>
                <a:gd name="T76" fmla="*/ 2053 w 3343"/>
                <a:gd name="T77" fmla="*/ 654 h 964"/>
                <a:gd name="T78" fmla="*/ 2067 w 3343"/>
                <a:gd name="T79" fmla="*/ 674 h 964"/>
                <a:gd name="T80" fmla="*/ 2144 w 3343"/>
                <a:gd name="T81" fmla="*/ 784 h 964"/>
                <a:gd name="T82" fmla="*/ 2214 w 3343"/>
                <a:gd name="T83" fmla="*/ 871 h 964"/>
                <a:gd name="T84" fmla="*/ 2231 w 3343"/>
                <a:gd name="T85" fmla="*/ 890 h 964"/>
                <a:gd name="T86" fmla="*/ 2289 w 3343"/>
                <a:gd name="T87" fmla="*/ 936 h 964"/>
                <a:gd name="T88" fmla="*/ 2404 w 3343"/>
                <a:gd name="T89" fmla="*/ 961 h 964"/>
                <a:gd name="T90" fmla="*/ 2493 w 3343"/>
                <a:gd name="T91" fmla="*/ 926 h 964"/>
                <a:gd name="T92" fmla="*/ 2525 w 3343"/>
                <a:gd name="T93" fmla="*/ 897 h 964"/>
                <a:gd name="T94" fmla="*/ 2568 w 3343"/>
                <a:gd name="T95" fmla="*/ 842 h 964"/>
                <a:gd name="T96" fmla="*/ 2669 w 3343"/>
                <a:gd name="T97" fmla="*/ 700 h 964"/>
                <a:gd name="T98" fmla="*/ 2685 w 3343"/>
                <a:gd name="T99" fmla="*/ 681 h 964"/>
                <a:gd name="T100" fmla="*/ 2711 w 3343"/>
                <a:gd name="T101" fmla="*/ 624 h 964"/>
                <a:gd name="T102" fmla="*/ 2798 w 3343"/>
                <a:gd name="T103" fmla="*/ 479 h 964"/>
                <a:gd name="T104" fmla="*/ 2838 w 3343"/>
                <a:gd name="T105" fmla="*/ 423 h 964"/>
                <a:gd name="T106" fmla="*/ 2846 w 3343"/>
                <a:gd name="T107" fmla="*/ 402 h 964"/>
                <a:gd name="T108" fmla="*/ 2905 w 3343"/>
                <a:gd name="T109" fmla="*/ 287 h 964"/>
                <a:gd name="T110" fmla="*/ 2965 w 3343"/>
                <a:gd name="T111" fmla="*/ 198 h 964"/>
                <a:gd name="T112" fmla="*/ 2982 w 3343"/>
                <a:gd name="T113" fmla="*/ 178 h 964"/>
                <a:gd name="T114" fmla="*/ 3018 w 3343"/>
                <a:gd name="T115" fmla="*/ 126 h 964"/>
                <a:gd name="T116" fmla="*/ 3072 w 3343"/>
                <a:gd name="T117" fmla="*/ 74 h 964"/>
                <a:gd name="T118" fmla="*/ 3232 w 3343"/>
                <a:gd name="T119" fmla="*/ 0 h 964"/>
                <a:gd name="T120" fmla="*/ 3303 w 3343"/>
                <a:gd name="T121" fmla="*/ 24 h 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43"/>
                <a:gd name="T184" fmla="*/ 0 h 964"/>
                <a:gd name="T185" fmla="*/ 3343 w 3343"/>
                <a:gd name="T186" fmla="*/ 964 h 9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43" h="964">
                  <a:moveTo>
                    <a:pt x="8" y="67"/>
                  </a:moveTo>
                  <a:lnTo>
                    <a:pt x="34" y="91"/>
                  </a:lnTo>
                  <a:lnTo>
                    <a:pt x="38" y="95"/>
                  </a:lnTo>
                  <a:lnTo>
                    <a:pt x="38" y="96"/>
                  </a:lnTo>
                  <a:lnTo>
                    <a:pt x="38" y="97"/>
                  </a:lnTo>
                  <a:lnTo>
                    <a:pt x="36" y="99"/>
                  </a:lnTo>
                  <a:lnTo>
                    <a:pt x="34" y="99"/>
                  </a:lnTo>
                  <a:lnTo>
                    <a:pt x="32" y="99"/>
                  </a:lnTo>
                  <a:lnTo>
                    <a:pt x="30" y="97"/>
                  </a:lnTo>
                  <a:lnTo>
                    <a:pt x="26" y="94"/>
                  </a:lnTo>
                  <a:lnTo>
                    <a:pt x="0" y="69"/>
                  </a:lnTo>
                  <a:lnTo>
                    <a:pt x="0" y="68"/>
                  </a:lnTo>
                  <a:lnTo>
                    <a:pt x="0" y="67"/>
                  </a:lnTo>
                  <a:lnTo>
                    <a:pt x="2" y="65"/>
                  </a:lnTo>
                  <a:lnTo>
                    <a:pt x="4" y="65"/>
                  </a:lnTo>
                  <a:lnTo>
                    <a:pt x="6" y="65"/>
                  </a:lnTo>
                  <a:lnTo>
                    <a:pt x="8" y="67"/>
                  </a:lnTo>
                  <a:close/>
                  <a:moveTo>
                    <a:pt x="56" y="117"/>
                  </a:moveTo>
                  <a:lnTo>
                    <a:pt x="60" y="122"/>
                  </a:lnTo>
                  <a:lnTo>
                    <a:pt x="79" y="148"/>
                  </a:lnTo>
                  <a:lnTo>
                    <a:pt x="79" y="150"/>
                  </a:lnTo>
                  <a:lnTo>
                    <a:pt x="79" y="151"/>
                  </a:lnTo>
                  <a:lnTo>
                    <a:pt x="79" y="152"/>
                  </a:lnTo>
                  <a:lnTo>
                    <a:pt x="77" y="152"/>
                  </a:lnTo>
                  <a:lnTo>
                    <a:pt x="75" y="152"/>
                  </a:lnTo>
                  <a:lnTo>
                    <a:pt x="73" y="152"/>
                  </a:lnTo>
                  <a:lnTo>
                    <a:pt x="73" y="151"/>
                  </a:lnTo>
                  <a:lnTo>
                    <a:pt x="52" y="125"/>
                  </a:lnTo>
                  <a:lnTo>
                    <a:pt x="48" y="120"/>
                  </a:lnTo>
                  <a:lnTo>
                    <a:pt x="48" y="119"/>
                  </a:lnTo>
                  <a:lnTo>
                    <a:pt x="50" y="117"/>
                  </a:lnTo>
                  <a:lnTo>
                    <a:pt x="50" y="116"/>
                  </a:lnTo>
                  <a:lnTo>
                    <a:pt x="52" y="116"/>
                  </a:lnTo>
                  <a:lnTo>
                    <a:pt x="54" y="116"/>
                  </a:lnTo>
                  <a:lnTo>
                    <a:pt x="54" y="117"/>
                  </a:lnTo>
                  <a:lnTo>
                    <a:pt x="56" y="117"/>
                  </a:lnTo>
                  <a:close/>
                  <a:moveTo>
                    <a:pt x="95" y="172"/>
                  </a:moveTo>
                  <a:lnTo>
                    <a:pt x="111" y="193"/>
                  </a:lnTo>
                  <a:lnTo>
                    <a:pt x="119" y="203"/>
                  </a:lnTo>
                  <a:lnTo>
                    <a:pt x="119" y="204"/>
                  </a:lnTo>
                  <a:lnTo>
                    <a:pt x="119" y="205"/>
                  </a:lnTo>
                  <a:lnTo>
                    <a:pt x="117" y="207"/>
                  </a:lnTo>
                  <a:lnTo>
                    <a:pt x="115" y="207"/>
                  </a:lnTo>
                  <a:lnTo>
                    <a:pt x="113" y="207"/>
                  </a:lnTo>
                  <a:lnTo>
                    <a:pt x="111" y="207"/>
                  </a:lnTo>
                  <a:lnTo>
                    <a:pt x="111" y="205"/>
                  </a:lnTo>
                  <a:lnTo>
                    <a:pt x="103" y="195"/>
                  </a:lnTo>
                  <a:lnTo>
                    <a:pt x="89" y="173"/>
                  </a:lnTo>
                  <a:lnTo>
                    <a:pt x="89" y="172"/>
                  </a:lnTo>
                  <a:lnTo>
                    <a:pt x="89" y="171"/>
                  </a:lnTo>
                  <a:lnTo>
                    <a:pt x="91" y="171"/>
                  </a:lnTo>
                  <a:lnTo>
                    <a:pt x="93" y="169"/>
                  </a:lnTo>
                  <a:lnTo>
                    <a:pt x="93" y="171"/>
                  </a:lnTo>
                  <a:lnTo>
                    <a:pt x="95" y="171"/>
                  </a:lnTo>
                  <a:lnTo>
                    <a:pt x="95" y="172"/>
                  </a:lnTo>
                  <a:close/>
                  <a:moveTo>
                    <a:pt x="133" y="226"/>
                  </a:moveTo>
                  <a:lnTo>
                    <a:pt x="137" y="233"/>
                  </a:lnTo>
                  <a:lnTo>
                    <a:pt x="157" y="257"/>
                  </a:lnTo>
                  <a:lnTo>
                    <a:pt x="159" y="259"/>
                  </a:lnTo>
                  <a:lnTo>
                    <a:pt x="157" y="260"/>
                  </a:lnTo>
                  <a:lnTo>
                    <a:pt x="157" y="261"/>
                  </a:lnTo>
                  <a:lnTo>
                    <a:pt x="155" y="261"/>
                  </a:lnTo>
                  <a:lnTo>
                    <a:pt x="153" y="261"/>
                  </a:lnTo>
                  <a:lnTo>
                    <a:pt x="151" y="260"/>
                  </a:lnTo>
                  <a:lnTo>
                    <a:pt x="131" y="234"/>
                  </a:lnTo>
                  <a:lnTo>
                    <a:pt x="127" y="228"/>
                  </a:lnTo>
                  <a:lnTo>
                    <a:pt x="125" y="228"/>
                  </a:lnTo>
                  <a:lnTo>
                    <a:pt x="127" y="226"/>
                  </a:lnTo>
                  <a:lnTo>
                    <a:pt x="127" y="225"/>
                  </a:lnTo>
                  <a:lnTo>
                    <a:pt x="129" y="225"/>
                  </a:lnTo>
                  <a:lnTo>
                    <a:pt x="131" y="225"/>
                  </a:lnTo>
                  <a:lnTo>
                    <a:pt x="133" y="225"/>
                  </a:lnTo>
                  <a:lnTo>
                    <a:pt x="133" y="226"/>
                  </a:lnTo>
                  <a:close/>
                  <a:moveTo>
                    <a:pt x="175" y="280"/>
                  </a:moveTo>
                  <a:lnTo>
                    <a:pt x="194" y="312"/>
                  </a:lnTo>
                  <a:lnTo>
                    <a:pt x="194" y="313"/>
                  </a:lnTo>
                  <a:lnTo>
                    <a:pt x="194" y="314"/>
                  </a:lnTo>
                  <a:lnTo>
                    <a:pt x="192" y="316"/>
                  </a:lnTo>
                  <a:lnTo>
                    <a:pt x="190" y="316"/>
                  </a:lnTo>
                  <a:lnTo>
                    <a:pt x="188" y="314"/>
                  </a:lnTo>
                  <a:lnTo>
                    <a:pt x="169" y="282"/>
                  </a:lnTo>
                  <a:lnTo>
                    <a:pt x="167" y="281"/>
                  </a:lnTo>
                  <a:lnTo>
                    <a:pt x="169" y="280"/>
                  </a:lnTo>
                  <a:lnTo>
                    <a:pt x="169" y="278"/>
                  </a:lnTo>
                  <a:lnTo>
                    <a:pt x="171" y="278"/>
                  </a:lnTo>
                  <a:lnTo>
                    <a:pt x="173" y="278"/>
                  </a:lnTo>
                  <a:lnTo>
                    <a:pt x="175" y="278"/>
                  </a:lnTo>
                  <a:lnTo>
                    <a:pt x="175" y="280"/>
                  </a:lnTo>
                  <a:close/>
                  <a:moveTo>
                    <a:pt x="208" y="335"/>
                  </a:moveTo>
                  <a:lnTo>
                    <a:pt x="224" y="365"/>
                  </a:lnTo>
                  <a:lnTo>
                    <a:pt x="226" y="369"/>
                  </a:lnTo>
                  <a:lnTo>
                    <a:pt x="226" y="370"/>
                  </a:lnTo>
                  <a:lnTo>
                    <a:pt x="224" y="371"/>
                  </a:lnTo>
                  <a:lnTo>
                    <a:pt x="222" y="371"/>
                  </a:lnTo>
                  <a:lnTo>
                    <a:pt x="220" y="371"/>
                  </a:lnTo>
                  <a:lnTo>
                    <a:pt x="218" y="370"/>
                  </a:lnTo>
                  <a:lnTo>
                    <a:pt x="216" y="366"/>
                  </a:lnTo>
                  <a:lnTo>
                    <a:pt x="200" y="337"/>
                  </a:lnTo>
                  <a:lnTo>
                    <a:pt x="200" y="335"/>
                  </a:lnTo>
                  <a:lnTo>
                    <a:pt x="202" y="334"/>
                  </a:lnTo>
                  <a:lnTo>
                    <a:pt x="204" y="334"/>
                  </a:lnTo>
                  <a:lnTo>
                    <a:pt x="206" y="334"/>
                  </a:lnTo>
                  <a:lnTo>
                    <a:pt x="208" y="335"/>
                  </a:lnTo>
                  <a:close/>
                  <a:moveTo>
                    <a:pt x="240" y="391"/>
                  </a:moveTo>
                  <a:lnTo>
                    <a:pt x="250" y="410"/>
                  </a:lnTo>
                  <a:lnTo>
                    <a:pt x="258" y="425"/>
                  </a:lnTo>
                  <a:lnTo>
                    <a:pt x="258" y="426"/>
                  </a:lnTo>
                  <a:lnTo>
                    <a:pt x="256" y="427"/>
                  </a:lnTo>
                  <a:lnTo>
                    <a:pt x="254" y="428"/>
                  </a:lnTo>
                  <a:lnTo>
                    <a:pt x="252" y="427"/>
                  </a:lnTo>
                  <a:lnTo>
                    <a:pt x="250" y="426"/>
                  </a:lnTo>
                  <a:lnTo>
                    <a:pt x="242" y="411"/>
                  </a:lnTo>
                  <a:lnTo>
                    <a:pt x="232" y="394"/>
                  </a:lnTo>
                  <a:lnTo>
                    <a:pt x="232" y="392"/>
                  </a:lnTo>
                  <a:lnTo>
                    <a:pt x="232" y="391"/>
                  </a:lnTo>
                  <a:lnTo>
                    <a:pt x="234" y="390"/>
                  </a:lnTo>
                  <a:lnTo>
                    <a:pt x="236" y="390"/>
                  </a:lnTo>
                  <a:lnTo>
                    <a:pt x="238" y="390"/>
                  </a:lnTo>
                  <a:lnTo>
                    <a:pt x="238" y="391"/>
                  </a:lnTo>
                  <a:lnTo>
                    <a:pt x="240" y="391"/>
                  </a:lnTo>
                  <a:close/>
                  <a:moveTo>
                    <a:pt x="270" y="448"/>
                  </a:moveTo>
                  <a:lnTo>
                    <a:pt x="287" y="480"/>
                  </a:lnTo>
                  <a:lnTo>
                    <a:pt x="287" y="482"/>
                  </a:lnTo>
                  <a:lnTo>
                    <a:pt x="287" y="483"/>
                  </a:lnTo>
                  <a:lnTo>
                    <a:pt x="287" y="484"/>
                  </a:lnTo>
                  <a:lnTo>
                    <a:pt x="286" y="484"/>
                  </a:lnTo>
                  <a:lnTo>
                    <a:pt x="284" y="484"/>
                  </a:lnTo>
                  <a:lnTo>
                    <a:pt x="282" y="483"/>
                  </a:lnTo>
                  <a:lnTo>
                    <a:pt x="264" y="449"/>
                  </a:lnTo>
                  <a:lnTo>
                    <a:pt x="262" y="448"/>
                  </a:lnTo>
                  <a:lnTo>
                    <a:pt x="264" y="448"/>
                  </a:lnTo>
                  <a:lnTo>
                    <a:pt x="264" y="447"/>
                  </a:lnTo>
                  <a:lnTo>
                    <a:pt x="266" y="447"/>
                  </a:lnTo>
                  <a:lnTo>
                    <a:pt x="268" y="447"/>
                  </a:lnTo>
                  <a:lnTo>
                    <a:pt x="270" y="447"/>
                  </a:lnTo>
                  <a:lnTo>
                    <a:pt x="270" y="448"/>
                  </a:lnTo>
                  <a:close/>
                  <a:moveTo>
                    <a:pt x="301" y="504"/>
                  </a:moveTo>
                  <a:lnTo>
                    <a:pt x="319" y="537"/>
                  </a:lnTo>
                  <a:lnTo>
                    <a:pt x="319" y="539"/>
                  </a:lnTo>
                  <a:lnTo>
                    <a:pt x="317" y="540"/>
                  </a:lnTo>
                  <a:lnTo>
                    <a:pt x="315" y="540"/>
                  </a:lnTo>
                  <a:lnTo>
                    <a:pt x="313" y="540"/>
                  </a:lnTo>
                  <a:lnTo>
                    <a:pt x="311" y="540"/>
                  </a:lnTo>
                  <a:lnTo>
                    <a:pt x="311" y="539"/>
                  </a:lnTo>
                  <a:lnTo>
                    <a:pt x="293" y="506"/>
                  </a:lnTo>
                  <a:lnTo>
                    <a:pt x="293" y="505"/>
                  </a:lnTo>
                  <a:lnTo>
                    <a:pt x="293" y="504"/>
                  </a:lnTo>
                  <a:lnTo>
                    <a:pt x="295" y="504"/>
                  </a:lnTo>
                  <a:lnTo>
                    <a:pt x="295" y="503"/>
                  </a:lnTo>
                  <a:lnTo>
                    <a:pt x="297" y="503"/>
                  </a:lnTo>
                  <a:lnTo>
                    <a:pt x="299" y="503"/>
                  </a:lnTo>
                  <a:lnTo>
                    <a:pt x="299" y="504"/>
                  </a:lnTo>
                  <a:lnTo>
                    <a:pt x="301" y="504"/>
                  </a:lnTo>
                  <a:close/>
                  <a:moveTo>
                    <a:pt x="331" y="561"/>
                  </a:moveTo>
                  <a:lnTo>
                    <a:pt x="349" y="593"/>
                  </a:lnTo>
                  <a:lnTo>
                    <a:pt x="349" y="594"/>
                  </a:lnTo>
                  <a:lnTo>
                    <a:pt x="349" y="596"/>
                  </a:lnTo>
                  <a:lnTo>
                    <a:pt x="347" y="597"/>
                  </a:lnTo>
                  <a:lnTo>
                    <a:pt x="345" y="597"/>
                  </a:lnTo>
                  <a:lnTo>
                    <a:pt x="343" y="597"/>
                  </a:lnTo>
                  <a:lnTo>
                    <a:pt x="343" y="596"/>
                  </a:lnTo>
                  <a:lnTo>
                    <a:pt x="341" y="596"/>
                  </a:lnTo>
                  <a:lnTo>
                    <a:pt x="323" y="562"/>
                  </a:lnTo>
                  <a:lnTo>
                    <a:pt x="323" y="561"/>
                  </a:lnTo>
                  <a:lnTo>
                    <a:pt x="325" y="560"/>
                  </a:lnTo>
                  <a:lnTo>
                    <a:pt x="327" y="560"/>
                  </a:lnTo>
                  <a:lnTo>
                    <a:pt x="327" y="558"/>
                  </a:lnTo>
                  <a:lnTo>
                    <a:pt x="329" y="560"/>
                  </a:lnTo>
                  <a:lnTo>
                    <a:pt x="331" y="560"/>
                  </a:lnTo>
                  <a:lnTo>
                    <a:pt x="331" y="561"/>
                  </a:lnTo>
                  <a:close/>
                  <a:moveTo>
                    <a:pt x="363" y="617"/>
                  </a:moveTo>
                  <a:lnTo>
                    <a:pt x="381" y="649"/>
                  </a:lnTo>
                  <a:lnTo>
                    <a:pt x="381" y="650"/>
                  </a:lnTo>
                  <a:lnTo>
                    <a:pt x="381" y="651"/>
                  </a:lnTo>
                  <a:lnTo>
                    <a:pt x="381" y="653"/>
                  </a:lnTo>
                  <a:lnTo>
                    <a:pt x="379" y="653"/>
                  </a:lnTo>
                  <a:lnTo>
                    <a:pt x="377" y="653"/>
                  </a:lnTo>
                  <a:lnTo>
                    <a:pt x="375" y="653"/>
                  </a:lnTo>
                  <a:lnTo>
                    <a:pt x="373" y="651"/>
                  </a:lnTo>
                  <a:lnTo>
                    <a:pt x="355" y="619"/>
                  </a:lnTo>
                  <a:lnTo>
                    <a:pt x="355" y="618"/>
                  </a:lnTo>
                  <a:lnTo>
                    <a:pt x="355" y="617"/>
                  </a:lnTo>
                  <a:lnTo>
                    <a:pt x="357" y="615"/>
                  </a:lnTo>
                  <a:lnTo>
                    <a:pt x="359" y="615"/>
                  </a:lnTo>
                  <a:lnTo>
                    <a:pt x="361" y="615"/>
                  </a:lnTo>
                  <a:lnTo>
                    <a:pt x="363" y="617"/>
                  </a:lnTo>
                  <a:close/>
                  <a:moveTo>
                    <a:pt x="394" y="672"/>
                  </a:moveTo>
                  <a:lnTo>
                    <a:pt x="404" y="691"/>
                  </a:lnTo>
                  <a:lnTo>
                    <a:pt x="414" y="706"/>
                  </a:lnTo>
                  <a:lnTo>
                    <a:pt x="414" y="707"/>
                  </a:lnTo>
                  <a:lnTo>
                    <a:pt x="412" y="708"/>
                  </a:lnTo>
                  <a:lnTo>
                    <a:pt x="410" y="708"/>
                  </a:lnTo>
                  <a:lnTo>
                    <a:pt x="408" y="708"/>
                  </a:lnTo>
                  <a:lnTo>
                    <a:pt x="406" y="708"/>
                  </a:lnTo>
                  <a:lnTo>
                    <a:pt x="406" y="707"/>
                  </a:lnTo>
                  <a:lnTo>
                    <a:pt x="396" y="692"/>
                  </a:lnTo>
                  <a:lnTo>
                    <a:pt x="387" y="675"/>
                  </a:lnTo>
                  <a:lnTo>
                    <a:pt x="387" y="674"/>
                  </a:lnTo>
                  <a:lnTo>
                    <a:pt x="387" y="672"/>
                  </a:lnTo>
                  <a:lnTo>
                    <a:pt x="389" y="672"/>
                  </a:lnTo>
                  <a:lnTo>
                    <a:pt x="389" y="671"/>
                  </a:lnTo>
                  <a:lnTo>
                    <a:pt x="391" y="671"/>
                  </a:lnTo>
                  <a:lnTo>
                    <a:pt x="393" y="671"/>
                  </a:lnTo>
                  <a:lnTo>
                    <a:pt x="394" y="672"/>
                  </a:lnTo>
                  <a:close/>
                  <a:moveTo>
                    <a:pt x="428" y="728"/>
                  </a:moveTo>
                  <a:lnTo>
                    <a:pt x="430" y="733"/>
                  </a:lnTo>
                  <a:lnTo>
                    <a:pt x="454" y="759"/>
                  </a:lnTo>
                  <a:lnTo>
                    <a:pt x="454" y="760"/>
                  </a:lnTo>
                  <a:lnTo>
                    <a:pt x="454" y="762"/>
                  </a:lnTo>
                  <a:lnTo>
                    <a:pt x="452" y="762"/>
                  </a:lnTo>
                  <a:lnTo>
                    <a:pt x="450" y="763"/>
                  </a:lnTo>
                  <a:lnTo>
                    <a:pt x="448" y="763"/>
                  </a:lnTo>
                  <a:lnTo>
                    <a:pt x="448" y="762"/>
                  </a:lnTo>
                  <a:lnTo>
                    <a:pt x="446" y="762"/>
                  </a:lnTo>
                  <a:lnTo>
                    <a:pt x="424" y="734"/>
                  </a:lnTo>
                  <a:lnTo>
                    <a:pt x="420" y="731"/>
                  </a:lnTo>
                  <a:lnTo>
                    <a:pt x="420" y="729"/>
                  </a:lnTo>
                  <a:lnTo>
                    <a:pt x="420" y="728"/>
                  </a:lnTo>
                  <a:lnTo>
                    <a:pt x="422" y="727"/>
                  </a:lnTo>
                  <a:lnTo>
                    <a:pt x="424" y="727"/>
                  </a:lnTo>
                  <a:lnTo>
                    <a:pt x="426" y="727"/>
                  </a:lnTo>
                  <a:lnTo>
                    <a:pt x="426" y="728"/>
                  </a:lnTo>
                  <a:lnTo>
                    <a:pt x="428" y="728"/>
                  </a:lnTo>
                  <a:close/>
                  <a:moveTo>
                    <a:pt x="472" y="781"/>
                  </a:moveTo>
                  <a:lnTo>
                    <a:pt x="492" y="809"/>
                  </a:lnTo>
                  <a:lnTo>
                    <a:pt x="494" y="812"/>
                  </a:lnTo>
                  <a:lnTo>
                    <a:pt x="494" y="814"/>
                  </a:lnTo>
                  <a:lnTo>
                    <a:pt x="494" y="815"/>
                  </a:lnTo>
                  <a:lnTo>
                    <a:pt x="492" y="816"/>
                  </a:lnTo>
                  <a:lnTo>
                    <a:pt x="490" y="816"/>
                  </a:lnTo>
                  <a:lnTo>
                    <a:pt x="488" y="816"/>
                  </a:lnTo>
                  <a:lnTo>
                    <a:pt x="488" y="815"/>
                  </a:lnTo>
                  <a:lnTo>
                    <a:pt x="484" y="811"/>
                  </a:lnTo>
                  <a:lnTo>
                    <a:pt x="464" y="783"/>
                  </a:lnTo>
                  <a:lnTo>
                    <a:pt x="464" y="781"/>
                  </a:lnTo>
                  <a:lnTo>
                    <a:pt x="466" y="780"/>
                  </a:lnTo>
                  <a:lnTo>
                    <a:pt x="468" y="780"/>
                  </a:lnTo>
                  <a:lnTo>
                    <a:pt x="470" y="780"/>
                  </a:lnTo>
                  <a:lnTo>
                    <a:pt x="472" y="781"/>
                  </a:lnTo>
                  <a:close/>
                  <a:moveTo>
                    <a:pt x="511" y="835"/>
                  </a:moveTo>
                  <a:lnTo>
                    <a:pt x="517" y="842"/>
                  </a:lnTo>
                  <a:lnTo>
                    <a:pt x="537" y="866"/>
                  </a:lnTo>
                  <a:lnTo>
                    <a:pt x="539" y="866"/>
                  </a:lnTo>
                  <a:lnTo>
                    <a:pt x="539" y="867"/>
                  </a:lnTo>
                  <a:lnTo>
                    <a:pt x="537" y="868"/>
                  </a:lnTo>
                  <a:lnTo>
                    <a:pt x="535" y="869"/>
                  </a:lnTo>
                  <a:lnTo>
                    <a:pt x="533" y="869"/>
                  </a:lnTo>
                  <a:lnTo>
                    <a:pt x="531" y="868"/>
                  </a:lnTo>
                  <a:lnTo>
                    <a:pt x="509" y="845"/>
                  </a:lnTo>
                  <a:lnTo>
                    <a:pt x="503" y="837"/>
                  </a:lnTo>
                  <a:lnTo>
                    <a:pt x="503" y="836"/>
                  </a:lnTo>
                  <a:lnTo>
                    <a:pt x="503" y="835"/>
                  </a:lnTo>
                  <a:lnTo>
                    <a:pt x="505" y="835"/>
                  </a:lnTo>
                  <a:lnTo>
                    <a:pt x="505" y="833"/>
                  </a:lnTo>
                  <a:lnTo>
                    <a:pt x="507" y="833"/>
                  </a:lnTo>
                  <a:lnTo>
                    <a:pt x="509" y="833"/>
                  </a:lnTo>
                  <a:lnTo>
                    <a:pt x="509" y="835"/>
                  </a:lnTo>
                  <a:lnTo>
                    <a:pt x="511" y="835"/>
                  </a:lnTo>
                  <a:close/>
                  <a:moveTo>
                    <a:pt x="557" y="887"/>
                  </a:moveTo>
                  <a:lnTo>
                    <a:pt x="569" y="898"/>
                  </a:lnTo>
                  <a:lnTo>
                    <a:pt x="589" y="914"/>
                  </a:lnTo>
                  <a:lnTo>
                    <a:pt x="591" y="915"/>
                  </a:lnTo>
                  <a:lnTo>
                    <a:pt x="591" y="916"/>
                  </a:lnTo>
                  <a:lnTo>
                    <a:pt x="591" y="918"/>
                  </a:lnTo>
                  <a:lnTo>
                    <a:pt x="589" y="918"/>
                  </a:lnTo>
                  <a:lnTo>
                    <a:pt x="587" y="919"/>
                  </a:lnTo>
                  <a:lnTo>
                    <a:pt x="585" y="918"/>
                  </a:lnTo>
                  <a:lnTo>
                    <a:pt x="583" y="918"/>
                  </a:lnTo>
                  <a:lnTo>
                    <a:pt x="563" y="902"/>
                  </a:lnTo>
                  <a:lnTo>
                    <a:pt x="561" y="900"/>
                  </a:lnTo>
                  <a:lnTo>
                    <a:pt x="551" y="889"/>
                  </a:lnTo>
                  <a:lnTo>
                    <a:pt x="551" y="888"/>
                  </a:lnTo>
                  <a:lnTo>
                    <a:pt x="551" y="887"/>
                  </a:lnTo>
                  <a:lnTo>
                    <a:pt x="553" y="885"/>
                  </a:lnTo>
                  <a:lnTo>
                    <a:pt x="555" y="885"/>
                  </a:lnTo>
                  <a:lnTo>
                    <a:pt x="557" y="885"/>
                  </a:lnTo>
                  <a:lnTo>
                    <a:pt x="557" y="887"/>
                  </a:lnTo>
                  <a:close/>
                  <a:moveTo>
                    <a:pt x="616" y="933"/>
                  </a:moveTo>
                  <a:lnTo>
                    <a:pt x="620" y="935"/>
                  </a:lnTo>
                  <a:lnTo>
                    <a:pt x="646" y="949"/>
                  </a:lnTo>
                  <a:lnTo>
                    <a:pt x="644" y="949"/>
                  </a:lnTo>
                  <a:lnTo>
                    <a:pt x="660" y="952"/>
                  </a:lnTo>
                  <a:lnTo>
                    <a:pt x="660" y="954"/>
                  </a:lnTo>
                  <a:lnTo>
                    <a:pt x="662" y="955"/>
                  </a:lnTo>
                  <a:lnTo>
                    <a:pt x="660" y="956"/>
                  </a:lnTo>
                  <a:lnTo>
                    <a:pt x="660" y="957"/>
                  </a:lnTo>
                  <a:lnTo>
                    <a:pt x="658" y="957"/>
                  </a:lnTo>
                  <a:lnTo>
                    <a:pt x="656" y="957"/>
                  </a:lnTo>
                  <a:lnTo>
                    <a:pt x="640" y="952"/>
                  </a:lnTo>
                  <a:lnTo>
                    <a:pt x="614" y="938"/>
                  </a:lnTo>
                  <a:lnTo>
                    <a:pt x="610" y="936"/>
                  </a:lnTo>
                  <a:lnTo>
                    <a:pt x="610" y="935"/>
                  </a:lnTo>
                  <a:lnTo>
                    <a:pt x="610" y="934"/>
                  </a:lnTo>
                  <a:lnTo>
                    <a:pt x="610" y="933"/>
                  </a:lnTo>
                  <a:lnTo>
                    <a:pt x="612" y="931"/>
                  </a:lnTo>
                  <a:lnTo>
                    <a:pt x="614" y="931"/>
                  </a:lnTo>
                  <a:lnTo>
                    <a:pt x="616" y="933"/>
                  </a:lnTo>
                  <a:close/>
                  <a:moveTo>
                    <a:pt x="694" y="959"/>
                  </a:moveTo>
                  <a:lnTo>
                    <a:pt x="729" y="956"/>
                  </a:lnTo>
                  <a:lnTo>
                    <a:pt x="727" y="956"/>
                  </a:lnTo>
                  <a:lnTo>
                    <a:pt x="747" y="952"/>
                  </a:lnTo>
                  <a:lnTo>
                    <a:pt x="749" y="952"/>
                  </a:lnTo>
                  <a:lnTo>
                    <a:pt x="751" y="952"/>
                  </a:lnTo>
                  <a:lnTo>
                    <a:pt x="753" y="954"/>
                  </a:lnTo>
                  <a:lnTo>
                    <a:pt x="753" y="955"/>
                  </a:lnTo>
                  <a:lnTo>
                    <a:pt x="753" y="956"/>
                  </a:lnTo>
                  <a:lnTo>
                    <a:pt x="751" y="956"/>
                  </a:lnTo>
                  <a:lnTo>
                    <a:pt x="751" y="957"/>
                  </a:lnTo>
                  <a:lnTo>
                    <a:pt x="729" y="961"/>
                  </a:lnTo>
                  <a:lnTo>
                    <a:pt x="696" y="964"/>
                  </a:lnTo>
                  <a:lnTo>
                    <a:pt x="694" y="964"/>
                  </a:lnTo>
                  <a:lnTo>
                    <a:pt x="692" y="964"/>
                  </a:lnTo>
                  <a:lnTo>
                    <a:pt x="692" y="962"/>
                  </a:lnTo>
                  <a:lnTo>
                    <a:pt x="692" y="961"/>
                  </a:lnTo>
                  <a:lnTo>
                    <a:pt x="692" y="960"/>
                  </a:lnTo>
                  <a:lnTo>
                    <a:pt x="694" y="960"/>
                  </a:lnTo>
                  <a:lnTo>
                    <a:pt x="694" y="959"/>
                  </a:lnTo>
                  <a:close/>
                  <a:moveTo>
                    <a:pt x="779" y="939"/>
                  </a:moveTo>
                  <a:lnTo>
                    <a:pt x="805" y="926"/>
                  </a:lnTo>
                  <a:lnTo>
                    <a:pt x="803" y="926"/>
                  </a:lnTo>
                  <a:lnTo>
                    <a:pt x="819" y="915"/>
                  </a:lnTo>
                  <a:lnTo>
                    <a:pt x="819" y="914"/>
                  </a:lnTo>
                  <a:lnTo>
                    <a:pt x="821" y="914"/>
                  </a:lnTo>
                  <a:lnTo>
                    <a:pt x="822" y="914"/>
                  </a:lnTo>
                  <a:lnTo>
                    <a:pt x="824" y="915"/>
                  </a:lnTo>
                  <a:lnTo>
                    <a:pt x="824" y="916"/>
                  </a:lnTo>
                  <a:lnTo>
                    <a:pt x="824" y="918"/>
                  </a:lnTo>
                  <a:lnTo>
                    <a:pt x="811" y="929"/>
                  </a:lnTo>
                  <a:lnTo>
                    <a:pt x="809" y="930"/>
                  </a:lnTo>
                  <a:lnTo>
                    <a:pt x="785" y="942"/>
                  </a:lnTo>
                  <a:lnTo>
                    <a:pt x="783" y="944"/>
                  </a:lnTo>
                  <a:lnTo>
                    <a:pt x="781" y="944"/>
                  </a:lnTo>
                  <a:lnTo>
                    <a:pt x="779" y="942"/>
                  </a:lnTo>
                  <a:lnTo>
                    <a:pt x="779" y="941"/>
                  </a:lnTo>
                  <a:lnTo>
                    <a:pt x="779" y="940"/>
                  </a:lnTo>
                  <a:lnTo>
                    <a:pt x="779" y="939"/>
                  </a:lnTo>
                  <a:close/>
                  <a:moveTo>
                    <a:pt x="840" y="895"/>
                  </a:moveTo>
                  <a:lnTo>
                    <a:pt x="854" y="882"/>
                  </a:lnTo>
                  <a:lnTo>
                    <a:pt x="870" y="866"/>
                  </a:lnTo>
                  <a:lnTo>
                    <a:pt x="870" y="864"/>
                  </a:lnTo>
                  <a:lnTo>
                    <a:pt x="872" y="864"/>
                  </a:lnTo>
                  <a:lnTo>
                    <a:pt x="874" y="864"/>
                  </a:lnTo>
                  <a:lnTo>
                    <a:pt x="876" y="864"/>
                  </a:lnTo>
                  <a:lnTo>
                    <a:pt x="876" y="866"/>
                  </a:lnTo>
                  <a:lnTo>
                    <a:pt x="876" y="867"/>
                  </a:lnTo>
                  <a:lnTo>
                    <a:pt x="878" y="867"/>
                  </a:lnTo>
                  <a:lnTo>
                    <a:pt x="876" y="868"/>
                  </a:lnTo>
                  <a:lnTo>
                    <a:pt x="862" y="884"/>
                  </a:lnTo>
                  <a:lnTo>
                    <a:pt x="848" y="898"/>
                  </a:lnTo>
                  <a:lnTo>
                    <a:pt x="846" y="899"/>
                  </a:lnTo>
                  <a:lnTo>
                    <a:pt x="844" y="899"/>
                  </a:lnTo>
                  <a:lnTo>
                    <a:pt x="842" y="899"/>
                  </a:lnTo>
                  <a:lnTo>
                    <a:pt x="840" y="898"/>
                  </a:lnTo>
                  <a:lnTo>
                    <a:pt x="840" y="897"/>
                  </a:lnTo>
                  <a:lnTo>
                    <a:pt x="840" y="895"/>
                  </a:lnTo>
                  <a:close/>
                  <a:moveTo>
                    <a:pt x="888" y="845"/>
                  </a:moveTo>
                  <a:lnTo>
                    <a:pt x="912" y="812"/>
                  </a:lnTo>
                  <a:lnTo>
                    <a:pt x="914" y="812"/>
                  </a:lnTo>
                  <a:lnTo>
                    <a:pt x="914" y="811"/>
                  </a:lnTo>
                  <a:lnTo>
                    <a:pt x="916" y="811"/>
                  </a:lnTo>
                  <a:lnTo>
                    <a:pt x="918" y="811"/>
                  </a:lnTo>
                  <a:lnTo>
                    <a:pt x="920" y="812"/>
                  </a:lnTo>
                  <a:lnTo>
                    <a:pt x="920" y="814"/>
                  </a:lnTo>
                  <a:lnTo>
                    <a:pt x="920" y="815"/>
                  </a:lnTo>
                  <a:lnTo>
                    <a:pt x="896" y="846"/>
                  </a:lnTo>
                  <a:lnTo>
                    <a:pt x="894" y="847"/>
                  </a:lnTo>
                  <a:lnTo>
                    <a:pt x="892" y="847"/>
                  </a:lnTo>
                  <a:lnTo>
                    <a:pt x="890" y="847"/>
                  </a:lnTo>
                  <a:lnTo>
                    <a:pt x="888" y="847"/>
                  </a:lnTo>
                  <a:lnTo>
                    <a:pt x="888" y="846"/>
                  </a:lnTo>
                  <a:lnTo>
                    <a:pt x="888" y="845"/>
                  </a:lnTo>
                  <a:close/>
                  <a:moveTo>
                    <a:pt x="929" y="790"/>
                  </a:moveTo>
                  <a:lnTo>
                    <a:pt x="933" y="786"/>
                  </a:lnTo>
                  <a:lnTo>
                    <a:pt x="951" y="759"/>
                  </a:lnTo>
                  <a:lnTo>
                    <a:pt x="951" y="758"/>
                  </a:lnTo>
                  <a:lnTo>
                    <a:pt x="953" y="757"/>
                  </a:lnTo>
                  <a:lnTo>
                    <a:pt x="955" y="757"/>
                  </a:lnTo>
                  <a:lnTo>
                    <a:pt x="957" y="758"/>
                  </a:lnTo>
                  <a:lnTo>
                    <a:pt x="957" y="759"/>
                  </a:lnTo>
                  <a:lnTo>
                    <a:pt x="959" y="759"/>
                  </a:lnTo>
                  <a:lnTo>
                    <a:pt x="957" y="760"/>
                  </a:lnTo>
                  <a:lnTo>
                    <a:pt x="939" y="789"/>
                  </a:lnTo>
                  <a:lnTo>
                    <a:pt x="937" y="793"/>
                  </a:lnTo>
                  <a:lnTo>
                    <a:pt x="935" y="794"/>
                  </a:lnTo>
                  <a:lnTo>
                    <a:pt x="933" y="794"/>
                  </a:lnTo>
                  <a:lnTo>
                    <a:pt x="931" y="794"/>
                  </a:lnTo>
                  <a:lnTo>
                    <a:pt x="929" y="793"/>
                  </a:lnTo>
                  <a:lnTo>
                    <a:pt x="929" y="791"/>
                  </a:lnTo>
                  <a:lnTo>
                    <a:pt x="929" y="790"/>
                  </a:lnTo>
                  <a:close/>
                  <a:moveTo>
                    <a:pt x="965" y="736"/>
                  </a:moveTo>
                  <a:lnTo>
                    <a:pt x="985" y="707"/>
                  </a:lnTo>
                  <a:lnTo>
                    <a:pt x="987" y="703"/>
                  </a:lnTo>
                  <a:lnTo>
                    <a:pt x="989" y="702"/>
                  </a:lnTo>
                  <a:lnTo>
                    <a:pt x="991" y="702"/>
                  </a:lnTo>
                  <a:lnTo>
                    <a:pt x="993" y="702"/>
                  </a:lnTo>
                  <a:lnTo>
                    <a:pt x="993" y="703"/>
                  </a:lnTo>
                  <a:lnTo>
                    <a:pt x="995" y="703"/>
                  </a:lnTo>
                  <a:lnTo>
                    <a:pt x="995" y="705"/>
                  </a:lnTo>
                  <a:lnTo>
                    <a:pt x="995" y="706"/>
                  </a:lnTo>
                  <a:lnTo>
                    <a:pt x="991" y="710"/>
                  </a:lnTo>
                  <a:lnTo>
                    <a:pt x="973" y="738"/>
                  </a:lnTo>
                  <a:lnTo>
                    <a:pt x="971" y="739"/>
                  </a:lnTo>
                  <a:lnTo>
                    <a:pt x="969" y="739"/>
                  </a:lnTo>
                  <a:lnTo>
                    <a:pt x="967" y="739"/>
                  </a:lnTo>
                  <a:lnTo>
                    <a:pt x="967" y="738"/>
                  </a:lnTo>
                  <a:lnTo>
                    <a:pt x="965" y="738"/>
                  </a:lnTo>
                  <a:lnTo>
                    <a:pt x="965" y="737"/>
                  </a:lnTo>
                  <a:lnTo>
                    <a:pt x="965" y="736"/>
                  </a:lnTo>
                  <a:close/>
                  <a:moveTo>
                    <a:pt x="1005" y="681"/>
                  </a:moveTo>
                  <a:lnTo>
                    <a:pt x="1019" y="662"/>
                  </a:lnTo>
                  <a:lnTo>
                    <a:pt x="1027" y="650"/>
                  </a:lnTo>
                  <a:lnTo>
                    <a:pt x="1027" y="649"/>
                  </a:lnTo>
                  <a:lnTo>
                    <a:pt x="1029" y="648"/>
                  </a:lnTo>
                  <a:lnTo>
                    <a:pt x="1031" y="648"/>
                  </a:lnTo>
                  <a:lnTo>
                    <a:pt x="1033" y="649"/>
                  </a:lnTo>
                  <a:lnTo>
                    <a:pt x="1035" y="649"/>
                  </a:lnTo>
                  <a:lnTo>
                    <a:pt x="1035" y="650"/>
                  </a:lnTo>
                  <a:lnTo>
                    <a:pt x="1035" y="651"/>
                  </a:lnTo>
                  <a:lnTo>
                    <a:pt x="1027" y="665"/>
                  </a:lnTo>
                  <a:lnTo>
                    <a:pt x="1011" y="684"/>
                  </a:lnTo>
                  <a:lnTo>
                    <a:pt x="1009" y="685"/>
                  </a:lnTo>
                  <a:lnTo>
                    <a:pt x="1007" y="685"/>
                  </a:lnTo>
                  <a:lnTo>
                    <a:pt x="1005" y="684"/>
                  </a:lnTo>
                  <a:lnTo>
                    <a:pt x="1005" y="682"/>
                  </a:lnTo>
                  <a:lnTo>
                    <a:pt x="1005" y="681"/>
                  </a:lnTo>
                  <a:close/>
                  <a:moveTo>
                    <a:pt x="1040" y="627"/>
                  </a:moveTo>
                  <a:lnTo>
                    <a:pt x="1044" y="618"/>
                  </a:lnTo>
                  <a:lnTo>
                    <a:pt x="1058" y="593"/>
                  </a:lnTo>
                  <a:lnTo>
                    <a:pt x="1060" y="592"/>
                  </a:lnTo>
                  <a:lnTo>
                    <a:pt x="1062" y="592"/>
                  </a:lnTo>
                  <a:lnTo>
                    <a:pt x="1064" y="592"/>
                  </a:lnTo>
                  <a:lnTo>
                    <a:pt x="1064" y="593"/>
                  </a:lnTo>
                  <a:lnTo>
                    <a:pt x="1066" y="594"/>
                  </a:lnTo>
                  <a:lnTo>
                    <a:pt x="1064" y="596"/>
                  </a:lnTo>
                  <a:lnTo>
                    <a:pt x="1052" y="619"/>
                  </a:lnTo>
                  <a:lnTo>
                    <a:pt x="1046" y="628"/>
                  </a:lnTo>
                  <a:lnTo>
                    <a:pt x="1046" y="629"/>
                  </a:lnTo>
                  <a:lnTo>
                    <a:pt x="1044" y="629"/>
                  </a:lnTo>
                  <a:lnTo>
                    <a:pt x="1042" y="629"/>
                  </a:lnTo>
                  <a:lnTo>
                    <a:pt x="1040" y="629"/>
                  </a:lnTo>
                  <a:lnTo>
                    <a:pt x="1040" y="628"/>
                  </a:lnTo>
                  <a:lnTo>
                    <a:pt x="1038" y="628"/>
                  </a:lnTo>
                  <a:lnTo>
                    <a:pt x="1040" y="627"/>
                  </a:lnTo>
                  <a:close/>
                  <a:moveTo>
                    <a:pt x="1070" y="570"/>
                  </a:moveTo>
                  <a:lnTo>
                    <a:pt x="1070" y="570"/>
                  </a:lnTo>
                  <a:lnTo>
                    <a:pt x="1090" y="537"/>
                  </a:lnTo>
                  <a:lnTo>
                    <a:pt x="1090" y="536"/>
                  </a:lnTo>
                  <a:lnTo>
                    <a:pt x="1092" y="536"/>
                  </a:lnTo>
                  <a:lnTo>
                    <a:pt x="1094" y="536"/>
                  </a:lnTo>
                  <a:lnTo>
                    <a:pt x="1096" y="536"/>
                  </a:lnTo>
                  <a:lnTo>
                    <a:pt x="1096" y="537"/>
                  </a:lnTo>
                  <a:lnTo>
                    <a:pt x="1096" y="539"/>
                  </a:lnTo>
                  <a:lnTo>
                    <a:pt x="1078" y="572"/>
                  </a:lnTo>
                  <a:lnTo>
                    <a:pt x="1076" y="572"/>
                  </a:lnTo>
                  <a:lnTo>
                    <a:pt x="1076" y="573"/>
                  </a:lnTo>
                  <a:lnTo>
                    <a:pt x="1074" y="573"/>
                  </a:lnTo>
                  <a:lnTo>
                    <a:pt x="1072" y="573"/>
                  </a:lnTo>
                  <a:lnTo>
                    <a:pt x="1070" y="572"/>
                  </a:lnTo>
                  <a:lnTo>
                    <a:pt x="1070" y="571"/>
                  </a:lnTo>
                  <a:lnTo>
                    <a:pt x="1070" y="570"/>
                  </a:lnTo>
                  <a:close/>
                  <a:moveTo>
                    <a:pt x="1102" y="514"/>
                  </a:moveTo>
                  <a:lnTo>
                    <a:pt x="1120" y="482"/>
                  </a:lnTo>
                  <a:lnTo>
                    <a:pt x="1122" y="480"/>
                  </a:lnTo>
                  <a:lnTo>
                    <a:pt x="1122" y="479"/>
                  </a:lnTo>
                  <a:lnTo>
                    <a:pt x="1124" y="479"/>
                  </a:lnTo>
                  <a:lnTo>
                    <a:pt x="1126" y="479"/>
                  </a:lnTo>
                  <a:lnTo>
                    <a:pt x="1126" y="480"/>
                  </a:lnTo>
                  <a:lnTo>
                    <a:pt x="1128" y="480"/>
                  </a:lnTo>
                  <a:lnTo>
                    <a:pt x="1128" y="482"/>
                  </a:lnTo>
                  <a:lnTo>
                    <a:pt x="1128" y="483"/>
                  </a:lnTo>
                  <a:lnTo>
                    <a:pt x="1110" y="515"/>
                  </a:lnTo>
                  <a:lnTo>
                    <a:pt x="1110" y="516"/>
                  </a:lnTo>
                  <a:lnTo>
                    <a:pt x="1108" y="518"/>
                  </a:lnTo>
                  <a:lnTo>
                    <a:pt x="1106" y="518"/>
                  </a:lnTo>
                  <a:lnTo>
                    <a:pt x="1104" y="518"/>
                  </a:lnTo>
                  <a:lnTo>
                    <a:pt x="1104" y="516"/>
                  </a:lnTo>
                  <a:lnTo>
                    <a:pt x="1102" y="516"/>
                  </a:lnTo>
                  <a:lnTo>
                    <a:pt x="1102" y="515"/>
                  </a:lnTo>
                  <a:lnTo>
                    <a:pt x="1102" y="514"/>
                  </a:lnTo>
                  <a:close/>
                  <a:moveTo>
                    <a:pt x="1134" y="458"/>
                  </a:moveTo>
                  <a:lnTo>
                    <a:pt x="1151" y="425"/>
                  </a:lnTo>
                  <a:lnTo>
                    <a:pt x="1151" y="423"/>
                  </a:lnTo>
                  <a:lnTo>
                    <a:pt x="1153" y="423"/>
                  </a:lnTo>
                  <a:lnTo>
                    <a:pt x="1155" y="423"/>
                  </a:lnTo>
                  <a:lnTo>
                    <a:pt x="1157" y="423"/>
                  </a:lnTo>
                  <a:lnTo>
                    <a:pt x="1157" y="425"/>
                  </a:lnTo>
                  <a:lnTo>
                    <a:pt x="1157" y="426"/>
                  </a:lnTo>
                  <a:lnTo>
                    <a:pt x="1140" y="459"/>
                  </a:lnTo>
                  <a:lnTo>
                    <a:pt x="1140" y="461"/>
                  </a:lnTo>
                  <a:lnTo>
                    <a:pt x="1138" y="461"/>
                  </a:lnTo>
                  <a:lnTo>
                    <a:pt x="1136" y="461"/>
                  </a:lnTo>
                  <a:lnTo>
                    <a:pt x="1134" y="461"/>
                  </a:lnTo>
                  <a:lnTo>
                    <a:pt x="1134" y="459"/>
                  </a:lnTo>
                  <a:lnTo>
                    <a:pt x="1132" y="458"/>
                  </a:lnTo>
                  <a:lnTo>
                    <a:pt x="1134" y="458"/>
                  </a:lnTo>
                  <a:close/>
                  <a:moveTo>
                    <a:pt x="1163" y="401"/>
                  </a:moveTo>
                  <a:lnTo>
                    <a:pt x="1181" y="369"/>
                  </a:lnTo>
                  <a:lnTo>
                    <a:pt x="1181" y="368"/>
                  </a:lnTo>
                  <a:lnTo>
                    <a:pt x="1183" y="368"/>
                  </a:lnTo>
                  <a:lnTo>
                    <a:pt x="1185" y="366"/>
                  </a:lnTo>
                  <a:lnTo>
                    <a:pt x="1187" y="368"/>
                  </a:lnTo>
                  <a:lnTo>
                    <a:pt x="1189" y="368"/>
                  </a:lnTo>
                  <a:lnTo>
                    <a:pt x="1189" y="369"/>
                  </a:lnTo>
                  <a:lnTo>
                    <a:pt x="1189" y="370"/>
                  </a:lnTo>
                  <a:lnTo>
                    <a:pt x="1171" y="404"/>
                  </a:lnTo>
                  <a:lnTo>
                    <a:pt x="1169" y="404"/>
                  </a:lnTo>
                  <a:lnTo>
                    <a:pt x="1169" y="405"/>
                  </a:lnTo>
                  <a:lnTo>
                    <a:pt x="1167" y="405"/>
                  </a:lnTo>
                  <a:lnTo>
                    <a:pt x="1165" y="405"/>
                  </a:lnTo>
                  <a:lnTo>
                    <a:pt x="1165" y="404"/>
                  </a:lnTo>
                  <a:lnTo>
                    <a:pt x="1163" y="404"/>
                  </a:lnTo>
                  <a:lnTo>
                    <a:pt x="1163" y="402"/>
                  </a:lnTo>
                  <a:lnTo>
                    <a:pt x="1163" y="401"/>
                  </a:lnTo>
                  <a:close/>
                  <a:moveTo>
                    <a:pt x="1193" y="345"/>
                  </a:moveTo>
                  <a:lnTo>
                    <a:pt x="1199" y="334"/>
                  </a:lnTo>
                  <a:lnTo>
                    <a:pt x="1213" y="312"/>
                  </a:lnTo>
                  <a:lnTo>
                    <a:pt x="1215" y="311"/>
                  </a:lnTo>
                  <a:lnTo>
                    <a:pt x="1217" y="311"/>
                  </a:lnTo>
                  <a:lnTo>
                    <a:pt x="1219" y="312"/>
                  </a:lnTo>
                  <a:lnTo>
                    <a:pt x="1221" y="313"/>
                  </a:lnTo>
                  <a:lnTo>
                    <a:pt x="1219" y="314"/>
                  </a:lnTo>
                  <a:lnTo>
                    <a:pt x="1207" y="335"/>
                  </a:lnTo>
                  <a:lnTo>
                    <a:pt x="1201" y="347"/>
                  </a:lnTo>
                  <a:lnTo>
                    <a:pt x="1201" y="348"/>
                  </a:lnTo>
                  <a:lnTo>
                    <a:pt x="1199" y="348"/>
                  </a:lnTo>
                  <a:lnTo>
                    <a:pt x="1197" y="348"/>
                  </a:lnTo>
                  <a:lnTo>
                    <a:pt x="1195" y="348"/>
                  </a:lnTo>
                  <a:lnTo>
                    <a:pt x="1193" y="347"/>
                  </a:lnTo>
                  <a:lnTo>
                    <a:pt x="1193" y="345"/>
                  </a:lnTo>
                  <a:close/>
                  <a:moveTo>
                    <a:pt x="1225" y="290"/>
                  </a:moveTo>
                  <a:lnTo>
                    <a:pt x="1227" y="288"/>
                  </a:lnTo>
                  <a:lnTo>
                    <a:pt x="1245" y="256"/>
                  </a:lnTo>
                  <a:lnTo>
                    <a:pt x="1247" y="256"/>
                  </a:lnTo>
                  <a:lnTo>
                    <a:pt x="1249" y="255"/>
                  </a:lnTo>
                  <a:lnTo>
                    <a:pt x="1251" y="255"/>
                  </a:lnTo>
                  <a:lnTo>
                    <a:pt x="1252" y="256"/>
                  </a:lnTo>
                  <a:lnTo>
                    <a:pt x="1252" y="257"/>
                  </a:lnTo>
                  <a:lnTo>
                    <a:pt x="1252" y="259"/>
                  </a:lnTo>
                  <a:lnTo>
                    <a:pt x="1233" y="291"/>
                  </a:lnTo>
                  <a:lnTo>
                    <a:pt x="1233" y="292"/>
                  </a:lnTo>
                  <a:lnTo>
                    <a:pt x="1231" y="292"/>
                  </a:lnTo>
                  <a:lnTo>
                    <a:pt x="1229" y="292"/>
                  </a:lnTo>
                  <a:lnTo>
                    <a:pt x="1227" y="292"/>
                  </a:lnTo>
                  <a:lnTo>
                    <a:pt x="1225" y="291"/>
                  </a:lnTo>
                  <a:lnTo>
                    <a:pt x="1225" y="290"/>
                  </a:lnTo>
                  <a:close/>
                  <a:moveTo>
                    <a:pt x="1260" y="234"/>
                  </a:moveTo>
                  <a:lnTo>
                    <a:pt x="1278" y="207"/>
                  </a:lnTo>
                  <a:lnTo>
                    <a:pt x="1282" y="202"/>
                  </a:lnTo>
                  <a:lnTo>
                    <a:pt x="1284" y="200"/>
                  </a:lnTo>
                  <a:lnTo>
                    <a:pt x="1286" y="200"/>
                  </a:lnTo>
                  <a:lnTo>
                    <a:pt x="1288" y="200"/>
                  </a:lnTo>
                  <a:lnTo>
                    <a:pt x="1288" y="202"/>
                  </a:lnTo>
                  <a:lnTo>
                    <a:pt x="1290" y="202"/>
                  </a:lnTo>
                  <a:lnTo>
                    <a:pt x="1290" y="203"/>
                  </a:lnTo>
                  <a:lnTo>
                    <a:pt x="1290" y="204"/>
                  </a:lnTo>
                  <a:lnTo>
                    <a:pt x="1284" y="209"/>
                  </a:lnTo>
                  <a:lnTo>
                    <a:pt x="1268" y="235"/>
                  </a:lnTo>
                  <a:lnTo>
                    <a:pt x="1266" y="236"/>
                  </a:lnTo>
                  <a:lnTo>
                    <a:pt x="1264" y="236"/>
                  </a:lnTo>
                  <a:lnTo>
                    <a:pt x="1262" y="236"/>
                  </a:lnTo>
                  <a:lnTo>
                    <a:pt x="1260" y="236"/>
                  </a:lnTo>
                  <a:lnTo>
                    <a:pt x="1260" y="235"/>
                  </a:lnTo>
                  <a:lnTo>
                    <a:pt x="1260" y="234"/>
                  </a:lnTo>
                  <a:close/>
                  <a:moveTo>
                    <a:pt x="1302" y="179"/>
                  </a:moveTo>
                  <a:lnTo>
                    <a:pt x="1312" y="167"/>
                  </a:lnTo>
                  <a:lnTo>
                    <a:pt x="1326" y="148"/>
                  </a:lnTo>
                  <a:lnTo>
                    <a:pt x="1328" y="148"/>
                  </a:lnTo>
                  <a:lnTo>
                    <a:pt x="1330" y="147"/>
                  </a:lnTo>
                  <a:lnTo>
                    <a:pt x="1332" y="147"/>
                  </a:lnTo>
                  <a:lnTo>
                    <a:pt x="1334" y="148"/>
                  </a:lnTo>
                  <a:lnTo>
                    <a:pt x="1334" y="150"/>
                  </a:lnTo>
                  <a:lnTo>
                    <a:pt x="1334" y="151"/>
                  </a:lnTo>
                  <a:lnTo>
                    <a:pt x="1320" y="169"/>
                  </a:lnTo>
                  <a:lnTo>
                    <a:pt x="1308" y="182"/>
                  </a:lnTo>
                  <a:lnTo>
                    <a:pt x="1308" y="183"/>
                  </a:lnTo>
                  <a:lnTo>
                    <a:pt x="1306" y="183"/>
                  </a:lnTo>
                  <a:lnTo>
                    <a:pt x="1304" y="183"/>
                  </a:lnTo>
                  <a:lnTo>
                    <a:pt x="1302" y="183"/>
                  </a:lnTo>
                  <a:lnTo>
                    <a:pt x="1302" y="182"/>
                  </a:lnTo>
                  <a:lnTo>
                    <a:pt x="1302" y="181"/>
                  </a:lnTo>
                  <a:lnTo>
                    <a:pt x="1302" y="179"/>
                  </a:lnTo>
                  <a:close/>
                  <a:moveTo>
                    <a:pt x="1344" y="126"/>
                  </a:moveTo>
                  <a:lnTo>
                    <a:pt x="1363" y="102"/>
                  </a:lnTo>
                  <a:lnTo>
                    <a:pt x="1369" y="96"/>
                  </a:lnTo>
                  <a:lnTo>
                    <a:pt x="1371" y="95"/>
                  </a:lnTo>
                  <a:lnTo>
                    <a:pt x="1373" y="95"/>
                  </a:lnTo>
                  <a:lnTo>
                    <a:pt x="1375" y="95"/>
                  </a:lnTo>
                  <a:lnTo>
                    <a:pt x="1377" y="95"/>
                  </a:lnTo>
                  <a:lnTo>
                    <a:pt x="1377" y="96"/>
                  </a:lnTo>
                  <a:lnTo>
                    <a:pt x="1377" y="97"/>
                  </a:lnTo>
                  <a:lnTo>
                    <a:pt x="1377" y="99"/>
                  </a:lnTo>
                  <a:lnTo>
                    <a:pt x="1371" y="105"/>
                  </a:lnTo>
                  <a:lnTo>
                    <a:pt x="1352" y="128"/>
                  </a:lnTo>
                  <a:lnTo>
                    <a:pt x="1350" y="130"/>
                  </a:lnTo>
                  <a:lnTo>
                    <a:pt x="1348" y="130"/>
                  </a:lnTo>
                  <a:lnTo>
                    <a:pt x="1346" y="130"/>
                  </a:lnTo>
                  <a:lnTo>
                    <a:pt x="1344" y="130"/>
                  </a:lnTo>
                  <a:lnTo>
                    <a:pt x="1344" y="128"/>
                  </a:lnTo>
                  <a:lnTo>
                    <a:pt x="1344" y="127"/>
                  </a:lnTo>
                  <a:lnTo>
                    <a:pt x="1344" y="126"/>
                  </a:lnTo>
                  <a:close/>
                  <a:moveTo>
                    <a:pt x="1391" y="74"/>
                  </a:moveTo>
                  <a:lnTo>
                    <a:pt x="1417" y="52"/>
                  </a:lnTo>
                  <a:lnTo>
                    <a:pt x="1423" y="47"/>
                  </a:lnTo>
                  <a:lnTo>
                    <a:pt x="1425" y="45"/>
                  </a:lnTo>
                  <a:lnTo>
                    <a:pt x="1427" y="45"/>
                  </a:lnTo>
                  <a:lnTo>
                    <a:pt x="1429" y="45"/>
                  </a:lnTo>
                  <a:lnTo>
                    <a:pt x="1431" y="47"/>
                  </a:lnTo>
                  <a:lnTo>
                    <a:pt x="1431" y="48"/>
                  </a:lnTo>
                  <a:lnTo>
                    <a:pt x="1429" y="49"/>
                  </a:lnTo>
                  <a:lnTo>
                    <a:pt x="1423" y="54"/>
                  </a:lnTo>
                  <a:lnTo>
                    <a:pt x="1397" y="78"/>
                  </a:lnTo>
                  <a:lnTo>
                    <a:pt x="1395" y="78"/>
                  </a:lnTo>
                  <a:lnTo>
                    <a:pt x="1393" y="78"/>
                  </a:lnTo>
                  <a:lnTo>
                    <a:pt x="1391" y="78"/>
                  </a:lnTo>
                  <a:lnTo>
                    <a:pt x="1389" y="76"/>
                  </a:lnTo>
                  <a:lnTo>
                    <a:pt x="1389" y="75"/>
                  </a:lnTo>
                  <a:lnTo>
                    <a:pt x="1391" y="74"/>
                  </a:lnTo>
                  <a:close/>
                  <a:moveTo>
                    <a:pt x="1451" y="27"/>
                  </a:moveTo>
                  <a:lnTo>
                    <a:pt x="1468" y="18"/>
                  </a:lnTo>
                  <a:lnTo>
                    <a:pt x="1494" y="6"/>
                  </a:lnTo>
                  <a:lnTo>
                    <a:pt x="1496" y="6"/>
                  </a:lnTo>
                  <a:lnTo>
                    <a:pt x="1498" y="6"/>
                  </a:lnTo>
                  <a:lnTo>
                    <a:pt x="1500" y="7"/>
                  </a:lnTo>
                  <a:lnTo>
                    <a:pt x="1500" y="8"/>
                  </a:lnTo>
                  <a:lnTo>
                    <a:pt x="1500" y="10"/>
                  </a:lnTo>
                  <a:lnTo>
                    <a:pt x="1498" y="11"/>
                  </a:lnTo>
                  <a:lnTo>
                    <a:pt x="1474" y="22"/>
                  </a:lnTo>
                  <a:lnTo>
                    <a:pt x="1455" y="32"/>
                  </a:lnTo>
                  <a:lnTo>
                    <a:pt x="1453" y="32"/>
                  </a:lnTo>
                  <a:lnTo>
                    <a:pt x="1451" y="32"/>
                  </a:lnTo>
                  <a:lnTo>
                    <a:pt x="1451" y="31"/>
                  </a:lnTo>
                  <a:lnTo>
                    <a:pt x="1449" y="31"/>
                  </a:lnTo>
                  <a:lnTo>
                    <a:pt x="1449" y="29"/>
                  </a:lnTo>
                  <a:lnTo>
                    <a:pt x="1449" y="28"/>
                  </a:lnTo>
                  <a:lnTo>
                    <a:pt x="1451" y="27"/>
                  </a:lnTo>
                  <a:close/>
                  <a:moveTo>
                    <a:pt x="1536" y="0"/>
                  </a:moveTo>
                  <a:lnTo>
                    <a:pt x="1550" y="0"/>
                  </a:lnTo>
                  <a:lnTo>
                    <a:pt x="1550" y="1"/>
                  </a:lnTo>
                  <a:lnTo>
                    <a:pt x="1575" y="6"/>
                  </a:lnTo>
                  <a:lnTo>
                    <a:pt x="1589" y="10"/>
                  </a:lnTo>
                  <a:lnTo>
                    <a:pt x="1591" y="10"/>
                  </a:lnTo>
                  <a:lnTo>
                    <a:pt x="1591" y="11"/>
                  </a:lnTo>
                  <a:lnTo>
                    <a:pt x="1591" y="12"/>
                  </a:lnTo>
                  <a:lnTo>
                    <a:pt x="1591" y="13"/>
                  </a:lnTo>
                  <a:lnTo>
                    <a:pt x="1589" y="13"/>
                  </a:lnTo>
                  <a:lnTo>
                    <a:pt x="1587" y="14"/>
                  </a:lnTo>
                  <a:lnTo>
                    <a:pt x="1587" y="13"/>
                  </a:lnTo>
                  <a:lnTo>
                    <a:pt x="1573" y="11"/>
                  </a:lnTo>
                  <a:lnTo>
                    <a:pt x="1548" y="5"/>
                  </a:lnTo>
                  <a:lnTo>
                    <a:pt x="1550" y="5"/>
                  </a:lnTo>
                  <a:lnTo>
                    <a:pt x="1536" y="5"/>
                  </a:lnTo>
                  <a:lnTo>
                    <a:pt x="1534" y="5"/>
                  </a:lnTo>
                  <a:lnTo>
                    <a:pt x="1532" y="5"/>
                  </a:lnTo>
                  <a:lnTo>
                    <a:pt x="1532" y="3"/>
                  </a:lnTo>
                  <a:lnTo>
                    <a:pt x="1532" y="2"/>
                  </a:lnTo>
                  <a:lnTo>
                    <a:pt x="1532" y="1"/>
                  </a:lnTo>
                  <a:lnTo>
                    <a:pt x="1534" y="1"/>
                  </a:lnTo>
                  <a:lnTo>
                    <a:pt x="1536" y="0"/>
                  </a:lnTo>
                  <a:close/>
                  <a:moveTo>
                    <a:pt x="1625" y="22"/>
                  </a:moveTo>
                  <a:lnTo>
                    <a:pt x="1637" y="29"/>
                  </a:lnTo>
                  <a:lnTo>
                    <a:pt x="1665" y="45"/>
                  </a:lnTo>
                  <a:lnTo>
                    <a:pt x="1665" y="47"/>
                  </a:lnTo>
                  <a:lnTo>
                    <a:pt x="1665" y="48"/>
                  </a:lnTo>
                  <a:lnTo>
                    <a:pt x="1665" y="49"/>
                  </a:lnTo>
                  <a:lnTo>
                    <a:pt x="1665" y="50"/>
                  </a:lnTo>
                  <a:lnTo>
                    <a:pt x="1663" y="50"/>
                  </a:lnTo>
                  <a:lnTo>
                    <a:pt x="1661" y="50"/>
                  </a:lnTo>
                  <a:lnTo>
                    <a:pt x="1659" y="50"/>
                  </a:lnTo>
                  <a:lnTo>
                    <a:pt x="1659" y="49"/>
                  </a:lnTo>
                  <a:lnTo>
                    <a:pt x="1633" y="33"/>
                  </a:lnTo>
                  <a:lnTo>
                    <a:pt x="1619" y="26"/>
                  </a:lnTo>
                  <a:lnTo>
                    <a:pt x="1619" y="24"/>
                  </a:lnTo>
                  <a:lnTo>
                    <a:pt x="1617" y="24"/>
                  </a:lnTo>
                  <a:lnTo>
                    <a:pt x="1619" y="23"/>
                  </a:lnTo>
                  <a:lnTo>
                    <a:pt x="1619" y="22"/>
                  </a:lnTo>
                  <a:lnTo>
                    <a:pt x="1621" y="22"/>
                  </a:lnTo>
                  <a:lnTo>
                    <a:pt x="1621" y="21"/>
                  </a:lnTo>
                  <a:lnTo>
                    <a:pt x="1623" y="21"/>
                  </a:lnTo>
                  <a:lnTo>
                    <a:pt x="1625" y="22"/>
                  </a:lnTo>
                  <a:close/>
                  <a:moveTo>
                    <a:pt x="1688" y="67"/>
                  </a:moveTo>
                  <a:lnTo>
                    <a:pt x="1690" y="69"/>
                  </a:lnTo>
                  <a:lnTo>
                    <a:pt x="1716" y="96"/>
                  </a:lnTo>
                  <a:lnTo>
                    <a:pt x="1716" y="97"/>
                  </a:lnTo>
                  <a:lnTo>
                    <a:pt x="1716" y="99"/>
                  </a:lnTo>
                  <a:lnTo>
                    <a:pt x="1716" y="100"/>
                  </a:lnTo>
                  <a:lnTo>
                    <a:pt x="1714" y="100"/>
                  </a:lnTo>
                  <a:lnTo>
                    <a:pt x="1712" y="100"/>
                  </a:lnTo>
                  <a:lnTo>
                    <a:pt x="1710" y="100"/>
                  </a:lnTo>
                  <a:lnTo>
                    <a:pt x="1708" y="99"/>
                  </a:lnTo>
                  <a:lnTo>
                    <a:pt x="1684" y="71"/>
                  </a:lnTo>
                  <a:lnTo>
                    <a:pt x="1680" y="69"/>
                  </a:lnTo>
                  <a:lnTo>
                    <a:pt x="1680" y="68"/>
                  </a:lnTo>
                  <a:lnTo>
                    <a:pt x="1680" y="67"/>
                  </a:lnTo>
                  <a:lnTo>
                    <a:pt x="1682" y="67"/>
                  </a:lnTo>
                  <a:lnTo>
                    <a:pt x="1684" y="65"/>
                  </a:lnTo>
                  <a:lnTo>
                    <a:pt x="1686" y="67"/>
                  </a:lnTo>
                  <a:lnTo>
                    <a:pt x="1688" y="67"/>
                  </a:lnTo>
                  <a:close/>
                  <a:moveTo>
                    <a:pt x="1734" y="119"/>
                  </a:moveTo>
                  <a:lnTo>
                    <a:pt x="1742" y="128"/>
                  </a:lnTo>
                  <a:lnTo>
                    <a:pt x="1760" y="150"/>
                  </a:lnTo>
                  <a:lnTo>
                    <a:pt x="1760" y="151"/>
                  </a:lnTo>
                  <a:lnTo>
                    <a:pt x="1760" y="152"/>
                  </a:lnTo>
                  <a:lnTo>
                    <a:pt x="1758" y="153"/>
                  </a:lnTo>
                  <a:lnTo>
                    <a:pt x="1756" y="153"/>
                  </a:lnTo>
                  <a:lnTo>
                    <a:pt x="1754" y="153"/>
                  </a:lnTo>
                  <a:lnTo>
                    <a:pt x="1752" y="153"/>
                  </a:lnTo>
                  <a:lnTo>
                    <a:pt x="1752" y="152"/>
                  </a:lnTo>
                  <a:lnTo>
                    <a:pt x="1736" y="130"/>
                  </a:lnTo>
                  <a:lnTo>
                    <a:pt x="1728" y="121"/>
                  </a:lnTo>
                  <a:lnTo>
                    <a:pt x="1726" y="120"/>
                  </a:lnTo>
                  <a:lnTo>
                    <a:pt x="1728" y="120"/>
                  </a:lnTo>
                  <a:lnTo>
                    <a:pt x="1728" y="119"/>
                  </a:lnTo>
                  <a:lnTo>
                    <a:pt x="1730" y="117"/>
                  </a:lnTo>
                  <a:lnTo>
                    <a:pt x="1732" y="117"/>
                  </a:lnTo>
                  <a:lnTo>
                    <a:pt x="1734" y="119"/>
                  </a:lnTo>
                  <a:close/>
                  <a:moveTo>
                    <a:pt x="1776" y="173"/>
                  </a:moveTo>
                  <a:lnTo>
                    <a:pt x="1793" y="199"/>
                  </a:lnTo>
                  <a:lnTo>
                    <a:pt x="1797" y="204"/>
                  </a:lnTo>
                  <a:lnTo>
                    <a:pt x="1797" y="205"/>
                  </a:lnTo>
                  <a:lnTo>
                    <a:pt x="1797" y="207"/>
                  </a:lnTo>
                  <a:lnTo>
                    <a:pt x="1795" y="208"/>
                  </a:lnTo>
                  <a:lnTo>
                    <a:pt x="1793" y="208"/>
                  </a:lnTo>
                  <a:lnTo>
                    <a:pt x="1791" y="208"/>
                  </a:lnTo>
                  <a:lnTo>
                    <a:pt x="1791" y="207"/>
                  </a:lnTo>
                  <a:lnTo>
                    <a:pt x="1787" y="200"/>
                  </a:lnTo>
                  <a:lnTo>
                    <a:pt x="1768" y="174"/>
                  </a:lnTo>
                  <a:lnTo>
                    <a:pt x="1768" y="173"/>
                  </a:lnTo>
                  <a:lnTo>
                    <a:pt x="1770" y="172"/>
                  </a:lnTo>
                  <a:lnTo>
                    <a:pt x="1772" y="171"/>
                  </a:lnTo>
                  <a:lnTo>
                    <a:pt x="1774" y="172"/>
                  </a:lnTo>
                  <a:lnTo>
                    <a:pt x="1776" y="172"/>
                  </a:lnTo>
                  <a:lnTo>
                    <a:pt x="1776" y="173"/>
                  </a:lnTo>
                  <a:close/>
                  <a:moveTo>
                    <a:pt x="1813" y="228"/>
                  </a:moveTo>
                  <a:lnTo>
                    <a:pt x="1819" y="237"/>
                  </a:lnTo>
                  <a:lnTo>
                    <a:pt x="1833" y="260"/>
                  </a:lnTo>
                  <a:lnTo>
                    <a:pt x="1833" y="261"/>
                  </a:lnTo>
                  <a:lnTo>
                    <a:pt x="1833" y="262"/>
                  </a:lnTo>
                  <a:lnTo>
                    <a:pt x="1831" y="262"/>
                  </a:lnTo>
                  <a:lnTo>
                    <a:pt x="1829" y="264"/>
                  </a:lnTo>
                  <a:lnTo>
                    <a:pt x="1827" y="262"/>
                  </a:lnTo>
                  <a:lnTo>
                    <a:pt x="1825" y="261"/>
                  </a:lnTo>
                  <a:lnTo>
                    <a:pt x="1813" y="240"/>
                  </a:lnTo>
                  <a:lnTo>
                    <a:pt x="1805" y="229"/>
                  </a:lnTo>
                  <a:lnTo>
                    <a:pt x="1805" y="228"/>
                  </a:lnTo>
                  <a:lnTo>
                    <a:pt x="1807" y="226"/>
                  </a:lnTo>
                  <a:lnTo>
                    <a:pt x="1809" y="226"/>
                  </a:lnTo>
                  <a:lnTo>
                    <a:pt x="1811" y="226"/>
                  </a:lnTo>
                  <a:lnTo>
                    <a:pt x="1813" y="228"/>
                  </a:lnTo>
                  <a:close/>
                  <a:moveTo>
                    <a:pt x="1847" y="282"/>
                  </a:moveTo>
                  <a:lnTo>
                    <a:pt x="1871" y="314"/>
                  </a:lnTo>
                  <a:lnTo>
                    <a:pt x="1873" y="314"/>
                  </a:lnTo>
                  <a:lnTo>
                    <a:pt x="1873" y="316"/>
                  </a:lnTo>
                  <a:lnTo>
                    <a:pt x="1871" y="317"/>
                  </a:lnTo>
                  <a:lnTo>
                    <a:pt x="1869" y="317"/>
                  </a:lnTo>
                  <a:lnTo>
                    <a:pt x="1867" y="317"/>
                  </a:lnTo>
                  <a:lnTo>
                    <a:pt x="1865" y="317"/>
                  </a:lnTo>
                  <a:lnTo>
                    <a:pt x="1865" y="316"/>
                  </a:lnTo>
                  <a:lnTo>
                    <a:pt x="1841" y="285"/>
                  </a:lnTo>
                  <a:lnTo>
                    <a:pt x="1841" y="283"/>
                  </a:lnTo>
                  <a:lnTo>
                    <a:pt x="1841" y="282"/>
                  </a:lnTo>
                  <a:lnTo>
                    <a:pt x="1843" y="281"/>
                  </a:lnTo>
                  <a:lnTo>
                    <a:pt x="1845" y="281"/>
                  </a:lnTo>
                  <a:lnTo>
                    <a:pt x="1847" y="282"/>
                  </a:lnTo>
                  <a:close/>
                  <a:moveTo>
                    <a:pt x="1887" y="337"/>
                  </a:moveTo>
                  <a:lnTo>
                    <a:pt x="1904" y="370"/>
                  </a:lnTo>
                  <a:lnTo>
                    <a:pt x="1904" y="371"/>
                  </a:lnTo>
                  <a:lnTo>
                    <a:pt x="1904" y="373"/>
                  </a:lnTo>
                  <a:lnTo>
                    <a:pt x="1902" y="373"/>
                  </a:lnTo>
                  <a:lnTo>
                    <a:pt x="1900" y="373"/>
                  </a:lnTo>
                  <a:lnTo>
                    <a:pt x="1898" y="373"/>
                  </a:lnTo>
                  <a:lnTo>
                    <a:pt x="1896" y="371"/>
                  </a:lnTo>
                  <a:lnTo>
                    <a:pt x="1879" y="339"/>
                  </a:lnTo>
                  <a:lnTo>
                    <a:pt x="1879" y="338"/>
                  </a:lnTo>
                  <a:lnTo>
                    <a:pt x="1879" y="337"/>
                  </a:lnTo>
                  <a:lnTo>
                    <a:pt x="1881" y="335"/>
                  </a:lnTo>
                  <a:lnTo>
                    <a:pt x="1883" y="335"/>
                  </a:lnTo>
                  <a:lnTo>
                    <a:pt x="1885" y="335"/>
                  </a:lnTo>
                  <a:lnTo>
                    <a:pt x="1887" y="337"/>
                  </a:lnTo>
                  <a:close/>
                  <a:moveTo>
                    <a:pt x="1918" y="394"/>
                  </a:moveTo>
                  <a:lnTo>
                    <a:pt x="1932" y="418"/>
                  </a:lnTo>
                  <a:lnTo>
                    <a:pt x="1936" y="426"/>
                  </a:lnTo>
                  <a:lnTo>
                    <a:pt x="1936" y="427"/>
                  </a:lnTo>
                  <a:lnTo>
                    <a:pt x="1936" y="428"/>
                  </a:lnTo>
                  <a:lnTo>
                    <a:pt x="1934" y="430"/>
                  </a:lnTo>
                  <a:lnTo>
                    <a:pt x="1932" y="430"/>
                  </a:lnTo>
                  <a:lnTo>
                    <a:pt x="1930" y="430"/>
                  </a:lnTo>
                  <a:lnTo>
                    <a:pt x="1930" y="428"/>
                  </a:lnTo>
                  <a:lnTo>
                    <a:pt x="1928" y="427"/>
                  </a:lnTo>
                  <a:lnTo>
                    <a:pt x="1924" y="420"/>
                  </a:lnTo>
                  <a:lnTo>
                    <a:pt x="1910" y="395"/>
                  </a:lnTo>
                  <a:lnTo>
                    <a:pt x="1910" y="394"/>
                  </a:lnTo>
                  <a:lnTo>
                    <a:pt x="1910" y="392"/>
                  </a:lnTo>
                  <a:lnTo>
                    <a:pt x="1912" y="392"/>
                  </a:lnTo>
                  <a:lnTo>
                    <a:pt x="1912" y="391"/>
                  </a:lnTo>
                  <a:lnTo>
                    <a:pt x="1914" y="391"/>
                  </a:lnTo>
                  <a:lnTo>
                    <a:pt x="1916" y="391"/>
                  </a:lnTo>
                  <a:lnTo>
                    <a:pt x="1916" y="392"/>
                  </a:lnTo>
                  <a:lnTo>
                    <a:pt x="1918" y="394"/>
                  </a:lnTo>
                  <a:close/>
                  <a:moveTo>
                    <a:pt x="1950" y="449"/>
                  </a:moveTo>
                  <a:lnTo>
                    <a:pt x="1968" y="483"/>
                  </a:lnTo>
                  <a:lnTo>
                    <a:pt x="1966" y="484"/>
                  </a:lnTo>
                  <a:lnTo>
                    <a:pt x="1966" y="485"/>
                  </a:lnTo>
                  <a:lnTo>
                    <a:pt x="1964" y="485"/>
                  </a:lnTo>
                  <a:lnTo>
                    <a:pt x="1962" y="485"/>
                  </a:lnTo>
                  <a:lnTo>
                    <a:pt x="1960" y="484"/>
                  </a:lnTo>
                  <a:lnTo>
                    <a:pt x="1942" y="451"/>
                  </a:lnTo>
                  <a:lnTo>
                    <a:pt x="1942" y="449"/>
                  </a:lnTo>
                  <a:lnTo>
                    <a:pt x="1942" y="448"/>
                  </a:lnTo>
                  <a:lnTo>
                    <a:pt x="1944" y="448"/>
                  </a:lnTo>
                  <a:lnTo>
                    <a:pt x="1946" y="448"/>
                  </a:lnTo>
                  <a:lnTo>
                    <a:pt x="1948" y="448"/>
                  </a:lnTo>
                  <a:lnTo>
                    <a:pt x="1950" y="449"/>
                  </a:lnTo>
                  <a:close/>
                  <a:moveTo>
                    <a:pt x="1980" y="505"/>
                  </a:moveTo>
                  <a:lnTo>
                    <a:pt x="1998" y="539"/>
                  </a:lnTo>
                  <a:lnTo>
                    <a:pt x="1998" y="540"/>
                  </a:lnTo>
                  <a:lnTo>
                    <a:pt x="1998" y="541"/>
                  </a:lnTo>
                  <a:lnTo>
                    <a:pt x="1996" y="541"/>
                  </a:lnTo>
                  <a:lnTo>
                    <a:pt x="1996" y="542"/>
                  </a:lnTo>
                  <a:lnTo>
                    <a:pt x="1994" y="542"/>
                  </a:lnTo>
                  <a:lnTo>
                    <a:pt x="1992" y="541"/>
                  </a:lnTo>
                  <a:lnTo>
                    <a:pt x="1990" y="540"/>
                  </a:lnTo>
                  <a:lnTo>
                    <a:pt x="1972" y="508"/>
                  </a:lnTo>
                  <a:lnTo>
                    <a:pt x="1972" y="506"/>
                  </a:lnTo>
                  <a:lnTo>
                    <a:pt x="1972" y="505"/>
                  </a:lnTo>
                  <a:lnTo>
                    <a:pt x="1974" y="505"/>
                  </a:lnTo>
                  <a:lnTo>
                    <a:pt x="1974" y="504"/>
                  </a:lnTo>
                  <a:lnTo>
                    <a:pt x="1976" y="504"/>
                  </a:lnTo>
                  <a:lnTo>
                    <a:pt x="1978" y="504"/>
                  </a:lnTo>
                  <a:lnTo>
                    <a:pt x="1980" y="505"/>
                  </a:lnTo>
                  <a:close/>
                  <a:moveTo>
                    <a:pt x="2009" y="562"/>
                  </a:moveTo>
                  <a:lnTo>
                    <a:pt x="2027" y="594"/>
                  </a:lnTo>
                  <a:lnTo>
                    <a:pt x="2027" y="596"/>
                  </a:lnTo>
                  <a:lnTo>
                    <a:pt x="2027" y="597"/>
                  </a:lnTo>
                  <a:lnTo>
                    <a:pt x="2027" y="598"/>
                  </a:lnTo>
                  <a:lnTo>
                    <a:pt x="2025" y="598"/>
                  </a:lnTo>
                  <a:lnTo>
                    <a:pt x="2023" y="598"/>
                  </a:lnTo>
                  <a:lnTo>
                    <a:pt x="2021" y="597"/>
                  </a:lnTo>
                  <a:lnTo>
                    <a:pt x="2003" y="563"/>
                  </a:lnTo>
                  <a:lnTo>
                    <a:pt x="2001" y="562"/>
                  </a:lnTo>
                  <a:lnTo>
                    <a:pt x="2003" y="562"/>
                  </a:lnTo>
                  <a:lnTo>
                    <a:pt x="2003" y="561"/>
                  </a:lnTo>
                  <a:lnTo>
                    <a:pt x="2005" y="561"/>
                  </a:lnTo>
                  <a:lnTo>
                    <a:pt x="2007" y="561"/>
                  </a:lnTo>
                  <a:lnTo>
                    <a:pt x="2009" y="561"/>
                  </a:lnTo>
                  <a:lnTo>
                    <a:pt x="2009" y="562"/>
                  </a:lnTo>
                  <a:close/>
                  <a:moveTo>
                    <a:pt x="2041" y="618"/>
                  </a:moveTo>
                  <a:lnTo>
                    <a:pt x="2059" y="651"/>
                  </a:lnTo>
                  <a:lnTo>
                    <a:pt x="2059" y="653"/>
                  </a:lnTo>
                  <a:lnTo>
                    <a:pt x="2059" y="654"/>
                  </a:lnTo>
                  <a:lnTo>
                    <a:pt x="2057" y="654"/>
                  </a:lnTo>
                  <a:lnTo>
                    <a:pt x="2055" y="654"/>
                  </a:lnTo>
                  <a:lnTo>
                    <a:pt x="2053" y="654"/>
                  </a:lnTo>
                  <a:lnTo>
                    <a:pt x="2053" y="653"/>
                  </a:lnTo>
                  <a:lnTo>
                    <a:pt x="2033" y="620"/>
                  </a:lnTo>
                  <a:lnTo>
                    <a:pt x="2033" y="619"/>
                  </a:lnTo>
                  <a:lnTo>
                    <a:pt x="2033" y="618"/>
                  </a:lnTo>
                  <a:lnTo>
                    <a:pt x="2035" y="618"/>
                  </a:lnTo>
                  <a:lnTo>
                    <a:pt x="2035" y="617"/>
                  </a:lnTo>
                  <a:lnTo>
                    <a:pt x="2037" y="617"/>
                  </a:lnTo>
                  <a:lnTo>
                    <a:pt x="2039" y="617"/>
                  </a:lnTo>
                  <a:lnTo>
                    <a:pt x="2039" y="618"/>
                  </a:lnTo>
                  <a:lnTo>
                    <a:pt x="2041" y="618"/>
                  </a:lnTo>
                  <a:close/>
                  <a:moveTo>
                    <a:pt x="2073" y="674"/>
                  </a:moveTo>
                  <a:lnTo>
                    <a:pt x="2087" y="700"/>
                  </a:lnTo>
                  <a:lnTo>
                    <a:pt x="2093" y="707"/>
                  </a:lnTo>
                  <a:lnTo>
                    <a:pt x="2093" y="708"/>
                  </a:lnTo>
                  <a:lnTo>
                    <a:pt x="2091" y="710"/>
                  </a:lnTo>
                  <a:lnTo>
                    <a:pt x="2089" y="710"/>
                  </a:lnTo>
                  <a:lnTo>
                    <a:pt x="2087" y="710"/>
                  </a:lnTo>
                  <a:lnTo>
                    <a:pt x="2085" y="708"/>
                  </a:lnTo>
                  <a:lnTo>
                    <a:pt x="2081" y="701"/>
                  </a:lnTo>
                  <a:lnTo>
                    <a:pt x="2065" y="676"/>
                  </a:lnTo>
                  <a:lnTo>
                    <a:pt x="2065" y="675"/>
                  </a:lnTo>
                  <a:lnTo>
                    <a:pt x="2065" y="674"/>
                  </a:lnTo>
                  <a:lnTo>
                    <a:pt x="2067" y="674"/>
                  </a:lnTo>
                  <a:lnTo>
                    <a:pt x="2069" y="672"/>
                  </a:lnTo>
                  <a:lnTo>
                    <a:pt x="2071" y="672"/>
                  </a:lnTo>
                  <a:lnTo>
                    <a:pt x="2073" y="674"/>
                  </a:lnTo>
                  <a:close/>
                  <a:moveTo>
                    <a:pt x="2107" y="729"/>
                  </a:moveTo>
                  <a:lnTo>
                    <a:pt x="2128" y="762"/>
                  </a:lnTo>
                  <a:lnTo>
                    <a:pt x="2128" y="763"/>
                  </a:lnTo>
                  <a:lnTo>
                    <a:pt x="2128" y="764"/>
                  </a:lnTo>
                  <a:lnTo>
                    <a:pt x="2126" y="765"/>
                  </a:lnTo>
                  <a:lnTo>
                    <a:pt x="2124" y="765"/>
                  </a:lnTo>
                  <a:lnTo>
                    <a:pt x="2122" y="765"/>
                  </a:lnTo>
                  <a:lnTo>
                    <a:pt x="2122" y="764"/>
                  </a:lnTo>
                  <a:lnTo>
                    <a:pt x="2120" y="764"/>
                  </a:lnTo>
                  <a:lnTo>
                    <a:pt x="2101" y="732"/>
                  </a:lnTo>
                  <a:lnTo>
                    <a:pt x="2101" y="731"/>
                  </a:lnTo>
                  <a:lnTo>
                    <a:pt x="2101" y="729"/>
                  </a:lnTo>
                  <a:lnTo>
                    <a:pt x="2101" y="728"/>
                  </a:lnTo>
                  <a:lnTo>
                    <a:pt x="2103" y="728"/>
                  </a:lnTo>
                  <a:lnTo>
                    <a:pt x="2105" y="728"/>
                  </a:lnTo>
                  <a:lnTo>
                    <a:pt x="2107" y="728"/>
                  </a:lnTo>
                  <a:lnTo>
                    <a:pt x="2107" y="729"/>
                  </a:lnTo>
                  <a:close/>
                  <a:moveTo>
                    <a:pt x="2144" y="784"/>
                  </a:moveTo>
                  <a:lnTo>
                    <a:pt x="2174" y="814"/>
                  </a:lnTo>
                  <a:lnTo>
                    <a:pt x="2174" y="815"/>
                  </a:lnTo>
                  <a:lnTo>
                    <a:pt x="2174" y="816"/>
                  </a:lnTo>
                  <a:lnTo>
                    <a:pt x="2172" y="816"/>
                  </a:lnTo>
                  <a:lnTo>
                    <a:pt x="2172" y="817"/>
                  </a:lnTo>
                  <a:lnTo>
                    <a:pt x="2170" y="817"/>
                  </a:lnTo>
                  <a:lnTo>
                    <a:pt x="2168" y="817"/>
                  </a:lnTo>
                  <a:lnTo>
                    <a:pt x="2166" y="816"/>
                  </a:lnTo>
                  <a:lnTo>
                    <a:pt x="2138" y="786"/>
                  </a:lnTo>
                  <a:lnTo>
                    <a:pt x="2138" y="785"/>
                  </a:lnTo>
                  <a:lnTo>
                    <a:pt x="2138" y="784"/>
                  </a:lnTo>
                  <a:lnTo>
                    <a:pt x="2140" y="783"/>
                  </a:lnTo>
                  <a:lnTo>
                    <a:pt x="2142" y="783"/>
                  </a:lnTo>
                  <a:lnTo>
                    <a:pt x="2144" y="783"/>
                  </a:lnTo>
                  <a:lnTo>
                    <a:pt x="2144" y="784"/>
                  </a:lnTo>
                  <a:close/>
                  <a:moveTo>
                    <a:pt x="2190" y="836"/>
                  </a:moveTo>
                  <a:lnTo>
                    <a:pt x="2200" y="848"/>
                  </a:lnTo>
                  <a:lnTo>
                    <a:pt x="2217" y="867"/>
                  </a:lnTo>
                  <a:lnTo>
                    <a:pt x="2217" y="868"/>
                  </a:lnTo>
                  <a:lnTo>
                    <a:pt x="2215" y="869"/>
                  </a:lnTo>
                  <a:lnTo>
                    <a:pt x="2214" y="871"/>
                  </a:lnTo>
                  <a:lnTo>
                    <a:pt x="2212" y="871"/>
                  </a:lnTo>
                  <a:lnTo>
                    <a:pt x="2212" y="869"/>
                  </a:lnTo>
                  <a:lnTo>
                    <a:pt x="2210" y="869"/>
                  </a:lnTo>
                  <a:lnTo>
                    <a:pt x="2192" y="851"/>
                  </a:lnTo>
                  <a:lnTo>
                    <a:pt x="2184" y="838"/>
                  </a:lnTo>
                  <a:lnTo>
                    <a:pt x="2184" y="837"/>
                  </a:lnTo>
                  <a:lnTo>
                    <a:pt x="2184" y="836"/>
                  </a:lnTo>
                  <a:lnTo>
                    <a:pt x="2186" y="835"/>
                  </a:lnTo>
                  <a:lnTo>
                    <a:pt x="2188" y="835"/>
                  </a:lnTo>
                  <a:lnTo>
                    <a:pt x="2190" y="836"/>
                  </a:lnTo>
                  <a:close/>
                  <a:moveTo>
                    <a:pt x="2237" y="888"/>
                  </a:moveTo>
                  <a:lnTo>
                    <a:pt x="2251" y="902"/>
                  </a:lnTo>
                  <a:lnTo>
                    <a:pt x="2269" y="915"/>
                  </a:lnTo>
                  <a:lnTo>
                    <a:pt x="2271" y="916"/>
                  </a:lnTo>
                  <a:lnTo>
                    <a:pt x="2271" y="918"/>
                  </a:lnTo>
                  <a:lnTo>
                    <a:pt x="2269" y="919"/>
                  </a:lnTo>
                  <a:lnTo>
                    <a:pt x="2267" y="919"/>
                  </a:lnTo>
                  <a:lnTo>
                    <a:pt x="2265" y="919"/>
                  </a:lnTo>
                  <a:lnTo>
                    <a:pt x="2263" y="919"/>
                  </a:lnTo>
                  <a:lnTo>
                    <a:pt x="2245" y="904"/>
                  </a:lnTo>
                  <a:lnTo>
                    <a:pt x="2231" y="890"/>
                  </a:lnTo>
                  <a:lnTo>
                    <a:pt x="2229" y="889"/>
                  </a:lnTo>
                  <a:lnTo>
                    <a:pt x="2229" y="888"/>
                  </a:lnTo>
                  <a:lnTo>
                    <a:pt x="2231" y="888"/>
                  </a:lnTo>
                  <a:lnTo>
                    <a:pt x="2231" y="887"/>
                  </a:lnTo>
                  <a:lnTo>
                    <a:pt x="2233" y="887"/>
                  </a:lnTo>
                  <a:lnTo>
                    <a:pt x="2235" y="887"/>
                  </a:lnTo>
                  <a:lnTo>
                    <a:pt x="2237" y="888"/>
                  </a:lnTo>
                  <a:close/>
                  <a:moveTo>
                    <a:pt x="2297" y="934"/>
                  </a:moveTo>
                  <a:lnTo>
                    <a:pt x="2303" y="938"/>
                  </a:lnTo>
                  <a:lnTo>
                    <a:pt x="2328" y="951"/>
                  </a:lnTo>
                  <a:lnTo>
                    <a:pt x="2326" y="951"/>
                  </a:lnTo>
                  <a:lnTo>
                    <a:pt x="2338" y="954"/>
                  </a:lnTo>
                  <a:lnTo>
                    <a:pt x="2340" y="954"/>
                  </a:lnTo>
                  <a:lnTo>
                    <a:pt x="2340" y="955"/>
                  </a:lnTo>
                  <a:lnTo>
                    <a:pt x="2340" y="956"/>
                  </a:lnTo>
                  <a:lnTo>
                    <a:pt x="2340" y="957"/>
                  </a:lnTo>
                  <a:lnTo>
                    <a:pt x="2338" y="957"/>
                  </a:lnTo>
                  <a:lnTo>
                    <a:pt x="2336" y="959"/>
                  </a:lnTo>
                  <a:lnTo>
                    <a:pt x="2324" y="956"/>
                  </a:lnTo>
                  <a:lnTo>
                    <a:pt x="2322" y="955"/>
                  </a:lnTo>
                  <a:lnTo>
                    <a:pt x="2297" y="941"/>
                  </a:lnTo>
                  <a:lnTo>
                    <a:pt x="2291" y="936"/>
                  </a:lnTo>
                  <a:lnTo>
                    <a:pt x="2289" y="936"/>
                  </a:lnTo>
                  <a:lnTo>
                    <a:pt x="2289" y="935"/>
                  </a:lnTo>
                  <a:lnTo>
                    <a:pt x="2289" y="934"/>
                  </a:lnTo>
                  <a:lnTo>
                    <a:pt x="2291" y="934"/>
                  </a:lnTo>
                  <a:lnTo>
                    <a:pt x="2293" y="933"/>
                  </a:lnTo>
                  <a:lnTo>
                    <a:pt x="2295" y="933"/>
                  </a:lnTo>
                  <a:lnTo>
                    <a:pt x="2297" y="934"/>
                  </a:lnTo>
                  <a:close/>
                  <a:moveTo>
                    <a:pt x="2376" y="959"/>
                  </a:moveTo>
                  <a:lnTo>
                    <a:pt x="2378" y="959"/>
                  </a:lnTo>
                  <a:lnTo>
                    <a:pt x="2376" y="959"/>
                  </a:lnTo>
                  <a:lnTo>
                    <a:pt x="2402" y="956"/>
                  </a:lnTo>
                  <a:lnTo>
                    <a:pt x="2428" y="951"/>
                  </a:lnTo>
                  <a:lnTo>
                    <a:pt x="2430" y="951"/>
                  </a:lnTo>
                  <a:lnTo>
                    <a:pt x="2431" y="951"/>
                  </a:lnTo>
                  <a:lnTo>
                    <a:pt x="2431" y="952"/>
                  </a:lnTo>
                  <a:lnTo>
                    <a:pt x="2433" y="952"/>
                  </a:lnTo>
                  <a:lnTo>
                    <a:pt x="2433" y="954"/>
                  </a:lnTo>
                  <a:lnTo>
                    <a:pt x="2431" y="955"/>
                  </a:lnTo>
                  <a:lnTo>
                    <a:pt x="2430" y="956"/>
                  </a:lnTo>
                  <a:lnTo>
                    <a:pt x="2404" y="961"/>
                  </a:lnTo>
                  <a:lnTo>
                    <a:pt x="2378" y="964"/>
                  </a:lnTo>
                  <a:lnTo>
                    <a:pt x="2376" y="964"/>
                  </a:lnTo>
                  <a:lnTo>
                    <a:pt x="2374" y="964"/>
                  </a:lnTo>
                  <a:lnTo>
                    <a:pt x="2372" y="962"/>
                  </a:lnTo>
                  <a:lnTo>
                    <a:pt x="2372" y="961"/>
                  </a:lnTo>
                  <a:lnTo>
                    <a:pt x="2372" y="960"/>
                  </a:lnTo>
                  <a:lnTo>
                    <a:pt x="2374" y="960"/>
                  </a:lnTo>
                  <a:lnTo>
                    <a:pt x="2374" y="959"/>
                  </a:lnTo>
                  <a:lnTo>
                    <a:pt x="2376" y="959"/>
                  </a:lnTo>
                  <a:close/>
                  <a:moveTo>
                    <a:pt x="2459" y="938"/>
                  </a:moveTo>
                  <a:lnTo>
                    <a:pt x="2461" y="938"/>
                  </a:lnTo>
                  <a:lnTo>
                    <a:pt x="2487" y="923"/>
                  </a:lnTo>
                  <a:lnTo>
                    <a:pt x="2487" y="924"/>
                  </a:lnTo>
                  <a:lnTo>
                    <a:pt x="2497" y="914"/>
                  </a:lnTo>
                  <a:lnTo>
                    <a:pt x="2499" y="913"/>
                  </a:lnTo>
                  <a:lnTo>
                    <a:pt x="2501" y="913"/>
                  </a:lnTo>
                  <a:lnTo>
                    <a:pt x="2503" y="913"/>
                  </a:lnTo>
                  <a:lnTo>
                    <a:pt x="2505" y="914"/>
                  </a:lnTo>
                  <a:lnTo>
                    <a:pt x="2505" y="915"/>
                  </a:lnTo>
                  <a:lnTo>
                    <a:pt x="2505" y="916"/>
                  </a:lnTo>
                  <a:lnTo>
                    <a:pt x="2493" y="926"/>
                  </a:lnTo>
                  <a:lnTo>
                    <a:pt x="2491" y="926"/>
                  </a:lnTo>
                  <a:lnTo>
                    <a:pt x="2465" y="941"/>
                  </a:lnTo>
                  <a:lnTo>
                    <a:pt x="2463" y="942"/>
                  </a:lnTo>
                  <a:lnTo>
                    <a:pt x="2461" y="942"/>
                  </a:lnTo>
                  <a:lnTo>
                    <a:pt x="2459" y="941"/>
                  </a:lnTo>
                  <a:lnTo>
                    <a:pt x="2457" y="940"/>
                  </a:lnTo>
                  <a:lnTo>
                    <a:pt x="2459" y="939"/>
                  </a:lnTo>
                  <a:lnTo>
                    <a:pt x="2459" y="938"/>
                  </a:lnTo>
                  <a:close/>
                  <a:moveTo>
                    <a:pt x="2521" y="893"/>
                  </a:moveTo>
                  <a:lnTo>
                    <a:pt x="2538" y="876"/>
                  </a:lnTo>
                  <a:lnTo>
                    <a:pt x="2548" y="864"/>
                  </a:lnTo>
                  <a:lnTo>
                    <a:pt x="2550" y="863"/>
                  </a:lnTo>
                  <a:lnTo>
                    <a:pt x="2552" y="863"/>
                  </a:lnTo>
                  <a:lnTo>
                    <a:pt x="2554" y="863"/>
                  </a:lnTo>
                  <a:lnTo>
                    <a:pt x="2556" y="863"/>
                  </a:lnTo>
                  <a:lnTo>
                    <a:pt x="2556" y="864"/>
                  </a:lnTo>
                  <a:lnTo>
                    <a:pt x="2556" y="866"/>
                  </a:lnTo>
                  <a:lnTo>
                    <a:pt x="2556" y="867"/>
                  </a:lnTo>
                  <a:lnTo>
                    <a:pt x="2544" y="878"/>
                  </a:lnTo>
                  <a:lnTo>
                    <a:pt x="2527" y="895"/>
                  </a:lnTo>
                  <a:lnTo>
                    <a:pt x="2525" y="897"/>
                  </a:lnTo>
                  <a:lnTo>
                    <a:pt x="2523" y="897"/>
                  </a:lnTo>
                  <a:lnTo>
                    <a:pt x="2521" y="897"/>
                  </a:lnTo>
                  <a:lnTo>
                    <a:pt x="2519" y="895"/>
                  </a:lnTo>
                  <a:lnTo>
                    <a:pt x="2519" y="894"/>
                  </a:lnTo>
                  <a:lnTo>
                    <a:pt x="2521" y="893"/>
                  </a:lnTo>
                  <a:close/>
                  <a:moveTo>
                    <a:pt x="2568" y="842"/>
                  </a:moveTo>
                  <a:lnTo>
                    <a:pt x="2592" y="811"/>
                  </a:lnTo>
                  <a:lnTo>
                    <a:pt x="2592" y="810"/>
                  </a:lnTo>
                  <a:lnTo>
                    <a:pt x="2594" y="810"/>
                  </a:lnTo>
                  <a:lnTo>
                    <a:pt x="2596" y="810"/>
                  </a:lnTo>
                  <a:lnTo>
                    <a:pt x="2598" y="810"/>
                  </a:lnTo>
                  <a:lnTo>
                    <a:pt x="2600" y="811"/>
                  </a:lnTo>
                  <a:lnTo>
                    <a:pt x="2600" y="812"/>
                  </a:lnTo>
                  <a:lnTo>
                    <a:pt x="2598" y="814"/>
                  </a:lnTo>
                  <a:lnTo>
                    <a:pt x="2574" y="845"/>
                  </a:lnTo>
                  <a:lnTo>
                    <a:pt x="2574" y="846"/>
                  </a:lnTo>
                  <a:lnTo>
                    <a:pt x="2572" y="846"/>
                  </a:lnTo>
                  <a:lnTo>
                    <a:pt x="2570" y="846"/>
                  </a:lnTo>
                  <a:lnTo>
                    <a:pt x="2568" y="845"/>
                  </a:lnTo>
                  <a:lnTo>
                    <a:pt x="2568" y="843"/>
                  </a:lnTo>
                  <a:lnTo>
                    <a:pt x="2568" y="842"/>
                  </a:lnTo>
                  <a:close/>
                  <a:moveTo>
                    <a:pt x="2610" y="789"/>
                  </a:moveTo>
                  <a:lnTo>
                    <a:pt x="2616" y="780"/>
                  </a:lnTo>
                  <a:lnTo>
                    <a:pt x="2632" y="757"/>
                  </a:lnTo>
                  <a:lnTo>
                    <a:pt x="2634" y="755"/>
                  </a:lnTo>
                  <a:lnTo>
                    <a:pt x="2636" y="755"/>
                  </a:lnTo>
                  <a:lnTo>
                    <a:pt x="2638" y="757"/>
                  </a:lnTo>
                  <a:lnTo>
                    <a:pt x="2638" y="758"/>
                  </a:lnTo>
                  <a:lnTo>
                    <a:pt x="2638" y="759"/>
                  </a:lnTo>
                  <a:lnTo>
                    <a:pt x="2622" y="783"/>
                  </a:lnTo>
                  <a:lnTo>
                    <a:pt x="2616" y="791"/>
                  </a:lnTo>
                  <a:lnTo>
                    <a:pt x="2614" y="793"/>
                  </a:lnTo>
                  <a:lnTo>
                    <a:pt x="2612" y="793"/>
                  </a:lnTo>
                  <a:lnTo>
                    <a:pt x="2610" y="793"/>
                  </a:lnTo>
                  <a:lnTo>
                    <a:pt x="2610" y="791"/>
                  </a:lnTo>
                  <a:lnTo>
                    <a:pt x="2608" y="790"/>
                  </a:lnTo>
                  <a:lnTo>
                    <a:pt x="2610" y="789"/>
                  </a:lnTo>
                  <a:close/>
                  <a:moveTo>
                    <a:pt x="2645" y="734"/>
                  </a:moveTo>
                  <a:lnTo>
                    <a:pt x="2665" y="702"/>
                  </a:lnTo>
                  <a:lnTo>
                    <a:pt x="2665" y="701"/>
                  </a:lnTo>
                  <a:lnTo>
                    <a:pt x="2667" y="701"/>
                  </a:lnTo>
                  <a:lnTo>
                    <a:pt x="2669" y="700"/>
                  </a:lnTo>
                  <a:lnTo>
                    <a:pt x="2671" y="700"/>
                  </a:lnTo>
                  <a:lnTo>
                    <a:pt x="2671" y="701"/>
                  </a:lnTo>
                  <a:lnTo>
                    <a:pt x="2673" y="702"/>
                  </a:lnTo>
                  <a:lnTo>
                    <a:pt x="2673" y="703"/>
                  </a:lnTo>
                  <a:lnTo>
                    <a:pt x="2653" y="736"/>
                  </a:lnTo>
                  <a:lnTo>
                    <a:pt x="2651" y="737"/>
                  </a:lnTo>
                  <a:lnTo>
                    <a:pt x="2649" y="737"/>
                  </a:lnTo>
                  <a:lnTo>
                    <a:pt x="2647" y="737"/>
                  </a:lnTo>
                  <a:lnTo>
                    <a:pt x="2645" y="737"/>
                  </a:lnTo>
                  <a:lnTo>
                    <a:pt x="2645" y="736"/>
                  </a:lnTo>
                  <a:lnTo>
                    <a:pt x="2645" y="734"/>
                  </a:lnTo>
                  <a:close/>
                  <a:moveTo>
                    <a:pt x="2679" y="679"/>
                  </a:moveTo>
                  <a:lnTo>
                    <a:pt x="2697" y="646"/>
                  </a:lnTo>
                  <a:lnTo>
                    <a:pt x="2699" y="645"/>
                  </a:lnTo>
                  <a:lnTo>
                    <a:pt x="2699" y="644"/>
                  </a:lnTo>
                  <a:lnTo>
                    <a:pt x="2701" y="644"/>
                  </a:lnTo>
                  <a:lnTo>
                    <a:pt x="2703" y="644"/>
                  </a:lnTo>
                  <a:lnTo>
                    <a:pt x="2705" y="645"/>
                  </a:lnTo>
                  <a:lnTo>
                    <a:pt x="2705" y="646"/>
                  </a:lnTo>
                  <a:lnTo>
                    <a:pt x="2705" y="648"/>
                  </a:lnTo>
                  <a:lnTo>
                    <a:pt x="2687" y="680"/>
                  </a:lnTo>
                  <a:lnTo>
                    <a:pt x="2685" y="681"/>
                  </a:lnTo>
                  <a:lnTo>
                    <a:pt x="2683" y="682"/>
                  </a:lnTo>
                  <a:lnTo>
                    <a:pt x="2681" y="681"/>
                  </a:lnTo>
                  <a:lnTo>
                    <a:pt x="2679" y="681"/>
                  </a:lnTo>
                  <a:lnTo>
                    <a:pt x="2679" y="680"/>
                  </a:lnTo>
                  <a:lnTo>
                    <a:pt x="2679" y="679"/>
                  </a:lnTo>
                  <a:close/>
                  <a:moveTo>
                    <a:pt x="2711" y="623"/>
                  </a:moveTo>
                  <a:lnTo>
                    <a:pt x="2719" y="609"/>
                  </a:lnTo>
                  <a:lnTo>
                    <a:pt x="2733" y="591"/>
                  </a:lnTo>
                  <a:lnTo>
                    <a:pt x="2735" y="589"/>
                  </a:lnTo>
                  <a:lnTo>
                    <a:pt x="2737" y="589"/>
                  </a:lnTo>
                  <a:lnTo>
                    <a:pt x="2739" y="589"/>
                  </a:lnTo>
                  <a:lnTo>
                    <a:pt x="2741" y="591"/>
                  </a:lnTo>
                  <a:lnTo>
                    <a:pt x="2741" y="592"/>
                  </a:lnTo>
                  <a:lnTo>
                    <a:pt x="2741" y="593"/>
                  </a:lnTo>
                  <a:lnTo>
                    <a:pt x="2727" y="610"/>
                  </a:lnTo>
                  <a:lnTo>
                    <a:pt x="2719" y="624"/>
                  </a:lnTo>
                  <a:lnTo>
                    <a:pt x="2717" y="625"/>
                  </a:lnTo>
                  <a:lnTo>
                    <a:pt x="2715" y="625"/>
                  </a:lnTo>
                  <a:lnTo>
                    <a:pt x="2713" y="625"/>
                  </a:lnTo>
                  <a:lnTo>
                    <a:pt x="2711" y="624"/>
                  </a:lnTo>
                  <a:lnTo>
                    <a:pt x="2711" y="623"/>
                  </a:lnTo>
                  <a:close/>
                  <a:moveTo>
                    <a:pt x="2751" y="568"/>
                  </a:moveTo>
                  <a:lnTo>
                    <a:pt x="2752" y="565"/>
                  </a:lnTo>
                  <a:lnTo>
                    <a:pt x="2768" y="536"/>
                  </a:lnTo>
                  <a:lnTo>
                    <a:pt x="2770" y="535"/>
                  </a:lnTo>
                  <a:lnTo>
                    <a:pt x="2770" y="534"/>
                  </a:lnTo>
                  <a:lnTo>
                    <a:pt x="2772" y="534"/>
                  </a:lnTo>
                  <a:lnTo>
                    <a:pt x="2774" y="534"/>
                  </a:lnTo>
                  <a:lnTo>
                    <a:pt x="2774" y="535"/>
                  </a:lnTo>
                  <a:lnTo>
                    <a:pt x="2776" y="535"/>
                  </a:lnTo>
                  <a:lnTo>
                    <a:pt x="2776" y="536"/>
                  </a:lnTo>
                  <a:lnTo>
                    <a:pt x="2776" y="537"/>
                  </a:lnTo>
                  <a:lnTo>
                    <a:pt x="2760" y="566"/>
                  </a:lnTo>
                  <a:lnTo>
                    <a:pt x="2756" y="571"/>
                  </a:lnTo>
                  <a:lnTo>
                    <a:pt x="2754" y="572"/>
                  </a:lnTo>
                  <a:lnTo>
                    <a:pt x="2752" y="571"/>
                  </a:lnTo>
                  <a:lnTo>
                    <a:pt x="2751" y="571"/>
                  </a:lnTo>
                  <a:lnTo>
                    <a:pt x="2751" y="570"/>
                  </a:lnTo>
                  <a:lnTo>
                    <a:pt x="2751" y="568"/>
                  </a:lnTo>
                  <a:close/>
                  <a:moveTo>
                    <a:pt x="2782" y="513"/>
                  </a:moveTo>
                  <a:lnTo>
                    <a:pt x="2798" y="479"/>
                  </a:lnTo>
                  <a:lnTo>
                    <a:pt x="2800" y="478"/>
                  </a:lnTo>
                  <a:lnTo>
                    <a:pt x="2802" y="478"/>
                  </a:lnTo>
                  <a:lnTo>
                    <a:pt x="2804" y="478"/>
                  </a:lnTo>
                  <a:lnTo>
                    <a:pt x="2806" y="478"/>
                  </a:lnTo>
                  <a:lnTo>
                    <a:pt x="2806" y="479"/>
                  </a:lnTo>
                  <a:lnTo>
                    <a:pt x="2806" y="480"/>
                  </a:lnTo>
                  <a:lnTo>
                    <a:pt x="2788" y="514"/>
                  </a:lnTo>
                  <a:lnTo>
                    <a:pt x="2788" y="515"/>
                  </a:lnTo>
                  <a:lnTo>
                    <a:pt x="2786" y="515"/>
                  </a:lnTo>
                  <a:lnTo>
                    <a:pt x="2784" y="515"/>
                  </a:lnTo>
                  <a:lnTo>
                    <a:pt x="2782" y="515"/>
                  </a:lnTo>
                  <a:lnTo>
                    <a:pt x="2782" y="514"/>
                  </a:lnTo>
                  <a:lnTo>
                    <a:pt x="2780" y="513"/>
                  </a:lnTo>
                  <a:lnTo>
                    <a:pt x="2782" y="513"/>
                  </a:lnTo>
                  <a:close/>
                  <a:moveTo>
                    <a:pt x="2812" y="456"/>
                  </a:moveTo>
                  <a:lnTo>
                    <a:pt x="2830" y="423"/>
                  </a:lnTo>
                  <a:lnTo>
                    <a:pt x="2830" y="422"/>
                  </a:lnTo>
                  <a:lnTo>
                    <a:pt x="2832" y="422"/>
                  </a:lnTo>
                  <a:lnTo>
                    <a:pt x="2834" y="421"/>
                  </a:lnTo>
                  <a:lnTo>
                    <a:pt x="2836" y="422"/>
                  </a:lnTo>
                  <a:lnTo>
                    <a:pt x="2838" y="422"/>
                  </a:lnTo>
                  <a:lnTo>
                    <a:pt x="2838" y="423"/>
                  </a:lnTo>
                  <a:lnTo>
                    <a:pt x="2838" y="425"/>
                  </a:lnTo>
                  <a:lnTo>
                    <a:pt x="2820" y="458"/>
                  </a:lnTo>
                  <a:lnTo>
                    <a:pt x="2818" y="458"/>
                  </a:lnTo>
                  <a:lnTo>
                    <a:pt x="2818" y="459"/>
                  </a:lnTo>
                  <a:lnTo>
                    <a:pt x="2816" y="459"/>
                  </a:lnTo>
                  <a:lnTo>
                    <a:pt x="2814" y="459"/>
                  </a:lnTo>
                  <a:lnTo>
                    <a:pt x="2812" y="458"/>
                  </a:lnTo>
                  <a:lnTo>
                    <a:pt x="2812" y="457"/>
                  </a:lnTo>
                  <a:lnTo>
                    <a:pt x="2812" y="456"/>
                  </a:lnTo>
                  <a:close/>
                  <a:moveTo>
                    <a:pt x="2842" y="400"/>
                  </a:moveTo>
                  <a:lnTo>
                    <a:pt x="2858" y="373"/>
                  </a:lnTo>
                  <a:lnTo>
                    <a:pt x="2859" y="366"/>
                  </a:lnTo>
                  <a:lnTo>
                    <a:pt x="2861" y="366"/>
                  </a:lnTo>
                  <a:lnTo>
                    <a:pt x="2861" y="365"/>
                  </a:lnTo>
                  <a:lnTo>
                    <a:pt x="2863" y="365"/>
                  </a:lnTo>
                  <a:lnTo>
                    <a:pt x="2865" y="365"/>
                  </a:lnTo>
                  <a:lnTo>
                    <a:pt x="2867" y="365"/>
                  </a:lnTo>
                  <a:lnTo>
                    <a:pt x="2867" y="366"/>
                  </a:lnTo>
                  <a:lnTo>
                    <a:pt x="2867" y="368"/>
                  </a:lnTo>
                  <a:lnTo>
                    <a:pt x="2867" y="369"/>
                  </a:lnTo>
                  <a:lnTo>
                    <a:pt x="2863" y="375"/>
                  </a:lnTo>
                  <a:lnTo>
                    <a:pt x="2850" y="401"/>
                  </a:lnTo>
                  <a:lnTo>
                    <a:pt x="2850" y="402"/>
                  </a:lnTo>
                  <a:lnTo>
                    <a:pt x="2848" y="402"/>
                  </a:lnTo>
                  <a:lnTo>
                    <a:pt x="2846" y="402"/>
                  </a:lnTo>
                  <a:lnTo>
                    <a:pt x="2844" y="402"/>
                  </a:lnTo>
                  <a:lnTo>
                    <a:pt x="2842" y="401"/>
                  </a:lnTo>
                  <a:lnTo>
                    <a:pt x="2842" y="400"/>
                  </a:lnTo>
                  <a:close/>
                  <a:moveTo>
                    <a:pt x="2873" y="343"/>
                  </a:moveTo>
                  <a:lnTo>
                    <a:pt x="2893" y="311"/>
                  </a:lnTo>
                  <a:lnTo>
                    <a:pt x="2893" y="309"/>
                  </a:lnTo>
                  <a:lnTo>
                    <a:pt x="2895" y="309"/>
                  </a:lnTo>
                  <a:lnTo>
                    <a:pt x="2897" y="309"/>
                  </a:lnTo>
                  <a:lnTo>
                    <a:pt x="2899" y="309"/>
                  </a:lnTo>
                  <a:lnTo>
                    <a:pt x="2899" y="311"/>
                  </a:lnTo>
                  <a:lnTo>
                    <a:pt x="2901" y="312"/>
                  </a:lnTo>
                  <a:lnTo>
                    <a:pt x="2899" y="312"/>
                  </a:lnTo>
                  <a:lnTo>
                    <a:pt x="2881" y="345"/>
                  </a:lnTo>
                  <a:lnTo>
                    <a:pt x="2879" y="345"/>
                  </a:lnTo>
                  <a:lnTo>
                    <a:pt x="2879" y="347"/>
                  </a:lnTo>
                  <a:lnTo>
                    <a:pt x="2877" y="347"/>
                  </a:lnTo>
                  <a:lnTo>
                    <a:pt x="2875" y="347"/>
                  </a:lnTo>
                  <a:lnTo>
                    <a:pt x="2873" y="345"/>
                  </a:lnTo>
                  <a:lnTo>
                    <a:pt x="2873" y="344"/>
                  </a:lnTo>
                  <a:lnTo>
                    <a:pt x="2873" y="343"/>
                  </a:lnTo>
                  <a:close/>
                  <a:moveTo>
                    <a:pt x="2905" y="287"/>
                  </a:moveTo>
                  <a:lnTo>
                    <a:pt x="2909" y="283"/>
                  </a:lnTo>
                  <a:lnTo>
                    <a:pt x="2925" y="255"/>
                  </a:lnTo>
                  <a:lnTo>
                    <a:pt x="2927" y="254"/>
                  </a:lnTo>
                  <a:lnTo>
                    <a:pt x="2929" y="254"/>
                  </a:lnTo>
                  <a:lnTo>
                    <a:pt x="2931" y="254"/>
                  </a:lnTo>
                  <a:lnTo>
                    <a:pt x="2933" y="254"/>
                  </a:lnTo>
                  <a:lnTo>
                    <a:pt x="2933" y="255"/>
                  </a:lnTo>
                  <a:lnTo>
                    <a:pt x="2933" y="256"/>
                  </a:lnTo>
                  <a:lnTo>
                    <a:pt x="2915" y="285"/>
                  </a:lnTo>
                  <a:lnTo>
                    <a:pt x="2913" y="290"/>
                  </a:lnTo>
                  <a:lnTo>
                    <a:pt x="2911" y="291"/>
                  </a:lnTo>
                  <a:lnTo>
                    <a:pt x="2909" y="291"/>
                  </a:lnTo>
                  <a:lnTo>
                    <a:pt x="2907" y="290"/>
                  </a:lnTo>
                  <a:lnTo>
                    <a:pt x="2905" y="290"/>
                  </a:lnTo>
                  <a:lnTo>
                    <a:pt x="2905" y="288"/>
                  </a:lnTo>
                  <a:lnTo>
                    <a:pt x="2905" y="287"/>
                  </a:lnTo>
                  <a:close/>
                  <a:moveTo>
                    <a:pt x="2941" y="231"/>
                  </a:moveTo>
                  <a:lnTo>
                    <a:pt x="2961" y="199"/>
                  </a:lnTo>
                  <a:lnTo>
                    <a:pt x="2963" y="198"/>
                  </a:lnTo>
                  <a:lnTo>
                    <a:pt x="2965" y="198"/>
                  </a:lnTo>
                  <a:lnTo>
                    <a:pt x="2966" y="199"/>
                  </a:lnTo>
                  <a:lnTo>
                    <a:pt x="2966" y="200"/>
                  </a:lnTo>
                  <a:lnTo>
                    <a:pt x="2966" y="202"/>
                  </a:lnTo>
                  <a:lnTo>
                    <a:pt x="2947" y="234"/>
                  </a:lnTo>
                  <a:lnTo>
                    <a:pt x="2945" y="235"/>
                  </a:lnTo>
                  <a:lnTo>
                    <a:pt x="2943" y="235"/>
                  </a:lnTo>
                  <a:lnTo>
                    <a:pt x="2941" y="235"/>
                  </a:lnTo>
                  <a:lnTo>
                    <a:pt x="2941" y="234"/>
                  </a:lnTo>
                  <a:lnTo>
                    <a:pt x="2939" y="233"/>
                  </a:lnTo>
                  <a:lnTo>
                    <a:pt x="2941" y="231"/>
                  </a:lnTo>
                  <a:close/>
                  <a:moveTo>
                    <a:pt x="2976" y="177"/>
                  </a:moveTo>
                  <a:lnTo>
                    <a:pt x="2986" y="162"/>
                  </a:lnTo>
                  <a:lnTo>
                    <a:pt x="2998" y="145"/>
                  </a:lnTo>
                  <a:lnTo>
                    <a:pt x="3000" y="145"/>
                  </a:lnTo>
                  <a:lnTo>
                    <a:pt x="3002" y="143"/>
                  </a:lnTo>
                  <a:lnTo>
                    <a:pt x="3004" y="143"/>
                  </a:lnTo>
                  <a:lnTo>
                    <a:pt x="3006" y="145"/>
                  </a:lnTo>
                  <a:lnTo>
                    <a:pt x="3006" y="146"/>
                  </a:lnTo>
                  <a:lnTo>
                    <a:pt x="3006" y="147"/>
                  </a:lnTo>
                  <a:lnTo>
                    <a:pt x="2994" y="164"/>
                  </a:lnTo>
                  <a:lnTo>
                    <a:pt x="2982" y="178"/>
                  </a:lnTo>
                  <a:lnTo>
                    <a:pt x="2982" y="179"/>
                  </a:lnTo>
                  <a:lnTo>
                    <a:pt x="2980" y="181"/>
                  </a:lnTo>
                  <a:lnTo>
                    <a:pt x="2978" y="181"/>
                  </a:lnTo>
                  <a:lnTo>
                    <a:pt x="2978" y="179"/>
                  </a:lnTo>
                  <a:lnTo>
                    <a:pt x="2976" y="179"/>
                  </a:lnTo>
                  <a:lnTo>
                    <a:pt x="2976" y="178"/>
                  </a:lnTo>
                  <a:lnTo>
                    <a:pt x="2974" y="178"/>
                  </a:lnTo>
                  <a:lnTo>
                    <a:pt x="2976" y="177"/>
                  </a:lnTo>
                  <a:close/>
                  <a:moveTo>
                    <a:pt x="3018" y="122"/>
                  </a:moveTo>
                  <a:lnTo>
                    <a:pt x="3048" y="96"/>
                  </a:lnTo>
                  <a:lnTo>
                    <a:pt x="3050" y="95"/>
                  </a:lnTo>
                  <a:lnTo>
                    <a:pt x="3050" y="94"/>
                  </a:lnTo>
                  <a:lnTo>
                    <a:pt x="3052" y="94"/>
                  </a:lnTo>
                  <a:lnTo>
                    <a:pt x="3054" y="94"/>
                  </a:lnTo>
                  <a:lnTo>
                    <a:pt x="3056" y="94"/>
                  </a:lnTo>
                  <a:lnTo>
                    <a:pt x="3056" y="95"/>
                  </a:lnTo>
                  <a:lnTo>
                    <a:pt x="3056" y="96"/>
                  </a:lnTo>
                  <a:lnTo>
                    <a:pt x="3056" y="97"/>
                  </a:lnTo>
                  <a:lnTo>
                    <a:pt x="3054" y="100"/>
                  </a:lnTo>
                  <a:lnTo>
                    <a:pt x="3024" y="126"/>
                  </a:lnTo>
                  <a:lnTo>
                    <a:pt x="3022" y="127"/>
                  </a:lnTo>
                  <a:lnTo>
                    <a:pt x="3020" y="127"/>
                  </a:lnTo>
                  <a:lnTo>
                    <a:pt x="3018" y="126"/>
                  </a:lnTo>
                  <a:lnTo>
                    <a:pt x="3018" y="125"/>
                  </a:lnTo>
                  <a:lnTo>
                    <a:pt x="3018" y="124"/>
                  </a:lnTo>
                  <a:lnTo>
                    <a:pt x="3018" y="122"/>
                  </a:lnTo>
                  <a:close/>
                  <a:moveTo>
                    <a:pt x="3072" y="74"/>
                  </a:moveTo>
                  <a:lnTo>
                    <a:pt x="3099" y="47"/>
                  </a:lnTo>
                  <a:lnTo>
                    <a:pt x="3099" y="45"/>
                  </a:lnTo>
                  <a:lnTo>
                    <a:pt x="3101" y="44"/>
                  </a:lnTo>
                  <a:lnTo>
                    <a:pt x="3103" y="44"/>
                  </a:lnTo>
                  <a:lnTo>
                    <a:pt x="3105" y="43"/>
                  </a:lnTo>
                  <a:lnTo>
                    <a:pt x="3107" y="44"/>
                  </a:lnTo>
                  <a:lnTo>
                    <a:pt x="3107" y="45"/>
                  </a:lnTo>
                  <a:lnTo>
                    <a:pt x="3109" y="45"/>
                  </a:lnTo>
                  <a:lnTo>
                    <a:pt x="3109" y="47"/>
                  </a:lnTo>
                  <a:lnTo>
                    <a:pt x="3107" y="48"/>
                  </a:lnTo>
                  <a:lnTo>
                    <a:pt x="3105" y="49"/>
                  </a:lnTo>
                  <a:lnTo>
                    <a:pt x="3077" y="76"/>
                  </a:lnTo>
                  <a:lnTo>
                    <a:pt x="3075" y="76"/>
                  </a:lnTo>
                  <a:lnTo>
                    <a:pt x="3075" y="78"/>
                  </a:lnTo>
                  <a:lnTo>
                    <a:pt x="3073" y="78"/>
                  </a:lnTo>
                  <a:lnTo>
                    <a:pt x="3072" y="76"/>
                  </a:lnTo>
                  <a:lnTo>
                    <a:pt x="3070" y="75"/>
                  </a:lnTo>
                  <a:lnTo>
                    <a:pt x="3070" y="74"/>
                  </a:lnTo>
                  <a:lnTo>
                    <a:pt x="3072" y="74"/>
                  </a:lnTo>
                  <a:close/>
                  <a:moveTo>
                    <a:pt x="3129" y="27"/>
                  </a:moveTo>
                  <a:lnTo>
                    <a:pt x="3151" y="14"/>
                  </a:lnTo>
                  <a:lnTo>
                    <a:pt x="3153" y="14"/>
                  </a:lnTo>
                  <a:lnTo>
                    <a:pt x="3177" y="7"/>
                  </a:lnTo>
                  <a:lnTo>
                    <a:pt x="3177" y="6"/>
                  </a:lnTo>
                  <a:lnTo>
                    <a:pt x="3179" y="7"/>
                  </a:lnTo>
                  <a:lnTo>
                    <a:pt x="3180" y="7"/>
                  </a:lnTo>
                  <a:lnTo>
                    <a:pt x="3180" y="8"/>
                  </a:lnTo>
                  <a:lnTo>
                    <a:pt x="3182" y="8"/>
                  </a:lnTo>
                  <a:lnTo>
                    <a:pt x="3182" y="10"/>
                  </a:lnTo>
                  <a:lnTo>
                    <a:pt x="3180" y="11"/>
                  </a:lnTo>
                  <a:lnTo>
                    <a:pt x="3155" y="19"/>
                  </a:lnTo>
                  <a:lnTo>
                    <a:pt x="3157" y="18"/>
                  </a:lnTo>
                  <a:lnTo>
                    <a:pt x="3135" y="31"/>
                  </a:lnTo>
                  <a:lnTo>
                    <a:pt x="3133" y="31"/>
                  </a:lnTo>
                  <a:lnTo>
                    <a:pt x="3131" y="31"/>
                  </a:lnTo>
                  <a:lnTo>
                    <a:pt x="3129" y="29"/>
                  </a:lnTo>
                  <a:lnTo>
                    <a:pt x="3129" y="28"/>
                  </a:lnTo>
                  <a:lnTo>
                    <a:pt x="3129" y="27"/>
                  </a:lnTo>
                  <a:close/>
                  <a:moveTo>
                    <a:pt x="3216" y="0"/>
                  </a:moveTo>
                  <a:lnTo>
                    <a:pt x="3232" y="0"/>
                  </a:lnTo>
                  <a:lnTo>
                    <a:pt x="3232" y="1"/>
                  </a:lnTo>
                  <a:lnTo>
                    <a:pt x="3258" y="6"/>
                  </a:lnTo>
                  <a:lnTo>
                    <a:pt x="3260" y="6"/>
                  </a:lnTo>
                  <a:lnTo>
                    <a:pt x="3270" y="11"/>
                  </a:lnTo>
                  <a:lnTo>
                    <a:pt x="3272" y="11"/>
                  </a:lnTo>
                  <a:lnTo>
                    <a:pt x="3272" y="12"/>
                  </a:lnTo>
                  <a:lnTo>
                    <a:pt x="3272" y="13"/>
                  </a:lnTo>
                  <a:lnTo>
                    <a:pt x="3272" y="14"/>
                  </a:lnTo>
                  <a:lnTo>
                    <a:pt x="3270" y="14"/>
                  </a:lnTo>
                  <a:lnTo>
                    <a:pt x="3268" y="16"/>
                  </a:lnTo>
                  <a:lnTo>
                    <a:pt x="3266" y="16"/>
                  </a:lnTo>
                  <a:lnTo>
                    <a:pt x="3266" y="14"/>
                  </a:lnTo>
                  <a:lnTo>
                    <a:pt x="3256" y="11"/>
                  </a:lnTo>
                  <a:lnTo>
                    <a:pt x="3230" y="5"/>
                  </a:lnTo>
                  <a:lnTo>
                    <a:pt x="3232" y="5"/>
                  </a:lnTo>
                  <a:lnTo>
                    <a:pt x="3216" y="5"/>
                  </a:lnTo>
                  <a:lnTo>
                    <a:pt x="3214" y="5"/>
                  </a:lnTo>
                  <a:lnTo>
                    <a:pt x="3212" y="5"/>
                  </a:lnTo>
                  <a:lnTo>
                    <a:pt x="3212" y="3"/>
                  </a:lnTo>
                  <a:lnTo>
                    <a:pt x="3212" y="2"/>
                  </a:lnTo>
                  <a:lnTo>
                    <a:pt x="3212" y="1"/>
                  </a:lnTo>
                  <a:lnTo>
                    <a:pt x="3214" y="1"/>
                  </a:lnTo>
                  <a:lnTo>
                    <a:pt x="3216" y="0"/>
                  </a:lnTo>
                  <a:close/>
                  <a:moveTo>
                    <a:pt x="3303" y="24"/>
                  </a:moveTo>
                  <a:lnTo>
                    <a:pt x="3319" y="32"/>
                  </a:lnTo>
                  <a:lnTo>
                    <a:pt x="3321" y="32"/>
                  </a:lnTo>
                  <a:lnTo>
                    <a:pt x="3343" y="49"/>
                  </a:lnTo>
                  <a:lnTo>
                    <a:pt x="3343" y="50"/>
                  </a:lnTo>
                  <a:lnTo>
                    <a:pt x="3343" y="52"/>
                  </a:lnTo>
                  <a:lnTo>
                    <a:pt x="3343" y="53"/>
                  </a:lnTo>
                  <a:lnTo>
                    <a:pt x="3341" y="53"/>
                  </a:lnTo>
                  <a:lnTo>
                    <a:pt x="3339" y="53"/>
                  </a:lnTo>
                  <a:lnTo>
                    <a:pt x="3337" y="53"/>
                  </a:lnTo>
                  <a:lnTo>
                    <a:pt x="3337" y="52"/>
                  </a:lnTo>
                  <a:lnTo>
                    <a:pt x="3315" y="36"/>
                  </a:lnTo>
                  <a:lnTo>
                    <a:pt x="3297" y="28"/>
                  </a:lnTo>
                  <a:lnTo>
                    <a:pt x="3297" y="27"/>
                  </a:lnTo>
                  <a:lnTo>
                    <a:pt x="3297" y="26"/>
                  </a:lnTo>
                  <a:lnTo>
                    <a:pt x="3297" y="24"/>
                  </a:lnTo>
                  <a:lnTo>
                    <a:pt x="3299" y="24"/>
                  </a:lnTo>
                  <a:lnTo>
                    <a:pt x="3301" y="24"/>
                  </a:lnTo>
                  <a:lnTo>
                    <a:pt x="3303" y="24"/>
                  </a:lnTo>
                  <a:close/>
                </a:path>
              </a:pathLst>
            </a:custGeom>
            <a:solidFill>
              <a:srgbClr val="FF0000"/>
            </a:solidFill>
            <a:ln w="28575">
              <a:solidFill>
                <a:srgbClr val="00FF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7415" name="Freeform 43">
            <a:extLst>
              <a:ext uri="{FF2B5EF4-FFF2-40B4-BE49-F238E27FC236}">
                <a16:creationId xmlns:a16="http://schemas.microsoft.com/office/drawing/2014/main" id="{B21549B6-6B27-4BCC-9D4C-FD8015E67095}"/>
              </a:ext>
            </a:extLst>
          </p:cNvPr>
          <p:cNvSpPr>
            <a:spLocks/>
          </p:cNvSpPr>
          <p:nvPr/>
        </p:nvSpPr>
        <p:spPr bwMode="auto">
          <a:xfrm>
            <a:off x="5049838" y="5311775"/>
            <a:ext cx="42862" cy="63500"/>
          </a:xfrm>
          <a:custGeom>
            <a:avLst/>
            <a:gdLst>
              <a:gd name="T0" fmla="*/ 0 w 68"/>
              <a:gd name="T1" fmla="*/ 99 h 99"/>
              <a:gd name="T2" fmla="*/ 34 w 68"/>
              <a:gd name="T3" fmla="*/ 0 h 99"/>
              <a:gd name="T4" fmla="*/ 68 w 68"/>
              <a:gd name="T5" fmla="*/ 99 h 99"/>
              <a:gd name="T6" fmla="*/ 0 w 68"/>
              <a:gd name="T7" fmla="*/ 99 h 99"/>
              <a:gd name="T8" fmla="*/ 0 60000 65536"/>
              <a:gd name="T9" fmla="*/ 0 60000 65536"/>
              <a:gd name="T10" fmla="*/ 0 60000 65536"/>
              <a:gd name="T11" fmla="*/ 0 60000 65536"/>
              <a:gd name="T12" fmla="*/ 0 w 68"/>
              <a:gd name="T13" fmla="*/ 0 h 99"/>
              <a:gd name="T14" fmla="*/ 68 w 68"/>
              <a:gd name="T15" fmla="*/ 99 h 99"/>
            </a:gdLst>
            <a:ahLst/>
            <a:cxnLst>
              <a:cxn ang="T8">
                <a:pos x="T0" y="T1"/>
              </a:cxn>
              <a:cxn ang="T9">
                <a:pos x="T2" y="T3"/>
              </a:cxn>
              <a:cxn ang="T10">
                <a:pos x="T4" y="T5"/>
              </a:cxn>
              <a:cxn ang="T11">
                <a:pos x="T6" y="T7"/>
              </a:cxn>
            </a:cxnLst>
            <a:rect l="T12" t="T13" r="T14" b="T15"/>
            <a:pathLst>
              <a:path w="68" h="99">
                <a:moveTo>
                  <a:pt x="0" y="99"/>
                </a:moveTo>
                <a:lnTo>
                  <a:pt x="34" y="0"/>
                </a:lnTo>
                <a:lnTo>
                  <a:pt x="68" y="99"/>
                </a:lnTo>
                <a:lnTo>
                  <a:pt x="0"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7416" name="Group 44">
            <a:extLst>
              <a:ext uri="{FF2B5EF4-FFF2-40B4-BE49-F238E27FC236}">
                <a16:creationId xmlns:a16="http://schemas.microsoft.com/office/drawing/2014/main" id="{33C0BEFC-9113-4ED0-A7F7-8742BAB6E3A0}"/>
              </a:ext>
            </a:extLst>
          </p:cNvPr>
          <p:cNvGrpSpPr>
            <a:grpSpLocks/>
          </p:cNvGrpSpPr>
          <p:nvPr/>
        </p:nvGrpSpPr>
        <p:grpSpPr bwMode="auto">
          <a:xfrm>
            <a:off x="4822825" y="2747963"/>
            <a:ext cx="3546475" cy="1174750"/>
            <a:chOff x="2016" y="5175"/>
            <a:chExt cx="3598" cy="1431"/>
          </a:xfrm>
        </p:grpSpPr>
        <p:grpSp>
          <p:nvGrpSpPr>
            <p:cNvPr id="17494" name="Group 45">
              <a:extLst>
                <a:ext uri="{FF2B5EF4-FFF2-40B4-BE49-F238E27FC236}">
                  <a16:creationId xmlns:a16="http://schemas.microsoft.com/office/drawing/2014/main" id="{56A3A352-B0F6-4E2D-95A1-D44F48229537}"/>
                </a:ext>
              </a:extLst>
            </p:cNvPr>
            <p:cNvGrpSpPr>
              <a:grpSpLocks/>
            </p:cNvGrpSpPr>
            <p:nvPr/>
          </p:nvGrpSpPr>
          <p:grpSpPr bwMode="auto">
            <a:xfrm>
              <a:off x="2016" y="5175"/>
              <a:ext cx="3339" cy="1428"/>
              <a:chOff x="2436" y="7014"/>
              <a:chExt cx="3339" cy="1428"/>
            </a:xfrm>
          </p:grpSpPr>
          <p:sp>
            <p:nvSpPr>
              <p:cNvPr id="17496" name="Freeform 46">
                <a:extLst>
                  <a:ext uri="{FF2B5EF4-FFF2-40B4-BE49-F238E27FC236}">
                    <a16:creationId xmlns:a16="http://schemas.microsoft.com/office/drawing/2014/main" id="{3CFCDC4A-EF5F-4513-A647-F02D280783D1}"/>
                  </a:ext>
                </a:extLst>
              </p:cNvPr>
              <p:cNvSpPr>
                <a:spLocks/>
              </p:cNvSpPr>
              <p:nvPr/>
            </p:nvSpPr>
            <p:spPr bwMode="auto">
              <a:xfrm>
                <a:off x="2436" y="7014"/>
                <a:ext cx="3339" cy="1428"/>
              </a:xfrm>
              <a:custGeom>
                <a:avLst/>
                <a:gdLst>
                  <a:gd name="T0" fmla="*/ 26 w 3339"/>
                  <a:gd name="T1" fmla="*/ 1006 h 1428"/>
                  <a:gd name="T2" fmla="*/ 129 w 3339"/>
                  <a:gd name="T3" fmla="*/ 731 h 1428"/>
                  <a:gd name="T4" fmla="*/ 190 w 3339"/>
                  <a:gd name="T5" fmla="*/ 591 h 1428"/>
                  <a:gd name="T6" fmla="*/ 242 w 3339"/>
                  <a:gd name="T7" fmla="*/ 450 h 1428"/>
                  <a:gd name="T8" fmla="*/ 319 w 3339"/>
                  <a:gd name="T9" fmla="*/ 267 h 1428"/>
                  <a:gd name="T10" fmla="*/ 371 w 3339"/>
                  <a:gd name="T11" fmla="*/ 165 h 1428"/>
                  <a:gd name="T12" fmla="*/ 422 w 3339"/>
                  <a:gd name="T13" fmla="*/ 87 h 1428"/>
                  <a:gd name="T14" fmla="*/ 484 w 3339"/>
                  <a:gd name="T15" fmla="*/ 30 h 1428"/>
                  <a:gd name="T16" fmla="*/ 535 w 3339"/>
                  <a:gd name="T17" fmla="*/ 5 h 1428"/>
                  <a:gd name="T18" fmla="*/ 587 w 3339"/>
                  <a:gd name="T19" fmla="*/ 5 h 1428"/>
                  <a:gd name="T20" fmla="*/ 638 w 3339"/>
                  <a:gd name="T21" fmla="*/ 34 h 1428"/>
                  <a:gd name="T22" fmla="*/ 725 w 3339"/>
                  <a:gd name="T23" fmla="*/ 127 h 1428"/>
                  <a:gd name="T24" fmla="*/ 777 w 3339"/>
                  <a:gd name="T25" fmla="*/ 218 h 1428"/>
                  <a:gd name="T26" fmla="*/ 828 w 3339"/>
                  <a:gd name="T27" fmla="*/ 330 h 1428"/>
                  <a:gd name="T28" fmla="*/ 931 w 3339"/>
                  <a:gd name="T29" fmla="*/ 595 h 1428"/>
                  <a:gd name="T30" fmla="*/ 1019 w 3339"/>
                  <a:gd name="T31" fmla="*/ 808 h 1428"/>
                  <a:gd name="T32" fmla="*/ 1096 w 3339"/>
                  <a:gd name="T33" fmla="*/ 1016 h 1428"/>
                  <a:gd name="T34" fmla="*/ 1147 w 3339"/>
                  <a:gd name="T35" fmla="*/ 1138 h 1428"/>
                  <a:gd name="T36" fmla="*/ 1225 w 3339"/>
                  <a:gd name="T37" fmla="*/ 1288 h 1428"/>
                  <a:gd name="T38" fmla="*/ 1278 w 3339"/>
                  <a:gd name="T39" fmla="*/ 1359 h 1428"/>
                  <a:gd name="T40" fmla="*/ 1338 w 3339"/>
                  <a:gd name="T41" fmla="*/ 1408 h 1428"/>
                  <a:gd name="T42" fmla="*/ 1389 w 3339"/>
                  <a:gd name="T43" fmla="*/ 1428 h 1428"/>
                  <a:gd name="T44" fmla="*/ 1441 w 3339"/>
                  <a:gd name="T45" fmla="*/ 1418 h 1428"/>
                  <a:gd name="T46" fmla="*/ 1518 w 3339"/>
                  <a:gd name="T47" fmla="*/ 1356 h 1428"/>
                  <a:gd name="T48" fmla="*/ 1605 w 3339"/>
                  <a:gd name="T49" fmla="*/ 1229 h 1428"/>
                  <a:gd name="T50" fmla="*/ 1708 w 3339"/>
                  <a:gd name="T51" fmla="*/ 998 h 1428"/>
                  <a:gd name="T52" fmla="*/ 1785 w 3339"/>
                  <a:gd name="T53" fmla="*/ 790 h 1428"/>
                  <a:gd name="T54" fmla="*/ 1839 w 3339"/>
                  <a:gd name="T55" fmla="*/ 648 h 1428"/>
                  <a:gd name="T56" fmla="*/ 1924 w 3339"/>
                  <a:gd name="T57" fmla="*/ 440 h 1428"/>
                  <a:gd name="T58" fmla="*/ 2001 w 3339"/>
                  <a:gd name="T59" fmla="*/ 257 h 1428"/>
                  <a:gd name="T60" fmla="*/ 2053 w 3339"/>
                  <a:gd name="T61" fmla="*/ 155 h 1428"/>
                  <a:gd name="T62" fmla="*/ 2132 w 3339"/>
                  <a:gd name="T63" fmla="*/ 49 h 1428"/>
                  <a:gd name="T64" fmla="*/ 2192 w 3339"/>
                  <a:gd name="T65" fmla="*/ 10 h 1428"/>
                  <a:gd name="T66" fmla="*/ 2243 w 3339"/>
                  <a:gd name="T67" fmla="*/ 0 h 1428"/>
                  <a:gd name="T68" fmla="*/ 2295 w 3339"/>
                  <a:gd name="T69" fmla="*/ 15 h 1428"/>
                  <a:gd name="T70" fmla="*/ 2348 w 3339"/>
                  <a:gd name="T71" fmla="*/ 63 h 1428"/>
                  <a:gd name="T72" fmla="*/ 2400 w 3339"/>
                  <a:gd name="T73" fmla="*/ 135 h 1428"/>
                  <a:gd name="T74" fmla="*/ 2459 w 3339"/>
                  <a:gd name="T75" fmla="*/ 228 h 1428"/>
                  <a:gd name="T76" fmla="*/ 2511 w 3339"/>
                  <a:gd name="T77" fmla="*/ 343 h 1428"/>
                  <a:gd name="T78" fmla="*/ 2588 w 3339"/>
                  <a:gd name="T79" fmla="*/ 538 h 1428"/>
                  <a:gd name="T80" fmla="*/ 2641 w 3339"/>
                  <a:gd name="T81" fmla="*/ 678 h 1428"/>
                  <a:gd name="T82" fmla="*/ 2719 w 3339"/>
                  <a:gd name="T83" fmla="*/ 891 h 1428"/>
                  <a:gd name="T84" fmla="*/ 2778 w 3339"/>
                  <a:gd name="T85" fmla="*/ 1026 h 1428"/>
                  <a:gd name="T86" fmla="*/ 2830 w 3339"/>
                  <a:gd name="T87" fmla="*/ 1148 h 1428"/>
                  <a:gd name="T88" fmla="*/ 2909 w 3339"/>
                  <a:gd name="T89" fmla="*/ 1297 h 1428"/>
                  <a:gd name="T90" fmla="*/ 2986 w 3339"/>
                  <a:gd name="T91" fmla="*/ 1394 h 1428"/>
                  <a:gd name="T92" fmla="*/ 3046 w 3339"/>
                  <a:gd name="T93" fmla="*/ 1423 h 1428"/>
                  <a:gd name="T94" fmla="*/ 3097 w 3339"/>
                  <a:gd name="T95" fmla="*/ 1428 h 1428"/>
                  <a:gd name="T96" fmla="*/ 3176 w 3339"/>
                  <a:gd name="T97" fmla="*/ 1379 h 1428"/>
                  <a:gd name="T98" fmla="*/ 3254 w 3339"/>
                  <a:gd name="T99" fmla="*/ 1268 h 1428"/>
                  <a:gd name="T100" fmla="*/ 3313 w 3339"/>
                  <a:gd name="T101" fmla="*/ 1166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1070"/>
                    </a:moveTo>
                    <a:lnTo>
                      <a:pt x="26" y="1006"/>
                    </a:lnTo>
                    <a:lnTo>
                      <a:pt x="103" y="803"/>
                    </a:lnTo>
                    <a:lnTo>
                      <a:pt x="129" y="731"/>
                    </a:lnTo>
                    <a:lnTo>
                      <a:pt x="165" y="658"/>
                    </a:lnTo>
                    <a:lnTo>
                      <a:pt x="190" y="591"/>
                    </a:lnTo>
                    <a:lnTo>
                      <a:pt x="216" y="518"/>
                    </a:lnTo>
                    <a:lnTo>
                      <a:pt x="242" y="450"/>
                    </a:lnTo>
                    <a:lnTo>
                      <a:pt x="293" y="325"/>
                    </a:lnTo>
                    <a:lnTo>
                      <a:pt x="319" y="267"/>
                    </a:lnTo>
                    <a:lnTo>
                      <a:pt x="345" y="213"/>
                    </a:lnTo>
                    <a:lnTo>
                      <a:pt x="371" y="165"/>
                    </a:lnTo>
                    <a:lnTo>
                      <a:pt x="396" y="122"/>
                    </a:lnTo>
                    <a:lnTo>
                      <a:pt x="422" y="87"/>
                    </a:lnTo>
                    <a:lnTo>
                      <a:pt x="458" y="54"/>
                    </a:lnTo>
                    <a:lnTo>
                      <a:pt x="484" y="30"/>
                    </a:lnTo>
                    <a:lnTo>
                      <a:pt x="509" y="15"/>
                    </a:lnTo>
                    <a:lnTo>
                      <a:pt x="535" y="5"/>
                    </a:lnTo>
                    <a:lnTo>
                      <a:pt x="561" y="0"/>
                    </a:lnTo>
                    <a:lnTo>
                      <a:pt x="587" y="5"/>
                    </a:lnTo>
                    <a:lnTo>
                      <a:pt x="612" y="15"/>
                    </a:lnTo>
                    <a:lnTo>
                      <a:pt x="638" y="34"/>
                    </a:lnTo>
                    <a:lnTo>
                      <a:pt x="664" y="59"/>
                    </a:lnTo>
                    <a:lnTo>
                      <a:pt x="725" y="127"/>
                    </a:lnTo>
                    <a:lnTo>
                      <a:pt x="751" y="170"/>
                    </a:lnTo>
                    <a:lnTo>
                      <a:pt x="777" y="218"/>
                    </a:lnTo>
                    <a:lnTo>
                      <a:pt x="803" y="272"/>
                    </a:lnTo>
                    <a:lnTo>
                      <a:pt x="828" y="330"/>
                    </a:lnTo>
                    <a:lnTo>
                      <a:pt x="854" y="392"/>
                    </a:lnTo>
                    <a:lnTo>
                      <a:pt x="931" y="595"/>
                    </a:lnTo>
                    <a:lnTo>
                      <a:pt x="983" y="741"/>
                    </a:lnTo>
                    <a:lnTo>
                      <a:pt x="1019" y="808"/>
                    </a:lnTo>
                    <a:lnTo>
                      <a:pt x="1044" y="881"/>
                    </a:lnTo>
                    <a:lnTo>
                      <a:pt x="1096" y="1016"/>
                    </a:lnTo>
                    <a:lnTo>
                      <a:pt x="1122" y="1079"/>
                    </a:lnTo>
                    <a:lnTo>
                      <a:pt x="1147" y="1138"/>
                    </a:lnTo>
                    <a:lnTo>
                      <a:pt x="1199" y="1244"/>
                    </a:lnTo>
                    <a:lnTo>
                      <a:pt x="1225" y="1288"/>
                    </a:lnTo>
                    <a:lnTo>
                      <a:pt x="1250" y="1326"/>
                    </a:lnTo>
                    <a:lnTo>
                      <a:pt x="1278" y="1359"/>
                    </a:lnTo>
                    <a:lnTo>
                      <a:pt x="1312" y="1389"/>
                    </a:lnTo>
                    <a:lnTo>
                      <a:pt x="1338" y="1408"/>
                    </a:lnTo>
                    <a:lnTo>
                      <a:pt x="1363" y="1423"/>
                    </a:lnTo>
                    <a:lnTo>
                      <a:pt x="1389" y="1428"/>
                    </a:lnTo>
                    <a:lnTo>
                      <a:pt x="1415" y="1428"/>
                    </a:lnTo>
                    <a:lnTo>
                      <a:pt x="1441" y="1418"/>
                    </a:lnTo>
                    <a:lnTo>
                      <a:pt x="1466" y="1404"/>
                    </a:lnTo>
                    <a:lnTo>
                      <a:pt x="1518" y="1356"/>
                    </a:lnTo>
                    <a:lnTo>
                      <a:pt x="1571" y="1278"/>
                    </a:lnTo>
                    <a:lnTo>
                      <a:pt x="1605" y="1229"/>
                    </a:lnTo>
                    <a:lnTo>
                      <a:pt x="1657" y="1123"/>
                    </a:lnTo>
                    <a:lnTo>
                      <a:pt x="1708" y="998"/>
                    </a:lnTo>
                    <a:lnTo>
                      <a:pt x="1760" y="861"/>
                    </a:lnTo>
                    <a:lnTo>
                      <a:pt x="1785" y="790"/>
                    </a:lnTo>
                    <a:lnTo>
                      <a:pt x="1813" y="721"/>
                    </a:lnTo>
                    <a:lnTo>
                      <a:pt x="1839" y="648"/>
                    </a:lnTo>
                    <a:lnTo>
                      <a:pt x="1873" y="576"/>
                    </a:lnTo>
                    <a:lnTo>
                      <a:pt x="1924" y="440"/>
                    </a:lnTo>
                    <a:lnTo>
                      <a:pt x="1976" y="315"/>
                    </a:lnTo>
                    <a:lnTo>
                      <a:pt x="2001" y="257"/>
                    </a:lnTo>
                    <a:lnTo>
                      <a:pt x="2027" y="203"/>
                    </a:lnTo>
                    <a:lnTo>
                      <a:pt x="2053" y="155"/>
                    </a:lnTo>
                    <a:lnTo>
                      <a:pt x="2106" y="78"/>
                    </a:lnTo>
                    <a:lnTo>
                      <a:pt x="2132" y="49"/>
                    </a:lnTo>
                    <a:lnTo>
                      <a:pt x="2166" y="25"/>
                    </a:lnTo>
                    <a:lnTo>
                      <a:pt x="2192" y="10"/>
                    </a:lnTo>
                    <a:lnTo>
                      <a:pt x="2217" y="0"/>
                    </a:lnTo>
                    <a:lnTo>
                      <a:pt x="2243" y="0"/>
                    </a:lnTo>
                    <a:lnTo>
                      <a:pt x="2269" y="5"/>
                    </a:lnTo>
                    <a:lnTo>
                      <a:pt x="2295" y="15"/>
                    </a:lnTo>
                    <a:lnTo>
                      <a:pt x="2320" y="34"/>
                    </a:lnTo>
                    <a:lnTo>
                      <a:pt x="2348" y="63"/>
                    </a:lnTo>
                    <a:lnTo>
                      <a:pt x="2374" y="97"/>
                    </a:lnTo>
                    <a:lnTo>
                      <a:pt x="2400" y="135"/>
                    </a:lnTo>
                    <a:lnTo>
                      <a:pt x="2425" y="180"/>
                    </a:lnTo>
                    <a:lnTo>
                      <a:pt x="2459" y="228"/>
                    </a:lnTo>
                    <a:lnTo>
                      <a:pt x="2485" y="282"/>
                    </a:lnTo>
                    <a:lnTo>
                      <a:pt x="2511" y="343"/>
                    </a:lnTo>
                    <a:lnTo>
                      <a:pt x="2536" y="402"/>
                    </a:lnTo>
                    <a:lnTo>
                      <a:pt x="2588" y="538"/>
                    </a:lnTo>
                    <a:lnTo>
                      <a:pt x="2616" y="610"/>
                    </a:lnTo>
                    <a:lnTo>
                      <a:pt x="2641" y="678"/>
                    </a:lnTo>
                    <a:lnTo>
                      <a:pt x="2693" y="823"/>
                    </a:lnTo>
                    <a:lnTo>
                      <a:pt x="2719" y="891"/>
                    </a:lnTo>
                    <a:lnTo>
                      <a:pt x="2752" y="958"/>
                    </a:lnTo>
                    <a:lnTo>
                      <a:pt x="2778" y="1026"/>
                    </a:lnTo>
                    <a:lnTo>
                      <a:pt x="2804" y="1089"/>
                    </a:lnTo>
                    <a:lnTo>
                      <a:pt x="2830" y="1148"/>
                    </a:lnTo>
                    <a:lnTo>
                      <a:pt x="2883" y="1254"/>
                    </a:lnTo>
                    <a:lnTo>
                      <a:pt x="2909" y="1297"/>
                    </a:lnTo>
                    <a:lnTo>
                      <a:pt x="2935" y="1336"/>
                    </a:lnTo>
                    <a:lnTo>
                      <a:pt x="2986" y="1394"/>
                    </a:lnTo>
                    <a:lnTo>
                      <a:pt x="3012" y="1413"/>
                    </a:lnTo>
                    <a:lnTo>
                      <a:pt x="3046" y="1423"/>
                    </a:lnTo>
                    <a:lnTo>
                      <a:pt x="3071" y="1428"/>
                    </a:lnTo>
                    <a:lnTo>
                      <a:pt x="3097" y="1428"/>
                    </a:lnTo>
                    <a:lnTo>
                      <a:pt x="3123" y="1418"/>
                    </a:lnTo>
                    <a:lnTo>
                      <a:pt x="3176" y="1379"/>
                    </a:lnTo>
                    <a:lnTo>
                      <a:pt x="3228" y="1311"/>
                    </a:lnTo>
                    <a:lnTo>
                      <a:pt x="3254" y="1268"/>
                    </a:lnTo>
                    <a:lnTo>
                      <a:pt x="3280" y="1219"/>
                    </a:lnTo>
                    <a:lnTo>
                      <a:pt x="3313" y="1166"/>
                    </a:lnTo>
                    <a:lnTo>
                      <a:pt x="3339" y="1113"/>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7497" name="Group 47">
                <a:extLst>
                  <a:ext uri="{FF2B5EF4-FFF2-40B4-BE49-F238E27FC236}">
                    <a16:creationId xmlns:a16="http://schemas.microsoft.com/office/drawing/2014/main" id="{34F12A31-9751-44CD-BADB-1846FA6EBEF1}"/>
                  </a:ext>
                </a:extLst>
              </p:cNvPr>
              <p:cNvGrpSpPr>
                <a:grpSpLocks/>
              </p:cNvGrpSpPr>
              <p:nvPr/>
            </p:nvGrpSpPr>
            <p:grpSpPr bwMode="auto">
              <a:xfrm>
                <a:off x="2436" y="7014"/>
                <a:ext cx="3339" cy="1428"/>
                <a:chOff x="2436" y="7014"/>
                <a:chExt cx="3339" cy="1428"/>
              </a:xfrm>
            </p:grpSpPr>
            <p:sp>
              <p:nvSpPr>
                <p:cNvPr id="17498" name="Freeform 48">
                  <a:extLst>
                    <a:ext uri="{FF2B5EF4-FFF2-40B4-BE49-F238E27FC236}">
                      <a16:creationId xmlns:a16="http://schemas.microsoft.com/office/drawing/2014/main" id="{536BE528-7A74-42D5-9E1D-FAD8EFC4F083}"/>
                    </a:ext>
                  </a:extLst>
                </p:cNvPr>
                <p:cNvSpPr>
                  <a:spLocks/>
                </p:cNvSpPr>
                <p:nvPr/>
              </p:nvSpPr>
              <p:spPr bwMode="auto">
                <a:xfrm>
                  <a:off x="2436" y="7014"/>
                  <a:ext cx="3339" cy="1428"/>
                </a:xfrm>
                <a:custGeom>
                  <a:avLst/>
                  <a:gdLst>
                    <a:gd name="T0" fmla="*/ 26 w 3339"/>
                    <a:gd name="T1" fmla="*/ 1423 h 1428"/>
                    <a:gd name="T2" fmla="*/ 77 w 3339"/>
                    <a:gd name="T3" fmla="*/ 1399 h 1428"/>
                    <a:gd name="T4" fmla="*/ 129 w 3339"/>
                    <a:gd name="T5" fmla="*/ 1341 h 1428"/>
                    <a:gd name="T6" fmla="*/ 190 w 3339"/>
                    <a:gd name="T7" fmla="*/ 1258 h 1428"/>
                    <a:gd name="T8" fmla="*/ 242 w 3339"/>
                    <a:gd name="T9" fmla="*/ 1156 h 1428"/>
                    <a:gd name="T10" fmla="*/ 319 w 3339"/>
                    <a:gd name="T11" fmla="*/ 973 h 1428"/>
                    <a:gd name="T12" fmla="*/ 422 w 3339"/>
                    <a:gd name="T13" fmla="*/ 693 h 1428"/>
                    <a:gd name="T14" fmla="*/ 535 w 3339"/>
                    <a:gd name="T15" fmla="*/ 417 h 1428"/>
                    <a:gd name="T16" fmla="*/ 612 w 3339"/>
                    <a:gd name="T17" fmla="*/ 237 h 1428"/>
                    <a:gd name="T18" fmla="*/ 690 w 3339"/>
                    <a:gd name="T19" fmla="*/ 102 h 1428"/>
                    <a:gd name="T20" fmla="*/ 751 w 3339"/>
                    <a:gd name="T21" fmla="*/ 39 h 1428"/>
                    <a:gd name="T22" fmla="*/ 803 w 3339"/>
                    <a:gd name="T23" fmla="*/ 5 h 1428"/>
                    <a:gd name="T24" fmla="*/ 854 w 3339"/>
                    <a:gd name="T25" fmla="*/ 0 h 1428"/>
                    <a:gd name="T26" fmla="*/ 906 w 3339"/>
                    <a:gd name="T27" fmla="*/ 25 h 1428"/>
                    <a:gd name="T28" fmla="*/ 957 w 3339"/>
                    <a:gd name="T29" fmla="*/ 73 h 1428"/>
                    <a:gd name="T30" fmla="*/ 1019 w 3339"/>
                    <a:gd name="T31" fmla="*/ 150 h 1428"/>
                    <a:gd name="T32" fmla="*/ 1070 w 3339"/>
                    <a:gd name="T33" fmla="*/ 247 h 1428"/>
                    <a:gd name="T34" fmla="*/ 1147 w 3339"/>
                    <a:gd name="T35" fmla="*/ 426 h 1428"/>
                    <a:gd name="T36" fmla="*/ 1250 w 3339"/>
                    <a:gd name="T37" fmla="*/ 707 h 1428"/>
                    <a:gd name="T38" fmla="*/ 1312 w 3339"/>
                    <a:gd name="T39" fmla="*/ 848 h 1428"/>
                    <a:gd name="T40" fmla="*/ 1441 w 3339"/>
                    <a:gd name="T41" fmla="*/ 1166 h 1428"/>
                    <a:gd name="T42" fmla="*/ 1492 w 3339"/>
                    <a:gd name="T43" fmla="*/ 1268 h 1428"/>
                    <a:gd name="T44" fmla="*/ 1546 w 3339"/>
                    <a:gd name="T45" fmla="*/ 1346 h 1428"/>
                    <a:gd name="T46" fmla="*/ 1605 w 3339"/>
                    <a:gd name="T47" fmla="*/ 1399 h 1428"/>
                    <a:gd name="T48" fmla="*/ 1657 w 3339"/>
                    <a:gd name="T49" fmla="*/ 1428 h 1428"/>
                    <a:gd name="T50" fmla="*/ 1708 w 3339"/>
                    <a:gd name="T51" fmla="*/ 1423 h 1428"/>
                    <a:gd name="T52" fmla="*/ 1760 w 3339"/>
                    <a:gd name="T53" fmla="*/ 1394 h 1428"/>
                    <a:gd name="T54" fmla="*/ 1813 w 3339"/>
                    <a:gd name="T55" fmla="*/ 1336 h 1428"/>
                    <a:gd name="T56" fmla="*/ 1873 w 3339"/>
                    <a:gd name="T57" fmla="*/ 1254 h 1428"/>
                    <a:gd name="T58" fmla="*/ 1950 w 3339"/>
                    <a:gd name="T59" fmla="*/ 1089 h 1428"/>
                    <a:gd name="T60" fmla="*/ 2027 w 3339"/>
                    <a:gd name="T61" fmla="*/ 896 h 1428"/>
                    <a:gd name="T62" fmla="*/ 2106 w 3339"/>
                    <a:gd name="T63" fmla="*/ 683 h 1428"/>
                    <a:gd name="T64" fmla="*/ 2166 w 3339"/>
                    <a:gd name="T65" fmla="*/ 542 h 1428"/>
                    <a:gd name="T66" fmla="*/ 2243 w 3339"/>
                    <a:gd name="T67" fmla="*/ 343 h 1428"/>
                    <a:gd name="T68" fmla="*/ 2320 w 3339"/>
                    <a:gd name="T69" fmla="*/ 180 h 1428"/>
                    <a:gd name="T70" fmla="*/ 2374 w 3339"/>
                    <a:gd name="T71" fmla="*/ 97 h 1428"/>
                    <a:gd name="T72" fmla="*/ 2425 w 3339"/>
                    <a:gd name="T73" fmla="*/ 39 h 1428"/>
                    <a:gd name="T74" fmla="*/ 2511 w 3339"/>
                    <a:gd name="T75" fmla="*/ 0 h 1428"/>
                    <a:gd name="T76" fmla="*/ 2562 w 3339"/>
                    <a:gd name="T77" fmla="*/ 10 h 1428"/>
                    <a:gd name="T78" fmla="*/ 2616 w 3339"/>
                    <a:gd name="T79" fmla="*/ 49 h 1428"/>
                    <a:gd name="T80" fmla="*/ 2693 w 3339"/>
                    <a:gd name="T81" fmla="*/ 155 h 1428"/>
                    <a:gd name="T82" fmla="*/ 2752 w 3339"/>
                    <a:gd name="T83" fmla="*/ 257 h 1428"/>
                    <a:gd name="T84" fmla="*/ 2830 w 3339"/>
                    <a:gd name="T85" fmla="*/ 440 h 1428"/>
                    <a:gd name="T86" fmla="*/ 2883 w 3339"/>
                    <a:gd name="T87" fmla="*/ 576 h 1428"/>
                    <a:gd name="T88" fmla="*/ 2960 w 3339"/>
                    <a:gd name="T89" fmla="*/ 790 h 1428"/>
                    <a:gd name="T90" fmla="*/ 3012 w 3339"/>
                    <a:gd name="T91" fmla="*/ 930 h 1428"/>
                    <a:gd name="T92" fmla="*/ 3071 w 3339"/>
                    <a:gd name="T93" fmla="*/ 1060 h 1428"/>
                    <a:gd name="T94" fmla="*/ 3151 w 3339"/>
                    <a:gd name="T95" fmla="*/ 1229 h 1428"/>
                    <a:gd name="T96" fmla="*/ 3202 w 3339"/>
                    <a:gd name="T97" fmla="*/ 1316 h 1428"/>
                    <a:gd name="T98" fmla="*/ 3254 w 3339"/>
                    <a:gd name="T99" fmla="*/ 1379 h 1428"/>
                    <a:gd name="T100" fmla="*/ 3313 w 3339"/>
                    <a:gd name="T101" fmla="*/ 1418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1428"/>
                      </a:moveTo>
                      <a:lnTo>
                        <a:pt x="26" y="1423"/>
                      </a:lnTo>
                      <a:lnTo>
                        <a:pt x="52" y="1413"/>
                      </a:lnTo>
                      <a:lnTo>
                        <a:pt x="77" y="1399"/>
                      </a:lnTo>
                      <a:lnTo>
                        <a:pt x="103" y="1374"/>
                      </a:lnTo>
                      <a:lnTo>
                        <a:pt x="129" y="1341"/>
                      </a:lnTo>
                      <a:lnTo>
                        <a:pt x="165" y="1302"/>
                      </a:lnTo>
                      <a:lnTo>
                        <a:pt x="190" y="1258"/>
                      </a:lnTo>
                      <a:lnTo>
                        <a:pt x="216" y="1210"/>
                      </a:lnTo>
                      <a:lnTo>
                        <a:pt x="242" y="1156"/>
                      </a:lnTo>
                      <a:lnTo>
                        <a:pt x="268" y="1099"/>
                      </a:lnTo>
                      <a:lnTo>
                        <a:pt x="319" y="973"/>
                      </a:lnTo>
                      <a:lnTo>
                        <a:pt x="371" y="838"/>
                      </a:lnTo>
                      <a:lnTo>
                        <a:pt x="422" y="693"/>
                      </a:lnTo>
                      <a:lnTo>
                        <a:pt x="458" y="620"/>
                      </a:lnTo>
                      <a:lnTo>
                        <a:pt x="535" y="417"/>
                      </a:lnTo>
                      <a:lnTo>
                        <a:pt x="561" y="353"/>
                      </a:lnTo>
                      <a:lnTo>
                        <a:pt x="612" y="237"/>
                      </a:lnTo>
                      <a:lnTo>
                        <a:pt x="664" y="140"/>
                      </a:lnTo>
                      <a:lnTo>
                        <a:pt x="690" y="102"/>
                      </a:lnTo>
                      <a:lnTo>
                        <a:pt x="725" y="68"/>
                      </a:lnTo>
                      <a:lnTo>
                        <a:pt x="751" y="39"/>
                      </a:lnTo>
                      <a:lnTo>
                        <a:pt x="777" y="20"/>
                      </a:lnTo>
                      <a:lnTo>
                        <a:pt x="803" y="5"/>
                      </a:lnTo>
                      <a:lnTo>
                        <a:pt x="828" y="0"/>
                      </a:lnTo>
                      <a:lnTo>
                        <a:pt x="854" y="0"/>
                      </a:lnTo>
                      <a:lnTo>
                        <a:pt x="880" y="10"/>
                      </a:lnTo>
                      <a:lnTo>
                        <a:pt x="906" y="25"/>
                      </a:lnTo>
                      <a:lnTo>
                        <a:pt x="931" y="44"/>
                      </a:lnTo>
                      <a:lnTo>
                        <a:pt x="957" y="73"/>
                      </a:lnTo>
                      <a:lnTo>
                        <a:pt x="983" y="107"/>
                      </a:lnTo>
                      <a:lnTo>
                        <a:pt x="1019" y="150"/>
                      </a:lnTo>
                      <a:lnTo>
                        <a:pt x="1044" y="194"/>
                      </a:lnTo>
                      <a:lnTo>
                        <a:pt x="1070" y="247"/>
                      </a:lnTo>
                      <a:lnTo>
                        <a:pt x="1122" y="363"/>
                      </a:lnTo>
                      <a:lnTo>
                        <a:pt x="1147" y="426"/>
                      </a:lnTo>
                      <a:lnTo>
                        <a:pt x="1199" y="562"/>
                      </a:lnTo>
                      <a:lnTo>
                        <a:pt x="1250" y="707"/>
                      </a:lnTo>
                      <a:lnTo>
                        <a:pt x="1278" y="775"/>
                      </a:lnTo>
                      <a:lnTo>
                        <a:pt x="1312" y="848"/>
                      </a:lnTo>
                      <a:lnTo>
                        <a:pt x="1389" y="1051"/>
                      </a:lnTo>
                      <a:lnTo>
                        <a:pt x="1441" y="1166"/>
                      </a:lnTo>
                      <a:lnTo>
                        <a:pt x="1466" y="1219"/>
                      </a:lnTo>
                      <a:lnTo>
                        <a:pt x="1492" y="1268"/>
                      </a:lnTo>
                      <a:lnTo>
                        <a:pt x="1518" y="1311"/>
                      </a:lnTo>
                      <a:lnTo>
                        <a:pt x="1546" y="1346"/>
                      </a:lnTo>
                      <a:lnTo>
                        <a:pt x="1571" y="1374"/>
                      </a:lnTo>
                      <a:lnTo>
                        <a:pt x="1605" y="1399"/>
                      </a:lnTo>
                      <a:lnTo>
                        <a:pt x="1631" y="1418"/>
                      </a:lnTo>
                      <a:lnTo>
                        <a:pt x="1657" y="1428"/>
                      </a:lnTo>
                      <a:lnTo>
                        <a:pt x="1682" y="1428"/>
                      </a:lnTo>
                      <a:lnTo>
                        <a:pt x="1708" y="1423"/>
                      </a:lnTo>
                      <a:lnTo>
                        <a:pt x="1734" y="1413"/>
                      </a:lnTo>
                      <a:lnTo>
                        <a:pt x="1760" y="1394"/>
                      </a:lnTo>
                      <a:lnTo>
                        <a:pt x="1785" y="1369"/>
                      </a:lnTo>
                      <a:lnTo>
                        <a:pt x="1813" y="1336"/>
                      </a:lnTo>
                      <a:lnTo>
                        <a:pt x="1839" y="1297"/>
                      </a:lnTo>
                      <a:lnTo>
                        <a:pt x="1873" y="1254"/>
                      </a:lnTo>
                      <a:lnTo>
                        <a:pt x="1898" y="1205"/>
                      </a:lnTo>
                      <a:lnTo>
                        <a:pt x="1950" y="1089"/>
                      </a:lnTo>
                      <a:lnTo>
                        <a:pt x="2001" y="963"/>
                      </a:lnTo>
                      <a:lnTo>
                        <a:pt x="2027" y="896"/>
                      </a:lnTo>
                      <a:lnTo>
                        <a:pt x="2081" y="750"/>
                      </a:lnTo>
                      <a:lnTo>
                        <a:pt x="2106" y="683"/>
                      </a:lnTo>
                      <a:lnTo>
                        <a:pt x="2132" y="610"/>
                      </a:lnTo>
                      <a:lnTo>
                        <a:pt x="2166" y="542"/>
                      </a:lnTo>
                      <a:lnTo>
                        <a:pt x="2192" y="470"/>
                      </a:lnTo>
                      <a:lnTo>
                        <a:pt x="2243" y="343"/>
                      </a:lnTo>
                      <a:lnTo>
                        <a:pt x="2295" y="228"/>
                      </a:lnTo>
                      <a:lnTo>
                        <a:pt x="2320" y="180"/>
                      </a:lnTo>
                      <a:lnTo>
                        <a:pt x="2348" y="135"/>
                      </a:lnTo>
                      <a:lnTo>
                        <a:pt x="2374" y="97"/>
                      </a:lnTo>
                      <a:lnTo>
                        <a:pt x="2400" y="63"/>
                      </a:lnTo>
                      <a:lnTo>
                        <a:pt x="2425" y="39"/>
                      </a:lnTo>
                      <a:lnTo>
                        <a:pt x="2485" y="5"/>
                      </a:lnTo>
                      <a:lnTo>
                        <a:pt x="2511" y="0"/>
                      </a:lnTo>
                      <a:lnTo>
                        <a:pt x="2536" y="0"/>
                      </a:lnTo>
                      <a:lnTo>
                        <a:pt x="2562" y="10"/>
                      </a:lnTo>
                      <a:lnTo>
                        <a:pt x="2588" y="25"/>
                      </a:lnTo>
                      <a:lnTo>
                        <a:pt x="2616" y="49"/>
                      </a:lnTo>
                      <a:lnTo>
                        <a:pt x="2641" y="78"/>
                      </a:lnTo>
                      <a:lnTo>
                        <a:pt x="2693" y="155"/>
                      </a:lnTo>
                      <a:lnTo>
                        <a:pt x="2719" y="203"/>
                      </a:lnTo>
                      <a:lnTo>
                        <a:pt x="2752" y="257"/>
                      </a:lnTo>
                      <a:lnTo>
                        <a:pt x="2804" y="373"/>
                      </a:lnTo>
                      <a:lnTo>
                        <a:pt x="2830" y="440"/>
                      </a:lnTo>
                      <a:lnTo>
                        <a:pt x="2855" y="503"/>
                      </a:lnTo>
                      <a:lnTo>
                        <a:pt x="2883" y="576"/>
                      </a:lnTo>
                      <a:lnTo>
                        <a:pt x="2909" y="643"/>
                      </a:lnTo>
                      <a:lnTo>
                        <a:pt x="2960" y="790"/>
                      </a:lnTo>
                      <a:lnTo>
                        <a:pt x="2986" y="856"/>
                      </a:lnTo>
                      <a:lnTo>
                        <a:pt x="3012" y="930"/>
                      </a:lnTo>
                      <a:lnTo>
                        <a:pt x="3046" y="998"/>
                      </a:lnTo>
                      <a:lnTo>
                        <a:pt x="3071" y="1060"/>
                      </a:lnTo>
                      <a:lnTo>
                        <a:pt x="3123" y="1176"/>
                      </a:lnTo>
                      <a:lnTo>
                        <a:pt x="3151" y="1229"/>
                      </a:lnTo>
                      <a:lnTo>
                        <a:pt x="3176" y="1278"/>
                      </a:lnTo>
                      <a:lnTo>
                        <a:pt x="3202" y="1316"/>
                      </a:lnTo>
                      <a:lnTo>
                        <a:pt x="3228" y="1351"/>
                      </a:lnTo>
                      <a:lnTo>
                        <a:pt x="3254" y="1379"/>
                      </a:lnTo>
                      <a:lnTo>
                        <a:pt x="3280" y="1404"/>
                      </a:lnTo>
                      <a:lnTo>
                        <a:pt x="3313" y="1418"/>
                      </a:lnTo>
                      <a:lnTo>
                        <a:pt x="3339" y="1428"/>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99" name="Freeform 49">
                  <a:extLst>
                    <a:ext uri="{FF2B5EF4-FFF2-40B4-BE49-F238E27FC236}">
                      <a16:creationId xmlns:a16="http://schemas.microsoft.com/office/drawing/2014/main" id="{044D86CA-2D55-4B2E-8785-0496207F9F30}"/>
                    </a:ext>
                  </a:extLst>
                </p:cNvPr>
                <p:cNvSpPr>
                  <a:spLocks/>
                </p:cNvSpPr>
                <p:nvPr/>
              </p:nvSpPr>
              <p:spPr bwMode="auto">
                <a:xfrm>
                  <a:off x="2436" y="7014"/>
                  <a:ext cx="3339" cy="1428"/>
                </a:xfrm>
                <a:custGeom>
                  <a:avLst/>
                  <a:gdLst>
                    <a:gd name="T0" fmla="*/ 26 w 3339"/>
                    <a:gd name="T1" fmla="*/ 1133 h 1428"/>
                    <a:gd name="T2" fmla="*/ 129 w 3339"/>
                    <a:gd name="T3" fmla="*/ 1326 h 1428"/>
                    <a:gd name="T4" fmla="*/ 216 w 3339"/>
                    <a:gd name="T5" fmla="*/ 1408 h 1428"/>
                    <a:gd name="T6" fmla="*/ 268 w 3339"/>
                    <a:gd name="T7" fmla="*/ 1428 h 1428"/>
                    <a:gd name="T8" fmla="*/ 319 w 3339"/>
                    <a:gd name="T9" fmla="*/ 1418 h 1428"/>
                    <a:gd name="T10" fmla="*/ 371 w 3339"/>
                    <a:gd name="T11" fmla="*/ 1384 h 1428"/>
                    <a:gd name="T12" fmla="*/ 422 w 3339"/>
                    <a:gd name="T13" fmla="*/ 1321 h 1428"/>
                    <a:gd name="T14" fmla="*/ 509 w 3339"/>
                    <a:gd name="T15" fmla="*/ 1186 h 1428"/>
                    <a:gd name="T16" fmla="*/ 587 w 3339"/>
                    <a:gd name="T17" fmla="*/ 1001 h 1428"/>
                    <a:gd name="T18" fmla="*/ 638 w 3339"/>
                    <a:gd name="T19" fmla="*/ 866 h 1428"/>
                    <a:gd name="T20" fmla="*/ 690 w 3339"/>
                    <a:gd name="T21" fmla="*/ 726 h 1428"/>
                    <a:gd name="T22" fmla="*/ 751 w 3339"/>
                    <a:gd name="T23" fmla="*/ 586 h 1428"/>
                    <a:gd name="T24" fmla="*/ 803 w 3339"/>
                    <a:gd name="T25" fmla="*/ 445 h 1428"/>
                    <a:gd name="T26" fmla="*/ 880 w 3339"/>
                    <a:gd name="T27" fmla="*/ 262 h 1428"/>
                    <a:gd name="T28" fmla="*/ 957 w 3339"/>
                    <a:gd name="T29" fmla="*/ 122 h 1428"/>
                    <a:gd name="T30" fmla="*/ 1019 w 3339"/>
                    <a:gd name="T31" fmla="*/ 54 h 1428"/>
                    <a:gd name="T32" fmla="*/ 1070 w 3339"/>
                    <a:gd name="T33" fmla="*/ 10 h 1428"/>
                    <a:gd name="T34" fmla="*/ 1122 w 3339"/>
                    <a:gd name="T35" fmla="*/ 0 h 1428"/>
                    <a:gd name="T36" fmla="*/ 1173 w 3339"/>
                    <a:gd name="T37" fmla="*/ 15 h 1428"/>
                    <a:gd name="T38" fmla="*/ 1225 w 3339"/>
                    <a:gd name="T39" fmla="*/ 59 h 1428"/>
                    <a:gd name="T40" fmla="*/ 1278 w 3339"/>
                    <a:gd name="T41" fmla="*/ 132 h 1428"/>
                    <a:gd name="T42" fmla="*/ 1338 w 3339"/>
                    <a:gd name="T43" fmla="*/ 223 h 1428"/>
                    <a:gd name="T44" fmla="*/ 1389 w 3339"/>
                    <a:gd name="T45" fmla="*/ 335 h 1428"/>
                    <a:gd name="T46" fmla="*/ 1492 w 3339"/>
                    <a:gd name="T47" fmla="*/ 600 h 1428"/>
                    <a:gd name="T48" fmla="*/ 1546 w 3339"/>
                    <a:gd name="T49" fmla="*/ 741 h 1428"/>
                    <a:gd name="T50" fmla="*/ 1605 w 3339"/>
                    <a:gd name="T51" fmla="*/ 886 h 1428"/>
                    <a:gd name="T52" fmla="*/ 1708 w 3339"/>
                    <a:gd name="T53" fmla="*/ 1143 h 1428"/>
                    <a:gd name="T54" fmla="*/ 1785 w 3339"/>
                    <a:gd name="T55" fmla="*/ 1293 h 1428"/>
                    <a:gd name="T56" fmla="*/ 1839 w 3339"/>
                    <a:gd name="T57" fmla="*/ 1364 h 1428"/>
                    <a:gd name="T58" fmla="*/ 1898 w 3339"/>
                    <a:gd name="T59" fmla="*/ 1408 h 1428"/>
                    <a:gd name="T60" fmla="*/ 1950 w 3339"/>
                    <a:gd name="T61" fmla="*/ 1428 h 1428"/>
                    <a:gd name="T62" fmla="*/ 2001 w 3339"/>
                    <a:gd name="T63" fmla="*/ 1418 h 1428"/>
                    <a:gd name="T64" fmla="*/ 2053 w 3339"/>
                    <a:gd name="T65" fmla="*/ 1379 h 1428"/>
                    <a:gd name="T66" fmla="*/ 2106 w 3339"/>
                    <a:gd name="T67" fmla="*/ 1316 h 1428"/>
                    <a:gd name="T68" fmla="*/ 2166 w 3339"/>
                    <a:gd name="T69" fmla="*/ 1229 h 1428"/>
                    <a:gd name="T70" fmla="*/ 2217 w 3339"/>
                    <a:gd name="T71" fmla="*/ 1118 h 1428"/>
                    <a:gd name="T72" fmla="*/ 2320 w 3339"/>
                    <a:gd name="T73" fmla="*/ 856 h 1428"/>
                    <a:gd name="T74" fmla="*/ 2374 w 3339"/>
                    <a:gd name="T75" fmla="*/ 716 h 1428"/>
                    <a:gd name="T76" fmla="*/ 2459 w 3339"/>
                    <a:gd name="T77" fmla="*/ 503 h 1428"/>
                    <a:gd name="T78" fmla="*/ 2536 w 3339"/>
                    <a:gd name="T79" fmla="*/ 310 h 1428"/>
                    <a:gd name="T80" fmla="*/ 2616 w 3339"/>
                    <a:gd name="T81" fmla="*/ 155 h 1428"/>
                    <a:gd name="T82" fmla="*/ 2667 w 3339"/>
                    <a:gd name="T83" fmla="*/ 78 h 1428"/>
                    <a:gd name="T84" fmla="*/ 2719 w 3339"/>
                    <a:gd name="T85" fmla="*/ 25 h 1428"/>
                    <a:gd name="T86" fmla="*/ 2778 w 3339"/>
                    <a:gd name="T87" fmla="*/ 0 h 1428"/>
                    <a:gd name="T88" fmla="*/ 2830 w 3339"/>
                    <a:gd name="T89" fmla="*/ 5 h 1428"/>
                    <a:gd name="T90" fmla="*/ 2883 w 3339"/>
                    <a:gd name="T91" fmla="*/ 39 h 1428"/>
                    <a:gd name="T92" fmla="*/ 2935 w 3339"/>
                    <a:gd name="T93" fmla="*/ 97 h 1428"/>
                    <a:gd name="T94" fmla="*/ 2986 w 3339"/>
                    <a:gd name="T95" fmla="*/ 180 h 1428"/>
                    <a:gd name="T96" fmla="*/ 3046 w 3339"/>
                    <a:gd name="T97" fmla="*/ 286 h 1428"/>
                    <a:gd name="T98" fmla="*/ 3097 w 3339"/>
                    <a:gd name="T99" fmla="*/ 407 h 1428"/>
                    <a:gd name="T100" fmla="*/ 3254 w 3339"/>
                    <a:gd name="T101" fmla="*/ 828 h 1428"/>
                    <a:gd name="T102" fmla="*/ 3313 w 3339"/>
                    <a:gd name="T103" fmla="*/ 963 h 14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39"/>
                    <a:gd name="T157" fmla="*/ 0 h 1428"/>
                    <a:gd name="T158" fmla="*/ 3339 w 3339"/>
                    <a:gd name="T159" fmla="*/ 1428 h 142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39" h="1428">
                      <a:moveTo>
                        <a:pt x="0" y="1070"/>
                      </a:moveTo>
                      <a:lnTo>
                        <a:pt x="26" y="1133"/>
                      </a:lnTo>
                      <a:lnTo>
                        <a:pt x="77" y="1239"/>
                      </a:lnTo>
                      <a:lnTo>
                        <a:pt x="129" y="1326"/>
                      </a:lnTo>
                      <a:lnTo>
                        <a:pt x="165" y="1359"/>
                      </a:lnTo>
                      <a:lnTo>
                        <a:pt x="216" y="1408"/>
                      </a:lnTo>
                      <a:lnTo>
                        <a:pt x="242" y="1423"/>
                      </a:lnTo>
                      <a:lnTo>
                        <a:pt x="268" y="1428"/>
                      </a:lnTo>
                      <a:lnTo>
                        <a:pt x="293" y="1428"/>
                      </a:lnTo>
                      <a:lnTo>
                        <a:pt x="319" y="1418"/>
                      </a:lnTo>
                      <a:lnTo>
                        <a:pt x="345" y="1404"/>
                      </a:lnTo>
                      <a:lnTo>
                        <a:pt x="371" y="1384"/>
                      </a:lnTo>
                      <a:lnTo>
                        <a:pt x="396" y="1356"/>
                      </a:lnTo>
                      <a:lnTo>
                        <a:pt x="422" y="1321"/>
                      </a:lnTo>
                      <a:lnTo>
                        <a:pt x="458" y="1283"/>
                      </a:lnTo>
                      <a:lnTo>
                        <a:pt x="509" y="1186"/>
                      </a:lnTo>
                      <a:lnTo>
                        <a:pt x="561" y="1070"/>
                      </a:lnTo>
                      <a:lnTo>
                        <a:pt x="587" y="1001"/>
                      </a:lnTo>
                      <a:lnTo>
                        <a:pt x="612" y="939"/>
                      </a:lnTo>
                      <a:lnTo>
                        <a:pt x="638" y="866"/>
                      </a:lnTo>
                      <a:lnTo>
                        <a:pt x="664" y="798"/>
                      </a:lnTo>
                      <a:lnTo>
                        <a:pt x="690" y="726"/>
                      </a:lnTo>
                      <a:lnTo>
                        <a:pt x="725" y="653"/>
                      </a:lnTo>
                      <a:lnTo>
                        <a:pt x="751" y="586"/>
                      </a:lnTo>
                      <a:lnTo>
                        <a:pt x="777" y="513"/>
                      </a:lnTo>
                      <a:lnTo>
                        <a:pt x="803" y="445"/>
                      </a:lnTo>
                      <a:lnTo>
                        <a:pt x="854" y="320"/>
                      </a:lnTo>
                      <a:lnTo>
                        <a:pt x="880" y="262"/>
                      </a:lnTo>
                      <a:lnTo>
                        <a:pt x="906" y="208"/>
                      </a:lnTo>
                      <a:lnTo>
                        <a:pt x="957" y="122"/>
                      </a:lnTo>
                      <a:lnTo>
                        <a:pt x="983" y="83"/>
                      </a:lnTo>
                      <a:lnTo>
                        <a:pt x="1019" y="54"/>
                      </a:lnTo>
                      <a:lnTo>
                        <a:pt x="1044" y="30"/>
                      </a:lnTo>
                      <a:lnTo>
                        <a:pt x="1070" y="10"/>
                      </a:lnTo>
                      <a:lnTo>
                        <a:pt x="1096" y="0"/>
                      </a:lnTo>
                      <a:lnTo>
                        <a:pt x="1122" y="0"/>
                      </a:lnTo>
                      <a:lnTo>
                        <a:pt x="1147" y="5"/>
                      </a:lnTo>
                      <a:lnTo>
                        <a:pt x="1173" y="15"/>
                      </a:lnTo>
                      <a:lnTo>
                        <a:pt x="1199" y="34"/>
                      </a:lnTo>
                      <a:lnTo>
                        <a:pt x="1225" y="59"/>
                      </a:lnTo>
                      <a:lnTo>
                        <a:pt x="1250" y="92"/>
                      </a:lnTo>
                      <a:lnTo>
                        <a:pt x="1278" y="132"/>
                      </a:lnTo>
                      <a:lnTo>
                        <a:pt x="1312" y="175"/>
                      </a:lnTo>
                      <a:lnTo>
                        <a:pt x="1338" y="223"/>
                      </a:lnTo>
                      <a:lnTo>
                        <a:pt x="1363" y="277"/>
                      </a:lnTo>
                      <a:lnTo>
                        <a:pt x="1389" y="335"/>
                      </a:lnTo>
                      <a:lnTo>
                        <a:pt x="1415" y="397"/>
                      </a:lnTo>
                      <a:lnTo>
                        <a:pt x="1492" y="600"/>
                      </a:lnTo>
                      <a:lnTo>
                        <a:pt x="1518" y="673"/>
                      </a:lnTo>
                      <a:lnTo>
                        <a:pt x="1546" y="741"/>
                      </a:lnTo>
                      <a:lnTo>
                        <a:pt x="1571" y="813"/>
                      </a:lnTo>
                      <a:lnTo>
                        <a:pt x="1605" y="886"/>
                      </a:lnTo>
                      <a:lnTo>
                        <a:pt x="1631" y="953"/>
                      </a:lnTo>
                      <a:lnTo>
                        <a:pt x="1708" y="1143"/>
                      </a:lnTo>
                      <a:lnTo>
                        <a:pt x="1734" y="1196"/>
                      </a:lnTo>
                      <a:lnTo>
                        <a:pt x="1785" y="1293"/>
                      </a:lnTo>
                      <a:lnTo>
                        <a:pt x="1813" y="1331"/>
                      </a:lnTo>
                      <a:lnTo>
                        <a:pt x="1839" y="1364"/>
                      </a:lnTo>
                      <a:lnTo>
                        <a:pt x="1873" y="1389"/>
                      </a:lnTo>
                      <a:lnTo>
                        <a:pt x="1898" y="1408"/>
                      </a:lnTo>
                      <a:lnTo>
                        <a:pt x="1924" y="1423"/>
                      </a:lnTo>
                      <a:lnTo>
                        <a:pt x="1950" y="1428"/>
                      </a:lnTo>
                      <a:lnTo>
                        <a:pt x="1976" y="1428"/>
                      </a:lnTo>
                      <a:lnTo>
                        <a:pt x="2001" y="1418"/>
                      </a:lnTo>
                      <a:lnTo>
                        <a:pt x="2027" y="1404"/>
                      </a:lnTo>
                      <a:lnTo>
                        <a:pt x="2053" y="1379"/>
                      </a:lnTo>
                      <a:lnTo>
                        <a:pt x="2081" y="1351"/>
                      </a:lnTo>
                      <a:lnTo>
                        <a:pt x="2106" y="1316"/>
                      </a:lnTo>
                      <a:lnTo>
                        <a:pt x="2132" y="1273"/>
                      </a:lnTo>
                      <a:lnTo>
                        <a:pt x="2166" y="1229"/>
                      </a:lnTo>
                      <a:lnTo>
                        <a:pt x="2192" y="1176"/>
                      </a:lnTo>
                      <a:lnTo>
                        <a:pt x="2217" y="1118"/>
                      </a:lnTo>
                      <a:lnTo>
                        <a:pt x="2269" y="993"/>
                      </a:lnTo>
                      <a:lnTo>
                        <a:pt x="2320" y="856"/>
                      </a:lnTo>
                      <a:lnTo>
                        <a:pt x="2348" y="785"/>
                      </a:lnTo>
                      <a:lnTo>
                        <a:pt x="2374" y="716"/>
                      </a:lnTo>
                      <a:lnTo>
                        <a:pt x="2425" y="571"/>
                      </a:lnTo>
                      <a:lnTo>
                        <a:pt x="2459" y="503"/>
                      </a:lnTo>
                      <a:lnTo>
                        <a:pt x="2485" y="436"/>
                      </a:lnTo>
                      <a:lnTo>
                        <a:pt x="2536" y="310"/>
                      </a:lnTo>
                      <a:lnTo>
                        <a:pt x="2588" y="203"/>
                      </a:lnTo>
                      <a:lnTo>
                        <a:pt x="2616" y="155"/>
                      </a:lnTo>
                      <a:lnTo>
                        <a:pt x="2641" y="112"/>
                      </a:lnTo>
                      <a:lnTo>
                        <a:pt x="2667" y="78"/>
                      </a:lnTo>
                      <a:lnTo>
                        <a:pt x="2693" y="49"/>
                      </a:lnTo>
                      <a:lnTo>
                        <a:pt x="2719" y="25"/>
                      </a:lnTo>
                      <a:lnTo>
                        <a:pt x="2752" y="10"/>
                      </a:lnTo>
                      <a:lnTo>
                        <a:pt x="2778" y="0"/>
                      </a:lnTo>
                      <a:lnTo>
                        <a:pt x="2804" y="0"/>
                      </a:lnTo>
                      <a:lnTo>
                        <a:pt x="2830" y="5"/>
                      </a:lnTo>
                      <a:lnTo>
                        <a:pt x="2855" y="20"/>
                      </a:lnTo>
                      <a:lnTo>
                        <a:pt x="2883" y="39"/>
                      </a:lnTo>
                      <a:lnTo>
                        <a:pt x="2909" y="63"/>
                      </a:lnTo>
                      <a:lnTo>
                        <a:pt x="2935" y="97"/>
                      </a:lnTo>
                      <a:lnTo>
                        <a:pt x="2960" y="135"/>
                      </a:lnTo>
                      <a:lnTo>
                        <a:pt x="2986" y="180"/>
                      </a:lnTo>
                      <a:lnTo>
                        <a:pt x="3012" y="233"/>
                      </a:lnTo>
                      <a:lnTo>
                        <a:pt x="3046" y="286"/>
                      </a:lnTo>
                      <a:lnTo>
                        <a:pt x="3071" y="343"/>
                      </a:lnTo>
                      <a:lnTo>
                        <a:pt x="3097" y="407"/>
                      </a:lnTo>
                      <a:lnTo>
                        <a:pt x="3176" y="610"/>
                      </a:lnTo>
                      <a:lnTo>
                        <a:pt x="3254" y="828"/>
                      </a:lnTo>
                      <a:lnTo>
                        <a:pt x="3280" y="896"/>
                      </a:lnTo>
                      <a:lnTo>
                        <a:pt x="3313" y="963"/>
                      </a:lnTo>
                      <a:lnTo>
                        <a:pt x="3339" y="1031"/>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500" name="Freeform 50">
                  <a:extLst>
                    <a:ext uri="{FF2B5EF4-FFF2-40B4-BE49-F238E27FC236}">
                      <a16:creationId xmlns:a16="http://schemas.microsoft.com/office/drawing/2014/main" id="{F9FC708D-B386-4496-B2FA-FF54092D00EB}"/>
                    </a:ext>
                  </a:extLst>
                </p:cNvPr>
                <p:cNvSpPr>
                  <a:spLocks/>
                </p:cNvSpPr>
                <p:nvPr/>
              </p:nvSpPr>
              <p:spPr bwMode="auto">
                <a:xfrm>
                  <a:off x="2436" y="7014"/>
                  <a:ext cx="3339" cy="1428"/>
                </a:xfrm>
                <a:custGeom>
                  <a:avLst/>
                  <a:gdLst>
                    <a:gd name="T0" fmla="*/ 26 w 3339"/>
                    <a:gd name="T1" fmla="*/ 422 h 1428"/>
                    <a:gd name="T2" fmla="*/ 129 w 3339"/>
                    <a:gd name="T3" fmla="*/ 697 h 1428"/>
                    <a:gd name="T4" fmla="*/ 190 w 3339"/>
                    <a:gd name="T5" fmla="*/ 838 h 1428"/>
                    <a:gd name="T6" fmla="*/ 242 w 3339"/>
                    <a:gd name="T7" fmla="*/ 978 h 1428"/>
                    <a:gd name="T8" fmla="*/ 319 w 3339"/>
                    <a:gd name="T9" fmla="*/ 1161 h 1428"/>
                    <a:gd name="T10" fmla="*/ 371 w 3339"/>
                    <a:gd name="T11" fmla="*/ 1263 h 1428"/>
                    <a:gd name="T12" fmla="*/ 422 w 3339"/>
                    <a:gd name="T13" fmla="*/ 1341 h 1428"/>
                    <a:gd name="T14" fmla="*/ 484 w 3339"/>
                    <a:gd name="T15" fmla="*/ 1399 h 1428"/>
                    <a:gd name="T16" fmla="*/ 535 w 3339"/>
                    <a:gd name="T17" fmla="*/ 1423 h 1428"/>
                    <a:gd name="T18" fmla="*/ 587 w 3339"/>
                    <a:gd name="T19" fmla="*/ 1423 h 1428"/>
                    <a:gd name="T20" fmla="*/ 638 w 3339"/>
                    <a:gd name="T21" fmla="*/ 1394 h 1428"/>
                    <a:gd name="T22" fmla="*/ 725 w 3339"/>
                    <a:gd name="T23" fmla="*/ 1302 h 1428"/>
                    <a:gd name="T24" fmla="*/ 777 w 3339"/>
                    <a:gd name="T25" fmla="*/ 1210 h 1428"/>
                    <a:gd name="T26" fmla="*/ 828 w 3339"/>
                    <a:gd name="T27" fmla="*/ 1099 h 1428"/>
                    <a:gd name="T28" fmla="*/ 931 w 3339"/>
                    <a:gd name="T29" fmla="*/ 833 h 1428"/>
                    <a:gd name="T30" fmla="*/ 1019 w 3339"/>
                    <a:gd name="T31" fmla="*/ 620 h 1428"/>
                    <a:gd name="T32" fmla="*/ 1096 w 3339"/>
                    <a:gd name="T33" fmla="*/ 412 h 1428"/>
                    <a:gd name="T34" fmla="*/ 1147 w 3339"/>
                    <a:gd name="T35" fmla="*/ 290 h 1428"/>
                    <a:gd name="T36" fmla="*/ 1225 w 3339"/>
                    <a:gd name="T37" fmla="*/ 140 h 1428"/>
                    <a:gd name="T38" fmla="*/ 1278 w 3339"/>
                    <a:gd name="T39" fmla="*/ 68 h 1428"/>
                    <a:gd name="T40" fmla="*/ 1338 w 3339"/>
                    <a:gd name="T41" fmla="*/ 20 h 1428"/>
                    <a:gd name="T42" fmla="*/ 1389 w 3339"/>
                    <a:gd name="T43" fmla="*/ 0 h 1428"/>
                    <a:gd name="T44" fmla="*/ 1441 w 3339"/>
                    <a:gd name="T45" fmla="*/ 10 h 1428"/>
                    <a:gd name="T46" fmla="*/ 1518 w 3339"/>
                    <a:gd name="T47" fmla="*/ 73 h 1428"/>
                    <a:gd name="T48" fmla="*/ 1605 w 3339"/>
                    <a:gd name="T49" fmla="*/ 199 h 1428"/>
                    <a:gd name="T50" fmla="*/ 1708 w 3339"/>
                    <a:gd name="T51" fmla="*/ 431 h 1428"/>
                    <a:gd name="T52" fmla="*/ 1785 w 3339"/>
                    <a:gd name="T53" fmla="*/ 640 h 1428"/>
                    <a:gd name="T54" fmla="*/ 1839 w 3339"/>
                    <a:gd name="T55" fmla="*/ 780 h 1428"/>
                    <a:gd name="T56" fmla="*/ 1924 w 3339"/>
                    <a:gd name="T57" fmla="*/ 988 h 1428"/>
                    <a:gd name="T58" fmla="*/ 2001 w 3339"/>
                    <a:gd name="T59" fmla="*/ 1171 h 1428"/>
                    <a:gd name="T60" fmla="*/ 2053 w 3339"/>
                    <a:gd name="T61" fmla="*/ 1273 h 1428"/>
                    <a:gd name="T62" fmla="*/ 2132 w 3339"/>
                    <a:gd name="T63" fmla="*/ 1379 h 1428"/>
                    <a:gd name="T64" fmla="*/ 2192 w 3339"/>
                    <a:gd name="T65" fmla="*/ 1418 h 1428"/>
                    <a:gd name="T66" fmla="*/ 2243 w 3339"/>
                    <a:gd name="T67" fmla="*/ 1428 h 1428"/>
                    <a:gd name="T68" fmla="*/ 2295 w 3339"/>
                    <a:gd name="T69" fmla="*/ 1413 h 1428"/>
                    <a:gd name="T70" fmla="*/ 2348 w 3339"/>
                    <a:gd name="T71" fmla="*/ 1364 h 1428"/>
                    <a:gd name="T72" fmla="*/ 2400 w 3339"/>
                    <a:gd name="T73" fmla="*/ 1293 h 1428"/>
                    <a:gd name="T74" fmla="*/ 2459 w 3339"/>
                    <a:gd name="T75" fmla="*/ 1201 h 1428"/>
                    <a:gd name="T76" fmla="*/ 2511 w 3339"/>
                    <a:gd name="T77" fmla="*/ 1084 h 1428"/>
                    <a:gd name="T78" fmla="*/ 2588 w 3339"/>
                    <a:gd name="T79" fmla="*/ 891 h 1428"/>
                    <a:gd name="T80" fmla="*/ 2641 w 3339"/>
                    <a:gd name="T81" fmla="*/ 750 h 1428"/>
                    <a:gd name="T82" fmla="*/ 2719 w 3339"/>
                    <a:gd name="T83" fmla="*/ 538 h 1428"/>
                    <a:gd name="T84" fmla="*/ 2778 w 3339"/>
                    <a:gd name="T85" fmla="*/ 402 h 1428"/>
                    <a:gd name="T86" fmla="*/ 2830 w 3339"/>
                    <a:gd name="T87" fmla="*/ 282 h 1428"/>
                    <a:gd name="T88" fmla="*/ 2909 w 3339"/>
                    <a:gd name="T89" fmla="*/ 132 h 1428"/>
                    <a:gd name="T90" fmla="*/ 2986 w 3339"/>
                    <a:gd name="T91" fmla="*/ 34 h 1428"/>
                    <a:gd name="T92" fmla="*/ 3046 w 3339"/>
                    <a:gd name="T93" fmla="*/ 5 h 1428"/>
                    <a:gd name="T94" fmla="*/ 3097 w 3339"/>
                    <a:gd name="T95" fmla="*/ 0 h 1428"/>
                    <a:gd name="T96" fmla="*/ 3176 w 3339"/>
                    <a:gd name="T97" fmla="*/ 49 h 1428"/>
                    <a:gd name="T98" fmla="*/ 3254 w 3339"/>
                    <a:gd name="T99" fmla="*/ 160 h 1428"/>
                    <a:gd name="T100" fmla="*/ 3313 w 3339"/>
                    <a:gd name="T101" fmla="*/ 262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358"/>
                      </a:moveTo>
                      <a:lnTo>
                        <a:pt x="26" y="422"/>
                      </a:lnTo>
                      <a:lnTo>
                        <a:pt x="103" y="625"/>
                      </a:lnTo>
                      <a:lnTo>
                        <a:pt x="129" y="697"/>
                      </a:lnTo>
                      <a:lnTo>
                        <a:pt x="165" y="770"/>
                      </a:lnTo>
                      <a:lnTo>
                        <a:pt x="190" y="838"/>
                      </a:lnTo>
                      <a:lnTo>
                        <a:pt x="216" y="910"/>
                      </a:lnTo>
                      <a:lnTo>
                        <a:pt x="242" y="978"/>
                      </a:lnTo>
                      <a:lnTo>
                        <a:pt x="293" y="1103"/>
                      </a:lnTo>
                      <a:lnTo>
                        <a:pt x="319" y="1161"/>
                      </a:lnTo>
                      <a:lnTo>
                        <a:pt x="345" y="1214"/>
                      </a:lnTo>
                      <a:lnTo>
                        <a:pt x="371" y="1263"/>
                      </a:lnTo>
                      <a:lnTo>
                        <a:pt x="396" y="1306"/>
                      </a:lnTo>
                      <a:lnTo>
                        <a:pt x="422" y="1341"/>
                      </a:lnTo>
                      <a:lnTo>
                        <a:pt x="458" y="1374"/>
                      </a:lnTo>
                      <a:lnTo>
                        <a:pt x="484" y="1399"/>
                      </a:lnTo>
                      <a:lnTo>
                        <a:pt x="509" y="1413"/>
                      </a:lnTo>
                      <a:lnTo>
                        <a:pt x="535" y="1423"/>
                      </a:lnTo>
                      <a:lnTo>
                        <a:pt x="561" y="1428"/>
                      </a:lnTo>
                      <a:lnTo>
                        <a:pt x="587" y="1423"/>
                      </a:lnTo>
                      <a:lnTo>
                        <a:pt x="612" y="1413"/>
                      </a:lnTo>
                      <a:lnTo>
                        <a:pt x="638" y="1394"/>
                      </a:lnTo>
                      <a:lnTo>
                        <a:pt x="664" y="1369"/>
                      </a:lnTo>
                      <a:lnTo>
                        <a:pt x="725" y="1302"/>
                      </a:lnTo>
                      <a:lnTo>
                        <a:pt x="751" y="1258"/>
                      </a:lnTo>
                      <a:lnTo>
                        <a:pt x="777" y="1210"/>
                      </a:lnTo>
                      <a:lnTo>
                        <a:pt x="803" y="1156"/>
                      </a:lnTo>
                      <a:lnTo>
                        <a:pt x="828" y="1099"/>
                      </a:lnTo>
                      <a:lnTo>
                        <a:pt x="854" y="1036"/>
                      </a:lnTo>
                      <a:lnTo>
                        <a:pt x="931" y="833"/>
                      </a:lnTo>
                      <a:lnTo>
                        <a:pt x="983" y="688"/>
                      </a:lnTo>
                      <a:lnTo>
                        <a:pt x="1019" y="620"/>
                      </a:lnTo>
                      <a:lnTo>
                        <a:pt x="1044" y="547"/>
                      </a:lnTo>
                      <a:lnTo>
                        <a:pt x="1096" y="412"/>
                      </a:lnTo>
                      <a:lnTo>
                        <a:pt x="1122" y="348"/>
                      </a:lnTo>
                      <a:lnTo>
                        <a:pt x="1147" y="290"/>
                      </a:lnTo>
                      <a:lnTo>
                        <a:pt x="1199" y="185"/>
                      </a:lnTo>
                      <a:lnTo>
                        <a:pt x="1225" y="140"/>
                      </a:lnTo>
                      <a:lnTo>
                        <a:pt x="1250" y="102"/>
                      </a:lnTo>
                      <a:lnTo>
                        <a:pt x="1278" y="68"/>
                      </a:lnTo>
                      <a:lnTo>
                        <a:pt x="1312" y="39"/>
                      </a:lnTo>
                      <a:lnTo>
                        <a:pt x="1338" y="20"/>
                      </a:lnTo>
                      <a:lnTo>
                        <a:pt x="1363" y="5"/>
                      </a:lnTo>
                      <a:lnTo>
                        <a:pt x="1389" y="0"/>
                      </a:lnTo>
                      <a:lnTo>
                        <a:pt x="1415" y="0"/>
                      </a:lnTo>
                      <a:lnTo>
                        <a:pt x="1441" y="10"/>
                      </a:lnTo>
                      <a:lnTo>
                        <a:pt x="1466" y="25"/>
                      </a:lnTo>
                      <a:lnTo>
                        <a:pt x="1518" y="73"/>
                      </a:lnTo>
                      <a:lnTo>
                        <a:pt x="1571" y="150"/>
                      </a:lnTo>
                      <a:lnTo>
                        <a:pt x="1605" y="199"/>
                      </a:lnTo>
                      <a:lnTo>
                        <a:pt x="1657" y="305"/>
                      </a:lnTo>
                      <a:lnTo>
                        <a:pt x="1708" y="431"/>
                      </a:lnTo>
                      <a:lnTo>
                        <a:pt x="1760" y="567"/>
                      </a:lnTo>
                      <a:lnTo>
                        <a:pt x="1785" y="640"/>
                      </a:lnTo>
                      <a:lnTo>
                        <a:pt x="1813" y="707"/>
                      </a:lnTo>
                      <a:lnTo>
                        <a:pt x="1839" y="780"/>
                      </a:lnTo>
                      <a:lnTo>
                        <a:pt x="1873" y="851"/>
                      </a:lnTo>
                      <a:lnTo>
                        <a:pt x="1924" y="988"/>
                      </a:lnTo>
                      <a:lnTo>
                        <a:pt x="1976" y="1113"/>
                      </a:lnTo>
                      <a:lnTo>
                        <a:pt x="2001" y="1171"/>
                      </a:lnTo>
                      <a:lnTo>
                        <a:pt x="2027" y="1224"/>
                      </a:lnTo>
                      <a:lnTo>
                        <a:pt x="2053" y="1273"/>
                      </a:lnTo>
                      <a:lnTo>
                        <a:pt x="2106" y="1351"/>
                      </a:lnTo>
                      <a:lnTo>
                        <a:pt x="2132" y="1379"/>
                      </a:lnTo>
                      <a:lnTo>
                        <a:pt x="2166" y="1404"/>
                      </a:lnTo>
                      <a:lnTo>
                        <a:pt x="2192" y="1418"/>
                      </a:lnTo>
                      <a:lnTo>
                        <a:pt x="2217" y="1428"/>
                      </a:lnTo>
                      <a:lnTo>
                        <a:pt x="2243" y="1428"/>
                      </a:lnTo>
                      <a:lnTo>
                        <a:pt x="2269" y="1423"/>
                      </a:lnTo>
                      <a:lnTo>
                        <a:pt x="2295" y="1413"/>
                      </a:lnTo>
                      <a:lnTo>
                        <a:pt x="2320" y="1394"/>
                      </a:lnTo>
                      <a:lnTo>
                        <a:pt x="2348" y="1364"/>
                      </a:lnTo>
                      <a:lnTo>
                        <a:pt x="2374" y="1331"/>
                      </a:lnTo>
                      <a:lnTo>
                        <a:pt x="2400" y="1293"/>
                      </a:lnTo>
                      <a:lnTo>
                        <a:pt x="2425" y="1249"/>
                      </a:lnTo>
                      <a:lnTo>
                        <a:pt x="2459" y="1201"/>
                      </a:lnTo>
                      <a:lnTo>
                        <a:pt x="2485" y="1148"/>
                      </a:lnTo>
                      <a:lnTo>
                        <a:pt x="2511" y="1084"/>
                      </a:lnTo>
                      <a:lnTo>
                        <a:pt x="2536" y="1026"/>
                      </a:lnTo>
                      <a:lnTo>
                        <a:pt x="2588" y="891"/>
                      </a:lnTo>
                      <a:lnTo>
                        <a:pt x="2616" y="818"/>
                      </a:lnTo>
                      <a:lnTo>
                        <a:pt x="2641" y="750"/>
                      </a:lnTo>
                      <a:lnTo>
                        <a:pt x="2693" y="605"/>
                      </a:lnTo>
                      <a:lnTo>
                        <a:pt x="2719" y="538"/>
                      </a:lnTo>
                      <a:lnTo>
                        <a:pt x="2752" y="470"/>
                      </a:lnTo>
                      <a:lnTo>
                        <a:pt x="2778" y="402"/>
                      </a:lnTo>
                      <a:lnTo>
                        <a:pt x="2804" y="339"/>
                      </a:lnTo>
                      <a:lnTo>
                        <a:pt x="2830" y="282"/>
                      </a:lnTo>
                      <a:lnTo>
                        <a:pt x="2883" y="175"/>
                      </a:lnTo>
                      <a:lnTo>
                        <a:pt x="2909" y="132"/>
                      </a:lnTo>
                      <a:lnTo>
                        <a:pt x="2935" y="92"/>
                      </a:lnTo>
                      <a:lnTo>
                        <a:pt x="2986" y="34"/>
                      </a:lnTo>
                      <a:lnTo>
                        <a:pt x="3012" y="15"/>
                      </a:lnTo>
                      <a:lnTo>
                        <a:pt x="3046" y="5"/>
                      </a:lnTo>
                      <a:lnTo>
                        <a:pt x="3071" y="0"/>
                      </a:lnTo>
                      <a:lnTo>
                        <a:pt x="3097" y="0"/>
                      </a:lnTo>
                      <a:lnTo>
                        <a:pt x="3123" y="10"/>
                      </a:lnTo>
                      <a:lnTo>
                        <a:pt x="3176" y="49"/>
                      </a:lnTo>
                      <a:lnTo>
                        <a:pt x="3228" y="117"/>
                      </a:lnTo>
                      <a:lnTo>
                        <a:pt x="3254" y="160"/>
                      </a:lnTo>
                      <a:lnTo>
                        <a:pt x="3280" y="208"/>
                      </a:lnTo>
                      <a:lnTo>
                        <a:pt x="3313" y="262"/>
                      </a:lnTo>
                      <a:lnTo>
                        <a:pt x="3339" y="315"/>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501" name="Freeform 51">
                  <a:extLst>
                    <a:ext uri="{FF2B5EF4-FFF2-40B4-BE49-F238E27FC236}">
                      <a16:creationId xmlns:a16="http://schemas.microsoft.com/office/drawing/2014/main" id="{8EE8A36C-E6CA-47DE-B3EC-D13B14B611D7}"/>
                    </a:ext>
                  </a:extLst>
                </p:cNvPr>
                <p:cNvSpPr>
                  <a:spLocks/>
                </p:cNvSpPr>
                <p:nvPr/>
              </p:nvSpPr>
              <p:spPr bwMode="auto">
                <a:xfrm>
                  <a:off x="2436" y="7014"/>
                  <a:ext cx="3339" cy="1428"/>
                </a:xfrm>
                <a:custGeom>
                  <a:avLst/>
                  <a:gdLst>
                    <a:gd name="T0" fmla="*/ 26 w 3339"/>
                    <a:gd name="T1" fmla="*/ 5 h 1428"/>
                    <a:gd name="T2" fmla="*/ 77 w 3339"/>
                    <a:gd name="T3" fmla="*/ 30 h 1428"/>
                    <a:gd name="T4" fmla="*/ 129 w 3339"/>
                    <a:gd name="T5" fmla="*/ 87 h 1428"/>
                    <a:gd name="T6" fmla="*/ 190 w 3339"/>
                    <a:gd name="T7" fmla="*/ 170 h 1428"/>
                    <a:gd name="T8" fmla="*/ 242 w 3339"/>
                    <a:gd name="T9" fmla="*/ 272 h 1428"/>
                    <a:gd name="T10" fmla="*/ 319 w 3339"/>
                    <a:gd name="T11" fmla="*/ 455 h 1428"/>
                    <a:gd name="T12" fmla="*/ 422 w 3339"/>
                    <a:gd name="T13" fmla="*/ 736 h 1428"/>
                    <a:gd name="T14" fmla="*/ 535 w 3339"/>
                    <a:gd name="T15" fmla="*/ 1011 h 1428"/>
                    <a:gd name="T16" fmla="*/ 612 w 3339"/>
                    <a:gd name="T17" fmla="*/ 1191 h 1428"/>
                    <a:gd name="T18" fmla="*/ 690 w 3339"/>
                    <a:gd name="T19" fmla="*/ 1326 h 1428"/>
                    <a:gd name="T20" fmla="*/ 751 w 3339"/>
                    <a:gd name="T21" fmla="*/ 1389 h 1428"/>
                    <a:gd name="T22" fmla="*/ 803 w 3339"/>
                    <a:gd name="T23" fmla="*/ 1423 h 1428"/>
                    <a:gd name="T24" fmla="*/ 854 w 3339"/>
                    <a:gd name="T25" fmla="*/ 1428 h 1428"/>
                    <a:gd name="T26" fmla="*/ 906 w 3339"/>
                    <a:gd name="T27" fmla="*/ 1404 h 1428"/>
                    <a:gd name="T28" fmla="*/ 957 w 3339"/>
                    <a:gd name="T29" fmla="*/ 1356 h 1428"/>
                    <a:gd name="T30" fmla="*/ 1019 w 3339"/>
                    <a:gd name="T31" fmla="*/ 1278 h 1428"/>
                    <a:gd name="T32" fmla="*/ 1070 w 3339"/>
                    <a:gd name="T33" fmla="*/ 1181 h 1428"/>
                    <a:gd name="T34" fmla="*/ 1147 w 3339"/>
                    <a:gd name="T35" fmla="*/ 1001 h 1428"/>
                    <a:gd name="T36" fmla="*/ 1250 w 3339"/>
                    <a:gd name="T37" fmla="*/ 721 h 1428"/>
                    <a:gd name="T38" fmla="*/ 1312 w 3339"/>
                    <a:gd name="T39" fmla="*/ 581 h 1428"/>
                    <a:gd name="T40" fmla="*/ 1441 w 3339"/>
                    <a:gd name="T41" fmla="*/ 262 h 1428"/>
                    <a:gd name="T42" fmla="*/ 1492 w 3339"/>
                    <a:gd name="T43" fmla="*/ 160 h 1428"/>
                    <a:gd name="T44" fmla="*/ 1546 w 3339"/>
                    <a:gd name="T45" fmla="*/ 83 h 1428"/>
                    <a:gd name="T46" fmla="*/ 1605 w 3339"/>
                    <a:gd name="T47" fmla="*/ 30 h 1428"/>
                    <a:gd name="T48" fmla="*/ 1657 w 3339"/>
                    <a:gd name="T49" fmla="*/ 0 h 1428"/>
                    <a:gd name="T50" fmla="*/ 1708 w 3339"/>
                    <a:gd name="T51" fmla="*/ 5 h 1428"/>
                    <a:gd name="T52" fmla="*/ 1760 w 3339"/>
                    <a:gd name="T53" fmla="*/ 34 h 1428"/>
                    <a:gd name="T54" fmla="*/ 1813 w 3339"/>
                    <a:gd name="T55" fmla="*/ 92 h 1428"/>
                    <a:gd name="T56" fmla="*/ 1873 w 3339"/>
                    <a:gd name="T57" fmla="*/ 175 h 1428"/>
                    <a:gd name="T58" fmla="*/ 1950 w 3339"/>
                    <a:gd name="T59" fmla="*/ 339 h 1428"/>
                    <a:gd name="T60" fmla="*/ 2027 w 3339"/>
                    <a:gd name="T61" fmla="*/ 533 h 1428"/>
                    <a:gd name="T62" fmla="*/ 2106 w 3339"/>
                    <a:gd name="T63" fmla="*/ 745 h 1428"/>
                    <a:gd name="T64" fmla="*/ 2166 w 3339"/>
                    <a:gd name="T65" fmla="*/ 886 h 1428"/>
                    <a:gd name="T66" fmla="*/ 2243 w 3339"/>
                    <a:gd name="T67" fmla="*/ 1084 h 1428"/>
                    <a:gd name="T68" fmla="*/ 2320 w 3339"/>
                    <a:gd name="T69" fmla="*/ 1249 h 1428"/>
                    <a:gd name="T70" fmla="*/ 2374 w 3339"/>
                    <a:gd name="T71" fmla="*/ 1331 h 1428"/>
                    <a:gd name="T72" fmla="*/ 2425 w 3339"/>
                    <a:gd name="T73" fmla="*/ 1389 h 1428"/>
                    <a:gd name="T74" fmla="*/ 2511 w 3339"/>
                    <a:gd name="T75" fmla="*/ 1428 h 1428"/>
                    <a:gd name="T76" fmla="*/ 2562 w 3339"/>
                    <a:gd name="T77" fmla="*/ 1418 h 1428"/>
                    <a:gd name="T78" fmla="*/ 2616 w 3339"/>
                    <a:gd name="T79" fmla="*/ 1379 h 1428"/>
                    <a:gd name="T80" fmla="*/ 2693 w 3339"/>
                    <a:gd name="T81" fmla="*/ 1273 h 1428"/>
                    <a:gd name="T82" fmla="*/ 2752 w 3339"/>
                    <a:gd name="T83" fmla="*/ 1171 h 1428"/>
                    <a:gd name="T84" fmla="*/ 2830 w 3339"/>
                    <a:gd name="T85" fmla="*/ 988 h 1428"/>
                    <a:gd name="T86" fmla="*/ 2883 w 3339"/>
                    <a:gd name="T87" fmla="*/ 851 h 1428"/>
                    <a:gd name="T88" fmla="*/ 2960 w 3339"/>
                    <a:gd name="T89" fmla="*/ 640 h 1428"/>
                    <a:gd name="T90" fmla="*/ 3012 w 3339"/>
                    <a:gd name="T91" fmla="*/ 498 h 1428"/>
                    <a:gd name="T92" fmla="*/ 3071 w 3339"/>
                    <a:gd name="T93" fmla="*/ 368 h 1428"/>
                    <a:gd name="T94" fmla="*/ 3151 w 3339"/>
                    <a:gd name="T95" fmla="*/ 199 h 1428"/>
                    <a:gd name="T96" fmla="*/ 3202 w 3339"/>
                    <a:gd name="T97" fmla="*/ 112 h 1428"/>
                    <a:gd name="T98" fmla="*/ 3254 w 3339"/>
                    <a:gd name="T99" fmla="*/ 49 h 1428"/>
                    <a:gd name="T100" fmla="*/ 3313 w 3339"/>
                    <a:gd name="T101" fmla="*/ 10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0"/>
                      </a:moveTo>
                      <a:lnTo>
                        <a:pt x="26" y="5"/>
                      </a:lnTo>
                      <a:lnTo>
                        <a:pt x="52" y="15"/>
                      </a:lnTo>
                      <a:lnTo>
                        <a:pt x="77" y="30"/>
                      </a:lnTo>
                      <a:lnTo>
                        <a:pt x="103" y="54"/>
                      </a:lnTo>
                      <a:lnTo>
                        <a:pt x="129" y="87"/>
                      </a:lnTo>
                      <a:lnTo>
                        <a:pt x="165" y="127"/>
                      </a:lnTo>
                      <a:lnTo>
                        <a:pt x="190" y="170"/>
                      </a:lnTo>
                      <a:lnTo>
                        <a:pt x="216" y="218"/>
                      </a:lnTo>
                      <a:lnTo>
                        <a:pt x="242" y="272"/>
                      </a:lnTo>
                      <a:lnTo>
                        <a:pt x="268" y="330"/>
                      </a:lnTo>
                      <a:lnTo>
                        <a:pt x="319" y="455"/>
                      </a:lnTo>
                      <a:lnTo>
                        <a:pt x="371" y="591"/>
                      </a:lnTo>
                      <a:lnTo>
                        <a:pt x="422" y="736"/>
                      </a:lnTo>
                      <a:lnTo>
                        <a:pt x="458" y="808"/>
                      </a:lnTo>
                      <a:lnTo>
                        <a:pt x="535" y="1011"/>
                      </a:lnTo>
                      <a:lnTo>
                        <a:pt x="561" y="1074"/>
                      </a:lnTo>
                      <a:lnTo>
                        <a:pt x="612" y="1191"/>
                      </a:lnTo>
                      <a:lnTo>
                        <a:pt x="664" y="1288"/>
                      </a:lnTo>
                      <a:lnTo>
                        <a:pt x="690" y="1326"/>
                      </a:lnTo>
                      <a:lnTo>
                        <a:pt x="725" y="1359"/>
                      </a:lnTo>
                      <a:lnTo>
                        <a:pt x="751" y="1389"/>
                      </a:lnTo>
                      <a:lnTo>
                        <a:pt x="777" y="1408"/>
                      </a:lnTo>
                      <a:lnTo>
                        <a:pt x="803" y="1423"/>
                      </a:lnTo>
                      <a:lnTo>
                        <a:pt x="828" y="1428"/>
                      </a:lnTo>
                      <a:lnTo>
                        <a:pt x="854" y="1428"/>
                      </a:lnTo>
                      <a:lnTo>
                        <a:pt x="880" y="1418"/>
                      </a:lnTo>
                      <a:lnTo>
                        <a:pt x="906" y="1404"/>
                      </a:lnTo>
                      <a:lnTo>
                        <a:pt x="931" y="1384"/>
                      </a:lnTo>
                      <a:lnTo>
                        <a:pt x="957" y="1356"/>
                      </a:lnTo>
                      <a:lnTo>
                        <a:pt x="983" y="1321"/>
                      </a:lnTo>
                      <a:lnTo>
                        <a:pt x="1019" y="1278"/>
                      </a:lnTo>
                      <a:lnTo>
                        <a:pt x="1044" y="1234"/>
                      </a:lnTo>
                      <a:lnTo>
                        <a:pt x="1070" y="1181"/>
                      </a:lnTo>
                      <a:lnTo>
                        <a:pt x="1122" y="1065"/>
                      </a:lnTo>
                      <a:lnTo>
                        <a:pt x="1147" y="1001"/>
                      </a:lnTo>
                      <a:lnTo>
                        <a:pt x="1199" y="866"/>
                      </a:lnTo>
                      <a:lnTo>
                        <a:pt x="1250" y="721"/>
                      </a:lnTo>
                      <a:lnTo>
                        <a:pt x="1278" y="653"/>
                      </a:lnTo>
                      <a:lnTo>
                        <a:pt x="1312" y="581"/>
                      </a:lnTo>
                      <a:lnTo>
                        <a:pt x="1389" y="378"/>
                      </a:lnTo>
                      <a:lnTo>
                        <a:pt x="1441" y="262"/>
                      </a:lnTo>
                      <a:lnTo>
                        <a:pt x="1466" y="208"/>
                      </a:lnTo>
                      <a:lnTo>
                        <a:pt x="1492" y="160"/>
                      </a:lnTo>
                      <a:lnTo>
                        <a:pt x="1518" y="117"/>
                      </a:lnTo>
                      <a:lnTo>
                        <a:pt x="1546" y="83"/>
                      </a:lnTo>
                      <a:lnTo>
                        <a:pt x="1571" y="54"/>
                      </a:lnTo>
                      <a:lnTo>
                        <a:pt x="1605" y="30"/>
                      </a:lnTo>
                      <a:lnTo>
                        <a:pt x="1631" y="10"/>
                      </a:lnTo>
                      <a:lnTo>
                        <a:pt x="1657" y="0"/>
                      </a:lnTo>
                      <a:lnTo>
                        <a:pt x="1682" y="0"/>
                      </a:lnTo>
                      <a:lnTo>
                        <a:pt x="1708" y="5"/>
                      </a:lnTo>
                      <a:lnTo>
                        <a:pt x="1734" y="15"/>
                      </a:lnTo>
                      <a:lnTo>
                        <a:pt x="1760" y="34"/>
                      </a:lnTo>
                      <a:lnTo>
                        <a:pt x="1785" y="59"/>
                      </a:lnTo>
                      <a:lnTo>
                        <a:pt x="1813" y="92"/>
                      </a:lnTo>
                      <a:lnTo>
                        <a:pt x="1839" y="132"/>
                      </a:lnTo>
                      <a:lnTo>
                        <a:pt x="1873" y="175"/>
                      </a:lnTo>
                      <a:lnTo>
                        <a:pt x="1898" y="223"/>
                      </a:lnTo>
                      <a:lnTo>
                        <a:pt x="1950" y="339"/>
                      </a:lnTo>
                      <a:lnTo>
                        <a:pt x="2001" y="465"/>
                      </a:lnTo>
                      <a:lnTo>
                        <a:pt x="2027" y="533"/>
                      </a:lnTo>
                      <a:lnTo>
                        <a:pt x="2081" y="678"/>
                      </a:lnTo>
                      <a:lnTo>
                        <a:pt x="2106" y="745"/>
                      </a:lnTo>
                      <a:lnTo>
                        <a:pt x="2132" y="818"/>
                      </a:lnTo>
                      <a:lnTo>
                        <a:pt x="2166" y="886"/>
                      </a:lnTo>
                      <a:lnTo>
                        <a:pt x="2192" y="958"/>
                      </a:lnTo>
                      <a:lnTo>
                        <a:pt x="2243" y="1084"/>
                      </a:lnTo>
                      <a:lnTo>
                        <a:pt x="2295" y="1201"/>
                      </a:lnTo>
                      <a:lnTo>
                        <a:pt x="2320" y="1249"/>
                      </a:lnTo>
                      <a:lnTo>
                        <a:pt x="2348" y="1293"/>
                      </a:lnTo>
                      <a:lnTo>
                        <a:pt x="2374" y="1331"/>
                      </a:lnTo>
                      <a:lnTo>
                        <a:pt x="2400" y="1364"/>
                      </a:lnTo>
                      <a:lnTo>
                        <a:pt x="2425" y="1389"/>
                      </a:lnTo>
                      <a:lnTo>
                        <a:pt x="2485" y="1423"/>
                      </a:lnTo>
                      <a:lnTo>
                        <a:pt x="2511" y="1428"/>
                      </a:lnTo>
                      <a:lnTo>
                        <a:pt x="2536" y="1428"/>
                      </a:lnTo>
                      <a:lnTo>
                        <a:pt x="2562" y="1418"/>
                      </a:lnTo>
                      <a:lnTo>
                        <a:pt x="2588" y="1404"/>
                      </a:lnTo>
                      <a:lnTo>
                        <a:pt x="2616" y="1379"/>
                      </a:lnTo>
                      <a:lnTo>
                        <a:pt x="2641" y="1351"/>
                      </a:lnTo>
                      <a:lnTo>
                        <a:pt x="2693" y="1273"/>
                      </a:lnTo>
                      <a:lnTo>
                        <a:pt x="2719" y="1224"/>
                      </a:lnTo>
                      <a:lnTo>
                        <a:pt x="2752" y="1171"/>
                      </a:lnTo>
                      <a:lnTo>
                        <a:pt x="2804" y="1055"/>
                      </a:lnTo>
                      <a:lnTo>
                        <a:pt x="2830" y="988"/>
                      </a:lnTo>
                      <a:lnTo>
                        <a:pt x="2855" y="925"/>
                      </a:lnTo>
                      <a:lnTo>
                        <a:pt x="2883" y="851"/>
                      </a:lnTo>
                      <a:lnTo>
                        <a:pt x="2909" y="785"/>
                      </a:lnTo>
                      <a:lnTo>
                        <a:pt x="2960" y="640"/>
                      </a:lnTo>
                      <a:lnTo>
                        <a:pt x="2986" y="571"/>
                      </a:lnTo>
                      <a:lnTo>
                        <a:pt x="3012" y="498"/>
                      </a:lnTo>
                      <a:lnTo>
                        <a:pt x="3046" y="431"/>
                      </a:lnTo>
                      <a:lnTo>
                        <a:pt x="3071" y="368"/>
                      </a:lnTo>
                      <a:lnTo>
                        <a:pt x="3123" y="252"/>
                      </a:lnTo>
                      <a:lnTo>
                        <a:pt x="3151" y="199"/>
                      </a:lnTo>
                      <a:lnTo>
                        <a:pt x="3176" y="150"/>
                      </a:lnTo>
                      <a:lnTo>
                        <a:pt x="3202" y="112"/>
                      </a:lnTo>
                      <a:lnTo>
                        <a:pt x="3228" y="78"/>
                      </a:lnTo>
                      <a:lnTo>
                        <a:pt x="3254" y="49"/>
                      </a:lnTo>
                      <a:lnTo>
                        <a:pt x="3280" y="25"/>
                      </a:lnTo>
                      <a:lnTo>
                        <a:pt x="3313" y="10"/>
                      </a:lnTo>
                      <a:lnTo>
                        <a:pt x="3339" y="0"/>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7495" name="Freeform 52">
              <a:extLst>
                <a:ext uri="{FF2B5EF4-FFF2-40B4-BE49-F238E27FC236}">
                  <a16:creationId xmlns:a16="http://schemas.microsoft.com/office/drawing/2014/main" id="{979C1ABB-3A56-4C21-89BE-34B45A73E9EE}"/>
                </a:ext>
              </a:extLst>
            </p:cNvPr>
            <p:cNvSpPr>
              <a:spLocks/>
            </p:cNvSpPr>
            <p:nvPr/>
          </p:nvSpPr>
          <p:spPr bwMode="auto">
            <a:xfrm>
              <a:off x="2275" y="5178"/>
              <a:ext cx="3339" cy="1428"/>
            </a:xfrm>
            <a:custGeom>
              <a:avLst/>
              <a:gdLst>
                <a:gd name="T0" fmla="*/ 26 w 3339"/>
                <a:gd name="T1" fmla="*/ 5 h 1428"/>
                <a:gd name="T2" fmla="*/ 77 w 3339"/>
                <a:gd name="T3" fmla="*/ 30 h 1428"/>
                <a:gd name="T4" fmla="*/ 131 w 3339"/>
                <a:gd name="T5" fmla="*/ 88 h 1428"/>
                <a:gd name="T6" fmla="*/ 190 w 3339"/>
                <a:gd name="T7" fmla="*/ 170 h 1428"/>
                <a:gd name="T8" fmla="*/ 242 w 3339"/>
                <a:gd name="T9" fmla="*/ 272 h 1428"/>
                <a:gd name="T10" fmla="*/ 319 w 3339"/>
                <a:gd name="T11" fmla="*/ 455 h 1428"/>
                <a:gd name="T12" fmla="*/ 424 w 3339"/>
                <a:gd name="T13" fmla="*/ 736 h 1428"/>
                <a:gd name="T14" fmla="*/ 535 w 3339"/>
                <a:gd name="T15" fmla="*/ 1011 h 1428"/>
                <a:gd name="T16" fmla="*/ 612 w 3339"/>
                <a:gd name="T17" fmla="*/ 1191 h 1428"/>
                <a:gd name="T18" fmla="*/ 692 w 3339"/>
                <a:gd name="T19" fmla="*/ 1326 h 1428"/>
                <a:gd name="T20" fmla="*/ 751 w 3339"/>
                <a:gd name="T21" fmla="*/ 1389 h 1428"/>
                <a:gd name="T22" fmla="*/ 803 w 3339"/>
                <a:gd name="T23" fmla="*/ 1423 h 1428"/>
                <a:gd name="T24" fmla="*/ 854 w 3339"/>
                <a:gd name="T25" fmla="*/ 1428 h 1428"/>
                <a:gd name="T26" fmla="*/ 906 w 3339"/>
                <a:gd name="T27" fmla="*/ 1404 h 1428"/>
                <a:gd name="T28" fmla="*/ 959 w 3339"/>
                <a:gd name="T29" fmla="*/ 1356 h 1428"/>
                <a:gd name="T30" fmla="*/ 1019 w 3339"/>
                <a:gd name="T31" fmla="*/ 1278 h 1428"/>
                <a:gd name="T32" fmla="*/ 1070 w 3339"/>
                <a:gd name="T33" fmla="*/ 1181 h 1428"/>
                <a:gd name="T34" fmla="*/ 1147 w 3339"/>
                <a:gd name="T35" fmla="*/ 1003 h 1428"/>
                <a:gd name="T36" fmla="*/ 1252 w 3339"/>
                <a:gd name="T37" fmla="*/ 721 h 1428"/>
                <a:gd name="T38" fmla="*/ 1312 w 3339"/>
                <a:gd name="T39" fmla="*/ 581 h 1428"/>
                <a:gd name="T40" fmla="*/ 1441 w 3339"/>
                <a:gd name="T41" fmla="*/ 262 h 1428"/>
                <a:gd name="T42" fmla="*/ 1494 w 3339"/>
                <a:gd name="T43" fmla="*/ 160 h 1428"/>
                <a:gd name="T44" fmla="*/ 1546 w 3339"/>
                <a:gd name="T45" fmla="*/ 83 h 1428"/>
                <a:gd name="T46" fmla="*/ 1605 w 3339"/>
                <a:gd name="T47" fmla="*/ 30 h 1428"/>
                <a:gd name="T48" fmla="*/ 1657 w 3339"/>
                <a:gd name="T49" fmla="*/ 0 h 1428"/>
                <a:gd name="T50" fmla="*/ 1708 w 3339"/>
                <a:gd name="T51" fmla="*/ 5 h 1428"/>
                <a:gd name="T52" fmla="*/ 1762 w 3339"/>
                <a:gd name="T53" fmla="*/ 35 h 1428"/>
                <a:gd name="T54" fmla="*/ 1813 w 3339"/>
                <a:gd name="T55" fmla="*/ 92 h 1428"/>
                <a:gd name="T56" fmla="*/ 1873 w 3339"/>
                <a:gd name="T57" fmla="*/ 175 h 1428"/>
                <a:gd name="T58" fmla="*/ 1950 w 3339"/>
                <a:gd name="T59" fmla="*/ 340 h 1428"/>
                <a:gd name="T60" fmla="*/ 2029 w 3339"/>
                <a:gd name="T61" fmla="*/ 533 h 1428"/>
                <a:gd name="T62" fmla="*/ 2106 w 3339"/>
                <a:gd name="T63" fmla="*/ 746 h 1428"/>
                <a:gd name="T64" fmla="*/ 2166 w 3339"/>
                <a:gd name="T65" fmla="*/ 886 h 1428"/>
                <a:gd name="T66" fmla="*/ 2243 w 3339"/>
                <a:gd name="T67" fmla="*/ 1084 h 1428"/>
                <a:gd name="T68" fmla="*/ 2322 w 3339"/>
                <a:gd name="T69" fmla="*/ 1249 h 1428"/>
                <a:gd name="T70" fmla="*/ 2374 w 3339"/>
                <a:gd name="T71" fmla="*/ 1331 h 1428"/>
                <a:gd name="T72" fmla="*/ 2425 w 3339"/>
                <a:gd name="T73" fmla="*/ 1389 h 1428"/>
                <a:gd name="T74" fmla="*/ 2511 w 3339"/>
                <a:gd name="T75" fmla="*/ 1428 h 1428"/>
                <a:gd name="T76" fmla="*/ 2564 w 3339"/>
                <a:gd name="T77" fmla="*/ 1418 h 1428"/>
                <a:gd name="T78" fmla="*/ 2616 w 3339"/>
                <a:gd name="T79" fmla="*/ 1379 h 1428"/>
                <a:gd name="T80" fmla="*/ 2693 w 3339"/>
                <a:gd name="T81" fmla="*/ 1273 h 1428"/>
                <a:gd name="T82" fmla="*/ 2752 w 3339"/>
                <a:gd name="T83" fmla="*/ 1171 h 1428"/>
                <a:gd name="T84" fmla="*/ 2832 w 3339"/>
                <a:gd name="T85" fmla="*/ 988 h 1428"/>
                <a:gd name="T86" fmla="*/ 2883 w 3339"/>
                <a:gd name="T87" fmla="*/ 853 h 1428"/>
                <a:gd name="T88" fmla="*/ 2960 w 3339"/>
                <a:gd name="T89" fmla="*/ 640 h 1428"/>
                <a:gd name="T90" fmla="*/ 3012 w 3339"/>
                <a:gd name="T91" fmla="*/ 498 h 1428"/>
                <a:gd name="T92" fmla="*/ 3071 w 3339"/>
                <a:gd name="T93" fmla="*/ 368 h 1428"/>
                <a:gd name="T94" fmla="*/ 3151 w 3339"/>
                <a:gd name="T95" fmla="*/ 198 h 1428"/>
                <a:gd name="T96" fmla="*/ 3202 w 3339"/>
                <a:gd name="T97" fmla="*/ 112 h 1428"/>
                <a:gd name="T98" fmla="*/ 3254 w 3339"/>
                <a:gd name="T99" fmla="*/ 49 h 1428"/>
                <a:gd name="T100" fmla="*/ 3313 w 3339"/>
                <a:gd name="T101" fmla="*/ 10 h 1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39"/>
                <a:gd name="T154" fmla="*/ 0 h 1428"/>
                <a:gd name="T155" fmla="*/ 3339 w 3339"/>
                <a:gd name="T156" fmla="*/ 1428 h 1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39" h="1428">
                  <a:moveTo>
                    <a:pt x="0" y="0"/>
                  </a:moveTo>
                  <a:lnTo>
                    <a:pt x="26" y="5"/>
                  </a:lnTo>
                  <a:lnTo>
                    <a:pt x="52" y="15"/>
                  </a:lnTo>
                  <a:lnTo>
                    <a:pt x="77" y="30"/>
                  </a:lnTo>
                  <a:lnTo>
                    <a:pt x="103" y="53"/>
                  </a:lnTo>
                  <a:lnTo>
                    <a:pt x="131" y="88"/>
                  </a:lnTo>
                  <a:lnTo>
                    <a:pt x="165" y="127"/>
                  </a:lnTo>
                  <a:lnTo>
                    <a:pt x="190" y="170"/>
                  </a:lnTo>
                  <a:lnTo>
                    <a:pt x="216" y="218"/>
                  </a:lnTo>
                  <a:lnTo>
                    <a:pt x="242" y="272"/>
                  </a:lnTo>
                  <a:lnTo>
                    <a:pt x="268" y="330"/>
                  </a:lnTo>
                  <a:lnTo>
                    <a:pt x="319" y="455"/>
                  </a:lnTo>
                  <a:lnTo>
                    <a:pt x="371" y="591"/>
                  </a:lnTo>
                  <a:lnTo>
                    <a:pt x="424" y="736"/>
                  </a:lnTo>
                  <a:lnTo>
                    <a:pt x="458" y="808"/>
                  </a:lnTo>
                  <a:lnTo>
                    <a:pt x="535" y="1011"/>
                  </a:lnTo>
                  <a:lnTo>
                    <a:pt x="561" y="1074"/>
                  </a:lnTo>
                  <a:lnTo>
                    <a:pt x="612" y="1191"/>
                  </a:lnTo>
                  <a:lnTo>
                    <a:pt x="664" y="1288"/>
                  </a:lnTo>
                  <a:lnTo>
                    <a:pt x="692" y="1326"/>
                  </a:lnTo>
                  <a:lnTo>
                    <a:pt x="725" y="1361"/>
                  </a:lnTo>
                  <a:lnTo>
                    <a:pt x="751" y="1389"/>
                  </a:lnTo>
                  <a:lnTo>
                    <a:pt x="777" y="1409"/>
                  </a:lnTo>
                  <a:lnTo>
                    <a:pt x="803" y="1423"/>
                  </a:lnTo>
                  <a:lnTo>
                    <a:pt x="828" y="1428"/>
                  </a:lnTo>
                  <a:lnTo>
                    <a:pt x="854" y="1428"/>
                  </a:lnTo>
                  <a:lnTo>
                    <a:pt x="880" y="1418"/>
                  </a:lnTo>
                  <a:lnTo>
                    <a:pt x="906" y="1404"/>
                  </a:lnTo>
                  <a:lnTo>
                    <a:pt x="931" y="1384"/>
                  </a:lnTo>
                  <a:lnTo>
                    <a:pt x="959" y="1356"/>
                  </a:lnTo>
                  <a:lnTo>
                    <a:pt x="985" y="1321"/>
                  </a:lnTo>
                  <a:lnTo>
                    <a:pt x="1019" y="1278"/>
                  </a:lnTo>
                  <a:lnTo>
                    <a:pt x="1044" y="1234"/>
                  </a:lnTo>
                  <a:lnTo>
                    <a:pt x="1070" y="1181"/>
                  </a:lnTo>
                  <a:lnTo>
                    <a:pt x="1122" y="1064"/>
                  </a:lnTo>
                  <a:lnTo>
                    <a:pt x="1147" y="1003"/>
                  </a:lnTo>
                  <a:lnTo>
                    <a:pt x="1199" y="866"/>
                  </a:lnTo>
                  <a:lnTo>
                    <a:pt x="1252" y="721"/>
                  </a:lnTo>
                  <a:lnTo>
                    <a:pt x="1278" y="653"/>
                  </a:lnTo>
                  <a:lnTo>
                    <a:pt x="1312" y="581"/>
                  </a:lnTo>
                  <a:lnTo>
                    <a:pt x="1389" y="378"/>
                  </a:lnTo>
                  <a:lnTo>
                    <a:pt x="1441" y="262"/>
                  </a:lnTo>
                  <a:lnTo>
                    <a:pt x="1466" y="208"/>
                  </a:lnTo>
                  <a:lnTo>
                    <a:pt x="1494" y="160"/>
                  </a:lnTo>
                  <a:lnTo>
                    <a:pt x="1520" y="117"/>
                  </a:lnTo>
                  <a:lnTo>
                    <a:pt x="1546" y="83"/>
                  </a:lnTo>
                  <a:lnTo>
                    <a:pt x="1571" y="53"/>
                  </a:lnTo>
                  <a:lnTo>
                    <a:pt x="1605" y="30"/>
                  </a:lnTo>
                  <a:lnTo>
                    <a:pt x="1631" y="10"/>
                  </a:lnTo>
                  <a:lnTo>
                    <a:pt x="1657" y="0"/>
                  </a:lnTo>
                  <a:lnTo>
                    <a:pt x="1682" y="0"/>
                  </a:lnTo>
                  <a:lnTo>
                    <a:pt x="1708" y="5"/>
                  </a:lnTo>
                  <a:lnTo>
                    <a:pt x="1734" y="15"/>
                  </a:lnTo>
                  <a:lnTo>
                    <a:pt x="1762" y="35"/>
                  </a:lnTo>
                  <a:lnTo>
                    <a:pt x="1787" y="58"/>
                  </a:lnTo>
                  <a:lnTo>
                    <a:pt x="1813" y="92"/>
                  </a:lnTo>
                  <a:lnTo>
                    <a:pt x="1839" y="132"/>
                  </a:lnTo>
                  <a:lnTo>
                    <a:pt x="1873" y="175"/>
                  </a:lnTo>
                  <a:lnTo>
                    <a:pt x="1898" y="223"/>
                  </a:lnTo>
                  <a:lnTo>
                    <a:pt x="1950" y="340"/>
                  </a:lnTo>
                  <a:lnTo>
                    <a:pt x="2001" y="465"/>
                  </a:lnTo>
                  <a:lnTo>
                    <a:pt x="2029" y="533"/>
                  </a:lnTo>
                  <a:lnTo>
                    <a:pt x="2081" y="678"/>
                  </a:lnTo>
                  <a:lnTo>
                    <a:pt x="2106" y="746"/>
                  </a:lnTo>
                  <a:lnTo>
                    <a:pt x="2132" y="818"/>
                  </a:lnTo>
                  <a:lnTo>
                    <a:pt x="2166" y="886"/>
                  </a:lnTo>
                  <a:lnTo>
                    <a:pt x="2192" y="958"/>
                  </a:lnTo>
                  <a:lnTo>
                    <a:pt x="2243" y="1084"/>
                  </a:lnTo>
                  <a:lnTo>
                    <a:pt x="2297" y="1201"/>
                  </a:lnTo>
                  <a:lnTo>
                    <a:pt x="2322" y="1249"/>
                  </a:lnTo>
                  <a:lnTo>
                    <a:pt x="2348" y="1292"/>
                  </a:lnTo>
                  <a:lnTo>
                    <a:pt x="2374" y="1331"/>
                  </a:lnTo>
                  <a:lnTo>
                    <a:pt x="2400" y="1364"/>
                  </a:lnTo>
                  <a:lnTo>
                    <a:pt x="2425" y="1389"/>
                  </a:lnTo>
                  <a:lnTo>
                    <a:pt x="2485" y="1423"/>
                  </a:lnTo>
                  <a:lnTo>
                    <a:pt x="2511" y="1428"/>
                  </a:lnTo>
                  <a:lnTo>
                    <a:pt x="2536" y="1428"/>
                  </a:lnTo>
                  <a:lnTo>
                    <a:pt x="2564" y="1418"/>
                  </a:lnTo>
                  <a:lnTo>
                    <a:pt x="2590" y="1404"/>
                  </a:lnTo>
                  <a:lnTo>
                    <a:pt x="2616" y="1379"/>
                  </a:lnTo>
                  <a:lnTo>
                    <a:pt x="2641" y="1351"/>
                  </a:lnTo>
                  <a:lnTo>
                    <a:pt x="2693" y="1273"/>
                  </a:lnTo>
                  <a:lnTo>
                    <a:pt x="2719" y="1224"/>
                  </a:lnTo>
                  <a:lnTo>
                    <a:pt x="2752" y="1171"/>
                  </a:lnTo>
                  <a:lnTo>
                    <a:pt x="2804" y="1056"/>
                  </a:lnTo>
                  <a:lnTo>
                    <a:pt x="2832" y="988"/>
                  </a:lnTo>
                  <a:lnTo>
                    <a:pt x="2857" y="924"/>
                  </a:lnTo>
                  <a:lnTo>
                    <a:pt x="2883" y="853"/>
                  </a:lnTo>
                  <a:lnTo>
                    <a:pt x="2909" y="784"/>
                  </a:lnTo>
                  <a:lnTo>
                    <a:pt x="2960" y="640"/>
                  </a:lnTo>
                  <a:lnTo>
                    <a:pt x="2986" y="571"/>
                  </a:lnTo>
                  <a:lnTo>
                    <a:pt x="3012" y="498"/>
                  </a:lnTo>
                  <a:lnTo>
                    <a:pt x="3046" y="431"/>
                  </a:lnTo>
                  <a:lnTo>
                    <a:pt x="3071" y="368"/>
                  </a:lnTo>
                  <a:lnTo>
                    <a:pt x="3125" y="252"/>
                  </a:lnTo>
                  <a:lnTo>
                    <a:pt x="3151" y="198"/>
                  </a:lnTo>
                  <a:lnTo>
                    <a:pt x="3176" y="150"/>
                  </a:lnTo>
                  <a:lnTo>
                    <a:pt x="3202" y="112"/>
                  </a:lnTo>
                  <a:lnTo>
                    <a:pt x="3228" y="78"/>
                  </a:lnTo>
                  <a:lnTo>
                    <a:pt x="3254" y="49"/>
                  </a:lnTo>
                  <a:lnTo>
                    <a:pt x="3280" y="25"/>
                  </a:lnTo>
                  <a:lnTo>
                    <a:pt x="3313" y="10"/>
                  </a:lnTo>
                  <a:lnTo>
                    <a:pt x="3339" y="0"/>
                  </a:lnTo>
                </a:path>
              </a:pathLst>
            </a:custGeom>
            <a:noFill/>
            <a:ln w="5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7417" name="Line 54">
            <a:extLst>
              <a:ext uri="{FF2B5EF4-FFF2-40B4-BE49-F238E27FC236}">
                <a16:creationId xmlns:a16="http://schemas.microsoft.com/office/drawing/2014/main" id="{AA1E2EC4-1A7B-4C1C-845A-018CD4E4F5DC}"/>
              </a:ext>
            </a:extLst>
          </p:cNvPr>
          <p:cNvSpPr>
            <a:spLocks noChangeShapeType="1"/>
          </p:cNvSpPr>
          <p:nvPr/>
        </p:nvSpPr>
        <p:spPr bwMode="auto">
          <a:xfrm>
            <a:off x="5853113" y="5535613"/>
            <a:ext cx="17462" cy="26987"/>
          </a:xfrm>
          <a:prstGeom prst="line">
            <a:avLst/>
          </a:prstGeom>
          <a:noFill/>
          <a:ln w="1143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8" name="Rectangle 58">
            <a:extLst>
              <a:ext uri="{FF2B5EF4-FFF2-40B4-BE49-F238E27FC236}">
                <a16:creationId xmlns:a16="http://schemas.microsoft.com/office/drawing/2014/main" id="{66077569-131C-4D35-83C8-DA795DA1A1F6}"/>
              </a:ext>
            </a:extLst>
          </p:cNvPr>
          <p:cNvSpPr>
            <a:spLocks noChangeArrowheads="1"/>
          </p:cNvSpPr>
          <p:nvPr/>
        </p:nvSpPr>
        <p:spPr bwMode="auto">
          <a:xfrm>
            <a:off x="4889500" y="2425700"/>
            <a:ext cx="422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i="1">
                <a:solidFill>
                  <a:srgbClr val="FF0000"/>
                </a:solidFill>
                <a:latin typeface="Symbol" panose="05050102010706020507" pitchFamily="18" charset="2"/>
              </a:rPr>
              <a:t>a </a:t>
            </a:r>
            <a:r>
              <a:rPr lang="en-US" altLang="zh-CN" sz="1200">
                <a:solidFill>
                  <a:srgbClr val="FF0000"/>
                </a:solidFill>
                <a:latin typeface="Symbol" panose="05050102010706020507" pitchFamily="18" charset="2"/>
              </a:rPr>
              <a:t>=60</a:t>
            </a:r>
            <a:r>
              <a:rPr lang="en-US" altLang="zh-CN" sz="1200" baseline="30000">
                <a:solidFill>
                  <a:srgbClr val="FF0000"/>
                </a:solidFill>
                <a:latin typeface="Symbol" panose="05050102010706020507" pitchFamily="18" charset="2"/>
              </a:rPr>
              <a:t>0</a:t>
            </a:r>
            <a:endParaRPr lang="en-US" altLang="zh-CN" sz="1000"/>
          </a:p>
          <a:p>
            <a:endParaRPr lang="en-US" altLang="zh-CN">
              <a:latin typeface="Times New Roman" panose="02020603050405020304" pitchFamily="18" charset="0"/>
            </a:endParaRPr>
          </a:p>
        </p:txBody>
      </p:sp>
      <p:sp>
        <p:nvSpPr>
          <p:cNvPr id="17419" name="Line 68">
            <a:extLst>
              <a:ext uri="{FF2B5EF4-FFF2-40B4-BE49-F238E27FC236}">
                <a16:creationId xmlns:a16="http://schemas.microsoft.com/office/drawing/2014/main" id="{3F2418F7-0CAE-4413-9FD7-77DF62F764E8}"/>
              </a:ext>
            </a:extLst>
          </p:cNvPr>
          <p:cNvSpPr>
            <a:spLocks noChangeShapeType="1"/>
          </p:cNvSpPr>
          <p:nvPr/>
        </p:nvSpPr>
        <p:spPr bwMode="auto">
          <a:xfrm>
            <a:off x="5219700" y="5022850"/>
            <a:ext cx="533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0" name="Freeform 69">
            <a:extLst>
              <a:ext uri="{FF2B5EF4-FFF2-40B4-BE49-F238E27FC236}">
                <a16:creationId xmlns:a16="http://schemas.microsoft.com/office/drawing/2014/main" id="{6E0BD32F-8E1E-4287-AEF0-516DD647829A}"/>
              </a:ext>
            </a:extLst>
          </p:cNvPr>
          <p:cNvSpPr>
            <a:spLocks/>
          </p:cNvSpPr>
          <p:nvPr/>
        </p:nvSpPr>
        <p:spPr bwMode="auto">
          <a:xfrm flipH="1">
            <a:off x="5764213" y="5033963"/>
            <a:ext cx="528637" cy="501650"/>
          </a:xfrm>
          <a:custGeom>
            <a:avLst/>
            <a:gdLst>
              <a:gd name="T0" fmla="*/ 0 w 562"/>
              <a:gd name="T1" fmla="*/ 0 h 714"/>
              <a:gd name="T2" fmla="*/ 27 w 562"/>
              <a:gd name="T3" fmla="*/ 72 h 714"/>
              <a:gd name="T4" fmla="*/ 81 w 562"/>
              <a:gd name="T5" fmla="*/ 212 h 714"/>
              <a:gd name="T6" fmla="*/ 109 w 562"/>
              <a:gd name="T7" fmla="*/ 279 h 714"/>
              <a:gd name="T8" fmla="*/ 134 w 562"/>
              <a:gd name="T9" fmla="*/ 342 h 714"/>
              <a:gd name="T10" fmla="*/ 162 w 562"/>
              <a:gd name="T11" fmla="*/ 403 h 714"/>
              <a:gd name="T12" fmla="*/ 190 w 562"/>
              <a:gd name="T13" fmla="*/ 460 h 714"/>
              <a:gd name="T14" fmla="*/ 216 w 562"/>
              <a:gd name="T15" fmla="*/ 512 h 714"/>
              <a:gd name="T16" fmla="*/ 243 w 562"/>
              <a:gd name="T17" fmla="*/ 560 h 714"/>
              <a:gd name="T18" fmla="*/ 271 w 562"/>
              <a:gd name="T19" fmla="*/ 601 h 714"/>
              <a:gd name="T20" fmla="*/ 297 w 562"/>
              <a:gd name="T21" fmla="*/ 635 h 714"/>
              <a:gd name="T22" fmla="*/ 323 w 562"/>
              <a:gd name="T23" fmla="*/ 666 h 714"/>
              <a:gd name="T24" fmla="*/ 352 w 562"/>
              <a:gd name="T25" fmla="*/ 687 h 714"/>
              <a:gd name="T26" fmla="*/ 378 w 562"/>
              <a:gd name="T27" fmla="*/ 702 h 714"/>
              <a:gd name="T28" fmla="*/ 404 w 562"/>
              <a:gd name="T29" fmla="*/ 711 h 714"/>
              <a:gd name="T30" fmla="*/ 432 w 562"/>
              <a:gd name="T31" fmla="*/ 714 h 714"/>
              <a:gd name="T32" fmla="*/ 459 w 562"/>
              <a:gd name="T33" fmla="*/ 707 h 714"/>
              <a:gd name="T34" fmla="*/ 485 w 562"/>
              <a:gd name="T35" fmla="*/ 696 h 714"/>
              <a:gd name="T36" fmla="*/ 513 w 562"/>
              <a:gd name="T37" fmla="*/ 676 h 714"/>
              <a:gd name="T38" fmla="*/ 539 w 562"/>
              <a:gd name="T39" fmla="*/ 649 h 714"/>
              <a:gd name="T40" fmla="*/ 562 w 562"/>
              <a:gd name="T41" fmla="*/ 616 h 7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2"/>
              <a:gd name="T64" fmla="*/ 0 h 714"/>
              <a:gd name="T65" fmla="*/ 562 w 562"/>
              <a:gd name="T66" fmla="*/ 714 h 7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2" h="714">
                <a:moveTo>
                  <a:pt x="0" y="0"/>
                </a:moveTo>
                <a:lnTo>
                  <a:pt x="27" y="72"/>
                </a:lnTo>
                <a:lnTo>
                  <a:pt x="81" y="212"/>
                </a:lnTo>
                <a:lnTo>
                  <a:pt x="109" y="279"/>
                </a:lnTo>
                <a:lnTo>
                  <a:pt x="134" y="342"/>
                </a:lnTo>
                <a:lnTo>
                  <a:pt x="162" y="403"/>
                </a:lnTo>
                <a:lnTo>
                  <a:pt x="190" y="460"/>
                </a:lnTo>
                <a:lnTo>
                  <a:pt x="216" y="512"/>
                </a:lnTo>
                <a:lnTo>
                  <a:pt x="243" y="560"/>
                </a:lnTo>
                <a:lnTo>
                  <a:pt x="271" y="601"/>
                </a:lnTo>
                <a:lnTo>
                  <a:pt x="297" y="635"/>
                </a:lnTo>
                <a:lnTo>
                  <a:pt x="323" y="666"/>
                </a:lnTo>
                <a:lnTo>
                  <a:pt x="352" y="687"/>
                </a:lnTo>
                <a:lnTo>
                  <a:pt x="378" y="702"/>
                </a:lnTo>
                <a:lnTo>
                  <a:pt x="404" y="711"/>
                </a:lnTo>
                <a:lnTo>
                  <a:pt x="432" y="714"/>
                </a:lnTo>
                <a:lnTo>
                  <a:pt x="459" y="707"/>
                </a:lnTo>
                <a:lnTo>
                  <a:pt x="485" y="696"/>
                </a:lnTo>
                <a:lnTo>
                  <a:pt x="513" y="676"/>
                </a:lnTo>
                <a:lnTo>
                  <a:pt x="539" y="649"/>
                </a:lnTo>
                <a:lnTo>
                  <a:pt x="562" y="61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7421" name="Group 70">
            <a:extLst>
              <a:ext uri="{FF2B5EF4-FFF2-40B4-BE49-F238E27FC236}">
                <a16:creationId xmlns:a16="http://schemas.microsoft.com/office/drawing/2014/main" id="{582EEB9A-7EF7-47BB-9D2B-A7DAF2C58E92}"/>
              </a:ext>
            </a:extLst>
          </p:cNvPr>
          <p:cNvGrpSpPr>
            <a:grpSpLocks/>
          </p:cNvGrpSpPr>
          <p:nvPr/>
        </p:nvGrpSpPr>
        <p:grpSpPr bwMode="auto">
          <a:xfrm>
            <a:off x="4551363" y="1014413"/>
            <a:ext cx="3792537" cy="1581150"/>
            <a:chOff x="1578" y="2148"/>
            <a:chExt cx="5973" cy="2490"/>
          </a:xfrm>
        </p:grpSpPr>
        <p:sp>
          <p:nvSpPr>
            <p:cNvPr id="17489" name="Rectangle 71">
              <a:extLst>
                <a:ext uri="{FF2B5EF4-FFF2-40B4-BE49-F238E27FC236}">
                  <a16:creationId xmlns:a16="http://schemas.microsoft.com/office/drawing/2014/main" id="{003157B1-E431-4C47-AFB3-EC34A12FBD08}"/>
                </a:ext>
              </a:extLst>
            </p:cNvPr>
            <p:cNvSpPr>
              <a:spLocks noChangeArrowheads="1"/>
            </p:cNvSpPr>
            <p:nvPr/>
          </p:nvSpPr>
          <p:spPr bwMode="auto">
            <a:xfrm>
              <a:off x="7219" y="3153"/>
              <a:ext cx="332"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grpSp>
          <p:nvGrpSpPr>
            <p:cNvPr id="17490" name="Group 72">
              <a:extLst>
                <a:ext uri="{FF2B5EF4-FFF2-40B4-BE49-F238E27FC236}">
                  <a16:creationId xmlns:a16="http://schemas.microsoft.com/office/drawing/2014/main" id="{FA3AF67C-9F3C-491B-96B2-80D95D13C70C}"/>
                </a:ext>
              </a:extLst>
            </p:cNvPr>
            <p:cNvGrpSpPr>
              <a:grpSpLocks/>
            </p:cNvGrpSpPr>
            <p:nvPr/>
          </p:nvGrpSpPr>
          <p:grpSpPr bwMode="auto">
            <a:xfrm>
              <a:off x="1814" y="2238"/>
              <a:ext cx="5370" cy="2400"/>
              <a:chOff x="1800" y="1908"/>
              <a:chExt cx="5370" cy="3120"/>
            </a:xfrm>
          </p:grpSpPr>
          <p:sp>
            <p:nvSpPr>
              <p:cNvPr id="17492" name="Line 73">
                <a:extLst>
                  <a:ext uri="{FF2B5EF4-FFF2-40B4-BE49-F238E27FC236}">
                    <a16:creationId xmlns:a16="http://schemas.microsoft.com/office/drawing/2014/main" id="{E51D6AAE-FD95-4E1C-A9F0-853BFDCA08F6}"/>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93" name="Line 74">
                <a:extLst>
                  <a:ext uri="{FF2B5EF4-FFF2-40B4-BE49-F238E27FC236}">
                    <a16:creationId xmlns:a16="http://schemas.microsoft.com/office/drawing/2014/main" id="{A84AA457-07DD-41A4-84AD-D8D391109127}"/>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91" name="Rectangle 75">
              <a:extLst>
                <a:ext uri="{FF2B5EF4-FFF2-40B4-BE49-F238E27FC236}">
                  <a16:creationId xmlns:a16="http://schemas.microsoft.com/office/drawing/2014/main" id="{F384BFBB-F88A-4AF0-AA27-AC1D0F6DDFCB}"/>
                </a:ext>
              </a:extLst>
            </p:cNvPr>
            <p:cNvSpPr>
              <a:spLocks noChangeArrowheads="1"/>
            </p:cNvSpPr>
            <p:nvPr/>
          </p:nvSpPr>
          <p:spPr bwMode="auto">
            <a:xfrm>
              <a:off x="1578" y="2148"/>
              <a:ext cx="28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u2</a:t>
              </a:r>
              <a:endParaRPr lang="en-US" altLang="zh-CN" sz="1000"/>
            </a:p>
            <a:p>
              <a:endParaRPr lang="en-US" altLang="zh-CN">
                <a:latin typeface="Times New Roman" panose="02020603050405020304" pitchFamily="18" charset="0"/>
              </a:endParaRPr>
            </a:p>
          </p:txBody>
        </p:sp>
      </p:grpSp>
      <p:grpSp>
        <p:nvGrpSpPr>
          <p:cNvPr id="17422" name="Group 76">
            <a:extLst>
              <a:ext uri="{FF2B5EF4-FFF2-40B4-BE49-F238E27FC236}">
                <a16:creationId xmlns:a16="http://schemas.microsoft.com/office/drawing/2014/main" id="{DFF29E25-0C5F-49C6-9E30-5A5FE24D092A}"/>
              </a:ext>
            </a:extLst>
          </p:cNvPr>
          <p:cNvGrpSpPr>
            <a:grpSpLocks/>
          </p:cNvGrpSpPr>
          <p:nvPr/>
        </p:nvGrpSpPr>
        <p:grpSpPr bwMode="auto">
          <a:xfrm>
            <a:off x="4562475" y="2528888"/>
            <a:ext cx="3819525" cy="1579562"/>
            <a:chOff x="1596" y="4533"/>
            <a:chExt cx="6015" cy="2487"/>
          </a:xfrm>
        </p:grpSpPr>
        <p:grpSp>
          <p:nvGrpSpPr>
            <p:cNvPr id="17484" name="Group 77">
              <a:extLst>
                <a:ext uri="{FF2B5EF4-FFF2-40B4-BE49-F238E27FC236}">
                  <a16:creationId xmlns:a16="http://schemas.microsoft.com/office/drawing/2014/main" id="{90C5BC81-165A-4833-8E08-DB8A0F871DAE}"/>
                </a:ext>
              </a:extLst>
            </p:cNvPr>
            <p:cNvGrpSpPr>
              <a:grpSpLocks/>
            </p:cNvGrpSpPr>
            <p:nvPr/>
          </p:nvGrpSpPr>
          <p:grpSpPr bwMode="auto">
            <a:xfrm>
              <a:off x="1820" y="4620"/>
              <a:ext cx="5370" cy="2400"/>
              <a:chOff x="1800" y="1908"/>
              <a:chExt cx="5370" cy="3120"/>
            </a:xfrm>
          </p:grpSpPr>
          <p:sp>
            <p:nvSpPr>
              <p:cNvPr id="17487" name="Line 78">
                <a:extLst>
                  <a:ext uri="{FF2B5EF4-FFF2-40B4-BE49-F238E27FC236}">
                    <a16:creationId xmlns:a16="http://schemas.microsoft.com/office/drawing/2014/main" id="{A2F7C133-54A7-4ED8-9C93-160AFD29022E}"/>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88" name="Line 79">
                <a:extLst>
                  <a:ext uri="{FF2B5EF4-FFF2-40B4-BE49-F238E27FC236}">
                    <a16:creationId xmlns:a16="http://schemas.microsoft.com/office/drawing/2014/main" id="{5BED9F26-2A31-48A0-A550-2C2AC1B2B590}"/>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85" name="Rectangle 80">
              <a:extLst>
                <a:ext uri="{FF2B5EF4-FFF2-40B4-BE49-F238E27FC236}">
                  <a16:creationId xmlns:a16="http://schemas.microsoft.com/office/drawing/2014/main" id="{10BD72FE-1B64-4D96-9366-0B9B9426C2FF}"/>
                </a:ext>
              </a:extLst>
            </p:cNvPr>
            <p:cNvSpPr>
              <a:spLocks noChangeArrowheads="1"/>
            </p:cNvSpPr>
            <p:nvPr/>
          </p:nvSpPr>
          <p:spPr bwMode="auto">
            <a:xfrm>
              <a:off x="1596" y="4533"/>
              <a:ext cx="28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ud</a:t>
              </a:r>
              <a:endParaRPr lang="en-US" altLang="zh-CN" sz="1000"/>
            </a:p>
            <a:p>
              <a:endParaRPr lang="en-US" altLang="zh-CN">
                <a:latin typeface="Times New Roman" panose="02020603050405020304" pitchFamily="18" charset="0"/>
              </a:endParaRPr>
            </a:p>
          </p:txBody>
        </p:sp>
        <p:sp>
          <p:nvSpPr>
            <p:cNvPr id="17486" name="Rectangle 81">
              <a:extLst>
                <a:ext uri="{FF2B5EF4-FFF2-40B4-BE49-F238E27FC236}">
                  <a16:creationId xmlns:a16="http://schemas.microsoft.com/office/drawing/2014/main" id="{815D3156-1477-4DFF-A69F-8BFA3C278D0D}"/>
                </a:ext>
              </a:extLst>
            </p:cNvPr>
            <p:cNvSpPr>
              <a:spLocks noChangeArrowheads="1"/>
            </p:cNvSpPr>
            <p:nvPr/>
          </p:nvSpPr>
          <p:spPr bwMode="auto">
            <a:xfrm>
              <a:off x="7279" y="5388"/>
              <a:ext cx="332"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grpSp>
      <p:grpSp>
        <p:nvGrpSpPr>
          <p:cNvPr id="17423" name="Group 82">
            <a:extLst>
              <a:ext uri="{FF2B5EF4-FFF2-40B4-BE49-F238E27FC236}">
                <a16:creationId xmlns:a16="http://schemas.microsoft.com/office/drawing/2014/main" id="{9E634C50-DE61-4E72-B184-69677C2A5A3E}"/>
              </a:ext>
            </a:extLst>
          </p:cNvPr>
          <p:cNvGrpSpPr>
            <a:grpSpLocks/>
          </p:cNvGrpSpPr>
          <p:nvPr/>
        </p:nvGrpSpPr>
        <p:grpSpPr bwMode="auto">
          <a:xfrm>
            <a:off x="4419600" y="4038600"/>
            <a:ext cx="3981450" cy="1676400"/>
            <a:chOff x="1312" y="6933"/>
            <a:chExt cx="6270" cy="1014"/>
          </a:xfrm>
        </p:grpSpPr>
        <p:grpSp>
          <p:nvGrpSpPr>
            <p:cNvPr id="17479" name="Group 83">
              <a:extLst>
                <a:ext uri="{FF2B5EF4-FFF2-40B4-BE49-F238E27FC236}">
                  <a16:creationId xmlns:a16="http://schemas.microsoft.com/office/drawing/2014/main" id="{3D8AB53E-2B64-4E77-BEC4-80B84513A5F1}"/>
                </a:ext>
              </a:extLst>
            </p:cNvPr>
            <p:cNvGrpSpPr>
              <a:grpSpLocks/>
            </p:cNvGrpSpPr>
            <p:nvPr/>
          </p:nvGrpSpPr>
          <p:grpSpPr bwMode="auto">
            <a:xfrm>
              <a:off x="1810" y="7107"/>
              <a:ext cx="5370" cy="840"/>
              <a:chOff x="1800" y="1908"/>
              <a:chExt cx="5370" cy="3120"/>
            </a:xfrm>
          </p:grpSpPr>
          <p:sp>
            <p:nvSpPr>
              <p:cNvPr id="17482" name="Line 84">
                <a:extLst>
                  <a:ext uri="{FF2B5EF4-FFF2-40B4-BE49-F238E27FC236}">
                    <a16:creationId xmlns:a16="http://schemas.microsoft.com/office/drawing/2014/main" id="{2A9B0450-862B-43EC-84E0-40BA7C016B98}"/>
                  </a:ext>
                </a:extLst>
              </p:cNvPr>
              <p:cNvSpPr>
                <a:spLocks noChangeShapeType="1"/>
              </p:cNvSpPr>
              <p:nvPr/>
            </p:nvSpPr>
            <p:spPr bwMode="auto">
              <a:xfrm>
                <a:off x="1800" y="3468"/>
                <a:ext cx="53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83" name="Line 85">
                <a:extLst>
                  <a:ext uri="{FF2B5EF4-FFF2-40B4-BE49-F238E27FC236}">
                    <a16:creationId xmlns:a16="http://schemas.microsoft.com/office/drawing/2014/main" id="{BA8E93F4-3082-4EB2-A72F-D4626C5267AF}"/>
                  </a:ext>
                </a:extLst>
              </p:cNvPr>
              <p:cNvSpPr>
                <a:spLocks noChangeShapeType="1"/>
              </p:cNvSpPr>
              <p:nvPr/>
            </p:nvSpPr>
            <p:spPr bwMode="auto">
              <a:xfrm flipV="1">
                <a:off x="1980" y="1908"/>
                <a:ext cx="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80" name="Rectangle 86">
              <a:extLst>
                <a:ext uri="{FF2B5EF4-FFF2-40B4-BE49-F238E27FC236}">
                  <a16:creationId xmlns:a16="http://schemas.microsoft.com/office/drawing/2014/main" id="{3DF2E4C8-CEA2-439F-8A60-3BED10BBF3A1}"/>
                </a:ext>
              </a:extLst>
            </p:cNvPr>
            <p:cNvSpPr>
              <a:spLocks noChangeArrowheads="1"/>
            </p:cNvSpPr>
            <p:nvPr/>
          </p:nvSpPr>
          <p:spPr bwMode="auto">
            <a:xfrm>
              <a:off x="1312" y="6933"/>
              <a:ext cx="560"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uVT1</a:t>
              </a:r>
              <a:endParaRPr lang="en-US" altLang="zh-CN" sz="1000"/>
            </a:p>
            <a:p>
              <a:endParaRPr lang="en-US" altLang="zh-CN">
                <a:latin typeface="Times New Roman" panose="02020603050405020304" pitchFamily="18" charset="0"/>
              </a:endParaRPr>
            </a:p>
          </p:txBody>
        </p:sp>
        <p:sp>
          <p:nvSpPr>
            <p:cNvPr id="17481" name="Rectangle 87">
              <a:extLst>
                <a:ext uri="{FF2B5EF4-FFF2-40B4-BE49-F238E27FC236}">
                  <a16:creationId xmlns:a16="http://schemas.microsoft.com/office/drawing/2014/main" id="{4547D6B3-F25F-4946-89AC-CB984B4E2CBF}"/>
                </a:ext>
              </a:extLst>
            </p:cNvPr>
            <p:cNvSpPr>
              <a:spLocks noChangeArrowheads="1"/>
            </p:cNvSpPr>
            <p:nvPr/>
          </p:nvSpPr>
          <p:spPr bwMode="auto">
            <a:xfrm>
              <a:off x="7250" y="7113"/>
              <a:ext cx="33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i="1">
                  <a:solidFill>
                    <a:srgbClr val="000000"/>
                  </a:solidFill>
                  <a:latin typeface="Symbol" panose="05050102010706020507" pitchFamily="18" charset="2"/>
                </a:rPr>
                <a:t>w</a:t>
              </a:r>
              <a:r>
                <a:rPr lang="en-US" altLang="zh-CN" sz="1400">
                  <a:solidFill>
                    <a:srgbClr val="000000"/>
                  </a:solidFill>
                  <a:latin typeface="宋体" panose="02010600030101010101" pitchFamily="2" charset="-122"/>
                </a:rPr>
                <a:t>t</a:t>
              </a:r>
              <a:endParaRPr lang="en-US" altLang="zh-CN" sz="1000"/>
            </a:p>
            <a:p>
              <a:endParaRPr lang="en-US" altLang="zh-CN">
                <a:latin typeface="Times New Roman" panose="02020603050405020304" pitchFamily="18" charset="0"/>
              </a:endParaRPr>
            </a:p>
          </p:txBody>
        </p:sp>
      </p:grpSp>
      <p:sp>
        <p:nvSpPr>
          <p:cNvPr id="17424" name="Rectangle 88">
            <a:extLst>
              <a:ext uri="{FF2B5EF4-FFF2-40B4-BE49-F238E27FC236}">
                <a16:creationId xmlns:a16="http://schemas.microsoft.com/office/drawing/2014/main" id="{D7996A87-2C7C-461A-8989-641B41B60C5E}"/>
              </a:ext>
            </a:extLst>
          </p:cNvPr>
          <p:cNvSpPr>
            <a:spLocks noChangeArrowheads="1"/>
          </p:cNvSpPr>
          <p:nvPr/>
        </p:nvSpPr>
        <p:spPr bwMode="auto">
          <a:xfrm>
            <a:off x="4562475" y="1319213"/>
            <a:ext cx="1778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d1</a:t>
            </a:r>
            <a:endParaRPr lang="en-US" altLang="zh-CN" sz="1000"/>
          </a:p>
          <a:p>
            <a:endParaRPr lang="en-US" altLang="zh-CN">
              <a:latin typeface="Times New Roman" panose="02020603050405020304" pitchFamily="18" charset="0"/>
            </a:endParaRPr>
          </a:p>
        </p:txBody>
      </p:sp>
      <p:sp>
        <p:nvSpPr>
          <p:cNvPr id="17425" name="Rectangle 89">
            <a:extLst>
              <a:ext uri="{FF2B5EF4-FFF2-40B4-BE49-F238E27FC236}">
                <a16:creationId xmlns:a16="http://schemas.microsoft.com/office/drawing/2014/main" id="{1270EA4F-E885-47E4-9954-5A49F8F57DF3}"/>
              </a:ext>
            </a:extLst>
          </p:cNvPr>
          <p:cNvSpPr>
            <a:spLocks noChangeArrowheads="1"/>
          </p:cNvSpPr>
          <p:nvPr/>
        </p:nvSpPr>
        <p:spPr bwMode="auto">
          <a:xfrm>
            <a:off x="4565650" y="2071688"/>
            <a:ext cx="1778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d2</a:t>
            </a:r>
            <a:endParaRPr lang="en-US" altLang="zh-CN" sz="1000"/>
          </a:p>
          <a:p>
            <a:endParaRPr lang="en-US" altLang="zh-CN">
              <a:latin typeface="Times New Roman" panose="02020603050405020304" pitchFamily="18" charset="0"/>
            </a:endParaRPr>
          </a:p>
        </p:txBody>
      </p:sp>
      <p:grpSp>
        <p:nvGrpSpPr>
          <p:cNvPr id="17426" name="Group 90">
            <a:extLst>
              <a:ext uri="{FF2B5EF4-FFF2-40B4-BE49-F238E27FC236}">
                <a16:creationId xmlns:a16="http://schemas.microsoft.com/office/drawing/2014/main" id="{7802059A-5607-4774-AE1A-CC4E1275413B}"/>
              </a:ext>
            </a:extLst>
          </p:cNvPr>
          <p:cNvGrpSpPr>
            <a:grpSpLocks/>
          </p:cNvGrpSpPr>
          <p:nvPr/>
        </p:nvGrpSpPr>
        <p:grpSpPr bwMode="auto">
          <a:xfrm>
            <a:off x="5000625" y="1006475"/>
            <a:ext cx="1319213" cy="587375"/>
            <a:chOff x="2286" y="2136"/>
            <a:chExt cx="2078" cy="923"/>
          </a:xfrm>
        </p:grpSpPr>
        <p:sp>
          <p:nvSpPr>
            <p:cNvPr id="17476" name="Rectangle 91">
              <a:extLst>
                <a:ext uri="{FF2B5EF4-FFF2-40B4-BE49-F238E27FC236}">
                  <a16:creationId xmlns:a16="http://schemas.microsoft.com/office/drawing/2014/main" id="{E98BCFCA-7826-45D7-85F0-BF3F243B67F9}"/>
                </a:ext>
              </a:extLst>
            </p:cNvPr>
            <p:cNvSpPr>
              <a:spLocks noChangeArrowheads="1"/>
            </p:cNvSpPr>
            <p:nvPr/>
          </p:nvSpPr>
          <p:spPr bwMode="auto">
            <a:xfrm>
              <a:off x="2286" y="2136"/>
              <a:ext cx="280"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ua</a:t>
              </a:r>
              <a:endParaRPr lang="en-US" altLang="zh-CN" sz="1000"/>
            </a:p>
            <a:p>
              <a:endParaRPr lang="en-US" altLang="zh-CN">
                <a:latin typeface="Times New Roman" panose="02020603050405020304" pitchFamily="18" charset="0"/>
              </a:endParaRPr>
            </a:p>
          </p:txBody>
        </p:sp>
        <p:sp>
          <p:nvSpPr>
            <p:cNvPr id="17477" name="Rectangle 92">
              <a:extLst>
                <a:ext uri="{FF2B5EF4-FFF2-40B4-BE49-F238E27FC236}">
                  <a16:creationId xmlns:a16="http://schemas.microsoft.com/office/drawing/2014/main" id="{CCDB90AE-8678-4593-A682-D6CF5FB3A7D6}"/>
                </a:ext>
              </a:extLst>
            </p:cNvPr>
            <p:cNvSpPr>
              <a:spLocks noChangeArrowheads="1"/>
            </p:cNvSpPr>
            <p:nvPr/>
          </p:nvSpPr>
          <p:spPr bwMode="auto">
            <a:xfrm>
              <a:off x="3231" y="2151"/>
              <a:ext cx="280"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ub</a:t>
              </a:r>
              <a:endParaRPr lang="en-US" altLang="zh-CN" sz="1000"/>
            </a:p>
            <a:p>
              <a:endParaRPr lang="en-US" altLang="zh-CN">
                <a:latin typeface="Times New Roman" panose="02020603050405020304" pitchFamily="18" charset="0"/>
              </a:endParaRPr>
            </a:p>
          </p:txBody>
        </p:sp>
        <p:sp>
          <p:nvSpPr>
            <p:cNvPr id="17478" name="Rectangle 93">
              <a:extLst>
                <a:ext uri="{FF2B5EF4-FFF2-40B4-BE49-F238E27FC236}">
                  <a16:creationId xmlns:a16="http://schemas.microsoft.com/office/drawing/2014/main" id="{A6E83811-0802-431A-B9C5-A14E33EE8239}"/>
                </a:ext>
              </a:extLst>
            </p:cNvPr>
            <p:cNvSpPr>
              <a:spLocks noChangeArrowheads="1"/>
            </p:cNvSpPr>
            <p:nvPr/>
          </p:nvSpPr>
          <p:spPr bwMode="auto">
            <a:xfrm>
              <a:off x="4084" y="2136"/>
              <a:ext cx="280"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宋体" panose="02010600030101010101" pitchFamily="2" charset="-122"/>
                </a:rPr>
                <a:t>uc</a:t>
              </a:r>
              <a:endParaRPr lang="en-US" altLang="zh-CN" sz="1000"/>
            </a:p>
            <a:p>
              <a:endParaRPr lang="en-US" altLang="zh-CN">
                <a:latin typeface="Times New Roman" panose="02020603050405020304" pitchFamily="18" charset="0"/>
              </a:endParaRPr>
            </a:p>
          </p:txBody>
        </p:sp>
      </p:grpSp>
      <p:sp>
        <p:nvSpPr>
          <p:cNvPr id="17427" name="Freeform 106">
            <a:extLst>
              <a:ext uri="{FF2B5EF4-FFF2-40B4-BE49-F238E27FC236}">
                <a16:creationId xmlns:a16="http://schemas.microsoft.com/office/drawing/2014/main" id="{ABDDD60F-5165-48CB-9EE4-F53F388547C4}"/>
              </a:ext>
            </a:extLst>
          </p:cNvPr>
          <p:cNvSpPr>
            <a:spLocks/>
          </p:cNvSpPr>
          <p:nvPr/>
        </p:nvSpPr>
        <p:spPr bwMode="auto">
          <a:xfrm>
            <a:off x="5205413" y="2822575"/>
            <a:ext cx="238125" cy="50482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28" name="Line 107">
            <a:extLst>
              <a:ext uri="{FF2B5EF4-FFF2-40B4-BE49-F238E27FC236}">
                <a16:creationId xmlns:a16="http://schemas.microsoft.com/office/drawing/2014/main" id="{A7229A7B-2724-4BEA-89E3-7AC688A144B2}"/>
              </a:ext>
            </a:extLst>
          </p:cNvPr>
          <p:cNvSpPr>
            <a:spLocks noChangeShapeType="1"/>
          </p:cNvSpPr>
          <p:nvPr/>
        </p:nvSpPr>
        <p:spPr bwMode="auto">
          <a:xfrm flipH="1" flipV="1">
            <a:off x="5216525" y="2832100"/>
            <a:ext cx="0" cy="5238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429" name="Group 108">
            <a:extLst>
              <a:ext uri="{FF2B5EF4-FFF2-40B4-BE49-F238E27FC236}">
                <a16:creationId xmlns:a16="http://schemas.microsoft.com/office/drawing/2014/main" id="{36BF6742-A7CB-4DBA-B704-827FF7ED068F}"/>
              </a:ext>
            </a:extLst>
          </p:cNvPr>
          <p:cNvGrpSpPr>
            <a:grpSpLocks/>
          </p:cNvGrpSpPr>
          <p:nvPr/>
        </p:nvGrpSpPr>
        <p:grpSpPr bwMode="auto">
          <a:xfrm>
            <a:off x="5462588" y="2832100"/>
            <a:ext cx="268287" cy="533400"/>
            <a:chOff x="3012" y="5010"/>
            <a:chExt cx="422" cy="840"/>
          </a:xfrm>
        </p:grpSpPr>
        <p:sp>
          <p:nvSpPr>
            <p:cNvPr id="17474" name="Freeform 109">
              <a:extLst>
                <a:ext uri="{FF2B5EF4-FFF2-40B4-BE49-F238E27FC236}">
                  <a16:creationId xmlns:a16="http://schemas.microsoft.com/office/drawing/2014/main" id="{2EF28B67-FD0F-4D00-A2C6-443D92E83E56}"/>
                </a:ext>
              </a:extLst>
            </p:cNvPr>
            <p:cNvSpPr>
              <a:spLocks/>
            </p:cNvSpPr>
            <p:nvPr/>
          </p:nvSpPr>
          <p:spPr bwMode="auto">
            <a:xfrm>
              <a:off x="3012" y="5010"/>
              <a:ext cx="422" cy="79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75" name="Line 110">
              <a:extLst>
                <a:ext uri="{FF2B5EF4-FFF2-40B4-BE49-F238E27FC236}">
                  <a16:creationId xmlns:a16="http://schemas.microsoft.com/office/drawing/2014/main" id="{410B55F3-2CAD-48AF-A89C-009943CD8203}"/>
                </a:ext>
              </a:extLst>
            </p:cNvPr>
            <p:cNvSpPr>
              <a:spLocks noChangeShapeType="1"/>
            </p:cNvSpPr>
            <p:nvPr/>
          </p:nvSpPr>
          <p:spPr bwMode="auto">
            <a:xfrm flipH="1" flipV="1">
              <a:off x="3028" y="5025"/>
              <a:ext cx="2" cy="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30" name="Group 111">
            <a:extLst>
              <a:ext uri="{FF2B5EF4-FFF2-40B4-BE49-F238E27FC236}">
                <a16:creationId xmlns:a16="http://schemas.microsoft.com/office/drawing/2014/main" id="{C609D1D2-C20B-42C3-B98D-7C1D3FB1AE71}"/>
              </a:ext>
            </a:extLst>
          </p:cNvPr>
          <p:cNvGrpSpPr>
            <a:grpSpLocks/>
          </p:cNvGrpSpPr>
          <p:nvPr/>
        </p:nvGrpSpPr>
        <p:grpSpPr bwMode="auto">
          <a:xfrm>
            <a:off x="5738813" y="2822575"/>
            <a:ext cx="268287" cy="533400"/>
            <a:chOff x="3448" y="4995"/>
            <a:chExt cx="422" cy="840"/>
          </a:xfrm>
        </p:grpSpPr>
        <p:sp>
          <p:nvSpPr>
            <p:cNvPr id="17472" name="Freeform 112">
              <a:extLst>
                <a:ext uri="{FF2B5EF4-FFF2-40B4-BE49-F238E27FC236}">
                  <a16:creationId xmlns:a16="http://schemas.microsoft.com/office/drawing/2014/main" id="{BDFADC57-93BE-4D5F-8408-E6A436FD1A4A}"/>
                </a:ext>
              </a:extLst>
            </p:cNvPr>
            <p:cNvSpPr>
              <a:spLocks/>
            </p:cNvSpPr>
            <p:nvPr/>
          </p:nvSpPr>
          <p:spPr bwMode="auto">
            <a:xfrm>
              <a:off x="3448" y="4995"/>
              <a:ext cx="422" cy="79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73" name="Line 113">
              <a:extLst>
                <a:ext uri="{FF2B5EF4-FFF2-40B4-BE49-F238E27FC236}">
                  <a16:creationId xmlns:a16="http://schemas.microsoft.com/office/drawing/2014/main" id="{B67ECBCF-4775-485E-A5D7-A708622ABF09}"/>
                </a:ext>
              </a:extLst>
            </p:cNvPr>
            <p:cNvSpPr>
              <a:spLocks noChangeShapeType="1"/>
            </p:cNvSpPr>
            <p:nvPr/>
          </p:nvSpPr>
          <p:spPr bwMode="auto">
            <a:xfrm flipH="1" flipV="1">
              <a:off x="3464" y="5010"/>
              <a:ext cx="2" cy="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31" name="Group 114">
            <a:extLst>
              <a:ext uri="{FF2B5EF4-FFF2-40B4-BE49-F238E27FC236}">
                <a16:creationId xmlns:a16="http://schemas.microsoft.com/office/drawing/2014/main" id="{F4275726-162E-498E-9374-9A833D1F482B}"/>
              </a:ext>
            </a:extLst>
          </p:cNvPr>
          <p:cNvGrpSpPr>
            <a:grpSpLocks/>
          </p:cNvGrpSpPr>
          <p:nvPr/>
        </p:nvGrpSpPr>
        <p:grpSpPr bwMode="auto">
          <a:xfrm>
            <a:off x="6024563" y="2832100"/>
            <a:ext cx="268287" cy="533400"/>
            <a:chOff x="3448" y="4995"/>
            <a:chExt cx="422" cy="840"/>
          </a:xfrm>
        </p:grpSpPr>
        <p:sp>
          <p:nvSpPr>
            <p:cNvPr id="17470" name="Freeform 115">
              <a:extLst>
                <a:ext uri="{FF2B5EF4-FFF2-40B4-BE49-F238E27FC236}">
                  <a16:creationId xmlns:a16="http://schemas.microsoft.com/office/drawing/2014/main" id="{62812DE7-1A4A-42BF-9A9A-53FF64419835}"/>
                </a:ext>
              </a:extLst>
            </p:cNvPr>
            <p:cNvSpPr>
              <a:spLocks/>
            </p:cNvSpPr>
            <p:nvPr/>
          </p:nvSpPr>
          <p:spPr bwMode="auto">
            <a:xfrm>
              <a:off x="3448" y="4995"/>
              <a:ext cx="422" cy="79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71" name="Line 116">
              <a:extLst>
                <a:ext uri="{FF2B5EF4-FFF2-40B4-BE49-F238E27FC236}">
                  <a16:creationId xmlns:a16="http://schemas.microsoft.com/office/drawing/2014/main" id="{23548298-AC87-48F7-B3AA-7341242525CC}"/>
                </a:ext>
              </a:extLst>
            </p:cNvPr>
            <p:cNvSpPr>
              <a:spLocks noChangeShapeType="1"/>
            </p:cNvSpPr>
            <p:nvPr/>
          </p:nvSpPr>
          <p:spPr bwMode="auto">
            <a:xfrm flipH="1" flipV="1">
              <a:off x="3464" y="5010"/>
              <a:ext cx="2" cy="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32" name="Group 117">
            <a:extLst>
              <a:ext uri="{FF2B5EF4-FFF2-40B4-BE49-F238E27FC236}">
                <a16:creationId xmlns:a16="http://schemas.microsoft.com/office/drawing/2014/main" id="{45A82205-9F5C-48BE-86AD-5EF23BE24E49}"/>
              </a:ext>
            </a:extLst>
          </p:cNvPr>
          <p:cNvGrpSpPr>
            <a:grpSpLocks/>
          </p:cNvGrpSpPr>
          <p:nvPr/>
        </p:nvGrpSpPr>
        <p:grpSpPr bwMode="auto">
          <a:xfrm>
            <a:off x="6300788" y="2841625"/>
            <a:ext cx="268287" cy="533400"/>
            <a:chOff x="3448" y="4995"/>
            <a:chExt cx="422" cy="840"/>
          </a:xfrm>
        </p:grpSpPr>
        <p:sp>
          <p:nvSpPr>
            <p:cNvPr id="17468" name="Freeform 118">
              <a:extLst>
                <a:ext uri="{FF2B5EF4-FFF2-40B4-BE49-F238E27FC236}">
                  <a16:creationId xmlns:a16="http://schemas.microsoft.com/office/drawing/2014/main" id="{1FBDEF4F-2B3C-4AD3-B560-8F1381C0C8DE}"/>
                </a:ext>
              </a:extLst>
            </p:cNvPr>
            <p:cNvSpPr>
              <a:spLocks/>
            </p:cNvSpPr>
            <p:nvPr/>
          </p:nvSpPr>
          <p:spPr bwMode="auto">
            <a:xfrm>
              <a:off x="3448" y="4995"/>
              <a:ext cx="422" cy="79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69" name="Line 119">
              <a:extLst>
                <a:ext uri="{FF2B5EF4-FFF2-40B4-BE49-F238E27FC236}">
                  <a16:creationId xmlns:a16="http://schemas.microsoft.com/office/drawing/2014/main" id="{E5E3CABC-3BFF-44E5-B7A4-7D2F53AD652E}"/>
                </a:ext>
              </a:extLst>
            </p:cNvPr>
            <p:cNvSpPr>
              <a:spLocks noChangeShapeType="1"/>
            </p:cNvSpPr>
            <p:nvPr/>
          </p:nvSpPr>
          <p:spPr bwMode="auto">
            <a:xfrm flipH="1" flipV="1">
              <a:off x="3464" y="5010"/>
              <a:ext cx="2" cy="82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33" name="Group 120">
            <a:extLst>
              <a:ext uri="{FF2B5EF4-FFF2-40B4-BE49-F238E27FC236}">
                <a16:creationId xmlns:a16="http://schemas.microsoft.com/office/drawing/2014/main" id="{287D726A-08B6-4360-A3DE-185A0A71432B}"/>
              </a:ext>
            </a:extLst>
          </p:cNvPr>
          <p:cNvGrpSpPr>
            <a:grpSpLocks/>
          </p:cNvGrpSpPr>
          <p:nvPr/>
        </p:nvGrpSpPr>
        <p:grpSpPr bwMode="auto">
          <a:xfrm>
            <a:off x="6575425" y="2832100"/>
            <a:ext cx="268288" cy="514350"/>
            <a:chOff x="3448" y="4995"/>
            <a:chExt cx="422" cy="840"/>
          </a:xfrm>
        </p:grpSpPr>
        <p:sp>
          <p:nvSpPr>
            <p:cNvPr id="17466" name="Freeform 121">
              <a:extLst>
                <a:ext uri="{FF2B5EF4-FFF2-40B4-BE49-F238E27FC236}">
                  <a16:creationId xmlns:a16="http://schemas.microsoft.com/office/drawing/2014/main" id="{955A7E36-BF59-46F3-9CCD-B26AA68993E8}"/>
                </a:ext>
              </a:extLst>
            </p:cNvPr>
            <p:cNvSpPr>
              <a:spLocks/>
            </p:cNvSpPr>
            <p:nvPr/>
          </p:nvSpPr>
          <p:spPr bwMode="auto">
            <a:xfrm>
              <a:off x="3448" y="4995"/>
              <a:ext cx="422" cy="79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67" name="Line 122">
              <a:extLst>
                <a:ext uri="{FF2B5EF4-FFF2-40B4-BE49-F238E27FC236}">
                  <a16:creationId xmlns:a16="http://schemas.microsoft.com/office/drawing/2014/main" id="{0CEF8ABF-E0C5-41C8-9840-BC45BAB2EF1F}"/>
                </a:ext>
              </a:extLst>
            </p:cNvPr>
            <p:cNvSpPr>
              <a:spLocks noChangeShapeType="1"/>
            </p:cNvSpPr>
            <p:nvPr/>
          </p:nvSpPr>
          <p:spPr bwMode="auto">
            <a:xfrm flipH="1" flipV="1">
              <a:off x="3464" y="5010"/>
              <a:ext cx="2" cy="82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34" name="Group 123">
            <a:extLst>
              <a:ext uri="{FF2B5EF4-FFF2-40B4-BE49-F238E27FC236}">
                <a16:creationId xmlns:a16="http://schemas.microsoft.com/office/drawing/2014/main" id="{325CC0F4-C4D5-4908-ABB9-89D3142EC81B}"/>
              </a:ext>
            </a:extLst>
          </p:cNvPr>
          <p:cNvGrpSpPr>
            <a:grpSpLocks/>
          </p:cNvGrpSpPr>
          <p:nvPr/>
        </p:nvGrpSpPr>
        <p:grpSpPr bwMode="auto">
          <a:xfrm>
            <a:off x="6843713" y="2841625"/>
            <a:ext cx="258762" cy="504825"/>
            <a:chOff x="3448" y="4995"/>
            <a:chExt cx="422" cy="840"/>
          </a:xfrm>
        </p:grpSpPr>
        <p:sp>
          <p:nvSpPr>
            <p:cNvPr id="17464" name="Freeform 124">
              <a:extLst>
                <a:ext uri="{FF2B5EF4-FFF2-40B4-BE49-F238E27FC236}">
                  <a16:creationId xmlns:a16="http://schemas.microsoft.com/office/drawing/2014/main" id="{AF5AA023-67FD-43AB-93B2-B4C4696BB204}"/>
                </a:ext>
              </a:extLst>
            </p:cNvPr>
            <p:cNvSpPr>
              <a:spLocks/>
            </p:cNvSpPr>
            <p:nvPr/>
          </p:nvSpPr>
          <p:spPr bwMode="auto">
            <a:xfrm>
              <a:off x="3448" y="4995"/>
              <a:ext cx="422" cy="795"/>
            </a:xfrm>
            <a:custGeom>
              <a:avLst/>
              <a:gdLst>
                <a:gd name="T0" fmla="*/ 0 w 360"/>
                <a:gd name="T1" fmla="*/ 0 h 405"/>
                <a:gd name="T2" fmla="*/ 210 w 360"/>
                <a:gd name="T3" fmla="*/ 135 h 405"/>
                <a:gd name="T4" fmla="*/ 360 w 360"/>
                <a:gd name="T5" fmla="*/ 405 h 405"/>
                <a:gd name="T6" fmla="*/ 0 60000 65536"/>
                <a:gd name="T7" fmla="*/ 0 60000 65536"/>
                <a:gd name="T8" fmla="*/ 0 60000 65536"/>
                <a:gd name="T9" fmla="*/ 0 w 360"/>
                <a:gd name="T10" fmla="*/ 0 h 405"/>
                <a:gd name="T11" fmla="*/ 360 w 360"/>
                <a:gd name="T12" fmla="*/ 405 h 405"/>
              </a:gdLst>
              <a:ahLst/>
              <a:cxnLst>
                <a:cxn ang="T6">
                  <a:pos x="T0" y="T1"/>
                </a:cxn>
                <a:cxn ang="T7">
                  <a:pos x="T2" y="T3"/>
                </a:cxn>
                <a:cxn ang="T8">
                  <a:pos x="T4" y="T5"/>
                </a:cxn>
              </a:cxnLst>
              <a:rect l="T9" t="T10" r="T11" b="T12"/>
              <a:pathLst>
                <a:path w="360" h="405">
                  <a:moveTo>
                    <a:pt x="0" y="0"/>
                  </a:moveTo>
                  <a:cubicBezTo>
                    <a:pt x="75" y="33"/>
                    <a:pt x="150" y="67"/>
                    <a:pt x="210" y="135"/>
                  </a:cubicBezTo>
                  <a:cubicBezTo>
                    <a:pt x="270" y="203"/>
                    <a:pt x="315" y="304"/>
                    <a:pt x="360" y="40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65" name="Line 125">
              <a:extLst>
                <a:ext uri="{FF2B5EF4-FFF2-40B4-BE49-F238E27FC236}">
                  <a16:creationId xmlns:a16="http://schemas.microsoft.com/office/drawing/2014/main" id="{2038109C-1FE2-4722-8565-DD2967C2F8E1}"/>
                </a:ext>
              </a:extLst>
            </p:cNvPr>
            <p:cNvSpPr>
              <a:spLocks noChangeShapeType="1"/>
            </p:cNvSpPr>
            <p:nvPr/>
          </p:nvSpPr>
          <p:spPr bwMode="auto">
            <a:xfrm flipH="1" flipV="1">
              <a:off x="3464" y="5010"/>
              <a:ext cx="2" cy="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35" name="Line 126">
            <a:extLst>
              <a:ext uri="{FF2B5EF4-FFF2-40B4-BE49-F238E27FC236}">
                <a16:creationId xmlns:a16="http://schemas.microsoft.com/office/drawing/2014/main" id="{69C307A6-5D2E-44E6-8272-C068B0BDC665}"/>
              </a:ext>
            </a:extLst>
          </p:cNvPr>
          <p:cNvSpPr>
            <a:spLocks noChangeShapeType="1"/>
          </p:cNvSpPr>
          <p:nvPr/>
        </p:nvSpPr>
        <p:spPr bwMode="auto">
          <a:xfrm>
            <a:off x="4968875" y="1327150"/>
            <a:ext cx="0" cy="1114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6" name="Line 127">
            <a:extLst>
              <a:ext uri="{FF2B5EF4-FFF2-40B4-BE49-F238E27FC236}">
                <a16:creationId xmlns:a16="http://schemas.microsoft.com/office/drawing/2014/main" id="{4A02F9DC-7662-42DC-87B1-793C08C04EBF}"/>
              </a:ext>
            </a:extLst>
          </p:cNvPr>
          <p:cNvSpPr>
            <a:spLocks noChangeShapeType="1"/>
          </p:cNvSpPr>
          <p:nvPr/>
        </p:nvSpPr>
        <p:spPr bwMode="auto">
          <a:xfrm>
            <a:off x="4968875" y="2346325"/>
            <a:ext cx="24765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437" name="Group 128">
            <a:extLst>
              <a:ext uri="{FF2B5EF4-FFF2-40B4-BE49-F238E27FC236}">
                <a16:creationId xmlns:a16="http://schemas.microsoft.com/office/drawing/2014/main" id="{8E741884-598C-4C14-A6FC-A0955E6E4457}"/>
              </a:ext>
            </a:extLst>
          </p:cNvPr>
          <p:cNvGrpSpPr>
            <a:grpSpLocks/>
          </p:cNvGrpSpPr>
          <p:nvPr/>
        </p:nvGrpSpPr>
        <p:grpSpPr bwMode="auto">
          <a:xfrm>
            <a:off x="5251450" y="2449513"/>
            <a:ext cx="1649413" cy="558800"/>
            <a:chOff x="2680" y="4407"/>
            <a:chExt cx="2598" cy="882"/>
          </a:xfrm>
        </p:grpSpPr>
        <p:grpSp>
          <p:nvGrpSpPr>
            <p:cNvPr id="17445" name="Group 129">
              <a:extLst>
                <a:ext uri="{FF2B5EF4-FFF2-40B4-BE49-F238E27FC236}">
                  <a16:creationId xmlns:a16="http://schemas.microsoft.com/office/drawing/2014/main" id="{E4EA26AB-37A1-44A8-934F-4412F7B8FD81}"/>
                </a:ext>
              </a:extLst>
            </p:cNvPr>
            <p:cNvGrpSpPr>
              <a:grpSpLocks/>
            </p:cNvGrpSpPr>
            <p:nvPr/>
          </p:nvGrpSpPr>
          <p:grpSpPr bwMode="auto">
            <a:xfrm>
              <a:off x="2680" y="4410"/>
              <a:ext cx="2163" cy="876"/>
              <a:chOff x="2680" y="4410"/>
              <a:chExt cx="2163" cy="876"/>
            </a:xfrm>
          </p:grpSpPr>
          <p:grpSp>
            <p:nvGrpSpPr>
              <p:cNvPr id="17455" name="Group 130">
                <a:extLst>
                  <a:ext uri="{FF2B5EF4-FFF2-40B4-BE49-F238E27FC236}">
                    <a16:creationId xmlns:a16="http://schemas.microsoft.com/office/drawing/2014/main" id="{D6B60A0D-EE05-4EFD-AFE7-9167BC9FF627}"/>
                  </a:ext>
                </a:extLst>
              </p:cNvPr>
              <p:cNvGrpSpPr>
                <a:grpSpLocks/>
              </p:cNvGrpSpPr>
              <p:nvPr/>
            </p:nvGrpSpPr>
            <p:grpSpPr bwMode="auto">
              <a:xfrm>
                <a:off x="2680" y="4422"/>
                <a:ext cx="360" cy="864"/>
                <a:chOff x="2770" y="4422"/>
                <a:chExt cx="360" cy="864"/>
              </a:xfrm>
            </p:grpSpPr>
            <p:sp>
              <p:nvSpPr>
                <p:cNvPr id="17462" name="Rectangle 131">
                  <a:extLst>
                    <a:ext uri="{FF2B5EF4-FFF2-40B4-BE49-F238E27FC236}">
                      <a16:creationId xmlns:a16="http://schemas.microsoft.com/office/drawing/2014/main" id="{FD23DA3A-E096-4390-8088-3600C1084541}"/>
                    </a:ext>
                  </a:extLst>
                </p:cNvPr>
                <p:cNvSpPr>
                  <a:spLocks noChangeArrowheads="1"/>
                </p:cNvSpPr>
                <p:nvPr/>
              </p:nvSpPr>
              <p:spPr bwMode="auto">
                <a:xfrm>
                  <a:off x="2770" y="4422"/>
                  <a:ext cx="36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00000"/>
                      </a:solidFill>
                      <a:latin typeface="宋体" panose="02010600030101010101" pitchFamily="2" charset="-122"/>
                    </a:rPr>
                    <a:t>uab</a:t>
                  </a:r>
                  <a:endParaRPr lang="en-US" altLang="zh-CN" sz="1000"/>
                </a:p>
                <a:p>
                  <a:endParaRPr lang="en-US" altLang="zh-CN">
                    <a:latin typeface="Times New Roman" panose="02020603050405020304" pitchFamily="18" charset="0"/>
                  </a:endParaRPr>
                </a:p>
              </p:txBody>
            </p:sp>
            <p:sp>
              <p:nvSpPr>
                <p:cNvPr id="17463" name="Line 132">
                  <a:extLst>
                    <a:ext uri="{FF2B5EF4-FFF2-40B4-BE49-F238E27FC236}">
                      <a16:creationId xmlns:a16="http://schemas.microsoft.com/office/drawing/2014/main" id="{78F3CC0F-33B8-4985-A59E-C42C49823AC1}"/>
                    </a:ext>
                  </a:extLst>
                </p:cNvPr>
                <p:cNvSpPr>
                  <a:spLocks noChangeShapeType="1"/>
                </p:cNvSpPr>
                <p:nvPr/>
              </p:nvSpPr>
              <p:spPr bwMode="auto">
                <a:xfrm flipH="1">
                  <a:off x="2820" y="4725"/>
                  <a:ext cx="120" cy="4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456" name="Group 133">
                <a:extLst>
                  <a:ext uri="{FF2B5EF4-FFF2-40B4-BE49-F238E27FC236}">
                    <a16:creationId xmlns:a16="http://schemas.microsoft.com/office/drawing/2014/main" id="{9380008C-336E-4EEA-8951-1AEBF2E318FB}"/>
                  </a:ext>
                </a:extLst>
              </p:cNvPr>
              <p:cNvGrpSpPr>
                <a:grpSpLocks/>
              </p:cNvGrpSpPr>
              <p:nvPr/>
            </p:nvGrpSpPr>
            <p:grpSpPr bwMode="auto">
              <a:xfrm>
                <a:off x="3640" y="4422"/>
                <a:ext cx="360" cy="864"/>
                <a:chOff x="2770" y="4422"/>
                <a:chExt cx="360" cy="864"/>
              </a:xfrm>
            </p:grpSpPr>
            <p:sp>
              <p:nvSpPr>
                <p:cNvPr id="17460" name="Rectangle 134">
                  <a:extLst>
                    <a:ext uri="{FF2B5EF4-FFF2-40B4-BE49-F238E27FC236}">
                      <a16:creationId xmlns:a16="http://schemas.microsoft.com/office/drawing/2014/main" id="{860CC7D2-547F-4C95-8CA8-99D733ECA1E6}"/>
                    </a:ext>
                  </a:extLst>
                </p:cNvPr>
                <p:cNvSpPr>
                  <a:spLocks noChangeArrowheads="1"/>
                </p:cNvSpPr>
                <p:nvPr/>
              </p:nvSpPr>
              <p:spPr bwMode="auto">
                <a:xfrm>
                  <a:off x="2770" y="4422"/>
                  <a:ext cx="36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00000"/>
                      </a:solidFill>
                      <a:latin typeface="宋体" panose="02010600030101010101" pitchFamily="2" charset="-122"/>
                    </a:rPr>
                    <a:t>uba</a:t>
                  </a:r>
                  <a:endParaRPr lang="en-US" altLang="zh-CN" sz="1000"/>
                </a:p>
                <a:p>
                  <a:endParaRPr lang="en-US" altLang="zh-CN">
                    <a:latin typeface="Times New Roman" panose="02020603050405020304" pitchFamily="18" charset="0"/>
                  </a:endParaRPr>
                </a:p>
              </p:txBody>
            </p:sp>
            <p:sp>
              <p:nvSpPr>
                <p:cNvPr id="17461" name="Line 135">
                  <a:extLst>
                    <a:ext uri="{FF2B5EF4-FFF2-40B4-BE49-F238E27FC236}">
                      <a16:creationId xmlns:a16="http://schemas.microsoft.com/office/drawing/2014/main" id="{DD06EC18-0650-40C0-88FE-5EF3D4E0DDB3}"/>
                    </a:ext>
                  </a:extLst>
                </p:cNvPr>
                <p:cNvSpPr>
                  <a:spLocks noChangeShapeType="1"/>
                </p:cNvSpPr>
                <p:nvPr/>
              </p:nvSpPr>
              <p:spPr bwMode="auto">
                <a:xfrm flipH="1">
                  <a:off x="2820" y="4725"/>
                  <a:ext cx="120" cy="4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457" name="Group 136">
                <a:extLst>
                  <a:ext uri="{FF2B5EF4-FFF2-40B4-BE49-F238E27FC236}">
                    <a16:creationId xmlns:a16="http://schemas.microsoft.com/office/drawing/2014/main" id="{6FCA3EED-2D2D-470E-A5D0-29168DD3967B}"/>
                  </a:ext>
                </a:extLst>
              </p:cNvPr>
              <p:cNvGrpSpPr>
                <a:grpSpLocks/>
              </p:cNvGrpSpPr>
              <p:nvPr/>
            </p:nvGrpSpPr>
            <p:grpSpPr bwMode="auto">
              <a:xfrm>
                <a:off x="4483" y="4410"/>
                <a:ext cx="360" cy="863"/>
                <a:chOff x="2771" y="4422"/>
                <a:chExt cx="360" cy="863"/>
              </a:xfrm>
            </p:grpSpPr>
            <p:sp>
              <p:nvSpPr>
                <p:cNvPr id="17458" name="Rectangle 137">
                  <a:extLst>
                    <a:ext uri="{FF2B5EF4-FFF2-40B4-BE49-F238E27FC236}">
                      <a16:creationId xmlns:a16="http://schemas.microsoft.com/office/drawing/2014/main" id="{3360AA90-4246-4597-979C-08FD47CFAC1B}"/>
                    </a:ext>
                  </a:extLst>
                </p:cNvPr>
                <p:cNvSpPr>
                  <a:spLocks noChangeArrowheads="1"/>
                </p:cNvSpPr>
                <p:nvPr/>
              </p:nvSpPr>
              <p:spPr bwMode="auto">
                <a:xfrm>
                  <a:off x="2771" y="4422"/>
                  <a:ext cx="360"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00000"/>
                      </a:solidFill>
                      <a:latin typeface="宋体" panose="02010600030101010101" pitchFamily="2" charset="-122"/>
                    </a:rPr>
                    <a:t>ucb</a:t>
                  </a:r>
                  <a:endParaRPr lang="en-US" altLang="zh-CN" sz="1000"/>
                </a:p>
                <a:p>
                  <a:endParaRPr lang="en-US" altLang="zh-CN">
                    <a:latin typeface="Times New Roman" panose="02020603050405020304" pitchFamily="18" charset="0"/>
                  </a:endParaRPr>
                </a:p>
              </p:txBody>
            </p:sp>
            <p:sp>
              <p:nvSpPr>
                <p:cNvPr id="17459" name="Line 138">
                  <a:extLst>
                    <a:ext uri="{FF2B5EF4-FFF2-40B4-BE49-F238E27FC236}">
                      <a16:creationId xmlns:a16="http://schemas.microsoft.com/office/drawing/2014/main" id="{2FC707A2-5290-48E3-BC9A-0AEB2DC9183C}"/>
                    </a:ext>
                  </a:extLst>
                </p:cNvPr>
                <p:cNvSpPr>
                  <a:spLocks noChangeShapeType="1"/>
                </p:cNvSpPr>
                <p:nvPr/>
              </p:nvSpPr>
              <p:spPr bwMode="auto">
                <a:xfrm flipH="1">
                  <a:off x="2820" y="4725"/>
                  <a:ext cx="120" cy="4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7446" name="Group 139">
              <a:extLst>
                <a:ext uri="{FF2B5EF4-FFF2-40B4-BE49-F238E27FC236}">
                  <a16:creationId xmlns:a16="http://schemas.microsoft.com/office/drawing/2014/main" id="{FD5C0A01-1D5C-4CDE-B2FE-BB4E06599C8E}"/>
                </a:ext>
              </a:extLst>
            </p:cNvPr>
            <p:cNvGrpSpPr>
              <a:grpSpLocks/>
            </p:cNvGrpSpPr>
            <p:nvPr/>
          </p:nvGrpSpPr>
          <p:grpSpPr bwMode="auto">
            <a:xfrm>
              <a:off x="3175" y="4407"/>
              <a:ext cx="360" cy="864"/>
              <a:chOff x="2771" y="4422"/>
              <a:chExt cx="360" cy="864"/>
            </a:xfrm>
          </p:grpSpPr>
          <p:sp>
            <p:nvSpPr>
              <p:cNvPr id="17453" name="Rectangle 140">
                <a:extLst>
                  <a:ext uri="{FF2B5EF4-FFF2-40B4-BE49-F238E27FC236}">
                    <a16:creationId xmlns:a16="http://schemas.microsoft.com/office/drawing/2014/main" id="{265DAD66-D765-45A4-B7EC-934B291D3B94}"/>
                  </a:ext>
                </a:extLst>
              </p:cNvPr>
              <p:cNvSpPr>
                <a:spLocks noChangeArrowheads="1"/>
              </p:cNvSpPr>
              <p:nvPr/>
            </p:nvSpPr>
            <p:spPr bwMode="auto">
              <a:xfrm>
                <a:off x="2771" y="4422"/>
                <a:ext cx="36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00000"/>
                    </a:solidFill>
                    <a:latin typeface="宋体" panose="02010600030101010101" pitchFamily="2" charset="-122"/>
                  </a:rPr>
                  <a:t>uac</a:t>
                </a:r>
                <a:endParaRPr lang="en-US" altLang="zh-CN" sz="1000"/>
              </a:p>
              <a:p>
                <a:endParaRPr lang="en-US" altLang="zh-CN">
                  <a:latin typeface="Times New Roman" panose="02020603050405020304" pitchFamily="18" charset="0"/>
                </a:endParaRPr>
              </a:p>
            </p:txBody>
          </p:sp>
          <p:sp>
            <p:nvSpPr>
              <p:cNvPr id="17454" name="Line 141">
                <a:extLst>
                  <a:ext uri="{FF2B5EF4-FFF2-40B4-BE49-F238E27FC236}">
                    <a16:creationId xmlns:a16="http://schemas.microsoft.com/office/drawing/2014/main" id="{A75F6CB4-E141-4B73-AD0A-1381FD436A7B}"/>
                  </a:ext>
                </a:extLst>
              </p:cNvPr>
              <p:cNvSpPr>
                <a:spLocks noChangeShapeType="1"/>
              </p:cNvSpPr>
              <p:nvPr/>
            </p:nvSpPr>
            <p:spPr bwMode="auto">
              <a:xfrm flipH="1">
                <a:off x="2820" y="4725"/>
                <a:ext cx="120" cy="4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447" name="Group 142">
              <a:extLst>
                <a:ext uri="{FF2B5EF4-FFF2-40B4-BE49-F238E27FC236}">
                  <a16:creationId xmlns:a16="http://schemas.microsoft.com/office/drawing/2014/main" id="{B5B32653-60F8-4029-AE7F-F9ABFCE86721}"/>
                </a:ext>
              </a:extLst>
            </p:cNvPr>
            <p:cNvGrpSpPr>
              <a:grpSpLocks/>
            </p:cNvGrpSpPr>
            <p:nvPr/>
          </p:nvGrpSpPr>
          <p:grpSpPr bwMode="auto">
            <a:xfrm>
              <a:off x="4063" y="4410"/>
              <a:ext cx="360" cy="863"/>
              <a:chOff x="2771" y="4422"/>
              <a:chExt cx="360" cy="863"/>
            </a:xfrm>
          </p:grpSpPr>
          <p:sp>
            <p:nvSpPr>
              <p:cNvPr id="17451" name="Rectangle 143">
                <a:extLst>
                  <a:ext uri="{FF2B5EF4-FFF2-40B4-BE49-F238E27FC236}">
                    <a16:creationId xmlns:a16="http://schemas.microsoft.com/office/drawing/2014/main" id="{850AAF61-021D-4267-AFBD-FED7A2615EF4}"/>
                  </a:ext>
                </a:extLst>
              </p:cNvPr>
              <p:cNvSpPr>
                <a:spLocks noChangeArrowheads="1"/>
              </p:cNvSpPr>
              <p:nvPr/>
            </p:nvSpPr>
            <p:spPr bwMode="auto">
              <a:xfrm>
                <a:off x="2771" y="4422"/>
                <a:ext cx="360"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00000"/>
                    </a:solidFill>
                    <a:latin typeface="宋体" panose="02010600030101010101" pitchFamily="2" charset="-122"/>
                  </a:rPr>
                  <a:t>uca</a:t>
                </a:r>
                <a:endParaRPr lang="en-US" altLang="zh-CN" sz="1000"/>
              </a:p>
              <a:p>
                <a:endParaRPr lang="en-US" altLang="zh-CN">
                  <a:latin typeface="Times New Roman" panose="02020603050405020304" pitchFamily="18" charset="0"/>
                </a:endParaRPr>
              </a:p>
            </p:txBody>
          </p:sp>
          <p:sp>
            <p:nvSpPr>
              <p:cNvPr id="17452" name="Line 144">
                <a:extLst>
                  <a:ext uri="{FF2B5EF4-FFF2-40B4-BE49-F238E27FC236}">
                    <a16:creationId xmlns:a16="http://schemas.microsoft.com/office/drawing/2014/main" id="{E56B5E33-380B-45EE-9B66-365B4965F8FA}"/>
                  </a:ext>
                </a:extLst>
              </p:cNvPr>
              <p:cNvSpPr>
                <a:spLocks noChangeShapeType="1"/>
              </p:cNvSpPr>
              <p:nvPr/>
            </p:nvSpPr>
            <p:spPr bwMode="auto">
              <a:xfrm flipH="1">
                <a:off x="2820" y="4725"/>
                <a:ext cx="120" cy="4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448" name="Group 145">
              <a:extLst>
                <a:ext uri="{FF2B5EF4-FFF2-40B4-BE49-F238E27FC236}">
                  <a16:creationId xmlns:a16="http://schemas.microsoft.com/office/drawing/2014/main" id="{03D0E555-35C0-4CE6-94B4-870B25E9A97B}"/>
                </a:ext>
              </a:extLst>
            </p:cNvPr>
            <p:cNvGrpSpPr>
              <a:grpSpLocks/>
            </p:cNvGrpSpPr>
            <p:nvPr/>
          </p:nvGrpSpPr>
          <p:grpSpPr bwMode="auto">
            <a:xfrm>
              <a:off x="4918" y="4425"/>
              <a:ext cx="360" cy="864"/>
              <a:chOff x="2770" y="4422"/>
              <a:chExt cx="360" cy="864"/>
            </a:xfrm>
          </p:grpSpPr>
          <p:sp>
            <p:nvSpPr>
              <p:cNvPr id="17449" name="Rectangle 146">
                <a:extLst>
                  <a:ext uri="{FF2B5EF4-FFF2-40B4-BE49-F238E27FC236}">
                    <a16:creationId xmlns:a16="http://schemas.microsoft.com/office/drawing/2014/main" id="{0B2F1846-8A75-4216-B647-FBB1E02769AB}"/>
                  </a:ext>
                </a:extLst>
              </p:cNvPr>
              <p:cNvSpPr>
                <a:spLocks noChangeArrowheads="1"/>
              </p:cNvSpPr>
              <p:nvPr/>
            </p:nvSpPr>
            <p:spPr bwMode="auto">
              <a:xfrm>
                <a:off x="2770" y="4422"/>
                <a:ext cx="36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a:solidFill>
                      <a:srgbClr val="000000"/>
                    </a:solidFill>
                    <a:latin typeface="宋体" panose="02010600030101010101" pitchFamily="2" charset="-122"/>
                  </a:rPr>
                  <a:t>uab</a:t>
                </a:r>
                <a:endParaRPr lang="en-US" altLang="zh-CN" sz="1000"/>
              </a:p>
              <a:p>
                <a:endParaRPr lang="en-US" altLang="zh-CN">
                  <a:latin typeface="Times New Roman" panose="02020603050405020304" pitchFamily="18" charset="0"/>
                </a:endParaRPr>
              </a:p>
            </p:txBody>
          </p:sp>
          <p:sp>
            <p:nvSpPr>
              <p:cNvPr id="17450" name="Line 147">
                <a:extLst>
                  <a:ext uri="{FF2B5EF4-FFF2-40B4-BE49-F238E27FC236}">
                    <a16:creationId xmlns:a16="http://schemas.microsoft.com/office/drawing/2014/main" id="{DD335C8B-135F-481D-BC8E-F1BC030C0CAE}"/>
                  </a:ext>
                </a:extLst>
              </p:cNvPr>
              <p:cNvSpPr>
                <a:spLocks noChangeShapeType="1"/>
              </p:cNvSpPr>
              <p:nvPr/>
            </p:nvSpPr>
            <p:spPr bwMode="auto">
              <a:xfrm flipH="1">
                <a:off x="2820" y="4725"/>
                <a:ext cx="120" cy="4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7438" name="Line 148">
            <a:extLst>
              <a:ext uri="{FF2B5EF4-FFF2-40B4-BE49-F238E27FC236}">
                <a16:creationId xmlns:a16="http://schemas.microsoft.com/office/drawing/2014/main" id="{87E57D12-3087-4570-BD5C-D0ED48463159}"/>
              </a:ext>
            </a:extLst>
          </p:cNvPr>
          <p:cNvSpPr>
            <a:spLocks noChangeShapeType="1"/>
          </p:cNvSpPr>
          <p:nvPr/>
        </p:nvSpPr>
        <p:spPr bwMode="auto">
          <a:xfrm>
            <a:off x="5207000" y="4584700"/>
            <a:ext cx="9525" cy="4381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9" name="Line 149">
            <a:extLst>
              <a:ext uri="{FF2B5EF4-FFF2-40B4-BE49-F238E27FC236}">
                <a16:creationId xmlns:a16="http://schemas.microsoft.com/office/drawing/2014/main" id="{72F11FAB-53C9-451F-AB5F-FFA6F903E5C1}"/>
              </a:ext>
            </a:extLst>
          </p:cNvPr>
          <p:cNvSpPr>
            <a:spLocks noChangeShapeType="1"/>
          </p:cNvSpPr>
          <p:nvPr/>
        </p:nvSpPr>
        <p:spPr bwMode="auto">
          <a:xfrm>
            <a:off x="5768975" y="5041900"/>
            <a:ext cx="9525" cy="4381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0" name="Line 150">
            <a:extLst>
              <a:ext uri="{FF2B5EF4-FFF2-40B4-BE49-F238E27FC236}">
                <a16:creationId xmlns:a16="http://schemas.microsoft.com/office/drawing/2014/main" id="{38511B68-E10E-40D3-BB97-84B367DA3571}"/>
              </a:ext>
            </a:extLst>
          </p:cNvPr>
          <p:cNvSpPr>
            <a:spLocks noChangeShapeType="1"/>
          </p:cNvSpPr>
          <p:nvPr/>
        </p:nvSpPr>
        <p:spPr bwMode="auto">
          <a:xfrm>
            <a:off x="6321425" y="5041900"/>
            <a:ext cx="9525" cy="4381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1" name="Freeform 151">
            <a:extLst>
              <a:ext uri="{FF2B5EF4-FFF2-40B4-BE49-F238E27FC236}">
                <a16:creationId xmlns:a16="http://schemas.microsoft.com/office/drawing/2014/main" id="{553710FB-3433-410B-A42A-427323FCED55}"/>
              </a:ext>
            </a:extLst>
          </p:cNvPr>
          <p:cNvSpPr>
            <a:spLocks/>
          </p:cNvSpPr>
          <p:nvPr/>
        </p:nvSpPr>
        <p:spPr bwMode="auto">
          <a:xfrm>
            <a:off x="6327775" y="5032375"/>
            <a:ext cx="279400" cy="436563"/>
          </a:xfrm>
          <a:custGeom>
            <a:avLst/>
            <a:gdLst>
              <a:gd name="T0" fmla="*/ 0 w 139"/>
              <a:gd name="T1" fmla="*/ 357 h 357"/>
              <a:gd name="T2" fmla="*/ 28 w 139"/>
              <a:gd name="T3" fmla="*/ 291 h 357"/>
              <a:gd name="T4" fmla="*/ 56 w 139"/>
              <a:gd name="T5" fmla="*/ 222 h 357"/>
              <a:gd name="T6" fmla="*/ 83 w 139"/>
              <a:gd name="T7" fmla="*/ 150 h 357"/>
              <a:gd name="T8" fmla="*/ 111 w 139"/>
              <a:gd name="T9" fmla="*/ 75 h 357"/>
              <a:gd name="T10" fmla="*/ 139 w 139"/>
              <a:gd name="T11" fmla="*/ 0 h 357"/>
              <a:gd name="T12" fmla="*/ 0 60000 65536"/>
              <a:gd name="T13" fmla="*/ 0 60000 65536"/>
              <a:gd name="T14" fmla="*/ 0 60000 65536"/>
              <a:gd name="T15" fmla="*/ 0 60000 65536"/>
              <a:gd name="T16" fmla="*/ 0 60000 65536"/>
              <a:gd name="T17" fmla="*/ 0 60000 65536"/>
              <a:gd name="T18" fmla="*/ 0 w 139"/>
              <a:gd name="T19" fmla="*/ 0 h 357"/>
              <a:gd name="T20" fmla="*/ 139 w 139"/>
              <a:gd name="T21" fmla="*/ 357 h 357"/>
            </a:gdLst>
            <a:ahLst/>
            <a:cxnLst>
              <a:cxn ang="T12">
                <a:pos x="T0" y="T1"/>
              </a:cxn>
              <a:cxn ang="T13">
                <a:pos x="T2" y="T3"/>
              </a:cxn>
              <a:cxn ang="T14">
                <a:pos x="T4" y="T5"/>
              </a:cxn>
              <a:cxn ang="T15">
                <a:pos x="T6" y="T7"/>
              </a:cxn>
              <a:cxn ang="T16">
                <a:pos x="T8" y="T9"/>
              </a:cxn>
              <a:cxn ang="T17">
                <a:pos x="T10" y="T11"/>
              </a:cxn>
            </a:cxnLst>
            <a:rect l="T18" t="T19" r="T20" b="T21"/>
            <a:pathLst>
              <a:path w="139" h="357">
                <a:moveTo>
                  <a:pt x="0" y="357"/>
                </a:moveTo>
                <a:lnTo>
                  <a:pt x="28" y="291"/>
                </a:lnTo>
                <a:lnTo>
                  <a:pt x="56" y="222"/>
                </a:lnTo>
                <a:lnTo>
                  <a:pt x="83" y="150"/>
                </a:lnTo>
                <a:lnTo>
                  <a:pt x="111" y="75"/>
                </a:lnTo>
                <a:lnTo>
                  <a:pt x="139"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42" name="Freeform 152">
            <a:extLst>
              <a:ext uri="{FF2B5EF4-FFF2-40B4-BE49-F238E27FC236}">
                <a16:creationId xmlns:a16="http://schemas.microsoft.com/office/drawing/2014/main" id="{CA902BE1-456B-4812-9BAE-10ECD773A2F9}"/>
              </a:ext>
            </a:extLst>
          </p:cNvPr>
          <p:cNvSpPr>
            <a:spLocks/>
          </p:cNvSpPr>
          <p:nvPr/>
        </p:nvSpPr>
        <p:spPr bwMode="auto">
          <a:xfrm>
            <a:off x="6583363" y="4556125"/>
            <a:ext cx="269875" cy="493713"/>
          </a:xfrm>
          <a:custGeom>
            <a:avLst/>
            <a:gdLst>
              <a:gd name="T0" fmla="*/ 0 w 139"/>
              <a:gd name="T1" fmla="*/ 357 h 357"/>
              <a:gd name="T2" fmla="*/ 28 w 139"/>
              <a:gd name="T3" fmla="*/ 291 h 357"/>
              <a:gd name="T4" fmla="*/ 56 w 139"/>
              <a:gd name="T5" fmla="*/ 222 h 357"/>
              <a:gd name="T6" fmla="*/ 83 w 139"/>
              <a:gd name="T7" fmla="*/ 150 h 357"/>
              <a:gd name="T8" fmla="*/ 111 w 139"/>
              <a:gd name="T9" fmla="*/ 75 h 357"/>
              <a:gd name="T10" fmla="*/ 139 w 139"/>
              <a:gd name="T11" fmla="*/ 0 h 357"/>
              <a:gd name="T12" fmla="*/ 0 60000 65536"/>
              <a:gd name="T13" fmla="*/ 0 60000 65536"/>
              <a:gd name="T14" fmla="*/ 0 60000 65536"/>
              <a:gd name="T15" fmla="*/ 0 60000 65536"/>
              <a:gd name="T16" fmla="*/ 0 60000 65536"/>
              <a:gd name="T17" fmla="*/ 0 60000 65536"/>
              <a:gd name="T18" fmla="*/ 0 w 139"/>
              <a:gd name="T19" fmla="*/ 0 h 357"/>
              <a:gd name="T20" fmla="*/ 139 w 139"/>
              <a:gd name="T21" fmla="*/ 357 h 357"/>
            </a:gdLst>
            <a:ahLst/>
            <a:cxnLst>
              <a:cxn ang="T12">
                <a:pos x="T0" y="T1"/>
              </a:cxn>
              <a:cxn ang="T13">
                <a:pos x="T2" y="T3"/>
              </a:cxn>
              <a:cxn ang="T14">
                <a:pos x="T4" y="T5"/>
              </a:cxn>
              <a:cxn ang="T15">
                <a:pos x="T6" y="T7"/>
              </a:cxn>
              <a:cxn ang="T16">
                <a:pos x="T8" y="T9"/>
              </a:cxn>
              <a:cxn ang="T17">
                <a:pos x="T10" y="T11"/>
              </a:cxn>
            </a:cxnLst>
            <a:rect l="T18" t="T19" r="T20" b="T21"/>
            <a:pathLst>
              <a:path w="139" h="357">
                <a:moveTo>
                  <a:pt x="0" y="357"/>
                </a:moveTo>
                <a:lnTo>
                  <a:pt x="28" y="291"/>
                </a:lnTo>
                <a:lnTo>
                  <a:pt x="56" y="222"/>
                </a:lnTo>
                <a:lnTo>
                  <a:pt x="83" y="150"/>
                </a:lnTo>
                <a:lnTo>
                  <a:pt x="111" y="75"/>
                </a:lnTo>
                <a:lnTo>
                  <a:pt x="139"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43" name="Line 153">
            <a:extLst>
              <a:ext uri="{FF2B5EF4-FFF2-40B4-BE49-F238E27FC236}">
                <a16:creationId xmlns:a16="http://schemas.microsoft.com/office/drawing/2014/main" id="{D3D58877-990F-4EC1-96AB-02A554C2B38F}"/>
              </a:ext>
            </a:extLst>
          </p:cNvPr>
          <p:cNvSpPr>
            <a:spLocks noChangeShapeType="1"/>
          </p:cNvSpPr>
          <p:nvPr/>
        </p:nvSpPr>
        <p:spPr bwMode="auto">
          <a:xfrm>
            <a:off x="6865938" y="4584700"/>
            <a:ext cx="7937" cy="4381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4" name="Line 154">
            <a:extLst>
              <a:ext uri="{FF2B5EF4-FFF2-40B4-BE49-F238E27FC236}">
                <a16:creationId xmlns:a16="http://schemas.microsoft.com/office/drawing/2014/main" id="{95120B4D-3F53-4307-9BEC-479B4EC963AC}"/>
              </a:ext>
            </a:extLst>
          </p:cNvPr>
          <p:cNvSpPr>
            <a:spLocks noChangeShapeType="1"/>
          </p:cNvSpPr>
          <p:nvPr/>
        </p:nvSpPr>
        <p:spPr bwMode="auto">
          <a:xfrm>
            <a:off x="6886575" y="5013325"/>
            <a:ext cx="533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a:extLst>
              <a:ext uri="{FF2B5EF4-FFF2-40B4-BE49-F238E27FC236}">
                <a16:creationId xmlns:a16="http://schemas.microsoft.com/office/drawing/2014/main" id="{8B4B1EF2-D426-4151-A0DC-42696449C5FC}"/>
              </a:ext>
            </a:extLst>
          </p:cNvPr>
          <p:cNvGrpSpPr>
            <a:grpSpLocks/>
          </p:cNvGrpSpPr>
          <p:nvPr/>
        </p:nvGrpSpPr>
        <p:grpSpPr bwMode="auto">
          <a:xfrm>
            <a:off x="4038600" y="304800"/>
            <a:ext cx="4756150" cy="6096000"/>
            <a:chOff x="2544" y="192"/>
            <a:chExt cx="2996" cy="3840"/>
          </a:xfrm>
        </p:grpSpPr>
        <p:graphicFrame>
          <p:nvGraphicFramePr>
            <p:cNvPr id="18435" name="Object 6">
              <a:extLst>
                <a:ext uri="{FF2B5EF4-FFF2-40B4-BE49-F238E27FC236}">
                  <a16:creationId xmlns:a16="http://schemas.microsoft.com/office/drawing/2014/main" id="{497E6AD0-B3B9-4973-AA8B-D2B7837E78C3}"/>
                </a:ext>
              </a:extLst>
            </p:cNvPr>
            <p:cNvGraphicFramePr>
              <a:graphicFrameLocks noChangeAspect="1"/>
            </p:cNvGraphicFramePr>
            <p:nvPr/>
          </p:nvGraphicFramePr>
          <p:xfrm>
            <a:off x="2544" y="192"/>
            <a:ext cx="2996" cy="3840"/>
          </p:xfrm>
          <a:graphic>
            <a:graphicData uri="http://schemas.openxmlformats.org/presentationml/2006/ole">
              <mc:AlternateContent xmlns:mc="http://schemas.openxmlformats.org/markup-compatibility/2006">
                <mc:Choice xmlns:v="urn:schemas-microsoft-com:vml" Requires="v">
                  <p:oleObj spid="_x0000_s18477" r:id="rId3" imgW="3017160" imgH="3866760" progId="">
                    <p:embed/>
                  </p:oleObj>
                </mc:Choice>
                <mc:Fallback>
                  <p:oleObj r:id="rId3" imgW="3017160" imgH="38667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192"/>
                          <a:ext cx="2996" cy="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472" name="Group 17">
              <a:extLst>
                <a:ext uri="{FF2B5EF4-FFF2-40B4-BE49-F238E27FC236}">
                  <a16:creationId xmlns:a16="http://schemas.microsoft.com/office/drawing/2014/main" id="{115F2283-6588-4759-A400-C2D7FC429F2C}"/>
                </a:ext>
              </a:extLst>
            </p:cNvPr>
            <p:cNvGrpSpPr>
              <a:grpSpLocks/>
            </p:cNvGrpSpPr>
            <p:nvPr/>
          </p:nvGrpSpPr>
          <p:grpSpPr bwMode="auto">
            <a:xfrm>
              <a:off x="2832" y="192"/>
              <a:ext cx="528" cy="3840"/>
              <a:chOff x="2832" y="192"/>
              <a:chExt cx="528" cy="3840"/>
            </a:xfrm>
          </p:grpSpPr>
          <p:sp>
            <p:nvSpPr>
              <p:cNvPr id="18473" name="Line 12">
                <a:extLst>
                  <a:ext uri="{FF2B5EF4-FFF2-40B4-BE49-F238E27FC236}">
                    <a16:creationId xmlns:a16="http://schemas.microsoft.com/office/drawing/2014/main" id="{886F3827-94D2-4699-A1C0-1E3036334E26}"/>
                  </a:ext>
                </a:extLst>
              </p:cNvPr>
              <p:cNvSpPr>
                <a:spLocks noChangeShapeType="1"/>
              </p:cNvSpPr>
              <p:nvPr/>
            </p:nvSpPr>
            <p:spPr bwMode="auto">
              <a:xfrm>
                <a:off x="3216" y="192"/>
                <a:ext cx="0" cy="3840"/>
              </a:xfrm>
              <a:prstGeom prst="line">
                <a:avLst/>
              </a:prstGeom>
              <a:noFill/>
              <a:ln w="1905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74" name="Line 13">
                <a:extLst>
                  <a:ext uri="{FF2B5EF4-FFF2-40B4-BE49-F238E27FC236}">
                    <a16:creationId xmlns:a16="http://schemas.microsoft.com/office/drawing/2014/main" id="{7C3BEFD6-3B46-404F-98F2-8E5E5AE39C29}"/>
                  </a:ext>
                </a:extLst>
              </p:cNvPr>
              <p:cNvSpPr>
                <a:spLocks noChangeShapeType="1"/>
              </p:cNvSpPr>
              <p:nvPr/>
            </p:nvSpPr>
            <p:spPr bwMode="auto">
              <a:xfrm>
                <a:off x="2928" y="192"/>
                <a:ext cx="0" cy="624"/>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75" name="Line 14">
                <a:extLst>
                  <a:ext uri="{FF2B5EF4-FFF2-40B4-BE49-F238E27FC236}">
                    <a16:creationId xmlns:a16="http://schemas.microsoft.com/office/drawing/2014/main" id="{09E358AE-5C36-42E0-94AA-CF5C7972DA9A}"/>
                  </a:ext>
                </a:extLst>
              </p:cNvPr>
              <p:cNvSpPr>
                <a:spLocks noChangeShapeType="1"/>
              </p:cNvSpPr>
              <p:nvPr/>
            </p:nvSpPr>
            <p:spPr bwMode="auto">
              <a:xfrm>
                <a:off x="2928" y="576"/>
                <a:ext cx="288" cy="0"/>
              </a:xfrm>
              <a:prstGeom prst="line">
                <a:avLst/>
              </a:prstGeom>
              <a:noFill/>
              <a:ln w="9525">
                <a:solidFill>
                  <a:srgbClr val="08C427"/>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476" name="Rectangle 16">
                <a:extLst>
                  <a:ext uri="{FF2B5EF4-FFF2-40B4-BE49-F238E27FC236}">
                    <a16:creationId xmlns:a16="http://schemas.microsoft.com/office/drawing/2014/main" id="{9BAF9F60-8435-4B83-8377-ACA7EBD6B2FD}"/>
                  </a:ext>
                </a:extLst>
              </p:cNvPr>
              <p:cNvSpPr>
                <a:spLocks noChangeArrowheads="1"/>
              </p:cNvSpPr>
              <p:nvPr/>
            </p:nvSpPr>
            <p:spPr bwMode="auto">
              <a:xfrm>
                <a:off x="2832" y="528"/>
                <a:ext cx="52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b="1">
                    <a:solidFill>
                      <a:srgbClr val="08C427"/>
                    </a:solidFill>
                    <a:latin typeface="宋体" panose="02010600030101010101" pitchFamily="2" charset="-122"/>
                  </a:rPr>
                  <a:t>α=9</a:t>
                </a:r>
                <a:r>
                  <a:rPr kumimoji="0" lang="en-US" altLang="zh-CN" sz="1600" b="1">
                    <a:solidFill>
                      <a:srgbClr val="08C427"/>
                    </a:solidFill>
                    <a:latin typeface="宋体" panose="02010600030101010101" pitchFamily="2" charset="-122"/>
                  </a:rPr>
                  <a:t>0</a:t>
                </a:r>
                <a:r>
                  <a:rPr kumimoji="0" lang="en-US" altLang="zh-CN" sz="1600" b="1" baseline="30000">
                    <a:solidFill>
                      <a:srgbClr val="08C427"/>
                    </a:solidFill>
                    <a:latin typeface="宋体" panose="02010600030101010101" pitchFamily="2" charset="-122"/>
                  </a:rPr>
                  <a:t>0</a:t>
                </a:r>
              </a:p>
            </p:txBody>
          </p:sp>
        </p:grpSp>
      </p:grpSp>
      <p:sp>
        <p:nvSpPr>
          <p:cNvPr id="18437" name="Rectangle 2">
            <a:extLst>
              <a:ext uri="{FF2B5EF4-FFF2-40B4-BE49-F238E27FC236}">
                <a16:creationId xmlns:a16="http://schemas.microsoft.com/office/drawing/2014/main" id="{EC58D6FB-0298-4923-90D9-8176EA8840D9}"/>
              </a:ext>
            </a:extLst>
          </p:cNvPr>
          <p:cNvSpPr>
            <a:spLocks noGrp="1" noChangeArrowheads="1"/>
          </p:cNvSpPr>
          <p:nvPr>
            <p:ph type="title"/>
          </p:nvPr>
        </p:nvSpPr>
        <p:spPr>
          <a:xfrm>
            <a:off x="609600" y="304800"/>
            <a:ext cx="1600200" cy="685800"/>
          </a:xfrm>
        </p:spPr>
        <p:txBody>
          <a:bodyPr/>
          <a:lstStyle/>
          <a:p>
            <a:pPr eaLnBrk="1" hangingPunct="1"/>
            <a:r>
              <a:rPr lang="en-US" altLang="zh-CN" sz="3200" b="1">
                <a:solidFill>
                  <a:srgbClr val="040408"/>
                </a:solidFill>
                <a:latin typeface="宋体" panose="02010600030101010101" pitchFamily="2" charset="-122"/>
              </a:rPr>
              <a:t>α=9</a:t>
            </a:r>
            <a:r>
              <a:rPr kumimoji="0" lang="en-US" altLang="zh-CN" sz="3200" b="1">
                <a:solidFill>
                  <a:srgbClr val="040408"/>
                </a:solidFill>
                <a:latin typeface="宋体" panose="02010600030101010101" pitchFamily="2" charset="-122"/>
              </a:rPr>
              <a:t>0</a:t>
            </a:r>
            <a:r>
              <a:rPr kumimoji="0" lang="en-US" altLang="zh-CN" sz="3200" b="1" baseline="30000">
                <a:solidFill>
                  <a:srgbClr val="040408"/>
                </a:solidFill>
                <a:latin typeface="宋体" panose="02010600030101010101" pitchFamily="2" charset="-122"/>
              </a:rPr>
              <a:t>0</a:t>
            </a:r>
          </a:p>
        </p:txBody>
      </p:sp>
      <p:graphicFrame>
        <p:nvGraphicFramePr>
          <p:cNvPr id="18434" name="Object 4">
            <a:extLst>
              <a:ext uri="{FF2B5EF4-FFF2-40B4-BE49-F238E27FC236}">
                <a16:creationId xmlns:a16="http://schemas.microsoft.com/office/drawing/2014/main" id="{09977793-D7A1-4E6B-97E5-196DC084652F}"/>
              </a:ext>
            </a:extLst>
          </p:cNvPr>
          <p:cNvGraphicFramePr>
            <a:graphicFrameLocks noChangeAspect="1"/>
          </p:cNvGraphicFramePr>
          <p:nvPr/>
        </p:nvGraphicFramePr>
        <p:xfrm>
          <a:off x="685800" y="1143000"/>
          <a:ext cx="3657600" cy="2505075"/>
        </p:xfrm>
        <a:graphic>
          <a:graphicData uri="http://schemas.openxmlformats.org/presentationml/2006/ole">
            <mc:AlternateContent xmlns:mc="http://schemas.openxmlformats.org/markup-compatibility/2006">
              <mc:Choice xmlns:v="urn:schemas-microsoft-com:vml" Requires="v">
                <p:oleObj spid="_x0000_s18478" r:id="rId5" imgW="1874160" imgH="1281960" progId="">
                  <p:embed/>
                </p:oleObj>
              </mc:Choice>
              <mc:Fallback>
                <p:oleObj r:id="rId5" imgW="1874160" imgH="128196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143000"/>
                        <a:ext cx="36576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5" name="Rectangle 7">
            <a:extLst>
              <a:ext uri="{FF2B5EF4-FFF2-40B4-BE49-F238E27FC236}">
                <a16:creationId xmlns:a16="http://schemas.microsoft.com/office/drawing/2014/main" id="{A6CD605B-137A-4A23-9620-134722559C5D}"/>
              </a:ext>
            </a:extLst>
          </p:cNvPr>
          <p:cNvSpPr>
            <a:spLocks noChangeArrowheads="1"/>
          </p:cNvSpPr>
          <p:nvPr/>
        </p:nvSpPr>
        <p:spPr bwMode="auto">
          <a:xfrm>
            <a:off x="0" y="3810000"/>
            <a:ext cx="42672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eaLnBrk="0" hangingPunct="0">
              <a:tabLst>
                <a:tab pos="3429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3429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3429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3429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3429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3429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3429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3429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3429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200" b="1">
                <a:latin typeface="Times New Roman" panose="02020603050405020304" pitchFamily="18" charset="0"/>
              </a:rPr>
              <a:t>       </a:t>
            </a:r>
            <a:r>
              <a:rPr lang="zh-CN" altLang="en-US" sz="1800" b="1">
                <a:solidFill>
                  <a:srgbClr val="040408"/>
                </a:solidFill>
                <a:latin typeface="宋体" panose="02010600030101010101" pitchFamily="2" charset="-122"/>
              </a:rPr>
              <a:t>小结</a:t>
            </a:r>
            <a:endParaRPr lang="zh-CN" altLang="en-US" sz="1800">
              <a:solidFill>
                <a:srgbClr val="040408"/>
              </a:solidFill>
              <a:latin typeface="宋体" panose="02010600030101010101" pitchFamily="2" charset="-122"/>
            </a:endParaRPr>
          </a:p>
          <a:p>
            <a:pPr algn="just"/>
            <a:r>
              <a:rPr lang="en-US" altLang="zh-CN" sz="1800">
                <a:solidFill>
                  <a:srgbClr val="040408"/>
                </a:solidFill>
                <a:latin typeface="宋体" panose="02010600030101010101" pitchFamily="2" charset="-122"/>
              </a:rPr>
              <a:t>v</a:t>
            </a:r>
            <a:r>
              <a:rPr lang="en-US" altLang="zh-CN" sz="1800">
                <a:solidFill>
                  <a:srgbClr val="040408"/>
                </a:solidFill>
                <a:latin typeface="Times New Roman" panose="02020603050405020304" pitchFamily="18" charset="0"/>
              </a:rPr>
              <a:t>    </a:t>
            </a:r>
            <a:r>
              <a:rPr lang="en-US" altLang="zh-CN" sz="1800">
                <a:solidFill>
                  <a:srgbClr val="040408"/>
                </a:solidFill>
                <a:latin typeface="宋体" panose="02010600030101010101" pitchFamily="2" charset="-122"/>
              </a:rPr>
              <a:t>   </a:t>
            </a:r>
            <a:r>
              <a:rPr lang="zh-CN" altLang="en-US" sz="1800">
                <a:solidFill>
                  <a:srgbClr val="040408"/>
                </a:solidFill>
                <a:latin typeface="宋体" panose="02010600030101010101" pitchFamily="2" charset="-122"/>
              </a:rPr>
              <a:t>当</a:t>
            </a:r>
            <a:r>
              <a:rPr lang="en-US" altLang="zh-CN" sz="1800" b="1" i="1">
                <a:solidFill>
                  <a:srgbClr val="040408"/>
                </a:solidFill>
                <a:latin typeface="宋体" panose="02010600030101010101" pitchFamily="2" charset="-122"/>
              </a:rPr>
              <a:t>a</a:t>
            </a:r>
            <a:r>
              <a:rPr lang="en-US" altLang="zh-CN" sz="1800" b="1">
                <a:solidFill>
                  <a:srgbClr val="040408"/>
                </a:solidFill>
                <a:latin typeface="宋体" panose="02010600030101010101" pitchFamily="2" charset="-122"/>
              </a:rPr>
              <a:t>≤60</a:t>
            </a:r>
            <a:r>
              <a:rPr lang="en-US" altLang="zh-CN" sz="1800" b="1">
                <a:solidFill>
                  <a:srgbClr val="040408"/>
                </a:solidFill>
                <a:latin typeface="宋体" panose="02010600030101010101" pitchFamily="2" charset="-122"/>
                <a:sym typeface="Symbol" panose="05050102010706020507" pitchFamily="18" charset="2"/>
              </a:rPr>
              <a:t></a:t>
            </a:r>
            <a:r>
              <a:rPr lang="zh-CN" altLang="en-US" sz="1800">
                <a:solidFill>
                  <a:srgbClr val="040408"/>
                </a:solidFill>
                <a:latin typeface="宋体" panose="02010600030101010101" pitchFamily="2" charset="-122"/>
              </a:rPr>
              <a:t>时，</a:t>
            </a:r>
            <a:r>
              <a:rPr lang="en-US" altLang="zh-CN" sz="1800" b="1" i="1">
                <a:solidFill>
                  <a:srgbClr val="040408"/>
                </a:solidFill>
                <a:latin typeface="宋体" panose="02010600030101010101" pitchFamily="2" charset="-122"/>
                <a:sym typeface="Symbol" panose="05050102010706020507" pitchFamily="18" charset="2"/>
              </a:rPr>
              <a:t>u</a:t>
            </a:r>
            <a:r>
              <a:rPr lang="en-US" altLang="zh-CN" sz="1800" b="1">
                <a:solidFill>
                  <a:srgbClr val="040408"/>
                </a:solidFill>
                <a:latin typeface="宋体" panose="02010600030101010101" pitchFamily="2" charset="-122"/>
                <a:sym typeface="Symbol" panose="05050102010706020507" pitchFamily="18" charset="2"/>
              </a:rPr>
              <a:t>d</a:t>
            </a:r>
            <a:r>
              <a:rPr lang="zh-CN" altLang="en-US" sz="1800">
                <a:solidFill>
                  <a:srgbClr val="040408"/>
                </a:solidFill>
                <a:latin typeface="宋体" panose="02010600030101010101" pitchFamily="2" charset="-122"/>
                <a:sym typeface="Symbol" panose="05050102010706020507" pitchFamily="18" charset="2"/>
              </a:rPr>
              <a:t>波形均连续，对</a:t>
            </a:r>
          </a:p>
          <a:p>
            <a:pPr algn="just"/>
            <a:r>
              <a:rPr lang="zh-CN" altLang="en-US" sz="1800">
                <a:solidFill>
                  <a:srgbClr val="040408"/>
                </a:solidFill>
                <a:latin typeface="宋体" panose="02010600030101010101" pitchFamily="2" charset="-122"/>
                <a:sym typeface="Symbol" panose="05050102010706020507" pitchFamily="18" charset="2"/>
              </a:rPr>
              <a:t>  于电阻负载，</a:t>
            </a:r>
            <a:r>
              <a:rPr lang="en-US" altLang="zh-CN" sz="1800" b="1" i="1">
                <a:solidFill>
                  <a:srgbClr val="040408"/>
                </a:solidFill>
                <a:latin typeface="宋体" panose="02010600030101010101" pitchFamily="2" charset="-122"/>
                <a:sym typeface="Symbol" panose="05050102010706020507" pitchFamily="18" charset="2"/>
              </a:rPr>
              <a:t>i</a:t>
            </a:r>
            <a:r>
              <a:rPr lang="en-US" altLang="zh-CN" sz="1800" b="1">
                <a:solidFill>
                  <a:srgbClr val="040408"/>
                </a:solidFill>
                <a:latin typeface="宋体" panose="02010600030101010101" pitchFamily="2" charset="-122"/>
                <a:sym typeface="Symbol" panose="05050102010706020507" pitchFamily="18" charset="2"/>
              </a:rPr>
              <a:t>d</a:t>
            </a:r>
            <a:r>
              <a:rPr lang="zh-CN" altLang="en-US" sz="1800">
                <a:solidFill>
                  <a:srgbClr val="040408"/>
                </a:solidFill>
                <a:latin typeface="宋体" panose="02010600030101010101" pitchFamily="2" charset="-122"/>
                <a:sym typeface="Symbol" panose="05050102010706020507" pitchFamily="18" charset="2"/>
              </a:rPr>
              <a:t>波形与</a:t>
            </a:r>
            <a:r>
              <a:rPr lang="en-US" altLang="zh-CN" sz="1800" b="1" i="1">
                <a:solidFill>
                  <a:srgbClr val="040408"/>
                </a:solidFill>
                <a:latin typeface="宋体" panose="02010600030101010101" pitchFamily="2" charset="-122"/>
                <a:sym typeface="Symbol" panose="05050102010706020507" pitchFamily="18" charset="2"/>
              </a:rPr>
              <a:t>u</a:t>
            </a:r>
            <a:r>
              <a:rPr lang="en-US" altLang="zh-CN" sz="1800" b="1">
                <a:solidFill>
                  <a:srgbClr val="040408"/>
                </a:solidFill>
                <a:latin typeface="宋体" panose="02010600030101010101" pitchFamily="2" charset="-122"/>
                <a:sym typeface="Symbol" panose="05050102010706020507" pitchFamily="18" charset="2"/>
              </a:rPr>
              <a:t>d</a:t>
            </a:r>
            <a:r>
              <a:rPr lang="zh-CN" altLang="en-US" sz="1800">
                <a:solidFill>
                  <a:srgbClr val="040408"/>
                </a:solidFill>
                <a:latin typeface="宋体" panose="02010600030101010101" pitchFamily="2" charset="-122"/>
                <a:sym typeface="Symbol" panose="05050102010706020507" pitchFamily="18" charset="2"/>
              </a:rPr>
              <a:t>波形形状</a:t>
            </a:r>
          </a:p>
          <a:p>
            <a:pPr algn="just"/>
            <a:r>
              <a:rPr lang="zh-CN" altLang="en-US" sz="1800">
                <a:solidFill>
                  <a:srgbClr val="040408"/>
                </a:solidFill>
                <a:latin typeface="宋体" panose="02010600030101010101" pitchFamily="2" charset="-122"/>
                <a:sym typeface="Symbol" panose="05050102010706020507" pitchFamily="18" charset="2"/>
              </a:rPr>
              <a:t>  一样，也连续；</a:t>
            </a:r>
            <a:endParaRPr lang="zh-CN" altLang="en-US" sz="1800" b="1">
              <a:solidFill>
                <a:srgbClr val="040408"/>
              </a:solidFill>
              <a:latin typeface="宋体" panose="02010600030101010101" pitchFamily="2" charset="-122"/>
              <a:sym typeface="Symbol" panose="05050102010706020507" pitchFamily="18" charset="2"/>
            </a:endParaRPr>
          </a:p>
          <a:p>
            <a:pPr algn="just"/>
            <a:r>
              <a:rPr lang="en-US" altLang="zh-CN" sz="1800" b="1">
                <a:solidFill>
                  <a:srgbClr val="040408"/>
                </a:solidFill>
                <a:latin typeface="宋体" panose="02010600030101010101" pitchFamily="2" charset="-122"/>
                <a:sym typeface="Symbol" panose="05050102010706020507" pitchFamily="18" charset="2"/>
              </a:rPr>
              <a:t>v</a:t>
            </a:r>
            <a:r>
              <a:rPr lang="en-US" altLang="zh-CN" sz="1800" b="1">
                <a:solidFill>
                  <a:srgbClr val="040408"/>
                </a:solidFill>
                <a:latin typeface="Times New Roman" panose="02020603050405020304" pitchFamily="18" charset="0"/>
                <a:sym typeface="Symbol" panose="05050102010706020507" pitchFamily="18" charset="2"/>
              </a:rPr>
              <a:t>    </a:t>
            </a:r>
            <a:r>
              <a:rPr lang="en-US" altLang="zh-CN" sz="1800" b="1">
                <a:solidFill>
                  <a:srgbClr val="040408"/>
                </a:solidFill>
                <a:latin typeface="宋体" panose="02010600030101010101" pitchFamily="2" charset="-122"/>
                <a:sym typeface="Symbol" panose="05050102010706020507" pitchFamily="18" charset="2"/>
              </a:rPr>
              <a:t>   </a:t>
            </a:r>
            <a:r>
              <a:rPr lang="zh-CN" altLang="en-US" sz="1800" b="1">
                <a:solidFill>
                  <a:srgbClr val="040408"/>
                </a:solidFill>
                <a:latin typeface="宋体" panose="02010600030101010101" pitchFamily="2" charset="-122"/>
                <a:sym typeface="Symbol" panose="05050102010706020507" pitchFamily="18" charset="2"/>
              </a:rPr>
              <a:t>当</a:t>
            </a:r>
            <a:r>
              <a:rPr lang="en-US" altLang="zh-CN" sz="1800" b="1" i="1">
                <a:solidFill>
                  <a:srgbClr val="040408"/>
                </a:solidFill>
                <a:latin typeface="宋体" panose="02010600030101010101" pitchFamily="2" charset="-122"/>
                <a:sym typeface="Symbol" panose="05050102010706020507" pitchFamily="18" charset="2"/>
              </a:rPr>
              <a:t>a</a:t>
            </a:r>
            <a:r>
              <a:rPr lang="en-US" altLang="zh-CN" sz="1800" b="1">
                <a:solidFill>
                  <a:srgbClr val="040408"/>
                </a:solidFill>
                <a:latin typeface="宋体" panose="02010600030101010101" pitchFamily="2" charset="-122"/>
                <a:sym typeface="Symbol" panose="05050102010706020507" pitchFamily="18" charset="2"/>
              </a:rPr>
              <a:t>&gt;60</a:t>
            </a:r>
            <a:r>
              <a:rPr lang="zh-CN" altLang="en-US" sz="1800">
                <a:solidFill>
                  <a:srgbClr val="040408"/>
                </a:solidFill>
                <a:latin typeface="宋体" panose="02010600030101010101" pitchFamily="2" charset="-122"/>
              </a:rPr>
              <a:t>时，</a:t>
            </a:r>
            <a:r>
              <a:rPr lang="en-US" altLang="zh-CN" sz="1800" b="1" i="1">
                <a:solidFill>
                  <a:srgbClr val="040408"/>
                </a:solidFill>
                <a:latin typeface="宋体" panose="02010600030101010101" pitchFamily="2" charset="-122"/>
                <a:sym typeface="Symbol" panose="05050102010706020507" pitchFamily="18" charset="2"/>
              </a:rPr>
              <a:t>u</a:t>
            </a:r>
            <a:r>
              <a:rPr lang="en-US" altLang="zh-CN" sz="1800" b="1">
                <a:solidFill>
                  <a:srgbClr val="040408"/>
                </a:solidFill>
                <a:latin typeface="宋体" panose="02010600030101010101" pitchFamily="2" charset="-122"/>
                <a:sym typeface="Symbol" panose="05050102010706020507" pitchFamily="18" charset="2"/>
              </a:rPr>
              <a:t>d</a:t>
            </a:r>
            <a:r>
              <a:rPr lang="zh-CN" altLang="en-US" sz="1800">
                <a:solidFill>
                  <a:srgbClr val="040408"/>
                </a:solidFill>
                <a:latin typeface="宋体" panose="02010600030101010101" pitchFamily="2" charset="-122"/>
                <a:sym typeface="Symbol" panose="05050102010706020507" pitchFamily="18" charset="2"/>
              </a:rPr>
              <a:t>波形每</a:t>
            </a:r>
            <a:r>
              <a:rPr lang="en-US" altLang="zh-CN" sz="1800" b="1">
                <a:solidFill>
                  <a:srgbClr val="040408"/>
                </a:solidFill>
                <a:latin typeface="宋体" panose="02010600030101010101" pitchFamily="2" charset="-122"/>
                <a:sym typeface="Symbol" panose="05050102010706020507" pitchFamily="18" charset="2"/>
              </a:rPr>
              <a:t>60</a:t>
            </a:r>
            <a:r>
              <a:rPr lang="zh-CN" altLang="en-US" sz="1800" b="1">
                <a:solidFill>
                  <a:srgbClr val="040408"/>
                </a:solidFill>
                <a:latin typeface="宋体" panose="02010600030101010101" pitchFamily="2" charset="-122"/>
              </a:rPr>
              <a:t>中有一段</a:t>
            </a:r>
          </a:p>
          <a:p>
            <a:pPr algn="just"/>
            <a:r>
              <a:rPr lang="zh-CN" altLang="en-US" sz="1800" b="1">
                <a:solidFill>
                  <a:srgbClr val="040408"/>
                </a:solidFill>
                <a:latin typeface="宋体" panose="02010600030101010101" pitchFamily="2" charset="-122"/>
              </a:rPr>
              <a:t>  为零，</a:t>
            </a:r>
            <a:r>
              <a:rPr lang="en-US" altLang="zh-CN" sz="1800" b="1" i="1">
                <a:solidFill>
                  <a:srgbClr val="040408"/>
                </a:solidFill>
                <a:latin typeface="宋体" panose="02010600030101010101" pitchFamily="2" charset="-122"/>
                <a:sym typeface="Symbol" panose="05050102010706020507" pitchFamily="18" charset="2"/>
              </a:rPr>
              <a:t>u</a:t>
            </a:r>
            <a:r>
              <a:rPr lang="en-US" altLang="zh-CN" sz="1800" b="1">
                <a:solidFill>
                  <a:srgbClr val="040408"/>
                </a:solidFill>
                <a:latin typeface="宋体" panose="02010600030101010101" pitchFamily="2" charset="-122"/>
                <a:sym typeface="Symbol" panose="05050102010706020507" pitchFamily="18" charset="2"/>
              </a:rPr>
              <a:t>d</a:t>
            </a:r>
            <a:r>
              <a:rPr lang="zh-CN" altLang="en-US" sz="1800">
                <a:solidFill>
                  <a:srgbClr val="040408"/>
                </a:solidFill>
                <a:latin typeface="宋体" panose="02010600030101010101" pitchFamily="2" charset="-122"/>
                <a:sym typeface="Symbol" panose="05050102010706020507" pitchFamily="18" charset="2"/>
              </a:rPr>
              <a:t>波形不能出现负值；</a:t>
            </a:r>
            <a:endParaRPr lang="zh-CN" altLang="en-US" sz="1800" b="1">
              <a:solidFill>
                <a:srgbClr val="040408"/>
              </a:solidFill>
              <a:latin typeface="宋体" panose="02010600030101010101" pitchFamily="2" charset="-122"/>
              <a:sym typeface="Symbol" panose="05050102010706020507" pitchFamily="18" charset="2"/>
            </a:endParaRPr>
          </a:p>
          <a:p>
            <a:pPr algn="just"/>
            <a:r>
              <a:rPr lang="en-US" altLang="zh-CN" sz="1800" b="1">
                <a:solidFill>
                  <a:srgbClr val="040408"/>
                </a:solidFill>
                <a:latin typeface="宋体" panose="02010600030101010101" pitchFamily="2" charset="-122"/>
                <a:sym typeface="Symbol" panose="05050102010706020507" pitchFamily="18" charset="2"/>
              </a:rPr>
              <a:t>v</a:t>
            </a:r>
            <a:r>
              <a:rPr lang="en-US" altLang="zh-CN" sz="1800" b="1">
                <a:solidFill>
                  <a:srgbClr val="040408"/>
                </a:solidFill>
                <a:latin typeface="Times New Roman" panose="02020603050405020304" pitchFamily="18" charset="0"/>
                <a:sym typeface="Symbol" panose="05050102010706020507" pitchFamily="18" charset="2"/>
              </a:rPr>
              <a:t>  </a:t>
            </a:r>
            <a:r>
              <a:rPr lang="en-US" altLang="zh-CN" sz="1800" b="1">
                <a:solidFill>
                  <a:srgbClr val="040408"/>
                </a:solidFill>
                <a:latin typeface="宋体" panose="02010600030101010101" pitchFamily="2" charset="-122"/>
                <a:sym typeface="Symbol" panose="05050102010706020507" pitchFamily="18" charset="2"/>
              </a:rPr>
              <a:t>    </a:t>
            </a:r>
            <a:r>
              <a:rPr lang="zh-CN" altLang="en-US" sz="1800" b="1">
                <a:solidFill>
                  <a:srgbClr val="040408"/>
                </a:solidFill>
                <a:latin typeface="宋体" panose="02010600030101010101" pitchFamily="2" charset="-122"/>
                <a:sym typeface="Symbol" panose="05050102010706020507" pitchFamily="18" charset="2"/>
              </a:rPr>
              <a:t>带电阻负载时三相桥式全控整流</a:t>
            </a:r>
          </a:p>
          <a:p>
            <a:pPr algn="just"/>
            <a:r>
              <a:rPr lang="zh-CN" altLang="en-US" sz="1800" b="1">
                <a:solidFill>
                  <a:srgbClr val="040408"/>
                </a:solidFill>
                <a:latin typeface="宋体" panose="02010600030101010101" pitchFamily="2" charset="-122"/>
                <a:sym typeface="Symbol" panose="05050102010706020507" pitchFamily="18" charset="2"/>
              </a:rPr>
              <a:t>  电路</a:t>
            </a:r>
            <a:r>
              <a:rPr lang="en-US" altLang="zh-CN" sz="1800" b="1" i="1">
                <a:solidFill>
                  <a:srgbClr val="040408"/>
                </a:solidFill>
                <a:latin typeface="宋体" panose="02010600030101010101" pitchFamily="2" charset="-122"/>
                <a:sym typeface="Symbol" panose="05050102010706020507" pitchFamily="18" charset="2"/>
              </a:rPr>
              <a:t>a </a:t>
            </a:r>
            <a:r>
              <a:rPr lang="zh-CN" altLang="en-US" sz="1800" b="1">
                <a:solidFill>
                  <a:srgbClr val="040408"/>
                </a:solidFill>
                <a:latin typeface="宋体" panose="02010600030101010101" pitchFamily="2" charset="-122"/>
                <a:sym typeface="Symbol" panose="05050102010706020507" pitchFamily="18" charset="2"/>
              </a:rPr>
              <a:t>角的移相范围是</a:t>
            </a:r>
            <a:r>
              <a:rPr lang="en-US" altLang="zh-CN" sz="1800" b="1">
                <a:solidFill>
                  <a:srgbClr val="040408"/>
                </a:solidFill>
                <a:latin typeface="宋体" panose="02010600030101010101" pitchFamily="2" charset="-122"/>
                <a:sym typeface="Symbol" panose="05050102010706020507" pitchFamily="18" charset="2"/>
              </a:rPr>
              <a:t>120</a:t>
            </a:r>
            <a:endParaRPr lang="en-US" altLang="zh-CN" sz="1800" b="1">
              <a:solidFill>
                <a:srgbClr val="040408"/>
              </a:solidFill>
              <a:latin typeface="宋体" panose="02010600030101010101" pitchFamily="2" charset="-122"/>
            </a:endParaRPr>
          </a:p>
          <a:p>
            <a:endParaRPr lang="en-US" altLang="zh-CN" sz="1800" b="1">
              <a:solidFill>
                <a:srgbClr val="040408"/>
              </a:solidFill>
              <a:latin typeface="宋体" panose="02010600030101010101" pitchFamily="2" charset="-122"/>
              <a:sym typeface="Symbol" panose="05050102010706020507" pitchFamily="18" charset="2"/>
            </a:endParaRPr>
          </a:p>
        </p:txBody>
      </p:sp>
      <p:grpSp>
        <p:nvGrpSpPr>
          <p:cNvPr id="4" name="Group 19">
            <a:extLst>
              <a:ext uri="{FF2B5EF4-FFF2-40B4-BE49-F238E27FC236}">
                <a16:creationId xmlns:a16="http://schemas.microsoft.com/office/drawing/2014/main" id="{B236622B-B8E5-420A-9641-0AC201A2E244}"/>
              </a:ext>
            </a:extLst>
          </p:cNvPr>
          <p:cNvGrpSpPr>
            <a:grpSpLocks/>
          </p:cNvGrpSpPr>
          <p:nvPr/>
        </p:nvGrpSpPr>
        <p:grpSpPr bwMode="auto">
          <a:xfrm>
            <a:off x="4953000" y="2438400"/>
            <a:ext cx="304800" cy="381000"/>
            <a:chOff x="2928" y="1536"/>
            <a:chExt cx="192" cy="240"/>
          </a:xfrm>
        </p:grpSpPr>
        <p:sp>
          <p:nvSpPr>
            <p:cNvPr id="18469" name="Line 20">
              <a:extLst>
                <a:ext uri="{FF2B5EF4-FFF2-40B4-BE49-F238E27FC236}">
                  <a16:creationId xmlns:a16="http://schemas.microsoft.com/office/drawing/2014/main" id="{59811056-7710-47D6-A224-0B5ABA1121EA}"/>
                </a:ext>
              </a:extLst>
            </p:cNvPr>
            <p:cNvSpPr>
              <a:spLocks noChangeShapeType="1"/>
            </p:cNvSpPr>
            <p:nvPr/>
          </p:nvSpPr>
          <p:spPr bwMode="auto">
            <a:xfrm>
              <a:off x="2928" y="1776"/>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70" name="Line 21">
              <a:extLst>
                <a:ext uri="{FF2B5EF4-FFF2-40B4-BE49-F238E27FC236}">
                  <a16:creationId xmlns:a16="http://schemas.microsoft.com/office/drawing/2014/main" id="{2734E662-12B3-425C-AFB6-0BCFFBF3955B}"/>
                </a:ext>
              </a:extLst>
            </p:cNvPr>
            <p:cNvSpPr>
              <a:spLocks noChangeShapeType="1"/>
            </p:cNvSpPr>
            <p:nvPr/>
          </p:nvSpPr>
          <p:spPr bwMode="auto">
            <a:xfrm flipV="1">
              <a:off x="3024" y="1536"/>
              <a:ext cx="0"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71" name="Line 22">
              <a:extLst>
                <a:ext uri="{FF2B5EF4-FFF2-40B4-BE49-F238E27FC236}">
                  <a16:creationId xmlns:a16="http://schemas.microsoft.com/office/drawing/2014/main" id="{4AEA144E-4749-45BB-9B5A-A5624B2AE460}"/>
                </a:ext>
              </a:extLst>
            </p:cNvPr>
            <p:cNvSpPr>
              <a:spLocks noChangeShapeType="1"/>
            </p:cNvSpPr>
            <p:nvPr/>
          </p:nvSpPr>
          <p:spPr bwMode="auto">
            <a:xfrm>
              <a:off x="3024" y="1536"/>
              <a:ext cx="96"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 name="Group 23">
            <a:extLst>
              <a:ext uri="{FF2B5EF4-FFF2-40B4-BE49-F238E27FC236}">
                <a16:creationId xmlns:a16="http://schemas.microsoft.com/office/drawing/2014/main" id="{C97318E1-FF96-4E9F-9861-7C377835E0B5}"/>
              </a:ext>
            </a:extLst>
          </p:cNvPr>
          <p:cNvGrpSpPr>
            <a:grpSpLocks/>
          </p:cNvGrpSpPr>
          <p:nvPr/>
        </p:nvGrpSpPr>
        <p:grpSpPr bwMode="auto">
          <a:xfrm>
            <a:off x="5257800" y="2438400"/>
            <a:ext cx="304800" cy="381000"/>
            <a:chOff x="2928" y="1536"/>
            <a:chExt cx="192" cy="240"/>
          </a:xfrm>
        </p:grpSpPr>
        <p:sp>
          <p:nvSpPr>
            <p:cNvPr id="18466" name="Line 24">
              <a:extLst>
                <a:ext uri="{FF2B5EF4-FFF2-40B4-BE49-F238E27FC236}">
                  <a16:creationId xmlns:a16="http://schemas.microsoft.com/office/drawing/2014/main" id="{79AF7E01-6CCE-4FB3-868F-2DFFAE3C8565}"/>
                </a:ext>
              </a:extLst>
            </p:cNvPr>
            <p:cNvSpPr>
              <a:spLocks noChangeShapeType="1"/>
            </p:cNvSpPr>
            <p:nvPr/>
          </p:nvSpPr>
          <p:spPr bwMode="auto">
            <a:xfrm>
              <a:off x="2928" y="1776"/>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7" name="Line 25">
              <a:extLst>
                <a:ext uri="{FF2B5EF4-FFF2-40B4-BE49-F238E27FC236}">
                  <a16:creationId xmlns:a16="http://schemas.microsoft.com/office/drawing/2014/main" id="{A89E2A5D-CDB8-4668-ABF3-F38A86370A59}"/>
                </a:ext>
              </a:extLst>
            </p:cNvPr>
            <p:cNvSpPr>
              <a:spLocks noChangeShapeType="1"/>
            </p:cNvSpPr>
            <p:nvPr/>
          </p:nvSpPr>
          <p:spPr bwMode="auto">
            <a:xfrm flipV="1">
              <a:off x="3024" y="1536"/>
              <a:ext cx="0"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8" name="Line 26">
              <a:extLst>
                <a:ext uri="{FF2B5EF4-FFF2-40B4-BE49-F238E27FC236}">
                  <a16:creationId xmlns:a16="http://schemas.microsoft.com/office/drawing/2014/main" id="{35BE975F-5355-41E0-A931-1AF384E020DA}"/>
                </a:ext>
              </a:extLst>
            </p:cNvPr>
            <p:cNvSpPr>
              <a:spLocks noChangeShapeType="1"/>
            </p:cNvSpPr>
            <p:nvPr/>
          </p:nvSpPr>
          <p:spPr bwMode="auto">
            <a:xfrm>
              <a:off x="3024" y="1536"/>
              <a:ext cx="96"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27">
            <a:extLst>
              <a:ext uri="{FF2B5EF4-FFF2-40B4-BE49-F238E27FC236}">
                <a16:creationId xmlns:a16="http://schemas.microsoft.com/office/drawing/2014/main" id="{4B4746E8-2F03-4773-A5C9-246F0BA75E5F}"/>
              </a:ext>
            </a:extLst>
          </p:cNvPr>
          <p:cNvGrpSpPr>
            <a:grpSpLocks/>
          </p:cNvGrpSpPr>
          <p:nvPr/>
        </p:nvGrpSpPr>
        <p:grpSpPr bwMode="auto">
          <a:xfrm>
            <a:off x="5638800" y="2438400"/>
            <a:ext cx="304800" cy="381000"/>
            <a:chOff x="2928" y="1536"/>
            <a:chExt cx="192" cy="240"/>
          </a:xfrm>
        </p:grpSpPr>
        <p:sp>
          <p:nvSpPr>
            <p:cNvPr id="18463" name="Line 28">
              <a:extLst>
                <a:ext uri="{FF2B5EF4-FFF2-40B4-BE49-F238E27FC236}">
                  <a16:creationId xmlns:a16="http://schemas.microsoft.com/office/drawing/2014/main" id="{16287E0D-EA7A-46C9-8043-9385E53D54F0}"/>
                </a:ext>
              </a:extLst>
            </p:cNvPr>
            <p:cNvSpPr>
              <a:spLocks noChangeShapeType="1"/>
            </p:cNvSpPr>
            <p:nvPr/>
          </p:nvSpPr>
          <p:spPr bwMode="auto">
            <a:xfrm>
              <a:off x="2928" y="1776"/>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4" name="Line 29">
              <a:extLst>
                <a:ext uri="{FF2B5EF4-FFF2-40B4-BE49-F238E27FC236}">
                  <a16:creationId xmlns:a16="http://schemas.microsoft.com/office/drawing/2014/main" id="{1AB6502F-F3F2-45D9-9F09-7E972A31688A}"/>
                </a:ext>
              </a:extLst>
            </p:cNvPr>
            <p:cNvSpPr>
              <a:spLocks noChangeShapeType="1"/>
            </p:cNvSpPr>
            <p:nvPr/>
          </p:nvSpPr>
          <p:spPr bwMode="auto">
            <a:xfrm flipV="1">
              <a:off x="3024" y="1536"/>
              <a:ext cx="0"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5" name="Line 30">
              <a:extLst>
                <a:ext uri="{FF2B5EF4-FFF2-40B4-BE49-F238E27FC236}">
                  <a16:creationId xmlns:a16="http://schemas.microsoft.com/office/drawing/2014/main" id="{DC0C514F-2AC4-4662-83F1-1C422426AD9C}"/>
                </a:ext>
              </a:extLst>
            </p:cNvPr>
            <p:cNvSpPr>
              <a:spLocks noChangeShapeType="1"/>
            </p:cNvSpPr>
            <p:nvPr/>
          </p:nvSpPr>
          <p:spPr bwMode="auto">
            <a:xfrm>
              <a:off x="3024" y="1536"/>
              <a:ext cx="96"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 name="Group 31">
            <a:extLst>
              <a:ext uri="{FF2B5EF4-FFF2-40B4-BE49-F238E27FC236}">
                <a16:creationId xmlns:a16="http://schemas.microsoft.com/office/drawing/2014/main" id="{E3366E8B-B26F-4ED4-9684-D969C6351951}"/>
              </a:ext>
            </a:extLst>
          </p:cNvPr>
          <p:cNvGrpSpPr>
            <a:grpSpLocks/>
          </p:cNvGrpSpPr>
          <p:nvPr/>
        </p:nvGrpSpPr>
        <p:grpSpPr bwMode="auto">
          <a:xfrm>
            <a:off x="5943600" y="2438400"/>
            <a:ext cx="304800" cy="381000"/>
            <a:chOff x="2928" y="1536"/>
            <a:chExt cx="192" cy="240"/>
          </a:xfrm>
        </p:grpSpPr>
        <p:sp>
          <p:nvSpPr>
            <p:cNvPr id="18460" name="Line 32">
              <a:extLst>
                <a:ext uri="{FF2B5EF4-FFF2-40B4-BE49-F238E27FC236}">
                  <a16:creationId xmlns:a16="http://schemas.microsoft.com/office/drawing/2014/main" id="{8EFCEB0B-FADB-4DC4-BEDD-B7180682FAFC}"/>
                </a:ext>
              </a:extLst>
            </p:cNvPr>
            <p:cNvSpPr>
              <a:spLocks noChangeShapeType="1"/>
            </p:cNvSpPr>
            <p:nvPr/>
          </p:nvSpPr>
          <p:spPr bwMode="auto">
            <a:xfrm>
              <a:off x="2928" y="1776"/>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1" name="Line 33">
              <a:extLst>
                <a:ext uri="{FF2B5EF4-FFF2-40B4-BE49-F238E27FC236}">
                  <a16:creationId xmlns:a16="http://schemas.microsoft.com/office/drawing/2014/main" id="{91C27C39-0293-483C-8EA4-240D18C910DE}"/>
                </a:ext>
              </a:extLst>
            </p:cNvPr>
            <p:cNvSpPr>
              <a:spLocks noChangeShapeType="1"/>
            </p:cNvSpPr>
            <p:nvPr/>
          </p:nvSpPr>
          <p:spPr bwMode="auto">
            <a:xfrm flipV="1">
              <a:off x="3024" y="1536"/>
              <a:ext cx="0"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2" name="Line 34">
              <a:extLst>
                <a:ext uri="{FF2B5EF4-FFF2-40B4-BE49-F238E27FC236}">
                  <a16:creationId xmlns:a16="http://schemas.microsoft.com/office/drawing/2014/main" id="{80E3297B-3028-4DD7-A6BA-374B7EC25B8D}"/>
                </a:ext>
              </a:extLst>
            </p:cNvPr>
            <p:cNvSpPr>
              <a:spLocks noChangeShapeType="1"/>
            </p:cNvSpPr>
            <p:nvPr/>
          </p:nvSpPr>
          <p:spPr bwMode="auto">
            <a:xfrm>
              <a:off x="3024" y="1536"/>
              <a:ext cx="96"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 name="Group 35">
            <a:extLst>
              <a:ext uri="{FF2B5EF4-FFF2-40B4-BE49-F238E27FC236}">
                <a16:creationId xmlns:a16="http://schemas.microsoft.com/office/drawing/2014/main" id="{D2ED3D7C-CF32-4D43-B1B8-B2E51117B161}"/>
              </a:ext>
            </a:extLst>
          </p:cNvPr>
          <p:cNvGrpSpPr>
            <a:grpSpLocks/>
          </p:cNvGrpSpPr>
          <p:nvPr/>
        </p:nvGrpSpPr>
        <p:grpSpPr bwMode="auto">
          <a:xfrm>
            <a:off x="6248400" y="2438400"/>
            <a:ext cx="304800" cy="381000"/>
            <a:chOff x="2928" y="1536"/>
            <a:chExt cx="192" cy="240"/>
          </a:xfrm>
        </p:grpSpPr>
        <p:sp>
          <p:nvSpPr>
            <p:cNvPr id="18457" name="Line 36">
              <a:extLst>
                <a:ext uri="{FF2B5EF4-FFF2-40B4-BE49-F238E27FC236}">
                  <a16:creationId xmlns:a16="http://schemas.microsoft.com/office/drawing/2014/main" id="{B90BB845-69BA-4884-9D34-EA45B61BB1BD}"/>
                </a:ext>
              </a:extLst>
            </p:cNvPr>
            <p:cNvSpPr>
              <a:spLocks noChangeShapeType="1"/>
            </p:cNvSpPr>
            <p:nvPr/>
          </p:nvSpPr>
          <p:spPr bwMode="auto">
            <a:xfrm>
              <a:off x="2928" y="1776"/>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58" name="Line 37">
              <a:extLst>
                <a:ext uri="{FF2B5EF4-FFF2-40B4-BE49-F238E27FC236}">
                  <a16:creationId xmlns:a16="http://schemas.microsoft.com/office/drawing/2014/main" id="{68702373-CF82-4F0B-A2FE-2EFC7FC3DC4D}"/>
                </a:ext>
              </a:extLst>
            </p:cNvPr>
            <p:cNvSpPr>
              <a:spLocks noChangeShapeType="1"/>
            </p:cNvSpPr>
            <p:nvPr/>
          </p:nvSpPr>
          <p:spPr bwMode="auto">
            <a:xfrm flipV="1">
              <a:off x="3024" y="1536"/>
              <a:ext cx="0"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59" name="Line 38">
              <a:extLst>
                <a:ext uri="{FF2B5EF4-FFF2-40B4-BE49-F238E27FC236}">
                  <a16:creationId xmlns:a16="http://schemas.microsoft.com/office/drawing/2014/main" id="{15558A35-8EAF-41C9-B2F5-B391D1B7986E}"/>
                </a:ext>
              </a:extLst>
            </p:cNvPr>
            <p:cNvSpPr>
              <a:spLocks noChangeShapeType="1"/>
            </p:cNvSpPr>
            <p:nvPr/>
          </p:nvSpPr>
          <p:spPr bwMode="auto">
            <a:xfrm>
              <a:off x="3024" y="1536"/>
              <a:ext cx="96"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48">
            <a:extLst>
              <a:ext uri="{FF2B5EF4-FFF2-40B4-BE49-F238E27FC236}">
                <a16:creationId xmlns:a16="http://schemas.microsoft.com/office/drawing/2014/main" id="{A41768C8-785B-4501-A282-DA00F383892D}"/>
              </a:ext>
            </a:extLst>
          </p:cNvPr>
          <p:cNvGrpSpPr>
            <a:grpSpLocks/>
          </p:cNvGrpSpPr>
          <p:nvPr/>
        </p:nvGrpSpPr>
        <p:grpSpPr bwMode="auto">
          <a:xfrm>
            <a:off x="6553200" y="2438400"/>
            <a:ext cx="990600" cy="381000"/>
            <a:chOff x="4128" y="1536"/>
            <a:chExt cx="624" cy="240"/>
          </a:xfrm>
        </p:grpSpPr>
        <p:grpSp>
          <p:nvGrpSpPr>
            <p:cNvPr id="18445" name="Group 11">
              <a:extLst>
                <a:ext uri="{FF2B5EF4-FFF2-40B4-BE49-F238E27FC236}">
                  <a16:creationId xmlns:a16="http://schemas.microsoft.com/office/drawing/2014/main" id="{EB6683A4-AEC3-4419-B3A3-5D731F785378}"/>
                </a:ext>
              </a:extLst>
            </p:cNvPr>
            <p:cNvGrpSpPr>
              <a:grpSpLocks/>
            </p:cNvGrpSpPr>
            <p:nvPr/>
          </p:nvGrpSpPr>
          <p:grpSpPr bwMode="auto">
            <a:xfrm>
              <a:off x="4560" y="1536"/>
              <a:ext cx="192" cy="240"/>
              <a:chOff x="2928" y="1536"/>
              <a:chExt cx="192" cy="240"/>
            </a:xfrm>
          </p:grpSpPr>
          <p:sp>
            <p:nvSpPr>
              <p:cNvPr id="18454" name="Line 8">
                <a:extLst>
                  <a:ext uri="{FF2B5EF4-FFF2-40B4-BE49-F238E27FC236}">
                    <a16:creationId xmlns:a16="http://schemas.microsoft.com/office/drawing/2014/main" id="{5097563C-D871-4FB1-AB50-EE891FAD1A7D}"/>
                  </a:ext>
                </a:extLst>
              </p:cNvPr>
              <p:cNvSpPr>
                <a:spLocks noChangeShapeType="1"/>
              </p:cNvSpPr>
              <p:nvPr/>
            </p:nvSpPr>
            <p:spPr bwMode="auto">
              <a:xfrm>
                <a:off x="2928" y="1776"/>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55" name="Line 9">
                <a:extLst>
                  <a:ext uri="{FF2B5EF4-FFF2-40B4-BE49-F238E27FC236}">
                    <a16:creationId xmlns:a16="http://schemas.microsoft.com/office/drawing/2014/main" id="{0A32E1C1-97D0-44C4-848A-04A8CBEA9807}"/>
                  </a:ext>
                </a:extLst>
              </p:cNvPr>
              <p:cNvSpPr>
                <a:spLocks noChangeShapeType="1"/>
              </p:cNvSpPr>
              <p:nvPr/>
            </p:nvSpPr>
            <p:spPr bwMode="auto">
              <a:xfrm flipV="1">
                <a:off x="3024" y="1536"/>
                <a:ext cx="0"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56" name="Line 10">
                <a:extLst>
                  <a:ext uri="{FF2B5EF4-FFF2-40B4-BE49-F238E27FC236}">
                    <a16:creationId xmlns:a16="http://schemas.microsoft.com/office/drawing/2014/main" id="{2B0786FC-1C66-4812-8EAA-055652281012}"/>
                  </a:ext>
                </a:extLst>
              </p:cNvPr>
              <p:cNvSpPr>
                <a:spLocks noChangeShapeType="1"/>
              </p:cNvSpPr>
              <p:nvPr/>
            </p:nvSpPr>
            <p:spPr bwMode="auto">
              <a:xfrm>
                <a:off x="3024" y="1536"/>
                <a:ext cx="96"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446" name="Group 40">
              <a:extLst>
                <a:ext uri="{FF2B5EF4-FFF2-40B4-BE49-F238E27FC236}">
                  <a16:creationId xmlns:a16="http://schemas.microsoft.com/office/drawing/2014/main" id="{99C6F25C-040B-49B5-BF2D-6A8C82E779E1}"/>
                </a:ext>
              </a:extLst>
            </p:cNvPr>
            <p:cNvGrpSpPr>
              <a:grpSpLocks/>
            </p:cNvGrpSpPr>
            <p:nvPr/>
          </p:nvGrpSpPr>
          <p:grpSpPr bwMode="auto">
            <a:xfrm>
              <a:off x="4128" y="1536"/>
              <a:ext cx="192" cy="240"/>
              <a:chOff x="2928" y="1536"/>
              <a:chExt cx="192" cy="240"/>
            </a:xfrm>
          </p:grpSpPr>
          <p:sp>
            <p:nvSpPr>
              <p:cNvPr id="18451" name="Line 41">
                <a:extLst>
                  <a:ext uri="{FF2B5EF4-FFF2-40B4-BE49-F238E27FC236}">
                    <a16:creationId xmlns:a16="http://schemas.microsoft.com/office/drawing/2014/main" id="{51181370-FA85-4811-A508-996D18747BA0}"/>
                  </a:ext>
                </a:extLst>
              </p:cNvPr>
              <p:cNvSpPr>
                <a:spLocks noChangeShapeType="1"/>
              </p:cNvSpPr>
              <p:nvPr/>
            </p:nvSpPr>
            <p:spPr bwMode="auto">
              <a:xfrm>
                <a:off x="2928" y="1776"/>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52" name="Line 42">
                <a:extLst>
                  <a:ext uri="{FF2B5EF4-FFF2-40B4-BE49-F238E27FC236}">
                    <a16:creationId xmlns:a16="http://schemas.microsoft.com/office/drawing/2014/main" id="{F62F0508-23CD-4EBF-AA5B-3C501F95A298}"/>
                  </a:ext>
                </a:extLst>
              </p:cNvPr>
              <p:cNvSpPr>
                <a:spLocks noChangeShapeType="1"/>
              </p:cNvSpPr>
              <p:nvPr/>
            </p:nvSpPr>
            <p:spPr bwMode="auto">
              <a:xfrm flipV="1">
                <a:off x="3024" y="1536"/>
                <a:ext cx="0"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53" name="Line 43">
                <a:extLst>
                  <a:ext uri="{FF2B5EF4-FFF2-40B4-BE49-F238E27FC236}">
                    <a16:creationId xmlns:a16="http://schemas.microsoft.com/office/drawing/2014/main" id="{047D8623-808B-48A3-94DB-E4B774453D0B}"/>
                  </a:ext>
                </a:extLst>
              </p:cNvPr>
              <p:cNvSpPr>
                <a:spLocks noChangeShapeType="1"/>
              </p:cNvSpPr>
              <p:nvPr/>
            </p:nvSpPr>
            <p:spPr bwMode="auto">
              <a:xfrm>
                <a:off x="3024" y="1536"/>
                <a:ext cx="96"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447" name="Group 44">
              <a:extLst>
                <a:ext uri="{FF2B5EF4-FFF2-40B4-BE49-F238E27FC236}">
                  <a16:creationId xmlns:a16="http://schemas.microsoft.com/office/drawing/2014/main" id="{EFD96A02-F470-4796-842C-D106FD6F7EDF}"/>
                </a:ext>
              </a:extLst>
            </p:cNvPr>
            <p:cNvGrpSpPr>
              <a:grpSpLocks/>
            </p:cNvGrpSpPr>
            <p:nvPr/>
          </p:nvGrpSpPr>
          <p:grpSpPr bwMode="auto">
            <a:xfrm>
              <a:off x="4368" y="1536"/>
              <a:ext cx="192" cy="240"/>
              <a:chOff x="2928" y="1536"/>
              <a:chExt cx="192" cy="240"/>
            </a:xfrm>
          </p:grpSpPr>
          <p:sp>
            <p:nvSpPr>
              <p:cNvPr id="18448" name="Line 45">
                <a:extLst>
                  <a:ext uri="{FF2B5EF4-FFF2-40B4-BE49-F238E27FC236}">
                    <a16:creationId xmlns:a16="http://schemas.microsoft.com/office/drawing/2014/main" id="{C2361ADB-5190-4C72-B0B8-CF63CFC77EDD}"/>
                  </a:ext>
                </a:extLst>
              </p:cNvPr>
              <p:cNvSpPr>
                <a:spLocks noChangeShapeType="1"/>
              </p:cNvSpPr>
              <p:nvPr/>
            </p:nvSpPr>
            <p:spPr bwMode="auto">
              <a:xfrm>
                <a:off x="2928" y="1776"/>
                <a:ext cx="96"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49" name="Line 46">
                <a:extLst>
                  <a:ext uri="{FF2B5EF4-FFF2-40B4-BE49-F238E27FC236}">
                    <a16:creationId xmlns:a16="http://schemas.microsoft.com/office/drawing/2014/main" id="{5DD49FFD-30B3-4F52-ABD3-873A59222BD2}"/>
                  </a:ext>
                </a:extLst>
              </p:cNvPr>
              <p:cNvSpPr>
                <a:spLocks noChangeShapeType="1"/>
              </p:cNvSpPr>
              <p:nvPr/>
            </p:nvSpPr>
            <p:spPr bwMode="auto">
              <a:xfrm flipV="1">
                <a:off x="3024" y="1536"/>
                <a:ext cx="0"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50" name="Line 47">
                <a:extLst>
                  <a:ext uri="{FF2B5EF4-FFF2-40B4-BE49-F238E27FC236}">
                    <a16:creationId xmlns:a16="http://schemas.microsoft.com/office/drawing/2014/main" id="{B4344779-665E-40D4-A385-D5DB9D10F2B6}"/>
                  </a:ext>
                </a:extLst>
              </p:cNvPr>
              <p:cNvSpPr>
                <a:spLocks noChangeShapeType="1"/>
              </p:cNvSpPr>
              <p:nvPr/>
            </p:nvSpPr>
            <p:spPr bwMode="auto">
              <a:xfrm>
                <a:off x="3024" y="1536"/>
                <a:ext cx="96" cy="24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ppt_w/2"/>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ppt_x</p:attrName>
                                        </p:attrNameLst>
                                      </p:cBhvr>
                                      <p:tavLst>
                                        <p:tav tm="0">
                                          <p:val>
                                            <p:strVal val="#ppt_x-#ppt_w/2"/>
                                          </p:val>
                                        </p:tav>
                                        <p:tav tm="100000">
                                          <p:val>
                                            <p:strVal val="#ppt_x"/>
                                          </p:val>
                                        </p:tav>
                                      </p:tavLst>
                                    </p:anim>
                                    <p:anim calcmode="lin" valueType="num">
                                      <p:cBhvr>
                                        <p:cTn id="21" dur="500" fill="hold"/>
                                        <p:tgtEl>
                                          <p:spTgt spid="5"/>
                                        </p:tgtEl>
                                        <p:attrNameLst>
                                          <p:attrName>ppt_y</p:attrName>
                                        </p:attrNameLst>
                                      </p:cBhvr>
                                      <p:tavLst>
                                        <p:tav tm="0">
                                          <p:val>
                                            <p:strVal val="#ppt_y"/>
                                          </p:val>
                                        </p:tav>
                                        <p:tav tm="100000">
                                          <p:val>
                                            <p:strVal val="#ppt_y"/>
                                          </p:val>
                                        </p:tav>
                                      </p:tavLst>
                                    </p:anim>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ppt_w/2"/>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ppt_x</p:attrName>
                                        </p:attrNameLst>
                                      </p:cBhvr>
                                      <p:tavLst>
                                        <p:tav tm="0">
                                          <p:val>
                                            <p:strVal val="#ppt_x-#ppt_w/2"/>
                                          </p:val>
                                        </p:tav>
                                        <p:tav tm="100000">
                                          <p:val>
                                            <p:strVal val="#ppt_x"/>
                                          </p:val>
                                        </p:tav>
                                      </p:tavLst>
                                    </p:anim>
                                    <p:anim calcmode="lin" valueType="num">
                                      <p:cBhvr>
                                        <p:cTn id="37" dur="500" fill="hold"/>
                                        <p:tgtEl>
                                          <p:spTgt spid="7"/>
                                        </p:tgtEl>
                                        <p:attrNameLst>
                                          <p:attrName>ppt_y</p:attrName>
                                        </p:attrNameLst>
                                      </p:cBhvr>
                                      <p:tavLst>
                                        <p:tav tm="0">
                                          <p:val>
                                            <p:strVal val="#ppt_y"/>
                                          </p:val>
                                        </p:tav>
                                        <p:tav tm="100000">
                                          <p:val>
                                            <p:strVal val="#ppt_y"/>
                                          </p:val>
                                        </p:tav>
                                      </p:tavLst>
                                    </p:anim>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ppt_x</p:attrName>
                                        </p:attrNameLst>
                                      </p:cBhvr>
                                      <p:tavLst>
                                        <p:tav tm="0">
                                          <p:val>
                                            <p:strVal val="#ppt_x-#ppt_w/2"/>
                                          </p:val>
                                        </p:tav>
                                        <p:tav tm="100000">
                                          <p:val>
                                            <p:strVal val="#ppt_x"/>
                                          </p:val>
                                        </p:tav>
                                      </p:tavLst>
                                    </p:anim>
                                    <p:anim calcmode="lin" valueType="num">
                                      <p:cBhvr>
                                        <p:cTn id="45" dur="500" fill="hold"/>
                                        <p:tgtEl>
                                          <p:spTgt spid="8"/>
                                        </p:tgtEl>
                                        <p:attrNameLst>
                                          <p:attrName>ppt_y</p:attrName>
                                        </p:attrNameLst>
                                      </p:cBhvr>
                                      <p:tavLst>
                                        <p:tav tm="0">
                                          <p:val>
                                            <p:strVal val="#ppt_y"/>
                                          </p:val>
                                        </p:tav>
                                        <p:tav tm="100000">
                                          <p:val>
                                            <p:strVal val="#ppt_y"/>
                                          </p:val>
                                        </p:tav>
                                      </p:tavLst>
                                    </p:anim>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ppt_x</p:attrName>
                                        </p:attrNameLst>
                                      </p:cBhvr>
                                      <p:tavLst>
                                        <p:tav tm="0">
                                          <p:val>
                                            <p:strVal val="#ppt_x-#ppt_w/2"/>
                                          </p:val>
                                        </p:tav>
                                        <p:tav tm="100000">
                                          <p:val>
                                            <p:strVal val="#ppt_x"/>
                                          </p:val>
                                        </p:tav>
                                      </p:tavLst>
                                    </p:anim>
                                    <p:anim calcmode="lin" valueType="num">
                                      <p:cBhvr>
                                        <p:cTn id="53" dur="500" fill="hold"/>
                                        <p:tgtEl>
                                          <p:spTgt spid="9"/>
                                        </p:tgtEl>
                                        <p:attrNameLst>
                                          <p:attrName>ppt_y</p:attrName>
                                        </p:attrNameLst>
                                      </p:cBhvr>
                                      <p:tavLst>
                                        <p:tav tm="0">
                                          <p:val>
                                            <p:strVal val="#ppt_y"/>
                                          </p:val>
                                        </p:tav>
                                        <p:tav tm="100000">
                                          <p:val>
                                            <p:strVal val="#ppt_y"/>
                                          </p:val>
                                        </p:tav>
                                      </p:tavLst>
                                    </p:anim>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43015"/>
                                        </p:tgtEl>
                                        <p:attrNameLst>
                                          <p:attrName>style.visibility</p:attrName>
                                        </p:attrNameLst>
                                      </p:cBhvr>
                                      <p:to>
                                        <p:strVal val="visible"/>
                                      </p:to>
                                    </p:set>
                                    <p:animEffect transition="in" filter="blinds(horizontal)">
                                      <p:cBhvr>
                                        <p:cTn id="60" dur="500"/>
                                        <p:tgtEl>
                                          <p:spTgt spid="43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a:extLst>
              <a:ext uri="{FF2B5EF4-FFF2-40B4-BE49-F238E27FC236}">
                <a16:creationId xmlns:a16="http://schemas.microsoft.com/office/drawing/2014/main" id="{69C9FA55-4C99-43D1-9A5C-B9C8CCCA9616}"/>
              </a:ext>
            </a:extLst>
          </p:cNvPr>
          <p:cNvSpPr>
            <a:spLocks noGrp="1" noChangeArrowheads="1"/>
          </p:cNvSpPr>
          <p:nvPr>
            <p:ph type="title"/>
          </p:nvPr>
        </p:nvSpPr>
        <p:spPr>
          <a:xfrm>
            <a:off x="152400" y="533400"/>
            <a:ext cx="3429000" cy="533400"/>
          </a:xfrm>
        </p:spPr>
        <p:txBody>
          <a:bodyPr/>
          <a:lstStyle/>
          <a:p>
            <a:pPr eaLnBrk="1" hangingPunct="1"/>
            <a:r>
              <a:rPr lang="zh-CN" altLang="en-US" sz="2800" b="1">
                <a:solidFill>
                  <a:srgbClr val="040408"/>
                </a:solidFill>
                <a:latin typeface="Times New Roman" panose="02020603050405020304" pitchFamily="18" charset="0"/>
              </a:rPr>
              <a:t>二、</a:t>
            </a:r>
            <a:r>
              <a:rPr lang="zh-CN" altLang="en-US" sz="2400" b="1">
                <a:solidFill>
                  <a:srgbClr val="040408"/>
                </a:solidFill>
                <a:latin typeface="宋体" panose="02010600030101010101" pitchFamily="2" charset="-122"/>
              </a:rPr>
              <a:t>三相桥式全控整流电路</a:t>
            </a:r>
            <a:r>
              <a:rPr lang="zh-CN" altLang="en-US" sz="2800" b="1">
                <a:solidFill>
                  <a:srgbClr val="040408"/>
                </a:solidFill>
                <a:latin typeface="Times New Roman" panose="02020603050405020304" pitchFamily="18" charset="0"/>
              </a:rPr>
              <a:t>阻感负</a:t>
            </a:r>
            <a:r>
              <a:rPr lang="zh-CN" altLang="en-US" sz="2800" b="1">
                <a:solidFill>
                  <a:srgbClr val="040408"/>
                </a:solidFill>
              </a:rPr>
              <a:t>载</a:t>
            </a:r>
          </a:p>
        </p:txBody>
      </p:sp>
      <p:graphicFrame>
        <p:nvGraphicFramePr>
          <p:cNvPr id="19458" name="Object 4">
            <a:extLst>
              <a:ext uri="{FF2B5EF4-FFF2-40B4-BE49-F238E27FC236}">
                <a16:creationId xmlns:a16="http://schemas.microsoft.com/office/drawing/2014/main" id="{6887721B-FE1A-49E5-9162-3115E0ABBB88}"/>
              </a:ext>
            </a:extLst>
          </p:cNvPr>
          <p:cNvGraphicFramePr>
            <a:graphicFrameLocks noChangeAspect="1"/>
          </p:cNvGraphicFramePr>
          <p:nvPr/>
        </p:nvGraphicFramePr>
        <p:xfrm>
          <a:off x="4495800" y="152400"/>
          <a:ext cx="3048000" cy="2085975"/>
        </p:xfrm>
        <a:graphic>
          <a:graphicData uri="http://schemas.openxmlformats.org/presentationml/2006/ole">
            <mc:AlternateContent xmlns:mc="http://schemas.openxmlformats.org/markup-compatibility/2006">
              <mc:Choice xmlns:v="urn:schemas-microsoft-com:vml" Requires="v">
                <p:oleObj spid="_x0000_s19498" r:id="rId3" imgW="1874160" imgH="1281960" progId="">
                  <p:embed/>
                </p:oleObj>
              </mc:Choice>
              <mc:Fallback>
                <p:oleObj r:id="rId3" imgW="1874160" imgH="128196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52400"/>
                        <a:ext cx="30480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1" name="Object 5">
            <a:extLst>
              <a:ext uri="{FF2B5EF4-FFF2-40B4-BE49-F238E27FC236}">
                <a16:creationId xmlns:a16="http://schemas.microsoft.com/office/drawing/2014/main" id="{059DC8D9-6CF4-456B-AFD1-5D32BC663A44}"/>
              </a:ext>
            </a:extLst>
          </p:cNvPr>
          <p:cNvGraphicFramePr>
            <a:graphicFrameLocks noChangeAspect="1"/>
          </p:cNvGraphicFramePr>
          <p:nvPr/>
        </p:nvGraphicFramePr>
        <p:xfrm>
          <a:off x="228600" y="2133600"/>
          <a:ext cx="4495800" cy="4216400"/>
        </p:xfrm>
        <a:graphic>
          <a:graphicData uri="http://schemas.openxmlformats.org/presentationml/2006/ole">
            <mc:AlternateContent xmlns:mc="http://schemas.openxmlformats.org/markup-compatibility/2006">
              <mc:Choice xmlns:v="urn:schemas-microsoft-com:vml" Requires="v">
                <p:oleObj spid="_x0000_s19499" r:id="rId5" imgW="3024360" imgH="2837160" progId="">
                  <p:embed/>
                </p:oleObj>
              </mc:Choice>
              <mc:Fallback>
                <p:oleObj r:id="rId5" imgW="3024360" imgH="283716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133600"/>
                        <a:ext cx="44958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2" name="Object 6">
            <a:extLst>
              <a:ext uri="{FF2B5EF4-FFF2-40B4-BE49-F238E27FC236}">
                <a16:creationId xmlns:a16="http://schemas.microsoft.com/office/drawing/2014/main" id="{CC149CFE-149C-4200-9655-0978F7D27595}"/>
              </a:ext>
            </a:extLst>
          </p:cNvPr>
          <p:cNvGraphicFramePr>
            <a:graphicFrameLocks noChangeAspect="1"/>
          </p:cNvGraphicFramePr>
          <p:nvPr/>
        </p:nvGraphicFramePr>
        <p:xfrm>
          <a:off x="4876800" y="2209800"/>
          <a:ext cx="4038600" cy="4010025"/>
        </p:xfrm>
        <a:graphic>
          <a:graphicData uri="http://schemas.openxmlformats.org/presentationml/2006/ole">
            <mc:AlternateContent xmlns:mc="http://schemas.openxmlformats.org/markup-compatibility/2006">
              <mc:Choice xmlns:v="urn:schemas-microsoft-com:vml" Requires="v">
                <p:oleObj spid="_x0000_s19500" r:id="rId7" imgW="3017160" imgH="2995560" progId="">
                  <p:embed/>
                </p:oleObj>
              </mc:Choice>
              <mc:Fallback>
                <p:oleObj r:id="rId7" imgW="3017160" imgH="2995560"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2209800"/>
                        <a:ext cx="40386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3" name="Rectangle 7">
            <a:extLst>
              <a:ext uri="{FF2B5EF4-FFF2-40B4-BE49-F238E27FC236}">
                <a16:creationId xmlns:a16="http://schemas.microsoft.com/office/drawing/2014/main" id="{D1319ACE-6EF2-4631-A2D2-1C2AF4ADBBD8}"/>
              </a:ext>
            </a:extLst>
          </p:cNvPr>
          <p:cNvSpPr>
            <a:spLocks noChangeArrowheads="1"/>
          </p:cNvSpPr>
          <p:nvPr/>
        </p:nvSpPr>
        <p:spPr bwMode="auto">
          <a:xfrm>
            <a:off x="609600" y="6172200"/>
            <a:ext cx="41148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a:solidFill>
                  <a:srgbClr val="040408"/>
                </a:solidFill>
                <a:latin typeface="Times New Roman" panose="02020603050405020304" pitchFamily="18" charset="0"/>
              </a:rPr>
              <a:t>图</a:t>
            </a:r>
            <a:r>
              <a:rPr lang="en-US" altLang="zh-CN" sz="1400">
                <a:solidFill>
                  <a:srgbClr val="040408"/>
                </a:solidFill>
              </a:rPr>
              <a:t>1</a:t>
            </a:r>
            <a:r>
              <a:rPr lang="en-US" altLang="zh-CN" sz="1400">
                <a:solidFill>
                  <a:srgbClr val="040408"/>
                </a:solidFill>
                <a:latin typeface="Times New Roman" panose="02020603050405020304" pitchFamily="18" charset="0"/>
              </a:rPr>
              <a:t>  </a:t>
            </a:r>
            <a:r>
              <a:rPr lang="zh-CN" altLang="en-US" sz="1400">
                <a:solidFill>
                  <a:srgbClr val="040408"/>
                </a:solidFill>
                <a:latin typeface="Times New Roman" panose="02020603050405020304" pitchFamily="18" charset="0"/>
              </a:rPr>
              <a:t>三相桥式全控整流电路带阻感负载</a:t>
            </a:r>
            <a:r>
              <a:rPr lang="en-US" altLang="zh-CN" sz="1400" i="1">
                <a:solidFill>
                  <a:srgbClr val="040408"/>
                </a:solidFill>
              </a:rPr>
              <a:t>a</a:t>
            </a:r>
            <a:r>
              <a:rPr lang="en-US" altLang="zh-CN" sz="1400">
                <a:solidFill>
                  <a:srgbClr val="040408"/>
                </a:solidFill>
                <a:latin typeface="Times New Roman" panose="02020603050405020304" pitchFamily="18" charset="0"/>
              </a:rPr>
              <a:t> =0</a:t>
            </a:r>
            <a:r>
              <a:rPr lang="en-US" altLang="zh-CN" sz="1400">
                <a:solidFill>
                  <a:srgbClr val="040408"/>
                </a:solidFill>
                <a:latin typeface="Times New Roman" panose="02020603050405020304" pitchFamily="18" charset="0"/>
                <a:sym typeface="Symbol" panose="05050102010706020507" pitchFamily="18" charset="2"/>
              </a:rPr>
              <a:t></a:t>
            </a:r>
            <a:r>
              <a:rPr lang="zh-CN" altLang="en-US" sz="1400">
                <a:solidFill>
                  <a:srgbClr val="040408"/>
                </a:solidFill>
                <a:latin typeface="Times New Roman" panose="02020603050405020304" pitchFamily="18" charset="0"/>
              </a:rPr>
              <a:t>时的波形</a:t>
            </a:r>
            <a:endParaRPr lang="zh-CN" altLang="en-US" sz="1400">
              <a:solidFill>
                <a:srgbClr val="040408"/>
              </a:solidFill>
              <a:sym typeface="Symbol" panose="05050102010706020507" pitchFamily="18" charset="2"/>
            </a:endParaRPr>
          </a:p>
          <a:p>
            <a:endParaRPr lang="en-US" altLang="zh-CN" sz="1400">
              <a:solidFill>
                <a:srgbClr val="040408"/>
              </a:solidFill>
              <a:latin typeface="Times New Roman" panose="02020603050405020304" pitchFamily="18" charset="0"/>
              <a:sym typeface="Symbol" panose="05050102010706020507" pitchFamily="18" charset="2"/>
            </a:endParaRPr>
          </a:p>
        </p:txBody>
      </p:sp>
      <p:sp>
        <p:nvSpPr>
          <p:cNvPr id="45064" name="Rectangle 8">
            <a:extLst>
              <a:ext uri="{FF2B5EF4-FFF2-40B4-BE49-F238E27FC236}">
                <a16:creationId xmlns:a16="http://schemas.microsoft.com/office/drawing/2014/main" id="{814E05B6-5A1A-4132-8550-0333BD895575}"/>
              </a:ext>
            </a:extLst>
          </p:cNvPr>
          <p:cNvSpPr>
            <a:spLocks noChangeArrowheads="1"/>
          </p:cNvSpPr>
          <p:nvPr/>
        </p:nvSpPr>
        <p:spPr bwMode="auto">
          <a:xfrm>
            <a:off x="5029200" y="6127750"/>
            <a:ext cx="41148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a:solidFill>
                  <a:srgbClr val="040408"/>
                </a:solidFill>
                <a:latin typeface="Times New Roman" panose="02020603050405020304" pitchFamily="18" charset="0"/>
              </a:rPr>
              <a:t>图</a:t>
            </a:r>
            <a:r>
              <a:rPr lang="en-US" altLang="zh-CN" sz="1400">
                <a:solidFill>
                  <a:srgbClr val="040408"/>
                </a:solidFill>
              </a:rPr>
              <a:t>2</a:t>
            </a:r>
            <a:r>
              <a:rPr lang="en-US" altLang="zh-CN" sz="1400">
                <a:solidFill>
                  <a:srgbClr val="040408"/>
                </a:solidFill>
                <a:latin typeface="Times New Roman" panose="02020603050405020304" pitchFamily="18" charset="0"/>
              </a:rPr>
              <a:t>  </a:t>
            </a:r>
            <a:r>
              <a:rPr lang="zh-CN" altLang="en-US" sz="1400">
                <a:solidFill>
                  <a:srgbClr val="040408"/>
                </a:solidFill>
                <a:latin typeface="Times New Roman" panose="02020603050405020304" pitchFamily="18" charset="0"/>
              </a:rPr>
              <a:t>三相桥式全控整流电路带阻感负载</a:t>
            </a:r>
            <a:r>
              <a:rPr lang="en-US" altLang="zh-CN" sz="1400" i="1">
                <a:solidFill>
                  <a:srgbClr val="040408"/>
                </a:solidFill>
              </a:rPr>
              <a:t>a</a:t>
            </a:r>
            <a:r>
              <a:rPr lang="en-US" altLang="zh-CN" sz="1400">
                <a:solidFill>
                  <a:srgbClr val="040408"/>
                </a:solidFill>
                <a:latin typeface="Times New Roman" panose="02020603050405020304" pitchFamily="18" charset="0"/>
              </a:rPr>
              <a:t> =30</a:t>
            </a:r>
            <a:r>
              <a:rPr lang="en-US" altLang="zh-CN" sz="1400">
                <a:solidFill>
                  <a:srgbClr val="040408"/>
                </a:solidFill>
                <a:latin typeface="Times New Roman" panose="02020603050405020304" pitchFamily="18" charset="0"/>
                <a:sym typeface="Symbol" panose="05050102010706020507" pitchFamily="18" charset="2"/>
              </a:rPr>
              <a:t></a:t>
            </a:r>
            <a:r>
              <a:rPr lang="zh-CN" altLang="en-US" sz="1400">
                <a:solidFill>
                  <a:srgbClr val="040408"/>
                </a:solidFill>
                <a:latin typeface="Times New Roman" panose="02020603050405020304" pitchFamily="18" charset="0"/>
              </a:rPr>
              <a:t>时的波形</a:t>
            </a:r>
            <a:endParaRPr lang="zh-CN" altLang="en-US" sz="1400">
              <a:solidFill>
                <a:srgbClr val="040408"/>
              </a:solidFill>
              <a:sym typeface="Symbol" panose="05050102010706020507" pitchFamily="18" charset="2"/>
            </a:endParaRPr>
          </a:p>
          <a:p>
            <a:endParaRPr lang="en-US" altLang="zh-CN" sz="1400">
              <a:solidFill>
                <a:srgbClr val="040408"/>
              </a:solidFill>
              <a:latin typeface="Times New Roman" panose="02020603050405020304" pitchFamily="18" charset="0"/>
              <a:sym typeface="Symbol" panose="05050102010706020507" pitchFamily="18" charset="2"/>
            </a:endParaRPr>
          </a:p>
        </p:txBody>
      </p:sp>
      <p:grpSp>
        <p:nvGrpSpPr>
          <p:cNvPr id="2" name="Group 23">
            <a:extLst>
              <a:ext uri="{FF2B5EF4-FFF2-40B4-BE49-F238E27FC236}">
                <a16:creationId xmlns:a16="http://schemas.microsoft.com/office/drawing/2014/main" id="{8E0F2DEC-5C8D-43AE-BBA9-A8C04EFD395D}"/>
              </a:ext>
            </a:extLst>
          </p:cNvPr>
          <p:cNvGrpSpPr>
            <a:grpSpLocks/>
          </p:cNvGrpSpPr>
          <p:nvPr/>
        </p:nvGrpSpPr>
        <p:grpSpPr bwMode="auto">
          <a:xfrm>
            <a:off x="838200" y="3810000"/>
            <a:ext cx="3352800" cy="76200"/>
            <a:chOff x="528" y="2400"/>
            <a:chExt cx="2112" cy="48"/>
          </a:xfrm>
        </p:grpSpPr>
        <p:sp>
          <p:nvSpPr>
            <p:cNvPr id="19487" name="Freeform 12">
              <a:extLst>
                <a:ext uri="{FF2B5EF4-FFF2-40B4-BE49-F238E27FC236}">
                  <a16:creationId xmlns:a16="http://schemas.microsoft.com/office/drawing/2014/main" id="{8BD5D668-DD43-4EBE-87A2-B648F9BACBE1}"/>
                </a:ext>
              </a:extLst>
            </p:cNvPr>
            <p:cNvSpPr>
              <a:spLocks/>
            </p:cNvSpPr>
            <p:nvPr/>
          </p:nvSpPr>
          <p:spPr bwMode="auto">
            <a:xfrm>
              <a:off x="528"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88" name="Freeform 13">
              <a:extLst>
                <a:ext uri="{FF2B5EF4-FFF2-40B4-BE49-F238E27FC236}">
                  <a16:creationId xmlns:a16="http://schemas.microsoft.com/office/drawing/2014/main" id="{71B0E9CB-9219-48DF-B191-B5E8EA4B58C7}"/>
                </a:ext>
              </a:extLst>
            </p:cNvPr>
            <p:cNvSpPr>
              <a:spLocks/>
            </p:cNvSpPr>
            <p:nvPr/>
          </p:nvSpPr>
          <p:spPr bwMode="auto">
            <a:xfrm>
              <a:off x="720"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89" name="Freeform 14">
              <a:extLst>
                <a:ext uri="{FF2B5EF4-FFF2-40B4-BE49-F238E27FC236}">
                  <a16:creationId xmlns:a16="http://schemas.microsoft.com/office/drawing/2014/main" id="{1EA113A3-4C37-4599-9FA5-E7E9449188E8}"/>
                </a:ext>
              </a:extLst>
            </p:cNvPr>
            <p:cNvSpPr>
              <a:spLocks/>
            </p:cNvSpPr>
            <p:nvPr/>
          </p:nvSpPr>
          <p:spPr bwMode="auto">
            <a:xfrm>
              <a:off x="912"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90" name="Freeform 15">
              <a:extLst>
                <a:ext uri="{FF2B5EF4-FFF2-40B4-BE49-F238E27FC236}">
                  <a16:creationId xmlns:a16="http://schemas.microsoft.com/office/drawing/2014/main" id="{2037E452-6DDC-4C4B-BDE0-F84DF98CBD8C}"/>
                </a:ext>
              </a:extLst>
            </p:cNvPr>
            <p:cNvSpPr>
              <a:spLocks/>
            </p:cNvSpPr>
            <p:nvPr/>
          </p:nvSpPr>
          <p:spPr bwMode="auto">
            <a:xfrm>
              <a:off x="1104"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91" name="Freeform 16">
              <a:extLst>
                <a:ext uri="{FF2B5EF4-FFF2-40B4-BE49-F238E27FC236}">
                  <a16:creationId xmlns:a16="http://schemas.microsoft.com/office/drawing/2014/main" id="{0754FAA1-99D2-4B91-92CB-7B55009EB4AC}"/>
                </a:ext>
              </a:extLst>
            </p:cNvPr>
            <p:cNvSpPr>
              <a:spLocks/>
            </p:cNvSpPr>
            <p:nvPr/>
          </p:nvSpPr>
          <p:spPr bwMode="auto">
            <a:xfrm>
              <a:off x="1296"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92" name="Freeform 17">
              <a:extLst>
                <a:ext uri="{FF2B5EF4-FFF2-40B4-BE49-F238E27FC236}">
                  <a16:creationId xmlns:a16="http://schemas.microsoft.com/office/drawing/2014/main" id="{C75A5880-C64A-43E9-AAF4-3413154085E7}"/>
                </a:ext>
              </a:extLst>
            </p:cNvPr>
            <p:cNvSpPr>
              <a:spLocks/>
            </p:cNvSpPr>
            <p:nvPr/>
          </p:nvSpPr>
          <p:spPr bwMode="auto">
            <a:xfrm>
              <a:off x="1488"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93" name="Freeform 18">
              <a:extLst>
                <a:ext uri="{FF2B5EF4-FFF2-40B4-BE49-F238E27FC236}">
                  <a16:creationId xmlns:a16="http://schemas.microsoft.com/office/drawing/2014/main" id="{4575720B-6E51-4332-8AED-F3D19782893A}"/>
                </a:ext>
              </a:extLst>
            </p:cNvPr>
            <p:cNvSpPr>
              <a:spLocks/>
            </p:cNvSpPr>
            <p:nvPr/>
          </p:nvSpPr>
          <p:spPr bwMode="auto">
            <a:xfrm>
              <a:off x="1680"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94" name="Freeform 19">
              <a:extLst>
                <a:ext uri="{FF2B5EF4-FFF2-40B4-BE49-F238E27FC236}">
                  <a16:creationId xmlns:a16="http://schemas.microsoft.com/office/drawing/2014/main" id="{42F5CDE7-DE37-434C-A8AF-60E867D3AC21}"/>
                </a:ext>
              </a:extLst>
            </p:cNvPr>
            <p:cNvSpPr>
              <a:spLocks/>
            </p:cNvSpPr>
            <p:nvPr/>
          </p:nvSpPr>
          <p:spPr bwMode="auto">
            <a:xfrm>
              <a:off x="1824"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95" name="Freeform 20">
              <a:extLst>
                <a:ext uri="{FF2B5EF4-FFF2-40B4-BE49-F238E27FC236}">
                  <a16:creationId xmlns:a16="http://schemas.microsoft.com/office/drawing/2014/main" id="{45E849FF-9DF4-40DE-947B-05E598847CE3}"/>
                </a:ext>
              </a:extLst>
            </p:cNvPr>
            <p:cNvSpPr>
              <a:spLocks/>
            </p:cNvSpPr>
            <p:nvPr/>
          </p:nvSpPr>
          <p:spPr bwMode="auto">
            <a:xfrm>
              <a:off x="2016"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96" name="Freeform 21">
              <a:extLst>
                <a:ext uri="{FF2B5EF4-FFF2-40B4-BE49-F238E27FC236}">
                  <a16:creationId xmlns:a16="http://schemas.microsoft.com/office/drawing/2014/main" id="{3ADF8B92-AF6E-4776-909C-3457A138C691}"/>
                </a:ext>
              </a:extLst>
            </p:cNvPr>
            <p:cNvSpPr>
              <a:spLocks/>
            </p:cNvSpPr>
            <p:nvPr/>
          </p:nvSpPr>
          <p:spPr bwMode="auto">
            <a:xfrm>
              <a:off x="2208"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497" name="Freeform 22">
              <a:extLst>
                <a:ext uri="{FF2B5EF4-FFF2-40B4-BE49-F238E27FC236}">
                  <a16:creationId xmlns:a16="http://schemas.microsoft.com/office/drawing/2014/main" id="{B32C777B-A622-4054-B62A-79E733751E1A}"/>
                </a:ext>
              </a:extLst>
            </p:cNvPr>
            <p:cNvSpPr>
              <a:spLocks/>
            </p:cNvSpPr>
            <p:nvPr/>
          </p:nvSpPr>
          <p:spPr bwMode="auto">
            <a:xfrm>
              <a:off x="2448" y="2400"/>
              <a:ext cx="192" cy="48"/>
            </a:xfrm>
            <a:custGeom>
              <a:avLst/>
              <a:gdLst>
                <a:gd name="T0" fmla="*/ 0 w 531"/>
                <a:gd name="T1" fmla="*/ 237 h 237"/>
                <a:gd name="T2" fmla="*/ 26 w 531"/>
                <a:gd name="T3" fmla="*/ 197 h 237"/>
                <a:gd name="T4" fmla="*/ 53 w 531"/>
                <a:gd name="T5" fmla="*/ 160 h 237"/>
                <a:gd name="T6" fmla="*/ 79 w 531"/>
                <a:gd name="T7" fmla="*/ 126 h 237"/>
                <a:gd name="T8" fmla="*/ 105 w 531"/>
                <a:gd name="T9" fmla="*/ 95 h 237"/>
                <a:gd name="T10" fmla="*/ 133 w 531"/>
                <a:gd name="T11" fmla="*/ 69 h 237"/>
                <a:gd name="T12" fmla="*/ 158 w 531"/>
                <a:gd name="T13" fmla="*/ 47 h 237"/>
                <a:gd name="T14" fmla="*/ 184 w 531"/>
                <a:gd name="T15" fmla="*/ 29 h 237"/>
                <a:gd name="T16" fmla="*/ 212 w 531"/>
                <a:gd name="T17" fmla="*/ 14 h 237"/>
                <a:gd name="T18" fmla="*/ 238 w 531"/>
                <a:gd name="T19" fmla="*/ 6 h 237"/>
                <a:gd name="T20" fmla="*/ 265 w 531"/>
                <a:gd name="T21" fmla="*/ 0 h 237"/>
                <a:gd name="T22" fmla="*/ 293 w 531"/>
                <a:gd name="T23" fmla="*/ 0 h 237"/>
                <a:gd name="T24" fmla="*/ 319 w 531"/>
                <a:gd name="T25" fmla="*/ 6 h 237"/>
                <a:gd name="T26" fmla="*/ 345 w 531"/>
                <a:gd name="T27" fmla="*/ 16 h 237"/>
                <a:gd name="T28" fmla="*/ 372 w 531"/>
                <a:gd name="T29" fmla="*/ 30 h 237"/>
                <a:gd name="T30" fmla="*/ 398 w 531"/>
                <a:gd name="T31" fmla="*/ 47 h 237"/>
                <a:gd name="T32" fmla="*/ 424 w 531"/>
                <a:gd name="T33" fmla="*/ 71 h 237"/>
                <a:gd name="T34" fmla="*/ 452 w 531"/>
                <a:gd name="T35" fmla="*/ 97 h 237"/>
                <a:gd name="T36" fmla="*/ 477 w 531"/>
                <a:gd name="T37" fmla="*/ 128 h 237"/>
                <a:gd name="T38" fmla="*/ 503 w 531"/>
                <a:gd name="T39" fmla="*/ 162 h 237"/>
                <a:gd name="T40" fmla="*/ 531 w 531"/>
                <a:gd name="T41" fmla="*/ 198 h 2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237"/>
                <a:gd name="T65" fmla="*/ 531 w 531"/>
                <a:gd name="T66" fmla="*/ 237 h 2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237">
                  <a:moveTo>
                    <a:pt x="0" y="237"/>
                  </a:moveTo>
                  <a:lnTo>
                    <a:pt x="26" y="197"/>
                  </a:lnTo>
                  <a:lnTo>
                    <a:pt x="53" y="160"/>
                  </a:lnTo>
                  <a:lnTo>
                    <a:pt x="79" y="126"/>
                  </a:lnTo>
                  <a:lnTo>
                    <a:pt x="105" y="95"/>
                  </a:lnTo>
                  <a:lnTo>
                    <a:pt x="133" y="69"/>
                  </a:lnTo>
                  <a:lnTo>
                    <a:pt x="158" y="47"/>
                  </a:lnTo>
                  <a:lnTo>
                    <a:pt x="184" y="29"/>
                  </a:lnTo>
                  <a:lnTo>
                    <a:pt x="212" y="14"/>
                  </a:lnTo>
                  <a:lnTo>
                    <a:pt x="238" y="6"/>
                  </a:lnTo>
                  <a:lnTo>
                    <a:pt x="265" y="0"/>
                  </a:lnTo>
                  <a:lnTo>
                    <a:pt x="293" y="0"/>
                  </a:lnTo>
                  <a:lnTo>
                    <a:pt x="319" y="6"/>
                  </a:lnTo>
                  <a:lnTo>
                    <a:pt x="345" y="16"/>
                  </a:lnTo>
                  <a:lnTo>
                    <a:pt x="372" y="30"/>
                  </a:lnTo>
                  <a:lnTo>
                    <a:pt x="398" y="47"/>
                  </a:lnTo>
                  <a:lnTo>
                    <a:pt x="424" y="71"/>
                  </a:lnTo>
                  <a:lnTo>
                    <a:pt x="452" y="97"/>
                  </a:lnTo>
                  <a:lnTo>
                    <a:pt x="477" y="128"/>
                  </a:lnTo>
                  <a:lnTo>
                    <a:pt x="503" y="162"/>
                  </a:lnTo>
                  <a:lnTo>
                    <a:pt x="531" y="198"/>
                  </a:ln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 name="Group 45">
            <a:extLst>
              <a:ext uri="{FF2B5EF4-FFF2-40B4-BE49-F238E27FC236}">
                <a16:creationId xmlns:a16="http://schemas.microsoft.com/office/drawing/2014/main" id="{614E3BDC-E2B1-4CE7-AA1D-B9DE78113D26}"/>
              </a:ext>
            </a:extLst>
          </p:cNvPr>
          <p:cNvGrpSpPr>
            <a:grpSpLocks/>
          </p:cNvGrpSpPr>
          <p:nvPr/>
        </p:nvGrpSpPr>
        <p:grpSpPr bwMode="auto">
          <a:xfrm>
            <a:off x="5562600" y="3733800"/>
            <a:ext cx="1905000" cy="381000"/>
            <a:chOff x="3504" y="2352"/>
            <a:chExt cx="1200" cy="240"/>
          </a:xfrm>
        </p:grpSpPr>
        <p:grpSp>
          <p:nvGrpSpPr>
            <p:cNvPr id="19466" name="Group 26">
              <a:extLst>
                <a:ext uri="{FF2B5EF4-FFF2-40B4-BE49-F238E27FC236}">
                  <a16:creationId xmlns:a16="http://schemas.microsoft.com/office/drawing/2014/main" id="{DA315C8B-4CDC-4517-955E-01C103FFF4B2}"/>
                </a:ext>
              </a:extLst>
            </p:cNvPr>
            <p:cNvGrpSpPr>
              <a:grpSpLocks/>
            </p:cNvGrpSpPr>
            <p:nvPr/>
          </p:nvGrpSpPr>
          <p:grpSpPr bwMode="auto">
            <a:xfrm>
              <a:off x="3504" y="2368"/>
              <a:ext cx="144" cy="224"/>
              <a:chOff x="3504" y="2368"/>
              <a:chExt cx="144" cy="224"/>
            </a:xfrm>
          </p:grpSpPr>
          <p:sp>
            <p:nvSpPr>
              <p:cNvPr id="19485" name="Line 24">
                <a:extLst>
                  <a:ext uri="{FF2B5EF4-FFF2-40B4-BE49-F238E27FC236}">
                    <a16:creationId xmlns:a16="http://schemas.microsoft.com/office/drawing/2014/main" id="{50247BB3-1CBF-4D96-A481-0EB1B6C2EB84}"/>
                  </a:ext>
                </a:extLst>
              </p:cNvPr>
              <p:cNvSpPr>
                <a:spLocks noChangeShapeType="1"/>
              </p:cNvSpPr>
              <p:nvPr/>
            </p:nvSpPr>
            <p:spPr bwMode="auto">
              <a:xfrm flipV="1">
                <a:off x="3504" y="2400"/>
                <a:ext cx="0" cy="192"/>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86" name="Freeform 25">
                <a:extLst>
                  <a:ext uri="{FF2B5EF4-FFF2-40B4-BE49-F238E27FC236}">
                    <a16:creationId xmlns:a16="http://schemas.microsoft.com/office/drawing/2014/main" id="{AA7937F7-371B-404F-A129-C685C13BEAD7}"/>
                  </a:ext>
                </a:extLst>
              </p:cNvPr>
              <p:cNvSpPr>
                <a:spLocks/>
              </p:cNvSpPr>
              <p:nvPr/>
            </p:nvSpPr>
            <p:spPr bwMode="auto">
              <a:xfrm>
                <a:off x="3504" y="2368"/>
                <a:ext cx="144" cy="224"/>
              </a:xfrm>
              <a:custGeom>
                <a:avLst/>
                <a:gdLst>
                  <a:gd name="T0" fmla="*/ 0 w 144"/>
                  <a:gd name="T1" fmla="*/ 32 h 224"/>
                  <a:gd name="T2" fmla="*/ 48 w 144"/>
                  <a:gd name="T3" fmla="*/ 32 h 224"/>
                  <a:gd name="T4" fmla="*/ 144 w 144"/>
                  <a:gd name="T5" fmla="*/ 224 h 224"/>
                  <a:gd name="T6" fmla="*/ 0 60000 65536"/>
                  <a:gd name="T7" fmla="*/ 0 60000 65536"/>
                  <a:gd name="T8" fmla="*/ 0 60000 65536"/>
                  <a:gd name="T9" fmla="*/ 0 w 144"/>
                  <a:gd name="T10" fmla="*/ 0 h 224"/>
                  <a:gd name="T11" fmla="*/ 144 w 144"/>
                  <a:gd name="T12" fmla="*/ 224 h 224"/>
                </a:gdLst>
                <a:ahLst/>
                <a:cxnLst>
                  <a:cxn ang="T6">
                    <a:pos x="T0" y="T1"/>
                  </a:cxn>
                  <a:cxn ang="T7">
                    <a:pos x="T2" y="T3"/>
                  </a:cxn>
                  <a:cxn ang="T8">
                    <a:pos x="T4" y="T5"/>
                  </a:cxn>
                </a:cxnLst>
                <a:rect l="T9" t="T10" r="T11" b="T12"/>
                <a:pathLst>
                  <a:path w="144" h="224">
                    <a:moveTo>
                      <a:pt x="0" y="32"/>
                    </a:moveTo>
                    <a:cubicBezTo>
                      <a:pt x="12" y="16"/>
                      <a:pt x="24" y="0"/>
                      <a:pt x="48" y="32"/>
                    </a:cubicBezTo>
                    <a:cubicBezTo>
                      <a:pt x="72" y="64"/>
                      <a:pt x="108" y="144"/>
                      <a:pt x="144" y="224"/>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9467" name="Group 27">
              <a:extLst>
                <a:ext uri="{FF2B5EF4-FFF2-40B4-BE49-F238E27FC236}">
                  <a16:creationId xmlns:a16="http://schemas.microsoft.com/office/drawing/2014/main" id="{0398700A-2974-4A01-827C-0B49B0C8F315}"/>
                </a:ext>
              </a:extLst>
            </p:cNvPr>
            <p:cNvGrpSpPr>
              <a:grpSpLocks/>
            </p:cNvGrpSpPr>
            <p:nvPr/>
          </p:nvGrpSpPr>
          <p:grpSpPr bwMode="auto">
            <a:xfrm>
              <a:off x="3648" y="2352"/>
              <a:ext cx="192" cy="240"/>
              <a:chOff x="3504" y="2368"/>
              <a:chExt cx="144" cy="224"/>
            </a:xfrm>
          </p:grpSpPr>
          <p:sp>
            <p:nvSpPr>
              <p:cNvPr id="19483" name="Line 28">
                <a:extLst>
                  <a:ext uri="{FF2B5EF4-FFF2-40B4-BE49-F238E27FC236}">
                    <a16:creationId xmlns:a16="http://schemas.microsoft.com/office/drawing/2014/main" id="{454C57DD-0AB7-4D8B-AEC6-84959A3EA11E}"/>
                  </a:ext>
                </a:extLst>
              </p:cNvPr>
              <p:cNvSpPr>
                <a:spLocks noChangeShapeType="1"/>
              </p:cNvSpPr>
              <p:nvPr/>
            </p:nvSpPr>
            <p:spPr bwMode="auto">
              <a:xfrm flipV="1">
                <a:off x="3504" y="2400"/>
                <a:ext cx="0" cy="192"/>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84" name="Freeform 29">
                <a:extLst>
                  <a:ext uri="{FF2B5EF4-FFF2-40B4-BE49-F238E27FC236}">
                    <a16:creationId xmlns:a16="http://schemas.microsoft.com/office/drawing/2014/main" id="{E7E2A5EE-E4D1-4C74-969C-D36C6E240342}"/>
                  </a:ext>
                </a:extLst>
              </p:cNvPr>
              <p:cNvSpPr>
                <a:spLocks/>
              </p:cNvSpPr>
              <p:nvPr/>
            </p:nvSpPr>
            <p:spPr bwMode="auto">
              <a:xfrm>
                <a:off x="3504" y="2368"/>
                <a:ext cx="144" cy="224"/>
              </a:xfrm>
              <a:custGeom>
                <a:avLst/>
                <a:gdLst>
                  <a:gd name="T0" fmla="*/ 0 w 144"/>
                  <a:gd name="T1" fmla="*/ 32 h 224"/>
                  <a:gd name="T2" fmla="*/ 48 w 144"/>
                  <a:gd name="T3" fmla="*/ 32 h 224"/>
                  <a:gd name="T4" fmla="*/ 144 w 144"/>
                  <a:gd name="T5" fmla="*/ 224 h 224"/>
                  <a:gd name="T6" fmla="*/ 0 60000 65536"/>
                  <a:gd name="T7" fmla="*/ 0 60000 65536"/>
                  <a:gd name="T8" fmla="*/ 0 60000 65536"/>
                  <a:gd name="T9" fmla="*/ 0 w 144"/>
                  <a:gd name="T10" fmla="*/ 0 h 224"/>
                  <a:gd name="T11" fmla="*/ 144 w 144"/>
                  <a:gd name="T12" fmla="*/ 224 h 224"/>
                </a:gdLst>
                <a:ahLst/>
                <a:cxnLst>
                  <a:cxn ang="T6">
                    <a:pos x="T0" y="T1"/>
                  </a:cxn>
                  <a:cxn ang="T7">
                    <a:pos x="T2" y="T3"/>
                  </a:cxn>
                  <a:cxn ang="T8">
                    <a:pos x="T4" y="T5"/>
                  </a:cxn>
                </a:cxnLst>
                <a:rect l="T9" t="T10" r="T11" b="T12"/>
                <a:pathLst>
                  <a:path w="144" h="224">
                    <a:moveTo>
                      <a:pt x="0" y="32"/>
                    </a:moveTo>
                    <a:cubicBezTo>
                      <a:pt x="12" y="16"/>
                      <a:pt x="24" y="0"/>
                      <a:pt x="48" y="32"/>
                    </a:cubicBezTo>
                    <a:cubicBezTo>
                      <a:pt x="72" y="64"/>
                      <a:pt x="108" y="144"/>
                      <a:pt x="144" y="224"/>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9468" name="Group 30">
              <a:extLst>
                <a:ext uri="{FF2B5EF4-FFF2-40B4-BE49-F238E27FC236}">
                  <a16:creationId xmlns:a16="http://schemas.microsoft.com/office/drawing/2014/main" id="{6FDC1BBA-0842-4160-9748-238542981F05}"/>
                </a:ext>
              </a:extLst>
            </p:cNvPr>
            <p:cNvGrpSpPr>
              <a:grpSpLocks/>
            </p:cNvGrpSpPr>
            <p:nvPr/>
          </p:nvGrpSpPr>
          <p:grpSpPr bwMode="auto">
            <a:xfrm>
              <a:off x="3840" y="2352"/>
              <a:ext cx="144" cy="224"/>
              <a:chOff x="3504" y="2368"/>
              <a:chExt cx="144" cy="224"/>
            </a:xfrm>
          </p:grpSpPr>
          <p:sp>
            <p:nvSpPr>
              <p:cNvPr id="19481" name="Line 31">
                <a:extLst>
                  <a:ext uri="{FF2B5EF4-FFF2-40B4-BE49-F238E27FC236}">
                    <a16:creationId xmlns:a16="http://schemas.microsoft.com/office/drawing/2014/main" id="{1AA60AE4-DB4B-4EAF-BB71-41AF3F8A0398}"/>
                  </a:ext>
                </a:extLst>
              </p:cNvPr>
              <p:cNvSpPr>
                <a:spLocks noChangeShapeType="1"/>
              </p:cNvSpPr>
              <p:nvPr/>
            </p:nvSpPr>
            <p:spPr bwMode="auto">
              <a:xfrm flipV="1">
                <a:off x="3504" y="2400"/>
                <a:ext cx="0" cy="192"/>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82" name="Freeform 32">
                <a:extLst>
                  <a:ext uri="{FF2B5EF4-FFF2-40B4-BE49-F238E27FC236}">
                    <a16:creationId xmlns:a16="http://schemas.microsoft.com/office/drawing/2014/main" id="{B2440EEC-18F4-4A4F-9E21-7402C71BD40E}"/>
                  </a:ext>
                </a:extLst>
              </p:cNvPr>
              <p:cNvSpPr>
                <a:spLocks/>
              </p:cNvSpPr>
              <p:nvPr/>
            </p:nvSpPr>
            <p:spPr bwMode="auto">
              <a:xfrm>
                <a:off x="3504" y="2368"/>
                <a:ext cx="144" cy="224"/>
              </a:xfrm>
              <a:custGeom>
                <a:avLst/>
                <a:gdLst>
                  <a:gd name="T0" fmla="*/ 0 w 144"/>
                  <a:gd name="T1" fmla="*/ 32 h 224"/>
                  <a:gd name="T2" fmla="*/ 48 w 144"/>
                  <a:gd name="T3" fmla="*/ 32 h 224"/>
                  <a:gd name="T4" fmla="*/ 144 w 144"/>
                  <a:gd name="T5" fmla="*/ 224 h 224"/>
                  <a:gd name="T6" fmla="*/ 0 60000 65536"/>
                  <a:gd name="T7" fmla="*/ 0 60000 65536"/>
                  <a:gd name="T8" fmla="*/ 0 60000 65536"/>
                  <a:gd name="T9" fmla="*/ 0 w 144"/>
                  <a:gd name="T10" fmla="*/ 0 h 224"/>
                  <a:gd name="T11" fmla="*/ 144 w 144"/>
                  <a:gd name="T12" fmla="*/ 224 h 224"/>
                </a:gdLst>
                <a:ahLst/>
                <a:cxnLst>
                  <a:cxn ang="T6">
                    <a:pos x="T0" y="T1"/>
                  </a:cxn>
                  <a:cxn ang="T7">
                    <a:pos x="T2" y="T3"/>
                  </a:cxn>
                  <a:cxn ang="T8">
                    <a:pos x="T4" y="T5"/>
                  </a:cxn>
                </a:cxnLst>
                <a:rect l="T9" t="T10" r="T11" b="T12"/>
                <a:pathLst>
                  <a:path w="144" h="224">
                    <a:moveTo>
                      <a:pt x="0" y="32"/>
                    </a:moveTo>
                    <a:cubicBezTo>
                      <a:pt x="12" y="16"/>
                      <a:pt x="24" y="0"/>
                      <a:pt x="48" y="32"/>
                    </a:cubicBezTo>
                    <a:cubicBezTo>
                      <a:pt x="72" y="64"/>
                      <a:pt x="108" y="144"/>
                      <a:pt x="144" y="224"/>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9469" name="Group 33">
              <a:extLst>
                <a:ext uri="{FF2B5EF4-FFF2-40B4-BE49-F238E27FC236}">
                  <a16:creationId xmlns:a16="http://schemas.microsoft.com/office/drawing/2014/main" id="{052E25D9-97F2-4504-A056-31B9775851F2}"/>
                </a:ext>
              </a:extLst>
            </p:cNvPr>
            <p:cNvGrpSpPr>
              <a:grpSpLocks/>
            </p:cNvGrpSpPr>
            <p:nvPr/>
          </p:nvGrpSpPr>
          <p:grpSpPr bwMode="auto">
            <a:xfrm>
              <a:off x="3984" y="2352"/>
              <a:ext cx="192" cy="224"/>
              <a:chOff x="3504" y="2368"/>
              <a:chExt cx="144" cy="224"/>
            </a:xfrm>
          </p:grpSpPr>
          <p:sp>
            <p:nvSpPr>
              <p:cNvPr id="19479" name="Line 34">
                <a:extLst>
                  <a:ext uri="{FF2B5EF4-FFF2-40B4-BE49-F238E27FC236}">
                    <a16:creationId xmlns:a16="http://schemas.microsoft.com/office/drawing/2014/main" id="{80344E11-7DAC-4405-B01A-1347AA395200}"/>
                  </a:ext>
                </a:extLst>
              </p:cNvPr>
              <p:cNvSpPr>
                <a:spLocks noChangeShapeType="1"/>
              </p:cNvSpPr>
              <p:nvPr/>
            </p:nvSpPr>
            <p:spPr bwMode="auto">
              <a:xfrm flipV="1">
                <a:off x="3504" y="2400"/>
                <a:ext cx="0" cy="192"/>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80" name="Freeform 35">
                <a:extLst>
                  <a:ext uri="{FF2B5EF4-FFF2-40B4-BE49-F238E27FC236}">
                    <a16:creationId xmlns:a16="http://schemas.microsoft.com/office/drawing/2014/main" id="{1B926AC8-6F76-49FD-A066-A7C065F4F5DD}"/>
                  </a:ext>
                </a:extLst>
              </p:cNvPr>
              <p:cNvSpPr>
                <a:spLocks/>
              </p:cNvSpPr>
              <p:nvPr/>
            </p:nvSpPr>
            <p:spPr bwMode="auto">
              <a:xfrm>
                <a:off x="3504" y="2368"/>
                <a:ext cx="144" cy="224"/>
              </a:xfrm>
              <a:custGeom>
                <a:avLst/>
                <a:gdLst>
                  <a:gd name="T0" fmla="*/ 0 w 144"/>
                  <a:gd name="T1" fmla="*/ 32 h 224"/>
                  <a:gd name="T2" fmla="*/ 48 w 144"/>
                  <a:gd name="T3" fmla="*/ 32 h 224"/>
                  <a:gd name="T4" fmla="*/ 144 w 144"/>
                  <a:gd name="T5" fmla="*/ 224 h 224"/>
                  <a:gd name="T6" fmla="*/ 0 60000 65536"/>
                  <a:gd name="T7" fmla="*/ 0 60000 65536"/>
                  <a:gd name="T8" fmla="*/ 0 60000 65536"/>
                  <a:gd name="T9" fmla="*/ 0 w 144"/>
                  <a:gd name="T10" fmla="*/ 0 h 224"/>
                  <a:gd name="T11" fmla="*/ 144 w 144"/>
                  <a:gd name="T12" fmla="*/ 224 h 224"/>
                </a:gdLst>
                <a:ahLst/>
                <a:cxnLst>
                  <a:cxn ang="T6">
                    <a:pos x="T0" y="T1"/>
                  </a:cxn>
                  <a:cxn ang="T7">
                    <a:pos x="T2" y="T3"/>
                  </a:cxn>
                  <a:cxn ang="T8">
                    <a:pos x="T4" y="T5"/>
                  </a:cxn>
                </a:cxnLst>
                <a:rect l="T9" t="T10" r="T11" b="T12"/>
                <a:pathLst>
                  <a:path w="144" h="224">
                    <a:moveTo>
                      <a:pt x="0" y="32"/>
                    </a:moveTo>
                    <a:cubicBezTo>
                      <a:pt x="12" y="16"/>
                      <a:pt x="24" y="0"/>
                      <a:pt x="48" y="32"/>
                    </a:cubicBezTo>
                    <a:cubicBezTo>
                      <a:pt x="72" y="64"/>
                      <a:pt x="108" y="144"/>
                      <a:pt x="144" y="224"/>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9470" name="Group 36">
              <a:extLst>
                <a:ext uri="{FF2B5EF4-FFF2-40B4-BE49-F238E27FC236}">
                  <a16:creationId xmlns:a16="http://schemas.microsoft.com/office/drawing/2014/main" id="{35AF7AEA-E09E-4D23-89EE-42826F056320}"/>
                </a:ext>
              </a:extLst>
            </p:cNvPr>
            <p:cNvGrpSpPr>
              <a:grpSpLocks/>
            </p:cNvGrpSpPr>
            <p:nvPr/>
          </p:nvGrpSpPr>
          <p:grpSpPr bwMode="auto">
            <a:xfrm>
              <a:off x="4176" y="2352"/>
              <a:ext cx="144" cy="224"/>
              <a:chOff x="3504" y="2368"/>
              <a:chExt cx="144" cy="224"/>
            </a:xfrm>
          </p:grpSpPr>
          <p:sp>
            <p:nvSpPr>
              <p:cNvPr id="19477" name="Line 37">
                <a:extLst>
                  <a:ext uri="{FF2B5EF4-FFF2-40B4-BE49-F238E27FC236}">
                    <a16:creationId xmlns:a16="http://schemas.microsoft.com/office/drawing/2014/main" id="{0E962D61-904B-4B66-A48C-3566F21CB8DA}"/>
                  </a:ext>
                </a:extLst>
              </p:cNvPr>
              <p:cNvSpPr>
                <a:spLocks noChangeShapeType="1"/>
              </p:cNvSpPr>
              <p:nvPr/>
            </p:nvSpPr>
            <p:spPr bwMode="auto">
              <a:xfrm flipV="1">
                <a:off x="3504" y="2400"/>
                <a:ext cx="0" cy="192"/>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8" name="Freeform 38">
                <a:extLst>
                  <a:ext uri="{FF2B5EF4-FFF2-40B4-BE49-F238E27FC236}">
                    <a16:creationId xmlns:a16="http://schemas.microsoft.com/office/drawing/2014/main" id="{30265E91-5E6C-4528-9259-071FA9C159A4}"/>
                  </a:ext>
                </a:extLst>
              </p:cNvPr>
              <p:cNvSpPr>
                <a:spLocks/>
              </p:cNvSpPr>
              <p:nvPr/>
            </p:nvSpPr>
            <p:spPr bwMode="auto">
              <a:xfrm>
                <a:off x="3504" y="2368"/>
                <a:ext cx="144" cy="224"/>
              </a:xfrm>
              <a:custGeom>
                <a:avLst/>
                <a:gdLst>
                  <a:gd name="T0" fmla="*/ 0 w 144"/>
                  <a:gd name="T1" fmla="*/ 32 h 224"/>
                  <a:gd name="T2" fmla="*/ 48 w 144"/>
                  <a:gd name="T3" fmla="*/ 32 h 224"/>
                  <a:gd name="T4" fmla="*/ 144 w 144"/>
                  <a:gd name="T5" fmla="*/ 224 h 224"/>
                  <a:gd name="T6" fmla="*/ 0 60000 65536"/>
                  <a:gd name="T7" fmla="*/ 0 60000 65536"/>
                  <a:gd name="T8" fmla="*/ 0 60000 65536"/>
                  <a:gd name="T9" fmla="*/ 0 w 144"/>
                  <a:gd name="T10" fmla="*/ 0 h 224"/>
                  <a:gd name="T11" fmla="*/ 144 w 144"/>
                  <a:gd name="T12" fmla="*/ 224 h 224"/>
                </a:gdLst>
                <a:ahLst/>
                <a:cxnLst>
                  <a:cxn ang="T6">
                    <a:pos x="T0" y="T1"/>
                  </a:cxn>
                  <a:cxn ang="T7">
                    <a:pos x="T2" y="T3"/>
                  </a:cxn>
                  <a:cxn ang="T8">
                    <a:pos x="T4" y="T5"/>
                  </a:cxn>
                </a:cxnLst>
                <a:rect l="T9" t="T10" r="T11" b="T12"/>
                <a:pathLst>
                  <a:path w="144" h="224">
                    <a:moveTo>
                      <a:pt x="0" y="32"/>
                    </a:moveTo>
                    <a:cubicBezTo>
                      <a:pt x="12" y="16"/>
                      <a:pt x="24" y="0"/>
                      <a:pt x="48" y="32"/>
                    </a:cubicBezTo>
                    <a:cubicBezTo>
                      <a:pt x="72" y="64"/>
                      <a:pt x="108" y="144"/>
                      <a:pt x="144" y="224"/>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9471" name="Group 39">
              <a:extLst>
                <a:ext uri="{FF2B5EF4-FFF2-40B4-BE49-F238E27FC236}">
                  <a16:creationId xmlns:a16="http://schemas.microsoft.com/office/drawing/2014/main" id="{8D6CD51F-C559-4BAB-9135-6BEBB0838AD6}"/>
                </a:ext>
              </a:extLst>
            </p:cNvPr>
            <p:cNvGrpSpPr>
              <a:grpSpLocks/>
            </p:cNvGrpSpPr>
            <p:nvPr/>
          </p:nvGrpSpPr>
          <p:grpSpPr bwMode="auto">
            <a:xfrm>
              <a:off x="4320" y="2352"/>
              <a:ext cx="192" cy="224"/>
              <a:chOff x="3504" y="2368"/>
              <a:chExt cx="144" cy="224"/>
            </a:xfrm>
          </p:grpSpPr>
          <p:sp>
            <p:nvSpPr>
              <p:cNvPr id="19475" name="Line 40">
                <a:extLst>
                  <a:ext uri="{FF2B5EF4-FFF2-40B4-BE49-F238E27FC236}">
                    <a16:creationId xmlns:a16="http://schemas.microsoft.com/office/drawing/2014/main" id="{A97D724D-2CCF-4EA1-B65F-691EC2A1BF8B}"/>
                  </a:ext>
                </a:extLst>
              </p:cNvPr>
              <p:cNvSpPr>
                <a:spLocks noChangeShapeType="1"/>
              </p:cNvSpPr>
              <p:nvPr/>
            </p:nvSpPr>
            <p:spPr bwMode="auto">
              <a:xfrm flipV="1">
                <a:off x="3504" y="2400"/>
                <a:ext cx="0" cy="192"/>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6" name="Freeform 41">
                <a:extLst>
                  <a:ext uri="{FF2B5EF4-FFF2-40B4-BE49-F238E27FC236}">
                    <a16:creationId xmlns:a16="http://schemas.microsoft.com/office/drawing/2014/main" id="{68A14DB3-0107-4E6C-9034-BD76C5B0C8C8}"/>
                  </a:ext>
                </a:extLst>
              </p:cNvPr>
              <p:cNvSpPr>
                <a:spLocks/>
              </p:cNvSpPr>
              <p:nvPr/>
            </p:nvSpPr>
            <p:spPr bwMode="auto">
              <a:xfrm>
                <a:off x="3504" y="2368"/>
                <a:ext cx="144" cy="224"/>
              </a:xfrm>
              <a:custGeom>
                <a:avLst/>
                <a:gdLst>
                  <a:gd name="T0" fmla="*/ 0 w 144"/>
                  <a:gd name="T1" fmla="*/ 32 h 224"/>
                  <a:gd name="T2" fmla="*/ 48 w 144"/>
                  <a:gd name="T3" fmla="*/ 32 h 224"/>
                  <a:gd name="T4" fmla="*/ 144 w 144"/>
                  <a:gd name="T5" fmla="*/ 224 h 224"/>
                  <a:gd name="T6" fmla="*/ 0 60000 65536"/>
                  <a:gd name="T7" fmla="*/ 0 60000 65536"/>
                  <a:gd name="T8" fmla="*/ 0 60000 65536"/>
                  <a:gd name="T9" fmla="*/ 0 w 144"/>
                  <a:gd name="T10" fmla="*/ 0 h 224"/>
                  <a:gd name="T11" fmla="*/ 144 w 144"/>
                  <a:gd name="T12" fmla="*/ 224 h 224"/>
                </a:gdLst>
                <a:ahLst/>
                <a:cxnLst>
                  <a:cxn ang="T6">
                    <a:pos x="T0" y="T1"/>
                  </a:cxn>
                  <a:cxn ang="T7">
                    <a:pos x="T2" y="T3"/>
                  </a:cxn>
                  <a:cxn ang="T8">
                    <a:pos x="T4" y="T5"/>
                  </a:cxn>
                </a:cxnLst>
                <a:rect l="T9" t="T10" r="T11" b="T12"/>
                <a:pathLst>
                  <a:path w="144" h="224">
                    <a:moveTo>
                      <a:pt x="0" y="32"/>
                    </a:moveTo>
                    <a:cubicBezTo>
                      <a:pt x="12" y="16"/>
                      <a:pt x="24" y="0"/>
                      <a:pt x="48" y="32"/>
                    </a:cubicBezTo>
                    <a:cubicBezTo>
                      <a:pt x="72" y="64"/>
                      <a:pt x="108" y="144"/>
                      <a:pt x="144" y="224"/>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9472" name="Group 42">
              <a:extLst>
                <a:ext uri="{FF2B5EF4-FFF2-40B4-BE49-F238E27FC236}">
                  <a16:creationId xmlns:a16="http://schemas.microsoft.com/office/drawing/2014/main" id="{ADC92559-91A6-4E17-A67D-783D9D22FFCA}"/>
                </a:ext>
              </a:extLst>
            </p:cNvPr>
            <p:cNvGrpSpPr>
              <a:grpSpLocks/>
            </p:cNvGrpSpPr>
            <p:nvPr/>
          </p:nvGrpSpPr>
          <p:grpSpPr bwMode="auto">
            <a:xfrm>
              <a:off x="4512" y="2352"/>
              <a:ext cx="192" cy="224"/>
              <a:chOff x="3504" y="2368"/>
              <a:chExt cx="144" cy="224"/>
            </a:xfrm>
          </p:grpSpPr>
          <p:sp>
            <p:nvSpPr>
              <p:cNvPr id="19473" name="Line 43">
                <a:extLst>
                  <a:ext uri="{FF2B5EF4-FFF2-40B4-BE49-F238E27FC236}">
                    <a16:creationId xmlns:a16="http://schemas.microsoft.com/office/drawing/2014/main" id="{06C0CBC9-C57E-42D6-AF5C-3EDFAE762BAA}"/>
                  </a:ext>
                </a:extLst>
              </p:cNvPr>
              <p:cNvSpPr>
                <a:spLocks noChangeShapeType="1"/>
              </p:cNvSpPr>
              <p:nvPr/>
            </p:nvSpPr>
            <p:spPr bwMode="auto">
              <a:xfrm flipV="1">
                <a:off x="3504" y="2400"/>
                <a:ext cx="0" cy="192"/>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4" name="Freeform 44">
                <a:extLst>
                  <a:ext uri="{FF2B5EF4-FFF2-40B4-BE49-F238E27FC236}">
                    <a16:creationId xmlns:a16="http://schemas.microsoft.com/office/drawing/2014/main" id="{FD1A77E1-185D-4E08-8781-1306C2A8C537}"/>
                  </a:ext>
                </a:extLst>
              </p:cNvPr>
              <p:cNvSpPr>
                <a:spLocks/>
              </p:cNvSpPr>
              <p:nvPr/>
            </p:nvSpPr>
            <p:spPr bwMode="auto">
              <a:xfrm>
                <a:off x="3504" y="2368"/>
                <a:ext cx="144" cy="224"/>
              </a:xfrm>
              <a:custGeom>
                <a:avLst/>
                <a:gdLst>
                  <a:gd name="T0" fmla="*/ 0 w 144"/>
                  <a:gd name="T1" fmla="*/ 32 h 224"/>
                  <a:gd name="T2" fmla="*/ 48 w 144"/>
                  <a:gd name="T3" fmla="*/ 32 h 224"/>
                  <a:gd name="T4" fmla="*/ 144 w 144"/>
                  <a:gd name="T5" fmla="*/ 224 h 224"/>
                  <a:gd name="T6" fmla="*/ 0 60000 65536"/>
                  <a:gd name="T7" fmla="*/ 0 60000 65536"/>
                  <a:gd name="T8" fmla="*/ 0 60000 65536"/>
                  <a:gd name="T9" fmla="*/ 0 w 144"/>
                  <a:gd name="T10" fmla="*/ 0 h 224"/>
                  <a:gd name="T11" fmla="*/ 144 w 144"/>
                  <a:gd name="T12" fmla="*/ 224 h 224"/>
                </a:gdLst>
                <a:ahLst/>
                <a:cxnLst>
                  <a:cxn ang="T6">
                    <a:pos x="T0" y="T1"/>
                  </a:cxn>
                  <a:cxn ang="T7">
                    <a:pos x="T2" y="T3"/>
                  </a:cxn>
                  <a:cxn ang="T8">
                    <a:pos x="T4" y="T5"/>
                  </a:cxn>
                </a:cxnLst>
                <a:rect l="T9" t="T10" r="T11" b="T12"/>
                <a:pathLst>
                  <a:path w="144" h="224">
                    <a:moveTo>
                      <a:pt x="0" y="32"/>
                    </a:moveTo>
                    <a:cubicBezTo>
                      <a:pt x="12" y="16"/>
                      <a:pt x="24" y="0"/>
                      <a:pt x="48" y="32"/>
                    </a:cubicBezTo>
                    <a:cubicBezTo>
                      <a:pt x="72" y="64"/>
                      <a:pt x="108" y="144"/>
                      <a:pt x="144" y="224"/>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blinds(horizontal)">
                                      <p:cBhvr>
                                        <p:cTn id="7" dur="500"/>
                                        <p:tgtEl>
                                          <p:spTgt spid="45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063"/>
                                        </p:tgtEl>
                                        <p:attrNameLst>
                                          <p:attrName>style.visibility</p:attrName>
                                        </p:attrNameLst>
                                      </p:cBhvr>
                                      <p:to>
                                        <p:strVal val="visible"/>
                                      </p:to>
                                    </p:set>
                                    <p:animEffect transition="in" filter="blinds(horizontal)">
                                      <p:cBhvr>
                                        <p:cTn id="12" dur="500"/>
                                        <p:tgtEl>
                                          <p:spTgt spid="450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5062"/>
                                        </p:tgtEl>
                                        <p:attrNameLst>
                                          <p:attrName>style.visibility</p:attrName>
                                        </p:attrNameLst>
                                      </p:cBhvr>
                                      <p:to>
                                        <p:strVal val="visible"/>
                                      </p:to>
                                    </p:set>
                                    <p:animEffect transition="in" filter="blinds(horizontal)">
                                      <p:cBhvr>
                                        <p:cTn id="23" dur="500"/>
                                        <p:tgtEl>
                                          <p:spTgt spid="4506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5064"/>
                                        </p:tgtEl>
                                        <p:attrNameLst>
                                          <p:attrName>style.visibility</p:attrName>
                                        </p:attrNameLst>
                                      </p:cBhvr>
                                      <p:to>
                                        <p:strVal val="visible"/>
                                      </p:to>
                                    </p:set>
                                    <p:animEffect transition="in" filter="blinds(horizontal)">
                                      <p:cBhvr>
                                        <p:cTn id="34" dur="500"/>
                                        <p:tgtEl>
                                          <p:spTgt spid="4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utoUpdateAnimBg="0"/>
      <p:bldP spid="45064"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a:extLst>
              <a:ext uri="{FF2B5EF4-FFF2-40B4-BE49-F238E27FC236}">
                <a16:creationId xmlns:a16="http://schemas.microsoft.com/office/drawing/2014/main" id="{E43339FA-73E6-4A0D-9071-F2B5DE125375}"/>
              </a:ext>
            </a:extLst>
          </p:cNvPr>
          <p:cNvSpPr>
            <a:spLocks noChangeArrowheads="1"/>
          </p:cNvSpPr>
          <p:nvPr/>
        </p:nvSpPr>
        <p:spPr bwMode="auto">
          <a:xfrm>
            <a:off x="4419600" y="5867400"/>
            <a:ext cx="41148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a:solidFill>
                  <a:srgbClr val="040408"/>
                </a:solidFill>
                <a:latin typeface="Times New Roman" panose="02020603050405020304" pitchFamily="18" charset="0"/>
              </a:rPr>
              <a:t>图</a:t>
            </a:r>
            <a:r>
              <a:rPr lang="en-US" altLang="zh-CN" sz="1400">
                <a:solidFill>
                  <a:srgbClr val="040408"/>
                </a:solidFill>
              </a:rPr>
              <a:t>3</a:t>
            </a:r>
            <a:r>
              <a:rPr lang="en-US" altLang="zh-CN" sz="1400">
                <a:solidFill>
                  <a:srgbClr val="040408"/>
                </a:solidFill>
                <a:latin typeface="Times New Roman" panose="02020603050405020304" pitchFamily="18" charset="0"/>
              </a:rPr>
              <a:t>  </a:t>
            </a:r>
            <a:r>
              <a:rPr lang="zh-CN" altLang="en-US" sz="1400">
                <a:solidFill>
                  <a:srgbClr val="040408"/>
                </a:solidFill>
                <a:latin typeface="Times New Roman" panose="02020603050405020304" pitchFamily="18" charset="0"/>
              </a:rPr>
              <a:t>三相桥式全控整流电路带阻感负载</a:t>
            </a:r>
            <a:r>
              <a:rPr lang="en-US" altLang="zh-CN" sz="1400" i="1">
                <a:solidFill>
                  <a:srgbClr val="040408"/>
                </a:solidFill>
              </a:rPr>
              <a:t>a</a:t>
            </a:r>
            <a:r>
              <a:rPr lang="en-US" altLang="zh-CN" sz="1400">
                <a:solidFill>
                  <a:srgbClr val="040408"/>
                </a:solidFill>
                <a:latin typeface="Times New Roman" panose="02020603050405020304" pitchFamily="18" charset="0"/>
              </a:rPr>
              <a:t> =90</a:t>
            </a:r>
            <a:r>
              <a:rPr lang="en-US" altLang="zh-CN" sz="1400">
                <a:solidFill>
                  <a:srgbClr val="040408"/>
                </a:solidFill>
                <a:latin typeface="Times New Roman" panose="02020603050405020304" pitchFamily="18" charset="0"/>
                <a:sym typeface="Symbol" panose="05050102010706020507" pitchFamily="18" charset="2"/>
              </a:rPr>
              <a:t></a:t>
            </a:r>
            <a:r>
              <a:rPr lang="zh-CN" altLang="en-US" sz="1400">
                <a:solidFill>
                  <a:srgbClr val="040408"/>
                </a:solidFill>
                <a:latin typeface="Times New Roman" panose="02020603050405020304" pitchFamily="18" charset="0"/>
              </a:rPr>
              <a:t>时的波形</a:t>
            </a:r>
            <a:endParaRPr lang="zh-CN" altLang="en-US" sz="1400">
              <a:solidFill>
                <a:srgbClr val="040408"/>
              </a:solidFill>
              <a:sym typeface="Symbol" panose="05050102010706020507" pitchFamily="18" charset="2"/>
            </a:endParaRPr>
          </a:p>
          <a:p>
            <a:endParaRPr lang="en-US" altLang="zh-CN" sz="1400">
              <a:solidFill>
                <a:srgbClr val="040408"/>
              </a:solidFill>
              <a:latin typeface="Times New Roman" panose="02020603050405020304" pitchFamily="18" charset="0"/>
              <a:sym typeface="Symbol" panose="05050102010706020507" pitchFamily="18" charset="2"/>
            </a:endParaRPr>
          </a:p>
        </p:txBody>
      </p:sp>
      <p:graphicFrame>
        <p:nvGraphicFramePr>
          <p:cNvPr id="47110" name="Object 6">
            <a:extLst>
              <a:ext uri="{FF2B5EF4-FFF2-40B4-BE49-F238E27FC236}">
                <a16:creationId xmlns:a16="http://schemas.microsoft.com/office/drawing/2014/main" id="{2DF211D7-51D6-44B1-9A4A-094D18065E2E}"/>
              </a:ext>
            </a:extLst>
          </p:cNvPr>
          <p:cNvGraphicFramePr>
            <a:graphicFrameLocks noChangeAspect="1"/>
          </p:cNvGraphicFramePr>
          <p:nvPr/>
        </p:nvGraphicFramePr>
        <p:xfrm>
          <a:off x="3844925" y="228600"/>
          <a:ext cx="4764088" cy="5562600"/>
        </p:xfrm>
        <a:graphic>
          <a:graphicData uri="http://schemas.openxmlformats.org/presentationml/2006/ole">
            <mc:AlternateContent xmlns:mc="http://schemas.openxmlformats.org/markup-compatibility/2006">
              <mc:Choice xmlns:v="urn:schemas-microsoft-com:vml" Requires="v">
                <p:oleObj spid="_x0000_s20523" r:id="rId3" imgW="3017160" imgH="3522240" progId="">
                  <p:embed/>
                </p:oleObj>
              </mc:Choice>
              <mc:Fallback>
                <p:oleObj r:id="rId3" imgW="3017160" imgH="352224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925" y="228600"/>
                        <a:ext cx="476408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1" name="Rectangle 7">
            <a:extLst>
              <a:ext uri="{FF2B5EF4-FFF2-40B4-BE49-F238E27FC236}">
                <a16:creationId xmlns:a16="http://schemas.microsoft.com/office/drawing/2014/main" id="{A00E175F-17C6-4AEB-AE78-595C21891D70}"/>
              </a:ext>
            </a:extLst>
          </p:cNvPr>
          <p:cNvSpPr>
            <a:spLocks noChangeArrowheads="1"/>
          </p:cNvSpPr>
          <p:nvPr/>
        </p:nvSpPr>
        <p:spPr bwMode="auto">
          <a:xfrm>
            <a:off x="0" y="2819400"/>
            <a:ext cx="40386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solidFill>
                  <a:srgbClr val="040408"/>
                </a:solidFill>
                <a:latin typeface="Times New Roman" panose="02020603050405020304" pitchFamily="18" charset="0"/>
              </a:rPr>
              <a:t>阻感负载时的工作情况</a:t>
            </a:r>
          </a:p>
          <a:p>
            <a:pPr algn="just" eaLnBrk="1" hangingPunct="1"/>
            <a:endParaRPr lang="zh-CN" altLang="en-US" sz="1600">
              <a:solidFill>
                <a:srgbClr val="040408"/>
              </a:solidFill>
            </a:endParaRPr>
          </a:p>
          <a:p>
            <a:pPr algn="just"/>
            <a:r>
              <a:rPr lang="en-US" altLang="zh-CN" sz="1600">
                <a:solidFill>
                  <a:srgbClr val="040408"/>
                </a:solidFill>
                <a:latin typeface="宋体" panose="02010600030101010101" pitchFamily="2" charset="-122"/>
              </a:rPr>
              <a:t>α</a:t>
            </a:r>
            <a:r>
              <a:rPr lang="en-US" altLang="zh-CN" sz="1600">
                <a:solidFill>
                  <a:srgbClr val="040408"/>
                </a:solidFill>
                <a:latin typeface="Times New Roman" panose="02020603050405020304" pitchFamily="18" charset="0"/>
              </a:rPr>
              <a:t> ≤</a:t>
            </a:r>
            <a:r>
              <a:rPr lang="en-US" altLang="zh-CN" sz="1600">
                <a:solidFill>
                  <a:srgbClr val="040408"/>
                </a:solidFill>
              </a:rPr>
              <a:t>60</a:t>
            </a:r>
            <a:r>
              <a:rPr lang="en-US" altLang="zh-CN" sz="1600">
                <a:solidFill>
                  <a:srgbClr val="040408"/>
                </a:solidFill>
                <a:latin typeface="Times New Roman" panose="02020603050405020304" pitchFamily="18" charset="0"/>
                <a:sym typeface="Symbol" panose="05050102010706020507" pitchFamily="18" charset="2"/>
              </a:rPr>
              <a:t></a:t>
            </a:r>
            <a:r>
              <a:rPr lang="zh-CN" altLang="en-US" sz="1600">
                <a:solidFill>
                  <a:srgbClr val="040408"/>
                </a:solidFill>
                <a:latin typeface="Times New Roman" panose="02020603050405020304" pitchFamily="18" charset="0"/>
              </a:rPr>
              <a:t>时</a:t>
            </a:r>
            <a:endParaRPr lang="zh-CN" altLang="en-US" sz="1600">
              <a:solidFill>
                <a:srgbClr val="040408"/>
              </a:solidFill>
              <a:sym typeface="Symbol" panose="05050102010706020507" pitchFamily="18" charset="2"/>
            </a:endParaRPr>
          </a:p>
          <a:p>
            <a:pPr algn="just"/>
            <a:r>
              <a:rPr lang="en-US" altLang="zh-CN" sz="1600">
                <a:solidFill>
                  <a:srgbClr val="040408"/>
                </a:solidFill>
                <a:latin typeface="Times New Roman" panose="02020603050405020304" pitchFamily="18" charset="0"/>
                <a:sym typeface="Symbol" panose="05050102010706020507" pitchFamily="18" charset="2"/>
              </a:rPr>
              <a:t>ud</a:t>
            </a:r>
            <a:r>
              <a:rPr lang="zh-CN" altLang="en-US" sz="1600">
                <a:solidFill>
                  <a:srgbClr val="040408"/>
                </a:solidFill>
                <a:latin typeface="Times New Roman" panose="02020603050405020304" pitchFamily="18" charset="0"/>
                <a:sym typeface="Symbol" panose="05050102010706020507" pitchFamily="18" charset="2"/>
              </a:rPr>
              <a:t>波形连续，工作情况与带电阻负载时相似，各晶闸管的通断情况、输出整流电压</a:t>
            </a:r>
            <a:r>
              <a:rPr lang="en-US" altLang="zh-CN" sz="1600">
                <a:solidFill>
                  <a:srgbClr val="040408"/>
                </a:solidFill>
                <a:sym typeface="Symbol" panose="05050102010706020507" pitchFamily="18" charset="2"/>
              </a:rPr>
              <a:t>u</a:t>
            </a:r>
            <a:r>
              <a:rPr lang="en-US" altLang="zh-CN" sz="1600">
                <a:solidFill>
                  <a:srgbClr val="040408"/>
                </a:solidFill>
                <a:latin typeface="Times New Roman" panose="02020603050405020304" pitchFamily="18" charset="0"/>
                <a:sym typeface="Symbol" panose="05050102010706020507" pitchFamily="18" charset="2"/>
              </a:rPr>
              <a:t>d</a:t>
            </a:r>
            <a:r>
              <a:rPr lang="zh-CN" altLang="en-US" sz="1600">
                <a:solidFill>
                  <a:srgbClr val="040408"/>
                </a:solidFill>
                <a:latin typeface="Times New Roman" panose="02020603050405020304" pitchFamily="18" charset="0"/>
                <a:sym typeface="Symbol" panose="05050102010706020507" pitchFamily="18" charset="2"/>
              </a:rPr>
              <a:t>波形、晶闸管承受的电压波形等都一样。</a:t>
            </a:r>
            <a:endParaRPr lang="zh-CN" altLang="en-US" sz="1600">
              <a:solidFill>
                <a:srgbClr val="040408"/>
              </a:solidFill>
              <a:sym typeface="Symbol" panose="05050102010706020507" pitchFamily="18" charset="2"/>
            </a:endParaRPr>
          </a:p>
        </p:txBody>
      </p:sp>
      <p:sp>
        <p:nvSpPr>
          <p:cNvPr id="47112" name="Rectangle 8">
            <a:extLst>
              <a:ext uri="{FF2B5EF4-FFF2-40B4-BE49-F238E27FC236}">
                <a16:creationId xmlns:a16="http://schemas.microsoft.com/office/drawing/2014/main" id="{DF950107-59F3-422C-895E-C0202356318A}"/>
              </a:ext>
            </a:extLst>
          </p:cNvPr>
          <p:cNvSpPr>
            <a:spLocks noChangeArrowheads="1"/>
          </p:cNvSpPr>
          <p:nvPr/>
        </p:nvSpPr>
        <p:spPr bwMode="auto">
          <a:xfrm>
            <a:off x="0" y="4648200"/>
            <a:ext cx="40386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a:solidFill>
                  <a:srgbClr val="040408"/>
                </a:solidFill>
                <a:latin typeface="宋体" panose="02010600030101010101" pitchFamily="2" charset="-122"/>
              </a:rPr>
              <a:t>α</a:t>
            </a:r>
            <a:r>
              <a:rPr lang="en-US" altLang="zh-CN" sz="1600">
                <a:solidFill>
                  <a:srgbClr val="040408"/>
                </a:solidFill>
                <a:latin typeface="Times New Roman" panose="02020603050405020304" pitchFamily="18" charset="0"/>
              </a:rPr>
              <a:t> &gt;60</a:t>
            </a:r>
            <a:r>
              <a:rPr lang="en-US" altLang="zh-CN" sz="1600">
                <a:solidFill>
                  <a:srgbClr val="040408"/>
                </a:solidFill>
                <a:latin typeface="Times New Roman" panose="02020603050405020304" pitchFamily="18" charset="0"/>
                <a:sym typeface="Symbol" panose="05050102010706020507" pitchFamily="18" charset="2"/>
              </a:rPr>
              <a:t></a:t>
            </a:r>
            <a:r>
              <a:rPr lang="zh-CN" altLang="en-US" sz="1600">
                <a:solidFill>
                  <a:srgbClr val="040408"/>
                </a:solidFill>
                <a:latin typeface="Times New Roman" panose="02020603050405020304" pitchFamily="18" charset="0"/>
              </a:rPr>
              <a:t>时</a:t>
            </a:r>
            <a:endParaRPr lang="zh-CN" altLang="en-US" sz="1600">
              <a:solidFill>
                <a:srgbClr val="040408"/>
              </a:solidFill>
              <a:sym typeface="Symbol" panose="05050102010706020507" pitchFamily="18" charset="2"/>
            </a:endParaRPr>
          </a:p>
          <a:p>
            <a:pPr algn="just"/>
            <a:r>
              <a:rPr lang="zh-CN" altLang="en-US" sz="1600">
                <a:solidFill>
                  <a:srgbClr val="040408"/>
                </a:solidFill>
                <a:latin typeface="Times New Roman" panose="02020603050405020304" pitchFamily="18" charset="0"/>
                <a:sym typeface="Symbol" panose="05050102010706020507" pitchFamily="18" charset="2"/>
              </a:rPr>
              <a:t>阻感负载时的工作情况与电阻负载时不同，电阻负载时</a:t>
            </a:r>
            <a:r>
              <a:rPr lang="en-US" altLang="zh-CN" sz="1600">
                <a:solidFill>
                  <a:srgbClr val="040408"/>
                </a:solidFill>
                <a:sym typeface="Symbol" panose="05050102010706020507" pitchFamily="18" charset="2"/>
              </a:rPr>
              <a:t>u</a:t>
            </a:r>
            <a:r>
              <a:rPr lang="en-US" altLang="zh-CN" sz="1600">
                <a:solidFill>
                  <a:srgbClr val="040408"/>
                </a:solidFill>
                <a:latin typeface="Times New Roman" panose="02020603050405020304" pitchFamily="18" charset="0"/>
                <a:sym typeface="Symbol" panose="05050102010706020507" pitchFamily="18" charset="2"/>
              </a:rPr>
              <a:t>d</a:t>
            </a:r>
            <a:r>
              <a:rPr lang="zh-CN" altLang="en-US" sz="1600">
                <a:solidFill>
                  <a:srgbClr val="040408"/>
                </a:solidFill>
                <a:latin typeface="Times New Roman" panose="02020603050405020304" pitchFamily="18" charset="0"/>
                <a:sym typeface="Symbol" panose="05050102010706020507" pitchFamily="18" charset="2"/>
              </a:rPr>
              <a:t>波形不会出现负的部分，而阻感负载时，由于电感</a:t>
            </a:r>
            <a:r>
              <a:rPr lang="en-US" altLang="zh-CN" sz="1600">
                <a:solidFill>
                  <a:srgbClr val="040408"/>
                </a:solidFill>
                <a:sym typeface="Symbol" panose="05050102010706020507" pitchFamily="18" charset="2"/>
              </a:rPr>
              <a:t>L</a:t>
            </a:r>
            <a:r>
              <a:rPr lang="zh-CN" altLang="en-US" sz="1600">
                <a:solidFill>
                  <a:srgbClr val="040408"/>
                </a:solidFill>
                <a:latin typeface="Times New Roman" panose="02020603050405020304" pitchFamily="18" charset="0"/>
                <a:sym typeface="Symbol" panose="05050102010706020507" pitchFamily="18" charset="2"/>
              </a:rPr>
              <a:t>的作用，</a:t>
            </a:r>
            <a:r>
              <a:rPr lang="en-US" altLang="zh-CN" sz="1600">
                <a:solidFill>
                  <a:srgbClr val="040408"/>
                </a:solidFill>
                <a:sym typeface="Symbol" panose="05050102010706020507" pitchFamily="18" charset="2"/>
              </a:rPr>
              <a:t>u</a:t>
            </a:r>
            <a:r>
              <a:rPr lang="en-US" altLang="zh-CN" sz="1600">
                <a:solidFill>
                  <a:srgbClr val="040408"/>
                </a:solidFill>
                <a:latin typeface="Times New Roman" panose="02020603050405020304" pitchFamily="18" charset="0"/>
                <a:sym typeface="Symbol" panose="05050102010706020507" pitchFamily="18" charset="2"/>
              </a:rPr>
              <a:t>d</a:t>
            </a:r>
            <a:r>
              <a:rPr lang="zh-CN" altLang="en-US" sz="1600">
                <a:solidFill>
                  <a:srgbClr val="040408"/>
                </a:solidFill>
                <a:latin typeface="Times New Roman" panose="02020603050405020304" pitchFamily="18" charset="0"/>
                <a:sym typeface="Symbol" panose="05050102010706020507" pitchFamily="18" charset="2"/>
              </a:rPr>
              <a:t>波形会出现负的部分。带阻感负载时，三相桥式全控整流电路的</a:t>
            </a:r>
            <a:r>
              <a:rPr lang="en-US" altLang="zh-CN" sz="1600">
                <a:solidFill>
                  <a:srgbClr val="040408"/>
                </a:solidFill>
                <a:sym typeface="Symbol" panose="05050102010706020507" pitchFamily="18" charset="2"/>
              </a:rPr>
              <a:t>a </a:t>
            </a:r>
            <a:r>
              <a:rPr lang="zh-CN" altLang="en-US" sz="1600">
                <a:solidFill>
                  <a:srgbClr val="040408"/>
                </a:solidFill>
                <a:latin typeface="Times New Roman" panose="02020603050405020304" pitchFamily="18" charset="0"/>
                <a:sym typeface="Symbol" panose="05050102010706020507" pitchFamily="18" charset="2"/>
              </a:rPr>
              <a:t>角移相范围为</a:t>
            </a:r>
            <a:r>
              <a:rPr lang="en-US" altLang="zh-CN" sz="1600">
                <a:solidFill>
                  <a:srgbClr val="040408"/>
                </a:solidFill>
                <a:sym typeface="Symbol" panose="05050102010706020507" pitchFamily="18" charset="2"/>
              </a:rPr>
              <a:t>90</a:t>
            </a:r>
            <a:r>
              <a:rPr lang="en-US" altLang="zh-CN" sz="1600">
                <a:solidFill>
                  <a:srgbClr val="040408"/>
                </a:solidFill>
                <a:latin typeface="Times New Roman" panose="02020603050405020304" pitchFamily="18" charset="0"/>
                <a:sym typeface="Symbol" panose="05050102010706020507" pitchFamily="18" charset="2"/>
              </a:rPr>
              <a:t></a:t>
            </a:r>
            <a:endParaRPr lang="en-US" altLang="zh-CN" sz="1600">
              <a:solidFill>
                <a:srgbClr val="040408"/>
              </a:solidFill>
            </a:endParaRPr>
          </a:p>
          <a:p>
            <a:endParaRPr lang="en-US" altLang="zh-CN" sz="1600">
              <a:solidFill>
                <a:srgbClr val="040408"/>
              </a:solidFill>
              <a:latin typeface="Times New Roman" panose="02020603050405020304" pitchFamily="18" charset="0"/>
              <a:sym typeface="Symbol" panose="05050102010706020507" pitchFamily="18" charset="2"/>
            </a:endParaRPr>
          </a:p>
        </p:txBody>
      </p:sp>
      <p:grpSp>
        <p:nvGrpSpPr>
          <p:cNvPr id="2" name="Group 54">
            <a:extLst>
              <a:ext uri="{FF2B5EF4-FFF2-40B4-BE49-F238E27FC236}">
                <a16:creationId xmlns:a16="http://schemas.microsoft.com/office/drawing/2014/main" id="{AC48B74D-D10A-43A1-B28B-6A120B4C84D3}"/>
              </a:ext>
            </a:extLst>
          </p:cNvPr>
          <p:cNvGrpSpPr>
            <a:grpSpLocks/>
          </p:cNvGrpSpPr>
          <p:nvPr/>
        </p:nvGrpSpPr>
        <p:grpSpPr bwMode="auto">
          <a:xfrm>
            <a:off x="4953000" y="2514600"/>
            <a:ext cx="2209800" cy="914400"/>
            <a:chOff x="3120" y="1584"/>
            <a:chExt cx="1392" cy="576"/>
          </a:xfrm>
        </p:grpSpPr>
        <p:grpSp>
          <p:nvGrpSpPr>
            <p:cNvPr id="20501" name="Group 15">
              <a:extLst>
                <a:ext uri="{FF2B5EF4-FFF2-40B4-BE49-F238E27FC236}">
                  <a16:creationId xmlns:a16="http://schemas.microsoft.com/office/drawing/2014/main" id="{DC2CCF15-5A14-46E2-AFBA-C9806E17E45A}"/>
                </a:ext>
              </a:extLst>
            </p:cNvPr>
            <p:cNvGrpSpPr>
              <a:grpSpLocks/>
            </p:cNvGrpSpPr>
            <p:nvPr/>
          </p:nvGrpSpPr>
          <p:grpSpPr bwMode="auto">
            <a:xfrm>
              <a:off x="3120" y="1584"/>
              <a:ext cx="192" cy="528"/>
              <a:chOff x="2736" y="1584"/>
              <a:chExt cx="192" cy="528"/>
            </a:xfrm>
          </p:grpSpPr>
          <p:sp>
            <p:nvSpPr>
              <p:cNvPr id="20521" name="Line 16">
                <a:extLst>
                  <a:ext uri="{FF2B5EF4-FFF2-40B4-BE49-F238E27FC236}">
                    <a16:creationId xmlns:a16="http://schemas.microsoft.com/office/drawing/2014/main" id="{B68E9C37-4759-4660-A9D0-490ADE20DFD4}"/>
                  </a:ext>
                </a:extLst>
              </p:cNvPr>
              <p:cNvSpPr>
                <a:spLocks noChangeShapeType="1"/>
              </p:cNvSpPr>
              <p:nvPr/>
            </p:nvSpPr>
            <p:spPr bwMode="auto">
              <a:xfrm>
                <a:off x="2736" y="1584"/>
                <a:ext cx="192"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22" name="Line 17">
                <a:extLst>
                  <a:ext uri="{FF2B5EF4-FFF2-40B4-BE49-F238E27FC236}">
                    <a16:creationId xmlns:a16="http://schemas.microsoft.com/office/drawing/2014/main" id="{90CB411C-541D-4D57-812A-F052E1F8E9C5}"/>
                  </a:ext>
                </a:extLst>
              </p:cNvPr>
              <p:cNvSpPr>
                <a:spLocks noChangeShapeType="1"/>
              </p:cNvSpPr>
              <p:nvPr/>
            </p:nvSpPr>
            <p:spPr bwMode="auto">
              <a:xfrm flipV="1">
                <a:off x="2928" y="158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502" name="Group 37">
              <a:extLst>
                <a:ext uri="{FF2B5EF4-FFF2-40B4-BE49-F238E27FC236}">
                  <a16:creationId xmlns:a16="http://schemas.microsoft.com/office/drawing/2014/main" id="{8BD36BF1-57A5-432C-A6B9-C7F2F58872B1}"/>
                </a:ext>
              </a:extLst>
            </p:cNvPr>
            <p:cNvGrpSpPr>
              <a:grpSpLocks/>
            </p:cNvGrpSpPr>
            <p:nvPr/>
          </p:nvGrpSpPr>
          <p:grpSpPr bwMode="auto">
            <a:xfrm>
              <a:off x="3312" y="1584"/>
              <a:ext cx="1200" cy="576"/>
              <a:chOff x="3312" y="1584"/>
              <a:chExt cx="1200" cy="576"/>
            </a:xfrm>
          </p:grpSpPr>
          <p:grpSp>
            <p:nvGrpSpPr>
              <p:cNvPr id="20503" name="Group 18">
                <a:extLst>
                  <a:ext uri="{FF2B5EF4-FFF2-40B4-BE49-F238E27FC236}">
                    <a16:creationId xmlns:a16="http://schemas.microsoft.com/office/drawing/2014/main" id="{E54A2EBC-3222-4371-8A6E-B0FA16544C59}"/>
                  </a:ext>
                </a:extLst>
              </p:cNvPr>
              <p:cNvGrpSpPr>
                <a:grpSpLocks/>
              </p:cNvGrpSpPr>
              <p:nvPr/>
            </p:nvGrpSpPr>
            <p:grpSpPr bwMode="auto">
              <a:xfrm>
                <a:off x="3312" y="1584"/>
                <a:ext cx="192" cy="528"/>
                <a:chOff x="2736" y="1584"/>
                <a:chExt cx="192" cy="528"/>
              </a:xfrm>
            </p:grpSpPr>
            <p:sp>
              <p:nvSpPr>
                <p:cNvPr id="20519" name="Line 19">
                  <a:extLst>
                    <a:ext uri="{FF2B5EF4-FFF2-40B4-BE49-F238E27FC236}">
                      <a16:creationId xmlns:a16="http://schemas.microsoft.com/office/drawing/2014/main" id="{FDDFA79B-5784-44FE-A9DE-DBB44B2BA893}"/>
                    </a:ext>
                  </a:extLst>
                </p:cNvPr>
                <p:cNvSpPr>
                  <a:spLocks noChangeShapeType="1"/>
                </p:cNvSpPr>
                <p:nvPr/>
              </p:nvSpPr>
              <p:spPr bwMode="auto">
                <a:xfrm>
                  <a:off x="2736" y="1584"/>
                  <a:ext cx="192"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20" name="Line 20">
                  <a:extLst>
                    <a:ext uri="{FF2B5EF4-FFF2-40B4-BE49-F238E27FC236}">
                      <a16:creationId xmlns:a16="http://schemas.microsoft.com/office/drawing/2014/main" id="{CFECD555-7223-4FFE-A1F0-F94F82F39A9A}"/>
                    </a:ext>
                  </a:extLst>
                </p:cNvPr>
                <p:cNvSpPr>
                  <a:spLocks noChangeShapeType="1"/>
                </p:cNvSpPr>
                <p:nvPr/>
              </p:nvSpPr>
              <p:spPr bwMode="auto">
                <a:xfrm flipV="1">
                  <a:off x="2928" y="158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504" name="Group 21">
                <a:extLst>
                  <a:ext uri="{FF2B5EF4-FFF2-40B4-BE49-F238E27FC236}">
                    <a16:creationId xmlns:a16="http://schemas.microsoft.com/office/drawing/2014/main" id="{2FABD049-22E0-47D8-9225-C113FE784604}"/>
                  </a:ext>
                </a:extLst>
              </p:cNvPr>
              <p:cNvGrpSpPr>
                <a:grpSpLocks/>
              </p:cNvGrpSpPr>
              <p:nvPr/>
            </p:nvGrpSpPr>
            <p:grpSpPr bwMode="auto">
              <a:xfrm>
                <a:off x="3504" y="1584"/>
                <a:ext cx="192" cy="528"/>
                <a:chOff x="2736" y="1584"/>
                <a:chExt cx="192" cy="528"/>
              </a:xfrm>
            </p:grpSpPr>
            <p:sp>
              <p:nvSpPr>
                <p:cNvPr id="20517" name="Line 22">
                  <a:extLst>
                    <a:ext uri="{FF2B5EF4-FFF2-40B4-BE49-F238E27FC236}">
                      <a16:creationId xmlns:a16="http://schemas.microsoft.com/office/drawing/2014/main" id="{6C3FC886-0480-4E77-BF21-E4246DF9990E}"/>
                    </a:ext>
                  </a:extLst>
                </p:cNvPr>
                <p:cNvSpPr>
                  <a:spLocks noChangeShapeType="1"/>
                </p:cNvSpPr>
                <p:nvPr/>
              </p:nvSpPr>
              <p:spPr bwMode="auto">
                <a:xfrm>
                  <a:off x="2736" y="1584"/>
                  <a:ext cx="192"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8" name="Line 23">
                  <a:extLst>
                    <a:ext uri="{FF2B5EF4-FFF2-40B4-BE49-F238E27FC236}">
                      <a16:creationId xmlns:a16="http://schemas.microsoft.com/office/drawing/2014/main" id="{7B547006-FF61-40C8-921E-C19636CFCA82}"/>
                    </a:ext>
                  </a:extLst>
                </p:cNvPr>
                <p:cNvSpPr>
                  <a:spLocks noChangeShapeType="1"/>
                </p:cNvSpPr>
                <p:nvPr/>
              </p:nvSpPr>
              <p:spPr bwMode="auto">
                <a:xfrm flipV="1">
                  <a:off x="2928" y="158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505" name="Group 24">
                <a:extLst>
                  <a:ext uri="{FF2B5EF4-FFF2-40B4-BE49-F238E27FC236}">
                    <a16:creationId xmlns:a16="http://schemas.microsoft.com/office/drawing/2014/main" id="{A850C5EF-86D9-462E-8ED8-2D466EF195BC}"/>
                  </a:ext>
                </a:extLst>
              </p:cNvPr>
              <p:cNvGrpSpPr>
                <a:grpSpLocks/>
              </p:cNvGrpSpPr>
              <p:nvPr/>
            </p:nvGrpSpPr>
            <p:grpSpPr bwMode="auto">
              <a:xfrm>
                <a:off x="3744" y="1584"/>
                <a:ext cx="192" cy="528"/>
                <a:chOff x="2736" y="1584"/>
                <a:chExt cx="192" cy="528"/>
              </a:xfrm>
            </p:grpSpPr>
            <p:sp>
              <p:nvSpPr>
                <p:cNvPr id="20515" name="Line 25">
                  <a:extLst>
                    <a:ext uri="{FF2B5EF4-FFF2-40B4-BE49-F238E27FC236}">
                      <a16:creationId xmlns:a16="http://schemas.microsoft.com/office/drawing/2014/main" id="{D28D0446-C4B5-4F4B-8173-E6A35B5A8849}"/>
                    </a:ext>
                  </a:extLst>
                </p:cNvPr>
                <p:cNvSpPr>
                  <a:spLocks noChangeShapeType="1"/>
                </p:cNvSpPr>
                <p:nvPr/>
              </p:nvSpPr>
              <p:spPr bwMode="auto">
                <a:xfrm>
                  <a:off x="2736" y="1584"/>
                  <a:ext cx="192"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6" name="Line 26">
                  <a:extLst>
                    <a:ext uri="{FF2B5EF4-FFF2-40B4-BE49-F238E27FC236}">
                      <a16:creationId xmlns:a16="http://schemas.microsoft.com/office/drawing/2014/main" id="{7649E742-9592-4D02-A566-46626AAE10E1}"/>
                    </a:ext>
                  </a:extLst>
                </p:cNvPr>
                <p:cNvSpPr>
                  <a:spLocks noChangeShapeType="1"/>
                </p:cNvSpPr>
                <p:nvPr/>
              </p:nvSpPr>
              <p:spPr bwMode="auto">
                <a:xfrm flipV="1">
                  <a:off x="2928" y="158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506" name="Group 27">
                <a:extLst>
                  <a:ext uri="{FF2B5EF4-FFF2-40B4-BE49-F238E27FC236}">
                    <a16:creationId xmlns:a16="http://schemas.microsoft.com/office/drawing/2014/main" id="{102F8DF6-C727-4A48-9292-D477B69D8495}"/>
                  </a:ext>
                </a:extLst>
              </p:cNvPr>
              <p:cNvGrpSpPr>
                <a:grpSpLocks/>
              </p:cNvGrpSpPr>
              <p:nvPr/>
            </p:nvGrpSpPr>
            <p:grpSpPr bwMode="auto">
              <a:xfrm>
                <a:off x="3936" y="1584"/>
                <a:ext cx="192" cy="528"/>
                <a:chOff x="2736" y="1584"/>
                <a:chExt cx="192" cy="528"/>
              </a:xfrm>
            </p:grpSpPr>
            <p:sp>
              <p:nvSpPr>
                <p:cNvPr id="20513" name="Line 28">
                  <a:extLst>
                    <a:ext uri="{FF2B5EF4-FFF2-40B4-BE49-F238E27FC236}">
                      <a16:creationId xmlns:a16="http://schemas.microsoft.com/office/drawing/2014/main" id="{CBA1686F-8C02-431A-9080-993441375140}"/>
                    </a:ext>
                  </a:extLst>
                </p:cNvPr>
                <p:cNvSpPr>
                  <a:spLocks noChangeShapeType="1"/>
                </p:cNvSpPr>
                <p:nvPr/>
              </p:nvSpPr>
              <p:spPr bwMode="auto">
                <a:xfrm>
                  <a:off x="2736" y="1584"/>
                  <a:ext cx="192"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4" name="Line 29">
                  <a:extLst>
                    <a:ext uri="{FF2B5EF4-FFF2-40B4-BE49-F238E27FC236}">
                      <a16:creationId xmlns:a16="http://schemas.microsoft.com/office/drawing/2014/main" id="{5A701EB8-A200-4B33-9315-10137A1EA496}"/>
                    </a:ext>
                  </a:extLst>
                </p:cNvPr>
                <p:cNvSpPr>
                  <a:spLocks noChangeShapeType="1"/>
                </p:cNvSpPr>
                <p:nvPr/>
              </p:nvSpPr>
              <p:spPr bwMode="auto">
                <a:xfrm flipV="1">
                  <a:off x="2928" y="158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507" name="Group 30">
                <a:extLst>
                  <a:ext uri="{FF2B5EF4-FFF2-40B4-BE49-F238E27FC236}">
                    <a16:creationId xmlns:a16="http://schemas.microsoft.com/office/drawing/2014/main" id="{7BE30496-3576-44BF-B27A-205410CA6FBD}"/>
                  </a:ext>
                </a:extLst>
              </p:cNvPr>
              <p:cNvGrpSpPr>
                <a:grpSpLocks/>
              </p:cNvGrpSpPr>
              <p:nvPr/>
            </p:nvGrpSpPr>
            <p:grpSpPr bwMode="auto">
              <a:xfrm>
                <a:off x="4128" y="1632"/>
                <a:ext cx="192" cy="528"/>
                <a:chOff x="2736" y="1584"/>
                <a:chExt cx="192" cy="528"/>
              </a:xfrm>
            </p:grpSpPr>
            <p:sp>
              <p:nvSpPr>
                <p:cNvPr id="20511" name="Line 31">
                  <a:extLst>
                    <a:ext uri="{FF2B5EF4-FFF2-40B4-BE49-F238E27FC236}">
                      <a16:creationId xmlns:a16="http://schemas.microsoft.com/office/drawing/2014/main" id="{ADC1432A-E0C9-4DAC-8E7D-AB53C0B08AA6}"/>
                    </a:ext>
                  </a:extLst>
                </p:cNvPr>
                <p:cNvSpPr>
                  <a:spLocks noChangeShapeType="1"/>
                </p:cNvSpPr>
                <p:nvPr/>
              </p:nvSpPr>
              <p:spPr bwMode="auto">
                <a:xfrm>
                  <a:off x="2736" y="1584"/>
                  <a:ext cx="192"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2" name="Line 32">
                  <a:extLst>
                    <a:ext uri="{FF2B5EF4-FFF2-40B4-BE49-F238E27FC236}">
                      <a16:creationId xmlns:a16="http://schemas.microsoft.com/office/drawing/2014/main" id="{A4867127-CE25-4266-B816-0EFA1E0E2A46}"/>
                    </a:ext>
                  </a:extLst>
                </p:cNvPr>
                <p:cNvSpPr>
                  <a:spLocks noChangeShapeType="1"/>
                </p:cNvSpPr>
                <p:nvPr/>
              </p:nvSpPr>
              <p:spPr bwMode="auto">
                <a:xfrm flipV="1">
                  <a:off x="2928" y="158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508" name="Group 33">
                <a:extLst>
                  <a:ext uri="{FF2B5EF4-FFF2-40B4-BE49-F238E27FC236}">
                    <a16:creationId xmlns:a16="http://schemas.microsoft.com/office/drawing/2014/main" id="{C0A9A762-809F-487E-83DD-D00D423D7D60}"/>
                  </a:ext>
                </a:extLst>
              </p:cNvPr>
              <p:cNvGrpSpPr>
                <a:grpSpLocks/>
              </p:cNvGrpSpPr>
              <p:nvPr/>
            </p:nvGrpSpPr>
            <p:grpSpPr bwMode="auto">
              <a:xfrm>
                <a:off x="4320" y="1632"/>
                <a:ext cx="192" cy="528"/>
                <a:chOff x="2736" y="1584"/>
                <a:chExt cx="192" cy="528"/>
              </a:xfrm>
            </p:grpSpPr>
            <p:sp>
              <p:nvSpPr>
                <p:cNvPr id="20509" name="Line 34">
                  <a:extLst>
                    <a:ext uri="{FF2B5EF4-FFF2-40B4-BE49-F238E27FC236}">
                      <a16:creationId xmlns:a16="http://schemas.microsoft.com/office/drawing/2014/main" id="{EF4F3308-45C6-49E4-8B2F-B63AE638CD7B}"/>
                    </a:ext>
                  </a:extLst>
                </p:cNvPr>
                <p:cNvSpPr>
                  <a:spLocks noChangeShapeType="1"/>
                </p:cNvSpPr>
                <p:nvPr/>
              </p:nvSpPr>
              <p:spPr bwMode="auto">
                <a:xfrm>
                  <a:off x="2736" y="1584"/>
                  <a:ext cx="192"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0" name="Line 35">
                  <a:extLst>
                    <a:ext uri="{FF2B5EF4-FFF2-40B4-BE49-F238E27FC236}">
                      <a16:creationId xmlns:a16="http://schemas.microsoft.com/office/drawing/2014/main" id="{1EC46957-6AFF-44B3-8330-C2680BFF97DE}"/>
                    </a:ext>
                  </a:extLst>
                </p:cNvPr>
                <p:cNvSpPr>
                  <a:spLocks noChangeShapeType="1"/>
                </p:cNvSpPr>
                <p:nvPr/>
              </p:nvSpPr>
              <p:spPr bwMode="auto">
                <a:xfrm flipV="1">
                  <a:off x="2928" y="158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grpSp>
        <p:nvGrpSpPr>
          <p:cNvPr id="11" name="Group 56">
            <a:extLst>
              <a:ext uri="{FF2B5EF4-FFF2-40B4-BE49-F238E27FC236}">
                <a16:creationId xmlns:a16="http://schemas.microsoft.com/office/drawing/2014/main" id="{C3C5D965-8100-4A44-B3CA-7F7E01858851}"/>
              </a:ext>
            </a:extLst>
          </p:cNvPr>
          <p:cNvGrpSpPr>
            <a:grpSpLocks/>
          </p:cNvGrpSpPr>
          <p:nvPr/>
        </p:nvGrpSpPr>
        <p:grpSpPr bwMode="auto">
          <a:xfrm>
            <a:off x="4953000" y="3962400"/>
            <a:ext cx="2514600" cy="1701800"/>
            <a:chOff x="3120" y="2496"/>
            <a:chExt cx="1584" cy="1072"/>
          </a:xfrm>
        </p:grpSpPr>
        <p:sp>
          <p:nvSpPr>
            <p:cNvPr id="20490" name="Line 49">
              <a:extLst>
                <a:ext uri="{FF2B5EF4-FFF2-40B4-BE49-F238E27FC236}">
                  <a16:creationId xmlns:a16="http://schemas.microsoft.com/office/drawing/2014/main" id="{13AE5EEF-3CC5-4D8F-B5DB-97ACCAFC9D74}"/>
                </a:ext>
              </a:extLst>
            </p:cNvPr>
            <p:cNvSpPr>
              <a:spLocks noChangeShapeType="1"/>
            </p:cNvSpPr>
            <p:nvPr/>
          </p:nvSpPr>
          <p:spPr bwMode="auto">
            <a:xfrm>
              <a:off x="4320" y="2496"/>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0491" name="Group 55">
              <a:extLst>
                <a:ext uri="{FF2B5EF4-FFF2-40B4-BE49-F238E27FC236}">
                  <a16:creationId xmlns:a16="http://schemas.microsoft.com/office/drawing/2014/main" id="{90DFF925-73A7-4DA4-85D2-5DFE731F75D3}"/>
                </a:ext>
              </a:extLst>
            </p:cNvPr>
            <p:cNvGrpSpPr>
              <a:grpSpLocks/>
            </p:cNvGrpSpPr>
            <p:nvPr/>
          </p:nvGrpSpPr>
          <p:grpSpPr bwMode="auto">
            <a:xfrm>
              <a:off x="3120" y="2496"/>
              <a:ext cx="1584" cy="1072"/>
              <a:chOff x="3120" y="2496"/>
              <a:chExt cx="1584" cy="1072"/>
            </a:xfrm>
          </p:grpSpPr>
          <p:sp>
            <p:nvSpPr>
              <p:cNvPr id="20492" name="Line 44">
                <a:extLst>
                  <a:ext uri="{FF2B5EF4-FFF2-40B4-BE49-F238E27FC236}">
                    <a16:creationId xmlns:a16="http://schemas.microsoft.com/office/drawing/2014/main" id="{422BB5EC-9F84-4816-8265-A1D06C9754B6}"/>
                  </a:ext>
                </a:extLst>
              </p:cNvPr>
              <p:cNvSpPr>
                <a:spLocks noChangeShapeType="1"/>
              </p:cNvSpPr>
              <p:nvPr/>
            </p:nvSpPr>
            <p:spPr bwMode="auto">
              <a:xfrm>
                <a:off x="3936" y="278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0493" name="Group 53">
                <a:extLst>
                  <a:ext uri="{FF2B5EF4-FFF2-40B4-BE49-F238E27FC236}">
                    <a16:creationId xmlns:a16="http://schemas.microsoft.com/office/drawing/2014/main" id="{FD2AAFFE-5886-4CCB-99D8-1C7E6F99B814}"/>
                  </a:ext>
                </a:extLst>
              </p:cNvPr>
              <p:cNvGrpSpPr>
                <a:grpSpLocks/>
              </p:cNvGrpSpPr>
              <p:nvPr/>
            </p:nvGrpSpPr>
            <p:grpSpPr bwMode="auto">
              <a:xfrm>
                <a:off x="3120" y="2496"/>
                <a:ext cx="1584" cy="1072"/>
                <a:chOff x="3120" y="2496"/>
                <a:chExt cx="1584" cy="1072"/>
              </a:xfrm>
            </p:grpSpPr>
            <p:sp>
              <p:nvSpPr>
                <p:cNvPr id="20494" name="Line 39">
                  <a:extLst>
                    <a:ext uri="{FF2B5EF4-FFF2-40B4-BE49-F238E27FC236}">
                      <a16:creationId xmlns:a16="http://schemas.microsoft.com/office/drawing/2014/main" id="{18B73A72-69E3-4763-A537-94465A1404F2}"/>
                    </a:ext>
                  </a:extLst>
                </p:cNvPr>
                <p:cNvSpPr>
                  <a:spLocks noChangeShapeType="1"/>
                </p:cNvSpPr>
                <p:nvPr/>
              </p:nvSpPr>
              <p:spPr bwMode="auto">
                <a:xfrm>
                  <a:off x="3120" y="2496"/>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495" name="Line 40">
                  <a:extLst>
                    <a:ext uri="{FF2B5EF4-FFF2-40B4-BE49-F238E27FC236}">
                      <a16:creationId xmlns:a16="http://schemas.microsoft.com/office/drawing/2014/main" id="{FB46536F-762D-4D43-92D8-F09886E8D311}"/>
                    </a:ext>
                  </a:extLst>
                </p:cNvPr>
                <p:cNvSpPr>
                  <a:spLocks noChangeShapeType="1"/>
                </p:cNvSpPr>
                <p:nvPr/>
              </p:nvSpPr>
              <p:spPr bwMode="auto">
                <a:xfrm>
                  <a:off x="3120" y="3024"/>
                  <a:ext cx="384" cy="0"/>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496" name="Line 41">
                  <a:extLst>
                    <a:ext uri="{FF2B5EF4-FFF2-40B4-BE49-F238E27FC236}">
                      <a16:creationId xmlns:a16="http://schemas.microsoft.com/office/drawing/2014/main" id="{8958013D-FA6E-4993-9BF4-95645F6D994D}"/>
                    </a:ext>
                  </a:extLst>
                </p:cNvPr>
                <p:cNvSpPr>
                  <a:spLocks noChangeShapeType="1"/>
                </p:cNvSpPr>
                <p:nvPr/>
              </p:nvSpPr>
              <p:spPr bwMode="auto">
                <a:xfrm>
                  <a:off x="3504" y="302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497" name="Freeform 42">
                  <a:extLst>
                    <a:ext uri="{FF2B5EF4-FFF2-40B4-BE49-F238E27FC236}">
                      <a16:creationId xmlns:a16="http://schemas.microsoft.com/office/drawing/2014/main" id="{DC2665B9-6CC3-4EA5-AC8F-F0B1F665305D}"/>
                    </a:ext>
                  </a:extLst>
                </p:cNvPr>
                <p:cNvSpPr>
                  <a:spLocks/>
                </p:cNvSpPr>
                <p:nvPr/>
              </p:nvSpPr>
              <p:spPr bwMode="auto">
                <a:xfrm>
                  <a:off x="3504" y="2784"/>
                  <a:ext cx="432" cy="784"/>
                </a:xfrm>
                <a:custGeom>
                  <a:avLst/>
                  <a:gdLst>
                    <a:gd name="T0" fmla="*/ 0 w 432"/>
                    <a:gd name="T1" fmla="*/ 768 h 784"/>
                    <a:gd name="T2" fmla="*/ 48 w 432"/>
                    <a:gd name="T3" fmla="*/ 768 h 784"/>
                    <a:gd name="T4" fmla="*/ 144 w 432"/>
                    <a:gd name="T5" fmla="*/ 672 h 784"/>
                    <a:gd name="T6" fmla="*/ 240 w 432"/>
                    <a:gd name="T7" fmla="*/ 480 h 784"/>
                    <a:gd name="T8" fmla="*/ 336 w 432"/>
                    <a:gd name="T9" fmla="*/ 240 h 784"/>
                    <a:gd name="T10" fmla="*/ 432 w 432"/>
                    <a:gd name="T11" fmla="*/ 0 h 784"/>
                    <a:gd name="T12" fmla="*/ 0 60000 65536"/>
                    <a:gd name="T13" fmla="*/ 0 60000 65536"/>
                    <a:gd name="T14" fmla="*/ 0 60000 65536"/>
                    <a:gd name="T15" fmla="*/ 0 60000 65536"/>
                    <a:gd name="T16" fmla="*/ 0 60000 65536"/>
                    <a:gd name="T17" fmla="*/ 0 60000 65536"/>
                    <a:gd name="T18" fmla="*/ 0 w 432"/>
                    <a:gd name="T19" fmla="*/ 0 h 784"/>
                    <a:gd name="T20" fmla="*/ 432 w 432"/>
                    <a:gd name="T21" fmla="*/ 784 h 784"/>
                  </a:gdLst>
                  <a:ahLst/>
                  <a:cxnLst>
                    <a:cxn ang="T12">
                      <a:pos x="T0" y="T1"/>
                    </a:cxn>
                    <a:cxn ang="T13">
                      <a:pos x="T2" y="T3"/>
                    </a:cxn>
                    <a:cxn ang="T14">
                      <a:pos x="T4" y="T5"/>
                    </a:cxn>
                    <a:cxn ang="T15">
                      <a:pos x="T6" y="T7"/>
                    </a:cxn>
                    <a:cxn ang="T16">
                      <a:pos x="T8" y="T9"/>
                    </a:cxn>
                    <a:cxn ang="T17">
                      <a:pos x="T10" y="T11"/>
                    </a:cxn>
                  </a:cxnLst>
                  <a:rect l="T18" t="T19" r="T20" b="T21"/>
                  <a:pathLst>
                    <a:path w="432" h="784">
                      <a:moveTo>
                        <a:pt x="0" y="768"/>
                      </a:moveTo>
                      <a:cubicBezTo>
                        <a:pt x="12" y="776"/>
                        <a:pt x="24" y="784"/>
                        <a:pt x="48" y="768"/>
                      </a:cubicBezTo>
                      <a:cubicBezTo>
                        <a:pt x="72" y="752"/>
                        <a:pt x="112" y="720"/>
                        <a:pt x="144" y="672"/>
                      </a:cubicBezTo>
                      <a:cubicBezTo>
                        <a:pt x="176" y="624"/>
                        <a:pt x="208" y="552"/>
                        <a:pt x="240" y="480"/>
                      </a:cubicBezTo>
                      <a:cubicBezTo>
                        <a:pt x="272" y="408"/>
                        <a:pt x="304" y="320"/>
                        <a:pt x="336" y="240"/>
                      </a:cubicBezTo>
                      <a:cubicBezTo>
                        <a:pt x="368" y="160"/>
                        <a:pt x="400" y="80"/>
                        <a:pt x="432" y="0"/>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498" name="Freeform 48">
                  <a:extLst>
                    <a:ext uri="{FF2B5EF4-FFF2-40B4-BE49-F238E27FC236}">
                      <a16:creationId xmlns:a16="http://schemas.microsoft.com/office/drawing/2014/main" id="{B75584F6-D5BD-4EFD-B406-FA2E34C22860}"/>
                    </a:ext>
                  </a:extLst>
                </p:cNvPr>
                <p:cNvSpPr>
                  <a:spLocks/>
                </p:cNvSpPr>
                <p:nvPr/>
              </p:nvSpPr>
              <p:spPr bwMode="auto">
                <a:xfrm flipH="1" flipV="1">
                  <a:off x="3936" y="2496"/>
                  <a:ext cx="384" cy="832"/>
                </a:xfrm>
                <a:custGeom>
                  <a:avLst/>
                  <a:gdLst>
                    <a:gd name="T0" fmla="*/ 0 w 432"/>
                    <a:gd name="T1" fmla="*/ 768 h 784"/>
                    <a:gd name="T2" fmla="*/ 48 w 432"/>
                    <a:gd name="T3" fmla="*/ 768 h 784"/>
                    <a:gd name="T4" fmla="*/ 144 w 432"/>
                    <a:gd name="T5" fmla="*/ 672 h 784"/>
                    <a:gd name="T6" fmla="*/ 240 w 432"/>
                    <a:gd name="T7" fmla="*/ 480 h 784"/>
                    <a:gd name="T8" fmla="*/ 336 w 432"/>
                    <a:gd name="T9" fmla="*/ 240 h 784"/>
                    <a:gd name="T10" fmla="*/ 432 w 432"/>
                    <a:gd name="T11" fmla="*/ 0 h 784"/>
                    <a:gd name="T12" fmla="*/ 0 60000 65536"/>
                    <a:gd name="T13" fmla="*/ 0 60000 65536"/>
                    <a:gd name="T14" fmla="*/ 0 60000 65536"/>
                    <a:gd name="T15" fmla="*/ 0 60000 65536"/>
                    <a:gd name="T16" fmla="*/ 0 60000 65536"/>
                    <a:gd name="T17" fmla="*/ 0 60000 65536"/>
                    <a:gd name="T18" fmla="*/ 0 w 432"/>
                    <a:gd name="T19" fmla="*/ 0 h 784"/>
                    <a:gd name="T20" fmla="*/ 432 w 432"/>
                    <a:gd name="T21" fmla="*/ 784 h 784"/>
                  </a:gdLst>
                  <a:ahLst/>
                  <a:cxnLst>
                    <a:cxn ang="T12">
                      <a:pos x="T0" y="T1"/>
                    </a:cxn>
                    <a:cxn ang="T13">
                      <a:pos x="T2" y="T3"/>
                    </a:cxn>
                    <a:cxn ang="T14">
                      <a:pos x="T4" y="T5"/>
                    </a:cxn>
                    <a:cxn ang="T15">
                      <a:pos x="T6" y="T7"/>
                    </a:cxn>
                    <a:cxn ang="T16">
                      <a:pos x="T8" y="T9"/>
                    </a:cxn>
                    <a:cxn ang="T17">
                      <a:pos x="T10" y="T11"/>
                    </a:cxn>
                  </a:cxnLst>
                  <a:rect l="T18" t="T19" r="T20" b="T21"/>
                  <a:pathLst>
                    <a:path w="432" h="784">
                      <a:moveTo>
                        <a:pt x="0" y="768"/>
                      </a:moveTo>
                      <a:cubicBezTo>
                        <a:pt x="12" y="776"/>
                        <a:pt x="24" y="784"/>
                        <a:pt x="48" y="768"/>
                      </a:cubicBezTo>
                      <a:cubicBezTo>
                        <a:pt x="72" y="752"/>
                        <a:pt x="112" y="720"/>
                        <a:pt x="144" y="672"/>
                      </a:cubicBezTo>
                      <a:cubicBezTo>
                        <a:pt x="176" y="624"/>
                        <a:pt x="208" y="552"/>
                        <a:pt x="240" y="480"/>
                      </a:cubicBezTo>
                      <a:cubicBezTo>
                        <a:pt x="272" y="408"/>
                        <a:pt x="304" y="320"/>
                        <a:pt x="336" y="240"/>
                      </a:cubicBezTo>
                      <a:cubicBezTo>
                        <a:pt x="368" y="160"/>
                        <a:pt x="400" y="80"/>
                        <a:pt x="432" y="0"/>
                      </a:cubicBezTo>
                    </a:path>
                  </a:pathLst>
                </a:custGeom>
                <a:noFill/>
                <a:ln w="38100">
                  <a:solidFill>
                    <a:srgbClr val="08C427"/>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499" name="Line 50">
                  <a:extLst>
                    <a:ext uri="{FF2B5EF4-FFF2-40B4-BE49-F238E27FC236}">
                      <a16:creationId xmlns:a16="http://schemas.microsoft.com/office/drawing/2014/main" id="{A1EF56E4-F38A-407B-954D-A532B19CD9D5}"/>
                    </a:ext>
                  </a:extLst>
                </p:cNvPr>
                <p:cNvSpPr>
                  <a:spLocks noChangeShapeType="1"/>
                </p:cNvSpPr>
                <p:nvPr/>
              </p:nvSpPr>
              <p:spPr bwMode="auto">
                <a:xfrm>
                  <a:off x="4320" y="3024"/>
                  <a:ext cx="384" cy="0"/>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0" name="Line 52">
                  <a:extLst>
                    <a:ext uri="{FF2B5EF4-FFF2-40B4-BE49-F238E27FC236}">
                      <a16:creationId xmlns:a16="http://schemas.microsoft.com/office/drawing/2014/main" id="{8F8D504D-DA3A-41AA-A827-F71F2C2FA4C9}"/>
                    </a:ext>
                  </a:extLst>
                </p:cNvPr>
                <p:cNvSpPr>
                  <a:spLocks noChangeShapeType="1"/>
                </p:cNvSpPr>
                <p:nvPr/>
              </p:nvSpPr>
              <p:spPr bwMode="auto">
                <a:xfrm>
                  <a:off x="4704" y="3024"/>
                  <a:ext cx="0" cy="528"/>
                </a:xfrm>
                <a:prstGeom prst="line">
                  <a:avLst/>
                </a:prstGeom>
                <a:noFill/>
                <a:ln w="38100">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graphicFrame>
        <p:nvGraphicFramePr>
          <p:cNvPr id="20483" name="Object 57">
            <a:extLst>
              <a:ext uri="{FF2B5EF4-FFF2-40B4-BE49-F238E27FC236}">
                <a16:creationId xmlns:a16="http://schemas.microsoft.com/office/drawing/2014/main" id="{CD667BA7-3B18-4E67-B51D-084744B2CC03}"/>
              </a:ext>
            </a:extLst>
          </p:cNvPr>
          <p:cNvGraphicFramePr>
            <a:graphicFrameLocks noChangeAspect="1"/>
          </p:cNvGraphicFramePr>
          <p:nvPr/>
        </p:nvGraphicFramePr>
        <p:xfrm>
          <a:off x="0" y="0"/>
          <a:ext cx="3886200" cy="2659063"/>
        </p:xfrm>
        <a:graphic>
          <a:graphicData uri="http://schemas.openxmlformats.org/presentationml/2006/ole">
            <mc:AlternateContent xmlns:mc="http://schemas.openxmlformats.org/markup-compatibility/2006">
              <mc:Choice xmlns:v="urn:schemas-microsoft-com:vml" Requires="v">
                <p:oleObj spid="_x0000_s20524" r:id="rId5" imgW="1874160" imgH="1281960" progId="">
                  <p:embed/>
                </p:oleObj>
              </mc:Choice>
              <mc:Fallback>
                <p:oleObj r:id="rId5" imgW="1874160" imgH="1281960" progId="">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8862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9" name="AutoShape 58">
            <a:hlinkClick r:id="rId7" action="ppaction://hlinksldjump" highlightClick="1"/>
            <a:extLst>
              <a:ext uri="{FF2B5EF4-FFF2-40B4-BE49-F238E27FC236}">
                <a16:creationId xmlns:a16="http://schemas.microsoft.com/office/drawing/2014/main" id="{71DD6813-8EE6-42ED-99D1-08CE458801AA}"/>
              </a:ext>
            </a:extLst>
          </p:cNvPr>
          <p:cNvSpPr>
            <a:spLocks noChangeArrowheads="1"/>
          </p:cNvSpPr>
          <p:nvPr/>
        </p:nvSpPr>
        <p:spPr bwMode="auto">
          <a:xfrm>
            <a:off x="3048000" y="2743200"/>
            <a:ext cx="8382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Effect transition="in" filter="blinds(horizontal)">
                                      <p:cBhvr>
                                        <p:cTn id="7" dur="500"/>
                                        <p:tgtEl>
                                          <p:spTgt spid="471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109"/>
                                        </p:tgtEl>
                                        <p:attrNameLst>
                                          <p:attrName>style.visibility</p:attrName>
                                        </p:attrNameLst>
                                      </p:cBhvr>
                                      <p:to>
                                        <p:strVal val="visible"/>
                                      </p:to>
                                    </p:set>
                                    <p:animEffect transition="in" filter="blinds(horizontal)">
                                      <p:cBhvr>
                                        <p:cTn id="22" dur="500"/>
                                        <p:tgtEl>
                                          <p:spTgt spid="471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111"/>
                                        </p:tgtEl>
                                        <p:attrNameLst>
                                          <p:attrName>style.visibility</p:attrName>
                                        </p:attrNameLst>
                                      </p:cBhvr>
                                      <p:to>
                                        <p:strVal val="visible"/>
                                      </p:to>
                                    </p:set>
                                    <p:animEffect transition="in" filter="blinds(horizontal)">
                                      <p:cBhvr>
                                        <p:cTn id="27" dur="500"/>
                                        <p:tgtEl>
                                          <p:spTgt spid="471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112"/>
                                        </p:tgtEl>
                                        <p:attrNameLst>
                                          <p:attrName>style.visibility</p:attrName>
                                        </p:attrNameLst>
                                      </p:cBhvr>
                                      <p:to>
                                        <p:strVal val="visible"/>
                                      </p:to>
                                    </p:set>
                                    <p:animEffect transition="in" filter="blinds(horizontal)">
                                      <p:cBhvr>
                                        <p:cTn id="32" dur="500"/>
                                        <p:tgtEl>
                                          <p:spTgt spid="47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autoUpdateAnimBg="0"/>
      <p:bldP spid="47111" grpId="0" autoUpdateAnimBg="0"/>
      <p:bldP spid="47112"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
            <a:extLst>
              <a:ext uri="{FF2B5EF4-FFF2-40B4-BE49-F238E27FC236}">
                <a16:creationId xmlns:a16="http://schemas.microsoft.com/office/drawing/2014/main" id="{46FFE896-DFBF-4482-888B-1E175E50ACFE}"/>
              </a:ext>
            </a:extLst>
          </p:cNvPr>
          <p:cNvSpPr>
            <a:spLocks noGrp="1" noChangeArrowheads="1"/>
          </p:cNvSpPr>
          <p:nvPr>
            <p:ph type="title"/>
          </p:nvPr>
        </p:nvSpPr>
        <p:spPr>
          <a:xfrm>
            <a:off x="685800" y="381000"/>
            <a:ext cx="7772400" cy="762000"/>
          </a:xfrm>
        </p:spPr>
        <p:txBody>
          <a:bodyPr/>
          <a:lstStyle/>
          <a:p>
            <a:pPr algn="ctr" eaLnBrk="1" hangingPunct="1"/>
            <a:r>
              <a:rPr lang="zh-CN" altLang="en-US" sz="2800" b="1">
                <a:solidFill>
                  <a:srgbClr val="040408"/>
                </a:solidFill>
                <a:latin typeface="宋体" panose="02010600030101010101" pitchFamily="2" charset="-122"/>
              </a:rPr>
              <a:t>三相桥式全控整流电路定量分析</a:t>
            </a:r>
            <a:r>
              <a:rPr lang="zh-CN" altLang="en-US" sz="3600">
                <a:solidFill>
                  <a:srgbClr val="040408"/>
                </a:solidFill>
              </a:rPr>
              <a:t> </a:t>
            </a:r>
          </a:p>
        </p:txBody>
      </p:sp>
      <p:grpSp>
        <p:nvGrpSpPr>
          <p:cNvPr id="2" name="Group 13">
            <a:extLst>
              <a:ext uri="{FF2B5EF4-FFF2-40B4-BE49-F238E27FC236}">
                <a16:creationId xmlns:a16="http://schemas.microsoft.com/office/drawing/2014/main" id="{1C239141-5871-43AB-8545-B150206C9F79}"/>
              </a:ext>
            </a:extLst>
          </p:cNvPr>
          <p:cNvGrpSpPr>
            <a:grpSpLocks/>
          </p:cNvGrpSpPr>
          <p:nvPr/>
        </p:nvGrpSpPr>
        <p:grpSpPr bwMode="auto">
          <a:xfrm>
            <a:off x="533400" y="1447800"/>
            <a:ext cx="8001000" cy="1000125"/>
            <a:chOff x="336" y="912"/>
            <a:chExt cx="5040" cy="630"/>
          </a:xfrm>
        </p:grpSpPr>
        <p:sp>
          <p:nvSpPr>
            <p:cNvPr id="21519" name="Rectangle 4">
              <a:extLst>
                <a:ext uri="{FF2B5EF4-FFF2-40B4-BE49-F238E27FC236}">
                  <a16:creationId xmlns:a16="http://schemas.microsoft.com/office/drawing/2014/main" id="{6DB78BFB-18C4-4443-9FB3-127F560B96FD}"/>
                </a:ext>
              </a:extLst>
            </p:cNvPr>
            <p:cNvSpPr>
              <a:spLocks noChangeArrowheads="1"/>
            </p:cNvSpPr>
            <p:nvPr/>
          </p:nvSpPr>
          <p:spPr bwMode="auto">
            <a:xfrm>
              <a:off x="336" y="1022"/>
              <a:ext cx="235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a:solidFill>
                    <a:srgbClr val="040408"/>
                  </a:solidFill>
                  <a:latin typeface="宋体" panose="02010600030101010101" pitchFamily="2" charset="-122"/>
                </a:rPr>
                <a:t>当整流输出电压连续时（即带阻感负载时，或带电阻负载</a:t>
              </a:r>
              <a:r>
                <a:rPr lang="en-US" altLang="zh-CN" sz="1600" b="1" i="1">
                  <a:solidFill>
                    <a:srgbClr val="040408"/>
                  </a:solidFill>
                  <a:latin typeface="宋体" panose="02010600030101010101" pitchFamily="2" charset="-122"/>
                </a:rPr>
                <a:t>a</a:t>
              </a:r>
              <a:r>
                <a:rPr lang="en-US" altLang="zh-CN" sz="1600" b="1">
                  <a:solidFill>
                    <a:srgbClr val="040408"/>
                  </a:solidFill>
                  <a:latin typeface="宋体" panose="02010600030101010101" pitchFamily="2" charset="-122"/>
                </a:rPr>
                <a:t>≤60</a:t>
              </a:r>
              <a:r>
                <a:rPr lang="en-US" altLang="zh-CN" sz="1600" b="1">
                  <a:solidFill>
                    <a:srgbClr val="040408"/>
                  </a:solidFill>
                  <a:latin typeface="宋体" panose="02010600030101010101" pitchFamily="2" charset="-122"/>
                  <a:sym typeface="Symbol" panose="05050102010706020507" pitchFamily="18" charset="2"/>
                </a:rPr>
                <a:t></a:t>
              </a:r>
              <a:r>
                <a:rPr lang="zh-CN" altLang="en-US" sz="1600">
                  <a:solidFill>
                    <a:srgbClr val="040408"/>
                  </a:solidFill>
                  <a:latin typeface="宋体" panose="02010600030101010101" pitchFamily="2" charset="-122"/>
                </a:rPr>
                <a:t>时）的平均值为：</a:t>
              </a:r>
              <a:endParaRPr lang="zh-CN" altLang="en-US" sz="1600" b="1">
                <a:solidFill>
                  <a:srgbClr val="040408"/>
                </a:solidFill>
                <a:latin typeface="宋体" panose="02010600030101010101" pitchFamily="2" charset="-122"/>
                <a:sym typeface="Symbol" panose="05050102010706020507" pitchFamily="18" charset="2"/>
              </a:endParaRPr>
            </a:p>
          </p:txBody>
        </p:sp>
        <p:graphicFrame>
          <p:nvGraphicFramePr>
            <p:cNvPr id="21509" name="Object 5">
              <a:extLst>
                <a:ext uri="{FF2B5EF4-FFF2-40B4-BE49-F238E27FC236}">
                  <a16:creationId xmlns:a16="http://schemas.microsoft.com/office/drawing/2014/main" id="{70A7F2DE-14FD-4B43-8723-FCA27B1281FB}"/>
                </a:ext>
              </a:extLst>
            </p:cNvPr>
            <p:cNvGraphicFramePr>
              <a:graphicFrameLocks noChangeAspect="1"/>
            </p:cNvGraphicFramePr>
            <p:nvPr/>
          </p:nvGraphicFramePr>
          <p:xfrm>
            <a:off x="2928" y="912"/>
            <a:ext cx="2448" cy="528"/>
          </p:xfrm>
          <a:graphic>
            <a:graphicData uri="http://schemas.openxmlformats.org/presentationml/2006/ole">
              <mc:AlternateContent xmlns:mc="http://schemas.openxmlformats.org/markup-compatibility/2006">
                <mc:Choice xmlns:v="urn:schemas-microsoft-com:vml" Requires="v">
                  <p:oleObj spid="_x0000_s21520" name="Equation" r:id="rId3" imgW="2590560" imgH="558720" progId="Equation.DSMT4">
                    <p:embed/>
                  </p:oleObj>
                </mc:Choice>
                <mc:Fallback>
                  <p:oleObj name="Equation" r:id="rId3" imgW="2590560" imgH="55872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912"/>
                          <a:ext cx="2448"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4">
            <a:extLst>
              <a:ext uri="{FF2B5EF4-FFF2-40B4-BE49-F238E27FC236}">
                <a16:creationId xmlns:a16="http://schemas.microsoft.com/office/drawing/2014/main" id="{FD6759CE-CB59-4618-A1D5-2F1BEC387930}"/>
              </a:ext>
            </a:extLst>
          </p:cNvPr>
          <p:cNvGrpSpPr>
            <a:grpSpLocks/>
          </p:cNvGrpSpPr>
          <p:nvPr/>
        </p:nvGrpSpPr>
        <p:grpSpPr bwMode="auto">
          <a:xfrm>
            <a:off x="609600" y="2514600"/>
            <a:ext cx="8305800" cy="679450"/>
            <a:chOff x="384" y="1584"/>
            <a:chExt cx="5232" cy="428"/>
          </a:xfrm>
        </p:grpSpPr>
        <p:sp>
          <p:nvSpPr>
            <p:cNvPr id="21518" name="Rectangle 6">
              <a:extLst>
                <a:ext uri="{FF2B5EF4-FFF2-40B4-BE49-F238E27FC236}">
                  <a16:creationId xmlns:a16="http://schemas.microsoft.com/office/drawing/2014/main" id="{C16A6CFB-3DEC-47AA-946C-C13F7F0A5D2E}"/>
                </a:ext>
              </a:extLst>
            </p:cNvPr>
            <p:cNvSpPr>
              <a:spLocks noChangeArrowheads="1"/>
            </p:cNvSpPr>
            <p:nvPr/>
          </p:nvSpPr>
          <p:spPr bwMode="auto">
            <a:xfrm>
              <a:off x="384" y="1646"/>
              <a:ext cx="27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带电阻负载且</a:t>
              </a:r>
              <a:r>
                <a:rPr lang="en-US" altLang="zh-CN" sz="1600" i="1">
                  <a:solidFill>
                    <a:srgbClr val="040408"/>
                  </a:solidFill>
                </a:rPr>
                <a:t>a </a:t>
              </a:r>
              <a:r>
                <a:rPr lang="en-US" altLang="zh-CN" sz="1600">
                  <a:solidFill>
                    <a:srgbClr val="040408"/>
                  </a:solidFill>
                  <a:latin typeface="Times New Roman" panose="02020603050405020304" pitchFamily="18" charset="0"/>
                </a:rPr>
                <a:t>&gt;60</a:t>
              </a:r>
              <a:r>
                <a:rPr lang="en-US" altLang="zh-CN" sz="1600">
                  <a:solidFill>
                    <a:srgbClr val="040408"/>
                  </a:solidFill>
                  <a:latin typeface="Times New Roman" panose="02020603050405020304" pitchFamily="18" charset="0"/>
                  <a:sym typeface="Symbol" panose="05050102010706020507" pitchFamily="18" charset="2"/>
                </a:rPr>
                <a:t></a:t>
              </a:r>
              <a:r>
                <a:rPr lang="zh-CN" altLang="en-US" sz="1600">
                  <a:solidFill>
                    <a:srgbClr val="040408"/>
                  </a:solidFill>
                  <a:latin typeface="宋体" panose="02010600030101010101" pitchFamily="2" charset="-122"/>
                </a:rPr>
                <a:t>时，整流电压</a:t>
              </a:r>
            </a:p>
            <a:p>
              <a:pPr eaLnBrk="1" hangingPunct="1"/>
              <a:r>
                <a:rPr lang="zh-CN" altLang="en-US" sz="1600">
                  <a:solidFill>
                    <a:srgbClr val="040408"/>
                  </a:solidFill>
                  <a:latin typeface="宋体" panose="02010600030101010101" pitchFamily="2" charset="-122"/>
                </a:rPr>
                <a:t>平均值为：</a:t>
              </a:r>
              <a:r>
                <a:rPr lang="zh-CN" altLang="en-US" sz="1600">
                  <a:solidFill>
                    <a:srgbClr val="040408"/>
                  </a:solidFill>
                  <a:sym typeface="Symbol" panose="05050102010706020507" pitchFamily="18" charset="2"/>
                </a:rPr>
                <a:t> </a:t>
              </a:r>
              <a:endParaRPr lang="zh-CN" altLang="en-US" sz="1600">
                <a:solidFill>
                  <a:srgbClr val="040408"/>
                </a:solidFill>
                <a:latin typeface="Times New Roman" panose="02020603050405020304" pitchFamily="18" charset="0"/>
                <a:sym typeface="Symbol" panose="05050102010706020507" pitchFamily="18" charset="2"/>
              </a:endParaRPr>
            </a:p>
          </p:txBody>
        </p:sp>
        <p:graphicFrame>
          <p:nvGraphicFramePr>
            <p:cNvPr id="21508" name="Object 7">
              <a:extLst>
                <a:ext uri="{FF2B5EF4-FFF2-40B4-BE49-F238E27FC236}">
                  <a16:creationId xmlns:a16="http://schemas.microsoft.com/office/drawing/2014/main" id="{EF4768A7-FF8C-466B-8573-751DA1886F84}"/>
                </a:ext>
              </a:extLst>
            </p:cNvPr>
            <p:cNvGraphicFramePr>
              <a:graphicFrameLocks noChangeAspect="1"/>
            </p:cNvGraphicFramePr>
            <p:nvPr/>
          </p:nvGraphicFramePr>
          <p:xfrm>
            <a:off x="2592" y="1584"/>
            <a:ext cx="3024" cy="396"/>
          </p:xfrm>
          <a:graphic>
            <a:graphicData uri="http://schemas.openxmlformats.org/presentationml/2006/ole">
              <mc:AlternateContent xmlns:mc="http://schemas.openxmlformats.org/markup-compatibility/2006">
                <mc:Choice xmlns:v="urn:schemas-microsoft-com:vml" Requires="v">
                  <p:oleObj spid="_x0000_s21521" name="Equation" r:id="rId5" imgW="3390840" imgH="444240" progId="Equation.DSMT4">
                    <p:embed/>
                  </p:oleObj>
                </mc:Choice>
                <mc:Fallback>
                  <p:oleObj name="Equation" r:id="rId5" imgW="3390840" imgH="4442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1584"/>
                          <a:ext cx="3024" cy="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8136" name="Rectangle 8">
            <a:extLst>
              <a:ext uri="{FF2B5EF4-FFF2-40B4-BE49-F238E27FC236}">
                <a16:creationId xmlns:a16="http://schemas.microsoft.com/office/drawing/2014/main" id="{CD597369-E51B-4810-BB18-E70A953DB7C5}"/>
              </a:ext>
            </a:extLst>
          </p:cNvPr>
          <p:cNvSpPr>
            <a:spLocks noChangeArrowheads="1"/>
          </p:cNvSpPr>
          <p:nvPr/>
        </p:nvSpPr>
        <p:spPr bwMode="auto">
          <a:xfrm>
            <a:off x="609600" y="3352800"/>
            <a:ext cx="3962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a:solidFill>
                  <a:srgbClr val="040408"/>
                </a:solidFill>
                <a:latin typeface="Times New Roman" panose="02020603050405020304" pitchFamily="18" charset="0"/>
              </a:rPr>
              <a:t>输出电流平均值为</a:t>
            </a:r>
            <a:r>
              <a:rPr lang="zh-CN" altLang="en-US" sz="1600">
                <a:solidFill>
                  <a:srgbClr val="040408"/>
                </a:solidFill>
              </a:rPr>
              <a:t> </a:t>
            </a:r>
            <a:r>
              <a:rPr lang="zh-CN" altLang="en-US" sz="1600">
                <a:solidFill>
                  <a:srgbClr val="040408"/>
                </a:solidFill>
                <a:latin typeface="Times New Roman" panose="02020603050405020304" pitchFamily="18" charset="0"/>
              </a:rPr>
              <a:t>：</a:t>
            </a:r>
            <a:r>
              <a:rPr lang="en-US" altLang="zh-CN" sz="1600" b="1">
                <a:solidFill>
                  <a:srgbClr val="040408"/>
                </a:solidFill>
              </a:rPr>
              <a:t>I</a:t>
            </a:r>
            <a:r>
              <a:rPr lang="en-US" altLang="zh-CN" sz="1600" b="1">
                <a:solidFill>
                  <a:srgbClr val="040408"/>
                </a:solidFill>
                <a:latin typeface="Times New Roman" panose="02020603050405020304" pitchFamily="18" charset="0"/>
              </a:rPr>
              <a:t>d=Ud /R</a:t>
            </a:r>
            <a:endParaRPr lang="en-US" altLang="zh-CN" sz="1600">
              <a:solidFill>
                <a:srgbClr val="040408"/>
              </a:solidFill>
              <a:latin typeface="Times New Roman" panose="02020603050405020304" pitchFamily="18" charset="0"/>
            </a:endParaRPr>
          </a:p>
          <a:p>
            <a:endParaRPr lang="en-US" altLang="zh-CN" sz="1600">
              <a:solidFill>
                <a:srgbClr val="040408"/>
              </a:solidFill>
              <a:latin typeface="Times New Roman" panose="02020603050405020304" pitchFamily="18" charset="0"/>
            </a:endParaRPr>
          </a:p>
        </p:txBody>
      </p:sp>
      <p:grpSp>
        <p:nvGrpSpPr>
          <p:cNvPr id="4" name="Group 15">
            <a:extLst>
              <a:ext uri="{FF2B5EF4-FFF2-40B4-BE49-F238E27FC236}">
                <a16:creationId xmlns:a16="http://schemas.microsoft.com/office/drawing/2014/main" id="{31FD0D98-1C0B-46B0-90D9-19940C13DD5F}"/>
              </a:ext>
            </a:extLst>
          </p:cNvPr>
          <p:cNvGrpSpPr>
            <a:grpSpLocks/>
          </p:cNvGrpSpPr>
          <p:nvPr/>
        </p:nvGrpSpPr>
        <p:grpSpPr bwMode="auto">
          <a:xfrm>
            <a:off x="609600" y="3984625"/>
            <a:ext cx="8305800" cy="1314450"/>
            <a:chOff x="384" y="2510"/>
            <a:chExt cx="5232" cy="828"/>
          </a:xfrm>
        </p:grpSpPr>
        <p:sp>
          <p:nvSpPr>
            <p:cNvPr id="21517" name="Rectangle 9">
              <a:extLst>
                <a:ext uri="{FF2B5EF4-FFF2-40B4-BE49-F238E27FC236}">
                  <a16:creationId xmlns:a16="http://schemas.microsoft.com/office/drawing/2014/main" id="{CA6B138E-DB16-46B9-A931-C7803EE3D4BA}"/>
                </a:ext>
              </a:extLst>
            </p:cNvPr>
            <p:cNvSpPr>
              <a:spLocks noChangeArrowheads="1"/>
            </p:cNvSpPr>
            <p:nvPr/>
          </p:nvSpPr>
          <p:spPr bwMode="auto">
            <a:xfrm>
              <a:off x="384" y="2510"/>
              <a:ext cx="2352"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a:solidFill>
                    <a:srgbClr val="040408"/>
                  </a:solidFill>
                  <a:latin typeface="Times New Roman" panose="02020603050405020304" pitchFamily="18" charset="0"/>
                </a:rPr>
                <a:t>当整流变压器采用星形接法，带阻感负载时，变压器二次侧电流波形为正负半周各</a:t>
              </a:r>
              <a:r>
                <a:rPr lang="zh-CN" altLang="en-US" sz="1600">
                  <a:solidFill>
                    <a:srgbClr val="040408"/>
                  </a:solidFill>
                  <a:latin typeface="宋体" panose="02010600030101010101" pitchFamily="2" charset="-122"/>
                </a:rPr>
                <a:t>宽</a:t>
              </a:r>
              <a:r>
                <a:rPr lang="en-US" altLang="zh-CN" sz="1600">
                  <a:solidFill>
                    <a:srgbClr val="040408"/>
                  </a:solidFill>
                  <a:latin typeface="宋体" panose="02010600030101010101" pitchFamily="2" charset="-122"/>
                </a:rPr>
                <a:t>120</a:t>
              </a:r>
              <a:r>
                <a:rPr lang="en-US" altLang="zh-CN" sz="1600">
                  <a:solidFill>
                    <a:srgbClr val="040408"/>
                  </a:solidFill>
                  <a:latin typeface="宋体" panose="02010600030101010101" pitchFamily="2" charset="-122"/>
                  <a:sym typeface="Symbol" panose="05050102010706020507" pitchFamily="18" charset="2"/>
                </a:rPr>
                <a:t></a:t>
              </a:r>
              <a:r>
                <a:rPr lang="zh-CN" altLang="en-US" sz="1600">
                  <a:solidFill>
                    <a:srgbClr val="040408"/>
                  </a:solidFill>
                  <a:latin typeface="宋体" panose="02010600030101010101" pitchFamily="2" charset="-122"/>
                </a:rPr>
                <a:t>、前沿相差</a:t>
              </a:r>
              <a:r>
                <a:rPr lang="en-US" altLang="zh-CN" sz="1600">
                  <a:solidFill>
                    <a:srgbClr val="040408"/>
                  </a:solidFill>
                  <a:latin typeface="宋体" panose="02010600030101010101" pitchFamily="2" charset="-122"/>
                  <a:sym typeface="Symbol" panose="05050102010706020507" pitchFamily="18" charset="2"/>
                </a:rPr>
                <a:t>180</a:t>
              </a:r>
              <a:r>
                <a:rPr lang="zh-CN" altLang="en-US" sz="1600">
                  <a:solidFill>
                    <a:srgbClr val="040408"/>
                  </a:solidFill>
                  <a:latin typeface="宋体" panose="02010600030101010101" pitchFamily="2" charset="-122"/>
                </a:rPr>
                <a:t>的</a:t>
              </a:r>
              <a:r>
                <a:rPr lang="zh-CN" altLang="en-US" sz="1600">
                  <a:solidFill>
                    <a:srgbClr val="040408"/>
                  </a:solidFill>
                  <a:latin typeface="Times New Roman" panose="02020603050405020304" pitchFamily="18" charset="0"/>
                </a:rPr>
                <a:t>矩形波，其有效值为：</a:t>
              </a:r>
              <a:endParaRPr lang="zh-CN" altLang="en-US" sz="1600">
                <a:solidFill>
                  <a:srgbClr val="040408"/>
                </a:solidFill>
                <a:sym typeface="Symbol" panose="05050102010706020507" pitchFamily="18" charset="2"/>
              </a:endParaRPr>
            </a:p>
            <a:p>
              <a:endParaRPr lang="en-US" altLang="zh-CN" sz="1600">
                <a:solidFill>
                  <a:srgbClr val="040408"/>
                </a:solidFill>
                <a:latin typeface="Times New Roman" panose="02020603050405020304" pitchFamily="18" charset="0"/>
                <a:sym typeface="Symbol" panose="05050102010706020507" pitchFamily="18" charset="2"/>
              </a:endParaRPr>
            </a:p>
          </p:txBody>
        </p:sp>
        <p:graphicFrame>
          <p:nvGraphicFramePr>
            <p:cNvPr id="21507" name="Object 10">
              <a:extLst>
                <a:ext uri="{FF2B5EF4-FFF2-40B4-BE49-F238E27FC236}">
                  <a16:creationId xmlns:a16="http://schemas.microsoft.com/office/drawing/2014/main" id="{AE44F8CB-C2EE-4049-AADC-E8B04B1DAC91}"/>
                </a:ext>
              </a:extLst>
            </p:cNvPr>
            <p:cNvGraphicFramePr>
              <a:graphicFrameLocks noChangeAspect="1"/>
            </p:cNvGraphicFramePr>
            <p:nvPr/>
          </p:nvGraphicFramePr>
          <p:xfrm>
            <a:off x="2784" y="2544"/>
            <a:ext cx="2832" cy="409"/>
          </p:xfrm>
          <a:graphic>
            <a:graphicData uri="http://schemas.openxmlformats.org/presentationml/2006/ole">
              <mc:AlternateContent xmlns:mc="http://schemas.openxmlformats.org/markup-compatibility/2006">
                <mc:Choice xmlns:v="urn:schemas-microsoft-com:vml" Requires="v">
                  <p:oleObj spid="_x0000_s21522" name="Equation" r:id="rId7" imgW="3340080" imgH="482400" progId="Equation.DSMT4">
                    <p:embed/>
                  </p:oleObj>
                </mc:Choice>
                <mc:Fallback>
                  <p:oleObj name="Equation" r:id="rId7" imgW="3340080" imgH="4824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4" y="2544"/>
                          <a:ext cx="2832" cy="4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6">
            <a:extLst>
              <a:ext uri="{FF2B5EF4-FFF2-40B4-BE49-F238E27FC236}">
                <a16:creationId xmlns:a16="http://schemas.microsoft.com/office/drawing/2014/main" id="{B97FA1EA-3369-4CA6-8B03-B01A36CE1C5A}"/>
              </a:ext>
            </a:extLst>
          </p:cNvPr>
          <p:cNvGrpSpPr>
            <a:grpSpLocks/>
          </p:cNvGrpSpPr>
          <p:nvPr/>
        </p:nvGrpSpPr>
        <p:grpSpPr bwMode="auto">
          <a:xfrm>
            <a:off x="609600" y="5127625"/>
            <a:ext cx="5334000" cy="511175"/>
            <a:chOff x="384" y="3230"/>
            <a:chExt cx="3360" cy="322"/>
          </a:xfrm>
        </p:grpSpPr>
        <p:sp>
          <p:nvSpPr>
            <p:cNvPr id="21516" name="Rectangle 11">
              <a:extLst>
                <a:ext uri="{FF2B5EF4-FFF2-40B4-BE49-F238E27FC236}">
                  <a16:creationId xmlns:a16="http://schemas.microsoft.com/office/drawing/2014/main" id="{5904916A-7E7E-458E-B734-DBA265214927}"/>
                </a:ext>
              </a:extLst>
            </p:cNvPr>
            <p:cNvSpPr>
              <a:spLocks noChangeArrowheads="1"/>
            </p:cNvSpPr>
            <p:nvPr/>
          </p:nvSpPr>
          <p:spPr bwMode="auto">
            <a:xfrm>
              <a:off x="384" y="3312"/>
              <a:ext cx="19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040408"/>
                  </a:solidFill>
                  <a:latin typeface="宋体" panose="02010600030101010101" pitchFamily="2" charset="-122"/>
                </a:rPr>
                <a:t>接反电势阻感负载时的</a:t>
              </a:r>
              <a:r>
                <a:rPr lang="en-US" altLang="zh-CN" sz="1600">
                  <a:solidFill>
                    <a:srgbClr val="040408"/>
                  </a:solidFill>
                  <a:latin typeface="宋体" panose="02010600030101010101" pitchFamily="2" charset="-122"/>
                </a:rPr>
                <a:t>Id</a:t>
              </a:r>
              <a:r>
                <a:rPr lang="zh-CN" altLang="en-US" sz="1600">
                  <a:solidFill>
                    <a:srgbClr val="040408"/>
                  </a:solidFill>
                  <a:latin typeface="宋体" panose="02010600030101010101" pitchFamily="2" charset="-122"/>
                </a:rPr>
                <a:t>为： </a:t>
              </a:r>
            </a:p>
          </p:txBody>
        </p:sp>
        <p:graphicFrame>
          <p:nvGraphicFramePr>
            <p:cNvPr id="21506" name="Object 12">
              <a:extLst>
                <a:ext uri="{FF2B5EF4-FFF2-40B4-BE49-F238E27FC236}">
                  <a16:creationId xmlns:a16="http://schemas.microsoft.com/office/drawing/2014/main" id="{71DE0294-725B-4840-A452-5DCEC3D4684F}"/>
                </a:ext>
              </a:extLst>
            </p:cNvPr>
            <p:cNvGraphicFramePr>
              <a:graphicFrameLocks noChangeAspect="1"/>
            </p:cNvGraphicFramePr>
            <p:nvPr/>
          </p:nvGraphicFramePr>
          <p:xfrm>
            <a:off x="3120" y="3230"/>
            <a:ext cx="624" cy="322"/>
          </p:xfrm>
          <a:graphic>
            <a:graphicData uri="http://schemas.openxmlformats.org/presentationml/2006/ole">
              <mc:AlternateContent xmlns:mc="http://schemas.openxmlformats.org/markup-compatibility/2006">
                <mc:Choice xmlns:v="urn:schemas-microsoft-com:vml" Requires="v">
                  <p:oleObj spid="_x0000_s21523" name="Equation" r:id="rId9" imgW="761760" imgH="393480" progId="Equation.DSMT4">
                    <p:embed/>
                  </p:oleObj>
                </mc:Choice>
                <mc:Fallback>
                  <p:oleObj name="Equation" r:id="rId9" imgW="761760" imgH="39348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0" y="3230"/>
                          <a:ext cx="624"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136"/>
                                        </p:tgtEl>
                                        <p:attrNameLst>
                                          <p:attrName>style.visibility</p:attrName>
                                        </p:attrNameLst>
                                      </p:cBhvr>
                                      <p:to>
                                        <p:strVal val="visible"/>
                                      </p:to>
                                    </p:set>
                                    <p:animEffect transition="in" filter="blinds(horizontal)">
                                      <p:cBhvr>
                                        <p:cTn id="17" dur="500"/>
                                        <p:tgtEl>
                                          <p:spTgt spid="481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A6558067-2740-45E2-AC86-7D99D050F0F2}"/>
              </a:ext>
            </a:extLst>
          </p:cNvPr>
          <p:cNvSpPr>
            <a:spLocks noGrp="1" noChangeArrowheads="1"/>
          </p:cNvSpPr>
          <p:nvPr>
            <p:ph type="title"/>
          </p:nvPr>
        </p:nvSpPr>
        <p:spPr>
          <a:xfrm>
            <a:off x="609600" y="304800"/>
            <a:ext cx="7772400" cy="685800"/>
          </a:xfrm>
        </p:spPr>
        <p:txBody>
          <a:bodyPr/>
          <a:lstStyle/>
          <a:p>
            <a:pPr algn="ctr" eaLnBrk="1" hangingPunct="1"/>
            <a:r>
              <a:rPr lang="en-US" altLang="zh-CN" sz="2800" b="1">
                <a:solidFill>
                  <a:srgbClr val="040408"/>
                </a:solidFill>
                <a:latin typeface="宋体" panose="02010600030101010101" pitchFamily="2" charset="-122"/>
              </a:rPr>
              <a:t>§2.7 </a:t>
            </a:r>
            <a:r>
              <a:rPr lang="zh-CN" altLang="en-US" sz="2800" b="1">
                <a:solidFill>
                  <a:srgbClr val="040408"/>
                </a:solidFill>
                <a:latin typeface="宋体" panose="02010600030101010101" pitchFamily="2" charset="-122"/>
              </a:rPr>
              <a:t>整流电路的有源逆变</a:t>
            </a:r>
          </a:p>
        </p:txBody>
      </p:sp>
      <p:sp>
        <p:nvSpPr>
          <p:cNvPr id="49156" name="Rectangle 4">
            <a:extLst>
              <a:ext uri="{FF2B5EF4-FFF2-40B4-BE49-F238E27FC236}">
                <a16:creationId xmlns:a16="http://schemas.microsoft.com/office/drawing/2014/main" id="{47786BE8-5DFF-457E-AFA0-9FB5F234636A}"/>
              </a:ext>
            </a:extLst>
          </p:cNvPr>
          <p:cNvSpPr>
            <a:spLocks noChangeArrowheads="1"/>
          </p:cNvSpPr>
          <p:nvPr/>
        </p:nvSpPr>
        <p:spPr bwMode="auto">
          <a:xfrm>
            <a:off x="762000" y="1524000"/>
            <a:ext cx="518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00000"/>
                </a:solidFill>
                <a:latin typeface="宋体" panose="02010600030101010101" pitchFamily="2" charset="-122"/>
              </a:rPr>
              <a:t>逆变</a:t>
            </a:r>
            <a:r>
              <a:rPr lang="en-US" altLang="zh-CN" sz="1800">
                <a:solidFill>
                  <a:srgbClr val="000000"/>
                </a:solidFill>
                <a:latin typeface="Times New Roman" panose="02020603050405020304" pitchFamily="18" charset="0"/>
              </a:rPr>
              <a:t>——</a:t>
            </a:r>
            <a:r>
              <a:rPr lang="zh-CN" altLang="en-US" sz="1800">
                <a:solidFill>
                  <a:srgbClr val="000000"/>
                </a:solidFill>
                <a:latin typeface="宋体" panose="02010600030101010101" pitchFamily="2" charset="-122"/>
              </a:rPr>
              <a:t>把直流电转变成交流电，整流的逆过程</a:t>
            </a:r>
            <a:r>
              <a:rPr lang="zh-CN" altLang="en-US" sz="1800">
                <a:solidFill>
                  <a:srgbClr val="040408"/>
                </a:solidFill>
                <a:latin typeface="宋体" panose="02010600030101010101" pitchFamily="2" charset="-122"/>
              </a:rPr>
              <a:t>。</a:t>
            </a:r>
          </a:p>
        </p:txBody>
      </p:sp>
      <p:sp>
        <p:nvSpPr>
          <p:cNvPr id="49157" name="Rectangle 5">
            <a:extLst>
              <a:ext uri="{FF2B5EF4-FFF2-40B4-BE49-F238E27FC236}">
                <a16:creationId xmlns:a16="http://schemas.microsoft.com/office/drawing/2014/main" id="{0B7CD7C3-6D9A-4BAB-85E9-9295611498C4}"/>
              </a:ext>
            </a:extLst>
          </p:cNvPr>
          <p:cNvSpPr>
            <a:spLocks noChangeArrowheads="1"/>
          </p:cNvSpPr>
          <p:nvPr/>
        </p:nvSpPr>
        <p:spPr bwMode="auto">
          <a:xfrm>
            <a:off x="914400" y="2057400"/>
            <a:ext cx="5486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667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2667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2667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2667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2667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a:solidFill>
                  <a:srgbClr val="000000"/>
                </a:solidFill>
                <a:latin typeface="Wingdings" panose="05000000000000000000" pitchFamily="2" charset="2"/>
              </a:rPr>
              <a:t>l</a:t>
            </a:r>
            <a:r>
              <a:rPr lang="en-US" altLang="zh-CN" sz="1600">
                <a:solidFill>
                  <a:srgbClr val="000000"/>
                </a:solidFill>
                <a:latin typeface="Times New Roman" panose="02020603050405020304" pitchFamily="18" charset="0"/>
                <a:cs typeface="Times New Roman" panose="02020603050405020304" pitchFamily="18" charset="0"/>
              </a:rPr>
              <a:t>    </a:t>
            </a:r>
            <a:r>
              <a:rPr lang="zh-CN" altLang="en-US" sz="1600">
                <a:solidFill>
                  <a:srgbClr val="000000"/>
                </a:solidFill>
                <a:latin typeface="Times New Roman" panose="02020603050405020304" pitchFamily="18" charset="0"/>
              </a:rPr>
              <a:t>如：</a:t>
            </a:r>
            <a:r>
              <a:rPr lang="zh-CN" altLang="en-US" sz="1600">
                <a:solidFill>
                  <a:srgbClr val="000000"/>
                </a:solidFill>
                <a:latin typeface="宋体" panose="02010600030101010101" pitchFamily="2" charset="-122"/>
              </a:rPr>
              <a:t>电力机车下坡行驶，机车的位能转变为电能，反送到交流电网中去。</a:t>
            </a:r>
            <a:endParaRPr lang="zh-CN" altLang="en-US" sz="1600"/>
          </a:p>
          <a:p>
            <a:endParaRPr lang="en-US" altLang="zh-CN" sz="1600">
              <a:latin typeface="Times New Roman" panose="02020603050405020304" pitchFamily="18" charset="0"/>
            </a:endParaRPr>
          </a:p>
        </p:txBody>
      </p:sp>
      <p:grpSp>
        <p:nvGrpSpPr>
          <p:cNvPr id="2" name="Group 27">
            <a:extLst>
              <a:ext uri="{FF2B5EF4-FFF2-40B4-BE49-F238E27FC236}">
                <a16:creationId xmlns:a16="http://schemas.microsoft.com/office/drawing/2014/main" id="{463FED06-7D7C-49D4-90A2-6C81CCA7C200}"/>
              </a:ext>
            </a:extLst>
          </p:cNvPr>
          <p:cNvGrpSpPr>
            <a:grpSpLocks/>
          </p:cNvGrpSpPr>
          <p:nvPr/>
        </p:nvGrpSpPr>
        <p:grpSpPr bwMode="auto">
          <a:xfrm>
            <a:off x="609600" y="3048000"/>
            <a:ext cx="2819400" cy="1600200"/>
            <a:chOff x="628" y="1815"/>
            <a:chExt cx="1938" cy="1066"/>
          </a:xfrm>
        </p:grpSpPr>
        <p:grpSp>
          <p:nvGrpSpPr>
            <p:cNvPr id="122952" name="Group 6">
              <a:extLst>
                <a:ext uri="{FF2B5EF4-FFF2-40B4-BE49-F238E27FC236}">
                  <a16:creationId xmlns:a16="http://schemas.microsoft.com/office/drawing/2014/main" id="{7CD31123-613B-47DF-93DF-12875639B599}"/>
                </a:ext>
              </a:extLst>
            </p:cNvPr>
            <p:cNvGrpSpPr>
              <a:grpSpLocks/>
            </p:cNvGrpSpPr>
            <p:nvPr/>
          </p:nvGrpSpPr>
          <p:grpSpPr bwMode="auto">
            <a:xfrm>
              <a:off x="1968" y="2064"/>
              <a:ext cx="188" cy="810"/>
              <a:chOff x="5306" y="2697"/>
              <a:chExt cx="470" cy="2025"/>
            </a:xfrm>
          </p:grpSpPr>
          <p:sp>
            <p:nvSpPr>
              <p:cNvPr id="122968" name="Line 7">
                <a:extLst>
                  <a:ext uri="{FF2B5EF4-FFF2-40B4-BE49-F238E27FC236}">
                    <a16:creationId xmlns:a16="http://schemas.microsoft.com/office/drawing/2014/main" id="{4CAA1ACD-062A-40B4-B40E-2BE484A3E93E}"/>
                  </a:ext>
                </a:extLst>
              </p:cNvPr>
              <p:cNvSpPr>
                <a:spLocks noChangeShapeType="1"/>
              </p:cNvSpPr>
              <p:nvPr/>
            </p:nvSpPr>
            <p:spPr bwMode="auto">
              <a:xfrm>
                <a:off x="5558" y="2697"/>
                <a:ext cx="0" cy="8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69" name="Group 8">
                <a:extLst>
                  <a:ext uri="{FF2B5EF4-FFF2-40B4-BE49-F238E27FC236}">
                    <a16:creationId xmlns:a16="http://schemas.microsoft.com/office/drawing/2014/main" id="{153BD4BA-FA07-4762-A48C-4EA77B21DD5C}"/>
                  </a:ext>
                </a:extLst>
              </p:cNvPr>
              <p:cNvGrpSpPr>
                <a:grpSpLocks/>
              </p:cNvGrpSpPr>
              <p:nvPr/>
            </p:nvGrpSpPr>
            <p:grpSpPr bwMode="auto">
              <a:xfrm>
                <a:off x="5306" y="3618"/>
                <a:ext cx="470" cy="234"/>
                <a:chOff x="5306" y="3618"/>
                <a:chExt cx="470" cy="234"/>
              </a:xfrm>
            </p:grpSpPr>
            <p:sp>
              <p:nvSpPr>
                <p:cNvPr id="122971" name="Line 9">
                  <a:extLst>
                    <a:ext uri="{FF2B5EF4-FFF2-40B4-BE49-F238E27FC236}">
                      <a16:creationId xmlns:a16="http://schemas.microsoft.com/office/drawing/2014/main" id="{C27A7DCD-467D-45DC-BDD4-1FBAF12AD8E3}"/>
                    </a:ext>
                  </a:extLst>
                </p:cNvPr>
                <p:cNvSpPr>
                  <a:spLocks noChangeShapeType="1"/>
                </p:cNvSpPr>
                <p:nvPr/>
              </p:nvSpPr>
              <p:spPr bwMode="auto">
                <a:xfrm>
                  <a:off x="5306" y="3618"/>
                  <a:ext cx="4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2" name="Line 10">
                  <a:extLst>
                    <a:ext uri="{FF2B5EF4-FFF2-40B4-BE49-F238E27FC236}">
                      <a16:creationId xmlns:a16="http://schemas.microsoft.com/office/drawing/2014/main" id="{461D6365-9D16-4D97-930B-32896D7681C9}"/>
                    </a:ext>
                  </a:extLst>
                </p:cNvPr>
                <p:cNvSpPr>
                  <a:spLocks noChangeShapeType="1"/>
                </p:cNvSpPr>
                <p:nvPr/>
              </p:nvSpPr>
              <p:spPr bwMode="auto">
                <a:xfrm>
                  <a:off x="5458" y="3852"/>
                  <a:ext cx="2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70" name="Line 11">
                <a:extLst>
                  <a:ext uri="{FF2B5EF4-FFF2-40B4-BE49-F238E27FC236}">
                    <a16:creationId xmlns:a16="http://schemas.microsoft.com/office/drawing/2014/main" id="{D6C8978E-6AB0-480A-9D05-E49366B871EF}"/>
                  </a:ext>
                </a:extLst>
              </p:cNvPr>
              <p:cNvSpPr>
                <a:spLocks noChangeShapeType="1"/>
              </p:cNvSpPr>
              <p:nvPr/>
            </p:nvSpPr>
            <p:spPr bwMode="auto">
              <a:xfrm>
                <a:off x="5558" y="3852"/>
                <a:ext cx="0" cy="8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953" name="Group 12">
              <a:extLst>
                <a:ext uri="{FF2B5EF4-FFF2-40B4-BE49-F238E27FC236}">
                  <a16:creationId xmlns:a16="http://schemas.microsoft.com/office/drawing/2014/main" id="{C3B7D923-EBC5-45C2-8F6B-54C5243B3C5E}"/>
                </a:ext>
              </a:extLst>
            </p:cNvPr>
            <p:cNvGrpSpPr>
              <a:grpSpLocks/>
            </p:cNvGrpSpPr>
            <p:nvPr/>
          </p:nvGrpSpPr>
          <p:grpSpPr bwMode="auto">
            <a:xfrm>
              <a:off x="628" y="2064"/>
              <a:ext cx="188" cy="810"/>
              <a:chOff x="5306" y="2697"/>
              <a:chExt cx="470" cy="2025"/>
            </a:xfrm>
          </p:grpSpPr>
          <p:sp>
            <p:nvSpPr>
              <p:cNvPr id="122963" name="Line 13">
                <a:extLst>
                  <a:ext uri="{FF2B5EF4-FFF2-40B4-BE49-F238E27FC236}">
                    <a16:creationId xmlns:a16="http://schemas.microsoft.com/office/drawing/2014/main" id="{9A9FE2A8-DAD1-4D74-B6C7-A9337C914882}"/>
                  </a:ext>
                </a:extLst>
              </p:cNvPr>
              <p:cNvSpPr>
                <a:spLocks noChangeShapeType="1"/>
              </p:cNvSpPr>
              <p:nvPr/>
            </p:nvSpPr>
            <p:spPr bwMode="auto">
              <a:xfrm>
                <a:off x="5558" y="2697"/>
                <a:ext cx="0" cy="8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64" name="Group 14">
                <a:extLst>
                  <a:ext uri="{FF2B5EF4-FFF2-40B4-BE49-F238E27FC236}">
                    <a16:creationId xmlns:a16="http://schemas.microsoft.com/office/drawing/2014/main" id="{6B16BCCA-0B95-4F29-892A-BF16BA414FE2}"/>
                  </a:ext>
                </a:extLst>
              </p:cNvPr>
              <p:cNvGrpSpPr>
                <a:grpSpLocks/>
              </p:cNvGrpSpPr>
              <p:nvPr/>
            </p:nvGrpSpPr>
            <p:grpSpPr bwMode="auto">
              <a:xfrm>
                <a:off x="5306" y="3618"/>
                <a:ext cx="470" cy="234"/>
                <a:chOff x="5306" y="3618"/>
                <a:chExt cx="470" cy="234"/>
              </a:xfrm>
            </p:grpSpPr>
            <p:sp>
              <p:nvSpPr>
                <p:cNvPr id="122966" name="Line 15">
                  <a:extLst>
                    <a:ext uri="{FF2B5EF4-FFF2-40B4-BE49-F238E27FC236}">
                      <a16:creationId xmlns:a16="http://schemas.microsoft.com/office/drawing/2014/main" id="{8971B7E1-8929-48D0-A968-991A7B8901B4}"/>
                    </a:ext>
                  </a:extLst>
                </p:cNvPr>
                <p:cNvSpPr>
                  <a:spLocks noChangeShapeType="1"/>
                </p:cNvSpPr>
                <p:nvPr/>
              </p:nvSpPr>
              <p:spPr bwMode="auto">
                <a:xfrm>
                  <a:off x="5306" y="3618"/>
                  <a:ext cx="4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7" name="Line 16">
                  <a:extLst>
                    <a:ext uri="{FF2B5EF4-FFF2-40B4-BE49-F238E27FC236}">
                      <a16:creationId xmlns:a16="http://schemas.microsoft.com/office/drawing/2014/main" id="{87121B6E-DE1B-4ABF-9096-A1ED40702184}"/>
                    </a:ext>
                  </a:extLst>
                </p:cNvPr>
                <p:cNvSpPr>
                  <a:spLocks noChangeShapeType="1"/>
                </p:cNvSpPr>
                <p:nvPr/>
              </p:nvSpPr>
              <p:spPr bwMode="auto">
                <a:xfrm>
                  <a:off x="5458" y="3852"/>
                  <a:ext cx="2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65" name="Line 17">
                <a:extLst>
                  <a:ext uri="{FF2B5EF4-FFF2-40B4-BE49-F238E27FC236}">
                    <a16:creationId xmlns:a16="http://schemas.microsoft.com/office/drawing/2014/main" id="{77D070C1-1C48-4CC0-813C-6FBA2C673431}"/>
                  </a:ext>
                </a:extLst>
              </p:cNvPr>
              <p:cNvSpPr>
                <a:spLocks noChangeShapeType="1"/>
              </p:cNvSpPr>
              <p:nvPr/>
            </p:nvSpPr>
            <p:spPr bwMode="auto">
              <a:xfrm>
                <a:off x="5558" y="3852"/>
                <a:ext cx="0" cy="8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954" name="Group 18">
              <a:extLst>
                <a:ext uri="{FF2B5EF4-FFF2-40B4-BE49-F238E27FC236}">
                  <a16:creationId xmlns:a16="http://schemas.microsoft.com/office/drawing/2014/main" id="{CB3B5D51-E9AD-4266-B7D6-717237717033}"/>
                </a:ext>
              </a:extLst>
            </p:cNvPr>
            <p:cNvGrpSpPr>
              <a:grpSpLocks/>
            </p:cNvGrpSpPr>
            <p:nvPr/>
          </p:nvGrpSpPr>
          <p:grpSpPr bwMode="auto">
            <a:xfrm>
              <a:off x="723" y="1815"/>
              <a:ext cx="1843" cy="1066"/>
              <a:chOff x="2192" y="2076"/>
              <a:chExt cx="4608" cy="2664"/>
            </a:xfrm>
          </p:grpSpPr>
          <p:grpSp>
            <p:nvGrpSpPr>
              <p:cNvPr id="122955" name="Group 19">
                <a:extLst>
                  <a:ext uri="{FF2B5EF4-FFF2-40B4-BE49-F238E27FC236}">
                    <a16:creationId xmlns:a16="http://schemas.microsoft.com/office/drawing/2014/main" id="{BA13078E-BB08-4DB7-9892-F4D2E7B03973}"/>
                  </a:ext>
                </a:extLst>
              </p:cNvPr>
              <p:cNvGrpSpPr>
                <a:grpSpLocks/>
              </p:cNvGrpSpPr>
              <p:nvPr/>
            </p:nvGrpSpPr>
            <p:grpSpPr bwMode="auto">
              <a:xfrm>
                <a:off x="2192" y="2559"/>
                <a:ext cx="3382" cy="2181"/>
                <a:chOff x="2192" y="2559"/>
                <a:chExt cx="3382" cy="2181"/>
              </a:xfrm>
            </p:grpSpPr>
            <p:sp>
              <p:nvSpPr>
                <p:cNvPr id="122960" name="Line 20">
                  <a:extLst>
                    <a:ext uri="{FF2B5EF4-FFF2-40B4-BE49-F238E27FC236}">
                      <a16:creationId xmlns:a16="http://schemas.microsoft.com/office/drawing/2014/main" id="{A5ACF988-28DF-4470-8107-409FD588DDB2}"/>
                    </a:ext>
                  </a:extLst>
                </p:cNvPr>
                <p:cNvSpPr>
                  <a:spLocks noChangeShapeType="1"/>
                </p:cNvSpPr>
                <p:nvPr/>
              </p:nvSpPr>
              <p:spPr bwMode="auto">
                <a:xfrm>
                  <a:off x="2192" y="2694"/>
                  <a:ext cx="338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1" name="Rectangle 21">
                  <a:extLst>
                    <a:ext uri="{FF2B5EF4-FFF2-40B4-BE49-F238E27FC236}">
                      <a16:creationId xmlns:a16="http://schemas.microsoft.com/office/drawing/2014/main" id="{F11B0FBC-0D4D-4F4F-B718-D93B7F218669}"/>
                    </a:ext>
                  </a:extLst>
                </p:cNvPr>
                <p:cNvSpPr>
                  <a:spLocks noChangeArrowheads="1"/>
                </p:cNvSpPr>
                <p:nvPr/>
              </p:nvSpPr>
              <p:spPr bwMode="auto">
                <a:xfrm>
                  <a:off x="3416" y="2559"/>
                  <a:ext cx="618" cy="27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962" name="Line 22">
                  <a:extLst>
                    <a:ext uri="{FF2B5EF4-FFF2-40B4-BE49-F238E27FC236}">
                      <a16:creationId xmlns:a16="http://schemas.microsoft.com/office/drawing/2014/main" id="{D756E3B2-4375-406A-8247-12A1277770FA}"/>
                    </a:ext>
                  </a:extLst>
                </p:cNvPr>
                <p:cNvSpPr>
                  <a:spLocks noChangeShapeType="1"/>
                </p:cNvSpPr>
                <p:nvPr/>
              </p:nvSpPr>
              <p:spPr bwMode="auto">
                <a:xfrm>
                  <a:off x="2228" y="4740"/>
                  <a:ext cx="33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56" name="Rectangle 23">
                <a:extLst>
                  <a:ext uri="{FF2B5EF4-FFF2-40B4-BE49-F238E27FC236}">
                    <a16:creationId xmlns:a16="http://schemas.microsoft.com/office/drawing/2014/main" id="{9CAF456B-9A84-465F-999D-FB0EF4570E69}"/>
                  </a:ext>
                </a:extLst>
              </p:cNvPr>
              <p:cNvSpPr>
                <a:spLocks noChangeArrowheads="1"/>
              </p:cNvSpPr>
              <p:nvPr/>
            </p:nvSpPr>
            <p:spPr bwMode="auto">
              <a:xfrm>
                <a:off x="3986" y="2076"/>
                <a:ext cx="704"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R</a:t>
                </a:r>
              </a:p>
            </p:txBody>
          </p:sp>
          <p:sp>
            <p:nvSpPr>
              <p:cNvPr id="122957" name="Rectangle 24">
                <a:extLst>
                  <a:ext uri="{FF2B5EF4-FFF2-40B4-BE49-F238E27FC236}">
                    <a16:creationId xmlns:a16="http://schemas.microsoft.com/office/drawing/2014/main" id="{D3F9E726-6E6B-47B0-B612-3C983DCB364C}"/>
                  </a:ext>
                </a:extLst>
              </p:cNvPr>
              <p:cNvSpPr>
                <a:spLocks noChangeArrowheads="1"/>
              </p:cNvSpPr>
              <p:nvPr/>
            </p:nvSpPr>
            <p:spPr bwMode="auto">
              <a:xfrm>
                <a:off x="5828" y="3384"/>
                <a:ext cx="972"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E</a:t>
                </a:r>
                <a:r>
                  <a:rPr kumimoji="0" lang="en-US" altLang="zh-CN" sz="1400" baseline="-25000">
                    <a:solidFill>
                      <a:srgbClr val="040408"/>
                    </a:solidFill>
                    <a:latin typeface="Times New Roman" panose="02020603050405020304" pitchFamily="18" charset="0"/>
                  </a:rPr>
                  <a:t>M</a:t>
                </a:r>
                <a:endParaRPr kumimoji="0" lang="en-US" altLang="zh-CN" sz="1400">
                  <a:solidFill>
                    <a:srgbClr val="040408"/>
                  </a:solidFill>
                  <a:latin typeface="Times New Roman" panose="02020603050405020304" pitchFamily="18" charset="0"/>
                </a:endParaRPr>
              </a:p>
            </p:txBody>
          </p:sp>
          <p:sp>
            <p:nvSpPr>
              <p:cNvPr id="122958" name="Line 25">
                <a:extLst>
                  <a:ext uri="{FF2B5EF4-FFF2-40B4-BE49-F238E27FC236}">
                    <a16:creationId xmlns:a16="http://schemas.microsoft.com/office/drawing/2014/main" id="{11334D42-B21C-4CD6-9ACC-3603C5C9A87C}"/>
                  </a:ext>
                </a:extLst>
              </p:cNvPr>
              <p:cNvSpPr>
                <a:spLocks noChangeShapeType="1"/>
              </p:cNvSpPr>
              <p:nvPr/>
            </p:nvSpPr>
            <p:spPr bwMode="auto">
              <a:xfrm>
                <a:off x="2578" y="3315"/>
                <a:ext cx="0" cy="6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59" name="Rectangle 26">
                <a:extLst>
                  <a:ext uri="{FF2B5EF4-FFF2-40B4-BE49-F238E27FC236}">
                    <a16:creationId xmlns:a16="http://schemas.microsoft.com/office/drawing/2014/main" id="{CF6C5587-BADD-4C79-ADB9-DB950B3CC5FE}"/>
                  </a:ext>
                </a:extLst>
              </p:cNvPr>
              <p:cNvSpPr>
                <a:spLocks noChangeArrowheads="1"/>
              </p:cNvSpPr>
              <p:nvPr/>
            </p:nvSpPr>
            <p:spPr bwMode="auto">
              <a:xfrm>
                <a:off x="2744" y="3432"/>
                <a:ext cx="704"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Ud</a:t>
                </a:r>
              </a:p>
            </p:txBody>
          </p:sp>
        </p:grpSp>
      </p:grpSp>
      <p:sp>
        <p:nvSpPr>
          <p:cNvPr id="49180" name="Rectangle 28">
            <a:extLst>
              <a:ext uri="{FF2B5EF4-FFF2-40B4-BE49-F238E27FC236}">
                <a16:creationId xmlns:a16="http://schemas.microsoft.com/office/drawing/2014/main" id="{D2609B45-F567-4BF4-B2E0-CEA062FB34A8}"/>
              </a:ext>
            </a:extLst>
          </p:cNvPr>
          <p:cNvSpPr>
            <a:spLocks noChangeArrowheads="1"/>
          </p:cNvSpPr>
          <p:nvPr/>
        </p:nvSpPr>
        <p:spPr bwMode="auto">
          <a:xfrm>
            <a:off x="685800" y="5181600"/>
            <a:ext cx="2743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宋体" panose="02010600030101010101" pitchFamily="2" charset="-122"/>
              </a:rPr>
              <a:t>1</a:t>
            </a:r>
            <a:r>
              <a:rPr lang="zh-CN" altLang="en-US" sz="1600">
                <a:solidFill>
                  <a:srgbClr val="000000"/>
                </a:solidFill>
                <a:latin typeface="宋体" panose="02010600030101010101" pitchFamily="2" charset="-122"/>
              </a:rPr>
              <a:t>、两电动势同极性</a:t>
            </a:r>
            <a:r>
              <a:rPr lang="en-US" altLang="zh-CN" sz="1600">
                <a:solidFill>
                  <a:srgbClr val="000000"/>
                </a:solidFill>
                <a:latin typeface="宋体" panose="02010600030101010101" pitchFamily="2" charset="-122"/>
              </a:rPr>
              <a:t>Ud&gt;EM</a:t>
            </a:r>
          </a:p>
          <a:p>
            <a:pPr eaLnBrk="1" hangingPunct="1"/>
            <a:r>
              <a:rPr lang="zh-CN" altLang="en-US" sz="1600">
                <a:solidFill>
                  <a:srgbClr val="000000"/>
                </a:solidFill>
                <a:latin typeface="宋体" panose="02010600030101010101" pitchFamily="2" charset="-122"/>
              </a:rPr>
              <a:t>电动机运转  </a:t>
            </a:r>
          </a:p>
        </p:txBody>
      </p:sp>
      <p:grpSp>
        <p:nvGrpSpPr>
          <p:cNvPr id="9" name="Group 31">
            <a:extLst>
              <a:ext uri="{FF2B5EF4-FFF2-40B4-BE49-F238E27FC236}">
                <a16:creationId xmlns:a16="http://schemas.microsoft.com/office/drawing/2014/main" id="{0DB1B81E-2695-4A99-B0C3-CCFAD7AE75BD}"/>
              </a:ext>
            </a:extLst>
          </p:cNvPr>
          <p:cNvGrpSpPr>
            <a:grpSpLocks/>
          </p:cNvGrpSpPr>
          <p:nvPr/>
        </p:nvGrpSpPr>
        <p:grpSpPr bwMode="auto">
          <a:xfrm>
            <a:off x="762000" y="3276600"/>
            <a:ext cx="1828800" cy="1143000"/>
            <a:chOff x="768" y="1920"/>
            <a:chExt cx="1152" cy="720"/>
          </a:xfrm>
        </p:grpSpPr>
        <p:sp>
          <p:nvSpPr>
            <p:cNvPr id="122950" name="Line 29">
              <a:extLst>
                <a:ext uri="{FF2B5EF4-FFF2-40B4-BE49-F238E27FC236}">
                  <a16:creationId xmlns:a16="http://schemas.microsoft.com/office/drawing/2014/main" id="{4A22BE0F-7AF7-411D-BA06-D7FD97C9E049}"/>
                </a:ext>
              </a:extLst>
            </p:cNvPr>
            <p:cNvSpPr>
              <a:spLocks noChangeShapeType="1"/>
            </p:cNvSpPr>
            <p:nvPr/>
          </p:nvSpPr>
          <p:spPr bwMode="auto">
            <a:xfrm>
              <a:off x="768" y="1920"/>
              <a:ext cx="1152" cy="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51" name="Line 30">
              <a:extLst>
                <a:ext uri="{FF2B5EF4-FFF2-40B4-BE49-F238E27FC236}">
                  <a16:creationId xmlns:a16="http://schemas.microsoft.com/office/drawing/2014/main" id="{CE02E3D2-911B-4D68-B9BB-DE5275769327}"/>
                </a:ext>
              </a:extLst>
            </p:cNvPr>
            <p:cNvSpPr>
              <a:spLocks noChangeShapeType="1"/>
            </p:cNvSpPr>
            <p:nvPr/>
          </p:nvSpPr>
          <p:spPr bwMode="auto">
            <a:xfrm>
              <a:off x="1920" y="1920"/>
              <a:ext cx="0" cy="720"/>
            </a:xfrm>
            <a:prstGeom prst="line">
              <a:avLst/>
            </a:prstGeom>
            <a:noFill/>
            <a:ln w="952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 name="Group 32">
            <a:extLst>
              <a:ext uri="{FF2B5EF4-FFF2-40B4-BE49-F238E27FC236}">
                <a16:creationId xmlns:a16="http://schemas.microsoft.com/office/drawing/2014/main" id="{26BAE854-6A85-4235-BD2A-CB8533B14C14}"/>
              </a:ext>
            </a:extLst>
          </p:cNvPr>
          <p:cNvGrpSpPr>
            <a:grpSpLocks/>
          </p:cNvGrpSpPr>
          <p:nvPr/>
        </p:nvGrpSpPr>
        <p:grpSpPr bwMode="auto">
          <a:xfrm>
            <a:off x="3352800" y="3048000"/>
            <a:ext cx="2819400" cy="1600200"/>
            <a:chOff x="628" y="1815"/>
            <a:chExt cx="1938" cy="1066"/>
          </a:xfrm>
        </p:grpSpPr>
        <p:grpSp>
          <p:nvGrpSpPr>
            <p:cNvPr id="122929" name="Group 33">
              <a:extLst>
                <a:ext uri="{FF2B5EF4-FFF2-40B4-BE49-F238E27FC236}">
                  <a16:creationId xmlns:a16="http://schemas.microsoft.com/office/drawing/2014/main" id="{85C49802-4A39-46B5-9992-23836990FD08}"/>
                </a:ext>
              </a:extLst>
            </p:cNvPr>
            <p:cNvGrpSpPr>
              <a:grpSpLocks/>
            </p:cNvGrpSpPr>
            <p:nvPr/>
          </p:nvGrpSpPr>
          <p:grpSpPr bwMode="auto">
            <a:xfrm>
              <a:off x="1968" y="2064"/>
              <a:ext cx="188" cy="810"/>
              <a:chOff x="5306" y="2697"/>
              <a:chExt cx="470" cy="2025"/>
            </a:xfrm>
          </p:grpSpPr>
          <p:sp>
            <p:nvSpPr>
              <p:cNvPr id="122945" name="Line 34">
                <a:extLst>
                  <a:ext uri="{FF2B5EF4-FFF2-40B4-BE49-F238E27FC236}">
                    <a16:creationId xmlns:a16="http://schemas.microsoft.com/office/drawing/2014/main" id="{E80EF74E-07BB-4C0C-A7CB-5557BD7DDEC2}"/>
                  </a:ext>
                </a:extLst>
              </p:cNvPr>
              <p:cNvSpPr>
                <a:spLocks noChangeShapeType="1"/>
              </p:cNvSpPr>
              <p:nvPr/>
            </p:nvSpPr>
            <p:spPr bwMode="auto">
              <a:xfrm>
                <a:off x="5558" y="2697"/>
                <a:ext cx="0" cy="8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46" name="Group 35">
                <a:extLst>
                  <a:ext uri="{FF2B5EF4-FFF2-40B4-BE49-F238E27FC236}">
                    <a16:creationId xmlns:a16="http://schemas.microsoft.com/office/drawing/2014/main" id="{E5792446-3481-4E4B-B106-664F380D8620}"/>
                  </a:ext>
                </a:extLst>
              </p:cNvPr>
              <p:cNvGrpSpPr>
                <a:grpSpLocks/>
              </p:cNvGrpSpPr>
              <p:nvPr/>
            </p:nvGrpSpPr>
            <p:grpSpPr bwMode="auto">
              <a:xfrm>
                <a:off x="5306" y="3618"/>
                <a:ext cx="470" cy="234"/>
                <a:chOff x="5306" y="3618"/>
                <a:chExt cx="470" cy="234"/>
              </a:xfrm>
            </p:grpSpPr>
            <p:sp>
              <p:nvSpPr>
                <p:cNvPr id="122948" name="Line 36">
                  <a:extLst>
                    <a:ext uri="{FF2B5EF4-FFF2-40B4-BE49-F238E27FC236}">
                      <a16:creationId xmlns:a16="http://schemas.microsoft.com/office/drawing/2014/main" id="{C557440B-5CF8-4B7B-A511-8ECE568B4458}"/>
                    </a:ext>
                  </a:extLst>
                </p:cNvPr>
                <p:cNvSpPr>
                  <a:spLocks noChangeShapeType="1"/>
                </p:cNvSpPr>
                <p:nvPr/>
              </p:nvSpPr>
              <p:spPr bwMode="auto">
                <a:xfrm>
                  <a:off x="5306" y="3618"/>
                  <a:ext cx="4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49" name="Line 37">
                  <a:extLst>
                    <a:ext uri="{FF2B5EF4-FFF2-40B4-BE49-F238E27FC236}">
                      <a16:creationId xmlns:a16="http://schemas.microsoft.com/office/drawing/2014/main" id="{5991E64F-BB94-4B39-B438-57FBCD08F02D}"/>
                    </a:ext>
                  </a:extLst>
                </p:cNvPr>
                <p:cNvSpPr>
                  <a:spLocks noChangeShapeType="1"/>
                </p:cNvSpPr>
                <p:nvPr/>
              </p:nvSpPr>
              <p:spPr bwMode="auto">
                <a:xfrm>
                  <a:off x="5458" y="3852"/>
                  <a:ext cx="2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47" name="Line 38">
                <a:extLst>
                  <a:ext uri="{FF2B5EF4-FFF2-40B4-BE49-F238E27FC236}">
                    <a16:creationId xmlns:a16="http://schemas.microsoft.com/office/drawing/2014/main" id="{73EA7C7B-ECA8-4A0F-8CFF-1F8649EBC56D}"/>
                  </a:ext>
                </a:extLst>
              </p:cNvPr>
              <p:cNvSpPr>
                <a:spLocks noChangeShapeType="1"/>
              </p:cNvSpPr>
              <p:nvPr/>
            </p:nvSpPr>
            <p:spPr bwMode="auto">
              <a:xfrm>
                <a:off x="5558" y="3852"/>
                <a:ext cx="0" cy="8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930" name="Group 39">
              <a:extLst>
                <a:ext uri="{FF2B5EF4-FFF2-40B4-BE49-F238E27FC236}">
                  <a16:creationId xmlns:a16="http://schemas.microsoft.com/office/drawing/2014/main" id="{700E3D55-5539-4BD1-8EF4-23C187161A19}"/>
                </a:ext>
              </a:extLst>
            </p:cNvPr>
            <p:cNvGrpSpPr>
              <a:grpSpLocks/>
            </p:cNvGrpSpPr>
            <p:nvPr/>
          </p:nvGrpSpPr>
          <p:grpSpPr bwMode="auto">
            <a:xfrm>
              <a:off x="628" y="2064"/>
              <a:ext cx="188" cy="810"/>
              <a:chOff x="5306" y="2697"/>
              <a:chExt cx="470" cy="2025"/>
            </a:xfrm>
          </p:grpSpPr>
          <p:sp>
            <p:nvSpPr>
              <p:cNvPr id="122940" name="Line 40">
                <a:extLst>
                  <a:ext uri="{FF2B5EF4-FFF2-40B4-BE49-F238E27FC236}">
                    <a16:creationId xmlns:a16="http://schemas.microsoft.com/office/drawing/2014/main" id="{4D347012-0641-4927-BF51-26D74BB67DF9}"/>
                  </a:ext>
                </a:extLst>
              </p:cNvPr>
              <p:cNvSpPr>
                <a:spLocks noChangeShapeType="1"/>
              </p:cNvSpPr>
              <p:nvPr/>
            </p:nvSpPr>
            <p:spPr bwMode="auto">
              <a:xfrm>
                <a:off x="5558" y="2697"/>
                <a:ext cx="0" cy="8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41" name="Group 41">
                <a:extLst>
                  <a:ext uri="{FF2B5EF4-FFF2-40B4-BE49-F238E27FC236}">
                    <a16:creationId xmlns:a16="http://schemas.microsoft.com/office/drawing/2014/main" id="{65723505-2BF8-49BA-BE7F-E6FC3355297E}"/>
                  </a:ext>
                </a:extLst>
              </p:cNvPr>
              <p:cNvGrpSpPr>
                <a:grpSpLocks/>
              </p:cNvGrpSpPr>
              <p:nvPr/>
            </p:nvGrpSpPr>
            <p:grpSpPr bwMode="auto">
              <a:xfrm>
                <a:off x="5306" y="3618"/>
                <a:ext cx="470" cy="234"/>
                <a:chOff x="5306" y="3618"/>
                <a:chExt cx="470" cy="234"/>
              </a:xfrm>
            </p:grpSpPr>
            <p:sp>
              <p:nvSpPr>
                <p:cNvPr id="122943" name="Line 42">
                  <a:extLst>
                    <a:ext uri="{FF2B5EF4-FFF2-40B4-BE49-F238E27FC236}">
                      <a16:creationId xmlns:a16="http://schemas.microsoft.com/office/drawing/2014/main" id="{2296DFBD-431B-470C-8E8E-43A06761D4CA}"/>
                    </a:ext>
                  </a:extLst>
                </p:cNvPr>
                <p:cNvSpPr>
                  <a:spLocks noChangeShapeType="1"/>
                </p:cNvSpPr>
                <p:nvPr/>
              </p:nvSpPr>
              <p:spPr bwMode="auto">
                <a:xfrm>
                  <a:off x="5306" y="3618"/>
                  <a:ext cx="4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44" name="Line 43">
                  <a:extLst>
                    <a:ext uri="{FF2B5EF4-FFF2-40B4-BE49-F238E27FC236}">
                      <a16:creationId xmlns:a16="http://schemas.microsoft.com/office/drawing/2014/main" id="{63FF7444-03F1-421B-8095-9556C20A6B2A}"/>
                    </a:ext>
                  </a:extLst>
                </p:cNvPr>
                <p:cNvSpPr>
                  <a:spLocks noChangeShapeType="1"/>
                </p:cNvSpPr>
                <p:nvPr/>
              </p:nvSpPr>
              <p:spPr bwMode="auto">
                <a:xfrm>
                  <a:off x="5458" y="3852"/>
                  <a:ext cx="2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42" name="Line 44">
                <a:extLst>
                  <a:ext uri="{FF2B5EF4-FFF2-40B4-BE49-F238E27FC236}">
                    <a16:creationId xmlns:a16="http://schemas.microsoft.com/office/drawing/2014/main" id="{8191B8EA-D315-4DC2-B30E-EB4A03E19FD1}"/>
                  </a:ext>
                </a:extLst>
              </p:cNvPr>
              <p:cNvSpPr>
                <a:spLocks noChangeShapeType="1"/>
              </p:cNvSpPr>
              <p:nvPr/>
            </p:nvSpPr>
            <p:spPr bwMode="auto">
              <a:xfrm>
                <a:off x="5558" y="3852"/>
                <a:ext cx="0" cy="8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931" name="Group 45">
              <a:extLst>
                <a:ext uri="{FF2B5EF4-FFF2-40B4-BE49-F238E27FC236}">
                  <a16:creationId xmlns:a16="http://schemas.microsoft.com/office/drawing/2014/main" id="{5DD4D43E-E6D2-4EA6-9302-6FD88E218B95}"/>
                </a:ext>
              </a:extLst>
            </p:cNvPr>
            <p:cNvGrpSpPr>
              <a:grpSpLocks/>
            </p:cNvGrpSpPr>
            <p:nvPr/>
          </p:nvGrpSpPr>
          <p:grpSpPr bwMode="auto">
            <a:xfrm>
              <a:off x="723" y="1815"/>
              <a:ext cx="1843" cy="1066"/>
              <a:chOff x="2192" y="2076"/>
              <a:chExt cx="4608" cy="2664"/>
            </a:xfrm>
          </p:grpSpPr>
          <p:grpSp>
            <p:nvGrpSpPr>
              <p:cNvPr id="122932" name="Group 46">
                <a:extLst>
                  <a:ext uri="{FF2B5EF4-FFF2-40B4-BE49-F238E27FC236}">
                    <a16:creationId xmlns:a16="http://schemas.microsoft.com/office/drawing/2014/main" id="{C653A2B0-1C54-4A3D-81E5-AECCFDA843ED}"/>
                  </a:ext>
                </a:extLst>
              </p:cNvPr>
              <p:cNvGrpSpPr>
                <a:grpSpLocks/>
              </p:cNvGrpSpPr>
              <p:nvPr/>
            </p:nvGrpSpPr>
            <p:grpSpPr bwMode="auto">
              <a:xfrm>
                <a:off x="2192" y="2559"/>
                <a:ext cx="3382" cy="2181"/>
                <a:chOff x="2192" y="2559"/>
                <a:chExt cx="3382" cy="2181"/>
              </a:xfrm>
            </p:grpSpPr>
            <p:sp>
              <p:nvSpPr>
                <p:cNvPr id="122937" name="Line 47">
                  <a:extLst>
                    <a:ext uri="{FF2B5EF4-FFF2-40B4-BE49-F238E27FC236}">
                      <a16:creationId xmlns:a16="http://schemas.microsoft.com/office/drawing/2014/main" id="{97298710-D483-40CE-B336-89F5D54DC210}"/>
                    </a:ext>
                  </a:extLst>
                </p:cNvPr>
                <p:cNvSpPr>
                  <a:spLocks noChangeShapeType="1"/>
                </p:cNvSpPr>
                <p:nvPr/>
              </p:nvSpPr>
              <p:spPr bwMode="auto">
                <a:xfrm>
                  <a:off x="2192" y="2694"/>
                  <a:ext cx="338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8" name="Rectangle 48">
                  <a:extLst>
                    <a:ext uri="{FF2B5EF4-FFF2-40B4-BE49-F238E27FC236}">
                      <a16:creationId xmlns:a16="http://schemas.microsoft.com/office/drawing/2014/main" id="{03ACBB61-DCEB-4A89-BAA7-83F64ABC248F}"/>
                    </a:ext>
                  </a:extLst>
                </p:cNvPr>
                <p:cNvSpPr>
                  <a:spLocks noChangeArrowheads="1"/>
                </p:cNvSpPr>
                <p:nvPr/>
              </p:nvSpPr>
              <p:spPr bwMode="auto">
                <a:xfrm>
                  <a:off x="3416" y="2559"/>
                  <a:ext cx="618" cy="27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939" name="Line 49">
                  <a:extLst>
                    <a:ext uri="{FF2B5EF4-FFF2-40B4-BE49-F238E27FC236}">
                      <a16:creationId xmlns:a16="http://schemas.microsoft.com/office/drawing/2014/main" id="{21C7272B-1C3C-49A9-A3A8-5AB7658EDF81}"/>
                    </a:ext>
                  </a:extLst>
                </p:cNvPr>
                <p:cNvSpPr>
                  <a:spLocks noChangeShapeType="1"/>
                </p:cNvSpPr>
                <p:nvPr/>
              </p:nvSpPr>
              <p:spPr bwMode="auto">
                <a:xfrm>
                  <a:off x="2228" y="4740"/>
                  <a:ext cx="33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33" name="Rectangle 50">
                <a:extLst>
                  <a:ext uri="{FF2B5EF4-FFF2-40B4-BE49-F238E27FC236}">
                    <a16:creationId xmlns:a16="http://schemas.microsoft.com/office/drawing/2014/main" id="{5B08BFFC-C381-4B42-BFC0-2B85D0EC552D}"/>
                  </a:ext>
                </a:extLst>
              </p:cNvPr>
              <p:cNvSpPr>
                <a:spLocks noChangeArrowheads="1"/>
              </p:cNvSpPr>
              <p:nvPr/>
            </p:nvSpPr>
            <p:spPr bwMode="auto">
              <a:xfrm>
                <a:off x="3986" y="2076"/>
                <a:ext cx="704"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R</a:t>
                </a:r>
              </a:p>
            </p:txBody>
          </p:sp>
          <p:sp>
            <p:nvSpPr>
              <p:cNvPr id="122934" name="Rectangle 51">
                <a:extLst>
                  <a:ext uri="{FF2B5EF4-FFF2-40B4-BE49-F238E27FC236}">
                    <a16:creationId xmlns:a16="http://schemas.microsoft.com/office/drawing/2014/main" id="{299FED85-0160-4DE7-B873-A37F7F505C81}"/>
                  </a:ext>
                </a:extLst>
              </p:cNvPr>
              <p:cNvSpPr>
                <a:spLocks noChangeArrowheads="1"/>
              </p:cNvSpPr>
              <p:nvPr/>
            </p:nvSpPr>
            <p:spPr bwMode="auto">
              <a:xfrm>
                <a:off x="5828" y="3384"/>
                <a:ext cx="972"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E</a:t>
                </a:r>
                <a:r>
                  <a:rPr kumimoji="0" lang="en-US" altLang="zh-CN" sz="1400" baseline="-25000">
                    <a:solidFill>
                      <a:srgbClr val="040408"/>
                    </a:solidFill>
                    <a:latin typeface="Times New Roman" panose="02020603050405020304" pitchFamily="18" charset="0"/>
                  </a:rPr>
                  <a:t>M</a:t>
                </a:r>
                <a:endParaRPr kumimoji="0" lang="en-US" altLang="zh-CN" sz="1400">
                  <a:solidFill>
                    <a:srgbClr val="040408"/>
                  </a:solidFill>
                  <a:latin typeface="Times New Roman" panose="02020603050405020304" pitchFamily="18" charset="0"/>
                </a:endParaRPr>
              </a:p>
            </p:txBody>
          </p:sp>
          <p:sp>
            <p:nvSpPr>
              <p:cNvPr id="122935" name="Line 52">
                <a:extLst>
                  <a:ext uri="{FF2B5EF4-FFF2-40B4-BE49-F238E27FC236}">
                    <a16:creationId xmlns:a16="http://schemas.microsoft.com/office/drawing/2014/main" id="{F9018EB1-58E0-425B-B866-634CE3E9F9F6}"/>
                  </a:ext>
                </a:extLst>
              </p:cNvPr>
              <p:cNvSpPr>
                <a:spLocks noChangeShapeType="1"/>
              </p:cNvSpPr>
              <p:nvPr/>
            </p:nvSpPr>
            <p:spPr bwMode="auto">
              <a:xfrm>
                <a:off x="2578" y="3315"/>
                <a:ext cx="0" cy="6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36" name="Rectangle 53">
                <a:extLst>
                  <a:ext uri="{FF2B5EF4-FFF2-40B4-BE49-F238E27FC236}">
                    <a16:creationId xmlns:a16="http://schemas.microsoft.com/office/drawing/2014/main" id="{A1AB7D33-151B-4507-BD24-0F4B8B4D547A}"/>
                  </a:ext>
                </a:extLst>
              </p:cNvPr>
              <p:cNvSpPr>
                <a:spLocks noChangeArrowheads="1"/>
              </p:cNvSpPr>
              <p:nvPr/>
            </p:nvSpPr>
            <p:spPr bwMode="auto">
              <a:xfrm>
                <a:off x="2744" y="3432"/>
                <a:ext cx="704"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Ud</a:t>
                </a:r>
              </a:p>
            </p:txBody>
          </p:sp>
        </p:grpSp>
      </p:grpSp>
      <p:grpSp>
        <p:nvGrpSpPr>
          <p:cNvPr id="17" name="Group 54">
            <a:extLst>
              <a:ext uri="{FF2B5EF4-FFF2-40B4-BE49-F238E27FC236}">
                <a16:creationId xmlns:a16="http://schemas.microsoft.com/office/drawing/2014/main" id="{491B59D4-5D5F-466E-8061-38EE09CAD575}"/>
              </a:ext>
            </a:extLst>
          </p:cNvPr>
          <p:cNvGrpSpPr>
            <a:grpSpLocks/>
          </p:cNvGrpSpPr>
          <p:nvPr/>
        </p:nvGrpSpPr>
        <p:grpSpPr bwMode="auto">
          <a:xfrm flipH="1">
            <a:off x="3810000" y="3276600"/>
            <a:ext cx="1828800" cy="1143000"/>
            <a:chOff x="768" y="1920"/>
            <a:chExt cx="1152" cy="720"/>
          </a:xfrm>
        </p:grpSpPr>
        <p:sp>
          <p:nvSpPr>
            <p:cNvPr id="122927" name="Line 55">
              <a:extLst>
                <a:ext uri="{FF2B5EF4-FFF2-40B4-BE49-F238E27FC236}">
                  <a16:creationId xmlns:a16="http://schemas.microsoft.com/office/drawing/2014/main" id="{E30DECFB-0E1A-4B52-88BF-9F1080D0A1F4}"/>
                </a:ext>
              </a:extLst>
            </p:cNvPr>
            <p:cNvSpPr>
              <a:spLocks noChangeShapeType="1"/>
            </p:cNvSpPr>
            <p:nvPr/>
          </p:nvSpPr>
          <p:spPr bwMode="auto">
            <a:xfrm>
              <a:off x="768" y="1920"/>
              <a:ext cx="1152" cy="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28" name="Line 56">
              <a:extLst>
                <a:ext uri="{FF2B5EF4-FFF2-40B4-BE49-F238E27FC236}">
                  <a16:creationId xmlns:a16="http://schemas.microsoft.com/office/drawing/2014/main" id="{EE52A16E-8A77-4ADA-AEF1-5EC97BBACE79}"/>
                </a:ext>
              </a:extLst>
            </p:cNvPr>
            <p:cNvSpPr>
              <a:spLocks noChangeShapeType="1"/>
            </p:cNvSpPr>
            <p:nvPr/>
          </p:nvSpPr>
          <p:spPr bwMode="auto">
            <a:xfrm>
              <a:off x="1920" y="1920"/>
              <a:ext cx="0" cy="720"/>
            </a:xfrm>
            <a:prstGeom prst="line">
              <a:avLst/>
            </a:prstGeom>
            <a:noFill/>
            <a:ln w="952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9209" name="Rectangle 57">
            <a:extLst>
              <a:ext uri="{FF2B5EF4-FFF2-40B4-BE49-F238E27FC236}">
                <a16:creationId xmlns:a16="http://schemas.microsoft.com/office/drawing/2014/main" id="{1D606C94-767D-46B0-B30F-13D4ED965670}"/>
              </a:ext>
            </a:extLst>
          </p:cNvPr>
          <p:cNvSpPr>
            <a:spLocks noChangeArrowheads="1"/>
          </p:cNvSpPr>
          <p:nvPr/>
        </p:nvSpPr>
        <p:spPr bwMode="auto">
          <a:xfrm>
            <a:off x="3276600" y="5181600"/>
            <a:ext cx="2743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宋体" panose="02010600030101010101" pitchFamily="2" charset="-122"/>
              </a:rPr>
              <a:t>2</a:t>
            </a:r>
            <a:r>
              <a:rPr lang="zh-CN" altLang="en-US" sz="1600">
                <a:solidFill>
                  <a:srgbClr val="000000"/>
                </a:solidFill>
                <a:latin typeface="宋体" panose="02010600030101010101" pitchFamily="2" charset="-122"/>
              </a:rPr>
              <a:t>、两电动势同极性</a:t>
            </a:r>
            <a:r>
              <a:rPr lang="en-US" altLang="zh-CN" sz="1600">
                <a:solidFill>
                  <a:srgbClr val="000000"/>
                </a:solidFill>
              </a:rPr>
              <a:t>E</a:t>
            </a:r>
            <a:r>
              <a:rPr lang="en-US" altLang="zh-CN" sz="1200">
                <a:solidFill>
                  <a:srgbClr val="000000"/>
                </a:solidFill>
              </a:rPr>
              <a:t>M</a:t>
            </a:r>
            <a:r>
              <a:rPr lang="en-US" altLang="zh-CN" sz="1600">
                <a:solidFill>
                  <a:srgbClr val="000000"/>
                </a:solidFill>
                <a:latin typeface="Times New Roman" panose="02020603050405020304" pitchFamily="18" charset="0"/>
              </a:rPr>
              <a:t>&gt;Ud</a:t>
            </a:r>
          </a:p>
          <a:p>
            <a:pPr eaLnBrk="1" hangingPunct="1"/>
            <a:r>
              <a:rPr lang="zh-CN" altLang="en-US" sz="1600">
                <a:solidFill>
                  <a:srgbClr val="000000"/>
                </a:solidFill>
                <a:latin typeface="Times New Roman" panose="02020603050405020304" pitchFamily="18" charset="0"/>
              </a:rPr>
              <a:t>电动机回馈制动 </a:t>
            </a:r>
            <a:endParaRPr lang="zh-CN" altLang="en-US" sz="1600">
              <a:latin typeface="Times New Roman" panose="02020603050405020304" pitchFamily="18" charset="0"/>
            </a:endParaRPr>
          </a:p>
        </p:txBody>
      </p:sp>
      <p:grpSp>
        <p:nvGrpSpPr>
          <p:cNvPr id="18" name="Group 85">
            <a:extLst>
              <a:ext uri="{FF2B5EF4-FFF2-40B4-BE49-F238E27FC236}">
                <a16:creationId xmlns:a16="http://schemas.microsoft.com/office/drawing/2014/main" id="{A2CB0EDE-A81E-4BC5-9DF1-DE0D4313ABEF}"/>
              </a:ext>
            </a:extLst>
          </p:cNvPr>
          <p:cNvGrpSpPr>
            <a:grpSpLocks/>
          </p:cNvGrpSpPr>
          <p:nvPr/>
        </p:nvGrpSpPr>
        <p:grpSpPr bwMode="auto">
          <a:xfrm>
            <a:off x="6096000" y="2971800"/>
            <a:ext cx="2819400" cy="1677988"/>
            <a:chOff x="3697" y="1824"/>
            <a:chExt cx="1676" cy="1057"/>
          </a:xfrm>
        </p:grpSpPr>
        <p:grpSp>
          <p:nvGrpSpPr>
            <p:cNvPr id="122906" name="Group 64">
              <a:extLst>
                <a:ext uri="{FF2B5EF4-FFF2-40B4-BE49-F238E27FC236}">
                  <a16:creationId xmlns:a16="http://schemas.microsoft.com/office/drawing/2014/main" id="{18E3F2F1-52BD-4A02-9AE4-09BBFC6D108C}"/>
                </a:ext>
              </a:extLst>
            </p:cNvPr>
            <p:cNvGrpSpPr>
              <a:grpSpLocks/>
            </p:cNvGrpSpPr>
            <p:nvPr/>
          </p:nvGrpSpPr>
          <p:grpSpPr bwMode="auto">
            <a:xfrm flipV="1">
              <a:off x="4848" y="2064"/>
              <a:ext cx="192" cy="803"/>
              <a:chOff x="5306" y="2697"/>
              <a:chExt cx="470" cy="2025"/>
            </a:xfrm>
          </p:grpSpPr>
          <p:sp>
            <p:nvSpPr>
              <p:cNvPr id="122922" name="Line 65">
                <a:extLst>
                  <a:ext uri="{FF2B5EF4-FFF2-40B4-BE49-F238E27FC236}">
                    <a16:creationId xmlns:a16="http://schemas.microsoft.com/office/drawing/2014/main" id="{94D70D0D-51A8-409A-9868-CC6A94D17F4D}"/>
                  </a:ext>
                </a:extLst>
              </p:cNvPr>
              <p:cNvSpPr>
                <a:spLocks noChangeShapeType="1"/>
              </p:cNvSpPr>
              <p:nvPr/>
            </p:nvSpPr>
            <p:spPr bwMode="auto">
              <a:xfrm>
                <a:off x="5558" y="2697"/>
                <a:ext cx="0" cy="8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23" name="Group 66">
                <a:extLst>
                  <a:ext uri="{FF2B5EF4-FFF2-40B4-BE49-F238E27FC236}">
                    <a16:creationId xmlns:a16="http://schemas.microsoft.com/office/drawing/2014/main" id="{8798D1E1-AFD6-42E5-B3D6-7A5518606869}"/>
                  </a:ext>
                </a:extLst>
              </p:cNvPr>
              <p:cNvGrpSpPr>
                <a:grpSpLocks/>
              </p:cNvGrpSpPr>
              <p:nvPr/>
            </p:nvGrpSpPr>
            <p:grpSpPr bwMode="auto">
              <a:xfrm>
                <a:off x="5306" y="3618"/>
                <a:ext cx="470" cy="234"/>
                <a:chOff x="5306" y="3618"/>
                <a:chExt cx="470" cy="234"/>
              </a:xfrm>
            </p:grpSpPr>
            <p:sp>
              <p:nvSpPr>
                <p:cNvPr id="122925" name="Line 67">
                  <a:extLst>
                    <a:ext uri="{FF2B5EF4-FFF2-40B4-BE49-F238E27FC236}">
                      <a16:creationId xmlns:a16="http://schemas.microsoft.com/office/drawing/2014/main" id="{D901346F-5126-426E-8D71-CB55A30EEAC5}"/>
                    </a:ext>
                  </a:extLst>
                </p:cNvPr>
                <p:cNvSpPr>
                  <a:spLocks noChangeShapeType="1"/>
                </p:cNvSpPr>
                <p:nvPr/>
              </p:nvSpPr>
              <p:spPr bwMode="auto">
                <a:xfrm>
                  <a:off x="5306" y="3618"/>
                  <a:ext cx="4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6" name="Line 68">
                  <a:extLst>
                    <a:ext uri="{FF2B5EF4-FFF2-40B4-BE49-F238E27FC236}">
                      <a16:creationId xmlns:a16="http://schemas.microsoft.com/office/drawing/2014/main" id="{320358F1-CAAB-49B7-BA8C-B3211D3A2931}"/>
                    </a:ext>
                  </a:extLst>
                </p:cNvPr>
                <p:cNvSpPr>
                  <a:spLocks noChangeShapeType="1"/>
                </p:cNvSpPr>
                <p:nvPr/>
              </p:nvSpPr>
              <p:spPr bwMode="auto">
                <a:xfrm>
                  <a:off x="5458" y="3852"/>
                  <a:ext cx="2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24" name="Line 69">
                <a:extLst>
                  <a:ext uri="{FF2B5EF4-FFF2-40B4-BE49-F238E27FC236}">
                    <a16:creationId xmlns:a16="http://schemas.microsoft.com/office/drawing/2014/main" id="{B0368F11-36C5-4909-9109-EE7C22E9B134}"/>
                  </a:ext>
                </a:extLst>
              </p:cNvPr>
              <p:cNvSpPr>
                <a:spLocks noChangeShapeType="1"/>
              </p:cNvSpPr>
              <p:nvPr/>
            </p:nvSpPr>
            <p:spPr bwMode="auto">
              <a:xfrm>
                <a:off x="5558" y="3852"/>
                <a:ext cx="0" cy="8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907" name="Group 70">
              <a:extLst>
                <a:ext uri="{FF2B5EF4-FFF2-40B4-BE49-F238E27FC236}">
                  <a16:creationId xmlns:a16="http://schemas.microsoft.com/office/drawing/2014/main" id="{ECFAD947-50D6-4765-B8BA-C4355B2A5FE7}"/>
                </a:ext>
              </a:extLst>
            </p:cNvPr>
            <p:cNvGrpSpPr>
              <a:grpSpLocks/>
            </p:cNvGrpSpPr>
            <p:nvPr/>
          </p:nvGrpSpPr>
          <p:grpSpPr bwMode="auto">
            <a:xfrm>
              <a:off x="3697" y="2071"/>
              <a:ext cx="161" cy="803"/>
              <a:chOff x="5306" y="2697"/>
              <a:chExt cx="470" cy="2025"/>
            </a:xfrm>
          </p:grpSpPr>
          <p:sp>
            <p:nvSpPr>
              <p:cNvPr id="122917" name="Line 71">
                <a:extLst>
                  <a:ext uri="{FF2B5EF4-FFF2-40B4-BE49-F238E27FC236}">
                    <a16:creationId xmlns:a16="http://schemas.microsoft.com/office/drawing/2014/main" id="{3BC421F1-B589-4DF6-AB1D-5BAE59EB5640}"/>
                  </a:ext>
                </a:extLst>
              </p:cNvPr>
              <p:cNvSpPr>
                <a:spLocks noChangeShapeType="1"/>
              </p:cNvSpPr>
              <p:nvPr/>
            </p:nvSpPr>
            <p:spPr bwMode="auto">
              <a:xfrm>
                <a:off x="5558" y="2697"/>
                <a:ext cx="0" cy="8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18" name="Group 72">
                <a:extLst>
                  <a:ext uri="{FF2B5EF4-FFF2-40B4-BE49-F238E27FC236}">
                    <a16:creationId xmlns:a16="http://schemas.microsoft.com/office/drawing/2014/main" id="{CA56284F-329F-4FA0-BF61-4D008E8E6702}"/>
                  </a:ext>
                </a:extLst>
              </p:cNvPr>
              <p:cNvGrpSpPr>
                <a:grpSpLocks/>
              </p:cNvGrpSpPr>
              <p:nvPr/>
            </p:nvGrpSpPr>
            <p:grpSpPr bwMode="auto">
              <a:xfrm>
                <a:off x="5306" y="3618"/>
                <a:ext cx="470" cy="234"/>
                <a:chOff x="5306" y="3618"/>
                <a:chExt cx="470" cy="234"/>
              </a:xfrm>
            </p:grpSpPr>
            <p:sp>
              <p:nvSpPr>
                <p:cNvPr id="122920" name="Line 73">
                  <a:extLst>
                    <a:ext uri="{FF2B5EF4-FFF2-40B4-BE49-F238E27FC236}">
                      <a16:creationId xmlns:a16="http://schemas.microsoft.com/office/drawing/2014/main" id="{A93220A0-16C0-401B-8A2C-52317AAA615A}"/>
                    </a:ext>
                  </a:extLst>
                </p:cNvPr>
                <p:cNvSpPr>
                  <a:spLocks noChangeShapeType="1"/>
                </p:cNvSpPr>
                <p:nvPr/>
              </p:nvSpPr>
              <p:spPr bwMode="auto">
                <a:xfrm>
                  <a:off x="5306" y="3618"/>
                  <a:ext cx="47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1" name="Line 74">
                  <a:extLst>
                    <a:ext uri="{FF2B5EF4-FFF2-40B4-BE49-F238E27FC236}">
                      <a16:creationId xmlns:a16="http://schemas.microsoft.com/office/drawing/2014/main" id="{3D504CA1-D8C6-40EC-831C-DDD47E23204F}"/>
                    </a:ext>
                  </a:extLst>
                </p:cNvPr>
                <p:cNvSpPr>
                  <a:spLocks noChangeShapeType="1"/>
                </p:cNvSpPr>
                <p:nvPr/>
              </p:nvSpPr>
              <p:spPr bwMode="auto">
                <a:xfrm>
                  <a:off x="5458" y="3852"/>
                  <a:ext cx="2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19" name="Line 75">
                <a:extLst>
                  <a:ext uri="{FF2B5EF4-FFF2-40B4-BE49-F238E27FC236}">
                    <a16:creationId xmlns:a16="http://schemas.microsoft.com/office/drawing/2014/main" id="{B148336A-1E97-4A9D-8989-B0922977F2CF}"/>
                  </a:ext>
                </a:extLst>
              </p:cNvPr>
              <p:cNvSpPr>
                <a:spLocks noChangeShapeType="1"/>
              </p:cNvSpPr>
              <p:nvPr/>
            </p:nvSpPr>
            <p:spPr bwMode="auto">
              <a:xfrm>
                <a:off x="5558" y="3852"/>
                <a:ext cx="0" cy="8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908" name="Group 76">
              <a:extLst>
                <a:ext uri="{FF2B5EF4-FFF2-40B4-BE49-F238E27FC236}">
                  <a16:creationId xmlns:a16="http://schemas.microsoft.com/office/drawing/2014/main" id="{B68116DD-E740-48F5-982E-15C6C80AF8BD}"/>
                </a:ext>
              </a:extLst>
            </p:cNvPr>
            <p:cNvGrpSpPr>
              <a:grpSpLocks/>
            </p:cNvGrpSpPr>
            <p:nvPr/>
          </p:nvGrpSpPr>
          <p:grpSpPr bwMode="auto">
            <a:xfrm>
              <a:off x="3792" y="1824"/>
              <a:ext cx="1581" cy="1057"/>
              <a:chOff x="2192" y="2076"/>
              <a:chExt cx="4608" cy="2664"/>
            </a:xfrm>
          </p:grpSpPr>
          <p:grpSp>
            <p:nvGrpSpPr>
              <p:cNvPr id="122909" name="Group 77">
                <a:extLst>
                  <a:ext uri="{FF2B5EF4-FFF2-40B4-BE49-F238E27FC236}">
                    <a16:creationId xmlns:a16="http://schemas.microsoft.com/office/drawing/2014/main" id="{DB7A4CC1-3604-4AA5-8A30-80AC1AC7C786}"/>
                  </a:ext>
                </a:extLst>
              </p:cNvPr>
              <p:cNvGrpSpPr>
                <a:grpSpLocks/>
              </p:cNvGrpSpPr>
              <p:nvPr/>
            </p:nvGrpSpPr>
            <p:grpSpPr bwMode="auto">
              <a:xfrm>
                <a:off x="2192" y="2559"/>
                <a:ext cx="3382" cy="2181"/>
                <a:chOff x="2192" y="2559"/>
                <a:chExt cx="3382" cy="2181"/>
              </a:xfrm>
            </p:grpSpPr>
            <p:sp>
              <p:nvSpPr>
                <p:cNvPr id="122914" name="Line 78">
                  <a:extLst>
                    <a:ext uri="{FF2B5EF4-FFF2-40B4-BE49-F238E27FC236}">
                      <a16:creationId xmlns:a16="http://schemas.microsoft.com/office/drawing/2014/main" id="{AB3182FE-7555-42E1-ABFC-CA5E29983273}"/>
                    </a:ext>
                  </a:extLst>
                </p:cNvPr>
                <p:cNvSpPr>
                  <a:spLocks noChangeShapeType="1"/>
                </p:cNvSpPr>
                <p:nvPr/>
              </p:nvSpPr>
              <p:spPr bwMode="auto">
                <a:xfrm>
                  <a:off x="2192" y="2694"/>
                  <a:ext cx="338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5" name="Rectangle 79">
                  <a:extLst>
                    <a:ext uri="{FF2B5EF4-FFF2-40B4-BE49-F238E27FC236}">
                      <a16:creationId xmlns:a16="http://schemas.microsoft.com/office/drawing/2014/main" id="{F1FD43F6-D487-4742-8860-AC0383C38768}"/>
                    </a:ext>
                  </a:extLst>
                </p:cNvPr>
                <p:cNvSpPr>
                  <a:spLocks noChangeArrowheads="1"/>
                </p:cNvSpPr>
                <p:nvPr/>
              </p:nvSpPr>
              <p:spPr bwMode="auto">
                <a:xfrm>
                  <a:off x="3416" y="2559"/>
                  <a:ext cx="618" cy="27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916" name="Line 80">
                  <a:extLst>
                    <a:ext uri="{FF2B5EF4-FFF2-40B4-BE49-F238E27FC236}">
                      <a16:creationId xmlns:a16="http://schemas.microsoft.com/office/drawing/2014/main" id="{781B1CF1-DD0F-41D8-AAF9-9F7569134837}"/>
                    </a:ext>
                  </a:extLst>
                </p:cNvPr>
                <p:cNvSpPr>
                  <a:spLocks noChangeShapeType="1"/>
                </p:cNvSpPr>
                <p:nvPr/>
              </p:nvSpPr>
              <p:spPr bwMode="auto">
                <a:xfrm>
                  <a:off x="2228" y="4740"/>
                  <a:ext cx="33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10" name="Rectangle 81">
                <a:extLst>
                  <a:ext uri="{FF2B5EF4-FFF2-40B4-BE49-F238E27FC236}">
                    <a16:creationId xmlns:a16="http://schemas.microsoft.com/office/drawing/2014/main" id="{FA5A14B7-41F3-4D95-8E67-39CCA96F40E2}"/>
                  </a:ext>
                </a:extLst>
              </p:cNvPr>
              <p:cNvSpPr>
                <a:spLocks noChangeArrowheads="1"/>
              </p:cNvSpPr>
              <p:nvPr/>
            </p:nvSpPr>
            <p:spPr bwMode="auto">
              <a:xfrm>
                <a:off x="3986" y="2076"/>
                <a:ext cx="704"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R</a:t>
                </a:r>
              </a:p>
            </p:txBody>
          </p:sp>
          <p:sp>
            <p:nvSpPr>
              <p:cNvPr id="122911" name="Rectangle 82">
                <a:extLst>
                  <a:ext uri="{FF2B5EF4-FFF2-40B4-BE49-F238E27FC236}">
                    <a16:creationId xmlns:a16="http://schemas.microsoft.com/office/drawing/2014/main" id="{606B2C64-5096-4FDA-862F-8703E6061E7D}"/>
                  </a:ext>
                </a:extLst>
              </p:cNvPr>
              <p:cNvSpPr>
                <a:spLocks noChangeArrowheads="1"/>
              </p:cNvSpPr>
              <p:nvPr/>
            </p:nvSpPr>
            <p:spPr bwMode="auto">
              <a:xfrm>
                <a:off x="5828" y="3384"/>
                <a:ext cx="972"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E</a:t>
                </a:r>
                <a:r>
                  <a:rPr kumimoji="0" lang="en-US" altLang="zh-CN" sz="1400" baseline="-25000">
                    <a:solidFill>
                      <a:srgbClr val="040408"/>
                    </a:solidFill>
                    <a:latin typeface="Times New Roman" panose="02020603050405020304" pitchFamily="18" charset="0"/>
                  </a:rPr>
                  <a:t>M</a:t>
                </a:r>
                <a:endParaRPr kumimoji="0" lang="en-US" altLang="zh-CN" sz="1400">
                  <a:solidFill>
                    <a:srgbClr val="040408"/>
                  </a:solidFill>
                  <a:latin typeface="Times New Roman" panose="02020603050405020304" pitchFamily="18" charset="0"/>
                </a:endParaRPr>
              </a:p>
            </p:txBody>
          </p:sp>
          <p:sp>
            <p:nvSpPr>
              <p:cNvPr id="122912" name="Line 83">
                <a:extLst>
                  <a:ext uri="{FF2B5EF4-FFF2-40B4-BE49-F238E27FC236}">
                    <a16:creationId xmlns:a16="http://schemas.microsoft.com/office/drawing/2014/main" id="{9BC9C2EC-9DBD-4CDA-AAF9-749C134F264F}"/>
                  </a:ext>
                </a:extLst>
              </p:cNvPr>
              <p:cNvSpPr>
                <a:spLocks noChangeShapeType="1"/>
              </p:cNvSpPr>
              <p:nvPr/>
            </p:nvSpPr>
            <p:spPr bwMode="auto">
              <a:xfrm>
                <a:off x="2578" y="3315"/>
                <a:ext cx="0" cy="6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13" name="Rectangle 84">
                <a:extLst>
                  <a:ext uri="{FF2B5EF4-FFF2-40B4-BE49-F238E27FC236}">
                    <a16:creationId xmlns:a16="http://schemas.microsoft.com/office/drawing/2014/main" id="{290FAF6F-F711-4882-8116-2ACD6F10211C}"/>
                  </a:ext>
                </a:extLst>
              </p:cNvPr>
              <p:cNvSpPr>
                <a:spLocks noChangeArrowheads="1"/>
              </p:cNvSpPr>
              <p:nvPr/>
            </p:nvSpPr>
            <p:spPr bwMode="auto">
              <a:xfrm>
                <a:off x="2744" y="3432"/>
                <a:ext cx="704"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Ud</a:t>
                </a:r>
              </a:p>
            </p:txBody>
          </p:sp>
        </p:grpSp>
      </p:grpSp>
      <p:sp>
        <p:nvSpPr>
          <p:cNvPr id="49241" name="Rectangle 89">
            <a:extLst>
              <a:ext uri="{FF2B5EF4-FFF2-40B4-BE49-F238E27FC236}">
                <a16:creationId xmlns:a16="http://schemas.microsoft.com/office/drawing/2014/main" id="{5DEF548A-F056-4A8C-BE66-46A51F84DF28}"/>
              </a:ext>
            </a:extLst>
          </p:cNvPr>
          <p:cNvSpPr>
            <a:spLocks noChangeArrowheads="1"/>
          </p:cNvSpPr>
          <p:nvPr/>
        </p:nvSpPr>
        <p:spPr bwMode="auto">
          <a:xfrm>
            <a:off x="6477000" y="5181600"/>
            <a:ext cx="1828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solidFill>
                  <a:srgbClr val="000000"/>
                </a:solidFill>
                <a:latin typeface="宋体" panose="02010600030101010101" pitchFamily="2" charset="-122"/>
              </a:rPr>
              <a:t>3</a:t>
            </a:r>
            <a:r>
              <a:rPr lang="zh-CN" altLang="en-US" sz="1600">
                <a:solidFill>
                  <a:srgbClr val="000000"/>
                </a:solidFill>
                <a:latin typeface="宋体" panose="02010600030101010101" pitchFamily="2" charset="-122"/>
              </a:rPr>
              <a:t>、实际上形成短路</a:t>
            </a:r>
            <a:r>
              <a:rPr lang="zh-CN" altLang="en-US" sz="1100"/>
              <a:t> </a:t>
            </a:r>
            <a:endParaRPr lang="zh-CN" altLang="en-US">
              <a:latin typeface="Times New Roman" panose="02020603050405020304" pitchFamily="18" charset="0"/>
            </a:endParaRPr>
          </a:p>
        </p:txBody>
      </p:sp>
      <p:grpSp>
        <p:nvGrpSpPr>
          <p:cNvPr id="25" name="Group 91">
            <a:extLst>
              <a:ext uri="{FF2B5EF4-FFF2-40B4-BE49-F238E27FC236}">
                <a16:creationId xmlns:a16="http://schemas.microsoft.com/office/drawing/2014/main" id="{D543064B-8E4D-4701-8553-B7661CE2BAFD}"/>
              </a:ext>
            </a:extLst>
          </p:cNvPr>
          <p:cNvGrpSpPr>
            <a:grpSpLocks/>
          </p:cNvGrpSpPr>
          <p:nvPr/>
        </p:nvGrpSpPr>
        <p:grpSpPr bwMode="auto">
          <a:xfrm flipH="1">
            <a:off x="6477000" y="3276600"/>
            <a:ext cx="1295400" cy="1143000"/>
            <a:chOff x="4080" y="2064"/>
            <a:chExt cx="816" cy="720"/>
          </a:xfrm>
        </p:grpSpPr>
        <p:grpSp>
          <p:nvGrpSpPr>
            <p:cNvPr id="122902" name="Group 86">
              <a:extLst>
                <a:ext uri="{FF2B5EF4-FFF2-40B4-BE49-F238E27FC236}">
                  <a16:creationId xmlns:a16="http://schemas.microsoft.com/office/drawing/2014/main" id="{CCDE36B5-F8BA-4957-8D31-23C501E661A8}"/>
                </a:ext>
              </a:extLst>
            </p:cNvPr>
            <p:cNvGrpSpPr>
              <a:grpSpLocks/>
            </p:cNvGrpSpPr>
            <p:nvPr/>
          </p:nvGrpSpPr>
          <p:grpSpPr bwMode="auto">
            <a:xfrm flipH="1">
              <a:off x="4080" y="2064"/>
              <a:ext cx="816" cy="720"/>
              <a:chOff x="768" y="1920"/>
              <a:chExt cx="1152" cy="720"/>
            </a:xfrm>
          </p:grpSpPr>
          <p:sp>
            <p:nvSpPr>
              <p:cNvPr id="122904" name="Line 87">
                <a:extLst>
                  <a:ext uri="{FF2B5EF4-FFF2-40B4-BE49-F238E27FC236}">
                    <a16:creationId xmlns:a16="http://schemas.microsoft.com/office/drawing/2014/main" id="{4F2BB07B-7494-4E3D-92FF-7830FC603159}"/>
                  </a:ext>
                </a:extLst>
              </p:cNvPr>
              <p:cNvSpPr>
                <a:spLocks noChangeShapeType="1"/>
              </p:cNvSpPr>
              <p:nvPr/>
            </p:nvSpPr>
            <p:spPr bwMode="auto">
              <a:xfrm>
                <a:off x="768" y="1920"/>
                <a:ext cx="1152" cy="0"/>
              </a:xfrm>
              <a:prstGeom prst="line">
                <a:avLst/>
              </a:prstGeom>
              <a:noFill/>
              <a:ln w="952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05" name="Line 88">
                <a:extLst>
                  <a:ext uri="{FF2B5EF4-FFF2-40B4-BE49-F238E27FC236}">
                    <a16:creationId xmlns:a16="http://schemas.microsoft.com/office/drawing/2014/main" id="{89E0AEF2-E17F-4C07-BE1D-014A5C479555}"/>
                  </a:ext>
                </a:extLst>
              </p:cNvPr>
              <p:cNvSpPr>
                <a:spLocks noChangeShapeType="1"/>
              </p:cNvSpPr>
              <p:nvPr/>
            </p:nvSpPr>
            <p:spPr bwMode="auto">
              <a:xfrm>
                <a:off x="1920" y="1920"/>
                <a:ext cx="0" cy="720"/>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2903" name="Line 90">
              <a:extLst>
                <a:ext uri="{FF2B5EF4-FFF2-40B4-BE49-F238E27FC236}">
                  <a16:creationId xmlns:a16="http://schemas.microsoft.com/office/drawing/2014/main" id="{7C5CABA9-FFEB-4164-B9A7-B723E290BCA8}"/>
                </a:ext>
              </a:extLst>
            </p:cNvPr>
            <p:cNvSpPr>
              <a:spLocks noChangeShapeType="1"/>
            </p:cNvSpPr>
            <p:nvPr/>
          </p:nvSpPr>
          <p:spPr bwMode="auto">
            <a:xfrm flipV="1">
              <a:off x="4896" y="2064"/>
              <a:ext cx="0" cy="720"/>
            </a:xfrm>
            <a:prstGeom prst="line">
              <a:avLst/>
            </a:prstGeom>
            <a:noFill/>
            <a:ln w="9525">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7" name="Group 94">
            <a:extLst>
              <a:ext uri="{FF2B5EF4-FFF2-40B4-BE49-F238E27FC236}">
                <a16:creationId xmlns:a16="http://schemas.microsoft.com/office/drawing/2014/main" id="{D7C3C43A-39EF-4ED4-8D5E-DAB7EF1FDDD4}"/>
              </a:ext>
            </a:extLst>
          </p:cNvPr>
          <p:cNvGrpSpPr>
            <a:grpSpLocks/>
          </p:cNvGrpSpPr>
          <p:nvPr/>
        </p:nvGrpSpPr>
        <p:grpSpPr bwMode="auto">
          <a:xfrm>
            <a:off x="6858000" y="5867400"/>
            <a:ext cx="609600" cy="609600"/>
            <a:chOff x="5136" y="1680"/>
            <a:chExt cx="384" cy="384"/>
          </a:xfrm>
        </p:grpSpPr>
        <p:sp>
          <p:nvSpPr>
            <p:cNvPr id="122900" name="Line 92">
              <a:extLst>
                <a:ext uri="{FF2B5EF4-FFF2-40B4-BE49-F238E27FC236}">
                  <a16:creationId xmlns:a16="http://schemas.microsoft.com/office/drawing/2014/main" id="{CDA88BE4-F557-4550-ACAF-7EAE3390FCCB}"/>
                </a:ext>
              </a:extLst>
            </p:cNvPr>
            <p:cNvSpPr>
              <a:spLocks noChangeShapeType="1"/>
            </p:cNvSpPr>
            <p:nvPr/>
          </p:nvSpPr>
          <p:spPr bwMode="auto">
            <a:xfrm>
              <a:off x="5136" y="1680"/>
              <a:ext cx="384" cy="384"/>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01" name="Line 93">
              <a:extLst>
                <a:ext uri="{FF2B5EF4-FFF2-40B4-BE49-F238E27FC236}">
                  <a16:creationId xmlns:a16="http://schemas.microsoft.com/office/drawing/2014/main" id="{D3996053-2E54-42FC-B123-0E80D134B352}"/>
                </a:ext>
              </a:extLst>
            </p:cNvPr>
            <p:cNvSpPr>
              <a:spLocks noChangeShapeType="1"/>
            </p:cNvSpPr>
            <p:nvPr/>
          </p:nvSpPr>
          <p:spPr bwMode="auto">
            <a:xfrm flipH="1">
              <a:off x="5136" y="1680"/>
              <a:ext cx="384" cy="384"/>
            </a:xfrm>
            <a:prstGeom prst="line">
              <a:avLst/>
            </a:prstGeom>
            <a:noFill/>
            <a:ln w="38100">
              <a:solidFill>
                <a:srgbClr val="FC0A0A"/>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2895" name="AutoShape 95">
            <a:hlinkClick r:id="rId2" action="ppaction://hlinkfile" highlightClick="1"/>
            <a:extLst>
              <a:ext uri="{FF2B5EF4-FFF2-40B4-BE49-F238E27FC236}">
                <a16:creationId xmlns:a16="http://schemas.microsoft.com/office/drawing/2014/main" id="{7DF116FF-DDE6-4019-908C-7977E0DF8A6D}"/>
              </a:ext>
            </a:extLst>
          </p:cNvPr>
          <p:cNvSpPr>
            <a:spLocks noChangeArrowheads="1"/>
          </p:cNvSpPr>
          <p:nvPr/>
        </p:nvSpPr>
        <p:spPr bwMode="auto">
          <a:xfrm>
            <a:off x="6705600" y="1371600"/>
            <a:ext cx="5334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896" name="AutoShape 96">
            <a:hlinkClick r:id="rId3" action="ppaction://hlinkfile" highlightClick="1"/>
            <a:extLst>
              <a:ext uri="{FF2B5EF4-FFF2-40B4-BE49-F238E27FC236}">
                <a16:creationId xmlns:a16="http://schemas.microsoft.com/office/drawing/2014/main" id="{70D14C21-45E8-4981-AFD9-C01165205A0C}"/>
              </a:ext>
            </a:extLst>
          </p:cNvPr>
          <p:cNvSpPr>
            <a:spLocks noChangeArrowheads="1"/>
          </p:cNvSpPr>
          <p:nvPr/>
        </p:nvSpPr>
        <p:spPr bwMode="auto">
          <a:xfrm>
            <a:off x="7620000" y="1371600"/>
            <a:ext cx="5334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897" name="AutoShape 97">
            <a:hlinkClick r:id="rId4" action="ppaction://hlinkfile" highlightClick="1"/>
            <a:extLst>
              <a:ext uri="{FF2B5EF4-FFF2-40B4-BE49-F238E27FC236}">
                <a16:creationId xmlns:a16="http://schemas.microsoft.com/office/drawing/2014/main" id="{23808526-E896-4585-AE26-7CB9D1166F90}"/>
              </a:ext>
            </a:extLst>
          </p:cNvPr>
          <p:cNvSpPr>
            <a:spLocks noChangeArrowheads="1"/>
          </p:cNvSpPr>
          <p:nvPr/>
        </p:nvSpPr>
        <p:spPr bwMode="auto">
          <a:xfrm>
            <a:off x="6705600" y="2057400"/>
            <a:ext cx="5334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898" name="AutoShape 98">
            <a:hlinkClick r:id="rId5" action="ppaction://hlinkfile" highlightClick="1"/>
            <a:extLst>
              <a:ext uri="{FF2B5EF4-FFF2-40B4-BE49-F238E27FC236}">
                <a16:creationId xmlns:a16="http://schemas.microsoft.com/office/drawing/2014/main" id="{AEC302FF-406B-46EB-B319-768D1993846E}"/>
              </a:ext>
            </a:extLst>
          </p:cNvPr>
          <p:cNvSpPr>
            <a:spLocks noChangeArrowheads="1"/>
          </p:cNvSpPr>
          <p:nvPr/>
        </p:nvSpPr>
        <p:spPr bwMode="auto">
          <a:xfrm>
            <a:off x="7620000" y="2057400"/>
            <a:ext cx="5334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899" name="AutoShape 99">
            <a:hlinkClick r:id="" action="ppaction://hlinkshowjump?jump=lastslide" highlightClick="1"/>
            <a:extLst>
              <a:ext uri="{FF2B5EF4-FFF2-40B4-BE49-F238E27FC236}">
                <a16:creationId xmlns:a16="http://schemas.microsoft.com/office/drawing/2014/main" id="{6564DA30-6C94-4857-97EC-0FC5C880050A}"/>
              </a:ext>
            </a:extLst>
          </p:cNvPr>
          <p:cNvSpPr>
            <a:spLocks noChangeArrowheads="1"/>
          </p:cNvSpPr>
          <p:nvPr/>
        </p:nvSpPr>
        <p:spPr bwMode="auto">
          <a:xfrm>
            <a:off x="3048000" y="2438400"/>
            <a:ext cx="6096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blinds(horizontal)">
                                      <p:cBhvr>
                                        <p:cTn id="7" dur="500"/>
                                        <p:tgtEl>
                                          <p:spTgt spid="491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57"/>
                                        </p:tgtEl>
                                        <p:attrNameLst>
                                          <p:attrName>style.visibility</p:attrName>
                                        </p:attrNameLst>
                                      </p:cBhvr>
                                      <p:to>
                                        <p:strVal val="visible"/>
                                      </p:to>
                                    </p:set>
                                    <p:animEffect transition="in" filter="blinds(horizontal)">
                                      <p:cBhvr>
                                        <p:cTn id="12" dur="500"/>
                                        <p:tgtEl>
                                          <p:spTgt spid="491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9180"/>
                                        </p:tgtEl>
                                        <p:attrNameLst>
                                          <p:attrName>style.visibility</p:attrName>
                                        </p:attrNameLst>
                                      </p:cBhvr>
                                      <p:to>
                                        <p:strVal val="visible"/>
                                      </p:to>
                                    </p:set>
                                    <p:animEffect transition="in" filter="blinds(horizontal)">
                                      <p:cBhvr>
                                        <p:cTn id="22" dur="500"/>
                                        <p:tgtEl>
                                          <p:spTgt spid="491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9209"/>
                                        </p:tgtEl>
                                        <p:attrNameLst>
                                          <p:attrName>style.visibility</p:attrName>
                                        </p:attrNameLst>
                                      </p:cBhvr>
                                      <p:to>
                                        <p:strVal val="visible"/>
                                      </p:to>
                                    </p:set>
                                    <p:animEffect transition="in" filter="blinds(horizontal)">
                                      <p:cBhvr>
                                        <p:cTn id="37" dur="500"/>
                                        <p:tgtEl>
                                          <p:spTgt spid="4920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2"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ppt_x</p:attrName>
                                        </p:attrNameLst>
                                      </p:cBhvr>
                                      <p:tavLst>
                                        <p:tav tm="0">
                                          <p:val>
                                            <p:strVal val="#ppt_x+#ppt_w/2"/>
                                          </p:val>
                                        </p:tav>
                                        <p:tav tm="100000">
                                          <p:val>
                                            <p:strVal val="#ppt_x"/>
                                          </p:val>
                                        </p:tav>
                                      </p:tavLst>
                                    </p:anim>
                                    <p:anim calcmode="lin" valueType="num">
                                      <p:cBhvr>
                                        <p:cTn id="43" dur="500" fill="hold"/>
                                        <p:tgtEl>
                                          <p:spTgt spid="17"/>
                                        </p:tgtEl>
                                        <p:attrNameLst>
                                          <p:attrName>ppt_y</p:attrName>
                                        </p:attrNameLst>
                                      </p:cBhvr>
                                      <p:tavLst>
                                        <p:tav tm="0">
                                          <p:val>
                                            <p:strVal val="#ppt_y"/>
                                          </p:val>
                                        </p:tav>
                                        <p:tav tm="100000">
                                          <p:val>
                                            <p:strVal val="#ppt_y"/>
                                          </p:val>
                                        </p:tav>
                                      </p:tavLst>
                                    </p:anim>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ppt_x</p:attrName>
                                        </p:attrNameLst>
                                      </p:cBhvr>
                                      <p:tavLst>
                                        <p:tav tm="0">
                                          <p:val>
                                            <p:strVal val="#ppt_x-#ppt_w/2"/>
                                          </p:val>
                                        </p:tav>
                                        <p:tav tm="100000">
                                          <p:val>
                                            <p:strVal val="#ppt_x"/>
                                          </p:val>
                                        </p:tav>
                                      </p:tavLst>
                                    </p:anim>
                                    <p:anim calcmode="lin" valueType="num">
                                      <p:cBhvr>
                                        <p:cTn id="56" dur="500" fill="hold"/>
                                        <p:tgtEl>
                                          <p:spTgt spid="25"/>
                                        </p:tgtEl>
                                        <p:attrNameLst>
                                          <p:attrName>ppt_y</p:attrName>
                                        </p:attrNameLst>
                                      </p:cBhvr>
                                      <p:tavLst>
                                        <p:tav tm="0">
                                          <p:val>
                                            <p:strVal val="#ppt_y"/>
                                          </p:val>
                                        </p:tav>
                                        <p:tav tm="100000">
                                          <p:val>
                                            <p:strVal val="#ppt_y"/>
                                          </p:val>
                                        </p:tav>
                                      </p:tavLst>
                                    </p:anim>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49241"/>
                                        </p:tgtEl>
                                        <p:attrNameLst>
                                          <p:attrName>style.visibility</p:attrName>
                                        </p:attrNameLst>
                                      </p:cBhvr>
                                      <p:to>
                                        <p:strVal val="visible"/>
                                      </p:to>
                                    </p:set>
                                    <p:animEffect transition="in" filter="blinds(horizontal)">
                                      <p:cBhvr>
                                        <p:cTn id="63" dur="500"/>
                                        <p:tgtEl>
                                          <p:spTgt spid="4924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8"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0-#ppt_w/2"/>
                                          </p:val>
                                        </p:tav>
                                        <p:tav tm="100000">
                                          <p:val>
                                            <p:strVal val="#ppt_x"/>
                                          </p:val>
                                        </p:tav>
                                      </p:tavLst>
                                    </p:anim>
                                    <p:anim calcmode="lin" valueType="num">
                                      <p:cBhvr additive="base">
                                        <p:cTn id="69"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utoUpdateAnimBg="0"/>
      <p:bldP spid="49157" grpId="0" autoUpdateAnimBg="0"/>
      <p:bldP spid="49180" grpId="0" autoUpdateAnimBg="0"/>
      <p:bldP spid="49209" grpId="0" autoUpdateAnimBg="0"/>
      <p:bldP spid="49241"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3C337B04-6989-4A87-80E1-F73161729638}"/>
              </a:ext>
            </a:extLst>
          </p:cNvPr>
          <p:cNvSpPr>
            <a:spLocks noGrp="1" noChangeArrowheads="1"/>
          </p:cNvSpPr>
          <p:nvPr>
            <p:ph type="title"/>
          </p:nvPr>
        </p:nvSpPr>
        <p:spPr>
          <a:xfrm>
            <a:off x="609600" y="304800"/>
            <a:ext cx="7772400" cy="685800"/>
          </a:xfrm>
        </p:spPr>
        <p:txBody>
          <a:bodyPr/>
          <a:lstStyle/>
          <a:p>
            <a:pPr algn="ctr" eaLnBrk="1" hangingPunct="1"/>
            <a:r>
              <a:rPr lang="zh-CN" altLang="en-US" sz="3600" b="1">
                <a:solidFill>
                  <a:srgbClr val="040408"/>
                </a:solidFill>
              </a:rPr>
              <a:t>逆变产生的条件</a:t>
            </a:r>
          </a:p>
        </p:txBody>
      </p:sp>
      <p:grpSp>
        <p:nvGrpSpPr>
          <p:cNvPr id="123907" name="Group 5">
            <a:extLst>
              <a:ext uri="{FF2B5EF4-FFF2-40B4-BE49-F238E27FC236}">
                <a16:creationId xmlns:a16="http://schemas.microsoft.com/office/drawing/2014/main" id="{72C41A35-C375-41E4-A421-DB9013261AD8}"/>
              </a:ext>
            </a:extLst>
          </p:cNvPr>
          <p:cNvGrpSpPr>
            <a:grpSpLocks/>
          </p:cNvGrpSpPr>
          <p:nvPr/>
        </p:nvGrpSpPr>
        <p:grpSpPr bwMode="auto">
          <a:xfrm>
            <a:off x="838200" y="1066800"/>
            <a:ext cx="3513138" cy="2058988"/>
            <a:chOff x="1668" y="2517"/>
            <a:chExt cx="7488" cy="4014"/>
          </a:xfrm>
        </p:grpSpPr>
        <p:grpSp>
          <p:nvGrpSpPr>
            <p:cNvPr id="124084" name="Group 6">
              <a:extLst>
                <a:ext uri="{FF2B5EF4-FFF2-40B4-BE49-F238E27FC236}">
                  <a16:creationId xmlns:a16="http://schemas.microsoft.com/office/drawing/2014/main" id="{9F1D7860-1CE8-4047-B54A-BE4D7E2EDF47}"/>
                </a:ext>
              </a:extLst>
            </p:cNvPr>
            <p:cNvGrpSpPr>
              <a:grpSpLocks/>
            </p:cNvGrpSpPr>
            <p:nvPr/>
          </p:nvGrpSpPr>
          <p:grpSpPr bwMode="auto">
            <a:xfrm>
              <a:off x="1668" y="2517"/>
              <a:ext cx="7488" cy="4014"/>
              <a:chOff x="1668" y="2517"/>
              <a:chExt cx="7488" cy="4014"/>
            </a:xfrm>
          </p:grpSpPr>
          <p:sp>
            <p:nvSpPr>
              <p:cNvPr id="124086" name="Line 7">
                <a:extLst>
                  <a:ext uri="{FF2B5EF4-FFF2-40B4-BE49-F238E27FC236}">
                    <a16:creationId xmlns:a16="http://schemas.microsoft.com/office/drawing/2014/main" id="{31834411-D584-48BF-8E1D-309C63722103}"/>
                  </a:ext>
                </a:extLst>
              </p:cNvPr>
              <p:cNvSpPr>
                <a:spLocks noChangeShapeType="1"/>
              </p:cNvSpPr>
              <p:nvPr/>
            </p:nvSpPr>
            <p:spPr bwMode="auto">
              <a:xfrm>
                <a:off x="7568" y="3366"/>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4087" name="Group 8">
                <a:extLst>
                  <a:ext uri="{FF2B5EF4-FFF2-40B4-BE49-F238E27FC236}">
                    <a16:creationId xmlns:a16="http://schemas.microsoft.com/office/drawing/2014/main" id="{A33F6935-D269-48A3-8748-349719D88477}"/>
                  </a:ext>
                </a:extLst>
              </p:cNvPr>
              <p:cNvGrpSpPr>
                <a:grpSpLocks/>
              </p:cNvGrpSpPr>
              <p:nvPr/>
            </p:nvGrpSpPr>
            <p:grpSpPr bwMode="auto">
              <a:xfrm>
                <a:off x="1668" y="2517"/>
                <a:ext cx="7488" cy="4014"/>
                <a:chOff x="1668" y="2517"/>
                <a:chExt cx="7488" cy="4014"/>
              </a:xfrm>
            </p:grpSpPr>
            <p:grpSp>
              <p:nvGrpSpPr>
                <p:cNvPr id="124088" name="Group 9">
                  <a:extLst>
                    <a:ext uri="{FF2B5EF4-FFF2-40B4-BE49-F238E27FC236}">
                      <a16:creationId xmlns:a16="http://schemas.microsoft.com/office/drawing/2014/main" id="{B75DD66F-DBCE-453E-A710-1CAF1F031595}"/>
                    </a:ext>
                  </a:extLst>
                </p:cNvPr>
                <p:cNvGrpSpPr>
                  <a:grpSpLocks/>
                </p:cNvGrpSpPr>
                <p:nvPr/>
              </p:nvGrpSpPr>
              <p:grpSpPr bwMode="auto">
                <a:xfrm>
                  <a:off x="6238" y="3765"/>
                  <a:ext cx="827" cy="1338"/>
                  <a:chOff x="6238" y="3765"/>
                  <a:chExt cx="827" cy="1338"/>
                </a:xfrm>
              </p:grpSpPr>
              <p:sp>
                <p:nvSpPr>
                  <p:cNvPr id="124139" name="Rectangle 10">
                    <a:extLst>
                      <a:ext uri="{FF2B5EF4-FFF2-40B4-BE49-F238E27FC236}">
                        <a16:creationId xmlns:a16="http://schemas.microsoft.com/office/drawing/2014/main" id="{50B6F726-2963-4BE0-8197-044D61AF32FA}"/>
                      </a:ext>
                    </a:extLst>
                  </p:cNvPr>
                  <p:cNvSpPr>
                    <a:spLocks noChangeArrowheads="1"/>
                  </p:cNvSpPr>
                  <p:nvPr/>
                </p:nvSpPr>
                <p:spPr bwMode="auto">
                  <a:xfrm>
                    <a:off x="6348" y="4185"/>
                    <a:ext cx="717"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sp>
                <p:nvSpPr>
                  <p:cNvPr id="124140" name="Line 11">
                    <a:extLst>
                      <a:ext uri="{FF2B5EF4-FFF2-40B4-BE49-F238E27FC236}">
                        <a16:creationId xmlns:a16="http://schemas.microsoft.com/office/drawing/2014/main" id="{13625110-A086-41B1-9A7D-DAC30F44BC74}"/>
                      </a:ext>
                    </a:extLst>
                  </p:cNvPr>
                  <p:cNvSpPr>
                    <a:spLocks noChangeShapeType="1"/>
                  </p:cNvSpPr>
                  <p:nvPr/>
                </p:nvSpPr>
                <p:spPr bwMode="auto">
                  <a:xfrm>
                    <a:off x="6238" y="3765"/>
                    <a:ext cx="0" cy="1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4089" name="Group 12">
                  <a:extLst>
                    <a:ext uri="{FF2B5EF4-FFF2-40B4-BE49-F238E27FC236}">
                      <a16:creationId xmlns:a16="http://schemas.microsoft.com/office/drawing/2014/main" id="{2077044C-3D3B-4BCE-9DBA-DACCA41573BF}"/>
                    </a:ext>
                  </a:extLst>
                </p:cNvPr>
                <p:cNvGrpSpPr>
                  <a:grpSpLocks/>
                </p:cNvGrpSpPr>
                <p:nvPr/>
              </p:nvGrpSpPr>
              <p:grpSpPr bwMode="auto">
                <a:xfrm>
                  <a:off x="1668" y="3285"/>
                  <a:ext cx="1171" cy="2193"/>
                  <a:chOff x="1668" y="3285"/>
                  <a:chExt cx="1171" cy="2193"/>
                </a:xfrm>
              </p:grpSpPr>
              <p:sp>
                <p:nvSpPr>
                  <p:cNvPr id="124132" name="Rectangle 13">
                    <a:extLst>
                      <a:ext uri="{FF2B5EF4-FFF2-40B4-BE49-F238E27FC236}">
                        <a16:creationId xmlns:a16="http://schemas.microsoft.com/office/drawing/2014/main" id="{EE3D21CE-E45A-4927-B165-556AB7BC7C27}"/>
                      </a:ext>
                    </a:extLst>
                  </p:cNvPr>
                  <p:cNvSpPr>
                    <a:spLocks noChangeArrowheads="1"/>
                  </p:cNvSpPr>
                  <p:nvPr/>
                </p:nvSpPr>
                <p:spPr bwMode="auto">
                  <a:xfrm>
                    <a:off x="1726" y="4167"/>
                    <a:ext cx="713"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U1</a:t>
                    </a:r>
                    <a:endParaRPr kumimoji="0" lang="en-US" altLang="zh-CN" sz="1400">
                      <a:solidFill>
                        <a:srgbClr val="40458C"/>
                      </a:solidFill>
                      <a:latin typeface="Times New Roman" panose="02020603050405020304" pitchFamily="18" charset="0"/>
                    </a:endParaRPr>
                  </a:p>
                </p:txBody>
              </p:sp>
              <p:grpSp>
                <p:nvGrpSpPr>
                  <p:cNvPr id="124133" name="Group 14">
                    <a:extLst>
                      <a:ext uri="{FF2B5EF4-FFF2-40B4-BE49-F238E27FC236}">
                        <a16:creationId xmlns:a16="http://schemas.microsoft.com/office/drawing/2014/main" id="{5FC37BAC-C0CE-4285-99A2-9C4416E7D18F}"/>
                      </a:ext>
                    </a:extLst>
                  </p:cNvPr>
                  <p:cNvGrpSpPr>
                    <a:grpSpLocks/>
                  </p:cNvGrpSpPr>
                  <p:nvPr/>
                </p:nvGrpSpPr>
                <p:grpSpPr bwMode="auto">
                  <a:xfrm>
                    <a:off x="1668" y="3285"/>
                    <a:ext cx="1171" cy="2193"/>
                    <a:chOff x="4380" y="6540"/>
                    <a:chExt cx="840" cy="1500"/>
                  </a:xfrm>
                </p:grpSpPr>
                <p:sp>
                  <p:nvSpPr>
                    <p:cNvPr id="124134" name="Freeform 15">
                      <a:extLst>
                        <a:ext uri="{FF2B5EF4-FFF2-40B4-BE49-F238E27FC236}">
                          <a16:creationId xmlns:a16="http://schemas.microsoft.com/office/drawing/2014/main" id="{A43FB31B-DC86-45C1-BBBA-C7774F46A039}"/>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135" name="Line 16">
                      <a:extLst>
                        <a:ext uri="{FF2B5EF4-FFF2-40B4-BE49-F238E27FC236}">
                          <a16:creationId xmlns:a16="http://schemas.microsoft.com/office/drawing/2014/main" id="{94240A9B-1821-45B7-BDA8-AD7084898ADD}"/>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36" name="Freeform 17">
                      <a:extLst>
                        <a:ext uri="{FF2B5EF4-FFF2-40B4-BE49-F238E27FC236}">
                          <a16:creationId xmlns:a16="http://schemas.microsoft.com/office/drawing/2014/main" id="{1E217819-9519-4E31-99E3-542820FE9888}"/>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137" name="Line 18">
                      <a:extLst>
                        <a:ext uri="{FF2B5EF4-FFF2-40B4-BE49-F238E27FC236}">
                          <a16:creationId xmlns:a16="http://schemas.microsoft.com/office/drawing/2014/main" id="{4A1C082C-A962-4B49-8980-223BABE72031}"/>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38" name="Freeform 19">
                      <a:extLst>
                        <a:ext uri="{FF2B5EF4-FFF2-40B4-BE49-F238E27FC236}">
                          <a16:creationId xmlns:a16="http://schemas.microsoft.com/office/drawing/2014/main" id="{2A3F975C-C50F-4742-8C8C-AFE23896BDAC}"/>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24090" name="Group 20">
                  <a:extLst>
                    <a:ext uri="{FF2B5EF4-FFF2-40B4-BE49-F238E27FC236}">
                      <a16:creationId xmlns:a16="http://schemas.microsoft.com/office/drawing/2014/main" id="{2DCD86EB-54DC-4547-A1B2-662CBDC3B8E9}"/>
                    </a:ext>
                  </a:extLst>
                </p:cNvPr>
                <p:cNvGrpSpPr>
                  <a:grpSpLocks/>
                </p:cNvGrpSpPr>
                <p:nvPr/>
              </p:nvGrpSpPr>
              <p:grpSpPr bwMode="auto">
                <a:xfrm>
                  <a:off x="4384" y="5148"/>
                  <a:ext cx="1440" cy="498"/>
                  <a:chOff x="7920" y="1185"/>
                  <a:chExt cx="1440" cy="498"/>
                </a:xfrm>
              </p:grpSpPr>
              <p:sp>
                <p:nvSpPr>
                  <p:cNvPr id="124126" name="Line 21">
                    <a:extLst>
                      <a:ext uri="{FF2B5EF4-FFF2-40B4-BE49-F238E27FC236}">
                        <a16:creationId xmlns:a16="http://schemas.microsoft.com/office/drawing/2014/main" id="{365593A8-2E58-4E58-8F21-0BDF7AA6D676}"/>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27" name="Line 22">
                    <a:extLst>
                      <a:ext uri="{FF2B5EF4-FFF2-40B4-BE49-F238E27FC236}">
                        <a16:creationId xmlns:a16="http://schemas.microsoft.com/office/drawing/2014/main" id="{76B8E483-7A1D-4041-B546-7AE93DBC89EB}"/>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28" name="Line 23">
                    <a:extLst>
                      <a:ext uri="{FF2B5EF4-FFF2-40B4-BE49-F238E27FC236}">
                        <a16:creationId xmlns:a16="http://schemas.microsoft.com/office/drawing/2014/main" id="{14EADBB3-DB81-4857-BDEF-3BB723BBCD8B}"/>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29" name="Line 24">
                    <a:extLst>
                      <a:ext uri="{FF2B5EF4-FFF2-40B4-BE49-F238E27FC236}">
                        <a16:creationId xmlns:a16="http://schemas.microsoft.com/office/drawing/2014/main" id="{BD39951F-CDB3-4C37-98A0-376E64B4C882}"/>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30" name="Line 25">
                    <a:extLst>
                      <a:ext uri="{FF2B5EF4-FFF2-40B4-BE49-F238E27FC236}">
                        <a16:creationId xmlns:a16="http://schemas.microsoft.com/office/drawing/2014/main" id="{5633B39B-D48E-4546-8617-C314C8EE7D80}"/>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31" name="Freeform 26">
                    <a:extLst>
                      <a:ext uri="{FF2B5EF4-FFF2-40B4-BE49-F238E27FC236}">
                        <a16:creationId xmlns:a16="http://schemas.microsoft.com/office/drawing/2014/main" id="{C455D404-DFCB-4F81-93C3-7F10DAD9C667}"/>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091" name="Rectangle 27">
                  <a:extLst>
                    <a:ext uri="{FF2B5EF4-FFF2-40B4-BE49-F238E27FC236}">
                      <a16:creationId xmlns:a16="http://schemas.microsoft.com/office/drawing/2014/main" id="{AC7523B0-62CC-464A-989A-6B9CD38C2191}"/>
                    </a:ext>
                  </a:extLst>
                </p:cNvPr>
                <p:cNvSpPr>
                  <a:spLocks noChangeArrowheads="1"/>
                </p:cNvSpPr>
                <p:nvPr/>
              </p:nvSpPr>
              <p:spPr bwMode="auto">
                <a:xfrm>
                  <a:off x="4869" y="2517"/>
                  <a:ext cx="60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VT1</a:t>
                  </a:r>
                  <a:endParaRPr kumimoji="0" lang="en-US" altLang="zh-CN" sz="1000">
                    <a:latin typeface="宋体" panose="02010600030101010101" pitchFamily="2" charset="-122"/>
                  </a:endParaRPr>
                </a:p>
              </p:txBody>
            </p:sp>
            <p:grpSp>
              <p:nvGrpSpPr>
                <p:cNvPr id="124092" name="Group 28">
                  <a:extLst>
                    <a:ext uri="{FF2B5EF4-FFF2-40B4-BE49-F238E27FC236}">
                      <a16:creationId xmlns:a16="http://schemas.microsoft.com/office/drawing/2014/main" id="{3B631615-D481-464E-8429-29B3226ED24A}"/>
                    </a:ext>
                  </a:extLst>
                </p:cNvPr>
                <p:cNvGrpSpPr>
                  <a:grpSpLocks/>
                </p:cNvGrpSpPr>
                <p:nvPr/>
              </p:nvGrpSpPr>
              <p:grpSpPr bwMode="auto">
                <a:xfrm>
                  <a:off x="8054" y="3366"/>
                  <a:ext cx="1102" cy="3165"/>
                  <a:chOff x="8054" y="3366"/>
                  <a:chExt cx="1102" cy="3165"/>
                </a:xfrm>
              </p:grpSpPr>
              <p:sp>
                <p:nvSpPr>
                  <p:cNvPr id="124122" name="Line 29">
                    <a:extLst>
                      <a:ext uri="{FF2B5EF4-FFF2-40B4-BE49-F238E27FC236}">
                        <a16:creationId xmlns:a16="http://schemas.microsoft.com/office/drawing/2014/main" id="{C164FABA-2E6F-4777-B509-EBDE3E929AF7}"/>
                      </a:ext>
                    </a:extLst>
                  </p:cNvPr>
                  <p:cNvSpPr>
                    <a:spLocks noChangeShapeType="1"/>
                  </p:cNvSpPr>
                  <p:nvPr/>
                </p:nvSpPr>
                <p:spPr bwMode="auto">
                  <a:xfrm>
                    <a:off x="8170" y="3366"/>
                    <a:ext cx="0" cy="3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4123" name="Group 30">
                    <a:extLst>
                      <a:ext uri="{FF2B5EF4-FFF2-40B4-BE49-F238E27FC236}">
                        <a16:creationId xmlns:a16="http://schemas.microsoft.com/office/drawing/2014/main" id="{514E20C3-62D7-446A-A05F-4027CC4054D1}"/>
                      </a:ext>
                    </a:extLst>
                  </p:cNvPr>
                  <p:cNvGrpSpPr>
                    <a:grpSpLocks/>
                  </p:cNvGrpSpPr>
                  <p:nvPr/>
                </p:nvGrpSpPr>
                <p:grpSpPr bwMode="auto">
                  <a:xfrm>
                    <a:off x="8054" y="4003"/>
                    <a:ext cx="1102" cy="594"/>
                    <a:chOff x="8054" y="4003"/>
                    <a:chExt cx="1102" cy="594"/>
                  </a:xfrm>
                </p:grpSpPr>
                <p:sp>
                  <p:nvSpPr>
                    <p:cNvPr id="124124" name="Rectangle 31">
                      <a:extLst>
                        <a:ext uri="{FF2B5EF4-FFF2-40B4-BE49-F238E27FC236}">
                          <a16:creationId xmlns:a16="http://schemas.microsoft.com/office/drawing/2014/main" id="{F95C8B6C-1F24-4CB5-B31E-7DFC98110E56}"/>
                        </a:ext>
                      </a:extLst>
                    </p:cNvPr>
                    <p:cNvSpPr>
                      <a:spLocks noChangeArrowheads="1"/>
                    </p:cNvSpPr>
                    <p:nvPr/>
                  </p:nvSpPr>
                  <p:spPr bwMode="auto">
                    <a:xfrm>
                      <a:off x="8054" y="4053"/>
                      <a:ext cx="218" cy="43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125" name="Rectangle 32">
                      <a:extLst>
                        <a:ext uri="{FF2B5EF4-FFF2-40B4-BE49-F238E27FC236}">
                          <a16:creationId xmlns:a16="http://schemas.microsoft.com/office/drawing/2014/main" id="{647BDE81-307C-4E1A-BE93-97F02B899F1B}"/>
                        </a:ext>
                      </a:extLst>
                    </p:cNvPr>
                    <p:cNvSpPr>
                      <a:spLocks noChangeArrowheads="1"/>
                    </p:cNvSpPr>
                    <p:nvPr/>
                  </p:nvSpPr>
                  <p:spPr bwMode="auto">
                    <a:xfrm>
                      <a:off x="8439" y="4003"/>
                      <a:ext cx="717"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R</a:t>
                      </a:r>
                      <a:endParaRPr kumimoji="0" lang="en-US" altLang="zh-CN" sz="1600">
                        <a:solidFill>
                          <a:srgbClr val="40458C"/>
                        </a:solidFill>
                        <a:latin typeface="Times New Roman" panose="02020603050405020304" pitchFamily="18" charset="0"/>
                      </a:endParaRPr>
                    </a:p>
                  </p:txBody>
                </p:sp>
              </p:grpSp>
            </p:grpSp>
            <p:grpSp>
              <p:nvGrpSpPr>
                <p:cNvPr id="124093" name="Group 33">
                  <a:extLst>
                    <a:ext uri="{FF2B5EF4-FFF2-40B4-BE49-F238E27FC236}">
                      <a16:creationId xmlns:a16="http://schemas.microsoft.com/office/drawing/2014/main" id="{0D322F12-FB1F-41FB-A3E2-A30E07C16E9C}"/>
                    </a:ext>
                  </a:extLst>
                </p:cNvPr>
                <p:cNvGrpSpPr>
                  <a:grpSpLocks/>
                </p:cNvGrpSpPr>
                <p:nvPr/>
              </p:nvGrpSpPr>
              <p:grpSpPr bwMode="auto">
                <a:xfrm>
                  <a:off x="6916" y="2749"/>
                  <a:ext cx="832" cy="647"/>
                  <a:chOff x="6916" y="2749"/>
                  <a:chExt cx="832" cy="647"/>
                </a:xfrm>
              </p:grpSpPr>
              <p:sp>
                <p:nvSpPr>
                  <p:cNvPr id="124120" name="Freeform 34">
                    <a:extLst>
                      <a:ext uri="{FF2B5EF4-FFF2-40B4-BE49-F238E27FC236}">
                        <a16:creationId xmlns:a16="http://schemas.microsoft.com/office/drawing/2014/main" id="{D054EF18-9C07-4260-9678-729A070FD626}"/>
                      </a:ext>
                    </a:extLst>
                  </p:cNvPr>
                  <p:cNvSpPr>
                    <a:spLocks/>
                  </p:cNvSpPr>
                  <p:nvPr/>
                </p:nvSpPr>
                <p:spPr bwMode="auto">
                  <a:xfrm rot="5400000">
                    <a:off x="7194" y="3016"/>
                    <a:ext cx="102" cy="657"/>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121" name="Rectangle 35">
                    <a:extLst>
                      <a:ext uri="{FF2B5EF4-FFF2-40B4-BE49-F238E27FC236}">
                        <a16:creationId xmlns:a16="http://schemas.microsoft.com/office/drawing/2014/main" id="{748B210A-7ED5-4954-9CBD-A3AC809E1C71}"/>
                      </a:ext>
                    </a:extLst>
                  </p:cNvPr>
                  <p:cNvSpPr>
                    <a:spLocks noChangeArrowheads="1"/>
                  </p:cNvSpPr>
                  <p:nvPr/>
                </p:nvSpPr>
                <p:spPr bwMode="auto">
                  <a:xfrm>
                    <a:off x="7034" y="2749"/>
                    <a:ext cx="714"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L</a:t>
                    </a:r>
                    <a:endParaRPr kumimoji="0" lang="en-US" altLang="zh-CN" sz="1600">
                      <a:solidFill>
                        <a:srgbClr val="40458C"/>
                      </a:solidFill>
                      <a:latin typeface="Times New Roman" panose="02020603050405020304" pitchFamily="18" charset="0"/>
                    </a:endParaRPr>
                  </a:p>
                </p:txBody>
              </p:sp>
            </p:grpSp>
            <p:sp>
              <p:nvSpPr>
                <p:cNvPr id="124094" name="Rectangle 36">
                  <a:extLst>
                    <a:ext uri="{FF2B5EF4-FFF2-40B4-BE49-F238E27FC236}">
                      <a16:creationId xmlns:a16="http://schemas.microsoft.com/office/drawing/2014/main" id="{4AA4ABDB-C0D5-4AA8-825C-8EBEBD9D67DD}"/>
                    </a:ext>
                  </a:extLst>
                </p:cNvPr>
                <p:cNvSpPr>
                  <a:spLocks noChangeArrowheads="1"/>
                </p:cNvSpPr>
                <p:nvPr/>
              </p:nvSpPr>
              <p:spPr bwMode="auto">
                <a:xfrm>
                  <a:off x="4866" y="4510"/>
                  <a:ext cx="60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VT2</a:t>
                  </a:r>
                  <a:endParaRPr kumimoji="0" lang="en-US" altLang="zh-CN" sz="1000">
                    <a:latin typeface="宋体" panose="02010600030101010101" pitchFamily="2" charset="-122"/>
                  </a:endParaRPr>
                </a:p>
              </p:txBody>
            </p:sp>
            <p:grpSp>
              <p:nvGrpSpPr>
                <p:cNvPr id="124095" name="Group 37">
                  <a:extLst>
                    <a:ext uri="{FF2B5EF4-FFF2-40B4-BE49-F238E27FC236}">
                      <a16:creationId xmlns:a16="http://schemas.microsoft.com/office/drawing/2014/main" id="{A5C0F6E4-A2F1-4282-9DFD-FEA55400CE4D}"/>
                    </a:ext>
                  </a:extLst>
                </p:cNvPr>
                <p:cNvGrpSpPr>
                  <a:grpSpLocks/>
                </p:cNvGrpSpPr>
                <p:nvPr/>
              </p:nvGrpSpPr>
              <p:grpSpPr bwMode="auto">
                <a:xfrm>
                  <a:off x="7359" y="3834"/>
                  <a:ext cx="714" cy="888"/>
                  <a:chOff x="7359" y="3834"/>
                  <a:chExt cx="714" cy="888"/>
                </a:xfrm>
              </p:grpSpPr>
              <p:sp>
                <p:nvSpPr>
                  <p:cNvPr id="124118" name="Rectangle 38">
                    <a:extLst>
                      <a:ext uri="{FF2B5EF4-FFF2-40B4-BE49-F238E27FC236}">
                        <a16:creationId xmlns:a16="http://schemas.microsoft.com/office/drawing/2014/main" id="{89F275E7-C75E-4F8D-AB96-A185C9CF717D}"/>
                      </a:ext>
                    </a:extLst>
                  </p:cNvPr>
                  <p:cNvSpPr>
                    <a:spLocks noChangeArrowheads="1"/>
                  </p:cNvSpPr>
                  <p:nvPr/>
                </p:nvSpPr>
                <p:spPr bwMode="auto">
                  <a:xfrm>
                    <a:off x="7359" y="3900"/>
                    <a:ext cx="714"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i</a:t>
                    </a:r>
                    <a:r>
                      <a:rPr kumimoji="0" lang="en-US" altLang="zh-CN" sz="2000" baseline="-250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sp>
                <p:nvSpPr>
                  <p:cNvPr id="124119" name="Line 39">
                    <a:extLst>
                      <a:ext uri="{FF2B5EF4-FFF2-40B4-BE49-F238E27FC236}">
                        <a16:creationId xmlns:a16="http://schemas.microsoft.com/office/drawing/2014/main" id="{031D7AFA-C2AA-4767-9823-487A61FE5730}"/>
                      </a:ext>
                    </a:extLst>
                  </p:cNvPr>
                  <p:cNvSpPr>
                    <a:spLocks noChangeShapeType="1"/>
                  </p:cNvSpPr>
                  <p:nvPr/>
                </p:nvSpPr>
                <p:spPr bwMode="auto">
                  <a:xfrm>
                    <a:off x="7852" y="3834"/>
                    <a:ext cx="0" cy="8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4096" name="Group 40">
                  <a:extLst>
                    <a:ext uri="{FF2B5EF4-FFF2-40B4-BE49-F238E27FC236}">
                      <a16:creationId xmlns:a16="http://schemas.microsoft.com/office/drawing/2014/main" id="{2BCB92F2-95BC-4423-BF8D-B90F3CA65106}"/>
                    </a:ext>
                  </a:extLst>
                </p:cNvPr>
                <p:cNvGrpSpPr>
                  <a:grpSpLocks/>
                </p:cNvGrpSpPr>
                <p:nvPr/>
              </p:nvGrpSpPr>
              <p:grpSpPr bwMode="auto">
                <a:xfrm>
                  <a:off x="3092" y="2839"/>
                  <a:ext cx="5120" cy="3689"/>
                  <a:chOff x="3092" y="2839"/>
                  <a:chExt cx="5120" cy="3689"/>
                </a:xfrm>
              </p:grpSpPr>
              <p:sp>
                <p:nvSpPr>
                  <p:cNvPr id="124097" name="Line 41">
                    <a:extLst>
                      <a:ext uri="{FF2B5EF4-FFF2-40B4-BE49-F238E27FC236}">
                        <a16:creationId xmlns:a16="http://schemas.microsoft.com/office/drawing/2014/main" id="{DEA422E8-B02E-4F1A-B934-D8879EE3AD10}"/>
                      </a:ext>
                    </a:extLst>
                  </p:cNvPr>
                  <p:cNvSpPr>
                    <a:spLocks noChangeShapeType="1"/>
                  </p:cNvSpPr>
                  <p:nvPr/>
                </p:nvSpPr>
                <p:spPr bwMode="auto">
                  <a:xfrm>
                    <a:off x="4094" y="4383"/>
                    <a:ext cx="0" cy="21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98" name="Line 42">
                    <a:extLst>
                      <a:ext uri="{FF2B5EF4-FFF2-40B4-BE49-F238E27FC236}">
                        <a16:creationId xmlns:a16="http://schemas.microsoft.com/office/drawing/2014/main" id="{D10253CD-6B1E-4EC8-85A0-462A2E2E8C9E}"/>
                      </a:ext>
                    </a:extLst>
                  </p:cNvPr>
                  <p:cNvSpPr>
                    <a:spLocks noChangeShapeType="1"/>
                  </p:cNvSpPr>
                  <p:nvPr/>
                </p:nvSpPr>
                <p:spPr bwMode="auto">
                  <a:xfrm>
                    <a:off x="6018" y="3363"/>
                    <a:ext cx="0" cy="20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99" name="Line 43">
                    <a:extLst>
                      <a:ext uri="{FF2B5EF4-FFF2-40B4-BE49-F238E27FC236}">
                        <a16:creationId xmlns:a16="http://schemas.microsoft.com/office/drawing/2014/main" id="{D5076C26-080B-4385-977D-3C2238CFA9A5}"/>
                      </a:ext>
                    </a:extLst>
                  </p:cNvPr>
                  <p:cNvSpPr>
                    <a:spLocks noChangeShapeType="1"/>
                  </p:cNvSpPr>
                  <p:nvPr/>
                </p:nvSpPr>
                <p:spPr bwMode="auto">
                  <a:xfrm>
                    <a:off x="4110" y="6528"/>
                    <a:ext cx="41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4100" name="Group 44">
                    <a:extLst>
                      <a:ext uri="{FF2B5EF4-FFF2-40B4-BE49-F238E27FC236}">
                        <a16:creationId xmlns:a16="http://schemas.microsoft.com/office/drawing/2014/main" id="{57005BC0-C3E3-45CD-AF1B-04F83270B0FB}"/>
                      </a:ext>
                    </a:extLst>
                  </p:cNvPr>
                  <p:cNvGrpSpPr>
                    <a:grpSpLocks/>
                  </p:cNvGrpSpPr>
                  <p:nvPr/>
                </p:nvGrpSpPr>
                <p:grpSpPr bwMode="auto">
                  <a:xfrm rot="10800000" flipH="1">
                    <a:off x="4354" y="3120"/>
                    <a:ext cx="1440" cy="498"/>
                    <a:chOff x="7920" y="1185"/>
                    <a:chExt cx="1440" cy="498"/>
                  </a:xfrm>
                </p:grpSpPr>
                <p:sp>
                  <p:nvSpPr>
                    <p:cNvPr id="124112" name="Line 45">
                      <a:extLst>
                        <a:ext uri="{FF2B5EF4-FFF2-40B4-BE49-F238E27FC236}">
                          <a16:creationId xmlns:a16="http://schemas.microsoft.com/office/drawing/2014/main" id="{74DF38BF-473D-4F77-A7AD-0B35E842E1AD}"/>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13" name="Line 46">
                      <a:extLst>
                        <a:ext uri="{FF2B5EF4-FFF2-40B4-BE49-F238E27FC236}">
                          <a16:creationId xmlns:a16="http://schemas.microsoft.com/office/drawing/2014/main" id="{F917B845-EEB6-4DCF-8721-AE62C77C7610}"/>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14" name="Line 47">
                      <a:extLst>
                        <a:ext uri="{FF2B5EF4-FFF2-40B4-BE49-F238E27FC236}">
                          <a16:creationId xmlns:a16="http://schemas.microsoft.com/office/drawing/2014/main" id="{9AE28E40-C220-4EF9-BA29-B2EFE520CC7D}"/>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15" name="Line 48">
                      <a:extLst>
                        <a:ext uri="{FF2B5EF4-FFF2-40B4-BE49-F238E27FC236}">
                          <a16:creationId xmlns:a16="http://schemas.microsoft.com/office/drawing/2014/main" id="{00F7E391-00F8-40BC-B3B3-0F0EF00F29E3}"/>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16" name="Line 49">
                      <a:extLst>
                        <a:ext uri="{FF2B5EF4-FFF2-40B4-BE49-F238E27FC236}">
                          <a16:creationId xmlns:a16="http://schemas.microsoft.com/office/drawing/2014/main" id="{0446A896-6C6A-4CCD-A023-25B6F466BBCE}"/>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17" name="Freeform 50">
                      <a:extLst>
                        <a:ext uri="{FF2B5EF4-FFF2-40B4-BE49-F238E27FC236}">
                          <a16:creationId xmlns:a16="http://schemas.microsoft.com/office/drawing/2014/main" id="{F4EDFEB5-E9A7-4928-9596-E733B46420DA}"/>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101" name="Line 51">
                    <a:extLst>
                      <a:ext uri="{FF2B5EF4-FFF2-40B4-BE49-F238E27FC236}">
                        <a16:creationId xmlns:a16="http://schemas.microsoft.com/office/drawing/2014/main" id="{5C993D7E-ECA5-4A3A-BE01-4CB742699DEB}"/>
                      </a:ext>
                    </a:extLst>
                  </p:cNvPr>
                  <p:cNvSpPr>
                    <a:spLocks noChangeShapeType="1"/>
                  </p:cNvSpPr>
                  <p:nvPr/>
                </p:nvSpPr>
                <p:spPr bwMode="auto">
                  <a:xfrm>
                    <a:off x="3250" y="4371"/>
                    <a:ext cx="8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4102" name="Group 52">
                    <a:extLst>
                      <a:ext uri="{FF2B5EF4-FFF2-40B4-BE49-F238E27FC236}">
                        <a16:creationId xmlns:a16="http://schemas.microsoft.com/office/drawing/2014/main" id="{F7EFB7FD-64FD-4F2A-B35D-85F790046509}"/>
                      </a:ext>
                    </a:extLst>
                  </p:cNvPr>
                  <p:cNvGrpSpPr>
                    <a:grpSpLocks/>
                  </p:cNvGrpSpPr>
                  <p:nvPr/>
                </p:nvGrpSpPr>
                <p:grpSpPr bwMode="auto">
                  <a:xfrm>
                    <a:off x="3092" y="2839"/>
                    <a:ext cx="3838" cy="2567"/>
                    <a:chOff x="3092" y="2839"/>
                    <a:chExt cx="3838" cy="2567"/>
                  </a:xfrm>
                </p:grpSpPr>
                <p:grpSp>
                  <p:nvGrpSpPr>
                    <p:cNvPr id="124103" name="Group 53">
                      <a:extLst>
                        <a:ext uri="{FF2B5EF4-FFF2-40B4-BE49-F238E27FC236}">
                          <a16:creationId xmlns:a16="http://schemas.microsoft.com/office/drawing/2014/main" id="{173D5615-96D0-4018-B4FD-33D5177C831D}"/>
                        </a:ext>
                      </a:extLst>
                    </p:cNvPr>
                    <p:cNvGrpSpPr>
                      <a:grpSpLocks/>
                    </p:cNvGrpSpPr>
                    <p:nvPr/>
                  </p:nvGrpSpPr>
                  <p:grpSpPr bwMode="auto">
                    <a:xfrm>
                      <a:off x="3092" y="3363"/>
                      <a:ext cx="3838" cy="2043"/>
                      <a:chOff x="3092" y="3363"/>
                      <a:chExt cx="3838" cy="2043"/>
                    </a:xfrm>
                  </p:grpSpPr>
                  <p:sp>
                    <p:nvSpPr>
                      <p:cNvPr id="124108" name="Line 54">
                        <a:extLst>
                          <a:ext uri="{FF2B5EF4-FFF2-40B4-BE49-F238E27FC236}">
                            <a16:creationId xmlns:a16="http://schemas.microsoft.com/office/drawing/2014/main" id="{11040A20-71CA-4CB2-95DB-EC07B66F88A4}"/>
                          </a:ext>
                        </a:extLst>
                      </p:cNvPr>
                      <p:cNvSpPr>
                        <a:spLocks noChangeShapeType="1"/>
                      </p:cNvSpPr>
                      <p:nvPr/>
                    </p:nvSpPr>
                    <p:spPr bwMode="auto">
                      <a:xfrm>
                        <a:off x="3308" y="5406"/>
                        <a:ext cx="26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09" name="Freeform 55">
                        <a:extLst>
                          <a:ext uri="{FF2B5EF4-FFF2-40B4-BE49-F238E27FC236}">
                            <a16:creationId xmlns:a16="http://schemas.microsoft.com/office/drawing/2014/main" id="{B52E6207-84A1-4738-BC40-D8F2275698DE}"/>
                          </a:ext>
                        </a:extLst>
                      </p:cNvPr>
                      <p:cNvSpPr>
                        <a:spLocks/>
                      </p:cNvSpPr>
                      <p:nvPr/>
                    </p:nvSpPr>
                    <p:spPr bwMode="auto">
                      <a:xfrm>
                        <a:off x="3092" y="3519"/>
                        <a:ext cx="220" cy="1695"/>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110" name="Line 56">
                        <a:extLst>
                          <a:ext uri="{FF2B5EF4-FFF2-40B4-BE49-F238E27FC236}">
                            <a16:creationId xmlns:a16="http://schemas.microsoft.com/office/drawing/2014/main" id="{4174848D-73CB-4642-9C80-F7C1B2ED19D1}"/>
                          </a:ext>
                        </a:extLst>
                      </p:cNvPr>
                      <p:cNvSpPr>
                        <a:spLocks noChangeShapeType="1"/>
                      </p:cNvSpPr>
                      <p:nvPr/>
                    </p:nvSpPr>
                    <p:spPr bwMode="auto">
                      <a:xfrm>
                        <a:off x="3290" y="3363"/>
                        <a:ext cx="0" cy="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111" name="Line 57">
                        <a:extLst>
                          <a:ext uri="{FF2B5EF4-FFF2-40B4-BE49-F238E27FC236}">
                            <a16:creationId xmlns:a16="http://schemas.microsoft.com/office/drawing/2014/main" id="{548B0FF5-108D-4AB5-94CE-C64D527CEA75}"/>
                          </a:ext>
                        </a:extLst>
                      </p:cNvPr>
                      <p:cNvSpPr>
                        <a:spLocks noChangeShapeType="1"/>
                      </p:cNvSpPr>
                      <p:nvPr/>
                    </p:nvSpPr>
                    <p:spPr bwMode="auto">
                      <a:xfrm>
                        <a:off x="3298" y="3366"/>
                        <a:ext cx="36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104" name="Group 58">
                      <a:extLst>
                        <a:ext uri="{FF2B5EF4-FFF2-40B4-BE49-F238E27FC236}">
                          <a16:creationId xmlns:a16="http://schemas.microsoft.com/office/drawing/2014/main" id="{038B9F35-C2F8-44A4-B472-74EBF26FE479}"/>
                        </a:ext>
                      </a:extLst>
                    </p:cNvPr>
                    <p:cNvGrpSpPr>
                      <a:grpSpLocks/>
                    </p:cNvGrpSpPr>
                    <p:nvPr/>
                  </p:nvGrpSpPr>
                  <p:grpSpPr bwMode="auto">
                    <a:xfrm>
                      <a:off x="3160" y="2839"/>
                      <a:ext cx="237" cy="2401"/>
                      <a:chOff x="3160" y="2839"/>
                      <a:chExt cx="237" cy="2401"/>
                    </a:xfrm>
                  </p:grpSpPr>
                  <p:sp>
                    <p:nvSpPr>
                      <p:cNvPr id="124105" name="Rectangle 59">
                        <a:extLst>
                          <a:ext uri="{FF2B5EF4-FFF2-40B4-BE49-F238E27FC236}">
                            <a16:creationId xmlns:a16="http://schemas.microsoft.com/office/drawing/2014/main" id="{3AA4D972-3655-4F79-843E-7E5E8585C7E1}"/>
                          </a:ext>
                        </a:extLst>
                      </p:cNvPr>
                      <p:cNvSpPr>
                        <a:spLocks noChangeArrowheads="1"/>
                      </p:cNvSpPr>
                      <p:nvPr/>
                    </p:nvSpPr>
                    <p:spPr bwMode="auto">
                      <a:xfrm>
                        <a:off x="3194" y="2839"/>
                        <a:ext cx="20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1</a:t>
                        </a:r>
                        <a:endParaRPr kumimoji="0" lang="en-US" altLang="zh-CN" sz="1000">
                          <a:latin typeface="宋体" panose="02010600030101010101" pitchFamily="2" charset="-122"/>
                        </a:endParaRPr>
                      </a:p>
                    </p:txBody>
                  </p:sp>
                  <p:sp>
                    <p:nvSpPr>
                      <p:cNvPr id="124106" name="Rectangle 60">
                        <a:extLst>
                          <a:ext uri="{FF2B5EF4-FFF2-40B4-BE49-F238E27FC236}">
                            <a16:creationId xmlns:a16="http://schemas.microsoft.com/office/drawing/2014/main" id="{E2C8E7DE-C9EC-4D05-A5E2-13CEDE9CE4C4}"/>
                          </a:ext>
                        </a:extLst>
                      </p:cNvPr>
                      <p:cNvSpPr>
                        <a:spLocks noChangeArrowheads="1"/>
                      </p:cNvSpPr>
                      <p:nvPr/>
                    </p:nvSpPr>
                    <p:spPr bwMode="auto">
                      <a:xfrm>
                        <a:off x="3160" y="3876"/>
                        <a:ext cx="203"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0</a:t>
                        </a:r>
                        <a:endParaRPr kumimoji="0" lang="en-US" altLang="zh-CN" sz="1000">
                          <a:latin typeface="宋体" panose="02010600030101010101" pitchFamily="2" charset="-122"/>
                        </a:endParaRPr>
                      </a:p>
                    </p:txBody>
                  </p:sp>
                  <p:sp>
                    <p:nvSpPr>
                      <p:cNvPr id="124107" name="Rectangle 61">
                        <a:extLst>
                          <a:ext uri="{FF2B5EF4-FFF2-40B4-BE49-F238E27FC236}">
                            <a16:creationId xmlns:a16="http://schemas.microsoft.com/office/drawing/2014/main" id="{9416844E-251E-4CE2-B63C-5AAB9EA1CD18}"/>
                          </a:ext>
                        </a:extLst>
                      </p:cNvPr>
                      <p:cNvSpPr>
                        <a:spLocks noChangeArrowheads="1"/>
                      </p:cNvSpPr>
                      <p:nvPr/>
                    </p:nvSpPr>
                    <p:spPr bwMode="auto">
                      <a:xfrm>
                        <a:off x="3164" y="4795"/>
                        <a:ext cx="203"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2</a:t>
                        </a:r>
                        <a:endParaRPr kumimoji="0" lang="en-US" altLang="zh-CN" sz="1000">
                          <a:latin typeface="宋体" panose="02010600030101010101" pitchFamily="2" charset="-122"/>
                        </a:endParaRPr>
                      </a:p>
                    </p:txBody>
                  </p:sp>
                </p:grpSp>
              </p:grpSp>
            </p:grpSp>
          </p:grpSp>
        </p:grpSp>
        <p:sp>
          <p:nvSpPr>
            <p:cNvPr id="124085" name="Line 62">
              <a:extLst>
                <a:ext uri="{FF2B5EF4-FFF2-40B4-BE49-F238E27FC236}">
                  <a16:creationId xmlns:a16="http://schemas.microsoft.com/office/drawing/2014/main" id="{FD71E9B7-D8D3-4E9E-AAB7-7182C8923D53}"/>
                </a:ext>
              </a:extLst>
            </p:cNvPr>
            <p:cNvSpPr>
              <a:spLocks noChangeShapeType="1"/>
            </p:cNvSpPr>
            <p:nvPr/>
          </p:nvSpPr>
          <p:spPr bwMode="auto">
            <a:xfrm flipH="1">
              <a:off x="3290" y="5205"/>
              <a:ext cx="0"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 name="Group 63">
            <a:extLst>
              <a:ext uri="{FF2B5EF4-FFF2-40B4-BE49-F238E27FC236}">
                <a16:creationId xmlns:a16="http://schemas.microsoft.com/office/drawing/2014/main" id="{30299B45-86D0-43B3-8C33-1DE51D93D478}"/>
              </a:ext>
            </a:extLst>
          </p:cNvPr>
          <p:cNvGrpSpPr>
            <a:grpSpLocks/>
          </p:cNvGrpSpPr>
          <p:nvPr/>
        </p:nvGrpSpPr>
        <p:grpSpPr bwMode="auto">
          <a:xfrm>
            <a:off x="3733800" y="2286000"/>
            <a:ext cx="477838" cy="487363"/>
            <a:chOff x="1392" y="6732"/>
            <a:chExt cx="1336" cy="1338"/>
          </a:xfrm>
        </p:grpSpPr>
        <p:grpSp>
          <p:nvGrpSpPr>
            <p:cNvPr id="124069" name="Group 64">
              <a:extLst>
                <a:ext uri="{FF2B5EF4-FFF2-40B4-BE49-F238E27FC236}">
                  <a16:creationId xmlns:a16="http://schemas.microsoft.com/office/drawing/2014/main" id="{6F23FD9C-64B8-4F3A-9B6E-C77BC568BC5B}"/>
                </a:ext>
              </a:extLst>
            </p:cNvPr>
            <p:cNvGrpSpPr>
              <a:grpSpLocks/>
            </p:cNvGrpSpPr>
            <p:nvPr/>
          </p:nvGrpSpPr>
          <p:grpSpPr bwMode="auto">
            <a:xfrm>
              <a:off x="1392" y="7032"/>
              <a:ext cx="1038" cy="1038"/>
              <a:chOff x="1392" y="7032"/>
              <a:chExt cx="1038" cy="1038"/>
            </a:xfrm>
          </p:grpSpPr>
          <p:sp>
            <p:nvSpPr>
              <p:cNvPr id="124075" name="Oval 65">
                <a:extLst>
                  <a:ext uri="{FF2B5EF4-FFF2-40B4-BE49-F238E27FC236}">
                    <a16:creationId xmlns:a16="http://schemas.microsoft.com/office/drawing/2014/main" id="{2D1FD6DA-2588-4B9E-BE41-7297F5297F18}"/>
                  </a:ext>
                </a:extLst>
              </p:cNvPr>
              <p:cNvSpPr>
                <a:spLocks noChangeArrowheads="1"/>
              </p:cNvSpPr>
              <p:nvPr/>
            </p:nvSpPr>
            <p:spPr bwMode="auto">
              <a:xfrm>
                <a:off x="1392" y="7032"/>
                <a:ext cx="1038" cy="1038"/>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24076" name="Group 66">
                <a:extLst>
                  <a:ext uri="{FF2B5EF4-FFF2-40B4-BE49-F238E27FC236}">
                    <a16:creationId xmlns:a16="http://schemas.microsoft.com/office/drawing/2014/main" id="{E2310152-2355-44CD-9BBC-A58D1F24F68F}"/>
                  </a:ext>
                </a:extLst>
              </p:cNvPr>
              <p:cNvGrpSpPr>
                <a:grpSpLocks/>
              </p:cNvGrpSpPr>
              <p:nvPr/>
            </p:nvGrpSpPr>
            <p:grpSpPr bwMode="auto">
              <a:xfrm>
                <a:off x="1692" y="7284"/>
                <a:ext cx="418" cy="537"/>
                <a:chOff x="1692" y="7284"/>
                <a:chExt cx="418" cy="537"/>
              </a:xfrm>
            </p:grpSpPr>
            <p:grpSp>
              <p:nvGrpSpPr>
                <p:cNvPr id="124077" name="Group 67">
                  <a:extLst>
                    <a:ext uri="{FF2B5EF4-FFF2-40B4-BE49-F238E27FC236}">
                      <a16:creationId xmlns:a16="http://schemas.microsoft.com/office/drawing/2014/main" id="{CA069DFE-6238-4579-8CB9-DB9E337BEEFA}"/>
                    </a:ext>
                  </a:extLst>
                </p:cNvPr>
                <p:cNvGrpSpPr>
                  <a:grpSpLocks/>
                </p:cNvGrpSpPr>
                <p:nvPr/>
              </p:nvGrpSpPr>
              <p:grpSpPr bwMode="auto">
                <a:xfrm>
                  <a:off x="1692" y="7284"/>
                  <a:ext cx="200" cy="417"/>
                  <a:chOff x="1692" y="7284"/>
                  <a:chExt cx="200" cy="417"/>
                </a:xfrm>
              </p:grpSpPr>
              <p:sp>
                <p:nvSpPr>
                  <p:cNvPr id="124082" name="Line 68">
                    <a:extLst>
                      <a:ext uri="{FF2B5EF4-FFF2-40B4-BE49-F238E27FC236}">
                        <a16:creationId xmlns:a16="http://schemas.microsoft.com/office/drawing/2014/main" id="{E47A3C8A-6A44-466B-9D80-3789BEDF2A2C}"/>
                      </a:ext>
                    </a:extLst>
                  </p:cNvPr>
                  <p:cNvSpPr>
                    <a:spLocks noChangeShapeType="1"/>
                  </p:cNvSpPr>
                  <p:nvPr/>
                </p:nvSpPr>
                <p:spPr bwMode="auto">
                  <a:xfrm>
                    <a:off x="1708" y="7299"/>
                    <a:ext cx="0" cy="4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83" name="Line 69">
                    <a:extLst>
                      <a:ext uri="{FF2B5EF4-FFF2-40B4-BE49-F238E27FC236}">
                        <a16:creationId xmlns:a16="http://schemas.microsoft.com/office/drawing/2014/main" id="{68871498-5BBA-4D97-9C8C-293ACFDED8D6}"/>
                      </a:ext>
                    </a:extLst>
                  </p:cNvPr>
                  <p:cNvSpPr>
                    <a:spLocks noChangeShapeType="1"/>
                  </p:cNvSpPr>
                  <p:nvPr/>
                </p:nvSpPr>
                <p:spPr bwMode="auto">
                  <a:xfrm>
                    <a:off x="1692" y="7284"/>
                    <a:ext cx="200" cy="26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078" name="Group 70">
                  <a:extLst>
                    <a:ext uri="{FF2B5EF4-FFF2-40B4-BE49-F238E27FC236}">
                      <a16:creationId xmlns:a16="http://schemas.microsoft.com/office/drawing/2014/main" id="{5EA3F51D-3686-454B-BC9C-E149358C7CA0}"/>
                    </a:ext>
                  </a:extLst>
                </p:cNvPr>
                <p:cNvGrpSpPr>
                  <a:grpSpLocks/>
                </p:cNvGrpSpPr>
                <p:nvPr/>
              </p:nvGrpSpPr>
              <p:grpSpPr bwMode="auto">
                <a:xfrm flipH="1">
                  <a:off x="1910" y="7305"/>
                  <a:ext cx="200" cy="417"/>
                  <a:chOff x="1692" y="7284"/>
                  <a:chExt cx="200" cy="417"/>
                </a:xfrm>
              </p:grpSpPr>
              <p:sp>
                <p:nvSpPr>
                  <p:cNvPr id="124080" name="Line 71">
                    <a:extLst>
                      <a:ext uri="{FF2B5EF4-FFF2-40B4-BE49-F238E27FC236}">
                        <a16:creationId xmlns:a16="http://schemas.microsoft.com/office/drawing/2014/main" id="{52AE2BF7-F4CC-44E9-A5D9-897DF8AB425E}"/>
                      </a:ext>
                    </a:extLst>
                  </p:cNvPr>
                  <p:cNvSpPr>
                    <a:spLocks noChangeShapeType="1"/>
                  </p:cNvSpPr>
                  <p:nvPr/>
                </p:nvSpPr>
                <p:spPr bwMode="auto">
                  <a:xfrm>
                    <a:off x="1708" y="7299"/>
                    <a:ext cx="0" cy="4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81" name="Line 72">
                    <a:extLst>
                      <a:ext uri="{FF2B5EF4-FFF2-40B4-BE49-F238E27FC236}">
                        <a16:creationId xmlns:a16="http://schemas.microsoft.com/office/drawing/2014/main" id="{F9E86848-E167-4912-9D19-28C5266B27A1}"/>
                      </a:ext>
                    </a:extLst>
                  </p:cNvPr>
                  <p:cNvSpPr>
                    <a:spLocks noChangeShapeType="1"/>
                  </p:cNvSpPr>
                  <p:nvPr/>
                </p:nvSpPr>
                <p:spPr bwMode="auto">
                  <a:xfrm>
                    <a:off x="1692" y="7284"/>
                    <a:ext cx="200" cy="26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4079" name="Line 73">
                  <a:extLst>
                    <a:ext uri="{FF2B5EF4-FFF2-40B4-BE49-F238E27FC236}">
                      <a16:creationId xmlns:a16="http://schemas.microsoft.com/office/drawing/2014/main" id="{D6E38F24-7B1D-41DB-ACDF-C6189C62C831}"/>
                    </a:ext>
                  </a:extLst>
                </p:cNvPr>
                <p:cNvSpPr>
                  <a:spLocks noChangeShapeType="1"/>
                </p:cNvSpPr>
                <p:nvPr/>
              </p:nvSpPr>
              <p:spPr bwMode="auto">
                <a:xfrm>
                  <a:off x="1692" y="7821"/>
                  <a:ext cx="41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24070" name="Group 74">
              <a:extLst>
                <a:ext uri="{FF2B5EF4-FFF2-40B4-BE49-F238E27FC236}">
                  <a16:creationId xmlns:a16="http://schemas.microsoft.com/office/drawing/2014/main" id="{560CDDBD-3A1A-4FB9-91D6-49BDCD94FF33}"/>
                </a:ext>
              </a:extLst>
            </p:cNvPr>
            <p:cNvGrpSpPr>
              <a:grpSpLocks/>
            </p:cNvGrpSpPr>
            <p:nvPr/>
          </p:nvGrpSpPr>
          <p:grpSpPr bwMode="auto">
            <a:xfrm>
              <a:off x="2326" y="6732"/>
              <a:ext cx="402" cy="1338"/>
              <a:chOff x="2326" y="6732"/>
              <a:chExt cx="402" cy="1338"/>
            </a:xfrm>
          </p:grpSpPr>
          <p:grpSp>
            <p:nvGrpSpPr>
              <p:cNvPr id="124071" name="Group 75">
                <a:extLst>
                  <a:ext uri="{FF2B5EF4-FFF2-40B4-BE49-F238E27FC236}">
                    <a16:creationId xmlns:a16="http://schemas.microsoft.com/office/drawing/2014/main" id="{2B4E8CB7-715E-4BC4-B541-8288BDDA1A94}"/>
                  </a:ext>
                </a:extLst>
              </p:cNvPr>
              <p:cNvGrpSpPr>
                <a:grpSpLocks/>
              </p:cNvGrpSpPr>
              <p:nvPr/>
            </p:nvGrpSpPr>
            <p:grpSpPr bwMode="auto">
              <a:xfrm>
                <a:off x="2326" y="6732"/>
                <a:ext cx="402" cy="369"/>
                <a:chOff x="2326" y="6732"/>
                <a:chExt cx="402" cy="369"/>
              </a:xfrm>
            </p:grpSpPr>
            <p:sp>
              <p:nvSpPr>
                <p:cNvPr id="124073" name="Line 76">
                  <a:extLst>
                    <a:ext uri="{FF2B5EF4-FFF2-40B4-BE49-F238E27FC236}">
                      <a16:creationId xmlns:a16="http://schemas.microsoft.com/office/drawing/2014/main" id="{17F6BD1A-2EA1-4694-AD1F-D4B25B82024D}"/>
                    </a:ext>
                  </a:extLst>
                </p:cNvPr>
                <p:cNvSpPr>
                  <a:spLocks noChangeShapeType="1"/>
                </p:cNvSpPr>
                <p:nvPr/>
              </p:nvSpPr>
              <p:spPr bwMode="auto">
                <a:xfrm>
                  <a:off x="2326" y="6915"/>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74" name="Line 77">
                  <a:extLst>
                    <a:ext uri="{FF2B5EF4-FFF2-40B4-BE49-F238E27FC236}">
                      <a16:creationId xmlns:a16="http://schemas.microsoft.com/office/drawing/2014/main" id="{86CC1D81-F546-4BAD-96D4-3D36EFB9C099}"/>
                    </a:ext>
                  </a:extLst>
                </p:cNvPr>
                <p:cNvSpPr>
                  <a:spLocks noChangeShapeType="1"/>
                </p:cNvSpPr>
                <p:nvPr/>
              </p:nvSpPr>
              <p:spPr bwMode="auto">
                <a:xfrm>
                  <a:off x="2528" y="6732"/>
                  <a:ext cx="0"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4072" name="Line 78">
                <a:extLst>
                  <a:ext uri="{FF2B5EF4-FFF2-40B4-BE49-F238E27FC236}">
                    <a16:creationId xmlns:a16="http://schemas.microsoft.com/office/drawing/2014/main" id="{D31E1734-1259-4A2B-A0EC-A116E7BD04FB}"/>
                  </a:ext>
                </a:extLst>
              </p:cNvPr>
              <p:cNvSpPr>
                <a:spLocks noChangeShapeType="1"/>
              </p:cNvSpPr>
              <p:nvPr/>
            </p:nvSpPr>
            <p:spPr bwMode="auto">
              <a:xfrm>
                <a:off x="2394" y="8070"/>
                <a:ext cx="3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5" name="Group 79">
            <a:extLst>
              <a:ext uri="{FF2B5EF4-FFF2-40B4-BE49-F238E27FC236}">
                <a16:creationId xmlns:a16="http://schemas.microsoft.com/office/drawing/2014/main" id="{FE28C1CE-C344-4A49-AB27-4D2F35346AF8}"/>
              </a:ext>
            </a:extLst>
          </p:cNvPr>
          <p:cNvGrpSpPr>
            <a:grpSpLocks/>
          </p:cNvGrpSpPr>
          <p:nvPr/>
        </p:nvGrpSpPr>
        <p:grpSpPr bwMode="auto">
          <a:xfrm>
            <a:off x="457200" y="3733800"/>
            <a:ext cx="4343400" cy="1963738"/>
            <a:chOff x="2526" y="4326"/>
            <a:chExt cx="6572" cy="2655"/>
          </a:xfrm>
        </p:grpSpPr>
        <p:grpSp>
          <p:nvGrpSpPr>
            <p:cNvPr id="124030" name="Group 80">
              <a:extLst>
                <a:ext uri="{FF2B5EF4-FFF2-40B4-BE49-F238E27FC236}">
                  <a16:creationId xmlns:a16="http://schemas.microsoft.com/office/drawing/2014/main" id="{2FDA8C4A-AB16-49AB-B8F9-E9930EC5CC3D}"/>
                </a:ext>
              </a:extLst>
            </p:cNvPr>
            <p:cNvGrpSpPr>
              <a:grpSpLocks/>
            </p:cNvGrpSpPr>
            <p:nvPr/>
          </p:nvGrpSpPr>
          <p:grpSpPr bwMode="auto">
            <a:xfrm>
              <a:off x="2526" y="4326"/>
              <a:ext cx="3834" cy="2655"/>
              <a:chOff x="2526" y="4326"/>
              <a:chExt cx="3834" cy="2655"/>
            </a:xfrm>
          </p:grpSpPr>
          <p:sp>
            <p:nvSpPr>
              <p:cNvPr id="124060" name="Line 81">
                <a:extLst>
                  <a:ext uri="{FF2B5EF4-FFF2-40B4-BE49-F238E27FC236}">
                    <a16:creationId xmlns:a16="http://schemas.microsoft.com/office/drawing/2014/main" id="{EE736338-2FFC-458D-AB3E-E70797154D09}"/>
                  </a:ext>
                </a:extLst>
              </p:cNvPr>
              <p:cNvSpPr>
                <a:spLocks noChangeShapeType="1"/>
              </p:cNvSpPr>
              <p:nvPr/>
            </p:nvSpPr>
            <p:spPr bwMode="auto">
              <a:xfrm>
                <a:off x="3336" y="4326"/>
                <a:ext cx="0" cy="2655"/>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061" name="Line 82">
                <a:extLst>
                  <a:ext uri="{FF2B5EF4-FFF2-40B4-BE49-F238E27FC236}">
                    <a16:creationId xmlns:a16="http://schemas.microsoft.com/office/drawing/2014/main" id="{FE19B551-A88A-44A5-A8B0-435BC5674C51}"/>
                  </a:ext>
                </a:extLst>
              </p:cNvPr>
              <p:cNvSpPr>
                <a:spLocks noChangeShapeType="1"/>
              </p:cNvSpPr>
              <p:nvPr/>
            </p:nvSpPr>
            <p:spPr bwMode="auto">
              <a:xfrm>
                <a:off x="6018" y="4360"/>
                <a:ext cx="0" cy="2587"/>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062" name="Line 83">
                <a:extLst>
                  <a:ext uri="{FF2B5EF4-FFF2-40B4-BE49-F238E27FC236}">
                    <a16:creationId xmlns:a16="http://schemas.microsoft.com/office/drawing/2014/main" id="{86F7F70F-AEE7-4668-82B2-DDFA5ABACC57}"/>
                  </a:ext>
                </a:extLst>
              </p:cNvPr>
              <p:cNvSpPr>
                <a:spLocks noChangeShapeType="1"/>
              </p:cNvSpPr>
              <p:nvPr/>
            </p:nvSpPr>
            <p:spPr bwMode="auto">
              <a:xfrm>
                <a:off x="4862" y="4395"/>
                <a:ext cx="0" cy="2586"/>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063" name="Line 84">
                <a:extLst>
                  <a:ext uri="{FF2B5EF4-FFF2-40B4-BE49-F238E27FC236}">
                    <a16:creationId xmlns:a16="http://schemas.microsoft.com/office/drawing/2014/main" id="{402C2DDE-44F0-46A0-8CC3-A81357268FA8}"/>
                  </a:ext>
                </a:extLst>
              </p:cNvPr>
              <p:cNvSpPr>
                <a:spLocks noChangeShapeType="1"/>
              </p:cNvSpPr>
              <p:nvPr/>
            </p:nvSpPr>
            <p:spPr bwMode="auto">
              <a:xfrm>
                <a:off x="6360" y="4359"/>
                <a:ext cx="0" cy="2587"/>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4064" name="Group 85">
                <a:extLst>
                  <a:ext uri="{FF2B5EF4-FFF2-40B4-BE49-F238E27FC236}">
                    <a16:creationId xmlns:a16="http://schemas.microsoft.com/office/drawing/2014/main" id="{34FE632E-9781-464E-A557-6B75AA22A3C0}"/>
                  </a:ext>
                </a:extLst>
              </p:cNvPr>
              <p:cNvGrpSpPr>
                <a:grpSpLocks/>
              </p:cNvGrpSpPr>
              <p:nvPr/>
            </p:nvGrpSpPr>
            <p:grpSpPr bwMode="auto">
              <a:xfrm>
                <a:off x="2526" y="5910"/>
                <a:ext cx="1324" cy="539"/>
                <a:chOff x="2526" y="5910"/>
                <a:chExt cx="1324" cy="539"/>
              </a:xfrm>
            </p:grpSpPr>
            <p:sp>
              <p:nvSpPr>
                <p:cNvPr id="124066" name="Rectangle 86">
                  <a:extLst>
                    <a:ext uri="{FF2B5EF4-FFF2-40B4-BE49-F238E27FC236}">
                      <a16:creationId xmlns:a16="http://schemas.microsoft.com/office/drawing/2014/main" id="{AC48C2D9-B0EE-4C5B-98FD-39C61BD142CB}"/>
                    </a:ext>
                  </a:extLst>
                </p:cNvPr>
                <p:cNvSpPr>
                  <a:spLocks noChangeArrowheads="1"/>
                </p:cNvSpPr>
                <p:nvPr/>
              </p:nvSpPr>
              <p:spPr bwMode="auto">
                <a:xfrm>
                  <a:off x="2954" y="5996"/>
                  <a:ext cx="598"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200">
                      <a:solidFill>
                        <a:srgbClr val="040408"/>
                      </a:solidFill>
                      <a:latin typeface="宋体" panose="02010600030101010101" pitchFamily="2" charset="-122"/>
                    </a:rPr>
                    <a:t>α</a:t>
                  </a:r>
                  <a:endParaRPr kumimoji="0" lang="en-US" altLang="zh-CN" sz="2000">
                    <a:solidFill>
                      <a:srgbClr val="040408"/>
                    </a:solidFill>
                    <a:latin typeface="Times New Roman" panose="02020603050405020304" pitchFamily="18" charset="0"/>
                  </a:endParaRPr>
                </a:p>
              </p:txBody>
            </p:sp>
            <p:sp>
              <p:nvSpPr>
                <p:cNvPr id="124067" name="Line 87">
                  <a:extLst>
                    <a:ext uri="{FF2B5EF4-FFF2-40B4-BE49-F238E27FC236}">
                      <a16:creationId xmlns:a16="http://schemas.microsoft.com/office/drawing/2014/main" id="{164B1DE7-B927-4519-82B8-1FC12DB2B66F}"/>
                    </a:ext>
                  </a:extLst>
                </p:cNvPr>
                <p:cNvSpPr>
                  <a:spLocks noChangeShapeType="1"/>
                </p:cNvSpPr>
                <p:nvPr/>
              </p:nvSpPr>
              <p:spPr bwMode="auto">
                <a:xfrm>
                  <a:off x="2526" y="5910"/>
                  <a:ext cx="5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4068" name="Line 88">
                  <a:extLst>
                    <a:ext uri="{FF2B5EF4-FFF2-40B4-BE49-F238E27FC236}">
                      <a16:creationId xmlns:a16="http://schemas.microsoft.com/office/drawing/2014/main" id="{804A60B2-DBF9-430B-9995-9DC3218CDCD3}"/>
                    </a:ext>
                  </a:extLst>
                </p:cNvPr>
                <p:cNvSpPr>
                  <a:spLocks noChangeShapeType="1"/>
                </p:cNvSpPr>
                <p:nvPr/>
              </p:nvSpPr>
              <p:spPr bwMode="auto">
                <a:xfrm flipH="1">
                  <a:off x="3296" y="5940"/>
                  <a:ext cx="5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4065" name="Line 89">
                <a:extLst>
                  <a:ext uri="{FF2B5EF4-FFF2-40B4-BE49-F238E27FC236}">
                    <a16:creationId xmlns:a16="http://schemas.microsoft.com/office/drawing/2014/main" id="{11D12C0B-8E77-47CA-A46C-9F82BC7B917E}"/>
                  </a:ext>
                </a:extLst>
              </p:cNvPr>
              <p:cNvSpPr>
                <a:spLocks noChangeShapeType="1"/>
              </p:cNvSpPr>
              <p:nvPr/>
            </p:nvSpPr>
            <p:spPr bwMode="auto">
              <a:xfrm>
                <a:off x="4560" y="4395"/>
                <a:ext cx="0" cy="2586"/>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4031" name="Group 90">
              <a:extLst>
                <a:ext uri="{FF2B5EF4-FFF2-40B4-BE49-F238E27FC236}">
                  <a16:creationId xmlns:a16="http://schemas.microsoft.com/office/drawing/2014/main" id="{D5B452C1-EC82-41E7-B48D-2F0DF75180FD}"/>
                </a:ext>
              </a:extLst>
            </p:cNvPr>
            <p:cNvGrpSpPr>
              <a:grpSpLocks/>
            </p:cNvGrpSpPr>
            <p:nvPr/>
          </p:nvGrpSpPr>
          <p:grpSpPr bwMode="auto">
            <a:xfrm>
              <a:off x="2618" y="4578"/>
              <a:ext cx="6480" cy="1500"/>
              <a:chOff x="2688" y="1200"/>
              <a:chExt cx="2592" cy="720"/>
            </a:xfrm>
          </p:grpSpPr>
          <p:grpSp>
            <p:nvGrpSpPr>
              <p:cNvPr id="124054" name="Group 91">
                <a:extLst>
                  <a:ext uri="{FF2B5EF4-FFF2-40B4-BE49-F238E27FC236}">
                    <a16:creationId xmlns:a16="http://schemas.microsoft.com/office/drawing/2014/main" id="{7D3A9C3A-6D7F-4E20-AB2E-43F5B4DAE379}"/>
                  </a:ext>
                </a:extLst>
              </p:cNvPr>
              <p:cNvGrpSpPr>
                <a:grpSpLocks/>
              </p:cNvGrpSpPr>
              <p:nvPr/>
            </p:nvGrpSpPr>
            <p:grpSpPr bwMode="auto">
              <a:xfrm>
                <a:off x="2688" y="1200"/>
                <a:ext cx="2592" cy="720"/>
                <a:chOff x="3072" y="1152"/>
                <a:chExt cx="2592" cy="960"/>
              </a:xfrm>
            </p:grpSpPr>
            <p:grpSp>
              <p:nvGrpSpPr>
                <p:cNvPr id="124056" name="Group 92">
                  <a:extLst>
                    <a:ext uri="{FF2B5EF4-FFF2-40B4-BE49-F238E27FC236}">
                      <a16:creationId xmlns:a16="http://schemas.microsoft.com/office/drawing/2014/main" id="{91AA7AED-0C3A-4F44-AD5A-7336A5C72209}"/>
                    </a:ext>
                  </a:extLst>
                </p:cNvPr>
                <p:cNvGrpSpPr>
                  <a:grpSpLocks/>
                </p:cNvGrpSpPr>
                <p:nvPr/>
              </p:nvGrpSpPr>
              <p:grpSpPr bwMode="auto">
                <a:xfrm>
                  <a:off x="3072" y="1152"/>
                  <a:ext cx="2496" cy="960"/>
                  <a:chOff x="3072" y="1152"/>
                  <a:chExt cx="2496" cy="960"/>
                </a:xfrm>
              </p:grpSpPr>
              <p:sp>
                <p:nvSpPr>
                  <p:cNvPr id="124058" name="Line 93">
                    <a:extLst>
                      <a:ext uri="{FF2B5EF4-FFF2-40B4-BE49-F238E27FC236}">
                        <a16:creationId xmlns:a16="http://schemas.microsoft.com/office/drawing/2014/main" id="{B8B083D1-A8AB-457C-81F5-9AE47E6BD86C}"/>
                      </a:ext>
                    </a:extLst>
                  </p:cNvPr>
                  <p:cNvSpPr>
                    <a:spLocks noChangeShapeType="1"/>
                  </p:cNvSpPr>
                  <p:nvPr/>
                </p:nvSpPr>
                <p:spPr bwMode="auto">
                  <a:xfrm>
                    <a:off x="3072" y="1728"/>
                    <a:ext cx="2496" cy="0"/>
                  </a:xfrm>
                  <a:prstGeom prst="line">
                    <a:avLst/>
                  </a:prstGeom>
                  <a:noFill/>
                  <a:ln w="9525">
                    <a:solidFill>
                      <a:srgbClr val="40458C"/>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4059" name="Line 94">
                    <a:extLst>
                      <a:ext uri="{FF2B5EF4-FFF2-40B4-BE49-F238E27FC236}">
                        <a16:creationId xmlns:a16="http://schemas.microsoft.com/office/drawing/2014/main" id="{4E8A444B-760C-4BD0-A454-662ACC3F1F4A}"/>
                      </a:ext>
                    </a:extLst>
                  </p:cNvPr>
                  <p:cNvSpPr>
                    <a:spLocks noChangeShapeType="1"/>
                  </p:cNvSpPr>
                  <p:nvPr/>
                </p:nvSpPr>
                <p:spPr bwMode="auto">
                  <a:xfrm flipV="1">
                    <a:off x="3264" y="1152"/>
                    <a:ext cx="0" cy="960"/>
                  </a:xfrm>
                  <a:prstGeom prst="line">
                    <a:avLst/>
                  </a:prstGeom>
                  <a:noFill/>
                  <a:ln w="9525">
                    <a:solidFill>
                      <a:srgbClr val="40458C"/>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4057" name="Rectangle 95">
                  <a:extLst>
                    <a:ext uri="{FF2B5EF4-FFF2-40B4-BE49-F238E27FC236}">
                      <a16:creationId xmlns:a16="http://schemas.microsoft.com/office/drawing/2014/main" id="{70C94660-3B02-4574-BED3-F2E6936DFAE2}"/>
                    </a:ext>
                  </a:extLst>
                </p:cNvPr>
                <p:cNvSpPr>
                  <a:spLocks noChangeArrowheads="1"/>
                </p:cNvSpPr>
                <p:nvPr/>
              </p:nvSpPr>
              <p:spPr bwMode="auto">
                <a:xfrm>
                  <a:off x="5328" y="1727"/>
                  <a:ext cx="33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宋体" panose="02010600030101010101" pitchFamily="2" charset="-122"/>
                    </a:rPr>
                    <a:t>ωt</a:t>
                  </a:r>
                  <a:endParaRPr kumimoji="0" lang="en-US" altLang="zh-CN" sz="1400">
                    <a:solidFill>
                      <a:srgbClr val="040408"/>
                    </a:solidFill>
                    <a:latin typeface="Times New Roman" panose="02020603050405020304" pitchFamily="18" charset="0"/>
                  </a:endParaRPr>
                </a:p>
              </p:txBody>
            </p:sp>
          </p:grpSp>
          <p:sp>
            <p:nvSpPr>
              <p:cNvPr id="124055" name="Rectangle 96">
                <a:extLst>
                  <a:ext uri="{FF2B5EF4-FFF2-40B4-BE49-F238E27FC236}">
                    <a16:creationId xmlns:a16="http://schemas.microsoft.com/office/drawing/2014/main" id="{51E44B38-2B6A-45B1-9D62-B42099345EAF}"/>
                  </a:ext>
                </a:extLst>
              </p:cNvPr>
              <p:cNvSpPr>
                <a:spLocks noChangeArrowheads="1"/>
              </p:cNvSpPr>
              <p:nvPr/>
            </p:nvSpPr>
            <p:spPr bwMode="auto">
              <a:xfrm>
                <a:off x="2688" y="1200"/>
                <a:ext cx="265"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40408"/>
                    </a:solidFill>
                    <a:latin typeface="Times New Roman" panose="02020603050405020304" pitchFamily="18" charset="0"/>
                  </a:rPr>
                  <a:t>ud</a:t>
                </a:r>
              </a:p>
            </p:txBody>
          </p:sp>
        </p:grpSp>
        <p:grpSp>
          <p:nvGrpSpPr>
            <p:cNvPr id="124032" name="Group 97">
              <a:extLst>
                <a:ext uri="{FF2B5EF4-FFF2-40B4-BE49-F238E27FC236}">
                  <a16:creationId xmlns:a16="http://schemas.microsoft.com/office/drawing/2014/main" id="{559C0F2E-D1E1-4FCB-95DC-CEB6B87EB32E}"/>
                </a:ext>
              </a:extLst>
            </p:cNvPr>
            <p:cNvGrpSpPr>
              <a:grpSpLocks/>
            </p:cNvGrpSpPr>
            <p:nvPr/>
          </p:nvGrpSpPr>
          <p:grpSpPr bwMode="auto">
            <a:xfrm>
              <a:off x="3096" y="4622"/>
              <a:ext cx="4422" cy="923"/>
              <a:chOff x="3096" y="4622"/>
              <a:chExt cx="4422" cy="923"/>
            </a:xfrm>
          </p:grpSpPr>
          <p:sp>
            <p:nvSpPr>
              <p:cNvPr id="124051" name="Freeform 98">
                <a:extLst>
                  <a:ext uri="{FF2B5EF4-FFF2-40B4-BE49-F238E27FC236}">
                    <a16:creationId xmlns:a16="http://schemas.microsoft.com/office/drawing/2014/main" id="{8B698B01-1F13-429E-930B-A26932784016}"/>
                  </a:ext>
                </a:extLst>
              </p:cNvPr>
              <p:cNvSpPr>
                <a:spLocks noEditPoints="1"/>
              </p:cNvSpPr>
              <p:nvPr/>
            </p:nvSpPr>
            <p:spPr bwMode="auto">
              <a:xfrm>
                <a:off x="3096" y="4665"/>
                <a:ext cx="1462" cy="853"/>
              </a:xfrm>
              <a:custGeom>
                <a:avLst/>
                <a:gdLst>
                  <a:gd name="T0" fmla="*/ 1360 w 1411"/>
                  <a:gd name="T1" fmla="*/ 777 h 853"/>
                  <a:gd name="T2" fmla="*/ 1398 w 1411"/>
                  <a:gd name="T3" fmla="*/ 819 h 853"/>
                  <a:gd name="T4" fmla="*/ 1331 w 1411"/>
                  <a:gd name="T5" fmla="*/ 733 h 853"/>
                  <a:gd name="T6" fmla="*/ 1293 w 1411"/>
                  <a:gd name="T7" fmla="*/ 662 h 853"/>
                  <a:gd name="T8" fmla="*/ 1327 w 1411"/>
                  <a:gd name="T9" fmla="*/ 691 h 853"/>
                  <a:gd name="T10" fmla="*/ 1331 w 1411"/>
                  <a:gd name="T11" fmla="*/ 733 h 853"/>
                  <a:gd name="T12" fmla="*/ 1234 w 1411"/>
                  <a:gd name="T13" fmla="*/ 538 h 853"/>
                  <a:gd name="T14" fmla="*/ 1285 w 1411"/>
                  <a:gd name="T15" fmla="*/ 609 h 853"/>
                  <a:gd name="T16" fmla="*/ 1192 w 1411"/>
                  <a:gd name="T17" fmla="*/ 473 h 853"/>
                  <a:gd name="T18" fmla="*/ 1167 w 1411"/>
                  <a:gd name="T19" fmla="*/ 420 h 853"/>
                  <a:gd name="T20" fmla="*/ 1205 w 1411"/>
                  <a:gd name="T21" fmla="*/ 470 h 853"/>
                  <a:gd name="T22" fmla="*/ 1133 w 1411"/>
                  <a:gd name="T23" fmla="*/ 376 h 853"/>
                  <a:gd name="T24" fmla="*/ 1091 w 1411"/>
                  <a:gd name="T25" fmla="*/ 318 h 853"/>
                  <a:gd name="T26" fmla="*/ 1121 w 1411"/>
                  <a:gd name="T27" fmla="*/ 336 h 853"/>
                  <a:gd name="T28" fmla="*/ 1146 w 1411"/>
                  <a:gd name="T29" fmla="*/ 378 h 853"/>
                  <a:gd name="T30" fmla="*/ 1045 w 1411"/>
                  <a:gd name="T31" fmla="*/ 258 h 853"/>
                  <a:gd name="T32" fmla="*/ 1016 w 1411"/>
                  <a:gd name="T33" fmla="*/ 210 h 853"/>
                  <a:gd name="T34" fmla="*/ 1016 w 1411"/>
                  <a:gd name="T35" fmla="*/ 200 h 853"/>
                  <a:gd name="T36" fmla="*/ 1054 w 1411"/>
                  <a:gd name="T37" fmla="*/ 242 h 853"/>
                  <a:gd name="T38" fmla="*/ 1058 w 1411"/>
                  <a:gd name="T39" fmla="*/ 268 h 853"/>
                  <a:gd name="T40" fmla="*/ 953 w 1411"/>
                  <a:gd name="T41" fmla="*/ 137 h 853"/>
                  <a:gd name="T42" fmla="*/ 919 w 1411"/>
                  <a:gd name="T43" fmla="*/ 108 h 853"/>
                  <a:gd name="T44" fmla="*/ 940 w 1411"/>
                  <a:gd name="T45" fmla="*/ 111 h 853"/>
                  <a:gd name="T46" fmla="*/ 974 w 1411"/>
                  <a:gd name="T47" fmla="*/ 147 h 853"/>
                  <a:gd name="T48" fmla="*/ 877 w 1411"/>
                  <a:gd name="T49" fmla="*/ 69 h 853"/>
                  <a:gd name="T50" fmla="*/ 840 w 1411"/>
                  <a:gd name="T51" fmla="*/ 48 h 853"/>
                  <a:gd name="T52" fmla="*/ 802 w 1411"/>
                  <a:gd name="T53" fmla="*/ 27 h 853"/>
                  <a:gd name="T54" fmla="*/ 840 w 1411"/>
                  <a:gd name="T55" fmla="*/ 37 h 853"/>
                  <a:gd name="T56" fmla="*/ 877 w 1411"/>
                  <a:gd name="T57" fmla="*/ 58 h 853"/>
                  <a:gd name="T58" fmla="*/ 747 w 1411"/>
                  <a:gd name="T59" fmla="*/ 11 h 853"/>
                  <a:gd name="T60" fmla="*/ 655 w 1411"/>
                  <a:gd name="T61" fmla="*/ 8 h 853"/>
                  <a:gd name="T62" fmla="*/ 743 w 1411"/>
                  <a:gd name="T63" fmla="*/ 11 h 853"/>
                  <a:gd name="T64" fmla="*/ 562 w 1411"/>
                  <a:gd name="T65" fmla="*/ 53 h 853"/>
                  <a:gd name="T66" fmla="*/ 529 w 1411"/>
                  <a:gd name="T67" fmla="*/ 74 h 853"/>
                  <a:gd name="T68" fmla="*/ 504 w 1411"/>
                  <a:gd name="T69" fmla="*/ 79 h 853"/>
                  <a:gd name="T70" fmla="*/ 533 w 1411"/>
                  <a:gd name="T71" fmla="*/ 55 h 853"/>
                  <a:gd name="T72" fmla="*/ 571 w 1411"/>
                  <a:gd name="T73" fmla="*/ 34 h 853"/>
                  <a:gd name="T74" fmla="*/ 474 w 1411"/>
                  <a:gd name="T75" fmla="*/ 126 h 853"/>
                  <a:gd name="T76" fmla="*/ 437 w 1411"/>
                  <a:gd name="T77" fmla="*/ 158 h 853"/>
                  <a:gd name="T78" fmla="*/ 411 w 1411"/>
                  <a:gd name="T79" fmla="*/ 179 h 853"/>
                  <a:gd name="T80" fmla="*/ 432 w 1411"/>
                  <a:gd name="T81" fmla="*/ 153 h 853"/>
                  <a:gd name="T82" fmla="*/ 462 w 1411"/>
                  <a:gd name="T83" fmla="*/ 116 h 853"/>
                  <a:gd name="T84" fmla="*/ 386 w 1411"/>
                  <a:gd name="T85" fmla="*/ 223 h 853"/>
                  <a:gd name="T86" fmla="*/ 348 w 1411"/>
                  <a:gd name="T87" fmla="*/ 273 h 853"/>
                  <a:gd name="T88" fmla="*/ 336 w 1411"/>
                  <a:gd name="T89" fmla="*/ 271 h 853"/>
                  <a:gd name="T90" fmla="*/ 374 w 1411"/>
                  <a:gd name="T91" fmla="*/ 216 h 853"/>
                  <a:gd name="T92" fmla="*/ 306 w 1411"/>
                  <a:gd name="T93" fmla="*/ 334 h 853"/>
                  <a:gd name="T94" fmla="*/ 269 w 1411"/>
                  <a:gd name="T95" fmla="*/ 391 h 853"/>
                  <a:gd name="T96" fmla="*/ 264 w 1411"/>
                  <a:gd name="T97" fmla="*/ 373 h 853"/>
                  <a:gd name="T98" fmla="*/ 302 w 1411"/>
                  <a:gd name="T99" fmla="*/ 323 h 853"/>
                  <a:gd name="T100" fmla="*/ 222 w 1411"/>
                  <a:gd name="T101" fmla="*/ 473 h 853"/>
                  <a:gd name="T102" fmla="*/ 185 w 1411"/>
                  <a:gd name="T103" fmla="*/ 512 h 853"/>
                  <a:gd name="T104" fmla="*/ 214 w 1411"/>
                  <a:gd name="T105" fmla="*/ 454 h 853"/>
                  <a:gd name="T106" fmla="*/ 168 w 1411"/>
                  <a:gd name="T107" fmla="*/ 559 h 853"/>
                  <a:gd name="T108" fmla="*/ 113 w 1411"/>
                  <a:gd name="T109" fmla="*/ 630 h 853"/>
                  <a:gd name="T110" fmla="*/ 159 w 1411"/>
                  <a:gd name="T111" fmla="*/ 554 h 853"/>
                  <a:gd name="T112" fmla="*/ 71 w 1411"/>
                  <a:gd name="T113" fmla="*/ 746 h 853"/>
                  <a:gd name="T114" fmla="*/ 75 w 1411"/>
                  <a:gd name="T115" fmla="*/ 698 h 853"/>
                  <a:gd name="T116" fmla="*/ 105 w 1411"/>
                  <a:gd name="T117" fmla="*/ 677 h 853"/>
                  <a:gd name="T118" fmla="*/ 0 w 1411"/>
                  <a:gd name="T119" fmla="*/ 840 h 853"/>
                  <a:gd name="T120" fmla="*/ 42 w 1411"/>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1"/>
                  <a:gd name="T184" fmla="*/ 0 h 853"/>
                  <a:gd name="T185" fmla="*/ 1411 w 1411"/>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1" h="853">
                    <a:moveTo>
                      <a:pt x="1394" y="851"/>
                    </a:moveTo>
                    <a:lnTo>
                      <a:pt x="1390" y="835"/>
                    </a:lnTo>
                    <a:lnTo>
                      <a:pt x="1390" y="838"/>
                    </a:lnTo>
                    <a:lnTo>
                      <a:pt x="1385" y="830"/>
                    </a:lnTo>
                    <a:lnTo>
                      <a:pt x="1381" y="827"/>
                    </a:lnTo>
                    <a:lnTo>
                      <a:pt x="1381" y="822"/>
                    </a:lnTo>
                    <a:lnTo>
                      <a:pt x="1373" y="814"/>
                    </a:lnTo>
                    <a:lnTo>
                      <a:pt x="1369" y="798"/>
                    </a:lnTo>
                    <a:lnTo>
                      <a:pt x="1369" y="801"/>
                    </a:lnTo>
                    <a:lnTo>
                      <a:pt x="1360" y="793"/>
                    </a:lnTo>
                    <a:lnTo>
                      <a:pt x="1360" y="790"/>
                    </a:lnTo>
                    <a:lnTo>
                      <a:pt x="1360" y="780"/>
                    </a:lnTo>
                    <a:lnTo>
                      <a:pt x="1360" y="777"/>
                    </a:lnTo>
                    <a:lnTo>
                      <a:pt x="1360" y="775"/>
                    </a:lnTo>
                    <a:lnTo>
                      <a:pt x="1364" y="775"/>
                    </a:lnTo>
                    <a:lnTo>
                      <a:pt x="1369" y="775"/>
                    </a:lnTo>
                    <a:lnTo>
                      <a:pt x="1373" y="775"/>
                    </a:lnTo>
                    <a:lnTo>
                      <a:pt x="1373" y="777"/>
                    </a:lnTo>
                    <a:lnTo>
                      <a:pt x="1373" y="780"/>
                    </a:lnTo>
                    <a:lnTo>
                      <a:pt x="1377" y="790"/>
                    </a:lnTo>
                    <a:lnTo>
                      <a:pt x="1377" y="788"/>
                    </a:lnTo>
                    <a:lnTo>
                      <a:pt x="1381" y="796"/>
                    </a:lnTo>
                    <a:lnTo>
                      <a:pt x="1390" y="811"/>
                    </a:lnTo>
                    <a:lnTo>
                      <a:pt x="1390" y="809"/>
                    </a:lnTo>
                    <a:lnTo>
                      <a:pt x="1394" y="817"/>
                    </a:lnTo>
                    <a:lnTo>
                      <a:pt x="1398" y="819"/>
                    </a:lnTo>
                    <a:lnTo>
                      <a:pt x="1398" y="824"/>
                    </a:lnTo>
                    <a:lnTo>
                      <a:pt x="1406" y="832"/>
                    </a:lnTo>
                    <a:lnTo>
                      <a:pt x="1411" y="848"/>
                    </a:lnTo>
                    <a:lnTo>
                      <a:pt x="1411" y="851"/>
                    </a:lnTo>
                    <a:lnTo>
                      <a:pt x="1406" y="853"/>
                    </a:lnTo>
                    <a:lnTo>
                      <a:pt x="1402" y="853"/>
                    </a:lnTo>
                    <a:lnTo>
                      <a:pt x="1398" y="853"/>
                    </a:lnTo>
                    <a:lnTo>
                      <a:pt x="1394" y="853"/>
                    </a:lnTo>
                    <a:lnTo>
                      <a:pt x="1394" y="851"/>
                    </a:lnTo>
                    <a:close/>
                    <a:moveTo>
                      <a:pt x="1331" y="733"/>
                    </a:moveTo>
                    <a:lnTo>
                      <a:pt x="1327"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6" y="657"/>
                    </a:lnTo>
                    <a:lnTo>
                      <a:pt x="1310" y="659"/>
                    </a:lnTo>
                    <a:lnTo>
                      <a:pt x="1310" y="662"/>
                    </a:lnTo>
                    <a:lnTo>
                      <a:pt x="1314" y="662"/>
                    </a:lnTo>
                    <a:lnTo>
                      <a:pt x="1318" y="677"/>
                    </a:lnTo>
                    <a:lnTo>
                      <a:pt x="1327" y="683"/>
                    </a:lnTo>
                    <a:lnTo>
                      <a:pt x="1327" y="685"/>
                    </a:lnTo>
                    <a:lnTo>
                      <a:pt x="1327" y="693"/>
                    </a:lnTo>
                    <a:lnTo>
                      <a:pt x="1327" y="691"/>
                    </a:lnTo>
                    <a:lnTo>
                      <a:pt x="1335" y="698"/>
                    </a:lnTo>
                    <a:lnTo>
                      <a:pt x="1339" y="709"/>
                    </a:lnTo>
                    <a:lnTo>
                      <a:pt x="1343" y="722"/>
                    </a:lnTo>
                    <a:lnTo>
                      <a:pt x="1339" y="719"/>
                    </a:lnTo>
                    <a:lnTo>
                      <a:pt x="1348" y="727"/>
                    </a:lnTo>
                    <a:lnTo>
                      <a:pt x="1348" y="730"/>
                    </a:lnTo>
                    <a:lnTo>
                      <a:pt x="1348" y="733"/>
                    </a:lnTo>
                    <a:lnTo>
                      <a:pt x="1343" y="735"/>
                    </a:lnTo>
                    <a:lnTo>
                      <a:pt x="1339" y="735"/>
                    </a:lnTo>
                    <a:lnTo>
                      <a:pt x="1335" y="735"/>
                    </a:lnTo>
                    <a:lnTo>
                      <a:pt x="1331" y="733"/>
                    </a:lnTo>
                    <a:close/>
                    <a:moveTo>
                      <a:pt x="1268" y="615"/>
                    </a:moveTo>
                    <a:lnTo>
                      <a:pt x="1268" y="615"/>
                    </a:lnTo>
                    <a:lnTo>
                      <a:pt x="1259" y="599"/>
                    </a:lnTo>
                    <a:lnTo>
                      <a:pt x="1264" y="599"/>
                    </a:lnTo>
                    <a:lnTo>
                      <a:pt x="1255" y="594"/>
                    </a:lnTo>
                    <a:lnTo>
                      <a:pt x="1255" y="591"/>
                    </a:lnTo>
                    <a:lnTo>
                      <a:pt x="1247" y="578"/>
                    </a:lnTo>
                    <a:lnTo>
                      <a:pt x="1243" y="570"/>
                    </a:lnTo>
                    <a:lnTo>
                      <a:pt x="1230" y="544"/>
                    </a:lnTo>
                    <a:lnTo>
                      <a:pt x="1230" y="541"/>
                    </a:lnTo>
                    <a:lnTo>
                      <a:pt x="1234" y="538"/>
                    </a:lnTo>
                    <a:lnTo>
                      <a:pt x="1238" y="538"/>
                    </a:lnTo>
                    <a:lnTo>
                      <a:pt x="1243" y="538"/>
                    </a:lnTo>
                    <a:lnTo>
                      <a:pt x="1247" y="541"/>
                    </a:lnTo>
                    <a:lnTo>
                      <a:pt x="1259" y="567"/>
                    </a:lnTo>
                    <a:lnTo>
                      <a:pt x="1255" y="565"/>
                    </a:lnTo>
                    <a:lnTo>
                      <a:pt x="1264" y="573"/>
                    </a:lnTo>
                    <a:lnTo>
                      <a:pt x="1272" y="588"/>
                    </a:lnTo>
                    <a:lnTo>
                      <a:pt x="1268" y="588"/>
                    </a:lnTo>
                    <a:lnTo>
                      <a:pt x="1276" y="596"/>
                    </a:lnTo>
                    <a:lnTo>
                      <a:pt x="1285" y="612"/>
                    </a:lnTo>
                    <a:lnTo>
                      <a:pt x="1285" y="609"/>
                    </a:lnTo>
                    <a:lnTo>
                      <a:pt x="1285" y="612"/>
                    </a:lnTo>
                    <a:lnTo>
                      <a:pt x="1285"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80" y="457"/>
                    </a:lnTo>
                    <a:lnTo>
                      <a:pt x="1180" y="460"/>
                    </a:lnTo>
                    <a:lnTo>
                      <a:pt x="1175" y="452"/>
                    </a:lnTo>
                    <a:lnTo>
                      <a:pt x="1167" y="436"/>
                    </a:lnTo>
                    <a:lnTo>
                      <a:pt x="1163" y="431"/>
                    </a:lnTo>
                    <a:lnTo>
                      <a:pt x="1163" y="428"/>
                    </a:lnTo>
                    <a:lnTo>
                      <a:pt x="1159" y="428"/>
                    </a:lnTo>
                    <a:lnTo>
                      <a:pt x="1159"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1"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8"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8" y="210"/>
                    </a:lnTo>
                    <a:lnTo>
                      <a:pt x="1008" y="208"/>
                    </a:lnTo>
                    <a:lnTo>
                      <a:pt x="1008" y="205"/>
                    </a:lnTo>
                    <a:lnTo>
                      <a:pt x="1008" y="202"/>
                    </a:lnTo>
                    <a:lnTo>
                      <a:pt x="1008"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6" y="158"/>
                    </a:lnTo>
                    <a:lnTo>
                      <a:pt x="961" y="155"/>
                    </a:lnTo>
                    <a:lnTo>
                      <a:pt x="953" y="139"/>
                    </a:lnTo>
                    <a:lnTo>
                      <a:pt x="961" y="145"/>
                    </a:lnTo>
                    <a:lnTo>
                      <a:pt x="957" y="145"/>
                    </a:lnTo>
                    <a:lnTo>
                      <a:pt x="953" y="142"/>
                    </a:lnTo>
                    <a:lnTo>
                      <a:pt x="949" y="139"/>
                    </a:lnTo>
                    <a:lnTo>
                      <a:pt x="945" y="132"/>
                    </a:lnTo>
                    <a:lnTo>
                      <a:pt x="953" y="137"/>
                    </a:lnTo>
                    <a:lnTo>
                      <a:pt x="949" y="137"/>
                    </a:lnTo>
                    <a:lnTo>
                      <a:pt x="940" y="134"/>
                    </a:lnTo>
                    <a:lnTo>
                      <a:pt x="940" y="132"/>
                    </a:lnTo>
                    <a:lnTo>
                      <a:pt x="932" y="118"/>
                    </a:lnTo>
                    <a:lnTo>
                      <a:pt x="940" y="121"/>
                    </a:lnTo>
                    <a:lnTo>
                      <a:pt x="936" y="121"/>
                    </a:lnTo>
                    <a:lnTo>
                      <a:pt x="928" y="121"/>
                    </a:lnTo>
                    <a:lnTo>
                      <a:pt x="928" y="118"/>
                    </a:lnTo>
                    <a:lnTo>
                      <a:pt x="924" y="111"/>
                    </a:lnTo>
                    <a:lnTo>
                      <a:pt x="932" y="113"/>
                    </a:lnTo>
                    <a:lnTo>
                      <a:pt x="928" y="113"/>
                    </a:lnTo>
                    <a:lnTo>
                      <a:pt x="924" y="113"/>
                    </a:lnTo>
                    <a:lnTo>
                      <a:pt x="919" y="111"/>
                    </a:lnTo>
                    <a:lnTo>
                      <a:pt x="919" y="108"/>
                    </a:lnTo>
                    <a:lnTo>
                      <a:pt x="919" y="105"/>
                    </a:lnTo>
                    <a:lnTo>
                      <a:pt x="924"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5" y="113"/>
                    </a:lnTo>
                    <a:lnTo>
                      <a:pt x="949" y="116"/>
                    </a:lnTo>
                    <a:lnTo>
                      <a:pt x="957" y="129"/>
                    </a:lnTo>
                    <a:lnTo>
                      <a:pt x="949" y="126"/>
                    </a:lnTo>
                    <a:lnTo>
                      <a:pt x="953" y="126"/>
                    </a:lnTo>
                    <a:lnTo>
                      <a:pt x="957" y="126"/>
                    </a:lnTo>
                    <a:lnTo>
                      <a:pt x="961" y="129"/>
                    </a:lnTo>
                    <a:lnTo>
                      <a:pt x="966" y="137"/>
                    </a:lnTo>
                    <a:lnTo>
                      <a:pt x="957" y="134"/>
                    </a:lnTo>
                    <a:lnTo>
                      <a:pt x="961" y="134"/>
                    </a:lnTo>
                    <a:lnTo>
                      <a:pt x="970" y="134"/>
                    </a:lnTo>
                    <a:lnTo>
                      <a:pt x="970" y="137"/>
                    </a:lnTo>
                    <a:lnTo>
                      <a:pt x="978" y="153"/>
                    </a:lnTo>
                    <a:lnTo>
                      <a:pt x="970" y="147"/>
                    </a:lnTo>
                    <a:lnTo>
                      <a:pt x="974" y="147"/>
                    </a:lnTo>
                    <a:lnTo>
                      <a:pt x="982" y="150"/>
                    </a:lnTo>
                    <a:lnTo>
                      <a:pt x="982" y="153"/>
                    </a:lnTo>
                    <a:lnTo>
                      <a:pt x="987" y="160"/>
                    </a:lnTo>
                    <a:lnTo>
                      <a:pt x="987"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1" y="66"/>
                    </a:lnTo>
                    <a:lnTo>
                      <a:pt x="856" y="61"/>
                    </a:lnTo>
                    <a:lnTo>
                      <a:pt x="865" y="63"/>
                    </a:lnTo>
                    <a:lnTo>
                      <a:pt x="861" y="63"/>
                    </a:lnTo>
                    <a:lnTo>
                      <a:pt x="856" y="61"/>
                    </a:lnTo>
                    <a:lnTo>
                      <a:pt x="852" y="61"/>
                    </a:lnTo>
                    <a:lnTo>
                      <a:pt x="848" y="53"/>
                    </a:lnTo>
                    <a:lnTo>
                      <a:pt x="852" y="55"/>
                    </a:lnTo>
                    <a:lnTo>
                      <a:pt x="848" y="55"/>
                    </a:lnTo>
                    <a:lnTo>
                      <a:pt x="844" y="55"/>
                    </a:lnTo>
                    <a:lnTo>
                      <a:pt x="840" y="53"/>
                    </a:lnTo>
                    <a:lnTo>
                      <a:pt x="835" y="45"/>
                    </a:lnTo>
                    <a:lnTo>
                      <a:pt x="840" y="48"/>
                    </a:lnTo>
                    <a:lnTo>
                      <a:pt x="835" y="48"/>
                    </a:lnTo>
                    <a:lnTo>
                      <a:pt x="831" y="48"/>
                    </a:lnTo>
                    <a:lnTo>
                      <a:pt x="827" y="45"/>
                    </a:lnTo>
                    <a:lnTo>
                      <a:pt x="819" y="37"/>
                    </a:lnTo>
                    <a:lnTo>
                      <a:pt x="827" y="40"/>
                    </a:lnTo>
                    <a:lnTo>
                      <a:pt x="819"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9" y="24"/>
                    </a:lnTo>
                    <a:lnTo>
                      <a:pt x="823" y="27"/>
                    </a:lnTo>
                    <a:lnTo>
                      <a:pt x="827" y="34"/>
                    </a:lnTo>
                    <a:lnTo>
                      <a:pt x="819" y="29"/>
                    </a:lnTo>
                    <a:lnTo>
                      <a:pt x="827" y="29"/>
                    </a:lnTo>
                    <a:lnTo>
                      <a:pt x="831" y="29"/>
                    </a:lnTo>
                    <a:lnTo>
                      <a:pt x="835" y="32"/>
                    </a:lnTo>
                    <a:lnTo>
                      <a:pt x="844" y="40"/>
                    </a:lnTo>
                    <a:lnTo>
                      <a:pt x="835" y="37"/>
                    </a:lnTo>
                    <a:lnTo>
                      <a:pt x="840" y="37"/>
                    </a:lnTo>
                    <a:lnTo>
                      <a:pt x="844" y="37"/>
                    </a:lnTo>
                    <a:lnTo>
                      <a:pt x="848" y="40"/>
                    </a:lnTo>
                    <a:lnTo>
                      <a:pt x="856" y="48"/>
                    </a:lnTo>
                    <a:lnTo>
                      <a:pt x="848" y="45"/>
                    </a:lnTo>
                    <a:lnTo>
                      <a:pt x="852" y="45"/>
                    </a:lnTo>
                    <a:lnTo>
                      <a:pt x="856" y="45"/>
                    </a:lnTo>
                    <a:lnTo>
                      <a:pt x="861" y="48"/>
                    </a:lnTo>
                    <a:lnTo>
                      <a:pt x="869" y="55"/>
                    </a:lnTo>
                    <a:lnTo>
                      <a:pt x="861" y="53"/>
                    </a:lnTo>
                    <a:lnTo>
                      <a:pt x="865" y="53"/>
                    </a:lnTo>
                    <a:lnTo>
                      <a:pt x="869" y="53"/>
                    </a:lnTo>
                    <a:lnTo>
                      <a:pt x="869" y="55"/>
                    </a:lnTo>
                    <a:lnTo>
                      <a:pt x="877" y="61"/>
                    </a:lnTo>
                    <a:lnTo>
                      <a:pt x="869" y="58"/>
                    </a:lnTo>
                    <a:lnTo>
                      <a:pt x="877" y="58"/>
                    </a:lnTo>
                    <a:lnTo>
                      <a:pt x="882" y="61"/>
                    </a:lnTo>
                    <a:lnTo>
                      <a:pt x="890" y="69"/>
                    </a:lnTo>
                    <a:lnTo>
                      <a:pt x="890" y="71"/>
                    </a:lnTo>
                    <a:lnTo>
                      <a:pt x="890" y="74"/>
                    </a:lnTo>
                    <a:lnTo>
                      <a:pt x="886" y="76"/>
                    </a:lnTo>
                    <a:lnTo>
                      <a:pt x="882"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30" y="13"/>
                    </a:lnTo>
                    <a:lnTo>
                      <a:pt x="634" y="11"/>
                    </a:lnTo>
                    <a:lnTo>
                      <a:pt x="634" y="8"/>
                    </a:lnTo>
                    <a:lnTo>
                      <a:pt x="638" y="8"/>
                    </a:lnTo>
                    <a:lnTo>
                      <a:pt x="655" y="8"/>
                    </a:lnTo>
                    <a:lnTo>
                      <a:pt x="646" y="11"/>
                    </a:lnTo>
                    <a:lnTo>
                      <a:pt x="655" y="3"/>
                    </a:lnTo>
                    <a:lnTo>
                      <a:pt x="655" y="0"/>
                    </a:lnTo>
                    <a:lnTo>
                      <a:pt x="659" y="0"/>
                    </a:lnTo>
                    <a:lnTo>
                      <a:pt x="747" y="0"/>
                    </a:lnTo>
                    <a:lnTo>
                      <a:pt x="751" y="0"/>
                    </a:lnTo>
                    <a:lnTo>
                      <a:pt x="756" y="3"/>
                    </a:lnTo>
                    <a:lnTo>
                      <a:pt x="756" y="6"/>
                    </a:lnTo>
                    <a:lnTo>
                      <a:pt x="756" y="8"/>
                    </a:lnTo>
                    <a:lnTo>
                      <a:pt x="756"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9" y="118"/>
                    </a:moveTo>
                    <a:lnTo>
                      <a:pt x="470" y="126"/>
                    </a:lnTo>
                    <a:lnTo>
                      <a:pt x="474" y="126"/>
                    </a:lnTo>
                    <a:lnTo>
                      <a:pt x="470" y="132"/>
                    </a:lnTo>
                    <a:lnTo>
                      <a:pt x="466" y="134"/>
                    </a:lnTo>
                    <a:lnTo>
                      <a:pt x="462" y="137"/>
                    </a:lnTo>
                    <a:lnTo>
                      <a:pt x="453" y="137"/>
                    </a:lnTo>
                    <a:lnTo>
                      <a:pt x="462" y="132"/>
                    </a:lnTo>
                    <a:lnTo>
                      <a:pt x="458" y="139"/>
                    </a:lnTo>
                    <a:lnTo>
                      <a:pt x="458" y="142"/>
                    </a:lnTo>
                    <a:lnTo>
                      <a:pt x="453" y="145"/>
                    </a:lnTo>
                    <a:lnTo>
                      <a:pt x="449" y="145"/>
                    </a:lnTo>
                    <a:lnTo>
                      <a:pt x="453" y="142"/>
                    </a:lnTo>
                    <a:lnTo>
                      <a:pt x="449" y="147"/>
                    </a:lnTo>
                    <a:lnTo>
                      <a:pt x="445" y="155"/>
                    </a:lnTo>
                    <a:lnTo>
                      <a:pt x="445" y="158"/>
                    </a:lnTo>
                    <a:lnTo>
                      <a:pt x="437" y="158"/>
                    </a:lnTo>
                    <a:lnTo>
                      <a:pt x="441" y="155"/>
                    </a:lnTo>
                    <a:lnTo>
                      <a:pt x="437" y="163"/>
                    </a:lnTo>
                    <a:lnTo>
                      <a:pt x="432" y="168"/>
                    </a:lnTo>
                    <a:lnTo>
                      <a:pt x="432" y="171"/>
                    </a:lnTo>
                    <a:lnTo>
                      <a:pt x="424" y="174"/>
                    </a:lnTo>
                    <a:lnTo>
                      <a:pt x="420" y="174"/>
                    </a:lnTo>
                    <a:lnTo>
                      <a:pt x="428" y="168"/>
                    </a:lnTo>
                    <a:lnTo>
                      <a:pt x="424" y="176"/>
                    </a:lnTo>
                    <a:lnTo>
                      <a:pt x="424" y="179"/>
                    </a:lnTo>
                    <a:lnTo>
                      <a:pt x="420" y="179"/>
                    </a:lnTo>
                    <a:lnTo>
                      <a:pt x="416" y="179"/>
                    </a:lnTo>
                    <a:lnTo>
                      <a:pt x="411" y="179"/>
                    </a:lnTo>
                    <a:lnTo>
                      <a:pt x="407" y="176"/>
                    </a:lnTo>
                    <a:lnTo>
                      <a:pt x="407" y="174"/>
                    </a:lnTo>
                    <a:lnTo>
                      <a:pt x="411" y="166"/>
                    </a:lnTo>
                    <a:lnTo>
                      <a:pt x="416" y="163"/>
                    </a:lnTo>
                    <a:lnTo>
                      <a:pt x="420" y="163"/>
                    </a:lnTo>
                    <a:lnTo>
                      <a:pt x="424" y="163"/>
                    </a:lnTo>
                    <a:lnTo>
                      <a:pt x="416" y="166"/>
                    </a:lnTo>
                    <a:lnTo>
                      <a:pt x="420" y="160"/>
                    </a:lnTo>
                    <a:lnTo>
                      <a:pt x="420" y="158"/>
                    </a:lnTo>
                    <a:lnTo>
                      <a:pt x="428" y="150"/>
                    </a:lnTo>
                    <a:lnTo>
                      <a:pt x="432" y="150"/>
                    </a:lnTo>
                    <a:lnTo>
                      <a:pt x="437"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8" y="121"/>
                    </a:lnTo>
                    <a:lnTo>
                      <a:pt x="462" y="116"/>
                    </a:lnTo>
                    <a:lnTo>
                      <a:pt x="466" y="113"/>
                    </a:lnTo>
                    <a:lnTo>
                      <a:pt x="470" y="113"/>
                    </a:lnTo>
                    <a:lnTo>
                      <a:pt x="474" y="113"/>
                    </a:lnTo>
                    <a:lnTo>
                      <a:pt x="479" y="116"/>
                    </a:lnTo>
                    <a:lnTo>
                      <a:pt x="479" y="118"/>
                    </a:lnTo>
                    <a:close/>
                    <a:moveTo>
                      <a:pt x="390" y="218"/>
                    </a:moveTo>
                    <a:lnTo>
                      <a:pt x="390" y="221"/>
                    </a:lnTo>
                    <a:lnTo>
                      <a:pt x="386" y="223"/>
                    </a:lnTo>
                    <a:lnTo>
                      <a:pt x="382" y="226"/>
                    </a:lnTo>
                    <a:lnTo>
                      <a:pt x="378" y="226"/>
                    </a:lnTo>
                    <a:lnTo>
                      <a:pt x="386" y="223"/>
                    </a:lnTo>
                    <a:lnTo>
                      <a:pt x="378" y="229"/>
                    </a:lnTo>
                    <a:lnTo>
                      <a:pt x="378" y="237"/>
                    </a:lnTo>
                    <a:lnTo>
                      <a:pt x="374"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2"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3" y="242"/>
                    </a:lnTo>
                    <a:lnTo>
                      <a:pt x="353" y="239"/>
                    </a:lnTo>
                    <a:lnTo>
                      <a:pt x="361" y="231"/>
                    </a:lnTo>
                    <a:lnTo>
                      <a:pt x="361" y="234"/>
                    </a:lnTo>
                    <a:lnTo>
                      <a:pt x="361" y="226"/>
                    </a:lnTo>
                    <a:lnTo>
                      <a:pt x="365" y="226"/>
                    </a:lnTo>
                    <a:lnTo>
                      <a:pt x="369" y="218"/>
                    </a:lnTo>
                    <a:lnTo>
                      <a:pt x="374" y="216"/>
                    </a:lnTo>
                    <a:lnTo>
                      <a:pt x="378" y="216"/>
                    </a:lnTo>
                    <a:lnTo>
                      <a:pt x="382" y="216"/>
                    </a:lnTo>
                    <a:lnTo>
                      <a:pt x="374" y="218"/>
                    </a:lnTo>
                    <a:lnTo>
                      <a:pt x="374" y="216"/>
                    </a:lnTo>
                    <a:lnTo>
                      <a:pt x="378" y="213"/>
                    </a:lnTo>
                    <a:lnTo>
                      <a:pt x="382" y="213"/>
                    </a:lnTo>
                    <a:lnTo>
                      <a:pt x="386" y="213"/>
                    </a:lnTo>
                    <a:lnTo>
                      <a:pt x="390" y="216"/>
                    </a:lnTo>
                    <a:lnTo>
                      <a:pt x="390" y="218"/>
                    </a:lnTo>
                    <a:close/>
                    <a:moveTo>
                      <a:pt x="311" y="331"/>
                    </a:moveTo>
                    <a:lnTo>
                      <a:pt x="306" y="334"/>
                    </a:lnTo>
                    <a:lnTo>
                      <a:pt x="306" y="331"/>
                    </a:lnTo>
                    <a:lnTo>
                      <a:pt x="306" y="339"/>
                    </a:lnTo>
                    <a:lnTo>
                      <a:pt x="302" y="342"/>
                    </a:lnTo>
                    <a:lnTo>
                      <a:pt x="298" y="344"/>
                    </a:lnTo>
                    <a:lnTo>
                      <a:pt x="290" y="344"/>
                    </a:lnTo>
                    <a:lnTo>
                      <a:pt x="298" y="339"/>
                    </a:lnTo>
                    <a:lnTo>
                      <a:pt x="294" y="355"/>
                    </a:lnTo>
                    <a:lnTo>
                      <a:pt x="290" y="355"/>
                    </a:lnTo>
                    <a:lnTo>
                      <a:pt x="285" y="363"/>
                    </a:lnTo>
                    <a:lnTo>
                      <a:pt x="277" y="376"/>
                    </a:lnTo>
                    <a:lnTo>
                      <a:pt x="277" y="378"/>
                    </a:lnTo>
                    <a:lnTo>
                      <a:pt x="273" y="386"/>
                    </a:lnTo>
                    <a:lnTo>
                      <a:pt x="273" y="384"/>
                    </a:lnTo>
                    <a:lnTo>
                      <a:pt x="269" y="391"/>
                    </a:lnTo>
                    <a:lnTo>
                      <a:pt x="269"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9" y="360"/>
                    </a:lnTo>
                    <a:lnTo>
                      <a:pt x="269" y="357"/>
                    </a:lnTo>
                    <a:lnTo>
                      <a:pt x="277" y="349"/>
                    </a:lnTo>
                    <a:lnTo>
                      <a:pt x="277" y="352"/>
                    </a:lnTo>
                    <a:lnTo>
                      <a:pt x="281" y="336"/>
                    </a:lnTo>
                    <a:lnTo>
                      <a:pt x="285" y="334"/>
                    </a:lnTo>
                    <a:lnTo>
                      <a:pt x="290" y="334"/>
                    </a:lnTo>
                    <a:lnTo>
                      <a:pt x="298" y="334"/>
                    </a:lnTo>
                    <a:lnTo>
                      <a:pt x="290" y="336"/>
                    </a:lnTo>
                    <a:lnTo>
                      <a:pt x="294" y="328"/>
                    </a:lnTo>
                    <a:lnTo>
                      <a:pt x="294" y="326"/>
                    </a:lnTo>
                    <a:lnTo>
                      <a:pt x="298" y="323"/>
                    </a:lnTo>
                    <a:lnTo>
                      <a:pt x="302" y="323"/>
                    </a:lnTo>
                    <a:lnTo>
                      <a:pt x="306" y="323"/>
                    </a:lnTo>
                    <a:lnTo>
                      <a:pt x="311" y="323"/>
                    </a:lnTo>
                    <a:lnTo>
                      <a:pt x="311" y="326"/>
                    </a:lnTo>
                    <a:lnTo>
                      <a:pt x="311" y="328"/>
                    </a:lnTo>
                    <a:lnTo>
                      <a:pt x="311" y="331"/>
                    </a:lnTo>
                    <a:close/>
                    <a:moveTo>
                      <a:pt x="239" y="444"/>
                    </a:moveTo>
                    <a:lnTo>
                      <a:pt x="235" y="444"/>
                    </a:lnTo>
                    <a:lnTo>
                      <a:pt x="239" y="444"/>
                    </a:lnTo>
                    <a:lnTo>
                      <a:pt x="235" y="452"/>
                    </a:lnTo>
                    <a:lnTo>
                      <a:pt x="227" y="460"/>
                    </a:lnTo>
                    <a:lnTo>
                      <a:pt x="227" y="457"/>
                    </a:lnTo>
                    <a:lnTo>
                      <a:pt x="222" y="473"/>
                    </a:lnTo>
                    <a:lnTo>
                      <a:pt x="214" y="481"/>
                    </a:lnTo>
                    <a:lnTo>
                      <a:pt x="210" y="489"/>
                    </a:lnTo>
                    <a:lnTo>
                      <a:pt x="206" y="496"/>
                    </a:lnTo>
                    <a:lnTo>
                      <a:pt x="197" y="510"/>
                    </a:lnTo>
                    <a:lnTo>
                      <a:pt x="197" y="512"/>
                    </a:lnTo>
                    <a:lnTo>
                      <a:pt x="193" y="515"/>
                    </a:lnTo>
                    <a:lnTo>
                      <a:pt x="189" y="515"/>
                    </a:lnTo>
                    <a:lnTo>
                      <a:pt x="185" y="515"/>
                    </a:lnTo>
                    <a:lnTo>
                      <a:pt x="185" y="512"/>
                    </a:lnTo>
                    <a:lnTo>
                      <a:pt x="180" y="512"/>
                    </a:lnTo>
                    <a:lnTo>
                      <a:pt x="180" y="510"/>
                    </a:lnTo>
                    <a:lnTo>
                      <a:pt x="180" y="507"/>
                    </a:lnTo>
                    <a:lnTo>
                      <a:pt x="185" y="507"/>
                    </a:lnTo>
                    <a:lnTo>
                      <a:pt x="180" y="507"/>
                    </a:lnTo>
                    <a:lnTo>
                      <a:pt x="189" y="491"/>
                    </a:lnTo>
                    <a:lnTo>
                      <a:pt x="197" y="483"/>
                    </a:lnTo>
                    <a:lnTo>
                      <a:pt x="197" y="486"/>
                    </a:lnTo>
                    <a:lnTo>
                      <a:pt x="197" y="478"/>
                    </a:lnTo>
                    <a:lnTo>
                      <a:pt x="197" y="475"/>
                    </a:lnTo>
                    <a:lnTo>
                      <a:pt x="206" y="470"/>
                    </a:lnTo>
                    <a:lnTo>
                      <a:pt x="210" y="454"/>
                    </a:lnTo>
                    <a:lnTo>
                      <a:pt x="214" y="454"/>
                    </a:lnTo>
                    <a:lnTo>
                      <a:pt x="218" y="447"/>
                    </a:lnTo>
                    <a:lnTo>
                      <a:pt x="218" y="449"/>
                    </a:lnTo>
                    <a:lnTo>
                      <a:pt x="222" y="441"/>
                    </a:lnTo>
                    <a:lnTo>
                      <a:pt x="222" y="439"/>
                    </a:lnTo>
                    <a:lnTo>
                      <a:pt x="222" y="436"/>
                    </a:lnTo>
                    <a:lnTo>
                      <a:pt x="227" y="436"/>
                    </a:lnTo>
                    <a:lnTo>
                      <a:pt x="231" y="436"/>
                    </a:lnTo>
                    <a:lnTo>
                      <a:pt x="235" y="436"/>
                    </a:lnTo>
                    <a:lnTo>
                      <a:pt x="235" y="439"/>
                    </a:lnTo>
                    <a:lnTo>
                      <a:pt x="239" y="439"/>
                    </a:lnTo>
                    <a:lnTo>
                      <a:pt x="239" y="441"/>
                    </a:lnTo>
                    <a:lnTo>
                      <a:pt x="239" y="444"/>
                    </a:lnTo>
                    <a:close/>
                    <a:moveTo>
                      <a:pt x="168" y="559"/>
                    </a:moveTo>
                    <a:lnTo>
                      <a:pt x="151" y="599"/>
                    </a:lnTo>
                    <a:lnTo>
                      <a:pt x="143" y="607"/>
                    </a:lnTo>
                    <a:lnTo>
                      <a:pt x="143" y="615"/>
                    </a:lnTo>
                    <a:lnTo>
                      <a:pt x="138" y="615"/>
                    </a:lnTo>
                    <a:lnTo>
                      <a:pt x="134" y="622"/>
                    </a:lnTo>
                    <a:lnTo>
                      <a:pt x="134" y="620"/>
                    </a:lnTo>
                    <a:lnTo>
                      <a:pt x="130" y="630"/>
                    </a:lnTo>
                    <a:lnTo>
                      <a:pt x="126" y="633"/>
                    </a:lnTo>
                    <a:lnTo>
                      <a:pt x="122"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4"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052" name="Freeform 99">
                <a:extLst>
                  <a:ext uri="{FF2B5EF4-FFF2-40B4-BE49-F238E27FC236}">
                    <a16:creationId xmlns:a16="http://schemas.microsoft.com/office/drawing/2014/main" id="{51F131A7-1310-4B5A-BBF8-788F3B8276F1}"/>
                  </a:ext>
                </a:extLst>
              </p:cNvPr>
              <p:cNvSpPr>
                <a:spLocks noEditPoints="1"/>
              </p:cNvSpPr>
              <p:nvPr/>
            </p:nvSpPr>
            <p:spPr bwMode="auto">
              <a:xfrm>
                <a:off x="4572" y="4692"/>
                <a:ext cx="1462" cy="853"/>
              </a:xfrm>
              <a:custGeom>
                <a:avLst/>
                <a:gdLst>
                  <a:gd name="T0" fmla="*/ 1360 w 1411"/>
                  <a:gd name="T1" fmla="*/ 777 h 853"/>
                  <a:gd name="T2" fmla="*/ 1398 w 1411"/>
                  <a:gd name="T3" fmla="*/ 819 h 853"/>
                  <a:gd name="T4" fmla="*/ 1331 w 1411"/>
                  <a:gd name="T5" fmla="*/ 733 h 853"/>
                  <a:gd name="T6" fmla="*/ 1293 w 1411"/>
                  <a:gd name="T7" fmla="*/ 662 h 853"/>
                  <a:gd name="T8" fmla="*/ 1327 w 1411"/>
                  <a:gd name="T9" fmla="*/ 691 h 853"/>
                  <a:gd name="T10" fmla="*/ 1331 w 1411"/>
                  <a:gd name="T11" fmla="*/ 733 h 853"/>
                  <a:gd name="T12" fmla="*/ 1234 w 1411"/>
                  <a:gd name="T13" fmla="*/ 538 h 853"/>
                  <a:gd name="T14" fmla="*/ 1285 w 1411"/>
                  <a:gd name="T15" fmla="*/ 609 h 853"/>
                  <a:gd name="T16" fmla="*/ 1192 w 1411"/>
                  <a:gd name="T17" fmla="*/ 473 h 853"/>
                  <a:gd name="T18" fmla="*/ 1167 w 1411"/>
                  <a:gd name="T19" fmla="*/ 420 h 853"/>
                  <a:gd name="T20" fmla="*/ 1205 w 1411"/>
                  <a:gd name="T21" fmla="*/ 470 h 853"/>
                  <a:gd name="T22" fmla="*/ 1133 w 1411"/>
                  <a:gd name="T23" fmla="*/ 376 h 853"/>
                  <a:gd name="T24" fmla="*/ 1091 w 1411"/>
                  <a:gd name="T25" fmla="*/ 318 h 853"/>
                  <a:gd name="T26" fmla="*/ 1121 w 1411"/>
                  <a:gd name="T27" fmla="*/ 336 h 853"/>
                  <a:gd name="T28" fmla="*/ 1146 w 1411"/>
                  <a:gd name="T29" fmla="*/ 378 h 853"/>
                  <a:gd name="T30" fmla="*/ 1045 w 1411"/>
                  <a:gd name="T31" fmla="*/ 258 h 853"/>
                  <a:gd name="T32" fmla="*/ 1016 w 1411"/>
                  <a:gd name="T33" fmla="*/ 210 h 853"/>
                  <a:gd name="T34" fmla="*/ 1016 w 1411"/>
                  <a:gd name="T35" fmla="*/ 200 h 853"/>
                  <a:gd name="T36" fmla="*/ 1054 w 1411"/>
                  <a:gd name="T37" fmla="*/ 242 h 853"/>
                  <a:gd name="T38" fmla="*/ 1058 w 1411"/>
                  <a:gd name="T39" fmla="*/ 268 h 853"/>
                  <a:gd name="T40" fmla="*/ 953 w 1411"/>
                  <a:gd name="T41" fmla="*/ 137 h 853"/>
                  <a:gd name="T42" fmla="*/ 919 w 1411"/>
                  <a:gd name="T43" fmla="*/ 108 h 853"/>
                  <a:gd name="T44" fmla="*/ 940 w 1411"/>
                  <a:gd name="T45" fmla="*/ 111 h 853"/>
                  <a:gd name="T46" fmla="*/ 974 w 1411"/>
                  <a:gd name="T47" fmla="*/ 147 h 853"/>
                  <a:gd name="T48" fmla="*/ 877 w 1411"/>
                  <a:gd name="T49" fmla="*/ 69 h 853"/>
                  <a:gd name="T50" fmla="*/ 840 w 1411"/>
                  <a:gd name="T51" fmla="*/ 48 h 853"/>
                  <a:gd name="T52" fmla="*/ 802 w 1411"/>
                  <a:gd name="T53" fmla="*/ 27 h 853"/>
                  <a:gd name="T54" fmla="*/ 840 w 1411"/>
                  <a:gd name="T55" fmla="*/ 37 h 853"/>
                  <a:gd name="T56" fmla="*/ 877 w 1411"/>
                  <a:gd name="T57" fmla="*/ 58 h 853"/>
                  <a:gd name="T58" fmla="*/ 747 w 1411"/>
                  <a:gd name="T59" fmla="*/ 11 h 853"/>
                  <a:gd name="T60" fmla="*/ 655 w 1411"/>
                  <a:gd name="T61" fmla="*/ 8 h 853"/>
                  <a:gd name="T62" fmla="*/ 743 w 1411"/>
                  <a:gd name="T63" fmla="*/ 11 h 853"/>
                  <a:gd name="T64" fmla="*/ 562 w 1411"/>
                  <a:gd name="T65" fmla="*/ 53 h 853"/>
                  <a:gd name="T66" fmla="*/ 529 w 1411"/>
                  <a:gd name="T67" fmla="*/ 74 h 853"/>
                  <a:gd name="T68" fmla="*/ 504 w 1411"/>
                  <a:gd name="T69" fmla="*/ 79 h 853"/>
                  <a:gd name="T70" fmla="*/ 533 w 1411"/>
                  <a:gd name="T71" fmla="*/ 55 h 853"/>
                  <a:gd name="T72" fmla="*/ 571 w 1411"/>
                  <a:gd name="T73" fmla="*/ 34 h 853"/>
                  <a:gd name="T74" fmla="*/ 474 w 1411"/>
                  <a:gd name="T75" fmla="*/ 126 h 853"/>
                  <a:gd name="T76" fmla="*/ 437 w 1411"/>
                  <a:gd name="T77" fmla="*/ 158 h 853"/>
                  <a:gd name="T78" fmla="*/ 411 w 1411"/>
                  <a:gd name="T79" fmla="*/ 179 h 853"/>
                  <a:gd name="T80" fmla="*/ 432 w 1411"/>
                  <a:gd name="T81" fmla="*/ 153 h 853"/>
                  <a:gd name="T82" fmla="*/ 462 w 1411"/>
                  <a:gd name="T83" fmla="*/ 116 h 853"/>
                  <a:gd name="T84" fmla="*/ 386 w 1411"/>
                  <a:gd name="T85" fmla="*/ 223 h 853"/>
                  <a:gd name="T86" fmla="*/ 348 w 1411"/>
                  <a:gd name="T87" fmla="*/ 273 h 853"/>
                  <a:gd name="T88" fmla="*/ 336 w 1411"/>
                  <a:gd name="T89" fmla="*/ 271 h 853"/>
                  <a:gd name="T90" fmla="*/ 374 w 1411"/>
                  <a:gd name="T91" fmla="*/ 216 h 853"/>
                  <a:gd name="T92" fmla="*/ 306 w 1411"/>
                  <a:gd name="T93" fmla="*/ 334 h 853"/>
                  <a:gd name="T94" fmla="*/ 269 w 1411"/>
                  <a:gd name="T95" fmla="*/ 391 h 853"/>
                  <a:gd name="T96" fmla="*/ 264 w 1411"/>
                  <a:gd name="T97" fmla="*/ 373 h 853"/>
                  <a:gd name="T98" fmla="*/ 302 w 1411"/>
                  <a:gd name="T99" fmla="*/ 323 h 853"/>
                  <a:gd name="T100" fmla="*/ 222 w 1411"/>
                  <a:gd name="T101" fmla="*/ 473 h 853"/>
                  <a:gd name="T102" fmla="*/ 185 w 1411"/>
                  <a:gd name="T103" fmla="*/ 512 h 853"/>
                  <a:gd name="T104" fmla="*/ 214 w 1411"/>
                  <a:gd name="T105" fmla="*/ 454 h 853"/>
                  <a:gd name="T106" fmla="*/ 168 w 1411"/>
                  <a:gd name="T107" fmla="*/ 559 h 853"/>
                  <a:gd name="T108" fmla="*/ 113 w 1411"/>
                  <a:gd name="T109" fmla="*/ 630 h 853"/>
                  <a:gd name="T110" fmla="*/ 159 w 1411"/>
                  <a:gd name="T111" fmla="*/ 554 h 853"/>
                  <a:gd name="T112" fmla="*/ 71 w 1411"/>
                  <a:gd name="T113" fmla="*/ 746 h 853"/>
                  <a:gd name="T114" fmla="*/ 75 w 1411"/>
                  <a:gd name="T115" fmla="*/ 698 h 853"/>
                  <a:gd name="T116" fmla="*/ 105 w 1411"/>
                  <a:gd name="T117" fmla="*/ 677 h 853"/>
                  <a:gd name="T118" fmla="*/ 0 w 1411"/>
                  <a:gd name="T119" fmla="*/ 840 h 853"/>
                  <a:gd name="T120" fmla="*/ 42 w 1411"/>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1"/>
                  <a:gd name="T184" fmla="*/ 0 h 853"/>
                  <a:gd name="T185" fmla="*/ 1411 w 1411"/>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1" h="853">
                    <a:moveTo>
                      <a:pt x="1394" y="851"/>
                    </a:moveTo>
                    <a:lnTo>
                      <a:pt x="1390" y="835"/>
                    </a:lnTo>
                    <a:lnTo>
                      <a:pt x="1390" y="838"/>
                    </a:lnTo>
                    <a:lnTo>
                      <a:pt x="1385" y="830"/>
                    </a:lnTo>
                    <a:lnTo>
                      <a:pt x="1381" y="827"/>
                    </a:lnTo>
                    <a:lnTo>
                      <a:pt x="1381" y="822"/>
                    </a:lnTo>
                    <a:lnTo>
                      <a:pt x="1373" y="814"/>
                    </a:lnTo>
                    <a:lnTo>
                      <a:pt x="1369" y="798"/>
                    </a:lnTo>
                    <a:lnTo>
                      <a:pt x="1369" y="801"/>
                    </a:lnTo>
                    <a:lnTo>
                      <a:pt x="1360" y="793"/>
                    </a:lnTo>
                    <a:lnTo>
                      <a:pt x="1360" y="790"/>
                    </a:lnTo>
                    <a:lnTo>
                      <a:pt x="1360" y="780"/>
                    </a:lnTo>
                    <a:lnTo>
                      <a:pt x="1360" y="777"/>
                    </a:lnTo>
                    <a:lnTo>
                      <a:pt x="1360" y="775"/>
                    </a:lnTo>
                    <a:lnTo>
                      <a:pt x="1364" y="775"/>
                    </a:lnTo>
                    <a:lnTo>
                      <a:pt x="1369" y="775"/>
                    </a:lnTo>
                    <a:lnTo>
                      <a:pt x="1373" y="775"/>
                    </a:lnTo>
                    <a:lnTo>
                      <a:pt x="1373" y="777"/>
                    </a:lnTo>
                    <a:lnTo>
                      <a:pt x="1373" y="780"/>
                    </a:lnTo>
                    <a:lnTo>
                      <a:pt x="1377" y="790"/>
                    </a:lnTo>
                    <a:lnTo>
                      <a:pt x="1377" y="788"/>
                    </a:lnTo>
                    <a:lnTo>
                      <a:pt x="1381" y="796"/>
                    </a:lnTo>
                    <a:lnTo>
                      <a:pt x="1390" y="811"/>
                    </a:lnTo>
                    <a:lnTo>
                      <a:pt x="1390" y="809"/>
                    </a:lnTo>
                    <a:lnTo>
                      <a:pt x="1394" y="817"/>
                    </a:lnTo>
                    <a:lnTo>
                      <a:pt x="1398" y="819"/>
                    </a:lnTo>
                    <a:lnTo>
                      <a:pt x="1398" y="824"/>
                    </a:lnTo>
                    <a:lnTo>
                      <a:pt x="1406" y="832"/>
                    </a:lnTo>
                    <a:lnTo>
                      <a:pt x="1411" y="848"/>
                    </a:lnTo>
                    <a:lnTo>
                      <a:pt x="1411" y="851"/>
                    </a:lnTo>
                    <a:lnTo>
                      <a:pt x="1406" y="853"/>
                    </a:lnTo>
                    <a:lnTo>
                      <a:pt x="1402" y="853"/>
                    </a:lnTo>
                    <a:lnTo>
                      <a:pt x="1398" y="853"/>
                    </a:lnTo>
                    <a:lnTo>
                      <a:pt x="1394" y="853"/>
                    </a:lnTo>
                    <a:lnTo>
                      <a:pt x="1394" y="851"/>
                    </a:lnTo>
                    <a:close/>
                    <a:moveTo>
                      <a:pt x="1331" y="733"/>
                    </a:moveTo>
                    <a:lnTo>
                      <a:pt x="1327"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6" y="657"/>
                    </a:lnTo>
                    <a:lnTo>
                      <a:pt x="1310" y="659"/>
                    </a:lnTo>
                    <a:lnTo>
                      <a:pt x="1310" y="662"/>
                    </a:lnTo>
                    <a:lnTo>
                      <a:pt x="1314" y="662"/>
                    </a:lnTo>
                    <a:lnTo>
                      <a:pt x="1318" y="677"/>
                    </a:lnTo>
                    <a:lnTo>
                      <a:pt x="1327" y="683"/>
                    </a:lnTo>
                    <a:lnTo>
                      <a:pt x="1327" y="685"/>
                    </a:lnTo>
                    <a:lnTo>
                      <a:pt x="1327" y="693"/>
                    </a:lnTo>
                    <a:lnTo>
                      <a:pt x="1327" y="691"/>
                    </a:lnTo>
                    <a:lnTo>
                      <a:pt x="1335" y="698"/>
                    </a:lnTo>
                    <a:lnTo>
                      <a:pt x="1339" y="709"/>
                    </a:lnTo>
                    <a:lnTo>
                      <a:pt x="1343" y="722"/>
                    </a:lnTo>
                    <a:lnTo>
                      <a:pt x="1339" y="719"/>
                    </a:lnTo>
                    <a:lnTo>
                      <a:pt x="1348" y="727"/>
                    </a:lnTo>
                    <a:lnTo>
                      <a:pt x="1348" y="730"/>
                    </a:lnTo>
                    <a:lnTo>
                      <a:pt x="1348" y="733"/>
                    </a:lnTo>
                    <a:lnTo>
                      <a:pt x="1343" y="735"/>
                    </a:lnTo>
                    <a:lnTo>
                      <a:pt x="1339" y="735"/>
                    </a:lnTo>
                    <a:lnTo>
                      <a:pt x="1335" y="735"/>
                    </a:lnTo>
                    <a:lnTo>
                      <a:pt x="1331" y="733"/>
                    </a:lnTo>
                    <a:close/>
                    <a:moveTo>
                      <a:pt x="1268" y="615"/>
                    </a:moveTo>
                    <a:lnTo>
                      <a:pt x="1268" y="615"/>
                    </a:lnTo>
                    <a:lnTo>
                      <a:pt x="1259" y="599"/>
                    </a:lnTo>
                    <a:lnTo>
                      <a:pt x="1264" y="599"/>
                    </a:lnTo>
                    <a:lnTo>
                      <a:pt x="1255" y="594"/>
                    </a:lnTo>
                    <a:lnTo>
                      <a:pt x="1255" y="591"/>
                    </a:lnTo>
                    <a:lnTo>
                      <a:pt x="1247" y="578"/>
                    </a:lnTo>
                    <a:lnTo>
                      <a:pt x="1243" y="570"/>
                    </a:lnTo>
                    <a:lnTo>
                      <a:pt x="1230" y="544"/>
                    </a:lnTo>
                    <a:lnTo>
                      <a:pt x="1230" y="541"/>
                    </a:lnTo>
                    <a:lnTo>
                      <a:pt x="1234" y="538"/>
                    </a:lnTo>
                    <a:lnTo>
                      <a:pt x="1238" y="538"/>
                    </a:lnTo>
                    <a:lnTo>
                      <a:pt x="1243" y="538"/>
                    </a:lnTo>
                    <a:lnTo>
                      <a:pt x="1247" y="541"/>
                    </a:lnTo>
                    <a:lnTo>
                      <a:pt x="1259" y="567"/>
                    </a:lnTo>
                    <a:lnTo>
                      <a:pt x="1255" y="565"/>
                    </a:lnTo>
                    <a:lnTo>
                      <a:pt x="1264" y="573"/>
                    </a:lnTo>
                    <a:lnTo>
                      <a:pt x="1272" y="588"/>
                    </a:lnTo>
                    <a:lnTo>
                      <a:pt x="1268" y="588"/>
                    </a:lnTo>
                    <a:lnTo>
                      <a:pt x="1276" y="596"/>
                    </a:lnTo>
                    <a:lnTo>
                      <a:pt x="1285" y="612"/>
                    </a:lnTo>
                    <a:lnTo>
                      <a:pt x="1285" y="609"/>
                    </a:lnTo>
                    <a:lnTo>
                      <a:pt x="1285" y="612"/>
                    </a:lnTo>
                    <a:lnTo>
                      <a:pt x="1285"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80" y="457"/>
                    </a:lnTo>
                    <a:lnTo>
                      <a:pt x="1180" y="460"/>
                    </a:lnTo>
                    <a:lnTo>
                      <a:pt x="1175" y="452"/>
                    </a:lnTo>
                    <a:lnTo>
                      <a:pt x="1167" y="436"/>
                    </a:lnTo>
                    <a:lnTo>
                      <a:pt x="1163" y="431"/>
                    </a:lnTo>
                    <a:lnTo>
                      <a:pt x="1163" y="428"/>
                    </a:lnTo>
                    <a:lnTo>
                      <a:pt x="1159" y="428"/>
                    </a:lnTo>
                    <a:lnTo>
                      <a:pt x="1159"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1"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8"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8" y="210"/>
                    </a:lnTo>
                    <a:lnTo>
                      <a:pt x="1008" y="208"/>
                    </a:lnTo>
                    <a:lnTo>
                      <a:pt x="1008" y="205"/>
                    </a:lnTo>
                    <a:lnTo>
                      <a:pt x="1008" y="202"/>
                    </a:lnTo>
                    <a:lnTo>
                      <a:pt x="1008"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6" y="158"/>
                    </a:lnTo>
                    <a:lnTo>
                      <a:pt x="961" y="155"/>
                    </a:lnTo>
                    <a:lnTo>
                      <a:pt x="953" y="139"/>
                    </a:lnTo>
                    <a:lnTo>
                      <a:pt x="961" y="145"/>
                    </a:lnTo>
                    <a:lnTo>
                      <a:pt x="957" y="145"/>
                    </a:lnTo>
                    <a:lnTo>
                      <a:pt x="953" y="142"/>
                    </a:lnTo>
                    <a:lnTo>
                      <a:pt x="949" y="139"/>
                    </a:lnTo>
                    <a:lnTo>
                      <a:pt x="945" y="132"/>
                    </a:lnTo>
                    <a:lnTo>
                      <a:pt x="953" y="137"/>
                    </a:lnTo>
                    <a:lnTo>
                      <a:pt x="949" y="137"/>
                    </a:lnTo>
                    <a:lnTo>
                      <a:pt x="940" y="134"/>
                    </a:lnTo>
                    <a:lnTo>
                      <a:pt x="940" y="132"/>
                    </a:lnTo>
                    <a:lnTo>
                      <a:pt x="932" y="118"/>
                    </a:lnTo>
                    <a:lnTo>
                      <a:pt x="940" y="121"/>
                    </a:lnTo>
                    <a:lnTo>
                      <a:pt x="936" y="121"/>
                    </a:lnTo>
                    <a:lnTo>
                      <a:pt x="928" y="121"/>
                    </a:lnTo>
                    <a:lnTo>
                      <a:pt x="928" y="118"/>
                    </a:lnTo>
                    <a:lnTo>
                      <a:pt x="924" y="111"/>
                    </a:lnTo>
                    <a:lnTo>
                      <a:pt x="932" y="113"/>
                    </a:lnTo>
                    <a:lnTo>
                      <a:pt x="928" y="113"/>
                    </a:lnTo>
                    <a:lnTo>
                      <a:pt x="924" y="113"/>
                    </a:lnTo>
                    <a:lnTo>
                      <a:pt x="919" y="111"/>
                    </a:lnTo>
                    <a:lnTo>
                      <a:pt x="919" y="108"/>
                    </a:lnTo>
                    <a:lnTo>
                      <a:pt x="919" y="105"/>
                    </a:lnTo>
                    <a:lnTo>
                      <a:pt x="924"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5" y="113"/>
                    </a:lnTo>
                    <a:lnTo>
                      <a:pt x="949" y="116"/>
                    </a:lnTo>
                    <a:lnTo>
                      <a:pt x="957" y="129"/>
                    </a:lnTo>
                    <a:lnTo>
                      <a:pt x="949" y="126"/>
                    </a:lnTo>
                    <a:lnTo>
                      <a:pt x="953" y="126"/>
                    </a:lnTo>
                    <a:lnTo>
                      <a:pt x="957" y="126"/>
                    </a:lnTo>
                    <a:lnTo>
                      <a:pt x="961" y="129"/>
                    </a:lnTo>
                    <a:lnTo>
                      <a:pt x="966" y="137"/>
                    </a:lnTo>
                    <a:lnTo>
                      <a:pt x="957" y="134"/>
                    </a:lnTo>
                    <a:lnTo>
                      <a:pt x="961" y="134"/>
                    </a:lnTo>
                    <a:lnTo>
                      <a:pt x="970" y="134"/>
                    </a:lnTo>
                    <a:lnTo>
                      <a:pt x="970" y="137"/>
                    </a:lnTo>
                    <a:lnTo>
                      <a:pt x="978" y="153"/>
                    </a:lnTo>
                    <a:lnTo>
                      <a:pt x="970" y="147"/>
                    </a:lnTo>
                    <a:lnTo>
                      <a:pt x="974" y="147"/>
                    </a:lnTo>
                    <a:lnTo>
                      <a:pt x="982" y="150"/>
                    </a:lnTo>
                    <a:lnTo>
                      <a:pt x="982" y="153"/>
                    </a:lnTo>
                    <a:lnTo>
                      <a:pt x="987" y="160"/>
                    </a:lnTo>
                    <a:lnTo>
                      <a:pt x="987"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1" y="66"/>
                    </a:lnTo>
                    <a:lnTo>
                      <a:pt x="856" y="61"/>
                    </a:lnTo>
                    <a:lnTo>
                      <a:pt x="865" y="63"/>
                    </a:lnTo>
                    <a:lnTo>
                      <a:pt x="861" y="63"/>
                    </a:lnTo>
                    <a:lnTo>
                      <a:pt x="856" y="61"/>
                    </a:lnTo>
                    <a:lnTo>
                      <a:pt x="852" y="61"/>
                    </a:lnTo>
                    <a:lnTo>
                      <a:pt x="848" y="53"/>
                    </a:lnTo>
                    <a:lnTo>
                      <a:pt x="852" y="55"/>
                    </a:lnTo>
                    <a:lnTo>
                      <a:pt x="848" y="55"/>
                    </a:lnTo>
                    <a:lnTo>
                      <a:pt x="844" y="55"/>
                    </a:lnTo>
                    <a:lnTo>
                      <a:pt x="840" y="53"/>
                    </a:lnTo>
                    <a:lnTo>
                      <a:pt x="835" y="45"/>
                    </a:lnTo>
                    <a:lnTo>
                      <a:pt x="840" y="48"/>
                    </a:lnTo>
                    <a:lnTo>
                      <a:pt x="835" y="48"/>
                    </a:lnTo>
                    <a:lnTo>
                      <a:pt x="831" y="48"/>
                    </a:lnTo>
                    <a:lnTo>
                      <a:pt x="827" y="45"/>
                    </a:lnTo>
                    <a:lnTo>
                      <a:pt x="819" y="37"/>
                    </a:lnTo>
                    <a:lnTo>
                      <a:pt x="827" y="40"/>
                    </a:lnTo>
                    <a:lnTo>
                      <a:pt x="819"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9" y="24"/>
                    </a:lnTo>
                    <a:lnTo>
                      <a:pt x="823" y="27"/>
                    </a:lnTo>
                    <a:lnTo>
                      <a:pt x="827" y="34"/>
                    </a:lnTo>
                    <a:lnTo>
                      <a:pt x="819" y="29"/>
                    </a:lnTo>
                    <a:lnTo>
                      <a:pt x="827" y="29"/>
                    </a:lnTo>
                    <a:lnTo>
                      <a:pt x="831" y="29"/>
                    </a:lnTo>
                    <a:lnTo>
                      <a:pt x="835" y="32"/>
                    </a:lnTo>
                    <a:lnTo>
                      <a:pt x="844" y="40"/>
                    </a:lnTo>
                    <a:lnTo>
                      <a:pt x="835" y="37"/>
                    </a:lnTo>
                    <a:lnTo>
                      <a:pt x="840" y="37"/>
                    </a:lnTo>
                    <a:lnTo>
                      <a:pt x="844" y="37"/>
                    </a:lnTo>
                    <a:lnTo>
                      <a:pt x="848" y="40"/>
                    </a:lnTo>
                    <a:lnTo>
                      <a:pt x="856" y="48"/>
                    </a:lnTo>
                    <a:lnTo>
                      <a:pt x="848" y="45"/>
                    </a:lnTo>
                    <a:lnTo>
                      <a:pt x="852" y="45"/>
                    </a:lnTo>
                    <a:lnTo>
                      <a:pt x="856" y="45"/>
                    </a:lnTo>
                    <a:lnTo>
                      <a:pt x="861" y="48"/>
                    </a:lnTo>
                    <a:lnTo>
                      <a:pt x="869" y="55"/>
                    </a:lnTo>
                    <a:lnTo>
                      <a:pt x="861" y="53"/>
                    </a:lnTo>
                    <a:lnTo>
                      <a:pt x="865" y="53"/>
                    </a:lnTo>
                    <a:lnTo>
                      <a:pt x="869" y="53"/>
                    </a:lnTo>
                    <a:lnTo>
                      <a:pt x="869" y="55"/>
                    </a:lnTo>
                    <a:lnTo>
                      <a:pt x="877" y="61"/>
                    </a:lnTo>
                    <a:lnTo>
                      <a:pt x="869" y="58"/>
                    </a:lnTo>
                    <a:lnTo>
                      <a:pt x="877" y="58"/>
                    </a:lnTo>
                    <a:lnTo>
                      <a:pt x="882" y="61"/>
                    </a:lnTo>
                    <a:lnTo>
                      <a:pt x="890" y="69"/>
                    </a:lnTo>
                    <a:lnTo>
                      <a:pt x="890" y="71"/>
                    </a:lnTo>
                    <a:lnTo>
                      <a:pt x="890" y="74"/>
                    </a:lnTo>
                    <a:lnTo>
                      <a:pt x="886" y="76"/>
                    </a:lnTo>
                    <a:lnTo>
                      <a:pt x="882"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30" y="13"/>
                    </a:lnTo>
                    <a:lnTo>
                      <a:pt x="634" y="11"/>
                    </a:lnTo>
                    <a:lnTo>
                      <a:pt x="634" y="8"/>
                    </a:lnTo>
                    <a:lnTo>
                      <a:pt x="638" y="8"/>
                    </a:lnTo>
                    <a:lnTo>
                      <a:pt x="655" y="8"/>
                    </a:lnTo>
                    <a:lnTo>
                      <a:pt x="646" y="11"/>
                    </a:lnTo>
                    <a:lnTo>
                      <a:pt x="655" y="3"/>
                    </a:lnTo>
                    <a:lnTo>
                      <a:pt x="655" y="0"/>
                    </a:lnTo>
                    <a:lnTo>
                      <a:pt x="659" y="0"/>
                    </a:lnTo>
                    <a:lnTo>
                      <a:pt x="747" y="0"/>
                    </a:lnTo>
                    <a:lnTo>
                      <a:pt x="751" y="0"/>
                    </a:lnTo>
                    <a:lnTo>
                      <a:pt x="756" y="3"/>
                    </a:lnTo>
                    <a:lnTo>
                      <a:pt x="756" y="6"/>
                    </a:lnTo>
                    <a:lnTo>
                      <a:pt x="756" y="8"/>
                    </a:lnTo>
                    <a:lnTo>
                      <a:pt x="756"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9" y="118"/>
                    </a:moveTo>
                    <a:lnTo>
                      <a:pt x="470" y="126"/>
                    </a:lnTo>
                    <a:lnTo>
                      <a:pt x="474" y="126"/>
                    </a:lnTo>
                    <a:lnTo>
                      <a:pt x="470" y="132"/>
                    </a:lnTo>
                    <a:lnTo>
                      <a:pt x="466" y="134"/>
                    </a:lnTo>
                    <a:lnTo>
                      <a:pt x="462" y="137"/>
                    </a:lnTo>
                    <a:lnTo>
                      <a:pt x="453" y="137"/>
                    </a:lnTo>
                    <a:lnTo>
                      <a:pt x="462" y="132"/>
                    </a:lnTo>
                    <a:lnTo>
                      <a:pt x="458" y="139"/>
                    </a:lnTo>
                    <a:lnTo>
                      <a:pt x="458" y="142"/>
                    </a:lnTo>
                    <a:lnTo>
                      <a:pt x="453" y="145"/>
                    </a:lnTo>
                    <a:lnTo>
                      <a:pt x="449" y="145"/>
                    </a:lnTo>
                    <a:lnTo>
                      <a:pt x="453" y="142"/>
                    </a:lnTo>
                    <a:lnTo>
                      <a:pt x="449" y="147"/>
                    </a:lnTo>
                    <a:lnTo>
                      <a:pt x="445" y="155"/>
                    </a:lnTo>
                    <a:lnTo>
                      <a:pt x="445" y="158"/>
                    </a:lnTo>
                    <a:lnTo>
                      <a:pt x="437" y="158"/>
                    </a:lnTo>
                    <a:lnTo>
                      <a:pt x="441" y="155"/>
                    </a:lnTo>
                    <a:lnTo>
                      <a:pt x="437" y="163"/>
                    </a:lnTo>
                    <a:lnTo>
                      <a:pt x="432" y="168"/>
                    </a:lnTo>
                    <a:lnTo>
                      <a:pt x="432" y="171"/>
                    </a:lnTo>
                    <a:lnTo>
                      <a:pt x="424" y="174"/>
                    </a:lnTo>
                    <a:lnTo>
                      <a:pt x="420" y="174"/>
                    </a:lnTo>
                    <a:lnTo>
                      <a:pt x="428" y="168"/>
                    </a:lnTo>
                    <a:lnTo>
                      <a:pt x="424" y="176"/>
                    </a:lnTo>
                    <a:lnTo>
                      <a:pt x="424" y="179"/>
                    </a:lnTo>
                    <a:lnTo>
                      <a:pt x="420" y="179"/>
                    </a:lnTo>
                    <a:lnTo>
                      <a:pt x="416" y="179"/>
                    </a:lnTo>
                    <a:lnTo>
                      <a:pt x="411" y="179"/>
                    </a:lnTo>
                    <a:lnTo>
                      <a:pt x="407" y="176"/>
                    </a:lnTo>
                    <a:lnTo>
                      <a:pt x="407" y="174"/>
                    </a:lnTo>
                    <a:lnTo>
                      <a:pt x="411" y="166"/>
                    </a:lnTo>
                    <a:lnTo>
                      <a:pt x="416" y="163"/>
                    </a:lnTo>
                    <a:lnTo>
                      <a:pt x="420" y="163"/>
                    </a:lnTo>
                    <a:lnTo>
                      <a:pt x="424" y="163"/>
                    </a:lnTo>
                    <a:lnTo>
                      <a:pt x="416" y="166"/>
                    </a:lnTo>
                    <a:lnTo>
                      <a:pt x="420" y="160"/>
                    </a:lnTo>
                    <a:lnTo>
                      <a:pt x="420" y="158"/>
                    </a:lnTo>
                    <a:lnTo>
                      <a:pt x="428" y="150"/>
                    </a:lnTo>
                    <a:lnTo>
                      <a:pt x="432" y="150"/>
                    </a:lnTo>
                    <a:lnTo>
                      <a:pt x="437"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8" y="121"/>
                    </a:lnTo>
                    <a:lnTo>
                      <a:pt x="462" y="116"/>
                    </a:lnTo>
                    <a:lnTo>
                      <a:pt x="466" y="113"/>
                    </a:lnTo>
                    <a:lnTo>
                      <a:pt x="470" y="113"/>
                    </a:lnTo>
                    <a:lnTo>
                      <a:pt x="474" y="113"/>
                    </a:lnTo>
                    <a:lnTo>
                      <a:pt x="479" y="116"/>
                    </a:lnTo>
                    <a:lnTo>
                      <a:pt x="479" y="118"/>
                    </a:lnTo>
                    <a:close/>
                    <a:moveTo>
                      <a:pt x="390" y="218"/>
                    </a:moveTo>
                    <a:lnTo>
                      <a:pt x="390" y="221"/>
                    </a:lnTo>
                    <a:lnTo>
                      <a:pt x="386" y="223"/>
                    </a:lnTo>
                    <a:lnTo>
                      <a:pt x="382" y="226"/>
                    </a:lnTo>
                    <a:lnTo>
                      <a:pt x="378" y="226"/>
                    </a:lnTo>
                    <a:lnTo>
                      <a:pt x="386" y="223"/>
                    </a:lnTo>
                    <a:lnTo>
                      <a:pt x="378" y="229"/>
                    </a:lnTo>
                    <a:lnTo>
                      <a:pt x="378" y="237"/>
                    </a:lnTo>
                    <a:lnTo>
                      <a:pt x="374"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2"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3" y="242"/>
                    </a:lnTo>
                    <a:lnTo>
                      <a:pt x="353" y="239"/>
                    </a:lnTo>
                    <a:lnTo>
                      <a:pt x="361" y="231"/>
                    </a:lnTo>
                    <a:lnTo>
                      <a:pt x="361" y="234"/>
                    </a:lnTo>
                    <a:lnTo>
                      <a:pt x="361" y="226"/>
                    </a:lnTo>
                    <a:lnTo>
                      <a:pt x="365" y="226"/>
                    </a:lnTo>
                    <a:lnTo>
                      <a:pt x="369" y="218"/>
                    </a:lnTo>
                    <a:lnTo>
                      <a:pt x="374" y="216"/>
                    </a:lnTo>
                    <a:lnTo>
                      <a:pt x="378" y="216"/>
                    </a:lnTo>
                    <a:lnTo>
                      <a:pt x="382" y="216"/>
                    </a:lnTo>
                    <a:lnTo>
                      <a:pt x="374" y="218"/>
                    </a:lnTo>
                    <a:lnTo>
                      <a:pt x="374" y="216"/>
                    </a:lnTo>
                    <a:lnTo>
                      <a:pt x="378" y="213"/>
                    </a:lnTo>
                    <a:lnTo>
                      <a:pt x="382" y="213"/>
                    </a:lnTo>
                    <a:lnTo>
                      <a:pt x="386" y="213"/>
                    </a:lnTo>
                    <a:lnTo>
                      <a:pt x="390" y="216"/>
                    </a:lnTo>
                    <a:lnTo>
                      <a:pt x="390" y="218"/>
                    </a:lnTo>
                    <a:close/>
                    <a:moveTo>
                      <a:pt x="311" y="331"/>
                    </a:moveTo>
                    <a:lnTo>
                      <a:pt x="306" y="334"/>
                    </a:lnTo>
                    <a:lnTo>
                      <a:pt x="306" y="331"/>
                    </a:lnTo>
                    <a:lnTo>
                      <a:pt x="306" y="339"/>
                    </a:lnTo>
                    <a:lnTo>
                      <a:pt x="302" y="342"/>
                    </a:lnTo>
                    <a:lnTo>
                      <a:pt x="298" y="344"/>
                    </a:lnTo>
                    <a:lnTo>
                      <a:pt x="290" y="344"/>
                    </a:lnTo>
                    <a:lnTo>
                      <a:pt x="298" y="339"/>
                    </a:lnTo>
                    <a:lnTo>
                      <a:pt x="294" y="355"/>
                    </a:lnTo>
                    <a:lnTo>
                      <a:pt x="290" y="355"/>
                    </a:lnTo>
                    <a:lnTo>
                      <a:pt x="285" y="363"/>
                    </a:lnTo>
                    <a:lnTo>
                      <a:pt x="277" y="376"/>
                    </a:lnTo>
                    <a:lnTo>
                      <a:pt x="277" y="378"/>
                    </a:lnTo>
                    <a:lnTo>
                      <a:pt x="273" y="386"/>
                    </a:lnTo>
                    <a:lnTo>
                      <a:pt x="273" y="384"/>
                    </a:lnTo>
                    <a:lnTo>
                      <a:pt x="269" y="391"/>
                    </a:lnTo>
                    <a:lnTo>
                      <a:pt x="269"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9" y="360"/>
                    </a:lnTo>
                    <a:lnTo>
                      <a:pt x="269" y="357"/>
                    </a:lnTo>
                    <a:lnTo>
                      <a:pt x="277" y="349"/>
                    </a:lnTo>
                    <a:lnTo>
                      <a:pt x="277" y="352"/>
                    </a:lnTo>
                    <a:lnTo>
                      <a:pt x="281" y="336"/>
                    </a:lnTo>
                    <a:lnTo>
                      <a:pt x="285" y="334"/>
                    </a:lnTo>
                    <a:lnTo>
                      <a:pt x="290" y="334"/>
                    </a:lnTo>
                    <a:lnTo>
                      <a:pt x="298" y="334"/>
                    </a:lnTo>
                    <a:lnTo>
                      <a:pt x="290" y="336"/>
                    </a:lnTo>
                    <a:lnTo>
                      <a:pt x="294" y="328"/>
                    </a:lnTo>
                    <a:lnTo>
                      <a:pt x="294" y="326"/>
                    </a:lnTo>
                    <a:lnTo>
                      <a:pt x="298" y="323"/>
                    </a:lnTo>
                    <a:lnTo>
                      <a:pt x="302" y="323"/>
                    </a:lnTo>
                    <a:lnTo>
                      <a:pt x="306" y="323"/>
                    </a:lnTo>
                    <a:lnTo>
                      <a:pt x="311" y="323"/>
                    </a:lnTo>
                    <a:lnTo>
                      <a:pt x="311" y="326"/>
                    </a:lnTo>
                    <a:lnTo>
                      <a:pt x="311" y="328"/>
                    </a:lnTo>
                    <a:lnTo>
                      <a:pt x="311" y="331"/>
                    </a:lnTo>
                    <a:close/>
                    <a:moveTo>
                      <a:pt x="239" y="444"/>
                    </a:moveTo>
                    <a:lnTo>
                      <a:pt x="235" y="444"/>
                    </a:lnTo>
                    <a:lnTo>
                      <a:pt x="239" y="444"/>
                    </a:lnTo>
                    <a:lnTo>
                      <a:pt x="235" y="452"/>
                    </a:lnTo>
                    <a:lnTo>
                      <a:pt x="227" y="460"/>
                    </a:lnTo>
                    <a:lnTo>
                      <a:pt x="227" y="457"/>
                    </a:lnTo>
                    <a:lnTo>
                      <a:pt x="222" y="473"/>
                    </a:lnTo>
                    <a:lnTo>
                      <a:pt x="214" y="481"/>
                    </a:lnTo>
                    <a:lnTo>
                      <a:pt x="210" y="489"/>
                    </a:lnTo>
                    <a:lnTo>
                      <a:pt x="206" y="496"/>
                    </a:lnTo>
                    <a:lnTo>
                      <a:pt x="197" y="510"/>
                    </a:lnTo>
                    <a:lnTo>
                      <a:pt x="197" y="512"/>
                    </a:lnTo>
                    <a:lnTo>
                      <a:pt x="193" y="515"/>
                    </a:lnTo>
                    <a:lnTo>
                      <a:pt x="189" y="515"/>
                    </a:lnTo>
                    <a:lnTo>
                      <a:pt x="185" y="515"/>
                    </a:lnTo>
                    <a:lnTo>
                      <a:pt x="185" y="512"/>
                    </a:lnTo>
                    <a:lnTo>
                      <a:pt x="180" y="512"/>
                    </a:lnTo>
                    <a:lnTo>
                      <a:pt x="180" y="510"/>
                    </a:lnTo>
                    <a:lnTo>
                      <a:pt x="180" y="507"/>
                    </a:lnTo>
                    <a:lnTo>
                      <a:pt x="185" y="507"/>
                    </a:lnTo>
                    <a:lnTo>
                      <a:pt x="180" y="507"/>
                    </a:lnTo>
                    <a:lnTo>
                      <a:pt x="189" y="491"/>
                    </a:lnTo>
                    <a:lnTo>
                      <a:pt x="197" y="483"/>
                    </a:lnTo>
                    <a:lnTo>
                      <a:pt x="197" y="486"/>
                    </a:lnTo>
                    <a:lnTo>
                      <a:pt x="197" y="478"/>
                    </a:lnTo>
                    <a:lnTo>
                      <a:pt x="197" y="475"/>
                    </a:lnTo>
                    <a:lnTo>
                      <a:pt x="206" y="470"/>
                    </a:lnTo>
                    <a:lnTo>
                      <a:pt x="210" y="454"/>
                    </a:lnTo>
                    <a:lnTo>
                      <a:pt x="214" y="454"/>
                    </a:lnTo>
                    <a:lnTo>
                      <a:pt x="218" y="447"/>
                    </a:lnTo>
                    <a:lnTo>
                      <a:pt x="218" y="449"/>
                    </a:lnTo>
                    <a:lnTo>
                      <a:pt x="222" y="441"/>
                    </a:lnTo>
                    <a:lnTo>
                      <a:pt x="222" y="439"/>
                    </a:lnTo>
                    <a:lnTo>
                      <a:pt x="222" y="436"/>
                    </a:lnTo>
                    <a:lnTo>
                      <a:pt x="227" y="436"/>
                    </a:lnTo>
                    <a:lnTo>
                      <a:pt x="231" y="436"/>
                    </a:lnTo>
                    <a:lnTo>
                      <a:pt x="235" y="436"/>
                    </a:lnTo>
                    <a:lnTo>
                      <a:pt x="235" y="439"/>
                    </a:lnTo>
                    <a:lnTo>
                      <a:pt x="239" y="439"/>
                    </a:lnTo>
                    <a:lnTo>
                      <a:pt x="239" y="441"/>
                    </a:lnTo>
                    <a:lnTo>
                      <a:pt x="239" y="444"/>
                    </a:lnTo>
                    <a:close/>
                    <a:moveTo>
                      <a:pt x="168" y="559"/>
                    </a:moveTo>
                    <a:lnTo>
                      <a:pt x="151" y="599"/>
                    </a:lnTo>
                    <a:lnTo>
                      <a:pt x="143" y="607"/>
                    </a:lnTo>
                    <a:lnTo>
                      <a:pt x="143" y="615"/>
                    </a:lnTo>
                    <a:lnTo>
                      <a:pt x="138" y="615"/>
                    </a:lnTo>
                    <a:lnTo>
                      <a:pt x="134" y="622"/>
                    </a:lnTo>
                    <a:lnTo>
                      <a:pt x="134" y="620"/>
                    </a:lnTo>
                    <a:lnTo>
                      <a:pt x="130" y="630"/>
                    </a:lnTo>
                    <a:lnTo>
                      <a:pt x="126" y="633"/>
                    </a:lnTo>
                    <a:lnTo>
                      <a:pt x="122"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4"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053" name="Freeform 100">
                <a:extLst>
                  <a:ext uri="{FF2B5EF4-FFF2-40B4-BE49-F238E27FC236}">
                    <a16:creationId xmlns:a16="http://schemas.microsoft.com/office/drawing/2014/main" id="{653DBC6D-951F-489A-9B1D-387383356637}"/>
                  </a:ext>
                </a:extLst>
              </p:cNvPr>
              <p:cNvSpPr>
                <a:spLocks noEditPoints="1"/>
              </p:cNvSpPr>
              <p:nvPr/>
            </p:nvSpPr>
            <p:spPr bwMode="auto">
              <a:xfrm>
                <a:off x="6056" y="4622"/>
                <a:ext cx="1462" cy="853"/>
              </a:xfrm>
              <a:custGeom>
                <a:avLst/>
                <a:gdLst>
                  <a:gd name="T0" fmla="*/ 1360 w 1411"/>
                  <a:gd name="T1" fmla="*/ 777 h 853"/>
                  <a:gd name="T2" fmla="*/ 1398 w 1411"/>
                  <a:gd name="T3" fmla="*/ 819 h 853"/>
                  <a:gd name="T4" fmla="*/ 1331 w 1411"/>
                  <a:gd name="T5" fmla="*/ 733 h 853"/>
                  <a:gd name="T6" fmla="*/ 1293 w 1411"/>
                  <a:gd name="T7" fmla="*/ 662 h 853"/>
                  <a:gd name="T8" fmla="*/ 1327 w 1411"/>
                  <a:gd name="T9" fmla="*/ 691 h 853"/>
                  <a:gd name="T10" fmla="*/ 1331 w 1411"/>
                  <a:gd name="T11" fmla="*/ 733 h 853"/>
                  <a:gd name="T12" fmla="*/ 1234 w 1411"/>
                  <a:gd name="T13" fmla="*/ 538 h 853"/>
                  <a:gd name="T14" fmla="*/ 1285 w 1411"/>
                  <a:gd name="T15" fmla="*/ 609 h 853"/>
                  <a:gd name="T16" fmla="*/ 1192 w 1411"/>
                  <a:gd name="T17" fmla="*/ 473 h 853"/>
                  <a:gd name="T18" fmla="*/ 1167 w 1411"/>
                  <a:gd name="T19" fmla="*/ 420 h 853"/>
                  <a:gd name="T20" fmla="*/ 1205 w 1411"/>
                  <a:gd name="T21" fmla="*/ 470 h 853"/>
                  <a:gd name="T22" fmla="*/ 1133 w 1411"/>
                  <a:gd name="T23" fmla="*/ 376 h 853"/>
                  <a:gd name="T24" fmla="*/ 1091 w 1411"/>
                  <a:gd name="T25" fmla="*/ 318 h 853"/>
                  <a:gd name="T26" fmla="*/ 1121 w 1411"/>
                  <a:gd name="T27" fmla="*/ 336 h 853"/>
                  <a:gd name="T28" fmla="*/ 1146 w 1411"/>
                  <a:gd name="T29" fmla="*/ 378 h 853"/>
                  <a:gd name="T30" fmla="*/ 1045 w 1411"/>
                  <a:gd name="T31" fmla="*/ 258 h 853"/>
                  <a:gd name="T32" fmla="*/ 1016 w 1411"/>
                  <a:gd name="T33" fmla="*/ 210 h 853"/>
                  <a:gd name="T34" fmla="*/ 1016 w 1411"/>
                  <a:gd name="T35" fmla="*/ 200 h 853"/>
                  <a:gd name="T36" fmla="*/ 1054 w 1411"/>
                  <a:gd name="T37" fmla="*/ 242 h 853"/>
                  <a:gd name="T38" fmla="*/ 1058 w 1411"/>
                  <a:gd name="T39" fmla="*/ 268 h 853"/>
                  <a:gd name="T40" fmla="*/ 953 w 1411"/>
                  <a:gd name="T41" fmla="*/ 137 h 853"/>
                  <a:gd name="T42" fmla="*/ 919 w 1411"/>
                  <a:gd name="T43" fmla="*/ 108 h 853"/>
                  <a:gd name="T44" fmla="*/ 940 w 1411"/>
                  <a:gd name="T45" fmla="*/ 111 h 853"/>
                  <a:gd name="T46" fmla="*/ 974 w 1411"/>
                  <a:gd name="T47" fmla="*/ 147 h 853"/>
                  <a:gd name="T48" fmla="*/ 877 w 1411"/>
                  <a:gd name="T49" fmla="*/ 69 h 853"/>
                  <a:gd name="T50" fmla="*/ 840 w 1411"/>
                  <a:gd name="T51" fmla="*/ 48 h 853"/>
                  <a:gd name="T52" fmla="*/ 802 w 1411"/>
                  <a:gd name="T53" fmla="*/ 27 h 853"/>
                  <a:gd name="T54" fmla="*/ 840 w 1411"/>
                  <a:gd name="T55" fmla="*/ 37 h 853"/>
                  <a:gd name="T56" fmla="*/ 877 w 1411"/>
                  <a:gd name="T57" fmla="*/ 58 h 853"/>
                  <a:gd name="T58" fmla="*/ 747 w 1411"/>
                  <a:gd name="T59" fmla="*/ 11 h 853"/>
                  <a:gd name="T60" fmla="*/ 655 w 1411"/>
                  <a:gd name="T61" fmla="*/ 8 h 853"/>
                  <a:gd name="T62" fmla="*/ 743 w 1411"/>
                  <a:gd name="T63" fmla="*/ 11 h 853"/>
                  <a:gd name="T64" fmla="*/ 562 w 1411"/>
                  <a:gd name="T65" fmla="*/ 53 h 853"/>
                  <a:gd name="T66" fmla="*/ 529 w 1411"/>
                  <a:gd name="T67" fmla="*/ 74 h 853"/>
                  <a:gd name="T68" fmla="*/ 504 w 1411"/>
                  <a:gd name="T69" fmla="*/ 79 h 853"/>
                  <a:gd name="T70" fmla="*/ 533 w 1411"/>
                  <a:gd name="T71" fmla="*/ 55 h 853"/>
                  <a:gd name="T72" fmla="*/ 571 w 1411"/>
                  <a:gd name="T73" fmla="*/ 34 h 853"/>
                  <a:gd name="T74" fmla="*/ 474 w 1411"/>
                  <a:gd name="T75" fmla="*/ 126 h 853"/>
                  <a:gd name="T76" fmla="*/ 437 w 1411"/>
                  <a:gd name="T77" fmla="*/ 158 h 853"/>
                  <a:gd name="T78" fmla="*/ 411 w 1411"/>
                  <a:gd name="T79" fmla="*/ 179 h 853"/>
                  <a:gd name="T80" fmla="*/ 432 w 1411"/>
                  <a:gd name="T81" fmla="*/ 153 h 853"/>
                  <a:gd name="T82" fmla="*/ 462 w 1411"/>
                  <a:gd name="T83" fmla="*/ 116 h 853"/>
                  <a:gd name="T84" fmla="*/ 386 w 1411"/>
                  <a:gd name="T85" fmla="*/ 223 h 853"/>
                  <a:gd name="T86" fmla="*/ 348 w 1411"/>
                  <a:gd name="T87" fmla="*/ 273 h 853"/>
                  <a:gd name="T88" fmla="*/ 336 w 1411"/>
                  <a:gd name="T89" fmla="*/ 271 h 853"/>
                  <a:gd name="T90" fmla="*/ 374 w 1411"/>
                  <a:gd name="T91" fmla="*/ 216 h 853"/>
                  <a:gd name="T92" fmla="*/ 306 w 1411"/>
                  <a:gd name="T93" fmla="*/ 334 h 853"/>
                  <a:gd name="T94" fmla="*/ 269 w 1411"/>
                  <a:gd name="T95" fmla="*/ 391 h 853"/>
                  <a:gd name="T96" fmla="*/ 264 w 1411"/>
                  <a:gd name="T97" fmla="*/ 373 h 853"/>
                  <a:gd name="T98" fmla="*/ 302 w 1411"/>
                  <a:gd name="T99" fmla="*/ 323 h 853"/>
                  <a:gd name="T100" fmla="*/ 222 w 1411"/>
                  <a:gd name="T101" fmla="*/ 473 h 853"/>
                  <a:gd name="T102" fmla="*/ 185 w 1411"/>
                  <a:gd name="T103" fmla="*/ 512 h 853"/>
                  <a:gd name="T104" fmla="*/ 214 w 1411"/>
                  <a:gd name="T105" fmla="*/ 454 h 853"/>
                  <a:gd name="T106" fmla="*/ 168 w 1411"/>
                  <a:gd name="T107" fmla="*/ 559 h 853"/>
                  <a:gd name="T108" fmla="*/ 113 w 1411"/>
                  <a:gd name="T109" fmla="*/ 630 h 853"/>
                  <a:gd name="T110" fmla="*/ 159 w 1411"/>
                  <a:gd name="T111" fmla="*/ 554 h 853"/>
                  <a:gd name="T112" fmla="*/ 71 w 1411"/>
                  <a:gd name="T113" fmla="*/ 746 h 853"/>
                  <a:gd name="T114" fmla="*/ 75 w 1411"/>
                  <a:gd name="T115" fmla="*/ 698 h 853"/>
                  <a:gd name="T116" fmla="*/ 105 w 1411"/>
                  <a:gd name="T117" fmla="*/ 677 h 853"/>
                  <a:gd name="T118" fmla="*/ 0 w 1411"/>
                  <a:gd name="T119" fmla="*/ 840 h 853"/>
                  <a:gd name="T120" fmla="*/ 42 w 1411"/>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1"/>
                  <a:gd name="T184" fmla="*/ 0 h 853"/>
                  <a:gd name="T185" fmla="*/ 1411 w 1411"/>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1" h="853">
                    <a:moveTo>
                      <a:pt x="1394" y="851"/>
                    </a:moveTo>
                    <a:lnTo>
                      <a:pt x="1390" y="835"/>
                    </a:lnTo>
                    <a:lnTo>
                      <a:pt x="1390" y="838"/>
                    </a:lnTo>
                    <a:lnTo>
                      <a:pt x="1385" y="830"/>
                    </a:lnTo>
                    <a:lnTo>
                      <a:pt x="1381" y="827"/>
                    </a:lnTo>
                    <a:lnTo>
                      <a:pt x="1381" y="822"/>
                    </a:lnTo>
                    <a:lnTo>
                      <a:pt x="1373" y="814"/>
                    </a:lnTo>
                    <a:lnTo>
                      <a:pt x="1369" y="798"/>
                    </a:lnTo>
                    <a:lnTo>
                      <a:pt x="1369" y="801"/>
                    </a:lnTo>
                    <a:lnTo>
                      <a:pt x="1360" y="793"/>
                    </a:lnTo>
                    <a:lnTo>
                      <a:pt x="1360" y="790"/>
                    </a:lnTo>
                    <a:lnTo>
                      <a:pt x="1360" y="780"/>
                    </a:lnTo>
                    <a:lnTo>
                      <a:pt x="1360" y="777"/>
                    </a:lnTo>
                    <a:lnTo>
                      <a:pt x="1360" y="775"/>
                    </a:lnTo>
                    <a:lnTo>
                      <a:pt x="1364" y="775"/>
                    </a:lnTo>
                    <a:lnTo>
                      <a:pt x="1369" y="775"/>
                    </a:lnTo>
                    <a:lnTo>
                      <a:pt x="1373" y="775"/>
                    </a:lnTo>
                    <a:lnTo>
                      <a:pt x="1373" y="777"/>
                    </a:lnTo>
                    <a:lnTo>
                      <a:pt x="1373" y="780"/>
                    </a:lnTo>
                    <a:lnTo>
                      <a:pt x="1377" y="790"/>
                    </a:lnTo>
                    <a:lnTo>
                      <a:pt x="1377" y="788"/>
                    </a:lnTo>
                    <a:lnTo>
                      <a:pt x="1381" y="796"/>
                    </a:lnTo>
                    <a:lnTo>
                      <a:pt x="1390" y="811"/>
                    </a:lnTo>
                    <a:lnTo>
                      <a:pt x="1390" y="809"/>
                    </a:lnTo>
                    <a:lnTo>
                      <a:pt x="1394" y="817"/>
                    </a:lnTo>
                    <a:lnTo>
                      <a:pt x="1398" y="819"/>
                    </a:lnTo>
                    <a:lnTo>
                      <a:pt x="1398" y="824"/>
                    </a:lnTo>
                    <a:lnTo>
                      <a:pt x="1406" y="832"/>
                    </a:lnTo>
                    <a:lnTo>
                      <a:pt x="1411" y="848"/>
                    </a:lnTo>
                    <a:lnTo>
                      <a:pt x="1411" y="851"/>
                    </a:lnTo>
                    <a:lnTo>
                      <a:pt x="1406" y="853"/>
                    </a:lnTo>
                    <a:lnTo>
                      <a:pt x="1402" y="853"/>
                    </a:lnTo>
                    <a:lnTo>
                      <a:pt x="1398" y="853"/>
                    </a:lnTo>
                    <a:lnTo>
                      <a:pt x="1394" y="853"/>
                    </a:lnTo>
                    <a:lnTo>
                      <a:pt x="1394" y="851"/>
                    </a:lnTo>
                    <a:close/>
                    <a:moveTo>
                      <a:pt x="1331" y="733"/>
                    </a:moveTo>
                    <a:lnTo>
                      <a:pt x="1327"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6" y="657"/>
                    </a:lnTo>
                    <a:lnTo>
                      <a:pt x="1310" y="659"/>
                    </a:lnTo>
                    <a:lnTo>
                      <a:pt x="1310" y="662"/>
                    </a:lnTo>
                    <a:lnTo>
                      <a:pt x="1314" y="662"/>
                    </a:lnTo>
                    <a:lnTo>
                      <a:pt x="1318" y="677"/>
                    </a:lnTo>
                    <a:lnTo>
                      <a:pt x="1327" y="683"/>
                    </a:lnTo>
                    <a:lnTo>
                      <a:pt x="1327" y="685"/>
                    </a:lnTo>
                    <a:lnTo>
                      <a:pt x="1327" y="693"/>
                    </a:lnTo>
                    <a:lnTo>
                      <a:pt x="1327" y="691"/>
                    </a:lnTo>
                    <a:lnTo>
                      <a:pt x="1335" y="698"/>
                    </a:lnTo>
                    <a:lnTo>
                      <a:pt x="1339" y="709"/>
                    </a:lnTo>
                    <a:lnTo>
                      <a:pt x="1343" y="722"/>
                    </a:lnTo>
                    <a:lnTo>
                      <a:pt x="1339" y="719"/>
                    </a:lnTo>
                    <a:lnTo>
                      <a:pt x="1348" y="727"/>
                    </a:lnTo>
                    <a:lnTo>
                      <a:pt x="1348" y="730"/>
                    </a:lnTo>
                    <a:lnTo>
                      <a:pt x="1348" y="733"/>
                    </a:lnTo>
                    <a:lnTo>
                      <a:pt x="1343" y="735"/>
                    </a:lnTo>
                    <a:lnTo>
                      <a:pt x="1339" y="735"/>
                    </a:lnTo>
                    <a:lnTo>
                      <a:pt x="1335" y="735"/>
                    </a:lnTo>
                    <a:lnTo>
                      <a:pt x="1331" y="733"/>
                    </a:lnTo>
                    <a:close/>
                    <a:moveTo>
                      <a:pt x="1268" y="615"/>
                    </a:moveTo>
                    <a:lnTo>
                      <a:pt x="1268" y="615"/>
                    </a:lnTo>
                    <a:lnTo>
                      <a:pt x="1259" y="599"/>
                    </a:lnTo>
                    <a:lnTo>
                      <a:pt x="1264" y="599"/>
                    </a:lnTo>
                    <a:lnTo>
                      <a:pt x="1255" y="594"/>
                    </a:lnTo>
                    <a:lnTo>
                      <a:pt x="1255" y="591"/>
                    </a:lnTo>
                    <a:lnTo>
                      <a:pt x="1247" y="578"/>
                    </a:lnTo>
                    <a:lnTo>
                      <a:pt x="1243" y="570"/>
                    </a:lnTo>
                    <a:lnTo>
                      <a:pt x="1230" y="544"/>
                    </a:lnTo>
                    <a:lnTo>
                      <a:pt x="1230" y="541"/>
                    </a:lnTo>
                    <a:lnTo>
                      <a:pt x="1234" y="538"/>
                    </a:lnTo>
                    <a:lnTo>
                      <a:pt x="1238" y="538"/>
                    </a:lnTo>
                    <a:lnTo>
                      <a:pt x="1243" y="538"/>
                    </a:lnTo>
                    <a:lnTo>
                      <a:pt x="1247" y="541"/>
                    </a:lnTo>
                    <a:lnTo>
                      <a:pt x="1259" y="567"/>
                    </a:lnTo>
                    <a:lnTo>
                      <a:pt x="1255" y="565"/>
                    </a:lnTo>
                    <a:lnTo>
                      <a:pt x="1264" y="573"/>
                    </a:lnTo>
                    <a:lnTo>
                      <a:pt x="1272" y="588"/>
                    </a:lnTo>
                    <a:lnTo>
                      <a:pt x="1268" y="588"/>
                    </a:lnTo>
                    <a:lnTo>
                      <a:pt x="1276" y="596"/>
                    </a:lnTo>
                    <a:lnTo>
                      <a:pt x="1285" y="612"/>
                    </a:lnTo>
                    <a:lnTo>
                      <a:pt x="1285" y="609"/>
                    </a:lnTo>
                    <a:lnTo>
                      <a:pt x="1285" y="612"/>
                    </a:lnTo>
                    <a:lnTo>
                      <a:pt x="1285"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80" y="457"/>
                    </a:lnTo>
                    <a:lnTo>
                      <a:pt x="1180" y="460"/>
                    </a:lnTo>
                    <a:lnTo>
                      <a:pt x="1175" y="452"/>
                    </a:lnTo>
                    <a:lnTo>
                      <a:pt x="1167" y="436"/>
                    </a:lnTo>
                    <a:lnTo>
                      <a:pt x="1163" y="431"/>
                    </a:lnTo>
                    <a:lnTo>
                      <a:pt x="1163" y="428"/>
                    </a:lnTo>
                    <a:lnTo>
                      <a:pt x="1159" y="428"/>
                    </a:lnTo>
                    <a:lnTo>
                      <a:pt x="1159"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1"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8"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8" y="210"/>
                    </a:lnTo>
                    <a:lnTo>
                      <a:pt x="1008" y="208"/>
                    </a:lnTo>
                    <a:lnTo>
                      <a:pt x="1008" y="205"/>
                    </a:lnTo>
                    <a:lnTo>
                      <a:pt x="1008" y="202"/>
                    </a:lnTo>
                    <a:lnTo>
                      <a:pt x="1008"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6" y="158"/>
                    </a:lnTo>
                    <a:lnTo>
                      <a:pt x="961" y="155"/>
                    </a:lnTo>
                    <a:lnTo>
                      <a:pt x="953" y="139"/>
                    </a:lnTo>
                    <a:lnTo>
                      <a:pt x="961" y="145"/>
                    </a:lnTo>
                    <a:lnTo>
                      <a:pt x="957" y="145"/>
                    </a:lnTo>
                    <a:lnTo>
                      <a:pt x="953" y="142"/>
                    </a:lnTo>
                    <a:lnTo>
                      <a:pt x="949" y="139"/>
                    </a:lnTo>
                    <a:lnTo>
                      <a:pt x="945" y="132"/>
                    </a:lnTo>
                    <a:lnTo>
                      <a:pt x="953" y="137"/>
                    </a:lnTo>
                    <a:lnTo>
                      <a:pt x="949" y="137"/>
                    </a:lnTo>
                    <a:lnTo>
                      <a:pt x="940" y="134"/>
                    </a:lnTo>
                    <a:lnTo>
                      <a:pt x="940" y="132"/>
                    </a:lnTo>
                    <a:lnTo>
                      <a:pt x="932" y="118"/>
                    </a:lnTo>
                    <a:lnTo>
                      <a:pt x="940" y="121"/>
                    </a:lnTo>
                    <a:lnTo>
                      <a:pt x="936" y="121"/>
                    </a:lnTo>
                    <a:lnTo>
                      <a:pt x="928" y="121"/>
                    </a:lnTo>
                    <a:lnTo>
                      <a:pt x="928" y="118"/>
                    </a:lnTo>
                    <a:lnTo>
                      <a:pt x="924" y="111"/>
                    </a:lnTo>
                    <a:lnTo>
                      <a:pt x="932" y="113"/>
                    </a:lnTo>
                    <a:lnTo>
                      <a:pt x="928" y="113"/>
                    </a:lnTo>
                    <a:lnTo>
                      <a:pt x="924" y="113"/>
                    </a:lnTo>
                    <a:lnTo>
                      <a:pt x="919" y="111"/>
                    </a:lnTo>
                    <a:lnTo>
                      <a:pt x="919" y="108"/>
                    </a:lnTo>
                    <a:lnTo>
                      <a:pt x="919" y="105"/>
                    </a:lnTo>
                    <a:lnTo>
                      <a:pt x="924"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5" y="113"/>
                    </a:lnTo>
                    <a:lnTo>
                      <a:pt x="949" y="116"/>
                    </a:lnTo>
                    <a:lnTo>
                      <a:pt x="957" y="129"/>
                    </a:lnTo>
                    <a:lnTo>
                      <a:pt x="949" y="126"/>
                    </a:lnTo>
                    <a:lnTo>
                      <a:pt x="953" y="126"/>
                    </a:lnTo>
                    <a:lnTo>
                      <a:pt x="957" y="126"/>
                    </a:lnTo>
                    <a:lnTo>
                      <a:pt x="961" y="129"/>
                    </a:lnTo>
                    <a:lnTo>
                      <a:pt x="966" y="137"/>
                    </a:lnTo>
                    <a:lnTo>
                      <a:pt x="957" y="134"/>
                    </a:lnTo>
                    <a:lnTo>
                      <a:pt x="961" y="134"/>
                    </a:lnTo>
                    <a:lnTo>
                      <a:pt x="970" y="134"/>
                    </a:lnTo>
                    <a:lnTo>
                      <a:pt x="970" y="137"/>
                    </a:lnTo>
                    <a:lnTo>
                      <a:pt x="978" y="153"/>
                    </a:lnTo>
                    <a:lnTo>
                      <a:pt x="970" y="147"/>
                    </a:lnTo>
                    <a:lnTo>
                      <a:pt x="974" y="147"/>
                    </a:lnTo>
                    <a:lnTo>
                      <a:pt x="982" y="150"/>
                    </a:lnTo>
                    <a:lnTo>
                      <a:pt x="982" y="153"/>
                    </a:lnTo>
                    <a:lnTo>
                      <a:pt x="987" y="160"/>
                    </a:lnTo>
                    <a:lnTo>
                      <a:pt x="987"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1" y="66"/>
                    </a:lnTo>
                    <a:lnTo>
                      <a:pt x="856" y="61"/>
                    </a:lnTo>
                    <a:lnTo>
                      <a:pt x="865" y="63"/>
                    </a:lnTo>
                    <a:lnTo>
                      <a:pt x="861" y="63"/>
                    </a:lnTo>
                    <a:lnTo>
                      <a:pt x="856" y="61"/>
                    </a:lnTo>
                    <a:lnTo>
                      <a:pt x="852" y="61"/>
                    </a:lnTo>
                    <a:lnTo>
                      <a:pt x="848" y="53"/>
                    </a:lnTo>
                    <a:lnTo>
                      <a:pt x="852" y="55"/>
                    </a:lnTo>
                    <a:lnTo>
                      <a:pt x="848" y="55"/>
                    </a:lnTo>
                    <a:lnTo>
                      <a:pt x="844" y="55"/>
                    </a:lnTo>
                    <a:lnTo>
                      <a:pt x="840" y="53"/>
                    </a:lnTo>
                    <a:lnTo>
                      <a:pt x="835" y="45"/>
                    </a:lnTo>
                    <a:lnTo>
                      <a:pt x="840" y="48"/>
                    </a:lnTo>
                    <a:lnTo>
                      <a:pt x="835" y="48"/>
                    </a:lnTo>
                    <a:lnTo>
                      <a:pt x="831" y="48"/>
                    </a:lnTo>
                    <a:lnTo>
                      <a:pt x="827" y="45"/>
                    </a:lnTo>
                    <a:lnTo>
                      <a:pt x="819" y="37"/>
                    </a:lnTo>
                    <a:lnTo>
                      <a:pt x="827" y="40"/>
                    </a:lnTo>
                    <a:lnTo>
                      <a:pt x="819"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9" y="24"/>
                    </a:lnTo>
                    <a:lnTo>
                      <a:pt x="823" y="27"/>
                    </a:lnTo>
                    <a:lnTo>
                      <a:pt x="827" y="34"/>
                    </a:lnTo>
                    <a:lnTo>
                      <a:pt x="819" y="29"/>
                    </a:lnTo>
                    <a:lnTo>
                      <a:pt x="827" y="29"/>
                    </a:lnTo>
                    <a:lnTo>
                      <a:pt x="831" y="29"/>
                    </a:lnTo>
                    <a:lnTo>
                      <a:pt x="835" y="32"/>
                    </a:lnTo>
                    <a:lnTo>
                      <a:pt x="844" y="40"/>
                    </a:lnTo>
                    <a:lnTo>
                      <a:pt x="835" y="37"/>
                    </a:lnTo>
                    <a:lnTo>
                      <a:pt x="840" y="37"/>
                    </a:lnTo>
                    <a:lnTo>
                      <a:pt x="844" y="37"/>
                    </a:lnTo>
                    <a:lnTo>
                      <a:pt x="848" y="40"/>
                    </a:lnTo>
                    <a:lnTo>
                      <a:pt x="856" y="48"/>
                    </a:lnTo>
                    <a:lnTo>
                      <a:pt x="848" y="45"/>
                    </a:lnTo>
                    <a:lnTo>
                      <a:pt x="852" y="45"/>
                    </a:lnTo>
                    <a:lnTo>
                      <a:pt x="856" y="45"/>
                    </a:lnTo>
                    <a:lnTo>
                      <a:pt x="861" y="48"/>
                    </a:lnTo>
                    <a:lnTo>
                      <a:pt x="869" y="55"/>
                    </a:lnTo>
                    <a:lnTo>
                      <a:pt x="861" y="53"/>
                    </a:lnTo>
                    <a:lnTo>
                      <a:pt x="865" y="53"/>
                    </a:lnTo>
                    <a:lnTo>
                      <a:pt x="869" y="53"/>
                    </a:lnTo>
                    <a:lnTo>
                      <a:pt x="869" y="55"/>
                    </a:lnTo>
                    <a:lnTo>
                      <a:pt x="877" y="61"/>
                    </a:lnTo>
                    <a:lnTo>
                      <a:pt x="869" y="58"/>
                    </a:lnTo>
                    <a:lnTo>
                      <a:pt x="877" y="58"/>
                    </a:lnTo>
                    <a:lnTo>
                      <a:pt x="882" y="61"/>
                    </a:lnTo>
                    <a:lnTo>
                      <a:pt x="890" y="69"/>
                    </a:lnTo>
                    <a:lnTo>
                      <a:pt x="890" y="71"/>
                    </a:lnTo>
                    <a:lnTo>
                      <a:pt x="890" y="74"/>
                    </a:lnTo>
                    <a:lnTo>
                      <a:pt x="886" y="76"/>
                    </a:lnTo>
                    <a:lnTo>
                      <a:pt x="882"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30" y="13"/>
                    </a:lnTo>
                    <a:lnTo>
                      <a:pt x="634" y="11"/>
                    </a:lnTo>
                    <a:lnTo>
                      <a:pt x="634" y="8"/>
                    </a:lnTo>
                    <a:lnTo>
                      <a:pt x="638" y="8"/>
                    </a:lnTo>
                    <a:lnTo>
                      <a:pt x="655" y="8"/>
                    </a:lnTo>
                    <a:lnTo>
                      <a:pt x="646" y="11"/>
                    </a:lnTo>
                    <a:lnTo>
                      <a:pt x="655" y="3"/>
                    </a:lnTo>
                    <a:lnTo>
                      <a:pt x="655" y="0"/>
                    </a:lnTo>
                    <a:lnTo>
                      <a:pt x="659" y="0"/>
                    </a:lnTo>
                    <a:lnTo>
                      <a:pt x="747" y="0"/>
                    </a:lnTo>
                    <a:lnTo>
                      <a:pt x="751" y="0"/>
                    </a:lnTo>
                    <a:lnTo>
                      <a:pt x="756" y="3"/>
                    </a:lnTo>
                    <a:lnTo>
                      <a:pt x="756" y="6"/>
                    </a:lnTo>
                    <a:lnTo>
                      <a:pt x="756" y="8"/>
                    </a:lnTo>
                    <a:lnTo>
                      <a:pt x="756"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9" y="118"/>
                    </a:moveTo>
                    <a:lnTo>
                      <a:pt x="470" y="126"/>
                    </a:lnTo>
                    <a:lnTo>
                      <a:pt x="474" y="126"/>
                    </a:lnTo>
                    <a:lnTo>
                      <a:pt x="470" y="132"/>
                    </a:lnTo>
                    <a:lnTo>
                      <a:pt x="466" y="134"/>
                    </a:lnTo>
                    <a:lnTo>
                      <a:pt x="462" y="137"/>
                    </a:lnTo>
                    <a:lnTo>
                      <a:pt x="453" y="137"/>
                    </a:lnTo>
                    <a:lnTo>
                      <a:pt x="462" y="132"/>
                    </a:lnTo>
                    <a:lnTo>
                      <a:pt x="458" y="139"/>
                    </a:lnTo>
                    <a:lnTo>
                      <a:pt x="458" y="142"/>
                    </a:lnTo>
                    <a:lnTo>
                      <a:pt x="453" y="145"/>
                    </a:lnTo>
                    <a:lnTo>
                      <a:pt x="449" y="145"/>
                    </a:lnTo>
                    <a:lnTo>
                      <a:pt x="453" y="142"/>
                    </a:lnTo>
                    <a:lnTo>
                      <a:pt x="449" y="147"/>
                    </a:lnTo>
                    <a:lnTo>
                      <a:pt x="445" y="155"/>
                    </a:lnTo>
                    <a:lnTo>
                      <a:pt x="445" y="158"/>
                    </a:lnTo>
                    <a:lnTo>
                      <a:pt x="437" y="158"/>
                    </a:lnTo>
                    <a:lnTo>
                      <a:pt x="441" y="155"/>
                    </a:lnTo>
                    <a:lnTo>
                      <a:pt x="437" y="163"/>
                    </a:lnTo>
                    <a:lnTo>
                      <a:pt x="432" y="168"/>
                    </a:lnTo>
                    <a:lnTo>
                      <a:pt x="432" y="171"/>
                    </a:lnTo>
                    <a:lnTo>
                      <a:pt x="424" y="174"/>
                    </a:lnTo>
                    <a:lnTo>
                      <a:pt x="420" y="174"/>
                    </a:lnTo>
                    <a:lnTo>
                      <a:pt x="428" y="168"/>
                    </a:lnTo>
                    <a:lnTo>
                      <a:pt x="424" y="176"/>
                    </a:lnTo>
                    <a:lnTo>
                      <a:pt x="424" y="179"/>
                    </a:lnTo>
                    <a:lnTo>
                      <a:pt x="420" y="179"/>
                    </a:lnTo>
                    <a:lnTo>
                      <a:pt x="416" y="179"/>
                    </a:lnTo>
                    <a:lnTo>
                      <a:pt x="411" y="179"/>
                    </a:lnTo>
                    <a:lnTo>
                      <a:pt x="407" y="176"/>
                    </a:lnTo>
                    <a:lnTo>
                      <a:pt x="407" y="174"/>
                    </a:lnTo>
                    <a:lnTo>
                      <a:pt x="411" y="166"/>
                    </a:lnTo>
                    <a:lnTo>
                      <a:pt x="416" y="163"/>
                    </a:lnTo>
                    <a:lnTo>
                      <a:pt x="420" y="163"/>
                    </a:lnTo>
                    <a:lnTo>
                      <a:pt x="424" y="163"/>
                    </a:lnTo>
                    <a:lnTo>
                      <a:pt x="416" y="166"/>
                    </a:lnTo>
                    <a:lnTo>
                      <a:pt x="420" y="160"/>
                    </a:lnTo>
                    <a:lnTo>
                      <a:pt x="420" y="158"/>
                    </a:lnTo>
                    <a:lnTo>
                      <a:pt x="428" y="150"/>
                    </a:lnTo>
                    <a:lnTo>
                      <a:pt x="432" y="150"/>
                    </a:lnTo>
                    <a:lnTo>
                      <a:pt x="437"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8" y="121"/>
                    </a:lnTo>
                    <a:lnTo>
                      <a:pt x="462" y="116"/>
                    </a:lnTo>
                    <a:lnTo>
                      <a:pt x="466" y="113"/>
                    </a:lnTo>
                    <a:lnTo>
                      <a:pt x="470" y="113"/>
                    </a:lnTo>
                    <a:lnTo>
                      <a:pt x="474" y="113"/>
                    </a:lnTo>
                    <a:lnTo>
                      <a:pt x="479" y="116"/>
                    </a:lnTo>
                    <a:lnTo>
                      <a:pt x="479" y="118"/>
                    </a:lnTo>
                    <a:close/>
                    <a:moveTo>
                      <a:pt x="390" y="218"/>
                    </a:moveTo>
                    <a:lnTo>
                      <a:pt x="390" y="221"/>
                    </a:lnTo>
                    <a:lnTo>
                      <a:pt x="386" y="223"/>
                    </a:lnTo>
                    <a:lnTo>
                      <a:pt x="382" y="226"/>
                    </a:lnTo>
                    <a:lnTo>
                      <a:pt x="378" y="226"/>
                    </a:lnTo>
                    <a:lnTo>
                      <a:pt x="386" y="223"/>
                    </a:lnTo>
                    <a:lnTo>
                      <a:pt x="378" y="229"/>
                    </a:lnTo>
                    <a:lnTo>
                      <a:pt x="378" y="237"/>
                    </a:lnTo>
                    <a:lnTo>
                      <a:pt x="374"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2"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3" y="242"/>
                    </a:lnTo>
                    <a:lnTo>
                      <a:pt x="353" y="239"/>
                    </a:lnTo>
                    <a:lnTo>
                      <a:pt x="361" y="231"/>
                    </a:lnTo>
                    <a:lnTo>
                      <a:pt x="361" y="234"/>
                    </a:lnTo>
                    <a:lnTo>
                      <a:pt x="361" y="226"/>
                    </a:lnTo>
                    <a:lnTo>
                      <a:pt x="365" y="226"/>
                    </a:lnTo>
                    <a:lnTo>
                      <a:pt x="369" y="218"/>
                    </a:lnTo>
                    <a:lnTo>
                      <a:pt x="374" y="216"/>
                    </a:lnTo>
                    <a:lnTo>
                      <a:pt x="378" y="216"/>
                    </a:lnTo>
                    <a:lnTo>
                      <a:pt x="382" y="216"/>
                    </a:lnTo>
                    <a:lnTo>
                      <a:pt x="374" y="218"/>
                    </a:lnTo>
                    <a:lnTo>
                      <a:pt x="374" y="216"/>
                    </a:lnTo>
                    <a:lnTo>
                      <a:pt x="378" y="213"/>
                    </a:lnTo>
                    <a:lnTo>
                      <a:pt x="382" y="213"/>
                    </a:lnTo>
                    <a:lnTo>
                      <a:pt x="386" y="213"/>
                    </a:lnTo>
                    <a:lnTo>
                      <a:pt x="390" y="216"/>
                    </a:lnTo>
                    <a:lnTo>
                      <a:pt x="390" y="218"/>
                    </a:lnTo>
                    <a:close/>
                    <a:moveTo>
                      <a:pt x="311" y="331"/>
                    </a:moveTo>
                    <a:lnTo>
                      <a:pt x="306" y="334"/>
                    </a:lnTo>
                    <a:lnTo>
                      <a:pt x="306" y="331"/>
                    </a:lnTo>
                    <a:lnTo>
                      <a:pt x="306" y="339"/>
                    </a:lnTo>
                    <a:lnTo>
                      <a:pt x="302" y="342"/>
                    </a:lnTo>
                    <a:lnTo>
                      <a:pt x="298" y="344"/>
                    </a:lnTo>
                    <a:lnTo>
                      <a:pt x="290" y="344"/>
                    </a:lnTo>
                    <a:lnTo>
                      <a:pt x="298" y="339"/>
                    </a:lnTo>
                    <a:lnTo>
                      <a:pt x="294" y="355"/>
                    </a:lnTo>
                    <a:lnTo>
                      <a:pt x="290" y="355"/>
                    </a:lnTo>
                    <a:lnTo>
                      <a:pt x="285" y="363"/>
                    </a:lnTo>
                    <a:lnTo>
                      <a:pt x="277" y="376"/>
                    </a:lnTo>
                    <a:lnTo>
                      <a:pt x="277" y="378"/>
                    </a:lnTo>
                    <a:lnTo>
                      <a:pt x="273" y="386"/>
                    </a:lnTo>
                    <a:lnTo>
                      <a:pt x="273" y="384"/>
                    </a:lnTo>
                    <a:lnTo>
                      <a:pt x="269" y="391"/>
                    </a:lnTo>
                    <a:lnTo>
                      <a:pt x="269"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9" y="360"/>
                    </a:lnTo>
                    <a:lnTo>
                      <a:pt x="269" y="357"/>
                    </a:lnTo>
                    <a:lnTo>
                      <a:pt x="277" y="349"/>
                    </a:lnTo>
                    <a:lnTo>
                      <a:pt x="277" y="352"/>
                    </a:lnTo>
                    <a:lnTo>
                      <a:pt x="281" y="336"/>
                    </a:lnTo>
                    <a:lnTo>
                      <a:pt x="285" y="334"/>
                    </a:lnTo>
                    <a:lnTo>
                      <a:pt x="290" y="334"/>
                    </a:lnTo>
                    <a:lnTo>
                      <a:pt x="298" y="334"/>
                    </a:lnTo>
                    <a:lnTo>
                      <a:pt x="290" y="336"/>
                    </a:lnTo>
                    <a:lnTo>
                      <a:pt x="294" y="328"/>
                    </a:lnTo>
                    <a:lnTo>
                      <a:pt x="294" y="326"/>
                    </a:lnTo>
                    <a:lnTo>
                      <a:pt x="298" y="323"/>
                    </a:lnTo>
                    <a:lnTo>
                      <a:pt x="302" y="323"/>
                    </a:lnTo>
                    <a:lnTo>
                      <a:pt x="306" y="323"/>
                    </a:lnTo>
                    <a:lnTo>
                      <a:pt x="311" y="323"/>
                    </a:lnTo>
                    <a:lnTo>
                      <a:pt x="311" y="326"/>
                    </a:lnTo>
                    <a:lnTo>
                      <a:pt x="311" y="328"/>
                    </a:lnTo>
                    <a:lnTo>
                      <a:pt x="311" y="331"/>
                    </a:lnTo>
                    <a:close/>
                    <a:moveTo>
                      <a:pt x="239" y="444"/>
                    </a:moveTo>
                    <a:lnTo>
                      <a:pt x="235" y="444"/>
                    </a:lnTo>
                    <a:lnTo>
                      <a:pt x="239" y="444"/>
                    </a:lnTo>
                    <a:lnTo>
                      <a:pt x="235" y="452"/>
                    </a:lnTo>
                    <a:lnTo>
                      <a:pt x="227" y="460"/>
                    </a:lnTo>
                    <a:lnTo>
                      <a:pt x="227" y="457"/>
                    </a:lnTo>
                    <a:lnTo>
                      <a:pt x="222" y="473"/>
                    </a:lnTo>
                    <a:lnTo>
                      <a:pt x="214" y="481"/>
                    </a:lnTo>
                    <a:lnTo>
                      <a:pt x="210" y="489"/>
                    </a:lnTo>
                    <a:lnTo>
                      <a:pt x="206" y="496"/>
                    </a:lnTo>
                    <a:lnTo>
                      <a:pt x="197" y="510"/>
                    </a:lnTo>
                    <a:lnTo>
                      <a:pt x="197" y="512"/>
                    </a:lnTo>
                    <a:lnTo>
                      <a:pt x="193" y="515"/>
                    </a:lnTo>
                    <a:lnTo>
                      <a:pt x="189" y="515"/>
                    </a:lnTo>
                    <a:lnTo>
                      <a:pt x="185" y="515"/>
                    </a:lnTo>
                    <a:lnTo>
                      <a:pt x="185" y="512"/>
                    </a:lnTo>
                    <a:lnTo>
                      <a:pt x="180" y="512"/>
                    </a:lnTo>
                    <a:lnTo>
                      <a:pt x="180" y="510"/>
                    </a:lnTo>
                    <a:lnTo>
                      <a:pt x="180" y="507"/>
                    </a:lnTo>
                    <a:lnTo>
                      <a:pt x="185" y="507"/>
                    </a:lnTo>
                    <a:lnTo>
                      <a:pt x="180" y="507"/>
                    </a:lnTo>
                    <a:lnTo>
                      <a:pt x="189" y="491"/>
                    </a:lnTo>
                    <a:lnTo>
                      <a:pt x="197" y="483"/>
                    </a:lnTo>
                    <a:lnTo>
                      <a:pt x="197" y="486"/>
                    </a:lnTo>
                    <a:lnTo>
                      <a:pt x="197" y="478"/>
                    </a:lnTo>
                    <a:lnTo>
                      <a:pt x="197" y="475"/>
                    </a:lnTo>
                    <a:lnTo>
                      <a:pt x="206" y="470"/>
                    </a:lnTo>
                    <a:lnTo>
                      <a:pt x="210" y="454"/>
                    </a:lnTo>
                    <a:lnTo>
                      <a:pt x="214" y="454"/>
                    </a:lnTo>
                    <a:lnTo>
                      <a:pt x="218" y="447"/>
                    </a:lnTo>
                    <a:lnTo>
                      <a:pt x="218" y="449"/>
                    </a:lnTo>
                    <a:lnTo>
                      <a:pt x="222" y="441"/>
                    </a:lnTo>
                    <a:lnTo>
                      <a:pt x="222" y="439"/>
                    </a:lnTo>
                    <a:lnTo>
                      <a:pt x="222" y="436"/>
                    </a:lnTo>
                    <a:lnTo>
                      <a:pt x="227" y="436"/>
                    </a:lnTo>
                    <a:lnTo>
                      <a:pt x="231" y="436"/>
                    </a:lnTo>
                    <a:lnTo>
                      <a:pt x="235" y="436"/>
                    </a:lnTo>
                    <a:lnTo>
                      <a:pt x="235" y="439"/>
                    </a:lnTo>
                    <a:lnTo>
                      <a:pt x="239" y="439"/>
                    </a:lnTo>
                    <a:lnTo>
                      <a:pt x="239" y="441"/>
                    </a:lnTo>
                    <a:lnTo>
                      <a:pt x="239" y="444"/>
                    </a:lnTo>
                    <a:close/>
                    <a:moveTo>
                      <a:pt x="168" y="559"/>
                    </a:moveTo>
                    <a:lnTo>
                      <a:pt x="151" y="599"/>
                    </a:lnTo>
                    <a:lnTo>
                      <a:pt x="143" y="607"/>
                    </a:lnTo>
                    <a:lnTo>
                      <a:pt x="143" y="615"/>
                    </a:lnTo>
                    <a:lnTo>
                      <a:pt x="138" y="615"/>
                    </a:lnTo>
                    <a:lnTo>
                      <a:pt x="134" y="622"/>
                    </a:lnTo>
                    <a:lnTo>
                      <a:pt x="134" y="620"/>
                    </a:lnTo>
                    <a:lnTo>
                      <a:pt x="130" y="630"/>
                    </a:lnTo>
                    <a:lnTo>
                      <a:pt x="126" y="633"/>
                    </a:lnTo>
                    <a:lnTo>
                      <a:pt x="122"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4"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4033" name="Group 101">
              <a:extLst>
                <a:ext uri="{FF2B5EF4-FFF2-40B4-BE49-F238E27FC236}">
                  <a16:creationId xmlns:a16="http://schemas.microsoft.com/office/drawing/2014/main" id="{C2EB4EB4-F4BF-4806-B2DE-E92E43C822A3}"/>
                </a:ext>
              </a:extLst>
            </p:cNvPr>
            <p:cNvGrpSpPr>
              <a:grpSpLocks/>
            </p:cNvGrpSpPr>
            <p:nvPr/>
          </p:nvGrpSpPr>
          <p:grpSpPr bwMode="auto">
            <a:xfrm>
              <a:off x="3110" y="4635"/>
              <a:ext cx="4778" cy="1320"/>
              <a:chOff x="3110" y="4635"/>
              <a:chExt cx="4778" cy="1320"/>
            </a:xfrm>
          </p:grpSpPr>
          <p:grpSp>
            <p:nvGrpSpPr>
              <p:cNvPr id="124034" name="Group 102">
                <a:extLst>
                  <a:ext uri="{FF2B5EF4-FFF2-40B4-BE49-F238E27FC236}">
                    <a16:creationId xmlns:a16="http://schemas.microsoft.com/office/drawing/2014/main" id="{444C9DBC-22F9-4FDA-8D37-89C2CAFA2261}"/>
                  </a:ext>
                </a:extLst>
              </p:cNvPr>
              <p:cNvGrpSpPr>
                <a:grpSpLocks/>
              </p:cNvGrpSpPr>
              <p:nvPr/>
            </p:nvGrpSpPr>
            <p:grpSpPr bwMode="auto">
              <a:xfrm>
                <a:off x="3110" y="4701"/>
                <a:ext cx="1786" cy="1254"/>
                <a:chOff x="3110" y="4701"/>
                <a:chExt cx="1786" cy="1254"/>
              </a:xfrm>
            </p:grpSpPr>
            <p:grpSp>
              <p:nvGrpSpPr>
                <p:cNvPr id="124045" name="Group 103">
                  <a:extLst>
                    <a:ext uri="{FF2B5EF4-FFF2-40B4-BE49-F238E27FC236}">
                      <a16:creationId xmlns:a16="http://schemas.microsoft.com/office/drawing/2014/main" id="{9958BE0A-F4B9-4ECF-98B9-44FD74E52015}"/>
                    </a:ext>
                  </a:extLst>
                </p:cNvPr>
                <p:cNvGrpSpPr>
                  <a:grpSpLocks/>
                </p:cNvGrpSpPr>
                <p:nvPr/>
              </p:nvGrpSpPr>
              <p:grpSpPr bwMode="auto">
                <a:xfrm>
                  <a:off x="3110" y="5104"/>
                  <a:ext cx="240" cy="360"/>
                  <a:chOff x="2832" y="2880"/>
                  <a:chExt cx="96" cy="144"/>
                </a:xfrm>
              </p:grpSpPr>
              <p:sp>
                <p:nvSpPr>
                  <p:cNvPr id="124049" name="Line 104">
                    <a:extLst>
                      <a:ext uri="{FF2B5EF4-FFF2-40B4-BE49-F238E27FC236}">
                        <a16:creationId xmlns:a16="http://schemas.microsoft.com/office/drawing/2014/main" id="{0F5D1DEA-EFBE-46C5-A752-25FF624D88A9}"/>
                      </a:ext>
                    </a:extLst>
                  </p:cNvPr>
                  <p:cNvSpPr>
                    <a:spLocks noChangeShapeType="1"/>
                  </p:cNvSpPr>
                  <p:nvPr/>
                </p:nvSpPr>
                <p:spPr bwMode="auto">
                  <a:xfrm>
                    <a:off x="2832" y="3024"/>
                    <a:ext cx="96"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050" name="Line 105">
                    <a:extLst>
                      <a:ext uri="{FF2B5EF4-FFF2-40B4-BE49-F238E27FC236}">
                        <a16:creationId xmlns:a16="http://schemas.microsoft.com/office/drawing/2014/main" id="{71BE2781-C88F-43D3-B7B3-F5A02DF0899B}"/>
                      </a:ext>
                    </a:extLst>
                  </p:cNvPr>
                  <p:cNvSpPr>
                    <a:spLocks noChangeShapeType="1"/>
                  </p:cNvSpPr>
                  <p:nvPr/>
                </p:nvSpPr>
                <p:spPr bwMode="auto">
                  <a:xfrm flipV="1">
                    <a:off x="2928" y="2880"/>
                    <a:ext cx="0" cy="144"/>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4046" name="Group 106">
                  <a:extLst>
                    <a:ext uri="{FF2B5EF4-FFF2-40B4-BE49-F238E27FC236}">
                      <a16:creationId xmlns:a16="http://schemas.microsoft.com/office/drawing/2014/main" id="{E5451CDD-7316-444C-B479-BE53BDF7862D}"/>
                    </a:ext>
                  </a:extLst>
                </p:cNvPr>
                <p:cNvGrpSpPr>
                  <a:grpSpLocks/>
                </p:cNvGrpSpPr>
                <p:nvPr/>
              </p:nvGrpSpPr>
              <p:grpSpPr bwMode="auto">
                <a:xfrm>
                  <a:off x="3334" y="4701"/>
                  <a:ext cx="1562" cy="1254"/>
                  <a:chOff x="3332" y="4704"/>
                  <a:chExt cx="1562" cy="1254"/>
                </a:xfrm>
              </p:grpSpPr>
              <p:sp>
                <p:nvSpPr>
                  <p:cNvPr id="124047" name="Line 107">
                    <a:extLst>
                      <a:ext uri="{FF2B5EF4-FFF2-40B4-BE49-F238E27FC236}">
                        <a16:creationId xmlns:a16="http://schemas.microsoft.com/office/drawing/2014/main" id="{5FCCB851-27FB-4EA5-9577-50C21D23F720}"/>
                      </a:ext>
                    </a:extLst>
                  </p:cNvPr>
                  <p:cNvSpPr>
                    <a:spLocks noChangeShapeType="1"/>
                  </p:cNvSpPr>
                  <p:nvPr/>
                </p:nvSpPr>
                <p:spPr bwMode="auto">
                  <a:xfrm>
                    <a:off x="4566" y="5478"/>
                    <a:ext cx="328" cy="48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048" name="Freeform 108">
                    <a:extLst>
                      <a:ext uri="{FF2B5EF4-FFF2-40B4-BE49-F238E27FC236}">
                        <a16:creationId xmlns:a16="http://schemas.microsoft.com/office/drawing/2014/main" id="{A91B2641-8074-4711-B835-37E983553C82}"/>
                      </a:ext>
                    </a:extLst>
                  </p:cNvPr>
                  <p:cNvSpPr>
                    <a:spLocks/>
                  </p:cNvSpPr>
                  <p:nvPr/>
                </p:nvSpPr>
                <p:spPr bwMode="auto">
                  <a:xfrm>
                    <a:off x="3332" y="4704"/>
                    <a:ext cx="1240" cy="789"/>
                  </a:xfrm>
                  <a:custGeom>
                    <a:avLst/>
                    <a:gdLst>
                      <a:gd name="T0" fmla="*/ 0 w 1256"/>
                      <a:gd name="T1" fmla="*/ 537 h 873"/>
                      <a:gd name="T2" fmla="*/ 100 w 1256"/>
                      <a:gd name="T3" fmla="*/ 285 h 873"/>
                      <a:gd name="T4" fmla="*/ 384 w 1256"/>
                      <a:gd name="T5" fmla="*/ 36 h 873"/>
                      <a:gd name="T6" fmla="*/ 702 w 1256"/>
                      <a:gd name="T7" fmla="*/ 69 h 873"/>
                      <a:gd name="T8" fmla="*/ 988 w 1256"/>
                      <a:gd name="T9" fmla="*/ 387 h 873"/>
                      <a:gd name="T10" fmla="*/ 1256 w 1256"/>
                      <a:gd name="T11" fmla="*/ 873 h 873"/>
                      <a:gd name="T12" fmla="*/ 0 60000 65536"/>
                      <a:gd name="T13" fmla="*/ 0 60000 65536"/>
                      <a:gd name="T14" fmla="*/ 0 60000 65536"/>
                      <a:gd name="T15" fmla="*/ 0 60000 65536"/>
                      <a:gd name="T16" fmla="*/ 0 60000 65536"/>
                      <a:gd name="T17" fmla="*/ 0 60000 65536"/>
                      <a:gd name="T18" fmla="*/ 0 w 1256"/>
                      <a:gd name="T19" fmla="*/ 0 h 873"/>
                      <a:gd name="T20" fmla="*/ 1256 w 1256"/>
                      <a:gd name="T21" fmla="*/ 873 h 873"/>
                    </a:gdLst>
                    <a:ahLst/>
                    <a:cxnLst>
                      <a:cxn ang="T12">
                        <a:pos x="T0" y="T1"/>
                      </a:cxn>
                      <a:cxn ang="T13">
                        <a:pos x="T2" y="T3"/>
                      </a:cxn>
                      <a:cxn ang="T14">
                        <a:pos x="T4" y="T5"/>
                      </a:cxn>
                      <a:cxn ang="T15">
                        <a:pos x="T6" y="T7"/>
                      </a:cxn>
                      <a:cxn ang="T16">
                        <a:pos x="T8" y="T9"/>
                      </a:cxn>
                      <a:cxn ang="T17">
                        <a:pos x="T10" y="T11"/>
                      </a:cxn>
                    </a:cxnLst>
                    <a:rect l="T18" t="T19" r="T20" b="T21"/>
                    <a:pathLst>
                      <a:path w="1256" h="873">
                        <a:moveTo>
                          <a:pt x="0" y="537"/>
                        </a:moveTo>
                        <a:cubicBezTo>
                          <a:pt x="18" y="452"/>
                          <a:pt x="36" y="368"/>
                          <a:pt x="100" y="285"/>
                        </a:cubicBezTo>
                        <a:cubicBezTo>
                          <a:pt x="164" y="202"/>
                          <a:pt x="284" y="72"/>
                          <a:pt x="384" y="36"/>
                        </a:cubicBezTo>
                        <a:cubicBezTo>
                          <a:pt x="484" y="0"/>
                          <a:pt x="601" y="10"/>
                          <a:pt x="702" y="69"/>
                        </a:cubicBezTo>
                        <a:cubicBezTo>
                          <a:pt x="803" y="128"/>
                          <a:pt x="896" y="253"/>
                          <a:pt x="988" y="387"/>
                        </a:cubicBezTo>
                        <a:cubicBezTo>
                          <a:pt x="1080" y="521"/>
                          <a:pt x="1168" y="697"/>
                          <a:pt x="1256" y="873"/>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24035" name="Group 109">
                <a:extLst>
                  <a:ext uri="{FF2B5EF4-FFF2-40B4-BE49-F238E27FC236}">
                    <a16:creationId xmlns:a16="http://schemas.microsoft.com/office/drawing/2014/main" id="{6536CAB5-6259-4DA4-A68D-13115C363211}"/>
                  </a:ext>
                </a:extLst>
              </p:cNvPr>
              <p:cNvGrpSpPr>
                <a:grpSpLocks/>
              </p:cNvGrpSpPr>
              <p:nvPr/>
            </p:nvGrpSpPr>
            <p:grpSpPr bwMode="auto">
              <a:xfrm>
                <a:off x="4838" y="4701"/>
                <a:ext cx="1566" cy="1254"/>
                <a:chOff x="4838" y="4701"/>
                <a:chExt cx="1566" cy="1254"/>
              </a:xfrm>
            </p:grpSpPr>
            <p:grpSp>
              <p:nvGrpSpPr>
                <p:cNvPr id="124041" name="Group 110">
                  <a:extLst>
                    <a:ext uri="{FF2B5EF4-FFF2-40B4-BE49-F238E27FC236}">
                      <a16:creationId xmlns:a16="http://schemas.microsoft.com/office/drawing/2014/main" id="{4574B6C7-124F-436A-B803-4032D69A1E3C}"/>
                    </a:ext>
                  </a:extLst>
                </p:cNvPr>
                <p:cNvGrpSpPr>
                  <a:grpSpLocks/>
                </p:cNvGrpSpPr>
                <p:nvPr/>
              </p:nvGrpSpPr>
              <p:grpSpPr bwMode="auto">
                <a:xfrm>
                  <a:off x="4842" y="4701"/>
                  <a:ext cx="1562" cy="1254"/>
                  <a:chOff x="3332" y="4704"/>
                  <a:chExt cx="1562" cy="1254"/>
                </a:xfrm>
              </p:grpSpPr>
              <p:sp>
                <p:nvSpPr>
                  <p:cNvPr id="124043" name="Line 111">
                    <a:extLst>
                      <a:ext uri="{FF2B5EF4-FFF2-40B4-BE49-F238E27FC236}">
                        <a16:creationId xmlns:a16="http://schemas.microsoft.com/office/drawing/2014/main" id="{1C002045-3E9B-46DB-84BF-132E015822D3}"/>
                      </a:ext>
                    </a:extLst>
                  </p:cNvPr>
                  <p:cNvSpPr>
                    <a:spLocks noChangeShapeType="1"/>
                  </p:cNvSpPr>
                  <p:nvPr/>
                </p:nvSpPr>
                <p:spPr bwMode="auto">
                  <a:xfrm>
                    <a:off x="4566" y="5478"/>
                    <a:ext cx="328" cy="4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044" name="Freeform 112">
                    <a:extLst>
                      <a:ext uri="{FF2B5EF4-FFF2-40B4-BE49-F238E27FC236}">
                        <a16:creationId xmlns:a16="http://schemas.microsoft.com/office/drawing/2014/main" id="{B81CFD82-33E3-4A70-B916-706788363BBD}"/>
                      </a:ext>
                    </a:extLst>
                  </p:cNvPr>
                  <p:cNvSpPr>
                    <a:spLocks/>
                  </p:cNvSpPr>
                  <p:nvPr/>
                </p:nvSpPr>
                <p:spPr bwMode="auto">
                  <a:xfrm>
                    <a:off x="3332" y="4704"/>
                    <a:ext cx="1240" cy="789"/>
                  </a:xfrm>
                  <a:custGeom>
                    <a:avLst/>
                    <a:gdLst>
                      <a:gd name="T0" fmla="*/ 0 w 1256"/>
                      <a:gd name="T1" fmla="*/ 537 h 873"/>
                      <a:gd name="T2" fmla="*/ 100 w 1256"/>
                      <a:gd name="T3" fmla="*/ 285 h 873"/>
                      <a:gd name="T4" fmla="*/ 384 w 1256"/>
                      <a:gd name="T5" fmla="*/ 36 h 873"/>
                      <a:gd name="T6" fmla="*/ 702 w 1256"/>
                      <a:gd name="T7" fmla="*/ 69 h 873"/>
                      <a:gd name="T8" fmla="*/ 988 w 1256"/>
                      <a:gd name="T9" fmla="*/ 387 h 873"/>
                      <a:gd name="T10" fmla="*/ 1256 w 1256"/>
                      <a:gd name="T11" fmla="*/ 873 h 873"/>
                      <a:gd name="T12" fmla="*/ 0 60000 65536"/>
                      <a:gd name="T13" fmla="*/ 0 60000 65536"/>
                      <a:gd name="T14" fmla="*/ 0 60000 65536"/>
                      <a:gd name="T15" fmla="*/ 0 60000 65536"/>
                      <a:gd name="T16" fmla="*/ 0 60000 65536"/>
                      <a:gd name="T17" fmla="*/ 0 60000 65536"/>
                      <a:gd name="T18" fmla="*/ 0 w 1256"/>
                      <a:gd name="T19" fmla="*/ 0 h 873"/>
                      <a:gd name="T20" fmla="*/ 1256 w 1256"/>
                      <a:gd name="T21" fmla="*/ 873 h 873"/>
                    </a:gdLst>
                    <a:ahLst/>
                    <a:cxnLst>
                      <a:cxn ang="T12">
                        <a:pos x="T0" y="T1"/>
                      </a:cxn>
                      <a:cxn ang="T13">
                        <a:pos x="T2" y="T3"/>
                      </a:cxn>
                      <a:cxn ang="T14">
                        <a:pos x="T4" y="T5"/>
                      </a:cxn>
                      <a:cxn ang="T15">
                        <a:pos x="T6" y="T7"/>
                      </a:cxn>
                      <a:cxn ang="T16">
                        <a:pos x="T8" y="T9"/>
                      </a:cxn>
                      <a:cxn ang="T17">
                        <a:pos x="T10" y="T11"/>
                      </a:cxn>
                    </a:cxnLst>
                    <a:rect l="T18" t="T19" r="T20" b="T21"/>
                    <a:pathLst>
                      <a:path w="1256" h="873">
                        <a:moveTo>
                          <a:pt x="0" y="537"/>
                        </a:moveTo>
                        <a:cubicBezTo>
                          <a:pt x="18" y="452"/>
                          <a:pt x="36" y="368"/>
                          <a:pt x="100" y="285"/>
                        </a:cubicBezTo>
                        <a:cubicBezTo>
                          <a:pt x="164" y="202"/>
                          <a:pt x="284" y="72"/>
                          <a:pt x="384" y="36"/>
                        </a:cubicBezTo>
                        <a:cubicBezTo>
                          <a:pt x="484" y="0"/>
                          <a:pt x="601" y="10"/>
                          <a:pt x="702" y="69"/>
                        </a:cubicBezTo>
                        <a:cubicBezTo>
                          <a:pt x="803" y="128"/>
                          <a:pt x="896" y="253"/>
                          <a:pt x="988" y="387"/>
                        </a:cubicBezTo>
                        <a:cubicBezTo>
                          <a:pt x="1080" y="521"/>
                          <a:pt x="1168" y="697"/>
                          <a:pt x="1256" y="873"/>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042" name="Line 113">
                  <a:extLst>
                    <a:ext uri="{FF2B5EF4-FFF2-40B4-BE49-F238E27FC236}">
                      <a16:creationId xmlns:a16="http://schemas.microsoft.com/office/drawing/2014/main" id="{0A6BC333-88B7-4947-98CB-D7BE23D2B580}"/>
                    </a:ext>
                  </a:extLst>
                </p:cNvPr>
                <p:cNvSpPr>
                  <a:spLocks noChangeShapeType="1"/>
                </p:cNvSpPr>
                <p:nvPr/>
              </p:nvSpPr>
              <p:spPr bwMode="auto">
                <a:xfrm>
                  <a:off x="4838" y="5157"/>
                  <a:ext cx="16" cy="7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036" name="Group 114">
                <a:extLst>
                  <a:ext uri="{FF2B5EF4-FFF2-40B4-BE49-F238E27FC236}">
                    <a16:creationId xmlns:a16="http://schemas.microsoft.com/office/drawing/2014/main" id="{9E4C6E1B-C7DE-4BC2-9B52-A4C331793F56}"/>
                  </a:ext>
                </a:extLst>
              </p:cNvPr>
              <p:cNvGrpSpPr>
                <a:grpSpLocks/>
              </p:cNvGrpSpPr>
              <p:nvPr/>
            </p:nvGrpSpPr>
            <p:grpSpPr bwMode="auto">
              <a:xfrm>
                <a:off x="6322" y="4635"/>
                <a:ext cx="1566" cy="1254"/>
                <a:chOff x="4838" y="4701"/>
                <a:chExt cx="1566" cy="1254"/>
              </a:xfrm>
            </p:grpSpPr>
            <p:grpSp>
              <p:nvGrpSpPr>
                <p:cNvPr id="124037" name="Group 115">
                  <a:extLst>
                    <a:ext uri="{FF2B5EF4-FFF2-40B4-BE49-F238E27FC236}">
                      <a16:creationId xmlns:a16="http://schemas.microsoft.com/office/drawing/2014/main" id="{BEC9F6E5-F388-45BA-80A4-3541168E4679}"/>
                    </a:ext>
                  </a:extLst>
                </p:cNvPr>
                <p:cNvGrpSpPr>
                  <a:grpSpLocks/>
                </p:cNvGrpSpPr>
                <p:nvPr/>
              </p:nvGrpSpPr>
              <p:grpSpPr bwMode="auto">
                <a:xfrm>
                  <a:off x="4842" y="4701"/>
                  <a:ext cx="1562" cy="1254"/>
                  <a:chOff x="3332" y="4704"/>
                  <a:chExt cx="1562" cy="1254"/>
                </a:xfrm>
              </p:grpSpPr>
              <p:sp>
                <p:nvSpPr>
                  <p:cNvPr id="124039" name="Line 116">
                    <a:extLst>
                      <a:ext uri="{FF2B5EF4-FFF2-40B4-BE49-F238E27FC236}">
                        <a16:creationId xmlns:a16="http://schemas.microsoft.com/office/drawing/2014/main" id="{BB000C47-793B-4350-8F18-B8C58DFB1841}"/>
                      </a:ext>
                    </a:extLst>
                  </p:cNvPr>
                  <p:cNvSpPr>
                    <a:spLocks noChangeShapeType="1"/>
                  </p:cNvSpPr>
                  <p:nvPr/>
                </p:nvSpPr>
                <p:spPr bwMode="auto">
                  <a:xfrm>
                    <a:off x="4566" y="5478"/>
                    <a:ext cx="328" cy="48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040" name="Freeform 117">
                    <a:extLst>
                      <a:ext uri="{FF2B5EF4-FFF2-40B4-BE49-F238E27FC236}">
                        <a16:creationId xmlns:a16="http://schemas.microsoft.com/office/drawing/2014/main" id="{1C0FB054-223A-49DF-8BDB-E145A30AA70B}"/>
                      </a:ext>
                    </a:extLst>
                  </p:cNvPr>
                  <p:cNvSpPr>
                    <a:spLocks/>
                  </p:cNvSpPr>
                  <p:nvPr/>
                </p:nvSpPr>
                <p:spPr bwMode="auto">
                  <a:xfrm>
                    <a:off x="3332" y="4704"/>
                    <a:ext cx="1240" cy="789"/>
                  </a:xfrm>
                  <a:custGeom>
                    <a:avLst/>
                    <a:gdLst>
                      <a:gd name="T0" fmla="*/ 0 w 1256"/>
                      <a:gd name="T1" fmla="*/ 537 h 873"/>
                      <a:gd name="T2" fmla="*/ 100 w 1256"/>
                      <a:gd name="T3" fmla="*/ 285 h 873"/>
                      <a:gd name="T4" fmla="*/ 384 w 1256"/>
                      <a:gd name="T5" fmla="*/ 36 h 873"/>
                      <a:gd name="T6" fmla="*/ 702 w 1256"/>
                      <a:gd name="T7" fmla="*/ 69 h 873"/>
                      <a:gd name="T8" fmla="*/ 988 w 1256"/>
                      <a:gd name="T9" fmla="*/ 387 h 873"/>
                      <a:gd name="T10" fmla="*/ 1256 w 1256"/>
                      <a:gd name="T11" fmla="*/ 873 h 873"/>
                      <a:gd name="T12" fmla="*/ 0 60000 65536"/>
                      <a:gd name="T13" fmla="*/ 0 60000 65536"/>
                      <a:gd name="T14" fmla="*/ 0 60000 65536"/>
                      <a:gd name="T15" fmla="*/ 0 60000 65536"/>
                      <a:gd name="T16" fmla="*/ 0 60000 65536"/>
                      <a:gd name="T17" fmla="*/ 0 60000 65536"/>
                      <a:gd name="T18" fmla="*/ 0 w 1256"/>
                      <a:gd name="T19" fmla="*/ 0 h 873"/>
                      <a:gd name="T20" fmla="*/ 1256 w 1256"/>
                      <a:gd name="T21" fmla="*/ 873 h 873"/>
                    </a:gdLst>
                    <a:ahLst/>
                    <a:cxnLst>
                      <a:cxn ang="T12">
                        <a:pos x="T0" y="T1"/>
                      </a:cxn>
                      <a:cxn ang="T13">
                        <a:pos x="T2" y="T3"/>
                      </a:cxn>
                      <a:cxn ang="T14">
                        <a:pos x="T4" y="T5"/>
                      </a:cxn>
                      <a:cxn ang="T15">
                        <a:pos x="T6" y="T7"/>
                      </a:cxn>
                      <a:cxn ang="T16">
                        <a:pos x="T8" y="T9"/>
                      </a:cxn>
                      <a:cxn ang="T17">
                        <a:pos x="T10" y="T11"/>
                      </a:cxn>
                    </a:cxnLst>
                    <a:rect l="T18" t="T19" r="T20" b="T21"/>
                    <a:pathLst>
                      <a:path w="1256" h="873">
                        <a:moveTo>
                          <a:pt x="0" y="537"/>
                        </a:moveTo>
                        <a:cubicBezTo>
                          <a:pt x="18" y="452"/>
                          <a:pt x="36" y="368"/>
                          <a:pt x="100" y="285"/>
                        </a:cubicBezTo>
                        <a:cubicBezTo>
                          <a:pt x="164" y="202"/>
                          <a:pt x="284" y="72"/>
                          <a:pt x="384" y="36"/>
                        </a:cubicBezTo>
                        <a:cubicBezTo>
                          <a:pt x="484" y="0"/>
                          <a:pt x="601" y="10"/>
                          <a:pt x="702" y="69"/>
                        </a:cubicBezTo>
                        <a:cubicBezTo>
                          <a:pt x="803" y="128"/>
                          <a:pt x="896" y="253"/>
                          <a:pt x="988" y="387"/>
                        </a:cubicBezTo>
                        <a:cubicBezTo>
                          <a:pt x="1080" y="521"/>
                          <a:pt x="1168" y="697"/>
                          <a:pt x="1256" y="873"/>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038" name="Line 118">
                  <a:extLst>
                    <a:ext uri="{FF2B5EF4-FFF2-40B4-BE49-F238E27FC236}">
                      <a16:creationId xmlns:a16="http://schemas.microsoft.com/office/drawing/2014/main" id="{E4E8B800-2DF5-45DA-91FE-188404BA95DF}"/>
                    </a:ext>
                  </a:extLst>
                </p:cNvPr>
                <p:cNvSpPr>
                  <a:spLocks noChangeShapeType="1"/>
                </p:cNvSpPr>
                <p:nvPr/>
              </p:nvSpPr>
              <p:spPr bwMode="auto">
                <a:xfrm>
                  <a:off x="4838" y="5157"/>
                  <a:ext cx="16" cy="789"/>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0188" name="Group 120">
            <a:extLst>
              <a:ext uri="{FF2B5EF4-FFF2-40B4-BE49-F238E27FC236}">
                <a16:creationId xmlns:a16="http://schemas.microsoft.com/office/drawing/2014/main" id="{D1AF9C34-4E1B-4677-B62D-B71C3C99FB12}"/>
              </a:ext>
            </a:extLst>
          </p:cNvPr>
          <p:cNvGrpSpPr>
            <a:grpSpLocks/>
          </p:cNvGrpSpPr>
          <p:nvPr/>
        </p:nvGrpSpPr>
        <p:grpSpPr bwMode="auto">
          <a:xfrm>
            <a:off x="4953000" y="1066800"/>
            <a:ext cx="3657600" cy="2166938"/>
            <a:chOff x="1668" y="10317"/>
            <a:chExt cx="7488" cy="4014"/>
          </a:xfrm>
        </p:grpSpPr>
        <p:grpSp>
          <p:nvGrpSpPr>
            <p:cNvPr id="123956" name="Group 121">
              <a:extLst>
                <a:ext uri="{FF2B5EF4-FFF2-40B4-BE49-F238E27FC236}">
                  <a16:creationId xmlns:a16="http://schemas.microsoft.com/office/drawing/2014/main" id="{4EB13000-3E11-4761-B81D-B95008AB70D9}"/>
                </a:ext>
              </a:extLst>
            </p:cNvPr>
            <p:cNvGrpSpPr>
              <a:grpSpLocks/>
            </p:cNvGrpSpPr>
            <p:nvPr/>
          </p:nvGrpSpPr>
          <p:grpSpPr bwMode="auto">
            <a:xfrm>
              <a:off x="1668" y="10317"/>
              <a:ext cx="7488" cy="4014"/>
              <a:chOff x="1668" y="2517"/>
              <a:chExt cx="7488" cy="4014"/>
            </a:xfrm>
          </p:grpSpPr>
          <p:grpSp>
            <p:nvGrpSpPr>
              <p:cNvPr id="123973" name="Group 122">
                <a:extLst>
                  <a:ext uri="{FF2B5EF4-FFF2-40B4-BE49-F238E27FC236}">
                    <a16:creationId xmlns:a16="http://schemas.microsoft.com/office/drawing/2014/main" id="{08C8C202-2D9D-4FBD-8DD8-85183A3E1515}"/>
                  </a:ext>
                </a:extLst>
              </p:cNvPr>
              <p:cNvGrpSpPr>
                <a:grpSpLocks/>
              </p:cNvGrpSpPr>
              <p:nvPr/>
            </p:nvGrpSpPr>
            <p:grpSpPr bwMode="auto">
              <a:xfrm>
                <a:off x="1668" y="2517"/>
                <a:ext cx="7488" cy="4014"/>
                <a:chOff x="1668" y="2517"/>
                <a:chExt cx="7488" cy="4014"/>
              </a:xfrm>
            </p:grpSpPr>
            <p:sp>
              <p:nvSpPr>
                <p:cNvPr id="123975" name="Line 123">
                  <a:extLst>
                    <a:ext uri="{FF2B5EF4-FFF2-40B4-BE49-F238E27FC236}">
                      <a16:creationId xmlns:a16="http://schemas.microsoft.com/office/drawing/2014/main" id="{BCD3F16E-AC49-4557-BA8C-4229A798475C}"/>
                    </a:ext>
                  </a:extLst>
                </p:cNvPr>
                <p:cNvSpPr>
                  <a:spLocks noChangeShapeType="1"/>
                </p:cNvSpPr>
                <p:nvPr/>
              </p:nvSpPr>
              <p:spPr bwMode="auto">
                <a:xfrm>
                  <a:off x="7568" y="3366"/>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976" name="Group 124">
                  <a:extLst>
                    <a:ext uri="{FF2B5EF4-FFF2-40B4-BE49-F238E27FC236}">
                      <a16:creationId xmlns:a16="http://schemas.microsoft.com/office/drawing/2014/main" id="{6506CDA5-E075-4E7E-A5E1-E6296B6A103A}"/>
                    </a:ext>
                  </a:extLst>
                </p:cNvPr>
                <p:cNvGrpSpPr>
                  <a:grpSpLocks/>
                </p:cNvGrpSpPr>
                <p:nvPr/>
              </p:nvGrpSpPr>
              <p:grpSpPr bwMode="auto">
                <a:xfrm>
                  <a:off x="1668" y="2517"/>
                  <a:ext cx="7488" cy="4014"/>
                  <a:chOff x="1668" y="2517"/>
                  <a:chExt cx="7488" cy="4014"/>
                </a:xfrm>
              </p:grpSpPr>
              <p:grpSp>
                <p:nvGrpSpPr>
                  <p:cNvPr id="123977" name="Group 125">
                    <a:extLst>
                      <a:ext uri="{FF2B5EF4-FFF2-40B4-BE49-F238E27FC236}">
                        <a16:creationId xmlns:a16="http://schemas.microsoft.com/office/drawing/2014/main" id="{2BA0A35D-54A0-47C0-B62B-2E26A3FDE6BB}"/>
                      </a:ext>
                    </a:extLst>
                  </p:cNvPr>
                  <p:cNvGrpSpPr>
                    <a:grpSpLocks/>
                  </p:cNvGrpSpPr>
                  <p:nvPr/>
                </p:nvGrpSpPr>
                <p:grpSpPr bwMode="auto">
                  <a:xfrm>
                    <a:off x="6238" y="3765"/>
                    <a:ext cx="825" cy="1338"/>
                    <a:chOff x="6238" y="3765"/>
                    <a:chExt cx="825" cy="1338"/>
                  </a:xfrm>
                </p:grpSpPr>
                <p:sp>
                  <p:nvSpPr>
                    <p:cNvPr id="124028" name="Rectangle 126">
                      <a:extLst>
                        <a:ext uri="{FF2B5EF4-FFF2-40B4-BE49-F238E27FC236}">
                          <a16:creationId xmlns:a16="http://schemas.microsoft.com/office/drawing/2014/main" id="{1ADA090D-DFD8-4FAF-9CC5-E3E02B7F68E4}"/>
                        </a:ext>
                      </a:extLst>
                    </p:cNvPr>
                    <p:cNvSpPr>
                      <a:spLocks noChangeArrowheads="1"/>
                    </p:cNvSpPr>
                    <p:nvPr/>
                  </p:nvSpPr>
                  <p:spPr bwMode="auto">
                    <a:xfrm>
                      <a:off x="6348" y="4184"/>
                      <a:ext cx="715"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a:t>
                      </a:r>
                      <a:r>
                        <a:rPr kumimoji="0" lang="en-US" altLang="zh-CN" sz="16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sp>
                  <p:nvSpPr>
                    <p:cNvPr id="124029" name="Line 127">
                      <a:extLst>
                        <a:ext uri="{FF2B5EF4-FFF2-40B4-BE49-F238E27FC236}">
                          <a16:creationId xmlns:a16="http://schemas.microsoft.com/office/drawing/2014/main" id="{8E120255-9E8A-4263-B143-47C99BC329F3}"/>
                        </a:ext>
                      </a:extLst>
                    </p:cNvPr>
                    <p:cNvSpPr>
                      <a:spLocks noChangeShapeType="1"/>
                    </p:cNvSpPr>
                    <p:nvPr/>
                  </p:nvSpPr>
                  <p:spPr bwMode="auto">
                    <a:xfrm>
                      <a:off x="6238" y="3765"/>
                      <a:ext cx="0" cy="1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3978" name="Group 128">
                    <a:extLst>
                      <a:ext uri="{FF2B5EF4-FFF2-40B4-BE49-F238E27FC236}">
                        <a16:creationId xmlns:a16="http://schemas.microsoft.com/office/drawing/2014/main" id="{CF2797AB-2FE1-41F4-8054-49C94AC162CE}"/>
                      </a:ext>
                    </a:extLst>
                  </p:cNvPr>
                  <p:cNvGrpSpPr>
                    <a:grpSpLocks/>
                  </p:cNvGrpSpPr>
                  <p:nvPr/>
                </p:nvGrpSpPr>
                <p:grpSpPr bwMode="auto">
                  <a:xfrm>
                    <a:off x="1668" y="3285"/>
                    <a:ext cx="1171" cy="2193"/>
                    <a:chOff x="1668" y="3285"/>
                    <a:chExt cx="1171" cy="2193"/>
                  </a:xfrm>
                </p:grpSpPr>
                <p:sp>
                  <p:nvSpPr>
                    <p:cNvPr id="124021" name="Rectangle 129">
                      <a:extLst>
                        <a:ext uri="{FF2B5EF4-FFF2-40B4-BE49-F238E27FC236}">
                          <a16:creationId xmlns:a16="http://schemas.microsoft.com/office/drawing/2014/main" id="{A1EE84B5-D74B-45FE-B6F7-5BC7CF128778}"/>
                        </a:ext>
                      </a:extLst>
                    </p:cNvPr>
                    <p:cNvSpPr>
                      <a:spLocks noChangeArrowheads="1"/>
                    </p:cNvSpPr>
                    <p:nvPr/>
                  </p:nvSpPr>
                  <p:spPr bwMode="auto">
                    <a:xfrm>
                      <a:off x="1723" y="4167"/>
                      <a:ext cx="715"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U1</a:t>
                      </a:r>
                      <a:endParaRPr kumimoji="0" lang="en-US" altLang="zh-CN" sz="1400">
                        <a:solidFill>
                          <a:srgbClr val="40458C"/>
                        </a:solidFill>
                        <a:latin typeface="Times New Roman" panose="02020603050405020304" pitchFamily="18" charset="0"/>
                      </a:endParaRPr>
                    </a:p>
                  </p:txBody>
                </p:sp>
                <p:grpSp>
                  <p:nvGrpSpPr>
                    <p:cNvPr id="124022" name="Group 130">
                      <a:extLst>
                        <a:ext uri="{FF2B5EF4-FFF2-40B4-BE49-F238E27FC236}">
                          <a16:creationId xmlns:a16="http://schemas.microsoft.com/office/drawing/2014/main" id="{5D774481-18E0-4062-81B0-0ED99145264F}"/>
                        </a:ext>
                      </a:extLst>
                    </p:cNvPr>
                    <p:cNvGrpSpPr>
                      <a:grpSpLocks/>
                    </p:cNvGrpSpPr>
                    <p:nvPr/>
                  </p:nvGrpSpPr>
                  <p:grpSpPr bwMode="auto">
                    <a:xfrm>
                      <a:off x="1668" y="3285"/>
                      <a:ext cx="1171" cy="2193"/>
                      <a:chOff x="4380" y="6540"/>
                      <a:chExt cx="840" cy="1500"/>
                    </a:xfrm>
                  </p:grpSpPr>
                  <p:sp>
                    <p:nvSpPr>
                      <p:cNvPr id="124023" name="Freeform 131">
                        <a:extLst>
                          <a:ext uri="{FF2B5EF4-FFF2-40B4-BE49-F238E27FC236}">
                            <a16:creationId xmlns:a16="http://schemas.microsoft.com/office/drawing/2014/main" id="{B3FE0492-20F6-49F3-9DBA-4E8457C43F5D}"/>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024" name="Line 132">
                        <a:extLst>
                          <a:ext uri="{FF2B5EF4-FFF2-40B4-BE49-F238E27FC236}">
                            <a16:creationId xmlns:a16="http://schemas.microsoft.com/office/drawing/2014/main" id="{7D4E33E7-9BDE-4D26-AA27-9240B0823776}"/>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25" name="Freeform 133">
                        <a:extLst>
                          <a:ext uri="{FF2B5EF4-FFF2-40B4-BE49-F238E27FC236}">
                            <a16:creationId xmlns:a16="http://schemas.microsoft.com/office/drawing/2014/main" id="{BC8D07C6-564A-477E-ACE6-FB357C7FB1AB}"/>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026" name="Line 134">
                        <a:extLst>
                          <a:ext uri="{FF2B5EF4-FFF2-40B4-BE49-F238E27FC236}">
                            <a16:creationId xmlns:a16="http://schemas.microsoft.com/office/drawing/2014/main" id="{2A146D98-E3C7-4CAC-9E47-8546819CDBCE}"/>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27" name="Freeform 135">
                        <a:extLst>
                          <a:ext uri="{FF2B5EF4-FFF2-40B4-BE49-F238E27FC236}">
                            <a16:creationId xmlns:a16="http://schemas.microsoft.com/office/drawing/2014/main" id="{3CE90BB4-CAD4-46E0-B34B-B0F59D92AE93}"/>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23979" name="Group 136">
                    <a:extLst>
                      <a:ext uri="{FF2B5EF4-FFF2-40B4-BE49-F238E27FC236}">
                        <a16:creationId xmlns:a16="http://schemas.microsoft.com/office/drawing/2014/main" id="{148E98F6-3F77-4BA6-8FB7-A6BB53EB1F60}"/>
                      </a:ext>
                    </a:extLst>
                  </p:cNvPr>
                  <p:cNvGrpSpPr>
                    <a:grpSpLocks/>
                  </p:cNvGrpSpPr>
                  <p:nvPr/>
                </p:nvGrpSpPr>
                <p:grpSpPr bwMode="auto">
                  <a:xfrm>
                    <a:off x="4384" y="5148"/>
                    <a:ext cx="1440" cy="498"/>
                    <a:chOff x="7920" y="1185"/>
                    <a:chExt cx="1440" cy="498"/>
                  </a:xfrm>
                </p:grpSpPr>
                <p:sp>
                  <p:nvSpPr>
                    <p:cNvPr id="124015" name="Line 137">
                      <a:extLst>
                        <a:ext uri="{FF2B5EF4-FFF2-40B4-BE49-F238E27FC236}">
                          <a16:creationId xmlns:a16="http://schemas.microsoft.com/office/drawing/2014/main" id="{CD1978E0-0805-4252-8E87-24F3824790C1}"/>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16" name="Line 138">
                      <a:extLst>
                        <a:ext uri="{FF2B5EF4-FFF2-40B4-BE49-F238E27FC236}">
                          <a16:creationId xmlns:a16="http://schemas.microsoft.com/office/drawing/2014/main" id="{72030599-C7AB-43B0-9784-9CAD96336096}"/>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17" name="Line 139">
                      <a:extLst>
                        <a:ext uri="{FF2B5EF4-FFF2-40B4-BE49-F238E27FC236}">
                          <a16:creationId xmlns:a16="http://schemas.microsoft.com/office/drawing/2014/main" id="{15A66B9C-0563-46C7-B878-98B0994CD120}"/>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18" name="Line 140">
                      <a:extLst>
                        <a:ext uri="{FF2B5EF4-FFF2-40B4-BE49-F238E27FC236}">
                          <a16:creationId xmlns:a16="http://schemas.microsoft.com/office/drawing/2014/main" id="{27E7C23C-1BF4-4BC6-8562-DC5C557F9BB8}"/>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19" name="Line 141">
                      <a:extLst>
                        <a:ext uri="{FF2B5EF4-FFF2-40B4-BE49-F238E27FC236}">
                          <a16:creationId xmlns:a16="http://schemas.microsoft.com/office/drawing/2014/main" id="{DDC411A2-EAEC-4B00-BA50-02782CB69E35}"/>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20" name="Freeform 142">
                      <a:extLst>
                        <a:ext uri="{FF2B5EF4-FFF2-40B4-BE49-F238E27FC236}">
                          <a16:creationId xmlns:a16="http://schemas.microsoft.com/office/drawing/2014/main" id="{A607485B-6315-4765-9A23-2DDBA6443E6D}"/>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3980" name="Rectangle 143">
                    <a:extLst>
                      <a:ext uri="{FF2B5EF4-FFF2-40B4-BE49-F238E27FC236}">
                        <a16:creationId xmlns:a16="http://schemas.microsoft.com/office/drawing/2014/main" id="{1C652DA5-2027-4E99-B9BA-F7DD2436CABC}"/>
                      </a:ext>
                    </a:extLst>
                  </p:cNvPr>
                  <p:cNvSpPr>
                    <a:spLocks noChangeArrowheads="1"/>
                  </p:cNvSpPr>
                  <p:nvPr/>
                </p:nvSpPr>
                <p:spPr bwMode="auto">
                  <a:xfrm>
                    <a:off x="4866" y="2517"/>
                    <a:ext cx="585"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VT1</a:t>
                    </a:r>
                    <a:endParaRPr kumimoji="0" lang="en-US" altLang="zh-CN" sz="1000">
                      <a:latin typeface="宋体" panose="02010600030101010101" pitchFamily="2" charset="-122"/>
                    </a:endParaRPr>
                  </a:p>
                </p:txBody>
              </p:sp>
              <p:grpSp>
                <p:nvGrpSpPr>
                  <p:cNvPr id="123981" name="Group 144">
                    <a:extLst>
                      <a:ext uri="{FF2B5EF4-FFF2-40B4-BE49-F238E27FC236}">
                        <a16:creationId xmlns:a16="http://schemas.microsoft.com/office/drawing/2014/main" id="{1442AAAB-906B-491E-893B-7A543625B018}"/>
                      </a:ext>
                    </a:extLst>
                  </p:cNvPr>
                  <p:cNvGrpSpPr>
                    <a:grpSpLocks/>
                  </p:cNvGrpSpPr>
                  <p:nvPr/>
                </p:nvGrpSpPr>
                <p:grpSpPr bwMode="auto">
                  <a:xfrm>
                    <a:off x="8054" y="3366"/>
                    <a:ext cx="1102" cy="3165"/>
                    <a:chOff x="8054" y="3366"/>
                    <a:chExt cx="1102" cy="3165"/>
                  </a:xfrm>
                </p:grpSpPr>
                <p:sp>
                  <p:nvSpPr>
                    <p:cNvPr id="124011" name="Line 145">
                      <a:extLst>
                        <a:ext uri="{FF2B5EF4-FFF2-40B4-BE49-F238E27FC236}">
                          <a16:creationId xmlns:a16="http://schemas.microsoft.com/office/drawing/2014/main" id="{76F375EE-DF6B-4854-96F0-02545138A715}"/>
                        </a:ext>
                      </a:extLst>
                    </p:cNvPr>
                    <p:cNvSpPr>
                      <a:spLocks noChangeShapeType="1"/>
                    </p:cNvSpPr>
                    <p:nvPr/>
                  </p:nvSpPr>
                  <p:spPr bwMode="auto">
                    <a:xfrm>
                      <a:off x="8170" y="3366"/>
                      <a:ext cx="0" cy="3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4012" name="Group 146">
                      <a:extLst>
                        <a:ext uri="{FF2B5EF4-FFF2-40B4-BE49-F238E27FC236}">
                          <a16:creationId xmlns:a16="http://schemas.microsoft.com/office/drawing/2014/main" id="{1CB70391-78A0-48E9-A2EE-9F155E878148}"/>
                        </a:ext>
                      </a:extLst>
                    </p:cNvPr>
                    <p:cNvGrpSpPr>
                      <a:grpSpLocks/>
                    </p:cNvGrpSpPr>
                    <p:nvPr/>
                  </p:nvGrpSpPr>
                  <p:grpSpPr bwMode="auto">
                    <a:xfrm>
                      <a:off x="8054" y="4002"/>
                      <a:ext cx="1102" cy="565"/>
                      <a:chOff x="8054" y="4002"/>
                      <a:chExt cx="1102" cy="565"/>
                    </a:xfrm>
                  </p:grpSpPr>
                  <p:sp>
                    <p:nvSpPr>
                      <p:cNvPr id="124013" name="Rectangle 147">
                        <a:extLst>
                          <a:ext uri="{FF2B5EF4-FFF2-40B4-BE49-F238E27FC236}">
                            <a16:creationId xmlns:a16="http://schemas.microsoft.com/office/drawing/2014/main" id="{7F9A7071-D9E1-4A1D-9F54-0CA354332D34}"/>
                          </a:ext>
                        </a:extLst>
                      </p:cNvPr>
                      <p:cNvSpPr>
                        <a:spLocks noChangeArrowheads="1"/>
                      </p:cNvSpPr>
                      <p:nvPr/>
                    </p:nvSpPr>
                    <p:spPr bwMode="auto">
                      <a:xfrm>
                        <a:off x="8054" y="4053"/>
                        <a:ext cx="218" cy="43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014" name="Rectangle 148">
                        <a:extLst>
                          <a:ext uri="{FF2B5EF4-FFF2-40B4-BE49-F238E27FC236}">
                            <a16:creationId xmlns:a16="http://schemas.microsoft.com/office/drawing/2014/main" id="{830C8AFF-439C-4695-8ECA-245A939C0F1E}"/>
                          </a:ext>
                        </a:extLst>
                      </p:cNvPr>
                      <p:cNvSpPr>
                        <a:spLocks noChangeArrowheads="1"/>
                      </p:cNvSpPr>
                      <p:nvPr/>
                    </p:nvSpPr>
                    <p:spPr bwMode="auto">
                      <a:xfrm>
                        <a:off x="8441" y="4002"/>
                        <a:ext cx="715"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R</a:t>
                        </a:r>
                        <a:endParaRPr kumimoji="0" lang="en-US" altLang="zh-CN" sz="1600">
                          <a:solidFill>
                            <a:srgbClr val="40458C"/>
                          </a:solidFill>
                          <a:latin typeface="Times New Roman" panose="02020603050405020304" pitchFamily="18" charset="0"/>
                        </a:endParaRPr>
                      </a:p>
                    </p:txBody>
                  </p:sp>
                </p:grpSp>
              </p:grpSp>
              <p:grpSp>
                <p:nvGrpSpPr>
                  <p:cNvPr id="123982" name="Group 149">
                    <a:extLst>
                      <a:ext uri="{FF2B5EF4-FFF2-40B4-BE49-F238E27FC236}">
                        <a16:creationId xmlns:a16="http://schemas.microsoft.com/office/drawing/2014/main" id="{173E1EDB-554F-43F0-AC00-C9B9C3A91CAB}"/>
                      </a:ext>
                    </a:extLst>
                  </p:cNvPr>
                  <p:cNvGrpSpPr>
                    <a:grpSpLocks/>
                  </p:cNvGrpSpPr>
                  <p:nvPr/>
                </p:nvGrpSpPr>
                <p:grpSpPr bwMode="auto">
                  <a:xfrm>
                    <a:off x="6916" y="2749"/>
                    <a:ext cx="833" cy="647"/>
                    <a:chOff x="6916" y="2749"/>
                    <a:chExt cx="833" cy="647"/>
                  </a:xfrm>
                </p:grpSpPr>
                <p:sp>
                  <p:nvSpPr>
                    <p:cNvPr id="124009" name="Freeform 150">
                      <a:extLst>
                        <a:ext uri="{FF2B5EF4-FFF2-40B4-BE49-F238E27FC236}">
                          <a16:creationId xmlns:a16="http://schemas.microsoft.com/office/drawing/2014/main" id="{6AC4BEAB-001D-46C6-8F9E-82F7C742CE7E}"/>
                        </a:ext>
                      </a:extLst>
                    </p:cNvPr>
                    <p:cNvSpPr>
                      <a:spLocks/>
                    </p:cNvSpPr>
                    <p:nvPr/>
                  </p:nvSpPr>
                  <p:spPr bwMode="auto">
                    <a:xfrm rot="5400000">
                      <a:off x="7194" y="3016"/>
                      <a:ext cx="102" cy="657"/>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010" name="Rectangle 151">
                      <a:extLst>
                        <a:ext uri="{FF2B5EF4-FFF2-40B4-BE49-F238E27FC236}">
                          <a16:creationId xmlns:a16="http://schemas.microsoft.com/office/drawing/2014/main" id="{FD5B22A1-BC70-4D48-8DFB-0C0EBFC23DCB}"/>
                        </a:ext>
                      </a:extLst>
                    </p:cNvPr>
                    <p:cNvSpPr>
                      <a:spLocks noChangeArrowheads="1"/>
                    </p:cNvSpPr>
                    <p:nvPr/>
                  </p:nvSpPr>
                  <p:spPr bwMode="auto">
                    <a:xfrm>
                      <a:off x="7034" y="2749"/>
                      <a:ext cx="715"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L</a:t>
                      </a:r>
                      <a:endParaRPr kumimoji="0" lang="en-US" altLang="zh-CN" sz="1600">
                        <a:solidFill>
                          <a:srgbClr val="40458C"/>
                        </a:solidFill>
                        <a:latin typeface="Times New Roman" panose="02020603050405020304" pitchFamily="18" charset="0"/>
                      </a:endParaRPr>
                    </a:p>
                  </p:txBody>
                </p:sp>
              </p:grpSp>
              <p:sp>
                <p:nvSpPr>
                  <p:cNvPr id="123983" name="Rectangle 152">
                    <a:extLst>
                      <a:ext uri="{FF2B5EF4-FFF2-40B4-BE49-F238E27FC236}">
                        <a16:creationId xmlns:a16="http://schemas.microsoft.com/office/drawing/2014/main" id="{0351094F-2C42-4455-B10B-AA3419267BA9}"/>
                      </a:ext>
                    </a:extLst>
                  </p:cNvPr>
                  <p:cNvSpPr>
                    <a:spLocks noChangeArrowheads="1"/>
                  </p:cNvSpPr>
                  <p:nvPr/>
                </p:nvSpPr>
                <p:spPr bwMode="auto">
                  <a:xfrm>
                    <a:off x="4866" y="4511"/>
                    <a:ext cx="585"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VT2</a:t>
                    </a:r>
                    <a:endParaRPr kumimoji="0" lang="en-US" altLang="zh-CN" sz="1000">
                      <a:latin typeface="宋体" panose="02010600030101010101" pitchFamily="2" charset="-122"/>
                    </a:endParaRPr>
                  </a:p>
                </p:txBody>
              </p:sp>
              <p:grpSp>
                <p:nvGrpSpPr>
                  <p:cNvPr id="123984" name="Group 153">
                    <a:extLst>
                      <a:ext uri="{FF2B5EF4-FFF2-40B4-BE49-F238E27FC236}">
                        <a16:creationId xmlns:a16="http://schemas.microsoft.com/office/drawing/2014/main" id="{3105BB99-B3D9-479E-9C1D-4A50E355A101}"/>
                      </a:ext>
                    </a:extLst>
                  </p:cNvPr>
                  <p:cNvGrpSpPr>
                    <a:grpSpLocks/>
                  </p:cNvGrpSpPr>
                  <p:nvPr/>
                </p:nvGrpSpPr>
                <p:grpSpPr bwMode="auto">
                  <a:xfrm>
                    <a:off x="7359" y="3834"/>
                    <a:ext cx="715" cy="888"/>
                    <a:chOff x="7359" y="3834"/>
                    <a:chExt cx="715" cy="888"/>
                  </a:xfrm>
                </p:grpSpPr>
                <p:sp>
                  <p:nvSpPr>
                    <p:cNvPr id="124007" name="Rectangle 154">
                      <a:extLst>
                        <a:ext uri="{FF2B5EF4-FFF2-40B4-BE49-F238E27FC236}">
                          <a16:creationId xmlns:a16="http://schemas.microsoft.com/office/drawing/2014/main" id="{D357EFEB-B4FB-4673-ACF1-C3BE9F178FF1}"/>
                        </a:ext>
                      </a:extLst>
                    </p:cNvPr>
                    <p:cNvSpPr>
                      <a:spLocks noChangeArrowheads="1"/>
                    </p:cNvSpPr>
                    <p:nvPr/>
                  </p:nvSpPr>
                  <p:spPr bwMode="auto">
                    <a:xfrm>
                      <a:off x="7359" y="3899"/>
                      <a:ext cx="715"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i</a:t>
                      </a:r>
                      <a:r>
                        <a:rPr kumimoji="0" lang="en-US" altLang="zh-CN" sz="2000" baseline="-25000">
                          <a:solidFill>
                            <a:srgbClr val="000000"/>
                          </a:solidFill>
                          <a:latin typeface="Times New Roman" panose="02020603050405020304" pitchFamily="18" charset="0"/>
                        </a:rPr>
                        <a:t>d</a:t>
                      </a:r>
                      <a:endParaRPr kumimoji="0" lang="en-US" altLang="zh-CN" sz="1600">
                        <a:solidFill>
                          <a:srgbClr val="40458C"/>
                        </a:solidFill>
                        <a:latin typeface="Times New Roman" panose="02020603050405020304" pitchFamily="18" charset="0"/>
                      </a:endParaRPr>
                    </a:p>
                  </p:txBody>
                </p:sp>
                <p:sp>
                  <p:nvSpPr>
                    <p:cNvPr id="124008" name="Line 155">
                      <a:extLst>
                        <a:ext uri="{FF2B5EF4-FFF2-40B4-BE49-F238E27FC236}">
                          <a16:creationId xmlns:a16="http://schemas.microsoft.com/office/drawing/2014/main" id="{9AE490BE-2694-4FF1-AE09-20461A09441A}"/>
                        </a:ext>
                      </a:extLst>
                    </p:cNvPr>
                    <p:cNvSpPr>
                      <a:spLocks noChangeShapeType="1"/>
                    </p:cNvSpPr>
                    <p:nvPr/>
                  </p:nvSpPr>
                  <p:spPr bwMode="auto">
                    <a:xfrm>
                      <a:off x="7852" y="3834"/>
                      <a:ext cx="0" cy="8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3985" name="Group 156">
                    <a:extLst>
                      <a:ext uri="{FF2B5EF4-FFF2-40B4-BE49-F238E27FC236}">
                        <a16:creationId xmlns:a16="http://schemas.microsoft.com/office/drawing/2014/main" id="{05C11AE8-7E24-4074-868F-A04B38627A88}"/>
                      </a:ext>
                    </a:extLst>
                  </p:cNvPr>
                  <p:cNvGrpSpPr>
                    <a:grpSpLocks/>
                  </p:cNvGrpSpPr>
                  <p:nvPr/>
                </p:nvGrpSpPr>
                <p:grpSpPr bwMode="auto">
                  <a:xfrm>
                    <a:off x="3092" y="2838"/>
                    <a:ext cx="5120" cy="3690"/>
                    <a:chOff x="3092" y="2838"/>
                    <a:chExt cx="5120" cy="3690"/>
                  </a:xfrm>
                </p:grpSpPr>
                <p:sp>
                  <p:nvSpPr>
                    <p:cNvPr id="123986" name="Line 157">
                      <a:extLst>
                        <a:ext uri="{FF2B5EF4-FFF2-40B4-BE49-F238E27FC236}">
                          <a16:creationId xmlns:a16="http://schemas.microsoft.com/office/drawing/2014/main" id="{3400A514-EE87-470B-92E2-024C1D63324C}"/>
                        </a:ext>
                      </a:extLst>
                    </p:cNvPr>
                    <p:cNvSpPr>
                      <a:spLocks noChangeShapeType="1"/>
                    </p:cNvSpPr>
                    <p:nvPr/>
                  </p:nvSpPr>
                  <p:spPr bwMode="auto">
                    <a:xfrm>
                      <a:off x="4094" y="4383"/>
                      <a:ext cx="0" cy="21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87" name="Line 158">
                      <a:extLst>
                        <a:ext uri="{FF2B5EF4-FFF2-40B4-BE49-F238E27FC236}">
                          <a16:creationId xmlns:a16="http://schemas.microsoft.com/office/drawing/2014/main" id="{9E958F33-FC6F-4081-A31C-2DDD84DA3C9F}"/>
                        </a:ext>
                      </a:extLst>
                    </p:cNvPr>
                    <p:cNvSpPr>
                      <a:spLocks noChangeShapeType="1"/>
                    </p:cNvSpPr>
                    <p:nvPr/>
                  </p:nvSpPr>
                  <p:spPr bwMode="auto">
                    <a:xfrm>
                      <a:off x="6018" y="3363"/>
                      <a:ext cx="0" cy="20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88" name="Line 159">
                      <a:extLst>
                        <a:ext uri="{FF2B5EF4-FFF2-40B4-BE49-F238E27FC236}">
                          <a16:creationId xmlns:a16="http://schemas.microsoft.com/office/drawing/2014/main" id="{CCA6BB20-80B0-44D9-ABA5-9CDF8F0E033D}"/>
                        </a:ext>
                      </a:extLst>
                    </p:cNvPr>
                    <p:cNvSpPr>
                      <a:spLocks noChangeShapeType="1"/>
                    </p:cNvSpPr>
                    <p:nvPr/>
                  </p:nvSpPr>
                  <p:spPr bwMode="auto">
                    <a:xfrm>
                      <a:off x="4110" y="6528"/>
                      <a:ext cx="41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989" name="Group 160">
                      <a:extLst>
                        <a:ext uri="{FF2B5EF4-FFF2-40B4-BE49-F238E27FC236}">
                          <a16:creationId xmlns:a16="http://schemas.microsoft.com/office/drawing/2014/main" id="{DC79A386-61CE-4EA9-8902-8140FE2B2AAE}"/>
                        </a:ext>
                      </a:extLst>
                    </p:cNvPr>
                    <p:cNvGrpSpPr>
                      <a:grpSpLocks/>
                    </p:cNvGrpSpPr>
                    <p:nvPr/>
                  </p:nvGrpSpPr>
                  <p:grpSpPr bwMode="auto">
                    <a:xfrm rot="10800000" flipH="1">
                      <a:off x="4354" y="3120"/>
                      <a:ext cx="1440" cy="498"/>
                      <a:chOff x="7920" y="1185"/>
                      <a:chExt cx="1440" cy="498"/>
                    </a:xfrm>
                  </p:grpSpPr>
                  <p:sp>
                    <p:nvSpPr>
                      <p:cNvPr id="124001" name="Line 161">
                        <a:extLst>
                          <a:ext uri="{FF2B5EF4-FFF2-40B4-BE49-F238E27FC236}">
                            <a16:creationId xmlns:a16="http://schemas.microsoft.com/office/drawing/2014/main" id="{F0A57CA0-3D4A-479E-BEF3-94BC11FC1033}"/>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02" name="Line 162">
                        <a:extLst>
                          <a:ext uri="{FF2B5EF4-FFF2-40B4-BE49-F238E27FC236}">
                            <a16:creationId xmlns:a16="http://schemas.microsoft.com/office/drawing/2014/main" id="{D5DD887C-20AF-481E-9E68-503E9CD25FA7}"/>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03" name="Line 163">
                        <a:extLst>
                          <a:ext uri="{FF2B5EF4-FFF2-40B4-BE49-F238E27FC236}">
                            <a16:creationId xmlns:a16="http://schemas.microsoft.com/office/drawing/2014/main" id="{052B2E99-2255-4B45-8EB3-4CADCCCE66AC}"/>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04" name="Line 164">
                        <a:extLst>
                          <a:ext uri="{FF2B5EF4-FFF2-40B4-BE49-F238E27FC236}">
                            <a16:creationId xmlns:a16="http://schemas.microsoft.com/office/drawing/2014/main" id="{F5FB014D-7B55-4E04-B006-7BCE30631E6B}"/>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05" name="Line 165">
                        <a:extLst>
                          <a:ext uri="{FF2B5EF4-FFF2-40B4-BE49-F238E27FC236}">
                            <a16:creationId xmlns:a16="http://schemas.microsoft.com/office/drawing/2014/main" id="{4BD965E0-BA47-4815-9FB6-F498101CEE01}"/>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06" name="Freeform 166">
                        <a:extLst>
                          <a:ext uri="{FF2B5EF4-FFF2-40B4-BE49-F238E27FC236}">
                            <a16:creationId xmlns:a16="http://schemas.microsoft.com/office/drawing/2014/main" id="{5B9E528B-83A9-4B45-8B81-8B22EE68E59F}"/>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3990" name="Line 167">
                      <a:extLst>
                        <a:ext uri="{FF2B5EF4-FFF2-40B4-BE49-F238E27FC236}">
                          <a16:creationId xmlns:a16="http://schemas.microsoft.com/office/drawing/2014/main" id="{2176DA8F-5F19-4B29-B883-AD183629A394}"/>
                        </a:ext>
                      </a:extLst>
                    </p:cNvPr>
                    <p:cNvSpPr>
                      <a:spLocks noChangeShapeType="1"/>
                    </p:cNvSpPr>
                    <p:nvPr/>
                  </p:nvSpPr>
                  <p:spPr bwMode="auto">
                    <a:xfrm>
                      <a:off x="3250" y="4371"/>
                      <a:ext cx="8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991" name="Group 168">
                      <a:extLst>
                        <a:ext uri="{FF2B5EF4-FFF2-40B4-BE49-F238E27FC236}">
                          <a16:creationId xmlns:a16="http://schemas.microsoft.com/office/drawing/2014/main" id="{C93BF77F-27BB-4C0C-BCEA-40F751C386E3}"/>
                        </a:ext>
                      </a:extLst>
                    </p:cNvPr>
                    <p:cNvGrpSpPr>
                      <a:grpSpLocks/>
                    </p:cNvGrpSpPr>
                    <p:nvPr/>
                  </p:nvGrpSpPr>
                  <p:grpSpPr bwMode="auto">
                    <a:xfrm>
                      <a:off x="3092" y="2838"/>
                      <a:ext cx="3838" cy="2568"/>
                      <a:chOff x="3092" y="2838"/>
                      <a:chExt cx="3838" cy="2568"/>
                    </a:xfrm>
                  </p:grpSpPr>
                  <p:grpSp>
                    <p:nvGrpSpPr>
                      <p:cNvPr id="123992" name="Group 169">
                        <a:extLst>
                          <a:ext uri="{FF2B5EF4-FFF2-40B4-BE49-F238E27FC236}">
                            <a16:creationId xmlns:a16="http://schemas.microsoft.com/office/drawing/2014/main" id="{6DD16CEB-3825-4696-A374-05AB778636E2}"/>
                          </a:ext>
                        </a:extLst>
                      </p:cNvPr>
                      <p:cNvGrpSpPr>
                        <a:grpSpLocks/>
                      </p:cNvGrpSpPr>
                      <p:nvPr/>
                    </p:nvGrpSpPr>
                    <p:grpSpPr bwMode="auto">
                      <a:xfrm>
                        <a:off x="3092" y="3363"/>
                        <a:ext cx="3838" cy="2043"/>
                        <a:chOff x="3092" y="3363"/>
                        <a:chExt cx="3838" cy="2043"/>
                      </a:xfrm>
                    </p:grpSpPr>
                    <p:sp>
                      <p:nvSpPr>
                        <p:cNvPr id="123997" name="Line 170">
                          <a:extLst>
                            <a:ext uri="{FF2B5EF4-FFF2-40B4-BE49-F238E27FC236}">
                              <a16:creationId xmlns:a16="http://schemas.microsoft.com/office/drawing/2014/main" id="{AB564E55-9354-418B-B80D-D28A38BCA6D3}"/>
                            </a:ext>
                          </a:extLst>
                        </p:cNvPr>
                        <p:cNvSpPr>
                          <a:spLocks noChangeShapeType="1"/>
                        </p:cNvSpPr>
                        <p:nvPr/>
                      </p:nvSpPr>
                      <p:spPr bwMode="auto">
                        <a:xfrm>
                          <a:off x="3308" y="5406"/>
                          <a:ext cx="26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98" name="Freeform 171">
                          <a:extLst>
                            <a:ext uri="{FF2B5EF4-FFF2-40B4-BE49-F238E27FC236}">
                              <a16:creationId xmlns:a16="http://schemas.microsoft.com/office/drawing/2014/main" id="{267F7998-8F7E-4C19-83BD-FEC6FC02251D}"/>
                            </a:ext>
                          </a:extLst>
                        </p:cNvPr>
                        <p:cNvSpPr>
                          <a:spLocks/>
                        </p:cNvSpPr>
                        <p:nvPr/>
                      </p:nvSpPr>
                      <p:spPr bwMode="auto">
                        <a:xfrm>
                          <a:off x="3092" y="3519"/>
                          <a:ext cx="220" cy="1695"/>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999" name="Line 172">
                          <a:extLst>
                            <a:ext uri="{FF2B5EF4-FFF2-40B4-BE49-F238E27FC236}">
                              <a16:creationId xmlns:a16="http://schemas.microsoft.com/office/drawing/2014/main" id="{52BD2EBB-53F9-45F6-B21C-8E88D7E97EB4}"/>
                            </a:ext>
                          </a:extLst>
                        </p:cNvPr>
                        <p:cNvSpPr>
                          <a:spLocks noChangeShapeType="1"/>
                        </p:cNvSpPr>
                        <p:nvPr/>
                      </p:nvSpPr>
                      <p:spPr bwMode="auto">
                        <a:xfrm>
                          <a:off x="3290" y="3363"/>
                          <a:ext cx="0" cy="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000" name="Line 173">
                          <a:extLst>
                            <a:ext uri="{FF2B5EF4-FFF2-40B4-BE49-F238E27FC236}">
                              <a16:creationId xmlns:a16="http://schemas.microsoft.com/office/drawing/2014/main" id="{17E081CA-0697-49A8-B3BB-FF94E1AD04E4}"/>
                            </a:ext>
                          </a:extLst>
                        </p:cNvPr>
                        <p:cNvSpPr>
                          <a:spLocks noChangeShapeType="1"/>
                        </p:cNvSpPr>
                        <p:nvPr/>
                      </p:nvSpPr>
                      <p:spPr bwMode="auto">
                        <a:xfrm>
                          <a:off x="3298" y="3366"/>
                          <a:ext cx="36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993" name="Group 174">
                        <a:extLst>
                          <a:ext uri="{FF2B5EF4-FFF2-40B4-BE49-F238E27FC236}">
                            <a16:creationId xmlns:a16="http://schemas.microsoft.com/office/drawing/2014/main" id="{0303DB12-66EF-4C8E-B25D-E79FABDE6DFC}"/>
                          </a:ext>
                        </a:extLst>
                      </p:cNvPr>
                      <p:cNvGrpSpPr>
                        <a:grpSpLocks/>
                      </p:cNvGrpSpPr>
                      <p:nvPr/>
                    </p:nvGrpSpPr>
                    <p:grpSpPr bwMode="auto">
                      <a:xfrm>
                        <a:off x="3157" y="2838"/>
                        <a:ext cx="230" cy="2381"/>
                        <a:chOff x="3157" y="2838"/>
                        <a:chExt cx="230" cy="2381"/>
                      </a:xfrm>
                    </p:grpSpPr>
                    <p:sp>
                      <p:nvSpPr>
                        <p:cNvPr id="123994" name="Rectangle 175">
                          <a:extLst>
                            <a:ext uri="{FF2B5EF4-FFF2-40B4-BE49-F238E27FC236}">
                              <a16:creationId xmlns:a16="http://schemas.microsoft.com/office/drawing/2014/main" id="{420FF4CF-C139-43E8-8A70-0F01A1CB4554}"/>
                            </a:ext>
                          </a:extLst>
                        </p:cNvPr>
                        <p:cNvSpPr>
                          <a:spLocks noChangeArrowheads="1"/>
                        </p:cNvSpPr>
                        <p:nvPr/>
                      </p:nvSpPr>
                      <p:spPr bwMode="auto">
                        <a:xfrm>
                          <a:off x="3192" y="2838"/>
                          <a:ext cx="195"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1</a:t>
                          </a:r>
                          <a:endParaRPr kumimoji="0" lang="en-US" altLang="zh-CN" sz="1000">
                            <a:latin typeface="宋体" panose="02010600030101010101" pitchFamily="2" charset="-122"/>
                          </a:endParaRPr>
                        </a:p>
                      </p:txBody>
                    </p:sp>
                    <p:sp>
                      <p:nvSpPr>
                        <p:cNvPr id="123995" name="Rectangle 176">
                          <a:extLst>
                            <a:ext uri="{FF2B5EF4-FFF2-40B4-BE49-F238E27FC236}">
                              <a16:creationId xmlns:a16="http://schemas.microsoft.com/office/drawing/2014/main" id="{7CCC1CA7-0607-45DA-A934-6555DC74903D}"/>
                            </a:ext>
                          </a:extLst>
                        </p:cNvPr>
                        <p:cNvSpPr>
                          <a:spLocks noChangeArrowheads="1"/>
                        </p:cNvSpPr>
                        <p:nvPr/>
                      </p:nvSpPr>
                      <p:spPr bwMode="auto">
                        <a:xfrm>
                          <a:off x="3157" y="3876"/>
                          <a:ext cx="195"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0</a:t>
                          </a:r>
                          <a:endParaRPr kumimoji="0" lang="en-US" altLang="zh-CN" sz="1000">
                            <a:latin typeface="宋体" panose="02010600030101010101" pitchFamily="2" charset="-122"/>
                          </a:endParaRPr>
                        </a:p>
                      </p:txBody>
                    </p:sp>
                    <p:sp>
                      <p:nvSpPr>
                        <p:cNvPr id="123996" name="Rectangle 177">
                          <a:extLst>
                            <a:ext uri="{FF2B5EF4-FFF2-40B4-BE49-F238E27FC236}">
                              <a16:creationId xmlns:a16="http://schemas.microsoft.com/office/drawing/2014/main" id="{100888A7-53B6-432E-90E0-CCA8AE0575F8}"/>
                            </a:ext>
                          </a:extLst>
                        </p:cNvPr>
                        <p:cNvSpPr>
                          <a:spLocks noChangeArrowheads="1"/>
                        </p:cNvSpPr>
                        <p:nvPr/>
                      </p:nvSpPr>
                      <p:spPr bwMode="auto">
                        <a:xfrm>
                          <a:off x="3160" y="4796"/>
                          <a:ext cx="195"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2</a:t>
                          </a:r>
                          <a:endParaRPr kumimoji="0" lang="en-US" altLang="zh-CN" sz="1000">
                            <a:latin typeface="宋体" panose="02010600030101010101" pitchFamily="2" charset="-122"/>
                          </a:endParaRPr>
                        </a:p>
                      </p:txBody>
                    </p:sp>
                  </p:grpSp>
                </p:grpSp>
              </p:grpSp>
            </p:grpSp>
          </p:grpSp>
          <p:sp>
            <p:nvSpPr>
              <p:cNvPr id="123974" name="Line 178">
                <a:extLst>
                  <a:ext uri="{FF2B5EF4-FFF2-40B4-BE49-F238E27FC236}">
                    <a16:creationId xmlns:a16="http://schemas.microsoft.com/office/drawing/2014/main" id="{B21934FE-67E3-42FF-A81B-B5D4099BAB3F}"/>
                  </a:ext>
                </a:extLst>
              </p:cNvPr>
              <p:cNvSpPr>
                <a:spLocks noChangeShapeType="1"/>
              </p:cNvSpPr>
              <p:nvPr/>
            </p:nvSpPr>
            <p:spPr bwMode="auto">
              <a:xfrm flipH="1">
                <a:off x="3290" y="5205"/>
                <a:ext cx="0"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957" name="Group 179">
              <a:extLst>
                <a:ext uri="{FF2B5EF4-FFF2-40B4-BE49-F238E27FC236}">
                  <a16:creationId xmlns:a16="http://schemas.microsoft.com/office/drawing/2014/main" id="{7C4B7EB6-7902-438A-9407-98CC73808E13}"/>
                </a:ext>
              </a:extLst>
            </p:cNvPr>
            <p:cNvGrpSpPr>
              <a:grpSpLocks/>
            </p:cNvGrpSpPr>
            <p:nvPr/>
          </p:nvGrpSpPr>
          <p:grpSpPr bwMode="auto">
            <a:xfrm>
              <a:off x="7888" y="12873"/>
              <a:ext cx="750" cy="768"/>
              <a:chOff x="7888" y="12873"/>
              <a:chExt cx="750" cy="768"/>
            </a:xfrm>
          </p:grpSpPr>
          <p:grpSp>
            <p:nvGrpSpPr>
              <p:cNvPr id="123958" name="Group 180">
                <a:extLst>
                  <a:ext uri="{FF2B5EF4-FFF2-40B4-BE49-F238E27FC236}">
                    <a16:creationId xmlns:a16="http://schemas.microsoft.com/office/drawing/2014/main" id="{9619A5E5-63B2-4E1F-B6D3-3CC061AE29EE}"/>
                  </a:ext>
                </a:extLst>
              </p:cNvPr>
              <p:cNvGrpSpPr>
                <a:grpSpLocks/>
              </p:cNvGrpSpPr>
              <p:nvPr/>
            </p:nvGrpSpPr>
            <p:grpSpPr bwMode="auto">
              <a:xfrm>
                <a:off x="7888" y="12895"/>
                <a:ext cx="583" cy="596"/>
                <a:chOff x="1392" y="7032"/>
                <a:chExt cx="1038" cy="1038"/>
              </a:xfrm>
            </p:grpSpPr>
            <p:sp>
              <p:nvSpPr>
                <p:cNvPr id="123964" name="Oval 181">
                  <a:extLst>
                    <a:ext uri="{FF2B5EF4-FFF2-40B4-BE49-F238E27FC236}">
                      <a16:creationId xmlns:a16="http://schemas.microsoft.com/office/drawing/2014/main" id="{E772BC41-58BD-4DBD-8FCD-919965EBB201}"/>
                    </a:ext>
                  </a:extLst>
                </p:cNvPr>
                <p:cNvSpPr>
                  <a:spLocks noChangeArrowheads="1"/>
                </p:cNvSpPr>
                <p:nvPr/>
              </p:nvSpPr>
              <p:spPr bwMode="auto">
                <a:xfrm>
                  <a:off x="1392" y="7032"/>
                  <a:ext cx="1038" cy="1038"/>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23965" name="Group 182">
                  <a:extLst>
                    <a:ext uri="{FF2B5EF4-FFF2-40B4-BE49-F238E27FC236}">
                      <a16:creationId xmlns:a16="http://schemas.microsoft.com/office/drawing/2014/main" id="{3CEC0C0F-D206-48E4-875A-2EC4D3AA63D1}"/>
                    </a:ext>
                  </a:extLst>
                </p:cNvPr>
                <p:cNvGrpSpPr>
                  <a:grpSpLocks/>
                </p:cNvGrpSpPr>
                <p:nvPr/>
              </p:nvGrpSpPr>
              <p:grpSpPr bwMode="auto">
                <a:xfrm>
                  <a:off x="1692" y="7284"/>
                  <a:ext cx="418" cy="537"/>
                  <a:chOff x="1692" y="7284"/>
                  <a:chExt cx="418" cy="537"/>
                </a:xfrm>
              </p:grpSpPr>
              <p:grpSp>
                <p:nvGrpSpPr>
                  <p:cNvPr id="123966" name="Group 183">
                    <a:extLst>
                      <a:ext uri="{FF2B5EF4-FFF2-40B4-BE49-F238E27FC236}">
                        <a16:creationId xmlns:a16="http://schemas.microsoft.com/office/drawing/2014/main" id="{683B9897-E3B1-486A-8130-C15E954B45E6}"/>
                      </a:ext>
                    </a:extLst>
                  </p:cNvPr>
                  <p:cNvGrpSpPr>
                    <a:grpSpLocks/>
                  </p:cNvGrpSpPr>
                  <p:nvPr/>
                </p:nvGrpSpPr>
                <p:grpSpPr bwMode="auto">
                  <a:xfrm>
                    <a:off x="1692" y="7284"/>
                    <a:ext cx="200" cy="417"/>
                    <a:chOff x="1692" y="7284"/>
                    <a:chExt cx="200" cy="417"/>
                  </a:xfrm>
                </p:grpSpPr>
                <p:sp>
                  <p:nvSpPr>
                    <p:cNvPr id="123971" name="Line 184">
                      <a:extLst>
                        <a:ext uri="{FF2B5EF4-FFF2-40B4-BE49-F238E27FC236}">
                          <a16:creationId xmlns:a16="http://schemas.microsoft.com/office/drawing/2014/main" id="{75B146A5-1C00-4A14-8047-35EDB6DD9A08}"/>
                        </a:ext>
                      </a:extLst>
                    </p:cNvPr>
                    <p:cNvSpPr>
                      <a:spLocks noChangeShapeType="1"/>
                    </p:cNvSpPr>
                    <p:nvPr/>
                  </p:nvSpPr>
                  <p:spPr bwMode="auto">
                    <a:xfrm>
                      <a:off x="1708" y="7299"/>
                      <a:ext cx="0" cy="4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2" name="Line 185">
                      <a:extLst>
                        <a:ext uri="{FF2B5EF4-FFF2-40B4-BE49-F238E27FC236}">
                          <a16:creationId xmlns:a16="http://schemas.microsoft.com/office/drawing/2014/main" id="{A1354160-0F31-49A0-B5EA-06D9111A8134}"/>
                        </a:ext>
                      </a:extLst>
                    </p:cNvPr>
                    <p:cNvSpPr>
                      <a:spLocks noChangeShapeType="1"/>
                    </p:cNvSpPr>
                    <p:nvPr/>
                  </p:nvSpPr>
                  <p:spPr bwMode="auto">
                    <a:xfrm>
                      <a:off x="1692" y="7284"/>
                      <a:ext cx="200" cy="26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967" name="Group 186">
                    <a:extLst>
                      <a:ext uri="{FF2B5EF4-FFF2-40B4-BE49-F238E27FC236}">
                        <a16:creationId xmlns:a16="http://schemas.microsoft.com/office/drawing/2014/main" id="{883D2117-FBD9-456B-90C4-7CD6340DD1A3}"/>
                      </a:ext>
                    </a:extLst>
                  </p:cNvPr>
                  <p:cNvGrpSpPr>
                    <a:grpSpLocks/>
                  </p:cNvGrpSpPr>
                  <p:nvPr/>
                </p:nvGrpSpPr>
                <p:grpSpPr bwMode="auto">
                  <a:xfrm flipH="1">
                    <a:off x="1910" y="7305"/>
                    <a:ext cx="200" cy="417"/>
                    <a:chOff x="1692" y="7284"/>
                    <a:chExt cx="200" cy="417"/>
                  </a:xfrm>
                </p:grpSpPr>
                <p:sp>
                  <p:nvSpPr>
                    <p:cNvPr id="123969" name="Line 187">
                      <a:extLst>
                        <a:ext uri="{FF2B5EF4-FFF2-40B4-BE49-F238E27FC236}">
                          <a16:creationId xmlns:a16="http://schemas.microsoft.com/office/drawing/2014/main" id="{248EDD85-A403-4C4A-B800-F8D410DA94EF}"/>
                        </a:ext>
                      </a:extLst>
                    </p:cNvPr>
                    <p:cNvSpPr>
                      <a:spLocks noChangeShapeType="1"/>
                    </p:cNvSpPr>
                    <p:nvPr/>
                  </p:nvSpPr>
                  <p:spPr bwMode="auto">
                    <a:xfrm>
                      <a:off x="1708" y="7299"/>
                      <a:ext cx="0" cy="4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0" name="Line 188">
                      <a:extLst>
                        <a:ext uri="{FF2B5EF4-FFF2-40B4-BE49-F238E27FC236}">
                          <a16:creationId xmlns:a16="http://schemas.microsoft.com/office/drawing/2014/main" id="{EACADA1C-0886-4707-BD99-D23D058C54DD}"/>
                        </a:ext>
                      </a:extLst>
                    </p:cNvPr>
                    <p:cNvSpPr>
                      <a:spLocks noChangeShapeType="1"/>
                    </p:cNvSpPr>
                    <p:nvPr/>
                  </p:nvSpPr>
                  <p:spPr bwMode="auto">
                    <a:xfrm>
                      <a:off x="1692" y="7284"/>
                      <a:ext cx="200" cy="26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68" name="Line 189">
                    <a:extLst>
                      <a:ext uri="{FF2B5EF4-FFF2-40B4-BE49-F238E27FC236}">
                        <a16:creationId xmlns:a16="http://schemas.microsoft.com/office/drawing/2014/main" id="{A8F8339F-5353-47AC-B48A-72D997E0D99E}"/>
                      </a:ext>
                    </a:extLst>
                  </p:cNvPr>
                  <p:cNvSpPr>
                    <a:spLocks noChangeShapeType="1"/>
                  </p:cNvSpPr>
                  <p:nvPr/>
                </p:nvSpPr>
                <p:spPr bwMode="auto">
                  <a:xfrm>
                    <a:off x="1692" y="7821"/>
                    <a:ext cx="41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23959" name="Group 190">
                <a:extLst>
                  <a:ext uri="{FF2B5EF4-FFF2-40B4-BE49-F238E27FC236}">
                    <a16:creationId xmlns:a16="http://schemas.microsoft.com/office/drawing/2014/main" id="{A55E1289-1BC1-4702-B4F1-F0AA7BE60E8E}"/>
                  </a:ext>
                </a:extLst>
              </p:cNvPr>
              <p:cNvGrpSpPr>
                <a:grpSpLocks/>
              </p:cNvGrpSpPr>
              <p:nvPr/>
            </p:nvGrpSpPr>
            <p:grpSpPr bwMode="auto">
              <a:xfrm flipV="1">
                <a:off x="8412" y="12873"/>
                <a:ext cx="226" cy="768"/>
                <a:chOff x="2326" y="6732"/>
                <a:chExt cx="402" cy="1338"/>
              </a:xfrm>
            </p:grpSpPr>
            <p:grpSp>
              <p:nvGrpSpPr>
                <p:cNvPr id="123960" name="Group 191">
                  <a:extLst>
                    <a:ext uri="{FF2B5EF4-FFF2-40B4-BE49-F238E27FC236}">
                      <a16:creationId xmlns:a16="http://schemas.microsoft.com/office/drawing/2014/main" id="{B9C0989B-6426-4B1E-9654-3A5CE8FF3711}"/>
                    </a:ext>
                  </a:extLst>
                </p:cNvPr>
                <p:cNvGrpSpPr>
                  <a:grpSpLocks/>
                </p:cNvGrpSpPr>
                <p:nvPr/>
              </p:nvGrpSpPr>
              <p:grpSpPr bwMode="auto">
                <a:xfrm>
                  <a:off x="2326" y="6732"/>
                  <a:ext cx="402" cy="369"/>
                  <a:chOff x="2326" y="6732"/>
                  <a:chExt cx="402" cy="369"/>
                </a:xfrm>
              </p:grpSpPr>
              <p:sp>
                <p:nvSpPr>
                  <p:cNvPr id="123962" name="Line 192">
                    <a:extLst>
                      <a:ext uri="{FF2B5EF4-FFF2-40B4-BE49-F238E27FC236}">
                        <a16:creationId xmlns:a16="http://schemas.microsoft.com/office/drawing/2014/main" id="{BE50C3B2-EC75-4D91-93EE-014D6AC79434}"/>
                      </a:ext>
                    </a:extLst>
                  </p:cNvPr>
                  <p:cNvSpPr>
                    <a:spLocks noChangeShapeType="1"/>
                  </p:cNvSpPr>
                  <p:nvPr/>
                </p:nvSpPr>
                <p:spPr bwMode="auto">
                  <a:xfrm>
                    <a:off x="2326" y="6915"/>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3" name="Line 193">
                    <a:extLst>
                      <a:ext uri="{FF2B5EF4-FFF2-40B4-BE49-F238E27FC236}">
                        <a16:creationId xmlns:a16="http://schemas.microsoft.com/office/drawing/2014/main" id="{7FEC76AD-F396-4B6C-919E-2775C6273245}"/>
                      </a:ext>
                    </a:extLst>
                  </p:cNvPr>
                  <p:cNvSpPr>
                    <a:spLocks noChangeShapeType="1"/>
                  </p:cNvSpPr>
                  <p:nvPr/>
                </p:nvSpPr>
                <p:spPr bwMode="auto">
                  <a:xfrm>
                    <a:off x="2528" y="6732"/>
                    <a:ext cx="0"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61" name="Line 194">
                  <a:extLst>
                    <a:ext uri="{FF2B5EF4-FFF2-40B4-BE49-F238E27FC236}">
                      <a16:creationId xmlns:a16="http://schemas.microsoft.com/office/drawing/2014/main" id="{B8753367-B9EA-4EA4-9D68-0B0B119B8016}"/>
                    </a:ext>
                  </a:extLst>
                </p:cNvPr>
                <p:cNvSpPr>
                  <a:spLocks noChangeShapeType="1"/>
                </p:cNvSpPr>
                <p:nvPr/>
              </p:nvSpPr>
              <p:spPr bwMode="auto">
                <a:xfrm>
                  <a:off x="2394" y="8070"/>
                  <a:ext cx="3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0268" name="Group 243">
            <a:extLst>
              <a:ext uri="{FF2B5EF4-FFF2-40B4-BE49-F238E27FC236}">
                <a16:creationId xmlns:a16="http://schemas.microsoft.com/office/drawing/2014/main" id="{DE093A9B-3970-4770-A4BA-1B49D12B0D64}"/>
              </a:ext>
            </a:extLst>
          </p:cNvPr>
          <p:cNvGrpSpPr>
            <a:grpSpLocks/>
          </p:cNvGrpSpPr>
          <p:nvPr/>
        </p:nvGrpSpPr>
        <p:grpSpPr bwMode="auto">
          <a:xfrm>
            <a:off x="4724400" y="3810000"/>
            <a:ext cx="4205288" cy="1765300"/>
            <a:chOff x="2476" y="4209"/>
            <a:chExt cx="6622" cy="2781"/>
          </a:xfrm>
        </p:grpSpPr>
        <p:grpSp>
          <p:nvGrpSpPr>
            <p:cNvPr id="123924" name="Group 244">
              <a:extLst>
                <a:ext uri="{FF2B5EF4-FFF2-40B4-BE49-F238E27FC236}">
                  <a16:creationId xmlns:a16="http://schemas.microsoft.com/office/drawing/2014/main" id="{F955A9AF-92C6-4474-BD7B-33877F6C2596}"/>
                </a:ext>
              </a:extLst>
            </p:cNvPr>
            <p:cNvGrpSpPr>
              <a:grpSpLocks/>
            </p:cNvGrpSpPr>
            <p:nvPr/>
          </p:nvGrpSpPr>
          <p:grpSpPr bwMode="auto">
            <a:xfrm flipV="1">
              <a:off x="3082" y="5458"/>
              <a:ext cx="4422" cy="923"/>
              <a:chOff x="3096" y="4622"/>
              <a:chExt cx="4422" cy="923"/>
            </a:xfrm>
          </p:grpSpPr>
          <p:sp>
            <p:nvSpPr>
              <p:cNvPr id="123953" name="Freeform 245">
                <a:extLst>
                  <a:ext uri="{FF2B5EF4-FFF2-40B4-BE49-F238E27FC236}">
                    <a16:creationId xmlns:a16="http://schemas.microsoft.com/office/drawing/2014/main" id="{534669D6-D7C1-4E78-8D8E-DF9349E2B963}"/>
                  </a:ext>
                </a:extLst>
              </p:cNvPr>
              <p:cNvSpPr>
                <a:spLocks noEditPoints="1"/>
              </p:cNvSpPr>
              <p:nvPr/>
            </p:nvSpPr>
            <p:spPr bwMode="auto">
              <a:xfrm>
                <a:off x="3096" y="4665"/>
                <a:ext cx="1462" cy="853"/>
              </a:xfrm>
              <a:custGeom>
                <a:avLst/>
                <a:gdLst>
                  <a:gd name="T0" fmla="*/ 1360 w 1411"/>
                  <a:gd name="T1" fmla="*/ 777 h 853"/>
                  <a:gd name="T2" fmla="*/ 1398 w 1411"/>
                  <a:gd name="T3" fmla="*/ 819 h 853"/>
                  <a:gd name="T4" fmla="*/ 1331 w 1411"/>
                  <a:gd name="T5" fmla="*/ 733 h 853"/>
                  <a:gd name="T6" fmla="*/ 1293 w 1411"/>
                  <a:gd name="T7" fmla="*/ 662 h 853"/>
                  <a:gd name="T8" fmla="*/ 1327 w 1411"/>
                  <a:gd name="T9" fmla="*/ 691 h 853"/>
                  <a:gd name="T10" fmla="*/ 1331 w 1411"/>
                  <a:gd name="T11" fmla="*/ 733 h 853"/>
                  <a:gd name="T12" fmla="*/ 1234 w 1411"/>
                  <a:gd name="T13" fmla="*/ 538 h 853"/>
                  <a:gd name="T14" fmla="*/ 1285 w 1411"/>
                  <a:gd name="T15" fmla="*/ 609 h 853"/>
                  <a:gd name="T16" fmla="*/ 1192 w 1411"/>
                  <a:gd name="T17" fmla="*/ 473 h 853"/>
                  <a:gd name="T18" fmla="*/ 1167 w 1411"/>
                  <a:gd name="T19" fmla="*/ 420 h 853"/>
                  <a:gd name="T20" fmla="*/ 1205 w 1411"/>
                  <a:gd name="T21" fmla="*/ 470 h 853"/>
                  <a:gd name="T22" fmla="*/ 1133 w 1411"/>
                  <a:gd name="T23" fmla="*/ 376 h 853"/>
                  <a:gd name="T24" fmla="*/ 1091 w 1411"/>
                  <a:gd name="T25" fmla="*/ 318 h 853"/>
                  <a:gd name="T26" fmla="*/ 1121 w 1411"/>
                  <a:gd name="T27" fmla="*/ 336 h 853"/>
                  <a:gd name="T28" fmla="*/ 1146 w 1411"/>
                  <a:gd name="T29" fmla="*/ 378 h 853"/>
                  <a:gd name="T30" fmla="*/ 1045 w 1411"/>
                  <a:gd name="T31" fmla="*/ 258 h 853"/>
                  <a:gd name="T32" fmla="*/ 1016 w 1411"/>
                  <a:gd name="T33" fmla="*/ 210 h 853"/>
                  <a:gd name="T34" fmla="*/ 1016 w 1411"/>
                  <a:gd name="T35" fmla="*/ 200 h 853"/>
                  <a:gd name="T36" fmla="*/ 1054 w 1411"/>
                  <a:gd name="T37" fmla="*/ 242 h 853"/>
                  <a:gd name="T38" fmla="*/ 1058 w 1411"/>
                  <a:gd name="T39" fmla="*/ 268 h 853"/>
                  <a:gd name="T40" fmla="*/ 953 w 1411"/>
                  <a:gd name="T41" fmla="*/ 137 h 853"/>
                  <a:gd name="T42" fmla="*/ 919 w 1411"/>
                  <a:gd name="T43" fmla="*/ 108 h 853"/>
                  <a:gd name="T44" fmla="*/ 940 w 1411"/>
                  <a:gd name="T45" fmla="*/ 111 h 853"/>
                  <a:gd name="T46" fmla="*/ 974 w 1411"/>
                  <a:gd name="T47" fmla="*/ 147 h 853"/>
                  <a:gd name="T48" fmla="*/ 877 w 1411"/>
                  <a:gd name="T49" fmla="*/ 69 h 853"/>
                  <a:gd name="T50" fmla="*/ 840 w 1411"/>
                  <a:gd name="T51" fmla="*/ 48 h 853"/>
                  <a:gd name="T52" fmla="*/ 802 w 1411"/>
                  <a:gd name="T53" fmla="*/ 27 h 853"/>
                  <a:gd name="T54" fmla="*/ 840 w 1411"/>
                  <a:gd name="T55" fmla="*/ 37 h 853"/>
                  <a:gd name="T56" fmla="*/ 877 w 1411"/>
                  <a:gd name="T57" fmla="*/ 58 h 853"/>
                  <a:gd name="T58" fmla="*/ 747 w 1411"/>
                  <a:gd name="T59" fmla="*/ 11 h 853"/>
                  <a:gd name="T60" fmla="*/ 655 w 1411"/>
                  <a:gd name="T61" fmla="*/ 8 h 853"/>
                  <a:gd name="T62" fmla="*/ 743 w 1411"/>
                  <a:gd name="T63" fmla="*/ 11 h 853"/>
                  <a:gd name="T64" fmla="*/ 562 w 1411"/>
                  <a:gd name="T65" fmla="*/ 53 h 853"/>
                  <a:gd name="T66" fmla="*/ 529 w 1411"/>
                  <a:gd name="T67" fmla="*/ 74 h 853"/>
                  <a:gd name="T68" fmla="*/ 504 w 1411"/>
                  <a:gd name="T69" fmla="*/ 79 h 853"/>
                  <a:gd name="T70" fmla="*/ 533 w 1411"/>
                  <a:gd name="T71" fmla="*/ 55 h 853"/>
                  <a:gd name="T72" fmla="*/ 571 w 1411"/>
                  <a:gd name="T73" fmla="*/ 34 h 853"/>
                  <a:gd name="T74" fmla="*/ 474 w 1411"/>
                  <a:gd name="T75" fmla="*/ 126 h 853"/>
                  <a:gd name="T76" fmla="*/ 437 w 1411"/>
                  <a:gd name="T77" fmla="*/ 158 h 853"/>
                  <a:gd name="T78" fmla="*/ 411 w 1411"/>
                  <a:gd name="T79" fmla="*/ 179 h 853"/>
                  <a:gd name="T80" fmla="*/ 432 w 1411"/>
                  <a:gd name="T81" fmla="*/ 153 h 853"/>
                  <a:gd name="T82" fmla="*/ 462 w 1411"/>
                  <a:gd name="T83" fmla="*/ 116 h 853"/>
                  <a:gd name="T84" fmla="*/ 386 w 1411"/>
                  <a:gd name="T85" fmla="*/ 223 h 853"/>
                  <a:gd name="T86" fmla="*/ 348 w 1411"/>
                  <a:gd name="T87" fmla="*/ 273 h 853"/>
                  <a:gd name="T88" fmla="*/ 336 w 1411"/>
                  <a:gd name="T89" fmla="*/ 271 h 853"/>
                  <a:gd name="T90" fmla="*/ 374 w 1411"/>
                  <a:gd name="T91" fmla="*/ 216 h 853"/>
                  <a:gd name="T92" fmla="*/ 306 w 1411"/>
                  <a:gd name="T93" fmla="*/ 334 h 853"/>
                  <a:gd name="T94" fmla="*/ 269 w 1411"/>
                  <a:gd name="T95" fmla="*/ 391 h 853"/>
                  <a:gd name="T96" fmla="*/ 264 w 1411"/>
                  <a:gd name="T97" fmla="*/ 373 h 853"/>
                  <a:gd name="T98" fmla="*/ 302 w 1411"/>
                  <a:gd name="T99" fmla="*/ 323 h 853"/>
                  <a:gd name="T100" fmla="*/ 222 w 1411"/>
                  <a:gd name="T101" fmla="*/ 473 h 853"/>
                  <a:gd name="T102" fmla="*/ 185 w 1411"/>
                  <a:gd name="T103" fmla="*/ 512 h 853"/>
                  <a:gd name="T104" fmla="*/ 214 w 1411"/>
                  <a:gd name="T105" fmla="*/ 454 h 853"/>
                  <a:gd name="T106" fmla="*/ 168 w 1411"/>
                  <a:gd name="T107" fmla="*/ 559 h 853"/>
                  <a:gd name="T108" fmla="*/ 113 w 1411"/>
                  <a:gd name="T109" fmla="*/ 630 h 853"/>
                  <a:gd name="T110" fmla="*/ 159 w 1411"/>
                  <a:gd name="T111" fmla="*/ 554 h 853"/>
                  <a:gd name="T112" fmla="*/ 71 w 1411"/>
                  <a:gd name="T113" fmla="*/ 746 h 853"/>
                  <a:gd name="T114" fmla="*/ 75 w 1411"/>
                  <a:gd name="T115" fmla="*/ 698 h 853"/>
                  <a:gd name="T116" fmla="*/ 105 w 1411"/>
                  <a:gd name="T117" fmla="*/ 677 h 853"/>
                  <a:gd name="T118" fmla="*/ 0 w 1411"/>
                  <a:gd name="T119" fmla="*/ 840 h 853"/>
                  <a:gd name="T120" fmla="*/ 42 w 1411"/>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1"/>
                  <a:gd name="T184" fmla="*/ 0 h 853"/>
                  <a:gd name="T185" fmla="*/ 1411 w 1411"/>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1" h="853">
                    <a:moveTo>
                      <a:pt x="1394" y="851"/>
                    </a:moveTo>
                    <a:lnTo>
                      <a:pt x="1390" y="835"/>
                    </a:lnTo>
                    <a:lnTo>
                      <a:pt x="1390" y="838"/>
                    </a:lnTo>
                    <a:lnTo>
                      <a:pt x="1385" y="830"/>
                    </a:lnTo>
                    <a:lnTo>
                      <a:pt x="1381" y="827"/>
                    </a:lnTo>
                    <a:lnTo>
                      <a:pt x="1381" y="822"/>
                    </a:lnTo>
                    <a:lnTo>
                      <a:pt x="1373" y="814"/>
                    </a:lnTo>
                    <a:lnTo>
                      <a:pt x="1369" y="798"/>
                    </a:lnTo>
                    <a:lnTo>
                      <a:pt x="1369" y="801"/>
                    </a:lnTo>
                    <a:lnTo>
                      <a:pt x="1360" y="793"/>
                    </a:lnTo>
                    <a:lnTo>
                      <a:pt x="1360" y="790"/>
                    </a:lnTo>
                    <a:lnTo>
                      <a:pt x="1360" y="780"/>
                    </a:lnTo>
                    <a:lnTo>
                      <a:pt x="1360" y="777"/>
                    </a:lnTo>
                    <a:lnTo>
                      <a:pt x="1360" y="775"/>
                    </a:lnTo>
                    <a:lnTo>
                      <a:pt x="1364" y="775"/>
                    </a:lnTo>
                    <a:lnTo>
                      <a:pt x="1369" y="775"/>
                    </a:lnTo>
                    <a:lnTo>
                      <a:pt x="1373" y="775"/>
                    </a:lnTo>
                    <a:lnTo>
                      <a:pt x="1373" y="777"/>
                    </a:lnTo>
                    <a:lnTo>
                      <a:pt x="1373" y="780"/>
                    </a:lnTo>
                    <a:lnTo>
                      <a:pt x="1377" y="790"/>
                    </a:lnTo>
                    <a:lnTo>
                      <a:pt x="1377" y="788"/>
                    </a:lnTo>
                    <a:lnTo>
                      <a:pt x="1381" y="796"/>
                    </a:lnTo>
                    <a:lnTo>
                      <a:pt x="1390" y="811"/>
                    </a:lnTo>
                    <a:lnTo>
                      <a:pt x="1390" y="809"/>
                    </a:lnTo>
                    <a:lnTo>
                      <a:pt x="1394" y="817"/>
                    </a:lnTo>
                    <a:lnTo>
                      <a:pt x="1398" y="819"/>
                    </a:lnTo>
                    <a:lnTo>
                      <a:pt x="1398" y="824"/>
                    </a:lnTo>
                    <a:lnTo>
                      <a:pt x="1406" y="832"/>
                    </a:lnTo>
                    <a:lnTo>
                      <a:pt x="1411" y="848"/>
                    </a:lnTo>
                    <a:lnTo>
                      <a:pt x="1411" y="851"/>
                    </a:lnTo>
                    <a:lnTo>
                      <a:pt x="1406" y="853"/>
                    </a:lnTo>
                    <a:lnTo>
                      <a:pt x="1402" y="853"/>
                    </a:lnTo>
                    <a:lnTo>
                      <a:pt x="1398" y="853"/>
                    </a:lnTo>
                    <a:lnTo>
                      <a:pt x="1394" y="853"/>
                    </a:lnTo>
                    <a:lnTo>
                      <a:pt x="1394" y="851"/>
                    </a:lnTo>
                    <a:close/>
                    <a:moveTo>
                      <a:pt x="1331" y="733"/>
                    </a:moveTo>
                    <a:lnTo>
                      <a:pt x="1327"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6" y="657"/>
                    </a:lnTo>
                    <a:lnTo>
                      <a:pt x="1310" y="659"/>
                    </a:lnTo>
                    <a:lnTo>
                      <a:pt x="1310" y="662"/>
                    </a:lnTo>
                    <a:lnTo>
                      <a:pt x="1314" y="662"/>
                    </a:lnTo>
                    <a:lnTo>
                      <a:pt x="1318" y="677"/>
                    </a:lnTo>
                    <a:lnTo>
                      <a:pt x="1327" y="683"/>
                    </a:lnTo>
                    <a:lnTo>
                      <a:pt x="1327" y="685"/>
                    </a:lnTo>
                    <a:lnTo>
                      <a:pt x="1327" y="693"/>
                    </a:lnTo>
                    <a:lnTo>
                      <a:pt x="1327" y="691"/>
                    </a:lnTo>
                    <a:lnTo>
                      <a:pt x="1335" y="698"/>
                    </a:lnTo>
                    <a:lnTo>
                      <a:pt x="1339" y="709"/>
                    </a:lnTo>
                    <a:lnTo>
                      <a:pt x="1343" y="722"/>
                    </a:lnTo>
                    <a:lnTo>
                      <a:pt x="1339" y="719"/>
                    </a:lnTo>
                    <a:lnTo>
                      <a:pt x="1348" y="727"/>
                    </a:lnTo>
                    <a:lnTo>
                      <a:pt x="1348" y="730"/>
                    </a:lnTo>
                    <a:lnTo>
                      <a:pt x="1348" y="733"/>
                    </a:lnTo>
                    <a:lnTo>
                      <a:pt x="1343" y="735"/>
                    </a:lnTo>
                    <a:lnTo>
                      <a:pt x="1339" y="735"/>
                    </a:lnTo>
                    <a:lnTo>
                      <a:pt x="1335" y="735"/>
                    </a:lnTo>
                    <a:lnTo>
                      <a:pt x="1331" y="733"/>
                    </a:lnTo>
                    <a:close/>
                    <a:moveTo>
                      <a:pt x="1268" y="615"/>
                    </a:moveTo>
                    <a:lnTo>
                      <a:pt x="1268" y="615"/>
                    </a:lnTo>
                    <a:lnTo>
                      <a:pt x="1259" y="599"/>
                    </a:lnTo>
                    <a:lnTo>
                      <a:pt x="1264" y="599"/>
                    </a:lnTo>
                    <a:lnTo>
                      <a:pt x="1255" y="594"/>
                    </a:lnTo>
                    <a:lnTo>
                      <a:pt x="1255" y="591"/>
                    </a:lnTo>
                    <a:lnTo>
                      <a:pt x="1247" y="578"/>
                    </a:lnTo>
                    <a:lnTo>
                      <a:pt x="1243" y="570"/>
                    </a:lnTo>
                    <a:lnTo>
                      <a:pt x="1230" y="544"/>
                    </a:lnTo>
                    <a:lnTo>
                      <a:pt x="1230" y="541"/>
                    </a:lnTo>
                    <a:lnTo>
                      <a:pt x="1234" y="538"/>
                    </a:lnTo>
                    <a:lnTo>
                      <a:pt x="1238" y="538"/>
                    </a:lnTo>
                    <a:lnTo>
                      <a:pt x="1243" y="538"/>
                    </a:lnTo>
                    <a:lnTo>
                      <a:pt x="1247" y="541"/>
                    </a:lnTo>
                    <a:lnTo>
                      <a:pt x="1259" y="567"/>
                    </a:lnTo>
                    <a:lnTo>
                      <a:pt x="1255" y="565"/>
                    </a:lnTo>
                    <a:lnTo>
                      <a:pt x="1264" y="573"/>
                    </a:lnTo>
                    <a:lnTo>
                      <a:pt x="1272" y="588"/>
                    </a:lnTo>
                    <a:lnTo>
                      <a:pt x="1268" y="588"/>
                    </a:lnTo>
                    <a:lnTo>
                      <a:pt x="1276" y="596"/>
                    </a:lnTo>
                    <a:lnTo>
                      <a:pt x="1285" y="612"/>
                    </a:lnTo>
                    <a:lnTo>
                      <a:pt x="1285" y="609"/>
                    </a:lnTo>
                    <a:lnTo>
                      <a:pt x="1285" y="612"/>
                    </a:lnTo>
                    <a:lnTo>
                      <a:pt x="1285"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80" y="457"/>
                    </a:lnTo>
                    <a:lnTo>
                      <a:pt x="1180" y="460"/>
                    </a:lnTo>
                    <a:lnTo>
                      <a:pt x="1175" y="452"/>
                    </a:lnTo>
                    <a:lnTo>
                      <a:pt x="1167" y="436"/>
                    </a:lnTo>
                    <a:lnTo>
                      <a:pt x="1163" y="431"/>
                    </a:lnTo>
                    <a:lnTo>
                      <a:pt x="1163" y="428"/>
                    </a:lnTo>
                    <a:lnTo>
                      <a:pt x="1159" y="428"/>
                    </a:lnTo>
                    <a:lnTo>
                      <a:pt x="1159"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1"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8"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8" y="210"/>
                    </a:lnTo>
                    <a:lnTo>
                      <a:pt x="1008" y="208"/>
                    </a:lnTo>
                    <a:lnTo>
                      <a:pt x="1008" y="205"/>
                    </a:lnTo>
                    <a:lnTo>
                      <a:pt x="1008" y="202"/>
                    </a:lnTo>
                    <a:lnTo>
                      <a:pt x="1008"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6" y="158"/>
                    </a:lnTo>
                    <a:lnTo>
                      <a:pt x="961" y="155"/>
                    </a:lnTo>
                    <a:lnTo>
                      <a:pt x="953" y="139"/>
                    </a:lnTo>
                    <a:lnTo>
                      <a:pt x="961" y="145"/>
                    </a:lnTo>
                    <a:lnTo>
                      <a:pt x="957" y="145"/>
                    </a:lnTo>
                    <a:lnTo>
                      <a:pt x="953" y="142"/>
                    </a:lnTo>
                    <a:lnTo>
                      <a:pt x="949" y="139"/>
                    </a:lnTo>
                    <a:lnTo>
                      <a:pt x="945" y="132"/>
                    </a:lnTo>
                    <a:lnTo>
                      <a:pt x="953" y="137"/>
                    </a:lnTo>
                    <a:lnTo>
                      <a:pt x="949" y="137"/>
                    </a:lnTo>
                    <a:lnTo>
                      <a:pt x="940" y="134"/>
                    </a:lnTo>
                    <a:lnTo>
                      <a:pt x="940" y="132"/>
                    </a:lnTo>
                    <a:lnTo>
                      <a:pt x="932" y="118"/>
                    </a:lnTo>
                    <a:lnTo>
                      <a:pt x="940" y="121"/>
                    </a:lnTo>
                    <a:lnTo>
                      <a:pt x="936" y="121"/>
                    </a:lnTo>
                    <a:lnTo>
                      <a:pt x="928" y="121"/>
                    </a:lnTo>
                    <a:lnTo>
                      <a:pt x="928" y="118"/>
                    </a:lnTo>
                    <a:lnTo>
                      <a:pt x="924" y="111"/>
                    </a:lnTo>
                    <a:lnTo>
                      <a:pt x="932" y="113"/>
                    </a:lnTo>
                    <a:lnTo>
                      <a:pt x="928" y="113"/>
                    </a:lnTo>
                    <a:lnTo>
                      <a:pt x="924" y="113"/>
                    </a:lnTo>
                    <a:lnTo>
                      <a:pt x="919" y="111"/>
                    </a:lnTo>
                    <a:lnTo>
                      <a:pt x="919" y="108"/>
                    </a:lnTo>
                    <a:lnTo>
                      <a:pt x="919" y="105"/>
                    </a:lnTo>
                    <a:lnTo>
                      <a:pt x="924"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5" y="113"/>
                    </a:lnTo>
                    <a:lnTo>
                      <a:pt x="949" y="116"/>
                    </a:lnTo>
                    <a:lnTo>
                      <a:pt x="957" y="129"/>
                    </a:lnTo>
                    <a:lnTo>
                      <a:pt x="949" y="126"/>
                    </a:lnTo>
                    <a:lnTo>
                      <a:pt x="953" y="126"/>
                    </a:lnTo>
                    <a:lnTo>
                      <a:pt x="957" y="126"/>
                    </a:lnTo>
                    <a:lnTo>
                      <a:pt x="961" y="129"/>
                    </a:lnTo>
                    <a:lnTo>
                      <a:pt x="966" y="137"/>
                    </a:lnTo>
                    <a:lnTo>
                      <a:pt x="957" y="134"/>
                    </a:lnTo>
                    <a:lnTo>
                      <a:pt x="961" y="134"/>
                    </a:lnTo>
                    <a:lnTo>
                      <a:pt x="970" y="134"/>
                    </a:lnTo>
                    <a:lnTo>
                      <a:pt x="970" y="137"/>
                    </a:lnTo>
                    <a:lnTo>
                      <a:pt x="978" y="153"/>
                    </a:lnTo>
                    <a:lnTo>
                      <a:pt x="970" y="147"/>
                    </a:lnTo>
                    <a:lnTo>
                      <a:pt x="974" y="147"/>
                    </a:lnTo>
                    <a:lnTo>
                      <a:pt x="982" y="150"/>
                    </a:lnTo>
                    <a:lnTo>
                      <a:pt x="982" y="153"/>
                    </a:lnTo>
                    <a:lnTo>
                      <a:pt x="987" y="160"/>
                    </a:lnTo>
                    <a:lnTo>
                      <a:pt x="987"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1" y="66"/>
                    </a:lnTo>
                    <a:lnTo>
                      <a:pt x="856" y="61"/>
                    </a:lnTo>
                    <a:lnTo>
                      <a:pt x="865" y="63"/>
                    </a:lnTo>
                    <a:lnTo>
                      <a:pt x="861" y="63"/>
                    </a:lnTo>
                    <a:lnTo>
                      <a:pt x="856" y="61"/>
                    </a:lnTo>
                    <a:lnTo>
                      <a:pt x="852" y="61"/>
                    </a:lnTo>
                    <a:lnTo>
                      <a:pt x="848" y="53"/>
                    </a:lnTo>
                    <a:lnTo>
                      <a:pt x="852" y="55"/>
                    </a:lnTo>
                    <a:lnTo>
                      <a:pt x="848" y="55"/>
                    </a:lnTo>
                    <a:lnTo>
                      <a:pt x="844" y="55"/>
                    </a:lnTo>
                    <a:lnTo>
                      <a:pt x="840" y="53"/>
                    </a:lnTo>
                    <a:lnTo>
                      <a:pt x="835" y="45"/>
                    </a:lnTo>
                    <a:lnTo>
                      <a:pt x="840" y="48"/>
                    </a:lnTo>
                    <a:lnTo>
                      <a:pt x="835" y="48"/>
                    </a:lnTo>
                    <a:lnTo>
                      <a:pt x="831" y="48"/>
                    </a:lnTo>
                    <a:lnTo>
                      <a:pt x="827" y="45"/>
                    </a:lnTo>
                    <a:lnTo>
                      <a:pt x="819" y="37"/>
                    </a:lnTo>
                    <a:lnTo>
                      <a:pt x="827" y="40"/>
                    </a:lnTo>
                    <a:lnTo>
                      <a:pt x="819"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9" y="24"/>
                    </a:lnTo>
                    <a:lnTo>
                      <a:pt x="823" y="27"/>
                    </a:lnTo>
                    <a:lnTo>
                      <a:pt x="827" y="34"/>
                    </a:lnTo>
                    <a:lnTo>
                      <a:pt x="819" y="29"/>
                    </a:lnTo>
                    <a:lnTo>
                      <a:pt x="827" y="29"/>
                    </a:lnTo>
                    <a:lnTo>
                      <a:pt x="831" y="29"/>
                    </a:lnTo>
                    <a:lnTo>
                      <a:pt x="835" y="32"/>
                    </a:lnTo>
                    <a:lnTo>
                      <a:pt x="844" y="40"/>
                    </a:lnTo>
                    <a:lnTo>
                      <a:pt x="835" y="37"/>
                    </a:lnTo>
                    <a:lnTo>
                      <a:pt x="840" y="37"/>
                    </a:lnTo>
                    <a:lnTo>
                      <a:pt x="844" y="37"/>
                    </a:lnTo>
                    <a:lnTo>
                      <a:pt x="848" y="40"/>
                    </a:lnTo>
                    <a:lnTo>
                      <a:pt x="856" y="48"/>
                    </a:lnTo>
                    <a:lnTo>
                      <a:pt x="848" y="45"/>
                    </a:lnTo>
                    <a:lnTo>
                      <a:pt x="852" y="45"/>
                    </a:lnTo>
                    <a:lnTo>
                      <a:pt x="856" y="45"/>
                    </a:lnTo>
                    <a:lnTo>
                      <a:pt x="861" y="48"/>
                    </a:lnTo>
                    <a:lnTo>
                      <a:pt x="869" y="55"/>
                    </a:lnTo>
                    <a:lnTo>
                      <a:pt x="861" y="53"/>
                    </a:lnTo>
                    <a:lnTo>
                      <a:pt x="865" y="53"/>
                    </a:lnTo>
                    <a:lnTo>
                      <a:pt x="869" y="53"/>
                    </a:lnTo>
                    <a:lnTo>
                      <a:pt x="869" y="55"/>
                    </a:lnTo>
                    <a:lnTo>
                      <a:pt x="877" y="61"/>
                    </a:lnTo>
                    <a:lnTo>
                      <a:pt x="869" y="58"/>
                    </a:lnTo>
                    <a:lnTo>
                      <a:pt x="877" y="58"/>
                    </a:lnTo>
                    <a:lnTo>
                      <a:pt x="882" y="61"/>
                    </a:lnTo>
                    <a:lnTo>
                      <a:pt x="890" y="69"/>
                    </a:lnTo>
                    <a:lnTo>
                      <a:pt x="890" y="71"/>
                    </a:lnTo>
                    <a:lnTo>
                      <a:pt x="890" y="74"/>
                    </a:lnTo>
                    <a:lnTo>
                      <a:pt x="886" y="76"/>
                    </a:lnTo>
                    <a:lnTo>
                      <a:pt x="882"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30" y="13"/>
                    </a:lnTo>
                    <a:lnTo>
                      <a:pt x="634" y="11"/>
                    </a:lnTo>
                    <a:lnTo>
                      <a:pt x="634" y="8"/>
                    </a:lnTo>
                    <a:lnTo>
                      <a:pt x="638" y="8"/>
                    </a:lnTo>
                    <a:lnTo>
                      <a:pt x="655" y="8"/>
                    </a:lnTo>
                    <a:lnTo>
                      <a:pt x="646" y="11"/>
                    </a:lnTo>
                    <a:lnTo>
                      <a:pt x="655" y="3"/>
                    </a:lnTo>
                    <a:lnTo>
                      <a:pt x="655" y="0"/>
                    </a:lnTo>
                    <a:lnTo>
                      <a:pt x="659" y="0"/>
                    </a:lnTo>
                    <a:lnTo>
                      <a:pt x="747" y="0"/>
                    </a:lnTo>
                    <a:lnTo>
                      <a:pt x="751" y="0"/>
                    </a:lnTo>
                    <a:lnTo>
                      <a:pt x="756" y="3"/>
                    </a:lnTo>
                    <a:lnTo>
                      <a:pt x="756" y="6"/>
                    </a:lnTo>
                    <a:lnTo>
                      <a:pt x="756" y="8"/>
                    </a:lnTo>
                    <a:lnTo>
                      <a:pt x="756"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9" y="118"/>
                    </a:moveTo>
                    <a:lnTo>
                      <a:pt x="470" y="126"/>
                    </a:lnTo>
                    <a:lnTo>
                      <a:pt x="474" y="126"/>
                    </a:lnTo>
                    <a:lnTo>
                      <a:pt x="470" y="132"/>
                    </a:lnTo>
                    <a:lnTo>
                      <a:pt x="466" y="134"/>
                    </a:lnTo>
                    <a:lnTo>
                      <a:pt x="462" y="137"/>
                    </a:lnTo>
                    <a:lnTo>
                      <a:pt x="453" y="137"/>
                    </a:lnTo>
                    <a:lnTo>
                      <a:pt x="462" y="132"/>
                    </a:lnTo>
                    <a:lnTo>
                      <a:pt x="458" y="139"/>
                    </a:lnTo>
                    <a:lnTo>
                      <a:pt x="458" y="142"/>
                    </a:lnTo>
                    <a:lnTo>
                      <a:pt x="453" y="145"/>
                    </a:lnTo>
                    <a:lnTo>
                      <a:pt x="449" y="145"/>
                    </a:lnTo>
                    <a:lnTo>
                      <a:pt x="453" y="142"/>
                    </a:lnTo>
                    <a:lnTo>
                      <a:pt x="449" y="147"/>
                    </a:lnTo>
                    <a:lnTo>
                      <a:pt x="445" y="155"/>
                    </a:lnTo>
                    <a:lnTo>
                      <a:pt x="445" y="158"/>
                    </a:lnTo>
                    <a:lnTo>
                      <a:pt x="437" y="158"/>
                    </a:lnTo>
                    <a:lnTo>
                      <a:pt x="441" y="155"/>
                    </a:lnTo>
                    <a:lnTo>
                      <a:pt x="437" y="163"/>
                    </a:lnTo>
                    <a:lnTo>
                      <a:pt x="432" y="168"/>
                    </a:lnTo>
                    <a:lnTo>
                      <a:pt x="432" y="171"/>
                    </a:lnTo>
                    <a:lnTo>
                      <a:pt x="424" y="174"/>
                    </a:lnTo>
                    <a:lnTo>
                      <a:pt x="420" y="174"/>
                    </a:lnTo>
                    <a:lnTo>
                      <a:pt x="428" y="168"/>
                    </a:lnTo>
                    <a:lnTo>
                      <a:pt x="424" y="176"/>
                    </a:lnTo>
                    <a:lnTo>
                      <a:pt x="424" y="179"/>
                    </a:lnTo>
                    <a:lnTo>
                      <a:pt x="420" y="179"/>
                    </a:lnTo>
                    <a:lnTo>
                      <a:pt x="416" y="179"/>
                    </a:lnTo>
                    <a:lnTo>
                      <a:pt x="411" y="179"/>
                    </a:lnTo>
                    <a:lnTo>
                      <a:pt x="407" y="176"/>
                    </a:lnTo>
                    <a:lnTo>
                      <a:pt x="407" y="174"/>
                    </a:lnTo>
                    <a:lnTo>
                      <a:pt x="411" y="166"/>
                    </a:lnTo>
                    <a:lnTo>
                      <a:pt x="416" y="163"/>
                    </a:lnTo>
                    <a:lnTo>
                      <a:pt x="420" y="163"/>
                    </a:lnTo>
                    <a:lnTo>
                      <a:pt x="424" y="163"/>
                    </a:lnTo>
                    <a:lnTo>
                      <a:pt x="416" y="166"/>
                    </a:lnTo>
                    <a:lnTo>
                      <a:pt x="420" y="160"/>
                    </a:lnTo>
                    <a:lnTo>
                      <a:pt x="420" y="158"/>
                    </a:lnTo>
                    <a:lnTo>
                      <a:pt x="428" y="150"/>
                    </a:lnTo>
                    <a:lnTo>
                      <a:pt x="432" y="150"/>
                    </a:lnTo>
                    <a:lnTo>
                      <a:pt x="437"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8" y="121"/>
                    </a:lnTo>
                    <a:lnTo>
                      <a:pt x="462" y="116"/>
                    </a:lnTo>
                    <a:lnTo>
                      <a:pt x="466" y="113"/>
                    </a:lnTo>
                    <a:lnTo>
                      <a:pt x="470" y="113"/>
                    </a:lnTo>
                    <a:lnTo>
                      <a:pt x="474" y="113"/>
                    </a:lnTo>
                    <a:lnTo>
                      <a:pt x="479" y="116"/>
                    </a:lnTo>
                    <a:lnTo>
                      <a:pt x="479" y="118"/>
                    </a:lnTo>
                    <a:close/>
                    <a:moveTo>
                      <a:pt x="390" y="218"/>
                    </a:moveTo>
                    <a:lnTo>
                      <a:pt x="390" y="221"/>
                    </a:lnTo>
                    <a:lnTo>
                      <a:pt x="386" y="223"/>
                    </a:lnTo>
                    <a:lnTo>
                      <a:pt x="382" y="226"/>
                    </a:lnTo>
                    <a:lnTo>
                      <a:pt x="378" y="226"/>
                    </a:lnTo>
                    <a:lnTo>
                      <a:pt x="386" y="223"/>
                    </a:lnTo>
                    <a:lnTo>
                      <a:pt x="378" y="229"/>
                    </a:lnTo>
                    <a:lnTo>
                      <a:pt x="378" y="237"/>
                    </a:lnTo>
                    <a:lnTo>
                      <a:pt x="374"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2"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3" y="242"/>
                    </a:lnTo>
                    <a:lnTo>
                      <a:pt x="353" y="239"/>
                    </a:lnTo>
                    <a:lnTo>
                      <a:pt x="361" y="231"/>
                    </a:lnTo>
                    <a:lnTo>
                      <a:pt x="361" y="234"/>
                    </a:lnTo>
                    <a:lnTo>
                      <a:pt x="361" y="226"/>
                    </a:lnTo>
                    <a:lnTo>
                      <a:pt x="365" y="226"/>
                    </a:lnTo>
                    <a:lnTo>
                      <a:pt x="369" y="218"/>
                    </a:lnTo>
                    <a:lnTo>
                      <a:pt x="374" y="216"/>
                    </a:lnTo>
                    <a:lnTo>
                      <a:pt x="378" y="216"/>
                    </a:lnTo>
                    <a:lnTo>
                      <a:pt x="382" y="216"/>
                    </a:lnTo>
                    <a:lnTo>
                      <a:pt x="374" y="218"/>
                    </a:lnTo>
                    <a:lnTo>
                      <a:pt x="374" y="216"/>
                    </a:lnTo>
                    <a:lnTo>
                      <a:pt x="378" y="213"/>
                    </a:lnTo>
                    <a:lnTo>
                      <a:pt x="382" y="213"/>
                    </a:lnTo>
                    <a:lnTo>
                      <a:pt x="386" y="213"/>
                    </a:lnTo>
                    <a:lnTo>
                      <a:pt x="390" y="216"/>
                    </a:lnTo>
                    <a:lnTo>
                      <a:pt x="390" y="218"/>
                    </a:lnTo>
                    <a:close/>
                    <a:moveTo>
                      <a:pt x="311" y="331"/>
                    </a:moveTo>
                    <a:lnTo>
                      <a:pt x="306" y="334"/>
                    </a:lnTo>
                    <a:lnTo>
                      <a:pt x="306" y="331"/>
                    </a:lnTo>
                    <a:lnTo>
                      <a:pt x="306" y="339"/>
                    </a:lnTo>
                    <a:lnTo>
                      <a:pt x="302" y="342"/>
                    </a:lnTo>
                    <a:lnTo>
                      <a:pt x="298" y="344"/>
                    </a:lnTo>
                    <a:lnTo>
                      <a:pt x="290" y="344"/>
                    </a:lnTo>
                    <a:lnTo>
                      <a:pt x="298" y="339"/>
                    </a:lnTo>
                    <a:lnTo>
                      <a:pt x="294" y="355"/>
                    </a:lnTo>
                    <a:lnTo>
                      <a:pt x="290" y="355"/>
                    </a:lnTo>
                    <a:lnTo>
                      <a:pt x="285" y="363"/>
                    </a:lnTo>
                    <a:lnTo>
                      <a:pt x="277" y="376"/>
                    </a:lnTo>
                    <a:lnTo>
                      <a:pt x="277" y="378"/>
                    </a:lnTo>
                    <a:lnTo>
                      <a:pt x="273" y="386"/>
                    </a:lnTo>
                    <a:lnTo>
                      <a:pt x="273" y="384"/>
                    </a:lnTo>
                    <a:lnTo>
                      <a:pt x="269" y="391"/>
                    </a:lnTo>
                    <a:lnTo>
                      <a:pt x="269"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9" y="360"/>
                    </a:lnTo>
                    <a:lnTo>
                      <a:pt x="269" y="357"/>
                    </a:lnTo>
                    <a:lnTo>
                      <a:pt x="277" y="349"/>
                    </a:lnTo>
                    <a:lnTo>
                      <a:pt x="277" y="352"/>
                    </a:lnTo>
                    <a:lnTo>
                      <a:pt x="281" y="336"/>
                    </a:lnTo>
                    <a:lnTo>
                      <a:pt x="285" y="334"/>
                    </a:lnTo>
                    <a:lnTo>
                      <a:pt x="290" y="334"/>
                    </a:lnTo>
                    <a:lnTo>
                      <a:pt x="298" y="334"/>
                    </a:lnTo>
                    <a:lnTo>
                      <a:pt x="290" y="336"/>
                    </a:lnTo>
                    <a:lnTo>
                      <a:pt x="294" y="328"/>
                    </a:lnTo>
                    <a:lnTo>
                      <a:pt x="294" y="326"/>
                    </a:lnTo>
                    <a:lnTo>
                      <a:pt x="298" y="323"/>
                    </a:lnTo>
                    <a:lnTo>
                      <a:pt x="302" y="323"/>
                    </a:lnTo>
                    <a:lnTo>
                      <a:pt x="306" y="323"/>
                    </a:lnTo>
                    <a:lnTo>
                      <a:pt x="311" y="323"/>
                    </a:lnTo>
                    <a:lnTo>
                      <a:pt x="311" y="326"/>
                    </a:lnTo>
                    <a:lnTo>
                      <a:pt x="311" y="328"/>
                    </a:lnTo>
                    <a:lnTo>
                      <a:pt x="311" y="331"/>
                    </a:lnTo>
                    <a:close/>
                    <a:moveTo>
                      <a:pt x="239" y="444"/>
                    </a:moveTo>
                    <a:lnTo>
                      <a:pt x="235" y="444"/>
                    </a:lnTo>
                    <a:lnTo>
                      <a:pt x="239" y="444"/>
                    </a:lnTo>
                    <a:lnTo>
                      <a:pt x="235" y="452"/>
                    </a:lnTo>
                    <a:lnTo>
                      <a:pt x="227" y="460"/>
                    </a:lnTo>
                    <a:lnTo>
                      <a:pt x="227" y="457"/>
                    </a:lnTo>
                    <a:lnTo>
                      <a:pt x="222" y="473"/>
                    </a:lnTo>
                    <a:lnTo>
                      <a:pt x="214" y="481"/>
                    </a:lnTo>
                    <a:lnTo>
                      <a:pt x="210" y="489"/>
                    </a:lnTo>
                    <a:lnTo>
                      <a:pt x="206" y="496"/>
                    </a:lnTo>
                    <a:lnTo>
                      <a:pt x="197" y="510"/>
                    </a:lnTo>
                    <a:lnTo>
                      <a:pt x="197" y="512"/>
                    </a:lnTo>
                    <a:lnTo>
                      <a:pt x="193" y="515"/>
                    </a:lnTo>
                    <a:lnTo>
                      <a:pt x="189" y="515"/>
                    </a:lnTo>
                    <a:lnTo>
                      <a:pt x="185" y="515"/>
                    </a:lnTo>
                    <a:lnTo>
                      <a:pt x="185" y="512"/>
                    </a:lnTo>
                    <a:lnTo>
                      <a:pt x="180" y="512"/>
                    </a:lnTo>
                    <a:lnTo>
                      <a:pt x="180" y="510"/>
                    </a:lnTo>
                    <a:lnTo>
                      <a:pt x="180" y="507"/>
                    </a:lnTo>
                    <a:lnTo>
                      <a:pt x="185" y="507"/>
                    </a:lnTo>
                    <a:lnTo>
                      <a:pt x="180" y="507"/>
                    </a:lnTo>
                    <a:lnTo>
                      <a:pt x="189" y="491"/>
                    </a:lnTo>
                    <a:lnTo>
                      <a:pt x="197" y="483"/>
                    </a:lnTo>
                    <a:lnTo>
                      <a:pt x="197" y="486"/>
                    </a:lnTo>
                    <a:lnTo>
                      <a:pt x="197" y="478"/>
                    </a:lnTo>
                    <a:lnTo>
                      <a:pt x="197" y="475"/>
                    </a:lnTo>
                    <a:lnTo>
                      <a:pt x="206" y="470"/>
                    </a:lnTo>
                    <a:lnTo>
                      <a:pt x="210" y="454"/>
                    </a:lnTo>
                    <a:lnTo>
                      <a:pt x="214" y="454"/>
                    </a:lnTo>
                    <a:lnTo>
                      <a:pt x="218" y="447"/>
                    </a:lnTo>
                    <a:lnTo>
                      <a:pt x="218" y="449"/>
                    </a:lnTo>
                    <a:lnTo>
                      <a:pt x="222" y="441"/>
                    </a:lnTo>
                    <a:lnTo>
                      <a:pt x="222" y="439"/>
                    </a:lnTo>
                    <a:lnTo>
                      <a:pt x="222" y="436"/>
                    </a:lnTo>
                    <a:lnTo>
                      <a:pt x="227" y="436"/>
                    </a:lnTo>
                    <a:lnTo>
                      <a:pt x="231" y="436"/>
                    </a:lnTo>
                    <a:lnTo>
                      <a:pt x="235" y="436"/>
                    </a:lnTo>
                    <a:lnTo>
                      <a:pt x="235" y="439"/>
                    </a:lnTo>
                    <a:lnTo>
                      <a:pt x="239" y="439"/>
                    </a:lnTo>
                    <a:lnTo>
                      <a:pt x="239" y="441"/>
                    </a:lnTo>
                    <a:lnTo>
                      <a:pt x="239" y="444"/>
                    </a:lnTo>
                    <a:close/>
                    <a:moveTo>
                      <a:pt x="168" y="559"/>
                    </a:moveTo>
                    <a:lnTo>
                      <a:pt x="151" y="599"/>
                    </a:lnTo>
                    <a:lnTo>
                      <a:pt x="143" y="607"/>
                    </a:lnTo>
                    <a:lnTo>
                      <a:pt x="143" y="615"/>
                    </a:lnTo>
                    <a:lnTo>
                      <a:pt x="138" y="615"/>
                    </a:lnTo>
                    <a:lnTo>
                      <a:pt x="134" y="622"/>
                    </a:lnTo>
                    <a:lnTo>
                      <a:pt x="134" y="620"/>
                    </a:lnTo>
                    <a:lnTo>
                      <a:pt x="130" y="630"/>
                    </a:lnTo>
                    <a:lnTo>
                      <a:pt x="126" y="633"/>
                    </a:lnTo>
                    <a:lnTo>
                      <a:pt x="122"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4"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954" name="Freeform 246">
                <a:extLst>
                  <a:ext uri="{FF2B5EF4-FFF2-40B4-BE49-F238E27FC236}">
                    <a16:creationId xmlns:a16="http://schemas.microsoft.com/office/drawing/2014/main" id="{3B574442-EA25-40B9-AE8E-77697345EE26}"/>
                  </a:ext>
                </a:extLst>
              </p:cNvPr>
              <p:cNvSpPr>
                <a:spLocks noEditPoints="1"/>
              </p:cNvSpPr>
              <p:nvPr/>
            </p:nvSpPr>
            <p:spPr bwMode="auto">
              <a:xfrm>
                <a:off x="4572" y="4692"/>
                <a:ext cx="1462" cy="853"/>
              </a:xfrm>
              <a:custGeom>
                <a:avLst/>
                <a:gdLst>
                  <a:gd name="T0" fmla="*/ 1360 w 1411"/>
                  <a:gd name="T1" fmla="*/ 777 h 853"/>
                  <a:gd name="T2" fmla="*/ 1398 w 1411"/>
                  <a:gd name="T3" fmla="*/ 819 h 853"/>
                  <a:gd name="T4" fmla="*/ 1331 w 1411"/>
                  <a:gd name="T5" fmla="*/ 733 h 853"/>
                  <a:gd name="T6" fmla="*/ 1293 w 1411"/>
                  <a:gd name="T7" fmla="*/ 662 h 853"/>
                  <a:gd name="T8" fmla="*/ 1327 w 1411"/>
                  <a:gd name="T9" fmla="*/ 691 h 853"/>
                  <a:gd name="T10" fmla="*/ 1331 w 1411"/>
                  <a:gd name="T11" fmla="*/ 733 h 853"/>
                  <a:gd name="T12" fmla="*/ 1234 w 1411"/>
                  <a:gd name="T13" fmla="*/ 538 h 853"/>
                  <a:gd name="T14" fmla="*/ 1285 w 1411"/>
                  <a:gd name="T15" fmla="*/ 609 h 853"/>
                  <a:gd name="T16" fmla="*/ 1192 w 1411"/>
                  <a:gd name="T17" fmla="*/ 473 h 853"/>
                  <a:gd name="T18" fmla="*/ 1167 w 1411"/>
                  <a:gd name="T19" fmla="*/ 420 h 853"/>
                  <a:gd name="T20" fmla="*/ 1205 w 1411"/>
                  <a:gd name="T21" fmla="*/ 470 h 853"/>
                  <a:gd name="T22" fmla="*/ 1133 w 1411"/>
                  <a:gd name="T23" fmla="*/ 376 h 853"/>
                  <a:gd name="T24" fmla="*/ 1091 w 1411"/>
                  <a:gd name="T25" fmla="*/ 318 h 853"/>
                  <a:gd name="T26" fmla="*/ 1121 w 1411"/>
                  <a:gd name="T27" fmla="*/ 336 h 853"/>
                  <a:gd name="T28" fmla="*/ 1146 w 1411"/>
                  <a:gd name="T29" fmla="*/ 378 h 853"/>
                  <a:gd name="T30" fmla="*/ 1045 w 1411"/>
                  <a:gd name="T31" fmla="*/ 258 h 853"/>
                  <a:gd name="T32" fmla="*/ 1016 w 1411"/>
                  <a:gd name="T33" fmla="*/ 210 h 853"/>
                  <a:gd name="T34" fmla="*/ 1016 w 1411"/>
                  <a:gd name="T35" fmla="*/ 200 h 853"/>
                  <a:gd name="T36" fmla="*/ 1054 w 1411"/>
                  <a:gd name="T37" fmla="*/ 242 h 853"/>
                  <a:gd name="T38" fmla="*/ 1058 w 1411"/>
                  <a:gd name="T39" fmla="*/ 268 h 853"/>
                  <a:gd name="T40" fmla="*/ 953 w 1411"/>
                  <a:gd name="T41" fmla="*/ 137 h 853"/>
                  <a:gd name="T42" fmla="*/ 919 w 1411"/>
                  <a:gd name="T43" fmla="*/ 108 h 853"/>
                  <a:gd name="T44" fmla="*/ 940 w 1411"/>
                  <a:gd name="T45" fmla="*/ 111 h 853"/>
                  <a:gd name="T46" fmla="*/ 974 w 1411"/>
                  <a:gd name="T47" fmla="*/ 147 h 853"/>
                  <a:gd name="T48" fmla="*/ 877 w 1411"/>
                  <a:gd name="T49" fmla="*/ 69 h 853"/>
                  <a:gd name="T50" fmla="*/ 840 w 1411"/>
                  <a:gd name="T51" fmla="*/ 48 h 853"/>
                  <a:gd name="T52" fmla="*/ 802 w 1411"/>
                  <a:gd name="T53" fmla="*/ 27 h 853"/>
                  <a:gd name="T54" fmla="*/ 840 w 1411"/>
                  <a:gd name="T55" fmla="*/ 37 h 853"/>
                  <a:gd name="T56" fmla="*/ 877 w 1411"/>
                  <a:gd name="T57" fmla="*/ 58 h 853"/>
                  <a:gd name="T58" fmla="*/ 747 w 1411"/>
                  <a:gd name="T59" fmla="*/ 11 h 853"/>
                  <a:gd name="T60" fmla="*/ 655 w 1411"/>
                  <a:gd name="T61" fmla="*/ 8 h 853"/>
                  <a:gd name="T62" fmla="*/ 743 w 1411"/>
                  <a:gd name="T63" fmla="*/ 11 h 853"/>
                  <a:gd name="T64" fmla="*/ 562 w 1411"/>
                  <a:gd name="T65" fmla="*/ 53 h 853"/>
                  <a:gd name="T66" fmla="*/ 529 w 1411"/>
                  <a:gd name="T67" fmla="*/ 74 h 853"/>
                  <a:gd name="T68" fmla="*/ 504 w 1411"/>
                  <a:gd name="T69" fmla="*/ 79 h 853"/>
                  <a:gd name="T70" fmla="*/ 533 w 1411"/>
                  <a:gd name="T71" fmla="*/ 55 h 853"/>
                  <a:gd name="T72" fmla="*/ 571 w 1411"/>
                  <a:gd name="T73" fmla="*/ 34 h 853"/>
                  <a:gd name="T74" fmla="*/ 474 w 1411"/>
                  <a:gd name="T75" fmla="*/ 126 h 853"/>
                  <a:gd name="T76" fmla="*/ 437 w 1411"/>
                  <a:gd name="T77" fmla="*/ 158 h 853"/>
                  <a:gd name="T78" fmla="*/ 411 w 1411"/>
                  <a:gd name="T79" fmla="*/ 179 h 853"/>
                  <a:gd name="T80" fmla="*/ 432 w 1411"/>
                  <a:gd name="T81" fmla="*/ 153 h 853"/>
                  <a:gd name="T82" fmla="*/ 462 w 1411"/>
                  <a:gd name="T83" fmla="*/ 116 h 853"/>
                  <a:gd name="T84" fmla="*/ 386 w 1411"/>
                  <a:gd name="T85" fmla="*/ 223 h 853"/>
                  <a:gd name="T86" fmla="*/ 348 w 1411"/>
                  <a:gd name="T87" fmla="*/ 273 h 853"/>
                  <a:gd name="T88" fmla="*/ 336 w 1411"/>
                  <a:gd name="T89" fmla="*/ 271 h 853"/>
                  <a:gd name="T90" fmla="*/ 374 w 1411"/>
                  <a:gd name="T91" fmla="*/ 216 h 853"/>
                  <a:gd name="T92" fmla="*/ 306 w 1411"/>
                  <a:gd name="T93" fmla="*/ 334 h 853"/>
                  <a:gd name="T94" fmla="*/ 269 w 1411"/>
                  <a:gd name="T95" fmla="*/ 391 h 853"/>
                  <a:gd name="T96" fmla="*/ 264 w 1411"/>
                  <a:gd name="T97" fmla="*/ 373 h 853"/>
                  <a:gd name="T98" fmla="*/ 302 w 1411"/>
                  <a:gd name="T99" fmla="*/ 323 h 853"/>
                  <a:gd name="T100" fmla="*/ 222 w 1411"/>
                  <a:gd name="T101" fmla="*/ 473 h 853"/>
                  <a:gd name="T102" fmla="*/ 185 w 1411"/>
                  <a:gd name="T103" fmla="*/ 512 h 853"/>
                  <a:gd name="T104" fmla="*/ 214 w 1411"/>
                  <a:gd name="T105" fmla="*/ 454 h 853"/>
                  <a:gd name="T106" fmla="*/ 168 w 1411"/>
                  <a:gd name="T107" fmla="*/ 559 h 853"/>
                  <a:gd name="T108" fmla="*/ 113 w 1411"/>
                  <a:gd name="T109" fmla="*/ 630 h 853"/>
                  <a:gd name="T110" fmla="*/ 159 w 1411"/>
                  <a:gd name="T111" fmla="*/ 554 h 853"/>
                  <a:gd name="T112" fmla="*/ 71 w 1411"/>
                  <a:gd name="T113" fmla="*/ 746 h 853"/>
                  <a:gd name="T114" fmla="*/ 75 w 1411"/>
                  <a:gd name="T115" fmla="*/ 698 h 853"/>
                  <a:gd name="T116" fmla="*/ 105 w 1411"/>
                  <a:gd name="T117" fmla="*/ 677 h 853"/>
                  <a:gd name="T118" fmla="*/ 0 w 1411"/>
                  <a:gd name="T119" fmla="*/ 840 h 853"/>
                  <a:gd name="T120" fmla="*/ 42 w 1411"/>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1"/>
                  <a:gd name="T184" fmla="*/ 0 h 853"/>
                  <a:gd name="T185" fmla="*/ 1411 w 1411"/>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1" h="853">
                    <a:moveTo>
                      <a:pt x="1394" y="851"/>
                    </a:moveTo>
                    <a:lnTo>
                      <a:pt x="1390" y="835"/>
                    </a:lnTo>
                    <a:lnTo>
                      <a:pt x="1390" y="838"/>
                    </a:lnTo>
                    <a:lnTo>
                      <a:pt x="1385" y="830"/>
                    </a:lnTo>
                    <a:lnTo>
                      <a:pt x="1381" y="827"/>
                    </a:lnTo>
                    <a:lnTo>
                      <a:pt x="1381" y="822"/>
                    </a:lnTo>
                    <a:lnTo>
                      <a:pt x="1373" y="814"/>
                    </a:lnTo>
                    <a:lnTo>
                      <a:pt x="1369" y="798"/>
                    </a:lnTo>
                    <a:lnTo>
                      <a:pt x="1369" y="801"/>
                    </a:lnTo>
                    <a:lnTo>
                      <a:pt x="1360" y="793"/>
                    </a:lnTo>
                    <a:lnTo>
                      <a:pt x="1360" y="790"/>
                    </a:lnTo>
                    <a:lnTo>
                      <a:pt x="1360" y="780"/>
                    </a:lnTo>
                    <a:lnTo>
                      <a:pt x="1360" y="777"/>
                    </a:lnTo>
                    <a:lnTo>
                      <a:pt x="1360" y="775"/>
                    </a:lnTo>
                    <a:lnTo>
                      <a:pt x="1364" y="775"/>
                    </a:lnTo>
                    <a:lnTo>
                      <a:pt x="1369" y="775"/>
                    </a:lnTo>
                    <a:lnTo>
                      <a:pt x="1373" y="775"/>
                    </a:lnTo>
                    <a:lnTo>
                      <a:pt x="1373" y="777"/>
                    </a:lnTo>
                    <a:lnTo>
                      <a:pt x="1373" y="780"/>
                    </a:lnTo>
                    <a:lnTo>
                      <a:pt x="1377" y="790"/>
                    </a:lnTo>
                    <a:lnTo>
                      <a:pt x="1377" y="788"/>
                    </a:lnTo>
                    <a:lnTo>
                      <a:pt x="1381" y="796"/>
                    </a:lnTo>
                    <a:lnTo>
                      <a:pt x="1390" y="811"/>
                    </a:lnTo>
                    <a:lnTo>
                      <a:pt x="1390" y="809"/>
                    </a:lnTo>
                    <a:lnTo>
                      <a:pt x="1394" y="817"/>
                    </a:lnTo>
                    <a:lnTo>
                      <a:pt x="1398" y="819"/>
                    </a:lnTo>
                    <a:lnTo>
                      <a:pt x="1398" y="824"/>
                    </a:lnTo>
                    <a:lnTo>
                      <a:pt x="1406" y="832"/>
                    </a:lnTo>
                    <a:lnTo>
                      <a:pt x="1411" y="848"/>
                    </a:lnTo>
                    <a:lnTo>
                      <a:pt x="1411" y="851"/>
                    </a:lnTo>
                    <a:lnTo>
                      <a:pt x="1406" y="853"/>
                    </a:lnTo>
                    <a:lnTo>
                      <a:pt x="1402" y="853"/>
                    </a:lnTo>
                    <a:lnTo>
                      <a:pt x="1398" y="853"/>
                    </a:lnTo>
                    <a:lnTo>
                      <a:pt x="1394" y="853"/>
                    </a:lnTo>
                    <a:lnTo>
                      <a:pt x="1394" y="851"/>
                    </a:lnTo>
                    <a:close/>
                    <a:moveTo>
                      <a:pt x="1331" y="733"/>
                    </a:moveTo>
                    <a:lnTo>
                      <a:pt x="1327"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6" y="657"/>
                    </a:lnTo>
                    <a:lnTo>
                      <a:pt x="1310" y="659"/>
                    </a:lnTo>
                    <a:lnTo>
                      <a:pt x="1310" y="662"/>
                    </a:lnTo>
                    <a:lnTo>
                      <a:pt x="1314" y="662"/>
                    </a:lnTo>
                    <a:lnTo>
                      <a:pt x="1318" y="677"/>
                    </a:lnTo>
                    <a:lnTo>
                      <a:pt x="1327" y="683"/>
                    </a:lnTo>
                    <a:lnTo>
                      <a:pt x="1327" y="685"/>
                    </a:lnTo>
                    <a:lnTo>
                      <a:pt x="1327" y="693"/>
                    </a:lnTo>
                    <a:lnTo>
                      <a:pt x="1327" y="691"/>
                    </a:lnTo>
                    <a:lnTo>
                      <a:pt x="1335" y="698"/>
                    </a:lnTo>
                    <a:lnTo>
                      <a:pt x="1339" y="709"/>
                    </a:lnTo>
                    <a:lnTo>
                      <a:pt x="1343" y="722"/>
                    </a:lnTo>
                    <a:lnTo>
                      <a:pt x="1339" y="719"/>
                    </a:lnTo>
                    <a:lnTo>
                      <a:pt x="1348" y="727"/>
                    </a:lnTo>
                    <a:lnTo>
                      <a:pt x="1348" y="730"/>
                    </a:lnTo>
                    <a:lnTo>
                      <a:pt x="1348" y="733"/>
                    </a:lnTo>
                    <a:lnTo>
                      <a:pt x="1343" y="735"/>
                    </a:lnTo>
                    <a:lnTo>
                      <a:pt x="1339" y="735"/>
                    </a:lnTo>
                    <a:lnTo>
                      <a:pt x="1335" y="735"/>
                    </a:lnTo>
                    <a:lnTo>
                      <a:pt x="1331" y="733"/>
                    </a:lnTo>
                    <a:close/>
                    <a:moveTo>
                      <a:pt x="1268" y="615"/>
                    </a:moveTo>
                    <a:lnTo>
                      <a:pt x="1268" y="615"/>
                    </a:lnTo>
                    <a:lnTo>
                      <a:pt x="1259" y="599"/>
                    </a:lnTo>
                    <a:lnTo>
                      <a:pt x="1264" y="599"/>
                    </a:lnTo>
                    <a:lnTo>
                      <a:pt x="1255" y="594"/>
                    </a:lnTo>
                    <a:lnTo>
                      <a:pt x="1255" y="591"/>
                    </a:lnTo>
                    <a:lnTo>
                      <a:pt x="1247" y="578"/>
                    </a:lnTo>
                    <a:lnTo>
                      <a:pt x="1243" y="570"/>
                    </a:lnTo>
                    <a:lnTo>
                      <a:pt x="1230" y="544"/>
                    </a:lnTo>
                    <a:lnTo>
                      <a:pt x="1230" y="541"/>
                    </a:lnTo>
                    <a:lnTo>
                      <a:pt x="1234" y="538"/>
                    </a:lnTo>
                    <a:lnTo>
                      <a:pt x="1238" y="538"/>
                    </a:lnTo>
                    <a:lnTo>
                      <a:pt x="1243" y="538"/>
                    </a:lnTo>
                    <a:lnTo>
                      <a:pt x="1247" y="541"/>
                    </a:lnTo>
                    <a:lnTo>
                      <a:pt x="1259" y="567"/>
                    </a:lnTo>
                    <a:lnTo>
                      <a:pt x="1255" y="565"/>
                    </a:lnTo>
                    <a:lnTo>
                      <a:pt x="1264" y="573"/>
                    </a:lnTo>
                    <a:lnTo>
                      <a:pt x="1272" y="588"/>
                    </a:lnTo>
                    <a:lnTo>
                      <a:pt x="1268" y="588"/>
                    </a:lnTo>
                    <a:lnTo>
                      <a:pt x="1276" y="596"/>
                    </a:lnTo>
                    <a:lnTo>
                      <a:pt x="1285" y="612"/>
                    </a:lnTo>
                    <a:lnTo>
                      <a:pt x="1285" y="609"/>
                    </a:lnTo>
                    <a:lnTo>
                      <a:pt x="1285" y="612"/>
                    </a:lnTo>
                    <a:lnTo>
                      <a:pt x="1285"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80" y="457"/>
                    </a:lnTo>
                    <a:lnTo>
                      <a:pt x="1180" y="460"/>
                    </a:lnTo>
                    <a:lnTo>
                      <a:pt x="1175" y="452"/>
                    </a:lnTo>
                    <a:lnTo>
                      <a:pt x="1167" y="436"/>
                    </a:lnTo>
                    <a:lnTo>
                      <a:pt x="1163" y="431"/>
                    </a:lnTo>
                    <a:lnTo>
                      <a:pt x="1163" y="428"/>
                    </a:lnTo>
                    <a:lnTo>
                      <a:pt x="1159" y="428"/>
                    </a:lnTo>
                    <a:lnTo>
                      <a:pt x="1159"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1"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8"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8" y="210"/>
                    </a:lnTo>
                    <a:lnTo>
                      <a:pt x="1008" y="208"/>
                    </a:lnTo>
                    <a:lnTo>
                      <a:pt x="1008" y="205"/>
                    </a:lnTo>
                    <a:lnTo>
                      <a:pt x="1008" y="202"/>
                    </a:lnTo>
                    <a:lnTo>
                      <a:pt x="1008"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6" y="158"/>
                    </a:lnTo>
                    <a:lnTo>
                      <a:pt x="961" y="155"/>
                    </a:lnTo>
                    <a:lnTo>
                      <a:pt x="953" y="139"/>
                    </a:lnTo>
                    <a:lnTo>
                      <a:pt x="961" y="145"/>
                    </a:lnTo>
                    <a:lnTo>
                      <a:pt x="957" y="145"/>
                    </a:lnTo>
                    <a:lnTo>
                      <a:pt x="953" y="142"/>
                    </a:lnTo>
                    <a:lnTo>
                      <a:pt x="949" y="139"/>
                    </a:lnTo>
                    <a:lnTo>
                      <a:pt x="945" y="132"/>
                    </a:lnTo>
                    <a:lnTo>
                      <a:pt x="953" y="137"/>
                    </a:lnTo>
                    <a:lnTo>
                      <a:pt x="949" y="137"/>
                    </a:lnTo>
                    <a:lnTo>
                      <a:pt x="940" y="134"/>
                    </a:lnTo>
                    <a:lnTo>
                      <a:pt x="940" y="132"/>
                    </a:lnTo>
                    <a:lnTo>
                      <a:pt x="932" y="118"/>
                    </a:lnTo>
                    <a:lnTo>
                      <a:pt x="940" y="121"/>
                    </a:lnTo>
                    <a:lnTo>
                      <a:pt x="936" y="121"/>
                    </a:lnTo>
                    <a:lnTo>
                      <a:pt x="928" y="121"/>
                    </a:lnTo>
                    <a:lnTo>
                      <a:pt x="928" y="118"/>
                    </a:lnTo>
                    <a:lnTo>
                      <a:pt x="924" y="111"/>
                    </a:lnTo>
                    <a:lnTo>
                      <a:pt x="932" y="113"/>
                    </a:lnTo>
                    <a:lnTo>
                      <a:pt x="928" y="113"/>
                    </a:lnTo>
                    <a:lnTo>
                      <a:pt x="924" y="113"/>
                    </a:lnTo>
                    <a:lnTo>
                      <a:pt x="919" y="111"/>
                    </a:lnTo>
                    <a:lnTo>
                      <a:pt x="919" y="108"/>
                    </a:lnTo>
                    <a:lnTo>
                      <a:pt x="919" y="105"/>
                    </a:lnTo>
                    <a:lnTo>
                      <a:pt x="924"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5" y="113"/>
                    </a:lnTo>
                    <a:lnTo>
                      <a:pt x="949" y="116"/>
                    </a:lnTo>
                    <a:lnTo>
                      <a:pt x="957" y="129"/>
                    </a:lnTo>
                    <a:lnTo>
                      <a:pt x="949" y="126"/>
                    </a:lnTo>
                    <a:lnTo>
                      <a:pt x="953" y="126"/>
                    </a:lnTo>
                    <a:lnTo>
                      <a:pt x="957" y="126"/>
                    </a:lnTo>
                    <a:lnTo>
                      <a:pt x="961" y="129"/>
                    </a:lnTo>
                    <a:lnTo>
                      <a:pt x="966" y="137"/>
                    </a:lnTo>
                    <a:lnTo>
                      <a:pt x="957" y="134"/>
                    </a:lnTo>
                    <a:lnTo>
                      <a:pt x="961" y="134"/>
                    </a:lnTo>
                    <a:lnTo>
                      <a:pt x="970" y="134"/>
                    </a:lnTo>
                    <a:lnTo>
                      <a:pt x="970" y="137"/>
                    </a:lnTo>
                    <a:lnTo>
                      <a:pt x="978" y="153"/>
                    </a:lnTo>
                    <a:lnTo>
                      <a:pt x="970" y="147"/>
                    </a:lnTo>
                    <a:lnTo>
                      <a:pt x="974" y="147"/>
                    </a:lnTo>
                    <a:lnTo>
                      <a:pt x="982" y="150"/>
                    </a:lnTo>
                    <a:lnTo>
                      <a:pt x="982" y="153"/>
                    </a:lnTo>
                    <a:lnTo>
                      <a:pt x="987" y="160"/>
                    </a:lnTo>
                    <a:lnTo>
                      <a:pt x="987"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1" y="66"/>
                    </a:lnTo>
                    <a:lnTo>
                      <a:pt x="856" y="61"/>
                    </a:lnTo>
                    <a:lnTo>
                      <a:pt x="865" y="63"/>
                    </a:lnTo>
                    <a:lnTo>
                      <a:pt x="861" y="63"/>
                    </a:lnTo>
                    <a:lnTo>
                      <a:pt x="856" y="61"/>
                    </a:lnTo>
                    <a:lnTo>
                      <a:pt x="852" y="61"/>
                    </a:lnTo>
                    <a:lnTo>
                      <a:pt x="848" y="53"/>
                    </a:lnTo>
                    <a:lnTo>
                      <a:pt x="852" y="55"/>
                    </a:lnTo>
                    <a:lnTo>
                      <a:pt x="848" y="55"/>
                    </a:lnTo>
                    <a:lnTo>
                      <a:pt x="844" y="55"/>
                    </a:lnTo>
                    <a:lnTo>
                      <a:pt x="840" y="53"/>
                    </a:lnTo>
                    <a:lnTo>
                      <a:pt x="835" y="45"/>
                    </a:lnTo>
                    <a:lnTo>
                      <a:pt x="840" y="48"/>
                    </a:lnTo>
                    <a:lnTo>
                      <a:pt x="835" y="48"/>
                    </a:lnTo>
                    <a:lnTo>
                      <a:pt x="831" y="48"/>
                    </a:lnTo>
                    <a:lnTo>
                      <a:pt x="827" y="45"/>
                    </a:lnTo>
                    <a:lnTo>
                      <a:pt x="819" y="37"/>
                    </a:lnTo>
                    <a:lnTo>
                      <a:pt x="827" y="40"/>
                    </a:lnTo>
                    <a:lnTo>
                      <a:pt x="819"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9" y="24"/>
                    </a:lnTo>
                    <a:lnTo>
                      <a:pt x="823" y="27"/>
                    </a:lnTo>
                    <a:lnTo>
                      <a:pt x="827" y="34"/>
                    </a:lnTo>
                    <a:lnTo>
                      <a:pt x="819" y="29"/>
                    </a:lnTo>
                    <a:lnTo>
                      <a:pt x="827" y="29"/>
                    </a:lnTo>
                    <a:lnTo>
                      <a:pt x="831" y="29"/>
                    </a:lnTo>
                    <a:lnTo>
                      <a:pt x="835" y="32"/>
                    </a:lnTo>
                    <a:lnTo>
                      <a:pt x="844" y="40"/>
                    </a:lnTo>
                    <a:lnTo>
                      <a:pt x="835" y="37"/>
                    </a:lnTo>
                    <a:lnTo>
                      <a:pt x="840" y="37"/>
                    </a:lnTo>
                    <a:lnTo>
                      <a:pt x="844" y="37"/>
                    </a:lnTo>
                    <a:lnTo>
                      <a:pt x="848" y="40"/>
                    </a:lnTo>
                    <a:lnTo>
                      <a:pt x="856" y="48"/>
                    </a:lnTo>
                    <a:lnTo>
                      <a:pt x="848" y="45"/>
                    </a:lnTo>
                    <a:lnTo>
                      <a:pt x="852" y="45"/>
                    </a:lnTo>
                    <a:lnTo>
                      <a:pt x="856" y="45"/>
                    </a:lnTo>
                    <a:lnTo>
                      <a:pt x="861" y="48"/>
                    </a:lnTo>
                    <a:lnTo>
                      <a:pt x="869" y="55"/>
                    </a:lnTo>
                    <a:lnTo>
                      <a:pt x="861" y="53"/>
                    </a:lnTo>
                    <a:lnTo>
                      <a:pt x="865" y="53"/>
                    </a:lnTo>
                    <a:lnTo>
                      <a:pt x="869" y="53"/>
                    </a:lnTo>
                    <a:lnTo>
                      <a:pt x="869" y="55"/>
                    </a:lnTo>
                    <a:lnTo>
                      <a:pt x="877" y="61"/>
                    </a:lnTo>
                    <a:lnTo>
                      <a:pt x="869" y="58"/>
                    </a:lnTo>
                    <a:lnTo>
                      <a:pt x="877" y="58"/>
                    </a:lnTo>
                    <a:lnTo>
                      <a:pt x="882" y="61"/>
                    </a:lnTo>
                    <a:lnTo>
                      <a:pt x="890" y="69"/>
                    </a:lnTo>
                    <a:lnTo>
                      <a:pt x="890" y="71"/>
                    </a:lnTo>
                    <a:lnTo>
                      <a:pt x="890" y="74"/>
                    </a:lnTo>
                    <a:lnTo>
                      <a:pt x="886" y="76"/>
                    </a:lnTo>
                    <a:lnTo>
                      <a:pt x="882"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30" y="13"/>
                    </a:lnTo>
                    <a:lnTo>
                      <a:pt x="634" y="11"/>
                    </a:lnTo>
                    <a:lnTo>
                      <a:pt x="634" y="8"/>
                    </a:lnTo>
                    <a:lnTo>
                      <a:pt x="638" y="8"/>
                    </a:lnTo>
                    <a:lnTo>
                      <a:pt x="655" y="8"/>
                    </a:lnTo>
                    <a:lnTo>
                      <a:pt x="646" y="11"/>
                    </a:lnTo>
                    <a:lnTo>
                      <a:pt x="655" y="3"/>
                    </a:lnTo>
                    <a:lnTo>
                      <a:pt x="655" y="0"/>
                    </a:lnTo>
                    <a:lnTo>
                      <a:pt x="659" y="0"/>
                    </a:lnTo>
                    <a:lnTo>
                      <a:pt x="747" y="0"/>
                    </a:lnTo>
                    <a:lnTo>
                      <a:pt x="751" y="0"/>
                    </a:lnTo>
                    <a:lnTo>
                      <a:pt x="756" y="3"/>
                    </a:lnTo>
                    <a:lnTo>
                      <a:pt x="756" y="6"/>
                    </a:lnTo>
                    <a:lnTo>
                      <a:pt x="756" y="8"/>
                    </a:lnTo>
                    <a:lnTo>
                      <a:pt x="756"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9" y="118"/>
                    </a:moveTo>
                    <a:lnTo>
                      <a:pt x="470" y="126"/>
                    </a:lnTo>
                    <a:lnTo>
                      <a:pt x="474" y="126"/>
                    </a:lnTo>
                    <a:lnTo>
                      <a:pt x="470" y="132"/>
                    </a:lnTo>
                    <a:lnTo>
                      <a:pt x="466" y="134"/>
                    </a:lnTo>
                    <a:lnTo>
                      <a:pt x="462" y="137"/>
                    </a:lnTo>
                    <a:lnTo>
                      <a:pt x="453" y="137"/>
                    </a:lnTo>
                    <a:lnTo>
                      <a:pt x="462" y="132"/>
                    </a:lnTo>
                    <a:lnTo>
                      <a:pt x="458" y="139"/>
                    </a:lnTo>
                    <a:lnTo>
                      <a:pt x="458" y="142"/>
                    </a:lnTo>
                    <a:lnTo>
                      <a:pt x="453" y="145"/>
                    </a:lnTo>
                    <a:lnTo>
                      <a:pt x="449" y="145"/>
                    </a:lnTo>
                    <a:lnTo>
                      <a:pt x="453" y="142"/>
                    </a:lnTo>
                    <a:lnTo>
                      <a:pt x="449" y="147"/>
                    </a:lnTo>
                    <a:lnTo>
                      <a:pt x="445" y="155"/>
                    </a:lnTo>
                    <a:lnTo>
                      <a:pt x="445" y="158"/>
                    </a:lnTo>
                    <a:lnTo>
                      <a:pt x="437" y="158"/>
                    </a:lnTo>
                    <a:lnTo>
                      <a:pt x="441" y="155"/>
                    </a:lnTo>
                    <a:lnTo>
                      <a:pt x="437" y="163"/>
                    </a:lnTo>
                    <a:lnTo>
                      <a:pt x="432" y="168"/>
                    </a:lnTo>
                    <a:lnTo>
                      <a:pt x="432" y="171"/>
                    </a:lnTo>
                    <a:lnTo>
                      <a:pt x="424" y="174"/>
                    </a:lnTo>
                    <a:lnTo>
                      <a:pt x="420" y="174"/>
                    </a:lnTo>
                    <a:lnTo>
                      <a:pt x="428" y="168"/>
                    </a:lnTo>
                    <a:lnTo>
                      <a:pt x="424" y="176"/>
                    </a:lnTo>
                    <a:lnTo>
                      <a:pt x="424" y="179"/>
                    </a:lnTo>
                    <a:lnTo>
                      <a:pt x="420" y="179"/>
                    </a:lnTo>
                    <a:lnTo>
                      <a:pt x="416" y="179"/>
                    </a:lnTo>
                    <a:lnTo>
                      <a:pt x="411" y="179"/>
                    </a:lnTo>
                    <a:lnTo>
                      <a:pt x="407" y="176"/>
                    </a:lnTo>
                    <a:lnTo>
                      <a:pt x="407" y="174"/>
                    </a:lnTo>
                    <a:lnTo>
                      <a:pt x="411" y="166"/>
                    </a:lnTo>
                    <a:lnTo>
                      <a:pt x="416" y="163"/>
                    </a:lnTo>
                    <a:lnTo>
                      <a:pt x="420" y="163"/>
                    </a:lnTo>
                    <a:lnTo>
                      <a:pt x="424" y="163"/>
                    </a:lnTo>
                    <a:lnTo>
                      <a:pt x="416" y="166"/>
                    </a:lnTo>
                    <a:lnTo>
                      <a:pt x="420" y="160"/>
                    </a:lnTo>
                    <a:lnTo>
                      <a:pt x="420" y="158"/>
                    </a:lnTo>
                    <a:lnTo>
                      <a:pt x="428" y="150"/>
                    </a:lnTo>
                    <a:lnTo>
                      <a:pt x="432" y="150"/>
                    </a:lnTo>
                    <a:lnTo>
                      <a:pt x="437"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8" y="121"/>
                    </a:lnTo>
                    <a:lnTo>
                      <a:pt x="462" y="116"/>
                    </a:lnTo>
                    <a:lnTo>
                      <a:pt x="466" y="113"/>
                    </a:lnTo>
                    <a:lnTo>
                      <a:pt x="470" y="113"/>
                    </a:lnTo>
                    <a:lnTo>
                      <a:pt x="474" y="113"/>
                    </a:lnTo>
                    <a:lnTo>
                      <a:pt x="479" y="116"/>
                    </a:lnTo>
                    <a:lnTo>
                      <a:pt x="479" y="118"/>
                    </a:lnTo>
                    <a:close/>
                    <a:moveTo>
                      <a:pt x="390" y="218"/>
                    </a:moveTo>
                    <a:lnTo>
                      <a:pt x="390" y="221"/>
                    </a:lnTo>
                    <a:lnTo>
                      <a:pt x="386" y="223"/>
                    </a:lnTo>
                    <a:lnTo>
                      <a:pt x="382" y="226"/>
                    </a:lnTo>
                    <a:lnTo>
                      <a:pt x="378" y="226"/>
                    </a:lnTo>
                    <a:lnTo>
                      <a:pt x="386" y="223"/>
                    </a:lnTo>
                    <a:lnTo>
                      <a:pt x="378" y="229"/>
                    </a:lnTo>
                    <a:lnTo>
                      <a:pt x="378" y="237"/>
                    </a:lnTo>
                    <a:lnTo>
                      <a:pt x="374"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2"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3" y="242"/>
                    </a:lnTo>
                    <a:lnTo>
                      <a:pt x="353" y="239"/>
                    </a:lnTo>
                    <a:lnTo>
                      <a:pt x="361" y="231"/>
                    </a:lnTo>
                    <a:lnTo>
                      <a:pt x="361" y="234"/>
                    </a:lnTo>
                    <a:lnTo>
                      <a:pt x="361" y="226"/>
                    </a:lnTo>
                    <a:lnTo>
                      <a:pt x="365" y="226"/>
                    </a:lnTo>
                    <a:lnTo>
                      <a:pt x="369" y="218"/>
                    </a:lnTo>
                    <a:lnTo>
                      <a:pt x="374" y="216"/>
                    </a:lnTo>
                    <a:lnTo>
                      <a:pt x="378" y="216"/>
                    </a:lnTo>
                    <a:lnTo>
                      <a:pt x="382" y="216"/>
                    </a:lnTo>
                    <a:lnTo>
                      <a:pt x="374" y="218"/>
                    </a:lnTo>
                    <a:lnTo>
                      <a:pt x="374" y="216"/>
                    </a:lnTo>
                    <a:lnTo>
                      <a:pt x="378" y="213"/>
                    </a:lnTo>
                    <a:lnTo>
                      <a:pt x="382" y="213"/>
                    </a:lnTo>
                    <a:lnTo>
                      <a:pt x="386" y="213"/>
                    </a:lnTo>
                    <a:lnTo>
                      <a:pt x="390" y="216"/>
                    </a:lnTo>
                    <a:lnTo>
                      <a:pt x="390" y="218"/>
                    </a:lnTo>
                    <a:close/>
                    <a:moveTo>
                      <a:pt x="311" y="331"/>
                    </a:moveTo>
                    <a:lnTo>
                      <a:pt x="306" y="334"/>
                    </a:lnTo>
                    <a:lnTo>
                      <a:pt x="306" y="331"/>
                    </a:lnTo>
                    <a:lnTo>
                      <a:pt x="306" y="339"/>
                    </a:lnTo>
                    <a:lnTo>
                      <a:pt x="302" y="342"/>
                    </a:lnTo>
                    <a:lnTo>
                      <a:pt x="298" y="344"/>
                    </a:lnTo>
                    <a:lnTo>
                      <a:pt x="290" y="344"/>
                    </a:lnTo>
                    <a:lnTo>
                      <a:pt x="298" y="339"/>
                    </a:lnTo>
                    <a:lnTo>
                      <a:pt x="294" y="355"/>
                    </a:lnTo>
                    <a:lnTo>
                      <a:pt x="290" y="355"/>
                    </a:lnTo>
                    <a:lnTo>
                      <a:pt x="285" y="363"/>
                    </a:lnTo>
                    <a:lnTo>
                      <a:pt x="277" y="376"/>
                    </a:lnTo>
                    <a:lnTo>
                      <a:pt x="277" y="378"/>
                    </a:lnTo>
                    <a:lnTo>
                      <a:pt x="273" y="386"/>
                    </a:lnTo>
                    <a:lnTo>
                      <a:pt x="273" y="384"/>
                    </a:lnTo>
                    <a:lnTo>
                      <a:pt x="269" y="391"/>
                    </a:lnTo>
                    <a:lnTo>
                      <a:pt x="269"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9" y="360"/>
                    </a:lnTo>
                    <a:lnTo>
                      <a:pt x="269" y="357"/>
                    </a:lnTo>
                    <a:lnTo>
                      <a:pt x="277" y="349"/>
                    </a:lnTo>
                    <a:lnTo>
                      <a:pt x="277" y="352"/>
                    </a:lnTo>
                    <a:lnTo>
                      <a:pt x="281" y="336"/>
                    </a:lnTo>
                    <a:lnTo>
                      <a:pt x="285" y="334"/>
                    </a:lnTo>
                    <a:lnTo>
                      <a:pt x="290" y="334"/>
                    </a:lnTo>
                    <a:lnTo>
                      <a:pt x="298" y="334"/>
                    </a:lnTo>
                    <a:lnTo>
                      <a:pt x="290" y="336"/>
                    </a:lnTo>
                    <a:lnTo>
                      <a:pt x="294" y="328"/>
                    </a:lnTo>
                    <a:lnTo>
                      <a:pt x="294" y="326"/>
                    </a:lnTo>
                    <a:lnTo>
                      <a:pt x="298" y="323"/>
                    </a:lnTo>
                    <a:lnTo>
                      <a:pt x="302" y="323"/>
                    </a:lnTo>
                    <a:lnTo>
                      <a:pt x="306" y="323"/>
                    </a:lnTo>
                    <a:lnTo>
                      <a:pt x="311" y="323"/>
                    </a:lnTo>
                    <a:lnTo>
                      <a:pt x="311" y="326"/>
                    </a:lnTo>
                    <a:lnTo>
                      <a:pt x="311" y="328"/>
                    </a:lnTo>
                    <a:lnTo>
                      <a:pt x="311" y="331"/>
                    </a:lnTo>
                    <a:close/>
                    <a:moveTo>
                      <a:pt x="239" y="444"/>
                    </a:moveTo>
                    <a:lnTo>
                      <a:pt x="235" y="444"/>
                    </a:lnTo>
                    <a:lnTo>
                      <a:pt x="239" y="444"/>
                    </a:lnTo>
                    <a:lnTo>
                      <a:pt x="235" y="452"/>
                    </a:lnTo>
                    <a:lnTo>
                      <a:pt x="227" y="460"/>
                    </a:lnTo>
                    <a:lnTo>
                      <a:pt x="227" y="457"/>
                    </a:lnTo>
                    <a:lnTo>
                      <a:pt x="222" y="473"/>
                    </a:lnTo>
                    <a:lnTo>
                      <a:pt x="214" y="481"/>
                    </a:lnTo>
                    <a:lnTo>
                      <a:pt x="210" y="489"/>
                    </a:lnTo>
                    <a:lnTo>
                      <a:pt x="206" y="496"/>
                    </a:lnTo>
                    <a:lnTo>
                      <a:pt x="197" y="510"/>
                    </a:lnTo>
                    <a:lnTo>
                      <a:pt x="197" y="512"/>
                    </a:lnTo>
                    <a:lnTo>
                      <a:pt x="193" y="515"/>
                    </a:lnTo>
                    <a:lnTo>
                      <a:pt x="189" y="515"/>
                    </a:lnTo>
                    <a:lnTo>
                      <a:pt x="185" y="515"/>
                    </a:lnTo>
                    <a:lnTo>
                      <a:pt x="185" y="512"/>
                    </a:lnTo>
                    <a:lnTo>
                      <a:pt x="180" y="512"/>
                    </a:lnTo>
                    <a:lnTo>
                      <a:pt x="180" y="510"/>
                    </a:lnTo>
                    <a:lnTo>
                      <a:pt x="180" y="507"/>
                    </a:lnTo>
                    <a:lnTo>
                      <a:pt x="185" y="507"/>
                    </a:lnTo>
                    <a:lnTo>
                      <a:pt x="180" y="507"/>
                    </a:lnTo>
                    <a:lnTo>
                      <a:pt x="189" y="491"/>
                    </a:lnTo>
                    <a:lnTo>
                      <a:pt x="197" y="483"/>
                    </a:lnTo>
                    <a:lnTo>
                      <a:pt x="197" y="486"/>
                    </a:lnTo>
                    <a:lnTo>
                      <a:pt x="197" y="478"/>
                    </a:lnTo>
                    <a:lnTo>
                      <a:pt x="197" y="475"/>
                    </a:lnTo>
                    <a:lnTo>
                      <a:pt x="206" y="470"/>
                    </a:lnTo>
                    <a:lnTo>
                      <a:pt x="210" y="454"/>
                    </a:lnTo>
                    <a:lnTo>
                      <a:pt x="214" y="454"/>
                    </a:lnTo>
                    <a:lnTo>
                      <a:pt x="218" y="447"/>
                    </a:lnTo>
                    <a:lnTo>
                      <a:pt x="218" y="449"/>
                    </a:lnTo>
                    <a:lnTo>
                      <a:pt x="222" y="441"/>
                    </a:lnTo>
                    <a:lnTo>
                      <a:pt x="222" y="439"/>
                    </a:lnTo>
                    <a:lnTo>
                      <a:pt x="222" y="436"/>
                    </a:lnTo>
                    <a:lnTo>
                      <a:pt x="227" y="436"/>
                    </a:lnTo>
                    <a:lnTo>
                      <a:pt x="231" y="436"/>
                    </a:lnTo>
                    <a:lnTo>
                      <a:pt x="235" y="436"/>
                    </a:lnTo>
                    <a:lnTo>
                      <a:pt x="235" y="439"/>
                    </a:lnTo>
                    <a:lnTo>
                      <a:pt x="239" y="439"/>
                    </a:lnTo>
                    <a:lnTo>
                      <a:pt x="239" y="441"/>
                    </a:lnTo>
                    <a:lnTo>
                      <a:pt x="239" y="444"/>
                    </a:lnTo>
                    <a:close/>
                    <a:moveTo>
                      <a:pt x="168" y="559"/>
                    </a:moveTo>
                    <a:lnTo>
                      <a:pt x="151" y="599"/>
                    </a:lnTo>
                    <a:lnTo>
                      <a:pt x="143" y="607"/>
                    </a:lnTo>
                    <a:lnTo>
                      <a:pt x="143" y="615"/>
                    </a:lnTo>
                    <a:lnTo>
                      <a:pt x="138" y="615"/>
                    </a:lnTo>
                    <a:lnTo>
                      <a:pt x="134" y="622"/>
                    </a:lnTo>
                    <a:lnTo>
                      <a:pt x="134" y="620"/>
                    </a:lnTo>
                    <a:lnTo>
                      <a:pt x="130" y="630"/>
                    </a:lnTo>
                    <a:lnTo>
                      <a:pt x="126" y="633"/>
                    </a:lnTo>
                    <a:lnTo>
                      <a:pt x="122"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4"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955" name="Freeform 247">
                <a:extLst>
                  <a:ext uri="{FF2B5EF4-FFF2-40B4-BE49-F238E27FC236}">
                    <a16:creationId xmlns:a16="http://schemas.microsoft.com/office/drawing/2014/main" id="{709A10B6-A712-4BDF-A416-F8EA189AF1D2}"/>
                  </a:ext>
                </a:extLst>
              </p:cNvPr>
              <p:cNvSpPr>
                <a:spLocks noEditPoints="1"/>
              </p:cNvSpPr>
              <p:nvPr/>
            </p:nvSpPr>
            <p:spPr bwMode="auto">
              <a:xfrm>
                <a:off x="6056" y="4622"/>
                <a:ext cx="1462" cy="853"/>
              </a:xfrm>
              <a:custGeom>
                <a:avLst/>
                <a:gdLst>
                  <a:gd name="T0" fmla="*/ 1360 w 1411"/>
                  <a:gd name="T1" fmla="*/ 777 h 853"/>
                  <a:gd name="T2" fmla="*/ 1398 w 1411"/>
                  <a:gd name="T3" fmla="*/ 819 h 853"/>
                  <a:gd name="T4" fmla="*/ 1331 w 1411"/>
                  <a:gd name="T5" fmla="*/ 733 h 853"/>
                  <a:gd name="T6" fmla="*/ 1293 w 1411"/>
                  <a:gd name="T7" fmla="*/ 662 h 853"/>
                  <a:gd name="T8" fmla="*/ 1327 w 1411"/>
                  <a:gd name="T9" fmla="*/ 691 h 853"/>
                  <a:gd name="T10" fmla="*/ 1331 w 1411"/>
                  <a:gd name="T11" fmla="*/ 733 h 853"/>
                  <a:gd name="T12" fmla="*/ 1234 w 1411"/>
                  <a:gd name="T13" fmla="*/ 538 h 853"/>
                  <a:gd name="T14" fmla="*/ 1285 w 1411"/>
                  <a:gd name="T15" fmla="*/ 609 h 853"/>
                  <a:gd name="T16" fmla="*/ 1192 w 1411"/>
                  <a:gd name="T17" fmla="*/ 473 h 853"/>
                  <a:gd name="T18" fmla="*/ 1167 w 1411"/>
                  <a:gd name="T19" fmla="*/ 420 h 853"/>
                  <a:gd name="T20" fmla="*/ 1205 w 1411"/>
                  <a:gd name="T21" fmla="*/ 470 h 853"/>
                  <a:gd name="T22" fmla="*/ 1133 w 1411"/>
                  <a:gd name="T23" fmla="*/ 376 h 853"/>
                  <a:gd name="T24" fmla="*/ 1091 w 1411"/>
                  <a:gd name="T25" fmla="*/ 318 h 853"/>
                  <a:gd name="T26" fmla="*/ 1121 w 1411"/>
                  <a:gd name="T27" fmla="*/ 336 h 853"/>
                  <a:gd name="T28" fmla="*/ 1146 w 1411"/>
                  <a:gd name="T29" fmla="*/ 378 h 853"/>
                  <a:gd name="T30" fmla="*/ 1045 w 1411"/>
                  <a:gd name="T31" fmla="*/ 258 h 853"/>
                  <a:gd name="T32" fmla="*/ 1016 w 1411"/>
                  <a:gd name="T33" fmla="*/ 210 h 853"/>
                  <a:gd name="T34" fmla="*/ 1016 w 1411"/>
                  <a:gd name="T35" fmla="*/ 200 h 853"/>
                  <a:gd name="T36" fmla="*/ 1054 w 1411"/>
                  <a:gd name="T37" fmla="*/ 242 h 853"/>
                  <a:gd name="T38" fmla="*/ 1058 w 1411"/>
                  <a:gd name="T39" fmla="*/ 268 h 853"/>
                  <a:gd name="T40" fmla="*/ 953 w 1411"/>
                  <a:gd name="T41" fmla="*/ 137 h 853"/>
                  <a:gd name="T42" fmla="*/ 919 w 1411"/>
                  <a:gd name="T43" fmla="*/ 108 h 853"/>
                  <a:gd name="T44" fmla="*/ 940 w 1411"/>
                  <a:gd name="T45" fmla="*/ 111 h 853"/>
                  <a:gd name="T46" fmla="*/ 974 w 1411"/>
                  <a:gd name="T47" fmla="*/ 147 h 853"/>
                  <a:gd name="T48" fmla="*/ 877 w 1411"/>
                  <a:gd name="T49" fmla="*/ 69 h 853"/>
                  <a:gd name="T50" fmla="*/ 840 w 1411"/>
                  <a:gd name="T51" fmla="*/ 48 h 853"/>
                  <a:gd name="T52" fmla="*/ 802 w 1411"/>
                  <a:gd name="T53" fmla="*/ 27 h 853"/>
                  <a:gd name="T54" fmla="*/ 840 w 1411"/>
                  <a:gd name="T55" fmla="*/ 37 h 853"/>
                  <a:gd name="T56" fmla="*/ 877 w 1411"/>
                  <a:gd name="T57" fmla="*/ 58 h 853"/>
                  <a:gd name="T58" fmla="*/ 747 w 1411"/>
                  <a:gd name="T59" fmla="*/ 11 h 853"/>
                  <a:gd name="T60" fmla="*/ 655 w 1411"/>
                  <a:gd name="T61" fmla="*/ 8 h 853"/>
                  <a:gd name="T62" fmla="*/ 743 w 1411"/>
                  <a:gd name="T63" fmla="*/ 11 h 853"/>
                  <a:gd name="T64" fmla="*/ 562 w 1411"/>
                  <a:gd name="T65" fmla="*/ 53 h 853"/>
                  <a:gd name="T66" fmla="*/ 529 w 1411"/>
                  <a:gd name="T67" fmla="*/ 74 h 853"/>
                  <a:gd name="T68" fmla="*/ 504 w 1411"/>
                  <a:gd name="T69" fmla="*/ 79 h 853"/>
                  <a:gd name="T70" fmla="*/ 533 w 1411"/>
                  <a:gd name="T71" fmla="*/ 55 h 853"/>
                  <a:gd name="T72" fmla="*/ 571 w 1411"/>
                  <a:gd name="T73" fmla="*/ 34 h 853"/>
                  <a:gd name="T74" fmla="*/ 474 w 1411"/>
                  <a:gd name="T75" fmla="*/ 126 h 853"/>
                  <a:gd name="T76" fmla="*/ 437 w 1411"/>
                  <a:gd name="T77" fmla="*/ 158 h 853"/>
                  <a:gd name="T78" fmla="*/ 411 w 1411"/>
                  <a:gd name="T79" fmla="*/ 179 h 853"/>
                  <a:gd name="T80" fmla="*/ 432 w 1411"/>
                  <a:gd name="T81" fmla="*/ 153 h 853"/>
                  <a:gd name="T82" fmla="*/ 462 w 1411"/>
                  <a:gd name="T83" fmla="*/ 116 h 853"/>
                  <a:gd name="T84" fmla="*/ 386 w 1411"/>
                  <a:gd name="T85" fmla="*/ 223 h 853"/>
                  <a:gd name="T86" fmla="*/ 348 w 1411"/>
                  <a:gd name="T87" fmla="*/ 273 h 853"/>
                  <a:gd name="T88" fmla="*/ 336 w 1411"/>
                  <a:gd name="T89" fmla="*/ 271 h 853"/>
                  <a:gd name="T90" fmla="*/ 374 w 1411"/>
                  <a:gd name="T91" fmla="*/ 216 h 853"/>
                  <a:gd name="T92" fmla="*/ 306 w 1411"/>
                  <a:gd name="T93" fmla="*/ 334 h 853"/>
                  <a:gd name="T94" fmla="*/ 269 w 1411"/>
                  <a:gd name="T95" fmla="*/ 391 h 853"/>
                  <a:gd name="T96" fmla="*/ 264 w 1411"/>
                  <a:gd name="T97" fmla="*/ 373 h 853"/>
                  <a:gd name="T98" fmla="*/ 302 w 1411"/>
                  <a:gd name="T99" fmla="*/ 323 h 853"/>
                  <a:gd name="T100" fmla="*/ 222 w 1411"/>
                  <a:gd name="T101" fmla="*/ 473 h 853"/>
                  <a:gd name="T102" fmla="*/ 185 w 1411"/>
                  <a:gd name="T103" fmla="*/ 512 h 853"/>
                  <a:gd name="T104" fmla="*/ 214 w 1411"/>
                  <a:gd name="T105" fmla="*/ 454 h 853"/>
                  <a:gd name="T106" fmla="*/ 168 w 1411"/>
                  <a:gd name="T107" fmla="*/ 559 h 853"/>
                  <a:gd name="T108" fmla="*/ 113 w 1411"/>
                  <a:gd name="T109" fmla="*/ 630 h 853"/>
                  <a:gd name="T110" fmla="*/ 159 w 1411"/>
                  <a:gd name="T111" fmla="*/ 554 h 853"/>
                  <a:gd name="T112" fmla="*/ 71 w 1411"/>
                  <a:gd name="T113" fmla="*/ 746 h 853"/>
                  <a:gd name="T114" fmla="*/ 75 w 1411"/>
                  <a:gd name="T115" fmla="*/ 698 h 853"/>
                  <a:gd name="T116" fmla="*/ 105 w 1411"/>
                  <a:gd name="T117" fmla="*/ 677 h 853"/>
                  <a:gd name="T118" fmla="*/ 0 w 1411"/>
                  <a:gd name="T119" fmla="*/ 840 h 853"/>
                  <a:gd name="T120" fmla="*/ 42 w 1411"/>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1"/>
                  <a:gd name="T184" fmla="*/ 0 h 853"/>
                  <a:gd name="T185" fmla="*/ 1411 w 1411"/>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1" h="853">
                    <a:moveTo>
                      <a:pt x="1394" y="851"/>
                    </a:moveTo>
                    <a:lnTo>
                      <a:pt x="1390" y="835"/>
                    </a:lnTo>
                    <a:lnTo>
                      <a:pt x="1390" y="838"/>
                    </a:lnTo>
                    <a:lnTo>
                      <a:pt x="1385" y="830"/>
                    </a:lnTo>
                    <a:lnTo>
                      <a:pt x="1381" y="827"/>
                    </a:lnTo>
                    <a:lnTo>
                      <a:pt x="1381" y="822"/>
                    </a:lnTo>
                    <a:lnTo>
                      <a:pt x="1373" y="814"/>
                    </a:lnTo>
                    <a:lnTo>
                      <a:pt x="1369" y="798"/>
                    </a:lnTo>
                    <a:lnTo>
                      <a:pt x="1369" y="801"/>
                    </a:lnTo>
                    <a:lnTo>
                      <a:pt x="1360" y="793"/>
                    </a:lnTo>
                    <a:lnTo>
                      <a:pt x="1360" y="790"/>
                    </a:lnTo>
                    <a:lnTo>
                      <a:pt x="1360" y="780"/>
                    </a:lnTo>
                    <a:lnTo>
                      <a:pt x="1360" y="777"/>
                    </a:lnTo>
                    <a:lnTo>
                      <a:pt x="1360" y="775"/>
                    </a:lnTo>
                    <a:lnTo>
                      <a:pt x="1364" y="775"/>
                    </a:lnTo>
                    <a:lnTo>
                      <a:pt x="1369" y="775"/>
                    </a:lnTo>
                    <a:lnTo>
                      <a:pt x="1373" y="775"/>
                    </a:lnTo>
                    <a:lnTo>
                      <a:pt x="1373" y="777"/>
                    </a:lnTo>
                    <a:lnTo>
                      <a:pt x="1373" y="780"/>
                    </a:lnTo>
                    <a:lnTo>
                      <a:pt x="1377" y="790"/>
                    </a:lnTo>
                    <a:lnTo>
                      <a:pt x="1377" y="788"/>
                    </a:lnTo>
                    <a:lnTo>
                      <a:pt x="1381" y="796"/>
                    </a:lnTo>
                    <a:lnTo>
                      <a:pt x="1390" y="811"/>
                    </a:lnTo>
                    <a:lnTo>
                      <a:pt x="1390" y="809"/>
                    </a:lnTo>
                    <a:lnTo>
                      <a:pt x="1394" y="817"/>
                    </a:lnTo>
                    <a:lnTo>
                      <a:pt x="1398" y="819"/>
                    </a:lnTo>
                    <a:lnTo>
                      <a:pt x="1398" y="824"/>
                    </a:lnTo>
                    <a:lnTo>
                      <a:pt x="1406" y="832"/>
                    </a:lnTo>
                    <a:lnTo>
                      <a:pt x="1411" y="848"/>
                    </a:lnTo>
                    <a:lnTo>
                      <a:pt x="1411" y="851"/>
                    </a:lnTo>
                    <a:lnTo>
                      <a:pt x="1406" y="853"/>
                    </a:lnTo>
                    <a:lnTo>
                      <a:pt x="1402" y="853"/>
                    </a:lnTo>
                    <a:lnTo>
                      <a:pt x="1398" y="853"/>
                    </a:lnTo>
                    <a:lnTo>
                      <a:pt x="1394" y="853"/>
                    </a:lnTo>
                    <a:lnTo>
                      <a:pt x="1394" y="851"/>
                    </a:lnTo>
                    <a:close/>
                    <a:moveTo>
                      <a:pt x="1331" y="733"/>
                    </a:moveTo>
                    <a:lnTo>
                      <a:pt x="1327"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6" y="657"/>
                    </a:lnTo>
                    <a:lnTo>
                      <a:pt x="1310" y="659"/>
                    </a:lnTo>
                    <a:lnTo>
                      <a:pt x="1310" y="662"/>
                    </a:lnTo>
                    <a:lnTo>
                      <a:pt x="1314" y="662"/>
                    </a:lnTo>
                    <a:lnTo>
                      <a:pt x="1318" y="677"/>
                    </a:lnTo>
                    <a:lnTo>
                      <a:pt x="1327" y="683"/>
                    </a:lnTo>
                    <a:lnTo>
                      <a:pt x="1327" y="685"/>
                    </a:lnTo>
                    <a:lnTo>
                      <a:pt x="1327" y="693"/>
                    </a:lnTo>
                    <a:lnTo>
                      <a:pt x="1327" y="691"/>
                    </a:lnTo>
                    <a:lnTo>
                      <a:pt x="1335" y="698"/>
                    </a:lnTo>
                    <a:lnTo>
                      <a:pt x="1339" y="709"/>
                    </a:lnTo>
                    <a:lnTo>
                      <a:pt x="1343" y="722"/>
                    </a:lnTo>
                    <a:lnTo>
                      <a:pt x="1339" y="719"/>
                    </a:lnTo>
                    <a:lnTo>
                      <a:pt x="1348" y="727"/>
                    </a:lnTo>
                    <a:lnTo>
                      <a:pt x="1348" y="730"/>
                    </a:lnTo>
                    <a:lnTo>
                      <a:pt x="1348" y="733"/>
                    </a:lnTo>
                    <a:lnTo>
                      <a:pt x="1343" y="735"/>
                    </a:lnTo>
                    <a:lnTo>
                      <a:pt x="1339" y="735"/>
                    </a:lnTo>
                    <a:lnTo>
                      <a:pt x="1335" y="735"/>
                    </a:lnTo>
                    <a:lnTo>
                      <a:pt x="1331" y="733"/>
                    </a:lnTo>
                    <a:close/>
                    <a:moveTo>
                      <a:pt x="1268" y="615"/>
                    </a:moveTo>
                    <a:lnTo>
                      <a:pt x="1268" y="615"/>
                    </a:lnTo>
                    <a:lnTo>
                      <a:pt x="1259" y="599"/>
                    </a:lnTo>
                    <a:lnTo>
                      <a:pt x="1264" y="599"/>
                    </a:lnTo>
                    <a:lnTo>
                      <a:pt x="1255" y="594"/>
                    </a:lnTo>
                    <a:lnTo>
                      <a:pt x="1255" y="591"/>
                    </a:lnTo>
                    <a:lnTo>
                      <a:pt x="1247" y="578"/>
                    </a:lnTo>
                    <a:lnTo>
                      <a:pt x="1243" y="570"/>
                    </a:lnTo>
                    <a:lnTo>
                      <a:pt x="1230" y="544"/>
                    </a:lnTo>
                    <a:lnTo>
                      <a:pt x="1230" y="541"/>
                    </a:lnTo>
                    <a:lnTo>
                      <a:pt x="1234" y="538"/>
                    </a:lnTo>
                    <a:lnTo>
                      <a:pt x="1238" y="538"/>
                    </a:lnTo>
                    <a:lnTo>
                      <a:pt x="1243" y="538"/>
                    </a:lnTo>
                    <a:lnTo>
                      <a:pt x="1247" y="541"/>
                    </a:lnTo>
                    <a:lnTo>
                      <a:pt x="1259" y="567"/>
                    </a:lnTo>
                    <a:lnTo>
                      <a:pt x="1255" y="565"/>
                    </a:lnTo>
                    <a:lnTo>
                      <a:pt x="1264" y="573"/>
                    </a:lnTo>
                    <a:lnTo>
                      <a:pt x="1272" y="588"/>
                    </a:lnTo>
                    <a:lnTo>
                      <a:pt x="1268" y="588"/>
                    </a:lnTo>
                    <a:lnTo>
                      <a:pt x="1276" y="596"/>
                    </a:lnTo>
                    <a:lnTo>
                      <a:pt x="1285" y="612"/>
                    </a:lnTo>
                    <a:lnTo>
                      <a:pt x="1285" y="609"/>
                    </a:lnTo>
                    <a:lnTo>
                      <a:pt x="1285" y="612"/>
                    </a:lnTo>
                    <a:lnTo>
                      <a:pt x="1285"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80" y="457"/>
                    </a:lnTo>
                    <a:lnTo>
                      <a:pt x="1180" y="460"/>
                    </a:lnTo>
                    <a:lnTo>
                      <a:pt x="1175" y="452"/>
                    </a:lnTo>
                    <a:lnTo>
                      <a:pt x="1167" y="436"/>
                    </a:lnTo>
                    <a:lnTo>
                      <a:pt x="1163" y="431"/>
                    </a:lnTo>
                    <a:lnTo>
                      <a:pt x="1163" y="428"/>
                    </a:lnTo>
                    <a:lnTo>
                      <a:pt x="1159" y="428"/>
                    </a:lnTo>
                    <a:lnTo>
                      <a:pt x="1159"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1"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8"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8" y="210"/>
                    </a:lnTo>
                    <a:lnTo>
                      <a:pt x="1008" y="208"/>
                    </a:lnTo>
                    <a:lnTo>
                      <a:pt x="1008" y="205"/>
                    </a:lnTo>
                    <a:lnTo>
                      <a:pt x="1008" y="202"/>
                    </a:lnTo>
                    <a:lnTo>
                      <a:pt x="1008"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6" y="158"/>
                    </a:lnTo>
                    <a:lnTo>
                      <a:pt x="961" y="155"/>
                    </a:lnTo>
                    <a:lnTo>
                      <a:pt x="953" y="139"/>
                    </a:lnTo>
                    <a:lnTo>
                      <a:pt x="961" y="145"/>
                    </a:lnTo>
                    <a:lnTo>
                      <a:pt x="957" y="145"/>
                    </a:lnTo>
                    <a:lnTo>
                      <a:pt x="953" y="142"/>
                    </a:lnTo>
                    <a:lnTo>
                      <a:pt x="949" y="139"/>
                    </a:lnTo>
                    <a:lnTo>
                      <a:pt x="945" y="132"/>
                    </a:lnTo>
                    <a:lnTo>
                      <a:pt x="953" y="137"/>
                    </a:lnTo>
                    <a:lnTo>
                      <a:pt x="949" y="137"/>
                    </a:lnTo>
                    <a:lnTo>
                      <a:pt x="940" y="134"/>
                    </a:lnTo>
                    <a:lnTo>
                      <a:pt x="940" y="132"/>
                    </a:lnTo>
                    <a:lnTo>
                      <a:pt x="932" y="118"/>
                    </a:lnTo>
                    <a:lnTo>
                      <a:pt x="940" y="121"/>
                    </a:lnTo>
                    <a:lnTo>
                      <a:pt x="936" y="121"/>
                    </a:lnTo>
                    <a:lnTo>
                      <a:pt x="928" y="121"/>
                    </a:lnTo>
                    <a:lnTo>
                      <a:pt x="928" y="118"/>
                    </a:lnTo>
                    <a:lnTo>
                      <a:pt x="924" y="111"/>
                    </a:lnTo>
                    <a:lnTo>
                      <a:pt x="932" y="113"/>
                    </a:lnTo>
                    <a:lnTo>
                      <a:pt x="928" y="113"/>
                    </a:lnTo>
                    <a:lnTo>
                      <a:pt x="924" y="113"/>
                    </a:lnTo>
                    <a:lnTo>
                      <a:pt x="919" y="111"/>
                    </a:lnTo>
                    <a:lnTo>
                      <a:pt x="919" y="108"/>
                    </a:lnTo>
                    <a:lnTo>
                      <a:pt x="919" y="105"/>
                    </a:lnTo>
                    <a:lnTo>
                      <a:pt x="924"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5" y="113"/>
                    </a:lnTo>
                    <a:lnTo>
                      <a:pt x="949" y="116"/>
                    </a:lnTo>
                    <a:lnTo>
                      <a:pt x="957" y="129"/>
                    </a:lnTo>
                    <a:lnTo>
                      <a:pt x="949" y="126"/>
                    </a:lnTo>
                    <a:lnTo>
                      <a:pt x="953" y="126"/>
                    </a:lnTo>
                    <a:lnTo>
                      <a:pt x="957" y="126"/>
                    </a:lnTo>
                    <a:lnTo>
                      <a:pt x="961" y="129"/>
                    </a:lnTo>
                    <a:lnTo>
                      <a:pt x="966" y="137"/>
                    </a:lnTo>
                    <a:lnTo>
                      <a:pt x="957" y="134"/>
                    </a:lnTo>
                    <a:lnTo>
                      <a:pt x="961" y="134"/>
                    </a:lnTo>
                    <a:lnTo>
                      <a:pt x="970" y="134"/>
                    </a:lnTo>
                    <a:lnTo>
                      <a:pt x="970" y="137"/>
                    </a:lnTo>
                    <a:lnTo>
                      <a:pt x="978" y="153"/>
                    </a:lnTo>
                    <a:lnTo>
                      <a:pt x="970" y="147"/>
                    </a:lnTo>
                    <a:lnTo>
                      <a:pt x="974" y="147"/>
                    </a:lnTo>
                    <a:lnTo>
                      <a:pt x="982" y="150"/>
                    </a:lnTo>
                    <a:lnTo>
                      <a:pt x="982" y="153"/>
                    </a:lnTo>
                    <a:lnTo>
                      <a:pt x="987" y="160"/>
                    </a:lnTo>
                    <a:lnTo>
                      <a:pt x="987"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1" y="66"/>
                    </a:lnTo>
                    <a:lnTo>
                      <a:pt x="856" y="61"/>
                    </a:lnTo>
                    <a:lnTo>
                      <a:pt x="865" y="63"/>
                    </a:lnTo>
                    <a:lnTo>
                      <a:pt x="861" y="63"/>
                    </a:lnTo>
                    <a:lnTo>
                      <a:pt x="856" y="61"/>
                    </a:lnTo>
                    <a:lnTo>
                      <a:pt x="852" y="61"/>
                    </a:lnTo>
                    <a:lnTo>
                      <a:pt x="848" y="53"/>
                    </a:lnTo>
                    <a:lnTo>
                      <a:pt x="852" y="55"/>
                    </a:lnTo>
                    <a:lnTo>
                      <a:pt x="848" y="55"/>
                    </a:lnTo>
                    <a:lnTo>
                      <a:pt x="844" y="55"/>
                    </a:lnTo>
                    <a:lnTo>
                      <a:pt x="840" y="53"/>
                    </a:lnTo>
                    <a:lnTo>
                      <a:pt x="835" y="45"/>
                    </a:lnTo>
                    <a:lnTo>
                      <a:pt x="840" y="48"/>
                    </a:lnTo>
                    <a:lnTo>
                      <a:pt x="835" y="48"/>
                    </a:lnTo>
                    <a:lnTo>
                      <a:pt x="831" y="48"/>
                    </a:lnTo>
                    <a:lnTo>
                      <a:pt x="827" y="45"/>
                    </a:lnTo>
                    <a:lnTo>
                      <a:pt x="819" y="37"/>
                    </a:lnTo>
                    <a:lnTo>
                      <a:pt x="827" y="40"/>
                    </a:lnTo>
                    <a:lnTo>
                      <a:pt x="819"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9" y="24"/>
                    </a:lnTo>
                    <a:lnTo>
                      <a:pt x="823" y="27"/>
                    </a:lnTo>
                    <a:lnTo>
                      <a:pt x="827" y="34"/>
                    </a:lnTo>
                    <a:lnTo>
                      <a:pt x="819" y="29"/>
                    </a:lnTo>
                    <a:lnTo>
                      <a:pt x="827" y="29"/>
                    </a:lnTo>
                    <a:lnTo>
                      <a:pt x="831" y="29"/>
                    </a:lnTo>
                    <a:lnTo>
                      <a:pt x="835" y="32"/>
                    </a:lnTo>
                    <a:lnTo>
                      <a:pt x="844" y="40"/>
                    </a:lnTo>
                    <a:lnTo>
                      <a:pt x="835" y="37"/>
                    </a:lnTo>
                    <a:lnTo>
                      <a:pt x="840" y="37"/>
                    </a:lnTo>
                    <a:lnTo>
                      <a:pt x="844" y="37"/>
                    </a:lnTo>
                    <a:lnTo>
                      <a:pt x="848" y="40"/>
                    </a:lnTo>
                    <a:lnTo>
                      <a:pt x="856" y="48"/>
                    </a:lnTo>
                    <a:lnTo>
                      <a:pt x="848" y="45"/>
                    </a:lnTo>
                    <a:lnTo>
                      <a:pt x="852" y="45"/>
                    </a:lnTo>
                    <a:lnTo>
                      <a:pt x="856" y="45"/>
                    </a:lnTo>
                    <a:lnTo>
                      <a:pt x="861" y="48"/>
                    </a:lnTo>
                    <a:lnTo>
                      <a:pt x="869" y="55"/>
                    </a:lnTo>
                    <a:lnTo>
                      <a:pt x="861" y="53"/>
                    </a:lnTo>
                    <a:lnTo>
                      <a:pt x="865" y="53"/>
                    </a:lnTo>
                    <a:lnTo>
                      <a:pt x="869" y="53"/>
                    </a:lnTo>
                    <a:lnTo>
                      <a:pt x="869" y="55"/>
                    </a:lnTo>
                    <a:lnTo>
                      <a:pt x="877" y="61"/>
                    </a:lnTo>
                    <a:lnTo>
                      <a:pt x="869" y="58"/>
                    </a:lnTo>
                    <a:lnTo>
                      <a:pt x="877" y="58"/>
                    </a:lnTo>
                    <a:lnTo>
                      <a:pt x="882" y="61"/>
                    </a:lnTo>
                    <a:lnTo>
                      <a:pt x="890" y="69"/>
                    </a:lnTo>
                    <a:lnTo>
                      <a:pt x="890" y="71"/>
                    </a:lnTo>
                    <a:lnTo>
                      <a:pt x="890" y="74"/>
                    </a:lnTo>
                    <a:lnTo>
                      <a:pt x="886" y="76"/>
                    </a:lnTo>
                    <a:lnTo>
                      <a:pt x="882"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30" y="13"/>
                    </a:lnTo>
                    <a:lnTo>
                      <a:pt x="634" y="11"/>
                    </a:lnTo>
                    <a:lnTo>
                      <a:pt x="634" y="8"/>
                    </a:lnTo>
                    <a:lnTo>
                      <a:pt x="638" y="8"/>
                    </a:lnTo>
                    <a:lnTo>
                      <a:pt x="655" y="8"/>
                    </a:lnTo>
                    <a:lnTo>
                      <a:pt x="646" y="11"/>
                    </a:lnTo>
                    <a:lnTo>
                      <a:pt x="655" y="3"/>
                    </a:lnTo>
                    <a:lnTo>
                      <a:pt x="655" y="0"/>
                    </a:lnTo>
                    <a:lnTo>
                      <a:pt x="659" y="0"/>
                    </a:lnTo>
                    <a:lnTo>
                      <a:pt x="747" y="0"/>
                    </a:lnTo>
                    <a:lnTo>
                      <a:pt x="751" y="0"/>
                    </a:lnTo>
                    <a:lnTo>
                      <a:pt x="756" y="3"/>
                    </a:lnTo>
                    <a:lnTo>
                      <a:pt x="756" y="6"/>
                    </a:lnTo>
                    <a:lnTo>
                      <a:pt x="756" y="8"/>
                    </a:lnTo>
                    <a:lnTo>
                      <a:pt x="756"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9" y="118"/>
                    </a:moveTo>
                    <a:lnTo>
                      <a:pt x="470" y="126"/>
                    </a:lnTo>
                    <a:lnTo>
                      <a:pt x="474" y="126"/>
                    </a:lnTo>
                    <a:lnTo>
                      <a:pt x="470" y="132"/>
                    </a:lnTo>
                    <a:lnTo>
                      <a:pt x="466" y="134"/>
                    </a:lnTo>
                    <a:lnTo>
                      <a:pt x="462" y="137"/>
                    </a:lnTo>
                    <a:lnTo>
                      <a:pt x="453" y="137"/>
                    </a:lnTo>
                    <a:lnTo>
                      <a:pt x="462" y="132"/>
                    </a:lnTo>
                    <a:lnTo>
                      <a:pt x="458" y="139"/>
                    </a:lnTo>
                    <a:lnTo>
                      <a:pt x="458" y="142"/>
                    </a:lnTo>
                    <a:lnTo>
                      <a:pt x="453" y="145"/>
                    </a:lnTo>
                    <a:lnTo>
                      <a:pt x="449" y="145"/>
                    </a:lnTo>
                    <a:lnTo>
                      <a:pt x="453" y="142"/>
                    </a:lnTo>
                    <a:lnTo>
                      <a:pt x="449" y="147"/>
                    </a:lnTo>
                    <a:lnTo>
                      <a:pt x="445" y="155"/>
                    </a:lnTo>
                    <a:lnTo>
                      <a:pt x="445" y="158"/>
                    </a:lnTo>
                    <a:lnTo>
                      <a:pt x="437" y="158"/>
                    </a:lnTo>
                    <a:lnTo>
                      <a:pt x="441" y="155"/>
                    </a:lnTo>
                    <a:lnTo>
                      <a:pt x="437" y="163"/>
                    </a:lnTo>
                    <a:lnTo>
                      <a:pt x="432" y="168"/>
                    </a:lnTo>
                    <a:lnTo>
                      <a:pt x="432" y="171"/>
                    </a:lnTo>
                    <a:lnTo>
                      <a:pt x="424" y="174"/>
                    </a:lnTo>
                    <a:lnTo>
                      <a:pt x="420" y="174"/>
                    </a:lnTo>
                    <a:lnTo>
                      <a:pt x="428" y="168"/>
                    </a:lnTo>
                    <a:lnTo>
                      <a:pt x="424" y="176"/>
                    </a:lnTo>
                    <a:lnTo>
                      <a:pt x="424" y="179"/>
                    </a:lnTo>
                    <a:lnTo>
                      <a:pt x="420" y="179"/>
                    </a:lnTo>
                    <a:lnTo>
                      <a:pt x="416" y="179"/>
                    </a:lnTo>
                    <a:lnTo>
                      <a:pt x="411" y="179"/>
                    </a:lnTo>
                    <a:lnTo>
                      <a:pt x="407" y="176"/>
                    </a:lnTo>
                    <a:lnTo>
                      <a:pt x="407" y="174"/>
                    </a:lnTo>
                    <a:lnTo>
                      <a:pt x="411" y="166"/>
                    </a:lnTo>
                    <a:lnTo>
                      <a:pt x="416" y="163"/>
                    </a:lnTo>
                    <a:lnTo>
                      <a:pt x="420" y="163"/>
                    </a:lnTo>
                    <a:lnTo>
                      <a:pt x="424" y="163"/>
                    </a:lnTo>
                    <a:lnTo>
                      <a:pt x="416" y="166"/>
                    </a:lnTo>
                    <a:lnTo>
                      <a:pt x="420" y="160"/>
                    </a:lnTo>
                    <a:lnTo>
                      <a:pt x="420" y="158"/>
                    </a:lnTo>
                    <a:lnTo>
                      <a:pt x="428" y="150"/>
                    </a:lnTo>
                    <a:lnTo>
                      <a:pt x="432" y="150"/>
                    </a:lnTo>
                    <a:lnTo>
                      <a:pt x="437"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8" y="121"/>
                    </a:lnTo>
                    <a:lnTo>
                      <a:pt x="462" y="116"/>
                    </a:lnTo>
                    <a:lnTo>
                      <a:pt x="466" y="113"/>
                    </a:lnTo>
                    <a:lnTo>
                      <a:pt x="470" y="113"/>
                    </a:lnTo>
                    <a:lnTo>
                      <a:pt x="474" y="113"/>
                    </a:lnTo>
                    <a:lnTo>
                      <a:pt x="479" y="116"/>
                    </a:lnTo>
                    <a:lnTo>
                      <a:pt x="479" y="118"/>
                    </a:lnTo>
                    <a:close/>
                    <a:moveTo>
                      <a:pt x="390" y="218"/>
                    </a:moveTo>
                    <a:lnTo>
                      <a:pt x="390" y="221"/>
                    </a:lnTo>
                    <a:lnTo>
                      <a:pt x="386" y="223"/>
                    </a:lnTo>
                    <a:lnTo>
                      <a:pt x="382" y="226"/>
                    </a:lnTo>
                    <a:lnTo>
                      <a:pt x="378" y="226"/>
                    </a:lnTo>
                    <a:lnTo>
                      <a:pt x="386" y="223"/>
                    </a:lnTo>
                    <a:lnTo>
                      <a:pt x="378" y="229"/>
                    </a:lnTo>
                    <a:lnTo>
                      <a:pt x="378" y="237"/>
                    </a:lnTo>
                    <a:lnTo>
                      <a:pt x="374"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2"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3" y="242"/>
                    </a:lnTo>
                    <a:lnTo>
                      <a:pt x="353" y="239"/>
                    </a:lnTo>
                    <a:lnTo>
                      <a:pt x="361" y="231"/>
                    </a:lnTo>
                    <a:lnTo>
                      <a:pt x="361" y="234"/>
                    </a:lnTo>
                    <a:lnTo>
                      <a:pt x="361" y="226"/>
                    </a:lnTo>
                    <a:lnTo>
                      <a:pt x="365" y="226"/>
                    </a:lnTo>
                    <a:lnTo>
                      <a:pt x="369" y="218"/>
                    </a:lnTo>
                    <a:lnTo>
                      <a:pt x="374" y="216"/>
                    </a:lnTo>
                    <a:lnTo>
                      <a:pt x="378" y="216"/>
                    </a:lnTo>
                    <a:lnTo>
                      <a:pt x="382" y="216"/>
                    </a:lnTo>
                    <a:lnTo>
                      <a:pt x="374" y="218"/>
                    </a:lnTo>
                    <a:lnTo>
                      <a:pt x="374" y="216"/>
                    </a:lnTo>
                    <a:lnTo>
                      <a:pt x="378" y="213"/>
                    </a:lnTo>
                    <a:lnTo>
                      <a:pt x="382" y="213"/>
                    </a:lnTo>
                    <a:lnTo>
                      <a:pt x="386" y="213"/>
                    </a:lnTo>
                    <a:lnTo>
                      <a:pt x="390" y="216"/>
                    </a:lnTo>
                    <a:lnTo>
                      <a:pt x="390" y="218"/>
                    </a:lnTo>
                    <a:close/>
                    <a:moveTo>
                      <a:pt x="311" y="331"/>
                    </a:moveTo>
                    <a:lnTo>
                      <a:pt x="306" y="334"/>
                    </a:lnTo>
                    <a:lnTo>
                      <a:pt x="306" y="331"/>
                    </a:lnTo>
                    <a:lnTo>
                      <a:pt x="306" y="339"/>
                    </a:lnTo>
                    <a:lnTo>
                      <a:pt x="302" y="342"/>
                    </a:lnTo>
                    <a:lnTo>
                      <a:pt x="298" y="344"/>
                    </a:lnTo>
                    <a:lnTo>
                      <a:pt x="290" y="344"/>
                    </a:lnTo>
                    <a:lnTo>
                      <a:pt x="298" y="339"/>
                    </a:lnTo>
                    <a:lnTo>
                      <a:pt x="294" y="355"/>
                    </a:lnTo>
                    <a:lnTo>
                      <a:pt x="290" y="355"/>
                    </a:lnTo>
                    <a:lnTo>
                      <a:pt x="285" y="363"/>
                    </a:lnTo>
                    <a:lnTo>
                      <a:pt x="277" y="376"/>
                    </a:lnTo>
                    <a:lnTo>
                      <a:pt x="277" y="378"/>
                    </a:lnTo>
                    <a:lnTo>
                      <a:pt x="273" y="386"/>
                    </a:lnTo>
                    <a:lnTo>
                      <a:pt x="273" y="384"/>
                    </a:lnTo>
                    <a:lnTo>
                      <a:pt x="269" y="391"/>
                    </a:lnTo>
                    <a:lnTo>
                      <a:pt x="269"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9" y="360"/>
                    </a:lnTo>
                    <a:lnTo>
                      <a:pt x="269" y="357"/>
                    </a:lnTo>
                    <a:lnTo>
                      <a:pt x="277" y="349"/>
                    </a:lnTo>
                    <a:lnTo>
                      <a:pt x="277" y="352"/>
                    </a:lnTo>
                    <a:lnTo>
                      <a:pt x="281" y="336"/>
                    </a:lnTo>
                    <a:lnTo>
                      <a:pt x="285" y="334"/>
                    </a:lnTo>
                    <a:lnTo>
                      <a:pt x="290" y="334"/>
                    </a:lnTo>
                    <a:lnTo>
                      <a:pt x="298" y="334"/>
                    </a:lnTo>
                    <a:lnTo>
                      <a:pt x="290" y="336"/>
                    </a:lnTo>
                    <a:lnTo>
                      <a:pt x="294" y="328"/>
                    </a:lnTo>
                    <a:lnTo>
                      <a:pt x="294" y="326"/>
                    </a:lnTo>
                    <a:lnTo>
                      <a:pt x="298" y="323"/>
                    </a:lnTo>
                    <a:lnTo>
                      <a:pt x="302" y="323"/>
                    </a:lnTo>
                    <a:lnTo>
                      <a:pt x="306" y="323"/>
                    </a:lnTo>
                    <a:lnTo>
                      <a:pt x="311" y="323"/>
                    </a:lnTo>
                    <a:lnTo>
                      <a:pt x="311" y="326"/>
                    </a:lnTo>
                    <a:lnTo>
                      <a:pt x="311" y="328"/>
                    </a:lnTo>
                    <a:lnTo>
                      <a:pt x="311" y="331"/>
                    </a:lnTo>
                    <a:close/>
                    <a:moveTo>
                      <a:pt x="239" y="444"/>
                    </a:moveTo>
                    <a:lnTo>
                      <a:pt x="235" y="444"/>
                    </a:lnTo>
                    <a:lnTo>
                      <a:pt x="239" y="444"/>
                    </a:lnTo>
                    <a:lnTo>
                      <a:pt x="235" y="452"/>
                    </a:lnTo>
                    <a:lnTo>
                      <a:pt x="227" y="460"/>
                    </a:lnTo>
                    <a:lnTo>
                      <a:pt x="227" y="457"/>
                    </a:lnTo>
                    <a:lnTo>
                      <a:pt x="222" y="473"/>
                    </a:lnTo>
                    <a:lnTo>
                      <a:pt x="214" y="481"/>
                    </a:lnTo>
                    <a:lnTo>
                      <a:pt x="210" y="489"/>
                    </a:lnTo>
                    <a:lnTo>
                      <a:pt x="206" y="496"/>
                    </a:lnTo>
                    <a:lnTo>
                      <a:pt x="197" y="510"/>
                    </a:lnTo>
                    <a:lnTo>
                      <a:pt x="197" y="512"/>
                    </a:lnTo>
                    <a:lnTo>
                      <a:pt x="193" y="515"/>
                    </a:lnTo>
                    <a:lnTo>
                      <a:pt x="189" y="515"/>
                    </a:lnTo>
                    <a:lnTo>
                      <a:pt x="185" y="515"/>
                    </a:lnTo>
                    <a:lnTo>
                      <a:pt x="185" y="512"/>
                    </a:lnTo>
                    <a:lnTo>
                      <a:pt x="180" y="512"/>
                    </a:lnTo>
                    <a:lnTo>
                      <a:pt x="180" y="510"/>
                    </a:lnTo>
                    <a:lnTo>
                      <a:pt x="180" y="507"/>
                    </a:lnTo>
                    <a:lnTo>
                      <a:pt x="185" y="507"/>
                    </a:lnTo>
                    <a:lnTo>
                      <a:pt x="180" y="507"/>
                    </a:lnTo>
                    <a:lnTo>
                      <a:pt x="189" y="491"/>
                    </a:lnTo>
                    <a:lnTo>
                      <a:pt x="197" y="483"/>
                    </a:lnTo>
                    <a:lnTo>
                      <a:pt x="197" y="486"/>
                    </a:lnTo>
                    <a:lnTo>
                      <a:pt x="197" y="478"/>
                    </a:lnTo>
                    <a:lnTo>
                      <a:pt x="197" y="475"/>
                    </a:lnTo>
                    <a:lnTo>
                      <a:pt x="206" y="470"/>
                    </a:lnTo>
                    <a:lnTo>
                      <a:pt x="210" y="454"/>
                    </a:lnTo>
                    <a:lnTo>
                      <a:pt x="214" y="454"/>
                    </a:lnTo>
                    <a:lnTo>
                      <a:pt x="218" y="447"/>
                    </a:lnTo>
                    <a:lnTo>
                      <a:pt x="218" y="449"/>
                    </a:lnTo>
                    <a:lnTo>
                      <a:pt x="222" y="441"/>
                    </a:lnTo>
                    <a:lnTo>
                      <a:pt x="222" y="439"/>
                    </a:lnTo>
                    <a:lnTo>
                      <a:pt x="222" y="436"/>
                    </a:lnTo>
                    <a:lnTo>
                      <a:pt x="227" y="436"/>
                    </a:lnTo>
                    <a:lnTo>
                      <a:pt x="231" y="436"/>
                    </a:lnTo>
                    <a:lnTo>
                      <a:pt x="235" y="436"/>
                    </a:lnTo>
                    <a:lnTo>
                      <a:pt x="235" y="439"/>
                    </a:lnTo>
                    <a:lnTo>
                      <a:pt x="239" y="439"/>
                    </a:lnTo>
                    <a:lnTo>
                      <a:pt x="239" y="441"/>
                    </a:lnTo>
                    <a:lnTo>
                      <a:pt x="239" y="444"/>
                    </a:lnTo>
                    <a:close/>
                    <a:moveTo>
                      <a:pt x="168" y="559"/>
                    </a:moveTo>
                    <a:lnTo>
                      <a:pt x="151" y="599"/>
                    </a:lnTo>
                    <a:lnTo>
                      <a:pt x="143" y="607"/>
                    </a:lnTo>
                    <a:lnTo>
                      <a:pt x="143" y="615"/>
                    </a:lnTo>
                    <a:lnTo>
                      <a:pt x="138" y="615"/>
                    </a:lnTo>
                    <a:lnTo>
                      <a:pt x="134" y="622"/>
                    </a:lnTo>
                    <a:lnTo>
                      <a:pt x="134" y="620"/>
                    </a:lnTo>
                    <a:lnTo>
                      <a:pt x="130" y="630"/>
                    </a:lnTo>
                    <a:lnTo>
                      <a:pt x="126" y="633"/>
                    </a:lnTo>
                    <a:lnTo>
                      <a:pt x="122"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4"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3925" name="Group 248">
              <a:extLst>
                <a:ext uri="{FF2B5EF4-FFF2-40B4-BE49-F238E27FC236}">
                  <a16:creationId xmlns:a16="http://schemas.microsoft.com/office/drawing/2014/main" id="{03C7A10B-C4D7-4124-AC5A-3F1556977330}"/>
                </a:ext>
              </a:extLst>
            </p:cNvPr>
            <p:cNvGrpSpPr>
              <a:grpSpLocks/>
            </p:cNvGrpSpPr>
            <p:nvPr/>
          </p:nvGrpSpPr>
          <p:grpSpPr bwMode="auto">
            <a:xfrm>
              <a:off x="2476" y="4209"/>
              <a:ext cx="6622" cy="2781"/>
              <a:chOff x="2476" y="4209"/>
              <a:chExt cx="6622" cy="2781"/>
            </a:xfrm>
          </p:grpSpPr>
          <p:grpSp>
            <p:nvGrpSpPr>
              <p:cNvPr id="123926" name="Group 249">
                <a:extLst>
                  <a:ext uri="{FF2B5EF4-FFF2-40B4-BE49-F238E27FC236}">
                    <a16:creationId xmlns:a16="http://schemas.microsoft.com/office/drawing/2014/main" id="{1A2AD60B-ED25-4E00-9E31-137620CF5FB6}"/>
                  </a:ext>
                </a:extLst>
              </p:cNvPr>
              <p:cNvGrpSpPr>
                <a:grpSpLocks/>
              </p:cNvGrpSpPr>
              <p:nvPr/>
            </p:nvGrpSpPr>
            <p:grpSpPr bwMode="auto">
              <a:xfrm>
                <a:off x="4252" y="4989"/>
                <a:ext cx="3042" cy="1404"/>
                <a:chOff x="4252" y="4989"/>
                <a:chExt cx="3042" cy="1404"/>
              </a:xfrm>
            </p:grpSpPr>
            <p:grpSp>
              <p:nvGrpSpPr>
                <p:cNvPr id="123947" name="Group 250">
                  <a:extLst>
                    <a:ext uri="{FF2B5EF4-FFF2-40B4-BE49-F238E27FC236}">
                      <a16:creationId xmlns:a16="http://schemas.microsoft.com/office/drawing/2014/main" id="{80472F9E-8E83-492E-9E6B-D09C19F96BD6}"/>
                    </a:ext>
                  </a:extLst>
                </p:cNvPr>
                <p:cNvGrpSpPr>
                  <a:grpSpLocks/>
                </p:cNvGrpSpPr>
                <p:nvPr/>
              </p:nvGrpSpPr>
              <p:grpSpPr bwMode="auto">
                <a:xfrm>
                  <a:off x="4252" y="4989"/>
                  <a:ext cx="1524" cy="1375"/>
                  <a:chOff x="4252" y="4989"/>
                  <a:chExt cx="1524" cy="1375"/>
                </a:xfrm>
              </p:grpSpPr>
              <p:sp>
                <p:nvSpPr>
                  <p:cNvPr id="123951" name="Line 251">
                    <a:extLst>
                      <a:ext uri="{FF2B5EF4-FFF2-40B4-BE49-F238E27FC236}">
                        <a16:creationId xmlns:a16="http://schemas.microsoft.com/office/drawing/2014/main" id="{6EEFE0B1-2F50-4884-8DDF-B629549C2ACF}"/>
                      </a:ext>
                    </a:extLst>
                  </p:cNvPr>
                  <p:cNvSpPr>
                    <a:spLocks noChangeShapeType="1"/>
                  </p:cNvSpPr>
                  <p:nvPr/>
                </p:nvSpPr>
                <p:spPr bwMode="auto">
                  <a:xfrm flipV="1">
                    <a:off x="4270" y="5022"/>
                    <a:ext cx="0" cy="873"/>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2" name="Freeform 252">
                    <a:extLst>
                      <a:ext uri="{FF2B5EF4-FFF2-40B4-BE49-F238E27FC236}">
                        <a16:creationId xmlns:a16="http://schemas.microsoft.com/office/drawing/2014/main" id="{66BDFBFA-B742-484E-A0CC-55376849969D}"/>
                      </a:ext>
                    </a:extLst>
                  </p:cNvPr>
                  <p:cNvSpPr>
                    <a:spLocks/>
                  </p:cNvSpPr>
                  <p:nvPr/>
                </p:nvSpPr>
                <p:spPr bwMode="auto">
                  <a:xfrm>
                    <a:off x="4252" y="4989"/>
                    <a:ext cx="1524" cy="1375"/>
                  </a:xfrm>
                  <a:custGeom>
                    <a:avLst/>
                    <a:gdLst>
                      <a:gd name="T0" fmla="*/ 0 w 1524"/>
                      <a:gd name="T1" fmla="*/ 0 h 1375"/>
                      <a:gd name="T2" fmla="*/ 302 w 1524"/>
                      <a:gd name="T3" fmla="*/ 471 h 1375"/>
                      <a:gd name="T4" fmla="*/ 636 w 1524"/>
                      <a:gd name="T5" fmla="*/ 1056 h 1375"/>
                      <a:gd name="T6" fmla="*/ 938 w 1524"/>
                      <a:gd name="T7" fmla="*/ 1308 h 1375"/>
                      <a:gd name="T8" fmla="*/ 1172 w 1524"/>
                      <a:gd name="T9" fmla="*/ 1308 h 1375"/>
                      <a:gd name="T10" fmla="*/ 1524 w 1524"/>
                      <a:gd name="T11" fmla="*/ 906 h 1375"/>
                      <a:gd name="T12" fmla="*/ 0 60000 65536"/>
                      <a:gd name="T13" fmla="*/ 0 60000 65536"/>
                      <a:gd name="T14" fmla="*/ 0 60000 65536"/>
                      <a:gd name="T15" fmla="*/ 0 60000 65536"/>
                      <a:gd name="T16" fmla="*/ 0 60000 65536"/>
                      <a:gd name="T17" fmla="*/ 0 60000 65536"/>
                      <a:gd name="T18" fmla="*/ 0 w 1524"/>
                      <a:gd name="T19" fmla="*/ 0 h 1375"/>
                      <a:gd name="T20" fmla="*/ 1524 w 1524"/>
                      <a:gd name="T21" fmla="*/ 1375 h 1375"/>
                    </a:gdLst>
                    <a:ahLst/>
                    <a:cxnLst>
                      <a:cxn ang="T12">
                        <a:pos x="T0" y="T1"/>
                      </a:cxn>
                      <a:cxn ang="T13">
                        <a:pos x="T2" y="T3"/>
                      </a:cxn>
                      <a:cxn ang="T14">
                        <a:pos x="T4" y="T5"/>
                      </a:cxn>
                      <a:cxn ang="T15">
                        <a:pos x="T6" y="T7"/>
                      </a:cxn>
                      <a:cxn ang="T16">
                        <a:pos x="T8" y="T9"/>
                      </a:cxn>
                      <a:cxn ang="T17">
                        <a:pos x="T10" y="T11"/>
                      </a:cxn>
                    </a:cxnLst>
                    <a:rect l="T18" t="T19" r="T20" b="T21"/>
                    <a:pathLst>
                      <a:path w="1524" h="1375">
                        <a:moveTo>
                          <a:pt x="0" y="0"/>
                        </a:moveTo>
                        <a:cubicBezTo>
                          <a:pt x="98" y="147"/>
                          <a:pt x="196" y="295"/>
                          <a:pt x="302" y="471"/>
                        </a:cubicBezTo>
                        <a:cubicBezTo>
                          <a:pt x="408" y="647"/>
                          <a:pt x="530" y="917"/>
                          <a:pt x="636" y="1056"/>
                        </a:cubicBezTo>
                        <a:cubicBezTo>
                          <a:pt x="742" y="1195"/>
                          <a:pt x="849" y="1266"/>
                          <a:pt x="938" y="1308"/>
                        </a:cubicBezTo>
                        <a:cubicBezTo>
                          <a:pt x="1027" y="1350"/>
                          <a:pt x="1074" y="1375"/>
                          <a:pt x="1172" y="1308"/>
                        </a:cubicBezTo>
                        <a:cubicBezTo>
                          <a:pt x="1270" y="1241"/>
                          <a:pt x="1397" y="1073"/>
                          <a:pt x="1524" y="906"/>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3948" name="Group 253">
                  <a:extLst>
                    <a:ext uri="{FF2B5EF4-FFF2-40B4-BE49-F238E27FC236}">
                      <a16:creationId xmlns:a16="http://schemas.microsoft.com/office/drawing/2014/main" id="{84FA0582-75DB-404C-BDDE-E6C6E3A05999}"/>
                    </a:ext>
                  </a:extLst>
                </p:cNvPr>
                <p:cNvGrpSpPr>
                  <a:grpSpLocks/>
                </p:cNvGrpSpPr>
                <p:nvPr/>
              </p:nvGrpSpPr>
              <p:grpSpPr bwMode="auto">
                <a:xfrm>
                  <a:off x="5770" y="5018"/>
                  <a:ext cx="1524" cy="1375"/>
                  <a:chOff x="4252" y="4989"/>
                  <a:chExt cx="1524" cy="1375"/>
                </a:xfrm>
              </p:grpSpPr>
              <p:sp>
                <p:nvSpPr>
                  <p:cNvPr id="123949" name="Line 254">
                    <a:extLst>
                      <a:ext uri="{FF2B5EF4-FFF2-40B4-BE49-F238E27FC236}">
                        <a16:creationId xmlns:a16="http://schemas.microsoft.com/office/drawing/2014/main" id="{ADDADB72-EF99-495E-8CED-754686FFCFAD}"/>
                      </a:ext>
                    </a:extLst>
                  </p:cNvPr>
                  <p:cNvSpPr>
                    <a:spLocks noChangeShapeType="1"/>
                  </p:cNvSpPr>
                  <p:nvPr/>
                </p:nvSpPr>
                <p:spPr bwMode="auto">
                  <a:xfrm flipV="1">
                    <a:off x="4270" y="5022"/>
                    <a:ext cx="0" cy="87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Freeform 255">
                    <a:extLst>
                      <a:ext uri="{FF2B5EF4-FFF2-40B4-BE49-F238E27FC236}">
                        <a16:creationId xmlns:a16="http://schemas.microsoft.com/office/drawing/2014/main" id="{37F39243-3F56-44C4-9D65-C79DF864F584}"/>
                      </a:ext>
                    </a:extLst>
                  </p:cNvPr>
                  <p:cNvSpPr>
                    <a:spLocks/>
                  </p:cNvSpPr>
                  <p:nvPr/>
                </p:nvSpPr>
                <p:spPr bwMode="auto">
                  <a:xfrm>
                    <a:off x="4252" y="4989"/>
                    <a:ext cx="1524" cy="1375"/>
                  </a:xfrm>
                  <a:custGeom>
                    <a:avLst/>
                    <a:gdLst>
                      <a:gd name="T0" fmla="*/ 0 w 1524"/>
                      <a:gd name="T1" fmla="*/ 0 h 1375"/>
                      <a:gd name="T2" fmla="*/ 302 w 1524"/>
                      <a:gd name="T3" fmla="*/ 471 h 1375"/>
                      <a:gd name="T4" fmla="*/ 636 w 1524"/>
                      <a:gd name="T5" fmla="*/ 1056 h 1375"/>
                      <a:gd name="T6" fmla="*/ 938 w 1524"/>
                      <a:gd name="T7" fmla="*/ 1308 h 1375"/>
                      <a:gd name="T8" fmla="*/ 1172 w 1524"/>
                      <a:gd name="T9" fmla="*/ 1308 h 1375"/>
                      <a:gd name="T10" fmla="*/ 1524 w 1524"/>
                      <a:gd name="T11" fmla="*/ 906 h 1375"/>
                      <a:gd name="T12" fmla="*/ 0 60000 65536"/>
                      <a:gd name="T13" fmla="*/ 0 60000 65536"/>
                      <a:gd name="T14" fmla="*/ 0 60000 65536"/>
                      <a:gd name="T15" fmla="*/ 0 60000 65536"/>
                      <a:gd name="T16" fmla="*/ 0 60000 65536"/>
                      <a:gd name="T17" fmla="*/ 0 60000 65536"/>
                      <a:gd name="T18" fmla="*/ 0 w 1524"/>
                      <a:gd name="T19" fmla="*/ 0 h 1375"/>
                      <a:gd name="T20" fmla="*/ 1524 w 1524"/>
                      <a:gd name="T21" fmla="*/ 1375 h 1375"/>
                    </a:gdLst>
                    <a:ahLst/>
                    <a:cxnLst>
                      <a:cxn ang="T12">
                        <a:pos x="T0" y="T1"/>
                      </a:cxn>
                      <a:cxn ang="T13">
                        <a:pos x="T2" y="T3"/>
                      </a:cxn>
                      <a:cxn ang="T14">
                        <a:pos x="T4" y="T5"/>
                      </a:cxn>
                      <a:cxn ang="T15">
                        <a:pos x="T6" y="T7"/>
                      </a:cxn>
                      <a:cxn ang="T16">
                        <a:pos x="T8" y="T9"/>
                      </a:cxn>
                      <a:cxn ang="T17">
                        <a:pos x="T10" y="T11"/>
                      </a:cxn>
                    </a:cxnLst>
                    <a:rect l="T18" t="T19" r="T20" b="T21"/>
                    <a:pathLst>
                      <a:path w="1524" h="1375">
                        <a:moveTo>
                          <a:pt x="0" y="0"/>
                        </a:moveTo>
                        <a:cubicBezTo>
                          <a:pt x="98" y="147"/>
                          <a:pt x="196" y="295"/>
                          <a:pt x="302" y="471"/>
                        </a:cubicBezTo>
                        <a:cubicBezTo>
                          <a:pt x="408" y="647"/>
                          <a:pt x="530" y="917"/>
                          <a:pt x="636" y="1056"/>
                        </a:cubicBezTo>
                        <a:cubicBezTo>
                          <a:pt x="742" y="1195"/>
                          <a:pt x="849" y="1266"/>
                          <a:pt x="938" y="1308"/>
                        </a:cubicBezTo>
                        <a:cubicBezTo>
                          <a:pt x="1027" y="1350"/>
                          <a:pt x="1074" y="1375"/>
                          <a:pt x="1172" y="1308"/>
                        </a:cubicBezTo>
                        <a:cubicBezTo>
                          <a:pt x="1270" y="1241"/>
                          <a:pt x="1397" y="1073"/>
                          <a:pt x="1524" y="906"/>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23927" name="Group 256">
                <a:extLst>
                  <a:ext uri="{FF2B5EF4-FFF2-40B4-BE49-F238E27FC236}">
                    <a16:creationId xmlns:a16="http://schemas.microsoft.com/office/drawing/2014/main" id="{6685A886-38B4-4581-B272-766D0AADFAFA}"/>
                  </a:ext>
                </a:extLst>
              </p:cNvPr>
              <p:cNvGrpSpPr>
                <a:grpSpLocks/>
              </p:cNvGrpSpPr>
              <p:nvPr/>
            </p:nvGrpSpPr>
            <p:grpSpPr bwMode="auto">
              <a:xfrm>
                <a:off x="2476" y="4209"/>
                <a:ext cx="6622" cy="2781"/>
                <a:chOff x="2476" y="4209"/>
                <a:chExt cx="6622" cy="2781"/>
              </a:xfrm>
            </p:grpSpPr>
            <p:grpSp>
              <p:nvGrpSpPr>
                <p:cNvPr id="123928" name="Group 257">
                  <a:extLst>
                    <a:ext uri="{FF2B5EF4-FFF2-40B4-BE49-F238E27FC236}">
                      <a16:creationId xmlns:a16="http://schemas.microsoft.com/office/drawing/2014/main" id="{C41C1EAF-0886-4834-AE6A-C84A95EBDBB8}"/>
                    </a:ext>
                  </a:extLst>
                </p:cNvPr>
                <p:cNvGrpSpPr>
                  <a:grpSpLocks/>
                </p:cNvGrpSpPr>
                <p:nvPr/>
              </p:nvGrpSpPr>
              <p:grpSpPr bwMode="auto">
                <a:xfrm>
                  <a:off x="2618" y="4578"/>
                  <a:ext cx="6480" cy="1500"/>
                  <a:chOff x="2688" y="1200"/>
                  <a:chExt cx="2592" cy="720"/>
                </a:xfrm>
              </p:grpSpPr>
              <p:grpSp>
                <p:nvGrpSpPr>
                  <p:cNvPr id="123941" name="Group 258">
                    <a:extLst>
                      <a:ext uri="{FF2B5EF4-FFF2-40B4-BE49-F238E27FC236}">
                        <a16:creationId xmlns:a16="http://schemas.microsoft.com/office/drawing/2014/main" id="{08AA615E-EAAC-4C11-9672-983077B9AB27}"/>
                      </a:ext>
                    </a:extLst>
                  </p:cNvPr>
                  <p:cNvGrpSpPr>
                    <a:grpSpLocks/>
                  </p:cNvGrpSpPr>
                  <p:nvPr/>
                </p:nvGrpSpPr>
                <p:grpSpPr bwMode="auto">
                  <a:xfrm>
                    <a:off x="2688" y="1200"/>
                    <a:ext cx="2592" cy="720"/>
                    <a:chOff x="3072" y="1152"/>
                    <a:chExt cx="2592" cy="960"/>
                  </a:xfrm>
                </p:grpSpPr>
                <p:grpSp>
                  <p:nvGrpSpPr>
                    <p:cNvPr id="123943" name="Group 259">
                      <a:extLst>
                        <a:ext uri="{FF2B5EF4-FFF2-40B4-BE49-F238E27FC236}">
                          <a16:creationId xmlns:a16="http://schemas.microsoft.com/office/drawing/2014/main" id="{F5BE69D4-7C26-4042-A7C0-48E22A6ABC6A}"/>
                        </a:ext>
                      </a:extLst>
                    </p:cNvPr>
                    <p:cNvGrpSpPr>
                      <a:grpSpLocks/>
                    </p:cNvGrpSpPr>
                    <p:nvPr/>
                  </p:nvGrpSpPr>
                  <p:grpSpPr bwMode="auto">
                    <a:xfrm>
                      <a:off x="3072" y="1152"/>
                      <a:ext cx="2496" cy="960"/>
                      <a:chOff x="3072" y="1152"/>
                      <a:chExt cx="2496" cy="960"/>
                    </a:xfrm>
                  </p:grpSpPr>
                  <p:sp>
                    <p:nvSpPr>
                      <p:cNvPr id="123945" name="Line 260">
                        <a:extLst>
                          <a:ext uri="{FF2B5EF4-FFF2-40B4-BE49-F238E27FC236}">
                            <a16:creationId xmlns:a16="http://schemas.microsoft.com/office/drawing/2014/main" id="{1F27043A-77D6-4A67-99C1-C41F90847139}"/>
                          </a:ext>
                        </a:extLst>
                      </p:cNvPr>
                      <p:cNvSpPr>
                        <a:spLocks noChangeShapeType="1"/>
                      </p:cNvSpPr>
                      <p:nvPr/>
                    </p:nvSpPr>
                    <p:spPr bwMode="auto">
                      <a:xfrm>
                        <a:off x="3072" y="1728"/>
                        <a:ext cx="2496" cy="0"/>
                      </a:xfrm>
                      <a:prstGeom prst="line">
                        <a:avLst/>
                      </a:prstGeom>
                      <a:noFill/>
                      <a:ln w="9525">
                        <a:solidFill>
                          <a:srgbClr val="40458C"/>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946" name="Line 261">
                        <a:extLst>
                          <a:ext uri="{FF2B5EF4-FFF2-40B4-BE49-F238E27FC236}">
                            <a16:creationId xmlns:a16="http://schemas.microsoft.com/office/drawing/2014/main" id="{027F8275-C091-4A66-A8FA-560681C38B9D}"/>
                          </a:ext>
                        </a:extLst>
                      </p:cNvPr>
                      <p:cNvSpPr>
                        <a:spLocks noChangeShapeType="1"/>
                      </p:cNvSpPr>
                      <p:nvPr/>
                    </p:nvSpPr>
                    <p:spPr bwMode="auto">
                      <a:xfrm flipV="1">
                        <a:off x="3264" y="1152"/>
                        <a:ext cx="0" cy="960"/>
                      </a:xfrm>
                      <a:prstGeom prst="line">
                        <a:avLst/>
                      </a:prstGeom>
                      <a:noFill/>
                      <a:ln w="9525">
                        <a:solidFill>
                          <a:srgbClr val="40458C"/>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3944" name="Rectangle 262">
                      <a:extLst>
                        <a:ext uri="{FF2B5EF4-FFF2-40B4-BE49-F238E27FC236}">
                          <a16:creationId xmlns:a16="http://schemas.microsoft.com/office/drawing/2014/main" id="{88098E67-0FA8-439A-B859-56CD5147E73D}"/>
                        </a:ext>
                      </a:extLst>
                    </p:cNvPr>
                    <p:cNvSpPr>
                      <a:spLocks noChangeArrowheads="1"/>
                    </p:cNvSpPr>
                    <p:nvPr/>
                  </p:nvSpPr>
                  <p:spPr bwMode="auto">
                    <a:xfrm>
                      <a:off x="5328" y="1728"/>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latin typeface="宋体" panose="02010600030101010101" pitchFamily="2" charset="-122"/>
                        </a:rPr>
                        <a:t>ωt</a:t>
                      </a:r>
                      <a:endParaRPr kumimoji="0" lang="en-US" altLang="zh-CN" sz="1400">
                        <a:solidFill>
                          <a:srgbClr val="040408"/>
                        </a:solidFill>
                        <a:latin typeface="Times New Roman" panose="02020603050405020304" pitchFamily="18" charset="0"/>
                      </a:endParaRPr>
                    </a:p>
                  </p:txBody>
                </p:sp>
              </p:grpSp>
              <p:sp>
                <p:nvSpPr>
                  <p:cNvPr id="123942" name="Rectangle 263">
                    <a:extLst>
                      <a:ext uri="{FF2B5EF4-FFF2-40B4-BE49-F238E27FC236}">
                        <a16:creationId xmlns:a16="http://schemas.microsoft.com/office/drawing/2014/main" id="{051B24DA-3C93-494D-B922-4C9D16383D9D}"/>
                      </a:ext>
                    </a:extLst>
                  </p:cNvPr>
                  <p:cNvSpPr>
                    <a:spLocks noChangeArrowheads="1"/>
                  </p:cNvSpPr>
                  <p:nvPr/>
                </p:nvSpPr>
                <p:spPr bwMode="auto">
                  <a:xfrm>
                    <a:off x="2688" y="1200"/>
                    <a:ext cx="27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000">
                        <a:solidFill>
                          <a:srgbClr val="000000"/>
                        </a:solidFill>
                        <a:latin typeface="Times New Roman" panose="02020603050405020304" pitchFamily="18" charset="0"/>
                      </a:rPr>
                      <a:t>ud</a:t>
                    </a:r>
                  </a:p>
                </p:txBody>
              </p:sp>
            </p:grpSp>
            <p:grpSp>
              <p:nvGrpSpPr>
                <p:cNvPr id="123929" name="Group 264">
                  <a:extLst>
                    <a:ext uri="{FF2B5EF4-FFF2-40B4-BE49-F238E27FC236}">
                      <a16:creationId xmlns:a16="http://schemas.microsoft.com/office/drawing/2014/main" id="{E8132E0D-53EC-49BC-B93A-32A3AF6352C2}"/>
                    </a:ext>
                  </a:extLst>
                </p:cNvPr>
                <p:cNvGrpSpPr>
                  <a:grpSpLocks/>
                </p:cNvGrpSpPr>
                <p:nvPr/>
              </p:nvGrpSpPr>
              <p:grpSpPr bwMode="auto">
                <a:xfrm>
                  <a:off x="3084" y="4593"/>
                  <a:ext cx="4422" cy="923"/>
                  <a:chOff x="3096" y="4622"/>
                  <a:chExt cx="4422" cy="923"/>
                </a:xfrm>
              </p:grpSpPr>
              <p:sp>
                <p:nvSpPr>
                  <p:cNvPr id="123938" name="Freeform 265">
                    <a:extLst>
                      <a:ext uri="{FF2B5EF4-FFF2-40B4-BE49-F238E27FC236}">
                        <a16:creationId xmlns:a16="http://schemas.microsoft.com/office/drawing/2014/main" id="{C1B69152-F082-40D4-A46F-9191B56681FD}"/>
                      </a:ext>
                    </a:extLst>
                  </p:cNvPr>
                  <p:cNvSpPr>
                    <a:spLocks noEditPoints="1"/>
                  </p:cNvSpPr>
                  <p:nvPr/>
                </p:nvSpPr>
                <p:spPr bwMode="auto">
                  <a:xfrm>
                    <a:off x="3096" y="4665"/>
                    <a:ext cx="1462" cy="853"/>
                  </a:xfrm>
                  <a:custGeom>
                    <a:avLst/>
                    <a:gdLst>
                      <a:gd name="T0" fmla="*/ 1360 w 1411"/>
                      <a:gd name="T1" fmla="*/ 777 h 853"/>
                      <a:gd name="T2" fmla="*/ 1398 w 1411"/>
                      <a:gd name="T3" fmla="*/ 819 h 853"/>
                      <a:gd name="T4" fmla="*/ 1331 w 1411"/>
                      <a:gd name="T5" fmla="*/ 733 h 853"/>
                      <a:gd name="T6" fmla="*/ 1293 w 1411"/>
                      <a:gd name="T7" fmla="*/ 662 h 853"/>
                      <a:gd name="T8" fmla="*/ 1327 w 1411"/>
                      <a:gd name="T9" fmla="*/ 691 h 853"/>
                      <a:gd name="T10" fmla="*/ 1331 w 1411"/>
                      <a:gd name="T11" fmla="*/ 733 h 853"/>
                      <a:gd name="T12" fmla="*/ 1234 w 1411"/>
                      <a:gd name="T13" fmla="*/ 538 h 853"/>
                      <a:gd name="T14" fmla="*/ 1285 w 1411"/>
                      <a:gd name="T15" fmla="*/ 609 h 853"/>
                      <a:gd name="T16" fmla="*/ 1192 w 1411"/>
                      <a:gd name="T17" fmla="*/ 473 h 853"/>
                      <a:gd name="T18" fmla="*/ 1167 w 1411"/>
                      <a:gd name="T19" fmla="*/ 420 h 853"/>
                      <a:gd name="T20" fmla="*/ 1205 w 1411"/>
                      <a:gd name="T21" fmla="*/ 470 h 853"/>
                      <a:gd name="T22" fmla="*/ 1133 w 1411"/>
                      <a:gd name="T23" fmla="*/ 376 h 853"/>
                      <a:gd name="T24" fmla="*/ 1091 w 1411"/>
                      <a:gd name="T25" fmla="*/ 318 h 853"/>
                      <a:gd name="T26" fmla="*/ 1121 w 1411"/>
                      <a:gd name="T27" fmla="*/ 336 h 853"/>
                      <a:gd name="T28" fmla="*/ 1146 w 1411"/>
                      <a:gd name="T29" fmla="*/ 378 h 853"/>
                      <a:gd name="T30" fmla="*/ 1045 w 1411"/>
                      <a:gd name="T31" fmla="*/ 258 h 853"/>
                      <a:gd name="T32" fmla="*/ 1016 w 1411"/>
                      <a:gd name="T33" fmla="*/ 210 h 853"/>
                      <a:gd name="T34" fmla="*/ 1016 w 1411"/>
                      <a:gd name="T35" fmla="*/ 200 h 853"/>
                      <a:gd name="T36" fmla="*/ 1054 w 1411"/>
                      <a:gd name="T37" fmla="*/ 242 h 853"/>
                      <a:gd name="T38" fmla="*/ 1058 w 1411"/>
                      <a:gd name="T39" fmla="*/ 268 h 853"/>
                      <a:gd name="T40" fmla="*/ 953 w 1411"/>
                      <a:gd name="T41" fmla="*/ 137 h 853"/>
                      <a:gd name="T42" fmla="*/ 919 w 1411"/>
                      <a:gd name="T43" fmla="*/ 108 h 853"/>
                      <a:gd name="T44" fmla="*/ 940 w 1411"/>
                      <a:gd name="T45" fmla="*/ 111 h 853"/>
                      <a:gd name="T46" fmla="*/ 974 w 1411"/>
                      <a:gd name="T47" fmla="*/ 147 h 853"/>
                      <a:gd name="T48" fmla="*/ 877 w 1411"/>
                      <a:gd name="T49" fmla="*/ 69 h 853"/>
                      <a:gd name="T50" fmla="*/ 840 w 1411"/>
                      <a:gd name="T51" fmla="*/ 48 h 853"/>
                      <a:gd name="T52" fmla="*/ 802 w 1411"/>
                      <a:gd name="T53" fmla="*/ 27 h 853"/>
                      <a:gd name="T54" fmla="*/ 840 w 1411"/>
                      <a:gd name="T55" fmla="*/ 37 h 853"/>
                      <a:gd name="T56" fmla="*/ 877 w 1411"/>
                      <a:gd name="T57" fmla="*/ 58 h 853"/>
                      <a:gd name="T58" fmla="*/ 747 w 1411"/>
                      <a:gd name="T59" fmla="*/ 11 h 853"/>
                      <a:gd name="T60" fmla="*/ 655 w 1411"/>
                      <a:gd name="T61" fmla="*/ 8 h 853"/>
                      <a:gd name="T62" fmla="*/ 743 w 1411"/>
                      <a:gd name="T63" fmla="*/ 11 h 853"/>
                      <a:gd name="T64" fmla="*/ 562 w 1411"/>
                      <a:gd name="T65" fmla="*/ 53 h 853"/>
                      <a:gd name="T66" fmla="*/ 529 w 1411"/>
                      <a:gd name="T67" fmla="*/ 74 h 853"/>
                      <a:gd name="T68" fmla="*/ 504 w 1411"/>
                      <a:gd name="T69" fmla="*/ 79 h 853"/>
                      <a:gd name="T70" fmla="*/ 533 w 1411"/>
                      <a:gd name="T71" fmla="*/ 55 h 853"/>
                      <a:gd name="T72" fmla="*/ 571 w 1411"/>
                      <a:gd name="T73" fmla="*/ 34 h 853"/>
                      <a:gd name="T74" fmla="*/ 474 w 1411"/>
                      <a:gd name="T75" fmla="*/ 126 h 853"/>
                      <a:gd name="T76" fmla="*/ 437 w 1411"/>
                      <a:gd name="T77" fmla="*/ 158 h 853"/>
                      <a:gd name="T78" fmla="*/ 411 w 1411"/>
                      <a:gd name="T79" fmla="*/ 179 h 853"/>
                      <a:gd name="T80" fmla="*/ 432 w 1411"/>
                      <a:gd name="T81" fmla="*/ 153 h 853"/>
                      <a:gd name="T82" fmla="*/ 462 w 1411"/>
                      <a:gd name="T83" fmla="*/ 116 h 853"/>
                      <a:gd name="T84" fmla="*/ 386 w 1411"/>
                      <a:gd name="T85" fmla="*/ 223 h 853"/>
                      <a:gd name="T86" fmla="*/ 348 w 1411"/>
                      <a:gd name="T87" fmla="*/ 273 h 853"/>
                      <a:gd name="T88" fmla="*/ 336 w 1411"/>
                      <a:gd name="T89" fmla="*/ 271 h 853"/>
                      <a:gd name="T90" fmla="*/ 374 w 1411"/>
                      <a:gd name="T91" fmla="*/ 216 h 853"/>
                      <a:gd name="T92" fmla="*/ 306 w 1411"/>
                      <a:gd name="T93" fmla="*/ 334 h 853"/>
                      <a:gd name="T94" fmla="*/ 269 w 1411"/>
                      <a:gd name="T95" fmla="*/ 391 h 853"/>
                      <a:gd name="T96" fmla="*/ 264 w 1411"/>
                      <a:gd name="T97" fmla="*/ 373 h 853"/>
                      <a:gd name="T98" fmla="*/ 302 w 1411"/>
                      <a:gd name="T99" fmla="*/ 323 h 853"/>
                      <a:gd name="T100" fmla="*/ 222 w 1411"/>
                      <a:gd name="T101" fmla="*/ 473 h 853"/>
                      <a:gd name="T102" fmla="*/ 185 w 1411"/>
                      <a:gd name="T103" fmla="*/ 512 h 853"/>
                      <a:gd name="T104" fmla="*/ 214 w 1411"/>
                      <a:gd name="T105" fmla="*/ 454 h 853"/>
                      <a:gd name="T106" fmla="*/ 168 w 1411"/>
                      <a:gd name="T107" fmla="*/ 559 h 853"/>
                      <a:gd name="T108" fmla="*/ 113 w 1411"/>
                      <a:gd name="T109" fmla="*/ 630 h 853"/>
                      <a:gd name="T110" fmla="*/ 159 w 1411"/>
                      <a:gd name="T111" fmla="*/ 554 h 853"/>
                      <a:gd name="T112" fmla="*/ 71 w 1411"/>
                      <a:gd name="T113" fmla="*/ 746 h 853"/>
                      <a:gd name="T114" fmla="*/ 75 w 1411"/>
                      <a:gd name="T115" fmla="*/ 698 h 853"/>
                      <a:gd name="T116" fmla="*/ 105 w 1411"/>
                      <a:gd name="T117" fmla="*/ 677 h 853"/>
                      <a:gd name="T118" fmla="*/ 0 w 1411"/>
                      <a:gd name="T119" fmla="*/ 840 h 853"/>
                      <a:gd name="T120" fmla="*/ 42 w 1411"/>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1"/>
                      <a:gd name="T184" fmla="*/ 0 h 853"/>
                      <a:gd name="T185" fmla="*/ 1411 w 1411"/>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1" h="853">
                        <a:moveTo>
                          <a:pt x="1394" y="851"/>
                        </a:moveTo>
                        <a:lnTo>
                          <a:pt x="1390" y="835"/>
                        </a:lnTo>
                        <a:lnTo>
                          <a:pt x="1390" y="838"/>
                        </a:lnTo>
                        <a:lnTo>
                          <a:pt x="1385" y="830"/>
                        </a:lnTo>
                        <a:lnTo>
                          <a:pt x="1381" y="827"/>
                        </a:lnTo>
                        <a:lnTo>
                          <a:pt x="1381" y="822"/>
                        </a:lnTo>
                        <a:lnTo>
                          <a:pt x="1373" y="814"/>
                        </a:lnTo>
                        <a:lnTo>
                          <a:pt x="1369" y="798"/>
                        </a:lnTo>
                        <a:lnTo>
                          <a:pt x="1369" y="801"/>
                        </a:lnTo>
                        <a:lnTo>
                          <a:pt x="1360" y="793"/>
                        </a:lnTo>
                        <a:lnTo>
                          <a:pt x="1360" y="790"/>
                        </a:lnTo>
                        <a:lnTo>
                          <a:pt x="1360" y="780"/>
                        </a:lnTo>
                        <a:lnTo>
                          <a:pt x="1360" y="777"/>
                        </a:lnTo>
                        <a:lnTo>
                          <a:pt x="1360" y="775"/>
                        </a:lnTo>
                        <a:lnTo>
                          <a:pt x="1364" y="775"/>
                        </a:lnTo>
                        <a:lnTo>
                          <a:pt x="1369" y="775"/>
                        </a:lnTo>
                        <a:lnTo>
                          <a:pt x="1373" y="775"/>
                        </a:lnTo>
                        <a:lnTo>
                          <a:pt x="1373" y="777"/>
                        </a:lnTo>
                        <a:lnTo>
                          <a:pt x="1373" y="780"/>
                        </a:lnTo>
                        <a:lnTo>
                          <a:pt x="1377" y="790"/>
                        </a:lnTo>
                        <a:lnTo>
                          <a:pt x="1377" y="788"/>
                        </a:lnTo>
                        <a:lnTo>
                          <a:pt x="1381" y="796"/>
                        </a:lnTo>
                        <a:lnTo>
                          <a:pt x="1390" y="811"/>
                        </a:lnTo>
                        <a:lnTo>
                          <a:pt x="1390" y="809"/>
                        </a:lnTo>
                        <a:lnTo>
                          <a:pt x="1394" y="817"/>
                        </a:lnTo>
                        <a:lnTo>
                          <a:pt x="1398" y="819"/>
                        </a:lnTo>
                        <a:lnTo>
                          <a:pt x="1398" y="824"/>
                        </a:lnTo>
                        <a:lnTo>
                          <a:pt x="1406" y="832"/>
                        </a:lnTo>
                        <a:lnTo>
                          <a:pt x="1411" y="848"/>
                        </a:lnTo>
                        <a:lnTo>
                          <a:pt x="1411" y="851"/>
                        </a:lnTo>
                        <a:lnTo>
                          <a:pt x="1406" y="853"/>
                        </a:lnTo>
                        <a:lnTo>
                          <a:pt x="1402" y="853"/>
                        </a:lnTo>
                        <a:lnTo>
                          <a:pt x="1398" y="853"/>
                        </a:lnTo>
                        <a:lnTo>
                          <a:pt x="1394" y="853"/>
                        </a:lnTo>
                        <a:lnTo>
                          <a:pt x="1394" y="851"/>
                        </a:lnTo>
                        <a:close/>
                        <a:moveTo>
                          <a:pt x="1331" y="733"/>
                        </a:moveTo>
                        <a:lnTo>
                          <a:pt x="1327"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6" y="657"/>
                        </a:lnTo>
                        <a:lnTo>
                          <a:pt x="1310" y="659"/>
                        </a:lnTo>
                        <a:lnTo>
                          <a:pt x="1310" y="662"/>
                        </a:lnTo>
                        <a:lnTo>
                          <a:pt x="1314" y="662"/>
                        </a:lnTo>
                        <a:lnTo>
                          <a:pt x="1318" y="677"/>
                        </a:lnTo>
                        <a:lnTo>
                          <a:pt x="1327" y="683"/>
                        </a:lnTo>
                        <a:lnTo>
                          <a:pt x="1327" y="685"/>
                        </a:lnTo>
                        <a:lnTo>
                          <a:pt x="1327" y="693"/>
                        </a:lnTo>
                        <a:lnTo>
                          <a:pt x="1327" y="691"/>
                        </a:lnTo>
                        <a:lnTo>
                          <a:pt x="1335" y="698"/>
                        </a:lnTo>
                        <a:lnTo>
                          <a:pt x="1339" y="709"/>
                        </a:lnTo>
                        <a:lnTo>
                          <a:pt x="1343" y="722"/>
                        </a:lnTo>
                        <a:lnTo>
                          <a:pt x="1339" y="719"/>
                        </a:lnTo>
                        <a:lnTo>
                          <a:pt x="1348" y="727"/>
                        </a:lnTo>
                        <a:lnTo>
                          <a:pt x="1348" y="730"/>
                        </a:lnTo>
                        <a:lnTo>
                          <a:pt x="1348" y="733"/>
                        </a:lnTo>
                        <a:lnTo>
                          <a:pt x="1343" y="735"/>
                        </a:lnTo>
                        <a:lnTo>
                          <a:pt x="1339" y="735"/>
                        </a:lnTo>
                        <a:lnTo>
                          <a:pt x="1335" y="735"/>
                        </a:lnTo>
                        <a:lnTo>
                          <a:pt x="1331" y="733"/>
                        </a:lnTo>
                        <a:close/>
                        <a:moveTo>
                          <a:pt x="1268" y="615"/>
                        </a:moveTo>
                        <a:lnTo>
                          <a:pt x="1268" y="615"/>
                        </a:lnTo>
                        <a:lnTo>
                          <a:pt x="1259" y="599"/>
                        </a:lnTo>
                        <a:lnTo>
                          <a:pt x="1264" y="599"/>
                        </a:lnTo>
                        <a:lnTo>
                          <a:pt x="1255" y="594"/>
                        </a:lnTo>
                        <a:lnTo>
                          <a:pt x="1255" y="591"/>
                        </a:lnTo>
                        <a:lnTo>
                          <a:pt x="1247" y="578"/>
                        </a:lnTo>
                        <a:lnTo>
                          <a:pt x="1243" y="570"/>
                        </a:lnTo>
                        <a:lnTo>
                          <a:pt x="1230" y="544"/>
                        </a:lnTo>
                        <a:lnTo>
                          <a:pt x="1230" y="541"/>
                        </a:lnTo>
                        <a:lnTo>
                          <a:pt x="1234" y="538"/>
                        </a:lnTo>
                        <a:lnTo>
                          <a:pt x="1238" y="538"/>
                        </a:lnTo>
                        <a:lnTo>
                          <a:pt x="1243" y="538"/>
                        </a:lnTo>
                        <a:lnTo>
                          <a:pt x="1247" y="541"/>
                        </a:lnTo>
                        <a:lnTo>
                          <a:pt x="1259" y="567"/>
                        </a:lnTo>
                        <a:lnTo>
                          <a:pt x="1255" y="565"/>
                        </a:lnTo>
                        <a:lnTo>
                          <a:pt x="1264" y="573"/>
                        </a:lnTo>
                        <a:lnTo>
                          <a:pt x="1272" y="588"/>
                        </a:lnTo>
                        <a:lnTo>
                          <a:pt x="1268" y="588"/>
                        </a:lnTo>
                        <a:lnTo>
                          <a:pt x="1276" y="596"/>
                        </a:lnTo>
                        <a:lnTo>
                          <a:pt x="1285" y="612"/>
                        </a:lnTo>
                        <a:lnTo>
                          <a:pt x="1285" y="609"/>
                        </a:lnTo>
                        <a:lnTo>
                          <a:pt x="1285" y="612"/>
                        </a:lnTo>
                        <a:lnTo>
                          <a:pt x="1285"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80" y="457"/>
                        </a:lnTo>
                        <a:lnTo>
                          <a:pt x="1180" y="460"/>
                        </a:lnTo>
                        <a:lnTo>
                          <a:pt x="1175" y="452"/>
                        </a:lnTo>
                        <a:lnTo>
                          <a:pt x="1167" y="436"/>
                        </a:lnTo>
                        <a:lnTo>
                          <a:pt x="1163" y="431"/>
                        </a:lnTo>
                        <a:lnTo>
                          <a:pt x="1163" y="428"/>
                        </a:lnTo>
                        <a:lnTo>
                          <a:pt x="1159" y="428"/>
                        </a:lnTo>
                        <a:lnTo>
                          <a:pt x="1159"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1"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8"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8" y="210"/>
                        </a:lnTo>
                        <a:lnTo>
                          <a:pt x="1008" y="208"/>
                        </a:lnTo>
                        <a:lnTo>
                          <a:pt x="1008" y="205"/>
                        </a:lnTo>
                        <a:lnTo>
                          <a:pt x="1008" y="202"/>
                        </a:lnTo>
                        <a:lnTo>
                          <a:pt x="1008"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6" y="158"/>
                        </a:lnTo>
                        <a:lnTo>
                          <a:pt x="961" y="155"/>
                        </a:lnTo>
                        <a:lnTo>
                          <a:pt x="953" y="139"/>
                        </a:lnTo>
                        <a:lnTo>
                          <a:pt x="961" y="145"/>
                        </a:lnTo>
                        <a:lnTo>
                          <a:pt x="957" y="145"/>
                        </a:lnTo>
                        <a:lnTo>
                          <a:pt x="953" y="142"/>
                        </a:lnTo>
                        <a:lnTo>
                          <a:pt x="949" y="139"/>
                        </a:lnTo>
                        <a:lnTo>
                          <a:pt x="945" y="132"/>
                        </a:lnTo>
                        <a:lnTo>
                          <a:pt x="953" y="137"/>
                        </a:lnTo>
                        <a:lnTo>
                          <a:pt x="949" y="137"/>
                        </a:lnTo>
                        <a:lnTo>
                          <a:pt x="940" y="134"/>
                        </a:lnTo>
                        <a:lnTo>
                          <a:pt x="940" y="132"/>
                        </a:lnTo>
                        <a:lnTo>
                          <a:pt x="932" y="118"/>
                        </a:lnTo>
                        <a:lnTo>
                          <a:pt x="940" y="121"/>
                        </a:lnTo>
                        <a:lnTo>
                          <a:pt x="936" y="121"/>
                        </a:lnTo>
                        <a:lnTo>
                          <a:pt x="928" y="121"/>
                        </a:lnTo>
                        <a:lnTo>
                          <a:pt x="928" y="118"/>
                        </a:lnTo>
                        <a:lnTo>
                          <a:pt x="924" y="111"/>
                        </a:lnTo>
                        <a:lnTo>
                          <a:pt x="932" y="113"/>
                        </a:lnTo>
                        <a:lnTo>
                          <a:pt x="928" y="113"/>
                        </a:lnTo>
                        <a:lnTo>
                          <a:pt x="924" y="113"/>
                        </a:lnTo>
                        <a:lnTo>
                          <a:pt x="919" y="111"/>
                        </a:lnTo>
                        <a:lnTo>
                          <a:pt x="919" y="108"/>
                        </a:lnTo>
                        <a:lnTo>
                          <a:pt x="919" y="105"/>
                        </a:lnTo>
                        <a:lnTo>
                          <a:pt x="924"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5" y="113"/>
                        </a:lnTo>
                        <a:lnTo>
                          <a:pt x="949" y="116"/>
                        </a:lnTo>
                        <a:lnTo>
                          <a:pt x="957" y="129"/>
                        </a:lnTo>
                        <a:lnTo>
                          <a:pt x="949" y="126"/>
                        </a:lnTo>
                        <a:lnTo>
                          <a:pt x="953" y="126"/>
                        </a:lnTo>
                        <a:lnTo>
                          <a:pt x="957" y="126"/>
                        </a:lnTo>
                        <a:lnTo>
                          <a:pt x="961" y="129"/>
                        </a:lnTo>
                        <a:lnTo>
                          <a:pt x="966" y="137"/>
                        </a:lnTo>
                        <a:lnTo>
                          <a:pt x="957" y="134"/>
                        </a:lnTo>
                        <a:lnTo>
                          <a:pt x="961" y="134"/>
                        </a:lnTo>
                        <a:lnTo>
                          <a:pt x="970" y="134"/>
                        </a:lnTo>
                        <a:lnTo>
                          <a:pt x="970" y="137"/>
                        </a:lnTo>
                        <a:lnTo>
                          <a:pt x="978" y="153"/>
                        </a:lnTo>
                        <a:lnTo>
                          <a:pt x="970" y="147"/>
                        </a:lnTo>
                        <a:lnTo>
                          <a:pt x="974" y="147"/>
                        </a:lnTo>
                        <a:lnTo>
                          <a:pt x="982" y="150"/>
                        </a:lnTo>
                        <a:lnTo>
                          <a:pt x="982" y="153"/>
                        </a:lnTo>
                        <a:lnTo>
                          <a:pt x="987" y="160"/>
                        </a:lnTo>
                        <a:lnTo>
                          <a:pt x="987"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1" y="66"/>
                        </a:lnTo>
                        <a:lnTo>
                          <a:pt x="856" y="61"/>
                        </a:lnTo>
                        <a:lnTo>
                          <a:pt x="865" y="63"/>
                        </a:lnTo>
                        <a:lnTo>
                          <a:pt x="861" y="63"/>
                        </a:lnTo>
                        <a:lnTo>
                          <a:pt x="856" y="61"/>
                        </a:lnTo>
                        <a:lnTo>
                          <a:pt x="852" y="61"/>
                        </a:lnTo>
                        <a:lnTo>
                          <a:pt x="848" y="53"/>
                        </a:lnTo>
                        <a:lnTo>
                          <a:pt x="852" y="55"/>
                        </a:lnTo>
                        <a:lnTo>
                          <a:pt x="848" y="55"/>
                        </a:lnTo>
                        <a:lnTo>
                          <a:pt x="844" y="55"/>
                        </a:lnTo>
                        <a:lnTo>
                          <a:pt x="840" y="53"/>
                        </a:lnTo>
                        <a:lnTo>
                          <a:pt x="835" y="45"/>
                        </a:lnTo>
                        <a:lnTo>
                          <a:pt x="840" y="48"/>
                        </a:lnTo>
                        <a:lnTo>
                          <a:pt x="835" y="48"/>
                        </a:lnTo>
                        <a:lnTo>
                          <a:pt x="831" y="48"/>
                        </a:lnTo>
                        <a:lnTo>
                          <a:pt x="827" y="45"/>
                        </a:lnTo>
                        <a:lnTo>
                          <a:pt x="819" y="37"/>
                        </a:lnTo>
                        <a:lnTo>
                          <a:pt x="827" y="40"/>
                        </a:lnTo>
                        <a:lnTo>
                          <a:pt x="819"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9" y="24"/>
                        </a:lnTo>
                        <a:lnTo>
                          <a:pt x="823" y="27"/>
                        </a:lnTo>
                        <a:lnTo>
                          <a:pt x="827" y="34"/>
                        </a:lnTo>
                        <a:lnTo>
                          <a:pt x="819" y="29"/>
                        </a:lnTo>
                        <a:lnTo>
                          <a:pt x="827" y="29"/>
                        </a:lnTo>
                        <a:lnTo>
                          <a:pt x="831" y="29"/>
                        </a:lnTo>
                        <a:lnTo>
                          <a:pt x="835" y="32"/>
                        </a:lnTo>
                        <a:lnTo>
                          <a:pt x="844" y="40"/>
                        </a:lnTo>
                        <a:lnTo>
                          <a:pt x="835" y="37"/>
                        </a:lnTo>
                        <a:lnTo>
                          <a:pt x="840" y="37"/>
                        </a:lnTo>
                        <a:lnTo>
                          <a:pt x="844" y="37"/>
                        </a:lnTo>
                        <a:lnTo>
                          <a:pt x="848" y="40"/>
                        </a:lnTo>
                        <a:lnTo>
                          <a:pt x="856" y="48"/>
                        </a:lnTo>
                        <a:lnTo>
                          <a:pt x="848" y="45"/>
                        </a:lnTo>
                        <a:lnTo>
                          <a:pt x="852" y="45"/>
                        </a:lnTo>
                        <a:lnTo>
                          <a:pt x="856" y="45"/>
                        </a:lnTo>
                        <a:lnTo>
                          <a:pt x="861" y="48"/>
                        </a:lnTo>
                        <a:lnTo>
                          <a:pt x="869" y="55"/>
                        </a:lnTo>
                        <a:lnTo>
                          <a:pt x="861" y="53"/>
                        </a:lnTo>
                        <a:lnTo>
                          <a:pt x="865" y="53"/>
                        </a:lnTo>
                        <a:lnTo>
                          <a:pt x="869" y="53"/>
                        </a:lnTo>
                        <a:lnTo>
                          <a:pt x="869" y="55"/>
                        </a:lnTo>
                        <a:lnTo>
                          <a:pt x="877" y="61"/>
                        </a:lnTo>
                        <a:lnTo>
                          <a:pt x="869" y="58"/>
                        </a:lnTo>
                        <a:lnTo>
                          <a:pt x="877" y="58"/>
                        </a:lnTo>
                        <a:lnTo>
                          <a:pt x="882" y="61"/>
                        </a:lnTo>
                        <a:lnTo>
                          <a:pt x="890" y="69"/>
                        </a:lnTo>
                        <a:lnTo>
                          <a:pt x="890" y="71"/>
                        </a:lnTo>
                        <a:lnTo>
                          <a:pt x="890" y="74"/>
                        </a:lnTo>
                        <a:lnTo>
                          <a:pt x="886" y="76"/>
                        </a:lnTo>
                        <a:lnTo>
                          <a:pt x="882"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30" y="13"/>
                        </a:lnTo>
                        <a:lnTo>
                          <a:pt x="634" y="11"/>
                        </a:lnTo>
                        <a:lnTo>
                          <a:pt x="634" y="8"/>
                        </a:lnTo>
                        <a:lnTo>
                          <a:pt x="638" y="8"/>
                        </a:lnTo>
                        <a:lnTo>
                          <a:pt x="655" y="8"/>
                        </a:lnTo>
                        <a:lnTo>
                          <a:pt x="646" y="11"/>
                        </a:lnTo>
                        <a:lnTo>
                          <a:pt x="655" y="3"/>
                        </a:lnTo>
                        <a:lnTo>
                          <a:pt x="655" y="0"/>
                        </a:lnTo>
                        <a:lnTo>
                          <a:pt x="659" y="0"/>
                        </a:lnTo>
                        <a:lnTo>
                          <a:pt x="747" y="0"/>
                        </a:lnTo>
                        <a:lnTo>
                          <a:pt x="751" y="0"/>
                        </a:lnTo>
                        <a:lnTo>
                          <a:pt x="756" y="3"/>
                        </a:lnTo>
                        <a:lnTo>
                          <a:pt x="756" y="6"/>
                        </a:lnTo>
                        <a:lnTo>
                          <a:pt x="756" y="8"/>
                        </a:lnTo>
                        <a:lnTo>
                          <a:pt x="756"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9" y="118"/>
                        </a:moveTo>
                        <a:lnTo>
                          <a:pt x="470" y="126"/>
                        </a:lnTo>
                        <a:lnTo>
                          <a:pt x="474" y="126"/>
                        </a:lnTo>
                        <a:lnTo>
                          <a:pt x="470" y="132"/>
                        </a:lnTo>
                        <a:lnTo>
                          <a:pt x="466" y="134"/>
                        </a:lnTo>
                        <a:lnTo>
                          <a:pt x="462" y="137"/>
                        </a:lnTo>
                        <a:lnTo>
                          <a:pt x="453" y="137"/>
                        </a:lnTo>
                        <a:lnTo>
                          <a:pt x="462" y="132"/>
                        </a:lnTo>
                        <a:lnTo>
                          <a:pt x="458" y="139"/>
                        </a:lnTo>
                        <a:lnTo>
                          <a:pt x="458" y="142"/>
                        </a:lnTo>
                        <a:lnTo>
                          <a:pt x="453" y="145"/>
                        </a:lnTo>
                        <a:lnTo>
                          <a:pt x="449" y="145"/>
                        </a:lnTo>
                        <a:lnTo>
                          <a:pt x="453" y="142"/>
                        </a:lnTo>
                        <a:lnTo>
                          <a:pt x="449" y="147"/>
                        </a:lnTo>
                        <a:lnTo>
                          <a:pt x="445" y="155"/>
                        </a:lnTo>
                        <a:lnTo>
                          <a:pt x="445" y="158"/>
                        </a:lnTo>
                        <a:lnTo>
                          <a:pt x="437" y="158"/>
                        </a:lnTo>
                        <a:lnTo>
                          <a:pt x="441" y="155"/>
                        </a:lnTo>
                        <a:lnTo>
                          <a:pt x="437" y="163"/>
                        </a:lnTo>
                        <a:lnTo>
                          <a:pt x="432" y="168"/>
                        </a:lnTo>
                        <a:lnTo>
                          <a:pt x="432" y="171"/>
                        </a:lnTo>
                        <a:lnTo>
                          <a:pt x="424" y="174"/>
                        </a:lnTo>
                        <a:lnTo>
                          <a:pt x="420" y="174"/>
                        </a:lnTo>
                        <a:lnTo>
                          <a:pt x="428" y="168"/>
                        </a:lnTo>
                        <a:lnTo>
                          <a:pt x="424" y="176"/>
                        </a:lnTo>
                        <a:lnTo>
                          <a:pt x="424" y="179"/>
                        </a:lnTo>
                        <a:lnTo>
                          <a:pt x="420" y="179"/>
                        </a:lnTo>
                        <a:lnTo>
                          <a:pt x="416" y="179"/>
                        </a:lnTo>
                        <a:lnTo>
                          <a:pt x="411" y="179"/>
                        </a:lnTo>
                        <a:lnTo>
                          <a:pt x="407" y="176"/>
                        </a:lnTo>
                        <a:lnTo>
                          <a:pt x="407" y="174"/>
                        </a:lnTo>
                        <a:lnTo>
                          <a:pt x="411" y="166"/>
                        </a:lnTo>
                        <a:lnTo>
                          <a:pt x="416" y="163"/>
                        </a:lnTo>
                        <a:lnTo>
                          <a:pt x="420" y="163"/>
                        </a:lnTo>
                        <a:lnTo>
                          <a:pt x="424" y="163"/>
                        </a:lnTo>
                        <a:lnTo>
                          <a:pt x="416" y="166"/>
                        </a:lnTo>
                        <a:lnTo>
                          <a:pt x="420" y="160"/>
                        </a:lnTo>
                        <a:lnTo>
                          <a:pt x="420" y="158"/>
                        </a:lnTo>
                        <a:lnTo>
                          <a:pt x="428" y="150"/>
                        </a:lnTo>
                        <a:lnTo>
                          <a:pt x="432" y="150"/>
                        </a:lnTo>
                        <a:lnTo>
                          <a:pt x="437"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8" y="121"/>
                        </a:lnTo>
                        <a:lnTo>
                          <a:pt x="462" y="116"/>
                        </a:lnTo>
                        <a:lnTo>
                          <a:pt x="466" y="113"/>
                        </a:lnTo>
                        <a:lnTo>
                          <a:pt x="470" y="113"/>
                        </a:lnTo>
                        <a:lnTo>
                          <a:pt x="474" y="113"/>
                        </a:lnTo>
                        <a:lnTo>
                          <a:pt x="479" y="116"/>
                        </a:lnTo>
                        <a:lnTo>
                          <a:pt x="479" y="118"/>
                        </a:lnTo>
                        <a:close/>
                        <a:moveTo>
                          <a:pt x="390" y="218"/>
                        </a:moveTo>
                        <a:lnTo>
                          <a:pt x="390" y="221"/>
                        </a:lnTo>
                        <a:lnTo>
                          <a:pt x="386" y="223"/>
                        </a:lnTo>
                        <a:lnTo>
                          <a:pt x="382" y="226"/>
                        </a:lnTo>
                        <a:lnTo>
                          <a:pt x="378" y="226"/>
                        </a:lnTo>
                        <a:lnTo>
                          <a:pt x="386" y="223"/>
                        </a:lnTo>
                        <a:lnTo>
                          <a:pt x="378" y="229"/>
                        </a:lnTo>
                        <a:lnTo>
                          <a:pt x="378" y="237"/>
                        </a:lnTo>
                        <a:lnTo>
                          <a:pt x="374"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2"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3" y="242"/>
                        </a:lnTo>
                        <a:lnTo>
                          <a:pt x="353" y="239"/>
                        </a:lnTo>
                        <a:lnTo>
                          <a:pt x="361" y="231"/>
                        </a:lnTo>
                        <a:lnTo>
                          <a:pt x="361" y="234"/>
                        </a:lnTo>
                        <a:lnTo>
                          <a:pt x="361" y="226"/>
                        </a:lnTo>
                        <a:lnTo>
                          <a:pt x="365" y="226"/>
                        </a:lnTo>
                        <a:lnTo>
                          <a:pt x="369" y="218"/>
                        </a:lnTo>
                        <a:lnTo>
                          <a:pt x="374" y="216"/>
                        </a:lnTo>
                        <a:lnTo>
                          <a:pt x="378" y="216"/>
                        </a:lnTo>
                        <a:lnTo>
                          <a:pt x="382" y="216"/>
                        </a:lnTo>
                        <a:lnTo>
                          <a:pt x="374" y="218"/>
                        </a:lnTo>
                        <a:lnTo>
                          <a:pt x="374" y="216"/>
                        </a:lnTo>
                        <a:lnTo>
                          <a:pt x="378" y="213"/>
                        </a:lnTo>
                        <a:lnTo>
                          <a:pt x="382" y="213"/>
                        </a:lnTo>
                        <a:lnTo>
                          <a:pt x="386" y="213"/>
                        </a:lnTo>
                        <a:lnTo>
                          <a:pt x="390" y="216"/>
                        </a:lnTo>
                        <a:lnTo>
                          <a:pt x="390" y="218"/>
                        </a:lnTo>
                        <a:close/>
                        <a:moveTo>
                          <a:pt x="311" y="331"/>
                        </a:moveTo>
                        <a:lnTo>
                          <a:pt x="306" y="334"/>
                        </a:lnTo>
                        <a:lnTo>
                          <a:pt x="306" y="331"/>
                        </a:lnTo>
                        <a:lnTo>
                          <a:pt x="306" y="339"/>
                        </a:lnTo>
                        <a:lnTo>
                          <a:pt x="302" y="342"/>
                        </a:lnTo>
                        <a:lnTo>
                          <a:pt x="298" y="344"/>
                        </a:lnTo>
                        <a:lnTo>
                          <a:pt x="290" y="344"/>
                        </a:lnTo>
                        <a:lnTo>
                          <a:pt x="298" y="339"/>
                        </a:lnTo>
                        <a:lnTo>
                          <a:pt x="294" y="355"/>
                        </a:lnTo>
                        <a:lnTo>
                          <a:pt x="290" y="355"/>
                        </a:lnTo>
                        <a:lnTo>
                          <a:pt x="285" y="363"/>
                        </a:lnTo>
                        <a:lnTo>
                          <a:pt x="277" y="376"/>
                        </a:lnTo>
                        <a:lnTo>
                          <a:pt x="277" y="378"/>
                        </a:lnTo>
                        <a:lnTo>
                          <a:pt x="273" y="386"/>
                        </a:lnTo>
                        <a:lnTo>
                          <a:pt x="273" y="384"/>
                        </a:lnTo>
                        <a:lnTo>
                          <a:pt x="269" y="391"/>
                        </a:lnTo>
                        <a:lnTo>
                          <a:pt x="269"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9" y="360"/>
                        </a:lnTo>
                        <a:lnTo>
                          <a:pt x="269" y="357"/>
                        </a:lnTo>
                        <a:lnTo>
                          <a:pt x="277" y="349"/>
                        </a:lnTo>
                        <a:lnTo>
                          <a:pt x="277" y="352"/>
                        </a:lnTo>
                        <a:lnTo>
                          <a:pt x="281" y="336"/>
                        </a:lnTo>
                        <a:lnTo>
                          <a:pt x="285" y="334"/>
                        </a:lnTo>
                        <a:lnTo>
                          <a:pt x="290" y="334"/>
                        </a:lnTo>
                        <a:lnTo>
                          <a:pt x="298" y="334"/>
                        </a:lnTo>
                        <a:lnTo>
                          <a:pt x="290" y="336"/>
                        </a:lnTo>
                        <a:lnTo>
                          <a:pt x="294" y="328"/>
                        </a:lnTo>
                        <a:lnTo>
                          <a:pt x="294" y="326"/>
                        </a:lnTo>
                        <a:lnTo>
                          <a:pt x="298" y="323"/>
                        </a:lnTo>
                        <a:lnTo>
                          <a:pt x="302" y="323"/>
                        </a:lnTo>
                        <a:lnTo>
                          <a:pt x="306" y="323"/>
                        </a:lnTo>
                        <a:lnTo>
                          <a:pt x="311" y="323"/>
                        </a:lnTo>
                        <a:lnTo>
                          <a:pt x="311" y="326"/>
                        </a:lnTo>
                        <a:lnTo>
                          <a:pt x="311" y="328"/>
                        </a:lnTo>
                        <a:lnTo>
                          <a:pt x="311" y="331"/>
                        </a:lnTo>
                        <a:close/>
                        <a:moveTo>
                          <a:pt x="239" y="444"/>
                        </a:moveTo>
                        <a:lnTo>
                          <a:pt x="235" y="444"/>
                        </a:lnTo>
                        <a:lnTo>
                          <a:pt x="239" y="444"/>
                        </a:lnTo>
                        <a:lnTo>
                          <a:pt x="235" y="452"/>
                        </a:lnTo>
                        <a:lnTo>
                          <a:pt x="227" y="460"/>
                        </a:lnTo>
                        <a:lnTo>
                          <a:pt x="227" y="457"/>
                        </a:lnTo>
                        <a:lnTo>
                          <a:pt x="222" y="473"/>
                        </a:lnTo>
                        <a:lnTo>
                          <a:pt x="214" y="481"/>
                        </a:lnTo>
                        <a:lnTo>
                          <a:pt x="210" y="489"/>
                        </a:lnTo>
                        <a:lnTo>
                          <a:pt x="206" y="496"/>
                        </a:lnTo>
                        <a:lnTo>
                          <a:pt x="197" y="510"/>
                        </a:lnTo>
                        <a:lnTo>
                          <a:pt x="197" y="512"/>
                        </a:lnTo>
                        <a:lnTo>
                          <a:pt x="193" y="515"/>
                        </a:lnTo>
                        <a:lnTo>
                          <a:pt x="189" y="515"/>
                        </a:lnTo>
                        <a:lnTo>
                          <a:pt x="185" y="515"/>
                        </a:lnTo>
                        <a:lnTo>
                          <a:pt x="185" y="512"/>
                        </a:lnTo>
                        <a:lnTo>
                          <a:pt x="180" y="512"/>
                        </a:lnTo>
                        <a:lnTo>
                          <a:pt x="180" y="510"/>
                        </a:lnTo>
                        <a:lnTo>
                          <a:pt x="180" y="507"/>
                        </a:lnTo>
                        <a:lnTo>
                          <a:pt x="185" y="507"/>
                        </a:lnTo>
                        <a:lnTo>
                          <a:pt x="180" y="507"/>
                        </a:lnTo>
                        <a:lnTo>
                          <a:pt x="189" y="491"/>
                        </a:lnTo>
                        <a:lnTo>
                          <a:pt x="197" y="483"/>
                        </a:lnTo>
                        <a:lnTo>
                          <a:pt x="197" y="486"/>
                        </a:lnTo>
                        <a:lnTo>
                          <a:pt x="197" y="478"/>
                        </a:lnTo>
                        <a:lnTo>
                          <a:pt x="197" y="475"/>
                        </a:lnTo>
                        <a:lnTo>
                          <a:pt x="206" y="470"/>
                        </a:lnTo>
                        <a:lnTo>
                          <a:pt x="210" y="454"/>
                        </a:lnTo>
                        <a:lnTo>
                          <a:pt x="214" y="454"/>
                        </a:lnTo>
                        <a:lnTo>
                          <a:pt x="218" y="447"/>
                        </a:lnTo>
                        <a:lnTo>
                          <a:pt x="218" y="449"/>
                        </a:lnTo>
                        <a:lnTo>
                          <a:pt x="222" y="441"/>
                        </a:lnTo>
                        <a:lnTo>
                          <a:pt x="222" y="439"/>
                        </a:lnTo>
                        <a:lnTo>
                          <a:pt x="222" y="436"/>
                        </a:lnTo>
                        <a:lnTo>
                          <a:pt x="227" y="436"/>
                        </a:lnTo>
                        <a:lnTo>
                          <a:pt x="231" y="436"/>
                        </a:lnTo>
                        <a:lnTo>
                          <a:pt x="235" y="436"/>
                        </a:lnTo>
                        <a:lnTo>
                          <a:pt x="235" y="439"/>
                        </a:lnTo>
                        <a:lnTo>
                          <a:pt x="239" y="439"/>
                        </a:lnTo>
                        <a:lnTo>
                          <a:pt x="239" y="441"/>
                        </a:lnTo>
                        <a:lnTo>
                          <a:pt x="239" y="444"/>
                        </a:lnTo>
                        <a:close/>
                        <a:moveTo>
                          <a:pt x="168" y="559"/>
                        </a:moveTo>
                        <a:lnTo>
                          <a:pt x="151" y="599"/>
                        </a:lnTo>
                        <a:lnTo>
                          <a:pt x="143" y="607"/>
                        </a:lnTo>
                        <a:lnTo>
                          <a:pt x="143" y="615"/>
                        </a:lnTo>
                        <a:lnTo>
                          <a:pt x="138" y="615"/>
                        </a:lnTo>
                        <a:lnTo>
                          <a:pt x="134" y="622"/>
                        </a:lnTo>
                        <a:lnTo>
                          <a:pt x="134" y="620"/>
                        </a:lnTo>
                        <a:lnTo>
                          <a:pt x="130" y="630"/>
                        </a:lnTo>
                        <a:lnTo>
                          <a:pt x="126" y="633"/>
                        </a:lnTo>
                        <a:lnTo>
                          <a:pt x="122"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4"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939" name="Freeform 266">
                    <a:extLst>
                      <a:ext uri="{FF2B5EF4-FFF2-40B4-BE49-F238E27FC236}">
                        <a16:creationId xmlns:a16="http://schemas.microsoft.com/office/drawing/2014/main" id="{7F6FCDDC-8D20-4CC5-B0F8-BB34D4117230}"/>
                      </a:ext>
                    </a:extLst>
                  </p:cNvPr>
                  <p:cNvSpPr>
                    <a:spLocks noEditPoints="1"/>
                  </p:cNvSpPr>
                  <p:nvPr/>
                </p:nvSpPr>
                <p:spPr bwMode="auto">
                  <a:xfrm>
                    <a:off x="4572" y="4692"/>
                    <a:ext cx="1462" cy="853"/>
                  </a:xfrm>
                  <a:custGeom>
                    <a:avLst/>
                    <a:gdLst>
                      <a:gd name="T0" fmla="*/ 1360 w 1411"/>
                      <a:gd name="T1" fmla="*/ 777 h 853"/>
                      <a:gd name="T2" fmla="*/ 1398 w 1411"/>
                      <a:gd name="T3" fmla="*/ 819 h 853"/>
                      <a:gd name="T4" fmla="*/ 1331 w 1411"/>
                      <a:gd name="T5" fmla="*/ 733 h 853"/>
                      <a:gd name="T6" fmla="*/ 1293 w 1411"/>
                      <a:gd name="T7" fmla="*/ 662 h 853"/>
                      <a:gd name="T8" fmla="*/ 1327 w 1411"/>
                      <a:gd name="T9" fmla="*/ 691 h 853"/>
                      <a:gd name="T10" fmla="*/ 1331 w 1411"/>
                      <a:gd name="T11" fmla="*/ 733 h 853"/>
                      <a:gd name="T12" fmla="*/ 1234 w 1411"/>
                      <a:gd name="T13" fmla="*/ 538 h 853"/>
                      <a:gd name="T14" fmla="*/ 1285 w 1411"/>
                      <a:gd name="T15" fmla="*/ 609 h 853"/>
                      <a:gd name="T16" fmla="*/ 1192 w 1411"/>
                      <a:gd name="T17" fmla="*/ 473 h 853"/>
                      <a:gd name="T18" fmla="*/ 1167 w 1411"/>
                      <a:gd name="T19" fmla="*/ 420 h 853"/>
                      <a:gd name="T20" fmla="*/ 1205 w 1411"/>
                      <a:gd name="T21" fmla="*/ 470 h 853"/>
                      <a:gd name="T22" fmla="*/ 1133 w 1411"/>
                      <a:gd name="T23" fmla="*/ 376 h 853"/>
                      <a:gd name="T24" fmla="*/ 1091 w 1411"/>
                      <a:gd name="T25" fmla="*/ 318 h 853"/>
                      <a:gd name="T26" fmla="*/ 1121 w 1411"/>
                      <a:gd name="T27" fmla="*/ 336 h 853"/>
                      <a:gd name="T28" fmla="*/ 1146 w 1411"/>
                      <a:gd name="T29" fmla="*/ 378 h 853"/>
                      <a:gd name="T30" fmla="*/ 1045 w 1411"/>
                      <a:gd name="T31" fmla="*/ 258 h 853"/>
                      <a:gd name="T32" fmla="*/ 1016 w 1411"/>
                      <a:gd name="T33" fmla="*/ 210 h 853"/>
                      <a:gd name="T34" fmla="*/ 1016 w 1411"/>
                      <a:gd name="T35" fmla="*/ 200 h 853"/>
                      <a:gd name="T36" fmla="*/ 1054 w 1411"/>
                      <a:gd name="T37" fmla="*/ 242 h 853"/>
                      <a:gd name="T38" fmla="*/ 1058 w 1411"/>
                      <a:gd name="T39" fmla="*/ 268 h 853"/>
                      <a:gd name="T40" fmla="*/ 953 w 1411"/>
                      <a:gd name="T41" fmla="*/ 137 h 853"/>
                      <a:gd name="T42" fmla="*/ 919 w 1411"/>
                      <a:gd name="T43" fmla="*/ 108 h 853"/>
                      <a:gd name="T44" fmla="*/ 940 w 1411"/>
                      <a:gd name="T45" fmla="*/ 111 h 853"/>
                      <a:gd name="T46" fmla="*/ 974 w 1411"/>
                      <a:gd name="T47" fmla="*/ 147 h 853"/>
                      <a:gd name="T48" fmla="*/ 877 w 1411"/>
                      <a:gd name="T49" fmla="*/ 69 h 853"/>
                      <a:gd name="T50" fmla="*/ 840 w 1411"/>
                      <a:gd name="T51" fmla="*/ 48 h 853"/>
                      <a:gd name="T52" fmla="*/ 802 w 1411"/>
                      <a:gd name="T53" fmla="*/ 27 h 853"/>
                      <a:gd name="T54" fmla="*/ 840 w 1411"/>
                      <a:gd name="T55" fmla="*/ 37 h 853"/>
                      <a:gd name="T56" fmla="*/ 877 w 1411"/>
                      <a:gd name="T57" fmla="*/ 58 h 853"/>
                      <a:gd name="T58" fmla="*/ 747 w 1411"/>
                      <a:gd name="T59" fmla="*/ 11 h 853"/>
                      <a:gd name="T60" fmla="*/ 655 w 1411"/>
                      <a:gd name="T61" fmla="*/ 8 h 853"/>
                      <a:gd name="T62" fmla="*/ 743 w 1411"/>
                      <a:gd name="T63" fmla="*/ 11 h 853"/>
                      <a:gd name="T64" fmla="*/ 562 w 1411"/>
                      <a:gd name="T65" fmla="*/ 53 h 853"/>
                      <a:gd name="T66" fmla="*/ 529 w 1411"/>
                      <a:gd name="T67" fmla="*/ 74 h 853"/>
                      <a:gd name="T68" fmla="*/ 504 w 1411"/>
                      <a:gd name="T69" fmla="*/ 79 h 853"/>
                      <a:gd name="T70" fmla="*/ 533 w 1411"/>
                      <a:gd name="T71" fmla="*/ 55 h 853"/>
                      <a:gd name="T72" fmla="*/ 571 w 1411"/>
                      <a:gd name="T73" fmla="*/ 34 h 853"/>
                      <a:gd name="T74" fmla="*/ 474 w 1411"/>
                      <a:gd name="T75" fmla="*/ 126 h 853"/>
                      <a:gd name="T76" fmla="*/ 437 w 1411"/>
                      <a:gd name="T77" fmla="*/ 158 h 853"/>
                      <a:gd name="T78" fmla="*/ 411 w 1411"/>
                      <a:gd name="T79" fmla="*/ 179 h 853"/>
                      <a:gd name="T80" fmla="*/ 432 w 1411"/>
                      <a:gd name="T81" fmla="*/ 153 h 853"/>
                      <a:gd name="T82" fmla="*/ 462 w 1411"/>
                      <a:gd name="T83" fmla="*/ 116 h 853"/>
                      <a:gd name="T84" fmla="*/ 386 w 1411"/>
                      <a:gd name="T85" fmla="*/ 223 h 853"/>
                      <a:gd name="T86" fmla="*/ 348 w 1411"/>
                      <a:gd name="T87" fmla="*/ 273 h 853"/>
                      <a:gd name="T88" fmla="*/ 336 w 1411"/>
                      <a:gd name="T89" fmla="*/ 271 h 853"/>
                      <a:gd name="T90" fmla="*/ 374 w 1411"/>
                      <a:gd name="T91" fmla="*/ 216 h 853"/>
                      <a:gd name="T92" fmla="*/ 306 w 1411"/>
                      <a:gd name="T93" fmla="*/ 334 h 853"/>
                      <a:gd name="T94" fmla="*/ 269 w 1411"/>
                      <a:gd name="T95" fmla="*/ 391 h 853"/>
                      <a:gd name="T96" fmla="*/ 264 w 1411"/>
                      <a:gd name="T97" fmla="*/ 373 h 853"/>
                      <a:gd name="T98" fmla="*/ 302 w 1411"/>
                      <a:gd name="T99" fmla="*/ 323 h 853"/>
                      <a:gd name="T100" fmla="*/ 222 w 1411"/>
                      <a:gd name="T101" fmla="*/ 473 h 853"/>
                      <a:gd name="T102" fmla="*/ 185 w 1411"/>
                      <a:gd name="T103" fmla="*/ 512 h 853"/>
                      <a:gd name="T104" fmla="*/ 214 w 1411"/>
                      <a:gd name="T105" fmla="*/ 454 h 853"/>
                      <a:gd name="T106" fmla="*/ 168 w 1411"/>
                      <a:gd name="T107" fmla="*/ 559 h 853"/>
                      <a:gd name="T108" fmla="*/ 113 w 1411"/>
                      <a:gd name="T109" fmla="*/ 630 h 853"/>
                      <a:gd name="T110" fmla="*/ 159 w 1411"/>
                      <a:gd name="T111" fmla="*/ 554 h 853"/>
                      <a:gd name="T112" fmla="*/ 71 w 1411"/>
                      <a:gd name="T113" fmla="*/ 746 h 853"/>
                      <a:gd name="T114" fmla="*/ 75 w 1411"/>
                      <a:gd name="T115" fmla="*/ 698 h 853"/>
                      <a:gd name="T116" fmla="*/ 105 w 1411"/>
                      <a:gd name="T117" fmla="*/ 677 h 853"/>
                      <a:gd name="T118" fmla="*/ 0 w 1411"/>
                      <a:gd name="T119" fmla="*/ 840 h 853"/>
                      <a:gd name="T120" fmla="*/ 42 w 1411"/>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1"/>
                      <a:gd name="T184" fmla="*/ 0 h 853"/>
                      <a:gd name="T185" fmla="*/ 1411 w 1411"/>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1" h="853">
                        <a:moveTo>
                          <a:pt x="1394" y="851"/>
                        </a:moveTo>
                        <a:lnTo>
                          <a:pt x="1390" y="835"/>
                        </a:lnTo>
                        <a:lnTo>
                          <a:pt x="1390" y="838"/>
                        </a:lnTo>
                        <a:lnTo>
                          <a:pt x="1385" y="830"/>
                        </a:lnTo>
                        <a:lnTo>
                          <a:pt x="1381" y="827"/>
                        </a:lnTo>
                        <a:lnTo>
                          <a:pt x="1381" y="822"/>
                        </a:lnTo>
                        <a:lnTo>
                          <a:pt x="1373" y="814"/>
                        </a:lnTo>
                        <a:lnTo>
                          <a:pt x="1369" y="798"/>
                        </a:lnTo>
                        <a:lnTo>
                          <a:pt x="1369" y="801"/>
                        </a:lnTo>
                        <a:lnTo>
                          <a:pt x="1360" y="793"/>
                        </a:lnTo>
                        <a:lnTo>
                          <a:pt x="1360" y="790"/>
                        </a:lnTo>
                        <a:lnTo>
                          <a:pt x="1360" y="780"/>
                        </a:lnTo>
                        <a:lnTo>
                          <a:pt x="1360" y="777"/>
                        </a:lnTo>
                        <a:lnTo>
                          <a:pt x="1360" y="775"/>
                        </a:lnTo>
                        <a:lnTo>
                          <a:pt x="1364" y="775"/>
                        </a:lnTo>
                        <a:lnTo>
                          <a:pt x="1369" y="775"/>
                        </a:lnTo>
                        <a:lnTo>
                          <a:pt x="1373" y="775"/>
                        </a:lnTo>
                        <a:lnTo>
                          <a:pt x="1373" y="777"/>
                        </a:lnTo>
                        <a:lnTo>
                          <a:pt x="1373" y="780"/>
                        </a:lnTo>
                        <a:lnTo>
                          <a:pt x="1377" y="790"/>
                        </a:lnTo>
                        <a:lnTo>
                          <a:pt x="1377" y="788"/>
                        </a:lnTo>
                        <a:lnTo>
                          <a:pt x="1381" y="796"/>
                        </a:lnTo>
                        <a:lnTo>
                          <a:pt x="1390" y="811"/>
                        </a:lnTo>
                        <a:lnTo>
                          <a:pt x="1390" y="809"/>
                        </a:lnTo>
                        <a:lnTo>
                          <a:pt x="1394" y="817"/>
                        </a:lnTo>
                        <a:lnTo>
                          <a:pt x="1398" y="819"/>
                        </a:lnTo>
                        <a:lnTo>
                          <a:pt x="1398" y="824"/>
                        </a:lnTo>
                        <a:lnTo>
                          <a:pt x="1406" y="832"/>
                        </a:lnTo>
                        <a:lnTo>
                          <a:pt x="1411" y="848"/>
                        </a:lnTo>
                        <a:lnTo>
                          <a:pt x="1411" y="851"/>
                        </a:lnTo>
                        <a:lnTo>
                          <a:pt x="1406" y="853"/>
                        </a:lnTo>
                        <a:lnTo>
                          <a:pt x="1402" y="853"/>
                        </a:lnTo>
                        <a:lnTo>
                          <a:pt x="1398" y="853"/>
                        </a:lnTo>
                        <a:lnTo>
                          <a:pt x="1394" y="853"/>
                        </a:lnTo>
                        <a:lnTo>
                          <a:pt x="1394" y="851"/>
                        </a:lnTo>
                        <a:close/>
                        <a:moveTo>
                          <a:pt x="1331" y="733"/>
                        </a:moveTo>
                        <a:lnTo>
                          <a:pt x="1327"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6" y="657"/>
                        </a:lnTo>
                        <a:lnTo>
                          <a:pt x="1310" y="659"/>
                        </a:lnTo>
                        <a:lnTo>
                          <a:pt x="1310" y="662"/>
                        </a:lnTo>
                        <a:lnTo>
                          <a:pt x="1314" y="662"/>
                        </a:lnTo>
                        <a:lnTo>
                          <a:pt x="1318" y="677"/>
                        </a:lnTo>
                        <a:lnTo>
                          <a:pt x="1327" y="683"/>
                        </a:lnTo>
                        <a:lnTo>
                          <a:pt x="1327" y="685"/>
                        </a:lnTo>
                        <a:lnTo>
                          <a:pt x="1327" y="693"/>
                        </a:lnTo>
                        <a:lnTo>
                          <a:pt x="1327" y="691"/>
                        </a:lnTo>
                        <a:lnTo>
                          <a:pt x="1335" y="698"/>
                        </a:lnTo>
                        <a:lnTo>
                          <a:pt x="1339" y="709"/>
                        </a:lnTo>
                        <a:lnTo>
                          <a:pt x="1343" y="722"/>
                        </a:lnTo>
                        <a:lnTo>
                          <a:pt x="1339" y="719"/>
                        </a:lnTo>
                        <a:lnTo>
                          <a:pt x="1348" y="727"/>
                        </a:lnTo>
                        <a:lnTo>
                          <a:pt x="1348" y="730"/>
                        </a:lnTo>
                        <a:lnTo>
                          <a:pt x="1348" y="733"/>
                        </a:lnTo>
                        <a:lnTo>
                          <a:pt x="1343" y="735"/>
                        </a:lnTo>
                        <a:lnTo>
                          <a:pt x="1339" y="735"/>
                        </a:lnTo>
                        <a:lnTo>
                          <a:pt x="1335" y="735"/>
                        </a:lnTo>
                        <a:lnTo>
                          <a:pt x="1331" y="733"/>
                        </a:lnTo>
                        <a:close/>
                        <a:moveTo>
                          <a:pt x="1268" y="615"/>
                        </a:moveTo>
                        <a:lnTo>
                          <a:pt x="1268" y="615"/>
                        </a:lnTo>
                        <a:lnTo>
                          <a:pt x="1259" y="599"/>
                        </a:lnTo>
                        <a:lnTo>
                          <a:pt x="1264" y="599"/>
                        </a:lnTo>
                        <a:lnTo>
                          <a:pt x="1255" y="594"/>
                        </a:lnTo>
                        <a:lnTo>
                          <a:pt x="1255" y="591"/>
                        </a:lnTo>
                        <a:lnTo>
                          <a:pt x="1247" y="578"/>
                        </a:lnTo>
                        <a:lnTo>
                          <a:pt x="1243" y="570"/>
                        </a:lnTo>
                        <a:lnTo>
                          <a:pt x="1230" y="544"/>
                        </a:lnTo>
                        <a:lnTo>
                          <a:pt x="1230" y="541"/>
                        </a:lnTo>
                        <a:lnTo>
                          <a:pt x="1234" y="538"/>
                        </a:lnTo>
                        <a:lnTo>
                          <a:pt x="1238" y="538"/>
                        </a:lnTo>
                        <a:lnTo>
                          <a:pt x="1243" y="538"/>
                        </a:lnTo>
                        <a:lnTo>
                          <a:pt x="1247" y="541"/>
                        </a:lnTo>
                        <a:lnTo>
                          <a:pt x="1259" y="567"/>
                        </a:lnTo>
                        <a:lnTo>
                          <a:pt x="1255" y="565"/>
                        </a:lnTo>
                        <a:lnTo>
                          <a:pt x="1264" y="573"/>
                        </a:lnTo>
                        <a:lnTo>
                          <a:pt x="1272" y="588"/>
                        </a:lnTo>
                        <a:lnTo>
                          <a:pt x="1268" y="588"/>
                        </a:lnTo>
                        <a:lnTo>
                          <a:pt x="1276" y="596"/>
                        </a:lnTo>
                        <a:lnTo>
                          <a:pt x="1285" y="612"/>
                        </a:lnTo>
                        <a:lnTo>
                          <a:pt x="1285" y="609"/>
                        </a:lnTo>
                        <a:lnTo>
                          <a:pt x="1285" y="612"/>
                        </a:lnTo>
                        <a:lnTo>
                          <a:pt x="1285"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80" y="457"/>
                        </a:lnTo>
                        <a:lnTo>
                          <a:pt x="1180" y="460"/>
                        </a:lnTo>
                        <a:lnTo>
                          <a:pt x="1175" y="452"/>
                        </a:lnTo>
                        <a:lnTo>
                          <a:pt x="1167" y="436"/>
                        </a:lnTo>
                        <a:lnTo>
                          <a:pt x="1163" y="431"/>
                        </a:lnTo>
                        <a:lnTo>
                          <a:pt x="1163" y="428"/>
                        </a:lnTo>
                        <a:lnTo>
                          <a:pt x="1159" y="428"/>
                        </a:lnTo>
                        <a:lnTo>
                          <a:pt x="1159"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1"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8"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8" y="210"/>
                        </a:lnTo>
                        <a:lnTo>
                          <a:pt x="1008" y="208"/>
                        </a:lnTo>
                        <a:lnTo>
                          <a:pt x="1008" y="205"/>
                        </a:lnTo>
                        <a:lnTo>
                          <a:pt x="1008" y="202"/>
                        </a:lnTo>
                        <a:lnTo>
                          <a:pt x="1008"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6" y="158"/>
                        </a:lnTo>
                        <a:lnTo>
                          <a:pt x="961" y="155"/>
                        </a:lnTo>
                        <a:lnTo>
                          <a:pt x="953" y="139"/>
                        </a:lnTo>
                        <a:lnTo>
                          <a:pt x="961" y="145"/>
                        </a:lnTo>
                        <a:lnTo>
                          <a:pt x="957" y="145"/>
                        </a:lnTo>
                        <a:lnTo>
                          <a:pt x="953" y="142"/>
                        </a:lnTo>
                        <a:lnTo>
                          <a:pt x="949" y="139"/>
                        </a:lnTo>
                        <a:lnTo>
                          <a:pt x="945" y="132"/>
                        </a:lnTo>
                        <a:lnTo>
                          <a:pt x="953" y="137"/>
                        </a:lnTo>
                        <a:lnTo>
                          <a:pt x="949" y="137"/>
                        </a:lnTo>
                        <a:lnTo>
                          <a:pt x="940" y="134"/>
                        </a:lnTo>
                        <a:lnTo>
                          <a:pt x="940" y="132"/>
                        </a:lnTo>
                        <a:lnTo>
                          <a:pt x="932" y="118"/>
                        </a:lnTo>
                        <a:lnTo>
                          <a:pt x="940" y="121"/>
                        </a:lnTo>
                        <a:lnTo>
                          <a:pt x="936" y="121"/>
                        </a:lnTo>
                        <a:lnTo>
                          <a:pt x="928" y="121"/>
                        </a:lnTo>
                        <a:lnTo>
                          <a:pt x="928" y="118"/>
                        </a:lnTo>
                        <a:lnTo>
                          <a:pt x="924" y="111"/>
                        </a:lnTo>
                        <a:lnTo>
                          <a:pt x="932" y="113"/>
                        </a:lnTo>
                        <a:lnTo>
                          <a:pt x="928" y="113"/>
                        </a:lnTo>
                        <a:lnTo>
                          <a:pt x="924" y="113"/>
                        </a:lnTo>
                        <a:lnTo>
                          <a:pt x="919" y="111"/>
                        </a:lnTo>
                        <a:lnTo>
                          <a:pt x="919" y="108"/>
                        </a:lnTo>
                        <a:lnTo>
                          <a:pt x="919" y="105"/>
                        </a:lnTo>
                        <a:lnTo>
                          <a:pt x="924"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5" y="113"/>
                        </a:lnTo>
                        <a:lnTo>
                          <a:pt x="949" y="116"/>
                        </a:lnTo>
                        <a:lnTo>
                          <a:pt x="957" y="129"/>
                        </a:lnTo>
                        <a:lnTo>
                          <a:pt x="949" y="126"/>
                        </a:lnTo>
                        <a:lnTo>
                          <a:pt x="953" y="126"/>
                        </a:lnTo>
                        <a:lnTo>
                          <a:pt x="957" y="126"/>
                        </a:lnTo>
                        <a:lnTo>
                          <a:pt x="961" y="129"/>
                        </a:lnTo>
                        <a:lnTo>
                          <a:pt x="966" y="137"/>
                        </a:lnTo>
                        <a:lnTo>
                          <a:pt x="957" y="134"/>
                        </a:lnTo>
                        <a:lnTo>
                          <a:pt x="961" y="134"/>
                        </a:lnTo>
                        <a:lnTo>
                          <a:pt x="970" y="134"/>
                        </a:lnTo>
                        <a:lnTo>
                          <a:pt x="970" y="137"/>
                        </a:lnTo>
                        <a:lnTo>
                          <a:pt x="978" y="153"/>
                        </a:lnTo>
                        <a:lnTo>
                          <a:pt x="970" y="147"/>
                        </a:lnTo>
                        <a:lnTo>
                          <a:pt x="974" y="147"/>
                        </a:lnTo>
                        <a:lnTo>
                          <a:pt x="982" y="150"/>
                        </a:lnTo>
                        <a:lnTo>
                          <a:pt x="982" y="153"/>
                        </a:lnTo>
                        <a:lnTo>
                          <a:pt x="987" y="160"/>
                        </a:lnTo>
                        <a:lnTo>
                          <a:pt x="987"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1" y="66"/>
                        </a:lnTo>
                        <a:lnTo>
                          <a:pt x="856" y="61"/>
                        </a:lnTo>
                        <a:lnTo>
                          <a:pt x="865" y="63"/>
                        </a:lnTo>
                        <a:lnTo>
                          <a:pt x="861" y="63"/>
                        </a:lnTo>
                        <a:lnTo>
                          <a:pt x="856" y="61"/>
                        </a:lnTo>
                        <a:lnTo>
                          <a:pt x="852" y="61"/>
                        </a:lnTo>
                        <a:lnTo>
                          <a:pt x="848" y="53"/>
                        </a:lnTo>
                        <a:lnTo>
                          <a:pt x="852" y="55"/>
                        </a:lnTo>
                        <a:lnTo>
                          <a:pt x="848" y="55"/>
                        </a:lnTo>
                        <a:lnTo>
                          <a:pt x="844" y="55"/>
                        </a:lnTo>
                        <a:lnTo>
                          <a:pt x="840" y="53"/>
                        </a:lnTo>
                        <a:lnTo>
                          <a:pt x="835" y="45"/>
                        </a:lnTo>
                        <a:lnTo>
                          <a:pt x="840" y="48"/>
                        </a:lnTo>
                        <a:lnTo>
                          <a:pt x="835" y="48"/>
                        </a:lnTo>
                        <a:lnTo>
                          <a:pt x="831" y="48"/>
                        </a:lnTo>
                        <a:lnTo>
                          <a:pt x="827" y="45"/>
                        </a:lnTo>
                        <a:lnTo>
                          <a:pt x="819" y="37"/>
                        </a:lnTo>
                        <a:lnTo>
                          <a:pt x="827" y="40"/>
                        </a:lnTo>
                        <a:lnTo>
                          <a:pt x="819"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9" y="24"/>
                        </a:lnTo>
                        <a:lnTo>
                          <a:pt x="823" y="27"/>
                        </a:lnTo>
                        <a:lnTo>
                          <a:pt x="827" y="34"/>
                        </a:lnTo>
                        <a:lnTo>
                          <a:pt x="819" y="29"/>
                        </a:lnTo>
                        <a:lnTo>
                          <a:pt x="827" y="29"/>
                        </a:lnTo>
                        <a:lnTo>
                          <a:pt x="831" y="29"/>
                        </a:lnTo>
                        <a:lnTo>
                          <a:pt x="835" y="32"/>
                        </a:lnTo>
                        <a:lnTo>
                          <a:pt x="844" y="40"/>
                        </a:lnTo>
                        <a:lnTo>
                          <a:pt x="835" y="37"/>
                        </a:lnTo>
                        <a:lnTo>
                          <a:pt x="840" y="37"/>
                        </a:lnTo>
                        <a:lnTo>
                          <a:pt x="844" y="37"/>
                        </a:lnTo>
                        <a:lnTo>
                          <a:pt x="848" y="40"/>
                        </a:lnTo>
                        <a:lnTo>
                          <a:pt x="856" y="48"/>
                        </a:lnTo>
                        <a:lnTo>
                          <a:pt x="848" y="45"/>
                        </a:lnTo>
                        <a:lnTo>
                          <a:pt x="852" y="45"/>
                        </a:lnTo>
                        <a:lnTo>
                          <a:pt x="856" y="45"/>
                        </a:lnTo>
                        <a:lnTo>
                          <a:pt x="861" y="48"/>
                        </a:lnTo>
                        <a:lnTo>
                          <a:pt x="869" y="55"/>
                        </a:lnTo>
                        <a:lnTo>
                          <a:pt x="861" y="53"/>
                        </a:lnTo>
                        <a:lnTo>
                          <a:pt x="865" y="53"/>
                        </a:lnTo>
                        <a:lnTo>
                          <a:pt x="869" y="53"/>
                        </a:lnTo>
                        <a:lnTo>
                          <a:pt x="869" y="55"/>
                        </a:lnTo>
                        <a:lnTo>
                          <a:pt x="877" y="61"/>
                        </a:lnTo>
                        <a:lnTo>
                          <a:pt x="869" y="58"/>
                        </a:lnTo>
                        <a:lnTo>
                          <a:pt x="877" y="58"/>
                        </a:lnTo>
                        <a:lnTo>
                          <a:pt x="882" y="61"/>
                        </a:lnTo>
                        <a:lnTo>
                          <a:pt x="890" y="69"/>
                        </a:lnTo>
                        <a:lnTo>
                          <a:pt x="890" y="71"/>
                        </a:lnTo>
                        <a:lnTo>
                          <a:pt x="890" y="74"/>
                        </a:lnTo>
                        <a:lnTo>
                          <a:pt x="886" y="76"/>
                        </a:lnTo>
                        <a:lnTo>
                          <a:pt x="882"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30" y="13"/>
                        </a:lnTo>
                        <a:lnTo>
                          <a:pt x="634" y="11"/>
                        </a:lnTo>
                        <a:lnTo>
                          <a:pt x="634" y="8"/>
                        </a:lnTo>
                        <a:lnTo>
                          <a:pt x="638" y="8"/>
                        </a:lnTo>
                        <a:lnTo>
                          <a:pt x="655" y="8"/>
                        </a:lnTo>
                        <a:lnTo>
                          <a:pt x="646" y="11"/>
                        </a:lnTo>
                        <a:lnTo>
                          <a:pt x="655" y="3"/>
                        </a:lnTo>
                        <a:lnTo>
                          <a:pt x="655" y="0"/>
                        </a:lnTo>
                        <a:lnTo>
                          <a:pt x="659" y="0"/>
                        </a:lnTo>
                        <a:lnTo>
                          <a:pt x="747" y="0"/>
                        </a:lnTo>
                        <a:lnTo>
                          <a:pt x="751" y="0"/>
                        </a:lnTo>
                        <a:lnTo>
                          <a:pt x="756" y="3"/>
                        </a:lnTo>
                        <a:lnTo>
                          <a:pt x="756" y="6"/>
                        </a:lnTo>
                        <a:lnTo>
                          <a:pt x="756" y="8"/>
                        </a:lnTo>
                        <a:lnTo>
                          <a:pt x="756"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9" y="118"/>
                        </a:moveTo>
                        <a:lnTo>
                          <a:pt x="470" y="126"/>
                        </a:lnTo>
                        <a:lnTo>
                          <a:pt x="474" y="126"/>
                        </a:lnTo>
                        <a:lnTo>
                          <a:pt x="470" y="132"/>
                        </a:lnTo>
                        <a:lnTo>
                          <a:pt x="466" y="134"/>
                        </a:lnTo>
                        <a:lnTo>
                          <a:pt x="462" y="137"/>
                        </a:lnTo>
                        <a:lnTo>
                          <a:pt x="453" y="137"/>
                        </a:lnTo>
                        <a:lnTo>
                          <a:pt x="462" y="132"/>
                        </a:lnTo>
                        <a:lnTo>
                          <a:pt x="458" y="139"/>
                        </a:lnTo>
                        <a:lnTo>
                          <a:pt x="458" y="142"/>
                        </a:lnTo>
                        <a:lnTo>
                          <a:pt x="453" y="145"/>
                        </a:lnTo>
                        <a:lnTo>
                          <a:pt x="449" y="145"/>
                        </a:lnTo>
                        <a:lnTo>
                          <a:pt x="453" y="142"/>
                        </a:lnTo>
                        <a:lnTo>
                          <a:pt x="449" y="147"/>
                        </a:lnTo>
                        <a:lnTo>
                          <a:pt x="445" y="155"/>
                        </a:lnTo>
                        <a:lnTo>
                          <a:pt x="445" y="158"/>
                        </a:lnTo>
                        <a:lnTo>
                          <a:pt x="437" y="158"/>
                        </a:lnTo>
                        <a:lnTo>
                          <a:pt x="441" y="155"/>
                        </a:lnTo>
                        <a:lnTo>
                          <a:pt x="437" y="163"/>
                        </a:lnTo>
                        <a:lnTo>
                          <a:pt x="432" y="168"/>
                        </a:lnTo>
                        <a:lnTo>
                          <a:pt x="432" y="171"/>
                        </a:lnTo>
                        <a:lnTo>
                          <a:pt x="424" y="174"/>
                        </a:lnTo>
                        <a:lnTo>
                          <a:pt x="420" y="174"/>
                        </a:lnTo>
                        <a:lnTo>
                          <a:pt x="428" y="168"/>
                        </a:lnTo>
                        <a:lnTo>
                          <a:pt x="424" y="176"/>
                        </a:lnTo>
                        <a:lnTo>
                          <a:pt x="424" y="179"/>
                        </a:lnTo>
                        <a:lnTo>
                          <a:pt x="420" y="179"/>
                        </a:lnTo>
                        <a:lnTo>
                          <a:pt x="416" y="179"/>
                        </a:lnTo>
                        <a:lnTo>
                          <a:pt x="411" y="179"/>
                        </a:lnTo>
                        <a:lnTo>
                          <a:pt x="407" y="176"/>
                        </a:lnTo>
                        <a:lnTo>
                          <a:pt x="407" y="174"/>
                        </a:lnTo>
                        <a:lnTo>
                          <a:pt x="411" y="166"/>
                        </a:lnTo>
                        <a:lnTo>
                          <a:pt x="416" y="163"/>
                        </a:lnTo>
                        <a:lnTo>
                          <a:pt x="420" y="163"/>
                        </a:lnTo>
                        <a:lnTo>
                          <a:pt x="424" y="163"/>
                        </a:lnTo>
                        <a:lnTo>
                          <a:pt x="416" y="166"/>
                        </a:lnTo>
                        <a:lnTo>
                          <a:pt x="420" y="160"/>
                        </a:lnTo>
                        <a:lnTo>
                          <a:pt x="420" y="158"/>
                        </a:lnTo>
                        <a:lnTo>
                          <a:pt x="428" y="150"/>
                        </a:lnTo>
                        <a:lnTo>
                          <a:pt x="432" y="150"/>
                        </a:lnTo>
                        <a:lnTo>
                          <a:pt x="437"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8" y="121"/>
                        </a:lnTo>
                        <a:lnTo>
                          <a:pt x="462" y="116"/>
                        </a:lnTo>
                        <a:lnTo>
                          <a:pt x="466" y="113"/>
                        </a:lnTo>
                        <a:lnTo>
                          <a:pt x="470" y="113"/>
                        </a:lnTo>
                        <a:lnTo>
                          <a:pt x="474" y="113"/>
                        </a:lnTo>
                        <a:lnTo>
                          <a:pt x="479" y="116"/>
                        </a:lnTo>
                        <a:lnTo>
                          <a:pt x="479" y="118"/>
                        </a:lnTo>
                        <a:close/>
                        <a:moveTo>
                          <a:pt x="390" y="218"/>
                        </a:moveTo>
                        <a:lnTo>
                          <a:pt x="390" y="221"/>
                        </a:lnTo>
                        <a:lnTo>
                          <a:pt x="386" y="223"/>
                        </a:lnTo>
                        <a:lnTo>
                          <a:pt x="382" y="226"/>
                        </a:lnTo>
                        <a:lnTo>
                          <a:pt x="378" y="226"/>
                        </a:lnTo>
                        <a:lnTo>
                          <a:pt x="386" y="223"/>
                        </a:lnTo>
                        <a:lnTo>
                          <a:pt x="378" y="229"/>
                        </a:lnTo>
                        <a:lnTo>
                          <a:pt x="378" y="237"/>
                        </a:lnTo>
                        <a:lnTo>
                          <a:pt x="374"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2"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3" y="242"/>
                        </a:lnTo>
                        <a:lnTo>
                          <a:pt x="353" y="239"/>
                        </a:lnTo>
                        <a:lnTo>
                          <a:pt x="361" y="231"/>
                        </a:lnTo>
                        <a:lnTo>
                          <a:pt x="361" y="234"/>
                        </a:lnTo>
                        <a:lnTo>
                          <a:pt x="361" y="226"/>
                        </a:lnTo>
                        <a:lnTo>
                          <a:pt x="365" y="226"/>
                        </a:lnTo>
                        <a:lnTo>
                          <a:pt x="369" y="218"/>
                        </a:lnTo>
                        <a:lnTo>
                          <a:pt x="374" y="216"/>
                        </a:lnTo>
                        <a:lnTo>
                          <a:pt x="378" y="216"/>
                        </a:lnTo>
                        <a:lnTo>
                          <a:pt x="382" y="216"/>
                        </a:lnTo>
                        <a:lnTo>
                          <a:pt x="374" y="218"/>
                        </a:lnTo>
                        <a:lnTo>
                          <a:pt x="374" y="216"/>
                        </a:lnTo>
                        <a:lnTo>
                          <a:pt x="378" y="213"/>
                        </a:lnTo>
                        <a:lnTo>
                          <a:pt x="382" y="213"/>
                        </a:lnTo>
                        <a:lnTo>
                          <a:pt x="386" y="213"/>
                        </a:lnTo>
                        <a:lnTo>
                          <a:pt x="390" y="216"/>
                        </a:lnTo>
                        <a:lnTo>
                          <a:pt x="390" y="218"/>
                        </a:lnTo>
                        <a:close/>
                        <a:moveTo>
                          <a:pt x="311" y="331"/>
                        </a:moveTo>
                        <a:lnTo>
                          <a:pt x="306" y="334"/>
                        </a:lnTo>
                        <a:lnTo>
                          <a:pt x="306" y="331"/>
                        </a:lnTo>
                        <a:lnTo>
                          <a:pt x="306" y="339"/>
                        </a:lnTo>
                        <a:lnTo>
                          <a:pt x="302" y="342"/>
                        </a:lnTo>
                        <a:lnTo>
                          <a:pt x="298" y="344"/>
                        </a:lnTo>
                        <a:lnTo>
                          <a:pt x="290" y="344"/>
                        </a:lnTo>
                        <a:lnTo>
                          <a:pt x="298" y="339"/>
                        </a:lnTo>
                        <a:lnTo>
                          <a:pt x="294" y="355"/>
                        </a:lnTo>
                        <a:lnTo>
                          <a:pt x="290" y="355"/>
                        </a:lnTo>
                        <a:lnTo>
                          <a:pt x="285" y="363"/>
                        </a:lnTo>
                        <a:lnTo>
                          <a:pt x="277" y="376"/>
                        </a:lnTo>
                        <a:lnTo>
                          <a:pt x="277" y="378"/>
                        </a:lnTo>
                        <a:lnTo>
                          <a:pt x="273" y="386"/>
                        </a:lnTo>
                        <a:lnTo>
                          <a:pt x="273" y="384"/>
                        </a:lnTo>
                        <a:lnTo>
                          <a:pt x="269" y="391"/>
                        </a:lnTo>
                        <a:lnTo>
                          <a:pt x="269"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9" y="360"/>
                        </a:lnTo>
                        <a:lnTo>
                          <a:pt x="269" y="357"/>
                        </a:lnTo>
                        <a:lnTo>
                          <a:pt x="277" y="349"/>
                        </a:lnTo>
                        <a:lnTo>
                          <a:pt x="277" y="352"/>
                        </a:lnTo>
                        <a:lnTo>
                          <a:pt x="281" y="336"/>
                        </a:lnTo>
                        <a:lnTo>
                          <a:pt x="285" y="334"/>
                        </a:lnTo>
                        <a:lnTo>
                          <a:pt x="290" y="334"/>
                        </a:lnTo>
                        <a:lnTo>
                          <a:pt x="298" y="334"/>
                        </a:lnTo>
                        <a:lnTo>
                          <a:pt x="290" y="336"/>
                        </a:lnTo>
                        <a:lnTo>
                          <a:pt x="294" y="328"/>
                        </a:lnTo>
                        <a:lnTo>
                          <a:pt x="294" y="326"/>
                        </a:lnTo>
                        <a:lnTo>
                          <a:pt x="298" y="323"/>
                        </a:lnTo>
                        <a:lnTo>
                          <a:pt x="302" y="323"/>
                        </a:lnTo>
                        <a:lnTo>
                          <a:pt x="306" y="323"/>
                        </a:lnTo>
                        <a:lnTo>
                          <a:pt x="311" y="323"/>
                        </a:lnTo>
                        <a:lnTo>
                          <a:pt x="311" y="326"/>
                        </a:lnTo>
                        <a:lnTo>
                          <a:pt x="311" y="328"/>
                        </a:lnTo>
                        <a:lnTo>
                          <a:pt x="311" y="331"/>
                        </a:lnTo>
                        <a:close/>
                        <a:moveTo>
                          <a:pt x="239" y="444"/>
                        </a:moveTo>
                        <a:lnTo>
                          <a:pt x="235" y="444"/>
                        </a:lnTo>
                        <a:lnTo>
                          <a:pt x="239" y="444"/>
                        </a:lnTo>
                        <a:lnTo>
                          <a:pt x="235" y="452"/>
                        </a:lnTo>
                        <a:lnTo>
                          <a:pt x="227" y="460"/>
                        </a:lnTo>
                        <a:lnTo>
                          <a:pt x="227" y="457"/>
                        </a:lnTo>
                        <a:lnTo>
                          <a:pt x="222" y="473"/>
                        </a:lnTo>
                        <a:lnTo>
                          <a:pt x="214" y="481"/>
                        </a:lnTo>
                        <a:lnTo>
                          <a:pt x="210" y="489"/>
                        </a:lnTo>
                        <a:lnTo>
                          <a:pt x="206" y="496"/>
                        </a:lnTo>
                        <a:lnTo>
                          <a:pt x="197" y="510"/>
                        </a:lnTo>
                        <a:lnTo>
                          <a:pt x="197" y="512"/>
                        </a:lnTo>
                        <a:lnTo>
                          <a:pt x="193" y="515"/>
                        </a:lnTo>
                        <a:lnTo>
                          <a:pt x="189" y="515"/>
                        </a:lnTo>
                        <a:lnTo>
                          <a:pt x="185" y="515"/>
                        </a:lnTo>
                        <a:lnTo>
                          <a:pt x="185" y="512"/>
                        </a:lnTo>
                        <a:lnTo>
                          <a:pt x="180" y="512"/>
                        </a:lnTo>
                        <a:lnTo>
                          <a:pt x="180" y="510"/>
                        </a:lnTo>
                        <a:lnTo>
                          <a:pt x="180" y="507"/>
                        </a:lnTo>
                        <a:lnTo>
                          <a:pt x="185" y="507"/>
                        </a:lnTo>
                        <a:lnTo>
                          <a:pt x="180" y="507"/>
                        </a:lnTo>
                        <a:lnTo>
                          <a:pt x="189" y="491"/>
                        </a:lnTo>
                        <a:lnTo>
                          <a:pt x="197" y="483"/>
                        </a:lnTo>
                        <a:lnTo>
                          <a:pt x="197" y="486"/>
                        </a:lnTo>
                        <a:lnTo>
                          <a:pt x="197" y="478"/>
                        </a:lnTo>
                        <a:lnTo>
                          <a:pt x="197" y="475"/>
                        </a:lnTo>
                        <a:lnTo>
                          <a:pt x="206" y="470"/>
                        </a:lnTo>
                        <a:lnTo>
                          <a:pt x="210" y="454"/>
                        </a:lnTo>
                        <a:lnTo>
                          <a:pt x="214" y="454"/>
                        </a:lnTo>
                        <a:lnTo>
                          <a:pt x="218" y="447"/>
                        </a:lnTo>
                        <a:lnTo>
                          <a:pt x="218" y="449"/>
                        </a:lnTo>
                        <a:lnTo>
                          <a:pt x="222" y="441"/>
                        </a:lnTo>
                        <a:lnTo>
                          <a:pt x="222" y="439"/>
                        </a:lnTo>
                        <a:lnTo>
                          <a:pt x="222" y="436"/>
                        </a:lnTo>
                        <a:lnTo>
                          <a:pt x="227" y="436"/>
                        </a:lnTo>
                        <a:lnTo>
                          <a:pt x="231" y="436"/>
                        </a:lnTo>
                        <a:lnTo>
                          <a:pt x="235" y="436"/>
                        </a:lnTo>
                        <a:lnTo>
                          <a:pt x="235" y="439"/>
                        </a:lnTo>
                        <a:lnTo>
                          <a:pt x="239" y="439"/>
                        </a:lnTo>
                        <a:lnTo>
                          <a:pt x="239" y="441"/>
                        </a:lnTo>
                        <a:lnTo>
                          <a:pt x="239" y="444"/>
                        </a:lnTo>
                        <a:close/>
                        <a:moveTo>
                          <a:pt x="168" y="559"/>
                        </a:moveTo>
                        <a:lnTo>
                          <a:pt x="151" y="599"/>
                        </a:lnTo>
                        <a:lnTo>
                          <a:pt x="143" y="607"/>
                        </a:lnTo>
                        <a:lnTo>
                          <a:pt x="143" y="615"/>
                        </a:lnTo>
                        <a:lnTo>
                          <a:pt x="138" y="615"/>
                        </a:lnTo>
                        <a:lnTo>
                          <a:pt x="134" y="622"/>
                        </a:lnTo>
                        <a:lnTo>
                          <a:pt x="134" y="620"/>
                        </a:lnTo>
                        <a:lnTo>
                          <a:pt x="130" y="630"/>
                        </a:lnTo>
                        <a:lnTo>
                          <a:pt x="126" y="633"/>
                        </a:lnTo>
                        <a:lnTo>
                          <a:pt x="122"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4"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940" name="Freeform 267">
                    <a:extLst>
                      <a:ext uri="{FF2B5EF4-FFF2-40B4-BE49-F238E27FC236}">
                        <a16:creationId xmlns:a16="http://schemas.microsoft.com/office/drawing/2014/main" id="{2A22D36B-727B-4283-9560-901E6BAD599F}"/>
                      </a:ext>
                    </a:extLst>
                  </p:cNvPr>
                  <p:cNvSpPr>
                    <a:spLocks noEditPoints="1"/>
                  </p:cNvSpPr>
                  <p:nvPr/>
                </p:nvSpPr>
                <p:spPr bwMode="auto">
                  <a:xfrm>
                    <a:off x="6056" y="4622"/>
                    <a:ext cx="1462" cy="853"/>
                  </a:xfrm>
                  <a:custGeom>
                    <a:avLst/>
                    <a:gdLst>
                      <a:gd name="T0" fmla="*/ 1360 w 1411"/>
                      <a:gd name="T1" fmla="*/ 777 h 853"/>
                      <a:gd name="T2" fmla="*/ 1398 w 1411"/>
                      <a:gd name="T3" fmla="*/ 819 h 853"/>
                      <a:gd name="T4" fmla="*/ 1331 w 1411"/>
                      <a:gd name="T5" fmla="*/ 733 h 853"/>
                      <a:gd name="T6" fmla="*/ 1293 w 1411"/>
                      <a:gd name="T7" fmla="*/ 662 h 853"/>
                      <a:gd name="T8" fmla="*/ 1327 w 1411"/>
                      <a:gd name="T9" fmla="*/ 691 h 853"/>
                      <a:gd name="T10" fmla="*/ 1331 w 1411"/>
                      <a:gd name="T11" fmla="*/ 733 h 853"/>
                      <a:gd name="T12" fmla="*/ 1234 w 1411"/>
                      <a:gd name="T13" fmla="*/ 538 h 853"/>
                      <a:gd name="T14" fmla="*/ 1285 w 1411"/>
                      <a:gd name="T15" fmla="*/ 609 h 853"/>
                      <a:gd name="T16" fmla="*/ 1192 w 1411"/>
                      <a:gd name="T17" fmla="*/ 473 h 853"/>
                      <a:gd name="T18" fmla="*/ 1167 w 1411"/>
                      <a:gd name="T19" fmla="*/ 420 h 853"/>
                      <a:gd name="T20" fmla="*/ 1205 w 1411"/>
                      <a:gd name="T21" fmla="*/ 470 h 853"/>
                      <a:gd name="T22" fmla="*/ 1133 w 1411"/>
                      <a:gd name="T23" fmla="*/ 376 h 853"/>
                      <a:gd name="T24" fmla="*/ 1091 w 1411"/>
                      <a:gd name="T25" fmla="*/ 318 h 853"/>
                      <a:gd name="T26" fmla="*/ 1121 w 1411"/>
                      <a:gd name="T27" fmla="*/ 336 h 853"/>
                      <a:gd name="T28" fmla="*/ 1146 w 1411"/>
                      <a:gd name="T29" fmla="*/ 378 h 853"/>
                      <a:gd name="T30" fmla="*/ 1045 w 1411"/>
                      <a:gd name="T31" fmla="*/ 258 h 853"/>
                      <a:gd name="T32" fmla="*/ 1016 w 1411"/>
                      <a:gd name="T33" fmla="*/ 210 h 853"/>
                      <a:gd name="T34" fmla="*/ 1016 w 1411"/>
                      <a:gd name="T35" fmla="*/ 200 h 853"/>
                      <a:gd name="T36" fmla="*/ 1054 w 1411"/>
                      <a:gd name="T37" fmla="*/ 242 h 853"/>
                      <a:gd name="T38" fmla="*/ 1058 w 1411"/>
                      <a:gd name="T39" fmla="*/ 268 h 853"/>
                      <a:gd name="T40" fmla="*/ 953 w 1411"/>
                      <a:gd name="T41" fmla="*/ 137 h 853"/>
                      <a:gd name="T42" fmla="*/ 919 w 1411"/>
                      <a:gd name="T43" fmla="*/ 108 h 853"/>
                      <a:gd name="T44" fmla="*/ 940 w 1411"/>
                      <a:gd name="T45" fmla="*/ 111 h 853"/>
                      <a:gd name="T46" fmla="*/ 974 w 1411"/>
                      <a:gd name="T47" fmla="*/ 147 h 853"/>
                      <a:gd name="T48" fmla="*/ 877 w 1411"/>
                      <a:gd name="T49" fmla="*/ 69 h 853"/>
                      <a:gd name="T50" fmla="*/ 840 w 1411"/>
                      <a:gd name="T51" fmla="*/ 48 h 853"/>
                      <a:gd name="T52" fmla="*/ 802 w 1411"/>
                      <a:gd name="T53" fmla="*/ 27 h 853"/>
                      <a:gd name="T54" fmla="*/ 840 w 1411"/>
                      <a:gd name="T55" fmla="*/ 37 h 853"/>
                      <a:gd name="T56" fmla="*/ 877 w 1411"/>
                      <a:gd name="T57" fmla="*/ 58 h 853"/>
                      <a:gd name="T58" fmla="*/ 747 w 1411"/>
                      <a:gd name="T59" fmla="*/ 11 h 853"/>
                      <a:gd name="T60" fmla="*/ 655 w 1411"/>
                      <a:gd name="T61" fmla="*/ 8 h 853"/>
                      <a:gd name="T62" fmla="*/ 743 w 1411"/>
                      <a:gd name="T63" fmla="*/ 11 h 853"/>
                      <a:gd name="T64" fmla="*/ 562 w 1411"/>
                      <a:gd name="T65" fmla="*/ 53 h 853"/>
                      <a:gd name="T66" fmla="*/ 529 w 1411"/>
                      <a:gd name="T67" fmla="*/ 74 h 853"/>
                      <a:gd name="T68" fmla="*/ 504 w 1411"/>
                      <a:gd name="T69" fmla="*/ 79 h 853"/>
                      <a:gd name="T70" fmla="*/ 533 w 1411"/>
                      <a:gd name="T71" fmla="*/ 55 h 853"/>
                      <a:gd name="T72" fmla="*/ 571 w 1411"/>
                      <a:gd name="T73" fmla="*/ 34 h 853"/>
                      <a:gd name="T74" fmla="*/ 474 w 1411"/>
                      <a:gd name="T75" fmla="*/ 126 h 853"/>
                      <a:gd name="T76" fmla="*/ 437 w 1411"/>
                      <a:gd name="T77" fmla="*/ 158 h 853"/>
                      <a:gd name="T78" fmla="*/ 411 w 1411"/>
                      <a:gd name="T79" fmla="*/ 179 h 853"/>
                      <a:gd name="T80" fmla="*/ 432 w 1411"/>
                      <a:gd name="T81" fmla="*/ 153 h 853"/>
                      <a:gd name="T82" fmla="*/ 462 w 1411"/>
                      <a:gd name="T83" fmla="*/ 116 h 853"/>
                      <a:gd name="T84" fmla="*/ 386 w 1411"/>
                      <a:gd name="T85" fmla="*/ 223 h 853"/>
                      <a:gd name="T86" fmla="*/ 348 w 1411"/>
                      <a:gd name="T87" fmla="*/ 273 h 853"/>
                      <a:gd name="T88" fmla="*/ 336 w 1411"/>
                      <a:gd name="T89" fmla="*/ 271 h 853"/>
                      <a:gd name="T90" fmla="*/ 374 w 1411"/>
                      <a:gd name="T91" fmla="*/ 216 h 853"/>
                      <a:gd name="T92" fmla="*/ 306 w 1411"/>
                      <a:gd name="T93" fmla="*/ 334 h 853"/>
                      <a:gd name="T94" fmla="*/ 269 w 1411"/>
                      <a:gd name="T95" fmla="*/ 391 h 853"/>
                      <a:gd name="T96" fmla="*/ 264 w 1411"/>
                      <a:gd name="T97" fmla="*/ 373 h 853"/>
                      <a:gd name="T98" fmla="*/ 302 w 1411"/>
                      <a:gd name="T99" fmla="*/ 323 h 853"/>
                      <a:gd name="T100" fmla="*/ 222 w 1411"/>
                      <a:gd name="T101" fmla="*/ 473 h 853"/>
                      <a:gd name="T102" fmla="*/ 185 w 1411"/>
                      <a:gd name="T103" fmla="*/ 512 h 853"/>
                      <a:gd name="T104" fmla="*/ 214 w 1411"/>
                      <a:gd name="T105" fmla="*/ 454 h 853"/>
                      <a:gd name="T106" fmla="*/ 168 w 1411"/>
                      <a:gd name="T107" fmla="*/ 559 h 853"/>
                      <a:gd name="T108" fmla="*/ 113 w 1411"/>
                      <a:gd name="T109" fmla="*/ 630 h 853"/>
                      <a:gd name="T110" fmla="*/ 159 w 1411"/>
                      <a:gd name="T111" fmla="*/ 554 h 853"/>
                      <a:gd name="T112" fmla="*/ 71 w 1411"/>
                      <a:gd name="T113" fmla="*/ 746 h 853"/>
                      <a:gd name="T114" fmla="*/ 75 w 1411"/>
                      <a:gd name="T115" fmla="*/ 698 h 853"/>
                      <a:gd name="T116" fmla="*/ 105 w 1411"/>
                      <a:gd name="T117" fmla="*/ 677 h 853"/>
                      <a:gd name="T118" fmla="*/ 0 w 1411"/>
                      <a:gd name="T119" fmla="*/ 840 h 853"/>
                      <a:gd name="T120" fmla="*/ 42 w 1411"/>
                      <a:gd name="T121" fmla="*/ 796 h 8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1"/>
                      <a:gd name="T184" fmla="*/ 0 h 853"/>
                      <a:gd name="T185" fmla="*/ 1411 w 1411"/>
                      <a:gd name="T186" fmla="*/ 853 h 8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1" h="853">
                        <a:moveTo>
                          <a:pt x="1394" y="851"/>
                        </a:moveTo>
                        <a:lnTo>
                          <a:pt x="1390" y="835"/>
                        </a:lnTo>
                        <a:lnTo>
                          <a:pt x="1390" y="838"/>
                        </a:lnTo>
                        <a:lnTo>
                          <a:pt x="1385" y="830"/>
                        </a:lnTo>
                        <a:lnTo>
                          <a:pt x="1381" y="827"/>
                        </a:lnTo>
                        <a:lnTo>
                          <a:pt x="1381" y="822"/>
                        </a:lnTo>
                        <a:lnTo>
                          <a:pt x="1373" y="814"/>
                        </a:lnTo>
                        <a:lnTo>
                          <a:pt x="1369" y="798"/>
                        </a:lnTo>
                        <a:lnTo>
                          <a:pt x="1369" y="801"/>
                        </a:lnTo>
                        <a:lnTo>
                          <a:pt x="1360" y="793"/>
                        </a:lnTo>
                        <a:lnTo>
                          <a:pt x="1360" y="790"/>
                        </a:lnTo>
                        <a:lnTo>
                          <a:pt x="1360" y="780"/>
                        </a:lnTo>
                        <a:lnTo>
                          <a:pt x="1360" y="777"/>
                        </a:lnTo>
                        <a:lnTo>
                          <a:pt x="1360" y="775"/>
                        </a:lnTo>
                        <a:lnTo>
                          <a:pt x="1364" y="775"/>
                        </a:lnTo>
                        <a:lnTo>
                          <a:pt x="1369" y="775"/>
                        </a:lnTo>
                        <a:lnTo>
                          <a:pt x="1373" y="775"/>
                        </a:lnTo>
                        <a:lnTo>
                          <a:pt x="1373" y="777"/>
                        </a:lnTo>
                        <a:lnTo>
                          <a:pt x="1373" y="780"/>
                        </a:lnTo>
                        <a:lnTo>
                          <a:pt x="1377" y="790"/>
                        </a:lnTo>
                        <a:lnTo>
                          <a:pt x="1377" y="788"/>
                        </a:lnTo>
                        <a:lnTo>
                          <a:pt x="1381" y="796"/>
                        </a:lnTo>
                        <a:lnTo>
                          <a:pt x="1390" y="811"/>
                        </a:lnTo>
                        <a:lnTo>
                          <a:pt x="1390" y="809"/>
                        </a:lnTo>
                        <a:lnTo>
                          <a:pt x="1394" y="817"/>
                        </a:lnTo>
                        <a:lnTo>
                          <a:pt x="1398" y="819"/>
                        </a:lnTo>
                        <a:lnTo>
                          <a:pt x="1398" y="824"/>
                        </a:lnTo>
                        <a:lnTo>
                          <a:pt x="1406" y="832"/>
                        </a:lnTo>
                        <a:lnTo>
                          <a:pt x="1411" y="848"/>
                        </a:lnTo>
                        <a:lnTo>
                          <a:pt x="1411" y="851"/>
                        </a:lnTo>
                        <a:lnTo>
                          <a:pt x="1406" y="853"/>
                        </a:lnTo>
                        <a:lnTo>
                          <a:pt x="1402" y="853"/>
                        </a:lnTo>
                        <a:lnTo>
                          <a:pt x="1398" y="853"/>
                        </a:lnTo>
                        <a:lnTo>
                          <a:pt x="1394" y="853"/>
                        </a:lnTo>
                        <a:lnTo>
                          <a:pt x="1394" y="851"/>
                        </a:lnTo>
                        <a:close/>
                        <a:moveTo>
                          <a:pt x="1331" y="733"/>
                        </a:moveTo>
                        <a:lnTo>
                          <a:pt x="1327" y="725"/>
                        </a:lnTo>
                        <a:lnTo>
                          <a:pt x="1322" y="709"/>
                        </a:lnTo>
                        <a:lnTo>
                          <a:pt x="1318" y="701"/>
                        </a:lnTo>
                        <a:lnTo>
                          <a:pt x="1318" y="704"/>
                        </a:lnTo>
                        <a:lnTo>
                          <a:pt x="1314" y="696"/>
                        </a:lnTo>
                        <a:lnTo>
                          <a:pt x="1310" y="688"/>
                        </a:lnTo>
                        <a:lnTo>
                          <a:pt x="1301" y="680"/>
                        </a:lnTo>
                        <a:lnTo>
                          <a:pt x="1297" y="664"/>
                        </a:lnTo>
                        <a:lnTo>
                          <a:pt x="1297" y="667"/>
                        </a:lnTo>
                        <a:lnTo>
                          <a:pt x="1293" y="664"/>
                        </a:lnTo>
                        <a:lnTo>
                          <a:pt x="1293" y="662"/>
                        </a:lnTo>
                        <a:lnTo>
                          <a:pt x="1293" y="659"/>
                        </a:lnTo>
                        <a:lnTo>
                          <a:pt x="1297" y="659"/>
                        </a:lnTo>
                        <a:lnTo>
                          <a:pt x="1297" y="657"/>
                        </a:lnTo>
                        <a:lnTo>
                          <a:pt x="1301" y="657"/>
                        </a:lnTo>
                        <a:lnTo>
                          <a:pt x="1306" y="657"/>
                        </a:lnTo>
                        <a:lnTo>
                          <a:pt x="1310" y="659"/>
                        </a:lnTo>
                        <a:lnTo>
                          <a:pt x="1310" y="662"/>
                        </a:lnTo>
                        <a:lnTo>
                          <a:pt x="1314" y="662"/>
                        </a:lnTo>
                        <a:lnTo>
                          <a:pt x="1318" y="677"/>
                        </a:lnTo>
                        <a:lnTo>
                          <a:pt x="1327" y="683"/>
                        </a:lnTo>
                        <a:lnTo>
                          <a:pt x="1327" y="685"/>
                        </a:lnTo>
                        <a:lnTo>
                          <a:pt x="1327" y="693"/>
                        </a:lnTo>
                        <a:lnTo>
                          <a:pt x="1327" y="691"/>
                        </a:lnTo>
                        <a:lnTo>
                          <a:pt x="1335" y="698"/>
                        </a:lnTo>
                        <a:lnTo>
                          <a:pt x="1339" y="709"/>
                        </a:lnTo>
                        <a:lnTo>
                          <a:pt x="1343" y="722"/>
                        </a:lnTo>
                        <a:lnTo>
                          <a:pt x="1339" y="719"/>
                        </a:lnTo>
                        <a:lnTo>
                          <a:pt x="1348" y="727"/>
                        </a:lnTo>
                        <a:lnTo>
                          <a:pt x="1348" y="730"/>
                        </a:lnTo>
                        <a:lnTo>
                          <a:pt x="1348" y="733"/>
                        </a:lnTo>
                        <a:lnTo>
                          <a:pt x="1343" y="735"/>
                        </a:lnTo>
                        <a:lnTo>
                          <a:pt x="1339" y="735"/>
                        </a:lnTo>
                        <a:lnTo>
                          <a:pt x="1335" y="735"/>
                        </a:lnTo>
                        <a:lnTo>
                          <a:pt x="1331" y="733"/>
                        </a:lnTo>
                        <a:close/>
                        <a:moveTo>
                          <a:pt x="1268" y="615"/>
                        </a:moveTo>
                        <a:lnTo>
                          <a:pt x="1268" y="615"/>
                        </a:lnTo>
                        <a:lnTo>
                          <a:pt x="1259" y="599"/>
                        </a:lnTo>
                        <a:lnTo>
                          <a:pt x="1264" y="599"/>
                        </a:lnTo>
                        <a:lnTo>
                          <a:pt x="1255" y="594"/>
                        </a:lnTo>
                        <a:lnTo>
                          <a:pt x="1255" y="591"/>
                        </a:lnTo>
                        <a:lnTo>
                          <a:pt x="1247" y="578"/>
                        </a:lnTo>
                        <a:lnTo>
                          <a:pt x="1243" y="570"/>
                        </a:lnTo>
                        <a:lnTo>
                          <a:pt x="1230" y="544"/>
                        </a:lnTo>
                        <a:lnTo>
                          <a:pt x="1230" y="541"/>
                        </a:lnTo>
                        <a:lnTo>
                          <a:pt x="1234" y="538"/>
                        </a:lnTo>
                        <a:lnTo>
                          <a:pt x="1238" y="538"/>
                        </a:lnTo>
                        <a:lnTo>
                          <a:pt x="1243" y="538"/>
                        </a:lnTo>
                        <a:lnTo>
                          <a:pt x="1247" y="541"/>
                        </a:lnTo>
                        <a:lnTo>
                          <a:pt x="1259" y="567"/>
                        </a:lnTo>
                        <a:lnTo>
                          <a:pt x="1255" y="565"/>
                        </a:lnTo>
                        <a:lnTo>
                          <a:pt x="1264" y="573"/>
                        </a:lnTo>
                        <a:lnTo>
                          <a:pt x="1272" y="588"/>
                        </a:lnTo>
                        <a:lnTo>
                          <a:pt x="1268" y="588"/>
                        </a:lnTo>
                        <a:lnTo>
                          <a:pt x="1276" y="596"/>
                        </a:lnTo>
                        <a:lnTo>
                          <a:pt x="1285" y="612"/>
                        </a:lnTo>
                        <a:lnTo>
                          <a:pt x="1285" y="609"/>
                        </a:lnTo>
                        <a:lnTo>
                          <a:pt x="1285" y="612"/>
                        </a:lnTo>
                        <a:lnTo>
                          <a:pt x="1285" y="615"/>
                        </a:lnTo>
                        <a:lnTo>
                          <a:pt x="1280" y="615"/>
                        </a:lnTo>
                        <a:lnTo>
                          <a:pt x="1280" y="617"/>
                        </a:lnTo>
                        <a:lnTo>
                          <a:pt x="1276" y="617"/>
                        </a:lnTo>
                        <a:lnTo>
                          <a:pt x="1272" y="617"/>
                        </a:lnTo>
                        <a:lnTo>
                          <a:pt x="1268" y="615"/>
                        </a:lnTo>
                        <a:close/>
                        <a:moveTo>
                          <a:pt x="1205" y="496"/>
                        </a:moveTo>
                        <a:lnTo>
                          <a:pt x="1196" y="489"/>
                        </a:lnTo>
                        <a:lnTo>
                          <a:pt x="1188" y="473"/>
                        </a:lnTo>
                        <a:lnTo>
                          <a:pt x="1192" y="473"/>
                        </a:lnTo>
                        <a:lnTo>
                          <a:pt x="1184" y="468"/>
                        </a:lnTo>
                        <a:lnTo>
                          <a:pt x="1184" y="465"/>
                        </a:lnTo>
                        <a:lnTo>
                          <a:pt x="1180" y="457"/>
                        </a:lnTo>
                        <a:lnTo>
                          <a:pt x="1180" y="460"/>
                        </a:lnTo>
                        <a:lnTo>
                          <a:pt x="1175" y="452"/>
                        </a:lnTo>
                        <a:lnTo>
                          <a:pt x="1167" y="436"/>
                        </a:lnTo>
                        <a:lnTo>
                          <a:pt x="1163" y="431"/>
                        </a:lnTo>
                        <a:lnTo>
                          <a:pt x="1163" y="428"/>
                        </a:lnTo>
                        <a:lnTo>
                          <a:pt x="1159" y="428"/>
                        </a:lnTo>
                        <a:lnTo>
                          <a:pt x="1159" y="426"/>
                        </a:lnTo>
                        <a:lnTo>
                          <a:pt x="1163" y="423"/>
                        </a:lnTo>
                        <a:lnTo>
                          <a:pt x="1163" y="420"/>
                        </a:lnTo>
                        <a:lnTo>
                          <a:pt x="1167" y="420"/>
                        </a:lnTo>
                        <a:lnTo>
                          <a:pt x="1171" y="420"/>
                        </a:lnTo>
                        <a:lnTo>
                          <a:pt x="1175" y="423"/>
                        </a:lnTo>
                        <a:lnTo>
                          <a:pt x="1175" y="426"/>
                        </a:lnTo>
                        <a:lnTo>
                          <a:pt x="1184" y="431"/>
                        </a:lnTo>
                        <a:lnTo>
                          <a:pt x="1184" y="433"/>
                        </a:lnTo>
                        <a:lnTo>
                          <a:pt x="1188" y="449"/>
                        </a:lnTo>
                        <a:lnTo>
                          <a:pt x="1188" y="447"/>
                        </a:lnTo>
                        <a:lnTo>
                          <a:pt x="1196" y="454"/>
                        </a:lnTo>
                        <a:lnTo>
                          <a:pt x="1201" y="462"/>
                        </a:lnTo>
                        <a:lnTo>
                          <a:pt x="1205" y="470"/>
                        </a:lnTo>
                        <a:lnTo>
                          <a:pt x="1213" y="486"/>
                        </a:lnTo>
                        <a:lnTo>
                          <a:pt x="1213" y="483"/>
                        </a:lnTo>
                        <a:lnTo>
                          <a:pt x="1217" y="491"/>
                        </a:lnTo>
                        <a:lnTo>
                          <a:pt x="1217" y="494"/>
                        </a:lnTo>
                        <a:lnTo>
                          <a:pt x="1217" y="496"/>
                        </a:lnTo>
                        <a:lnTo>
                          <a:pt x="1213" y="499"/>
                        </a:lnTo>
                        <a:lnTo>
                          <a:pt x="1209" y="499"/>
                        </a:lnTo>
                        <a:lnTo>
                          <a:pt x="1205" y="499"/>
                        </a:lnTo>
                        <a:lnTo>
                          <a:pt x="1205" y="496"/>
                        </a:lnTo>
                        <a:close/>
                        <a:moveTo>
                          <a:pt x="1133" y="378"/>
                        </a:moveTo>
                        <a:lnTo>
                          <a:pt x="1133" y="376"/>
                        </a:lnTo>
                        <a:lnTo>
                          <a:pt x="1133" y="378"/>
                        </a:lnTo>
                        <a:lnTo>
                          <a:pt x="1125" y="370"/>
                        </a:lnTo>
                        <a:lnTo>
                          <a:pt x="1121" y="355"/>
                        </a:lnTo>
                        <a:lnTo>
                          <a:pt x="1129" y="357"/>
                        </a:lnTo>
                        <a:lnTo>
                          <a:pt x="1121" y="357"/>
                        </a:lnTo>
                        <a:lnTo>
                          <a:pt x="1117" y="357"/>
                        </a:lnTo>
                        <a:lnTo>
                          <a:pt x="1112" y="355"/>
                        </a:lnTo>
                        <a:lnTo>
                          <a:pt x="1108" y="347"/>
                        </a:lnTo>
                        <a:lnTo>
                          <a:pt x="1108" y="349"/>
                        </a:lnTo>
                        <a:lnTo>
                          <a:pt x="1104" y="342"/>
                        </a:lnTo>
                        <a:lnTo>
                          <a:pt x="1104" y="339"/>
                        </a:lnTo>
                        <a:lnTo>
                          <a:pt x="1096" y="326"/>
                        </a:lnTo>
                        <a:lnTo>
                          <a:pt x="1091" y="318"/>
                        </a:lnTo>
                        <a:lnTo>
                          <a:pt x="1087" y="313"/>
                        </a:lnTo>
                        <a:lnTo>
                          <a:pt x="1087" y="310"/>
                        </a:lnTo>
                        <a:lnTo>
                          <a:pt x="1091" y="307"/>
                        </a:lnTo>
                        <a:lnTo>
                          <a:pt x="1096" y="307"/>
                        </a:lnTo>
                        <a:lnTo>
                          <a:pt x="1100" y="307"/>
                        </a:lnTo>
                        <a:lnTo>
                          <a:pt x="1104" y="307"/>
                        </a:lnTo>
                        <a:lnTo>
                          <a:pt x="1104" y="310"/>
                        </a:lnTo>
                        <a:lnTo>
                          <a:pt x="1108" y="315"/>
                        </a:lnTo>
                        <a:lnTo>
                          <a:pt x="1104" y="313"/>
                        </a:lnTo>
                        <a:lnTo>
                          <a:pt x="1112" y="321"/>
                        </a:lnTo>
                        <a:lnTo>
                          <a:pt x="1112" y="323"/>
                        </a:lnTo>
                        <a:lnTo>
                          <a:pt x="1121" y="336"/>
                        </a:lnTo>
                        <a:lnTo>
                          <a:pt x="1117" y="336"/>
                        </a:lnTo>
                        <a:lnTo>
                          <a:pt x="1125" y="344"/>
                        </a:lnTo>
                        <a:lnTo>
                          <a:pt x="1129" y="352"/>
                        </a:lnTo>
                        <a:lnTo>
                          <a:pt x="1121" y="347"/>
                        </a:lnTo>
                        <a:lnTo>
                          <a:pt x="1129" y="347"/>
                        </a:lnTo>
                        <a:lnTo>
                          <a:pt x="1133" y="349"/>
                        </a:lnTo>
                        <a:lnTo>
                          <a:pt x="1133" y="352"/>
                        </a:lnTo>
                        <a:lnTo>
                          <a:pt x="1142" y="368"/>
                        </a:lnTo>
                        <a:lnTo>
                          <a:pt x="1142" y="365"/>
                        </a:lnTo>
                        <a:lnTo>
                          <a:pt x="1146" y="373"/>
                        </a:lnTo>
                        <a:lnTo>
                          <a:pt x="1150" y="373"/>
                        </a:lnTo>
                        <a:lnTo>
                          <a:pt x="1150" y="376"/>
                        </a:lnTo>
                        <a:lnTo>
                          <a:pt x="1150" y="378"/>
                        </a:lnTo>
                        <a:lnTo>
                          <a:pt x="1146" y="378"/>
                        </a:lnTo>
                        <a:lnTo>
                          <a:pt x="1146" y="381"/>
                        </a:lnTo>
                        <a:lnTo>
                          <a:pt x="1142" y="381"/>
                        </a:lnTo>
                        <a:lnTo>
                          <a:pt x="1138" y="381"/>
                        </a:lnTo>
                        <a:lnTo>
                          <a:pt x="1133" y="381"/>
                        </a:lnTo>
                        <a:lnTo>
                          <a:pt x="1133" y="378"/>
                        </a:lnTo>
                        <a:close/>
                        <a:moveTo>
                          <a:pt x="1058" y="268"/>
                        </a:moveTo>
                        <a:lnTo>
                          <a:pt x="1054" y="268"/>
                        </a:lnTo>
                        <a:lnTo>
                          <a:pt x="1054" y="265"/>
                        </a:lnTo>
                        <a:lnTo>
                          <a:pt x="1049" y="258"/>
                        </a:lnTo>
                        <a:lnTo>
                          <a:pt x="1058" y="263"/>
                        </a:lnTo>
                        <a:lnTo>
                          <a:pt x="1054" y="263"/>
                        </a:lnTo>
                        <a:lnTo>
                          <a:pt x="1049" y="260"/>
                        </a:lnTo>
                        <a:lnTo>
                          <a:pt x="1045" y="258"/>
                        </a:lnTo>
                        <a:lnTo>
                          <a:pt x="1037" y="244"/>
                        </a:lnTo>
                        <a:lnTo>
                          <a:pt x="1041" y="244"/>
                        </a:lnTo>
                        <a:lnTo>
                          <a:pt x="1033" y="237"/>
                        </a:lnTo>
                        <a:lnTo>
                          <a:pt x="1028" y="229"/>
                        </a:lnTo>
                        <a:lnTo>
                          <a:pt x="1037" y="231"/>
                        </a:lnTo>
                        <a:lnTo>
                          <a:pt x="1033" y="231"/>
                        </a:lnTo>
                        <a:lnTo>
                          <a:pt x="1028" y="231"/>
                        </a:lnTo>
                        <a:lnTo>
                          <a:pt x="1028" y="229"/>
                        </a:lnTo>
                        <a:lnTo>
                          <a:pt x="1020" y="223"/>
                        </a:lnTo>
                        <a:lnTo>
                          <a:pt x="1020" y="221"/>
                        </a:lnTo>
                        <a:lnTo>
                          <a:pt x="1016" y="213"/>
                        </a:lnTo>
                        <a:lnTo>
                          <a:pt x="1016" y="216"/>
                        </a:lnTo>
                        <a:lnTo>
                          <a:pt x="1012" y="208"/>
                        </a:lnTo>
                        <a:lnTo>
                          <a:pt x="1016" y="210"/>
                        </a:lnTo>
                        <a:lnTo>
                          <a:pt x="1008" y="210"/>
                        </a:lnTo>
                        <a:lnTo>
                          <a:pt x="1008" y="208"/>
                        </a:lnTo>
                        <a:lnTo>
                          <a:pt x="1008" y="205"/>
                        </a:lnTo>
                        <a:lnTo>
                          <a:pt x="1008" y="202"/>
                        </a:lnTo>
                        <a:lnTo>
                          <a:pt x="1008" y="200"/>
                        </a:lnTo>
                        <a:lnTo>
                          <a:pt x="1012" y="200"/>
                        </a:lnTo>
                        <a:lnTo>
                          <a:pt x="1016" y="200"/>
                        </a:lnTo>
                        <a:lnTo>
                          <a:pt x="1020" y="200"/>
                        </a:lnTo>
                        <a:lnTo>
                          <a:pt x="1024" y="202"/>
                        </a:lnTo>
                        <a:lnTo>
                          <a:pt x="1016" y="200"/>
                        </a:lnTo>
                        <a:lnTo>
                          <a:pt x="1020" y="200"/>
                        </a:lnTo>
                        <a:lnTo>
                          <a:pt x="1024" y="202"/>
                        </a:lnTo>
                        <a:lnTo>
                          <a:pt x="1033" y="210"/>
                        </a:lnTo>
                        <a:lnTo>
                          <a:pt x="1037" y="218"/>
                        </a:lnTo>
                        <a:lnTo>
                          <a:pt x="1041" y="226"/>
                        </a:lnTo>
                        <a:lnTo>
                          <a:pt x="1033" y="221"/>
                        </a:lnTo>
                        <a:lnTo>
                          <a:pt x="1037" y="221"/>
                        </a:lnTo>
                        <a:lnTo>
                          <a:pt x="1041" y="223"/>
                        </a:lnTo>
                        <a:lnTo>
                          <a:pt x="1045" y="226"/>
                        </a:lnTo>
                        <a:lnTo>
                          <a:pt x="1049" y="234"/>
                        </a:lnTo>
                        <a:lnTo>
                          <a:pt x="1049" y="231"/>
                        </a:lnTo>
                        <a:lnTo>
                          <a:pt x="1054" y="239"/>
                        </a:lnTo>
                        <a:lnTo>
                          <a:pt x="1054" y="242"/>
                        </a:lnTo>
                        <a:lnTo>
                          <a:pt x="1062" y="255"/>
                        </a:lnTo>
                        <a:lnTo>
                          <a:pt x="1054" y="252"/>
                        </a:lnTo>
                        <a:lnTo>
                          <a:pt x="1058" y="252"/>
                        </a:lnTo>
                        <a:lnTo>
                          <a:pt x="1066" y="252"/>
                        </a:lnTo>
                        <a:lnTo>
                          <a:pt x="1066" y="255"/>
                        </a:lnTo>
                        <a:lnTo>
                          <a:pt x="1070" y="263"/>
                        </a:lnTo>
                        <a:lnTo>
                          <a:pt x="1070" y="265"/>
                        </a:lnTo>
                        <a:lnTo>
                          <a:pt x="1070" y="268"/>
                        </a:lnTo>
                        <a:lnTo>
                          <a:pt x="1066" y="271"/>
                        </a:lnTo>
                        <a:lnTo>
                          <a:pt x="1062" y="271"/>
                        </a:lnTo>
                        <a:lnTo>
                          <a:pt x="1058" y="268"/>
                        </a:lnTo>
                        <a:close/>
                        <a:moveTo>
                          <a:pt x="970" y="163"/>
                        </a:moveTo>
                        <a:lnTo>
                          <a:pt x="970" y="155"/>
                        </a:lnTo>
                        <a:lnTo>
                          <a:pt x="974" y="158"/>
                        </a:lnTo>
                        <a:lnTo>
                          <a:pt x="970" y="158"/>
                        </a:lnTo>
                        <a:lnTo>
                          <a:pt x="966" y="158"/>
                        </a:lnTo>
                        <a:lnTo>
                          <a:pt x="961" y="155"/>
                        </a:lnTo>
                        <a:lnTo>
                          <a:pt x="953" y="139"/>
                        </a:lnTo>
                        <a:lnTo>
                          <a:pt x="961" y="145"/>
                        </a:lnTo>
                        <a:lnTo>
                          <a:pt x="957" y="145"/>
                        </a:lnTo>
                        <a:lnTo>
                          <a:pt x="953" y="142"/>
                        </a:lnTo>
                        <a:lnTo>
                          <a:pt x="949" y="139"/>
                        </a:lnTo>
                        <a:lnTo>
                          <a:pt x="945" y="132"/>
                        </a:lnTo>
                        <a:lnTo>
                          <a:pt x="953" y="137"/>
                        </a:lnTo>
                        <a:lnTo>
                          <a:pt x="949" y="137"/>
                        </a:lnTo>
                        <a:lnTo>
                          <a:pt x="940" y="134"/>
                        </a:lnTo>
                        <a:lnTo>
                          <a:pt x="940" y="132"/>
                        </a:lnTo>
                        <a:lnTo>
                          <a:pt x="932" y="118"/>
                        </a:lnTo>
                        <a:lnTo>
                          <a:pt x="940" y="121"/>
                        </a:lnTo>
                        <a:lnTo>
                          <a:pt x="936" y="121"/>
                        </a:lnTo>
                        <a:lnTo>
                          <a:pt x="928" y="121"/>
                        </a:lnTo>
                        <a:lnTo>
                          <a:pt x="928" y="118"/>
                        </a:lnTo>
                        <a:lnTo>
                          <a:pt x="924" y="111"/>
                        </a:lnTo>
                        <a:lnTo>
                          <a:pt x="932" y="113"/>
                        </a:lnTo>
                        <a:lnTo>
                          <a:pt x="928" y="113"/>
                        </a:lnTo>
                        <a:lnTo>
                          <a:pt x="924" y="113"/>
                        </a:lnTo>
                        <a:lnTo>
                          <a:pt x="919" y="111"/>
                        </a:lnTo>
                        <a:lnTo>
                          <a:pt x="919" y="108"/>
                        </a:lnTo>
                        <a:lnTo>
                          <a:pt x="919" y="105"/>
                        </a:lnTo>
                        <a:lnTo>
                          <a:pt x="924" y="103"/>
                        </a:lnTo>
                        <a:lnTo>
                          <a:pt x="928" y="103"/>
                        </a:lnTo>
                        <a:lnTo>
                          <a:pt x="932" y="103"/>
                        </a:lnTo>
                        <a:lnTo>
                          <a:pt x="932" y="105"/>
                        </a:lnTo>
                        <a:lnTo>
                          <a:pt x="936" y="105"/>
                        </a:lnTo>
                        <a:lnTo>
                          <a:pt x="928" y="103"/>
                        </a:lnTo>
                        <a:lnTo>
                          <a:pt x="932" y="103"/>
                        </a:lnTo>
                        <a:lnTo>
                          <a:pt x="936" y="105"/>
                        </a:lnTo>
                        <a:lnTo>
                          <a:pt x="940" y="108"/>
                        </a:lnTo>
                        <a:lnTo>
                          <a:pt x="940" y="116"/>
                        </a:lnTo>
                        <a:lnTo>
                          <a:pt x="936" y="111"/>
                        </a:lnTo>
                        <a:lnTo>
                          <a:pt x="940" y="111"/>
                        </a:lnTo>
                        <a:lnTo>
                          <a:pt x="945" y="113"/>
                        </a:lnTo>
                        <a:lnTo>
                          <a:pt x="949" y="116"/>
                        </a:lnTo>
                        <a:lnTo>
                          <a:pt x="957" y="129"/>
                        </a:lnTo>
                        <a:lnTo>
                          <a:pt x="949" y="126"/>
                        </a:lnTo>
                        <a:lnTo>
                          <a:pt x="953" y="126"/>
                        </a:lnTo>
                        <a:lnTo>
                          <a:pt x="957" y="126"/>
                        </a:lnTo>
                        <a:lnTo>
                          <a:pt x="961" y="129"/>
                        </a:lnTo>
                        <a:lnTo>
                          <a:pt x="966" y="137"/>
                        </a:lnTo>
                        <a:lnTo>
                          <a:pt x="957" y="134"/>
                        </a:lnTo>
                        <a:lnTo>
                          <a:pt x="961" y="134"/>
                        </a:lnTo>
                        <a:lnTo>
                          <a:pt x="970" y="134"/>
                        </a:lnTo>
                        <a:lnTo>
                          <a:pt x="970" y="137"/>
                        </a:lnTo>
                        <a:lnTo>
                          <a:pt x="978" y="153"/>
                        </a:lnTo>
                        <a:lnTo>
                          <a:pt x="970" y="147"/>
                        </a:lnTo>
                        <a:lnTo>
                          <a:pt x="974" y="147"/>
                        </a:lnTo>
                        <a:lnTo>
                          <a:pt x="982" y="150"/>
                        </a:lnTo>
                        <a:lnTo>
                          <a:pt x="982" y="153"/>
                        </a:lnTo>
                        <a:lnTo>
                          <a:pt x="987" y="160"/>
                        </a:lnTo>
                        <a:lnTo>
                          <a:pt x="987" y="163"/>
                        </a:lnTo>
                        <a:lnTo>
                          <a:pt x="982" y="166"/>
                        </a:lnTo>
                        <a:lnTo>
                          <a:pt x="978" y="166"/>
                        </a:lnTo>
                        <a:lnTo>
                          <a:pt x="974" y="166"/>
                        </a:lnTo>
                        <a:lnTo>
                          <a:pt x="974" y="163"/>
                        </a:lnTo>
                        <a:lnTo>
                          <a:pt x="970" y="163"/>
                        </a:lnTo>
                        <a:close/>
                        <a:moveTo>
                          <a:pt x="873" y="74"/>
                        </a:moveTo>
                        <a:lnTo>
                          <a:pt x="869" y="66"/>
                        </a:lnTo>
                        <a:lnTo>
                          <a:pt x="877" y="69"/>
                        </a:lnTo>
                        <a:lnTo>
                          <a:pt x="869" y="69"/>
                        </a:lnTo>
                        <a:lnTo>
                          <a:pt x="865" y="69"/>
                        </a:lnTo>
                        <a:lnTo>
                          <a:pt x="861" y="66"/>
                        </a:lnTo>
                        <a:lnTo>
                          <a:pt x="856" y="61"/>
                        </a:lnTo>
                        <a:lnTo>
                          <a:pt x="865" y="63"/>
                        </a:lnTo>
                        <a:lnTo>
                          <a:pt x="861" y="63"/>
                        </a:lnTo>
                        <a:lnTo>
                          <a:pt x="856" y="61"/>
                        </a:lnTo>
                        <a:lnTo>
                          <a:pt x="852" y="61"/>
                        </a:lnTo>
                        <a:lnTo>
                          <a:pt x="848" y="53"/>
                        </a:lnTo>
                        <a:lnTo>
                          <a:pt x="852" y="55"/>
                        </a:lnTo>
                        <a:lnTo>
                          <a:pt x="848" y="55"/>
                        </a:lnTo>
                        <a:lnTo>
                          <a:pt x="844" y="55"/>
                        </a:lnTo>
                        <a:lnTo>
                          <a:pt x="840" y="53"/>
                        </a:lnTo>
                        <a:lnTo>
                          <a:pt x="835" y="45"/>
                        </a:lnTo>
                        <a:lnTo>
                          <a:pt x="840" y="48"/>
                        </a:lnTo>
                        <a:lnTo>
                          <a:pt x="835" y="48"/>
                        </a:lnTo>
                        <a:lnTo>
                          <a:pt x="831" y="48"/>
                        </a:lnTo>
                        <a:lnTo>
                          <a:pt x="827" y="45"/>
                        </a:lnTo>
                        <a:lnTo>
                          <a:pt x="819" y="37"/>
                        </a:lnTo>
                        <a:lnTo>
                          <a:pt x="827" y="40"/>
                        </a:lnTo>
                        <a:lnTo>
                          <a:pt x="819" y="40"/>
                        </a:lnTo>
                        <a:lnTo>
                          <a:pt x="814" y="40"/>
                        </a:lnTo>
                        <a:lnTo>
                          <a:pt x="810" y="37"/>
                        </a:lnTo>
                        <a:lnTo>
                          <a:pt x="806" y="29"/>
                        </a:lnTo>
                        <a:lnTo>
                          <a:pt x="814" y="32"/>
                        </a:lnTo>
                        <a:lnTo>
                          <a:pt x="810" y="32"/>
                        </a:lnTo>
                        <a:lnTo>
                          <a:pt x="806" y="32"/>
                        </a:lnTo>
                        <a:lnTo>
                          <a:pt x="802" y="32"/>
                        </a:lnTo>
                        <a:lnTo>
                          <a:pt x="802" y="29"/>
                        </a:lnTo>
                        <a:lnTo>
                          <a:pt x="802" y="27"/>
                        </a:lnTo>
                        <a:lnTo>
                          <a:pt x="802" y="24"/>
                        </a:lnTo>
                        <a:lnTo>
                          <a:pt x="806" y="24"/>
                        </a:lnTo>
                        <a:lnTo>
                          <a:pt x="810" y="21"/>
                        </a:lnTo>
                        <a:lnTo>
                          <a:pt x="814" y="21"/>
                        </a:lnTo>
                        <a:lnTo>
                          <a:pt x="819" y="24"/>
                        </a:lnTo>
                        <a:lnTo>
                          <a:pt x="823" y="27"/>
                        </a:lnTo>
                        <a:lnTo>
                          <a:pt x="827" y="34"/>
                        </a:lnTo>
                        <a:lnTo>
                          <a:pt x="819" y="29"/>
                        </a:lnTo>
                        <a:lnTo>
                          <a:pt x="827" y="29"/>
                        </a:lnTo>
                        <a:lnTo>
                          <a:pt x="831" y="29"/>
                        </a:lnTo>
                        <a:lnTo>
                          <a:pt x="835" y="32"/>
                        </a:lnTo>
                        <a:lnTo>
                          <a:pt x="844" y="40"/>
                        </a:lnTo>
                        <a:lnTo>
                          <a:pt x="835" y="37"/>
                        </a:lnTo>
                        <a:lnTo>
                          <a:pt x="840" y="37"/>
                        </a:lnTo>
                        <a:lnTo>
                          <a:pt x="844" y="37"/>
                        </a:lnTo>
                        <a:lnTo>
                          <a:pt x="848" y="40"/>
                        </a:lnTo>
                        <a:lnTo>
                          <a:pt x="856" y="48"/>
                        </a:lnTo>
                        <a:lnTo>
                          <a:pt x="848" y="45"/>
                        </a:lnTo>
                        <a:lnTo>
                          <a:pt x="852" y="45"/>
                        </a:lnTo>
                        <a:lnTo>
                          <a:pt x="856" y="45"/>
                        </a:lnTo>
                        <a:lnTo>
                          <a:pt x="861" y="48"/>
                        </a:lnTo>
                        <a:lnTo>
                          <a:pt x="869" y="55"/>
                        </a:lnTo>
                        <a:lnTo>
                          <a:pt x="861" y="53"/>
                        </a:lnTo>
                        <a:lnTo>
                          <a:pt x="865" y="53"/>
                        </a:lnTo>
                        <a:lnTo>
                          <a:pt x="869" y="53"/>
                        </a:lnTo>
                        <a:lnTo>
                          <a:pt x="869" y="55"/>
                        </a:lnTo>
                        <a:lnTo>
                          <a:pt x="877" y="61"/>
                        </a:lnTo>
                        <a:lnTo>
                          <a:pt x="869" y="58"/>
                        </a:lnTo>
                        <a:lnTo>
                          <a:pt x="877" y="58"/>
                        </a:lnTo>
                        <a:lnTo>
                          <a:pt x="882" y="61"/>
                        </a:lnTo>
                        <a:lnTo>
                          <a:pt x="890" y="69"/>
                        </a:lnTo>
                        <a:lnTo>
                          <a:pt x="890" y="71"/>
                        </a:lnTo>
                        <a:lnTo>
                          <a:pt x="890" y="74"/>
                        </a:lnTo>
                        <a:lnTo>
                          <a:pt x="886" y="76"/>
                        </a:lnTo>
                        <a:lnTo>
                          <a:pt x="882" y="76"/>
                        </a:lnTo>
                        <a:lnTo>
                          <a:pt x="877" y="76"/>
                        </a:lnTo>
                        <a:lnTo>
                          <a:pt x="873" y="74"/>
                        </a:lnTo>
                        <a:close/>
                        <a:moveTo>
                          <a:pt x="743" y="8"/>
                        </a:moveTo>
                        <a:lnTo>
                          <a:pt x="739" y="8"/>
                        </a:lnTo>
                        <a:lnTo>
                          <a:pt x="747" y="11"/>
                        </a:lnTo>
                        <a:lnTo>
                          <a:pt x="659" y="11"/>
                        </a:lnTo>
                        <a:lnTo>
                          <a:pt x="667" y="8"/>
                        </a:lnTo>
                        <a:lnTo>
                          <a:pt x="663" y="16"/>
                        </a:lnTo>
                        <a:lnTo>
                          <a:pt x="659" y="16"/>
                        </a:lnTo>
                        <a:lnTo>
                          <a:pt x="655" y="19"/>
                        </a:lnTo>
                        <a:lnTo>
                          <a:pt x="638" y="19"/>
                        </a:lnTo>
                        <a:lnTo>
                          <a:pt x="634" y="16"/>
                        </a:lnTo>
                        <a:lnTo>
                          <a:pt x="634" y="13"/>
                        </a:lnTo>
                        <a:lnTo>
                          <a:pt x="630" y="13"/>
                        </a:lnTo>
                        <a:lnTo>
                          <a:pt x="634" y="11"/>
                        </a:lnTo>
                        <a:lnTo>
                          <a:pt x="634" y="8"/>
                        </a:lnTo>
                        <a:lnTo>
                          <a:pt x="638" y="8"/>
                        </a:lnTo>
                        <a:lnTo>
                          <a:pt x="655" y="8"/>
                        </a:lnTo>
                        <a:lnTo>
                          <a:pt x="646" y="11"/>
                        </a:lnTo>
                        <a:lnTo>
                          <a:pt x="655" y="3"/>
                        </a:lnTo>
                        <a:lnTo>
                          <a:pt x="655" y="0"/>
                        </a:lnTo>
                        <a:lnTo>
                          <a:pt x="659" y="0"/>
                        </a:lnTo>
                        <a:lnTo>
                          <a:pt x="747" y="0"/>
                        </a:lnTo>
                        <a:lnTo>
                          <a:pt x="751" y="0"/>
                        </a:lnTo>
                        <a:lnTo>
                          <a:pt x="756" y="3"/>
                        </a:lnTo>
                        <a:lnTo>
                          <a:pt x="756" y="6"/>
                        </a:lnTo>
                        <a:lnTo>
                          <a:pt x="756" y="8"/>
                        </a:lnTo>
                        <a:lnTo>
                          <a:pt x="756" y="11"/>
                        </a:lnTo>
                        <a:lnTo>
                          <a:pt x="751" y="11"/>
                        </a:lnTo>
                        <a:lnTo>
                          <a:pt x="747" y="11"/>
                        </a:lnTo>
                        <a:lnTo>
                          <a:pt x="743" y="11"/>
                        </a:lnTo>
                        <a:lnTo>
                          <a:pt x="743" y="8"/>
                        </a:lnTo>
                        <a:close/>
                        <a:moveTo>
                          <a:pt x="579" y="40"/>
                        </a:moveTo>
                        <a:lnTo>
                          <a:pt x="579" y="40"/>
                        </a:lnTo>
                        <a:lnTo>
                          <a:pt x="588" y="37"/>
                        </a:lnTo>
                        <a:lnTo>
                          <a:pt x="583" y="42"/>
                        </a:lnTo>
                        <a:lnTo>
                          <a:pt x="583" y="48"/>
                        </a:lnTo>
                        <a:lnTo>
                          <a:pt x="575" y="48"/>
                        </a:lnTo>
                        <a:lnTo>
                          <a:pt x="567" y="48"/>
                        </a:lnTo>
                        <a:lnTo>
                          <a:pt x="575" y="42"/>
                        </a:lnTo>
                        <a:lnTo>
                          <a:pt x="571" y="50"/>
                        </a:lnTo>
                        <a:lnTo>
                          <a:pt x="571" y="53"/>
                        </a:lnTo>
                        <a:lnTo>
                          <a:pt x="562" y="55"/>
                        </a:lnTo>
                        <a:lnTo>
                          <a:pt x="554" y="55"/>
                        </a:lnTo>
                        <a:lnTo>
                          <a:pt x="562" y="53"/>
                        </a:lnTo>
                        <a:lnTo>
                          <a:pt x="554" y="61"/>
                        </a:lnTo>
                        <a:lnTo>
                          <a:pt x="550" y="63"/>
                        </a:lnTo>
                        <a:lnTo>
                          <a:pt x="541" y="63"/>
                        </a:lnTo>
                        <a:lnTo>
                          <a:pt x="550" y="61"/>
                        </a:lnTo>
                        <a:lnTo>
                          <a:pt x="541" y="66"/>
                        </a:lnTo>
                        <a:lnTo>
                          <a:pt x="537" y="69"/>
                        </a:lnTo>
                        <a:lnTo>
                          <a:pt x="533" y="69"/>
                        </a:lnTo>
                        <a:lnTo>
                          <a:pt x="537" y="66"/>
                        </a:lnTo>
                        <a:lnTo>
                          <a:pt x="533" y="74"/>
                        </a:lnTo>
                        <a:lnTo>
                          <a:pt x="529" y="76"/>
                        </a:lnTo>
                        <a:lnTo>
                          <a:pt x="525" y="76"/>
                        </a:lnTo>
                        <a:lnTo>
                          <a:pt x="520" y="76"/>
                        </a:lnTo>
                        <a:lnTo>
                          <a:pt x="529" y="74"/>
                        </a:lnTo>
                        <a:lnTo>
                          <a:pt x="529" y="82"/>
                        </a:lnTo>
                        <a:lnTo>
                          <a:pt x="525" y="84"/>
                        </a:lnTo>
                        <a:lnTo>
                          <a:pt x="520" y="84"/>
                        </a:lnTo>
                        <a:lnTo>
                          <a:pt x="512" y="84"/>
                        </a:lnTo>
                        <a:lnTo>
                          <a:pt x="520" y="82"/>
                        </a:lnTo>
                        <a:lnTo>
                          <a:pt x="516" y="84"/>
                        </a:lnTo>
                        <a:lnTo>
                          <a:pt x="512" y="84"/>
                        </a:lnTo>
                        <a:lnTo>
                          <a:pt x="508" y="84"/>
                        </a:lnTo>
                        <a:lnTo>
                          <a:pt x="504" y="82"/>
                        </a:lnTo>
                        <a:lnTo>
                          <a:pt x="504" y="79"/>
                        </a:lnTo>
                        <a:lnTo>
                          <a:pt x="508" y="74"/>
                        </a:lnTo>
                        <a:lnTo>
                          <a:pt x="512" y="74"/>
                        </a:lnTo>
                        <a:lnTo>
                          <a:pt x="520" y="74"/>
                        </a:lnTo>
                        <a:lnTo>
                          <a:pt x="512" y="79"/>
                        </a:lnTo>
                        <a:lnTo>
                          <a:pt x="512" y="71"/>
                        </a:lnTo>
                        <a:lnTo>
                          <a:pt x="516" y="69"/>
                        </a:lnTo>
                        <a:lnTo>
                          <a:pt x="520" y="66"/>
                        </a:lnTo>
                        <a:lnTo>
                          <a:pt x="525" y="66"/>
                        </a:lnTo>
                        <a:lnTo>
                          <a:pt x="516" y="69"/>
                        </a:lnTo>
                        <a:lnTo>
                          <a:pt x="525" y="61"/>
                        </a:lnTo>
                        <a:lnTo>
                          <a:pt x="529" y="61"/>
                        </a:lnTo>
                        <a:lnTo>
                          <a:pt x="533" y="58"/>
                        </a:lnTo>
                        <a:lnTo>
                          <a:pt x="529" y="61"/>
                        </a:lnTo>
                        <a:lnTo>
                          <a:pt x="533" y="55"/>
                        </a:lnTo>
                        <a:lnTo>
                          <a:pt x="537" y="53"/>
                        </a:lnTo>
                        <a:lnTo>
                          <a:pt x="541" y="53"/>
                        </a:lnTo>
                        <a:lnTo>
                          <a:pt x="550" y="53"/>
                        </a:lnTo>
                        <a:lnTo>
                          <a:pt x="541" y="55"/>
                        </a:lnTo>
                        <a:lnTo>
                          <a:pt x="546" y="48"/>
                        </a:lnTo>
                        <a:lnTo>
                          <a:pt x="550" y="45"/>
                        </a:lnTo>
                        <a:lnTo>
                          <a:pt x="554" y="45"/>
                        </a:lnTo>
                        <a:lnTo>
                          <a:pt x="562" y="45"/>
                        </a:lnTo>
                        <a:lnTo>
                          <a:pt x="554" y="48"/>
                        </a:lnTo>
                        <a:lnTo>
                          <a:pt x="558" y="40"/>
                        </a:lnTo>
                        <a:lnTo>
                          <a:pt x="562" y="37"/>
                        </a:lnTo>
                        <a:lnTo>
                          <a:pt x="567" y="37"/>
                        </a:lnTo>
                        <a:lnTo>
                          <a:pt x="575" y="37"/>
                        </a:lnTo>
                        <a:lnTo>
                          <a:pt x="567" y="40"/>
                        </a:lnTo>
                        <a:lnTo>
                          <a:pt x="571" y="34"/>
                        </a:lnTo>
                        <a:lnTo>
                          <a:pt x="575" y="32"/>
                        </a:lnTo>
                        <a:lnTo>
                          <a:pt x="579" y="29"/>
                        </a:lnTo>
                        <a:lnTo>
                          <a:pt x="583" y="29"/>
                        </a:lnTo>
                        <a:lnTo>
                          <a:pt x="588" y="32"/>
                        </a:lnTo>
                        <a:lnTo>
                          <a:pt x="588" y="34"/>
                        </a:lnTo>
                        <a:lnTo>
                          <a:pt x="588" y="37"/>
                        </a:lnTo>
                        <a:lnTo>
                          <a:pt x="588" y="40"/>
                        </a:lnTo>
                        <a:lnTo>
                          <a:pt x="583" y="40"/>
                        </a:lnTo>
                        <a:lnTo>
                          <a:pt x="579" y="40"/>
                        </a:lnTo>
                        <a:close/>
                        <a:moveTo>
                          <a:pt x="479" y="118"/>
                        </a:moveTo>
                        <a:lnTo>
                          <a:pt x="470" y="126"/>
                        </a:lnTo>
                        <a:lnTo>
                          <a:pt x="474" y="126"/>
                        </a:lnTo>
                        <a:lnTo>
                          <a:pt x="470" y="132"/>
                        </a:lnTo>
                        <a:lnTo>
                          <a:pt x="466" y="134"/>
                        </a:lnTo>
                        <a:lnTo>
                          <a:pt x="462" y="137"/>
                        </a:lnTo>
                        <a:lnTo>
                          <a:pt x="453" y="137"/>
                        </a:lnTo>
                        <a:lnTo>
                          <a:pt x="462" y="132"/>
                        </a:lnTo>
                        <a:lnTo>
                          <a:pt x="458" y="139"/>
                        </a:lnTo>
                        <a:lnTo>
                          <a:pt x="458" y="142"/>
                        </a:lnTo>
                        <a:lnTo>
                          <a:pt x="453" y="145"/>
                        </a:lnTo>
                        <a:lnTo>
                          <a:pt x="449" y="145"/>
                        </a:lnTo>
                        <a:lnTo>
                          <a:pt x="453" y="142"/>
                        </a:lnTo>
                        <a:lnTo>
                          <a:pt x="449" y="147"/>
                        </a:lnTo>
                        <a:lnTo>
                          <a:pt x="445" y="155"/>
                        </a:lnTo>
                        <a:lnTo>
                          <a:pt x="445" y="158"/>
                        </a:lnTo>
                        <a:lnTo>
                          <a:pt x="437" y="158"/>
                        </a:lnTo>
                        <a:lnTo>
                          <a:pt x="441" y="155"/>
                        </a:lnTo>
                        <a:lnTo>
                          <a:pt x="437" y="163"/>
                        </a:lnTo>
                        <a:lnTo>
                          <a:pt x="432" y="168"/>
                        </a:lnTo>
                        <a:lnTo>
                          <a:pt x="432" y="171"/>
                        </a:lnTo>
                        <a:lnTo>
                          <a:pt x="424" y="174"/>
                        </a:lnTo>
                        <a:lnTo>
                          <a:pt x="420" y="174"/>
                        </a:lnTo>
                        <a:lnTo>
                          <a:pt x="428" y="168"/>
                        </a:lnTo>
                        <a:lnTo>
                          <a:pt x="424" y="176"/>
                        </a:lnTo>
                        <a:lnTo>
                          <a:pt x="424" y="179"/>
                        </a:lnTo>
                        <a:lnTo>
                          <a:pt x="420" y="179"/>
                        </a:lnTo>
                        <a:lnTo>
                          <a:pt x="416" y="179"/>
                        </a:lnTo>
                        <a:lnTo>
                          <a:pt x="411" y="179"/>
                        </a:lnTo>
                        <a:lnTo>
                          <a:pt x="407" y="176"/>
                        </a:lnTo>
                        <a:lnTo>
                          <a:pt x="407" y="174"/>
                        </a:lnTo>
                        <a:lnTo>
                          <a:pt x="411" y="166"/>
                        </a:lnTo>
                        <a:lnTo>
                          <a:pt x="416" y="163"/>
                        </a:lnTo>
                        <a:lnTo>
                          <a:pt x="420" y="163"/>
                        </a:lnTo>
                        <a:lnTo>
                          <a:pt x="424" y="163"/>
                        </a:lnTo>
                        <a:lnTo>
                          <a:pt x="416" y="166"/>
                        </a:lnTo>
                        <a:lnTo>
                          <a:pt x="420" y="160"/>
                        </a:lnTo>
                        <a:lnTo>
                          <a:pt x="420" y="158"/>
                        </a:lnTo>
                        <a:lnTo>
                          <a:pt x="428" y="150"/>
                        </a:lnTo>
                        <a:lnTo>
                          <a:pt x="432" y="150"/>
                        </a:lnTo>
                        <a:lnTo>
                          <a:pt x="437" y="147"/>
                        </a:lnTo>
                        <a:lnTo>
                          <a:pt x="432" y="153"/>
                        </a:lnTo>
                        <a:lnTo>
                          <a:pt x="432" y="145"/>
                        </a:lnTo>
                        <a:lnTo>
                          <a:pt x="432" y="142"/>
                        </a:lnTo>
                        <a:lnTo>
                          <a:pt x="441" y="137"/>
                        </a:lnTo>
                        <a:lnTo>
                          <a:pt x="445" y="134"/>
                        </a:lnTo>
                        <a:lnTo>
                          <a:pt x="449" y="134"/>
                        </a:lnTo>
                        <a:lnTo>
                          <a:pt x="453" y="134"/>
                        </a:lnTo>
                        <a:lnTo>
                          <a:pt x="445" y="137"/>
                        </a:lnTo>
                        <a:lnTo>
                          <a:pt x="445" y="129"/>
                        </a:lnTo>
                        <a:lnTo>
                          <a:pt x="449" y="126"/>
                        </a:lnTo>
                        <a:lnTo>
                          <a:pt x="453" y="126"/>
                        </a:lnTo>
                        <a:lnTo>
                          <a:pt x="462" y="126"/>
                        </a:lnTo>
                        <a:lnTo>
                          <a:pt x="453" y="129"/>
                        </a:lnTo>
                        <a:lnTo>
                          <a:pt x="458" y="121"/>
                        </a:lnTo>
                        <a:lnTo>
                          <a:pt x="462" y="116"/>
                        </a:lnTo>
                        <a:lnTo>
                          <a:pt x="466" y="113"/>
                        </a:lnTo>
                        <a:lnTo>
                          <a:pt x="470" y="113"/>
                        </a:lnTo>
                        <a:lnTo>
                          <a:pt x="474" y="113"/>
                        </a:lnTo>
                        <a:lnTo>
                          <a:pt x="479" y="116"/>
                        </a:lnTo>
                        <a:lnTo>
                          <a:pt x="479" y="118"/>
                        </a:lnTo>
                        <a:close/>
                        <a:moveTo>
                          <a:pt x="390" y="218"/>
                        </a:moveTo>
                        <a:lnTo>
                          <a:pt x="390" y="221"/>
                        </a:lnTo>
                        <a:lnTo>
                          <a:pt x="386" y="223"/>
                        </a:lnTo>
                        <a:lnTo>
                          <a:pt x="382" y="226"/>
                        </a:lnTo>
                        <a:lnTo>
                          <a:pt x="378" y="226"/>
                        </a:lnTo>
                        <a:lnTo>
                          <a:pt x="386" y="223"/>
                        </a:lnTo>
                        <a:lnTo>
                          <a:pt x="378" y="229"/>
                        </a:lnTo>
                        <a:lnTo>
                          <a:pt x="378" y="237"/>
                        </a:lnTo>
                        <a:lnTo>
                          <a:pt x="374" y="237"/>
                        </a:lnTo>
                        <a:lnTo>
                          <a:pt x="369" y="244"/>
                        </a:lnTo>
                        <a:lnTo>
                          <a:pt x="365" y="250"/>
                        </a:lnTo>
                        <a:lnTo>
                          <a:pt x="361" y="255"/>
                        </a:lnTo>
                        <a:lnTo>
                          <a:pt x="357" y="255"/>
                        </a:lnTo>
                        <a:lnTo>
                          <a:pt x="361" y="252"/>
                        </a:lnTo>
                        <a:lnTo>
                          <a:pt x="357" y="260"/>
                        </a:lnTo>
                        <a:lnTo>
                          <a:pt x="357" y="258"/>
                        </a:lnTo>
                        <a:lnTo>
                          <a:pt x="348" y="273"/>
                        </a:lnTo>
                        <a:lnTo>
                          <a:pt x="344" y="281"/>
                        </a:lnTo>
                        <a:lnTo>
                          <a:pt x="344" y="284"/>
                        </a:lnTo>
                        <a:lnTo>
                          <a:pt x="340" y="284"/>
                        </a:lnTo>
                        <a:lnTo>
                          <a:pt x="340" y="286"/>
                        </a:lnTo>
                        <a:lnTo>
                          <a:pt x="336" y="286"/>
                        </a:lnTo>
                        <a:lnTo>
                          <a:pt x="332" y="286"/>
                        </a:lnTo>
                        <a:lnTo>
                          <a:pt x="327" y="286"/>
                        </a:lnTo>
                        <a:lnTo>
                          <a:pt x="327" y="284"/>
                        </a:lnTo>
                        <a:lnTo>
                          <a:pt x="327" y="281"/>
                        </a:lnTo>
                        <a:lnTo>
                          <a:pt x="327" y="279"/>
                        </a:lnTo>
                        <a:lnTo>
                          <a:pt x="327" y="276"/>
                        </a:lnTo>
                        <a:lnTo>
                          <a:pt x="336" y="268"/>
                        </a:lnTo>
                        <a:lnTo>
                          <a:pt x="336" y="271"/>
                        </a:lnTo>
                        <a:lnTo>
                          <a:pt x="340" y="255"/>
                        </a:lnTo>
                        <a:lnTo>
                          <a:pt x="348" y="247"/>
                        </a:lnTo>
                        <a:lnTo>
                          <a:pt x="348" y="244"/>
                        </a:lnTo>
                        <a:lnTo>
                          <a:pt x="357" y="244"/>
                        </a:lnTo>
                        <a:lnTo>
                          <a:pt x="348" y="247"/>
                        </a:lnTo>
                        <a:lnTo>
                          <a:pt x="353" y="242"/>
                        </a:lnTo>
                        <a:lnTo>
                          <a:pt x="353" y="239"/>
                        </a:lnTo>
                        <a:lnTo>
                          <a:pt x="361" y="231"/>
                        </a:lnTo>
                        <a:lnTo>
                          <a:pt x="361" y="234"/>
                        </a:lnTo>
                        <a:lnTo>
                          <a:pt x="361" y="226"/>
                        </a:lnTo>
                        <a:lnTo>
                          <a:pt x="365" y="226"/>
                        </a:lnTo>
                        <a:lnTo>
                          <a:pt x="369" y="218"/>
                        </a:lnTo>
                        <a:lnTo>
                          <a:pt x="374" y="216"/>
                        </a:lnTo>
                        <a:lnTo>
                          <a:pt x="378" y="216"/>
                        </a:lnTo>
                        <a:lnTo>
                          <a:pt x="382" y="216"/>
                        </a:lnTo>
                        <a:lnTo>
                          <a:pt x="374" y="218"/>
                        </a:lnTo>
                        <a:lnTo>
                          <a:pt x="374" y="216"/>
                        </a:lnTo>
                        <a:lnTo>
                          <a:pt x="378" y="213"/>
                        </a:lnTo>
                        <a:lnTo>
                          <a:pt x="382" y="213"/>
                        </a:lnTo>
                        <a:lnTo>
                          <a:pt x="386" y="213"/>
                        </a:lnTo>
                        <a:lnTo>
                          <a:pt x="390" y="216"/>
                        </a:lnTo>
                        <a:lnTo>
                          <a:pt x="390" y="218"/>
                        </a:lnTo>
                        <a:close/>
                        <a:moveTo>
                          <a:pt x="311" y="331"/>
                        </a:moveTo>
                        <a:lnTo>
                          <a:pt x="306" y="334"/>
                        </a:lnTo>
                        <a:lnTo>
                          <a:pt x="306" y="331"/>
                        </a:lnTo>
                        <a:lnTo>
                          <a:pt x="306" y="339"/>
                        </a:lnTo>
                        <a:lnTo>
                          <a:pt x="302" y="342"/>
                        </a:lnTo>
                        <a:lnTo>
                          <a:pt x="298" y="344"/>
                        </a:lnTo>
                        <a:lnTo>
                          <a:pt x="290" y="344"/>
                        </a:lnTo>
                        <a:lnTo>
                          <a:pt x="298" y="339"/>
                        </a:lnTo>
                        <a:lnTo>
                          <a:pt x="294" y="355"/>
                        </a:lnTo>
                        <a:lnTo>
                          <a:pt x="290" y="355"/>
                        </a:lnTo>
                        <a:lnTo>
                          <a:pt x="285" y="363"/>
                        </a:lnTo>
                        <a:lnTo>
                          <a:pt x="277" y="376"/>
                        </a:lnTo>
                        <a:lnTo>
                          <a:pt x="277" y="378"/>
                        </a:lnTo>
                        <a:lnTo>
                          <a:pt x="273" y="386"/>
                        </a:lnTo>
                        <a:lnTo>
                          <a:pt x="273" y="384"/>
                        </a:lnTo>
                        <a:lnTo>
                          <a:pt x="269" y="391"/>
                        </a:lnTo>
                        <a:lnTo>
                          <a:pt x="269" y="394"/>
                        </a:lnTo>
                        <a:lnTo>
                          <a:pt x="264" y="397"/>
                        </a:lnTo>
                        <a:lnTo>
                          <a:pt x="260" y="397"/>
                        </a:lnTo>
                        <a:lnTo>
                          <a:pt x="256" y="397"/>
                        </a:lnTo>
                        <a:lnTo>
                          <a:pt x="252" y="397"/>
                        </a:lnTo>
                        <a:lnTo>
                          <a:pt x="252" y="394"/>
                        </a:lnTo>
                        <a:lnTo>
                          <a:pt x="252" y="391"/>
                        </a:lnTo>
                        <a:lnTo>
                          <a:pt x="252" y="389"/>
                        </a:lnTo>
                        <a:lnTo>
                          <a:pt x="256" y="389"/>
                        </a:lnTo>
                        <a:lnTo>
                          <a:pt x="252" y="389"/>
                        </a:lnTo>
                        <a:lnTo>
                          <a:pt x="256" y="381"/>
                        </a:lnTo>
                        <a:lnTo>
                          <a:pt x="264" y="373"/>
                        </a:lnTo>
                        <a:lnTo>
                          <a:pt x="269" y="360"/>
                        </a:lnTo>
                        <a:lnTo>
                          <a:pt x="269" y="357"/>
                        </a:lnTo>
                        <a:lnTo>
                          <a:pt x="277" y="349"/>
                        </a:lnTo>
                        <a:lnTo>
                          <a:pt x="277" y="352"/>
                        </a:lnTo>
                        <a:lnTo>
                          <a:pt x="281" y="336"/>
                        </a:lnTo>
                        <a:lnTo>
                          <a:pt x="285" y="334"/>
                        </a:lnTo>
                        <a:lnTo>
                          <a:pt x="290" y="334"/>
                        </a:lnTo>
                        <a:lnTo>
                          <a:pt x="298" y="334"/>
                        </a:lnTo>
                        <a:lnTo>
                          <a:pt x="290" y="336"/>
                        </a:lnTo>
                        <a:lnTo>
                          <a:pt x="294" y="328"/>
                        </a:lnTo>
                        <a:lnTo>
                          <a:pt x="294" y="326"/>
                        </a:lnTo>
                        <a:lnTo>
                          <a:pt x="298" y="323"/>
                        </a:lnTo>
                        <a:lnTo>
                          <a:pt x="302" y="323"/>
                        </a:lnTo>
                        <a:lnTo>
                          <a:pt x="306" y="323"/>
                        </a:lnTo>
                        <a:lnTo>
                          <a:pt x="311" y="323"/>
                        </a:lnTo>
                        <a:lnTo>
                          <a:pt x="311" y="326"/>
                        </a:lnTo>
                        <a:lnTo>
                          <a:pt x="311" y="328"/>
                        </a:lnTo>
                        <a:lnTo>
                          <a:pt x="311" y="331"/>
                        </a:lnTo>
                        <a:close/>
                        <a:moveTo>
                          <a:pt x="239" y="444"/>
                        </a:moveTo>
                        <a:lnTo>
                          <a:pt x="235" y="444"/>
                        </a:lnTo>
                        <a:lnTo>
                          <a:pt x="239" y="444"/>
                        </a:lnTo>
                        <a:lnTo>
                          <a:pt x="235" y="452"/>
                        </a:lnTo>
                        <a:lnTo>
                          <a:pt x="227" y="460"/>
                        </a:lnTo>
                        <a:lnTo>
                          <a:pt x="227" y="457"/>
                        </a:lnTo>
                        <a:lnTo>
                          <a:pt x="222" y="473"/>
                        </a:lnTo>
                        <a:lnTo>
                          <a:pt x="214" y="481"/>
                        </a:lnTo>
                        <a:lnTo>
                          <a:pt x="210" y="489"/>
                        </a:lnTo>
                        <a:lnTo>
                          <a:pt x="206" y="496"/>
                        </a:lnTo>
                        <a:lnTo>
                          <a:pt x="197" y="510"/>
                        </a:lnTo>
                        <a:lnTo>
                          <a:pt x="197" y="512"/>
                        </a:lnTo>
                        <a:lnTo>
                          <a:pt x="193" y="515"/>
                        </a:lnTo>
                        <a:lnTo>
                          <a:pt x="189" y="515"/>
                        </a:lnTo>
                        <a:lnTo>
                          <a:pt x="185" y="515"/>
                        </a:lnTo>
                        <a:lnTo>
                          <a:pt x="185" y="512"/>
                        </a:lnTo>
                        <a:lnTo>
                          <a:pt x="180" y="512"/>
                        </a:lnTo>
                        <a:lnTo>
                          <a:pt x="180" y="510"/>
                        </a:lnTo>
                        <a:lnTo>
                          <a:pt x="180" y="507"/>
                        </a:lnTo>
                        <a:lnTo>
                          <a:pt x="185" y="507"/>
                        </a:lnTo>
                        <a:lnTo>
                          <a:pt x="180" y="507"/>
                        </a:lnTo>
                        <a:lnTo>
                          <a:pt x="189" y="491"/>
                        </a:lnTo>
                        <a:lnTo>
                          <a:pt x="197" y="483"/>
                        </a:lnTo>
                        <a:lnTo>
                          <a:pt x="197" y="486"/>
                        </a:lnTo>
                        <a:lnTo>
                          <a:pt x="197" y="478"/>
                        </a:lnTo>
                        <a:lnTo>
                          <a:pt x="197" y="475"/>
                        </a:lnTo>
                        <a:lnTo>
                          <a:pt x="206" y="470"/>
                        </a:lnTo>
                        <a:lnTo>
                          <a:pt x="210" y="454"/>
                        </a:lnTo>
                        <a:lnTo>
                          <a:pt x="214" y="454"/>
                        </a:lnTo>
                        <a:lnTo>
                          <a:pt x="218" y="447"/>
                        </a:lnTo>
                        <a:lnTo>
                          <a:pt x="218" y="449"/>
                        </a:lnTo>
                        <a:lnTo>
                          <a:pt x="222" y="441"/>
                        </a:lnTo>
                        <a:lnTo>
                          <a:pt x="222" y="439"/>
                        </a:lnTo>
                        <a:lnTo>
                          <a:pt x="222" y="436"/>
                        </a:lnTo>
                        <a:lnTo>
                          <a:pt x="227" y="436"/>
                        </a:lnTo>
                        <a:lnTo>
                          <a:pt x="231" y="436"/>
                        </a:lnTo>
                        <a:lnTo>
                          <a:pt x="235" y="436"/>
                        </a:lnTo>
                        <a:lnTo>
                          <a:pt x="235" y="439"/>
                        </a:lnTo>
                        <a:lnTo>
                          <a:pt x="239" y="439"/>
                        </a:lnTo>
                        <a:lnTo>
                          <a:pt x="239" y="441"/>
                        </a:lnTo>
                        <a:lnTo>
                          <a:pt x="239" y="444"/>
                        </a:lnTo>
                        <a:close/>
                        <a:moveTo>
                          <a:pt x="168" y="559"/>
                        </a:moveTo>
                        <a:lnTo>
                          <a:pt x="151" y="599"/>
                        </a:lnTo>
                        <a:lnTo>
                          <a:pt x="143" y="607"/>
                        </a:lnTo>
                        <a:lnTo>
                          <a:pt x="143" y="615"/>
                        </a:lnTo>
                        <a:lnTo>
                          <a:pt x="138" y="615"/>
                        </a:lnTo>
                        <a:lnTo>
                          <a:pt x="134" y="622"/>
                        </a:lnTo>
                        <a:lnTo>
                          <a:pt x="134" y="620"/>
                        </a:lnTo>
                        <a:lnTo>
                          <a:pt x="130" y="630"/>
                        </a:lnTo>
                        <a:lnTo>
                          <a:pt x="126" y="633"/>
                        </a:lnTo>
                        <a:lnTo>
                          <a:pt x="122" y="633"/>
                        </a:lnTo>
                        <a:lnTo>
                          <a:pt x="117" y="633"/>
                        </a:lnTo>
                        <a:lnTo>
                          <a:pt x="113" y="630"/>
                        </a:lnTo>
                        <a:lnTo>
                          <a:pt x="113" y="628"/>
                        </a:lnTo>
                        <a:lnTo>
                          <a:pt x="117" y="617"/>
                        </a:lnTo>
                        <a:lnTo>
                          <a:pt x="126" y="609"/>
                        </a:lnTo>
                        <a:lnTo>
                          <a:pt x="126" y="612"/>
                        </a:lnTo>
                        <a:lnTo>
                          <a:pt x="126" y="604"/>
                        </a:lnTo>
                        <a:lnTo>
                          <a:pt x="130" y="601"/>
                        </a:lnTo>
                        <a:lnTo>
                          <a:pt x="134" y="596"/>
                        </a:lnTo>
                        <a:lnTo>
                          <a:pt x="151" y="557"/>
                        </a:lnTo>
                        <a:lnTo>
                          <a:pt x="151" y="554"/>
                        </a:lnTo>
                        <a:lnTo>
                          <a:pt x="155" y="554"/>
                        </a:lnTo>
                        <a:lnTo>
                          <a:pt x="159" y="554"/>
                        </a:lnTo>
                        <a:lnTo>
                          <a:pt x="164" y="554"/>
                        </a:lnTo>
                        <a:lnTo>
                          <a:pt x="168" y="557"/>
                        </a:lnTo>
                        <a:lnTo>
                          <a:pt x="168" y="559"/>
                        </a:lnTo>
                        <a:close/>
                        <a:moveTo>
                          <a:pt x="105" y="677"/>
                        </a:moveTo>
                        <a:lnTo>
                          <a:pt x="105" y="680"/>
                        </a:lnTo>
                        <a:lnTo>
                          <a:pt x="96" y="688"/>
                        </a:lnTo>
                        <a:lnTo>
                          <a:pt x="101" y="688"/>
                        </a:lnTo>
                        <a:lnTo>
                          <a:pt x="92" y="701"/>
                        </a:lnTo>
                        <a:lnTo>
                          <a:pt x="92" y="704"/>
                        </a:lnTo>
                        <a:lnTo>
                          <a:pt x="84" y="712"/>
                        </a:lnTo>
                        <a:lnTo>
                          <a:pt x="84" y="709"/>
                        </a:lnTo>
                        <a:lnTo>
                          <a:pt x="71" y="746"/>
                        </a:lnTo>
                        <a:lnTo>
                          <a:pt x="67" y="748"/>
                        </a:lnTo>
                        <a:lnTo>
                          <a:pt x="67" y="751"/>
                        </a:lnTo>
                        <a:lnTo>
                          <a:pt x="63" y="751"/>
                        </a:lnTo>
                        <a:lnTo>
                          <a:pt x="59" y="751"/>
                        </a:lnTo>
                        <a:lnTo>
                          <a:pt x="54" y="751"/>
                        </a:lnTo>
                        <a:lnTo>
                          <a:pt x="54" y="748"/>
                        </a:lnTo>
                        <a:lnTo>
                          <a:pt x="50" y="746"/>
                        </a:lnTo>
                        <a:lnTo>
                          <a:pt x="54" y="743"/>
                        </a:lnTo>
                        <a:lnTo>
                          <a:pt x="71" y="706"/>
                        </a:lnTo>
                        <a:lnTo>
                          <a:pt x="75" y="698"/>
                        </a:lnTo>
                        <a:lnTo>
                          <a:pt x="84" y="685"/>
                        </a:lnTo>
                        <a:lnTo>
                          <a:pt x="84" y="683"/>
                        </a:lnTo>
                        <a:lnTo>
                          <a:pt x="88" y="677"/>
                        </a:lnTo>
                        <a:lnTo>
                          <a:pt x="88" y="675"/>
                        </a:lnTo>
                        <a:lnTo>
                          <a:pt x="92" y="675"/>
                        </a:lnTo>
                        <a:lnTo>
                          <a:pt x="92" y="672"/>
                        </a:lnTo>
                        <a:lnTo>
                          <a:pt x="96" y="672"/>
                        </a:lnTo>
                        <a:lnTo>
                          <a:pt x="101" y="672"/>
                        </a:lnTo>
                        <a:lnTo>
                          <a:pt x="105" y="672"/>
                        </a:lnTo>
                        <a:lnTo>
                          <a:pt x="105" y="675"/>
                        </a:lnTo>
                        <a:lnTo>
                          <a:pt x="105" y="677"/>
                        </a:lnTo>
                        <a:close/>
                        <a:moveTo>
                          <a:pt x="42" y="798"/>
                        </a:moveTo>
                        <a:lnTo>
                          <a:pt x="33" y="814"/>
                        </a:lnTo>
                        <a:lnTo>
                          <a:pt x="29" y="822"/>
                        </a:lnTo>
                        <a:lnTo>
                          <a:pt x="21" y="835"/>
                        </a:lnTo>
                        <a:lnTo>
                          <a:pt x="21" y="838"/>
                        </a:lnTo>
                        <a:lnTo>
                          <a:pt x="12" y="845"/>
                        </a:lnTo>
                        <a:lnTo>
                          <a:pt x="8" y="845"/>
                        </a:lnTo>
                        <a:lnTo>
                          <a:pt x="4" y="848"/>
                        </a:lnTo>
                        <a:lnTo>
                          <a:pt x="4" y="845"/>
                        </a:lnTo>
                        <a:lnTo>
                          <a:pt x="0" y="845"/>
                        </a:lnTo>
                        <a:lnTo>
                          <a:pt x="0" y="843"/>
                        </a:lnTo>
                        <a:lnTo>
                          <a:pt x="0" y="840"/>
                        </a:lnTo>
                        <a:lnTo>
                          <a:pt x="4" y="832"/>
                        </a:lnTo>
                        <a:lnTo>
                          <a:pt x="12" y="819"/>
                        </a:lnTo>
                        <a:lnTo>
                          <a:pt x="12" y="817"/>
                        </a:lnTo>
                        <a:lnTo>
                          <a:pt x="21" y="809"/>
                        </a:lnTo>
                        <a:lnTo>
                          <a:pt x="17" y="811"/>
                        </a:lnTo>
                        <a:lnTo>
                          <a:pt x="25" y="796"/>
                        </a:lnTo>
                        <a:lnTo>
                          <a:pt x="25" y="793"/>
                        </a:lnTo>
                        <a:lnTo>
                          <a:pt x="29" y="790"/>
                        </a:lnTo>
                        <a:lnTo>
                          <a:pt x="33" y="790"/>
                        </a:lnTo>
                        <a:lnTo>
                          <a:pt x="38" y="793"/>
                        </a:lnTo>
                        <a:lnTo>
                          <a:pt x="42" y="793"/>
                        </a:lnTo>
                        <a:lnTo>
                          <a:pt x="42" y="796"/>
                        </a:lnTo>
                        <a:lnTo>
                          <a:pt x="42" y="798"/>
                        </a:lnTo>
                        <a:close/>
                      </a:path>
                    </a:pathLst>
                  </a:custGeom>
                  <a:solidFill>
                    <a:srgbClr val="FF0000"/>
                  </a:solidFill>
                  <a:ln w="2540">
                    <a:solidFill>
                      <a:srgbClr val="FF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3930" name="Group 268">
                  <a:extLst>
                    <a:ext uri="{FF2B5EF4-FFF2-40B4-BE49-F238E27FC236}">
                      <a16:creationId xmlns:a16="http://schemas.microsoft.com/office/drawing/2014/main" id="{368B3DEE-30F1-4591-B32B-C8E39794F949}"/>
                    </a:ext>
                  </a:extLst>
                </p:cNvPr>
                <p:cNvGrpSpPr>
                  <a:grpSpLocks/>
                </p:cNvGrpSpPr>
                <p:nvPr/>
              </p:nvGrpSpPr>
              <p:grpSpPr bwMode="auto">
                <a:xfrm>
                  <a:off x="2476" y="4209"/>
                  <a:ext cx="3298" cy="2781"/>
                  <a:chOff x="2476" y="4209"/>
                  <a:chExt cx="3298" cy="2781"/>
                </a:xfrm>
              </p:grpSpPr>
              <p:sp>
                <p:nvSpPr>
                  <p:cNvPr id="123931" name="Line 269">
                    <a:extLst>
                      <a:ext uri="{FF2B5EF4-FFF2-40B4-BE49-F238E27FC236}">
                        <a16:creationId xmlns:a16="http://schemas.microsoft.com/office/drawing/2014/main" id="{6600C4CE-17F9-4BDC-A3F6-A9569556CB83}"/>
                      </a:ext>
                    </a:extLst>
                  </p:cNvPr>
                  <p:cNvSpPr>
                    <a:spLocks noChangeShapeType="1"/>
                  </p:cNvSpPr>
                  <p:nvPr/>
                </p:nvSpPr>
                <p:spPr bwMode="auto">
                  <a:xfrm>
                    <a:off x="4274" y="4209"/>
                    <a:ext cx="0" cy="2655"/>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932" name="Line 270">
                    <a:extLst>
                      <a:ext uri="{FF2B5EF4-FFF2-40B4-BE49-F238E27FC236}">
                        <a16:creationId xmlns:a16="http://schemas.microsoft.com/office/drawing/2014/main" id="{1BC9FD9E-9EBC-46A0-A926-581352434E6E}"/>
                      </a:ext>
                    </a:extLst>
                  </p:cNvPr>
                  <p:cNvSpPr>
                    <a:spLocks noChangeShapeType="1"/>
                  </p:cNvSpPr>
                  <p:nvPr/>
                </p:nvSpPr>
                <p:spPr bwMode="auto">
                  <a:xfrm>
                    <a:off x="5774" y="4224"/>
                    <a:ext cx="0" cy="2587"/>
                  </a:xfrm>
                  <a:prstGeom prst="line">
                    <a:avLst/>
                  </a:prstGeom>
                  <a:noFill/>
                  <a:ln w="9525" cap="rnd">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3933" name="Group 271">
                    <a:extLst>
                      <a:ext uri="{FF2B5EF4-FFF2-40B4-BE49-F238E27FC236}">
                        <a16:creationId xmlns:a16="http://schemas.microsoft.com/office/drawing/2014/main" id="{7D9882DA-22D6-454C-BFF8-42FB3C3364D4}"/>
                      </a:ext>
                    </a:extLst>
                  </p:cNvPr>
                  <p:cNvGrpSpPr>
                    <a:grpSpLocks/>
                  </p:cNvGrpSpPr>
                  <p:nvPr/>
                </p:nvGrpSpPr>
                <p:grpSpPr bwMode="auto">
                  <a:xfrm>
                    <a:off x="2476" y="6012"/>
                    <a:ext cx="2162" cy="978"/>
                    <a:chOff x="2476" y="6012"/>
                    <a:chExt cx="2162" cy="978"/>
                  </a:xfrm>
                </p:grpSpPr>
                <p:sp>
                  <p:nvSpPr>
                    <p:cNvPr id="123934" name="Rectangle 272">
                      <a:extLst>
                        <a:ext uri="{FF2B5EF4-FFF2-40B4-BE49-F238E27FC236}">
                          <a16:creationId xmlns:a16="http://schemas.microsoft.com/office/drawing/2014/main" id="{52DE3A6D-A644-4575-8862-E78F08A4BD76}"/>
                        </a:ext>
                      </a:extLst>
                    </p:cNvPr>
                    <p:cNvSpPr>
                      <a:spLocks noChangeArrowheads="1"/>
                    </p:cNvSpPr>
                    <p:nvPr/>
                  </p:nvSpPr>
                  <p:spPr bwMode="auto">
                    <a:xfrm>
                      <a:off x="3421" y="6462"/>
                      <a:ext cx="60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2200">
                          <a:solidFill>
                            <a:srgbClr val="040408"/>
                          </a:solidFill>
                          <a:latin typeface="宋体" panose="02010600030101010101" pitchFamily="2" charset="-122"/>
                        </a:rPr>
                        <a:t>α</a:t>
                      </a:r>
                      <a:endParaRPr kumimoji="0" lang="en-US" altLang="zh-CN" sz="2000">
                        <a:solidFill>
                          <a:srgbClr val="040408"/>
                        </a:solidFill>
                        <a:latin typeface="Times New Roman" panose="02020603050405020304" pitchFamily="18" charset="0"/>
                      </a:endParaRPr>
                    </a:p>
                  </p:txBody>
                </p:sp>
                <p:sp>
                  <p:nvSpPr>
                    <p:cNvPr id="123935" name="Line 273">
                      <a:extLst>
                        <a:ext uri="{FF2B5EF4-FFF2-40B4-BE49-F238E27FC236}">
                          <a16:creationId xmlns:a16="http://schemas.microsoft.com/office/drawing/2014/main" id="{95E809ED-3D00-4CB2-BEE6-1E09909814DA}"/>
                        </a:ext>
                      </a:extLst>
                    </p:cNvPr>
                    <p:cNvSpPr>
                      <a:spLocks noChangeShapeType="1"/>
                    </p:cNvSpPr>
                    <p:nvPr/>
                  </p:nvSpPr>
                  <p:spPr bwMode="auto">
                    <a:xfrm>
                      <a:off x="2476" y="6747"/>
                      <a:ext cx="5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6" name="Line 274">
                      <a:extLst>
                        <a:ext uri="{FF2B5EF4-FFF2-40B4-BE49-F238E27FC236}">
                          <a16:creationId xmlns:a16="http://schemas.microsoft.com/office/drawing/2014/main" id="{2859BFDA-D57B-4DDB-8F43-ECFA5A5EF09C}"/>
                        </a:ext>
                      </a:extLst>
                    </p:cNvPr>
                    <p:cNvSpPr>
                      <a:spLocks noChangeShapeType="1"/>
                    </p:cNvSpPr>
                    <p:nvPr/>
                  </p:nvSpPr>
                  <p:spPr bwMode="auto">
                    <a:xfrm flipH="1">
                      <a:off x="4286" y="6744"/>
                      <a:ext cx="35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7" name="Line 275">
                      <a:extLst>
                        <a:ext uri="{FF2B5EF4-FFF2-40B4-BE49-F238E27FC236}">
                          <a16:creationId xmlns:a16="http://schemas.microsoft.com/office/drawing/2014/main" id="{91E5C641-8F17-4B2B-A90B-F5CA798B035A}"/>
                        </a:ext>
                      </a:extLst>
                    </p:cNvPr>
                    <p:cNvSpPr>
                      <a:spLocks noChangeShapeType="1"/>
                    </p:cNvSpPr>
                    <p:nvPr/>
                  </p:nvSpPr>
                  <p:spPr bwMode="auto">
                    <a:xfrm>
                      <a:off x="3098" y="6012"/>
                      <a:ext cx="0" cy="903"/>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grpSp>
        <p:nvGrpSpPr>
          <p:cNvPr id="50300" name="Group 283">
            <a:extLst>
              <a:ext uri="{FF2B5EF4-FFF2-40B4-BE49-F238E27FC236}">
                <a16:creationId xmlns:a16="http://schemas.microsoft.com/office/drawing/2014/main" id="{980D774B-1532-499B-A94B-F0FF66EAF1B5}"/>
              </a:ext>
            </a:extLst>
          </p:cNvPr>
          <p:cNvGrpSpPr>
            <a:grpSpLocks/>
          </p:cNvGrpSpPr>
          <p:nvPr/>
        </p:nvGrpSpPr>
        <p:grpSpPr bwMode="auto">
          <a:xfrm>
            <a:off x="838200" y="3962400"/>
            <a:ext cx="3594100" cy="304800"/>
            <a:chOff x="528" y="2496"/>
            <a:chExt cx="2264" cy="192"/>
          </a:xfrm>
        </p:grpSpPr>
        <p:sp>
          <p:nvSpPr>
            <p:cNvPr id="123922" name="Line 119">
              <a:extLst>
                <a:ext uri="{FF2B5EF4-FFF2-40B4-BE49-F238E27FC236}">
                  <a16:creationId xmlns:a16="http://schemas.microsoft.com/office/drawing/2014/main" id="{E9C13BA6-B1C1-4173-83F0-B94AE38C10BE}"/>
                </a:ext>
              </a:extLst>
            </p:cNvPr>
            <p:cNvSpPr>
              <a:spLocks noChangeShapeType="1"/>
            </p:cNvSpPr>
            <p:nvPr/>
          </p:nvSpPr>
          <p:spPr bwMode="auto">
            <a:xfrm>
              <a:off x="528" y="2688"/>
              <a:ext cx="2256" cy="0"/>
            </a:xfrm>
            <a:prstGeom prst="line">
              <a:avLst/>
            </a:prstGeom>
            <a:noFill/>
            <a:ln w="28575">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923" name="Rectangle 281">
              <a:extLst>
                <a:ext uri="{FF2B5EF4-FFF2-40B4-BE49-F238E27FC236}">
                  <a16:creationId xmlns:a16="http://schemas.microsoft.com/office/drawing/2014/main" id="{3F507CEA-2F7B-4A3A-AB13-2C46A0681F60}"/>
                </a:ext>
              </a:extLst>
            </p:cNvPr>
            <p:cNvSpPr>
              <a:spLocks noChangeArrowheads="1"/>
            </p:cNvSpPr>
            <p:nvPr/>
          </p:nvSpPr>
          <p:spPr bwMode="auto">
            <a:xfrm>
              <a:off x="2544" y="2496"/>
              <a:ext cx="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rgbClr val="040408"/>
                  </a:solidFill>
                  <a:latin typeface="Times New Roman" panose="02020603050405020304" pitchFamily="18" charset="0"/>
                </a:rPr>
                <a:t>E</a:t>
              </a:r>
              <a:r>
                <a:rPr kumimoji="0" lang="en-US" altLang="zh-CN" sz="1400" baseline="-25000">
                  <a:solidFill>
                    <a:srgbClr val="040408"/>
                  </a:solidFill>
                  <a:latin typeface="Times New Roman" panose="02020603050405020304" pitchFamily="18" charset="0"/>
                </a:rPr>
                <a:t>M</a:t>
              </a:r>
            </a:p>
          </p:txBody>
        </p:sp>
      </p:grpSp>
      <p:grpSp>
        <p:nvGrpSpPr>
          <p:cNvPr id="50301" name="Group 284">
            <a:extLst>
              <a:ext uri="{FF2B5EF4-FFF2-40B4-BE49-F238E27FC236}">
                <a16:creationId xmlns:a16="http://schemas.microsoft.com/office/drawing/2014/main" id="{5B4FBAF9-E7C5-47D7-BA9B-A8210292AEC4}"/>
              </a:ext>
            </a:extLst>
          </p:cNvPr>
          <p:cNvGrpSpPr>
            <a:grpSpLocks/>
          </p:cNvGrpSpPr>
          <p:nvPr/>
        </p:nvGrpSpPr>
        <p:grpSpPr bwMode="auto">
          <a:xfrm>
            <a:off x="5105400" y="4876800"/>
            <a:ext cx="3441700" cy="381000"/>
            <a:chOff x="3216" y="3072"/>
            <a:chExt cx="2168" cy="240"/>
          </a:xfrm>
        </p:grpSpPr>
        <p:sp>
          <p:nvSpPr>
            <p:cNvPr id="123920" name="Line 276">
              <a:extLst>
                <a:ext uri="{FF2B5EF4-FFF2-40B4-BE49-F238E27FC236}">
                  <a16:creationId xmlns:a16="http://schemas.microsoft.com/office/drawing/2014/main" id="{D4CB58E6-C43F-4422-A127-1EC9076BDCD7}"/>
                </a:ext>
              </a:extLst>
            </p:cNvPr>
            <p:cNvSpPr>
              <a:spLocks noChangeShapeType="1"/>
            </p:cNvSpPr>
            <p:nvPr/>
          </p:nvSpPr>
          <p:spPr bwMode="auto">
            <a:xfrm>
              <a:off x="3216" y="3072"/>
              <a:ext cx="2112" cy="0"/>
            </a:xfrm>
            <a:prstGeom prst="line">
              <a:avLst/>
            </a:prstGeom>
            <a:noFill/>
            <a:ln w="38100">
              <a:solidFill>
                <a:srgbClr val="040408"/>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921" name="Rectangle 282">
              <a:extLst>
                <a:ext uri="{FF2B5EF4-FFF2-40B4-BE49-F238E27FC236}">
                  <a16:creationId xmlns:a16="http://schemas.microsoft.com/office/drawing/2014/main" id="{7743885A-44DE-436B-AB89-F49985DB32AC}"/>
                </a:ext>
              </a:extLst>
            </p:cNvPr>
            <p:cNvSpPr>
              <a:spLocks noChangeArrowheads="1"/>
            </p:cNvSpPr>
            <p:nvPr/>
          </p:nvSpPr>
          <p:spPr bwMode="auto">
            <a:xfrm>
              <a:off x="5136" y="3120"/>
              <a:ext cx="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rgbClr val="040408"/>
                  </a:solidFill>
                  <a:latin typeface="Times New Roman" panose="02020603050405020304" pitchFamily="18" charset="0"/>
                </a:rPr>
                <a:t>E</a:t>
              </a:r>
              <a:r>
                <a:rPr kumimoji="0" lang="en-US" altLang="zh-CN" sz="1400" baseline="-25000">
                  <a:solidFill>
                    <a:srgbClr val="040408"/>
                  </a:solidFill>
                  <a:latin typeface="Times New Roman" panose="02020603050405020304" pitchFamily="18" charset="0"/>
                </a:rPr>
                <a:t>M</a:t>
              </a:r>
            </a:p>
          </p:txBody>
        </p:sp>
      </p:grpSp>
      <p:grpSp>
        <p:nvGrpSpPr>
          <p:cNvPr id="50304" name="Group 290">
            <a:extLst>
              <a:ext uri="{FF2B5EF4-FFF2-40B4-BE49-F238E27FC236}">
                <a16:creationId xmlns:a16="http://schemas.microsoft.com/office/drawing/2014/main" id="{AD55D80F-9F4E-4DF8-9549-10FEE164AFE5}"/>
              </a:ext>
            </a:extLst>
          </p:cNvPr>
          <p:cNvGrpSpPr>
            <a:grpSpLocks/>
          </p:cNvGrpSpPr>
          <p:nvPr/>
        </p:nvGrpSpPr>
        <p:grpSpPr bwMode="auto">
          <a:xfrm>
            <a:off x="3048000" y="2590800"/>
            <a:ext cx="539750" cy="446088"/>
            <a:chOff x="1920" y="1632"/>
            <a:chExt cx="340" cy="281"/>
          </a:xfrm>
        </p:grpSpPr>
        <p:sp>
          <p:nvSpPr>
            <p:cNvPr id="123918" name="AutoShape 286">
              <a:extLst>
                <a:ext uri="{FF2B5EF4-FFF2-40B4-BE49-F238E27FC236}">
                  <a16:creationId xmlns:a16="http://schemas.microsoft.com/office/drawing/2014/main" id="{7FF6DED9-37EE-4763-A027-1100F2857563}"/>
                </a:ext>
              </a:extLst>
            </p:cNvPr>
            <p:cNvSpPr>
              <a:spLocks noChangeArrowheads="1"/>
            </p:cNvSpPr>
            <p:nvPr/>
          </p:nvSpPr>
          <p:spPr bwMode="auto">
            <a:xfrm flipH="1">
              <a:off x="1920" y="1632"/>
              <a:ext cx="336" cy="96"/>
            </a:xfrm>
            <a:prstGeom prst="leftArrow">
              <a:avLst>
                <a:gd name="adj1" fmla="val 50000"/>
                <a:gd name="adj2" fmla="val 87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919" name="Rectangle 287">
              <a:extLst>
                <a:ext uri="{FF2B5EF4-FFF2-40B4-BE49-F238E27FC236}">
                  <a16:creationId xmlns:a16="http://schemas.microsoft.com/office/drawing/2014/main" id="{C518F784-7AFA-4030-B231-00207089026C}"/>
                </a:ext>
              </a:extLst>
            </p:cNvPr>
            <p:cNvSpPr>
              <a:spLocks noChangeArrowheads="1"/>
            </p:cNvSpPr>
            <p:nvPr/>
          </p:nvSpPr>
          <p:spPr bwMode="auto">
            <a:xfrm>
              <a:off x="1920" y="1721"/>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sz="1400">
                  <a:solidFill>
                    <a:srgbClr val="040408"/>
                  </a:solidFill>
                  <a:latin typeface="Times New Roman" panose="02020603050405020304" pitchFamily="18" charset="0"/>
                </a:rPr>
                <a:t>电能</a:t>
              </a:r>
              <a:endParaRPr kumimoji="0" lang="zh-CN" altLang="en-US" sz="1400" baseline="-25000">
                <a:solidFill>
                  <a:srgbClr val="040408"/>
                </a:solidFill>
                <a:latin typeface="Times New Roman" panose="02020603050405020304" pitchFamily="18" charset="0"/>
              </a:endParaRPr>
            </a:p>
          </p:txBody>
        </p:sp>
      </p:grpSp>
      <p:grpSp>
        <p:nvGrpSpPr>
          <p:cNvPr id="50306" name="Group 289">
            <a:extLst>
              <a:ext uri="{FF2B5EF4-FFF2-40B4-BE49-F238E27FC236}">
                <a16:creationId xmlns:a16="http://schemas.microsoft.com/office/drawing/2014/main" id="{E629E7C2-A810-49EA-9EFC-CB5DB558B252}"/>
              </a:ext>
            </a:extLst>
          </p:cNvPr>
          <p:cNvGrpSpPr>
            <a:grpSpLocks/>
          </p:cNvGrpSpPr>
          <p:nvPr/>
        </p:nvGrpSpPr>
        <p:grpSpPr bwMode="auto">
          <a:xfrm>
            <a:off x="7315200" y="2514600"/>
            <a:ext cx="539750" cy="533400"/>
            <a:chOff x="4608" y="1584"/>
            <a:chExt cx="340" cy="336"/>
          </a:xfrm>
        </p:grpSpPr>
        <p:sp>
          <p:nvSpPr>
            <p:cNvPr id="123916" name="AutoShape 285">
              <a:extLst>
                <a:ext uri="{FF2B5EF4-FFF2-40B4-BE49-F238E27FC236}">
                  <a16:creationId xmlns:a16="http://schemas.microsoft.com/office/drawing/2014/main" id="{D29E7037-42C3-4C4D-8A2B-344A50A7DA67}"/>
                </a:ext>
              </a:extLst>
            </p:cNvPr>
            <p:cNvSpPr>
              <a:spLocks noChangeArrowheads="1"/>
            </p:cNvSpPr>
            <p:nvPr/>
          </p:nvSpPr>
          <p:spPr bwMode="auto">
            <a:xfrm>
              <a:off x="4608" y="1584"/>
              <a:ext cx="336" cy="96"/>
            </a:xfrm>
            <a:prstGeom prst="leftArrow">
              <a:avLst>
                <a:gd name="adj1" fmla="val 50000"/>
                <a:gd name="adj2" fmla="val 87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917" name="Rectangle 288">
              <a:extLst>
                <a:ext uri="{FF2B5EF4-FFF2-40B4-BE49-F238E27FC236}">
                  <a16:creationId xmlns:a16="http://schemas.microsoft.com/office/drawing/2014/main" id="{BD75E0A1-8409-49E0-9309-D196323D7637}"/>
                </a:ext>
              </a:extLst>
            </p:cNvPr>
            <p:cNvSpPr>
              <a:spLocks noChangeArrowheads="1"/>
            </p:cNvSpPr>
            <p:nvPr/>
          </p:nvSpPr>
          <p:spPr bwMode="auto">
            <a:xfrm>
              <a:off x="4608" y="1728"/>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sz="1400">
                  <a:solidFill>
                    <a:srgbClr val="040408"/>
                  </a:solidFill>
                  <a:latin typeface="Times New Roman" panose="02020603050405020304" pitchFamily="18" charset="0"/>
                </a:rPr>
                <a:t>电能</a:t>
              </a:r>
              <a:endParaRPr kumimoji="0" lang="zh-CN" altLang="en-US" sz="1400" baseline="-25000">
                <a:solidFill>
                  <a:srgbClr val="040408"/>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nodeType="clickEffect">
                                  <p:stCondLst>
                                    <p:cond delay="0"/>
                                  </p:stCondLst>
                                  <p:childTnLst>
                                    <p:set>
                                      <p:cBhvr>
                                        <p:cTn id="17" dur="1" fill="hold">
                                          <p:stCondLst>
                                            <p:cond delay="0"/>
                                          </p:stCondLst>
                                        </p:cTn>
                                        <p:tgtEl>
                                          <p:spTgt spid="50300"/>
                                        </p:tgtEl>
                                        <p:attrNameLst>
                                          <p:attrName>style.visibility</p:attrName>
                                        </p:attrNameLst>
                                      </p:cBhvr>
                                      <p:to>
                                        <p:strVal val="visible"/>
                                      </p:to>
                                    </p:set>
                                    <p:anim calcmode="lin" valueType="num">
                                      <p:cBhvr additive="base">
                                        <p:cTn id="18" dur="500" fill="hold"/>
                                        <p:tgtEl>
                                          <p:spTgt spid="50300"/>
                                        </p:tgtEl>
                                        <p:attrNameLst>
                                          <p:attrName>ppt_x</p:attrName>
                                        </p:attrNameLst>
                                      </p:cBhvr>
                                      <p:tavLst>
                                        <p:tav tm="0">
                                          <p:val>
                                            <p:strVal val="#ppt_x"/>
                                          </p:val>
                                        </p:tav>
                                        <p:tav tm="100000">
                                          <p:val>
                                            <p:strVal val="#ppt_x"/>
                                          </p:val>
                                        </p:tav>
                                      </p:tavLst>
                                    </p:anim>
                                    <p:anim calcmode="lin" valueType="num">
                                      <p:cBhvr additive="base">
                                        <p:cTn id="19" dur="500" fill="hold"/>
                                        <p:tgtEl>
                                          <p:spTgt spid="50300"/>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50304"/>
                                        </p:tgtEl>
                                        <p:attrNameLst>
                                          <p:attrName>style.visibility</p:attrName>
                                        </p:attrNameLst>
                                      </p:cBhvr>
                                      <p:to>
                                        <p:strVal val="visible"/>
                                      </p:to>
                                    </p:set>
                                    <p:anim calcmode="lin" valueType="num">
                                      <p:cBhvr additive="base">
                                        <p:cTn id="24" dur="500" fill="hold"/>
                                        <p:tgtEl>
                                          <p:spTgt spid="50304"/>
                                        </p:tgtEl>
                                        <p:attrNameLst>
                                          <p:attrName>ppt_x</p:attrName>
                                        </p:attrNameLst>
                                      </p:cBhvr>
                                      <p:tavLst>
                                        <p:tav tm="0">
                                          <p:val>
                                            <p:strVal val="0-#ppt_w/2"/>
                                          </p:val>
                                        </p:tav>
                                        <p:tav tm="100000">
                                          <p:val>
                                            <p:strVal val="#ppt_x"/>
                                          </p:val>
                                        </p:tav>
                                      </p:tavLst>
                                    </p:anim>
                                    <p:anim calcmode="lin" valueType="num">
                                      <p:cBhvr additive="base">
                                        <p:cTn id="25" dur="500" fill="hold"/>
                                        <p:tgtEl>
                                          <p:spTgt spid="50304"/>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0188"/>
                                        </p:tgtEl>
                                        <p:attrNameLst>
                                          <p:attrName>style.visibility</p:attrName>
                                        </p:attrNameLst>
                                      </p:cBhvr>
                                      <p:to>
                                        <p:strVal val="visible"/>
                                      </p:to>
                                    </p:set>
                                    <p:animEffect transition="in" filter="blinds(horizontal)">
                                      <p:cBhvr>
                                        <p:cTn id="30" dur="500"/>
                                        <p:tgtEl>
                                          <p:spTgt spid="5018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0268"/>
                                        </p:tgtEl>
                                        <p:attrNameLst>
                                          <p:attrName>style.visibility</p:attrName>
                                        </p:attrNameLst>
                                      </p:cBhvr>
                                      <p:to>
                                        <p:strVal val="visible"/>
                                      </p:to>
                                    </p:set>
                                    <p:animEffect transition="in" filter="blinds(horizontal)">
                                      <p:cBhvr>
                                        <p:cTn id="35" dur="500"/>
                                        <p:tgtEl>
                                          <p:spTgt spid="502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1" fill="hold" nodeType="clickEffect">
                                  <p:stCondLst>
                                    <p:cond delay="0"/>
                                  </p:stCondLst>
                                  <p:childTnLst>
                                    <p:set>
                                      <p:cBhvr>
                                        <p:cTn id="39" dur="1" fill="hold">
                                          <p:stCondLst>
                                            <p:cond delay="0"/>
                                          </p:stCondLst>
                                        </p:cTn>
                                        <p:tgtEl>
                                          <p:spTgt spid="50301"/>
                                        </p:tgtEl>
                                        <p:attrNameLst>
                                          <p:attrName>style.visibility</p:attrName>
                                        </p:attrNameLst>
                                      </p:cBhvr>
                                      <p:to>
                                        <p:strVal val="visible"/>
                                      </p:to>
                                    </p:set>
                                    <p:anim calcmode="lin" valueType="num">
                                      <p:cBhvr additive="base">
                                        <p:cTn id="40" dur="500" fill="hold"/>
                                        <p:tgtEl>
                                          <p:spTgt spid="50301"/>
                                        </p:tgtEl>
                                        <p:attrNameLst>
                                          <p:attrName>ppt_x</p:attrName>
                                        </p:attrNameLst>
                                      </p:cBhvr>
                                      <p:tavLst>
                                        <p:tav tm="0">
                                          <p:val>
                                            <p:strVal val="#ppt_x"/>
                                          </p:val>
                                        </p:tav>
                                        <p:tav tm="100000">
                                          <p:val>
                                            <p:strVal val="#ppt_x"/>
                                          </p:val>
                                        </p:tav>
                                      </p:tavLst>
                                    </p:anim>
                                    <p:anim calcmode="lin" valueType="num">
                                      <p:cBhvr additive="base">
                                        <p:cTn id="41" dur="500" fill="hold"/>
                                        <p:tgtEl>
                                          <p:spTgt spid="50301"/>
                                        </p:tgtEl>
                                        <p:attrNameLst>
                                          <p:attrName>ppt_y</p:attrName>
                                        </p:attrNameLst>
                                      </p:cBhvr>
                                      <p:tavLst>
                                        <p:tav tm="0">
                                          <p:val>
                                            <p:strVal val="0-#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2" fill="hold" nodeType="clickEffect">
                                  <p:stCondLst>
                                    <p:cond delay="0"/>
                                  </p:stCondLst>
                                  <p:childTnLst>
                                    <p:set>
                                      <p:cBhvr>
                                        <p:cTn id="45" dur="1" fill="hold">
                                          <p:stCondLst>
                                            <p:cond delay="0"/>
                                          </p:stCondLst>
                                        </p:cTn>
                                        <p:tgtEl>
                                          <p:spTgt spid="50306"/>
                                        </p:tgtEl>
                                        <p:attrNameLst>
                                          <p:attrName>style.visibility</p:attrName>
                                        </p:attrNameLst>
                                      </p:cBhvr>
                                      <p:to>
                                        <p:strVal val="visible"/>
                                      </p:to>
                                    </p:set>
                                    <p:anim calcmode="lin" valueType="num">
                                      <p:cBhvr additive="base">
                                        <p:cTn id="46" dur="500" fill="hold"/>
                                        <p:tgtEl>
                                          <p:spTgt spid="50306"/>
                                        </p:tgtEl>
                                        <p:attrNameLst>
                                          <p:attrName>ppt_x</p:attrName>
                                        </p:attrNameLst>
                                      </p:cBhvr>
                                      <p:tavLst>
                                        <p:tav tm="0">
                                          <p:val>
                                            <p:strVal val="1+#ppt_w/2"/>
                                          </p:val>
                                        </p:tav>
                                        <p:tav tm="100000">
                                          <p:val>
                                            <p:strVal val="#ppt_x"/>
                                          </p:val>
                                        </p:tav>
                                      </p:tavLst>
                                    </p:anim>
                                    <p:anim calcmode="lin" valueType="num">
                                      <p:cBhvr additive="base">
                                        <p:cTn id="47" dur="500" fill="hold"/>
                                        <p:tgtEl>
                                          <p:spTgt spid="503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C264ADA2-7815-4AF4-91FA-68BBFF5AD0EC}"/>
              </a:ext>
            </a:extLst>
          </p:cNvPr>
          <p:cNvSpPr>
            <a:spLocks noGrp="1" noChangeArrowheads="1"/>
          </p:cNvSpPr>
          <p:nvPr>
            <p:ph type="title"/>
          </p:nvPr>
        </p:nvSpPr>
        <p:spPr>
          <a:xfrm>
            <a:off x="609600" y="457200"/>
            <a:ext cx="7772400" cy="609600"/>
          </a:xfrm>
        </p:spPr>
        <p:txBody>
          <a:bodyPr/>
          <a:lstStyle/>
          <a:p>
            <a:pPr algn="ctr" eaLnBrk="1" hangingPunct="1"/>
            <a:r>
              <a:rPr lang="zh-CN" altLang="en-US" sz="3600" b="1">
                <a:solidFill>
                  <a:srgbClr val="040408"/>
                </a:solidFill>
              </a:rPr>
              <a:t>单结晶体管</a:t>
            </a:r>
          </a:p>
        </p:txBody>
      </p:sp>
      <p:grpSp>
        <p:nvGrpSpPr>
          <p:cNvPr id="2" name="Group 42">
            <a:extLst>
              <a:ext uri="{FF2B5EF4-FFF2-40B4-BE49-F238E27FC236}">
                <a16:creationId xmlns:a16="http://schemas.microsoft.com/office/drawing/2014/main" id="{EB8A9754-8A71-4F06-AFFC-0FC6647F45C1}"/>
              </a:ext>
            </a:extLst>
          </p:cNvPr>
          <p:cNvGrpSpPr>
            <a:grpSpLocks/>
          </p:cNvGrpSpPr>
          <p:nvPr/>
        </p:nvGrpSpPr>
        <p:grpSpPr bwMode="auto">
          <a:xfrm>
            <a:off x="1143000" y="1676400"/>
            <a:ext cx="1828800" cy="2773363"/>
            <a:chOff x="720" y="1104"/>
            <a:chExt cx="1152" cy="1747"/>
          </a:xfrm>
        </p:grpSpPr>
        <p:grpSp>
          <p:nvGrpSpPr>
            <p:cNvPr id="124989" name="Group 4">
              <a:extLst>
                <a:ext uri="{FF2B5EF4-FFF2-40B4-BE49-F238E27FC236}">
                  <a16:creationId xmlns:a16="http://schemas.microsoft.com/office/drawing/2014/main" id="{FB7ACB22-94D0-4557-A9B9-3C376B3BAD93}"/>
                </a:ext>
              </a:extLst>
            </p:cNvPr>
            <p:cNvGrpSpPr>
              <a:grpSpLocks/>
            </p:cNvGrpSpPr>
            <p:nvPr/>
          </p:nvGrpSpPr>
          <p:grpSpPr bwMode="auto">
            <a:xfrm>
              <a:off x="720" y="1104"/>
              <a:ext cx="858" cy="1434"/>
              <a:chOff x="2326" y="2022"/>
              <a:chExt cx="2144" cy="3585"/>
            </a:xfrm>
          </p:grpSpPr>
          <p:grpSp>
            <p:nvGrpSpPr>
              <p:cNvPr id="124991" name="Group 5">
                <a:extLst>
                  <a:ext uri="{FF2B5EF4-FFF2-40B4-BE49-F238E27FC236}">
                    <a16:creationId xmlns:a16="http://schemas.microsoft.com/office/drawing/2014/main" id="{F0C72B78-FCA0-4BAC-AE39-56FE804BE7AB}"/>
                  </a:ext>
                </a:extLst>
              </p:cNvPr>
              <p:cNvGrpSpPr>
                <a:grpSpLocks/>
              </p:cNvGrpSpPr>
              <p:nvPr/>
            </p:nvGrpSpPr>
            <p:grpSpPr bwMode="auto">
              <a:xfrm>
                <a:off x="2326" y="2022"/>
                <a:ext cx="2144" cy="3585"/>
                <a:chOff x="2326" y="2022"/>
                <a:chExt cx="2144" cy="3585"/>
              </a:xfrm>
            </p:grpSpPr>
            <p:sp>
              <p:nvSpPr>
                <p:cNvPr id="125001" name="Rectangle 6">
                  <a:extLst>
                    <a:ext uri="{FF2B5EF4-FFF2-40B4-BE49-F238E27FC236}">
                      <a16:creationId xmlns:a16="http://schemas.microsoft.com/office/drawing/2014/main" id="{ED17B721-4EF1-477D-BE40-1725FA8E3A12}"/>
                    </a:ext>
                  </a:extLst>
                </p:cNvPr>
                <p:cNvSpPr>
                  <a:spLocks noChangeArrowheads="1"/>
                </p:cNvSpPr>
                <p:nvPr/>
              </p:nvSpPr>
              <p:spPr bwMode="auto">
                <a:xfrm>
                  <a:off x="3984" y="2862"/>
                  <a:ext cx="486" cy="1827"/>
                </a:xfrm>
                <a:prstGeom prst="rect">
                  <a:avLst/>
                </a:prstGeom>
                <a:solidFill>
                  <a:srgbClr val="FF99CC"/>
                </a:solidFill>
                <a:ln w="9525">
                  <a:solidFill>
                    <a:srgbClr val="FF99CC"/>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5002" name="Rectangle 7">
                  <a:extLst>
                    <a:ext uri="{FF2B5EF4-FFF2-40B4-BE49-F238E27FC236}">
                      <a16:creationId xmlns:a16="http://schemas.microsoft.com/office/drawing/2014/main" id="{9579C978-AACF-4BDA-A63C-EA2BEB756B90}"/>
                    </a:ext>
                  </a:extLst>
                </p:cNvPr>
                <p:cNvSpPr>
                  <a:spLocks noChangeArrowheads="1"/>
                </p:cNvSpPr>
                <p:nvPr/>
              </p:nvSpPr>
              <p:spPr bwMode="auto">
                <a:xfrm>
                  <a:off x="3448" y="3567"/>
                  <a:ext cx="536" cy="435"/>
                </a:xfrm>
                <a:prstGeom prst="rect">
                  <a:avLst/>
                </a:prstGeom>
                <a:solidFill>
                  <a:srgbClr val="FFCC00"/>
                </a:solidFill>
                <a:ln w="9525">
                  <a:solidFill>
                    <a:srgbClr val="FFCC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5003" name="Freeform 8">
                  <a:extLst>
                    <a:ext uri="{FF2B5EF4-FFF2-40B4-BE49-F238E27FC236}">
                      <a16:creationId xmlns:a16="http://schemas.microsoft.com/office/drawing/2014/main" id="{F89EF42C-F5D3-4B60-9B39-0D9BF4CD5948}"/>
                    </a:ext>
                  </a:extLst>
                </p:cNvPr>
                <p:cNvSpPr>
                  <a:spLocks/>
                </p:cNvSpPr>
                <p:nvPr/>
              </p:nvSpPr>
              <p:spPr bwMode="auto">
                <a:xfrm>
                  <a:off x="4018" y="3552"/>
                  <a:ext cx="205" cy="552"/>
                </a:xfrm>
                <a:custGeom>
                  <a:avLst/>
                  <a:gdLst>
                    <a:gd name="T0" fmla="*/ 0 w 205"/>
                    <a:gd name="T1" fmla="*/ 0 h 552"/>
                    <a:gd name="T2" fmla="*/ 202 w 205"/>
                    <a:gd name="T3" fmla="*/ 165 h 552"/>
                    <a:gd name="T4" fmla="*/ 16 w 205"/>
                    <a:gd name="T5" fmla="*/ 552 h 552"/>
                    <a:gd name="T6" fmla="*/ 0 60000 65536"/>
                    <a:gd name="T7" fmla="*/ 0 60000 65536"/>
                    <a:gd name="T8" fmla="*/ 0 60000 65536"/>
                    <a:gd name="T9" fmla="*/ 0 w 205"/>
                    <a:gd name="T10" fmla="*/ 0 h 552"/>
                    <a:gd name="T11" fmla="*/ 205 w 205"/>
                    <a:gd name="T12" fmla="*/ 552 h 552"/>
                  </a:gdLst>
                  <a:ahLst/>
                  <a:cxnLst>
                    <a:cxn ang="T6">
                      <a:pos x="T0" y="T1"/>
                    </a:cxn>
                    <a:cxn ang="T7">
                      <a:pos x="T2" y="T3"/>
                    </a:cxn>
                    <a:cxn ang="T8">
                      <a:pos x="T4" y="T5"/>
                    </a:cxn>
                  </a:cxnLst>
                  <a:rect l="T9" t="T10" r="T11" b="T12"/>
                  <a:pathLst>
                    <a:path w="205" h="552">
                      <a:moveTo>
                        <a:pt x="0" y="0"/>
                      </a:moveTo>
                      <a:cubicBezTo>
                        <a:pt x="99" y="36"/>
                        <a:pt x="199" y="73"/>
                        <a:pt x="202" y="165"/>
                      </a:cubicBezTo>
                      <a:cubicBezTo>
                        <a:pt x="205" y="257"/>
                        <a:pt x="110" y="404"/>
                        <a:pt x="16" y="552"/>
                      </a:cubicBezTo>
                    </a:path>
                  </a:pathLst>
                </a:custGeom>
                <a:noFill/>
                <a:ln w="28575">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5004" name="Line 9">
                  <a:extLst>
                    <a:ext uri="{FF2B5EF4-FFF2-40B4-BE49-F238E27FC236}">
                      <a16:creationId xmlns:a16="http://schemas.microsoft.com/office/drawing/2014/main" id="{E8A22F1F-EF25-4A24-9E33-29A8AD1A79C4}"/>
                    </a:ext>
                  </a:extLst>
                </p:cNvPr>
                <p:cNvSpPr>
                  <a:spLocks noChangeShapeType="1"/>
                </p:cNvSpPr>
                <p:nvPr/>
              </p:nvSpPr>
              <p:spPr bwMode="auto">
                <a:xfrm flipH="1">
                  <a:off x="3968" y="3567"/>
                  <a:ext cx="2" cy="468"/>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5" name="Rectangle 10">
                  <a:extLst>
                    <a:ext uri="{FF2B5EF4-FFF2-40B4-BE49-F238E27FC236}">
                      <a16:creationId xmlns:a16="http://schemas.microsoft.com/office/drawing/2014/main" id="{816B9754-2294-4708-BE3B-A88276E155C6}"/>
                    </a:ext>
                  </a:extLst>
                </p:cNvPr>
                <p:cNvSpPr>
                  <a:spLocks noChangeArrowheads="1"/>
                </p:cNvSpPr>
                <p:nvPr/>
              </p:nvSpPr>
              <p:spPr bwMode="auto">
                <a:xfrm>
                  <a:off x="2326" y="3399"/>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e</a:t>
                  </a:r>
                </a:p>
              </p:txBody>
            </p:sp>
            <p:sp>
              <p:nvSpPr>
                <p:cNvPr id="125006" name="Rectangle 11">
                  <a:extLst>
                    <a:ext uri="{FF2B5EF4-FFF2-40B4-BE49-F238E27FC236}">
                      <a16:creationId xmlns:a16="http://schemas.microsoft.com/office/drawing/2014/main" id="{CE75F2BC-41BF-49B0-A490-2B5AD578F2C3}"/>
                    </a:ext>
                  </a:extLst>
                </p:cNvPr>
                <p:cNvSpPr>
                  <a:spLocks noChangeArrowheads="1"/>
                </p:cNvSpPr>
                <p:nvPr/>
              </p:nvSpPr>
              <p:spPr bwMode="auto">
                <a:xfrm>
                  <a:off x="3584" y="4839"/>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b1</a:t>
                  </a:r>
                </a:p>
              </p:txBody>
            </p:sp>
            <p:sp>
              <p:nvSpPr>
                <p:cNvPr id="125007" name="Rectangle 12">
                  <a:extLst>
                    <a:ext uri="{FF2B5EF4-FFF2-40B4-BE49-F238E27FC236}">
                      <a16:creationId xmlns:a16="http://schemas.microsoft.com/office/drawing/2014/main" id="{86096CB6-B4E8-496A-816F-67680E318F4C}"/>
                    </a:ext>
                  </a:extLst>
                </p:cNvPr>
                <p:cNvSpPr>
                  <a:spLocks noChangeArrowheads="1"/>
                </p:cNvSpPr>
                <p:nvPr/>
              </p:nvSpPr>
              <p:spPr bwMode="auto">
                <a:xfrm>
                  <a:off x="3548" y="2022"/>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b2</a:t>
                  </a:r>
                </a:p>
              </p:txBody>
            </p:sp>
          </p:grpSp>
          <p:grpSp>
            <p:nvGrpSpPr>
              <p:cNvPr id="124992" name="Group 13">
                <a:extLst>
                  <a:ext uri="{FF2B5EF4-FFF2-40B4-BE49-F238E27FC236}">
                    <a16:creationId xmlns:a16="http://schemas.microsoft.com/office/drawing/2014/main" id="{49CD44D0-7367-44E2-835D-ADC0CBBA6673}"/>
                  </a:ext>
                </a:extLst>
              </p:cNvPr>
              <p:cNvGrpSpPr>
                <a:grpSpLocks/>
              </p:cNvGrpSpPr>
              <p:nvPr/>
            </p:nvGrpSpPr>
            <p:grpSpPr bwMode="auto">
              <a:xfrm>
                <a:off x="4188" y="4689"/>
                <a:ext cx="116" cy="569"/>
                <a:chOff x="4188" y="4689"/>
                <a:chExt cx="116" cy="569"/>
              </a:xfrm>
            </p:grpSpPr>
            <p:sp>
              <p:nvSpPr>
                <p:cNvPr id="124999" name="Line 14">
                  <a:extLst>
                    <a:ext uri="{FF2B5EF4-FFF2-40B4-BE49-F238E27FC236}">
                      <a16:creationId xmlns:a16="http://schemas.microsoft.com/office/drawing/2014/main" id="{7151B97C-2815-42ED-AE63-180718BB2737}"/>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0" name="Oval 15">
                  <a:extLst>
                    <a:ext uri="{FF2B5EF4-FFF2-40B4-BE49-F238E27FC236}">
                      <a16:creationId xmlns:a16="http://schemas.microsoft.com/office/drawing/2014/main" id="{C4F2937A-CDB8-49B3-89C9-6D8DFE8A3CA6}"/>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4993" name="Group 16">
                <a:extLst>
                  <a:ext uri="{FF2B5EF4-FFF2-40B4-BE49-F238E27FC236}">
                    <a16:creationId xmlns:a16="http://schemas.microsoft.com/office/drawing/2014/main" id="{764B0384-314F-41D8-ACCE-6A01FADC5ECF}"/>
                  </a:ext>
                </a:extLst>
              </p:cNvPr>
              <p:cNvGrpSpPr>
                <a:grpSpLocks/>
              </p:cNvGrpSpPr>
              <p:nvPr/>
            </p:nvGrpSpPr>
            <p:grpSpPr bwMode="auto">
              <a:xfrm flipV="1">
                <a:off x="4170" y="2280"/>
                <a:ext cx="116" cy="569"/>
                <a:chOff x="4188" y="4689"/>
                <a:chExt cx="116" cy="569"/>
              </a:xfrm>
            </p:grpSpPr>
            <p:sp>
              <p:nvSpPr>
                <p:cNvPr id="124997" name="Line 17">
                  <a:extLst>
                    <a:ext uri="{FF2B5EF4-FFF2-40B4-BE49-F238E27FC236}">
                      <a16:creationId xmlns:a16="http://schemas.microsoft.com/office/drawing/2014/main" id="{4FD78E79-66AD-4B57-9D43-3200BAB47C64}"/>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8" name="Oval 18">
                  <a:extLst>
                    <a:ext uri="{FF2B5EF4-FFF2-40B4-BE49-F238E27FC236}">
                      <a16:creationId xmlns:a16="http://schemas.microsoft.com/office/drawing/2014/main" id="{35B9F8C3-AC21-4F6B-B3B7-D87E6A65F7E0}"/>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4994" name="Group 19">
                <a:extLst>
                  <a:ext uri="{FF2B5EF4-FFF2-40B4-BE49-F238E27FC236}">
                    <a16:creationId xmlns:a16="http://schemas.microsoft.com/office/drawing/2014/main" id="{3D666670-4E14-47F8-A570-7D7B11B18E9F}"/>
                  </a:ext>
                </a:extLst>
              </p:cNvPr>
              <p:cNvGrpSpPr>
                <a:grpSpLocks/>
              </p:cNvGrpSpPr>
              <p:nvPr/>
            </p:nvGrpSpPr>
            <p:grpSpPr bwMode="auto">
              <a:xfrm rot="16200000" flipV="1">
                <a:off x="3099" y="3487"/>
                <a:ext cx="116" cy="569"/>
                <a:chOff x="4188" y="4689"/>
                <a:chExt cx="116" cy="569"/>
              </a:xfrm>
            </p:grpSpPr>
            <p:sp>
              <p:nvSpPr>
                <p:cNvPr id="124995" name="Line 20">
                  <a:extLst>
                    <a:ext uri="{FF2B5EF4-FFF2-40B4-BE49-F238E27FC236}">
                      <a16:creationId xmlns:a16="http://schemas.microsoft.com/office/drawing/2014/main" id="{FEA952E2-EF93-4759-AA3E-B949A1E1B9C8}"/>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6" name="Oval 21">
                  <a:extLst>
                    <a:ext uri="{FF2B5EF4-FFF2-40B4-BE49-F238E27FC236}">
                      <a16:creationId xmlns:a16="http://schemas.microsoft.com/office/drawing/2014/main" id="{FA27AB4E-BAC0-4F10-8F7E-A6C438F9D6FD}"/>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124990" name="Rectangle 40">
              <a:extLst>
                <a:ext uri="{FF2B5EF4-FFF2-40B4-BE49-F238E27FC236}">
                  <a16:creationId xmlns:a16="http://schemas.microsoft.com/office/drawing/2014/main" id="{210DCDE3-680D-4DE0-B3F7-BCAE369470F5}"/>
                </a:ext>
              </a:extLst>
            </p:cNvPr>
            <p:cNvSpPr>
              <a:spLocks noChangeArrowheads="1"/>
            </p:cNvSpPr>
            <p:nvPr/>
          </p:nvSpPr>
          <p:spPr bwMode="auto">
            <a:xfrm>
              <a:off x="912" y="2544"/>
              <a:ext cx="96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800">
                  <a:solidFill>
                    <a:srgbClr val="040408"/>
                  </a:solidFill>
                  <a:latin typeface="Times New Roman" panose="02020603050405020304" pitchFamily="18" charset="0"/>
                </a:rPr>
                <a:t>结构示意图</a:t>
              </a:r>
            </a:p>
          </p:txBody>
        </p:sp>
      </p:grpSp>
      <p:grpSp>
        <p:nvGrpSpPr>
          <p:cNvPr id="8" name="Group 90">
            <a:extLst>
              <a:ext uri="{FF2B5EF4-FFF2-40B4-BE49-F238E27FC236}">
                <a16:creationId xmlns:a16="http://schemas.microsoft.com/office/drawing/2014/main" id="{FBE8A0A5-5F68-4CED-9724-F60EECDC6681}"/>
              </a:ext>
            </a:extLst>
          </p:cNvPr>
          <p:cNvGrpSpPr>
            <a:grpSpLocks/>
          </p:cNvGrpSpPr>
          <p:nvPr/>
        </p:nvGrpSpPr>
        <p:grpSpPr bwMode="auto">
          <a:xfrm>
            <a:off x="3429000" y="1828800"/>
            <a:ext cx="1255713" cy="2620963"/>
            <a:chOff x="1920" y="1104"/>
            <a:chExt cx="791" cy="1651"/>
          </a:xfrm>
        </p:grpSpPr>
        <p:sp>
          <p:nvSpPr>
            <p:cNvPr id="124968" name="Rectangle 41">
              <a:extLst>
                <a:ext uri="{FF2B5EF4-FFF2-40B4-BE49-F238E27FC236}">
                  <a16:creationId xmlns:a16="http://schemas.microsoft.com/office/drawing/2014/main" id="{A27D7F0C-0888-42C6-9845-12A13FA72D34}"/>
                </a:ext>
              </a:extLst>
            </p:cNvPr>
            <p:cNvSpPr>
              <a:spLocks noChangeArrowheads="1"/>
            </p:cNvSpPr>
            <p:nvPr/>
          </p:nvSpPr>
          <p:spPr bwMode="auto">
            <a:xfrm>
              <a:off x="2256" y="2448"/>
              <a:ext cx="432"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800">
                  <a:solidFill>
                    <a:srgbClr val="040408"/>
                  </a:solidFill>
                  <a:latin typeface="Times New Roman" panose="02020603050405020304" pitchFamily="18" charset="0"/>
                </a:rPr>
                <a:t>符号</a:t>
              </a:r>
            </a:p>
          </p:txBody>
        </p:sp>
        <p:grpSp>
          <p:nvGrpSpPr>
            <p:cNvPr id="124969" name="Group 43">
              <a:extLst>
                <a:ext uri="{FF2B5EF4-FFF2-40B4-BE49-F238E27FC236}">
                  <a16:creationId xmlns:a16="http://schemas.microsoft.com/office/drawing/2014/main" id="{080EBF6F-AF18-4701-B0C9-4B51EF14236C}"/>
                </a:ext>
              </a:extLst>
            </p:cNvPr>
            <p:cNvGrpSpPr>
              <a:grpSpLocks/>
            </p:cNvGrpSpPr>
            <p:nvPr/>
          </p:nvGrpSpPr>
          <p:grpSpPr bwMode="auto">
            <a:xfrm>
              <a:off x="1920" y="1104"/>
              <a:ext cx="791" cy="1086"/>
              <a:chOff x="5274" y="2808"/>
              <a:chExt cx="1978" cy="2715"/>
            </a:xfrm>
          </p:grpSpPr>
          <p:grpSp>
            <p:nvGrpSpPr>
              <p:cNvPr id="124970" name="Group 44">
                <a:extLst>
                  <a:ext uri="{FF2B5EF4-FFF2-40B4-BE49-F238E27FC236}">
                    <a16:creationId xmlns:a16="http://schemas.microsoft.com/office/drawing/2014/main" id="{0D3D013E-4680-4B8D-A1D9-2CAB3D53DDC0}"/>
                  </a:ext>
                </a:extLst>
              </p:cNvPr>
              <p:cNvGrpSpPr>
                <a:grpSpLocks/>
              </p:cNvGrpSpPr>
              <p:nvPr/>
            </p:nvGrpSpPr>
            <p:grpSpPr bwMode="auto">
              <a:xfrm>
                <a:off x="5274" y="2808"/>
                <a:ext cx="1978" cy="2715"/>
                <a:chOff x="5274" y="2808"/>
                <a:chExt cx="1978" cy="2715"/>
              </a:xfrm>
            </p:grpSpPr>
            <p:sp>
              <p:nvSpPr>
                <p:cNvPr id="124974" name="Line 45">
                  <a:extLst>
                    <a:ext uri="{FF2B5EF4-FFF2-40B4-BE49-F238E27FC236}">
                      <a16:creationId xmlns:a16="http://schemas.microsoft.com/office/drawing/2014/main" id="{595A9ED4-B8A3-4B9D-858C-658779ED5B99}"/>
                    </a:ext>
                  </a:extLst>
                </p:cNvPr>
                <p:cNvSpPr>
                  <a:spLocks noChangeShapeType="1"/>
                </p:cNvSpPr>
                <p:nvPr/>
              </p:nvSpPr>
              <p:spPr bwMode="auto">
                <a:xfrm>
                  <a:off x="6094" y="4020"/>
                  <a:ext cx="402" cy="2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4975" name="Line 46">
                  <a:extLst>
                    <a:ext uri="{FF2B5EF4-FFF2-40B4-BE49-F238E27FC236}">
                      <a16:creationId xmlns:a16="http://schemas.microsoft.com/office/drawing/2014/main" id="{619E4415-7AF2-432C-85D7-69ACDA6A7EB7}"/>
                    </a:ext>
                  </a:extLst>
                </p:cNvPr>
                <p:cNvSpPr>
                  <a:spLocks noChangeShapeType="1"/>
                </p:cNvSpPr>
                <p:nvPr/>
              </p:nvSpPr>
              <p:spPr bwMode="auto">
                <a:xfrm>
                  <a:off x="6464" y="3783"/>
                  <a:ext cx="14" cy="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4976" name="Group 47">
                  <a:extLst>
                    <a:ext uri="{FF2B5EF4-FFF2-40B4-BE49-F238E27FC236}">
                      <a16:creationId xmlns:a16="http://schemas.microsoft.com/office/drawing/2014/main" id="{5708370D-06FD-4C0D-9FC7-B36EF106B380}"/>
                    </a:ext>
                  </a:extLst>
                </p:cNvPr>
                <p:cNvGrpSpPr>
                  <a:grpSpLocks/>
                </p:cNvGrpSpPr>
                <p:nvPr/>
              </p:nvGrpSpPr>
              <p:grpSpPr bwMode="auto">
                <a:xfrm>
                  <a:off x="6496" y="4455"/>
                  <a:ext cx="438" cy="569"/>
                  <a:chOff x="6496" y="4455"/>
                  <a:chExt cx="438" cy="569"/>
                </a:xfrm>
              </p:grpSpPr>
              <p:grpSp>
                <p:nvGrpSpPr>
                  <p:cNvPr id="124985" name="Group 48">
                    <a:extLst>
                      <a:ext uri="{FF2B5EF4-FFF2-40B4-BE49-F238E27FC236}">
                        <a16:creationId xmlns:a16="http://schemas.microsoft.com/office/drawing/2014/main" id="{C2DA2E00-41C2-4C9B-B8D0-528E54F0A653}"/>
                      </a:ext>
                    </a:extLst>
                  </p:cNvPr>
                  <p:cNvGrpSpPr>
                    <a:grpSpLocks/>
                  </p:cNvGrpSpPr>
                  <p:nvPr/>
                </p:nvGrpSpPr>
                <p:grpSpPr bwMode="auto">
                  <a:xfrm>
                    <a:off x="6818" y="4455"/>
                    <a:ext cx="116" cy="569"/>
                    <a:chOff x="4188" y="4689"/>
                    <a:chExt cx="116" cy="569"/>
                  </a:xfrm>
                </p:grpSpPr>
                <p:sp>
                  <p:nvSpPr>
                    <p:cNvPr id="124987" name="Line 49">
                      <a:extLst>
                        <a:ext uri="{FF2B5EF4-FFF2-40B4-BE49-F238E27FC236}">
                          <a16:creationId xmlns:a16="http://schemas.microsoft.com/office/drawing/2014/main" id="{0012D40B-4D5A-4152-A044-334EE7730BF0}"/>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8" name="Oval 50">
                      <a:extLst>
                        <a:ext uri="{FF2B5EF4-FFF2-40B4-BE49-F238E27FC236}">
                          <a16:creationId xmlns:a16="http://schemas.microsoft.com/office/drawing/2014/main" id="{850931A8-CF45-468A-9905-7C41742729FE}"/>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986" name="Line 51">
                    <a:extLst>
                      <a:ext uri="{FF2B5EF4-FFF2-40B4-BE49-F238E27FC236}">
                        <a16:creationId xmlns:a16="http://schemas.microsoft.com/office/drawing/2014/main" id="{316A936D-2A73-410C-930E-562CA25CB22A}"/>
                      </a:ext>
                    </a:extLst>
                  </p:cNvPr>
                  <p:cNvSpPr>
                    <a:spLocks noChangeShapeType="1"/>
                  </p:cNvSpPr>
                  <p:nvPr/>
                </p:nvSpPr>
                <p:spPr bwMode="auto">
                  <a:xfrm>
                    <a:off x="6496" y="4455"/>
                    <a:ext cx="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977" name="Group 52">
                  <a:extLst>
                    <a:ext uri="{FF2B5EF4-FFF2-40B4-BE49-F238E27FC236}">
                      <a16:creationId xmlns:a16="http://schemas.microsoft.com/office/drawing/2014/main" id="{C1CB3038-8369-49F0-AA9B-FC9F3D5AE7E1}"/>
                    </a:ext>
                  </a:extLst>
                </p:cNvPr>
                <p:cNvGrpSpPr>
                  <a:grpSpLocks/>
                </p:cNvGrpSpPr>
                <p:nvPr/>
              </p:nvGrpSpPr>
              <p:grpSpPr bwMode="auto">
                <a:xfrm flipV="1">
                  <a:off x="6498" y="3432"/>
                  <a:ext cx="438" cy="569"/>
                  <a:chOff x="6496" y="4455"/>
                  <a:chExt cx="438" cy="569"/>
                </a:xfrm>
              </p:grpSpPr>
              <p:grpSp>
                <p:nvGrpSpPr>
                  <p:cNvPr id="124981" name="Group 53">
                    <a:extLst>
                      <a:ext uri="{FF2B5EF4-FFF2-40B4-BE49-F238E27FC236}">
                        <a16:creationId xmlns:a16="http://schemas.microsoft.com/office/drawing/2014/main" id="{4170232E-C3C6-446E-B983-E928513AF9DB}"/>
                      </a:ext>
                    </a:extLst>
                  </p:cNvPr>
                  <p:cNvGrpSpPr>
                    <a:grpSpLocks/>
                  </p:cNvGrpSpPr>
                  <p:nvPr/>
                </p:nvGrpSpPr>
                <p:grpSpPr bwMode="auto">
                  <a:xfrm>
                    <a:off x="6818" y="4455"/>
                    <a:ext cx="116" cy="569"/>
                    <a:chOff x="4188" y="4689"/>
                    <a:chExt cx="116" cy="569"/>
                  </a:xfrm>
                </p:grpSpPr>
                <p:sp>
                  <p:nvSpPr>
                    <p:cNvPr id="124983" name="Line 54">
                      <a:extLst>
                        <a:ext uri="{FF2B5EF4-FFF2-40B4-BE49-F238E27FC236}">
                          <a16:creationId xmlns:a16="http://schemas.microsoft.com/office/drawing/2014/main" id="{1A25C937-34FD-4624-AB90-9FD85AA09539}"/>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4" name="Oval 55">
                      <a:extLst>
                        <a:ext uri="{FF2B5EF4-FFF2-40B4-BE49-F238E27FC236}">
                          <a16:creationId xmlns:a16="http://schemas.microsoft.com/office/drawing/2014/main" id="{0E402E5F-1619-41AF-818D-7C8569F621BB}"/>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982" name="Line 56">
                    <a:extLst>
                      <a:ext uri="{FF2B5EF4-FFF2-40B4-BE49-F238E27FC236}">
                        <a16:creationId xmlns:a16="http://schemas.microsoft.com/office/drawing/2014/main" id="{237783E6-8CE6-4E0D-B90D-9D02BCA6B462}"/>
                      </a:ext>
                    </a:extLst>
                  </p:cNvPr>
                  <p:cNvSpPr>
                    <a:spLocks noChangeShapeType="1"/>
                  </p:cNvSpPr>
                  <p:nvPr/>
                </p:nvSpPr>
                <p:spPr bwMode="auto">
                  <a:xfrm>
                    <a:off x="6496" y="4455"/>
                    <a:ext cx="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4978" name="Rectangle 57">
                  <a:extLst>
                    <a:ext uri="{FF2B5EF4-FFF2-40B4-BE49-F238E27FC236}">
                      <a16:creationId xmlns:a16="http://schemas.microsoft.com/office/drawing/2014/main" id="{A2749F73-B38C-4349-AEAE-816B1ACA4B81}"/>
                    </a:ext>
                  </a:extLst>
                </p:cNvPr>
                <p:cNvSpPr>
                  <a:spLocks noChangeArrowheads="1"/>
                </p:cNvSpPr>
                <p:nvPr/>
              </p:nvSpPr>
              <p:spPr bwMode="auto">
                <a:xfrm>
                  <a:off x="5274" y="3567"/>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e</a:t>
                  </a:r>
                </a:p>
              </p:txBody>
            </p:sp>
            <p:sp>
              <p:nvSpPr>
                <p:cNvPr id="124979" name="Rectangle 58">
                  <a:extLst>
                    <a:ext uri="{FF2B5EF4-FFF2-40B4-BE49-F238E27FC236}">
                      <a16:creationId xmlns:a16="http://schemas.microsoft.com/office/drawing/2014/main" id="{BDC5FED6-2251-4E5D-A3B0-0336ED7F20F6}"/>
                    </a:ext>
                  </a:extLst>
                </p:cNvPr>
                <p:cNvSpPr>
                  <a:spLocks noChangeArrowheads="1"/>
                </p:cNvSpPr>
                <p:nvPr/>
              </p:nvSpPr>
              <p:spPr bwMode="auto">
                <a:xfrm>
                  <a:off x="6344" y="2808"/>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b2</a:t>
                  </a:r>
                </a:p>
              </p:txBody>
            </p:sp>
            <p:sp>
              <p:nvSpPr>
                <p:cNvPr id="124980" name="Rectangle 59">
                  <a:extLst>
                    <a:ext uri="{FF2B5EF4-FFF2-40B4-BE49-F238E27FC236}">
                      <a16:creationId xmlns:a16="http://schemas.microsoft.com/office/drawing/2014/main" id="{8E3B22A2-9D18-498E-8071-93554AD82995}"/>
                    </a:ext>
                  </a:extLst>
                </p:cNvPr>
                <p:cNvSpPr>
                  <a:spLocks noChangeArrowheads="1"/>
                </p:cNvSpPr>
                <p:nvPr/>
              </p:nvSpPr>
              <p:spPr bwMode="auto">
                <a:xfrm>
                  <a:off x="6414" y="4755"/>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b1</a:t>
                  </a:r>
                </a:p>
              </p:txBody>
            </p:sp>
          </p:grpSp>
          <p:grpSp>
            <p:nvGrpSpPr>
              <p:cNvPr id="124971" name="Group 60">
                <a:extLst>
                  <a:ext uri="{FF2B5EF4-FFF2-40B4-BE49-F238E27FC236}">
                    <a16:creationId xmlns:a16="http://schemas.microsoft.com/office/drawing/2014/main" id="{C0DF715F-1914-433C-9427-D0EF1E5B6E0D}"/>
                  </a:ext>
                </a:extLst>
              </p:cNvPr>
              <p:cNvGrpSpPr>
                <a:grpSpLocks/>
              </p:cNvGrpSpPr>
              <p:nvPr/>
            </p:nvGrpSpPr>
            <p:grpSpPr bwMode="auto">
              <a:xfrm rot="5400000">
                <a:off x="5863" y="3822"/>
                <a:ext cx="97" cy="385"/>
                <a:chOff x="4188" y="4689"/>
                <a:chExt cx="116" cy="569"/>
              </a:xfrm>
            </p:grpSpPr>
            <p:sp>
              <p:nvSpPr>
                <p:cNvPr id="124972" name="Line 61">
                  <a:extLst>
                    <a:ext uri="{FF2B5EF4-FFF2-40B4-BE49-F238E27FC236}">
                      <a16:creationId xmlns:a16="http://schemas.microsoft.com/office/drawing/2014/main" id="{64E09721-88FE-4062-8335-FACDDD9DD9E6}"/>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3" name="Oval 62">
                  <a:extLst>
                    <a:ext uri="{FF2B5EF4-FFF2-40B4-BE49-F238E27FC236}">
                      <a16:creationId xmlns:a16="http://schemas.microsoft.com/office/drawing/2014/main" id="{E5902A07-C51E-43B4-9879-9FBBF8245F23}"/>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nvGrpSpPr>
          <p:cNvPr id="16" name="Group 94">
            <a:extLst>
              <a:ext uri="{FF2B5EF4-FFF2-40B4-BE49-F238E27FC236}">
                <a16:creationId xmlns:a16="http://schemas.microsoft.com/office/drawing/2014/main" id="{3EFE409B-8157-4D74-8FB5-D2A12AA48ACF}"/>
              </a:ext>
            </a:extLst>
          </p:cNvPr>
          <p:cNvGrpSpPr>
            <a:grpSpLocks/>
          </p:cNvGrpSpPr>
          <p:nvPr/>
        </p:nvGrpSpPr>
        <p:grpSpPr bwMode="auto">
          <a:xfrm>
            <a:off x="5257800" y="1676400"/>
            <a:ext cx="2286000" cy="2697163"/>
            <a:chOff x="3312" y="1056"/>
            <a:chExt cx="1440" cy="1699"/>
          </a:xfrm>
        </p:grpSpPr>
        <p:grpSp>
          <p:nvGrpSpPr>
            <p:cNvPr id="124938" name="Group 91">
              <a:extLst>
                <a:ext uri="{FF2B5EF4-FFF2-40B4-BE49-F238E27FC236}">
                  <a16:creationId xmlns:a16="http://schemas.microsoft.com/office/drawing/2014/main" id="{1E6852CE-8A93-4BD3-A6D3-1B650616436F}"/>
                </a:ext>
              </a:extLst>
            </p:cNvPr>
            <p:cNvGrpSpPr>
              <a:grpSpLocks/>
            </p:cNvGrpSpPr>
            <p:nvPr/>
          </p:nvGrpSpPr>
          <p:grpSpPr bwMode="auto">
            <a:xfrm>
              <a:off x="3312" y="1056"/>
              <a:ext cx="1440" cy="1699"/>
              <a:chOff x="3072" y="1008"/>
              <a:chExt cx="1440" cy="1699"/>
            </a:xfrm>
          </p:grpSpPr>
          <p:sp>
            <p:nvSpPr>
              <p:cNvPr id="124941" name="Rectangle 63">
                <a:extLst>
                  <a:ext uri="{FF2B5EF4-FFF2-40B4-BE49-F238E27FC236}">
                    <a16:creationId xmlns:a16="http://schemas.microsoft.com/office/drawing/2014/main" id="{93886C6D-225D-4585-B7FF-A4F08911A83F}"/>
                  </a:ext>
                </a:extLst>
              </p:cNvPr>
              <p:cNvSpPr>
                <a:spLocks noChangeArrowheads="1"/>
              </p:cNvSpPr>
              <p:nvPr/>
            </p:nvSpPr>
            <p:spPr bwMode="auto">
              <a:xfrm>
                <a:off x="3600" y="2400"/>
                <a:ext cx="912"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800">
                    <a:solidFill>
                      <a:srgbClr val="040408"/>
                    </a:solidFill>
                    <a:latin typeface="Times New Roman" panose="02020603050405020304" pitchFamily="18" charset="0"/>
                  </a:rPr>
                  <a:t>等效电路</a:t>
                </a:r>
              </a:p>
            </p:txBody>
          </p:sp>
          <p:grpSp>
            <p:nvGrpSpPr>
              <p:cNvPr id="124942" name="Group 64">
                <a:extLst>
                  <a:ext uri="{FF2B5EF4-FFF2-40B4-BE49-F238E27FC236}">
                    <a16:creationId xmlns:a16="http://schemas.microsoft.com/office/drawing/2014/main" id="{BA373473-6A42-44C0-BFF7-980FDEAEC22D}"/>
                  </a:ext>
                </a:extLst>
              </p:cNvPr>
              <p:cNvGrpSpPr>
                <a:grpSpLocks/>
              </p:cNvGrpSpPr>
              <p:nvPr/>
            </p:nvGrpSpPr>
            <p:grpSpPr bwMode="auto">
              <a:xfrm>
                <a:off x="3072" y="1008"/>
                <a:ext cx="1172" cy="1319"/>
                <a:chOff x="7400" y="2580"/>
                <a:chExt cx="2930" cy="3297"/>
              </a:xfrm>
            </p:grpSpPr>
            <p:sp>
              <p:nvSpPr>
                <p:cNvPr id="124943" name="Rectangle 65">
                  <a:extLst>
                    <a:ext uri="{FF2B5EF4-FFF2-40B4-BE49-F238E27FC236}">
                      <a16:creationId xmlns:a16="http://schemas.microsoft.com/office/drawing/2014/main" id="{1D6F88DA-4BF9-4A66-B2FD-48351A890444}"/>
                    </a:ext>
                  </a:extLst>
                </p:cNvPr>
                <p:cNvSpPr>
                  <a:spLocks noChangeArrowheads="1"/>
                </p:cNvSpPr>
                <p:nvPr/>
              </p:nvSpPr>
              <p:spPr bwMode="auto">
                <a:xfrm>
                  <a:off x="7400" y="3684"/>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e</a:t>
                  </a:r>
                </a:p>
              </p:txBody>
            </p:sp>
            <p:grpSp>
              <p:nvGrpSpPr>
                <p:cNvPr id="124944" name="Group 66">
                  <a:extLst>
                    <a:ext uri="{FF2B5EF4-FFF2-40B4-BE49-F238E27FC236}">
                      <a16:creationId xmlns:a16="http://schemas.microsoft.com/office/drawing/2014/main" id="{C92755C2-DD8C-4C70-8D76-325FE31CDCC3}"/>
                    </a:ext>
                  </a:extLst>
                </p:cNvPr>
                <p:cNvGrpSpPr>
                  <a:grpSpLocks/>
                </p:cNvGrpSpPr>
                <p:nvPr/>
              </p:nvGrpSpPr>
              <p:grpSpPr bwMode="auto">
                <a:xfrm>
                  <a:off x="7786" y="3819"/>
                  <a:ext cx="1624" cy="801"/>
                  <a:chOff x="7786" y="3819"/>
                  <a:chExt cx="1624" cy="801"/>
                </a:xfrm>
              </p:grpSpPr>
              <p:grpSp>
                <p:nvGrpSpPr>
                  <p:cNvPr id="124960" name="Group 67">
                    <a:extLst>
                      <a:ext uri="{FF2B5EF4-FFF2-40B4-BE49-F238E27FC236}">
                        <a16:creationId xmlns:a16="http://schemas.microsoft.com/office/drawing/2014/main" id="{6E198AD6-2476-40B7-88A1-4ABF42DF1C0D}"/>
                      </a:ext>
                    </a:extLst>
                  </p:cNvPr>
                  <p:cNvGrpSpPr>
                    <a:grpSpLocks/>
                  </p:cNvGrpSpPr>
                  <p:nvPr/>
                </p:nvGrpSpPr>
                <p:grpSpPr bwMode="auto">
                  <a:xfrm>
                    <a:off x="8322" y="3819"/>
                    <a:ext cx="518" cy="669"/>
                    <a:chOff x="8322" y="3819"/>
                    <a:chExt cx="518" cy="669"/>
                  </a:xfrm>
                </p:grpSpPr>
                <p:sp>
                  <p:nvSpPr>
                    <p:cNvPr id="124966" name="AutoShape 68">
                      <a:extLst>
                        <a:ext uri="{FF2B5EF4-FFF2-40B4-BE49-F238E27FC236}">
                          <a16:creationId xmlns:a16="http://schemas.microsoft.com/office/drawing/2014/main" id="{853FD2CF-AACD-4BEA-98D0-4F6A9635F10C}"/>
                        </a:ext>
                      </a:extLst>
                    </p:cNvPr>
                    <p:cNvSpPr>
                      <a:spLocks noChangeArrowheads="1"/>
                    </p:cNvSpPr>
                    <p:nvPr/>
                  </p:nvSpPr>
                  <p:spPr bwMode="auto">
                    <a:xfrm rot="5400000">
                      <a:off x="8305" y="3920"/>
                      <a:ext cx="536" cy="501"/>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967" name="Line 69">
                      <a:extLst>
                        <a:ext uri="{FF2B5EF4-FFF2-40B4-BE49-F238E27FC236}">
                          <a16:creationId xmlns:a16="http://schemas.microsoft.com/office/drawing/2014/main" id="{C9C19B85-44D7-44B8-BCB7-5CCCBE2D081D}"/>
                        </a:ext>
                      </a:extLst>
                    </p:cNvPr>
                    <p:cNvSpPr>
                      <a:spLocks noChangeShapeType="1"/>
                    </p:cNvSpPr>
                    <p:nvPr/>
                  </p:nvSpPr>
                  <p:spPr bwMode="auto">
                    <a:xfrm>
                      <a:off x="8840" y="3819"/>
                      <a:ext cx="0" cy="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4961" name="Line 70">
                    <a:extLst>
                      <a:ext uri="{FF2B5EF4-FFF2-40B4-BE49-F238E27FC236}">
                        <a16:creationId xmlns:a16="http://schemas.microsoft.com/office/drawing/2014/main" id="{F6B96A42-D920-4D8C-8E17-EF0091E27EAA}"/>
                      </a:ext>
                    </a:extLst>
                  </p:cNvPr>
                  <p:cNvSpPr>
                    <a:spLocks noChangeShapeType="1"/>
                  </p:cNvSpPr>
                  <p:nvPr/>
                </p:nvSpPr>
                <p:spPr bwMode="auto">
                  <a:xfrm>
                    <a:off x="9330" y="3885"/>
                    <a:ext cx="0" cy="7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2" name="Oval 71">
                    <a:extLst>
                      <a:ext uri="{FF2B5EF4-FFF2-40B4-BE49-F238E27FC236}">
                        <a16:creationId xmlns:a16="http://schemas.microsoft.com/office/drawing/2014/main" id="{6DD233A0-C616-49D9-BBB3-10CFF462FCCB}"/>
                      </a:ext>
                    </a:extLst>
                  </p:cNvPr>
                  <p:cNvSpPr>
                    <a:spLocks noChangeArrowheads="1"/>
                  </p:cNvSpPr>
                  <p:nvPr/>
                </p:nvSpPr>
                <p:spPr bwMode="auto">
                  <a:xfrm>
                    <a:off x="9260" y="4104"/>
                    <a:ext cx="150" cy="183"/>
                  </a:xfrm>
                  <a:prstGeom prst="ellipse">
                    <a:avLst/>
                  </a:prstGeom>
                  <a:solidFill>
                    <a:srgbClr val="000000"/>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24963" name="Group 72">
                    <a:extLst>
                      <a:ext uri="{FF2B5EF4-FFF2-40B4-BE49-F238E27FC236}">
                        <a16:creationId xmlns:a16="http://schemas.microsoft.com/office/drawing/2014/main" id="{F53757AA-36B9-4074-90EA-AF74E1095AED}"/>
                      </a:ext>
                    </a:extLst>
                  </p:cNvPr>
                  <p:cNvGrpSpPr>
                    <a:grpSpLocks/>
                  </p:cNvGrpSpPr>
                  <p:nvPr/>
                </p:nvGrpSpPr>
                <p:grpSpPr bwMode="auto">
                  <a:xfrm>
                    <a:off x="7786" y="4137"/>
                    <a:ext cx="1488" cy="98"/>
                    <a:chOff x="7786" y="4137"/>
                    <a:chExt cx="1488" cy="98"/>
                  </a:xfrm>
                </p:grpSpPr>
                <p:sp>
                  <p:nvSpPr>
                    <p:cNvPr id="124964" name="Line 73">
                      <a:extLst>
                        <a:ext uri="{FF2B5EF4-FFF2-40B4-BE49-F238E27FC236}">
                          <a16:creationId xmlns:a16="http://schemas.microsoft.com/office/drawing/2014/main" id="{B42DEA81-8B2D-4258-98D7-263D0276F7CA}"/>
                        </a:ext>
                      </a:extLst>
                    </p:cNvPr>
                    <p:cNvSpPr>
                      <a:spLocks noChangeShapeType="1"/>
                    </p:cNvSpPr>
                    <p:nvPr/>
                  </p:nvSpPr>
                  <p:spPr bwMode="auto">
                    <a:xfrm>
                      <a:off x="7820" y="4170"/>
                      <a:ext cx="14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5" name="Oval 74">
                      <a:extLst>
                        <a:ext uri="{FF2B5EF4-FFF2-40B4-BE49-F238E27FC236}">
                          <a16:creationId xmlns:a16="http://schemas.microsoft.com/office/drawing/2014/main" id="{7A85D70E-70FB-4F92-99A6-2300C6C5AAF1}"/>
                        </a:ext>
                      </a:extLst>
                    </p:cNvPr>
                    <p:cNvSpPr>
                      <a:spLocks noChangeArrowheads="1"/>
                    </p:cNvSpPr>
                    <p:nvPr/>
                  </p:nvSpPr>
                  <p:spPr bwMode="auto">
                    <a:xfrm>
                      <a:off x="7786" y="4137"/>
                      <a:ext cx="98" cy="98"/>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24945" name="Group 75">
                  <a:extLst>
                    <a:ext uri="{FF2B5EF4-FFF2-40B4-BE49-F238E27FC236}">
                      <a16:creationId xmlns:a16="http://schemas.microsoft.com/office/drawing/2014/main" id="{30D75203-1C61-43B6-816C-5FFAA173C347}"/>
                    </a:ext>
                  </a:extLst>
                </p:cNvPr>
                <p:cNvGrpSpPr>
                  <a:grpSpLocks/>
                </p:cNvGrpSpPr>
                <p:nvPr/>
              </p:nvGrpSpPr>
              <p:grpSpPr bwMode="auto">
                <a:xfrm>
                  <a:off x="9182" y="2580"/>
                  <a:ext cx="1032" cy="1287"/>
                  <a:chOff x="9182" y="2580"/>
                  <a:chExt cx="1032" cy="1287"/>
                </a:xfrm>
              </p:grpSpPr>
              <p:grpSp>
                <p:nvGrpSpPr>
                  <p:cNvPr id="124954" name="Group 76">
                    <a:extLst>
                      <a:ext uri="{FF2B5EF4-FFF2-40B4-BE49-F238E27FC236}">
                        <a16:creationId xmlns:a16="http://schemas.microsoft.com/office/drawing/2014/main" id="{A051D191-A296-40C2-ACD0-6FFB02B5D2F9}"/>
                      </a:ext>
                    </a:extLst>
                  </p:cNvPr>
                  <p:cNvGrpSpPr>
                    <a:grpSpLocks/>
                  </p:cNvGrpSpPr>
                  <p:nvPr/>
                </p:nvGrpSpPr>
                <p:grpSpPr bwMode="auto">
                  <a:xfrm>
                    <a:off x="9182" y="2817"/>
                    <a:ext cx="284" cy="1050"/>
                    <a:chOff x="9182" y="2817"/>
                    <a:chExt cx="284" cy="1050"/>
                  </a:xfrm>
                </p:grpSpPr>
                <p:grpSp>
                  <p:nvGrpSpPr>
                    <p:cNvPr id="124956" name="Group 77">
                      <a:extLst>
                        <a:ext uri="{FF2B5EF4-FFF2-40B4-BE49-F238E27FC236}">
                          <a16:creationId xmlns:a16="http://schemas.microsoft.com/office/drawing/2014/main" id="{D14B57FB-50F3-4F8C-8B5E-9AC00633A285}"/>
                        </a:ext>
                      </a:extLst>
                    </p:cNvPr>
                    <p:cNvGrpSpPr>
                      <a:grpSpLocks/>
                    </p:cNvGrpSpPr>
                    <p:nvPr/>
                  </p:nvGrpSpPr>
                  <p:grpSpPr bwMode="auto">
                    <a:xfrm flipV="1">
                      <a:off x="9244" y="2817"/>
                      <a:ext cx="116" cy="569"/>
                      <a:chOff x="4188" y="4689"/>
                      <a:chExt cx="116" cy="569"/>
                    </a:xfrm>
                  </p:grpSpPr>
                  <p:sp>
                    <p:nvSpPr>
                      <p:cNvPr id="124958" name="Line 78">
                        <a:extLst>
                          <a:ext uri="{FF2B5EF4-FFF2-40B4-BE49-F238E27FC236}">
                            <a16:creationId xmlns:a16="http://schemas.microsoft.com/office/drawing/2014/main" id="{1BDEA342-110F-4BB9-88CD-3CA679CFBA5E}"/>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9" name="Oval 79">
                        <a:extLst>
                          <a:ext uri="{FF2B5EF4-FFF2-40B4-BE49-F238E27FC236}">
                            <a16:creationId xmlns:a16="http://schemas.microsoft.com/office/drawing/2014/main" id="{822E244F-CCBA-42FC-8357-2B880611207C}"/>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957" name="Rectangle 80">
                      <a:extLst>
                        <a:ext uri="{FF2B5EF4-FFF2-40B4-BE49-F238E27FC236}">
                          <a16:creationId xmlns:a16="http://schemas.microsoft.com/office/drawing/2014/main" id="{C7D0A56A-B184-415D-BB2A-17A1AB9DDD5B}"/>
                        </a:ext>
                      </a:extLst>
                    </p:cNvPr>
                    <p:cNvSpPr>
                      <a:spLocks noChangeArrowheads="1"/>
                    </p:cNvSpPr>
                    <p:nvPr/>
                  </p:nvSpPr>
                  <p:spPr bwMode="auto">
                    <a:xfrm>
                      <a:off x="9182" y="3399"/>
                      <a:ext cx="284"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955" name="Rectangle 81">
                    <a:extLst>
                      <a:ext uri="{FF2B5EF4-FFF2-40B4-BE49-F238E27FC236}">
                        <a16:creationId xmlns:a16="http://schemas.microsoft.com/office/drawing/2014/main" id="{4BB0EDBC-B1D2-4409-A4D2-D20053B52FEF}"/>
                      </a:ext>
                    </a:extLst>
                  </p:cNvPr>
                  <p:cNvSpPr>
                    <a:spLocks noChangeArrowheads="1"/>
                  </p:cNvSpPr>
                  <p:nvPr/>
                </p:nvSpPr>
                <p:spPr bwMode="auto">
                  <a:xfrm>
                    <a:off x="9376" y="2580"/>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b2</a:t>
                    </a:r>
                  </a:p>
                </p:txBody>
              </p:sp>
            </p:grpSp>
            <p:grpSp>
              <p:nvGrpSpPr>
                <p:cNvPr id="124946" name="Group 82">
                  <a:extLst>
                    <a:ext uri="{FF2B5EF4-FFF2-40B4-BE49-F238E27FC236}">
                      <a16:creationId xmlns:a16="http://schemas.microsoft.com/office/drawing/2014/main" id="{C63E8461-3627-4DBA-A03E-132CBC297454}"/>
                    </a:ext>
                  </a:extLst>
                </p:cNvPr>
                <p:cNvGrpSpPr>
                  <a:grpSpLocks/>
                </p:cNvGrpSpPr>
                <p:nvPr/>
              </p:nvGrpSpPr>
              <p:grpSpPr bwMode="auto">
                <a:xfrm>
                  <a:off x="8924" y="4641"/>
                  <a:ext cx="1406" cy="1236"/>
                  <a:chOff x="8924" y="4641"/>
                  <a:chExt cx="1406" cy="1236"/>
                </a:xfrm>
              </p:grpSpPr>
              <p:grpSp>
                <p:nvGrpSpPr>
                  <p:cNvPr id="124947" name="Group 83">
                    <a:extLst>
                      <a:ext uri="{FF2B5EF4-FFF2-40B4-BE49-F238E27FC236}">
                        <a16:creationId xmlns:a16="http://schemas.microsoft.com/office/drawing/2014/main" id="{BCC7FC7E-5F24-4BFD-A5C8-353D4439105F}"/>
                      </a:ext>
                    </a:extLst>
                  </p:cNvPr>
                  <p:cNvGrpSpPr>
                    <a:grpSpLocks/>
                  </p:cNvGrpSpPr>
                  <p:nvPr/>
                </p:nvGrpSpPr>
                <p:grpSpPr bwMode="auto">
                  <a:xfrm flipV="1">
                    <a:off x="9198" y="4641"/>
                    <a:ext cx="284" cy="1050"/>
                    <a:chOff x="9182" y="2817"/>
                    <a:chExt cx="284" cy="1050"/>
                  </a:xfrm>
                </p:grpSpPr>
                <p:grpSp>
                  <p:nvGrpSpPr>
                    <p:cNvPr id="124950" name="Group 84">
                      <a:extLst>
                        <a:ext uri="{FF2B5EF4-FFF2-40B4-BE49-F238E27FC236}">
                          <a16:creationId xmlns:a16="http://schemas.microsoft.com/office/drawing/2014/main" id="{D636BCC2-9B52-48FA-9CB6-57B25FE95D05}"/>
                        </a:ext>
                      </a:extLst>
                    </p:cNvPr>
                    <p:cNvGrpSpPr>
                      <a:grpSpLocks/>
                    </p:cNvGrpSpPr>
                    <p:nvPr/>
                  </p:nvGrpSpPr>
                  <p:grpSpPr bwMode="auto">
                    <a:xfrm flipV="1">
                      <a:off x="9244" y="2817"/>
                      <a:ext cx="116" cy="569"/>
                      <a:chOff x="4188" y="4689"/>
                      <a:chExt cx="116" cy="569"/>
                    </a:xfrm>
                  </p:grpSpPr>
                  <p:sp>
                    <p:nvSpPr>
                      <p:cNvPr id="124952" name="Line 85">
                        <a:extLst>
                          <a:ext uri="{FF2B5EF4-FFF2-40B4-BE49-F238E27FC236}">
                            <a16:creationId xmlns:a16="http://schemas.microsoft.com/office/drawing/2014/main" id="{FD7213C5-B060-47A2-909A-0E8927ECA061}"/>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3" name="Oval 86">
                        <a:extLst>
                          <a:ext uri="{FF2B5EF4-FFF2-40B4-BE49-F238E27FC236}">
                            <a16:creationId xmlns:a16="http://schemas.microsoft.com/office/drawing/2014/main" id="{D844C3A2-E62A-4854-AF54-1F3028DEA074}"/>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951" name="Rectangle 87">
                      <a:extLst>
                        <a:ext uri="{FF2B5EF4-FFF2-40B4-BE49-F238E27FC236}">
                          <a16:creationId xmlns:a16="http://schemas.microsoft.com/office/drawing/2014/main" id="{A4B80C6F-B8B8-428B-8A88-30774DE49D39}"/>
                        </a:ext>
                      </a:extLst>
                    </p:cNvPr>
                    <p:cNvSpPr>
                      <a:spLocks noChangeArrowheads="1"/>
                    </p:cNvSpPr>
                    <p:nvPr/>
                  </p:nvSpPr>
                  <p:spPr bwMode="auto">
                    <a:xfrm>
                      <a:off x="9182" y="3399"/>
                      <a:ext cx="284"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4948" name="Line 88">
                    <a:extLst>
                      <a:ext uri="{FF2B5EF4-FFF2-40B4-BE49-F238E27FC236}">
                        <a16:creationId xmlns:a16="http://schemas.microsoft.com/office/drawing/2014/main" id="{AA0F88A5-E78F-42A9-A21F-318093FC838E}"/>
                      </a:ext>
                    </a:extLst>
                  </p:cNvPr>
                  <p:cNvSpPr>
                    <a:spLocks noChangeShapeType="1"/>
                  </p:cNvSpPr>
                  <p:nvPr/>
                </p:nvSpPr>
                <p:spPr bwMode="auto">
                  <a:xfrm flipV="1">
                    <a:off x="8924" y="4656"/>
                    <a:ext cx="788" cy="50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4949" name="Rectangle 89">
                    <a:extLst>
                      <a:ext uri="{FF2B5EF4-FFF2-40B4-BE49-F238E27FC236}">
                        <a16:creationId xmlns:a16="http://schemas.microsoft.com/office/drawing/2014/main" id="{FA0CE8E9-BB10-4F41-95E3-4E90C1D03091}"/>
                      </a:ext>
                    </a:extLst>
                  </p:cNvPr>
                  <p:cNvSpPr>
                    <a:spLocks noChangeArrowheads="1"/>
                  </p:cNvSpPr>
                  <p:nvPr/>
                </p:nvSpPr>
                <p:spPr bwMode="auto">
                  <a:xfrm>
                    <a:off x="9492" y="5109"/>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b1</a:t>
                    </a:r>
                  </a:p>
                </p:txBody>
              </p:sp>
            </p:grpSp>
          </p:grpSp>
        </p:grpSp>
        <p:sp>
          <p:nvSpPr>
            <p:cNvPr id="124939" name="Rectangle 92">
              <a:extLst>
                <a:ext uri="{FF2B5EF4-FFF2-40B4-BE49-F238E27FC236}">
                  <a16:creationId xmlns:a16="http://schemas.microsoft.com/office/drawing/2014/main" id="{B7DACAEE-0235-4F36-BB0D-02D1C6176B2B}"/>
                </a:ext>
              </a:extLst>
            </p:cNvPr>
            <p:cNvSpPr>
              <a:spLocks noChangeArrowheads="1"/>
            </p:cNvSpPr>
            <p:nvPr/>
          </p:nvSpPr>
          <p:spPr bwMode="auto">
            <a:xfrm>
              <a:off x="4176" y="1344"/>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40408"/>
                  </a:solidFill>
                  <a:latin typeface="Times New Roman" panose="02020603050405020304" pitchFamily="18" charset="0"/>
                </a:rPr>
                <a:t>rb2</a:t>
              </a:r>
            </a:p>
          </p:txBody>
        </p:sp>
        <p:sp>
          <p:nvSpPr>
            <p:cNvPr id="124940" name="Rectangle 93">
              <a:extLst>
                <a:ext uri="{FF2B5EF4-FFF2-40B4-BE49-F238E27FC236}">
                  <a16:creationId xmlns:a16="http://schemas.microsoft.com/office/drawing/2014/main" id="{8E7097F1-4941-4C50-AF91-29099F1A8AE3}"/>
                </a:ext>
              </a:extLst>
            </p:cNvPr>
            <p:cNvSpPr>
              <a:spLocks noChangeArrowheads="1"/>
            </p:cNvSpPr>
            <p:nvPr/>
          </p:nvSpPr>
          <p:spPr bwMode="auto">
            <a:xfrm>
              <a:off x="4176" y="1872"/>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40408"/>
                  </a:solidFill>
                  <a:latin typeface="Times New Roman" panose="02020603050405020304" pitchFamily="18" charset="0"/>
                </a:rPr>
                <a:t>rb1</a:t>
              </a:r>
            </a:p>
          </p:txBody>
        </p:sp>
      </p:grpSp>
      <p:grpSp>
        <p:nvGrpSpPr>
          <p:cNvPr id="28" name="Group 97">
            <a:extLst>
              <a:ext uri="{FF2B5EF4-FFF2-40B4-BE49-F238E27FC236}">
                <a16:creationId xmlns:a16="http://schemas.microsoft.com/office/drawing/2014/main" id="{854AA7E5-D789-417F-9992-5A5E260EC040}"/>
              </a:ext>
            </a:extLst>
          </p:cNvPr>
          <p:cNvGrpSpPr>
            <a:grpSpLocks/>
          </p:cNvGrpSpPr>
          <p:nvPr/>
        </p:nvGrpSpPr>
        <p:grpSpPr bwMode="auto">
          <a:xfrm>
            <a:off x="762000" y="4876800"/>
            <a:ext cx="3657600" cy="976313"/>
            <a:chOff x="480" y="3072"/>
            <a:chExt cx="2304" cy="615"/>
          </a:xfrm>
        </p:grpSpPr>
        <p:sp>
          <p:nvSpPr>
            <p:cNvPr id="124936" name="Rectangle 95">
              <a:extLst>
                <a:ext uri="{FF2B5EF4-FFF2-40B4-BE49-F238E27FC236}">
                  <a16:creationId xmlns:a16="http://schemas.microsoft.com/office/drawing/2014/main" id="{E3A74047-51C7-425E-9C2C-E7DE6D404B48}"/>
                </a:ext>
              </a:extLst>
            </p:cNvPr>
            <p:cNvSpPr>
              <a:spLocks noChangeArrowheads="1"/>
            </p:cNvSpPr>
            <p:nvPr/>
          </p:nvSpPr>
          <p:spPr bwMode="auto">
            <a:xfrm>
              <a:off x="528" y="3072"/>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solidFill>
                    <a:srgbClr val="040408"/>
                  </a:solidFill>
                  <a:latin typeface="宋体" panose="02010600030101010101" pitchFamily="2" charset="-122"/>
                </a:rPr>
                <a:t>R=R</a:t>
              </a:r>
              <a:r>
                <a:rPr lang="en-US" altLang="zh-CN" sz="1800" baseline="-30000">
                  <a:solidFill>
                    <a:srgbClr val="040408"/>
                  </a:solidFill>
                  <a:latin typeface="宋体" panose="02010600030101010101" pitchFamily="2" charset="-122"/>
                </a:rPr>
                <a:t>b1</a:t>
              </a:r>
              <a:r>
                <a:rPr lang="en-US" altLang="zh-CN" sz="1800">
                  <a:solidFill>
                    <a:srgbClr val="040408"/>
                  </a:solidFill>
                  <a:latin typeface="宋体" panose="02010600030101010101" pitchFamily="2" charset="-122"/>
                </a:rPr>
                <a:t>+R</a:t>
              </a:r>
              <a:r>
                <a:rPr lang="en-US" altLang="zh-CN" sz="1800" baseline="-30000">
                  <a:solidFill>
                    <a:srgbClr val="040408"/>
                  </a:solidFill>
                  <a:latin typeface="宋体" panose="02010600030101010101" pitchFamily="2" charset="-122"/>
                </a:rPr>
                <a:t>b2</a:t>
              </a:r>
              <a:r>
                <a:rPr lang="en-US" altLang="zh-CN" sz="1800">
                  <a:solidFill>
                    <a:srgbClr val="040408"/>
                  </a:solidFill>
                  <a:latin typeface="Times New Roman" panose="02020603050405020304" pitchFamily="18" charset="0"/>
                </a:rPr>
                <a:t> </a:t>
              </a:r>
            </a:p>
          </p:txBody>
        </p:sp>
        <p:sp>
          <p:nvSpPr>
            <p:cNvPr id="124937" name="Rectangle 96">
              <a:extLst>
                <a:ext uri="{FF2B5EF4-FFF2-40B4-BE49-F238E27FC236}">
                  <a16:creationId xmlns:a16="http://schemas.microsoft.com/office/drawing/2014/main" id="{F3BDAD14-8E86-49DD-8BCF-9371CB7AA66C}"/>
                </a:ext>
              </a:extLst>
            </p:cNvPr>
            <p:cNvSpPr>
              <a:spLocks noChangeArrowheads="1"/>
            </p:cNvSpPr>
            <p:nvPr/>
          </p:nvSpPr>
          <p:spPr bwMode="auto">
            <a:xfrm>
              <a:off x="480" y="3456"/>
              <a:ext cx="23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solidFill>
                    <a:srgbClr val="040408"/>
                  </a:solidFill>
                  <a:latin typeface="宋体" panose="02010600030101010101" pitchFamily="2" charset="-122"/>
                </a:rPr>
                <a:t>R</a:t>
              </a:r>
              <a:r>
                <a:rPr lang="en-US" altLang="zh-CN" sz="1800" baseline="-30000">
                  <a:solidFill>
                    <a:srgbClr val="040408"/>
                  </a:solidFill>
                  <a:latin typeface="宋体" panose="02010600030101010101" pitchFamily="2" charset="-122"/>
                </a:rPr>
                <a:t>b1</a:t>
              </a:r>
              <a:r>
                <a:rPr lang="zh-CN" altLang="en-US" sz="1800">
                  <a:solidFill>
                    <a:srgbClr val="040408"/>
                  </a:solidFill>
                  <a:latin typeface="宋体" panose="02010600030101010101" pitchFamily="2" charset="-122"/>
                </a:rPr>
                <a:t>与</a:t>
              </a:r>
              <a:r>
                <a:rPr lang="en-US" altLang="zh-CN" sz="1800">
                  <a:solidFill>
                    <a:srgbClr val="040408"/>
                  </a:solidFill>
                  <a:latin typeface="宋体" panose="02010600030101010101" pitchFamily="2" charset="-122"/>
                </a:rPr>
                <a:t>R</a:t>
              </a:r>
              <a:r>
                <a:rPr lang="zh-CN" altLang="en-US" sz="1800">
                  <a:solidFill>
                    <a:srgbClr val="040408"/>
                  </a:solidFill>
                  <a:latin typeface="宋体" panose="02010600030101010101" pitchFamily="2" charset="-122"/>
                </a:rPr>
                <a:t>的比值称为分压比</a:t>
              </a:r>
              <a:r>
                <a:rPr lang="en-US" altLang="zh-CN" sz="1800">
                  <a:solidFill>
                    <a:srgbClr val="040408"/>
                  </a:solidFill>
                  <a:latin typeface="宋体" panose="02010600030101010101" pitchFamily="2" charset="-122"/>
                </a:rPr>
                <a:t>:h=R</a:t>
              </a:r>
              <a:r>
                <a:rPr lang="en-US" altLang="zh-CN" sz="1800" baseline="-30000">
                  <a:solidFill>
                    <a:srgbClr val="040408"/>
                  </a:solidFill>
                  <a:latin typeface="宋体" panose="02010600030101010101" pitchFamily="2" charset="-122"/>
                </a:rPr>
                <a:t>b1</a:t>
              </a:r>
              <a:r>
                <a:rPr lang="en-US" altLang="zh-CN" sz="1800">
                  <a:solidFill>
                    <a:srgbClr val="040408"/>
                  </a:solidFill>
                  <a:latin typeface="宋体" panose="02010600030101010101" pitchFamily="2" charset="-122"/>
                </a:rPr>
                <a:t>/R</a:t>
              </a:r>
            </a:p>
          </p:txBody>
        </p:sp>
      </p:grpSp>
      <p:sp>
        <p:nvSpPr>
          <p:cNvPr id="124935" name="AutoShape 98">
            <a:hlinkClick r:id="" action="ppaction://hlinkshowjump?jump=lastslideviewed" highlightClick="1"/>
            <a:extLst>
              <a:ext uri="{FF2B5EF4-FFF2-40B4-BE49-F238E27FC236}">
                <a16:creationId xmlns:a16="http://schemas.microsoft.com/office/drawing/2014/main" id="{CCB44E12-9D0C-4064-844B-F60CF46B3E8D}"/>
              </a:ext>
            </a:extLst>
          </p:cNvPr>
          <p:cNvSpPr>
            <a:spLocks noChangeArrowheads="1"/>
          </p:cNvSpPr>
          <p:nvPr/>
        </p:nvSpPr>
        <p:spPr bwMode="auto">
          <a:xfrm>
            <a:off x="6096000" y="5334000"/>
            <a:ext cx="6858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73">
            <a:extLst>
              <a:ext uri="{FF2B5EF4-FFF2-40B4-BE49-F238E27FC236}">
                <a16:creationId xmlns:a16="http://schemas.microsoft.com/office/drawing/2014/main" id="{2CDE1BB0-ED9E-4C04-A715-AF300CF691DB}"/>
              </a:ext>
            </a:extLst>
          </p:cNvPr>
          <p:cNvGrpSpPr>
            <a:grpSpLocks/>
          </p:cNvGrpSpPr>
          <p:nvPr/>
        </p:nvGrpSpPr>
        <p:grpSpPr bwMode="auto">
          <a:xfrm>
            <a:off x="7437438" y="3319463"/>
            <a:ext cx="1273175" cy="884237"/>
            <a:chOff x="5374" y="6948"/>
            <a:chExt cx="2006" cy="1392"/>
          </a:xfrm>
        </p:grpSpPr>
        <p:sp>
          <p:nvSpPr>
            <p:cNvPr id="22553" name="Rectangle 376">
              <a:extLst>
                <a:ext uri="{FF2B5EF4-FFF2-40B4-BE49-F238E27FC236}">
                  <a16:creationId xmlns:a16="http://schemas.microsoft.com/office/drawing/2014/main" id="{AF08CA21-FCE4-4364-8087-56FAA405768F}"/>
                </a:ext>
              </a:extLst>
            </p:cNvPr>
            <p:cNvSpPr>
              <a:spLocks noChangeArrowheads="1"/>
            </p:cNvSpPr>
            <p:nvPr/>
          </p:nvSpPr>
          <p:spPr bwMode="auto">
            <a:xfrm>
              <a:off x="5824" y="6948"/>
              <a:ext cx="1556" cy="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Times New Roman" panose="02020603050405020304" pitchFamily="18" charset="0"/>
                </a:rPr>
                <a:t>峰值电压</a:t>
              </a:r>
              <a:endParaRPr lang="zh-CN" altLang="en-US" sz="1800">
                <a:solidFill>
                  <a:srgbClr val="040408"/>
                </a:solidFill>
              </a:endParaRPr>
            </a:p>
            <a:p>
              <a:r>
                <a:rPr lang="en-US" altLang="zh-CN" sz="1800">
                  <a:solidFill>
                    <a:srgbClr val="040408"/>
                  </a:solidFill>
                  <a:latin typeface="Times New Roman" panose="02020603050405020304" pitchFamily="18" charset="0"/>
                </a:rPr>
                <a:t>Up</a:t>
              </a:r>
            </a:p>
            <a:p>
              <a:endParaRPr lang="en-US" altLang="zh-CN" sz="1800">
                <a:solidFill>
                  <a:srgbClr val="040408"/>
                </a:solidFill>
                <a:latin typeface="Times New Roman" panose="02020603050405020304" pitchFamily="18" charset="0"/>
              </a:endParaRPr>
            </a:p>
          </p:txBody>
        </p:sp>
        <p:sp>
          <p:nvSpPr>
            <p:cNvPr id="22554" name="Line 375">
              <a:extLst>
                <a:ext uri="{FF2B5EF4-FFF2-40B4-BE49-F238E27FC236}">
                  <a16:creationId xmlns:a16="http://schemas.microsoft.com/office/drawing/2014/main" id="{58E103B0-3051-4D27-ADB2-6550C06CCEB5}"/>
                </a:ext>
              </a:extLst>
            </p:cNvPr>
            <p:cNvSpPr>
              <a:spLocks noChangeShapeType="1"/>
            </p:cNvSpPr>
            <p:nvPr/>
          </p:nvSpPr>
          <p:spPr bwMode="auto">
            <a:xfrm>
              <a:off x="5374" y="7668"/>
              <a:ext cx="0" cy="67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Line 374">
              <a:extLst>
                <a:ext uri="{FF2B5EF4-FFF2-40B4-BE49-F238E27FC236}">
                  <a16:creationId xmlns:a16="http://schemas.microsoft.com/office/drawing/2014/main" id="{7DCB2B44-58F3-474E-930D-0BC5E0C38275}"/>
                </a:ext>
              </a:extLst>
            </p:cNvPr>
            <p:cNvSpPr>
              <a:spLocks noChangeShapeType="1"/>
            </p:cNvSpPr>
            <p:nvPr/>
          </p:nvSpPr>
          <p:spPr bwMode="auto">
            <a:xfrm flipH="1">
              <a:off x="5408" y="7686"/>
              <a:ext cx="418" cy="3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383">
            <a:extLst>
              <a:ext uri="{FF2B5EF4-FFF2-40B4-BE49-F238E27FC236}">
                <a16:creationId xmlns:a16="http://schemas.microsoft.com/office/drawing/2014/main" id="{76BE5275-6E82-4483-8293-FCEFF092251C}"/>
              </a:ext>
            </a:extLst>
          </p:cNvPr>
          <p:cNvGrpSpPr>
            <a:grpSpLocks/>
          </p:cNvGrpSpPr>
          <p:nvPr/>
        </p:nvGrpSpPr>
        <p:grpSpPr bwMode="auto">
          <a:xfrm>
            <a:off x="4953000" y="2743200"/>
            <a:ext cx="3614738" cy="2163763"/>
            <a:chOff x="1412" y="6003"/>
            <a:chExt cx="5692" cy="3408"/>
          </a:xfrm>
        </p:grpSpPr>
        <p:sp>
          <p:nvSpPr>
            <p:cNvPr id="22549" name="Line 387">
              <a:extLst>
                <a:ext uri="{FF2B5EF4-FFF2-40B4-BE49-F238E27FC236}">
                  <a16:creationId xmlns:a16="http://schemas.microsoft.com/office/drawing/2014/main" id="{2A001AF5-52AA-49E6-9759-4E026AD5BA3C}"/>
                </a:ext>
              </a:extLst>
            </p:cNvPr>
            <p:cNvSpPr>
              <a:spLocks noChangeShapeType="1"/>
            </p:cNvSpPr>
            <p:nvPr/>
          </p:nvSpPr>
          <p:spPr bwMode="auto">
            <a:xfrm>
              <a:off x="1858" y="8187"/>
              <a:ext cx="487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0" name="Line 386">
              <a:extLst>
                <a:ext uri="{FF2B5EF4-FFF2-40B4-BE49-F238E27FC236}">
                  <a16:creationId xmlns:a16="http://schemas.microsoft.com/office/drawing/2014/main" id="{68822751-71B5-4E29-9C31-C24A15EC27AA}"/>
                </a:ext>
              </a:extLst>
            </p:cNvPr>
            <p:cNvSpPr>
              <a:spLocks noChangeShapeType="1"/>
            </p:cNvSpPr>
            <p:nvPr/>
          </p:nvSpPr>
          <p:spPr bwMode="auto">
            <a:xfrm flipV="1">
              <a:off x="2026" y="6045"/>
              <a:ext cx="0" cy="336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1" name="Rectangle 385">
              <a:extLst>
                <a:ext uri="{FF2B5EF4-FFF2-40B4-BE49-F238E27FC236}">
                  <a16:creationId xmlns:a16="http://schemas.microsoft.com/office/drawing/2014/main" id="{CBF6B2C5-7A50-4A01-B79C-2D566D250AB3}"/>
                </a:ext>
              </a:extLst>
            </p:cNvPr>
            <p:cNvSpPr>
              <a:spLocks noChangeArrowheads="1"/>
            </p:cNvSpPr>
            <p:nvPr/>
          </p:nvSpPr>
          <p:spPr bwMode="auto">
            <a:xfrm>
              <a:off x="6266" y="8196"/>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UE</a:t>
              </a:r>
              <a:endParaRPr lang="en-US" altLang="zh-CN" sz="1000">
                <a:solidFill>
                  <a:srgbClr val="040408"/>
                </a:solidFill>
                <a:latin typeface="Times New Roman" panose="02020603050405020304" pitchFamily="18" charset="0"/>
              </a:endParaRPr>
            </a:p>
            <a:p>
              <a:endParaRPr lang="en-US" altLang="zh-CN">
                <a:solidFill>
                  <a:srgbClr val="040408"/>
                </a:solidFill>
                <a:latin typeface="Times New Roman" panose="02020603050405020304" pitchFamily="18" charset="0"/>
              </a:endParaRPr>
            </a:p>
          </p:txBody>
        </p:sp>
        <p:sp>
          <p:nvSpPr>
            <p:cNvPr id="22552" name="Rectangle 384">
              <a:extLst>
                <a:ext uri="{FF2B5EF4-FFF2-40B4-BE49-F238E27FC236}">
                  <a16:creationId xmlns:a16="http://schemas.microsoft.com/office/drawing/2014/main" id="{4667C7DE-F474-4F2C-8B48-DBC1880CBBB9}"/>
                </a:ext>
              </a:extLst>
            </p:cNvPr>
            <p:cNvSpPr>
              <a:spLocks noChangeArrowheads="1"/>
            </p:cNvSpPr>
            <p:nvPr/>
          </p:nvSpPr>
          <p:spPr bwMode="auto">
            <a:xfrm>
              <a:off x="1412" y="6003"/>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solidFill>
                    <a:srgbClr val="040408"/>
                  </a:solidFill>
                  <a:latin typeface="Times New Roman" panose="02020603050405020304" pitchFamily="18" charset="0"/>
                </a:rPr>
                <a:t>iE</a:t>
              </a:r>
            </a:p>
            <a:p>
              <a:endParaRPr lang="en-US" altLang="zh-CN">
                <a:latin typeface="Times New Roman" panose="02020603050405020304" pitchFamily="18" charset="0"/>
              </a:endParaRPr>
            </a:p>
          </p:txBody>
        </p:sp>
      </p:grpSp>
      <p:sp>
        <p:nvSpPr>
          <p:cNvPr id="22533" name="Rectangle 2">
            <a:extLst>
              <a:ext uri="{FF2B5EF4-FFF2-40B4-BE49-F238E27FC236}">
                <a16:creationId xmlns:a16="http://schemas.microsoft.com/office/drawing/2014/main" id="{170A5116-0096-46D9-A9AA-DEC85FF4A34D}"/>
              </a:ext>
            </a:extLst>
          </p:cNvPr>
          <p:cNvSpPr>
            <a:spLocks noGrp="1" noChangeArrowheads="1"/>
          </p:cNvSpPr>
          <p:nvPr>
            <p:ph type="title"/>
          </p:nvPr>
        </p:nvSpPr>
        <p:spPr>
          <a:xfrm>
            <a:off x="609600" y="571500"/>
            <a:ext cx="7772400" cy="609600"/>
          </a:xfrm>
        </p:spPr>
        <p:txBody>
          <a:bodyPr/>
          <a:lstStyle/>
          <a:p>
            <a:pPr algn="ctr" eaLnBrk="1" hangingPunct="1"/>
            <a:r>
              <a:rPr lang="zh-CN" altLang="en-US" sz="3600" b="1">
                <a:solidFill>
                  <a:srgbClr val="040408"/>
                </a:solidFill>
                <a:latin typeface="宋体" panose="02010600030101010101" pitchFamily="2" charset="-122"/>
              </a:rPr>
              <a:t>工作原理和特性曲线</a:t>
            </a:r>
            <a:r>
              <a:rPr lang="zh-CN" altLang="en-US"/>
              <a:t> </a:t>
            </a:r>
          </a:p>
        </p:txBody>
      </p:sp>
      <p:graphicFrame>
        <p:nvGraphicFramePr>
          <p:cNvPr id="22530" name="Object 364">
            <a:extLst>
              <a:ext uri="{FF2B5EF4-FFF2-40B4-BE49-F238E27FC236}">
                <a16:creationId xmlns:a16="http://schemas.microsoft.com/office/drawing/2014/main" id="{368CD275-9F62-41A0-A862-58891668D490}"/>
              </a:ext>
            </a:extLst>
          </p:cNvPr>
          <p:cNvGraphicFramePr>
            <a:graphicFrameLocks noChangeAspect="1"/>
          </p:cNvGraphicFramePr>
          <p:nvPr/>
        </p:nvGraphicFramePr>
        <p:xfrm>
          <a:off x="228600" y="2514600"/>
          <a:ext cx="3962400" cy="2360613"/>
        </p:xfrm>
        <a:graphic>
          <a:graphicData uri="http://schemas.openxmlformats.org/presentationml/2006/ole">
            <mc:AlternateContent xmlns:mc="http://schemas.openxmlformats.org/markup-compatibility/2006">
              <mc:Choice xmlns:v="urn:schemas-microsoft-com:vml" Requires="v">
                <p:oleObj spid="_x0000_s22556" name="位图图像" r:id="rId3" imgW="2781688" imgH="1657581" progId="Paint.Picture">
                  <p:embed/>
                </p:oleObj>
              </mc:Choice>
              <mc:Fallback>
                <p:oleObj name="位图图像" r:id="rId3" imgW="2781688" imgH="1657581" progId="Paint.Picture">
                  <p:embed/>
                  <p:pic>
                    <p:nvPicPr>
                      <p:cNvPr id="0" name="Object 3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514600"/>
                        <a:ext cx="3962400"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958" name="Line 382">
            <a:extLst>
              <a:ext uri="{FF2B5EF4-FFF2-40B4-BE49-F238E27FC236}">
                <a16:creationId xmlns:a16="http://schemas.microsoft.com/office/drawing/2014/main" id="{1C538D9A-EF66-4663-B85D-60F4E641C8D3}"/>
              </a:ext>
            </a:extLst>
          </p:cNvPr>
          <p:cNvSpPr>
            <a:spLocks noChangeShapeType="1"/>
          </p:cNvSpPr>
          <p:nvPr/>
        </p:nvSpPr>
        <p:spPr bwMode="auto">
          <a:xfrm>
            <a:off x="5334000" y="4191000"/>
            <a:ext cx="181768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57" name="Rectangle 381">
            <a:extLst>
              <a:ext uri="{FF2B5EF4-FFF2-40B4-BE49-F238E27FC236}">
                <a16:creationId xmlns:a16="http://schemas.microsoft.com/office/drawing/2014/main" id="{9E24EE2A-AD50-430D-8F24-941537B21AF6}"/>
              </a:ext>
            </a:extLst>
          </p:cNvPr>
          <p:cNvSpPr>
            <a:spLocks noChangeArrowheads="1"/>
          </p:cNvSpPr>
          <p:nvPr/>
        </p:nvSpPr>
        <p:spPr bwMode="auto">
          <a:xfrm>
            <a:off x="5926138" y="4089400"/>
            <a:ext cx="531812"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solidFill>
                  <a:srgbClr val="040408"/>
                </a:solidFill>
                <a:latin typeface="Times New Roman" panose="02020603050405020304" pitchFamily="18" charset="0"/>
              </a:rPr>
              <a:t>I</a:t>
            </a:r>
            <a:r>
              <a:rPr lang="en-US" altLang="zh-CN" sz="1800" baseline="-30000">
                <a:solidFill>
                  <a:srgbClr val="040408"/>
                </a:solidFill>
                <a:latin typeface="Times New Roman" panose="02020603050405020304" pitchFamily="18" charset="0"/>
              </a:rPr>
              <a:t>EO</a:t>
            </a:r>
            <a:endParaRPr lang="en-US" altLang="zh-CN" sz="1800">
              <a:solidFill>
                <a:srgbClr val="040408"/>
              </a:solidFill>
              <a:latin typeface="Times New Roman" panose="02020603050405020304" pitchFamily="18" charset="0"/>
            </a:endParaRPr>
          </a:p>
          <a:p>
            <a:endParaRPr lang="en-US" altLang="zh-CN" sz="1800">
              <a:solidFill>
                <a:srgbClr val="040408"/>
              </a:solidFill>
              <a:latin typeface="Times New Roman" panose="02020603050405020304" pitchFamily="18" charset="0"/>
            </a:endParaRPr>
          </a:p>
        </p:txBody>
      </p:sp>
      <p:sp>
        <p:nvSpPr>
          <p:cNvPr id="24956" name="Freeform 380">
            <a:extLst>
              <a:ext uri="{FF2B5EF4-FFF2-40B4-BE49-F238E27FC236}">
                <a16:creationId xmlns:a16="http://schemas.microsoft.com/office/drawing/2014/main" id="{21A20106-7773-41D1-84A7-ACC1E8AED5A8}"/>
              </a:ext>
            </a:extLst>
          </p:cNvPr>
          <p:cNvSpPr>
            <a:spLocks/>
          </p:cNvSpPr>
          <p:nvPr/>
        </p:nvSpPr>
        <p:spPr bwMode="auto">
          <a:xfrm>
            <a:off x="7162800" y="3949700"/>
            <a:ext cx="295275" cy="241300"/>
          </a:xfrm>
          <a:custGeom>
            <a:avLst/>
            <a:gdLst>
              <a:gd name="T0" fmla="*/ 0 w 452"/>
              <a:gd name="T1" fmla="*/ 354 h 354"/>
              <a:gd name="T2" fmla="*/ 318 w 452"/>
              <a:gd name="T3" fmla="*/ 252 h 354"/>
              <a:gd name="T4" fmla="*/ 452 w 452"/>
              <a:gd name="T5" fmla="*/ 0 h 354"/>
              <a:gd name="T6" fmla="*/ 0 60000 65536"/>
              <a:gd name="T7" fmla="*/ 0 60000 65536"/>
              <a:gd name="T8" fmla="*/ 0 60000 65536"/>
              <a:gd name="T9" fmla="*/ 0 w 452"/>
              <a:gd name="T10" fmla="*/ 0 h 354"/>
              <a:gd name="T11" fmla="*/ 452 w 452"/>
              <a:gd name="T12" fmla="*/ 354 h 354"/>
            </a:gdLst>
            <a:ahLst/>
            <a:cxnLst>
              <a:cxn ang="T6">
                <a:pos x="T0" y="T1"/>
              </a:cxn>
              <a:cxn ang="T7">
                <a:pos x="T2" y="T3"/>
              </a:cxn>
              <a:cxn ang="T8">
                <a:pos x="T4" y="T5"/>
              </a:cxn>
            </a:cxnLst>
            <a:rect l="T9" t="T10" r="T11" b="T12"/>
            <a:pathLst>
              <a:path w="452" h="354">
                <a:moveTo>
                  <a:pt x="0" y="354"/>
                </a:moveTo>
                <a:cubicBezTo>
                  <a:pt x="121" y="332"/>
                  <a:pt x="243" y="311"/>
                  <a:pt x="318" y="252"/>
                </a:cubicBezTo>
                <a:cubicBezTo>
                  <a:pt x="393" y="193"/>
                  <a:pt x="422" y="96"/>
                  <a:pt x="452" y="0"/>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 name="Group 400">
            <a:extLst>
              <a:ext uri="{FF2B5EF4-FFF2-40B4-BE49-F238E27FC236}">
                <a16:creationId xmlns:a16="http://schemas.microsoft.com/office/drawing/2014/main" id="{95D1DB66-7168-45C7-808B-24FBD54910B5}"/>
              </a:ext>
            </a:extLst>
          </p:cNvPr>
          <p:cNvGrpSpPr>
            <a:grpSpLocks/>
          </p:cNvGrpSpPr>
          <p:nvPr/>
        </p:nvGrpSpPr>
        <p:grpSpPr bwMode="auto">
          <a:xfrm>
            <a:off x="5651500" y="4097338"/>
            <a:ext cx="1574800" cy="1020762"/>
            <a:chOff x="3560" y="2581"/>
            <a:chExt cx="992" cy="643"/>
          </a:xfrm>
        </p:grpSpPr>
        <p:sp>
          <p:nvSpPr>
            <p:cNvPr id="22547" name="Line 379">
              <a:extLst>
                <a:ext uri="{FF2B5EF4-FFF2-40B4-BE49-F238E27FC236}">
                  <a16:creationId xmlns:a16="http://schemas.microsoft.com/office/drawing/2014/main" id="{F3C9E859-58B4-4616-AB44-BC4EFA079B19}"/>
                </a:ext>
              </a:extLst>
            </p:cNvPr>
            <p:cNvSpPr>
              <a:spLocks noChangeShapeType="1"/>
            </p:cNvSpPr>
            <p:nvPr/>
          </p:nvSpPr>
          <p:spPr bwMode="auto">
            <a:xfrm flipV="1">
              <a:off x="3560" y="2581"/>
              <a:ext cx="173" cy="64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8" name="Rectangle 378">
              <a:extLst>
                <a:ext uri="{FF2B5EF4-FFF2-40B4-BE49-F238E27FC236}">
                  <a16:creationId xmlns:a16="http://schemas.microsoft.com/office/drawing/2014/main" id="{D5CE9337-EE02-4E30-BA25-B7562EA8F219}"/>
                </a:ext>
              </a:extLst>
            </p:cNvPr>
            <p:cNvSpPr>
              <a:spLocks noChangeArrowheads="1"/>
            </p:cNvSpPr>
            <p:nvPr/>
          </p:nvSpPr>
          <p:spPr bwMode="auto">
            <a:xfrm>
              <a:off x="3607" y="2878"/>
              <a:ext cx="94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Times New Roman" panose="02020603050405020304" pitchFamily="18" charset="0"/>
                </a:rPr>
                <a:t>截止区</a:t>
              </a:r>
              <a:endParaRPr lang="zh-CN" altLang="en-US" sz="1800">
                <a:solidFill>
                  <a:srgbClr val="040408"/>
                </a:solidFill>
              </a:endParaRPr>
            </a:p>
            <a:p>
              <a:endParaRPr lang="en-US" altLang="zh-CN" sz="1800">
                <a:solidFill>
                  <a:srgbClr val="040408"/>
                </a:solidFill>
                <a:latin typeface="Times New Roman" panose="02020603050405020304" pitchFamily="18" charset="0"/>
              </a:endParaRPr>
            </a:p>
          </p:txBody>
        </p:sp>
      </p:grpSp>
      <p:sp>
        <p:nvSpPr>
          <p:cNvPr id="24953" name="Freeform 377">
            <a:extLst>
              <a:ext uri="{FF2B5EF4-FFF2-40B4-BE49-F238E27FC236}">
                <a16:creationId xmlns:a16="http://schemas.microsoft.com/office/drawing/2014/main" id="{864A4004-1CCC-44EB-9673-41AF40FD40FA}"/>
              </a:ext>
            </a:extLst>
          </p:cNvPr>
          <p:cNvSpPr>
            <a:spLocks/>
          </p:cNvSpPr>
          <p:nvPr/>
        </p:nvSpPr>
        <p:spPr bwMode="auto">
          <a:xfrm>
            <a:off x="5788025" y="3140075"/>
            <a:ext cx="1658938" cy="858838"/>
          </a:xfrm>
          <a:custGeom>
            <a:avLst/>
            <a:gdLst>
              <a:gd name="T0" fmla="*/ 2510 w 2510"/>
              <a:gd name="T1" fmla="*/ 1473 h 1473"/>
              <a:gd name="T2" fmla="*/ 1958 w 2510"/>
              <a:gd name="T3" fmla="*/ 1407 h 1473"/>
              <a:gd name="T4" fmla="*/ 854 w 2510"/>
              <a:gd name="T5" fmla="*/ 1239 h 1473"/>
              <a:gd name="T6" fmla="*/ 0 w 2510"/>
              <a:gd name="T7" fmla="*/ 0 h 1473"/>
              <a:gd name="T8" fmla="*/ 0 60000 65536"/>
              <a:gd name="T9" fmla="*/ 0 60000 65536"/>
              <a:gd name="T10" fmla="*/ 0 60000 65536"/>
              <a:gd name="T11" fmla="*/ 0 60000 65536"/>
              <a:gd name="T12" fmla="*/ 0 w 2510"/>
              <a:gd name="T13" fmla="*/ 0 h 1473"/>
              <a:gd name="T14" fmla="*/ 2510 w 2510"/>
              <a:gd name="T15" fmla="*/ 1473 h 1473"/>
            </a:gdLst>
            <a:ahLst/>
            <a:cxnLst>
              <a:cxn ang="T8">
                <a:pos x="T0" y="T1"/>
              </a:cxn>
              <a:cxn ang="T9">
                <a:pos x="T2" y="T3"/>
              </a:cxn>
              <a:cxn ang="T10">
                <a:pos x="T4" y="T5"/>
              </a:cxn>
              <a:cxn ang="T11">
                <a:pos x="T6" y="T7"/>
              </a:cxn>
            </a:cxnLst>
            <a:rect l="T12" t="T13" r="T14" b="T15"/>
            <a:pathLst>
              <a:path w="2510" h="1473">
                <a:moveTo>
                  <a:pt x="2510" y="1473"/>
                </a:moveTo>
                <a:cubicBezTo>
                  <a:pt x="2372" y="1459"/>
                  <a:pt x="2234" y="1446"/>
                  <a:pt x="1958" y="1407"/>
                </a:cubicBezTo>
                <a:cubicBezTo>
                  <a:pt x="1682" y="1368"/>
                  <a:pt x="1180" y="1473"/>
                  <a:pt x="854" y="1239"/>
                </a:cubicBezTo>
                <a:cubicBezTo>
                  <a:pt x="528" y="1005"/>
                  <a:pt x="264" y="502"/>
                  <a:pt x="0"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4948" name="Rectangle 372">
            <a:extLst>
              <a:ext uri="{FF2B5EF4-FFF2-40B4-BE49-F238E27FC236}">
                <a16:creationId xmlns:a16="http://schemas.microsoft.com/office/drawing/2014/main" id="{F0721A72-6E30-42A5-B47E-5C12E9F995DA}"/>
              </a:ext>
            </a:extLst>
          </p:cNvPr>
          <p:cNvSpPr>
            <a:spLocks noChangeArrowheads="1"/>
          </p:cNvSpPr>
          <p:nvPr/>
        </p:nvSpPr>
        <p:spPr bwMode="auto">
          <a:xfrm>
            <a:off x="5872163" y="2779713"/>
            <a:ext cx="1054100" cy="487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Times New Roman" panose="02020603050405020304" pitchFamily="18" charset="0"/>
              </a:rPr>
              <a:t>谷点电压</a:t>
            </a:r>
            <a:r>
              <a:rPr lang="en-US" altLang="zh-CN" sz="1800">
                <a:solidFill>
                  <a:srgbClr val="040408"/>
                </a:solidFill>
              </a:rPr>
              <a:t>C</a:t>
            </a:r>
            <a:endParaRPr lang="en-US" altLang="zh-CN" sz="1800">
              <a:solidFill>
                <a:srgbClr val="040408"/>
              </a:solidFill>
              <a:latin typeface="Times New Roman" panose="02020603050405020304" pitchFamily="18" charset="0"/>
            </a:endParaRPr>
          </a:p>
          <a:p>
            <a:endParaRPr lang="en-US" altLang="zh-CN" sz="1800">
              <a:solidFill>
                <a:srgbClr val="040408"/>
              </a:solidFill>
              <a:latin typeface="Times New Roman" panose="02020603050405020304" pitchFamily="18" charset="0"/>
            </a:endParaRPr>
          </a:p>
        </p:txBody>
      </p:sp>
      <p:grpSp>
        <p:nvGrpSpPr>
          <p:cNvPr id="5" name="Group 369">
            <a:extLst>
              <a:ext uri="{FF2B5EF4-FFF2-40B4-BE49-F238E27FC236}">
                <a16:creationId xmlns:a16="http://schemas.microsoft.com/office/drawing/2014/main" id="{97B6ACC7-2FA3-421D-9DEE-72FF072F6304}"/>
              </a:ext>
            </a:extLst>
          </p:cNvPr>
          <p:cNvGrpSpPr>
            <a:grpSpLocks/>
          </p:cNvGrpSpPr>
          <p:nvPr/>
        </p:nvGrpSpPr>
        <p:grpSpPr bwMode="auto">
          <a:xfrm>
            <a:off x="6192838" y="3236913"/>
            <a:ext cx="1476375" cy="638175"/>
            <a:chOff x="3366" y="6816"/>
            <a:chExt cx="2326" cy="1005"/>
          </a:xfrm>
        </p:grpSpPr>
        <p:sp>
          <p:nvSpPr>
            <p:cNvPr id="22545" name="Rectangle 371">
              <a:extLst>
                <a:ext uri="{FF2B5EF4-FFF2-40B4-BE49-F238E27FC236}">
                  <a16:creationId xmlns:a16="http://schemas.microsoft.com/office/drawing/2014/main" id="{5242BAF2-BFF9-4615-ACAC-F264170E4264}"/>
                </a:ext>
              </a:extLst>
            </p:cNvPr>
            <p:cNvSpPr>
              <a:spLocks noChangeArrowheads="1"/>
            </p:cNvSpPr>
            <p:nvPr/>
          </p:nvSpPr>
          <p:spPr bwMode="auto">
            <a:xfrm>
              <a:off x="4302" y="6816"/>
              <a:ext cx="1390"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Times New Roman" panose="02020603050405020304" pitchFamily="18" charset="0"/>
                </a:rPr>
                <a:t>负阻区</a:t>
              </a:r>
              <a:endParaRPr lang="zh-CN" altLang="en-US" sz="1800">
                <a:solidFill>
                  <a:srgbClr val="040408"/>
                </a:solidFill>
              </a:endParaRPr>
            </a:p>
            <a:p>
              <a:endParaRPr lang="en-US" altLang="zh-CN">
                <a:latin typeface="Times New Roman" panose="02020603050405020304" pitchFamily="18" charset="0"/>
              </a:endParaRPr>
            </a:p>
          </p:txBody>
        </p:sp>
        <p:sp>
          <p:nvSpPr>
            <p:cNvPr id="22546" name="Line 370">
              <a:extLst>
                <a:ext uri="{FF2B5EF4-FFF2-40B4-BE49-F238E27FC236}">
                  <a16:creationId xmlns:a16="http://schemas.microsoft.com/office/drawing/2014/main" id="{13E6F950-3AFF-4A2B-B8E6-62F3A65638BA}"/>
                </a:ext>
              </a:extLst>
            </p:cNvPr>
            <p:cNvSpPr>
              <a:spLocks noChangeShapeType="1"/>
            </p:cNvSpPr>
            <p:nvPr/>
          </p:nvSpPr>
          <p:spPr bwMode="auto">
            <a:xfrm flipH="1">
              <a:off x="3366" y="7218"/>
              <a:ext cx="1004" cy="6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4944" name="Line 368">
            <a:extLst>
              <a:ext uri="{FF2B5EF4-FFF2-40B4-BE49-F238E27FC236}">
                <a16:creationId xmlns:a16="http://schemas.microsoft.com/office/drawing/2014/main" id="{3D4676BA-4156-4BD4-8FD6-E39FE6B3540E}"/>
              </a:ext>
            </a:extLst>
          </p:cNvPr>
          <p:cNvSpPr>
            <a:spLocks noChangeShapeType="1"/>
          </p:cNvSpPr>
          <p:nvPr/>
        </p:nvSpPr>
        <p:spPr bwMode="auto">
          <a:xfrm flipV="1">
            <a:off x="5791200" y="2057400"/>
            <a:ext cx="457200" cy="106680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 name="Group 365">
            <a:extLst>
              <a:ext uri="{FF2B5EF4-FFF2-40B4-BE49-F238E27FC236}">
                <a16:creationId xmlns:a16="http://schemas.microsoft.com/office/drawing/2014/main" id="{7F953408-6E1E-406E-9817-C5255A5770B2}"/>
              </a:ext>
            </a:extLst>
          </p:cNvPr>
          <p:cNvGrpSpPr>
            <a:grpSpLocks/>
          </p:cNvGrpSpPr>
          <p:nvPr/>
        </p:nvGrpSpPr>
        <p:grpSpPr bwMode="auto">
          <a:xfrm>
            <a:off x="5638800" y="2057400"/>
            <a:ext cx="1476375" cy="638175"/>
            <a:chOff x="3366" y="6816"/>
            <a:chExt cx="2326" cy="1005"/>
          </a:xfrm>
        </p:grpSpPr>
        <p:sp>
          <p:nvSpPr>
            <p:cNvPr id="22543" name="Rectangle 367">
              <a:extLst>
                <a:ext uri="{FF2B5EF4-FFF2-40B4-BE49-F238E27FC236}">
                  <a16:creationId xmlns:a16="http://schemas.microsoft.com/office/drawing/2014/main" id="{0F72BF4F-AC3B-4D56-A6E4-540035E9B7C5}"/>
                </a:ext>
              </a:extLst>
            </p:cNvPr>
            <p:cNvSpPr>
              <a:spLocks noChangeArrowheads="1"/>
            </p:cNvSpPr>
            <p:nvPr/>
          </p:nvSpPr>
          <p:spPr bwMode="auto">
            <a:xfrm>
              <a:off x="4302" y="6816"/>
              <a:ext cx="1390"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solidFill>
                    <a:srgbClr val="040408"/>
                  </a:solidFill>
                  <a:latin typeface="Times New Roman" panose="02020603050405020304" pitchFamily="18" charset="0"/>
                </a:rPr>
                <a:t>饱和区</a:t>
              </a:r>
              <a:endParaRPr lang="zh-CN" altLang="en-US" sz="1800">
                <a:solidFill>
                  <a:srgbClr val="040408"/>
                </a:solidFill>
              </a:endParaRPr>
            </a:p>
            <a:p>
              <a:endParaRPr lang="en-US" altLang="zh-CN" sz="1800">
                <a:solidFill>
                  <a:srgbClr val="040408"/>
                </a:solidFill>
                <a:latin typeface="Times New Roman" panose="02020603050405020304" pitchFamily="18" charset="0"/>
              </a:endParaRPr>
            </a:p>
          </p:txBody>
        </p:sp>
        <p:sp>
          <p:nvSpPr>
            <p:cNvPr id="22544" name="Line 366">
              <a:extLst>
                <a:ext uri="{FF2B5EF4-FFF2-40B4-BE49-F238E27FC236}">
                  <a16:creationId xmlns:a16="http://schemas.microsoft.com/office/drawing/2014/main" id="{85F9C6D8-9B44-4D94-A049-349ED91CB5E1}"/>
                </a:ext>
              </a:extLst>
            </p:cNvPr>
            <p:cNvSpPr>
              <a:spLocks noChangeShapeType="1"/>
            </p:cNvSpPr>
            <p:nvPr/>
          </p:nvSpPr>
          <p:spPr bwMode="auto">
            <a:xfrm flipH="1">
              <a:off x="3366" y="7218"/>
              <a:ext cx="1004" cy="6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24958"/>
                                        </p:tgtEl>
                                        <p:attrNameLst>
                                          <p:attrName>style.visibility</p:attrName>
                                        </p:attrNameLst>
                                      </p:cBhvr>
                                      <p:to>
                                        <p:strVal val="visible"/>
                                      </p:to>
                                    </p:set>
                                    <p:anim calcmode="lin" valueType="num">
                                      <p:cBhvr>
                                        <p:cTn id="12" dur="500" fill="hold"/>
                                        <p:tgtEl>
                                          <p:spTgt spid="24958"/>
                                        </p:tgtEl>
                                        <p:attrNameLst>
                                          <p:attrName>ppt_x</p:attrName>
                                        </p:attrNameLst>
                                      </p:cBhvr>
                                      <p:tavLst>
                                        <p:tav tm="0">
                                          <p:val>
                                            <p:strVal val="#ppt_x-#ppt_w/2"/>
                                          </p:val>
                                        </p:tav>
                                        <p:tav tm="100000">
                                          <p:val>
                                            <p:strVal val="#ppt_x"/>
                                          </p:val>
                                        </p:tav>
                                      </p:tavLst>
                                    </p:anim>
                                    <p:anim calcmode="lin" valueType="num">
                                      <p:cBhvr>
                                        <p:cTn id="13" dur="500" fill="hold"/>
                                        <p:tgtEl>
                                          <p:spTgt spid="24958"/>
                                        </p:tgtEl>
                                        <p:attrNameLst>
                                          <p:attrName>ppt_y</p:attrName>
                                        </p:attrNameLst>
                                      </p:cBhvr>
                                      <p:tavLst>
                                        <p:tav tm="0">
                                          <p:val>
                                            <p:strVal val="#ppt_y"/>
                                          </p:val>
                                        </p:tav>
                                        <p:tav tm="100000">
                                          <p:val>
                                            <p:strVal val="#ppt_y"/>
                                          </p:val>
                                        </p:tav>
                                      </p:tavLst>
                                    </p:anim>
                                    <p:anim calcmode="lin" valueType="num">
                                      <p:cBhvr>
                                        <p:cTn id="14" dur="500" fill="hold"/>
                                        <p:tgtEl>
                                          <p:spTgt spid="24958"/>
                                        </p:tgtEl>
                                        <p:attrNameLst>
                                          <p:attrName>ppt_w</p:attrName>
                                        </p:attrNameLst>
                                      </p:cBhvr>
                                      <p:tavLst>
                                        <p:tav tm="0">
                                          <p:val>
                                            <p:fltVal val="0"/>
                                          </p:val>
                                        </p:tav>
                                        <p:tav tm="100000">
                                          <p:val>
                                            <p:strVal val="#ppt_w"/>
                                          </p:val>
                                        </p:tav>
                                      </p:tavLst>
                                    </p:anim>
                                    <p:anim calcmode="lin" valueType="num">
                                      <p:cBhvr>
                                        <p:cTn id="15" dur="500" fill="hold"/>
                                        <p:tgtEl>
                                          <p:spTgt spid="24958"/>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grpId="0" nodeType="clickEffect">
                                  <p:stCondLst>
                                    <p:cond delay="0"/>
                                  </p:stCondLst>
                                  <p:childTnLst>
                                    <p:set>
                                      <p:cBhvr>
                                        <p:cTn id="19" dur="1" fill="hold">
                                          <p:stCondLst>
                                            <p:cond delay="0"/>
                                          </p:stCondLst>
                                        </p:cTn>
                                        <p:tgtEl>
                                          <p:spTgt spid="24957"/>
                                        </p:tgtEl>
                                        <p:attrNameLst>
                                          <p:attrName>style.visibility</p:attrName>
                                        </p:attrNameLst>
                                      </p:cBhvr>
                                      <p:to>
                                        <p:strVal val="visible"/>
                                      </p:to>
                                    </p:set>
                                    <p:anim calcmode="lin" valueType="num">
                                      <p:cBhvr>
                                        <p:cTn id="20" dur="500" fill="hold"/>
                                        <p:tgtEl>
                                          <p:spTgt spid="24957"/>
                                        </p:tgtEl>
                                        <p:attrNameLst>
                                          <p:attrName>ppt_x</p:attrName>
                                        </p:attrNameLst>
                                      </p:cBhvr>
                                      <p:tavLst>
                                        <p:tav tm="0">
                                          <p:val>
                                            <p:strVal val="#ppt_x-#ppt_w/2"/>
                                          </p:val>
                                        </p:tav>
                                        <p:tav tm="100000">
                                          <p:val>
                                            <p:strVal val="#ppt_x"/>
                                          </p:val>
                                        </p:tav>
                                      </p:tavLst>
                                    </p:anim>
                                    <p:anim calcmode="lin" valueType="num">
                                      <p:cBhvr>
                                        <p:cTn id="21" dur="500" fill="hold"/>
                                        <p:tgtEl>
                                          <p:spTgt spid="24957"/>
                                        </p:tgtEl>
                                        <p:attrNameLst>
                                          <p:attrName>ppt_y</p:attrName>
                                        </p:attrNameLst>
                                      </p:cBhvr>
                                      <p:tavLst>
                                        <p:tav tm="0">
                                          <p:val>
                                            <p:strVal val="#ppt_y"/>
                                          </p:val>
                                        </p:tav>
                                        <p:tav tm="100000">
                                          <p:val>
                                            <p:strVal val="#ppt_y"/>
                                          </p:val>
                                        </p:tav>
                                      </p:tavLst>
                                    </p:anim>
                                    <p:anim calcmode="lin" valueType="num">
                                      <p:cBhvr>
                                        <p:cTn id="22" dur="500" fill="hold"/>
                                        <p:tgtEl>
                                          <p:spTgt spid="24957"/>
                                        </p:tgtEl>
                                        <p:attrNameLst>
                                          <p:attrName>ppt_w</p:attrName>
                                        </p:attrNameLst>
                                      </p:cBhvr>
                                      <p:tavLst>
                                        <p:tav tm="0">
                                          <p:val>
                                            <p:fltVal val="0"/>
                                          </p:val>
                                        </p:tav>
                                        <p:tav tm="100000">
                                          <p:val>
                                            <p:strVal val="#ppt_w"/>
                                          </p:val>
                                        </p:tav>
                                      </p:tavLst>
                                    </p:anim>
                                    <p:anim calcmode="lin" valueType="num">
                                      <p:cBhvr>
                                        <p:cTn id="23" dur="500" fill="hold"/>
                                        <p:tgtEl>
                                          <p:spTgt spid="24957"/>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8" fill="hold" grpId="0" nodeType="clickEffect">
                                  <p:stCondLst>
                                    <p:cond delay="0"/>
                                  </p:stCondLst>
                                  <p:childTnLst>
                                    <p:set>
                                      <p:cBhvr>
                                        <p:cTn id="32" dur="1" fill="hold">
                                          <p:stCondLst>
                                            <p:cond delay="0"/>
                                          </p:stCondLst>
                                        </p:cTn>
                                        <p:tgtEl>
                                          <p:spTgt spid="24956"/>
                                        </p:tgtEl>
                                        <p:attrNameLst>
                                          <p:attrName>style.visibility</p:attrName>
                                        </p:attrNameLst>
                                      </p:cBhvr>
                                      <p:to>
                                        <p:strVal val="visible"/>
                                      </p:to>
                                    </p:set>
                                    <p:anim calcmode="lin" valueType="num">
                                      <p:cBhvr>
                                        <p:cTn id="33" dur="500" fill="hold"/>
                                        <p:tgtEl>
                                          <p:spTgt spid="24956"/>
                                        </p:tgtEl>
                                        <p:attrNameLst>
                                          <p:attrName>ppt_x</p:attrName>
                                        </p:attrNameLst>
                                      </p:cBhvr>
                                      <p:tavLst>
                                        <p:tav tm="0">
                                          <p:val>
                                            <p:strVal val="#ppt_x-#ppt_w/2"/>
                                          </p:val>
                                        </p:tav>
                                        <p:tav tm="100000">
                                          <p:val>
                                            <p:strVal val="#ppt_x"/>
                                          </p:val>
                                        </p:tav>
                                      </p:tavLst>
                                    </p:anim>
                                    <p:anim calcmode="lin" valueType="num">
                                      <p:cBhvr>
                                        <p:cTn id="34" dur="500" fill="hold"/>
                                        <p:tgtEl>
                                          <p:spTgt spid="24956"/>
                                        </p:tgtEl>
                                        <p:attrNameLst>
                                          <p:attrName>ppt_y</p:attrName>
                                        </p:attrNameLst>
                                      </p:cBhvr>
                                      <p:tavLst>
                                        <p:tav tm="0">
                                          <p:val>
                                            <p:strVal val="#ppt_y"/>
                                          </p:val>
                                        </p:tav>
                                        <p:tav tm="100000">
                                          <p:val>
                                            <p:strVal val="#ppt_y"/>
                                          </p:val>
                                        </p:tav>
                                      </p:tavLst>
                                    </p:anim>
                                    <p:anim calcmode="lin" valueType="num">
                                      <p:cBhvr>
                                        <p:cTn id="35" dur="500" fill="hold"/>
                                        <p:tgtEl>
                                          <p:spTgt spid="24956"/>
                                        </p:tgtEl>
                                        <p:attrNameLst>
                                          <p:attrName>ppt_w</p:attrName>
                                        </p:attrNameLst>
                                      </p:cBhvr>
                                      <p:tavLst>
                                        <p:tav tm="0">
                                          <p:val>
                                            <p:fltVal val="0"/>
                                          </p:val>
                                        </p:tav>
                                        <p:tav tm="100000">
                                          <p:val>
                                            <p:strVal val="#ppt_w"/>
                                          </p:val>
                                        </p:tav>
                                      </p:tavLst>
                                    </p:anim>
                                    <p:anim calcmode="lin" valueType="num">
                                      <p:cBhvr>
                                        <p:cTn id="36" dur="500" fill="hold"/>
                                        <p:tgtEl>
                                          <p:spTgt spid="24956"/>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2" fill="hold" grpId="0" nodeType="clickEffect">
                                  <p:stCondLst>
                                    <p:cond delay="0"/>
                                  </p:stCondLst>
                                  <p:childTnLst>
                                    <p:set>
                                      <p:cBhvr>
                                        <p:cTn id="45" dur="1" fill="hold">
                                          <p:stCondLst>
                                            <p:cond delay="0"/>
                                          </p:stCondLst>
                                        </p:cTn>
                                        <p:tgtEl>
                                          <p:spTgt spid="24953"/>
                                        </p:tgtEl>
                                        <p:attrNameLst>
                                          <p:attrName>style.visibility</p:attrName>
                                        </p:attrNameLst>
                                      </p:cBhvr>
                                      <p:to>
                                        <p:strVal val="visible"/>
                                      </p:to>
                                    </p:set>
                                    <p:anim calcmode="lin" valueType="num">
                                      <p:cBhvr>
                                        <p:cTn id="46" dur="500" fill="hold"/>
                                        <p:tgtEl>
                                          <p:spTgt spid="24953"/>
                                        </p:tgtEl>
                                        <p:attrNameLst>
                                          <p:attrName>ppt_x</p:attrName>
                                        </p:attrNameLst>
                                      </p:cBhvr>
                                      <p:tavLst>
                                        <p:tav tm="0">
                                          <p:val>
                                            <p:strVal val="#ppt_x+#ppt_w/2"/>
                                          </p:val>
                                        </p:tav>
                                        <p:tav tm="100000">
                                          <p:val>
                                            <p:strVal val="#ppt_x"/>
                                          </p:val>
                                        </p:tav>
                                      </p:tavLst>
                                    </p:anim>
                                    <p:anim calcmode="lin" valueType="num">
                                      <p:cBhvr>
                                        <p:cTn id="47" dur="500" fill="hold"/>
                                        <p:tgtEl>
                                          <p:spTgt spid="24953"/>
                                        </p:tgtEl>
                                        <p:attrNameLst>
                                          <p:attrName>ppt_y</p:attrName>
                                        </p:attrNameLst>
                                      </p:cBhvr>
                                      <p:tavLst>
                                        <p:tav tm="0">
                                          <p:val>
                                            <p:strVal val="#ppt_y"/>
                                          </p:val>
                                        </p:tav>
                                        <p:tav tm="100000">
                                          <p:val>
                                            <p:strVal val="#ppt_y"/>
                                          </p:val>
                                        </p:tav>
                                      </p:tavLst>
                                    </p:anim>
                                    <p:anim calcmode="lin" valueType="num">
                                      <p:cBhvr>
                                        <p:cTn id="48" dur="500" fill="hold"/>
                                        <p:tgtEl>
                                          <p:spTgt spid="24953"/>
                                        </p:tgtEl>
                                        <p:attrNameLst>
                                          <p:attrName>ppt_w</p:attrName>
                                        </p:attrNameLst>
                                      </p:cBhvr>
                                      <p:tavLst>
                                        <p:tav tm="0">
                                          <p:val>
                                            <p:fltVal val="0"/>
                                          </p:val>
                                        </p:tav>
                                        <p:tav tm="100000">
                                          <p:val>
                                            <p:strVal val="#ppt_w"/>
                                          </p:val>
                                        </p:tav>
                                      </p:tavLst>
                                    </p:anim>
                                    <p:anim calcmode="lin" valueType="num">
                                      <p:cBhvr>
                                        <p:cTn id="49" dur="500" fill="hold"/>
                                        <p:tgtEl>
                                          <p:spTgt spid="24953"/>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4948"/>
                                        </p:tgtEl>
                                        <p:attrNameLst>
                                          <p:attrName>style.visibility</p:attrName>
                                        </p:attrNameLst>
                                      </p:cBhvr>
                                      <p:to>
                                        <p:strVal val="visible"/>
                                      </p:to>
                                    </p:set>
                                    <p:animEffect transition="in" filter="blinds(horizontal)">
                                      <p:cBhvr>
                                        <p:cTn id="59" dur="500"/>
                                        <p:tgtEl>
                                          <p:spTgt spid="249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4" fill="hold" nodeType="clickEffect">
                                  <p:stCondLst>
                                    <p:cond delay="0"/>
                                  </p:stCondLst>
                                  <p:childTnLst>
                                    <p:set>
                                      <p:cBhvr>
                                        <p:cTn id="63" dur="1" fill="hold">
                                          <p:stCondLst>
                                            <p:cond delay="0"/>
                                          </p:stCondLst>
                                        </p:cTn>
                                        <p:tgtEl>
                                          <p:spTgt spid="24944"/>
                                        </p:tgtEl>
                                        <p:attrNameLst>
                                          <p:attrName>style.visibility</p:attrName>
                                        </p:attrNameLst>
                                      </p:cBhvr>
                                      <p:to>
                                        <p:strVal val="visible"/>
                                      </p:to>
                                    </p:set>
                                    <p:anim calcmode="lin" valueType="num">
                                      <p:cBhvr>
                                        <p:cTn id="64" dur="500" fill="hold"/>
                                        <p:tgtEl>
                                          <p:spTgt spid="24944"/>
                                        </p:tgtEl>
                                        <p:attrNameLst>
                                          <p:attrName>ppt_x</p:attrName>
                                        </p:attrNameLst>
                                      </p:cBhvr>
                                      <p:tavLst>
                                        <p:tav tm="0">
                                          <p:val>
                                            <p:strVal val="#ppt_x"/>
                                          </p:val>
                                        </p:tav>
                                        <p:tav tm="100000">
                                          <p:val>
                                            <p:strVal val="#ppt_x"/>
                                          </p:val>
                                        </p:tav>
                                      </p:tavLst>
                                    </p:anim>
                                    <p:anim calcmode="lin" valueType="num">
                                      <p:cBhvr>
                                        <p:cTn id="65" dur="500" fill="hold"/>
                                        <p:tgtEl>
                                          <p:spTgt spid="24944"/>
                                        </p:tgtEl>
                                        <p:attrNameLst>
                                          <p:attrName>ppt_y</p:attrName>
                                        </p:attrNameLst>
                                      </p:cBhvr>
                                      <p:tavLst>
                                        <p:tav tm="0">
                                          <p:val>
                                            <p:strVal val="#ppt_y+#ppt_h/2"/>
                                          </p:val>
                                        </p:tav>
                                        <p:tav tm="100000">
                                          <p:val>
                                            <p:strVal val="#ppt_y"/>
                                          </p:val>
                                        </p:tav>
                                      </p:tavLst>
                                    </p:anim>
                                    <p:anim calcmode="lin" valueType="num">
                                      <p:cBhvr>
                                        <p:cTn id="66" dur="500" fill="hold"/>
                                        <p:tgtEl>
                                          <p:spTgt spid="24944"/>
                                        </p:tgtEl>
                                        <p:attrNameLst>
                                          <p:attrName>ppt_w</p:attrName>
                                        </p:attrNameLst>
                                      </p:cBhvr>
                                      <p:tavLst>
                                        <p:tav tm="0">
                                          <p:val>
                                            <p:strVal val="#ppt_w"/>
                                          </p:val>
                                        </p:tav>
                                        <p:tav tm="100000">
                                          <p:val>
                                            <p:strVal val="#ppt_w"/>
                                          </p:val>
                                        </p:tav>
                                      </p:tavLst>
                                    </p:anim>
                                    <p:anim calcmode="lin" valueType="num">
                                      <p:cBhvr>
                                        <p:cTn id="67" dur="500" fill="hold"/>
                                        <p:tgtEl>
                                          <p:spTgt spid="24944"/>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57" grpId="0" autoUpdateAnimBg="0"/>
      <p:bldP spid="24956" grpId="0" animBg="1"/>
      <p:bldP spid="24953" grpId="0" animBg="1"/>
      <p:bldP spid="2494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D24DA99-D0D1-4EBF-ADA4-ECAE013D5339}"/>
              </a:ext>
            </a:extLst>
          </p:cNvPr>
          <p:cNvSpPr>
            <a:spLocks noGrp="1" noChangeArrowheads="1"/>
          </p:cNvSpPr>
          <p:nvPr>
            <p:ph type="title"/>
          </p:nvPr>
        </p:nvSpPr>
        <p:spPr>
          <a:xfrm>
            <a:off x="609600" y="409575"/>
            <a:ext cx="7772400" cy="622300"/>
          </a:xfrm>
        </p:spPr>
        <p:txBody>
          <a:bodyPr/>
          <a:lstStyle/>
          <a:p>
            <a:pPr eaLnBrk="1" hangingPunct="1"/>
            <a:r>
              <a:rPr lang="en-US" altLang="zh-CN" sz="4000" b="1"/>
              <a:t>1.2 </a:t>
            </a:r>
            <a:r>
              <a:rPr lang="zh-CN" altLang="en-US" sz="4000" b="1"/>
              <a:t>电力电子技术的发展史</a:t>
            </a:r>
          </a:p>
        </p:txBody>
      </p:sp>
      <p:pic>
        <p:nvPicPr>
          <p:cNvPr id="74755" name="Picture 3" descr="第1章1-3图(3)">
            <a:extLst>
              <a:ext uri="{FF2B5EF4-FFF2-40B4-BE49-F238E27FC236}">
                <a16:creationId xmlns:a16="http://schemas.microsoft.com/office/drawing/2014/main" id="{84493598-B19E-4C89-BD2A-FF9D24F58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73238"/>
            <a:ext cx="7993062"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ext Box 4">
            <a:extLst>
              <a:ext uri="{FF2B5EF4-FFF2-40B4-BE49-F238E27FC236}">
                <a16:creationId xmlns:a16="http://schemas.microsoft.com/office/drawing/2014/main" id="{F6C465CF-0F71-483B-8A1A-15EC2383503C}"/>
              </a:ext>
            </a:extLst>
          </p:cNvPr>
          <p:cNvSpPr txBox="1">
            <a:spLocks noChangeArrowheads="1"/>
          </p:cNvSpPr>
          <p:nvPr/>
        </p:nvSpPr>
        <p:spPr bwMode="auto">
          <a:xfrm>
            <a:off x="642938" y="1243013"/>
            <a:ext cx="7961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en-US" altLang="zh-CN" b="1">
                <a:solidFill>
                  <a:srgbClr val="E35449"/>
                </a:solidFill>
                <a:latin typeface="Times New Roman" panose="02020603050405020304" pitchFamily="18" charset="0"/>
              </a:rPr>
              <a:t>■</a:t>
            </a:r>
            <a:r>
              <a:rPr kumimoji="0" lang="zh-CN" altLang="en-US" b="1">
                <a:latin typeface="Times New Roman" panose="02020603050405020304" pitchFamily="18" charset="0"/>
              </a:rPr>
              <a:t>电力电子技术的发展史</a:t>
            </a:r>
          </a:p>
        </p:txBody>
      </p:sp>
      <p:sp>
        <p:nvSpPr>
          <p:cNvPr id="74757" name="Text Box 5">
            <a:extLst>
              <a:ext uri="{FF2B5EF4-FFF2-40B4-BE49-F238E27FC236}">
                <a16:creationId xmlns:a16="http://schemas.microsoft.com/office/drawing/2014/main" id="{C83F9B45-8C49-463E-ABF5-BB848368190E}"/>
              </a:ext>
            </a:extLst>
          </p:cNvPr>
          <p:cNvSpPr txBox="1">
            <a:spLocks noChangeArrowheads="1"/>
          </p:cNvSpPr>
          <p:nvPr/>
        </p:nvSpPr>
        <p:spPr bwMode="auto">
          <a:xfrm>
            <a:off x="3276600" y="4652963"/>
            <a:ext cx="2468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zh-CN" altLang="en-US" sz="1400" b="1">
                <a:solidFill>
                  <a:srgbClr val="6600CC"/>
                </a:solidFill>
                <a:latin typeface="Times New Roman" panose="02020603050405020304" pitchFamily="18" charset="0"/>
              </a:rPr>
              <a:t>图</a:t>
            </a:r>
            <a:r>
              <a:rPr kumimoji="0" lang="en-US" altLang="zh-CN" sz="1400" b="1">
                <a:solidFill>
                  <a:srgbClr val="6600CC"/>
                </a:solidFill>
                <a:latin typeface="Times New Roman" panose="02020603050405020304" pitchFamily="18" charset="0"/>
              </a:rPr>
              <a:t>1-3 </a:t>
            </a:r>
            <a:r>
              <a:rPr kumimoji="0" lang="zh-CN" altLang="en-US" sz="1400" b="1">
                <a:solidFill>
                  <a:srgbClr val="6600CC"/>
                </a:solidFill>
                <a:latin typeface="Times New Roman" panose="02020603050405020304" pitchFamily="18" charset="0"/>
              </a:rPr>
              <a:t>电力电子技术的发展史</a:t>
            </a:r>
          </a:p>
        </p:txBody>
      </p:sp>
      <p:sp>
        <p:nvSpPr>
          <p:cNvPr id="74758" name="Text Box 6">
            <a:extLst>
              <a:ext uri="{FF2B5EF4-FFF2-40B4-BE49-F238E27FC236}">
                <a16:creationId xmlns:a16="http://schemas.microsoft.com/office/drawing/2014/main" id="{051EE2CD-7509-418D-9829-E3D7DF299013}"/>
              </a:ext>
            </a:extLst>
          </p:cNvPr>
          <p:cNvSpPr txBox="1">
            <a:spLocks noChangeArrowheads="1"/>
          </p:cNvSpPr>
          <p:nvPr/>
        </p:nvSpPr>
        <p:spPr bwMode="auto">
          <a:xfrm>
            <a:off x="684213" y="5127625"/>
            <a:ext cx="79200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kumimoji="0" lang="en-US" altLang="zh-CN" b="1">
                <a:solidFill>
                  <a:srgbClr val="0000FF"/>
                </a:solidFill>
                <a:latin typeface="Times New Roman" panose="02020603050405020304" pitchFamily="18" charset="0"/>
              </a:rPr>
              <a:t>     ◆</a:t>
            </a:r>
            <a:r>
              <a:rPr kumimoji="0" lang="zh-CN" altLang="en-US" b="1">
                <a:latin typeface="Times New Roman" panose="02020603050405020304" pitchFamily="18" charset="0"/>
              </a:rPr>
              <a:t>一般认为，电力电子技术的诞生是以</a:t>
            </a:r>
            <a:r>
              <a:rPr kumimoji="0" lang="en-US" altLang="zh-CN" b="1">
                <a:solidFill>
                  <a:srgbClr val="E35449"/>
                </a:solidFill>
                <a:latin typeface="Times New Roman" panose="02020603050405020304" pitchFamily="18" charset="0"/>
              </a:rPr>
              <a:t>1957</a:t>
            </a:r>
            <a:r>
              <a:rPr kumimoji="0" lang="zh-CN" altLang="en-US" b="1">
                <a:solidFill>
                  <a:srgbClr val="E35449"/>
                </a:solidFill>
                <a:latin typeface="Times New Roman" panose="02020603050405020304" pitchFamily="18" charset="0"/>
              </a:rPr>
              <a:t>年</a:t>
            </a:r>
            <a:r>
              <a:rPr kumimoji="0" lang="zh-CN" altLang="en-US" b="1">
                <a:latin typeface="Times New Roman" panose="02020603050405020304" pitchFamily="18" charset="0"/>
              </a:rPr>
              <a:t>美国通用电气公司研制出第一个</a:t>
            </a:r>
            <a:r>
              <a:rPr kumimoji="0" lang="zh-CN" altLang="en-US" b="1">
                <a:solidFill>
                  <a:srgbClr val="E35449"/>
                </a:solidFill>
                <a:latin typeface="Times New Roman" panose="02020603050405020304" pitchFamily="18" charset="0"/>
              </a:rPr>
              <a:t>晶闸管</a:t>
            </a:r>
            <a:r>
              <a:rPr kumimoji="0" lang="zh-CN" altLang="en-US" b="1">
                <a:latin typeface="Times New Roman" panose="02020603050405020304" pitchFamily="18" charset="0"/>
              </a:rPr>
              <a:t>为标志的。</a:t>
            </a:r>
          </a:p>
        </p:txBody>
      </p:sp>
      <p:sp>
        <p:nvSpPr>
          <p:cNvPr id="74759" name="AutoShape 7">
            <a:hlinkClick r:id="" action="ppaction://hlinkshowjump?jump=firstslide" highlightClick="1"/>
            <a:extLst>
              <a:ext uri="{FF2B5EF4-FFF2-40B4-BE49-F238E27FC236}">
                <a16:creationId xmlns:a16="http://schemas.microsoft.com/office/drawing/2014/main" id="{1D34F976-F138-4700-AF8C-F91FA3FDD800}"/>
              </a:ext>
            </a:extLst>
          </p:cNvPr>
          <p:cNvSpPr>
            <a:spLocks noChangeArrowheads="1"/>
          </p:cNvSpPr>
          <p:nvPr/>
        </p:nvSpPr>
        <p:spPr bwMode="auto">
          <a:xfrm>
            <a:off x="7451725" y="6102350"/>
            <a:ext cx="720725" cy="566738"/>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24359123-B0A8-450B-9B36-D9BF8DCF553D}"/>
              </a:ext>
            </a:extLst>
          </p:cNvPr>
          <p:cNvSpPr>
            <a:spLocks noGrp="1" noChangeArrowheads="1"/>
          </p:cNvSpPr>
          <p:nvPr>
            <p:ph type="title"/>
          </p:nvPr>
        </p:nvSpPr>
        <p:spPr>
          <a:xfrm>
            <a:off x="609600" y="304800"/>
            <a:ext cx="7772400" cy="762000"/>
          </a:xfrm>
        </p:spPr>
        <p:txBody>
          <a:bodyPr/>
          <a:lstStyle/>
          <a:p>
            <a:pPr algn="ctr" eaLnBrk="1" hangingPunct="1"/>
            <a:r>
              <a:rPr lang="zh-CN" altLang="en-US" sz="3600" b="1">
                <a:solidFill>
                  <a:srgbClr val="040408"/>
                </a:solidFill>
              </a:rPr>
              <a:t>单结晶体管振荡电路</a:t>
            </a:r>
          </a:p>
        </p:txBody>
      </p:sp>
      <p:sp>
        <p:nvSpPr>
          <p:cNvPr id="53332" name="Freeform 84">
            <a:extLst>
              <a:ext uri="{FF2B5EF4-FFF2-40B4-BE49-F238E27FC236}">
                <a16:creationId xmlns:a16="http://schemas.microsoft.com/office/drawing/2014/main" id="{9CB9BCCA-B78F-49A4-BD0B-169FC3BCCF45}"/>
              </a:ext>
            </a:extLst>
          </p:cNvPr>
          <p:cNvSpPr>
            <a:spLocks/>
          </p:cNvSpPr>
          <p:nvPr/>
        </p:nvSpPr>
        <p:spPr bwMode="auto">
          <a:xfrm>
            <a:off x="4613275" y="2211388"/>
            <a:ext cx="808038" cy="936625"/>
          </a:xfrm>
          <a:custGeom>
            <a:avLst/>
            <a:gdLst>
              <a:gd name="T0" fmla="*/ 0 w 1458"/>
              <a:gd name="T1" fmla="*/ 1287 h 1287"/>
              <a:gd name="T2" fmla="*/ 402 w 1458"/>
              <a:gd name="T3" fmla="*/ 618 h 1287"/>
              <a:gd name="T4" fmla="*/ 872 w 1458"/>
              <a:gd name="T5" fmla="*/ 216 h 1287"/>
              <a:gd name="T6" fmla="*/ 1458 w 1458"/>
              <a:gd name="T7" fmla="*/ 0 h 1287"/>
              <a:gd name="T8" fmla="*/ 0 60000 65536"/>
              <a:gd name="T9" fmla="*/ 0 60000 65536"/>
              <a:gd name="T10" fmla="*/ 0 60000 65536"/>
              <a:gd name="T11" fmla="*/ 0 60000 65536"/>
              <a:gd name="T12" fmla="*/ 0 w 1458"/>
              <a:gd name="T13" fmla="*/ 0 h 1287"/>
              <a:gd name="T14" fmla="*/ 1458 w 1458"/>
              <a:gd name="T15" fmla="*/ 1287 h 1287"/>
            </a:gdLst>
            <a:ahLst/>
            <a:cxnLst>
              <a:cxn ang="T8">
                <a:pos x="T0" y="T1"/>
              </a:cxn>
              <a:cxn ang="T9">
                <a:pos x="T2" y="T3"/>
              </a:cxn>
              <a:cxn ang="T10">
                <a:pos x="T4" y="T5"/>
              </a:cxn>
              <a:cxn ang="T11">
                <a:pos x="T6" y="T7"/>
              </a:cxn>
            </a:cxnLst>
            <a:rect l="T12" t="T13" r="T14" b="T15"/>
            <a:pathLst>
              <a:path w="1458" h="1287">
                <a:moveTo>
                  <a:pt x="0" y="1287"/>
                </a:moveTo>
                <a:cubicBezTo>
                  <a:pt x="128" y="1041"/>
                  <a:pt x="257" y="796"/>
                  <a:pt x="402" y="618"/>
                </a:cubicBezTo>
                <a:cubicBezTo>
                  <a:pt x="547" y="440"/>
                  <a:pt x="696" y="319"/>
                  <a:pt x="872" y="216"/>
                </a:cubicBezTo>
                <a:cubicBezTo>
                  <a:pt x="1048" y="113"/>
                  <a:pt x="1253" y="56"/>
                  <a:pt x="1458"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3333" name="Freeform 85">
            <a:extLst>
              <a:ext uri="{FF2B5EF4-FFF2-40B4-BE49-F238E27FC236}">
                <a16:creationId xmlns:a16="http://schemas.microsoft.com/office/drawing/2014/main" id="{5F823815-A409-494E-9897-A53D79AA532D}"/>
              </a:ext>
            </a:extLst>
          </p:cNvPr>
          <p:cNvSpPr>
            <a:spLocks/>
          </p:cNvSpPr>
          <p:nvPr/>
        </p:nvSpPr>
        <p:spPr bwMode="auto">
          <a:xfrm>
            <a:off x="5418138" y="2232025"/>
            <a:ext cx="215900" cy="927100"/>
          </a:xfrm>
          <a:custGeom>
            <a:avLst/>
            <a:gdLst>
              <a:gd name="T0" fmla="*/ 4 w 340"/>
              <a:gd name="T1" fmla="*/ 0 h 1458"/>
              <a:gd name="T2" fmla="*/ 56 w 340"/>
              <a:gd name="T3" fmla="*/ 738 h 1458"/>
              <a:gd name="T4" fmla="*/ 340 w 340"/>
              <a:gd name="T5" fmla="*/ 1458 h 1458"/>
              <a:gd name="T6" fmla="*/ 0 60000 65536"/>
              <a:gd name="T7" fmla="*/ 0 60000 65536"/>
              <a:gd name="T8" fmla="*/ 0 60000 65536"/>
              <a:gd name="T9" fmla="*/ 0 w 340"/>
              <a:gd name="T10" fmla="*/ 0 h 1458"/>
              <a:gd name="T11" fmla="*/ 340 w 340"/>
              <a:gd name="T12" fmla="*/ 1458 h 1458"/>
            </a:gdLst>
            <a:ahLst/>
            <a:cxnLst>
              <a:cxn ang="T6">
                <a:pos x="T0" y="T1"/>
              </a:cxn>
              <a:cxn ang="T7">
                <a:pos x="T2" y="T3"/>
              </a:cxn>
              <a:cxn ang="T8">
                <a:pos x="T4" y="T5"/>
              </a:cxn>
            </a:cxnLst>
            <a:rect l="T9" t="T10" r="T11" b="T12"/>
            <a:pathLst>
              <a:path w="340" h="1458">
                <a:moveTo>
                  <a:pt x="4" y="0"/>
                </a:moveTo>
                <a:cubicBezTo>
                  <a:pt x="2" y="247"/>
                  <a:pt x="0" y="495"/>
                  <a:pt x="56" y="738"/>
                </a:cubicBezTo>
                <a:cubicBezTo>
                  <a:pt x="112" y="981"/>
                  <a:pt x="226" y="1219"/>
                  <a:pt x="340" y="1458"/>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 name="Group 98">
            <a:extLst>
              <a:ext uri="{FF2B5EF4-FFF2-40B4-BE49-F238E27FC236}">
                <a16:creationId xmlns:a16="http://schemas.microsoft.com/office/drawing/2014/main" id="{220BF6F9-DC32-4D0D-AE87-DC95A8DF07BA}"/>
              </a:ext>
            </a:extLst>
          </p:cNvPr>
          <p:cNvGrpSpPr>
            <a:grpSpLocks/>
          </p:cNvGrpSpPr>
          <p:nvPr/>
        </p:nvGrpSpPr>
        <p:grpSpPr bwMode="auto">
          <a:xfrm>
            <a:off x="5638800" y="2209800"/>
            <a:ext cx="2052638" cy="955675"/>
            <a:chOff x="3563" y="2099"/>
            <a:chExt cx="1293" cy="602"/>
          </a:xfrm>
        </p:grpSpPr>
        <p:grpSp>
          <p:nvGrpSpPr>
            <p:cNvPr id="126028" name="Group 86">
              <a:extLst>
                <a:ext uri="{FF2B5EF4-FFF2-40B4-BE49-F238E27FC236}">
                  <a16:creationId xmlns:a16="http://schemas.microsoft.com/office/drawing/2014/main" id="{FB38ED38-E58B-4135-AB30-B8EE2B95E35A}"/>
                </a:ext>
              </a:extLst>
            </p:cNvPr>
            <p:cNvGrpSpPr>
              <a:grpSpLocks/>
            </p:cNvGrpSpPr>
            <p:nvPr/>
          </p:nvGrpSpPr>
          <p:grpSpPr bwMode="auto">
            <a:xfrm>
              <a:off x="3563" y="2105"/>
              <a:ext cx="643" cy="596"/>
              <a:chOff x="2360" y="6546"/>
              <a:chExt cx="1608" cy="1491"/>
            </a:xfrm>
          </p:grpSpPr>
          <p:sp>
            <p:nvSpPr>
              <p:cNvPr id="126032" name="Freeform 87">
                <a:extLst>
                  <a:ext uri="{FF2B5EF4-FFF2-40B4-BE49-F238E27FC236}">
                    <a16:creationId xmlns:a16="http://schemas.microsoft.com/office/drawing/2014/main" id="{D8F472D9-4EC6-4884-8949-DD90F7B19B13}"/>
                  </a:ext>
                </a:extLst>
              </p:cNvPr>
              <p:cNvSpPr>
                <a:spLocks/>
              </p:cNvSpPr>
              <p:nvPr/>
            </p:nvSpPr>
            <p:spPr bwMode="auto">
              <a:xfrm>
                <a:off x="2360" y="6546"/>
                <a:ext cx="1272" cy="1473"/>
              </a:xfrm>
              <a:custGeom>
                <a:avLst/>
                <a:gdLst>
                  <a:gd name="T0" fmla="*/ 0 w 1458"/>
                  <a:gd name="T1" fmla="*/ 1287 h 1287"/>
                  <a:gd name="T2" fmla="*/ 402 w 1458"/>
                  <a:gd name="T3" fmla="*/ 618 h 1287"/>
                  <a:gd name="T4" fmla="*/ 872 w 1458"/>
                  <a:gd name="T5" fmla="*/ 216 h 1287"/>
                  <a:gd name="T6" fmla="*/ 1458 w 1458"/>
                  <a:gd name="T7" fmla="*/ 0 h 1287"/>
                  <a:gd name="T8" fmla="*/ 0 60000 65536"/>
                  <a:gd name="T9" fmla="*/ 0 60000 65536"/>
                  <a:gd name="T10" fmla="*/ 0 60000 65536"/>
                  <a:gd name="T11" fmla="*/ 0 60000 65536"/>
                  <a:gd name="T12" fmla="*/ 0 w 1458"/>
                  <a:gd name="T13" fmla="*/ 0 h 1287"/>
                  <a:gd name="T14" fmla="*/ 1458 w 1458"/>
                  <a:gd name="T15" fmla="*/ 1287 h 1287"/>
                </a:gdLst>
                <a:ahLst/>
                <a:cxnLst>
                  <a:cxn ang="T8">
                    <a:pos x="T0" y="T1"/>
                  </a:cxn>
                  <a:cxn ang="T9">
                    <a:pos x="T2" y="T3"/>
                  </a:cxn>
                  <a:cxn ang="T10">
                    <a:pos x="T4" y="T5"/>
                  </a:cxn>
                  <a:cxn ang="T11">
                    <a:pos x="T6" y="T7"/>
                  </a:cxn>
                </a:cxnLst>
                <a:rect l="T12" t="T13" r="T14" b="T15"/>
                <a:pathLst>
                  <a:path w="1458" h="1287">
                    <a:moveTo>
                      <a:pt x="0" y="1287"/>
                    </a:moveTo>
                    <a:cubicBezTo>
                      <a:pt x="128" y="1041"/>
                      <a:pt x="257" y="796"/>
                      <a:pt x="402" y="618"/>
                    </a:cubicBezTo>
                    <a:cubicBezTo>
                      <a:pt x="547" y="440"/>
                      <a:pt x="696" y="319"/>
                      <a:pt x="872" y="216"/>
                    </a:cubicBezTo>
                    <a:cubicBezTo>
                      <a:pt x="1048" y="113"/>
                      <a:pt x="1253" y="56"/>
                      <a:pt x="1458"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6033" name="Freeform 88">
                <a:extLst>
                  <a:ext uri="{FF2B5EF4-FFF2-40B4-BE49-F238E27FC236}">
                    <a16:creationId xmlns:a16="http://schemas.microsoft.com/office/drawing/2014/main" id="{6C0D53F0-AF52-46A2-99E0-BB0D5A958281}"/>
                  </a:ext>
                </a:extLst>
              </p:cNvPr>
              <p:cNvSpPr>
                <a:spLocks/>
              </p:cNvSpPr>
              <p:nvPr/>
            </p:nvSpPr>
            <p:spPr bwMode="auto">
              <a:xfrm>
                <a:off x="3628" y="6579"/>
                <a:ext cx="340" cy="1458"/>
              </a:xfrm>
              <a:custGeom>
                <a:avLst/>
                <a:gdLst>
                  <a:gd name="T0" fmla="*/ 4 w 340"/>
                  <a:gd name="T1" fmla="*/ 0 h 1458"/>
                  <a:gd name="T2" fmla="*/ 56 w 340"/>
                  <a:gd name="T3" fmla="*/ 738 h 1458"/>
                  <a:gd name="T4" fmla="*/ 340 w 340"/>
                  <a:gd name="T5" fmla="*/ 1458 h 1458"/>
                  <a:gd name="T6" fmla="*/ 0 60000 65536"/>
                  <a:gd name="T7" fmla="*/ 0 60000 65536"/>
                  <a:gd name="T8" fmla="*/ 0 60000 65536"/>
                  <a:gd name="T9" fmla="*/ 0 w 340"/>
                  <a:gd name="T10" fmla="*/ 0 h 1458"/>
                  <a:gd name="T11" fmla="*/ 340 w 340"/>
                  <a:gd name="T12" fmla="*/ 1458 h 1458"/>
                </a:gdLst>
                <a:ahLst/>
                <a:cxnLst>
                  <a:cxn ang="T6">
                    <a:pos x="T0" y="T1"/>
                  </a:cxn>
                  <a:cxn ang="T7">
                    <a:pos x="T2" y="T3"/>
                  </a:cxn>
                  <a:cxn ang="T8">
                    <a:pos x="T4" y="T5"/>
                  </a:cxn>
                </a:cxnLst>
                <a:rect l="T9" t="T10" r="T11" b="T12"/>
                <a:pathLst>
                  <a:path w="340" h="1458">
                    <a:moveTo>
                      <a:pt x="4" y="0"/>
                    </a:moveTo>
                    <a:cubicBezTo>
                      <a:pt x="2" y="247"/>
                      <a:pt x="0" y="495"/>
                      <a:pt x="56" y="738"/>
                    </a:cubicBezTo>
                    <a:cubicBezTo>
                      <a:pt x="112" y="981"/>
                      <a:pt x="226" y="1219"/>
                      <a:pt x="340" y="1458"/>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6029" name="Group 89">
              <a:extLst>
                <a:ext uri="{FF2B5EF4-FFF2-40B4-BE49-F238E27FC236}">
                  <a16:creationId xmlns:a16="http://schemas.microsoft.com/office/drawing/2014/main" id="{A6D3F991-6B1B-4B00-9DE0-C92FC53A8B09}"/>
                </a:ext>
              </a:extLst>
            </p:cNvPr>
            <p:cNvGrpSpPr>
              <a:grpSpLocks/>
            </p:cNvGrpSpPr>
            <p:nvPr/>
          </p:nvGrpSpPr>
          <p:grpSpPr bwMode="auto">
            <a:xfrm>
              <a:off x="4213" y="2099"/>
              <a:ext cx="643" cy="596"/>
              <a:chOff x="2360" y="6546"/>
              <a:chExt cx="1608" cy="1491"/>
            </a:xfrm>
          </p:grpSpPr>
          <p:sp>
            <p:nvSpPr>
              <p:cNvPr id="126030" name="Freeform 90">
                <a:extLst>
                  <a:ext uri="{FF2B5EF4-FFF2-40B4-BE49-F238E27FC236}">
                    <a16:creationId xmlns:a16="http://schemas.microsoft.com/office/drawing/2014/main" id="{47011471-3AB5-4658-97F2-B043CE536A7C}"/>
                  </a:ext>
                </a:extLst>
              </p:cNvPr>
              <p:cNvSpPr>
                <a:spLocks/>
              </p:cNvSpPr>
              <p:nvPr/>
            </p:nvSpPr>
            <p:spPr bwMode="auto">
              <a:xfrm>
                <a:off x="2360" y="6546"/>
                <a:ext cx="1272" cy="1473"/>
              </a:xfrm>
              <a:custGeom>
                <a:avLst/>
                <a:gdLst>
                  <a:gd name="T0" fmla="*/ 0 w 1458"/>
                  <a:gd name="T1" fmla="*/ 1287 h 1287"/>
                  <a:gd name="T2" fmla="*/ 402 w 1458"/>
                  <a:gd name="T3" fmla="*/ 618 h 1287"/>
                  <a:gd name="T4" fmla="*/ 872 w 1458"/>
                  <a:gd name="T5" fmla="*/ 216 h 1287"/>
                  <a:gd name="T6" fmla="*/ 1458 w 1458"/>
                  <a:gd name="T7" fmla="*/ 0 h 1287"/>
                  <a:gd name="T8" fmla="*/ 0 60000 65536"/>
                  <a:gd name="T9" fmla="*/ 0 60000 65536"/>
                  <a:gd name="T10" fmla="*/ 0 60000 65536"/>
                  <a:gd name="T11" fmla="*/ 0 60000 65536"/>
                  <a:gd name="T12" fmla="*/ 0 w 1458"/>
                  <a:gd name="T13" fmla="*/ 0 h 1287"/>
                  <a:gd name="T14" fmla="*/ 1458 w 1458"/>
                  <a:gd name="T15" fmla="*/ 1287 h 1287"/>
                </a:gdLst>
                <a:ahLst/>
                <a:cxnLst>
                  <a:cxn ang="T8">
                    <a:pos x="T0" y="T1"/>
                  </a:cxn>
                  <a:cxn ang="T9">
                    <a:pos x="T2" y="T3"/>
                  </a:cxn>
                  <a:cxn ang="T10">
                    <a:pos x="T4" y="T5"/>
                  </a:cxn>
                  <a:cxn ang="T11">
                    <a:pos x="T6" y="T7"/>
                  </a:cxn>
                </a:cxnLst>
                <a:rect l="T12" t="T13" r="T14" b="T15"/>
                <a:pathLst>
                  <a:path w="1458" h="1287">
                    <a:moveTo>
                      <a:pt x="0" y="1287"/>
                    </a:moveTo>
                    <a:cubicBezTo>
                      <a:pt x="128" y="1041"/>
                      <a:pt x="257" y="796"/>
                      <a:pt x="402" y="618"/>
                    </a:cubicBezTo>
                    <a:cubicBezTo>
                      <a:pt x="547" y="440"/>
                      <a:pt x="696" y="319"/>
                      <a:pt x="872" y="216"/>
                    </a:cubicBezTo>
                    <a:cubicBezTo>
                      <a:pt x="1048" y="113"/>
                      <a:pt x="1253" y="56"/>
                      <a:pt x="1458"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6031" name="Freeform 91">
                <a:extLst>
                  <a:ext uri="{FF2B5EF4-FFF2-40B4-BE49-F238E27FC236}">
                    <a16:creationId xmlns:a16="http://schemas.microsoft.com/office/drawing/2014/main" id="{0D5738A7-6DB8-443F-B4BC-3F23AD06E897}"/>
                  </a:ext>
                </a:extLst>
              </p:cNvPr>
              <p:cNvSpPr>
                <a:spLocks/>
              </p:cNvSpPr>
              <p:nvPr/>
            </p:nvSpPr>
            <p:spPr bwMode="auto">
              <a:xfrm>
                <a:off x="3628" y="6579"/>
                <a:ext cx="340" cy="1458"/>
              </a:xfrm>
              <a:custGeom>
                <a:avLst/>
                <a:gdLst>
                  <a:gd name="T0" fmla="*/ 4 w 340"/>
                  <a:gd name="T1" fmla="*/ 0 h 1458"/>
                  <a:gd name="T2" fmla="*/ 56 w 340"/>
                  <a:gd name="T3" fmla="*/ 738 h 1458"/>
                  <a:gd name="T4" fmla="*/ 340 w 340"/>
                  <a:gd name="T5" fmla="*/ 1458 h 1458"/>
                  <a:gd name="T6" fmla="*/ 0 60000 65536"/>
                  <a:gd name="T7" fmla="*/ 0 60000 65536"/>
                  <a:gd name="T8" fmla="*/ 0 60000 65536"/>
                  <a:gd name="T9" fmla="*/ 0 w 340"/>
                  <a:gd name="T10" fmla="*/ 0 h 1458"/>
                  <a:gd name="T11" fmla="*/ 340 w 340"/>
                  <a:gd name="T12" fmla="*/ 1458 h 1458"/>
                </a:gdLst>
                <a:ahLst/>
                <a:cxnLst>
                  <a:cxn ang="T6">
                    <a:pos x="T0" y="T1"/>
                  </a:cxn>
                  <a:cxn ang="T7">
                    <a:pos x="T2" y="T3"/>
                  </a:cxn>
                  <a:cxn ang="T8">
                    <a:pos x="T4" y="T5"/>
                  </a:cxn>
                </a:cxnLst>
                <a:rect l="T9" t="T10" r="T11" b="T12"/>
                <a:pathLst>
                  <a:path w="340" h="1458">
                    <a:moveTo>
                      <a:pt x="4" y="0"/>
                    </a:moveTo>
                    <a:cubicBezTo>
                      <a:pt x="2" y="247"/>
                      <a:pt x="0" y="495"/>
                      <a:pt x="56" y="738"/>
                    </a:cubicBezTo>
                    <a:cubicBezTo>
                      <a:pt x="112" y="981"/>
                      <a:pt x="226" y="1219"/>
                      <a:pt x="340" y="1458"/>
                    </a:cubicBezTo>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5" name="Group 92">
            <a:extLst>
              <a:ext uri="{FF2B5EF4-FFF2-40B4-BE49-F238E27FC236}">
                <a16:creationId xmlns:a16="http://schemas.microsoft.com/office/drawing/2014/main" id="{99A89115-BE61-4CAA-B10F-918A0BDAF3DC}"/>
              </a:ext>
            </a:extLst>
          </p:cNvPr>
          <p:cNvGrpSpPr>
            <a:grpSpLocks/>
          </p:cNvGrpSpPr>
          <p:nvPr/>
        </p:nvGrpSpPr>
        <p:grpSpPr bwMode="auto">
          <a:xfrm>
            <a:off x="4191000" y="2743200"/>
            <a:ext cx="3825875" cy="592138"/>
            <a:chOff x="1376" y="7512"/>
            <a:chExt cx="6024" cy="768"/>
          </a:xfrm>
        </p:grpSpPr>
        <p:sp>
          <p:nvSpPr>
            <p:cNvPr id="126026" name="Line 93">
              <a:extLst>
                <a:ext uri="{FF2B5EF4-FFF2-40B4-BE49-F238E27FC236}">
                  <a16:creationId xmlns:a16="http://schemas.microsoft.com/office/drawing/2014/main" id="{69E05959-B5CF-498E-BC6D-9C29C47B79A1}"/>
                </a:ext>
              </a:extLst>
            </p:cNvPr>
            <p:cNvSpPr>
              <a:spLocks noChangeShapeType="1"/>
            </p:cNvSpPr>
            <p:nvPr/>
          </p:nvSpPr>
          <p:spPr bwMode="auto">
            <a:xfrm>
              <a:off x="2008" y="8019"/>
              <a:ext cx="539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7" name="Rectangle 94">
              <a:extLst>
                <a:ext uri="{FF2B5EF4-FFF2-40B4-BE49-F238E27FC236}">
                  <a16:creationId xmlns:a16="http://schemas.microsoft.com/office/drawing/2014/main" id="{C96A3C18-EA58-489A-84BB-6106AB5FFF3B}"/>
                </a:ext>
              </a:extLst>
            </p:cNvPr>
            <p:cNvSpPr>
              <a:spLocks noChangeArrowheads="1"/>
            </p:cNvSpPr>
            <p:nvPr/>
          </p:nvSpPr>
          <p:spPr bwMode="auto">
            <a:xfrm>
              <a:off x="1376" y="7512"/>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U</a:t>
              </a:r>
              <a:r>
                <a:rPr kumimoji="0" lang="en-US" altLang="zh-CN" sz="1400" baseline="-25000">
                  <a:solidFill>
                    <a:srgbClr val="040408"/>
                  </a:solidFill>
                  <a:latin typeface="Times New Roman" panose="02020603050405020304" pitchFamily="18" charset="0"/>
                </a:rPr>
                <a:t>v</a:t>
              </a:r>
              <a:endParaRPr kumimoji="0" lang="en-US" altLang="zh-CN" sz="1400">
                <a:solidFill>
                  <a:srgbClr val="040408"/>
                </a:solidFill>
                <a:latin typeface="Times New Roman" panose="02020603050405020304" pitchFamily="18" charset="0"/>
              </a:endParaRPr>
            </a:p>
          </p:txBody>
        </p:sp>
      </p:grpSp>
      <p:grpSp>
        <p:nvGrpSpPr>
          <p:cNvPr id="6" name="Group 95">
            <a:extLst>
              <a:ext uri="{FF2B5EF4-FFF2-40B4-BE49-F238E27FC236}">
                <a16:creationId xmlns:a16="http://schemas.microsoft.com/office/drawing/2014/main" id="{80F66C78-71B1-45F4-87C1-F11AD0F776ED}"/>
              </a:ext>
            </a:extLst>
          </p:cNvPr>
          <p:cNvGrpSpPr>
            <a:grpSpLocks/>
          </p:cNvGrpSpPr>
          <p:nvPr/>
        </p:nvGrpSpPr>
        <p:grpSpPr bwMode="auto">
          <a:xfrm>
            <a:off x="4191000" y="1905000"/>
            <a:ext cx="3770313" cy="603250"/>
            <a:chOff x="1360" y="6174"/>
            <a:chExt cx="5938" cy="768"/>
          </a:xfrm>
        </p:grpSpPr>
        <p:sp>
          <p:nvSpPr>
            <p:cNvPr id="126024" name="Line 96">
              <a:extLst>
                <a:ext uri="{FF2B5EF4-FFF2-40B4-BE49-F238E27FC236}">
                  <a16:creationId xmlns:a16="http://schemas.microsoft.com/office/drawing/2014/main" id="{9F64DAA7-7E60-4A79-8342-73E6B18E8141}"/>
                </a:ext>
              </a:extLst>
            </p:cNvPr>
            <p:cNvSpPr>
              <a:spLocks noChangeShapeType="1"/>
            </p:cNvSpPr>
            <p:nvPr/>
          </p:nvSpPr>
          <p:spPr bwMode="auto">
            <a:xfrm>
              <a:off x="2074" y="6528"/>
              <a:ext cx="5224"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5" name="Rectangle 97">
              <a:extLst>
                <a:ext uri="{FF2B5EF4-FFF2-40B4-BE49-F238E27FC236}">
                  <a16:creationId xmlns:a16="http://schemas.microsoft.com/office/drawing/2014/main" id="{2221AC42-FBDB-45A8-A439-79325999C469}"/>
                </a:ext>
              </a:extLst>
            </p:cNvPr>
            <p:cNvSpPr>
              <a:spLocks noChangeArrowheads="1"/>
            </p:cNvSpPr>
            <p:nvPr/>
          </p:nvSpPr>
          <p:spPr bwMode="auto">
            <a:xfrm>
              <a:off x="1360" y="6174"/>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U</a:t>
              </a:r>
              <a:r>
                <a:rPr kumimoji="0" lang="en-US" altLang="zh-CN" sz="1400" baseline="-25000">
                  <a:solidFill>
                    <a:srgbClr val="040408"/>
                  </a:solidFill>
                  <a:latin typeface="Times New Roman" panose="02020603050405020304" pitchFamily="18" charset="0"/>
                </a:rPr>
                <a:t>p</a:t>
              </a:r>
              <a:endParaRPr kumimoji="0" lang="en-US" altLang="zh-CN" sz="1400">
                <a:solidFill>
                  <a:srgbClr val="040408"/>
                </a:solidFill>
                <a:latin typeface="Times New Roman" panose="02020603050405020304" pitchFamily="18" charset="0"/>
              </a:endParaRPr>
            </a:p>
          </p:txBody>
        </p:sp>
      </p:grpSp>
      <p:grpSp>
        <p:nvGrpSpPr>
          <p:cNvPr id="7" name="Group 129">
            <a:extLst>
              <a:ext uri="{FF2B5EF4-FFF2-40B4-BE49-F238E27FC236}">
                <a16:creationId xmlns:a16="http://schemas.microsoft.com/office/drawing/2014/main" id="{C06F9E94-3B1D-4D62-8D83-55B476BDC29A}"/>
              </a:ext>
            </a:extLst>
          </p:cNvPr>
          <p:cNvGrpSpPr>
            <a:grpSpLocks/>
          </p:cNvGrpSpPr>
          <p:nvPr/>
        </p:nvGrpSpPr>
        <p:grpSpPr bwMode="auto">
          <a:xfrm>
            <a:off x="4495800" y="1981200"/>
            <a:ext cx="3657600" cy="4038600"/>
            <a:chOff x="2832" y="1200"/>
            <a:chExt cx="2304" cy="2544"/>
          </a:xfrm>
        </p:grpSpPr>
        <p:grpSp>
          <p:nvGrpSpPr>
            <p:cNvPr id="126018" name="Group 80">
              <a:extLst>
                <a:ext uri="{FF2B5EF4-FFF2-40B4-BE49-F238E27FC236}">
                  <a16:creationId xmlns:a16="http://schemas.microsoft.com/office/drawing/2014/main" id="{88FCD18B-076D-4F27-A5C7-155B55A0328F}"/>
                </a:ext>
              </a:extLst>
            </p:cNvPr>
            <p:cNvGrpSpPr>
              <a:grpSpLocks/>
            </p:cNvGrpSpPr>
            <p:nvPr/>
          </p:nvGrpSpPr>
          <p:grpSpPr bwMode="auto">
            <a:xfrm>
              <a:off x="2832" y="1200"/>
              <a:ext cx="2304" cy="1344"/>
              <a:chOff x="1858" y="6045"/>
              <a:chExt cx="5726" cy="3366"/>
            </a:xfrm>
          </p:grpSpPr>
          <p:sp>
            <p:nvSpPr>
              <p:cNvPr id="126022" name="Line 81">
                <a:extLst>
                  <a:ext uri="{FF2B5EF4-FFF2-40B4-BE49-F238E27FC236}">
                    <a16:creationId xmlns:a16="http://schemas.microsoft.com/office/drawing/2014/main" id="{1F66F332-470C-434C-A6B1-C116771F594F}"/>
                  </a:ext>
                </a:extLst>
              </p:cNvPr>
              <p:cNvSpPr>
                <a:spLocks noChangeShapeType="1"/>
              </p:cNvSpPr>
              <p:nvPr/>
            </p:nvSpPr>
            <p:spPr bwMode="auto">
              <a:xfrm flipV="1">
                <a:off x="1858" y="8169"/>
                <a:ext cx="5726" cy="1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6023" name="Line 82">
                <a:extLst>
                  <a:ext uri="{FF2B5EF4-FFF2-40B4-BE49-F238E27FC236}">
                    <a16:creationId xmlns:a16="http://schemas.microsoft.com/office/drawing/2014/main" id="{00D84E6A-1F0C-4236-946D-0FB3593F049F}"/>
                  </a:ext>
                </a:extLst>
              </p:cNvPr>
              <p:cNvSpPr>
                <a:spLocks noChangeShapeType="1"/>
              </p:cNvSpPr>
              <p:nvPr/>
            </p:nvSpPr>
            <p:spPr bwMode="auto">
              <a:xfrm flipV="1">
                <a:off x="2026" y="6045"/>
                <a:ext cx="0" cy="33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6019" name="Group 128">
              <a:extLst>
                <a:ext uri="{FF2B5EF4-FFF2-40B4-BE49-F238E27FC236}">
                  <a16:creationId xmlns:a16="http://schemas.microsoft.com/office/drawing/2014/main" id="{E89A1B6F-0EA0-4CC9-B63D-06CED57BC868}"/>
                </a:ext>
              </a:extLst>
            </p:cNvPr>
            <p:cNvGrpSpPr>
              <a:grpSpLocks/>
            </p:cNvGrpSpPr>
            <p:nvPr/>
          </p:nvGrpSpPr>
          <p:grpSpPr bwMode="auto">
            <a:xfrm>
              <a:off x="3408" y="1248"/>
              <a:ext cx="672" cy="2496"/>
              <a:chOff x="3408" y="1248"/>
              <a:chExt cx="672" cy="2496"/>
            </a:xfrm>
          </p:grpSpPr>
          <p:sp>
            <p:nvSpPr>
              <p:cNvPr id="126020" name="Line 126">
                <a:extLst>
                  <a:ext uri="{FF2B5EF4-FFF2-40B4-BE49-F238E27FC236}">
                    <a16:creationId xmlns:a16="http://schemas.microsoft.com/office/drawing/2014/main" id="{2478C6F6-F7C0-4341-9FA5-B6AB2ABD3D39}"/>
                  </a:ext>
                </a:extLst>
              </p:cNvPr>
              <p:cNvSpPr>
                <a:spLocks noChangeShapeType="1"/>
              </p:cNvSpPr>
              <p:nvPr/>
            </p:nvSpPr>
            <p:spPr bwMode="auto">
              <a:xfrm>
                <a:off x="3408" y="1248"/>
                <a:ext cx="0" cy="2496"/>
              </a:xfrm>
              <a:prstGeom prst="line">
                <a:avLst/>
              </a:prstGeom>
              <a:noFill/>
              <a:ln w="9525">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021" name="Line 127">
                <a:extLst>
                  <a:ext uri="{FF2B5EF4-FFF2-40B4-BE49-F238E27FC236}">
                    <a16:creationId xmlns:a16="http://schemas.microsoft.com/office/drawing/2014/main" id="{79453C26-128C-415A-901D-A25A20FFDDC9}"/>
                  </a:ext>
                </a:extLst>
              </p:cNvPr>
              <p:cNvSpPr>
                <a:spLocks noChangeShapeType="1"/>
              </p:cNvSpPr>
              <p:nvPr/>
            </p:nvSpPr>
            <p:spPr bwMode="auto">
              <a:xfrm>
                <a:off x="4080" y="1248"/>
                <a:ext cx="0" cy="2496"/>
              </a:xfrm>
              <a:prstGeom prst="line">
                <a:avLst/>
              </a:prstGeom>
              <a:noFill/>
              <a:ln w="9525">
                <a:solidFill>
                  <a:srgbClr val="04040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25961" name="Group 132">
            <a:extLst>
              <a:ext uri="{FF2B5EF4-FFF2-40B4-BE49-F238E27FC236}">
                <a16:creationId xmlns:a16="http://schemas.microsoft.com/office/drawing/2014/main" id="{61AE0CD0-9A4B-4130-B7A8-2AE9934DF796}"/>
              </a:ext>
            </a:extLst>
          </p:cNvPr>
          <p:cNvGrpSpPr>
            <a:grpSpLocks/>
          </p:cNvGrpSpPr>
          <p:nvPr/>
        </p:nvGrpSpPr>
        <p:grpSpPr bwMode="auto">
          <a:xfrm>
            <a:off x="838200" y="2895600"/>
            <a:ext cx="3276600" cy="2133600"/>
            <a:chOff x="1906" y="7692"/>
            <a:chExt cx="5160" cy="3360"/>
          </a:xfrm>
        </p:grpSpPr>
        <p:grpSp>
          <p:nvGrpSpPr>
            <p:cNvPr id="125976" name="Group 133">
              <a:extLst>
                <a:ext uri="{FF2B5EF4-FFF2-40B4-BE49-F238E27FC236}">
                  <a16:creationId xmlns:a16="http://schemas.microsoft.com/office/drawing/2014/main" id="{B4928420-4579-4574-B1EA-AA0AF1F51330}"/>
                </a:ext>
              </a:extLst>
            </p:cNvPr>
            <p:cNvGrpSpPr>
              <a:grpSpLocks/>
            </p:cNvGrpSpPr>
            <p:nvPr/>
          </p:nvGrpSpPr>
          <p:grpSpPr bwMode="auto">
            <a:xfrm>
              <a:off x="1906" y="7692"/>
              <a:ext cx="5160" cy="3360"/>
              <a:chOff x="1674" y="11151"/>
              <a:chExt cx="4674" cy="2999"/>
            </a:xfrm>
          </p:grpSpPr>
          <p:grpSp>
            <p:nvGrpSpPr>
              <p:cNvPr id="125979" name="Group 134">
                <a:extLst>
                  <a:ext uri="{FF2B5EF4-FFF2-40B4-BE49-F238E27FC236}">
                    <a16:creationId xmlns:a16="http://schemas.microsoft.com/office/drawing/2014/main" id="{5864B553-3072-4BA7-948A-E3C0460EC22E}"/>
                  </a:ext>
                </a:extLst>
              </p:cNvPr>
              <p:cNvGrpSpPr>
                <a:grpSpLocks/>
              </p:cNvGrpSpPr>
              <p:nvPr/>
            </p:nvGrpSpPr>
            <p:grpSpPr bwMode="auto">
              <a:xfrm>
                <a:off x="5072" y="13179"/>
                <a:ext cx="652" cy="971"/>
                <a:chOff x="5072" y="13179"/>
                <a:chExt cx="652" cy="971"/>
              </a:xfrm>
            </p:grpSpPr>
            <p:sp>
              <p:nvSpPr>
                <p:cNvPr id="126015" name="Line 135">
                  <a:extLst>
                    <a:ext uri="{FF2B5EF4-FFF2-40B4-BE49-F238E27FC236}">
                      <a16:creationId xmlns:a16="http://schemas.microsoft.com/office/drawing/2014/main" id="{8C448D4A-5BB0-4D21-A11D-13D92321A71E}"/>
                    </a:ext>
                  </a:extLst>
                </p:cNvPr>
                <p:cNvSpPr>
                  <a:spLocks noChangeShapeType="1"/>
                </p:cNvSpPr>
                <p:nvPr/>
              </p:nvSpPr>
              <p:spPr bwMode="auto">
                <a:xfrm>
                  <a:off x="5072" y="13242"/>
                  <a:ext cx="5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6" name="Oval 136">
                  <a:extLst>
                    <a:ext uri="{FF2B5EF4-FFF2-40B4-BE49-F238E27FC236}">
                      <a16:creationId xmlns:a16="http://schemas.microsoft.com/office/drawing/2014/main" id="{5A60D6CA-2DCC-41A2-844F-2E67431956F3}"/>
                    </a:ext>
                  </a:extLst>
                </p:cNvPr>
                <p:cNvSpPr>
                  <a:spLocks noChangeArrowheads="1"/>
                </p:cNvSpPr>
                <p:nvPr/>
              </p:nvSpPr>
              <p:spPr bwMode="auto">
                <a:xfrm>
                  <a:off x="5592" y="13179"/>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6017" name="Oval 137">
                  <a:extLst>
                    <a:ext uri="{FF2B5EF4-FFF2-40B4-BE49-F238E27FC236}">
                      <a16:creationId xmlns:a16="http://schemas.microsoft.com/office/drawing/2014/main" id="{B2958A92-4C42-46B9-AE92-4205C0603610}"/>
                    </a:ext>
                  </a:extLst>
                </p:cNvPr>
                <p:cNvSpPr>
                  <a:spLocks noChangeArrowheads="1"/>
                </p:cNvSpPr>
                <p:nvPr/>
              </p:nvSpPr>
              <p:spPr bwMode="auto">
                <a:xfrm>
                  <a:off x="5608" y="14034"/>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5980" name="Group 138">
                <a:extLst>
                  <a:ext uri="{FF2B5EF4-FFF2-40B4-BE49-F238E27FC236}">
                    <a16:creationId xmlns:a16="http://schemas.microsoft.com/office/drawing/2014/main" id="{18464435-00FC-497B-ADC6-B587C4EF0F36}"/>
                  </a:ext>
                </a:extLst>
              </p:cNvPr>
              <p:cNvGrpSpPr>
                <a:grpSpLocks/>
              </p:cNvGrpSpPr>
              <p:nvPr/>
            </p:nvGrpSpPr>
            <p:grpSpPr bwMode="auto">
              <a:xfrm>
                <a:off x="1674" y="11151"/>
                <a:ext cx="4674" cy="2982"/>
                <a:chOff x="1674" y="11151"/>
                <a:chExt cx="4674" cy="2982"/>
              </a:xfrm>
            </p:grpSpPr>
            <p:grpSp>
              <p:nvGrpSpPr>
                <p:cNvPr id="125981" name="Group 139">
                  <a:extLst>
                    <a:ext uri="{FF2B5EF4-FFF2-40B4-BE49-F238E27FC236}">
                      <a16:creationId xmlns:a16="http://schemas.microsoft.com/office/drawing/2014/main" id="{74A72C3B-C18A-4298-89FD-958D718E56D1}"/>
                    </a:ext>
                  </a:extLst>
                </p:cNvPr>
                <p:cNvGrpSpPr>
                  <a:grpSpLocks/>
                </p:cNvGrpSpPr>
                <p:nvPr/>
              </p:nvGrpSpPr>
              <p:grpSpPr bwMode="auto">
                <a:xfrm>
                  <a:off x="1674" y="11151"/>
                  <a:ext cx="3950" cy="2982"/>
                  <a:chOff x="1674" y="11151"/>
                  <a:chExt cx="3950" cy="2982"/>
                </a:xfrm>
              </p:grpSpPr>
              <p:sp>
                <p:nvSpPr>
                  <p:cNvPr id="125986" name="Line 140">
                    <a:extLst>
                      <a:ext uri="{FF2B5EF4-FFF2-40B4-BE49-F238E27FC236}">
                        <a16:creationId xmlns:a16="http://schemas.microsoft.com/office/drawing/2014/main" id="{4888DD65-B7CE-4064-AE71-370147054866}"/>
                      </a:ext>
                    </a:extLst>
                  </p:cNvPr>
                  <p:cNvSpPr>
                    <a:spLocks noChangeShapeType="1"/>
                  </p:cNvSpPr>
                  <p:nvPr/>
                </p:nvSpPr>
                <p:spPr bwMode="auto">
                  <a:xfrm>
                    <a:off x="3398" y="12522"/>
                    <a:ext cx="7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5987" name="Group 141">
                    <a:extLst>
                      <a:ext uri="{FF2B5EF4-FFF2-40B4-BE49-F238E27FC236}">
                        <a16:creationId xmlns:a16="http://schemas.microsoft.com/office/drawing/2014/main" id="{AD115465-0AA4-4E47-84F4-312B2E45F40B}"/>
                      </a:ext>
                    </a:extLst>
                  </p:cNvPr>
                  <p:cNvGrpSpPr>
                    <a:grpSpLocks/>
                  </p:cNvGrpSpPr>
                  <p:nvPr/>
                </p:nvGrpSpPr>
                <p:grpSpPr bwMode="auto">
                  <a:xfrm>
                    <a:off x="1674" y="11151"/>
                    <a:ext cx="3950" cy="2982"/>
                    <a:chOff x="1674" y="11151"/>
                    <a:chExt cx="3950" cy="2982"/>
                  </a:xfrm>
                </p:grpSpPr>
                <p:grpSp>
                  <p:nvGrpSpPr>
                    <p:cNvPr id="125991" name="Group 142">
                      <a:extLst>
                        <a:ext uri="{FF2B5EF4-FFF2-40B4-BE49-F238E27FC236}">
                          <a16:creationId xmlns:a16="http://schemas.microsoft.com/office/drawing/2014/main" id="{FCED5329-91BE-44AF-8EA6-FC4369ED9791}"/>
                        </a:ext>
                      </a:extLst>
                    </p:cNvPr>
                    <p:cNvGrpSpPr>
                      <a:grpSpLocks/>
                    </p:cNvGrpSpPr>
                    <p:nvPr/>
                  </p:nvGrpSpPr>
                  <p:grpSpPr bwMode="auto">
                    <a:xfrm>
                      <a:off x="4000" y="12021"/>
                      <a:ext cx="1094" cy="1441"/>
                      <a:chOff x="5774" y="3515"/>
                      <a:chExt cx="1094" cy="1441"/>
                    </a:xfrm>
                  </p:grpSpPr>
                  <p:sp>
                    <p:nvSpPr>
                      <p:cNvPr id="126008" name="Line 143">
                        <a:extLst>
                          <a:ext uri="{FF2B5EF4-FFF2-40B4-BE49-F238E27FC236}">
                            <a16:creationId xmlns:a16="http://schemas.microsoft.com/office/drawing/2014/main" id="{AF604672-96A8-4886-81F0-1D9D384A9689}"/>
                          </a:ext>
                        </a:extLst>
                      </p:cNvPr>
                      <p:cNvSpPr>
                        <a:spLocks noChangeShapeType="1"/>
                      </p:cNvSpPr>
                      <p:nvPr/>
                    </p:nvSpPr>
                    <p:spPr bwMode="auto">
                      <a:xfrm>
                        <a:off x="6094" y="4020"/>
                        <a:ext cx="402" cy="2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6009" name="Line 144">
                        <a:extLst>
                          <a:ext uri="{FF2B5EF4-FFF2-40B4-BE49-F238E27FC236}">
                            <a16:creationId xmlns:a16="http://schemas.microsoft.com/office/drawing/2014/main" id="{4ACACB35-B3F4-49AA-87C9-AACAAD973809}"/>
                          </a:ext>
                        </a:extLst>
                      </p:cNvPr>
                      <p:cNvSpPr>
                        <a:spLocks noChangeShapeType="1"/>
                      </p:cNvSpPr>
                      <p:nvPr/>
                    </p:nvSpPr>
                    <p:spPr bwMode="auto">
                      <a:xfrm>
                        <a:off x="6464" y="3783"/>
                        <a:ext cx="14" cy="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0" name="Line 145">
                        <a:extLst>
                          <a:ext uri="{FF2B5EF4-FFF2-40B4-BE49-F238E27FC236}">
                            <a16:creationId xmlns:a16="http://schemas.microsoft.com/office/drawing/2014/main" id="{3722ED5C-611B-4E91-8381-D80BDC5CC6D9}"/>
                          </a:ext>
                        </a:extLst>
                      </p:cNvPr>
                      <p:cNvSpPr>
                        <a:spLocks noChangeShapeType="1"/>
                      </p:cNvSpPr>
                      <p:nvPr/>
                    </p:nvSpPr>
                    <p:spPr bwMode="auto">
                      <a:xfrm>
                        <a:off x="6850" y="4470"/>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1" name="Line 146">
                        <a:extLst>
                          <a:ext uri="{FF2B5EF4-FFF2-40B4-BE49-F238E27FC236}">
                            <a16:creationId xmlns:a16="http://schemas.microsoft.com/office/drawing/2014/main" id="{0B00AD14-107C-4EDF-9C73-DAB67FD29206}"/>
                          </a:ext>
                        </a:extLst>
                      </p:cNvPr>
                      <p:cNvSpPr>
                        <a:spLocks noChangeShapeType="1"/>
                      </p:cNvSpPr>
                      <p:nvPr/>
                    </p:nvSpPr>
                    <p:spPr bwMode="auto">
                      <a:xfrm>
                        <a:off x="6480" y="4470"/>
                        <a:ext cx="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2" name="Line 147">
                        <a:extLst>
                          <a:ext uri="{FF2B5EF4-FFF2-40B4-BE49-F238E27FC236}">
                            <a16:creationId xmlns:a16="http://schemas.microsoft.com/office/drawing/2014/main" id="{8B913F24-299F-4A77-9787-7083C1A4876A}"/>
                          </a:ext>
                        </a:extLst>
                      </p:cNvPr>
                      <p:cNvSpPr>
                        <a:spLocks noChangeShapeType="1"/>
                      </p:cNvSpPr>
                      <p:nvPr/>
                    </p:nvSpPr>
                    <p:spPr bwMode="auto">
                      <a:xfrm flipV="1">
                        <a:off x="6868" y="3515"/>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3" name="Line 148">
                        <a:extLst>
                          <a:ext uri="{FF2B5EF4-FFF2-40B4-BE49-F238E27FC236}">
                            <a16:creationId xmlns:a16="http://schemas.microsoft.com/office/drawing/2014/main" id="{DE4F0AA0-8499-4AFA-8A5E-C9D25ACF9B66}"/>
                          </a:ext>
                        </a:extLst>
                      </p:cNvPr>
                      <p:cNvSpPr>
                        <a:spLocks noChangeShapeType="1"/>
                      </p:cNvSpPr>
                      <p:nvPr/>
                    </p:nvSpPr>
                    <p:spPr bwMode="auto">
                      <a:xfrm flipV="1">
                        <a:off x="6498" y="4001"/>
                        <a:ext cx="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4" name="Line 149">
                        <a:extLst>
                          <a:ext uri="{FF2B5EF4-FFF2-40B4-BE49-F238E27FC236}">
                            <a16:creationId xmlns:a16="http://schemas.microsoft.com/office/drawing/2014/main" id="{EB1D5707-C957-4EB8-B097-3A1DFF2724FC}"/>
                          </a:ext>
                        </a:extLst>
                      </p:cNvPr>
                      <p:cNvSpPr>
                        <a:spLocks noChangeShapeType="1"/>
                      </p:cNvSpPr>
                      <p:nvPr/>
                    </p:nvSpPr>
                    <p:spPr bwMode="auto">
                      <a:xfrm rot="5400000">
                        <a:off x="5939" y="3846"/>
                        <a:ext cx="0" cy="3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5992" name="Group 150">
                      <a:extLst>
                        <a:ext uri="{FF2B5EF4-FFF2-40B4-BE49-F238E27FC236}">
                          <a16:creationId xmlns:a16="http://schemas.microsoft.com/office/drawing/2014/main" id="{32D10525-9ED2-431E-A05C-98AA6409A231}"/>
                        </a:ext>
                      </a:extLst>
                    </p:cNvPr>
                    <p:cNvGrpSpPr>
                      <a:grpSpLocks/>
                    </p:cNvGrpSpPr>
                    <p:nvPr/>
                  </p:nvGrpSpPr>
                  <p:grpSpPr bwMode="auto">
                    <a:xfrm>
                      <a:off x="1674" y="12660"/>
                      <a:ext cx="418" cy="183"/>
                      <a:chOff x="1674" y="12660"/>
                      <a:chExt cx="418" cy="183"/>
                    </a:xfrm>
                  </p:grpSpPr>
                  <p:sp>
                    <p:nvSpPr>
                      <p:cNvPr id="126006" name="Line 151">
                        <a:extLst>
                          <a:ext uri="{FF2B5EF4-FFF2-40B4-BE49-F238E27FC236}">
                            <a16:creationId xmlns:a16="http://schemas.microsoft.com/office/drawing/2014/main" id="{08AA6B13-74DE-48BB-BE6A-93A1446C8FCE}"/>
                          </a:ext>
                        </a:extLst>
                      </p:cNvPr>
                      <p:cNvSpPr>
                        <a:spLocks noChangeShapeType="1"/>
                      </p:cNvSpPr>
                      <p:nvPr/>
                    </p:nvSpPr>
                    <p:spPr bwMode="auto">
                      <a:xfrm>
                        <a:off x="1674" y="12660"/>
                        <a:ext cx="41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7" name="Line 152">
                        <a:extLst>
                          <a:ext uri="{FF2B5EF4-FFF2-40B4-BE49-F238E27FC236}">
                            <a16:creationId xmlns:a16="http://schemas.microsoft.com/office/drawing/2014/main" id="{02BFAC5E-F604-4DAE-887C-16CD0AC2C0CB}"/>
                          </a:ext>
                        </a:extLst>
                      </p:cNvPr>
                      <p:cNvSpPr>
                        <a:spLocks noChangeShapeType="1"/>
                      </p:cNvSpPr>
                      <p:nvPr/>
                    </p:nvSpPr>
                    <p:spPr bwMode="auto">
                      <a:xfrm>
                        <a:off x="1824" y="12843"/>
                        <a:ext cx="1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5993" name="Line 153">
                      <a:extLst>
                        <a:ext uri="{FF2B5EF4-FFF2-40B4-BE49-F238E27FC236}">
                          <a16:creationId xmlns:a16="http://schemas.microsoft.com/office/drawing/2014/main" id="{627D84EF-D880-4805-993B-E52CE1258060}"/>
                        </a:ext>
                      </a:extLst>
                    </p:cNvPr>
                    <p:cNvSpPr>
                      <a:spLocks noChangeShapeType="1"/>
                    </p:cNvSpPr>
                    <p:nvPr/>
                  </p:nvSpPr>
                  <p:spPr bwMode="auto">
                    <a:xfrm flipV="1">
                      <a:off x="1908" y="11169"/>
                      <a:ext cx="0" cy="14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4" name="Line 154">
                      <a:extLst>
                        <a:ext uri="{FF2B5EF4-FFF2-40B4-BE49-F238E27FC236}">
                          <a16:creationId xmlns:a16="http://schemas.microsoft.com/office/drawing/2014/main" id="{D3D562BA-07FA-4C09-8070-048012CA7B05}"/>
                        </a:ext>
                      </a:extLst>
                    </p:cNvPr>
                    <p:cNvSpPr>
                      <a:spLocks noChangeShapeType="1"/>
                    </p:cNvSpPr>
                    <p:nvPr/>
                  </p:nvSpPr>
                  <p:spPr bwMode="auto">
                    <a:xfrm>
                      <a:off x="1908" y="11151"/>
                      <a:ext cx="3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5" name="Line 155">
                      <a:extLst>
                        <a:ext uri="{FF2B5EF4-FFF2-40B4-BE49-F238E27FC236}">
                          <a16:creationId xmlns:a16="http://schemas.microsoft.com/office/drawing/2014/main" id="{A19B4820-F844-410D-9631-79DF2F91811E}"/>
                        </a:ext>
                      </a:extLst>
                    </p:cNvPr>
                    <p:cNvSpPr>
                      <a:spLocks noChangeShapeType="1"/>
                    </p:cNvSpPr>
                    <p:nvPr/>
                  </p:nvSpPr>
                  <p:spPr bwMode="auto">
                    <a:xfrm>
                      <a:off x="3398" y="11169"/>
                      <a:ext cx="0" cy="21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5996" name="Group 156">
                      <a:extLst>
                        <a:ext uri="{FF2B5EF4-FFF2-40B4-BE49-F238E27FC236}">
                          <a16:creationId xmlns:a16="http://schemas.microsoft.com/office/drawing/2014/main" id="{A5D5E193-96A2-40AA-A9C0-D0CA518CFC93}"/>
                        </a:ext>
                      </a:extLst>
                    </p:cNvPr>
                    <p:cNvGrpSpPr>
                      <a:grpSpLocks/>
                    </p:cNvGrpSpPr>
                    <p:nvPr/>
                  </p:nvGrpSpPr>
                  <p:grpSpPr bwMode="auto">
                    <a:xfrm>
                      <a:off x="3214" y="13326"/>
                      <a:ext cx="376" cy="117"/>
                      <a:chOff x="3214" y="13326"/>
                      <a:chExt cx="376" cy="117"/>
                    </a:xfrm>
                  </p:grpSpPr>
                  <p:sp>
                    <p:nvSpPr>
                      <p:cNvPr id="126004" name="Line 157">
                        <a:extLst>
                          <a:ext uri="{FF2B5EF4-FFF2-40B4-BE49-F238E27FC236}">
                            <a16:creationId xmlns:a16="http://schemas.microsoft.com/office/drawing/2014/main" id="{05B011F2-29E4-442D-9B45-0188A19DFE0B}"/>
                          </a:ext>
                        </a:extLst>
                      </p:cNvPr>
                      <p:cNvSpPr>
                        <a:spLocks noChangeShapeType="1"/>
                      </p:cNvSpPr>
                      <p:nvPr/>
                    </p:nvSpPr>
                    <p:spPr bwMode="auto">
                      <a:xfrm>
                        <a:off x="3214" y="13326"/>
                        <a:ext cx="3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5" name="Line 158">
                        <a:extLst>
                          <a:ext uri="{FF2B5EF4-FFF2-40B4-BE49-F238E27FC236}">
                            <a16:creationId xmlns:a16="http://schemas.microsoft.com/office/drawing/2014/main" id="{16210566-68D8-46D2-812D-CA20F848E0A5}"/>
                          </a:ext>
                        </a:extLst>
                      </p:cNvPr>
                      <p:cNvSpPr>
                        <a:spLocks noChangeShapeType="1"/>
                      </p:cNvSpPr>
                      <p:nvPr/>
                    </p:nvSpPr>
                    <p:spPr bwMode="auto">
                      <a:xfrm>
                        <a:off x="3222" y="13443"/>
                        <a:ext cx="3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5997" name="Line 159">
                      <a:extLst>
                        <a:ext uri="{FF2B5EF4-FFF2-40B4-BE49-F238E27FC236}">
                          <a16:creationId xmlns:a16="http://schemas.microsoft.com/office/drawing/2014/main" id="{5F2D5A0D-E884-4778-8244-D85D36727A97}"/>
                        </a:ext>
                      </a:extLst>
                    </p:cNvPr>
                    <p:cNvSpPr>
                      <a:spLocks noChangeShapeType="1"/>
                    </p:cNvSpPr>
                    <p:nvPr/>
                  </p:nvSpPr>
                  <p:spPr bwMode="auto">
                    <a:xfrm>
                      <a:off x="3396" y="13446"/>
                      <a:ext cx="0" cy="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5998" name="Group 160">
                      <a:extLst>
                        <a:ext uri="{FF2B5EF4-FFF2-40B4-BE49-F238E27FC236}">
                          <a16:creationId xmlns:a16="http://schemas.microsoft.com/office/drawing/2014/main" id="{3B61AD61-9CBC-4F39-AC16-BA10B5B23C20}"/>
                        </a:ext>
                      </a:extLst>
                    </p:cNvPr>
                    <p:cNvGrpSpPr>
                      <a:grpSpLocks/>
                    </p:cNvGrpSpPr>
                    <p:nvPr/>
                  </p:nvGrpSpPr>
                  <p:grpSpPr bwMode="auto">
                    <a:xfrm>
                      <a:off x="5006" y="11151"/>
                      <a:ext cx="168" cy="870"/>
                      <a:chOff x="5006" y="11151"/>
                      <a:chExt cx="168" cy="870"/>
                    </a:xfrm>
                  </p:grpSpPr>
                  <p:sp>
                    <p:nvSpPr>
                      <p:cNvPr id="126002" name="Rectangle 161">
                        <a:extLst>
                          <a:ext uri="{FF2B5EF4-FFF2-40B4-BE49-F238E27FC236}">
                            <a16:creationId xmlns:a16="http://schemas.microsoft.com/office/drawing/2014/main" id="{E3C3AB2B-5A58-47A2-BDB2-E9716436BF69}"/>
                          </a:ext>
                        </a:extLst>
                      </p:cNvPr>
                      <p:cNvSpPr>
                        <a:spLocks noChangeArrowheads="1"/>
                      </p:cNvSpPr>
                      <p:nvPr/>
                    </p:nvSpPr>
                    <p:spPr bwMode="auto">
                      <a:xfrm>
                        <a:off x="5006" y="11619"/>
                        <a:ext cx="168" cy="402"/>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6003" name="Line 162">
                        <a:extLst>
                          <a:ext uri="{FF2B5EF4-FFF2-40B4-BE49-F238E27FC236}">
                            <a16:creationId xmlns:a16="http://schemas.microsoft.com/office/drawing/2014/main" id="{A369059B-543C-4774-9BAE-5820FD952D01}"/>
                          </a:ext>
                        </a:extLst>
                      </p:cNvPr>
                      <p:cNvSpPr>
                        <a:spLocks noChangeShapeType="1"/>
                      </p:cNvSpPr>
                      <p:nvPr/>
                    </p:nvSpPr>
                    <p:spPr bwMode="auto">
                      <a:xfrm flipV="1">
                        <a:off x="5106" y="11151"/>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5999" name="Line 163">
                      <a:extLst>
                        <a:ext uri="{FF2B5EF4-FFF2-40B4-BE49-F238E27FC236}">
                          <a16:creationId xmlns:a16="http://schemas.microsoft.com/office/drawing/2014/main" id="{C44153E8-EF86-4FA7-99C8-A71724B70394}"/>
                        </a:ext>
                      </a:extLst>
                    </p:cNvPr>
                    <p:cNvSpPr>
                      <a:spLocks noChangeShapeType="1"/>
                    </p:cNvSpPr>
                    <p:nvPr/>
                  </p:nvSpPr>
                  <p:spPr bwMode="auto">
                    <a:xfrm>
                      <a:off x="5072" y="13212"/>
                      <a:ext cx="0" cy="8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0" name="Line 164">
                      <a:extLst>
                        <a:ext uri="{FF2B5EF4-FFF2-40B4-BE49-F238E27FC236}">
                          <a16:creationId xmlns:a16="http://schemas.microsoft.com/office/drawing/2014/main" id="{0D21A028-61B8-4CF4-A69F-8197A6C92ED8}"/>
                        </a:ext>
                      </a:extLst>
                    </p:cNvPr>
                    <p:cNvSpPr>
                      <a:spLocks noChangeShapeType="1"/>
                    </p:cNvSpPr>
                    <p:nvPr/>
                  </p:nvSpPr>
                  <p:spPr bwMode="auto">
                    <a:xfrm>
                      <a:off x="1892" y="12843"/>
                      <a:ext cx="0" cy="1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1" name="Line 165">
                      <a:extLst>
                        <a:ext uri="{FF2B5EF4-FFF2-40B4-BE49-F238E27FC236}">
                          <a16:creationId xmlns:a16="http://schemas.microsoft.com/office/drawing/2014/main" id="{E7F0E851-6BBF-4433-87F5-1D9B9E4C2C9B}"/>
                        </a:ext>
                      </a:extLst>
                    </p:cNvPr>
                    <p:cNvSpPr>
                      <a:spLocks noChangeShapeType="1"/>
                    </p:cNvSpPr>
                    <p:nvPr/>
                  </p:nvSpPr>
                  <p:spPr bwMode="auto">
                    <a:xfrm>
                      <a:off x="1892" y="14100"/>
                      <a:ext cx="37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5988" name="Group 166">
                    <a:extLst>
                      <a:ext uri="{FF2B5EF4-FFF2-40B4-BE49-F238E27FC236}">
                        <a16:creationId xmlns:a16="http://schemas.microsoft.com/office/drawing/2014/main" id="{B3DF8887-4DAC-4259-918E-15654907E812}"/>
                      </a:ext>
                    </a:extLst>
                  </p:cNvPr>
                  <p:cNvGrpSpPr>
                    <a:grpSpLocks/>
                  </p:cNvGrpSpPr>
                  <p:nvPr/>
                </p:nvGrpSpPr>
                <p:grpSpPr bwMode="auto">
                  <a:xfrm>
                    <a:off x="3114" y="11754"/>
                    <a:ext cx="618" cy="453"/>
                    <a:chOff x="3114" y="11754"/>
                    <a:chExt cx="618" cy="453"/>
                  </a:xfrm>
                </p:grpSpPr>
                <p:sp>
                  <p:nvSpPr>
                    <p:cNvPr id="125989" name="Rectangle 167">
                      <a:extLst>
                        <a:ext uri="{FF2B5EF4-FFF2-40B4-BE49-F238E27FC236}">
                          <a16:creationId xmlns:a16="http://schemas.microsoft.com/office/drawing/2014/main" id="{A1F7C154-ABA9-4620-ADC2-9190FAE2F40A}"/>
                        </a:ext>
                      </a:extLst>
                    </p:cNvPr>
                    <p:cNvSpPr>
                      <a:spLocks noChangeArrowheads="1"/>
                    </p:cNvSpPr>
                    <p:nvPr/>
                  </p:nvSpPr>
                  <p:spPr bwMode="auto">
                    <a:xfrm>
                      <a:off x="3314" y="11820"/>
                      <a:ext cx="152" cy="354"/>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5990" name="Line 168">
                      <a:extLst>
                        <a:ext uri="{FF2B5EF4-FFF2-40B4-BE49-F238E27FC236}">
                          <a16:creationId xmlns:a16="http://schemas.microsoft.com/office/drawing/2014/main" id="{69166555-4F34-4B2D-9029-DA4F7254024D}"/>
                        </a:ext>
                      </a:extLst>
                    </p:cNvPr>
                    <p:cNvSpPr>
                      <a:spLocks noChangeShapeType="1"/>
                    </p:cNvSpPr>
                    <p:nvPr/>
                  </p:nvSpPr>
                  <p:spPr bwMode="auto">
                    <a:xfrm flipV="1">
                      <a:off x="3114" y="11754"/>
                      <a:ext cx="618" cy="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25982" name="Rectangle 169">
                  <a:extLst>
                    <a:ext uri="{FF2B5EF4-FFF2-40B4-BE49-F238E27FC236}">
                      <a16:creationId xmlns:a16="http://schemas.microsoft.com/office/drawing/2014/main" id="{5D38483F-E628-4EA3-8280-B9CF4F5C3AB7}"/>
                    </a:ext>
                  </a:extLst>
                </p:cNvPr>
                <p:cNvSpPr>
                  <a:spLocks noChangeArrowheads="1"/>
                </p:cNvSpPr>
                <p:nvPr/>
              </p:nvSpPr>
              <p:spPr bwMode="auto">
                <a:xfrm>
                  <a:off x="2630" y="11421"/>
                  <a:ext cx="1054"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Re</a:t>
                  </a:r>
                </a:p>
              </p:txBody>
            </p:sp>
            <p:sp>
              <p:nvSpPr>
                <p:cNvPr id="125983" name="Rectangle 170">
                  <a:extLst>
                    <a:ext uri="{FF2B5EF4-FFF2-40B4-BE49-F238E27FC236}">
                      <a16:creationId xmlns:a16="http://schemas.microsoft.com/office/drawing/2014/main" id="{5E5606B4-56A0-4F5E-9011-F59E16D18390}"/>
                    </a:ext>
                  </a:extLst>
                </p:cNvPr>
                <p:cNvSpPr>
                  <a:spLocks noChangeArrowheads="1"/>
                </p:cNvSpPr>
                <p:nvPr/>
              </p:nvSpPr>
              <p:spPr bwMode="auto">
                <a:xfrm>
                  <a:off x="2582" y="13080"/>
                  <a:ext cx="1054"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C</a:t>
                  </a:r>
                </a:p>
              </p:txBody>
            </p:sp>
            <p:sp>
              <p:nvSpPr>
                <p:cNvPr id="125984" name="Rectangle 171">
                  <a:extLst>
                    <a:ext uri="{FF2B5EF4-FFF2-40B4-BE49-F238E27FC236}">
                      <a16:creationId xmlns:a16="http://schemas.microsoft.com/office/drawing/2014/main" id="{31EFBBC1-3B98-499C-914B-58F46E0A38C8}"/>
                    </a:ext>
                  </a:extLst>
                </p:cNvPr>
                <p:cNvSpPr>
                  <a:spLocks noChangeArrowheads="1"/>
                </p:cNvSpPr>
                <p:nvPr/>
              </p:nvSpPr>
              <p:spPr bwMode="auto">
                <a:xfrm>
                  <a:off x="5194" y="11490"/>
                  <a:ext cx="1054"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R1</a:t>
                  </a:r>
                </a:p>
              </p:txBody>
            </p:sp>
            <p:sp>
              <p:nvSpPr>
                <p:cNvPr id="125985" name="Rectangle 172">
                  <a:extLst>
                    <a:ext uri="{FF2B5EF4-FFF2-40B4-BE49-F238E27FC236}">
                      <a16:creationId xmlns:a16="http://schemas.microsoft.com/office/drawing/2014/main" id="{101201A0-4287-4F95-9A52-C4D4C337980A}"/>
                    </a:ext>
                  </a:extLst>
                </p:cNvPr>
                <p:cNvSpPr>
                  <a:spLocks noChangeArrowheads="1"/>
                </p:cNvSpPr>
                <p:nvPr/>
              </p:nvSpPr>
              <p:spPr bwMode="auto">
                <a:xfrm>
                  <a:off x="5294" y="13278"/>
                  <a:ext cx="1054"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Uo</a:t>
                  </a:r>
                </a:p>
              </p:txBody>
            </p:sp>
          </p:grpSp>
        </p:grpSp>
        <p:sp>
          <p:nvSpPr>
            <p:cNvPr id="125977" name="Rectangle 173">
              <a:extLst>
                <a:ext uri="{FF2B5EF4-FFF2-40B4-BE49-F238E27FC236}">
                  <a16:creationId xmlns:a16="http://schemas.microsoft.com/office/drawing/2014/main" id="{97787D69-0EC8-425B-A29D-D967AF2DBF12}"/>
                </a:ext>
              </a:extLst>
            </p:cNvPr>
            <p:cNvSpPr>
              <a:spLocks noChangeArrowheads="1"/>
            </p:cNvSpPr>
            <p:nvPr/>
          </p:nvSpPr>
          <p:spPr bwMode="auto">
            <a:xfrm>
              <a:off x="5576" y="10365"/>
              <a:ext cx="184" cy="369"/>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5978" name="Rectangle 174">
              <a:extLst>
                <a:ext uri="{FF2B5EF4-FFF2-40B4-BE49-F238E27FC236}">
                  <a16:creationId xmlns:a16="http://schemas.microsoft.com/office/drawing/2014/main" id="{3EFE5F0F-EE6D-4793-8ECC-C70E5BB11186}"/>
                </a:ext>
              </a:extLst>
            </p:cNvPr>
            <p:cNvSpPr>
              <a:spLocks noChangeArrowheads="1"/>
            </p:cNvSpPr>
            <p:nvPr/>
          </p:nvSpPr>
          <p:spPr bwMode="auto">
            <a:xfrm>
              <a:off x="4806" y="10131"/>
              <a:ext cx="854"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40408"/>
                  </a:solidFill>
                  <a:latin typeface="Times New Roman" panose="02020603050405020304" pitchFamily="18" charset="0"/>
                </a:rPr>
                <a:t>R2</a:t>
              </a:r>
            </a:p>
          </p:txBody>
        </p:sp>
      </p:grpSp>
      <p:grpSp>
        <p:nvGrpSpPr>
          <p:cNvPr id="21" name="Group 181">
            <a:extLst>
              <a:ext uri="{FF2B5EF4-FFF2-40B4-BE49-F238E27FC236}">
                <a16:creationId xmlns:a16="http://schemas.microsoft.com/office/drawing/2014/main" id="{29C5E79E-310D-4186-A0AC-846FAAB064C6}"/>
              </a:ext>
            </a:extLst>
          </p:cNvPr>
          <p:cNvGrpSpPr>
            <a:grpSpLocks/>
          </p:cNvGrpSpPr>
          <p:nvPr/>
        </p:nvGrpSpPr>
        <p:grpSpPr bwMode="auto">
          <a:xfrm>
            <a:off x="4265613" y="4151313"/>
            <a:ext cx="3887787" cy="2138362"/>
            <a:chOff x="2687" y="2615"/>
            <a:chExt cx="2449" cy="1347"/>
          </a:xfrm>
        </p:grpSpPr>
        <p:grpSp>
          <p:nvGrpSpPr>
            <p:cNvPr id="125963" name="Group 112">
              <a:extLst>
                <a:ext uri="{FF2B5EF4-FFF2-40B4-BE49-F238E27FC236}">
                  <a16:creationId xmlns:a16="http://schemas.microsoft.com/office/drawing/2014/main" id="{DC6815C8-8C6A-47B3-A51A-04C808971D53}"/>
                </a:ext>
              </a:extLst>
            </p:cNvPr>
            <p:cNvGrpSpPr>
              <a:grpSpLocks/>
            </p:cNvGrpSpPr>
            <p:nvPr/>
          </p:nvGrpSpPr>
          <p:grpSpPr bwMode="auto">
            <a:xfrm>
              <a:off x="2687" y="2615"/>
              <a:ext cx="2449" cy="1347"/>
              <a:chOff x="1576" y="10413"/>
              <a:chExt cx="6122" cy="3366"/>
            </a:xfrm>
          </p:grpSpPr>
          <p:grpSp>
            <p:nvGrpSpPr>
              <p:cNvPr id="125972" name="Group 113">
                <a:extLst>
                  <a:ext uri="{FF2B5EF4-FFF2-40B4-BE49-F238E27FC236}">
                    <a16:creationId xmlns:a16="http://schemas.microsoft.com/office/drawing/2014/main" id="{DE8A2D6D-3FFA-4C44-8279-4C47D58F5B10}"/>
                  </a:ext>
                </a:extLst>
              </p:cNvPr>
              <p:cNvGrpSpPr>
                <a:grpSpLocks/>
              </p:cNvGrpSpPr>
              <p:nvPr/>
            </p:nvGrpSpPr>
            <p:grpSpPr bwMode="auto">
              <a:xfrm>
                <a:off x="1972" y="10413"/>
                <a:ext cx="5726" cy="3366"/>
                <a:chOff x="1858" y="6045"/>
                <a:chExt cx="5726" cy="3366"/>
              </a:xfrm>
            </p:grpSpPr>
            <p:sp>
              <p:nvSpPr>
                <p:cNvPr id="125974" name="Line 114">
                  <a:extLst>
                    <a:ext uri="{FF2B5EF4-FFF2-40B4-BE49-F238E27FC236}">
                      <a16:creationId xmlns:a16="http://schemas.microsoft.com/office/drawing/2014/main" id="{90DE8258-1A34-44EE-85B8-508D0D70B11C}"/>
                    </a:ext>
                  </a:extLst>
                </p:cNvPr>
                <p:cNvSpPr>
                  <a:spLocks noChangeShapeType="1"/>
                </p:cNvSpPr>
                <p:nvPr/>
              </p:nvSpPr>
              <p:spPr bwMode="auto">
                <a:xfrm flipV="1">
                  <a:off x="1858" y="8169"/>
                  <a:ext cx="5726" cy="1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5975" name="Line 115">
                  <a:extLst>
                    <a:ext uri="{FF2B5EF4-FFF2-40B4-BE49-F238E27FC236}">
                      <a16:creationId xmlns:a16="http://schemas.microsoft.com/office/drawing/2014/main" id="{230B0ADB-1B00-4913-9408-0DEE2BF8CA11}"/>
                    </a:ext>
                  </a:extLst>
                </p:cNvPr>
                <p:cNvSpPr>
                  <a:spLocks noChangeShapeType="1"/>
                </p:cNvSpPr>
                <p:nvPr/>
              </p:nvSpPr>
              <p:spPr bwMode="auto">
                <a:xfrm flipV="1">
                  <a:off x="2026" y="6045"/>
                  <a:ext cx="0" cy="33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5973" name="Rectangle 116">
                <a:extLst>
                  <a:ext uri="{FF2B5EF4-FFF2-40B4-BE49-F238E27FC236}">
                    <a16:creationId xmlns:a16="http://schemas.microsoft.com/office/drawing/2014/main" id="{0E24C09C-0BC0-4394-9712-4273BB143448}"/>
                  </a:ext>
                </a:extLst>
              </p:cNvPr>
              <p:cNvSpPr>
                <a:spLocks noChangeArrowheads="1"/>
              </p:cNvSpPr>
              <p:nvPr/>
            </p:nvSpPr>
            <p:spPr bwMode="auto">
              <a:xfrm>
                <a:off x="1576" y="10818"/>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Uo</a:t>
                </a:r>
              </a:p>
            </p:txBody>
          </p:sp>
        </p:grpSp>
        <p:grpSp>
          <p:nvGrpSpPr>
            <p:cNvPr id="125964" name="Group 176">
              <a:extLst>
                <a:ext uri="{FF2B5EF4-FFF2-40B4-BE49-F238E27FC236}">
                  <a16:creationId xmlns:a16="http://schemas.microsoft.com/office/drawing/2014/main" id="{30C77450-F79B-4C45-B7FD-169D7377ED8A}"/>
                </a:ext>
              </a:extLst>
            </p:cNvPr>
            <p:cNvGrpSpPr>
              <a:grpSpLocks/>
            </p:cNvGrpSpPr>
            <p:nvPr/>
          </p:nvGrpSpPr>
          <p:grpSpPr bwMode="auto">
            <a:xfrm>
              <a:off x="2923" y="3024"/>
              <a:ext cx="690" cy="449"/>
              <a:chOff x="2923" y="3024"/>
              <a:chExt cx="690" cy="449"/>
            </a:xfrm>
          </p:grpSpPr>
          <p:sp>
            <p:nvSpPr>
              <p:cNvPr id="125969" name="Line 119">
                <a:extLst>
                  <a:ext uri="{FF2B5EF4-FFF2-40B4-BE49-F238E27FC236}">
                    <a16:creationId xmlns:a16="http://schemas.microsoft.com/office/drawing/2014/main" id="{E3AF2313-6A29-4C00-9BE9-D044A5BCB8F2}"/>
                  </a:ext>
                </a:extLst>
              </p:cNvPr>
              <p:cNvSpPr>
                <a:spLocks noChangeShapeType="1"/>
              </p:cNvSpPr>
              <p:nvPr/>
            </p:nvSpPr>
            <p:spPr bwMode="auto">
              <a:xfrm flipV="1">
                <a:off x="2923" y="3456"/>
                <a:ext cx="485" cy="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0" name="Freeform 120">
                <a:extLst>
                  <a:ext uri="{FF2B5EF4-FFF2-40B4-BE49-F238E27FC236}">
                    <a16:creationId xmlns:a16="http://schemas.microsoft.com/office/drawing/2014/main" id="{1D30A696-8E32-4400-A02C-69F3B57FB3CA}"/>
                  </a:ext>
                </a:extLst>
              </p:cNvPr>
              <p:cNvSpPr>
                <a:spLocks/>
              </p:cNvSpPr>
              <p:nvPr/>
            </p:nvSpPr>
            <p:spPr bwMode="auto">
              <a:xfrm>
                <a:off x="3415" y="3024"/>
                <a:ext cx="198" cy="449"/>
              </a:xfrm>
              <a:custGeom>
                <a:avLst/>
                <a:gdLst>
                  <a:gd name="T0" fmla="*/ 0 w 518"/>
                  <a:gd name="T1" fmla="*/ 0 h 1122"/>
                  <a:gd name="T2" fmla="*/ 184 w 518"/>
                  <a:gd name="T3" fmla="*/ 705 h 1122"/>
                  <a:gd name="T4" fmla="*/ 518 w 518"/>
                  <a:gd name="T5" fmla="*/ 1122 h 1122"/>
                  <a:gd name="T6" fmla="*/ 0 60000 65536"/>
                  <a:gd name="T7" fmla="*/ 0 60000 65536"/>
                  <a:gd name="T8" fmla="*/ 0 60000 65536"/>
                  <a:gd name="T9" fmla="*/ 0 w 518"/>
                  <a:gd name="T10" fmla="*/ 0 h 1122"/>
                  <a:gd name="T11" fmla="*/ 518 w 518"/>
                  <a:gd name="T12" fmla="*/ 1122 h 1122"/>
                </a:gdLst>
                <a:ahLst/>
                <a:cxnLst>
                  <a:cxn ang="T6">
                    <a:pos x="T0" y="T1"/>
                  </a:cxn>
                  <a:cxn ang="T7">
                    <a:pos x="T2" y="T3"/>
                  </a:cxn>
                  <a:cxn ang="T8">
                    <a:pos x="T4" y="T5"/>
                  </a:cxn>
                </a:cxnLst>
                <a:rect l="T9" t="T10" r="T11" b="T12"/>
                <a:pathLst>
                  <a:path w="518" h="1122">
                    <a:moveTo>
                      <a:pt x="0" y="0"/>
                    </a:moveTo>
                    <a:cubicBezTo>
                      <a:pt x="49" y="259"/>
                      <a:pt x="98" y="518"/>
                      <a:pt x="184" y="705"/>
                    </a:cubicBezTo>
                    <a:cubicBezTo>
                      <a:pt x="270" y="892"/>
                      <a:pt x="394" y="1007"/>
                      <a:pt x="518" y="1122"/>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5971" name="Line 175">
                <a:extLst>
                  <a:ext uri="{FF2B5EF4-FFF2-40B4-BE49-F238E27FC236}">
                    <a16:creationId xmlns:a16="http://schemas.microsoft.com/office/drawing/2014/main" id="{5E817705-6CDE-4EBA-8680-B4F43D7A5A27}"/>
                  </a:ext>
                </a:extLst>
              </p:cNvPr>
              <p:cNvSpPr>
                <a:spLocks noChangeShapeType="1"/>
              </p:cNvSpPr>
              <p:nvPr/>
            </p:nvSpPr>
            <p:spPr bwMode="auto">
              <a:xfrm flipV="1">
                <a:off x="3408" y="3024"/>
                <a:ext cx="0" cy="432"/>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5965" name="Group 177">
              <a:extLst>
                <a:ext uri="{FF2B5EF4-FFF2-40B4-BE49-F238E27FC236}">
                  <a16:creationId xmlns:a16="http://schemas.microsoft.com/office/drawing/2014/main" id="{5859D50C-1EDF-48C9-832A-9DC9CDA9E15A}"/>
                </a:ext>
              </a:extLst>
            </p:cNvPr>
            <p:cNvGrpSpPr>
              <a:grpSpLocks/>
            </p:cNvGrpSpPr>
            <p:nvPr/>
          </p:nvGrpSpPr>
          <p:grpSpPr bwMode="auto">
            <a:xfrm>
              <a:off x="3600" y="3024"/>
              <a:ext cx="690" cy="449"/>
              <a:chOff x="2923" y="3024"/>
              <a:chExt cx="690" cy="449"/>
            </a:xfrm>
          </p:grpSpPr>
          <p:sp>
            <p:nvSpPr>
              <p:cNvPr id="125966" name="Line 178">
                <a:extLst>
                  <a:ext uri="{FF2B5EF4-FFF2-40B4-BE49-F238E27FC236}">
                    <a16:creationId xmlns:a16="http://schemas.microsoft.com/office/drawing/2014/main" id="{46B8A731-6258-4D96-98D3-2893A90E3862}"/>
                  </a:ext>
                </a:extLst>
              </p:cNvPr>
              <p:cNvSpPr>
                <a:spLocks noChangeShapeType="1"/>
              </p:cNvSpPr>
              <p:nvPr/>
            </p:nvSpPr>
            <p:spPr bwMode="auto">
              <a:xfrm flipV="1">
                <a:off x="2923" y="3456"/>
                <a:ext cx="485" cy="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7" name="Freeform 179">
                <a:extLst>
                  <a:ext uri="{FF2B5EF4-FFF2-40B4-BE49-F238E27FC236}">
                    <a16:creationId xmlns:a16="http://schemas.microsoft.com/office/drawing/2014/main" id="{19AABE03-0497-41D9-A3F3-5158C6E856D0}"/>
                  </a:ext>
                </a:extLst>
              </p:cNvPr>
              <p:cNvSpPr>
                <a:spLocks/>
              </p:cNvSpPr>
              <p:nvPr/>
            </p:nvSpPr>
            <p:spPr bwMode="auto">
              <a:xfrm>
                <a:off x="3415" y="3024"/>
                <a:ext cx="198" cy="449"/>
              </a:xfrm>
              <a:custGeom>
                <a:avLst/>
                <a:gdLst>
                  <a:gd name="T0" fmla="*/ 0 w 518"/>
                  <a:gd name="T1" fmla="*/ 0 h 1122"/>
                  <a:gd name="T2" fmla="*/ 184 w 518"/>
                  <a:gd name="T3" fmla="*/ 705 h 1122"/>
                  <a:gd name="T4" fmla="*/ 518 w 518"/>
                  <a:gd name="T5" fmla="*/ 1122 h 1122"/>
                  <a:gd name="T6" fmla="*/ 0 60000 65536"/>
                  <a:gd name="T7" fmla="*/ 0 60000 65536"/>
                  <a:gd name="T8" fmla="*/ 0 60000 65536"/>
                  <a:gd name="T9" fmla="*/ 0 w 518"/>
                  <a:gd name="T10" fmla="*/ 0 h 1122"/>
                  <a:gd name="T11" fmla="*/ 518 w 518"/>
                  <a:gd name="T12" fmla="*/ 1122 h 1122"/>
                </a:gdLst>
                <a:ahLst/>
                <a:cxnLst>
                  <a:cxn ang="T6">
                    <a:pos x="T0" y="T1"/>
                  </a:cxn>
                  <a:cxn ang="T7">
                    <a:pos x="T2" y="T3"/>
                  </a:cxn>
                  <a:cxn ang="T8">
                    <a:pos x="T4" y="T5"/>
                  </a:cxn>
                </a:cxnLst>
                <a:rect l="T9" t="T10" r="T11" b="T12"/>
                <a:pathLst>
                  <a:path w="518" h="1122">
                    <a:moveTo>
                      <a:pt x="0" y="0"/>
                    </a:moveTo>
                    <a:cubicBezTo>
                      <a:pt x="49" y="259"/>
                      <a:pt x="98" y="518"/>
                      <a:pt x="184" y="705"/>
                    </a:cubicBezTo>
                    <a:cubicBezTo>
                      <a:pt x="270" y="892"/>
                      <a:pt x="394" y="1007"/>
                      <a:pt x="518" y="1122"/>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5968" name="Line 180">
                <a:extLst>
                  <a:ext uri="{FF2B5EF4-FFF2-40B4-BE49-F238E27FC236}">
                    <a16:creationId xmlns:a16="http://schemas.microsoft.com/office/drawing/2014/main" id="{F83C7B4F-E355-4C64-99F6-7F1318E4BB8F}"/>
                  </a:ext>
                </a:extLst>
              </p:cNvPr>
              <p:cNvSpPr>
                <a:spLocks noChangeShapeType="1"/>
              </p:cNvSpPr>
              <p:nvPr/>
            </p:nvSpPr>
            <p:spPr bwMode="auto">
              <a:xfrm flipV="1">
                <a:off x="3408" y="3024"/>
                <a:ext cx="0" cy="432"/>
              </a:xfrm>
              <a:prstGeom prst="line">
                <a:avLst/>
              </a:prstGeom>
              <a:noFill/>
              <a:ln w="38100">
                <a:solidFill>
                  <a:srgbClr val="2920E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53332"/>
                                        </p:tgtEl>
                                        <p:attrNameLst>
                                          <p:attrName>style.visibility</p:attrName>
                                        </p:attrNameLst>
                                      </p:cBhvr>
                                      <p:to>
                                        <p:strVal val="visible"/>
                                      </p:to>
                                    </p:set>
                                    <p:anim calcmode="lin" valueType="num">
                                      <p:cBhvr>
                                        <p:cTn id="13" dur="500" fill="hold"/>
                                        <p:tgtEl>
                                          <p:spTgt spid="53332"/>
                                        </p:tgtEl>
                                        <p:attrNameLst>
                                          <p:attrName>ppt_x</p:attrName>
                                        </p:attrNameLst>
                                      </p:cBhvr>
                                      <p:tavLst>
                                        <p:tav tm="0">
                                          <p:val>
                                            <p:strVal val="#ppt_x-#ppt_w/2"/>
                                          </p:val>
                                        </p:tav>
                                        <p:tav tm="100000">
                                          <p:val>
                                            <p:strVal val="#ppt_x"/>
                                          </p:val>
                                        </p:tav>
                                      </p:tavLst>
                                    </p:anim>
                                    <p:anim calcmode="lin" valueType="num">
                                      <p:cBhvr>
                                        <p:cTn id="14" dur="500" fill="hold"/>
                                        <p:tgtEl>
                                          <p:spTgt spid="53332"/>
                                        </p:tgtEl>
                                        <p:attrNameLst>
                                          <p:attrName>ppt_y</p:attrName>
                                        </p:attrNameLst>
                                      </p:cBhvr>
                                      <p:tavLst>
                                        <p:tav tm="0">
                                          <p:val>
                                            <p:strVal val="#ppt_y"/>
                                          </p:val>
                                        </p:tav>
                                        <p:tav tm="100000">
                                          <p:val>
                                            <p:strVal val="#ppt_y"/>
                                          </p:val>
                                        </p:tav>
                                      </p:tavLst>
                                    </p:anim>
                                    <p:anim calcmode="lin" valueType="num">
                                      <p:cBhvr>
                                        <p:cTn id="15" dur="500" fill="hold"/>
                                        <p:tgtEl>
                                          <p:spTgt spid="53332"/>
                                        </p:tgtEl>
                                        <p:attrNameLst>
                                          <p:attrName>ppt_w</p:attrName>
                                        </p:attrNameLst>
                                      </p:cBhvr>
                                      <p:tavLst>
                                        <p:tav tm="0">
                                          <p:val>
                                            <p:fltVal val="0"/>
                                          </p:val>
                                        </p:tav>
                                        <p:tav tm="100000">
                                          <p:val>
                                            <p:strVal val="#ppt_w"/>
                                          </p:val>
                                        </p:tav>
                                      </p:tavLst>
                                    </p:anim>
                                    <p:anim calcmode="lin" valueType="num">
                                      <p:cBhvr>
                                        <p:cTn id="16" dur="500" fill="hold"/>
                                        <p:tgtEl>
                                          <p:spTgt spid="53332"/>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8" fill="hold" grpId="0" nodeType="clickEffect">
                                  <p:stCondLst>
                                    <p:cond delay="0"/>
                                  </p:stCondLst>
                                  <p:childTnLst>
                                    <p:set>
                                      <p:cBhvr>
                                        <p:cTn id="25" dur="1" fill="hold">
                                          <p:stCondLst>
                                            <p:cond delay="0"/>
                                          </p:stCondLst>
                                        </p:cTn>
                                        <p:tgtEl>
                                          <p:spTgt spid="53333"/>
                                        </p:tgtEl>
                                        <p:attrNameLst>
                                          <p:attrName>style.visibility</p:attrName>
                                        </p:attrNameLst>
                                      </p:cBhvr>
                                      <p:to>
                                        <p:strVal val="visible"/>
                                      </p:to>
                                    </p:set>
                                    <p:anim calcmode="lin" valueType="num">
                                      <p:cBhvr>
                                        <p:cTn id="26" dur="500" fill="hold"/>
                                        <p:tgtEl>
                                          <p:spTgt spid="53333"/>
                                        </p:tgtEl>
                                        <p:attrNameLst>
                                          <p:attrName>ppt_x</p:attrName>
                                        </p:attrNameLst>
                                      </p:cBhvr>
                                      <p:tavLst>
                                        <p:tav tm="0">
                                          <p:val>
                                            <p:strVal val="#ppt_x-#ppt_w/2"/>
                                          </p:val>
                                        </p:tav>
                                        <p:tav tm="100000">
                                          <p:val>
                                            <p:strVal val="#ppt_x"/>
                                          </p:val>
                                        </p:tav>
                                      </p:tavLst>
                                    </p:anim>
                                    <p:anim calcmode="lin" valueType="num">
                                      <p:cBhvr>
                                        <p:cTn id="27" dur="500" fill="hold"/>
                                        <p:tgtEl>
                                          <p:spTgt spid="53333"/>
                                        </p:tgtEl>
                                        <p:attrNameLst>
                                          <p:attrName>ppt_y</p:attrName>
                                        </p:attrNameLst>
                                      </p:cBhvr>
                                      <p:tavLst>
                                        <p:tav tm="0">
                                          <p:val>
                                            <p:strVal val="#ppt_y"/>
                                          </p:val>
                                        </p:tav>
                                        <p:tav tm="100000">
                                          <p:val>
                                            <p:strVal val="#ppt_y"/>
                                          </p:val>
                                        </p:tav>
                                      </p:tavLst>
                                    </p:anim>
                                    <p:anim calcmode="lin" valueType="num">
                                      <p:cBhvr>
                                        <p:cTn id="28" dur="500" fill="hold"/>
                                        <p:tgtEl>
                                          <p:spTgt spid="53333"/>
                                        </p:tgtEl>
                                        <p:attrNameLst>
                                          <p:attrName>ppt_w</p:attrName>
                                        </p:attrNameLst>
                                      </p:cBhvr>
                                      <p:tavLst>
                                        <p:tav tm="0">
                                          <p:val>
                                            <p:fltVal val="0"/>
                                          </p:val>
                                        </p:tav>
                                        <p:tav tm="100000">
                                          <p:val>
                                            <p:strVal val="#ppt_w"/>
                                          </p:val>
                                        </p:tav>
                                      </p:tavLst>
                                    </p:anim>
                                    <p:anim calcmode="lin" valueType="num">
                                      <p:cBhvr>
                                        <p:cTn id="29" dur="500" fill="hold"/>
                                        <p:tgtEl>
                                          <p:spTgt spid="53333"/>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32" grpId="0" animBg="1"/>
      <p:bldP spid="5333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3F31AD22-FF69-48A1-AA37-52736571780D}"/>
              </a:ext>
            </a:extLst>
          </p:cNvPr>
          <p:cNvSpPr>
            <a:spLocks noGrp="1" noChangeArrowheads="1"/>
          </p:cNvSpPr>
          <p:nvPr>
            <p:ph type="title"/>
          </p:nvPr>
        </p:nvSpPr>
        <p:spPr>
          <a:xfrm>
            <a:off x="609600" y="304800"/>
            <a:ext cx="7772400" cy="838200"/>
          </a:xfrm>
        </p:spPr>
        <p:txBody>
          <a:bodyPr/>
          <a:lstStyle/>
          <a:p>
            <a:pPr algn="ctr" eaLnBrk="1" hangingPunct="1"/>
            <a:r>
              <a:rPr lang="zh-CN" altLang="en-US" sz="3600" b="1">
                <a:solidFill>
                  <a:srgbClr val="040408"/>
                </a:solidFill>
              </a:rPr>
              <a:t>单结晶体管触发电路</a:t>
            </a:r>
          </a:p>
        </p:txBody>
      </p:sp>
      <p:grpSp>
        <p:nvGrpSpPr>
          <p:cNvPr id="126979" name="Group 251">
            <a:extLst>
              <a:ext uri="{FF2B5EF4-FFF2-40B4-BE49-F238E27FC236}">
                <a16:creationId xmlns:a16="http://schemas.microsoft.com/office/drawing/2014/main" id="{B2957490-A8E8-4FB0-8553-61A248EFC0D1}"/>
              </a:ext>
            </a:extLst>
          </p:cNvPr>
          <p:cNvGrpSpPr>
            <a:grpSpLocks/>
          </p:cNvGrpSpPr>
          <p:nvPr/>
        </p:nvGrpSpPr>
        <p:grpSpPr bwMode="auto">
          <a:xfrm>
            <a:off x="1676400" y="1447800"/>
            <a:ext cx="5638800" cy="4481513"/>
            <a:chOff x="1474" y="1626"/>
            <a:chExt cx="8880" cy="7057"/>
          </a:xfrm>
        </p:grpSpPr>
        <p:grpSp>
          <p:nvGrpSpPr>
            <p:cNvPr id="126980" name="Group 252">
              <a:extLst>
                <a:ext uri="{FF2B5EF4-FFF2-40B4-BE49-F238E27FC236}">
                  <a16:creationId xmlns:a16="http://schemas.microsoft.com/office/drawing/2014/main" id="{12A0C467-6545-48DA-A7C9-DDA8583DA401}"/>
                </a:ext>
              </a:extLst>
            </p:cNvPr>
            <p:cNvGrpSpPr>
              <a:grpSpLocks/>
            </p:cNvGrpSpPr>
            <p:nvPr/>
          </p:nvGrpSpPr>
          <p:grpSpPr bwMode="auto">
            <a:xfrm>
              <a:off x="1474" y="1626"/>
              <a:ext cx="8880" cy="7057"/>
              <a:chOff x="1152" y="864"/>
              <a:chExt cx="3552" cy="2823"/>
            </a:xfrm>
          </p:grpSpPr>
          <p:grpSp>
            <p:nvGrpSpPr>
              <p:cNvPr id="126983" name="Group 253">
                <a:extLst>
                  <a:ext uri="{FF2B5EF4-FFF2-40B4-BE49-F238E27FC236}">
                    <a16:creationId xmlns:a16="http://schemas.microsoft.com/office/drawing/2014/main" id="{A45B1878-7662-42B1-9B87-0623BC95CCC7}"/>
                  </a:ext>
                </a:extLst>
              </p:cNvPr>
              <p:cNvGrpSpPr>
                <a:grpSpLocks/>
              </p:cNvGrpSpPr>
              <p:nvPr/>
            </p:nvGrpSpPr>
            <p:grpSpPr bwMode="auto">
              <a:xfrm>
                <a:off x="1152" y="864"/>
                <a:ext cx="3358" cy="2823"/>
                <a:chOff x="1164" y="5736"/>
                <a:chExt cx="8396" cy="7056"/>
              </a:xfrm>
            </p:grpSpPr>
            <p:sp>
              <p:nvSpPr>
                <p:cNvPr id="126986" name="Line 254">
                  <a:extLst>
                    <a:ext uri="{FF2B5EF4-FFF2-40B4-BE49-F238E27FC236}">
                      <a16:creationId xmlns:a16="http://schemas.microsoft.com/office/drawing/2014/main" id="{DCB63E74-ACA4-41A6-AC80-71B44B6ADFCB}"/>
                    </a:ext>
                  </a:extLst>
                </p:cNvPr>
                <p:cNvSpPr>
                  <a:spLocks noChangeShapeType="1"/>
                </p:cNvSpPr>
                <p:nvPr/>
              </p:nvSpPr>
              <p:spPr bwMode="auto">
                <a:xfrm flipH="1">
                  <a:off x="2384" y="8223"/>
                  <a:ext cx="0" cy="1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6987" name="Group 255">
                  <a:extLst>
                    <a:ext uri="{FF2B5EF4-FFF2-40B4-BE49-F238E27FC236}">
                      <a16:creationId xmlns:a16="http://schemas.microsoft.com/office/drawing/2014/main" id="{5CE5F88E-A75F-490C-B62C-B4A3DBC8CA94}"/>
                    </a:ext>
                  </a:extLst>
                </p:cNvPr>
                <p:cNvGrpSpPr>
                  <a:grpSpLocks/>
                </p:cNvGrpSpPr>
                <p:nvPr/>
              </p:nvGrpSpPr>
              <p:grpSpPr bwMode="auto">
                <a:xfrm>
                  <a:off x="1164" y="5736"/>
                  <a:ext cx="8396" cy="7056"/>
                  <a:chOff x="1346" y="7143"/>
                  <a:chExt cx="8396" cy="7056"/>
                </a:xfrm>
              </p:grpSpPr>
              <p:grpSp>
                <p:nvGrpSpPr>
                  <p:cNvPr id="126988" name="Group 256">
                    <a:extLst>
                      <a:ext uri="{FF2B5EF4-FFF2-40B4-BE49-F238E27FC236}">
                        <a16:creationId xmlns:a16="http://schemas.microsoft.com/office/drawing/2014/main" id="{96F67C1B-8A05-4F60-B92E-BC1E9EC42290}"/>
                      </a:ext>
                    </a:extLst>
                  </p:cNvPr>
                  <p:cNvGrpSpPr>
                    <a:grpSpLocks/>
                  </p:cNvGrpSpPr>
                  <p:nvPr/>
                </p:nvGrpSpPr>
                <p:grpSpPr bwMode="auto">
                  <a:xfrm>
                    <a:off x="1346" y="7143"/>
                    <a:ext cx="8396" cy="7056"/>
                    <a:chOff x="1160" y="5751"/>
                    <a:chExt cx="8396" cy="7056"/>
                  </a:xfrm>
                </p:grpSpPr>
                <p:grpSp>
                  <p:nvGrpSpPr>
                    <p:cNvPr id="126990" name="Group 257">
                      <a:extLst>
                        <a:ext uri="{FF2B5EF4-FFF2-40B4-BE49-F238E27FC236}">
                          <a16:creationId xmlns:a16="http://schemas.microsoft.com/office/drawing/2014/main" id="{7B0C92FB-756F-4F89-A21E-7C267CBA2240}"/>
                        </a:ext>
                      </a:extLst>
                    </p:cNvPr>
                    <p:cNvGrpSpPr>
                      <a:grpSpLocks/>
                    </p:cNvGrpSpPr>
                    <p:nvPr/>
                  </p:nvGrpSpPr>
                  <p:grpSpPr bwMode="auto">
                    <a:xfrm>
                      <a:off x="1160" y="5751"/>
                      <a:ext cx="8396" cy="7056"/>
                      <a:chOff x="1160" y="5751"/>
                      <a:chExt cx="8396" cy="7056"/>
                    </a:xfrm>
                  </p:grpSpPr>
                  <p:sp>
                    <p:nvSpPr>
                      <p:cNvPr id="126992" name="Line 258">
                        <a:extLst>
                          <a:ext uri="{FF2B5EF4-FFF2-40B4-BE49-F238E27FC236}">
                            <a16:creationId xmlns:a16="http://schemas.microsoft.com/office/drawing/2014/main" id="{379A77D9-B097-42BF-BFB1-566501481AB2}"/>
                          </a:ext>
                        </a:extLst>
                      </p:cNvPr>
                      <p:cNvSpPr>
                        <a:spLocks noChangeShapeType="1"/>
                      </p:cNvSpPr>
                      <p:nvPr/>
                    </p:nvSpPr>
                    <p:spPr bwMode="auto">
                      <a:xfrm>
                        <a:off x="4384" y="6753"/>
                        <a:ext cx="0" cy="16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6993" name="Group 259">
                        <a:extLst>
                          <a:ext uri="{FF2B5EF4-FFF2-40B4-BE49-F238E27FC236}">
                            <a16:creationId xmlns:a16="http://schemas.microsoft.com/office/drawing/2014/main" id="{FD4CF2C1-F149-4006-B1D0-52868B422967}"/>
                          </a:ext>
                        </a:extLst>
                      </p:cNvPr>
                      <p:cNvGrpSpPr>
                        <a:grpSpLocks/>
                      </p:cNvGrpSpPr>
                      <p:nvPr/>
                    </p:nvGrpSpPr>
                    <p:grpSpPr bwMode="auto">
                      <a:xfrm>
                        <a:off x="1160" y="5751"/>
                        <a:ext cx="8396" cy="7056"/>
                        <a:chOff x="1160" y="5751"/>
                        <a:chExt cx="8396" cy="7056"/>
                      </a:xfrm>
                    </p:grpSpPr>
                    <p:grpSp>
                      <p:nvGrpSpPr>
                        <p:cNvPr id="126995" name="Group 260">
                          <a:extLst>
                            <a:ext uri="{FF2B5EF4-FFF2-40B4-BE49-F238E27FC236}">
                              <a16:creationId xmlns:a16="http://schemas.microsoft.com/office/drawing/2014/main" id="{9A90AC7F-3A42-47AE-997D-4E4FB4BAC979}"/>
                            </a:ext>
                          </a:extLst>
                        </p:cNvPr>
                        <p:cNvGrpSpPr>
                          <a:grpSpLocks/>
                        </p:cNvGrpSpPr>
                        <p:nvPr/>
                      </p:nvGrpSpPr>
                      <p:grpSpPr bwMode="auto">
                        <a:xfrm>
                          <a:off x="1160" y="6674"/>
                          <a:ext cx="865" cy="1772"/>
                          <a:chOff x="1668" y="3285"/>
                          <a:chExt cx="1171" cy="2193"/>
                        </a:xfrm>
                      </p:grpSpPr>
                      <p:sp>
                        <p:nvSpPr>
                          <p:cNvPr id="127101" name="Rectangle 261">
                            <a:extLst>
                              <a:ext uri="{FF2B5EF4-FFF2-40B4-BE49-F238E27FC236}">
                                <a16:creationId xmlns:a16="http://schemas.microsoft.com/office/drawing/2014/main" id="{6DF36E0D-CDA8-497E-BF58-04DA034549A7}"/>
                              </a:ext>
                            </a:extLst>
                          </p:cNvPr>
                          <p:cNvSpPr>
                            <a:spLocks noChangeArrowheads="1"/>
                          </p:cNvSpPr>
                          <p:nvPr/>
                        </p:nvSpPr>
                        <p:spPr bwMode="auto">
                          <a:xfrm>
                            <a:off x="1726" y="4167"/>
                            <a:ext cx="713"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U1</a:t>
                            </a:r>
                            <a:endParaRPr kumimoji="0" lang="en-US" altLang="zh-CN" sz="1400">
                              <a:solidFill>
                                <a:srgbClr val="40458C"/>
                              </a:solidFill>
                              <a:latin typeface="Times New Roman" panose="02020603050405020304" pitchFamily="18" charset="0"/>
                            </a:endParaRPr>
                          </a:p>
                        </p:txBody>
                      </p:sp>
                      <p:grpSp>
                        <p:nvGrpSpPr>
                          <p:cNvPr id="127102" name="Group 262">
                            <a:extLst>
                              <a:ext uri="{FF2B5EF4-FFF2-40B4-BE49-F238E27FC236}">
                                <a16:creationId xmlns:a16="http://schemas.microsoft.com/office/drawing/2014/main" id="{60AE322A-BF73-4B76-9B01-2437BC42D9D8}"/>
                              </a:ext>
                            </a:extLst>
                          </p:cNvPr>
                          <p:cNvGrpSpPr>
                            <a:grpSpLocks/>
                          </p:cNvGrpSpPr>
                          <p:nvPr/>
                        </p:nvGrpSpPr>
                        <p:grpSpPr bwMode="auto">
                          <a:xfrm>
                            <a:off x="1668" y="3285"/>
                            <a:ext cx="1171" cy="2193"/>
                            <a:chOff x="4380" y="6540"/>
                            <a:chExt cx="840" cy="1500"/>
                          </a:xfrm>
                        </p:grpSpPr>
                        <p:sp>
                          <p:nvSpPr>
                            <p:cNvPr id="127103" name="Freeform 263">
                              <a:extLst>
                                <a:ext uri="{FF2B5EF4-FFF2-40B4-BE49-F238E27FC236}">
                                  <a16:creationId xmlns:a16="http://schemas.microsoft.com/office/drawing/2014/main" id="{302661A6-0290-4036-876B-AD2978EAB542}"/>
                                </a:ext>
                              </a:extLst>
                            </p:cNvPr>
                            <p:cNvSpPr>
                              <a:spLocks/>
                            </p:cNvSpPr>
                            <p:nvPr/>
                          </p:nvSpPr>
                          <p:spPr bwMode="auto">
                            <a:xfrm>
                              <a:off x="5063" y="6653"/>
                              <a:ext cx="157" cy="1277"/>
                            </a:xfrm>
                            <a:custGeom>
                              <a:avLst/>
                              <a:gdLst>
                                <a:gd name="T0" fmla="*/ 32 w 157"/>
                                <a:gd name="T1" fmla="*/ 5 h 1277"/>
                                <a:gd name="T2" fmla="*/ 76 w 157"/>
                                <a:gd name="T3" fmla="*/ 21 h 1277"/>
                                <a:gd name="T4" fmla="*/ 113 w 157"/>
                                <a:gd name="T5" fmla="*/ 48 h 1277"/>
                                <a:gd name="T6" fmla="*/ 141 w 157"/>
                                <a:gd name="T7" fmla="*/ 86 h 1277"/>
                                <a:gd name="T8" fmla="*/ 157 w 157"/>
                                <a:gd name="T9" fmla="*/ 129 h 1277"/>
                                <a:gd name="T10" fmla="*/ 157 w 157"/>
                                <a:gd name="T11" fmla="*/ 176 h 1277"/>
                                <a:gd name="T12" fmla="*/ 145 w 157"/>
                                <a:gd name="T13" fmla="*/ 222 h 1277"/>
                                <a:gd name="T14" fmla="*/ 121 w 157"/>
                                <a:gd name="T15" fmla="*/ 262 h 1277"/>
                                <a:gd name="T16" fmla="*/ 88 w 157"/>
                                <a:gd name="T17" fmla="*/ 292 h 1277"/>
                                <a:gd name="T18" fmla="*/ 48 w 157"/>
                                <a:gd name="T19" fmla="*/ 312 h 1277"/>
                                <a:gd name="T20" fmla="*/ 0 w 157"/>
                                <a:gd name="T21" fmla="*/ 320 h 1277"/>
                                <a:gd name="T22" fmla="*/ 32 w 157"/>
                                <a:gd name="T23" fmla="*/ 325 h 1277"/>
                                <a:gd name="T24" fmla="*/ 76 w 157"/>
                                <a:gd name="T25" fmla="*/ 340 h 1277"/>
                                <a:gd name="T26" fmla="*/ 113 w 157"/>
                                <a:gd name="T27" fmla="*/ 367 h 1277"/>
                                <a:gd name="T28" fmla="*/ 141 w 157"/>
                                <a:gd name="T29" fmla="*/ 402 h 1277"/>
                                <a:gd name="T30" fmla="*/ 157 w 157"/>
                                <a:gd name="T31" fmla="*/ 448 h 1277"/>
                                <a:gd name="T32" fmla="*/ 157 w 157"/>
                                <a:gd name="T33" fmla="*/ 495 h 1277"/>
                                <a:gd name="T34" fmla="*/ 145 w 157"/>
                                <a:gd name="T35" fmla="*/ 541 h 1277"/>
                                <a:gd name="T36" fmla="*/ 121 w 157"/>
                                <a:gd name="T37" fmla="*/ 581 h 1277"/>
                                <a:gd name="T38" fmla="*/ 88 w 157"/>
                                <a:gd name="T39" fmla="*/ 611 h 1277"/>
                                <a:gd name="T40" fmla="*/ 48 w 157"/>
                                <a:gd name="T41" fmla="*/ 631 h 1277"/>
                                <a:gd name="T42" fmla="*/ 0 w 157"/>
                                <a:gd name="T43" fmla="*/ 639 h 1277"/>
                                <a:gd name="T44" fmla="*/ 32 w 157"/>
                                <a:gd name="T45" fmla="*/ 641 h 1277"/>
                                <a:gd name="T46" fmla="*/ 76 w 157"/>
                                <a:gd name="T47" fmla="*/ 659 h 1277"/>
                                <a:gd name="T48" fmla="*/ 113 w 157"/>
                                <a:gd name="T49" fmla="*/ 686 h 1277"/>
                                <a:gd name="T50" fmla="*/ 141 w 157"/>
                                <a:gd name="T51" fmla="*/ 722 h 1277"/>
                                <a:gd name="T52" fmla="*/ 157 w 157"/>
                                <a:gd name="T53" fmla="*/ 767 h 1277"/>
                                <a:gd name="T54" fmla="*/ 157 w 157"/>
                                <a:gd name="T55" fmla="*/ 814 h 1277"/>
                                <a:gd name="T56" fmla="*/ 145 w 157"/>
                                <a:gd name="T57" fmla="*/ 860 h 1277"/>
                                <a:gd name="T58" fmla="*/ 121 w 157"/>
                                <a:gd name="T59" fmla="*/ 900 h 1277"/>
                                <a:gd name="T60" fmla="*/ 88 w 157"/>
                                <a:gd name="T61" fmla="*/ 930 h 1277"/>
                                <a:gd name="T62" fmla="*/ 48 w 157"/>
                                <a:gd name="T63" fmla="*/ 950 h 1277"/>
                                <a:gd name="T64" fmla="*/ 0 w 157"/>
                                <a:gd name="T65" fmla="*/ 958 h 1277"/>
                                <a:gd name="T66" fmla="*/ 32 w 157"/>
                                <a:gd name="T67" fmla="*/ 960 h 1277"/>
                                <a:gd name="T68" fmla="*/ 76 w 157"/>
                                <a:gd name="T69" fmla="*/ 978 h 1277"/>
                                <a:gd name="T70" fmla="*/ 113 w 157"/>
                                <a:gd name="T71" fmla="*/ 1005 h 1277"/>
                                <a:gd name="T72" fmla="*/ 141 w 157"/>
                                <a:gd name="T73" fmla="*/ 1041 h 1277"/>
                                <a:gd name="T74" fmla="*/ 157 w 157"/>
                                <a:gd name="T75" fmla="*/ 1086 h 1277"/>
                                <a:gd name="T76" fmla="*/ 157 w 157"/>
                                <a:gd name="T77" fmla="*/ 1134 h 1277"/>
                                <a:gd name="T78" fmla="*/ 145 w 157"/>
                                <a:gd name="T79" fmla="*/ 1179 h 1277"/>
                                <a:gd name="T80" fmla="*/ 121 w 157"/>
                                <a:gd name="T81" fmla="*/ 1219 h 1277"/>
                                <a:gd name="T82" fmla="*/ 88 w 157"/>
                                <a:gd name="T83" fmla="*/ 1249 h 1277"/>
                                <a:gd name="T84" fmla="*/ 48 w 157"/>
                                <a:gd name="T85" fmla="*/ 1269 h 1277"/>
                                <a:gd name="T86" fmla="*/ 0 w 157"/>
                                <a:gd name="T87" fmla="*/ 1277 h 12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7"/>
                                <a:gd name="T134" fmla="*/ 157 w 157"/>
                                <a:gd name="T135" fmla="*/ 1277 h 12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7">
                                  <a:moveTo>
                                    <a:pt x="0" y="0"/>
                                  </a:moveTo>
                                  <a:lnTo>
                                    <a:pt x="16" y="3"/>
                                  </a:lnTo>
                                  <a:lnTo>
                                    <a:pt x="32" y="5"/>
                                  </a:lnTo>
                                  <a:lnTo>
                                    <a:pt x="48" y="8"/>
                                  </a:lnTo>
                                  <a:lnTo>
                                    <a:pt x="60" y="13"/>
                                  </a:lnTo>
                                  <a:lnTo>
                                    <a:pt x="76" y="21"/>
                                  </a:lnTo>
                                  <a:lnTo>
                                    <a:pt x="88" y="28"/>
                                  </a:lnTo>
                                  <a:lnTo>
                                    <a:pt x="101" y="38"/>
                                  </a:lnTo>
                                  <a:lnTo>
                                    <a:pt x="113" y="48"/>
                                  </a:lnTo>
                                  <a:lnTo>
                                    <a:pt x="121" y="58"/>
                                  </a:lnTo>
                                  <a:lnTo>
                                    <a:pt x="133" y="71"/>
                                  </a:lnTo>
                                  <a:lnTo>
                                    <a:pt x="141" y="86"/>
                                  </a:lnTo>
                                  <a:lnTo>
                                    <a:pt x="145" y="98"/>
                                  </a:lnTo>
                                  <a:lnTo>
                                    <a:pt x="153" y="113"/>
                                  </a:lnTo>
                                  <a:lnTo>
                                    <a:pt x="157" y="129"/>
                                  </a:lnTo>
                                  <a:lnTo>
                                    <a:pt x="157" y="144"/>
                                  </a:lnTo>
                                  <a:lnTo>
                                    <a:pt x="157" y="161"/>
                                  </a:lnTo>
                                  <a:lnTo>
                                    <a:pt x="157" y="176"/>
                                  </a:lnTo>
                                  <a:lnTo>
                                    <a:pt x="157" y="194"/>
                                  </a:lnTo>
                                  <a:lnTo>
                                    <a:pt x="153" y="209"/>
                                  </a:lnTo>
                                  <a:lnTo>
                                    <a:pt x="145" y="222"/>
                                  </a:lnTo>
                                  <a:lnTo>
                                    <a:pt x="141" y="237"/>
                                  </a:lnTo>
                                  <a:lnTo>
                                    <a:pt x="133" y="249"/>
                                  </a:lnTo>
                                  <a:lnTo>
                                    <a:pt x="121" y="262"/>
                                  </a:lnTo>
                                  <a:lnTo>
                                    <a:pt x="113" y="274"/>
                                  </a:lnTo>
                                  <a:lnTo>
                                    <a:pt x="101" y="284"/>
                                  </a:lnTo>
                                  <a:lnTo>
                                    <a:pt x="88" y="292"/>
                                  </a:lnTo>
                                  <a:lnTo>
                                    <a:pt x="76" y="302"/>
                                  </a:lnTo>
                                  <a:lnTo>
                                    <a:pt x="60" y="307"/>
                                  </a:lnTo>
                                  <a:lnTo>
                                    <a:pt x="48" y="312"/>
                                  </a:lnTo>
                                  <a:lnTo>
                                    <a:pt x="32" y="317"/>
                                  </a:lnTo>
                                  <a:lnTo>
                                    <a:pt x="16" y="320"/>
                                  </a:lnTo>
                                  <a:lnTo>
                                    <a:pt x="0" y="320"/>
                                  </a:lnTo>
                                  <a:lnTo>
                                    <a:pt x="16" y="322"/>
                                  </a:lnTo>
                                  <a:lnTo>
                                    <a:pt x="32" y="325"/>
                                  </a:lnTo>
                                  <a:lnTo>
                                    <a:pt x="48" y="327"/>
                                  </a:lnTo>
                                  <a:lnTo>
                                    <a:pt x="60" y="332"/>
                                  </a:lnTo>
                                  <a:lnTo>
                                    <a:pt x="76" y="340"/>
                                  </a:lnTo>
                                  <a:lnTo>
                                    <a:pt x="88" y="347"/>
                                  </a:lnTo>
                                  <a:lnTo>
                                    <a:pt x="101" y="357"/>
                                  </a:lnTo>
                                  <a:lnTo>
                                    <a:pt x="113" y="367"/>
                                  </a:lnTo>
                                  <a:lnTo>
                                    <a:pt x="121" y="377"/>
                                  </a:lnTo>
                                  <a:lnTo>
                                    <a:pt x="133" y="390"/>
                                  </a:lnTo>
                                  <a:lnTo>
                                    <a:pt x="141" y="402"/>
                                  </a:lnTo>
                                  <a:lnTo>
                                    <a:pt x="145" y="418"/>
                                  </a:lnTo>
                                  <a:lnTo>
                                    <a:pt x="153" y="433"/>
                                  </a:lnTo>
                                  <a:lnTo>
                                    <a:pt x="157" y="448"/>
                                  </a:lnTo>
                                  <a:lnTo>
                                    <a:pt x="157" y="463"/>
                                  </a:lnTo>
                                  <a:lnTo>
                                    <a:pt x="157" y="480"/>
                                  </a:lnTo>
                                  <a:lnTo>
                                    <a:pt x="157" y="495"/>
                                  </a:lnTo>
                                  <a:lnTo>
                                    <a:pt x="157" y="510"/>
                                  </a:lnTo>
                                  <a:lnTo>
                                    <a:pt x="153" y="528"/>
                                  </a:lnTo>
                                  <a:lnTo>
                                    <a:pt x="145" y="541"/>
                                  </a:lnTo>
                                  <a:lnTo>
                                    <a:pt x="141" y="556"/>
                                  </a:lnTo>
                                  <a:lnTo>
                                    <a:pt x="133" y="568"/>
                                  </a:lnTo>
                                  <a:lnTo>
                                    <a:pt x="121" y="581"/>
                                  </a:lnTo>
                                  <a:lnTo>
                                    <a:pt x="113" y="593"/>
                                  </a:lnTo>
                                  <a:lnTo>
                                    <a:pt x="101" y="603"/>
                                  </a:lnTo>
                                  <a:lnTo>
                                    <a:pt x="88" y="611"/>
                                  </a:lnTo>
                                  <a:lnTo>
                                    <a:pt x="76" y="619"/>
                                  </a:lnTo>
                                  <a:lnTo>
                                    <a:pt x="60" y="626"/>
                                  </a:lnTo>
                                  <a:lnTo>
                                    <a:pt x="48" y="631"/>
                                  </a:lnTo>
                                  <a:lnTo>
                                    <a:pt x="32" y="636"/>
                                  </a:lnTo>
                                  <a:lnTo>
                                    <a:pt x="16" y="639"/>
                                  </a:lnTo>
                                  <a:lnTo>
                                    <a:pt x="0" y="639"/>
                                  </a:lnTo>
                                  <a:lnTo>
                                    <a:pt x="16" y="639"/>
                                  </a:lnTo>
                                  <a:lnTo>
                                    <a:pt x="32" y="641"/>
                                  </a:lnTo>
                                  <a:lnTo>
                                    <a:pt x="48" y="646"/>
                                  </a:lnTo>
                                  <a:lnTo>
                                    <a:pt x="60" y="651"/>
                                  </a:lnTo>
                                  <a:lnTo>
                                    <a:pt x="76" y="659"/>
                                  </a:lnTo>
                                  <a:lnTo>
                                    <a:pt x="88" y="666"/>
                                  </a:lnTo>
                                  <a:lnTo>
                                    <a:pt x="101" y="676"/>
                                  </a:lnTo>
                                  <a:lnTo>
                                    <a:pt x="113" y="686"/>
                                  </a:lnTo>
                                  <a:lnTo>
                                    <a:pt x="121" y="696"/>
                                  </a:lnTo>
                                  <a:lnTo>
                                    <a:pt x="133" y="709"/>
                                  </a:lnTo>
                                  <a:lnTo>
                                    <a:pt x="141" y="722"/>
                                  </a:lnTo>
                                  <a:lnTo>
                                    <a:pt x="145" y="737"/>
                                  </a:lnTo>
                                  <a:lnTo>
                                    <a:pt x="153" y="752"/>
                                  </a:lnTo>
                                  <a:lnTo>
                                    <a:pt x="157" y="767"/>
                                  </a:lnTo>
                                  <a:lnTo>
                                    <a:pt x="157" y="782"/>
                                  </a:lnTo>
                                  <a:lnTo>
                                    <a:pt x="157" y="799"/>
                                  </a:lnTo>
                                  <a:lnTo>
                                    <a:pt x="157" y="814"/>
                                  </a:lnTo>
                                  <a:lnTo>
                                    <a:pt x="157" y="830"/>
                                  </a:lnTo>
                                  <a:lnTo>
                                    <a:pt x="153" y="845"/>
                                  </a:lnTo>
                                  <a:lnTo>
                                    <a:pt x="145" y="860"/>
                                  </a:lnTo>
                                  <a:lnTo>
                                    <a:pt x="141" y="875"/>
                                  </a:lnTo>
                                  <a:lnTo>
                                    <a:pt x="133" y="887"/>
                                  </a:lnTo>
                                  <a:lnTo>
                                    <a:pt x="121" y="900"/>
                                  </a:lnTo>
                                  <a:lnTo>
                                    <a:pt x="113" y="910"/>
                                  </a:lnTo>
                                  <a:lnTo>
                                    <a:pt x="101" y="923"/>
                                  </a:lnTo>
                                  <a:lnTo>
                                    <a:pt x="88" y="930"/>
                                  </a:lnTo>
                                  <a:lnTo>
                                    <a:pt x="76" y="938"/>
                                  </a:lnTo>
                                  <a:lnTo>
                                    <a:pt x="60" y="945"/>
                                  </a:lnTo>
                                  <a:lnTo>
                                    <a:pt x="48" y="950"/>
                                  </a:lnTo>
                                  <a:lnTo>
                                    <a:pt x="32" y="955"/>
                                  </a:lnTo>
                                  <a:lnTo>
                                    <a:pt x="16" y="958"/>
                                  </a:lnTo>
                                  <a:lnTo>
                                    <a:pt x="0" y="958"/>
                                  </a:lnTo>
                                  <a:lnTo>
                                    <a:pt x="16" y="958"/>
                                  </a:lnTo>
                                  <a:lnTo>
                                    <a:pt x="32" y="960"/>
                                  </a:lnTo>
                                  <a:lnTo>
                                    <a:pt x="48" y="965"/>
                                  </a:lnTo>
                                  <a:lnTo>
                                    <a:pt x="60" y="970"/>
                                  </a:lnTo>
                                  <a:lnTo>
                                    <a:pt x="76" y="978"/>
                                  </a:lnTo>
                                  <a:lnTo>
                                    <a:pt x="88" y="985"/>
                                  </a:lnTo>
                                  <a:lnTo>
                                    <a:pt x="101" y="995"/>
                                  </a:lnTo>
                                  <a:lnTo>
                                    <a:pt x="113" y="1005"/>
                                  </a:lnTo>
                                  <a:lnTo>
                                    <a:pt x="121" y="1016"/>
                                  </a:lnTo>
                                  <a:lnTo>
                                    <a:pt x="133" y="1028"/>
                                  </a:lnTo>
                                  <a:lnTo>
                                    <a:pt x="141" y="1041"/>
                                  </a:lnTo>
                                  <a:lnTo>
                                    <a:pt x="145" y="1056"/>
                                  </a:lnTo>
                                  <a:lnTo>
                                    <a:pt x="153" y="1071"/>
                                  </a:lnTo>
                                  <a:lnTo>
                                    <a:pt x="157" y="1086"/>
                                  </a:lnTo>
                                  <a:lnTo>
                                    <a:pt x="157" y="1101"/>
                                  </a:lnTo>
                                  <a:lnTo>
                                    <a:pt x="157" y="1119"/>
                                  </a:lnTo>
                                  <a:lnTo>
                                    <a:pt x="157" y="1134"/>
                                  </a:lnTo>
                                  <a:lnTo>
                                    <a:pt x="157" y="1149"/>
                                  </a:lnTo>
                                  <a:lnTo>
                                    <a:pt x="153" y="1164"/>
                                  </a:lnTo>
                                  <a:lnTo>
                                    <a:pt x="145" y="1179"/>
                                  </a:lnTo>
                                  <a:lnTo>
                                    <a:pt x="141" y="1194"/>
                                  </a:lnTo>
                                  <a:lnTo>
                                    <a:pt x="133" y="1206"/>
                                  </a:lnTo>
                                  <a:lnTo>
                                    <a:pt x="121" y="1219"/>
                                  </a:lnTo>
                                  <a:lnTo>
                                    <a:pt x="113" y="1229"/>
                                  </a:lnTo>
                                  <a:lnTo>
                                    <a:pt x="101" y="1242"/>
                                  </a:lnTo>
                                  <a:lnTo>
                                    <a:pt x="88" y="1249"/>
                                  </a:lnTo>
                                  <a:lnTo>
                                    <a:pt x="76" y="1257"/>
                                  </a:lnTo>
                                  <a:lnTo>
                                    <a:pt x="60" y="1264"/>
                                  </a:lnTo>
                                  <a:lnTo>
                                    <a:pt x="48" y="1269"/>
                                  </a:lnTo>
                                  <a:lnTo>
                                    <a:pt x="32" y="1274"/>
                                  </a:lnTo>
                                  <a:lnTo>
                                    <a:pt x="16" y="1277"/>
                                  </a:lnTo>
                                  <a:lnTo>
                                    <a:pt x="0" y="1277"/>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104" name="Line 264">
                              <a:extLst>
                                <a:ext uri="{FF2B5EF4-FFF2-40B4-BE49-F238E27FC236}">
                                  <a16:creationId xmlns:a16="http://schemas.microsoft.com/office/drawing/2014/main" id="{7957AC33-DEFB-4E4F-BE83-7DB77E995C92}"/>
                                </a:ext>
                              </a:extLst>
                            </p:cNvPr>
                            <p:cNvSpPr>
                              <a:spLocks noChangeShapeType="1"/>
                            </p:cNvSpPr>
                            <p:nvPr/>
                          </p:nvSpPr>
                          <p:spPr bwMode="auto">
                            <a:xfrm flipH="1">
                              <a:off x="4480" y="7990"/>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105" name="Freeform 265">
                              <a:extLst>
                                <a:ext uri="{FF2B5EF4-FFF2-40B4-BE49-F238E27FC236}">
                                  <a16:creationId xmlns:a16="http://schemas.microsoft.com/office/drawing/2014/main" id="{5D054FFE-CB35-488B-8BD6-591A20BF7B22}"/>
                                </a:ext>
                              </a:extLst>
                            </p:cNvPr>
                            <p:cNvSpPr>
                              <a:spLocks/>
                            </p:cNvSpPr>
                            <p:nvPr/>
                          </p:nvSpPr>
                          <p:spPr bwMode="auto">
                            <a:xfrm>
                              <a:off x="4380" y="7940"/>
                              <a:ext cx="100" cy="100"/>
                            </a:xfrm>
                            <a:custGeom>
                              <a:avLst/>
                              <a:gdLst>
                                <a:gd name="T0" fmla="*/ 100 w 100"/>
                                <a:gd name="T1" fmla="*/ 50 h 100"/>
                                <a:gd name="T2" fmla="*/ 100 w 100"/>
                                <a:gd name="T3" fmla="*/ 40 h 100"/>
                                <a:gd name="T4" fmla="*/ 96 w 100"/>
                                <a:gd name="T5" fmla="*/ 30 h 100"/>
                                <a:gd name="T6" fmla="*/ 92 w 100"/>
                                <a:gd name="T7" fmla="*/ 22 h 100"/>
                                <a:gd name="T8" fmla="*/ 88 w 100"/>
                                <a:gd name="T9" fmla="*/ 15 h 100"/>
                                <a:gd name="T10" fmla="*/ 80 w 100"/>
                                <a:gd name="T11" fmla="*/ 7 h 100"/>
                                <a:gd name="T12" fmla="*/ 72 w 100"/>
                                <a:gd name="T13" fmla="*/ 5 h 100"/>
                                <a:gd name="T14" fmla="*/ 60 w 100"/>
                                <a:gd name="T15" fmla="*/ 0 h 100"/>
                                <a:gd name="T16" fmla="*/ 52 w 100"/>
                                <a:gd name="T17" fmla="*/ 0 h 100"/>
                                <a:gd name="T18" fmla="*/ 40 w 100"/>
                                <a:gd name="T19" fmla="*/ 0 h 100"/>
                                <a:gd name="T20" fmla="*/ 32 w 100"/>
                                <a:gd name="T21" fmla="*/ 5 h 100"/>
                                <a:gd name="T22" fmla="*/ 24 w 100"/>
                                <a:gd name="T23" fmla="*/ 7 h 100"/>
                                <a:gd name="T24" fmla="*/ 16 w 100"/>
                                <a:gd name="T25" fmla="*/ 15 h 100"/>
                                <a:gd name="T26" fmla="*/ 12 w 100"/>
                                <a:gd name="T27" fmla="*/ 22 h 100"/>
                                <a:gd name="T28" fmla="*/ 4 w 100"/>
                                <a:gd name="T29" fmla="*/ 30 h 100"/>
                                <a:gd name="T30" fmla="*/ 4 w 100"/>
                                <a:gd name="T31" fmla="*/ 40 h 100"/>
                                <a:gd name="T32" fmla="*/ 0 w 100"/>
                                <a:gd name="T33" fmla="*/ 50 h 100"/>
                                <a:gd name="T34" fmla="*/ 0 w 100"/>
                                <a:gd name="T35" fmla="*/ 50 h 100"/>
                                <a:gd name="T36" fmla="*/ 4 w 100"/>
                                <a:gd name="T37" fmla="*/ 60 h 100"/>
                                <a:gd name="T38" fmla="*/ 4 w 100"/>
                                <a:gd name="T39" fmla="*/ 70 h 100"/>
                                <a:gd name="T40" fmla="*/ 12 w 100"/>
                                <a:gd name="T41" fmla="*/ 78 h 100"/>
                                <a:gd name="T42" fmla="*/ 16 w 100"/>
                                <a:gd name="T43" fmla="*/ 85 h 100"/>
                                <a:gd name="T44" fmla="*/ 24 w 100"/>
                                <a:gd name="T45" fmla="*/ 93 h 100"/>
                                <a:gd name="T46" fmla="*/ 32 w 100"/>
                                <a:gd name="T47" fmla="*/ 98 h 100"/>
                                <a:gd name="T48" fmla="*/ 40 w 100"/>
                                <a:gd name="T49" fmla="*/ 100 h 100"/>
                                <a:gd name="T50" fmla="*/ 52 w 100"/>
                                <a:gd name="T51" fmla="*/ 100 h 100"/>
                                <a:gd name="T52" fmla="*/ 60 w 100"/>
                                <a:gd name="T53" fmla="*/ 100 h 100"/>
                                <a:gd name="T54" fmla="*/ 72 w 100"/>
                                <a:gd name="T55" fmla="*/ 98 h 100"/>
                                <a:gd name="T56" fmla="*/ 80 w 100"/>
                                <a:gd name="T57" fmla="*/ 93 h 100"/>
                                <a:gd name="T58" fmla="*/ 88 w 100"/>
                                <a:gd name="T59" fmla="*/ 85 h 100"/>
                                <a:gd name="T60" fmla="*/ 92 w 100"/>
                                <a:gd name="T61" fmla="*/ 78 h 100"/>
                                <a:gd name="T62" fmla="*/ 96 w 100"/>
                                <a:gd name="T63" fmla="*/ 70 h 100"/>
                                <a:gd name="T64" fmla="*/ 100 w 100"/>
                                <a:gd name="T65" fmla="*/ 60 h 100"/>
                                <a:gd name="T66" fmla="*/ 100 w 100"/>
                                <a:gd name="T67" fmla="*/ 50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0"/>
                                <a:gd name="T104" fmla="*/ 100 w 100"/>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0">
                                  <a:moveTo>
                                    <a:pt x="100" y="50"/>
                                  </a:moveTo>
                                  <a:lnTo>
                                    <a:pt x="100" y="40"/>
                                  </a:lnTo>
                                  <a:lnTo>
                                    <a:pt x="96" y="30"/>
                                  </a:lnTo>
                                  <a:lnTo>
                                    <a:pt x="92" y="22"/>
                                  </a:lnTo>
                                  <a:lnTo>
                                    <a:pt x="88" y="15"/>
                                  </a:lnTo>
                                  <a:lnTo>
                                    <a:pt x="80" y="7"/>
                                  </a:lnTo>
                                  <a:lnTo>
                                    <a:pt x="72" y="5"/>
                                  </a:lnTo>
                                  <a:lnTo>
                                    <a:pt x="60" y="0"/>
                                  </a:lnTo>
                                  <a:lnTo>
                                    <a:pt x="52" y="0"/>
                                  </a:lnTo>
                                  <a:lnTo>
                                    <a:pt x="40" y="0"/>
                                  </a:lnTo>
                                  <a:lnTo>
                                    <a:pt x="32" y="5"/>
                                  </a:lnTo>
                                  <a:lnTo>
                                    <a:pt x="24" y="7"/>
                                  </a:lnTo>
                                  <a:lnTo>
                                    <a:pt x="16" y="15"/>
                                  </a:lnTo>
                                  <a:lnTo>
                                    <a:pt x="12" y="22"/>
                                  </a:lnTo>
                                  <a:lnTo>
                                    <a:pt x="4" y="30"/>
                                  </a:lnTo>
                                  <a:lnTo>
                                    <a:pt x="4" y="40"/>
                                  </a:lnTo>
                                  <a:lnTo>
                                    <a:pt x="0" y="50"/>
                                  </a:lnTo>
                                  <a:lnTo>
                                    <a:pt x="4" y="60"/>
                                  </a:lnTo>
                                  <a:lnTo>
                                    <a:pt x="4" y="70"/>
                                  </a:lnTo>
                                  <a:lnTo>
                                    <a:pt x="12" y="78"/>
                                  </a:lnTo>
                                  <a:lnTo>
                                    <a:pt x="16" y="85"/>
                                  </a:lnTo>
                                  <a:lnTo>
                                    <a:pt x="24" y="93"/>
                                  </a:lnTo>
                                  <a:lnTo>
                                    <a:pt x="32" y="98"/>
                                  </a:lnTo>
                                  <a:lnTo>
                                    <a:pt x="40" y="100"/>
                                  </a:lnTo>
                                  <a:lnTo>
                                    <a:pt x="52" y="100"/>
                                  </a:lnTo>
                                  <a:lnTo>
                                    <a:pt x="60" y="100"/>
                                  </a:lnTo>
                                  <a:lnTo>
                                    <a:pt x="72" y="98"/>
                                  </a:lnTo>
                                  <a:lnTo>
                                    <a:pt x="80" y="93"/>
                                  </a:lnTo>
                                  <a:lnTo>
                                    <a:pt x="88" y="85"/>
                                  </a:lnTo>
                                  <a:lnTo>
                                    <a:pt x="92" y="78"/>
                                  </a:lnTo>
                                  <a:lnTo>
                                    <a:pt x="96" y="70"/>
                                  </a:lnTo>
                                  <a:lnTo>
                                    <a:pt x="100" y="60"/>
                                  </a:lnTo>
                                  <a:lnTo>
                                    <a:pt x="100" y="5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106" name="Line 266">
                              <a:extLst>
                                <a:ext uri="{FF2B5EF4-FFF2-40B4-BE49-F238E27FC236}">
                                  <a16:creationId xmlns:a16="http://schemas.microsoft.com/office/drawing/2014/main" id="{69515494-70CD-4F3D-86A8-20D654D5DCAC}"/>
                                </a:ext>
                              </a:extLst>
                            </p:cNvPr>
                            <p:cNvSpPr>
                              <a:spLocks noChangeShapeType="1"/>
                            </p:cNvSpPr>
                            <p:nvPr/>
                          </p:nvSpPr>
                          <p:spPr bwMode="auto">
                            <a:xfrm flipH="1">
                              <a:off x="4480" y="6591"/>
                              <a:ext cx="583" cy="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107" name="Freeform 267">
                              <a:extLst>
                                <a:ext uri="{FF2B5EF4-FFF2-40B4-BE49-F238E27FC236}">
                                  <a16:creationId xmlns:a16="http://schemas.microsoft.com/office/drawing/2014/main" id="{B8AB793B-D216-40C8-9ED9-B7B1660A35E2}"/>
                                </a:ext>
                              </a:extLst>
                            </p:cNvPr>
                            <p:cNvSpPr>
                              <a:spLocks/>
                            </p:cNvSpPr>
                            <p:nvPr/>
                          </p:nvSpPr>
                          <p:spPr bwMode="auto">
                            <a:xfrm>
                              <a:off x="4380" y="6540"/>
                              <a:ext cx="100" cy="101"/>
                            </a:xfrm>
                            <a:custGeom>
                              <a:avLst/>
                              <a:gdLst>
                                <a:gd name="T0" fmla="*/ 100 w 100"/>
                                <a:gd name="T1" fmla="*/ 51 h 101"/>
                                <a:gd name="T2" fmla="*/ 100 w 100"/>
                                <a:gd name="T3" fmla="*/ 41 h 101"/>
                                <a:gd name="T4" fmla="*/ 96 w 100"/>
                                <a:gd name="T5" fmla="*/ 31 h 101"/>
                                <a:gd name="T6" fmla="*/ 92 w 100"/>
                                <a:gd name="T7" fmla="*/ 23 h 101"/>
                                <a:gd name="T8" fmla="*/ 84 w 100"/>
                                <a:gd name="T9" fmla="*/ 15 h 101"/>
                                <a:gd name="T10" fmla="*/ 76 w 100"/>
                                <a:gd name="T11" fmla="*/ 8 h 101"/>
                                <a:gd name="T12" fmla="*/ 68 w 100"/>
                                <a:gd name="T13" fmla="*/ 3 h 101"/>
                                <a:gd name="T14" fmla="*/ 60 w 100"/>
                                <a:gd name="T15" fmla="*/ 0 h 101"/>
                                <a:gd name="T16" fmla="*/ 48 w 100"/>
                                <a:gd name="T17" fmla="*/ 0 h 101"/>
                                <a:gd name="T18" fmla="*/ 40 w 100"/>
                                <a:gd name="T19" fmla="*/ 0 h 101"/>
                                <a:gd name="T20" fmla="*/ 32 w 100"/>
                                <a:gd name="T21" fmla="*/ 3 h 101"/>
                                <a:gd name="T22" fmla="*/ 24 w 100"/>
                                <a:gd name="T23" fmla="*/ 8 h 101"/>
                                <a:gd name="T24" fmla="*/ 16 w 100"/>
                                <a:gd name="T25" fmla="*/ 15 h 101"/>
                                <a:gd name="T26" fmla="*/ 8 w 100"/>
                                <a:gd name="T27" fmla="*/ 23 h 101"/>
                                <a:gd name="T28" fmla="*/ 4 w 100"/>
                                <a:gd name="T29" fmla="*/ 31 h 101"/>
                                <a:gd name="T30" fmla="*/ 0 w 100"/>
                                <a:gd name="T31" fmla="*/ 41 h 101"/>
                                <a:gd name="T32" fmla="*/ 0 w 100"/>
                                <a:gd name="T33" fmla="*/ 51 h 101"/>
                                <a:gd name="T34" fmla="*/ 0 w 100"/>
                                <a:gd name="T35" fmla="*/ 51 h 101"/>
                                <a:gd name="T36" fmla="*/ 0 w 100"/>
                                <a:gd name="T37" fmla="*/ 61 h 101"/>
                                <a:gd name="T38" fmla="*/ 4 w 100"/>
                                <a:gd name="T39" fmla="*/ 71 h 101"/>
                                <a:gd name="T40" fmla="*/ 8 w 100"/>
                                <a:gd name="T41" fmla="*/ 78 h 101"/>
                                <a:gd name="T42" fmla="*/ 16 w 100"/>
                                <a:gd name="T43" fmla="*/ 86 h 101"/>
                                <a:gd name="T44" fmla="*/ 24 w 100"/>
                                <a:gd name="T45" fmla="*/ 91 h 101"/>
                                <a:gd name="T46" fmla="*/ 32 w 100"/>
                                <a:gd name="T47" fmla="*/ 96 h 101"/>
                                <a:gd name="T48" fmla="*/ 40 w 100"/>
                                <a:gd name="T49" fmla="*/ 98 h 101"/>
                                <a:gd name="T50" fmla="*/ 48 w 100"/>
                                <a:gd name="T51" fmla="*/ 101 h 101"/>
                                <a:gd name="T52" fmla="*/ 60 w 100"/>
                                <a:gd name="T53" fmla="*/ 98 h 101"/>
                                <a:gd name="T54" fmla="*/ 68 w 100"/>
                                <a:gd name="T55" fmla="*/ 96 h 101"/>
                                <a:gd name="T56" fmla="*/ 76 w 100"/>
                                <a:gd name="T57" fmla="*/ 91 h 101"/>
                                <a:gd name="T58" fmla="*/ 84 w 100"/>
                                <a:gd name="T59" fmla="*/ 86 h 101"/>
                                <a:gd name="T60" fmla="*/ 92 w 100"/>
                                <a:gd name="T61" fmla="*/ 78 h 101"/>
                                <a:gd name="T62" fmla="*/ 96 w 100"/>
                                <a:gd name="T63" fmla="*/ 71 h 101"/>
                                <a:gd name="T64" fmla="*/ 100 w 100"/>
                                <a:gd name="T65" fmla="*/ 61 h 101"/>
                                <a:gd name="T66" fmla="*/ 100 w 100"/>
                                <a:gd name="T67" fmla="*/ 51 h 1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101"/>
                                <a:gd name="T104" fmla="*/ 100 w 100"/>
                                <a:gd name="T105" fmla="*/ 101 h 1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101">
                                  <a:moveTo>
                                    <a:pt x="100" y="51"/>
                                  </a:moveTo>
                                  <a:lnTo>
                                    <a:pt x="100" y="41"/>
                                  </a:lnTo>
                                  <a:lnTo>
                                    <a:pt x="96" y="31"/>
                                  </a:lnTo>
                                  <a:lnTo>
                                    <a:pt x="92" y="23"/>
                                  </a:lnTo>
                                  <a:lnTo>
                                    <a:pt x="84" y="15"/>
                                  </a:lnTo>
                                  <a:lnTo>
                                    <a:pt x="76" y="8"/>
                                  </a:lnTo>
                                  <a:lnTo>
                                    <a:pt x="68" y="3"/>
                                  </a:lnTo>
                                  <a:lnTo>
                                    <a:pt x="60" y="0"/>
                                  </a:lnTo>
                                  <a:lnTo>
                                    <a:pt x="48" y="0"/>
                                  </a:lnTo>
                                  <a:lnTo>
                                    <a:pt x="40" y="0"/>
                                  </a:lnTo>
                                  <a:lnTo>
                                    <a:pt x="32" y="3"/>
                                  </a:lnTo>
                                  <a:lnTo>
                                    <a:pt x="24" y="8"/>
                                  </a:lnTo>
                                  <a:lnTo>
                                    <a:pt x="16" y="15"/>
                                  </a:lnTo>
                                  <a:lnTo>
                                    <a:pt x="8" y="23"/>
                                  </a:lnTo>
                                  <a:lnTo>
                                    <a:pt x="4" y="31"/>
                                  </a:lnTo>
                                  <a:lnTo>
                                    <a:pt x="0" y="41"/>
                                  </a:lnTo>
                                  <a:lnTo>
                                    <a:pt x="0" y="51"/>
                                  </a:lnTo>
                                  <a:lnTo>
                                    <a:pt x="0" y="61"/>
                                  </a:lnTo>
                                  <a:lnTo>
                                    <a:pt x="4" y="71"/>
                                  </a:lnTo>
                                  <a:lnTo>
                                    <a:pt x="8" y="78"/>
                                  </a:lnTo>
                                  <a:lnTo>
                                    <a:pt x="16" y="86"/>
                                  </a:lnTo>
                                  <a:lnTo>
                                    <a:pt x="24" y="91"/>
                                  </a:lnTo>
                                  <a:lnTo>
                                    <a:pt x="32" y="96"/>
                                  </a:lnTo>
                                  <a:lnTo>
                                    <a:pt x="40" y="98"/>
                                  </a:lnTo>
                                  <a:lnTo>
                                    <a:pt x="48" y="101"/>
                                  </a:lnTo>
                                  <a:lnTo>
                                    <a:pt x="60" y="98"/>
                                  </a:lnTo>
                                  <a:lnTo>
                                    <a:pt x="68" y="96"/>
                                  </a:lnTo>
                                  <a:lnTo>
                                    <a:pt x="76" y="91"/>
                                  </a:lnTo>
                                  <a:lnTo>
                                    <a:pt x="84" y="86"/>
                                  </a:lnTo>
                                  <a:lnTo>
                                    <a:pt x="92" y="78"/>
                                  </a:lnTo>
                                  <a:lnTo>
                                    <a:pt x="96" y="71"/>
                                  </a:lnTo>
                                  <a:lnTo>
                                    <a:pt x="100" y="61"/>
                                  </a:lnTo>
                                  <a:lnTo>
                                    <a:pt x="100" y="51"/>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26996" name="Group 268">
                          <a:extLst>
                            <a:ext uri="{FF2B5EF4-FFF2-40B4-BE49-F238E27FC236}">
                              <a16:creationId xmlns:a16="http://schemas.microsoft.com/office/drawing/2014/main" id="{668CF0BE-26AD-4B7B-B9F4-523604AE5C01}"/>
                            </a:ext>
                          </a:extLst>
                        </p:cNvPr>
                        <p:cNvGrpSpPr>
                          <a:grpSpLocks/>
                        </p:cNvGrpSpPr>
                        <p:nvPr/>
                      </p:nvGrpSpPr>
                      <p:grpSpPr bwMode="auto">
                        <a:xfrm>
                          <a:off x="4488" y="6735"/>
                          <a:ext cx="1037" cy="2562"/>
                          <a:chOff x="4488" y="6735"/>
                          <a:chExt cx="1037" cy="2562"/>
                        </a:xfrm>
                      </p:grpSpPr>
                      <p:grpSp>
                        <p:nvGrpSpPr>
                          <p:cNvPr id="127096" name="Group 269">
                            <a:extLst>
                              <a:ext uri="{FF2B5EF4-FFF2-40B4-BE49-F238E27FC236}">
                                <a16:creationId xmlns:a16="http://schemas.microsoft.com/office/drawing/2014/main" id="{5C101EEB-2248-474B-8EB6-9817BC58DA44}"/>
                              </a:ext>
                            </a:extLst>
                          </p:cNvPr>
                          <p:cNvGrpSpPr>
                            <a:grpSpLocks/>
                          </p:cNvGrpSpPr>
                          <p:nvPr/>
                        </p:nvGrpSpPr>
                        <p:grpSpPr bwMode="auto">
                          <a:xfrm rot="-5400000">
                            <a:off x="4932" y="7157"/>
                            <a:ext cx="518" cy="669"/>
                            <a:chOff x="8322" y="3819"/>
                            <a:chExt cx="518" cy="669"/>
                          </a:xfrm>
                        </p:grpSpPr>
                        <p:sp>
                          <p:nvSpPr>
                            <p:cNvPr id="127099" name="AutoShape 270">
                              <a:extLst>
                                <a:ext uri="{FF2B5EF4-FFF2-40B4-BE49-F238E27FC236}">
                                  <a16:creationId xmlns:a16="http://schemas.microsoft.com/office/drawing/2014/main" id="{CD3E5731-A916-43FA-B959-BC9F2B6F82FD}"/>
                                </a:ext>
                              </a:extLst>
                            </p:cNvPr>
                            <p:cNvSpPr>
                              <a:spLocks noChangeArrowheads="1"/>
                            </p:cNvSpPr>
                            <p:nvPr/>
                          </p:nvSpPr>
                          <p:spPr bwMode="auto">
                            <a:xfrm rot="5400000">
                              <a:off x="8305" y="3920"/>
                              <a:ext cx="536" cy="501"/>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100" name="Line 271">
                              <a:extLst>
                                <a:ext uri="{FF2B5EF4-FFF2-40B4-BE49-F238E27FC236}">
                                  <a16:creationId xmlns:a16="http://schemas.microsoft.com/office/drawing/2014/main" id="{E90B1C12-C236-4E9F-AC1D-6B67A3C8D016}"/>
                                </a:ext>
                              </a:extLst>
                            </p:cNvPr>
                            <p:cNvSpPr>
                              <a:spLocks noChangeShapeType="1"/>
                            </p:cNvSpPr>
                            <p:nvPr/>
                          </p:nvSpPr>
                          <p:spPr bwMode="auto">
                            <a:xfrm>
                              <a:off x="8840" y="3819"/>
                              <a:ext cx="0" cy="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097" name="Line 272">
                            <a:extLst>
                              <a:ext uri="{FF2B5EF4-FFF2-40B4-BE49-F238E27FC236}">
                                <a16:creationId xmlns:a16="http://schemas.microsoft.com/office/drawing/2014/main" id="{D8FB5AA1-A37C-4FC6-9349-EE1E1A947F20}"/>
                              </a:ext>
                            </a:extLst>
                          </p:cNvPr>
                          <p:cNvSpPr>
                            <a:spLocks noChangeShapeType="1"/>
                          </p:cNvSpPr>
                          <p:nvPr/>
                        </p:nvSpPr>
                        <p:spPr bwMode="auto">
                          <a:xfrm>
                            <a:off x="5214" y="6735"/>
                            <a:ext cx="0" cy="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98" name="Rectangle 273">
                            <a:extLst>
                              <a:ext uri="{FF2B5EF4-FFF2-40B4-BE49-F238E27FC236}">
                                <a16:creationId xmlns:a16="http://schemas.microsoft.com/office/drawing/2014/main" id="{10907C39-E5FE-401D-B3C6-639C0300B903}"/>
                              </a:ext>
                            </a:extLst>
                          </p:cNvPr>
                          <p:cNvSpPr>
                            <a:spLocks noChangeArrowheads="1"/>
                          </p:cNvSpPr>
                          <p:nvPr/>
                        </p:nvSpPr>
                        <p:spPr bwMode="auto">
                          <a:xfrm>
                            <a:off x="4488" y="7191"/>
                            <a:ext cx="4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VD3</a:t>
                            </a:r>
                            <a:endParaRPr kumimoji="0" lang="en-US" altLang="zh-CN" sz="1000">
                              <a:solidFill>
                                <a:srgbClr val="40458C"/>
                              </a:solidFill>
                              <a:latin typeface="宋体" panose="02010600030101010101" pitchFamily="2" charset="-122"/>
                            </a:endParaRPr>
                          </a:p>
                        </p:txBody>
                      </p:sp>
                    </p:grpSp>
                    <p:grpSp>
                      <p:nvGrpSpPr>
                        <p:cNvPr id="126997" name="Group 274">
                          <a:extLst>
                            <a:ext uri="{FF2B5EF4-FFF2-40B4-BE49-F238E27FC236}">
                              <a16:creationId xmlns:a16="http://schemas.microsoft.com/office/drawing/2014/main" id="{FB49E24B-7A0B-4881-BF73-5DF9F7F40057}"/>
                            </a:ext>
                          </a:extLst>
                        </p:cNvPr>
                        <p:cNvGrpSpPr>
                          <a:grpSpLocks/>
                        </p:cNvGrpSpPr>
                        <p:nvPr/>
                      </p:nvGrpSpPr>
                      <p:grpSpPr bwMode="auto">
                        <a:xfrm>
                          <a:off x="1260" y="6714"/>
                          <a:ext cx="6494" cy="5058"/>
                          <a:chOff x="1260" y="6714"/>
                          <a:chExt cx="6494" cy="5058"/>
                        </a:xfrm>
                      </p:grpSpPr>
                      <p:grpSp>
                        <p:nvGrpSpPr>
                          <p:cNvPr id="127090" name="Group 275">
                            <a:extLst>
                              <a:ext uri="{FF2B5EF4-FFF2-40B4-BE49-F238E27FC236}">
                                <a16:creationId xmlns:a16="http://schemas.microsoft.com/office/drawing/2014/main" id="{04FC72F1-BAE0-4379-8C85-62B915A5BFE0}"/>
                              </a:ext>
                            </a:extLst>
                          </p:cNvPr>
                          <p:cNvGrpSpPr>
                            <a:grpSpLocks/>
                          </p:cNvGrpSpPr>
                          <p:nvPr/>
                        </p:nvGrpSpPr>
                        <p:grpSpPr bwMode="auto">
                          <a:xfrm>
                            <a:off x="1742" y="8388"/>
                            <a:ext cx="5056" cy="3150"/>
                            <a:chOff x="1742" y="8388"/>
                            <a:chExt cx="5056" cy="3150"/>
                          </a:xfrm>
                        </p:grpSpPr>
                        <p:sp>
                          <p:nvSpPr>
                            <p:cNvPr id="127094" name="Line 276">
                              <a:extLst>
                                <a:ext uri="{FF2B5EF4-FFF2-40B4-BE49-F238E27FC236}">
                                  <a16:creationId xmlns:a16="http://schemas.microsoft.com/office/drawing/2014/main" id="{F3943A9E-E62C-435C-A9AD-5F506DD53BAC}"/>
                                </a:ext>
                              </a:extLst>
                            </p:cNvPr>
                            <p:cNvSpPr>
                              <a:spLocks noChangeShapeType="1"/>
                            </p:cNvSpPr>
                            <p:nvPr/>
                          </p:nvSpPr>
                          <p:spPr bwMode="auto">
                            <a:xfrm flipH="1">
                              <a:off x="1742" y="11538"/>
                              <a:ext cx="50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95" name="Line 277">
                              <a:extLst>
                                <a:ext uri="{FF2B5EF4-FFF2-40B4-BE49-F238E27FC236}">
                                  <a16:creationId xmlns:a16="http://schemas.microsoft.com/office/drawing/2014/main" id="{E740B29C-6342-4006-A109-003AD0DF3DC1}"/>
                                </a:ext>
                              </a:extLst>
                            </p:cNvPr>
                            <p:cNvSpPr>
                              <a:spLocks noChangeShapeType="1"/>
                            </p:cNvSpPr>
                            <p:nvPr/>
                          </p:nvSpPr>
                          <p:spPr bwMode="auto">
                            <a:xfrm flipV="1">
                              <a:off x="1776" y="8388"/>
                              <a:ext cx="0" cy="3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7091" name="Group 278">
                            <a:extLst>
                              <a:ext uri="{FF2B5EF4-FFF2-40B4-BE49-F238E27FC236}">
                                <a16:creationId xmlns:a16="http://schemas.microsoft.com/office/drawing/2014/main" id="{89C3482E-E2D1-45D2-AE7E-D5D94DC1C5E5}"/>
                              </a:ext>
                            </a:extLst>
                          </p:cNvPr>
                          <p:cNvGrpSpPr>
                            <a:grpSpLocks/>
                          </p:cNvGrpSpPr>
                          <p:nvPr/>
                        </p:nvGrpSpPr>
                        <p:grpSpPr bwMode="auto">
                          <a:xfrm>
                            <a:off x="1260" y="6714"/>
                            <a:ext cx="6494" cy="5058"/>
                            <a:chOff x="1742" y="8388"/>
                            <a:chExt cx="5056" cy="3150"/>
                          </a:xfrm>
                        </p:grpSpPr>
                        <p:sp>
                          <p:nvSpPr>
                            <p:cNvPr id="127092" name="Line 279">
                              <a:extLst>
                                <a:ext uri="{FF2B5EF4-FFF2-40B4-BE49-F238E27FC236}">
                                  <a16:creationId xmlns:a16="http://schemas.microsoft.com/office/drawing/2014/main" id="{AD7B91D5-E5ED-4467-AEB1-51DA22FF4D2E}"/>
                                </a:ext>
                              </a:extLst>
                            </p:cNvPr>
                            <p:cNvSpPr>
                              <a:spLocks noChangeShapeType="1"/>
                            </p:cNvSpPr>
                            <p:nvPr/>
                          </p:nvSpPr>
                          <p:spPr bwMode="auto">
                            <a:xfrm flipH="1">
                              <a:off x="1742" y="11538"/>
                              <a:ext cx="50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93" name="Line 280">
                              <a:extLst>
                                <a:ext uri="{FF2B5EF4-FFF2-40B4-BE49-F238E27FC236}">
                                  <a16:creationId xmlns:a16="http://schemas.microsoft.com/office/drawing/2014/main" id="{38A43B80-2BCC-42BE-BCCA-519D79326F03}"/>
                                </a:ext>
                              </a:extLst>
                            </p:cNvPr>
                            <p:cNvSpPr>
                              <a:spLocks noChangeShapeType="1"/>
                            </p:cNvSpPr>
                            <p:nvPr/>
                          </p:nvSpPr>
                          <p:spPr bwMode="auto">
                            <a:xfrm flipV="1">
                              <a:off x="1776" y="8388"/>
                              <a:ext cx="0" cy="3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26998" name="Group 281">
                          <a:extLst>
                            <a:ext uri="{FF2B5EF4-FFF2-40B4-BE49-F238E27FC236}">
                              <a16:creationId xmlns:a16="http://schemas.microsoft.com/office/drawing/2014/main" id="{A57D418F-3A18-4FA3-AB84-A078B324E00A}"/>
                            </a:ext>
                          </a:extLst>
                        </p:cNvPr>
                        <p:cNvGrpSpPr>
                          <a:grpSpLocks/>
                        </p:cNvGrpSpPr>
                        <p:nvPr/>
                      </p:nvGrpSpPr>
                      <p:grpSpPr bwMode="auto">
                        <a:xfrm>
                          <a:off x="2212" y="5751"/>
                          <a:ext cx="6184" cy="3594"/>
                          <a:chOff x="2212" y="5751"/>
                          <a:chExt cx="6184" cy="3594"/>
                        </a:xfrm>
                      </p:grpSpPr>
                      <p:grpSp>
                        <p:nvGrpSpPr>
                          <p:cNvPr id="127068" name="Group 282">
                            <a:extLst>
                              <a:ext uri="{FF2B5EF4-FFF2-40B4-BE49-F238E27FC236}">
                                <a16:creationId xmlns:a16="http://schemas.microsoft.com/office/drawing/2014/main" id="{0E837C8B-A62D-4161-994D-44A9EF173EB7}"/>
                              </a:ext>
                            </a:extLst>
                          </p:cNvPr>
                          <p:cNvGrpSpPr>
                            <a:grpSpLocks/>
                          </p:cNvGrpSpPr>
                          <p:nvPr/>
                        </p:nvGrpSpPr>
                        <p:grpSpPr bwMode="auto">
                          <a:xfrm>
                            <a:off x="3254" y="8043"/>
                            <a:ext cx="518" cy="669"/>
                            <a:chOff x="8322" y="3819"/>
                            <a:chExt cx="518" cy="669"/>
                          </a:xfrm>
                        </p:grpSpPr>
                        <p:sp>
                          <p:nvSpPr>
                            <p:cNvPr id="127088" name="AutoShape 283">
                              <a:extLst>
                                <a:ext uri="{FF2B5EF4-FFF2-40B4-BE49-F238E27FC236}">
                                  <a16:creationId xmlns:a16="http://schemas.microsoft.com/office/drawing/2014/main" id="{D15F1DEF-1CFC-4417-94CD-11A11B9592C0}"/>
                                </a:ext>
                              </a:extLst>
                            </p:cNvPr>
                            <p:cNvSpPr>
                              <a:spLocks noChangeArrowheads="1"/>
                            </p:cNvSpPr>
                            <p:nvPr/>
                          </p:nvSpPr>
                          <p:spPr bwMode="auto">
                            <a:xfrm rot="5400000">
                              <a:off x="8305" y="3920"/>
                              <a:ext cx="536" cy="501"/>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089" name="Line 284">
                              <a:extLst>
                                <a:ext uri="{FF2B5EF4-FFF2-40B4-BE49-F238E27FC236}">
                                  <a16:creationId xmlns:a16="http://schemas.microsoft.com/office/drawing/2014/main" id="{AC691A3B-EB3C-4FE4-84F1-7B9ECD0D47A5}"/>
                                </a:ext>
                              </a:extLst>
                            </p:cNvPr>
                            <p:cNvSpPr>
                              <a:spLocks noChangeShapeType="1"/>
                            </p:cNvSpPr>
                            <p:nvPr/>
                          </p:nvSpPr>
                          <p:spPr bwMode="auto">
                            <a:xfrm>
                              <a:off x="8840" y="3819"/>
                              <a:ext cx="0" cy="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7069" name="Group 285">
                            <a:extLst>
                              <a:ext uri="{FF2B5EF4-FFF2-40B4-BE49-F238E27FC236}">
                                <a16:creationId xmlns:a16="http://schemas.microsoft.com/office/drawing/2014/main" id="{49F8BE9C-F78C-4E4D-B4CF-43DBCEA0D9BE}"/>
                              </a:ext>
                            </a:extLst>
                          </p:cNvPr>
                          <p:cNvGrpSpPr>
                            <a:grpSpLocks/>
                          </p:cNvGrpSpPr>
                          <p:nvPr/>
                        </p:nvGrpSpPr>
                        <p:grpSpPr bwMode="auto">
                          <a:xfrm>
                            <a:off x="3122" y="6402"/>
                            <a:ext cx="518" cy="669"/>
                            <a:chOff x="8322" y="3819"/>
                            <a:chExt cx="518" cy="669"/>
                          </a:xfrm>
                        </p:grpSpPr>
                        <p:sp>
                          <p:nvSpPr>
                            <p:cNvPr id="127086" name="AutoShape 286">
                              <a:extLst>
                                <a:ext uri="{FF2B5EF4-FFF2-40B4-BE49-F238E27FC236}">
                                  <a16:creationId xmlns:a16="http://schemas.microsoft.com/office/drawing/2014/main" id="{E6F3321F-2D51-48B4-B53D-4746354E5034}"/>
                                </a:ext>
                              </a:extLst>
                            </p:cNvPr>
                            <p:cNvSpPr>
                              <a:spLocks noChangeArrowheads="1"/>
                            </p:cNvSpPr>
                            <p:nvPr/>
                          </p:nvSpPr>
                          <p:spPr bwMode="auto">
                            <a:xfrm rot="5400000">
                              <a:off x="8305" y="3920"/>
                              <a:ext cx="536" cy="501"/>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087" name="Line 287">
                              <a:extLst>
                                <a:ext uri="{FF2B5EF4-FFF2-40B4-BE49-F238E27FC236}">
                                  <a16:creationId xmlns:a16="http://schemas.microsoft.com/office/drawing/2014/main" id="{E2D2B9B6-1B99-4414-A775-AB82C8DEFB13}"/>
                                </a:ext>
                              </a:extLst>
                            </p:cNvPr>
                            <p:cNvSpPr>
                              <a:spLocks noChangeShapeType="1"/>
                            </p:cNvSpPr>
                            <p:nvPr/>
                          </p:nvSpPr>
                          <p:spPr bwMode="auto">
                            <a:xfrm>
                              <a:off x="8840" y="3819"/>
                              <a:ext cx="0" cy="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070" name="Line 288">
                            <a:extLst>
                              <a:ext uri="{FF2B5EF4-FFF2-40B4-BE49-F238E27FC236}">
                                <a16:creationId xmlns:a16="http://schemas.microsoft.com/office/drawing/2014/main" id="{9C983E38-4E77-4FEB-A94F-1F66541AAFDA}"/>
                              </a:ext>
                            </a:extLst>
                          </p:cNvPr>
                          <p:cNvSpPr>
                            <a:spLocks noChangeShapeType="1"/>
                          </p:cNvSpPr>
                          <p:nvPr/>
                        </p:nvSpPr>
                        <p:spPr bwMode="auto">
                          <a:xfrm>
                            <a:off x="5200" y="9293"/>
                            <a:ext cx="319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7071" name="Group 289">
                            <a:extLst>
                              <a:ext uri="{FF2B5EF4-FFF2-40B4-BE49-F238E27FC236}">
                                <a16:creationId xmlns:a16="http://schemas.microsoft.com/office/drawing/2014/main" id="{EABCCA07-D550-45C9-8E77-341C38F4EAF2}"/>
                              </a:ext>
                            </a:extLst>
                          </p:cNvPr>
                          <p:cNvGrpSpPr>
                            <a:grpSpLocks/>
                          </p:cNvGrpSpPr>
                          <p:nvPr/>
                        </p:nvGrpSpPr>
                        <p:grpSpPr bwMode="auto">
                          <a:xfrm>
                            <a:off x="2212" y="6316"/>
                            <a:ext cx="2836" cy="2073"/>
                            <a:chOff x="3092" y="2840"/>
                            <a:chExt cx="3838" cy="2566"/>
                          </a:xfrm>
                        </p:grpSpPr>
                        <p:grpSp>
                          <p:nvGrpSpPr>
                            <p:cNvPr id="127077" name="Group 290">
                              <a:extLst>
                                <a:ext uri="{FF2B5EF4-FFF2-40B4-BE49-F238E27FC236}">
                                  <a16:creationId xmlns:a16="http://schemas.microsoft.com/office/drawing/2014/main" id="{5AD3EEC9-A65B-40DD-8EBA-357325BC61F7}"/>
                                </a:ext>
                              </a:extLst>
                            </p:cNvPr>
                            <p:cNvGrpSpPr>
                              <a:grpSpLocks/>
                            </p:cNvGrpSpPr>
                            <p:nvPr/>
                          </p:nvGrpSpPr>
                          <p:grpSpPr bwMode="auto">
                            <a:xfrm>
                              <a:off x="3092" y="3363"/>
                              <a:ext cx="3838" cy="2043"/>
                              <a:chOff x="3092" y="3363"/>
                              <a:chExt cx="3838" cy="2043"/>
                            </a:xfrm>
                          </p:grpSpPr>
                          <p:sp>
                            <p:nvSpPr>
                              <p:cNvPr id="127082" name="Line 291">
                                <a:extLst>
                                  <a:ext uri="{FF2B5EF4-FFF2-40B4-BE49-F238E27FC236}">
                                    <a16:creationId xmlns:a16="http://schemas.microsoft.com/office/drawing/2014/main" id="{DCBC2FCC-4830-4B9B-BFAB-98F72EFC9F0B}"/>
                                  </a:ext>
                                </a:extLst>
                              </p:cNvPr>
                              <p:cNvSpPr>
                                <a:spLocks noChangeShapeType="1"/>
                              </p:cNvSpPr>
                              <p:nvPr/>
                            </p:nvSpPr>
                            <p:spPr bwMode="auto">
                              <a:xfrm>
                                <a:off x="3308" y="5406"/>
                                <a:ext cx="26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83" name="Freeform 292">
                                <a:extLst>
                                  <a:ext uri="{FF2B5EF4-FFF2-40B4-BE49-F238E27FC236}">
                                    <a16:creationId xmlns:a16="http://schemas.microsoft.com/office/drawing/2014/main" id="{7191830B-21B6-4A41-941C-C53779260491}"/>
                                  </a:ext>
                                </a:extLst>
                              </p:cNvPr>
                              <p:cNvSpPr>
                                <a:spLocks/>
                              </p:cNvSpPr>
                              <p:nvPr/>
                            </p:nvSpPr>
                            <p:spPr bwMode="auto">
                              <a:xfrm>
                                <a:off x="3092" y="3519"/>
                                <a:ext cx="220" cy="1695"/>
                              </a:xfrm>
                              <a:custGeom>
                                <a:avLst/>
                                <a:gdLst>
                                  <a:gd name="T0" fmla="*/ 125 w 157"/>
                                  <a:gd name="T1" fmla="*/ 1272 h 1274"/>
                                  <a:gd name="T2" fmla="*/ 81 w 157"/>
                                  <a:gd name="T3" fmla="*/ 1257 h 1274"/>
                                  <a:gd name="T4" fmla="*/ 45 w 157"/>
                                  <a:gd name="T5" fmla="*/ 1229 h 1274"/>
                                  <a:gd name="T6" fmla="*/ 16 w 157"/>
                                  <a:gd name="T7" fmla="*/ 1191 h 1274"/>
                                  <a:gd name="T8" fmla="*/ 0 w 157"/>
                                  <a:gd name="T9" fmla="*/ 1149 h 1274"/>
                                  <a:gd name="T10" fmla="*/ 0 w 157"/>
                                  <a:gd name="T11" fmla="*/ 1098 h 1274"/>
                                  <a:gd name="T12" fmla="*/ 12 w 157"/>
                                  <a:gd name="T13" fmla="*/ 1053 h 1274"/>
                                  <a:gd name="T14" fmla="*/ 36 w 157"/>
                                  <a:gd name="T15" fmla="*/ 1013 h 1274"/>
                                  <a:gd name="T16" fmla="*/ 69 w 157"/>
                                  <a:gd name="T17" fmla="*/ 983 h 1274"/>
                                  <a:gd name="T18" fmla="*/ 113 w 157"/>
                                  <a:gd name="T19" fmla="*/ 963 h 1274"/>
                                  <a:gd name="T20" fmla="*/ 157 w 157"/>
                                  <a:gd name="T21" fmla="*/ 955 h 1274"/>
                                  <a:gd name="T22" fmla="*/ 125 w 157"/>
                                  <a:gd name="T23" fmla="*/ 953 h 1274"/>
                                  <a:gd name="T24" fmla="*/ 81 w 157"/>
                                  <a:gd name="T25" fmla="*/ 938 h 1274"/>
                                  <a:gd name="T26" fmla="*/ 45 w 157"/>
                                  <a:gd name="T27" fmla="*/ 910 h 1274"/>
                                  <a:gd name="T28" fmla="*/ 16 w 157"/>
                                  <a:gd name="T29" fmla="*/ 872 h 1274"/>
                                  <a:gd name="T30" fmla="*/ 0 w 157"/>
                                  <a:gd name="T31" fmla="*/ 830 h 1274"/>
                                  <a:gd name="T32" fmla="*/ 0 w 157"/>
                                  <a:gd name="T33" fmla="*/ 779 h 1274"/>
                                  <a:gd name="T34" fmla="*/ 12 w 157"/>
                                  <a:gd name="T35" fmla="*/ 734 h 1274"/>
                                  <a:gd name="T36" fmla="*/ 36 w 157"/>
                                  <a:gd name="T37" fmla="*/ 696 h 1274"/>
                                  <a:gd name="T38" fmla="*/ 69 w 157"/>
                                  <a:gd name="T39" fmla="*/ 664 h 1274"/>
                                  <a:gd name="T40" fmla="*/ 113 w 157"/>
                                  <a:gd name="T41" fmla="*/ 644 h 1274"/>
                                  <a:gd name="T42" fmla="*/ 157 w 157"/>
                                  <a:gd name="T43" fmla="*/ 636 h 1274"/>
                                  <a:gd name="T44" fmla="*/ 125 w 157"/>
                                  <a:gd name="T45" fmla="*/ 634 h 1274"/>
                                  <a:gd name="T46" fmla="*/ 81 w 157"/>
                                  <a:gd name="T47" fmla="*/ 619 h 1274"/>
                                  <a:gd name="T48" fmla="*/ 45 w 157"/>
                                  <a:gd name="T49" fmla="*/ 591 h 1274"/>
                                  <a:gd name="T50" fmla="*/ 16 w 157"/>
                                  <a:gd name="T51" fmla="*/ 553 h 1274"/>
                                  <a:gd name="T52" fmla="*/ 0 w 157"/>
                                  <a:gd name="T53" fmla="*/ 510 h 1274"/>
                                  <a:gd name="T54" fmla="*/ 0 w 157"/>
                                  <a:gd name="T55" fmla="*/ 460 h 1274"/>
                                  <a:gd name="T56" fmla="*/ 12 w 157"/>
                                  <a:gd name="T57" fmla="*/ 415 h 1274"/>
                                  <a:gd name="T58" fmla="*/ 36 w 157"/>
                                  <a:gd name="T59" fmla="*/ 377 h 1274"/>
                                  <a:gd name="T60" fmla="*/ 69 w 157"/>
                                  <a:gd name="T61" fmla="*/ 345 h 1274"/>
                                  <a:gd name="T62" fmla="*/ 113 w 157"/>
                                  <a:gd name="T63" fmla="*/ 325 h 1274"/>
                                  <a:gd name="T64" fmla="*/ 157 w 157"/>
                                  <a:gd name="T65" fmla="*/ 320 h 1274"/>
                                  <a:gd name="T66" fmla="*/ 125 w 157"/>
                                  <a:gd name="T67" fmla="*/ 314 h 1274"/>
                                  <a:gd name="T68" fmla="*/ 81 w 157"/>
                                  <a:gd name="T69" fmla="*/ 299 h 1274"/>
                                  <a:gd name="T70" fmla="*/ 45 w 157"/>
                                  <a:gd name="T71" fmla="*/ 272 h 1274"/>
                                  <a:gd name="T72" fmla="*/ 16 w 157"/>
                                  <a:gd name="T73" fmla="*/ 234 h 1274"/>
                                  <a:gd name="T74" fmla="*/ 0 w 157"/>
                                  <a:gd name="T75" fmla="*/ 191 h 1274"/>
                                  <a:gd name="T76" fmla="*/ 0 w 157"/>
                                  <a:gd name="T77" fmla="*/ 144 h 1274"/>
                                  <a:gd name="T78" fmla="*/ 12 w 157"/>
                                  <a:gd name="T79" fmla="*/ 96 h 1274"/>
                                  <a:gd name="T80" fmla="*/ 36 w 157"/>
                                  <a:gd name="T81" fmla="*/ 58 h 1274"/>
                                  <a:gd name="T82" fmla="*/ 69 w 157"/>
                                  <a:gd name="T83" fmla="*/ 26 h 1274"/>
                                  <a:gd name="T84" fmla="*/ 113 w 157"/>
                                  <a:gd name="T85" fmla="*/ 5 h 1274"/>
                                  <a:gd name="T86" fmla="*/ 157 w 157"/>
                                  <a:gd name="T87" fmla="*/ 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7"/>
                                  <a:gd name="T133" fmla="*/ 0 h 1274"/>
                                  <a:gd name="T134" fmla="*/ 157 w 157"/>
                                  <a:gd name="T135" fmla="*/ 1274 h 12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7" h="1274">
                                    <a:moveTo>
                                      <a:pt x="157" y="1274"/>
                                    </a:moveTo>
                                    <a:lnTo>
                                      <a:pt x="141" y="1274"/>
                                    </a:lnTo>
                                    <a:lnTo>
                                      <a:pt x="125" y="1272"/>
                                    </a:lnTo>
                                    <a:lnTo>
                                      <a:pt x="113" y="1267"/>
                                    </a:lnTo>
                                    <a:lnTo>
                                      <a:pt x="97" y="1262"/>
                                    </a:lnTo>
                                    <a:lnTo>
                                      <a:pt x="81" y="1257"/>
                                    </a:lnTo>
                                    <a:lnTo>
                                      <a:pt x="69" y="1249"/>
                                    </a:lnTo>
                                    <a:lnTo>
                                      <a:pt x="57" y="1239"/>
                                    </a:lnTo>
                                    <a:lnTo>
                                      <a:pt x="45" y="1229"/>
                                    </a:lnTo>
                                    <a:lnTo>
                                      <a:pt x="36" y="1217"/>
                                    </a:lnTo>
                                    <a:lnTo>
                                      <a:pt x="24" y="1204"/>
                                    </a:lnTo>
                                    <a:lnTo>
                                      <a:pt x="16" y="1191"/>
                                    </a:lnTo>
                                    <a:lnTo>
                                      <a:pt x="12" y="1179"/>
                                    </a:lnTo>
                                    <a:lnTo>
                                      <a:pt x="4" y="1164"/>
                                    </a:lnTo>
                                    <a:lnTo>
                                      <a:pt x="0" y="1149"/>
                                    </a:lnTo>
                                    <a:lnTo>
                                      <a:pt x="0" y="1131"/>
                                    </a:lnTo>
                                    <a:lnTo>
                                      <a:pt x="0" y="1116"/>
                                    </a:lnTo>
                                    <a:lnTo>
                                      <a:pt x="0" y="1098"/>
                                    </a:lnTo>
                                    <a:lnTo>
                                      <a:pt x="0" y="1083"/>
                                    </a:lnTo>
                                    <a:lnTo>
                                      <a:pt x="4" y="1068"/>
                                    </a:lnTo>
                                    <a:lnTo>
                                      <a:pt x="12" y="1053"/>
                                    </a:lnTo>
                                    <a:lnTo>
                                      <a:pt x="16" y="1041"/>
                                    </a:lnTo>
                                    <a:lnTo>
                                      <a:pt x="24" y="1026"/>
                                    </a:lnTo>
                                    <a:lnTo>
                                      <a:pt x="36" y="1013"/>
                                    </a:lnTo>
                                    <a:lnTo>
                                      <a:pt x="45" y="1003"/>
                                    </a:lnTo>
                                    <a:lnTo>
                                      <a:pt x="57" y="993"/>
                                    </a:lnTo>
                                    <a:lnTo>
                                      <a:pt x="69" y="983"/>
                                    </a:lnTo>
                                    <a:lnTo>
                                      <a:pt x="81" y="975"/>
                                    </a:lnTo>
                                    <a:lnTo>
                                      <a:pt x="97" y="968"/>
                                    </a:lnTo>
                                    <a:lnTo>
                                      <a:pt x="113" y="963"/>
                                    </a:lnTo>
                                    <a:lnTo>
                                      <a:pt x="125" y="960"/>
                                    </a:lnTo>
                                    <a:lnTo>
                                      <a:pt x="141" y="958"/>
                                    </a:lnTo>
                                    <a:lnTo>
                                      <a:pt x="157" y="955"/>
                                    </a:lnTo>
                                    <a:lnTo>
                                      <a:pt x="141" y="955"/>
                                    </a:lnTo>
                                    <a:lnTo>
                                      <a:pt x="125" y="953"/>
                                    </a:lnTo>
                                    <a:lnTo>
                                      <a:pt x="113" y="950"/>
                                    </a:lnTo>
                                    <a:lnTo>
                                      <a:pt x="97" y="943"/>
                                    </a:lnTo>
                                    <a:lnTo>
                                      <a:pt x="81" y="938"/>
                                    </a:lnTo>
                                    <a:lnTo>
                                      <a:pt x="69" y="930"/>
                                    </a:lnTo>
                                    <a:lnTo>
                                      <a:pt x="57" y="920"/>
                                    </a:lnTo>
                                    <a:lnTo>
                                      <a:pt x="45" y="910"/>
                                    </a:lnTo>
                                    <a:lnTo>
                                      <a:pt x="36" y="897"/>
                                    </a:lnTo>
                                    <a:lnTo>
                                      <a:pt x="24" y="885"/>
                                    </a:lnTo>
                                    <a:lnTo>
                                      <a:pt x="16" y="872"/>
                                    </a:lnTo>
                                    <a:lnTo>
                                      <a:pt x="12" y="860"/>
                                    </a:lnTo>
                                    <a:lnTo>
                                      <a:pt x="4" y="845"/>
                                    </a:lnTo>
                                    <a:lnTo>
                                      <a:pt x="0" y="830"/>
                                    </a:lnTo>
                                    <a:lnTo>
                                      <a:pt x="0" y="812"/>
                                    </a:lnTo>
                                    <a:lnTo>
                                      <a:pt x="0" y="797"/>
                                    </a:lnTo>
                                    <a:lnTo>
                                      <a:pt x="0" y="779"/>
                                    </a:lnTo>
                                    <a:lnTo>
                                      <a:pt x="0" y="764"/>
                                    </a:lnTo>
                                    <a:lnTo>
                                      <a:pt x="4" y="749"/>
                                    </a:lnTo>
                                    <a:lnTo>
                                      <a:pt x="12" y="734"/>
                                    </a:lnTo>
                                    <a:lnTo>
                                      <a:pt x="16" y="722"/>
                                    </a:lnTo>
                                    <a:lnTo>
                                      <a:pt x="24" y="706"/>
                                    </a:lnTo>
                                    <a:lnTo>
                                      <a:pt x="36" y="696"/>
                                    </a:lnTo>
                                    <a:lnTo>
                                      <a:pt x="45" y="684"/>
                                    </a:lnTo>
                                    <a:lnTo>
                                      <a:pt x="57" y="674"/>
                                    </a:lnTo>
                                    <a:lnTo>
                                      <a:pt x="69" y="664"/>
                                    </a:lnTo>
                                    <a:lnTo>
                                      <a:pt x="81" y="656"/>
                                    </a:lnTo>
                                    <a:lnTo>
                                      <a:pt x="97" y="649"/>
                                    </a:lnTo>
                                    <a:lnTo>
                                      <a:pt x="113" y="644"/>
                                    </a:lnTo>
                                    <a:lnTo>
                                      <a:pt x="125" y="641"/>
                                    </a:lnTo>
                                    <a:lnTo>
                                      <a:pt x="141" y="639"/>
                                    </a:lnTo>
                                    <a:lnTo>
                                      <a:pt x="157" y="636"/>
                                    </a:lnTo>
                                    <a:lnTo>
                                      <a:pt x="141" y="636"/>
                                    </a:lnTo>
                                    <a:lnTo>
                                      <a:pt x="125" y="634"/>
                                    </a:lnTo>
                                    <a:lnTo>
                                      <a:pt x="113" y="631"/>
                                    </a:lnTo>
                                    <a:lnTo>
                                      <a:pt x="97" y="624"/>
                                    </a:lnTo>
                                    <a:lnTo>
                                      <a:pt x="81" y="619"/>
                                    </a:lnTo>
                                    <a:lnTo>
                                      <a:pt x="69" y="611"/>
                                    </a:lnTo>
                                    <a:lnTo>
                                      <a:pt x="57" y="601"/>
                                    </a:lnTo>
                                    <a:lnTo>
                                      <a:pt x="45" y="591"/>
                                    </a:lnTo>
                                    <a:lnTo>
                                      <a:pt x="36" y="578"/>
                                    </a:lnTo>
                                    <a:lnTo>
                                      <a:pt x="24" y="566"/>
                                    </a:lnTo>
                                    <a:lnTo>
                                      <a:pt x="16" y="553"/>
                                    </a:lnTo>
                                    <a:lnTo>
                                      <a:pt x="12" y="541"/>
                                    </a:lnTo>
                                    <a:lnTo>
                                      <a:pt x="4" y="526"/>
                                    </a:lnTo>
                                    <a:lnTo>
                                      <a:pt x="0" y="510"/>
                                    </a:lnTo>
                                    <a:lnTo>
                                      <a:pt x="0" y="493"/>
                                    </a:lnTo>
                                    <a:lnTo>
                                      <a:pt x="0" y="478"/>
                                    </a:lnTo>
                                    <a:lnTo>
                                      <a:pt x="0" y="460"/>
                                    </a:lnTo>
                                    <a:lnTo>
                                      <a:pt x="0" y="445"/>
                                    </a:lnTo>
                                    <a:lnTo>
                                      <a:pt x="4" y="430"/>
                                    </a:lnTo>
                                    <a:lnTo>
                                      <a:pt x="12" y="415"/>
                                    </a:lnTo>
                                    <a:lnTo>
                                      <a:pt x="16" y="402"/>
                                    </a:lnTo>
                                    <a:lnTo>
                                      <a:pt x="24" y="390"/>
                                    </a:lnTo>
                                    <a:lnTo>
                                      <a:pt x="36" y="377"/>
                                    </a:lnTo>
                                    <a:lnTo>
                                      <a:pt x="45" y="365"/>
                                    </a:lnTo>
                                    <a:lnTo>
                                      <a:pt x="57" y="355"/>
                                    </a:lnTo>
                                    <a:lnTo>
                                      <a:pt x="69" y="345"/>
                                    </a:lnTo>
                                    <a:lnTo>
                                      <a:pt x="81" y="337"/>
                                    </a:lnTo>
                                    <a:lnTo>
                                      <a:pt x="97" y="332"/>
                                    </a:lnTo>
                                    <a:lnTo>
                                      <a:pt x="113" y="325"/>
                                    </a:lnTo>
                                    <a:lnTo>
                                      <a:pt x="125" y="322"/>
                                    </a:lnTo>
                                    <a:lnTo>
                                      <a:pt x="141" y="320"/>
                                    </a:lnTo>
                                    <a:lnTo>
                                      <a:pt x="157" y="320"/>
                                    </a:lnTo>
                                    <a:lnTo>
                                      <a:pt x="141" y="317"/>
                                    </a:lnTo>
                                    <a:lnTo>
                                      <a:pt x="125" y="314"/>
                                    </a:lnTo>
                                    <a:lnTo>
                                      <a:pt x="113" y="312"/>
                                    </a:lnTo>
                                    <a:lnTo>
                                      <a:pt x="97" y="307"/>
                                    </a:lnTo>
                                    <a:lnTo>
                                      <a:pt x="81" y="299"/>
                                    </a:lnTo>
                                    <a:lnTo>
                                      <a:pt x="69" y="292"/>
                                    </a:lnTo>
                                    <a:lnTo>
                                      <a:pt x="57" y="282"/>
                                    </a:lnTo>
                                    <a:lnTo>
                                      <a:pt x="45" y="272"/>
                                    </a:lnTo>
                                    <a:lnTo>
                                      <a:pt x="36" y="259"/>
                                    </a:lnTo>
                                    <a:lnTo>
                                      <a:pt x="24" y="249"/>
                                    </a:lnTo>
                                    <a:lnTo>
                                      <a:pt x="16" y="234"/>
                                    </a:lnTo>
                                    <a:lnTo>
                                      <a:pt x="12" y="222"/>
                                    </a:lnTo>
                                    <a:lnTo>
                                      <a:pt x="4" y="206"/>
                                    </a:lnTo>
                                    <a:lnTo>
                                      <a:pt x="0" y="191"/>
                                    </a:lnTo>
                                    <a:lnTo>
                                      <a:pt x="0" y="176"/>
                                    </a:lnTo>
                                    <a:lnTo>
                                      <a:pt x="0" y="159"/>
                                    </a:lnTo>
                                    <a:lnTo>
                                      <a:pt x="0" y="144"/>
                                    </a:lnTo>
                                    <a:lnTo>
                                      <a:pt x="0" y="126"/>
                                    </a:lnTo>
                                    <a:lnTo>
                                      <a:pt x="4" y="111"/>
                                    </a:lnTo>
                                    <a:lnTo>
                                      <a:pt x="12" y="96"/>
                                    </a:lnTo>
                                    <a:lnTo>
                                      <a:pt x="16" y="83"/>
                                    </a:lnTo>
                                    <a:lnTo>
                                      <a:pt x="24" y="71"/>
                                    </a:lnTo>
                                    <a:lnTo>
                                      <a:pt x="36" y="58"/>
                                    </a:lnTo>
                                    <a:lnTo>
                                      <a:pt x="45" y="46"/>
                                    </a:lnTo>
                                    <a:lnTo>
                                      <a:pt x="57" y="36"/>
                                    </a:lnTo>
                                    <a:lnTo>
                                      <a:pt x="69" y="26"/>
                                    </a:lnTo>
                                    <a:lnTo>
                                      <a:pt x="81" y="18"/>
                                    </a:lnTo>
                                    <a:lnTo>
                                      <a:pt x="97" y="13"/>
                                    </a:lnTo>
                                    <a:lnTo>
                                      <a:pt x="113" y="5"/>
                                    </a:lnTo>
                                    <a:lnTo>
                                      <a:pt x="125" y="3"/>
                                    </a:lnTo>
                                    <a:lnTo>
                                      <a:pt x="141" y="0"/>
                                    </a:lnTo>
                                    <a:lnTo>
                                      <a:pt x="157" y="0"/>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084" name="Line 293">
                                <a:extLst>
                                  <a:ext uri="{FF2B5EF4-FFF2-40B4-BE49-F238E27FC236}">
                                    <a16:creationId xmlns:a16="http://schemas.microsoft.com/office/drawing/2014/main" id="{3CF88993-1B9F-403B-A614-EF17831D474D}"/>
                                  </a:ext>
                                </a:extLst>
                              </p:cNvPr>
                              <p:cNvSpPr>
                                <a:spLocks noChangeShapeType="1"/>
                              </p:cNvSpPr>
                              <p:nvPr/>
                            </p:nvSpPr>
                            <p:spPr bwMode="auto">
                              <a:xfrm>
                                <a:off x="3290" y="3363"/>
                                <a:ext cx="0" cy="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85" name="Line 294">
                                <a:extLst>
                                  <a:ext uri="{FF2B5EF4-FFF2-40B4-BE49-F238E27FC236}">
                                    <a16:creationId xmlns:a16="http://schemas.microsoft.com/office/drawing/2014/main" id="{C10F8607-AFA5-48AF-B49C-5177205A74E8}"/>
                                  </a:ext>
                                </a:extLst>
                              </p:cNvPr>
                              <p:cNvSpPr>
                                <a:spLocks noChangeShapeType="1"/>
                              </p:cNvSpPr>
                              <p:nvPr/>
                            </p:nvSpPr>
                            <p:spPr bwMode="auto">
                              <a:xfrm>
                                <a:off x="3298" y="3366"/>
                                <a:ext cx="36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7078" name="Group 295">
                              <a:extLst>
                                <a:ext uri="{FF2B5EF4-FFF2-40B4-BE49-F238E27FC236}">
                                  <a16:creationId xmlns:a16="http://schemas.microsoft.com/office/drawing/2014/main" id="{9AC3C112-CD29-4C21-A584-9CC319AEB3DF}"/>
                                </a:ext>
                              </a:extLst>
                            </p:cNvPr>
                            <p:cNvGrpSpPr>
                              <a:grpSpLocks/>
                            </p:cNvGrpSpPr>
                            <p:nvPr/>
                          </p:nvGrpSpPr>
                          <p:grpSpPr bwMode="auto">
                            <a:xfrm>
                              <a:off x="3161" y="2840"/>
                              <a:ext cx="34" cy="2249"/>
                              <a:chOff x="3161" y="2840"/>
                              <a:chExt cx="34" cy="2249"/>
                            </a:xfrm>
                          </p:grpSpPr>
                          <p:sp>
                            <p:nvSpPr>
                              <p:cNvPr id="127079" name="Rectangle 296">
                                <a:extLst>
                                  <a:ext uri="{FF2B5EF4-FFF2-40B4-BE49-F238E27FC236}">
                                    <a16:creationId xmlns:a16="http://schemas.microsoft.com/office/drawing/2014/main" id="{91A1ECB9-EFD9-4E41-9A5D-41D3A49DFDEB}"/>
                                  </a:ext>
                                </a:extLst>
                              </p:cNvPr>
                              <p:cNvSpPr>
                                <a:spLocks noChangeArrowheads="1"/>
                              </p:cNvSpPr>
                              <p:nvPr/>
                            </p:nvSpPr>
                            <p:spPr bwMode="auto">
                              <a:xfrm>
                                <a:off x="3195" y="2840"/>
                                <a:ext cx="0"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zh-CN" altLang="zh-CN" sz="1000">
                                  <a:solidFill>
                                    <a:srgbClr val="40458C"/>
                                  </a:solidFill>
                                  <a:latin typeface="宋体" panose="02010600030101010101" pitchFamily="2" charset="-122"/>
                                </a:endParaRPr>
                              </a:p>
                            </p:txBody>
                          </p:sp>
                          <p:sp>
                            <p:nvSpPr>
                              <p:cNvPr id="127080" name="Rectangle 297">
                                <a:extLst>
                                  <a:ext uri="{FF2B5EF4-FFF2-40B4-BE49-F238E27FC236}">
                                    <a16:creationId xmlns:a16="http://schemas.microsoft.com/office/drawing/2014/main" id="{460DFEAE-E223-4DEC-886D-634A2B98CCFC}"/>
                                  </a:ext>
                                </a:extLst>
                              </p:cNvPr>
                              <p:cNvSpPr>
                                <a:spLocks noChangeArrowheads="1"/>
                              </p:cNvSpPr>
                              <p:nvPr/>
                            </p:nvSpPr>
                            <p:spPr bwMode="auto">
                              <a:xfrm>
                                <a:off x="3161" y="3876"/>
                                <a:ext cx="0"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zh-CN" altLang="zh-CN" sz="1000">
                                  <a:solidFill>
                                    <a:srgbClr val="40458C"/>
                                  </a:solidFill>
                                  <a:latin typeface="宋体" panose="02010600030101010101" pitchFamily="2" charset="-122"/>
                                </a:endParaRPr>
                              </a:p>
                            </p:txBody>
                          </p:sp>
                          <p:sp>
                            <p:nvSpPr>
                              <p:cNvPr id="127081" name="Rectangle 298">
                                <a:extLst>
                                  <a:ext uri="{FF2B5EF4-FFF2-40B4-BE49-F238E27FC236}">
                                    <a16:creationId xmlns:a16="http://schemas.microsoft.com/office/drawing/2014/main" id="{FA7F7424-C784-477D-BB24-834919D21A63}"/>
                                  </a:ext>
                                </a:extLst>
                              </p:cNvPr>
                              <p:cNvSpPr>
                                <a:spLocks noChangeArrowheads="1"/>
                              </p:cNvSpPr>
                              <p:nvPr/>
                            </p:nvSpPr>
                            <p:spPr bwMode="auto">
                              <a:xfrm>
                                <a:off x="3164" y="4792"/>
                                <a:ext cx="0"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endParaRPr kumimoji="0" lang="zh-CN" altLang="zh-CN" sz="1000">
                                  <a:solidFill>
                                    <a:srgbClr val="40458C"/>
                                  </a:solidFill>
                                  <a:latin typeface="宋体" panose="02010600030101010101" pitchFamily="2" charset="-122"/>
                                </a:endParaRPr>
                              </a:p>
                            </p:txBody>
                          </p:sp>
                        </p:grpSp>
                      </p:grpSp>
                      <p:sp>
                        <p:nvSpPr>
                          <p:cNvPr id="127072" name="Rectangle 299">
                            <a:extLst>
                              <a:ext uri="{FF2B5EF4-FFF2-40B4-BE49-F238E27FC236}">
                                <a16:creationId xmlns:a16="http://schemas.microsoft.com/office/drawing/2014/main" id="{8A3876F1-BB82-41AD-971B-2AD5D675CD44}"/>
                              </a:ext>
                            </a:extLst>
                          </p:cNvPr>
                          <p:cNvSpPr>
                            <a:spLocks noChangeArrowheads="1"/>
                          </p:cNvSpPr>
                          <p:nvPr/>
                        </p:nvSpPr>
                        <p:spPr bwMode="auto">
                          <a:xfrm>
                            <a:off x="3300" y="5751"/>
                            <a:ext cx="4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VD1</a:t>
                            </a:r>
                            <a:endParaRPr kumimoji="0" lang="en-US" altLang="zh-CN" sz="1000">
                              <a:solidFill>
                                <a:srgbClr val="40458C"/>
                              </a:solidFill>
                              <a:latin typeface="宋体" panose="02010600030101010101" pitchFamily="2" charset="-122"/>
                            </a:endParaRPr>
                          </a:p>
                        </p:txBody>
                      </p:sp>
                      <p:sp>
                        <p:nvSpPr>
                          <p:cNvPr id="127073" name="Rectangle 300">
                            <a:extLst>
                              <a:ext uri="{FF2B5EF4-FFF2-40B4-BE49-F238E27FC236}">
                                <a16:creationId xmlns:a16="http://schemas.microsoft.com/office/drawing/2014/main" id="{46923FE0-93B2-4DDB-9ADC-8BE1ED22C2E4}"/>
                              </a:ext>
                            </a:extLst>
                          </p:cNvPr>
                          <p:cNvSpPr>
                            <a:spLocks noChangeArrowheads="1"/>
                          </p:cNvSpPr>
                          <p:nvPr/>
                        </p:nvSpPr>
                        <p:spPr bwMode="auto">
                          <a:xfrm>
                            <a:off x="3348" y="7396"/>
                            <a:ext cx="4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VD2</a:t>
                            </a:r>
                            <a:endParaRPr kumimoji="0" lang="en-US" altLang="zh-CN" sz="1000">
                              <a:solidFill>
                                <a:srgbClr val="40458C"/>
                              </a:solidFill>
                              <a:latin typeface="宋体" panose="02010600030101010101" pitchFamily="2" charset="-122"/>
                            </a:endParaRPr>
                          </a:p>
                        </p:txBody>
                      </p:sp>
                      <p:sp>
                        <p:nvSpPr>
                          <p:cNvPr id="127074" name="Line 301">
                            <a:extLst>
                              <a:ext uri="{FF2B5EF4-FFF2-40B4-BE49-F238E27FC236}">
                                <a16:creationId xmlns:a16="http://schemas.microsoft.com/office/drawing/2014/main" id="{F85E6525-810B-4B21-99F1-A8AC74D1176B}"/>
                              </a:ext>
                            </a:extLst>
                          </p:cNvPr>
                          <p:cNvSpPr>
                            <a:spLocks noChangeShapeType="1"/>
                          </p:cNvSpPr>
                          <p:nvPr/>
                        </p:nvSpPr>
                        <p:spPr bwMode="auto">
                          <a:xfrm flipH="1">
                            <a:off x="2962" y="7442"/>
                            <a:ext cx="16" cy="19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5" name="Line 302">
                            <a:extLst>
                              <a:ext uri="{FF2B5EF4-FFF2-40B4-BE49-F238E27FC236}">
                                <a16:creationId xmlns:a16="http://schemas.microsoft.com/office/drawing/2014/main" id="{03E9BD3E-6551-4944-AE00-2D53F7BB6242}"/>
                              </a:ext>
                            </a:extLst>
                          </p:cNvPr>
                          <p:cNvSpPr>
                            <a:spLocks noChangeShapeType="1"/>
                          </p:cNvSpPr>
                          <p:nvPr/>
                        </p:nvSpPr>
                        <p:spPr bwMode="auto">
                          <a:xfrm>
                            <a:off x="2355" y="7433"/>
                            <a:ext cx="61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6" name="Line 303">
                            <a:extLst>
                              <a:ext uri="{FF2B5EF4-FFF2-40B4-BE49-F238E27FC236}">
                                <a16:creationId xmlns:a16="http://schemas.microsoft.com/office/drawing/2014/main" id="{FA135B16-F5F1-4B3D-9D01-62F2AF52EEA6}"/>
                              </a:ext>
                            </a:extLst>
                          </p:cNvPr>
                          <p:cNvSpPr>
                            <a:spLocks noChangeShapeType="1"/>
                          </p:cNvSpPr>
                          <p:nvPr/>
                        </p:nvSpPr>
                        <p:spPr bwMode="auto">
                          <a:xfrm flipH="1">
                            <a:off x="2980" y="9294"/>
                            <a:ext cx="24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6999" name="Group 304">
                          <a:extLst>
                            <a:ext uri="{FF2B5EF4-FFF2-40B4-BE49-F238E27FC236}">
                              <a16:creationId xmlns:a16="http://schemas.microsoft.com/office/drawing/2014/main" id="{6DAD43CB-A700-473C-BF8F-5D962B3FDC5C}"/>
                            </a:ext>
                          </a:extLst>
                        </p:cNvPr>
                        <p:cNvGrpSpPr>
                          <a:grpSpLocks/>
                        </p:cNvGrpSpPr>
                        <p:nvPr/>
                      </p:nvGrpSpPr>
                      <p:grpSpPr bwMode="auto">
                        <a:xfrm>
                          <a:off x="4946" y="6738"/>
                          <a:ext cx="4610" cy="4197"/>
                          <a:chOff x="4946" y="6738"/>
                          <a:chExt cx="4610" cy="4197"/>
                        </a:xfrm>
                      </p:grpSpPr>
                      <p:grpSp>
                        <p:nvGrpSpPr>
                          <p:cNvPr id="127034" name="Group 305">
                            <a:extLst>
                              <a:ext uri="{FF2B5EF4-FFF2-40B4-BE49-F238E27FC236}">
                                <a16:creationId xmlns:a16="http://schemas.microsoft.com/office/drawing/2014/main" id="{103628A5-CDE6-48A8-A386-C65DA8FBEF75}"/>
                              </a:ext>
                            </a:extLst>
                          </p:cNvPr>
                          <p:cNvGrpSpPr>
                            <a:grpSpLocks/>
                          </p:cNvGrpSpPr>
                          <p:nvPr/>
                        </p:nvGrpSpPr>
                        <p:grpSpPr bwMode="auto">
                          <a:xfrm>
                            <a:off x="6008" y="6753"/>
                            <a:ext cx="1150" cy="2362"/>
                            <a:chOff x="7622" y="6567"/>
                            <a:chExt cx="1150" cy="2727"/>
                          </a:xfrm>
                        </p:grpSpPr>
                        <p:sp>
                          <p:nvSpPr>
                            <p:cNvPr id="127058" name="Line 306">
                              <a:extLst>
                                <a:ext uri="{FF2B5EF4-FFF2-40B4-BE49-F238E27FC236}">
                                  <a16:creationId xmlns:a16="http://schemas.microsoft.com/office/drawing/2014/main" id="{CD4CD072-1AC4-4EFA-AABA-AB309763916E}"/>
                                </a:ext>
                              </a:extLst>
                            </p:cNvPr>
                            <p:cNvSpPr>
                              <a:spLocks noChangeShapeType="1"/>
                            </p:cNvSpPr>
                            <p:nvPr/>
                          </p:nvSpPr>
                          <p:spPr bwMode="auto">
                            <a:xfrm>
                              <a:off x="8438" y="6567"/>
                              <a:ext cx="0" cy="21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7059" name="Group 307">
                              <a:extLst>
                                <a:ext uri="{FF2B5EF4-FFF2-40B4-BE49-F238E27FC236}">
                                  <a16:creationId xmlns:a16="http://schemas.microsoft.com/office/drawing/2014/main" id="{A7922606-10AE-4858-8FA3-2297B10D13AB}"/>
                                </a:ext>
                              </a:extLst>
                            </p:cNvPr>
                            <p:cNvGrpSpPr>
                              <a:grpSpLocks/>
                            </p:cNvGrpSpPr>
                            <p:nvPr/>
                          </p:nvGrpSpPr>
                          <p:grpSpPr bwMode="auto">
                            <a:xfrm>
                              <a:off x="8254" y="8724"/>
                              <a:ext cx="376" cy="117"/>
                              <a:chOff x="3214" y="13326"/>
                              <a:chExt cx="376" cy="117"/>
                            </a:xfrm>
                          </p:grpSpPr>
                          <p:sp>
                            <p:nvSpPr>
                              <p:cNvPr id="127066" name="Line 308">
                                <a:extLst>
                                  <a:ext uri="{FF2B5EF4-FFF2-40B4-BE49-F238E27FC236}">
                                    <a16:creationId xmlns:a16="http://schemas.microsoft.com/office/drawing/2014/main" id="{67D4B198-3A09-4504-8698-D8A0AC3A1F4B}"/>
                                  </a:ext>
                                </a:extLst>
                              </p:cNvPr>
                              <p:cNvSpPr>
                                <a:spLocks noChangeShapeType="1"/>
                              </p:cNvSpPr>
                              <p:nvPr/>
                            </p:nvSpPr>
                            <p:spPr bwMode="auto">
                              <a:xfrm>
                                <a:off x="3214" y="13326"/>
                                <a:ext cx="3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67" name="Line 309">
                                <a:extLst>
                                  <a:ext uri="{FF2B5EF4-FFF2-40B4-BE49-F238E27FC236}">
                                    <a16:creationId xmlns:a16="http://schemas.microsoft.com/office/drawing/2014/main" id="{852DA596-B01D-4E0F-B790-0CF0F0C9894A}"/>
                                  </a:ext>
                                </a:extLst>
                              </p:cNvPr>
                              <p:cNvSpPr>
                                <a:spLocks noChangeShapeType="1"/>
                              </p:cNvSpPr>
                              <p:nvPr/>
                            </p:nvSpPr>
                            <p:spPr bwMode="auto">
                              <a:xfrm>
                                <a:off x="3222" y="13443"/>
                                <a:ext cx="3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7060" name="Group 310">
                              <a:extLst>
                                <a:ext uri="{FF2B5EF4-FFF2-40B4-BE49-F238E27FC236}">
                                  <a16:creationId xmlns:a16="http://schemas.microsoft.com/office/drawing/2014/main" id="{4D1F9FEB-AF73-4385-B97D-64A6A095B3D2}"/>
                                </a:ext>
                              </a:extLst>
                            </p:cNvPr>
                            <p:cNvGrpSpPr>
                              <a:grpSpLocks/>
                            </p:cNvGrpSpPr>
                            <p:nvPr/>
                          </p:nvGrpSpPr>
                          <p:grpSpPr bwMode="auto">
                            <a:xfrm>
                              <a:off x="7622" y="6819"/>
                              <a:ext cx="1150" cy="2475"/>
                              <a:chOff x="7622" y="6819"/>
                              <a:chExt cx="1150" cy="2475"/>
                            </a:xfrm>
                          </p:grpSpPr>
                          <p:sp>
                            <p:nvSpPr>
                              <p:cNvPr id="127061" name="Rectangle 311">
                                <a:extLst>
                                  <a:ext uri="{FF2B5EF4-FFF2-40B4-BE49-F238E27FC236}">
                                    <a16:creationId xmlns:a16="http://schemas.microsoft.com/office/drawing/2014/main" id="{520A90FF-29AA-4704-9FF0-883100F6C42F}"/>
                                  </a:ext>
                                </a:extLst>
                              </p:cNvPr>
                              <p:cNvSpPr>
                                <a:spLocks noChangeArrowheads="1"/>
                              </p:cNvSpPr>
                              <p:nvPr/>
                            </p:nvSpPr>
                            <p:spPr bwMode="auto">
                              <a:xfrm>
                                <a:off x="7670" y="6819"/>
                                <a:ext cx="1054"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Re</a:t>
                                </a:r>
                              </a:p>
                            </p:txBody>
                          </p:sp>
                          <p:grpSp>
                            <p:nvGrpSpPr>
                              <p:cNvPr id="127062" name="Group 312">
                                <a:extLst>
                                  <a:ext uri="{FF2B5EF4-FFF2-40B4-BE49-F238E27FC236}">
                                    <a16:creationId xmlns:a16="http://schemas.microsoft.com/office/drawing/2014/main" id="{CDF05020-8249-4D46-B267-B952457C48DC}"/>
                                  </a:ext>
                                </a:extLst>
                              </p:cNvPr>
                              <p:cNvGrpSpPr>
                                <a:grpSpLocks/>
                              </p:cNvGrpSpPr>
                              <p:nvPr/>
                            </p:nvGrpSpPr>
                            <p:grpSpPr bwMode="auto">
                              <a:xfrm>
                                <a:off x="8154" y="7152"/>
                                <a:ext cx="618" cy="453"/>
                                <a:chOff x="3114" y="11754"/>
                                <a:chExt cx="618" cy="453"/>
                              </a:xfrm>
                            </p:grpSpPr>
                            <p:sp>
                              <p:nvSpPr>
                                <p:cNvPr id="127064" name="Rectangle 313">
                                  <a:extLst>
                                    <a:ext uri="{FF2B5EF4-FFF2-40B4-BE49-F238E27FC236}">
                                      <a16:creationId xmlns:a16="http://schemas.microsoft.com/office/drawing/2014/main" id="{411DA8FD-4A4D-4FE1-BA76-867B104AE79B}"/>
                                    </a:ext>
                                  </a:extLst>
                                </p:cNvPr>
                                <p:cNvSpPr>
                                  <a:spLocks noChangeArrowheads="1"/>
                                </p:cNvSpPr>
                                <p:nvPr/>
                              </p:nvSpPr>
                              <p:spPr bwMode="auto">
                                <a:xfrm>
                                  <a:off x="3314" y="11820"/>
                                  <a:ext cx="152" cy="354"/>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065" name="Line 314">
                                  <a:extLst>
                                    <a:ext uri="{FF2B5EF4-FFF2-40B4-BE49-F238E27FC236}">
                                      <a16:creationId xmlns:a16="http://schemas.microsoft.com/office/drawing/2014/main" id="{2A12E2C7-6375-4CB1-9E9F-9BE2286281A8}"/>
                                    </a:ext>
                                  </a:extLst>
                                </p:cNvPr>
                                <p:cNvSpPr>
                                  <a:spLocks noChangeShapeType="1"/>
                                </p:cNvSpPr>
                                <p:nvPr/>
                              </p:nvSpPr>
                              <p:spPr bwMode="auto">
                                <a:xfrm flipV="1">
                                  <a:off x="3114" y="11754"/>
                                  <a:ext cx="618" cy="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7063" name="Rectangle 315">
                                <a:extLst>
                                  <a:ext uri="{FF2B5EF4-FFF2-40B4-BE49-F238E27FC236}">
                                    <a16:creationId xmlns:a16="http://schemas.microsoft.com/office/drawing/2014/main" id="{D9CB3BC7-352C-4945-A9D4-81E6B9C78637}"/>
                                  </a:ext>
                                </a:extLst>
                              </p:cNvPr>
                              <p:cNvSpPr>
                                <a:spLocks noChangeArrowheads="1"/>
                              </p:cNvSpPr>
                              <p:nvPr/>
                            </p:nvSpPr>
                            <p:spPr bwMode="auto">
                              <a:xfrm>
                                <a:off x="7622" y="8478"/>
                                <a:ext cx="1054"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C</a:t>
                                </a:r>
                              </a:p>
                            </p:txBody>
                          </p:sp>
                        </p:grpSp>
                      </p:grpSp>
                      <p:grpSp>
                        <p:nvGrpSpPr>
                          <p:cNvPr id="127035" name="Group 316">
                            <a:extLst>
                              <a:ext uri="{FF2B5EF4-FFF2-40B4-BE49-F238E27FC236}">
                                <a16:creationId xmlns:a16="http://schemas.microsoft.com/office/drawing/2014/main" id="{A7CC58D5-CB1A-4CAE-A3BE-19597CEB173F}"/>
                              </a:ext>
                            </a:extLst>
                          </p:cNvPr>
                          <p:cNvGrpSpPr>
                            <a:grpSpLocks/>
                          </p:cNvGrpSpPr>
                          <p:nvPr/>
                        </p:nvGrpSpPr>
                        <p:grpSpPr bwMode="auto">
                          <a:xfrm>
                            <a:off x="6804" y="7492"/>
                            <a:ext cx="1598" cy="1248"/>
                            <a:chOff x="6804" y="7492"/>
                            <a:chExt cx="1598" cy="1248"/>
                          </a:xfrm>
                        </p:grpSpPr>
                        <p:sp>
                          <p:nvSpPr>
                            <p:cNvPr id="127049" name="Line 317">
                              <a:extLst>
                                <a:ext uri="{FF2B5EF4-FFF2-40B4-BE49-F238E27FC236}">
                                  <a16:creationId xmlns:a16="http://schemas.microsoft.com/office/drawing/2014/main" id="{063FDDF7-C6AD-4233-A00D-94A28F7F936D}"/>
                                </a:ext>
                              </a:extLst>
                            </p:cNvPr>
                            <p:cNvSpPr>
                              <a:spLocks noChangeShapeType="1"/>
                            </p:cNvSpPr>
                            <p:nvPr/>
                          </p:nvSpPr>
                          <p:spPr bwMode="auto">
                            <a:xfrm>
                              <a:off x="6804" y="7923"/>
                              <a:ext cx="6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7050" name="Group 318">
                              <a:extLst>
                                <a:ext uri="{FF2B5EF4-FFF2-40B4-BE49-F238E27FC236}">
                                  <a16:creationId xmlns:a16="http://schemas.microsoft.com/office/drawing/2014/main" id="{3702CD5C-3C11-413E-91D9-BB2088270BAA}"/>
                                </a:ext>
                              </a:extLst>
                            </p:cNvPr>
                            <p:cNvGrpSpPr>
                              <a:grpSpLocks/>
                            </p:cNvGrpSpPr>
                            <p:nvPr/>
                          </p:nvGrpSpPr>
                          <p:grpSpPr bwMode="auto">
                            <a:xfrm>
                              <a:off x="7308" y="7492"/>
                              <a:ext cx="1094" cy="1248"/>
                              <a:chOff x="5774" y="3515"/>
                              <a:chExt cx="1094" cy="1441"/>
                            </a:xfrm>
                          </p:grpSpPr>
                          <p:sp>
                            <p:nvSpPr>
                              <p:cNvPr id="127051" name="Line 319">
                                <a:extLst>
                                  <a:ext uri="{FF2B5EF4-FFF2-40B4-BE49-F238E27FC236}">
                                    <a16:creationId xmlns:a16="http://schemas.microsoft.com/office/drawing/2014/main" id="{9B4CAB36-FD2C-48D2-9C24-D96FF2B94981}"/>
                                  </a:ext>
                                </a:extLst>
                              </p:cNvPr>
                              <p:cNvSpPr>
                                <a:spLocks noChangeShapeType="1"/>
                              </p:cNvSpPr>
                              <p:nvPr/>
                            </p:nvSpPr>
                            <p:spPr bwMode="auto">
                              <a:xfrm>
                                <a:off x="6094" y="4020"/>
                                <a:ext cx="402" cy="2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7052" name="Line 320">
                                <a:extLst>
                                  <a:ext uri="{FF2B5EF4-FFF2-40B4-BE49-F238E27FC236}">
                                    <a16:creationId xmlns:a16="http://schemas.microsoft.com/office/drawing/2014/main" id="{49A297D7-4ACC-46AB-9CC7-76E4221FD6C2}"/>
                                  </a:ext>
                                </a:extLst>
                              </p:cNvPr>
                              <p:cNvSpPr>
                                <a:spLocks noChangeShapeType="1"/>
                              </p:cNvSpPr>
                              <p:nvPr/>
                            </p:nvSpPr>
                            <p:spPr bwMode="auto">
                              <a:xfrm>
                                <a:off x="6464" y="3783"/>
                                <a:ext cx="14" cy="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3" name="Line 321">
                                <a:extLst>
                                  <a:ext uri="{FF2B5EF4-FFF2-40B4-BE49-F238E27FC236}">
                                    <a16:creationId xmlns:a16="http://schemas.microsoft.com/office/drawing/2014/main" id="{882F4AE4-B889-42A9-A9B4-D87B68BDF3C7}"/>
                                  </a:ext>
                                </a:extLst>
                              </p:cNvPr>
                              <p:cNvSpPr>
                                <a:spLocks noChangeShapeType="1"/>
                              </p:cNvSpPr>
                              <p:nvPr/>
                            </p:nvSpPr>
                            <p:spPr bwMode="auto">
                              <a:xfrm>
                                <a:off x="6850" y="4470"/>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4" name="Line 322">
                                <a:extLst>
                                  <a:ext uri="{FF2B5EF4-FFF2-40B4-BE49-F238E27FC236}">
                                    <a16:creationId xmlns:a16="http://schemas.microsoft.com/office/drawing/2014/main" id="{FE40745B-C901-4B61-A871-992C18B09F20}"/>
                                  </a:ext>
                                </a:extLst>
                              </p:cNvPr>
                              <p:cNvSpPr>
                                <a:spLocks noChangeShapeType="1"/>
                              </p:cNvSpPr>
                              <p:nvPr/>
                            </p:nvSpPr>
                            <p:spPr bwMode="auto">
                              <a:xfrm>
                                <a:off x="6480" y="4470"/>
                                <a:ext cx="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5" name="Line 323">
                                <a:extLst>
                                  <a:ext uri="{FF2B5EF4-FFF2-40B4-BE49-F238E27FC236}">
                                    <a16:creationId xmlns:a16="http://schemas.microsoft.com/office/drawing/2014/main" id="{F21B7F85-4F4C-476C-96B8-1BB2F9B80240}"/>
                                  </a:ext>
                                </a:extLst>
                              </p:cNvPr>
                              <p:cNvSpPr>
                                <a:spLocks noChangeShapeType="1"/>
                              </p:cNvSpPr>
                              <p:nvPr/>
                            </p:nvSpPr>
                            <p:spPr bwMode="auto">
                              <a:xfrm flipV="1">
                                <a:off x="6868" y="3515"/>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6" name="Line 324">
                                <a:extLst>
                                  <a:ext uri="{FF2B5EF4-FFF2-40B4-BE49-F238E27FC236}">
                                    <a16:creationId xmlns:a16="http://schemas.microsoft.com/office/drawing/2014/main" id="{DA027DA7-3DAC-4214-8125-89D90D2D30EE}"/>
                                  </a:ext>
                                </a:extLst>
                              </p:cNvPr>
                              <p:cNvSpPr>
                                <a:spLocks noChangeShapeType="1"/>
                              </p:cNvSpPr>
                              <p:nvPr/>
                            </p:nvSpPr>
                            <p:spPr bwMode="auto">
                              <a:xfrm flipV="1">
                                <a:off x="6498" y="4001"/>
                                <a:ext cx="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7" name="Line 325">
                                <a:extLst>
                                  <a:ext uri="{FF2B5EF4-FFF2-40B4-BE49-F238E27FC236}">
                                    <a16:creationId xmlns:a16="http://schemas.microsoft.com/office/drawing/2014/main" id="{29F2C3AA-BCAC-49F4-A8D1-D897E4C7635C}"/>
                                  </a:ext>
                                </a:extLst>
                              </p:cNvPr>
                              <p:cNvSpPr>
                                <a:spLocks noChangeShapeType="1"/>
                              </p:cNvSpPr>
                              <p:nvPr/>
                            </p:nvSpPr>
                            <p:spPr bwMode="auto">
                              <a:xfrm rot="5400000">
                                <a:off x="5939" y="3846"/>
                                <a:ext cx="0" cy="3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27036" name="Line 326">
                            <a:extLst>
                              <a:ext uri="{FF2B5EF4-FFF2-40B4-BE49-F238E27FC236}">
                                <a16:creationId xmlns:a16="http://schemas.microsoft.com/office/drawing/2014/main" id="{CD77F8E4-FB77-4E07-B600-98EBD2420EE6}"/>
                              </a:ext>
                            </a:extLst>
                          </p:cNvPr>
                          <p:cNvSpPr>
                            <a:spLocks noChangeShapeType="1"/>
                          </p:cNvSpPr>
                          <p:nvPr/>
                        </p:nvSpPr>
                        <p:spPr bwMode="auto">
                          <a:xfrm>
                            <a:off x="4946" y="6753"/>
                            <a:ext cx="3450"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7037" name="Group 327">
                            <a:extLst>
                              <a:ext uri="{FF2B5EF4-FFF2-40B4-BE49-F238E27FC236}">
                                <a16:creationId xmlns:a16="http://schemas.microsoft.com/office/drawing/2014/main" id="{4AD7123C-1E78-46D2-87DD-AF9F805D2985}"/>
                              </a:ext>
                            </a:extLst>
                          </p:cNvPr>
                          <p:cNvGrpSpPr>
                            <a:grpSpLocks/>
                          </p:cNvGrpSpPr>
                          <p:nvPr/>
                        </p:nvGrpSpPr>
                        <p:grpSpPr bwMode="auto">
                          <a:xfrm>
                            <a:off x="8314" y="6738"/>
                            <a:ext cx="168" cy="754"/>
                            <a:chOff x="5006" y="11151"/>
                            <a:chExt cx="168" cy="870"/>
                          </a:xfrm>
                        </p:grpSpPr>
                        <p:sp>
                          <p:nvSpPr>
                            <p:cNvPr id="127047" name="Rectangle 328">
                              <a:extLst>
                                <a:ext uri="{FF2B5EF4-FFF2-40B4-BE49-F238E27FC236}">
                                  <a16:creationId xmlns:a16="http://schemas.microsoft.com/office/drawing/2014/main" id="{FCA197B3-02DD-41EA-B480-206DD711D9C7}"/>
                                </a:ext>
                              </a:extLst>
                            </p:cNvPr>
                            <p:cNvSpPr>
                              <a:spLocks noChangeArrowheads="1"/>
                            </p:cNvSpPr>
                            <p:nvPr/>
                          </p:nvSpPr>
                          <p:spPr bwMode="auto">
                            <a:xfrm>
                              <a:off x="5006" y="11619"/>
                              <a:ext cx="168" cy="402"/>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048" name="Line 329">
                              <a:extLst>
                                <a:ext uri="{FF2B5EF4-FFF2-40B4-BE49-F238E27FC236}">
                                  <a16:creationId xmlns:a16="http://schemas.microsoft.com/office/drawing/2014/main" id="{3DB19593-1090-4C5B-92FC-A4D0F4ECC230}"/>
                                </a:ext>
                              </a:extLst>
                            </p:cNvPr>
                            <p:cNvSpPr>
                              <a:spLocks noChangeShapeType="1"/>
                            </p:cNvSpPr>
                            <p:nvPr/>
                          </p:nvSpPr>
                          <p:spPr bwMode="auto">
                            <a:xfrm flipV="1">
                              <a:off x="5106" y="11151"/>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038" name="Rectangle 330">
                            <a:extLst>
                              <a:ext uri="{FF2B5EF4-FFF2-40B4-BE49-F238E27FC236}">
                                <a16:creationId xmlns:a16="http://schemas.microsoft.com/office/drawing/2014/main" id="{04348882-5CE8-4FA3-BE70-869A4E17CAEA}"/>
                              </a:ext>
                            </a:extLst>
                          </p:cNvPr>
                          <p:cNvSpPr>
                            <a:spLocks noChangeArrowheads="1"/>
                          </p:cNvSpPr>
                          <p:nvPr/>
                        </p:nvSpPr>
                        <p:spPr bwMode="auto">
                          <a:xfrm>
                            <a:off x="8502" y="7032"/>
                            <a:ext cx="1054"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R1</a:t>
                            </a:r>
                          </a:p>
                        </p:txBody>
                      </p:sp>
                      <p:grpSp>
                        <p:nvGrpSpPr>
                          <p:cNvPr id="127039" name="Group 331">
                            <a:extLst>
                              <a:ext uri="{FF2B5EF4-FFF2-40B4-BE49-F238E27FC236}">
                                <a16:creationId xmlns:a16="http://schemas.microsoft.com/office/drawing/2014/main" id="{68D0DE12-05E0-4D38-90B9-F68F1FFC0F13}"/>
                              </a:ext>
                            </a:extLst>
                          </p:cNvPr>
                          <p:cNvGrpSpPr>
                            <a:grpSpLocks/>
                          </p:cNvGrpSpPr>
                          <p:nvPr/>
                        </p:nvGrpSpPr>
                        <p:grpSpPr bwMode="auto">
                          <a:xfrm>
                            <a:off x="6984" y="8538"/>
                            <a:ext cx="2292" cy="2397"/>
                            <a:chOff x="6984" y="8538"/>
                            <a:chExt cx="2292" cy="2397"/>
                          </a:xfrm>
                        </p:grpSpPr>
                        <p:sp>
                          <p:nvSpPr>
                            <p:cNvPr id="127040" name="Line 332">
                              <a:extLst>
                                <a:ext uri="{FF2B5EF4-FFF2-40B4-BE49-F238E27FC236}">
                                  <a16:creationId xmlns:a16="http://schemas.microsoft.com/office/drawing/2014/main" id="{E63E803B-D43C-4CB2-97FC-96A12847DF42}"/>
                                </a:ext>
                              </a:extLst>
                            </p:cNvPr>
                            <p:cNvSpPr>
                              <a:spLocks noChangeShapeType="1"/>
                            </p:cNvSpPr>
                            <p:nvPr/>
                          </p:nvSpPr>
                          <p:spPr bwMode="auto">
                            <a:xfrm flipV="1">
                              <a:off x="6998" y="10131"/>
                              <a:ext cx="0" cy="8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41" name="Line 333">
                              <a:extLst>
                                <a:ext uri="{FF2B5EF4-FFF2-40B4-BE49-F238E27FC236}">
                                  <a16:creationId xmlns:a16="http://schemas.microsoft.com/office/drawing/2014/main" id="{FE267F65-BF49-4100-9962-398BE57C9B77}"/>
                                </a:ext>
                              </a:extLst>
                            </p:cNvPr>
                            <p:cNvSpPr>
                              <a:spLocks noChangeShapeType="1"/>
                            </p:cNvSpPr>
                            <p:nvPr/>
                          </p:nvSpPr>
                          <p:spPr bwMode="auto">
                            <a:xfrm flipV="1">
                              <a:off x="7970" y="10113"/>
                              <a:ext cx="0" cy="8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7042" name="Group 334">
                              <a:extLst>
                                <a:ext uri="{FF2B5EF4-FFF2-40B4-BE49-F238E27FC236}">
                                  <a16:creationId xmlns:a16="http://schemas.microsoft.com/office/drawing/2014/main" id="{4714CEE3-48BB-44F1-9DAE-5CED44552573}"/>
                                </a:ext>
                              </a:extLst>
                            </p:cNvPr>
                            <p:cNvGrpSpPr>
                              <a:grpSpLocks/>
                            </p:cNvGrpSpPr>
                            <p:nvPr/>
                          </p:nvGrpSpPr>
                          <p:grpSpPr bwMode="auto">
                            <a:xfrm>
                              <a:off x="6984" y="8538"/>
                              <a:ext cx="2292" cy="1590"/>
                              <a:chOff x="6984" y="8538"/>
                              <a:chExt cx="2292" cy="1590"/>
                            </a:xfrm>
                          </p:grpSpPr>
                          <p:sp>
                            <p:nvSpPr>
                              <p:cNvPr id="127043" name="Line 335">
                                <a:extLst>
                                  <a:ext uri="{FF2B5EF4-FFF2-40B4-BE49-F238E27FC236}">
                                    <a16:creationId xmlns:a16="http://schemas.microsoft.com/office/drawing/2014/main" id="{E8F8566C-B9B6-4205-9D3B-55C06B4FD2BB}"/>
                                  </a:ext>
                                </a:extLst>
                              </p:cNvPr>
                              <p:cNvSpPr>
                                <a:spLocks noChangeShapeType="1"/>
                              </p:cNvSpPr>
                              <p:nvPr/>
                            </p:nvSpPr>
                            <p:spPr bwMode="auto">
                              <a:xfrm flipV="1">
                                <a:off x="9190" y="8538"/>
                                <a:ext cx="0" cy="15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44" name="Line 336">
                                <a:extLst>
                                  <a:ext uri="{FF2B5EF4-FFF2-40B4-BE49-F238E27FC236}">
                                    <a16:creationId xmlns:a16="http://schemas.microsoft.com/office/drawing/2014/main" id="{335CBBE0-8CA5-40E2-B17F-D10083A5537A}"/>
                                  </a:ext>
                                </a:extLst>
                              </p:cNvPr>
                              <p:cNvSpPr>
                                <a:spLocks noChangeShapeType="1"/>
                              </p:cNvSpPr>
                              <p:nvPr/>
                            </p:nvSpPr>
                            <p:spPr bwMode="auto">
                              <a:xfrm>
                                <a:off x="6984" y="10113"/>
                                <a:ext cx="21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45" name="Line 337">
                                <a:extLst>
                                  <a:ext uri="{FF2B5EF4-FFF2-40B4-BE49-F238E27FC236}">
                                    <a16:creationId xmlns:a16="http://schemas.microsoft.com/office/drawing/2014/main" id="{6BDF8075-5C87-48E2-8A79-B4BDB63B0DF7}"/>
                                  </a:ext>
                                </a:extLst>
                              </p:cNvPr>
                              <p:cNvSpPr>
                                <a:spLocks noChangeShapeType="1"/>
                              </p:cNvSpPr>
                              <p:nvPr/>
                            </p:nvSpPr>
                            <p:spPr bwMode="auto">
                              <a:xfrm>
                                <a:off x="8388" y="8541"/>
                                <a:ext cx="8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46" name="Rectangle 338">
                                <a:extLst>
                                  <a:ext uri="{FF2B5EF4-FFF2-40B4-BE49-F238E27FC236}">
                                    <a16:creationId xmlns:a16="http://schemas.microsoft.com/office/drawing/2014/main" id="{51F42508-5F8D-4063-B6B9-BD45ED38D561}"/>
                                  </a:ext>
                                </a:extLst>
                              </p:cNvPr>
                              <p:cNvSpPr>
                                <a:spLocks noChangeArrowheads="1"/>
                              </p:cNvSpPr>
                              <p:nvPr/>
                            </p:nvSpPr>
                            <p:spPr bwMode="auto">
                              <a:xfrm>
                                <a:off x="9058" y="9210"/>
                                <a:ext cx="218" cy="28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nvGrpSpPr>
                        <p:cNvPr id="127000" name="Group 339">
                          <a:extLst>
                            <a:ext uri="{FF2B5EF4-FFF2-40B4-BE49-F238E27FC236}">
                              <a16:creationId xmlns:a16="http://schemas.microsoft.com/office/drawing/2014/main" id="{FC9CA555-44AD-4C51-9A02-6F0E23E2010A}"/>
                            </a:ext>
                          </a:extLst>
                        </p:cNvPr>
                        <p:cNvGrpSpPr>
                          <a:grpSpLocks/>
                        </p:cNvGrpSpPr>
                        <p:nvPr/>
                      </p:nvGrpSpPr>
                      <p:grpSpPr bwMode="auto">
                        <a:xfrm>
                          <a:off x="6061" y="10575"/>
                          <a:ext cx="3181" cy="2232"/>
                          <a:chOff x="6061" y="10575"/>
                          <a:chExt cx="3181" cy="2232"/>
                        </a:xfrm>
                      </p:grpSpPr>
                      <p:grpSp>
                        <p:nvGrpSpPr>
                          <p:cNvPr id="127001" name="Group 340">
                            <a:extLst>
                              <a:ext uri="{FF2B5EF4-FFF2-40B4-BE49-F238E27FC236}">
                                <a16:creationId xmlns:a16="http://schemas.microsoft.com/office/drawing/2014/main" id="{D5943F08-5391-418E-B0ED-D56060FF103F}"/>
                              </a:ext>
                            </a:extLst>
                          </p:cNvPr>
                          <p:cNvGrpSpPr>
                            <a:grpSpLocks/>
                          </p:cNvGrpSpPr>
                          <p:nvPr/>
                        </p:nvGrpSpPr>
                        <p:grpSpPr bwMode="auto">
                          <a:xfrm>
                            <a:off x="6596" y="10611"/>
                            <a:ext cx="2646" cy="2196"/>
                            <a:chOff x="6596" y="10611"/>
                            <a:chExt cx="2646" cy="2196"/>
                          </a:xfrm>
                        </p:grpSpPr>
                        <p:sp>
                          <p:nvSpPr>
                            <p:cNvPr id="127006" name="Line 341">
                              <a:extLst>
                                <a:ext uri="{FF2B5EF4-FFF2-40B4-BE49-F238E27FC236}">
                                  <a16:creationId xmlns:a16="http://schemas.microsoft.com/office/drawing/2014/main" id="{49C3CCC4-211F-4304-963F-C4973E184479}"/>
                                </a:ext>
                              </a:extLst>
                            </p:cNvPr>
                            <p:cNvSpPr>
                              <a:spLocks noChangeShapeType="1"/>
                            </p:cNvSpPr>
                            <p:nvPr/>
                          </p:nvSpPr>
                          <p:spPr bwMode="auto">
                            <a:xfrm>
                              <a:off x="9142" y="10650"/>
                              <a:ext cx="0" cy="21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7007" name="Group 342">
                              <a:extLst>
                                <a:ext uri="{FF2B5EF4-FFF2-40B4-BE49-F238E27FC236}">
                                  <a16:creationId xmlns:a16="http://schemas.microsoft.com/office/drawing/2014/main" id="{EBD82AB9-CFC1-45B9-A7E3-55F08DECA286}"/>
                                </a:ext>
                              </a:extLst>
                            </p:cNvPr>
                            <p:cNvGrpSpPr>
                              <a:grpSpLocks/>
                            </p:cNvGrpSpPr>
                            <p:nvPr/>
                          </p:nvGrpSpPr>
                          <p:grpSpPr bwMode="auto">
                            <a:xfrm rot="5400000" flipH="1" flipV="1">
                              <a:off x="6265" y="10951"/>
                              <a:ext cx="1063" cy="402"/>
                              <a:chOff x="7920" y="1185"/>
                              <a:chExt cx="1440" cy="498"/>
                            </a:xfrm>
                          </p:grpSpPr>
                          <p:sp>
                            <p:nvSpPr>
                              <p:cNvPr id="127028" name="Line 343">
                                <a:extLst>
                                  <a:ext uri="{FF2B5EF4-FFF2-40B4-BE49-F238E27FC236}">
                                    <a16:creationId xmlns:a16="http://schemas.microsoft.com/office/drawing/2014/main" id="{F6E11622-8C23-4EC3-8119-71A5C7A01728}"/>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29" name="Line 344">
                                <a:extLst>
                                  <a:ext uri="{FF2B5EF4-FFF2-40B4-BE49-F238E27FC236}">
                                    <a16:creationId xmlns:a16="http://schemas.microsoft.com/office/drawing/2014/main" id="{02CF26AE-117F-410E-9F1A-7A673842786A}"/>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30" name="Line 345">
                                <a:extLst>
                                  <a:ext uri="{FF2B5EF4-FFF2-40B4-BE49-F238E27FC236}">
                                    <a16:creationId xmlns:a16="http://schemas.microsoft.com/office/drawing/2014/main" id="{5F577AC5-58A8-49D6-ADD5-BCF9B9661D43}"/>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31" name="Line 346">
                                <a:extLst>
                                  <a:ext uri="{FF2B5EF4-FFF2-40B4-BE49-F238E27FC236}">
                                    <a16:creationId xmlns:a16="http://schemas.microsoft.com/office/drawing/2014/main" id="{B42F71BD-5C01-4D53-B4D3-2275AA5FAF59}"/>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32" name="Line 347">
                                <a:extLst>
                                  <a:ext uri="{FF2B5EF4-FFF2-40B4-BE49-F238E27FC236}">
                                    <a16:creationId xmlns:a16="http://schemas.microsoft.com/office/drawing/2014/main" id="{3B450437-BBA9-4BBE-B143-D104F3165CEF}"/>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33" name="Freeform 348">
                                <a:extLst>
                                  <a:ext uri="{FF2B5EF4-FFF2-40B4-BE49-F238E27FC236}">
                                    <a16:creationId xmlns:a16="http://schemas.microsoft.com/office/drawing/2014/main" id="{C4359A25-2587-48FE-8AAD-8F5370C566B0}"/>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7008" name="Group 349">
                              <a:extLst>
                                <a:ext uri="{FF2B5EF4-FFF2-40B4-BE49-F238E27FC236}">
                                  <a16:creationId xmlns:a16="http://schemas.microsoft.com/office/drawing/2014/main" id="{B23F00DF-FEAA-46C0-9FDC-FC4DD4AA2CB4}"/>
                                </a:ext>
                              </a:extLst>
                            </p:cNvPr>
                            <p:cNvGrpSpPr>
                              <a:grpSpLocks/>
                            </p:cNvGrpSpPr>
                            <p:nvPr/>
                          </p:nvGrpSpPr>
                          <p:grpSpPr bwMode="auto">
                            <a:xfrm rot="5400000" flipH="1" flipV="1">
                              <a:off x="7231" y="10942"/>
                              <a:ext cx="1063" cy="402"/>
                              <a:chOff x="7920" y="1185"/>
                              <a:chExt cx="1440" cy="498"/>
                            </a:xfrm>
                          </p:grpSpPr>
                          <p:sp>
                            <p:nvSpPr>
                              <p:cNvPr id="127022" name="Line 350">
                                <a:extLst>
                                  <a:ext uri="{FF2B5EF4-FFF2-40B4-BE49-F238E27FC236}">
                                    <a16:creationId xmlns:a16="http://schemas.microsoft.com/office/drawing/2014/main" id="{9B044F59-5467-44EF-8BEF-730F45345664}"/>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23" name="Line 351">
                                <a:extLst>
                                  <a:ext uri="{FF2B5EF4-FFF2-40B4-BE49-F238E27FC236}">
                                    <a16:creationId xmlns:a16="http://schemas.microsoft.com/office/drawing/2014/main" id="{5E7B8DEB-82E8-4810-A841-F7E0BAA79F9D}"/>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24" name="Line 352">
                                <a:extLst>
                                  <a:ext uri="{FF2B5EF4-FFF2-40B4-BE49-F238E27FC236}">
                                    <a16:creationId xmlns:a16="http://schemas.microsoft.com/office/drawing/2014/main" id="{75799731-3F8C-4BD2-895C-FC358C77A49D}"/>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25" name="Line 353">
                                <a:extLst>
                                  <a:ext uri="{FF2B5EF4-FFF2-40B4-BE49-F238E27FC236}">
                                    <a16:creationId xmlns:a16="http://schemas.microsoft.com/office/drawing/2014/main" id="{1504F883-06A3-47EF-B497-D173697E12EC}"/>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26" name="Line 354">
                                <a:extLst>
                                  <a:ext uri="{FF2B5EF4-FFF2-40B4-BE49-F238E27FC236}">
                                    <a16:creationId xmlns:a16="http://schemas.microsoft.com/office/drawing/2014/main" id="{B237AEE4-73C2-4583-95FC-1BCCEF76C42B}"/>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27" name="Freeform 355">
                                <a:extLst>
                                  <a:ext uri="{FF2B5EF4-FFF2-40B4-BE49-F238E27FC236}">
                                    <a16:creationId xmlns:a16="http://schemas.microsoft.com/office/drawing/2014/main" id="{5234A744-161E-4B6A-84DA-A0C4AC206175}"/>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7009" name="Group 356">
                              <a:extLst>
                                <a:ext uri="{FF2B5EF4-FFF2-40B4-BE49-F238E27FC236}">
                                  <a16:creationId xmlns:a16="http://schemas.microsoft.com/office/drawing/2014/main" id="{0E58C299-C541-47A5-B11B-5BEF961E97C3}"/>
                                </a:ext>
                              </a:extLst>
                            </p:cNvPr>
                            <p:cNvGrpSpPr>
                              <a:grpSpLocks/>
                            </p:cNvGrpSpPr>
                            <p:nvPr/>
                          </p:nvGrpSpPr>
                          <p:grpSpPr bwMode="auto">
                            <a:xfrm>
                              <a:off x="6614" y="11787"/>
                              <a:ext cx="352" cy="819"/>
                              <a:chOff x="3098" y="12039"/>
                              <a:chExt cx="468" cy="1206"/>
                            </a:xfrm>
                          </p:grpSpPr>
                          <p:sp>
                            <p:nvSpPr>
                              <p:cNvPr id="127019" name="AutoShape 357">
                                <a:extLst>
                                  <a:ext uri="{FF2B5EF4-FFF2-40B4-BE49-F238E27FC236}">
                                    <a16:creationId xmlns:a16="http://schemas.microsoft.com/office/drawing/2014/main" id="{43FD6311-5E12-4D82-8B65-A5C8C258FF36}"/>
                                  </a:ext>
                                </a:extLst>
                              </p:cNvPr>
                              <p:cNvSpPr>
                                <a:spLocks noChangeArrowheads="1"/>
                              </p:cNvSpPr>
                              <p:nvPr/>
                            </p:nvSpPr>
                            <p:spPr bwMode="auto">
                              <a:xfrm flipH="1">
                                <a:off x="3130" y="12408"/>
                                <a:ext cx="436" cy="519"/>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020" name="Line 358">
                                <a:extLst>
                                  <a:ext uri="{FF2B5EF4-FFF2-40B4-BE49-F238E27FC236}">
                                    <a16:creationId xmlns:a16="http://schemas.microsoft.com/office/drawing/2014/main" id="{573137FC-598B-450E-9E38-C100F3EBD504}"/>
                                  </a:ext>
                                </a:extLst>
                              </p:cNvPr>
                              <p:cNvSpPr>
                                <a:spLocks noChangeShapeType="1"/>
                              </p:cNvSpPr>
                              <p:nvPr/>
                            </p:nvSpPr>
                            <p:spPr bwMode="auto">
                              <a:xfrm>
                                <a:off x="3098" y="12393"/>
                                <a:ext cx="4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21" name="Line 359">
                                <a:extLst>
                                  <a:ext uri="{FF2B5EF4-FFF2-40B4-BE49-F238E27FC236}">
                                    <a16:creationId xmlns:a16="http://schemas.microsoft.com/office/drawing/2014/main" id="{99761CD9-98D6-4F00-9725-E3200503B55E}"/>
                                  </a:ext>
                                </a:extLst>
                              </p:cNvPr>
                              <p:cNvSpPr>
                                <a:spLocks noChangeShapeType="1"/>
                              </p:cNvSpPr>
                              <p:nvPr/>
                            </p:nvSpPr>
                            <p:spPr bwMode="auto">
                              <a:xfrm flipV="1">
                                <a:off x="3348" y="12039"/>
                                <a:ext cx="0" cy="120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7010" name="Group 360">
                              <a:extLst>
                                <a:ext uri="{FF2B5EF4-FFF2-40B4-BE49-F238E27FC236}">
                                  <a16:creationId xmlns:a16="http://schemas.microsoft.com/office/drawing/2014/main" id="{3A732B66-57E1-4575-A722-FAFD9E48A4E7}"/>
                                </a:ext>
                              </a:extLst>
                            </p:cNvPr>
                            <p:cNvGrpSpPr>
                              <a:grpSpLocks/>
                            </p:cNvGrpSpPr>
                            <p:nvPr/>
                          </p:nvGrpSpPr>
                          <p:grpSpPr bwMode="auto">
                            <a:xfrm>
                              <a:off x="7588" y="11718"/>
                              <a:ext cx="352" cy="870"/>
                              <a:chOff x="3098" y="12039"/>
                              <a:chExt cx="468" cy="1206"/>
                            </a:xfrm>
                          </p:grpSpPr>
                          <p:sp>
                            <p:nvSpPr>
                              <p:cNvPr id="127016" name="AutoShape 361">
                                <a:extLst>
                                  <a:ext uri="{FF2B5EF4-FFF2-40B4-BE49-F238E27FC236}">
                                    <a16:creationId xmlns:a16="http://schemas.microsoft.com/office/drawing/2014/main" id="{027F9C7A-0645-4D6C-A70E-A8DB3C424E99}"/>
                                  </a:ext>
                                </a:extLst>
                              </p:cNvPr>
                              <p:cNvSpPr>
                                <a:spLocks noChangeArrowheads="1"/>
                              </p:cNvSpPr>
                              <p:nvPr/>
                            </p:nvSpPr>
                            <p:spPr bwMode="auto">
                              <a:xfrm flipH="1">
                                <a:off x="3130" y="12408"/>
                                <a:ext cx="436" cy="519"/>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7017" name="Line 362">
                                <a:extLst>
                                  <a:ext uri="{FF2B5EF4-FFF2-40B4-BE49-F238E27FC236}">
                                    <a16:creationId xmlns:a16="http://schemas.microsoft.com/office/drawing/2014/main" id="{64F1D70E-243E-4818-8AA5-6C8086739571}"/>
                                  </a:ext>
                                </a:extLst>
                              </p:cNvPr>
                              <p:cNvSpPr>
                                <a:spLocks noChangeShapeType="1"/>
                              </p:cNvSpPr>
                              <p:nvPr/>
                            </p:nvSpPr>
                            <p:spPr bwMode="auto">
                              <a:xfrm>
                                <a:off x="3098" y="12393"/>
                                <a:ext cx="4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8" name="Line 363">
                                <a:extLst>
                                  <a:ext uri="{FF2B5EF4-FFF2-40B4-BE49-F238E27FC236}">
                                    <a16:creationId xmlns:a16="http://schemas.microsoft.com/office/drawing/2014/main" id="{5A5D26CF-E37F-41CD-B354-9965301F7DC7}"/>
                                  </a:ext>
                                </a:extLst>
                              </p:cNvPr>
                              <p:cNvSpPr>
                                <a:spLocks noChangeShapeType="1"/>
                              </p:cNvSpPr>
                              <p:nvPr/>
                            </p:nvSpPr>
                            <p:spPr bwMode="auto">
                              <a:xfrm flipV="1">
                                <a:off x="3348" y="12039"/>
                                <a:ext cx="0" cy="120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011" name="Line 364">
                              <a:extLst>
                                <a:ext uri="{FF2B5EF4-FFF2-40B4-BE49-F238E27FC236}">
                                  <a16:creationId xmlns:a16="http://schemas.microsoft.com/office/drawing/2014/main" id="{3EBE3A91-2834-44D8-BEBB-04C400E49BFA}"/>
                                </a:ext>
                              </a:extLst>
                            </p:cNvPr>
                            <p:cNvSpPr>
                              <a:spLocks noChangeShapeType="1"/>
                            </p:cNvSpPr>
                            <p:nvPr/>
                          </p:nvSpPr>
                          <p:spPr bwMode="auto">
                            <a:xfrm flipH="1">
                              <a:off x="6798" y="10632"/>
                              <a:ext cx="0" cy="2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2" name="Line 365">
                              <a:extLst>
                                <a:ext uri="{FF2B5EF4-FFF2-40B4-BE49-F238E27FC236}">
                                  <a16:creationId xmlns:a16="http://schemas.microsoft.com/office/drawing/2014/main" id="{AE98F6E7-9AAA-4EAB-8A4F-4068F32D67A6}"/>
                                </a:ext>
                              </a:extLst>
                            </p:cNvPr>
                            <p:cNvSpPr>
                              <a:spLocks noChangeShapeType="1"/>
                            </p:cNvSpPr>
                            <p:nvPr/>
                          </p:nvSpPr>
                          <p:spPr bwMode="auto">
                            <a:xfrm flipH="1">
                              <a:off x="7766" y="10647"/>
                              <a:ext cx="2" cy="21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3" name="Line 366">
                              <a:extLst>
                                <a:ext uri="{FF2B5EF4-FFF2-40B4-BE49-F238E27FC236}">
                                  <a16:creationId xmlns:a16="http://schemas.microsoft.com/office/drawing/2014/main" id="{287A4C69-1FA4-4250-B6E4-5A5499565E99}"/>
                                </a:ext>
                              </a:extLst>
                            </p:cNvPr>
                            <p:cNvSpPr>
                              <a:spLocks noChangeShapeType="1"/>
                            </p:cNvSpPr>
                            <p:nvPr/>
                          </p:nvSpPr>
                          <p:spPr bwMode="auto">
                            <a:xfrm flipH="1">
                              <a:off x="6762" y="10650"/>
                              <a:ext cx="23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4" name="Line 367">
                              <a:extLst>
                                <a:ext uri="{FF2B5EF4-FFF2-40B4-BE49-F238E27FC236}">
                                  <a16:creationId xmlns:a16="http://schemas.microsoft.com/office/drawing/2014/main" id="{CFADC23E-733D-4DFE-A097-9A74BCA4102C}"/>
                                </a:ext>
                              </a:extLst>
                            </p:cNvPr>
                            <p:cNvSpPr>
                              <a:spLocks noChangeShapeType="1"/>
                            </p:cNvSpPr>
                            <p:nvPr/>
                          </p:nvSpPr>
                          <p:spPr bwMode="auto">
                            <a:xfrm flipH="1">
                              <a:off x="6796" y="12792"/>
                              <a:ext cx="2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5" name="Rectangle 368">
                              <a:extLst>
                                <a:ext uri="{FF2B5EF4-FFF2-40B4-BE49-F238E27FC236}">
                                  <a16:creationId xmlns:a16="http://schemas.microsoft.com/office/drawing/2014/main" id="{D372468D-3424-4738-ACE6-2701065E44BF}"/>
                                </a:ext>
                              </a:extLst>
                            </p:cNvPr>
                            <p:cNvSpPr>
                              <a:spLocks noChangeArrowheads="1"/>
                            </p:cNvSpPr>
                            <p:nvPr/>
                          </p:nvSpPr>
                          <p:spPr bwMode="auto">
                            <a:xfrm>
                              <a:off x="8992" y="11487"/>
                              <a:ext cx="250" cy="42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7002" name="Rectangle 369">
                            <a:extLst>
                              <a:ext uri="{FF2B5EF4-FFF2-40B4-BE49-F238E27FC236}">
                                <a16:creationId xmlns:a16="http://schemas.microsoft.com/office/drawing/2014/main" id="{EEF155CF-0F27-4AE4-AE85-E4999EF106A7}"/>
                              </a:ext>
                            </a:extLst>
                          </p:cNvPr>
                          <p:cNvSpPr>
                            <a:spLocks noChangeArrowheads="1"/>
                          </p:cNvSpPr>
                          <p:nvPr/>
                        </p:nvSpPr>
                        <p:spPr bwMode="auto">
                          <a:xfrm>
                            <a:off x="6078" y="10575"/>
                            <a:ext cx="4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VT1</a:t>
                            </a:r>
                            <a:endParaRPr kumimoji="0" lang="en-US" altLang="zh-CN" sz="1000">
                              <a:solidFill>
                                <a:srgbClr val="40458C"/>
                              </a:solidFill>
                              <a:latin typeface="宋体" panose="02010600030101010101" pitchFamily="2" charset="-122"/>
                            </a:endParaRPr>
                          </a:p>
                        </p:txBody>
                      </p:sp>
                      <p:sp>
                        <p:nvSpPr>
                          <p:cNvPr id="127003" name="Rectangle 370">
                            <a:extLst>
                              <a:ext uri="{FF2B5EF4-FFF2-40B4-BE49-F238E27FC236}">
                                <a16:creationId xmlns:a16="http://schemas.microsoft.com/office/drawing/2014/main" id="{068D8BDC-8CCE-4D8B-AA87-F5645014156E}"/>
                              </a:ext>
                            </a:extLst>
                          </p:cNvPr>
                          <p:cNvSpPr>
                            <a:spLocks noChangeArrowheads="1"/>
                          </p:cNvSpPr>
                          <p:nvPr/>
                        </p:nvSpPr>
                        <p:spPr bwMode="auto">
                          <a:xfrm>
                            <a:off x="8103" y="10640"/>
                            <a:ext cx="4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VT2</a:t>
                            </a:r>
                            <a:endParaRPr kumimoji="0" lang="en-US" altLang="zh-CN" sz="1000">
                              <a:solidFill>
                                <a:srgbClr val="40458C"/>
                              </a:solidFill>
                              <a:latin typeface="宋体" panose="02010600030101010101" pitchFamily="2" charset="-122"/>
                            </a:endParaRPr>
                          </a:p>
                        </p:txBody>
                      </p:sp>
                      <p:sp>
                        <p:nvSpPr>
                          <p:cNvPr id="127004" name="Rectangle 371">
                            <a:extLst>
                              <a:ext uri="{FF2B5EF4-FFF2-40B4-BE49-F238E27FC236}">
                                <a16:creationId xmlns:a16="http://schemas.microsoft.com/office/drawing/2014/main" id="{76BBF18B-0398-4C64-963B-BAD0FAA4EDAC}"/>
                              </a:ext>
                            </a:extLst>
                          </p:cNvPr>
                          <p:cNvSpPr>
                            <a:spLocks noChangeArrowheads="1"/>
                          </p:cNvSpPr>
                          <p:nvPr/>
                        </p:nvSpPr>
                        <p:spPr bwMode="auto">
                          <a:xfrm>
                            <a:off x="8186" y="12032"/>
                            <a:ext cx="4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VD4</a:t>
                            </a:r>
                            <a:endParaRPr kumimoji="0" lang="en-US" altLang="zh-CN" sz="1000">
                              <a:solidFill>
                                <a:srgbClr val="40458C"/>
                              </a:solidFill>
                              <a:latin typeface="宋体" panose="02010600030101010101" pitchFamily="2" charset="-122"/>
                            </a:endParaRPr>
                          </a:p>
                        </p:txBody>
                      </p:sp>
                      <p:sp>
                        <p:nvSpPr>
                          <p:cNvPr id="127005" name="Rectangle 372">
                            <a:extLst>
                              <a:ext uri="{FF2B5EF4-FFF2-40B4-BE49-F238E27FC236}">
                                <a16:creationId xmlns:a16="http://schemas.microsoft.com/office/drawing/2014/main" id="{778A8420-ACFB-4390-A35E-397B5FCEA781}"/>
                              </a:ext>
                            </a:extLst>
                          </p:cNvPr>
                          <p:cNvSpPr>
                            <a:spLocks noChangeArrowheads="1"/>
                          </p:cNvSpPr>
                          <p:nvPr/>
                        </p:nvSpPr>
                        <p:spPr bwMode="auto">
                          <a:xfrm>
                            <a:off x="6061" y="12132"/>
                            <a:ext cx="4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500">
                                <a:solidFill>
                                  <a:srgbClr val="000000"/>
                                </a:solidFill>
                                <a:latin typeface="宋体" panose="02010600030101010101" pitchFamily="2" charset="-122"/>
                              </a:rPr>
                              <a:t>VD5</a:t>
                            </a:r>
                            <a:endParaRPr kumimoji="0" lang="en-US" altLang="zh-CN" sz="1000">
                              <a:solidFill>
                                <a:srgbClr val="40458C"/>
                              </a:solidFill>
                              <a:latin typeface="宋体" panose="02010600030101010101" pitchFamily="2" charset="-122"/>
                            </a:endParaRPr>
                          </a:p>
                        </p:txBody>
                      </p:sp>
                    </p:grpSp>
                  </p:grpSp>
                  <p:sp>
                    <p:nvSpPr>
                      <p:cNvPr id="126994" name="Line 373">
                        <a:extLst>
                          <a:ext uri="{FF2B5EF4-FFF2-40B4-BE49-F238E27FC236}">
                            <a16:creationId xmlns:a16="http://schemas.microsoft.com/office/drawing/2014/main" id="{BEE38FDC-D3CA-4EC0-839D-8D84AC2763CE}"/>
                          </a:ext>
                        </a:extLst>
                      </p:cNvPr>
                      <p:cNvSpPr>
                        <a:spLocks noChangeShapeType="1"/>
                      </p:cNvSpPr>
                      <p:nvPr/>
                    </p:nvSpPr>
                    <p:spPr bwMode="auto">
                      <a:xfrm>
                        <a:off x="6792" y="8745"/>
                        <a:ext cx="0" cy="5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6991" name="Line 374">
                      <a:extLst>
                        <a:ext uri="{FF2B5EF4-FFF2-40B4-BE49-F238E27FC236}">
                          <a16:creationId xmlns:a16="http://schemas.microsoft.com/office/drawing/2014/main" id="{D1FD3F07-D93A-411D-AB97-7FD28DFC8D6B}"/>
                        </a:ext>
                      </a:extLst>
                    </p:cNvPr>
                    <p:cNvSpPr>
                      <a:spLocks noChangeShapeType="1"/>
                    </p:cNvSpPr>
                    <p:nvPr/>
                  </p:nvSpPr>
                  <p:spPr bwMode="auto">
                    <a:xfrm>
                      <a:off x="5500" y="7236"/>
                      <a:ext cx="82"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6989" name="Line 375">
                    <a:extLst>
                      <a:ext uri="{FF2B5EF4-FFF2-40B4-BE49-F238E27FC236}">
                        <a16:creationId xmlns:a16="http://schemas.microsoft.com/office/drawing/2014/main" id="{47952D1F-DD19-4D22-AAD5-8B3F72E0DA53}"/>
                      </a:ext>
                    </a:extLst>
                  </p:cNvPr>
                  <p:cNvSpPr>
                    <a:spLocks noChangeShapeType="1"/>
                  </p:cNvSpPr>
                  <p:nvPr/>
                </p:nvSpPr>
                <p:spPr bwMode="auto">
                  <a:xfrm flipV="1">
                    <a:off x="8570" y="9930"/>
                    <a:ext cx="2"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26984" name="Rectangle 376">
                <a:extLst>
                  <a:ext uri="{FF2B5EF4-FFF2-40B4-BE49-F238E27FC236}">
                    <a16:creationId xmlns:a16="http://schemas.microsoft.com/office/drawing/2014/main" id="{0FDFDF08-42E2-474B-A142-7BB660020EDF}"/>
                  </a:ext>
                </a:extLst>
              </p:cNvPr>
              <p:cNvSpPr>
                <a:spLocks noChangeArrowheads="1"/>
              </p:cNvSpPr>
              <p:nvPr/>
            </p:nvSpPr>
            <p:spPr bwMode="auto">
              <a:xfrm>
                <a:off x="4416" y="30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2000">
                    <a:solidFill>
                      <a:srgbClr val="040408"/>
                    </a:solidFill>
                  </a:rPr>
                  <a:t>负载</a:t>
                </a:r>
              </a:p>
            </p:txBody>
          </p:sp>
          <p:sp>
            <p:nvSpPr>
              <p:cNvPr id="126985" name="Rectangle 377">
                <a:extLst>
                  <a:ext uri="{FF2B5EF4-FFF2-40B4-BE49-F238E27FC236}">
                    <a16:creationId xmlns:a16="http://schemas.microsoft.com/office/drawing/2014/main" id="{268B6CD4-536D-46C9-990D-9467F4C4F027}"/>
                  </a:ext>
                </a:extLst>
              </p:cNvPr>
              <p:cNvSpPr>
                <a:spLocks noChangeArrowheads="1"/>
              </p:cNvSpPr>
              <p:nvPr/>
            </p:nvSpPr>
            <p:spPr bwMode="auto">
              <a:xfrm>
                <a:off x="4416" y="211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2000">
                    <a:solidFill>
                      <a:srgbClr val="040408"/>
                    </a:solidFill>
                    <a:latin typeface="宋体" panose="02010600030101010101" pitchFamily="2" charset="-122"/>
                  </a:rPr>
                  <a:t>R3</a:t>
                </a:r>
              </a:p>
            </p:txBody>
          </p:sp>
        </p:grpSp>
        <p:sp>
          <p:nvSpPr>
            <p:cNvPr id="126981" name="Rectangle 378">
              <a:extLst>
                <a:ext uri="{FF2B5EF4-FFF2-40B4-BE49-F238E27FC236}">
                  <a16:creationId xmlns:a16="http://schemas.microsoft.com/office/drawing/2014/main" id="{1061DDF0-D6AE-4846-8672-15FC7F5886CE}"/>
                </a:ext>
              </a:extLst>
            </p:cNvPr>
            <p:cNvSpPr>
              <a:spLocks noChangeArrowheads="1"/>
            </p:cNvSpPr>
            <p:nvPr/>
          </p:nvSpPr>
          <p:spPr bwMode="auto">
            <a:xfrm>
              <a:off x="8606" y="4605"/>
              <a:ext cx="184" cy="31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6982" name="Rectangle 379">
              <a:extLst>
                <a:ext uri="{FF2B5EF4-FFF2-40B4-BE49-F238E27FC236}">
                  <a16:creationId xmlns:a16="http://schemas.microsoft.com/office/drawing/2014/main" id="{055B5CF9-07BD-4177-AE6A-3B4B2EA442D5}"/>
                </a:ext>
              </a:extLst>
            </p:cNvPr>
            <p:cNvSpPr>
              <a:spLocks noChangeArrowheads="1"/>
            </p:cNvSpPr>
            <p:nvPr/>
          </p:nvSpPr>
          <p:spPr bwMode="auto">
            <a:xfrm>
              <a:off x="7600" y="4386"/>
              <a:ext cx="100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800">
                  <a:solidFill>
                    <a:srgbClr val="000000"/>
                  </a:solidFill>
                  <a:latin typeface="Times New Roman" panose="02020603050405020304" pitchFamily="18" charset="0"/>
                </a:rPr>
                <a:t>R2</a:t>
              </a:r>
              <a:endParaRPr kumimoji="0" lang="en-US" altLang="zh-CN" sz="1000">
                <a:latin typeface="Times New Roman" panose="02020603050405020304" pitchFamily="18" charset="0"/>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49AA2E29-D8BE-4200-B630-6EF89EEECCA7}"/>
              </a:ext>
            </a:extLst>
          </p:cNvPr>
          <p:cNvSpPr>
            <a:spLocks noGrp="1" noChangeArrowheads="1"/>
          </p:cNvSpPr>
          <p:nvPr>
            <p:ph type="title"/>
          </p:nvPr>
        </p:nvSpPr>
        <p:spPr>
          <a:xfrm>
            <a:off x="609600" y="457200"/>
            <a:ext cx="7772400" cy="762000"/>
          </a:xfrm>
        </p:spPr>
        <p:txBody>
          <a:bodyPr/>
          <a:lstStyle/>
          <a:p>
            <a:pPr algn="ctr" eaLnBrk="1" hangingPunct="1"/>
            <a:r>
              <a:rPr lang="zh-CN" altLang="en-US" sz="3600" b="1">
                <a:solidFill>
                  <a:srgbClr val="040408"/>
                </a:solidFill>
                <a:latin typeface="宋体" panose="02010600030101010101" pitchFamily="2" charset="-122"/>
              </a:rPr>
              <a:t>单结晶体管触发电路</a:t>
            </a:r>
            <a:r>
              <a:rPr lang="zh-CN" altLang="en-US" sz="3600">
                <a:solidFill>
                  <a:srgbClr val="040408"/>
                </a:solidFill>
              </a:rPr>
              <a:t> </a:t>
            </a:r>
            <a:r>
              <a:rPr lang="en-US" altLang="zh-CN" sz="3600">
                <a:solidFill>
                  <a:srgbClr val="040408"/>
                </a:solidFill>
              </a:rPr>
              <a:t>(</a:t>
            </a:r>
            <a:r>
              <a:rPr lang="zh-CN" altLang="en-US" sz="3600">
                <a:solidFill>
                  <a:srgbClr val="040408"/>
                </a:solidFill>
              </a:rPr>
              <a:t>二</a:t>
            </a:r>
            <a:r>
              <a:rPr lang="en-US" altLang="zh-CN" sz="3600">
                <a:solidFill>
                  <a:srgbClr val="040408"/>
                </a:solidFill>
              </a:rPr>
              <a:t>)</a:t>
            </a:r>
          </a:p>
        </p:txBody>
      </p:sp>
      <p:pic>
        <p:nvPicPr>
          <p:cNvPr id="128003" name="Picture 4">
            <a:extLst>
              <a:ext uri="{FF2B5EF4-FFF2-40B4-BE49-F238E27FC236}">
                <a16:creationId xmlns:a16="http://schemas.microsoft.com/office/drawing/2014/main" id="{30CA72D2-6907-4180-8B96-DDD9A01E1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80010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2E33E90-0EA5-4D59-99DF-7DF9909ED6AD}"/>
              </a:ext>
            </a:extLst>
          </p:cNvPr>
          <p:cNvSpPr>
            <a:spLocks noGrp="1" noChangeArrowheads="1"/>
          </p:cNvSpPr>
          <p:nvPr>
            <p:ph type="title"/>
          </p:nvPr>
        </p:nvSpPr>
        <p:spPr>
          <a:xfrm>
            <a:off x="609600" y="381000"/>
            <a:ext cx="7772400" cy="685800"/>
          </a:xfrm>
        </p:spPr>
        <p:txBody>
          <a:bodyPr/>
          <a:lstStyle/>
          <a:p>
            <a:pPr algn="ctr" eaLnBrk="1" hangingPunct="1"/>
            <a:r>
              <a:rPr lang="zh-CN" altLang="en-US" sz="3600" b="1">
                <a:solidFill>
                  <a:srgbClr val="040408"/>
                </a:solidFill>
              </a:rPr>
              <a:t>双向晶闸管</a:t>
            </a:r>
          </a:p>
        </p:txBody>
      </p:sp>
      <p:grpSp>
        <p:nvGrpSpPr>
          <p:cNvPr id="2" name="Group 11">
            <a:extLst>
              <a:ext uri="{FF2B5EF4-FFF2-40B4-BE49-F238E27FC236}">
                <a16:creationId xmlns:a16="http://schemas.microsoft.com/office/drawing/2014/main" id="{4FF92A77-D47E-4995-A6EF-D933B04ECC24}"/>
              </a:ext>
            </a:extLst>
          </p:cNvPr>
          <p:cNvGrpSpPr>
            <a:grpSpLocks/>
          </p:cNvGrpSpPr>
          <p:nvPr/>
        </p:nvGrpSpPr>
        <p:grpSpPr bwMode="auto">
          <a:xfrm>
            <a:off x="6019800" y="1371600"/>
            <a:ext cx="1778000" cy="936625"/>
            <a:chOff x="7794" y="1824"/>
            <a:chExt cx="2802" cy="1476"/>
          </a:xfrm>
        </p:grpSpPr>
        <p:sp>
          <p:nvSpPr>
            <p:cNvPr id="129134" name="Freeform 12">
              <a:extLst>
                <a:ext uri="{FF2B5EF4-FFF2-40B4-BE49-F238E27FC236}">
                  <a16:creationId xmlns:a16="http://schemas.microsoft.com/office/drawing/2014/main" id="{F9B921BC-A22F-4DA6-AC17-9FA1C8D20A06}"/>
                </a:ext>
              </a:extLst>
            </p:cNvPr>
            <p:cNvSpPr>
              <a:spLocks/>
            </p:cNvSpPr>
            <p:nvPr/>
          </p:nvSpPr>
          <p:spPr bwMode="auto">
            <a:xfrm>
              <a:off x="7794" y="2913"/>
              <a:ext cx="2802" cy="387"/>
            </a:xfrm>
            <a:custGeom>
              <a:avLst/>
              <a:gdLst>
                <a:gd name="T0" fmla="*/ 141 w 2802"/>
                <a:gd name="T1" fmla="*/ 387 h 387"/>
                <a:gd name="T2" fmla="*/ 377 w 2802"/>
                <a:gd name="T3" fmla="*/ 219 h 387"/>
                <a:gd name="T4" fmla="*/ 2403 w 2802"/>
                <a:gd name="T5" fmla="*/ 117 h 387"/>
                <a:gd name="T6" fmla="*/ 2771 w 2802"/>
                <a:gd name="T7" fmla="*/ 0 h 387"/>
                <a:gd name="T8" fmla="*/ 0 60000 65536"/>
                <a:gd name="T9" fmla="*/ 0 60000 65536"/>
                <a:gd name="T10" fmla="*/ 0 60000 65536"/>
                <a:gd name="T11" fmla="*/ 0 60000 65536"/>
                <a:gd name="T12" fmla="*/ 0 w 2802"/>
                <a:gd name="T13" fmla="*/ 0 h 387"/>
                <a:gd name="T14" fmla="*/ 2802 w 2802"/>
                <a:gd name="T15" fmla="*/ 387 h 387"/>
              </a:gdLst>
              <a:ahLst/>
              <a:cxnLst>
                <a:cxn ang="T8">
                  <a:pos x="T0" y="T1"/>
                </a:cxn>
                <a:cxn ang="T9">
                  <a:pos x="T2" y="T3"/>
                </a:cxn>
                <a:cxn ang="T10">
                  <a:pos x="T4" y="T5"/>
                </a:cxn>
                <a:cxn ang="T11">
                  <a:pos x="T6" y="T7"/>
                </a:cxn>
              </a:cxnLst>
              <a:rect l="T12" t="T13" r="T14" b="T15"/>
              <a:pathLst>
                <a:path w="2802" h="387">
                  <a:moveTo>
                    <a:pt x="141" y="387"/>
                  </a:moveTo>
                  <a:cubicBezTo>
                    <a:pt x="70" y="325"/>
                    <a:pt x="0" y="264"/>
                    <a:pt x="377" y="219"/>
                  </a:cubicBezTo>
                  <a:cubicBezTo>
                    <a:pt x="754" y="174"/>
                    <a:pt x="2004" y="153"/>
                    <a:pt x="2403" y="117"/>
                  </a:cubicBezTo>
                  <a:cubicBezTo>
                    <a:pt x="2802" y="81"/>
                    <a:pt x="2786" y="40"/>
                    <a:pt x="2771" y="0"/>
                  </a:cubicBezTo>
                </a:path>
              </a:pathLst>
            </a:custGeom>
            <a:noFill/>
            <a:ln w="28575">
              <a:solidFill>
                <a:srgbClr val="08C42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135" name="Line 13">
              <a:extLst>
                <a:ext uri="{FF2B5EF4-FFF2-40B4-BE49-F238E27FC236}">
                  <a16:creationId xmlns:a16="http://schemas.microsoft.com/office/drawing/2014/main" id="{B80626A7-9D77-4C90-9CF0-8584E9A3EDA9}"/>
                </a:ext>
              </a:extLst>
            </p:cNvPr>
            <p:cNvSpPr>
              <a:spLocks noChangeShapeType="1"/>
            </p:cNvSpPr>
            <p:nvPr/>
          </p:nvSpPr>
          <p:spPr bwMode="auto">
            <a:xfrm flipH="1">
              <a:off x="8288" y="2898"/>
              <a:ext cx="2244" cy="0"/>
            </a:xfrm>
            <a:prstGeom prst="line">
              <a:avLst/>
            </a:prstGeom>
            <a:noFill/>
            <a:ln w="28575">
              <a:solidFill>
                <a:srgbClr val="08C427"/>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36" name="Line 14">
              <a:extLst>
                <a:ext uri="{FF2B5EF4-FFF2-40B4-BE49-F238E27FC236}">
                  <a16:creationId xmlns:a16="http://schemas.microsoft.com/office/drawing/2014/main" id="{4789D861-EA41-47D7-B1BC-1E3D8E305EB9}"/>
                </a:ext>
              </a:extLst>
            </p:cNvPr>
            <p:cNvSpPr>
              <a:spLocks noChangeShapeType="1"/>
            </p:cNvSpPr>
            <p:nvPr/>
          </p:nvSpPr>
          <p:spPr bwMode="auto">
            <a:xfrm flipV="1">
              <a:off x="8304" y="1824"/>
              <a:ext cx="352" cy="1074"/>
            </a:xfrm>
            <a:prstGeom prst="line">
              <a:avLst/>
            </a:prstGeom>
            <a:noFill/>
            <a:ln w="28575">
              <a:solidFill>
                <a:srgbClr val="08C42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5">
            <a:extLst>
              <a:ext uri="{FF2B5EF4-FFF2-40B4-BE49-F238E27FC236}">
                <a16:creationId xmlns:a16="http://schemas.microsoft.com/office/drawing/2014/main" id="{2D45E0DD-AF09-4820-B45E-1D9542B28469}"/>
              </a:ext>
            </a:extLst>
          </p:cNvPr>
          <p:cNvGrpSpPr>
            <a:grpSpLocks/>
          </p:cNvGrpSpPr>
          <p:nvPr/>
        </p:nvGrpSpPr>
        <p:grpSpPr bwMode="auto">
          <a:xfrm flipH="1" flipV="1">
            <a:off x="4343400" y="2286000"/>
            <a:ext cx="1779588" cy="936625"/>
            <a:chOff x="7794" y="1824"/>
            <a:chExt cx="2802" cy="1476"/>
          </a:xfrm>
        </p:grpSpPr>
        <p:sp>
          <p:nvSpPr>
            <p:cNvPr id="129131" name="Freeform 16">
              <a:extLst>
                <a:ext uri="{FF2B5EF4-FFF2-40B4-BE49-F238E27FC236}">
                  <a16:creationId xmlns:a16="http://schemas.microsoft.com/office/drawing/2014/main" id="{20AB7AA6-6130-4A9A-B642-67961469A7CC}"/>
                </a:ext>
              </a:extLst>
            </p:cNvPr>
            <p:cNvSpPr>
              <a:spLocks/>
            </p:cNvSpPr>
            <p:nvPr/>
          </p:nvSpPr>
          <p:spPr bwMode="auto">
            <a:xfrm>
              <a:off x="7794" y="2913"/>
              <a:ext cx="2802" cy="387"/>
            </a:xfrm>
            <a:custGeom>
              <a:avLst/>
              <a:gdLst>
                <a:gd name="T0" fmla="*/ 141 w 2802"/>
                <a:gd name="T1" fmla="*/ 387 h 387"/>
                <a:gd name="T2" fmla="*/ 377 w 2802"/>
                <a:gd name="T3" fmla="*/ 219 h 387"/>
                <a:gd name="T4" fmla="*/ 2403 w 2802"/>
                <a:gd name="T5" fmla="*/ 117 h 387"/>
                <a:gd name="T6" fmla="*/ 2771 w 2802"/>
                <a:gd name="T7" fmla="*/ 0 h 387"/>
                <a:gd name="T8" fmla="*/ 0 60000 65536"/>
                <a:gd name="T9" fmla="*/ 0 60000 65536"/>
                <a:gd name="T10" fmla="*/ 0 60000 65536"/>
                <a:gd name="T11" fmla="*/ 0 60000 65536"/>
                <a:gd name="T12" fmla="*/ 0 w 2802"/>
                <a:gd name="T13" fmla="*/ 0 h 387"/>
                <a:gd name="T14" fmla="*/ 2802 w 2802"/>
                <a:gd name="T15" fmla="*/ 387 h 387"/>
              </a:gdLst>
              <a:ahLst/>
              <a:cxnLst>
                <a:cxn ang="T8">
                  <a:pos x="T0" y="T1"/>
                </a:cxn>
                <a:cxn ang="T9">
                  <a:pos x="T2" y="T3"/>
                </a:cxn>
                <a:cxn ang="T10">
                  <a:pos x="T4" y="T5"/>
                </a:cxn>
                <a:cxn ang="T11">
                  <a:pos x="T6" y="T7"/>
                </a:cxn>
              </a:cxnLst>
              <a:rect l="T12" t="T13" r="T14" b="T15"/>
              <a:pathLst>
                <a:path w="2802" h="387">
                  <a:moveTo>
                    <a:pt x="141" y="387"/>
                  </a:moveTo>
                  <a:cubicBezTo>
                    <a:pt x="70" y="325"/>
                    <a:pt x="0" y="264"/>
                    <a:pt x="377" y="219"/>
                  </a:cubicBezTo>
                  <a:cubicBezTo>
                    <a:pt x="754" y="174"/>
                    <a:pt x="2004" y="153"/>
                    <a:pt x="2403" y="117"/>
                  </a:cubicBezTo>
                  <a:cubicBezTo>
                    <a:pt x="2802" y="81"/>
                    <a:pt x="2786" y="40"/>
                    <a:pt x="2771" y="0"/>
                  </a:cubicBezTo>
                </a:path>
              </a:pathLst>
            </a:custGeom>
            <a:noFill/>
            <a:ln w="28575">
              <a:solidFill>
                <a:srgbClr val="FC0A0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132" name="Line 17">
              <a:extLst>
                <a:ext uri="{FF2B5EF4-FFF2-40B4-BE49-F238E27FC236}">
                  <a16:creationId xmlns:a16="http://schemas.microsoft.com/office/drawing/2014/main" id="{1B2834ED-48AC-4EE4-BA47-1BFF8A22A133}"/>
                </a:ext>
              </a:extLst>
            </p:cNvPr>
            <p:cNvSpPr>
              <a:spLocks noChangeShapeType="1"/>
            </p:cNvSpPr>
            <p:nvPr/>
          </p:nvSpPr>
          <p:spPr bwMode="auto">
            <a:xfrm flipH="1">
              <a:off x="8288" y="2898"/>
              <a:ext cx="2244" cy="0"/>
            </a:xfrm>
            <a:prstGeom prst="line">
              <a:avLst/>
            </a:prstGeom>
            <a:noFill/>
            <a:ln w="28575">
              <a:solidFill>
                <a:srgbClr val="FC0A0A"/>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33" name="Line 18">
              <a:extLst>
                <a:ext uri="{FF2B5EF4-FFF2-40B4-BE49-F238E27FC236}">
                  <a16:creationId xmlns:a16="http://schemas.microsoft.com/office/drawing/2014/main" id="{DEED1188-0A68-455A-A3F5-70D91BBF2E5D}"/>
                </a:ext>
              </a:extLst>
            </p:cNvPr>
            <p:cNvSpPr>
              <a:spLocks noChangeShapeType="1"/>
            </p:cNvSpPr>
            <p:nvPr/>
          </p:nvSpPr>
          <p:spPr bwMode="auto">
            <a:xfrm flipV="1">
              <a:off x="8304" y="1824"/>
              <a:ext cx="352" cy="1074"/>
            </a:xfrm>
            <a:prstGeom prst="line">
              <a:avLst/>
            </a:prstGeom>
            <a:noFill/>
            <a:ln w="28575">
              <a:solidFill>
                <a:srgbClr val="FC0A0A"/>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12">
            <a:extLst>
              <a:ext uri="{FF2B5EF4-FFF2-40B4-BE49-F238E27FC236}">
                <a16:creationId xmlns:a16="http://schemas.microsoft.com/office/drawing/2014/main" id="{87B95F76-0D9D-4326-B28E-1B9B78F47C53}"/>
              </a:ext>
            </a:extLst>
          </p:cNvPr>
          <p:cNvGrpSpPr>
            <a:grpSpLocks/>
          </p:cNvGrpSpPr>
          <p:nvPr/>
        </p:nvGrpSpPr>
        <p:grpSpPr bwMode="auto">
          <a:xfrm>
            <a:off x="1066800" y="1524000"/>
            <a:ext cx="1300163" cy="2057400"/>
            <a:chOff x="672" y="960"/>
            <a:chExt cx="819" cy="1296"/>
          </a:xfrm>
        </p:grpSpPr>
        <p:grpSp>
          <p:nvGrpSpPr>
            <p:cNvPr id="129108" name="Group 19">
              <a:extLst>
                <a:ext uri="{FF2B5EF4-FFF2-40B4-BE49-F238E27FC236}">
                  <a16:creationId xmlns:a16="http://schemas.microsoft.com/office/drawing/2014/main" id="{4E132AD7-560F-41AC-8989-495288511685}"/>
                </a:ext>
              </a:extLst>
            </p:cNvPr>
            <p:cNvGrpSpPr>
              <a:grpSpLocks/>
            </p:cNvGrpSpPr>
            <p:nvPr/>
          </p:nvGrpSpPr>
          <p:grpSpPr bwMode="auto">
            <a:xfrm>
              <a:off x="672" y="960"/>
              <a:ext cx="819" cy="899"/>
              <a:chOff x="1008" y="1056"/>
              <a:chExt cx="819" cy="899"/>
            </a:xfrm>
          </p:grpSpPr>
          <p:grpSp>
            <p:nvGrpSpPr>
              <p:cNvPr id="129110" name="Group 20">
                <a:extLst>
                  <a:ext uri="{FF2B5EF4-FFF2-40B4-BE49-F238E27FC236}">
                    <a16:creationId xmlns:a16="http://schemas.microsoft.com/office/drawing/2014/main" id="{743B5823-ED53-4302-9A39-66538BF176EA}"/>
                  </a:ext>
                </a:extLst>
              </p:cNvPr>
              <p:cNvGrpSpPr>
                <a:grpSpLocks/>
              </p:cNvGrpSpPr>
              <p:nvPr/>
            </p:nvGrpSpPr>
            <p:grpSpPr bwMode="auto">
              <a:xfrm>
                <a:off x="1008" y="1056"/>
                <a:ext cx="819" cy="899"/>
                <a:chOff x="2456" y="1638"/>
                <a:chExt cx="2046" cy="2127"/>
              </a:xfrm>
            </p:grpSpPr>
            <p:grpSp>
              <p:nvGrpSpPr>
                <p:cNvPr id="129112" name="Group 21">
                  <a:extLst>
                    <a:ext uri="{FF2B5EF4-FFF2-40B4-BE49-F238E27FC236}">
                      <a16:creationId xmlns:a16="http://schemas.microsoft.com/office/drawing/2014/main" id="{4EEDD34A-9B53-42D3-91CE-59CC358B5841}"/>
                    </a:ext>
                  </a:extLst>
                </p:cNvPr>
                <p:cNvGrpSpPr>
                  <a:grpSpLocks/>
                </p:cNvGrpSpPr>
                <p:nvPr/>
              </p:nvGrpSpPr>
              <p:grpSpPr bwMode="auto">
                <a:xfrm>
                  <a:off x="2930" y="2109"/>
                  <a:ext cx="1055" cy="1407"/>
                  <a:chOff x="2930" y="2109"/>
                  <a:chExt cx="1055" cy="1407"/>
                </a:xfrm>
              </p:grpSpPr>
              <p:grpSp>
                <p:nvGrpSpPr>
                  <p:cNvPr id="129116" name="Group 22">
                    <a:extLst>
                      <a:ext uri="{FF2B5EF4-FFF2-40B4-BE49-F238E27FC236}">
                        <a16:creationId xmlns:a16="http://schemas.microsoft.com/office/drawing/2014/main" id="{218FD9CF-1F64-4DCA-BBD5-272D569C72C9}"/>
                      </a:ext>
                    </a:extLst>
                  </p:cNvPr>
                  <p:cNvGrpSpPr>
                    <a:grpSpLocks/>
                  </p:cNvGrpSpPr>
                  <p:nvPr/>
                </p:nvGrpSpPr>
                <p:grpSpPr bwMode="auto">
                  <a:xfrm rot="5400000">
                    <a:off x="3006" y="2474"/>
                    <a:ext cx="518" cy="669"/>
                    <a:chOff x="8322" y="3819"/>
                    <a:chExt cx="518" cy="669"/>
                  </a:xfrm>
                </p:grpSpPr>
                <p:sp>
                  <p:nvSpPr>
                    <p:cNvPr id="129129" name="AutoShape 23">
                      <a:extLst>
                        <a:ext uri="{FF2B5EF4-FFF2-40B4-BE49-F238E27FC236}">
                          <a16:creationId xmlns:a16="http://schemas.microsoft.com/office/drawing/2014/main" id="{11AC3DCD-1CE3-4366-BF4C-F97FAE6C580E}"/>
                        </a:ext>
                      </a:extLst>
                    </p:cNvPr>
                    <p:cNvSpPr>
                      <a:spLocks noChangeArrowheads="1"/>
                    </p:cNvSpPr>
                    <p:nvPr/>
                  </p:nvSpPr>
                  <p:spPr bwMode="auto">
                    <a:xfrm rot="5400000">
                      <a:off x="8305" y="3920"/>
                      <a:ext cx="536" cy="501"/>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130" name="Line 24">
                      <a:extLst>
                        <a:ext uri="{FF2B5EF4-FFF2-40B4-BE49-F238E27FC236}">
                          <a16:creationId xmlns:a16="http://schemas.microsoft.com/office/drawing/2014/main" id="{F0BF81A2-5C48-4D52-B53A-45F38A4B80BA}"/>
                        </a:ext>
                      </a:extLst>
                    </p:cNvPr>
                    <p:cNvSpPr>
                      <a:spLocks noChangeShapeType="1"/>
                    </p:cNvSpPr>
                    <p:nvPr/>
                  </p:nvSpPr>
                  <p:spPr bwMode="auto">
                    <a:xfrm>
                      <a:off x="8840" y="3819"/>
                      <a:ext cx="0" cy="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9117" name="Group 25">
                    <a:extLst>
                      <a:ext uri="{FF2B5EF4-FFF2-40B4-BE49-F238E27FC236}">
                        <a16:creationId xmlns:a16="http://schemas.microsoft.com/office/drawing/2014/main" id="{9F46218A-2B23-46FB-8AFD-A7A317B3DCBC}"/>
                      </a:ext>
                    </a:extLst>
                  </p:cNvPr>
                  <p:cNvGrpSpPr>
                    <a:grpSpLocks/>
                  </p:cNvGrpSpPr>
                  <p:nvPr/>
                </p:nvGrpSpPr>
                <p:grpSpPr bwMode="auto">
                  <a:xfrm rot="16200000" flipV="1">
                    <a:off x="3392" y="2477"/>
                    <a:ext cx="518" cy="669"/>
                    <a:chOff x="8322" y="3819"/>
                    <a:chExt cx="518" cy="669"/>
                  </a:xfrm>
                </p:grpSpPr>
                <p:sp>
                  <p:nvSpPr>
                    <p:cNvPr id="129127" name="AutoShape 26">
                      <a:extLst>
                        <a:ext uri="{FF2B5EF4-FFF2-40B4-BE49-F238E27FC236}">
                          <a16:creationId xmlns:a16="http://schemas.microsoft.com/office/drawing/2014/main" id="{2BBD1019-1F34-4429-B42A-0BD3E6FCE15B}"/>
                        </a:ext>
                      </a:extLst>
                    </p:cNvPr>
                    <p:cNvSpPr>
                      <a:spLocks noChangeArrowheads="1"/>
                    </p:cNvSpPr>
                    <p:nvPr/>
                  </p:nvSpPr>
                  <p:spPr bwMode="auto">
                    <a:xfrm rot="5400000">
                      <a:off x="8305" y="3920"/>
                      <a:ext cx="536" cy="501"/>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128" name="Line 27">
                      <a:extLst>
                        <a:ext uri="{FF2B5EF4-FFF2-40B4-BE49-F238E27FC236}">
                          <a16:creationId xmlns:a16="http://schemas.microsoft.com/office/drawing/2014/main" id="{EA45B3EA-C850-4676-973A-B686C6EFDEEB}"/>
                        </a:ext>
                      </a:extLst>
                    </p:cNvPr>
                    <p:cNvSpPr>
                      <a:spLocks noChangeShapeType="1"/>
                    </p:cNvSpPr>
                    <p:nvPr/>
                  </p:nvSpPr>
                  <p:spPr bwMode="auto">
                    <a:xfrm>
                      <a:off x="8840" y="3819"/>
                      <a:ext cx="0" cy="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9118" name="Group 28">
                    <a:extLst>
                      <a:ext uri="{FF2B5EF4-FFF2-40B4-BE49-F238E27FC236}">
                        <a16:creationId xmlns:a16="http://schemas.microsoft.com/office/drawing/2014/main" id="{56933650-1FB3-40EE-B0EC-64DBA07ABF34}"/>
                      </a:ext>
                    </a:extLst>
                  </p:cNvPr>
                  <p:cNvGrpSpPr>
                    <a:grpSpLocks/>
                  </p:cNvGrpSpPr>
                  <p:nvPr/>
                </p:nvGrpSpPr>
                <p:grpSpPr bwMode="auto">
                  <a:xfrm>
                    <a:off x="3450" y="2109"/>
                    <a:ext cx="102" cy="471"/>
                    <a:chOff x="4604" y="3783"/>
                    <a:chExt cx="102" cy="471"/>
                  </a:xfrm>
                </p:grpSpPr>
                <p:sp>
                  <p:nvSpPr>
                    <p:cNvPr id="129125" name="Oval 29">
                      <a:extLst>
                        <a:ext uri="{FF2B5EF4-FFF2-40B4-BE49-F238E27FC236}">
                          <a16:creationId xmlns:a16="http://schemas.microsoft.com/office/drawing/2014/main" id="{7F5DF468-86D3-441D-9AFD-C09BEF222003}"/>
                        </a:ext>
                      </a:extLst>
                    </p:cNvPr>
                    <p:cNvSpPr>
                      <a:spLocks noChangeArrowheads="1"/>
                    </p:cNvSpPr>
                    <p:nvPr/>
                  </p:nvSpPr>
                  <p:spPr bwMode="auto">
                    <a:xfrm>
                      <a:off x="4604" y="3783"/>
                      <a:ext cx="102" cy="102"/>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126" name="Line 30">
                      <a:extLst>
                        <a:ext uri="{FF2B5EF4-FFF2-40B4-BE49-F238E27FC236}">
                          <a16:creationId xmlns:a16="http://schemas.microsoft.com/office/drawing/2014/main" id="{D4114796-07F0-4E07-BC24-36CBF129EDDF}"/>
                        </a:ext>
                      </a:extLst>
                    </p:cNvPr>
                    <p:cNvSpPr>
                      <a:spLocks noChangeShapeType="1"/>
                    </p:cNvSpPr>
                    <p:nvPr/>
                  </p:nvSpPr>
                  <p:spPr bwMode="auto">
                    <a:xfrm>
                      <a:off x="4654" y="3885"/>
                      <a:ext cx="0"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9119" name="Group 31">
                    <a:extLst>
                      <a:ext uri="{FF2B5EF4-FFF2-40B4-BE49-F238E27FC236}">
                        <a16:creationId xmlns:a16="http://schemas.microsoft.com/office/drawing/2014/main" id="{08C1B0D3-1C3C-4BB3-A5F5-53AC9F18A3DE}"/>
                      </a:ext>
                    </a:extLst>
                  </p:cNvPr>
                  <p:cNvGrpSpPr>
                    <a:grpSpLocks/>
                  </p:cNvGrpSpPr>
                  <p:nvPr/>
                </p:nvGrpSpPr>
                <p:grpSpPr bwMode="auto">
                  <a:xfrm>
                    <a:off x="2930" y="3045"/>
                    <a:ext cx="564" cy="471"/>
                    <a:chOff x="3584" y="3063"/>
                    <a:chExt cx="564" cy="471"/>
                  </a:xfrm>
                </p:grpSpPr>
                <p:grpSp>
                  <p:nvGrpSpPr>
                    <p:cNvPr id="129120" name="Group 32">
                      <a:extLst>
                        <a:ext uri="{FF2B5EF4-FFF2-40B4-BE49-F238E27FC236}">
                          <a16:creationId xmlns:a16="http://schemas.microsoft.com/office/drawing/2014/main" id="{5B97C483-C306-477B-ABCA-8E9A39FC5741}"/>
                        </a:ext>
                      </a:extLst>
                    </p:cNvPr>
                    <p:cNvGrpSpPr>
                      <a:grpSpLocks/>
                    </p:cNvGrpSpPr>
                    <p:nvPr/>
                  </p:nvGrpSpPr>
                  <p:grpSpPr bwMode="auto">
                    <a:xfrm flipV="1">
                      <a:off x="4046" y="3063"/>
                      <a:ext cx="102" cy="471"/>
                      <a:chOff x="4604" y="3783"/>
                      <a:chExt cx="102" cy="471"/>
                    </a:xfrm>
                  </p:grpSpPr>
                  <p:sp>
                    <p:nvSpPr>
                      <p:cNvPr id="129123" name="Oval 33">
                        <a:extLst>
                          <a:ext uri="{FF2B5EF4-FFF2-40B4-BE49-F238E27FC236}">
                            <a16:creationId xmlns:a16="http://schemas.microsoft.com/office/drawing/2014/main" id="{8E200461-E3AC-49D1-B86E-FF7343C571D2}"/>
                          </a:ext>
                        </a:extLst>
                      </p:cNvPr>
                      <p:cNvSpPr>
                        <a:spLocks noChangeArrowheads="1"/>
                      </p:cNvSpPr>
                      <p:nvPr/>
                    </p:nvSpPr>
                    <p:spPr bwMode="auto">
                      <a:xfrm>
                        <a:off x="4604" y="3783"/>
                        <a:ext cx="102" cy="102"/>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124" name="Line 34">
                        <a:extLst>
                          <a:ext uri="{FF2B5EF4-FFF2-40B4-BE49-F238E27FC236}">
                            <a16:creationId xmlns:a16="http://schemas.microsoft.com/office/drawing/2014/main" id="{F5289F62-3404-4A91-A363-962F863E2464}"/>
                          </a:ext>
                        </a:extLst>
                      </p:cNvPr>
                      <p:cNvSpPr>
                        <a:spLocks noChangeShapeType="1"/>
                      </p:cNvSpPr>
                      <p:nvPr/>
                    </p:nvSpPr>
                    <p:spPr bwMode="auto">
                      <a:xfrm>
                        <a:off x="4654" y="3885"/>
                        <a:ext cx="0"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121" name="Line 35">
                      <a:extLst>
                        <a:ext uri="{FF2B5EF4-FFF2-40B4-BE49-F238E27FC236}">
                          <a16:creationId xmlns:a16="http://schemas.microsoft.com/office/drawing/2014/main" id="{CE750217-AD24-418E-9F2F-D78F6BE6980B}"/>
                        </a:ext>
                      </a:extLst>
                    </p:cNvPr>
                    <p:cNvSpPr>
                      <a:spLocks noChangeShapeType="1"/>
                    </p:cNvSpPr>
                    <p:nvPr/>
                  </p:nvSpPr>
                  <p:spPr bwMode="auto">
                    <a:xfrm flipH="1">
                      <a:off x="3750" y="3066"/>
                      <a:ext cx="352" cy="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22" name="Line 36">
                      <a:extLst>
                        <a:ext uri="{FF2B5EF4-FFF2-40B4-BE49-F238E27FC236}">
                          <a16:creationId xmlns:a16="http://schemas.microsoft.com/office/drawing/2014/main" id="{66E7152C-DA3E-42BB-B7C3-3F6EC19D016C}"/>
                        </a:ext>
                      </a:extLst>
                    </p:cNvPr>
                    <p:cNvSpPr>
                      <a:spLocks noChangeShapeType="1"/>
                    </p:cNvSpPr>
                    <p:nvPr/>
                  </p:nvSpPr>
                  <p:spPr bwMode="auto">
                    <a:xfrm flipH="1">
                      <a:off x="3584" y="3381"/>
                      <a:ext cx="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29113" name="Rectangle 37">
                  <a:extLst>
                    <a:ext uri="{FF2B5EF4-FFF2-40B4-BE49-F238E27FC236}">
                      <a16:creationId xmlns:a16="http://schemas.microsoft.com/office/drawing/2014/main" id="{4E90D178-59A2-4AD1-836A-1FC5C1FD466D}"/>
                    </a:ext>
                  </a:extLst>
                </p:cNvPr>
                <p:cNvSpPr>
                  <a:spLocks noChangeArrowheads="1"/>
                </p:cNvSpPr>
                <p:nvPr/>
              </p:nvSpPr>
              <p:spPr bwMode="auto">
                <a:xfrm>
                  <a:off x="3632" y="1638"/>
                  <a:ext cx="854"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T1</a:t>
                  </a:r>
                </a:p>
              </p:txBody>
            </p:sp>
            <p:sp>
              <p:nvSpPr>
                <p:cNvPr id="129114" name="Rectangle 38">
                  <a:extLst>
                    <a:ext uri="{FF2B5EF4-FFF2-40B4-BE49-F238E27FC236}">
                      <a16:creationId xmlns:a16="http://schemas.microsoft.com/office/drawing/2014/main" id="{8EE316BB-B48A-47A7-8F6C-30BEE6843982}"/>
                    </a:ext>
                  </a:extLst>
                </p:cNvPr>
                <p:cNvSpPr>
                  <a:spLocks noChangeArrowheads="1"/>
                </p:cNvSpPr>
                <p:nvPr/>
              </p:nvSpPr>
              <p:spPr bwMode="auto">
                <a:xfrm>
                  <a:off x="3648" y="3078"/>
                  <a:ext cx="854"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T2</a:t>
                  </a:r>
                </a:p>
              </p:txBody>
            </p:sp>
            <p:sp>
              <p:nvSpPr>
                <p:cNvPr id="129115" name="Rectangle 39">
                  <a:extLst>
                    <a:ext uri="{FF2B5EF4-FFF2-40B4-BE49-F238E27FC236}">
                      <a16:creationId xmlns:a16="http://schemas.microsoft.com/office/drawing/2014/main" id="{6A465B38-9E01-4BC7-B47E-FC6D92A9D538}"/>
                    </a:ext>
                  </a:extLst>
                </p:cNvPr>
                <p:cNvSpPr>
                  <a:spLocks noChangeArrowheads="1"/>
                </p:cNvSpPr>
                <p:nvPr/>
              </p:nvSpPr>
              <p:spPr bwMode="auto">
                <a:xfrm>
                  <a:off x="2456" y="3078"/>
                  <a:ext cx="854"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G</a:t>
                  </a:r>
                </a:p>
              </p:txBody>
            </p:sp>
          </p:grpSp>
          <p:sp>
            <p:nvSpPr>
              <p:cNvPr id="129111" name="Oval 40">
                <a:extLst>
                  <a:ext uri="{FF2B5EF4-FFF2-40B4-BE49-F238E27FC236}">
                    <a16:creationId xmlns:a16="http://schemas.microsoft.com/office/drawing/2014/main" id="{2CBCC9D1-C8A0-4A3F-AD9B-76AB6EE8AE81}"/>
                  </a:ext>
                </a:extLst>
              </p:cNvPr>
              <p:cNvSpPr>
                <a:spLocks noChangeArrowheads="1"/>
              </p:cNvSpPr>
              <p:nvPr/>
            </p:nvSpPr>
            <p:spPr bwMode="auto">
              <a:xfrm>
                <a:off x="1152" y="1776"/>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9109" name="Rectangle 107">
              <a:extLst>
                <a:ext uri="{FF2B5EF4-FFF2-40B4-BE49-F238E27FC236}">
                  <a16:creationId xmlns:a16="http://schemas.microsoft.com/office/drawing/2014/main" id="{84BA391D-5CF5-4ECE-86A4-91CDECD75498}"/>
                </a:ext>
              </a:extLst>
            </p:cNvPr>
            <p:cNvSpPr>
              <a:spLocks noChangeArrowheads="1"/>
            </p:cNvSpPr>
            <p:nvPr/>
          </p:nvSpPr>
          <p:spPr bwMode="auto">
            <a:xfrm>
              <a:off x="720" y="1968"/>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040408"/>
                  </a:solidFill>
                </a:rPr>
                <a:t>电气符号</a:t>
              </a:r>
            </a:p>
          </p:txBody>
        </p:sp>
      </p:grpSp>
      <p:grpSp>
        <p:nvGrpSpPr>
          <p:cNvPr id="13" name="Group 113">
            <a:extLst>
              <a:ext uri="{FF2B5EF4-FFF2-40B4-BE49-F238E27FC236}">
                <a16:creationId xmlns:a16="http://schemas.microsoft.com/office/drawing/2014/main" id="{D7BBFC4B-346A-4DFB-A756-F0C8B48B1D7F}"/>
              </a:ext>
            </a:extLst>
          </p:cNvPr>
          <p:cNvGrpSpPr>
            <a:grpSpLocks/>
          </p:cNvGrpSpPr>
          <p:nvPr/>
        </p:nvGrpSpPr>
        <p:grpSpPr bwMode="auto">
          <a:xfrm>
            <a:off x="2590800" y="1371600"/>
            <a:ext cx="1425575" cy="2209800"/>
            <a:chOff x="1632" y="864"/>
            <a:chExt cx="898" cy="1392"/>
          </a:xfrm>
        </p:grpSpPr>
        <p:grpSp>
          <p:nvGrpSpPr>
            <p:cNvPr id="129078" name="Group 78">
              <a:extLst>
                <a:ext uri="{FF2B5EF4-FFF2-40B4-BE49-F238E27FC236}">
                  <a16:creationId xmlns:a16="http://schemas.microsoft.com/office/drawing/2014/main" id="{3C5C5852-7986-409B-919A-5321ACD20E2E}"/>
                </a:ext>
              </a:extLst>
            </p:cNvPr>
            <p:cNvGrpSpPr>
              <a:grpSpLocks/>
            </p:cNvGrpSpPr>
            <p:nvPr/>
          </p:nvGrpSpPr>
          <p:grpSpPr bwMode="auto">
            <a:xfrm>
              <a:off x="1632" y="864"/>
              <a:ext cx="898" cy="1085"/>
              <a:chOff x="6946" y="4578"/>
              <a:chExt cx="2244" cy="2712"/>
            </a:xfrm>
          </p:grpSpPr>
          <p:sp>
            <p:nvSpPr>
              <p:cNvPr id="129080" name="Line 79">
                <a:extLst>
                  <a:ext uri="{FF2B5EF4-FFF2-40B4-BE49-F238E27FC236}">
                    <a16:creationId xmlns:a16="http://schemas.microsoft.com/office/drawing/2014/main" id="{3AD65AA9-6318-4EC7-B3DB-20AA2ED58B80}"/>
                  </a:ext>
                </a:extLst>
              </p:cNvPr>
              <p:cNvSpPr>
                <a:spLocks noChangeShapeType="1"/>
              </p:cNvSpPr>
              <p:nvPr/>
            </p:nvSpPr>
            <p:spPr bwMode="auto">
              <a:xfrm>
                <a:off x="7602" y="5358"/>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9081" name="Group 80">
                <a:extLst>
                  <a:ext uri="{FF2B5EF4-FFF2-40B4-BE49-F238E27FC236}">
                    <a16:creationId xmlns:a16="http://schemas.microsoft.com/office/drawing/2014/main" id="{54139F34-B0D1-46C1-9FB0-A47C854DA392}"/>
                  </a:ext>
                </a:extLst>
              </p:cNvPr>
              <p:cNvGrpSpPr>
                <a:grpSpLocks/>
              </p:cNvGrpSpPr>
              <p:nvPr/>
            </p:nvGrpSpPr>
            <p:grpSpPr bwMode="auto">
              <a:xfrm>
                <a:off x="6946" y="4578"/>
                <a:ext cx="2244" cy="2712"/>
                <a:chOff x="6946" y="4578"/>
                <a:chExt cx="2244" cy="2712"/>
              </a:xfrm>
            </p:grpSpPr>
            <p:grpSp>
              <p:nvGrpSpPr>
                <p:cNvPr id="129082" name="Group 81">
                  <a:extLst>
                    <a:ext uri="{FF2B5EF4-FFF2-40B4-BE49-F238E27FC236}">
                      <a16:creationId xmlns:a16="http://schemas.microsoft.com/office/drawing/2014/main" id="{8457DD5E-3F3B-4786-A53D-2F08EDD49E78}"/>
                    </a:ext>
                  </a:extLst>
                </p:cNvPr>
                <p:cNvGrpSpPr>
                  <a:grpSpLocks/>
                </p:cNvGrpSpPr>
                <p:nvPr/>
              </p:nvGrpSpPr>
              <p:grpSpPr bwMode="auto">
                <a:xfrm>
                  <a:off x="7872" y="6471"/>
                  <a:ext cx="116" cy="569"/>
                  <a:chOff x="4188" y="4689"/>
                  <a:chExt cx="116" cy="569"/>
                </a:xfrm>
              </p:grpSpPr>
              <p:sp>
                <p:nvSpPr>
                  <p:cNvPr id="129106" name="Line 82">
                    <a:extLst>
                      <a:ext uri="{FF2B5EF4-FFF2-40B4-BE49-F238E27FC236}">
                        <a16:creationId xmlns:a16="http://schemas.microsoft.com/office/drawing/2014/main" id="{DCCE65B3-231C-447F-8873-A0AED39572C4}"/>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07" name="Oval 83">
                    <a:extLst>
                      <a:ext uri="{FF2B5EF4-FFF2-40B4-BE49-F238E27FC236}">
                        <a16:creationId xmlns:a16="http://schemas.microsoft.com/office/drawing/2014/main" id="{F90CA0BA-03B5-400B-95F7-9DA75FBC637B}"/>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9083" name="Group 84">
                  <a:extLst>
                    <a:ext uri="{FF2B5EF4-FFF2-40B4-BE49-F238E27FC236}">
                      <a16:creationId xmlns:a16="http://schemas.microsoft.com/office/drawing/2014/main" id="{AA311EAD-AE6D-489B-8C1E-E4D9F190B85E}"/>
                    </a:ext>
                  </a:extLst>
                </p:cNvPr>
                <p:cNvGrpSpPr>
                  <a:grpSpLocks/>
                </p:cNvGrpSpPr>
                <p:nvPr/>
              </p:nvGrpSpPr>
              <p:grpSpPr bwMode="auto">
                <a:xfrm rot="16200000" flipH="1">
                  <a:off x="7689" y="5707"/>
                  <a:ext cx="1064" cy="402"/>
                  <a:chOff x="7920" y="1185"/>
                  <a:chExt cx="1440" cy="498"/>
                </a:xfrm>
              </p:grpSpPr>
              <p:sp>
                <p:nvSpPr>
                  <p:cNvPr id="129100" name="Line 85">
                    <a:extLst>
                      <a:ext uri="{FF2B5EF4-FFF2-40B4-BE49-F238E27FC236}">
                        <a16:creationId xmlns:a16="http://schemas.microsoft.com/office/drawing/2014/main" id="{1D78E27E-BDB4-4E6D-A70B-DC42AC081621}"/>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01" name="Line 86">
                    <a:extLst>
                      <a:ext uri="{FF2B5EF4-FFF2-40B4-BE49-F238E27FC236}">
                        <a16:creationId xmlns:a16="http://schemas.microsoft.com/office/drawing/2014/main" id="{54FEF7D3-F904-492C-8B3B-82C8F7A5C038}"/>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02" name="Line 87">
                    <a:extLst>
                      <a:ext uri="{FF2B5EF4-FFF2-40B4-BE49-F238E27FC236}">
                        <a16:creationId xmlns:a16="http://schemas.microsoft.com/office/drawing/2014/main" id="{F996C742-370E-43D5-94E9-E60A47E82BE0}"/>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03" name="Line 88">
                    <a:extLst>
                      <a:ext uri="{FF2B5EF4-FFF2-40B4-BE49-F238E27FC236}">
                        <a16:creationId xmlns:a16="http://schemas.microsoft.com/office/drawing/2014/main" id="{0599A551-9539-48B3-815D-7146AA3394B6}"/>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04" name="Line 89">
                    <a:extLst>
                      <a:ext uri="{FF2B5EF4-FFF2-40B4-BE49-F238E27FC236}">
                        <a16:creationId xmlns:a16="http://schemas.microsoft.com/office/drawing/2014/main" id="{88FAF539-1F62-47A3-8D92-CB5871A6EA17}"/>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05" name="Freeform 90">
                    <a:extLst>
                      <a:ext uri="{FF2B5EF4-FFF2-40B4-BE49-F238E27FC236}">
                        <a16:creationId xmlns:a16="http://schemas.microsoft.com/office/drawing/2014/main" id="{62B2A2CB-853C-4CD0-A7DF-479DBE2AE026}"/>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9084" name="Group 91">
                  <a:extLst>
                    <a:ext uri="{FF2B5EF4-FFF2-40B4-BE49-F238E27FC236}">
                      <a16:creationId xmlns:a16="http://schemas.microsoft.com/office/drawing/2014/main" id="{29B83D2F-D0D3-4728-9034-AF535B7ED661}"/>
                    </a:ext>
                  </a:extLst>
                </p:cNvPr>
                <p:cNvGrpSpPr>
                  <a:grpSpLocks/>
                </p:cNvGrpSpPr>
                <p:nvPr/>
              </p:nvGrpSpPr>
              <p:grpSpPr bwMode="auto">
                <a:xfrm rot="16200000" flipV="1">
                  <a:off x="7071" y="5692"/>
                  <a:ext cx="1064" cy="402"/>
                  <a:chOff x="7920" y="1185"/>
                  <a:chExt cx="1440" cy="498"/>
                </a:xfrm>
              </p:grpSpPr>
              <p:sp>
                <p:nvSpPr>
                  <p:cNvPr id="129094" name="Line 92">
                    <a:extLst>
                      <a:ext uri="{FF2B5EF4-FFF2-40B4-BE49-F238E27FC236}">
                        <a16:creationId xmlns:a16="http://schemas.microsoft.com/office/drawing/2014/main" id="{9FEC1BA3-3558-42F3-BC8C-CAD865DBC4CE}"/>
                      </a:ext>
                    </a:extLst>
                  </p:cNvPr>
                  <p:cNvSpPr>
                    <a:spLocks noChangeShapeType="1"/>
                  </p:cNvSpPr>
                  <p:nvPr/>
                </p:nvSpPr>
                <p:spPr bwMode="auto">
                  <a:xfrm>
                    <a:off x="8457" y="1185"/>
                    <a:ext cx="2" cy="429"/>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95" name="Line 93">
                    <a:extLst>
                      <a:ext uri="{FF2B5EF4-FFF2-40B4-BE49-F238E27FC236}">
                        <a16:creationId xmlns:a16="http://schemas.microsoft.com/office/drawing/2014/main" id="{024418BB-6844-413F-8D02-C8E3F46591C3}"/>
                      </a:ext>
                    </a:extLst>
                  </p:cNvPr>
                  <p:cNvSpPr>
                    <a:spLocks noChangeShapeType="1"/>
                  </p:cNvSpPr>
                  <p:nvPr/>
                </p:nvSpPr>
                <p:spPr bwMode="auto">
                  <a:xfrm flipH="1" flipV="1">
                    <a:off x="7920" y="1440"/>
                    <a:ext cx="1440" cy="0"/>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96" name="Line 94">
                    <a:extLst>
                      <a:ext uri="{FF2B5EF4-FFF2-40B4-BE49-F238E27FC236}">
                        <a16:creationId xmlns:a16="http://schemas.microsoft.com/office/drawing/2014/main" id="{FA96642E-C8F8-42D3-A904-0FF13C5EF02D}"/>
                      </a:ext>
                    </a:extLst>
                  </p:cNvPr>
                  <p:cNvSpPr>
                    <a:spLocks noChangeShapeType="1"/>
                  </p:cNvSpPr>
                  <p:nvPr/>
                </p:nvSpPr>
                <p:spPr bwMode="auto">
                  <a:xfrm flipH="1" flipV="1">
                    <a:off x="8457" y="1185"/>
                    <a:ext cx="340" cy="232"/>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97" name="Line 95">
                    <a:extLst>
                      <a:ext uri="{FF2B5EF4-FFF2-40B4-BE49-F238E27FC236}">
                        <a16:creationId xmlns:a16="http://schemas.microsoft.com/office/drawing/2014/main" id="{505307D3-1FE7-4080-854B-8D6087D08296}"/>
                      </a:ext>
                    </a:extLst>
                  </p:cNvPr>
                  <p:cNvSpPr>
                    <a:spLocks noChangeShapeType="1"/>
                  </p:cNvSpPr>
                  <p:nvPr/>
                </p:nvSpPr>
                <p:spPr bwMode="auto">
                  <a:xfrm flipH="1">
                    <a:off x="8457" y="1417"/>
                    <a:ext cx="346" cy="197"/>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98" name="Line 96">
                    <a:extLst>
                      <a:ext uri="{FF2B5EF4-FFF2-40B4-BE49-F238E27FC236}">
                        <a16:creationId xmlns:a16="http://schemas.microsoft.com/office/drawing/2014/main" id="{7DD70FC8-8F73-4D00-B9B3-FAB09CC1895D}"/>
                      </a:ext>
                    </a:extLst>
                  </p:cNvPr>
                  <p:cNvSpPr>
                    <a:spLocks noChangeShapeType="1"/>
                  </p:cNvSpPr>
                  <p:nvPr/>
                </p:nvSpPr>
                <p:spPr bwMode="auto">
                  <a:xfrm>
                    <a:off x="8800" y="1185"/>
                    <a:ext cx="2" cy="441"/>
                  </a:xfrm>
                  <a:prstGeom prst="line">
                    <a:avLst/>
                  </a:prstGeom>
                  <a:noFill/>
                  <a:ln w="101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99" name="Freeform 97">
                    <a:extLst>
                      <a:ext uri="{FF2B5EF4-FFF2-40B4-BE49-F238E27FC236}">
                        <a16:creationId xmlns:a16="http://schemas.microsoft.com/office/drawing/2014/main" id="{716504A9-6783-4B3F-82DD-C3D989CA03B7}"/>
                      </a:ext>
                    </a:extLst>
                  </p:cNvPr>
                  <p:cNvSpPr>
                    <a:spLocks/>
                  </p:cNvSpPr>
                  <p:nvPr/>
                </p:nvSpPr>
                <p:spPr bwMode="auto">
                  <a:xfrm>
                    <a:off x="8800" y="1461"/>
                    <a:ext cx="127" cy="222"/>
                  </a:xfrm>
                  <a:custGeom>
                    <a:avLst/>
                    <a:gdLst>
                      <a:gd name="T0" fmla="*/ 0 w 137"/>
                      <a:gd name="T1" fmla="*/ 0 h 156"/>
                      <a:gd name="T2" fmla="*/ 137 w 137"/>
                      <a:gd name="T3" fmla="*/ 66 h 156"/>
                      <a:gd name="T4" fmla="*/ 137 w 137"/>
                      <a:gd name="T5" fmla="*/ 156 h 156"/>
                      <a:gd name="T6" fmla="*/ 0 60000 65536"/>
                      <a:gd name="T7" fmla="*/ 0 60000 65536"/>
                      <a:gd name="T8" fmla="*/ 0 60000 65536"/>
                      <a:gd name="T9" fmla="*/ 0 w 137"/>
                      <a:gd name="T10" fmla="*/ 0 h 156"/>
                      <a:gd name="T11" fmla="*/ 137 w 137"/>
                      <a:gd name="T12" fmla="*/ 156 h 156"/>
                    </a:gdLst>
                    <a:ahLst/>
                    <a:cxnLst>
                      <a:cxn ang="T6">
                        <a:pos x="T0" y="T1"/>
                      </a:cxn>
                      <a:cxn ang="T7">
                        <a:pos x="T2" y="T3"/>
                      </a:cxn>
                      <a:cxn ang="T8">
                        <a:pos x="T4" y="T5"/>
                      </a:cxn>
                    </a:cxnLst>
                    <a:rect l="T9" t="T10" r="T11" b="T12"/>
                    <a:pathLst>
                      <a:path w="137" h="156">
                        <a:moveTo>
                          <a:pt x="0" y="0"/>
                        </a:moveTo>
                        <a:lnTo>
                          <a:pt x="137" y="66"/>
                        </a:lnTo>
                        <a:lnTo>
                          <a:pt x="137" y="156"/>
                        </a:lnTo>
                      </a:path>
                    </a:pathLst>
                  </a:custGeom>
                  <a:noFill/>
                  <a:ln w="101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9085" name="Line 98">
                  <a:extLst>
                    <a:ext uri="{FF2B5EF4-FFF2-40B4-BE49-F238E27FC236}">
                      <a16:creationId xmlns:a16="http://schemas.microsoft.com/office/drawing/2014/main" id="{010F9386-9A3C-42A2-B483-7C51528D35DF}"/>
                    </a:ext>
                  </a:extLst>
                </p:cNvPr>
                <p:cNvSpPr>
                  <a:spLocks noChangeShapeType="1"/>
                </p:cNvSpPr>
                <p:nvPr/>
              </p:nvSpPr>
              <p:spPr bwMode="auto">
                <a:xfrm>
                  <a:off x="7608" y="6444"/>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9086" name="Group 99">
                  <a:extLst>
                    <a:ext uri="{FF2B5EF4-FFF2-40B4-BE49-F238E27FC236}">
                      <a16:creationId xmlns:a16="http://schemas.microsoft.com/office/drawing/2014/main" id="{5522AB8F-4696-455C-8997-01CC2D048A00}"/>
                    </a:ext>
                  </a:extLst>
                </p:cNvPr>
                <p:cNvGrpSpPr>
                  <a:grpSpLocks/>
                </p:cNvGrpSpPr>
                <p:nvPr/>
              </p:nvGrpSpPr>
              <p:grpSpPr bwMode="auto">
                <a:xfrm flipV="1">
                  <a:off x="7870" y="4797"/>
                  <a:ext cx="116" cy="569"/>
                  <a:chOff x="4188" y="4689"/>
                  <a:chExt cx="116" cy="569"/>
                </a:xfrm>
              </p:grpSpPr>
              <p:sp>
                <p:nvSpPr>
                  <p:cNvPr id="129092" name="Line 100">
                    <a:extLst>
                      <a:ext uri="{FF2B5EF4-FFF2-40B4-BE49-F238E27FC236}">
                        <a16:creationId xmlns:a16="http://schemas.microsoft.com/office/drawing/2014/main" id="{79353140-168A-4D04-AA76-E29DC76DCE9A}"/>
                      </a:ext>
                    </a:extLst>
                  </p:cNvPr>
                  <p:cNvSpPr>
                    <a:spLocks noChangeShapeType="1"/>
                  </p:cNvSpPr>
                  <p:nvPr/>
                </p:nvSpPr>
                <p:spPr bwMode="auto">
                  <a:xfrm>
                    <a:off x="4236" y="4689"/>
                    <a:ext cx="0" cy="4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93" name="Oval 101">
                    <a:extLst>
                      <a:ext uri="{FF2B5EF4-FFF2-40B4-BE49-F238E27FC236}">
                        <a16:creationId xmlns:a16="http://schemas.microsoft.com/office/drawing/2014/main" id="{E77A5960-39DD-4564-8A64-1A6C2BD12B88}"/>
                      </a:ext>
                    </a:extLst>
                  </p:cNvPr>
                  <p:cNvSpPr>
                    <a:spLocks noChangeArrowheads="1"/>
                  </p:cNvSpPr>
                  <p:nvPr/>
                </p:nvSpPr>
                <p:spPr bwMode="auto">
                  <a:xfrm>
                    <a:off x="4188" y="5142"/>
                    <a:ext cx="116" cy="116"/>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9087" name="Group 102">
                  <a:extLst>
                    <a:ext uri="{FF2B5EF4-FFF2-40B4-BE49-F238E27FC236}">
                      <a16:creationId xmlns:a16="http://schemas.microsoft.com/office/drawing/2014/main" id="{D320EE98-3D65-4502-B21E-FDBEACDB19AD}"/>
                    </a:ext>
                  </a:extLst>
                </p:cNvPr>
                <p:cNvGrpSpPr>
                  <a:grpSpLocks/>
                </p:cNvGrpSpPr>
                <p:nvPr/>
              </p:nvGrpSpPr>
              <p:grpSpPr bwMode="auto">
                <a:xfrm>
                  <a:off x="6946" y="4578"/>
                  <a:ext cx="2244" cy="2712"/>
                  <a:chOff x="6946" y="4578"/>
                  <a:chExt cx="2244" cy="2712"/>
                </a:xfrm>
              </p:grpSpPr>
              <p:sp>
                <p:nvSpPr>
                  <p:cNvPr id="129088" name="Rectangle 103">
                    <a:extLst>
                      <a:ext uri="{FF2B5EF4-FFF2-40B4-BE49-F238E27FC236}">
                        <a16:creationId xmlns:a16="http://schemas.microsoft.com/office/drawing/2014/main" id="{F49C9AA9-2A5B-4BBC-838A-72E7ECC12A96}"/>
                      </a:ext>
                    </a:extLst>
                  </p:cNvPr>
                  <p:cNvSpPr>
                    <a:spLocks noChangeArrowheads="1"/>
                  </p:cNvSpPr>
                  <p:nvPr/>
                </p:nvSpPr>
                <p:spPr bwMode="auto">
                  <a:xfrm>
                    <a:off x="8052" y="4578"/>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T1</a:t>
                    </a:r>
                  </a:p>
                </p:txBody>
              </p:sp>
              <p:sp>
                <p:nvSpPr>
                  <p:cNvPr id="129089" name="Rectangle 104">
                    <a:extLst>
                      <a:ext uri="{FF2B5EF4-FFF2-40B4-BE49-F238E27FC236}">
                        <a16:creationId xmlns:a16="http://schemas.microsoft.com/office/drawing/2014/main" id="{FF9470FA-3C52-47D5-A94B-5518BBB55D49}"/>
                      </a:ext>
                    </a:extLst>
                  </p:cNvPr>
                  <p:cNvSpPr>
                    <a:spLocks noChangeArrowheads="1"/>
                  </p:cNvSpPr>
                  <p:nvPr/>
                </p:nvSpPr>
                <p:spPr bwMode="auto">
                  <a:xfrm>
                    <a:off x="8050" y="6522"/>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T2</a:t>
                    </a:r>
                  </a:p>
                </p:txBody>
              </p:sp>
              <p:sp>
                <p:nvSpPr>
                  <p:cNvPr id="129090" name="Rectangle 105">
                    <a:extLst>
                      <a:ext uri="{FF2B5EF4-FFF2-40B4-BE49-F238E27FC236}">
                        <a16:creationId xmlns:a16="http://schemas.microsoft.com/office/drawing/2014/main" id="{1BEF344B-CFC1-42DE-86BA-868523F6D943}"/>
                      </a:ext>
                    </a:extLst>
                  </p:cNvPr>
                  <p:cNvSpPr>
                    <a:spLocks noChangeArrowheads="1"/>
                  </p:cNvSpPr>
                  <p:nvPr/>
                </p:nvSpPr>
                <p:spPr bwMode="auto">
                  <a:xfrm>
                    <a:off x="6946" y="5310"/>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G</a:t>
                    </a:r>
                  </a:p>
                </p:txBody>
              </p:sp>
              <p:sp>
                <p:nvSpPr>
                  <p:cNvPr id="129091" name="Rectangle 106">
                    <a:extLst>
                      <a:ext uri="{FF2B5EF4-FFF2-40B4-BE49-F238E27FC236}">
                        <a16:creationId xmlns:a16="http://schemas.microsoft.com/office/drawing/2014/main" id="{B792087F-5A67-47B9-AFE1-63D6A6923764}"/>
                      </a:ext>
                    </a:extLst>
                  </p:cNvPr>
                  <p:cNvSpPr>
                    <a:spLocks noChangeArrowheads="1"/>
                  </p:cNvSpPr>
                  <p:nvPr/>
                </p:nvSpPr>
                <p:spPr bwMode="auto">
                  <a:xfrm>
                    <a:off x="8352" y="5613"/>
                    <a:ext cx="83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G</a:t>
                    </a:r>
                  </a:p>
                </p:txBody>
              </p:sp>
            </p:grpSp>
          </p:grpSp>
        </p:grpSp>
        <p:sp>
          <p:nvSpPr>
            <p:cNvPr id="129079" name="Rectangle 108">
              <a:extLst>
                <a:ext uri="{FF2B5EF4-FFF2-40B4-BE49-F238E27FC236}">
                  <a16:creationId xmlns:a16="http://schemas.microsoft.com/office/drawing/2014/main" id="{CCB5E7EE-46DA-4037-97A0-77DDE7E4ED78}"/>
                </a:ext>
              </a:extLst>
            </p:cNvPr>
            <p:cNvSpPr>
              <a:spLocks noChangeArrowheads="1"/>
            </p:cNvSpPr>
            <p:nvPr/>
          </p:nvSpPr>
          <p:spPr bwMode="auto">
            <a:xfrm>
              <a:off x="1632" y="196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040408"/>
                  </a:solidFill>
                </a:rPr>
                <a:t>等效电路</a:t>
              </a:r>
            </a:p>
          </p:txBody>
        </p:sp>
      </p:grpSp>
      <p:grpSp>
        <p:nvGrpSpPr>
          <p:cNvPr id="21" name="Group 114">
            <a:extLst>
              <a:ext uri="{FF2B5EF4-FFF2-40B4-BE49-F238E27FC236}">
                <a16:creationId xmlns:a16="http://schemas.microsoft.com/office/drawing/2014/main" id="{2DAE266B-3C5C-4B44-92D3-B0D7A3B83DFA}"/>
              </a:ext>
            </a:extLst>
          </p:cNvPr>
          <p:cNvGrpSpPr>
            <a:grpSpLocks/>
          </p:cNvGrpSpPr>
          <p:nvPr/>
        </p:nvGrpSpPr>
        <p:grpSpPr bwMode="auto">
          <a:xfrm>
            <a:off x="4292600" y="1600200"/>
            <a:ext cx="3581400" cy="1905000"/>
            <a:chOff x="2704" y="1008"/>
            <a:chExt cx="2256" cy="1200"/>
          </a:xfrm>
        </p:grpSpPr>
        <p:grpSp>
          <p:nvGrpSpPr>
            <p:cNvPr id="129074" name="Group 8">
              <a:extLst>
                <a:ext uri="{FF2B5EF4-FFF2-40B4-BE49-F238E27FC236}">
                  <a16:creationId xmlns:a16="http://schemas.microsoft.com/office/drawing/2014/main" id="{A2CB5744-3105-4CB2-8DFD-0B82D247149E}"/>
                </a:ext>
              </a:extLst>
            </p:cNvPr>
            <p:cNvGrpSpPr>
              <a:grpSpLocks/>
            </p:cNvGrpSpPr>
            <p:nvPr/>
          </p:nvGrpSpPr>
          <p:grpSpPr bwMode="auto">
            <a:xfrm>
              <a:off x="2704" y="1008"/>
              <a:ext cx="2256" cy="931"/>
              <a:chOff x="5124" y="2160"/>
              <a:chExt cx="5642" cy="2328"/>
            </a:xfrm>
          </p:grpSpPr>
          <p:sp>
            <p:nvSpPr>
              <p:cNvPr id="129076" name="Line 9">
                <a:extLst>
                  <a:ext uri="{FF2B5EF4-FFF2-40B4-BE49-F238E27FC236}">
                    <a16:creationId xmlns:a16="http://schemas.microsoft.com/office/drawing/2014/main" id="{F4DDD123-7330-4B96-9282-A120630EBE8C}"/>
                  </a:ext>
                </a:extLst>
              </p:cNvPr>
              <p:cNvSpPr>
                <a:spLocks noChangeShapeType="1"/>
              </p:cNvSpPr>
              <p:nvPr/>
            </p:nvSpPr>
            <p:spPr bwMode="auto">
              <a:xfrm>
                <a:off x="5124" y="3282"/>
                <a:ext cx="564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9077" name="Line 10">
                <a:extLst>
                  <a:ext uri="{FF2B5EF4-FFF2-40B4-BE49-F238E27FC236}">
                    <a16:creationId xmlns:a16="http://schemas.microsoft.com/office/drawing/2014/main" id="{C50AE170-6450-45D2-9FB8-98059C153478}"/>
                  </a:ext>
                </a:extLst>
              </p:cNvPr>
              <p:cNvSpPr>
                <a:spLocks noChangeShapeType="1"/>
              </p:cNvSpPr>
              <p:nvPr/>
            </p:nvSpPr>
            <p:spPr bwMode="auto">
              <a:xfrm flipV="1">
                <a:off x="7902" y="2160"/>
                <a:ext cx="0" cy="232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9075" name="Rectangle 109">
              <a:extLst>
                <a:ext uri="{FF2B5EF4-FFF2-40B4-BE49-F238E27FC236}">
                  <a16:creationId xmlns:a16="http://schemas.microsoft.com/office/drawing/2014/main" id="{B62585F5-4E28-4717-B170-91C2F63744ED}"/>
                </a:ext>
              </a:extLst>
            </p:cNvPr>
            <p:cNvSpPr>
              <a:spLocks noChangeArrowheads="1"/>
            </p:cNvSpPr>
            <p:nvPr/>
          </p:nvSpPr>
          <p:spPr bwMode="auto">
            <a:xfrm>
              <a:off x="3456" y="192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040408"/>
                  </a:solidFill>
                </a:rPr>
                <a:t>特性曲线</a:t>
              </a:r>
            </a:p>
          </p:txBody>
        </p:sp>
      </p:grpSp>
      <p:grpSp>
        <p:nvGrpSpPr>
          <p:cNvPr id="23" name="Group 115">
            <a:extLst>
              <a:ext uri="{FF2B5EF4-FFF2-40B4-BE49-F238E27FC236}">
                <a16:creationId xmlns:a16="http://schemas.microsoft.com/office/drawing/2014/main" id="{9FDEB3DE-1EB6-4AFE-A107-A494A62BB575}"/>
              </a:ext>
            </a:extLst>
          </p:cNvPr>
          <p:cNvGrpSpPr>
            <a:grpSpLocks/>
          </p:cNvGrpSpPr>
          <p:nvPr/>
        </p:nvGrpSpPr>
        <p:grpSpPr bwMode="auto">
          <a:xfrm>
            <a:off x="1066800" y="3733800"/>
            <a:ext cx="2379663" cy="2514600"/>
            <a:chOff x="672" y="2352"/>
            <a:chExt cx="1499" cy="1584"/>
          </a:xfrm>
        </p:grpSpPr>
        <p:grpSp>
          <p:nvGrpSpPr>
            <p:cNvPr id="129037" name="Group 41">
              <a:extLst>
                <a:ext uri="{FF2B5EF4-FFF2-40B4-BE49-F238E27FC236}">
                  <a16:creationId xmlns:a16="http://schemas.microsoft.com/office/drawing/2014/main" id="{8767584B-50F5-45E5-B9E8-700AB6123F05}"/>
                </a:ext>
              </a:extLst>
            </p:cNvPr>
            <p:cNvGrpSpPr>
              <a:grpSpLocks/>
            </p:cNvGrpSpPr>
            <p:nvPr/>
          </p:nvGrpSpPr>
          <p:grpSpPr bwMode="auto">
            <a:xfrm>
              <a:off x="672" y="2352"/>
              <a:ext cx="1499" cy="1194"/>
              <a:chOff x="2110" y="3714"/>
              <a:chExt cx="3748" cy="2985"/>
            </a:xfrm>
          </p:grpSpPr>
          <p:grpSp>
            <p:nvGrpSpPr>
              <p:cNvPr id="129039" name="Group 42">
                <a:extLst>
                  <a:ext uri="{FF2B5EF4-FFF2-40B4-BE49-F238E27FC236}">
                    <a16:creationId xmlns:a16="http://schemas.microsoft.com/office/drawing/2014/main" id="{476644C6-57B5-49B8-8018-6449BFA77C05}"/>
                  </a:ext>
                </a:extLst>
              </p:cNvPr>
              <p:cNvGrpSpPr>
                <a:grpSpLocks/>
              </p:cNvGrpSpPr>
              <p:nvPr/>
            </p:nvGrpSpPr>
            <p:grpSpPr bwMode="auto">
              <a:xfrm>
                <a:off x="3812" y="3714"/>
                <a:ext cx="2046" cy="2127"/>
                <a:chOff x="2456" y="1638"/>
                <a:chExt cx="2046" cy="2127"/>
              </a:xfrm>
            </p:grpSpPr>
            <p:grpSp>
              <p:nvGrpSpPr>
                <p:cNvPr id="129055" name="Group 43">
                  <a:extLst>
                    <a:ext uri="{FF2B5EF4-FFF2-40B4-BE49-F238E27FC236}">
                      <a16:creationId xmlns:a16="http://schemas.microsoft.com/office/drawing/2014/main" id="{CF806AA6-D08A-486B-BD5D-0B9B4C454F30}"/>
                    </a:ext>
                  </a:extLst>
                </p:cNvPr>
                <p:cNvGrpSpPr>
                  <a:grpSpLocks/>
                </p:cNvGrpSpPr>
                <p:nvPr/>
              </p:nvGrpSpPr>
              <p:grpSpPr bwMode="auto">
                <a:xfrm>
                  <a:off x="2930" y="2109"/>
                  <a:ext cx="1055" cy="1407"/>
                  <a:chOff x="2930" y="2109"/>
                  <a:chExt cx="1055" cy="1407"/>
                </a:xfrm>
              </p:grpSpPr>
              <p:grpSp>
                <p:nvGrpSpPr>
                  <p:cNvPr id="129059" name="Group 44">
                    <a:extLst>
                      <a:ext uri="{FF2B5EF4-FFF2-40B4-BE49-F238E27FC236}">
                        <a16:creationId xmlns:a16="http://schemas.microsoft.com/office/drawing/2014/main" id="{F749C15F-80DA-4D2B-AA37-9573019E3C6E}"/>
                      </a:ext>
                    </a:extLst>
                  </p:cNvPr>
                  <p:cNvGrpSpPr>
                    <a:grpSpLocks/>
                  </p:cNvGrpSpPr>
                  <p:nvPr/>
                </p:nvGrpSpPr>
                <p:grpSpPr bwMode="auto">
                  <a:xfrm rot="5400000">
                    <a:off x="3006" y="2474"/>
                    <a:ext cx="518" cy="669"/>
                    <a:chOff x="8322" y="3819"/>
                    <a:chExt cx="518" cy="669"/>
                  </a:xfrm>
                </p:grpSpPr>
                <p:sp>
                  <p:nvSpPr>
                    <p:cNvPr id="129072" name="AutoShape 45">
                      <a:extLst>
                        <a:ext uri="{FF2B5EF4-FFF2-40B4-BE49-F238E27FC236}">
                          <a16:creationId xmlns:a16="http://schemas.microsoft.com/office/drawing/2014/main" id="{51CEF71E-FAA2-4D09-9AA7-1A8ED7304E2B}"/>
                        </a:ext>
                      </a:extLst>
                    </p:cNvPr>
                    <p:cNvSpPr>
                      <a:spLocks noChangeArrowheads="1"/>
                    </p:cNvSpPr>
                    <p:nvPr/>
                  </p:nvSpPr>
                  <p:spPr bwMode="auto">
                    <a:xfrm rot="5400000">
                      <a:off x="8305" y="3920"/>
                      <a:ext cx="536" cy="501"/>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073" name="Line 46">
                      <a:extLst>
                        <a:ext uri="{FF2B5EF4-FFF2-40B4-BE49-F238E27FC236}">
                          <a16:creationId xmlns:a16="http://schemas.microsoft.com/office/drawing/2014/main" id="{F7E1FD23-4721-448E-AF08-5CC35564448E}"/>
                        </a:ext>
                      </a:extLst>
                    </p:cNvPr>
                    <p:cNvSpPr>
                      <a:spLocks noChangeShapeType="1"/>
                    </p:cNvSpPr>
                    <p:nvPr/>
                  </p:nvSpPr>
                  <p:spPr bwMode="auto">
                    <a:xfrm>
                      <a:off x="8840" y="3819"/>
                      <a:ext cx="0" cy="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9060" name="Group 47">
                    <a:extLst>
                      <a:ext uri="{FF2B5EF4-FFF2-40B4-BE49-F238E27FC236}">
                        <a16:creationId xmlns:a16="http://schemas.microsoft.com/office/drawing/2014/main" id="{1ACEA5ED-AE01-467B-96EA-956831B909F5}"/>
                      </a:ext>
                    </a:extLst>
                  </p:cNvPr>
                  <p:cNvGrpSpPr>
                    <a:grpSpLocks/>
                  </p:cNvGrpSpPr>
                  <p:nvPr/>
                </p:nvGrpSpPr>
                <p:grpSpPr bwMode="auto">
                  <a:xfrm rot="16200000" flipV="1">
                    <a:off x="3392" y="2477"/>
                    <a:ext cx="518" cy="669"/>
                    <a:chOff x="8322" y="3819"/>
                    <a:chExt cx="518" cy="669"/>
                  </a:xfrm>
                </p:grpSpPr>
                <p:sp>
                  <p:nvSpPr>
                    <p:cNvPr id="129070" name="AutoShape 48">
                      <a:extLst>
                        <a:ext uri="{FF2B5EF4-FFF2-40B4-BE49-F238E27FC236}">
                          <a16:creationId xmlns:a16="http://schemas.microsoft.com/office/drawing/2014/main" id="{267AAEC5-949D-4FCD-BAF6-F74193C8E254}"/>
                        </a:ext>
                      </a:extLst>
                    </p:cNvPr>
                    <p:cNvSpPr>
                      <a:spLocks noChangeArrowheads="1"/>
                    </p:cNvSpPr>
                    <p:nvPr/>
                  </p:nvSpPr>
                  <p:spPr bwMode="auto">
                    <a:xfrm rot="5400000">
                      <a:off x="8305" y="3920"/>
                      <a:ext cx="536" cy="501"/>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071" name="Line 49">
                      <a:extLst>
                        <a:ext uri="{FF2B5EF4-FFF2-40B4-BE49-F238E27FC236}">
                          <a16:creationId xmlns:a16="http://schemas.microsoft.com/office/drawing/2014/main" id="{43AB08C5-FBAB-491F-BD86-70DAAC623955}"/>
                        </a:ext>
                      </a:extLst>
                    </p:cNvPr>
                    <p:cNvSpPr>
                      <a:spLocks noChangeShapeType="1"/>
                    </p:cNvSpPr>
                    <p:nvPr/>
                  </p:nvSpPr>
                  <p:spPr bwMode="auto">
                    <a:xfrm>
                      <a:off x="8840" y="3819"/>
                      <a:ext cx="0" cy="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9061" name="Group 50">
                    <a:extLst>
                      <a:ext uri="{FF2B5EF4-FFF2-40B4-BE49-F238E27FC236}">
                        <a16:creationId xmlns:a16="http://schemas.microsoft.com/office/drawing/2014/main" id="{CD5A9323-0F23-48CD-9BBC-8DEBE83CBDE7}"/>
                      </a:ext>
                    </a:extLst>
                  </p:cNvPr>
                  <p:cNvGrpSpPr>
                    <a:grpSpLocks/>
                  </p:cNvGrpSpPr>
                  <p:nvPr/>
                </p:nvGrpSpPr>
                <p:grpSpPr bwMode="auto">
                  <a:xfrm>
                    <a:off x="3450" y="2109"/>
                    <a:ext cx="102" cy="471"/>
                    <a:chOff x="4604" y="3783"/>
                    <a:chExt cx="102" cy="471"/>
                  </a:xfrm>
                </p:grpSpPr>
                <p:sp>
                  <p:nvSpPr>
                    <p:cNvPr id="129068" name="Oval 51">
                      <a:extLst>
                        <a:ext uri="{FF2B5EF4-FFF2-40B4-BE49-F238E27FC236}">
                          <a16:creationId xmlns:a16="http://schemas.microsoft.com/office/drawing/2014/main" id="{62EF6BC5-715B-485A-95A3-055C0511EE8E}"/>
                        </a:ext>
                      </a:extLst>
                    </p:cNvPr>
                    <p:cNvSpPr>
                      <a:spLocks noChangeArrowheads="1"/>
                    </p:cNvSpPr>
                    <p:nvPr/>
                  </p:nvSpPr>
                  <p:spPr bwMode="auto">
                    <a:xfrm>
                      <a:off x="4604" y="3783"/>
                      <a:ext cx="102" cy="102"/>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069" name="Line 52">
                      <a:extLst>
                        <a:ext uri="{FF2B5EF4-FFF2-40B4-BE49-F238E27FC236}">
                          <a16:creationId xmlns:a16="http://schemas.microsoft.com/office/drawing/2014/main" id="{4B167FE0-BB01-455C-9606-F7073EAF2888}"/>
                        </a:ext>
                      </a:extLst>
                    </p:cNvPr>
                    <p:cNvSpPr>
                      <a:spLocks noChangeShapeType="1"/>
                    </p:cNvSpPr>
                    <p:nvPr/>
                  </p:nvSpPr>
                  <p:spPr bwMode="auto">
                    <a:xfrm>
                      <a:off x="4654" y="3885"/>
                      <a:ext cx="0"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9062" name="Group 53">
                    <a:extLst>
                      <a:ext uri="{FF2B5EF4-FFF2-40B4-BE49-F238E27FC236}">
                        <a16:creationId xmlns:a16="http://schemas.microsoft.com/office/drawing/2014/main" id="{7326A669-8E8C-402C-97FC-73AECD90CBA8}"/>
                      </a:ext>
                    </a:extLst>
                  </p:cNvPr>
                  <p:cNvGrpSpPr>
                    <a:grpSpLocks/>
                  </p:cNvGrpSpPr>
                  <p:nvPr/>
                </p:nvGrpSpPr>
                <p:grpSpPr bwMode="auto">
                  <a:xfrm>
                    <a:off x="2930" y="3045"/>
                    <a:ext cx="564" cy="471"/>
                    <a:chOff x="3584" y="3063"/>
                    <a:chExt cx="564" cy="471"/>
                  </a:xfrm>
                </p:grpSpPr>
                <p:grpSp>
                  <p:nvGrpSpPr>
                    <p:cNvPr id="129063" name="Group 54">
                      <a:extLst>
                        <a:ext uri="{FF2B5EF4-FFF2-40B4-BE49-F238E27FC236}">
                          <a16:creationId xmlns:a16="http://schemas.microsoft.com/office/drawing/2014/main" id="{5F37AE93-C44B-45C4-AF12-457413FBD2D8}"/>
                        </a:ext>
                      </a:extLst>
                    </p:cNvPr>
                    <p:cNvGrpSpPr>
                      <a:grpSpLocks/>
                    </p:cNvGrpSpPr>
                    <p:nvPr/>
                  </p:nvGrpSpPr>
                  <p:grpSpPr bwMode="auto">
                    <a:xfrm flipV="1">
                      <a:off x="4046" y="3063"/>
                      <a:ext cx="102" cy="471"/>
                      <a:chOff x="4604" y="3783"/>
                      <a:chExt cx="102" cy="471"/>
                    </a:xfrm>
                  </p:grpSpPr>
                  <p:sp>
                    <p:nvSpPr>
                      <p:cNvPr id="129066" name="Oval 55">
                        <a:extLst>
                          <a:ext uri="{FF2B5EF4-FFF2-40B4-BE49-F238E27FC236}">
                            <a16:creationId xmlns:a16="http://schemas.microsoft.com/office/drawing/2014/main" id="{FB56F79E-4F26-48F7-8671-9A3F6889400F}"/>
                          </a:ext>
                        </a:extLst>
                      </p:cNvPr>
                      <p:cNvSpPr>
                        <a:spLocks noChangeArrowheads="1"/>
                      </p:cNvSpPr>
                      <p:nvPr/>
                    </p:nvSpPr>
                    <p:spPr bwMode="auto">
                      <a:xfrm>
                        <a:off x="4604" y="3783"/>
                        <a:ext cx="102" cy="102"/>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067" name="Line 56">
                        <a:extLst>
                          <a:ext uri="{FF2B5EF4-FFF2-40B4-BE49-F238E27FC236}">
                            <a16:creationId xmlns:a16="http://schemas.microsoft.com/office/drawing/2014/main" id="{4A72F96E-01AC-415B-8337-C7CD9194ACBF}"/>
                          </a:ext>
                        </a:extLst>
                      </p:cNvPr>
                      <p:cNvSpPr>
                        <a:spLocks noChangeShapeType="1"/>
                      </p:cNvSpPr>
                      <p:nvPr/>
                    </p:nvSpPr>
                    <p:spPr bwMode="auto">
                      <a:xfrm>
                        <a:off x="4654" y="3885"/>
                        <a:ext cx="0"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064" name="Line 57">
                      <a:extLst>
                        <a:ext uri="{FF2B5EF4-FFF2-40B4-BE49-F238E27FC236}">
                          <a16:creationId xmlns:a16="http://schemas.microsoft.com/office/drawing/2014/main" id="{B2DB6121-6F0B-41C5-8FB1-B56E3897AEA1}"/>
                        </a:ext>
                      </a:extLst>
                    </p:cNvPr>
                    <p:cNvSpPr>
                      <a:spLocks noChangeShapeType="1"/>
                    </p:cNvSpPr>
                    <p:nvPr/>
                  </p:nvSpPr>
                  <p:spPr bwMode="auto">
                    <a:xfrm flipH="1">
                      <a:off x="3750" y="3066"/>
                      <a:ext cx="352" cy="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65" name="Line 58">
                      <a:extLst>
                        <a:ext uri="{FF2B5EF4-FFF2-40B4-BE49-F238E27FC236}">
                          <a16:creationId xmlns:a16="http://schemas.microsoft.com/office/drawing/2014/main" id="{E99290D0-2E6A-450F-954B-94E4CE717B1E}"/>
                        </a:ext>
                      </a:extLst>
                    </p:cNvPr>
                    <p:cNvSpPr>
                      <a:spLocks noChangeShapeType="1"/>
                    </p:cNvSpPr>
                    <p:nvPr/>
                  </p:nvSpPr>
                  <p:spPr bwMode="auto">
                    <a:xfrm flipH="1">
                      <a:off x="3584" y="3381"/>
                      <a:ext cx="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29056" name="Rectangle 59">
                  <a:extLst>
                    <a:ext uri="{FF2B5EF4-FFF2-40B4-BE49-F238E27FC236}">
                      <a16:creationId xmlns:a16="http://schemas.microsoft.com/office/drawing/2014/main" id="{9D93F2E9-F5D6-4803-9E35-62E07D716DD9}"/>
                    </a:ext>
                  </a:extLst>
                </p:cNvPr>
                <p:cNvSpPr>
                  <a:spLocks noChangeArrowheads="1"/>
                </p:cNvSpPr>
                <p:nvPr/>
              </p:nvSpPr>
              <p:spPr bwMode="auto">
                <a:xfrm>
                  <a:off x="3632" y="1638"/>
                  <a:ext cx="854"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T1</a:t>
                  </a:r>
                </a:p>
              </p:txBody>
            </p:sp>
            <p:sp>
              <p:nvSpPr>
                <p:cNvPr id="129057" name="Rectangle 60">
                  <a:extLst>
                    <a:ext uri="{FF2B5EF4-FFF2-40B4-BE49-F238E27FC236}">
                      <a16:creationId xmlns:a16="http://schemas.microsoft.com/office/drawing/2014/main" id="{9D1FAB6F-A5BE-44D0-B108-1C48A542308F}"/>
                    </a:ext>
                  </a:extLst>
                </p:cNvPr>
                <p:cNvSpPr>
                  <a:spLocks noChangeArrowheads="1"/>
                </p:cNvSpPr>
                <p:nvPr/>
              </p:nvSpPr>
              <p:spPr bwMode="auto">
                <a:xfrm>
                  <a:off x="3648" y="3078"/>
                  <a:ext cx="854"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T2</a:t>
                  </a:r>
                </a:p>
              </p:txBody>
            </p:sp>
            <p:sp>
              <p:nvSpPr>
                <p:cNvPr id="129058" name="Rectangle 61">
                  <a:extLst>
                    <a:ext uri="{FF2B5EF4-FFF2-40B4-BE49-F238E27FC236}">
                      <a16:creationId xmlns:a16="http://schemas.microsoft.com/office/drawing/2014/main" id="{1410BDB3-F9B7-4441-A0BF-0C36A473F4DB}"/>
                    </a:ext>
                  </a:extLst>
                </p:cNvPr>
                <p:cNvSpPr>
                  <a:spLocks noChangeArrowheads="1"/>
                </p:cNvSpPr>
                <p:nvPr/>
              </p:nvSpPr>
              <p:spPr bwMode="auto">
                <a:xfrm>
                  <a:off x="2456" y="3078"/>
                  <a:ext cx="854"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40408"/>
                      </a:solidFill>
                      <a:latin typeface="Times New Roman" panose="02020603050405020304" pitchFamily="18" charset="0"/>
                    </a:rPr>
                    <a:t>G</a:t>
                  </a:r>
                </a:p>
              </p:txBody>
            </p:sp>
          </p:grpSp>
          <p:grpSp>
            <p:nvGrpSpPr>
              <p:cNvPr id="129040" name="Group 62">
                <a:extLst>
                  <a:ext uri="{FF2B5EF4-FFF2-40B4-BE49-F238E27FC236}">
                    <a16:creationId xmlns:a16="http://schemas.microsoft.com/office/drawing/2014/main" id="{C7105A3A-9427-4CFD-88CF-77EF93868194}"/>
                  </a:ext>
                </a:extLst>
              </p:cNvPr>
              <p:cNvGrpSpPr>
                <a:grpSpLocks/>
              </p:cNvGrpSpPr>
              <p:nvPr/>
            </p:nvGrpSpPr>
            <p:grpSpPr bwMode="auto">
              <a:xfrm>
                <a:off x="2110" y="5811"/>
                <a:ext cx="502" cy="201"/>
                <a:chOff x="2110" y="5811"/>
                <a:chExt cx="502" cy="201"/>
              </a:xfrm>
            </p:grpSpPr>
            <p:sp>
              <p:nvSpPr>
                <p:cNvPr id="129053" name="Line 63">
                  <a:extLst>
                    <a:ext uri="{FF2B5EF4-FFF2-40B4-BE49-F238E27FC236}">
                      <a16:creationId xmlns:a16="http://schemas.microsoft.com/office/drawing/2014/main" id="{81E222C1-157A-4EB3-8490-9F8185683EE7}"/>
                    </a:ext>
                  </a:extLst>
                </p:cNvPr>
                <p:cNvSpPr>
                  <a:spLocks noChangeShapeType="1"/>
                </p:cNvSpPr>
                <p:nvPr/>
              </p:nvSpPr>
              <p:spPr bwMode="auto">
                <a:xfrm>
                  <a:off x="2110" y="5811"/>
                  <a:ext cx="50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54" name="Line 64">
                  <a:extLst>
                    <a:ext uri="{FF2B5EF4-FFF2-40B4-BE49-F238E27FC236}">
                      <a16:creationId xmlns:a16="http://schemas.microsoft.com/office/drawing/2014/main" id="{C23725FC-0168-4D0F-8D32-38C0455937A0}"/>
                    </a:ext>
                  </a:extLst>
                </p:cNvPr>
                <p:cNvSpPr>
                  <a:spLocks noChangeShapeType="1"/>
                </p:cNvSpPr>
                <p:nvPr/>
              </p:nvSpPr>
              <p:spPr bwMode="auto">
                <a:xfrm>
                  <a:off x="2226" y="6012"/>
                  <a:ext cx="26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9041" name="Group 65">
                <a:extLst>
                  <a:ext uri="{FF2B5EF4-FFF2-40B4-BE49-F238E27FC236}">
                    <a16:creationId xmlns:a16="http://schemas.microsoft.com/office/drawing/2014/main" id="{F999903D-51CB-48BB-8187-D6E86EB2BB53}"/>
                  </a:ext>
                </a:extLst>
              </p:cNvPr>
              <p:cNvGrpSpPr>
                <a:grpSpLocks/>
              </p:cNvGrpSpPr>
              <p:nvPr/>
            </p:nvGrpSpPr>
            <p:grpSpPr bwMode="auto">
              <a:xfrm>
                <a:off x="2344" y="4203"/>
                <a:ext cx="2460" cy="1608"/>
                <a:chOff x="2344" y="4203"/>
                <a:chExt cx="2460" cy="1608"/>
              </a:xfrm>
            </p:grpSpPr>
            <p:sp>
              <p:nvSpPr>
                <p:cNvPr id="129051" name="Line 66">
                  <a:extLst>
                    <a:ext uri="{FF2B5EF4-FFF2-40B4-BE49-F238E27FC236}">
                      <a16:creationId xmlns:a16="http://schemas.microsoft.com/office/drawing/2014/main" id="{118EACB1-6148-405D-97C9-947C41873D0F}"/>
                    </a:ext>
                  </a:extLst>
                </p:cNvPr>
                <p:cNvSpPr>
                  <a:spLocks noChangeShapeType="1"/>
                </p:cNvSpPr>
                <p:nvPr/>
              </p:nvSpPr>
              <p:spPr bwMode="auto">
                <a:xfrm flipV="1">
                  <a:off x="2344" y="4203"/>
                  <a:ext cx="0" cy="16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52" name="Line 67">
                  <a:extLst>
                    <a:ext uri="{FF2B5EF4-FFF2-40B4-BE49-F238E27FC236}">
                      <a16:creationId xmlns:a16="http://schemas.microsoft.com/office/drawing/2014/main" id="{0A50B452-19BD-43FB-9C7D-9228324011C2}"/>
                    </a:ext>
                  </a:extLst>
                </p:cNvPr>
                <p:cNvSpPr>
                  <a:spLocks noChangeShapeType="1"/>
                </p:cNvSpPr>
                <p:nvPr/>
              </p:nvSpPr>
              <p:spPr bwMode="auto">
                <a:xfrm flipV="1">
                  <a:off x="2344" y="4203"/>
                  <a:ext cx="24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042" name="Rectangle 68">
                <a:extLst>
                  <a:ext uri="{FF2B5EF4-FFF2-40B4-BE49-F238E27FC236}">
                    <a16:creationId xmlns:a16="http://schemas.microsoft.com/office/drawing/2014/main" id="{CD6C43E2-7B56-4ECD-A100-DF12B9ED8A9E}"/>
                  </a:ext>
                </a:extLst>
              </p:cNvPr>
              <p:cNvSpPr>
                <a:spLocks noChangeArrowheads="1"/>
              </p:cNvSpPr>
              <p:nvPr/>
            </p:nvSpPr>
            <p:spPr bwMode="auto">
              <a:xfrm>
                <a:off x="2210" y="4806"/>
                <a:ext cx="234" cy="453"/>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29043" name="Group 69">
                <a:extLst>
                  <a:ext uri="{FF2B5EF4-FFF2-40B4-BE49-F238E27FC236}">
                    <a16:creationId xmlns:a16="http://schemas.microsoft.com/office/drawing/2014/main" id="{26FA8241-0539-4AEC-8729-560503C1388B}"/>
                  </a:ext>
                </a:extLst>
              </p:cNvPr>
              <p:cNvGrpSpPr>
                <a:grpSpLocks/>
              </p:cNvGrpSpPr>
              <p:nvPr/>
            </p:nvGrpSpPr>
            <p:grpSpPr bwMode="auto">
              <a:xfrm flipV="1">
                <a:off x="2328" y="6045"/>
                <a:ext cx="2460" cy="654"/>
                <a:chOff x="2344" y="4203"/>
                <a:chExt cx="2460" cy="1608"/>
              </a:xfrm>
            </p:grpSpPr>
            <p:sp>
              <p:nvSpPr>
                <p:cNvPr id="129049" name="Line 70">
                  <a:extLst>
                    <a:ext uri="{FF2B5EF4-FFF2-40B4-BE49-F238E27FC236}">
                      <a16:creationId xmlns:a16="http://schemas.microsoft.com/office/drawing/2014/main" id="{6A29D8E1-7066-448A-9980-052FA6FD0C51}"/>
                    </a:ext>
                  </a:extLst>
                </p:cNvPr>
                <p:cNvSpPr>
                  <a:spLocks noChangeShapeType="1"/>
                </p:cNvSpPr>
                <p:nvPr/>
              </p:nvSpPr>
              <p:spPr bwMode="auto">
                <a:xfrm flipV="1">
                  <a:off x="2344" y="4203"/>
                  <a:ext cx="0" cy="16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50" name="Line 71">
                  <a:extLst>
                    <a:ext uri="{FF2B5EF4-FFF2-40B4-BE49-F238E27FC236}">
                      <a16:creationId xmlns:a16="http://schemas.microsoft.com/office/drawing/2014/main" id="{51EEAF33-FC4A-4629-B244-76A579928D01}"/>
                    </a:ext>
                  </a:extLst>
                </p:cNvPr>
                <p:cNvSpPr>
                  <a:spLocks noChangeShapeType="1"/>
                </p:cNvSpPr>
                <p:nvPr/>
              </p:nvSpPr>
              <p:spPr bwMode="auto">
                <a:xfrm flipV="1">
                  <a:off x="2344" y="4203"/>
                  <a:ext cx="24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9044" name="Group 72">
                <a:extLst>
                  <a:ext uri="{FF2B5EF4-FFF2-40B4-BE49-F238E27FC236}">
                    <a16:creationId xmlns:a16="http://schemas.microsoft.com/office/drawing/2014/main" id="{D7E218A6-41EE-42D5-AF93-593A7D7C104C}"/>
                  </a:ext>
                </a:extLst>
              </p:cNvPr>
              <p:cNvGrpSpPr>
                <a:grpSpLocks/>
              </p:cNvGrpSpPr>
              <p:nvPr/>
            </p:nvGrpSpPr>
            <p:grpSpPr bwMode="auto">
              <a:xfrm>
                <a:off x="3380" y="4002"/>
                <a:ext cx="468" cy="468"/>
                <a:chOff x="5458" y="5358"/>
                <a:chExt cx="468" cy="468"/>
              </a:xfrm>
            </p:grpSpPr>
            <p:sp>
              <p:nvSpPr>
                <p:cNvPr id="129046" name="Oval 73">
                  <a:extLst>
                    <a:ext uri="{FF2B5EF4-FFF2-40B4-BE49-F238E27FC236}">
                      <a16:creationId xmlns:a16="http://schemas.microsoft.com/office/drawing/2014/main" id="{28EFA62D-6572-48F3-9A79-C64C584BBE45}"/>
                    </a:ext>
                  </a:extLst>
                </p:cNvPr>
                <p:cNvSpPr>
                  <a:spLocks noChangeArrowheads="1"/>
                </p:cNvSpPr>
                <p:nvPr/>
              </p:nvSpPr>
              <p:spPr bwMode="auto">
                <a:xfrm>
                  <a:off x="5458" y="5358"/>
                  <a:ext cx="468" cy="468"/>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9047" name="Line 74">
                  <a:extLst>
                    <a:ext uri="{FF2B5EF4-FFF2-40B4-BE49-F238E27FC236}">
                      <a16:creationId xmlns:a16="http://schemas.microsoft.com/office/drawing/2014/main" id="{905A35C9-3AAA-48F8-9AC6-6A6A9FD7D1B3}"/>
                    </a:ext>
                  </a:extLst>
                </p:cNvPr>
                <p:cNvSpPr>
                  <a:spLocks noChangeShapeType="1"/>
                </p:cNvSpPr>
                <p:nvPr/>
              </p:nvSpPr>
              <p:spPr bwMode="auto">
                <a:xfrm>
                  <a:off x="5474" y="5442"/>
                  <a:ext cx="386" cy="2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48" name="Line 75">
                  <a:extLst>
                    <a:ext uri="{FF2B5EF4-FFF2-40B4-BE49-F238E27FC236}">
                      <a16:creationId xmlns:a16="http://schemas.microsoft.com/office/drawing/2014/main" id="{34046655-300C-45D1-9EF3-B8DF66EDE7A9}"/>
                    </a:ext>
                  </a:extLst>
                </p:cNvPr>
                <p:cNvSpPr>
                  <a:spLocks noChangeShapeType="1"/>
                </p:cNvSpPr>
                <p:nvPr/>
              </p:nvSpPr>
              <p:spPr bwMode="auto">
                <a:xfrm flipV="1">
                  <a:off x="5474" y="5475"/>
                  <a:ext cx="402" cy="2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045" name="Line 76">
                <a:extLst>
                  <a:ext uri="{FF2B5EF4-FFF2-40B4-BE49-F238E27FC236}">
                    <a16:creationId xmlns:a16="http://schemas.microsoft.com/office/drawing/2014/main" id="{2CB9D172-B703-4653-A50E-85FA0A0D611E}"/>
                  </a:ext>
                </a:extLst>
              </p:cNvPr>
              <p:cNvSpPr>
                <a:spLocks noChangeShapeType="1"/>
              </p:cNvSpPr>
              <p:nvPr/>
            </p:nvSpPr>
            <p:spPr bwMode="auto">
              <a:xfrm flipV="1">
                <a:off x="4806" y="5607"/>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038" name="Rectangle 110">
              <a:extLst>
                <a:ext uri="{FF2B5EF4-FFF2-40B4-BE49-F238E27FC236}">
                  <a16:creationId xmlns:a16="http://schemas.microsoft.com/office/drawing/2014/main" id="{4DC1F27F-B769-4DEF-B348-EADE33FD46C1}"/>
                </a:ext>
              </a:extLst>
            </p:cNvPr>
            <p:cNvSpPr>
              <a:spLocks noChangeArrowheads="1"/>
            </p:cNvSpPr>
            <p:nvPr/>
          </p:nvSpPr>
          <p:spPr bwMode="auto">
            <a:xfrm>
              <a:off x="912" y="364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040408"/>
                  </a:solidFill>
                </a:rPr>
                <a:t>测试电路</a:t>
              </a:r>
            </a:p>
          </p:txBody>
        </p:sp>
      </p:grpSp>
      <p:grpSp>
        <p:nvGrpSpPr>
          <p:cNvPr id="55340" name="Group 116">
            <a:extLst>
              <a:ext uri="{FF2B5EF4-FFF2-40B4-BE49-F238E27FC236}">
                <a16:creationId xmlns:a16="http://schemas.microsoft.com/office/drawing/2014/main" id="{4C4DE8DF-A18D-4B50-B830-107E1483C138}"/>
              </a:ext>
            </a:extLst>
          </p:cNvPr>
          <p:cNvGrpSpPr>
            <a:grpSpLocks/>
          </p:cNvGrpSpPr>
          <p:nvPr/>
        </p:nvGrpSpPr>
        <p:grpSpPr bwMode="auto">
          <a:xfrm>
            <a:off x="4191000" y="3657600"/>
            <a:ext cx="4953000" cy="2562225"/>
            <a:chOff x="2640" y="2304"/>
            <a:chExt cx="3120" cy="1614"/>
          </a:xfrm>
        </p:grpSpPr>
        <p:pic>
          <p:nvPicPr>
            <p:cNvPr id="129035" name="Picture 77">
              <a:extLst>
                <a:ext uri="{FF2B5EF4-FFF2-40B4-BE49-F238E27FC236}">
                  <a16:creationId xmlns:a16="http://schemas.microsoft.com/office/drawing/2014/main" id="{98ECD7BF-6CD3-4C08-8F53-3BBF8CA15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 y="2304"/>
              <a:ext cx="2520" cy="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6" name="Rectangle 111">
              <a:extLst>
                <a:ext uri="{FF2B5EF4-FFF2-40B4-BE49-F238E27FC236}">
                  <a16:creationId xmlns:a16="http://schemas.microsoft.com/office/drawing/2014/main" id="{64D2C9DF-543F-4EBA-A794-ABC4860C5B18}"/>
                </a:ext>
              </a:extLst>
            </p:cNvPr>
            <p:cNvSpPr>
              <a:spLocks noChangeArrowheads="1"/>
            </p:cNvSpPr>
            <p:nvPr/>
          </p:nvSpPr>
          <p:spPr bwMode="auto">
            <a:xfrm>
              <a:off x="5040" y="2448"/>
              <a:ext cx="720"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040408"/>
                  </a:solidFill>
                </a:rPr>
                <a:t>吊</a:t>
              </a:r>
            </a:p>
            <a:p>
              <a:pPr algn="ctr" eaLnBrk="1" hangingPunct="1"/>
              <a:r>
                <a:rPr lang="zh-CN" altLang="en-US" sz="1800">
                  <a:solidFill>
                    <a:srgbClr val="040408"/>
                  </a:solidFill>
                </a:rPr>
                <a:t>扇</a:t>
              </a:r>
            </a:p>
            <a:p>
              <a:pPr algn="ctr" eaLnBrk="1" hangingPunct="1"/>
              <a:r>
                <a:rPr lang="zh-CN" altLang="en-US" sz="1800">
                  <a:solidFill>
                    <a:srgbClr val="040408"/>
                  </a:solidFill>
                </a:rPr>
                <a:t>调</a:t>
              </a:r>
            </a:p>
            <a:p>
              <a:pPr algn="ctr" eaLnBrk="1" hangingPunct="1"/>
              <a:r>
                <a:rPr lang="zh-CN" altLang="en-US" sz="1800">
                  <a:solidFill>
                    <a:srgbClr val="040408"/>
                  </a:solidFill>
                </a:rPr>
                <a:t>速</a:t>
              </a:r>
            </a:p>
            <a:p>
              <a:pPr algn="ctr" eaLnBrk="1" hangingPunct="1"/>
              <a:r>
                <a:rPr lang="zh-CN" altLang="en-US" sz="1800">
                  <a:solidFill>
                    <a:srgbClr val="040408"/>
                  </a:solidFill>
                </a:rPr>
                <a:t>电</a:t>
              </a:r>
            </a:p>
            <a:p>
              <a:pPr algn="ctr" eaLnBrk="1" hangingPunct="1"/>
              <a:r>
                <a:rPr lang="zh-CN" altLang="en-US" sz="1800">
                  <a:solidFill>
                    <a:srgbClr val="040408"/>
                  </a:solidFill>
                </a:rPr>
                <a:t>路</a:t>
              </a:r>
            </a:p>
          </p:txBody>
        </p:sp>
      </p:grpSp>
      <p:sp>
        <p:nvSpPr>
          <p:cNvPr id="129034" name="AutoShape 117">
            <a:hlinkClick r:id="" action="ppaction://hlinkshowjump?jump=lastslideviewed" highlightClick="1"/>
            <a:extLst>
              <a:ext uri="{FF2B5EF4-FFF2-40B4-BE49-F238E27FC236}">
                <a16:creationId xmlns:a16="http://schemas.microsoft.com/office/drawing/2014/main" id="{96C234EC-EB34-469E-88A6-0D11668F0A40}"/>
              </a:ext>
            </a:extLst>
          </p:cNvPr>
          <p:cNvSpPr>
            <a:spLocks noChangeArrowheads="1"/>
          </p:cNvSpPr>
          <p:nvPr/>
        </p:nvSpPr>
        <p:spPr bwMode="auto">
          <a:xfrm>
            <a:off x="7543800" y="914400"/>
            <a:ext cx="6096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340"/>
                                        </p:tgtEl>
                                        <p:attrNameLst>
                                          <p:attrName>style.visibility</p:attrName>
                                        </p:attrNameLst>
                                      </p:cBhvr>
                                      <p:to>
                                        <p:strVal val="visible"/>
                                      </p:to>
                                    </p:set>
                                    <p:animEffect transition="in" filter="blinds(horizontal)">
                                      <p:cBhvr>
                                        <p:cTn id="37" dur="500"/>
                                        <p:tgtEl>
                                          <p:spTgt spid="55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433EA2F8-A901-4DA1-AC67-EB1130F4CB3B}"/>
              </a:ext>
            </a:extLst>
          </p:cNvPr>
          <p:cNvSpPr>
            <a:spLocks noGrp="1" noChangeArrowheads="1"/>
          </p:cNvSpPr>
          <p:nvPr>
            <p:ph type="title"/>
          </p:nvPr>
        </p:nvSpPr>
        <p:spPr>
          <a:xfrm>
            <a:off x="609600" y="381000"/>
            <a:ext cx="7772400" cy="838200"/>
          </a:xfrm>
        </p:spPr>
        <p:txBody>
          <a:bodyPr/>
          <a:lstStyle/>
          <a:p>
            <a:pPr algn="ctr" eaLnBrk="1" hangingPunct="1"/>
            <a:r>
              <a:rPr lang="zh-CN" altLang="en-US" sz="4000" b="1">
                <a:solidFill>
                  <a:srgbClr val="040408"/>
                </a:solidFill>
              </a:rPr>
              <a:t>触摸式调光台灯</a:t>
            </a:r>
            <a:endParaRPr lang="zh-CN" altLang="en-US"/>
          </a:p>
        </p:txBody>
      </p:sp>
      <p:graphicFrame>
        <p:nvGraphicFramePr>
          <p:cNvPr id="23554" name="Object 5">
            <a:extLst>
              <a:ext uri="{FF2B5EF4-FFF2-40B4-BE49-F238E27FC236}">
                <a16:creationId xmlns:a16="http://schemas.microsoft.com/office/drawing/2014/main" id="{09667E52-10C9-4F76-99CF-925450EFA944}"/>
              </a:ext>
            </a:extLst>
          </p:cNvPr>
          <p:cNvGraphicFramePr>
            <a:graphicFrameLocks noChangeAspect="1"/>
          </p:cNvGraphicFramePr>
          <p:nvPr/>
        </p:nvGraphicFramePr>
        <p:xfrm>
          <a:off x="990600" y="1752600"/>
          <a:ext cx="7162800" cy="4489450"/>
        </p:xfrm>
        <a:graphic>
          <a:graphicData uri="http://schemas.openxmlformats.org/presentationml/2006/ole">
            <mc:AlternateContent xmlns:mc="http://schemas.openxmlformats.org/markup-compatibility/2006">
              <mc:Choice xmlns:v="urn:schemas-microsoft-com:vml" Requires="v">
                <p:oleObj spid="_x0000_s23556" name="BMP 图像" r:id="rId3" imgW="4389500" imgH="2750476" progId="Paint.Picture">
                  <p:embed/>
                </p:oleObj>
              </mc:Choice>
              <mc:Fallback>
                <p:oleObj name="BMP 图像" r:id="rId3" imgW="4389500" imgH="2750476"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752600"/>
                        <a:ext cx="716280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2">
            <a:extLst>
              <a:ext uri="{FF2B5EF4-FFF2-40B4-BE49-F238E27FC236}">
                <a16:creationId xmlns:a16="http://schemas.microsoft.com/office/drawing/2014/main" id="{43BB743A-54DD-43A3-9039-0BE6FAC95720}"/>
              </a:ext>
            </a:extLst>
          </p:cNvPr>
          <p:cNvSpPr>
            <a:spLocks noGrp="1" noChangeArrowheads="1"/>
          </p:cNvSpPr>
          <p:nvPr>
            <p:ph type="title"/>
          </p:nvPr>
        </p:nvSpPr>
        <p:spPr>
          <a:xfrm>
            <a:off x="609600" y="0"/>
            <a:ext cx="7772400" cy="838200"/>
          </a:xfrm>
        </p:spPr>
        <p:txBody>
          <a:bodyPr/>
          <a:lstStyle/>
          <a:p>
            <a:pPr algn="ctr" eaLnBrk="1" hangingPunct="1"/>
            <a:r>
              <a:rPr lang="zh-CN" altLang="en-US" sz="3600" b="1">
                <a:solidFill>
                  <a:srgbClr val="040408"/>
                </a:solidFill>
              </a:rPr>
              <a:t>触电的形式</a:t>
            </a:r>
          </a:p>
        </p:txBody>
      </p:sp>
      <p:graphicFrame>
        <p:nvGraphicFramePr>
          <p:cNvPr id="24578" name="Object 4">
            <a:extLst>
              <a:ext uri="{FF2B5EF4-FFF2-40B4-BE49-F238E27FC236}">
                <a16:creationId xmlns:a16="http://schemas.microsoft.com/office/drawing/2014/main" id="{53E87B6C-9524-44E7-90CB-F17CAEF20FCD}"/>
              </a:ext>
            </a:extLst>
          </p:cNvPr>
          <p:cNvGraphicFramePr>
            <a:graphicFrameLocks noChangeAspect="1"/>
          </p:cNvGraphicFramePr>
          <p:nvPr/>
        </p:nvGraphicFramePr>
        <p:xfrm>
          <a:off x="685800" y="990600"/>
          <a:ext cx="2847975" cy="2371725"/>
        </p:xfrm>
        <a:graphic>
          <a:graphicData uri="http://schemas.openxmlformats.org/presentationml/2006/ole">
            <mc:AlternateContent xmlns:mc="http://schemas.openxmlformats.org/markup-compatibility/2006">
              <mc:Choice xmlns:v="urn:schemas-microsoft-com:vml" Requires="v">
                <p:oleObj spid="_x0000_s24583" name="位图图像" r:id="rId3" imgW="2847619" imgH="2371429" progId="Paint.Picture">
                  <p:embed/>
                </p:oleObj>
              </mc:Choice>
              <mc:Fallback>
                <p:oleObj name="位图图像" r:id="rId3" imgW="2847619" imgH="2371429"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990600"/>
                        <a:ext cx="28479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9" name="Object 5">
            <a:extLst>
              <a:ext uri="{FF2B5EF4-FFF2-40B4-BE49-F238E27FC236}">
                <a16:creationId xmlns:a16="http://schemas.microsoft.com/office/drawing/2014/main" id="{5512FD83-2B85-457C-805B-D04C4418275B}"/>
              </a:ext>
            </a:extLst>
          </p:cNvPr>
          <p:cNvGraphicFramePr>
            <a:graphicFrameLocks noChangeAspect="1"/>
          </p:cNvGraphicFramePr>
          <p:nvPr/>
        </p:nvGraphicFramePr>
        <p:xfrm>
          <a:off x="4953000" y="838200"/>
          <a:ext cx="2847975" cy="2543175"/>
        </p:xfrm>
        <a:graphic>
          <a:graphicData uri="http://schemas.openxmlformats.org/presentationml/2006/ole">
            <mc:AlternateContent xmlns:mc="http://schemas.openxmlformats.org/markup-compatibility/2006">
              <mc:Choice xmlns:v="urn:schemas-microsoft-com:vml" Requires="v">
                <p:oleObj spid="_x0000_s24584" name="位图图像" r:id="rId5" imgW="2847619" imgH="2542857" progId="Paint.Picture">
                  <p:embed/>
                </p:oleObj>
              </mc:Choice>
              <mc:Fallback>
                <p:oleObj name="位图图像" r:id="rId5" imgW="2847619" imgH="2542857"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838200"/>
                        <a:ext cx="284797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0" name="Object 6">
            <a:extLst>
              <a:ext uri="{FF2B5EF4-FFF2-40B4-BE49-F238E27FC236}">
                <a16:creationId xmlns:a16="http://schemas.microsoft.com/office/drawing/2014/main" id="{85EB0E96-931B-4D77-9919-CE675CD7130C}"/>
              </a:ext>
            </a:extLst>
          </p:cNvPr>
          <p:cNvGraphicFramePr>
            <a:graphicFrameLocks noChangeAspect="1"/>
          </p:cNvGraphicFramePr>
          <p:nvPr/>
        </p:nvGraphicFramePr>
        <p:xfrm>
          <a:off x="990600" y="3581400"/>
          <a:ext cx="3295650" cy="2867025"/>
        </p:xfrm>
        <a:graphic>
          <a:graphicData uri="http://schemas.openxmlformats.org/presentationml/2006/ole">
            <mc:AlternateContent xmlns:mc="http://schemas.openxmlformats.org/markup-compatibility/2006">
              <mc:Choice xmlns:v="urn:schemas-microsoft-com:vml" Requires="v">
                <p:oleObj spid="_x0000_s24585" name="位图图像" r:id="rId7" imgW="3296110" imgH="2866667" progId="Paint.Picture">
                  <p:embed/>
                </p:oleObj>
              </mc:Choice>
              <mc:Fallback>
                <p:oleObj name="位图图像" r:id="rId7" imgW="3296110" imgH="2866667" progId="Paint.Picture">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581400"/>
                        <a:ext cx="329565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1" name="Object 7">
            <a:extLst>
              <a:ext uri="{FF2B5EF4-FFF2-40B4-BE49-F238E27FC236}">
                <a16:creationId xmlns:a16="http://schemas.microsoft.com/office/drawing/2014/main" id="{760CD2BA-E63C-4B58-8708-3E8224D54317}"/>
              </a:ext>
            </a:extLst>
          </p:cNvPr>
          <p:cNvGraphicFramePr>
            <a:graphicFrameLocks noChangeAspect="1"/>
          </p:cNvGraphicFramePr>
          <p:nvPr/>
        </p:nvGraphicFramePr>
        <p:xfrm>
          <a:off x="5257800" y="3200400"/>
          <a:ext cx="2590800" cy="3181350"/>
        </p:xfrm>
        <a:graphic>
          <a:graphicData uri="http://schemas.openxmlformats.org/presentationml/2006/ole">
            <mc:AlternateContent xmlns:mc="http://schemas.openxmlformats.org/markup-compatibility/2006">
              <mc:Choice xmlns:v="urn:schemas-microsoft-com:vml" Requires="v">
                <p:oleObj spid="_x0000_s24586" name="位图图像" r:id="rId9" imgW="2591162" imgH="3180952" progId="Paint.Picture">
                  <p:embed/>
                </p:oleObj>
              </mc:Choice>
              <mc:Fallback>
                <p:oleObj name="位图图像" r:id="rId9" imgW="2591162" imgH="3180952" progId="Paint.Picture">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3200400"/>
                        <a:ext cx="25908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EC3CE744-2E8B-4796-80F9-92A167A453D4}"/>
              </a:ext>
            </a:extLst>
          </p:cNvPr>
          <p:cNvSpPr>
            <a:spLocks noGrp="1" noChangeArrowheads="1"/>
          </p:cNvSpPr>
          <p:nvPr>
            <p:ph type="title"/>
          </p:nvPr>
        </p:nvSpPr>
        <p:spPr>
          <a:xfrm>
            <a:off x="609600" y="152400"/>
            <a:ext cx="7772400" cy="838200"/>
          </a:xfrm>
        </p:spPr>
        <p:txBody>
          <a:bodyPr/>
          <a:lstStyle/>
          <a:p>
            <a:pPr algn="ctr" eaLnBrk="1" hangingPunct="1"/>
            <a:r>
              <a:rPr lang="zh-CN" altLang="en-US" sz="3600" b="1">
                <a:solidFill>
                  <a:srgbClr val="040408"/>
                </a:solidFill>
              </a:rPr>
              <a:t>保护接地</a:t>
            </a:r>
          </a:p>
        </p:txBody>
      </p:sp>
      <p:graphicFrame>
        <p:nvGraphicFramePr>
          <p:cNvPr id="25602" name="Object 5">
            <a:extLst>
              <a:ext uri="{FF2B5EF4-FFF2-40B4-BE49-F238E27FC236}">
                <a16:creationId xmlns:a16="http://schemas.microsoft.com/office/drawing/2014/main" id="{A1795326-D8CB-464D-8196-35395C7CD057}"/>
              </a:ext>
            </a:extLst>
          </p:cNvPr>
          <p:cNvGraphicFramePr>
            <a:graphicFrameLocks noChangeAspect="1"/>
          </p:cNvGraphicFramePr>
          <p:nvPr/>
        </p:nvGraphicFramePr>
        <p:xfrm>
          <a:off x="762000" y="1219200"/>
          <a:ext cx="2886075" cy="2390775"/>
        </p:xfrm>
        <a:graphic>
          <a:graphicData uri="http://schemas.openxmlformats.org/presentationml/2006/ole">
            <mc:AlternateContent xmlns:mc="http://schemas.openxmlformats.org/markup-compatibility/2006">
              <mc:Choice xmlns:v="urn:schemas-microsoft-com:vml" Requires="v">
                <p:oleObj spid="_x0000_s25607" name="位图图像" r:id="rId3" imgW="2886478" imgH="2390476" progId="Paint.Picture">
                  <p:embed/>
                </p:oleObj>
              </mc:Choice>
              <mc:Fallback>
                <p:oleObj name="位图图像" r:id="rId3" imgW="2886478" imgH="2390476"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19200"/>
                        <a:ext cx="288607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6">
            <a:extLst>
              <a:ext uri="{FF2B5EF4-FFF2-40B4-BE49-F238E27FC236}">
                <a16:creationId xmlns:a16="http://schemas.microsoft.com/office/drawing/2014/main" id="{E3553431-7621-4DA3-BE82-8D113FF4FB1A}"/>
              </a:ext>
            </a:extLst>
          </p:cNvPr>
          <p:cNvGraphicFramePr>
            <a:graphicFrameLocks noChangeAspect="1"/>
          </p:cNvGraphicFramePr>
          <p:nvPr/>
        </p:nvGraphicFramePr>
        <p:xfrm>
          <a:off x="4343400" y="1219200"/>
          <a:ext cx="4086225" cy="2571750"/>
        </p:xfrm>
        <a:graphic>
          <a:graphicData uri="http://schemas.openxmlformats.org/presentationml/2006/ole">
            <mc:AlternateContent xmlns:mc="http://schemas.openxmlformats.org/markup-compatibility/2006">
              <mc:Choice xmlns:v="urn:schemas-microsoft-com:vml" Requires="v">
                <p:oleObj spid="_x0000_s25608" name="位图图像" r:id="rId5" imgW="4086795" imgH="2572109" progId="Paint.Picture">
                  <p:embed/>
                </p:oleObj>
              </mc:Choice>
              <mc:Fallback>
                <p:oleObj name="位图图像" r:id="rId5" imgW="4086795" imgH="2572109" progId="Paint.Picture">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1219200"/>
                        <a:ext cx="408622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4" name="Object 7">
            <a:extLst>
              <a:ext uri="{FF2B5EF4-FFF2-40B4-BE49-F238E27FC236}">
                <a16:creationId xmlns:a16="http://schemas.microsoft.com/office/drawing/2014/main" id="{80A9A3A8-C089-4F26-A28C-FF388EC00428}"/>
              </a:ext>
            </a:extLst>
          </p:cNvPr>
          <p:cNvGraphicFramePr>
            <a:graphicFrameLocks noChangeAspect="1"/>
          </p:cNvGraphicFramePr>
          <p:nvPr/>
        </p:nvGraphicFramePr>
        <p:xfrm>
          <a:off x="609600" y="3810000"/>
          <a:ext cx="3249613" cy="2676525"/>
        </p:xfrm>
        <a:graphic>
          <a:graphicData uri="http://schemas.openxmlformats.org/presentationml/2006/ole">
            <mc:AlternateContent xmlns:mc="http://schemas.openxmlformats.org/markup-compatibility/2006">
              <mc:Choice xmlns:v="urn:schemas-microsoft-com:vml" Requires="v">
                <p:oleObj spid="_x0000_s25609" name="位图图像" r:id="rId7" imgW="3247619" imgH="2676899" progId="Paint.Picture">
                  <p:embed/>
                </p:oleObj>
              </mc:Choice>
              <mc:Fallback>
                <p:oleObj name="位图图像" r:id="rId7" imgW="3247619" imgH="2676899" progId="Paint.Picture">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3810000"/>
                        <a:ext cx="3249613"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6" name="Rectangle 10">
            <a:extLst>
              <a:ext uri="{FF2B5EF4-FFF2-40B4-BE49-F238E27FC236}">
                <a16:creationId xmlns:a16="http://schemas.microsoft.com/office/drawing/2014/main" id="{1B873D66-F7E2-4FD7-8CDA-23999F8EE822}"/>
              </a:ext>
            </a:extLst>
          </p:cNvPr>
          <p:cNvSpPr>
            <a:spLocks noChangeArrowheads="1"/>
          </p:cNvSpPr>
          <p:nvPr/>
        </p:nvSpPr>
        <p:spPr bwMode="auto">
          <a:xfrm>
            <a:off x="4267200" y="4419600"/>
            <a:ext cx="4114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000" b="1">
                <a:solidFill>
                  <a:srgbClr val="FF0000"/>
                </a:solidFill>
                <a:latin typeface="Arial" panose="020B0604020202020204" pitchFamily="34" charset="0"/>
              </a:rPr>
              <a:t>      </a:t>
            </a:r>
            <a:r>
              <a:rPr kumimoji="0" lang="zh-CN" altLang="en-US" sz="2000" b="1">
                <a:solidFill>
                  <a:srgbClr val="FF0000"/>
                </a:solidFill>
                <a:latin typeface="Arial" panose="020B0604020202020204" pitchFamily="34" charset="0"/>
              </a:rPr>
              <a:t>将电气设备在正常运行情况下不带电的金属外壳或构架用足够粗的金属线（例如钢筋）与接地体可靠地链接起来，以保护人身的安全。</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74B822F3-1BE2-45C8-9847-C8D08EEA21BA}"/>
              </a:ext>
            </a:extLst>
          </p:cNvPr>
          <p:cNvSpPr>
            <a:spLocks noGrp="1" noChangeArrowheads="1"/>
          </p:cNvSpPr>
          <p:nvPr>
            <p:ph type="title"/>
          </p:nvPr>
        </p:nvSpPr>
        <p:spPr>
          <a:xfrm>
            <a:off x="609600" y="228600"/>
            <a:ext cx="7772400" cy="685800"/>
          </a:xfrm>
        </p:spPr>
        <p:txBody>
          <a:bodyPr/>
          <a:lstStyle/>
          <a:p>
            <a:pPr algn="ctr" eaLnBrk="1" hangingPunct="1"/>
            <a:r>
              <a:rPr lang="zh-CN" altLang="en-US" sz="3600" b="1">
                <a:solidFill>
                  <a:srgbClr val="040408"/>
                </a:solidFill>
              </a:rPr>
              <a:t>保护接零</a:t>
            </a:r>
            <a:endParaRPr lang="zh-CN" altLang="en-US"/>
          </a:p>
        </p:txBody>
      </p:sp>
      <p:sp>
        <p:nvSpPr>
          <p:cNvPr id="26629" name="Rectangle 6">
            <a:extLst>
              <a:ext uri="{FF2B5EF4-FFF2-40B4-BE49-F238E27FC236}">
                <a16:creationId xmlns:a16="http://schemas.microsoft.com/office/drawing/2014/main" id="{A3BFE806-9FC2-4104-840B-42AFF697942B}"/>
              </a:ext>
            </a:extLst>
          </p:cNvPr>
          <p:cNvSpPr>
            <a:spLocks noChangeArrowheads="1"/>
          </p:cNvSpPr>
          <p:nvPr/>
        </p:nvSpPr>
        <p:spPr bwMode="auto">
          <a:xfrm>
            <a:off x="381000" y="914400"/>
            <a:ext cx="822960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800" b="1">
                <a:solidFill>
                  <a:srgbClr val="040408"/>
                </a:solidFill>
                <a:latin typeface="Arial" panose="020B0604020202020204" pitchFamily="34" charset="0"/>
              </a:rPr>
              <a:t>      </a:t>
            </a:r>
            <a:r>
              <a:rPr kumimoji="0" lang="zh-CN" altLang="en-US">
                <a:solidFill>
                  <a:srgbClr val="040408"/>
                </a:solidFill>
                <a:latin typeface="Arial" panose="020B0604020202020204" pitchFamily="34" charset="0"/>
              </a:rPr>
              <a:t>在</a:t>
            </a:r>
            <a:r>
              <a:rPr kumimoji="0" lang="en-US" altLang="zh-CN">
                <a:solidFill>
                  <a:srgbClr val="040408"/>
                </a:solidFill>
                <a:latin typeface="Arial" panose="020B0604020202020204" pitchFamily="34" charset="0"/>
              </a:rPr>
              <a:t>1000</a:t>
            </a:r>
            <a:r>
              <a:rPr kumimoji="0" lang="zh-CN" altLang="en-US">
                <a:solidFill>
                  <a:srgbClr val="040408"/>
                </a:solidFill>
                <a:latin typeface="Arial" panose="020B0604020202020204" pitchFamily="34" charset="0"/>
              </a:rPr>
              <a:t>伏以下接地良好的三相四线制系统中，例如</a:t>
            </a:r>
            <a:r>
              <a:rPr kumimoji="0" lang="en-US" altLang="zh-CN">
                <a:solidFill>
                  <a:srgbClr val="040408"/>
                </a:solidFill>
                <a:latin typeface="Arial" panose="020B0604020202020204" pitchFamily="34" charset="0"/>
              </a:rPr>
              <a:t>380/220</a:t>
            </a:r>
            <a:r>
              <a:rPr kumimoji="0" lang="zh-CN" altLang="en-US">
                <a:solidFill>
                  <a:srgbClr val="040408"/>
                </a:solidFill>
                <a:latin typeface="Arial" panose="020B0604020202020204" pitchFamily="34" charset="0"/>
              </a:rPr>
              <a:t>伏系统，电气设备的外壳或构架与系统的零线相接，即保护接零。</a:t>
            </a:r>
          </a:p>
        </p:txBody>
      </p:sp>
      <p:graphicFrame>
        <p:nvGraphicFramePr>
          <p:cNvPr id="26626" name="Object 8">
            <a:extLst>
              <a:ext uri="{FF2B5EF4-FFF2-40B4-BE49-F238E27FC236}">
                <a16:creationId xmlns:a16="http://schemas.microsoft.com/office/drawing/2014/main" id="{74A4CE3D-48AF-4EFE-9585-7578488B1D4A}"/>
              </a:ext>
            </a:extLst>
          </p:cNvPr>
          <p:cNvGraphicFramePr>
            <a:graphicFrameLocks noChangeAspect="1"/>
          </p:cNvGraphicFramePr>
          <p:nvPr/>
        </p:nvGraphicFramePr>
        <p:xfrm>
          <a:off x="609600" y="2362200"/>
          <a:ext cx="3657600" cy="2971800"/>
        </p:xfrm>
        <a:graphic>
          <a:graphicData uri="http://schemas.openxmlformats.org/presentationml/2006/ole">
            <mc:AlternateContent xmlns:mc="http://schemas.openxmlformats.org/markup-compatibility/2006">
              <mc:Choice xmlns:v="urn:schemas-microsoft-com:vml" Requires="v">
                <p:oleObj spid="_x0000_s26630" name="位图图像" r:id="rId3" imgW="2333333" imgH="1895238" progId="Paint.Picture">
                  <p:embed/>
                </p:oleObj>
              </mc:Choice>
              <mc:Fallback>
                <p:oleObj name="位图图像" r:id="rId3" imgW="2333333" imgH="1895238"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362200"/>
                        <a:ext cx="3657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7" name="Object 9">
            <a:extLst>
              <a:ext uri="{FF2B5EF4-FFF2-40B4-BE49-F238E27FC236}">
                <a16:creationId xmlns:a16="http://schemas.microsoft.com/office/drawing/2014/main" id="{088FBE79-789C-4175-8E45-0176FE966642}"/>
              </a:ext>
            </a:extLst>
          </p:cNvPr>
          <p:cNvGraphicFramePr>
            <a:graphicFrameLocks noChangeAspect="1"/>
          </p:cNvGraphicFramePr>
          <p:nvPr/>
        </p:nvGraphicFramePr>
        <p:xfrm>
          <a:off x="4267200" y="2362200"/>
          <a:ext cx="4105275" cy="3132138"/>
        </p:xfrm>
        <a:graphic>
          <a:graphicData uri="http://schemas.openxmlformats.org/presentationml/2006/ole">
            <mc:AlternateContent xmlns:mc="http://schemas.openxmlformats.org/markup-compatibility/2006">
              <mc:Choice xmlns:v="urn:schemas-microsoft-com:vml" Requires="v">
                <p:oleObj spid="_x0000_s26631" name="位图图像" r:id="rId5" imgW="3495238" imgH="2666667" progId="Paint.Picture">
                  <p:embed/>
                </p:oleObj>
              </mc:Choice>
              <mc:Fallback>
                <p:oleObj name="位图图像" r:id="rId5" imgW="3495238" imgH="2666667" progId="Paint.Picture">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362200"/>
                        <a:ext cx="4105275"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E498B5A2-AD0C-40DE-A11B-B1263C32F586}"/>
              </a:ext>
            </a:extLst>
          </p:cNvPr>
          <p:cNvSpPr>
            <a:spLocks noGrp="1" noChangeArrowheads="1"/>
          </p:cNvSpPr>
          <p:nvPr>
            <p:ph type="title"/>
          </p:nvPr>
        </p:nvSpPr>
        <p:spPr>
          <a:xfrm>
            <a:off x="609600" y="152400"/>
            <a:ext cx="7772400" cy="685800"/>
          </a:xfrm>
        </p:spPr>
        <p:txBody>
          <a:bodyPr/>
          <a:lstStyle/>
          <a:p>
            <a:pPr algn="ctr" eaLnBrk="1" hangingPunct="1"/>
            <a:r>
              <a:rPr lang="zh-CN" altLang="en-US" sz="2800" b="1">
                <a:solidFill>
                  <a:srgbClr val="040408"/>
                </a:solidFill>
              </a:rPr>
              <a:t>重复接地</a:t>
            </a:r>
          </a:p>
        </p:txBody>
      </p:sp>
      <p:pic>
        <p:nvPicPr>
          <p:cNvPr id="130051" name="Picture 5">
            <a:extLst>
              <a:ext uri="{FF2B5EF4-FFF2-40B4-BE49-F238E27FC236}">
                <a16:creationId xmlns:a16="http://schemas.microsoft.com/office/drawing/2014/main" id="{3B4CB135-C378-4EDC-BF5F-FF5205FD1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33600"/>
            <a:ext cx="5329238"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2" name="Rectangle 6">
            <a:extLst>
              <a:ext uri="{FF2B5EF4-FFF2-40B4-BE49-F238E27FC236}">
                <a16:creationId xmlns:a16="http://schemas.microsoft.com/office/drawing/2014/main" id="{C3DF4D44-06D1-45BE-B865-755CE74C8A75}"/>
              </a:ext>
            </a:extLst>
          </p:cNvPr>
          <p:cNvSpPr>
            <a:spLocks noChangeArrowheads="1"/>
          </p:cNvSpPr>
          <p:nvPr/>
        </p:nvSpPr>
        <p:spPr bwMode="auto">
          <a:xfrm>
            <a:off x="762000" y="914400"/>
            <a:ext cx="784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1800">
                <a:solidFill>
                  <a:srgbClr val="040408"/>
                </a:solidFill>
                <a:latin typeface="Arial" panose="020B0604020202020204" pitchFamily="34" charset="0"/>
              </a:rPr>
              <a:t>       </a:t>
            </a:r>
            <a:r>
              <a:rPr kumimoji="0" lang="zh-CN" altLang="en-US" sz="1800">
                <a:solidFill>
                  <a:srgbClr val="040408"/>
                </a:solidFill>
                <a:latin typeface="Arial" panose="020B0604020202020204" pitchFamily="34" charset="0"/>
              </a:rPr>
              <a:t>在采用保护接零时，除系统的中点接地外，还必须在零线上一处或者多处进行接地。</a:t>
            </a:r>
          </a:p>
        </p:txBody>
      </p:sp>
      <p:sp>
        <p:nvSpPr>
          <p:cNvPr id="130053" name="Rectangle 7">
            <a:extLst>
              <a:ext uri="{FF2B5EF4-FFF2-40B4-BE49-F238E27FC236}">
                <a16:creationId xmlns:a16="http://schemas.microsoft.com/office/drawing/2014/main" id="{782197E3-437E-4CB0-9550-4F65A978B0A9}"/>
              </a:ext>
            </a:extLst>
          </p:cNvPr>
          <p:cNvSpPr>
            <a:spLocks noChangeArrowheads="1"/>
          </p:cNvSpPr>
          <p:nvPr/>
        </p:nvSpPr>
        <p:spPr bwMode="auto">
          <a:xfrm>
            <a:off x="762000" y="1524000"/>
            <a:ext cx="815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1800">
                <a:solidFill>
                  <a:srgbClr val="040408"/>
                </a:solidFill>
                <a:latin typeface="Arial" panose="020B0604020202020204" pitchFamily="34" charset="0"/>
              </a:rPr>
              <a:t>       </a:t>
            </a:r>
            <a:r>
              <a:rPr kumimoji="0" lang="zh-CN" altLang="en-US" sz="1800">
                <a:solidFill>
                  <a:srgbClr val="040408"/>
                </a:solidFill>
                <a:latin typeface="Arial" panose="020B0604020202020204" pitchFamily="34" charset="0"/>
              </a:rPr>
              <a:t>在同一配电系统中，不允许一部分电气设备采用保护接地，而另一部分电气设备采用保护接零。</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7BC021F7-497E-4609-99A6-34E404D782A4}"/>
              </a:ext>
            </a:extLst>
          </p:cNvPr>
          <p:cNvSpPr>
            <a:spLocks noGrp="1" noChangeArrowheads="1"/>
          </p:cNvSpPr>
          <p:nvPr>
            <p:ph type="title"/>
          </p:nvPr>
        </p:nvSpPr>
        <p:spPr/>
        <p:txBody>
          <a:bodyPr/>
          <a:lstStyle/>
          <a:p>
            <a:pPr algn="ctr" eaLnBrk="1" hangingPunct="1"/>
            <a:endParaRPr lang="zh-CN" altLang="zh-CN" sz="3600" b="1">
              <a:solidFill>
                <a:srgbClr val="040408"/>
              </a:solidFill>
            </a:endParaRPr>
          </a:p>
        </p:txBody>
      </p:sp>
      <p:pic>
        <p:nvPicPr>
          <p:cNvPr id="131075" name="Picture 4" descr="安7">
            <a:extLst>
              <a:ext uri="{FF2B5EF4-FFF2-40B4-BE49-F238E27FC236}">
                <a16:creationId xmlns:a16="http://schemas.microsoft.com/office/drawing/2014/main" id="{71E0E3E3-E4A4-4CF8-B8BA-CB8C2B686167}"/>
              </a:ext>
            </a:extLst>
          </p:cNvPr>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0" y="0"/>
            <a:ext cx="8893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2DBED4F9-1C3C-47AF-9CAA-35308DA57569}"/>
              </a:ext>
            </a:extLst>
          </p:cNvPr>
          <p:cNvSpPr>
            <a:spLocks noGrp="1" noChangeArrowheads="1"/>
          </p:cNvSpPr>
          <p:nvPr>
            <p:ph type="title"/>
          </p:nvPr>
        </p:nvSpPr>
        <p:spPr>
          <a:xfrm>
            <a:off x="609600" y="409575"/>
            <a:ext cx="7772400" cy="617538"/>
          </a:xfrm>
        </p:spPr>
        <p:txBody>
          <a:bodyPr/>
          <a:lstStyle/>
          <a:p>
            <a:pPr eaLnBrk="1" hangingPunct="1"/>
            <a:r>
              <a:rPr lang="en-US" altLang="zh-CN" sz="4000" b="1"/>
              <a:t>1.2 </a:t>
            </a:r>
            <a:r>
              <a:rPr lang="zh-CN" altLang="en-US" sz="4000" b="1"/>
              <a:t>电力电子技术的发展史</a:t>
            </a:r>
          </a:p>
        </p:txBody>
      </p:sp>
      <p:sp>
        <p:nvSpPr>
          <p:cNvPr id="75779" name="Rectangle 3" descr="Rectangle: Click to edit Master text styles&#10;Second level&#10;Third level&#10;Fourth level&#10;Fifth level">
            <a:extLst>
              <a:ext uri="{FF2B5EF4-FFF2-40B4-BE49-F238E27FC236}">
                <a16:creationId xmlns:a16="http://schemas.microsoft.com/office/drawing/2014/main" id="{FCAC9BD3-6501-43B5-A225-B2CCF5F5161F}"/>
              </a:ext>
            </a:extLst>
          </p:cNvPr>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en-US" altLang="zh-CN" sz="2400" b="1">
                <a:solidFill>
                  <a:srgbClr val="0000FF"/>
                </a:solidFill>
                <a:latin typeface="Times New Roman" panose="02020603050405020304" pitchFamily="18" charset="0"/>
              </a:rPr>
              <a:t>◆</a:t>
            </a:r>
            <a:r>
              <a:rPr lang="zh-CN" altLang="en-US" sz="2400" b="1">
                <a:latin typeface="Times New Roman" panose="02020603050405020304" pitchFamily="18" charset="0"/>
              </a:rPr>
              <a:t>晶闸管出现前的时期可称为电力电子技术的史前期或黎</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明期。</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    </a:t>
            </a:r>
            <a:r>
              <a:rPr lang="zh-CN" altLang="en-US" sz="2400" b="1">
                <a:solidFill>
                  <a:srgbClr val="009900"/>
                </a:solidFill>
                <a:latin typeface="Times New Roman" panose="02020603050405020304" pitchFamily="18" charset="0"/>
              </a:rPr>
              <a:t>☞</a:t>
            </a:r>
            <a:r>
              <a:rPr lang="en-US" altLang="zh-CN" sz="2400" b="1">
                <a:latin typeface="Times New Roman" panose="02020603050405020304" pitchFamily="18" charset="0"/>
              </a:rPr>
              <a:t>1904</a:t>
            </a:r>
            <a:r>
              <a:rPr lang="zh-CN" altLang="en-US" sz="2400" b="1">
                <a:latin typeface="Times New Roman" panose="02020603050405020304" pitchFamily="18" charset="0"/>
              </a:rPr>
              <a:t>年出现了</a:t>
            </a:r>
            <a:r>
              <a:rPr lang="zh-CN" altLang="en-US" sz="2400" b="1">
                <a:solidFill>
                  <a:srgbClr val="E35449"/>
                </a:solidFill>
                <a:latin typeface="Times New Roman" panose="02020603050405020304" pitchFamily="18" charset="0"/>
              </a:rPr>
              <a:t>电子管</a:t>
            </a:r>
            <a:r>
              <a:rPr lang="zh-CN" altLang="en-US" sz="2400" b="1">
                <a:latin typeface="Times New Roman" panose="02020603050405020304" pitchFamily="18" charset="0"/>
              </a:rPr>
              <a:t>，它能在真空中对电子流进行控</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制，并应用于通信和无线电，从而开启了电子技术用于电</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力领域的先河。</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    </a:t>
            </a:r>
            <a:r>
              <a:rPr lang="zh-CN" altLang="en-US" sz="2400" b="1">
                <a:solidFill>
                  <a:srgbClr val="009900"/>
                </a:solidFill>
                <a:latin typeface="Times New Roman" panose="02020603050405020304" pitchFamily="18" charset="0"/>
              </a:rPr>
              <a:t>☞</a:t>
            </a:r>
            <a:r>
              <a:rPr lang="en-US" altLang="zh-CN" sz="2400" b="1">
                <a:latin typeface="Times New Roman" panose="02020603050405020304" pitchFamily="18" charset="0"/>
              </a:rPr>
              <a:t>20</a:t>
            </a:r>
            <a:r>
              <a:rPr lang="zh-CN" altLang="en-US" sz="2400" b="1">
                <a:latin typeface="Times New Roman" panose="02020603050405020304" pitchFamily="18" charset="0"/>
              </a:rPr>
              <a:t>世纪</a:t>
            </a:r>
            <a:r>
              <a:rPr lang="en-US" altLang="zh-CN" sz="2400" b="1">
                <a:latin typeface="Times New Roman" panose="02020603050405020304" pitchFamily="18" charset="0"/>
              </a:rPr>
              <a:t>30</a:t>
            </a:r>
            <a:r>
              <a:rPr lang="zh-CN" altLang="en-US" sz="2400" b="1">
                <a:latin typeface="Times New Roman" panose="02020603050405020304" pitchFamily="18" charset="0"/>
              </a:rPr>
              <a:t>年代到</a:t>
            </a:r>
            <a:r>
              <a:rPr lang="en-US" altLang="zh-CN" sz="2400" b="1">
                <a:latin typeface="Times New Roman" panose="02020603050405020304" pitchFamily="18" charset="0"/>
              </a:rPr>
              <a:t>50</a:t>
            </a:r>
            <a:r>
              <a:rPr lang="zh-CN" altLang="en-US" sz="2400" b="1">
                <a:latin typeface="Times New Roman" panose="02020603050405020304" pitchFamily="18" charset="0"/>
              </a:rPr>
              <a:t>年代</a:t>
            </a:r>
            <a:r>
              <a:rPr lang="zh-CN" altLang="en-US" sz="2400">
                <a:latin typeface="Times New Roman" panose="02020603050405020304" pitchFamily="18" charset="0"/>
              </a:rPr>
              <a:t>，</a:t>
            </a:r>
            <a:r>
              <a:rPr lang="zh-CN" altLang="en-US" sz="2400" b="1">
                <a:solidFill>
                  <a:srgbClr val="E35449"/>
                </a:solidFill>
                <a:latin typeface="Times New Roman" panose="02020603050405020304" pitchFamily="18" charset="0"/>
              </a:rPr>
              <a:t>水银整流器</a:t>
            </a:r>
            <a:r>
              <a:rPr lang="zh-CN" altLang="en-US" sz="2400" b="1">
                <a:latin typeface="Times New Roman" panose="02020603050405020304" pitchFamily="18" charset="0"/>
              </a:rPr>
              <a:t>广泛用于电化学</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工业、电气铁道直流变电所以及轧钢用直流电动机的传</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动，甚至用于直流输电。这一时期，各种整流电路、逆变</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电路、周波变流电路的理论已经发展成熟并广为应用。在</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这一时期，也应用</a:t>
            </a:r>
            <a:r>
              <a:rPr lang="zh-CN" altLang="en-US" sz="2400" b="1">
                <a:solidFill>
                  <a:srgbClr val="E35449"/>
                </a:solidFill>
                <a:latin typeface="Times New Roman" panose="02020603050405020304" pitchFamily="18" charset="0"/>
              </a:rPr>
              <a:t>直流发电机组</a:t>
            </a:r>
            <a:r>
              <a:rPr lang="zh-CN" altLang="en-US" sz="2400" b="1">
                <a:latin typeface="Times New Roman" panose="02020603050405020304" pitchFamily="18" charset="0"/>
              </a:rPr>
              <a:t>来变流。</a:t>
            </a:r>
            <a:r>
              <a:rPr lang="zh-CN" altLang="en-US" sz="2400">
                <a:latin typeface="Times New Roman" panose="02020603050405020304" pitchFamily="18" charset="0"/>
              </a:rPr>
              <a:t> </a:t>
            </a:r>
            <a:endParaRPr lang="zh-CN" altLang="en-US" sz="2400" b="1">
              <a:latin typeface="Times New Roman" panose="02020603050405020304" pitchFamily="18" charset="0"/>
            </a:endParaRP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    </a:t>
            </a:r>
            <a:r>
              <a:rPr lang="zh-CN" altLang="en-US" sz="2400" b="1">
                <a:solidFill>
                  <a:srgbClr val="009900"/>
                </a:solidFill>
                <a:latin typeface="Times New Roman" panose="02020603050405020304" pitchFamily="18" charset="0"/>
              </a:rPr>
              <a:t>☞</a:t>
            </a:r>
            <a:r>
              <a:rPr lang="en-US" altLang="zh-CN" sz="2400" b="1">
                <a:latin typeface="Times New Roman" panose="02020603050405020304" pitchFamily="18" charset="0"/>
              </a:rPr>
              <a:t>1947</a:t>
            </a:r>
            <a:r>
              <a:rPr lang="zh-CN" altLang="en-US" sz="2400" b="1">
                <a:latin typeface="Times New Roman" panose="02020603050405020304" pitchFamily="18" charset="0"/>
              </a:rPr>
              <a:t>年美国著名的贝尔实验室发明了</a:t>
            </a:r>
            <a:r>
              <a:rPr lang="zh-CN" altLang="en-US" sz="2400" b="1">
                <a:solidFill>
                  <a:srgbClr val="E35449"/>
                </a:solidFill>
                <a:latin typeface="Times New Roman" panose="02020603050405020304" pitchFamily="18" charset="0"/>
              </a:rPr>
              <a:t>晶体管，</a:t>
            </a:r>
            <a:r>
              <a:rPr lang="zh-CN" altLang="en-US" sz="2400" b="1">
                <a:latin typeface="Times New Roman" panose="02020603050405020304" pitchFamily="18" charset="0"/>
              </a:rPr>
              <a:t>引发了</a:t>
            </a:r>
          </a:p>
          <a:p>
            <a:pPr eaLnBrk="1" hangingPunct="1">
              <a:lnSpc>
                <a:spcPct val="90000"/>
              </a:lnSpc>
              <a:buFont typeface="Wingdings" panose="05000000000000000000" pitchFamily="2" charset="2"/>
              <a:buNone/>
            </a:pPr>
            <a:r>
              <a:rPr lang="zh-CN" altLang="en-US" sz="2400" b="1">
                <a:latin typeface="Times New Roman" panose="02020603050405020304" pitchFamily="18" charset="0"/>
              </a:rPr>
              <a:t>电子技术的一场革命。</a:t>
            </a:r>
            <a:r>
              <a:rPr lang="zh-CN" altLang="en-US" sz="2400"/>
              <a:t>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C05BA797-A33C-4242-A399-B153876064C3}"/>
              </a:ext>
            </a:extLst>
          </p:cNvPr>
          <p:cNvSpPr>
            <a:spLocks noGrp="1" noChangeArrowheads="1"/>
          </p:cNvSpPr>
          <p:nvPr>
            <p:ph type="title"/>
          </p:nvPr>
        </p:nvSpPr>
        <p:spPr>
          <a:xfrm>
            <a:off x="533400" y="228600"/>
            <a:ext cx="7772400" cy="685800"/>
          </a:xfrm>
        </p:spPr>
        <p:txBody>
          <a:bodyPr/>
          <a:lstStyle/>
          <a:p>
            <a:pPr algn="ctr" eaLnBrk="1" hangingPunct="1"/>
            <a:r>
              <a:rPr lang="en-US" altLang="zh-CN" sz="3600" b="1">
                <a:solidFill>
                  <a:srgbClr val="040408"/>
                </a:solidFill>
              </a:rPr>
              <a:t> </a:t>
            </a:r>
          </a:p>
        </p:txBody>
      </p:sp>
      <p:graphicFrame>
        <p:nvGraphicFramePr>
          <p:cNvPr id="27650" name="Object 159">
            <a:extLst>
              <a:ext uri="{FF2B5EF4-FFF2-40B4-BE49-F238E27FC236}">
                <a16:creationId xmlns:a16="http://schemas.microsoft.com/office/drawing/2014/main" id="{2E7121DB-412A-4677-AAA2-01257C229BCA}"/>
              </a:ext>
            </a:extLst>
          </p:cNvPr>
          <p:cNvGraphicFramePr>
            <a:graphicFrameLocks noChangeAspect="1"/>
          </p:cNvGraphicFramePr>
          <p:nvPr/>
        </p:nvGraphicFramePr>
        <p:xfrm>
          <a:off x="1143000" y="381000"/>
          <a:ext cx="6858000" cy="4975225"/>
        </p:xfrm>
        <a:graphic>
          <a:graphicData uri="http://schemas.openxmlformats.org/presentationml/2006/ole">
            <mc:AlternateContent xmlns:mc="http://schemas.openxmlformats.org/markup-compatibility/2006">
              <mc:Choice xmlns:v="urn:schemas-microsoft-com:vml" Requires="v">
                <p:oleObj spid="_x0000_s27653" name="位图图像" r:id="rId3" imgW="3885714" imgH="2819794" progId="Paint.Picture">
                  <p:embed/>
                </p:oleObj>
              </mc:Choice>
              <mc:Fallback>
                <p:oleObj name="位图图像" r:id="rId3" imgW="3885714" imgH="2819794" progId="Paint.Picture">
                  <p:embed/>
                  <p:pic>
                    <p:nvPicPr>
                      <p:cNvPr id="0" name="Object 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81000"/>
                        <a:ext cx="685800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2" name="AutoShape 160">
            <a:hlinkClick r:id="rId5" action="ppaction://hlinkfile" highlightClick="1"/>
            <a:extLst>
              <a:ext uri="{FF2B5EF4-FFF2-40B4-BE49-F238E27FC236}">
                <a16:creationId xmlns:a16="http://schemas.microsoft.com/office/drawing/2014/main" id="{AB8BC3C1-1791-4446-8A56-47C698DBC80F}"/>
              </a:ext>
            </a:extLst>
          </p:cNvPr>
          <p:cNvSpPr>
            <a:spLocks noChangeArrowheads="1"/>
          </p:cNvSpPr>
          <p:nvPr/>
        </p:nvSpPr>
        <p:spPr bwMode="auto">
          <a:xfrm>
            <a:off x="5791200" y="5486400"/>
            <a:ext cx="762000" cy="4572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155F0EAB-D5CC-4CDF-A816-E23889844B64}"/>
              </a:ext>
            </a:extLst>
          </p:cNvPr>
          <p:cNvSpPr>
            <a:spLocks noGrp="1" noChangeArrowheads="1"/>
          </p:cNvSpPr>
          <p:nvPr>
            <p:ph type="title"/>
          </p:nvPr>
        </p:nvSpPr>
        <p:spPr>
          <a:xfrm>
            <a:off x="609600" y="0"/>
            <a:ext cx="7772400" cy="685800"/>
          </a:xfrm>
        </p:spPr>
        <p:txBody>
          <a:bodyPr/>
          <a:lstStyle/>
          <a:p>
            <a:pPr algn="ctr" eaLnBrk="1" hangingPunct="1"/>
            <a:r>
              <a:rPr lang="zh-CN" altLang="en-US" sz="3600" b="1">
                <a:solidFill>
                  <a:srgbClr val="040408"/>
                </a:solidFill>
              </a:rPr>
              <a:t>第三章 </a:t>
            </a:r>
            <a:r>
              <a:rPr lang="zh-CN" altLang="en-US" sz="3600" b="1">
                <a:solidFill>
                  <a:srgbClr val="040408"/>
                </a:solidFill>
                <a:latin typeface="宋体" panose="02010600030101010101" pitchFamily="2" charset="-122"/>
              </a:rPr>
              <a:t>直流斩波电路</a:t>
            </a:r>
            <a:r>
              <a:rPr lang="zh-CN" altLang="en-US" sz="3600" b="1">
                <a:solidFill>
                  <a:srgbClr val="040408"/>
                </a:solidFill>
              </a:rPr>
              <a:t> </a:t>
            </a:r>
            <a:endParaRPr lang="zh-CN" altLang="en-US" sz="3600" b="1">
              <a:solidFill>
                <a:srgbClr val="040408"/>
              </a:solidFill>
              <a:latin typeface="宋体" panose="02010600030101010101" pitchFamily="2" charset="-122"/>
            </a:endParaRPr>
          </a:p>
        </p:txBody>
      </p:sp>
      <p:sp>
        <p:nvSpPr>
          <p:cNvPr id="94212" name="Rectangle 4">
            <a:extLst>
              <a:ext uri="{FF2B5EF4-FFF2-40B4-BE49-F238E27FC236}">
                <a16:creationId xmlns:a16="http://schemas.microsoft.com/office/drawing/2014/main" id="{55B2C46F-3008-407B-8AE7-E5333C87B90F}"/>
              </a:ext>
            </a:extLst>
          </p:cNvPr>
          <p:cNvSpPr>
            <a:spLocks noChangeArrowheads="1"/>
          </p:cNvSpPr>
          <p:nvPr/>
        </p:nvSpPr>
        <p:spPr bwMode="auto">
          <a:xfrm>
            <a:off x="685800" y="762000"/>
            <a:ext cx="73152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solidFill>
                  <a:srgbClr val="040408"/>
                </a:solidFill>
                <a:latin typeface="Times New Roman" panose="02020603050405020304" pitchFamily="18" charset="0"/>
              </a:rPr>
              <a:t>直流斩波电路：</a:t>
            </a:r>
            <a:r>
              <a:rPr lang="zh-CN" altLang="en-US" sz="1600">
                <a:solidFill>
                  <a:srgbClr val="040408"/>
                </a:solidFill>
                <a:latin typeface="Times New Roman" panose="02020603050405020304" pitchFamily="18" charset="0"/>
              </a:rPr>
              <a:t>    </a:t>
            </a:r>
          </a:p>
          <a:p>
            <a:pPr algn="just" eaLnBrk="1" hangingPunct="1"/>
            <a:r>
              <a:rPr lang="zh-CN" altLang="en-US" sz="1600">
                <a:solidFill>
                  <a:srgbClr val="040408"/>
                </a:solidFill>
                <a:latin typeface="Times New Roman" panose="02020603050405020304" pitchFamily="18" charset="0"/>
              </a:rPr>
              <a:t>       一般是指直接将直流电变为另一直流电，不包括直流</a:t>
            </a:r>
            <a:r>
              <a:rPr lang="en-US" altLang="zh-CN" sz="1600">
                <a:solidFill>
                  <a:srgbClr val="040408"/>
                </a:solidFill>
                <a:latin typeface="Times New Roman" panose="02020603050405020304" pitchFamily="18" charset="0"/>
              </a:rPr>
              <a:t>—</a:t>
            </a:r>
            <a:r>
              <a:rPr lang="zh-CN" altLang="en-US" sz="1600">
                <a:solidFill>
                  <a:srgbClr val="040408"/>
                </a:solidFill>
                <a:latin typeface="Times New Roman" panose="02020603050405020304" pitchFamily="18" charset="0"/>
              </a:rPr>
              <a:t>交流</a:t>
            </a:r>
            <a:r>
              <a:rPr lang="en-US" altLang="zh-CN" sz="1600">
                <a:solidFill>
                  <a:srgbClr val="040408"/>
                </a:solidFill>
                <a:latin typeface="Times New Roman" panose="02020603050405020304" pitchFamily="18" charset="0"/>
              </a:rPr>
              <a:t>—</a:t>
            </a:r>
            <a:r>
              <a:rPr lang="zh-CN" altLang="en-US" sz="1600">
                <a:solidFill>
                  <a:srgbClr val="040408"/>
                </a:solidFill>
                <a:latin typeface="Times New Roman" panose="02020603050405020304" pitchFamily="18" charset="0"/>
              </a:rPr>
              <a:t>直流。</a:t>
            </a:r>
            <a:endParaRPr lang="zh-CN" altLang="en-US" sz="1600">
              <a:solidFill>
                <a:srgbClr val="040408"/>
              </a:solidFill>
            </a:endParaRPr>
          </a:p>
          <a:p>
            <a:endParaRPr lang="en-US" altLang="zh-CN" sz="1600">
              <a:solidFill>
                <a:srgbClr val="040408"/>
              </a:solidFill>
              <a:latin typeface="Times New Roman" panose="02020603050405020304" pitchFamily="18" charset="0"/>
            </a:endParaRPr>
          </a:p>
        </p:txBody>
      </p:sp>
      <p:sp>
        <p:nvSpPr>
          <p:cNvPr id="94373" name="Rectangle 165">
            <a:extLst>
              <a:ext uri="{FF2B5EF4-FFF2-40B4-BE49-F238E27FC236}">
                <a16:creationId xmlns:a16="http://schemas.microsoft.com/office/drawing/2014/main" id="{FE7AE3ED-7153-4856-9F34-7D6E27858032}"/>
              </a:ext>
            </a:extLst>
          </p:cNvPr>
          <p:cNvSpPr>
            <a:spLocks noChangeArrowheads="1"/>
          </p:cNvSpPr>
          <p:nvPr/>
        </p:nvSpPr>
        <p:spPr bwMode="auto">
          <a:xfrm>
            <a:off x="914400" y="5486400"/>
            <a:ext cx="678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a:solidFill>
                  <a:srgbClr val="FC0A0A"/>
                </a:solidFill>
                <a:latin typeface="宋体" panose="02010600030101010101" pitchFamily="2" charset="-122"/>
              </a:rPr>
              <a:t>开关电源向轻、小、薄、高频化、低噪声、高可靠、抗干扰的方向发展。</a:t>
            </a:r>
            <a:r>
              <a:rPr lang="zh-CN" altLang="en-US" sz="1600">
                <a:solidFill>
                  <a:srgbClr val="040408"/>
                </a:solidFill>
                <a:latin typeface="宋体" panose="02010600030101010101" pitchFamily="2" charset="-122"/>
              </a:rPr>
              <a:t> </a:t>
            </a:r>
          </a:p>
        </p:txBody>
      </p:sp>
      <p:sp>
        <p:nvSpPr>
          <p:cNvPr id="94374" name="Rectangle 166">
            <a:extLst>
              <a:ext uri="{FF2B5EF4-FFF2-40B4-BE49-F238E27FC236}">
                <a16:creationId xmlns:a16="http://schemas.microsoft.com/office/drawing/2014/main" id="{D0EEA094-5FEB-4506-8468-31F07B31220E}"/>
              </a:ext>
            </a:extLst>
          </p:cNvPr>
          <p:cNvSpPr>
            <a:spLocks noChangeArrowheads="1"/>
          </p:cNvSpPr>
          <p:nvPr/>
        </p:nvSpPr>
        <p:spPr bwMode="auto">
          <a:xfrm>
            <a:off x="762000" y="1676400"/>
            <a:ext cx="7010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a:solidFill>
                  <a:srgbClr val="040408"/>
                </a:solidFill>
                <a:latin typeface="宋体" panose="02010600030101010101" pitchFamily="2" charset="-122"/>
              </a:rPr>
              <a:t>第一个阶段</a:t>
            </a:r>
            <a:r>
              <a:rPr lang="zh-CN" altLang="en-US" sz="1600">
                <a:solidFill>
                  <a:srgbClr val="040408"/>
                </a:solidFill>
                <a:latin typeface="宋体" panose="02010600030101010101" pitchFamily="2" charset="-122"/>
              </a:rPr>
              <a:t>是功率半导体器件从双极型器件</a:t>
            </a:r>
            <a:r>
              <a:rPr lang="en-US" altLang="zh-CN" sz="1600">
                <a:solidFill>
                  <a:srgbClr val="040408"/>
                </a:solidFill>
                <a:latin typeface="宋体" panose="02010600030101010101" pitchFamily="2" charset="-122"/>
              </a:rPr>
              <a:t>(SCR</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GTO)</a:t>
            </a:r>
            <a:r>
              <a:rPr lang="zh-CN" altLang="en-US" sz="1600">
                <a:solidFill>
                  <a:srgbClr val="040408"/>
                </a:solidFill>
                <a:latin typeface="宋体" panose="02010600030101010101" pitchFamily="2" charset="-122"/>
              </a:rPr>
              <a:t>发展为</a:t>
            </a:r>
            <a:r>
              <a:rPr lang="en-US" altLang="zh-CN" sz="1600">
                <a:solidFill>
                  <a:srgbClr val="040408"/>
                </a:solidFill>
                <a:latin typeface="宋体" panose="02010600030101010101" pitchFamily="2" charset="-122"/>
              </a:rPr>
              <a:t>MOS</a:t>
            </a:r>
            <a:r>
              <a:rPr lang="zh-CN" altLang="en-US" sz="1600">
                <a:solidFill>
                  <a:srgbClr val="040408"/>
                </a:solidFill>
                <a:latin typeface="宋体" panose="02010600030101010101" pitchFamily="2" charset="-122"/>
              </a:rPr>
              <a:t>型器件</a:t>
            </a:r>
            <a:r>
              <a:rPr lang="en-US" altLang="zh-CN" sz="1600">
                <a:solidFill>
                  <a:srgbClr val="040408"/>
                </a:solidFill>
                <a:latin typeface="宋体" panose="02010600030101010101" pitchFamily="2" charset="-122"/>
              </a:rPr>
              <a:t>(</a:t>
            </a:r>
            <a:r>
              <a:rPr lang="zh-CN" altLang="en-US" sz="1600">
                <a:solidFill>
                  <a:srgbClr val="040408"/>
                </a:solidFill>
                <a:latin typeface="宋体" panose="02010600030101010101" pitchFamily="2" charset="-122"/>
              </a:rPr>
              <a:t>功率</a:t>
            </a:r>
            <a:r>
              <a:rPr lang="en-US" altLang="zh-CN" sz="1600">
                <a:solidFill>
                  <a:srgbClr val="040408"/>
                </a:solidFill>
                <a:latin typeface="宋体" panose="02010600030101010101" pitchFamily="2" charset="-122"/>
              </a:rPr>
              <a:t>MOS-FET</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IGBT</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IGCT</a:t>
            </a:r>
            <a:r>
              <a:rPr lang="zh-CN" altLang="en-US" sz="1600">
                <a:solidFill>
                  <a:srgbClr val="040408"/>
                </a:solidFill>
                <a:latin typeface="宋体" panose="02010600030101010101" pitchFamily="2" charset="-122"/>
              </a:rPr>
              <a:t>等</a:t>
            </a:r>
            <a:r>
              <a:rPr lang="en-US" altLang="zh-CN" sz="1600">
                <a:solidFill>
                  <a:srgbClr val="040408"/>
                </a:solidFill>
                <a:latin typeface="宋体" panose="02010600030101010101" pitchFamily="2" charset="-122"/>
              </a:rPr>
              <a:t>)</a:t>
            </a:r>
            <a:r>
              <a:rPr lang="zh-CN" altLang="en-US" sz="1600">
                <a:solidFill>
                  <a:srgbClr val="040408"/>
                </a:solidFill>
                <a:latin typeface="宋体" panose="02010600030101010101" pitchFamily="2" charset="-122"/>
              </a:rPr>
              <a:t>，使电力电子系统有可能实现高频化，并大幅度降低导通损耗，电路也更为简单。 </a:t>
            </a:r>
          </a:p>
        </p:txBody>
      </p:sp>
      <p:sp>
        <p:nvSpPr>
          <p:cNvPr id="94375" name="Rectangle 167">
            <a:extLst>
              <a:ext uri="{FF2B5EF4-FFF2-40B4-BE49-F238E27FC236}">
                <a16:creationId xmlns:a16="http://schemas.microsoft.com/office/drawing/2014/main" id="{D650F542-08D7-4FF7-928C-8ADCC0AEA484}"/>
              </a:ext>
            </a:extLst>
          </p:cNvPr>
          <p:cNvSpPr>
            <a:spLocks noChangeArrowheads="1"/>
          </p:cNvSpPr>
          <p:nvPr/>
        </p:nvSpPr>
        <p:spPr bwMode="auto">
          <a:xfrm>
            <a:off x="762000" y="2667000"/>
            <a:ext cx="396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a:solidFill>
                  <a:srgbClr val="040408"/>
                </a:solidFill>
                <a:latin typeface="宋体" panose="02010600030101010101" pitchFamily="2" charset="-122"/>
              </a:rPr>
              <a:t>第二个阶段</a:t>
            </a:r>
            <a:r>
              <a:rPr lang="zh-CN" altLang="en-US" sz="1600">
                <a:solidFill>
                  <a:srgbClr val="040408"/>
                </a:solidFill>
                <a:latin typeface="宋体" panose="02010600030101010101" pitchFamily="2" charset="-122"/>
              </a:rPr>
              <a:t>自</a:t>
            </a:r>
            <a:r>
              <a:rPr lang="en-US" altLang="zh-CN" sz="1600">
                <a:solidFill>
                  <a:srgbClr val="040408"/>
                </a:solidFill>
                <a:latin typeface="宋体" panose="02010600030101010101" pitchFamily="2" charset="-122"/>
              </a:rPr>
              <a:t>20</a:t>
            </a:r>
            <a:r>
              <a:rPr lang="zh-CN" altLang="en-US" sz="1600">
                <a:solidFill>
                  <a:srgbClr val="040408"/>
                </a:solidFill>
                <a:latin typeface="宋体" panose="02010600030101010101" pitchFamily="2" charset="-122"/>
              </a:rPr>
              <a:t>世纪</a:t>
            </a:r>
            <a:r>
              <a:rPr lang="en-US" altLang="zh-CN" sz="1600">
                <a:solidFill>
                  <a:srgbClr val="040408"/>
                </a:solidFill>
                <a:latin typeface="宋体" panose="02010600030101010101" pitchFamily="2" charset="-122"/>
              </a:rPr>
              <a:t>80</a:t>
            </a:r>
            <a:r>
              <a:rPr lang="zh-CN" altLang="en-US" sz="1600">
                <a:solidFill>
                  <a:srgbClr val="040408"/>
                </a:solidFill>
                <a:latin typeface="宋体" panose="02010600030101010101" pitchFamily="2" charset="-122"/>
              </a:rPr>
              <a:t>年代开始，高频化和软开关技术的研究开发，使功率变换器性能更好、重量更轻、尺寸更小。高频化和软开关技术是过去</a:t>
            </a:r>
            <a:r>
              <a:rPr lang="en-US" altLang="zh-CN" sz="1600">
                <a:solidFill>
                  <a:srgbClr val="040408"/>
                </a:solidFill>
                <a:latin typeface="宋体" panose="02010600030101010101" pitchFamily="2" charset="-122"/>
              </a:rPr>
              <a:t>20</a:t>
            </a:r>
            <a:r>
              <a:rPr lang="zh-CN" altLang="en-US" sz="1600">
                <a:solidFill>
                  <a:srgbClr val="040408"/>
                </a:solidFill>
                <a:latin typeface="宋体" panose="02010600030101010101" pitchFamily="2" charset="-122"/>
              </a:rPr>
              <a:t>年国际电力电子界研究的热点之一。</a:t>
            </a:r>
            <a:r>
              <a:rPr lang="zh-CN" altLang="en-US">
                <a:latin typeface="Times New Roman" panose="02020603050405020304" pitchFamily="18" charset="0"/>
              </a:rPr>
              <a:t> </a:t>
            </a:r>
          </a:p>
        </p:txBody>
      </p:sp>
      <p:sp>
        <p:nvSpPr>
          <p:cNvPr id="94376" name="Rectangle 168">
            <a:extLst>
              <a:ext uri="{FF2B5EF4-FFF2-40B4-BE49-F238E27FC236}">
                <a16:creationId xmlns:a16="http://schemas.microsoft.com/office/drawing/2014/main" id="{EB1CAC96-E511-41DA-8EA9-063E1AD5FC0D}"/>
              </a:ext>
            </a:extLst>
          </p:cNvPr>
          <p:cNvSpPr>
            <a:spLocks noChangeArrowheads="1"/>
          </p:cNvSpPr>
          <p:nvPr/>
        </p:nvSpPr>
        <p:spPr bwMode="auto">
          <a:xfrm>
            <a:off x="762000" y="4419600"/>
            <a:ext cx="6781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a:solidFill>
                  <a:srgbClr val="040408"/>
                </a:solidFill>
                <a:latin typeface="宋体" panose="02010600030101010101" pitchFamily="2" charset="-122"/>
              </a:rPr>
              <a:t>第三个阶段</a:t>
            </a:r>
            <a:r>
              <a:rPr lang="zh-CN" altLang="en-US" sz="1600">
                <a:solidFill>
                  <a:srgbClr val="040408"/>
                </a:solidFill>
                <a:latin typeface="宋体" panose="02010600030101010101" pitchFamily="2" charset="-122"/>
              </a:rPr>
              <a:t>从</a:t>
            </a:r>
            <a:r>
              <a:rPr lang="en-US" altLang="zh-CN" sz="1600">
                <a:solidFill>
                  <a:srgbClr val="040408"/>
                </a:solidFill>
                <a:latin typeface="宋体" panose="02010600030101010101" pitchFamily="2" charset="-122"/>
              </a:rPr>
              <a:t>20</a:t>
            </a:r>
            <a:r>
              <a:rPr lang="zh-CN" altLang="en-US" sz="1600">
                <a:solidFill>
                  <a:srgbClr val="040408"/>
                </a:solidFill>
                <a:latin typeface="宋体" panose="02010600030101010101" pitchFamily="2" charset="-122"/>
              </a:rPr>
              <a:t>世纪</a:t>
            </a:r>
            <a:r>
              <a:rPr lang="en-US" altLang="zh-CN" sz="1600">
                <a:solidFill>
                  <a:srgbClr val="040408"/>
                </a:solidFill>
                <a:latin typeface="宋体" panose="02010600030101010101" pitchFamily="2" charset="-122"/>
              </a:rPr>
              <a:t>90</a:t>
            </a:r>
            <a:r>
              <a:rPr lang="zh-CN" altLang="en-US" sz="1600">
                <a:solidFill>
                  <a:srgbClr val="040408"/>
                </a:solidFill>
                <a:latin typeface="宋体" panose="02010600030101010101" pitchFamily="2" charset="-122"/>
              </a:rPr>
              <a:t>年代中期开始，集成电力电子系统和集成电力电子模块</a:t>
            </a:r>
            <a:r>
              <a:rPr lang="en-US" altLang="zh-CN" sz="1600">
                <a:solidFill>
                  <a:srgbClr val="040408"/>
                </a:solidFill>
                <a:latin typeface="宋体" panose="02010600030101010101" pitchFamily="2" charset="-122"/>
              </a:rPr>
              <a:t>(IPEM)</a:t>
            </a:r>
            <a:r>
              <a:rPr lang="zh-CN" altLang="en-US" sz="1600">
                <a:solidFill>
                  <a:srgbClr val="040408"/>
                </a:solidFill>
                <a:latin typeface="宋体" panose="02010600030101010101" pitchFamily="2" charset="-122"/>
              </a:rPr>
              <a:t>技术开始发展，它是当今国际电力电子界亟待解决的新问题之一。 </a:t>
            </a:r>
          </a:p>
        </p:txBody>
      </p:sp>
      <p:grpSp>
        <p:nvGrpSpPr>
          <p:cNvPr id="2" name="Group 173">
            <a:extLst>
              <a:ext uri="{FF2B5EF4-FFF2-40B4-BE49-F238E27FC236}">
                <a16:creationId xmlns:a16="http://schemas.microsoft.com/office/drawing/2014/main" id="{1EDA5FE6-76B7-4796-B0B6-D967FE7605CC}"/>
              </a:ext>
            </a:extLst>
          </p:cNvPr>
          <p:cNvGrpSpPr>
            <a:grpSpLocks/>
          </p:cNvGrpSpPr>
          <p:nvPr/>
        </p:nvGrpSpPr>
        <p:grpSpPr bwMode="auto">
          <a:xfrm>
            <a:off x="5029200" y="2362200"/>
            <a:ext cx="3962400" cy="1812925"/>
            <a:chOff x="3168" y="1488"/>
            <a:chExt cx="2496" cy="1142"/>
          </a:xfrm>
        </p:grpSpPr>
        <p:sp>
          <p:nvSpPr>
            <p:cNvPr id="132105" name="AutoShape 169">
              <a:extLst>
                <a:ext uri="{FF2B5EF4-FFF2-40B4-BE49-F238E27FC236}">
                  <a16:creationId xmlns:a16="http://schemas.microsoft.com/office/drawing/2014/main" id="{C7999FA7-907D-4D32-9D23-DE5417D96568}"/>
                </a:ext>
              </a:extLst>
            </p:cNvPr>
            <p:cNvSpPr>
              <a:spLocks/>
            </p:cNvSpPr>
            <p:nvPr/>
          </p:nvSpPr>
          <p:spPr bwMode="auto">
            <a:xfrm>
              <a:off x="3168" y="1536"/>
              <a:ext cx="48" cy="1056"/>
            </a:xfrm>
            <a:prstGeom prst="leftBrace">
              <a:avLst>
                <a:gd name="adj1" fmla="val 183333"/>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2106" name="Rectangle 170">
              <a:extLst>
                <a:ext uri="{FF2B5EF4-FFF2-40B4-BE49-F238E27FC236}">
                  <a16:creationId xmlns:a16="http://schemas.microsoft.com/office/drawing/2014/main" id="{E51F1525-D1CE-4AE5-8ED2-9FD04D4C158F}"/>
                </a:ext>
              </a:extLst>
            </p:cNvPr>
            <p:cNvSpPr>
              <a:spLocks noChangeArrowheads="1"/>
            </p:cNvSpPr>
            <p:nvPr/>
          </p:nvSpPr>
          <p:spPr bwMode="auto">
            <a:xfrm>
              <a:off x="3264" y="1488"/>
              <a:ext cx="230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400">
                  <a:solidFill>
                    <a:srgbClr val="040408"/>
                  </a:solidFill>
                  <a:latin typeface="宋体" panose="02010600030101010101" pitchFamily="2" charset="-122"/>
                </a:rPr>
                <a:t>高频开关电源整流模块具有内置微处理器，能提高设备管理水平。</a:t>
              </a:r>
            </a:p>
          </p:txBody>
        </p:sp>
        <p:sp>
          <p:nvSpPr>
            <p:cNvPr id="132107" name="Rectangle 171">
              <a:extLst>
                <a:ext uri="{FF2B5EF4-FFF2-40B4-BE49-F238E27FC236}">
                  <a16:creationId xmlns:a16="http://schemas.microsoft.com/office/drawing/2014/main" id="{D5B6368F-7F25-4C44-B278-626F5870FCC7}"/>
                </a:ext>
              </a:extLst>
            </p:cNvPr>
            <p:cNvSpPr>
              <a:spLocks noChangeArrowheads="1"/>
            </p:cNvSpPr>
            <p:nvPr/>
          </p:nvSpPr>
          <p:spPr bwMode="auto">
            <a:xfrm>
              <a:off x="3264" y="1824"/>
              <a:ext cx="2256"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400">
                  <a:solidFill>
                    <a:srgbClr val="040408"/>
                  </a:solidFill>
                  <a:latin typeface="宋体" panose="02010600030101010101" pitchFamily="2" charset="-122"/>
                </a:rPr>
                <a:t>高频开关电源综合转换效率高，多数厂家的转换效率达到</a:t>
              </a:r>
              <a:r>
                <a:rPr lang="en-US" altLang="zh-CN" sz="1400">
                  <a:solidFill>
                    <a:srgbClr val="040408"/>
                  </a:solidFill>
                  <a:latin typeface="宋体" panose="02010600030101010101" pitchFamily="2" charset="-122"/>
                </a:rPr>
                <a:t>90%</a:t>
              </a:r>
              <a:r>
                <a:rPr lang="zh-CN" altLang="en-US" sz="1400">
                  <a:solidFill>
                    <a:srgbClr val="040408"/>
                  </a:solidFill>
                  <a:latin typeface="宋体" panose="02010600030101010101" pitchFamily="2" charset="-122"/>
                </a:rPr>
                <a:t>以上，而相控电源转换效率一般只有</a:t>
              </a:r>
              <a:r>
                <a:rPr lang="en-US" altLang="zh-CN" sz="1400">
                  <a:solidFill>
                    <a:srgbClr val="040408"/>
                  </a:solidFill>
                  <a:latin typeface="宋体" panose="02010600030101010101" pitchFamily="2" charset="-122"/>
                </a:rPr>
                <a:t>60%</a:t>
              </a:r>
              <a:r>
                <a:rPr lang="zh-CN" altLang="en-US" sz="1400">
                  <a:solidFill>
                    <a:srgbClr val="040408"/>
                  </a:solidFill>
                  <a:latin typeface="宋体" panose="02010600030101010101" pitchFamily="2" charset="-122"/>
                </a:rPr>
                <a:t>～</a:t>
              </a:r>
              <a:r>
                <a:rPr lang="en-US" altLang="zh-CN" sz="1400">
                  <a:solidFill>
                    <a:srgbClr val="040408"/>
                  </a:solidFill>
                  <a:latin typeface="宋体" panose="02010600030101010101" pitchFamily="2" charset="-122"/>
                </a:rPr>
                <a:t>80%</a:t>
              </a:r>
              <a:r>
                <a:rPr lang="zh-CN" altLang="en-US" sz="1400">
                  <a:solidFill>
                    <a:srgbClr val="040408"/>
                  </a:solidFill>
                  <a:latin typeface="宋体" panose="02010600030101010101" pitchFamily="2" charset="-122"/>
                </a:rPr>
                <a:t>。</a:t>
              </a:r>
            </a:p>
          </p:txBody>
        </p:sp>
        <p:sp>
          <p:nvSpPr>
            <p:cNvPr id="132108" name="Rectangle 172">
              <a:extLst>
                <a:ext uri="{FF2B5EF4-FFF2-40B4-BE49-F238E27FC236}">
                  <a16:creationId xmlns:a16="http://schemas.microsoft.com/office/drawing/2014/main" id="{8A56B4BE-3D5B-4A96-B5B5-63B04488C68A}"/>
                </a:ext>
              </a:extLst>
            </p:cNvPr>
            <p:cNvSpPr>
              <a:spLocks noChangeArrowheads="1"/>
            </p:cNvSpPr>
            <p:nvPr/>
          </p:nvSpPr>
          <p:spPr bwMode="auto">
            <a:xfrm>
              <a:off x="3264" y="2304"/>
              <a:ext cx="240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400">
                  <a:solidFill>
                    <a:srgbClr val="040408"/>
                  </a:solidFill>
                  <a:latin typeface="宋体" panose="02010600030101010101" pitchFamily="2" charset="-122"/>
                </a:rPr>
                <a:t>高频开关电源整流模块具有并联运行方式下自动均流功能。</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blinds(horizontal)">
                                      <p:cBhvr>
                                        <p:cTn id="7" dur="500"/>
                                        <p:tgtEl>
                                          <p:spTgt spid="94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4374"/>
                                        </p:tgtEl>
                                        <p:attrNameLst>
                                          <p:attrName>style.visibility</p:attrName>
                                        </p:attrNameLst>
                                      </p:cBhvr>
                                      <p:to>
                                        <p:strVal val="visible"/>
                                      </p:to>
                                    </p:set>
                                    <p:animEffect transition="in" filter="blinds(horizontal)">
                                      <p:cBhvr>
                                        <p:cTn id="12" dur="500"/>
                                        <p:tgtEl>
                                          <p:spTgt spid="943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4375"/>
                                        </p:tgtEl>
                                        <p:attrNameLst>
                                          <p:attrName>style.visibility</p:attrName>
                                        </p:attrNameLst>
                                      </p:cBhvr>
                                      <p:to>
                                        <p:strVal val="visible"/>
                                      </p:to>
                                    </p:set>
                                    <p:animEffect transition="in" filter="blinds(horizontal)">
                                      <p:cBhvr>
                                        <p:cTn id="17" dur="500"/>
                                        <p:tgtEl>
                                          <p:spTgt spid="943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4376"/>
                                        </p:tgtEl>
                                        <p:attrNameLst>
                                          <p:attrName>style.visibility</p:attrName>
                                        </p:attrNameLst>
                                      </p:cBhvr>
                                      <p:to>
                                        <p:strVal val="visible"/>
                                      </p:to>
                                    </p:set>
                                    <p:animEffect transition="in" filter="blinds(horizontal)">
                                      <p:cBhvr>
                                        <p:cTn id="27" dur="500"/>
                                        <p:tgtEl>
                                          <p:spTgt spid="943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4373"/>
                                        </p:tgtEl>
                                        <p:attrNameLst>
                                          <p:attrName>style.visibility</p:attrName>
                                        </p:attrNameLst>
                                      </p:cBhvr>
                                      <p:to>
                                        <p:strVal val="visible"/>
                                      </p:to>
                                    </p:set>
                                    <p:animEffect transition="in" filter="blinds(horizontal)">
                                      <p:cBhvr>
                                        <p:cTn id="32" dur="500"/>
                                        <p:tgtEl>
                                          <p:spTgt spid="94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autoUpdateAnimBg="0"/>
      <p:bldP spid="94373" grpId="0" autoUpdateAnimBg="0"/>
      <p:bldP spid="94374" grpId="0" autoUpdateAnimBg="0"/>
      <p:bldP spid="94375" grpId="0" autoUpdateAnimBg="0"/>
      <p:bldP spid="94376"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2">
            <a:extLst>
              <a:ext uri="{FF2B5EF4-FFF2-40B4-BE49-F238E27FC236}">
                <a16:creationId xmlns:a16="http://schemas.microsoft.com/office/drawing/2014/main" id="{A3E2147C-996F-4B62-86BC-57CA15D109DD}"/>
              </a:ext>
            </a:extLst>
          </p:cNvPr>
          <p:cNvSpPr>
            <a:spLocks noGrp="1" noChangeArrowheads="1"/>
          </p:cNvSpPr>
          <p:nvPr>
            <p:ph type="title"/>
          </p:nvPr>
        </p:nvSpPr>
        <p:spPr>
          <a:xfrm>
            <a:off x="533400" y="228600"/>
            <a:ext cx="7772400" cy="762000"/>
          </a:xfrm>
        </p:spPr>
        <p:txBody>
          <a:bodyPr/>
          <a:lstStyle/>
          <a:p>
            <a:pPr algn="ctr" eaLnBrk="1" hangingPunct="1"/>
            <a:r>
              <a:rPr lang="en-US" altLang="zh-CN" b="1">
                <a:latin typeface="宋体" panose="02010600030101010101" pitchFamily="2" charset="-122"/>
              </a:rPr>
              <a:t> </a:t>
            </a:r>
            <a:r>
              <a:rPr lang="en-US" altLang="zh-CN" sz="3600" b="1">
                <a:solidFill>
                  <a:srgbClr val="040408"/>
                </a:solidFill>
                <a:latin typeface="宋体" panose="02010600030101010101" pitchFamily="2" charset="-122"/>
              </a:rPr>
              <a:t>MOSFET</a:t>
            </a:r>
          </a:p>
        </p:txBody>
      </p:sp>
      <p:graphicFrame>
        <p:nvGraphicFramePr>
          <p:cNvPr id="106500" name="Object 4">
            <a:extLst>
              <a:ext uri="{FF2B5EF4-FFF2-40B4-BE49-F238E27FC236}">
                <a16:creationId xmlns:a16="http://schemas.microsoft.com/office/drawing/2014/main" id="{E39165BE-EB19-45DB-9812-1BBDACA116F0}"/>
              </a:ext>
            </a:extLst>
          </p:cNvPr>
          <p:cNvGraphicFramePr>
            <a:graphicFrameLocks noChangeAspect="1"/>
          </p:cNvGraphicFramePr>
          <p:nvPr/>
        </p:nvGraphicFramePr>
        <p:xfrm>
          <a:off x="838200" y="1143000"/>
          <a:ext cx="2527300" cy="2743200"/>
        </p:xfrm>
        <a:graphic>
          <a:graphicData uri="http://schemas.openxmlformats.org/presentationml/2006/ole">
            <mc:AlternateContent xmlns:mc="http://schemas.openxmlformats.org/markup-compatibility/2006">
              <mc:Choice xmlns:v="urn:schemas-microsoft-com:vml" Requires="v">
                <p:oleObj spid="_x0000_s28680" name="位图图像" r:id="rId3" imgW="2228571" imgH="2419048" progId="Paint.Picture">
                  <p:embed/>
                </p:oleObj>
              </mc:Choice>
              <mc:Fallback>
                <p:oleObj name="位图图像" r:id="rId3" imgW="2228571" imgH="2419048"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43000"/>
                        <a:ext cx="25273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1" name="Object 5">
            <a:extLst>
              <a:ext uri="{FF2B5EF4-FFF2-40B4-BE49-F238E27FC236}">
                <a16:creationId xmlns:a16="http://schemas.microsoft.com/office/drawing/2014/main" id="{BFE3BB86-FCF1-450F-8D68-D5F7A333EDDC}"/>
              </a:ext>
            </a:extLst>
          </p:cNvPr>
          <p:cNvGraphicFramePr>
            <a:graphicFrameLocks noChangeAspect="1"/>
          </p:cNvGraphicFramePr>
          <p:nvPr/>
        </p:nvGraphicFramePr>
        <p:xfrm>
          <a:off x="0" y="4038600"/>
          <a:ext cx="2476500" cy="2124075"/>
        </p:xfrm>
        <a:graphic>
          <a:graphicData uri="http://schemas.openxmlformats.org/presentationml/2006/ole">
            <mc:AlternateContent xmlns:mc="http://schemas.openxmlformats.org/markup-compatibility/2006">
              <mc:Choice xmlns:v="urn:schemas-microsoft-com:vml" Requires="v">
                <p:oleObj spid="_x0000_s28681" name="位图图像" r:id="rId5" imgW="2476190" imgH="2123810" progId="Paint.Picture">
                  <p:embed/>
                </p:oleObj>
              </mc:Choice>
              <mc:Fallback>
                <p:oleObj name="位图图像" r:id="rId5" imgW="2476190" imgH="2123810"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038600"/>
                        <a:ext cx="24765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2" name="Object 6">
            <a:extLst>
              <a:ext uri="{FF2B5EF4-FFF2-40B4-BE49-F238E27FC236}">
                <a16:creationId xmlns:a16="http://schemas.microsoft.com/office/drawing/2014/main" id="{16DED19A-6A1F-44EB-AA5F-548B53265D58}"/>
              </a:ext>
            </a:extLst>
          </p:cNvPr>
          <p:cNvGraphicFramePr>
            <a:graphicFrameLocks noChangeAspect="1"/>
          </p:cNvGraphicFramePr>
          <p:nvPr/>
        </p:nvGraphicFramePr>
        <p:xfrm>
          <a:off x="5029200" y="1066800"/>
          <a:ext cx="2819400" cy="2732088"/>
        </p:xfrm>
        <a:graphic>
          <a:graphicData uri="http://schemas.openxmlformats.org/presentationml/2006/ole">
            <mc:AlternateContent xmlns:mc="http://schemas.openxmlformats.org/markup-compatibility/2006">
              <mc:Choice xmlns:v="urn:schemas-microsoft-com:vml" Requires="v">
                <p:oleObj spid="_x0000_s28682" name="位图图像" r:id="rId7" imgW="1828571" imgH="1771429" progId="Paint.Picture">
                  <p:embed/>
                </p:oleObj>
              </mc:Choice>
              <mc:Fallback>
                <p:oleObj name="位图图像" r:id="rId7" imgW="1828571" imgH="1771429" progId="Paint.Picture">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1066800"/>
                        <a:ext cx="28194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3" name="Object 7">
            <a:extLst>
              <a:ext uri="{FF2B5EF4-FFF2-40B4-BE49-F238E27FC236}">
                <a16:creationId xmlns:a16="http://schemas.microsoft.com/office/drawing/2014/main" id="{3E4492FF-AD10-4AD7-A8C9-B1823DC1C2A3}"/>
              </a:ext>
            </a:extLst>
          </p:cNvPr>
          <p:cNvGraphicFramePr>
            <a:graphicFrameLocks noChangeAspect="1"/>
          </p:cNvGraphicFramePr>
          <p:nvPr/>
        </p:nvGraphicFramePr>
        <p:xfrm>
          <a:off x="2743200" y="3886200"/>
          <a:ext cx="2971800" cy="2619375"/>
        </p:xfrm>
        <a:graphic>
          <a:graphicData uri="http://schemas.openxmlformats.org/presentationml/2006/ole">
            <mc:AlternateContent xmlns:mc="http://schemas.openxmlformats.org/markup-compatibility/2006">
              <mc:Choice xmlns:v="urn:schemas-microsoft-com:vml" Requires="v">
                <p:oleObj spid="_x0000_s28683" name="位图图像" r:id="rId9" imgW="2971429" imgH="2619048" progId="Paint.Picture">
                  <p:embed/>
                </p:oleObj>
              </mc:Choice>
              <mc:Fallback>
                <p:oleObj name="位图图像" r:id="rId9" imgW="2971429" imgH="2619048" progId="Paint.Picture">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3886200"/>
                        <a:ext cx="29718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4" name="Object 8">
            <a:extLst>
              <a:ext uri="{FF2B5EF4-FFF2-40B4-BE49-F238E27FC236}">
                <a16:creationId xmlns:a16="http://schemas.microsoft.com/office/drawing/2014/main" id="{C0F11AD7-3C72-42AC-AD8B-098620242CCA}"/>
              </a:ext>
            </a:extLst>
          </p:cNvPr>
          <p:cNvGraphicFramePr>
            <a:graphicFrameLocks noChangeAspect="1"/>
          </p:cNvGraphicFramePr>
          <p:nvPr/>
        </p:nvGraphicFramePr>
        <p:xfrm>
          <a:off x="5791200" y="3733800"/>
          <a:ext cx="3028950" cy="2867025"/>
        </p:xfrm>
        <a:graphic>
          <a:graphicData uri="http://schemas.openxmlformats.org/presentationml/2006/ole">
            <mc:AlternateContent xmlns:mc="http://schemas.openxmlformats.org/markup-compatibility/2006">
              <mc:Choice xmlns:v="urn:schemas-microsoft-com:vml" Requires="v">
                <p:oleObj spid="_x0000_s28684" name="位图图像" r:id="rId11" imgW="3029373" imgH="2866667" progId="Paint.Picture">
                  <p:embed/>
                </p:oleObj>
              </mc:Choice>
              <mc:Fallback>
                <p:oleObj name="位图图像" r:id="rId11" imgW="3029373" imgH="2866667" progId="Paint.Picture">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1200" y="3733800"/>
                        <a:ext cx="302895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blinds(horizontal)">
                                      <p:cBhvr>
                                        <p:cTn id="7" dur="500"/>
                                        <p:tgtEl>
                                          <p:spTgt spid="1065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6501"/>
                                        </p:tgtEl>
                                        <p:attrNameLst>
                                          <p:attrName>style.visibility</p:attrName>
                                        </p:attrNameLst>
                                      </p:cBhvr>
                                      <p:to>
                                        <p:strVal val="visible"/>
                                      </p:to>
                                    </p:set>
                                    <p:animEffect transition="in" filter="blinds(horizontal)">
                                      <p:cBhvr>
                                        <p:cTn id="12" dur="500"/>
                                        <p:tgtEl>
                                          <p:spTgt spid="1065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6502"/>
                                        </p:tgtEl>
                                        <p:attrNameLst>
                                          <p:attrName>style.visibility</p:attrName>
                                        </p:attrNameLst>
                                      </p:cBhvr>
                                      <p:to>
                                        <p:strVal val="visible"/>
                                      </p:to>
                                    </p:set>
                                    <p:animEffect transition="in" filter="blinds(horizontal)">
                                      <p:cBhvr>
                                        <p:cTn id="17" dur="500"/>
                                        <p:tgtEl>
                                          <p:spTgt spid="1065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6503"/>
                                        </p:tgtEl>
                                        <p:attrNameLst>
                                          <p:attrName>style.visibility</p:attrName>
                                        </p:attrNameLst>
                                      </p:cBhvr>
                                      <p:to>
                                        <p:strVal val="visible"/>
                                      </p:to>
                                    </p:set>
                                    <p:animEffect transition="in" filter="blinds(horizontal)">
                                      <p:cBhvr>
                                        <p:cTn id="22" dur="500"/>
                                        <p:tgtEl>
                                          <p:spTgt spid="1065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6504"/>
                                        </p:tgtEl>
                                        <p:attrNameLst>
                                          <p:attrName>style.visibility</p:attrName>
                                        </p:attrNameLst>
                                      </p:cBhvr>
                                      <p:to>
                                        <p:strVal val="visible"/>
                                      </p:to>
                                    </p:set>
                                    <p:animEffect transition="in" filter="blinds(horizontal)">
                                      <p:cBhvr>
                                        <p:cTn id="27" dur="500"/>
                                        <p:tgtEl>
                                          <p:spTgt spid="106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756A3C6D-65A3-45E0-BD1B-B17D93067BBE}"/>
              </a:ext>
            </a:extLst>
          </p:cNvPr>
          <p:cNvSpPr>
            <a:spLocks noGrp="1" noChangeArrowheads="1"/>
          </p:cNvSpPr>
          <p:nvPr>
            <p:ph type="title"/>
          </p:nvPr>
        </p:nvSpPr>
        <p:spPr>
          <a:xfrm>
            <a:off x="685800" y="228600"/>
            <a:ext cx="7772400" cy="762000"/>
          </a:xfrm>
        </p:spPr>
        <p:txBody>
          <a:bodyPr/>
          <a:lstStyle/>
          <a:p>
            <a:pPr algn="ctr" eaLnBrk="1" hangingPunct="1"/>
            <a:r>
              <a:rPr lang="zh-CN" altLang="en-US" b="1">
                <a:solidFill>
                  <a:srgbClr val="040408"/>
                </a:solidFill>
              </a:rPr>
              <a:t>电力场效应晶体管</a:t>
            </a:r>
          </a:p>
        </p:txBody>
      </p:sp>
      <p:pic>
        <p:nvPicPr>
          <p:cNvPr id="133123" name="Picture 4" descr="mosfet">
            <a:extLst>
              <a:ext uri="{FF2B5EF4-FFF2-40B4-BE49-F238E27FC236}">
                <a16:creationId xmlns:a16="http://schemas.microsoft.com/office/drawing/2014/main" id="{A2A57752-A4D1-4C41-AB19-5F43E153F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200"/>
            <a:ext cx="57912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a:extLst>
              <a:ext uri="{FF2B5EF4-FFF2-40B4-BE49-F238E27FC236}">
                <a16:creationId xmlns:a16="http://schemas.microsoft.com/office/drawing/2014/main" id="{3025E6E1-B472-483C-A2AE-3E8C11D22AFC}"/>
              </a:ext>
            </a:extLst>
          </p:cNvPr>
          <p:cNvGrpSpPr>
            <a:grpSpLocks/>
          </p:cNvGrpSpPr>
          <p:nvPr/>
        </p:nvGrpSpPr>
        <p:grpSpPr bwMode="auto">
          <a:xfrm flipH="1">
            <a:off x="4800600" y="2057400"/>
            <a:ext cx="2971800" cy="838200"/>
            <a:chOff x="480" y="1488"/>
            <a:chExt cx="2544" cy="2064"/>
          </a:xfrm>
        </p:grpSpPr>
        <p:sp>
          <p:nvSpPr>
            <p:cNvPr id="133134" name="Line 6">
              <a:extLst>
                <a:ext uri="{FF2B5EF4-FFF2-40B4-BE49-F238E27FC236}">
                  <a16:creationId xmlns:a16="http://schemas.microsoft.com/office/drawing/2014/main" id="{F5692791-0A6F-4B08-A4AB-4C055C55E303}"/>
                </a:ext>
              </a:extLst>
            </p:cNvPr>
            <p:cNvSpPr>
              <a:spLocks noChangeShapeType="1"/>
            </p:cNvSpPr>
            <p:nvPr/>
          </p:nvSpPr>
          <p:spPr bwMode="auto">
            <a:xfrm>
              <a:off x="720" y="3552"/>
              <a:ext cx="2304" cy="0"/>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33135" name="Group 7">
              <a:extLst>
                <a:ext uri="{FF2B5EF4-FFF2-40B4-BE49-F238E27FC236}">
                  <a16:creationId xmlns:a16="http://schemas.microsoft.com/office/drawing/2014/main" id="{82B564FA-6FA6-42A1-8BFA-C8DD29D4539B}"/>
                </a:ext>
              </a:extLst>
            </p:cNvPr>
            <p:cNvGrpSpPr>
              <a:grpSpLocks/>
            </p:cNvGrpSpPr>
            <p:nvPr/>
          </p:nvGrpSpPr>
          <p:grpSpPr bwMode="auto">
            <a:xfrm>
              <a:off x="480" y="1488"/>
              <a:ext cx="2544" cy="2064"/>
              <a:chOff x="480" y="1488"/>
              <a:chExt cx="2544" cy="2064"/>
            </a:xfrm>
          </p:grpSpPr>
          <p:sp>
            <p:nvSpPr>
              <p:cNvPr id="133136" name="Line 8">
                <a:extLst>
                  <a:ext uri="{FF2B5EF4-FFF2-40B4-BE49-F238E27FC236}">
                    <a16:creationId xmlns:a16="http://schemas.microsoft.com/office/drawing/2014/main" id="{17C3211E-5D02-49D2-8B19-B875483BD02B}"/>
                  </a:ext>
                </a:extLst>
              </p:cNvPr>
              <p:cNvSpPr>
                <a:spLocks noChangeShapeType="1"/>
              </p:cNvSpPr>
              <p:nvPr/>
            </p:nvSpPr>
            <p:spPr bwMode="auto">
              <a:xfrm>
                <a:off x="720" y="1488"/>
                <a:ext cx="2304" cy="0"/>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137" name="Line 9">
                <a:extLst>
                  <a:ext uri="{FF2B5EF4-FFF2-40B4-BE49-F238E27FC236}">
                    <a16:creationId xmlns:a16="http://schemas.microsoft.com/office/drawing/2014/main" id="{E4ADC83A-AFE3-4205-8F55-E0A42449991E}"/>
                  </a:ext>
                </a:extLst>
              </p:cNvPr>
              <p:cNvSpPr>
                <a:spLocks noChangeShapeType="1"/>
              </p:cNvSpPr>
              <p:nvPr/>
            </p:nvSpPr>
            <p:spPr bwMode="auto">
              <a:xfrm>
                <a:off x="720" y="1488"/>
                <a:ext cx="0" cy="1008"/>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138" name="Line 10">
                <a:extLst>
                  <a:ext uri="{FF2B5EF4-FFF2-40B4-BE49-F238E27FC236}">
                    <a16:creationId xmlns:a16="http://schemas.microsoft.com/office/drawing/2014/main" id="{E49CB923-2015-4249-AF1B-0414CDA90CD1}"/>
                  </a:ext>
                </a:extLst>
              </p:cNvPr>
              <p:cNvSpPr>
                <a:spLocks noChangeShapeType="1"/>
              </p:cNvSpPr>
              <p:nvPr/>
            </p:nvSpPr>
            <p:spPr bwMode="auto">
              <a:xfrm>
                <a:off x="720" y="2640"/>
                <a:ext cx="0" cy="912"/>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139" name="Line 11">
                <a:extLst>
                  <a:ext uri="{FF2B5EF4-FFF2-40B4-BE49-F238E27FC236}">
                    <a16:creationId xmlns:a16="http://schemas.microsoft.com/office/drawing/2014/main" id="{16EFFBCF-87A7-4EF5-9C9E-F27D319FB6E4}"/>
                  </a:ext>
                </a:extLst>
              </p:cNvPr>
              <p:cNvSpPr>
                <a:spLocks noChangeShapeType="1"/>
              </p:cNvSpPr>
              <p:nvPr/>
            </p:nvSpPr>
            <p:spPr bwMode="auto">
              <a:xfrm>
                <a:off x="624" y="2496"/>
                <a:ext cx="192" cy="0"/>
              </a:xfrm>
              <a:prstGeom prst="line">
                <a:avLst/>
              </a:prstGeom>
              <a:noFill/>
              <a:ln w="28575">
                <a:solidFill>
                  <a:srgbClr val="C71603"/>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140" name="Line 12">
                <a:extLst>
                  <a:ext uri="{FF2B5EF4-FFF2-40B4-BE49-F238E27FC236}">
                    <a16:creationId xmlns:a16="http://schemas.microsoft.com/office/drawing/2014/main" id="{C3C729A9-20F5-458E-8DB0-F02D9FEDBEE1}"/>
                  </a:ext>
                </a:extLst>
              </p:cNvPr>
              <p:cNvSpPr>
                <a:spLocks noChangeShapeType="1"/>
              </p:cNvSpPr>
              <p:nvPr/>
            </p:nvSpPr>
            <p:spPr bwMode="auto">
              <a:xfrm>
                <a:off x="480" y="2640"/>
                <a:ext cx="480" cy="0"/>
              </a:xfrm>
              <a:prstGeom prst="line">
                <a:avLst/>
              </a:prstGeom>
              <a:noFill/>
              <a:ln w="28575">
                <a:solidFill>
                  <a:srgbClr val="C71603"/>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4" name="Group 13">
            <a:extLst>
              <a:ext uri="{FF2B5EF4-FFF2-40B4-BE49-F238E27FC236}">
                <a16:creationId xmlns:a16="http://schemas.microsoft.com/office/drawing/2014/main" id="{FE166070-DFE8-4768-A276-6B749BDEBB81}"/>
              </a:ext>
            </a:extLst>
          </p:cNvPr>
          <p:cNvGrpSpPr>
            <a:grpSpLocks/>
          </p:cNvGrpSpPr>
          <p:nvPr/>
        </p:nvGrpSpPr>
        <p:grpSpPr bwMode="auto">
          <a:xfrm>
            <a:off x="762000" y="2057400"/>
            <a:ext cx="4038600" cy="3276600"/>
            <a:chOff x="480" y="1488"/>
            <a:chExt cx="2544" cy="2064"/>
          </a:xfrm>
        </p:grpSpPr>
        <p:sp>
          <p:nvSpPr>
            <p:cNvPr id="133127" name="Line 14">
              <a:extLst>
                <a:ext uri="{FF2B5EF4-FFF2-40B4-BE49-F238E27FC236}">
                  <a16:creationId xmlns:a16="http://schemas.microsoft.com/office/drawing/2014/main" id="{193399D7-B5A3-45D1-8A17-ED9C1CE6269B}"/>
                </a:ext>
              </a:extLst>
            </p:cNvPr>
            <p:cNvSpPr>
              <a:spLocks noChangeShapeType="1"/>
            </p:cNvSpPr>
            <p:nvPr/>
          </p:nvSpPr>
          <p:spPr bwMode="auto">
            <a:xfrm>
              <a:off x="720" y="3552"/>
              <a:ext cx="2304" cy="0"/>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33128" name="Group 15">
              <a:extLst>
                <a:ext uri="{FF2B5EF4-FFF2-40B4-BE49-F238E27FC236}">
                  <a16:creationId xmlns:a16="http://schemas.microsoft.com/office/drawing/2014/main" id="{B84C2157-1EF3-470C-88DE-FBC178490983}"/>
                </a:ext>
              </a:extLst>
            </p:cNvPr>
            <p:cNvGrpSpPr>
              <a:grpSpLocks/>
            </p:cNvGrpSpPr>
            <p:nvPr/>
          </p:nvGrpSpPr>
          <p:grpSpPr bwMode="auto">
            <a:xfrm>
              <a:off x="480" y="1488"/>
              <a:ext cx="2544" cy="2064"/>
              <a:chOff x="480" y="1488"/>
              <a:chExt cx="2544" cy="2064"/>
            </a:xfrm>
          </p:grpSpPr>
          <p:sp>
            <p:nvSpPr>
              <p:cNvPr id="133129" name="Line 16">
                <a:extLst>
                  <a:ext uri="{FF2B5EF4-FFF2-40B4-BE49-F238E27FC236}">
                    <a16:creationId xmlns:a16="http://schemas.microsoft.com/office/drawing/2014/main" id="{B19923E7-902E-468A-9AB4-68E1041F8FF6}"/>
                  </a:ext>
                </a:extLst>
              </p:cNvPr>
              <p:cNvSpPr>
                <a:spLocks noChangeShapeType="1"/>
              </p:cNvSpPr>
              <p:nvPr/>
            </p:nvSpPr>
            <p:spPr bwMode="auto">
              <a:xfrm>
                <a:off x="720" y="1488"/>
                <a:ext cx="2304" cy="0"/>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130" name="Line 17">
                <a:extLst>
                  <a:ext uri="{FF2B5EF4-FFF2-40B4-BE49-F238E27FC236}">
                    <a16:creationId xmlns:a16="http://schemas.microsoft.com/office/drawing/2014/main" id="{F296A135-5241-49E3-A05D-FC4CF8715696}"/>
                  </a:ext>
                </a:extLst>
              </p:cNvPr>
              <p:cNvSpPr>
                <a:spLocks noChangeShapeType="1"/>
              </p:cNvSpPr>
              <p:nvPr/>
            </p:nvSpPr>
            <p:spPr bwMode="auto">
              <a:xfrm>
                <a:off x="720" y="1488"/>
                <a:ext cx="0" cy="1008"/>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131" name="Line 18">
                <a:extLst>
                  <a:ext uri="{FF2B5EF4-FFF2-40B4-BE49-F238E27FC236}">
                    <a16:creationId xmlns:a16="http://schemas.microsoft.com/office/drawing/2014/main" id="{23F505A6-1ED5-4B33-9D35-55F37FB38D38}"/>
                  </a:ext>
                </a:extLst>
              </p:cNvPr>
              <p:cNvSpPr>
                <a:spLocks noChangeShapeType="1"/>
              </p:cNvSpPr>
              <p:nvPr/>
            </p:nvSpPr>
            <p:spPr bwMode="auto">
              <a:xfrm>
                <a:off x="720" y="2640"/>
                <a:ext cx="0" cy="912"/>
              </a:xfrm>
              <a:prstGeom prst="line">
                <a:avLst/>
              </a:prstGeom>
              <a:noFill/>
              <a:ln w="28575">
                <a:solidFill>
                  <a:srgbClr val="07080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132" name="Line 19">
                <a:extLst>
                  <a:ext uri="{FF2B5EF4-FFF2-40B4-BE49-F238E27FC236}">
                    <a16:creationId xmlns:a16="http://schemas.microsoft.com/office/drawing/2014/main" id="{7EA93BD3-459F-4893-B383-5DFB120F6241}"/>
                  </a:ext>
                </a:extLst>
              </p:cNvPr>
              <p:cNvSpPr>
                <a:spLocks noChangeShapeType="1"/>
              </p:cNvSpPr>
              <p:nvPr/>
            </p:nvSpPr>
            <p:spPr bwMode="auto">
              <a:xfrm>
                <a:off x="624" y="2496"/>
                <a:ext cx="192" cy="0"/>
              </a:xfrm>
              <a:prstGeom prst="line">
                <a:avLst/>
              </a:prstGeom>
              <a:noFill/>
              <a:ln w="28575">
                <a:solidFill>
                  <a:srgbClr val="C71603"/>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133" name="Line 20">
                <a:extLst>
                  <a:ext uri="{FF2B5EF4-FFF2-40B4-BE49-F238E27FC236}">
                    <a16:creationId xmlns:a16="http://schemas.microsoft.com/office/drawing/2014/main" id="{EB8A0CD5-28E5-4385-84EF-71F5A6147410}"/>
                  </a:ext>
                </a:extLst>
              </p:cNvPr>
              <p:cNvSpPr>
                <a:spLocks noChangeShapeType="1"/>
              </p:cNvSpPr>
              <p:nvPr/>
            </p:nvSpPr>
            <p:spPr bwMode="auto">
              <a:xfrm>
                <a:off x="480" y="2640"/>
                <a:ext cx="480" cy="0"/>
              </a:xfrm>
              <a:prstGeom prst="line">
                <a:avLst/>
              </a:prstGeom>
              <a:noFill/>
              <a:ln w="28575">
                <a:solidFill>
                  <a:srgbClr val="C71603"/>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33126" name="AutoShape 21">
            <a:hlinkClick r:id="" action="ppaction://hlinkshowjump?jump=lastslideviewed" highlightClick="1"/>
            <a:extLst>
              <a:ext uri="{FF2B5EF4-FFF2-40B4-BE49-F238E27FC236}">
                <a16:creationId xmlns:a16="http://schemas.microsoft.com/office/drawing/2014/main" id="{06B3F30E-CA95-4DDC-BD58-B6AE5D3AEF31}"/>
              </a:ext>
            </a:extLst>
          </p:cNvPr>
          <p:cNvSpPr>
            <a:spLocks noChangeArrowheads="1"/>
          </p:cNvSpPr>
          <p:nvPr/>
        </p:nvSpPr>
        <p:spPr bwMode="auto">
          <a:xfrm>
            <a:off x="7924800" y="5486400"/>
            <a:ext cx="6096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0E912A5-7EAF-43A7-B643-5B96413B9B29}"/>
              </a:ext>
            </a:extLst>
          </p:cNvPr>
          <p:cNvSpPr>
            <a:spLocks noGrp="1" noChangeArrowheads="1"/>
          </p:cNvSpPr>
          <p:nvPr>
            <p:ph type="title"/>
          </p:nvPr>
        </p:nvSpPr>
        <p:spPr>
          <a:xfrm>
            <a:off x="609600" y="304800"/>
            <a:ext cx="7772400" cy="914400"/>
          </a:xfrm>
        </p:spPr>
        <p:txBody>
          <a:bodyPr/>
          <a:lstStyle/>
          <a:p>
            <a:pPr algn="ctr" eaLnBrk="1" hangingPunct="1"/>
            <a:r>
              <a:rPr lang="zh-CN" altLang="en-US">
                <a:solidFill>
                  <a:srgbClr val="07080F"/>
                </a:solidFill>
              </a:rPr>
              <a:t>电力</a:t>
            </a:r>
            <a:r>
              <a:rPr lang="en-US" altLang="zh-CN">
                <a:solidFill>
                  <a:srgbClr val="07080F"/>
                </a:solidFill>
              </a:rPr>
              <a:t>MOSFET</a:t>
            </a:r>
            <a:r>
              <a:rPr lang="zh-CN" altLang="en-US">
                <a:solidFill>
                  <a:srgbClr val="07080F"/>
                </a:solidFill>
              </a:rPr>
              <a:t>静态特性</a:t>
            </a:r>
          </a:p>
        </p:txBody>
      </p:sp>
      <p:sp>
        <p:nvSpPr>
          <p:cNvPr id="84997" name="Rectangle 5" descr="Rectangle: Click to edit Master text styles&#10;Second level&#10;Third level&#10;Fourth level&#10;Fifth level">
            <a:extLst>
              <a:ext uri="{FF2B5EF4-FFF2-40B4-BE49-F238E27FC236}">
                <a16:creationId xmlns:a16="http://schemas.microsoft.com/office/drawing/2014/main" id="{85FFB2C9-6886-4154-864D-1CCC933819A3}"/>
              </a:ext>
            </a:extLst>
          </p:cNvPr>
          <p:cNvSpPr>
            <a:spLocks noGrp="1" noChangeArrowheads="1"/>
          </p:cNvSpPr>
          <p:nvPr>
            <p:ph type="body" idx="1"/>
          </p:nvPr>
        </p:nvSpPr>
        <p:spPr>
          <a:xfrm>
            <a:off x="381000" y="1371600"/>
            <a:ext cx="4191000" cy="1371600"/>
          </a:xfrm>
          <a:noFill/>
        </p:spPr>
        <p:txBody>
          <a:bodyPr/>
          <a:lstStyle/>
          <a:p>
            <a:pPr eaLnBrk="1" hangingPunct="1">
              <a:buFont typeface="Wingdings" panose="05000000000000000000" pitchFamily="2" charset="2"/>
              <a:buNone/>
            </a:pPr>
            <a:r>
              <a:rPr lang="zh-CN" altLang="en-US">
                <a:solidFill>
                  <a:srgbClr val="07080F"/>
                </a:solidFill>
              </a:rPr>
              <a:t>转移特性：</a:t>
            </a:r>
          </a:p>
          <a:p>
            <a:pPr eaLnBrk="1" hangingPunct="1">
              <a:buFont typeface="Wingdings" panose="05000000000000000000" pitchFamily="2" charset="2"/>
              <a:buNone/>
            </a:pPr>
            <a:r>
              <a:rPr lang="zh-CN" altLang="en-US" sz="2400">
                <a:solidFill>
                  <a:srgbClr val="07080F"/>
                </a:solidFill>
              </a:rPr>
              <a:t>漏极电流和栅源间电压的关系</a:t>
            </a:r>
          </a:p>
        </p:txBody>
      </p:sp>
      <p:grpSp>
        <p:nvGrpSpPr>
          <p:cNvPr id="2" name="Group 6">
            <a:extLst>
              <a:ext uri="{FF2B5EF4-FFF2-40B4-BE49-F238E27FC236}">
                <a16:creationId xmlns:a16="http://schemas.microsoft.com/office/drawing/2014/main" id="{5717E7C8-756E-4589-80AD-840427446CB2}"/>
              </a:ext>
            </a:extLst>
          </p:cNvPr>
          <p:cNvGrpSpPr>
            <a:grpSpLocks/>
          </p:cNvGrpSpPr>
          <p:nvPr/>
        </p:nvGrpSpPr>
        <p:grpSpPr bwMode="auto">
          <a:xfrm>
            <a:off x="304800" y="3048000"/>
            <a:ext cx="3430588" cy="3140075"/>
            <a:chOff x="2034" y="1709"/>
            <a:chExt cx="3513" cy="3017"/>
          </a:xfrm>
        </p:grpSpPr>
        <p:grpSp>
          <p:nvGrpSpPr>
            <p:cNvPr id="134150" name="Group 7">
              <a:extLst>
                <a:ext uri="{FF2B5EF4-FFF2-40B4-BE49-F238E27FC236}">
                  <a16:creationId xmlns:a16="http://schemas.microsoft.com/office/drawing/2014/main" id="{BD493100-A21F-453E-876D-2C25AFF6F0A5}"/>
                </a:ext>
              </a:extLst>
            </p:cNvPr>
            <p:cNvGrpSpPr>
              <a:grpSpLocks/>
            </p:cNvGrpSpPr>
            <p:nvPr/>
          </p:nvGrpSpPr>
          <p:grpSpPr bwMode="auto">
            <a:xfrm>
              <a:off x="2922" y="1709"/>
              <a:ext cx="2495" cy="2558"/>
              <a:chOff x="2922" y="1709"/>
              <a:chExt cx="2495" cy="2558"/>
            </a:xfrm>
          </p:grpSpPr>
          <p:sp>
            <p:nvSpPr>
              <p:cNvPr id="134168" name="Line 8">
                <a:extLst>
                  <a:ext uri="{FF2B5EF4-FFF2-40B4-BE49-F238E27FC236}">
                    <a16:creationId xmlns:a16="http://schemas.microsoft.com/office/drawing/2014/main" id="{DC6F6233-F966-4DA9-A69E-491CA574E7AA}"/>
                  </a:ext>
                </a:extLst>
              </p:cNvPr>
              <p:cNvSpPr>
                <a:spLocks noChangeShapeType="1"/>
              </p:cNvSpPr>
              <p:nvPr/>
            </p:nvSpPr>
            <p:spPr bwMode="auto">
              <a:xfrm>
                <a:off x="2971" y="3806"/>
                <a:ext cx="5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9" name="Line 9">
                <a:extLst>
                  <a:ext uri="{FF2B5EF4-FFF2-40B4-BE49-F238E27FC236}">
                    <a16:creationId xmlns:a16="http://schemas.microsoft.com/office/drawing/2014/main" id="{9B12DF92-287E-4187-AF0D-F0C24376BFC6}"/>
                  </a:ext>
                </a:extLst>
              </p:cNvPr>
              <p:cNvSpPr>
                <a:spLocks noChangeShapeType="1"/>
              </p:cNvSpPr>
              <p:nvPr/>
            </p:nvSpPr>
            <p:spPr bwMode="auto">
              <a:xfrm flipV="1">
                <a:off x="2971" y="3345"/>
                <a:ext cx="11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0" name="Line 10">
                <a:extLst>
                  <a:ext uri="{FF2B5EF4-FFF2-40B4-BE49-F238E27FC236}">
                    <a16:creationId xmlns:a16="http://schemas.microsoft.com/office/drawing/2014/main" id="{560B1E10-02BD-479A-925B-E89D57E99B90}"/>
                  </a:ext>
                </a:extLst>
              </p:cNvPr>
              <p:cNvSpPr>
                <a:spLocks noChangeShapeType="1"/>
              </p:cNvSpPr>
              <p:nvPr/>
            </p:nvSpPr>
            <p:spPr bwMode="auto">
              <a:xfrm>
                <a:off x="2971" y="2885"/>
                <a:ext cx="5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1" name="Line 11">
                <a:extLst>
                  <a:ext uri="{FF2B5EF4-FFF2-40B4-BE49-F238E27FC236}">
                    <a16:creationId xmlns:a16="http://schemas.microsoft.com/office/drawing/2014/main" id="{06BFA928-236F-4B58-B138-B4EE28345464}"/>
                  </a:ext>
                </a:extLst>
              </p:cNvPr>
              <p:cNvSpPr>
                <a:spLocks noChangeShapeType="1"/>
              </p:cNvSpPr>
              <p:nvPr/>
            </p:nvSpPr>
            <p:spPr bwMode="auto">
              <a:xfrm>
                <a:off x="2971" y="2425"/>
                <a:ext cx="5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2" name="Line 12">
                <a:extLst>
                  <a:ext uri="{FF2B5EF4-FFF2-40B4-BE49-F238E27FC236}">
                    <a16:creationId xmlns:a16="http://schemas.microsoft.com/office/drawing/2014/main" id="{B02DF89D-4CA9-43B9-BF0F-D0AE82D67004}"/>
                  </a:ext>
                </a:extLst>
              </p:cNvPr>
              <p:cNvSpPr>
                <a:spLocks noChangeShapeType="1"/>
              </p:cNvSpPr>
              <p:nvPr/>
            </p:nvSpPr>
            <p:spPr bwMode="auto">
              <a:xfrm>
                <a:off x="2971" y="1965"/>
                <a:ext cx="5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3" name="Line 13">
                <a:extLst>
                  <a:ext uri="{FF2B5EF4-FFF2-40B4-BE49-F238E27FC236}">
                    <a16:creationId xmlns:a16="http://schemas.microsoft.com/office/drawing/2014/main" id="{A851AFF5-9E8E-436F-BCB8-D64810D4861F}"/>
                  </a:ext>
                </a:extLst>
              </p:cNvPr>
              <p:cNvSpPr>
                <a:spLocks noChangeShapeType="1"/>
              </p:cNvSpPr>
              <p:nvPr/>
            </p:nvSpPr>
            <p:spPr bwMode="auto">
              <a:xfrm flipV="1">
                <a:off x="3229" y="4215"/>
                <a:ext cx="1" cy="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4" name="Line 14">
                <a:extLst>
                  <a:ext uri="{FF2B5EF4-FFF2-40B4-BE49-F238E27FC236}">
                    <a16:creationId xmlns:a16="http://schemas.microsoft.com/office/drawing/2014/main" id="{B4139DF2-A4BE-4607-8A46-BF9EBA4BEA2E}"/>
                  </a:ext>
                </a:extLst>
              </p:cNvPr>
              <p:cNvSpPr>
                <a:spLocks noChangeShapeType="1"/>
              </p:cNvSpPr>
              <p:nvPr/>
            </p:nvSpPr>
            <p:spPr bwMode="auto">
              <a:xfrm flipV="1">
                <a:off x="3487" y="4215"/>
                <a:ext cx="1" cy="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5" name="Line 15">
                <a:extLst>
                  <a:ext uri="{FF2B5EF4-FFF2-40B4-BE49-F238E27FC236}">
                    <a16:creationId xmlns:a16="http://schemas.microsoft.com/office/drawing/2014/main" id="{F90AC0E8-22FB-49D5-A9F5-9AB84409991F}"/>
                  </a:ext>
                </a:extLst>
              </p:cNvPr>
              <p:cNvSpPr>
                <a:spLocks noChangeShapeType="1"/>
              </p:cNvSpPr>
              <p:nvPr/>
            </p:nvSpPr>
            <p:spPr bwMode="auto">
              <a:xfrm flipV="1">
                <a:off x="3744" y="4215"/>
                <a:ext cx="1" cy="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6" name="Line 16">
                <a:extLst>
                  <a:ext uri="{FF2B5EF4-FFF2-40B4-BE49-F238E27FC236}">
                    <a16:creationId xmlns:a16="http://schemas.microsoft.com/office/drawing/2014/main" id="{C945DFE8-935D-4D44-97F7-BF6FFD09F073}"/>
                  </a:ext>
                </a:extLst>
              </p:cNvPr>
              <p:cNvSpPr>
                <a:spLocks noChangeShapeType="1"/>
              </p:cNvSpPr>
              <p:nvPr/>
            </p:nvSpPr>
            <p:spPr bwMode="auto">
              <a:xfrm flipV="1">
                <a:off x="4002" y="4215"/>
                <a:ext cx="1" cy="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7" name="Line 17">
                <a:extLst>
                  <a:ext uri="{FF2B5EF4-FFF2-40B4-BE49-F238E27FC236}">
                    <a16:creationId xmlns:a16="http://schemas.microsoft.com/office/drawing/2014/main" id="{FF36CB99-E09B-4852-BBC2-C5B55AAAFF4F}"/>
                  </a:ext>
                </a:extLst>
              </p:cNvPr>
              <p:cNvSpPr>
                <a:spLocks noChangeShapeType="1"/>
              </p:cNvSpPr>
              <p:nvPr/>
            </p:nvSpPr>
            <p:spPr bwMode="auto">
              <a:xfrm flipV="1">
                <a:off x="4260" y="4215"/>
                <a:ext cx="1" cy="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8" name="Line 18">
                <a:extLst>
                  <a:ext uri="{FF2B5EF4-FFF2-40B4-BE49-F238E27FC236}">
                    <a16:creationId xmlns:a16="http://schemas.microsoft.com/office/drawing/2014/main" id="{8AC8E17F-EB8F-432B-8A9F-8F1CCEEE346C}"/>
                  </a:ext>
                </a:extLst>
              </p:cNvPr>
              <p:cNvSpPr>
                <a:spLocks noChangeShapeType="1"/>
              </p:cNvSpPr>
              <p:nvPr/>
            </p:nvSpPr>
            <p:spPr bwMode="auto">
              <a:xfrm flipV="1">
                <a:off x="4518" y="4215"/>
                <a:ext cx="1" cy="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9" name="Line 19">
                <a:extLst>
                  <a:ext uri="{FF2B5EF4-FFF2-40B4-BE49-F238E27FC236}">
                    <a16:creationId xmlns:a16="http://schemas.microsoft.com/office/drawing/2014/main" id="{844FD5B9-BE93-4C4D-8B81-EE2354247BFA}"/>
                  </a:ext>
                </a:extLst>
              </p:cNvPr>
              <p:cNvSpPr>
                <a:spLocks noChangeShapeType="1"/>
              </p:cNvSpPr>
              <p:nvPr/>
            </p:nvSpPr>
            <p:spPr bwMode="auto">
              <a:xfrm flipV="1">
                <a:off x="4776" y="4215"/>
                <a:ext cx="1" cy="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0" name="Line 20">
                <a:extLst>
                  <a:ext uri="{FF2B5EF4-FFF2-40B4-BE49-F238E27FC236}">
                    <a16:creationId xmlns:a16="http://schemas.microsoft.com/office/drawing/2014/main" id="{23EDD446-3AE1-464A-A191-DC5FF9461EC9}"/>
                  </a:ext>
                </a:extLst>
              </p:cNvPr>
              <p:cNvSpPr>
                <a:spLocks noChangeShapeType="1"/>
              </p:cNvSpPr>
              <p:nvPr/>
            </p:nvSpPr>
            <p:spPr bwMode="auto">
              <a:xfrm flipV="1">
                <a:off x="5033" y="4215"/>
                <a:ext cx="1" cy="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1" name="Line 21">
                <a:extLst>
                  <a:ext uri="{FF2B5EF4-FFF2-40B4-BE49-F238E27FC236}">
                    <a16:creationId xmlns:a16="http://schemas.microsoft.com/office/drawing/2014/main" id="{AD52A556-F575-4D4D-AA74-D3978F935DD8}"/>
                  </a:ext>
                </a:extLst>
              </p:cNvPr>
              <p:cNvSpPr>
                <a:spLocks noChangeShapeType="1"/>
              </p:cNvSpPr>
              <p:nvPr/>
            </p:nvSpPr>
            <p:spPr bwMode="auto">
              <a:xfrm>
                <a:off x="2971" y="4266"/>
                <a:ext cx="2446"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2" name="Freeform 22">
                <a:extLst>
                  <a:ext uri="{FF2B5EF4-FFF2-40B4-BE49-F238E27FC236}">
                    <a16:creationId xmlns:a16="http://schemas.microsoft.com/office/drawing/2014/main" id="{786DF9D9-372E-47D5-A447-57D231D01DFC}"/>
                  </a:ext>
                </a:extLst>
              </p:cNvPr>
              <p:cNvSpPr>
                <a:spLocks/>
              </p:cNvSpPr>
              <p:nvPr/>
            </p:nvSpPr>
            <p:spPr bwMode="auto">
              <a:xfrm>
                <a:off x="2922" y="1709"/>
                <a:ext cx="98" cy="128"/>
              </a:xfrm>
              <a:custGeom>
                <a:avLst/>
                <a:gdLst>
                  <a:gd name="T0" fmla="*/ 0 w 98"/>
                  <a:gd name="T1" fmla="*/ 128 h 128"/>
                  <a:gd name="T2" fmla="*/ 49 w 98"/>
                  <a:gd name="T3" fmla="*/ 0 h 128"/>
                  <a:gd name="T4" fmla="*/ 98 w 98"/>
                  <a:gd name="T5" fmla="*/ 128 h 128"/>
                  <a:gd name="T6" fmla="*/ 0 w 98"/>
                  <a:gd name="T7" fmla="*/ 128 h 128"/>
                  <a:gd name="T8" fmla="*/ 0 60000 65536"/>
                  <a:gd name="T9" fmla="*/ 0 60000 65536"/>
                  <a:gd name="T10" fmla="*/ 0 60000 65536"/>
                  <a:gd name="T11" fmla="*/ 0 60000 65536"/>
                  <a:gd name="T12" fmla="*/ 0 w 98"/>
                  <a:gd name="T13" fmla="*/ 0 h 128"/>
                  <a:gd name="T14" fmla="*/ 98 w 98"/>
                  <a:gd name="T15" fmla="*/ 128 h 128"/>
                </a:gdLst>
                <a:ahLst/>
                <a:cxnLst>
                  <a:cxn ang="T8">
                    <a:pos x="T0" y="T1"/>
                  </a:cxn>
                  <a:cxn ang="T9">
                    <a:pos x="T2" y="T3"/>
                  </a:cxn>
                  <a:cxn ang="T10">
                    <a:pos x="T4" y="T5"/>
                  </a:cxn>
                  <a:cxn ang="T11">
                    <a:pos x="T6" y="T7"/>
                  </a:cxn>
                </a:cxnLst>
                <a:rect l="T12" t="T13" r="T14" b="T15"/>
                <a:pathLst>
                  <a:path w="98" h="128">
                    <a:moveTo>
                      <a:pt x="0" y="128"/>
                    </a:moveTo>
                    <a:lnTo>
                      <a:pt x="49" y="0"/>
                    </a:lnTo>
                    <a:lnTo>
                      <a:pt x="98" y="128"/>
                    </a:lnTo>
                    <a:lnTo>
                      <a:pt x="0" y="128"/>
                    </a:lnTo>
                    <a:close/>
                  </a:path>
                </a:pathLst>
              </a:custGeom>
              <a:solidFill>
                <a:srgbClr val="000000"/>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34151" name="Group 23">
              <a:extLst>
                <a:ext uri="{FF2B5EF4-FFF2-40B4-BE49-F238E27FC236}">
                  <a16:creationId xmlns:a16="http://schemas.microsoft.com/office/drawing/2014/main" id="{E696BC55-F168-4724-AF17-82339CC6A83F}"/>
                </a:ext>
              </a:extLst>
            </p:cNvPr>
            <p:cNvGrpSpPr>
              <a:grpSpLocks/>
            </p:cNvGrpSpPr>
            <p:nvPr/>
          </p:nvGrpSpPr>
          <p:grpSpPr bwMode="auto">
            <a:xfrm>
              <a:off x="2034" y="1809"/>
              <a:ext cx="3513" cy="2917"/>
              <a:chOff x="2036" y="1826"/>
              <a:chExt cx="3513" cy="2917"/>
            </a:xfrm>
          </p:grpSpPr>
          <p:sp>
            <p:nvSpPr>
              <p:cNvPr id="134152" name="Rectangle 24">
                <a:extLst>
                  <a:ext uri="{FF2B5EF4-FFF2-40B4-BE49-F238E27FC236}">
                    <a16:creationId xmlns:a16="http://schemas.microsoft.com/office/drawing/2014/main" id="{7A4821E2-8ACB-45E9-B0B9-4ED8D8B4016F}"/>
                  </a:ext>
                </a:extLst>
              </p:cNvPr>
              <p:cNvSpPr>
                <a:spLocks noChangeArrowheads="1"/>
              </p:cNvSpPr>
              <p:nvPr/>
            </p:nvSpPr>
            <p:spPr bwMode="auto">
              <a:xfrm>
                <a:off x="2854" y="4266"/>
                <a:ext cx="58"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0</a:t>
                </a:r>
                <a:endParaRPr kumimoji="0" lang="en-US" altLang="zh-CN" sz="1000">
                  <a:latin typeface="Times New Roman" panose="02020603050405020304" pitchFamily="18" charset="0"/>
                </a:endParaRPr>
              </a:p>
            </p:txBody>
          </p:sp>
          <p:sp>
            <p:nvSpPr>
              <p:cNvPr id="134153" name="Rectangle 25">
                <a:extLst>
                  <a:ext uri="{FF2B5EF4-FFF2-40B4-BE49-F238E27FC236}">
                    <a16:creationId xmlns:a16="http://schemas.microsoft.com/office/drawing/2014/main" id="{0AA6D283-13ED-4AEC-A09C-0F2025BA8618}"/>
                  </a:ext>
                </a:extLst>
              </p:cNvPr>
              <p:cNvSpPr>
                <a:spLocks noChangeArrowheads="1"/>
              </p:cNvSpPr>
              <p:nvPr/>
            </p:nvSpPr>
            <p:spPr bwMode="auto">
              <a:xfrm>
                <a:off x="2745" y="3704"/>
                <a:ext cx="11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10</a:t>
                </a:r>
                <a:endParaRPr kumimoji="0" lang="en-US" altLang="zh-CN" sz="1000">
                  <a:latin typeface="Times New Roman" panose="02020603050405020304" pitchFamily="18" charset="0"/>
                </a:endParaRPr>
              </a:p>
            </p:txBody>
          </p:sp>
          <p:sp>
            <p:nvSpPr>
              <p:cNvPr id="134154" name="Rectangle 26">
                <a:extLst>
                  <a:ext uri="{FF2B5EF4-FFF2-40B4-BE49-F238E27FC236}">
                    <a16:creationId xmlns:a16="http://schemas.microsoft.com/office/drawing/2014/main" id="{7713874A-38C9-432C-B877-EEE5CDA5BFFE}"/>
                  </a:ext>
                </a:extLst>
              </p:cNvPr>
              <p:cNvSpPr>
                <a:spLocks noChangeArrowheads="1"/>
              </p:cNvSpPr>
              <p:nvPr/>
            </p:nvSpPr>
            <p:spPr bwMode="auto">
              <a:xfrm>
                <a:off x="2745" y="3247"/>
                <a:ext cx="11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20</a:t>
                </a:r>
                <a:endParaRPr kumimoji="0" lang="en-US" altLang="zh-CN" sz="1000">
                  <a:latin typeface="Times New Roman" panose="02020603050405020304" pitchFamily="18" charset="0"/>
                </a:endParaRPr>
              </a:p>
            </p:txBody>
          </p:sp>
          <p:sp>
            <p:nvSpPr>
              <p:cNvPr id="134155" name="Rectangle 27">
                <a:extLst>
                  <a:ext uri="{FF2B5EF4-FFF2-40B4-BE49-F238E27FC236}">
                    <a16:creationId xmlns:a16="http://schemas.microsoft.com/office/drawing/2014/main" id="{2F4D4538-4848-4B92-8748-E58DB9C66C59}"/>
                  </a:ext>
                </a:extLst>
              </p:cNvPr>
              <p:cNvSpPr>
                <a:spLocks noChangeArrowheads="1"/>
              </p:cNvSpPr>
              <p:nvPr/>
            </p:nvSpPr>
            <p:spPr bwMode="auto">
              <a:xfrm>
                <a:off x="2745" y="2786"/>
                <a:ext cx="11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30</a:t>
                </a:r>
                <a:endParaRPr kumimoji="0" lang="en-US" altLang="zh-CN" sz="1000">
                  <a:latin typeface="Times New Roman" panose="02020603050405020304" pitchFamily="18" charset="0"/>
                </a:endParaRPr>
              </a:p>
            </p:txBody>
          </p:sp>
          <p:sp>
            <p:nvSpPr>
              <p:cNvPr id="134156" name="Rectangle 28">
                <a:extLst>
                  <a:ext uri="{FF2B5EF4-FFF2-40B4-BE49-F238E27FC236}">
                    <a16:creationId xmlns:a16="http://schemas.microsoft.com/office/drawing/2014/main" id="{D6579DF1-BE34-4691-881E-FC094C7F508C}"/>
                  </a:ext>
                </a:extLst>
              </p:cNvPr>
              <p:cNvSpPr>
                <a:spLocks noChangeArrowheads="1"/>
              </p:cNvSpPr>
              <p:nvPr/>
            </p:nvSpPr>
            <p:spPr bwMode="auto">
              <a:xfrm>
                <a:off x="2745" y="1865"/>
                <a:ext cx="11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50</a:t>
                </a:r>
                <a:endParaRPr kumimoji="0" lang="en-US" altLang="zh-CN" sz="1000">
                  <a:latin typeface="Times New Roman" panose="02020603050405020304" pitchFamily="18" charset="0"/>
                </a:endParaRPr>
              </a:p>
            </p:txBody>
          </p:sp>
          <p:sp>
            <p:nvSpPr>
              <p:cNvPr id="134157" name="Rectangle 29">
                <a:extLst>
                  <a:ext uri="{FF2B5EF4-FFF2-40B4-BE49-F238E27FC236}">
                    <a16:creationId xmlns:a16="http://schemas.microsoft.com/office/drawing/2014/main" id="{5A83C340-14B2-4C48-8237-2D434F07806F}"/>
                  </a:ext>
                </a:extLst>
              </p:cNvPr>
              <p:cNvSpPr>
                <a:spLocks noChangeArrowheads="1"/>
              </p:cNvSpPr>
              <p:nvPr/>
            </p:nvSpPr>
            <p:spPr bwMode="auto">
              <a:xfrm>
                <a:off x="2745" y="2324"/>
                <a:ext cx="11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40</a:t>
                </a:r>
                <a:endParaRPr kumimoji="0" lang="en-US" altLang="zh-CN" sz="1000">
                  <a:latin typeface="Times New Roman" panose="02020603050405020304" pitchFamily="18" charset="0"/>
                </a:endParaRPr>
              </a:p>
            </p:txBody>
          </p:sp>
          <p:sp>
            <p:nvSpPr>
              <p:cNvPr id="134158" name="Rectangle 30">
                <a:extLst>
                  <a:ext uri="{FF2B5EF4-FFF2-40B4-BE49-F238E27FC236}">
                    <a16:creationId xmlns:a16="http://schemas.microsoft.com/office/drawing/2014/main" id="{593F3B7A-C198-4746-8EAD-52315E156B4D}"/>
                  </a:ext>
                </a:extLst>
              </p:cNvPr>
              <p:cNvSpPr>
                <a:spLocks noChangeArrowheads="1"/>
              </p:cNvSpPr>
              <p:nvPr/>
            </p:nvSpPr>
            <p:spPr bwMode="auto">
              <a:xfrm>
                <a:off x="3445" y="4266"/>
                <a:ext cx="59"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2</a:t>
                </a:r>
                <a:endParaRPr kumimoji="0" lang="en-US" altLang="zh-CN" sz="1000">
                  <a:latin typeface="Times New Roman" panose="02020603050405020304" pitchFamily="18" charset="0"/>
                </a:endParaRPr>
              </a:p>
            </p:txBody>
          </p:sp>
          <p:sp>
            <p:nvSpPr>
              <p:cNvPr id="134159" name="Rectangle 31">
                <a:extLst>
                  <a:ext uri="{FF2B5EF4-FFF2-40B4-BE49-F238E27FC236}">
                    <a16:creationId xmlns:a16="http://schemas.microsoft.com/office/drawing/2014/main" id="{EDFDB9F6-8DBF-42F4-B325-1A39F270E130}"/>
                  </a:ext>
                </a:extLst>
              </p:cNvPr>
              <p:cNvSpPr>
                <a:spLocks noChangeArrowheads="1"/>
              </p:cNvSpPr>
              <p:nvPr/>
            </p:nvSpPr>
            <p:spPr bwMode="auto">
              <a:xfrm>
                <a:off x="3962" y="4266"/>
                <a:ext cx="59"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4</a:t>
                </a:r>
                <a:endParaRPr kumimoji="0" lang="en-US" altLang="zh-CN" sz="1000">
                  <a:latin typeface="Times New Roman" panose="02020603050405020304" pitchFamily="18" charset="0"/>
                </a:endParaRPr>
              </a:p>
            </p:txBody>
          </p:sp>
          <p:sp>
            <p:nvSpPr>
              <p:cNvPr id="134160" name="Rectangle 32">
                <a:extLst>
                  <a:ext uri="{FF2B5EF4-FFF2-40B4-BE49-F238E27FC236}">
                    <a16:creationId xmlns:a16="http://schemas.microsoft.com/office/drawing/2014/main" id="{18C81682-4B43-4608-BDDA-CFAEBF478E77}"/>
                  </a:ext>
                </a:extLst>
              </p:cNvPr>
              <p:cNvSpPr>
                <a:spLocks noChangeArrowheads="1"/>
              </p:cNvSpPr>
              <p:nvPr/>
            </p:nvSpPr>
            <p:spPr bwMode="auto">
              <a:xfrm>
                <a:off x="4478" y="4266"/>
                <a:ext cx="58"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6</a:t>
                </a:r>
                <a:endParaRPr kumimoji="0" lang="en-US" altLang="zh-CN" sz="1000">
                  <a:latin typeface="Times New Roman" panose="02020603050405020304" pitchFamily="18" charset="0"/>
                </a:endParaRPr>
              </a:p>
            </p:txBody>
          </p:sp>
          <p:sp>
            <p:nvSpPr>
              <p:cNvPr id="134161" name="Rectangle 33">
                <a:extLst>
                  <a:ext uri="{FF2B5EF4-FFF2-40B4-BE49-F238E27FC236}">
                    <a16:creationId xmlns:a16="http://schemas.microsoft.com/office/drawing/2014/main" id="{73B1DF3C-9D53-4616-86D2-D999CA6F963C}"/>
                  </a:ext>
                </a:extLst>
              </p:cNvPr>
              <p:cNvSpPr>
                <a:spLocks noChangeArrowheads="1"/>
              </p:cNvSpPr>
              <p:nvPr/>
            </p:nvSpPr>
            <p:spPr bwMode="auto">
              <a:xfrm>
                <a:off x="4991" y="4266"/>
                <a:ext cx="59"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900">
                    <a:solidFill>
                      <a:srgbClr val="000000"/>
                    </a:solidFill>
                    <a:latin typeface="宋体" panose="02010600030101010101" pitchFamily="2" charset="-122"/>
                  </a:rPr>
                  <a:t>8</a:t>
                </a:r>
                <a:endParaRPr kumimoji="0" lang="en-US" altLang="zh-CN" sz="1000">
                  <a:latin typeface="Times New Roman" panose="02020603050405020304" pitchFamily="18" charset="0"/>
                </a:endParaRPr>
              </a:p>
            </p:txBody>
          </p:sp>
          <p:sp>
            <p:nvSpPr>
              <p:cNvPr id="134162" name="Freeform 34">
                <a:extLst>
                  <a:ext uri="{FF2B5EF4-FFF2-40B4-BE49-F238E27FC236}">
                    <a16:creationId xmlns:a16="http://schemas.microsoft.com/office/drawing/2014/main" id="{4BEF4B7E-B33E-4893-A8CC-48012C38B4AB}"/>
                  </a:ext>
                </a:extLst>
              </p:cNvPr>
              <p:cNvSpPr>
                <a:spLocks/>
              </p:cNvSpPr>
              <p:nvPr/>
            </p:nvSpPr>
            <p:spPr bwMode="auto">
              <a:xfrm>
                <a:off x="3658" y="2323"/>
                <a:ext cx="1433" cy="1943"/>
              </a:xfrm>
              <a:custGeom>
                <a:avLst/>
                <a:gdLst>
                  <a:gd name="T0" fmla="*/ 32 w 1433"/>
                  <a:gd name="T1" fmla="*/ 1941 h 1943"/>
                  <a:gd name="T2" fmla="*/ 89 w 1433"/>
                  <a:gd name="T3" fmla="*/ 1938 h 1943"/>
                  <a:gd name="T4" fmla="*/ 138 w 1433"/>
                  <a:gd name="T5" fmla="*/ 1936 h 1943"/>
                  <a:gd name="T6" fmla="*/ 184 w 1433"/>
                  <a:gd name="T7" fmla="*/ 1933 h 1943"/>
                  <a:gd name="T8" fmla="*/ 241 w 1433"/>
                  <a:gd name="T9" fmla="*/ 1928 h 1943"/>
                  <a:gd name="T10" fmla="*/ 304 w 1433"/>
                  <a:gd name="T11" fmla="*/ 1920 h 1943"/>
                  <a:gd name="T12" fmla="*/ 361 w 1433"/>
                  <a:gd name="T13" fmla="*/ 1911 h 1943"/>
                  <a:gd name="T14" fmla="*/ 407 w 1433"/>
                  <a:gd name="T15" fmla="*/ 1900 h 1943"/>
                  <a:gd name="T16" fmla="*/ 450 w 1433"/>
                  <a:gd name="T17" fmla="*/ 1887 h 1943"/>
                  <a:gd name="T18" fmla="*/ 484 w 1433"/>
                  <a:gd name="T19" fmla="*/ 1873 h 1943"/>
                  <a:gd name="T20" fmla="*/ 516 w 1433"/>
                  <a:gd name="T21" fmla="*/ 1857 h 1943"/>
                  <a:gd name="T22" fmla="*/ 559 w 1433"/>
                  <a:gd name="T23" fmla="*/ 1831 h 1943"/>
                  <a:gd name="T24" fmla="*/ 611 w 1433"/>
                  <a:gd name="T25" fmla="*/ 1791 h 1943"/>
                  <a:gd name="T26" fmla="*/ 662 w 1433"/>
                  <a:gd name="T27" fmla="*/ 1749 h 1943"/>
                  <a:gd name="T28" fmla="*/ 708 w 1433"/>
                  <a:gd name="T29" fmla="*/ 1702 h 1943"/>
                  <a:gd name="T30" fmla="*/ 751 w 1433"/>
                  <a:gd name="T31" fmla="*/ 1654 h 1943"/>
                  <a:gd name="T32" fmla="*/ 794 w 1433"/>
                  <a:gd name="T33" fmla="*/ 1602 h 1943"/>
                  <a:gd name="T34" fmla="*/ 831 w 1433"/>
                  <a:gd name="T35" fmla="*/ 1550 h 1943"/>
                  <a:gd name="T36" fmla="*/ 865 w 1433"/>
                  <a:gd name="T37" fmla="*/ 1499 h 1943"/>
                  <a:gd name="T38" fmla="*/ 897 w 1433"/>
                  <a:gd name="T39" fmla="*/ 1446 h 1943"/>
                  <a:gd name="T40" fmla="*/ 931 w 1433"/>
                  <a:gd name="T41" fmla="*/ 1388 h 1943"/>
                  <a:gd name="T42" fmla="*/ 960 w 1433"/>
                  <a:gd name="T43" fmla="*/ 1329 h 1943"/>
                  <a:gd name="T44" fmla="*/ 989 w 1433"/>
                  <a:gd name="T45" fmla="*/ 1272 h 1943"/>
                  <a:gd name="T46" fmla="*/ 1014 w 1433"/>
                  <a:gd name="T47" fmla="*/ 1211 h 1943"/>
                  <a:gd name="T48" fmla="*/ 1040 w 1433"/>
                  <a:gd name="T49" fmla="*/ 1147 h 1943"/>
                  <a:gd name="T50" fmla="*/ 1069 w 1433"/>
                  <a:gd name="T51" fmla="*/ 1078 h 1943"/>
                  <a:gd name="T52" fmla="*/ 1083 w 1433"/>
                  <a:gd name="T53" fmla="*/ 1043 h 1943"/>
                  <a:gd name="T54" fmla="*/ 1097 w 1433"/>
                  <a:gd name="T55" fmla="*/ 1005 h 1943"/>
                  <a:gd name="T56" fmla="*/ 1115 w 1433"/>
                  <a:gd name="T57" fmla="*/ 965 h 1943"/>
                  <a:gd name="T58" fmla="*/ 1132 w 1433"/>
                  <a:gd name="T59" fmla="*/ 923 h 1943"/>
                  <a:gd name="T60" fmla="*/ 1152 w 1433"/>
                  <a:gd name="T61" fmla="*/ 874 h 1943"/>
                  <a:gd name="T62" fmla="*/ 1172 w 1433"/>
                  <a:gd name="T63" fmla="*/ 823 h 1943"/>
                  <a:gd name="T64" fmla="*/ 1192 w 1433"/>
                  <a:gd name="T65" fmla="*/ 770 h 1943"/>
                  <a:gd name="T66" fmla="*/ 1215 w 1433"/>
                  <a:gd name="T67" fmla="*/ 714 h 1943"/>
                  <a:gd name="T68" fmla="*/ 1235 w 1433"/>
                  <a:gd name="T69" fmla="*/ 658 h 1943"/>
                  <a:gd name="T70" fmla="*/ 1281 w 1433"/>
                  <a:gd name="T71" fmla="*/ 540 h 1943"/>
                  <a:gd name="T72" fmla="*/ 1324 w 1433"/>
                  <a:gd name="T73" fmla="*/ 420 h 1943"/>
                  <a:gd name="T74" fmla="*/ 1361 w 1433"/>
                  <a:gd name="T75" fmla="*/ 297 h 1943"/>
                  <a:gd name="T76" fmla="*/ 1395 w 1433"/>
                  <a:gd name="T77" fmla="*/ 176 h 1943"/>
                  <a:gd name="T78" fmla="*/ 1421 w 1433"/>
                  <a:gd name="T79" fmla="*/ 57 h 194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33"/>
                  <a:gd name="T121" fmla="*/ 0 h 1943"/>
                  <a:gd name="T122" fmla="*/ 1433 w 1433"/>
                  <a:gd name="T123" fmla="*/ 1943 h 194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33" h="1943">
                    <a:moveTo>
                      <a:pt x="0" y="1943"/>
                    </a:moveTo>
                    <a:lnTo>
                      <a:pt x="32" y="1941"/>
                    </a:lnTo>
                    <a:lnTo>
                      <a:pt x="61" y="1940"/>
                    </a:lnTo>
                    <a:lnTo>
                      <a:pt x="89" y="1938"/>
                    </a:lnTo>
                    <a:lnTo>
                      <a:pt x="115" y="1938"/>
                    </a:lnTo>
                    <a:lnTo>
                      <a:pt x="138" y="1936"/>
                    </a:lnTo>
                    <a:lnTo>
                      <a:pt x="161" y="1935"/>
                    </a:lnTo>
                    <a:lnTo>
                      <a:pt x="184" y="1933"/>
                    </a:lnTo>
                    <a:lnTo>
                      <a:pt x="204" y="1932"/>
                    </a:lnTo>
                    <a:lnTo>
                      <a:pt x="241" y="1928"/>
                    </a:lnTo>
                    <a:lnTo>
                      <a:pt x="275" y="1925"/>
                    </a:lnTo>
                    <a:lnTo>
                      <a:pt x="304" y="1920"/>
                    </a:lnTo>
                    <a:lnTo>
                      <a:pt x="333" y="1916"/>
                    </a:lnTo>
                    <a:lnTo>
                      <a:pt x="361" y="1911"/>
                    </a:lnTo>
                    <a:lnTo>
                      <a:pt x="384" y="1906"/>
                    </a:lnTo>
                    <a:lnTo>
                      <a:pt x="407" y="1900"/>
                    </a:lnTo>
                    <a:lnTo>
                      <a:pt x="430" y="1893"/>
                    </a:lnTo>
                    <a:lnTo>
                      <a:pt x="450" y="1887"/>
                    </a:lnTo>
                    <a:lnTo>
                      <a:pt x="467" y="1881"/>
                    </a:lnTo>
                    <a:lnTo>
                      <a:pt x="484" y="1873"/>
                    </a:lnTo>
                    <a:lnTo>
                      <a:pt x="502" y="1865"/>
                    </a:lnTo>
                    <a:lnTo>
                      <a:pt x="516" y="1857"/>
                    </a:lnTo>
                    <a:lnTo>
                      <a:pt x="530" y="1849"/>
                    </a:lnTo>
                    <a:lnTo>
                      <a:pt x="559" y="1831"/>
                    </a:lnTo>
                    <a:lnTo>
                      <a:pt x="585" y="1812"/>
                    </a:lnTo>
                    <a:lnTo>
                      <a:pt x="611" y="1791"/>
                    </a:lnTo>
                    <a:lnTo>
                      <a:pt x="636" y="1770"/>
                    </a:lnTo>
                    <a:lnTo>
                      <a:pt x="662" y="1749"/>
                    </a:lnTo>
                    <a:lnTo>
                      <a:pt x="685" y="1726"/>
                    </a:lnTo>
                    <a:lnTo>
                      <a:pt x="708" y="1702"/>
                    </a:lnTo>
                    <a:lnTo>
                      <a:pt x="731" y="1678"/>
                    </a:lnTo>
                    <a:lnTo>
                      <a:pt x="751" y="1654"/>
                    </a:lnTo>
                    <a:lnTo>
                      <a:pt x="774" y="1628"/>
                    </a:lnTo>
                    <a:lnTo>
                      <a:pt x="794" y="1602"/>
                    </a:lnTo>
                    <a:lnTo>
                      <a:pt x="811" y="1575"/>
                    </a:lnTo>
                    <a:lnTo>
                      <a:pt x="831" y="1550"/>
                    </a:lnTo>
                    <a:lnTo>
                      <a:pt x="848" y="1524"/>
                    </a:lnTo>
                    <a:lnTo>
                      <a:pt x="865" y="1499"/>
                    </a:lnTo>
                    <a:lnTo>
                      <a:pt x="883" y="1471"/>
                    </a:lnTo>
                    <a:lnTo>
                      <a:pt x="897" y="1446"/>
                    </a:lnTo>
                    <a:lnTo>
                      <a:pt x="914" y="1417"/>
                    </a:lnTo>
                    <a:lnTo>
                      <a:pt x="931" y="1388"/>
                    </a:lnTo>
                    <a:lnTo>
                      <a:pt x="946" y="1360"/>
                    </a:lnTo>
                    <a:lnTo>
                      <a:pt x="960" y="1329"/>
                    </a:lnTo>
                    <a:lnTo>
                      <a:pt x="974" y="1301"/>
                    </a:lnTo>
                    <a:lnTo>
                      <a:pt x="989" y="1272"/>
                    </a:lnTo>
                    <a:lnTo>
                      <a:pt x="1003" y="1241"/>
                    </a:lnTo>
                    <a:lnTo>
                      <a:pt x="1014" y="1211"/>
                    </a:lnTo>
                    <a:lnTo>
                      <a:pt x="1029" y="1179"/>
                    </a:lnTo>
                    <a:lnTo>
                      <a:pt x="1040" y="1147"/>
                    </a:lnTo>
                    <a:lnTo>
                      <a:pt x="1055" y="1114"/>
                    </a:lnTo>
                    <a:lnTo>
                      <a:pt x="1069" y="1078"/>
                    </a:lnTo>
                    <a:lnTo>
                      <a:pt x="1077" y="1061"/>
                    </a:lnTo>
                    <a:lnTo>
                      <a:pt x="1083" y="1043"/>
                    </a:lnTo>
                    <a:lnTo>
                      <a:pt x="1092" y="1024"/>
                    </a:lnTo>
                    <a:lnTo>
                      <a:pt x="1097" y="1005"/>
                    </a:lnTo>
                    <a:lnTo>
                      <a:pt x="1106" y="984"/>
                    </a:lnTo>
                    <a:lnTo>
                      <a:pt x="1115" y="965"/>
                    </a:lnTo>
                    <a:lnTo>
                      <a:pt x="1123" y="944"/>
                    </a:lnTo>
                    <a:lnTo>
                      <a:pt x="1132" y="923"/>
                    </a:lnTo>
                    <a:lnTo>
                      <a:pt x="1140" y="898"/>
                    </a:lnTo>
                    <a:lnTo>
                      <a:pt x="1152" y="874"/>
                    </a:lnTo>
                    <a:lnTo>
                      <a:pt x="1160" y="848"/>
                    </a:lnTo>
                    <a:lnTo>
                      <a:pt x="1172" y="823"/>
                    </a:lnTo>
                    <a:lnTo>
                      <a:pt x="1181" y="797"/>
                    </a:lnTo>
                    <a:lnTo>
                      <a:pt x="1192" y="770"/>
                    </a:lnTo>
                    <a:lnTo>
                      <a:pt x="1203" y="743"/>
                    </a:lnTo>
                    <a:lnTo>
                      <a:pt x="1215" y="714"/>
                    </a:lnTo>
                    <a:lnTo>
                      <a:pt x="1226" y="687"/>
                    </a:lnTo>
                    <a:lnTo>
                      <a:pt x="1235" y="658"/>
                    </a:lnTo>
                    <a:lnTo>
                      <a:pt x="1258" y="601"/>
                    </a:lnTo>
                    <a:lnTo>
                      <a:pt x="1281" y="540"/>
                    </a:lnTo>
                    <a:lnTo>
                      <a:pt x="1301" y="481"/>
                    </a:lnTo>
                    <a:lnTo>
                      <a:pt x="1324" y="420"/>
                    </a:lnTo>
                    <a:lnTo>
                      <a:pt x="1344" y="359"/>
                    </a:lnTo>
                    <a:lnTo>
                      <a:pt x="1361" y="297"/>
                    </a:lnTo>
                    <a:lnTo>
                      <a:pt x="1378" y="236"/>
                    </a:lnTo>
                    <a:lnTo>
                      <a:pt x="1395" y="176"/>
                    </a:lnTo>
                    <a:lnTo>
                      <a:pt x="1410" y="116"/>
                    </a:lnTo>
                    <a:lnTo>
                      <a:pt x="1421" y="57"/>
                    </a:lnTo>
                    <a:lnTo>
                      <a:pt x="1433"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4163" name="Freeform 35">
                <a:extLst>
                  <a:ext uri="{FF2B5EF4-FFF2-40B4-BE49-F238E27FC236}">
                    <a16:creationId xmlns:a16="http://schemas.microsoft.com/office/drawing/2014/main" id="{95381550-57B7-4B14-8D44-382F0109A096}"/>
                  </a:ext>
                </a:extLst>
              </p:cNvPr>
              <p:cNvSpPr>
                <a:spLocks/>
              </p:cNvSpPr>
              <p:nvPr/>
            </p:nvSpPr>
            <p:spPr bwMode="auto">
              <a:xfrm>
                <a:off x="5406" y="4223"/>
                <a:ext cx="143" cy="84"/>
              </a:xfrm>
              <a:custGeom>
                <a:avLst/>
                <a:gdLst>
                  <a:gd name="T0" fmla="*/ 0 w 143"/>
                  <a:gd name="T1" fmla="*/ 0 h 84"/>
                  <a:gd name="T2" fmla="*/ 143 w 143"/>
                  <a:gd name="T3" fmla="*/ 43 h 84"/>
                  <a:gd name="T4" fmla="*/ 0 w 143"/>
                  <a:gd name="T5" fmla="*/ 84 h 84"/>
                  <a:gd name="T6" fmla="*/ 0 w 143"/>
                  <a:gd name="T7" fmla="*/ 0 h 84"/>
                  <a:gd name="T8" fmla="*/ 0 60000 65536"/>
                  <a:gd name="T9" fmla="*/ 0 60000 65536"/>
                  <a:gd name="T10" fmla="*/ 0 60000 65536"/>
                  <a:gd name="T11" fmla="*/ 0 60000 65536"/>
                  <a:gd name="T12" fmla="*/ 0 w 143"/>
                  <a:gd name="T13" fmla="*/ 0 h 84"/>
                  <a:gd name="T14" fmla="*/ 143 w 143"/>
                  <a:gd name="T15" fmla="*/ 84 h 84"/>
                </a:gdLst>
                <a:ahLst/>
                <a:cxnLst>
                  <a:cxn ang="T8">
                    <a:pos x="T0" y="T1"/>
                  </a:cxn>
                  <a:cxn ang="T9">
                    <a:pos x="T2" y="T3"/>
                  </a:cxn>
                  <a:cxn ang="T10">
                    <a:pos x="T4" y="T5"/>
                  </a:cxn>
                  <a:cxn ang="T11">
                    <a:pos x="T6" y="T7"/>
                  </a:cxn>
                </a:cxnLst>
                <a:rect l="T12" t="T13" r="T14" b="T15"/>
                <a:pathLst>
                  <a:path w="143" h="84">
                    <a:moveTo>
                      <a:pt x="0" y="0"/>
                    </a:moveTo>
                    <a:lnTo>
                      <a:pt x="143" y="43"/>
                    </a:lnTo>
                    <a:lnTo>
                      <a:pt x="0" y="84"/>
                    </a:lnTo>
                    <a:lnTo>
                      <a:pt x="0" y="0"/>
                    </a:lnTo>
                    <a:close/>
                  </a:path>
                </a:pathLst>
              </a:custGeom>
              <a:solidFill>
                <a:srgbClr val="000000"/>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4164" name="Line 36">
                <a:extLst>
                  <a:ext uri="{FF2B5EF4-FFF2-40B4-BE49-F238E27FC236}">
                    <a16:creationId xmlns:a16="http://schemas.microsoft.com/office/drawing/2014/main" id="{1C94F25A-3AA6-4AA5-8419-AACB6FD1D100}"/>
                  </a:ext>
                </a:extLst>
              </p:cNvPr>
              <p:cNvSpPr>
                <a:spLocks noChangeShapeType="1"/>
              </p:cNvSpPr>
              <p:nvPr/>
            </p:nvSpPr>
            <p:spPr bwMode="auto">
              <a:xfrm flipV="1">
                <a:off x="2971" y="1826"/>
                <a:ext cx="1" cy="2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5" name="Rectangle 37">
                <a:extLst>
                  <a:ext uri="{FF2B5EF4-FFF2-40B4-BE49-F238E27FC236}">
                    <a16:creationId xmlns:a16="http://schemas.microsoft.com/office/drawing/2014/main" id="{004D62A8-FA5E-43CE-9E40-F39F82A52CC2}"/>
                  </a:ext>
                </a:extLst>
              </p:cNvPr>
              <p:cNvSpPr>
                <a:spLocks noChangeArrowheads="1"/>
              </p:cNvSpPr>
              <p:nvPr/>
            </p:nvSpPr>
            <p:spPr bwMode="auto">
              <a:xfrm rot="-5400000">
                <a:off x="1992" y="3291"/>
                <a:ext cx="30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I</a:t>
                </a:r>
                <a:r>
                  <a:rPr kumimoji="0" lang="en-US" altLang="zh-CN" sz="1400" baseline="-25000">
                    <a:solidFill>
                      <a:srgbClr val="000000"/>
                    </a:solidFill>
                    <a:latin typeface="Times New Roman" panose="02020603050405020304" pitchFamily="18" charset="0"/>
                  </a:rPr>
                  <a:t>O</a:t>
                </a:r>
                <a:r>
                  <a:rPr kumimoji="0" lang="en-US" altLang="zh-CN" sz="1400">
                    <a:solidFill>
                      <a:srgbClr val="000000"/>
                    </a:solidFill>
                    <a:latin typeface="Times New Roman" panose="02020603050405020304" pitchFamily="18" charset="0"/>
                  </a:rPr>
                  <a:t>/A</a:t>
                </a:r>
                <a:endParaRPr kumimoji="0" lang="en-US" altLang="zh-CN" sz="1400">
                  <a:latin typeface="Times New Roman" panose="02020603050405020304" pitchFamily="18" charset="0"/>
                </a:endParaRPr>
              </a:p>
            </p:txBody>
          </p:sp>
          <p:sp>
            <p:nvSpPr>
              <p:cNvPr id="134166" name="Rectangle 38">
                <a:extLst>
                  <a:ext uri="{FF2B5EF4-FFF2-40B4-BE49-F238E27FC236}">
                    <a16:creationId xmlns:a16="http://schemas.microsoft.com/office/drawing/2014/main" id="{4D3AC715-B614-4AC4-9A6D-C0C958A55432}"/>
                  </a:ext>
                </a:extLst>
              </p:cNvPr>
              <p:cNvSpPr>
                <a:spLocks noChangeArrowheads="1"/>
              </p:cNvSpPr>
              <p:nvPr/>
            </p:nvSpPr>
            <p:spPr bwMode="auto">
              <a:xfrm>
                <a:off x="3663" y="3645"/>
                <a:ext cx="19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00000"/>
                    </a:solidFill>
                    <a:latin typeface="Times New Roman" panose="02020603050405020304" pitchFamily="18" charset="0"/>
                  </a:rPr>
                  <a:t>U</a:t>
                </a:r>
                <a:r>
                  <a:rPr kumimoji="0" lang="en-US" altLang="zh-CN" sz="1400" i="1" baseline="-25000">
                    <a:solidFill>
                      <a:srgbClr val="000000"/>
                    </a:solidFill>
                    <a:latin typeface="Times New Roman" panose="02020603050405020304" pitchFamily="18" charset="0"/>
                  </a:rPr>
                  <a:t>T</a:t>
                </a:r>
                <a:endParaRPr kumimoji="0" lang="en-US" altLang="zh-CN" sz="1400">
                  <a:latin typeface="Times New Roman" panose="02020603050405020304" pitchFamily="18" charset="0"/>
                </a:endParaRPr>
              </a:p>
            </p:txBody>
          </p:sp>
          <p:sp>
            <p:nvSpPr>
              <p:cNvPr id="134167" name="Rectangle 39">
                <a:extLst>
                  <a:ext uri="{FF2B5EF4-FFF2-40B4-BE49-F238E27FC236}">
                    <a16:creationId xmlns:a16="http://schemas.microsoft.com/office/drawing/2014/main" id="{581E052A-7CCA-41CC-9515-42E44B78DC1D}"/>
                  </a:ext>
                </a:extLst>
              </p:cNvPr>
              <p:cNvSpPr>
                <a:spLocks noChangeArrowheads="1"/>
              </p:cNvSpPr>
              <p:nvPr/>
            </p:nvSpPr>
            <p:spPr bwMode="auto">
              <a:xfrm>
                <a:off x="3728" y="4538"/>
                <a:ext cx="43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i="1">
                    <a:solidFill>
                      <a:srgbClr val="000000"/>
                    </a:solidFill>
                    <a:latin typeface="Times New Roman" panose="02020603050405020304" pitchFamily="18" charset="0"/>
                  </a:rPr>
                  <a:t>U</a:t>
                </a:r>
                <a:r>
                  <a:rPr kumimoji="0" lang="en-US" altLang="zh-CN" sz="1400" i="1" baseline="-25000">
                    <a:solidFill>
                      <a:srgbClr val="000000"/>
                    </a:solidFill>
                    <a:latin typeface="Times New Roman" panose="02020603050405020304" pitchFamily="18" charset="0"/>
                  </a:rPr>
                  <a:t>GS</a:t>
                </a:r>
                <a:r>
                  <a:rPr kumimoji="0" lang="en-US" altLang="zh-CN" sz="1400" i="1">
                    <a:solidFill>
                      <a:srgbClr val="000000"/>
                    </a:solidFill>
                    <a:latin typeface="Times New Roman" panose="02020603050405020304" pitchFamily="18" charset="0"/>
                  </a:rPr>
                  <a:t>/V</a:t>
                </a:r>
                <a:endParaRPr kumimoji="0" lang="en-US" altLang="zh-CN" sz="1000">
                  <a:latin typeface="Times New Roman" panose="02020603050405020304" pitchFamily="18" charset="0"/>
                </a:endParaRPr>
              </a:p>
            </p:txBody>
          </p:sp>
        </p:grpSp>
      </p:grpSp>
      <p:pic>
        <p:nvPicPr>
          <p:cNvPr id="85032" name="Picture 40" descr="mosfet1">
            <a:extLst>
              <a:ext uri="{FF2B5EF4-FFF2-40B4-BE49-F238E27FC236}">
                <a16:creationId xmlns:a16="http://schemas.microsoft.com/office/drawing/2014/main" id="{F7311226-A6B3-4DE3-85BA-074EE6EED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743200"/>
            <a:ext cx="4038600"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7">
                                            <p:txEl>
                                              <p:pRg st="0" end="0"/>
                                            </p:txEl>
                                          </p:spTgt>
                                        </p:tgtEl>
                                        <p:attrNameLst>
                                          <p:attrName>style.visibility</p:attrName>
                                        </p:attrNameLst>
                                      </p:cBhvr>
                                      <p:to>
                                        <p:strVal val="visible"/>
                                      </p:to>
                                    </p:set>
                                    <p:anim calcmode="lin" valueType="num">
                                      <p:cBhvr additive="base">
                                        <p:cTn id="7" dur="500" fill="hold"/>
                                        <p:tgtEl>
                                          <p:spTgt spid="8499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7">
                                            <p:txEl>
                                              <p:pRg st="1" end="1"/>
                                            </p:txEl>
                                          </p:spTgt>
                                        </p:tgtEl>
                                        <p:attrNameLst>
                                          <p:attrName>style.visibility</p:attrName>
                                        </p:attrNameLst>
                                      </p:cBhvr>
                                      <p:to>
                                        <p:strVal val="visible"/>
                                      </p:to>
                                    </p:set>
                                    <p:anim calcmode="lin" valueType="num">
                                      <p:cBhvr additive="base">
                                        <p:cTn id="13" dur="500" fill="hold"/>
                                        <p:tgtEl>
                                          <p:spTgt spid="8499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85032"/>
                                        </p:tgtEl>
                                        <p:attrNameLst>
                                          <p:attrName>style.visibility</p:attrName>
                                        </p:attrNameLst>
                                      </p:cBhvr>
                                      <p:to>
                                        <p:strVal val="visible"/>
                                      </p:to>
                                    </p:set>
                                    <p:anim calcmode="lin" valueType="num">
                                      <p:cBhvr additive="base">
                                        <p:cTn id="25" dur="500" fill="hold"/>
                                        <p:tgtEl>
                                          <p:spTgt spid="85032"/>
                                        </p:tgtEl>
                                        <p:attrNameLst>
                                          <p:attrName>ppt_x</p:attrName>
                                        </p:attrNameLst>
                                      </p:cBhvr>
                                      <p:tavLst>
                                        <p:tav tm="0">
                                          <p:val>
                                            <p:strVal val="1+#ppt_w/2"/>
                                          </p:val>
                                        </p:tav>
                                        <p:tav tm="100000">
                                          <p:val>
                                            <p:strVal val="#ppt_x"/>
                                          </p:val>
                                        </p:tav>
                                      </p:tavLst>
                                    </p:anim>
                                    <p:anim calcmode="lin" valueType="num">
                                      <p:cBhvr additive="base">
                                        <p:cTn id="26" dur="500" fill="hold"/>
                                        <p:tgtEl>
                                          <p:spTgt spid="850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7"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7B67F991-B78A-4525-9E0D-FD3DF2A620C6}"/>
              </a:ext>
            </a:extLst>
          </p:cNvPr>
          <p:cNvSpPr>
            <a:spLocks noGrp="1" noChangeArrowheads="1"/>
          </p:cNvSpPr>
          <p:nvPr>
            <p:ph type="title"/>
          </p:nvPr>
        </p:nvSpPr>
        <p:spPr>
          <a:xfrm>
            <a:off x="609600" y="228600"/>
            <a:ext cx="7772400" cy="914400"/>
          </a:xfrm>
        </p:spPr>
        <p:txBody>
          <a:bodyPr/>
          <a:lstStyle/>
          <a:p>
            <a:pPr algn="ctr" eaLnBrk="1" hangingPunct="1"/>
            <a:r>
              <a:rPr lang="zh-CN" altLang="en-US">
                <a:solidFill>
                  <a:srgbClr val="07080F"/>
                </a:solidFill>
              </a:rPr>
              <a:t>电力</a:t>
            </a:r>
            <a:r>
              <a:rPr lang="en-US" altLang="zh-CN">
                <a:solidFill>
                  <a:srgbClr val="07080F"/>
                </a:solidFill>
              </a:rPr>
              <a:t>MOSFET</a:t>
            </a:r>
            <a:r>
              <a:rPr lang="zh-CN" altLang="en-US">
                <a:solidFill>
                  <a:srgbClr val="07080F"/>
                </a:solidFill>
              </a:rPr>
              <a:t>动态特性</a:t>
            </a:r>
            <a:endParaRPr lang="zh-CN" altLang="en-US"/>
          </a:p>
        </p:txBody>
      </p:sp>
      <p:pic>
        <p:nvPicPr>
          <p:cNvPr id="135171" name="Picture 6" descr="mosfet3">
            <a:extLst>
              <a:ext uri="{FF2B5EF4-FFF2-40B4-BE49-F238E27FC236}">
                <a16:creationId xmlns:a16="http://schemas.microsoft.com/office/drawing/2014/main" id="{FE3F2FAF-A7CF-47B4-BCBE-B5B0FD5DE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950" y="1676400"/>
            <a:ext cx="474345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2" name="Picture 7" descr="mosfet2">
            <a:extLst>
              <a:ext uri="{FF2B5EF4-FFF2-40B4-BE49-F238E27FC236}">
                <a16:creationId xmlns:a16="http://schemas.microsoft.com/office/drawing/2014/main" id="{209CAFE6-6B74-4248-A535-877D4EC8F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4068763"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Rectangle 8">
            <a:extLst>
              <a:ext uri="{FF2B5EF4-FFF2-40B4-BE49-F238E27FC236}">
                <a16:creationId xmlns:a16="http://schemas.microsoft.com/office/drawing/2014/main" id="{6FD94E60-589F-4913-8FA1-5061F89B248D}"/>
              </a:ext>
            </a:extLst>
          </p:cNvPr>
          <p:cNvSpPr>
            <a:spLocks noChangeArrowheads="1"/>
          </p:cNvSpPr>
          <p:nvPr/>
        </p:nvSpPr>
        <p:spPr bwMode="auto">
          <a:xfrm>
            <a:off x="685800" y="5638800"/>
            <a:ext cx="22098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宋体" panose="02010600030101010101" pitchFamily="2" charset="-122"/>
              </a:rPr>
              <a:t>uGSP</a:t>
            </a:r>
            <a:r>
              <a:rPr lang="zh-CN" altLang="en-US" sz="1400">
                <a:solidFill>
                  <a:srgbClr val="040408"/>
                </a:solidFill>
                <a:latin typeface="宋体" panose="02010600030101010101" pitchFamily="2" charset="-122"/>
              </a:rPr>
              <a:t>：非饱和区栅压</a:t>
            </a:r>
          </a:p>
          <a:p>
            <a:pPr eaLnBrk="1" hangingPunct="1"/>
            <a:r>
              <a:rPr lang="en-US" altLang="zh-CN" sz="1400">
                <a:solidFill>
                  <a:srgbClr val="040408"/>
                </a:solidFill>
                <a:latin typeface="宋体" panose="02010600030101010101" pitchFamily="2" charset="-122"/>
              </a:rPr>
              <a:t>uT</a:t>
            </a:r>
            <a:r>
              <a:rPr lang="zh-CN" altLang="en-US" sz="1400">
                <a:solidFill>
                  <a:srgbClr val="040408"/>
                </a:solidFill>
                <a:latin typeface="宋体" panose="02010600030101010101" pitchFamily="2" charset="-122"/>
              </a:rPr>
              <a:t>：  开启电压</a:t>
            </a:r>
          </a:p>
          <a:p>
            <a:pPr eaLnBrk="1" hangingPunct="1"/>
            <a:endParaRPr lang="en-US" altLang="zh-CN" sz="1400">
              <a:solidFill>
                <a:srgbClr val="040408"/>
              </a:solidFill>
              <a:latin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A20DF504-C212-4C2E-9499-1536DEB8F565}"/>
              </a:ext>
            </a:extLst>
          </p:cNvPr>
          <p:cNvSpPr>
            <a:spLocks noGrp="1" noChangeArrowheads="1"/>
          </p:cNvSpPr>
          <p:nvPr>
            <p:ph type="title"/>
          </p:nvPr>
        </p:nvSpPr>
        <p:spPr>
          <a:xfrm>
            <a:off x="533400" y="152400"/>
            <a:ext cx="7772400" cy="609600"/>
          </a:xfrm>
        </p:spPr>
        <p:txBody>
          <a:bodyPr/>
          <a:lstStyle/>
          <a:p>
            <a:pPr algn="ctr" eaLnBrk="1" hangingPunct="1"/>
            <a:r>
              <a:rPr lang="en-US" altLang="zh-CN" sz="3600" b="1">
                <a:solidFill>
                  <a:srgbClr val="000000"/>
                </a:solidFill>
                <a:latin typeface="宋体" panose="02010600030101010101" pitchFamily="2" charset="-122"/>
              </a:rPr>
              <a:t>IGBT</a:t>
            </a:r>
            <a:r>
              <a:rPr lang="zh-CN" altLang="en-US" sz="3600" b="1">
                <a:solidFill>
                  <a:srgbClr val="000000"/>
                </a:solidFill>
                <a:latin typeface="宋体" panose="02010600030101010101" pitchFamily="2" charset="-122"/>
              </a:rPr>
              <a:t>的结构和工作原理</a:t>
            </a:r>
            <a:r>
              <a:rPr lang="zh-CN" altLang="en-US" sz="3600" b="1">
                <a:solidFill>
                  <a:srgbClr val="040408"/>
                </a:solidFill>
              </a:rPr>
              <a:t> </a:t>
            </a:r>
          </a:p>
        </p:txBody>
      </p:sp>
      <p:sp>
        <p:nvSpPr>
          <p:cNvPr id="87045" name="Rectangle 5">
            <a:extLst>
              <a:ext uri="{FF2B5EF4-FFF2-40B4-BE49-F238E27FC236}">
                <a16:creationId xmlns:a16="http://schemas.microsoft.com/office/drawing/2014/main" id="{6AA439CC-6544-431C-87A1-A7D2E07A6EC8}"/>
              </a:ext>
            </a:extLst>
          </p:cNvPr>
          <p:cNvSpPr>
            <a:spLocks noChangeArrowheads="1"/>
          </p:cNvSpPr>
          <p:nvPr/>
        </p:nvSpPr>
        <p:spPr bwMode="auto">
          <a:xfrm>
            <a:off x="0" y="3581400"/>
            <a:ext cx="28956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solidFill>
                  <a:srgbClr val="040408"/>
                </a:solidFill>
                <a:latin typeface="宋体" panose="02010600030101010101" pitchFamily="2" charset="-122"/>
              </a:rPr>
              <a:t>IGBT</a:t>
            </a:r>
            <a:r>
              <a:rPr lang="zh-CN" altLang="en-US" sz="1800">
                <a:solidFill>
                  <a:srgbClr val="040408"/>
                </a:solidFill>
                <a:latin typeface="宋体" panose="02010600030101010101" pitchFamily="2" charset="-122"/>
              </a:rPr>
              <a:t>则结合了双极型功率晶体管和</a:t>
            </a:r>
            <a:r>
              <a:rPr lang="en-US" altLang="zh-CN" sz="1800">
                <a:solidFill>
                  <a:srgbClr val="040408"/>
                </a:solidFill>
                <a:latin typeface="宋体" panose="02010600030101010101" pitchFamily="2" charset="-122"/>
              </a:rPr>
              <a:t>MOSFET</a:t>
            </a:r>
            <a:r>
              <a:rPr lang="zh-CN" altLang="en-US" sz="1800">
                <a:solidFill>
                  <a:srgbClr val="040408"/>
                </a:solidFill>
                <a:latin typeface="宋体" panose="02010600030101010101" pitchFamily="2" charset="-122"/>
              </a:rPr>
              <a:t>的优点</a:t>
            </a:r>
            <a:r>
              <a:rPr lang="zh-CN" altLang="en-US">
                <a:latin typeface="Times New Roman" panose="02020603050405020304" pitchFamily="18" charset="0"/>
              </a:rPr>
              <a:t> </a:t>
            </a:r>
            <a:r>
              <a:rPr lang="zh-CN" altLang="en-US">
                <a:solidFill>
                  <a:srgbClr val="040408"/>
                </a:solidFill>
                <a:latin typeface="Times New Roman" panose="02020603050405020304" pitchFamily="18" charset="0"/>
              </a:rPr>
              <a:t>：</a:t>
            </a:r>
          </a:p>
          <a:p>
            <a:pPr eaLnBrk="1" hangingPunct="1"/>
            <a:r>
              <a:rPr lang="zh-CN" altLang="en-US" sz="1800">
                <a:solidFill>
                  <a:srgbClr val="040408"/>
                </a:solidFill>
                <a:latin typeface="宋体" panose="02010600030101010101" pitchFamily="2" charset="-122"/>
              </a:rPr>
              <a:t> </a:t>
            </a:r>
            <a:r>
              <a:rPr lang="zh-CN" altLang="en-US" sz="1400" b="1">
                <a:solidFill>
                  <a:srgbClr val="040408"/>
                </a:solidFill>
                <a:latin typeface="宋体" panose="02010600030101010101" pitchFamily="2" charset="-122"/>
              </a:rPr>
              <a:t>驱动功率小；</a:t>
            </a:r>
          </a:p>
          <a:p>
            <a:pPr eaLnBrk="1" hangingPunct="1"/>
            <a:r>
              <a:rPr lang="zh-CN" altLang="en-US" sz="1400" b="1">
                <a:solidFill>
                  <a:srgbClr val="040408"/>
                </a:solidFill>
                <a:latin typeface="宋体" panose="02010600030101010101" pitchFamily="2" charset="-122"/>
              </a:rPr>
              <a:t> 控制电路简单；</a:t>
            </a:r>
          </a:p>
          <a:p>
            <a:pPr eaLnBrk="1" hangingPunct="1"/>
            <a:r>
              <a:rPr lang="zh-CN" altLang="en-US" sz="1400" b="1">
                <a:solidFill>
                  <a:srgbClr val="040408"/>
                </a:solidFill>
                <a:latin typeface="宋体" panose="02010600030101010101" pitchFamily="2" charset="-122"/>
              </a:rPr>
              <a:t> 开关损耗小；</a:t>
            </a:r>
          </a:p>
          <a:p>
            <a:pPr eaLnBrk="1" hangingPunct="1"/>
            <a:r>
              <a:rPr lang="zh-CN" altLang="en-US" sz="1400" b="1">
                <a:solidFill>
                  <a:srgbClr val="040408"/>
                </a:solidFill>
                <a:latin typeface="宋体" panose="02010600030101010101" pitchFamily="2" charset="-122"/>
              </a:rPr>
              <a:t>    </a:t>
            </a:r>
            <a:r>
              <a:rPr lang="en-US" altLang="zh-CN" sz="1400">
                <a:solidFill>
                  <a:srgbClr val="040408"/>
                </a:solidFill>
                <a:latin typeface="宋体" panose="02010600030101010101" pitchFamily="2" charset="-122"/>
              </a:rPr>
              <a:t>0.055 mJ/A</a:t>
            </a:r>
            <a:r>
              <a:rPr lang="en-US" altLang="zh-CN" sz="1400" b="1">
                <a:solidFill>
                  <a:srgbClr val="040408"/>
                </a:solidFill>
                <a:latin typeface="宋体" panose="02010600030101010101" pitchFamily="2" charset="-122"/>
              </a:rPr>
              <a:t> </a:t>
            </a:r>
          </a:p>
          <a:p>
            <a:pPr eaLnBrk="1" hangingPunct="1"/>
            <a:r>
              <a:rPr lang="en-US" altLang="zh-CN" sz="1400" b="1">
                <a:solidFill>
                  <a:srgbClr val="040408"/>
                </a:solidFill>
                <a:latin typeface="宋体" panose="02010600030101010101" pitchFamily="2" charset="-122"/>
              </a:rPr>
              <a:t> </a:t>
            </a:r>
            <a:r>
              <a:rPr lang="zh-CN" altLang="en-US" sz="1400" b="1">
                <a:solidFill>
                  <a:srgbClr val="040408"/>
                </a:solidFill>
                <a:latin typeface="宋体" panose="02010600030101010101" pitchFamily="2" charset="-122"/>
              </a:rPr>
              <a:t>通断速度快和工作频率较高； </a:t>
            </a:r>
          </a:p>
          <a:p>
            <a:pPr eaLnBrk="1" hangingPunct="1"/>
            <a:r>
              <a:rPr lang="zh-CN" altLang="en-US" sz="1400">
                <a:solidFill>
                  <a:srgbClr val="040408"/>
                </a:solidFill>
                <a:latin typeface="宋体" panose="02010600030101010101" pitchFamily="2" charset="-122"/>
              </a:rPr>
              <a:t>    硬开关频率可达</a:t>
            </a:r>
            <a:r>
              <a:rPr lang="en-US" altLang="zh-CN" sz="1400">
                <a:solidFill>
                  <a:srgbClr val="040408"/>
                </a:solidFill>
                <a:latin typeface="宋体" panose="02010600030101010101" pitchFamily="2" charset="-122"/>
              </a:rPr>
              <a:t>150kHz</a:t>
            </a:r>
            <a:r>
              <a:rPr lang="zh-CN" altLang="en-US" sz="1400">
                <a:solidFill>
                  <a:srgbClr val="040408"/>
                </a:solidFill>
                <a:latin typeface="宋体" panose="02010600030101010101" pitchFamily="2" charset="-122"/>
              </a:rPr>
              <a:t>，软开   关电路中可达</a:t>
            </a:r>
            <a:r>
              <a:rPr lang="en-US" altLang="zh-CN" sz="1400">
                <a:solidFill>
                  <a:srgbClr val="040408"/>
                </a:solidFill>
                <a:latin typeface="宋体" panose="02010600030101010101" pitchFamily="2" charset="-122"/>
              </a:rPr>
              <a:t>300kHz</a:t>
            </a:r>
            <a:r>
              <a:rPr lang="en-US" altLang="zh-CN" sz="1400" b="1">
                <a:solidFill>
                  <a:srgbClr val="040408"/>
                </a:solidFill>
                <a:latin typeface="宋体" panose="02010600030101010101" pitchFamily="2" charset="-122"/>
              </a:rPr>
              <a:t> </a:t>
            </a:r>
          </a:p>
          <a:p>
            <a:pPr eaLnBrk="1" hangingPunct="1"/>
            <a:r>
              <a:rPr lang="en-US" altLang="zh-CN" sz="1400" b="1">
                <a:solidFill>
                  <a:srgbClr val="040408"/>
                </a:solidFill>
                <a:latin typeface="宋体" panose="02010600030101010101" pitchFamily="2" charset="-122"/>
              </a:rPr>
              <a:t> </a:t>
            </a:r>
            <a:r>
              <a:rPr lang="zh-CN" altLang="en-US" sz="1400" b="1">
                <a:solidFill>
                  <a:srgbClr val="040408"/>
                </a:solidFill>
                <a:latin typeface="宋体" panose="02010600030101010101" pitchFamily="2" charset="-122"/>
              </a:rPr>
              <a:t>耐压高</a:t>
            </a:r>
          </a:p>
          <a:p>
            <a:pPr eaLnBrk="1" hangingPunct="1"/>
            <a:r>
              <a:rPr lang="zh-CN" altLang="en-US" sz="1400" b="1">
                <a:solidFill>
                  <a:srgbClr val="040408"/>
                </a:solidFill>
                <a:latin typeface="宋体" panose="02010600030101010101" pitchFamily="2" charset="-122"/>
              </a:rPr>
              <a:t>   </a:t>
            </a:r>
            <a:r>
              <a:rPr lang="zh-CN" altLang="en-US" sz="1400">
                <a:solidFill>
                  <a:srgbClr val="040408"/>
                </a:solidFill>
                <a:latin typeface="宋体" panose="02010600030101010101" pitchFamily="2" charset="-122"/>
              </a:rPr>
              <a:t> 应用</a:t>
            </a:r>
            <a:r>
              <a:rPr lang="en-US" altLang="zh-CN" sz="1400">
                <a:solidFill>
                  <a:srgbClr val="040408"/>
                </a:solidFill>
                <a:latin typeface="宋体" panose="02010600030101010101" pitchFamily="2" charset="-122"/>
              </a:rPr>
              <a:t>6600V</a:t>
            </a:r>
            <a:r>
              <a:rPr lang="zh-CN" altLang="en-US" sz="1400">
                <a:solidFill>
                  <a:srgbClr val="040408"/>
                </a:solidFill>
                <a:latin typeface="宋体" panose="02010600030101010101" pitchFamily="2" charset="-122"/>
              </a:rPr>
              <a:t>，实验室</a:t>
            </a:r>
            <a:r>
              <a:rPr lang="en-US" altLang="zh-CN" sz="1400">
                <a:solidFill>
                  <a:srgbClr val="040408"/>
                </a:solidFill>
                <a:latin typeface="宋体" panose="02010600030101010101" pitchFamily="2" charset="-122"/>
              </a:rPr>
              <a:t>8000V</a:t>
            </a:r>
          </a:p>
        </p:txBody>
      </p:sp>
      <p:grpSp>
        <p:nvGrpSpPr>
          <p:cNvPr id="2" name="Group 16">
            <a:extLst>
              <a:ext uri="{FF2B5EF4-FFF2-40B4-BE49-F238E27FC236}">
                <a16:creationId xmlns:a16="http://schemas.microsoft.com/office/drawing/2014/main" id="{90E09F7D-4852-4DB4-9A7A-87183E1AD9B8}"/>
              </a:ext>
            </a:extLst>
          </p:cNvPr>
          <p:cNvGrpSpPr>
            <a:grpSpLocks/>
          </p:cNvGrpSpPr>
          <p:nvPr/>
        </p:nvGrpSpPr>
        <p:grpSpPr bwMode="auto">
          <a:xfrm>
            <a:off x="2743200" y="3886200"/>
            <a:ext cx="2971800" cy="2133600"/>
            <a:chOff x="1776" y="2160"/>
            <a:chExt cx="1872" cy="1344"/>
          </a:xfrm>
        </p:grpSpPr>
        <p:sp>
          <p:nvSpPr>
            <p:cNvPr id="29711" name="AutoShape 8">
              <a:extLst>
                <a:ext uri="{FF2B5EF4-FFF2-40B4-BE49-F238E27FC236}">
                  <a16:creationId xmlns:a16="http://schemas.microsoft.com/office/drawing/2014/main" id="{867E17B7-7E4B-4E40-9EAC-72ADFA6283FA}"/>
                </a:ext>
              </a:extLst>
            </p:cNvPr>
            <p:cNvSpPr>
              <a:spLocks/>
            </p:cNvSpPr>
            <p:nvPr/>
          </p:nvSpPr>
          <p:spPr bwMode="auto">
            <a:xfrm>
              <a:off x="2400" y="2304"/>
              <a:ext cx="96" cy="912"/>
            </a:xfrm>
            <a:prstGeom prst="leftBrace">
              <a:avLst>
                <a:gd name="adj1" fmla="val 79167"/>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712" name="Rectangle 9">
              <a:extLst>
                <a:ext uri="{FF2B5EF4-FFF2-40B4-BE49-F238E27FC236}">
                  <a16:creationId xmlns:a16="http://schemas.microsoft.com/office/drawing/2014/main" id="{1E78B1C4-8947-4A5E-93AC-7EEA7118E734}"/>
                </a:ext>
              </a:extLst>
            </p:cNvPr>
            <p:cNvSpPr>
              <a:spLocks noChangeArrowheads="1"/>
            </p:cNvSpPr>
            <p:nvPr/>
          </p:nvSpPr>
          <p:spPr bwMode="auto">
            <a:xfrm>
              <a:off x="2448" y="2160"/>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3"/>
                </a:buBlip>
              </a:pPr>
              <a:r>
                <a:rPr lang="en-US" altLang="zh-CN" sz="1600">
                  <a:solidFill>
                    <a:srgbClr val="040408"/>
                  </a:solidFill>
                  <a:latin typeface="宋体" panose="02010600030101010101" pitchFamily="2" charset="-122"/>
                </a:rPr>
                <a:t>INFINEON</a:t>
              </a:r>
              <a:r>
                <a:rPr lang="en-US" altLang="zh-CN" sz="2000">
                  <a:latin typeface="宋体" panose="02010600030101010101" pitchFamily="2" charset="-122"/>
                </a:rPr>
                <a:t> </a:t>
              </a:r>
            </a:p>
          </p:txBody>
        </p:sp>
        <p:sp>
          <p:nvSpPr>
            <p:cNvPr id="29713" name="Rectangle 10">
              <a:extLst>
                <a:ext uri="{FF2B5EF4-FFF2-40B4-BE49-F238E27FC236}">
                  <a16:creationId xmlns:a16="http://schemas.microsoft.com/office/drawing/2014/main" id="{166880D5-1100-4F0D-883C-293215402AD4}"/>
                </a:ext>
              </a:extLst>
            </p:cNvPr>
            <p:cNvSpPr>
              <a:spLocks noChangeArrowheads="1"/>
            </p:cNvSpPr>
            <p:nvPr/>
          </p:nvSpPr>
          <p:spPr bwMode="auto">
            <a:xfrm>
              <a:off x="2448" y="2496"/>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3"/>
                </a:buBlip>
              </a:pPr>
              <a:r>
                <a:rPr lang="en-US" altLang="zh-CN" sz="1600">
                  <a:solidFill>
                    <a:srgbClr val="040408"/>
                  </a:solidFill>
                  <a:latin typeface="宋体" panose="02010600030101010101" pitchFamily="2" charset="-122"/>
                </a:rPr>
                <a:t>TOSHIBA</a:t>
              </a:r>
              <a:r>
                <a:rPr lang="en-US" altLang="zh-CN" sz="2000">
                  <a:latin typeface="宋体" panose="02010600030101010101" pitchFamily="2" charset="-122"/>
                </a:rPr>
                <a:t> </a:t>
              </a:r>
            </a:p>
          </p:txBody>
        </p:sp>
        <p:sp>
          <p:nvSpPr>
            <p:cNvPr id="29714" name="Rectangle 11">
              <a:extLst>
                <a:ext uri="{FF2B5EF4-FFF2-40B4-BE49-F238E27FC236}">
                  <a16:creationId xmlns:a16="http://schemas.microsoft.com/office/drawing/2014/main" id="{1CB0DDA9-F1B3-4C82-80C2-1A2B790FAD38}"/>
                </a:ext>
              </a:extLst>
            </p:cNvPr>
            <p:cNvSpPr>
              <a:spLocks noChangeArrowheads="1"/>
            </p:cNvSpPr>
            <p:nvPr/>
          </p:nvSpPr>
          <p:spPr bwMode="auto">
            <a:xfrm>
              <a:off x="2448" y="2832"/>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3"/>
                </a:buBlip>
              </a:pPr>
              <a:r>
                <a:rPr lang="en-US" altLang="zh-CN" sz="1600">
                  <a:solidFill>
                    <a:srgbClr val="040408"/>
                  </a:solidFill>
                  <a:latin typeface="宋体" panose="02010600030101010101" pitchFamily="2" charset="-122"/>
                </a:rPr>
                <a:t>Mitsubishi</a:t>
              </a:r>
              <a:r>
                <a:rPr lang="en-US" altLang="zh-CN" sz="1600">
                  <a:latin typeface="宋体" panose="02010600030101010101" pitchFamily="2" charset="-122"/>
                </a:rPr>
                <a:t> </a:t>
              </a:r>
            </a:p>
          </p:txBody>
        </p:sp>
        <p:sp>
          <p:nvSpPr>
            <p:cNvPr id="29715" name="Rectangle 12">
              <a:extLst>
                <a:ext uri="{FF2B5EF4-FFF2-40B4-BE49-F238E27FC236}">
                  <a16:creationId xmlns:a16="http://schemas.microsoft.com/office/drawing/2014/main" id="{8D14BCD5-FC0B-4132-887D-74C9A0747779}"/>
                </a:ext>
              </a:extLst>
            </p:cNvPr>
            <p:cNvSpPr>
              <a:spLocks noChangeArrowheads="1"/>
            </p:cNvSpPr>
            <p:nvPr/>
          </p:nvSpPr>
          <p:spPr bwMode="auto">
            <a:xfrm>
              <a:off x="2448" y="3120"/>
              <a:ext cx="1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3"/>
                </a:buBlip>
              </a:pPr>
              <a:r>
                <a:rPr lang="en-US" altLang="zh-CN" sz="1600">
                  <a:solidFill>
                    <a:srgbClr val="040408"/>
                  </a:solidFill>
                  <a:latin typeface="宋体" panose="02010600030101010101" pitchFamily="2" charset="-122"/>
                </a:rPr>
                <a:t>International Rectifier  </a:t>
              </a:r>
            </a:p>
          </p:txBody>
        </p:sp>
        <p:sp>
          <p:nvSpPr>
            <p:cNvPr id="29716" name="Rectangle 15">
              <a:extLst>
                <a:ext uri="{FF2B5EF4-FFF2-40B4-BE49-F238E27FC236}">
                  <a16:creationId xmlns:a16="http://schemas.microsoft.com/office/drawing/2014/main" id="{21346CA0-A102-416A-87E9-7DE53A63BB94}"/>
                </a:ext>
              </a:extLst>
            </p:cNvPr>
            <p:cNvSpPr>
              <a:spLocks noChangeArrowheads="1"/>
            </p:cNvSpPr>
            <p:nvPr/>
          </p:nvSpPr>
          <p:spPr bwMode="auto">
            <a:xfrm>
              <a:off x="1776" y="2592"/>
              <a:ext cx="72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pPr>
              <a:r>
                <a:rPr lang="zh-CN" altLang="en-US" sz="1800">
                  <a:solidFill>
                    <a:srgbClr val="040408"/>
                  </a:solidFill>
                  <a:latin typeface="宋体" panose="02010600030101010101" pitchFamily="2" charset="-122"/>
                </a:rPr>
                <a:t>主要生产</a:t>
              </a:r>
            </a:p>
            <a:p>
              <a:pPr eaLnBrk="1" hangingPunct="1">
                <a:spcBef>
                  <a:spcPct val="20000"/>
                </a:spcBef>
                <a:buSzPct val="85000"/>
              </a:pPr>
              <a:r>
                <a:rPr lang="zh-CN" altLang="en-US" sz="1800">
                  <a:solidFill>
                    <a:srgbClr val="040408"/>
                  </a:solidFill>
                  <a:latin typeface="宋体" panose="02010600030101010101" pitchFamily="2" charset="-122"/>
                </a:rPr>
                <a:t>厂家</a:t>
              </a:r>
            </a:p>
          </p:txBody>
        </p:sp>
      </p:grpSp>
      <p:grpSp>
        <p:nvGrpSpPr>
          <p:cNvPr id="3" name="Group 24">
            <a:extLst>
              <a:ext uri="{FF2B5EF4-FFF2-40B4-BE49-F238E27FC236}">
                <a16:creationId xmlns:a16="http://schemas.microsoft.com/office/drawing/2014/main" id="{F24CBCA1-B159-4CA6-9253-4A910BB39BD8}"/>
              </a:ext>
            </a:extLst>
          </p:cNvPr>
          <p:cNvGrpSpPr>
            <a:grpSpLocks/>
          </p:cNvGrpSpPr>
          <p:nvPr/>
        </p:nvGrpSpPr>
        <p:grpSpPr bwMode="auto">
          <a:xfrm>
            <a:off x="5410200" y="3657600"/>
            <a:ext cx="3352800" cy="2362200"/>
            <a:chOff x="3456" y="2304"/>
            <a:chExt cx="2112" cy="1488"/>
          </a:xfrm>
        </p:grpSpPr>
        <p:sp>
          <p:nvSpPr>
            <p:cNvPr id="29706" name="AutoShape 18">
              <a:extLst>
                <a:ext uri="{FF2B5EF4-FFF2-40B4-BE49-F238E27FC236}">
                  <a16:creationId xmlns:a16="http://schemas.microsoft.com/office/drawing/2014/main" id="{9F6F53EF-09B3-42B1-8E66-041D6E1B9B18}"/>
                </a:ext>
              </a:extLst>
            </p:cNvPr>
            <p:cNvSpPr>
              <a:spLocks/>
            </p:cNvSpPr>
            <p:nvPr/>
          </p:nvSpPr>
          <p:spPr bwMode="auto">
            <a:xfrm>
              <a:off x="4080" y="2400"/>
              <a:ext cx="192" cy="1248"/>
            </a:xfrm>
            <a:prstGeom prst="leftBrace">
              <a:avLst>
                <a:gd name="adj1" fmla="val 54167"/>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707" name="Rectangle 19">
              <a:extLst>
                <a:ext uri="{FF2B5EF4-FFF2-40B4-BE49-F238E27FC236}">
                  <a16:creationId xmlns:a16="http://schemas.microsoft.com/office/drawing/2014/main" id="{E720F18B-C987-4504-BD3F-28DA3EE90992}"/>
                </a:ext>
              </a:extLst>
            </p:cNvPr>
            <p:cNvSpPr>
              <a:spLocks noChangeArrowheads="1"/>
            </p:cNvSpPr>
            <p:nvPr/>
          </p:nvSpPr>
          <p:spPr bwMode="auto">
            <a:xfrm>
              <a:off x="4224" y="2304"/>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3"/>
                </a:buBlip>
              </a:pPr>
              <a:r>
                <a:rPr lang="zh-CN" altLang="en-US" sz="1600">
                  <a:solidFill>
                    <a:srgbClr val="040408"/>
                  </a:solidFill>
                  <a:latin typeface="宋体" panose="02010600030101010101" pitchFamily="2" charset="-122"/>
                </a:rPr>
                <a:t>封装小型化</a:t>
              </a:r>
            </a:p>
            <a:p>
              <a:pPr eaLnBrk="1" hangingPunct="1">
                <a:spcBef>
                  <a:spcPct val="20000"/>
                </a:spcBef>
                <a:buSzPct val="85000"/>
              </a:pPr>
              <a:r>
                <a:rPr lang="zh-CN" altLang="en-US" sz="1600">
                  <a:solidFill>
                    <a:srgbClr val="040408"/>
                  </a:solidFill>
                  <a:latin typeface="宋体" panose="02010600030101010101" pitchFamily="2" charset="-122"/>
                </a:rPr>
                <a:t>   结构合理化</a:t>
              </a:r>
            </a:p>
            <a:p>
              <a:pPr eaLnBrk="1" hangingPunct="1">
                <a:spcBef>
                  <a:spcPct val="20000"/>
                </a:spcBef>
                <a:buSzPct val="85000"/>
              </a:pPr>
              <a:r>
                <a:rPr lang="zh-CN" altLang="en-US" sz="1600">
                  <a:solidFill>
                    <a:srgbClr val="040408"/>
                  </a:solidFill>
                  <a:latin typeface="宋体" panose="02010600030101010101" pitchFamily="2" charset="-122"/>
                </a:rPr>
                <a:t>   产品标准化</a:t>
              </a:r>
              <a:endParaRPr lang="zh-CN" altLang="en-US" sz="2000">
                <a:latin typeface="宋体" panose="02010600030101010101" pitchFamily="2" charset="-122"/>
              </a:endParaRPr>
            </a:p>
          </p:txBody>
        </p:sp>
        <p:sp>
          <p:nvSpPr>
            <p:cNvPr id="29708" name="Rectangle 21">
              <a:extLst>
                <a:ext uri="{FF2B5EF4-FFF2-40B4-BE49-F238E27FC236}">
                  <a16:creationId xmlns:a16="http://schemas.microsoft.com/office/drawing/2014/main" id="{34D065D7-8D7E-4179-ACE0-BF55F50D568A}"/>
                </a:ext>
              </a:extLst>
            </p:cNvPr>
            <p:cNvSpPr>
              <a:spLocks noChangeArrowheads="1"/>
            </p:cNvSpPr>
            <p:nvPr/>
          </p:nvSpPr>
          <p:spPr bwMode="auto">
            <a:xfrm>
              <a:off x="4176" y="2928"/>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3"/>
                </a:buBlip>
              </a:pPr>
              <a:r>
                <a:rPr lang="zh-CN" altLang="en-US" sz="1600">
                  <a:solidFill>
                    <a:srgbClr val="040408"/>
                  </a:solidFill>
                  <a:latin typeface="宋体" panose="02010600030101010101" pitchFamily="2" charset="-122"/>
                </a:rPr>
                <a:t>集成度更高</a:t>
              </a:r>
            </a:p>
            <a:p>
              <a:pPr eaLnBrk="1" hangingPunct="1">
                <a:spcBef>
                  <a:spcPct val="20000"/>
                </a:spcBef>
                <a:buSzPct val="85000"/>
              </a:pPr>
              <a:r>
                <a:rPr lang="zh-CN" altLang="en-US" sz="1600">
                  <a:solidFill>
                    <a:srgbClr val="040408"/>
                  </a:solidFill>
                  <a:latin typeface="宋体" panose="02010600030101010101" pitchFamily="2" charset="-122"/>
                </a:rPr>
                <a:t>    接口更友好</a:t>
              </a:r>
              <a:endParaRPr lang="zh-CN" altLang="en-US" sz="1600">
                <a:latin typeface="宋体" panose="02010600030101010101" pitchFamily="2" charset="-122"/>
              </a:endParaRPr>
            </a:p>
          </p:txBody>
        </p:sp>
        <p:sp>
          <p:nvSpPr>
            <p:cNvPr id="29709" name="Rectangle 22">
              <a:extLst>
                <a:ext uri="{FF2B5EF4-FFF2-40B4-BE49-F238E27FC236}">
                  <a16:creationId xmlns:a16="http://schemas.microsoft.com/office/drawing/2014/main" id="{8B370924-D813-4959-AF4B-BEA62A2F7BB1}"/>
                </a:ext>
              </a:extLst>
            </p:cNvPr>
            <p:cNvSpPr>
              <a:spLocks noChangeArrowheads="1"/>
            </p:cNvSpPr>
            <p:nvPr/>
          </p:nvSpPr>
          <p:spPr bwMode="auto">
            <a:xfrm>
              <a:off x="4224" y="3408"/>
              <a:ext cx="134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3"/>
                </a:buBlip>
              </a:pPr>
              <a:r>
                <a:rPr lang="zh-CN" altLang="en-US" sz="1600">
                  <a:solidFill>
                    <a:srgbClr val="040408"/>
                  </a:solidFill>
                  <a:latin typeface="宋体" panose="02010600030101010101" pitchFamily="2" charset="-122"/>
                </a:rPr>
                <a:t>更高的开关频率，</a:t>
              </a:r>
            </a:p>
            <a:p>
              <a:pPr eaLnBrk="1" hangingPunct="1">
                <a:spcBef>
                  <a:spcPct val="20000"/>
                </a:spcBef>
                <a:buSzPct val="85000"/>
              </a:pPr>
              <a:r>
                <a:rPr lang="zh-CN" altLang="en-US" sz="1600">
                  <a:solidFill>
                    <a:srgbClr val="040408"/>
                  </a:solidFill>
                  <a:latin typeface="宋体" panose="02010600030101010101" pitchFamily="2" charset="-122"/>
                </a:rPr>
                <a:t>    更高的电流容量  </a:t>
              </a:r>
            </a:p>
          </p:txBody>
        </p:sp>
        <p:sp>
          <p:nvSpPr>
            <p:cNvPr id="29710" name="Rectangle 23">
              <a:extLst>
                <a:ext uri="{FF2B5EF4-FFF2-40B4-BE49-F238E27FC236}">
                  <a16:creationId xmlns:a16="http://schemas.microsoft.com/office/drawing/2014/main" id="{E8D23CCC-FFC3-44D3-A7DC-B2C2C3F5433B}"/>
                </a:ext>
              </a:extLst>
            </p:cNvPr>
            <p:cNvSpPr>
              <a:spLocks noChangeArrowheads="1"/>
            </p:cNvSpPr>
            <p:nvPr/>
          </p:nvSpPr>
          <p:spPr bwMode="auto">
            <a:xfrm>
              <a:off x="3456" y="2928"/>
              <a:ext cx="72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pPr>
              <a:r>
                <a:rPr lang="zh-CN" altLang="en-US" sz="1800">
                  <a:solidFill>
                    <a:srgbClr val="040408"/>
                  </a:solidFill>
                  <a:latin typeface="宋体" panose="02010600030101010101" pitchFamily="2" charset="-122"/>
                </a:rPr>
                <a:t>发展趋势</a:t>
              </a:r>
            </a:p>
          </p:txBody>
        </p:sp>
      </p:grpSp>
      <p:sp>
        <p:nvSpPr>
          <p:cNvPr id="29703" name="AutoShape 25">
            <a:hlinkClick r:id="" action="ppaction://hlinkshowjump?jump=lastslideviewed" highlightClick="1"/>
            <a:extLst>
              <a:ext uri="{FF2B5EF4-FFF2-40B4-BE49-F238E27FC236}">
                <a16:creationId xmlns:a16="http://schemas.microsoft.com/office/drawing/2014/main" id="{C40D7105-AD39-4849-AE50-508E107B3184}"/>
              </a:ext>
            </a:extLst>
          </p:cNvPr>
          <p:cNvSpPr>
            <a:spLocks noChangeArrowheads="1"/>
          </p:cNvSpPr>
          <p:nvPr/>
        </p:nvSpPr>
        <p:spPr bwMode="auto">
          <a:xfrm>
            <a:off x="5486400" y="6096000"/>
            <a:ext cx="6096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9704" name="Group 27">
            <a:extLst>
              <a:ext uri="{FF2B5EF4-FFF2-40B4-BE49-F238E27FC236}">
                <a16:creationId xmlns:a16="http://schemas.microsoft.com/office/drawing/2014/main" id="{7CF15D2F-B3E4-4589-8514-4868B3A0B176}"/>
              </a:ext>
            </a:extLst>
          </p:cNvPr>
          <p:cNvGrpSpPr>
            <a:grpSpLocks/>
          </p:cNvGrpSpPr>
          <p:nvPr/>
        </p:nvGrpSpPr>
        <p:grpSpPr bwMode="auto">
          <a:xfrm>
            <a:off x="533400" y="457200"/>
            <a:ext cx="8610600" cy="3032125"/>
            <a:chOff x="336" y="288"/>
            <a:chExt cx="5424" cy="1910"/>
          </a:xfrm>
        </p:grpSpPr>
        <p:graphicFrame>
          <p:nvGraphicFramePr>
            <p:cNvPr id="29698" name="Object 4">
              <a:extLst>
                <a:ext uri="{FF2B5EF4-FFF2-40B4-BE49-F238E27FC236}">
                  <a16:creationId xmlns:a16="http://schemas.microsoft.com/office/drawing/2014/main" id="{CE4C4702-7CD7-44AD-A6C9-67B0648D5A2E}"/>
                </a:ext>
              </a:extLst>
            </p:cNvPr>
            <p:cNvGraphicFramePr>
              <a:graphicFrameLocks noChangeAspect="1"/>
            </p:cNvGraphicFramePr>
            <p:nvPr/>
          </p:nvGraphicFramePr>
          <p:xfrm>
            <a:off x="336" y="288"/>
            <a:ext cx="5424" cy="1910"/>
          </p:xfrm>
          <a:graphic>
            <a:graphicData uri="http://schemas.openxmlformats.org/presentationml/2006/ole">
              <mc:AlternateContent xmlns:mc="http://schemas.openxmlformats.org/markup-compatibility/2006">
                <mc:Choice xmlns:v="urn:schemas-microsoft-com:vml" Requires="v">
                  <p:oleObj spid="_x0000_s29717" r:id="rId4" imgW="4484880" imgH="1578600" progId="">
                    <p:embed/>
                  </p:oleObj>
                </mc:Choice>
                <mc:Fallback>
                  <p:oleObj r:id="rId4" imgW="4484880" imgH="15786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8078" r="12117"/>
                        <a:stretch>
                          <a:fillRect/>
                        </a:stretch>
                      </p:blipFill>
                      <p:spPr bwMode="auto">
                        <a:xfrm>
                          <a:off x="336" y="288"/>
                          <a:ext cx="5424" cy="1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5" name="Rectangle 26">
              <a:extLst>
                <a:ext uri="{FF2B5EF4-FFF2-40B4-BE49-F238E27FC236}">
                  <a16:creationId xmlns:a16="http://schemas.microsoft.com/office/drawing/2014/main" id="{2ECC6DE4-7A96-4A9C-9A86-3EFF5A045309}"/>
                </a:ext>
              </a:extLst>
            </p:cNvPr>
            <p:cNvSpPr>
              <a:spLocks noChangeArrowheads="1"/>
            </p:cNvSpPr>
            <p:nvPr/>
          </p:nvSpPr>
          <p:spPr bwMode="auto">
            <a:xfrm>
              <a:off x="5280" y="1584"/>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40408"/>
                  </a:solidFill>
                  <a:latin typeface="Times New Roman" panose="02020603050405020304" pitchFamily="18" charset="0"/>
                </a:rPr>
                <a:t>E</a:t>
              </a:r>
              <a:r>
                <a:rPr lang="en-US" altLang="zh-CN" sz="800">
                  <a:latin typeface="Times New Roman" panose="02020603050405020304" pitchFamily="18" charset="0"/>
                </a:rPr>
                <a:t> </a:t>
              </a:r>
              <a:endParaRPr lang="en-US" altLang="zh-CN">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045"/>
                                        </p:tgtEl>
                                        <p:attrNameLst>
                                          <p:attrName>style.visibility</p:attrName>
                                        </p:attrNameLst>
                                      </p:cBhvr>
                                      <p:to>
                                        <p:strVal val="visible"/>
                                      </p:to>
                                    </p:set>
                                    <p:animEffect transition="in" filter="blinds(horizontal)">
                                      <p:cBhvr>
                                        <p:cTn id="7" dur="500"/>
                                        <p:tgtEl>
                                          <p:spTgt spid="870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AD2C87C5-8212-4901-91A4-58F3B43A2607}"/>
              </a:ext>
            </a:extLst>
          </p:cNvPr>
          <p:cNvSpPr>
            <a:spLocks noGrp="1" noChangeArrowheads="1"/>
          </p:cNvSpPr>
          <p:nvPr>
            <p:ph type="title"/>
          </p:nvPr>
        </p:nvSpPr>
        <p:spPr>
          <a:xfrm>
            <a:off x="533400" y="152400"/>
            <a:ext cx="7772400" cy="914400"/>
          </a:xfrm>
        </p:spPr>
        <p:txBody>
          <a:bodyPr/>
          <a:lstStyle/>
          <a:p>
            <a:pPr algn="ctr" eaLnBrk="1" hangingPunct="1"/>
            <a:r>
              <a:rPr lang="zh-CN" altLang="en-US" sz="3600" b="1">
                <a:solidFill>
                  <a:srgbClr val="040408"/>
                </a:solidFill>
                <a:latin typeface="宋体" panose="02010600030101010101" pitchFamily="2" charset="-122"/>
              </a:rPr>
              <a:t>线性稳压电源方框图</a:t>
            </a:r>
            <a:endParaRPr lang="zh-CN" altLang="en-US" sz="3600" b="1">
              <a:solidFill>
                <a:srgbClr val="040408"/>
              </a:solidFill>
            </a:endParaRPr>
          </a:p>
        </p:txBody>
      </p:sp>
      <p:grpSp>
        <p:nvGrpSpPr>
          <p:cNvPr id="2" name="Group 4">
            <a:extLst>
              <a:ext uri="{FF2B5EF4-FFF2-40B4-BE49-F238E27FC236}">
                <a16:creationId xmlns:a16="http://schemas.microsoft.com/office/drawing/2014/main" id="{A73877B5-B636-43E3-8C7C-86D4C8315808}"/>
              </a:ext>
            </a:extLst>
          </p:cNvPr>
          <p:cNvGrpSpPr>
            <a:grpSpLocks/>
          </p:cNvGrpSpPr>
          <p:nvPr/>
        </p:nvGrpSpPr>
        <p:grpSpPr bwMode="auto">
          <a:xfrm>
            <a:off x="990600" y="1676400"/>
            <a:ext cx="6781800" cy="3429000"/>
            <a:chOff x="768" y="1440"/>
            <a:chExt cx="4027" cy="2160"/>
          </a:xfrm>
        </p:grpSpPr>
        <p:grpSp>
          <p:nvGrpSpPr>
            <p:cNvPr id="136208" name="Group 5">
              <a:extLst>
                <a:ext uri="{FF2B5EF4-FFF2-40B4-BE49-F238E27FC236}">
                  <a16:creationId xmlns:a16="http://schemas.microsoft.com/office/drawing/2014/main" id="{8C27CF7D-3052-4BED-9145-93B02ECF53D6}"/>
                </a:ext>
              </a:extLst>
            </p:cNvPr>
            <p:cNvGrpSpPr>
              <a:grpSpLocks/>
            </p:cNvGrpSpPr>
            <p:nvPr/>
          </p:nvGrpSpPr>
          <p:grpSpPr bwMode="auto">
            <a:xfrm>
              <a:off x="768" y="1440"/>
              <a:ext cx="3792" cy="2160"/>
              <a:chOff x="1788" y="1860"/>
              <a:chExt cx="8064" cy="4229"/>
            </a:xfrm>
          </p:grpSpPr>
          <p:grpSp>
            <p:nvGrpSpPr>
              <p:cNvPr id="136215" name="Group 6">
                <a:extLst>
                  <a:ext uri="{FF2B5EF4-FFF2-40B4-BE49-F238E27FC236}">
                    <a16:creationId xmlns:a16="http://schemas.microsoft.com/office/drawing/2014/main" id="{8AB5F0BA-F7BB-419C-9D53-64A0C7D9D4B1}"/>
                  </a:ext>
                </a:extLst>
              </p:cNvPr>
              <p:cNvGrpSpPr>
                <a:grpSpLocks/>
              </p:cNvGrpSpPr>
              <p:nvPr/>
            </p:nvGrpSpPr>
            <p:grpSpPr bwMode="auto">
              <a:xfrm>
                <a:off x="1788" y="2085"/>
                <a:ext cx="1060" cy="750"/>
                <a:chOff x="1788" y="2085"/>
                <a:chExt cx="1060" cy="750"/>
              </a:xfrm>
            </p:grpSpPr>
            <p:sp>
              <p:nvSpPr>
                <p:cNvPr id="136238" name="Rectangle 7">
                  <a:extLst>
                    <a:ext uri="{FF2B5EF4-FFF2-40B4-BE49-F238E27FC236}">
                      <a16:creationId xmlns:a16="http://schemas.microsoft.com/office/drawing/2014/main" id="{D957EF26-967F-4163-9F8E-ADCA1B8DF09A}"/>
                    </a:ext>
                  </a:extLst>
                </p:cNvPr>
                <p:cNvSpPr>
                  <a:spLocks noChangeArrowheads="1"/>
                </p:cNvSpPr>
                <p:nvPr/>
              </p:nvSpPr>
              <p:spPr bwMode="auto">
                <a:xfrm>
                  <a:off x="1788" y="2145"/>
                  <a:ext cx="1052"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rgbClr val="040408"/>
                      </a:solidFill>
                      <a:latin typeface="宋体" panose="02010600030101010101" pitchFamily="2" charset="-122"/>
                    </a:rPr>
                    <a:t>220V~</a:t>
                  </a:r>
                </a:p>
              </p:txBody>
            </p:sp>
            <p:sp>
              <p:nvSpPr>
                <p:cNvPr id="136239" name="Line 8">
                  <a:extLst>
                    <a:ext uri="{FF2B5EF4-FFF2-40B4-BE49-F238E27FC236}">
                      <a16:creationId xmlns:a16="http://schemas.microsoft.com/office/drawing/2014/main" id="{7817BE6F-4F5F-418B-BA9D-5CAF6B8E294E}"/>
                    </a:ext>
                  </a:extLst>
                </p:cNvPr>
                <p:cNvSpPr>
                  <a:spLocks noChangeShapeType="1"/>
                </p:cNvSpPr>
                <p:nvPr/>
              </p:nvSpPr>
              <p:spPr bwMode="auto">
                <a:xfrm>
                  <a:off x="2084" y="2085"/>
                  <a:ext cx="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0" name="Line 9">
                  <a:extLst>
                    <a:ext uri="{FF2B5EF4-FFF2-40B4-BE49-F238E27FC236}">
                      <a16:creationId xmlns:a16="http://schemas.microsoft.com/office/drawing/2014/main" id="{8D59A609-D782-4660-94B9-8BD0E33DC1CC}"/>
                    </a:ext>
                  </a:extLst>
                </p:cNvPr>
                <p:cNvSpPr>
                  <a:spLocks noChangeShapeType="1"/>
                </p:cNvSpPr>
                <p:nvPr/>
              </p:nvSpPr>
              <p:spPr bwMode="auto">
                <a:xfrm>
                  <a:off x="2098" y="2625"/>
                  <a:ext cx="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6216" name="Group 10">
                <a:extLst>
                  <a:ext uri="{FF2B5EF4-FFF2-40B4-BE49-F238E27FC236}">
                    <a16:creationId xmlns:a16="http://schemas.microsoft.com/office/drawing/2014/main" id="{981265DB-14C0-4B8C-8141-8B4A388B8A3C}"/>
                  </a:ext>
                </a:extLst>
              </p:cNvPr>
              <p:cNvGrpSpPr>
                <a:grpSpLocks/>
              </p:cNvGrpSpPr>
              <p:nvPr/>
            </p:nvGrpSpPr>
            <p:grpSpPr bwMode="auto">
              <a:xfrm>
                <a:off x="2836" y="1860"/>
                <a:ext cx="6958" cy="945"/>
                <a:chOff x="2836" y="1860"/>
                <a:chExt cx="6958" cy="945"/>
              </a:xfrm>
            </p:grpSpPr>
            <p:sp>
              <p:nvSpPr>
                <p:cNvPr id="136230" name="Rectangle 11">
                  <a:extLst>
                    <a:ext uri="{FF2B5EF4-FFF2-40B4-BE49-F238E27FC236}">
                      <a16:creationId xmlns:a16="http://schemas.microsoft.com/office/drawing/2014/main" id="{712E44A9-1E67-4281-931E-45E1DDA109D0}"/>
                    </a:ext>
                  </a:extLst>
                </p:cNvPr>
                <p:cNvSpPr>
                  <a:spLocks noChangeArrowheads="1"/>
                </p:cNvSpPr>
                <p:nvPr/>
              </p:nvSpPr>
              <p:spPr bwMode="auto">
                <a:xfrm>
                  <a:off x="2836" y="1875"/>
                  <a:ext cx="1052" cy="9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1400">
                      <a:solidFill>
                        <a:srgbClr val="040408"/>
                      </a:solidFill>
                      <a:latin typeface="宋体" panose="02010600030101010101" pitchFamily="2" charset="-122"/>
                    </a:rPr>
                    <a:t>电源变</a:t>
                  </a:r>
                </a:p>
                <a:p>
                  <a:pPr algn="ctr"/>
                  <a:r>
                    <a:rPr kumimoji="0" lang="zh-CN" altLang="en-US" sz="1400">
                      <a:solidFill>
                        <a:srgbClr val="040408"/>
                      </a:solidFill>
                      <a:latin typeface="宋体" panose="02010600030101010101" pitchFamily="2" charset="-122"/>
                    </a:rPr>
                    <a:t>压器</a:t>
                  </a:r>
                </a:p>
              </p:txBody>
            </p:sp>
            <p:sp>
              <p:nvSpPr>
                <p:cNvPr id="136231" name="Rectangle 12">
                  <a:extLst>
                    <a:ext uri="{FF2B5EF4-FFF2-40B4-BE49-F238E27FC236}">
                      <a16:creationId xmlns:a16="http://schemas.microsoft.com/office/drawing/2014/main" id="{8EE12392-6077-4629-B278-8858B836FDFC}"/>
                    </a:ext>
                  </a:extLst>
                </p:cNvPr>
                <p:cNvSpPr>
                  <a:spLocks noChangeArrowheads="1"/>
                </p:cNvSpPr>
                <p:nvPr/>
              </p:nvSpPr>
              <p:spPr bwMode="auto">
                <a:xfrm>
                  <a:off x="4216" y="1860"/>
                  <a:ext cx="946" cy="9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endParaRPr kumimoji="0" lang="en-US" altLang="zh-CN" sz="1400">
                    <a:solidFill>
                      <a:srgbClr val="040408"/>
                    </a:solidFill>
                    <a:latin typeface="宋体" panose="02010600030101010101" pitchFamily="2" charset="-122"/>
                  </a:endParaRPr>
                </a:p>
                <a:p>
                  <a:pPr algn="ctr"/>
                  <a:r>
                    <a:rPr kumimoji="0" lang="zh-CN" altLang="en-US" sz="1400">
                      <a:solidFill>
                        <a:srgbClr val="040408"/>
                      </a:solidFill>
                      <a:latin typeface="宋体" panose="02010600030101010101" pitchFamily="2" charset="-122"/>
                    </a:rPr>
                    <a:t>整流</a:t>
                  </a:r>
                </a:p>
              </p:txBody>
            </p:sp>
            <p:sp>
              <p:nvSpPr>
                <p:cNvPr id="136232" name="Rectangle 13">
                  <a:extLst>
                    <a:ext uri="{FF2B5EF4-FFF2-40B4-BE49-F238E27FC236}">
                      <a16:creationId xmlns:a16="http://schemas.microsoft.com/office/drawing/2014/main" id="{9D41417F-F362-464E-AD21-496454CD25F8}"/>
                    </a:ext>
                  </a:extLst>
                </p:cNvPr>
                <p:cNvSpPr>
                  <a:spLocks noChangeArrowheads="1"/>
                </p:cNvSpPr>
                <p:nvPr/>
              </p:nvSpPr>
              <p:spPr bwMode="auto">
                <a:xfrm>
                  <a:off x="5550" y="1875"/>
                  <a:ext cx="916" cy="9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1400">
                      <a:solidFill>
                        <a:srgbClr val="040408"/>
                      </a:solidFill>
                      <a:latin typeface="宋体" panose="02010600030101010101" pitchFamily="2" charset="-122"/>
                    </a:rPr>
                    <a:t>电容</a:t>
                  </a:r>
                </a:p>
                <a:p>
                  <a:pPr algn="ctr"/>
                  <a:r>
                    <a:rPr kumimoji="0" lang="zh-CN" altLang="en-US" sz="1400">
                      <a:solidFill>
                        <a:srgbClr val="040408"/>
                      </a:solidFill>
                      <a:latin typeface="宋体" panose="02010600030101010101" pitchFamily="2" charset="-122"/>
                    </a:rPr>
                    <a:t>滤波</a:t>
                  </a:r>
                </a:p>
              </p:txBody>
            </p:sp>
            <p:sp>
              <p:nvSpPr>
                <p:cNvPr id="136233" name="Rectangle 14">
                  <a:extLst>
                    <a:ext uri="{FF2B5EF4-FFF2-40B4-BE49-F238E27FC236}">
                      <a16:creationId xmlns:a16="http://schemas.microsoft.com/office/drawing/2014/main" id="{F496CD83-DDC2-46AF-B69D-5D29C54D2EB6}"/>
                    </a:ext>
                  </a:extLst>
                </p:cNvPr>
                <p:cNvSpPr>
                  <a:spLocks noChangeArrowheads="1"/>
                </p:cNvSpPr>
                <p:nvPr/>
              </p:nvSpPr>
              <p:spPr bwMode="auto">
                <a:xfrm>
                  <a:off x="7276" y="1860"/>
                  <a:ext cx="916" cy="93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1400">
                      <a:solidFill>
                        <a:srgbClr val="040408"/>
                      </a:solidFill>
                      <a:latin typeface="宋体" panose="02010600030101010101" pitchFamily="2" charset="-122"/>
                    </a:rPr>
                    <a:t>调整</a:t>
                  </a:r>
                </a:p>
                <a:p>
                  <a:pPr algn="ctr"/>
                  <a:r>
                    <a:rPr kumimoji="0" lang="zh-CN" altLang="en-US" sz="1400">
                      <a:solidFill>
                        <a:srgbClr val="040408"/>
                      </a:solidFill>
                      <a:latin typeface="宋体" panose="02010600030101010101" pitchFamily="2" charset="-122"/>
                    </a:rPr>
                    <a:t>管</a:t>
                  </a:r>
                </a:p>
              </p:txBody>
            </p:sp>
            <p:sp>
              <p:nvSpPr>
                <p:cNvPr id="136234" name="Line 15">
                  <a:extLst>
                    <a:ext uri="{FF2B5EF4-FFF2-40B4-BE49-F238E27FC236}">
                      <a16:creationId xmlns:a16="http://schemas.microsoft.com/office/drawing/2014/main" id="{B81E05AE-4BF1-42AA-A030-DA709640B15C}"/>
                    </a:ext>
                  </a:extLst>
                </p:cNvPr>
                <p:cNvSpPr>
                  <a:spLocks noChangeShapeType="1"/>
                </p:cNvSpPr>
                <p:nvPr/>
              </p:nvSpPr>
              <p:spPr bwMode="auto">
                <a:xfrm>
                  <a:off x="3884" y="2325"/>
                  <a:ext cx="3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35" name="Line 16">
                  <a:extLst>
                    <a:ext uri="{FF2B5EF4-FFF2-40B4-BE49-F238E27FC236}">
                      <a16:creationId xmlns:a16="http://schemas.microsoft.com/office/drawing/2014/main" id="{36FBEC35-C37C-43CD-8CB7-42945B3C7D55}"/>
                    </a:ext>
                  </a:extLst>
                </p:cNvPr>
                <p:cNvSpPr>
                  <a:spLocks noChangeShapeType="1"/>
                </p:cNvSpPr>
                <p:nvPr/>
              </p:nvSpPr>
              <p:spPr bwMode="auto">
                <a:xfrm>
                  <a:off x="5204" y="2325"/>
                  <a:ext cx="3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36" name="Line 17">
                  <a:extLst>
                    <a:ext uri="{FF2B5EF4-FFF2-40B4-BE49-F238E27FC236}">
                      <a16:creationId xmlns:a16="http://schemas.microsoft.com/office/drawing/2014/main" id="{284737AD-FC97-4A6B-9083-DD965779B328}"/>
                    </a:ext>
                  </a:extLst>
                </p:cNvPr>
                <p:cNvSpPr>
                  <a:spLocks noChangeShapeType="1"/>
                </p:cNvSpPr>
                <p:nvPr/>
              </p:nvSpPr>
              <p:spPr bwMode="auto">
                <a:xfrm>
                  <a:off x="6466" y="2145"/>
                  <a:ext cx="7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37" name="Line 18">
                  <a:extLst>
                    <a:ext uri="{FF2B5EF4-FFF2-40B4-BE49-F238E27FC236}">
                      <a16:creationId xmlns:a16="http://schemas.microsoft.com/office/drawing/2014/main" id="{22A9B229-F49A-4B8F-A3AA-B973AF736E1F}"/>
                    </a:ext>
                  </a:extLst>
                </p:cNvPr>
                <p:cNvSpPr>
                  <a:spLocks noChangeShapeType="1"/>
                </p:cNvSpPr>
                <p:nvPr/>
              </p:nvSpPr>
              <p:spPr bwMode="auto">
                <a:xfrm>
                  <a:off x="8190" y="2235"/>
                  <a:ext cx="16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6217" name="Group 19">
                <a:extLst>
                  <a:ext uri="{FF2B5EF4-FFF2-40B4-BE49-F238E27FC236}">
                    <a16:creationId xmlns:a16="http://schemas.microsoft.com/office/drawing/2014/main" id="{2BC241B9-8575-444B-87F5-4B0AB10D1F5C}"/>
                  </a:ext>
                </a:extLst>
              </p:cNvPr>
              <p:cNvGrpSpPr>
                <a:grpSpLocks/>
              </p:cNvGrpSpPr>
              <p:nvPr/>
            </p:nvGrpSpPr>
            <p:grpSpPr bwMode="auto">
              <a:xfrm>
                <a:off x="6464" y="2235"/>
                <a:ext cx="3388" cy="3854"/>
                <a:chOff x="6464" y="2235"/>
                <a:chExt cx="3388" cy="3854"/>
              </a:xfrm>
            </p:grpSpPr>
            <p:sp>
              <p:nvSpPr>
                <p:cNvPr id="136218" name="Rectangle 20">
                  <a:extLst>
                    <a:ext uri="{FF2B5EF4-FFF2-40B4-BE49-F238E27FC236}">
                      <a16:creationId xmlns:a16="http://schemas.microsoft.com/office/drawing/2014/main" id="{EAD6A020-D6A0-45CA-9866-EF7343FE3360}"/>
                    </a:ext>
                  </a:extLst>
                </p:cNvPr>
                <p:cNvSpPr>
                  <a:spLocks noChangeArrowheads="1"/>
                </p:cNvSpPr>
                <p:nvPr/>
              </p:nvSpPr>
              <p:spPr bwMode="auto">
                <a:xfrm>
                  <a:off x="7320" y="3120"/>
                  <a:ext cx="916" cy="108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1400">
                      <a:solidFill>
                        <a:srgbClr val="040408"/>
                      </a:solidFill>
                      <a:latin typeface="宋体" panose="02010600030101010101" pitchFamily="2" charset="-122"/>
                    </a:rPr>
                    <a:t>比较放大器</a:t>
                  </a:r>
                </a:p>
              </p:txBody>
            </p:sp>
            <p:sp>
              <p:nvSpPr>
                <p:cNvPr id="136219" name="Rectangle 21">
                  <a:extLst>
                    <a:ext uri="{FF2B5EF4-FFF2-40B4-BE49-F238E27FC236}">
                      <a16:creationId xmlns:a16="http://schemas.microsoft.com/office/drawing/2014/main" id="{1E9FE701-F329-4217-B2BF-ABB69E6A2CB8}"/>
                    </a:ext>
                  </a:extLst>
                </p:cNvPr>
                <p:cNvSpPr>
                  <a:spLocks noChangeArrowheads="1"/>
                </p:cNvSpPr>
                <p:nvPr/>
              </p:nvSpPr>
              <p:spPr bwMode="auto">
                <a:xfrm>
                  <a:off x="7274" y="4470"/>
                  <a:ext cx="916" cy="108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1400">
                      <a:solidFill>
                        <a:srgbClr val="040408"/>
                      </a:solidFill>
                      <a:latin typeface="宋体" panose="02010600030101010101" pitchFamily="2" charset="-122"/>
                    </a:rPr>
                    <a:t>基准</a:t>
                  </a:r>
                </a:p>
                <a:p>
                  <a:pPr algn="ctr"/>
                  <a:r>
                    <a:rPr kumimoji="0" lang="zh-CN" altLang="en-US" sz="1400">
                      <a:solidFill>
                        <a:srgbClr val="040408"/>
                      </a:solidFill>
                      <a:latin typeface="宋体" panose="02010600030101010101" pitchFamily="2" charset="-122"/>
                    </a:rPr>
                    <a:t>电压</a:t>
                  </a:r>
                </a:p>
              </p:txBody>
            </p:sp>
            <p:sp>
              <p:nvSpPr>
                <p:cNvPr id="136220" name="Line 22">
                  <a:extLst>
                    <a:ext uri="{FF2B5EF4-FFF2-40B4-BE49-F238E27FC236}">
                      <a16:creationId xmlns:a16="http://schemas.microsoft.com/office/drawing/2014/main" id="{7B07DF42-A0B8-4182-B5E8-90318B6D414F}"/>
                    </a:ext>
                  </a:extLst>
                </p:cNvPr>
                <p:cNvSpPr>
                  <a:spLocks noChangeShapeType="1"/>
                </p:cNvSpPr>
                <p:nvPr/>
              </p:nvSpPr>
              <p:spPr bwMode="auto">
                <a:xfrm>
                  <a:off x="6464" y="2520"/>
                  <a:ext cx="2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Line 23">
                  <a:extLst>
                    <a:ext uri="{FF2B5EF4-FFF2-40B4-BE49-F238E27FC236}">
                      <a16:creationId xmlns:a16="http://schemas.microsoft.com/office/drawing/2014/main" id="{9DB8B02C-8487-415C-A1E9-FCD835C7E606}"/>
                    </a:ext>
                  </a:extLst>
                </p:cNvPr>
                <p:cNvSpPr>
                  <a:spLocks noChangeShapeType="1"/>
                </p:cNvSpPr>
                <p:nvPr/>
              </p:nvSpPr>
              <p:spPr bwMode="auto">
                <a:xfrm>
                  <a:off x="6734" y="2520"/>
                  <a:ext cx="2" cy="3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2" name="Line 24">
                  <a:extLst>
                    <a:ext uri="{FF2B5EF4-FFF2-40B4-BE49-F238E27FC236}">
                      <a16:creationId xmlns:a16="http://schemas.microsoft.com/office/drawing/2014/main" id="{26DA69CB-B97B-4618-8DAF-A454845C2462}"/>
                    </a:ext>
                  </a:extLst>
                </p:cNvPr>
                <p:cNvSpPr>
                  <a:spLocks noChangeShapeType="1"/>
                </p:cNvSpPr>
                <p:nvPr/>
              </p:nvSpPr>
              <p:spPr bwMode="auto">
                <a:xfrm>
                  <a:off x="6720" y="6045"/>
                  <a:ext cx="3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3" name="Line 25">
                  <a:extLst>
                    <a:ext uri="{FF2B5EF4-FFF2-40B4-BE49-F238E27FC236}">
                      <a16:creationId xmlns:a16="http://schemas.microsoft.com/office/drawing/2014/main" id="{16FF0BF7-2986-4802-9AAE-C37AD0CB20E0}"/>
                    </a:ext>
                  </a:extLst>
                </p:cNvPr>
                <p:cNvSpPr>
                  <a:spLocks noChangeShapeType="1"/>
                </p:cNvSpPr>
                <p:nvPr/>
              </p:nvSpPr>
              <p:spPr bwMode="auto">
                <a:xfrm flipV="1">
                  <a:off x="7770" y="2790"/>
                  <a:ext cx="0" cy="3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24" name="Line 26">
                  <a:extLst>
                    <a:ext uri="{FF2B5EF4-FFF2-40B4-BE49-F238E27FC236}">
                      <a16:creationId xmlns:a16="http://schemas.microsoft.com/office/drawing/2014/main" id="{0E48B9C6-CCC9-4A96-AAE4-6BC100E39290}"/>
                    </a:ext>
                  </a:extLst>
                </p:cNvPr>
                <p:cNvSpPr>
                  <a:spLocks noChangeShapeType="1"/>
                </p:cNvSpPr>
                <p:nvPr/>
              </p:nvSpPr>
              <p:spPr bwMode="auto">
                <a:xfrm flipH="1">
                  <a:off x="8234" y="3585"/>
                  <a:ext cx="39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25" name="Line 27">
                  <a:extLst>
                    <a:ext uri="{FF2B5EF4-FFF2-40B4-BE49-F238E27FC236}">
                      <a16:creationId xmlns:a16="http://schemas.microsoft.com/office/drawing/2014/main" id="{EF554651-2BC6-4AE8-B628-8F14EAA406DE}"/>
                    </a:ext>
                  </a:extLst>
                </p:cNvPr>
                <p:cNvSpPr>
                  <a:spLocks noChangeShapeType="1"/>
                </p:cNvSpPr>
                <p:nvPr/>
              </p:nvSpPr>
              <p:spPr bwMode="auto">
                <a:xfrm flipV="1">
                  <a:off x="7800" y="4200"/>
                  <a:ext cx="0" cy="27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26" name="Line 28">
                  <a:extLst>
                    <a:ext uri="{FF2B5EF4-FFF2-40B4-BE49-F238E27FC236}">
                      <a16:creationId xmlns:a16="http://schemas.microsoft.com/office/drawing/2014/main" id="{73A20F3C-7320-44C5-B90C-6E2D66FE53AC}"/>
                    </a:ext>
                  </a:extLst>
                </p:cNvPr>
                <p:cNvSpPr>
                  <a:spLocks noChangeShapeType="1"/>
                </p:cNvSpPr>
                <p:nvPr/>
              </p:nvSpPr>
              <p:spPr bwMode="auto">
                <a:xfrm flipV="1">
                  <a:off x="7754" y="5550"/>
                  <a:ext cx="0" cy="4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7" name="Line 29">
                  <a:extLst>
                    <a:ext uri="{FF2B5EF4-FFF2-40B4-BE49-F238E27FC236}">
                      <a16:creationId xmlns:a16="http://schemas.microsoft.com/office/drawing/2014/main" id="{DE8640E1-8F82-4982-95DB-DC108F6C78FE}"/>
                    </a:ext>
                  </a:extLst>
                </p:cNvPr>
                <p:cNvSpPr>
                  <a:spLocks noChangeShapeType="1"/>
                </p:cNvSpPr>
                <p:nvPr/>
              </p:nvSpPr>
              <p:spPr bwMode="auto">
                <a:xfrm>
                  <a:off x="9000" y="2235"/>
                  <a:ext cx="0" cy="38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8" name="Rectangle 30">
                  <a:extLst>
                    <a:ext uri="{FF2B5EF4-FFF2-40B4-BE49-F238E27FC236}">
                      <a16:creationId xmlns:a16="http://schemas.microsoft.com/office/drawing/2014/main" id="{02FEC225-5A09-4FDB-9C43-1FFAB0F5C870}"/>
                    </a:ext>
                  </a:extLst>
                </p:cNvPr>
                <p:cNvSpPr>
                  <a:spLocks noChangeArrowheads="1"/>
                </p:cNvSpPr>
                <p:nvPr/>
              </p:nvSpPr>
              <p:spPr bwMode="auto">
                <a:xfrm>
                  <a:off x="8626" y="3195"/>
                  <a:ext cx="662" cy="147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1400">
                      <a:solidFill>
                        <a:srgbClr val="040408"/>
                      </a:solidFill>
                      <a:latin typeface="宋体" panose="02010600030101010101" pitchFamily="2" charset="-122"/>
                    </a:rPr>
                    <a:t>取</a:t>
                  </a:r>
                </a:p>
                <a:p>
                  <a:pPr algn="ctr"/>
                  <a:r>
                    <a:rPr kumimoji="0" lang="zh-CN" altLang="en-US" sz="1400">
                      <a:solidFill>
                        <a:srgbClr val="040408"/>
                      </a:solidFill>
                      <a:latin typeface="宋体" panose="02010600030101010101" pitchFamily="2" charset="-122"/>
                    </a:rPr>
                    <a:t>样</a:t>
                  </a:r>
                </a:p>
                <a:p>
                  <a:pPr algn="ctr"/>
                  <a:r>
                    <a:rPr kumimoji="0" lang="zh-CN" altLang="en-US" sz="1400">
                      <a:solidFill>
                        <a:srgbClr val="040408"/>
                      </a:solidFill>
                      <a:latin typeface="宋体" panose="02010600030101010101" pitchFamily="2" charset="-122"/>
                    </a:rPr>
                    <a:t>电</a:t>
                  </a:r>
                </a:p>
                <a:p>
                  <a:pPr algn="ctr"/>
                  <a:r>
                    <a:rPr kumimoji="0" lang="zh-CN" altLang="en-US" sz="1400">
                      <a:solidFill>
                        <a:srgbClr val="040408"/>
                      </a:solidFill>
                      <a:latin typeface="宋体" panose="02010600030101010101" pitchFamily="2" charset="-122"/>
                    </a:rPr>
                    <a:t>路</a:t>
                  </a:r>
                </a:p>
              </p:txBody>
            </p:sp>
            <p:sp>
              <p:nvSpPr>
                <p:cNvPr id="136229" name="Oval 31">
                  <a:extLst>
                    <a:ext uri="{FF2B5EF4-FFF2-40B4-BE49-F238E27FC236}">
                      <a16:creationId xmlns:a16="http://schemas.microsoft.com/office/drawing/2014/main" id="{2E8F5072-F362-4DA7-9F2C-8F5F318D92FB}"/>
                    </a:ext>
                  </a:extLst>
                </p:cNvPr>
                <p:cNvSpPr>
                  <a:spLocks noChangeArrowheads="1"/>
                </p:cNvSpPr>
                <p:nvPr/>
              </p:nvSpPr>
              <p:spPr bwMode="auto">
                <a:xfrm>
                  <a:off x="9778" y="6015"/>
                  <a:ext cx="74" cy="74"/>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36209" name="Group 32">
              <a:extLst>
                <a:ext uri="{FF2B5EF4-FFF2-40B4-BE49-F238E27FC236}">
                  <a16:creationId xmlns:a16="http://schemas.microsoft.com/office/drawing/2014/main" id="{9D32847F-8A9F-4E63-AEB9-446DAD9AFF3E}"/>
                </a:ext>
              </a:extLst>
            </p:cNvPr>
            <p:cNvGrpSpPr>
              <a:grpSpLocks/>
            </p:cNvGrpSpPr>
            <p:nvPr/>
          </p:nvGrpSpPr>
          <p:grpSpPr bwMode="auto">
            <a:xfrm>
              <a:off x="4416" y="1632"/>
              <a:ext cx="379" cy="1968"/>
              <a:chOff x="9496" y="2235"/>
              <a:chExt cx="946" cy="3795"/>
            </a:xfrm>
          </p:grpSpPr>
          <p:sp>
            <p:nvSpPr>
              <p:cNvPr id="136213" name="Line 33">
                <a:extLst>
                  <a:ext uri="{FF2B5EF4-FFF2-40B4-BE49-F238E27FC236}">
                    <a16:creationId xmlns:a16="http://schemas.microsoft.com/office/drawing/2014/main" id="{F2DD39B7-08D6-4C4F-8CDA-014D64D4922E}"/>
                  </a:ext>
                </a:extLst>
              </p:cNvPr>
              <p:cNvSpPr>
                <a:spLocks noChangeShapeType="1"/>
              </p:cNvSpPr>
              <p:nvPr/>
            </p:nvSpPr>
            <p:spPr bwMode="auto">
              <a:xfrm>
                <a:off x="9660" y="2235"/>
                <a:ext cx="0" cy="379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14" name="Rectangle 34">
                <a:extLst>
                  <a:ext uri="{FF2B5EF4-FFF2-40B4-BE49-F238E27FC236}">
                    <a16:creationId xmlns:a16="http://schemas.microsoft.com/office/drawing/2014/main" id="{83102AA4-AFCB-4841-B81B-620C3A602F17}"/>
                  </a:ext>
                </a:extLst>
              </p:cNvPr>
              <p:cNvSpPr>
                <a:spLocks noChangeArrowheads="1"/>
              </p:cNvSpPr>
              <p:nvPr/>
            </p:nvSpPr>
            <p:spPr bwMode="auto">
              <a:xfrm>
                <a:off x="9496" y="3480"/>
                <a:ext cx="946" cy="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endParaRPr kumimoji="0" lang="en-US" altLang="zh-CN" sz="1000">
                  <a:latin typeface="Times New Roman" panose="02020603050405020304" pitchFamily="18" charset="0"/>
                </a:endParaRPr>
              </a:p>
              <a:p>
                <a:pPr algn="ctr"/>
                <a:r>
                  <a:rPr kumimoji="0" lang="en-US" altLang="zh-CN" sz="1400">
                    <a:solidFill>
                      <a:srgbClr val="040408"/>
                    </a:solidFill>
                    <a:latin typeface="Times New Roman" panose="02020603050405020304" pitchFamily="18" charset="0"/>
                  </a:rPr>
                  <a:t>Uo</a:t>
                </a:r>
              </a:p>
            </p:txBody>
          </p:sp>
        </p:grpSp>
        <p:grpSp>
          <p:nvGrpSpPr>
            <p:cNvPr id="136210" name="Group 35">
              <a:extLst>
                <a:ext uri="{FF2B5EF4-FFF2-40B4-BE49-F238E27FC236}">
                  <a16:creationId xmlns:a16="http://schemas.microsoft.com/office/drawing/2014/main" id="{4F1E9385-FFF2-4086-A7CF-B53E144A5C2E}"/>
                </a:ext>
              </a:extLst>
            </p:cNvPr>
            <p:cNvGrpSpPr>
              <a:grpSpLocks/>
            </p:cNvGrpSpPr>
            <p:nvPr/>
          </p:nvGrpSpPr>
          <p:grpSpPr bwMode="auto">
            <a:xfrm>
              <a:off x="3072" y="1584"/>
              <a:ext cx="379" cy="2016"/>
              <a:chOff x="9496" y="2235"/>
              <a:chExt cx="946" cy="3795"/>
            </a:xfrm>
          </p:grpSpPr>
          <p:sp>
            <p:nvSpPr>
              <p:cNvPr id="136211" name="Line 36">
                <a:extLst>
                  <a:ext uri="{FF2B5EF4-FFF2-40B4-BE49-F238E27FC236}">
                    <a16:creationId xmlns:a16="http://schemas.microsoft.com/office/drawing/2014/main" id="{86466561-9F93-480B-8705-7F7D5CFAC73B}"/>
                  </a:ext>
                </a:extLst>
              </p:cNvPr>
              <p:cNvSpPr>
                <a:spLocks noChangeShapeType="1"/>
              </p:cNvSpPr>
              <p:nvPr/>
            </p:nvSpPr>
            <p:spPr bwMode="auto">
              <a:xfrm>
                <a:off x="9660" y="2235"/>
                <a:ext cx="0" cy="379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12" name="Rectangle 37">
                <a:extLst>
                  <a:ext uri="{FF2B5EF4-FFF2-40B4-BE49-F238E27FC236}">
                    <a16:creationId xmlns:a16="http://schemas.microsoft.com/office/drawing/2014/main" id="{40536901-C8CF-44B8-9FA5-43BA3CBFEFB5}"/>
                  </a:ext>
                </a:extLst>
              </p:cNvPr>
              <p:cNvSpPr>
                <a:spLocks noChangeArrowheads="1"/>
              </p:cNvSpPr>
              <p:nvPr/>
            </p:nvSpPr>
            <p:spPr bwMode="auto">
              <a:xfrm>
                <a:off x="9496" y="3480"/>
                <a:ext cx="946" cy="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endParaRPr kumimoji="0" lang="en-US" altLang="zh-CN" sz="1000">
                  <a:latin typeface="Times New Roman" panose="02020603050405020304" pitchFamily="18" charset="0"/>
                </a:endParaRPr>
              </a:p>
              <a:p>
                <a:pPr algn="ctr"/>
                <a:r>
                  <a:rPr kumimoji="0" lang="en-US" altLang="zh-CN" sz="1400">
                    <a:solidFill>
                      <a:srgbClr val="040408"/>
                    </a:solidFill>
                    <a:latin typeface="Times New Roman" panose="02020603050405020304" pitchFamily="18" charset="0"/>
                  </a:rPr>
                  <a:t>Ud</a:t>
                </a:r>
              </a:p>
            </p:txBody>
          </p:sp>
        </p:grpSp>
      </p:grpSp>
      <p:grpSp>
        <p:nvGrpSpPr>
          <p:cNvPr id="9" name="Group 38">
            <a:extLst>
              <a:ext uri="{FF2B5EF4-FFF2-40B4-BE49-F238E27FC236}">
                <a16:creationId xmlns:a16="http://schemas.microsoft.com/office/drawing/2014/main" id="{2FB2B3D2-07B7-4426-8B58-C0AA18EE9710}"/>
              </a:ext>
            </a:extLst>
          </p:cNvPr>
          <p:cNvGrpSpPr>
            <a:grpSpLocks/>
          </p:cNvGrpSpPr>
          <p:nvPr/>
        </p:nvGrpSpPr>
        <p:grpSpPr bwMode="auto">
          <a:xfrm>
            <a:off x="914400" y="2590800"/>
            <a:ext cx="2895600" cy="1905000"/>
            <a:chOff x="3456" y="2304"/>
            <a:chExt cx="2112" cy="1488"/>
          </a:xfrm>
        </p:grpSpPr>
        <p:sp>
          <p:nvSpPr>
            <p:cNvPr id="136203" name="AutoShape 39">
              <a:extLst>
                <a:ext uri="{FF2B5EF4-FFF2-40B4-BE49-F238E27FC236}">
                  <a16:creationId xmlns:a16="http://schemas.microsoft.com/office/drawing/2014/main" id="{0DBB852D-0CAD-42A3-A9C9-F869DBD9A236}"/>
                </a:ext>
              </a:extLst>
            </p:cNvPr>
            <p:cNvSpPr>
              <a:spLocks/>
            </p:cNvSpPr>
            <p:nvPr/>
          </p:nvSpPr>
          <p:spPr bwMode="auto">
            <a:xfrm>
              <a:off x="4080" y="2400"/>
              <a:ext cx="192" cy="1248"/>
            </a:xfrm>
            <a:prstGeom prst="leftBrace">
              <a:avLst>
                <a:gd name="adj1" fmla="val 54167"/>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6204" name="Rectangle 40">
              <a:extLst>
                <a:ext uri="{FF2B5EF4-FFF2-40B4-BE49-F238E27FC236}">
                  <a16:creationId xmlns:a16="http://schemas.microsoft.com/office/drawing/2014/main" id="{E923EB78-9A90-4F6C-84EB-33B2151ABF9F}"/>
                </a:ext>
              </a:extLst>
            </p:cNvPr>
            <p:cNvSpPr>
              <a:spLocks noChangeArrowheads="1"/>
            </p:cNvSpPr>
            <p:nvPr/>
          </p:nvSpPr>
          <p:spPr bwMode="auto">
            <a:xfrm>
              <a:off x="4224" y="2304"/>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2"/>
                </a:buBlip>
              </a:pPr>
              <a:r>
                <a:rPr lang="zh-CN" altLang="en-US" sz="1600">
                  <a:solidFill>
                    <a:srgbClr val="040408"/>
                  </a:solidFill>
                  <a:latin typeface="宋体" panose="02010600030101010101" pitchFamily="2" charset="-122"/>
                </a:rPr>
                <a:t>输出电压稳定，纹波小</a:t>
              </a:r>
            </a:p>
          </p:txBody>
        </p:sp>
        <p:sp>
          <p:nvSpPr>
            <p:cNvPr id="136205" name="Rectangle 41">
              <a:extLst>
                <a:ext uri="{FF2B5EF4-FFF2-40B4-BE49-F238E27FC236}">
                  <a16:creationId xmlns:a16="http://schemas.microsoft.com/office/drawing/2014/main" id="{9643A7BF-AD4A-4EBD-9262-4356CD2725D8}"/>
                </a:ext>
              </a:extLst>
            </p:cNvPr>
            <p:cNvSpPr>
              <a:spLocks noChangeArrowheads="1"/>
            </p:cNvSpPr>
            <p:nvPr/>
          </p:nvSpPr>
          <p:spPr bwMode="auto">
            <a:xfrm>
              <a:off x="4176" y="2928"/>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2"/>
                </a:buBlip>
              </a:pPr>
              <a:r>
                <a:rPr lang="zh-CN" altLang="en-US" sz="1600">
                  <a:solidFill>
                    <a:srgbClr val="040408"/>
                  </a:solidFill>
                  <a:latin typeface="宋体" panose="02010600030101010101" pitchFamily="2" charset="-122"/>
                </a:rPr>
                <a:t>瞬态响应快</a:t>
              </a:r>
              <a:endParaRPr lang="zh-CN" altLang="en-US" sz="1600">
                <a:latin typeface="宋体" panose="02010600030101010101" pitchFamily="2" charset="-122"/>
              </a:endParaRPr>
            </a:p>
          </p:txBody>
        </p:sp>
        <p:sp>
          <p:nvSpPr>
            <p:cNvPr id="136206" name="Rectangle 42">
              <a:extLst>
                <a:ext uri="{FF2B5EF4-FFF2-40B4-BE49-F238E27FC236}">
                  <a16:creationId xmlns:a16="http://schemas.microsoft.com/office/drawing/2014/main" id="{164668F6-A46F-44DC-BCD6-27CEB94A655B}"/>
                </a:ext>
              </a:extLst>
            </p:cNvPr>
            <p:cNvSpPr>
              <a:spLocks noChangeArrowheads="1"/>
            </p:cNvSpPr>
            <p:nvPr/>
          </p:nvSpPr>
          <p:spPr bwMode="auto">
            <a:xfrm>
              <a:off x="4224" y="3408"/>
              <a:ext cx="134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2"/>
                </a:buBlip>
              </a:pPr>
              <a:r>
                <a:rPr lang="zh-CN" altLang="en-US" sz="1600">
                  <a:solidFill>
                    <a:srgbClr val="040408"/>
                  </a:solidFill>
                  <a:latin typeface="宋体" panose="02010600030101010101" pitchFamily="2" charset="-122"/>
                </a:rPr>
                <a:t>电路简单</a:t>
              </a:r>
            </a:p>
          </p:txBody>
        </p:sp>
        <p:sp>
          <p:nvSpPr>
            <p:cNvPr id="136207" name="Rectangle 43">
              <a:extLst>
                <a:ext uri="{FF2B5EF4-FFF2-40B4-BE49-F238E27FC236}">
                  <a16:creationId xmlns:a16="http://schemas.microsoft.com/office/drawing/2014/main" id="{471FC378-7AE2-4988-A806-0E87F5A55271}"/>
                </a:ext>
              </a:extLst>
            </p:cNvPr>
            <p:cNvSpPr>
              <a:spLocks noChangeArrowheads="1"/>
            </p:cNvSpPr>
            <p:nvPr/>
          </p:nvSpPr>
          <p:spPr bwMode="auto">
            <a:xfrm>
              <a:off x="3456" y="2928"/>
              <a:ext cx="72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pPr>
              <a:r>
                <a:rPr lang="zh-CN" altLang="en-US" sz="1800">
                  <a:solidFill>
                    <a:srgbClr val="040408"/>
                  </a:solidFill>
                  <a:latin typeface="宋体" panose="02010600030101010101" pitchFamily="2" charset="-122"/>
                </a:rPr>
                <a:t>优点</a:t>
              </a:r>
            </a:p>
          </p:txBody>
        </p:sp>
      </p:grpSp>
      <p:grpSp>
        <p:nvGrpSpPr>
          <p:cNvPr id="10" name="Group 44">
            <a:extLst>
              <a:ext uri="{FF2B5EF4-FFF2-40B4-BE49-F238E27FC236}">
                <a16:creationId xmlns:a16="http://schemas.microsoft.com/office/drawing/2014/main" id="{3337D717-A5B3-423A-9586-2172F24BF4A6}"/>
              </a:ext>
            </a:extLst>
          </p:cNvPr>
          <p:cNvGrpSpPr>
            <a:grpSpLocks/>
          </p:cNvGrpSpPr>
          <p:nvPr/>
        </p:nvGrpSpPr>
        <p:grpSpPr bwMode="auto">
          <a:xfrm>
            <a:off x="990600" y="4572000"/>
            <a:ext cx="2895600" cy="1905000"/>
            <a:chOff x="3456" y="2304"/>
            <a:chExt cx="2112" cy="1488"/>
          </a:xfrm>
        </p:grpSpPr>
        <p:sp>
          <p:nvSpPr>
            <p:cNvPr id="136198" name="AutoShape 45">
              <a:extLst>
                <a:ext uri="{FF2B5EF4-FFF2-40B4-BE49-F238E27FC236}">
                  <a16:creationId xmlns:a16="http://schemas.microsoft.com/office/drawing/2014/main" id="{2D47CD52-8AF2-4313-B7BB-160EDBDD6A6C}"/>
                </a:ext>
              </a:extLst>
            </p:cNvPr>
            <p:cNvSpPr>
              <a:spLocks/>
            </p:cNvSpPr>
            <p:nvPr/>
          </p:nvSpPr>
          <p:spPr bwMode="auto">
            <a:xfrm>
              <a:off x="4080" y="2400"/>
              <a:ext cx="192" cy="1248"/>
            </a:xfrm>
            <a:prstGeom prst="leftBrace">
              <a:avLst>
                <a:gd name="adj1" fmla="val 54167"/>
                <a:gd name="adj2" fmla="val 50000"/>
              </a:avLst>
            </a:prstGeom>
            <a:noFill/>
            <a:ln w="9525">
              <a:solidFill>
                <a:srgbClr val="040408"/>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6199" name="Rectangle 46">
              <a:extLst>
                <a:ext uri="{FF2B5EF4-FFF2-40B4-BE49-F238E27FC236}">
                  <a16:creationId xmlns:a16="http://schemas.microsoft.com/office/drawing/2014/main" id="{C56EFA5C-39AB-4A7A-9812-005C33AA93A3}"/>
                </a:ext>
              </a:extLst>
            </p:cNvPr>
            <p:cNvSpPr>
              <a:spLocks noChangeArrowheads="1"/>
            </p:cNvSpPr>
            <p:nvPr/>
          </p:nvSpPr>
          <p:spPr bwMode="auto">
            <a:xfrm>
              <a:off x="4224" y="2304"/>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2"/>
                </a:buBlip>
              </a:pPr>
              <a:r>
                <a:rPr lang="zh-CN" altLang="en-US" sz="1600">
                  <a:solidFill>
                    <a:srgbClr val="040408"/>
                  </a:solidFill>
                  <a:latin typeface="宋体" panose="02010600030101010101" pitchFamily="2" charset="-122"/>
                </a:rPr>
                <a:t>效率低</a:t>
              </a:r>
            </a:p>
            <a:p>
              <a:pPr eaLnBrk="1" hangingPunct="1">
                <a:spcBef>
                  <a:spcPct val="20000"/>
                </a:spcBef>
                <a:buSzPct val="85000"/>
              </a:pPr>
              <a:r>
                <a:rPr lang="zh-CN" altLang="en-US" sz="1600">
                  <a:solidFill>
                    <a:srgbClr val="040408"/>
                  </a:solidFill>
                  <a:latin typeface="宋体" panose="02010600030101010101" pitchFamily="2" charset="-122"/>
                </a:rPr>
                <a:t>   发热量大</a:t>
              </a:r>
            </a:p>
          </p:txBody>
        </p:sp>
        <p:sp>
          <p:nvSpPr>
            <p:cNvPr id="136200" name="Rectangle 47">
              <a:extLst>
                <a:ext uri="{FF2B5EF4-FFF2-40B4-BE49-F238E27FC236}">
                  <a16:creationId xmlns:a16="http://schemas.microsoft.com/office/drawing/2014/main" id="{001B99A2-3E00-4D21-8B85-C6BB951E763B}"/>
                </a:ext>
              </a:extLst>
            </p:cNvPr>
            <p:cNvSpPr>
              <a:spLocks noChangeArrowheads="1"/>
            </p:cNvSpPr>
            <p:nvPr/>
          </p:nvSpPr>
          <p:spPr bwMode="auto">
            <a:xfrm>
              <a:off x="4176" y="2928"/>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2"/>
                </a:buBlip>
              </a:pPr>
              <a:r>
                <a:rPr lang="zh-CN" altLang="en-US" sz="1600">
                  <a:solidFill>
                    <a:srgbClr val="040408"/>
                  </a:solidFill>
                  <a:latin typeface="宋体" panose="02010600030101010101" pitchFamily="2" charset="-122"/>
                </a:rPr>
                <a:t>体积大</a:t>
              </a:r>
              <a:endParaRPr lang="zh-CN" altLang="en-US" sz="1600">
                <a:latin typeface="宋体" panose="02010600030101010101" pitchFamily="2" charset="-122"/>
              </a:endParaRPr>
            </a:p>
          </p:txBody>
        </p:sp>
        <p:sp>
          <p:nvSpPr>
            <p:cNvPr id="136201" name="Rectangle 48">
              <a:extLst>
                <a:ext uri="{FF2B5EF4-FFF2-40B4-BE49-F238E27FC236}">
                  <a16:creationId xmlns:a16="http://schemas.microsoft.com/office/drawing/2014/main" id="{E135E9C1-0D9A-48D4-9D0E-9B541E091472}"/>
                </a:ext>
              </a:extLst>
            </p:cNvPr>
            <p:cNvSpPr>
              <a:spLocks noChangeArrowheads="1"/>
            </p:cNvSpPr>
            <p:nvPr/>
          </p:nvSpPr>
          <p:spPr bwMode="auto">
            <a:xfrm>
              <a:off x="4224" y="3408"/>
              <a:ext cx="134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buFontTx/>
                <a:buBlip>
                  <a:blip r:embed="rId2"/>
                </a:buBlip>
              </a:pPr>
              <a:r>
                <a:rPr lang="zh-CN" altLang="en-US" sz="1600">
                  <a:solidFill>
                    <a:srgbClr val="040408"/>
                  </a:solidFill>
                  <a:latin typeface="宋体" panose="02010600030101010101" pitchFamily="2" charset="-122"/>
                </a:rPr>
                <a:t>比较笨重</a:t>
              </a:r>
            </a:p>
          </p:txBody>
        </p:sp>
        <p:sp>
          <p:nvSpPr>
            <p:cNvPr id="136202" name="Rectangle 49">
              <a:extLst>
                <a:ext uri="{FF2B5EF4-FFF2-40B4-BE49-F238E27FC236}">
                  <a16:creationId xmlns:a16="http://schemas.microsoft.com/office/drawing/2014/main" id="{7D700FBE-1BA0-477C-BA14-A98BCB1AAFB2}"/>
                </a:ext>
              </a:extLst>
            </p:cNvPr>
            <p:cNvSpPr>
              <a:spLocks noChangeArrowheads="1"/>
            </p:cNvSpPr>
            <p:nvPr/>
          </p:nvSpPr>
          <p:spPr bwMode="auto">
            <a:xfrm>
              <a:off x="3456" y="2928"/>
              <a:ext cx="72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85000"/>
              </a:pPr>
              <a:r>
                <a:rPr lang="zh-CN" altLang="en-US" sz="1800">
                  <a:solidFill>
                    <a:srgbClr val="040408"/>
                  </a:solidFill>
                  <a:latin typeface="宋体" panose="02010600030101010101" pitchFamily="2" charset="-122"/>
                </a:rPr>
                <a:t>缺点</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166CFDF1-A7BB-4CBC-B2D0-33928AC70AF1}"/>
              </a:ext>
            </a:extLst>
          </p:cNvPr>
          <p:cNvSpPr>
            <a:spLocks noGrp="1" noChangeArrowheads="1"/>
          </p:cNvSpPr>
          <p:nvPr>
            <p:ph type="title"/>
          </p:nvPr>
        </p:nvSpPr>
        <p:spPr>
          <a:xfrm>
            <a:off x="609600" y="228600"/>
            <a:ext cx="7772400" cy="685800"/>
          </a:xfrm>
        </p:spPr>
        <p:txBody>
          <a:bodyPr/>
          <a:lstStyle/>
          <a:p>
            <a:pPr algn="ctr" eaLnBrk="1" hangingPunct="1"/>
            <a:r>
              <a:rPr lang="zh-CN" altLang="en-US" sz="3600" b="1">
                <a:solidFill>
                  <a:srgbClr val="040408"/>
                </a:solidFill>
                <a:latin typeface="宋体" panose="02010600030101010101" pitchFamily="2" charset="-122"/>
              </a:rPr>
              <a:t>降压斩波电路 （</a:t>
            </a:r>
            <a:r>
              <a:rPr lang="en-US" altLang="zh-CN" sz="3600" b="1">
                <a:solidFill>
                  <a:srgbClr val="040408"/>
                </a:solidFill>
                <a:latin typeface="宋体" panose="02010600030101010101" pitchFamily="2" charset="-122"/>
              </a:rPr>
              <a:t>Buck Chopper</a:t>
            </a:r>
            <a:r>
              <a:rPr lang="zh-CN" altLang="en-US" sz="3600" b="1">
                <a:solidFill>
                  <a:srgbClr val="040408"/>
                </a:solidFill>
                <a:latin typeface="宋体" panose="02010600030101010101" pitchFamily="2" charset="-122"/>
              </a:rPr>
              <a:t>）</a:t>
            </a:r>
          </a:p>
        </p:txBody>
      </p:sp>
      <p:grpSp>
        <p:nvGrpSpPr>
          <p:cNvPr id="30724" name="Group 4">
            <a:extLst>
              <a:ext uri="{FF2B5EF4-FFF2-40B4-BE49-F238E27FC236}">
                <a16:creationId xmlns:a16="http://schemas.microsoft.com/office/drawing/2014/main" id="{D9E6E63C-3642-4D8B-B23A-CBD80C4F4F29}"/>
              </a:ext>
            </a:extLst>
          </p:cNvPr>
          <p:cNvGrpSpPr>
            <a:grpSpLocks/>
          </p:cNvGrpSpPr>
          <p:nvPr/>
        </p:nvGrpSpPr>
        <p:grpSpPr bwMode="auto">
          <a:xfrm>
            <a:off x="457200" y="1371600"/>
            <a:ext cx="3810000" cy="1846263"/>
            <a:chOff x="2758" y="4665"/>
            <a:chExt cx="6282" cy="2907"/>
          </a:xfrm>
        </p:grpSpPr>
        <p:grpSp>
          <p:nvGrpSpPr>
            <p:cNvPr id="30830" name="Group 5">
              <a:extLst>
                <a:ext uri="{FF2B5EF4-FFF2-40B4-BE49-F238E27FC236}">
                  <a16:creationId xmlns:a16="http://schemas.microsoft.com/office/drawing/2014/main" id="{82BF4E27-FC1A-4F22-B5C6-0CBEE7E2E494}"/>
                </a:ext>
              </a:extLst>
            </p:cNvPr>
            <p:cNvGrpSpPr>
              <a:grpSpLocks/>
            </p:cNvGrpSpPr>
            <p:nvPr/>
          </p:nvGrpSpPr>
          <p:grpSpPr bwMode="auto">
            <a:xfrm>
              <a:off x="2758" y="5187"/>
              <a:ext cx="461" cy="2361"/>
              <a:chOff x="2758" y="5187"/>
              <a:chExt cx="461" cy="2361"/>
            </a:xfrm>
          </p:grpSpPr>
          <p:grpSp>
            <p:nvGrpSpPr>
              <p:cNvPr id="30872" name="Group 6">
                <a:extLst>
                  <a:ext uri="{FF2B5EF4-FFF2-40B4-BE49-F238E27FC236}">
                    <a16:creationId xmlns:a16="http://schemas.microsoft.com/office/drawing/2014/main" id="{2A52E41C-DE69-4916-A91A-C457FE560F54}"/>
                  </a:ext>
                </a:extLst>
              </p:cNvPr>
              <p:cNvGrpSpPr>
                <a:grpSpLocks/>
              </p:cNvGrpSpPr>
              <p:nvPr/>
            </p:nvGrpSpPr>
            <p:grpSpPr bwMode="auto">
              <a:xfrm>
                <a:off x="2968" y="5187"/>
                <a:ext cx="2" cy="2361"/>
                <a:chOff x="2031" y="9272"/>
                <a:chExt cx="1" cy="969"/>
              </a:xfrm>
            </p:grpSpPr>
            <p:sp>
              <p:nvSpPr>
                <p:cNvPr id="30876" name="Line 7">
                  <a:extLst>
                    <a:ext uri="{FF2B5EF4-FFF2-40B4-BE49-F238E27FC236}">
                      <a16:creationId xmlns:a16="http://schemas.microsoft.com/office/drawing/2014/main" id="{07E2F779-7A26-4816-8AF2-64A025717AFE}"/>
                    </a:ext>
                  </a:extLst>
                </p:cNvPr>
                <p:cNvSpPr>
                  <a:spLocks noChangeShapeType="1"/>
                </p:cNvSpPr>
                <p:nvPr/>
              </p:nvSpPr>
              <p:spPr bwMode="auto">
                <a:xfrm>
                  <a:off x="2031" y="9793"/>
                  <a:ext cx="1" cy="448"/>
                </a:xfrm>
                <a:prstGeom prst="line">
                  <a:avLst/>
                </a:prstGeom>
                <a:noFill/>
                <a:ln w="1333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7" name="Line 8">
                  <a:extLst>
                    <a:ext uri="{FF2B5EF4-FFF2-40B4-BE49-F238E27FC236}">
                      <a16:creationId xmlns:a16="http://schemas.microsoft.com/office/drawing/2014/main" id="{26D8AC9A-7050-4789-9A32-33ADE20416A8}"/>
                    </a:ext>
                  </a:extLst>
                </p:cNvPr>
                <p:cNvSpPr>
                  <a:spLocks noChangeShapeType="1"/>
                </p:cNvSpPr>
                <p:nvPr/>
              </p:nvSpPr>
              <p:spPr bwMode="auto">
                <a:xfrm flipV="1">
                  <a:off x="2031" y="9272"/>
                  <a:ext cx="1" cy="448"/>
                </a:xfrm>
                <a:prstGeom prst="line">
                  <a:avLst/>
                </a:prstGeom>
                <a:noFill/>
                <a:ln w="1333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73" name="Group 9">
                <a:extLst>
                  <a:ext uri="{FF2B5EF4-FFF2-40B4-BE49-F238E27FC236}">
                    <a16:creationId xmlns:a16="http://schemas.microsoft.com/office/drawing/2014/main" id="{4D45CA69-9332-4CF5-86A2-89AB3246C807}"/>
                  </a:ext>
                </a:extLst>
              </p:cNvPr>
              <p:cNvGrpSpPr>
                <a:grpSpLocks/>
              </p:cNvGrpSpPr>
              <p:nvPr/>
            </p:nvGrpSpPr>
            <p:grpSpPr bwMode="auto">
              <a:xfrm>
                <a:off x="2758" y="6324"/>
                <a:ext cx="461" cy="89"/>
                <a:chOff x="1818" y="9705"/>
                <a:chExt cx="461" cy="89"/>
              </a:xfrm>
            </p:grpSpPr>
            <p:sp>
              <p:nvSpPr>
                <p:cNvPr id="30874" name="Line 10">
                  <a:extLst>
                    <a:ext uri="{FF2B5EF4-FFF2-40B4-BE49-F238E27FC236}">
                      <a16:creationId xmlns:a16="http://schemas.microsoft.com/office/drawing/2014/main" id="{7A3BE42F-6BDC-44B0-8E8A-4DCA82971B16}"/>
                    </a:ext>
                  </a:extLst>
                </p:cNvPr>
                <p:cNvSpPr>
                  <a:spLocks noChangeShapeType="1"/>
                </p:cNvSpPr>
                <p:nvPr/>
              </p:nvSpPr>
              <p:spPr bwMode="auto">
                <a:xfrm>
                  <a:off x="1818" y="9705"/>
                  <a:ext cx="46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5" name="Line 11">
                  <a:extLst>
                    <a:ext uri="{FF2B5EF4-FFF2-40B4-BE49-F238E27FC236}">
                      <a16:creationId xmlns:a16="http://schemas.microsoft.com/office/drawing/2014/main" id="{5818F18F-DB8F-4992-B11B-B27BCF841D48}"/>
                    </a:ext>
                  </a:extLst>
                </p:cNvPr>
                <p:cNvSpPr>
                  <a:spLocks noChangeShapeType="1"/>
                </p:cNvSpPr>
                <p:nvPr/>
              </p:nvSpPr>
              <p:spPr bwMode="auto">
                <a:xfrm>
                  <a:off x="1881" y="9793"/>
                  <a:ext cx="30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0831" name="Line 12">
              <a:extLst>
                <a:ext uri="{FF2B5EF4-FFF2-40B4-BE49-F238E27FC236}">
                  <a16:creationId xmlns:a16="http://schemas.microsoft.com/office/drawing/2014/main" id="{F511F43F-5913-43F1-A29C-3A3E938BC0FB}"/>
                </a:ext>
              </a:extLst>
            </p:cNvPr>
            <p:cNvSpPr>
              <a:spLocks noChangeShapeType="1"/>
            </p:cNvSpPr>
            <p:nvPr/>
          </p:nvSpPr>
          <p:spPr bwMode="auto">
            <a:xfrm>
              <a:off x="2964" y="5208"/>
              <a:ext cx="10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32" name="Group 13">
              <a:extLst>
                <a:ext uri="{FF2B5EF4-FFF2-40B4-BE49-F238E27FC236}">
                  <a16:creationId xmlns:a16="http://schemas.microsoft.com/office/drawing/2014/main" id="{A566D471-7BAF-4685-A0C5-7F2771A5FF91}"/>
                </a:ext>
              </a:extLst>
            </p:cNvPr>
            <p:cNvGrpSpPr>
              <a:grpSpLocks/>
            </p:cNvGrpSpPr>
            <p:nvPr/>
          </p:nvGrpSpPr>
          <p:grpSpPr bwMode="auto">
            <a:xfrm>
              <a:off x="6898" y="4667"/>
              <a:ext cx="1490" cy="589"/>
              <a:chOff x="6898" y="4667"/>
              <a:chExt cx="1490" cy="589"/>
            </a:xfrm>
          </p:grpSpPr>
          <p:sp>
            <p:nvSpPr>
              <p:cNvPr id="30869" name="Rectangle 14">
                <a:extLst>
                  <a:ext uri="{FF2B5EF4-FFF2-40B4-BE49-F238E27FC236}">
                    <a16:creationId xmlns:a16="http://schemas.microsoft.com/office/drawing/2014/main" id="{7178DFF8-C671-43F2-8357-73C17CDC88A0}"/>
                  </a:ext>
                </a:extLst>
              </p:cNvPr>
              <p:cNvSpPr>
                <a:spLocks noChangeArrowheads="1"/>
              </p:cNvSpPr>
              <p:nvPr/>
            </p:nvSpPr>
            <p:spPr bwMode="auto">
              <a:xfrm>
                <a:off x="7498" y="4667"/>
                <a:ext cx="1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a:solidFill>
                      <a:srgbClr val="000000"/>
                    </a:solidFill>
                    <a:latin typeface="Times New Roman" panose="02020603050405020304" pitchFamily="18" charset="0"/>
                  </a:rPr>
                  <a:t>R</a:t>
                </a:r>
                <a:endParaRPr kumimoji="0" lang="en-US" altLang="zh-CN" sz="1000">
                  <a:latin typeface="Times New Roman" panose="02020603050405020304" pitchFamily="18" charset="0"/>
                </a:endParaRPr>
              </a:p>
            </p:txBody>
          </p:sp>
          <p:sp>
            <p:nvSpPr>
              <p:cNvPr id="30870" name="Line 15">
                <a:extLst>
                  <a:ext uri="{FF2B5EF4-FFF2-40B4-BE49-F238E27FC236}">
                    <a16:creationId xmlns:a16="http://schemas.microsoft.com/office/drawing/2014/main" id="{E2EC5B3E-4850-4B32-B16A-2A714891D703}"/>
                  </a:ext>
                </a:extLst>
              </p:cNvPr>
              <p:cNvSpPr>
                <a:spLocks noChangeShapeType="1"/>
              </p:cNvSpPr>
              <p:nvPr/>
            </p:nvSpPr>
            <p:spPr bwMode="auto">
              <a:xfrm>
                <a:off x="6898" y="5190"/>
                <a:ext cx="149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871" name="Rectangle 16">
                <a:extLst>
                  <a:ext uri="{FF2B5EF4-FFF2-40B4-BE49-F238E27FC236}">
                    <a16:creationId xmlns:a16="http://schemas.microsoft.com/office/drawing/2014/main" id="{E6A910B0-BC2C-4EF4-B70B-EB92EC6B2314}"/>
                  </a:ext>
                </a:extLst>
              </p:cNvPr>
              <p:cNvSpPr>
                <a:spLocks noChangeArrowheads="1"/>
              </p:cNvSpPr>
              <p:nvPr/>
            </p:nvSpPr>
            <p:spPr bwMode="auto">
              <a:xfrm>
                <a:off x="7384" y="5088"/>
                <a:ext cx="300" cy="1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0833" name="Line 17">
              <a:extLst>
                <a:ext uri="{FF2B5EF4-FFF2-40B4-BE49-F238E27FC236}">
                  <a16:creationId xmlns:a16="http://schemas.microsoft.com/office/drawing/2014/main" id="{D524D4A9-62DE-4BE0-9484-0D64D2328465}"/>
                </a:ext>
              </a:extLst>
            </p:cNvPr>
            <p:cNvSpPr>
              <a:spLocks noChangeShapeType="1"/>
            </p:cNvSpPr>
            <p:nvPr/>
          </p:nvSpPr>
          <p:spPr bwMode="auto">
            <a:xfrm>
              <a:off x="2964" y="7536"/>
              <a:ext cx="54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34" name="Group 18">
              <a:extLst>
                <a:ext uri="{FF2B5EF4-FFF2-40B4-BE49-F238E27FC236}">
                  <a16:creationId xmlns:a16="http://schemas.microsoft.com/office/drawing/2014/main" id="{5D03251E-2D7C-43CF-A7D2-21046A6BE40E}"/>
                </a:ext>
              </a:extLst>
            </p:cNvPr>
            <p:cNvGrpSpPr>
              <a:grpSpLocks/>
            </p:cNvGrpSpPr>
            <p:nvPr/>
          </p:nvGrpSpPr>
          <p:grpSpPr bwMode="auto">
            <a:xfrm>
              <a:off x="8052" y="5208"/>
              <a:ext cx="988" cy="2328"/>
              <a:chOff x="8052" y="5208"/>
              <a:chExt cx="988" cy="2328"/>
            </a:xfrm>
          </p:grpSpPr>
          <p:grpSp>
            <p:nvGrpSpPr>
              <p:cNvPr id="30858" name="Group 19">
                <a:extLst>
                  <a:ext uri="{FF2B5EF4-FFF2-40B4-BE49-F238E27FC236}">
                    <a16:creationId xmlns:a16="http://schemas.microsoft.com/office/drawing/2014/main" id="{F8DE81EF-DEA0-4FDA-B52B-5260734B95C7}"/>
                  </a:ext>
                </a:extLst>
              </p:cNvPr>
              <p:cNvGrpSpPr>
                <a:grpSpLocks/>
              </p:cNvGrpSpPr>
              <p:nvPr/>
            </p:nvGrpSpPr>
            <p:grpSpPr bwMode="auto">
              <a:xfrm>
                <a:off x="8052" y="5694"/>
                <a:ext cx="988" cy="972"/>
                <a:chOff x="5876" y="6966"/>
                <a:chExt cx="988" cy="972"/>
              </a:xfrm>
            </p:grpSpPr>
            <p:grpSp>
              <p:nvGrpSpPr>
                <p:cNvPr id="30861" name="Group 20">
                  <a:extLst>
                    <a:ext uri="{FF2B5EF4-FFF2-40B4-BE49-F238E27FC236}">
                      <a16:creationId xmlns:a16="http://schemas.microsoft.com/office/drawing/2014/main" id="{CB1CC678-74A0-457B-A5F1-8CA905EB1DB7}"/>
                    </a:ext>
                  </a:extLst>
                </p:cNvPr>
                <p:cNvGrpSpPr>
                  <a:grpSpLocks/>
                </p:cNvGrpSpPr>
                <p:nvPr/>
              </p:nvGrpSpPr>
              <p:grpSpPr bwMode="auto">
                <a:xfrm>
                  <a:off x="5876" y="7149"/>
                  <a:ext cx="720" cy="720"/>
                  <a:chOff x="5876" y="7149"/>
                  <a:chExt cx="720" cy="720"/>
                </a:xfrm>
              </p:grpSpPr>
              <p:sp>
                <p:nvSpPr>
                  <p:cNvPr id="30866" name="Oval 21">
                    <a:extLst>
                      <a:ext uri="{FF2B5EF4-FFF2-40B4-BE49-F238E27FC236}">
                        <a16:creationId xmlns:a16="http://schemas.microsoft.com/office/drawing/2014/main" id="{61543822-325B-41D6-9D96-064D1B913B54}"/>
                      </a:ext>
                    </a:extLst>
                  </p:cNvPr>
                  <p:cNvSpPr>
                    <a:spLocks noChangeArrowheads="1"/>
                  </p:cNvSpPr>
                  <p:nvPr/>
                </p:nvSpPr>
                <p:spPr bwMode="auto">
                  <a:xfrm>
                    <a:off x="5876" y="7149"/>
                    <a:ext cx="720" cy="72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867" name="Rectangle 22">
                    <a:extLst>
                      <a:ext uri="{FF2B5EF4-FFF2-40B4-BE49-F238E27FC236}">
                        <a16:creationId xmlns:a16="http://schemas.microsoft.com/office/drawing/2014/main" id="{7A5200B4-3AB1-485F-B1F1-CC395CCA9942}"/>
                      </a:ext>
                    </a:extLst>
                  </p:cNvPr>
                  <p:cNvSpPr>
                    <a:spLocks noChangeArrowheads="1"/>
                  </p:cNvSpPr>
                  <p:nvPr/>
                </p:nvSpPr>
                <p:spPr bwMode="auto">
                  <a:xfrm>
                    <a:off x="6170" y="731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a:solidFill>
                          <a:srgbClr val="000000"/>
                        </a:solidFill>
                        <a:latin typeface="Times New Roman" panose="02020603050405020304" pitchFamily="18" charset="0"/>
                      </a:rPr>
                      <a:t>M</a:t>
                    </a:r>
                    <a:endParaRPr kumimoji="0" lang="en-US" altLang="zh-CN" sz="1000">
                      <a:latin typeface="Times New Roman" panose="02020603050405020304" pitchFamily="18" charset="0"/>
                    </a:endParaRPr>
                  </a:p>
                </p:txBody>
              </p:sp>
              <p:sp>
                <p:nvSpPr>
                  <p:cNvPr id="30868" name="Line 23">
                    <a:extLst>
                      <a:ext uri="{FF2B5EF4-FFF2-40B4-BE49-F238E27FC236}">
                        <a16:creationId xmlns:a16="http://schemas.microsoft.com/office/drawing/2014/main" id="{07CF08ED-8F02-4F8E-9559-74A1F245A32D}"/>
                      </a:ext>
                    </a:extLst>
                  </p:cNvPr>
                  <p:cNvSpPr>
                    <a:spLocks noChangeShapeType="1"/>
                  </p:cNvSpPr>
                  <p:nvPr/>
                </p:nvSpPr>
                <p:spPr bwMode="auto">
                  <a:xfrm>
                    <a:off x="6128" y="7653"/>
                    <a:ext cx="2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62" name="Group 24">
                  <a:extLst>
                    <a:ext uri="{FF2B5EF4-FFF2-40B4-BE49-F238E27FC236}">
                      <a16:creationId xmlns:a16="http://schemas.microsoft.com/office/drawing/2014/main" id="{974D096D-892E-4B8C-B339-18C49F680646}"/>
                    </a:ext>
                  </a:extLst>
                </p:cNvPr>
                <p:cNvGrpSpPr>
                  <a:grpSpLocks/>
                </p:cNvGrpSpPr>
                <p:nvPr/>
              </p:nvGrpSpPr>
              <p:grpSpPr bwMode="auto">
                <a:xfrm>
                  <a:off x="6596" y="6966"/>
                  <a:ext cx="268" cy="972"/>
                  <a:chOff x="6596" y="6966"/>
                  <a:chExt cx="268" cy="972"/>
                </a:xfrm>
              </p:grpSpPr>
              <p:sp>
                <p:nvSpPr>
                  <p:cNvPr id="30863" name="Line 25">
                    <a:extLst>
                      <a:ext uri="{FF2B5EF4-FFF2-40B4-BE49-F238E27FC236}">
                        <a16:creationId xmlns:a16="http://schemas.microsoft.com/office/drawing/2014/main" id="{54C71FD2-E386-413D-B129-8A026CB7DB57}"/>
                      </a:ext>
                    </a:extLst>
                  </p:cNvPr>
                  <p:cNvSpPr>
                    <a:spLocks noChangeShapeType="1"/>
                  </p:cNvSpPr>
                  <p:nvPr/>
                </p:nvSpPr>
                <p:spPr bwMode="auto">
                  <a:xfrm>
                    <a:off x="6596" y="7083"/>
                    <a:ext cx="2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4" name="Line 26">
                    <a:extLst>
                      <a:ext uri="{FF2B5EF4-FFF2-40B4-BE49-F238E27FC236}">
                        <a16:creationId xmlns:a16="http://schemas.microsoft.com/office/drawing/2014/main" id="{096B5947-4740-4EE6-9AEE-91A9118E99BC}"/>
                      </a:ext>
                    </a:extLst>
                  </p:cNvPr>
                  <p:cNvSpPr>
                    <a:spLocks noChangeShapeType="1"/>
                  </p:cNvSpPr>
                  <p:nvPr/>
                </p:nvSpPr>
                <p:spPr bwMode="auto">
                  <a:xfrm>
                    <a:off x="6730" y="6966"/>
                    <a:ext cx="0"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5" name="Line 27">
                    <a:extLst>
                      <a:ext uri="{FF2B5EF4-FFF2-40B4-BE49-F238E27FC236}">
                        <a16:creationId xmlns:a16="http://schemas.microsoft.com/office/drawing/2014/main" id="{16C3DAE0-EEE9-4276-81B7-553FD13DFB3B}"/>
                      </a:ext>
                    </a:extLst>
                  </p:cNvPr>
                  <p:cNvSpPr>
                    <a:spLocks noChangeShapeType="1"/>
                  </p:cNvSpPr>
                  <p:nvPr/>
                </p:nvSpPr>
                <p:spPr bwMode="auto">
                  <a:xfrm>
                    <a:off x="6614" y="7938"/>
                    <a:ext cx="2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0859" name="Line 28">
                <a:extLst>
                  <a:ext uri="{FF2B5EF4-FFF2-40B4-BE49-F238E27FC236}">
                    <a16:creationId xmlns:a16="http://schemas.microsoft.com/office/drawing/2014/main" id="{0FECCE6E-6A2A-4EAB-B578-E55E5A0EC9C8}"/>
                  </a:ext>
                </a:extLst>
              </p:cNvPr>
              <p:cNvSpPr>
                <a:spLocks noChangeShapeType="1"/>
              </p:cNvSpPr>
              <p:nvPr/>
            </p:nvSpPr>
            <p:spPr bwMode="auto">
              <a:xfrm>
                <a:off x="8406" y="5208"/>
                <a:ext cx="0" cy="6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0" name="Line 29">
                <a:extLst>
                  <a:ext uri="{FF2B5EF4-FFF2-40B4-BE49-F238E27FC236}">
                    <a16:creationId xmlns:a16="http://schemas.microsoft.com/office/drawing/2014/main" id="{E580A198-66C4-4270-BD29-A32BE919849F}"/>
                  </a:ext>
                </a:extLst>
              </p:cNvPr>
              <p:cNvSpPr>
                <a:spLocks noChangeShapeType="1"/>
              </p:cNvSpPr>
              <p:nvPr/>
            </p:nvSpPr>
            <p:spPr bwMode="auto">
              <a:xfrm>
                <a:off x="8422" y="6597"/>
                <a:ext cx="0" cy="93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35" name="Group 30">
              <a:extLst>
                <a:ext uri="{FF2B5EF4-FFF2-40B4-BE49-F238E27FC236}">
                  <a16:creationId xmlns:a16="http://schemas.microsoft.com/office/drawing/2014/main" id="{413E8EA4-F256-40EB-A35A-07391DCC3C44}"/>
                </a:ext>
              </a:extLst>
            </p:cNvPr>
            <p:cNvGrpSpPr>
              <a:grpSpLocks/>
            </p:cNvGrpSpPr>
            <p:nvPr/>
          </p:nvGrpSpPr>
          <p:grpSpPr bwMode="auto">
            <a:xfrm>
              <a:off x="4738" y="5208"/>
              <a:ext cx="1054" cy="2364"/>
              <a:chOff x="4738" y="5208"/>
              <a:chExt cx="1054" cy="2364"/>
            </a:xfrm>
          </p:grpSpPr>
          <p:sp>
            <p:nvSpPr>
              <p:cNvPr id="30853" name="Line 31">
                <a:extLst>
                  <a:ext uri="{FF2B5EF4-FFF2-40B4-BE49-F238E27FC236}">
                    <a16:creationId xmlns:a16="http://schemas.microsoft.com/office/drawing/2014/main" id="{E73A5F19-71DB-4022-A6F3-3C0B4D3A5075}"/>
                  </a:ext>
                </a:extLst>
              </p:cNvPr>
              <p:cNvSpPr>
                <a:spLocks noChangeShapeType="1"/>
              </p:cNvSpPr>
              <p:nvPr/>
            </p:nvSpPr>
            <p:spPr bwMode="auto">
              <a:xfrm>
                <a:off x="4738" y="5208"/>
                <a:ext cx="10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54" name="Group 32">
                <a:extLst>
                  <a:ext uri="{FF2B5EF4-FFF2-40B4-BE49-F238E27FC236}">
                    <a16:creationId xmlns:a16="http://schemas.microsoft.com/office/drawing/2014/main" id="{FD18A172-9AA9-4609-B498-6A20A433C875}"/>
                  </a:ext>
                </a:extLst>
              </p:cNvPr>
              <p:cNvGrpSpPr>
                <a:grpSpLocks/>
              </p:cNvGrpSpPr>
              <p:nvPr/>
            </p:nvGrpSpPr>
            <p:grpSpPr bwMode="auto">
              <a:xfrm>
                <a:off x="5142" y="5244"/>
                <a:ext cx="552" cy="2328"/>
                <a:chOff x="4974" y="5208"/>
                <a:chExt cx="552" cy="2328"/>
              </a:xfrm>
            </p:grpSpPr>
            <p:sp>
              <p:nvSpPr>
                <p:cNvPr id="30855" name="AutoShape 33">
                  <a:extLst>
                    <a:ext uri="{FF2B5EF4-FFF2-40B4-BE49-F238E27FC236}">
                      <a16:creationId xmlns:a16="http://schemas.microsoft.com/office/drawing/2014/main" id="{2BB6ACAF-7C52-4F65-A35E-E93478278623}"/>
                    </a:ext>
                  </a:extLst>
                </p:cNvPr>
                <p:cNvSpPr>
                  <a:spLocks noChangeArrowheads="1"/>
                </p:cNvSpPr>
                <p:nvPr/>
              </p:nvSpPr>
              <p:spPr bwMode="auto">
                <a:xfrm>
                  <a:off x="4988" y="6213"/>
                  <a:ext cx="504" cy="436"/>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856" name="Line 34">
                  <a:extLst>
                    <a:ext uri="{FF2B5EF4-FFF2-40B4-BE49-F238E27FC236}">
                      <a16:creationId xmlns:a16="http://schemas.microsoft.com/office/drawing/2014/main" id="{19F314CA-D82E-4758-A29A-9D0255E98EDF}"/>
                    </a:ext>
                  </a:extLst>
                </p:cNvPr>
                <p:cNvSpPr>
                  <a:spLocks noChangeShapeType="1"/>
                </p:cNvSpPr>
                <p:nvPr/>
              </p:nvSpPr>
              <p:spPr bwMode="auto">
                <a:xfrm>
                  <a:off x="4974" y="6210"/>
                  <a:ext cx="5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7" name="Line 35">
                  <a:extLst>
                    <a:ext uri="{FF2B5EF4-FFF2-40B4-BE49-F238E27FC236}">
                      <a16:creationId xmlns:a16="http://schemas.microsoft.com/office/drawing/2014/main" id="{1CF6C2A5-675F-4C2E-B7C6-B84CC893443E}"/>
                    </a:ext>
                  </a:extLst>
                </p:cNvPr>
                <p:cNvSpPr>
                  <a:spLocks noChangeShapeType="1"/>
                </p:cNvSpPr>
                <p:nvPr/>
              </p:nvSpPr>
              <p:spPr bwMode="auto">
                <a:xfrm>
                  <a:off x="5224" y="5208"/>
                  <a:ext cx="0" cy="23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0836" name="Group 36">
              <a:extLst>
                <a:ext uri="{FF2B5EF4-FFF2-40B4-BE49-F238E27FC236}">
                  <a16:creationId xmlns:a16="http://schemas.microsoft.com/office/drawing/2014/main" id="{F0CB1951-8E8C-4BBD-BE84-4CEBD8FFFB50}"/>
                </a:ext>
              </a:extLst>
            </p:cNvPr>
            <p:cNvGrpSpPr>
              <a:grpSpLocks/>
            </p:cNvGrpSpPr>
            <p:nvPr/>
          </p:nvGrpSpPr>
          <p:grpSpPr bwMode="auto">
            <a:xfrm>
              <a:off x="5910" y="5826"/>
              <a:ext cx="492" cy="939"/>
              <a:chOff x="5910" y="5826"/>
              <a:chExt cx="492" cy="939"/>
            </a:xfrm>
          </p:grpSpPr>
          <p:sp>
            <p:nvSpPr>
              <p:cNvPr id="30851" name="Line 37">
                <a:extLst>
                  <a:ext uri="{FF2B5EF4-FFF2-40B4-BE49-F238E27FC236}">
                    <a16:creationId xmlns:a16="http://schemas.microsoft.com/office/drawing/2014/main" id="{AE0B12B1-38EF-43BC-B063-77B76C20F6CB}"/>
                  </a:ext>
                </a:extLst>
              </p:cNvPr>
              <p:cNvSpPr>
                <a:spLocks noChangeShapeType="1"/>
              </p:cNvSpPr>
              <p:nvPr/>
            </p:nvSpPr>
            <p:spPr bwMode="auto">
              <a:xfrm>
                <a:off x="5910" y="5826"/>
                <a:ext cx="0" cy="9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852" name="Rectangle 38">
                <a:extLst>
                  <a:ext uri="{FF2B5EF4-FFF2-40B4-BE49-F238E27FC236}">
                    <a16:creationId xmlns:a16="http://schemas.microsoft.com/office/drawing/2014/main" id="{3E1D1D31-7CFA-443C-A238-8478F28CA070}"/>
                  </a:ext>
                </a:extLst>
              </p:cNvPr>
              <p:cNvSpPr>
                <a:spLocks noChangeArrowheads="1"/>
              </p:cNvSpPr>
              <p:nvPr/>
            </p:nvSpPr>
            <p:spPr bwMode="auto">
              <a:xfrm>
                <a:off x="6108" y="6020"/>
                <a:ext cx="29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uo</a:t>
                </a:r>
                <a:endParaRPr kumimoji="0" lang="en-US" altLang="zh-CN" sz="1400">
                  <a:latin typeface="Times New Roman" panose="02020603050405020304" pitchFamily="18" charset="0"/>
                </a:endParaRPr>
              </a:p>
            </p:txBody>
          </p:sp>
        </p:grpSp>
        <p:grpSp>
          <p:nvGrpSpPr>
            <p:cNvPr id="30837" name="Group 39">
              <a:extLst>
                <a:ext uri="{FF2B5EF4-FFF2-40B4-BE49-F238E27FC236}">
                  <a16:creationId xmlns:a16="http://schemas.microsoft.com/office/drawing/2014/main" id="{1F1E1C20-7D67-4E88-8CCC-23BBB2A6C2C0}"/>
                </a:ext>
              </a:extLst>
            </p:cNvPr>
            <p:cNvGrpSpPr>
              <a:grpSpLocks/>
            </p:cNvGrpSpPr>
            <p:nvPr/>
          </p:nvGrpSpPr>
          <p:grpSpPr bwMode="auto">
            <a:xfrm>
              <a:off x="5810" y="4665"/>
              <a:ext cx="1090" cy="527"/>
              <a:chOff x="5810" y="4665"/>
              <a:chExt cx="1090" cy="527"/>
            </a:xfrm>
          </p:grpSpPr>
          <p:sp>
            <p:nvSpPr>
              <p:cNvPr id="30849" name="Freeform 40">
                <a:extLst>
                  <a:ext uri="{FF2B5EF4-FFF2-40B4-BE49-F238E27FC236}">
                    <a16:creationId xmlns:a16="http://schemas.microsoft.com/office/drawing/2014/main" id="{BC4C43B9-8F28-4E5A-99E3-D2FACA96960F}"/>
                  </a:ext>
                </a:extLst>
              </p:cNvPr>
              <p:cNvSpPr>
                <a:spLocks/>
              </p:cNvSpPr>
              <p:nvPr/>
            </p:nvSpPr>
            <p:spPr bwMode="auto">
              <a:xfrm>
                <a:off x="5810" y="5073"/>
                <a:ext cx="1090" cy="119"/>
              </a:xfrm>
              <a:custGeom>
                <a:avLst/>
                <a:gdLst>
                  <a:gd name="T0" fmla="*/ 0 w 1090"/>
                  <a:gd name="T1" fmla="*/ 119 h 119"/>
                  <a:gd name="T2" fmla="*/ 10 w 1090"/>
                  <a:gd name="T3" fmla="*/ 81 h 119"/>
                  <a:gd name="T4" fmla="*/ 37 w 1090"/>
                  <a:gd name="T5" fmla="*/ 49 h 119"/>
                  <a:gd name="T6" fmla="*/ 75 w 1090"/>
                  <a:gd name="T7" fmla="*/ 21 h 119"/>
                  <a:gd name="T8" fmla="*/ 129 w 1090"/>
                  <a:gd name="T9" fmla="*/ 7 h 119"/>
                  <a:gd name="T10" fmla="*/ 182 w 1090"/>
                  <a:gd name="T11" fmla="*/ 0 h 119"/>
                  <a:gd name="T12" fmla="*/ 241 w 1090"/>
                  <a:gd name="T13" fmla="*/ 7 h 119"/>
                  <a:gd name="T14" fmla="*/ 290 w 1090"/>
                  <a:gd name="T15" fmla="*/ 21 h 119"/>
                  <a:gd name="T16" fmla="*/ 333 w 1090"/>
                  <a:gd name="T17" fmla="*/ 49 h 119"/>
                  <a:gd name="T18" fmla="*/ 354 w 1090"/>
                  <a:gd name="T19" fmla="*/ 81 h 119"/>
                  <a:gd name="T20" fmla="*/ 365 w 1090"/>
                  <a:gd name="T21" fmla="*/ 119 h 119"/>
                  <a:gd name="T22" fmla="*/ 376 w 1090"/>
                  <a:gd name="T23" fmla="*/ 81 h 119"/>
                  <a:gd name="T24" fmla="*/ 397 w 1090"/>
                  <a:gd name="T25" fmla="*/ 49 h 119"/>
                  <a:gd name="T26" fmla="*/ 440 w 1090"/>
                  <a:gd name="T27" fmla="*/ 21 h 119"/>
                  <a:gd name="T28" fmla="*/ 488 w 1090"/>
                  <a:gd name="T29" fmla="*/ 7 h 119"/>
                  <a:gd name="T30" fmla="*/ 547 w 1090"/>
                  <a:gd name="T31" fmla="*/ 0 h 119"/>
                  <a:gd name="T32" fmla="*/ 601 w 1090"/>
                  <a:gd name="T33" fmla="*/ 7 h 119"/>
                  <a:gd name="T34" fmla="*/ 655 w 1090"/>
                  <a:gd name="T35" fmla="*/ 21 h 119"/>
                  <a:gd name="T36" fmla="*/ 692 w 1090"/>
                  <a:gd name="T37" fmla="*/ 49 h 119"/>
                  <a:gd name="T38" fmla="*/ 719 w 1090"/>
                  <a:gd name="T39" fmla="*/ 81 h 119"/>
                  <a:gd name="T40" fmla="*/ 725 w 1090"/>
                  <a:gd name="T41" fmla="*/ 119 h 119"/>
                  <a:gd name="T42" fmla="*/ 735 w 1090"/>
                  <a:gd name="T43" fmla="*/ 81 h 119"/>
                  <a:gd name="T44" fmla="*/ 762 w 1090"/>
                  <a:gd name="T45" fmla="*/ 49 h 119"/>
                  <a:gd name="T46" fmla="*/ 800 w 1090"/>
                  <a:gd name="T47" fmla="*/ 21 h 119"/>
                  <a:gd name="T48" fmla="*/ 854 w 1090"/>
                  <a:gd name="T49" fmla="*/ 7 h 119"/>
                  <a:gd name="T50" fmla="*/ 907 w 1090"/>
                  <a:gd name="T51" fmla="*/ 0 h 119"/>
                  <a:gd name="T52" fmla="*/ 966 w 1090"/>
                  <a:gd name="T53" fmla="*/ 7 h 119"/>
                  <a:gd name="T54" fmla="*/ 1015 w 1090"/>
                  <a:gd name="T55" fmla="*/ 21 h 119"/>
                  <a:gd name="T56" fmla="*/ 1058 w 1090"/>
                  <a:gd name="T57" fmla="*/ 49 h 119"/>
                  <a:gd name="T58" fmla="*/ 1079 w 1090"/>
                  <a:gd name="T59" fmla="*/ 81 h 119"/>
                  <a:gd name="T60" fmla="*/ 1090 w 1090"/>
                  <a:gd name="T61" fmla="*/ 119 h 11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90"/>
                  <a:gd name="T94" fmla="*/ 0 h 119"/>
                  <a:gd name="T95" fmla="*/ 1090 w 1090"/>
                  <a:gd name="T96" fmla="*/ 119 h 11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90" h="119">
                    <a:moveTo>
                      <a:pt x="0" y="119"/>
                    </a:moveTo>
                    <a:lnTo>
                      <a:pt x="10" y="81"/>
                    </a:lnTo>
                    <a:lnTo>
                      <a:pt x="37" y="49"/>
                    </a:lnTo>
                    <a:lnTo>
                      <a:pt x="75" y="21"/>
                    </a:lnTo>
                    <a:lnTo>
                      <a:pt x="129" y="7"/>
                    </a:lnTo>
                    <a:lnTo>
                      <a:pt x="182" y="0"/>
                    </a:lnTo>
                    <a:lnTo>
                      <a:pt x="241" y="7"/>
                    </a:lnTo>
                    <a:lnTo>
                      <a:pt x="290" y="21"/>
                    </a:lnTo>
                    <a:lnTo>
                      <a:pt x="333" y="49"/>
                    </a:lnTo>
                    <a:lnTo>
                      <a:pt x="354" y="81"/>
                    </a:lnTo>
                    <a:lnTo>
                      <a:pt x="365" y="119"/>
                    </a:lnTo>
                    <a:lnTo>
                      <a:pt x="376" y="81"/>
                    </a:lnTo>
                    <a:lnTo>
                      <a:pt x="397" y="49"/>
                    </a:lnTo>
                    <a:lnTo>
                      <a:pt x="440" y="21"/>
                    </a:lnTo>
                    <a:lnTo>
                      <a:pt x="488" y="7"/>
                    </a:lnTo>
                    <a:lnTo>
                      <a:pt x="547" y="0"/>
                    </a:lnTo>
                    <a:lnTo>
                      <a:pt x="601" y="7"/>
                    </a:lnTo>
                    <a:lnTo>
                      <a:pt x="655" y="21"/>
                    </a:lnTo>
                    <a:lnTo>
                      <a:pt x="692" y="49"/>
                    </a:lnTo>
                    <a:lnTo>
                      <a:pt x="719" y="81"/>
                    </a:lnTo>
                    <a:lnTo>
                      <a:pt x="725" y="119"/>
                    </a:lnTo>
                    <a:lnTo>
                      <a:pt x="735" y="81"/>
                    </a:lnTo>
                    <a:lnTo>
                      <a:pt x="762" y="49"/>
                    </a:lnTo>
                    <a:lnTo>
                      <a:pt x="800" y="21"/>
                    </a:lnTo>
                    <a:lnTo>
                      <a:pt x="854" y="7"/>
                    </a:lnTo>
                    <a:lnTo>
                      <a:pt x="907" y="0"/>
                    </a:lnTo>
                    <a:lnTo>
                      <a:pt x="966" y="7"/>
                    </a:lnTo>
                    <a:lnTo>
                      <a:pt x="1015" y="21"/>
                    </a:lnTo>
                    <a:lnTo>
                      <a:pt x="1058" y="49"/>
                    </a:lnTo>
                    <a:lnTo>
                      <a:pt x="1079" y="81"/>
                    </a:lnTo>
                    <a:lnTo>
                      <a:pt x="1090" y="119"/>
                    </a:lnTo>
                  </a:path>
                </a:pathLst>
              </a:custGeom>
              <a:noFill/>
              <a:ln w="1333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850" name="Rectangle 41">
                <a:extLst>
                  <a:ext uri="{FF2B5EF4-FFF2-40B4-BE49-F238E27FC236}">
                    <a16:creationId xmlns:a16="http://schemas.microsoft.com/office/drawing/2014/main" id="{F1E2E91E-BC96-4D87-A024-3389E7050B37}"/>
                  </a:ext>
                </a:extLst>
              </p:cNvPr>
              <p:cNvSpPr>
                <a:spLocks noChangeArrowheads="1"/>
              </p:cNvSpPr>
              <p:nvPr/>
            </p:nvSpPr>
            <p:spPr bwMode="auto">
              <a:xfrm>
                <a:off x="6310" y="4665"/>
                <a:ext cx="15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200">
                    <a:solidFill>
                      <a:srgbClr val="000000"/>
                    </a:solidFill>
                    <a:latin typeface="Times New Roman" panose="02020603050405020304" pitchFamily="18" charset="0"/>
                  </a:rPr>
                  <a:t>L</a:t>
                </a:r>
                <a:endParaRPr kumimoji="0" lang="en-US" altLang="zh-CN" sz="1000">
                  <a:latin typeface="Times New Roman" panose="02020603050405020304" pitchFamily="18" charset="0"/>
                </a:endParaRPr>
              </a:p>
            </p:txBody>
          </p:sp>
        </p:grpSp>
        <p:sp>
          <p:nvSpPr>
            <p:cNvPr id="30838" name="Rectangle 42">
              <a:extLst>
                <a:ext uri="{FF2B5EF4-FFF2-40B4-BE49-F238E27FC236}">
                  <a16:creationId xmlns:a16="http://schemas.microsoft.com/office/drawing/2014/main" id="{0F66F6B9-7687-480F-B9E4-7B8474504B75}"/>
                </a:ext>
              </a:extLst>
            </p:cNvPr>
            <p:cNvSpPr>
              <a:spLocks noChangeArrowheads="1"/>
            </p:cNvSpPr>
            <p:nvPr/>
          </p:nvSpPr>
          <p:spPr bwMode="auto">
            <a:xfrm>
              <a:off x="3279" y="5957"/>
              <a:ext cx="17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E</a:t>
              </a:r>
              <a:endParaRPr kumimoji="0" lang="en-US" altLang="zh-CN" sz="1400">
                <a:latin typeface="Times New Roman" panose="02020603050405020304" pitchFamily="18" charset="0"/>
              </a:endParaRPr>
            </a:p>
          </p:txBody>
        </p:sp>
        <p:grpSp>
          <p:nvGrpSpPr>
            <p:cNvPr id="30839" name="Group 43">
              <a:extLst>
                <a:ext uri="{FF2B5EF4-FFF2-40B4-BE49-F238E27FC236}">
                  <a16:creationId xmlns:a16="http://schemas.microsoft.com/office/drawing/2014/main" id="{FCCA861E-570D-4878-BD07-CF37877FA480}"/>
                </a:ext>
              </a:extLst>
            </p:cNvPr>
            <p:cNvGrpSpPr>
              <a:grpSpLocks/>
            </p:cNvGrpSpPr>
            <p:nvPr/>
          </p:nvGrpSpPr>
          <p:grpSpPr bwMode="auto">
            <a:xfrm>
              <a:off x="3998" y="4685"/>
              <a:ext cx="757" cy="900"/>
              <a:chOff x="3998" y="4685"/>
              <a:chExt cx="757" cy="900"/>
            </a:xfrm>
          </p:grpSpPr>
          <p:grpSp>
            <p:nvGrpSpPr>
              <p:cNvPr id="30840" name="Group 44">
                <a:extLst>
                  <a:ext uri="{FF2B5EF4-FFF2-40B4-BE49-F238E27FC236}">
                    <a16:creationId xmlns:a16="http://schemas.microsoft.com/office/drawing/2014/main" id="{C337BD7F-CF59-408B-96BD-CBA95C0139E4}"/>
                  </a:ext>
                </a:extLst>
              </p:cNvPr>
              <p:cNvGrpSpPr>
                <a:grpSpLocks/>
              </p:cNvGrpSpPr>
              <p:nvPr/>
            </p:nvGrpSpPr>
            <p:grpSpPr bwMode="auto">
              <a:xfrm>
                <a:off x="3998" y="5211"/>
                <a:ext cx="757" cy="374"/>
                <a:chOff x="3009" y="9048"/>
                <a:chExt cx="757" cy="374"/>
              </a:xfrm>
            </p:grpSpPr>
            <p:sp>
              <p:nvSpPr>
                <p:cNvPr id="30842" name="Line 45">
                  <a:extLst>
                    <a:ext uri="{FF2B5EF4-FFF2-40B4-BE49-F238E27FC236}">
                      <a16:creationId xmlns:a16="http://schemas.microsoft.com/office/drawing/2014/main" id="{E4CC987F-EE30-4B46-9D49-FB09B06BF158}"/>
                    </a:ext>
                  </a:extLst>
                </p:cNvPr>
                <p:cNvSpPr>
                  <a:spLocks noChangeShapeType="1"/>
                </p:cNvSpPr>
                <p:nvPr/>
              </p:nvSpPr>
              <p:spPr bwMode="auto">
                <a:xfrm flipH="1">
                  <a:off x="3047" y="9230"/>
                  <a:ext cx="671" cy="1"/>
                </a:xfrm>
                <a:prstGeom prst="line">
                  <a:avLst/>
                </a:prstGeom>
                <a:noFill/>
                <a:ln w="1333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43" name="Group 46">
                  <a:extLst>
                    <a:ext uri="{FF2B5EF4-FFF2-40B4-BE49-F238E27FC236}">
                      <a16:creationId xmlns:a16="http://schemas.microsoft.com/office/drawing/2014/main" id="{2C78A8A1-16E9-4BE5-8E5F-55BF0202962F}"/>
                    </a:ext>
                  </a:extLst>
                </p:cNvPr>
                <p:cNvGrpSpPr>
                  <a:grpSpLocks/>
                </p:cNvGrpSpPr>
                <p:nvPr/>
              </p:nvGrpSpPr>
              <p:grpSpPr bwMode="auto">
                <a:xfrm>
                  <a:off x="3009" y="9048"/>
                  <a:ext cx="757" cy="374"/>
                  <a:chOff x="3009" y="9048"/>
                  <a:chExt cx="757" cy="374"/>
                </a:xfrm>
              </p:grpSpPr>
              <p:sp>
                <p:nvSpPr>
                  <p:cNvPr id="30844" name="Line 47">
                    <a:extLst>
                      <a:ext uri="{FF2B5EF4-FFF2-40B4-BE49-F238E27FC236}">
                        <a16:creationId xmlns:a16="http://schemas.microsoft.com/office/drawing/2014/main" id="{073D1DEB-6895-4244-9C52-C02897038616}"/>
                      </a:ext>
                    </a:extLst>
                  </p:cNvPr>
                  <p:cNvSpPr>
                    <a:spLocks noChangeShapeType="1"/>
                  </p:cNvSpPr>
                  <p:nvPr/>
                </p:nvSpPr>
                <p:spPr bwMode="auto">
                  <a:xfrm flipH="1">
                    <a:off x="3213" y="9310"/>
                    <a:ext cx="301" cy="1"/>
                  </a:xfrm>
                  <a:prstGeom prst="line">
                    <a:avLst/>
                  </a:prstGeom>
                  <a:noFill/>
                  <a:ln w="1333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45" name="Line 48">
                    <a:extLst>
                      <a:ext uri="{FF2B5EF4-FFF2-40B4-BE49-F238E27FC236}">
                        <a16:creationId xmlns:a16="http://schemas.microsoft.com/office/drawing/2014/main" id="{8E3281D9-3033-4509-8AE3-565FE9A11B2C}"/>
                      </a:ext>
                    </a:extLst>
                  </p:cNvPr>
                  <p:cNvSpPr>
                    <a:spLocks noChangeShapeType="1"/>
                  </p:cNvSpPr>
                  <p:nvPr/>
                </p:nvSpPr>
                <p:spPr bwMode="auto">
                  <a:xfrm flipH="1" flipV="1">
                    <a:off x="3009" y="9048"/>
                    <a:ext cx="279" cy="182"/>
                  </a:xfrm>
                  <a:prstGeom prst="line">
                    <a:avLst/>
                  </a:prstGeom>
                  <a:noFill/>
                  <a:ln w="1333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46" name="Line 49">
                    <a:extLst>
                      <a:ext uri="{FF2B5EF4-FFF2-40B4-BE49-F238E27FC236}">
                        <a16:creationId xmlns:a16="http://schemas.microsoft.com/office/drawing/2014/main" id="{9466ED59-DB70-436D-80CE-23AD2EDE8031}"/>
                      </a:ext>
                    </a:extLst>
                  </p:cNvPr>
                  <p:cNvSpPr>
                    <a:spLocks noChangeShapeType="1"/>
                  </p:cNvSpPr>
                  <p:nvPr/>
                </p:nvSpPr>
                <p:spPr bwMode="auto">
                  <a:xfrm flipV="1">
                    <a:off x="3476" y="9153"/>
                    <a:ext cx="124" cy="77"/>
                  </a:xfrm>
                  <a:prstGeom prst="line">
                    <a:avLst/>
                  </a:prstGeom>
                  <a:noFill/>
                  <a:ln w="1333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47" name="Freeform 50">
                    <a:extLst>
                      <a:ext uri="{FF2B5EF4-FFF2-40B4-BE49-F238E27FC236}">
                        <a16:creationId xmlns:a16="http://schemas.microsoft.com/office/drawing/2014/main" id="{D58EE568-9707-4315-B3F2-2CCF36D0DFBF}"/>
                      </a:ext>
                    </a:extLst>
                  </p:cNvPr>
                  <p:cNvSpPr>
                    <a:spLocks/>
                  </p:cNvSpPr>
                  <p:nvPr/>
                </p:nvSpPr>
                <p:spPr bwMode="auto">
                  <a:xfrm>
                    <a:off x="3524" y="9048"/>
                    <a:ext cx="242" cy="157"/>
                  </a:xfrm>
                  <a:custGeom>
                    <a:avLst/>
                    <a:gdLst>
                      <a:gd name="T0" fmla="*/ 0 w 242"/>
                      <a:gd name="T1" fmla="*/ 77 h 157"/>
                      <a:gd name="T2" fmla="*/ 242 w 242"/>
                      <a:gd name="T3" fmla="*/ 0 h 157"/>
                      <a:gd name="T4" fmla="*/ 119 w 242"/>
                      <a:gd name="T5" fmla="*/ 157 h 157"/>
                      <a:gd name="T6" fmla="*/ 0 w 242"/>
                      <a:gd name="T7" fmla="*/ 77 h 157"/>
                      <a:gd name="T8" fmla="*/ 0 60000 65536"/>
                      <a:gd name="T9" fmla="*/ 0 60000 65536"/>
                      <a:gd name="T10" fmla="*/ 0 60000 65536"/>
                      <a:gd name="T11" fmla="*/ 0 60000 65536"/>
                      <a:gd name="T12" fmla="*/ 0 w 242"/>
                      <a:gd name="T13" fmla="*/ 0 h 157"/>
                      <a:gd name="T14" fmla="*/ 242 w 242"/>
                      <a:gd name="T15" fmla="*/ 157 h 157"/>
                    </a:gdLst>
                    <a:ahLst/>
                    <a:cxnLst>
                      <a:cxn ang="T8">
                        <a:pos x="T0" y="T1"/>
                      </a:cxn>
                      <a:cxn ang="T9">
                        <a:pos x="T2" y="T3"/>
                      </a:cxn>
                      <a:cxn ang="T10">
                        <a:pos x="T4" y="T5"/>
                      </a:cxn>
                      <a:cxn ang="T11">
                        <a:pos x="T6" y="T7"/>
                      </a:cxn>
                    </a:cxnLst>
                    <a:rect l="T12" t="T13" r="T14" b="T15"/>
                    <a:pathLst>
                      <a:path w="242" h="157">
                        <a:moveTo>
                          <a:pt x="0" y="77"/>
                        </a:moveTo>
                        <a:lnTo>
                          <a:pt x="242" y="0"/>
                        </a:lnTo>
                        <a:lnTo>
                          <a:pt x="119" y="157"/>
                        </a:lnTo>
                        <a:lnTo>
                          <a:pt x="0"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848" name="Line 51">
                    <a:extLst>
                      <a:ext uri="{FF2B5EF4-FFF2-40B4-BE49-F238E27FC236}">
                        <a16:creationId xmlns:a16="http://schemas.microsoft.com/office/drawing/2014/main" id="{50E1405D-9D14-4634-8BAF-8CB7E574715B}"/>
                      </a:ext>
                    </a:extLst>
                  </p:cNvPr>
                  <p:cNvSpPr>
                    <a:spLocks noChangeShapeType="1"/>
                  </p:cNvSpPr>
                  <p:nvPr/>
                </p:nvSpPr>
                <p:spPr bwMode="auto">
                  <a:xfrm>
                    <a:off x="3363" y="9314"/>
                    <a:ext cx="1" cy="108"/>
                  </a:xfrm>
                  <a:prstGeom prst="line">
                    <a:avLst/>
                  </a:prstGeom>
                  <a:noFill/>
                  <a:ln w="1333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0841" name="Rectangle 52">
                <a:extLst>
                  <a:ext uri="{FF2B5EF4-FFF2-40B4-BE49-F238E27FC236}">
                    <a16:creationId xmlns:a16="http://schemas.microsoft.com/office/drawing/2014/main" id="{B20BD929-0C11-417A-8AF2-C23451E1FA13}"/>
                  </a:ext>
                </a:extLst>
              </p:cNvPr>
              <p:cNvSpPr>
                <a:spLocks noChangeArrowheads="1"/>
              </p:cNvSpPr>
              <p:nvPr/>
            </p:nvSpPr>
            <p:spPr bwMode="auto">
              <a:xfrm>
                <a:off x="4148" y="4685"/>
                <a:ext cx="21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400">
                    <a:solidFill>
                      <a:srgbClr val="000000"/>
                    </a:solidFill>
                    <a:latin typeface="Times New Roman" panose="02020603050405020304" pitchFamily="18" charset="0"/>
                  </a:rPr>
                  <a:t>V</a:t>
                </a:r>
                <a:endParaRPr kumimoji="0" lang="en-US" altLang="zh-CN" sz="1400">
                  <a:latin typeface="Times New Roman" panose="02020603050405020304" pitchFamily="18" charset="0"/>
                </a:endParaRPr>
              </a:p>
            </p:txBody>
          </p:sp>
        </p:grpSp>
      </p:grpSp>
      <p:sp>
        <p:nvSpPr>
          <p:cNvPr id="89141" name="Freeform 53">
            <a:extLst>
              <a:ext uri="{FF2B5EF4-FFF2-40B4-BE49-F238E27FC236}">
                <a16:creationId xmlns:a16="http://schemas.microsoft.com/office/drawing/2014/main" id="{D4BFAE6F-82A0-437A-9B81-5FF663665955}"/>
              </a:ext>
            </a:extLst>
          </p:cNvPr>
          <p:cNvSpPr>
            <a:spLocks/>
          </p:cNvSpPr>
          <p:nvPr/>
        </p:nvSpPr>
        <p:spPr bwMode="auto">
          <a:xfrm>
            <a:off x="4641850" y="2139950"/>
            <a:ext cx="3408363" cy="188913"/>
          </a:xfrm>
          <a:custGeom>
            <a:avLst/>
            <a:gdLst>
              <a:gd name="T0" fmla="*/ 0 w 5366"/>
              <a:gd name="T1" fmla="*/ 0 h 297"/>
              <a:gd name="T2" fmla="*/ 1257 w 5366"/>
              <a:gd name="T3" fmla="*/ 0 h 297"/>
              <a:gd name="T4" fmla="*/ 1257 w 5366"/>
              <a:gd name="T5" fmla="*/ 297 h 297"/>
              <a:gd name="T6" fmla="*/ 2057 w 5366"/>
              <a:gd name="T7" fmla="*/ 297 h 297"/>
              <a:gd name="T8" fmla="*/ 2057 w 5366"/>
              <a:gd name="T9" fmla="*/ 0 h 297"/>
              <a:gd name="T10" fmla="*/ 3314 w 5366"/>
              <a:gd name="T11" fmla="*/ 0 h 297"/>
              <a:gd name="T12" fmla="*/ 3314 w 5366"/>
              <a:gd name="T13" fmla="*/ 297 h 297"/>
              <a:gd name="T14" fmla="*/ 4109 w 5366"/>
              <a:gd name="T15" fmla="*/ 297 h 297"/>
              <a:gd name="T16" fmla="*/ 4109 w 5366"/>
              <a:gd name="T17" fmla="*/ 0 h 297"/>
              <a:gd name="T18" fmla="*/ 5366 w 5366"/>
              <a:gd name="T19" fmla="*/ 0 h 297"/>
              <a:gd name="T20" fmla="*/ 5366 w 5366"/>
              <a:gd name="T21" fmla="*/ 297 h 2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66"/>
              <a:gd name="T34" fmla="*/ 0 h 297"/>
              <a:gd name="T35" fmla="*/ 5366 w 5366"/>
              <a:gd name="T36" fmla="*/ 297 h 2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66" h="297">
                <a:moveTo>
                  <a:pt x="0" y="0"/>
                </a:moveTo>
                <a:lnTo>
                  <a:pt x="1257" y="0"/>
                </a:lnTo>
                <a:lnTo>
                  <a:pt x="1257" y="297"/>
                </a:lnTo>
                <a:lnTo>
                  <a:pt x="2057" y="297"/>
                </a:lnTo>
                <a:lnTo>
                  <a:pt x="2057" y="0"/>
                </a:lnTo>
                <a:lnTo>
                  <a:pt x="3314" y="0"/>
                </a:lnTo>
                <a:lnTo>
                  <a:pt x="3314" y="297"/>
                </a:lnTo>
                <a:lnTo>
                  <a:pt x="4109" y="297"/>
                </a:lnTo>
                <a:lnTo>
                  <a:pt x="4109" y="0"/>
                </a:lnTo>
                <a:lnTo>
                  <a:pt x="5366" y="0"/>
                </a:lnTo>
                <a:lnTo>
                  <a:pt x="5366" y="297"/>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9142" name="Freeform 54">
            <a:extLst>
              <a:ext uri="{FF2B5EF4-FFF2-40B4-BE49-F238E27FC236}">
                <a16:creationId xmlns:a16="http://schemas.microsoft.com/office/drawing/2014/main" id="{1E87B214-6354-4036-B262-6B950D1B4C6E}"/>
              </a:ext>
            </a:extLst>
          </p:cNvPr>
          <p:cNvSpPr>
            <a:spLocks/>
          </p:cNvSpPr>
          <p:nvPr/>
        </p:nvSpPr>
        <p:spPr bwMode="auto">
          <a:xfrm>
            <a:off x="4643438" y="2733675"/>
            <a:ext cx="796925" cy="188913"/>
          </a:xfrm>
          <a:custGeom>
            <a:avLst/>
            <a:gdLst>
              <a:gd name="T0" fmla="*/ 0 w 1256"/>
              <a:gd name="T1" fmla="*/ 297 h 297"/>
              <a:gd name="T2" fmla="*/ 33 w 1256"/>
              <a:gd name="T3" fmla="*/ 280 h 297"/>
              <a:gd name="T4" fmla="*/ 60 w 1256"/>
              <a:gd name="T5" fmla="*/ 267 h 297"/>
              <a:gd name="T6" fmla="*/ 85 w 1256"/>
              <a:gd name="T7" fmla="*/ 252 h 297"/>
              <a:gd name="T8" fmla="*/ 108 w 1256"/>
              <a:gd name="T9" fmla="*/ 242 h 297"/>
              <a:gd name="T10" fmla="*/ 123 w 1256"/>
              <a:gd name="T11" fmla="*/ 235 h 297"/>
              <a:gd name="T12" fmla="*/ 135 w 1256"/>
              <a:gd name="T13" fmla="*/ 227 h 297"/>
              <a:gd name="T14" fmla="*/ 150 w 1256"/>
              <a:gd name="T15" fmla="*/ 225 h 297"/>
              <a:gd name="T16" fmla="*/ 160 w 1256"/>
              <a:gd name="T17" fmla="*/ 217 h 297"/>
              <a:gd name="T18" fmla="*/ 178 w 1256"/>
              <a:gd name="T19" fmla="*/ 212 h 297"/>
              <a:gd name="T20" fmla="*/ 188 w 1256"/>
              <a:gd name="T21" fmla="*/ 210 h 297"/>
              <a:gd name="T22" fmla="*/ 205 w 1256"/>
              <a:gd name="T23" fmla="*/ 202 h 297"/>
              <a:gd name="T24" fmla="*/ 225 w 1256"/>
              <a:gd name="T25" fmla="*/ 197 h 297"/>
              <a:gd name="T26" fmla="*/ 240 w 1256"/>
              <a:gd name="T27" fmla="*/ 190 h 297"/>
              <a:gd name="T28" fmla="*/ 258 w 1256"/>
              <a:gd name="T29" fmla="*/ 182 h 297"/>
              <a:gd name="T30" fmla="*/ 280 w 1256"/>
              <a:gd name="T31" fmla="*/ 175 h 297"/>
              <a:gd name="T32" fmla="*/ 295 w 1256"/>
              <a:gd name="T33" fmla="*/ 165 h 297"/>
              <a:gd name="T34" fmla="*/ 318 w 1256"/>
              <a:gd name="T35" fmla="*/ 157 h 297"/>
              <a:gd name="T36" fmla="*/ 343 w 1256"/>
              <a:gd name="T37" fmla="*/ 147 h 297"/>
              <a:gd name="T38" fmla="*/ 365 w 1256"/>
              <a:gd name="T39" fmla="*/ 140 h 297"/>
              <a:gd name="T40" fmla="*/ 393 w 1256"/>
              <a:gd name="T41" fmla="*/ 130 h 297"/>
              <a:gd name="T42" fmla="*/ 420 w 1256"/>
              <a:gd name="T43" fmla="*/ 122 h 297"/>
              <a:gd name="T44" fmla="*/ 440 w 1256"/>
              <a:gd name="T45" fmla="*/ 112 h 297"/>
              <a:gd name="T46" fmla="*/ 473 w 1256"/>
              <a:gd name="T47" fmla="*/ 105 h 297"/>
              <a:gd name="T48" fmla="*/ 500 w 1256"/>
              <a:gd name="T49" fmla="*/ 95 h 297"/>
              <a:gd name="T50" fmla="*/ 530 w 1256"/>
              <a:gd name="T51" fmla="*/ 85 h 297"/>
              <a:gd name="T52" fmla="*/ 565 w 1256"/>
              <a:gd name="T53" fmla="*/ 77 h 297"/>
              <a:gd name="T54" fmla="*/ 595 w 1256"/>
              <a:gd name="T55" fmla="*/ 67 h 297"/>
              <a:gd name="T56" fmla="*/ 633 w 1256"/>
              <a:gd name="T57" fmla="*/ 60 h 297"/>
              <a:gd name="T58" fmla="*/ 666 w 1256"/>
              <a:gd name="T59" fmla="*/ 52 h 297"/>
              <a:gd name="T60" fmla="*/ 698 w 1256"/>
              <a:gd name="T61" fmla="*/ 45 h 297"/>
              <a:gd name="T62" fmla="*/ 731 w 1256"/>
              <a:gd name="T63" fmla="*/ 42 h 297"/>
              <a:gd name="T64" fmla="*/ 758 w 1256"/>
              <a:gd name="T65" fmla="*/ 35 h 297"/>
              <a:gd name="T66" fmla="*/ 786 w 1256"/>
              <a:gd name="T67" fmla="*/ 32 h 297"/>
              <a:gd name="T68" fmla="*/ 811 w 1256"/>
              <a:gd name="T69" fmla="*/ 25 h 297"/>
              <a:gd name="T70" fmla="*/ 838 w 1256"/>
              <a:gd name="T71" fmla="*/ 22 h 297"/>
              <a:gd name="T72" fmla="*/ 861 w 1256"/>
              <a:gd name="T73" fmla="*/ 17 h 297"/>
              <a:gd name="T74" fmla="*/ 886 w 1256"/>
              <a:gd name="T75" fmla="*/ 15 h 297"/>
              <a:gd name="T76" fmla="*/ 908 w 1256"/>
              <a:gd name="T77" fmla="*/ 10 h 297"/>
              <a:gd name="T78" fmla="*/ 923 w 1256"/>
              <a:gd name="T79" fmla="*/ 10 h 297"/>
              <a:gd name="T80" fmla="*/ 941 w 1256"/>
              <a:gd name="T81" fmla="*/ 7 h 297"/>
              <a:gd name="T82" fmla="*/ 956 w 1256"/>
              <a:gd name="T83" fmla="*/ 7 h 297"/>
              <a:gd name="T84" fmla="*/ 966 w 1256"/>
              <a:gd name="T85" fmla="*/ 7 h 297"/>
              <a:gd name="T86" fmla="*/ 978 w 1256"/>
              <a:gd name="T87" fmla="*/ 7 h 297"/>
              <a:gd name="T88" fmla="*/ 993 w 1256"/>
              <a:gd name="T89" fmla="*/ 2 h 297"/>
              <a:gd name="T90" fmla="*/ 1006 w 1256"/>
              <a:gd name="T91" fmla="*/ 2 h 297"/>
              <a:gd name="T92" fmla="*/ 1021 w 1256"/>
              <a:gd name="T93" fmla="*/ 2 h 297"/>
              <a:gd name="T94" fmla="*/ 1036 w 1256"/>
              <a:gd name="T95" fmla="*/ 2 h 297"/>
              <a:gd name="T96" fmla="*/ 1058 w 1256"/>
              <a:gd name="T97" fmla="*/ 2 h 297"/>
              <a:gd name="T98" fmla="*/ 1076 w 1256"/>
              <a:gd name="T99" fmla="*/ 2 h 297"/>
              <a:gd name="T100" fmla="*/ 1096 w 1256"/>
              <a:gd name="T101" fmla="*/ 0 h 297"/>
              <a:gd name="T102" fmla="*/ 1111 w 1256"/>
              <a:gd name="T103" fmla="*/ 0 h 297"/>
              <a:gd name="T104" fmla="*/ 1133 w 1256"/>
              <a:gd name="T105" fmla="*/ 0 h 297"/>
              <a:gd name="T106" fmla="*/ 1156 w 1256"/>
              <a:gd name="T107" fmla="*/ 0 h 297"/>
              <a:gd name="T108" fmla="*/ 1181 w 1256"/>
              <a:gd name="T109" fmla="*/ 0 h 297"/>
              <a:gd name="T110" fmla="*/ 1203 w 1256"/>
              <a:gd name="T111" fmla="*/ 2 h 297"/>
              <a:gd name="T112" fmla="*/ 1231 w 1256"/>
              <a:gd name="T113" fmla="*/ 2 h 297"/>
              <a:gd name="T114" fmla="*/ 1256 w 1256"/>
              <a:gd name="T115" fmla="*/ 7 h 29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56"/>
              <a:gd name="T175" fmla="*/ 0 h 297"/>
              <a:gd name="T176" fmla="*/ 1256 w 1256"/>
              <a:gd name="T177" fmla="*/ 297 h 29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56" h="297">
                <a:moveTo>
                  <a:pt x="0" y="297"/>
                </a:moveTo>
                <a:lnTo>
                  <a:pt x="33" y="280"/>
                </a:lnTo>
                <a:lnTo>
                  <a:pt x="60" y="267"/>
                </a:lnTo>
                <a:lnTo>
                  <a:pt x="85" y="252"/>
                </a:lnTo>
                <a:lnTo>
                  <a:pt x="108" y="242"/>
                </a:lnTo>
                <a:lnTo>
                  <a:pt x="123" y="235"/>
                </a:lnTo>
                <a:lnTo>
                  <a:pt x="135" y="227"/>
                </a:lnTo>
                <a:lnTo>
                  <a:pt x="150" y="225"/>
                </a:lnTo>
                <a:lnTo>
                  <a:pt x="160" y="217"/>
                </a:lnTo>
                <a:lnTo>
                  <a:pt x="178" y="212"/>
                </a:lnTo>
                <a:lnTo>
                  <a:pt x="188" y="210"/>
                </a:lnTo>
                <a:lnTo>
                  <a:pt x="205" y="202"/>
                </a:lnTo>
                <a:lnTo>
                  <a:pt x="225" y="197"/>
                </a:lnTo>
                <a:lnTo>
                  <a:pt x="240" y="190"/>
                </a:lnTo>
                <a:lnTo>
                  <a:pt x="258" y="182"/>
                </a:lnTo>
                <a:lnTo>
                  <a:pt x="280" y="175"/>
                </a:lnTo>
                <a:lnTo>
                  <a:pt x="295" y="165"/>
                </a:lnTo>
                <a:lnTo>
                  <a:pt x="318" y="157"/>
                </a:lnTo>
                <a:lnTo>
                  <a:pt x="343" y="147"/>
                </a:lnTo>
                <a:lnTo>
                  <a:pt x="365" y="140"/>
                </a:lnTo>
                <a:lnTo>
                  <a:pt x="393" y="130"/>
                </a:lnTo>
                <a:lnTo>
                  <a:pt x="420" y="122"/>
                </a:lnTo>
                <a:lnTo>
                  <a:pt x="440" y="112"/>
                </a:lnTo>
                <a:lnTo>
                  <a:pt x="473" y="105"/>
                </a:lnTo>
                <a:lnTo>
                  <a:pt x="500" y="95"/>
                </a:lnTo>
                <a:lnTo>
                  <a:pt x="530" y="85"/>
                </a:lnTo>
                <a:lnTo>
                  <a:pt x="565" y="77"/>
                </a:lnTo>
                <a:lnTo>
                  <a:pt x="595" y="67"/>
                </a:lnTo>
                <a:lnTo>
                  <a:pt x="633" y="60"/>
                </a:lnTo>
                <a:lnTo>
                  <a:pt x="666" y="52"/>
                </a:lnTo>
                <a:lnTo>
                  <a:pt x="698" y="45"/>
                </a:lnTo>
                <a:lnTo>
                  <a:pt x="731" y="42"/>
                </a:lnTo>
                <a:lnTo>
                  <a:pt x="758" y="35"/>
                </a:lnTo>
                <a:lnTo>
                  <a:pt x="786" y="32"/>
                </a:lnTo>
                <a:lnTo>
                  <a:pt x="811" y="25"/>
                </a:lnTo>
                <a:lnTo>
                  <a:pt x="838" y="22"/>
                </a:lnTo>
                <a:lnTo>
                  <a:pt x="861" y="17"/>
                </a:lnTo>
                <a:lnTo>
                  <a:pt x="886" y="15"/>
                </a:lnTo>
                <a:lnTo>
                  <a:pt x="908" y="10"/>
                </a:lnTo>
                <a:lnTo>
                  <a:pt x="923" y="10"/>
                </a:lnTo>
                <a:lnTo>
                  <a:pt x="941" y="7"/>
                </a:lnTo>
                <a:lnTo>
                  <a:pt x="956" y="7"/>
                </a:lnTo>
                <a:lnTo>
                  <a:pt x="966" y="7"/>
                </a:lnTo>
                <a:lnTo>
                  <a:pt x="978" y="7"/>
                </a:lnTo>
                <a:lnTo>
                  <a:pt x="993" y="2"/>
                </a:lnTo>
                <a:lnTo>
                  <a:pt x="1006" y="2"/>
                </a:lnTo>
                <a:lnTo>
                  <a:pt x="1021" y="2"/>
                </a:lnTo>
                <a:lnTo>
                  <a:pt x="1036" y="2"/>
                </a:lnTo>
                <a:lnTo>
                  <a:pt x="1058" y="2"/>
                </a:lnTo>
                <a:lnTo>
                  <a:pt x="1076" y="2"/>
                </a:lnTo>
                <a:lnTo>
                  <a:pt x="1096" y="0"/>
                </a:lnTo>
                <a:lnTo>
                  <a:pt x="1111" y="0"/>
                </a:lnTo>
                <a:lnTo>
                  <a:pt x="1133" y="0"/>
                </a:lnTo>
                <a:lnTo>
                  <a:pt x="1156" y="0"/>
                </a:lnTo>
                <a:lnTo>
                  <a:pt x="1181" y="0"/>
                </a:lnTo>
                <a:lnTo>
                  <a:pt x="1203" y="2"/>
                </a:lnTo>
                <a:lnTo>
                  <a:pt x="1231" y="2"/>
                </a:lnTo>
                <a:lnTo>
                  <a:pt x="1256" y="7"/>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9143" name="Freeform 55">
            <a:extLst>
              <a:ext uri="{FF2B5EF4-FFF2-40B4-BE49-F238E27FC236}">
                <a16:creationId xmlns:a16="http://schemas.microsoft.com/office/drawing/2014/main" id="{C32CB13E-2220-41D0-B505-56BFA9B79153}"/>
              </a:ext>
            </a:extLst>
          </p:cNvPr>
          <p:cNvSpPr>
            <a:spLocks/>
          </p:cNvSpPr>
          <p:nvPr/>
        </p:nvSpPr>
        <p:spPr bwMode="auto">
          <a:xfrm>
            <a:off x="5421313" y="2738438"/>
            <a:ext cx="501650" cy="184150"/>
          </a:xfrm>
          <a:custGeom>
            <a:avLst/>
            <a:gdLst>
              <a:gd name="T0" fmla="*/ 20 w 790"/>
              <a:gd name="T1" fmla="*/ 10 h 290"/>
              <a:gd name="T2" fmla="*/ 53 w 790"/>
              <a:gd name="T3" fmla="*/ 23 h 290"/>
              <a:gd name="T4" fmla="*/ 65 w 790"/>
              <a:gd name="T5" fmla="*/ 28 h 290"/>
              <a:gd name="T6" fmla="*/ 70 w 790"/>
              <a:gd name="T7" fmla="*/ 30 h 290"/>
              <a:gd name="T8" fmla="*/ 65 w 790"/>
              <a:gd name="T9" fmla="*/ 28 h 290"/>
              <a:gd name="T10" fmla="*/ 53 w 790"/>
              <a:gd name="T11" fmla="*/ 20 h 290"/>
              <a:gd name="T12" fmla="*/ 43 w 790"/>
              <a:gd name="T13" fmla="*/ 13 h 290"/>
              <a:gd name="T14" fmla="*/ 25 w 790"/>
              <a:gd name="T15" fmla="*/ 5 h 290"/>
              <a:gd name="T16" fmla="*/ 10 w 790"/>
              <a:gd name="T17" fmla="*/ 0 h 290"/>
              <a:gd name="T18" fmla="*/ 10 w 790"/>
              <a:gd name="T19" fmla="*/ 0 h 290"/>
              <a:gd name="T20" fmla="*/ 20 w 790"/>
              <a:gd name="T21" fmla="*/ 5 h 290"/>
              <a:gd name="T22" fmla="*/ 43 w 790"/>
              <a:gd name="T23" fmla="*/ 20 h 290"/>
              <a:gd name="T24" fmla="*/ 70 w 790"/>
              <a:gd name="T25" fmla="*/ 38 h 290"/>
              <a:gd name="T26" fmla="*/ 100 w 790"/>
              <a:gd name="T27" fmla="*/ 55 h 290"/>
              <a:gd name="T28" fmla="*/ 135 w 790"/>
              <a:gd name="T29" fmla="*/ 73 h 290"/>
              <a:gd name="T30" fmla="*/ 183 w 790"/>
              <a:gd name="T31" fmla="*/ 100 h 290"/>
              <a:gd name="T32" fmla="*/ 230 w 790"/>
              <a:gd name="T33" fmla="*/ 125 h 290"/>
              <a:gd name="T34" fmla="*/ 263 w 790"/>
              <a:gd name="T35" fmla="*/ 143 h 290"/>
              <a:gd name="T36" fmla="*/ 285 w 790"/>
              <a:gd name="T37" fmla="*/ 150 h 290"/>
              <a:gd name="T38" fmla="*/ 300 w 790"/>
              <a:gd name="T39" fmla="*/ 153 h 290"/>
              <a:gd name="T40" fmla="*/ 310 w 790"/>
              <a:gd name="T41" fmla="*/ 160 h 290"/>
              <a:gd name="T42" fmla="*/ 338 w 790"/>
              <a:gd name="T43" fmla="*/ 168 h 290"/>
              <a:gd name="T44" fmla="*/ 350 w 790"/>
              <a:gd name="T45" fmla="*/ 175 h 290"/>
              <a:gd name="T46" fmla="*/ 360 w 790"/>
              <a:gd name="T47" fmla="*/ 178 h 290"/>
              <a:gd name="T48" fmla="*/ 370 w 790"/>
              <a:gd name="T49" fmla="*/ 185 h 290"/>
              <a:gd name="T50" fmla="*/ 380 w 790"/>
              <a:gd name="T51" fmla="*/ 188 h 290"/>
              <a:gd name="T52" fmla="*/ 390 w 790"/>
              <a:gd name="T53" fmla="*/ 190 h 290"/>
              <a:gd name="T54" fmla="*/ 398 w 790"/>
              <a:gd name="T55" fmla="*/ 195 h 290"/>
              <a:gd name="T56" fmla="*/ 403 w 790"/>
              <a:gd name="T57" fmla="*/ 198 h 290"/>
              <a:gd name="T58" fmla="*/ 413 w 790"/>
              <a:gd name="T59" fmla="*/ 198 h 290"/>
              <a:gd name="T60" fmla="*/ 430 w 790"/>
              <a:gd name="T61" fmla="*/ 205 h 290"/>
              <a:gd name="T62" fmla="*/ 473 w 790"/>
              <a:gd name="T63" fmla="*/ 220 h 290"/>
              <a:gd name="T64" fmla="*/ 515 w 790"/>
              <a:gd name="T65" fmla="*/ 233 h 290"/>
              <a:gd name="T66" fmla="*/ 563 w 790"/>
              <a:gd name="T67" fmla="*/ 245 h 290"/>
              <a:gd name="T68" fmla="*/ 605 w 790"/>
              <a:gd name="T69" fmla="*/ 255 h 290"/>
              <a:gd name="T70" fmla="*/ 645 w 790"/>
              <a:gd name="T71" fmla="*/ 265 h 290"/>
              <a:gd name="T72" fmla="*/ 675 w 790"/>
              <a:gd name="T73" fmla="*/ 268 h 290"/>
              <a:gd name="T74" fmla="*/ 708 w 790"/>
              <a:gd name="T75" fmla="*/ 275 h 290"/>
              <a:gd name="T76" fmla="*/ 730 w 790"/>
              <a:gd name="T77" fmla="*/ 283 h 290"/>
              <a:gd name="T78" fmla="*/ 758 w 790"/>
              <a:gd name="T79" fmla="*/ 285 h 290"/>
              <a:gd name="T80" fmla="*/ 773 w 790"/>
              <a:gd name="T81" fmla="*/ 290 h 290"/>
              <a:gd name="T82" fmla="*/ 785 w 790"/>
              <a:gd name="T83" fmla="*/ 290 h 290"/>
              <a:gd name="T84" fmla="*/ 790 w 790"/>
              <a:gd name="T85" fmla="*/ 290 h 290"/>
              <a:gd name="T86" fmla="*/ 790 w 790"/>
              <a:gd name="T87" fmla="*/ 290 h 290"/>
              <a:gd name="T88" fmla="*/ 773 w 790"/>
              <a:gd name="T89" fmla="*/ 290 h 2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90"/>
              <a:gd name="T136" fmla="*/ 0 h 290"/>
              <a:gd name="T137" fmla="*/ 790 w 790"/>
              <a:gd name="T138" fmla="*/ 290 h 2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90" h="290">
                <a:moveTo>
                  <a:pt x="0" y="0"/>
                </a:moveTo>
                <a:lnTo>
                  <a:pt x="20" y="10"/>
                </a:lnTo>
                <a:lnTo>
                  <a:pt x="38" y="15"/>
                </a:lnTo>
                <a:lnTo>
                  <a:pt x="53" y="23"/>
                </a:lnTo>
                <a:lnTo>
                  <a:pt x="60" y="28"/>
                </a:lnTo>
                <a:lnTo>
                  <a:pt x="65" y="28"/>
                </a:lnTo>
                <a:lnTo>
                  <a:pt x="70" y="30"/>
                </a:lnTo>
                <a:lnTo>
                  <a:pt x="70" y="28"/>
                </a:lnTo>
                <a:lnTo>
                  <a:pt x="65" y="28"/>
                </a:lnTo>
                <a:lnTo>
                  <a:pt x="60" y="23"/>
                </a:lnTo>
                <a:lnTo>
                  <a:pt x="53" y="20"/>
                </a:lnTo>
                <a:lnTo>
                  <a:pt x="48" y="15"/>
                </a:lnTo>
                <a:lnTo>
                  <a:pt x="43" y="13"/>
                </a:lnTo>
                <a:lnTo>
                  <a:pt x="33" y="10"/>
                </a:lnTo>
                <a:lnTo>
                  <a:pt x="25" y="5"/>
                </a:lnTo>
                <a:lnTo>
                  <a:pt x="15" y="3"/>
                </a:lnTo>
                <a:lnTo>
                  <a:pt x="10" y="0"/>
                </a:lnTo>
                <a:lnTo>
                  <a:pt x="15" y="3"/>
                </a:lnTo>
                <a:lnTo>
                  <a:pt x="20" y="5"/>
                </a:lnTo>
                <a:lnTo>
                  <a:pt x="33" y="13"/>
                </a:lnTo>
                <a:lnTo>
                  <a:pt x="43" y="20"/>
                </a:lnTo>
                <a:lnTo>
                  <a:pt x="60" y="28"/>
                </a:lnTo>
                <a:lnTo>
                  <a:pt x="70" y="38"/>
                </a:lnTo>
                <a:lnTo>
                  <a:pt x="85" y="45"/>
                </a:lnTo>
                <a:lnTo>
                  <a:pt x="100" y="55"/>
                </a:lnTo>
                <a:lnTo>
                  <a:pt x="118" y="63"/>
                </a:lnTo>
                <a:lnTo>
                  <a:pt x="135" y="73"/>
                </a:lnTo>
                <a:lnTo>
                  <a:pt x="150" y="80"/>
                </a:lnTo>
                <a:lnTo>
                  <a:pt x="183" y="100"/>
                </a:lnTo>
                <a:lnTo>
                  <a:pt x="210" y="115"/>
                </a:lnTo>
                <a:lnTo>
                  <a:pt x="230" y="125"/>
                </a:lnTo>
                <a:lnTo>
                  <a:pt x="245" y="135"/>
                </a:lnTo>
                <a:lnTo>
                  <a:pt x="263" y="143"/>
                </a:lnTo>
                <a:lnTo>
                  <a:pt x="273" y="145"/>
                </a:lnTo>
                <a:lnTo>
                  <a:pt x="285" y="150"/>
                </a:lnTo>
                <a:lnTo>
                  <a:pt x="290" y="153"/>
                </a:lnTo>
                <a:lnTo>
                  <a:pt x="300" y="153"/>
                </a:lnTo>
                <a:lnTo>
                  <a:pt x="305" y="155"/>
                </a:lnTo>
                <a:lnTo>
                  <a:pt x="310" y="160"/>
                </a:lnTo>
                <a:lnTo>
                  <a:pt x="323" y="163"/>
                </a:lnTo>
                <a:lnTo>
                  <a:pt x="338" y="168"/>
                </a:lnTo>
                <a:lnTo>
                  <a:pt x="343" y="170"/>
                </a:lnTo>
                <a:lnTo>
                  <a:pt x="350" y="175"/>
                </a:lnTo>
                <a:lnTo>
                  <a:pt x="355" y="175"/>
                </a:lnTo>
                <a:lnTo>
                  <a:pt x="360" y="178"/>
                </a:lnTo>
                <a:lnTo>
                  <a:pt x="365" y="180"/>
                </a:lnTo>
                <a:lnTo>
                  <a:pt x="370" y="185"/>
                </a:lnTo>
                <a:lnTo>
                  <a:pt x="375" y="185"/>
                </a:lnTo>
                <a:lnTo>
                  <a:pt x="380" y="188"/>
                </a:lnTo>
                <a:lnTo>
                  <a:pt x="385" y="190"/>
                </a:lnTo>
                <a:lnTo>
                  <a:pt x="390" y="190"/>
                </a:lnTo>
                <a:lnTo>
                  <a:pt x="398" y="195"/>
                </a:lnTo>
                <a:lnTo>
                  <a:pt x="403" y="195"/>
                </a:lnTo>
                <a:lnTo>
                  <a:pt x="403" y="198"/>
                </a:lnTo>
                <a:lnTo>
                  <a:pt x="408" y="198"/>
                </a:lnTo>
                <a:lnTo>
                  <a:pt x="413" y="198"/>
                </a:lnTo>
                <a:lnTo>
                  <a:pt x="413" y="203"/>
                </a:lnTo>
                <a:lnTo>
                  <a:pt x="430" y="205"/>
                </a:lnTo>
                <a:lnTo>
                  <a:pt x="450" y="213"/>
                </a:lnTo>
                <a:lnTo>
                  <a:pt x="473" y="220"/>
                </a:lnTo>
                <a:lnTo>
                  <a:pt x="495" y="225"/>
                </a:lnTo>
                <a:lnTo>
                  <a:pt x="515" y="233"/>
                </a:lnTo>
                <a:lnTo>
                  <a:pt x="543" y="240"/>
                </a:lnTo>
                <a:lnTo>
                  <a:pt x="563" y="245"/>
                </a:lnTo>
                <a:lnTo>
                  <a:pt x="585" y="250"/>
                </a:lnTo>
                <a:lnTo>
                  <a:pt x="605" y="255"/>
                </a:lnTo>
                <a:lnTo>
                  <a:pt x="628" y="260"/>
                </a:lnTo>
                <a:lnTo>
                  <a:pt x="645" y="265"/>
                </a:lnTo>
                <a:lnTo>
                  <a:pt x="660" y="268"/>
                </a:lnTo>
                <a:lnTo>
                  <a:pt x="675" y="268"/>
                </a:lnTo>
                <a:lnTo>
                  <a:pt x="693" y="273"/>
                </a:lnTo>
                <a:lnTo>
                  <a:pt x="708" y="275"/>
                </a:lnTo>
                <a:lnTo>
                  <a:pt x="720" y="280"/>
                </a:lnTo>
                <a:lnTo>
                  <a:pt x="730" y="283"/>
                </a:lnTo>
                <a:lnTo>
                  <a:pt x="745" y="283"/>
                </a:lnTo>
                <a:lnTo>
                  <a:pt x="758" y="285"/>
                </a:lnTo>
                <a:lnTo>
                  <a:pt x="763" y="285"/>
                </a:lnTo>
                <a:lnTo>
                  <a:pt x="773" y="290"/>
                </a:lnTo>
                <a:lnTo>
                  <a:pt x="785" y="290"/>
                </a:lnTo>
                <a:lnTo>
                  <a:pt x="790" y="290"/>
                </a:lnTo>
                <a:lnTo>
                  <a:pt x="785" y="290"/>
                </a:lnTo>
                <a:lnTo>
                  <a:pt x="773" y="290"/>
                </a:lnTo>
              </a:path>
            </a:pathLst>
          </a:custGeom>
          <a:noFill/>
          <a:ln w="2730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8" name="Group 62">
            <a:extLst>
              <a:ext uri="{FF2B5EF4-FFF2-40B4-BE49-F238E27FC236}">
                <a16:creationId xmlns:a16="http://schemas.microsoft.com/office/drawing/2014/main" id="{1AFA6869-D62C-4378-8100-0EB5ECD64F59}"/>
              </a:ext>
            </a:extLst>
          </p:cNvPr>
          <p:cNvGrpSpPr>
            <a:grpSpLocks/>
          </p:cNvGrpSpPr>
          <p:nvPr/>
        </p:nvGrpSpPr>
        <p:grpSpPr bwMode="auto">
          <a:xfrm>
            <a:off x="4648200" y="1835150"/>
            <a:ext cx="1296988" cy="547688"/>
            <a:chOff x="1858" y="2034"/>
            <a:chExt cx="2042" cy="860"/>
          </a:xfrm>
        </p:grpSpPr>
        <p:sp>
          <p:nvSpPr>
            <p:cNvPr id="30828" name="Rectangle 63">
              <a:extLst>
                <a:ext uri="{FF2B5EF4-FFF2-40B4-BE49-F238E27FC236}">
                  <a16:creationId xmlns:a16="http://schemas.microsoft.com/office/drawing/2014/main" id="{50B934EE-39F6-4D0E-94B9-F860D625675F}"/>
                </a:ext>
              </a:extLst>
            </p:cNvPr>
            <p:cNvSpPr>
              <a:spLocks noChangeArrowheads="1"/>
            </p:cNvSpPr>
            <p:nvPr/>
          </p:nvSpPr>
          <p:spPr bwMode="auto">
            <a:xfrm>
              <a:off x="2503" y="2034"/>
              <a:ext cx="132" cy="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200" i="1">
                  <a:solidFill>
                    <a:srgbClr val="000000"/>
                  </a:solidFill>
                  <a:latin typeface="Times New Roman" panose="02020603050405020304" pitchFamily="18" charset="0"/>
                </a:rPr>
                <a:t>T</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30829" name="Line 64">
              <a:extLst>
                <a:ext uri="{FF2B5EF4-FFF2-40B4-BE49-F238E27FC236}">
                  <a16:creationId xmlns:a16="http://schemas.microsoft.com/office/drawing/2014/main" id="{13752ABD-2197-464F-AA22-6279B09A4159}"/>
                </a:ext>
              </a:extLst>
            </p:cNvPr>
            <p:cNvSpPr>
              <a:spLocks noChangeShapeType="1"/>
            </p:cNvSpPr>
            <p:nvPr/>
          </p:nvSpPr>
          <p:spPr bwMode="auto">
            <a:xfrm>
              <a:off x="1858" y="2361"/>
              <a:ext cx="2042"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65">
            <a:extLst>
              <a:ext uri="{FF2B5EF4-FFF2-40B4-BE49-F238E27FC236}">
                <a16:creationId xmlns:a16="http://schemas.microsoft.com/office/drawing/2014/main" id="{857FC400-0916-48DB-9073-2178371FEE5B}"/>
              </a:ext>
            </a:extLst>
          </p:cNvPr>
          <p:cNvGrpSpPr>
            <a:grpSpLocks/>
          </p:cNvGrpSpPr>
          <p:nvPr/>
        </p:nvGrpSpPr>
        <p:grpSpPr bwMode="auto">
          <a:xfrm>
            <a:off x="4648200" y="2362200"/>
            <a:ext cx="1296988" cy="587375"/>
            <a:chOff x="1858" y="3060"/>
            <a:chExt cx="2042" cy="926"/>
          </a:xfrm>
        </p:grpSpPr>
        <p:grpSp>
          <p:nvGrpSpPr>
            <p:cNvPr id="30823" name="Group 66">
              <a:extLst>
                <a:ext uri="{FF2B5EF4-FFF2-40B4-BE49-F238E27FC236}">
                  <a16:creationId xmlns:a16="http://schemas.microsoft.com/office/drawing/2014/main" id="{B6E68933-7709-40D5-98FF-44AAE6A0FEB3}"/>
                </a:ext>
              </a:extLst>
            </p:cNvPr>
            <p:cNvGrpSpPr>
              <a:grpSpLocks/>
            </p:cNvGrpSpPr>
            <p:nvPr/>
          </p:nvGrpSpPr>
          <p:grpSpPr bwMode="auto">
            <a:xfrm>
              <a:off x="1858" y="3132"/>
              <a:ext cx="2042" cy="0"/>
              <a:chOff x="1858" y="3132"/>
              <a:chExt cx="2042" cy="0"/>
            </a:xfrm>
          </p:grpSpPr>
          <p:sp>
            <p:nvSpPr>
              <p:cNvPr id="30826" name="Line 67">
                <a:extLst>
                  <a:ext uri="{FF2B5EF4-FFF2-40B4-BE49-F238E27FC236}">
                    <a16:creationId xmlns:a16="http://schemas.microsoft.com/office/drawing/2014/main" id="{BFEAA23E-8465-42BE-9E94-3F42006B95AB}"/>
                  </a:ext>
                </a:extLst>
              </p:cNvPr>
              <p:cNvSpPr>
                <a:spLocks noChangeShapeType="1"/>
              </p:cNvSpPr>
              <p:nvPr/>
            </p:nvSpPr>
            <p:spPr bwMode="auto">
              <a:xfrm>
                <a:off x="1858" y="3132"/>
                <a:ext cx="1222"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827" name="Line 68">
                <a:extLst>
                  <a:ext uri="{FF2B5EF4-FFF2-40B4-BE49-F238E27FC236}">
                    <a16:creationId xmlns:a16="http://schemas.microsoft.com/office/drawing/2014/main" id="{69C33983-918A-4526-815E-06C09FC2D24B}"/>
                  </a:ext>
                </a:extLst>
              </p:cNvPr>
              <p:cNvSpPr>
                <a:spLocks noChangeShapeType="1"/>
              </p:cNvSpPr>
              <p:nvPr/>
            </p:nvSpPr>
            <p:spPr bwMode="auto">
              <a:xfrm>
                <a:off x="3064" y="3132"/>
                <a:ext cx="836"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0824" name="Rectangle 69">
              <a:extLst>
                <a:ext uri="{FF2B5EF4-FFF2-40B4-BE49-F238E27FC236}">
                  <a16:creationId xmlns:a16="http://schemas.microsoft.com/office/drawing/2014/main" id="{8DD56DB2-FC7B-4493-B346-5D558755AFA4}"/>
                </a:ext>
              </a:extLst>
            </p:cNvPr>
            <p:cNvSpPr>
              <a:spLocks noChangeArrowheads="1"/>
            </p:cNvSpPr>
            <p:nvPr/>
          </p:nvSpPr>
          <p:spPr bwMode="auto">
            <a:xfrm>
              <a:off x="2223" y="3060"/>
              <a:ext cx="257" cy="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t</a:t>
              </a:r>
              <a:r>
                <a:rPr lang="en-US" altLang="zh-CN" sz="1400" baseline="-30000">
                  <a:solidFill>
                    <a:srgbClr val="000000"/>
                  </a:solidFill>
                  <a:latin typeface="Times New Roman" panose="02020603050405020304" pitchFamily="18" charset="0"/>
                </a:rPr>
                <a:t>on</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30825" name="Rectangle 70">
              <a:extLst>
                <a:ext uri="{FF2B5EF4-FFF2-40B4-BE49-F238E27FC236}">
                  <a16:creationId xmlns:a16="http://schemas.microsoft.com/office/drawing/2014/main" id="{D11D2555-091C-4658-9CFF-8CC6A3B0BEFB}"/>
                </a:ext>
              </a:extLst>
            </p:cNvPr>
            <p:cNvSpPr>
              <a:spLocks noChangeArrowheads="1"/>
            </p:cNvSpPr>
            <p:nvPr/>
          </p:nvSpPr>
          <p:spPr bwMode="auto">
            <a:xfrm>
              <a:off x="3193" y="3075"/>
              <a:ext cx="287" cy="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t</a:t>
              </a:r>
              <a:r>
                <a:rPr lang="en-US" altLang="zh-CN" sz="1400" baseline="-30000">
                  <a:solidFill>
                    <a:srgbClr val="000000"/>
                  </a:solidFill>
                  <a:latin typeface="Times New Roman" panose="02020603050405020304" pitchFamily="18" charset="0"/>
                </a:rPr>
                <a:t>off</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21" name="Group 71">
            <a:extLst>
              <a:ext uri="{FF2B5EF4-FFF2-40B4-BE49-F238E27FC236}">
                <a16:creationId xmlns:a16="http://schemas.microsoft.com/office/drawing/2014/main" id="{7EDE786B-6E2F-4D6F-A768-7496814CA96F}"/>
              </a:ext>
            </a:extLst>
          </p:cNvPr>
          <p:cNvGrpSpPr>
            <a:grpSpLocks/>
          </p:cNvGrpSpPr>
          <p:nvPr/>
        </p:nvGrpSpPr>
        <p:grpSpPr bwMode="auto">
          <a:xfrm>
            <a:off x="5940425" y="2722563"/>
            <a:ext cx="2117725" cy="200025"/>
            <a:chOff x="3892" y="3936"/>
            <a:chExt cx="3334" cy="315"/>
          </a:xfrm>
        </p:grpSpPr>
        <p:grpSp>
          <p:nvGrpSpPr>
            <p:cNvPr id="30819" name="Group 72">
              <a:extLst>
                <a:ext uri="{FF2B5EF4-FFF2-40B4-BE49-F238E27FC236}">
                  <a16:creationId xmlns:a16="http://schemas.microsoft.com/office/drawing/2014/main" id="{C0956342-D1AA-48E2-A50F-C2DC101F551E}"/>
                </a:ext>
              </a:extLst>
            </p:cNvPr>
            <p:cNvGrpSpPr>
              <a:grpSpLocks/>
            </p:cNvGrpSpPr>
            <p:nvPr/>
          </p:nvGrpSpPr>
          <p:grpSpPr bwMode="auto">
            <a:xfrm>
              <a:off x="3892" y="3936"/>
              <a:ext cx="2014" cy="297"/>
              <a:chOff x="3876" y="3921"/>
              <a:chExt cx="2014" cy="297"/>
            </a:xfrm>
          </p:grpSpPr>
          <p:sp>
            <p:nvSpPr>
              <p:cNvPr id="30821" name="Freeform 73">
                <a:extLst>
                  <a:ext uri="{FF2B5EF4-FFF2-40B4-BE49-F238E27FC236}">
                    <a16:creationId xmlns:a16="http://schemas.microsoft.com/office/drawing/2014/main" id="{19D44D37-C586-4569-8B82-21620FE7C0B8}"/>
                  </a:ext>
                </a:extLst>
              </p:cNvPr>
              <p:cNvSpPr>
                <a:spLocks/>
              </p:cNvSpPr>
              <p:nvPr/>
            </p:nvSpPr>
            <p:spPr bwMode="auto">
              <a:xfrm>
                <a:off x="3876" y="3921"/>
                <a:ext cx="1256" cy="297"/>
              </a:xfrm>
              <a:custGeom>
                <a:avLst/>
                <a:gdLst>
                  <a:gd name="T0" fmla="*/ 0 w 1256"/>
                  <a:gd name="T1" fmla="*/ 297 h 297"/>
                  <a:gd name="T2" fmla="*/ 32 w 1256"/>
                  <a:gd name="T3" fmla="*/ 280 h 297"/>
                  <a:gd name="T4" fmla="*/ 59 w 1256"/>
                  <a:gd name="T5" fmla="*/ 266 h 297"/>
                  <a:gd name="T6" fmla="*/ 86 w 1256"/>
                  <a:gd name="T7" fmla="*/ 252 h 297"/>
                  <a:gd name="T8" fmla="*/ 107 w 1256"/>
                  <a:gd name="T9" fmla="*/ 241 h 297"/>
                  <a:gd name="T10" fmla="*/ 123 w 1256"/>
                  <a:gd name="T11" fmla="*/ 234 h 297"/>
                  <a:gd name="T12" fmla="*/ 134 w 1256"/>
                  <a:gd name="T13" fmla="*/ 227 h 297"/>
                  <a:gd name="T14" fmla="*/ 150 w 1256"/>
                  <a:gd name="T15" fmla="*/ 224 h 297"/>
                  <a:gd name="T16" fmla="*/ 161 w 1256"/>
                  <a:gd name="T17" fmla="*/ 217 h 297"/>
                  <a:gd name="T18" fmla="*/ 177 w 1256"/>
                  <a:gd name="T19" fmla="*/ 213 h 297"/>
                  <a:gd name="T20" fmla="*/ 188 w 1256"/>
                  <a:gd name="T21" fmla="*/ 210 h 297"/>
                  <a:gd name="T22" fmla="*/ 204 w 1256"/>
                  <a:gd name="T23" fmla="*/ 203 h 297"/>
                  <a:gd name="T24" fmla="*/ 225 w 1256"/>
                  <a:gd name="T25" fmla="*/ 196 h 297"/>
                  <a:gd name="T26" fmla="*/ 241 w 1256"/>
                  <a:gd name="T27" fmla="*/ 189 h 297"/>
                  <a:gd name="T28" fmla="*/ 257 w 1256"/>
                  <a:gd name="T29" fmla="*/ 182 h 297"/>
                  <a:gd name="T30" fmla="*/ 279 w 1256"/>
                  <a:gd name="T31" fmla="*/ 175 h 297"/>
                  <a:gd name="T32" fmla="*/ 295 w 1256"/>
                  <a:gd name="T33" fmla="*/ 164 h 297"/>
                  <a:gd name="T34" fmla="*/ 317 w 1256"/>
                  <a:gd name="T35" fmla="*/ 157 h 297"/>
                  <a:gd name="T36" fmla="*/ 343 w 1256"/>
                  <a:gd name="T37" fmla="*/ 147 h 297"/>
                  <a:gd name="T38" fmla="*/ 365 w 1256"/>
                  <a:gd name="T39" fmla="*/ 140 h 297"/>
                  <a:gd name="T40" fmla="*/ 392 w 1256"/>
                  <a:gd name="T41" fmla="*/ 129 h 297"/>
                  <a:gd name="T42" fmla="*/ 419 w 1256"/>
                  <a:gd name="T43" fmla="*/ 122 h 297"/>
                  <a:gd name="T44" fmla="*/ 440 w 1256"/>
                  <a:gd name="T45" fmla="*/ 112 h 297"/>
                  <a:gd name="T46" fmla="*/ 472 w 1256"/>
                  <a:gd name="T47" fmla="*/ 105 h 297"/>
                  <a:gd name="T48" fmla="*/ 499 w 1256"/>
                  <a:gd name="T49" fmla="*/ 94 h 297"/>
                  <a:gd name="T50" fmla="*/ 531 w 1256"/>
                  <a:gd name="T51" fmla="*/ 84 h 297"/>
                  <a:gd name="T52" fmla="*/ 564 w 1256"/>
                  <a:gd name="T53" fmla="*/ 77 h 297"/>
                  <a:gd name="T54" fmla="*/ 596 w 1256"/>
                  <a:gd name="T55" fmla="*/ 66 h 297"/>
                  <a:gd name="T56" fmla="*/ 633 w 1256"/>
                  <a:gd name="T57" fmla="*/ 59 h 297"/>
                  <a:gd name="T58" fmla="*/ 666 w 1256"/>
                  <a:gd name="T59" fmla="*/ 52 h 297"/>
                  <a:gd name="T60" fmla="*/ 698 w 1256"/>
                  <a:gd name="T61" fmla="*/ 45 h 297"/>
                  <a:gd name="T62" fmla="*/ 730 w 1256"/>
                  <a:gd name="T63" fmla="*/ 42 h 297"/>
                  <a:gd name="T64" fmla="*/ 757 w 1256"/>
                  <a:gd name="T65" fmla="*/ 35 h 297"/>
                  <a:gd name="T66" fmla="*/ 784 w 1256"/>
                  <a:gd name="T67" fmla="*/ 31 h 297"/>
                  <a:gd name="T68" fmla="*/ 811 w 1256"/>
                  <a:gd name="T69" fmla="*/ 24 h 297"/>
                  <a:gd name="T70" fmla="*/ 838 w 1256"/>
                  <a:gd name="T71" fmla="*/ 21 h 297"/>
                  <a:gd name="T72" fmla="*/ 859 w 1256"/>
                  <a:gd name="T73" fmla="*/ 17 h 297"/>
                  <a:gd name="T74" fmla="*/ 886 w 1256"/>
                  <a:gd name="T75" fmla="*/ 14 h 297"/>
                  <a:gd name="T76" fmla="*/ 907 w 1256"/>
                  <a:gd name="T77" fmla="*/ 10 h 297"/>
                  <a:gd name="T78" fmla="*/ 923 w 1256"/>
                  <a:gd name="T79" fmla="*/ 10 h 297"/>
                  <a:gd name="T80" fmla="*/ 940 w 1256"/>
                  <a:gd name="T81" fmla="*/ 7 h 297"/>
                  <a:gd name="T82" fmla="*/ 956 w 1256"/>
                  <a:gd name="T83" fmla="*/ 7 h 297"/>
                  <a:gd name="T84" fmla="*/ 966 w 1256"/>
                  <a:gd name="T85" fmla="*/ 7 h 297"/>
                  <a:gd name="T86" fmla="*/ 977 w 1256"/>
                  <a:gd name="T87" fmla="*/ 7 h 297"/>
                  <a:gd name="T88" fmla="*/ 993 w 1256"/>
                  <a:gd name="T89" fmla="*/ 3 h 297"/>
                  <a:gd name="T90" fmla="*/ 1004 w 1256"/>
                  <a:gd name="T91" fmla="*/ 3 h 297"/>
                  <a:gd name="T92" fmla="*/ 1020 w 1256"/>
                  <a:gd name="T93" fmla="*/ 3 h 297"/>
                  <a:gd name="T94" fmla="*/ 1036 w 1256"/>
                  <a:gd name="T95" fmla="*/ 3 h 297"/>
                  <a:gd name="T96" fmla="*/ 1058 w 1256"/>
                  <a:gd name="T97" fmla="*/ 3 h 297"/>
                  <a:gd name="T98" fmla="*/ 1074 w 1256"/>
                  <a:gd name="T99" fmla="*/ 3 h 297"/>
                  <a:gd name="T100" fmla="*/ 1095 w 1256"/>
                  <a:gd name="T101" fmla="*/ 0 h 297"/>
                  <a:gd name="T102" fmla="*/ 1111 w 1256"/>
                  <a:gd name="T103" fmla="*/ 0 h 297"/>
                  <a:gd name="T104" fmla="*/ 1133 w 1256"/>
                  <a:gd name="T105" fmla="*/ 0 h 297"/>
                  <a:gd name="T106" fmla="*/ 1154 w 1256"/>
                  <a:gd name="T107" fmla="*/ 0 h 297"/>
                  <a:gd name="T108" fmla="*/ 1181 w 1256"/>
                  <a:gd name="T109" fmla="*/ 0 h 297"/>
                  <a:gd name="T110" fmla="*/ 1203 w 1256"/>
                  <a:gd name="T111" fmla="*/ 3 h 297"/>
                  <a:gd name="T112" fmla="*/ 1230 w 1256"/>
                  <a:gd name="T113" fmla="*/ 3 h 297"/>
                  <a:gd name="T114" fmla="*/ 1256 w 1256"/>
                  <a:gd name="T115" fmla="*/ 7 h 29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56"/>
                  <a:gd name="T175" fmla="*/ 0 h 297"/>
                  <a:gd name="T176" fmla="*/ 1256 w 1256"/>
                  <a:gd name="T177" fmla="*/ 297 h 29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56" h="297">
                    <a:moveTo>
                      <a:pt x="0" y="297"/>
                    </a:moveTo>
                    <a:lnTo>
                      <a:pt x="32" y="280"/>
                    </a:lnTo>
                    <a:lnTo>
                      <a:pt x="59" y="266"/>
                    </a:lnTo>
                    <a:lnTo>
                      <a:pt x="86" y="252"/>
                    </a:lnTo>
                    <a:lnTo>
                      <a:pt x="107" y="241"/>
                    </a:lnTo>
                    <a:lnTo>
                      <a:pt x="123" y="234"/>
                    </a:lnTo>
                    <a:lnTo>
                      <a:pt x="134" y="227"/>
                    </a:lnTo>
                    <a:lnTo>
                      <a:pt x="150" y="224"/>
                    </a:lnTo>
                    <a:lnTo>
                      <a:pt x="161" y="217"/>
                    </a:lnTo>
                    <a:lnTo>
                      <a:pt x="177" y="213"/>
                    </a:lnTo>
                    <a:lnTo>
                      <a:pt x="188" y="210"/>
                    </a:lnTo>
                    <a:lnTo>
                      <a:pt x="204" y="203"/>
                    </a:lnTo>
                    <a:lnTo>
                      <a:pt x="225" y="196"/>
                    </a:lnTo>
                    <a:lnTo>
                      <a:pt x="241" y="189"/>
                    </a:lnTo>
                    <a:lnTo>
                      <a:pt x="257" y="182"/>
                    </a:lnTo>
                    <a:lnTo>
                      <a:pt x="279" y="175"/>
                    </a:lnTo>
                    <a:lnTo>
                      <a:pt x="295" y="164"/>
                    </a:lnTo>
                    <a:lnTo>
                      <a:pt x="317" y="157"/>
                    </a:lnTo>
                    <a:lnTo>
                      <a:pt x="343" y="147"/>
                    </a:lnTo>
                    <a:lnTo>
                      <a:pt x="365" y="140"/>
                    </a:lnTo>
                    <a:lnTo>
                      <a:pt x="392" y="129"/>
                    </a:lnTo>
                    <a:lnTo>
                      <a:pt x="419" y="122"/>
                    </a:lnTo>
                    <a:lnTo>
                      <a:pt x="440" y="112"/>
                    </a:lnTo>
                    <a:lnTo>
                      <a:pt x="472" y="105"/>
                    </a:lnTo>
                    <a:lnTo>
                      <a:pt x="499" y="94"/>
                    </a:lnTo>
                    <a:lnTo>
                      <a:pt x="531" y="84"/>
                    </a:lnTo>
                    <a:lnTo>
                      <a:pt x="564" y="77"/>
                    </a:lnTo>
                    <a:lnTo>
                      <a:pt x="596" y="66"/>
                    </a:lnTo>
                    <a:lnTo>
                      <a:pt x="633" y="59"/>
                    </a:lnTo>
                    <a:lnTo>
                      <a:pt x="666" y="52"/>
                    </a:lnTo>
                    <a:lnTo>
                      <a:pt x="698" y="45"/>
                    </a:lnTo>
                    <a:lnTo>
                      <a:pt x="730" y="42"/>
                    </a:lnTo>
                    <a:lnTo>
                      <a:pt x="757" y="35"/>
                    </a:lnTo>
                    <a:lnTo>
                      <a:pt x="784" y="31"/>
                    </a:lnTo>
                    <a:lnTo>
                      <a:pt x="811" y="24"/>
                    </a:lnTo>
                    <a:lnTo>
                      <a:pt x="838" y="21"/>
                    </a:lnTo>
                    <a:lnTo>
                      <a:pt x="859" y="17"/>
                    </a:lnTo>
                    <a:lnTo>
                      <a:pt x="886" y="14"/>
                    </a:lnTo>
                    <a:lnTo>
                      <a:pt x="907" y="10"/>
                    </a:lnTo>
                    <a:lnTo>
                      <a:pt x="923" y="10"/>
                    </a:lnTo>
                    <a:lnTo>
                      <a:pt x="940" y="7"/>
                    </a:lnTo>
                    <a:lnTo>
                      <a:pt x="956" y="7"/>
                    </a:lnTo>
                    <a:lnTo>
                      <a:pt x="966" y="7"/>
                    </a:lnTo>
                    <a:lnTo>
                      <a:pt x="977" y="7"/>
                    </a:lnTo>
                    <a:lnTo>
                      <a:pt x="993" y="3"/>
                    </a:lnTo>
                    <a:lnTo>
                      <a:pt x="1004" y="3"/>
                    </a:lnTo>
                    <a:lnTo>
                      <a:pt x="1020" y="3"/>
                    </a:lnTo>
                    <a:lnTo>
                      <a:pt x="1036" y="3"/>
                    </a:lnTo>
                    <a:lnTo>
                      <a:pt x="1058" y="3"/>
                    </a:lnTo>
                    <a:lnTo>
                      <a:pt x="1074" y="3"/>
                    </a:lnTo>
                    <a:lnTo>
                      <a:pt x="1095" y="0"/>
                    </a:lnTo>
                    <a:lnTo>
                      <a:pt x="1111" y="0"/>
                    </a:lnTo>
                    <a:lnTo>
                      <a:pt x="1133" y="0"/>
                    </a:lnTo>
                    <a:lnTo>
                      <a:pt x="1154" y="0"/>
                    </a:lnTo>
                    <a:lnTo>
                      <a:pt x="1181" y="0"/>
                    </a:lnTo>
                    <a:lnTo>
                      <a:pt x="1203" y="3"/>
                    </a:lnTo>
                    <a:lnTo>
                      <a:pt x="1230" y="3"/>
                    </a:lnTo>
                    <a:lnTo>
                      <a:pt x="1256" y="7"/>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822" name="Freeform 74">
                <a:extLst>
                  <a:ext uri="{FF2B5EF4-FFF2-40B4-BE49-F238E27FC236}">
                    <a16:creationId xmlns:a16="http://schemas.microsoft.com/office/drawing/2014/main" id="{B2E76D5D-CE9B-417C-BEC9-D2E47D5A44BD}"/>
                  </a:ext>
                </a:extLst>
              </p:cNvPr>
              <p:cNvSpPr>
                <a:spLocks/>
              </p:cNvSpPr>
              <p:nvPr/>
            </p:nvSpPr>
            <p:spPr bwMode="auto">
              <a:xfrm>
                <a:off x="5100" y="3927"/>
                <a:ext cx="790" cy="290"/>
              </a:xfrm>
              <a:custGeom>
                <a:avLst/>
                <a:gdLst>
                  <a:gd name="T0" fmla="*/ 22 w 790"/>
                  <a:gd name="T1" fmla="*/ 10 h 290"/>
                  <a:gd name="T2" fmla="*/ 54 w 790"/>
                  <a:gd name="T3" fmla="*/ 24 h 290"/>
                  <a:gd name="T4" fmla="*/ 65 w 790"/>
                  <a:gd name="T5" fmla="*/ 28 h 290"/>
                  <a:gd name="T6" fmla="*/ 70 w 790"/>
                  <a:gd name="T7" fmla="*/ 31 h 290"/>
                  <a:gd name="T8" fmla="*/ 65 w 790"/>
                  <a:gd name="T9" fmla="*/ 28 h 290"/>
                  <a:gd name="T10" fmla="*/ 54 w 790"/>
                  <a:gd name="T11" fmla="*/ 21 h 290"/>
                  <a:gd name="T12" fmla="*/ 43 w 790"/>
                  <a:gd name="T13" fmla="*/ 14 h 290"/>
                  <a:gd name="T14" fmla="*/ 27 w 790"/>
                  <a:gd name="T15" fmla="*/ 7 h 290"/>
                  <a:gd name="T16" fmla="*/ 11 w 790"/>
                  <a:gd name="T17" fmla="*/ 0 h 290"/>
                  <a:gd name="T18" fmla="*/ 11 w 790"/>
                  <a:gd name="T19" fmla="*/ 0 h 290"/>
                  <a:gd name="T20" fmla="*/ 22 w 790"/>
                  <a:gd name="T21" fmla="*/ 7 h 290"/>
                  <a:gd name="T22" fmla="*/ 43 w 790"/>
                  <a:gd name="T23" fmla="*/ 21 h 290"/>
                  <a:gd name="T24" fmla="*/ 70 w 790"/>
                  <a:gd name="T25" fmla="*/ 38 h 290"/>
                  <a:gd name="T26" fmla="*/ 102 w 790"/>
                  <a:gd name="T27" fmla="*/ 56 h 290"/>
                  <a:gd name="T28" fmla="*/ 135 w 790"/>
                  <a:gd name="T29" fmla="*/ 73 h 290"/>
                  <a:gd name="T30" fmla="*/ 183 w 790"/>
                  <a:gd name="T31" fmla="*/ 101 h 290"/>
                  <a:gd name="T32" fmla="*/ 231 w 790"/>
                  <a:gd name="T33" fmla="*/ 126 h 290"/>
                  <a:gd name="T34" fmla="*/ 264 w 790"/>
                  <a:gd name="T35" fmla="*/ 143 h 290"/>
                  <a:gd name="T36" fmla="*/ 285 w 790"/>
                  <a:gd name="T37" fmla="*/ 150 h 290"/>
                  <a:gd name="T38" fmla="*/ 301 w 790"/>
                  <a:gd name="T39" fmla="*/ 154 h 290"/>
                  <a:gd name="T40" fmla="*/ 312 w 790"/>
                  <a:gd name="T41" fmla="*/ 161 h 290"/>
                  <a:gd name="T42" fmla="*/ 339 w 790"/>
                  <a:gd name="T43" fmla="*/ 168 h 290"/>
                  <a:gd name="T44" fmla="*/ 350 w 790"/>
                  <a:gd name="T45" fmla="*/ 175 h 290"/>
                  <a:gd name="T46" fmla="*/ 360 w 790"/>
                  <a:gd name="T47" fmla="*/ 178 h 290"/>
                  <a:gd name="T48" fmla="*/ 371 w 790"/>
                  <a:gd name="T49" fmla="*/ 185 h 290"/>
                  <a:gd name="T50" fmla="*/ 382 w 790"/>
                  <a:gd name="T51" fmla="*/ 189 h 290"/>
                  <a:gd name="T52" fmla="*/ 392 w 790"/>
                  <a:gd name="T53" fmla="*/ 192 h 290"/>
                  <a:gd name="T54" fmla="*/ 398 w 790"/>
                  <a:gd name="T55" fmla="*/ 196 h 290"/>
                  <a:gd name="T56" fmla="*/ 403 w 790"/>
                  <a:gd name="T57" fmla="*/ 199 h 290"/>
                  <a:gd name="T58" fmla="*/ 414 w 790"/>
                  <a:gd name="T59" fmla="*/ 199 h 290"/>
                  <a:gd name="T60" fmla="*/ 430 w 790"/>
                  <a:gd name="T61" fmla="*/ 206 h 290"/>
                  <a:gd name="T62" fmla="*/ 473 w 790"/>
                  <a:gd name="T63" fmla="*/ 220 h 290"/>
                  <a:gd name="T64" fmla="*/ 516 w 790"/>
                  <a:gd name="T65" fmla="*/ 234 h 290"/>
                  <a:gd name="T66" fmla="*/ 564 w 790"/>
                  <a:gd name="T67" fmla="*/ 245 h 290"/>
                  <a:gd name="T68" fmla="*/ 607 w 790"/>
                  <a:gd name="T69" fmla="*/ 255 h 290"/>
                  <a:gd name="T70" fmla="*/ 645 w 790"/>
                  <a:gd name="T71" fmla="*/ 266 h 290"/>
                  <a:gd name="T72" fmla="*/ 677 w 790"/>
                  <a:gd name="T73" fmla="*/ 269 h 290"/>
                  <a:gd name="T74" fmla="*/ 709 w 790"/>
                  <a:gd name="T75" fmla="*/ 276 h 290"/>
                  <a:gd name="T76" fmla="*/ 731 w 790"/>
                  <a:gd name="T77" fmla="*/ 283 h 290"/>
                  <a:gd name="T78" fmla="*/ 758 w 790"/>
                  <a:gd name="T79" fmla="*/ 287 h 290"/>
                  <a:gd name="T80" fmla="*/ 774 w 790"/>
                  <a:gd name="T81" fmla="*/ 290 h 290"/>
                  <a:gd name="T82" fmla="*/ 785 w 790"/>
                  <a:gd name="T83" fmla="*/ 290 h 290"/>
                  <a:gd name="T84" fmla="*/ 790 w 790"/>
                  <a:gd name="T85" fmla="*/ 290 h 290"/>
                  <a:gd name="T86" fmla="*/ 790 w 790"/>
                  <a:gd name="T87" fmla="*/ 290 h 290"/>
                  <a:gd name="T88" fmla="*/ 774 w 790"/>
                  <a:gd name="T89" fmla="*/ 290 h 2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90"/>
                  <a:gd name="T136" fmla="*/ 0 h 290"/>
                  <a:gd name="T137" fmla="*/ 790 w 790"/>
                  <a:gd name="T138" fmla="*/ 290 h 2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90" h="290">
                    <a:moveTo>
                      <a:pt x="0" y="0"/>
                    </a:moveTo>
                    <a:lnTo>
                      <a:pt x="22" y="10"/>
                    </a:lnTo>
                    <a:lnTo>
                      <a:pt x="38" y="17"/>
                    </a:lnTo>
                    <a:lnTo>
                      <a:pt x="54" y="24"/>
                    </a:lnTo>
                    <a:lnTo>
                      <a:pt x="60" y="28"/>
                    </a:lnTo>
                    <a:lnTo>
                      <a:pt x="65" y="28"/>
                    </a:lnTo>
                    <a:lnTo>
                      <a:pt x="70" y="31"/>
                    </a:lnTo>
                    <a:lnTo>
                      <a:pt x="70" y="28"/>
                    </a:lnTo>
                    <a:lnTo>
                      <a:pt x="65" y="28"/>
                    </a:lnTo>
                    <a:lnTo>
                      <a:pt x="60" y="24"/>
                    </a:lnTo>
                    <a:lnTo>
                      <a:pt x="54" y="21"/>
                    </a:lnTo>
                    <a:lnTo>
                      <a:pt x="49" y="17"/>
                    </a:lnTo>
                    <a:lnTo>
                      <a:pt x="43" y="14"/>
                    </a:lnTo>
                    <a:lnTo>
                      <a:pt x="33" y="10"/>
                    </a:lnTo>
                    <a:lnTo>
                      <a:pt x="27" y="7"/>
                    </a:lnTo>
                    <a:lnTo>
                      <a:pt x="17" y="3"/>
                    </a:lnTo>
                    <a:lnTo>
                      <a:pt x="11" y="0"/>
                    </a:lnTo>
                    <a:lnTo>
                      <a:pt x="17" y="3"/>
                    </a:lnTo>
                    <a:lnTo>
                      <a:pt x="22" y="7"/>
                    </a:lnTo>
                    <a:lnTo>
                      <a:pt x="33" y="14"/>
                    </a:lnTo>
                    <a:lnTo>
                      <a:pt x="43" y="21"/>
                    </a:lnTo>
                    <a:lnTo>
                      <a:pt x="60" y="28"/>
                    </a:lnTo>
                    <a:lnTo>
                      <a:pt x="70" y="38"/>
                    </a:lnTo>
                    <a:lnTo>
                      <a:pt x="86" y="45"/>
                    </a:lnTo>
                    <a:lnTo>
                      <a:pt x="102" y="56"/>
                    </a:lnTo>
                    <a:lnTo>
                      <a:pt x="119" y="63"/>
                    </a:lnTo>
                    <a:lnTo>
                      <a:pt x="135" y="73"/>
                    </a:lnTo>
                    <a:lnTo>
                      <a:pt x="151" y="80"/>
                    </a:lnTo>
                    <a:lnTo>
                      <a:pt x="183" y="101"/>
                    </a:lnTo>
                    <a:lnTo>
                      <a:pt x="210" y="115"/>
                    </a:lnTo>
                    <a:lnTo>
                      <a:pt x="231" y="126"/>
                    </a:lnTo>
                    <a:lnTo>
                      <a:pt x="247" y="136"/>
                    </a:lnTo>
                    <a:lnTo>
                      <a:pt x="264" y="143"/>
                    </a:lnTo>
                    <a:lnTo>
                      <a:pt x="274" y="147"/>
                    </a:lnTo>
                    <a:lnTo>
                      <a:pt x="285" y="150"/>
                    </a:lnTo>
                    <a:lnTo>
                      <a:pt x="290" y="154"/>
                    </a:lnTo>
                    <a:lnTo>
                      <a:pt x="301" y="154"/>
                    </a:lnTo>
                    <a:lnTo>
                      <a:pt x="307" y="157"/>
                    </a:lnTo>
                    <a:lnTo>
                      <a:pt x="312" y="161"/>
                    </a:lnTo>
                    <a:lnTo>
                      <a:pt x="323" y="164"/>
                    </a:lnTo>
                    <a:lnTo>
                      <a:pt x="339" y="168"/>
                    </a:lnTo>
                    <a:lnTo>
                      <a:pt x="344" y="171"/>
                    </a:lnTo>
                    <a:lnTo>
                      <a:pt x="350" y="175"/>
                    </a:lnTo>
                    <a:lnTo>
                      <a:pt x="355" y="175"/>
                    </a:lnTo>
                    <a:lnTo>
                      <a:pt x="360" y="178"/>
                    </a:lnTo>
                    <a:lnTo>
                      <a:pt x="366" y="182"/>
                    </a:lnTo>
                    <a:lnTo>
                      <a:pt x="371" y="185"/>
                    </a:lnTo>
                    <a:lnTo>
                      <a:pt x="376" y="185"/>
                    </a:lnTo>
                    <a:lnTo>
                      <a:pt x="382" y="189"/>
                    </a:lnTo>
                    <a:lnTo>
                      <a:pt x="387" y="192"/>
                    </a:lnTo>
                    <a:lnTo>
                      <a:pt x="392" y="192"/>
                    </a:lnTo>
                    <a:lnTo>
                      <a:pt x="398" y="196"/>
                    </a:lnTo>
                    <a:lnTo>
                      <a:pt x="403" y="196"/>
                    </a:lnTo>
                    <a:lnTo>
                      <a:pt x="403" y="199"/>
                    </a:lnTo>
                    <a:lnTo>
                      <a:pt x="409" y="199"/>
                    </a:lnTo>
                    <a:lnTo>
                      <a:pt x="414" y="199"/>
                    </a:lnTo>
                    <a:lnTo>
                      <a:pt x="414" y="203"/>
                    </a:lnTo>
                    <a:lnTo>
                      <a:pt x="430" y="206"/>
                    </a:lnTo>
                    <a:lnTo>
                      <a:pt x="452" y="213"/>
                    </a:lnTo>
                    <a:lnTo>
                      <a:pt x="473" y="220"/>
                    </a:lnTo>
                    <a:lnTo>
                      <a:pt x="495" y="227"/>
                    </a:lnTo>
                    <a:lnTo>
                      <a:pt x="516" y="234"/>
                    </a:lnTo>
                    <a:lnTo>
                      <a:pt x="543" y="241"/>
                    </a:lnTo>
                    <a:lnTo>
                      <a:pt x="564" y="245"/>
                    </a:lnTo>
                    <a:lnTo>
                      <a:pt x="586" y="252"/>
                    </a:lnTo>
                    <a:lnTo>
                      <a:pt x="607" y="255"/>
                    </a:lnTo>
                    <a:lnTo>
                      <a:pt x="629" y="262"/>
                    </a:lnTo>
                    <a:lnTo>
                      <a:pt x="645" y="266"/>
                    </a:lnTo>
                    <a:lnTo>
                      <a:pt x="661" y="269"/>
                    </a:lnTo>
                    <a:lnTo>
                      <a:pt x="677" y="269"/>
                    </a:lnTo>
                    <a:lnTo>
                      <a:pt x="693" y="273"/>
                    </a:lnTo>
                    <a:lnTo>
                      <a:pt x="709" y="276"/>
                    </a:lnTo>
                    <a:lnTo>
                      <a:pt x="720" y="280"/>
                    </a:lnTo>
                    <a:lnTo>
                      <a:pt x="731" y="283"/>
                    </a:lnTo>
                    <a:lnTo>
                      <a:pt x="747" y="283"/>
                    </a:lnTo>
                    <a:lnTo>
                      <a:pt x="758" y="287"/>
                    </a:lnTo>
                    <a:lnTo>
                      <a:pt x="763" y="287"/>
                    </a:lnTo>
                    <a:lnTo>
                      <a:pt x="774" y="290"/>
                    </a:lnTo>
                    <a:lnTo>
                      <a:pt x="785" y="290"/>
                    </a:lnTo>
                    <a:lnTo>
                      <a:pt x="790" y="290"/>
                    </a:lnTo>
                    <a:lnTo>
                      <a:pt x="785" y="290"/>
                    </a:lnTo>
                    <a:lnTo>
                      <a:pt x="774" y="290"/>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0820" name="Freeform 75">
              <a:extLst>
                <a:ext uri="{FF2B5EF4-FFF2-40B4-BE49-F238E27FC236}">
                  <a16:creationId xmlns:a16="http://schemas.microsoft.com/office/drawing/2014/main" id="{914A47F3-AE0C-4B62-9FCA-CECB3FD8B984}"/>
                </a:ext>
              </a:extLst>
            </p:cNvPr>
            <p:cNvSpPr>
              <a:spLocks/>
            </p:cNvSpPr>
            <p:nvPr/>
          </p:nvSpPr>
          <p:spPr bwMode="auto">
            <a:xfrm>
              <a:off x="5970" y="3954"/>
              <a:ext cx="1256" cy="297"/>
            </a:xfrm>
            <a:custGeom>
              <a:avLst/>
              <a:gdLst>
                <a:gd name="T0" fmla="*/ 0 w 1256"/>
                <a:gd name="T1" fmla="*/ 297 h 297"/>
                <a:gd name="T2" fmla="*/ 32 w 1256"/>
                <a:gd name="T3" fmla="*/ 280 h 297"/>
                <a:gd name="T4" fmla="*/ 59 w 1256"/>
                <a:gd name="T5" fmla="*/ 266 h 297"/>
                <a:gd name="T6" fmla="*/ 86 w 1256"/>
                <a:gd name="T7" fmla="*/ 252 h 297"/>
                <a:gd name="T8" fmla="*/ 107 w 1256"/>
                <a:gd name="T9" fmla="*/ 241 h 297"/>
                <a:gd name="T10" fmla="*/ 123 w 1256"/>
                <a:gd name="T11" fmla="*/ 234 h 297"/>
                <a:gd name="T12" fmla="*/ 134 w 1256"/>
                <a:gd name="T13" fmla="*/ 227 h 297"/>
                <a:gd name="T14" fmla="*/ 150 w 1256"/>
                <a:gd name="T15" fmla="*/ 224 h 297"/>
                <a:gd name="T16" fmla="*/ 161 w 1256"/>
                <a:gd name="T17" fmla="*/ 217 h 297"/>
                <a:gd name="T18" fmla="*/ 177 w 1256"/>
                <a:gd name="T19" fmla="*/ 213 h 297"/>
                <a:gd name="T20" fmla="*/ 188 w 1256"/>
                <a:gd name="T21" fmla="*/ 210 h 297"/>
                <a:gd name="T22" fmla="*/ 204 w 1256"/>
                <a:gd name="T23" fmla="*/ 203 h 297"/>
                <a:gd name="T24" fmla="*/ 225 w 1256"/>
                <a:gd name="T25" fmla="*/ 196 h 297"/>
                <a:gd name="T26" fmla="*/ 241 w 1256"/>
                <a:gd name="T27" fmla="*/ 189 h 297"/>
                <a:gd name="T28" fmla="*/ 257 w 1256"/>
                <a:gd name="T29" fmla="*/ 182 h 297"/>
                <a:gd name="T30" fmla="*/ 279 w 1256"/>
                <a:gd name="T31" fmla="*/ 175 h 297"/>
                <a:gd name="T32" fmla="*/ 295 w 1256"/>
                <a:gd name="T33" fmla="*/ 164 h 297"/>
                <a:gd name="T34" fmla="*/ 317 w 1256"/>
                <a:gd name="T35" fmla="*/ 157 h 297"/>
                <a:gd name="T36" fmla="*/ 343 w 1256"/>
                <a:gd name="T37" fmla="*/ 147 h 297"/>
                <a:gd name="T38" fmla="*/ 365 w 1256"/>
                <a:gd name="T39" fmla="*/ 140 h 297"/>
                <a:gd name="T40" fmla="*/ 392 w 1256"/>
                <a:gd name="T41" fmla="*/ 129 h 297"/>
                <a:gd name="T42" fmla="*/ 419 w 1256"/>
                <a:gd name="T43" fmla="*/ 122 h 297"/>
                <a:gd name="T44" fmla="*/ 440 w 1256"/>
                <a:gd name="T45" fmla="*/ 112 h 297"/>
                <a:gd name="T46" fmla="*/ 472 w 1256"/>
                <a:gd name="T47" fmla="*/ 105 h 297"/>
                <a:gd name="T48" fmla="*/ 499 w 1256"/>
                <a:gd name="T49" fmla="*/ 94 h 297"/>
                <a:gd name="T50" fmla="*/ 531 w 1256"/>
                <a:gd name="T51" fmla="*/ 84 h 297"/>
                <a:gd name="T52" fmla="*/ 564 w 1256"/>
                <a:gd name="T53" fmla="*/ 77 h 297"/>
                <a:gd name="T54" fmla="*/ 596 w 1256"/>
                <a:gd name="T55" fmla="*/ 66 h 297"/>
                <a:gd name="T56" fmla="*/ 633 w 1256"/>
                <a:gd name="T57" fmla="*/ 59 h 297"/>
                <a:gd name="T58" fmla="*/ 666 w 1256"/>
                <a:gd name="T59" fmla="*/ 52 h 297"/>
                <a:gd name="T60" fmla="*/ 698 w 1256"/>
                <a:gd name="T61" fmla="*/ 45 h 297"/>
                <a:gd name="T62" fmla="*/ 730 w 1256"/>
                <a:gd name="T63" fmla="*/ 42 h 297"/>
                <a:gd name="T64" fmla="*/ 757 w 1256"/>
                <a:gd name="T65" fmla="*/ 35 h 297"/>
                <a:gd name="T66" fmla="*/ 784 w 1256"/>
                <a:gd name="T67" fmla="*/ 31 h 297"/>
                <a:gd name="T68" fmla="*/ 811 w 1256"/>
                <a:gd name="T69" fmla="*/ 24 h 297"/>
                <a:gd name="T70" fmla="*/ 838 w 1256"/>
                <a:gd name="T71" fmla="*/ 21 h 297"/>
                <a:gd name="T72" fmla="*/ 859 w 1256"/>
                <a:gd name="T73" fmla="*/ 17 h 297"/>
                <a:gd name="T74" fmla="*/ 886 w 1256"/>
                <a:gd name="T75" fmla="*/ 14 h 297"/>
                <a:gd name="T76" fmla="*/ 907 w 1256"/>
                <a:gd name="T77" fmla="*/ 10 h 297"/>
                <a:gd name="T78" fmla="*/ 923 w 1256"/>
                <a:gd name="T79" fmla="*/ 10 h 297"/>
                <a:gd name="T80" fmla="*/ 940 w 1256"/>
                <a:gd name="T81" fmla="*/ 7 h 297"/>
                <a:gd name="T82" fmla="*/ 956 w 1256"/>
                <a:gd name="T83" fmla="*/ 7 h 297"/>
                <a:gd name="T84" fmla="*/ 966 w 1256"/>
                <a:gd name="T85" fmla="*/ 7 h 297"/>
                <a:gd name="T86" fmla="*/ 977 w 1256"/>
                <a:gd name="T87" fmla="*/ 7 h 297"/>
                <a:gd name="T88" fmla="*/ 993 w 1256"/>
                <a:gd name="T89" fmla="*/ 3 h 297"/>
                <a:gd name="T90" fmla="*/ 1004 w 1256"/>
                <a:gd name="T91" fmla="*/ 3 h 297"/>
                <a:gd name="T92" fmla="*/ 1020 w 1256"/>
                <a:gd name="T93" fmla="*/ 3 h 297"/>
                <a:gd name="T94" fmla="*/ 1036 w 1256"/>
                <a:gd name="T95" fmla="*/ 3 h 297"/>
                <a:gd name="T96" fmla="*/ 1058 w 1256"/>
                <a:gd name="T97" fmla="*/ 3 h 297"/>
                <a:gd name="T98" fmla="*/ 1074 w 1256"/>
                <a:gd name="T99" fmla="*/ 3 h 297"/>
                <a:gd name="T100" fmla="*/ 1095 w 1256"/>
                <a:gd name="T101" fmla="*/ 0 h 297"/>
                <a:gd name="T102" fmla="*/ 1111 w 1256"/>
                <a:gd name="T103" fmla="*/ 0 h 297"/>
                <a:gd name="T104" fmla="*/ 1133 w 1256"/>
                <a:gd name="T105" fmla="*/ 0 h 297"/>
                <a:gd name="T106" fmla="*/ 1154 w 1256"/>
                <a:gd name="T107" fmla="*/ 0 h 297"/>
                <a:gd name="T108" fmla="*/ 1181 w 1256"/>
                <a:gd name="T109" fmla="*/ 0 h 297"/>
                <a:gd name="T110" fmla="*/ 1203 w 1256"/>
                <a:gd name="T111" fmla="*/ 3 h 297"/>
                <a:gd name="T112" fmla="*/ 1230 w 1256"/>
                <a:gd name="T113" fmla="*/ 3 h 297"/>
                <a:gd name="T114" fmla="*/ 1256 w 1256"/>
                <a:gd name="T115" fmla="*/ 7 h 29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56"/>
                <a:gd name="T175" fmla="*/ 0 h 297"/>
                <a:gd name="T176" fmla="*/ 1256 w 1256"/>
                <a:gd name="T177" fmla="*/ 297 h 29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56" h="297">
                  <a:moveTo>
                    <a:pt x="0" y="297"/>
                  </a:moveTo>
                  <a:lnTo>
                    <a:pt x="32" y="280"/>
                  </a:lnTo>
                  <a:lnTo>
                    <a:pt x="59" y="266"/>
                  </a:lnTo>
                  <a:lnTo>
                    <a:pt x="86" y="252"/>
                  </a:lnTo>
                  <a:lnTo>
                    <a:pt x="107" y="241"/>
                  </a:lnTo>
                  <a:lnTo>
                    <a:pt x="123" y="234"/>
                  </a:lnTo>
                  <a:lnTo>
                    <a:pt x="134" y="227"/>
                  </a:lnTo>
                  <a:lnTo>
                    <a:pt x="150" y="224"/>
                  </a:lnTo>
                  <a:lnTo>
                    <a:pt x="161" y="217"/>
                  </a:lnTo>
                  <a:lnTo>
                    <a:pt x="177" y="213"/>
                  </a:lnTo>
                  <a:lnTo>
                    <a:pt x="188" y="210"/>
                  </a:lnTo>
                  <a:lnTo>
                    <a:pt x="204" y="203"/>
                  </a:lnTo>
                  <a:lnTo>
                    <a:pt x="225" y="196"/>
                  </a:lnTo>
                  <a:lnTo>
                    <a:pt x="241" y="189"/>
                  </a:lnTo>
                  <a:lnTo>
                    <a:pt x="257" y="182"/>
                  </a:lnTo>
                  <a:lnTo>
                    <a:pt x="279" y="175"/>
                  </a:lnTo>
                  <a:lnTo>
                    <a:pt x="295" y="164"/>
                  </a:lnTo>
                  <a:lnTo>
                    <a:pt x="317" y="157"/>
                  </a:lnTo>
                  <a:lnTo>
                    <a:pt x="343" y="147"/>
                  </a:lnTo>
                  <a:lnTo>
                    <a:pt x="365" y="140"/>
                  </a:lnTo>
                  <a:lnTo>
                    <a:pt x="392" y="129"/>
                  </a:lnTo>
                  <a:lnTo>
                    <a:pt x="419" y="122"/>
                  </a:lnTo>
                  <a:lnTo>
                    <a:pt x="440" y="112"/>
                  </a:lnTo>
                  <a:lnTo>
                    <a:pt x="472" y="105"/>
                  </a:lnTo>
                  <a:lnTo>
                    <a:pt x="499" y="94"/>
                  </a:lnTo>
                  <a:lnTo>
                    <a:pt x="531" y="84"/>
                  </a:lnTo>
                  <a:lnTo>
                    <a:pt x="564" y="77"/>
                  </a:lnTo>
                  <a:lnTo>
                    <a:pt x="596" y="66"/>
                  </a:lnTo>
                  <a:lnTo>
                    <a:pt x="633" y="59"/>
                  </a:lnTo>
                  <a:lnTo>
                    <a:pt x="666" y="52"/>
                  </a:lnTo>
                  <a:lnTo>
                    <a:pt x="698" y="45"/>
                  </a:lnTo>
                  <a:lnTo>
                    <a:pt x="730" y="42"/>
                  </a:lnTo>
                  <a:lnTo>
                    <a:pt x="757" y="35"/>
                  </a:lnTo>
                  <a:lnTo>
                    <a:pt x="784" y="31"/>
                  </a:lnTo>
                  <a:lnTo>
                    <a:pt x="811" y="24"/>
                  </a:lnTo>
                  <a:lnTo>
                    <a:pt x="838" y="21"/>
                  </a:lnTo>
                  <a:lnTo>
                    <a:pt x="859" y="17"/>
                  </a:lnTo>
                  <a:lnTo>
                    <a:pt x="886" y="14"/>
                  </a:lnTo>
                  <a:lnTo>
                    <a:pt x="907" y="10"/>
                  </a:lnTo>
                  <a:lnTo>
                    <a:pt x="923" y="10"/>
                  </a:lnTo>
                  <a:lnTo>
                    <a:pt x="940" y="7"/>
                  </a:lnTo>
                  <a:lnTo>
                    <a:pt x="956" y="7"/>
                  </a:lnTo>
                  <a:lnTo>
                    <a:pt x="966" y="7"/>
                  </a:lnTo>
                  <a:lnTo>
                    <a:pt x="977" y="7"/>
                  </a:lnTo>
                  <a:lnTo>
                    <a:pt x="993" y="3"/>
                  </a:lnTo>
                  <a:lnTo>
                    <a:pt x="1004" y="3"/>
                  </a:lnTo>
                  <a:lnTo>
                    <a:pt x="1020" y="3"/>
                  </a:lnTo>
                  <a:lnTo>
                    <a:pt x="1036" y="3"/>
                  </a:lnTo>
                  <a:lnTo>
                    <a:pt x="1058" y="3"/>
                  </a:lnTo>
                  <a:lnTo>
                    <a:pt x="1074" y="3"/>
                  </a:lnTo>
                  <a:lnTo>
                    <a:pt x="1095" y="0"/>
                  </a:lnTo>
                  <a:lnTo>
                    <a:pt x="1111" y="0"/>
                  </a:lnTo>
                  <a:lnTo>
                    <a:pt x="1133" y="0"/>
                  </a:lnTo>
                  <a:lnTo>
                    <a:pt x="1154" y="0"/>
                  </a:lnTo>
                  <a:lnTo>
                    <a:pt x="1181" y="0"/>
                  </a:lnTo>
                  <a:lnTo>
                    <a:pt x="1203" y="3"/>
                  </a:lnTo>
                  <a:lnTo>
                    <a:pt x="1230" y="3"/>
                  </a:lnTo>
                  <a:lnTo>
                    <a:pt x="1256" y="7"/>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23" name="Group 155">
            <a:extLst>
              <a:ext uri="{FF2B5EF4-FFF2-40B4-BE49-F238E27FC236}">
                <a16:creationId xmlns:a16="http://schemas.microsoft.com/office/drawing/2014/main" id="{EEAAD9D5-2BB3-4FBB-8606-8A4F433ADA02}"/>
              </a:ext>
            </a:extLst>
          </p:cNvPr>
          <p:cNvGrpSpPr>
            <a:grpSpLocks/>
          </p:cNvGrpSpPr>
          <p:nvPr/>
        </p:nvGrpSpPr>
        <p:grpSpPr bwMode="auto">
          <a:xfrm>
            <a:off x="4572000" y="1785938"/>
            <a:ext cx="4210050" cy="3844925"/>
            <a:chOff x="2880" y="1125"/>
            <a:chExt cx="2652" cy="2422"/>
          </a:xfrm>
        </p:grpSpPr>
        <p:grpSp>
          <p:nvGrpSpPr>
            <p:cNvPr id="30808" name="Group 56">
              <a:extLst>
                <a:ext uri="{FF2B5EF4-FFF2-40B4-BE49-F238E27FC236}">
                  <a16:creationId xmlns:a16="http://schemas.microsoft.com/office/drawing/2014/main" id="{05150D48-3C30-4575-8BE3-144BAC2945BF}"/>
                </a:ext>
              </a:extLst>
            </p:cNvPr>
            <p:cNvGrpSpPr>
              <a:grpSpLocks/>
            </p:cNvGrpSpPr>
            <p:nvPr/>
          </p:nvGrpSpPr>
          <p:grpSpPr bwMode="auto">
            <a:xfrm>
              <a:off x="3417" y="1177"/>
              <a:ext cx="1649" cy="2370"/>
              <a:chOff x="3080" y="2160"/>
              <a:chExt cx="4122" cy="5991"/>
            </a:xfrm>
          </p:grpSpPr>
          <p:sp>
            <p:nvSpPr>
              <p:cNvPr id="30814" name="Line 57">
                <a:extLst>
                  <a:ext uri="{FF2B5EF4-FFF2-40B4-BE49-F238E27FC236}">
                    <a16:creationId xmlns:a16="http://schemas.microsoft.com/office/drawing/2014/main" id="{94365E54-CE24-45A7-9F53-1E94B05F7A5A}"/>
                  </a:ext>
                </a:extLst>
              </p:cNvPr>
              <p:cNvSpPr>
                <a:spLocks noChangeShapeType="1"/>
              </p:cNvSpPr>
              <p:nvPr/>
            </p:nvSpPr>
            <p:spPr bwMode="auto">
              <a:xfrm>
                <a:off x="3080" y="2160"/>
                <a:ext cx="0" cy="594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15" name="Line 58">
                <a:extLst>
                  <a:ext uri="{FF2B5EF4-FFF2-40B4-BE49-F238E27FC236}">
                    <a16:creationId xmlns:a16="http://schemas.microsoft.com/office/drawing/2014/main" id="{65304749-7911-4548-A555-2182C3B8E1A0}"/>
                  </a:ext>
                </a:extLst>
              </p:cNvPr>
              <p:cNvSpPr>
                <a:spLocks noChangeShapeType="1"/>
              </p:cNvSpPr>
              <p:nvPr/>
            </p:nvSpPr>
            <p:spPr bwMode="auto">
              <a:xfrm>
                <a:off x="3884" y="2196"/>
                <a:ext cx="0" cy="59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16" name="Line 59">
                <a:extLst>
                  <a:ext uri="{FF2B5EF4-FFF2-40B4-BE49-F238E27FC236}">
                    <a16:creationId xmlns:a16="http://schemas.microsoft.com/office/drawing/2014/main" id="{2CC2E775-59D1-4B6B-89AD-63C416C1D0F6}"/>
                  </a:ext>
                </a:extLst>
              </p:cNvPr>
              <p:cNvSpPr>
                <a:spLocks noChangeShapeType="1"/>
              </p:cNvSpPr>
              <p:nvPr/>
            </p:nvSpPr>
            <p:spPr bwMode="auto">
              <a:xfrm>
                <a:off x="5158" y="2160"/>
                <a:ext cx="0" cy="594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17" name="Line 60">
                <a:extLst>
                  <a:ext uri="{FF2B5EF4-FFF2-40B4-BE49-F238E27FC236}">
                    <a16:creationId xmlns:a16="http://schemas.microsoft.com/office/drawing/2014/main" id="{D3F4256A-63FD-4A35-8690-B55292F9B5FE}"/>
                  </a:ext>
                </a:extLst>
              </p:cNvPr>
              <p:cNvSpPr>
                <a:spLocks noChangeShapeType="1"/>
              </p:cNvSpPr>
              <p:nvPr/>
            </p:nvSpPr>
            <p:spPr bwMode="auto">
              <a:xfrm>
                <a:off x="5962" y="2208"/>
                <a:ext cx="0" cy="59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18" name="Line 61">
                <a:extLst>
                  <a:ext uri="{FF2B5EF4-FFF2-40B4-BE49-F238E27FC236}">
                    <a16:creationId xmlns:a16="http://schemas.microsoft.com/office/drawing/2014/main" id="{66E6512A-65C8-41BD-8227-4C2C783A9E04}"/>
                  </a:ext>
                </a:extLst>
              </p:cNvPr>
              <p:cNvSpPr>
                <a:spLocks noChangeShapeType="1"/>
              </p:cNvSpPr>
              <p:nvPr/>
            </p:nvSpPr>
            <p:spPr bwMode="auto">
              <a:xfrm>
                <a:off x="7202" y="2175"/>
                <a:ext cx="0" cy="594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09" name="Group 82">
              <a:extLst>
                <a:ext uri="{FF2B5EF4-FFF2-40B4-BE49-F238E27FC236}">
                  <a16:creationId xmlns:a16="http://schemas.microsoft.com/office/drawing/2014/main" id="{742AD04A-60AD-4FD9-B36B-51C03C8AF8DE}"/>
                </a:ext>
              </a:extLst>
            </p:cNvPr>
            <p:cNvGrpSpPr>
              <a:grpSpLocks/>
            </p:cNvGrpSpPr>
            <p:nvPr/>
          </p:nvGrpSpPr>
          <p:grpSpPr bwMode="auto">
            <a:xfrm>
              <a:off x="2880" y="1125"/>
              <a:ext cx="2652" cy="651"/>
              <a:chOff x="1726" y="2127"/>
              <a:chExt cx="6630" cy="1629"/>
            </a:xfrm>
          </p:grpSpPr>
          <p:grpSp>
            <p:nvGrpSpPr>
              <p:cNvPr id="30810" name="Group 83">
                <a:extLst>
                  <a:ext uri="{FF2B5EF4-FFF2-40B4-BE49-F238E27FC236}">
                    <a16:creationId xmlns:a16="http://schemas.microsoft.com/office/drawing/2014/main" id="{38A0FFC9-8774-4123-9841-18FD4F42BED1}"/>
                  </a:ext>
                </a:extLst>
              </p:cNvPr>
              <p:cNvGrpSpPr>
                <a:grpSpLocks/>
              </p:cNvGrpSpPr>
              <p:nvPr/>
            </p:nvGrpSpPr>
            <p:grpSpPr bwMode="auto">
              <a:xfrm>
                <a:off x="1726" y="2127"/>
                <a:ext cx="6630" cy="1206"/>
                <a:chOff x="1726" y="2127"/>
                <a:chExt cx="6630" cy="1206"/>
              </a:xfrm>
            </p:grpSpPr>
            <p:sp>
              <p:nvSpPr>
                <p:cNvPr id="30812" name="Line 84">
                  <a:extLst>
                    <a:ext uri="{FF2B5EF4-FFF2-40B4-BE49-F238E27FC236}">
                      <a16:creationId xmlns:a16="http://schemas.microsoft.com/office/drawing/2014/main" id="{E858A591-8DC8-4C5B-A679-466944961320}"/>
                    </a:ext>
                  </a:extLst>
                </p:cNvPr>
                <p:cNvSpPr>
                  <a:spLocks noChangeShapeType="1"/>
                </p:cNvSpPr>
                <p:nvPr/>
              </p:nvSpPr>
              <p:spPr bwMode="auto">
                <a:xfrm flipV="1">
                  <a:off x="1726" y="2964"/>
                  <a:ext cx="6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813" name="Line 85">
                  <a:extLst>
                    <a:ext uri="{FF2B5EF4-FFF2-40B4-BE49-F238E27FC236}">
                      <a16:creationId xmlns:a16="http://schemas.microsoft.com/office/drawing/2014/main" id="{3394A5BE-90F8-475E-A8C8-3D49EEE42A86}"/>
                    </a:ext>
                  </a:extLst>
                </p:cNvPr>
                <p:cNvSpPr>
                  <a:spLocks noChangeShapeType="1"/>
                </p:cNvSpPr>
                <p:nvPr/>
              </p:nvSpPr>
              <p:spPr bwMode="auto">
                <a:xfrm flipV="1">
                  <a:off x="1858" y="2127"/>
                  <a:ext cx="0" cy="12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0811" name="Rectangle 86">
                <a:extLst>
                  <a:ext uri="{FF2B5EF4-FFF2-40B4-BE49-F238E27FC236}">
                    <a16:creationId xmlns:a16="http://schemas.microsoft.com/office/drawing/2014/main" id="{DC0E9EAE-00B0-4CEE-9772-FB14C5C756B7}"/>
                  </a:ext>
                </a:extLst>
              </p:cNvPr>
              <p:cNvSpPr>
                <a:spLocks noChangeArrowheads="1"/>
              </p:cNvSpPr>
              <p:nvPr/>
            </p:nvSpPr>
            <p:spPr bwMode="auto">
              <a:xfrm>
                <a:off x="7996" y="2845"/>
                <a:ext cx="78" cy="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t</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grpSp>
        <p:nvGrpSpPr>
          <p:cNvPr id="27" name="Group 156">
            <a:extLst>
              <a:ext uri="{FF2B5EF4-FFF2-40B4-BE49-F238E27FC236}">
                <a16:creationId xmlns:a16="http://schemas.microsoft.com/office/drawing/2014/main" id="{0CA54522-8D15-4CA6-97E0-CF97EE9CDE9E}"/>
              </a:ext>
            </a:extLst>
          </p:cNvPr>
          <p:cNvGrpSpPr>
            <a:grpSpLocks/>
          </p:cNvGrpSpPr>
          <p:nvPr/>
        </p:nvGrpSpPr>
        <p:grpSpPr bwMode="auto">
          <a:xfrm>
            <a:off x="4368800" y="2598738"/>
            <a:ext cx="4406900" cy="1905000"/>
            <a:chOff x="2752" y="1637"/>
            <a:chExt cx="2776" cy="1200"/>
          </a:xfrm>
        </p:grpSpPr>
        <p:grpSp>
          <p:nvGrpSpPr>
            <p:cNvPr id="30796" name="Group 76">
              <a:extLst>
                <a:ext uri="{FF2B5EF4-FFF2-40B4-BE49-F238E27FC236}">
                  <a16:creationId xmlns:a16="http://schemas.microsoft.com/office/drawing/2014/main" id="{1E3D1257-C537-4CBB-994E-18AF13541384}"/>
                </a:ext>
              </a:extLst>
            </p:cNvPr>
            <p:cNvGrpSpPr>
              <a:grpSpLocks/>
            </p:cNvGrpSpPr>
            <p:nvPr/>
          </p:nvGrpSpPr>
          <p:grpSpPr bwMode="auto">
            <a:xfrm>
              <a:off x="2752" y="1637"/>
              <a:ext cx="2776" cy="686"/>
              <a:chOff x="1418" y="3597"/>
              <a:chExt cx="6940" cy="1715"/>
            </a:xfrm>
          </p:grpSpPr>
          <p:grpSp>
            <p:nvGrpSpPr>
              <p:cNvPr id="30803" name="Group 77">
                <a:extLst>
                  <a:ext uri="{FF2B5EF4-FFF2-40B4-BE49-F238E27FC236}">
                    <a16:creationId xmlns:a16="http://schemas.microsoft.com/office/drawing/2014/main" id="{A1E3ED50-7298-4913-B2B4-2B04BE7E3399}"/>
                  </a:ext>
                </a:extLst>
              </p:cNvPr>
              <p:cNvGrpSpPr>
                <a:grpSpLocks/>
              </p:cNvGrpSpPr>
              <p:nvPr/>
            </p:nvGrpSpPr>
            <p:grpSpPr bwMode="auto">
              <a:xfrm>
                <a:off x="1728" y="3666"/>
                <a:ext cx="6630" cy="1206"/>
                <a:chOff x="1726" y="2127"/>
                <a:chExt cx="6630" cy="1206"/>
              </a:xfrm>
            </p:grpSpPr>
            <p:sp>
              <p:nvSpPr>
                <p:cNvPr id="30806" name="Line 78">
                  <a:extLst>
                    <a:ext uri="{FF2B5EF4-FFF2-40B4-BE49-F238E27FC236}">
                      <a16:creationId xmlns:a16="http://schemas.microsoft.com/office/drawing/2014/main" id="{A6A8FCD3-F949-4D17-8729-43F42020873F}"/>
                    </a:ext>
                  </a:extLst>
                </p:cNvPr>
                <p:cNvSpPr>
                  <a:spLocks noChangeShapeType="1"/>
                </p:cNvSpPr>
                <p:nvPr/>
              </p:nvSpPr>
              <p:spPr bwMode="auto">
                <a:xfrm flipV="1">
                  <a:off x="1726" y="2964"/>
                  <a:ext cx="6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807" name="Line 79">
                  <a:extLst>
                    <a:ext uri="{FF2B5EF4-FFF2-40B4-BE49-F238E27FC236}">
                      <a16:creationId xmlns:a16="http://schemas.microsoft.com/office/drawing/2014/main" id="{5627E857-37FA-484C-B6AF-D6C921B36852}"/>
                    </a:ext>
                  </a:extLst>
                </p:cNvPr>
                <p:cNvSpPr>
                  <a:spLocks noChangeShapeType="1"/>
                </p:cNvSpPr>
                <p:nvPr/>
              </p:nvSpPr>
              <p:spPr bwMode="auto">
                <a:xfrm flipV="1">
                  <a:off x="1858" y="2127"/>
                  <a:ext cx="0" cy="12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0804" name="Rectangle 80">
                <a:extLst>
                  <a:ext uri="{FF2B5EF4-FFF2-40B4-BE49-F238E27FC236}">
                    <a16:creationId xmlns:a16="http://schemas.microsoft.com/office/drawing/2014/main" id="{C78F0A60-EAFD-49FF-AD86-3A1826493C79}"/>
                  </a:ext>
                </a:extLst>
              </p:cNvPr>
              <p:cNvSpPr>
                <a:spLocks noChangeArrowheads="1"/>
              </p:cNvSpPr>
              <p:nvPr/>
            </p:nvSpPr>
            <p:spPr bwMode="auto">
              <a:xfrm>
                <a:off x="1418" y="3597"/>
                <a:ext cx="218"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io</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30805" name="Rectangle 81">
                <a:extLst>
                  <a:ext uri="{FF2B5EF4-FFF2-40B4-BE49-F238E27FC236}">
                    <a16:creationId xmlns:a16="http://schemas.microsoft.com/office/drawing/2014/main" id="{5CA46AE8-61CD-4BCC-98BF-E15101332A1E}"/>
                  </a:ext>
                </a:extLst>
              </p:cNvPr>
              <p:cNvSpPr>
                <a:spLocks noChangeArrowheads="1"/>
              </p:cNvSpPr>
              <p:nvPr/>
            </p:nvSpPr>
            <p:spPr bwMode="auto">
              <a:xfrm>
                <a:off x="8014" y="4402"/>
                <a:ext cx="77"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t</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30797" name="Group 87">
              <a:extLst>
                <a:ext uri="{FF2B5EF4-FFF2-40B4-BE49-F238E27FC236}">
                  <a16:creationId xmlns:a16="http://schemas.microsoft.com/office/drawing/2014/main" id="{2404FD53-33D2-42D6-ABEE-5D040B8D21F6}"/>
                </a:ext>
              </a:extLst>
            </p:cNvPr>
            <p:cNvGrpSpPr>
              <a:grpSpLocks/>
            </p:cNvGrpSpPr>
            <p:nvPr/>
          </p:nvGrpSpPr>
          <p:grpSpPr bwMode="auto">
            <a:xfrm>
              <a:off x="2784" y="2112"/>
              <a:ext cx="2737" cy="725"/>
              <a:chOff x="1500" y="5004"/>
              <a:chExt cx="6844" cy="1813"/>
            </a:xfrm>
          </p:grpSpPr>
          <p:grpSp>
            <p:nvGrpSpPr>
              <p:cNvPr id="30798" name="Group 88">
                <a:extLst>
                  <a:ext uri="{FF2B5EF4-FFF2-40B4-BE49-F238E27FC236}">
                    <a16:creationId xmlns:a16="http://schemas.microsoft.com/office/drawing/2014/main" id="{AE590939-634E-427D-939A-C1BB68E5EB1C}"/>
                  </a:ext>
                </a:extLst>
              </p:cNvPr>
              <p:cNvGrpSpPr>
                <a:grpSpLocks/>
              </p:cNvGrpSpPr>
              <p:nvPr/>
            </p:nvGrpSpPr>
            <p:grpSpPr bwMode="auto">
              <a:xfrm>
                <a:off x="1714" y="5040"/>
                <a:ext cx="6630" cy="1206"/>
                <a:chOff x="1726" y="2127"/>
                <a:chExt cx="6630" cy="1206"/>
              </a:xfrm>
            </p:grpSpPr>
            <p:sp>
              <p:nvSpPr>
                <p:cNvPr id="30801" name="Line 89">
                  <a:extLst>
                    <a:ext uri="{FF2B5EF4-FFF2-40B4-BE49-F238E27FC236}">
                      <a16:creationId xmlns:a16="http://schemas.microsoft.com/office/drawing/2014/main" id="{686B2CB3-2657-492E-A4CF-DCC7EB1FB58C}"/>
                    </a:ext>
                  </a:extLst>
                </p:cNvPr>
                <p:cNvSpPr>
                  <a:spLocks noChangeShapeType="1"/>
                </p:cNvSpPr>
                <p:nvPr/>
              </p:nvSpPr>
              <p:spPr bwMode="auto">
                <a:xfrm flipV="1">
                  <a:off x="1726" y="2964"/>
                  <a:ext cx="6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802" name="Line 90">
                  <a:extLst>
                    <a:ext uri="{FF2B5EF4-FFF2-40B4-BE49-F238E27FC236}">
                      <a16:creationId xmlns:a16="http://schemas.microsoft.com/office/drawing/2014/main" id="{B2F0AAF2-4B7D-485C-88E1-AD808F40B23B}"/>
                    </a:ext>
                  </a:extLst>
                </p:cNvPr>
                <p:cNvSpPr>
                  <a:spLocks noChangeShapeType="1"/>
                </p:cNvSpPr>
                <p:nvPr/>
              </p:nvSpPr>
              <p:spPr bwMode="auto">
                <a:xfrm flipV="1">
                  <a:off x="1858" y="2127"/>
                  <a:ext cx="0" cy="12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0799" name="Rectangle 91">
                <a:extLst>
                  <a:ext uri="{FF2B5EF4-FFF2-40B4-BE49-F238E27FC236}">
                    <a16:creationId xmlns:a16="http://schemas.microsoft.com/office/drawing/2014/main" id="{F7233919-CF04-4AB7-9B52-2563C9B4F944}"/>
                  </a:ext>
                </a:extLst>
              </p:cNvPr>
              <p:cNvSpPr>
                <a:spLocks noChangeArrowheads="1"/>
              </p:cNvSpPr>
              <p:nvPr/>
            </p:nvSpPr>
            <p:spPr bwMode="auto">
              <a:xfrm>
                <a:off x="8046" y="5907"/>
                <a:ext cx="77"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t</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30800" name="Rectangle 92">
                <a:extLst>
                  <a:ext uri="{FF2B5EF4-FFF2-40B4-BE49-F238E27FC236}">
                    <a16:creationId xmlns:a16="http://schemas.microsoft.com/office/drawing/2014/main" id="{52EC0803-996F-4833-901A-4561020D988D}"/>
                  </a:ext>
                </a:extLst>
              </p:cNvPr>
              <p:cNvSpPr>
                <a:spLocks noChangeArrowheads="1"/>
              </p:cNvSpPr>
              <p:nvPr/>
            </p:nvSpPr>
            <p:spPr bwMode="auto">
              <a:xfrm>
                <a:off x="1500" y="5004"/>
                <a:ext cx="28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uo</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grpSp>
        <p:nvGrpSpPr>
          <p:cNvPr id="89153" name="Group 99">
            <a:extLst>
              <a:ext uri="{FF2B5EF4-FFF2-40B4-BE49-F238E27FC236}">
                <a16:creationId xmlns:a16="http://schemas.microsoft.com/office/drawing/2014/main" id="{DC61B2AB-24A4-4C61-BE4F-5879546F497C}"/>
              </a:ext>
            </a:extLst>
          </p:cNvPr>
          <p:cNvGrpSpPr>
            <a:grpSpLocks/>
          </p:cNvGrpSpPr>
          <p:nvPr/>
        </p:nvGrpSpPr>
        <p:grpSpPr bwMode="auto">
          <a:xfrm>
            <a:off x="4648200" y="4572000"/>
            <a:ext cx="3919538" cy="211138"/>
            <a:chOff x="1832" y="7203"/>
            <a:chExt cx="6172" cy="333"/>
          </a:xfrm>
        </p:grpSpPr>
        <p:grpSp>
          <p:nvGrpSpPr>
            <p:cNvPr id="30784" name="Group 100">
              <a:extLst>
                <a:ext uri="{FF2B5EF4-FFF2-40B4-BE49-F238E27FC236}">
                  <a16:creationId xmlns:a16="http://schemas.microsoft.com/office/drawing/2014/main" id="{07335614-8A93-47F9-919A-AA573F75FC1C}"/>
                </a:ext>
              </a:extLst>
            </p:cNvPr>
            <p:cNvGrpSpPr>
              <a:grpSpLocks/>
            </p:cNvGrpSpPr>
            <p:nvPr/>
          </p:nvGrpSpPr>
          <p:grpSpPr bwMode="auto">
            <a:xfrm>
              <a:off x="1832" y="7203"/>
              <a:ext cx="2052" cy="315"/>
              <a:chOff x="1832" y="7203"/>
              <a:chExt cx="2052" cy="315"/>
            </a:xfrm>
          </p:grpSpPr>
          <p:sp>
            <p:nvSpPr>
              <p:cNvPr id="30793" name="Freeform 101">
                <a:extLst>
                  <a:ext uri="{FF2B5EF4-FFF2-40B4-BE49-F238E27FC236}">
                    <a16:creationId xmlns:a16="http://schemas.microsoft.com/office/drawing/2014/main" id="{6C775515-66FE-40A6-8B2A-E820EB6310AF}"/>
                  </a:ext>
                </a:extLst>
              </p:cNvPr>
              <p:cNvSpPr>
                <a:spLocks/>
              </p:cNvSpPr>
              <p:nvPr/>
            </p:nvSpPr>
            <p:spPr bwMode="auto">
              <a:xfrm>
                <a:off x="1832" y="7203"/>
                <a:ext cx="1256" cy="297"/>
              </a:xfrm>
              <a:custGeom>
                <a:avLst/>
                <a:gdLst>
                  <a:gd name="T0" fmla="*/ 0 w 1256"/>
                  <a:gd name="T1" fmla="*/ 297 h 297"/>
                  <a:gd name="T2" fmla="*/ 32 w 1256"/>
                  <a:gd name="T3" fmla="*/ 280 h 297"/>
                  <a:gd name="T4" fmla="*/ 59 w 1256"/>
                  <a:gd name="T5" fmla="*/ 266 h 297"/>
                  <a:gd name="T6" fmla="*/ 86 w 1256"/>
                  <a:gd name="T7" fmla="*/ 252 h 297"/>
                  <a:gd name="T8" fmla="*/ 107 w 1256"/>
                  <a:gd name="T9" fmla="*/ 241 h 297"/>
                  <a:gd name="T10" fmla="*/ 123 w 1256"/>
                  <a:gd name="T11" fmla="*/ 234 h 297"/>
                  <a:gd name="T12" fmla="*/ 134 w 1256"/>
                  <a:gd name="T13" fmla="*/ 227 h 297"/>
                  <a:gd name="T14" fmla="*/ 150 w 1256"/>
                  <a:gd name="T15" fmla="*/ 224 h 297"/>
                  <a:gd name="T16" fmla="*/ 161 w 1256"/>
                  <a:gd name="T17" fmla="*/ 217 h 297"/>
                  <a:gd name="T18" fmla="*/ 177 w 1256"/>
                  <a:gd name="T19" fmla="*/ 213 h 297"/>
                  <a:gd name="T20" fmla="*/ 188 w 1256"/>
                  <a:gd name="T21" fmla="*/ 210 h 297"/>
                  <a:gd name="T22" fmla="*/ 204 w 1256"/>
                  <a:gd name="T23" fmla="*/ 203 h 297"/>
                  <a:gd name="T24" fmla="*/ 225 w 1256"/>
                  <a:gd name="T25" fmla="*/ 196 h 297"/>
                  <a:gd name="T26" fmla="*/ 241 w 1256"/>
                  <a:gd name="T27" fmla="*/ 189 h 297"/>
                  <a:gd name="T28" fmla="*/ 257 w 1256"/>
                  <a:gd name="T29" fmla="*/ 182 h 297"/>
                  <a:gd name="T30" fmla="*/ 279 w 1256"/>
                  <a:gd name="T31" fmla="*/ 175 h 297"/>
                  <a:gd name="T32" fmla="*/ 295 w 1256"/>
                  <a:gd name="T33" fmla="*/ 164 h 297"/>
                  <a:gd name="T34" fmla="*/ 317 w 1256"/>
                  <a:gd name="T35" fmla="*/ 157 h 297"/>
                  <a:gd name="T36" fmla="*/ 343 w 1256"/>
                  <a:gd name="T37" fmla="*/ 147 h 297"/>
                  <a:gd name="T38" fmla="*/ 365 w 1256"/>
                  <a:gd name="T39" fmla="*/ 140 h 297"/>
                  <a:gd name="T40" fmla="*/ 392 w 1256"/>
                  <a:gd name="T41" fmla="*/ 129 h 297"/>
                  <a:gd name="T42" fmla="*/ 419 w 1256"/>
                  <a:gd name="T43" fmla="*/ 122 h 297"/>
                  <a:gd name="T44" fmla="*/ 440 w 1256"/>
                  <a:gd name="T45" fmla="*/ 112 h 297"/>
                  <a:gd name="T46" fmla="*/ 472 w 1256"/>
                  <a:gd name="T47" fmla="*/ 105 h 297"/>
                  <a:gd name="T48" fmla="*/ 499 w 1256"/>
                  <a:gd name="T49" fmla="*/ 94 h 297"/>
                  <a:gd name="T50" fmla="*/ 531 w 1256"/>
                  <a:gd name="T51" fmla="*/ 84 h 297"/>
                  <a:gd name="T52" fmla="*/ 564 w 1256"/>
                  <a:gd name="T53" fmla="*/ 77 h 297"/>
                  <a:gd name="T54" fmla="*/ 596 w 1256"/>
                  <a:gd name="T55" fmla="*/ 66 h 297"/>
                  <a:gd name="T56" fmla="*/ 633 w 1256"/>
                  <a:gd name="T57" fmla="*/ 59 h 297"/>
                  <a:gd name="T58" fmla="*/ 666 w 1256"/>
                  <a:gd name="T59" fmla="*/ 52 h 297"/>
                  <a:gd name="T60" fmla="*/ 698 w 1256"/>
                  <a:gd name="T61" fmla="*/ 45 h 297"/>
                  <a:gd name="T62" fmla="*/ 730 w 1256"/>
                  <a:gd name="T63" fmla="*/ 42 h 297"/>
                  <a:gd name="T64" fmla="*/ 757 w 1256"/>
                  <a:gd name="T65" fmla="*/ 35 h 297"/>
                  <a:gd name="T66" fmla="*/ 784 w 1256"/>
                  <a:gd name="T67" fmla="*/ 31 h 297"/>
                  <a:gd name="T68" fmla="*/ 811 w 1256"/>
                  <a:gd name="T69" fmla="*/ 24 h 297"/>
                  <a:gd name="T70" fmla="*/ 838 w 1256"/>
                  <a:gd name="T71" fmla="*/ 21 h 297"/>
                  <a:gd name="T72" fmla="*/ 859 w 1256"/>
                  <a:gd name="T73" fmla="*/ 17 h 297"/>
                  <a:gd name="T74" fmla="*/ 886 w 1256"/>
                  <a:gd name="T75" fmla="*/ 14 h 297"/>
                  <a:gd name="T76" fmla="*/ 907 w 1256"/>
                  <a:gd name="T77" fmla="*/ 10 h 297"/>
                  <a:gd name="T78" fmla="*/ 923 w 1256"/>
                  <a:gd name="T79" fmla="*/ 10 h 297"/>
                  <a:gd name="T80" fmla="*/ 940 w 1256"/>
                  <a:gd name="T81" fmla="*/ 7 h 297"/>
                  <a:gd name="T82" fmla="*/ 956 w 1256"/>
                  <a:gd name="T83" fmla="*/ 7 h 297"/>
                  <a:gd name="T84" fmla="*/ 966 w 1256"/>
                  <a:gd name="T85" fmla="*/ 7 h 297"/>
                  <a:gd name="T86" fmla="*/ 977 w 1256"/>
                  <a:gd name="T87" fmla="*/ 7 h 297"/>
                  <a:gd name="T88" fmla="*/ 993 w 1256"/>
                  <a:gd name="T89" fmla="*/ 3 h 297"/>
                  <a:gd name="T90" fmla="*/ 1004 w 1256"/>
                  <a:gd name="T91" fmla="*/ 3 h 297"/>
                  <a:gd name="T92" fmla="*/ 1020 w 1256"/>
                  <a:gd name="T93" fmla="*/ 3 h 297"/>
                  <a:gd name="T94" fmla="*/ 1036 w 1256"/>
                  <a:gd name="T95" fmla="*/ 3 h 297"/>
                  <a:gd name="T96" fmla="*/ 1058 w 1256"/>
                  <a:gd name="T97" fmla="*/ 3 h 297"/>
                  <a:gd name="T98" fmla="*/ 1074 w 1256"/>
                  <a:gd name="T99" fmla="*/ 3 h 297"/>
                  <a:gd name="T100" fmla="*/ 1095 w 1256"/>
                  <a:gd name="T101" fmla="*/ 0 h 297"/>
                  <a:gd name="T102" fmla="*/ 1111 w 1256"/>
                  <a:gd name="T103" fmla="*/ 0 h 297"/>
                  <a:gd name="T104" fmla="*/ 1133 w 1256"/>
                  <a:gd name="T105" fmla="*/ 0 h 297"/>
                  <a:gd name="T106" fmla="*/ 1154 w 1256"/>
                  <a:gd name="T107" fmla="*/ 0 h 297"/>
                  <a:gd name="T108" fmla="*/ 1181 w 1256"/>
                  <a:gd name="T109" fmla="*/ 0 h 297"/>
                  <a:gd name="T110" fmla="*/ 1203 w 1256"/>
                  <a:gd name="T111" fmla="*/ 3 h 297"/>
                  <a:gd name="T112" fmla="*/ 1230 w 1256"/>
                  <a:gd name="T113" fmla="*/ 3 h 297"/>
                  <a:gd name="T114" fmla="*/ 1256 w 1256"/>
                  <a:gd name="T115" fmla="*/ 7 h 29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56"/>
                  <a:gd name="T175" fmla="*/ 0 h 297"/>
                  <a:gd name="T176" fmla="*/ 1256 w 1256"/>
                  <a:gd name="T177" fmla="*/ 297 h 29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56" h="297">
                    <a:moveTo>
                      <a:pt x="0" y="297"/>
                    </a:moveTo>
                    <a:lnTo>
                      <a:pt x="32" y="280"/>
                    </a:lnTo>
                    <a:lnTo>
                      <a:pt x="59" y="266"/>
                    </a:lnTo>
                    <a:lnTo>
                      <a:pt x="86" y="252"/>
                    </a:lnTo>
                    <a:lnTo>
                      <a:pt x="107" y="241"/>
                    </a:lnTo>
                    <a:lnTo>
                      <a:pt x="123" y="234"/>
                    </a:lnTo>
                    <a:lnTo>
                      <a:pt x="134" y="227"/>
                    </a:lnTo>
                    <a:lnTo>
                      <a:pt x="150" y="224"/>
                    </a:lnTo>
                    <a:lnTo>
                      <a:pt x="161" y="217"/>
                    </a:lnTo>
                    <a:lnTo>
                      <a:pt x="177" y="213"/>
                    </a:lnTo>
                    <a:lnTo>
                      <a:pt x="188" y="210"/>
                    </a:lnTo>
                    <a:lnTo>
                      <a:pt x="204" y="203"/>
                    </a:lnTo>
                    <a:lnTo>
                      <a:pt x="225" y="196"/>
                    </a:lnTo>
                    <a:lnTo>
                      <a:pt x="241" y="189"/>
                    </a:lnTo>
                    <a:lnTo>
                      <a:pt x="257" y="182"/>
                    </a:lnTo>
                    <a:lnTo>
                      <a:pt x="279" y="175"/>
                    </a:lnTo>
                    <a:lnTo>
                      <a:pt x="295" y="164"/>
                    </a:lnTo>
                    <a:lnTo>
                      <a:pt x="317" y="157"/>
                    </a:lnTo>
                    <a:lnTo>
                      <a:pt x="343" y="147"/>
                    </a:lnTo>
                    <a:lnTo>
                      <a:pt x="365" y="140"/>
                    </a:lnTo>
                    <a:lnTo>
                      <a:pt x="392" y="129"/>
                    </a:lnTo>
                    <a:lnTo>
                      <a:pt x="419" y="122"/>
                    </a:lnTo>
                    <a:lnTo>
                      <a:pt x="440" y="112"/>
                    </a:lnTo>
                    <a:lnTo>
                      <a:pt x="472" y="105"/>
                    </a:lnTo>
                    <a:lnTo>
                      <a:pt x="499" y="94"/>
                    </a:lnTo>
                    <a:lnTo>
                      <a:pt x="531" y="84"/>
                    </a:lnTo>
                    <a:lnTo>
                      <a:pt x="564" y="77"/>
                    </a:lnTo>
                    <a:lnTo>
                      <a:pt x="596" y="66"/>
                    </a:lnTo>
                    <a:lnTo>
                      <a:pt x="633" y="59"/>
                    </a:lnTo>
                    <a:lnTo>
                      <a:pt x="666" y="52"/>
                    </a:lnTo>
                    <a:lnTo>
                      <a:pt x="698" y="45"/>
                    </a:lnTo>
                    <a:lnTo>
                      <a:pt x="730" y="42"/>
                    </a:lnTo>
                    <a:lnTo>
                      <a:pt x="757" y="35"/>
                    </a:lnTo>
                    <a:lnTo>
                      <a:pt x="784" y="31"/>
                    </a:lnTo>
                    <a:lnTo>
                      <a:pt x="811" y="24"/>
                    </a:lnTo>
                    <a:lnTo>
                      <a:pt x="838" y="21"/>
                    </a:lnTo>
                    <a:lnTo>
                      <a:pt x="859" y="17"/>
                    </a:lnTo>
                    <a:lnTo>
                      <a:pt x="886" y="14"/>
                    </a:lnTo>
                    <a:lnTo>
                      <a:pt x="907" y="10"/>
                    </a:lnTo>
                    <a:lnTo>
                      <a:pt x="923" y="10"/>
                    </a:lnTo>
                    <a:lnTo>
                      <a:pt x="940" y="7"/>
                    </a:lnTo>
                    <a:lnTo>
                      <a:pt x="956" y="7"/>
                    </a:lnTo>
                    <a:lnTo>
                      <a:pt x="966" y="7"/>
                    </a:lnTo>
                    <a:lnTo>
                      <a:pt x="977" y="7"/>
                    </a:lnTo>
                    <a:lnTo>
                      <a:pt x="993" y="3"/>
                    </a:lnTo>
                    <a:lnTo>
                      <a:pt x="1004" y="3"/>
                    </a:lnTo>
                    <a:lnTo>
                      <a:pt x="1020" y="3"/>
                    </a:lnTo>
                    <a:lnTo>
                      <a:pt x="1036" y="3"/>
                    </a:lnTo>
                    <a:lnTo>
                      <a:pt x="1058" y="3"/>
                    </a:lnTo>
                    <a:lnTo>
                      <a:pt x="1074" y="3"/>
                    </a:lnTo>
                    <a:lnTo>
                      <a:pt x="1095" y="0"/>
                    </a:lnTo>
                    <a:lnTo>
                      <a:pt x="1111" y="0"/>
                    </a:lnTo>
                    <a:lnTo>
                      <a:pt x="1133" y="0"/>
                    </a:lnTo>
                    <a:lnTo>
                      <a:pt x="1154" y="0"/>
                    </a:lnTo>
                    <a:lnTo>
                      <a:pt x="1181" y="0"/>
                    </a:lnTo>
                    <a:lnTo>
                      <a:pt x="1203" y="3"/>
                    </a:lnTo>
                    <a:lnTo>
                      <a:pt x="1230" y="3"/>
                    </a:lnTo>
                    <a:lnTo>
                      <a:pt x="1256" y="7"/>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794" name="Freeform 102">
                <a:extLst>
                  <a:ext uri="{FF2B5EF4-FFF2-40B4-BE49-F238E27FC236}">
                    <a16:creationId xmlns:a16="http://schemas.microsoft.com/office/drawing/2014/main" id="{68E20E68-7D33-467C-B9F5-B5CE9AC766A3}"/>
                  </a:ext>
                </a:extLst>
              </p:cNvPr>
              <p:cNvSpPr>
                <a:spLocks/>
              </p:cNvSpPr>
              <p:nvPr/>
            </p:nvSpPr>
            <p:spPr bwMode="auto">
              <a:xfrm>
                <a:off x="3056" y="7209"/>
                <a:ext cx="438" cy="291"/>
              </a:xfrm>
              <a:custGeom>
                <a:avLst/>
                <a:gdLst>
                  <a:gd name="T0" fmla="*/ 22 w 790"/>
                  <a:gd name="T1" fmla="*/ 10 h 290"/>
                  <a:gd name="T2" fmla="*/ 54 w 790"/>
                  <a:gd name="T3" fmla="*/ 24 h 290"/>
                  <a:gd name="T4" fmla="*/ 65 w 790"/>
                  <a:gd name="T5" fmla="*/ 28 h 290"/>
                  <a:gd name="T6" fmla="*/ 70 w 790"/>
                  <a:gd name="T7" fmla="*/ 31 h 290"/>
                  <a:gd name="T8" fmla="*/ 65 w 790"/>
                  <a:gd name="T9" fmla="*/ 28 h 290"/>
                  <a:gd name="T10" fmla="*/ 54 w 790"/>
                  <a:gd name="T11" fmla="*/ 21 h 290"/>
                  <a:gd name="T12" fmla="*/ 43 w 790"/>
                  <a:gd name="T13" fmla="*/ 14 h 290"/>
                  <a:gd name="T14" fmla="*/ 27 w 790"/>
                  <a:gd name="T15" fmla="*/ 7 h 290"/>
                  <a:gd name="T16" fmla="*/ 11 w 790"/>
                  <a:gd name="T17" fmla="*/ 0 h 290"/>
                  <a:gd name="T18" fmla="*/ 11 w 790"/>
                  <a:gd name="T19" fmla="*/ 0 h 290"/>
                  <a:gd name="T20" fmla="*/ 22 w 790"/>
                  <a:gd name="T21" fmla="*/ 7 h 290"/>
                  <a:gd name="T22" fmla="*/ 43 w 790"/>
                  <a:gd name="T23" fmla="*/ 21 h 290"/>
                  <a:gd name="T24" fmla="*/ 70 w 790"/>
                  <a:gd name="T25" fmla="*/ 38 h 290"/>
                  <a:gd name="T26" fmla="*/ 102 w 790"/>
                  <a:gd name="T27" fmla="*/ 56 h 290"/>
                  <a:gd name="T28" fmla="*/ 135 w 790"/>
                  <a:gd name="T29" fmla="*/ 73 h 290"/>
                  <a:gd name="T30" fmla="*/ 183 w 790"/>
                  <a:gd name="T31" fmla="*/ 101 h 290"/>
                  <a:gd name="T32" fmla="*/ 231 w 790"/>
                  <a:gd name="T33" fmla="*/ 126 h 290"/>
                  <a:gd name="T34" fmla="*/ 264 w 790"/>
                  <a:gd name="T35" fmla="*/ 143 h 290"/>
                  <a:gd name="T36" fmla="*/ 285 w 790"/>
                  <a:gd name="T37" fmla="*/ 150 h 290"/>
                  <a:gd name="T38" fmla="*/ 301 w 790"/>
                  <a:gd name="T39" fmla="*/ 154 h 290"/>
                  <a:gd name="T40" fmla="*/ 312 w 790"/>
                  <a:gd name="T41" fmla="*/ 161 h 290"/>
                  <a:gd name="T42" fmla="*/ 339 w 790"/>
                  <a:gd name="T43" fmla="*/ 168 h 290"/>
                  <a:gd name="T44" fmla="*/ 350 w 790"/>
                  <a:gd name="T45" fmla="*/ 175 h 290"/>
                  <a:gd name="T46" fmla="*/ 360 w 790"/>
                  <a:gd name="T47" fmla="*/ 178 h 290"/>
                  <a:gd name="T48" fmla="*/ 371 w 790"/>
                  <a:gd name="T49" fmla="*/ 185 h 290"/>
                  <a:gd name="T50" fmla="*/ 382 w 790"/>
                  <a:gd name="T51" fmla="*/ 189 h 290"/>
                  <a:gd name="T52" fmla="*/ 392 w 790"/>
                  <a:gd name="T53" fmla="*/ 192 h 290"/>
                  <a:gd name="T54" fmla="*/ 398 w 790"/>
                  <a:gd name="T55" fmla="*/ 196 h 290"/>
                  <a:gd name="T56" fmla="*/ 403 w 790"/>
                  <a:gd name="T57" fmla="*/ 199 h 290"/>
                  <a:gd name="T58" fmla="*/ 414 w 790"/>
                  <a:gd name="T59" fmla="*/ 199 h 290"/>
                  <a:gd name="T60" fmla="*/ 430 w 790"/>
                  <a:gd name="T61" fmla="*/ 206 h 290"/>
                  <a:gd name="T62" fmla="*/ 473 w 790"/>
                  <a:gd name="T63" fmla="*/ 220 h 290"/>
                  <a:gd name="T64" fmla="*/ 516 w 790"/>
                  <a:gd name="T65" fmla="*/ 234 h 290"/>
                  <a:gd name="T66" fmla="*/ 564 w 790"/>
                  <a:gd name="T67" fmla="*/ 245 h 290"/>
                  <a:gd name="T68" fmla="*/ 607 w 790"/>
                  <a:gd name="T69" fmla="*/ 255 h 290"/>
                  <a:gd name="T70" fmla="*/ 645 w 790"/>
                  <a:gd name="T71" fmla="*/ 266 h 290"/>
                  <a:gd name="T72" fmla="*/ 677 w 790"/>
                  <a:gd name="T73" fmla="*/ 269 h 290"/>
                  <a:gd name="T74" fmla="*/ 709 w 790"/>
                  <a:gd name="T75" fmla="*/ 276 h 290"/>
                  <a:gd name="T76" fmla="*/ 731 w 790"/>
                  <a:gd name="T77" fmla="*/ 283 h 290"/>
                  <a:gd name="T78" fmla="*/ 758 w 790"/>
                  <a:gd name="T79" fmla="*/ 287 h 290"/>
                  <a:gd name="T80" fmla="*/ 774 w 790"/>
                  <a:gd name="T81" fmla="*/ 290 h 290"/>
                  <a:gd name="T82" fmla="*/ 785 w 790"/>
                  <a:gd name="T83" fmla="*/ 290 h 290"/>
                  <a:gd name="T84" fmla="*/ 790 w 790"/>
                  <a:gd name="T85" fmla="*/ 290 h 290"/>
                  <a:gd name="T86" fmla="*/ 790 w 790"/>
                  <a:gd name="T87" fmla="*/ 290 h 290"/>
                  <a:gd name="T88" fmla="*/ 774 w 790"/>
                  <a:gd name="T89" fmla="*/ 290 h 2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90"/>
                  <a:gd name="T136" fmla="*/ 0 h 290"/>
                  <a:gd name="T137" fmla="*/ 790 w 790"/>
                  <a:gd name="T138" fmla="*/ 290 h 2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90" h="290">
                    <a:moveTo>
                      <a:pt x="0" y="0"/>
                    </a:moveTo>
                    <a:lnTo>
                      <a:pt x="22" y="10"/>
                    </a:lnTo>
                    <a:lnTo>
                      <a:pt x="38" y="17"/>
                    </a:lnTo>
                    <a:lnTo>
                      <a:pt x="54" y="24"/>
                    </a:lnTo>
                    <a:lnTo>
                      <a:pt x="60" y="28"/>
                    </a:lnTo>
                    <a:lnTo>
                      <a:pt x="65" y="28"/>
                    </a:lnTo>
                    <a:lnTo>
                      <a:pt x="70" y="31"/>
                    </a:lnTo>
                    <a:lnTo>
                      <a:pt x="70" y="28"/>
                    </a:lnTo>
                    <a:lnTo>
                      <a:pt x="65" y="28"/>
                    </a:lnTo>
                    <a:lnTo>
                      <a:pt x="60" y="24"/>
                    </a:lnTo>
                    <a:lnTo>
                      <a:pt x="54" y="21"/>
                    </a:lnTo>
                    <a:lnTo>
                      <a:pt x="49" y="17"/>
                    </a:lnTo>
                    <a:lnTo>
                      <a:pt x="43" y="14"/>
                    </a:lnTo>
                    <a:lnTo>
                      <a:pt x="33" y="10"/>
                    </a:lnTo>
                    <a:lnTo>
                      <a:pt x="27" y="7"/>
                    </a:lnTo>
                    <a:lnTo>
                      <a:pt x="17" y="3"/>
                    </a:lnTo>
                    <a:lnTo>
                      <a:pt x="11" y="0"/>
                    </a:lnTo>
                    <a:lnTo>
                      <a:pt x="17" y="3"/>
                    </a:lnTo>
                    <a:lnTo>
                      <a:pt x="22" y="7"/>
                    </a:lnTo>
                    <a:lnTo>
                      <a:pt x="33" y="14"/>
                    </a:lnTo>
                    <a:lnTo>
                      <a:pt x="43" y="21"/>
                    </a:lnTo>
                    <a:lnTo>
                      <a:pt x="60" y="28"/>
                    </a:lnTo>
                    <a:lnTo>
                      <a:pt x="70" y="38"/>
                    </a:lnTo>
                    <a:lnTo>
                      <a:pt x="86" y="45"/>
                    </a:lnTo>
                    <a:lnTo>
                      <a:pt x="102" y="56"/>
                    </a:lnTo>
                    <a:lnTo>
                      <a:pt x="119" y="63"/>
                    </a:lnTo>
                    <a:lnTo>
                      <a:pt x="135" y="73"/>
                    </a:lnTo>
                    <a:lnTo>
                      <a:pt x="151" y="80"/>
                    </a:lnTo>
                    <a:lnTo>
                      <a:pt x="183" y="101"/>
                    </a:lnTo>
                    <a:lnTo>
                      <a:pt x="210" y="115"/>
                    </a:lnTo>
                    <a:lnTo>
                      <a:pt x="231" y="126"/>
                    </a:lnTo>
                    <a:lnTo>
                      <a:pt x="247" y="136"/>
                    </a:lnTo>
                    <a:lnTo>
                      <a:pt x="264" y="143"/>
                    </a:lnTo>
                    <a:lnTo>
                      <a:pt x="274" y="147"/>
                    </a:lnTo>
                    <a:lnTo>
                      <a:pt x="285" y="150"/>
                    </a:lnTo>
                    <a:lnTo>
                      <a:pt x="290" y="154"/>
                    </a:lnTo>
                    <a:lnTo>
                      <a:pt x="301" y="154"/>
                    </a:lnTo>
                    <a:lnTo>
                      <a:pt x="307" y="157"/>
                    </a:lnTo>
                    <a:lnTo>
                      <a:pt x="312" y="161"/>
                    </a:lnTo>
                    <a:lnTo>
                      <a:pt x="323" y="164"/>
                    </a:lnTo>
                    <a:lnTo>
                      <a:pt x="339" y="168"/>
                    </a:lnTo>
                    <a:lnTo>
                      <a:pt x="344" y="171"/>
                    </a:lnTo>
                    <a:lnTo>
                      <a:pt x="350" y="175"/>
                    </a:lnTo>
                    <a:lnTo>
                      <a:pt x="355" y="175"/>
                    </a:lnTo>
                    <a:lnTo>
                      <a:pt x="360" y="178"/>
                    </a:lnTo>
                    <a:lnTo>
                      <a:pt x="366" y="182"/>
                    </a:lnTo>
                    <a:lnTo>
                      <a:pt x="371" y="185"/>
                    </a:lnTo>
                    <a:lnTo>
                      <a:pt x="376" y="185"/>
                    </a:lnTo>
                    <a:lnTo>
                      <a:pt x="382" y="189"/>
                    </a:lnTo>
                    <a:lnTo>
                      <a:pt x="387" y="192"/>
                    </a:lnTo>
                    <a:lnTo>
                      <a:pt x="392" y="192"/>
                    </a:lnTo>
                    <a:lnTo>
                      <a:pt x="398" y="196"/>
                    </a:lnTo>
                    <a:lnTo>
                      <a:pt x="403" y="196"/>
                    </a:lnTo>
                    <a:lnTo>
                      <a:pt x="403" y="199"/>
                    </a:lnTo>
                    <a:lnTo>
                      <a:pt x="409" y="199"/>
                    </a:lnTo>
                    <a:lnTo>
                      <a:pt x="414" y="199"/>
                    </a:lnTo>
                    <a:lnTo>
                      <a:pt x="414" y="203"/>
                    </a:lnTo>
                    <a:lnTo>
                      <a:pt x="430" y="206"/>
                    </a:lnTo>
                    <a:lnTo>
                      <a:pt x="452" y="213"/>
                    </a:lnTo>
                    <a:lnTo>
                      <a:pt x="473" y="220"/>
                    </a:lnTo>
                    <a:lnTo>
                      <a:pt x="495" y="227"/>
                    </a:lnTo>
                    <a:lnTo>
                      <a:pt x="516" y="234"/>
                    </a:lnTo>
                    <a:lnTo>
                      <a:pt x="543" y="241"/>
                    </a:lnTo>
                    <a:lnTo>
                      <a:pt x="564" y="245"/>
                    </a:lnTo>
                    <a:lnTo>
                      <a:pt x="586" y="252"/>
                    </a:lnTo>
                    <a:lnTo>
                      <a:pt x="607" y="255"/>
                    </a:lnTo>
                    <a:lnTo>
                      <a:pt x="629" y="262"/>
                    </a:lnTo>
                    <a:lnTo>
                      <a:pt x="645" y="266"/>
                    </a:lnTo>
                    <a:lnTo>
                      <a:pt x="661" y="269"/>
                    </a:lnTo>
                    <a:lnTo>
                      <a:pt x="677" y="269"/>
                    </a:lnTo>
                    <a:lnTo>
                      <a:pt x="693" y="273"/>
                    </a:lnTo>
                    <a:lnTo>
                      <a:pt x="709" y="276"/>
                    </a:lnTo>
                    <a:lnTo>
                      <a:pt x="720" y="280"/>
                    </a:lnTo>
                    <a:lnTo>
                      <a:pt x="731" y="283"/>
                    </a:lnTo>
                    <a:lnTo>
                      <a:pt x="747" y="283"/>
                    </a:lnTo>
                    <a:lnTo>
                      <a:pt x="758" y="287"/>
                    </a:lnTo>
                    <a:lnTo>
                      <a:pt x="763" y="287"/>
                    </a:lnTo>
                    <a:lnTo>
                      <a:pt x="774" y="290"/>
                    </a:lnTo>
                    <a:lnTo>
                      <a:pt x="785" y="290"/>
                    </a:lnTo>
                    <a:lnTo>
                      <a:pt x="790" y="290"/>
                    </a:lnTo>
                    <a:lnTo>
                      <a:pt x="785" y="290"/>
                    </a:lnTo>
                    <a:lnTo>
                      <a:pt x="774" y="290"/>
                    </a:lnTo>
                  </a:path>
                </a:pathLst>
              </a:custGeom>
              <a:noFill/>
              <a:ln w="2730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795" name="Line 103">
                <a:extLst>
                  <a:ext uri="{FF2B5EF4-FFF2-40B4-BE49-F238E27FC236}">
                    <a16:creationId xmlns:a16="http://schemas.microsoft.com/office/drawing/2014/main" id="{E24DFDE1-A5C5-45D2-A33A-A246C7DD465E}"/>
                  </a:ext>
                </a:extLst>
              </p:cNvPr>
              <p:cNvSpPr>
                <a:spLocks noChangeShapeType="1"/>
              </p:cNvSpPr>
              <p:nvPr/>
            </p:nvSpPr>
            <p:spPr bwMode="auto">
              <a:xfrm flipV="1">
                <a:off x="3500" y="7500"/>
                <a:ext cx="384" cy="1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785" name="Group 104">
              <a:extLst>
                <a:ext uri="{FF2B5EF4-FFF2-40B4-BE49-F238E27FC236}">
                  <a16:creationId xmlns:a16="http://schemas.microsoft.com/office/drawing/2014/main" id="{8498726F-1CB1-4690-AD79-53C1433C01EB}"/>
                </a:ext>
              </a:extLst>
            </p:cNvPr>
            <p:cNvGrpSpPr>
              <a:grpSpLocks/>
            </p:cNvGrpSpPr>
            <p:nvPr/>
          </p:nvGrpSpPr>
          <p:grpSpPr bwMode="auto">
            <a:xfrm>
              <a:off x="3908" y="7221"/>
              <a:ext cx="2052" cy="315"/>
              <a:chOff x="1832" y="7203"/>
              <a:chExt cx="2052" cy="315"/>
            </a:xfrm>
          </p:grpSpPr>
          <p:sp>
            <p:nvSpPr>
              <p:cNvPr id="30790" name="Freeform 105">
                <a:extLst>
                  <a:ext uri="{FF2B5EF4-FFF2-40B4-BE49-F238E27FC236}">
                    <a16:creationId xmlns:a16="http://schemas.microsoft.com/office/drawing/2014/main" id="{8CF1FBC2-8328-48F8-9937-2C04E2E12107}"/>
                  </a:ext>
                </a:extLst>
              </p:cNvPr>
              <p:cNvSpPr>
                <a:spLocks/>
              </p:cNvSpPr>
              <p:nvPr/>
            </p:nvSpPr>
            <p:spPr bwMode="auto">
              <a:xfrm>
                <a:off x="1832" y="7203"/>
                <a:ext cx="1256" cy="297"/>
              </a:xfrm>
              <a:custGeom>
                <a:avLst/>
                <a:gdLst>
                  <a:gd name="T0" fmla="*/ 0 w 1256"/>
                  <a:gd name="T1" fmla="*/ 297 h 297"/>
                  <a:gd name="T2" fmla="*/ 32 w 1256"/>
                  <a:gd name="T3" fmla="*/ 280 h 297"/>
                  <a:gd name="T4" fmla="*/ 59 w 1256"/>
                  <a:gd name="T5" fmla="*/ 266 h 297"/>
                  <a:gd name="T6" fmla="*/ 86 w 1256"/>
                  <a:gd name="T7" fmla="*/ 252 h 297"/>
                  <a:gd name="T8" fmla="*/ 107 w 1256"/>
                  <a:gd name="T9" fmla="*/ 241 h 297"/>
                  <a:gd name="T10" fmla="*/ 123 w 1256"/>
                  <a:gd name="T11" fmla="*/ 234 h 297"/>
                  <a:gd name="T12" fmla="*/ 134 w 1256"/>
                  <a:gd name="T13" fmla="*/ 227 h 297"/>
                  <a:gd name="T14" fmla="*/ 150 w 1256"/>
                  <a:gd name="T15" fmla="*/ 224 h 297"/>
                  <a:gd name="T16" fmla="*/ 161 w 1256"/>
                  <a:gd name="T17" fmla="*/ 217 h 297"/>
                  <a:gd name="T18" fmla="*/ 177 w 1256"/>
                  <a:gd name="T19" fmla="*/ 213 h 297"/>
                  <a:gd name="T20" fmla="*/ 188 w 1256"/>
                  <a:gd name="T21" fmla="*/ 210 h 297"/>
                  <a:gd name="T22" fmla="*/ 204 w 1256"/>
                  <a:gd name="T23" fmla="*/ 203 h 297"/>
                  <a:gd name="T24" fmla="*/ 225 w 1256"/>
                  <a:gd name="T25" fmla="*/ 196 h 297"/>
                  <a:gd name="T26" fmla="*/ 241 w 1256"/>
                  <a:gd name="T27" fmla="*/ 189 h 297"/>
                  <a:gd name="T28" fmla="*/ 257 w 1256"/>
                  <a:gd name="T29" fmla="*/ 182 h 297"/>
                  <a:gd name="T30" fmla="*/ 279 w 1256"/>
                  <a:gd name="T31" fmla="*/ 175 h 297"/>
                  <a:gd name="T32" fmla="*/ 295 w 1256"/>
                  <a:gd name="T33" fmla="*/ 164 h 297"/>
                  <a:gd name="T34" fmla="*/ 317 w 1256"/>
                  <a:gd name="T35" fmla="*/ 157 h 297"/>
                  <a:gd name="T36" fmla="*/ 343 w 1256"/>
                  <a:gd name="T37" fmla="*/ 147 h 297"/>
                  <a:gd name="T38" fmla="*/ 365 w 1256"/>
                  <a:gd name="T39" fmla="*/ 140 h 297"/>
                  <a:gd name="T40" fmla="*/ 392 w 1256"/>
                  <a:gd name="T41" fmla="*/ 129 h 297"/>
                  <a:gd name="T42" fmla="*/ 419 w 1256"/>
                  <a:gd name="T43" fmla="*/ 122 h 297"/>
                  <a:gd name="T44" fmla="*/ 440 w 1256"/>
                  <a:gd name="T45" fmla="*/ 112 h 297"/>
                  <a:gd name="T46" fmla="*/ 472 w 1256"/>
                  <a:gd name="T47" fmla="*/ 105 h 297"/>
                  <a:gd name="T48" fmla="*/ 499 w 1256"/>
                  <a:gd name="T49" fmla="*/ 94 h 297"/>
                  <a:gd name="T50" fmla="*/ 531 w 1256"/>
                  <a:gd name="T51" fmla="*/ 84 h 297"/>
                  <a:gd name="T52" fmla="*/ 564 w 1256"/>
                  <a:gd name="T53" fmla="*/ 77 h 297"/>
                  <a:gd name="T54" fmla="*/ 596 w 1256"/>
                  <a:gd name="T55" fmla="*/ 66 h 297"/>
                  <a:gd name="T56" fmla="*/ 633 w 1256"/>
                  <a:gd name="T57" fmla="*/ 59 h 297"/>
                  <a:gd name="T58" fmla="*/ 666 w 1256"/>
                  <a:gd name="T59" fmla="*/ 52 h 297"/>
                  <a:gd name="T60" fmla="*/ 698 w 1256"/>
                  <a:gd name="T61" fmla="*/ 45 h 297"/>
                  <a:gd name="T62" fmla="*/ 730 w 1256"/>
                  <a:gd name="T63" fmla="*/ 42 h 297"/>
                  <a:gd name="T64" fmla="*/ 757 w 1256"/>
                  <a:gd name="T65" fmla="*/ 35 h 297"/>
                  <a:gd name="T66" fmla="*/ 784 w 1256"/>
                  <a:gd name="T67" fmla="*/ 31 h 297"/>
                  <a:gd name="T68" fmla="*/ 811 w 1256"/>
                  <a:gd name="T69" fmla="*/ 24 h 297"/>
                  <a:gd name="T70" fmla="*/ 838 w 1256"/>
                  <a:gd name="T71" fmla="*/ 21 h 297"/>
                  <a:gd name="T72" fmla="*/ 859 w 1256"/>
                  <a:gd name="T73" fmla="*/ 17 h 297"/>
                  <a:gd name="T74" fmla="*/ 886 w 1256"/>
                  <a:gd name="T75" fmla="*/ 14 h 297"/>
                  <a:gd name="T76" fmla="*/ 907 w 1256"/>
                  <a:gd name="T77" fmla="*/ 10 h 297"/>
                  <a:gd name="T78" fmla="*/ 923 w 1256"/>
                  <a:gd name="T79" fmla="*/ 10 h 297"/>
                  <a:gd name="T80" fmla="*/ 940 w 1256"/>
                  <a:gd name="T81" fmla="*/ 7 h 297"/>
                  <a:gd name="T82" fmla="*/ 956 w 1256"/>
                  <a:gd name="T83" fmla="*/ 7 h 297"/>
                  <a:gd name="T84" fmla="*/ 966 w 1256"/>
                  <a:gd name="T85" fmla="*/ 7 h 297"/>
                  <a:gd name="T86" fmla="*/ 977 w 1256"/>
                  <a:gd name="T87" fmla="*/ 7 h 297"/>
                  <a:gd name="T88" fmla="*/ 993 w 1256"/>
                  <a:gd name="T89" fmla="*/ 3 h 297"/>
                  <a:gd name="T90" fmla="*/ 1004 w 1256"/>
                  <a:gd name="T91" fmla="*/ 3 h 297"/>
                  <a:gd name="T92" fmla="*/ 1020 w 1256"/>
                  <a:gd name="T93" fmla="*/ 3 h 297"/>
                  <a:gd name="T94" fmla="*/ 1036 w 1256"/>
                  <a:gd name="T95" fmla="*/ 3 h 297"/>
                  <a:gd name="T96" fmla="*/ 1058 w 1256"/>
                  <a:gd name="T97" fmla="*/ 3 h 297"/>
                  <a:gd name="T98" fmla="*/ 1074 w 1256"/>
                  <a:gd name="T99" fmla="*/ 3 h 297"/>
                  <a:gd name="T100" fmla="*/ 1095 w 1256"/>
                  <a:gd name="T101" fmla="*/ 0 h 297"/>
                  <a:gd name="T102" fmla="*/ 1111 w 1256"/>
                  <a:gd name="T103" fmla="*/ 0 h 297"/>
                  <a:gd name="T104" fmla="*/ 1133 w 1256"/>
                  <a:gd name="T105" fmla="*/ 0 h 297"/>
                  <a:gd name="T106" fmla="*/ 1154 w 1256"/>
                  <a:gd name="T107" fmla="*/ 0 h 297"/>
                  <a:gd name="T108" fmla="*/ 1181 w 1256"/>
                  <a:gd name="T109" fmla="*/ 0 h 297"/>
                  <a:gd name="T110" fmla="*/ 1203 w 1256"/>
                  <a:gd name="T111" fmla="*/ 3 h 297"/>
                  <a:gd name="T112" fmla="*/ 1230 w 1256"/>
                  <a:gd name="T113" fmla="*/ 3 h 297"/>
                  <a:gd name="T114" fmla="*/ 1256 w 1256"/>
                  <a:gd name="T115" fmla="*/ 7 h 29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56"/>
                  <a:gd name="T175" fmla="*/ 0 h 297"/>
                  <a:gd name="T176" fmla="*/ 1256 w 1256"/>
                  <a:gd name="T177" fmla="*/ 297 h 29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56" h="297">
                    <a:moveTo>
                      <a:pt x="0" y="297"/>
                    </a:moveTo>
                    <a:lnTo>
                      <a:pt x="32" y="280"/>
                    </a:lnTo>
                    <a:lnTo>
                      <a:pt x="59" y="266"/>
                    </a:lnTo>
                    <a:lnTo>
                      <a:pt x="86" y="252"/>
                    </a:lnTo>
                    <a:lnTo>
                      <a:pt x="107" y="241"/>
                    </a:lnTo>
                    <a:lnTo>
                      <a:pt x="123" y="234"/>
                    </a:lnTo>
                    <a:lnTo>
                      <a:pt x="134" y="227"/>
                    </a:lnTo>
                    <a:lnTo>
                      <a:pt x="150" y="224"/>
                    </a:lnTo>
                    <a:lnTo>
                      <a:pt x="161" y="217"/>
                    </a:lnTo>
                    <a:lnTo>
                      <a:pt x="177" y="213"/>
                    </a:lnTo>
                    <a:lnTo>
                      <a:pt x="188" y="210"/>
                    </a:lnTo>
                    <a:lnTo>
                      <a:pt x="204" y="203"/>
                    </a:lnTo>
                    <a:lnTo>
                      <a:pt x="225" y="196"/>
                    </a:lnTo>
                    <a:lnTo>
                      <a:pt x="241" y="189"/>
                    </a:lnTo>
                    <a:lnTo>
                      <a:pt x="257" y="182"/>
                    </a:lnTo>
                    <a:lnTo>
                      <a:pt x="279" y="175"/>
                    </a:lnTo>
                    <a:lnTo>
                      <a:pt x="295" y="164"/>
                    </a:lnTo>
                    <a:lnTo>
                      <a:pt x="317" y="157"/>
                    </a:lnTo>
                    <a:lnTo>
                      <a:pt x="343" y="147"/>
                    </a:lnTo>
                    <a:lnTo>
                      <a:pt x="365" y="140"/>
                    </a:lnTo>
                    <a:lnTo>
                      <a:pt x="392" y="129"/>
                    </a:lnTo>
                    <a:lnTo>
                      <a:pt x="419" y="122"/>
                    </a:lnTo>
                    <a:lnTo>
                      <a:pt x="440" y="112"/>
                    </a:lnTo>
                    <a:lnTo>
                      <a:pt x="472" y="105"/>
                    </a:lnTo>
                    <a:lnTo>
                      <a:pt x="499" y="94"/>
                    </a:lnTo>
                    <a:lnTo>
                      <a:pt x="531" y="84"/>
                    </a:lnTo>
                    <a:lnTo>
                      <a:pt x="564" y="77"/>
                    </a:lnTo>
                    <a:lnTo>
                      <a:pt x="596" y="66"/>
                    </a:lnTo>
                    <a:lnTo>
                      <a:pt x="633" y="59"/>
                    </a:lnTo>
                    <a:lnTo>
                      <a:pt x="666" y="52"/>
                    </a:lnTo>
                    <a:lnTo>
                      <a:pt x="698" y="45"/>
                    </a:lnTo>
                    <a:lnTo>
                      <a:pt x="730" y="42"/>
                    </a:lnTo>
                    <a:lnTo>
                      <a:pt x="757" y="35"/>
                    </a:lnTo>
                    <a:lnTo>
                      <a:pt x="784" y="31"/>
                    </a:lnTo>
                    <a:lnTo>
                      <a:pt x="811" y="24"/>
                    </a:lnTo>
                    <a:lnTo>
                      <a:pt x="838" y="21"/>
                    </a:lnTo>
                    <a:lnTo>
                      <a:pt x="859" y="17"/>
                    </a:lnTo>
                    <a:lnTo>
                      <a:pt x="886" y="14"/>
                    </a:lnTo>
                    <a:lnTo>
                      <a:pt x="907" y="10"/>
                    </a:lnTo>
                    <a:lnTo>
                      <a:pt x="923" y="10"/>
                    </a:lnTo>
                    <a:lnTo>
                      <a:pt x="940" y="7"/>
                    </a:lnTo>
                    <a:lnTo>
                      <a:pt x="956" y="7"/>
                    </a:lnTo>
                    <a:lnTo>
                      <a:pt x="966" y="7"/>
                    </a:lnTo>
                    <a:lnTo>
                      <a:pt x="977" y="7"/>
                    </a:lnTo>
                    <a:lnTo>
                      <a:pt x="993" y="3"/>
                    </a:lnTo>
                    <a:lnTo>
                      <a:pt x="1004" y="3"/>
                    </a:lnTo>
                    <a:lnTo>
                      <a:pt x="1020" y="3"/>
                    </a:lnTo>
                    <a:lnTo>
                      <a:pt x="1036" y="3"/>
                    </a:lnTo>
                    <a:lnTo>
                      <a:pt x="1058" y="3"/>
                    </a:lnTo>
                    <a:lnTo>
                      <a:pt x="1074" y="3"/>
                    </a:lnTo>
                    <a:lnTo>
                      <a:pt x="1095" y="0"/>
                    </a:lnTo>
                    <a:lnTo>
                      <a:pt x="1111" y="0"/>
                    </a:lnTo>
                    <a:lnTo>
                      <a:pt x="1133" y="0"/>
                    </a:lnTo>
                    <a:lnTo>
                      <a:pt x="1154" y="0"/>
                    </a:lnTo>
                    <a:lnTo>
                      <a:pt x="1181" y="0"/>
                    </a:lnTo>
                    <a:lnTo>
                      <a:pt x="1203" y="3"/>
                    </a:lnTo>
                    <a:lnTo>
                      <a:pt x="1230" y="3"/>
                    </a:lnTo>
                    <a:lnTo>
                      <a:pt x="1256" y="7"/>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791" name="Freeform 106">
                <a:extLst>
                  <a:ext uri="{FF2B5EF4-FFF2-40B4-BE49-F238E27FC236}">
                    <a16:creationId xmlns:a16="http://schemas.microsoft.com/office/drawing/2014/main" id="{EE32F77D-CDCB-42DD-B58C-7E8A3A343F25}"/>
                  </a:ext>
                </a:extLst>
              </p:cNvPr>
              <p:cNvSpPr>
                <a:spLocks/>
              </p:cNvSpPr>
              <p:nvPr/>
            </p:nvSpPr>
            <p:spPr bwMode="auto">
              <a:xfrm>
                <a:off x="3056" y="7209"/>
                <a:ext cx="438" cy="291"/>
              </a:xfrm>
              <a:custGeom>
                <a:avLst/>
                <a:gdLst>
                  <a:gd name="T0" fmla="*/ 22 w 790"/>
                  <a:gd name="T1" fmla="*/ 10 h 290"/>
                  <a:gd name="T2" fmla="*/ 54 w 790"/>
                  <a:gd name="T3" fmla="*/ 24 h 290"/>
                  <a:gd name="T4" fmla="*/ 65 w 790"/>
                  <a:gd name="T5" fmla="*/ 28 h 290"/>
                  <a:gd name="T6" fmla="*/ 70 w 790"/>
                  <a:gd name="T7" fmla="*/ 31 h 290"/>
                  <a:gd name="T8" fmla="*/ 65 w 790"/>
                  <a:gd name="T9" fmla="*/ 28 h 290"/>
                  <a:gd name="T10" fmla="*/ 54 w 790"/>
                  <a:gd name="T11" fmla="*/ 21 h 290"/>
                  <a:gd name="T12" fmla="*/ 43 w 790"/>
                  <a:gd name="T13" fmla="*/ 14 h 290"/>
                  <a:gd name="T14" fmla="*/ 27 w 790"/>
                  <a:gd name="T15" fmla="*/ 7 h 290"/>
                  <a:gd name="T16" fmla="*/ 11 w 790"/>
                  <a:gd name="T17" fmla="*/ 0 h 290"/>
                  <a:gd name="T18" fmla="*/ 11 w 790"/>
                  <a:gd name="T19" fmla="*/ 0 h 290"/>
                  <a:gd name="T20" fmla="*/ 22 w 790"/>
                  <a:gd name="T21" fmla="*/ 7 h 290"/>
                  <a:gd name="T22" fmla="*/ 43 w 790"/>
                  <a:gd name="T23" fmla="*/ 21 h 290"/>
                  <a:gd name="T24" fmla="*/ 70 w 790"/>
                  <a:gd name="T25" fmla="*/ 38 h 290"/>
                  <a:gd name="T26" fmla="*/ 102 w 790"/>
                  <a:gd name="T27" fmla="*/ 56 h 290"/>
                  <a:gd name="T28" fmla="*/ 135 w 790"/>
                  <a:gd name="T29" fmla="*/ 73 h 290"/>
                  <a:gd name="T30" fmla="*/ 183 w 790"/>
                  <a:gd name="T31" fmla="*/ 101 h 290"/>
                  <a:gd name="T32" fmla="*/ 231 w 790"/>
                  <a:gd name="T33" fmla="*/ 126 h 290"/>
                  <a:gd name="T34" fmla="*/ 264 w 790"/>
                  <a:gd name="T35" fmla="*/ 143 h 290"/>
                  <a:gd name="T36" fmla="*/ 285 w 790"/>
                  <a:gd name="T37" fmla="*/ 150 h 290"/>
                  <a:gd name="T38" fmla="*/ 301 w 790"/>
                  <a:gd name="T39" fmla="*/ 154 h 290"/>
                  <a:gd name="T40" fmla="*/ 312 w 790"/>
                  <a:gd name="T41" fmla="*/ 161 h 290"/>
                  <a:gd name="T42" fmla="*/ 339 w 790"/>
                  <a:gd name="T43" fmla="*/ 168 h 290"/>
                  <a:gd name="T44" fmla="*/ 350 w 790"/>
                  <a:gd name="T45" fmla="*/ 175 h 290"/>
                  <a:gd name="T46" fmla="*/ 360 w 790"/>
                  <a:gd name="T47" fmla="*/ 178 h 290"/>
                  <a:gd name="T48" fmla="*/ 371 w 790"/>
                  <a:gd name="T49" fmla="*/ 185 h 290"/>
                  <a:gd name="T50" fmla="*/ 382 w 790"/>
                  <a:gd name="T51" fmla="*/ 189 h 290"/>
                  <a:gd name="T52" fmla="*/ 392 w 790"/>
                  <a:gd name="T53" fmla="*/ 192 h 290"/>
                  <a:gd name="T54" fmla="*/ 398 w 790"/>
                  <a:gd name="T55" fmla="*/ 196 h 290"/>
                  <a:gd name="T56" fmla="*/ 403 w 790"/>
                  <a:gd name="T57" fmla="*/ 199 h 290"/>
                  <a:gd name="T58" fmla="*/ 414 w 790"/>
                  <a:gd name="T59" fmla="*/ 199 h 290"/>
                  <a:gd name="T60" fmla="*/ 430 w 790"/>
                  <a:gd name="T61" fmla="*/ 206 h 290"/>
                  <a:gd name="T62" fmla="*/ 473 w 790"/>
                  <a:gd name="T63" fmla="*/ 220 h 290"/>
                  <a:gd name="T64" fmla="*/ 516 w 790"/>
                  <a:gd name="T65" fmla="*/ 234 h 290"/>
                  <a:gd name="T66" fmla="*/ 564 w 790"/>
                  <a:gd name="T67" fmla="*/ 245 h 290"/>
                  <a:gd name="T68" fmla="*/ 607 w 790"/>
                  <a:gd name="T69" fmla="*/ 255 h 290"/>
                  <a:gd name="T70" fmla="*/ 645 w 790"/>
                  <a:gd name="T71" fmla="*/ 266 h 290"/>
                  <a:gd name="T72" fmla="*/ 677 w 790"/>
                  <a:gd name="T73" fmla="*/ 269 h 290"/>
                  <a:gd name="T74" fmla="*/ 709 w 790"/>
                  <a:gd name="T75" fmla="*/ 276 h 290"/>
                  <a:gd name="T76" fmla="*/ 731 w 790"/>
                  <a:gd name="T77" fmla="*/ 283 h 290"/>
                  <a:gd name="T78" fmla="*/ 758 w 790"/>
                  <a:gd name="T79" fmla="*/ 287 h 290"/>
                  <a:gd name="T80" fmla="*/ 774 w 790"/>
                  <a:gd name="T81" fmla="*/ 290 h 290"/>
                  <a:gd name="T82" fmla="*/ 785 w 790"/>
                  <a:gd name="T83" fmla="*/ 290 h 290"/>
                  <a:gd name="T84" fmla="*/ 790 w 790"/>
                  <a:gd name="T85" fmla="*/ 290 h 290"/>
                  <a:gd name="T86" fmla="*/ 790 w 790"/>
                  <a:gd name="T87" fmla="*/ 290 h 290"/>
                  <a:gd name="T88" fmla="*/ 774 w 790"/>
                  <a:gd name="T89" fmla="*/ 290 h 2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90"/>
                  <a:gd name="T136" fmla="*/ 0 h 290"/>
                  <a:gd name="T137" fmla="*/ 790 w 790"/>
                  <a:gd name="T138" fmla="*/ 290 h 2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90" h="290">
                    <a:moveTo>
                      <a:pt x="0" y="0"/>
                    </a:moveTo>
                    <a:lnTo>
                      <a:pt x="22" y="10"/>
                    </a:lnTo>
                    <a:lnTo>
                      <a:pt x="38" y="17"/>
                    </a:lnTo>
                    <a:lnTo>
                      <a:pt x="54" y="24"/>
                    </a:lnTo>
                    <a:lnTo>
                      <a:pt x="60" y="28"/>
                    </a:lnTo>
                    <a:lnTo>
                      <a:pt x="65" y="28"/>
                    </a:lnTo>
                    <a:lnTo>
                      <a:pt x="70" y="31"/>
                    </a:lnTo>
                    <a:lnTo>
                      <a:pt x="70" y="28"/>
                    </a:lnTo>
                    <a:lnTo>
                      <a:pt x="65" y="28"/>
                    </a:lnTo>
                    <a:lnTo>
                      <a:pt x="60" y="24"/>
                    </a:lnTo>
                    <a:lnTo>
                      <a:pt x="54" y="21"/>
                    </a:lnTo>
                    <a:lnTo>
                      <a:pt x="49" y="17"/>
                    </a:lnTo>
                    <a:lnTo>
                      <a:pt x="43" y="14"/>
                    </a:lnTo>
                    <a:lnTo>
                      <a:pt x="33" y="10"/>
                    </a:lnTo>
                    <a:lnTo>
                      <a:pt x="27" y="7"/>
                    </a:lnTo>
                    <a:lnTo>
                      <a:pt x="17" y="3"/>
                    </a:lnTo>
                    <a:lnTo>
                      <a:pt x="11" y="0"/>
                    </a:lnTo>
                    <a:lnTo>
                      <a:pt x="17" y="3"/>
                    </a:lnTo>
                    <a:lnTo>
                      <a:pt x="22" y="7"/>
                    </a:lnTo>
                    <a:lnTo>
                      <a:pt x="33" y="14"/>
                    </a:lnTo>
                    <a:lnTo>
                      <a:pt x="43" y="21"/>
                    </a:lnTo>
                    <a:lnTo>
                      <a:pt x="60" y="28"/>
                    </a:lnTo>
                    <a:lnTo>
                      <a:pt x="70" y="38"/>
                    </a:lnTo>
                    <a:lnTo>
                      <a:pt x="86" y="45"/>
                    </a:lnTo>
                    <a:lnTo>
                      <a:pt x="102" y="56"/>
                    </a:lnTo>
                    <a:lnTo>
                      <a:pt x="119" y="63"/>
                    </a:lnTo>
                    <a:lnTo>
                      <a:pt x="135" y="73"/>
                    </a:lnTo>
                    <a:lnTo>
                      <a:pt x="151" y="80"/>
                    </a:lnTo>
                    <a:lnTo>
                      <a:pt x="183" y="101"/>
                    </a:lnTo>
                    <a:lnTo>
                      <a:pt x="210" y="115"/>
                    </a:lnTo>
                    <a:lnTo>
                      <a:pt x="231" y="126"/>
                    </a:lnTo>
                    <a:lnTo>
                      <a:pt x="247" y="136"/>
                    </a:lnTo>
                    <a:lnTo>
                      <a:pt x="264" y="143"/>
                    </a:lnTo>
                    <a:lnTo>
                      <a:pt x="274" y="147"/>
                    </a:lnTo>
                    <a:lnTo>
                      <a:pt x="285" y="150"/>
                    </a:lnTo>
                    <a:lnTo>
                      <a:pt x="290" y="154"/>
                    </a:lnTo>
                    <a:lnTo>
                      <a:pt x="301" y="154"/>
                    </a:lnTo>
                    <a:lnTo>
                      <a:pt x="307" y="157"/>
                    </a:lnTo>
                    <a:lnTo>
                      <a:pt x="312" y="161"/>
                    </a:lnTo>
                    <a:lnTo>
                      <a:pt x="323" y="164"/>
                    </a:lnTo>
                    <a:lnTo>
                      <a:pt x="339" y="168"/>
                    </a:lnTo>
                    <a:lnTo>
                      <a:pt x="344" y="171"/>
                    </a:lnTo>
                    <a:lnTo>
                      <a:pt x="350" y="175"/>
                    </a:lnTo>
                    <a:lnTo>
                      <a:pt x="355" y="175"/>
                    </a:lnTo>
                    <a:lnTo>
                      <a:pt x="360" y="178"/>
                    </a:lnTo>
                    <a:lnTo>
                      <a:pt x="366" y="182"/>
                    </a:lnTo>
                    <a:lnTo>
                      <a:pt x="371" y="185"/>
                    </a:lnTo>
                    <a:lnTo>
                      <a:pt x="376" y="185"/>
                    </a:lnTo>
                    <a:lnTo>
                      <a:pt x="382" y="189"/>
                    </a:lnTo>
                    <a:lnTo>
                      <a:pt x="387" y="192"/>
                    </a:lnTo>
                    <a:lnTo>
                      <a:pt x="392" y="192"/>
                    </a:lnTo>
                    <a:lnTo>
                      <a:pt x="398" y="196"/>
                    </a:lnTo>
                    <a:lnTo>
                      <a:pt x="403" y="196"/>
                    </a:lnTo>
                    <a:lnTo>
                      <a:pt x="403" y="199"/>
                    </a:lnTo>
                    <a:lnTo>
                      <a:pt x="409" y="199"/>
                    </a:lnTo>
                    <a:lnTo>
                      <a:pt x="414" y="199"/>
                    </a:lnTo>
                    <a:lnTo>
                      <a:pt x="414" y="203"/>
                    </a:lnTo>
                    <a:lnTo>
                      <a:pt x="430" y="206"/>
                    </a:lnTo>
                    <a:lnTo>
                      <a:pt x="452" y="213"/>
                    </a:lnTo>
                    <a:lnTo>
                      <a:pt x="473" y="220"/>
                    </a:lnTo>
                    <a:lnTo>
                      <a:pt x="495" y="227"/>
                    </a:lnTo>
                    <a:lnTo>
                      <a:pt x="516" y="234"/>
                    </a:lnTo>
                    <a:lnTo>
                      <a:pt x="543" y="241"/>
                    </a:lnTo>
                    <a:lnTo>
                      <a:pt x="564" y="245"/>
                    </a:lnTo>
                    <a:lnTo>
                      <a:pt x="586" y="252"/>
                    </a:lnTo>
                    <a:lnTo>
                      <a:pt x="607" y="255"/>
                    </a:lnTo>
                    <a:lnTo>
                      <a:pt x="629" y="262"/>
                    </a:lnTo>
                    <a:lnTo>
                      <a:pt x="645" y="266"/>
                    </a:lnTo>
                    <a:lnTo>
                      <a:pt x="661" y="269"/>
                    </a:lnTo>
                    <a:lnTo>
                      <a:pt x="677" y="269"/>
                    </a:lnTo>
                    <a:lnTo>
                      <a:pt x="693" y="273"/>
                    </a:lnTo>
                    <a:lnTo>
                      <a:pt x="709" y="276"/>
                    </a:lnTo>
                    <a:lnTo>
                      <a:pt x="720" y="280"/>
                    </a:lnTo>
                    <a:lnTo>
                      <a:pt x="731" y="283"/>
                    </a:lnTo>
                    <a:lnTo>
                      <a:pt x="747" y="283"/>
                    </a:lnTo>
                    <a:lnTo>
                      <a:pt x="758" y="287"/>
                    </a:lnTo>
                    <a:lnTo>
                      <a:pt x="763" y="287"/>
                    </a:lnTo>
                    <a:lnTo>
                      <a:pt x="774" y="290"/>
                    </a:lnTo>
                    <a:lnTo>
                      <a:pt x="785" y="290"/>
                    </a:lnTo>
                    <a:lnTo>
                      <a:pt x="790" y="290"/>
                    </a:lnTo>
                    <a:lnTo>
                      <a:pt x="785" y="290"/>
                    </a:lnTo>
                    <a:lnTo>
                      <a:pt x="774" y="290"/>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792" name="Line 107">
                <a:extLst>
                  <a:ext uri="{FF2B5EF4-FFF2-40B4-BE49-F238E27FC236}">
                    <a16:creationId xmlns:a16="http://schemas.microsoft.com/office/drawing/2014/main" id="{5DC96BBB-82BB-460A-B2CD-7EF551363615}"/>
                  </a:ext>
                </a:extLst>
              </p:cNvPr>
              <p:cNvSpPr>
                <a:spLocks noChangeShapeType="1"/>
              </p:cNvSpPr>
              <p:nvPr/>
            </p:nvSpPr>
            <p:spPr bwMode="auto">
              <a:xfrm flipV="1">
                <a:off x="3500" y="7500"/>
                <a:ext cx="384" cy="1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786" name="Group 108">
              <a:extLst>
                <a:ext uri="{FF2B5EF4-FFF2-40B4-BE49-F238E27FC236}">
                  <a16:creationId xmlns:a16="http://schemas.microsoft.com/office/drawing/2014/main" id="{0595F695-95C1-4C5D-94E0-10B3BAFDCD3F}"/>
                </a:ext>
              </a:extLst>
            </p:cNvPr>
            <p:cNvGrpSpPr>
              <a:grpSpLocks/>
            </p:cNvGrpSpPr>
            <p:nvPr/>
          </p:nvGrpSpPr>
          <p:grpSpPr bwMode="auto">
            <a:xfrm>
              <a:off x="5952" y="7215"/>
              <a:ext cx="2052" cy="315"/>
              <a:chOff x="1832" y="7203"/>
              <a:chExt cx="2052" cy="315"/>
            </a:xfrm>
          </p:grpSpPr>
          <p:sp>
            <p:nvSpPr>
              <p:cNvPr id="30787" name="Freeform 109">
                <a:extLst>
                  <a:ext uri="{FF2B5EF4-FFF2-40B4-BE49-F238E27FC236}">
                    <a16:creationId xmlns:a16="http://schemas.microsoft.com/office/drawing/2014/main" id="{20215D24-1A8B-4E1D-A509-6AE1641ACF53}"/>
                  </a:ext>
                </a:extLst>
              </p:cNvPr>
              <p:cNvSpPr>
                <a:spLocks/>
              </p:cNvSpPr>
              <p:nvPr/>
            </p:nvSpPr>
            <p:spPr bwMode="auto">
              <a:xfrm>
                <a:off x="1832" y="7203"/>
                <a:ext cx="1256" cy="297"/>
              </a:xfrm>
              <a:custGeom>
                <a:avLst/>
                <a:gdLst>
                  <a:gd name="T0" fmla="*/ 0 w 1256"/>
                  <a:gd name="T1" fmla="*/ 297 h 297"/>
                  <a:gd name="T2" fmla="*/ 32 w 1256"/>
                  <a:gd name="T3" fmla="*/ 280 h 297"/>
                  <a:gd name="T4" fmla="*/ 59 w 1256"/>
                  <a:gd name="T5" fmla="*/ 266 h 297"/>
                  <a:gd name="T6" fmla="*/ 86 w 1256"/>
                  <a:gd name="T7" fmla="*/ 252 h 297"/>
                  <a:gd name="T8" fmla="*/ 107 w 1256"/>
                  <a:gd name="T9" fmla="*/ 241 h 297"/>
                  <a:gd name="T10" fmla="*/ 123 w 1256"/>
                  <a:gd name="T11" fmla="*/ 234 h 297"/>
                  <a:gd name="T12" fmla="*/ 134 w 1256"/>
                  <a:gd name="T13" fmla="*/ 227 h 297"/>
                  <a:gd name="T14" fmla="*/ 150 w 1256"/>
                  <a:gd name="T15" fmla="*/ 224 h 297"/>
                  <a:gd name="T16" fmla="*/ 161 w 1256"/>
                  <a:gd name="T17" fmla="*/ 217 h 297"/>
                  <a:gd name="T18" fmla="*/ 177 w 1256"/>
                  <a:gd name="T19" fmla="*/ 213 h 297"/>
                  <a:gd name="T20" fmla="*/ 188 w 1256"/>
                  <a:gd name="T21" fmla="*/ 210 h 297"/>
                  <a:gd name="T22" fmla="*/ 204 w 1256"/>
                  <a:gd name="T23" fmla="*/ 203 h 297"/>
                  <a:gd name="T24" fmla="*/ 225 w 1256"/>
                  <a:gd name="T25" fmla="*/ 196 h 297"/>
                  <a:gd name="T26" fmla="*/ 241 w 1256"/>
                  <a:gd name="T27" fmla="*/ 189 h 297"/>
                  <a:gd name="T28" fmla="*/ 257 w 1256"/>
                  <a:gd name="T29" fmla="*/ 182 h 297"/>
                  <a:gd name="T30" fmla="*/ 279 w 1256"/>
                  <a:gd name="T31" fmla="*/ 175 h 297"/>
                  <a:gd name="T32" fmla="*/ 295 w 1256"/>
                  <a:gd name="T33" fmla="*/ 164 h 297"/>
                  <a:gd name="T34" fmla="*/ 317 w 1256"/>
                  <a:gd name="T35" fmla="*/ 157 h 297"/>
                  <a:gd name="T36" fmla="*/ 343 w 1256"/>
                  <a:gd name="T37" fmla="*/ 147 h 297"/>
                  <a:gd name="T38" fmla="*/ 365 w 1256"/>
                  <a:gd name="T39" fmla="*/ 140 h 297"/>
                  <a:gd name="T40" fmla="*/ 392 w 1256"/>
                  <a:gd name="T41" fmla="*/ 129 h 297"/>
                  <a:gd name="T42" fmla="*/ 419 w 1256"/>
                  <a:gd name="T43" fmla="*/ 122 h 297"/>
                  <a:gd name="T44" fmla="*/ 440 w 1256"/>
                  <a:gd name="T45" fmla="*/ 112 h 297"/>
                  <a:gd name="T46" fmla="*/ 472 w 1256"/>
                  <a:gd name="T47" fmla="*/ 105 h 297"/>
                  <a:gd name="T48" fmla="*/ 499 w 1256"/>
                  <a:gd name="T49" fmla="*/ 94 h 297"/>
                  <a:gd name="T50" fmla="*/ 531 w 1256"/>
                  <a:gd name="T51" fmla="*/ 84 h 297"/>
                  <a:gd name="T52" fmla="*/ 564 w 1256"/>
                  <a:gd name="T53" fmla="*/ 77 h 297"/>
                  <a:gd name="T54" fmla="*/ 596 w 1256"/>
                  <a:gd name="T55" fmla="*/ 66 h 297"/>
                  <a:gd name="T56" fmla="*/ 633 w 1256"/>
                  <a:gd name="T57" fmla="*/ 59 h 297"/>
                  <a:gd name="T58" fmla="*/ 666 w 1256"/>
                  <a:gd name="T59" fmla="*/ 52 h 297"/>
                  <a:gd name="T60" fmla="*/ 698 w 1256"/>
                  <a:gd name="T61" fmla="*/ 45 h 297"/>
                  <a:gd name="T62" fmla="*/ 730 w 1256"/>
                  <a:gd name="T63" fmla="*/ 42 h 297"/>
                  <a:gd name="T64" fmla="*/ 757 w 1256"/>
                  <a:gd name="T65" fmla="*/ 35 h 297"/>
                  <a:gd name="T66" fmla="*/ 784 w 1256"/>
                  <a:gd name="T67" fmla="*/ 31 h 297"/>
                  <a:gd name="T68" fmla="*/ 811 w 1256"/>
                  <a:gd name="T69" fmla="*/ 24 h 297"/>
                  <a:gd name="T70" fmla="*/ 838 w 1256"/>
                  <a:gd name="T71" fmla="*/ 21 h 297"/>
                  <a:gd name="T72" fmla="*/ 859 w 1256"/>
                  <a:gd name="T73" fmla="*/ 17 h 297"/>
                  <a:gd name="T74" fmla="*/ 886 w 1256"/>
                  <a:gd name="T75" fmla="*/ 14 h 297"/>
                  <a:gd name="T76" fmla="*/ 907 w 1256"/>
                  <a:gd name="T77" fmla="*/ 10 h 297"/>
                  <a:gd name="T78" fmla="*/ 923 w 1256"/>
                  <a:gd name="T79" fmla="*/ 10 h 297"/>
                  <a:gd name="T80" fmla="*/ 940 w 1256"/>
                  <a:gd name="T81" fmla="*/ 7 h 297"/>
                  <a:gd name="T82" fmla="*/ 956 w 1256"/>
                  <a:gd name="T83" fmla="*/ 7 h 297"/>
                  <a:gd name="T84" fmla="*/ 966 w 1256"/>
                  <a:gd name="T85" fmla="*/ 7 h 297"/>
                  <a:gd name="T86" fmla="*/ 977 w 1256"/>
                  <a:gd name="T87" fmla="*/ 7 h 297"/>
                  <a:gd name="T88" fmla="*/ 993 w 1256"/>
                  <a:gd name="T89" fmla="*/ 3 h 297"/>
                  <a:gd name="T90" fmla="*/ 1004 w 1256"/>
                  <a:gd name="T91" fmla="*/ 3 h 297"/>
                  <a:gd name="T92" fmla="*/ 1020 w 1256"/>
                  <a:gd name="T93" fmla="*/ 3 h 297"/>
                  <a:gd name="T94" fmla="*/ 1036 w 1256"/>
                  <a:gd name="T95" fmla="*/ 3 h 297"/>
                  <a:gd name="T96" fmla="*/ 1058 w 1256"/>
                  <a:gd name="T97" fmla="*/ 3 h 297"/>
                  <a:gd name="T98" fmla="*/ 1074 w 1256"/>
                  <a:gd name="T99" fmla="*/ 3 h 297"/>
                  <a:gd name="T100" fmla="*/ 1095 w 1256"/>
                  <a:gd name="T101" fmla="*/ 0 h 297"/>
                  <a:gd name="T102" fmla="*/ 1111 w 1256"/>
                  <a:gd name="T103" fmla="*/ 0 h 297"/>
                  <a:gd name="T104" fmla="*/ 1133 w 1256"/>
                  <a:gd name="T105" fmla="*/ 0 h 297"/>
                  <a:gd name="T106" fmla="*/ 1154 w 1256"/>
                  <a:gd name="T107" fmla="*/ 0 h 297"/>
                  <a:gd name="T108" fmla="*/ 1181 w 1256"/>
                  <a:gd name="T109" fmla="*/ 0 h 297"/>
                  <a:gd name="T110" fmla="*/ 1203 w 1256"/>
                  <a:gd name="T111" fmla="*/ 3 h 297"/>
                  <a:gd name="T112" fmla="*/ 1230 w 1256"/>
                  <a:gd name="T113" fmla="*/ 3 h 297"/>
                  <a:gd name="T114" fmla="*/ 1256 w 1256"/>
                  <a:gd name="T115" fmla="*/ 7 h 29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56"/>
                  <a:gd name="T175" fmla="*/ 0 h 297"/>
                  <a:gd name="T176" fmla="*/ 1256 w 1256"/>
                  <a:gd name="T177" fmla="*/ 297 h 29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56" h="297">
                    <a:moveTo>
                      <a:pt x="0" y="297"/>
                    </a:moveTo>
                    <a:lnTo>
                      <a:pt x="32" y="280"/>
                    </a:lnTo>
                    <a:lnTo>
                      <a:pt x="59" y="266"/>
                    </a:lnTo>
                    <a:lnTo>
                      <a:pt x="86" y="252"/>
                    </a:lnTo>
                    <a:lnTo>
                      <a:pt x="107" y="241"/>
                    </a:lnTo>
                    <a:lnTo>
                      <a:pt x="123" y="234"/>
                    </a:lnTo>
                    <a:lnTo>
                      <a:pt x="134" y="227"/>
                    </a:lnTo>
                    <a:lnTo>
                      <a:pt x="150" y="224"/>
                    </a:lnTo>
                    <a:lnTo>
                      <a:pt x="161" y="217"/>
                    </a:lnTo>
                    <a:lnTo>
                      <a:pt x="177" y="213"/>
                    </a:lnTo>
                    <a:lnTo>
                      <a:pt x="188" y="210"/>
                    </a:lnTo>
                    <a:lnTo>
                      <a:pt x="204" y="203"/>
                    </a:lnTo>
                    <a:lnTo>
                      <a:pt x="225" y="196"/>
                    </a:lnTo>
                    <a:lnTo>
                      <a:pt x="241" y="189"/>
                    </a:lnTo>
                    <a:lnTo>
                      <a:pt x="257" y="182"/>
                    </a:lnTo>
                    <a:lnTo>
                      <a:pt x="279" y="175"/>
                    </a:lnTo>
                    <a:lnTo>
                      <a:pt x="295" y="164"/>
                    </a:lnTo>
                    <a:lnTo>
                      <a:pt x="317" y="157"/>
                    </a:lnTo>
                    <a:lnTo>
                      <a:pt x="343" y="147"/>
                    </a:lnTo>
                    <a:lnTo>
                      <a:pt x="365" y="140"/>
                    </a:lnTo>
                    <a:lnTo>
                      <a:pt x="392" y="129"/>
                    </a:lnTo>
                    <a:lnTo>
                      <a:pt x="419" y="122"/>
                    </a:lnTo>
                    <a:lnTo>
                      <a:pt x="440" y="112"/>
                    </a:lnTo>
                    <a:lnTo>
                      <a:pt x="472" y="105"/>
                    </a:lnTo>
                    <a:lnTo>
                      <a:pt x="499" y="94"/>
                    </a:lnTo>
                    <a:lnTo>
                      <a:pt x="531" y="84"/>
                    </a:lnTo>
                    <a:lnTo>
                      <a:pt x="564" y="77"/>
                    </a:lnTo>
                    <a:lnTo>
                      <a:pt x="596" y="66"/>
                    </a:lnTo>
                    <a:lnTo>
                      <a:pt x="633" y="59"/>
                    </a:lnTo>
                    <a:lnTo>
                      <a:pt x="666" y="52"/>
                    </a:lnTo>
                    <a:lnTo>
                      <a:pt x="698" y="45"/>
                    </a:lnTo>
                    <a:lnTo>
                      <a:pt x="730" y="42"/>
                    </a:lnTo>
                    <a:lnTo>
                      <a:pt x="757" y="35"/>
                    </a:lnTo>
                    <a:lnTo>
                      <a:pt x="784" y="31"/>
                    </a:lnTo>
                    <a:lnTo>
                      <a:pt x="811" y="24"/>
                    </a:lnTo>
                    <a:lnTo>
                      <a:pt x="838" y="21"/>
                    </a:lnTo>
                    <a:lnTo>
                      <a:pt x="859" y="17"/>
                    </a:lnTo>
                    <a:lnTo>
                      <a:pt x="886" y="14"/>
                    </a:lnTo>
                    <a:lnTo>
                      <a:pt x="907" y="10"/>
                    </a:lnTo>
                    <a:lnTo>
                      <a:pt x="923" y="10"/>
                    </a:lnTo>
                    <a:lnTo>
                      <a:pt x="940" y="7"/>
                    </a:lnTo>
                    <a:lnTo>
                      <a:pt x="956" y="7"/>
                    </a:lnTo>
                    <a:lnTo>
                      <a:pt x="966" y="7"/>
                    </a:lnTo>
                    <a:lnTo>
                      <a:pt x="977" y="7"/>
                    </a:lnTo>
                    <a:lnTo>
                      <a:pt x="993" y="3"/>
                    </a:lnTo>
                    <a:lnTo>
                      <a:pt x="1004" y="3"/>
                    </a:lnTo>
                    <a:lnTo>
                      <a:pt x="1020" y="3"/>
                    </a:lnTo>
                    <a:lnTo>
                      <a:pt x="1036" y="3"/>
                    </a:lnTo>
                    <a:lnTo>
                      <a:pt x="1058" y="3"/>
                    </a:lnTo>
                    <a:lnTo>
                      <a:pt x="1074" y="3"/>
                    </a:lnTo>
                    <a:lnTo>
                      <a:pt x="1095" y="0"/>
                    </a:lnTo>
                    <a:lnTo>
                      <a:pt x="1111" y="0"/>
                    </a:lnTo>
                    <a:lnTo>
                      <a:pt x="1133" y="0"/>
                    </a:lnTo>
                    <a:lnTo>
                      <a:pt x="1154" y="0"/>
                    </a:lnTo>
                    <a:lnTo>
                      <a:pt x="1181" y="0"/>
                    </a:lnTo>
                    <a:lnTo>
                      <a:pt x="1203" y="3"/>
                    </a:lnTo>
                    <a:lnTo>
                      <a:pt x="1230" y="3"/>
                    </a:lnTo>
                    <a:lnTo>
                      <a:pt x="1256" y="7"/>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788" name="Freeform 110">
                <a:extLst>
                  <a:ext uri="{FF2B5EF4-FFF2-40B4-BE49-F238E27FC236}">
                    <a16:creationId xmlns:a16="http://schemas.microsoft.com/office/drawing/2014/main" id="{0AEB89BC-3F83-4C96-8182-CF58DDCF6F70}"/>
                  </a:ext>
                </a:extLst>
              </p:cNvPr>
              <p:cNvSpPr>
                <a:spLocks/>
              </p:cNvSpPr>
              <p:nvPr/>
            </p:nvSpPr>
            <p:spPr bwMode="auto">
              <a:xfrm>
                <a:off x="3056" y="7209"/>
                <a:ext cx="438" cy="291"/>
              </a:xfrm>
              <a:custGeom>
                <a:avLst/>
                <a:gdLst>
                  <a:gd name="T0" fmla="*/ 22 w 790"/>
                  <a:gd name="T1" fmla="*/ 10 h 290"/>
                  <a:gd name="T2" fmla="*/ 54 w 790"/>
                  <a:gd name="T3" fmla="*/ 24 h 290"/>
                  <a:gd name="T4" fmla="*/ 65 w 790"/>
                  <a:gd name="T5" fmla="*/ 28 h 290"/>
                  <a:gd name="T6" fmla="*/ 70 w 790"/>
                  <a:gd name="T7" fmla="*/ 31 h 290"/>
                  <a:gd name="T8" fmla="*/ 65 w 790"/>
                  <a:gd name="T9" fmla="*/ 28 h 290"/>
                  <a:gd name="T10" fmla="*/ 54 w 790"/>
                  <a:gd name="T11" fmla="*/ 21 h 290"/>
                  <a:gd name="T12" fmla="*/ 43 w 790"/>
                  <a:gd name="T13" fmla="*/ 14 h 290"/>
                  <a:gd name="T14" fmla="*/ 27 w 790"/>
                  <a:gd name="T15" fmla="*/ 7 h 290"/>
                  <a:gd name="T16" fmla="*/ 11 w 790"/>
                  <a:gd name="T17" fmla="*/ 0 h 290"/>
                  <a:gd name="T18" fmla="*/ 11 w 790"/>
                  <a:gd name="T19" fmla="*/ 0 h 290"/>
                  <a:gd name="T20" fmla="*/ 22 w 790"/>
                  <a:gd name="T21" fmla="*/ 7 h 290"/>
                  <a:gd name="T22" fmla="*/ 43 w 790"/>
                  <a:gd name="T23" fmla="*/ 21 h 290"/>
                  <a:gd name="T24" fmla="*/ 70 w 790"/>
                  <a:gd name="T25" fmla="*/ 38 h 290"/>
                  <a:gd name="T26" fmla="*/ 102 w 790"/>
                  <a:gd name="T27" fmla="*/ 56 h 290"/>
                  <a:gd name="T28" fmla="*/ 135 w 790"/>
                  <a:gd name="T29" fmla="*/ 73 h 290"/>
                  <a:gd name="T30" fmla="*/ 183 w 790"/>
                  <a:gd name="T31" fmla="*/ 101 h 290"/>
                  <a:gd name="T32" fmla="*/ 231 w 790"/>
                  <a:gd name="T33" fmla="*/ 126 h 290"/>
                  <a:gd name="T34" fmla="*/ 264 w 790"/>
                  <a:gd name="T35" fmla="*/ 143 h 290"/>
                  <a:gd name="T36" fmla="*/ 285 w 790"/>
                  <a:gd name="T37" fmla="*/ 150 h 290"/>
                  <a:gd name="T38" fmla="*/ 301 w 790"/>
                  <a:gd name="T39" fmla="*/ 154 h 290"/>
                  <a:gd name="T40" fmla="*/ 312 w 790"/>
                  <a:gd name="T41" fmla="*/ 161 h 290"/>
                  <a:gd name="T42" fmla="*/ 339 w 790"/>
                  <a:gd name="T43" fmla="*/ 168 h 290"/>
                  <a:gd name="T44" fmla="*/ 350 w 790"/>
                  <a:gd name="T45" fmla="*/ 175 h 290"/>
                  <a:gd name="T46" fmla="*/ 360 w 790"/>
                  <a:gd name="T47" fmla="*/ 178 h 290"/>
                  <a:gd name="T48" fmla="*/ 371 w 790"/>
                  <a:gd name="T49" fmla="*/ 185 h 290"/>
                  <a:gd name="T50" fmla="*/ 382 w 790"/>
                  <a:gd name="T51" fmla="*/ 189 h 290"/>
                  <a:gd name="T52" fmla="*/ 392 w 790"/>
                  <a:gd name="T53" fmla="*/ 192 h 290"/>
                  <a:gd name="T54" fmla="*/ 398 w 790"/>
                  <a:gd name="T55" fmla="*/ 196 h 290"/>
                  <a:gd name="T56" fmla="*/ 403 w 790"/>
                  <a:gd name="T57" fmla="*/ 199 h 290"/>
                  <a:gd name="T58" fmla="*/ 414 w 790"/>
                  <a:gd name="T59" fmla="*/ 199 h 290"/>
                  <a:gd name="T60" fmla="*/ 430 w 790"/>
                  <a:gd name="T61" fmla="*/ 206 h 290"/>
                  <a:gd name="T62" fmla="*/ 473 w 790"/>
                  <a:gd name="T63" fmla="*/ 220 h 290"/>
                  <a:gd name="T64" fmla="*/ 516 w 790"/>
                  <a:gd name="T65" fmla="*/ 234 h 290"/>
                  <a:gd name="T66" fmla="*/ 564 w 790"/>
                  <a:gd name="T67" fmla="*/ 245 h 290"/>
                  <a:gd name="T68" fmla="*/ 607 w 790"/>
                  <a:gd name="T69" fmla="*/ 255 h 290"/>
                  <a:gd name="T70" fmla="*/ 645 w 790"/>
                  <a:gd name="T71" fmla="*/ 266 h 290"/>
                  <a:gd name="T72" fmla="*/ 677 w 790"/>
                  <a:gd name="T73" fmla="*/ 269 h 290"/>
                  <a:gd name="T74" fmla="*/ 709 w 790"/>
                  <a:gd name="T75" fmla="*/ 276 h 290"/>
                  <a:gd name="T76" fmla="*/ 731 w 790"/>
                  <a:gd name="T77" fmla="*/ 283 h 290"/>
                  <a:gd name="T78" fmla="*/ 758 w 790"/>
                  <a:gd name="T79" fmla="*/ 287 h 290"/>
                  <a:gd name="T80" fmla="*/ 774 w 790"/>
                  <a:gd name="T81" fmla="*/ 290 h 290"/>
                  <a:gd name="T82" fmla="*/ 785 w 790"/>
                  <a:gd name="T83" fmla="*/ 290 h 290"/>
                  <a:gd name="T84" fmla="*/ 790 w 790"/>
                  <a:gd name="T85" fmla="*/ 290 h 290"/>
                  <a:gd name="T86" fmla="*/ 790 w 790"/>
                  <a:gd name="T87" fmla="*/ 290 h 290"/>
                  <a:gd name="T88" fmla="*/ 774 w 790"/>
                  <a:gd name="T89" fmla="*/ 290 h 2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90"/>
                  <a:gd name="T136" fmla="*/ 0 h 290"/>
                  <a:gd name="T137" fmla="*/ 790 w 790"/>
                  <a:gd name="T138" fmla="*/ 290 h 2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90" h="290">
                    <a:moveTo>
                      <a:pt x="0" y="0"/>
                    </a:moveTo>
                    <a:lnTo>
                      <a:pt x="22" y="10"/>
                    </a:lnTo>
                    <a:lnTo>
                      <a:pt x="38" y="17"/>
                    </a:lnTo>
                    <a:lnTo>
                      <a:pt x="54" y="24"/>
                    </a:lnTo>
                    <a:lnTo>
                      <a:pt x="60" y="28"/>
                    </a:lnTo>
                    <a:lnTo>
                      <a:pt x="65" y="28"/>
                    </a:lnTo>
                    <a:lnTo>
                      <a:pt x="70" y="31"/>
                    </a:lnTo>
                    <a:lnTo>
                      <a:pt x="70" y="28"/>
                    </a:lnTo>
                    <a:lnTo>
                      <a:pt x="65" y="28"/>
                    </a:lnTo>
                    <a:lnTo>
                      <a:pt x="60" y="24"/>
                    </a:lnTo>
                    <a:lnTo>
                      <a:pt x="54" y="21"/>
                    </a:lnTo>
                    <a:lnTo>
                      <a:pt x="49" y="17"/>
                    </a:lnTo>
                    <a:lnTo>
                      <a:pt x="43" y="14"/>
                    </a:lnTo>
                    <a:lnTo>
                      <a:pt x="33" y="10"/>
                    </a:lnTo>
                    <a:lnTo>
                      <a:pt x="27" y="7"/>
                    </a:lnTo>
                    <a:lnTo>
                      <a:pt x="17" y="3"/>
                    </a:lnTo>
                    <a:lnTo>
                      <a:pt x="11" y="0"/>
                    </a:lnTo>
                    <a:lnTo>
                      <a:pt x="17" y="3"/>
                    </a:lnTo>
                    <a:lnTo>
                      <a:pt x="22" y="7"/>
                    </a:lnTo>
                    <a:lnTo>
                      <a:pt x="33" y="14"/>
                    </a:lnTo>
                    <a:lnTo>
                      <a:pt x="43" y="21"/>
                    </a:lnTo>
                    <a:lnTo>
                      <a:pt x="60" y="28"/>
                    </a:lnTo>
                    <a:lnTo>
                      <a:pt x="70" y="38"/>
                    </a:lnTo>
                    <a:lnTo>
                      <a:pt x="86" y="45"/>
                    </a:lnTo>
                    <a:lnTo>
                      <a:pt x="102" y="56"/>
                    </a:lnTo>
                    <a:lnTo>
                      <a:pt x="119" y="63"/>
                    </a:lnTo>
                    <a:lnTo>
                      <a:pt x="135" y="73"/>
                    </a:lnTo>
                    <a:lnTo>
                      <a:pt x="151" y="80"/>
                    </a:lnTo>
                    <a:lnTo>
                      <a:pt x="183" y="101"/>
                    </a:lnTo>
                    <a:lnTo>
                      <a:pt x="210" y="115"/>
                    </a:lnTo>
                    <a:lnTo>
                      <a:pt x="231" y="126"/>
                    </a:lnTo>
                    <a:lnTo>
                      <a:pt x="247" y="136"/>
                    </a:lnTo>
                    <a:lnTo>
                      <a:pt x="264" y="143"/>
                    </a:lnTo>
                    <a:lnTo>
                      <a:pt x="274" y="147"/>
                    </a:lnTo>
                    <a:lnTo>
                      <a:pt x="285" y="150"/>
                    </a:lnTo>
                    <a:lnTo>
                      <a:pt x="290" y="154"/>
                    </a:lnTo>
                    <a:lnTo>
                      <a:pt x="301" y="154"/>
                    </a:lnTo>
                    <a:lnTo>
                      <a:pt x="307" y="157"/>
                    </a:lnTo>
                    <a:lnTo>
                      <a:pt x="312" y="161"/>
                    </a:lnTo>
                    <a:lnTo>
                      <a:pt x="323" y="164"/>
                    </a:lnTo>
                    <a:lnTo>
                      <a:pt x="339" y="168"/>
                    </a:lnTo>
                    <a:lnTo>
                      <a:pt x="344" y="171"/>
                    </a:lnTo>
                    <a:lnTo>
                      <a:pt x="350" y="175"/>
                    </a:lnTo>
                    <a:lnTo>
                      <a:pt x="355" y="175"/>
                    </a:lnTo>
                    <a:lnTo>
                      <a:pt x="360" y="178"/>
                    </a:lnTo>
                    <a:lnTo>
                      <a:pt x="366" y="182"/>
                    </a:lnTo>
                    <a:lnTo>
                      <a:pt x="371" y="185"/>
                    </a:lnTo>
                    <a:lnTo>
                      <a:pt x="376" y="185"/>
                    </a:lnTo>
                    <a:lnTo>
                      <a:pt x="382" y="189"/>
                    </a:lnTo>
                    <a:lnTo>
                      <a:pt x="387" y="192"/>
                    </a:lnTo>
                    <a:lnTo>
                      <a:pt x="392" y="192"/>
                    </a:lnTo>
                    <a:lnTo>
                      <a:pt x="398" y="196"/>
                    </a:lnTo>
                    <a:lnTo>
                      <a:pt x="403" y="196"/>
                    </a:lnTo>
                    <a:lnTo>
                      <a:pt x="403" y="199"/>
                    </a:lnTo>
                    <a:lnTo>
                      <a:pt x="409" y="199"/>
                    </a:lnTo>
                    <a:lnTo>
                      <a:pt x="414" y="199"/>
                    </a:lnTo>
                    <a:lnTo>
                      <a:pt x="414" y="203"/>
                    </a:lnTo>
                    <a:lnTo>
                      <a:pt x="430" y="206"/>
                    </a:lnTo>
                    <a:lnTo>
                      <a:pt x="452" y="213"/>
                    </a:lnTo>
                    <a:lnTo>
                      <a:pt x="473" y="220"/>
                    </a:lnTo>
                    <a:lnTo>
                      <a:pt x="495" y="227"/>
                    </a:lnTo>
                    <a:lnTo>
                      <a:pt x="516" y="234"/>
                    </a:lnTo>
                    <a:lnTo>
                      <a:pt x="543" y="241"/>
                    </a:lnTo>
                    <a:lnTo>
                      <a:pt x="564" y="245"/>
                    </a:lnTo>
                    <a:lnTo>
                      <a:pt x="586" y="252"/>
                    </a:lnTo>
                    <a:lnTo>
                      <a:pt x="607" y="255"/>
                    </a:lnTo>
                    <a:lnTo>
                      <a:pt x="629" y="262"/>
                    </a:lnTo>
                    <a:lnTo>
                      <a:pt x="645" y="266"/>
                    </a:lnTo>
                    <a:lnTo>
                      <a:pt x="661" y="269"/>
                    </a:lnTo>
                    <a:lnTo>
                      <a:pt x="677" y="269"/>
                    </a:lnTo>
                    <a:lnTo>
                      <a:pt x="693" y="273"/>
                    </a:lnTo>
                    <a:lnTo>
                      <a:pt x="709" y="276"/>
                    </a:lnTo>
                    <a:lnTo>
                      <a:pt x="720" y="280"/>
                    </a:lnTo>
                    <a:lnTo>
                      <a:pt x="731" y="283"/>
                    </a:lnTo>
                    <a:lnTo>
                      <a:pt x="747" y="283"/>
                    </a:lnTo>
                    <a:lnTo>
                      <a:pt x="758" y="287"/>
                    </a:lnTo>
                    <a:lnTo>
                      <a:pt x="763" y="287"/>
                    </a:lnTo>
                    <a:lnTo>
                      <a:pt x="774" y="290"/>
                    </a:lnTo>
                    <a:lnTo>
                      <a:pt x="785" y="290"/>
                    </a:lnTo>
                    <a:lnTo>
                      <a:pt x="790" y="290"/>
                    </a:lnTo>
                    <a:lnTo>
                      <a:pt x="785" y="290"/>
                    </a:lnTo>
                    <a:lnTo>
                      <a:pt x="774" y="290"/>
                    </a:lnTo>
                  </a:path>
                </a:pathLst>
              </a:custGeom>
              <a:noFill/>
              <a:ln w="273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789" name="Line 111">
                <a:extLst>
                  <a:ext uri="{FF2B5EF4-FFF2-40B4-BE49-F238E27FC236}">
                    <a16:creationId xmlns:a16="http://schemas.microsoft.com/office/drawing/2014/main" id="{B4150673-35EB-4799-A6F5-03A94F44BACF}"/>
                  </a:ext>
                </a:extLst>
              </p:cNvPr>
              <p:cNvSpPr>
                <a:spLocks noChangeShapeType="1"/>
              </p:cNvSpPr>
              <p:nvPr/>
            </p:nvSpPr>
            <p:spPr bwMode="auto">
              <a:xfrm flipV="1">
                <a:off x="3500" y="7500"/>
                <a:ext cx="384" cy="1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89164" name="Group 112">
            <a:extLst>
              <a:ext uri="{FF2B5EF4-FFF2-40B4-BE49-F238E27FC236}">
                <a16:creationId xmlns:a16="http://schemas.microsoft.com/office/drawing/2014/main" id="{F7917D07-47BA-426C-B3D6-BD990ADC7954}"/>
              </a:ext>
            </a:extLst>
          </p:cNvPr>
          <p:cNvGrpSpPr>
            <a:grpSpLocks/>
          </p:cNvGrpSpPr>
          <p:nvPr/>
        </p:nvGrpSpPr>
        <p:grpSpPr bwMode="auto">
          <a:xfrm>
            <a:off x="4648200" y="3573463"/>
            <a:ext cx="3902075" cy="361950"/>
            <a:chOff x="1858" y="5325"/>
            <a:chExt cx="6146" cy="570"/>
          </a:xfrm>
        </p:grpSpPr>
        <p:grpSp>
          <p:nvGrpSpPr>
            <p:cNvPr id="30768" name="Group 113">
              <a:extLst>
                <a:ext uri="{FF2B5EF4-FFF2-40B4-BE49-F238E27FC236}">
                  <a16:creationId xmlns:a16="http://schemas.microsoft.com/office/drawing/2014/main" id="{3057587D-2EF8-49E9-A9E4-D94B69BA0DEC}"/>
                </a:ext>
              </a:extLst>
            </p:cNvPr>
            <p:cNvGrpSpPr>
              <a:grpSpLocks/>
            </p:cNvGrpSpPr>
            <p:nvPr/>
          </p:nvGrpSpPr>
          <p:grpSpPr bwMode="auto">
            <a:xfrm>
              <a:off x="1858" y="5340"/>
              <a:ext cx="2010" cy="555"/>
              <a:chOff x="1858" y="5340"/>
              <a:chExt cx="2010" cy="555"/>
            </a:xfrm>
          </p:grpSpPr>
          <p:sp>
            <p:nvSpPr>
              <p:cNvPr id="30781" name="Line 114">
                <a:extLst>
                  <a:ext uri="{FF2B5EF4-FFF2-40B4-BE49-F238E27FC236}">
                    <a16:creationId xmlns:a16="http://schemas.microsoft.com/office/drawing/2014/main" id="{776B3A42-F3B1-4446-BAB2-6236150C2D59}"/>
                  </a:ext>
                </a:extLst>
              </p:cNvPr>
              <p:cNvSpPr>
                <a:spLocks noChangeShapeType="1"/>
              </p:cNvSpPr>
              <p:nvPr/>
            </p:nvSpPr>
            <p:spPr bwMode="auto">
              <a:xfrm>
                <a:off x="1858" y="5358"/>
                <a:ext cx="122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2" name="Line 115">
                <a:extLst>
                  <a:ext uri="{FF2B5EF4-FFF2-40B4-BE49-F238E27FC236}">
                    <a16:creationId xmlns:a16="http://schemas.microsoft.com/office/drawing/2014/main" id="{FEC5700A-553F-455C-8213-D7758989EAD7}"/>
                  </a:ext>
                </a:extLst>
              </p:cNvPr>
              <p:cNvSpPr>
                <a:spLocks noChangeShapeType="1"/>
              </p:cNvSpPr>
              <p:nvPr/>
            </p:nvSpPr>
            <p:spPr bwMode="auto">
              <a:xfrm>
                <a:off x="3098" y="5340"/>
                <a:ext cx="0" cy="5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3" name="Line 116">
                <a:extLst>
                  <a:ext uri="{FF2B5EF4-FFF2-40B4-BE49-F238E27FC236}">
                    <a16:creationId xmlns:a16="http://schemas.microsoft.com/office/drawing/2014/main" id="{274082DC-964E-4AC7-A602-14F05580790A}"/>
                  </a:ext>
                </a:extLst>
              </p:cNvPr>
              <p:cNvSpPr>
                <a:spLocks noChangeShapeType="1"/>
              </p:cNvSpPr>
              <p:nvPr/>
            </p:nvSpPr>
            <p:spPr bwMode="auto">
              <a:xfrm flipV="1">
                <a:off x="3096" y="5859"/>
                <a:ext cx="77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769" name="Group 117">
              <a:extLst>
                <a:ext uri="{FF2B5EF4-FFF2-40B4-BE49-F238E27FC236}">
                  <a16:creationId xmlns:a16="http://schemas.microsoft.com/office/drawing/2014/main" id="{C0AF648B-C151-444A-B288-56B2913C0ECC}"/>
                </a:ext>
              </a:extLst>
            </p:cNvPr>
            <p:cNvGrpSpPr>
              <a:grpSpLocks/>
            </p:cNvGrpSpPr>
            <p:nvPr/>
          </p:nvGrpSpPr>
          <p:grpSpPr bwMode="auto">
            <a:xfrm>
              <a:off x="3868" y="5325"/>
              <a:ext cx="2094" cy="570"/>
              <a:chOff x="3868" y="5325"/>
              <a:chExt cx="2026" cy="570"/>
            </a:xfrm>
          </p:grpSpPr>
          <p:grpSp>
            <p:nvGrpSpPr>
              <p:cNvPr id="30776" name="Group 118">
                <a:extLst>
                  <a:ext uri="{FF2B5EF4-FFF2-40B4-BE49-F238E27FC236}">
                    <a16:creationId xmlns:a16="http://schemas.microsoft.com/office/drawing/2014/main" id="{CB2FAC68-B085-4502-8112-42E44FE020B5}"/>
                  </a:ext>
                </a:extLst>
              </p:cNvPr>
              <p:cNvGrpSpPr>
                <a:grpSpLocks/>
              </p:cNvGrpSpPr>
              <p:nvPr/>
            </p:nvGrpSpPr>
            <p:grpSpPr bwMode="auto">
              <a:xfrm>
                <a:off x="3884" y="5340"/>
                <a:ext cx="2010" cy="555"/>
                <a:chOff x="1858" y="5340"/>
                <a:chExt cx="2010" cy="555"/>
              </a:xfrm>
            </p:grpSpPr>
            <p:sp>
              <p:nvSpPr>
                <p:cNvPr id="30778" name="Line 119">
                  <a:extLst>
                    <a:ext uri="{FF2B5EF4-FFF2-40B4-BE49-F238E27FC236}">
                      <a16:creationId xmlns:a16="http://schemas.microsoft.com/office/drawing/2014/main" id="{F05E8920-A451-4EAD-937C-4F48F16B4B6D}"/>
                    </a:ext>
                  </a:extLst>
                </p:cNvPr>
                <p:cNvSpPr>
                  <a:spLocks noChangeShapeType="1"/>
                </p:cNvSpPr>
                <p:nvPr/>
              </p:nvSpPr>
              <p:spPr bwMode="auto">
                <a:xfrm>
                  <a:off x="1858" y="5358"/>
                  <a:ext cx="122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9" name="Line 120">
                  <a:extLst>
                    <a:ext uri="{FF2B5EF4-FFF2-40B4-BE49-F238E27FC236}">
                      <a16:creationId xmlns:a16="http://schemas.microsoft.com/office/drawing/2014/main" id="{BF7E2B3A-E9E7-4DA9-8B1F-9DC64202CFD1}"/>
                    </a:ext>
                  </a:extLst>
                </p:cNvPr>
                <p:cNvSpPr>
                  <a:spLocks noChangeShapeType="1"/>
                </p:cNvSpPr>
                <p:nvPr/>
              </p:nvSpPr>
              <p:spPr bwMode="auto">
                <a:xfrm>
                  <a:off x="3098" y="5340"/>
                  <a:ext cx="0" cy="5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0" name="Line 121">
                  <a:extLst>
                    <a:ext uri="{FF2B5EF4-FFF2-40B4-BE49-F238E27FC236}">
                      <a16:creationId xmlns:a16="http://schemas.microsoft.com/office/drawing/2014/main" id="{A9C0F34D-9675-4B65-83D8-730EEEB083A3}"/>
                    </a:ext>
                  </a:extLst>
                </p:cNvPr>
                <p:cNvSpPr>
                  <a:spLocks noChangeShapeType="1"/>
                </p:cNvSpPr>
                <p:nvPr/>
              </p:nvSpPr>
              <p:spPr bwMode="auto">
                <a:xfrm flipV="1">
                  <a:off x="3096" y="5859"/>
                  <a:ext cx="77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777" name="Line 122">
                <a:extLst>
                  <a:ext uri="{FF2B5EF4-FFF2-40B4-BE49-F238E27FC236}">
                    <a16:creationId xmlns:a16="http://schemas.microsoft.com/office/drawing/2014/main" id="{43B7757F-5738-4369-9F86-BB2EF3E5FFF1}"/>
                  </a:ext>
                </a:extLst>
              </p:cNvPr>
              <p:cNvSpPr>
                <a:spLocks noChangeShapeType="1"/>
              </p:cNvSpPr>
              <p:nvPr/>
            </p:nvSpPr>
            <p:spPr bwMode="auto">
              <a:xfrm flipV="1">
                <a:off x="3868" y="5325"/>
                <a:ext cx="0" cy="55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770" name="Group 123">
              <a:extLst>
                <a:ext uri="{FF2B5EF4-FFF2-40B4-BE49-F238E27FC236}">
                  <a16:creationId xmlns:a16="http://schemas.microsoft.com/office/drawing/2014/main" id="{6FAD93EB-9F74-4034-981C-362F4BF07B8F}"/>
                </a:ext>
              </a:extLst>
            </p:cNvPr>
            <p:cNvGrpSpPr>
              <a:grpSpLocks/>
            </p:cNvGrpSpPr>
            <p:nvPr/>
          </p:nvGrpSpPr>
          <p:grpSpPr bwMode="auto">
            <a:xfrm>
              <a:off x="5978" y="5325"/>
              <a:ext cx="2026" cy="570"/>
              <a:chOff x="3868" y="5325"/>
              <a:chExt cx="2026" cy="570"/>
            </a:xfrm>
          </p:grpSpPr>
          <p:grpSp>
            <p:nvGrpSpPr>
              <p:cNvPr id="30771" name="Group 124">
                <a:extLst>
                  <a:ext uri="{FF2B5EF4-FFF2-40B4-BE49-F238E27FC236}">
                    <a16:creationId xmlns:a16="http://schemas.microsoft.com/office/drawing/2014/main" id="{3D5E0EE4-D7C7-49BB-B3F0-6602EBE22574}"/>
                  </a:ext>
                </a:extLst>
              </p:cNvPr>
              <p:cNvGrpSpPr>
                <a:grpSpLocks/>
              </p:cNvGrpSpPr>
              <p:nvPr/>
            </p:nvGrpSpPr>
            <p:grpSpPr bwMode="auto">
              <a:xfrm>
                <a:off x="3884" y="5340"/>
                <a:ext cx="2010" cy="555"/>
                <a:chOff x="1858" y="5340"/>
                <a:chExt cx="2010" cy="555"/>
              </a:xfrm>
            </p:grpSpPr>
            <p:sp>
              <p:nvSpPr>
                <p:cNvPr id="30773" name="Line 125">
                  <a:extLst>
                    <a:ext uri="{FF2B5EF4-FFF2-40B4-BE49-F238E27FC236}">
                      <a16:creationId xmlns:a16="http://schemas.microsoft.com/office/drawing/2014/main" id="{2F15455F-C863-4DDD-87F8-999231F4C9A9}"/>
                    </a:ext>
                  </a:extLst>
                </p:cNvPr>
                <p:cNvSpPr>
                  <a:spLocks noChangeShapeType="1"/>
                </p:cNvSpPr>
                <p:nvPr/>
              </p:nvSpPr>
              <p:spPr bwMode="auto">
                <a:xfrm>
                  <a:off x="1858" y="5358"/>
                  <a:ext cx="122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4" name="Line 126">
                  <a:extLst>
                    <a:ext uri="{FF2B5EF4-FFF2-40B4-BE49-F238E27FC236}">
                      <a16:creationId xmlns:a16="http://schemas.microsoft.com/office/drawing/2014/main" id="{A33AE90F-B3E1-4DD4-84FB-96EFA6C991AE}"/>
                    </a:ext>
                  </a:extLst>
                </p:cNvPr>
                <p:cNvSpPr>
                  <a:spLocks noChangeShapeType="1"/>
                </p:cNvSpPr>
                <p:nvPr/>
              </p:nvSpPr>
              <p:spPr bwMode="auto">
                <a:xfrm>
                  <a:off x="3098" y="5340"/>
                  <a:ext cx="0" cy="5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5" name="Line 127">
                  <a:extLst>
                    <a:ext uri="{FF2B5EF4-FFF2-40B4-BE49-F238E27FC236}">
                      <a16:creationId xmlns:a16="http://schemas.microsoft.com/office/drawing/2014/main" id="{A0C7A5F8-771D-4E12-AE3C-99419A651733}"/>
                    </a:ext>
                  </a:extLst>
                </p:cNvPr>
                <p:cNvSpPr>
                  <a:spLocks noChangeShapeType="1"/>
                </p:cNvSpPr>
                <p:nvPr/>
              </p:nvSpPr>
              <p:spPr bwMode="auto">
                <a:xfrm flipV="1">
                  <a:off x="3096" y="5859"/>
                  <a:ext cx="77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772" name="Line 128">
                <a:extLst>
                  <a:ext uri="{FF2B5EF4-FFF2-40B4-BE49-F238E27FC236}">
                    <a16:creationId xmlns:a16="http://schemas.microsoft.com/office/drawing/2014/main" id="{A6267932-5A23-4230-B869-06CBD175F8E1}"/>
                  </a:ext>
                </a:extLst>
              </p:cNvPr>
              <p:cNvSpPr>
                <a:spLocks noChangeShapeType="1"/>
              </p:cNvSpPr>
              <p:nvPr/>
            </p:nvSpPr>
            <p:spPr bwMode="auto">
              <a:xfrm flipV="1">
                <a:off x="3868" y="5325"/>
                <a:ext cx="0" cy="55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89181" name="Group 157">
            <a:extLst>
              <a:ext uri="{FF2B5EF4-FFF2-40B4-BE49-F238E27FC236}">
                <a16:creationId xmlns:a16="http://schemas.microsoft.com/office/drawing/2014/main" id="{22649B1C-AAC9-456E-810D-D591CA4E8B3E}"/>
              </a:ext>
            </a:extLst>
          </p:cNvPr>
          <p:cNvGrpSpPr>
            <a:grpSpLocks/>
          </p:cNvGrpSpPr>
          <p:nvPr/>
        </p:nvGrpSpPr>
        <p:grpSpPr bwMode="auto">
          <a:xfrm>
            <a:off x="4338638" y="4197350"/>
            <a:ext cx="4411662" cy="1920875"/>
            <a:chOff x="2733" y="2644"/>
            <a:chExt cx="2779" cy="1210"/>
          </a:xfrm>
        </p:grpSpPr>
        <p:grpSp>
          <p:nvGrpSpPr>
            <p:cNvPr id="30756" name="Group 93">
              <a:extLst>
                <a:ext uri="{FF2B5EF4-FFF2-40B4-BE49-F238E27FC236}">
                  <a16:creationId xmlns:a16="http://schemas.microsoft.com/office/drawing/2014/main" id="{6477C53B-63EC-422B-87FC-BBFB9002AD4B}"/>
                </a:ext>
              </a:extLst>
            </p:cNvPr>
            <p:cNvGrpSpPr>
              <a:grpSpLocks/>
            </p:cNvGrpSpPr>
            <p:nvPr/>
          </p:nvGrpSpPr>
          <p:grpSpPr bwMode="auto">
            <a:xfrm>
              <a:off x="2733" y="2644"/>
              <a:ext cx="2776" cy="686"/>
              <a:chOff x="1418" y="3597"/>
              <a:chExt cx="6940" cy="1715"/>
            </a:xfrm>
          </p:grpSpPr>
          <p:grpSp>
            <p:nvGrpSpPr>
              <p:cNvPr id="30763" name="Group 94">
                <a:extLst>
                  <a:ext uri="{FF2B5EF4-FFF2-40B4-BE49-F238E27FC236}">
                    <a16:creationId xmlns:a16="http://schemas.microsoft.com/office/drawing/2014/main" id="{22FF6CD4-89B4-4CE5-A2BB-F3BC60C06B61}"/>
                  </a:ext>
                </a:extLst>
              </p:cNvPr>
              <p:cNvGrpSpPr>
                <a:grpSpLocks/>
              </p:cNvGrpSpPr>
              <p:nvPr/>
            </p:nvGrpSpPr>
            <p:grpSpPr bwMode="auto">
              <a:xfrm>
                <a:off x="1728" y="3666"/>
                <a:ext cx="6630" cy="1206"/>
                <a:chOff x="1726" y="2127"/>
                <a:chExt cx="6630" cy="1206"/>
              </a:xfrm>
            </p:grpSpPr>
            <p:sp>
              <p:nvSpPr>
                <p:cNvPr id="30766" name="Line 95">
                  <a:extLst>
                    <a:ext uri="{FF2B5EF4-FFF2-40B4-BE49-F238E27FC236}">
                      <a16:creationId xmlns:a16="http://schemas.microsoft.com/office/drawing/2014/main" id="{2086BD25-010E-4258-B8A6-C29F73B86220}"/>
                    </a:ext>
                  </a:extLst>
                </p:cNvPr>
                <p:cNvSpPr>
                  <a:spLocks noChangeShapeType="1"/>
                </p:cNvSpPr>
                <p:nvPr/>
              </p:nvSpPr>
              <p:spPr bwMode="auto">
                <a:xfrm flipV="1">
                  <a:off x="1726" y="2964"/>
                  <a:ext cx="6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67" name="Line 96">
                  <a:extLst>
                    <a:ext uri="{FF2B5EF4-FFF2-40B4-BE49-F238E27FC236}">
                      <a16:creationId xmlns:a16="http://schemas.microsoft.com/office/drawing/2014/main" id="{1323D5E6-98D6-45AC-8333-B87C62A0C54D}"/>
                    </a:ext>
                  </a:extLst>
                </p:cNvPr>
                <p:cNvSpPr>
                  <a:spLocks noChangeShapeType="1"/>
                </p:cNvSpPr>
                <p:nvPr/>
              </p:nvSpPr>
              <p:spPr bwMode="auto">
                <a:xfrm flipV="1">
                  <a:off x="1858" y="2127"/>
                  <a:ext cx="0" cy="12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0764" name="Rectangle 97">
                <a:extLst>
                  <a:ext uri="{FF2B5EF4-FFF2-40B4-BE49-F238E27FC236}">
                    <a16:creationId xmlns:a16="http://schemas.microsoft.com/office/drawing/2014/main" id="{33110B99-634A-4A26-9198-F55889181535}"/>
                  </a:ext>
                </a:extLst>
              </p:cNvPr>
              <p:cNvSpPr>
                <a:spLocks noChangeArrowheads="1"/>
              </p:cNvSpPr>
              <p:nvPr/>
            </p:nvSpPr>
            <p:spPr bwMode="auto">
              <a:xfrm>
                <a:off x="1418" y="3597"/>
                <a:ext cx="218"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io</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30765" name="Rectangle 98">
                <a:extLst>
                  <a:ext uri="{FF2B5EF4-FFF2-40B4-BE49-F238E27FC236}">
                    <a16:creationId xmlns:a16="http://schemas.microsoft.com/office/drawing/2014/main" id="{7499D48E-B5C6-4483-894D-533382BCD02F}"/>
                  </a:ext>
                </a:extLst>
              </p:cNvPr>
              <p:cNvSpPr>
                <a:spLocks noChangeArrowheads="1"/>
              </p:cNvSpPr>
              <p:nvPr/>
            </p:nvSpPr>
            <p:spPr bwMode="auto">
              <a:xfrm>
                <a:off x="8014" y="4402"/>
                <a:ext cx="77"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t</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nvGrpSpPr>
            <p:cNvPr id="30757" name="Group 129">
              <a:extLst>
                <a:ext uri="{FF2B5EF4-FFF2-40B4-BE49-F238E27FC236}">
                  <a16:creationId xmlns:a16="http://schemas.microsoft.com/office/drawing/2014/main" id="{DAE90B10-2F8A-41E6-BA0F-AE8D6516D7EE}"/>
                </a:ext>
              </a:extLst>
            </p:cNvPr>
            <p:cNvGrpSpPr>
              <a:grpSpLocks/>
            </p:cNvGrpSpPr>
            <p:nvPr/>
          </p:nvGrpSpPr>
          <p:grpSpPr bwMode="auto">
            <a:xfrm>
              <a:off x="2736" y="3168"/>
              <a:ext cx="2776" cy="686"/>
              <a:chOff x="1418" y="3597"/>
              <a:chExt cx="6940" cy="1715"/>
            </a:xfrm>
          </p:grpSpPr>
          <p:grpSp>
            <p:nvGrpSpPr>
              <p:cNvPr id="30758" name="Group 130">
                <a:extLst>
                  <a:ext uri="{FF2B5EF4-FFF2-40B4-BE49-F238E27FC236}">
                    <a16:creationId xmlns:a16="http://schemas.microsoft.com/office/drawing/2014/main" id="{A6373E74-F686-414F-9EBB-4A7290F2EEF6}"/>
                  </a:ext>
                </a:extLst>
              </p:cNvPr>
              <p:cNvGrpSpPr>
                <a:grpSpLocks/>
              </p:cNvGrpSpPr>
              <p:nvPr/>
            </p:nvGrpSpPr>
            <p:grpSpPr bwMode="auto">
              <a:xfrm>
                <a:off x="1728" y="3666"/>
                <a:ext cx="6630" cy="1206"/>
                <a:chOff x="1726" y="2127"/>
                <a:chExt cx="6630" cy="1206"/>
              </a:xfrm>
            </p:grpSpPr>
            <p:sp>
              <p:nvSpPr>
                <p:cNvPr id="30761" name="Line 131">
                  <a:extLst>
                    <a:ext uri="{FF2B5EF4-FFF2-40B4-BE49-F238E27FC236}">
                      <a16:creationId xmlns:a16="http://schemas.microsoft.com/office/drawing/2014/main" id="{6F0E39FD-EC8B-4CA4-AE20-9E9B35A51B88}"/>
                    </a:ext>
                  </a:extLst>
                </p:cNvPr>
                <p:cNvSpPr>
                  <a:spLocks noChangeShapeType="1"/>
                </p:cNvSpPr>
                <p:nvPr/>
              </p:nvSpPr>
              <p:spPr bwMode="auto">
                <a:xfrm flipV="1">
                  <a:off x="1726" y="2964"/>
                  <a:ext cx="6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62" name="Line 132">
                  <a:extLst>
                    <a:ext uri="{FF2B5EF4-FFF2-40B4-BE49-F238E27FC236}">
                      <a16:creationId xmlns:a16="http://schemas.microsoft.com/office/drawing/2014/main" id="{EB09EEE2-F53F-4A46-9C81-AAFDA9D2BF6C}"/>
                    </a:ext>
                  </a:extLst>
                </p:cNvPr>
                <p:cNvSpPr>
                  <a:spLocks noChangeShapeType="1"/>
                </p:cNvSpPr>
                <p:nvPr/>
              </p:nvSpPr>
              <p:spPr bwMode="auto">
                <a:xfrm flipV="1">
                  <a:off x="1858" y="2127"/>
                  <a:ext cx="0" cy="12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0759" name="Rectangle 133">
                <a:extLst>
                  <a:ext uri="{FF2B5EF4-FFF2-40B4-BE49-F238E27FC236}">
                    <a16:creationId xmlns:a16="http://schemas.microsoft.com/office/drawing/2014/main" id="{2976A21B-C03C-4CF3-B6B6-A7DE3D9103F5}"/>
                  </a:ext>
                </a:extLst>
              </p:cNvPr>
              <p:cNvSpPr>
                <a:spLocks noChangeArrowheads="1"/>
              </p:cNvSpPr>
              <p:nvPr/>
            </p:nvSpPr>
            <p:spPr bwMode="auto">
              <a:xfrm>
                <a:off x="1418" y="3597"/>
                <a:ext cx="218"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io</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sp>
            <p:nvSpPr>
              <p:cNvPr id="30760" name="Rectangle 134">
                <a:extLst>
                  <a:ext uri="{FF2B5EF4-FFF2-40B4-BE49-F238E27FC236}">
                    <a16:creationId xmlns:a16="http://schemas.microsoft.com/office/drawing/2014/main" id="{B9659050-EC8B-4D5A-897D-9306C8A9D677}"/>
                  </a:ext>
                </a:extLst>
              </p:cNvPr>
              <p:cNvSpPr>
                <a:spLocks noChangeArrowheads="1"/>
              </p:cNvSpPr>
              <p:nvPr/>
            </p:nvSpPr>
            <p:spPr bwMode="auto">
              <a:xfrm>
                <a:off x="8014" y="4402"/>
                <a:ext cx="77"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a:solidFill>
                      <a:srgbClr val="000000"/>
                    </a:solidFill>
                    <a:latin typeface="Times New Roman" panose="02020603050405020304" pitchFamily="18" charset="0"/>
                  </a:rPr>
                  <a:t>t</a:t>
                </a:r>
                <a:endParaRPr lang="en-US" altLang="zh-CN" sz="1000">
                  <a:latin typeface="Times New Roman" panose="02020603050405020304" pitchFamily="18" charset="0"/>
                </a:endParaRPr>
              </a:p>
              <a:p>
                <a:endParaRPr lang="en-US" altLang="zh-CN">
                  <a:latin typeface="Times New Roman" panose="02020603050405020304" pitchFamily="18" charset="0"/>
                </a:endParaRPr>
              </a:p>
            </p:txBody>
          </p:sp>
        </p:grpSp>
      </p:grpSp>
      <p:sp>
        <p:nvSpPr>
          <p:cNvPr id="89223" name="Line 135">
            <a:extLst>
              <a:ext uri="{FF2B5EF4-FFF2-40B4-BE49-F238E27FC236}">
                <a16:creationId xmlns:a16="http://schemas.microsoft.com/office/drawing/2014/main" id="{56D7CE3C-13C1-4530-BF76-9F57F39E4612}"/>
              </a:ext>
            </a:extLst>
          </p:cNvPr>
          <p:cNvSpPr>
            <a:spLocks noChangeShapeType="1"/>
          </p:cNvSpPr>
          <p:nvPr/>
        </p:nvSpPr>
        <p:spPr bwMode="auto">
          <a:xfrm>
            <a:off x="5668963" y="4543425"/>
            <a:ext cx="0" cy="1285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9196" name="Group 136">
            <a:extLst>
              <a:ext uri="{FF2B5EF4-FFF2-40B4-BE49-F238E27FC236}">
                <a16:creationId xmlns:a16="http://schemas.microsoft.com/office/drawing/2014/main" id="{E19D225B-1DF0-40BA-BC86-1A580B5E7B4E}"/>
              </a:ext>
            </a:extLst>
          </p:cNvPr>
          <p:cNvGrpSpPr>
            <a:grpSpLocks/>
          </p:cNvGrpSpPr>
          <p:nvPr/>
        </p:nvGrpSpPr>
        <p:grpSpPr bwMode="auto">
          <a:xfrm>
            <a:off x="4638675" y="5276850"/>
            <a:ext cx="3433763" cy="361950"/>
            <a:chOff x="1842" y="8271"/>
            <a:chExt cx="5408" cy="570"/>
          </a:xfrm>
        </p:grpSpPr>
        <p:grpSp>
          <p:nvGrpSpPr>
            <p:cNvPr id="30740" name="Group 137">
              <a:extLst>
                <a:ext uri="{FF2B5EF4-FFF2-40B4-BE49-F238E27FC236}">
                  <a16:creationId xmlns:a16="http://schemas.microsoft.com/office/drawing/2014/main" id="{50E5DF15-F028-46E4-B41C-888BEF9F7B5F}"/>
                </a:ext>
              </a:extLst>
            </p:cNvPr>
            <p:cNvGrpSpPr>
              <a:grpSpLocks/>
            </p:cNvGrpSpPr>
            <p:nvPr/>
          </p:nvGrpSpPr>
          <p:grpSpPr bwMode="auto">
            <a:xfrm>
              <a:off x="1842" y="8271"/>
              <a:ext cx="2058" cy="570"/>
              <a:chOff x="1842" y="8271"/>
              <a:chExt cx="2058" cy="570"/>
            </a:xfrm>
          </p:grpSpPr>
          <p:sp>
            <p:nvSpPr>
              <p:cNvPr id="30750" name="Line 138">
                <a:extLst>
                  <a:ext uri="{FF2B5EF4-FFF2-40B4-BE49-F238E27FC236}">
                    <a16:creationId xmlns:a16="http://schemas.microsoft.com/office/drawing/2014/main" id="{D526015E-9EE6-4DBD-86BB-7903A5275577}"/>
                  </a:ext>
                </a:extLst>
              </p:cNvPr>
              <p:cNvSpPr>
                <a:spLocks noChangeShapeType="1"/>
              </p:cNvSpPr>
              <p:nvPr/>
            </p:nvSpPr>
            <p:spPr bwMode="auto">
              <a:xfrm>
                <a:off x="1842" y="8304"/>
                <a:ext cx="128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1" name="Line 139">
                <a:extLst>
                  <a:ext uri="{FF2B5EF4-FFF2-40B4-BE49-F238E27FC236}">
                    <a16:creationId xmlns:a16="http://schemas.microsoft.com/office/drawing/2014/main" id="{E8F4A0BA-8C78-4D54-99C3-878E1990D813}"/>
                  </a:ext>
                </a:extLst>
              </p:cNvPr>
              <p:cNvSpPr>
                <a:spLocks noChangeShapeType="1"/>
              </p:cNvSpPr>
              <p:nvPr/>
            </p:nvSpPr>
            <p:spPr bwMode="auto">
              <a:xfrm>
                <a:off x="3080" y="8823"/>
                <a:ext cx="4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2" name="Line 140">
                <a:extLst>
                  <a:ext uri="{FF2B5EF4-FFF2-40B4-BE49-F238E27FC236}">
                    <a16:creationId xmlns:a16="http://schemas.microsoft.com/office/drawing/2014/main" id="{46A05552-FC81-4EF2-87FF-B45ADE7EB462}"/>
                  </a:ext>
                </a:extLst>
              </p:cNvPr>
              <p:cNvSpPr>
                <a:spLocks noChangeShapeType="1"/>
              </p:cNvSpPr>
              <p:nvPr/>
            </p:nvSpPr>
            <p:spPr bwMode="auto">
              <a:xfrm>
                <a:off x="3064" y="8304"/>
                <a:ext cx="0" cy="5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3" name="Line 141">
                <a:extLst>
                  <a:ext uri="{FF2B5EF4-FFF2-40B4-BE49-F238E27FC236}">
                    <a16:creationId xmlns:a16="http://schemas.microsoft.com/office/drawing/2014/main" id="{580F6065-2E41-40AC-BB4F-63F77F604B3E}"/>
                  </a:ext>
                </a:extLst>
              </p:cNvPr>
              <p:cNvSpPr>
                <a:spLocks noChangeShapeType="1"/>
              </p:cNvSpPr>
              <p:nvPr/>
            </p:nvSpPr>
            <p:spPr bwMode="auto">
              <a:xfrm flipV="1">
                <a:off x="3448" y="8523"/>
                <a:ext cx="0" cy="2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4" name="Line 142">
                <a:extLst>
                  <a:ext uri="{FF2B5EF4-FFF2-40B4-BE49-F238E27FC236}">
                    <a16:creationId xmlns:a16="http://schemas.microsoft.com/office/drawing/2014/main" id="{7FA7F152-D64F-4FAE-9EB0-8E55DC0EE2F5}"/>
                  </a:ext>
                </a:extLst>
              </p:cNvPr>
              <p:cNvSpPr>
                <a:spLocks noChangeShapeType="1"/>
              </p:cNvSpPr>
              <p:nvPr/>
            </p:nvSpPr>
            <p:spPr bwMode="auto">
              <a:xfrm>
                <a:off x="3448" y="8541"/>
                <a:ext cx="42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43">
                <a:extLst>
                  <a:ext uri="{FF2B5EF4-FFF2-40B4-BE49-F238E27FC236}">
                    <a16:creationId xmlns:a16="http://schemas.microsoft.com/office/drawing/2014/main" id="{50AE727E-A320-43B6-9685-6359678F3CF5}"/>
                  </a:ext>
                </a:extLst>
              </p:cNvPr>
              <p:cNvSpPr>
                <a:spLocks noChangeShapeType="1"/>
              </p:cNvSpPr>
              <p:nvPr/>
            </p:nvSpPr>
            <p:spPr bwMode="auto">
              <a:xfrm flipH="1" flipV="1">
                <a:off x="3884" y="8271"/>
                <a:ext cx="16" cy="2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741" name="Group 144">
              <a:extLst>
                <a:ext uri="{FF2B5EF4-FFF2-40B4-BE49-F238E27FC236}">
                  <a16:creationId xmlns:a16="http://schemas.microsoft.com/office/drawing/2014/main" id="{0302EB11-9602-421B-9524-51A2953FBA5E}"/>
                </a:ext>
              </a:extLst>
            </p:cNvPr>
            <p:cNvGrpSpPr>
              <a:grpSpLocks/>
            </p:cNvGrpSpPr>
            <p:nvPr/>
          </p:nvGrpSpPr>
          <p:grpSpPr bwMode="auto">
            <a:xfrm>
              <a:off x="3918" y="8271"/>
              <a:ext cx="3332" cy="570"/>
              <a:chOff x="3918" y="8271"/>
              <a:chExt cx="3332" cy="570"/>
            </a:xfrm>
          </p:grpSpPr>
          <p:sp>
            <p:nvSpPr>
              <p:cNvPr id="30742" name="Line 145">
                <a:extLst>
                  <a:ext uri="{FF2B5EF4-FFF2-40B4-BE49-F238E27FC236}">
                    <a16:creationId xmlns:a16="http://schemas.microsoft.com/office/drawing/2014/main" id="{8F866758-0E67-45C7-B7C4-F178A68460A3}"/>
                  </a:ext>
                </a:extLst>
              </p:cNvPr>
              <p:cNvSpPr>
                <a:spLocks noChangeShapeType="1"/>
              </p:cNvSpPr>
              <p:nvPr/>
            </p:nvSpPr>
            <p:spPr bwMode="auto">
              <a:xfrm>
                <a:off x="6010" y="8286"/>
                <a:ext cx="124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43" name="Group 146">
                <a:extLst>
                  <a:ext uri="{FF2B5EF4-FFF2-40B4-BE49-F238E27FC236}">
                    <a16:creationId xmlns:a16="http://schemas.microsoft.com/office/drawing/2014/main" id="{94ED4E6C-AAE8-4C15-A548-2BB83A802FF6}"/>
                  </a:ext>
                </a:extLst>
              </p:cNvPr>
              <p:cNvGrpSpPr>
                <a:grpSpLocks/>
              </p:cNvGrpSpPr>
              <p:nvPr/>
            </p:nvGrpSpPr>
            <p:grpSpPr bwMode="auto">
              <a:xfrm>
                <a:off x="3918" y="8271"/>
                <a:ext cx="2058" cy="570"/>
                <a:chOff x="1842" y="8271"/>
                <a:chExt cx="2058" cy="570"/>
              </a:xfrm>
            </p:grpSpPr>
            <p:sp>
              <p:nvSpPr>
                <p:cNvPr id="30744" name="Line 147">
                  <a:extLst>
                    <a:ext uri="{FF2B5EF4-FFF2-40B4-BE49-F238E27FC236}">
                      <a16:creationId xmlns:a16="http://schemas.microsoft.com/office/drawing/2014/main" id="{5FA208A0-7F69-4E24-A8E4-7C325C829369}"/>
                    </a:ext>
                  </a:extLst>
                </p:cNvPr>
                <p:cNvSpPr>
                  <a:spLocks noChangeShapeType="1"/>
                </p:cNvSpPr>
                <p:nvPr/>
              </p:nvSpPr>
              <p:spPr bwMode="auto">
                <a:xfrm>
                  <a:off x="1842" y="8304"/>
                  <a:ext cx="128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5" name="Line 148">
                  <a:extLst>
                    <a:ext uri="{FF2B5EF4-FFF2-40B4-BE49-F238E27FC236}">
                      <a16:creationId xmlns:a16="http://schemas.microsoft.com/office/drawing/2014/main" id="{83795441-3AC1-4144-8486-B1953FEBA28E}"/>
                    </a:ext>
                  </a:extLst>
                </p:cNvPr>
                <p:cNvSpPr>
                  <a:spLocks noChangeShapeType="1"/>
                </p:cNvSpPr>
                <p:nvPr/>
              </p:nvSpPr>
              <p:spPr bwMode="auto">
                <a:xfrm>
                  <a:off x="3080" y="8823"/>
                  <a:ext cx="4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6" name="Line 149">
                  <a:extLst>
                    <a:ext uri="{FF2B5EF4-FFF2-40B4-BE49-F238E27FC236}">
                      <a16:creationId xmlns:a16="http://schemas.microsoft.com/office/drawing/2014/main" id="{B8D1455F-7D9F-4E5C-93C6-5B50EA1CA7A4}"/>
                    </a:ext>
                  </a:extLst>
                </p:cNvPr>
                <p:cNvSpPr>
                  <a:spLocks noChangeShapeType="1"/>
                </p:cNvSpPr>
                <p:nvPr/>
              </p:nvSpPr>
              <p:spPr bwMode="auto">
                <a:xfrm>
                  <a:off x="3064" y="8304"/>
                  <a:ext cx="0" cy="5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7" name="Line 150">
                  <a:extLst>
                    <a:ext uri="{FF2B5EF4-FFF2-40B4-BE49-F238E27FC236}">
                      <a16:creationId xmlns:a16="http://schemas.microsoft.com/office/drawing/2014/main" id="{0A0546B5-9EF0-4397-AEBD-924503C7469B}"/>
                    </a:ext>
                  </a:extLst>
                </p:cNvPr>
                <p:cNvSpPr>
                  <a:spLocks noChangeShapeType="1"/>
                </p:cNvSpPr>
                <p:nvPr/>
              </p:nvSpPr>
              <p:spPr bwMode="auto">
                <a:xfrm flipV="1">
                  <a:off x="3448" y="8523"/>
                  <a:ext cx="0" cy="2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8" name="Line 151">
                  <a:extLst>
                    <a:ext uri="{FF2B5EF4-FFF2-40B4-BE49-F238E27FC236}">
                      <a16:creationId xmlns:a16="http://schemas.microsoft.com/office/drawing/2014/main" id="{8F459D10-E10C-40FE-B15D-9E6B9711CBE8}"/>
                    </a:ext>
                  </a:extLst>
                </p:cNvPr>
                <p:cNvSpPr>
                  <a:spLocks noChangeShapeType="1"/>
                </p:cNvSpPr>
                <p:nvPr/>
              </p:nvSpPr>
              <p:spPr bwMode="auto">
                <a:xfrm>
                  <a:off x="3448" y="8541"/>
                  <a:ext cx="42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9" name="Line 152">
                  <a:extLst>
                    <a:ext uri="{FF2B5EF4-FFF2-40B4-BE49-F238E27FC236}">
                      <a16:creationId xmlns:a16="http://schemas.microsoft.com/office/drawing/2014/main" id="{250F59E1-BB21-4F3A-AB12-EEE22372259B}"/>
                    </a:ext>
                  </a:extLst>
                </p:cNvPr>
                <p:cNvSpPr>
                  <a:spLocks noChangeShapeType="1"/>
                </p:cNvSpPr>
                <p:nvPr/>
              </p:nvSpPr>
              <p:spPr bwMode="auto">
                <a:xfrm flipH="1" flipV="1">
                  <a:off x="3884" y="8271"/>
                  <a:ext cx="16" cy="2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aphicFrame>
        <p:nvGraphicFramePr>
          <p:cNvPr id="89241" name="Object 153">
            <a:extLst>
              <a:ext uri="{FF2B5EF4-FFF2-40B4-BE49-F238E27FC236}">
                <a16:creationId xmlns:a16="http://schemas.microsoft.com/office/drawing/2014/main" id="{47A98A87-AEED-470B-8357-713CEA984BA0}"/>
              </a:ext>
            </a:extLst>
          </p:cNvPr>
          <p:cNvGraphicFramePr>
            <a:graphicFrameLocks noChangeAspect="1"/>
          </p:cNvGraphicFramePr>
          <p:nvPr/>
        </p:nvGraphicFramePr>
        <p:xfrm>
          <a:off x="914400" y="3505200"/>
          <a:ext cx="2743200" cy="666750"/>
        </p:xfrm>
        <a:graphic>
          <a:graphicData uri="http://schemas.openxmlformats.org/presentationml/2006/ole">
            <mc:AlternateContent xmlns:mc="http://schemas.openxmlformats.org/markup-compatibility/2006">
              <mc:Choice xmlns:v="urn:schemas-microsoft-com:vml" Requires="v">
                <p:oleObj spid="_x0000_s30878" name="Equation" r:id="rId3" imgW="1777680" imgH="431640" progId="Equation.DSMT4">
                  <p:embed/>
                </p:oleObj>
              </mc:Choice>
              <mc:Fallback>
                <p:oleObj name="Equation" r:id="rId3" imgW="1777680" imgH="431640" progId="Equation.DSMT4">
                  <p:embed/>
                  <p:pic>
                    <p:nvPicPr>
                      <p:cNvPr id="0" name="Object 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505200"/>
                        <a:ext cx="274320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242" name="Rectangle 154">
            <a:extLst>
              <a:ext uri="{FF2B5EF4-FFF2-40B4-BE49-F238E27FC236}">
                <a16:creationId xmlns:a16="http://schemas.microsoft.com/office/drawing/2014/main" id="{4CD9847F-9ABD-45AF-A6B6-0D6D3CC217B4}"/>
              </a:ext>
            </a:extLst>
          </p:cNvPr>
          <p:cNvSpPr>
            <a:spLocks noChangeArrowheads="1"/>
          </p:cNvSpPr>
          <p:nvPr/>
        </p:nvSpPr>
        <p:spPr bwMode="auto">
          <a:xfrm>
            <a:off x="0" y="4572000"/>
            <a:ext cx="42672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solidFill>
                  <a:srgbClr val="040408"/>
                </a:solidFill>
                <a:latin typeface="宋体" panose="02010600030101010101" pitchFamily="2" charset="-122"/>
              </a:rPr>
              <a:t>斩波电路三种控制方式（根据对输出电压</a:t>
            </a:r>
          </a:p>
          <a:p>
            <a:pPr algn="just" eaLnBrk="1" hangingPunct="1"/>
            <a:r>
              <a:rPr lang="zh-CN" altLang="en-US" sz="1600" b="1">
                <a:solidFill>
                  <a:srgbClr val="040408"/>
                </a:solidFill>
                <a:latin typeface="宋体" panose="02010600030101010101" pitchFamily="2" charset="-122"/>
              </a:rPr>
              <a:t>平均值进行调制的方式不同而划分）</a:t>
            </a:r>
          </a:p>
          <a:p>
            <a:pPr algn="just" eaLnBrk="1" hangingPunct="1"/>
            <a:endParaRPr lang="zh-CN" altLang="en-US" sz="1600" b="1">
              <a:solidFill>
                <a:srgbClr val="040408"/>
              </a:solidFill>
              <a:latin typeface="宋体" panose="02010600030101010101" pitchFamily="2" charset="-122"/>
            </a:endParaRPr>
          </a:p>
          <a:p>
            <a:pPr algn="just"/>
            <a:r>
              <a:rPr lang="en-US" altLang="zh-CN" sz="1600">
                <a:solidFill>
                  <a:srgbClr val="040408"/>
                </a:solidFill>
                <a:latin typeface="宋体" panose="02010600030101010101" pitchFamily="2" charset="-122"/>
              </a:rPr>
              <a:t>1</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T</a:t>
            </a:r>
            <a:r>
              <a:rPr lang="zh-CN" altLang="en-US" sz="1600">
                <a:solidFill>
                  <a:srgbClr val="040408"/>
                </a:solidFill>
                <a:latin typeface="宋体" panose="02010600030101010101" pitchFamily="2" charset="-122"/>
              </a:rPr>
              <a:t>不变，变</a:t>
            </a:r>
            <a:r>
              <a:rPr lang="en-US" altLang="zh-CN" sz="1600">
                <a:solidFill>
                  <a:srgbClr val="040408"/>
                </a:solidFill>
                <a:latin typeface="宋体" panose="02010600030101010101" pitchFamily="2" charset="-122"/>
              </a:rPr>
              <a:t>ton </a:t>
            </a:r>
            <a:r>
              <a:rPr lang="en-US" altLang="zh-CN" sz="1600">
                <a:solidFill>
                  <a:srgbClr val="040408"/>
                </a:solidFill>
                <a:latin typeface="Times New Roman" panose="02020603050405020304" pitchFamily="18" charset="0"/>
              </a:rPr>
              <a:t>—</a:t>
            </a:r>
            <a:r>
              <a:rPr lang="zh-CN" altLang="en-US" sz="1600">
                <a:solidFill>
                  <a:srgbClr val="040408"/>
                </a:solidFill>
                <a:latin typeface="宋体" panose="02010600030101010101" pitchFamily="2" charset="-122"/>
              </a:rPr>
              <a:t>脉冲宽度调制（</a:t>
            </a:r>
            <a:r>
              <a:rPr lang="en-US" altLang="zh-CN" sz="1600">
                <a:solidFill>
                  <a:srgbClr val="040408"/>
                </a:solidFill>
                <a:latin typeface="宋体" panose="02010600030101010101" pitchFamily="2" charset="-122"/>
              </a:rPr>
              <a:t>PWM</a:t>
            </a:r>
            <a:r>
              <a:rPr lang="zh-CN" altLang="en-US" sz="1600">
                <a:solidFill>
                  <a:srgbClr val="040408"/>
                </a:solidFill>
                <a:latin typeface="宋体" panose="02010600030101010101" pitchFamily="2" charset="-122"/>
              </a:rPr>
              <a:t>）</a:t>
            </a:r>
          </a:p>
          <a:p>
            <a:pPr algn="just"/>
            <a:r>
              <a:rPr lang="en-US" altLang="zh-CN" sz="1600">
                <a:solidFill>
                  <a:srgbClr val="040408"/>
                </a:solidFill>
                <a:latin typeface="宋体" panose="02010600030101010101" pitchFamily="2" charset="-122"/>
              </a:rPr>
              <a:t>2</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ton</a:t>
            </a:r>
            <a:r>
              <a:rPr lang="zh-CN" altLang="en-US" sz="1600">
                <a:solidFill>
                  <a:srgbClr val="040408"/>
                </a:solidFill>
                <a:latin typeface="宋体" panose="02010600030101010101" pitchFamily="2" charset="-122"/>
              </a:rPr>
              <a:t>不变，变</a:t>
            </a:r>
            <a:r>
              <a:rPr lang="en-US" altLang="zh-CN" sz="1600">
                <a:solidFill>
                  <a:srgbClr val="040408"/>
                </a:solidFill>
                <a:latin typeface="宋体" panose="02010600030101010101" pitchFamily="2" charset="-122"/>
              </a:rPr>
              <a:t>T </a:t>
            </a:r>
            <a:r>
              <a:rPr lang="en-US" altLang="zh-CN" sz="1600">
                <a:solidFill>
                  <a:srgbClr val="040408"/>
                </a:solidFill>
                <a:latin typeface="Times New Roman" panose="02020603050405020304" pitchFamily="18" charset="0"/>
              </a:rPr>
              <a:t>—</a:t>
            </a:r>
            <a:r>
              <a:rPr lang="zh-CN" altLang="en-US" sz="1600">
                <a:solidFill>
                  <a:srgbClr val="040408"/>
                </a:solidFill>
                <a:latin typeface="宋体" panose="02010600030101010101" pitchFamily="2" charset="-122"/>
              </a:rPr>
              <a:t>频率调制</a:t>
            </a:r>
          </a:p>
          <a:p>
            <a:pPr algn="just"/>
            <a:r>
              <a:rPr lang="en-US" altLang="zh-CN" sz="1600">
                <a:solidFill>
                  <a:srgbClr val="040408"/>
                </a:solidFill>
                <a:latin typeface="宋体" panose="02010600030101010101" pitchFamily="2" charset="-122"/>
              </a:rPr>
              <a:t>3</a:t>
            </a:r>
            <a:r>
              <a:rPr lang="zh-CN" altLang="en-US" sz="1600">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ton</a:t>
            </a:r>
            <a:r>
              <a:rPr lang="zh-CN" altLang="en-US" sz="1600">
                <a:solidFill>
                  <a:srgbClr val="040408"/>
                </a:solidFill>
                <a:latin typeface="宋体" panose="02010600030101010101" pitchFamily="2" charset="-122"/>
              </a:rPr>
              <a:t>和</a:t>
            </a:r>
            <a:r>
              <a:rPr lang="en-US" altLang="zh-CN" sz="1600">
                <a:solidFill>
                  <a:srgbClr val="040408"/>
                </a:solidFill>
                <a:latin typeface="宋体" panose="02010600030101010101" pitchFamily="2" charset="-122"/>
              </a:rPr>
              <a:t>T</a:t>
            </a:r>
            <a:r>
              <a:rPr lang="zh-CN" altLang="en-US" sz="1600">
                <a:solidFill>
                  <a:srgbClr val="040408"/>
                </a:solidFill>
                <a:latin typeface="宋体" panose="02010600030101010101" pitchFamily="2" charset="-122"/>
              </a:rPr>
              <a:t>都可调，改变占空比</a:t>
            </a:r>
            <a:r>
              <a:rPr lang="en-US" altLang="zh-CN" sz="1600">
                <a:solidFill>
                  <a:srgbClr val="040408"/>
                </a:solidFill>
                <a:latin typeface="Times New Roman" panose="02020603050405020304" pitchFamily="18" charset="0"/>
              </a:rPr>
              <a:t>—</a:t>
            </a:r>
            <a:r>
              <a:rPr lang="zh-CN" altLang="en-US" sz="1600">
                <a:solidFill>
                  <a:srgbClr val="040408"/>
                </a:solidFill>
                <a:latin typeface="宋体" panose="02010600030101010101" pitchFamily="2" charset="-122"/>
              </a:rPr>
              <a:t>混合型</a:t>
            </a:r>
          </a:p>
          <a:p>
            <a:endParaRPr lang="en-US" altLang="zh-CN" sz="1600">
              <a:solidFill>
                <a:srgbClr val="040408"/>
              </a:solidFill>
              <a:latin typeface="宋体" panose="02010600030101010101" pitchFamily="2" charset="-122"/>
            </a:endParaRPr>
          </a:p>
        </p:txBody>
      </p:sp>
      <p:sp>
        <p:nvSpPr>
          <p:cNvPr id="30739" name="AutoShape 158">
            <a:hlinkClick r:id="" action="ppaction://hlinkshowjump?jump=lastslideviewed" highlightClick="1"/>
            <a:extLst>
              <a:ext uri="{FF2B5EF4-FFF2-40B4-BE49-F238E27FC236}">
                <a16:creationId xmlns:a16="http://schemas.microsoft.com/office/drawing/2014/main" id="{6306FE01-9779-42A0-8D65-C5D2831A89F8}"/>
              </a:ext>
            </a:extLst>
          </p:cNvPr>
          <p:cNvSpPr>
            <a:spLocks noChangeArrowheads="1"/>
          </p:cNvSpPr>
          <p:nvPr/>
        </p:nvSpPr>
        <p:spPr bwMode="auto">
          <a:xfrm>
            <a:off x="4191000" y="6172200"/>
            <a:ext cx="6096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141"/>
                                        </p:tgtEl>
                                        <p:attrNameLst>
                                          <p:attrName>style.visibility</p:attrName>
                                        </p:attrNameLst>
                                      </p:cBhvr>
                                      <p:to>
                                        <p:strVal val="visible"/>
                                      </p:to>
                                    </p:set>
                                    <p:animEffect transition="in" filter="blinds(horizontal)">
                                      <p:cBhvr>
                                        <p:cTn id="12" dur="500"/>
                                        <p:tgtEl>
                                          <p:spTgt spid="891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8" fill="hold" grpId="0" nodeType="clickEffect">
                                  <p:stCondLst>
                                    <p:cond delay="0"/>
                                  </p:stCondLst>
                                  <p:childTnLst>
                                    <p:set>
                                      <p:cBhvr>
                                        <p:cTn id="31" dur="1" fill="hold">
                                          <p:stCondLst>
                                            <p:cond delay="0"/>
                                          </p:stCondLst>
                                        </p:cTn>
                                        <p:tgtEl>
                                          <p:spTgt spid="89142"/>
                                        </p:tgtEl>
                                        <p:attrNameLst>
                                          <p:attrName>style.visibility</p:attrName>
                                        </p:attrNameLst>
                                      </p:cBhvr>
                                      <p:to>
                                        <p:strVal val="visible"/>
                                      </p:to>
                                    </p:set>
                                    <p:anim calcmode="lin" valueType="num">
                                      <p:cBhvr>
                                        <p:cTn id="32" dur="500" fill="hold"/>
                                        <p:tgtEl>
                                          <p:spTgt spid="89142"/>
                                        </p:tgtEl>
                                        <p:attrNameLst>
                                          <p:attrName>ppt_x</p:attrName>
                                        </p:attrNameLst>
                                      </p:cBhvr>
                                      <p:tavLst>
                                        <p:tav tm="0">
                                          <p:val>
                                            <p:strVal val="#ppt_x-#ppt_w/2"/>
                                          </p:val>
                                        </p:tav>
                                        <p:tav tm="100000">
                                          <p:val>
                                            <p:strVal val="#ppt_x"/>
                                          </p:val>
                                        </p:tav>
                                      </p:tavLst>
                                    </p:anim>
                                    <p:anim calcmode="lin" valueType="num">
                                      <p:cBhvr>
                                        <p:cTn id="33" dur="500" fill="hold"/>
                                        <p:tgtEl>
                                          <p:spTgt spid="89142"/>
                                        </p:tgtEl>
                                        <p:attrNameLst>
                                          <p:attrName>ppt_y</p:attrName>
                                        </p:attrNameLst>
                                      </p:cBhvr>
                                      <p:tavLst>
                                        <p:tav tm="0">
                                          <p:val>
                                            <p:strVal val="#ppt_y"/>
                                          </p:val>
                                        </p:tav>
                                        <p:tav tm="100000">
                                          <p:val>
                                            <p:strVal val="#ppt_y"/>
                                          </p:val>
                                        </p:tav>
                                      </p:tavLst>
                                    </p:anim>
                                    <p:anim calcmode="lin" valueType="num">
                                      <p:cBhvr>
                                        <p:cTn id="34" dur="500" fill="hold"/>
                                        <p:tgtEl>
                                          <p:spTgt spid="89142"/>
                                        </p:tgtEl>
                                        <p:attrNameLst>
                                          <p:attrName>ppt_w</p:attrName>
                                        </p:attrNameLst>
                                      </p:cBhvr>
                                      <p:tavLst>
                                        <p:tav tm="0">
                                          <p:val>
                                            <p:fltVal val="0"/>
                                          </p:val>
                                        </p:tav>
                                        <p:tav tm="100000">
                                          <p:val>
                                            <p:strVal val="#ppt_w"/>
                                          </p:val>
                                        </p:tav>
                                      </p:tavLst>
                                    </p:anim>
                                    <p:anim calcmode="lin" valueType="num">
                                      <p:cBhvr>
                                        <p:cTn id="35" dur="500" fill="hold"/>
                                        <p:tgtEl>
                                          <p:spTgt spid="89142"/>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4" fill="hold" grpId="0" nodeType="clickEffect">
                                  <p:stCondLst>
                                    <p:cond delay="0"/>
                                  </p:stCondLst>
                                  <p:childTnLst>
                                    <p:set>
                                      <p:cBhvr>
                                        <p:cTn id="39" dur="1" fill="hold">
                                          <p:stCondLst>
                                            <p:cond delay="0"/>
                                          </p:stCondLst>
                                        </p:cTn>
                                        <p:tgtEl>
                                          <p:spTgt spid="89143"/>
                                        </p:tgtEl>
                                        <p:attrNameLst>
                                          <p:attrName>style.visibility</p:attrName>
                                        </p:attrNameLst>
                                      </p:cBhvr>
                                      <p:to>
                                        <p:strVal val="visible"/>
                                      </p:to>
                                    </p:set>
                                    <p:anim calcmode="lin" valueType="num">
                                      <p:cBhvr>
                                        <p:cTn id="40" dur="500" fill="hold"/>
                                        <p:tgtEl>
                                          <p:spTgt spid="89143"/>
                                        </p:tgtEl>
                                        <p:attrNameLst>
                                          <p:attrName>ppt_x</p:attrName>
                                        </p:attrNameLst>
                                      </p:cBhvr>
                                      <p:tavLst>
                                        <p:tav tm="0">
                                          <p:val>
                                            <p:strVal val="#ppt_x"/>
                                          </p:val>
                                        </p:tav>
                                        <p:tav tm="100000">
                                          <p:val>
                                            <p:strVal val="#ppt_x"/>
                                          </p:val>
                                        </p:tav>
                                      </p:tavLst>
                                    </p:anim>
                                    <p:anim calcmode="lin" valueType="num">
                                      <p:cBhvr>
                                        <p:cTn id="41" dur="500" fill="hold"/>
                                        <p:tgtEl>
                                          <p:spTgt spid="89143"/>
                                        </p:tgtEl>
                                        <p:attrNameLst>
                                          <p:attrName>ppt_y</p:attrName>
                                        </p:attrNameLst>
                                      </p:cBhvr>
                                      <p:tavLst>
                                        <p:tav tm="0">
                                          <p:val>
                                            <p:strVal val="#ppt_y+#ppt_h/2"/>
                                          </p:val>
                                        </p:tav>
                                        <p:tav tm="100000">
                                          <p:val>
                                            <p:strVal val="#ppt_y"/>
                                          </p:val>
                                        </p:tav>
                                      </p:tavLst>
                                    </p:anim>
                                    <p:anim calcmode="lin" valueType="num">
                                      <p:cBhvr>
                                        <p:cTn id="42" dur="500" fill="hold"/>
                                        <p:tgtEl>
                                          <p:spTgt spid="89143"/>
                                        </p:tgtEl>
                                        <p:attrNameLst>
                                          <p:attrName>ppt_w</p:attrName>
                                        </p:attrNameLst>
                                      </p:cBhvr>
                                      <p:tavLst>
                                        <p:tav tm="0">
                                          <p:val>
                                            <p:strVal val="#ppt_w"/>
                                          </p:val>
                                        </p:tav>
                                        <p:tav tm="100000">
                                          <p:val>
                                            <p:strVal val="#ppt_w"/>
                                          </p:val>
                                        </p:tav>
                                      </p:tavLst>
                                    </p:anim>
                                    <p:anim calcmode="lin" valueType="num">
                                      <p:cBhvr>
                                        <p:cTn id="43" dur="500" fill="hold"/>
                                        <p:tgtEl>
                                          <p:spTgt spid="89143"/>
                                        </p:tgtEl>
                                        <p:attrNameLst>
                                          <p:attrName>ppt_h</p:attrName>
                                        </p:attrNameLst>
                                      </p:cBhvr>
                                      <p:tavLst>
                                        <p:tav tm="0">
                                          <p:val>
                                            <p:fltVal val="0"/>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8"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ppt_x</p:attrName>
                                        </p:attrNameLst>
                                      </p:cBhvr>
                                      <p:tavLst>
                                        <p:tav tm="0">
                                          <p:val>
                                            <p:strVal val="#ppt_x-#ppt_w/2"/>
                                          </p:val>
                                        </p:tav>
                                        <p:tav tm="100000">
                                          <p:val>
                                            <p:strVal val="#ppt_x"/>
                                          </p:val>
                                        </p:tav>
                                      </p:tavLst>
                                    </p:anim>
                                    <p:anim calcmode="lin" valueType="num">
                                      <p:cBhvr>
                                        <p:cTn id="49" dur="500" fill="hold"/>
                                        <p:tgtEl>
                                          <p:spTgt spid="21"/>
                                        </p:tgtEl>
                                        <p:attrNameLst>
                                          <p:attrName>ppt_y</p:attrName>
                                        </p:attrNameLst>
                                      </p:cBhvr>
                                      <p:tavLst>
                                        <p:tav tm="0">
                                          <p:val>
                                            <p:strVal val="#ppt_y"/>
                                          </p:val>
                                        </p:tav>
                                        <p:tav tm="100000">
                                          <p:val>
                                            <p:strVal val="#ppt_y"/>
                                          </p:val>
                                        </p:tav>
                                      </p:tavLst>
                                    </p:anim>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89164"/>
                                        </p:tgtEl>
                                        <p:attrNameLst>
                                          <p:attrName>style.visibility</p:attrName>
                                        </p:attrNameLst>
                                      </p:cBhvr>
                                      <p:to>
                                        <p:strVal val="visible"/>
                                      </p:to>
                                    </p:set>
                                    <p:animEffect transition="in" filter="blinds(horizontal)">
                                      <p:cBhvr>
                                        <p:cTn id="56" dur="500"/>
                                        <p:tgtEl>
                                          <p:spTgt spid="8916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89181"/>
                                        </p:tgtEl>
                                        <p:attrNameLst>
                                          <p:attrName>style.visibility</p:attrName>
                                        </p:attrNameLst>
                                      </p:cBhvr>
                                      <p:to>
                                        <p:strVal val="visible"/>
                                      </p:to>
                                    </p:set>
                                    <p:animEffect transition="in" filter="blinds(horizontal)">
                                      <p:cBhvr>
                                        <p:cTn id="61" dur="500"/>
                                        <p:tgtEl>
                                          <p:spTgt spid="8918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7" presetClass="entr" presetSubtype="8" fill="hold" nodeType="clickEffect">
                                  <p:stCondLst>
                                    <p:cond delay="0"/>
                                  </p:stCondLst>
                                  <p:childTnLst>
                                    <p:set>
                                      <p:cBhvr>
                                        <p:cTn id="65" dur="1" fill="hold">
                                          <p:stCondLst>
                                            <p:cond delay="0"/>
                                          </p:stCondLst>
                                        </p:cTn>
                                        <p:tgtEl>
                                          <p:spTgt spid="89153"/>
                                        </p:tgtEl>
                                        <p:attrNameLst>
                                          <p:attrName>style.visibility</p:attrName>
                                        </p:attrNameLst>
                                      </p:cBhvr>
                                      <p:to>
                                        <p:strVal val="visible"/>
                                      </p:to>
                                    </p:set>
                                    <p:anim calcmode="lin" valueType="num">
                                      <p:cBhvr>
                                        <p:cTn id="66" dur="500" fill="hold"/>
                                        <p:tgtEl>
                                          <p:spTgt spid="89153"/>
                                        </p:tgtEl>
                                        <p:attrNameLst>
                                          <p:attrName>ppt_x</p:attrName>
                                        </p:attrNameLst>
                                      </p:cBhvr>
                                      <p:tavLst>
                                        <p:tav tm="0">
                                          <p:val>
                                            <p:strVal val="#ppt_x-#ppt_w/2"/>
                                          </p:val>
                                        </p:tav>
                                        <p:tav tm="100000">
                                          <p:val>
                                            <p:strVal val="#ppt_x"/>
                                          </p:val>
                                        </p:tav>
                                      </p:tavLst>
                                    </p:anim>
                                    <p:anim calcmode="lin" valueType="num">
                                      <p:cBhvr>
                                        <p:cTn id="67" dur="500" fill="hold"/>
                                        <p:tgtEl>
                                          <p:spTgt spid="89153"/>
                                        </p:tgtEl>
                                        <p:attrNameLst>
                                          <p:attrName>ppt_y</p:attrName>
                                        </p:attrNameLst>
                                      </p:cBhvr>
                                      <p:tavLst>
                                        <p:tav tm="0">
                                          <p:val>
                                            <p:strVal val="#ppt_y"/>
                                          </p:val>
                                        </p:tav>
                                        <p:tav tm="100000">
                                          <p:val>
                                            <p:strVal val="#ppt_y"/>
                                          </p:val>
                                        </p:tav>
                                      </p:tavLst>
                                    </p:anim>
                                    <p:anim calcmode="lin" valueType="num">
                                      <p:cBhvr>
                                        <p:cTn id="68" dur="500" fill="hold"/>
                                        <p:tgtEl>
                                          <p:spTgt spid="89153"/>
                                        </p:tgtEl>
                                        <p:attrNameLst>
                                          <p:attrName>ppt_w</p:attrName>
                                        </p:attrNameLst>
                                      </p:cBhvr>
                                      <p:tavLst>
                                        <p:tav tm="0">
                                          <p:val>
                                            <p:fltVal val="0"/>
                                          </p:val>
                                        </p:tav>
                                        <p:tav tm="100000">
                                          <p:val>
                                            <p:strVal val="#ppt_w"/>
                                          </p:val>
                                        </p:tav>
                                      </p:tavLst>
                                    </p:anim>
                                    <p:anim calcmode="lin" valueType="num">
                                      <p:cBhvr>
                                        <p:cTn id="69" dur="500" fill="hold"/>
                                        <p:tgtEl>
                                          <p:spTgt spid="89153"/>
                                        </p:tgtEl>
                                        <p:attrNameLst>
                                          <p:attrName>ppt_h</p:attrName>
                                        </p:attrNameLst>
                                      </p:cBhvr>
                                      <p:tavLst>
                                        <p:tav tm="0">
                                          <p:val>
                                            <p:strVal val="#ppt_h"/>
                                          </p:val>
                                        </p:tav>
                                        <p:tav tm="100000">
                                          <p:val>
                                            <p:strVal val="#ppt_h"/>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nodeType="clickEffect">
                                  <p:stCondLst>
                                    <p:cond delay="0"/>
                                  </p:stCondLst>
                                  <p:childTnLst>
                                    <p:set>
                                      <p:cBhvr>
                                        <p:cTn id="73" dur="1" fill="hold">
                                          <p:stCondLst>
                                            <p:cond delay="0"/>
                                          </p:stCondLst>
                                        </p:cTn>
                                        <p:tgtEl>
                                          <p:spTgt spid="89223"/>
                                        </p:tgtEl>
                                        <p:attrNameLst>
                                          <p:attrName>style.visibility</p:attrName>
                                        </p:attrNameLst>
                                      </p:cBhvr>
                                      <p:to>
                                        <p:strVal val="visible"/>
                                      </p:to>
                                    </p:set>
                                    <p:animEffect transition="in" filter="blinds(vertical)">
                                      <p:cBhvr>
                                        <p:cTn id="74" dur="500"/>
                                        <p:tgtEl>
                                          <p:spTgt spid="8922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8" fill="hold" nodeType="clickEffect">
                                  <p:stCondLst>
                                    <p:cond delay="0"/>
                                  </p:stCondLst>
                                  <p:childTnLst>
                                    <p:set>
                                      <p:cBhvr>
                                        <p:cTn id="78" dur="1" fill="hold">
                                          <p:stCondLst>
                                            <p:cond delay="0"/>
                                          </p:stCondLst>
                                        </p:cTn>
                                        <p:tgtEl>
                                          <p:spTgt spid="89196"/>
                                        </p:tgtEl>
                                        <p:attrNameLst>
                                          <p:attrName>style.visibility</p:attrName>
                                        </p:attrNameLst>
                                      </p:cBhvr>
                                      <p:to>
                                        <p:strVal val="visible"/>
                                      </p:to>
                                    </p:set>
                                    <p:anim calcmode="lin" valueType="num">
                                      <p:cBhvr>
                                        <p:cTn id="79" dur="500" fill="hold"/>
                                        <p:tgtEl>
                                          <p:spTgt spid="89196"/>
                                        </p:tgtEl>
                                        <p:attrNameLst>
                                          <p:attrName>ppt_x</p:attrName>
                                        </p:attrNameLst>
                                      </p:cBhvr>
                                      <p:tavLst>
                                        <p:tav tm="0">
                                          <p:val>
                                            <p:strVal val="#ppt_x-#ppt_w/2"/>
                                          </p:val>
                                        </p:tav>
                                        <p:tav tm="100000">
                                          <p:val>
                                            <p:strVal val="#ppt_x"/>
                                          </p:val>
                                        </p:tav>
                                      </p:tavLst>
                                    </p:anim>
                                    <p:anim calcmode="lin" valueType="num">
                                      <p:cBhvr>
                                        <p:cTn id="80" dur="500" fill="hold"/>
                                        <p:tgtEl>
                                          <p:spTgt spid="89196"/>
                                        </p:tgtEl>
                                        <p:attrNameLst>
                                          <p:attrName>ppt_y</p:attrName>
                                        </p:attrNameLst>
                                      </p:cBhvr>
                                      <p:tavLst>
                                        <p:tav tm="0">
                                          <p:val>
                                            <p:strVal val="#ppt_y"/>
                                          </p:val>
                                        </p:tav>
                                        <p:tav tm="100000">
                                          <p:val>
                                            <p:strVal val="#ppt_y"/>
                                          </p:val>
                                        </p:tav>
                                      </p:tavLst>
                                    </p:anim>
                                    <p:anim calcmode="lin" valueType="num">
                                      <p:cBhvr>
                                        <p:cTn id="81" dur="500" fill="hold"/>
                                        <p:tgtEl>
                                          <p:spTgt spid="89196"/>
                                        </p:tgtEl>
                                        <p:attrNameLst>
                                          <p:attrName>ppt_w</p:attrName>
                                        </p:attrNameLst>
                                      </p:cBhvr>
                                      <p:tavLst>
                                        <p:tav tm="0">
                                          <p:val>
                                            <p:fltVal val="0"/>
                                          </p:val>
                                        </p:tav>
                                        <p:tav tm="100000">
                                          <p:val>
                                            <p:strVal val="#ppt_w"/>
                                          </p:val>
                                        </p:tav>
                                      </p:tavLst>
                                    </p:anim>
                                    <p:anim calcmode="lin" valueType="num">
                                      <p:cBhvr>
                                        <p:cTn id="82" dur="500" fill="hold"/>
                                        <p:tgtEl>
                                          <p:spTgt spid="89196"/>
                                        </p:tgtEl>
                                        <p:attrNameLst>
                                          <p:attrName>ppt_h</p:attrName>
                                        </p:attrNameLst>
                                      </p:cBhvr>
                                      <p:tavLst>
                                        <p:tav tm="0">
                                          <p:val>
                                            <p:strVal val="#ppt_h"/>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89241"/>
                                        </p:tgtEl>
                                        <p:attrNameLst>
                                          <p:attrName>style.visibility</p:attrName>
                                        </p:attrNameLst>
                                      </p:cBhvr>
                                      <p:to>
                                        <p:strVal val="visible"/>
                                      </p:to>
                                    </p:set>
                                    <p:animEffect transition="in" filter="blinds(horizontal)">
                                      <p:cBhvr>
                                        <p:cTn id="87" dur="500"/>
                                        <p:tgtEl>
                                          <p:spTgt spid="8924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89242"/>
                                        </p:tgtEl>
                                        <p:attrNameLst>
                                          <p:attrName>style.visibility</p:attrName>
                                        </p:attrNameLst>
                                      </p:cBhvr>
                                      <p:to>
                                        <p:strVal val="visible"/>
                                      </p:to>
                                    </p:set>
                                    <p:animEffect transition="in" filter="blinds(horizontal)">
                                      <p:cBhvr>
                                        <p:cTn id="92" dur="500"/>
                                        <p:tgtEl>
                                          <p:spTgt spid="89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41" grpId="0" animBg="1"/>
      <p:bldP spid="89142" grpId="0" animBg="1"/>
      <p:bldP spid="89143" grpId="0" animBg="1"/>
      <p:bldP spid="89242"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2" name="Rectangle 2">
            <a:extLst>
              <a:ext uri="{FF2B5EF4-FFF2-40B4-BE49-F238E27FC236}">
                <a16:creationId xmlns:a16="http://schemas.microsoft.com/office/drawing/2014/main" id="{0324DE39-0DF3-4709-A3DF-36AAA8451A0C}"/>
              </a:ext>
            </a:extLst>
          </p:cNvPr>
          <p:cNvSpPr>
            <a:spLocks noGrp="1" noChangeArrowheads="1"/>
          </p:cNvSpPr>
          <p:nvPr>
            <p:ph type="title"/>
          </p:nvPr>
        </p:nvSpPr>
        <p:spPr>
          <a:xfrm>
            <a:off x="533400" y="304800"/>
            <a:ext cx="7772400" cy="762000"/>
          </a:xfrm>
        </p:spPr>
        <p:txBody>
          <a:bodyPr/>
          <a:lstStyle/>
          <a:p>
            <a:pPr algn="ctr" eaLnBrk="1" hangingPunct="1"/>
            <a:r>
              <a:rPr lang="zh-CN" altLang="en-US" sz="3600" b="1">
                <a:solidFill>
                  <a:srgbClr val="040408"/>
                </a:solidFill>
                <a:latin typeface="宋体" panose="02010600030101010101" pitchFamily="2" charset="-122"/>
              </a:rPr>
              <a:t>升压斩波电路 </a:t>
            </a:r>
            <a:r>
              <a:rPr lang="en-US" altLang="zh-CN" sz="3600" b="1">
                <a:solidFill>
                  <a:srgbClr val="040408"/>
                </a:solidFill>
                <a:latin typeface="宋体" panose="02010600030101010101" pitchFamily="2" charset="-122"/>
              </a:rPr>
              <a:t>(Boost Chopper )</a:t>
            </a:r>
          </a:p>
        </p:txBody>
      </p:sp>
      <p:graphicFrame>
        <p:nvGraphicFramePr>
          <p:cNvPr id="99332" name="Object 4">
            <a:extLst>
              <a:ext uri="{FF2B5EF4-FFF2-40B4-BE49-F238E27FC236}">
                <a16:creationId xmlns:a16="http://schemas.microsoft.com/office/drawing/2014/main" id="{CF86558E-1513-40CE-9EAA-646A2671F4EF}"/>
              </a:ext>
            </a:extLst>
          </p:cNvPr>
          <p:cNvGraphicFramePr>
            <a:graphicFrameLocks noChangeAspect="1"/>
          </p:cNvGraphicFramePr>
          <p:nvPr/>
        </p:nvGraphicFramePr>
        <p:xfrm>
          <a:off x="4038600" y="1676400"/>
          <a:ext cx="4953000" cy="4419600"/>
        </p:xfrm>
        <a:graphic>
          <a:graphicData uri="http://schemas.openxmlformats.org/presentationml/2006/ole">
            <mc:AlternateContent xmlns:mc="http://schemas.openxmlformats.org/markup-compatibility/2006">
              <mc:Choice xmlns:v="urn:schemas-microsoft-com:vml" Requires="v">
                <p:oleObj spid="_x0000_s31769" r:id="rId3" imgW="3276720" imgH="2187720" progId="">
                  <p:embed/>
                </p:oleObj>
              </mc:Choice>
              <mc:Fallback>
                <p:oleObj r:id="rId3" imgW="3276720" imgH="218772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16479" r="25269"/>
                      <a:stretch>
                        <a:fillRect/>
                      </a:stretch>
                    </p:blipFill>
                    <p:spPr bwMode="auto">
                      <a:xfrm>
                        <a:off x="4038600" y="1676400"/>
                        <a:ext cx="4953000" cy="441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
            <a:extLst>
              <a:ext uri="{FF2B5EF4-FFF2-40B4-BE49-F238E27FC236}">
                <a16:creationId xmlns:a16="http://schemas.microsoft.com/office/drawing/2014/main" id="{419204E2-B7AB-4EE7-92C9-3CBEE190935F}"/>
              </a:ext>
            </a:extLst>
          </p:cNvPr>
          <p:cNvGrpSpPr>
            <a:grpSpLocks/>
          </p:cNvGrpSpPr>
          <p:nvPr/>
        </p:nvGrpSpPr>
        <p:grpSpPr bwMode="auto">
          <a:xfrm>
            <a:off x="609600" y="1600200"/>
            <a:ext cx="3657600" cy="1555750"/>
            <a:chOff x="336" y="1008"/>
            <a:chExt cx="2304" cy="980"/>
          </a:xfrm>
        </p:grpSpPr>
        <p:sp>
          <p:nvSpPr>
            <p:cNvPr id="31768" name="Rectangle 7">
              <a:extLst>
                <a:ext uri="{FF2B5EF4-FFF2-40B4-BE49-F238E27FC236}">
                  <a16:creationId xmlns:a16="http://schemas.microsoft.com/office/drawing/2014/main" id="{99553651-8691-40E0-9A7F-B02547DA8DF8}"/>
                </a:ext>
              </a:extLst>
            </p:cNvPr>
            <p:cNvSpPr>
              <a:spLocks noChangeArrowheads="1"/>
            </p:cNvSpPr>
            <p:nvPr/>
          </p:nvSpPr>
          <p:spPr bwMode="auto">
            <a:xfrm>
              <a:off x="336" y="1008"/>
              <a:ext cx="2304"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a:solidFill>
                    <a:srgbClr val="040408"/>
                  </a:solidFill>
                  <a:latin typeface="宋体" panose="02010600030101010101" pitchFamily="2" charset="-122"/>
                </a:rPr>
                <a:t>   </a:t>
              </a:r>
              <a:r>
                <a:rPr lang="en-US" altLang="zh-CN" sz="1600" b="1">
                  <a:solidFill>
                    <a:srgbClr val="040408"/>
                  </a:solidFill>
                  <a:latin typeface="宋体" panose="02010600030101010101" pitchFamily="2" charset="-122"/>
                </a:rPr>
                <a:t>1</a:t>
              </a:r>
              <a:r>
                <a:rPr lang="zh-CN" altLang="en-US" sz="1600" b="1">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通时，</a:t>
              </a:r>
              <a:r>
                <a:rPr lang="en-US" altLang="zh-CN" sz="1600">
                  <a:solidFill>
                    <a:srgbClr val="040408"/>
                  </a:solidFill>
                  <a:latin typeface="宋体" panose="02010600030101010101" pitchFamily="2" charset="-122"/>
                </a:rPr>
                <a:t>E</a:t>
              </a:r>
              <a:r>
                <a:rPr lang="zh-CN" altLang="en-US" sz="1600">
                  <a:solidFill>
                    <a:srgbClr val="040408"/>
                  </a:solidFill>
                  <a:latin typeface="宋体" panose="02010600030101010101" pitchFamily="2" charset="-122"/>
                </a:rPr>
                <a:t>向</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充电，充电电流恒为</a:t>
              </a:r>
              <a:r>
                <a:rPr lang="en-US" altLang="zh-CN" sz="1600">
                  <a:solidFill>
                    <a:srgbClr val="040408"/>
                  </a:solidFill>
                  <a:latin typeface="宋体" panose="02010600030101010101" pitchFamily="2" charset="-122"/>
                </a:rPr>
                <a:t>I1</a:t>
              </a:r>
              <a:r>
                <a:rPr lang="zh-CN" altLang="en-US" sz="1600">
                  <a:solidFill>
                    <a:srgbClr val="040408"/>
                  </a:solidFill>
                  <a:latin typeface="宋体" panose="02010600030101010101" pitchFamily="2" charset="-122"/>
                </a:rPr>
                <a:t>，同时</a:t>
              </a:r>
              <a:r>
                <a:rPr lang="en-US" altLang="zh-CN" sz="1600">
                  <a:solidFill>
                    <a:srgbClr val="040408"/>
                  </a:solidFill>
                  <a:latin typeface="宋体" panose="02010600030101010101" pitchFamily="2" charset="-122"/>
                </a:rPr>
                <a:t>C</a:t>
              </a:r>
              <a:r>
                <a:rPr lang="zh-CN" altLang="en-US" sz="1600">
                  <a:solidFill>
                    <a:srgbClr val="040408"/>
                  </a:solidFill>
                  <a:latin typeface="宋体" panose="02010600030101010101" pitchFamily="2" charset="-122"/>
                </a:rPr>
                <a:t>的电压向负载供电，因</a:t>
              </a:r>
              <a:r>
                <a:rPr lang="en-US" altLang="zh-CN" sz="1600">
                  <a:solidFill>
                    <a:srgbClr val="040408"/>
                  </a:solidFill>
                  <a:latin typeface="宋体" panose="02010600030101010101" pitchFamily="2" charset="-122"/>
                </a:rPr>
                <a:t>C</a:t>
              </a:r>
              <a:r>
                <a:rPr lang="zh-CN" altLang="en-US" sz="1600">
                  <a:solidFill>
                    <a:srgbClr val="040408"/>
                  </a:solidFill>
                  <a:latin typeface="宋体" panose="02010600030101010101" pitchFamily="2" charset="-122"/>
                </a:rPr>
                <a:t>值很大，输出电压</a:t>
              </a:r>
              <a:r>
                <a:rPr lang="en-US" altLang="zh-CN" sz="1600">
                  <a:solidFill>
                    <a:srgbClr val="040408"/>
                  </a:solidFill>
                  <a:latin typeface="宋体" panose="02010600030101010101" pitchFamily="2" charset="-122"/>
                </a:rPr>
                <a:t>Uo</a:t>
              </a:r>
              <a:r>
                <a:rPr lang="zh-CN" altLang="en-US" sz="1600">
                  <a:solidFill>
                    <a:srgbClr val="040408"/>
                  </a:solidFill>
                  <a:latin typeface="宋体" panose="02010600030101010101" pitchFamily="2" charset="-122"/>
                </a:rPr>
                <a:t>为恒值。设</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通的时间为</a:t>
              </a:r>
              <a:r>
                <a:rPr lang="en-US" altLang="zh-CN" sz="1600">
                  <a:solidFill>
                    <a:srgbClr val="040408"/>
                  </a:solidFill>
                  <a:latin typeface="宋体" panose="02010600030101010101" pitchFamily="2" charset="-122"/>
                </a:rPr>
                <a:t>ton</a:t>
              </a:r>
              <a:r>
                <a:rPr lang="zh-CN" altLang="en-US" sz="1600">
                  <a:solidFill>
                    <a:srgbClr val="040408"/>
                  </a:solidFill>
                  <a:latin typeface="宋体" panose="02010600030101010101" pitchFamily="2" charset="-122"/>
                </a:rPr>
                <a:t>，此阶段</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上积蓄的能量为：</a:t>
              </a:r>
            </a:p>
          </p:txBody>
        </p:sp>
        <p:graphicFrame>
          <p:nvGraphicFramePr>
            <p:cNvPr id="31751" name="Object 5">
              <a:extLst>
                <a:ext uri="{FF2B5EF4-FFF2-40B4-BE49-F238E27FC236}">
                  <a16:creationId xmlns:a16="http://schemas.microsoft.com/office/drawing/2014/main" id="{0E1FE9BD-9B62-407D-981C-A96B64461649}"/>
                </a:ext>
              </a:extLst>
            </p:cNvPr>
            <p:cNvGraphicFramePr>
              <a:graphicFrameLocks noChangeAspect="1"/>
            </p:cNvGraphicFramePr>
            <p:nvPr/>
          </p:nvGraphicFramePr>
          <p:xfrm>
            <a:off x="816" y="1728"/>
            <a:ext cx="432" cy="260"/>
          </p:xfrm>
          <a:graphic>
            <a:graphicData uri="http://schemas.openxmlformats.org/presentationml/2006/ole">
              <mc:AlternateContent xmlns:mc="http://schemas.openxmlformats.org/markup-compatibility/2006">
                <mc:Choice xmlns:v="urn:schemas-microsoft-com:vml" Requires="v">
                  <p:oleObj spid="_x0000_s31770" r:id="rId5" imgW="381000" imgH="228600" progId="Equation.3">
                    <p:embed/>
                  </p:oleObj>
                </mc:Choice>
                <mc:Fallback>
                  <p:oleObj r:id="rId5" imgW="3810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1728"/>
                          <a:ext cx="432"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34">
            <a:extLst>
              <a:ext uri="{FF2B5EF4-FFF2-40B4-BE49-F238E27FC236}">
                <a16:creationId xmlns:a16="http://schemas.microsoft.com/office/drawing/2014/main" id="{43DAF350-9D77-4E43-9120-95B79F94AD79}"/>
              </a:ext>
            </a:extLst>
          </p:cNvPr>
          <p:cNvGrpSpPr>
            <a:grpSpLocks/>
          </p:cNvGrpSpPr>
          <p:nvPr/>
        </p:nvGrpSpPr>
        <p:grpSpPr bwMode="auto">
          <a:xfrm>
            <a:off x="762000" y="3276600"/>
            <a:ext cx="3810000" cy="1322388"/>
            <a:chOff x="480" y="2064"/>
            <a:chExt cx="2400" cy="833"/>
          </a:xfrm>
        </p:grpSpPr>
        <p:sp>
          <p:nvSpPr>
            <p:cNvPr id="31767" name="Rectangle 10">
              <a:extLst>
                <a:ext uri="{FF2B5EF4-FFF2-40B4-BE49-F238E27FC236}">
                  <a16:creationId xmlns:a16="http://schemas.microsoft.com/office/drawing/2014/main" id="{3188A4EC-4F13-4341-88F4-DD39EB6A7DC9}"/>
                </a:ext>
              </a:extLst>
            </p:cNvPr>
            <p:cNvSpPr>
              <a:spLocks noChangeArrowheads="1"/>
            </p:cNvSpPr>
            <p:nvPr/>
          </p:nvSpPr>
          <p:spPr bwMode="auto">
            <a:xfrm>
              <a:off x="480" y="2064"/>
              <a:ext cx="240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91440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914400" algn="l"/>
                </a:tabLs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1600" b="1">
                  <a:solidFill>
                    <a:srgbClr val="040408"/>
                  </a:solidFill>
                  <a:latin typeface="宋体" panose="02010600030101010101" pitchFamily="2" charset="-122"/>
                </a:rPr>
                <a:t>  2</a:t>
              </a:r>
              <a:r>
                <a:rPr lang="zh-CN" altLang="en-US" sz="1600" b="1">
                  <a:solidFill>
                    <a:srgbClr val="040408"/>
                  </a:solidFill>
                  <a:latin typeface="宋体" panose="02010600030101010101" pitchFamily="2" charset="-122"/>
                </a:rPr>
                <a:t>、</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断时，</a:t>
              </a:r>
              <a:r>
                <a:rPr lang="en-US" altLang="zh-CN" sz="1600">
                  <a:solidFill>
                    <a:srgbClr val="040408"/>
                  </a:solidFill>
                  <a:latin typeface="宋体" panose="02010600030101010101" pitchFamily="2" charset="-122"/>
                </a:rPr>
                <a:t>E</a:t>
              </a:r>
              <a:r>
                <a:rPr lang="zh-CN" altLang="en-US" sz="1600">
                  <a:solidFill>
                    <a:srgbClr val="040408"/>
                  </a:solidFill>
                  <a:latin typeface="宋体" panose="02010600030101010101" pitchFamily="2" charset="-122"/>
                </a:rPr>
                <a:t>和</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共同向</a:t>
              </a:r>
              <a:r>
                <a:rPr lang="en-US" altLang="zh-CN" sz="1600">
                  <a:solidFill>
                    <a:srgbClr val="040408"/>
                  </a:solidFill>
                  <a:latin typeface="宋体" panose="02010600030101010101" pitchFamily="2" charset="-122"/>
                </a:rPr>
                <a:t>C</a:t>
              </a:r>
              <a:r>
                <a:rPr lang="zh-CN" altLang="en-US" sz="1600">
                  <a:solidFill>
                    <a:srgbClr val="040408"/>
                  </a:solidFill>
                  <a:latin typeface="宋体" panose="02010600030101010101" pitchFamily="2" charset="-122"/>
                </a:rPr>
                <a:t>充电并向负载</a:t>
              </a:r>
              <a:r>
                <a:rPr lang="en-US" altLang="zh-CN" sz="1600">
                  <a:solidFill>
                    <a:srgbClr val="040408"/>
                  </a:solidFill>
                  <a:latin typeface="宋体" panose="02010600030101010101" pitchFamily="2" charset="-122"/>
                </a:rPr>
                <a:t>R</a:t>
              </a:r>
              <a:r>
                <a:rPr lang="zh-CN" altLang="en-US" sz="1600">
                  <a:solidFill>
                    <a:srgbClr val="040408"/>
                  </a:solidFill>
                  <a:latin typeface="宋体" panose="02010600030101010101" pitchFamily="2" charset="-122"/>
                </a:rPr>
                <a:t>供电。设</a:t>
              </a:r>
              <a:r>
                <a:rPr lang="en-US" altLang="zh-CN" sz="1600">
                  <a:solidFill>
                    <a:srgbClr val="040408"/>
                  </a:solidFill>
                  <a:latin typeface="宋体" panose="02010600030101010101" pitchFamily="2" charset="-122"/>
                </a:rPr>
                <a:t>V</a:t>
              </a:r>
              <a:r>
                <a:rPr lang="zh-CN" altLang="en-US" sz="1600">
                  <a:solidFill>
                    <a:srgbClr val="040408"/>
                  </a:solidFill>
                  <a:latin typeface="宋体" panose="02010600030101010101" pitchFamily="2" charset="-122"/>
                </a:rPr>
                <a:t>断的时间为</a:t>
              </a:r>
              <a:r>
                <a:rPr lang="en-US" altLang="zh-CN" sz="1600">
                  <a:solidFill>
                    <a:srgbClr val="040408"/>
                  </a:solidFill>
                  <a:latin typeface="宋体" panose="02010600030101010101" pitchFamily="2" charset="-122"/>
                </a:rPr>
                <a:t>toff</a:t>
              </a:r>
              <a:r>
                <a:rPr lang="zh-CN" altLang="en-US" sz="1600">
                  <a:solidFill>
                    <a:srgbClr val="040408"/>
                  </a:solidFill>
                  <a:latin typeface="宋体" panose="02010600030101010101" pitchFamily="2" charset="-122"/>
                </a:rPr>
                <a:t>，则此期间电感</a:t>
              </a:r>
              <a:r>
                <a:rPr lang="en-US" altLang="zh-CN" sz="1600">
                  <a:solidFill>
                    <a:srgbClr val="040408"/>
                  </a:solidFill>
                  <a:latin typeface="宋体" panose="02010600030101010101" pitchFamily="2" charset="-122"/>
                </a:rPr>
                <a:t>L</a:t>
              </a:r>
              <a:r>
                <a:rPr lang="zh-CN" altLang="en-US" sz="1600">
                  <a:solidFill>
                    <a:srgbClr val="040408"/>
                  </a:solidFill>
                  <a:latin typeface="宋体" panose="02010600030101010101" pitchFamily="2" charset="-122"/>
                </a:rPr>
                <a:t>释放能量为：</a:t>
              </a:r>
            </a:p>
          </p:txBody>
        </p:sp>
        <p:graphicFrame>
          <p:nvGraphicFramePr>
            <p:cNvPr id="31750" name="Object 8">
              <a:extLst>
                <a:ext uri="{FF2B5EF4-FFF2-40B4-BE49-F238E27FC236}">
                  <a16:creationId xmlns:a16="http://schemas.microsoft.com/office/drawing/2014/main" id="{1AD82EE3-3BBE-43F5-833B-6CF15D9BBE72}"/>
                </a:ext>
              </a:extLst>
            </p:cNvPr>
            <p:cNvGraphicFramePr>
              <a:graphicFrameLocks noChangeAspect="1"/>
            </p:cNvGraphicFramePr>
            <p:nvPr/>
          </p:nvGraphicFramePr>
          <p:xfrm>
            <a:off x="768" y="2640"/>
            <a:ext cx="912" cy="257"/>
          </p:xfrm>
          <a:graphic>
            <a:graphicData uri="http://schemas.openxmlformats.org/presentationml/2006/ole">
              <mc:AlternateContent xmlns:mc="http://schemas.openxmlformats.org/markup-compatibility/2006">
                <mc:Choice xmlns:v="urn:schemas-microsoft-com:vml" Requires="v">
                  <p:oleObj spid="_x0000_s31771" r:id="rId7" imgW="812447" imgH="228501" progId="Equation.3">
                    <p:embed/>
                  </p:oleObj>
                </mc:Choice>
                <mc:Fallback>
                  <p:oleObj r:id="rId7" imgW="812447" imgH="228501"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 y="2640"/>
                          <a:ext cx="912" cy="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9341" name="Object 13">
            <a:extLst>
              <a:ext uri="{FF2B5EF4-FFF2-40B4-BE49-F238E27FC236}">
                <a16:creationId xmlns:a16="http://schemas.microsoft.com/office/drawing/2014/main" id="{1E937ADD-B327-48AA-BB14-532A4152A8D7}"/>
              </a:ext>
            </a:extLst>
          </p:cNvPr>
          <p:cNvGraphicFramePr>
            <a:graphicFrameLocks noChangeAspect="1"/>
          </p:cNvGraphicFramePr>
          <p:nvPr/>
        </p:nvGraphicFramePr>
        <p:xfrm>
          <a:off x="685800" y="5105400"/>
          <a:ext cx="2590800" cy="452438"/>
        </p:xfrm>
        <a:graphic>
          <a:graphicData uri="http://schemas.openxmlformats.org/presentationml/2006/ole">
            <mc:AlternateContent xmlns:mc="http://schemas.openxmlformats.org/markup-compatibility/2006">
              <mc:Choice xmlns:v="urn:schemas-microsoft-com:vml" Requires="v">
                <p:oleObj spid="_x0000_s31772" name="Equation" r:id="rId9" imgW="1307880" imgH="228600" progId="Equation.DSMT4">
                  <p:embed/>
                </p:oleObj>
              </mc:Choice>
              <mc:Fallback>
                <p:oleObj name="Equation" r:id="rId9" imgW="1307880" imgH="2286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5105400"/>
                        <a:ext cx="25908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2" name="Object 14">
            <a:extLst>
              <a:ext uri="{FF2B5EF4-FFF2-40B4-BE49-F238E27FC236}">
                <a16:creationId xmlns:a16="http://schemas.microsoft.com/office/drawing/2014/main" id="{3BB1209D-580E-4659-81B5-DFAC96B81F34}"/>
              </a:ext>
            </a:extLst>
          </p:cNvPr>
          <p:cNvGraphicFramePr>
            <a:graphicFrameLocks noChangeAspect="1"/>
          </p:cNvGraphicFramePr>
          <p:nvPr/>
        </p:nvGraphicFramePr>
        <p:xfrm>
          <a:off x="685800" y="5715000"/>
          <a:ext cx="2590800" cy="766763"/>
        </p:xfrm>
        <a:graphic>
          <a:graphicData uri="http://schemas.openxmlformats.org/presentationml/2006/ole">
            <mc:AlternateContent xmlns:mc="http://schemas.openxmlformats.org/markup-compatibility/2006">
              <mc:Choice xmlns:v="urn:schemas-microsoft-com:vml" Requires="v">
                <p:oleObj spid="_x0000_s31773" name="Equation" r:id="rId11" imgW="1460160" imgH="431640" progId="Equation.DSMT4">
                  <p:embed/>
                </p:oleObj>
              </mc:Choice>
              <mc:Fallback>
                <p:oleObj name="Equation" r:id="rId11" imgW="1460160" imgH="431640"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5715000"/>
                        <a:ext cx="2590800"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22">
            <a:extLst>
              <a:ext uri="{FF2B5EF4-FFF2-40B4-BE49-F238E27FC236}">
                <a16:creationId xmlns:a16="http://schemas.microsoft.com/office/drawing/2014/main" id="{368487D5-32F5-47C3-97CB-45E50F16AE49}"/>
              </a:ext>
            </a:extLst>
          </p:cNvPr>
          <p:cNvGrpSpPr>
            <a:grpSpLocks/>
          </p:cNvGrpSpPr>
          <p:nvPr/>
        </p:nvGrpSpPr>
        <p:grpSpPr bwMode="auto">
          <a:xfrm>
            <a:off x="4953000" y="2590800"/>
            <a:ext cx="3582988" cy="609600"/>
            <a:chOff x="3120" y="1632"/>
            <a:chExt cx="2257" cy="384"/>
          </a:xfrm>
        </p:grpSpPr>
        <p:grpSp>
          <p:nvGrpSpPr>
            <p:cNvPr id="31761" name="Group 16">
              <a:extLst>
                <a:ext uri="{FF2B5EF4-FFF2-40B4-BE49-F238E27FC236}">
                  <a16:creationId xmlns:a16="http://schemas.microsoft.com/office/drawing/2014/main" id="{EC9C5F60-EE78-47DD-BB9F-648F13FA6ECA}"/>
                </a:ext>
              </a:extLst>
            </p:cNvPr>
            <p:cNvGrpSpPr>
              <a:grpSpLocks/>
            </p:cNvGrpSpPr>
            <p:nvPr/>
          </p:nvGrpSpPr>
          <p:grpSpPr bwMode="auto">
            <a:xfrm>
              <a:off x="3120" y="1680"/>
              <a:ext cx="432" cy="336"/>
              <a:chOff x="808" y="1016"/>
              <a:chExt cx="496" cy="328"/>
            </a:xfrm>
          </p:grpSpPr>
          <p:sp>
            <p:nvSpPr>
              <p:cNvPr id="31765" name="Freeform 17">
                <a:extLst>
                  <a:ext uri="{FF2B5EF4-FFF2-40B4-BE49-F238E27FC236}">
                    <a16:creationId xmlns:a16="http://schemas.microsoft.com/office/drawing/2014/main" id="{4717F276-D9C7-4D84-BCCE-B2E99127908A}"/>
                  </a:ext>
                </a:extLst>
              </p:cNvPr>
              <p:cNvSpPr>
                <a:spLocks/>
              </p:cNvSpPr>
              <p:nvPr/>
            </p:nvSpPr>
            <p:spPr bwMode="auto">
              <a:xfrm>
                <a:off x="808" y="1016"/>
                <a:ext cx="496" cy="328"/>
              </a:xfrm>
              <a:custGeom>
                <a:avLst/>
                <a:gdLst>
                  <a:gd name="T0" fmla="*/ 104 w 496"/>
                  <a:gd name="T1" fmla="*/ 328 h 328"/>
                  <a:gd name="T2" fmla="*/ 56 w 496"/>
                  <a:gd name="T3" fmla="*/ 88 h 328"/>
                  <a:gd name="T4" fmla="*/ 440 w 496"/>
                  <a:gd name="T5" fmla="*/ 40 h 328"/>
                  <a:gd name="T6" fmla="*/ 392 w 496"/>
                  <a:gd name="T7" fmla="*/ 328 h 328"/>
                  <a:gd name="T8" fmla="*/ 0 60000 65536"/>
                  <a:gd name="T9" fmla="*/ 0 60000 65536"/>
                  <a:gd name="T10" fmla="*/ 0 60000 65536"/>
                  <a:gd name="T11" fmla="*/ 0 60000 65536"/>
                  <a:gd name="T12" fmla="*/ 0 w 496"/>
                  <a:gd name="T13" fmla="*/ 0 h 328"/>
                  <a:gd name="T14" fmla="*/ 496 w 496"/>
                  <a:gd name="T15" fmla="*/ 328 h 328"/>
                </a:gdLst>
                <a:ahLst/>
                <a:cxnLst>
                  <a:cxn ang="T8">
                    <a:pos x="T0" y="T1"/>
                  </a:cxn>
                  <a:cxn ang="T9">
                    <a:pos x="T2" y="T3"/>
                  </a:cxn>
                  <a:cxn ang="T10">
                    <a:pos x="T4" y="T5"/>
                  </a:cxn>
                  <a:cxn ang="T11">
                    <a:pos x="T6" y="T7"/>
                  </a:cxn>
                </a:cxnLst>
                <a:rect l="T12" t="T13" r="T14" b="T15"/>
                <a:pathLst>
                  <a:path w="496" h="328">
                    <a:moveTo>
                      <a:pt x="104" y="328"/>
                    </a:moveTo>
                    <a:cubicBezTo>
                      <a:pt x="52" y="232"/>
                      <a:pt x="0" y="136"/>
                      <a:pt x="56" y="88"/>
                    </a:cubicBezTo>
                    <a:cubicBezTo>
                      <a:pt x="112" y="40"/>
                      <a:pt x="384" y="0"/>
                      <a:pt x="440" y="40"/>
                    </a:cubicBezTo>
                    <a:cubicBezTo>
                      <a:pt x="496" y="80"/>
                      <a:pt x="444" y="204"/>
                      <a:pt x="392" y="328"/>
                    </a:cubicBezTo>
                  </a:path>
                </a:pathLst>
              </a:custGeom>
              <a:noFill/>
              <a:ln w="952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66" name="Line 18">
                <a:extLst>
                  <a:ext uri="{FF2B5EF4-FFF2-40B4-BE49-F238E27FC236}">
                    <a16:creationId xmlns:a16="http://schemas.microsoft.com/office/drawing/2014/main" id="{CEE219EA-7A7B-4DA2-BF91-9F279C28DDB6}"/>
                  </a:ext>
                </a:extLst>
              </p:cNvPr>
              <p:cNvSpPr>
                <a:spLocks noChangeShapeType="1"/>
              </p:cNvSpPr>
              <p:nvPr/>
            </p:nvSpPr>
            <p:spPr bwMode="auto">
              <a:xfrm flipH="1">
                <a:off x="1200" y="1200"/>
                <a:ext cx="48" cy="144"/>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1762" name="Group 19">
              <a:extLst>
                <a:ext uri="{FF2B5EF4-FFF2-40B4-BE49-F238E27FC236}">
                  <a16:creationId xmlns:a16="http://schemas.microsoft.com/office/drawing/2014/main" id="{7C336793-871D-4761-ADCE-43F63EDF3F90}"/>
                </a:ext>
              </a:extLst>
            </p:cNvPr>
            <p:cNvGrpSpPr>
              <a:grpSpLocks/>
            </p:cNvGrpSpPr>
            <p:nvPr/>
          </p:nvGrpSpPr>
          <p:grpSpPr bwMode="auto">
            <a:xfrm>
              <a:off x="4992" y="1632"/>
              <a:ext cx="385" cy="328"/>
              <a:chOff x="808" y="1016"/>
              <a:chExt cx="496" cy="328"/>
            </a:xfrm>
          </p:grpSpPr>
          <p:sp>
            <p:nvSpPr>
              <p:cNvPr id="31763" name="Freeform 20">
                <a:extLst>
                  <a:ext uri="{FF2B5EF4-FFF2-40B4-BE49-F238E27FC236}">
                    <a16:creationId xmlns:a16="http://schemas.microsoft.com/office/drawing/2014/main" id="{59A2082E-D3BB-44F5-884D-15D7ACB4347B}"/>
                  </a:ext>
                </a:extLst>
              </p:cNvPr>
              <p:cNvSpPr>
                <a:spLocks/>
              </p:cNvSpPr>
              <p:nvPr/>
            </p:nvSpPr>
            <p:spPr bwMode="auto">
              <a:xfrm>
                <a:off x="808" y="1016"/>
                <a:ext cx="496" cy="328"/>
              </a:xfrm>
              <a:custGeom>
                <a:avLst/>
                <a:gdLst>
                  <a:gd name="T0" fmla="*/ 104 w 496"/>
                  <a:gd name="T1" fmla="*/ 328 h 328"/>
                  <a:gd name="T2" fmla="*/ 56 w 496"/>
                  <a:gd name="T3" fmla="*/ 88 h 328"/>
                  <a:gd name="T4" fmla="*/ 440 w 496"/>
                  <a:gd name="T5" fmla="*/ 40 h 328"/>
                  <a:gd name="T6" fmla="*/ 392 w 496"/>
                  <a:gd name="T7" fmla="*/ 328 h 328"/>
                  <a:gd name="T8" fmla="*/ 0 60000 65536"/>
                  <a:gd name="T9" fmla="*/ 0 60000 65536"/>
                  <a:gd name="T10" fmla="*/ 0 60000 65536"/>
                  <a:gd name="T11" fmla="*/ 0 60000 65536"/>
                  <a:gd name="T12" fmla="*/ 0 w 496"/>
                  <a:gd name="T13" fmla="*/ 0 h 328"/>
                  <a:gd name="T14" fmla="*/ 496 w 496"/>
                  <a:gd name="T15" fmla="*/ 328 h 328"/>
                </a:gdLst>
                <a:ahLst/>
                <a:cxnLst>
                  <a:cxn ang="T8">
                    <a:pos x="T0" y="T1"/>
                  </a:cxn>
                  <a:cxn ang="T9">
                    <a:pos x="T2" y="T3"/>
                  </a:cxn>
                  <a:cxn ang="T10">
                    <a:pos x="T4" y="T5"/>
                  </a:cxn>
                  <a:cxn ang="T11">
                    <a:pos x="T6" y="T7"/>
                  </a:cxn>
                </a:cxnLst>
                <a:rect l="T12" t="T13" r="T14" b="T15"/>
                <a:pathLst>
                  <a:path w="496" h="328">
                    <a:moveTo>
                      <a:pt x="104" y="328"/>
                    </a:moveTo>
                    <a:cubicBezTo>
                      <a:pt x="52" y="232"/>
                      <a:pt x="0" y="136"/>
                      <a:pt x="56" y="88"/>
                    </a:cubicBezTo>
                    <a:cubicBezTo>
                      <a:pt x="112" y="40"/>
                      <a:pt x="384" y="0"/>
                      <a:pt x="440" y="40"/>
                    </a:cubicBezTo>
                    <a:cubicBezTo>
                      <a:pt x="496" y="80"/>
                      <a:pt x="444" y="204"/>
                      <a:pt x="392" y="328"/>
                    </a:cubicBezTo>
                  </a:path>
                </a:pathLst>
              </a:custGeom>
              <a:noFill/>
              <a:ln w="9525">
                <a:solidFill>
                  <a:srgbClr val="FC0A0A"/>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64" name="Line 21">
                <a:extLst>
                  <a:ext uri="{FF2B5EF4-FFF2-40B4-BE49-F238E27FC236}">
                    <a16:creationId xmlns:a16="http://schemas.microsoft.com/office/drawing/2014/main" id="{AA9B01B9-63E6-4B2B-88E0-32B6BF9A2A1A}"/>
                  </a:ext>
                </a:extLst>
              </p:cNvPr>
              <p:cNvSpPr>
                <a:spLocks noChangeShapeType="1"/>
              </p:cNvSpPr>
              <p:nvPr/>
            </p:nvSpPr>
            <p:spPr bwMode="auto">
              <a:xfrm flipH="1">
                <a:off x="1200" y="1200"/>
                <a:ext cx="48" cy="144"/>
              </a:xfrm>
              <a:prstGeom prst="line">
                <a:avLst/>
              </a:prstGeom>
              <a:noFill/>
              <a:ln w="9525">
                <a:solidFill>
                  <a:srgbClr val="FC0A0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7" name="Group 24">
            <a:extLst>
              <a:ext uri="{FF2B5EF4-FFF2-40B4-BE49-F238E27FC236}">
                <a16:creationId xmlns:a16="http://schemas.microsoft.com/office/drawing/2014/main" id="{FD3F953A-A0D4-4DE9-B654-FFFA25D8AAF2}"/>
              </a:ext>
            </a:extLst>
          </p:cNvPr>
          <p:cNvGrpSpPr>
            <a:grpSpLocks/>
          </p:cNvGrpSpPr>
          <p:nvPr/>
        </p:nvGrpSpPr>
        <p:grpSpPr bwMode="auto">
          <a:xfrm>
            <a:off x="5257800" y="2438400"/>
            <a:ext cx="2667000" cy="762000"/>
            <a:chOff x="816" y="1056"/>
            <a:chExt cx="1584" cy="480"/>
          </a:xfrm>
        </p:grpSpPr>
        <p:sp>
          <p:nvSpPr>
            <p:cNvPr id="31757" name="Line 25">
              <a:extLst>
                <a:ext uri="{FF2B5EF4-FFF2-40B4-BE49-F238E27FC236}">
                  <a16:creationId xmlns:a16="http://schemas.microsoft.com/office/drawing/2014/main" id="{BD774FD1-F569-4E85-8A4D-33DD7E2557C3}"/>
                </a:ext>
              </a:extLst>
            </p:cNvPr>
            <p:cNvSpPr>
              <a:spLocks noChangeShapeType="1"/>
            </p:cNvSpPr>
            <p:nvPr/>
          </p:nvSpPr>
          <p:spPr bwMode="auto">
            <a:xfrm flipV="1">
              <a:off x="816" y="1056"/>
              <a:ext cx="0" cy="48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1758" name="Group 26">
              <a:extLst>
                <a:ext uri="{FF2B5EF4-FFF2-40B4-BE49-F238E27FC236}">
                  <a16:creationId xmlns:a16="http://schemas.microsoft.com/office/drawing/2014/main" id="{10A0E9CD-4BE0-4CF0-B68A-3094589BC68E}"/>
                </a:ext>
              </a:extLst>
            </p:cNvPr>
            <p:cNvGrpSpPr>
              <a:grpSpLocks/>
            </p:cNvGrpSpPr>
            <p:nvPr/>
          </p:nvGrpSpPr>
          <p:grpSpPr bwMode="auto">
            <a:xfrm>
              <a:off x="816" y="1056"/>
              <a:ext cx="1584" cy="384"/>
              <a:chOff x="816" y="1056"/>
              <a:chExt cx="1584" cy="384"/>
            </a:xfrm>
          </p:grpSpPr>
          <p:sp>
            <p:nvSpPr>
              <p:cNvPr id="31759" name="Line 27">
                <a:extLst>
                  <a:ext uri="{FF2B5EF4-FFF2-40B4-BE49-F238E27FC236}">
                    <a16:creationId xmlns:a16="http://schemas.microsoft.com/office/drawing/2014/main" id="{1C1D2C15-D444-4B27-A3D9-D07CD0923C36}"/>
                  </a:ext>
                </a:extLst>
              </p:cNvPr>
              <p:cNvSpPr>
                <a:spLocks noChangeShapeType="1"/>
              </p:cNvSpPr>
              <p:nvPr/>
            </p:nvSpPr>
            <p:spPr bwMode="auto">
              <a:xfrm>
                <a:off x="816" y="1056"/>
                <a:ext cx="1584" cy="0"/>
              </a:xfrm>
              <a:prstGeom prst="line">
                <a:avLst/>
              </a:prstGeom>
              <a:noFill/>
              <a:ln w="9525">
                <a:solidFill>
                  <a:srgbClr val="08C42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60" name="Line 28">
                <a:extLst>
                  <a:ext uri="{FF2B5EF4-FFF2-40B4-BE49-F238E27FC236}">
                    <a16:creationId xmlns:a16="http://schemas.microsoft.com/office/drawing/2014/main" id="{1F646A83-3214-43A0-9C36-D04BFE69C1B1}"/>
                  </a:ext>
                </a:extLst>
              </p:cNvPr>
              <p:cNvSpPr>
                <a:spLocks noChangeShapeType="1"/>
              </p:cNvSpPr>
              <p:nvPr/>
            </p:nvSpPr>
            <p:spPr bwMode="auto">
              <a:xfrm>
                <a:off x="2400" y="1056"/>
                <a:ext cx="0" cy="384"/>
              </a:xfrm>
              <a:prstGeom prst="line">
                <a:avLst/>
              </a:prstGeom>
              <a:noFill/>
              <a:ln w="9525">
                <a:solidFill>
                  <a:srgbClr val="08C42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aphicFrame>
        <p:nvGraphicFramePr>
          <p:cNvPr id="99363" name="Object 35">
            <a:extLst>
              <a:ext uri="{FF2B5EF4-FFF2-40B4-BE49-F238E27FC236}">
                <a16:creationId xmlns:a16="http://schemas.microsoft.com/office/drawing/2014/main" id="{AECF16A7-DC36-4E4E-B2C0-A7699AA9CC1D}"/>
              </a:ext>
            </a:extLst>
          </p:cNvPr>
          <p:cNvGraphicFramePr>
            <a:graphicFrameLocks noChangeAspect="1"/>
          </p:cNvGraphicFramePr>
          <p:nvPr/>
        </p:nvGraphicFramePr>
        <p:xfrm>
          <a:off x="3733800" y="5715000"/>
          <a:ext cx="914400" cy="708025"/>
        </p:xfrm>
        <a:graphic>
          <a:graphicData uri="http://schemas.openxmlformats.org/presentationml/2006/ole">
            <mc:AlternateContent xmlns:mc="http://schemas.openxmlformats.org/markup-compatibility/2006">
              <mc:Choice xmlns:v="urn:schemas-microsoft-com:vml" Requires="v">
                <p:oleObj spid="_x0000_s31774" name="Equation" r:id="rId13" imgW="507960" imgH="393480" progId="Equation.DSMT4">
                  <p:embed/>
                </p:oleObj>
              </mc:Choice>
              <mc:Fallback>
                <p:oleObj name="Equation" r:id="rId13" imgW="507960" imgH="393480" progId="Equation.DSMT4">
                  <p:embed/>
                  <p:pic>
                    <p:nvPicPr>
                      <p:cNvPr id="0" name="Object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3800" y="5715000"/>
                        <a:ext cx="914400"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blinds(horizontal)">
                                      <p:cBhvr>
                                        <p:cTn id="7" dur="500"/>
                                        <p:tgtEl>
                                          <p:spTgt spid="993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99341"/>
                                        </p:tgtEl>
                                        <p:attrNameLst>
                                          <p:attrName>style.visibility</p:attrName>
                                        </p:attrNameLst>
                                      </p:cBhvr>
                                      <p:to>
                                        <p:strVal val="visible"/>
                                      </p:to>
                                    </p:set>
                                    <p:animEffect transition="in" filter="blinds(horizontal)">
                                      <p:cBhvr>
                                        <p:cTn id="32" dur="500"/>
                                        <p:tgtEl>
                                          <p:spTgt spid="9934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99342"/>
                                        </p:tgtEl>
                                        <p:attrNameLst>
                                          <p:attrName>style.visibility</p:attrName>
                                        </p:attrNameLst>
                                      </p:cBhvr>
                                      <p:to>
                                        <p:strVal val="visible"/>
                                      </p:to>
                                    </p:set>
                                    <p:animEffect transition="in" filter="blinds(horizontal)">
                                      <p:cBhvr>
                                        <p:cTn id="37" dur="500"/>
                                        <p:tgtEl>
                                          <p:spTgt spid="993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99363"/>
                                        </p:tgtEl>
                                        <p:attrNameLst>
                                          <p:attrName>style.visibility</p:attrName>
                                        </p:attrNameLst>
                                      </p:cBhvr>
                                      <p:to>
                                        <p:strVal val="visible"/>
                                      </p:to>
                                    </p:set>
                                    <p:animEffect transition="in" filter="blinds(horizontal)">
                                      <p:cBhvr>
                                        <p:cTn id="42" dur="500"/>
                                        <p:tgtEl>
                                          <p:spTgt spid="99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15719</TotalTime>
  <Words>9686</Words>
  <Application>Microsoft Office PowerPoint</Application>
  <PresentationFormat>全屏显示(4:3)</PresentationFormat>
  <Paragraphs>2028</Paragraphs>
  <Slides>154</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154</vt:i4>
      </vt:variant>
    </vt:vector>
  </HeadingPairs>
  <TitlesOfParts>
    <vt:vector size="172" baseType="lpstr">
      <vt:lpstr>Tahoma</vt:lpstr>
      <vt:lpstr>宋体</vt:lpstr>
      <vt:lpstr>Arial</vt:lpstr>
      <vt:lpstr>Wingdings</vt:lpstr>
      <vt:lpstr>Times New Roman</vt:lpstr>
      <vt:lpstr>黑体</vt:lpstr>
      <vt:lpstr>Batang</vt:lpstr>
      <vt:lpstr>华文中宋</vt:lpstr>
      <vt:lpstr>Symbol</vt:lpstr>
      <vt:lpstr>Arial Unicode MS</vt:lpstr>
      <vt:lpstr>仿宋_GB2312</vt:lpstr>
      <vt:lpstr>楷体_GB2312</vt:lpstr>
      <vt:lpstr>Blueprint</vt:lpstr>
      <vt:lpstr>Microsoft Visio Drawing</vt:lpstr>
      <vt:lpstr>位图图像</vt:lpstr>
      <vt:lpstr>MathType 5.0 Equation</vt:lpstr>
      <vt:lpstr>画笔图片</vt:lpstr>
      <vt:lpstr>Microsoft 公式 3.0</vt:lpstr>
      <vt:lpstr>电力电子技术</vt:lpstr>
      <vt:lpstr>1.1 什么是电力电子技术</vt:lpstr>
      <vt:lpstr>1.1 什么是电力电子技术</vt:lpstr>
      <vt:lpstr>1.1 什么是电力电子技术</vt:lpstr>
      <vt:lpstr>1.1 什么是电力电子技术</vt:lpstr>
      <vt:lpstr>1.1 什么是电力电子技术</vt:lpstr>
      <vt:lpstr>1.1 什么是电力电子技术</vt:lpstr>
      <vt:lpstr>1.2 电力电子技术的发展史</vt:lpstr>
      <vt:lpstr>1.2 电力电子技术的发展史</vt:lpstr>
      <vt:lpstr>1.2 电力电子技术的发展史</vt:lpstr>
      <vt:lpstr>1.2 电力电子技术的发展史</vt:lpstr>
      <vt:lpstr>1.2 电力电子技术的发展史</vt:lpstr>
      <vt:lpstr>1.3 电力电子技术的应用</vt:lpstr>
      <vt:lpstr>1.3 电力电子技术的应用</vt:lpstr>
      <vt:lpstr>1.3 电力电子技术的应用</vt:lpstr>
      <vt:lpstr>1.3 电力电子技术的应用</vt:lpstr>
      <vt:lpstr>1.3 电力电子技术的应用</vt:lpstr>
      <vt:lpstr>1.3 电力电子技术的应用</vt:lpstr>
      <vt:lpstr>1.3 电力电子技术的应用</vt:lpstr>
      <vt:lpstr>1.3 电力电子技术的应用</vt:lpstr>
      <vt:lpstr>1.4 本教材的内容简介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本章小结</vt:lpstr>
      <vt:lpstr>  本章小结</vt:lpstr>
      <vt:lpstr>   本章小结</vt:lpstr>
      <vt:lpstr>PowerPoint 演示文稿</vt:lpstr>
      <vt:lpstr>第二章 整流电路</vt:lpstr>
      <vt:lpstr>§ 2.2、晶闸管(SCR、VT)</vt:lpstr>
      <vt:lpstr>二、工作原理</vt:lpstr>
      <vt:lpstr>三、晶闸管基本特性</vt:lpstr>
      <vt:lpstr>PowerPoint 演示文稿</vt:lpstr>
      <vt:lpstr>§2.3单相半波可控整流电路</vt:lpstr>
      <vt:lpstr>PowerPoint 演示文稿</vt:lpstr>
      <vt:lpstr>三、带续流二极管 单相半波可控整流电路</vt:lpstr>
      <vt:lpstr>小结:单相半波可控 整流电路的特点</vt:lpstr>
      <vt:lpstr>声光自熄开关</vt:lpstr>
      <vt:lpstr>声光自熄开关（一）原理分析 （白天）</vt:lpstr>
      <vt:lpstr>声光自熄开关（一）原理分析 （晚上无声音）</vt:lpstr>
      <vt:lpstr>声光自熄开关（一）原理分析 （晚上有声音）</vt:lpstr>
      <vt:lpstr>声光自熄开关（二）</vt:lpstr>
      <vt:lpstr>§2.4 单相桥式全控整流电路 </vt:lpstr>
      <vt:lpstr>二、阻感负载</vt:lpstr>
      <vt:lpstr>三、反电动势负载</vt:lpstr>
      <vt:lpstr>§2.5 单相桥式半控整流电路 </vt:lpstr>
      <vt:lpstr>§2.6 三相半波可控整流电路 </vt:lpstr>
      <vt:lpstr>α=300时三相半波可控整流电路 </vt:lpstr>
      <vt:lpstr>α=600时三相半波可控整流电路</vt:lpstr>
      <vt:lpstr>三相半波可控整流电路整流电压平均值的计算 </vt:lpstr>
      <vt:lpstr>二、阻感负载</vt:lpstr>
      <vt:lpstr>例1：</vt:lpstr>
      <vt:lpstr>§2.6 三相桥式全控整流电路 </vt:lpstr>
      <vt:lpstr>α=300</vt:lpstr>
      <vt:lpstr>α=600</vt:lpstr>
      <vt:lpstr>α=900</vt:lpstr>
      <vt:lpstr>二、三相桥式全控整流电路阻感负载</vt:lpstr>
      <vt:lpstr>PowerPoint 演示文稿</vt:lpstr>
      <vt:lpstr>三相桥式全控整流电路定量分析 </vt:lpstr>
      <vt:lpstr>§2.7 整流电路的有源逆变</vt:lpstr>
      <vt:lpstr>逆变产生的条件</vt:lpstr>
      <vt:lpstr>单结晶体管</vt:lpstr>
      <vt:lpstr>工作原理和特性曲线 </vt:lpstr>
      <vt:lpstr>单结晶体管振荡电路</vt:lpstr>
      <vt:lpstr>单结晶体管触发电路</vt:lpstr>
      <vt:lpstr>单结晶体管触发电路 (二)</vt:lpstr>
      <vt:lpstr>双向晶闸管</vt:lpstr>
      <vt:lpstr>触摸式调光台灯</vt:lpstr>
      <vt:lpstr>触电的形式</vt:lpstr>
      <vt:lpstr>保护接地</vt:lpstr>
      <vt:lpstr>保护接零</vt:lpstr>
      <vt:lpstr>重复接地</vt:lpstr>
      <vt:lpstr>PowerPoint 演示文稿</vt:lpstr>
      <vt:lpstr> </vt:lpstr>
      <vt:lpstr>第三章 直流斩波电路 </vt:lpstr>
      <vt:lpstr> MOSFET</vt:lpstr>
      <vt:lpstr>电力场效应晶体管</vt:lpstr>
      <vt:lpstr>电力MOSFET静态特性</vt:lpstr>
      <vt:lpstr>电力MOSFET动态特性</vt:lpstr>
      <vt:lpstr>IGBT的结构和工作原理 </vt:lpstr>
      <vt:lpstr>线性稳压电源方框图</vt:lpstr>
      <vt:lpstr>降压斩波电路 （Buck Chopper）</vt:lpstr>
      <vt:lpstr>升压斩波电路 (Boost Chopper )</vt:lpstr>
      <vt:lpstr>升降压斩波电路</vt:lpstr>
      <vt:lpstr>Sepic斩波电路</vt:lpstr>
      <vt:lpstr>开关电源分类</vt:lpstr>
      <vt:lpstr>晶体管开关稳压电源</vt:lpstr>
      <vt:lpstr>半桥型开关稳压电源</vt:lpstr>
      <vt:lpstr>波形分析</vt:lpstr>
      <vt:lpstr>半桥型开关稳压电源主电路</vt:lpstr>
      <vt:lpstr>PowerPoint 演示文稿</vt:lpstr>
      <vt:lpstr>反馈控制</vt:lpstr>
      <vt:lpstr>§4 交流电力控制电路和交交变频电路</vt:lpstr>
      <vt:lpstr>§4.1交流调压电路</vt:lpstr>
      <vt:lpstr>二、阻感负载</vt:lpstr>
      <vt:lpstr>α&gt;φ</vt:lpstr>
      <vt:lpstr>α= φ</vt:lpstr>
      <vt:lpstr>α&lt;φ(α=0)</vt:lpstr>
      <vt:lpstr>PowerPoint 演示文稿</vt:lpstr>
      <vt:lpstr>三、斩控式交流调压电路 </vt:lpstr>
      <vt:lpstr>§4.2 三相交流调压电路</vt:lpstr>
      <vt:lpstr>α=00 </vt:lpstr>
      <vt:lpstr>α=300</vt:lpstr>
      <vt:lpstr>α=900</vt:lpstr>
      <vt:lpstr>α=1200</vt:lpstr>
      <vt:lpstr>§4.2 单相交交变频电路 </vt:lpstr>
      <vt:lpstr>二、整流与逆变工作状态</vt:lpstr>
      <vt:lpstr>单相交交变频电路电压和电流波形图</vt:lpstr>
      <vt:lpstr>第五章 逆变电路</vt:lpstr>
      <vt:lpstr>无源逆变</vt:lpstr>
      <vt:lpstr>单相桥式逆变电路 </vt:lpstr>
      <vt:lpstr>无源逆变换流方式分类</vt:lpstr>
      <vt:lpstr>PowerPoint 演示文稿</vt:lpstr>
      <vt:lpstr>单相半桥电压型逆变电路 </vt:lpstr>
      <vt:lpstr>全桥逆变电路 </vt:lpstr>
      <vt:lpstr>三相电压型桥 式逆变电路 </vt:lpstr>
      <vt:lpstr>定量分析（线电压） </vt:lpstr>
      <vt:lpstr>定量分析（相电压）</vt:lpstr>
      <vt:lpstr> 单相电流型 逆变电路 </vt:lpstr>
      <vt:lpstr> 三相电流型逆变电路 </vt:lpstr>
      <vt:lpstr>第六章  PWM控制技术</vt:lpstr>
      <vt:lpstr>SPWM波形 </vt:lpstr>
      <vt:lpstr>调制法 </vt:lpstr>
      <vt:lpstr>单极性PWM控制方式 </vt:lpstr>
      <vt:lpstr>双极性PWM控制方式</vt:lpstr>
      <vt:lpstr> 异步调制和同步调制</vt:lpstr>
      <vt:lpstr>规则采样法</vt:lpstr>
      <vt:lpstr>单相桥式PWM逆变电路</vt:lpstr>
      <vt:lpstr>ICL8038引脚</vt:lpstr>
      <vt:lpstr>ICL8038内部原理图</vt:lpstr>
      <vt:lpstr>PowerPoint 演示文稿</vt:lpstr>
      <vt:lpstr>单稳态双输出触发器C4528</vt:lpstr>
      <vt:lpstr>M57962（IGBT驱动电路）</vt:lpstr>
      <vt:lpstr>4013（D触发器）</vt:lpstr>
      <vt:lpstr>PowerPoint 演示文稿</vt:lpstr>
      <vt:lpstr>复习</vt:lpstr>
      <vt:lpstr>电路实例</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电力电子技术</dc:title>
  <dc:creator>zy</dc:creator>
  <cp:lastModifiedBy>xy Meng</cp:lastModifiedBy>
  <cp:revision>965</cp:revision>
  <dcterms:created xsi:type="dcterms:W3CDTF">2009-11-06T06:08:10Z</dcterms:created>
  <dcterms:modified xsi:type="dcterms:W3CDTF">2022-01-04T14:56:39Z</dcterms:modified>
</cp:coreProperties>
</file>